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147483146" r:id="rId3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85322" y="1436691"/>
            <a:ext cx="4984750" cy="3974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50940" y="1339709"/>
            <a:ext cx="5137784" cy="426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21919"/>
            <a:ext cx="12191998" cy="673607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464729" y="1288808"/>
            <a:ext cx="9289415" cy="45720"/>
          </a:xfrm>
          <a:custGeom>
            <a:avLst/>
            <a:gdLst/>
            <a:ahLst/>
            <a:cxnLst/>
            <a:rect l="l" t="t" r="r" b="b"/>
            <a:pathLst>
              <a:path w="9289415" h="45719">
                <a:moveTo>
                  <a:pt x="9289237" y="0"/>
                </a:moveTo>
                <a:lnTo>
                  <a:pt x="0" y="0"/>
                </a:lnTo>
                <a:lnTo>
                  <a:pt x="0" y="45720"/>
                </a:lnTo>
                <a:lnTo>
                  <a:pt x="9289237" y="45720"/>
                </a:lnTo>
                <a:lnTo>
                  <a:pt x="9289237" y="0"/>
                </a:lnTo>
                <a:close/>
              </a:path>
            </a:pathLst>
          </a:custGeom>
          <a:solidFill>
            <a:srgbClr val="436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464729" y="1288808"/>
            <a:ext cx="9289415" cy="45720"/>
          </a:xfrm>
          <a:custGeom>
            <a:avLst/>
            <a:gdLst/>
            <a:ahLst/>
            <a:cxnLst/>
            <a:rect l="l" t="t" r="r" b="b"/>
            <a:pathLst>
              <a:path w="9289415" h="45719">
                <a:moveTo>
                  <a:pt x="0" y="0"/>
                </a:moveTo>
                <a:lnTo>
                  <a:pt x="9289237" y="0"/>
                </a:lnTo>
                <a:lnTo>
                  <a:pt x="9289237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162C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27248" y="372372"/>
            <a:ext cx="9187180" cy="1036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803780"/>
            <a:ext cx="10078720" cy="352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9" Type="http://schemas.openxmlformats.org/officeDocument/2006/relationships/image" Target="../media/image44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42" Type="http://schemas.openxmlformats.org/officeDocument/2006/relationships/image" Target="../media/image47.png"/><Relationship Id="rId47" Type="http://schemas.openxmlformats.org/officeDocument/2006/relationships/image" Target="../media/image52.png"/><Relationship Id="rId50" Type="http://schemas.openxmlformats.org/officeDocument/2006/relationships/image" Target="../media/image55.png"/><Relationship Id="rId55" Type="http://schemas.openxmlformats.org/officeDocument/2006/relationships/image" Target="../media/image60.png"/><Relationship Id="rId63" Type="http://schemas.openxmlformats.org/officeDocument/2006/relationships/image" Target="../media/image6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6" Type="http://schemas.openxmlformats.org/officeDocument/2006/relationships/image" Target="../media/image21.png"/><Relationship Id="rId29" Type="http://schemas.openxmlformats.org/officeDocument/2006/relationships/image" Target="../media/image34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37" Type="http://schemas.openxmlformats.org/officeDocument/2006/relationships/image" Target="../media/image42.png"/><Relationship Id="rId40" Type="http://schemas.openxmlformats.org/officeDocument/2006/relationships/image" Target="../media/image45.png"/><Relationship Id="rId45" Type="http://schemas.openxmlformats.org/officeDocument/2006/relationships/image" Target="../media/image50.png"/><Relationship Id="rId53" Type="http://schemas.openxmlformats.org/officeDocument/2006/relationships/image" Target="../media/image58.png"/><Relationship Id="rId58" Type="http://schemas.openxmlformats.org/officeDocument/2006/relationships/image" Target="../media/image63.png"/><Relationship Id="rId5" Type="http://schemas.openxmlformats.org/officeDocument/2006/relationships/image" Target="../media/image10.png"/><Relationship Id="rId61" Type="http://schemas.openxmlformats.org/officeDocument/2006/relationships/image" Target="../media/image66.png"/><Relationship Id="rId19" Type="http://schemas.openxmlformats.org/officeDocument/2006/relationships/image" Target="../media/image2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Relationship Id="rId43" Type="http://schemas.openxmlformats.org/officeDocument/2006/relationships/image" Target="../media/image48.png"/><Relationship Id="rId48" Type="http://schemas.openxmlformats.org/officeDocument/2006/relationships/image" Target="../media/image53.png"/><Relationship Id="rId56" Type="http://schemas.openxmlformats.org/officeDocument/2006/relationships/image" Target="../media/image61.png"/><Relationship Id="rId64" Type="http://schemas.openxmlformats.org/officeDocument/2006/relationships/image" Target="../media/image69.png"/><Relationship Id="rId8" Type="http://schemas.openxmlformats.org/officeDocument/2006/relationships/image" Target="../media/image13.png"/><Relationship Id="rId51" Type="http://schemas.openxmlformats.org/officeDocument/2006/relationships/image" Target="../media/image56.png"/><Relationship Id="rId3" Type="http://schemas.openxmlformats.org/officeDocument/2006/relationships/image" Target="../media/image8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38" Type="http://schemas.openxmlformats.org/officeDocument/2006/relationships/image" Target="../media/image43.png"/><Relationship Id="rId46" Type="http://schemas.openxmlformats.org/officeDocument/2006/relationships/image" Target="../media/image51.png"/><Relationship Id="rId59" Type="http://schemas.openxmlformats.org/officeDocument/2006/relationships/image" Target="../media/image64.png"/><Relationship Id="rId20" Type="http://schemas.openxmlformats.org/officeDocument/2006/relationships/image" Target="../media/image25.png"/><Relationship Id="rId41" Type="http://schemas.openxmlformats.org/officeDocument/2006/relationships/image" Target="../media/image46.png"/><Relationship Id="rId54" Type="http://schemas.openxmlformats.org/officeDocument/2006/relationships/image" Target="../media/image59.png"/><Relationship Id="rId6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41.png"/><Relationship Id="rId49" Type="http://schemas.openxmlformats.org/officeDocument/2006/relationships/image" Target="../media/image54.png"/><Relationship Id="rId57" Type="http://schemas.openxmlformats.org/officeDocument/2006/relationships/image" Target="../media/image62.png"/><Relationship Id="rId10" Type="http://schemas.openxmlformats.org/officeDocument/2006/relationships/image" Target="../media/image15.png"/><Relationship Id="rId31" Type="http://schemas.openxmlformats.org/officeDocument/2006/relationships/image" Target="../media/image36.png"/><Relationship Id="rId44" Type="http://schemas.openxmlformats.org/officeDocument/2006/relationships/image" Target="../media/image49.png"/><Relationship Id="rId52" Type="http://schemas.openxmlformats.org/officeDocument/2006/relationships/image" Target="../media/image57.png"/><Relationship Id="rId60" Type="http://schemas.openxmlformats.org/officeDocument/2006/relationships/image" Target="../media/image6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70.jpg"/><Relationship Id="rId4" Type="http://schemas.openxmlformats.org/officeDocument/2006/relationships/image" Target="../media/image9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6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katherine.j.heathcote.mil@health.mil" TargetMode="Externa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1919"/>
            <a:ext cx="12191998" cy="673607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99903" y="2452804"/>
            <a:ext cx="799210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6920" algn="l"/>
              </a:tabLst>
            </a:pPr>
            <a:r>
              <a:rPr sz="4800" spc="-10" dirty="0"/>
              <a:t>Society</a:t>
            </a:r>
            <a:r>
              <a:rPr sz="4800" dirty="0"/>
              <a:t>	</a:t>
            </a:r>
            <a:r>
              <a:rPr sz="4800" spc="-10" dirty="0"/>
              <a:t>of</a:t>
            </a:r>
            <a:r>
              <a:rPr sz="4800" spc="-290" dirty="0"/>
              <a:t> </a:t>
            </a:r>
            <a:r>
              <a:rPr sz="4800" dirty="0"/>
              <a:t>Air</a:t>
            </a:r>
            <a:r>
              <a:rPr sz="4800" spc="-165" dirty="0"/>
              <a:t> </a:t>
            </a:r>
            <a:r>
              <a:rPr sz="4800" dirty="0"/>
              <a:t>Force</a:t>
            </a:r>
            <a:r>
              <a:rPr sz="4800" spc="-65" dirty="0"/>
              <a:t> </a:t>
            </a:r>
            <a:r>
              <a:rPr sz="4800" spc="-10" dirty="0"/>
              <a:t>Pharmacy</a:t>
            </a:r>
            <a:endParaRPr sz="4800"/>
          </a:p>
        </p:txBody>
      </p:sp>
      <p:sp>
        <p:nvSpPr>
          <p:cNvPr id="4" name="object 4"/>
          <p:cNvSpPr txBox="1"/>
          <p:nvPr/>
        </p:nvSpPr>
        <p:spPr>
          <a:xfrm>
            <a:off x="4056719" y="3190420"/>
            <a:ext cx="4076700" cy="1557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b="1" i="1" spc="-10" dirty="0">
                <a:latin typeface="Times New Roman"/>
                <a:cs typeface="Times New Roman"/>
              </a:rPr>
              <a:t>Mid-</a:t>
            </a:r>
            <a:r>
              <a:rPr sz="3600" b="1" i="1" spc="-75" dirty="0">
                <a:latin typeface="Times New Roman"/>
                <a:cs typeface="Times New Roman"/>
              </a:rPr>
              <a:t>Year</a:t>
            </a:r>
            <a:r>
              <a:rPr sz="3600" b="1" i="1" spc="-135" dirty="0">
                <a:latin typeface="Times New Roman"/>
                <a:cs typeface="Times New Roman"/>
              </a:rPr>
              <a:t> </a:t>
            </a:r>
            <a:r>
              <a:rPr sz="3600" b="1" i="1" spc="-10" dirty="0">
                <a:latin typeface="Times New Roman"/>
                <a:cs typeface="Times New Roman"/>
              </a:rPr>
              <a:t>Conference</a:t>
            </a:r>
            <a:endParaRPr sz="3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2800" b="1" dirty="0">
                <a:latin typeface="Times New Roman"/>
                <a:cs typeface="Times New Roman"/>
              </a:rPr>
              <a:t>16</a:t>
            </a:r>
            <a:r>
              <a:rPr sz="2800" b="1" spc="-3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-</a:t>
            </a:r>
            <a:r>
              <a:rPr sz="2800" b="1" dirty="0">
                <a:latin typeface="Times New Roman"/>
                <a:cs typeface="Times New Roman"/>
              </a:rPr>
              <a:t>18</a:t>
            </a:r>
            <a:r>
              <a:rPr sz="2800" b="1" spc="-4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June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2025</a:t>
            </a:r>
            <a:endParaRPr sz="2800">
              <a:latin typeface="Times New Roman"/>
              <a:cs typeface="Times New Roman"/>
            </a:endParaRPr>
          </a:p>
          <a:p>
            <a:pPr marL="810895" marR="802640" algn="ctr">
              <a:lnSpc>
                <a:spcPct val="100000"/>
              </a:lnSpc>
              <a:spcBef>
                <a:spcPts val="40"/>
              </a:spcBef>
            </a:pPr>
            <a:r>
              <a:rPr sz="1800" b="1" dirty="0">
                <a:latin typeface="Times New Roman"/>
                <a:cs typeface="Times New Roman"/>
              </a:rPr>
              <a:t>Hilton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Norfolk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The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Main </a:t>
            </a:r>
            <a:r>
              <a:rPr sz="1800" b="1" dirty="0">
                <a:latin typeface="Times New Roman"/>
                <a:cs typeface="Times New Roman"/>
              </a:rPr>
              <a:t>Norfolk,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VA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1919"/>
            <a:ext cx="12191998" cy="673607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2437" rIns="0" bIns="0" rtlCol="0">
            <a:spAutoFit/>
          </a:bodyPr>
          <a:lstStyle/>
          <a:p>
            <a:pPr marL="1279525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Space</a:t>
            </a:r>
            <a:r>
              <a:rPr sz="4800" spc="-80" dirty="0"/>
              <a:t> </a:t>
            </a:r>
            <a:r>
              <a:rPr sz="4800" dirty="0"/>
              <a:t>Force</a:t>
            </a:r>
            <a:r>
              <a:rPr sz="4800" spc="-100" dirty="0"/>
              <a:t> </a:t>
            </a:r>
            <a:r>
              <a:rPr sz="4800" dirty="0"/>
              <a:t>Medicine</a:t>
            </a:r>
            <a:r>
              <a:rPr sz="4800" spc="-90" dirty="0"/>
              <a:t> </a:t>
            </a:r>
            <a:r>
              <a:rPr sz="4800" spc="-25" dirty="0"/>
              <a:t>101</a:t>
            </a:r>
            <a:endParaRPr sz="4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6662" y="1565998"/>
            <a:ext cx="9231337" cy="325333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02739" y="3932914"/>
            <a:ext cx="7305040" cy="163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i="1" spc="-20" dirty="0">
                <a:latin typeface="Verdana"/>
                <a:cs typeface="Verdana"/>
              </a:rPr>
              <a:t>Because</a:t>
            </a:r>
            <a:r>
              <a:rPr sz="2400" b="1" i="1" spc="-20" dirty="0">
                <a:latin typeface="Calibri"/>
                <a:cs typeface="Calibri"/>
              </a:rPr>
              <a:t>…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2300">
              <a:latin typeface="Calibri"/>
              <a:cs typeface="Calibri"/>
            </a:endParaRPr>
          </a:p>
          <a:p>
            <a:pPr marL="1696720">
              <a:lnSpc>
                <a:spcPct val="100000"/>
              </a:lnSpc>
            </a:pPr>
            <a:r>
              <a:rPr sz="2800" b="1" dirty="0">
                <a:latin typeface="Times New Roman"/>
                <a:cs typeface="Times New Roman"/>
              </a:rPr>
              <a:t>Presented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by:</a:t>
            </a:r>
            <a:r>
              <a:rPr sz="2800" b="1" spc="-5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Lt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Col</a:t>
            </a:r>
            <a:r>
              <a:rPr sz="2800" b="1" spc="-7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Kate</a:t>
            </a:r>
            <a:r>
              <a:rPr sz="2800" b="1" spc="-6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Heathcote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Disclosure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3780"/>
            <a:ext cx="10383520" cy="160464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0029" marR="5080" indent="-227329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  <a:tab pos="3759835" algn="l"/>
              </a:tabLst>
            </a:pPr>
            <a:r>
              <a:rPr sz="2800" dirty="0">
                <a:latin typeface="Times New Roman"/>
                <a:cs typeface="Times New Roman"/>
              </a:rPr>
              <a:t>Katherine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J.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Heathcote:</a:t>
            </a:r>
            <a:r>
              <a:rPr sz="2800" dirty="0">
                <a:latin typeface="Times New Roman"/>
                <a:cs typeface="Times New Roman"/>
              </a:rPr>
              <a:t>	“Declare(s)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no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conflicts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interest,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real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or 	</a:t>
            </a:r>
            <a:r>
              <a:rPr sz="2800" dirty="0">
                <a:latin typeface="Times New Roman"/>
                <a:cs typeface="Times New Roman"/>
              </a:rPr>
              <a:t>apparent,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no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financial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interests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any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company,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product,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service 	</a:t>
            </a:r>
            <a:r>
              <a:rPr sz="2800" dirty="0">
                <a:latin typeface="Times New Roman"/>
                <a:cs typeface="Times New Roman"/>
              </a:rPr>
              <a:t>mentioned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this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program,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including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grants,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employment,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gifts,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stock 	</a:t>
            </a:r>
            <a:r>
              <a:rPr sz="2800" dirty="0">
                <a:latin typeface="Times New Roman"/>
                <a:cs typeface="Times New Roman"/>
              </a:rPr>
              <a:t>holdings,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honoraria.”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Learning</a:t>
            </a:r>
            <a:r>
              <a:rPr spc="-45" dirty="0"/>
              <a:t> </a:t>
            </a:r>
            <a:r>
              <a:rPr spc="-10" dirty="0"/>
              <a:t>Objectives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17827"/>
            <a:ext cx="10505440" cy="29673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29565" algn="l"/>
              </a:tabLst>
            </a:pPr>
            <a:r>
              <a:rPr sz="2800" dirty="0">
                <a:latin typeface="Times New Roman"/>
                <a:cs typeface="Times New Roman"/>
              </a:rPr>
              <a:t>Familiarize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medical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personnel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with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structure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Force</a:t>
            </a:r>
            <a:endParaRPr sz="2800">
              <a:latin typeface="Times New Roman"/>
              <a:cs typeface="Times New Roman"/>
            </a:endParaRPr>
          </a:p>
          <a:p>
            <a:pPr marL="329565" indent="-3168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29565" algn="l"/>
              </a:tabLst>
            </a:pPr>
            <a:r>
              <a:rPr sz="2800" dirty="0">
                <a:latin typeface="Times New Roman"/>
                <a:cs typeface="Times New Roman"/>
              </a:rPr>
              <a:t>Introduction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SPAFORGEN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its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differences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from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AFFORGEN</a:t>
            </a:r>
            <a:endParaRPr sz="2800">
              <a:latin typeface="Times New Roman"/>
              <a:cs typeface="Times New Roman"/>
            </a:endParaRPr>
          </a:p>
          <a:p>
            <a:pPr marL="329565" indent="-3168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329565" algn="l"/>
              </a:tabLst>
            </a:pPr>
            <a:r>
              <a:rPr sz="2800" dirty="0">
                <a:latin typeface="Times New Roman"/>
                <a:cs typeface="Times New Roman"/>
              </a:rPr>
              <a:t>Identify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Guardians’</a:t>
            </a:r>
            <a:r>
              <a:rPr sz="2800" spc="-20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most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significant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medical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needs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challenges</a:t>
            </a:r>
            <a:endParaRPr sz="2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029" algn="l"/>
              </a:tabLst>
            </a:pPr>
            <a:r>
              <a:rPr sz="2800" dirty="0">
                <a:latin typeface="Times New Roman"/>
                <a:cs typeface="Times New Roman"/>
              </a:rPr>
              <a:t>Demonstrate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disconnect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between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USSF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needs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and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AFMS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capability</a:t>
            </a:r>
            <a:endParaRPr sz="2800">
              <a:latin typeface="Times New Roman"/>
              <a:cs typeface="Times New Roman"/>
            </a:endParaRPr>
          </a:p>
          <a:p>
            <a:pPr marL="239395" marR="754380" indent="-227329">
              <a:lnSpc>
                <a:spcPts val="3030"/>
              </a:lnSpc>
              <a:spcBef>
                <a:spcPts val="104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Times New Roman"/>
                <a:cs typeface="Times New Roman"/>
              </a:rPr>
              <a:t>Consider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potential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roles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pharmacy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ground-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space-based 	</a:t>
            </a:r>
            <a:r>
              <a:rPr sz="2800" dirty="0">
                <a:latin typeface="Times New Roman"/>
                <a:cs typeface="Times New Roman"/>
              </a:rPr>
              <a:t>support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Aerospace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Medicine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Enterprise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domains.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430" y="1216495"/>
            <a:ext cx="101092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latin typeface="Times New Roman"/>
                <a:cs typeface="Times New Roman"/>
              </a:rPr>
              <a:t>The</a:t>
            </a:r>
            <a:r>
              <a:rPr sz="3200" b="1" spc="-18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AFMS</a:t>
            </a:r>
            <a:r>
              <a:rPr sz="3200" b="1" spc="-6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readies</a:t>
            </a:r>
            <a:r>
              <a:rPr sz="3200" b="1" spc="-5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the</a:t>
            </a:r>
            <a:r>
              <a:rPr sz="3200" b="1" spc="-4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Guardian</a:t>
            </a:r>
            <a:r>
              <a:rPr sz="3200" b="1" spc="-6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warfighters</a:t>
            </a:r>
            <a:r>
              <a:rPr sz="3200" b="1" spc="-7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who</a:t>
            </a:r>
            <a:r>
              <a:rPr sz="3200" b="1" spc="-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must</a:t>
            </a:r>
            <a:r>
              <a:rPr sz="3200" b="1" spc="-40" dirty="0">
                <a:latin typeface="Times New Roman"/>
                <a:cs typeface="Times New Roman"/>
              </a:rPr>
              <a:t> </a:t>
            </a:r>
            <a:r>
              <a:rPr sz="3200" b="1" spc="-25" dirty="0">
                <a:latin typeface="Times New Roman"/>
                <a:cs typeface="Times New Roman"/>
              </a:rPr>
              <a:t>be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15092" y="1489166"/>
            <a:ext cx="8860155" cy="3903345"/>
          </a:xfrm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sz="3200" b="1" dirty="0">
                <a:latin typeface="Times New Roman"/>
                <a:cs typeface="Times New Roman"/>
              </a:rPr>
              <a:t>medically</a:t>
            </a:r>
            <a:r>
              <a:rPr sz="3200" b="1" spc="-85" dirty="0">
                <a:latin typeface="Times New Roman"/>
                <a:cs typeface="Times New Roman"/>
              </a:rPr>
              <a:t> </a:t>
            </a:r>
            <a:r>
              <a:rPr sz="3200" b="1" spc="-20" dirty="0">
                <a:latin typeface="Times New Roman"/>
                <a:cs typeface="Times New Roman"/>
              </a:rPr>
              <a:t>ready,</a:t>
            </a:r>
            <a:r>
              <a:rPr sz="3200" b="1" spc="-9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reliable,</a:t>
            </a:r>
            <a:r>
              <a:rPr sz="3200" b="1" spc="-9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and</a:t>
            </a:r>
            <a:r>
              <a:rPr sz="3200" b="1" spc="-80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capable.</a:t>
            </a:r>
            <a:endParaRPr sz="3200">
              <a:latin typeface="Times New Roman"/>
              <a:cs typeface="Times New Roman"/>
            </a:endParaRPr>
          </a:p>
          <a:p>
            <a:pPr marL="4676140" marR="410209" indent="-635">
              <a:lnSpc>
                <a:spcPts val="2480"/>
              </a:lnSpc>
              <a:spcBef>
                <a:spcPts val="1260"/>
              </a:spcBef>
            </a:pPr>
            <a:r>
              <a:rPr sz="2300" dirty="0">
                <a:latin typeface="Times New Roman"/>
                <a:cs typeface="Times New Roman"/>
              </a:rPr>
              <a:t>-Supporting</a:t>
            </a:r>
            <a:r>
              <a:rPr sz="2300" spc="-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human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space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flight, </a:t>
            </a:r>
            <a:r>
              <a:rPr sz="2300" dirty="0">
                <a:latin typeface="Times New Roman"/>
                <a:cs typeface="Times New Roman"/>
              </a:rPr>
              <a:t>contingencies,</a:t>
            </a:r>
            <a:r>
              <a:rPr sz="2300" spc="-4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5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rescue</a:t>
            </a:r>
            <a:endParaRPr sz="2300">
              <a:latin typeface="Times New Roman"/>
              <a:cs typeface="Times New Roman"/>
            </a:endParaRPr>
          </a:p>
          <a:p>
            <a:pPr marL="4676140" marR="353695" indent="-635">
              <a:lnSpc>
                <a:spcPts val="2480"/>
              </a:lnSpc>
              <a:spcBef>
                <a:spcPts val="610"/>
              </a:spcBef>
            </a:pPr>
            <a:r>
              <a:rPr sz="2300" dirty="0">
                <a:latin typeface="Times New Roman"/>
                <a:cs typeface="Times New Roman"/>
              </a:rPr>
              <a:t>-Collaborating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with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industry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and </a:t>
            </a:r>
            <a:r>
              <a:rPr sz="2300" dirty="0">
                <a:latin typeface="Times New Roman"/>
                <a:cs typeface="Times New Roman"/>
              </a:rPr>
              <a:t>academic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leaders</a:t>
            </a:r>
            <a:endParaRPr sz="2300">
              <a:latin typeface="Times New Roman"/>
              <a:cs typeface="Times New Roman"/>
            </a:endParaRPr>
          </a:p>
          <a:p>
            <a:pPr marL="4676140" marR="454659" indent="-635">
              <a:lnSpc>
                <a:spcPts val="2480"/>
              </a:lnSpc>
              <a:spcBef>
                <a:spcPts val="605"/>
              </a:spcBef>
            </a:pPr>
            <a:r>
              <a:rPr sz="2300" dirty="0">
                <a:latin typeface="Times New Roman"/>
                <a:cs typeface="Times New Roman"/>
              </a:rPr>
              <a:t>-Training</a:t>
            </a:r>
            <a:r>
              <a:rPr sz="2300" spc="-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next</a:t>
            </a:r>
            <a:r>
              <a:rPr sz="2300" spc="-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generation</a:t>
            </a:r>
            <a:r>
              <a:rPr sz="2300" spc="-6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of </a:t>
            </a:r>
            <a:r>
              <a:rPr sz="2300" dirty="0">
                <a:latin typeface="Times New Roman"/>
                <a:cs typeface="Times New Roman"/>
              </a:rPr>
              <a:t>Aerospace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Medicine</a:t>
            </a:r>
            <a:r>
              <a:rPr sz="2300" spc="-5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experts</a:t>
            </a:r>
            <a:endParaRPr sz="2300">
              <a:latin typeface="Times New Roman"/>
              <a:cs typeface="Times New Roman"/>
            </a:endParaRPr>
          </a:p>
          <a:p>
            <a:pPr marL="4676140" marR="5080" indent="-635">
              <a:lnSpc>
                <a:spcPts val="2480"/>
              </a:lnSpc>
              <a:spcBef>
                <a:spcPts val="610"/>
              </a:spcBef>
            </a:pPr>
            <a:r>
              <a:rPr sz="2300" dirty="0">
                <a:latin typeface="Times New Roman"/>
                <a:cs typeface="Times New Roman"/>
              </a:rPr>
              <a:t>-Driving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research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innovation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in </a:t>
            </a:r>
            <a:r>
              <a:rPr sz="2300" dirty="0">
                <a:latin typeface="Times New Roman"/>
                <a:cs typeface="Times New Roman"/>
              </a:rPr>
              <a:t>Human</a:t>
            </a:r>
            <a:r>
              <a:rPr sz="2300" spc="-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Performance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4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Systems Integration</a:t>
            </a:r>
            <a:endParaRPr sz="23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498" y="2212644"/>
            <a:ext cx="6451319" cy="328888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43475" y="372372"/>
            <a:ext cx="890587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Medical</a:t>
            </a:r>
            <a:r>
              <a:rPr sz="3500" spc="-85" dirty="0"/>
              <a:t> </a:t>
            </a:r>
            <a:r>
              <a:rPr sz="3500" dirty="0"/>
              <a:t>Services</a:t>
            </a:r>
            <a:r>
              <a:rPr sz="3500" spc="-90" dirty="0"/>
              <a:t> </a:t>
            </a:r>
            <a:r>
              <a:rPr sz="3500" dirty="0"/>
              <a:t>are</a:t>
            </a:r>
            <a:r>
              <a:rPr sz="3500" spc="-145" dirty="0"/>
              <a:t> </a:t>
            </a:r>
            <a:r>
              <a:rPr sz="3500" dirty="0"/>
              <a:t>Vital</a:t>
            </a:r>
            <a:r>
              <a:rPr sz="3500" spc="-65" dirty="0"/>
              <a:t> </a:t>
            </a:r>
            <a:r>
              <a:rPr sz="3500" dirty="0"/>
              <a:t>to</a:t>
            </a:r>
            <a:r>
              <a:rPr sz="3500" spc="-55" dirty="0"/>
              <a:t> </a:t>
            </a:r>
            <a:r>
              <a:rPr sz="3500" dirty="0"/>
              <a:t>Space</a:t>
            </a:r>
            <a:r>
              <a:rPr sz="3500" spc="-70" dirty="0"/>
              <a:t> </a:t>
            </a:r>
            <a:r>
              <a:rPr sz="3500" spc="-10" dirty="0"/>
              <a:t>Operations</a:t>
            </a:r>
            <a:endParaRPr sz="3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7287" y="1429575"/>
            <a:ext cx="8360409" cy="4251325"/>
            <a:chOff x="1007287" y="1429575"/>
            <a:chExt cx="8360409" cy="42513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7287" y="1429575"/>
              <a:ext cx="8034693" cy="42510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78353" y="3137649"/>
              <a:ext cx="1871345" cy="1111885"/>
            </a:xfrm>
            <a:custGeom>
              <a:avLst/>
              <a:gdLst/>
              <a:ahLst/>
              <a:cxnLst/>
              <a:rect l="l" t="t" r="r" b="b"/>
              <a:pathLst>
                <a:path w="1871345" h="1111885">
                  <a:moveTo>
                    <a:pt x="0" y="0"/>
                  </a:moveTo>
                  <a:lnTo>
                    <a:pt x="1871002" y="0"/>
                  </a:lnTo>
                  <a:lnTo>
                    <a:pt x="1871002" y="1111351"/>
                  </a:lnTo>
                  <a:lnTo>
                    <a:pt x="0" y="1111351"/>
                  </a:lnTo>
                  <a:lnTo>
                    <a:pt x="0" y="0"/>
                  </a:lnTo>
                  <a:close/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2328" y="3153073"/>
              <a:ext cx="623570" cy="298450"/>
            </a:xfrm>
            <a:custGeom>
              <a:avLst/>
              <a:gdLst/>
              <a:ahLst/>
              <a:cxnLst/>
              <a:rect l="l" t="t" r="r" b="b"/>
              <a:pathLst>
                <a:path w="623569" h="298450">
                  <a:moveTo>
                    <a:pt x="474522" y="0"/>
                  </a:moveTo>
                  <a:lnTo>
                    <a:pt x="474522" y="74472"/>
                  </a:lnTo>
                  <a:lnTo>
                    <a:pt x="0" y="74472"/>
                  </a:lnTo>
                  <a:lnTo>
                    <a:pt x="0" y="223405"/>
                  </a:lnTo>
                  <a:lnTo>
                    <a:pt x="474522" y="223405"/>
                  </a:lnTo>
                  <a:lnTo>
                    <a:pt x="474522" y="297878"/>
                  </a:lnTo>
                  <a:lnTo>
                    <a:pt x="623455" y="148945"/>
                  </a:lnTo>
                  <a:lnTo>
                    <a:pt x="47452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82329" y="3153073"/>
              <a:ext cx="623570" cy="298450"/>
            </a:xfrm>
            <a:custGeom>
              <a:avLst/>
              <a:gdLst/>
              <a:ahLst/>
              <a:cxnLst/>
              <a:rect l="l" t="t" r="r" b="b"/>
              <a:pathLst>
                <a:path w="623569" h="298450">
                  <a:moveTo>
                    <a:pt x="0" y="74472"/>
                  </a:moveTo>
                  <a:lnTo>
                    <a:pt x="474522" y="74472"/>
                  </a:lnTo>
                  <a:lnTo>
                    <a:pt x="474522" y="0"/>
                  </a:lnTo>
                  <a:lnTo>
                    <a:pt x="623455" y="148945"/>
                  </a:lnTo>
                  <a:lnTo>
                    <a:pt x="474522" y="297878"/>
                  </a:lnTo>
                  <a:lnTo>
                    <a:pt x="474522" y="223405"/>
                  </a:lnTo>
                  <a:lnTo>
                    <a:pt x="0" y="223405"/>
                  </a:lnTo>
                  <a:lnTo>
                    <a:pt x="0" y="74472"/>
                  </a:lnTo>
                  <a:close/>
                </a:path>
              </a:pathLst>
            </a:custGeom>
            <a:ln w="12700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2328" y="3709546"/>
              <a:ext cx="623570" cy="298450"/>
            </a:xfrm>
            <a:custGeom>
              <a:avLst/>
              <a:gdLst/>
              <a:ahLst/>
              <a:cxnLst/>
              <a:rect l="l" t="t" r="r" b="b"/>
              <a:pathLst>
                <a:path w="623569" h="298450">
                  <a:moveTo>
                    <a:pt x="474522" y="0"/>
                  </a:moveTo>
                  <a:lnTo>
                    <a:pt x="474522" y="74472"/>
                  </a:lnTo>
                  <a:lnTo>
                    <a:pt x="0" y="74472"/>
                  </a:lnTo>
                  <a:lnTo>
                    <a:pt x="0" y="223405"/>
                  </a:lnTo>
                  <a:lnTo>
                    <a:pt x="474522" y="223405"/>
                  </a:lnTo>
                  <a:lnTo>
                    <a:pt x="474522" y="297878"/>
                  </a:lnTo>
                  <a:lnTo>
                    <a:pt x="623455" y="148945"/>
                  </a:lnTo>
                  <a:lnTo>
                    <a:pt x="47452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82328" y="3709546"/>
              <a:ext cx="623570" cy="298450"/>
            </a:xfrm>
            <a:custGeom>
              <a:avLst/>
              <a:gdLst/>
              <a:ahLst/>
              <a:cxnLst/>
              <a:rect l="l" t="t" r="r" b="b"/>
              <a:pathLst>
                <a:path w="623569" h="298450">
                  <a:moveTo>
                    <a:pt x="0" y="74472"/>
                  </a:moveTo>
                  <a:lnTo>
                    <a:pt x="474522" y="74472"/>
                  </a:lnTo>
                  <a:lnTo>
                    <a:pt x="474522" y="0"/>
                  </a:lnTo>
                  <a:lnTo>
                    <a:pt x="623455" y="148945"/>
                  </a:lnTo>
                  <a:lnTo>
                    <a:pt x="474522" y="297878"/>
                  </a:lnTo>
                  <a:lnTo>
                    <a:pt x="474522" y="223405"/>
                  </a:lnTo>
                  <a:lnTo>
                    <a:pt x="0" y="223405"/>
                  </a:lnTo>
                  <a:lnTo>
                    <a:pt x="0" y="74472"/>
                  </a:lnTo>
                  <a:close/>
                </a:path>
              </a:pathLst>
            </a:custGeom>
            <a:ln w="12700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73269" y="3153879"/>
              <a:ext cx="1871345" cy="1111885"/>
            </a:xfrm>
            <a:custGeom>
              <a:avLst/>
              <a:gdLst/>
              <a:ahLst/>
              <a:cxnLst/>
              <a:rect l="l" t="t" r="r" b="b"/>
              <a:pathLst>
                <a:path w="1871345" h="1111885">
                  <a:moveTo>
                    <a:pt x="0" y="0"/>
                  </a:moveTo>
                  <a:lnTo>
                    <a:pt x="1871002" y="0"/>
                  </a:lnTo>
                  <a:lnTo>
                    <a:pt x="1871002" y="1111351"/>
                  </a:lnTo>
                  <a:lnTo>
                    <a:pt x="0" y="1111351"/>
                  </a:lnTo>
                  <a:lnTo>
                    <a:pt x="0" y="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01173" y="3153073"/>
              <a:ext cx="623570" cy="298450"/>
            </a:xfrm>
            <a:custGeom>
              <a:avLst/>
              <a:gdLst/>
              <a:ahLst/>
              <a:cxnLst/>
              <a:rect l="l" t="t" r="r" b="b"/>
              <a:pathLst>
                <a:path w="623570" h="298450">
                  <a:moveTo>
                    <a:pt x="474522" y="0"/>
                  </a:moveTo>
                  <a:lnTo>
                    <a:pt x="474522" y="74472"/>
                  </a:lnTo>
                  <a:lnTo>
                    <a:pt x="0" y="74472"/>
                  </a:lnTo>
                  <a:lnTo>
                    <a:pt x="0" y="223405"/>
                  </a:lnTo>
                  <a:lnTo>
                    <a:pt x="474522" y="223405"/>
                  </a:lnTo>
                  <a:lnTo>
                    <a:pt x="474522" y="297878"/>
                  </a:lnTo>
                  <a:lnTo>
                    <a:pt x="623455" y="148945"/>
                  </a:lnTo>
                  <a:lnTo>
                    <a:pt x="47452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01173" y="3153073"/>
              <a:ext cx="623570" cy="298450"/>
            </a:xfrm>
            <a:custGeom>
              <a:avLst/>
              <a:gdLst/>
              <a:ahLst/>
              <a:cxnLst/>
              <a:rect l="l" t="t" r="r" b="b"/>
              <a:pathLst>
                <a:path w="623570" h="298450">
                  <a:moveTo>
                    <a:pt x="0" y="74472"/>
                  </a:moveTo>
                  <a:lnTo>
                    <a:pt x="474522" y="74472"/>
                  </a:lnTo>
                  <a:lnTo>
                    <a:pt x="474522" y="0"/>
                  </a:lnTo>
                  <a:lnTo>
                    <a:pt x="623455" y="148945"/>
                  </a:lnTo>
                  <a:lnTo>
                    <a:pt x="474522" y="297878"/>
                  </a:lnTo>
                  <a:lnTo>
                    <a:pt x="474522" y="223405"/>
                  </a:lnTo>
                  <a:lnTo>
                    <a:pt x="0" y="223405"/>
                  </a:lnTo>
                  <a:lnTo>
                    <a:pt x="0" y="74472"/>
                  </a:lnTo>
                  <a:close/>
                </a:path>
              </a:pathLst>
            </a:custGeom>
            <a:ln w="12700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01173" y="3709546"/>
              <a:ext cx="623570" cy="298450"/>
            </a:xfrm>
            <a:custGeom>
              <a:avLst/>
              <a:gdLst/>
              <a:ahLst/>
              <a:cxnLst/>
              <a:rect l="l" t="t" r="r" b="b"/>
              <a:pathLst>
                <a:path w="623570" h="298450">
                  <a:moveTo>
                    <a:pt x="474522" y="0"/>
                  </a:moveTo>
                  <a:lnTo>
                    <a:pt x="474522" y="74472"/>
                  </a:lnTo>
                  <a:lnTo>
                    <a:pt x="0" y="74472"/>
                  </a:lnTo>
                  <a:lnTo>
                    <a:pt x="0" y="223405"/>
                  </a:lnTo>
                  <a:lnTo>
                    <a:pt x="474522" y="223405"/>
                  </a:lnTo>
                  <a:lnTo>
                    <a:pt x="474522" y="297878"/>
                  </a:lnTo>
                  <a:lnTo>
                    <a:pt x="623455" y="148945"/>
                  </a:lnTo>
                  <a:lnTo>
                    <a:pt x="47452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01173" y="3709546"/>
              <a:ext cx="623570" cy="298450"/>
            </a:xfrm>
            <a:custGeom>
              <a:avLst/>
              <a:gdLst/>
              <a:ahLst/>
              <a:cxnLst/>
              <a:rect l="l" t="t" r="r" b="b"/>
              <a:pathLst>
                <a:path w="623570" h="298450">
                  <a:moveTo>
                    <a:pt x="0" y="74472"/>
                  </a:moveTo>
                  <a:lnTo>
                    <a:pt x="474522" y="74472"/>
                  </a:lnTo>
                  <a:lnTo>
                    <a:pt x="474522" y="0"/>
                  </a:lnTo>
                  <a:lnTo>
                    <a:pt x="623455" y="148945"/>
                  </a:lnTo>
                  <a:lnTo>
                    <a:pt x="474522" y="297878"/>
                  </a:lnTo>
                  <a:lnTo>
                    <a:pt x="474522" y="223405"/>
                  </a:lnTo>
                  <a:lnTo>
                    <a:pt x="0" y="223405"/>
                  </a:lnTo>
                  <a:lnTo>
                    <a:pt x="0" y="74472"/>
                  </a:lnTo>
                  <a:close/>
                </a:path>
              </a:pathLst>
            </a:custGeom>
            <a:ln w="12700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122021" y="2093205"/>
              <a:ext cx="1226185" cy="0"/>
            </a:xfrm>
            <a:custGeom>
              <a:avLst/>
              <a:gdLst/>
              <a:ahLst/>
              <a:cxnLst/>
              <a:rect l="l" t="t" r="r" b="b"/>
              <a:pathLst>
                <a:path w="1226184">
                  <a:moveTo>
                    <a:pt x="0" y="0"/>
                  </a:moveTo>
                  <a:lnTo>
                    <a:pt x="1226131" y="0"/>
                  </a:lnTo>
                </a:path>
              </a:pathLst>
            </a:custGeom>
            <a:ln w="38100">
              <a:solidFill>
                <a:srgbClr val="8282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348152" y="1748218"/>
            <a:ext cx="2216785" cy="584835"/>
          </a:xfrm>
          <a:prstGeom prst="rect">
            <a:avLst/>
          </a:prstGeom>
          <a:solidFill>
            <a:srgbClr val="FFFFFF"/>
          </a:solidFill>
          <a:ln w="9525">
            <a:solidFill>
              <a:srgbClr val="2D75B6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635635" marR="301625" indent="-326390">
              <a:lnSpc>
                <a:spcPct val="100000"/>
              </a:lnSpc>
              <a:spcBef>
                <a:spcPts val="260"/>
              </a:spcBef>
            </a:pPr>
            <a:r>
              <a:rPr sz="1600" b="1" dirty="0">
                <a:latin typeface="Calibri"/>
                <a:cs typeface="Calibri"/>
              </a:rPr>
              <a:t>Unified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Combatant Commands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44619" y="2297431"/>
            <a:ext cx="270129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US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Africa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 </a:t>
            </a:r>
            <a:r>
              <a:rPr sz="1800" dirty="0">
                <a:latin typeface="Calibri"/>
                <a:cs typeface="Calibri"/>
              </a:rPr>
              <a:t>US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Central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</a:t>
            </a:r>
            <a:endParaRPr sz="1800">
              <a:latin typeface="Calibri"/>
              <a:cs typeface="Calibri"/>
            </a:endParaRPr>
          </a:p>
          <a:p>
            <a:pPr marL="12700" marR="28638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US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European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 </a:t>
            </a:r>
            <a:r>
              <a:rPr sz="1800" dirty="0">
                <a:latin typeface="Calibri"/>
                <a:cs typeface="Calibri"/>
              </a:rPr>
              <a:t>US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Indo-</a:t>
            </a:r>
            <a:r>
              <a:rPr sz="1800" dirty="0">
                <a:latin typeface="Calibri"/>
                <a:cs typeface="Calibri"/>
              </a:rPr>
              <a:t>Pacific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 </a:t>
            </a:r>
            <a:r>
              <a:rPr sz="1800" dirty="0">
                <a:latin typeface="Calibri"/>
                <a:cs typeface="Calibri"/>
              </a:rPr>
              <a:t>US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Northern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 </a:t>
            </a:r>
            <a:r>
              <a:rPr sz="1800" dirty="0">
                <a:latin typeface="Calibri"/>
                <a:cs typeface="Calibri"/>
              </a:rPr>
              <a:t>US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Southern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 </a:t>
            </a:r>
            <a:r>
              <a:rPr sz="1800" dirty="0">
                <a:latin typeface="Calibri"/>
                <a:cs typeface="Calibri"/>
              </a:rPr>
              <a:t>US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Cyber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</a:t>
            </a:r>
            <a:endParaRPr sz="1800">
              <a:latin typeface="Calibri"/>
              <a:cs typeface="Calibri"/>
            </a:endParaRPr>
          </a:p>
          <a:p>
            <a:pPr marL="12700" marR="3048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US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Special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 </a:t>
            </a:r>
            <a:r>
              <a:rPr sz="1800" dirty="0">
                <a:latin typeface="Calibri"/>
                <a:cs typeface="Calibri"/>
              </a:rPr>
              <a:t>US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Strategic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US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Transportation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Command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44619" y="5040631"/>
            <a:ext cx="535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20" dirty="0">
                <a:latin typeface="Calibri"/>
                <a:cs typeface="Calibri"/>
              </a:rPr>
              <a:t>and…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063947" y="5040631"/>
            <a:ext cx="19145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 marR="5080" indent="-1955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US Space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Command (USSPACECOM)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722885" y="3666243"/>
            <a:ext cx="4546600" cy="2289175"/>
            <a:chOff x="2722885" y="3666243"/>
            <a:chExt cx="4546600" cy="2289175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4855" y="4378842"/>
              <a:ext cx="1554425" cy="155453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803447" y="4737935"/>
              <a:ext cx="539750" cy="545465"/>
            </a:xfrm>
            <a:custGeom>
              <a:avLst/>
              <a:gdLst/>
              <a:ahLst/>
              <a:cxnLst/>
              <a:rect l="l" t="t" r="r" b="b"/>
              <a:pathLst>
                <a:path w="539750" h="545464">
                  <a:moveTo>
                    <a:pt x="300799" y="0"/>
                  </a:moveTo>
                  <a:lnTo>
                    <a:pt x="259930" y="112280"/>
                  </a:lnTo>
                  <a:lnTo>
                    <a:pt x="0" y="112280"/>
                  </a:lnTo>
                  <a:lnTo>
                    <a:pt x="0" y="240474"/>
                  </a:lnTo>
                  <a:lnTo>
                    <a:pt x="213271" y="240474"/>
                  </a:lnTo>
                  <a:lnTo>
                    <a:pt x="189941" y="304584"/>
                  </a:lnTo>
                  <a:lnTo>
                    <a:pt x="0" y="304584"/>
                  </a:lnTo>
                  <a:lnTo>
                    <a:pt x="0" y="432777"/>
                  </a:lnTo>
                  <a:lnTo>
                    <a:pt x="143268" y="432777"/>
                  </a:lnTo>
                  <a:lnTo>
                    <a:pt x="118364" y="501218"/>
                  </a:lnTo>
                  <a:lnTo>
                    <a:pt x="238836" y="545058"/>
                  </a:lnTo>
                  <a:lnTo>
                    <a:pt x="279704" y="432777"/>
                  </a:lnTo>
                  <a:lnTo>
                    <a:pt x="539635" y="432777"/>
                  </a:lnTo>
                  <a:lnTo>
                    <a:pt x="539635" y="304584"/>
                  </a:lnTo>
                  <a:lnTo>
                    <a:pt x="326364" y="304584"/>
                  </a:lnTo>
                  <a:lnTo>
                    <a:pt x="349694" y="240474"/>
                  </a:lnTo>
                  <a:lnTo>
                    <a:pt x="539635" y="240474"/>
                  </a:lnTo>
                  <a:lnTo>
                    <a:pt x="539635" y="112280"/>
                  </a:lnTo>
                  <a:lnTo>
                    <a:pt x="396354" y="112280"/>
                  </a:lnTo>
                  <a:lnTo>
                    <a:pt x="421259" y="43840"/>
                  </a:lnTo>
                  <a:lnTo>
                    <a:pt x="3007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03447" y="4737935"/>
              <a:ext cx="539750" cy="545465"/>
            </a:xfrm>
            <a:custGeom>
              <a:avLst/>
              <a:gdLst/>
              <a:ahLst/>
              <a:cxnLst/>
              <a:rect l="l" t="t" r="r" b="b"/>
              <a:pathLst>
                <a:path w="539750" h="545464">
                  <a:moveTo>
                    <a:pt x="0" y="112280"/>
                  </a:moveTo>
                  <a:lnTo>
                    <a:pt x="259930" y="112280"/>
                  </a:lnTo>
                  <a:lnTo>
                    <a:pt x="300799" y="0"/>
                  </a:lnTo>
                  <a:lnTo>
                    <a:pt x="421259" y="43840"/>
                  </a:lnTo>
                  <a:lnTo>
                    <a:pt x="396354" y="112280"/>
                  </a:lnTo>
                  <a:lnTo>
                    <a:pt x="539635" y="112280"/>
                  </a:lnTo>
                  <a:lnTo>
                    <a:pt x="539635" y="240474"/>
                  </a:lnTo>
                  <a:lnTo>
                    <a:pt x="349694" y="240474"/>
                  </a:lnTo>
                  <a:lnTo>
                    <a:pt x="326364" y="304584"/>
                  </a:lnTo>
                  <a:lnTo>
                    <a:pt x="539635" y="304584"/>
                  </a:lnTo>
                  <a:lnTo>
                    <a:pt x="539635" y="432777"/>
                  </a:lnTo>
                  <a:lnTo>
                    <a:pt x="279704" y="432777"/>
                  </a:lnTo>
                  <a:lnTo>
                    <a:pt x="238836" y="545058"/>
                  </a:lnTo>
                  <a:lnTo>
                    <a:pt x="118364" y="501218"/>
                  </a:lnTo>
                  <a:lnTo>
                    <a:pt x="143268" y="432777"/>
                  </a:lnTo>
                  <a:lnTo>
                    <a:pt x="0" y="432777"/>
                  </a:lnTo>
                  <a:lnTo>
                    <a:pt x="0" y="304584"/>
                  </a:lnTo>
                  <a:lnTo>
                    <a:pt x="189941" y="304584"/>
                  </a:lnTo>
                  <a:lnTo>
                    <a:pt x="213271" y="240474"/>
                  </a:lnTo>
                  <a:lnTo>
                    <a:pt x="0" y="240474"/>
                  </a:lnTo>
                  <a:lnTo>
                    <a:pt x="0" y="112280"/>
                  </a:lnTo>
                  <a:close/>
                </a:path>
              </a:pathLst>
            </a:custGeom>
            <a:ln w="12700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84268" y="3685293"/>
              <a:ext cx="1649095" cy="513715"/>
            </a:xfrm>
            <a:custGeom>
              <a:avLst/>
              <a:gdLst/>
              <a:ahLst/>
              <a:cxnLst/>
              <a:rect l="l" t="t" r="r" b="b"/>
              <a:pathLst>
                <a:path w="1649095" h="513714">
                  <a:moveTo>
                    <a:pt x="0" y="256641"/>
                  </a:moveTo>
                  <a:lnTo>
                    <a:pt x="11940" y="212878"/>
                  </a:lnTo>
                  <a:lnTo>
                    <a:pt x="46442" y="171514"/>
                  </a:lnTo>
                  <a:lnTo>
                    <a:pt x="101525" y="133167"/>
                  </a:lnTo>
                  <a:lnTo>
                    <a:pt x="136165" y="115317"/>
                  </a:lnTo>
                  <a:lnTo>
                    <a:pt x="175209" y="98452"/>
                  </a:lnTo>
                  <a:lnTo>
                    <a:pt x="218408" y="82650"/>
                  </a:lnTo>
                  <a:lnTo>
                    <a:pt x="265515" y="67986"/>
                  </a:lnTo>
                  <a:lnTo>
                    <a:pt x="316282" y="54539"/>
                  </a:lnTo>
                  <a:lnTo>
                    <a:pt x="370462" y="42386"/>
                  </a:lnTo>
                  <a:lnTo>
                    <a:pt x="427808" y="31603"/>
                  </a:lnTo>
                  <a:lnTo>
                    <a:pt x="488071" y="22267"/>
                  </a:lnTo>
                  <a:lnTo>
                    <a:pt x="551005" y="14456"/>
                  </a:lnTo>
                  <a:lnTo>
                    <a:pt x="616362" y="8247"/>
                  </a:lnTo>
                  <a:lnTo>
                    <a:pt x="683895" y="3716"/>
                  </a:lnTo>
                  <a:lnTo>
                    <a:pt x="753355" y="942"/>
                  </a:lnTo>
                  <a:lnTo>
                    <a:pt x="824496" y="0"/>
                  </a:lnTo>
                  <a:lnTo>
                    <a:pt x="895637" y="942"/>
                  </a:lnTo>
                  <a:lnTo>
                    <a:pt x="965098" y="3716"/>
                  </a:lnTo>
                  <a:lnTo>
                    <a:pt x="1032630" y="8247"/>
                  </a:lnTo>
                  <a:lnTo>
                    <a:pt x="1097987" y="14456"/>
                  </a:lnTo>
                  <a:lnTo>
                    <a:pt x="1160921" y="22267"/>
                  </a:lnTo>
                  <a:lnTo>
                    <a:pt x="1221185" y="31603"/>
                  </a:lnTo>
                  <a:lnTo>
                    <a:pt x="1278530" y="42386"/>
                  </a:lnTo>
                  <a:lnTo>
                    <a:pt x="1332710" y="54539"/>
                  </a:lnTo>
                  <a:lnTo>
                    <a:pt x="1383478" y="67986"/>
                  </a:lnTo>
                  <a:lnTo>
                    <a:pt x="1430584" y="82650"/>
                  </a:lnTo>
                  <a:lnTo>
                    <a:pt x="1473783" y="98452"/>
                  </a:lnTo>
                  <a:lnTo>
                    <a:pt x="1512827" y="115317"/>
                  </a:lnTo>
                  <a:lnTo>
                    <a:pt x="1547468" y="133167"/>
                  </a:lnTo>
                  <a:lnTo>
                    <a:pt x="1602551" y="171514"/>
                  </a:lnTo>
                  <a:lnTo>
                    <a:pt x="1637052" y="212878"/>
                  </a:lnTo>
                  <a:lnTo>
                    <a:pt x="1648993" y="256641"/>
                  </a:lnTo>
                  <a:lnTo>
                    <a:pt x="1645967" y="278784"/>
                  </a:lnTo>
                  <a:lnTo>
                    <a:pt x="1622498" y="321424"/>
                  </a:lnTo>
                  <a:lnTo>
                    <a:pt x="1577458" y="361357"/>
                  </a:lnTo>
                  <a:lnTo>
                    <a:pt x="1512827" y="397965"/>
                  </a:lnTo>
                  <a:lnTo>
                    <a:pt x="1473783" y="414830"/>
                  </a:lnTo>
                  <a:lnTo>
                    <a:pt x="1430584" y="430633"/>
                  </a:lnTo>
                  <a:lnTo>
                    <a:pt x="1383478" y="445296"/>
                  </a:lnTo>
                  <a:lnTo>
                    <a:pt x="1332710" y="458743"/>
                  </a:lnTo>
                  <a:lnTo>
                    <a:pt x="1278530" y="470896"/>
                  </a:lnTo>
                  <a:lnTo>
                    <a:pt x="1221185" y="481679"/>
                  </a:lnTo>
                  <a:lnTo>
                    <a:pt x="1160921" y="491015"/>
                  </a:lnTo>
                  <a:lnTo>
                    <a:pt x="1097987" y="498826"/>
                  </a:lnTo>
                  <a:lnTo>
                    <a:pt x="1032630" y="505035"/>
                  </a:lnTo>
                  <a:lnTo>
                    <a:pt x="965098" y="509566"/>
                  </a:lnTo>
                  <a:lnTo>
                    <a:pt x="895637" y="512341"/>
                  </a:lnTo>
                  <a:lnTo>
                    <a:pt x="824496" y="513283"/>
                  </a:lnTo>
                  <a:lnTo>
                    <a:pt x="753355" y="512341"/>
                  </a:lnTo>
                  <a:lnTo>
                    <a:pt x="683895" y="509566"/>
                  </a:lnTo>
                  <a:lnTo>
                    <a:pt x="616362" y="505035"/>
                  </a:lnTo>
                  <a:lnTo>
                    <a:pt x="551005" y="498826"/>
                  </a:lnTo>
                  <a:lnTo>
                    <a:pt x="488071" y="491015"/>
                  </a:lnTo>
                  <a:lnTo>
                    <a:pt x="427808" y="481679"/>
                  </a:lnTo>
                  <a:lnTo>
                    <a:pt x="370462" y="470896"/>
                  </a:lnTo>
                  <a:lnTo>
                    <a:pt x="316282" y="458743"/>
                  </a:lnTo>
                  <a:lnTo>
                    <a:pt x="265515" y="445296"/>
                  </a:lnTo>
                  <a:lnTo>
                    <a:pt x="218408" y="430633"/>
                  </a:lnTo>
                  <a:lnTo>
                    <a:pt x="175209" y="414830"/>
                  </a:lnTo>
                  <a:lnTo>
                    <a:pt x="136165" y="397965"/>
                  </a:lnTo>
                  <a:lnTo>
                    <a:pt x="101525" y="380115"/>
                  </a:lnTo>
                  <a:lnTo>
                    <a:pt x="46442" y="341768"/>
                  </a:lnTo>
                  <a:lnTo>
                    <a:pt x="11940" y="300404"/>
                  </a:lnTo>
                  <a:lnTo>
                    <a:pt x="0" y="256641"/>
                  </a:lnTo>
                  <a:close/>
                </a:path>
              </a:pathLst>
            </a:custGeom>
            <a:ln w="38100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2885" y="4277143"/>
              <a:ext cx="1678429" cy="1678018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400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Review:</a:t>
            </a:r>
            <a:r>
              <a:rPr sz="3800" spc="-65" dirty="0"/>
              <a:t> </a:t>
            </a:r>
            <a:r>
              <a:rPr sz="3800" dirty="0"/>
              <a:t>Department</a:t>
            </a:r>
            <a:r>
              <a:rPr sz="3800" spc="-45" dirty="0"/>
              <a:t> </a:t>
            </a:r>
            <a:r>
              <a:rPr sz="3800" dirty="0"/>
              <a:t>of</a:t>
            </a:r>
            <a:r>
              <a:rPr sz="3800" spc="-80" dirty="0"/>
              <a:t> </a:t>
            </a:r>
            <a:r>
              <a:rPr sz="3800" dirty="0"/>
              <a:t>Defense</a:t>
            </a:r>
            <a:r>
              <a:rPr sz="3800" spc="-45" dirty="0"/>
              <a:t> </a:t>
            </a:r>
            <a:r>
              <a:rPr sz="3800" spc="-10" dirty="0"/>
              <a:t>Structure</a:t>
            </a:r>
            <a:endParaRPr sz="3800"/>
          </a:p>
        </p:txBody>
      </p:sp>
      <p:sp>
        <p:nvSpPr>
          <p:cNvPr id="26" name="object 26"/>
          <p:cNvSpPr/>
          <p:nvPr/>
        </p:nvSpPr>
        <p:spPr>
          <a:xfrm>
            <a:off x="11869615" y="76200"/>
            <a:ext cx="240665" cy="286385"/>
          </a:xfrm>
          <a:custGeom>
            <a:avLst/>
            <a:gdLst/>
            <a:ahLst/>
            <a:cxnLst/>
            <a:rect l="l" t="t" r="r" b="b"/>
            <a:pathLst>
              <a:path w="240665" h="286385">
                <a:moveTo>
                  <a:pt x="120040" y="0"/>
                </a:moveTo>
                <a:lnTo>
                  <a:pt x="91706" y="109169"/>
                </a:lnTo>
                <a:lnTo>
                  <a:pt x="0" y="109169"/>
                </a:lnTo>
                <a:lnTo>
                  <a:pt x="74193" y="176644"/>
                </a:lnTo>
                <a:lnTo>
                  <a:pt x="45847" y="285813"/>
                </a:lnTo>
                <a:lnTo>
                  <a:pt x="120040" y="218338"/>
                </a:lnTo>
                <a:lnTo>
                  <a:pt x="194233" y="285813"/>
                </a:lnTo>
                <a:lnTo>
                  <a:pt x="165900" y="176644"/>
                </a:lnTo>
                <a:lnTo>
                  <a:pt x="240093" y="109169"/>
                </a:lnTo>
                <a:lnTo>
                  <a:pt x="148386" y="109169"/>
                </a:lnTo>
                <a:lnTo>
                  <a:pt x="12004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477390" y="4755713"/>
            <a:ext cx="1186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461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Established </a:t>
            </a:r>
            <a:r>
              <a:rPr sz="1800" dirty="0">
                <a:latin typeface="Calibri"/>
                <a:cs typeface="Calibri"/>
              </a:rPr>
              <a:t>19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Aug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2019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3750" y="4755713"/>
            <a:ext cx="11785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16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Established </a:t>
            </a:r>
            <a:r>
              <a:rPr sz="1800" dirty="0">
                <a:latin typeface="Calibri"/>
                <a:cs typeface="Calibri"/>
              </a:rPr>
              <a:t>20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Dec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2019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39882" y="215709"/>
            <a:ext cx="1647950" cy="123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6071" y="30734"/>
            <a:ext cx="342847" cy="49377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409915" y="2433571"/>
            <a:ext cx="0" cy="1508760"/>
          </a:xfrm>
          <a:custGeom>
            <a:avLst/>
            <a:gdLst/>
            <a:ahLst/>
            <a:cxnLst/>
            <a:rect l="l" t="t" r="r" b="b"/>
            <a:pathLst>
              <a:path h="1508760">
                <a:moveTo>
                  <a:pt x="0" y="0"/>
                </a:moveTo>
                <a:lnTo>
                  <a:pt x="0" y="1508760"/>
                </a:lnTo>
              </a:path>
            </a:pathLst>
          </a:custGeom>
          <a:ln w="19050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54931" y="2433571"/>
            <a:ext cx="0" cy="1527175"/>
          </a:xfrm>
          <a:custGeom>
            <a:avLst/>
            <a:gdLst/>
            <a:ahLst/>
            <a:cxnLst/>
            <a:rect l="l" t="t" r="r" b="b"/>
            <a:pathLst>
              <a:path h="1527175">
                <a:moveTo>
                  <a:pt x="0" y="0"/>
                </a:moveTo>
                <a:lnTo>
                  <a:pt x="0" y="1527048"/>
                </a:lnTo>
              </a:path>
            </a:pathLst>
          </a:custGeom>
          <a:ln w="19050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09326" y="2438448"/>
            <a:ext cx="0" cy="1499870"/>
          </a:xfrm>
          <a:custGeom>
            <a:avLst/>
            <a:gdLst/>
            <a:ahLst/>
            <a:cxnLst/>
            <a:rect l="l" t="t" r="r" b="b"/>
            <a:pathLst>
              <a:path h="1499870">
                <a:moveTo>
                  <a:pt x="0" y="0"/>
                </a:moveTo>
                <a:lnTo>
                  <a:pt x="0" y="1499616"/>
                </a:lnTo>
              </a:path>
            </a:pathLst>
          </a:custGeom>
          <a:ln w="1905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21879" y="3592638"/>
            <a:ext cx="800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9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Forces</a:t>
            </a:r>
            <a:r>
              <a:rPr sz="9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-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54936" y="3729798"/>
            <a:ext cx="3346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67446" y="4599676"/>
            <a:ext cx="0" cy="1920239"/>
          </a:xfrm>
          <a:custGeom>
            <a:avLst/>
            <a:gdLst/>
            <a:ahLst/>
            <a:cxnLst/>
            <a:rect l="l" t="t" r="r" b="b"/>
            <a:pathLst>
              <a:path h="1920240">
                <a:moveTo>
                  <a:pt x="0" y="0"/>
                </a:moveTo>
                <a:lnTo>
                  <a:pt x="0" y="1920239"/>
                </a:lnTo>
              </a:path>
            </a:pathLst>
          </a:custGeom>
          <a:ln w="19050">
            <a:solidFill>
              <a:srgbClr val="6F2F9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153250" y="3560438"/>
            <a:ext cx="795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 marR="5080" indent="-12382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9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Systems Command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59579" y="838982"/>
            <a:ext cx="10586720" cy="4010025"/>
            <a:chOff x="1259579" y="838982"/>
            <a:chExt cx="10586720" cy="4010025"/>
          </a:xfrm>
        </p:grpSpPr>
        <p:sp>
          <p:nvSpPr>
            <p:cNvPr id="13" name="object 13"/>
            <p:cNvSpPr/>
            <p:nvPr/>
          </p:nvSpPr>
          <p:spPr>
            <a:xfrm>
              <a:off x="7712242" y="1494873"/>
              <a:ext cx="2322830" cy="12065"/>
            </a:xfrm>
            <a:custGeom>
              <a:avLst/>
              <a:gdLst/>
              <a:ahLst/>
              <a:cxnLst/>
              <a:rect l="l" t="t" r="r" b="b"/>
              <a:pathLst>
                <a:path w="2322829" h="12065">
                  <a:moveTo>
                    <a:pt x="0" y="11823"/>
                  </a:moveTo>
                  <a:lnTo>
                    <a:pt x="2322563" y="0"/>
                  </a:lnTo>
                </a:path>
              </a:pathLst>
            </a:custGeom>
            <a:ln w="190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26233" y="2438448"/>
              <a:ext cx="4445" cy="1097280"/>
            </a:xfrm>
            <a:custGeom>
              <a:avLst/>
              <a:gdLst/>
              <a:ahLst/>
              <a:cxnLst/>
              <a:rect l="l" t="t" r="r" b="b"/>
              <a:pathLst>
                <a:path w="4445" h="1097279">
                  <a:moveTo>
                    <a:pt x="4025" y="0"/>
                  </a:moveTo>
                  <a:lnTo>
                    <a:pt x="0" y="1097280"/>
                  </a:lnTo>
                </a:path>
              </a:pathLst>
            </a:custGeom>
            <a:ln w="19049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18383" y="2269487"/>
              <a:ext cx="1905" cy="182880"/>
            </a:xfrm>
            <a:custGeom>
              <a:avLst/>
              <a:gdLst/>
              <a:ahLst/>
              <a:cxnLst/>
              <a:rect l="l" t="t" r="r" b="b"/>
              <a:pathLst>
                <a:path w="1904" h="182880">
                  <a:moveTo>
                    <a:pt x="1536" y="0"/>
                  </a:moveTo>
                  <a:lnTo>
                    <a:pt x="0" y="182880"/>
                  </a:lnTo>
                </a:path>
              </a:pathLst>
            </a:custGeom>
            <a:ln w="19049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409915" y="3431127"/>
              <a:ext cx="0" cy="1408430"/>
            </a:xfrm>
            <a:custGeom>
              <a:avLst/>
              <a:gdLst/>
              <a:ahLst/>
              <a:cxnLst/>
              <a:rect l="l" t="t" r="r" b="b"/>
              <a:pathLst>
                <a:path h="1408429">
                  <a:moveTo>
                    <a:pt x="0" y="0"/>
                  </a:moveTo>
                  <a:lnTo>
                    <a:pt x="0" y="1408176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72259" y="3965178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833020" y="3972067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520330" y="3976645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957410" y="3978794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401078" y="3971287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058672" y="2433571"/>
              <a:ext cx="0" cy="1527175"/>
            </a:xfrm>
            <a:custGeom>
              <a:avLst/>
              <a:gdLst/>
              <a:ahLst/>
              <a:cxnLst/>
              <a:rect l="l" t="t" r="r" b="b"/>
              <a:pathLst>
                <a:path h="1527175">
                  <a:moveTo>
                    <a:pt x="0" y="0"/>
                  </a:moveTo>
                  <a:lnTo>
                    <a:pt x="0" y="152704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69104" y="1032295"/>
              <a:ext cx="0" cy="548640"/>
            </a:xfrm>
            <a:custGeom>
              <a:avLst/>
              <a:gdLst/>
              <a:ahLst/>
              <a:cxnLst/>
              <a:rect l="l" t="t" r="r" b="b"/>
              <a:pathLst>
                <a:path h="548640">
                  <a:moveTo>
                    <a:pt x="0" y="54863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98410" y="1032295"/>
              <a:ext cx="0" cy="548640"/>
            </a:xfrm>
            <a:custGeom>
              <a:avLst/>
              <a:gdLst/>
              <a:ahLst/>
              <a:cxnLst/>
              <a:rect l="l" t="t" r="r" b="b"/>
              <a:pathLst>
                <a:path h="548640">
                  <a:moveTo>
                    <a:pt x="0" y="54863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28190" y="1032295"/>
              <a:ext cx="0" cy="548640"/>
            </a:xfrm>
            <a:custGeom>
              <a:avLst/>
              <a:gdLst/>
              <a:ahLst/>
              <a:cxnLst/>
              <a:rect l="l" t="t" r="r" b="b"/>
              <a:pathLst>
                <a:path h="548640">
                  <a:moveTo>
                    <a:pt x="0" y="54863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833081" y="848507"/>
              <a:ext cx="2541905" cy="0"/>
            </a:xfrm>
            <a:custGeom>
              <a:avLst/>
              <a:gdLst/>
              <a:ahLst/>
              <a:cxnLst/>
              <a:rect l="l" t="t" r="r" b="b"/>
              <a:pathLst>
                <a:path w="2541904">
                  <a:moveTo>
                    <a:pt x="0" y="0"/>
                  </a:moveTo>
                  <a:lnTo>
                    <a:pt x="2541308" y="0"/>
                  </a:lnTo>
                </a:path>
              </a:pathLst>
            </a:custGeom>
            <a:ln w="190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941285" y="1477545"/>
            <a:ext cx="894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2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United</a:t>
            </a:r>
            <a:r>
              <a:rPr sz="900" b="1" spc="-3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States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Command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544026" y="317162"/>
            <a:ext cx="1042669" cy="3242310"/>
            <a:chOff x="8544026" y="317162"/>
            <a:chExt cx="1042669" cy="3242310"/>
          </a:xfrm>
        </p:grpSpPr>
        <p:sp>
          <p:nvSpPr>
            <p:cNvPr id="29" name="object 29"/>
            <p:cNvSpPr/>
            <p:nvPr/>
          </p:nvSpPr>
          <p:spPr>
            <a:xfrm>
              <a:off x="9065234" y="1130350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59">
                  <a:moveTo>
                    <a:pt x="0" y="0"/>
                  </a:moveTo>
                  <a:lnTo>
                    <a:pt x="0" y="365760"/>
                  </a:lnTo>
                </a:path>
              </a:pathLst>
            </a:custGeom>
            <a:ln w="190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44026" y="317162"/>
              <a:ext cx="1042414" cy="103721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50287" y="2564931"/>
              <a:ext cx="842136" cy="994419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9676976" y="681080"/>
            <a:ext cx="894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8796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Secretary</a:t>
            </a:r>
            <a:r>
              <a:rPr sz="900" b="1" spc="-3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of</a:t>
            </a:r>
            <a:r>
              <a:rPr sz="9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the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Air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 Force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914320" y="3540777"/>
            <a:ext cx="1111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19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900" b="1" spc="-3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Training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and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Readiness</a:t>
            </a:r>
            <a:r>
              <a:rPr sz="900" b="1" spc="-4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Command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4" name="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23931" y="2564931"/>
            <a:ext cx="665603" cy="99669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7505712" y="3552106"/>
            <a:ext cx="953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3360" marR="5080" indent="-20129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9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Operations Command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6" name="object 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87136" y="2557043"/>
            <a:ext cx="646401" cy="999959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9600275" y="1914386"/>
            <a:ext cx="8743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7048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Chief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of</a:t>
            </a:r>
            <a:r>
              <a:rPr sz="900" b="1" spc="-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Staff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of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the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Air</a:t>
            </a:r>
            <a:r>
              <a:rPr sz="900" b="1" spc="-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Force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8" name="object 3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637640" y="1076363"/>
            <a:ext cx="838805" cy="838809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7722878" y="1937820"/>
            <a:ext cx="791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Chief</a:t>
            </a:r>
            <a:r>
              <a:rPr sz="9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of</a:t>
            </a:r>
            <a:r>
              <a:rPr sz="900" b="1" spc="-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Space Operations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712242" y="1093889"/>
            <a:ext cx="4331970" cy="3498850"/>
            <a:chOff x="7712242" y="1093889"/>
            <a:chExt cx="4331970" cy="3498850"/>
          </a:xfrm>
        </p:grpSpPr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12242" y="1093889"/>
              <a:ext cx="813813" cy="81380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35079" y="4080383"/>
              <a:ext cx="409128" cy="51205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07905" y="4080383"/>
              <a:ext cx="392922" cy="51205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766962" y="4080375"/>
              <a:ext cx="389975" cy="512058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10324133" y="4571303"/>
            <a:ext cx="17132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10</a:t>
            </a:r>
            <a:r>
              <a:rPr sz="900" b="1" spc="27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11</a:t>
            </a:r>
            <a:r>
              <a:rPr sz="900" b="1" spc="28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12</a:t>
            </a:r>
            <a:r>
              <a:rPr sz="900" b="1" spc="229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13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46" name="object 4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327423" y="4080376"/>
            <a:ext cx="389458" cy="512058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9912808" y="4571303"/>
            <a:ext cx="3289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1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24726" y="1022770"/>
            <a:ext cx="9850755" cy="3569970"/>
            <a:chOff x="424726" y="1022770"/>
            <a:chExt cx="9850755" cy="3569970"/>
          </a:xfrm>
        </p:grpSpPr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78878" y="4080375"/>
              <a:ext cx="396463" cy="512058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34251" y="1032295"/>
              <a:ext cx="6508115" cy="410845"/>
            </a:xfrm>
            <a:custGeom>
              <a:avLst/>
              <a:gdLst/>
              <a:ahLst/>
              <a:cxnLst/>
              <a:rect l="l" t="t" r="r" b="b"/>
              <a:pathLst>
                <a:path w="6508115" h="410844">
                  <a:moveTo>
                    <a:pt x="6507937" y="0"/>
                  </a:moveTo>
                  <a:lnTo>
                    <a:pt x="0" y="0"/>
                  </a:lnTo>
                  <a:lnTo>
                    <a:pt x="0" y="410273"/>
                  </a:lnTo>
                </a:path>
              </a:pathLst>
            </a:custGeom>
            <a:ln w="19049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1829278" y="6509914"/>
            <a:ext cx="1282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98838" y="2021306"/>
            <a:ext cx="5327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NavSpace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3" name="object 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78573" y="1188897"/>
            <a:ext cx="772424" cy="777236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173663" y="2021306"/>
            <a:ext cx="5194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USASMDC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5" name="object 5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9091" y="1188897"/>
            <a:ext cx="590307" cy="777237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1776267" y="2021306"/>
            <a:ext cx="8026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MARFORSPACE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7" name="object 5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800174" y="1188897"/>
            <a:ext cx="776135" cy="777239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2875987" y="2021306"/>
            <a:ext cx="49593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AFSPACE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0" y="16128"/>
            <a:ext cx="11852910" cy="3959225"/>
            <a:chOff x="0" y="16128"/>
            <a:chExt cx="11852910" cy="3959225"/>
          </a:xfrm>
        </p:grpSpPr>
        <p:pic>
          <p:nvPicPr>
            <p:cNvPr id="60" name="object 6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25483" y="1188897"/>
              <a:ext cx="805425" cy="777227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0071744" y="3965632"/>
              <a:ext cx="1771650" cy="0"/>
            </a:xfrm>
            <a:custGeom>
              <a:avLst/>
              <a:gdLst/>
              <a:ahLst/>
              <a:cxnLst/>
              <a:rect l="l" t="t" r="r" b="b"/>
              <a:pathLst>
                <a:path w="1771650">
                  <a:moveTo>
                    <a:pt x="0" y="0"/>
                  </a:moveTo>
                  <a:lnTo>
                    <a:pt x="1771319" y="0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015433" y="2438448"/>
              <a:ext cx="6748780" cy="0"/>
            </a:xfrm>
            <a:custGeom>
              <a:avLst/>
              <a:gdLst/>
              <a:ahLst/>
              <a:cxnLst/>
              <a:rect l="l" t="t" r="r" b="b"/>
              <a:pathLst>
                <a:path w="6748780">
                  <a:moveTo>
                    <a:pt x="0" y="0"/>
                  </a:moveTo>
                  <a:lnTo>
                    <a:pt x="6748272" y="0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0" y="16128"/>
              <a:ext cx="6269990" cy="601345"/>
            </a:xfrm>
            <a:custGeom>
              <a:avLst/>
              <a:gdLst/>
              <a:ahLst/>
              <a:cxnLst/>
              <a:rect l="l" t="t" r="r" b="b"/>
              <a:pathLst>
                <a:path w="6269990" h="601345">
                  <a:moveTo>
                    <a:pt x="6269939" y="0"/>
                  </a:moveTo>
                  <a:lnTo>
                    <a:pt x="0" y="0"/>
                  </a:lnTo>
                  <a:lnTo>
                    <a:pt x="0" y="601154"/>
                  </a:lnTo>
                  <a:lnTo>
                    <a:pt x="6269939" y="601154"/>
                  </a:lnTo>
                  <a:lnTo>
                    <a:pt x="6269939" y="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051" y="47244"/>
              <a:ext cx="4849355" cy="679703"/>
            </a:xfrm>
            <a:prstGeom prst="rect">
              <a:avLst/>
            </a:prstGeom>
          </p:spPr>
        </p:pic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212764" y="124042"/>
            <a:ext cx="4471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Space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Warfighting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Architecture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216180" y="1022770"/>
            <a:ext cx="11199495" cy="5550535"/>
            <a:chOff x="216180" y="1022770"/>
            <a:chExt cx="11199495" cy="5550535"/>
          </a:xfrm>
        </p:grpSpPr>
        <p:sp>
          <p:nvSpPr>
            <p:cNvPr id="67" name="object 67"/>
            <p:cNvSpPr/>
            <p:nvPr/>
          </p:nvSpPr>
          <p:spPr>
            <a:xfrm>
              <a:off x="3421134" y="4859251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20">
                  <a:moveTo>
                    <a:pt x="0" y="27431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24912" y="4937528"/>
              <a:ext cx="585215" cy="585215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2310950" y="4834078"/>
              <a:ext cx="0" cy="269240"/>
            </a:xfrm>
            <a:custGeom>
              <a:avLst/>
              <a:gdLst/>
              <a:ahLst/>
              <a:cxnLst/>
              <a:rect l="l" t="t" r="r" b="b"/>
              <a:pathLst>
                <a:path h="269239">
                  <a:moveTo>
                    <a:pt x="0" y="268655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011921" y="4943665"/>
              <a:ext cx="598068" cy="585216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411055" y="4845122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20">
                  <a:moveTo>
                    <a:pt x="0" y="27431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18445" y="4945635"/>
              <a:ext cx="585216" cy="585216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508789" y="4845564"/>
              <a:ext cx="0" cy="287655"/>
            </a:xfrm>
            <a:custGeom>
              <a:avLst/>
              <a:gdLst/>
              <a:ahLst/>
              <a:cxnLst/>
              <a:rect l="l" t="t" r="r" b="b"/>
              <a:pathLst>
                <a:path h="287654">
                  <a:moveTo>
                    <a:pt x="0" y="28752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16180" y="4943665"/>
              <a:ext cx="585214" cy="585211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2872797" y="3950643"/>
              <a:ext cx="609600" cy="0"/>
            </a:xfrm>
            <a:custGeom>
              <a:avLst/>
              <a:gdLst/>
              <a:ahLst/>
              <a:cxnLst/>
              <a:rect l="l" t="t" r="r" b="b"/>
              <a:pathLst>
                <a:path w="609600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901617" y="6563563"/>
              <a:ext cx="8503920" cy="0"/>
            </a:xfrm>
            <a:custGeom>
              <a:avLst/>
              <a:gdLst/>
              <a:ahLst/>
              <a:cxnLst/>
              <a:rect l="l" t="t" r="r" b="b"/>
              <a:pathLst>
                <a:path w="8503920">
                  <a:moveTo>
                    <a:pt x="0" y="0"/>
                  </a:moveTo>
                  <a:lnTo>
                    <a:pt x="8503920" y="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408554" y="3954363"/>
              <a:ext cx="1115695" cy="0"/>
            </a:xfrm>
            <a:custGeom>
              <a:avLst/>
              <a:gdLst/>
              <a:ahLst/>
              <a:cxnLst/>
              <a:rect l="l" t="t" r="r" b="b"/>
              <a:pathLst>
                <a:path w="1115695">
                  <a:moveTo>
                    <a:pt x="1115568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11278" y="1032295"/>
              <a:ext cx="0" cy="1463040"/>
            </a:xfrm>
            <a:custGeom>
              <a:avLst/>
              <a:gdLst/>
              <a:ahLst/>
              <a:cxnLst/>
              <a:rect l="l" t="t" r="r" b="b"/>
              <a:pathLst>
                <a:path h="1463039">
                  <a:moveTo>
                    <a:pt x="0" y="146303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694328" y="2588806"/>
              <a:ext cx="654489" cy="996695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2867446" y="3941711"/>
              <a:ext cx="0" cy="1005840"/>
            </a:xfrm>
            <a:custGeom>
              <a:avLst/>
              <a:gdLst/>
              <a:ahLst/>
              <a:cxnLst/>
              <a:rect l="l" t="t" r="r" b="b"/>
              <a:pathLst>
                <a:path h="1005839">
                  <a:moveTo>
                    <a:pt x="0" y="100584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01644" y="4850839"/>
              <a:ext cx="4023360" cy="0"/>
            </a:xfrm>
            <a:custGeom>
              <a:avLst/>
              <a:gdLst/>
              <a:ahLst/>
              <a:cxnLst/>
              <a:rect l="l" t="t" r="r" b="b"/>
              <a:pathLst>
                <a:path w="4023360">
                  <a:moveTo>
                    <a:pt x="0" y="0"/>
                  </a:moveTo>
                  <a:lnTo>
                    <a:pt x="402336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529060" y="3984631"/>
              <a:ext cx="0" cy="2560320"/>
            </a:xfrm>
            <a:custGeom>
              <a:avLst/>
              <a:gdLst/>
              <a:ahLst/>
              <a:cxnLst/>
              <a:rect l="l" t="t" r="r" b="b"/>
              <a:pathLst>
                <a:path h="2560320">
                  <a:moveTo>
                    <a:pt x="0" y="0"/>
                  </a:moveTo>
                  <a:lnTo>
                    <a:pt x="0" y="256032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41436" y="2449941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398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411253" y="245305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405244" y="2438448"/>
              <a:ext cx="1609725" cy="0"/>
            </a:xfrm>
            <a:custGeom>
              <a:avLst/>
              <a:gdLst/>
              <a:ahLst/>
              <a:cxnLst/>
              <a:rect l="l" t="t" r="r" b="b"/>
              <a:pathLst>
                <a:path w="1609725">
                  <a:moveTo>
                    <a:pt x="1609344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45757" y="2543485"/>
              <a:ext cx="882840" cy="87364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111226" y="2582446"/>
              <a:ext cx="570554" cy="732698"/>
            </a:xfrm>
            <a:prstGeom prst="rect">
              <a:avLst/>
            </a:prstGeom>
          </p:spPr>
        </p:pic>
      </p:grpSp>
      <p:sp>
        <p:nvSpPr>
          <p:cNvPr id="88" name="object 88"/>
          <p:cNvSpPr txBox="1"/>
          <p:nvPr/>
        </p:nvSpPr>
        <p:spPr>
          <a:xfrm>
            <a:off x="2915767" y="5635608"/>
            <a:ext cx="1007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Combined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Space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Operations</a:t>
            </a:r>
            <a:r>
              <a:rPr sz="900" b="1" spc="-5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Center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884903" y="5641745"/>
            <a:ext cx="845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Missile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Warning Center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119684" y="5643717"/>
            <a:ext cx="583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 marR="5080" indent="-9779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Joint</a:t>
            </a:r>
            <a:r>
              <a:rPr sz="900" b="1" spc="-20" dirty="0">
                <a:solidFill>
                  <a:srgbClr val="DEE7EF"/>
                </a:solidFill>
                <a:latin typeface="Trebuchet MS"/>
                <a:cs typeface="Trebuchet MS"/>
              </a:rPr>
              <a:t> OPIR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Center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8351" y="5641741"/>
            <a:ext cx="85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002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Joint</a:t>
            </a:r>
            <a:r>
              <a:rPr sz="9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Nav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Warfare</a:t>
            </a:r>
            <a:r>
              <a:rPr sz="900" b="1" spc="-4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Center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280342" y="2587245"/>
            <a:ext cx="74295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Joint Functional Component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Command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for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Integrated Missile Defense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541510" y="2438448"/>
            <a:ext cx="2045970" cy="0"/>
          </a:xfrm>
          <a:custGeom>
            <a:avLst/>
            <a:gdLst/>
            <a:ahLst/>
            <a:cxnLst/>
            <a:rect l="l" t="t" r="r" b="b"/>
            <a:pathLst>
              <a:path w="2045970">
                <a:moveTo>
                  <a:pt x="0" y="0"/>
                </a:moveTo>
                <a:lnTo>
                  <a:pt x="2045754" y="0"/>
                </a:lnTo>
              </a:path>
            </a:pathLst>
          </a:custGeom>
          <a:ln w="19050">
            <a:solidFill>
              <a:srgbClr val="6F2F9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283704" y="3379994"/>
            <a:ext cx="8013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16th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Air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Force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4218470" y="4841314"/>
            <a:ext cx="608330" cy="688340"/>
            <a:chOff x="4218470" y="4841314"/>
            <a:chExt cx="608330" cy="688340"/>
          </a:xfrm>
        </p:grpSpPr>
        <p:sp>
          <p:nvSpPr>
            <p:cNvPr id="96" name="object 96"/>
            <p:cNvSpPr/>
            <p:nvPr/>
          </p:nvSpPr>
          <p:spPr>
            <a:xfrm>
              <a:off x="4522881" y="4850839"/>
              <a:ext cx="0" cy="640080"/>
            </a:xfrm>
            <a:custGeom>
              <a:avLst/>
              <a:gdLst/>
              <a:ahLst/>
              <a:cxnLst/>
              <a:rect l="l" t="t" r="r" b="b"/>
              <a:pathLst>
                <a:path h="640079">
                  <a:moveTo>
                    <a:pt x="0" y="0"/>
                  </a:moveTo>
                  <a:lnTo>
                    <a:pt x="0" y="640079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218470" y="4943948"/>
              <a:ext cx="607745" cy="585212"/>
            </a:xfrm>
            <a:prstGeom prst="rect">
              <a:avLst/>
            </a:prstGeom>
          </p:spPr>
        </p:pic>
      </p:grpSp>
      <p:sp>
        <p:nvSpPr>
          <p:cNvPr id="98" name="object 98"/>
          <p:cNvSpPr txBox="1"/>
          <p:nvPr/>
        </p:nvSpPr>
        <p:spPr>
          <a:xfrm>
            <a:off x="4095564" y="5635608"/>
            <a:ext cx="85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68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National</a:t>
            </a:r>
            <a:r>
              <a:rPr sz="9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Space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Defense</a:t>
            </a:r>
            <a:r>
              <a:rPr sz="900" b="1" spc="-4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Center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483788" y="494082"/>
            <a:ext cx="678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095" marR="5080" indent="-11303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Secretary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of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Defense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100" name="object 10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312814" y="87045"/>
            <a:ext cx="1244835" cy="1244825"/>
          </a:xfrm>
          <a:prstGeom prst="rect">
            <a:avLst/>
          </a:prstGeom>
        </p:spPr>
      </p:pic>
      <p:sp>
        <p:nvSpPr>
          <p:cNvPr id="101" name="object 101"/>
          <p:cNvSpPr txBox="1"/>
          <p:nvPr/>
        </p:nvSpPr>
        <p:spPr>
          <a:xfrm>
            <a:off x="2830067" y="2543474"/>
            <a:ext cx="864869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-1905" algn="ctr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Service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Component</a:t>
            </a:r>
            <a:r>
              <a:rPr sz="900" b="1" spc="-4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35" dirty="0">
                <a:solidFill>
                  <a:srgbClr val="DEE7EF"/>
                </a:solidFill>
                <a:latin typeface="Trebuchet MS"/>
                <a:cs typeface="Trebuchet MS"/>
              </a:rPr>
              <a:t>CC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&amp;</a:t>
            </a:r>
            <a:endParaRPr sz="900">
              <a:latin typeface="Trebuchet MS"/>
              <a:cs typeface="Trebuchet MS"/>
            </a:endParaRPr>
          </a:p>
          <a:p>
            <a:pPr marL="12700" marR="5080" algn="ctr">
              <a:lnSpc>
                <a:spcPct val="100000"/>
              </a:lnSpc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Combined</a:t>
            </a:r>
            <a:r>
              <a:rPr sz="900" b="1" spc="-3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Joint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9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Force Component Commander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7687126" y="3938188"/>
            <a:ext cx="1889125" cy="647700"/>
            <a:chOff x="7687126" y="3938188"/>
            <a:chExt cx="1889125" cy="647700"/>
          </a:xfrm>
        </p:grpSpPr>
        <p:sp>
          <p:nvSpPr>
            <p:cNvPr id="103" name="object 103"/>
            <p:cNvSpPr/>
            <p:nvPr/>
          </p:nvSpPr>
          <p:spPr>
            <a:xfrm>
              <a:off x="9562980" y="3964026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130884" y="3959179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624527" y="3970755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9102757" y="3963248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696651" y="3954363"/>
              <a:ext cx="1865630" cy="17780"/>
            </a:xfrm>
            <a:custGeom>
              <a:avLst/>
              <a:gdLst/>
              <a:ahLst/>
              <a:cxnLst/>
              <a:rect l="l" t="t" r="r" b="b"/>
              <a:pathLst>
                <a:path w="1865629" h="17779">
                  <a:moveTo>
                    <a:pt x="0" y="0"/>
                  </a:moveTo>
                  <a:lnTo>
                    <a:pt x="1865376" y="17767"/>
                  </a:lnTo>
                </a:path>
              </a:pathLst>
            </a:custGeom>
            <a:ln w="19049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924004" y="4073359"/>
              <a:ext cx="414015" cy="512063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390242" y="4073359"/>
              <a:ext cx="460184" cy="512063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7698528" y="3947713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7535136" y="4571303"/>
            <a:ext cx="1284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7415" algn="l"/>
              </a:tabLst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SBD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3</a:t>
            </a:r>
            <a:r>
              <a:rPr sz="900" b="1" spc="49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SLD</a:t>
            </a:r>
            <a:r>
              <a:rPr sz="900" b="1" spc="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30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	SLD</a:t>
            </a:r>
            <a:r>
              <a:rPr sz="900" b="1" spc="-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45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112" name="object 11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912072" y="4073359"/>
            <a:ext cx="391985" cy="512063"/>
          </a:xfrm>
          <a:prstGeom prst="rect">
            <a:avLst/>
          </a:prstGeom>
        </p:spPr>
      </p:pic>
      <p:sp>
        <p:nvSpPr>
          <p:cNvPr id="113" name="object 113"/>
          <p:cNvSpPr txBox="1"/>
          <p:nvPr/>
        </p:nvSpPr>
        <p:spPr>
          <a:xfrm>
            <a:off x="8893137" y="4571303"/>
            <a:ext cx="8705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40" dirty="0">
                <a:solidFill>
                  <a:srgbClr val="DEE7EF"/>
                </a:solidFill>
                <a:latin typeface="Trebuchet MS"/>
                <a:cs typeface="Trebuchet MS"/>
              </a:rPr>
              <a:t>PNT</a:t>
            </a:r>
            <a:r>
              <a:rPr sz="900" b="1" spc="-114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SYD</a:t>
            </a:r>
            <a:r>
              <a:rPr sz="900" b="1" spc="14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35" dirty="0">
                <a:solidFill>
                  <a:srgbClr val="DEE7EF"/>
                </a:solidFill>
                <a:latin typeface="Trebuchet MS"/>
                <a:cs typeface="Trebuchet MS"/>
              </a:rPr>
              <a:t>EW</a:t>
            </a:r>
            <a:r>
              <a:rPr sz="900" b="1" spc="-9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SYD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6403855" y="4828663"/>
            <a:ext cx="3810" cy="405130"/>
          </a:xfrm>
          <a:custGeom>
            <a:avLst/>
            <a:gdLst/>
            <a:ahLst/>
            <a:cxnLst/>
            <a:rect l="l" t="t" r="r" b="b"/>
            <a:pathLst>
              <a:path w="3810" h="405129">
                <a:moveTo>
                  <a:pt x="3657" y="0"/>
                </a:moveTo>
                <a:lnTo>
                  <a:pt x="0" y="405028"/>
                </a:lnTo>
              </a:path>
            </a:pathLst>
          </a:custGeom>
          <a:ln w="19050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6240715" y="5457972"/>
            <a:ext cx="3276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SBD</a:t>
            </a:r>
            <a:r>
              <a:rPr sz="9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1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6224162" y="4819138"/>
            <a:ext cx="640715" cy="654050"/>
            <a:chOff x="6224162" y="4819138"/>
            <a:chExt cx="640715" cy="654050"/>
          </a:xfrm>
        </p:grpSpPr>
        <p:pic>
          <p:nvPicPr>
            <p:cNvPr id="117" name="object 11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224162" y="4988510"/>
              <a:ext cx="363035" cy="484630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6851548" y="4828663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6697127" y="5457974"/>
            <a:ext cx="3276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SBD</a:t>
            </a:r>
            <a:r>
              <a:rPr sz="9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6391275" y="4819134"/>
            <a:ext cx="5083810" cy="681990"/>
            <a:chOff x="6391275" y="4819134"/>
            <a:chExt cx="5083810" cy="681990"/>
          </a:xfrm>
        </p:grpSpPr>
        <p:pic>
          <p:nvPicPr>
            <p:cNvPr id="121" name="object 12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669887" y="4988512"/>
              <a:ext cx="365328" cy="480489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8702318" y="4828663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520633" y="4988511"/>
              <a:ext cx="365607" cy="512061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10991355" y="4828659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802937" y="4988510"/>
              <a:ext cx="384149" cy="512062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6400800" y="4835316"/>
              <a:ext cx="5064760" cy="24130"/>
            </a:xfrm>
            <a:custGeom>
              <a:avLst/>
              <a:gdLst/>
              <a:ahLst/>
              <a:cxnLst/>
              <a:rect l="l" t="t" r="r" b="b"/>
              <a:pathLst>
                <a:path w="5064759" h="24129">
                  <a:moveTo>
                    <a:pt x="0" y="0"/>
                  </a:moveTo>
                  <a:lnTo>
                    <a:pt x="5064417" y="23939"/>
                  </a:lnTo>
                </a:path>
              </a:pathLst>
            </a:custGeom>
            <a:ln w="19049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303722" y="4828663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 txBox="1"/>
          <p:nvPr/>
        </p:nvSpPr>
        <p:spPr>
          <a:xfrm>
            <a:off x="7145809" y="5457974"/>
            <a:ext cx="3289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7108621" y="4819138"/>
            <a:ext cx="681990" cy="681990"/>
            <a:chOff x="7108621" y="4819138"/>
            <a:chExt cx="681990" cy="681990"/>
          </a:xfrm>
        </p:grpSpPr>
        <p:pic>
          <p:nvPicPr>
            <p:cNvPr id="130" name="object 13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108621" y="4988511"/>
              <a:ext cx="391309" cy="512061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7776879" y="4828663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2" name="object 132"/>
          <p:cNvSpPr txBox="1"/>
          <p:nvPr/>
        </p:nvSpPr>
        <p:spPr>
          <a:xfrm>
            <a:off x="7621358" y="5457972"/>
            <a:ext cx="3289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33" name="object 133"/>
          <p:cNvGrpSpPr/>
          <p:nvPr/>
        </p:nvGrpSpPr>
        <p:grpSpPr>
          <a:xfrm>
            <a:off x="7582612" y="4819138"/>
            <a:ext cx="678815" cy="681990"/>
            <a:chOff x="7582612" y="4819138"/>
            <a:chExt cx="678815" cy="681990"/>
          </a:xfrm>
        </p:grpSpPr>
        <p:pic>
          <p:nvPicPr>
            <p:cNvPr id="134" name="object 13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582612" y="4988510"/>
              <a:ext cx="397140" cy="512062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8248219" y="4828663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6" name="object 136"/>
          <p:cNvSpPr txBox="1"/>
          <p:nvPr/>
        </p:nvSpPr>
        <p:spPr>
          <a:xfrm>
            <a:off x="8083390" y="5457972"/>
            <a:ext cx="3289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37" name="object 137"/>
          <p:cNvGrpSpPr/>
          <p:nvPr/>
        </p:nvGrpSpPr>
        <p:grpSpPr>
          <a:xfrm>
            <a:off x="8062861" y="4819138"/>
            <a:ext cx="2662555" cy="681990"/>
            <a:chOff x="8062861" y="4819138"/>
            <a:chExt cx="2662555" cy="681990"/>
          </a:xfrm>
        </p:grpSpPr>
        <p:pic>
          <p:nvPicPr>
            <p:cNvPr id="138" name="object 13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062861" y="4988510"/>
              <a:ext cx="375081" cy="512062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10052627" y="4828668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861838" y="4988511"/>
              <a:ext cx="400078" cy="512064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10532620" y="4828663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344599" y="4988510"/>
              <a:ext cx="380283" cy="512062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9154491" y="4828668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968930" y="4988511"/>
              <a:ext cx="377685" cy="512061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9601242" y="4828663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6" name="object 146"/>
          <p:cNvSpPr txBox="1"/>
          <p:nvPr/>
        </p:nvSpPr>
        <p:spPr>
          <a:xfrm>
            <a:off x="8516042" y="5457974"/>
            <a:ext cx="17062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7260" algn="l"/>
                <a:tab pos="1390015" algn="l"/>
              </a:tabLst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5*</a:t>
            </a:r>
            <a:r>
              <a:rPr sz="900" b="1" spc="215" dirty="0">
                <a:solidFill>
                  <a:srgbClr val="DEE7EF"/>
                </a:solidFill>
                <a:latin typeface="Trebuchet MS"/>
                <a:cs typeface="Trebuchet MS"/>
              </a:rPr>
              <a:t> 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6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	DEL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7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	DEL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50" dirty="0">
                <a:solidFill>
                  <a:srgbClr val="DEE7EF"/>
                </a:solidFill>
                <a:latin typeface="Trebuchet MS"/>
                <a:cs typeface="Trebuchet MS"/>
              </a:rPr>
              <a:t>8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47" name="object 147"/>
          <p:cNvGrpSpPr/>
          <p:nvPr/>
        </p:nvGrpSpPr>
        <p:grpSpPr>
          <a:xfrm>
            <a:off x="9004007" y="4827414"/>
            <a:ext cx="2655570" cy="1698625"/>
            <a:chOff x="9004007" y="4827414"/>
            <a:chExt cx="2655570" cy="1698625"/>
          </a:xfrm>
        </p:grpSpPr>
        <p:pic>
          <p:nvPicPr>
            <p:cNvPr id="148" name="object 14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429305" y="4988510"/>
              <a:ext cx="349846" cy="512062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004007" y="5792244"/>
              <a:ext cx="302145" cy="402332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9151647" y="6417430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40">
                  <a:moveTo>
                    <a:pt x="0" y="0"/>
                  </a:moveTo>
                  <a:lnTo>
                    <a:pt x="0" y="91439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0529312" y="6424072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40">
                  <a:moveTo>
                    <a:pt x="0" y="0"/>
                  </a:moveTo>
                  <a:lnTo>
                    <a:pt x="0" y="9144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457689" y="5792244"/>
              <a:ext cx="298668" cy="402332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9603625" y="6424649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40">
                  <a:moveTo>
                    <a:pt x="0" y="0"/>
                  </a:moveTo>
                  <a:lnTo>
                    <a:pt x="0" y="91439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11465219" y="4836939"/>
              <a:ext cx="3810" cy="405130"/>
            </a:xfrm>
            <a:custGeom>
              <a:avLst/>
              <a:gdLst/>
              <a:ahLst/>
              <a:cxnLst/>
              <a:rect l="l" t="t" r="r" b="b"/>
              <a:pathLst>
                <a:path w="3809" h="405129">
                  <a:moveTo>
                    <a:pt x="3657" y="0"/>
                  </a:moveTo>
                  <a:lnTo>
                    <a:pt x="0" y="405028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274403" y="4988511"/>
              <a:ext cx="384755" cy="512061"/>
            </a:xfrm>
            <a:prstGeom prst="rect">
              <a:avLst/>
            </a:prstGeom>
          </p:spPr>
        </p:pic>
      </p:grpSp>
      <p:sp>
        <p:nvSpPr>
          <p:cNvPr id="156" name="object 156"/>
          <p:cNvSpPr txBox="1"/>
          <p:nvPr/>
        </p:nvSpPr>
        <p:spPr>
          <a:xfrm>
            <a:off x="10369194" y="5457972"/>
            <a:ext cx="1370965" cy="27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9</a:t>
            </a:r>
            <a:r>
              <a:rPr sz="900" b="1" spc="47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15*</a:t>
            </a:r>
            <a:r>
              <a:rPr sz="900" b="1" spc="6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PNT</a:t>
            </a:r>
            <a:r>
              <a:rPr sz="9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25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endParaRPr sz="900">
              <a:latin typeface="Trebuchet MS"/>
              <a:cs typeface="Trebuchet MS"/>
            </a:endParaRPr>
          </a:p>
          <a:p>
            <a:pPr marL="838835">
              <a:lnSpc>
                <a:spcPct val="100000"/>
              </a:lnSpc>
              <a:spcBef>
                <a:spcPts val="5"/>
              </a:spcBef>
            </a:pPr>
            <a:r>
              <a:rPr sz="700" b="1" spc="-10" dirty="0">
                <a:solidFill>
                  <a:srgbClr val="DEE7EF"/>
                </a:solidFill>
                <a:latin typeface="Trebuchet MS"/>
                <a:cs typeface="Trebuchet MS"/>
              </a:rPr>
              <a:t>(Provisional)</a:t>
            </a:r>
            <a:endParaRPr sz="700">
              <a:latin typeface="Trebuchet MS"/>
              <a:cs typeface="Trebuchet MS"/>
            </a:endParaRPr>
          </a:p>
        </p:txBody>
      </p:sp>
      <p:grpSp>
        <p:nvGrpSpPr>
          <p:cNvPr id="157" name="object 157"/>
          <p:cNvGrpSpPr/>
          <p:nvPr/>
        </p:nvGrpSpPr>
        <p:grpSpPr>
          <a:xfrm>
            <a:off x="3407995" y="2436657"/>
            <a:ext cx="8046720" cy="4088765"/>
            <a:chOff x="3407995" y="2436657"/>
            <a:chExt cx="8046720" cy="4088765"/>
          </a:xfrm>
        </p:grpSpPr>
        <p:sp>
          <p:nvSpPr>
            <p:cNvPr id="158" name="object 158"/>
            <p:cNvSpPr/>
            <p:nvPr/>
          </p:nvSpPr>
          <p:spPr>
            <a:xfrm>
              <a:off x="11444979" y="6424072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40">
                  <a:moveTo>
                    <a:pt x="0" y="0"/>
                  </a:moveTo>
                  <a:lnTo>
                    <a:pt x="0" y="9144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372904" y="4072308"/>
              <a:ext cx="384441" cy="512061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5853583" y="2449177"/>
              <a:ext cx="1905" cy="283845"/>
            </a:xfrm>
            <a:custGeom>
              <a:avLst/>
              <a:gdLst/>
              <a:ahLst/>
              <a:cxnLst/>
              <a:rect l="l" t="t" r="r" b="b"/>
              <a:pathLst>
                <a:path w="1904" h="283844">
                  <a:moveTo>
                    <a:pt x="1536" y="0"/>
                  </a:moveTo>
                  <a:lnTo>
                    <a:pt x="0" y="283464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642955" y="3232943"/>
              <a:ext cx="0" cy="731520"/>
            </a:xfrm>
            <a:custGeom>
              <a:avLst/>
              <a:gdLst/>
              <a:ahLst/>
              <a:cxnLst/>
              <a:rect l="l" t="t" r="r" b="b"/>
              <a:pathLst>
                <a:path h="731520">
                  <a:moveTo>
                    <a:pt x="0" y="0"/>
                  </a:moveTo>
                  <a:lnTo>
                    <a:pt x="0" y="73152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199234" y="3954363"/>
              <a:ext cx="640080" cy="0"/>
            </a:xfrm>
            <a:custGeom>
              <a:avLst/>
              <a:gdLst/>
              <a:ahLst/>
              <a:cxnLst/>
              <a:rect l="l" t="t" r="r" b="b"/>
              <a:pathLst>
                <a:path w="640079">
                  <a:moveTo>
                    <a:pt x="0" y="0"/>
                  </a:moveTo>
                  <a:lnTo>
                    <a:pt x="640080" y="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187282" y="3232943"/>
              <a:ext cx="0" cy="731520"/>
            </a:xfrm>
            <a:custGeom>
              <a:avLst/>
              <a:gdLst/>
              <a:ahLst/>
              <a:cxnLst/>
              <a:rect l="l" t="t" r="r" b="b"/>
              <a:pathLst>
                <a:path h="731520">
                  <a:moveTo>
                    <a:pt x="0" y="0"/>
                  </a:moveTo>
                  <a:lnTo>
                    <a:pt x="0" y="73152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415118" y="3234777"/>
              <a:ext cx="0" cy="731520"/>
            </a:xfrm>
            <a:custGeom>
              <a:avLst/>
              <a:gdLst/>
              <a:ahLst/>
              <a:cxnLst/>
              <a:rect l="l" t="t" r="r" b="b"/>
              <a:pathLst>
                <a:path h="731520">
                  <a:moveTo>
                    <a:pt x="0" y="0"/>
                  </a:moveTo>
                  <a:lnTo>
                    <a:pt x="0" y="73152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857326" y="3232943"/>
              <a:ext cx="0" cy="731520"/>
            </a:xfrm>
            <a:custGeom>
              <a:avLst/>
              <a:gdLst/>
              <a:ahLst/>
              <a:cxnLst/>
              <a:rect l="l" t="t" r="r" b="b"/>
              <a:pathLst>
                <a:path h="731520">
                  <a:moveTo>
                    <a:pt x="0" y="0"/>
                  </a:moveTo>
                  <a:lnTo>
                    <a:pt x="0" y="73152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187284" y="2446182"/>
              <a:ext cx="1905" cy="274320"/>
            </a:xfrm>
            <a:custGeom>
              <a:avLst/>
              <a:gdLst/>
              <a:ahLst/>
              <a:cxnLst/>
              <a:rect l="l" t="t" r="r" b="b"/>
              <a:pathLst>
                <a:path w="1904" h="274319">
                  <a:moveTo>
                    <a:pt x="1536" y="0"/>
                  </a:moveTo>
                  <a:lnTo>
                    <a:pt x="0" y="274320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855044" y="2559101"/>
              <a:ext cx="696208" cy="996695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5641418" y="2446182"/>
              <a:ext cx="1905" cy="283845"/>
            </a:xfrm>
            <a:custGeom>
              <a:avLst/>
              <a:gdLst/>
              <a:ahLst/>
              <a:cxnLst/>
              <a:rect l="l" t="t" r="r" b="b"/>
              <a:pathLst>
                <a:path w="1904" h="283844">
                  <a:moveTo>
                    <a:pt x="1536" y="0"/>
                  </a:moveTo>
                  <a:lnTo>
                    <a:pt x="0" y="283464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398355" y="2446182"/>
              <a:ext cx="1905" cy="274320"/>
            </a:xfrm>
            <a:custGeom>
              <a:avLst/>
              <a:gdLst/>
              <a:ahLst/>
              <a:cxnLst/>
              <a:rect l="l" t="t" r="r" b="b"/>
              <a:pathLst>
                <a:path w="1904" h="274319">
                  <a:moveTo>
                    <a:pt x="1536" y="0"/>
                  </a:moveTo>
                  <a:lnTo>
                    <a:pt x="0" y="274320"/>
                  </a:lnTo>
                </a:path>
              </a:pathLst>
            </a:custGeom>
            <a:ln w="19050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058575" y="2565184"/>
              <a:ext cx="695319" cy="996695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298037" y="2557043"/>
              <a:ext cx="696210" cy="996689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519982" y="2560371"/>
              <a:ext cx="674684" cy="996695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3417520" y="3963973"/>
              <a:ext cx="0" cy="243840"/>
            </a:xfrm>
            <a:custGeom>
              <a:avLst/>
              <a:gdLst/>
              <a:ahLst/>
              <a:cxnLst/>
              <a:rect l="l" t="t" r="r" b="b"/>
              <a:pathLst>
                <a:path h="243839">
                  <a:moveTo>
                    <a:pt x="0" y="24383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4" name="object 174"/>
          <p:cNvSpPr txBox="1"/>
          <p:nvPr/>
        </p:nvSpPr>
        <p:spPr>
          <a:xfrm>
            <a:off x="3210481" y="4526771"/>
            <a:ext cx="42290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 indent="-6604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C59EE1"/>
                </a:solidFill>
                <a:latin typeface="Trebuchet MS"/>
                <a:cs typeface="Trebuchet MS"/>
              </a:rPr>
              <a:t>COMBAT 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DEL</a:t>
            </a:r>
            <a:r>
              <a:rPr sz="800" b="1" spc="-35" dirty="0">
                <a:solidFill>
                  <a:srgbClr val="C59EE1"/>
                </a:solidFill>
                <a:latin typeface="Trebuchet MS"/>
                <a:cs typeface="Trebuchet MS"/>
              </a:rPr>
              <a:t> </a:t>
            </a:r>
            <a:r>
              <a:rPr sz="800" b="1" spc="-50" dirty="0">
                <a:solidFill>
                  <a:srgbClr val="C59EE1"/>
                </a:solidFill>
                <a:latin typeface="Trebuchet MS"/>
                <a:cs typeface="Trebuchet MS"/>
              </a:rPr>
              <a:t>5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75" name="object 175"/>
          <p:cNvGrpSpPr/>
          <p:nvPr/>
        </p:nvGrpSpPr>
        <p:grpSpPr>
          <a:xfrm>
            <a:off x="3235325" y="3931394"/>
            <a:ext cx="1294130" cy="638175"/>
            <a:chOff x="3235325" y="3931394"/>
            <a:chExt cx="1294130" cy="638175"/>
          </a:xfrm>
        </p:grpSpPr>
        <p:pic>
          <p:nvPicPr>
            <p:cNvPr id="176" name="object 17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235325" y="4049280"/>
              <a:ext cx="369862" cy="520089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252673" y="4080525"/>
              <a:ext cx="329178" cy="457197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4519330" y="3940919"/>
              <a:ext cx="0" cy="243840"/>
            </a:xfrm>
            <a:custGeom>
              <a:avLst/>
              <a:gdLst/>
              <a:ahLst/>
              <a:cxnLst/>
              <a:rect l="l" t="t" r="r" b="b"/>
              <a:pathLst>
                <a:path h="243839">
                  <a:moveTo>
                    <a:pt x="0" y="24383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9" name="object 179"/>
          <p:cNvSpPr txBox="1"/>
          <p:nvPr/>
        </p:nvSpPr>
        <p:spPr>
          <a:xfrm>
            <a:off x="4308927" y="4536456"/>
            <a:ext cx="42290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3556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C59EE1"/>
                </a:solidFill>
                <a:latin typeface="Trebuchet MS"/>
                <a:cs typeface="Trebuchet MS"/>
              </a:rPr>
              <a:t>COMBAT 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DEL</a:t>
            </a:r>
            <a:r>
              <a:rPr sz="800" b="1" spc="-35" dirty="0">
                <a:solidFill>
                  <a:srgbClr val="C59EE1"/>
                </a:solidFill>
                <a:latin typeface="Trebuchet MS"/>
                <a:cs typeface="Trebuchet MS"/>
              </a:rPr>
              <a:t> </a:t>
            </a:r>
            <a:r>
              <a:rPr sz="800" b="1" spc="-25" dirty="0">
                <a:solidFill>
                  <a:srgbClr val="C59EE1"/>
                </a:solidFill>
                <a:latin typeface="Trebuchet MS"/>
                <a:cs typeface="Trebuchet MS"/>
              </a:rPr>
              <a:t>15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80" name="object 180"/>
          <p:cNvGrpSpPr/>
          <p:nvPr/>
        </p:nvGrpSpPr>
        <p:grpSpPr>
          <a:xfrm>
            <a:off x="4329023" y="4046816"/>
            <a:ext cx="7412355" cy="2811780"/>
            <a:chOff x="4329023" y="4046816"/>
            <a:chExt cx="7412355" cy="2811780"/>
          </a:xfrm>
        </p:grpSpPr>
        <p:pic>
          <p:nvPicPr>
            <p:cNvPr id="181" name="object 18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329023" y="4046816"/>
              <a:ext cx="384043" cy="528065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353166" y="4085437"/>
              <a:ext cx="336245" cy="457195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685788" y="6562344"/>
              <a:ext cx="5055107" cy="295656"/>
            </a:xfrm>
            <a:prstGeom prst="rect">
              <a:avLst/>
            </a:prstGeom>
          </p:spPr>
        </p:pic>
      </p:grpSp>
      <p:sp>
        <p:nvSpPr>
          <p:cNvPr id="184" name="object 184"/>
          <p:cNvSpPr txBox="1"/>
          <p:nvPr/>
        </p:nvSpPr>
        <p:spPr>
          <a:xfrm>
            <a:off x="6770432" y="6596500"/>
            <a:ext cx="4869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*DELs</a:t>
            </a:r>
            <a:r>
              <a:rPr sz="1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15</a:t>
            </a:r>
            <a:r>
              <a:rPr sz="12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12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presented</a:t>
            </a:r>
            <a:r>
              <a:rPr sz="12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Combat</a:t>
            </a:r>
            <a:r>
              <a:rPr sz="1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DELs</a:t>
            </a:r>
            <a:r>
              <a:rPr sz="12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15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USSPACECOM/S4S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185" name="object 185"/>
          <p:cNvGrpSpPr/>
          <p:nvPr/>
        </p:nvGrpSpPr>
        <p:grpSpPr>
          <a:xfrm>
            <a:off x="7148068" y="5792244"/>
            <a:ext cx="3034665" cy="767715"/>
            <a:chOff x="7148068" y="5792244"/>
            <a:chExt cx="3034665" cy="767715"/>
          </a:xfrm>
        </p:grpSpPr>
        <p:sp>
          <p:nvSpPr>
            <p:cNvPr id="186" name="object 186"/>
            <p:cNvSpPr/>
            <p:nvPr/>
          </p:nvSpPr>
          <p:spPr>
            <a:xfrm>
              <a:off x="7303913" y="6427754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40">
                  <a:moveTo>
                    <a:pt x="0" y="0"/>
                  </a:moveTo>
                  <a:lnTo>
                    <a:pt x="0" y="91440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148068" y="5792244"/>
              <a:ext cx="301746" cy="402332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7788736" y="6441930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40">
                  <a:moveTo>
                    <a:pt x="0" y="0"/>
                  </a:moveTo>
                  <a:lnTo>
                    <a:pt x="0" y="91439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627302" y="5792244"/>
              <a:ext cx="302087" cy="402332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8250766" y="6458430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40">
                  <a:moveTo>
                    <a:pt x="0" y="0"/>
                  </a:moveTo>
                  <a:lnTo>
                    <a:pt x="0" y="91439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1" name="object 191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092834" y="5792244"/>
              <a:ext cx="302091" cy="402332"/>
            </a:xfrm>
            <a:prstGeom prst="rect">
              <a:avLst/>
            </a:prstGeom>
          </p:spPr>
        </p:pic>
        <p:sp>
          <p:nvSpPr>
            <p:cNvPr id="192" name="object 192"/>
            <p:cNvSpPr/>
            <p:nvPr/>
          </p:nvSpPr>
          <p:spPr>
            <a:xfrm>
              <a:off x="10056386" y="6448343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40">
                  <a:moveTo>
                    <a:pt x="0" y="0"/>
                  </a:moveTo>
                  <a:lnTo>
                    <a:pt x="0" y="91439"/>
                  </a:lnTo>
                </a:path>
              </a:pathLst>
            </a:custGeom>
            <a:ln w="19050">
              <a:solidFill>
                <a:srgbClr val="6F2F9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876233" y="5792244"/>
              <a:ext cx="306271" cy="402332"/>
            </a:xfrm>
            <a:prstGeom prst="rect">
              <a:avLst/>
            </a:prstGeom>
          </p:spPr>
        </p:pic>
      </p:grpSp>
      <p:sp>
        <p:nvSpPr>
          <p:cNvPr id="194" name="object 194"/>
          <p:cNvSpPr txBox="1"/>
          <p:nvPr/>
        </p:nvSpPr>
        <p:spPr>
          <a:xfrm>
            <a:off x="7092015" y="6174163"/>
            <a:ext cx="366712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4765" algn="r">
              <a:lnSpc>
                <a:spcPct val="100000"/>
              </a:lnSpc>
              <a:spcBef>
                <a:spcPts val="100"/>
              </a:spcBef>
              <a:tabLst>
                <a:tab pos="1847214" algn="l"/>
              </a:tabLst>
            </a:pP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COMBAT</a:t>
            </a:r>
            <a:r>
              <a:rPr sz="800" b="1" spc="415" dirty="0">
                <a:solidFill>
                  <a:srgbClr val="C59EE1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COMBAT</a:t>
            </a:r>
            <a:r>
              <a:rPr sz="800" b="1" spc="240" dirty="0">
                <a:solidFill>
                  <a:srgbClr val="C59EE1"/>
                </a:solidFill>
                <a:latin typeface="Trebuchet MS"/>
                <a:cs typeface="Trebuchet MS"/>
              </a:rPr>
              <a:t> </a:t>
            </a:r>
            <a:r>
              <a:rPr sz="800" b="1" spc="-10" dirty="0">
                <a:solidFill>
                  <a:srgbClr val="C59EE1"/>
                </a:solidFill>
                <a:latin typeface="Trebuchet MS"/>
                <a:cs typeface="Trebuchet MS"/>
              </a:rPr>
              <a:t>COMBAT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	COMBAT</a:t>
            </a:r>
            <a:r>
              <a:rPr sz="800" b="1" spc="155" dirty="0">
                <a:solidFill>
                  <a:srgbClr val="C59EE1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COMBAT</a:t>
            </a:r>
            <a:r>
              <a:rPr sz="800" b="1" spc="160" dirty="0">
                <a:solidFill>
                  <a:srgbClr val="C59EE1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COMBAT</a:t>
            </a:r>
            <a:r>
              <a:rPr sz="800" b="1" spc="300" dirty="0">
                <a:solidFill>
                  <a:srgbClr val="C59EE1"/>
                </a:solidFill>
                <a:latin typeface="Trebuchet MS"/>
                <a:cs typeface="Trebuchet MS"/>
              </a:rPr>
              <a:t> </a:t>
            </a:r>
            <a:r>
              <a:rPr sz="800" b="1" spc="-10" dirty="0">
                <a:solidFill>
                  <a:srgbClr val="C59EE1"/>
                </a:solidFill>
                <a:latin typeface="Trebuchet MS"/>
                <a:cs typeface="Trebuchet MS"/>
              </a:rPr>
              <a:t>COMBAT</a:t>
            </a:r>
            <a:endParaRPr sz="8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tabLst>
                <a:tab pos="454025" algn="l"/>
                <a:tab pos="946785" algn="l"/>
                <a:tab pos="1722755" algn="l"/>
                <a:tab pos="2752090" algn="l"/>
                <a:tab pos="3088005" algn="l"/>
              </a:tabLst>
            </a:pPr>
            <a:r>
              <a:rPr sz="800" b="1" spc="-25" dirty="0">
                <a:solidFill>
                  <a:srgbClr val="C59EE1"/>
                </a:solidFill>
                <a:latin typeface="Trebuchet MS"/>
                <a:cs typeface="Trebuchet MS"/>
              </a:rPr>
              <a:t>SQs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	</a:t>
            </a:r>
            <a:r>
              <a:rPr sz="800" b="1" spc="-20" dirty="0">
                <a:solidFill>
                  <a:srgbClr val="C59EE1"/>
                </a:solidFill>
                <a:latin typeface="Trebuchet MS"/>
                <a:cs typeface="Trebuchet MS"/>
              </a:rPr>
              <a:t>DETs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	</a:t>
            </a:r>
            <a:r>
              <a:rPr sz="800" b="1" spc="-25" dirty="0">
                <a:solidFill>
                  <a:srgbClr val="C59EE1"/>
                </a:solidFill>
                <a:latin typeface="Trebuchet MS"/>
                <a:cs typeface="Trebuchet MS"/>
              </a:rPr>
              <a:t>SQs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	</a:t>
            </a:r>
            <a:r>
              <a:rPr sz="750" b="1" dirty="0">
                <a:solidFill>
                  <a:srgbClr val="C59EE1"/>
                </a:solidFill>
                <a:latin typeface="Trebuchet MS"/>
                <a:cs typeface="Trebuchet MS"/>
              </a:rPr>
              <a:t>SQs/DETs</a:t>
            </a:r>
            <a:r>
              <a:rPr sz="750" b="1" spc="65" dirty="0">
                <a:solidFill>
                  <a:srgbClr val="C59EE1"/>
                </a:solidFill>
                <a:latin typeface="Trebuchet MS"/>
                <a:cs typeface="Trebuchet MS"/>
              </a:rPr>
              <a:t> </a:t>
            </a:r>
            <a:r>
              <a:rPr sz="750" b="1" spc="-10" dirty="0">
                <a:solidFill>
                  <a:srgbClr val="C59EE1"/>
                </a:solidFill>
                <a:latin typeface="Trebuchet MS"/>
                <a:cs typeface="Trebuchet MS"/>
              </a:rPr>
              <a:t>SQs/DETs</a:t>
            </a:r>
            <a:r>
              <a:rPr sz="750" b="1" dirty="0">
                <a:solidFill>
                  <a:srgbClr val="C59EE1"/>
                </a:solidFill>
                <a:latin typeface="Trebuchet MS"/>
                <a:cs typeface="Trebuchet MS"/>
              </a:rPr>
              <a:t>	</a:t>
            </a:r>
            <a:r>
              <a:rPr sz="800" b="1" spc="-25" dirty="0">
                <a:solidFill>
                  <a:srgbClr val="C59EE1"/>
                </a:solidFill>
                <a:latin typeface="Trebuchet MS"/>
                <a:cs typeface="Trebuchet MS"/>
              </a:rPr>
              <a:t>SQs</a:t>
            </a:r>
            <a:r>
              <a:rPr sz="800" b="1" dirty="0">
                <a:solidFill>
                  <a:srgbClr val="C59EE1"/>
                </a:solidFill>
                <a:latin typeface="Trebuchet MS"/>
                <a:cs typeface="Trebuchet MS"/>
              </a:rPr>
              <a:t>	</a:t>
            </a:r>
            <a:r>
              <a:rPr sz="800" b="1" spc="-10" dirty="0">
                <a:solidFill>
                  <a:srgbClr val="C59EE1"/>
                </a:solidFill>
                <a:latin typeface="Trebuchet MS"/>
                <a:cs typeface="Trebuchet MS"/>
              </a:rPr>
              <a:t>SQs/DETs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195" name="object 195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0362717" y="5792244"/>
            <a:ext cx="306273" cy="402332"/>
          </a:xfrm>
          <a:prstGeom prst="rect">
            <a:avLst/>
          </a:prstGeom>
        </p:spPr>
      </p:pic>
      <p:sp>
        <p:nvSpPr>
          <p:cNvPr id="196" name="object 196"/>
          <p:cNvSpPr txBox="1"/>
          <p:nvPr/>
        </p:nvSpPr>
        <p:spPr>
          <a:xfrm>
            <a:off x="11241397" y="6174163"/>
            <a:ext cx="4235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 marR="5080" indent="-13716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C59EE1"/>
                </a:solidFill>
                <a:latin typeface="Trebuchet MS"/>
                <a:cs typeface="Trebuchet MS"/>
              </a:rPr>
              <a:t>COMBAT </a:t>
            </a:r>
            <a:r>
              <a:rPr sz="800" b="1" spc="-25" dirty="0">
                <a:solidFill>
                  <a:srgbClr val="C59EE1"/>
                </a:solidFill>
                <a:latin typeface="Trebuchet MS"/>
                <a:cs typeface="Trebuchet MS"/>
              </a:rPr>
              <a:t>SQ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197" name="object 197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1295561" y="5792244"/>
            <a:ext cx="302091" cy="402332"/>
          </a:xfrm>
          <a:prstGeom prst="rect">
            <a:avLst/>
          </a:prstGeom>
        </p:spPr>
      </p:pic>
      <p:sp>
        <p:nvSpPr>
          <p:cNvPr id="198" name="object 198"/>
          <p:cNvSpPr txBox="1"/>
          <p:nvPr/>
        </p:nvSpPr>
        <p:spPr>
          <a:xfrm>
            <a:off x="8616308" y="2273046"/>
            <a:ext cx="89979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Field</a:t>
            </a:r>
            <a:r>
              <a:rPr sz="9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Commands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4398981" y="2263559"/>
            <a:ext cx="11080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EE7EF"/>
                </a:solidFill>
                <a:latin typeface="Trebuchet MS"/>
                <a:cs typeface="Trebuchet MS"/>
              </a:rPr>
              <a:t>Service</a:t>
            </a:r>
            <a:r>
              <a:rPr sz="900" b="1" spc="-3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DEE7EF"/>
                </a:solidFill>
                <a:latin typeface="Trebuchet MS"/>
                <a:cs typeface="Trebuchet MS"/>
              </a:rPr>
              <a:t>Components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00" name="object 200"/>
          <p:cNvSpPr/>
          <p:nvPr/>
        </p:nvSpPr>
        <p:spPr>
          <a:xfrm>
            <a:off x="48056" y="5991225"/>
            <a:ext cx="2651760" cy="822960"/>
          </a:xfrm>
          <a:custGeom>
            <a:avLst/>
            <a:gdLst/>
            <a:ahLst/>
            <a:cxnLst/>
            <a:rect l="l" t="t" r="r" b="b"/>
            <a:pathLst>
              <a:path w="2651760" h="822959">
                <a:moveTo>
                  <a:pt x="0" y="0"/>
                </a:moveTo>
                <a:lnTo>
                  <a:pt x="2651760" y="0"/>
                </a:lnTo>
                <a:lnTo>
                  <a:pt x="2651760" y="822960"/>
                </a:lnTo>
                <a:lnTo>
                  <a:pt x="0" y="82296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 txBox="1"/>
          <p:nvPr/>
        </p:nvSpPr>
        <p:spPr>
          <a:xfrm>
            <a:off x="126790" y="6022721"/>
            <a:ext cx="929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4615">
              <a:lnSpc>
                <a:spcPct val="100000"/>
              </a:lnSpc>
              <a:spcBef>
                <a:spcPts val="100"/>
              </a:spcBef>
            </a:pP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SBD</a:t>
            </a:r>
            <a:r>
              <a:rPr sz="6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</a:t>
            </a:r>
            <a:r>
              <a:rPr sz="6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600" b="1" spc="-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Base</a:t>
            </a:r>
            <a:r>
              <a:rPr sz="6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Delta</a:t>
            </a:r>
            <a:r>
              <a:rPr sz="600" b="1" spc="50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DEL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</a:t>
            </a:r>
            <a:r>
              <a:rPr sz="6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 Delta</a:t>
            </a:r>
            <a:endParaRPr sz="600">
              <a:latin typeface="Trebuchet MS"/>
              <a:cs typeface="Trebuchet MS"/>
            </a:endParaRPr>
          </a:p>
          <a:p>
            <a:pPr marL="12700" marR="260350">
              <a:lnSpc>
                <a:spcPct val="100000"/>
              </a:lnSpc>
            </a:pP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SQ</a:t>
            </a:r>
            <a:r>
              <a:rPr sz="6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</a:t>
            </a:r>
            <a:r>
              <a:rPr sz="6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Squadron</a:t>
            </a:r>
            <a:r>
              <a:rPr sz="600" b="1" spc="50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DET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</a:t>
            </a:r>
            <a:r>
              <a:rPr sz="600" b="1" spc="-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Detachment</a:t>
            </a:r>
            <a:endParaRPr sz="6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SLD</a:t>
            </a:r>
            <a:r>
              <a:rPr sz="6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Launch</a:t>
            </a:r>
            <a:r>
              <a:rPr sz="600" b="1" spc="-3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Delta</a:t>
            </a:r>
            <a:r>
              <a:rPr sz="600" b="1" spc="50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SYD</a:t>
            </a:r>
            <a:r>
              <a:rPr sz="6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System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 Delta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1361230" y="6022721"/>
            <a:ext cx="1254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USASMDC</a:t>
            </a:r>
            <a:r>
              <a:rPr sz="6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</a:t>
            </a:r>
            <a:r>
              <a:rPr sz="6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US</a:t>
            </a:r>
            <a:r>
              <a:rPr sz="6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Army</a:t>
            </a:r>
            <a:r>
              <a:rPr sz="6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6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Missiles</a:t>
            </a:r>
            <a:r>
              <a:rPr sz="600" b="1" spc="50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Defense</a:t>
            </a:r>
            <a:r>
              <a:rPr sz="600" b="1" spc="-4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Command</a:t>
            </a:r>
            <a:endParaRPr sz="600">
              <a:latin typeface="Trebuchet MS"/>
              <a:cs typeface="Trebuchet MS"/>
            </a:endParaRPr>
          </a:p>
          <a:p>
            <a:pPr marL="12700" marR="40640">
              <a:lnSpc>
                <a:spcPct val="100000"/>
              </a:lnSpc>
            </a:pP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NavSpace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-</a:t>
            </a:r>
            <a:r>
              <a:rPr sz="6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Navy</a:t>
            </a:r>
            <a:r>
              <a:rPr sz="6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6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Command</a:t>
            </a:r>
            <a:r>
              <a:rPr sz="600" b="1" spc="50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MARFORSPACE</a:t>
            </a:r>
            <a:r>
              <a:rPr sz="600" b="1" spc="-4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-</a:t>
            </a:r>
            <a:r>
              <a:rPr sz="6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Marine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Corps</a:t>
            </a:r>
            <a:r>
              <a:rPr sz="600" b="1" spc="50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Forces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r>
              <a:rPr sz="6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Command</a:t>
            </a:r>
            <a:endParaRPr sz="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AFSPACE</a:t>
            </a:r>
            <a:r>
              <a:rPr sz="600" b="1" spc="-4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-</a:t>
            </a:r>
            <a:r>
              <a:rPr sz="6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Air</a:t>
            </a:r>
            <a:r>
              <a:rPr sz="6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Forces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Space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126790" y="6571360"/>
            <a:ext cx="2227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46505" algn="l"/>
              </a:tabLst>
            </a:pP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PNT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 Position</a:t>
            </a:r>
            <a:r>
              <a:rPr sz="6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Navigation</a:t>
            </a:r>
            <a:r>
              <a:rPr sz="600" b="1" spc="-2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Timing</a:t>
            </a:r>
            <a:r>
              <a:rPr sz="600" b="1" spc="39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OPIR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</a:t>
            </a:r>
            <a:r>
              <a:rPr sz="600" b="1" spc="-15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Overhead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Persistent</a:t>
            </a:r>
            <a:r>
              <a:rPr sz="600" b="1" spc="50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EW</a:t>
            </a:r>
            <a:r>
              <a:rPr sz="600" b="1" spc="-3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–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Electronic</a:t>
            </a:r>
            <a:r>
              <a:rPr sz="600" b="1" spc="-20" dirty="0">
                <a:solidFill>
                  <a:srgbClr val="DEE7E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Warfare</a:t>
            </a:r>
            <a:r>
              <a:rPr sz="600" b="1" dirty="0">
                <a:solidFill>
                  <a:srgbClr val="DEE7EF"/>
                </a:solidFill>
                <a:latin typeface="Trebuchet MS"/>
                <a:cs typeface="Trebuchet MS"/>
              </a:rPr>
              <a:t>	</a:t>
            </a:r>
            <a:r>
              <a:rPr sz="600" b="1" spc="-10" dirty="0">
                <a:solidFill>
                  <a:srgbClr val="DEE7EF"/>
                </a:solidFill>
                <a:latin typeface="Trebuchet MS"/>
                <a:cs typeface="Trebuchet MS"/>
              </a:rPr>
              <a:t>Infrared</a:t>
            </a:r>
            <a:endParaRPr sz="600">
              <a:latin typeface="Trebuchet MS"/>
              <a:cs typeface="Trebuchet MS"/>
            </a:endParaRPr>
          </a:p>
        </p:txBody>
      </p:sp>
      <p:grpSp>
        <p:nvGrpSpPr>
          <p:cNvPr id="204" name="object 204"/>
          <p:cNvGrpSpPr/>
          <p:nvPr/>
        </p:nvGrpSpPr>
        <p:grpSpPr>
          <a:xfrm>
            <a:off x="41706" y="631304"/>
            <a:ext cx="12076430" cy="6197600"/>
            <a:chOff x="41706" y="631304"/>
            <a:chExt cx="12076430" cy="6197600"/>
          </a:xfrm>
        </p:grpSpPr>
        <p:pic>
          <p:nvPicPr>
            <p:cNvPr id="205" name="object 205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529093" y="4076801"/>
              <a:ext cx="341147" cy="484622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48056" y="651103"/>
              <a:ext cx="4802505" cy="3286125"/>
            </a:xfrm>
            <a:custGeom>
              <a:avLst/>
              <a:gdLst/>
              <a:ahLst/>
              <a:cxnLst/>
              <a:rect l="l" t="t" r="r" b="b"/>
              <a:pathLst>
                <a:path w="4802505" h="3286125">
                  <a:moveTo>
                    <a:pt x="0" y="0"/>
                  </a:moveTo>
                  <a:lnTo>
                    <a:pt x="4801882" y="0"/>
                  </a:lnTo>
                  <a:lnTo>
                    <a:pt x="4801882" y="3286086"/>
                  </a:lnTo>
                  <a:lnTo>
                    <a:pt x="0" y="328608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704297" y="2253741"/>
              <a:ext cx="8399780" cy="4560570"/>
            </a:xfrm>
            <a:custGeom>
              <a:avLst/>
              <a:gdLst/>
              <a:ahLst/>
              <a:cxnLst/>
              <a:rect l="l" t="t" r="r" b="b"/>
              <a:pathLst>
                <a:path w="8399780" h="4560570">
                  <a:moveTo>
                    <a:pt x="0" y="0"/>
                  </a:moveTo>
                  <a:lnTo>
                    <a:pt x="8399348" y="0"/>
                  </a:lnTo>
                  <a:lnTo>
                    <a:pt x="8399348" y="1669351"/>
                  </a:lnTo>
                  <a:lnTo>
                    <a:pt x="0" y="1669351"/>
                  </a:lnTo>
                  <a:lnTo>
                    <a:pt x="0" y="0"/>
                  </a:lnTo>
                  <a:close/>
                </a:path>
                <a:path w="8399780" h="4560570">
                  <a:moveTo>
                    <a:pt x="2149284" y="1700618"/>
                  </a:moveTo>
                  <a:lnTo>
                    <a:pt x="8399348" y="1700618"/>
                  </a:lnTo>
                  <a:lnTo>
                    <a:pt x="8399348" y="4560443"/>
                  </a:lnTo>
                  <a:lnTo>
                    <a:pt x="2149284" y="4560443"/>
                  </a:lnTo>
                  <a:lnTo>
                    <a:pt x="2149284" y="1700618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8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987569" y="631304"/>
              <a:ext cx="813813" cy="8138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9882" y="215709"/>
              <a:ext cx="1647950" cy="1238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071" y="30734"/>
              <a:ext cx="342847" cy="493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" y="1282"/>
              <a:ext cx="12191961" cy="68427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622" y="2675026"/>
              <a:ext cx="1216190" cy="179373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57058" y="2675026"/>
              <a:ext cx="1515585" cy="178963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47064" y="2647585"/>
              <a:ext cx="1216199" cy="182116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245548" y="1076435"/>
            <a:ext cx="173990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1F1F1"/>
                </a:solidFill>
                <a:latin typeface="Calibri"/>
                <a:cs typeface="Calibri"/>
              </a:rPr>
              <a:t>Examples</a:t>
            </a:r>
            <a:r>
              <a:rPr sz="1800" spc="-5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1F1F1"/>
                </a:solidFill>
                <a:latin typeface="Calibri"/>
                <a:cs typeface="Calibri"/>
              </a:rPr>
              <a:t>of</a:t>
            </a:r>
            <a:r>
              <a:rPr sz="1800" spc="-5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1F1F1"/>
                </a:solidFill>
                <a:latin typeface="Calibri"/>
                <a:cs typeface="Calibri"/>
              </a:rPr>
              <a:t>Space </a:t>
            </a:r>
            <a:r>
              <a:rPr sz="1800" dirty="0">
                <a:solidFill>
                  <a:srgbClr val="F1F1F1"/>
                </a:solidFill>
                <a:latin typeface="Calibri"/>
                <a:cs typeface="Calibri"/>
              </a:rPr>
              <a:t>Forces</a:t>
            </a:r>
            <a:r>
              <a:rPr sz="1800" spc="-1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1F1F1"/>
                </a:solidFill>
                <a:latin typeface="Calibri"/>
                <a:cs typeface="Calibri"/>
              </a:rPr>
              <a:t>presented </a:t>
            </a:r>
            <a:r>
              <a:rPr sz="1800" dirty="0">
                <a:solidFill>
                  <a:srgbClr val="F1F1F1"/>
                </a:solidFill>
                <a:latin typeface="Calibri"/>
                <a:cs typeface="Calibri"/>
              </a:rPr>
              <a:t>as</a:t>
            </a:r>
            <a:r>
              <a:rPr sz="18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1F1F1"/>
                </a:solidFill>
                <a:latin typeface="Calibri"/>
                <a:cs typeface="Calibri"/>
              </a:rPr>
              <a:t>Service Components abroad.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89091" y="651747"/>
            <a:ext cx="813815" cy="8138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8034" y="3364852"/>
            <a:ext cx="2268061" cy="19790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6966" y="1492238"/>
            <a:ext cx="10539730" cy="339471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27685" marR="5080" indent="-515620">
              <a:lnSpc>
                <a:spcPts val="3030"/>
              </a:lnSpc>
              <a:spcBef>
                <a:spcPts val="470"/>
              </a:spcBef>
              <a:buAutoNum type="arabicPeriod"/>
              <a:tabLst>
                <a:tab pos="527685" algn="l"/>
              </a:tabLst>
            </a:pPr>
            <a:r>
              <a:rPr sz="2800" dirty="0">
                <a:latin typeface="Times New Roman"/>
                <a:cs typeface="Times New Roman"/>
              </a:rPr>
              <a:t>US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Force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newest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military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service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branch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our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country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has </a:t>
            </a:r>
            <a:r>
              <a:rPr sz="2800" dirty="0">
                <a:latin typeface="Times New Roman"/>
                <a:cs typeface="Times New Roman"/>
              </a:rPr>
              <a:t>established.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How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long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has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been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since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any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other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service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branch</a:t>
            </a:r>
            <a:r>
              <a:rPr sz="2800" spc="-25" dirty="0">
                <a:latin typeface="Times New Roman"/>
                <a:cs typeface="Times New Roman"/>
              </a:rPr>
              <a:t> was </a:t>
            </a:r>
            <a:r>
              <a:rPr sz="2800" dirty="0">
                <a:latin typeface="Times New Roman"/>
                <a:cs typeface="Times New Roman"/>
              </a:rPr>
              <a:t>establish?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(i.e.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What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was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age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gap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between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Force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(the </a:t>
            </a:r>
            <a:r>
              <a:rPr sz="2800" dirty="0">
                <a:latin typeface="Times New Roman"/>
                <a:cs typeface="Times New Roman"/>
              </a:rPr>
              <a:t>youngest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service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branch)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its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next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older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sibling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(second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youngest)?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05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72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65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15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6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240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65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53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575562" y="3265932"/>
            <a:ext cx="5873115" cy="2221865"/>
            <a:chOff x="4575562" y="3265932"/>
            <a:chExt cx="5873115" cy="22218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5562" y="3349435"/>
              <a:ext cx="2268069" cy="2138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03337" y="3265932"/>
              <a:ext cx="1821178" cy="13213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71579" y="3609261"/>
              <a:ext cx="1585845" cy="9290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86215" y="3761232"/>
              <a:ext cx="1862327" cy="134111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00673" y="4098343"/>
              <a:ext cx="1593265" cy="111176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139" y="3852036"/>
            <a:ext cx="1912620" cy="1346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B.</a:t>
            </a:r>
            <a:r>
              <a:rPr sz="2800" dirty="0">
                <a:latin typeface="Times New Roman"/>
                <a:cs typeface="Times New Roman"/>
              </a:rPr>
              <a:t>	15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C.</a:t>
            </a:r>
            <a:r>
              <a:rPr sz="2800" dirty="0">
                <a:latin typeface="Times New Roman"/>
                <a:cs typeface="Times New Roman"/>
              </a:rPr>
              <a:t>	240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D.</a:t>
            </a:r>
            <a:r>
              <a:rPr sz="2800" dirty="0">
                <a:latin typeface="Times New Roman"/>
                <a:cs typeface="Times New Roman"/>
              </a:rPr>
              <a:t>	53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1803780"/>
            <a:ext cx="10539730" cy="229870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27685" marR="5080" indent="-515620">
              <a:lnSpc>
                <a:spcPts val="3030"/>
              </a:lnSpc>
              <a:spcBef>
                <a:spcPts val="470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1.</a:t>
            </a:r>
            <a:r>
              <a:rPr sz="2800" dirty="0">
                <a:latin typeface="Times New Roman"/>
                <a:cs typeface="Times New Roman"/>
              </a:rPr>
              <a:t>	US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Force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newest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military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service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branch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our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country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has </a:t>
            </a:r>
            <a:r>
              <a:rPr sz="2800" dirty="0">
                <a:latin typeface="Times New Roman"/>
                <a:cs typeface="Times New Roman"/>
              </a:rPr>
              <a:t>established.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How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long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has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been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since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any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other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service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branch</a:t>
            </a:r>
            <a:r>
              <a:rPr sz="2800" spc="-25" dirty="0">
                <a:latin typeface="Times New Roman"/>
                <a:cs typeface="Times New Roman"/>
              </a:rPr>
              <a:t> was </a:t>
            </a:r>
            <a:r>
              <a:rPr sz="2800" dirty="0">
                <a:latin typeface="Times New Roman"/>
                <a:cs typeface="Times New Roman"/>
              </a:rPr>
              <a:t>establish?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(i.e.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What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was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age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gap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between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Force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(the </a:t>
            </a:r>
            <a:r>
              <a:rPr sz="2800" dirty="0">
                <a:latin typeface="Times New Roman"/>
                <a:cs typeface="Times New Roman"/>
              </a:rPr>
              <a:t>youngest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service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branch)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its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next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older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sibling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(second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youngest)?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ts val="3070"/>
              </a:lnSpc>
              <a:spcBef>
                <a:spcPts val="105"/>
              </a:spcBef>
              <a:tabLst>
                <a:tab pos="984885" algn="l"/>
              </a:tabLst>
            </a:pPr>
            <a:r>
              <a:rPr sz="2800" spc="-25" dirty="0">
                <a:solidFill>
                  <a:srgbClr val="FF0000"/>
                </a:solidFill>
                <a:latin typeface="Times New Roman"/>
                <a:cs typeface="Times New Roman"/>
              </a:rPr>
              <a:t>A.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	72</a:t>
            </a:r>
            <a:r>
              <a:rPr sz="28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  <a:p>
            <a:pPr marL="3140075">
              <a:lnSpc>
                <a:spcPts val="2230"/>
              </a:lnSpc>
            </a:pP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In</a:t>
            </a:r>
            <a:r>
              <a:rPr sz="2100" b="1" i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1947</a:t>
            </a:r>
            <a:r>
              <a:rPr sz="2100" b="1" i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the</a:t>
            </a:r>
            <a:r>
              <a:rPr sz="2100" b="1" i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USAF</a:t>
            </a:r>
            <a:r>
              <a:rPr sz="2100" b="1" i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was</a:t>
            </a:r>
            <a:r>
              <a:rPr sz="2100" b="1" i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the</a:t>
            </a:r>
            <a:r>
              <a:rPr sz="2100" b="1" i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last</a:t>
            </a:r>
            <a:r>
              <a:rPr sz="2100" b="1" i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service</a:t>
            </a:r>
            <a:r>
              <a:rPr sz="2100" b="1" i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006FC0"/>
                </a:solidFill>
                <a:latin typeface="Calibri"/>
                <a:cs typeface="Calibri"/>
              </a:rPr>
              <a:t>branch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44603" y="4077022"/>
            <a:ext cx="41852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established</a:t>
            </a:r>
            <a:r>
              <a:rPr sz="2100" b="1" i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prior</a:t>
            </a:r>
            <a:r>
              <a:rPr sz="2100" b="1" i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to</a:t>
            </a:r>
            <a:r>
              <a:rPr sz="2100" b="1" i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the</a:t>
            </a:r>
            <a:r>
              <a:rPr sz="2100" b="1" i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spc="-20" dirty="0">
                <a:solidFill>
                  <a:srgbClr val="006FC0"/>
                </a:solidFill>
                <a:latin typeface="Calibri"/>
                <a:cs typeface="Calibri"/>
              </a:rPr>
              <a:t>USSF,</a:t>
            </a:r>
            <a:r>
              <a:rPr sz="2100" b="1" i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6FC0"/>
                </a:solidFill>
                <a:latin typeface="Calibri"/>
                <a:cs typeface="Calibri"/>
              </a:rPr>
              <a:t>in</a:t>
            </a:r>
            <a:r>
              <a:rPr sz="2100" b="1" i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006FC0"/>
                </a:solidFill>
                <a:latin typeface="Calibri"/>
                <a:cs typeface="Calibri"/>
              </a:rPr>
              <a:t>2019.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75029" y="1736751"/>
            <a:ext cx="8416925" cy="3322954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1.</a:t>
            </a:r>
            <a:r>
              <a:rPr sz="2800" dirty="0">
                <a:latin typeface="Times New Roman"/>
                <a:cs typeface="Times New Roman"/>
              </a:rPr>
              <a:t>	What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symbol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used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represent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this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relationship:</a:t>
            </a:r>
            <a:endParaRPr sz="2800">
              <a:latin typeface="Times New Roman"/>
              <a:cs typeface="Times New Roman"/>
            </a:endParaRPr>
          </a:p>
          <a:p>
            <a:pPr marL="2011680">
              <a:lnSpc>
                <a:spcPct val="100000"/>
              </a:lnSpc>
              <a:spcBef>
                <a:spcPts val="610"/>
              </a:spcBef>
            </a:pPr>
            <a:r>
              <a:rPr sz="3200" spc="-25" dirty="0">
                <a:latin typeface="Times New Roman"/>
                <a:cs typeface="Times New Roman"/>
              </a:rPr>
              <a:t>USSPACECOM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is</a:t>
            </a:r>
            <a:r>
              <a:rPr sz="32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…</a:t>
            </a:r>
            <a:r>
              <a:rPr sz="32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</a:t>
            </a:r>
            <a:r>
              <a:rPr sz="32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none" spc="-20" dirty="0">
                <a:latin typeface="Times New Roman"/>
                <a:cs typeface="Times New Roman"/>
              </a:rPr>
              <a:t>USSF</a:t>
            </a:r>
            <a:endParaRPr sz="32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70"/>
              </a:spcBef>
              <a:tabLst>
                <a:tab pos="984885" algn="l"/>
              </a:tabLst>
            </a:pPr>
            <a:r>
              <a:rPr sz="2800" spc="-25" dirty="0">
                <a:latin typeface="Times New Roman"/>
                <a:cs typeface="Times New Roman"/>
              </a:rPr>
              <a:t>A.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&lt;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70"/>
              </a:spcBef>
              <a:tabLst>
                <a:tab pos="984885" algn="l"/>
              </a:tabLst>
            </a:pPr>
            <a:r>
              <a:rPr sz="2800" spc="-25" dirty="0">
                <a:latin typeface="Times New Roman"/>
                <a:cs typeface="Times New Roman"/>
              </a:rPr>
              <a:t>B.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≈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70"/>
              </a:spcBef>
              <a:tabLst>
                <a:tab pos="984885" algn="l"/>
              </a:tabLst>
            </a:pPr>
            <a:r>
              <a:rPr sz="2800" spc="-25" dirty="0">
                <a:latin typeface="Times New Roman"/>
                <a:cs typeface="Times New Roman"/>
              </a:rPr>
              <a:t>C.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&gt;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55"/>
              </a:spcBef>
              <a:tabLst>
                <a:tab pos="984885" algn="l"/>
              </a:tabLst>
            </a:pPr>
            <a:r>
              <a:rPr sz="2800" spc="-25" dirty="0">
                <a:latin typeface="Times New Roman"/>
                <a:cs typeface="Times New Roman"/>
              </a:rPr>
              <a:t>D.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≠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65"/>
              </a:spcBef>
              <a:tabLst>
                <a:tab pos="984885" algn="l"/>
              </a:tabLst>
            </a:pPr>
            <a:r>
              <a:rPr sz="2800" spc="-25" dirty="0">
                <a:latin typeface="Times New Roman"/>
                <a:cs typeface="Times New Roman"/>
              </a:rPr>
              <a:t>E.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∑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75029" y="1736751"/>
            <a:ext cx="8416925" cy="3322954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1.</a:t>
            </a:r>
            <a:r>
              <a:rPr sz="2800" dirty="0">
                <a:latin typeface="Times New Roman"/>
                <a:cs typeface="Times New Roman"/>
              </a:rPr>
              <a:t>	What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symbol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used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represent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this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relationship:</a:t>
            </a:r>
            <a:endParaRPr sz="2800">
              <a:latin typeface="Times New Roman"/>
              <a:cs typeface="Times New Roman"/>
            </a:endParaRPr>
          </a:p>
          <a:p>
            <a:pPr marL="2011680">
              <a:lnSpc>
                <a:spcPct val="100000"/>
              </a:lnSpc>
              <a:spcBef>
                <a:spcPts val="610"/>
              </a:spcBef>
            </a:pPr>
            <a:r>
              <a:rPr sz="3200" spc="-25" dirty="0">
                <a:latin typeface="Times New Roman"/>
                <a:cs typeface="Times New Roman"/>
              </a:rPr>
              <a:t>USSPACECOM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is</a:t>
            </a:r>
            <a:r>
              <a:rPr sz="32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…</a:t>
            </a:r>
            <a:r>
              <a:rPr sz="32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</a:t>
            </a:r>
            <a:r>
              <a:rPr sz="32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none" spc="-20" dirty="0">
                <a:latin typeface="Times New Roman"/>
                <a:cs typeface="Times New Roman"/>
              </a:rPr>
              <a:t>USSF</a:t>
            </a:r>
            <a:endParaRPr sz="32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70"/>
              </a:spcBef>
              <a:tabLst>
                <a:tab pos="984885" algn="l"/>
              </a:tabLst>
            </a:pPr>
            <a:r>
              <a:rPr sz="2800" spc="-25" dirty="0">
                <a:latin typeface="Times New Roman"/>
                <a:cs typeface="Times New Roman"/>
              </a:rPr>
              <a:t>A.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&lt;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70"/>
              </a:spcBef>
              <a:tabLst>
                <a:tab pos="984885" algn="l"/>
              </a:tabLst>
            </a:pPr>
            <a:r>
              <a:rPr sz="2800" spc="-25" dirty="0">
                <a:latin typeface="Times New Roman"/>
                <a:cs typeface="Times New Roman"/>
              </a:rPr>
              <a:t>B.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≈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70"/>
              </a:spcBef>
              <a:tabLst>
                <a:tab pos="984885" algn="l"/>
              </a:tabLst>
            </a:pPr>
            <a:r>
              <a:rPr sz="2800" spc="-25" dirty="0">
                <a:latin typeface="Times New Roman"/>
                <a:cs typeface="Times New Roman"/>
              </a:rPr>
              <a:t>C.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&gt;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55"/>
              </a:spcBef>
              <a:tabLst>
                <a:tab pos="984885" algn="l"/>
              </a:tabLst>
            </a:pPr>
            <a:r>
              <a:rPr sz="2800" spc="-25" dirty="0">
                <a:solidFill>
                  <a:srgbClr val="FF0000"/>
                </a:solidFill>
                <a:latin typeface="Times New Roman"/>
                <a:cs typeface="Times New Roman"/>
              </a:rPr>
              <a:t>D.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800" spc="-50" dirty="0">
                <a:solidFill>
                  <a:srgbClr val="FF0000"/>
                </a:solidFill>
                <a:latin typeface="Times New Roman"/>
                <a:cs typeface="Times New Roman"/>
              </a:rPr>
              <a:t>≠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65"/>
              </a:spcBef>
              <a:tabLst>
                <a:tab pos="984885" algn="l"/>
              </a:tabLst>
            </a:pPr>
            <a:r>
              <a:rPr sz="2800" spc="-25" dirty="0">
                <a:latin typeface="Times New Roman"/>
                <a:cs typeface="Times New Roman"/>
              </a:rPr>
              <a:t>E.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∑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3780"/>
            <a:ext cx="9940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1.</a:t>
            </a:r>
            <a:r>
              <a:rPr sz="2800" dirty="0">
                <a:latin typeface="Times New Roman"/>
                <a:cs typeface="Times New Roman"/>
              </a:rPr>
              <a:t>	Match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FLDCOM/C-</a:t>
            </a:r>
            <a:r>
              <a:rPr sz="2800" dirty="0">
                <a:latin typeface="Times New Roman"/>
                <a:cs typeface="Times New Roman"/>
              </a:rPr>
              <a:t>FLDCOM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with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their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appropriate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mission: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139" y="2699892"/>
            <a:ext cx="2226310" cy="1794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95"/>
              </a:spcBef>
              <a:buAutoNum type="alphaUcPeriod"/>
              <a:tabLst>
                <a:tab pos="527685" algn="l"/>
              </a:tabLst>
            </a:pPr>
            <a:r>
              <a:rPr sz="2800" spc="-40" dirty="0">
                <a:latin typeface="Times New Roman"/>
                <a:cs typeface="Times New Roman"/>
              </a:rPr>
              <a:t>STARCOM</a:t>
            </a:r>
            <a:endParaRPr sz="280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155"/>
              </a:spcBef>
              <a:buAutoNum type="alphaUcPeriod"/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SSC</a:t>
            </a:r>
            <a:endParaRPr sz="280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527685" algn="l"/>
              </a:tabLst>
            </a:pPr>
            <a:r>
              <a:rPr sz="2800" spc="-20" dirty="0">
                <a:latin typeface="Times New Roman"/>
                <a:cs typeface="Times New Roman"/>
              </a:rPr>
              <a:t>SpOC</a:t>
            </a:r>
            <a:endParaRPr sz="280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165"/>
              </a:spcBef>
              <a:buAutoNum type="alphaUcPeriod"/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S4S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29656" y="2699892"/>
            <a:ext cx="6580505" cy="1794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8615" indent="-335915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348615" algn="l"/>
              </a:tabLst>
            </a:pPr>
            <a:r>
              <a:rPr sz="2800" dirty="0">
                <a:latin typeface="Times New Roman"/>
                <a:cs typeface="Times New Roman"/>
              </a:rPr>
              <a:t>Acquisitions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Launch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Oversight</a:t>
            </a:r>
            <a:endParaRPr sz="2800">
              <a:latin typeface="Times New Roman"/>
              <a:cs typeface="Times New Roman"/>
            </a:endParaRPr>
          </a:p>
          <a:p>
            <a:pPr marL="368300" indent="-355600">
              <a:lnSpc>
                <a:spcPct val="100000"/>
              </a:lnSpc>
              <a:spcBef>
                <a:spcPts val="155"/>
              </a:spcBef>
              <a:buAutoNum type="arabicPeriod"/>
              <a:tabLst>
                <a:tab pos="368300" algn="l"/>
              </a:tabLst>
            </a:pPr>
            <a:r>
              <a:rPr sz="2800" dirty="0">
                <a:latin typeface="Times New Roman"/>
                <a:cs typeface="Times New Roman"/>
              </a:rPr>
              <a:t>Represents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USSF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Joint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Ops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COCOMs</a:t>
            </a:r>
            <a:endParaRPr sz="2800">
              <a:latin typeface="Times New Roman"/>
              <a:cs typeface="Times New Roman"/>
            </a:endParaRPr>
          </a:p>
          <a:p>
            <a:pPr marL="361315" indent="-348615">
              <a:lnSpc>
                <a:spcPct val="100000"/>
              </a:lnSpc>
              <a:spcBef>
                <a:spcPts val="170"/>
              </a:spcBef>
              <a:buAutoNum type="arabicPeriod"/>
              <a:tabLst>
                <a:tab pos="361315" algn="l"/>
              </a:tabLst>
            </a:pPr>
            <a:r>
              <a:rPr sz="2800" spc="-10" dirty="0">
                <a:latin typeface="Times New Roman"/>
                <a:cs typeface="Times New Roman"/>
              </a:rPr>
              <a:t>Training,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Test,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Wargaming</a:t>
            </a:r>
            <a:endParaRPr sz="2800">
              <a:latin typeface="Times New Roman"/>
              <a:cs typeface="Times New Roman"/>
            </a:endParaRPr>
          </a:p>
          <a:p>
            <a:pPr marL="368300" indent="-355600">
              <a:lnSpc>
                <a:spcPct val="100000"/>
              </a:lnSpc>
              <a:spcBef>
                <a:spcPts val="165"/>
              </a:spcBef>
              <a:buAutoNum type="arabicPeriod"/>
              <a:tabLst>
                <a:tab pos="368300" algn="l"/>
              </a:tabLst>
            </a:pPr>
            <a:r>
              <a:rPr sz="2800" dirty="0">
                <a:latin typeface="Times New Roman"/>
                <a:cs typeface="Times New Roman"/>
              </a:rPr>
              <a:t>Force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generation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Operational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activities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9904" y="1803780"/>
            <a:ext cx="9940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1.</a:t>
            </a:r>
            <a:r>
              <a:rPr sz="2800" dirty="0">
                <a:latin typeface="Times New Roman"/>
                <a:cs typeface="Times New Roman"/>
              </a:rPr>
              <a:t>	Match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FLDCOM/C-</a:t>
            </a:r>
            <a:r>
              <a:rPr sz="2800" dirty="0">
                <a:latin typeface="Times New Roman"/>
                <a:cs typeface="Times New Roman"/>
              </a:rPr>
              <a:t>FLDCOM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with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their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appropriate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mission: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7104" y="2740431"/>
            <a:ext cx="2226310" cy="181610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265"/>
              </a:spcBef>
              <a:buAutoNum type="alphaUcPeriod"/>
              <a:tabLst>
                <a:tab pos="527685" algn="l"/>
              </a:tabLst>
            </a:pPr>
            <a:r>
              <a:rPr sz="2800" spc="-40" dirty="0">
                <a:latin typeface="Times New Roman"/>
                <a:cs typeface="Times New Roman"/>
              </a:rPr>
              <a:t>STARCOM</a:t>
            </a:r>
            <a:endParaRPr sz="280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SSC</a:t>
            </a:r>
            <a:endParaRPr sz="280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527685" algn="l"/>
              </a:tabLst>
            </a:pPr>
            <a:r>
              <a:rPr sz="2800" spc="-20" dirty="0">
                <a:latin typeface="Times New Roman"/>
                <a:cs typeface="Times New Roman"/>
              </a:rPr>
              <a:t>SpOC</a:t>
            </a:r>
            <a:endParaRPr sz="280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155"/>
              </a:spcBef>
              <a:buAutoNum type="alphaUcPeriod"/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S4S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2620" y="2740431"/>
            <a:ext cx="7005955" cy="181610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348615" indent="-335915">
              <a:lnSpc>
                <a:spcPct val="100000"/>
              </a:lnSpc>
              <a:spcBef>
                <a:spcPts val="265"/>
              </a:spcBef>
              <a:buAutoNum type="arabicPeriod"/>
              <a:tabLst>
                <a:tab pos="348615" algn="l"/>
              </a:tabLst>
            </a:pPr>
            <a:r>
              <a:rPr sz="2800" dirty="0">
                <a:latin typeface="Times New Roman"/>
                <a:cs typeface="Times New Roman"/>
              </a:rPr>
              <a:t>Acquisitions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Launch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Oversight</a:t>
            </a:r>
            <a:endParaRPr sz="2800">
              <a:latin typeface="Times New Roman"/>
              <a:cs typeface="Times New Roman"/>
            </a:endParaRPr>
          </a:p>
          <a:p>
            <a:pPr marL="368300" indent="-355600">
              <a:lnSpc>
                <a:spcPct val="100000"/>
              </a:lnSpc>
              <a:spcBef>
                <a:spcPts val="170"/>
              </a:spcBef>
              <a:buAutoNum type="arabicPeriod"/>
              <a:tabLst>
                <a:tab pos="368300" algn="l"/>
              </a:tabLst>
            </a:pPr>
            <a:r>
              <a:rPr sz="2800" dirty="0">
                <a:latin typeface="Times New Roman"/>
                <a:cs typeface="Times New Roman"/>
              </a:rPr>
              <a:t>USSF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support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Joint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Ops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USSPACECOM</a:t>
            </a:r>
            <a:endParaRPr sz="2800">
              <a:latin typeface="Times New Roman"/>
              <a:cs typeface="Times New Roman"/>
            </a:endParaRPr>
          </a:p>
          <a:p>
            <a:pPr marL="361315" indent="-348615">
              <a:lnSpc>
                <a:spcPct val="100000"/>
              </a:lnSpc>
              <a:spcBef>
                <a:spcPts val="170"/>
              </a:spcBef>
              <a:buAutoNum type="arabicPeriod"/>
              <a:tabLst>
                <a:tab pos="361315" algn="l"/>
              </a:tabLst>
            </a:pPr>
            <a:r>
              <a:rPr sz="2800" spc="-10" dirty="0">
                <a:latin typeface="Times New Roman"/>
                <a:cs typeface="Times New Roman"/>
              </a:rPr>
              <a:t>Training,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Test,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Wargaming</a:t>
            </a:r>
            <a:endParaRPr sz="2800">
              <a:latin typeface="Times New Roman"/>
              <a:cs typeface="Times New Roman"/>
            </a:endParaRPr>
          </a:p>
          <a:p>
            <a:pPr marL="368300" indent="-355600">
              <a:lnSpc>
                <a:spcPct val="100000"/>
              </a:lnSpc>
              <a:spcBef>
                <a:spcPts val="155"/>
              </a:spcBef>
              <a:buAutoNum type="arabicPeriod"/>
              <a:tabLst>
                <a:tab pos="368300" algn="l"/>
              </a:tabLst>
            </a:pPr>
            <a:r>
              <a:rPr sz="2800" dirty="0">
                <a:latin typeface="Times New Roman"/>
                <a:cs typeface="Times New Roman"/>
              </a:rPr>
              <a:t>Force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generation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Operational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activities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327130" y="2953824"/>
            <a:ext cx="2494280" cy="1432560"/>
            <a:chOff x="2327130" y="2953824"/>
            <a:chExt cx="2494280" cy="1432560"/>
          </a:xfrm>
        </p:grpSpPr>
        <p:sp>
          <p:nvSpPr>
            <p:cNvPr id="7" name="object 7"/>
            <p:cNvSpPr/>
            <p:nvPr/>
          </p:nvSpPr>
          <p:spPr>
            <a:xfrm>
              <a:off x="3435926" y="3016239"/>
              <a:ext cx="1216660" cy="863600"/>
            </a:xfrm>
            <a:custGeom>
              <a:avLst/>
              <a:gdLst/>
              <a:ahLst/>
              <a:cxnLst/>
              <a:rect l="l" t="t" r="r" b="b"/>
              <a:pathLst>
                <a:path w="1216660" h="863600">
                  <a:moveTo>
                    <a:pt x="0" y="0"/>
                  </a:moveTo>
                  <a:lnTo>
                    <a:pt x="1216355" y="86313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15822" y="3836146"/>
              <a:ext cx="95250" cy="85090"/>
            </a:xfrm>
            <a:custGeom>
              <a:avLst/>
              <a:gdLst/>
              <a:ahLst/>
              <a:cxnLst/>
              <a:rect l="l" t="t" r="r" b="b"/>
              <a:pathLst>
                <a:path w="95250" h="85089">
                  <a:moveTo>
                    <a:pt x="49618" y="0"/>
                  </a:moveTo>
                  <a:lnTo>
                    <a:pt x="0" y="69913"/>
                  </a:lnTo>
                  <a:lnTo>
                    <a:pt x="94716" y="84569"/>
                  </a:lnTo>
                  <a:lnTo>
                    <a:pt x="496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38400" y="2992964"/>
              <a:ext cx="2313305" cy="471170"/>
            </a:xfrm>
            <a:custGeom>
              <a:avLst/>
              <a:gdLst/>
              <a:ahLst/>
              <a:cxnLst/>
              <a:rect l="l" t="t" r="r" b="b"/>
              <a:pathLst>
                <a:path w="2313304" h="471170">
                  <a:moveTo>
                    <a:pt x="0" y="470547"/>
                  </a:moveTo>
                  <a:lnTo>
                    <a:pt x="2312974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28831" y="2953824"/>
              <a:ext cx="92710" cy="84455"/>
            </a:xfrm>
            <a:custGeom>
              <a:avLst/>
              <a:gdLst/>
              <a:ahLst/>
              <a:cxnLst/>
              <a:rect l="l" t="t" r="r" b="b"/>
              <a:pathLst>
                <a:path w="92710" h="84455">
                  <a:moveTo>
                    <a:pt x="0" y="0"/>
                  </a:moveTo>
                  <a:lnTo>
                    <a:pt x="17094" y="83997"/>
                  </a:lnTo>
                  <a:lnTo>
                    <a:pt x="92544" y="24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63089" y="3893127"/>
              <a:ext cx="2077720" cy="454025"/>
            </a:xfrm>
            <a:custGeom>
              <a:avLst/>
              <a:gdLst/>
              <a:ahLst/>
              <a:cxnLst/>
              <a:rect l="l" t="t" r="r" b="b"/>
              <a:pathLst>
                <a:path w="2077720" h="454025">
                  <a:moveTo>
                    <a:pt x="0" y="0"/>
                  </a:moveTo>
                  <a:lnTo>
                    <a:pt x="2077669" y="453936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17646" y="4302133"/>
              <a:ext cx="93345" cy="83820"/>
            </a:xfrm>
            <a:custGeom>
              <a:avLst/>
              <a:gdLst/>
              <a:ahLst/>
              <a:cxnLst/>
              <a:rect l="l" t="t" r="r" b="b"/>
              <a:pathLst>
                <a:path w="93345" h="83820">
                  <a:moveTo>
                    <a:pt x="18300" y="0"/>
                  </a:moveTo>
                  <a:lnTo>
                    <a:pt x="0" y="83743"/>
                  </a:lnTo>
                  <a:lnTo>
                    <a:pt x="92900" y="60172"/>
                  </a:lnTo>
                  <a:lnTo>
                    <a:pt x="183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41417" y="3515697"/>
              <a:ext cx="2302510" cy="835025"/>
            </a:xfrm>
            <a:custGeom>
              <a:avLst/>
              <a:gdLst/>
              <a:ahLst/>
              <a:cxnLst/>
              <a:rect l="l" t="t" r="r" b="b"/>
              <a:pathLst>
                <a:path w="2302510" h="835025">
                  <a:moveTo>
                    <a:pt x="0" y="834631"/>
                  </a:moveTo>
                  <a:lnTo>
                    <a:pt x="2301963" y="0"/>
                  </a:lnTo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15343" y="3480271"/>
              <a:ext cx="95250" cy="80645"/>
            </a:xfrm>
            <a:custGeom>
              <a:avLst/>
              <a:gdLst/>
              <a:ahLst/>
              <a:cxnLst/>
              <a:rect l="l" t="t" r="r" b="b"/>
              <a:pathLst>
                <a:path w="95250" h="80645">
                  <a:moveTo>
                    <a:pt x="0" y="0"/>
                  </a:moveTo>
                  <a:lnTo>
                    <a:pt x="29222" y="80594"/>
                  </a:lnTo>
                  <a:lnTo>
                    <a:pt x="95199" y="110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491778" y="4858412"/>
            <a:ext cx="7797800" cy="95313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400" b="1" dirty="0">
                <a:latin typeface="Calibri"/>
                <a:cs typeface="Calibri"/>
              </a:rPr>
              <a:t>Bonus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points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you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recall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each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their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identifiable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colors:</a:t>
            </a:r>
            <a:endParaRPr sz="2400">
              <a:latin typeface="Calibri"/>
              <a:cs typeface="Calibri"/>
            </a:endParaRPr>
          </a:p>
          <a:p>
            <a:pPr marL="483870" algn="ctr">
              <a:lnSpc>
                <a:spcPct val="100000"/>
              </a:lnSpc>
              <a:spcBef>
                <a:spcPts val="570"/>
              </a:spcBef>
            </a:pPr>
            <a:r>
              <a:rPr sz="2800" b="1" spc="-35" dirty="0">
                <a:solidFill>
                  <a:srgbClr val="006FC0"/>
                </a:solidFill>
                <a:latin typeface="Calibri"/>
                <a:cs typeface="Calibri"/>
              </a:rPr>
              <a:t>STARCOM</a:t>
            </a:r>
            <a:r>
              <a:rPr sz="2800" b="1" spc="-35" dirty="0">
                <a:latin typeface="Calibri"/>
                <a:cs typeface="Calibri"/>
              </a:rPr>
              <a:t>,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SSC</a:t>
            </a:r>
            <a:r>
              <a:rPr sz="2800" b="1" dirty="0">
                <a:latin typeface="Calibri"/>
                <a:cs typeface="Calibri"/>
              </a:rPr>
              <a:t>,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7E7E7E"/>
                </a:solidFill>
                <a:latin typeface="Calibri"/>
                <a:cs typeface="Calibri"/>
              </a:rPr>
              <a:t>SpOC</a:t>
            </a:r>
            <a:r>
              <a:rPr sz="2800" b="1" dirty="0">
                <a:latin typeface="Calibri"/>
                <a:cs typeface="Calibri"/>
              </a:rPr>
              <a:t>,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Calibri"/>
                <a:cs typeface="Calibri"/>
              </a:rPr>
              <a:t>S4S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1919"/>
            <a:ext cx="12191998" cy="673607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1559" y="181995"/>
            <a:ext cx="9388880" cy="524726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7489" y="6212446"/>
            <a:ext cx="609599" cy="6095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718" y="516713"/>
            <a:ext cx="837374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Introduction</a:t>
            </a:r>
            <a:r>
              <a:rPr sz="3800" spc="-110" dirty="0"/>
              <a:t> </a:t>
            </a:r>
            <a:r>
              <a:rPr sz="3800" dirty="0"/>
              <a:t>to</a:t>
            </a:r>
            <a:r>
              <a:rPr sz="3800" spc="-70" dirty="0"/>
              <a:t> </a:t>
            </a:r>
            <a:r>
              <a:rPr sz="3800" dirty="0"/>
              <a:t>the</a:t>
            </a:r>
            <a:r>
              <a:rPr sz="3800" spc="-75" dirty="0"/>
              <a:t> </a:t>
            </a:r>
            <a:r>
              <a:rPr sz="3800" spc="-25" dirty="0"/>
              <a:t>SPAFORGEN</a:t>
            </a:r>
            <a:r>
              <a:rPr sz="3800" spc="-90" dirty="0"/>
              <a:t> </a:t>
            </a:r>
            <a:r>
              <a:rPr sz="3800" spc="-10" dirty="0"/>
              <a:t>model</a:t>
            </a:r>
            <a:endParaRPr sz="3800"/>
          </a:p>
        </p:txBody>
      </p:sp>
      <p:sp>
        <p:nvSpPr>
          <p:cNvPr id="4" name="object 4"/>
          <p:cNvSpPr txBox="1"/>
          <p:nvPr/>
        </p:nvSpPr>
        <p:spPr>
          <a:xfrm>
            <a:off x="6345337" y="1347063"/>
            <a:ext cx="5089525" cy="428942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103505" indent="259715" algn="just">
              <a:lnSpc>
                <a:spcPts val="3030"/>
              </a:lnSpc>
              <a:spcBef>
                <a:spcPts val="470"/>
              </a:spcBef>
              <a:buChar char="-"/>
              <a:tabLst>
                <a:tab pos="272415" algn="l"/>
              </a:tabLst>
            </a:pP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Force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Generation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model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– </a:t>
            </a:r>
            <a:r>
              <a:rPr sz="2800" dirty="0">
                <a:latin typeface="Times New Roman"/>
                <a:cs typeface="Times New Roman"/>
              </a:rPr>
              <a:t>allows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presentation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forces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to </a:t>
            </a:r>
            <a:r>
              <a:rPr sz="2800" dirty="0">
                <a:latin typeface="Times New Roman"/>
                <a:cs typeface="Times New Roman"/>
              </a:rPr>
              <a:t>combatant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commands</a:t>
            </a:r>
            <a:endParaRPr sz="2800">
              <a:latin typeface="Times New Roman"/>
              <a:cs typeface="Times New Roman"/>
            </a:endParaRPr>
          </a:p>
          <a:p>
            <a:pPr marL="12700" marR="243840" indent="259715" algn="just">
              <a:lnSpc>
                <a:spcPts val="3030"/>
              </a:lnSpc>
              <a:spcBef>
                <a:spcPts val="990"/>
              </a:spcBef>
              <a:buChar char="-"/>
              <a:tabLst>
                <a:tab pos="272415" algn="l"/>
              </a:tabLst>
            </a:pPr>
            <a:r>
              <a:rPr sz="2800" dirty="0">
                <a:latin typeface="Times New Roman"/>
                <a:cs typeface="Times New Roman"/>
              </a:rPr>
              <a:t>Many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operations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(though </a:t>
            </a:r>
            <a:r>
              <a:rPr sz="2800" dirty="0">
                <a:latin typeface="Times New Roman"/>
                <a:cs typeface="Times New Roman"/>
              </a:rPr>
              <a:t>not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all)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are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conducted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while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‘EIP’</a:t>
            </a:r>
            <a:endParaRPr sz="2800">
              <a:latin typeface="Times New Roman"/>
              <a:cs typeface="Times New Roman"/>
            </a:endParaRPr>
          </a:p>
          <a:p>
            <a:pPr marL="12700" marR="5080" indent="259715">
              <a:lnSpc>
                <a:spcPts val="3030"/>
              </a:lnSpc>
              <a:spcBef>
                <a:spcPts val="985"/>
              </a:spcBef>
              <a:buChar char="-"/>
              <a:tabLst>
                <a:tab pos="272415" algn="l"/>
              </a:tabLst>
            </a:pPr>
            <a:r>
              <a:rPr sz="2800" spc="-30" dirty="0">
                <a:latin typeface="Times New Roman"/>
                <a:cs typeface="Times New Roman"/>
              </a:rPr>
              <a:t>SPAFORGEN</a:t>
            </a:r>
            <a:r>
              <a:rPr sz="2800" dirty="0">
                <a:latin typeface="Times New Roman"/>
                <a:cs typeface="Times New Roman"/>
              </a:rPr>
              <a:t> cycle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168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days, </a:t>
            </a:r>
            <a:r>
              <a:rPr sz="2800" dirty="0">
                <a:latin typeface="Times New Roman"/>
                <a:cs typeface="Times New Roman"/>
              </a:rPr>
              <a:t>allowing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up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7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months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per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year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‘Commit’</a:t>
            </a:r>
            <a:r>
              <a:rPr sz="2800" spc="-17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phase</a:t>
            </a:r>
            <a:endParaRPr sz="2800">
              <a:latin typeface="Times New Roman"/>
              <a:cs typeface="Times New Roman"/>
            </a:endParaRPr>
          </a:p>
          <a:p>
            <a:pPr marL="12700" marR="629920" indent="253365">
              <a:lnSpc>
                <a:spcPts val="3030"/>
              </a:lnSpc>
              <a:spcBef>
                <a:spcPts val="975"/>
              </a:spcBef>
              <a:buChar char="-"/>
              <a:tabLst>
                <a:tab pos="266065" algn="l"/>
              </a:tabLst>
            </a:pPr>
            <a:r>
              <a:rPr sz="2800" b="1" spc="-35" dirty="0">
                <a:solidFill>
                  <a:srgbClr val="001F5F"/>
                </a:solidFill>
                <a:latin typeface="Times New Roman"/>
                <a:cs typeface="Times New Roman"/>
              </a:rPr>
              <a:t>Voice</a:t>
            </a:r>
            <a:r>
              <a:rPr sz="28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sz="2800" b="1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Maj</a:t>
            </a:r>
            <a:r>
              <a:rPr sz="28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Clinton</a:t>
            </a:r>
            <a:r>
              <a:rPr sz="2800" b="1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Emry,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Branch</a:t>
            </a:r>
            <a:r>
              <a:rPr sz="2800" b="1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Chief,</a:t>
            </a:r>
            <a:r>
              <a:rPr sz="2800" b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SPAFORGEN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7115" y="1295399"/>
            <a:ext cx="5298916" cy="4658386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7032" y="1407334"/>
            <a:ext cx="11045190" cy="4765675"/>
            <a:chOff x="537032" y="1407334"/>
            <a:chExt cx="11045190" cy="4765675"/>
          </a:xfrm>
        </p:grpSpPr>
        <p:sp>
          <p:nvSpPr>
            <p:cNvPr id="3" name="object 3"/>
            <p:cNvSpPr/>
            <p:nvPr/>
          </p:nvSpPr>
          <p:spPr>
            <a:xfrm>
              <a:off x="5359349" y="1413763"/>
              <a:ext cx="6223000" cy="4759325"/>
            </a:xfrm>
            <a:custGeom>
              <a:avLst/>
              <a:gdLst/>
              <a:ahLst/>
              <a:cxnLst/>
              <a:rect l="l" t="t" r="r" b="b"/>
              <a:pathLst>
                <a:path w="6223000" h="4759325">
                  <a:moveTo>
                    <a:pt x="6222822" y="0"/>
                  </a:moveTo>
                  <a:lnTo>
                    <a:pt x="0" y="0"/>
                  </a:lnTo>
                  <a:lnTo>
                    <a:pt x="0" y="4759210"/>
                  </a:lnTo>
                  <a:lnTo>
                    <a:pt x="6222822" y="4759210"/>
                  </a:lnTo>
                  <a:lnTo>
                    <a:pt x="6222822" y="0"/>
                  </a:lnTo>
                  <a:close/>
                </a:path>
              </a:pathLst>
            </a:custGeom>
            <a:solidFill>
              <a:srgbClr val="849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59351" y="1555982"/>
              <a:ext cx="6197267" cy="46154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032" y="1407334"/>
              <a:ext cx="6352197" cy="476564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0463" rIns="0" bIns="0" rtlCol="0">
            <a:spAutoFit/>
          </a:bodyPr>
          <a:lstStyle/>
          <a:p>
            <a:pPr marL="1432560">
              <a:lnSpc>
                <a:spcPct val="100000"/>
              </a:lnSpc>
              <a:spcBef>
                <a:spcPts val="105"/>
              </a:spcBef>
            </a:pPr>
            <a:r>
              <a:rPr dirty="0"/>
              <a:t>Guardians</a:t>
            </a:r>
            <a:r>
              <a:rPr spc="-65" dirty="0"/>
              <a:t> </a:t>
            </a:r>
            <a:r>
              <a:rPr dirty="0"/>
              <a:t>are</a:t>
            </a:r>
            <a:r>
              <a:rPr spc="-65" dirty="0"/>
              <a:t> </a:t>
            </a:r>
            <a:r>
              <a:rPr spc="-10" dirty="0"/>
              <a:t>Everywhere</a:t>
            </a: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Medical</a:t>
            </a:r>
            <a:r>
              <a:rPr spc="-30" dirty="0"/>
              <a:t> </a:t>
            </a:r>
            <a:r>
              <a:rPr dirty="0"/>
              <a:t>challenges</a:t>
            </a:r>
            <a:r>
              <a:rPr spc="-35" dirty="0"/>
              <a:t> </a:t>
            </a:r>
            <a:r>
              <a:rPr dirty="0"/>
              <a:t>identified</a:t>
            </a:r>
            <a:r>
              <a:rPr spc="-20" dirty="0"/>
              <a:t> </a:t>
            </a:r>
            <a:r>
              <a:rPr dirty="0"/>
              <a:t>by </a:t>
            </a:r>
            <a:r>
              <a:rPr spc="-20" dirty="0"/>
              <a:t>USSF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8675" y="1761108"/>
            <a:ext cx="10854690" cy="396938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0029" marR="455930" indent="-227329">
              <a:lnSpc>
                <a:spcPct val="8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Times New Roman"/>
                <a:cs typeface="Times New Roman"/>
              </a:rPr>
              <a:t>Based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what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you’ve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heard,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you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guess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what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are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most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common 	</a:t>
            </a:r>
            <a:r>
              <a:rPr sz="2800" dirty="0">
                <a:latin typeface="Times New Roman"/>
                <a:cs typeface="Times New Roman"/>
              </a:rPr>
              <a:t>medical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challenges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that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Guardians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encounter?</a:t>
            </a:r>
            <a:endParaRPr sz="2800">
              <a:latin typeface="Times New Roman"/>
              <a:cs typeface="Times New Roman"/>
            </a:endParaRPr>
          </a:p>
          <a:p>
            <a:pPr marL="240029" indent="-227329">
              <a:lnSpc>
                <a:spcPts val="3270"/>
              </a:lnSpc>
              <a:spcBef>
                <a:spcPts val="340"/>
              </a:spcBef>
              <a:buFont typeface="Arial"/>
              <a:buChar char="•"/>
              <a:tabLst>
                <a:tab pos="240029" algn="l"/>
              </a:tabLst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As</a:t>
            </a:r>
            <a:r>
              <a:rPr sz="28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reported</a:t>
            </a:r>
            <a:r>
              <a:rPr sz="280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by</a:t>
            </a:r>
            <a:r>
              <a:rPr sz="280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21</a:t>
            </a:r>
            <a:r>
              <a:rPr sz="280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CC’s</a:t>
            </a:r>
            <a:r>
              <a:rPr sz="28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and</a:t>
            </a:r>
            <a:r>
              <a:rPr sz="28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38</a:t>
            </a:r>
            <a:r>
              <a:rPr sz="28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SELs</a:t>
            </a:r>
            <a:r>
              <a:rPr sz="28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from</a:t>
            </a:r>
            <a:r>
              <a:rPr sz="2800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all</a:t>
            </a:r>
            <a:r>
              <a:rPr sz="280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FLDCOMs</a:t>
            </a:r>
            <a:r>
              <a:rPr sz="2800" u="none" spc="-10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697230" marR="5080" lvl="1" indent="-227329">
              <a:lnSpc>
                <a:spcPct val="80000"/>
              </a:lnSpc>
              <a:spcBef>
                <a:spcPts val="580"/>
              </a:spcBef>
              <a:buFont typeface="Arial"/>
              <a:buChar char="•"/>
              <a:tabLst>
                <a:tab pos="698500" algn="l"/>
              </a:tabLst>
            </a:pPr>
            <a:r>
              <a:rPr sz="2800" dirty="0">
                <a:latin typeface="Times New Roman"/>
                <a:cs typeface="Times New Roman"/>
              </a:rPr>
              <a:t>67%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Timely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access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care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Especially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while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EiP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(46%),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on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shift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work 	</a:t>
            </a:r>
            <a:r>
              <a:rPr sz="2800" dirty="0">
                <a:latin typeface="Times New Roman"/>
                <a:cs typeface="Times New Roman"/>
              </a:rPr>
              <a:t>(56%),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at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remote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duty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stations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(33%)</a:t>
            </a:r>
            <a:endParaRPr sz="2800">
              <a:latin typeface="Times New Roman"/>
              <a:cs typeface="Times New Roman"/>
            </a:endParaRPr>
          </a:p>
          <a:p>
            <a:pPr marL="697230" marR="880110" lvl="1" indent="-227329">
              <a:lnSpc>
                <a:spcPct val="80000"/>
              </a:lnSpc>
              <a:spcBef>
                <a:spcPts val="505"/>
              </a:spcBef>
              <a:buFont typeface="Arial"/>
              <a:buChar char="•"/>
              <a:tabLst>
                <a:tab pos="698500" algn="l"/>
              </a:tabLst>
            </a:pPr>
            <a:r>
              <a:rPr sz="2800" dirty="0">
                <a:latin typeface="Times New Roman"/>
                <a:cs typeface="Times New Roman"/>
              </a:rPr>
              <a:t>20%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Sleep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disturbances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with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frequent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fatigue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focus/attention 	challenges</a:t>
            </a:r>
            <a:endParaRPr sz="2800">
              <a:latin typeface="Times New Roman"/>
              <a:cs typeface="Times New Roman"/>
            </a:endParaRPr>
          </a:p>
          <a:p>
            <a:pPr marL="697230" lvl="1" indent="-227329">
              <a:lnSpc>
                <a:spcPts val="3105"/>
              </a:lnSpc>
              <a:buFont typeface="Arial"/>
              <a:buChar char="•"/>
              <a:tabLst>
                <a:tab pos="697230" algn="l"/>
              </a:tabLst>
            </a:pPr>
            <a:r>
              <a:rPr sz="2800" dirty="0">
                <a:latin typeface="Times New Roman"/>
                <a:cs typeface="Times New Roman"/>
              </a:rPr>
              <a:t>14%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Mental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Health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concerns</a:t>
            </a:r>
            <a:endParaRPr sz="2800">
              <a:latin typeface="Times New Roman"/>
              <a:cs typeface="Times New Roman"/>
            </a:endParaRPr>
          </a:p>
          <a:p>
            <a:pPr marL="697230" lvl="1" indent="-227329">
              <a:lnSpc>
                <a:spcPts val="3185"/>
              </a:lnSpc>
              <a:buFont typeface="Arial"/>
              <a:buChar char="•"/>
              <a:tabLst>
                <a:tab pos="697230" algn="l"/>
              </a:tabLst>
            </a:pPr>
            <a:r>
              <a:rPr sz="2800" dirty="0">
                <a:latin typeface="Times New Roman"/>
                <a:cs typeface="Times New Roman"/>
              </a:rPr>
              <a:t>13%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IMR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delinquencies</a:t>
            </a:r>
            <a:endParaRPr sz="2800">
              <a:latin typeface="Times New Roman"/>
              <a:cs typeface="Times New Roman"/>
            </a:endParaRPr>
          </a:p>
          <a:p>
            <a:pPr marL="697230" lvl="1" indent="-227329">
              <a:lnSpc>
                <a:spcPts val="3275"/>
              </a:lnSpc>
              <a:buFont typeface="Arial"/>
              <a:buChar char="•"/>
              <a:tabLst>
                <a:tab pos="697230" algn="l"/>
              </a:tabLst>
            </a:pPr>
            <a:r>
              <a:rPr sz="2800" dirty="0">
                <a:latin typeface="Times New Roman"/>
                <a:cs typeface="Times New Roman"/>
              </a:rPr>
              <a:t>12%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Chronic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pain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neck,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back,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joint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2177" y="1446682"/>
            <a:ext cx="7933346" cy="41791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2854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AFMS</a:t>
            </a:r>
            <a:r>
              <a:rPr sz="4000" spc="-135" dirty="0"/>
              <a:t> </a:t>
            </a:r>
            <a:r>
              <a:rPr sz="4000" dirty="0"/>
              <a:t>challenges</a:t>
            </a:r>
            <a:r>
              <a:rPr sz="4000" spc="-145" dirty="0"/>
              <a:t> </a:t>
            </a:r>
            <a:r>
              <a:rPr sz="4000" dirty="0"/>
              <a:t>when</a:t>
            </a:r>
            <a:r>
              <a:rPr sz="4000" spc="-135" dirty="0"/>
              <a:t> </a:t>
            </a:r>
            <a:r>
              <a:rPr sz="4000" dirty="0"/>
              <a:t>supporting</a:t>
            </a:r>
            <a:r>
              <a:rPr sz="4000" spc="-135" dirty="0"/>
              <a:t> </a:t>
            </a:r>
            <a:r>
              <a:rPr sz="4000" spc="-20" dirty="0"/>
              <a:t>USSF</a:t>
            </a:r>
            <a:endParaRPr sz="4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0888" rIns="0" bIns="0" rtlCol="0">
            <a:spAutoFit/>
          </a:bodyPr>
          <a:lstStyle/>
          <a:p>
            <a:pPr marL="410845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AFMS</a:t>
            </a:r>
            <a:r>
              <a:rPr sz="3800" spc="-50" dirty="0"/>
              <a:t> </a:t>
            </a:r>
            <a:r>
              <a:rPr sz="3800" dirty="0"/>
              <a:t>Challenges</a:t>
            </a:r>
            <a:r>
              <a:rPr sz="3800" spc="-80" dirty="0"/>
              <a:t> </a:t>
            </a:r>
            <a:r>
              <a:rPr sz="3800" dirty="0"/>
              <a:t>when</a:t>
            </a:r>
            <a:r>
              <a:rPr sz="3800" spc="-45" dirty="0"/>
              <a:t> </a:t>
            </a:r>
            <a:r>
              <a:rPr sz="3800" dirty="0"/>
              <a:t>supporting</a:t>
            </a:r>
            <a:r>
              <a:rPr sz="3800" spc="-60" dirty="0"/>
              <a:t> </a:t>
            </a:r>
            <a:r>
              <a:rPr sz="3800" spc="-20" dirty="0"/>
              <a:t>USSF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7811" y="1360843"/>
            <a:ext cx="10136383" cy="438424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Countermeasures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5514" y="1467166"/>
            <a:ext cx="9846945" cy="4354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ts val="3060"/>
              </a:lnSpc>
              <a:spcBef>
                <a:spcPts val="105"/>
              </a:spcBef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Times New Roman"/>
                <a:cs typeface="Times New Roman"/>
              </a:rPr>
              <a:t>Holistic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Health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Approach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(HHA)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Guardian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Resilience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Teams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(GRT)</a:t>
            </a:r>
            <a:endParaRPr sz="2600">
              <a:latin typeface="Times New Roman"/>
              <a:cs typeface="Times New Roman"/>
            </a:endParaRPr>
          </a:p>
          <a:p>
            <a:pPr marL="697865" marR="412750" lvl="1" indent="-228600">
              <a:lnSpc>
                <a:spcPts val="2500"/>
              </a:lnSpc>
              <a:spcBef>
                <a:spcPts val="535"/>
              </a:spcBef>
              <a:buFont typeface="Arial"/>
              <a:buChar char="•"/>
              <a:tabLst>
                <a:tab pos="697865" algn="l"/>
              </a:tabLst>
            </a:pPr>
            <a:r>
              <a:rPr sz="2600" dirty="0">
                <a:latin typeface="Times New Roman"/>
                <a:cs typeface="Times New Roman"/>
              </a:rPr>
              <a:t>HH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Integrator,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Strength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&amp;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Conditioning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Specialist,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Mental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Health </a:t>
            </a:r>
            <a:r>
              <a:rPr sz="2600" dirty="0">
                <a:latin typeface="Times New Roman"/>
                <a:cs typeface="Times New Roman"/>
              </a:rPr>
              <a:t>Provider,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Physical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Therapist,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HH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Educator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(at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GSU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locations)</a:t>
            </a:r>
            <a:endParaRPr sz="2600">
              <a:latin typeface="Times New Roman"/>
              <a:cs typeface="Times New Roman"/>
            </a:endParaRPr>
          </a:p>
          <a:p>
            <a:pPr marL="241300" indent="-228600">
              <a:lnSpc>
                <a:spcPts val="3060"/>
              </a:lnSpc>
              <a:spcBef>
                <a:spcPts val="390"/>
              </a:spcBef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Times New Roman"/>
                <a:cs typeface="Times New Roman"/>
              </a:rPr>
              <a:t>AF/SGSF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–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Medical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Operations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for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USSF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Directorate</a:t>
            </a:r>
            <a:endParaRPr sz="2600">
              <a:latin typeface="Times New Roman"/>
              <a:cs typeface="Times New Roman"/>
            </a:endParaRPr>
          </a:p>
          <a:p>
            <a:pPr marL="698500" lvl="1" indent="-228600">
              <a:lnSpc>
                <a:spcPts val="3000"/>
              </a:lnSpc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Policy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development</a:t>
            </a:r>
            <a:endParaRPr sz="2600">
              <a:latin typeface="Times New Roman"/>
              <a:cs typeface="Times New Roman"/>
            </a:endParaRPr>
          </a:p>
          <a:p>
            <a:pPr marL="698500" lvl="1" indent="-228600">
              <a:lnSpc>
                <a:spcPts val="2995"/>
              </a:lnSpc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Occupational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Health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Analysis</a:t>
            </a:r>
            <a:endParaRPr sz="2600">
              <a:latin typeface="Times New Roman"/>
              <a:cs typeface="Times New Roman"/>
            </a:endParaRPr>
          </a:p>
          <a:p>
            <a:pPr marL="698500" lvl="1" indent="-228600">
              <a:lnSpc>
                <a:spcPts val="2995"/>
              </a:lnSpc>
              <a:buFont typeface="Arial"/>
              <a:buChar char="•"/>
              <a:tabLst>
                <a:tab pos="698500" algn="l"/>
              </a:tabLst>
            </a:pPr>
            <a:r>
              <a:rPr sz="2600" spc="-10" dirty="0">
                <a:latin typeface="Times New Roman"/>
                <a:cs typeface="Times New Roman"/>
              </a:rPr>
              <a:t>PRAP-</a:t>
            </a:r>
            <a:r>
              <a:rPr sz="2600" dirty="0">
                <a:latin typeface="Times New Roman"/>
                <a:cs typeface="Times New Roman"/>
              </a:rPr>
              <a:t>like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program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establishment</a:t>
            </a:r>
            <a:endParaRPr sz="2600">
              <a:latin typeface="Times New Roman"/>
              <a:cs typeface="Times New Roman"/>
            </a:endParaRPr>
          </a:p>
          <a:p>
            <a:pPr marL="698500" lvl="1" indent="-228600">
              <a:lnSpc>
                <a:spcPts val="3000"/>
              </a:lnSpc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SME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development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tracks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SEI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opportunities</a:t>
            </a:r>
            <a:endParaRPr sz="2600">
              <a:latin typeface="Times New Roman"/>
              <a:cs typeface="Times New Roman"/>
            </a:endParaRPr>
          </a:p>
          <a:p>
            <a:pPr marL="698500" lvl="1" indent="-228600">
              <a:lnSpc>
                <a:spcPts val="3060"/>
              </a:lnSpc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Collaboration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with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partner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agencies</a:t>
            </a:r>
            <a:endParaRPr sz="2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370"/>
              </a:spcBef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Times New Roman"/>
                <a:cs typeface="Times New Roman"/>
              </a:rPr>
              <a:t>AFMEDCOM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MRC-</a:t>
            </a:r>
            <a:r>
              <a:rPr sz="2600" dirty="0">
                <a:latin typeface="Times New Roman"/>
                <a:cs typeface="Times New Roman"/>
              </a:rPr>
              <a:t>B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Div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Chief,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Space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Support</a:t>
            </a:r>
            <a:endParaRPr sz="2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375"/>
              </a:spcBef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Times New Roman"/>
                <a:cs typeface="Times New Roman"/>
              </a:rPr>
              <a:t>Appropriate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security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clearances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for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providers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3780"/>
            <a:ext cx="5930265" cy="2690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527685" algn="l"/>
              </a:tabLst>
            </a:pPr>
            <a:r>
              <a:rPr sz="2800" dirty="0">
                <a:latin typeface="Times New Roman"/>
                <a:cs typeface="Times New Roman"/>
              </a:rPr>
              <a:t>How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long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SPAFORGEN</a:t>
            </a:r>
            <a:r>
              <a:rPr sz="2800" spc="-10" dirty="0">
                <a:latin typeface="Times New Roman"/>
                <a:cs typeface="Times New Roman"/>
              </a:rPr>
              <a:t> cycle?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5"/>
              </a:spcBef>
              <a:buFont typeface="Times New Roman"/>
              <a:buAutoNum type="arabicPeriod"/>
            </a:pP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2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55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24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weeks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105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days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6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weeks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3780"/>
            <a:ext cx="5930265" cy="2690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527685" algn="l"/>
              </a:tabLst>
            </a:pPr>
            <a:r>
              <a:rPr sz="2800" dirty="0">
                <a:latin typeface="Times New Roman"/>
                <a:cs typeface="Times New Roman"/>
              </a:rPr>
              <a:t>How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long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SPAFORGEN</a:t>
            </a:r>
            <a:r>
              <a:rPr sz="2800" spc="-10" dirty="0">
                <a:latin typeface="Times New Roman"/>
                <a:cs typeface="Times New Roman"/>
              </a:rPr>
              <a:t> cycle?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5"/>
              </a:spcBef>
              <a:buFont typeface="Times New Roman"/>
              <a:buAutoNum type="arabicPeriod"/>
            </a:pP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2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years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55"/>
              </a:spcBef>
              <a:buAutoNum type="alphaUcPeriod"/>
              <a:tabLst>
                <a:tab pos="984885" algn="l"/>
              </a:tabLst>
            </a:pP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24</a:t>
            </a:r>
            <a:r>
              <a:rPr sz="28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weeks</a:t>
            </a:r>
            <a:r>
              <a:rPr sz="28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28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sz="28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r>
              <a:rPr sz="28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months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105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days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6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weeks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8025" y="1690687"/>
            <a:ext cx="4295762" cy="377651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3780"/>
            <a:ext cx="9242425" cy="185864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27685" marR="5080" indent="-515620">
              <a:lnSpc>
                <a:spcPts val="3030"/>
              </a:lnSpc>
              <a:spcBef>
                <a:spcPts val="470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1.</a:t>
            </a:r>
            <a:r>
              <a:rPr sz="2800" dirty="0">
                <a:latin typeface="Times New Roman"/>
                <a:cs typeface="Times New Roman"/>
              </a:rPr>
              <a:t>	Aside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from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access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care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challenges,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what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top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medical </a:t>
            </a:r>
            <a:r>
              <a:rPr sz="2800" dirty="0">
                <a:latin typeface="Times New Roman"/>
                <a:cs typeface="Times New Roman"/>
              </a:rPr>
              <a:t>condition/concern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reported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by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Guardians?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20"/>
              </a:spcBef>
            </a:pPr>
            <a:endParaRPr sz="2800">
              <a:latin typeface="Times New Roman"/>
              <a:cs typeface="Times New Roman"/>
            </a:endParaRPr>
          </a:p>
          <a:p>
            <a:pPr marL="926465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8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Sleep</a:t>
            </a:r>
            <a:r>
              <a:rPr sz="28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Disturbances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7248" y="374174"/>
            <a:ext cx="62865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Potential</a:t>
            </a:r>
            <a:r>
              <a:rPr spc="-25" dirty="0"/>
              <a:t> </a:t>
            </a:r>
            <a:r>
              <a:rPr dirty="0"/>
              <a:t>pharmacy</a:t>
            </a:r>
            <a:r>
              <a:rPr spc="-45" dirty="0"/>
              <a:t> </a:t>
            </a:r>
            <a:r>
              <a:rPr spc="-10" dirty="0"/>
              <a:t>roles?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241300" algn="l"/>
              </a:tabLst>
            </a:pPr>
            <a:r>
              <a:rPr spc="-10" dirty="0"/>
              <a:t>Space-</a:t>
            </a:r>
            <a:r>
              <a:rPr dirty="0"/>
              <a:t>based</a:t>
            </a:r>
            <a:r>
              <a:rPr spc="-20" dirty="0"/>
              <a:t> </a:t>
            </a:r>
            <a:r>
              <a:rPr spc="-10" dirty="0"/>
              <a:t>considerations:</a:t>
            </a:r>
          </a:p>
          <a:p>
            <a:pPr marL="698500" marR="75565" lvl="1" indent="-228600">
              <a:lnSpc>
                <a:spcPts val="2810"/>
              </a:lnSpc>
              <a:spcBef>
                <a:spcPts val="545"/>
              </a:spcBef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Increasing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diversity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duration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HSF</a:t>
            </a:r>
            <a:endParaRPr sz="2600">
              <a:latin typeface="Times New Roman"/>
              <a:cs typeface="Times New Roman"/>
            </a:endParaRPr>
          </a:p>
          <a:p>
            <a:pPr marL="698500" marR="57150" lvl="1" indent="-228600">
              <a:lnSpc>
                <a:spcPts val="2810"/>
              </a:lnSpc>
              <a:spcBef>
                <a:spcPts val="500"/>
              </a:spcBef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Logistical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coordination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needs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for </a:t>
            </a:r>
            <a:r>
              <a:rPr sz="2600" dirty="0">
                <a:latin typeface="Times New Roman"/>
                <a:cs typeface="Times New Roman"/>
              </a:rPr>
              <a:t>transport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sustained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drug </a:t>
            </a:r>
            <a:r>
              <a:rPr sz="2600" dirty="0">
                <a:latin typeface="Times New Roman"/>
                <a:cs typeface="Times New Roman"/>
              </a:rPr>
              <a:t>stability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space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environments</a:t>
            </a:r>
            <a:endParaRPr sz="2600">
              <a:latin typeface="Times New Roman"/>
              <a:cs typeface="Times New Roman"/>
            </a:endParaRPr>
          </a:p>
          <a:p>
            <a:pPr marL="698500" marR="5080" lvl="1" indent="-228600">
              <a:lnSpc>
                <a:spcPts val="2810"/>
              </a:lnSpc>
              <a:spcBef>
                <a:spcPts val="484"/>
              </a:spcBef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Familiarity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with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physiological </a:t>
            </a:r>
            <a:r>
              <a:rPr sz="2600" dirty="0">
                <a:latin typeface="Times New Roman"/>
                <a:cs typeface="Times New Roman"/>
              </a:rPr>
              <a:t>changes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that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can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occur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(in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human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10" dirty="0">
                <a:latin typeface="Times New Roman"/>
                <a:cs typeface="Times New Roman"/>
              </a:rPr>
              <a:t> microorganisms)</a:t>
            </a:r>
            <a:endParaRPr sz="2600">
              <a:latin typeface="Times New Roman"/>
              <a:cs typeface="Times New Roman"/>
            </a:endParaRPr>
          </a:p>
          <a:p>
            <a:pPr marL="698500" marR="297180" lvl="1" indent="-229235">
              <a:lnSpc>
                <a:spcPts val="2810"/>
              </a:lnSpc>
              <a:spcBef>
                <a:spcPts val="500"/>
              </a:spcBef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Treating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post-</a:t>
            </a:r>
            <a:r>
              <a:rPr sz="2600" dirty="0">
                <a:latin typeface="Times New Roman"/>
                <a:cs typeface="Times New Roman"/>
              </a:rPr>
              <a:t>flight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side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effects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10" dirty="0">
                <a:latin typeface="Times New Roman"/>
                <a:cs typeface="Times New Roman"/>
              </a:rPr>
              <a:t> experiences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Ground-based</a:t>
            </a:r>
            <a:r>
              <a:rPr spc="-65" dirty="0"/>
              <a:t> </a:t>
            </a:r>
            <a:r>
              <a:rPr spc="-10" dirty="0"/>
              <a:t>considerations:</a:t>
            </a:r>
          </a:p>
          <a:p>
            <a:pPr marL="697865" marR="5080" lvl="1" indent="-228600">
              <a:lnSpc>
                <a:spcPts val="2810"/>
              </a:lnSpc>
              <a:spcBef>
                <a:spcPts val="545"/>
              </a:spcBef>
              <a:buFont typeface="Arial"/>
              <a:buChar char="•"/>
              <a:tabLst>
                <a:tab pos="697865" algn="l"/>
              </a:tabLst>
            </a:pPr>
            <a:r>
              <a:rPr sz="2600" dirty="0">
                <a:latin typeface="Times New Roman"/>
                <a:cs typeface="Times New Roman"/>
              </a:rPr>
              <a:t>Counseling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recommendations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to </a:t>
            </a:r>
            <a:r>
              <a:rPr sz="2600" dirty="0">
                <a:latin typeface="Times New Roman"/>
                <a:cs typeface="Times New Roman"/>
              </a:rPr>
              <a:t>minimize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sedating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psycho- </a:t>
            </a:r>
            <a:r>
              <a:rPr sz="2600" dirty="0">
                <a:latin typeface="Times New Roman"/>
                <a:cs typeface="Times New Roman"/>
              </a:rPr>
              <a:t>active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medications</a:t>
            </a:r>
            <a:endParaRPr sz="2600">
              <a:latin typeface="Times New Roman"/>
              <a:cs typeface="Times New Roman"/>
            </a:endParaRPr>
          </a:p>
          <a:p>
            <a:pPr marL="698500" lvl="1" indent="-228600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Timely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delivery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services</a:t>
            </a:r>
            <a:endParaRPr sz="2600">
              <a:latin typeface="Times New Roman"/>
              <a:cs typeface="Times New Roman"/>
            </a:endParaRPr>
          </a:p>
          <a:p>
            <a:pPr marL="698500" marR="260985" lvl="1" indent="-228600">
              <a:lnSpc>
                <a:spcPts val="2810"/>
              </a:lnSpc>
              <a:spcBef>
                <a:spcPts val="530"/>
              </a:spcBef>
              <a:buFont typeface="Arial"/>
              <a:buChar char="•"/>
              <a:tabLst>
                <a:tab pos="698500" algn="l"/>
              </a:tabLst>
            </a:pPr>
            <a:r>
              <a:rPr sz="2600" spc="-10" dirty="0">
                <a:latin typeface="Times New Roman"/>
                <a:cs typeface="Times New Roman"/>
              </a:rPr>
              <a:t>Space-</a:t>
            </a:r>
            <a:r>
              <a:rPr sz="2600" dirty="0">
                <a:latin typeface="Times New Roman"/>
                <a:cs typeface="Times New Roman"/>
              </a:rPr>
              <a:t>related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incidents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during </a:t>
            </a:r>
            <a:r>
              <a:rPr sz="2600" dirty="0">
                <a:latin typeface="Times New Roman"/>
                <a:cs typeface="Times New Roman"/>
              </a:rPr>
              <a:t>launch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or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recovery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missions</a:t>
            </a:r>
            <a:endParaRPr sz="2600">
              <a:latin typeface="Times New Roman"/>
              <a:cs typeface="Times New Roman"/>
            </a:endParaRPr>
          </a:p>
          <a:p>
            <a:pPr marL="698500" lvl="1" indent="-228600">
              <a:lnSpc>
                <a:spcPct val="100000"/>
              </a:lnSpc>
              <a:spcBef>
                <a:spcPts val="150"/>
              </a:spcBef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Provisioning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med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kits</a:t>
            </a:r>
            <a:endParaRPr sz="2600">
              <a:latin typeface="Times New Roman"/>
              <a:cs typeface="Times New Roman"/>
            </a:endParaRPr>
          </a:p>
          <a:p>
            <a:pPr marL="698500" marR="879475" lvl="1" indent="-228600">
              <a:lnSpc>
                <a:spcPts val="2810"/>
              </a:lnSpc>
              <a:spcBef>
                <a:spcPts val="545"/>
              </a:spcBef>
              <a:buFont typeface="Arial"/>
              <a:buChar char="•"/>
              <a:tabLst>
                <a:tab pos="698500" algn="l"/>
              </a:tabLst>
            </a:pPr>
            <a:r>
              <a:rPr sz="2600" dirty="0">
                <a:latin typeface="Times New Roman"/>
                <a:cs typeface="Times New Roman"/>
              </a:rPr>
              <a:t>Collaborative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research </a:t>
            </a:r>
            <a:r>
              <a:rPr sz="2600" dirty="0">
                <a:latin typeface="Times New Roman"/>
                <a:cs typeface="Times New Roman"/>
              </a:rPr>
              <a:t>opportunities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with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NASA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#6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27685" marR="5080" indent="-515620">
              <a:lnSpc>
                <a:spcPts val="3030"/>
              </a:lnSpc>
              <a:spcBef>
                <a:spcPts val="470"/>
              </a:spcBef>
              <a:buAutoNum type="arabicPeriod"/>
              <a:tabLst>
                <a:tab pos="527685" algn="l"/>
              </a:tabLst>
            </a:pPr>
            <a:r>
              <a:rPr dirty="0"/>
              <a:t>What</a:t>
            </a:r>
            <a:r>
              <a:rPr spc="-45" dirty="0"/>
              <a:t> </a:t>
            </a:r>
            <a:r>
              <a:rPr dirty="0"/>
              <a:t>is</a:t>
            </a:r>
            <a:r>
              <a:rPr spc="-25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known</a:t>
            </a:r>
            <a:r>
              <a:rPr spc="-30" dirty="0"/>
              <a:t> </a:t>
            </a:r>
            <a:r>
              <a:rPr dirty="0"/>
              <a:t>physiological</a:t>
            </a:r>
            <a:r>
              <a:rPr spc="-40" dirty="0"/>
              <a:t> </a:t>
            </a:r>
            <a:r>
              <a:rPr dirty="0"/>
              <a:t>change</a:t>
            </a:r>
            <a:r>
              <a:rPr spc="-60" dirty="0"/>
              <a:t> </a:t>
            </a:r>
            <a:r>
              <a:rPr dirty="0"/>
              <a:t>that</a:t>
            </a:r>
            <a:r>
              <a:rPr spc="-40" dirty="0"/>
              <a:t> </a:t>
            </a:r>
            <a:r>
              <a:rPr dirty="0"/>
              <a:t>occurs</a:t>
            </a:r>
            <a:r>
              <a:rPr spc="-40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spc="-10" dirty="0"/>
              <a:t>micro-gravity environments?</a:t>
            </a:r>
          </a:p>
          <a:p>
            <a:pPr marL="984885" lvl="1" indent="-514984">
              <a:lnSpc>
                <a:spcPct val="100000"/>
              </a:lnSpc>
              <a:spcBef>
                <a:spcPts val="114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Fluid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redistribution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Antibiotic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resistance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55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Motion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sickness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Accelerated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bone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loss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65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All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above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6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None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above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#6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27685" marR="5080" indent="-515620">
              <a:lnSpc>
                <a:spcPts val="3030"/>
              </a:lnSpc>
              <a:spcBef>
                <a:spcPts val="470"/>
              </a:spcBef>
              <a:buAutoNum type="arabicPeriod"/>
              <a:tabLst>
                <a:tab pos="527685" algn="l"/>
              </a:tabLst>
            </a:pPr>
            <a:r>
              <a:rPr dirty="0"/>
              <a:t>What</a:t>
            </a:r>
            <a:r>
              <a:rPr spc="-45" dirty="0"/>
              <a:t> </a:t>
            </a:r>
            <a:r>
              <a:rPr dirty="0"/>
              <a:t>is</a:t>
            </a:r>
            <a:r>
              <a:rPr spc="-25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known</a:t>
            </a:r>
            <a:r>
              <a:rPr spc="-30" dirty="0"/>
              <a:t> </a:t>
            </a:r>
            <a:r>
              <a:rPr dirty="0"/>
              <a:t>physiological</a:t>
            </a:r>
            <a:r>
              <a:rPr spc="-40" dirty="0"/>
              <a:t> </a:t>
            </a:r>
            <a:r>
              <a:rPr dirty="0"/>
              <a:t>change</a:t>
            </a:r>
            <a:r>
              <a:rPr spc="-60" dirty="0"/>
              <a:t> </a:t>
            </a:r>
            <a:r>
              <a:rPr dirty="0"/>
              <a:t>that</a:t>
            </a:r>
            <a:r>
              <a:rPr spc="-40" dirty="0"/>
              <a:t> </a:t>
            </a:r>
            <a:r>
              <a:rPr dirty="0"/>
              <a:t>occurs</a:t>
            </a:r>
            <a:r>
              <a:rPr spc="-40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spc="-10" dirty="0"/>
              <a:t>micro-gravity environments?</a:t>
            </a:r>
          </a:p>
          <a:p>
            <a:pPr marL="984885" lvl="1" indent="-514984">
              <a:lnSpc>
                <a:spcPct val="100000"/>
              </a:lnSpc>
              <a:spcBef>
                <a:spcPts val="114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Fluid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redistribution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Antibiotic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resistance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55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Motion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sickness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7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Accelerated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bone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loss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65"/>
              </a:spcBef>
              <a:buAutoNum type="alphaUcPeriod"/>
              <a:tabLst>
                <a:tab pos="984885" algn="l"/>
              </a:tabLst>
            </a:pP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All</a:t>
            </a:r>
            <a:r>
              <a:rPr sz="28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8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8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above</a:t>
            </a:r>
            <a:endParaRPr sz="2800">
              <a:latin typeface="Times New Roman"/>
              <a:cs typeface="Times New Roman"/>
            </a:endParaRPr>
          </a:p>
          <a:p>
            <a:pPr marL="984885" lvl="1" indent="-514984">
              <a:lnSpc>
                <a:spcPct val="100000"/>
              </a:lnSpc>
              <a:spcBef>
                <a:spcPts val="160"/>
              </a:spcBef>
              <a:buAutoNum type="alphaUcPeriod"/>
              <a:tabLst>
                <a:tab pos="984885" algn="l"/>
              </a:tabLst>
            </a:pPr>
            <a:r>
              <a:rPr sz="2800" dirty="0">
                <a:latin typeface="Times New Roman"/>
                <a:cs typeface="Times New Roman"/>
              </a:rPr>
              <a:t>None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above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Self-</a:t>
            </a:r>
            <a:r>
              <a:rPr dirty="0"/>
              <a:t>Assessment</a:t>
            </a:r>
            <a:r>
              <a:rPr spc="-60" dirty="0"/>
              <a:t> </a:t>
            </a:r>
            <a:r>
              <a:rPr dirty="0"/>
              <a:t>Question</a:t>
            </a:r>
            <a:r>
              <a:rPr spc="-30" dirty="0"/>
              <a:t> </a:t>
            </a:r>
            <a:r>
              <a:rPr spc="-35" dirty="0"/>
              <a:t>#7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3780"/>
            <a:ext cx="9994265" cy="192849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27685" marR="5080" indent="-515620">
              <a:lnSpc>
                <a:spcPts val="3030"/>
              </a:lnSpc>
              <a:spcBef>
                <a:spcPts val="470"/>
              </a:spcBef>
              <a:tabLst>
                <a:tab pos="527685" algn="l"/>
              </a:tabLst>
            </a:pPr>
            <a:r>
              <a:rPr sz="2800" spc="-25" dirty="0">
                <a:latin typeface="Times New Roman"/>
                <a:cs typeface="Times New Roman"/>
              </a:rPr>
              <a:t>1.</a:t>
            </a:r>
            <a:r>
              <a:rPr sz="2800" dirty="0">
                <a:latin typeface="Times New Roman"/>
                <a:cs typeface="Times New Roman"/>
              </a:rPr>
              <a:t>	In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2017,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how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many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medications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were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included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International </a:t>
            </a: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Station’s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formulary?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2800">
              <a:latin typeface="Times New Roman"/>
              <a:cs typeface="Times New Roman"/>
            </a:endParaRPr>
          </a:p>
          <a:p>
            <a:pPr marR="1917064" algn="ctr">
              <a:lnSpc>
                <a:spcPct val="100000"/>
              </a:lnSpc>
            </a:pPr>
            <a:r>
              <a:rPr sz="3800" spc="-25" dirty="0">
                <a:solidFill>
                  <a:srgbClr val="FF0000"/>
                </a:solidFill>
                <a:latin typeface="Times New Roman"/>
                <a:cs typeface="Times New Roman"/>
              </a:rPr>
              <a:t>107</a:t>
            </a:r>
            <a:endParaRPr sz="3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5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3780"/>
            <a:ext cx="10392410" cy="39052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0029" marR="1163955" indent="-227329" algn="just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Times New Roman"/>
                <a:cs typeface="Times New Roman"/>
              </a:rPr>
              <a:t>Our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ability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support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Guardian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crucial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their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readiness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and 	</a:t>
            </a:r>
            <a:r>
              <a:rPr sz="2800" dirty="0">
                <a:latin typeface="Times New Roman"/>
                <a:cs typeface="Times New Roman"/>
              </a:rPr>
              <a:t>warfighting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capability.</a:t>
            </a:r>
            <a:endParaRPr sz="2800">
              <a:latin typeface="Times New Roman"/>
              <a:cs typeface="Times New Roman"/>
            </a:endParaRPr>
          </a:p>
          <a:p>
            <a:pPr marL="240029" marR="5080" indent="-227329" algn="just">
              <a:lnSpc>
                <a:spcPts val="303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Times New Roman"/>
                <a:cs typeface="Times New Roman"/>
              </a:rPr>
              <a:t>Guardians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are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everywhere,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with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smallest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service,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critical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24/7 	</a:t>
            </a:r>
            <a:r>
              <a:rPr sz="2800" dirty="0">
                <a:latin typeface="Times New Roman"/>
                <a:cs typeface="Times New Roman"/>
              </a:rPr>
              <a:t>mission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that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impacts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our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entire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way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life;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from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using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our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credit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cards, 	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processing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prescriptions,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supporting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COCOM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around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world.</a:t>
            </a:r>
            <a:endParaRPr sz="2800">
              <a:latin typeface="Times New Roman"/>
              <a:cs typeface="Times New Roman"/>
            </a:endParaRPr>
          </a:p>
          <a:p>
            <a:pPr marL="240029" marR="78740" indent="-227329">
              <a:lnSpc>
                <a:spcPts val="3030"/>
              </a:lnSpc>
              <a:spcBef>
                <a:spcPts val="98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Times New Roman"/>
                <a:cs typeface="Times New Roman"/>
              </a:rPr>
              <a:t>Space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Force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projected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continue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growing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with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it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more 	</a:t>
            </a:r>
            <a:r>
              <a:rPr sz="2800" dirty="0">
                <a:latin typeface="Times New Roman"/>
                <a:cs typeface="Times New Roman"/>
              </a:rPr>
              <a:t>opportunities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support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their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mission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while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developing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unique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clinical 	expertise.</a:t>
            </a:r>
            <a:endParaRPr sz="2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40029" algn="l"/>
              </a:tabLst>
            </a:pPr>
            <a:r>
              <a:rPr sz="2800" dirty="0">
                <a:latin typeface="Times New Roman"/>
                <a:cs typeface="Times New Roman"/>
              </a:rPr>
              <a:t>Anytime,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anywhere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includes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in,</a:t>
            </a:r>
            <a:r>
              <a:rPr sz="2800" i="1" spc="-7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from,</a:t>
            </a:r>
            <a:r>
              <a:rPr sz="2800" i="1" spc="-6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and</a:t>
            </a:r>
            <a:r>
              <a:rPr sz="2800" i="1" spc="-7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to</a:t>
            </a:r>
            <a:r>
              <a:rPr sz="2800" i="1" spc="-60" dirty="0">
                <a:latin typeface="Times New Roman"/>
                <a:cs typeface="Times New Roman"/>
              </a:rPr>
              <a:t> </a:t>
            </a:r>
            <a:r>
              <a:rPr sz="2800" i="1" spc="-10" dirty="0">
                <a:latin typeface="Times New Roman"/>
                <a:cs typeface="Times New Roman"/>
              </a:rPr>
              <a:t>Space!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1178" y="1671851"/>
            <a:ext cx="7193915" cy="344741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z="4800" spc="-10" dirty="0"/>
              <a:t>Questions?</a:t>
            </a:r>
            <a:endParaRPr sz="4800"/>
          </a:p>
          <a:p>
            <a:pPr marL="12700" marR="5080" algn="ctr">
              <a:lnSpc>
                <a:spcPct val="111900"/>
              </a:lnSpc>
              <a:spcBef>
                <a:spcPts val="40"/>
              </a:spcBef>
            </a:pPr>
            <a:r>
              <a:rPr sz="3800" b="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2"/>
              </a:rPr>
              <a:t>katherine.j.heathcote.mil@health.mil</a:t>
            </a:r>
            <a:r>
              <a:rPr sz="3800" b="0" u="none" spc="-10" dirty="0">
                <a:solidFill>
                  <a:srgbClr val="0562C1"/>
                </a:solidFill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IMA</a:t>
            </a:r>
            <a:r>
              <a:rPr sz="3800" b="0" u="none" spc="-245" dirty="0"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&amp;</a:t>
            </a:r>
            <a:r>
              <a:rPr sz="3800" b="0" u="none" spc="-10" dirty="0"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Special</a:t>
            </a:r>
            <a:r>
              <a:rPr sz="3800" b="0" u="none" spc="-35" dirty="0"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Project</a:t>
            </a:r>
            <a:r>
              <a:rPr sz="3800" b="0" u="none" spc="-40" dirty="0">
                <a:latin typeface="Times New Roman"/>
                <a:cs typeface="Times New Roman"/>
              </a:rPr>
              <a:t> </a:t>
            </a:r>
            <a:r>
              <a:rPr sz="3800" b="0" u="none" spc="-10" dirty="0">
                <a:latin typeface="Times New Roman"/>
                <a:cs typeface="Times New Roman"/>
              </a:rPr>
              <a:t>Officer </a:t>
            </a:r>
            <a:r>
              <a:rPr sz="3800" b="0" u="none" dirty="0">
                <a:latin typeface="Times New Roman"/>
                <a:cs typeface="Times New Roman"/>
              </a:rPr>
              <a:t>Office</a:t>
            </a:r>
            <a:r>
              <a:rPr sz="3800" b="0" u="none" spc="-70" dirty="0"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of</a:t>
            </a:r>
            <a:r>
              <a:rPr sz="3800" b="0" u="none" spc="-55" dirty="0"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the</a:t>
            </a:r>
            <a:r>
              <a:rPr sz="3800" b="0" u="none" spc="-65" dirty="0"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Surgeon</a:t>
            </a:r>
            <a:r>
              <a:rPr sz="3800" b="0" u="none" spc="-75" dirty="0">
                <a:latin typeface="Times New Roman"/>
                <a:cs typeface="Times New Roman"/>
              </a:rPr>
              <a:t> </a:t>
            </a:r>
            <a:r>
              <a:rPr sz="3800" b="0" u="none" spc="-10" dirty="0">
                <a:latin typeface="Times New Roman"/>
                <a:cs typeface="Times New Roman"/>
              </a:rPr>
              <a:t>General </a:t>
            </a:r>
            <a:r>
              <a:rPr sz="3800" b="0" u="none" dirty="0">
                <a:latin typeface="Times New Roman"/>
                <a:cs typeface="Times New Roman"/>
              </a:rPr>
              <a:t>Medical</a:t>
            </a:r>
            <a:r>
              <a:rPr sz="3800" b="0" u="none" spc="-35" dirty="0"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Operations</a:t>
            </a:r>
            <a:r>
              <a:rPr sz="3800" b="0" u="none" spc="-65" dirty="0"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for</a:t>
            </a:r>
            <a:r>
              <a:rPr sz="3800" b="0" u="none" spc="-40" dirty="0">
                <a:latin typeface="Times New Roman"/>
                <a:cs typeface="Times New Roman"/>
              </a:rPr>
              <a:t> </a:t>
            </a:r>
            <a:r>
              <a:rPr sz="3800" b="0" u="none" dirty="0">
                <a:latin typeface="Times New Roman"/>
                <a:cs typeface="Times New Roman"/>
              </a:rPr>
              <a:t>the</a:t>
            </a:r>
            <a:r>
              <a:rPr sz="3800" b="0" u="none" spc="-30" dirty="0">
                <a:latin typeface="Times New Roman"/>
                <a:cs typeface="Times New Roman"/>
              </a:rPr>
              <a:t> </a:t>
            </a:r>
            <a:r>
              <a:rPr sz="3800" b="0" u="none" spc="-20" dirty="0">
                <a:latin typeface="Times New Roman"/>
                <a:cs typeface="Times New Roman"/>
              </a:rPr>
              <a:t>USSF</a:t>
            </a:r>
            <a:endParaRPr sz="3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5A7F7-C9DC-463E-6194-C91F7072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Continuing Education Credit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0A3463-0681-7868-B6E8-3C29E8722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3819" y="1597143"/>
            <a:ext cx="3184432" cy="317321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2724C7-86BC-4A76-7ED0-ED126ED99597}"/>
              </a:ext>
            </a:extLst>
          </p:cNvPr>
          <p:cNvSpPr txBox="1"/>
          <p:nvPr/>
        </p:nvSpPr>
        <p:spPr>
          <a:xfrm>
            <a:off x="4433326" y="4770362"/>
            <a:ext cx="33253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Deadline to obtain CE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 Aug 2025</a:t>
            </a:r>
            <a:endParaRPr lang="en-US" sz="12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96657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2054C00BDE094A94C6CD06A3CEF117" ma:contentTypeVersion="12" ma:contentTypeDescription="Create a new document." ma:contentTypeScope="" ma:versionID="76804b126185f9903947e5bec1343ab5">
  <xsd:schema xmlns:xsd="http://www.w3.org/2001/XMLSchema" xmlns:xs="http://www.w3.org/2001/XMLSchema" xmlns:p="http://schemas.microsoft.com/office/2006/metadata/properties" xmlns:ns2="edd820f8-8a2a-4518-8c00-3b8c32f8d6fe" xmlns:ns3="c009f328-957c-4063-bfaa-01102426bc87" targetNamespace="http://schemas.microsoft.com/office/2006/metadata/properties" ma:root="true" ma:fieldsID="f5a80e0990a0936ded52595edf84a1c7" ns2:_="" ns3:_="">
    <xsd:import namespace="edd820f8-8a2a-4518-8c00-3b8c32f8d6fe"/>
    <xsd:import namespace="c009f328-957c-4063-bfaa-01102426bc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d820f8-8a2a-4518-8c00-3b8c32f8d6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fe196db-0334-4477-9bbc-2f8ce82265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09f328-957c-4063-bfaa-01102426bc8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2b53a9f-42c0-456f-b4fd-b2cc602427c1}" ma:internalName="TaxCatchAll" ma:showField="CatchAllData" ma:web="c009f328-957c-4063-bfaa-01102426bc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d820f8-8a2a-4518-8c00-3b8c32f8d6fe">
      <Terms xmlns="http://schemas.microsoft.com/office/infopath/2007/PartnerControls"/>
    </lcf76f155ced4ddcb4097134ff3c332f>
    <TaxCatchAll xmlns="c009f328-957c-4063-bfaa-01102426bc87" xsi:nil="true"/>
  </documentManagement>
</p:properties>
</file>

<file path=customXml/itemProps1.xml><?xml version="1.0" encoding="utf-8"?>
<ds:datastoreItem xmlns:ds="http://schemas.openxmlformats.org/officeDocument/2006/customXml" ds:itemID="{760438F5-B720-44AA-B1AD-0016B360D164}"/>
</file>

<file path=customXml/itemProps2.xml><?xml version="1.0" encoding="utf-8"?>
<ds:datastoreItem xmlns:ds="http://schemas.openxmlformats.org/officeDocument/2006/customXml" ds:itemID="{CA61C4E7-2DB7-4E32-95DB-81BCE1BEB247}"/>
</file>

<file path=customXml/itemProps3.xml><?xml version="1.0" encoding="utf-8"?>
<ds:datastoreItem xmlns:ds="http://schemas.openxmlformats.org/officeDocument/2006/customXml" ds:itemID="{9576F9D3-488B-4C6C-91FB-6A6A128EAEF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1503</Words>
  <Application>Microsoft Office PowerPoint</Application>
  <PresentationFormat>Widescreen</PresentationFormat>
  <Paragraphs>225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Trebuchet MS</vt:lpstr>
      <vt:lpstr>Verdana</vt:lpstr>
      <vt:lpstr>Office Theme</vt:lpstr>
      <vt:lpstr>Society of Air Force Pharmacy</vt:lpstr>
      <vt:lpstr>Space Force Medicine 101</vt:lpstr>
      <vt:lpstr>Disclosure</vt:lpstr>
      <vt:lpstr>Learning Objectives</vt:lpstr>
      <vt:lpstr>Medical Services are Vital to Space Operations</vt:lpstr>
      <vt:lpstr>Review: Department of Defense Structure</vt:lpstr>
      <vt:lpstr>Space Warfighting Architecture</vt:lpstr>
      <vt:lpstr>PowerPoint Presentation</vt:lpstr>
      <vt:lpstr>Self-Assessment Question #1</vt:lpstr>
      <vt:lpstr>Self-Assessment Question #1</vt:lpstr>
      <vt:lpstr>Self-Assessment Question #2</vt:lpstr>
      <vt:lpstr>Self-Assessment Question #2</vt:lpstr>
      <vt:lpstr>Self-Assessment Question #3</vt:lpstr>
      <vt:lpstr>Self-Assessment Question #3</vt:lpstr>
      <vt:lpstr>PowerPoint Presentation</vt:lpstr>
      <vt:lpstr>Introduction to the SPAFORGEN model</vt:lpstr>
      <vt:lpstr>Guardians are Everywhere</vt:lpstr>
      <vt:lpstr>Medical challenges identified by USSF</vt:lpstr>
      <vt:lpstr>AFMS challenges when supporting USSF</vt:lpstr>
      <vt:lpstr>AFMS Challenges when supporting USSF</vt:lpstr>
      <vt:lpstr>Countermeasures</vt:lpstr>
      <vt:lpstr>Self-Assessment Question #4</vt:lpstr>
      <vt:lpstr>Self-Assessment Question #4</vt:lpstr>
      <vt:lpstr>Self-Assessment Question #5</vt:lpstr>
      <vt:lpstr>Potential pharmacy roles?</vt:lpstr>
      <vt:lpstr>Self-Assessment Question #6</vt:lpstr>
      <vt:lpstr>Self-Assessment Question #6</vt:lpstr>
      <vt:lpstr>Self-Assessment Question #7</vt:lpstr>
      <vt:lpstr>Summary</vt:lpstr>
      <vt:lpstr>Questions? katherine.j.heathcote.mil@health.mil IMA &amp; Special Project Officer Office of the Surgeon General Medical Operations for the USSF</vt:lpstr>
      <vt:lpstr>Continuing Education Credit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Phillips, Carolyn F MSgt USAF DHA LANGLEY 633RD MDG (USA)</dc:creator>
  <cp:lastModifiedBy>Seymour, Justine E Maj USAF 673 MDG (USA)</cp:lastModifiedBy>
  <cp:revision>1</cp:revision>
  <dcterms:created xsi:type="dcterms:W3CDTF">2025-06-11T18:47:36Z</dcterms:created>
  <dcterms:modified xsi:type="dcterms:W3CDTF">2025-06-11T18:48:21Z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0x0101003C2054C00BDE094A94C6CD06A3CEF117</vt:lpwstr>
  </property>
  <property fmtid="{D5CDD505-2E9C-101B-9397-08002B2CF9AE}" pid="3" name="Created">
    <vt:filetime>2025-06-02T00:00:00Z</vt:filetime>
  </property>
  <property fmtid="{D5CDD505-2E9C-101B-9397-08002B2CF9AE}" pid="4" name="Creator">
    <vt:lpwstr>Acrobat PDFMaker 25 for PowerPoint</vt:lpwstr>
  </property>
  <property fmtid="{D5CDD505-2E9C-101B-9397-08002B2CF9AE}" pid="5" name="LastSaved">
    <vt:filetime>2025-06-11T00:00:00Z</vt:filetime>
  </property>
  <property fmtid="{D5CDD505-2E9C-101B-9397-08002B2CF9AE}" pid="6" name="Producer">
    <vt:lpwstr>Adobe PDF Library 25.1.208</vt:lpwstr>
  </property>
</Properties>
</file>