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5"/>
  </p:notesMasterIdLst>
  <p:sldIdLst>
    <p:sldId id="264" r:id="rId3"/>
    <p:sldId id="265" r:id="rId4"/>
    <p:sldId id="2147483150" r:id="rId5"/>
    <p:sldId id="2147483151" r:id="rId6"/>
    <p:sldId id="2147483152" r:id="rId7"/>
    <p:sldId id="2147483153" r:id="rId8"/>
    <p:sldId id="2142532194" r:id="rId9"/>
    <p:sldId id="2142532193" r:id="rId10"/>
    <p:sldId id="2142532195" r:id="rId11"/>
    <p:sldId id="2142532192" r:id="rId12"/>
    <p:sldId id="2142532197" r:id="rId13"/>
    <p:sldId id="2142532196" r:id="rId14"/>
    <p:sldId id="2142532198" r:id="rId15"/>
    <p:sldId id="2142532261" r:id="rId16"/>
    <p:sldId id="2142532199" r:id="rId17"/>
    <p:sldId id="2142532202" r:id="rId18"/>
    <p:sldId id="2142532201" r:id="rId19"/>
    <p:sldId id="2142532257" r:id="rId20"/>
    <p:sldId id="2142532258" r:id="rId21"/>
    <p:sldId id="2142532259" r:id="rId22"/>
    <p:sldId id="2142532260" r:id="rId23"/>
    <p:sldId id="2142532203" r:id="rId24"/>
    <p:sldId id="2142532205" r:id="rId25"/>
    <p:sldId id="2142532204" r:id="rId26"/>
    <p:sldId id="2142532267" r:id="rId27"/>
    <p:sldId id="2142532206" r:id="rId28"/>
    <p:sldId id="2142532207" r:id="rId29"/>
    <p:sldId id="2142532208" r:id="rId30"/>
    <p:sldId id="2142532209" r:id="rId31"/>
    <p:sldId id="2142532210" r:id="rId32"/>
    <p:sldId id="2142532212" r:id="rId33"/>
    <p:sldId id="2142532213" r:id="rId34"/>
    <p:sldId id="2142532250" r:id="rId35"/>
    <p:sldId id="2142532251" r:id="rId36"/>
    <p:sldId id="2142532271" r:id="rId37"/>
    <p:sldId id="2142532252" r:id="rId38"/>
    <p:sldId id="2142532253" r:id="rId39"/>
    <p:sldId id="2142532268" r:id="rId40"/>
    <p:sldId id="2142532269" r:id="rId41"/>
    <p:sldId id="2142532270" r:id="rId42"/>
    <p:sldId id="258" r:id="rId43"/>
    <p:sldId id="214748315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3C2CE0-F15A-4CDC-9D31-F3CC77307D7F}" v="1" dt="2025-06-17T16:16:38.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56"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51"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dwin" userId="aab6603c4e7807e6" providerId="LiveId" clId="{D03C2CE0-F15A-4CDC-9D31-F3CC77307D7F}"/>
    <pc:docChg chg="addSld modSld">
      <pc:chgData name="Beth Godwin" userId="aab6603c4e7807e6" providerId="LiveId" clId="{D03C2CE0-F15A-4CDC-9D31-F3CC77307D7F}" dt="2025-06-17T16:16:38.319" v="0"/>
      <pc:docMkLst>
        <pc:docMk/>
      </pc:docMkLst>
      <pc:sldChg chg="add">
        <pc:chgData name="Beth Godwin" userId="aab6603c4e7807e6" providerId="LiveId" clId="{D03C2CE0-F15A-4CDC-9D31-F3CC77307D7F}" dt="2025-06-17T16:16:38.319" v="0"/>
        <pc:sldMkLst>
          <pc:docMk/>
          <pc:sldMk cId="62719135" sldId="258"/>
        </pc:sldMkLst>
      </pc:sldChg>
      <pc:sldChg chg="add">
        <pc:chgData name="Beth Godwin" userId="aab6603c4e7807e6" providerId="LiveId" clId="{D03C2CE0-F15A-4CDC-9D31-F3CC77307D7F}" dt="2025-06-17T16:16:38.319" v="0"/>
        <pc:sldMkLst>
          <pc:docMk/>
          <pc:sldMk cId="3996819769" sldId="264"/>
        </pc:sldMkLst>
      </pc:sldChg>
      <pc:sldChg chg="add">
        <pc:chgData name="Beth Godwin" userId="aab6603c4e7807e6" providerId="LiveId" clId="{D03C2CE0-F15A-4CDC-9D31-F3CC77307D7F}" dt="2025-06-17T16:16:38.319" v="0"/>
        <pc:sldMkLst>
          <pc:docMk/>
          <pc:sldMk cId="3051245482" sldId="265"/>
        </pc:sldMkLst>
      </pc:sldChg>
      <pc:sldChg chg="add">
        <pc:chgData name="Beth Godwin" userId="aab6603c4e7807e6" providerId="LiveId" clId="{D03C2CE0-F15A-4CDC-9D31-F3CC77307D7F}" dt="2025-06-17T16:16:38.319" v="0"/>
        <pc:sldMkLst>
          <pc:docMk/>
          <pc:sldMk cId="373231242" sldId="2142532192"/>
        </pc:sldMkLst>
      </pc:sldChg>
      <pc:sldChg chg="add">
        <pc:chgData name="Beth Godwin" userId="aab6603c4e7807e6" providerId="LiveId" clId="{D03C2CE0-F15A-4CDC-9D31-F3CC77307D7F}" dt="2025-06-17T16:16:38.319" v="0"/>
        <pc:sldMkLst>
          <pc:docMk/>
          <pc:sldMk cId="2801935731" sldId="2142532193"/>
        </pc:sldMkLst>
      </pc:sldChg>
      <pc:sldChg chg="add">
        <pc:chgData name="Beth Godwin" userId="aab6603c4e7807e6" providerId="LiveId" clId="{D03C2CE0-F15A-4CDC-9D31-F3CC77307D7F}" dt="2025-06-17T16:16:38.319" v="0"/>
        <pc:sldMkLst>
          <pc:docMk/>
          <pc:sldMk cId="775435619" sldId="2142532194"/>
        </pc:sldMkLst>
      </pc:sldChg>
      <pc:sldChg chg="add">
        <pc:chgData name="Beth Godwin" userId="aab6603c4e7807e6" providerId="LiveId" clId="{D03C2CE0-F15A-4CDC-9D31-F3CC77307D7F}" dt="2025-06-17T16:16:38.319" v="0"/>
        <pc:sldMkLst>
          <pc:docMk/>
          <pc:sldMk cId="2121911060" sldId="2142532195"/>
        </pc:sldMkLst>
      </pc:sldChg>
      <pc:sldChg chg="add">
        <pc:chgData name="Beth Godwin" userId="aab6603c4e7807e6" providerId="LiveId" clId="{D03C2CE0-F15A-4CDC-9D31-F3CC77307D7F}" dt="2025-06-17T16:16:38.319" v="0"/>
        <pc:sldMkLst>
          <pc:docMk/>
          <pc:sldMk cId="630642829" sldId="2142532196"/>
        </pc:sldMkLst>
      </pc:sldChg>
      <pc:sldChg chg="add">
        <pc:chgData name="Beth Godwin" userId="aab6603c4e7807e6" providerId="LiveId" clId="{D03C2CE0-F15A-4CDC-9D31-F3CC77307D7F}" dt="2025-06-17T16:16:38.319" v="0"/>
        <pc:sldMkLst>
          <pc:docMk/>
          <pc:sldMk cId="308290558" sldId="2142532197"/>
        </pc:sldMkLst>
      </pc:sldChg>
      <pc:sldChg chg="add">
        <pc:chgData name="Beth Godwin" userId="aab6603c4e7807e6" providerId="LiveId" clId="{D03C2CE0-F15A-4CDC-9D31-F3CC77307D7F}" dt="2025-06-17T16:16:38.319" v="0"/>
        <pc:sldMkLst>
          <pc:docMk/>
          <pc:sldMk cId="3996746280" sldId="2142532198"/>
        </pc:sldMkLst>
      </pc:sldChg>
      <pc:sldChg chg="add">
        <pc:chgData name="Beth Godwin" userId="aab6603c4e7807e6" providerId="LiveId" clId="{D03C2CE0-F15A-4CDC-9D31-F3CC77307D7F}" dt="2025-06-17T16:16:38.319" v="0"/>
        <pc:sldMkLst>
          <pc:docMk/>
          <pc:sldMk cId="6526381" sldId="2142532199"/>
        </pc:sldMkLst>
      </pc:sldChg>
      <pc:sldChg chg="add">
        <pc:chgData name="Beth Godwin" userId="aab6603c4e7807e6" providerId="LiveId" clId="{D03C2CE0-F15A-4CDC-9D31-F3CC77307D7F}" dt="2025-06-17T16:16:38.319" v="0"/>
        <pc:sldMkLst>
          <pc:docMk/>
          <pc:sldMk cId="1143931183" sldId="2142532201"/>
        </pc:sldMkLst>
      </pc:sldChg>
      <pc:sldChg chg="add">
        <pc:chgData name="Beth Godwin" userId="aab6603c4e7807e6" providerId="LiveId" clId="{D03C2CE0-F15A-4CDC-9D31-F3CC77307D7F}" dt="2025-06-17T16:16:38.319" v="0"/>
        <pc:sldMkLst>
          <pc:docMk/>
          <pc:sldMk cId="265707619" sldId="2142532202"/>
        </pc:sldMkLst>
      </pc:sldChg>
      <pc:sldChg chg="add">
        <pc:chgData name="Beth Godwin" userId="aab6603c4e7807e6" providerId="LiveId" clId="{D03C2CE0-F15A-4CDC-9D31-F3CC77307D7F}" dt="2025-06-17T16:16:38.319" v="0"/>
        <pc:sldMkLst>
          <pc:docMk/>
          <pc:sldMk cId="1416784761" sldId="2142532203"/>
        </pc:sldMkLst>
      </pc:sldChg>
      <pc:sldChg chg="add">
        <pc:chgData name="Beth Godwin" userId="aab6603c4e7807e6" providerId="LiveId" clId="{D03C2CE0-F15A-4CDC-9D31-F3CC77307D7F}" dt="2025-06-17T16:16:38.319" v="0"/>
        <pc:sldMkLst>
          <pc:docMk/>
          <pc:sldMk cId="410175668" sldId="2142532204"/>
        </pc:sldMkLst>
      </pc:sldChg>
      <pc:sldChg chg="add">
        <pc:chgData name="Beth Godwin" userId="aab6603c4e7807e6" providerId="LiveId" clId="{D03C2CE0-F15A-4CDC-9D31-F3CC77307D7F}" dt="2025-06-17T16:16:38.319" v="0"/>
        <pc:sldMkLst>
          <pc:docMk/>
          <pc:sldMk cId="2803801044" sldId="2142532205"/>
        </pc:sldMkLst>
      </pc:sldChg>
      <pc:sldChg chg="add">
        <pc:chgData name="Beth Godwin" userId="aab6603c4e7807e6" providerId="LiveId" clId="{D03C2CE0-F15A-4CDC-9D31-F3CC77307D7F}" dt="2025-06-17T16:16:38.319" v="0"/>
        <pc:sldMkLst>
          <pc:docMk/>
          <pc:sldMk cId="964152823" sldId="2142532206"/>
        </pc:sldMkLst>
      </pc:sldChg>
      <pc:sldChg chg="add">
        <pc:chgData name="Beth Godwin" userId="aab6603c4e7807e6" providerId="LiveId" clId="{D03C2CE0-F15A-4CDC-9D31-F3CC77307D7F}" dt="2025-06-17T16:16:38.319" v="0"/>
        <pc:sldMkLst>
          <pc:docMk/>
          <pc:sldMk cId="3661906090" sldId="2142532207"/>
        </pc:sldMkLst>
      </pc:sldChg>
      <pc:sldChg chg="add">
        <pc:chgData name="Beth Godwin" userId="aab6603c4e7807e6" providerId="LiveId" clId="{D03C2CE0-F15A-4CDC-9D31-F3CC77307D7F}" dt="2025-06-17T16:16:38.319" v="0"/>
        <pc:sldMkLst>
          <pc:docMk/>
          <pc:sldMk cId="3634463379" sldId="2142532208"/>
        </pc:sldMkLst>
      </pc:sldChg>
      <pc:sldChg chg="add">
        <pc:chgData name="Beth Godwin" userId="aab6603c4e7807e6" providerId="LiveId" clId="{D03C2CE0-F15A-4CDC-9D31-F3CC77307D7F}" dt="2025-06-17T16:16:38.319" v="0"/>
        <pc:sldMkLst>
          <pc:docMk/>
          <pc:sldMk cId="4079715312" sldId="2142532209"/>
        </pc:sldMkLst>
      </pc:sldChg>
      <pc:sldChg chg="add">
        <pc:chgData name="Beth Godwin" userId="aab6603c4e7807e6" providerId="LiveId" clId="{D03C2CE0-F15A-4CDC-9D31-F3CC77307D7F}" dt="2025-06-17T16:16:38.319" v="0"/>
        <pc:sldMkLst>
          <pc:docMk/>
          <pc:sldMk cId="2608328755" sldId="2142532210"/>
        </pc:sldMkLst>
      </pc:sldChg>
      <pc:sldChg chg="add">
        <pc:chgData name="Beth Godwin" userId="aab6603c4e7807e6" providerId="LiveId" clId="{D03C2CE0-F15A-4CDC-9D31-F3CC77307D7F}" dt="2025-06-17T16:16:38.319" v="0"/>
        <pc:sldMkLst>
          <pc:docMk/>
          <pc:sldMk cId="2644796522" sldId="2142532212"/>
        </pc:sldMkLst>
      </pc:sldChg>
      <pc:sldChg chg="add">
        <pc:chgData name="Beth Godwin" userId="aab6603c4e7807e6" providerId="LiveId" clId="{D03C2CE0-F15A-4CDC-9D31-F3CC77307D7F}" dt="2025-06-17T16:16:38.319" v="0"/>
        <pc:sldMkLst>
          <pc:docMk/>
          <pc:sldMk cId="101952014" sldId="2142532213"/>
        </pc:sldMkLst>
      </pc:sldChg>
      <pc:sldChg chg="add">
        <pc:chgData name="Beth Godwin" userId="aab6603c4e7807e6" providerId="LiveId" clId="{D03C2CE0-F15A-4CDC-9D31-F3CC77307D7F}" dt="2025-06-17T16:16:38.319" v="0"/>
        <pc:sldMkLst>
          <pc:docMk/>
          <pc:sldMk cId="1364158089" sldId="2142532250"/>
        </pc:sldMkLst>
      </pc:sldChg>
      <pc:sldChg chg="add">
        <pc:chgData name="Beth Godwin" userId="aab6603c4e7807e6" providerId="LiveId" clId="{D03C2CE0-F15A-4CDC-9D31-F3CC77307D7F}" dt="2025-06-17T16:16:38.319" v="0"/>
        <pc:sldMkLst>
          <pc:docMk/>
          <pc:sldMk cId="3637374135" sldId="2142532251"/>
        </pc:sldMkLst>
      </pc:sldChg>
      <pc:sldChg chg="add">
        <pc:chgData name="Beth Godwin" userId="aab6603c4e7807e6" providerId="LiveId" clId="{D03C2CE0-F15A-4CDC-9D31-F3CC77307D7F}" dt="2025-06-17T16:16:38.319" v="0"/>
        <pc:sldMkLst>
          <pc:docMk/>
          <pc:sldMk cId="320069960" sldId="2142532252"/>
        </pc:sldMkLst>
      </pc:sldChg>
      <pc:sldChg chg="add">
        <pc:chgData name="Beth Godwin" userId="aab6603c4e7807e6" providerId="LiveId" clId="{D03C2CE0-F15A-4CDC-9D31-F3CC77307D7F}" dt="2025-06-17T16:16:38.319" v="0"/>
        <pc:sldMkLst>
          <pc:docMk/>
          <pc:sldMk cId="4142759369" sldId="2142532253"/>
        </pc:sldMkLst>
      </pc:sldChg>
      <pc:sldChg chg="add">
        <pc:chgData name="Beth Godwin" userId="aab6603c4e7807e6" providerId="LiveId" clId="{D03C2CE0-F15A-4CDC-9D31-F3CC77307D7F}" dt="2025-06-17T16:16:38.319" v="0"/>
        <pc:sldMkLst>
          <pc:docMk/>
          <pc:sldMk cId="2623730477" sldId="2142532257"/>
        </pc:sldMkLst>
      </pc:sldChg>
      <pc:sldChg chg="add">
        <pc:chgData name="Beth Godwin" userId="aab6603c4e7807e6" providerId="LiveId" clId="{D03C2CE0-F15A-4CDC-9D31-F3CC77307D7F}" dt="2025-06-17T16:16:38.319" v="0"/>
        <pc:sldMkLst>
          <pc:docMk/>
          <pc:sldMk cId="1722763036" sldId="2142532258"/>
        </pc:sldMkLst>
      </pc:sldChg>
      <pc:sldChg chg="add">
        <pc:chgData name="Beth Godwin" userId="aab6603c4e7807e6" providerId="LiveId" clId="{D03C2CE0-F15A-4CDC-9D31-F3CC77307D7F}" dt="2025-06-17T16:16:38.319" v="0"/>
        <pc:sldMkLst>
          <pc:docMk/>
          <pc:sldMk cId="1137116593" sldId="2142532259"/>
        </pc:sldMkLst>
      </pc:sldChg>
      <pc:sldChg chg="add">
        <pc:chgData name="Beth Godwin" userId="aab6603c4e7807e6" providerId="LiveId" clId="{D03C2CE0-F15A-4CDC-9D31-F3CC77307D7F}" dt="2025-06-17T16:16:38.319" v="0"/>
        <pc:sldMkLst>
          <pc:docMk/>
          <pc:sldMk cId="1287363996" sldId="2142532260"/>
        </pc:sldMkLst>
      </pc:sldChg>
      <pc:sldChg chg="add">
        <pc:chgData name="Beth Godwin" userId="aab6603c4e7807e6" providerId="LiveId" clId="{D03C2CE0-F15A-4CDC-9D31-F3CC77307D7F}" dt="2025-06-17T16:16:38.319" v="0"/>
        <pc:sldMkLst>
          <pc:docMk/>
          <pc:sldMk cId="2233871987" sldId="2142532261"/>
        </pc:sldMkLst>
      </pc:sldChg>
      <pc:sldChg chg="add">
        <pc:chgData name="Beth Godwin" userId="aab6603c4e7807e6" providerId="LiveId" clId="{D03C2CE0-F15A-4CDC-9D31-F3CC77307D7F}" dt="2025-06-17T16:16:38.319" v="0"/>
        <pc:sldMkLst>
          <pc:docMk/>
          <pc:sldMk cId="4121351414" sldId="2142532267"/>
        </pc:sldMkLst>
      </pc:sldChg>
      <pc:sldChg chg="add">
        <pc:chgData name="Beth Godwin" userId="aab6603c4e7807e6" providerId="LiveId" clId="{D03C2CE0-F15A-4CDC-9D31-F3CC77307D7F}" dt="2025-06-17T16:16:38.319" v="0"/>
        <pc:sldMkLst>
          <pc:docMk/>
          <pc:sldMk cId="1877280760" sldId="2142532268"/>
        </pc:sldMkLst>
      </pc:sldChg>
      <pc:sldChg chg="add">
        <pc:chgData name="Beth Godwin" userId="aab6603c4e7807e6" providerId="LiveId" clId="{D03C2CE0-F15A-4CDC-9D31-F3CC77307D7F}" dt="2025-06-17T16:16:38.319" v="0"/>
        <pc:sldMkLst>
          <pc:docMk/>
          <pc:sldMk cId="2673710995" sldId="2142532269"/>
        </pc:sldMkLst>
      </pc:sldChg>
      <pc:sldChg chg="add">
        <pc:chgData name="Beth Godwin" userId="aab6603c4e7807e6" providerId="LiveId" clId="{D03C2CE0-F15A-4CDC-9D31-F3CC77307D7F}" dt="2025-06-17T16:16:38.319" v="0"/>
        <pc:sldMkLst>
          <pc:docMk/>
          <pc:sldMk cId="3110718301" sldId="2142532270"/>
        </pc:sldMkLst>
      </pc:sldChg>
      <pc:sldChg chg="add">
        <pc:chgData name="Beth Godwin" userId="aab6603c4e7807e6" providerId="LiveId" clId="{D03C2CE0-F15A-4CDC-9D31-F3CC77307D7F}" dt="2025-06-17T16:16:38.319" v="0"/>
        <pc:sldMkLst>
          <pc:docMk/>
          <pc:sldMk cId="822339201" sldId="2142532271"/>
        </pc:sldMkLst>
      </pc:sldChg>
      <pc:sldChg chg="add">
        <pc:chgData name="Beth Godwin" userId="aab6603c4e7807e6" providerId="LiveId" clId="{D03C2CE0-F15A-4CDC-9D31-F3CC77307D7F}" dt="2025-06-17T16:16:38.319" v="0"/>
        <pc:sldMkLst>
          <pc:docMk/>
          <pc:sldMk cId="1900109572" sldId="2147483150"/>
        </pc:sldMkLst>
      </pc:sldChg>
      <pc:sldChg chg="add">
        <pc:chgData name="Beth Godwin" userId="aab6603c4e7807e6" providerId="LiveId" clId="{D03C2CE0-F15A-4CDC-9D31-F3CC77307D7F}" dt="2025-06-17T16:16:38.319" v="0"/>
        <pc:sldMkLst>
          <pc:docMk/>
          <pc:sldMk cId="4002561229" sldId="2147483151"/>
        </pc:sldMkLst>
      </pc:sldChg>
      <pc:sldChg chg="add">
        <pc:chgData name="Beth Godwin" userId="aab6603c4e7807e6" providerId="LiveId" clId="{D03C2CE0-F15A-4CDC-9D31-F3CC77307D7F}" dt="2025-06-17T16:16:38.319" v="0"/>
        <pc:sldMkLst>
          <pc:docMk/>
          <pc:sldMk cId="123668145" sldId="2147483152"/>
        </pc:sldMkLst>
      </pc:sldChg>
      <pc:sldChg chg="add">
        <pc:chgData name="Beth Godwin" userId="aab6603c4e7807e6" providerId="LiveId" clId="{D03C2CE0-F15A-4CDC-9D31-F3CC77307D7F}" dt="2025-06-17T16:16:38.319" v="0"/>
        <pc:sldMkLst>
          <pc:docMk/>
          <pc:sldMk cId="2680416687" sldId="2147483153"/>
        </pc:sldMkLst>
      </pc:sldChg>
      <pc:sldChg chg="add">
        <pc:chgData name="Beth Godwin" userId="aab6603c4e7807e6" providerId="LiveId" clId="{D03C2CE0-F15A-4CDC-9D31-F3CC77307D7F}" dt="2025-06-17T16:16:38.319" v="0"/>
        <pc:sldMkLst>
          <pc:docMk/>
          <pc:sldMk cId="1915711709" sldId="214748315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31B0B2-5BED-40ED-8B2E-15E95E47E58E}"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8D9E520-3381-4E55-8BBF-315DBF5245E3}">
      <dgm:prSet/>
      <dgm:spPr/>
      <dgm:t>
        <a:bodyPr/>
        <a:lstStyle/>
        <a:p>
          <a:r>
            <a:rPr lang="en-US" dirty="0"/>
            <a:t>Drug Shortages </a:t>
          </a:r>
        </a:p>
      </dgm:t>
    </dgm:pt>
    <dgm:pt modelId="{4248F43E-C55B-4809-A39F-55A69632F558}" type="parTrans" cxnId="{338C3771-665E-428A-BA33-CE6B6F11C73D}">
      <dgm:prSet/>
      <dgm:spPr/>
      <dgm:t>
        <a:bodyPr/>
        <a:lstStyle/>
        <a:p>
          <a:endParaRPr lang="en-US"/>
        </a:p>
      </dgm:t>
    </dgm:pt>
    <dgm:pt modelId="{7E63C739-6CF0-4E23-99B7-0FAE32024C7C}" type="sibTrans" cxnId="{338C3771-665E-428A-BA33-CE6B6F11C73D}">
      <dgm:prSet/>
      <dgm:spPr/>
      <dgm:t>
        <a:bodyPr/>
        <a:lstStyle/>
        <a:p>
          <a:endParaRPr lang="en-US"/>
        </a:p>
      </dgm:t>
    </dgm:pt>
    <dgm:pt modelId="{7E7256DE-9BC3-458F-B78F-322EF0F57495}">
      <dgm:prSet/>
      <dgm:spPr/>
      <dgm:t>
        <a:bodyPr/>
        <a:lstStyle/>
        <a:p>
          <a:r>
            <a:rPr lang="en-US"/>
            <a:t>Monthly Sales Reviews</a:t>
          </a:r>
          <a:endParaRPr lang="en-US" dirty="0"/>
        </a:p>
      </dgm:t>
    </dgm:pt>
    <dgm:pt modelId="{2FC7E359-F60B-44A7-A59D-23FF4B08B0C7}" type="parTrans" cxnId="{941BA621-EC45-4BD3-9EB7-117727D3C474}">
      <dgm:prSet/>
      <dgm:spPr/>
      <dgm:t>
        <a:bodyPr/>
        <a:lstStyle/>
        <a:p>
          <a:endParaRPr lang="en-US"/>
        </a:p>
      </dgm:t>
    </dgm:pt>
    <dgm:pt modelId="{2D4BF1CC-1DAF-49E9-BA9C-E51794BF9797}" type="sibTrans" cxnId="{941BA621-EC45-4BD3-9EB7-117727D3C474}">
      <dgm:prSet/>
      <dgm:spPr/>
      <dgm:t>
        <a:bodyPr/>
        <a:lstStyle/>
        <a:p>
          <a:endParaRPr lang="en-US"/>
        </a:p>
      </dgm:t>
    </dgm:pt>
    <dgm:pt modelId="{1F19A9D0-0081-4A2F-B5FE-4C884751C3D9}">
      <dgm:prSet/>
      <dgm:spPr/>
      <dgm:t>
        <a:bodyPr/>
        <a:lstStyle/>
        <a:p>
          <a:r>
            <a:rPr lang="en-US" dirty="0"/>
            <a:t>Industry Liaison</a:t>
          </a:r>
        </a:p>
      </dgm:t>
    </dgm:pt>
    <dgm:pt modelId="{BB87A148-F78D-4990-AEFF-4E74BBBBCD9D}" type="parTrans" cxnId="{4507ECC9-7B51-4207-AF35-F0110B93945A}">
      <dgm:prSet/>
      <dgm:spPr/>
      <dgm:t>
        <a:bodyPr/>
        <a:lstStyle/>
        <a:p>
          <a:endParaRPr lang="en-US"/>
        </a:p>
      </dgm:t>
    </dgm:pt>
    <dgm:pt modelId="{F8276A72-5DDC-4A3D-9303-EAB29CF119F1}" type="sibTrans" cxnId="{4507ECC9-7B51-4207-AF35-F0110B93945A}">
      <dgm:prSet/>
      <dgm:spPr/>
      <dgm:t>
        <a:bodyPr/>
        <a:lstStyle/>
        <a:p>
          <a:endParaRPr lang="en-US"/>
        </a:p>
      </dgm:t>
    </dgm:pt>
    <dgm:pt modelId="{DB05A1D7-0204-43F5-8DC6-BC3C0011A65D}">
      <dgm:prSet/>
      <dgm:spPr/>
      <dgm:t>
        <a:bodyPr/>
        <a:lstStyle/>
        <a:p>
          <a:r>
            <a:rPr lang="en-US" dirty="0"/>
            <a:t>Reverse Distribution Guidance</a:t>
          </a:r>
        </a:p>
      </dgm:t>
    </dgm:pt>
    <dgm:pt modelId="{7D7B15D3-A537-4C9C-AF0D-8B3B5B154E1D}" type="parTrans" cxnId="{1AE57FD2-E90D-40AD-83FF-A23D7B22CDCB}">
      <dgm:prSet/>
      <dgm:spPr/>
      <dgm:t>
        <a:bodyPr/>
        <a:lstStyle/>
        <a:p>
          <a:endParaRPr lang="en-US"/>
        </a:p>
      </dgm:t>
    </dgm:pt>
    <dgm:pt modelId="{8815F0AA-F47D-4515-8937-01BAE3C1DA51}" type="sibTrans" cxnId="{1AE57FD2-E90D-40AD-83FF-A23D7B22CDCB}">
      <dgm:prSet/>
      <dgm:spPr/>
      <dgm:t>
        <a:bodyPr/>
        <a:lstStyle/>
        <a:p>
          <a:endParaRPr lang="en-US"/>
        </a:p>
      </dgm:t>
    </dgm:pt>
    <dgm:pt modelId="{CF83E92C-EAD5-426E-881E-6CDD935287CF}">
      <dgm:prSet/>
      <dgm:spPr/>
      <dgm:t>
        <a:bodyPr/>
        <a:lstStyle/>
        <a:p>
          <a:r>
            <a:rPr lang="en-US" dirty="0"/>
            <a:t>General Logistical Questions</a:t>
          </a:r>
        </a:p>
      </dgm:t>
    </dgm:pt>
    <dgm:pt modelId="{305974E5-EE12-4A22-8FBC-08F7EF4B467F}" type="parTrans" cxnId="{E82DFB36-F625-40BE-8C07-DF25397FA261}">
      <dgm:prSet/>
      <dgm:spPr/>
      <dgm:t>
        <a:bodyPr/>
        <a:lstStyle/>
        <a:p>
          <a:endParaRPr lang="en-US"/>
        </a:p>
      </dgm:t>
    </dgm:pt>
    <dgm:pt modelId="{2BA66C77-054A-4E1C-A3B4-29D69C442530}" type="sibTrans" cxnId="{E82DFB36-F625-40BE-8C07-DF25397FA261}">
      <dgm:prSet/>
      <dgm:spPr/>
      <dgm:t>
        <a:bodyPr/>
        <a:lstStyle/>
        <a:p>
          <a:endParaRPr lang="en-US"/>
        </a:p>
      </dgm:t>
    </dgm:pt>
    <dgm:pt modelId="{34058325-202A-4468-80BD-3183B44B7730}">
      <dgm:prSet/>
      <dgm:spPr/>
      <dgm:t>
        <a:bodyPr/>
        <a:lstStyle/>
        <a:p>
          <a:r>
            <a:rPr lang="en-US" dirty="0"/>
            <a:t>MTF Liaison into DLA Troop Support</a:t>
          </a:r>
        </a:p>
      </dgm:t>
    </dgm:pt>
    <dgm:pt modelId="{7B9E3152-55FD-4D23-B957-2F6051088C8A}" type="parTrans" cxnId="{5535884F-CDE6-4727-987E-B46E752C5E78}">
      <dgm:prSet/>
      <dgm:spPr/>
      <dgm:t>
        <a:bodyPr/>
        <a:lstStyle/>
        <a:p>
          <a:endParaRPr lang="en-US"/>
        </a:p>
      </dgm:t>
    </dgm:pt>
    <dgm:pt modelId="{EDFB0301-D70A-425F-B966-D4C74778AD5B}" type="sibTrans" cxnId="{5535884F-CDE6-4727-987E-B46E752C5E78}">
      <dgm:prSet/>
      <dgm:spPr/>
      <dgm:t>
        <a:bodyPr/>
        <a:lstStyle/>
        <a:p>
          <a:endParaRPr lang="en-US"/>
        </a:p>
      </dgm:t>
    </dgm:pt>
    <dgm:pt modelId="{437343D7-5DC1-48FB-AB6A-3389A0811672}">
      <dgm:prSet/>
      <dgm:spPr/>
      <dgm:t>
        <a:bodyPr/>
        <a:lstStyle/>
        <a:p>
          <a:r>
            <a:rPr lang="en-US" dirty="0"/>
            <a:t>Advisor to multiple DHA and Corp Specific working groups</a:t>
          </a:r>
        </a:p>
      </dgm:t>
    </dgm:pt>
    <dgm:pt modelId="{74C49239-DDCF-48B8-A191-8C8E5DAC1201}" type="parTrans" cxnId="{02261635-2D3B-4ABD-8D05-F2382338B1BA}">
      <dgm:prSet/>
      <dgm:spPr/>
      <dgm:t>
        <a:bodyPr/>
        <a:lstStyle/>
        <a:p>
          <a:endParaRPr lang="en-US"/>
        </a:p>
      </dgm:t>
    </dgm:pt>
    <dgm:pt modelId="{E56C79C4-7C25-40B5-8E06-4292448A0A0D}" type="sibTrans" cxnId="{02261635-2D3B-4ABD-8D05-F2382338B1BA}">
      <dgm:prSet/>
      <dgm:spPr/>
      <dgm:t>
        <a:bodyPr/>
        <a:lstStyle/>
        <a:p>
          <a:endParaRPr lang="en-US"/>
        </a:p>
      </dgm:t>
    </dgm:pt>
    <dgm:pt modelId="{E08E6DF6-EBDE-479F-9CE0-5573D83ED992}">
      <dgm:prSet/>
      <dgm:spPr/>
      <dgm:t>
        <a:bodyPr/>
        <a:lstStyle/>
        <a:p>
          <a:r>
            <a:rPr lang="en-US" dirty="0"/>
            <a:t>National Strategy Initiatives – Pharm SCRMWG, NATO MPUG </a:t>
          </a:r>
        </a:p>
      </dgm:t>
    </dgm:pt>
    <dgm:pt modelId="{C59A4843-D6CB-4DA2-BAE2-1232D08FFC2E}" type="parTrans" cxnId="{EB4A0902-E506-46DF-ADA5-9618319DB95A}">
      <dgm:prSet/>
      <dgm:spPr/>
      <dgm:t>
        <a:bodyPr/>
        <a:lstStyle/>
        <a:p>
          <a:endParaRPr lang="en-US"/>
        </a:p>
      </dgm:t>
    </dgm:pt>
    <dgm:pt modelId="{BF90651B-6C94-4FF9-AF95-A3492B5E5735}" type="sibTrans" cxnId="{EB4A0902-E506-46DF-ADA5-9618319DB95A}">
      <dgm:prSet/>
      <dgm:spPr/>
      <dgm:t>
        <a:bodyPr/>
        <a:lstStyle/>
        <a:p>
          <a:endParaRPr lang="en-US"/>
        </a:p>
      </dgm:t>
    </dgm:pt>
    <dgm:pt modelId="{0BF8C1BB-7462-4D0B-9178-25DB4FBC5967}" type="pres">
      <dgm:prSet presAssocID="{6A31B0B2-5BED-40ED-8B2E-15E95E47E58E}" presName="diagram" presStyleCnt="0">
        <dgm:presLayoutVars>
          <dgm:dir/>
          <dgm:resizeHandles val="exact"/>
        </dgm:presLayoutVars>
      </dgm:prSet>
      <dgm:spPr/>
    </dgm:pt>
    <dgm:pt modelId="{35B306C5-39E5-4EEB-ABEE-261ADF1F05E3}" type="pres">
      <dgm:prSet presAssocID="{38D9E520-3381-4E55-8BBF-315DBF5245E3}" presName="node" presStyleLbl="node1" presStyleIdx="0" presStyleCnt="8">
        <dgm:presLayoutVars>
          <dgm:bulletEnabled val="1"/>
        </dgm:presLayoutVars>
      </dgm:prSet>
      <dgm:spPr/>
    </dgm:pt>
    <dgm:pt modelId="{7C3A81D8-7232-4BA2-BC80-44A97BC87570}" type="pres">
      <dgm:prSet presAssocID="{7E63C739-6CF0-4E23-99B7-0FAE32024C7C}" presName="sibTrans" presStyleCnt="0"/>
      <dgm:spPr/>
    </dgm:pt>
    <dgm:pt modelId="{E24A8AD9-61DE-47DD-9566-347A371BF3A3}" type="pres">
      <dgm:prSet presAssocID="{7E7256DE-9BC3-458F-B78F-322EF0F57495}" presName="node" presStyleLbl="node1" presStyleIdx="1" presStyleCnt="8">
        <dgm:presLayoutVars>
          <dgm:bulletEnabled val="1"/>
        </dgm:presLayoutVars>
      </dgm:prSet>
      <dgm:spPr/>
    </dgm:pt>
    <dgm:pt modelId="{BDD88266-0F29-4F0B-9AF5-7E26AE1BED9F}" type="pres">
      <dgm:prSet presAssocID="{2D4BF1CC-1DAF-49E9-BA9C-E51794BF9797}" presName="sibTrans" presStyleCnt="0"/>
      <dgm:spPr/>
    </dgm:pt>
    <dgm:pt modelId="{F9872BB5-E841-4A39-82A6-0BAD0616D02C}" type="pres">
      <dgm:prSet presAssocID="{1F19A9D0-0081-4A2F-B5FE-4C884751C3D9}" presName="node" presStyleLbl="node1" presStyleIdx="2" presStyleCnt="8">
        <dgm:presLayoutVars>
          <dgm:bulletEnabled val="1"/>
        </dgm:presLayoutVars>
      </dgm:prSet>
      <dgm:spPr/>
    </dgm:pt>
    <dgm:pt modelId="{96E1D650-153D-424A-A350-BB9BD8219343}" type="pres">
      <dgm:prSet presAssocID="{F8276A72-5DDC-4A3D-9303-EAB29CF119F1}" presName="sibTrans" presStyleCnt="0"/>
      <dgm:spPr/>
    </dgm:pt>
    <dgm:pt modelId="{C5247C29-7E4A-40BF-9126-54DA91F060C9}" type="pres">
      <dgm:prSet presAssocID="{DB05A1D7-0204-43F5-8DC6-BC3C0011A65D}" presName="node" presStyleLbl="node1" presStyleIdx="3" presStyleCnt="8">
        <dgm:presLayoutVars>
          <dgm:bulletEnabled val="1"/>
        </dgm:presLayoutVars>
      </dgm:prSet>
      <dgm:spPr/>
    </dgm:pt>
    <dgm:pt modelId="{B83FDFD3-7784-4C50-8FC1-5819536B1508}" type="pres">
      <dgm:prSet presAssocID="{8815F0AA-F47D-4515-8937-01BAE3C1DA51}" presName="sibTrans" presStyleCnt="0"/>
      <dgm:spPr/>
    </dgm:pt>
    <dgm:pt modelId="{6574B85B-0608-41B8-A25C-554129962565}" type="pres">
      <dgm:prSet presAssocID="{CF83E92C-EAD5-426E-881E-6CDD935287CF}" presName="node" presStyleLbl="node1" presStyleIdx="4" presStyleCnt="8">
        <dgm:presLayoutVars>
          <dgm:bulletEnabled val="1"/>
        </dgm:presLayoutVars>
      </dgm:prSet>
      <dgm:spPr/>
    </dgm:pt>
    <dgm:pt modelId="{3BEF0C2D-238D-4BA7-B391-8BAAEC71DF33}" type="pres">
      <dgm:prSet presAssocID="{2BA66C77-054A-4E1C-A3B4-29D69C442530}" presName="sibTrans" presStyleCnt="0"/>
      <dgm:spPr/>
    </dgm:pt>
    <dgm:pt modelId="{45CA6A4F-6390-43B9-8C07-13BBA740BF46}" type="pres">
      <dgm:prSet presAssocID="{34058325-202A-4468-80BD-3183B44B7730}" presName="node" presStyleLbl="node1" presStyleIdx="5" presStyleCnt="8">
        <dgm:presLayoutVars>
          <dgm:bulletEnabled val="1"/>
        </dgm:presLayoutVars>
      </dgm:prSet>
      <dgm:spPr/>
    </dgm:pt>
    <dgm:pt modelId="{F112FCB2-46E0-4F6D-A761-BE5A6073AB14}" type="pres">
      <dgm:prSet presAssocID="{EDFB0301-D70A-425F-B966-D4C74778AD5B}" presName="sibTrans" presStyleCnt="0"/>
      <dgm:spPr/>
    </dgm:pt>
    <dgm:pt modelId="{89B69399-5C84-4369-A3B9-B6EF3C859AE3}" type="pres">
      <dgm:prSet presAssocID="{437343D7-5DC1-48FB-AB6A-3389A0811672}" presName="node" presStyleLbl="node1" presStyleIdx="6" presStyleCnt="8">
        <dgm:presLayoutVars>
          <dgm:bulletEnabled val="1"/>
        </dgm:presLayoutVars>
      </dgm:prSet>
      <dgm:spPr/>
    </dgm:pt>
    <dgm:pt modelId="{6A24737B-014B-48CC-81FB-A85A331A40A1}" type="pres">
      <dgm:prSet presAssocID="{E56C79C4-7C25-40B5-8E06-4292448A0A0D}" presName="sibTrans" presStyleCnt="0"/>
      <dgm:spPr/>
    </dgm:pt>
    <dgm:pt modelId="{661FBAFA-C735-48C4-AFC8-7C576D61A30B}" type="pres">
      <dgm:prSet presAssocID="{E08E6DF6-EBDE-479F-9CE0-5573D83ED992}" presName="node" presStyleLbl="node1" presStyleIdx="7" presStyleCnt="8">
        <dgm:presLayoutVars>
          <dgm:bulletEnabled val="1"/>
        </dgm:presLayoutVars>
      </dgm:prSet>
      <dgm:spPr/>
    </dgm:pt>
  </dgm:ptLst>
  <dgm:cxnLst>
    <dgm:cxn modelId="{EB4A0902-E506-46DF-ADA5-9618319DB95A}" srcId="{6A31B0B2-5BED-40ED-8B2E-15E95E47E58E}" destId="{E08E6DF6-EBDE-479F-9CE0-5573D83ED992}" srcOrd="7" destOrd="0" parTransId="{C59A4843-D6CB-4DA2-BAE2-1232D08FFC2E}" sibTransId="{BF90651B-6C94-4FF9-AF95-A3492B5E5735}"/>
    <dgm:cxn modelId="{881B4706-EB5C-48E9-8658-1CCBAB3849E2}" type="presOf" srcId="{CF83E92C-EAD5-426E-881E-6CDD935287CF}" destId="{6574B85B-0608-41B8-A25C-554129962565}" srcOrd="0" destOrd="0" presId="urn:microsoft.com/office/officeart/2005/8/layout/default"/>
    <dgm:cxn modelId="{032F1D14-ABFD-4E5E-B8E2-17494ADF304E}" type="presOf" srcId="{7E7256DE-9BC3-458F-B78F-322EF0F57495}" destId="{E24A8AD9-61DE-47DD-9566-347A371BF3A3}" srcOrd="0" destOrd="0" presId="urn:microsoft.com/office/officeart/2005/8/layout/default"/>
    <dgm:cxn modelId="{941BA621-EC45-4BD3-9EB7-117727D3C474}" srcId="{6A31B0B2-5BED-40ED-8B2E-15E95E47E58E}" destId="{7E7256DE-9BC3-458F-B78F-322EF0F57495}" srcOrd="1" destOrd="0" parTransId="{2FC7E359-F60B-44A7-A59D-23FF4B08B0C7}" sibTransId="{2D4BF1CC-1DAF-49E9-BA9C-E51794BF9797}"/>
    <dgm:cxn modelId="{AF2E0F35-C178-48F2-B571-1CFF28578233}" type="presOf" srcId="{E08E6DF6-EBDE-479F-9CE0-5573D83ED992}" destId="{661FBAFA-C735-48C4-AFC8-7C576D61A30B}" srcOrd="0" destOrd="0" presId="urn:microsoft.com/office/officeart/2005/8/layout/default"/>
    <dgm:cxn modelId="{02261635-2D3B-4ABD-8D05-F2382338B1BA}" srcId="{6A31B0B2-5BED-40ED-8B2E-15E95E47E58E}" destId="{437343D7-5DC1-48FB-AB6A-3389A0811672}" srcOrd="6" destOrd="0" parTransId="{74C49239-DDCF-48B8-A191-8C8E5DAC1201}" sibTransId="{E56C79C4-7C25-40B5-8E06-4292448A0A0D}"/>
    <dgm:cxn modelId="{E82DFB36-F625-40BE-8C07-DF25397FA261}" srcId="{6A31B0B2-5BED-40ED-8B2E-15E95E47E58E}" destId="{CF83E92C-EAD5-426E-881E-6CDD935287CF}" srcOrd="4" destOrd="0" parTransId="{305974E5-EE12-4A22-8FBC-08F7EF4B467F}" sibTransId="{2BA66C77-054A-4E1C-A3B4-29D69C442530}"/>
    <dgm:cxn modelId="{F395CA3C-15DA-425E-B183-F4E0256ED056}" type="presOf" srcId="{DB05A1D7-0204-43F5-8DC6-BC3C0011A65D}" destId="{C5247C29-7E4A-40BF-9126-54DA91F060C9}" srcOrd="0" destOrd="0" presId="urn:microsoft.com/office/officeart/2005/8/layout/default"/>
    <dgm:cxn modelId="{5535884F-CDE6-4727-987E-B46E752C5E78}" srcId="{6A31B0B2-5BED-40ED-8B2E-15E95E47E58E}" destId="{34058325-202A-4468-80BD-3183B44B7730}" srcOrd="5" destOrd="0" parTransId="{7B9E3152-55FD-4D23-B957-2F6051088C8A}" sibTransId="{EDFB0301-D70A-425F-B966-D4C74778AD5B}"/>
    <dgm:cxn modelId="{338C3771-665E-428A-BA33-CE6B6F11C73D}" srcId="{6A31B0B2-5BED-40ED-8B2E-15E95E47E58E}" destId="{38D9E520-3381-4E55-8BBF-315DBF5245E3}" srcOrd="0" destOrd="0" parTransId="{4248F43E-C55B-4809-A39F-55A69632F558}" sibTransId="{7E63C739-6CF0-4E23-99B7-0FAE32024C7C}"/>
    <dgm:cxn modelId="{312C3E94-5098-4642-8225-18E5F3F286FD}" type="presOf" srcId="{437343D7-5DC1-48FB-AB6A-3389A0811672}" destId="{89B69399-5C84-4369-A3B9-B6EF3C859AE3}" srcOrd="0" destOrd="0" presId="urn:microsoft.com/office/officeart/2005/8/layout/default"/>
    <dgm:cxn modelId="{2F39399A-32EC-408C-A851-7FC1198F9FFE}" type="presOf" srcId="{1F19A9D0-0081-4A2F-B5FE-4C884751C3D9}" destId="{F9872BB5-E841-4A39-82A6-0BAD0616D02C}" srcOrd="0" destOrd="0" presId="urn:microsoft.com/office/officeart/2005/8/layout/default"/>
    <dgm:cxn modelId="{F0CE15AD-D373-4172-9B4F-F45CC04079F0}" type="presOf" srcId="{6A31B0B2-5BED-40ED-8B2E-15E95E47E58E}" destId="{0BF8C1BB-7462-4D0B-9178-25DB4FBC5967}" srcOrd="0" destOrd="0" presId="urn:microsoft.com/office/officeart/2005/8/layout/default"/>
    <dgm:cxn modelId="{19F9D9B5-1BCE-400E-AA66-40DC05E9DADA}" type="presOf" srcId="{34058325-202A-4468-80BD-3183B44B7730}" destId="{45CA6A4F-6390-43B9-8C07-13BBA740BF46}" srcOrd="0" destOrd="0" presId="urn:microsoft.com/office/officeart/2005/8/layout/default"/>
    <dgm:cxn modelId="{4507ECC9-7B51-4207-AF35-F0110B93945A}" srcId="{6A31B0B2-5BED-40ED-8B2E-15E95E47E58E}" destId="{1F19A9D0-0081-4A2F-B5FE-4C884751C3D9}" srcOrd="2" destOrd="0" parTransId="{BB87A148-F78D-4990-AEFF-4E74BBBBCD9D}" sibTransId="{F8276A72-5DDC-4A3D-9303-EAB29CF119F1}"/>
    <dgm:cxn modelId="{1AE57FD2-E90D-40AD-83FF-A23D7B22CDCB}" srcId="{6A31B0B2-5BED-40ED-8B2E-15E95E47E58E}" destId="{DB05A1D7-0204-43F5-8DC6-BC3C0011A65D}" srcOrd="3" destOrd="0" parTransId="{7D7B15D3-A537-4C9C-AF0D-8B3B5B154E1D}" sibTransId="{8815F0AA-F47D-4515-8937-01BAE3C1DA51}"/>
    <dgm:cxn modelId="{C62D7BE9-F903-4B7D-9566-3C2A93E98BA8}" type="presOf" srcId="{38D9E520-3381-4E55-8BBF-315DBF5245E3}" destId="{35B306C5-39E5-4EEB-ABEE-261ADF1F05E3}" srcOrd="0" destOrd="0" presId="urn:microsoft.com/office/officeart/2005/8/layout/default"/>
    <dgm:cxn modelId="{1BC06041-E7D3-4C3C-914F-FC88CD772498}" type="presParOf" srcId="{0BF8C1BB-7462-4D0B-9178-25DB4FBC5967}" destId="{35B306C5-39E5-4EEB-ABEE-261ADF1F05E3}" srcOrd="0" destOrd="0" presId="urn:microsoft.com/office/officeart/2005/8/layout/default"/>
    <dgm:cxn modelId="{8F2D57E5-2E8D-47B6-845E-589F61391B31}" type="presParOf" srcId="{0BF8C1BB-7462-4D0B-9178-25DB4FBC5967}" destId="{7C3A81D8-7232-4BA2-BC80-44A97BC87570}" srcOrd="1" destOrd="0" presId="urn:microsoft.com/office/officeart/2005/8/layout/default"/>
    <dgm:cxn modelId="{60A331F1-7EBB-4792-9DF1-49A957B8E8FF}" type="presParOf" srcId="{0BF8C1BB-7462-4D0B-9178-25DB4FBC5967}" destId="{E24A8AD9-61DE-47DD-9566-347A371BF3A3}" srcOrd="2" destOrd="0" presId="urn:microsoft.com/office/officeart/2005/8/layout/default"/>
    <dgm:cxn modelId="{58A098A0-974D-4FBA-9362-B67F4EE139E5}" type="presParOf" srcId="{0BF8C1BB-7462-4D0B-9178-25DB4FBC5967}" destId="{BDD88266-0F29-4F0B-9AF5-7E26AE1BED9F}" srcOrd="3" destOrd="0" presId="urn:microsoft.com/office/officeart/2005/8/layout/default"/>
    <dgm:cxn modelId="{595124CA-8980-4F1D-B2D0-77DD852CC2A3}" type="presParOf" srcId="{0BF8C1BB-7462-4D0B-9178-25DB4FBC5967}" destId="{F9872BB5-E841-4A39-82A6-0BAD0616D02C}" srcOrd="4" destOrd="0" presId="urn:microsoft.com/office/officeart/2005/8/layout/default"/>
    <dgm:cxn modelId="{FCD7A6B4-89F2-4D54-BAA8-72A6ECB87A6D}" type="presParOf" srcId="{0BF8C1BB-7462-4D0B-9178-25DB4FBC5967}" destId="{96E1D650-153D-424A-A350-BB9BD8219343}" srcOrd="5" destOrd="0" presId="urn:microsoft.com/office/officeart/2005/8/layout/default"/>
    <dgm:cxn modelId="{91ED9438-3335-4299-9580-9C09328DF97F}" type="presParOf" srcId="{0BF8C1BB-7462-4D0B-9178-25DB4FBC5967}" destId="{C5247C29-7E4A-40BF-9126-54DA91F060C9}" srcOrd="6" destOrd="0" presId="urn:microsoft.com/office/officeart/2005/8/layout/default"/>
    <dgm:cxn modelId="{48C03640-5982-4243-95F5-25BBBAE8C995}" type="presParOf" srcId="{0BF8C1BB-7462-4D0B-9178-25DB4FBC5967}" destId="{B83FDFD3-7784-4C50-8FC1-5819536B1508}" srcOrd="7" destOrd="0" presId="urn:microsoft.com/office/officeart/2005/8/layout/default"/>
    <dgm:cxn modelId="{EF38CB47-F013-44D3-AA68-6006DCC7307B}" type="presParOf" srcId="{0BF8C1BB-7462-4D0B-9178-25DB4FBC5967}" destId="{6574B85B-0608-41B8-A25C-554129962565}" srcOrd="8" destOrd="0" presId="urn:microsoft.com/office/officeart/2005/8/layout/default"/>
    <dgm:cxn modelId="{CC4F2E16-6B8D-40A9-A622-05D530DCFB63}" type="presParOf" srcId="{0BF8C1BB-7462-4D0B-9178-25DB4FBC5967}" destId="{3BEF0C2D-238D-4BA7-B391-8BAAEC71DF33}" srcOrd="9" destOrd="0" presId="urn:microsoft.com/office/officeart/2005/8/layout/default"/>
    <dgm:cxn modelId="{2F777AA3-A946-47A9-9EF4-A5B45030B947}" type="presParOf" srcId="{0BF8C1BB-7462-4D0B-9178-25DB4FBC5967}" destId="{45CA6A4F-6390-43B9-8C07-13BBA740BF46}" srcOrd="10" destOrd="0" presId="urn:microsoft.com/office/officeart/2005/8/layout/default"/>
    <dgm:cxn modelId="{9532E89F-B849-48A1-A335-655E955959B8}" type="presParOf" srcId="{0BF8C1BB-7462-4D0B-9178-25DB4FBC5967}" destId="{F112FCB2-46E0-4F6D-A761-BE5A6073AB14}" srcOrd="11" destOrd="0" presId="urn:microsoft.com/office/officeart/2005/8/layout/default"/>
    <dgm:cxn modelId="{1B2C286D-0563-48B1-81B2-AE32376930CA}" type="presParOf" srcId="{0BF8C1BB-7462-4D0B-9178-25DB4FBC5967}" destId="{89B69399-5C84-4369-A3B9-B6EF3C859AE3}" srcOrd="12" destOrd="0" presId="urn:microsoft.com/office/officeart/2005/8/layout/default"/>
    <dgm:cxn modelId="{B3FCECE8-F100-42C7-92C3-5548A2DBE572}" type="presParOf" srcId="{0BF8C1BB-7462-4D0B-9178-25DB4FBC5967}" destId="{6A24737B-014B-48CC-81FB-A85A331A40A1}" srcOrd="13" destOrd="0" presId="urn:microsoft.com/office/officeart/2005/8/layout/default"/>
    <dgm:cxn modelId="{8EAB4E67-5781-4C87-BCB2-C5AF4E7CA0F2}" type="presParOf" srcId="{0BF8C1BB-7462-4D0B-9178-25DB4FBC5967}" destId="{661FBAFA-C735-48C4-AFC8-7C576D61A30B}"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B306C5-39E5-4EEB-ABEE-261ADF1F05E3}">
      <dsp:nvSpPr>
        <dsp:cNvPr id="0" name=""/>
        <dsp:cNvSpPr/>
      </dsp:nvSpPr>
      <dsp:spPr>
        <a:xfrm>
          <a:off x="3080" y="385801"/>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Drug Shortages </a:t>
          </a:r>
        </a:p>
      </dsp:txBody>
      <dsp:txXfrm>
        <a:off x="3080" y="385801"/>
        <a:ext cx="2444055" cy="1466433"/>
      </dsp:txXfrm>
    </dsp:sp>
    <dsp:sp modelId="{E24A8AD9-61DE-47DD-9566-347A371BF3A3}">
      <dsp:nvSpPr>
        <dsp:cNvPr id="0" name=""/>
        <dsp:cNvSpPr/>
      </dsp:nvSpPr>
      <dsp:spPr>
        <a:xfrm>
          <a:off x="2691541" y="385801"/>
          <a:ext cx="2444055" cy="1466433"/>
        </a:xfrm>
        <a:prstGeom prst="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Monthly Sales Reviews</a:t>
          </a:r>
          <a:endParaRPr lang="en-US" sz="2300" kern="1200" dirty="0"/>
        </a:p>
      </dsp:txBody>
      <dsp:txXfrm>
        <a:off x="2691541" y="385801"/>
        <a:ext cx="2444055" cy="1466433"/>
      </dsp:txXfrm>
    </dsp:sp>
    <dsp:sp modelId="{F9872BB5-E841-4A39-82A6-0BAD0616D02C}">
      <dsp:nvSpPr>
        <dsp:cNvPr id="0" name=""/>
        <dsp:cNvSpPr/>
      </dsp:nvSpPr>
      <dsp:spPr>
        <a:xfrm>
          <a:off x="5380002" y="385801"/>
          <a:ext cx="2444055" cy="1466433"/>
        </a:xfrm>
        <a:prstGeom prst="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Industry Liaison</a:t>
          </a:r>
        </a:p>
      </dsp:txBody>
      <dsp:txXfrm>
        <a:off x="5380002" y="385801"/>
        <a:ext cx="2444055" cy="1466433"/>
      </dsp:txXfrm>
    </dsp:sp>
    <dsp:sp modelId="{C5247C29-7E4A-40BF-9126-54DA91F060C9}">
      <dsp:nvSpPr>
        <dsp:cNvPr id="0" name=""/>
        <dsp:cNvSpPr/>
      </dsp:nvSpPr>
      <dsp:spPr>
        <a:xfrm>
          <a:off x="8068463" y="385801"/>
          <a:ext cx="2444055" cy="1466433"/>
        </a:xfrm>
        <a:prstGeom prst="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Reverse Distribution Guidance</a:t>
          </a:r>
        </a:p>
      </dsp:txBody>
      <dsp:txXfrm>
        <a:off x="8068463" y="385801"/>
        <a:ext cx="2444055" cy="1466433"/>
      </dsp:txXfrm>
    </dsp:sp>
    <dsp:sp modelId="{6574B85B-0608-41B8-A25C-554129962565}">
      <dsp:nvSpPr>
        <dsp:cNvPr id="0" name=""/>
        <dsp:cNvSpPr/>
      </dsp:nvSpPr>
      <dsp:spPr>
        <a:xfrm>
          <a:off x="3080" y="2096640"/>
          <a:ext cx="2444055" cy="1466433"/>
        </a:xfrm>
        <a:prstGeom prst="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General Logistical Questions</a:t>
          </a:r>
        </a:p>
      </dsp:txBody>
      <dsp:txXfrm>
        <a:off x="3080" y="2096640"/>
        <a:ext cx="2444055" cy="1466433"/>
      </dsp:txXfrm>
    </dsp:sp>
    <dsp:sp modelId="{45CA6A4F-6390-43B9-8C07-13BBA740BF46}">
      <dsp:nvSpPr>
        <dsp:cNvPr id="0" name=""/>
        <dsp:cNvSpPr/>
      </dsp:nvSpPr>
      <dsp:spPr>
        <a:xfrm>
          <a:off x="2691541" y="2096640"/>
          <a:ext cx="2444055" cy="1466433"/>
        </a:xfrm>
        <a:prstGeom prst="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MTF Liaison into DLA Troop Support</a:t>
          </a:r>
        </a:p>
      </dsp:txBody>
      <dsp:txXfrm>
        <a:off x="2691541" y="2096640"/>
        <a:ext cx="2444055" cy="1466433"/>
      </dsp:txXfrm>
    </dsp:sp>
    <dsp:sp modelId="{89B69399-5C84-4369-A3B9-B6EF3C859AE3}">
      <dsp:nvSpPr>
        <dsp:cNvPr id="0" name=""/>
        <dsp:cNvSpPr/>
      </dsp:nvSpPr>
      <dsp:spPr>
        <a:xfrm>
          <a:off x="5380002" y="2096640"/>
          <a:ext cx="2444055" cy="1466433"/>
        </a:xfrm>
        <a:prstGeom prst="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Advisor to multiple DHA and Corp Specific working groups</a:t>
          </a:r>
        </a:p>
      </dsp:txBody>
      <dsp:txXfrm>
        <a:off x="5380002" y="2096640"/>
        <a:ext cx="2444055" cy="1466433"/>
      </dsp:txXfrm>
    </dsp:sp>
    <dsp:sp modelId="{661FBAFA-C735-48C4-AFC8-7C576D61A30B}">
      <dsp:nvSpPr>
        <dsp:cNvPr id="0" name=""/>
        <dsp:cNvSpPr/>
      </dsp:nvSpPr>
      <dsp:spPr>
        <a:xfrm>
          <a:off x="8068463" y="2096640"/>
          <a:ext cx="2444055" cy="1466433"/>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National Strategy Initiatives – Pharm SCRMWG, NATO MPUG </a:t>
          </a:r>
        </a:p>
      </dsp:txBody>
      <dsp:txXfrm>
        <a:off x="8068463" y="2096640"/>
        <a:ext cx="2444055" cy="14664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D6330D-A925-4D4D-A4EC-6C691CA14F98}" type="datetimeFigureOut">
              <a:rPr lang="en-US" smtClean="0"/>
              <a:t>6/17/2025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D92D9F-A6D1-4FD1-A316-6707CE998135}" type="slidenum">
              <a:rPr lang="en-US" smtClean="0"/>
              <a:t>‹#›</a:t>
            </a:fld>
            <a:endParaRPr lang="en-US"/>
          </a:p>
        </p:txBody>
      </p:sp>
    </p:spTree>
    <p:extLst>
      <p:ext uri="{BB962C8B-B14F-4D97-AF65-F5344CB8AC3E}">
        <p14:creationId xmlns:p14="http://schemas.microsoft.com/office/powerpoint/2010/main" val="530448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06D3B-C844-4341-A8E9-AE5B747DFA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3251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7136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315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211D-2FB8-C241-35BD-B941A44EB8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FC64D5-64B2-56B4-671B-C2D7A3916A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935710-9848-EF1D-30FE-D0BEC5C3CB23}"/>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5" name="Footer Placeholder 4">
            <a:extLst>
              <a:ext uri="{FF2B5EF4-FFF2-40B4-BE49-F238E27FC236}">
                <a16:creationId xmlns:a16="http://schemas.microsoft.com/office/drawing/2014/main" id="{8B10B64F-592D-B85D-FB5B-3D40EFAAEF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59D66-DACA-113C-BCD4-32A5F675E6C0}"/>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2788950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0C67-8B41-5A1F-EB5E-61CD3C14F9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D5BD6-F3C7-4F98-B44F-3C85EE6BE5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CE47BF-5917-77DF-EBEA-A768AD08E282}"/>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5" name="Footer Placeholder 4">
            <a:extLst>
              <a:ext uri="{FF2B5EF4-FFF2-40B4-BE49-F238E27FC236}">
                <a16:creationId xmlns:a16="http://schemas.microsoft.com/office/drawing/2014/main" id="{0161238F-D24D-B4E5-001C-DB809EBC6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839738-9E00-E96F-3CE2-7AA154BFD841}"/>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725898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E0B6B-9B24-6335-B247-313972A6BD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6AD424-F7CD-4320-5149-12CEBF0AF7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5E85EF-76DB-56A3-2BFC-FFFAE0BF2931}"/>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5" name="Footer Placeholder 4">
            <a:extLst>
              <a:ext uri="{FF2B5EF4-FFF2-40B4-BE49-F238E27FC236}">
                <a16:creationId xmlns:a16="http://schemas.microsoft.com/office/drawing/2014/main" id="{E45EF65F-F274-4FE0-C03F-270F42344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DAACE4-B781-1347-8347-9388201D8F22}"/>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732977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AA4B-E797-0757-7923-65852D4427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1A0BB0-E464-89CE-B387-DCFFE52B4A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F755B3-7A09-7317-2361-6DBBEE838F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66364B-5DC3-C6BF-A6B2-C11694C4583B}"/>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6" name="Footer Placeholder 5">
            <a:extLst>
              <a:ext uri="{FF2B5EF4-FFF2-40B4-BE49-F238E27FC236}">
                <a16:creationId xmlns:a16="http://schemas.microsoft.com/office/drawing/2014/main" id="{0A5A82AE-791F-3B38-3B67-5B13D5B53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A08AC-EB60-F22D-FE7D-C75DDD4B9B27}"/>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248597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50E1-0F3E-20E1-2379-4B4E713F3A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E22DD8-1931-6B5E-5C59-EF387780BE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5FA1FA-F208-C9F1-4A5C-F86BC9E57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D1515E-5467-1264-705E-BE8AB45D22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12CF7F-7796-E7EE-C16C-77D30B8D0C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C73EFD-9D0D-A5C8-C6AB-D8ABF6FFA65C}"/>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8" name="Footer Placeholder 7">
            <a:extLst>
              <a:ext uri="{FF2B5EF4-FFF2-40B4-BE49-F238E27FC236}">
                <a16:creationId xmlns:a16="http://schemas.microsoft.com/office/drawing/2014/main" id="{43AD3B53-FD7A-6B49-FBF6-E03FD052FA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284C20-2317-3D2E-F222-4E1D0FD3FF83}"/>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3732192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982E-8D4B-549E-F9B8-4159FEEACE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3D49B3-2794-8878-2A5E-3F69CC300EC7}"/>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4" name="Footer Placeholder 3">
            <a:extLst>
              <a:ext uri="{FF2B5EF4-FFF2-40B4-BE49-F238E27FC236}">
                <a16:creationId xmlns:a16="http://schemas.microsoft.com/office/drawing/2014/main" id="{366DE649-7F41-556A-42A3-CB3CC3D040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E87F4E-7A85-8E3E-ED92-39ABE8F99668}"/>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3580522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5B389A-F694-D1C2-54AB-28ED11AF4B6C}"/>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3" name="Footer Placeholder 2">
            <a:extLst>
              <a:ext uri="{FF2B5EF4-FFF2-40B4-BE49-F238E27FC236}">
                <a16:creationId xmlns:a16="http://schemas.microsoft.com/office/drawing/2014/main" id="{A9A40E68-B168-32E3-55B3-5320D97E89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5F4886-A657-6C86-E6B7-F1DD12098C78}"/>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1703981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4D124-07F7-60A0-A943-DFD41C16B4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96D50B-C36A-7AE0-1E92-DFCC9BF16D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8BBF3F-616A-57E5-B51A-9798BE4792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F1C6D-03E5-49EF-D194-B80941B00FCC}"/>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6" name="Footer Placeholder 5">
            <a:extLst>
              <a:ext uri="{FF2B5EF4-FFF2-40B4-BE49-F238E27FC236}">
                <a16:creationId xmlns:a16="http://schemas.microsoft.com/office/drawing/2014/main" id="{4C8C88FB-3321-8B96-1031-3325B71D09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A0023B-333B-B01F-FF04-F78C2DF88442}"/>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1246837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E69D8-9B8D-2EF0-B221-21E8929160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ED7D8A-9B13-F487-C734-9988089156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46474F-544D-819C-720A-6D4203C8A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8C31C0-C27C-9344-5DE6-3E7C571CD341}"/>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6" name="Footer Placeholder 5">
            <a:extLst>
              <a:ext uri="{FF2B5EF4-FFF2-40B4-BE49-F238E27FC236}">
                <a16:creationId xmlns:a16="http://schemas.microsoft.com/office/drawing/2014/main" id="{CD8C50F7-EC44-2F70-08C3-1726FA731F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839F6E-A80D-9EE9-FA01-C9BB992E6A26}"/>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226345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895A6-496F-261D-6530-9DE918A780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9D5FAF-9972-4F65-6E22-B633AF3C23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53515-4611-B358-13F3-5FF755C0E261}"/>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5" name="Footer Placeholder 4">
            <a:extLst>
              <a:ext uri="{FF2B5EF4-FFF2-40B4-BE49-F238E27FC236}">
                <a16:creationId xmlns:a16="http://schemas.microsoft.com/office/drawing/2014/main" id="{9B528262-8550-8027-CEE3-842872559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4D0FF9-E199-0C19-5CF2-D40C78137F20}"/>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405861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5C747B-833B-EDEA-4EB7-2BE318D9D8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D63891-6332-53AE-170E-C1ADE9374B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6CD9AB-3BDA-9710-2E6C-4740F86DDC5E}"/>
              </a:ext>
            </a:extLst>
          </p:cNvPr>
          <p:cNvSpPr>
            <a:spLocks noGrp="1"/>
          </p:cNvSpPr>
          <p:nvPr>
            <p:ph type="dt" sz="half" idx="10"/>
          </p:nvPr>
        </p:nvSpPr>
        <p:spPr/>
        <p:txBody>
          <a:bodyPr/>
          <a:lstStyle/>
          <a:p>
            <a:fld id="{4ADC0A82-1DA8-415B-860A-0CCF8A518593}" type="datetimeFigureOut">
              <a:rPr lang="en-US" smtClean="0"/>
              <a:t>6/17/2025</a:t>
            </a:fld>
            <a:endParaRPr lang="en-US"/>
          </a:p>
        </p:txBody>
      </p:sp>
      <p:sp>
        <p:nvSpPr>
          <p:cNvPr id="5" name="Footer Placeholder 4">
            <a:extLst>
              <a:ext uri="{FF2B5EF4-FFF2-40B4-BE49-F238E27FC236}">
                <a16:creationId xmlns:a16="http://schemas.microsoft.com/office/drawing/2014/main" id="{24F901DA-ADCD-DAD2-1330-28FB1AB79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B3AD9-AFE1-F5B8-7EA7-D96BAC67D324}"/>
              </a:ext>
            </a:extLst>
          </p:cNvPr>
          <p:cNvSpPr>
            <a:spLocks noGrp="1"/>
          </p:cNvSpPr>
          <p:nvPr>
            <p:ph type="sldNum" sz="quarter" idx="12"/>
          </p:nvPr>
        </p:nvSpPr>
        <p:spPr/>
        <p:txBody>
          <a:bodyPr/>
          <a:lstStyle/>
          <a:p>
            <a:fld id="{16C01A7A-513C-41F1-8F0D-D6D41375C5E8}" type="slidenum">
              <a:rPr lang="en-US" smtClean="0"/>
              <a:t>‹#›</a:t>
            </a:fld>
            <a:endParaRPr lang="en-US"/>
          </a:p>
        </p:txBody>
      </p:sp>
    </p:spTree>
    <p:extLst>
      <p:ext uri="{BB962C8B-B14F-4D97-AF65-F5344CB8AC3E}">
        <p14:creationId xmlns:p14="http://schemas.microsoft.com/office/powerpoint/2010/main" val="418926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28773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74520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3812254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0353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78732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93108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1753383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82713884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ustom Layout 1" userDrawn="1">
  <p:cSld name="Custom Layout 1">
    <p:spTree>
      <p:nvGrpSpPr>
        <p:cNvPr id="1" name="Shape 16"/>
        <p:cNvGrpSpPr/>
        <p:nvPr/>
      </p:nvGrpSpPr>
      <p:grpSpPr>
        <a:xfrm>
          <a:off x="0" y="0"/>
          <a:ext cx="0" cy="0"/>
          <a:chOff x="0" y="0"/>
          <a:chExt cx="0" cy="0"/>
        </a:xfrm>
      </p:grpSpPr>
      <p:sp>
        <p:nvSpPr>
          <p:cNvPr id="18" name="Google Shape;18;g123963dcaa2_0_20"/>
          <p:cNvSpPr txBox="1">
            <a:spLocks noGrp="1"/>
          </p:cNvSpPr>
          <p:nvPr>
            <p:ph type="title"/>
          </p:nvPr>
        </p:nvSpPr>
        <p:spPr>
          <a:xfrm>
            <a:off x="2670000" y="457200"/>
            <a:ext cx="6852000" cy="915300"/>
          </a:xfrm>
          <a:prstGeom prst="rect">
            <a:avLst/>
          </a:prstGeom>
          <a:noFill/>
          <a:ln>
            <a:noFill/>
          </a:ln>
        </p:spPr>
        <p:txBody>
          <a:bodyPr spcFirstLastPara="1" wrap="square" lIns="91425" tIns="91425" rIns="91425" bIns="91425" anchor="t" anchorCtr="0">
            <a:noAutofit/>
          </a:bodyPr>
          <a:lstStyle>
            <a:lvl1pPr lvl="0" rtl="0">
              <a:lnSpc>
                <a:spcPct val="105000"/>
              </a:lnSpc>
              <a:spcBef>
                <a:spcPts val="0"/>
              </a:spcBef>
              <a:spcAft>
                <a:spcPts val="0"/>
              </a:spcAft>
              <a:buClr>
                <a:schemeClr val="dk2"/>
              </a:buClr>
              <a:buSzPts val="3600"/>
              <a:buFont typeface="Barlow Semi Condensed Medium"/>
              <a:buNone/>
              <a:defRPr sz="3600">
                <a:solidFill>
                  <a:schemeClr val="dk2"/>
                </a:solidFill>
                <a:latin typeface="Barlow Semi Condensed Medium"/>
                <a:ea typeface="Barlow Semi Condensed Medium"/>
                <a:cs typeface="Barlow Semi Condensed Medium"/>
                <a:sym typeface="Barlow Semi Condensed Medium"/>
              </a:defRPr>
            </a:lvl1pPr>
            <a:lvl2pPr lvl="1"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endParaRPr dirty="0"/>
          </a:p>
        </p:txBody>
      </p:sp>
      <p:sp>
        <p:nvSpPr>
          <p:cNvPr id="19" name="Google Shape;19;g123963dcaa2_0_20"/>
          <p:cNvSpPr txBox="1">
            <a:spLocks noGrp="1"/>
          </p:cNvSpPr>
          <p:nvPr>
            <p:ph type="body" idx="1"/>
          </p:nvPr>
        </p:nvSpPr>
        <p:spPr>
          <a:xfrm>
            <a:off x="1307400" y="1609225"/>
            <a:ext cx="9577200" cy="4791600"/>
          </a:xfrm>
          <a:prstGeom prst="rect">
            <a:avLst/>
          </a:prstGeom>
          <a:noFill/>
          <a:ln>
            <a:noFill/>
          </a:ln>
        </p:spPr>
        <p:txBody>
          <a:bodyPr spcFirstLastPara="1" wrap="square" lIns="91425" tIns="91425" rIns="91425" bIns="91425" anchor="t" anchorCtr="0">
            <a:noAutofit/>
          </a:bodyPr>
          <a:lstStyle>
            <a:lvl1pPr marL="457200" lvl="0"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1pPr>
            <a:lvl2pPr marL="914400" lvl="1"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2pPr>
            <a:lvl3pPr marL="1371600" lvl="2"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3pPr>
            <a:lvl4pPr marL="1828800" lvl="3"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4pPr>
            <a:lvl5pPr marL="2286000" lvl="4"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5pPr>
            <a:lvl6pPr marL="2743200" lvl="5"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6pPr>
            <a:lvl7pPr marL="3200400" lvl="6"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7pPr>
            <a:lvl8pPr marL="3657600" lvl="7"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8pPr>
            <a:lvl9pPr marL="4114800" lvl="8"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9pPr>
          </a:lstStyle>
          <a:p>
            <a:endParaRPr dirty="0"/>
          </a:p>
        </p:txBody>
      </p:sp>
      <p:sp>
        <p:nvSpPr>
          <p:cNvPr id="4" name="Slide Number Placeholder 5">
            <a:extLst>
              <a:ext uri="{FF2B5EF4-FFF2-40B4-BE49-F238E27FC236}">
                <a16:creationId xmlns:a16="http://schemas.microsoft.com/office/drawing/2014/main" id="{8111D7AB-5ACB-6C09-FADE-4D1B73D3179A}"/>
              </a:ext>
            </a:extLst>
          </p:cNvPr>
          <p:cNvSpPr>
            <a:spLocks noGrp="1"/>
          </p:cNvSpPr>
          <p:nvPr>
            <p:ph type="sldNum" sz="quarter" idx="12"/>
          </p:nvPr>
        </p:nvSpPr>
        <p:spPr>
          <a:xfrm>
            <a:off x="11081335" y="6281651"/>
            <a:ext cx="641465" cy="365125"/>
          </a:xfrm>
        </p:spPr>
        <p:txBody>
          <a:bodyPr/>
          <a:lstStyle>
            <a:lvl1pPr>
              <a:defRPr>
                <a:solidFill>
                  <a:srgbClr val="0FA92C"/>
                </a:solidFill>
              </a:defRPr>
            </a:lvl1pPr>
          </a:lstStyle>
          <a:p>
            <a:fld id="{6AE39000-5863-4755-8F11-6CA8CDD439B7}" type="slidenum">
              <a:rPr lang="en-US" smtClean="0"/>
              <a:pPr/>
              <a:t>‹#›</a:t>
            </a:fld>
            <a:endParaRPr lang="en-US" dirty="0"/>
          </a:p>
        </p:txBody>
      </p:sp>
    </p:spTree>
    <p:extLst>
      <p:ext uri="{BB962C8B-B14F-4D97-AF65-F5344CB8AC3E}">
        <p14:creationId xmlns:p14="http://schemas.microsoft.com/office/powerpoint/2010/main" val="1778395252"/>
      </p:ext>
    </p:extLst>
  </p:cSld>
  <p:clrMapOvr>
    <a:masterClrMapping/>
  </p:clrMapOvr>
  <p:extLst>
    <p:ext uri="{DCECCB84-F9BA-43D5-87BE-67443E8EF086}">
      <p15:sldGuideLst xmlns:p15="http://schemas.microsoft.com/office/powerpoint/2012/main">
        <p15:guide id="1" pos="288">
          <p15:clr>
            <a:srgbClr val="FA7B17"/>
          </p15:clr>
        </p15:guide>
        <p15:guide id="2" orient="horz" pos="288">
          <p15:clr>
            <a:srgbClr val="FA7B17"/>
          </p15:clr>
        </p15:guide>
        <p15:guide id="3" orient="horz" pos="4032">
          <p15:clr>
            <a:srgbClr val="FA7B17"/>
          </p15:clr>
        </p15:guide>
        <p15:guide id="4" pos="7392">
          <p15:clr>
            <a:srgbClr val="FA7B17"/>
          </p15:clr>
        </p15:guide>
        <p15:guide id="5" orient="horz" pos="2160">
          <p15:clr>
            <a:srgbClr val="FA7B17"/>
          </p15:clr>
        </p15:guide>
        <p15:guide id="6" pos="3840">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jp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FA1C6B-DB86-D248-9BC3-1332FC7052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848324-34AC-A9CD-CFD8-995AFF35B6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3AF67-954E-9CE1-DA84-2883AF9093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DC0A82-1DA8-415B-860A-0CCF8A518593}" type="datetimeFigureOut">
              <a:rPr lang="en-US" smtClean="0"/>
              <a:t>6/17/2025</a:t>
            </a:fld>
            <a:endParaRPr lang="en-US"/>
          </a:p>
        </p:txBody>
      </p:sp>
      <p:sp>
        <p:nvSpPr>
          <p:cNvPr id="5" name="Footer Placeholder 4">
            <a:extLst>
              <a:ext uri="{FF2B5EF4-FFF2-40B4-BE49-F238E27FC236}">
                <a16:creationId xmlns:a16="http://schemas.microsoft.com/office/drawing/2014/main" id="{50BFF113-2D5C-1D5D-C1D8-E92A5431B1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CE99F58-689F-67F8-4B43-F1941A0383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C01A7A-513C-41F1-8F0D-D6D41375C5E8}" type="slidenum">
              <a:rPr lang="en-US" smtClean="0"/>
              <a:t>‹#›</a:t>
            </a:fld>
            <a:endParaRPr lang="en-US"/>
          </a:p>
        </p:txBody>
      </p:sp>
    </p:spTree>
    <p:extLst>
      <p:ext uri="{BB962C8B-B14F-4D97-AF65-F5344CB8AC3E}">
        <p14:creationId xmlns:p14="http://schemas.microsoft.com/office/powerpoint/2010/main" val="83473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dirty="0"/>
          </a:p>
        </p:txBody>
      </p:sp>
    </p:spTree>
    <p:extLst>
      <p:ext uri="{BB962C8B-B14F-4D97-AF65-F5344CB8AC3E}">
        <p14:creationId xmlns:p14="http://schemas.microsoft.com/office/powerpoint/2010/main" val="168092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medical.dla.mil/" TargetMode="Externa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0.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hyperlink" Target="mailto:CPOC@dla.mil" TargetMode="Externa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mailto:charles.stallings@dla.mil" TargetMode="External"/><Relationship Id="rId2" Type="http://schemas.openxmlformats.org/officeDocument/2006/relationships/hyperlink" Target="mailto:francisco.boral@dla.mil" TargetMode="External"/><Relationship Id="rId1" Type="http://schemas.openxmlformats.org/officeDocument/2006/relationships/slideLayout" Target="../slideLayouts/slideLayout16.xml"/><Relationship Id="rId5" Type="http://schemas.openxmlformats.org/officeDocument/2006/relationships/image" Target="../media/image24.png"/><Relationship Id="rId4" Type="http://schemas.openxmlformats.org/officeDocument/2006/relationships/hyperlink" Target="mailto:cpos@dla.mil"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0" y="1949206"/>
            <a:ext cx="12192000" cy="1285875"/>
          </a:xfrm>
        </p:spPr>
        <p:txBody>
          <a:bodyPr>
            <a:noAutofit/>
          </a:bodyPr>
          <a:lstStyle/>
          <a:p>
            <a:pPr eaLnBrk="1" hangingPunct="1"/>
            <a:r>
              <a:rPr lang="en-US" altLang="en-US" dirty="0"/>
              <a:t>Sourcing Techniques for Success</a:t>
            </a:r>
            <a:endParaRPr lang="en-US" altLang="en-US" sz="4800" dirty="0"/>
          </a:p>
        </p:txBody>
      </p:sp>
      <p:sp>
        <p:nvSpPr>
          <p:cNvPr id="5" name="Rectangle 3"/>
          <p:cNvSpPr>
            <a:spLocks noGrp="1" noChangeArrowheads="1"/>
          </p:cNvSpPr>
          <p:nvPr>
            <p:ph type="subTitle" idx="1"/>
          </p:nvPr>
        </p:nvSpPr>
        <p:spPr>
          <a:xfrm>
            <a:off x="0" y="3503898"/>
            <a:ext cx="12192000" cy="1464279"/>
          </a:xfrm>
        </p:spPr>
        <p:txBody>
          <a:bodyPr>
            <a:normAutofit/>
          </a:bodyPr>
          <a:lstStyle/>
          <a:p>
            <a:pPr eaLnBrk="1" hangingPunct="1">
              <a:buFont typeface="Times" panose="02020603050405020304" pitchFamily="18" charset="0"/>
              <a:buNone/>
            </a:pPr>
            <a:r>
              <a:rPr lang="en-US" altLang="en-US"/>
              <a:t>Francisco Boral, Lt Col, USAF, BSC</a:t>
            </a:r>
          </a:p>
          <a:p>
            <a:pPr eaLnBrk="1" hangingPunct="1">
              <a:buFont typeface="Times" panose="02020603050405020304" pitchFamily="18" charset="0"/>
              <a:buNone/>
            </a:pPr>
            <a:r>
              <a:rPr lang="en-US" altLang="en-US" dirty="0"/>
              <a:t>Charles “Josh” Stallings, Lt Col, USAF, BSC</a:t>
            </a:r>
          </a:p>
        </p:txBody>
      </p:sp>
    </p:spTree>
    <p:extLst>
      <p:ext uri="{BB962C8B-B14F-4D97-AF65-F5344CB8AC3E}">
        <p14:creationId xmlns:p14="http://schemas.microsoft.com/office/powerpoint/2010/main" val="399681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355600" y="1575186"/>
            <a:ext cx="113915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Geneva" charset="-128"/>
                <a:cs typeface="Arial" panose="020B0604020202020204" pitchFamily="34" charset="0"/>
              </a:rPr>
              <a:t>The speakers declare no conflicts of interest, real or apparent, and no financial interests in any company, product, or service mentioned in this program, including grants, employment, gifts, stock holdings, and honoraria.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Geneva" charset="-128"/>
              <a:cs typeface="Arial" panose="020B0604020202020204" pitchFamily="34" charset="0"/>
            </a:endParaRPr>
          </a:p>
        </p:txBody>
      </p:sp>
      <p:sp>
        <p:nvSpPr>
          <p:cNvPr id="2" name="Title 1">
            <a:extLst>
              <a:ext uri="{FF2B5EF4-FFF2-40B4-BE49-F238E27FC236}">
                <a16:creationId xmlns:a16="http://schemas.microsoft.com/office/drawing/2014/main" id="{0C945EF0-0C86-4C14-821B-0EE6B6931433}"/>
              </a:ext>
            </a:extLst>
          </p:cNvPr>
          <p:cNvSpPr>
            <a:spLocks noGrp="1"/>
          </p:cNvSpPr>
          <p:nvPr>
            <p:ph type="title"/>
          </p:nvPr>
        </p:nvSpPr>
        <p:spPr/>
        <p:txBody>
          <a:bodyPr/>
          <a:lstStyle/>
          <a:p>
            <a:pPr algn="ctr"/>
            <a:r>
              <a:rPr lang="en-US" dirty="0"/>
              <a:t>Disclosure</a:t>
            </a:r>
          </a:p>
        </p:txBody>
      </p:sp>
    </p:spTree>
    <p:extLst>
      <p:ext uri="{BB962C8B-B14F-4D97-AF65-F5344CB8AC3E}">
        <p14:creationId xmlns:p14="http://schemas.microsoft.com/office/powerpoint/2010/main" val="305124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p:txBody>
          <a:bodyPr/>
          <a:lstStyle/>
          <a:p>
            <a:r>
              <a:rPr lang="en-US" dirty="0"/>
              <a:t>Describe the best practices for sourcing pharmaceuticals</a:t>
            </a:r>
          </a:p>
          <a:p>
            <a:endParaRPr lang="en-US" dirty="0"/>
          </a:p>
          <a:p>
            <a:r>
              <a:rPr lang="en-US" dirty="0"/>
              <a:t>Discuss prime vendor program</a:t>
            </a:r>
          </a:p>
          <a:p>
            <a:endParaRPr lang="en-US" dirty="0"/>
          </a:p>
          <a:p>
            <a:r>
              <a:rPr lang="en-US" dirty="0"/>
              <a:t>Discuss the benefits of career broadening programs</a:t>
            </a:r>
          </a:p>
          <a:p>
            <a:endParaRPr lang="en-US" dirty="0"/>
          </a:p>
          <a:p>
            <a:r>
              <a:rPr lang="en-US" dirty="0"/>
              <a:t>Familiarization with National Contract Compliance, Medical Master Catalog, Prime Vendor Ordering</a:t>
            </a:r>
          </a:p>
        </p:txBody>
      </p:sp>
    </p:spTree>
    <p:extLst>
      <p:ext uri="{BB962C8B-B14F-4D97-AF65-F5344CB8AC3E}">
        <p14:creationId xmlns:p14="http://schemas.microsoft.com/office/powerpoint/2010/main" val="1900109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p:txBody>
          <a:bodyPr/>
          <a:lstStyle/>
          <a:p>
            <a:r>
              <a:rPr lang="en-US" dirty="0"/>
              <a:t>Self-Assessment Question #1</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p:txBody>
          <a:bodyPr/>
          <a:lstStyle/>
          <a:p>
            <a:pPr marL="514350" indent="-514350">
              <a:buAutoNum type="arabicPeriod"/>
            </a:pPr>
            <a:r>
              <a:rPr lang="en-US" dirty="0"/>
              <a:t>What organization does CPOC fall under?</a:t>
            </a:r>
          </a:p>
          <a:p>
            <a:pPr marL="971550" lvl="1" indent="-514350">
              <a:buFont typeface="+mj-lt"/>
              <a:buAutoNum type="alphaUcPeriod"/>
            </a:pPr>
            <a:r>
              <a:rPr lang="en-US" dirty="0"/>
              <a:t>Defense Health Agency</a:t>
            </a:r>
          </a:p>
          <a:p>
            <a:pPr marL="971550" lvl="1" indent="-514350">
              <a:buFont typeface="+mj-lt"/>
              <a:buAutoNum type="alphaUcPeriod"/>
            </a:pPr>
            <a:r>
              <a:rPr lang="en-US" dirty="0"/>
              <a:t>Defense Logistics Agency</a:t>
            </a:r>
          </a:p>
          <a:p>
            <a:pPr marL="971550" lvl="1" indent="-514350">
              <a:buFont typeface="+mj-lt"/>
              <a:buAutoNum type="alphaUcPeriod"/>
            </a:pPr>
            <a:r>
              <a:rPr lang="en-US" dirty="0"/>
              <a:t>Department of Health and Human Services</a:t>
            </a:r>
          </a:p>
          <a:p>
            <a:pPr marL="971550" lvl="1" indent="-514350">
              <a:buFont typeface="+mj-lt"/>
              <a:buAutoNum type="alphaUcPeriod"/>
            </a:pPr>
            <a:r>
              <a:rPr lang="en-US" dirty="0"/>
              <a:t>Department of Veterans Affairs</a:t>
            </a:r>
          </a:p>
          <a:p>
            <a:endParaRPr lang="en-US" dirty="0"/>
          </a:p>
        </p:txBody>
      </p:sp>
    </p:spTree>
    <p:extLst>
      <p:ext uri="{BB962C8B-B14F-4D97-AF65-F5344CB8AC3E}">
        <p14:creationId xmlns:p14="http://schemas.microsoft.com/office/powerpoint/2010/main" val="4002561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p:txBody>
          <a:bodyPr/>
          <a:lstStyle/>
          <a:p>
            <a:pPr marL="514350" indent="-514350">
              <a:buAutoNum type="arabicPeriod"/>
            </a:pPr>
            <a:r>
              <a:rPr lang="en-US" dirty="0"/>
              <a:t>What is the most accurate source for current on-hand supply of a medication?</a:t>
            </a:r>
          </a:p>
          <a:p>
            <a:pPr marL="971550" lvl="1" indent="-514350">
              <a:buFont typeface="+mj-lt"/>
              <a:buAutoNum type="alphaUcPeriod"/>
            </a:pPr>
            <a:r>
              <a:rPr lang="it-IT" dirty="0"/>
              <a:t>DAPA Manager</a:t>
            </a:r>
          </a:p>
          <a:p>
            <a:pPr marL="971550" lvl="1" indent="-514350">
              <a:buFont typeface="+mj-lt"/>
              <a:buAutoNum type="alphaUcPeriod"/>
            </a:pPr>
            <a:r>
              <a:rPr lang="it-IT" dirty="0"/>
              <a:t>Medical Master Catalog</a:t>
            </a:r>
          </a:p>
          <a:p>
            <a:pPr marL="971550" lvl="1" indent="-514350">
              <a:buFont typeface="+mj-lt"/>
              <a:buAutoNum type="alphaUcPeriod"/>
            </a:pPr>
            <a:r>
              <a:rPr lang="it-IT" dirty="0"/>
              <a:t>Prime Vendor Catalog</a:t>
            </a:r>
          </a:p>
          <a:p>
            <a:pPr marL="971550" lvl="1" indent="-514350">
              <a:buFont typeface="+mj-lt"/>
              <a:buAutoNum type="alphaUcPeriod"/>
            </a:pPr>
            <a:r>
              <a:rPr lang="it-IT" dirty="0"/>
              <a:t>DMLSS</a:t>
            </a:r>
          </a:p>
          <a:p>
            <a:endParaRPr lang="en-US" dirty="0"/>
          </a:p>
        </p:txBody>
      </p:sp>
    </p:spTree>
    <p:extLst>
      <p:ext uri="{BB962C8B-B14F-4D97-AF65-F5344CB8AC3E}">
        <p14:creationId xmlns:p14="http://schemas.microsoft.com/office/powerpoint/2010/main" val="123668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p:txBody>
          <a:bodyPr/>
          <a:lstStyle/>
          <a:p>
            <a:r>
              <a:rPr lang="en-US" dirty="0"/>
              <a:t>Self-Assessment Question #3</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p:txBody>
          <a:bodyPr/>
          <a:lstStyle/>
          <a:p>
            <a:pPr marL="514350" indent="-514350">
              <a:buAutoNum type="arabicPeriod"/>
            </a:pPr>
            <a:r>
              <a:rPr lang="en-US" dirty="0"/>
              <a:t>What is the best source for locating alternate NDCs of a product?</a:t>
            </a:r>
          </a:p>
          <a:p>
            <a:pPr marL="971550" lvl="1" indent="-514350">
              <a:buFont typeface="+mj-lt"/>
              <a:buAutoNum type="alphaUcPeriod"/>
            </a:pPr>
            <a:r>
              <a:rPr lang="it-IT" dirty="0"/>
              <a:t>DAPA Manager</a:t>
            </a:r>
          </a:p>
          <a:p>
            <a:pPr marL="971550" lvl="1" indent="-514350">
              <a:buFont typeface="+mj-lt"/>
              <a:buAutoNum type="alphaUcPeriod"/>
            </a:pPr>
            <a:r>
              <a:rPr lang="it-IT" dirty="0"/>
              <a:t>Medical Master Catalog</a:t>
            </a:r>
          </a:p>
          <a:p>
            <a:pPr marL="971550" lvl="1" indent="-514350">
              <a:buFont typeface="+mj-lt"/>
              <a:buAutoNum type="alphaUcPeriod"/>
            </a:pPr>
            <a:r>
              <a:rPr lang="it-IT" dirty="0"/>
              <a:t>Prime Vendor Catalog</a:t>
            </a:r>
          </a:p>
          <a:p>
            <a:pPr marL="971550" lvl="1" indent="-514350">
              <a:buFont typeface="+mj-lt"/>
              <a:buAutoNum type="alphaUcPeriod"/>
            </a:pPr>
            <a:r>
              <a:rPr lang="it-IT" dirty="0"/>
              <a:t>DMLSS</a:t>
            </a:r>
          </a:p>
          <a:p>
            <a:endParaRPr lang="en-US" dirty="0"/>
          </a:p>
        </p:txBody>
      </p:sp>
    </p:spTree>
    <p:extLst>
      <p:ext uri="{BB962C8B-B14F-4D97-AF65-F5344CB8AC3E}">
        <p14:creationId xmlns:p14="http://schemas.microsoft.com/office/powerpoint/2010/main" val="2680416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288473" y="110148"/>
            <a:ext cx="9615054" cy="1325563"/>
          </a:xfrm>
        </p:spPr>
        <p:txBody>
          <a:bodyPr>
            <a:normAutofit/>
          </a:bodyPr>
          <a:lstStyle/>
          <a:p>
            <a:pPr algn="ctr"/>
            <a:r>
              <a:rPr lang="en-US" sz="3600" dirty="0"/>
              <a:t>Strategic Relationships</a:t>
            </a:r>
          </a:p>
        </p:txBody>
      </p:sp>
      <p:sp>
        <p:nvSpPr>
          <p:cNvPr id="3" name="Text Placeholder 2">
            <a:extLst>
              <a:ext uri="{FF2B5EF4-FFF2-40B4-BE49-F238E27FC236}">
                <a16:creationId xmlns:a16="http://schemas.microsoft.com/office/drawing/2014/main" id="{FF75C45A-1B2F-501B-53DB-30DFCD3B2789}"/>
              </a:ext>
            </a:extLst>
          </p:cNvPr>
          <p:cNvSpPr txBox="1">
            <a:spLocks/>
          </p:cNvSpPr>
          <p:nvPr/>
        </p:nvSpPr>
        <p:spPr>
          <a:xfrm>
            <a:off x="296414" y="1225892"/>
            <a:ext cx="11136516" cy="4780230"/>
          </a:xfrm>
          <a:prstGeom prst="rect">
            <a:avLst/>
          </a:prstGeom>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228600" algn="l" defTabSz="457200" rtl="0" eaLnBrk="1" fontAlgn="auto" latinLnBrk="0" hangingPunct="1">
              <a:lnSpc>
                <a:spcPct val="90000"/>
              </a:lnSpc>
              <a:spcBef>
                <a:spcPts val="1000"/>
              </a:spcBef>
              <a:spcAft>
                <a:spcPts val="600"/>
              </a:spcAft>
              <a:buClr>
                <a:srgbClr val="4472C4"/>
              </a:buClr>
              <a:buSzPct val="80000"/>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Defense Health Agency (DHA) </a:t>
            </a: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Pharmacy Operations  Division</a:t>
            </a:r>
          </a:p>
          <a:p>
            <a:pPr marL="742950" marR="0" lvl="1" indent="-228600" algn="l" defTabSz="457200" rtl="0" eaLnBrk="1" fontAlgn="auto" latinLnBrk="0" hangingPunct="1">
              <a:lnSpc>
                <a:spcPct val="90000"/>
              </a:lnSpc>
              <a:spcBef>
                <a:spcPts val="1000"/>
              </a:spcBef>
              <a:spcAft>
                <a:spcPts val="600"/>
              </a:spcAft>
              <a:buClr>
                <a:srgbClr val="921E30"/>
              </a:buClr>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DoD P&amp;T Committee, Home Delivery (TMOP), UF BPAs</a:t>
            </a:r>
          </a:p>
          <a:p>
            <a:pPr marL="0" marR="0" lvl="0" indent="-228600" algn="l" defTabSz="457200" rtl="0" eaLnBrk="1" fontAlgn="auto" latinLnBrk="0" hangingPunct="1">
              <a:lnSpc>
                <a:spcPct val="90000"/>
              </a:lnSpc>
              <a:spcBef>
                <a:spcPts val="1000"/>
              </a:spcBef>
              <a:spcAft>
                <a:spcPts val="600"/>
              </a:spcAft>
              <a:buClr>
                <a:srgbClr val="4472C4"/>
              </a:buClr>
              <a:buSzPct val="80000"/>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DoD Pharmacy and Medical Logistics Consultants</a:t>
            </a:r>
          </a:p>
          <a:p>
            <a:pPr marL="742950" marR="0" lvl="1" indent="-228600" algn="l" defTabSz="457200" rtl="0" eaLnBrk="1" fontAlgn="auto" latinLnBrk="0" hangingPunct="1">
              <a:lnSpc>
                <a:spcPct val="90000"/>
              </a:lnSpc>
              <a:spcBef>
                <a:spcPts val="1000"/>
              </a:spcBef>
              <a:spcAft>
                <a:spcPts val="600"/>
              </a:spcAft>
              <a:buClr>
                <a:srgbClr val="921E30"/>
              </a:buClr>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MTFs, Fleet, readiness rqmts, pricing, metrics, credits and data analysis</a:t>
            </a:r>
          </a:p>
          <a:p>
            <a:pPr marL="0" marR="0" lvl="0" indent="-228600" algn="l" defTabSz="457200" rtl="0" eaLnBrk="1" fontAlgn="auto" latinLnBrk="0" hangingPunct="1">
              <a:lnSpc>
                <a:spcPct val="90000"/>
              </a:lnSpc>
              <a:spcBef>
                <a:spcPts val="1000"/>
              </a:spcBef>
              <a:spcAft>
                <a:spcPts val="600"/>
              </a:spcAft>
              <a:buClr>
                <a:srgbClr val="4472C4"/>
              </a:buClr>
              <a:buSzPct val="80000"/>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Department of Veterans Affairs (DVA)</a:t>
            </a:r>
          </a:p>
          <a:p>
            <a:pPr marL="742950" marR="0" lvl="1" indent="-228600" algn="l" defTabSz="457200" rtl="0" eaLnBrk="1" fontAlgn="auto" latinLnBrk="0" hangingPunct="1">
              <a:lnSpc>
                <a:spcPct val="90000"/>
              </a:lnSpc>
              <a:spcBef>
                <a:spcPts val="1000"/>
              </a:spcBef>
              <a:spcAft>
                <a:spcPts val="600"/>
              </a:spcAft>
              <a:buClr>
                <a:srgbClr val="921E30"/>
              </a:buClr>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Joint pharmaceutical national contracts, Federal Supply Schedule</a:t>
            </a:r>
          </a:p>
          <a:p>
            <a:pPr marL="0" marR="0" lvl="0" indent="-228600" algn="l" defTabSz="457200" rtl="0" eaLnBrk="1" fontAlgn="auto" latinLnBrk="0" hangingPunct="1">
              <a:lnSpc>
                <a:spcPct val="90000"/>
              </a:lnSpc>
              <a:spcBef>
                <a:spcPts val="1000"/>
              </a:spcBef>
              <a:spcAft>
                <a:spcPts val="600"/>
              </a:spcAft>
              <a:buClr>
                <a:srgbClr val="4472C4"/>
              </a:buClr>
              <a:buSzPct val="80000"/>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Industry Partners</a:t>
            </a: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Manufacturers/suppliers and wholesalers</a:t>
            </a:r>
          </a:p>
          <a:p>
            <a:pPr marL="742950" marR="0" lvl="1" indent="-228600" algn="l" defTabSz="457200" rtl="0" eaLnBrk="1" fontAlgn="auto" latinLnBrk="0" hangingPunct="1">
              <a:lnSpc>
                <a:spcPct val="90000"/>
              </a:lnSpc>
              <a:spcBef>
                <a:spcPts val="1000"/>
              </a:spcBef>
              <a:spcAft>
                <a:spcPts val="600"/>
              </a:spcAft>
              <a:buClr>
                <a:srgbClr val="921E30"/>
              </a:buClr>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Product availability, sales data, gov’t pricing, TAA compliance, shortages</a:t>
            </a:r>
          </a:p>
          <a:p>
            <a:pPr marL="0" marR="0" lvl="0" indent="-228600" algn="l" defTabSz="457200" rtl="0" eaLnBrk="1" fontAlgn="auto" latinLnBrk="0" hangingPunct="1">
              <a:lnSpc>
                <a:spcPct val="90000"/>
              </a:lnSpc>
              <a:spcBef>
                <a:spcPts val="1000"/>
              </a:spcBef>
              <a:spcAft>
                <a:spcPts val="600"/>
              </a:spcAft>
              <a:buClr>
                <a:srgbClr val="4472C4"/>
              </a:buClr>
              <a:buSzPct val="80000"/>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Other Federal Agencies; FDA, DEA, USPHS, CDC</a:t>
            </a:r>
          </a:p>
          <a:p>
            <a:pPr marL="742950" marR="0" lvl="1" indent="-228600" algn="l" defTabSz="457200" rtl="0" eaLnBrk="1" fontAlgn="auto" latinLnBrk="0" hangingPunct="1">
              <a:lnSpc>
                <a:spcPct val="90000"/>
              </a:lnSpc>
              <a:spcBef>
                <a:spcPts val="1000"/>
              </a:spcBef>
              <a:spcAft>
                <a:spcPts val="600"/>
              </a:spcAft>
              <a:buClr>
                <a:srgbClr val="921E30"/>
              </a:buClr>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Drug Shortages, Recalls, Controlled Substances, stockpiles</a:t>
            </a:r>
            <a:endParaRPr kumimoji="0" lang="en-US" sz="1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228600" algn="l" defTabSz="457200" rtl="0" eaLnBrk="1" fontAlgn="auto" latinLnBrk="0" hangingPunct="1">
              <a:lnSpc>
                <a:spcPct val="90000"/>
              </a:lnSpc>
              <a:spcBef>
                <a:spcPts val="1000"/>
              </a:spcBef>
              <a:spcAft>
                <a:spcPts val="600"/>
              </a:spcAft>
              <a:buClr>
                <a:srgbClr val="4472C4"/>
              </a:buClr>
              <a:buSzPct val="80000"/>
              <a:buFont typeface="Arial" panose="020B0604020202020204" pitchFamily="34" charset="0"/>
              <a:buChar char="•"/>
              <a:tabLst/>
              <a:defRPr/>
            </a:pPr>
            <a:endPar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75435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288473" y="206864"/>
            <a:ext cx="9615054" cy="1325563"/>
          </a:xfrm>
        </p:spPr>
        <p:txBody>
          <a:bodyPr>
            <a:normAutofit/>
          </a:bodyPr>
          <a:lstStyle/>
          <a:p>
            <a:pPr algn="ctr"/>
            <a:r>
              <a:rPr lang="en-US" sz="3600" dirty="0"/>
              <a:t>Customer Pharmacy Operations Center</a:t>
            </a:r>
          </a:p>
        </p:txBody>
      </p:sp>
      <p:graphicFrame>
        <p:nvGraphicFramePr>
          <p:cNvPr id="4" name="Text Placeholder 2">
            <a:extLst>
              <a:ext uri="{FF2B5EF4-FFF2-40B4-BE49-F238E27FC236}">
                <a16:creationId xmlns:a16="http://schemas.microsoft.com/office/drawing/2014/main" id="{5BC0ACA5-6EED-3B5C-BF9E-5217E10BB355}"/>
              </a:ext>
            </a:extLst>
          </p:cNvPr>
          <p:cNvGraphicFramePr/>
          <p:nvPr/>
        </p:nvGraphicFramePr>
        <p:xfrm>
          <a:off x="838200" y="1648665"/>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1935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148329" y="150965"/>
            <a:ext cx="9895342" cy="1325563"/>
          </a:xfrm>
        </p:spPr>
        <p:txBody>
          <a:bodyPr>
            <a:normAutofit/>
          </a:bodyPr>
          <a:lstStyle/>
          <a:p>
            <a:pPr algn="ctr"/>
            <a:r>
              <a:rPr lang="en-US" sz="3600" dirty="0"/>
              <a:t>Customer Pharmacy Operations Center</a:t>
            </a:r>
          </a:p>
        </p:txBody>
      </p:sp>
      <p:sp>
        <p:nvSpPr>
          <p:cNvPr id="7" name="Content Placeholder 8">
            <a:extLst>
              <a:ext uri="{FF2B5EF4-FFF2-40B4-BE49-F238E27FC236}">
                <a16:creationId xmlns:a16="http://schemas.microsoft.com/office/drawing/2014/main" id="{F40987E1-96D3-0351-4FE8-B872A4ADBB3B}"/>
              </a:ext>
            </a:extLst>
          </p:cNvPr>
          <p:cNvSpPr txBox="1">
            <a:spLocks/>
          </p:cNvSpPr>
          <p:nvPr/>
        </p:nvSpPr>
        <p:spPr>
          <a:xfrm>
            <a:off x="1927018" y="2138167"/>
            <a:ext cx="9577200" cy="4791600"/>
          </a:xfrm>
          <a:prstGeom prst="rect">
            <a:avLst/>
          </a:prstGeom>
        </p:spPr>
        <p:txBody>
          <a:bodyPr>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Advisors</a:t>
            </a:r>
            <a:endPar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Contracting (technical review)</a:t>
            </a: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Logistical Guidance</a:t>
            </a: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Optimizers</a:t>
            </a: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Strategic Analytics</a:t>
            </a: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Access Granters</a:t>
            </a: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Credit Manager</a:t>
            </a: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Reverse Distribution</a:t>
            </a:r>
          </a:p>
          <a:p>
            <a:pPr marL="10160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OCONUS controlled substances</a:t>
            </a:r>
            <a:b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8" name="Content Placeholder 8">
            <a:extLst>
              <a:ext uri="{FF2B5EF4-FFF2-40B4-BE49-F238E27FC236}">
                <a16:creationId xmlns:a16="http://schemas.microsoft.com/office/drawing/2014/main" id="{BF2A2515-C2EC-327E-FA91-FE0EAF9C6B61}"/>
              </a:ext>
            </a:extLst>
          </p:cNvPr>
          <p:cNvSpPr txBox="1">
            <a:spLocks/>
          </p:cNvSpPr>
          <p:nvPr/>
        </p:nvSpPr>
        <p:spPr>
          <a:xfrm>
            <a:off x="6864778" y="2138167"/>
            <a:ext cx="4937760" cy="355510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EB Garamond"/>
                <a:cs typeface="Arial" panose="020B0604020202020204" pitchFamily="34" charset="0"/>
                <a:sym typeface="EB Garamond"/>
              </a:rPr>
              <a:t>Depot/Distributor</a:t>
            </a:r>
          </a:p>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EB Garamond"/>
                <a:cs typeface="Arial" panose="020B0604020202020204" pitchFamily="34" charset="0"/>
                <a:sym typeface="EB Garamond"/>
              </a:rPr>
              <a:t>B2G/NCCR Police</a:t>
            </a:r>
          </a:p>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EB Garamond"/>
                <a:cs typeface="Arial" panose="020B0604020202020204" pitchFamily="34" charset="0"/>
                <a:sym typeface="EB Garamond"/>
              </a:rPr>
              <a:t>Clinical Decision Makers</a:t>
            </a:r>
          </a:p>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EB Garamond"/>
                <a:cs typeface="Arial" panose="020B0604020202020204" pitchFamily="34" charset="0"/>
                <a:sym typeface="EB Garamond"/>
              </a:rPr>
              <a:t>Transporters</a:t>
            </a:r>
          </a:p>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EB Garamond"/>
                <a:cs typeface="Arial" panose="020B0604020202020204" pitchFamily="34" charset="0"/>
                <a:sym typeface="EB Garamond"/>
              </a:rPr>
              <a:t>Requirement generators</a:t>
            </a:r>
          </a:p>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endParaRPr kumimoji="0" lang="en-US" sz="2000" b="1" i="0" u="none" strike="noStrike" kern="1200" cap="none" spc="0" normalizeH="0" baseline="0" noProof="0" dirty="0">
              <a:ln>
                <a:noFill/>
              </a:ln>
              <a:solidFill>
                <a:srgbClr val="000000"/>
              </a:solidFill>
              <a:effectLst/>
              <a:uLnTx/>
              <a:uFillTx/>
              <a:latin typeface="EB Garamond"/>
              <a:ea typeface="EB Garamond"/>
              <a:cs typeface="Arial"/>
              <a:sym typeface="EB Garamond"/>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9" name="Content Placeholder 6">
            <a:extLst>
              <a:ext uri="{FF2B5EF4-FFF2-40B4-BE49-F238E27FC236}">
                <a16:creationId xmlns:a16="http://schemas.microsoft.com/office/drawing/2014/main" id="{DF1464E2-4DDC-44F4-263B-03DDF198F22E}"/>
              </a:ext>
            </a:extLst>
          </p:cNvPr>
          <p:cNvSpPr txBox="1">
            <a:spLocks/>
          </p:cNvSpPr>
          <p:nvPr/>
        </p:nvSpPr>
        <p:spPr>
          <a:xfrm>
            <a:off x="1628698" y="1641157"/>
            <a:ext cx="4937760" cy="6251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1pPr>
            <a:lvl2pPr marL="914400" marR="0" lvl="1"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2pPr>
            <a:lvl3pPr marL="1371600" marR="0" lvl="2"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3pPr>
            <a:lvl4pPr marL="1828800" marR="0" lvl="3"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4pPr>
            <a:lvl5pPr marL="2286000" marR="0" lvl="4"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5pPr>
            <a:lvl6pPr marL="2743200" marR="0" lvl="5"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6pPr>
            <a:lvl7pPr marL="3200400" marR="0" lvl="6"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7pPr>
            <a:lvl8pPr marL="3657600" marR="0" lvl="7"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8pPr>
            <a:lvl9pPr marL="4114800" marR="0" lvl="8"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9pPr>
          </a:lstStyle>
          <a:p>
            <a:pPr marL="101600" marR="0" lvl="0" indent="0" algn="l" defTabSz="914400" rtl="0" eaLnBrk="1" fontAlgn="auto" latinLnBrk="0" hangingPunct="1">
              <a:lnSpc>
                <a:spcPct val="125000"/>
              </a:lnSpc>
              <a:spcBef>
                <a:spcPts val="0"/>
              </a:spcBef>
              <a:spcAft>
                <a:spcPts val="0"/>
              </a:spcAft>
              <a:buClr>
                <a:srgbClr val="000000"/>
              </a:buClr>
              <a:buSzPts val="2000"/>
              <a:buFont typeface="EB Garamond"/>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rPr>
              <a:t>What CPOC is:</a:t>
            </a:r>
          </a:p>
        </p:txBody>
      </p:sp>
      <p:sp>
        <p:nvSpPr>
          <p:cNvPr id="10" name="Content Placeholder 6">
            <a:extLst>
              <a:ext uri="{FF2B5EF4-FFF2-40B4-BE49-F238E27FC236}">
                <a16:creationId xmlns:a16="http://schemas.microsoft.com/office/drawing/2014/main" id="{F1379CA1-5AD2-BBE7-76C8-691D8B687D1E}"/>
              </a:ext>
            </a:extLst>
          </p:cNvPr>
          <p:cNvSpPr txBox="1">
            <a:spLocks/>
          </p:cNvSpPr>
          <p:nvPr/>
        </p:nvSpPr>
        <p:spPr>
          <a:xfrm>
            <a:off x="6566458" y="1640656"/>
            <a:ext cx="4937760" cy="6251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1pPr>
            <a:lvl2pPr marL="914400" marR="0" lvl="1"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2pPr>
            <a:lvl3pPr marL="1371600" marR="0" lvl="2"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3pPr>
            <a:lvl4pPr marL="1828800" marR="0" lvl="3"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4pPr>
            <a:lvl5pPr marL="2286000" marR="0" lvl="4"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5pPr>
            <a:lvl6pPr marL="2743200" marR="0" lvl="5"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6pPr>
            <a:lvl7pPr marL="3200400" marR="0" lvl="6"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7pPr>
            <a:lvl8pPr marL="3657600" marR="0" lvl="7"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8pPr>
            <a:lvl9pPr marL="4114800" marR="0" lvl="8"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9pPr>
          </a:lstStyle>
          <a:p>
            <a:pPr marL="101600" marR="0" lvl="0" indent="0" algn="l" defTabSz="914400" rtl="0" eaLnBrk="1" fontAlgn="auto" latinLnBrk="0" hangingPunct="1">
              <a:lnSpc>
                <a:spcPct val="125000"/>
              </a:lnSpc>
              <a:spcBef>
                <a:spcPts val="0"/>
              </a:spcBef>
              <a:spcAft>
                <a:spcPts val="0"/>
              </a:spcAft>
              <a:buClr>
                <a:srgbClr val="000000"/>
              </a:buClr>
              <a:buSzPts val="2000"/>
              <a:buFont typeface="EB Garamond"/>
              <a:buNone/>
              <a:tabLst/>
              <a:defRPr/>
            </a:pP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EB Garamond"/>
                <a:cs typeface="Arial" panose="020B0604020202020204" pitchFamily="34" charset="0"/>
                <a:sym typeface="EB Garamond"/>
              </a:rPr>
              <a:t>What CPOC is not:</a:t>
            </a:r>
          </a:p>
        </p:txBody>
      </p:sp>
    </p:spTree>
    <p:extLst>
      <p:ext uri="{BB962C8B-B14F-4D97-AF65-F5344CB8AC3E}">
        <p14:creationId xmlns:p14="http://schemas.microsoft.com/office/powerpoint/2010/main" val="2121911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4EF0D6E-F165-BE56-E31E-AB8A8E3EEFB6}"/>
              </a:ext>
            </a:extLst>
          </p:cNvPr>
          <p:cNvSpPr txBox="1">
            <a:spLocks/>
          </p:cNvSpPr>
          <p:nvPr/>
        </p:nvSpPr>
        <p:spPr>
          <a:xfrm>
            <a:off x="1806166" y="344044"/>
            <a:ext cx="8579667" cy="729983"/>
          </a:xfrm>
          <a:prstGeom prst="rect">
            <a:avLst/>
          </a:prstGeom>
          <a:noFill/>
          <a:ln>
            <a:noFill/>
          </a:ln>
        </p:spPr>
        <p:txBody>
          <a:bodyPr spcFirstLastPara="1" vert="horz" wrap="square" lIns="91425" tIns="91425" rIns="91425" bIns="91425" rtlCol="0" anchor="t" anchorCtr="0">
            <a:noAutofit/>
          </a:bodyPr>
          <a:lstStyle>
            <a:lvl1pPr lvl="0" algn="l" defTabSz="457200" rtl="0" eaLnBrk="1" latinLnBrk="0" hangingPunct="1">
              <a:lnSpc>
                <a:spcPct val="105000"/>
              </a:lnSpc>
              <a:spcBef>
                <a:spcPts val="0"/>
              </a:spcBef>
              <a:spcAft>
                <a:spcPts val="0"/>
              </a:spcAft>
              <a:buClr>
                <a:schemeClr val="dk2"/>
              </a:buClr>
              <a:buSzPts val="3600"/>
              <a:buFont typeface="Barlow Semi Condensed Medium"/>
              <a:buNone/>
              <a:defRPr sz="3600" kern="1200">
                <a:solidFill>
                  <a:schemeClr val="dk2"/>
                </a:solidFill>
                <a:latin typeface="Barlow Semi Condensed Medium"/>
                <a:ea typeface="Barlow Semi Condensed Medium"/>
                <a:cs typeface="Barlow Semi Condensed Medium"/>
                <a:sym typeface="Barlow Semi Condensed Medium"/>
              </a:defRPr>
            </a:lvl1pPr>
            <a:lvl2pPr lvl="1"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pPr marL="0" marR="0" lvl="0" indent="0" algn="ctr" defTabSz="457200" rtl="0" eaLnBrk="1" fontAlgn="auto" latinLnBrk="0" hangingPunct="1">
              <a:lnSpc>
                <a:spcPct val="105000"/>
              </a:lnSpc>
              <a:spcBef>
                <a:spcPts val="0"/>
              </a:spcBef>
              <a:spcAft>
                <a:spcPts val="0"/>
              </a:spcAft>
              <a:buClr>
                <a:srgbClr val="44546A"/>
              </a:buClr>
              <a:buSzPts val="3600"/>
              <a:buFont typeface="Barlow Semi Condensed Medium"/>
              <a:buNone/>
              <a:tabLst/>
              <a:defRPr/>
            </a:pP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sym typeface="Barlow Semi Condensed Medium"/>
              </a:rPr>
              <a:t>Sourcing</a:t>
            </a: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Barlow Semi Condensed Medium"/>
            </a:endParaRPr>
          </a:p>
        </p:txBody>
      </p:sp>
      <p:sp>
        <p:nvSpPr>
          <p:cNvPr id="11" name="Text Placeholder 2">
            <a:extLst>
              <a:ext uri="{FF2B5EF4-FFF2-40B4-BE49-F238E27FC236}">
                <a16:creationId xmlns:a16="http://schemas.microsoft.com/office/drawing/2014/main" id="{7EC77C54-36A9-6D74-CBA7-E60118442BD9}"/>
              </a:ext>
            </a:extLst>
          </p:cNvPr>
          <p:cNvSpPr>
            <a:spLocks noGrp="1"/>
          </p:cNvSpPr>
          <p:nvPr>
            <p:ph type="body" idx="1"/>
          </p:nvPr>
        </p:nvSpPr>
        <p:spPr>
          <a:xfrm>
            <a:off x="1046285" y="1203166"/>
            <a:ext cx="11145714" cy="4309611"/>
          </a:xfrm>
        </p:spPr>
        <p:txBody>
          <a:bodyPr/>
          <a:lstStyle/>
          <a:p>
            <a:pPr marL="101600" indent="0">
              <a:buClrTx/>
              <a:buNone/>
            </a:pPr>
            <a:r>
              <a:rPr lang="en-US" sz="1400" dirty="0">
                <a:solidFill>
                  <a:schemeClr val="tx1"/>
                </a:solidFill>
                <a:latin typeface="Arial" panose="020B0604020202020204" pitchFamily="34" charset="0"/>
                <a:cs typeface="Arial" panose="020B0604020202020204" pitchFamily="34" charset="0"/>
              </a:rPr>
              <a:t>PPV = Pharmaceutical Prime Vendor = Wholesalers</a:t>
            </a:r>
          </a:p>
          <a:p>
            <a:pPr lvl="1"/>
            <a:r>
              <a:rPr lang="en-US" sz="1200" dirty="0">
                <a:solidFill>
                  <a:schemeClr val="tx1"/>
                </a:solidFill>
                <a:latin typeface="Arial" panose="020B0604020202020204" pitchFamily="34" charset="0"/>
                <a:cs typeface="Arial" panose="020B0604020202020204" pitchFamily="34" charset="0"/>
              </a:rPr>
              <a:t>Provide government contracted drugs directly to Military Treatment Facilities (MTF) and eligible customers based on region</a:t>
            </a:r>
          </a:p>
          <a:p>
            <a:pPr lvl="1"/>
            <a:r>
              <a:rPr lang="en-US" sz="1200" dirty="0">
                <a:solidFill>
                  <a:schemeClr val="tx1"/>
                </a:solidFill>
                <a:latin typeface="Arial" panose="020B0604020202020204" pitchFamily="34" charset="0"/>
                <a:cs typeface="Arial" panose="020B0604020202020204" pitchFamily="34" charset="0"/>
              </a:rPr>
              <a:t>Primary (PVP) are Cencora, Dakota Drug (Upper Prairie Region), and Cardinal (Navy Fleets)</a:t>
            </a:r>
          </a:p>
          <a:p>
            <a:pPr lvl="1"/>
            <a:r>
              <a:rPr lang="en-US" sz="1200" dirty="0">
                <a:solidFill>
                  <a:schemeClr val="tx1"/>
                </a:solidFill>
                <a:latin typeface="Arial" panose="020B0604020202020204" pitchFamily="34" charset="0"/>
                <a:cs typeface="Arial" panose="020B0604020202020204" pitchFamily="34" charset="0"/>
              </a:rPr>
              <a:t>Secondary (PV2) is DMS for all regions</a:t>
            </a:r>
          </a:p>
          <a:p>
            <a:pPr marL="101600" indent="0">
              <a:buNone/>
            </a:pPr>
            <a:r>
              <a:rPr lang="en-US" sz="1400" dirty="0">
                <a:latin typeface="Arial" panose="020B0604020202020204" pitchFamily="34" charset="0"/>
                <a:cs typeface="Arial" panose="020B0604020202020204" pitchFamily="34" charset="0"/>
              </a:rPr>
              <a:t>NPV = National Prime Vendor </a:t>
            </a:r>
          </a:p>
          <a:p>
            <a:pPr lvl="1"/>
            <a:r>
              <a:rPr lang="en-US" sz="1200" dirty="0">
                <a:latin typeface="Arial" panose="020B0604020202020204" pitchFamily="34" charset="0"/>
                <a:cs typeface="Arial" panose="020B0604020202020204" pitchFamily="34" charset="0"/>
              </a:rPr>
              <a:t>TRICARE Home Delivery Program</a:t>
            </a:r>
          </a:p>
          <a:p>
            <a:pPr lvl="1"/>
            <a:r>
              <a:rPr lang="en-US" sz="1200" dirty="0">
                <a:solidFill>
                  <a:schemeClr val="tx1"/>
                </a:solidFill>
                <a:latin typeface="Arial" panose="020B0604020202020204" pitchFamily="34" charset="0"/>
                <a:cs typeface="Arial" panose="020B0604020202020204" pitchFamily="34" charset="0"/>
              </a:rPr>
              <a:t>New NPV is Cencora (Prev. McKesson)</a:t>
            </a:r>
          </a:p>
          <a:p>
            <a:pPr marL="101600" indent="0">
              <a:buClrTx/>
              <a:buNone/>
            </a:pPr>
            <a:r>
              <a:rPr lang="en-US" sz="1400" dirty="0">
                <a:solidFill>
                  <a:schemeClr val="tx1"/>
                </a:solidFill>
                <a:latin typeface="Arial" panose="020B0604020202020204" pitchFamily="34" charset="0"/>
                <a:cs typeface="Arial" panose="020B0604020202020204" pitchFamily="34" charset="0"/>
              </a:rPr>
              <a:t>Med/Surg PPV = Medical/Surgical Prime Vendor </a:t>
            </a:r>
          </a:p>
          <a:p>
            <a:pPr lvl="1"/>
            <a:r>
              <a:rPr lang="en-US" sz="1200" dirty="0">
                <a:latin typeface="Arial" panose="020B0604020202020204" pitchFamily="34" charset="0"/>
                <a:cs typeface="Arial" panose="020B0604020202020204" pitchFamily="34" charset="0"/>
              </a:rPr>
              <a:t>Cardinal </a:t>
            </a:r>
          </a:p>
          <a:p>
            <a:pPr lvl="1"/>
            <a:r>
              <a:rPr lang="en-US" sz="1200" dirty="0">
                <a:solidFill>
                  <a:schemeClr val="tx1"/>
                </a:solidFill>
                <a:latin typeface="Arial" panose="020B0604020202020204" pitchFamily="34" charset="0"/>
                <a:cs typeface="Arial" panose="020B0604020202020204" pitchFamily="34" charset="0"/>
              </a:rPr>
              <a:t>Owen &amp; Minor </a:t>
            </a:r>
          </a:p>
          <a:p>
            <a:pPr marL="101600" indent="0">
              <a:buClrTx/>
              <a:buNone/>
            </a:pPr>
            <a:r>
              <a:rPr lang="en-US" sz="1400" dirty="0">
                <a:solidFill>
                  <a:schemeClr val="tx1"/>
                </a:solidFill>
                <a:latin typeface="Arial" panose="020B0604020202020204" pitchFamily="34" charset="0"/>
                <a:cs typeface="Arial" panose="020B0604020202020204" pitchFamily="34" charset="0"/>
              </a:rPr>
              <a:t>ECAT = Electronic catalog</a:t>
            </a:r>
          </a:p>
          <a:p>
            <a:pPr lvl="1"/>
            <a:r>
              <a:rPr lang="en-US" sz="1200" dirty="0">
                <a:solidFill>
                  <a:schemeClr val="tx1"/>
                </a:solidFill>
                <a:latin typeface="Arial" panose="020B0604020202020204" pitchFamily="34" charset="0"/>
                <a:cs typeface="Arial" panose="020B0604020202020204" pitchFamily="34" charset="0"/>
              </a:rPr>
              <a:t>An online ordering, distribution, and payment system providing access to laboratory, dental, optical and misc. medical/surgical items not available through PPV or Med/Surg PPV</a:t>
            </a:r>
          </a:p>
          <a:p>
            <a:pPr marL="101600" indent="0">
              <a:buClrTx/>
              <a:buNone/>
            </a:pPr>
            <a:r>
              <a:rPr lang="en-US" sz="1400" dirty="0">
                <a:solidFill>
                  <a:schemeClr val="tx1"/>
                </a:solidFill>
                <a:latin typeface="Arial" panose="020B0604020202020204" pitchFamily="34" charset="0"/>
                <a:cs typeface="Arial" panose="020B0604020202020204" pitchFamily="34" charset="0"/>
              </a:rPr>
              <a:t>DVD = Direct Vendor Delivery MILSTRIP = Military Standard Requisitioning and Issue Procedure</a:t>
            </a:r>
          </a:p>
          <a:p>
            <a:pPr lvl="1"/>
            <a:r>
              <a:rPr lang="en-US" sz="1200" dirty="0">
                <a:solidFill>
                  <a:schemeClr val="tx1"/>
                </a:solidFill>
                <a:latin typeface="Arial" panose="020B0604020202020204" pitchFamily="34" charset="0"/>
                <a:cs typeface="Arial" panose="020B0604020202020204" pitchFamily="34" charset="0"/>
              </a:rPr>
              <a:t>A uniform procedure established by DoD to govern the requisition and issue of material within standardized priorities</a:t>
            </a:r>
          </a:p>
          <a:p>
            <a:pPr marL="101600" indent="0">
              <a:buClrTx/>
              <a:buNone/>
            </a:pPr>
            <a:r>
              <a:rPr lang="en-US" sz="1400" dirty="0">
                <a:solidFill>
                  <a:srgbClr val="00B050"/>
                </a:solidFill>
                <a:latin typeface="Arial" panose="020B0604020202020204" pitchFamily="34" charset="0"/>
                <a:cs typeface="Arial" panose="020B0604020202020204" pitchFamily="34" charset="0"/>
              </a:rPr>
              <a:t>Placing an order:  PVP -&gt; PV2 then other programs</a:t>
            </a:r>
          </a:p>
          <a:p>
            <a:pPr marL="101600" indent="0">
              <a:buClrTx/>
              <a:buNone/>
            </a:pPr>
            <a:r>
              <a:rPr lang="en-US" sz="1400" dirty="0">
                <a:solidFill>
                  <a:srgbClr val="FF0000"/>
                </a:solidFill>
                <a:latin typeface="Arial" panose="020B0604020202020204" pitchFamily="34" charset="0"/>
                <a:cs typeface="Arial" panose="020B0604020202020204" pitchFamily="34" charset="0"/>
              </a:rPr>
              <a:t>Note: Government Purchase Credit Card is NOT a DLA source of supply</a:t>
            </a: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231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4EF0D6E-F165-BE56-E31E-AB8A8E3EEFB6}"/>
              </a:ext>
            </a:extLst>
          </p:cNvPr>
          <p:cNvSpPr txBox="1">
            <a:spLocks/>
          </p:cNvSpPr>
          <p:nvPr/>
        </p:nvSpPr>
        <p:spPr>
          <a:xfrm>
            <a:off x="1794674" y="388006"/>
            <a:ext cx="8480079" cy="729983"/>
          </a:xfrm>
          <a:prstGeom prst="rect">
            <a:avLst/>
          </a:prstGeom>
          <a:noFill/>
          <a:ln>
            <a:noFill/>
          </a:ln>
        </p:spPr>
        <p:txBody>
          <a:bodyPr spcFirstLastPara="1" vert="horz" wrap="square" lIns="91425" tIns="91425" rIns="91425" bIns="91425" rtlCol="0" anchor="t" anchorCtr="0">
            <a:noAutofit/>
          </a:bodyPr>
          <a:lstStyle>
            <a:lvl1pPr lvl="0" algn="l" defTabSz="457200" rtl="0" eaLnBrk="1" latinLnBrk="0" hangingPunct="1">
              <a:lnSpc>
                <a:spcPct val="105000"/>
              </a:lnSpc>
              <a:spcBef>
                <a:spcPts val="0"/>
              </a:spcBef>
              <a:spcAft>
                <a:spcPts val="0"/>
              </a:spcAft>
              <a:buClr>
                <a:schemeClr val="dk2"/>
              </a:buClr>
              <a:buSzPts val="3600"/>
              <a:buFont typeface="Barlow Semi Condensed Medium"/>
              <a:buNone/>
              <a:defRPr sz="3600" kern="1200">
                <a:solidFill>
                  <a:schemeClr val="dk2"/>
                </a:solidFill>
                <a:latin typeface="Barlow Semi Condensed Medium"/>
                <a:ea typeface="Barlow Semi Condensed Medium"/>
                <a:cs typeface="Barlow Semi Condensed Medium"/>
                <a:sym typeface="Barlow Semi Condensed Medium"/>
              </a:defRPr>
            </a:lvl1pPr>
            <a:lvl2pPr lvl="1"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pPr marL="0" marR="0" lvl="0" indent="0" algn="ctr" defTabSz="457200" rtl="0" eaLnBrk="1" fontAlgn="auto" latinLnBrk="0" hangingPunct="1">
              <a:lnSpc>
                <a:spcPct val="105000"/>
              </a:lnSpc>
              <a:spcBef>
                <a:spcPts val="0"/>
              </a:spcBef>
              <a:spcAft>
                <a:spcPts val="0"/>
              </a:spcAft>
              <a:buClr>
                <a:srgbClr val="44546A"/>
              </a:buClr>
              <a:buSzPts val="3600"/>
              <a:buFont typeface="Barlow Semi Condensed Medium"/>
              <a:buNone/>
              <a:tabLst/>
              <a:defRPr/>
            </a:pP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sym typeface="Barlow Semi Condensed Medium"/>
              </a:rPr>
              <a:t>Primary (PPV1) vs. Secondary (PPV2)</a:t>
            </a: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Barlow Semi Condensed Medium"/>
            </a:endParaRPr>
          </a:p>
        </p:txBody>
      </p:sp>
      <p:sp>
        <p:nvSpPr>
          <p:cNvPr id="4" name="Text Placeholder 2">
            <a:extLst>
              <a:ext uri="{FF2B5EF4-FFF2-40B4-BE49-F238E27FC236}">
                <a16:creationId xmlns:a16="http://schemas.microsoft.com/office/drawing/2014/main" id="{8D667809-133C-68F2-A61C-69FA64AB6D45}"/>
              </a:ext>
            </a:extLst>
          </p:cNvPr>
          <p:cNvSpPr>
            <a:spLocks noGrp="1"/>
          </p:cNvSpPr>
          <p:nvPr>
            <p:ph type="body" idx="1"/>
          </p:nvPr>
        </p:nvSpPr>
        <p:spPr>
          <a:xfrm>
            <a:off x="1244026" y="1482477"/>
            <a:ext cx="4526241" cy="4791600"/>
          </a:xfrm>
        </p:spPr>
        <p:txBody>
          <a:bodyPr/>
          <a:lstStyle/>
          <a:p>
            <a:pPr marL="101600" indent="0" algn="ctr">
              <a:buNone/>
            </a:pPr>
            <a:r>
              <a:rPr lang="en-US" sz="1600" b="1" dirty="0">
                <a:latin typeface="Arial" panose="020B0604020202020204" pitchFamily="34" charset="0"/>
                <a:cs typeface="Arial" panose="020B0604020202020204" pitchFamily="34" charset="0"/>
              </a:rPr>
              <a:t>Primary - Current</a:t>
            </a:r>
          </a:p>
          <a:p>
            <a:pPr marL="101600" indent="0" algn="ctr">
              <a:buNone/>
            </a:pPr>
            <a:r>
              <a:rPr lang="en-US" sz="1600" dirty="0">
                <a:latin typeface="Arial" panose="020B0604020202020204" pitchFamily="34" charset="0"/>
                <a:cs typeface="Arial" panose="020B0604020202020204" pitchFamily="34" charset="0"/>
              </a:rPr>
              <a:t>(Fill or Kill Requirement)</a:t>
            </a:r>
          </a:p>
          <a:p>
            <a:pPr marL="101600" indent="0">
              <a:buNone/>
            </a:pPr>
            <a:r>
              <a:rPr lang="en-US" sz="1600" dirty="0">
                <a:latin typeface="Arial" panose="020B0604020202020204" pitchFamily="34" charset="0"/>
                <a:cs typeface="Arial" panose="020B0604020202020204" pitchFamily="34" charset="0"/>
              </a:rPr>
              <a:t>Cencora – MTFs, OCONUS</a:t>
            </a:r>
          </a:p>
          <a:p>
            <a:pPr marL="101600" indent="0">
              <a:buNone/>
            </a:pPr>
            <a:r>
              <a:rPr lang="en-US" sz="1600" dirty="0">
                <a:latin typeface="Arial" panose="020B0604020202020204" pitchFamily="34" charset="0"/>
                <a:cs typeface="Arial" panose="020B0604020202020204" pitchFamily="34" charset="0"/>
              </a:rPr>
              <a:t>Cardinal – CONUS Navy Ships</a:t>
            </a:r>
          </a:p>
          <a:p>
            <a:pPr marL="101600" indent="0">
              <a:buNone/>
            </a:pPr>
            <a:r>
              <a:rPr lang="en-US" sz="1600" dirty="0">
                <a:latin typeface="Arial" panose="020B0604020202020204" pitchFamily="34" charset="0"/>
                <a:cs typeface="Arial" panose="020B0604020202020204" pitchFamily="34" charset="0"/>
              </a:rPr>
              <a:t>Dakota Drug – Upper Prairie Region</a:t>
            </a:r>
          </a:p>
          <a:p>
            <a:pPr marL="101600" indent="0">
              <a:buNone/>
            </a:pPr>
            <a:r>
              <a:rPr lang="en-US" sz="1600" dirty="0">
                <a:latin typeface="Arial" panose="020B0604020202020204" pitchFamily="34" charset="0"/>
                <a:cs typeface="Arial" panose="020B0604020202020204" pitchFamily="34" charset="0"/>
              </a:rPr>
              <a:t>Cencora – Tricare Mail Order Pharmacy</a:t>
            </a:r>
          </a:p>
          <a:p>
            <a:pPr marL="101600" indent="0">
              <a:buNone/>
            </a:pPr>
            <a:endParaRPr lang="en-US" sz="1600" dirty="0">
              <a:latin typeface="Arial" panose="020B0604020202020204" pitchFamily="34" charset="0"/>
              <a:cs typeface="Arial" panose="020B0604020202020204" pitchFamily="34" charset="0"/>
            </a:endParaRPr>
          </a:p>
          <a:p>
            <a:pPr marL="101600" indent="0" algn="ctr">
              <a:buNone/>
            </a:pPr>
            <a:r>
              <a:rPr lang="en-US" sz="1600" b="1" dirty="0">
                <a:latin typeface="Arial" panose="020B0604020202020204" pitchFamily="34" charset="0"/>
                <a:cs typeface="Arial" panose="020B0604020202020204" pitchFamily="34" charset="0"/>
              </a:rPr>
              <a:t>Primary - Upcoming</a:t>
            </a:r>
          </a:p>
          <a:p>
            <a:pPr marL="101600" indent="0" algn="ctr">
              <a:buNone/>
            </a:pPr>
            <a:r>
              <a:rPr lang="en-US" sz="1600" dirty="0">
                <a:latin typeface="Arial" panose="020B0604020202020204" pitchFamily="34" charset="0"/>
                <a:cs typeface="Arial" panose="020B0604020202020204" pitchFamily="34" charset="0"/>
              </a:rPr>
              <a:t>(Fill or Kill Requirement)</a:t>
            </a:r>
          </a:p>
          <a:p>
            <a:pPr marL="101600" indent="0">
              <a:buNone/>
            </a:pPr>
            <a:r>
              <a:rPr lang="en-US" sz="1600" dirty="0" err="1">
                <a:latin typeface="Arial" panose="020B0604020202020204" pitchFamily="34" charset="0"/>
                <a:cs typeface="Arial" panose="020B0604020202020204" pitchFamily="34" charset="0"/>
              </a:rPr>
              <a:t>Cencora</a:t>
            </a:r>
            <a:r>
              <a:rPr lang="en-US" sz="1600" dirty="0">
                <a:latin typeface="Arial" panose="020B0604020202020204" pitchFamily="34" charset="0"/>
                <a:cs typeface="Arial" panose="020B0604020202020204" pitchFamily="34" charset="0"/>
              </a:rPr>
              <a:t> – MTFs</a:t>
            </a:r>
          </a:p>
          <a:p>
            <a:pPr marL="101600" indent="0">
              <a:buNone/>
            </a:pPr>
            <a:r>
              <a:rPr lang="en-US" sz="1600" dirty="0">
                <a:latin typeface="Arial" panose="020B0604020202020204" pitchFamily="34" charset="0"/>
                <a:cs typeface="Arial" panose="020B0604020202020204" pitchFamily="34" charset="0"/>
              </a:rPr>
              <a:t>Cardinal – CONUS and OCONUS Navy Ships (except Hawaii)</a:t>
            </a:r>
          </a:p>
          <a:p>
            <a:pPr marL="101600" indent="0">
              <a:buNone/>
            </a:pPr>
            <a:r>
              <a:rPr lang="en-US" sz="1600" dirty="0">
                <a:latin typeface="Arial" panose="020B0604020202020204" pitchFamily="34" charset="0"/>
                <a:cs typeface="Arial" panose="020B0604020202020204" pitchFamily="34" charset="0"/>
              </a:rPr>
              <a:t>Dakota Drug – Upper Prairie Region</a:t>
            </a:r>
          </a:p>
          <a:p>
            <a:pPr marL="101600" indent="0">
              <a:buNone/>
            </a:pPr>
            <a:r>
              <a:rPr lang="en-US" sz="1600" dirty="0" err="1">
                <a:latin typeface="Arial" panose="020B0604020202020204" pitchFamily="34" charset="0"/>
                <a:cs typeface="Arial" panose="020B0604020202020204" pitchFamily="34" charset="0"/>
              </a:rPr>
              <a:t>Cencora</a:t>
            </a:r>
            <a:r>
              <a:rPr lang="en-US" sz="1600" dirty="0">
                <a:latin typeface="Arial" panose="020B0604020202020204" pitchFamily="34" charset="0"/>
                <a:cs typeface="Arial" panose="020B0604020202020204" pitchFamily="34" charset="0"/>
              </a:rPr>
              <a:t> – Tricare Mail Order Pharmacy</a:t>
            </a:r>
          </a:p>
          <a:p>
            <a:pPr marL="101600" indent="0">
              <a:buNone/>
            </a:pPr>
            <a:endParaRPr lang="en-US"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757E4C8-3946-48FA-74EF-7D38272D7191}"/>
              </a:ext>
            </a:extLst>
          </p:cNvPr>
          <p:cNvSpPr txBox="1"/>
          <p:nvPr/>
        </p:nvSpPr>
        <p:spPr>
          <a:xfrm>
            <a:off x="6034714" y="1488370"/>
            <a:ext cx="5254856" cy="4063164"/>
          </a:xfrm>
          <a:prstGeom prst="rect">
            <a:avLst/>
          </a:prstGeom>
          <a:noFill/>
        </p:spPr>
        <p:txBody>
          <a:bodyPr wrap="square">
            <a:spAutoFit/>
          </a:bodyPr>
          <a:lstStyle/>
          <a:p>
            <a:pPr marL="101600" marR="0" lvl="1" indent="0" algn="ctr" defTabSz="914400" rtl="0" eaLnBrk="1" fontAlgn="auto" latinLnBrk="0" hangingPunct="1">
              <a:lnSpc>
                <a:spcPct val="125000"/>
              </a:lnSpc>
              <a:spcBef>
                <a:spcPts val="0"/>
              </a:spcBef>
              <a:spcAft>
                <a:spcPts val="0"/>
              </a:spcAft>
              <a:buClrTx/>
              <a:buSzPts val="2000"/>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rPr>
              <a:t>Secondary</a:t>
            </a:r>
          </a:p>
          <a:p>
            <a:pPr marL="101600" marR="0" lvl="1" indent="0" algn="l" defTabSz="914400" rtl="0" eaLnBrk="1" fontAlgn="auto" latinLnBrk="0" hangingPunct="1">
              <a:lnSpc>
                <a:spcPct val="125000"/>
              </a:lnSpc>
              <a:spcBef>
                <a:spcPts val="0"/>
              </a:spcBef>
              <a:spcAft>
                <a:spcPts val="0"/>
              </a:spcAft>
              <a:buClrTx/>
              <a:buSzPts val="2000"/>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rPr>
              <a:t>Second option for all regions or users. No Fill or Kill requirement.</a:t>
            </a:r>
          </a:p>
          <a:p>
            <a:pPr marL="101600" marR="0" lvl="1" indent="0" algn="l" defTabSz="914400" rtl="0" eaLnBrk="1" fontAlgn="auto" latinLnBrk="0" hangingPunct="1">
              <a:lnSpc>
                <a:spcPct val="125000"/>
              </a:lnSpc>
              <a:spcBef>
                <a:spcPts val="0"/>
              </a:spcBef>
              <a:spcAft>
                <a:spcPts val="0"/>
              </a:spcAft>
              <a:buClrTx/>
              <a:buSzPts val="2000"/>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endParaRPr>
          </a:p>
          <a:p>
            <a:pPr marL="101600" marR="0" lvl="1" indent="0" algn="l" defTabSz="914400" rtl="0" eaLnBrk="1" fontAlgn="auto" latinLnBrk="0" hangingPunct="1">
              <a:lnSpc>
                <a:spcPct val="125000"/>
              </a:lnSpc>
              <a:spcBef>
                <a:spcPts val="0"/>
              </a:spcBef>
              <a:spcAft>
                <a:spcPts val="0"/>
              </a:spcAft>
              <a:buClrTx/>
              <a:buSzPts val="2000"/>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rPr>
              <a:t>OCONUS – used to order temperature-controlled items and controlled substances</a:t>
            </a:r>
          </a:p>
          <a:p>
            <a:pPr marL="101600" marR="0" lvl="1" indent="0" algn="l" defTabSz="914400" rtl="0" eaLnBrk="1" fontAlgn="auto" latinLnBrk="0" hangingPunct="1">
              <a:lnSpc>
                <a:spcPct val="125000"/>
              </a:lnSpc>
              <a:spcBef>
                <a:spcPts val="0"/>
              </a:spcBef>
              <a:spcAft>
                <a:spcPts val="0"/>
              </a:spcAft>
              <a:buClrTx/>
              <a:buSzPts val="2000"/>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endParaRPr>
          </a:p>
          <a:p>
            <a:pPr marL="101600" marR="0" lvl="1" indent="0" algn="l" defTabSz="914400" rtl="0" eaLnBrk="1" fontAlgn="auto" latinLnBrk="0" hangingPunct="1">
              <a:lnSpc>
                <a:spcPct val="125000"/>
              </a:lnSpc>
              <a:spcBef>
                <a:spcPts val="0"/>
              </a:spcBef>
              <a:spcAft>
                <a:spcPts val="0"/>
              </a:spcAft>
              <a:buClrTx/>
              <a:buSzPts val="2000"/>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rPr>
              <a:t>ALL mixed handling pharmaceuticals going OCONUS must be procured via PV2 (DMS Pharmaceuticals)</a:t>
            </a:r>
          </a:p>
          <a:p>
            <a:pPr marL="101600" marR="0" lvl="1" indent="0" algn="l" defTabSz="914400" rtl="0" eaLnBrk="1" fontAlgn="auto" latinLnBrk="0" hangingPunct="1">
              <a:lnSpc>
                <a:spcPct val="125000"/>
              </a:lnSpc>
              <a:spcBef>
                <a:spcPts val="0"/>
              </a:spcBef>
              <a:spcAft>
                <a:spcPts val="0"/>
              </a:spcAft>
              <a:buClrTx/>
              <a:buSzPts val="2000"/>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endParaRPr>
          </a:p>
          <a:p>
            <a:pPr marL="101600" marR="0" lvl="1" indent="0" algn="l" defTabSz="914400" rtl="0" eaLnBrk="1" fontAlgn="auto" latinLnBrk="0" hangingPunct="1">
              <a:lnSpc>
                <a:spcPct val="125000"/>
              </a:lnSpc>
              <a:spcBef>
                <a:spcPts val="0"/>
              </a:spcBef>
              <a:spcAft>
                <a:spcPts val="0"/>
              </a:spcAft>
              <a:buClrTx/>
              <a:buSzPts val="2000"/>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EB Garamond"/>
                <a:cs typeface="Arial" panose="020B0604020202020204" pitchFamily="34" charset="0"/>
                <a:sym typeface="EB Garamond"/>
              </a:rPr>
              <a:t>DMS only items (List may change greatly with new generation of contact due to changes to specialty medications)</a:t>
            </a:r>
          </a:p>
        </p:txBody>
      </p:sp>
    </p:spTree>
    <p:extLst>
      <p:ext uri="{BB962C8B-B14F-4D97-AF65-F5344CB8AC3E}">
        <p14:creationId xmlns:p14="http://schemas.microsoft.com/office/powerpoint/2010/main" val="308290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339273" y="0"/>
            <a:ext cx="9615054" cy="1325563"/>
          </a:xfrm>
        </p:spPr>
        <p:txBody>
          <a:bodyPr>
            <a:normAutofit/>
          </a:bodyPr>
          <a:lstStyle/>
          <a:p>
            <a:pPr algn="ctr"/>
            <a:r>
              <a:rPr lang="en-US" sz="3600" dirty="0"/>
              <a:t>Brand To Generic Report</a:t>
            </a:r>
          </a:p>
        </p:txBody>
      </p:sp>
      <p:sp>
        <p:nvSpPr>
          <p:cNvPr id="3" name="Text Placeholder 2">
            <a:extLst>
              <a:ext uri="{FF2B5EF4-FFF2-40B4-BE49-F238E27FC236}">
                <a16:creationId xmlns:a16="http://schemas.microsoft.com/office/drawing/2014/main" id="{6EF7AB87-BA93-A199-C8C8-6B47BE3144E4}"/>
              </a:ext>
            </a:extLst>
          </p:cNvPr>
          <p:cNvSpPr txBox="1">
            <a:spLocks/>
          </p:cNvSpPr>
          <p:nvPr/>
        </p:nvSpPr>
        <p:spPr>
          <a:xfrm>
            <a:off x="1307400" y="1609225"/>
            <a:ext cx="9577200" cy="4791600"/>
          </a:xfrm>
          <a:prstGeom prst="rect">
            <a:avLst/>
          </a:prstGeom>
        </p:spPr>
        <p:txBody>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DHA Goal is 90%</a:t>
            </a:r>
          </a:p>
        </p:txBody>
      </p:sp>
      <p:pic>
        <p:nvPicPr>
          <p:cNvPr id="4" name="Content Placeholder 4">
            <a:extLst>
              <a:ext uri="{FF2B5EF4-FFF2-40B4-BE49-F238E27FC236}">
                <a16:creationId xmlns:a16="http://schemas.microsoft.com/office/drawing/2014/main" id="{B491C8C5-13AC-41C1-515D-2B89A50F5635}"/>
              </a:ext>
            </a:extLst>
          </p:cNvPr>
          <p:cNvPicPr>
            <a:picLocks noChangeAspect="1"/>
          </p:cNvPicPr>
          <p:nvPr/>
        </p:nvPicPr>
        <p:blipFill rotWithShape="1">
          <a:blip r:embed="rId2"/>
          <a:srcRect l="-1" t="-1" r="268" b="39064"/>
          <a:stretch/>
        </p:blipFill>
        <p:spPr>
          <a:xfrm>
            <a:off x="1339273" y="1979763"/>
            <a:ext cx="9041190" cy="3663661"/>
          </a:xfrm>
          <a:prstGeom prst="rect">
            <a:avLst/>
          </a:prstGeom>
          <a:noFill/>
          <a:ln>
            <a:noFill/>
          </a:ln>
        </p:spPr>
      </p:pic>
    </p:spTree>
    <p:extLst>
      <p:ext uri="{BB962C8B-B14F-4D97-AF65-F5344CB8AC3E}">
        <p14:creationId xmlns:p14="http://schemas.microsoft.com/office/powerpoint/2010/main" val="630642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339273" y="54501"/>
            <a:ext cx="9615054" cy="1325563"/>
          </a:xfrm>
        </p:spPr>
        <p:txBody>
          <a:bodyPr>
            <a:normAutofit/>
          </a:bodyPr>
          <a:lstStyle/>
          <a:p>
            <a:pPr algn="ctr"/>
            <a:r>
              <a:rPr lang="en-US" sz="3600" dirty="0"/>
              <a:t>DMM Online</a:t>
            </a:r>
          </a:p>
        </p:txBody>
      </p:sp>
      <p:sp>
        <p:nvSpPr>
          <p:cNvPr id="5" name="Text Placeholder 2">
            <a:extLst>
              <a:ext uri="{FF2B5EF4-FFF2-40B4-BE49-F238E27FC236}">
                <a16:creationId xmlns:a16="http://schemas.microsoft.com/office/drawing/2014/main" id="{F92F6E96-68BB-740F-DEEA-89A64BCFC987}"/>
              </a:ext>
            </a:extLst>
          </p:cNvPr>
          <p:cNvSpPr txBox="1">
            <a:spLocks/>
          </p:cNvSpPr>
          <p:nvPr/>
        </p:nvSpPr>
        <p:spPr>
          <a:xfrm>
            <a:off x="673702" y="1506781"/>
            <a:ext cx="5914667" cy="4791600"/>
          </a:xfrm>
          <a:prstGeom prst="rect">
            <a:avLst/>
          </a:prstGeom>
        </p:spPr>
        <p:txBody>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DLA tools tha</a:t>
            </a: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 support strategic sourcing</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Register via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https://www.medical.dla.mil</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Pharmaceutical PV Contracts</a:t>
            </a: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 Intelligence Reporting </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 Contracts Compliance Reports</a:t>
            </a: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Medical Master Catalog</a:t>
            </a: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Vaccines</a:t>
            </a: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Cold Chain Packaging</a:t>
            </a: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Reverse Distribution</a:t>
            </a:r>
          </a:p>
          <a:p>
            <a:pPr marL="0" marR="0" lvl="0" indent="0" algn="l" defTabSz="457200" rtl="0" eaLnBrk="1" fontAlgn="auto" latinLnBrk="0" hangingPunct="1">
              <a:lnSpc>
                <a:spcPct val="100000"/>
              </a:lnSpc>
              <a:spcBef>
                <a:spcPts val="1000"/>
              </a:spcBef>
              <a:spcAft>
                <a:spcPts val="0"/>
              </a:spcAft>
              <a:buClr>
                <a:srgbClr val="4472C4"/>
              </a:buClr>
              <a:buSzPct val="80000"/>
              <a:buFont typeface="Wingdings 3" charset="2"/>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pic>
        <p:nvPicPr>
          <p:cNvPr id="6" name="Picture 5" descr="A screenshot of a social media post&#10;&#10;Description automatically generated">
            <a:extLst>
              <a:ext uri="{FF2B5EF4-FFF2-40B4-BE49-F238E27FC236}">
                <a16:creationId xmlns:a16="http://schemas.microsoft.com/office/drawing/2014/main" id="{82FA2A38-531C-13E6-65F2-6E0B49D00E1F}"/>
              </a:ext>
            </a:extLst>
          </p:cNvPr>
          <p:cNvPicPr>
            <a:picLocks noChangeAspect="1"/>
          </p:cNvPicPr>
          <p:nvPr/>
        </p:nvPicPr>
        <p:blipFill>
          <a:blip r:embed="rId3"/>
          <a:stretch>
            <a:fillRect/>
          </a:stretch>
        </p:blipFill>
        <p:spPr>
          <a:xfrm>
            <a:off x="6146800" y="1253347"/>
            <a:ext cx="5569031" cy="4702865"/>
          </a:xfrm>
          <a:prstGeom prst="rect">
            <a:avLst/>
          </a:prstGeom>
        </p:spPr>
      </p:pic>
    </p:spTree>
    <p:extLst>
      <p:ext uri="{BB962C8B-B14F-4D97-AF65-F5344CB8AC3E}">
        <p14:creationId xmlns:p14="http://schemas.microsoft.com/office/powerpoint/2010/main" val="3996746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334232" y="96837"/>
            <a:ext cx="9615054" cy="1325563"/>
          </a:xfrm>
        </p:spPr>
        <p:txBody>
          <a:bodyPr>
            <a:normAutofit/>
          </a:bodyPr>
          <a:lstStyle/>
          <a:p>
            <a:pPr algn="ctr"/>
            <a:r>
              <a:rPr lang="en-US" sz="3600" dirty="0"/>
              <a:t>Reverse Distribution</a:t>
            </a:r>
          </a:p>
        </p:txBody>
      </p:sp>
      <p:sp>
        <p:nvSpPr>
          <p:cNvPr id="5" name="Text Placeholder 2">
            <a:extLst>
              <a:ext uri="{FF2B5EF4-FFF2-40B4-BE49-F238E27FC236}">
                <a16:creationId xmlns:a16="http://schemas.microsoft.com/office/drawing/2014/main" id="{F92F6E96-68BB-740F-DEEA-89A64BCFC987}"/>
              </a:ext>
            </a:extLst>
          </p:cNvPr>
          <p:cNvSpPr txBox="1">
            <a:spLocks/>
          </p:cNvSpPr>
          <p:nvPr/>
        </p:nvSpPr>
        <p:spPr>
          <a:xfrm>
            <a:off x="0" y="1422400"/>
            <a:ext cx="5474643" cy="4765964"/>
          </a:xfrm>
          <a:prstGeom prst="rect">
            <a:avLst/>
          </a:prstGeom>
        </p:spPr>
        <p:txBody>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Not</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mandatory contract</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destruction contract</a:t>
            </a:r>
          </a:p>
          <a:p>
            <a:pPr marL="0" marR="0" lvl="0" indent="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Eligible items</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Purchased through Prime Vendor Program</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120 days of expiration</a:t>
            </a:r>
          </a:p>
          <a:p>
            <a:pPr marL="1143000" marR="0" lvl="2" indent="-22860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more than 11 months past for CONUS and 9 months past for OCONUS</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manufacturers original packaging</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an CBRN/BWCW, SLEP, or MEDSURG item</a:t>
            </a:r>
          </a:p>
          <a:p>
            <a:pPr marL="742950" marR="0" lvl="1" indent="-28575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damaged</a:t>
            </a:r>
          </a:p>
          <a:p>
            <a:pPr marL="1143000" marR="0" lvl="2" indent="-228600" algn="l" defTabSz="457200" rtl="0" eaLnBrk="1" fontAlgn="auto" latinLnBrk="0" hangingPunct="1">
              <a:lnSpc>
                <a:spcPct val="100000"/>
              </a:lnSpc>
              <a:spcBef>
                <a:spcPts val="100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Note: </a:t>
            </a:r>
            <a:r>
              <a:rPr kumimoji="0" lang="en-US" sz="1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Recalls do not supersede these guidelines. Items pulled from your shelves for any reason outside of the 120-day window will either need to be held until the window or disposed of through a destruction/disposal contract.</a:t>
            </a:r>
          </a:p>
          <a:p>
            <a:pPr marL="0" marR="0" lvl="0" indent="0" algn="l" defTabSz="457200" rtl="0" eaLnBrk="1" fontAlgn="auto" latinLnBrk="0" hangingPunct="1">
              <a:lnSpc>
                <a:spcPct val="100000"/>
              </a:lnSpc>
              <a:spcBef>
                <a:spcPts val="1000"/>
              </a:spcBef>
              <a:spcAft>
                <a:spcPts val="0"/>
              </a:spcAft>
              <a:buClrTx/>
              <a:buSzPct val="80000"/>
              <a:buFont typeface="Wingdings 3" charset="2"/>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EDF8E8E2-0ECB-275D-4C0A-9242A148257A}"/>
              </a:ext>
            </a:extLst>
          </p:cNvPr>
          <p:cNvPicPr>
            <a:picLocks noChangeAspect="1"/>
          </p:cNvPicPr>
          <p:nvPr/>
        </p:nvPicPr>
        <p:blipFill>
          <a:blip r:embed="rId2"/>
          <a:stretch>
            <a:fillRect/>
          </a:stretch>
        </p:blipFill>
        <p:spPr>
          <a:xfrm>
            <a:off x="5474644" y="1538654"/>
            <a:ext cx="6509272" cy="4431324"/>
          </a:xfrm>
          <a:prstGeom prst="rect">
            <a:avLst/>
          </a:prstGeom>
        </p:spPr>
      </p:pic>
    </p:spTree>
    <p:extLst>
      <p:ext uri="{BB962C8B-B14F-4D97-AF65-F5344CB8AC3E}">
        <p14:creationId xmlns:p14="http://schemas.microsoft.com/office/powerpoint/2010/main" val="2233871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1471A8-6D76-9B2F-0D8C-D232E142FCCB}"/>
              </a:ext>
            </a:extLst>
          </p:cNvPr>
          <p:cNvPicPr>
            <a:picLocks noChangeAspect="1"/>
          </p:cNvPicPr>
          <p:nvPr/>
        </p:nvPicPr>
        <p:blipFill>
          <a:blip r:embed="rId2"/>
          <a:stretch>
            <a:fillRect/>
          </a:stretch>
        </p:blipFill>
        <p:spPr>
          <a:xfrm>
            <a:off x="3068515" y="1449770"/>
            <a:ext cx="9124154" cy="4401265"/>
          </a:xfrm>
          <a:prstGeom prst="rect">
            <a:avLst/>
          </a:prstGeom>
        </p:spPr>
      </p:pic>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288473" y="57177"/>
            <a:ext cx="9615054" cy="1325563"/>
          </a:xfrm>
        </p:spPr>
        <p:txBody>
          <a:bodyPr>
            <a:normAutofit/>
          </a:bodyPr>
          <a:lstStyle/>
          <a:p>
            <a:pPr algn="ctr"/>
            <a:r>
              <a:rPr lang="en-US" sz="3600" dirty="0"/>
              <a:t>DMM Online</a:t>
            </a:r>
          </a:p>
        </p:txBody>
      </p:sp>
      <p:sp>
        <p:nvSpPr>
          <p:cNvPr id="4" name="Down Arrow 5">
            <a:extLst>
              <a:ext uri="{FF2B5EF4-FFF2-40B4-BE49-F238E27FC236}">
                <a16:creationId xmlns:a16="http://schemas.microsoft.com/office/drawing/2014/main" id="{F62F672E-A142-6F0D-713A-6C864191F4C7}"/>
              </a:ext>
            </a:extLst>
          </p:cNvPr>
          <p:cNvSpPr/>
          <p:nvPr/>
        </p:nvSpPr>
        <p:spPr>
          <a:xfrm rot="2654846">
            <a:off x="9942876" y="1829051"/>
            <a:ext cx="364986" cy="66329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Down Arrow 6">
            <a:extLst>
              <a:ext uri="{FF2B5EF4-FFF2-40B4-BE49-F238E27FC236}">
                <a16:creationId xmlns:a16="http://schemas.microsoft.com/office/drawing/2014/main" id="{B4724772-1A06-2F58-86B7-7AD4DFE0AC2D}"/>
              </a:ext>
            </a:extLst>
          </p:cNvPr>
          <p:cNvSpPr/>
          <p:nvPr/>
        </p:nvSpPr>
        <p:spPr>
          <a:xfrm rot="16200000">
            <a:off x="4424816" y="4077286"/>
            <a:ext cx="337006" cy="63861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Down Arrow 6">
            <a:extLst>
              <a:ext uri="{FF2B5EF4-FFF2-40B4-BE49-F238E27FC236}">
                <a16:creationId xmlns:a16="http://schemas.microsoft.com/office/drawing/2014/main" id="{0D4C4E8A-1F42-F5A7-43C1-DDEDB3743C92}"/>
              </a:ext>
            </a:extLst>
          </p:cNvPr>
          <p:cNvSpPr/>
          <p:nvPr/>
        </p:nvSpPr>
        <p:spPr>
          <a:xfrm rot="16200000">
            <a:off x="4424816" y="4414292"/>
            <a:ext cx="337006" cy="63861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755BE21-02D4-2970-19AA-7517FB790963}"/>
              </a:ext>
            </a:extLst>
          </p:cNvPr>
          <p:cNvSpPr txBox="1"/>
          <p:nvPr/>
        </p:nvSpPr>
        <p:spPr>
          <a:xfrm>
            <a:off x="60334" y="3244334"/>
            <a:ext cx="29278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https://www.medical.dla.mil</a:t>
            </a:r>
          </a:p>
        </p:txBody>
      </p:sp>
    </p:spTree>
    <p:extLst>
      <p:ext uri="{BB962C8B-B14F-4D97-AF65-F5344CB8AC3E}">
        <p14:creationId xmlns:p14="http://schemas.microsoft.com/office/powerpoint/2010/main" val="652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2152214" y="457175"/>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Terms – Pricing Agreements</a:t>
            </a:r>
          </a:p>
        </p:txBody>
      </p:sp>
      <p:sp>
        <p:nvSpPr>
          <p:cNvPr id="6" name="Text Placeholder 2">
            <a:extLst>
              <a:ext uri="{FF2B5EF4-FFF2-40B4-BE49-F238E27FC236}">
                <a16:creationId xmlns:a16="http://schemas.microsoft.com/office/drawing/2014/main" id="{DA623CEA-6F14-4F54-C928-71D1414E90A5}"/>
              </a:ext>
            </a:extLst>
          </p:cNvPr>
          <p:cNvSpPr>
            <a:spLocks noGrp="1"/>
          </p:cNvSpPr>
          <p:nvPr>
            <p:ph type="body" idx="1"/>
          </p:nvPr>
        </p:nvSpPr>
        <p:spPr>
          <a:xfrm>
            <a:off x="698967" y="1358020"/>
            <a:ext cx="10794065" cy="5042805"/>
          </a:xfrm>
        </p:spPr>
        <p:txBody>
          <a:bodyPr/>
          <a:lstStyle/>
          <a:p>
            <a:pPr marL="101600" indent="0">
              <a:buNone/>
            </a:pPr>
            <a:r>
              <a:rPr lang="en-US" sz="1800" dirty="0">
                <a:solidFill>
                  <a:schemeClr val="tx1"/>
                </a:solidFill>
                <a:latin typeface="Arial" panose="020B0604020202020204" pitchFamily="34" charset="0"/>
                <a:cs typeface="Arial" panose="020B0604020202020204" pitchFamily="34" charset="0"/>
              </a:rPr>
              <a:t>National Contract (NC) = Joint National contract (JNC)</a:t>
            </a:r>
          </a:p>
          <a:p>
            <a:pPr lvl="1"/>
            <a:r>
              <a:rPr lang="en-US" sz="1800" dirty="0">
                <a:solidFill>
                  <a:schemeClr val="tx1"/>
                </a:solidFill>
                <a:latin typeface="Arial" panose="020B0604020202020204" pitchFamily="34" charset="0"/>
                <a:cs typeface="Arial" panose="020B0604020202020204" pitchFamily="34" charset="0"/>
              </a:rPr>
              <a:t>VA or DLA generated</a:t>
            </a:r>
          </a:p>
          <a:p>
            <a:pPr lvl="1"/>
            <a:r>
              <a:rPr lang="en-US" sz="1800" dirty="0">
                <a:solidFill>
                  <a:schemeClr val="tx1"/>
                </a:solidFill>
                <a:latin typeface="Arial" panose="020B0604020202020204" pitchFamily="34" charset="0"/>
                <a:cs typeface="Arial" panose="020B0604020202020204" pitchFamily="34" charset="0"/>
              </a:rPr>
              <a:t>Open for bid</a:t>
            </a:r>
          </a:p>
          <a:p>
            <a:pPr lvl="1"/>
            <a:r>
              <a:rPr lang="en-US" sz="1800" dirty="0">
                <a:solidFill>
                  <a:schemeClr val="tx1"/>
                </a:solidFill>
                <a:latin typeface="Arial" panose="020B0604020202020204" pitchFamily="34" charset="0"/>
                <a:cs typeface="Arial" panose="020B0604020202020204" pitchFamily="34" charset="0"/>
              </a:rPr>
              <a:t>Price based on potential supply commitment from vendor</a:t>
            </a:r>
          </a:p>
          <a:p>
            <a:pPr lvl="1"/>
            <a:r>
              <a:rPr lang="en-US" sz="1800" dirty="0">
                <a:latin typeface="Arial" panose="020B0604020202020204" pitchFamily="34" charset="0"/>
                <a:cs typeface="Arial" panose="020B0604020202020204" pitchFamily="34" charset="0"/>
              </a:rPr>
              <a:t>Clause for reimbursement when items are unavailable (R4 rejections)</a:t>
            </a:r>
            <a:endParaRPr lang="en-US" sz="1800" dirty="0">
              <a:solidFill>
                <a:schemeClr val="tx1"/>
              </a:solidFill>
              <a:latin typeface="Arial" panose="020B0604020202020204" pitchFamily="34" charset="0"/>
              <a:cs typeface="Arial" panose="020B0604020202020204" pitchFamily="34" charset="0"/>
            </a:endParaRPr>
          </a:p>
          <a:p>
            <a:pPr marL="101600" indent="0">
              <a:buNone/>
            </a:pPr>
            <a:r>
              <a:rPr lang="en-US" sz="1800" dirty="0">
                <a:solidFill>
                  <a:schemeClr val="tx1"/>
                </a:solidFill>
                <a:latin typeface="Arial" panose="020B0604020202020204" pitchFamily="34" charset="0"/>
                <a:cs typeface="Arial" panose="020B0604020202020204" pitchFamily="34" charset="0"/>
              </a:rPr>
              <a:t>Distribution and Pricing Agreement (DAPA)</a:t>
            </a:r>
          </a:p>
          <a:p>
            <a:pPr lvl="1"/>
            <a:r>
              <a:rPr lang="en-US" sz="1800" dirty="0">
                <a:solidFill>
                  <a:schemeClr val="tx1"/>
                </a:solidFill>
                <a:latin typeface="Arial" panose="020B0604020202020204" pitchFamily="34" charset="0"/>
                <a:cs typeface="Arial" panose="020B0604020202020204" pitchFamily="34" charset="0"/>
              </a:rPr>
              <a:t>DLA </a:t>
            </a:r>
            <a:r>
              <a:rPr lang="en-US" sz="1800" dirty="0">
                <a:solidFill>
                  <a:schemeClr val="tx1"/>
                </a:solidFill>
                <a:latin typeface="Arial" panose="020B0604020202020204" pitchFamily="34" charset="0"/>
                <a:cs typeface="Arial" panose="020B0604020202020204" pitchFamily="34" charset="0"/>
                <a:sym typeface="Arial"/>
              </a:rPr>
              <a:t>generated</a:t>
            </a:r>
          </a:p>
          <a:p>
            <a:pPr lvl="1"/>
            <a:r>
              <a:rPr lang="en-US" sz="1800" dirty="0">
                <a:solidFill>
                  <a:schemeClr val="tx1"/>
                </a:solidFill>
                <a:latin typeface="Arial" panose="020B0604020202020204" pitchFamily="34" charset="0"/>
                <a:cs typeface="Arial" panose="020B0604020202020204" pitchFamily="34" charset="0"/>
              </a:rPr>
              <a:t>2-week process, gateway agreement</a:t>
            </a:r>
          </a:p>
          <a:p>
            <a:pPr lvl="1"/>
            <a:r>
              <a:rPr lang="en-US" sz="1800" dirty="0">
                <a:solidFill>
                  <a:schemeClr val="tx1"/>
                </a:solidFill>
                <a:latin typeface="Arial" panose="020B0604020202020204" pitchFamily="34" charset="0"/>
                <a:cs typeface="Arial" panose="020B0604020202020204" pitchFamily="34" charset="0"/>
              </a:rPr>
              <a:t>DoD’s version of FSS</a:t>
            </a:r>
          </a:p>
          <a:p>
            <a:pPr lvl="1"/>
            <a:r>
              <a:rPr lang="en-US" sz="1800" dirty="0">
                <a:solidFill>
                  <a:schemeClr val="tx1"/>
                </a:solidFill>
                <a:latin typeface="Arial" panose="020B0604020202020204" pitchFamily="34" charset="0"/>
                <a:cs typeface="Arial" panose="020B0604020202020204" pitchFamily="34" charset="0"/>
              </a:rPr>
              <a:t>Example: Bicillin LA</a:t>
            </a:r>
          </a:p>
          <a:p>
            <a:pPr marL="101600" indent="0">
              <a:buNone/>
            </a:pPr>
            <a:r>
              <a:rPr lang="en-US" sz="1800" dirty="0">
                <a:solidFill>
                  <a:schemeClr val="tx1"/>
                </a:solidFill>
                <a:latin typeface="Arial" panose="020B0604020202020204" pitchFamily="34" charset="0"/>
                <a:cs typeface="Arial" panose="020B0604020202020204" pitchFamily="34" charset="0"/>
              </a:rPr>
              <a:t>Uniform Formulary Blanket Purchase Agreement (UF BPA) </a:t>
            </a:r>
          </a:p>
          <a:p>
            <a:pPr lvl="1"/>
            <a:r>
              <a:rPr lang="en-US" sz="1800" dirty="0">
                <a:solidFill>
                  <a:schemeClr val="tx1"/>
                </a:solidFill>
                <a:latin typeface="Arial" panose="020B0604020202020204" pitchFamily="34" charset="0"/>
                <a:cs typeface="Arial" panose="020B0604020202020204" pitchFamily="34" charset="0"/>
              </a:rPr>
              <a:t>DHA  generated cost agreement based upon pricing concessions for DoD formulary placement</a:t>
            </a:r>
          </a:p>
          <a:p>
            <a:pPr lvl="1"/>
            <a:r>
              <a:rPr lang="en-US" sz="1800" dirty="0">
                <a:solidFill>
                  <a:schemeClr val="tx1"/>
                </a:solidFill>
                <a:latin typeface="Arial" panose="020B0604020202020204" pitchFamily="34" charset="0"/>
                <a:cs typeface="Arial" panose="020B0604020202020204" pitchFamily="34" charset="0"/>
              </a:rPr>
              <a:t>Example: Humira</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07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80" y="368305"/>
            <a:ext cx="8390239" cy="729983"/>
          </a:xfrm>
        </p:spPr>
        <p:txBody>
          <a:bodyPr/>
          <a:lstStyle/>
          <a:p>
            <a:r>
              <a:rPr lang="en-US" dirty="0">
                <a:solidFill>
                  <a:schemeClr val="tx1"/>
                </a:solidFill>
                <a:latin typeface="Times New Roman" panose="02020603050405020304" pitchFamily="18" charset="0"/>
                <a:ea typeface="+mj-ea"/>
                <a:cs typeface="Times New Roman" panose="02020603050405020304" pitchFamily="18" charset="0"/>
              </a:rPr>
              <a:t>National Contract Compliance Report</a:t>
            </a:r>
          </a:p>
        </p:txBody>
      </p:sp>
      <p:sp>
        <p:nvSpPr>
          <p:cNvPr id="11" name="Text Placeholder 2">
            <a:extLst>
              <a:ext uri="{FF2B5EF4-FFF2-40B4-BE49-F238E27FC236}">
                <a16:creationId xmlns:a16="http://schemas.microsoft.com/office/drawing/2014/main" id="{13CD48F3-BC8F-E46F-0955-877324523A61}"/>
              </a:ext>
            </a:extLst>
          </p:cNvPr>
          <p:cNvSpPr>
            <a:spLocks noGrp="1"/>
          </p:cNvSpPr>
          <p:nvPr>
            <p:ph type="body" idx="1"/>
          </p:nvPr>
        </p:nvSpPr>
        <p:spPr>
          <a:xfrm>
            <a:off x="518746" y="1439501"/>
            <a:ext cx="11113478" cy="4961324"/>
          </a:xfrm>
        </p:spPr>
        <p:txBody>
          <a:bodyPr/>
          <a:lstStyle/>
          <a:p>
            <a:pPr marL="0" indent="0">
              <a:buNone/>
            </a:pPr>
            <a:r>
              <a:rPr lang="en-US" sz="1800" dirty="0">
                <a:latin typeface="Arial" panose="020B0604020202020204" pitchFamily="34" charset="0"/>
                <a:cs typeface="Arial" panose="020B0604020202020204" pitchFamily="34" charset="0"/>
              </a:rPr>
              <a:t>Military Medical Treatment Facility Pharmacy Operations - </a:t>
            </a:r>
            <a:r>
              <a:rPr lang="da-DK" sz="1800" i="1" dirty="0">
                <a:latin typeface="Arial" panose="020B0604020202020204" pitchFamily="34" charset="0"/>
                <a:cs typeface="Arial" panose="020B0604020202020204" pitchFamily="34" charset="0"/>
              </a:rPr>
              <a:t>DHA-PI 6025.31 December 20, 2019 , pg 10</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(7) MTF Pharmacy Chiefs will ensure compliance with national pharmacy contracts and “Brand to Generic” conversions established by The Defense Logistics Agency in conjunction with the Chief, DHA, POD and the DoD P&amp;T Committee. MTF directors will not permit prescribers or pharmacy industry initiatives to supplant or circumvent contract requirements. Only medications which have been approved by the Food and Drug Administration (FDA) are authorized for use in MTFs except for investigational use. </a:t>
            </a:r>
          </a:p>
          <a:p>
            <a:r>
              <a:rPr lang="en-US" altLang="en-US" sz="1800" u="sng" dirty="0">
                <a:latin typeface="Arial" panose="020B0604020202020204" pitchFamily="34" charset="0"/>
                <a:cs typeface="Arial" panose="020B0604020202020204" pitchFamily="34" charset="0"/>
              </a:rPr>
              <a:t>DHA</a:t>
            </a:r>
            <a:r>
              <a:rPr lang="en-US" altLang="en-US" sz="1800" dirty="0">
                <a:latin typeface="Arial" panose="020B0604020202020204" pitchFamily="34" charset="0"/>
                <a:cs typeface="Arial" panose="020B0604020202020204" pitchFamily="34" charset="0"/>
              </a:rPr>
              <a:t> goal of 90%</a:t>
            </a:r>
          </a:p>
          <a:p>
            <a:r>
              <a:rPr lang="en-US" altLang="en-US" sz="1800" dirty="0">
                <a:latin typeface="Arial" panose="020B0604020202020204" pitchFamily="34" charset="0"/>
                <a:cs typeface="Arial" panose="020B0604020202020204" pitchFamily="34" charset="0"/>
              </a:rPr>
              <a:t>Document in P&amp;T off contract purchases</a:t>
            </a:r>
          </a:p>
          <a:p>
            <a:pPr lvl="1"/>
            <a:r>
              <a:rPr lang="en-US" altLang="en-US" sz="1800" dirty="0">
                <a:latin typeface="Arial" panose="020B0604020202020204" pitchFamily="34" charset="0"/>
                <a:cs typeface="Arial" panose="020B0604020202020204" pitchFamily="34" charset="0"/>
              </a:rPr>
              <a:t>Not available</a:t>
            </a:r>
          </a:p>
          <a:p>
            <a:pPr lvl="1"/>
            <a:r>
              <a:rPr lang="en-US" altLang="en-US" sz="1800" dirty="0">
                <a:latin typeface="Arial" panose="020B0604020202020204" pitchFamily="34" charset="0"/>
                <a:cs typeface="Arial" panose="020B0604020202020204" pitchFamily="34" charset="0"/>
              </a:rPr>
              <a:t>Package size for efficient workflow – critical analysis is allowed</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3931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1288473" y="22946"/>
            <a:ext cx="9615054" cy="1325563"/>
          </a:xfrm>
        </p:spPr>
        <p:txBody>
          <a:bodyPr>
            <a:normAutofit/>
          </a:bodyPr>
          <a:lstStyle/>
          <a:p>
            <a:pPr algn="ctr"/>
            <a:r>
              <a:rPr lang="en-US" sz="3600" dirty="0"/>
              <a:t>DMM Online</a:t>
            </a:r>
          </a:p>
        </p:txBody>
      </p:sp>
      <p:pic>
        <p:nvPicPr>
          <p:cNvPr id="4" name="Picture 3">
            <a:extLst>
              <a:ext uri="{FF2B5EF4-FFF2-40B4-BE49-F238E27FC236}">
                <a16:creationId xmlns:a16="http://schemas.microsoft.com/office/drawing/2014/main" id="{4ED12F1C-6D02-5DA0-E207-7DE54905C87C}"/>
              </a:ext>
            </a:extLst>
          </p:cNvPr>
          <p:cNvPicPr>
            <a:picLocks noChangeAspect="1"/>
          </p:cNvPicPr>
          <p:nvPr/>
        </p:nvPicPr>
        <p:blipFill>
          <a:blip r:embed="rId2"/>
          <a:srcRect t="11539" r="50000"/>
          <a:stretch/>
        </p:blipFill>
        <p:spPr>
          <a:xfrm>
            <a:off x="0" y="1512277"/>
            <a:ext cx="12192000" cy="5345723"/>
          </a:xfrm>
          <a:prstGeom prst="rect">
            <a:avLst/>
          </a:prstGeom>
        </p:spPr>
      </p:pic>
      <p:sp>
        <p:nvSpPr>
          <p:cNvPr id="6" name="Arrow: Right 5">
            <a:extLst>
              <a:ext uri="{FF2B5EF4-FFF2-40B4-BE49-F238E27FC236}">
                <a16:creationId xmlns:a16="http://schemas.microsoft.com/office/drawing/2014/main" id="{43F08750-94BA-0AB0-7679-A10F145F33A0}"/>
              </a:ext>
            </a:extLst>
          </p:cNvPr>
          <p:cNvSpPr/>
          <p:nvPr/>
        </p:nvSpPr>
        <p:spPr>
          <a:xfrm>
            <a:off x="2343273" y="1512277"/>
            <a:ext cx="748145" cy="240146"/>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EC7B1DF3-44D8-36E7-3E13-1B77B17990E7}"/>
              </a:ext>
            </a:extLst>
          </p:cNvPr>
          <p:cNvSpPr/>
          <p:nvPr/>
        </p:nvSpPr>
        <p:spPr>
          <a:xfrm>
            <a:off x="4792852" y="1999978"/>
            <a:ext cx="1934261" cy="371192"/>
          </a:xfrm>
          <a:prstGeom prst="ellipse">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730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856AC-F84A-C2F8-5622-59932C634452}"/>
              </a:ext>
            </a:extLst>
          </p:cNvPr>
          <p:cNvPicPr>
            <a:picLocks noChangeAspect="1"/>
          </p:cNvPicPr>
          <p:nvPr/>
        </p:nvPicPr>
        <p:blipFill>
          <a:blip r:embed="rId2"/>
          <a:stretch>
            <a:fillRect/>
          </a:stretch>
        </p:blipFill>
        <p:spPr>
          <a:xfrm>
            <a:off x="0" y="1330036"/>
            <a:ext cx="12192000" cy="4823469"/>
          </a:xfrm>
          <a:prstGeom prst="rect">
            <a:avLst/>
          </a:prstGeom>
        </p:spPr>
      </p:pic>
      <p:sp>
        <p:nvSpPr>
          <p:cNvPr id="7" name="Arrow: Right 6">
            <a:extLst>
              <a:ext uri="{FF2B5EF4-FFF2-40B4-BE49-F238E27FC236}">
                <a16:creationId xmlns:a16="http://schemas.microsoft.com/office/drawing/2014/main" id="{097F5D6D-E20B-5186-BE0E-19EE5EC39686}"/>
              </a:ext>
            </a:extLst>
          </p:cNvPr>
          <p:cNvSpPr/>
          <p:nvPr/>
        </p:nvSpPr>
        <p:spPr>
          <a:xfrm>
            <a:off x="766435" y="2531864"/>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Arrow: Right 8">
            <a:extLst>
              <a:ext uri="{FF2B5EF4-FFF2-40B4-BE49-F238E27FC236}">
                <a16:creationId xmlns:a16="http://schemas.microsoft.com/office/drawing/2014/main" id="{B7BBF52A-3013-A561-86BF-DC1068A6F639}"/>
              </a:ext>
            </a:extLst>
          </p:cNvPr>
          <p:cNvSpPr/>
          <p:nvPr/>
        </p:nvSpPr>
        <p:spPr>
          <a:xfrm>
            <a:off x="4831615" y="243931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Arrow: Right 9">
            <a:extLst>
              <a:ext uri="{FF2B5EF4-FFF2-40B4-BE49-F238E27FC236}">
                <a16:creationId xmlns:a16="http://schemas.microsoft.com/office/drawing/2014/main" id="{1A884DCE-8A8C-D4CC-6AC4-B513D11055BF}"/>
              </a:ext>
            </a:extLst>
          </p:cNvPr>
          <p:cNvSpPr/>
          <p:nvPr/>
        </p:nvSpPr>
        <p:spPr>
          <a:xfrm rot="5400000">
            <a:off x="9608652" y="224608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280D9B92-BC19-89B6-C2EC-6779A1A20405}"/>
              </a:ext>
            </a:extLst>
          </p:cNvPr>
          <p:cNvSpPr/>
          <p:nvPr/>
        </p:nvSpPr>
        <p:spPr>
          <a:xfrm rot="10800000">
            <a:off x="11014067" y="2549970"/>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row: Right 11">
            <a:extLst>
              <a:ext uri="{FF2B5EF4-FFF2-40B4-BE49-F238E27FC236}">
                <a16:creationId xmlns:a16="http://schemas.microsoft.com/office/drawing/2014/main" id="{B84A8758-4A87-E833-8121-DE25B0757294}"/>
              </a:ext>
            </a:extLst>
          </p:cNvPr>
          <p:cNvSpPr/>
          <p:nvPr/>
        </p:nvSpPr>
        <p:spPr>
          <a:xfrm rot="16200000">
            <a:off x="5726729" y="331834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Arrow: Right 12">
            <a:extLst>
              <a:ext uri="{FF2B5EF4-FFF2-40B4-BE49-F238E27FC236}">
                <a16:creationId xmlns:a16="http://schemas.microsoft.com/office/drawing/2014/main" id="{D732AFF8-793E-D2D8-829C-D4BDAE16E968}"/>
              </a:ext>
            </a:extLst>
          </p:cNvPr>
          <p:cNvSpPr/>
          <p:nvPr/>
        </p:nvSpPr>
        <p:spPr>
          <a:xfrm>
            <a:off x="3300962" y="583788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Arrow: Right 13">
            <a:extLst>
              <a:ext uri="{FF2B5EF4-FFF2-40B4-BE49-F238E27FC236}">
                <a16:creationId xmlns:a16="http://schemas.microsoft.com/office/drawing/2014/main" id="{01FA87F2-80E3-64F2-F954-97B7BFBE286E}"/>
              </a:ext>
            </a:extLst>
          </p:cNvPr>
          <p:cNvSpPr/>
          <p:nvPr/>
        </p:nvSpPr>
        <p:spPr>
          <a:xfrm rot="5400000">
            <a:off x="3418246" y="224608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Arrow: Right 14">
            <a:extLst>
              <a:ext uri="{FF2B5EF4-FFF2-40B4-BE49-F238E27FC236}">
                <a16:creationId xmlns:a16="http://schemas.microsoft.com/office/drawing/2014/main" id="{5415B97A-F63B-5CDE-26C6-AFA6DCBFC5BE}"/>
              </a:ext>
            </a:extLst>
          </p:cNvPr>
          <p:cNvSpPr/>
          <p:nvPr/>
        </p:nvSpPr>
        <p:spPr>
          <a:xfrm rot="16200000">
            <a:off x="323044" y="2392952"/>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752A53A0-1AB8-0A44-51BB-B6B7BD1BE3CE}"/>
              </a:ext>
            </a:extLst>
          </p:cNvPr>
          <p:cNvSpPr txBox="1">
            <a:spLocks/>
          </p:cNvSpPr>
          <p:nvPr/>
        </p:nvSpPr>
        <p:spPr>
          <a:xfrm>
            <a:off x="1288473" y="22946"/>
            <a:ext cx="96150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DMM Online</a:t>
            </a:r>
          </a:p>
        </p:txBody>
      </p:sp>
    </p:spTree>
    <p:extLst>
      <p:ext uri="{BB962C8B-B14F-4D97-AF65-F5344CB8AC3E}">
        <p14:creationId xmlns:p14="http://schemas.microsoft.com/office/powerpoint/2010/main" val="1722763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076B8E-AD4A-E40A-DE28-834F550D6F14}"/>
              </a:ext>
            </a:extLst>
          </p:cNvPr>
          <p:cNvPicPr>
            <a:picLocks noChangeAspect="1"/>
          </p:cNvPicPr>
          <p:nvPr/>
        </p:nvPicPr>
        <p:blipFill>
          <a:blip r:embed="rId2"/>
          <a:stretch>
            <a:fillRect/>
          </a:stretch>
        </p:blipFill>
        <p:spPr>
          <a:xfrm>
            <a:off x="0" y="1330859"/>
            <a:ext cx="12192000" cy="4848268"/>
          </a:xfrm>
          <a:prstGeom prst="rect">
            <a:avLst/>
          </a:prstGeom>
        </p:spPr>
      </p:pic>
      <p:sp>
        <p:nvSpPr>
          <p:cNvPr id="7" name="Arrow: Right 6">
            <a:extLst>
              <a:ext uri="{FF2B5EF4-FFF2-40B4-BE49-F238E27FC236}">
                <a16:creationId xmlns:a16="http://schemas.microsoft.com/office/drawing/2014/main" id="{11E10F57-11CD-02EB-6551-AF79238C0352}"/>
              </a:ext>
            </a:extLst>
          </p:cNvPr>
          <p:cNvSpPr/>
          <p:nvPr/>
        </p:nvSpPr>
        <p:spPr>
          <a:xfrm>
            <a:off x="11185053" y="2273245"/>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305D53-BEFD-3916-CB3B-61074F62E470}"/>
              </a:ext>
            </a:extLst>
          </p:cNvPr>
          <p:cNvSpPr/>
          <p:nvPr/>
        </p:nvSpPr>
        <p:spPr>
          <a:xfrm>
            <a:off x="175491" y="3519055"/>
            <a:ext cx="11924145" cy="360218"/>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6B2D4807-04A7-C865-5CE1-DF5A651630D0}"/>
              </a:ext>
            </a:extLst>
          </p:cNvPr>
          <p:cNvSpPr txBox="1">
            <a:spLocks/>
          </p:cNvSpPr>
          <p:nvPr/>
        </p:nvSpPr>
        <p:spPr>
          <a:xfrm>
            <a:off x="1288473" y="22946"/>
            <a:ext cx="96150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DMM Online</a:t>
            </a:r>
          </a:p>
        </p:txBody>
      </p:sp>
    </p:spTree>
    <p:extLst>
      <p:ext uri="{BB962C8B-B14F-4D97-AF65-F5344CB8AC3E}">
        <p14:creationId xmlns:p14="http://schemas.microsoft.com/office/powerpoint/2010/main" val="1137116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9CF6A1-49E6-A55E-D981-8B01AD9DDA02}"/>
              </a:ext>
            </a:extLst>
          </p:cNvPr>
          <p:cNvPicPr>
            <a:picLocks noChangeAspect="1"/>
          </p:cNvPicPr>
          <p:nvPr/>
        </p:nvPicPr>
        <p:blipFill>
          <a:blip r:embed="rId2"/>
          <a:stretch>
            <a:fillRect/>
          </a:stretch>
        </p:blipFill>
        <p:spPr>
          <a:xfrm>
            <a:off x="0" y="1320800"/>
            <a:ext cx="12192000" cy="4821382"/>
          </a:xfrm>
          <a:prstGeom prst="rect">
            <a:avLst/>
          </a:prstGeom>
        </p:spPr>
      </p:pic>
      <p:sp>
        <p:nvSpPr>
          <p:cNvPr id="6" name="Rectangle 5">
            <a:extLst>
              <a:ext uri="{FF2B5EF4-FFF2-40B4-BE49-F238E27FC236}">
                <a16:creationId xmlns:a16="http://schemas.microsoft.com/office/drawing/2014/main" id="{38110DC2-2D03-22A3-D7AF-1761AA6638C0}"/>
              </a:ext>
            </a:extLst>
          </p:cNvPr>
          <p:cNvSpPr/>
          <p:nvPr/>
        </p:nvSpPr>
        <p:spPr>
          <a:xfrm>
            <a:off x="193964" y="3352800"/>
            <a:ext cx="11816804" cy="18472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283B3ED5-AC30-DF73-92EB-34BDDBC6259F}"/>
              </a:ext>
            </a:extLst>
          </p:cNvPr>
          <p:cNvSpPr txBox="1">
            <a:spLocks/>
          </p:cNvSpPr>
          <p:nvPr/>
        </p:nvSpPr>
        <p:spPr>
          <a:xfrm>
            <a:off x="1288473" y="22946"/>
            <a:ext cx="96150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DMM Online</a:t>
            </a:r>
          </a:p>
        </p:txBody>
      </p:sp>
    </p:spTree>
    <p:extLst>
      <p:ext uri="{BB962C8B-B14F-4D97-AF65-F5344CB8AC3E}">
        <p14:creationId xmlns:p14="http://schemas.microsoft.com/office/powerpoint/2010/main" val="1287363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79" y="403474"/>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ABC Order – Pricing Agreements</a:t>
            </a:r>
          </a:p>
        </p:txBody>
      </p:sp>
      <p:sp>
        <p:nvSpPr>
          <p:cNvPr id="5" name="Text Placeholder 2">
            <a:extLst>
              <a:ext uri="{FF2B5EF4-FFF2-40B4-BE49-F238E27FC236}">
                <a16:creationId xmlns:a16="http://schemas.microsoft.com/office/drawing/2014/main" id="{B99F0E20-933B-C36C-30B3-5B5828949C6F}"/>
              </a:ext>
            </a:extLst>
          </p:cNvPr>
          <p:cNvSpPr>
            <a:spLocks noGrp="1"/>
          </p:cNvSpPr>
          <p:nvPr>
            <p:ph type="body" idx="1"/>
          </p:nvPr>
        </p:nvSpPr>
        <p:spPr>
          <a:xfrm>
            <a:off x="0" y="1303699"/>
            <a:ext cx="12191999" cy="4861711"/>
          </a:xfrm>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DLA National Contract = </a:t>
            </a:r>
            <a:r>
              <a:rPr lang="en-US" b="1" dirty="0">
                <a:solidFill>
                  <a:srgbClr val="FFC000"/>
                </a:solidFill>
                <a:latin typeface="Arial" panose="020B0604020202020204" pitchFamily="34" charset="0"/>
                <a:cs typeface="Arial" panose="020B0604020202020204" pitchFamily="34" charset="0"/>
              </a:rPr>
              <a:t>Orange Bar</a:t>
            </a:r>
          </a:p>
          <a:p>
            <a:endParaRPr lang="en-US" dirty="0">
              <a:solidFill>
                <a:srgbClr val="FFC00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Federal Pricing Agreement (Veterans Affairs (VA) Federal Supply Schedule (FSS), VA Big4, Distribution and Pricing Agreement (DAPA), Blanket Purchase Agreement (BPA)) = </a:t>
            </a:r>
            <a:r>
              <a:rPr lang="en-US" b="1" dirty="0">
                <a:solidFill>
                  <a:srgbClr val="92D050"/>
                </a:solidFill>
                <a:latin typeface="Arial" panose="020B0604020202020204" pitchFamily="34" charset="0"/>
                <a:cs typeface="Arial" panose="020B0604020202020204" pitchFamily="34" charset="0"/>
              </a:rPr>
              <a:t>Green Bar</a:t>
            </a:r>
          </a:p>
          <a:p>
            <a:endParaRPr lang="en-US" dirty="0">
              <a:solidFill>
                <a:srgbClr val="92D05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Regional DAPA (AWP-15%) = No icon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Click on Icon Legend for specific details</a:t>
            </a:r>
          </a:p>
          <a:p>
            <a:pPr marL="10160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6784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wn Arrow 7">
            <a:extLst>
              <a:ext uri="{FF2B5EF4-FFF2-40B4-BE49-F238E27FC236}">
                <a16:creationId xmlns:a16="http://schemas.microsoft.com/office/drawing/2014/main" id="{862B84B6-B035-5B01-05C0-F76798EE9721}"/>
              </a:ext>
            </a:extLst>
          </p:cNvPr>
          <p:cNvSpPr/>
          <p:nvPr/>
        </p:nvSpPr>
        <p:spPr>
          <a:xfrm rot="5400000">
            <a:off x="9043797" y="3443198"/>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87817237-6863-F19D-FD46-DD5F94DF7B88}"/>
              </a:ext>
            </a:extLst>
          </p:cNvPr>
          <p:cNvPicPr>
            <a:picLocks noChangeAspect="1"/>
          </p:cNvPicPr>
          <p:nvPr/>
        </p:nvPicPr>
        <p:blipFill>
          <a:blip r:embed="rId2"/>
          <a:stretch>
            <a:fillRect/>
          </a:stretch>
        </p:blipFill>
        <p:spPr>
          <a:xfrm>
            <a:off x="1396377" y="1736992"/>
            <a:ext cx="9488224" cy="3384015"/>
          </a:xfrm>
          <a:prstGeom prst="rect">
            <a:avLst/>
          </a:prstGeom>
        </p:spPr>
      </p:pic>
      <p:sp>
        <p:nvSpPr>
          <p:cNvPr id="8" name="Down Arrow 8">
            <a:extLst>
              <a:ext uri="{FF2B5EF4-FFF2-40B4-BE49-F238E27FC236}">
                <a16:creationId xmlns:a16="http://schemas.microsoft.com/office/drawing/2014/main" id="{C54A38DC-9DC6-40F3-0E3F-DEAE83E31F6A}"/>
              </a:ext>
            </a:extLst>
          </p:cNvPr>
          <p:cNvSpPr/>
          <p:nvPr/>
        </p:nvSpPr>
        <p:spPr>
          <a:xfrm rot="14550941">
            <a:off x="752033" y="2238084"/>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C9E09FA5-7F5C-3D20-4A9A-5FCA5FE7547A}"/>
              </a:ext>
            </a:extLst>
          </p:cNvPr>
          <p:cNvSpPr>
            <a:spLocks noGrp="1"/>
          </p:cNvSpPr>
          <p:nvPr>
            <p:ph type="title"/>
          </p:nvPr>
        </p:nvSpPr>
        <p:spPr>
          <a:xfrm>
            <a:off x="1900879" y="403474"/>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ABC Order – Pricing Agreements</a:t>
            </a:r>
          </a:p>
        </p:txBody>
      </p:sp>
    </p:spTree>
    <p:extLst>
      <p:ext uri="{BB962C8B-B14F-4D97-AF65-F5344CB8AC3E}">
        <p14:creationId xmlns:p14="http://schemas.microsoft.com/office/powerpoint/2010/main" val="280380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wn Arrow 10">
            <a:extLst>
              <a:ext uri="{FF2B5EF4-FFF2-40B4-BE49-F238E27FC236}">
                <a16:creationId xmlns:a16="http://schemas.microsoft.com/office/drawing/2014/main" id="{CE61C3A2-76FB-9427-2F65-87EC16B78916}"/>
              </a:ext>
            </a:extLst>
          </p:cNvPr>
          <p:cNvSpPr/>
          <p:nvPr/>
        </p:nvSpPr>
        <p:spPr>
          <a:xfrm rot="16200000">
            <a:off x="743584" y="1565441"/>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Down Arrow 10">
            <a:extLst>
              <a:ext uri="{FF2B5EF4-FFF2-40B4-BE49-F238E27FC236}">
                <a16:creationId xmlns:a16="http://schemas.microsoft.com/office/drawing/2014/main" id="{6200AAE8-80E8-D4D7-3D3D-3D85188F1F68}"/>
              </a:ext>
            </a:extLst>
          </p:cNvPr>
          <p:cNvSpPr/>
          <p:nvPr/>
        </p:nvSpPr>
        <p:spPr>
          <a:xfrm rot="16200000">
            <a:off x="743584" y="2386428"/>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2D7A3C07-0746-40C6-56B5-E266BF9AF900}"/>
              </a:ext>
            </a:extLst>
          </p:cNvPr>
          <p:cNvPicPr>
            <a:picLocks noChangeAspect="1"/>
          </p:cNvPicPr>
          <p:nvPr/>
        </p:nvPicPr>
        <p:blipFill>
          <a:blip r:embed="rId2"/>
          <a:stretch>
            <a:fillRect/>
          </a:stretch>
        </p:blipFill>
        <p:spPr>
          <a:xfrm>
            <a:off x="1480899" y="3459765"/>
            <a:ext cx="9707330" cy="1590897"/>
          </a:xfrm>
          <a:prstGeom prst="rect">
            <a:avLst/>
          </a:prstGeom>
        </p:spPr>
      </p:pic>
      <p:pic>
        <p:nvPicPr>
          <p:cNvPr id="9" name="Picture 8">
            <a:extLst>
              <a:ext uri="{FF2B5EF4-FFF2-40B4-BE49-F238E27FC236}">
                <a16:creationId xmlns:a16="http://schemas.microsoft.com/office/drawing/2014/main" id="{A2A1A6D5-ADB5-734B-33F5-DBEFAB33A18B}"/>
              </a:ext>
            </a:extLst>
          </p:cNvPr>
          <p:cNvPicPr>
            <a:picLocks noChangeAspect="1"/>
          </p:cNvPicPr>
          <p:nvPr/>
        </p:nvPicPr>
        <p:blipFill>
          <a:blip r:embed="rId3"/>
          <a:stretch>
            <a:fillRect/>
          </a:stretch>
        </p:blipFill>
        <p:spPr>
          <a:xfrm>
            <a:off x="1555600" y="5064261"/>
            <a:ext cx="9640645" cy="390580"/>
          </a:xfrm>
          <a:prstGeom prst="rect">
            <a:avLst/>
          </a:prstGeom>
        </p:spPr>
      </p:pic>
      <p:pic>
        <p:nvPicPr>
          <p:cNvPr id="10" name="Picture 9">
            <a:extLst>
              <a:ext uri="{FF2B5EF4-FFF2-40B4-BE49-F238E27FC236}">
                <a16:creationId xmlns:a16="http://schemas.microsoft.com/office/drawing/2014/main" id="{45499482-1523-BA0C-ADD3-327874A3FDBF}"/>
              </a:ext>
            </a:extLst>
          </p:cNvPr>
          <p:cNvPicPr>
            <a:picLocks noChangeAspect="1"/>
          </p:cNvPicPr>
          <p:nvPr/>
        </p:nvPicPr>
        <p:blipFill>
          <a:blip r:embed="rId4"/>
          <a:stretch>
            <a:fillRect/>
          </a:stretch>
        </p:blipFill>
        <p:spPr>
          <a:xfrm>
            <a:off x="1525248" y="1630710"/>
            <a:ext cx="9678751" cy="1829055"/>
          </a:xfrm>
          <a:prstGeom prst="rect">
            <a:avLst/>
          </a:prstGeom>
        </p:spPr>
      </p:pic>
      <p:sp>
        <p:nvSpPr>
          <p:cNvPr id="5" name="Title 1">
            <a:extLst>
              <a:ext uri="{FF2B5EF4-FFF2-40B4-BE49-F238E27FC236}">
                <a16:creationId xmlns:a16="http://schemas.microsoft.com/office/drawing/2014/main" id="{D7BE8DAE-0077-931B-02A4-5AF85F9C6E18}"/>
              </a:ext>
            </a:extLst>
          </p:cNvPr>
          <p:cNvSpPr>
            <a:spLocks noGrp="1"/>
          </p:cNvSpPr>
          <p:nvPr>
            <p:ph type="title"/>
          </p:nvPr>
        </p:nvSpPr>
        <p:spPr>
          <a:xfrm>
            <a:off x="1900879" y="403474"/>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ABC Order – Pricing Agreements</a:t>
            </a:r>
          </a:p>
        </p:txBody>
      </p:sp>
      <p:sp>
        <p:nvSpPr>
          <p:cNvPr id="11" name="TextBox 10">
            <a:extLst>
              <a:ext uri="{FF2B5EF4-FFF2-40B4-BE49-F238E27FC236}">
                <a16:creationId xmlns:a16="http://schemas.microsoft.com/office/drawing/2014/main" id="{C297177C-E1C0-B901-C94F-5605130C8346}"/>
              </a:ext>
            </a:extLst>
          </p:cNvPr>
          <p:cNvSpPr txBox="1"/>
          <p:nvPr/>
        </p:nvSpPr>
        <p:spPr>
          <a:xfrm>
            <a:off x="1555600" y="5454841"/>
            <a:ext cx="72718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*Non-Stock, Out of Stock etc.</a:t>
            </a:r>
          </a:p>
        </p:txBody>
      </p:sp>
    </p:spTree>
    <p:extLst>
      <p:ext uri="{BB962C8B-B14F-4D97-AF65-F5344CB8AC3E}">
        <p14:creationId xmlns:p14="http://schemas.microsoft.com/office/powerpoint/2010/main" val="4101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31CB8-B520-6568-F3D0-1CB9CD2E13B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5BA68E3-553A-E6D2-8122-8F89C5B6212A}"/>
              </a:ext>
            </a:extLst>
          </p:cNvPr>
          <p:cNvSpPr>
            <a:spLocks noGrp="1"/>
          </p:cNvSpPr>
          <p:nvPr>
            <p:ph type="title"/>
          </p:nvPr>
        </p:nvSpPr>
        <p:spPr>
          <a:xfrm>
            <a:off x="1900879" y="403474"/>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ABC Order</a:t>
            </a:r>
          </a:p>
        </p:txBody>
      </p:sp>
      <p:pic>
        <p:nvPicPr>
          <p:cNvPr id="3" name="Picture 2">
            <a:extLst>
              <a:ext uri="{FF2B5EF4-FFF2-40B4-BE49-F238E27FC236}">
                <a16:creationId xmlns:a16="http://schemas.microsoft.com/office/drawing/2014/main" id="{C193DCE6-7325-BEDE-6B56-E0EA92642E0E}"/>
              </a:ext>
            </a:extLst>
          </p:cNvPr>
          <p:cNvPicPr>
            <a:picLocks noChangeAspect="1"/>
          </p:cNvPicPr>
          <p:nvPr/>
        </p:nvPicPr>
        <p:blipFill>
          <a:blip r:embed="rId2"/>
          <a:stretch>
            <a:fillRect/>
          </a:stretch>
        </p:blipFill>
        <p:spPr>
          <a:xfrm>
            <a:off x="0" y="1397976"/>
            <a:ext cx="12191999" cy="4485679"/>
          </a:xfrm>
          <a:prstGeom prst="rect">
            <a:avLst/>
          </a:prstGeom>
        </p:spPr>
      </p:pic>
      <p:sp>
        <p:nvSpPr>
          <p:cNvPr id="6" name="Down Arrow 10">
            <a:extLst>
              <a:ext uri="{FF2B5EF4-FFF2-40B4-BE49-F238E27FC236}">
                <a16:creationId xmlns:a16="http://schemas.microsoft.com/office/drawing/2014/main" id="{B5A007D3-0058-BAF4-2009-40D252D81BB6}"/>
              </a:ext>
            </a:extLst>
          </p:cNvPr>
          <p:cNvSpPr/>
          <p:nvPr/>
        </p:nvSpPr>
        <p:spPr>
          <a:xfrm rot="16200000">
            <a:off x="6348346" y="4387771"/>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35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80" y="309490"/>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Medical Master Catalog</a:t>
            </a:r>
          </a:p>
        </p:txBody>
      </p:sp>
      <p:grpSp>
        <p:nvGrpSpPr>
          <p:cNvPr id="3" name="Group 2">
            <a:extLst>
              <a:ext uri="{FF2B5EF4-FFF2-40B4-BE49-F238E27FC236}">
                <a16:creationId xmlns:a16="http://schemas.microsoft.com/office/drawing/2014/main" id="{D095C761-D29C-C7EE-75F8-FD6C129C2A64}"/>
              </a:ext>
            </a:extLst>
          </p:cNvPr>
          <p:cNvGrpSpPr/>
          <p:nvPr/>
        </p:nvGrpSpPr>
        <p:grpSpPr>
          <a:xfrm>
            <a:off x="0" y="1303700"/>
            <a:ext cx="12192000" cy="4879818"/>
            <a:chOff x="296564" y="2100649"/>
            <a:chExt cx="8512397" cy="2804275"/>
          </a:xfrm>
        </p:grpSpPr>
        <p:pic>
          <p:nvPicPr>
            <p:cNvPr id="4" name="Picture 3">
              <a:extLst>
                <a:ext uri="{FF2B5EF4-FFF2-40B4-BE49-F238E27FC236}">
                  <a16:creationId xmlns:a16="http://schemas.microsoft.com/office/drawing/2014/main" id="{7CAB6999-BFC7-B47A-7E92-BF8DB5385B6D}"/>
                </a:ext>
              </a:extLst>
            </p:cNvPr>
            <p:cNvPicPr>
              <a:picLocks noChangeAspect="1"/>
            </p:cNvPicPr>
            <p:nvPr/>
          </p:nvPicPr>
          <p:blipFill rotWithShape="1">
            <a:blip r:embed="rId2"/>
            <a:srcRect r="512" b="15934"/>
            <a:stretch/>
          </p:blipFill>
          <p:spPr>
            <a:xfrm>
              <a:off x="296564" y="2100649"/>
              <a:ext cx="8512397" cy="2804275"/>
            </a:xfrm>
            <a:prstGeom prst="rect">
              <a:avLst/>
            </a:prstGeom>
          </p:spPr>
        </p:pic>
        <p:sp>
          <p:nvSpPr>
            <p:cNvPr id="5" name="Rectangle 4">
              <a:extLst>
                <a:ext uri="{FF2B5EF4-FFF2-40B4-BE49-F238E27FC236}">
                  <a16:creationId xmlns:a16="http://schemas.microsoft.com/office/drawing/2014/main" id="{1DF5AD37-4616-9A81-9AD4-9032725779CB}"/>
                </a:ext>
              </a:extLst>
            </p:cNvPr>
            <p:cNvSpPr/>
            <p:nvPr/>
          </p:nvSpPr>
          <p:spPr>
            <a:xfrm>
              <a:off x="7974330" y="2392680"/>
              <a:ext cx="632460" cy="13335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64152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10">
            <a:extLst>
              <a:ext uri="{FF2B5EF4-FFF2-40B4-BE49-F238E27FC236}">
                <a16:creationId xmlns:a16="http://schemas.microsoft.com/office/drawing/2014/main" id="{12D8220B-990A-C46D-3D72-116542BEA95C}"/>
              </a:ext>
            </a:extLst>
          </p:cNvPr>
          <p:cNvPicPr>
            <a:picLocks noChangeAspect="1"/>
          </p:cNvPicPr>
          <p:nvPr/>
        </p:nvPicPr>
        <p:blipFill rotWithShape="1">
          <a:blip r:embed="rId2"/>
          <a:srcRect r="104" b="25590"/>
          <a:stretch/>
        </p:blipFill>
        <p:spPr>
          <a:xfrm>
            <a:off x="0" y="1330858"/>
            <a:ext cx="12191999" cy="4852659"/>
          </a:xfrm>
          <a:prstGeom prst="rect">
            <a:avLst/>
          </a:prstGeom>
          <a:noFill/>
          <a:ln>
            <a:noFill/>
          </a:ln>
        </p:spPr>
      </p:pic>
      <p:sp>
        <p:nvSpPr>
          <p:cNvPr id="7" name="Right Arrow 12">
            <a:extLst>
              <a:ext uri="{FF2B5EF4-FFF2-40B4-BE49-F238E27FC236}">
                <a16:creationId xmlns:a16="http://schemas.microsoft.com/office/drawing/2014/main" id="{4C5FB650-BCE3-F88D-F319-4AD30F525D9D}"/>
              </a:ext>
            </a:extLst>
          </p:cNvPr>
          <p:cNvSpPr/>
          <p:nvPr/>
        </p:nvSpPr>
        <p:spPr>
          <a:xfrm rot="5400000">
            <a:off x="7959017" y="4442602"/>
            <a:ext cx="682418" cy="403310"/>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30EF6A38-B5B1-D37C-230E-FC7BF65B8649}"/>
              </a:ext>
            </a:extLst>
          </p:cNvPr>
          <p:cNvSpPr>
            <a:spLocks noGrp="1"/>
          </p:cNvSpPr>
          <p:nvPr>
            <p:ph type="title"/>
          </p:nvPr>
        </p:nvSpPr>
        <p:spPr>
          <a:xfrm>
            <a:off x="1900880" y="309490"/>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Medical Master Catalog</a:t>
            </a:r>
          </a:p>
        </p:txBody>
      </p:sp>
    </p:spTree>
    <p:extLst>
      <p:ext uri="{BB962C8B-B14F-4D97-AF65-F5344CB8AC3E}">
        <p14:creationId xmlns:p14="http://schemas.microsoft.com/office/powerpoint/2010/main" val="3661906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E285F4-D04C-E800-032B-744BF793433E}"/>
              </a:ext>
            </a:extLst>
          </p:cNvPr>
          <p:cNvSpPr>
            <a:spLocks noGrp="1"/>
          </p:cNvSpPr>
          <p:nvPr>
            <p:ph type="body" idx="1"/>
          </p:nvPr>
        </p:nvSpPr>
        <p:spPr>
          <a:xfrm>
            <a:off x="1307400" y="2520103"/>
            <a:ext cx="9577200" cy="3415795"/>
          </a:xfrm>
        </p:spPr>
        <p:txBody>
          <a:bodyPr/>
          <a:lstStyle/>
          <a:p>
            <a:endParaRPr lang="en-US" dirty="0"/>
          </a:p>
        </p:txBody>
      </p:sp>
      <p:pic>
        <p:nvPicPr>
          <p:cNvPr id="5" name="Content Placeholder 7">
            <a:extLst>
              <a:ext uri="{FF2B5EF4-FFF2-40B4-BE49-F238E27FC236}">
                <a16:creationId xmlns:a16="http://schemas.microsoft.com/office/drawing/2014/main" id="{EE467989-DDAD-6AC1-55E7-41DFF06FCB6B}"/>
              </a:ext>
            </a:extLst>
          </p:cNvPr>
          <p:cNvPicPr>
            <a:picLocks noChangeAspect="1"/>
          </p:cNvPicPr>
          <p:nvPr/>
        </p:nvPicPr>
        <p:blipFill>
          <a:blip r:embed="rId2"/>
          <a:stretch>
            <a:fillRect/>
          </a:stretch>
        </p:blipFill>
        <p:spPr>
          <a:xfrm>
            <a:off x="0" y="1303699"/>
            <a:ext cx="12191999" cy="4888872"/>
          </a:xfrm>
          <a:prstGeom prst="rect">
            <a:avLst/>
          </a:prstGeom>
          <a:noFill/>
          <a:ln>
            <a:noFill/>
          </a:ln>
        </p:spPr>
      </p:pic>
      <p:sp>
        <p:nvSpPr>
          <p:cNvPr id="8" name="Right Arrow 8">
            <a:extLst>
              <a:ext uri="{FF2B5EF4-FFF2-40B4-BE49-F238E27FC236}">
                <a16:creationId xmlns:a16="http://schemas.microsoft.com/office/drawing/2014/main" id="{BDC97F09-4F3C-121C-8881-0DFC3BEF80D7}"/>
              </a:ext>
            </a:extLst>
          </p:cNvPr>
          <p:cNvSpPr/>
          <p:nvPr/>
        </p:nvSpPr>
        <p:spPr>
          <a:xfrm>
            <a:off x="8254977" y="1678711"/>
            <a:ext cx="964425" cy="287508"/>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ight Arrow 13">
            <a:extLst>
              <a:ext uri="{FF2B5EF4-FFF2-40B4-BE49-F238E27FC236}">
                <a16:creationId xmlns:a16="http://schemas.microsoft.com/office/drawing/2014/main" id="{2F060ABD-C9E5-9B4A-F193-4ABB7D917F72}"/>
              </a:ext>
            </a:extLst>
          </p:cNvPr>
          <p:cNvSpPr/>
          <p:nvPr/>
        </p:nvSpPr>
        <p:spPr>
          <a:xfrm rot="8936698">
            <a:off x="6266985" y="2715038"/>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ight Arrow 13">
            <a:extLst>
              <a:ext uri="{FF2B5EF4-FFF2-40B4-BE49-F238E27FC236}">
                <a16:creationId xmlns:a16="http://schemas.microsoft.com/office/drawing/2014/main" id="{499AAA67-1348-E2D4-5298-AA7E6CCDC917}"/>
              </a:ext>
            </a:extLst>
          </p:cNvPr>
          <p:cNvSpPr/>
          <p:nvPr/>
        </p:nvSpPr>
        <p:spPr>
          <a:xfrm rot="8936698">
            <a:off x="3873359" y="5126510"/>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ight Arrow 13">
            <a:extLst>
              <a:ext uri="{FF2B5EF4-FFF2-40B4-BE49-F238E27FC236}">
                <a16:creationId xmlns:a16="http://schemas.microsoft.com/office/drawing/2014/main" id="{59FF37D1-7243-8650-0020-C6F55BFC63C5}"/>
              </a:ext>
            </a:extLst>
          </p:cNvPr>
          <p:cNvSpPr/>
          <p:nvPr/>
        </p:nvSpPr>
        <p:spPr>
          <a:xfrm rot="8936698">
            <a:off x="2918433" y="2720657"/>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ight Arrow 13">
            <a:extLst>
              <a:ext uri="{FF2B5EF4-FFF2-40B4-BE49-F238E27FC236}">
                <a16:creationId xmlns:a16="http://schemas.microsoft.com/office/drawing/2014/main" id="{10FB0B18-B366-9931-698C-41D906A9DBE8}"/>
              </a:ext>
            </a:extLst>
          </p:cNvPr>
          <p:cNvSpPr/>
          <p:nvPr/>
        </p:nvSpPr>
        <p:spPr>
          <a:xfrm rot="12805119">
            <a:off x="2260902" y="3459643"/>
            <a:ext cx="676413" cy="287508"/>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ight Arrow 13">
            <a:extLst>
              <a:ext uri="{FF2B5EF4-FFF2-40B4-BE49-F238E27FC236}">
                <a16:creationId xmlns:a16="http://schemas.microsoft.com/office/drawing/2014/main" id="{4E8F5516-4035-2C1F-2A0E-F966D1A474A6}"/>
              </a:ext>
            </a:extLst>
          </p:cNvPr>
          <p:cNvSpPr/>
          <p:nvPr/>
        </p:nvSpPr>
        <p:spPr>
          <a:xfrm rot="8936698">
            <a:off x="6748566" y="5112930"/>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B24F365D-C9E4-3EEE-03AB-4E6EB764DC7F}"/>
              </a:ext>
            </a:extLst>
          </p:cNvPr>
          <p:cNvSpPr>
            <a:spLocks noGrp="1"/>
          </p:cNvSpPr>
          <p:nvPr>
            <p:ph type="title"/>
          </p:nvPr>
        </p:nvSpPr>
        <p:spPr>
          <a:xfrm>
            <a:off x="1900880" y="309490"/>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Medical Master Catalog</a:t>
            </a:r>
          </a:p>
        </p:txBody>
      </p:sp>
    </p:spTree>
    <p:extLst>
      <p:ext uri="{BB962C8B-B14F-4D97-AF65-F5344CB8AC3E}">
        <p14:creationId xmlns:p14="http://schemas.microsoft.com/office/powerpoint/2010/main" val="3634463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55DA72-7608-6AFB-A261-F5FFF7A404CA}"/>
              </a:ext>
            </a:extLst>
          </p:cNvPr>
          <p:cNvPicPr>
            <a:picLocks noChangeAspect="1"/>
          </p:cNvPicPr>
          <p:nvPr/>
        </p:nvPicPr>
        <p:blipFill>
          <a:blip r:embed="rId2"/>
          <a:stretch>
            <a:fillRect/>
          </a:stretch>
        </p:blipFill>
        <p:spPr>
          <a:xfrm>
            <a:off x="-1" y="1321806"/>
            <a:ext cx="12191999" cy="4879818"/>
          </a:xfrm>
          <a:prstGeom prst="rect">
            <a:avLst/>
          </a:prstGeom>
        </p:spPr>
      </p:pic>
      <p:sp>
        <p:nvSpPr>
          <p:cNvPr id="6" name="Right Arrow 13">
            <a:extLst>
              <a:ext uri="{FF2B5EF4-FFF2-40B4-BE49-F238E27FC236}">
                <a16:creationId xmlns:a16="http://schemas.microsoft.com/office/drawing/2014/main" id="{BD150428-567C-0C67-8F86-3A2117A30921}"/>
              </a:ext>
            </a:extLst>
          </p:cNvPr>
          <p:cNvSpPr/>
          <p:nvPr/>
        </p:nvSpPr>
        <p:spPr>
          <a:xfrm rot="17152313">
            <a:off x="19131" y="3447820"/>
            <a:ext cx="481303" cy="403310"/>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ight Arrow 13">
            <a:extLst>
              <a:ext uri="{FF2B5EF4-FFF2-40B4-BE49-F238E27FC236}">
                <a16:creationId xmlns:a16="http://schemas.microsoft.com/office/drawing/2014/main" id="{851C8561-9623-D3B4-2E5D-AF1B384F2B02}"/>
              </a:ext>
            </a:extLst>
          </p:cNvPr>
          <p:cNvSpPr/>
          <p:nvPr/>
        </p:nvSpPr>
        <p:spPr>
          <a:xfrm rot="1186887">
            <a:off x="1248402" y="3115756"/>
            <a:ext cx="676413" cy="286975"/>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quot;Not Allowed&quot; Symbol 13">
            <a:extLst>
              <a:ext uri="{FF2B5EF4-FFF2-40B4-BE49-F238E27FC236}">
                <a16:creationId xmlns:a16="http://schemas.microsoft.com/office/drawing/2014/main" id="{77BFC942-A8B4-46F2-197A-46900AC66F44}"/>
              </a:ext>
            </a:extLst>
          </p:cNvPr>
          <p:cNvSpPr/>
          <p:nvPr/>
        </p:nvSpPr>
        <p:spPr>
          <a:xfrm>
            <a:off x="3240385" y="4209082"/>
            <a:ext cx="380144" cy="255870"/>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ight Arrow 13">
            <a:extLst>
              <a:ext uri="{FF2B5EF4-FFF2-40B4-BE49-F238E27FC236}">
                <a16:creationId xmlns:a16="http://schemas.microsoft.com/office/drawing/2014/main" id="{6C444F3A-8F14-2F84-D458-6F97F73FFC6D}"/>
              </a:ext>
            </a:extLst>
          </p:cNvPr>
          <p:cNvSpPr/>
          <p:nvPr/>
        </p:nvSpPr>
        <p:spPr>
          <a:xfrm rot="1186887">
            <a:off x="10122849" y="5017773"/>
            <a:ext cx="676413" cy="286975"/>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E0B0FBAB-F9D4-7A2D-174D-9DE522A1432A}"/>
              </a:ext>
            </a:extLst>
          </p:cNvPr>
          <p:cNvSpPr>
            <a:spLocks noGrp="1"/>
          </p:cNvSpPr>
          <p:nvPr>
            <p:ph type="title"/>
          </p:nvPr>
        </p:nvSpPr>
        <p:spPr>
          <a:xfrm>
            <a:off x="1900880" y="309490"/>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Medical Master Catalog</a:t>
            </a:r>
          </a:p>
        </p:txBody>
      </p:sp>
    </p:spTree>
    <p:extLst>
      <p:ext uri="{BB962C8B-B14F-4D97-AF65-F5344CB8AC3E}">
        <p14:creationId xmlns:p14="http://schemas.microsoft.com/office/powerpoint/2010/main" val="4079715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0">
            <a:extLst>
              <a:ext uri="{FF2B5EF4-FFF2-40B4-BE49-F238E27FC236}">
                <a16:creationId xmlns:a16="http://schemas.microsoft.com/office/drawing/2014/main" id="{822487C7-C96B-9176-5ACA-211DEC9EEE05}"/>
              </a:ext>
            </a:extLst>
          </p:cNvPr>
          <p:cNvPicPr>
            <a:picLocks noChangeAspect="1"/>
          </p:cNvPicPr>
          <p:nvPr/>
        </p:nvPicPr>
        <p:blipFill>
          <a:blip r:embed="rId2"/>
          <a:stretch>
            <a:fillRect/>
          </a:stretch>
        </p:blipFill>
        <p:spPr>
          <a:xfrm>
            <a:off x="265279" y="1828800"/>
            <a:ext cx="11661441" cy="3955774"/>
          </a:xfrm>
          <a:prstGeom prst="rect">
            <a:avLst/>
          </a:prstGeom>
          <a:noFill/>
          <a:ln>
            <a:noFill/>
          </a:ln>
        </p:spPr>
      </p:pic>
      <p:sp>
        <p:nvSpPr>
          <p:cNvPr id="6" name="Title 1">
            <a:extLst>
              <a:ext uri="{FF2B5EF4-FFF2-40B4-BE49-F238E27FC236}">
                <a16:creationId xmlns:a16="http://schemas.microsoft.com/office/drawing/2014/main" id="{4A63099E-282A-BEA7-AB28-B4A3EDF9912C}"/>
              </a:ext>
            </a:extLst>
          </p:cNvPr>
          <p:cNvSpPr>
            <a:spLocks noGrp="1"/>
          </p:cNvSpPr>
          <p:nvPr>
            <p:ph type="title"/>
          </p:nvPr>
        </p:nvSpPr>
        <p:spPr>
          <a:xfrm>
            <a:off x="1900880" y="309490"/>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Medical Master Catalog</a:t>
            </a:r>
          </a:p>
        </p:txBody>
      </p:sp>
    </p:spTree>
    <p:extLst>
      <p:ext uri="{BB962C8B-B14F-4D97-AF65-F5344CB8AC3E}">
        <p14:creationId xmlns:p14="http://schemas.microsoft.com/office/powerpoint/2010/main" val="2608328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80" y="336970"/>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Product Sourcing</a:t>
            </a:r>
          </a:p>
        </p:txBody>
      </p:sp>
      <p:pic>
        <p:nvPicPr>
          <p:cNvPr id="3" name="Picture 2">
            <a:extLst>
              <a:ext uri="{FF2B5EF4-FFF2-40B4-BE49-F238E27FC236}">
                <a16:creationId xmlns:a16="http://schemas.microsoft.com/office/drawing/2014/main" id="{DFDD12F3-84A2-F977-4C70-A27CCC64088B}"/>
              </a:ext>
            </a:extLst>
          </p:cNvPr>
          <p:cNvPicPr>
            <a:picLocks noChangeAspect="1"/>
          </p:cNvPicPr>
          <p:nvPr/>
        </p:nvPicPr>
        <p:blipFill>
          <a:blip r:embed="rId2"/>
          <a:stretch>
            <a:fillRect/>
          </a:stretch>
        </p:blipFill>
        <p:spPr>
          <a:xfrm>
            <a:off x="1359668" y="1504681"/>
            <a:ext cx="9557714" cy="4517428"/>
          </a:xfrm>
          <a:prstGeom prst="rect">
            <a:avLst/>
          </a:prstGeom>
        </p:spPr>
      </p:pic>
    </p:spTree>
    <p:extLst>
      <p:ext uri="{BB962C8B-B14F-4D97-AF65-F5344CB8AC3E}">
        <p14:creationId xmlns:p14="http://schemas.microsoft.com/office/powerpoint/2010/main" val="2644796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80" y="398517"/>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COVID</a:t>
            </a:r>
            <a:r>
              <a:rPr lang="en-US" dirty="0">
                <a:solidFill>
                  <a:schemeClr val="tx1"/>
                </a:solidFill>
                <a:latin typeface="Arial" panose="020B0604020202020204" pitchFamily="34" charset="0"/>
                <a:ea typeface="+mj-ea"/>
                <a:cs typeface="Arial" panose="020B0604020202020204" pitchFamily="34" charset="0"/>
              </a:rPr>
              <a:t> Therapeutics</a:t>
            </a:r>
          </a:p>
        </p:txBody>
      </p:sp>
      <p:sp>
        <p:nvSpPr>
          <p:cNvPr id="4" name="Text Placeholder 2">
            <a:extLst>
              <a:ext uri="{FF2B5EF4-FFF2-40B4-BE49-F238E27FC236}">
                <a16:creationId xmlns:a16="http://schemas.microsoft.com/office/drawing/2014/main" id="{12A43C9E-1184-82D3-B3CC-039F80847885}"/>
              </a:ext>
            </a:extLst>
          </p:cNvPr>
          <p:cNvSpPr>
            <a:spLocks noGrp="1"/>
          </p:cNvSpPr>
          <p:nvPr>
            <p:ph type="body" idx="1"/>
          </p:nvPr>
        </p:nvSpPr>
        <p:spPr>
          <a:xfrm>
            <a:off x="0" y="1496694"/>
            <a:ext cx="12192000" cy="4517705"/>
          </a:xfrm>
        </p:spPr>
        <p:txBody>
          <a:bodyPr/>
          <a:lstStyle/>
          <a:p>
            <a:pPr marR="0">
              <a:spcAft>
                <a:spcPts val="0"/>
              </a:spcAft>
            </a:pPr>
            <a:r>
              <a:rPr lang="en-US" sz="1800" dirty="0">
                <a:latin typeface="Arial" panose="020B0604020202020204" pitchFamily="34" charset="0"/>
                <a:cs typeface="Arial" panose="020B0604020202020204" pitchFamily="34" charset="0"/>
              </a:rPr>
              <a:t>Nirmatrelvir/ritonavir is the only COVID therapeutic managed by CPOC</a:t>
            </a:r>
          </a:p>
          <a:p>
            <a:pPr lvl="1"/>
            <a:r>
              <a:rPr lang="en-US" sz="1800" dirty="0">
                <a:latin typeface="Arial" panose="020B0604020202020204" pitchFamily="34" charset="0"/>
                <a:cs typeface="Arial" panose="020B0604020202020204" pitchFamily="34" charset="0"/>
              </a:rPr>
              <a:t>Same process until 2028, based on current government contract with Pfizer</a:t>
            </a:r>
          </a:p>
          <a:p>
            <a:pPr lvl="1"/>
            <a:r>
              <a:rPr lang="en-US" sz="1800" dirty="0">
                <a:latin typeface="Arial" panose="020B0604020202020204" pitchFamily="34" charset="0"/>
                <a:cs typeface="Arial" panose="020B0604020202020204" pitchFamily="34" charset="0"/>
              </a:rPr>
              <a:t>Molnupiravir is available commercially through Cencora</a:t>
            </a:r>
          </a:p>
          <a:p>
            <a:r>
              <a:rPr lang="en-US" sz="1800" dirty="0">
                <a:latin typeface="Arial" panose="020B0604020202020204" pitchFamily="34" charset="0"/>
                <a:cs typeface="Arial" panose="020B0604020202020204" pitchFamily="34" charset="0"/>
              </a:rPr>
              <a:t>All sites should have the FDA approved nirmatrelvir/ritonavir (commercially available)</a:t>
            </a:r>
          </a:p>
          <a:p>
            <a:pPr lvl="1"/>
            <a:r>
              <a:rPr lang="en-US" sz="1800" dirty="0">
                <a:latin typeface="Arial" panose="020B0604020202020204" pitchFamily="34" charset="0"/>
                <a:cs typeface="Arial" panose="020B0604020202020204" pitchFamily="34" charset="0"/>
              </a:rPr>
              <a:t>EUA labeled nirmatrelvir/ritonavir are no longer authorized for dispensing</a:t>
            </a:r>
          </a:p>
          <a:p>
            <a:pPr lvl="2">
              <a:buFont typeface="Arial" panose="020B0604020202020204" pitchFamily="34" charset="0"/>
              <a:buChar char="•"/>
            </a:pPr>
            <a:r>
              <a:rPr lang="en-US" sz="1800" dirty="0">
                <a:latin typeface="Arial" panose="020B0604020202020204" pitchFamily="34" charset="0"/>
                <a:cs typeface="Arial" panose="020B0604020202020204" pitchFamily="34" charset="0"/>
              </a:rPr>
              <a:t>Discard IAW local procedures (can </a:t>
            </a:r>
            <a:r>
              <a:rPr lang="en-US" sz="1800" b="1" dirty="0">
                <a:latin typeface="Arial" panose="020B0604020202020204" pitchFamily="34" charset="0"/>
                <a:cs typeface="Arial" panose="020B0604020202020204" pitchFamily="34" charset="0"/>
              </a:rPr>
              <a:t>NOT</a:t>
            </a:r>
            <a:r>
              <a:rPr lang="en-US" sz="1800" dirty="0">
                <a:latin typeface="Arial" panose="020B0604020202020204" pitchFamily="34" charset="0"/>
                <a:cs typeface="Arial" panose="020B0604020202020204" pitchFamily="34" charset="0"/>
              </a:rPr>
              <a:t> use Reverse Distributor)</a:t>
            </a:r>
          </a:p>
          <a:p>
            <a:pPr lvl="1"/>
            <a:r>
              <a:rPr lang="en-US" sz="1800" dirty="0">
                <a:latin typeface="Arial" panose="020B0604020202020204" pitchFamily="34" charset="0"/>
                <a:cs typeface="Arial" panose="020B0604020202020204" pitchFamily="34" charset="0"/>
              </a:rPr>
              <a:t>If you haven’t received nirmatrelvir/ritonavir in 2024, you have EUA nirmatrelvir/ritonavir, contact CPOC to acquire FDA approved nirmatrelvir/ritonavir </a:t>
            </a:r>
          </a:p>
          <a:p>
            <a:pPr marR="0">
              <a:spcAft>
                <a:spcPts val="0"/>
              </a:spcAft>
            </a:pPr>
            <a:r>
              <a:rPr lang="en-US" sz="1800" dirty="0">
                <a:latin typeface="Arial" panose="020B0604020202020204" pitchFamily="34" charset="0"/>
                <a:cs typeface="Arial" panose="020B0604020202020204" pitchFamily="34" charset="0"/>
              </a:rPr>
              <a:t>Check the HHS and the CPOC news for updates on shelf-life extensions</a:t>
            </a:r>
          </a:p>
          <a:p>
            <a:pPr lvl="1"/>
            <a:r>
              <a:rPr lang="en-US" sz="1800" dirty="0">
                <a:latin typeface="Arial" panose="020B0604020202020204" pitchFamily="34" charset="0"/>
                <a:cs typeface="Arial" panose="020B0604020202020204" pitchFamily="34" charset="0"/>
              </a:rPr>
              <a:t>No current shelf-life extension in effect for Commercial nirmatrelvir/ritonavir  </a:t>
            </a:r>
          </a:p>
          <a:p>
            <a:pPr lvl="2"/>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952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840865" y="264198"/>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Holding</a:t>
            </a:r>
            <a:r>
              <a:rPr lang="en-US" dirty="0">
                <a:solidFill>
                  <a:schemeClr val="bg1"/>
                </a:solidFill>
                <a:latin typeface="Times New Roman" panose="02020603050405020304" pitchFamily="18" charset="0"/>
                <a:ea typeface="+mj-ea"/>
                <a:cs typeface="Times New Roman" panose="02020603050405020304" pitchFamily="18" charset="0"/>
              </a:rPr>
              <a:t> </a:t>
            </a:r>
            <a:r>
              <a:rPr lang="en-US" dirty="0">
                <a:solidFill>
                  <a:schemeClr val="tx1"/>
                </a:solidFill>
                <a:latin typeface="Times New Roman" panose="02020603050405020304" pitchFamily="18" charset="0"/>
                <a:ea typeface="+mj-ea"/>
                <a:cs typeface="Times New Roman" panose="02020603050405020304" pitchFamily="18" charset="0"/>
              </a:rPr>
              <a:t>Orders</a:t>
            </a:r>
          </a:p>
        </p:txBody>
      </p:sp>
      <p:sp>
        <p:nvSpPr>
          <p:cNvPr id="9" name="Text Placeholder 2">
            <a:extLst>
              <a:ext uri="{FF2B5EF4-FFF2-40B4-BE49-F238E27FC236}">
                <a16:creationId xmlns:a16="http://schemas.microsoft.com/office/drawing/2014/main" id="{AFCB874D-B5F4-483F-C30D-C55209EBAAC3}"/>
              </a:ext>
            </a:extLst>
          </p:cNvPr>
          <p:cNvSpPr>
            <a:spLocks noGrp="1"/>
          </p:cNvSpPr>
          <p:nvPr>
            <p:ph type="body" idx="1"/>
          </p:nvPr>
        </p:nvSpPr>
        <p:spPr>
          <a:xfrm>
            <a:off x="130449" y="1437210"/>
            <a:ext cx="11811072" cy="4791600"/>
          </a:xfrm>
        </p:spPr>
        <p:txBody>
          <a:bodyPr/>
          <a:lstStyle/>
          <a:p>
            <a:r>
              <a:rPr lang="en-US" dirty="0">
                <a:latin typeface="Arial" panose="020B0604020202020204" pitchFamily="34" charset="0"/>
                <a:cs typeface="Arial" panose="020B0604020202020204" pitchFamily="34" charset="0"/>
              </a:rPr>
              <a:t>Keep non-narcotic orders open for up to 180 days (60 days for narcotics)</a:t>
            </a:r>
          </a:p>
          <a:p>
            <a:pPr lvl="1"/>
            <a:r>
              <a:rPr lang="en-US" dirty="0">
                <a:latin typeface="Arial" panose="020B0604020202020204" pitchFamily="34" charset="0"/>
                <a:cs typeface="Arial" panose="020B0604020202020204" pitchFamily="34" charset="0"/>
              </a:rPr>
              <a:t>Place only in ordering accounts (non-credit accounts)</a:t>
            </a:r>
          </a:p>
          <a:p>
            <a:pPr lvl="1"/>
            <a:r>
              <a:rPr lang="en-US" dirty="0">
                <a:latin typeface="Arial" panose="020B0604020202020204" pitchFamily="34" charset="0"/>
                <a:cs typeface="Arial" panose="020B0604020202020204" pitchFamily="34" charset="0"/>
              </a:rPr>
              <a:t>Manual offline holding orders can be placed using non-submit generated 1155</a:t>
            </a:r>
          </a:p>
          <a:p>
            <a:pPr lvl="1"/>
            <a:r>
              <a:rPr lang="en-US" dirty="0">
                <a:latin typeface="Arial" panose="020B0604020202020204" pitchFamily="34" charset="0"/>
                <a:cs typeface="Arial" panose="020B0604020202020204" pitchFamily="34" charset="0"/>
              </a:rPr>
              <a:t>$25 flat fee using credit account when order is fulfilled</a:t>
            </a:r>
          </a:p>
          <a:p>
            <a:pPr lvl="1"/>
            <a:r>
              <a:rPr lang="en-US" dirty="0">
                <a:latin typeface="Arial" panose="020B0604020202020204" pitchFamily="34" charset="0"/>
                <a:cs typeface="Arial" panose="020B0604020202020204" pitchFamily="34" charset="0"/>
              </a:rPr>
              <a:t>Holding orders are NDC specific</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4158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80" y="372139"/>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Manual Orders</a:t>
            </a:r>
          </a:p>
        </p:txBody>
      </p:sp>
      <p:sp>
        <p:nvSpPr>
          <p:cNvPr id="9" name="Text Placeholder 2">
            <a:extLst>
              <a:ext uri="{FF2B5EF4-FFF2-40B4-BE49-F238E27FC236}">
                <a16:creationId xmlns:a16="http://schemas.microsoft.com/office/drawing/2014/main" id="{AFCB874D-B5F4-483F-C30D-C55209EBAAC3}"/>
              </a:ext>
            </a:extLst>
          </p:cNvPr>
          <p:cNvSpPr>
            <a:spLocks noGrp="1"/>
          </p:cNvSpPr>
          <p:nvPr>
            <p:ph type="body" idx="1"/>
          </p:nvPr>
        </p:nvSpPr>
        <p:spPr>
          <a:xfrm>
            <a:off x="130450" y="1437210"/>
            <a:ext cx="12061550" cy="4791600"/>
          </a:xfrm>
        </p:spPr>
        <p:txBody>
          <a:bodyPr/>
          <a:lstStyle/>
          <a:p>
            <a:r>
              <a:rPr lang="en-US" sz="1800" dirty="0">
                <a:latin typeface="Arial" panose="020B0604020202020204" pitchFamily="34" charset="0"/>
                <a:cs typeface="Arial" panose="020B0604020202020204" pitchFamily="34" charset="0"/>
              </a:rPr>
              <a:t>For urgent needs, CPOC can assist with coordinating manual orders when DMLSS/TEWLS is down or there is a catalog issue pending long term resolution</a:t>
            </a:r>
          </a:p>
          <a:p>
            <a:pPr lvl="1"/>
            <a:r>
              <a:rPr lang="en-US" sz="1800" dirty="0">
                <a:latin typeface="Arial" panose="020B0604020202020204" pitchFamily="34" charset="0"/>
                <a:cs typeface="Arial" panose="020B0604020202020204" pitchFamily="34" charset="0"/>
              </a:rPr>
              <a:t>Placed on credit accounts using credit balances</a:t>
            </a:r>
          </a:p>
          <a:p>
            <a:pPr lvl="1"/>
            <a:r>
              <a:rPr lang="en-US" sz="1800" dirty="0">
                <a:latin typeface="Arial" panose="020B0604020202020204" pitchFamily="34" charset="0"/>
                <a:cs typeface="Arial" panose="020B0604020202020204" pitchFamily="34" charset="0"/>
              </a:rPr>
              <a:t>Coordination between PPV, KOs, CPOC, and the customer </a:t>
            </a:r>
          </a:p>
          <a:p>
            <a:pPr lvl="1"/>
            <a:r>
              <a:rPr lang="en-US" sz="1800" dirty="0">
                <a:latin typeface="Arial" panose="020B0604020202020204" pitchFamily="34" charset="0"/>
                <a:cs typeface="Arial" panose="020B0604020202020204" pitchFamily="34" charset="0"/>
              </a:rPr>
              <a:t>No fees are applied</a:t>
            </a:r>
          </a:p>
          <a:p>
            <a:pPr lvl="1"/>
            <a:r>
              <a:rPr lang="en-US" sz="1800" dirty="0">
                <a:latin typeface="Arial" panose="020B0604020202020204" pitchFamily="34" charset="0"/>
                <a:cs typeface="Arial" panose="020B0604020202020204" pitchFamily="34" charset="0"/>
              </a:rPr>
              <a:t>Limited to urgent and emergency requests only </a:t>
            </a:r>
          </a:p>
          <a:p>
            <a:pPr lvl="1"/>
            <a:r>
              <a:rPr lang="en-US" sz="1800" dirty="0">
                <a:latin typeface="Arial" panose="020B0604020202020204" pitchFamily="34" charset="0"/>
                <a:cs typeface="Arial" panose="020B0604020202020204" pitchFamily="34" charset="0"/>
              </a:rPr>
              <a:t>Send an email to </a:t>
            </a:r>
            <a:r>
              <a:rPr lang="en-US" sz="1800" dirty="0">
                <a:latin typeface="Arial" panose="020B0604020202020204" pitchFamily="34" charset="0"/>
                <a:cs typeface="Arial" panose="020B0604020202020204" pitchFamily="34" charset="0"/>
                <a:hlinkClick r:id="rId2"/>
              </a:rPr>
              <a:t>CPOC@dla.mil</a:t>
            </a:r>
            <a:r>
              <a:rPr lang="en-US" sz="1800" dirty="0">
                <a:latin typeface="Arial" panose="020B0604020202020204" pitchFamily="34" charset="0"/>
                <a:cs typeface="Arial" panose="020B0604020202020204" pitchFamily="34" charset="0"/>
              </a:rPr>
              <a:t> with justification </a:t>
            </a:r>
          </a:p>
          <a:p>
            <a:r>
              <a:rPr lang="en-US" sz="1800" dirty="0">
                <a:latin typeface="Arial" panose="020B0604020202020204" pitchFamily="34" charset="0"/>
                <a:cs typeface="Arial" panose="020B0604020202020204" pitchFamily="34" charset="0"/>
              </a:rPr>
              <a:t>Ex. Chartwell Ondansetron tablets </a:t>
            </a: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374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BD262-E9FF-C3D5-44BF-3F1CBF993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082C3-2B13-34A5-C88C-7DE80F5DA0DE}"/>
              </a:ext>
            </a:extLst>
          </p:cNvPr>
          <p:cNvSpPr>
            <a:spLocks noGrp="1"/>
          </p:cNvSpPr>
          <p:nvPr>
            <p:ph type="title"/>
          </p:nvPr>
        </p:nvSpPr>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Customer Example</a:t>
            </a:r>
            <a:br>
              <a:rPr lang="en-US" dirty="0">
                <a:solidFill>
                  <a:schemeClr val="tx1"/>
                </a:solidFill>
                <a:latin typeface="Times New Roman" panose="02020603050405020304" pitchFamily="18" charset="0"/>
                <a:ea typeface="+mj-ea"/>
                <a:cs typeface="Times New Roman" panose="02020603050405020304" pitchFamily="18" charset="0"/>
              </a:rPr>
            </a:br>
            <a:endParaRPr lang="en-US" dirty="0">
              <a:solidFill>
                <a:schemeClr val="tx1"/>
              </a:solidFill>
              <a:latin typeface="Times New Roman" panose="02020603050405020304" pitchFamily="18" charset="0"/>
              <a:ea typeface="+mj-ea"/>
              <a:cs typeface="Times New Roman" panose="02020603050405020304" pitchFamily="18" charset="0"/>
            </a:endParaRPr>
          </a:p>
        </p:txBody>
      </p:sp>
      <p:sp>
        <p:nvSpPr>
          <p:cNvPr id="5" name="Content Placeholder 4">
            <a:extLst>
              <a:ext uri="{FF2B5EF4-FFF2-40B4-BE49-F238E27FC236}">
                <a16:creationId xmlns:a16="http://schemas.microsoft.com/office/drawing/2014/main" id="{6C637AAA-44A3-9685-F421-C459F2D7F242}"/>
              </a:ext>
            </a:extLst>
          </p:cNvPr>
          <p:cNvSpPr>
            <a:spLocks noGrp="1"/>
          </p:cNvSpPr>
          <p:nvPr>
            <p:ph sz="half" idx="1"/>
          </p:nvPr>
        </p:nvSpPr>
        <p:spPr/>
        <p:txBody>
          <a:bodyPr>
            <a:normAutofit/>
          </a:bodyPr>
          <a:lstStyle/>
          <a:p>
            <a:endParaRPr lang="en-US" dirty="0"/>
          </a:p>
        </p:txBody>
      </p:sp>
      <p:sp>
        <p:nvSpPr>
          <p:cNvPr id="6" name="Content Placeholder 5">
            <a:extLst>
              <a:ext uri="{FF2B5EF4-FFF2-40B4-BE49-F238E27FC236}">
                <a16:creationId xmlns:a16="http://schemas.microsoft.com/office/drawing/2014/main" id="{885FF552-DBEE-FCFA-7DC2-B21F854448EC}"/>
              </a:ext>
            </a:extLst>
          </p:cNvPr>
          <p:cNvSpPr>
            <a:spLocks noGrp="1"/>
          </p:cNvSpPr>
          <p:nvPr>
            <p:ph sz="half" idx="2"/>
          </p:nvPr>
        </p:nvSpPr>
        <p:spPr>
          <a:xfrm>
            <a:off x="6172200" y="1428811"/>
            <a:ext cx="5181600" cy="4351338"/>
          </a:xfrm>
        </p:spPr>
        <p:txBody>
          <a:bodyPr>
            <a:normAutofit/>
          </a:bodyPr>
          <a:lstStyle/>
          <a:p>
            <a:pPr marL="342900" marR="0" lvl="0" indent="-342900">
              <a:buFont typeface="+mj-lt"/>
              <a:buAutoNum type="arabicPeriod"/>
            </a:pPr>
            <a:r>
              <a:rPr lang="en-US" sz="1100" dirty="0">
                <a:effectLst/>
                <a:latin typeface="Tahoma" panose="020B0604030504040204" pitchFamily="34" charset="0"/>
                <a:ea typeface="Times New Roman" panose="02020603050405020304" pitchFamily="18" charset="0"/>
                <a:cs typeface="Aptos" panose="020B0004020202020204" pitchFamily="34" charset="0"/>
              </a:rPr>
              <a:t>The best priced NDC is “A” but it is marked as non-stock, it does have a pricing agreement. – </a:t>
            </a:r>
            <a:r>
              <a:rPr lang="en-US" sz="1100" dirty="0">
                <a:effectLst/>
                <a:highlight>
                  <a:srgbClr val="FFFF00"/>
                </a:highlight>
                <a:latin typeface="Tahoma" panose="020B0604030504040204" pitchFamily="34" charset="0"/>
                <a:ea typeface="Times New Roman" panose="02020603050405020304" pitchFamily="18" charset="0"/>
                <a:cs typeface="Aptos" panose="020B0004020202020204" pitchFamily="34" charset="0"/>
              </a:rPr>
              <a:t>Currently on allocation.</a:t>
            </a:r>
            <a:endParaRPr lang="en-US" sz="1100" dirty="0">
              <a:effectLst/>
              <a:latin typeface="Aptos" panose="020B0004020202020204" pitchFamily="34" charset="0"/>
              <a:ea typeface="Aptos" panose="020B0004020202020204" pitchFamily="34" charset="0"/>
              <a:cs typeface="Aptos" panose="020B0004020202020204" pitchFamily="34" charset="0"/>
            </a:endParaRPr>
          </a:p>
          <a:p>
            <a:pPr marL="742950" marR="0" lvl="1" indent="-285750">
              <a:buFont typeface="+mj-lt"/>
              <a:buAutoNum type="alphaLcPeriod"/>
            </a:pPr>
            <a:r>
              <a:rPr lang="en-US" sz="1100" dirty="0">
                <a:effectLst/>
                <a:latin typeface="Tahoma" panose="020B0604030504040204" pitchFamily="34" charset="0"/>
                <a:ea typeface="Times New Roman" panose="02020603050405020304" pitchFamily="18" charset="0"/>
                <a:cs typeface="Aptos" panose="020B0004020202020204" pitchFamily="34" charset="0"/>
              </a:rPr>
              <a:t>Should I request that Amerisource stock the NDC and order a different NDC until it is stocked? Or just move to a different NDC without requesting stock of “A” since it isn’t a National Contract? – </a:t>
            </a:r>
            <a:r>
              <a:rPr lang="en-US" sz="1100" dirty="0">
                <a:effectLst/>
                <a:highlight>
                  <a:srgbClr val="FFFF00"/>
                </a:highlight>
                <a:latin typeface="Tahoma" panose="020B0604030504040204" pitchFamily="34" charset="0"/>
                <a:ea typeface="Times New Roman" panose="02020603050405020304" pitchFamily="18" charset="0"/>
                <a:cs typeface="Aptos" panose="020B0004020202020204" pitchFamily="34" charset="0"/>
              </a:rPr>
              <a:t>You can request </a:t>
            </a:r>
            <a:r>
              <a:rPr lang="en-US" sz="1100" dirty="0" err="1">
                <a:effectLst/>
                <a:highlight>
                  <a:srgbClr val="FFFF00"/>
                </a:highlight>
                <a:latin typeface="Tahoma" panose="020B0604030504040204" pitchFamily="34" charset="0"/>
                <a:ea typeface="Times New Roman" panose="02020603050405020304" pitchFamily="18" charset="0"/>
                <a:cs typeface="Aptos" panose="020B0004020202020204" pitchFamily="34" charset="0"/>
              </a:rPr>
              <a:t>Cencora</a:t>
            </a:r>
            <a:r>
              <a:rPr lang="en-US" sz="1100" dirty="0">
                <a:effectLst/>
                <a:highlight>
                  <a:srgbClr val="FFFF00"/>
                </a:highlight>
                <a:latin typeface="Tahoma" panose="020B0604030504040204" pitchFamily="34" charset="0"/>
                <a:ea typeface="Times New Roman" panose="02020603050405020304" pitchFamily="18" charset="0"/>
                <a:cs typeface="Aptos" panose="020B0004020202020204" pitchFamily="34" charset="0"/>
              </a:rPr>
              <a:t> to stock this product at your DC and submit a holding order so that you’re in the queue to receive the item when it becomes available.</a:t>
            </a:r>
            <a:endParaRPr lang="en-US" sz="1100" dirty="0">
              <a:highlight>
                <a:srgbClr val="FFFF00"/>
              </a:highlight>
              <a:latin typeface="Aptos" panose="020B0004020202020204" pitchFamily="34" charset="0"/>
              <a:ea typeface="Times New Roman" panose="02020603050405020304" pitchFamily="18" charset="0"/>
              <a:cs typeface="Aptos" panose="020B0004020202020204" pitchFamily="34" charset="0"/>
            </a:endParaRPr>
          </a:p>
          <a:p>
            <a:pPr marL="285750" indent="-285750">
              <a:buFont typeface="+mj-lt"/>
              <a:buAutoNum type="arabicPeriod"/>
            </a:pPr>
            <a:r>
              <a:rPr lang="en-US" sz="1100" dirty="0">
                <a:effectLst/>
                <a:latin typeface="Tahoma" panose="020B0604030504040204" pitchFamily="34" charset="0"/>
                <a:ea typeface="Times New Roman" panose="02020603050405020304" pitchFamily="18" charset="0"/>
                <a:cs typeface="Aptos" panose="020B0004020202020204" pitchFamily="34" charset="0"/>
              </a:rPr>
              <a:t>Since “A” isn’t available, do I move to “B” because it is the next best price? Or do I consider that “B” doesn’t have a contract (because it doesn’t have the green indicators) and move to the best priced contracted item? </a:t>
            </a:r>
            <a:endParaRPr lang="en-US" sz="1100" dirty="0">
              <a:effectLst/>
              <a:latin typeface="Aptos" panose="020B0004020202020204" pitchFamily="34" charset="0"/>
              <a:ea typeface="Aptos" panose="020B0004020202020204" pitchFamily="34" charset="0"/>
              <a:cs typeface="Aptos" panose="020B0004020202020204" pitchFamily="34" charset="0"/>
            </a:endParaRPr>
          </a:p>
          <a:p>
            <a:pPr marL="742950" marR="0" lvl="1" indent="-285750">
              <a:buFont typeface="+mj-lt"/>
              <a:buAutoNum type="alphaLcPeriod"/>
            </a:pPr>
            <a:r>
              <a:rPr lang="en-US" sz="1100" dirty="0">
                <a:effectLst/>
                <a:latin typeface="Tahoma" panose="020B0604030504040204" pitchFamily="34" charset="0"/>
                <a:ea typeface="Times New Roman" panose="02020603050405020304" pitchFamily="18" charset="0"/>
                <a:cs typeface="Aptos" panose="020B0004020202020204" pitchFamily="34" charset="0"/>
              </a:rPr>
              <a:t>Are we more concerned with price or contracts? – </a:t>
            </a:r>
            <a:r>
              <a:rPr lang="en-US" sz="1100" dirty="0">
                <a:effectLst/>
                <a:highlight>
                  <a:srgbClr val="FFFF00"/>
                </a:highlight>
                <a:latin typeface="Tahoma" panose="020B0604030504040204" pitchFamily="34" charset="0"/>
                <a:ea typeface="Times New Roman" panose="02020603050405020304" pitchFamily="18" charset="0"/>
                <a:cs typeface="Aptos" panose="020B0004020202020204" pitchFamily="34" charset="0"/>
              </a:rPr>
              <a:t>This item is on a Regional DAPA (AWP-15%) pricing agreement. If you want to order this item it will not count against you in the NCCR.</a:t>
            </a:r>
            <a:endParaRPr lang="en-US" sz="11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pPr>
            <a:r>
              <a:rPr lang="en-US" sz="1100" dirty="0">
                <a:effectLst/>
                <a:latin typeface="Tahoma" panose="020B0604030504040204" pitchFamily="34" charset="0"/>
                <a:ea typeface="Times New Roman" panose="02020603050405020304" pitchFamily="18" charset="0"/>
                <a:cs typeface="Aptos" panose="020B0004020202020204" pitchFamily="34" charset="0"/>
              </a:rPr>
              <a:t>Is there an order of preference for the green contracted items? FSS, Big 4, DAPA – </a:t>
            </a:r>
            <a:r>
              <a:rPr lang="en-US" sz="1100" dirty="0">
                <a:effectLst/>
                <a:highlight>
                  <a:srgbClr val="FFFF00"/>
                </a:highlight>
                <a:latin typeface="Tahoma" panose="020B0604030504040204" pitchFamily="34" charset="0"/>
                <a:ea typeface="Times New Roman" panose="02020603050405020304" pitchFamily="18" charset="0"/>
                <a:cs typeface="Aptos" panose="020B0004020202020204" pitchFamily="34" charset="0"/>
              </a:rPr>
              <a:t>UF BPA, Big 4, FSS. If the product has an FSS, then there will be no DAPA, unless the manufacturer decides to establish a DAPA pricing agreement that is less costly.</a:t>
            </a:r>
            <a:endParaRPr lang="en-US" sz="11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pPr>
            <a:r>
              <a:rPr lang="en-US" sz="1100" dirty="0">
                <a:effectLst/>
                <a:latin typeface="Tahoma" panose="020B0604030504040204" pitchFamily="34" charset="0"/>
                <a:ea typeface="Times New Roman" panose="02020603050405020304" pitchFamily="18" charset="0"/>
                <a:cs typeface="Aptos" panose="020B0004020202020204" pitchFamily="34" charset="0"/>
              </a:rPr>
              <a:t>Basically, if I need to order today, should I order “B” (no contract but best price) or “F” (contract but more expensive)?</a:t>
            </a:r>
            <a:endParaRPr lang="en-US" sz="1100" dirty="0">
              <a:effectLst/>
              <a:latin typeface="Aptos" panose="020B0004020202020204" pitchFamily="34" charset="0"/>
              <a:ea typeface="Aptos" panose="020B0004020202020204" pitchFamily="34" charset="0"/>
              <a:cs typeface="Aptos" panose="020B0004020202020204" pitchFamily="34" charset="0"/>
            </a:endParaRPr>
          </a:p>
          <a:p>
            <a:pPr marL="742950" marR="0" lvl="1" indent="-285750">
              <a:buFont typeface="+mj-lt"/>
              <a:buAutoNum type="alphaLcPeriod"/>
            </a:pPr>
            <a:r>
              <a:rPr lang="en-US" sz="1100" dirty="0">
                <a:effectLst/>
                <a:latin typeface="Tahoma" panose="020B0604030504040204" pitchFamily="34" charset="0"/>
                <a:ea typeface="Times New Roman" panose="02020603050405020304" pitchFamily="18" charset="0"/>
                <a:cs typeface="Aptos" panose="020B0004020202020204" pitchFamily="34" charset="0"/>
              </a:rPr>
              <a:t>Should I send a stock request to Amerisource?   </a:t>
            </a:r>
            <a:r>
              <a:rPr lang="en-US" sz="1100" dirty="0">
                <a:effectLst/>
                <a:highlight>
                  <a:srgbClr val="FFFF00"/>
                </a:highlight>
                <a:latin typeface="Tahoma" panose="020B0604030504040204" pitchFamily="34" charset="0"/>
                <a:ea typeface="Times New Roman" panose="02020603050405020304" pitchFamily="18" charset="0"/>
                <a:cs typeface="Aptos" panose="020B0004020202020204" pitchFamily="34" charset="0"/>
              </a:rPr>
              <a:t>DLA can't dictate what you can or can’t order. Ultimately it is up to you to do what is in the best interest of your patients and the MTF. </a:t>
            </a:r>
            <a:endParaRPr lang="en-US" sz="11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pic>
        <p:nvPicPr>
          <p:cNvPr id="1026" name="Picture 1">
            <a:extLst>
              <a:ext uri="{FF2B5EF4-FFF2-40B4-BE49-F238E27FC236}">
                <a16:creationId xmlns:a16="http://schemas.microsoft.com/office/drawing/2014/main" id="{03215760-8B5D-9134-C9FA-CCED132FA6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428811"/>
            <a:ext cx="5162550"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339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80" y="268876"/>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Manufacturer Backorder Reports</a:t>
            </a:r>
          </a:p>
        </p:txBody>
      </p:sp>
      <p:pic>
        <p:nvPicPr>
          <p:cNvPr id="5" name="Picture 4" descr="A screenshot of a social media post&#10;&#10;Description automatically generated">
            <a:extLst>
              <a:ext uri="{FF2B5EF4-FFF2-40B4-BE49-F238E27FC236}">
                <a16:creationId xmlns:a16="http://schemas.microsoft.com/office/drawing/2014/main" id="{4918E8F6-3AAC-4DB9-958A-1A4925B78D9E}"/>
              </a:ext>
            </a:extLst>
          </p:cNvPr>
          <p:cNvPicPr>
            <a:picLocks noChangeAspect="1"/>
          </p:cNvPicPr>
          <p:nvPr/>
        </p:nvPicPr>
        <p:blipFill>
          <a:blip r:embed="rId2"/>
          <a:stretch>
            <a:fillRect/>
          </a:stretch>
        </p:blipFill>
        <p:spPr>
          <a:xfrm>
            <a:off x="0" y="1330035"/>
            <a:ext cx="12192000" cy="4841489"/>
          </a:xfrm>
          <a:prstGeom prst="rect">
            <a:avLst/>
          </a:prstGeom>
        </p:spPr>
      </p:pic>
      <p:sp>
        <p:nvSpPr>
          <p:cNvPr id="6" name="Oval 5">
            <a:extLst>
              <a:ext uri="{FF2B5EF4-FFF2-40B4-BE49-F238E27FC236}">
                <a16:creationId xmlns:a16="http://schemas.microsoft.com/office/drawing/2014/main" id="{CEF57D1F-3B0E-FF98-3C8F-8B1E0AA58F92}"/>
              </a:ext>
            </a:extLst>
          </p:cNvPr>
          <p:cNvSpPr/>
          <p:nvPr/>
        </p:nvSpPr>
        <p:spPr>
          <a:xfrm>
            <a:off x="1201304" y="1231121"/>
            <a:ext cx="1552575" cy="34290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9D3B7E75-AB66-BFC3-ABD6-1B7983DBA58C}"/>
              </a:ext>
            </a:extLst>
          </p:cNvPr>
          <p:cNvSpPr/>
          <p:nvPr/>
        </p:nvSpPr>
        <p:spPr>
          <a:xfrm>
            <a:off x="8603384" y="1878533"/>
            <a:ext cx="3407384" cy="43815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B8B1325E-059A-5DDD-2A32-F3978E613759}"/>
              </a:ext>
            </a:extLst>
          </p:cNvPr>
          <p:cNvSpPr/>
          <p:nvPr/>
        </p:nvSpPr>
        <p:spPr>
          <a:xfrm>
            <a:off x="2070966" y="4866379"/>
            <a:ext cx="2768889" cy="34290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69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1900880" y="295407"/>
            <a:ext cx="8390239" cy="729983"/>
          </a:xfrm>
        </p:spPr>
        <p:txBody>
          <a:bodyPr/>
          <a:lstStyle/>
          <a:p>
            <a:pPr algn="ctr"/>
            <a:r>
              <a:rPr lang="en-US" dirty="0">
                <a:solidFill>
                  <a:schemeClr val="tx1"/>
                </a:solidFill>
                <a:latin typeface="Times New Roman" panose="02020603050405020304" pitchFamily="18" charset="0"/>
                <a:ea typeface="+mj-ea"/>
                <a:cs typeface="Times New Roman" panose="02020603050405020304" pitchFamily="18" charset="0"/>
              </a:rPr>
              <a:t>Cencora DoD Support Team Contacts</a:t>
            </a:r>
          </a:p>
        </p:txBody>
      </p:sp>
      <p:pic>
        <p:nvPicPr>
          <p:cNvPr id="3" name="Picture 2">
            <a:extLst>
              <a:ext uri="{FF2B5EF4-FFF2-40B4-BE49-F238E27FC236}">
                <a16:creationId xmlns:a16="http://schemas.microsoft.com/office/drawing/2014/main" id="{95F37A03-6942-1D63-7866-7A3C803A28BD}"/>
              </a:ext>
            </a:extLst>
          </p:cNvPr>
          <p:cNvPicPr>
            <a:picLocks noChangeAspect="1"/>
          </p:cNvPicPr>
          <p:nvPr/>
        </p:nvPicPr>
        <p:blipFill>
          <a:blip r:embed="rId2"/>
          <a:stretch>
            <a:fillRect/>
          </a:stretch>
        </p:blipFill>
        <p:spPr>
          <a:xfrm>
            <a:off x="1" y="1330037"/>
            <a:ext cx="12192000" cy="4867564"/>
          </a:xfrm>
          <a:prstGeom prst="rect">
            <a:avLst/>
          </a:prstGeom>
        </p:spPr>
      </p:pic>
    </p:spTree>
    <p:extLst>
      <p:ext uri="{BB962C8B-B14F-4D97-AF65-F5344CB8AC3E}">
        <p14:creationId xmlns:p14="http://schemas.microsoft.com/office/powerpoint/2010/main" val="4142759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121E-586E-0818-E4B3-596E55B3B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E2FE9-E7BB-3517-9400-D98570867CB7}"/>
              </a:ext>
            </a:extLst>
          </p:cNvPr>
          <p:cNvSpPr>
            <a:spLocks noGrp="1"/>
          </p:cNvSpPr>
          <p:nvPr>
            <p:ph type="title"/>
          </p:nvPr>
        </p:nvSpPr>
        <p:spPr/>
        <p:txBody>
          <a:bodyPr/>
          <a:lstStyle/>
          <a:p>
            <a:r>
              <a:rPr lang="en-US" dirty="0"/>
              <a:t>Self-Assessment Question #1</a:t>
            </a:r>
          </a:p>
        </p:txBody>
      </p:sp>
      <p:sp>
        <p:nvSpPr>
          <p:cNvPr id="3" name="Content Placeholder 2">
            <a:extLst>
              <a:ext uri="{FF2B5EF4-FFF2-40B4-BE49-F238E27FC236}">
                <a16:creationId xmlns:a16="http://schemas.microsoft.com/office/drawing/2014/main" id="{4F3EECB3-2726-3F52-BF7D-CC58B1F31F17}"/>
              </a:ext>
            </a:extLst>
          </p:cNvPr>
          <p:cNvSpPr>
            <a:spLocks noGrp="1"/>
          </p:cNvSpPr>
          <p:nvPr>
            <p:ph idx="1"/>
          </p:nvPr>
        </p:nvSpPr>
        <p:spPr/>
        <p:txBody>
          <a:bodyPr/>
          <a:lstStyle/>
          <a:p>
            <a:pPr marL="514350" indent="-514350">
              <a:buAutoNum type="arabicPeriod"/>
            </a:pPr>
            <a:r>
              <a:rPr lang="en-US" dirty="0"/>
              <a:t>What organization does CPOC fall under?</a:t>
            </a:r>
          </a:p>
          <a:p>
            <a:pPr marL="971550" lvl="1" indent="-514350">
              <a:buFont typeface="+mj-lt"/>
              <a:buAutoNum type="alphaUcPeriod"/>
            </a:pPr>
            <a:r>
              <a:rPr lang="en-US" dirty="0"/>
              <a:t>Defense Health Agency</a:t>
            </a:r>
          </a:p>
          <a:p>
            <a:pPr marL="971550" lvl="1" indent="-514350">
              <a:buFont typeface="+mj-lt"/>
              <a:buAutoNum type="alphaUcPeriod"/>
            </a:pPr>
            <a:r>
              <a:rPr lang="en-US" dirty="0"/>
              <a:t>Defense Logistics Agency</a:t>
            </a:r>
          </a:p>
          <a:p>
            <a:pPr marL="971550" lvl="1" indent="-514350">
              <a:buFont typeface="+mj-lt"/>
              <a:buAutoNum type="alphaUcPeriod"/>
            </a:pPr>
            <a:r>
              <a:rPr lang="en-US" dirty="0"/>
              <a:t>Department of Health and Human Services</a:t>
            </a:r>
          </a:p>
          <a:p>
            <a:pPr marL="971550" lvl="1" indent="-514350">
              <a:buFont typeface="+mj-lt"/>
              <a:buAutoNum type="alphaUcPeriod"/>
            </a:pPr>
            <a:r>
              <a:rPr lang="en-US" dirty="0"/>
              <a:t>Department of Veterans Affairs</a:t>
            </a:r>
          </a:p>
          <a:p>
            <a:endParaRPr lang="en-US" dirty="0"/>
          </a:p>
        </p:txBody>
      </p:sp>
    </p:spTree>
    <p:extLst>
      <p:ext uri="{BB962C8B-B14F-4D97-AF65-F5344CB8AC3E}">
        <p14:creationId xmlns:p14="http://schemas.microsoft.com/office/powerpoint/2010/main" val="18772807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6FFDF-2452-0623-3E88-36DABB6842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76AAA-79CB-65E3-D25C-5044EC105CCC}"/>
              </a:ext>
            </a:extLst>
          </p:cNvPr>
          <p:cNvSpPr>
            <a:spLocks noGrp="1"/>
          </p:cNvSpPr>
          <p:nvPr>
            <p:ph type="title"/>
          </p:nvPr>
        </p:nvSpPr>
        <p:spPr/>
        <p:txBody>
          <a:bodyPr/>
          <a:lstStyle/>
          <a:p>
            <a:r>
              <a:rPr lang="en-US" dirty="0"/>
              <a:t>Self-Assessment Question #2</a:t>
            </a:r>
          </a:p>
        </p:txBody>
      </p:sp>
      <p:sp>
        <p:nvSpPr>
          <p:cNvPr id="3" name="Content Placeholder 2">
            <a:extLst>
              <a:ext uri="{FF2B5EF4-FFF2-40B4-BE49-F238E27FC236}">
                <a16:creationId xmlns:a16="http://schemas.microsoft.com/office/drawing/2014/main" id="{68AA33EB-6E54-08EC-C464-5C4202D3CD71}"/>
              </a:ext>
            </a:extLst>
          </p:cNvPr>
          <p:cNvSpPr>
            <a:spLocks noGrp="1"/>
          </p:cNvSpPr>
          <p:nvPr>
            <p:ph idx="1"/>
          </p:nvPr>
        </p:nvSpPr>
        <p:spPr/>
        <p:txBody>
          <a:bodyPr/>
          <a:lstStyle/>
          <a:p>
            <a:pPr marL="514350" indent="-514350">
              <a:buAutoNum type="arabicPeriod"/>
            </a:pPr>
            <a:r>
              <a:rPr lang="en-US" dirty="0"/>
              <a:t>What is the most accurate source for current on-hand supply of a medication?</a:t>
            </a:r>
          </a:p>
          <a:p>
            <a:pPr marL="971550" lvl="1" indent="-514350">
              <a:buFont typeface="+mj-lt"/>
              <a:buAutoNum type="alphaUcPeriod"/>
            </a:pPr>
            <a:r>
              <a:rPr lang="it-IT" dirty="0"/>
              <a:t>DAPA Manager</a:t>
            </a:r>
          </a:p>
          <a:p>
            <a:pPr marL="971550" lvl="1" indent="-514350">
              <a:buFont typeface="+mj-lt"/>
              <a:buAutoNum type="alphaUcPeriod"/>
            </a:pPr>
            <a:r>
              <a:rPr lang="it-IT" dirty="0"/>
              <a:t>Medical Master Catalog</a:t>
            </a:r>
          </a:p>
          <a:p>
            <a:pPr marL="971550" lvl="1" indent="-514350">
              <a:buFont typeface="+mj-lt"/>
              <a:buAutoNum type="alphaUcPeriod"/>
            </a:pPr>
            <a:r>
              <a:rPr lang="it-IT" dirty="0"/>
              <a:t>Prime Vendor Catalog</a:t>
            </a:r>
          </a:p>
          <a:p>
            <a:pPr marL="971550" lvl="1" indent="-514350">
              <a:buFont typeface="+mj-lt"/>
              <a:buAutoNum type="alphaUcPeriod"/>
            </a:pPr>
            <a:r>
              <a:rPr lang="it-IT" dirty="0"/>
              <a:t>DMLSS</a:t>
            </a:r>
          </a:p>
          <a:p>
            <a:endParaRPr lang="en-US" dirty="0"/>
          </a:p>
        </p:txBody>
      </p:sp>
    </p:spTree>
    <p:extLst>
      <p:ext uri="{BB962C8B-B14F-4D97-AF65-F5344CB8AC3E}">
        <p14:creationId xmlns:p14="http://schemas.microsoft.com/office/powerpoint/2010/main" val="2673710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0D516-9020-E5EF-F9B3-03021D2FA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8EC2F-8B80-1AEB-2D16-9435F65E7071}"/>
              </a:ext>
            </a:extLst>
          </p:cNvPr>
          <p:cNvSpPr>
            <a:spLocks noGrp="1"/>
          </p:cNvSpPr>
          <p:nvPr>
            <p:ph type="title"/>
          </p:nvPr>
        </p:nvSpPr>
        <p:spPr/>
        <p:txBody>
          <a:bodyPr/>
          <a:lstStyle/>
          <a:p>
            <a:r>
              <a:rPr lang="en-US" dirty="0"/>
              <a:t>Self-Assessment Question #3</a:t>
            </a:r>
          </a:p>
        </p:txBody>
      </p:sp>
      <p:sp>
        <p:nvSpPr>
          <p:cNvPr id="3" name="Content Placeholder 2">
            <a:extLst>
              <a:ext uri="{FF2B5EF4-FFF2-40B4-BE49-F238E27FC236}">
                <a16:creationId xmlns:a16="http://schemas.microsoft.com/office/drawing/2014/main" id="{AB04C8C7-084C-AF01-6777-FF1D94C5269D}"/>
              </a:ext>
            </a:extLst>
          </p:cNvPr>
          <p:cNvSpPr>
            <a:spLocks noGrp="1"/>
          </p:cNvSpPr>
          <p:nvPr>
            <p:ph idx="1"/>
          </p:nvPr>
        </p:nvSpPr>
        <p:spPr/>
        <p:txBody>
          <a:bodyPr/>
          <a:lstStyle/>
          <a:p>
            <a:pPr marL="514350" indent="-514350">
              <a:buAutoNum type="arabicPeriod"/>
            </a:pPr>
            <a:r>
              <a:rPr lang="en-US" dirty="0"/>
              <a:t>What is the best source for locating alternate NDCs of a product?</a:t>
            </a:r>
          </a:p>
          <a:p>
            <a:pPr marL="971550" lvl="1" indent="-514350">
              <a:buFont typeface="+mj-lt"/>
              <a:buAutoNum type="alphaUcPeriod"/>
            </a:pPr>
            <a:r>
              <a:rPr lang="it-IT" dirty="0"/>
              <a:t>DAPA Manager</a:t>
            </a:r>
          </a:p>
          <a:p>
            <a:pPr marL="971550" lvl="1" indent="-514350">
              <a:buFont typeface="+mj-lt"/>
              <a:buAutoNum type="alphaUcPeriod"/>
            </a:pPr>
            <a:r>
              <a:rPr lang="it-IT" dirty="0"/>
              <a:t>Medical Master Catalog</a:t>
            </a:r>
          </a:p>
          <a:p>
            <a:pPr marL="971550" lvl="1" indent="-514350">
              <a:buFont typeface="+mj-lt"/>
              <a:buAutoNum type="alphaUcPeriod"/>
            </a:pPr>
            <a:r>
              <a:rPr lang="it-IT" dirty="0"/>
              <a:t>Prime Vendor Catalog</a:t>
            </a:r>
          </a:p>
          <a:p>
            <a:pPr marL="971550" lvl="1" indent="-514350">
              <a:buFont typeface="+mj-lt"/>
              <a:buAutoNum type="alphaUcPeriod"/>
            </a:pPr>
            <a:r>
              <a:rPr lang="it-IT" dirty="0"/>
              <a:t>DMLSS</a:t>
            </a:r>
          </a:p>
          <a:p>
            <a:endParaRPr lang="en-US" dirty="0"/>
          </a:p>
        </p:txBody>
      </p:sp>
    </p:spTree>
    <p:extLst>
      <p:ext uri="{BB962C8B-B14F-4D97-AF65-F5344CB8AC3E}">
        <p14:creationId xmlns:p14="http://schemas.microsoft.com/office/powerpoint/2010/main" val="3110718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E9BE6-CEA0-9D7D-8117-8CD23DE5BDC9}"/>
              </a:ext>
            </a:extLst>
          </p:cNvPr>
          <p:cNvSpPr>
            <a:spLocks noGrp="1"/>
          </p:cNvSpPr>
          <p:nvPr>
            <p:ph type="title"/>
          </p:nvPr>
        </p:nvSpPr>
        <p:spPr/>
        <p:txBody>
          <a:bodyPr/>
          <a:lstStyle/>
          <a:p>
            <a:r>
              <a:rPr lang="en-US" dirty="0"/>
              <a:t>Closing Remarks</a:t>
            </a:r>
          </a:p>
        </p:txBody>
      </p:sp>
      <p:sp useBgFill="1">
        <p:nvSpPr>
          <p:cNvPr id="7" name="Text Placeholder 2">
            <a:extLst>
              <a:ext uri="{FF2B5EF4-FFF2-40B4-BE49-F238E27FC236}">
                <a16:creationId xmlns:a16="http://schemas.microsoft.com/office/drawing/2014/main" id="{6C377D72-CCB5-880A-9C13-C534100C34C2}"/>
              </a:ext>
            </a:extLst>
          </p:cNvPr>
          <p:cNvSpPr>
            <a:spLocks noGrp="1"/>
          </p:cNvSpPr>
          <p:nvPr>
            <p:ph type="body" idx="1"/>
          </p:nvPr>
        </p:nvSpPr>
        <p:spPr>
          <a:xfrm>
            <a:off x="0" y="1330037"/>
            <a:ext cx="12192000" cy="4100945"/>
          </a:xfrm>
        </p:spPr>
        <p:txBody>
          <a:bodyPr/>
          <a:lstStyle/>
          <a:p>
            <a:pPr marL="101600" indent="0">
              <a:buNone/>
            </a:pPr>
            <a:r>
              <a:rPr lang="en-US" sz="2000" dirty="0">
                <a:latin typeface="Arial" panose="020B0604020202020204" pitchFamily="34" charset="0"/>
                <a:cs typeface="Arial" panose="020B0604020202020204" pitchFamily="34" charset="0"/>
              </a:rPr>
              <a:t>Francisco Boral, Lt Col, USAF, BSC – </a:t>
            </a:r>
            <a:r>
              <a:rPr lang="en-US" sz="2000" dirty="0">
                <a:latin typeface="Arial" panose="020B0604020202020204" pitchFamily="34" charset="0"/>
                <a:cs typeface="Arial" panose="020B0604020202020204" pitchFamily="34" charset="0"/>
                <a:hlinkClick r:id="rId2"/>
              </a:rPr>
              <a:t>francisco.boral@dla.mil</a:t>
            </a:r>
            <a:r>
              <a:rPr lang="en-US" sz="2000" dirty="0">
                <a:latin typeface="Arial" panose="020B0604020202020204" pitchFamily="34" charset="0"/>
                <a:cs typeface="Arial" panose="020B0604020202020204" pitchFamily="34" charset="0"/>
              </a:rPr>
              <a:t> </a:t>
            </a:r>
          </a:p>
          <a:p>
            <a:pPr marL="101600" indent="0">
              <a:buNone/>
            </a:pPr>
            <a:r>
              <a:rPr lang="en-US" sz="2000" dirty="0">
                <a:latin typeface="Arial" panose="020B0604020202020204" pitchFamily="34" charset="0"/>
                <a:cs typeface="Arial" panose="020B0604020202020204" pitchFamily="34" charset="0"/>
              </a:rPr>
              <a:t>Charles “Josh” Stallings, Lt Col, USAF, BSC – </a:t>
            </a:r>
            <a:r>
              <a:rPr lang="en-US" sz="2000" dirty="0">
                <a:latin typeface="Arial" panose="020B0604020202020204" pitchFamily="34" charset="0"/>
                <a:cs typeface="Arial" panose="020B0604020202020204" pitchFamily="34" charset="0"/>
                <a:hlinkClick r:id="rId3"/>
              </a:rPr>
              <a:t>charles.stallings@dla.mil</a:t>
            </a:r>
            <a:endParaRPr lang="en-US" sz="2000" dirty="0">
              <a:latin typeface="Arial" panose="020B0604020202020204" pitchFamily="34" charset="0"/>
              <a:cs typeface="Arial" panose="020B0604020202020204" pitchFamily="34" charset="0"/>
            </a:endParaRPr>
          </a:p>
          <a:p>
            <a:pPr marL="101600" indent="0">
              <a:buNone/>
            </a:pPr>
            <a:endParaRPr lang="en-US" sz="2000" dirty="0">
              <a:latin typeface="Arial" panose="020B0604020202020204" pitchFamily="34" charset="0"/>
              <a:cs typeface="Arial" panose="020B0604020202020204" pitchFamily="34" charset="0"/>
            </a:endParaRPr>
          </a:p>
          <a:p>
            <a:pPr marL="101600" indent="0">
              <a:buNone/>
            </a:pPr>
            <a:r>
              <a:rPr lang="en-US" sz="2000" dirty="0">
                <a:latin typeface="Arial" panose="020B0604020202020204" pitchFamily="34" charset="0"/>
                <a:cs typeface="Arial" panose="020B0604020202020204" pitchFamily="34" charset="0"/>
              </a:rPr>
              <a:t>Defense Logistics Agency (DLA) Troop Support</a:t>
            </a:r>
          </a:p>
          <a:p>
            <a:pPr marL="101600" indent="0">
              <a:buNone/>
            </a:pPr>
            <a:r>
              <a:rPr lang="en-US" sz="2000" dirty="0">
                <a:latin typeface="Arial" panose="020B0604020202020204" pitchFamily="34" charset="0"/>
                <a:cs typeface="Arial" panose="020B0604020202020204" pitchFamily="34" charset="0"/>
              </a:rPr>
              <a:t>Philadelphia, PA</a:t>
            </a:r>
          </a:p>
          <a:p>
            <a:endParaRPr lang="en-US" sz="2000" dirty="0">
              <a:latin typeface="Arial" panose="020B0604020202020204" pitchFamily="34" charset="0"/>
              <a:cs typeface="Arial" panose="020B0604020202020204" pitchFamily="34" charset="0"/>
            </a:endParaRPr>
          </a:p>
          <a:p>
            <a:pPr marL="101600" indent="0">
              <a:buNone/>
            </a:pPr>
            <a:r>
              <a:rPr lang="en-US" sz="2000" dirty="0">
                <a:latin typeface="Arial" panose="020B0604020202020204" pitchFamily="34" charset="0"/>
                <a:cs typeface="Arial" panose="020B0604020202020204" pitchFamily="34" charset="0"/>
                <a:hlinkClick r:id="rId4"/>
              </a:rPr>
              <a:t>cpoc@dla.mil</a:t>
            </a:r>
            <a:r>
              <a:rPr lang="en-US" sz="2000" dirty="0">
                <a:latin typeface="Arial" panose="020B0604020202020204" pitchFamily="34" charset="0"/>
                <a:cs typeface="Arial" panose="020B0604020202020204" pitchFamily="34" charset="0"/>
              </a:rPr>
              <a:t> </a:t>
            </a:r>
          </a:p>
          <a:p>
            <a:pPr marL="101600" indent="0">
              <a:buNone/>
            </a:pPr>
            <a:endParaRPr lang="en-US" dirty="0">
              <a:latin typeface="Arial" panose="020B0604020202020204" pitchFamily="34" charset="0"/>
              <a:cs typeface="Arial" panose="020B0604020202020204" pitchFamily="34" charset="0"/>
            </a:endParaRPr>
          </a:p>
          <a:p>
            <a:pPr marL="101600" indent="0">
              <a:buNone/>
            </a:pPr>
            <a:endParaRPr lang="en-US"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6F2CA73-C587-E4F1-8424-C13DB1EDF4C8}"/>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8920955" y="1747204"/>
            <a:ext cx="2956244" cy="3501571"/>
          </a:xfrm>
          <a:prstGeom prst="rect">
            <a:avLst/>
          </a:prstGeom>
          <a:noFill/>
        </p:spPr>
      </p:pic>
    </p:spTree>
    <p:extLst>
      <p:ext uri="{BB962C8B-B14F-4D97-AF65-F5344CB8AC3E}">
        <p14:creationId xmlns:p14="http://schemas.microsoft.com/office/powerpoint/2010/main" val="62719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Deadline to obtain CE </a:t>
            </a:r>
            <a:r>
              <a:rPr kumimoji="0" lang="en-US" sz="32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5 Aug 2025</a:t>
            </a:r>
            <a:endParaRPr kumimoji="0" lang="en-US" sz="12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1915711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1881</Words>
  <Application>Microsoft Office PowerPoint</Application>
  <PresentationFormat>Widescreen</PresentationFormat>
  <Paragraphs>248</Paragraphs>
  <Slides>42</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42</vt:i4>
      </vt:variant>
    </vt:vector>
  </HeadingPairs>
  <TitlesOfParts>
    <vt:vector size="54" baseType="lpstr">
      <vt:lpstr>Aptos</vt:lpstr>
      <vt:lpstr>Aptos Display</vt:lpstr>
      <vt:lpstr>Arial</vt:lpstr>
      <vt:lpstr>Barlow Semi Condensed Medium</vt:lpstr>
      <vt:lpstr>Calibri</vt:lpstr>
      <vt:lpstr>EB Garamond</vt:lpstr>
      <vt:lpstr>Tahoma</vt:lpstr>
      <vt:lpstr>Times</vt:lpstr>
      <vt:lpstr>Times New Roman</vt:lpstr>
      <vt:lpstr>Wingdings 3</vt:lpstr>
      <vt:lpstr>Office Theme</vt:lpstr>
      <vt:lpstr>1_Office Theme</vt:lpstr>
      <vt:lpstr>Sourcing Techniques for Success</vt:lpstr>
      <vt:lpstr>Disclosure</vt:lpstr>
      <vt:lpstr>Learning Objectives </vt:lpstr>
      <vt:lpstr>Self-Assessment Question #1</vt:lpstr>
      <vt:lpstr>Self-Assessment Question #2</vt:lpstr>
      <vt:lpstr>Self-Assessment Question #3</vt:lpstr>
      <vt:lpstr>Strategic Relationships</vt:lpstr>
      <vt:lpstr>Customer Pharmacy Operations Center</vt:lpstr>
      <vt:lpstr>Customer Pharmacy Operations Center</vt:lpstr>
      <vt:lpstr>PowerPoint Presentation</vt:lpstr>
      <vt:lpstr>PowerPoint Presentation</vt:lpstr>
      <vt:lpstr>Brand To Generic Report</vt:lpstr>
      <vt:lpstr>DMM Online</vt:lpstr>
      <vt:lpstr>Reverse Distribution</vt:lpstr>
      <vt:lpstr>DMM Online</vt:lpstr>
      <vt:lpstr>Terms – Pricing Agreements</vt:lpstr>
      <vt:lpstr>National Contract Compliance Report</vt:lpstr>
      <vt:lpstr>DMM Online</vt:lpstr>
      <vt:lpstr>PowerPoint Presentation</vt:lpstr>
      <vt:lpstr>PowerPoint Presentation</vt:lpstr>
      <vt:lpstr>PowerPoint Presentation</vt:lpstr>
      <vt:lpstr>ABC Order – Pricing Agreements</vt:lpstr>
      <vt:lpstr>ABC Order – Pricing Agreements</vt:lpstr>
      <vt:lpstr>ABC Order – Pricing Agreements</vt:lpstr>
      <vt:lpstr>ABC Order</vt:lpstr>
      <vt:lpstr>Medical Master Catalog</vt:lpstr>
      <vt:lpstr>Medical Master Catalog</vt:lpstr>
      <vt:lpstr>Medical Master Catalog</vt:lpstr>
      <vt:lpstr>Medical Master Catalog</vt:lpstr>
      <vt:lpstr>Medical Master Catalog</vt:lpstr>
      <vt:lpstr>Product Sourcing</vt:lpstr>
      <vt:lpstr>COVID Therapeutics</vt:lpstr>
      <vt:lpstr>Holding Orders</vt:lpstr>
      <vt:lpstr>Manual Orders</vt:lpstr>
      <vt:lpstr>Customer Example </vt:lpstr>
      <vt:lpstr>Manufacturer Backorder Reports</vt:lpstr>
      <vt:lpstr>Cencora DoD Support Team Contacts</vt:lpstr>
      <vt:lpstr>Self-Assessment Question #1</vt:lpstr>
      <vt:lpstr>Self-Assessment Question #2</vt:lpstr>
      <vt:lpstr>Self-Assessment Question #3</vt:lpstr>
      <vt:lpstr>Closing Remarks</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Godwin</dc:creator>
  <cp:lastModifiedBy>Beth Godwin</cp:lastModifiedBy>
  <cp:revision>1</cp:revision>
  <dcterms:created xsi:type="dcterms:W3CDTF">2025-06-17T16:16:35Z</dcterms:created>
  <dcterms:modified xsi:type="dcterms:W3CDTF">2025-06-17T16:16:41Z</dcterms:modified>
</cp:coreProperties>
</file>