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6"/>
  </p:notesMasterIdLst>
  <p:sldIdLst>
    <p:sldId id="264" r:id="rId5"/>
    <p:sldId id="257" r:id="rId6"/>
    <p:sldId id="259" r:id="rId7"/>
    <p:sldId id="260" r:id="rId8"/>
    <p:sldId id="261" r:id="rId9"/>
    <p:sldId id="355" r:id="rId10"/>
    <p:sldId id="265" r:id="rId11"/>
    <p:sldId id="332" r:id="rId12"/>
    <p:sldId id="343" r:id="rId13"/>
    <p:sldId id="344" r:id="rId14"/>
    <p:sldId id="347" r:id="rId15"/>
    <p:sldId id="296" r:id="rId16"/>
    <p:sldId id="345" r:id="rId17"/>
    <p:sldId id="346" r:id="rId18"/>
    <p:sldId id="325" r:id="rId19"/>
    <p:sldId id="353" r:id="rId20"/>
    <p:sldId id="349" r:id="rId21"/>
    <p:sldId id="297" r:id="rId22"/>
    <p:sldId id="348" r:id="rId23"/>
    <p:sldId id="301" r:id="rId24"/>
    <p:sldId id="308" r:id="rId25"/>
    <p:sldId id="309" r:id="rId26"/>
    <p:sldId id="311" r:id="rId27"/>
    <p:sldId id="335" r:id="rId28"/>
    <p:sldId id="333" r:id="rId29"/>
    <p:sldId id="331" r:id="rId30"/>
    <p:sldId id="357" r:id="rId31"/>
    <p:sldId id="312" r:id="rId32"/>
    <p:sldId id="313" r:id="rId33"/>
    <p:sldId id="314" r:id="rId34"/>
    <p:sldId id="352" r:id="rId35"/>
    <p:sldId id="315" r:id="rId36"/>
    <p:sldId id="310" r:id="rId37"/>
    <p:sldId id="316" r:id="rId38"/>
    <p:sldId id="317" r:id="rId39"/>
    <p:sldId id="318" r:id="rId40"/>
    <p:sldId id="328" r:id="rId41"/>
    <p:sldId id="356" r:id="rId42"/>
    <p:sldId id="354" r:id="rId43"/>
    <p:sldId id="351" r:id="rId44"/>
    <p:sldId id="2147483146"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5C24DE-14B5-1E40-B6DD-D881B91E996E}" name="Hedin, Cory G Lt Col USAF DHA NELLIS 99TH MDG (USA)" initials="CH" userId="S::cory.g.hedin.mil@health.mil::0c69b90f-5140-40a4-ad02-8b8a4e0ed7e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CF7362-BFE3-47EA-AE75-554F7582DCA4}" v="200" dt="2025-03-26T13:44:38.1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9831" autoAdjust="0"/>
  </p:normalViewPr>
  <p:slideViewPr>
    <p:cSldViewPr snapToGrid="0">
      <p:cViewPr varScale="1">
        <p:scale>
          <a:sx n="99" d="100"/>
          <a:sy n="99" d="100"/>
        </p:scale>
        <p:origin x="103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B81C9A-27BA-43F9-B61E-45A900DED52C}" type="datetimeFigureOut">
              <a:rPr lang="en-US" smtClean="0"/>
              <a:t>6/11/2025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9E5469-07E0-4D90-A151-2C0619ECB5E0}" type="slidenum">
              <a:rPr lang="en-US" smtClean="0"/>
              <a:t>‹#›</a:t>
            </a:fld>
            <a:endParaRPr lang="en-US"/>
          </a:p>
        </p:txBody>
      </p:sp>
    </p:spTree>
    <p:extLst>
      <p:ext uri="{BB962C8B-B14F-4D97-AF65-F5344CB8AC3E}">
        <p14:creationId xmlns:p14="http://schemas.microsoft.com/office/powerpoint/2010/main" val="545547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1</a:t>
            </a:fld>
            <a:endParaRPr lang="en-US"/>
          </a:p>
        </p:txBody>
      </p:sp>
    </p:spTree>
    <p:extLst>
      <p:ext uri="{BB962C8B-B14F-4D97-AF65-F5344CB8AC3E}">
        <p14:creationId xmlns:p14="http://schemas.microsoft.com/office/powerpoint/2010/main" val="1163251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DISCLOSURE: All</a:t>
            </a:r>
            <a:r>
              <a:rPr lang="en-US" baseline="0" dirty="0"/>
              <a:t> patient-looking photos where patient can be seen/identified were taken during an exercise in Oct 2016 at Bagram and are not actual patients.</a:t>
            </a:r>
            <a:endParaRPr lang="en-US" dirty="0"/>
          </a:p>
        </p:txBody>
      </p:sp>
      <p:sp>
        <p:nvSpPr>
          <p:cNvPr id="4" name="Slide Number Placeholder 3"/>
          <p:cNvSpPr>
            <a:spLocks noGrp="1"/>
          </p:cNvSpPr>
          <p:nvPr>
            <p:ph type="sldNum" sz="quarter" idx="10"/>
          </p:nvPr>
        </p:nvSpPr>
        <p:spPr/>
        <p:txBody>
          <a:bodyPr/>
          <a:lstStyle/>
          <a:p>
            <a:fld id="{9AD06D3B-C844-4341-A8E9-AE5B747DFAED}" type="slidenum">
              <a:rPr lang="en-US" smtClean="0"/>
              <a:t>7</a:t>
            </a:fld>
            <a:endParaRPr lang="en-US"/>
          </a:p>
        </p:txBody>
      </p:sp>
    </p:spTree>
    <p:extLst>
      <p:ext uri="{BB962C8B-B14F-4D97-AF65-F5344CB8AC3E}">
        <p14:creationId xmlns:p14="http://schemas.microsoft.com/office/powerpoint/2010/main" val="2950029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 is messy and people get hurt.</a:t>
            </a:r>
            <a:r>
              <a:rPr lang="en-US" baseline="0" dirty="0"/>
              <a:t> Traumatic injury is an unavoidable part of war.</a:t>
            </a:r>
          </a:p>
          <a:p>
            <a:endParaRPr lang="en-US" baseline="0" dirty="0"/>
          </a:p>
          <a:p>
            <a:r>
              <a:rPr lang="en-US" dirty="0">
                <a:effectLst/>
              </a:rPr>
              <a:t>(U.S. Air Force photo by Staff Sgt. Katherine </a:t>
            </a:r>
            <a:r>
              <a:rPr lang="en-US" dirty="0" err="1">
                <a:effectLst/>
              </a:rPr>
              <a:t>Spessa</a:t>
            </a:r>
            <a:r>
              <a:rPr lang="en-US" dirty="0">
                <a:effectLst/>
              </a:rPr>
              <a:t>) VIRIN: 161029-F-TY749-279.JPG  https://www.airforcemedicine.af.mil/News/Art/igphoto/2001661652/</a:t>
            </a:r>
          </a:p>
          <a:p>
            <a:endParaRPr lang="en-US" dirty="0">
              <a:effectLst/>
            </a:endParaRPr>
          </a:p>
          <a:p>
            <a:r>
              <a:rPr lang="en-US" dirty="0">
                <a:effectLst/>
              </a:rPr>
              <a:t>(U.S. Air Force photo by Staff Sgt. Katherine </a:t>
            </a:r>
            <a:r>
              <a:rPr lang="en-US" dirty="0" err="1">
                <a:effectLst/>
              </a:rPr>
              <a:t>Spessa</a:t>
            </a:r>
            <a:r>
              <a:rPr lang="en-US" dirty="0">
                <a:effectLst/>
              </a:rPr>
              <a:t>) VIRIN: 161029-F-TY749-154.JPG   https://www.airforcemedicine.af.mil/News/Art/igphoto/2001661650/</a:t>
            </a:r>
            <a:endParaRPr lang="en-US" dirty="0"/>
          </a:p>
          <a:p>
            <a:endParaRPr lang="en-US" dirty="0"/>
          </a:p>
        </p:txBody>
      </p:sp>
      <p:sp>
        <p:nvSpPr>
          <p:cNvPr id="4" name="Slide Number Placeholder 3"/>
          <p:cNvSpPr>
            <a:spLocks noGrp="1"/>
          </p:cNvSpPr>
          <p:nvPr>
            <p:ph type="sldNum" sz="quarter" idx="10"/>
          </p:nvPr>
        </p:nvSpPr>
        <p:spPr/>
        <p:txBody>
          <a:bodyPr/>
          <a:lstStyle/>
          <a:p>
            <a:fld id="{9AD06D3B-C844-4341-A8E9-AE5B747DFAED}" type="slidenum">
              <a:rPr lang="en-US" smtClean="0"/>
              <a:t>8</a:t>
            </a:fld>
            <a:endParaRPr lang="en-US"/>
          </a:p>
        </p:txBody>
      </p:sp>
    </p:spTree>
    <p:extLst>
      <p:ext uri="{BB962C8B-B14F-4D97-AF65-F5344CB8AC3E}">
        <p14:creationId xmlns:p14="http://schemas.microsoft.com/office/powerpoint/2010/main" val="4261707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5103E"/>
                </a:solidFill>
                <a:effectLst/>
                <a:latin typeface="Times New Roman" panose="02020603050405020304" pitchFamily="18" charset="0"/>
              </a:rPr>
              <a:t>Image courtesy of: </a:t>
            </a:r>
            <a:r>
              <a:rPr lang="en-US" b="0" i="0" dirty="0" err="1">
                <a:solidFill>
                  <a:srgbClr val="05103E"/>
                </a:solidFill>
                <a:effectLst/>
                <a:latin typeface="Times New Roman" panose="02020603050405020304" pitchFamily="18" charset="0"/>
              </a:rPr>
              <a:t>Mastro</a:t>
            </a:r>
            <a:r>
              <a:rPr lang="en-US" b="0" i="0" dirty="0">
                <a:solidFill>
                  <a:srgbClr val="05103E"/>
                </a:solidFill>
                <a:effectLst/>
                <a:latin typeface="Times New Roman" panose="02020603050405020304" pitchFamily="18" charset="0"/>
              </a:rPr>
              <a:t>, O. S. (2023, October 2). The Taiwan temptation: Why Beijing might resort to force. </a:t>
            </a:r>
            <a:r>
              <a:rPr lang="en-US" b="0" i="1" dirty="0">
                <a:solidFill>
                  <a:srgbClr val="05103E"/>
                </a:solidFill>
                <a:effectLst/>
                <a:latin typeface="Times New Roman" panose="02020603050405020304" pitchFamily="18" charset="0"/>
              </a:rPr>
              <a:t>Foreign Affairs</a:t>
            </a:r>
            <a:r>
              <a:rPr lang="en-US" b="0" i="0" dirty="0">
                <a:solidFill>
                  <a:srgbClr val="05103E"/>
                </a:solidFill>
                <a:effectLst/>
                <a:latin typeface="Times New Roman" panose="02020603050405020304" pitchFamily="18" charset="0"/>
              </a:rPr>
              <a:t>. https://www.foreignaffairs.com/articles/china/2021-06-03/china-taiwan-war-temptation</a:t>
            </a:r>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10</a:t>
            </a:fld>
            <a:endParaRPr lang="en-US"/>
          </a:p>
        </p:txBody>
      </p:sp>
    </p:spTree>
    <p:extLst>
      <p:ext uri="{BB962C8B-B14F-4D97-AF65-F5344CB8AC3E}">
        <p14:creationId xmlns:p14="http://schemas.microsoft.com/office/powerpoint/2010/main" val="1093566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photo from Instagram shows Ukrainian medics attempting to treat patients in an improvised bomb shelter</a:t>
            </a:r>
          </a:p>
        </p:txBody>
      </p:sp>
      <p:sp>
        <p:nvSpPr>
          <p:cNvPr id="4" name="Slide Number Placeholder 3"/>
          <p:cNvSpPr>
            <a:spLocks noGrp="1"/>
          </p:cNvSpPr>
          <p:nvPr>
            <p:ph type="sldNum" sz="quarter" idx="5"/>
          </p:nvPr>
        </p:nvSpPr>
        <p:spPr/>
        <p:txBody>
          <a:bodyPr/>
          <a:lstStyle/>
          <a:p>
            <a:fld id="{1D9E5469-07E0-4D90-A151-2C0619ECB5E0}" type="slidenum">
              <a:rPr lang="en-US" smtClean="0"/>
              <a:t>11</a:t>
            </a:fld>
            <a:endParaRPr lang="en-US"/>
          </a:p>
        </p:txBody>
      </p:sp>
    </p:spTree>
    <p:extLst>
      <p:ext uri="{BB962C8B-B14F-4D97-AF65-F5344CB8AC3E}">
        <p14:creationId xmlns:p14="http://schemas.microsoft.com/office/powerpoint/2010/main" val="2140180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 would take the word “may” out of that last sentence. Complication DO occur all the time.</a:t>
            </a:r>
            <a:endParaRPr lang="en-US" dirty="0"/>
          </a:p>
          <a:p>
            <a:endParaRPr lang="en-US" dirty="0"/>
          </a:p>
          <a:p>
            <a:r>
              <a:rPr lang="en-US" dirty="0"/>
              <a:t>With this in mind, I decided to return to Keesler and</a:t>
            </a:r>
            <a:r>
              <a:rPr lang="en-US" baseline="0" dirty="0"/>
              <a:t> improve emergency response training for my airmen</a:t>
            </a:r>
            <a:endParaRPr lang="en-US" dirty="0"/>
          </a:p>
        </p:txBody>
      </p:sp>
      <p:sp>
        <p:nvSpPr>
          <p:cNvPr id="4" name="Slide Number Placeholder 3"/>
          <p:cNvSpPr>
            <a:spLocks noGrp="1"/>
          </p:cNvSpPr>
          <p:nvPr>
            <p:ph type="sldNum" sz="quarter" idx="10"/>
          </p:nvPr>
        </p:nvSpPr>
        <p:spPr/>
        <p:txBody>
          <a:bodyPr/>
          <a:lstStyle/>
          <a:p>
            <a:pPr>
              <a:defRPr/>
            </a:pPr>
            <a:fld id="{771F9ACF-3C07-457C-B837-873484641ED5}" type="slidenum">
              <a:rPr lang="en-US" smtClean="0"/>
              <a:pPr>
                <a:defRPr/>
              </a:pPr>
              <a:t>12</a:t>
            </a:fld>
            <a:endParaRPr lang="en-US" dirty="0"/>
          </a:p>
        </p:txBody>
      </p:sp>
    </p:spTree>
    <p:extLst>
      <p:ext uri="{BB962C8B-B14F-4D97-AF65-F5344CB8AC3E}">
        <p14:creationId xmlns:p14="http://schemas.microsoft.com/office/powerpoint/2010/main" val="3833695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000000"/>
                </a:solidFill>
                <a:latin typeface="AdvTT5235d5a9"/>
              </a:rPr>
              <a:t>Medication errors are common in emergency departments (ED). A study of 192 patients in a United States (US) ED found that 59.4% of ED patients had one or more medication error and 37% had one or more medication errors that were not intercepted before administration [</a:t>
            </a:r>
            <a:r>
              <a:rPr lang="en-US" sz="1800" b="0" i="0" u="none" strike="noStrike" baseline="0" dirty="0">
                <a:solidFill>
                  <a:srgbClr val="0000FF"/>
                </a:solidFill>
                <a:latin typeface="AdvTT5235d5a9"/>
              </a:rPr>
              <a:t>4</a:t>
            </a:r>
            <a:r>
              <a:rPr lang="en-US" sz="1800" b="0" i="0" u="none" strike="noStrike" baseline="0" dirty="0">
                <a:solidFill>
                  <a:srgbClr val="000000"/>
                </a:solidFill>
                <a:latin typeface="AdvTT5235d5a9"/>
              </a:rPr>
              <a:t>]. The reasons for medication errors are multifactorial. Emergency clinicians work in overcrowded, time-pressured environments in which the risk of medication error is high [</a:t>
            </a:r>
            <a:r>
              <a:rPr lang="en-US" sz="1800" b="0" i="0" u="none" strike="noStrike" baseline="0" dirty="0">
                <a:solidFill>
                  <a:srgbClr val="0000FF"/>
                </a:solidFill>
                <a:latin typeface="AdvTT5235d5a9"/>
              </a:rPr>
              <a:t>5-9</a:t>
            </a:r>
            <a:r>
              <a:rPr lang="en-US" sz="1800" b="0" i="0" u="none" strike="noStrike" baseline="0" dirty="0">
                <a:solidFill>
                  <a:srgbClr val="000000"/>
                </a:solidFill>
                <a:latin typeface="AdvTT5235d5a9"/>
              </a:rPr>
              <a:t>]. Overcrowding in EDs has been </a:t>
            </a:r>
            <a:r>
              <a:rPr lang="en-US" sz="1800" b="0" i="0" u="none" strike="noStrike" baseline="0" dirty="0" err="1">
                <a:solidFill>
                  <a:srgbClr val="000000"/>
                </a:solidFill>
                <a:latin typeface="AdvTT5235d5a9"/>
              </a:rPr>
              <a:t>recognised</a:t>
            </a:r>
            <a:r>
              <a:rPr lang="en-US" sz="1800" b="0" i="0" u="none" strike="noStrike" baseline="0" dirty="0">
                <a:solidFill>
                  <a:srgbClr val="000000"/>
                </a:solidFill>
                <a:latin typeface="AdvTT5235d5a9"/>
              </a:rPr>
              <a:t> as a widespread problem in many countries [</a:t>
            </a:r>
            <a:r>
              <a:rPr lang="en-US" sz="1800" b="0" i="0" u="none" strike="noStrike" baseline="0" dirty="0">
                <a:solidFill>
                  <a:srgbClr val="0000FF"/>
                </a:solidFill>
                <a:latin typeface="AdvTT5235d5a9"/>
              </a:rPr>
              <a:t>10-13</a:t>
            </a:r>
            <a:r>
              <a:rPr lang="en-US" sz="1800" b="0" i="0" u="none" strike="noStrike" baseline="0" dirty="0">
                <a:solidFill>
                  <a:srgbClr val="000000"/>
                </a:solidFill>
                <a:latin typeface="AdvTT5235d5a9"/>
              </a:rPr>
              <a:t>] and has been shown to increase the risk of medication errors and delays in the administration of time critical medications</a:t>
            </a:r>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13</a:t>
            </a:fld>
            <a:endParaRPr lang="en-US"/>
          </a:p>
        </p:txBody>
      </p:sp>
    </p:spTree>
    <p:extLst>
      <p:ext uri="{BB962C8B-B14F-4D97-AF65-F5344CB8AC3E}">
        <p14:creationId xmlns:p14="http://schemas.microsoft.com/office/powerpoint/2010/main" val="4165677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experience with TSgt Cook during first trauma call at Bagram</a:t>
            </a:r>
          </a:p>
        </p:txBody>
      </p:sp>
      <p:sp>
        <p:nvSpPr>
          <p:cNvPr id="4" name="Slide Number Placeholder 3"/>
          <p:cNvSpPr>
            <a:spLocks noGrp="1"/>
          </p:cNvSpPr>
          <p:nvPr>
            <p:ph type="sldNum" sz="quarter" idx="5"/>
          </p:nvPr>
        </p:nvSpPr>
        <p:spPr/>
        <p:txBody>
          <a:bodyPr/>
          <a:lstStyle/>
          <a:p>
            <a:fld id="{1D9E5469-07E0-4D90-A151-2C0619ECB5E0}" type="slidenum">
              <a:rPr lang="en-US" smtClean="0"/>
              <a:t>14</a:t>
            </a:fld>
            <a:endParaRPr lang="en-US"/>
          </a:p>
        </p:txBody>
      </p:sp>
    </p:spTree>
    <p:extLst>
      <p:ext uri="{BB962C8B-B14F-4D97-AF65-F5344CB8AC3E}">
        <p14:creationId xmlns:p14="http://schemas.microsoft.com/office/powerpoint/2010/main" val="2656713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Pharmacy trauma response training opportunities at MTFs are limited. A few other MTFs (Madigan, Walter Reed, Carl </a:t>
            </a:r>
            <a:r>
              <a:rPr lang="en-US" sz="1200" dirty="0" err="1"/>
              <a:t>Darnall</a:t>
            </a:r>
            <a:r>
              <a:rPr lang="en-US" sz="1200" dirty="0"/>
              <a:t>) have had trauma center certification in the past but do not currently show up on the ACS site as having current certification.</a:t>
            </a:r>
          </a:p>
          <a:p>
            <a:endParaRPr lang="en-US" dirty="0"/>
          </a:p>
        </p:txBody>
      </p:sp>
      <p:sp>
        <p:nvSpPr>
          <p:cNvPr id="4" name="Slide Number Placeholder 3"/>
          <p:cNvSpPr>
            <a:spLocks noGrp="1"/>
          </p:cNvSpPr>
          <p:nvPr>
            <p:ph type="sldNum" sz="quarter" idx="10"/>
          </p:nvPr>
        </p:nvSpPr>
        <p:spPr/>
        <p:txBody>
          <a:bodyPr/>
          <a:lstStyle/>
          <a:p>
            <a:pPr>
              <a:defRPr/>
            </a:pPr>
            <a:fld id="{771F9ACF-3C07-457C-B837-873484641ED5}" type="slidenum">
              <a:rPr lang="en-US" smtClean="0"/>
              <a:pPr>
                <a:defRPr/>
              </a:pPr>
              <a:t>15</a:t>
            </a:fld>
            <a:endParaRPr lang="en-US" dirty="0"/>
          </a:p>
        </p:txBody>
      </p:sp>
    </p:spTree>
    <p:extLst>
      <p:ext uri="{BB962C8B-B14F-4D97-AF65-F5344CB8AC3E}">
        <p14:creationId xmlns:p14="http://schemas.microsoft.com/office/powerpoint/2010/main" val="3624636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1F9ACF-3C07-457C-B837-873484641ED5}" type="slidenum">
              <a:rPr lang="en-US" smtClean="0"/>
              <a:pPr>
                <a:defRPr/>
              </a:pPr>
              <a:t>18</a:t>
            </a:fld>
            <a:endParaRPr lang="en-US" dirty="0"/>
          </a:p>
        </p:txBody>
      </p:sp>
    </p:spTree>
    <p:extLst>
      <p:ext uri="{BB962C8B-B14F-4D97-AF65-F5344CB8AC3E}">
        <p14:creationId xmlns:p14="http://schemas.microsoft.com/office/powerpoint/2010/main" val="2311675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a:t>
            </a:r>
            <a:r>
              <a:rPr lang="en-US" baseline="0" dirty="0"/>
              <a:t> hope is that you have an interest in developing a readiness training program like this at your MTF.</a:t>
            </a:r>
            <a:endParaRPr lang="en-US" dirty="0"/>
          </a:p>
        </p:txBody>
      </p:sp>
      <p:sp>
        <p:nvSpPr>
          <p:cNvPr id="4" name="Slide Number Placeholder 3"/>
          <p:cNvSpPr>
            <a:spLocks noGrp="1"/>
          </p:cNvSpPr>
          <p:nvPr>
            <p:ph type="sldNum" sz="quarter" idx="10"/>
          </p:nvPr>
        </p:nvSpPr>
        <p:spPr/>
        <p:txBody>
          <a:bodyPr/>
          <a:lstStyle/>
          <a:p>
            <a:pPr>
              <a:defRPr/>
            </a:pPr>
            <a:fld id="{771F9ACF-3C07-457C-B837-873484641ED5}" type="slidenum">
              <a:rPr lang="en-US" smtClean="0"/>
              <a:pPr>
                <a:defRPr/>
              </a:pPr>
              <a:t>21</a:t>
            </a:fld>
            <a:endParaRPr lang="en-US" dirty="0"/>
          </a:p>
        </p:txBody>
      </p:sp>
    </p:spTree>
    <p:extLst>
      <p:ext uri="{BB962C8B-B14F-4D97-AF65-F5344CB8AC3E}">
        <p14:creationId xmlns:p14="http://schemas.microsoft.com/office/powerpoint/2010/main" val="4198731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fld id="{771F9ACF-3C07-457C-B837-873484641ED5}" type="slidenum">
              <a:rPr lang="en-US" smtClean="0"/>
              <a:pPr>
                <a:defRPr/>
              </a:pPr>
              <a:t>22</a:t>
            </a:fld>
            <a:endParaRPr lang="en-US" dirty="0"/>
          </a:p>
        </p:txBody>
      </p:sp>
    </p:spTree>
    <p:extLst>
      <p:ext uri="{BB962C8B-B14F-4D97-AF65-F5344CB8AC3E}">
        <p14:creationId xmlns:p14="http://schemas.microsoft.com/office/powerpoint/2010/main" val="307602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Large level 1 is ideal</a:t>
            </a:r>
          </a:p>
          <a:p>
            <a:endParaRPr lang="en-US" dirty="0"/>
          </a:p>
        </p:txBody>
      </p:sp>
      <p:sp>
        <p:nvSpPr>
          <p:cNvPr id="4" name="Slide Number Placeholder 3"/>
          <p:cNvSpPr>
            <a:spLocks noGrp="1"/>
          </p:cNvSpPr>
          <p:nvPr>
            <p:ph type="sldNum" sz="quarter" idx="10"/>
          </p:nvPr>
        </p:nvSpPr>
        <p:spPr/>
        <p:txBody>
          <a:bodyPr/>
          <a:lstStyle/>
          <a:p>
            <a:pPr>
              <a:defRPr/>
            </a:pPr>
            <a:fld id="{771F9ACF-3C07-457C-B837-873484641ED5}" type="slidenum">
              <a:rPr lang="en-US" smtClean="0"/>
              <a:pPr>
                <a:defRPr/>
              </a:pPr>
              <a:t>23</a:t>
            </a:fld>
            <a:endParaRPr lang="en-US" dirty="0"/>
          </a:p>
        </p:txBody>
      </p:sp>
    </p:spTree>
    <p:extLst>
      <p:ext uri="{BB962C8B-B14F-4D97-AF65-F5344CB8AC3E}">
        <p14:creationId xmlns:p14="http://schemas.microsoft.com/office/powerpoint/2010/main" val="1583328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fld id="{771F9ACF-3C07-457C-B837-873484641ED5}" type="slidenum">
              <a:rPr lang="en-US" smtClean="0"/>
              <a:pPr>
                <a:defRPr/>
              </a:pPr>
              <a:t>24</a:t>
            </a:fld>
            <a:endParaRPr lang="en-US" dirty="0"/>
          </a:p>
        </p:txBody>
      </p:sp>
    </p:spTree>
    <p:extLst>
      <p:ext uri="{BB962C8B-B14F-4D97-AF65-F5344CB8AC3E}">
        <p14:creationId xmlns:p14="http://schemas.microsoft.com/office/powerpoint/2010/main" val="4054303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Just showing Level 1 Trauma Centers</a:t>
            </a:r>
            <a:endParaRPr lang="en-US" dirty="0"/>
          </a:p>
        </p:txBody>
      </p:sp>
      <p:sp>
        <p:nvSpPr>
          <p:cNvPr id="4" name="Slide Number Placeholder 3"/>
          <p:cNvSpPr>
            <a:spLocks noGrp="1"/>
          </p:cNvSpPr>
          <p:nvPr>
            <p:ph type="sldNum" sz="quarter" idx="10"/>
          </p:nvPr>
        </p:nvSpPr>
        <p:spPr/>
        <p:txBody>
          <a:bodyPr/>
          <a:lstStyle/>
          <a:p>
            <a:pPr>
              <a:defRPr/>
            </a:pPr>
            <a:fld id="{771F9ACF-3C07-457C-B837-873484641ED5}" type="slidenum">
              <a:rPr lang="en-US" smtClean="0"/>
              <a:pPr>
                <a:defRPr/>
              </a:pPr>
              <a:t>25</a:t>
            </a:fld>
            <a:endParaRPr lang="en-US" dirty="0"/>
          </a:p>
        </p:txBody>
      </p:sp>
    </p:spTree>
    <p:extLst>
      <p:ext uri="{BB962C8B-B14F-4D97-AF65-F5344CB8AC3E}">
        <p14:creationId xmlns:p14="http://schemas.microsoft.com/office/powerpoint/2010/main" val="16062617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fld id="{771F9ACF-3C07-457C-B837-873484641ED5}" type="slidenum">
              <a:rPr lang="en-US" smtClean="0"/>
              <a:pPr>
                <a:defRPr/>
              </a:pPr>
              <a:t>26</a:t>
            </a:fld>
            <a:endParaRPr lang="en-US" dirty="0"/>
          </a:p>
        </p:txBody>
      </p:sp>
    </p:spTree>
    <p:extLst>
      <p:ext uri="{BB962C8B-B14F-4D97-AF65-F5344CB8AC3E}">
        <p14:creationId xmlns:p14="http://schemas.microsoft.com/office/powerpoint/2010/main" val="1936997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Carrots include: Pride in assisting the military, coining and recognition opportunities, mil-civ blurb on CV, base tours, </a:t>
            </a:r>
            <a:r>
              <a:rPr lang="en-US" dirty="0" err="1"/>
              <a:t>etc</a:t>
            </a:r>
            <a:r>
              <a:rPr lang="en-US" dirty="0"/>
              <a:t> </a:t>
            </a:r>
          </a:p>
        </p:txBody>
      </p:sp>
      <p:sp>
        <p:nvSpPr>
          <p:cNvPr id="4" name="Slide Number Placeholder 3"/>
          <p:cNvSpPr>
            <a:spLocks noGrp="1"/>
          </p:cNvSpPr>
          <p:nvPr>
            <p:ph type="sldNum" sz="quarter" idx="5"/>
          </p:nvPr>
        </p:nvSpPr>
        <p:spPr/>
        <p:txBody>
          <a:bodyPr/>
          <a:lstStyle/>
          <a:p>
            <a:fld id="{1D9E5469-07E0-4D90-A151-2C0619ECB5E0}" type="slidenum">
              <a:rPr lang="en-US" smtClean="0"/>
              <a:t>31</a:t>
            </a:fld>
            <a:endParaRPr lang="en-US"/>
          </a:p>
        </p:txBody>
      </p:sp>
    </p:spTree>
    <p:extLst>
      <p:ext uri="{BB962C8B-B14F-4D97-AF65-F5344CB8AC3E}">
        <p14:creationId xmlns:p14="http://schemas.microsoft.com/office/powerpoint/2010/main" val="3599254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Keesler was fortunate that Dr. Hoh has willing and excited to train AD pharmacy staff.	</a:t>
            </a:r>
          </a:p>
          <a:p>
            <a:r>
              <a:rPr lang="en-US" baseline="0" dirty="0"/>
              <a:t>Could AD pharmacist “volunteer” to function as ED pharmacist at facilities where no ED pharmacist is employed to “sell” pharmacy to hospital/ED/Pharmacy leadership?</a:t>
            </a:r>
            <a:endParaRPr lang="en-US" dirty="0"/>
          </a:p>
        </p:txBody>
      </p:sp>
      <p:sp>
        <p:nvSpPr>
          <p:cNvPr id="4" name="Slide Number Placeholder 3"/>
          <p:cNvSpPr>
            <a:spLocks noGrp="1"/>
          </p:cNvSpPr>
          <p:nvPr>
            <p:ph type="sldNum" sz="quarter" idx="10"/>
          </p:nvPr>
        </p:nvSpPr>
        <p:spPr/>
        <p:txBody>
          <a:bodyPr/>
          <a:lstStyle/>
          <a:p>
            <a:pPr>
              <a:defRPr/>
            </a:pPr>
            <a:fld id="{771F9ACF-3C07-457C-B837-873484641ED5}" type="slidenum">
              <a:rPr lang="en-US" smtClean="0"/>
              <a:pPr>
                <a:defRPr/>
              </a:pPr>
              <a:t>32</a:t>
            </a:fld>
            <a:endParaRPr lang="en-US" dirty="0"/>
          </a:p>
        </p:txBody>
      </p:sp>
    </p:spTree>
    <p:extLst>
      <p:ext uri="{BB962C8B-B14F-4D97-AF65-F5344CB8AC3E}">
        <p14:creationId xmlns:p14="http://schemas.microsoft.com/office/powerpoint/2010/main" val="3631945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fld id="{771F9ACF-3C07-457C-B837-873484641ED5}" type="slidenum">
              <a:rPr lang="en-US" smtClean="0"/>
              <a:pPr>
                <a:defRPr/>
              </a:pPr>
              <a:t>33</a:t>
            </a:fld>
            <a:endParaRPr lang="en-US" dirty="0"/>
          </a:p>
        </p:txBody>
      </p:sp>
    </p:spTree>
    <p:extLst>
      <p:ext uri="{BB962C8B-B14F-4D97-AF65-F5344CB8AC3E}">
        <p14:creationId xmlns:p14="http://schemas.microsoft.com/office/powerpoint/2010/main" val="1315991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Mileage reimbursement only. For a 67-mile drive each way, the reimbursement would be $93.80/local TDY</a:t>
            </a:r>
            <a:r>
              <a:rPr lang="en-US" baseline="0" dirty="0"/>
              <a:t> or $1125/year for one carload/person per month</a:t>
            </a:r>
          </a:p>
          <a:p>
            <a:endParaRPr lang="en-US" baseline="0" dirty="0"/>
          </a:p>
          <a:p>
            <a:r>
              <a:rPr lang="en-US" sz="1200" kern="1200" dirty="0" err="1">
                <a:solidFill>
                  <a:schemeClr val="tx1"/>
                </a:solidFill>
                <a:effectLst/>
                <a:latin typeface="+mn-lt"/>
                <a:ea typeface="+mn-ea"/>
                <a:cs typeface="+mn-cs"/>
              </a:rPr>
              <a:t>Creator:TimArbaev</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Credit:Getty</a:t>
            </a:r>
            <a:r>
              <a:rPr lang="en-US" sz="1200" kern="1200" dirty="0">
                <a:solidFill>
                  <a:schemeClr val="tx1"/>
                </a:solidFill>
                <a:effectLst/>
                <a:latin typeface="+mn-lt"/>
                <a:ea typeface="+mn-ea"/>
                <a:cs typeface="+mn-cs"/>
              </a:rPr>
              <a:t> Images/iStockphoto</a:t>
            </a:r>
          </a:p>
          <a:p>
            <a:r>
              <a:rPr lang="en-US" sz="1200" kern="1200" dirty="0" err="1">
                <a:solidFill>
                  <a:schemeClr val="tx1"/>
                </a:solidFill>
                <a:effectLst/>
                <a:latin typeface="+mn-lt"/>
                <a:ea typeface="+mn-ea"/>
                <a:cs typeface="+mn-cs"/>
              </a:rPr>
              <a:t>Copyright:TimArbaev</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771F9ACF-3C07-457C-B837-873484641ED5}" type="slidenum">
              <a:rPr lang="en-US" smtClean="0"/>
              <a:pPr>
                <a:defRPr/>
              </a:pPr>
              <a:t>34</a:t>
            </a:fld>
            <a:endParaRPr lang="en-US" dirty="0"/>
          </a:p>
        </p:txBody>
      </p:sp>
    </p:spTree>
    <p:extLst>
      <p:ext uri="{BB962C8B-B14F-4D97-AF65-F5344CB8AC3E}">
        <p14:creationId xmlns:p14="http://schemas.microsoft.com/office/powerpoint/2010/main" val="1600650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1F9ACF-3C07-457C-B837-873484641ED5}" type="slidenum">
              <a:rPr lang="en-US" smtClean="0"/>
              <a:pPr>
                <a:defRPr/>
              </a:pPr>
              <a:t>35</a:t>
            </a:fld>
            <a:endParaRPr lang="en-US" dirty="0"/>
          </a:p>
        </p:txBody>
      </p:sp>
    </p:spTree>
    <p:extLst>
      <p:ext uri="{BB962C8B-B14F-4D97-AF65-F5344CB8AC3E}">
        <p14:creationId xmlns:p14="http://schemas.microsoft.com/office/powerpoint/2010/main" val="2371593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U.S. Navy Senior Chief Petty Officer Reina </a:t>
            </a:r>
            <a:r>
              <a:rPr lang="en-US" dirty="0" err="1">
                <a:effectLst/>
              </a:rPr>
              <a:t>Hockenberry</a:t>
            </a:r>
            <a:r>
              <a:rPr lang="en-US" dirty="0">
                <a:effectLst/>
              </a:rPr>
              <a:t>, Operation Proper Exit wounded warrior, returns to the bed she occupied while a patient at the Craig Joint Theater Hospital during a return visit to Bagram Airfield, Afghanistan Nov. 16, 2016. </a:t>
            </a:r>
            <a:r>
              <a:rPr lang="en-US" dirty="0" err="1">
                <a:effectLst/>
              </a:rPr>
              <a:t>Hockenberry</a:t>
            </a:r>
            <a:r>
              <a:rPr lang="en-US" dirty="0">
                <a:effectLst/>
              </a:rPr>
              <a:t> was wounded in August 2014 during an attack in Kabul and went through the CJTH before being medically evacuated. </a:t>
            </a:r>
          </a:p>
          <a:p>
            <a:endParaRPr lang="en-US" dirty="0"/>
          </a:p>
          <a:p>
            <a:r>
              <a:rPr lang="en-US" dirty="0"/>
              <a:t>Discuss getting in trouble</a:t>
            </a:r>
            <a:r>
              <a:rPr lang="en-US" baseline="0" dirty="0"/>
              <a:t> by Trauma Czar and DCCS separately because I was trying to help in other ways. “Don’t you dare lose your focus in there. We NEED what you have to offer more than you realize!”</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U.S. Air Force photo by Staff Sgt. Katherine </a:t>
            </a:r>
            <a:r>
              <a:rPr lang="en-US" dirty="0" err="1">
                <a:effectLst/>
              </a:rPr>
              <a:t>Spessa</a:t>
            </a:r>
            <a:r>
              <a:rPr lang="en-US" dirty="0">
                <a:effectLst/>
              </a:rPr>
              <a:t> VIRIN: 161116-F-TY749-149.JPG   https://www.afcent.af.mil/Units/455th-Air-Expeditionary-Wing/News/Display/Article/1009345/wounded-warriors-return-to-craig-joint-theater-hospital/</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771F9ACF-3C07-457C-B837-873484641ED5}" type="slidenum">
              <a:rPr lang="en-US" smtClean="0"/>
              <a:pPr>
                <a:defRPr/>
              </a:pPr>
              <a:t>36</a:t>
            </a:fld>
            <a:endParaRPr lang="en-US" dirty="0"/>
          </a:p>
        </p:txBody>
      </p:sp>
    </p:spTree>
    <p:extLst>
      <p:ext uri="{BB962C8B-B14F-4D97-AF65-F5344CB8AC3E}">
        <p14:creationId xmlns:p14="http://schemas.microsoft.com/office/powerpoint/2010/main" val="1823411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91FA5-E01C-F489-E00A-5469F6B6AD9E}"/>
              </a:ext>
            </a:extLst>
          </p:cNvPr>
          <p:cNvSpPr>
            <a:spLocks noGrp="1"/>
          </p:cNvSpPr>
          <p:nvPr>
            <p:ph type="ctrTitle"/>
          </p:nvPr>
        </p:nvSpPr>
        <p:spPr>
          <a:xfrm>
            <a:off x="1524000" y="1122363"/>
            <a:ext cx="9144000" cy="2387600"/>
          </a:xfrm>
        </p:spPr>
        <p:txBody>
          <a:bodyPr anchor="b">
            <a:normAutofit/>
          </a:bodyPr>
          <a:lstStyle>
            <a:lvl1pPr algn="ctr">
              <a:defRPr sz="4800" b="1">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A57069B5-5FEF-4A01-567F-2F98939DAF93}"/>
              </a:ext>
            </a:extLst>
          </p:cNvPr>
          <p:cNvSpPr>
            <a:spLocks noGrp="1"/>
          </p:cNvSpPr>
          <p:nvPr>
            <p:ph type="subTitle" idx="1"/>
          </p:nvPr>
        </p:nvSpPr>
        <p:spPr>
          <a:xfrm>
            <a:off x="1524000" y="3602038"/>
            <a:ext cx="9144000" cy="1655762"/>
          </a:xfrm>
        </p:spPr>
        <p:txBody>
          <a:bodyPr>
            <a:normAutofit/>
          </a:bodyPr>
          <a:lstStyle>
            <a:lvl1pPr marL="0" indent="0" algn="ctr">
              <a:buNone/>
              <a:defRPr sz="3200" b="1">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28333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12E60-04B3-7BA9-0D67-A0D496D71FBE}"/>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CD1AC96-6E74-CB5A-AE5E-BA1966554B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8BCCE-5C7F-B112-8B50-570E4915DF10}"/>
              </a:ext>
            </a:extLst>
          </p:cNvPr>
          <p:cNvSpPr>
            <a:spLocks noGrp="1"/>
          </p:cNvSpPr>
          <p:nvPr>
            <p:ph type="dt" sz="half" idx="10"/>
          </p:nvPr>
        </p:nvSpPr>
        <p:spPr/>
        <p:txBody>
          <a:bodyPr/>
          <a:lstStyle/>
          <a:p>
            <a:fld id="{AA1DB490-8EA0-4A6B-A54F-E58E0D7D3308}" type="datetimeFigureOut">
              <a:rPr lang="en-US" smtClean="0"/>
              <a:t>6/11/2025</a:t>
            </a:fld>
            <a:endParaRPr lang="en-US"/>
          </a:p>
        </p:txBody>
      </p:sp>
      <p:sp>
        <p:nvSpPr>
          <p:cNvPr id="5" name="Footer Placeholder 4">
            <a:extLst>
              <a:ext uri="{FF2B5EF4-FFF2-40B4-BE49-F238E27FC236}">
                <a16:creationId xmlns:a16="http://schemas.microsoft.com/office/drawing/2014/main" id="{FA177543-FD87-07C2-3CBB-ECFAA1E7FC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615AB6-F3FE-5992-8377-DF34D5DD9CC5}"/>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7" name="Rectangle 6">
            <a:extLst>
              <a:ext uri="{FF2B5EF4-FFF2-40B4-BE49-F238E27FC236}">
                <a16:creationId xmlns:a16="http://schemas.microsoft.com/office/drawing/2014/main" id="{0A132710-E938-1E83-ADE4-BC9993689FD5}"/>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8415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19329-4871-BCFC-47C8-B56958B47A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69518B-9B9F-8AD9-A2F1-D1666FE45D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C560EB-8956-E7DE-F207-4A7B07AEB424}"/>
              </a:ext>
            </a:extLst>
          </p:cNvPr>
          <p:cNvSpPr>
            <a:spLocks noGrp="1"/>
          </p:cNvSpPr>
          <p:nvPr>
            <p:ph type="dt" sz="half" idx="10"/>
          </p:nvPr>
        </p:nvSpPr>
        <p:spPr/>
        <p:txBody>
          <a:bodyPr/>
          <a:lstStyle/>
          <a:p>
            <a:fld id="{AA1DB490-8EA0-4A6B-A54F-E58E0D7D3308}" type="datetimeFigureOut">
              <a:rPr lang="en-US" smtClean="0"/>
              <a:t>6/11/2025</a:t>
            </a:fld>
            <a:endParaRPr lang="en-US"/>
          </a:p>
        </p:txBody>
      </p:sp>
      <p:sp>
        <p:nvSpPr>
          <p:cNvPr id="5" name="Footer Placeholder 4">
            <a:extLst>
              <a:ext uri="{FF2B5EF4-FFF2-40B4-BE49-F238E27FC236}">
                <a16:creationId xmlns:a16="http://schemas.microsoft.com/office/drawing/2014/main" id="{E17052CA-0D73-D068-6D33-6C91BC783A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0A9D81-1C89-27D6-DF53-E1365D7ABDD3}"/>
              </a:ext>
            </a:extLst>
          </p:cNvPr>
          <p:cNvSpPr>
            <a:spLocks noGrp="1"/>
          </p:cNvSpPr>
          <p:nvPr>
            <p:ph type="sldNum" sz="quarter" idx="12"/>
          </p:nvPr>
        </p:nvSpPr>
        <p:spPr/>
        <p:txBody>
          <a:bodyPr/>
          <a:lstStyle/>
          <a:p>
            <a:fld id="{33C6D5A4-7CEF-4DB8-9E88-8DAC7E3582F5}" type="slidenum">
              <a:rPr lang="en-US" smtClean="0"/>
              <a:t>‹#›</a:t>
            </a:fld>
            <a:endParaRPr lang="en-US"/>
          </a:p>
        </p:txBody>
      </p:sp>
    </p:spTree>
    <p:extLst>
      <p:ext uri="{BB962C8B-B14F-4D97-AF65-F5344CB8AC3E}">
        <p14:creationId xmlns:p14="http://schemas.microsoft.com/office/powerpoint/2010/main" val="2444108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7401-D0F3-57C3-E5D7-B5659521B4F5}"/>
              </a:ext>
            </a:extLst>
          </p:cNvPr>
          <p:cNvSpPr>
            <a:spLocks noGrp="1"/>
          </p:cNvSpPr>
          <p:nvPr>
            <p:ph type="title"/>
          </p:nvPr>
        </p:nvSpPr>
        <p:spPr>
          <a:xfrm>
            <a:off x="1348509" y="365125"/>
            <a:ext cx="9615054"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9EAFAE8-0636-420E-F165-2C7B117048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FAA299-12A9-5997-C9C0-2FAEB9EF06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297BAB-7FD6-94AB-4809-0868103BB639}"/>
              </a:ext>
            </a:extLst>
          </p:cNvPr>
          <p:cNvSpPr>
            <a:spLocks noGrp="1"/>
          </p:cNvSpPr>
          <p:nvPr>
            <p:ph type="dt" sz="half" idx="10"/>
          </p:nvPr>
        </p:nvSpPr>
        <p:spPr/>
        <p:txBody>
          <a:bodyPr/>
          <a:lstStyle/>
          <a:p>
            <a:fld id="{AA1DB490-8EA0-4A6B-A54F-E58E0D7D3308}" type="datetimeFigureOut">
              <a:rPr lang="en-US" smtClean="0"/>
              <a:t>6/11/2025</a:t>
            </a:fld>
            <a:endParaRPr lang="en-US"/>
          </a:p>
        </p:txBody>
      </p:sp>
      <p:sp>
        <p:nvSpPr>
          <p:cNvPr id="6" name="Footer Placeholder 5">
            <a:extLst>
              <a:ext uri="{FF2B5EF4-FFF2-40B4-BE49-F238E27FC236}">
                <a16:creationId xmlns:a16="http://schemas.microsoft.com/office/drawing/2014/main" id="{580A21DB-81B0-CE10-CC7C-CAAA87D0FE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A3AD45-7F40-80C4-EFB4-0798B4FDB378}"/>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8" name="Rectangle 7">
            <a:extLst>
              <a:ext uri="{FF2B5EF4-FFF2-40B4-BE49-F238E27FC236}">
                <a16:creationId xmlns:a16="http://schemas.microsoft.com/office/drawing/2014/main" id="{D132F789-2359-08D7-EDCF-A2272C87D852}"/>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1865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5531F-95B3-BD97-29DA-7A0A15F7B8F0}"/>
              </a:ext>
            </a:extLst>
          </p:cNvPr>
          <p:cNvSpPr>
            <a:spLocks noGrp="1"/>
          </p:cNvSpPr>
          <p:nvPr>
            <p:ph type="title"/>
          </p:nvPr>
        </p:nvSpPr>
        <p:spPr>
          <a:xfrm>
            <a:off x="1357745" y="365125"/>
            <a:ext cx="9531928"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6A693BE-5B9B-624A-4B96-C48C8C849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11984B-8EB6-DD47-81A0-9F42A731EF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C13D73-D03F-E490-0E45-751F0EA8C9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737EAC-AA89-2218-AC3B-A0C4D892B8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20E729-CD96-ABA1-2EBF-8F67BAFAA544}"/>
              </a:ext>
            </a:extLst>
          </p:cNvPr>
          <p:cNvSpPr>
            <a:spLocks noGrp="1"/>
          </p:cNvSpPr>
          <p:nvPr>
            <p:ph type="dt" sz="half" idx="10"/>
          </p:nvPr>
        </p:nvSpPr>
        <p:spPr/>
        <p:txBody>
          <a:bodyPr/>
          <a:lstStyle/>
          <a:p>
            <a:fld id="{AA1DB490-8EA0-4A6B-A54F-E58E0D7D3308}" type="datetimeFigureOut">
              <a:rPr lang="en-US" smtClean="0"/>
              <a:t>6/11/2025</a:t>
            </a:fld>
            <a:endParaRPr lang="en-US"/>
          </a:p>
        </p:txBody>
      </p:sp>
      <p:sp>
        <p:nvSpPr>
          <p:cNvPr id="8" name="Footer Placeholder 7">
            <a:extLst>
              <a:ext uri="{FF2B5EF4-FFF2-40B4-BE49-F238E27FC236}">
                <a16:creationId xmlns:a16="http://schemas.microsoft.com/office/drawing/2014/main" id="{52F4F350-6089-5814-6CE5-1C0EBE5093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4EE95C-1BFC-7808-B21A-970E3E7462CF}"/>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10" name="Rectangle 9">
            <a:extLst>
              <a:ext uri="{FF2B5EF4-FFF2-40B4-BE49-F238E27FC236}">
                <a16:creationId xmlns:a16="http://schemas.microsoft.com/office/drawing/2014/main" id="{4BA74CD5-9350-688A-A986-27DCC7CBE51A}"/>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0789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32DB8-31E4-8E32-7FC2-C41ECA8B8DB5}"/>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328DACB4-CE98-2CB3-2D75-B6FCEF1D6015}"/>
              </a:ext>
            </a:extLst>
          </p:cNvPr>
          <p:cNvSpPr>
            <a:spLocks noGrp="1"/>
          </p:cNvSpPr>
          <p:nvPr>
            <p:ph type="dt" sz="half" idx="10"/>
          </p:nvPr>
        </p:nvSpPr>
        <p:spPr/>
        <p:txBody>
          <a:bodyPr/>
          <a:lstStyle/>
          <a:p>
            <a:fld id="{AA1DB490-8EA0-4A6B-A54F-E58E0D7D3308}" type="datetimeFigureOut">
              <a:rPr lang="en-US" smtClean="0"/>
              <a:t>6/11/2025</a:t>
            </a:fld>
            <a:endParaRPr lang="en-US"/>
          </a:p>
        </p:txBody>
      </p:sp>
      <p:sp>
        <p:nvSpPr>
          <p:cNvPr id="4" name="Footer Placeholder 3">
            <a:extLst>
              <a:ext uri="{FF2B5EF4-FFF2-40B4-BE49-F238E27FC236}">
                <a16:creationId xmlns:a16="http://schemas.microsoft.com/office/drawing/2014/main" id="{1648194C-EC9B-4CB2-E221-E6501DE108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E369C9-AD4E-AF42-7493-68AAFE66C158}"/>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6" name="Rectangle 5">
            <a:extLst>
              <a:ext uri="{FF2B5EF4-FFF2-40B4-BE49-F238E27FC236}">
                <a16:creationId xmlns:a16="http://schemas.microsoft.com/office/drawing/2014/main" id="{1A4F7A7C-CA01-DF7C-48DE-660D3CA5CB9C}"/>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497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9296EE-2675-D69D-B5AB-A1CCFD0A0B89}"/>
              </a:ext>
            </a:extLst>
          </p:cNvPr>
          <p:cNvSpPr>
            <a:spLocks noGrp="1"/>
          </p:cNvSpPr>
          <p:nvPr>
            <p:ph type="dt" sz="half" idx="10"/>
          </p:nvPr>
        </p:nvSpPr>
        <p:spPr/>
        <p:txBody>
          <a:bodyPr/>
          <a:lstStyle/>
          <a:p>
            <a:fld id="{AA1DB490-8EA0-4A6B-A54F-E58E0D7D3308}" type="datetimeFigureOut">
              <a:rPr lang="en-US" smtClean="0"/>
              <a:t>6/11/2025</a:t>
            </a:fld>
            <a:endParaRPr lang="en-US"/>
          </a:p>
        </p:txBody>
      </p:sp>
      <p:sp>
        <p:nvSpPr>
          <p:cNvPr id="3" name="Footer Placeholder 2">
            <a:extLst>
              <a:ext uri="{FF2B5EF4-FFF2-40B4-BE49-F238E27FC236}">
                <a16:creationId xmlns:a16="http://schemas.microsoft.com/office/drawing/2014/main" id="{7474EFF9-AF4A-7F89-29CC-6678A76E7D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857709-9C99-FB4A-59D3-EBE9AAB028E3}"/>
              </a:ext>
            </a:extLst>
          </p:cNvPr>
          <p:cNvSpPr>
            <a:spLocks noGrp="1"/>
          </p:cNvSpPr>
          <p:nvPr>
            <p:ph type="sldNum" sz="quarter" idx="12"/>
          </p:nvPr>
        </p:nvSpPr>
        <p:spPr/>
        <p:txBody>
          <a:bodyPr/>
          <a:lstStyle/>
          <a:p>
            <a:fld id="{33C6D5A4-7CEF-4DB8-9E88-8DAC7E3582F5}" type="slidenum">
              <a:rPr lang="en-US" smtClean="0"/>
              <a:t>‹#›</a:t>
            </a:fld>
            <a:endParaRPr lang="en-US"/>
          </a:p>
        </p:txBody>
      </p:sp>
    </p:spTree>
    <p:extLst>
      <p:ext uri="{BB962C8B-B14F-4D97-AF65-F5344CB8AC3E}">
        <p14:creationId xmlns:p14="http://schemas.microsoft.com/office/powerpoint/2010/main" val="1320227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C2E2E-5FA1-6D7D-5E50-72D14DAD552F}"/>
              </a:ext>
            </a:extLst>
          </p:cNvPr>
          <p:cNvSpPr>
            <a:spLocks noGrp="1"/>
          </p:cNvSpPr>
          <p:nvPr>
            <p:ph type="title"/>
          </p:nvPr>
        </p:nvSpPr>
        <p:spPr>
          <a:xfrm>
            <a:off x="1339273" y="365125"/>
            <a:ext cx="9615054"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AD49BE-4E18-2533-50E4-D8F3D1E9D9C7}"/>
              </a:ext>
            </a:extLst>
          </p:cNvPr>
          <p:cNvSpPr>
            <a:spLocks noGrp="1"/>
          </p:cNvSpPr>
          <p:nvPr>
            <p:ph type="body" idx="1"/>
          </p:nvPr>
        </p:nvSpPr>
        <p:spPr>
          <a:xfrm>
            <a:off x="838200" y="1825625"/>
            <a:ext cx="10799618"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3867EE9-5BE2-59E2-D70B-3E4EEB1DE0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DB490-8EA0-4A6B-A54F-E58E0D7D3308}" type="datetimeFigureOut">
              <a:rPr lang="en-US" smtClean="0"/>
              <a:t>6/11/2025</a:t>
            </a:fld>
            <a:endParaRPr lang="en-US"/>
          </a:p>
        </p:txBody>
      </p:sp>
      <p:sp>
        <p:nvSpPr>
          <p:cNvPr id="5" name="Footer Placeholder 4">
            <a:extLst>
              <a:ext uri="{FF2B5EF4-FFF2-40B4-BE49-F238E27FC236}">
                <a16:creationId xmlns:a16="http://schemas.microsoft.com/office/drawing/2014/main" id="{EC74078C-B69A-D597-3366-80365DD9B6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F7B498-FC48-D9E6-C2B0-2F570401F2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6D5A4-7CEF-4DB8-9E88-8DAC7E3582F5}" type="slidenum">
              <a:rPr lang="en-US" smtClean="0"/>
              <a:t>‹#›</a:t>
            </a:fld>
            <a:endParaRPr lang="en-US"/>
          </a:p>
        </p:txBody>
      </p:sp>
    </p:spTree>
    <p:extLst>
      <p:ext uri="{BB962C8B-B14F-4D97-AF65-F5344CB8AC3E}">
        <p14:creationId xmlns:p14="http://schemas.microsoft.com/office/powerpoint/2010/main" val="3560869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b="1"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facs.org/hospital-and-facilitie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package" Target="../embeddings/Microsoft_Excel_Worksheet3.xlsx"/><Relationship Id="rId3" Type="http://schemas.openxmlformats.org/officeDocument/2006/relationships/image" Target="../media/image12.emf"/><Relationship Id="rId7" Type="http://schemas.openxmlformats.org/officeDocument/2006/relationships/image" Target="../media/image14.emf"/><Relationship Id="rId2" Type="http://schemas.openxmlformats.org/officeDocument/2006/relationships/package" Target="../embeddings/Microsoft_Excel_Worksheet.xlsx"/><Relationship Id="rId1" Type="http://schemas.openxmlformats.org/officeDocument/2006/relationships/slideLayout" Target="../slideLayouts/slideLayout7.xml"/><Relationship Id="rId6" Type="http://schemas.openxmlformats.org/officeDocument/2006/relationships/package" Target="../embeddings/Microsoft_Excel_Worksheet2.xlsx"/><Relationship Id="rId5" Type="http://schemas.openxmlformats.org/officeDocument/2006/relationships/image" Target="../media/image13.emf"/><Relationship Id="rId4" Type="http://schemas.openxmlformats.org/officeDocument/2006/relationships/package" Target="../embeddings/Microsoft_Excel_Worksheet1.xlsx"/><Relationship Id="rId9" Type="http://schemas.openxmlformats.org/officeDocument/2006/relationships/image" Target="../media/image15.emf"/></Relationships>
</file>

<file path=ppt/slides/_rels/slide2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package" Target="../embeddings/Microsoft_Excel_Worksheet4.xlsx"/><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package" Target="../embeddings/Microsoft_Excel_Worksheet5.xlsx"/><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package" Target="../embeddings/Microsoft_Excel_Worksheet6.xlsx"/><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2433870" y="999610"/>
            <a:ext cx="7324255" cy="1949281"/>
          </a:xfrm>
        </p:spPr>
        <p:txBody>
          <a:bodyPr>
            <a:normAutofit fontScale="90000"/>
          </a:bodyPr>
          <a:lstStyle/>
          <a:p>
            <a:r>
              <a:rPr lang="en-US" sz="4800" dirty="0"/>
              <a:t>STAT Happens: Handling </a:t>
            </a:r>
            <a:r>
              <a:rPr lang="en-US" dirty="0"/>
              <a:t>P</a:t>
            </a:r>
            <a:r>
              <a:rPr lang="en-US" sz="4800" dirty="0"/>
              <a:t>harmacy </a:t>
            </a:r>
            <a:r>
              <a:rPr lang="en-US" dirty="0"/>
              <a:t>T</a:t>
            </a:r>
            <a:r>
              <a:rPr lang="en-US" sz="4800" dirty="0"/>
              <a:t>rauma </a:t>
            </a:r>
            <a:r>
              <a:rPr lang="en-US" dirty="0"/>
              <a:t>R</a:t>
            </a:r>
            <a:r>
              <a:rPr lang="en-US" sz="4800" dirty="0"/>
              <a:t>esponse </a:t>
            </a:r>
            <a:r>
              <a:rPr lang="en-US" dirty="0"/>
              <a:t>L</a:t>
            </a:r>
            <a:r>
              <a:rPr lang="en-US" sz="4800" dirty="0"/>
              <a:t>ike a Pro</a:t>
            </a:r>
            <a:endParaRPr lang="en-US" sz="4800" b="1" dirty="0">
              <a:solidFill>
                <a:prstClr val="black"/>
              </a:solidFill>
            </a:endParaRPr>
          </a:p>
        </p:txBody>
      </p:sp>
      <p:sp>
        <p:nvSpPr>
          <p:cNvPr id="5" name="Rectangle 3"/>
          <p:cNvSpPr>
            <a:spLocks noGrp="1" noChangeArrowheads="1"/>
          </p:cNvSpPr>
          <p:nvPr>
            <p:ph type="subTitle" idx="1"/>
          </p:nvPr>
        </p:nvSpPr>
        <p:spPr>
          <a:xfrm>
            <a:off x="2144888" y="3429000"/>
            <a:ext cx="7902221" cy="1755961"/>
          </a:xfrm>
        </p:spPr>
        <p:txBody>
          <a:bodyPr>
            <a:normAutofit/>
          </a:bodyPr>
          <a:lstStyle/>
          <a:p>
            <a:r>
              <a:rPr lang="en-US" dirty="0"/>
              <a:t>Cory Hedin, Lt Col, USAF</a:t>
            </a:r>
          </a:p>
          <a:p>
            <a:r>
              <a:rPr lang="en-US" sz="1800" dirty="0"/>
              <a:t>Chief, Pharmacy Operations</a:t>
            </a:r>
          </a:p>
          <a:p>
            <a:r>
              <a:rPr lang="en-US" sz="1800" dirty="0"/>
              <a:t>Nellis AFB, Nevada</a:t>
            </a:r>
            <a:endParaRPr lang="en-US" altLang="en-US" sz="1600" dirty="0"/>
          </a:p>
        </p:txBody>
      </p:sp>
    </p:spTree>
    <p:extLst>
      <p:ext uri="{BB962C8B-B14F-4D97-AF65-F5344CB8AC3E}">
        <p14:creationId xmlns:p14="http://schemas.microsoft.com/office/powerpoint/2010/main" val="3996819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DDE0-C0E5-1A49-0F9B-DA4784F14660}"/>
              </a:ext>
            </a:extLst>
          </p:cNvPr>
          <p:cNvSpPr>
            <a:spLocks noGrp="1"/>
          </p:cNvSpPr>
          <p:nvPr>
            <p:ph type="title"/>
          </p:nvPr>
        </p:nvSpPr>
        <p:spPr/>
        <p:txBody>
          <a:bodyPr/>
          <a:lstStyle/>
          <a:p>
            <a:r>
              <a:rPr lang="en-US" dirty="0"/>
              <a:t>Disclosure</a:t>
            </a:r>
          </a:p>
        </p:txBody>
      </p:sp>
      <p:sp>
        <p:nvSpPr>
          <p:cNvPr id="3" name="Content Placeholder 2">
            <a:extLst>
              <a:ext uri="{FF2B5EF4-FFF2-40B4-BE49-F238E27FC236}">
                <a16:creationId xmlns:a16="http://schemas.microsoft.com/office/drawing/2014/main" id="{94E3B079-3605-4787-6A0F-A88B57FE42C9}"/>
              </a:ext>
            </a:extLst>
          </p:cNvPr>
          <p:cNvSpPr>
            <a:spLocks noGrp="1"/>
          </p:cNvSpPr>
          <p:nvPr>
            <p:ph idx="1"/>
          </p:nvPr>
        </p:nvSpPr>
        <p:spPr/>
        <p:txBody>
          <a:bodyPr/>
          <a:lstStyle/>
          <a:p>
            <a:pPr algn="l"/>
            <a:r>
              <a:rPr lang="en-US" altLang="en-US" sz="2800" dirty="0">
                <a:latin typeface="Arial" panose="020B0604020202020204" pitchFamily="34" charset="0"/>
                <a:cs typeface="Arial" panose="020B0604020202020204" pitchFamily="34" charset="0"/>
              </a:rPr>
              <a:t>Lt Col Cory Hedin declares no conflicts of interest, real or apparent, and no financial interests in any company, product, or service mentioned in this program, including grants, employment, gifts, stock holdings, and honoraria.</a:t>
            </a:r>
          </a:p>
          <a:p>
            <a:pPr algn="l"/>
            <a:endParaRPr lang="en-US" altLang="en-US" dirty="0">
              <a:latin typeface="Arial" panose="020B0604020202020204" pitchFamily="34" charset="0"/>
              <a:cs typeface="Arial" panose="020B0604020202020204" pitchFamily="34" charset="0"/>
            </a:endParaRPr>
          </a:p>
          <a:p>
            <a:pPr algn="l"/>
            <a:r>
              <a:rPr lang="en-US" altLang="en-US" sz="2800" dirty="0">
                <a:latin typeface="Arial" panose="020B0604020202020204" pitchFamily="34" charset="0"/>
                <a:cs typeface="Arial" panose="020B0604020202020204" pitchFamily="34" charset="0"/>
              </a:rPr>
              <a:t>All information shared in this presentation is UNCLASSIFIED</a:t>
            </a:r>
          </a:p>
          <a:p>
            <a:endParaRPr lang="en-US" dirty="0"/>
          </a:p>
        </p:txBody>
      </p:sp>
    </p:spTree>
    <p:extLst>
      <p:ext uri="{BB962C8B-B14F-4D97-AF65-F5344CB8AC3E}">
        <p14:creationId xmlns:p14="http://schemas.microsoft.com/office/powerpoint/2010/main" val="689405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4DD87-A8A7-A8BC-376D-3AB1C3C34D81}"/>
              </a:ext>
            </a:extLst>
          </p:cNvPr>
          <p:cNvSpPr>
            <a:spLocks noGrp="1"/>
          </p:cNvSpPr>
          <p:nvPr>
            <p:ph type="title"/>
          </p:nvPr>
        </p:nvSpPr>
        <p:spPr/>
        <p:txBody>
          <a:bodyPr/>
          <a:lstStyle/>
          <a:p>
            <a:r>
              <a:rPr lang="en-US" dirty="0"/>
              <a:t>Learning Objectives </a:t>
            </a:r>
          </a:p>
        </p:txBody>
      </p:sp>
      <p:sp>
        <p:nvSpPr>
          <p:cNvPr id="3" name="Content Placeholder 2">
            <a:extLst>
              <a:ext uri="{FF2B5EF4-FFF2-40B4-BE49-F238E27FC236}">
                <a16:creationId xmlns:a16="http://schemas.microsoft.com/office/drawing/2014/main" id="{26ED47B3-FF78-03EF-945A-83FF87255C06}"/>
              </a:ext>
            </a:extLst>
          </p:cNvPr>
          <p:cNvSpPr>
            <a:spLocks noGrp="1"/>
          </p:cNvSpPr>
          <p:nvPr>
            <p:ph idx="1"/>
          </p:nvPr>
        </p:nvSpPr>
        <p:spPr/>
        <p:txBody>
          <a:bodyPr/>
          <a:lstStyle/>
          <a:p>
            <a:r>
              <a:rPr lang="en-US" sz="2800" dirty="0"/>
              <a:t>Describe the need for trauma training in Large-Scale Combat Operations</a:t>
            </a:r>
          </a:p>
          <a:p>
            <a:r>
              <a:rPr lang="en-US" sz="2800" dirty="0"/>
              <a:t>Review the expanding roles and responsibilities for pharmacists and technicians in trauma response</a:t>
            </a:r>
          </a:p>
          <a:p>
            <a:r>
              <a:rPr lang="en-US" sz="2800" dirty="0"/>
              <a:t>Identify how trauma response training can be conducted within your pharmacy and with civilian partnerships</a:t>
            </a:r>
          </a:p>
          <a:p>
            <a:endParaRPr lang="en-US" dirty="0"/>
          </a:p>
        </p:txBody>
      </p:sp>
    </p:spTree>
    <p:extLst>
      <p:ext uri="{BB962C8B-B14F-4D97-AF65-F5344CB8AC3E}">
        <p14:creationId xmlns:p14="http://schemas.microsoft.com/office/powerpoint/2010/main" val="4083770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FA6EF-5599-42BB-CE7E-BF27F2335873}"/>
              </a:ext>
            </a:extLst>
          </p:cNvPr>
          <p:cNvSpPr>
            <a:spLocks noGrp="1"/>
          </p:cNvSpPr>
          <p:nvPr>
            <p:ph type="title"/>
          </p:nvPr>
        </p:nvSpPr>
        <p:spPr/>
        <p:txBody>
          <a:bodyPr/>
          <a:lstStyle/>
          <a:p>
            <a:r>
              <a:rPr lang="en-US" dirty="0"/>
              <a:t>Self-Assessment Question #1</a:t>
            </a:r>
          </a:p>
        </p:txBody>
      </p:sp>
      <p:sp>
        <p:nvSpPr>
          <p:cNvPr id="3" name="Content Placeholder 2">
            <a:extLst>
              <a:ext uri="{FF2B5EF4-FFF2-40B4-BE49-F238E27FC236}">
                <a16:creationId xmlns:a16="http://schemas.microsoft.com/office/drawing/2014/main" id="{9195DA21-C85D-2A55-E8B4-20C0BDBA474D}"/>
              </a:ext>
            </a:extLst>
          </p:cNvPr>
          <p:cNvSpPr>
            <a:spLocks noGrp="1"/>
          </p:cNvSpPr>
          <p:nvPr>
            <p:ph idx="1"/>
          </p:nvPr>
        </p:nvSpPr>
        <p:spPr>
          <a:xfrm>
            <a:off x="1348509" y="1690688"/>
            <a:ext cx="10289309" cy="4351338"/>
          </a:xfrm>
        </p:spPr>
        <p:txBody>
          <a:bodyPr/>
          <a:lstStyle/>
          <a:p>
            <a:pPr marL="0" indent="0">
              <a:buNone/>
            </a:pPr>
            <a:r>
              <a:rPr lang="en-US" sz="3250" dirty="0"/>
              <a:t>Pharmacy involvement in trauma response results in   decreased time to administration for which of the following categories:</a:t>
            </a:r>
          </a:p>
          <a:p>
            <a:pPr marL="800100" lvl="1" indent="-342900">
              <a:buFont typeface="+mj-lt"/>
              <a:buAutoNum type="alphaLcParenR"/>
            </a:pPr>
            <a:r>
              <a:rPr lang="en-US" altLang="en-US" sz="3250" dirty="0"/>
              <a:t>Anti-</a:t>
            </a:r>
            <a:r>
              <a:rPr lang="en-US" altLang="en-US" sz="3250" dirty="0" err="1"/>
              <a:t>haemorrhagic</a:t>
            </a:r>
            <a:r>
              <a:rPr lang="en-US" altLang="en-US" sz="3250" dirty="0"/>
              <a:t> agents</a:t>
            </a:r>
          </a:p>
          <a:p>
            <a:pPr marL="800100" lvl="1" indent="-342900">
              <a:buFont typeface="+mj-lt"/>
              <a:buAutoNum type="alphaLcParenR"/>
            </a:pPr>
            <a:r>
              <a:rPr lang="en-US" altLang="en-US" sz="3250" dirty="0"/>
              <a:t>Analgesics</a:t>
            </a:r>
          </a:p>
          <a:p>
            <a:pPr marL="800100" lvl="1" indent="-342900">
              <a:buFont typeface="+mj-lt"/>
              <a:buAutoNum type="alphaLcParenR"/>
            </a:pPr>
            <a:r>
              <a:rPr lang="en-US" altLang="en-US" sz="3250" dirty="0"/>
              <a:t>Sedative Agents</a:t>
            </a:r>
          </a:p>
          <a:p>
            <a:pPr marL="800100" lvl="1" indent="-342900">
              <a:buFont typeface="+mj-lt"/>
              <a:buAutoNum type="alphaLcParenR"/>
            </a:pPr>
            <a:r>
              <a:rPr lang="en-US" altLang="en-US" sz="3200" dirty="0"/>
              <a:t>Antibiotics</a:t>
            </a:r>
          </a:p>
          <a:p>
            <a:pPr marL="800100" lvl="1" indent="-342900">
              <a:buFont typeface="+mj-lt"/>
              <a:buAutoNum type="alphaLcParenR"/>
            </a:pPr>
            <a:r>
              <a:rPr lang="en-US" altLang="en-US" sz="3200" dirty="0"/>
              <a:t>All of the Above</a:t>
            </a:r>
          </a:p>
          <a:p>
            <a:endParaRPr lang="en-US" dirty="0"/>
          </a:p>
        </p:txBody>
      </p:sp>
    </p:spTree>
    <p:extLst>
      <p:ext uri="{BB962C8B-B14F-4D97-AF65-F5344CB8AC3E}">
        <p14:creationId xmlns:p14="http://schemas.microsoft.com/office/powerpoint/2010/main" val="2717025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F1F0-E4D6-F3F3-F64C-44EB5E313739}"/>
              </a:ext>
            </a:extLst>
          </p:cNvPr>
          <p:cNvSpPr>
            <a:spLocks noGrp="1"/>
          </p:cNvSpPr>
          <p:nvPr>
            <p:ph type="title"/>
          </p:nvPr>
        </p:nvSpPr>
        <p:spPr/>
        <p:txBody>
          <a:bodyPr/>
          <a:lstStyle/>
          <a:p>
            <a:r>
              <a:rPr lang="en-US" dirty="0"/>
              <a:t>Self-Assessment Question #2</a:t>
            </a:r>
          </a:p>
        </p:txBody>
      </p:sp>
      <p:sp>
        <p:nvSpPr>
          <p:cNvPr id="3" name="Content Placeholder 2">
            <a:extLst>
              <a:ext uri="{FF2B5EF4-FFF2-40B4-BE49-F238E27FC236}">
                <a16:creationId xmlns:a16="http://schemas.microsoft.com/office/drawing/2014/main" id="{B965F9EE-145D-BB0F-A228-342617ADAC9A}"/>
              </a:ext>
            </a:extLst>
          </p:cNvPr>
          <p:cNvSpPr>
            <a:spLocks noGrp="1"/>
          </p:cNvSpPr>
          <p:nvPr>
            <p:ph idx="1"/>
          </p:nvPr>
        </p:nvSpPr>
        <p:spPr>
          <a:xfrm>
            <a:off x="1348509" y="1690688"/>
            <a:ext cx="10289309" cy="4351338"/>
          </a:xfrm>
        </p:spPr>
        <p:txBody>
          <a:bodyPr/>
          <a:lstStyle/>
          <a:p>
            <a:pPr marL="0" indent="0">
              <a:buNone/>
            </a:pPr>
            <a:r>
              <a:rPr lang="en-US" altLang="en-US" sz="3250" dirty="0"/>
              <a:t>Which of the following is NOT a great way to locate a certified trauma center near you?</a:t>
            </a:r>
            <a:endParaRPr lang="en-US" sz="3250" dirty="0"/>
          </a:p>
          <a:p>
            <a:pPr marL="800100" lvl="1" indent="-342900">
              <a:buFont typeface="+mj-lt"/>
              <a:buAutoNum type="alphaLcParenR"/>
            </a:pPr>
            <a:r>
              <a:rPr lang="en-US" altLang="en-US" sz="3250" dirty="0"/>
              <a:t> </a:t>
            </a:r>
            <a:r>
              <a:rPr lang="en-US" altLang="en-US" sz="3600" dirty="0"/>
              <a:t>https://www.facs.org/hospital-and-facilities/</a:t>
            </a:r>
          </a:p>
          <a:p>
            <a:pPr marL="800100" lvl="1" indent="-342900">
              <a:buFont typeface="+mj-lt"/>
              <a:buAutoNum type="alphaLcParenR"/>
            </a:pPr>
            <a:r>
              <a:rPr lang="en-US" altLang="en-US" sz="3600" dirty="0"/>
              <a:t> Google</a:t>
            </a:r>
          </a:p>
          <a:p>
            <a:pPr marL="800100" lvl="1" indent="-342900">
              <a:buFont typeface="+mj-lt"/>
              <a:buAutoNum type="alphaLcParenR"/>
            </a:pPr>
            <a:r>
              <a:rPr lang="en-US" altLang="en-US" sz="3600" dirty="0"/>
              <a:t> Ask faculty at a school of pharmacy</a:t>
            </a:r>
          </a:p>
          <a:p>
            <a:pPr marL="800100" lvl="1" indent="-342900">
              <a:buFont typeface="+mj-lt"/>
              <a:buAutoNum type="alphaLcParenR"/>
            </a:pPr>
            <a:r>
              <a:rPr lang="en-US" altLang="en-US" sz="3600" dirty="0"/>
              <a:t> Get hurt and see where they take you</a:t>
            </a:r>
          </a:p>
          <a:p>
            <a:endParaRPr lang="en-US" dirty="0"/>
          </a:p>
        </p:txBody>
      </p:sp>
    </p:spTree>
    <p:extLst>
      <p:ext uri="{BB962C8B-B14F-4D97-AF65-F5344CB8AC3E}">
        <p14:creationId xmlns:p14="http://schemas.microsoft.com/office/powerpoint/2010/main" val="4015773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348509" y="1690688"/>
            <a:ext cx="10560462" cy="516572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altLang="en-US" sz="3600" dirty="0">
                <a:solidFill>
                  <a:schemeClr val="tx1"/>
                </a:solidFill>
                <a:latin typeface="Times New Roman" panose="02020603050405020304" pitchFamily="18" charset="0"/>
                <a:cs typeface="Times New Roman" panose="02020603050405020304" pitchFamily="18" charset="0"/>
              </a:rPr>
              <a:t>Which is not a benefit of pharmacy trauma training?</a:t>
            </a:r>
            <a:endParaRPr lang="en-US" sz="3600" dirty="0">
              <a:solidFill>
                <a:schemeClr val="tx1"/>
              </a:solidFill>
              <a:latin typeface="Times New Roman" panose="02020603050405020304" pitchFamily="18" charset="0"/>
              <a:cs typeface="Times New Roman" panose="02020603050405020304" pitchFamily="18" charset="0"/>
            </a:endParaRPr>
          </a:p>
          <a:p>
            <a:pPr marL="800100" lvl="1" indent="-342900">
              <a:buClrTx/>
              <a:buFont typeface="+mj-lt"/>
              <a:buAutoNum type="alphaLcParenR"/>
            </a:pPr>
            <a:r>
              <a:rPr lang="en-US" altLang="en-US" sz="3600" dirty="0">
                <a:solidFill>
                  <a:schemeClr val="tx1"/>
                </a:solidFill>
                <a:latin typeface="Times New Roman" panose="02020603050405020304" pitchFamily="18" charset="0"/>
                <a:cs typeface="Times New Roman" panose="02020603050405020304" pitchFamily="18" charset="0"/>
              </a:rPr>
              <a:t>Improved readiness focus</a:t>
            </a:r>
          </a:p>
          <a:p>
            <a:pPr marL="800100" lvl="1" indent="-342900">
              <a:buClrTx/>
              <a:buFont typeface="+mj-lt"/>
              <a:buAutoNum type="alphaLcParenR"/>
            </a:pPr>
            <a:r>
              <a:rPr lang="en-US" altLang="en-US" sz="3600" dirty="0">
                <a:solidFill>
                  <a:schemeClr val="tx1"/>
                </a:solidFill>
                <a:latin typeface="Times New Roman" panose="02020603050405020304" pitchFamily="18" charset="0"/>
                <a:cs typeface="Times New Roman" panose="02020603050405020304" pitchFamily="18" charset="0"/>
              </a:rPr>
              <a:t>More effective patient care</a:t>
            </a:r>
          </a:p>
          <a:p>
            <a:pPr marL="800100" lvl="1" indent="-342900">
              <a:buClrTx/>
              <a:buFont typeface="+mj-lt"/>
              <a:buAutoNum type="alphaLcParenR"/>
            </a:pPr>
            <a:r>
              <a:rPr lang="en-US" altLang="en-US" sz="3600" dirty="0">
                <a:solidFill>
                  <a:schemeClr val="tx1"/>
                </a:solidFill>
                <a:latin typeface="Times New Roman" panose="02020603050405020304" pitchFamily="18" charset="0"/>
                <a:cs typeface="Times New Roman" panose="02020603050405020304" pitchFamily="18" charset="0"/>
              </a:rPr>
              <a:t>Airmen get a day away from crabby patients</a:t>
            </a:r>
          </a:p>
          <a:p>
            <a:pPr marL="800100" lvl="1" indent="-342900">
              <a:buClrTx/>
              <a:buFont typeface="+mj-lt"/>
              <a:buAutoNum type="alphaLcParenR"/>
            </a:pPr>
            <a:r>
              <a:rPr lang="en-US" altLang="en-US" sz="3600" dirty="0">
                <a:solidFill>
                  <a:schemeClr val="tx1"/>
                </a:solidFill>
                <a:latin typeface="Times New Roman" panose="02020603050405020304" pitchFamily="18" charset="0"/>
                <a:cs typeface="Times New Roman" panose="02020603050405020304" pitchFamily="18" charset="0"/>
              </a:rPr>
              <a:t>Immense sense of appreciation and value</a:t>
            </a:r>
          </a:p>
          <a:p>
            <a:pPr marL="457200" lvl="1" indent="0">
              <a:buNone/>
            </a:pPr>
            <a:endParaRPr lang="en-US" altLang="en-US" sz="3050" dirty="0"/>
          </a:p>
        </p:txBody>
      </p:sp>
      <p:sp>
        <p:nvSpPr>
          <p:cNvPr id="2" name="Title 1"/>
          <p:cNvSpPr>
            <a:spLocks noGrp="1"/>
          </p:cNvSpPr>
          <p:nvPr>
            <p:ph type="title"/>
          </p:nvPr>
        </p:nvSpPr>
        <p:spPr/>
        <p:txBody>
          <a:bodyPr/>
          <a:lstStyle/>
          <a:p>
            <a:r>
              <a:rPr lang="en-US" dirty="0"/>
              <a:t>Self-Assessment Question #3</a:t>
            </a:r>
          </a:p>
        </p:txBody>
      </p:sp>
    </p:spTree>
    <p:extLst>
      <p:ext uri="{BB962C8B-B14F-4D97-AF65-F5344CB8AC3E}">
        <p14:creationId xmlns:p14="http://schemas.microsoft.com/office/powerpoint/2010/main" val="2787261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8509" y="1690688"/>
            <a:ext cx="10289309" cy="4351338"/>
          </a:xfrm>
        </p:spPr>
        <p:txBody>
          <a:bodyPr>
            <a:normAutofit/>
          </a:bodyPr>
          <a:lstStyle/>
          <a:p>
            <a:r>
              <a:rPr lang="en-US" sz="4000" dirty="0"/>
              <a:t>Theater Trauma Response</a:t>
            </a:r>
          </a:p>
          <a:p>
            <a:r>
              <a:rPr lang="en-US" sz="4000" dirty="0"/>
              <a:t>Home-station Trauma Response Training</a:t>
            </a:r>
          </a:p>
          <a:p>
            <a:r>
              <a:rPr lang="en-US" sz="4000" dirty="0"/>
              <a:t>Civilian Partnership Opportunities</a:t>
            </a:r>
          </a:p>
        </p:txBody>
      </p:sp>
      <p:sp>
        <p:nvSpPr>
          <p:cNvPr id="2" name="Title 1"/>
          <p:cNvSpPr>
            <a:spLocks noGrp="1"/>
          </p:cNvSpPr>
          <p:nvPr>
            <p:ph type="title"/>
          </p:nvPr>
        </p:nvSpPr>
        <p:spPr/>
        <p:txBody>
          <a:bodyPr/>
          <a:lstStyle/>
          <a:p>
            <a:r>
              <a:rPr lang="en-US" dirty="0"/>
              <a:t>Overview</a:t>
            </a:r>
          </a:p>
        </p:txBody>
      </p:sp>
    </p:spTree>
    <p:extLst>
      <p:ext uri="{BB962C8B-B14F-4D97-AF65-F5344CB8AC3E}">
        <p14:creationId xmlns:p14="http://schemas.microsoft.com/office/powerpoint/2010/main" val="4022394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66945" y="1307704"/>
            <a:ext cx="6725054" cy="3157234"/>
          </a:xfrm>
        </p:spPr>
      </p:pic>
      <p:sp>
        <p:nvSpPr>
          <p:cNvPr id="3" name="Title 2"/>
          <p:cNvSpPr>
            <a:spLocks noGrp="1"/>
          </p:cNvSpPr>
          <p:nvPr>
            <p:ph type="title"/>
          </p:nvPr>
        </p:nvSpPr>
        <p:spPr/>
        <p:txBody>
          <a:bodyPr/>
          <a:lstStyle/>
          <a:p>
            <a:r>
              <a:rPr lang="en-US" dirty="0"/>
              <a:t>Trauma</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6206" y="3922762"/>
            <a:ext cx="7055793" cy="293523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1307704"/>
            <a:ext cx="5959814" cy="3400789"/>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4592884"/>
            <a:ext cx="5223754" cy="2265116"/>
          </a:xfrm>
          <a:prstGeom prst="rect">
            <a:avLst/>
          </a:prstGeom>
        </p:spPr>
      </p:pic>
    </p:spTree>
    <p:extLst>
      <p:ext uri="{BB962C8B-B14F-4D97-AF65-F5344CB8AC3E}">
        <p14:creationId xmlns:p14="http://schemas.microsoft.com/office/powerpoint/2010/main" val="1558813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CC0EF9-0D04-3600-DCD2-BDFB356AA60D}"/>
              </a:ext>
            </a:extLst>
          </p:cNvPr>
          <p:cNvSpPr>
            <a:spLocks noGrp="1"/>
          </p:cNvSpPr>
          <p:nvPr>
            <p:ph idx="1"/>
          </p:nvPr>
        </p:nvSpPr>
        <p:spPr>
          <a:xfrm>
            <a:off x="398607" y="1552113"/>
            <a:ext cx="11394788" cy="4402412"/>
          </a:xfrm>
        </p:spPr>
        <p:txBody>
          <a:bodyPr>
            <a:normAutofit fontScale="40000" lnSpcReduction="20000"/>
          </a:bodyPr>
          <a:lstStyle/>
          <a:p>
            <a:pPr marL="0" indent="0" algn="ctr">
              <a:buNone/>
            </a:pPr>
            <a:r>
              <a:rPr lang="en-US" sz="8000" b="1" i="0" dirty="0">
                <a:solidFill>
                  <a:srgbClr val="1B1B1B"/>
                </a:solidFill>
                <a:effectLst/>
                <a:latin typeface="Times New Roman" panose="02020603050405020304" pitchFamily="18" charset="0"/>
                <a:cs typeface="Times New Roman" panose="02020603050405020304" pitchFamily="18" charset="0"/>
              </a:rPr>
              <a:t>“While the prior two decades of counterinsurgency operations in the Middle East have resulted in critical advances in battlefield medicine with the lowest case fatality rate in history, the US military </a:t>
            </a:r>
            <a:r>
              <a:rPr lang="en-US" sz="8000" b="1" i="0" u="sng" dirty="0">
                <a:solidFill>
                  <a:srgbClr val="1B1B1B"/>
                </a:solidFill>
                <a:effectLst/>
                <a:latin typeface="Times New Roman" panose="02020603050405020304" pitchFamily="18" charset="0"/>
                <a:cs typeface="Times New Roman" panose="02020603050405020304" pitchFamily="18" charset="0"/>
              </a:rPr>
              <a:t>must</a:t>
            </a:r>
            <a:r>
              <a:rPr lang="en-US" sz="8000" b="1" i="0" dirty="0">
                <a:solidFill>
                  <a:srgbClr val="1B1B1B"/>
                </a:solidFill>
                <a:effectLst/>
                <a:latin typeface="Times New Roman" panose="02020603050405020304" pitchFamily="18" charset="0"/>
                <a:cs typeface="Times New Roman" panose="02020603050405020304" pitchFamily="18" charset="0"/>
              </a:rPr>
              <a:t> prepare for future warfare involving peer or near-peer adversaries equipped with large, modern standing armies. The resulting operational environment, known as large-scale combat operations (LSCOs), will increase the scope of wounded service members to levels not seen since World War II. Lack of reliable air superiority will restrict evacuation and will preclude the ability to provide advanced surgical support within the “golden hour” for many, if not most of those wounded.” </a:t>
            </a:r>
            <a:r>
              <a:rPr lang="en-US" sz="8000" b="1" i="0" baseline="30000" dirty="0">
                <a:solidFill>
                  <a:srgbClr val="1B1B1B"/>
                </a:solidFill>
                <a:effectLst/>
                <a:latin typeface="Times New Roman" panose="02020603050405020304" pitchFamily="18" charset="0"/>
                <a:cs typeface="Times New Roman" panose="02020603050405020304" pitchFamily="18" charset="0"/>
              </a:rPr>
              <a:t>1</a:t>
            </a:r>
          </a:p>
          <a:p>
            <a:pPr marL="0" indent="0" algn="ctr">
              <a:buNone/>
            </a:pPr>
            <a:r>
              <a:rPr lang="en-US" sz="4500" b="1" baseline="30000" dirty="0">
                <a:solidFill>
                  <a:srgbClr val="1B1B1B"/>
                </a:solidFill>
              </a:rPr>
              <a:t>- Mason </a:t>
            </a:r>
            <a:r>
              <a:rPr lang="en-US" sz="4500" b="1" baseline="30000" dirty="0" err="1">
                <a:solidFill>
                  <a:srgbClr val="1B1B1B"/>
                </a:solidFill>
              </a:rPr>
              <a:t>Remondelli</a:t>
            </a:r>
            <a:r>
              <a:rPr lang="en-US" sz="4500" b="1" baseline="30000" dirty="0">
                <a:solidFill>
                  <a:srgbClr val="1B1B1B"/>
                </a:solidFill>
              </a:rPr>
              <a:t>, et al</a:t>
            </a:r>
            <a:endParaRPr lang="en-US" sz="4500" b="1" dirty="0">
              <a:latin typeface="Times New Roman" panose="02020603050405020304" pitchFamily="18" charset="0"/>
              <a:cs typeface="Times New Roman" panose="02020603050405020304" pitchFamily="18" charset="0"/>
            </a:endParaRPr>
          </a:p>
        </p:txBody>
      </p:sp>
      <p:sp>
        <p:nvSpPr>
          <p:cNvPr id="3" name="Title 2">
            <a:extLst>
              <a:ext uri="{FF2B5EF4-FFF2-40B4-BE49-F238E27FC236}">
                <a16:creationId xmlns:a16="http://schemas.microsoft.com/office/drawing/2014/main" id="{B4201521-0F37-18A7-C8C2-EA32DD51D0DC}"/>
              </a:ext>
            </a:extLst>
          </p:cNvPr>
          <p:cNvSpPr>
            <a:spLocks noGrp="1"/>
          </p:cNvSpPr>
          <p:nvPr>
            <p:ph type="title"/>
          </p:nvPr>
        </p:nvSpPr>
        <p:spPr/>
        <p:txBody>
          <a:bodyPr/>
          <a:lstStyle/>
          <a:p>
            <a:r>
              <a:rPr lang="en-US" dirty="0"/>
              <a:t>Why Trauma Training?</a:t>
            </a:r>
          </a:p>
        </p:txBody>
      </p:sp>
      <p:sp>
        <p:nvSpPr>
          <p:cNvPr id="5" name="TextBox 4">
            <a:extLst>
              <a:ext uri="{FF2B5EF4-FFF2-40B4-BE49-F238E27FC236}">
                <a16:creationId xmlns:a16="http://schemas.microsoft.com/office/drawing/2014/main" id="{5621E7F5-A852-ED7C-8E56-EAAF256B2B8D}"/>
              </a:ext>
            </a:extLst>
          </p:cNvPr>
          <p:cNvSpPr txBox="1"/>
          <p:nvPr/>
        </p:nvSpPr>
        <p:spPr>
          <a:xfrm>
            <a:off x="2119826" y="5646748"/>
            <a:ext cx="6831668" cy="307777"/>
          </a:xfrm>
          <a:prstGeom prst="rect">
            <a:avLst/>
          </a:prstGeom>
          <a:noFill/>
        </p:spPr>
        <p:txBody>
          <a:bodyPr wrap="square" rtlCol="0">
            <a:spAutoFit/>
          </a:bodyPr>
          <a:lstStyle/>
          <a:p>
            <a:r>
              <a:rPr lang="en-US" sz="700" b="0" i="0" baseline="30000" dirty="0">
                <a:solidFill>
                  <a:srgbClr val="1B1B1B"/>
                </a:solidFill>
                <a:effectLst/>
                <a:latin typeface="Roboto Mono Web"/>
              </a:rPr>
              <a:t>1</a:t>
            </a:r>
            <a:r>
              <a:rPr lang="en-US" sz="700" b="0" i="0" dirty="0">
                <a:solidFill>
                  <a:srgbClr val="1B1B1B"/>
                </a:solidFill>
                <a:effectLst/>
                <a:latin typeface="Roboto Mono Web"/>
              </a:rPr>
              <a:t> </a:t>
            </a:r>
            <a:r>
              <a:rPr lang="en-US" sz="700" b="0" i="0" dirty="0" err="1">
                <a:solidFill>
                  <a:srgbClr val="1B1B1B"/>
                </a:solidFill>
                <a:effectLst/>
                <a:latin typeface="Roboto Mono Web"/>
              </a:rPr>
              <a:t>Remondelli</a:t>
            </a:r>
            <a:r>
              <a:rPr lang="en-US" sz="700" b="0" i="0" dirty="0">
                <a:solidFill>
                  <a:srgbClr val="1B1B1B"/>
                </a:solidFill>
                <a:effectLst/>
                <a:latin typeface="Roboto Mono Web"/>
              </a:rPr>
              <a:t> MH, Remick KN, Shackelford SA, Gurney JM, Pamplin JC, Polk TM, Potter BK, Holt DB. Casualty care implications of large-scale combat operations. J Trauma Acute Care Surg. 2023 Aug 1;95(2S Suppl 1):S180-S184. </a:t>
            </a:r>
            <a:r>
              <a:rPr lang="en-US" sz="700" b="0" i="0" dirty="0" err="1">
                <a:solidFill>
                  <a:srgbClr val="1B1B1B"/>
                </a:solidFill>
                <a:effectLst/>
                <a:latin typeface="Roboto Mono Web"/>
              </a:rPr>
              <a:t>doi</a:t>
            </a:r>
            <a:r>
              <a:rPr lang="en-US" sz="700" b="0" i="0" dirty="0">
                <a:solidFill>
                  <a:srgbClr val="1B1B1B"/>
                </a:solidFill>
                <a:effectLst/>
                <a:latin typeface="Roboto Mono Web"/>
              </a:rPr>
              <a:t>: 10.1097/TA.0000000000004063. </a:t>
            </a:r>
            <a:r>
              <a:rPr lang="en-US" sz="700" b="0" i="0" dirty="0" err="1">
                <a:solidFill>
                  <a:srgbClr val="1B1B1B"/>
                </a:solidFill>
                <a:effectLst/>
                <a:latin typeface="Roboto Mono Web"/>
              </a:rPr>
              <a:t>Epub</a:t>
            </a:r>
            <a:r>
              <a:rPr lang="en-US" sz="700" b="0" i="0" dirty="0">
                <a:solidFill>
                  <a:srgbClr val="1B1B1B"/>
                </a:solidFill>
                <a:effectLst/>
                <a:latin typeface="Roboto Mono Web"/>
              </a:rPr>
              <a:t> 2023 May 31. PMID: 37420334; PMCID: PMC10389308.</a:t>
            </a:r>
            <a:endParaRPr lang="en-US" sz="700" dirty="0"/>
          </a:p>
        </p:txBody>
      </p:sp>
    </p:spTree>
    <p:extLst>
      <p:ext uri="{BB962C8B-B14F-4D97-AF65-F5344CB8AC3E}">
        <p14:creationId xmlns:p14="http://schemas.microsoft.com/office/powerpoint/2010/main" val="2923577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503A00-5F9B-9035-77A6-A7C50E6B5BA6}"/>
              </a:ext>
            </a:extLst>
          </p:cNvPr>
          <p:cNvSpPr>
            <a:spLocks noGrp="1"/>
          </p:cNvSpPr>
          <p:nvPr>
            <p:ph idx="1"/>
          </p:nvPr>
        </p:nvSpPr>
        <p:spPr>
          <a:xfrm>
            <a:off x="1348508" y="1825625"/>
            <a:ext cx="10289309" cy="4351338"/>
          </a:xfrm>
        </p:spPr>
        <p:txBody>
          <a:bodyPr/>
          <a:lstStyle/>
          <a:p>
            <a:r>
              <a:rPr lang="en-US" sz="2200" dirty="0"/>
              <a:t>The Mission Command Training Program (MCTP) regularly runs intricate simulations of battlefield operations</a:t>
            </a:r>
          </a:p>
          <a:p>
            <a:r>
              <a:rPr lang="en-US" sz="2200" dirty="0"/>
              <a:t>Based on these simulations, during the first 8 days of conflict with China:</a:t>
            </a:r>
          </a:p>
          <a:p>
            <a:pPr lvl="1"/>
            <a:r>
              <a:rPr lang="en-US" sz="2200" dirty="0"/>
              <a:t>50,000 – 55,000 casualties</a:t>
            </a:r>
          </a:p>
          <a:p>
            <a:pPr lvl="2"/>
            <a:r>
              <a:rPr lang="en-US" sz="2200" dirty="0"/>
              <a:t>~30,000 requiring evacuation from theater</a:t>
            </a:r>
          </a:p>
          <a:p>
            <a:pPr lvl="2"/>
            <a:r>
              <a:rPr lang="en-US" sz="2200" dirty="0"/>
              <a:t>~10,000 deceased</a:t>
            </a:r>
          </a:p>
          <a:p>
            <a:pPr lvl="2"/>
            <a:r>
              <a:rPr lang="en-US" sz="2200" dirty="0"/>
              <a:t>~10,000 injured but able to return to duty</a:t>
            </a:r>
          </a:p>
          <a:p>
            <a:pPr lvl="1"/>
            <a:r>
              <a:rPr lang="en-US" sz="2200" dirty="0"/>
              <a:t>Roughly equal to total casualties over 20 years in                                                                Iraq and Afghanistan</a:t>
            </a:r>
          </a:p>
          <a:p>
            <a:pPr lvl="2"/>
            <a:endParaRPr lang="en-US" dirty="0"/>
          </a:p>
          <a:p>
            <a:pPr lvl="2"/>
            <a:endParaRPr lang="en-US" dirty="0"/>
          </a:p>
          <a:p>
            <a:endParaRPr lang="en-US" dirty="0"/>
          </a:p>
        </p:txBody>
      </p:sp>
      <p:sp>
        <p:nvSpPr>
          <p:cNvPr id="3" name="Title 2">
            <a:extLst>
              <a:ext uri="{FF2B5EF4-FFF2-40B4-BE49-F238E27FC236}">
                <a16:creationId xmlns:a16="http://schemas.microsoft.com/office/drawing/2014/main" id="{A1C9BA58-E5F1-E71C-833D-23084B6CB5CB}"/>
              </a:ext>
            </a:extLst>
          </p:cNvPr>
          <p:cNvSpPr>
            <a:spLocks noGrp="1"/>
          </p:cNvSpPr>
          <p:nvPr>
            <p:ph type="title"/>
          </p:nvPr>
        </p:nvSpPr>
        <p:spPr/>
        <p:txBody>
          <a:bodyPr>
            <a:normAutofit/>
          </a:bodyPr>
          <a:lstStyle/>
          <a:p>
            <a:r>
              <a:rPr lang="en-US" sz="4000" dirty="0"/>
              <a:t>Large Scale Combat Operations (LSCO)</a:t>
            </a:r>
          </a:p>
        </p:txBody>
      </p:sp>
      <p:sp>
        <p:nvSpPr>
          <p:cNvPr id="4" name="TextBox 3">
            <a:extLst>
              <a:ext uri="{FF2B5EF4-FFF2-40B4-BE49-F238E27FC236}">
                <a16:creationId xmlns:a16="http://schemas.microsoft.com/office/drawing/2014/main" id="{1C2938AD-479B-9FED-8E62-987C4F77B903}"/>
              </a:ext>
            </a:extLst>
          </p:cNvPr>
          <p:cNvSpPr txBox="1"/>
          <p:nvPr/>
        </p:nvSpPr>
        <p:spPr>
          <a:xfrm>
            <a:off x="1348508" y="5290362"/>
            <a:ext cx="6717426" cy="553998"/>
          </a:xfrm>
          <a:prstGeom prst="rect">
            <a:avLst/>
          </a:prstGeom>
          <a:noFill/>
        </p:spPr>
        <p:txBody>
          <a:bodyPr wrap="square" rtlCol="0">
            <a:spAutoFit/>
          </a:bodyPr>
          <a:lstStyle/>
          <a:p>
            <a:r>
              <a:rPr lang="en-US" sz="1000" b="0" i="0" dirty="0" err="1">
                <a:solidFill>
                  <a:srgbClr val="2C3E50"/>
                </a:solidFill>
                <a:effectLst/>
                <a:latin typeface="Calibri" panose="020F0502020204030204" pitchFamily="34" charset="0"/>
              </a:rPr>
              <a:t>Fandre</a:t>
            </a:r>
            <a:r>
              <a:rPr lang="en-US" sz="1000" b="0" i="0" dirty="0">
                <a:solidFill>
                  <a:srgbClr val="2C3E50"/>
                </a:solidFill>
                <a:effectLst/>
                <a:latin typeface="Calibri" panose="020F0502020204030204" pitchFamily="34" charset="0"/>
              </a:rPr>
              <a:t>, Matthew. “Medical Changes Needed for Large-Scale Combat Operations Observations from Mission Command Training Program Warfighter Exercises.” </a:t>
            </a:r>
            <a:r>
              <a:rPr lang="en-US" sz="1000" b="0" i="1" dirty="0">
                <a:solidFill>
                  <a:srgbClr val="2C3E50"/>
                </a:solidFill>
                <a:effectLst/>
                <a:latin typeface="Calibri" panose="020F0502020204030204" pitchFamily="34" charset="0"/>
              </a:rPr>
              <a:t>Army University Press</a:t>
            </a:r>
            <a:r>
              <a:rPr lang="en-US" sz="1000" b="0" i="0" dirty="0">
                <a:solidFill>
                  <a:srgbClr val="2C3E50"/>
                </a:solidFill>
                <a:effectLst/>
                <a:latin typeface="Calibri" panose="020F0502020204030204" pitchFamily="34" charset="0"/>
              </a:rPr>
              <a:t>, May 2020, www.armyupress.army.mil/Journals/Military-Review/English-Edition-Archives/May-June-2020/Fandre-Medical-Changes/.</a:t>
            </a:r>
            <a:endParaRPr lang="en-US" sz="1000" dirty="0"/>
          </a:p>
        </p:txBody>
      </p:sp>
      <p:pic>
        <p:nvPicPr>
          <p:cNvPr id="5" name="Picture 4">
            <a:extLst>
              <a:ext uri="{FF2B5EF4-FFF2-40B4-BE49-F238E27FC236}">
                <a16:creationId xmlns:a16="http://schemas.microsoft.com/office/drawing/2014/main" id="{FD84CD94-8D6B-4412-39C3-E8CC1A626D65}"/>
              </a:ext>
            </a:extLst>
          </p:cNvPr>
          <p:cNvPicPr>
            <a:picLocks noChangeAspect="1"/>
          </p:cNvPicPr>
          <p:nvPr/>
        </p:nvPicPr>
        <p:blipFill>
          <a:blip r:embed="rId3"/>
          <a:stretch>
            <a:fillRect/>
          </a:stretch>
        </p:blipFill>
        <p:spPr>
          <a:xfrm>
            <a:off x="8382001" y="3028949"/>
            <a:ext cx="3809999" cy="2538412"/>
          </a:xfrm>
          <a:prstGeom prst="rect">
            <a:avLst/>
          </a:prstGeom>
        </p:spPr>
      </p:pic>
    </p:spTree>
    <p:extLst>
      <p:ext uri="{BB962C8B-B14F-4D97-AF65-F5344CB8AC3E}">
        <p14:creationId xmlns:p14="http://schemas.microsoft.com/office/powerpoint/2010/main" val="730861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FB38C6-EC2A-19FD-4CAF-21A553B4FF30}"/>
              </a:ext>
            </a:extLst>
          </p:cNvPr>
          <p:cNvSpPr>
            <a:spLocks noGrp="1"/>
          </p:cNvSpPr>
          <p:nvPr>
            <p:ph idx="1"/>
          </p:nvPr>
        </p:nvSpPr>
        <p:spPr/>
        <p:txBody>
          <a:bodyPr/>
          <a:lstStyle/>
          <a:p>
            <a:r>
              <a:rPr lang="en-US" sz="3600" dirty="0"/>
              <a:t>In a LSCO scenario against a peer adversary:</a:t>
            </a:r>
          </a:p>
          <a:p>
            <a:pPr lvl="1"/>
            <a:r>
              <a:rPr lang="en-US" sz="3200" dirty="0"/>
              <a:t>Air superiority likely non-existent</a:t>
            </a:r>
          </a:p>
          <a:p>
            <a:pPr lvl="1"/>
            <a:r>
              <a:rPr lang="en-US" sz="3200" dirty="0"/>
              <a:t>Casualties will come rapidly</a:t>
            </a:r>
          </a:p>
          <a:p>
            <a:pPr lvl="1"/>
            <a:r>
              <a:rPr lang="en-US" sz="3200" dirty="0"/>
              <a:t>In large numbers</a:t>
            </a:r>
          </a:p>
          <a:p>
            <a:pPr lvl="1"/>
            <a:r>
              <a:rPr lang="en-US" sz="3200" dirty="0"/>
              <a:t>May require prolonged care while awaiting MEDEVAC</a:t>
            </a:r>
          </a:p>
          <a:p>
            <a:endParaRPr lang="en-US" dirty="0"/>
          </a:p>
        </p:txBody>
      </p:sp>
      <p:sp>
        <p:nvSpPr>
          <p:cNvPr id="3" name="Title 2">
            <a:extLst>
              <a:ext uri="{FF2B5EF4-FFF2-40B4-BE49-F238E27FC236}">
                <a16:creationId xmlns:a16="http://schemas.microsoft.com/office/drawing/2014/main" id="{F42E3C88-4C35-706C-5289-4B6A9E6D3F23}"/>
              </a:ext>
            </a:extLst>
          </p:cNvPr>
          <p:cNvSpPr>
            <a:spLocks noGrp="1"/>
          </p:cNvSpPr>
          <p:nvPr>
            <p:ph type="title"/>
          </p:nvPr>
        </p:nvSpPr>
        <p:spPr/>
        <p:txBody>
          <a:bodyPr/>
          <a:lstStyle/>
          <a:p>
            <a:r>
              <a:rPr lang="en-US" dirty="0"/>
              <a:t>Fast, Furious and Forever (seemingly)	</a:t>
            </a:r>
          </a:p>
        </p:txBody>
      </p:sp>
      <p:pic>
        <p:nvPicPr>
          <p:cNvPr id="5" name="Picture 4">
            <a:extLst>
              <a:ext uri="{FF2B5EF4-FFF2-40B4-BE49-F238E27FC236}">
                <a16:creationId xmlns:a16="http://schemas.microsoft.com/office/drawing/2014/main" id="{B7AD1703-326E-FD8D-B758-61EDBC0BB877}"/>
              </a:ext>
            </a:extLst>
          </p:cNvPr>
          <p:cNvPicPr>
            <a:picLocks noChangeAspect="1"/>
          </p:cNvPicPr>
          <p:nvPr/>
        </p:nvPicPr>
        <p:blipFill>
          <a:blip r:embed="rId3"/>
          <a:stretch>
            <a:fillRect/>
          </a:stretch>
        </p:blipFill>
        <p:spPr>
          <a:xfrm>
            <a:off x="8599470" y="4668835"/>
            <a:ext cx="3592530" cy="2189165"/>
          </a:xfrm>
          <a:prstGeom prst="rect">
            <a:avLst/>
          </a:prstGeom>
        </p:spPr>
      </p:pic>
      <p:sp>
        <p:nvSpPr>
          <p:cNvPr id="6" name="TextBox 5">
            <a:extLst>
              <a:ext uri="{FF2B5EF4-FFF2-40B4-BE49-F238E27FC236}">
                <a16:creationId xmlns:a16="http://schemas.microsoft.com/office/drawing/2014/main" id="{E2578C6B-198D-8B98-6DFA-DCE85A05F29E}"/>
              </a:ext>
            </a:extLst>
          </p:cNvPr>
          <p:cNvSpPr txBox="1"/>
          <p:nvPr/>
        </p:nvSpPr>
        <p:spPr>
          <a:xfrm>
            <a:off x="1635169" y="5624917"/>
            <a:ext cx="6883189" cy="276999"/>
          </a:xfrm>
          <a:prstGeom prst="rect">
            <a:avLst/>
          </a:prstGeom>
          <a:noFill/>
        </p:spPr>
        <p:txBody>
          <a:bodyPr wrap="square" rtlCol="0">
            <a:spAutoFit/>
          </a:bodyPr>
          <a:lstStyle/>
          <a:p>
            <a:r>
              <a:rPr lang="en-US" sz="1200" b="0" i="1" dirty="0">
                <a:solidFill>
                  <a:srgbClr val="05103E"/>
                </a:solidFill>
                <a:effectLst/>
                <a:latin typeface="Times New Roman" panose="02020603050405020304" pitchFamily="18" charset="0"/>
              </a:rPr>
              <a:t>Instagram</a:t>
            </a:r>
            <a:r>
              <a:rPr lang="en-US" sz="1200" b="0" i="0" dirty="0">
                <a:solidFill>
                  <a:srgbClr val="05103E"/>
                </a:solidFill>
                <a:effectLst/>
                <a:latin typeface="Times New Roman" panose="02020603050405020304" pitchFamily="18" charset="0"/>
              </a:rPr>
              <a:t>. (n.d.). https://www.instagram.com/mstyslav.chernov/p/CumN5cqMT5o/</a:t>
            </a:r>
            <a:endParaRPr lang="en-US" sz="1200" dirty="0"/>
          </a:p>
        </p:txBody>
      </p:sp>
    </p:spTree>
    <p:extLst>
      <p:ext uri="{BB962C8B-B14F-4D97-AF65-F5344CB8AC3E}">
        <p14:creationId xmlns:p14="http://schemas.microsoft.com/office/powerpoint/2010/main" val="3623281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555585" y="1690688"/>
            <a:ext cx="11200901" cy="4661400"/>
          </a:xfrm>
        </p:spPr>
        <p:txBody>
          <a:bodyPr>
            <a:normAutofit/>
          </a:bodyPr>
          <a:lstStyle/>
          <a:p>
            <a:r>
              <a:rPr lang="en-US" sz="3250" dirty="0"/>
              <a:t>43PX RSV Lesson Plan Trauma and Emergency Response 1a:</a:t>
            </a:r>
          </a:p>
          <a:p>
            <a:r>
              <a:rPr lang="en-US" sz="3250" dirty="0"/>
              <a:t>“The practice of emergency medicine is </a:t>
            </a:r>
            <a:r>
              <a:rPr lang="en-US" sz="4000" b="1" dirty="0"/>
              <a:t>at the core</a:t>
            </a:r>
            <a:r>
              <a:rPr lang="en-US" sz="3250" dirty="0"/>
              <a:t> of what encompasses a deployed AF pharmacist. The knowledge and skill set that we can bring to an emergency and trauma team is vital to increasing a patient’s survival rate. </a:t>
            </a:r>
            <a:r>
              <a:rPr lang="en-US" sz="3250" u="sng" dirty="0"/>
              <a:t>The better prepared we are for an emergency scenario the more capable we are to handle the complications that may occur</a:t>
            </a:r>
            <a:r>
              <a:rPr lang="en-US" sz="3250" dirty="0"/>
              <a:t>.”</a:t>
            </a:r>
          </a:p>
        </p:txBody>
      </p:sp>
      <p:sp>
        <p:nvSpPr>
          <p:cNvPr id="2" name="Title 1"/>
          <p:cNvSpPr>
            <a:spLocks noGrp="1"/>
          </p:cNvSpPr>
          <p:nvPr>
            <p:ph type="title"/>
          </p:nvPr>
        </p:nvSpPr>
        <p:spPr/>
        <p:txBody>
          <a:bodyPr>
            <a:normAutofit/>
          </a:bodyPr>
          <a:lstStyle/>
          <a:p>
            <a:r>
              <a:rPr lang="en-US" sz="4000" dirty="0"/>
              <a:t>How can we better prepare our airmen?.…</a:t>
            </a:r>
          </a:p>
        </p:txBody>
      </p:sp>
    </p:spTree>
    <p:extLst>
      <p:ext uri="{BB962C8B-B14F-4D97-AF65-F5344CB8AC3E}">
        <p14:creationId xmlns:p14="http://schemas.microsoft.com/office/powerpoint/2010/main" val="355829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930DD3-D162-93A4-5137-BB9E270A3CF8}"/>
              </a:ext>
            </a:extLst>
          </p:cNvPr>
          <p:cNvSpPr>
            <a:spLocks noGrp="1"/>
          </p:cNvSpPr>
          <p:nvPr>
            <p:ph idx="1"/>
          </p:nvPr>
        </p:nvSpPr>
        <p:spPr>
          <a:xfrm>
            <a:off x="411982" y="1552113"/>
            <a:ext cx="11615895" cy="4598001"/>
          </a:xfrm>
        </p:spPr>
        <p:txBody>
          <a:bodyPr>
            <a:normAutofit fontScale="32500" lnSpcReduction="20000"/>
          </a:bodyPr>
          <a:lstStyle/>
          <a:p>
            <a:r>
              <a:rPr lang="en-US" sz="9800" dirty="0"/>
              <a:t>Pharmacy involvement in Trauma Response has become standard</a:t>
            </a:r>
          </a:p>
          <a:p>
            <a:pPr lvl="1"/>
            <a:r>
              <a:rPr lang="en-US" sz="9800" dirty="0"/>
              <a:t>Pharmacy involvement at US Trauma Centers increased from 23% in 2007 to 70% in 2017</a:t>
            </a:r>
          </a:p>
          <a:p>
            <a:r>
              <a:rPr lang="en-US" sz="9800" dirty="0"/>
              <a:t>Pharmacy involvement</a:t>
            </a:r>
          </a:p>
          <a:p>
            <a:pPr lvl="1"/>
            <a:r>
              <a:rPr lang="en-US" sz="9800" dirty="0"/>
              <a:t>Reduces medication errors in Emergency scenarios</a:t>
            </a:r>
          </a:p>
          <a:p>
            <a:pPr lvl="1"/>
            <a:r>
              <a:rPr lang="en-US" sz="9800" dirty="0"/>
              <a:t>Reduces time to administration of critical medications </a:t>
            </a:r>
          </a:p>
          <a:p>
            <a:pPr lvl="2"/>
            <a:r>
              <a:rPr lang="en-US" sz="5500" dirty="0"/>
              <a:t>Anti-</a:t>
            </a:r>
            <a:r>
              <a:rPr lang="en-US" sz="5500" dirty="0" err="1"/>
              <a:t>haemorrhagic</a:t>
            </a:r>
            <a:r>
              <a:rPr lang="en-US" sz="5500" dirty="0"/>
              <a:t> agents</a:t>
            </a:r>
          </a:p>
          <a:p>
            <a:pPr lvl="2"/>
            <a:r>
              <a:rPr lang="en-US" sz="5500" dirty="0"/>
              <a:t>Analgesics</a:t>
            </a:r>
          </a:p>
          <a:p>
            <a:pPr lvl="2"/>
            <a:r>
              <a:rPr lang="en-US" sz="5500" dirty="0"/>
              <a:t>Sedative Agents</a:t>
            </a:r>
          </a:p>
          <a:p>
            <a:pPr lvl="2"/>
            <a:r>
              <a:rPr lang="en-US" sz="5500" dirty="0"/>
              <a:t>Antibiotics</a:t>
            </a:r>
          </a:p>
          <a:p>
            <a:pPr lvl="1"/>
            <a:r>
              <a:rPr lang="en-US" sz="9800" dirty="0"/>
              <a:t>Demonstrated improvement in patient outcomes</a:t>
            </a:r>
          </a:p>
          <a:p>
            <a:pPr lvl="2"/>
            <a:endParaRPr lang="en-US" dirty="0"/>
          </a:p>
          <a:p>
            <a:endParaRPr lang="en-US" dirty="0"/>
          </a:p>
        </p:txBody>
      </p:sp>
      <p:sp>
        <p:nvSpPr>
          <p:cNvPr id="3" name="Title 2">
            <a:extLst>
              <a:ext uri="{FF2B5EF4-FFF2-40B4-BE49-F238E27FC236}">
                <a16:creationId xmlns:a16="http://schemas.microsoft.com/office/drawing/2014/main" id="{FDE49B8F-C254-8361-E707-C74306756AB5}"/>
              </a:ext>
            </a:extLst>
          </p:cNvPr>
          <p:cNvSpPr>
            <a:spLocks noGrp="1"/>
          </p:cNvSpPr>
          <p:nvPr>
            <p:ph type="title"/>
          </p:nvPr>
        </p:nvSpPr>
        <p:spPr/>
        <p:txBody>
          <a:bodyPr/>
          <a:lstStyle/>
          <a:p>
            <a:r>
              <a:rPr lang="en-US" dirty="0"/>
              <a:t>Why Pharmacy Involvement?</a:t>
            </a:r>
          </a:p>
        </p:txBody>
      </p:sp>
      <p:sp>
        <p:nvSpPr>
          <p:cNvPr id="4" name="TextBox 3">
            <a:extLst>
              <a:ext uri="{FF2B5EF4-FFF2-40B4-BE49-F238E27FC236}">
                <a16:creationId xmlns:a16="http://schemas.microsoft.com/office/drawing/2014/main" id="{275D016E-4E7D-EBAC-61B2-EE3D73A9384E}"/>
              </a:ext>
            </a:extLst>
          </p:cNvPr>
          <p:cNvSpPr txBox="1"/>
          <p:nvPr/>
        </p:nvSpPr>
        <p:spPr>
          <a:xfrm>
            <a:off x="1531389" y="5402140"/>
            <a:ext cx="7545325" cy="630942"/>
          </a:xfrm>
          <a:prstGeom prst="rect">
            <a:avLst/>
          </a:prstGeom>
          <a:noFill/>
        </p:spPr>
        <p:txBody>
          <a:bodyPr wrap="square" rtlCol="0">
            <a:spAutoFit/>
          </a:bodyPr>
          <a:lstStyle/>
          <a:p>
            <a:r>
              <a:rPr lang="en-US" sz="700" b="0" i="0" dirty="0">
                <a:solidFill>
                  <a:srgbClr val="212121"/>
                </a:solidFill>
                <a:effectLst/>
                <a:latin typeface="BlinkMacSystemFont"/>
              </a:rPr>
              <a:t>Porter BA, Zaeem M, Hewes PD, Hale LS, Jones CMC, </a:t>
            </a:r>
            <a:r>
              <a:rPr lang="en-US" sz="700" b="0" i="0" dirty="0" err="1">
                <a:solidFill>
                  <a:srgbClr val="212121"/>
                </a:solidFill>
                <a:effectLst/>
                <a:latin typeface="BlinkMacSystemFont"/>
              </a:rPr>
              <a:t>Gestring</a:t>
            </a:r>
            <a:r>
              <a:rPr lang="en-US" sz="700" b="0" i="0" dirty="0">
                <a:solidFill>
                  <a:srgbClr val="212121"/>
                </a:solidFill>
                <a:effectLst/>
                <a:latin typeface="BlinkMacSystemFont"/>
              </a:rPr>
              <a:t> ML, Acquisto NM. Pharmacist involvement in trauma resuscitation across the United States: A 10-year follow-up survey. Am J Health Syst Pharm. 2019 Aug 1;76(16):1226-1230. </a:t>
            </a:r>
            <a:r>
              <a:rPr lang="en-US" sz="700" b="0" i="0" dirty="0" err="1">
                <a:solidFill>
                  <a:srgbClr val="212121"/>
                </a:solidFill>
                <a:effectLst/>
                <a:latin typeface="BlinkMacSystemFont"/>
              </a:rPr>
              <a:t>doi</a:t>
            </a:r>
            <a:r>
              <a:rPr lang="en-US" sz="700" b="0" i="0" dirty="0">
                <a:solidFill>
                  <a:srgbClr val="212121"/>
                </a:solidFill>
                <a:effectLst/>
                <a:latin typeface="BlinkMacSystemFont"/>
              </a:rPr>
              <a:t>: 10.1093/</a:t>
            </a:r>
            <a:r>
              <a:rPr lang="en-US" sz="700" b="0" i="0" dirty="0" err="1">
                <a:solidFill>
                  <a:srgbClr val="212121"/>
                </a:solidFill>
                <a:effectLst/>
                <a:latin typeface="BlinkMacSystemFont"/>
              </a:rPr>
              <a:t>ajhp</a:t>
            </a:r>
            <a:r>
              <a:rPr lang="en-US" sz="700" b="0" i="0" dirty="0">
                <a:solidFill>
                  <a:srgbClr val="212121"/>
                </a:solidFill>
                <a:effectLst/>
                <a:latin typeface="BlinkMacSystemFont"/>
              </a:rPr>
              <a:t>/zxz124. PMID: 31369114.</a:t>
            </a:r>
          </a:p>
          <a:p>
            <a:endParaRPr lang="en-US" sz="700" dirty="0">
              <a:solidFill>
                <a:srgbClr val="212121"/>
              </a:solidFill>
              <a:latin typeface="BlinkMacSystemFont"/>
            </a:endParaRPr>
          </a:p>
          <a:p>
            <a:r>
              <a:rPr lang="en-US" sz="700" b="0" i="0" dirty="0">
                <a:solidFill>
                  <a:srgbClr val="212121"/>
                </a:solidFill>
                <a:effectLst/>
                <a:latin typeface="BlinkMacSystemFont"/>
              </a:rPr>
              <a:t>Currey EM, Falconer N, </a:t>
            </a:r>
            <a:r>
              <a:rPr lang="en-US" sz="700" b="0" i="0" dirty="0" err="1">
                <a:solidFill>
                  <a:srgbClr val="212121"/>
                </a:solidFill>
                <a:effectLst/>
                <a:latin typeface="BlinkMacSystemFont"/>
              </a:rPr>
              <a:t>Isoardi</a:t>
            </a:r>
            <a:r>
              <a:rPr lang="en-US" sz="700" b="0" i="0" dirty="0">
                <a:solidFill>
                  <a:srgbClr val="212121"/>
                </a:solidFill>
                <a:effectLst/>
                <a:latin typeface="BlinkMacSystemFont"/>
              </a:rPr>
              <a:t> KZ, Barras M. Impact of pharmacists during in-hospital resuscitation or medical emergency response events: A systematic review. Am J </a:t>
            </a:r>
            <a:r>
              <a:rPr lang="en-US" sz="700" b="0" i="0" dirty="0" err="1">
                <a:solidFill>
                  <a:srgbClr val="212121"/>
                </a:solidFill>
                <a:effectLst/>
                <a:latin typeface="BlinkMacSystemFont"/>
              </a:rPr>
              <a:t>Emerg</a:t>
            </a:r>
            <a:r>
              <a:rPr lang="en-US" sz="700" b="0" i="0" dirty="0">
                <a:solidFill>
                  <a:srgbClr val="212121"/>
                </a:solidFill>
                <a:effectLst/>
                <a:latin typeface="BlinkMacSystemFont"/>
              </a:rPr>
              <a:t> Med. 2024 Jan;75:98-110. </a:t>
            </a:r>
            <a:r>
              <a:rPr lang="en-US" sz="700" b="0" i="0" dirty="0" err="1">
                <a:solidFill>
                  <a:srgbClr val="212121"/>
                </a:solidFill>
                <a:effectLst/>
                <a:latin typeface="BlinkMacSystemFont"/>
              </a:rPr>
              <a:t>doi</a:t>
            </a:r>
            <a:r>
              <a:rPr lang="en-US" sz="700" b="0" i="0" dirty="0">
                <a:solidFill>
                  <a:srgbClr val="212121"/>
                </a:solidFill>
                <a:effectLst/>
                <a:latin typeface="BlinkMacSystemFont"/>
              </a:rPr>
              <a:t>: 10.1016/j.ajem.2023.10.020. </a:t>
            </a:r>
            <a:r>
              <a:rPr lang="en-US" sz="700" b="0" i="0" dirty="0" err="1">
                <a:solidFill>
                  <a:srgbClr val="212121"/>
                </a:solidFill>
                <a:effectLst/>
                <a:latin typeface="BlinkMacSystemFont"/>
              </a:rPr>
              <a:t>Epub</a:t>
            </a:r>
            <a:r>
              <a:rPr lang="en-US" sz="700" b="0" i="0" dirty="0">
                <a:solidFill>
                  <a:srgbClr val="212121"/>
                </a:solidFill>
                <a:effectLst/>
                <a:latin typeface="BlinkMacSystemFont"/>
              </a:rPr>
              <a:t> 2023 Oct 22. PMID: 37939522.</a:t>
            </a:r>
            <a:endParaRPr lang="en-US" sz="700" dirty="0"/>
          </a:p>
        </p:txBody>
      </p:sp>
    </p:spTree>
    <p:extLst>
      <p:ext uri="{BB962C8B-B14F-4D97-AF65-F5344CB8AC3E}">
        <p14:creationId xmlns:p14="http://schemas.microsoft.com/office/powerpoint/2010/main" val="2190572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C3CD055-7E6D-9CB2-07F7-6F51CB955F52}"/>
              </a:ext>
            </a:extLst>
          </p:cNvPr>
          <p:cNvSpPr>
            <a:spLocks noGrp="1"/>
          </p:cNvSpPr>
          <p:nvPr>
            <p:ph idx="1"/>
          </p:nvPr>
        </p:nvSpPr>
        <p:spPr>
          <a:xfrm>
            <a:off x="1348509" y="1497821"/>
            <a:ext cx="10207336" cy="4351338"/>
          </a:xfrm>
        </p:spPr>
        <p:txBody>
          <a:bodyPr>
            <a:normAutofit/>
          </a:bodyPr>
          <a:lstStyle/>
          <a:p>
            <a:r>
              <a:rPr lang="en-US" sz="2800" b="0" i="0" dirty="0">
                <a:effectLst/>
                <a:latin typeface="Helvetica Neue"/>
              </a:rPr>
              <a:t>“The operational realities, the stresses upon the medical system and sustainment units, and </a:t>
            </a:r>
            <a:r>
              <a:rPr lang="en-US" sz="2800" b="1" i="0" u="sng" dirty="0">
                <a:effectLst/>
                <a:latin typeface="Helvetica Neue"/>
              </a:rPr>
              <a:t>the psychological and emotional impact of significant casualties</a:t>
            </a:r>
            <a:r>
              <a:rPr lang="en-US" sz="2800" b="0" i="0" dirty="0">
                <a:effectLst/>
                <a:latin typeface="Helvetica Neue"/>
              </a:rPr>
              <a:t> cannot be underestimated and must be prioritized.” </a:t>
            </a:r>
          </a:p>
          <a:p>
            <a:pPr marL="0" indent="0">
              <a:buNone/>
            </a:pPr>
            <a:r>
              <a:rPr lang="en-US" dirty="0">
                <a:latin typeface="Helvetica Neue"/>
              </a:rPr>
              <a:t>	</a:t>
            </a:r>
            <a:r>
              <a:rPr lang="en-US" sz="2800" b="0" i="0" dirty="0">
                <a:effectLst/>
                <a:latin typeface="Helvetica Neue"/>
              </a:rPr>
              <a:t>– Col Matthew </a:t>
            </a:r>
            <a:r>
              <a:rPr lang="en-US" sz="2800" b="0" i="0" dirty="0" err="1">
                <a:effectLst/>
                <a:latin typeface="Helvetica Neue"/>
              </a:rPr>
              <a:t>Fandre</a:t>
            </a:r>
            <a:r>
              <a:rPr lang="en-US" sz="2800" b="0" i="0" dirty="0">
                <a:effectLst/>
                <a:latin typeface="Helvetica Neue"/>
              </a:rPr>
              <a:t>, MD, U.S. Army</a:t>
            </a:r>
          </a:p>
          <a:p>
            <a:r>
              <a:rPr lang="en-US" sz="2800" dirty="0">
                <a:latin typeface="Helvetica Neue"/>
              </a:rPr>
              <a:t>It’s not easy to perform well during a trauma situation</a:t>
            </a:r>
          </a:p>
          <a:p>
            <a:r>
              <a:rPr lang="en-US" sz="2800" dirty="0">
                <a:latin typeface="Helvetica Neue"/>
              </a:rPr>
              <a:t>Exposure and desensitization are a critical 1</a:t>
            </a:r>
            <a:r>
              <a:rPr lang="en-US" sz="2800" baseline="30000" dirty="0">
                <a:latin typeface="Helvetica Neue"/>
              </a:rPr>
              <a:t>st</a:t>
            </a:r>
            <a:r>
              <a:rPr lang="en-US" sz="2800" dirty="0">
                <a:latin typeface="Helvetica Neue"/>
              </a:rPr>
              <a:t> step to enabling high-quality pharmacy trauma response </a:t>
            </a:r>
          </a:p>
          <a:p>
            <a:r>
              <a:rPr lang="en-US" sz="3200" u="sng" dirty="0">
                <a:latin typeface="Helvetica Neue"/>
              </a:rPr>
              <a:t>The Problem is……</a:t>
            </a:r>
          </a:p>
          <a:p>
            <a:endParaRPr lang="en-US" dirty="0"/>
          </a:p>
        </p:txBody>
      </p:sp>
      <p:sp>
        <p:nvSpPr>
          <p:cNvPr id="3" name="Title 2">
            <a:extLst>
              <a:ext uri="{FF2B5EF4-FFF2-40B4-BE49-F238E27FC236}">
                <a16:creationId xmlns:a16="http://schemas.microsoft.com/office/drawing/2014/main" id="{783BC3FC-9CB8-D095-7070-99EC6A33602F}"/>
              </a:ext>
            </a:extLst>
          </p:cNvPr>
          <p:cNvSpPr>
            <a:spLocks noGrp="1"/>
          </p:cNvSpPr>
          <p:nvPr>
            <p:ph type="title"/>
          </p:nvPr>
        </p:nvSpPr>
        <p:spPr/>
        <p:txBody>
          <a:bodyPr/>
          <a:lstStyle/>
          <a:p>
            <a:r>
              <a:rPr lang="en-US" dirty="0"/>
              <a:t>Current Training Gap</a:t>
            </a:r>
          </a:p>
        </p:txBody>
      </p:sp>
      <p:sp>
        <p:nvSpPr>
          <p:cNvPr id="4" name="TextBox 3">
            <a:extLst>
              <a:ext uri="{FF2B5EF4-FFF2-40B4-BE49-F238E27FC236}">
                <a16:creationId xmlns:a16="http://schemas.microsoft.com/office/drawing/2014/main" id="{3F675737-7951-DF85-CCAA-9643E3B50E37}"/>
              </a:ext>
            </a:extLst>
          </p:cNvPr>
          <p:cNvSpPr txBox="1"/>
          <p:nvPr/>
        </p:nvSpPr>
        <p:spPr>
          <a:xfrm>
            <a:off x="1627479" y="5466433"/>
            <a:ext cx="7268225" cy="553998"/>
          </a:xfrm>
          <a:prstGeom prst="rect">
            <a:avLst/>
          </a:prstGeom>
          <a:noFill/>
        </p:spPr>
        <p:txBody>
          <a:bodyPr wrap="square" rtlCol="0">
            <a:spAutoFit/>
          </a:bodyPr>
          <a:lstStyle/>
          <a:p>
            <a:r>
              <a:rPr lang="en-US" sz="1000" b="0" i="0" dirty="0" err="1">
                <a:solidFill>
                  <a:srgbClr val="2C3E50"/>
                </a:solidFill>
                <a:effectLst/>
                <a:latin typeface="Calibri" panose="020F0502020204030204" pitchFamily="34" charset="0"/>
              </a:rPr>
              <a:t>Fandre</a:t>
            </a:r>
            <a:r>
              <a:rPr lang="en-US" sz="1000" b="0" i="0" dirty="0">
                <a:solidFill>
                  <a:srgbClr val="2C3E50"/>
                </a:solidFill>
                <a:effectLst/>
                <a:latin typeface="Calibri" panose="020F0502020204030204" pitchFamily="34" charset="0"/>
              </a:rPr>
              <a:t>, Matthew. “Medical Changes Needed for Large-Scale Combat Operations Observations from Mission Command Training Program Warfighter Exercises.” </a:t>
            </a:r>
            <a:r>
              <a:rPr lang="en-US" sz="1000" b="0" i="1" dirty="0">
                <a:solidFill>
                  <a:srgbClr val="2C3E50"/>
                </a:solidFill>
                <a:effectLst/>
                <a:latin typeface="Calibri" panose="020F0502020204030204" pitchFamily="34" charset="0"/>
              </a:rPr>
              <a:t>Army University Press</a:t>
            </a:r>
            <a:r>
              <a:rPr lang="en-US" sz="1000" b="0" i="0" dirty="0">
                <a:solidFill>
                  <a:srgbClr val="2C3E50"/>
                </a:solidFill>
                <a:effectLst/>
                <a:latin typeface="Calibri" panose="020F0502020204030204" pitchFamily="34" charset="0"/>
              </a:rPr>
              <a:t>, May 2020, www.armyupress.army.mil/Journals/Military-Review/English-Edition-Archives/May-June-2020/Fandre-Medical-Changes/.</a:t>
            </a:r>
            <a:endParaRPr lang="en-US" sz="1000" dirty="0"/>
          </a:p>
        </p:txBody>
      </p:sp>
    </p:spTree>
    <p:extLst>
      <p:ext uri="{BB962C8B-B14F-4D97-AF65-F5344CB8AC3E}">
        <p14:creationId xmlns:p14="http://schemas.microsoft.com/office/powerpoint/2010/main" val="3203851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8509" y="1552113"/>
            <a:ext cx="10444885" cy="4461660"/>
          </a:xfrm>
        </p:spPr>
        <p:txBody>
          <a:bodyPr>
            <a:noAutofit/>
          </a:bodyPr>
          <a:lstStyle/>
          <a:p>
            <a:r>
              <a:rPr lang="en-US" sz="3600" dirty="0"/>
              <a:t>Challenge:</a:t>
            </a:r>
          </a:p>
          <a:p>
            <a:pPr lvl="1"/>
            <a:r>
              <a:rPr lang="en-US" sz="3600" dirty="0"/>
              <a:t>55 / 736 (7.5%) of DHA MTFs</a:t>
            </a:r>
            <a:r>
              <a:rPr lang="en-US" sz="3600" baseline="55000" dirty="0"/>
              <a:t>1</a:t>
            </a:r>
            <a:r>
              <a:rPr lang="en-US" sz="3600" dirty="0"/>
              <a:t> provide emergency services</a:t>
            </a:r>
          </a:p>
          <a:p>
            <a:pPr lvl="2"/>
            <a:r>
              <a:rPr lang="en-US" sz="3200" dirty="0"/>
              <a:t>7 verified</a:t>
            </a:r>
            <a:r>
              <a:rPr lang="en-US" sz="3200" baseline="54000" dirty="0"/>
              <a:t>2</a:t>
            </a:r>
            <a:r>
              <a:rPr lang="en-US" sz="3200" dirty="0"/>
              <a:t> as trauma centers</a:t>
            </a:r>
          </a:p>
          <a:p>
            <a:pPr lvl="2"/>
            <a:r>
              <a:rPr lang="en-US" sz="3200" dirty="0"/>
              <a:t>1 Lvl 1 </a:t>
            </a:r>
            <a:r>
              <a:rPr lang="en-US" sz="2800" dirty="0"/>
              <a:t>(BAMMC)</a:t>
            </a:r>
          </a:p>
          <a:p>
            <a:pPr lvl="2"/>
            <a:r>
              <a:rPr lang="en-US" sz="3200" dirty="0"/>
              <a:t>2 Lvl 2 </a:t>
            </a:r>
            <a:r>
              <a:rPr lang="en-US" sz="2800" dirty="0"/>
              <a:t>(Tripler, LRMC)</a:t>
            </a:r>
          </a:p>
          <a:p>
            <a:pPr lvl="2"/>
            <a:r>
              <a:rPr lang="en-US" sz="3200" dirty="0"/>
              <a:t>4 Lvl 3 </a:t>
            </a:r>
            <a:r>
              <a:rPr lang="en-US" sz="2800" dirty="0"/>
              <a:t>(Camp Lejeune, Fort Liberty, Fort Belvoir, </a:t>
            </a:r>
            <a:r>
              <a:rPr lang="en-US" sz="2800" b="1" dirty="0"/>
              <a:t>Nellis</a:t>
            </a:r>
            <a:r>
              <a:rPr lang="en-US" sz="2800" dirty="0"/>
              <a:t>)</a:t>
            </a:r>
            <a:endParaRPr lang="en-US" sz="3200" dirty="0"/>
          </a:p>
        </p:txBody>
      </p:sp>
      <p:sp>
        <p:nvSpPr>
          <p:cNvPr id="2" name="Title 1"/>
          <p:cNvSpPr>
            <a:spLocks noGrp="1"/>
          </p:cNvSpPr>
          <p:nvPr>
            <p:ph type="title"/>
          </p:nvPr>
        </p:nvSpPr>
        <p:spPr/>
        <p:txBody>
          <a:bodyPr>
            <a:normAutofit/>
          </a:bodyPr>
          <a:lstStyle/>
          <a:p>
            <a:r>
              <a:rPr lang="en-US" sz="4000" dirty="0"/>
              <a:t>Home-station Trauma Response Training</a:t>
            </a:r>
          </a:p>
        </p:txBody>
      </p:sp>
      <p:sp>
        <p:nvSpPr>
          <p:cNvPr id="4" name="TextBox 3"/>
          <p:cNvSpPr txBox="1"/>
          <p:nvPr/>
        </p:nvSpPr>
        <p:spPr>
          <a:xfrm>
            <a:off x="1597793" y="5424247"/>
            <a:ext cx="6864281" cy="877163"/>
          </a:xfrm>
          <a:prstGeom prst="rect">
            <a:avLst/>
          </a:prstGeom>
          <a:noFill/>
        </p:spPr>
        <p:txBody>
          <a:bodyPr wrap="square" rtlCol="0">
            <a:spAutoFit/>
          </a:bodyPr>
          <a:lstStyle/>
          <a:p>
            <a:r>
              <a:rPr lang="en-US" sz="1100" baseline="30000" dirty="0"/>
              <a:t>1</a:t>
            </a:r>
            <a:r>
              <a:rPr lang="en-US" sz="1100" dirty="0"/>
              <a:t> Tricare.mil Find a Doctor tool searching for military hospital or clinic with Emergency Services / https://www.gao.gov/assets/d23105441.pdf</a:t>
            </a:r>
          </a:p>
          <a:p>
            <a:r>
              <a:rPr lang="en-US" sz="1100" baseline="30000" dirty="0"/>
              <a:t>2</a:t>
            </a:r>
            <a:r>
              <a:rPr lang="en-US" sz="1100" dirty="0"/>
              <a:t> Verified by the American College of Surgeons</a:t>
            </a:r>
          </a:p>
          <a:p>
            <a:endParaRPr lang="en-US" dirty="0"/>
          </a:p>
        </p:txBody>
      </p:sp>
    </p:spTree>
    <p:extLst>
      <p:ext uri="{BB962C8B-B14F-4D97-AF65-F5344CB8AC3E}">
        <p14:creationId xmlns:p14="http://schemas.microsoft.com/office/powerpoint/2010/main" val="211290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29481-2078-7BAA-68C3-ECE82ABB4670}"/>
              </a:ext>
            </a:extLst>
          </p:cNvPr>
          <p:cNvSpPr>
            <a:spLocks noGrp="1"/>
          </p:cNvSpPr>
          <p:nvPr>
            <p:ph type="title"/>
          </p:nvPr>
        </p:nvSpPr>
        <p:spPr/>
        <p:txBody>
          <a:bodyPr/>
          <a:lstStyle/>
          <a:p>
            <a:r>
              <a:rPr lang="en-US" dirty="0"/>
              <a:t>How to we train for trauma response?</a:t>
            </a:r>
          </a:p>
        </p:txBody>
      </p:sp>
      <p:sp>
        <p:nvSpPr>
          <p:cNvPr id="3" name="Content Placeholder 2">
            <a:extLst>
              <a:ext uri="{FF2B5EF4-FFF2-40B4-BE49-F238E27FC236}">
                <a16:creationId xmlns:a16="http://schemas.microsoft.com/office/drawing/2014/main" id="{8E2F4742-D384-4AD2-2FB1-87A7D3B27351}"/>
              </a:ext>
            </a:extLst>
          </p:cNvPr>
          <p:cNvSpPr>
            <a:spLocks noGrp="1"/>
          </p:cNvSpPr>
          <p:nvPr>
            <p:ph idx="1"/>
          </p:nvPr>
        </p:nvSpPr>
        <p:spPr>
          <a:xfrm>
            <a:off x="3694496" y="3149866"/>
            <a:ext cx="4803007" cy="558267"/>
          </a:xfrm>
        </p:spPr>
        <p:txBody>
          <a:bodyPr/>
          <a:lstStyle/>
          <a:p>
            <a:pPr marL="0" indent="0">
              <a:buNone/>
            </a:pPr>
            <a:r>
              <a:rPr lang="en-US" dirty="0"/>
              <a:t>HMMMMMMMMM????????</a:t>
            </a:r>
          </a:p>
        </p:txBody>
      </p:sp>
    </p:spTree>
    <p:extLst>
      <p:ext uri="{BB962C8B-B14F-4D97-AF65-F5344CB8AC3E}">
        <p14:creationId xmlns:p14="http://schemas.microsoft.com/office/powerpoint/2010/main" val="1495852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CF9203-6DE9-4BB0-A317-955EC24DD53D}"/>
              </a:ext>
            </a:extLst>
          </p:cNvPr>
          <p:cNvSpPr>
            <a:spLocks noGrp="1"/>
          </p:cNvSpPr>
          <p:nvPr>
            <p:ph idx="1"/>
          </p:nvPr>
        </p:nvSpPr>
        <p:spPr>
          <a:xfrm>
            <a:off x="1348509" y="1552113"/>
            <a:ext cx="10444885" cy="4627623"/>
          </a:xfrm>
        </p:spPr>
        <p:txBody>
          <a:bodyPr>
            <a:normAutofit/>
          </a:bodyPr>
          <a:lstStyle/>
          <a:p>
            <a:r>
              <a:rPr lang="en-US" sz="2400" dirty="0"/>
              <a:t>99 MDG Office of Military Medicine (OMM) operates the largest and most integrated military-civilian partnership in the country</a:t>
            </a:r>
          </a:p>
          <a:p>
            <a:r>
              <a:rPr lang="en-US" sz="2400" dirty="0"/>
              <a:t>Partners with local organizations to enhance military readiness and community needs</a:t>
            </a:r>
          </a:p>
          <a:p>
            <a:pPr lvl="1"/>
            <a:r>
              <a:rPr lang="en-US" sz="2000" dirty="0"/>
              <a:t>99 MDG airmen embedded at University Medical Center (UMC) Las Vegas</a:t>
            </a:r>
          </a:p>
          <a:p>
            <a:pPr lvl="1"/>
            <a:r>
              <a:rPr lang="en-US" sz="2000" dirty="0"/>
              <a:t>99 MDG Resident Rotations with UNLV School of Medicine</a:t>
            </a:r>
          </a:p>
          <a:p>
            <a:pPr lvl="1"/>
            <a:r>
              <a:rPr lang="en-US" sz="2000" dirty="0"/>
              <a:t>99 MDG designated as Level III trauma center – receives trauma patients without military affiliation</a:t>
            </a:r>
          </a:p>
          <a:p>
            <a:pPr lvl="2"/>
            <a:r>
              <a:rPr lang="en-US" sz="2000" dirty="0"/>
              <a:t>Partnerships with:</a:t>
            </a:r>
          </a:p>
          <a:p>
            <a:pPr lvl="3"/>
            <a:r>
              <a:rPr lang="en-US" sz="1800" dirty="0"/>
              <a:t>American Medical Response (EMS Ambulance Service)</a:t>
            </a:r>
          </a:p>
          <a:p>
            <a:pPr lvl="3"/>
            <a:r>
              <a:rPr lang="en-US" sz="1800" dirty="0" err="1"/>
              <a:t>AirMed</a:t>
            </a:r>
            <a:r>
              <a:rPr lang="en-US" sz="1800" dirty="0"/>
              <a:t> (allowing fixed-wing air ambulances to land at Nellis)</a:t>
            </a:r>
          </a:p>
          <a:p>
            <a:pPr lvl="3"/>
            <a:r>
              <a:rPr lang="en-US" sz="1800" dirty="0"/>
              <a:t>North Las Vegas Fire Department</a:t>
            </a:r>
          </a:p>
          <a:p>
            <a:pPr lvl="3"/>
            <a:r>
              <a:rPr lang="en-US" sz="1800" dirty="0"/>
              <a:t>Southern Nevada Health District</a:t>
            </a:r>
          </a:p>
        </p:txBody>
      </p:sp>
      <p:sp>
        <p:nvSpPr>
          <p:cNvPr id="3" name="Title 2">
            <a:extLst>
              <a:ext uri="{FF2B5EF4-FFF2-40B4-BE49-F238E27FC236}">
                <a16:creationId xmlns:a16="http://schemas.microsoft.com/office/drawing/2014/main" id="{087940EF-70C6-A745-8675-FA6B3DF24DCC}"/>
              </a:ext>
            </a:extLst>
          </p:cNvPr>
          <p:cNvSpPr>
            <a:spLocks noGrp="1"/>
          </p:cNvSpPr>
          <p:nvPr>
            <p:ph type="title"/>
          </p:nvPr>
        </p:nvSpPr>
        <p:spPr/>
        <p:txBody>
          <a:bodyPr>
            <a:normAutofit/>
          </a:bodyPr>
          <a:lstStyle/>
          <a:p>
            <a:r>
              <a:rPr lang="en-US" sz="3600" dirty="0"/>
              <a:t>OMM Partnership: Nellis &amp; UMC Las Vegas</a:t>
            </a:r>
          </a:p>
        </p:txBody>
      </p:sp>
    </p:spTree>
    <p:extLst>
      <p:ext uri="{BB962C8B-B14F-4D97-AF65-F5344CB8AC3E}">
        <p14:creationId xmlns:p14="http://schemas.microsoft.com/office/powerpoint/2010/main" val="1688978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8509" y="1552113"/>
            <a:ext cx="10444885" cy="4672417"/>
          </a:xfrm>
        </p:spPr>
        <p:txBody>
          <a:bodyPr>
            <a:noAutofit/>
          </a:bodyPr>
          <a:lstStyle/>
          <a:p>
            <a:r>
              <a:rPr lang="en-US" sz="3250" dirty="0"/>
              <a:t>Phase I</a:t>
            </a:r>
          </a:p>
          <a:p>
            <a:pPr lvl="1"/>
            <a:r>
              <a:rPr lang="en-US" sz="3250" dirty="0"/>
              <a:t>Advanced Life Support mini training </a:t>
            </a:r>
          </a:p>
          <a:p>
            <a:pPr lvl="1"/>
            <a:r>
              <a:rPr lang="en-US" sz="3050" dirty="0"/>
              <a:t>Basics of Trauma Response Training Day Module</a:t>
            </a:r>
          </a:p>
          <a:p>
            <a:pPr lvl="2"/>
            <a:r>
              <a:rPr lang="en-US" sz="2850" dirty="0"/>
              <a:t>What is trauma response</a:t>
            </a:r>
          </a:p>
          <a:p>
            <a:pPr lvl="2"/>
            <a:r>
              <a:rPr lang="en-US" sz="2850" dirty="0"/>
              <a:t>Medications </a:t>
            </a:r>
          </a:p>
          <a:p>
            <a:pPr lvl="2"/>
            <a:r>
              <a:rPr lang="en-US" sz="2850" dirty="0"/>
              <a:t>What to expect</a:t>
            </a:r>
          </a:p>
          <a:p>
            <a:pPr lvl="1"/>
            <a:r>
              <a:rPr lang="en-US" sz="3050" dirty="0"/>
              <a:t>	Hands on portion</a:t>
            </a:r>
          </a:p>
          <a:p>
            <a:pPr lvl="2"/>
            <a:r>
              <a:rPr lang="en-US" sz="2850" dirty="0"/>
              <a:t>IV prep refresher</a:t>
            </a:r>
          </a:p>
          <a:p>
            <a:pPr lvl="2"/>
            <a:r>
              <a:rPr lang="en-US" sz="2850" dirty="0"/>
              <a:t>Aseptic technique</a:t>
            </a:r>
          </a:p>
        </p:txBody>
      </p:sp>
      <p:sp>
        <p:nvSpPr>
          <p:cNvPr id="2" name="Title 1"/>
          <p:cNvSpPr>
            <a:spLocks noGrp="1"/>
          </p:cNvSpPr>
          <p:nvPr>
            <p:ph type="title"/>
          </p:nvPr>
        </p:nvSpPr>
        <p:spPr/>
        <p:txBody>
          <a:bodyPr>
            <a:normAutofit/>
          </a:bodyPr>
          <a:lstStyle/>
          <a:p>
            <a:r>
              <a:rPr lang="en-US" sz="4000" dirty="0"/>
              <a:t>Home-station Trauma Response Training</a:t>
            </a:r>
          </a:p>
        </p:txBody>
      </p:sp>
    </p:spTree>
    <p:extLst>
      <p:ext uri="{BB962C8B-B14F-4D97-AF65-F5344CB8AC3E}">
        <p14:creationId xmlns:p14="http://schemas.microsoft.com/office/powerpoint/2010/main" val="45162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461697-8DAB-B40C-35EC-6884AC12EC40}"/>
              </a:ext>
            </a:extLst>
          </p:cNvPr>
          <p:cNvSpPr>
            <a:spLocks noGrp="1"/>
          </p:cNvSpPr>
          <p:nvPr>
            <p:ph idx="1"/>
          </p:nvPr>
        </p:nvSpPr>
        <p:spPr>
          <a:xfrm>
            <a:off x="1348508" y="1467059"/>
            <a:ext cx="6168168" cy="4461468"/>
          </a:xfrm>
        </p:spPr>
        <p:txBody>
          <a:bodyPr>
            <a:normAutofit fontScale="92500"/>
          </a:bodyPr>
          <a:lstStyle/>
          <a:p>
            <a:r>
              <a:rPr lang="en-US" sz="3200" dirty="0"/>
              <a:t>University Medical Center (UNLV)</a:t>
            </a:r>
          </a:p>
          <a:p>
            <a:pPr lvl="1"/>
            <a:r>
              <a:rPr lang="en-US" dirty="0"/>
              <a:t>541 beds</a:t>
            </a:r>
          </a:p>
          <a:p>
            <a:pPr lvl="1"/>
            <a:r>
              <a:rPr lang="en-US" dirty="0"/>
              <a:t>Affiliated with UNLV Medical School and Roseman University School of Pharmacy</a:t>
            </a:r>
          </a:p>
          <a:p>
            <a:pPr lvl="1"/>
            <a:r>
              <a:rPr lang="en-US" dirty="0"/>
              <a:t>Level I Trauma Center</a:t>
            </a:r>
          </a:p>
          <a:p>
            <a:pPr lvl="1"/>
            <a:r>
              <a:rPr lang="en-US" dirty="0"/>
              <a:t>Level III Neonatal ICU</a:t>
            </a:r>
          </a:p>
          <a:p>
            <a:pPr lvl="1"/>
            <a:r>
              <a:rPr lang="en-US" dirty="0"/>
              <a:t>Verified Burn Center</a:t>
            </a:r>
          </a:p>
          <a:p>
            <a:pPr lvl="1"/>
            <a:r>
              <a:rPr lang="en-US" dirty="0"/>
              <a:t>Office of Military Medicine</a:t>
            </a:r>
          </a:p>
          <a:p>
            <a:pPr lvl="2"/>
            <a:r>
              <a:rPr lang="en-US" dirty="0"/>
              <a:t>Partnership with 99</a:t>
            </a:r>
            <a:r>
              <a:rPr lang="en-US" baseline="30000" dirty="0"/>
              <a:t>th</a:t>
            </a:r>
            <a:r>
              <a:rPr lang="en-US" dirty="0"/>
              <a:t> MDG at Nellis AFB</a:t>
            </a:r>
          </a:p>
        </p:txBody>
      </p:sp>
      <p:sp>
        <p:nvSpPr>
          <p:cNvPr id="3" name="Title 2">
            <a:extLst>
              <a:ext uri="{FF2B5EF4-FFF2-40B4-BE49-F238E27FC236}">
                <a16:creationId xmlns:a16="http://schemas.microsoft.com/office/drawing/2014/main" id="{52FEFC77-DC73-F725-7E63-98D1EDE0C699}"/>
              </a:ext>
            </a:extLst>
          </p:cNvPr>
          <p:cNvSpPr>
            <a:spLocks noGrp="1"/>
          </p:cNvSpPr>
          <p:nvPr>
            <p:ph type="title"/>
          </p:nvPr>
        </p:nvSpPr>
        <p:spPr/>
        <p:txBody>
          <a:bodyPr/>
          <a:lstStyle/>
          <a:p>
            <a:r>
              <a:rPr lang="en-US" dirty="0"/>
              <a:t>Nellis Pharmacy Trauma Training</a:t>
            </a:r>
          </a:p>
        </p:txBody>
      </p:sp>
      <p:pic>
        <p:nvPicPr>
          <p:cNvPr id="7" name="Picture 6">
            <a:extLst>
              <a:ext uri="{FF2B5EF4-FFF2-40B4-BE49-F238E27FC236}">
                <a16:creationId xmlns:a16="http://schemas.microsoft.com/office/drawing/2014/main" id="{24F19C12-C73E-34D9-CD30-9E53A249C1AD}"/>
              </a:ext>
            </a:extLst>
          </p:cNvPr>
          <p:cNvPicPr>
            <a:picLocks noChangeAspect="1"/>
          </p:cNvPicPr>
          <p:nvPr/>
        </p:nvPicPr>
        <p:blipFill>
          <a:blip r:embed="rId2"/>
          <a:stretch>
            <a:fillRect/>
          </a:stretch>
        </p:blipFill>
        <p:spPr>
          <a:xfrm>
            <a:off x="7516676" y="1928626"/>
            <a:ext cx="4501123" cy="3000748"/>
          </a:xfrm>
          <a:prstGeom prst="rect">
            <a:avLst/>
          </a:prstGeom>
        </p:spPr>
      </p:pic>
    </p:spTree>
    <p:extLst>
      <p:ext uri="{BB962C8B-B14F-4D97-AF65-F5344CB8AC3E}">
        <p14:creationId xmlns:p14="http://schemas.microsoft.com/office/powerpoint/2010/main" val="2540183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8508" y="1825625"/>
            <a:ext cx="9615055" cy="4351338"/>
          </a:xfrm>
        </p:spPr>
        <p:txBody>
          <a:bodyPr>
            <a:normAutofit/>
          </a:bodyPr>
          <a:lstStyle/>
          <a:p>
            <a:r>
              <a:rPr lang="en-US" sz="3250" dirty="0"/>
              <a:t>Phase II - Advanced Experiential Program</a:t>
            </a:r>
          </a:p>
          <a:p>
            <a:pPr lvl="1"/>
            <a:r>
              <a:rPr lang="en-US" sz="3250" dirty="0"/>
              <a:t>Partnered with University Medical Center Las Vegas (UMCLV)</a:t>
            </a:r>
          </a:p>
          <a:p>
            <a:pPr lvl="2"/>
            <a:r>
              <a:rPr lang="en-US" sz="3050" dirty="0"/>
              <a:t>43Ps – two-week shadowing in ED/Trauma Bay/ICU</a:t>
            </a:r>
          </a:p>
          <a:p>
            <a:pPr lvl="2"/>
            <a:r>
              <a:rPr lang="en-US" sz="3050" dirty="0"/>
              <a:t>4Ps – one-week shadowing in ED/Trauma Bay</a:t>
            </a:r>
          </a:p>
          <a:p>
            <a:pPr lvl="2"/>
            <a:r>
              <a:rPr lang="en-US" sz="3200" dirty="0"/>
              <a:t>Feedback from attendees has been </a:t>
            </a:r>
            <a:r>
              <a:rPr lang="en-US" sz="3200" b="1" dirty="0"/>
              <a:t>overwhelmingly</a:t>
            </a:r>
            <a:r>
              <a:rPr lang="en-US" sz="3200" dirty="0"/>
              <a:t> positive</a:t>
            </a:r>
          </a:p>
          <a:p>
            <a:pPr lvl="2"/>
            <a:endParaRPr lang="en-US" sz="3050" dirty="0"/>
          </a:p>
          <a:p>
            <a:pPr lvl="2"/>
            <a:endParaRPr lang="en-US" sz="3050" dirty="0"/>
          </a:p>
        </p:txBody>
      </p:sp>
      <p:sp>
        <p:nvSpPr>
          <p:cNvPr id="2" name="Title 1"/>
          <p:cNvSpPr>
            <a:spLocks noGrp="1"/>
          </p:cNvSpPr>
          <p:nvPr>
            <p:ph type="title"/>
          </p:nvPr>
        </p:nvSpPr>
        <p:spPr/>
        <p:txBody>
          <a:bodyPr>
            <a:normAutofit/>
          </a:bodyPr>
          <a:lstStyle/>
          <a:p>
            <a:r>
              <a:rPr lang="en-US" sz="4000" dirty="0"/>
              <a:t>Home-station Trauma Response Training</a:t>
            </a:r>
          </a:p>
        </p:txBody>
      </p:sp>
    </p:spTree>
    <p:extLst>
      <p:ext uri="{BB962C8B-B14F-4D97-AF65-F5344CB8AC3E}">
        <p14:creationId xmlns:p14="http://schemas.microsoft.com/office/powerpoint/2010/main" val="3811079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1300775" y="2804737"/>
            <a:ext cx="9590449" cy="1248526"/>
          </a:xfrm>
        </p:spPr>
        <p:txBody>
          <a:bodyPr>
            <a:normAutofit fontScale="92500"/>
          </a:bodyPr>
          <a:lstStyle/>
          <a:p>
            <a:pPr algn="ctr"/>
            <a:r>
              <a:rPr lang="en-US" sz="5422" dirty="0">
                <a:solidFill>
                  <a:schemeClr val="tx1"/>
                </a:solidFill>
              </a:rPr>
              <a:t>What if I don’t have an OMM team?</a:t>
            </a:r>
          </a:p>
        </p:txBody>
      </p:sp>
    </p:spTree>
    <p:extLst>
      <p:ext uri="{BB962C8B-B14F-4D97-AF65-F5344CB8AC3E}">
        <p14:creationId xmlns:p14="http://schemas.microsoft.com/office/powerpoint/2010/main" val="3199378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8509" y="1552113"/>
            <a:ext cx="10444885" cy="4297844"/>
          </a:xfrm>
        </p:spPr>
        <p:txBody>
          <a:bodyPr/>
          <a:lstStyle/>
          <a:p>
            <a:r>
              <a:rPr lang="en-US" sz="3250" dirty="0"/>
              <a:t>Locate a trauma center near you</a:t>
            </a:r>
          </a:p>
          <a:p>
            <a:r>
              <a:rPr lang="en-US" sz="3250" dirty="0"/>
              <a:t>Pharmacist embedded in ED?</a:t>
            </a:r>
          </a:p>
          <a:p>
            <a:r>
              <a:rPr lang="en-US" sz="3250" dirty="0"/>
              <a:t>Leadership buy-in</a:t>
            </a:r>
          </a:p>
          <a:p>
            <a:r>
              <a:rPr lang="en-US" sz="3250" dirty="0"/>
              <a:t>Funding for local TDY?</a:t>
            </a:r>
          </a:p>
          <a:p>
            <a:r>
              <a:rPr lang="en-US" sz="3250" dirty="0"/>
              <a:t>Home station PTSD?</a:t>
            </a:r>
          </a:p>
          <a:p>
            <a:endParaRPr lang="en-US" dirty="0"/>
          </a:p>
        </p:txBody>
      </p:sp>
      <p:sp>
        <p:nvSpPr>
          <p:cNvPr id="2" name="Title 1"/>
          <p:cNvSpPr>
            <a:spLocks noGrp="1"/>
          </p:cNvSpPr>
          <p:nvPr>
            <p:ph type="title"/>
          </p:nvPr>
        </p:nvSpPr>
        <p:spPr/>
        <p:txBody>
          <a:bodyPr/>
          <a:lstStyle/>
          <a:p>
            <a:r>
              <a:rPr lang="en-US" dirty="0"/>
              <a:t>How to set up at your MTF</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887" y="1749972"/>
            <a:ext cx="4838203" cy="3220861"/>
          </a:xfrm>
          <a:prstGeom prst="rect">
            <a:avLst/>
          </a:prstGeom>
        </p:spPr>
      </p:pic>
    </p:spTree>
    <p:extLst>
      <p:ext uri="{BB962C8B-B14F-4D97-AF65-F5344CB8AC3E}">
        <p14:creationId xmlns:p14="http://schemas.microsoft.com/office/powerpoint/2010/main" val="318126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8509" y="1835067"/>
            <a:ext cx="10289309" cy="4351338"/>
          </a:xfrm>
        </p:spPr>
        <p:txBody>
          <a:bodyPr>
            <a:normAutofit/>
          </a:bodyPr>
          <a:lstStyle/>
          <a:p>
            <a:r>
              <a:rPr lang="en-US" sz="3200" dirty="0">
                <a:hlinkClick r:id="rId3"/>
              </a:rPr>
              <a:t>https://www.facs.org/hospital-and-facilities/</a:t>
            </a:r>
            <a:endParaRPr lang="en-US" sz="3200" dirty="0"/>
          </a:p>
          <a:p>
            <a:pPr lvl="1"/>
            <a:r>
              <a:rPr lang="en-US" sz="3200" dirty="0"/>
              <a:t>Search by facility type – Trauma Center</a:t>
            </a:r>
          </a:p>
          <a:p>
            <a:pPr lvl="1"/>
            <a:r>
              <a:rPr lang="en-US" sz="3200" dirty="0"/>
              <a:t>Can Search by State</a:t>
            </a:r>
          </a:p>
          <a:p>
            <a:r>
              <a:rPr lang="en-US" sz="3600" dirty="0"/>
              <a:t>Google</a:t>
            </a:r>
          </a:p>
          <a:p>
            <a:r>
              <a:rPr lang="en-US" sz="3600" dirty="0"/>
              <a:t>Civilian or local School of Pharmacy staff</a:t>
            </a:r>
          </a:p>
        </p:txBody>
      </p:sp>
      <p:sp>
        <p:nvSpPr>
          <p:cNvPr id="2" name="Title 1"/>
          <p:cNvSpPr>
            <a:spLocks noGrp="1"/>
          </p:cNvSpPr>
          <p:nvPr>
            <p:ph type="title"/>
          </p:nvPr>
        </p:nvSpPr>
        <p:spPr/>
        <p:txBody>
          <a:bodyPr/>
          <a:lstStyle/>
          <a:p>
            <a:r>
              <a:rPr lang="en-US" dirty="0"/>
              <a:t>How to find a trauma center</a:t>
            </a:r>
          </a:p>
        </p:txBody>
      </p:sp>
    </p:spTree>
    <p:extLst>
      <p:ext uri="{BB962C8B-B14F-4D97-AF65-F5344CB8AC3E}">
        <p14:creationId xmlns:p14="http://schemas.microsoft.com/office/powerpoint/2010/main" val="1615326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8509" y="1552113"/>
            <a:ext cx="10444885" cy="4584282"/>
          </a:xfrm>
        </p:spPr>
        <p:txBody>
          <a:bodyPr>
            <a:normAutofit/>
          </a:bodyPr>
          <a:lstStyle/>
          <a:p>
            <a:r>
              <a:rPr lang="en-US" sz="3250" dirty="0"/>
              <a:t>How to contact Director of Pharmacy</a:t>
            </a:r>
          </a:p>
          <a:p>
            <a:pPr lvl="1"/>
            <a:r>
              <a:rPr lang="en-US" sz="3050" dirty="0"/>
              <a:t>Google </a:t>
            </a:r>
          </a:p>
          <a:p>
            <a:pPr lvl="2"/>
            <a:r>
              <a:rPr lang="en-US" sz="2850" dirty="0"/>
              <a:t>“Hedin University Medical Center director of pharmacy”</a:t>
            </a:r>
          </a:p>
          <a:p>
            <a:pPr lvl="1"/>
            <a:r>
              <a:rPr lang="en-US" sz="3050" dirty="0"/>
              <a:t>Contact us link on website</a:t>
            </a:r>
          </a:p>
          <a:p>
            <a:pPr lvl="1"/>
            <a:r>
              <a:rPr lang="en-US" sz="3050" dirty="0"/>
              <a:t>Networking</a:t>
            </a:r>
          </a:p>
          <a:p>
            <a:pPr lvl="2"/>
            <a:r>
              <a:rPr lang="en-US" sz="2850" dirty="0"/>
              <a:t>Schools of Pharmacy</a:t>
            </a:r>
          </a:p>
          <a:p>
            <a:pPr lvl="2"/>
            <a:r>
              <a:rPr lang="en-US" sz="2850" dirty="0"/>
              <a:t>Contract/GS pharmacists/techs (aka, locals)</a:t>
            </a:r>
          </a:p>
        </p:txBody>
      </p:sp>
      <p:sp>
        <p:nvSpPr>
          <p:cNvPr id="2" name="Title 1"/>
          <p:cNvSpPr>
            <a:spLocks noGrp="1"/>
          </p:cNvSpPr>
          <p:nvPr>
            <p:ph type="title"/>
          </p:nvPr>
        </p:nvSpPr>
        <p:spPr/>
        <p:txBody>
          <a:bodyPr/>
          <a:lstStyle/>
          <a:p>
            <a:r>
              <a:rPr lang="en-US" dirty="0"/>
              <a:t>How to find a trauma center</a:t>
            </a:r>
          </a:p>
        </p:txBody>
      </p:sp>
    </p:spTree>
    <p:extLst>
      <p:ext uri="{BB962C8B-B14F-4D97-AF65-F5344CB8AC3E}">
        <p14:creationId xmlns:p14="http://schemas.microsoft.com/office/powerpoint/2010/main" val="617383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find a trauma center</a:t>
            </a:r>
          </a:p>
        </p:txBody>
      </p:sp>
      <p:sp>
        <p:nvSpPr>
          <p:cNvPr id="3" name="Content Placeholder 2"/>
          <p:cNvSpPr>
            <a:spLocks noGrp="1"/>
          </p:cNvSpPr>
          <p:nvPr>
            <p:ph idx="1"/>
          </p:nvPr>
        </p:nvSpPr>
        <p:spPr>
          <a:xfrm>
            <a:off x="765709" y="1395497"/>
            <a:ext cx="11018459" cy="4477379"/>
          </a:xfrm>
        </p:spPr>
        <p:txBody>
          <a:bodyPr>
            <a:normAutofit/>
          </a:bodyPr>
          <a:lstStyle/>
          <a:p>
            <a:pPr lvl="1"/>
            <a:endParaRPr lang="en-US" dirty="0"/>
          </a:p>
        </p:txBody>
      </p:sp>
      <p:pic>
        <p:nvPicPr>
          <p:cNvPr id="6" name="Picture 5">
            <a:extLst>
              <a:ext uri="{FF2B5EF4-FFF2-40B4-BE49-F238E27FC236}">
                <a16:creationId xmlns:a16="http://schemas.microsoft.com/office/drawing/2014/main" id="{B2136664-D8BF-3FE4-479F-607965E3B4B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2478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2493" y="1552113"/>
            <a:ext cx="11200901" cy="4650383"/>
          </a:xfrm>
        </p:spPr>
        <p:txBody>
          <a:bodyPr>
            <a:normAutofit/>
          </a:bodyPr>
          <a:lstStyle/>
          <a:p>
            <a:pPr lvl="1"/>
            <a:r>
              <a:rPr lang="en-US" sz="3250" dirty="0"/>
              <a:t>61% of CONUS AF MTFs w/in 67 miles of level 1</a:t>
            </a:r>
          </a:p>
          <a:p>
            <a:pPr lvl="2"/>
            <a:r>
              <a:rPr lang="en-US" sz="3050" dirty="0"/>
              <a:t>41% w/in 25 miles</a:t>
            </a:r>
          </a:p>
          <a:p>
            <a:pPr lvl="1"/>
            <a:r>
              <a:rPr lang="en-US" sz="3250" dirty="0"/>
              <a:t>88% of CONUS MTF w/in 67 miles of level 1 or 2 </a:t>
            </a:r>
          </a:p>
          <a:p>
            <a:pPr lvl="1"/>
            <a:r>
              <a:rPr lang="en-US" sz="3250" dirty="0"/>
              <a:t>97% of CONUS MTF w/in 67 miles of level 1, 2, or 3</a:t>
            </a:r>
          </a:p>
          <a:p>
            <a:pPr lvl="2"/>
            <a:r>
              <a:rPr lang="en-US" sz="3050" dirty="0"/>
              <a:t>Cannon and Laughlin </a:t>
            </a:r>
          </a:p>
          <a:p>
            <a:pPr lvl="1"/>
            <a:endParaRPr lang="en-US" dirty="0"/>
          </a:p>
        </p:txBody>
      </p:sp>
      <p:sp>
        <p:nvSpPr>
          <p:cNvPr id="2" name="Title 1"/>
          <p:cNvSpPr>
            <a:spLocks noGrp="1"/>
          </p:cNvSpPr>
          <p:nvPr>
            <p:ph type="title"/>
          </p:nvPr>
        </p:nvSpPr>
        <p:spPr>
          <a:xfrm>
            <a:off x="1666142" y="226550"/>
            <a:ext cx="9615054" cy="1325563"/>
          </a:xfrm>
        </p:spPr>
        <p:txBody>
          <a:bodyPr>
            <a:normAutofit/>
          </a:bodyPr>
          <a:lstStyle/>
          <a:p>
            <a:r>
              <a:rPr lang="en-US" sz="3600" dirty="0"/>
              <a:t>CONUS MTF Proximity to Trauma Centers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8274" y="3572505"/>
            <a:ext cx="3260790" cy="2282554"/>
          </a:xfrm>
          <a:prstGeom prst="rect">
            <a:avLst/>
          </a:prstGeom>
        </p:spPr>
      </p:pic>
    </p:spTree>
    <p:extLst>
      <p:ext uri="{BB962C8B-B14F-4D97-AF65-F5344CB8AC3E}">
        <p14:creationId xmlns:p14="http://schemas.microsoft.com/office/powerpoint/2010/main" val="4018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A7080105-9BBD-433C-80C5-80C902477B63}"/>
              </a:ext>
            </a:extLst>
          </p:cNvPr>
          <p:cNvGrpSpPr/>
          <p:nvPr/>
        </p:nvGrpSpPr>
        <p:grpSpPr>
          <a:xfrm>
            <a:off x="1349455" y="9525"/>
            <a:ext cx="6672153" cy="5934075"/>
            <a:chOff x="1674919" y="0"/>
            <a:chExt cx="6672153" cy="5934075"/>
          </a:xfrm>
        </p:grpSpPr>
        <p:graphicFrame>
          <p:nvGraphicFramePr>
            <p:cNvPr id="7" name="Object 6">
              <a:extLst>
                <a:ext uri="{FF2B5EF4-FFF2-40B4-BE49-F238E27FC236}">
                  <a16:creationId xmlns:a16="http://schemas.microsoft.com/office/drawing/2014/main" id="{9BF2076C-0004-96F2-0D28-2D6F88218706}"/>
                </a:ext>
              </a:extLst>
            </p:cNvPr>
            <p:cNvGraphicFramePr>
              <a:graphicFrameLocks noChangeAspect="1"/>
            </p:cNvGraphicFramePr>
            <p:nvPr>
              <p:extLst>
                <p:ext uri="{D42A27DB-BD31-4B8C-83A1-F6EECF244321}">
                  <p14:modId xmlns:p14="http://schemas.microsoft.com/office/powerpoint/2010/main" val="833982935"/>
                </p:ext>
              </p:extLst>
            </p:nvPr>
          </p:nvGraphicFramePr>
          <p:xfrm>
            <a:off x="1674919" y="0"/>
            <a:ext cx="2990850" cy="5924550"/>
          </p:xfrm>
          <a:graphic>
            <a:graphicData uri="http://schemas.openxmlformats.org/presentationml/2006/ole">
              <mc:AlternateContent xmlns:mc="http://schemas.openxmlformats.org/markup-compatibility/2006">
                <mc:Choice xmlns:v="urn:schemas-microsoft-com:vml" Requires="v">
                  <p:oleObj name="Worksheet" r:id="rId2" imgW="2990880" imgH="5924471" progId="Excel.Sheet.12">
                    <p:embed/>
                  </p:oleObj>
                </mc:Choice>
                <mc:Fallback>
                  <p:oleObj name="Worksheet" r:id="rId2" imgW="2990880" imgH="5924471" progId="Excel.Sheet.12">
                    <p:embed/>
                    <p:pic>
                      <p:nvPicPr>
                        <p:cNvPr id="7" name="Object 6">
                          <a:extLst>
                            <a:ext uri="{FF2B5EF4-FFF2-40B4-BE49-F238E27FC236}">
                              <a16:creationId xmlns:a16="http://schemas.microsoft.com/office/drawing/2014/main" id="{9BF2076C-0004-96F2-0D28-2D6F88218706}"/>
                            </a:ext>
                          </a:extLst>
                        </p:cNvPr>
                        <p:cNvPicPr/>
                        <p:nvPr/>
                      </p:nvPicPr>
                      <p:blipFill>
                        <a:blip r:embed="rId3"/>
                        <a:stretch>
                          <a:fillRect/>
                        </a:stretch>
                      </p:blipFill>
                      <p:spPr>
                        <a:xfrm>
                          <a:off x="1674919" y="0"/>
                          <a:ext cx="2990850" cy="5924550"/>
                        </a:xfrm>
                        <a:prstGeom prst="rect">
                          <a:avLst/>
                        </a:prstGeom>
                      </p:spPr>
                    </p:pic>
                  </p:oleObj>
                </mc:Fallback>
              </mc:AlternateContent>
            </a:graphicData>
          </a:graphic>
        </p:graphicFrame>
        <p:grpSp>
          <p:nvGrpSpPr>
            <p:cNvPr id="13" name="Group 12">
              <a:extLst>
                <a:ext uri="{FF2B5EF4-FFF2-40B4-BE49-F238E27FC236}">
                  <a16:creationId xmlns:a16="http://schemas.microsoft.com/office/drawing/2014/main" id="{916F2868-B702-2419-7E72-FB139F2C9D7D}"/>
                </a:ext>
              </a:extLst>
            </p:cNvPr>
            <p:cNvGrpSpPr/>
            <p:nvPr/>
          </p:nvGrpSpPr>
          <p:grpSpPr>
            <a:xfrm>
              <a:off x="4681266" y="0"/>
              <a:ext cx="3665806" cy="5934075"/>
              <a:chOff x="4681266" y="0"/>
              <a:chExt cx="3665806" cy="5934075"/>
            </a:xfrm>
          </p:grpSpPr>
          <p:graphicFrame>
            <p:nvGraphicFramePr>
              <p:cNvPr id="9" name="Object 8">
                <a:extLst>
                  <a:ext uri="{FF2B5EF4-FFF2-40B4-BE49-F238E27FC236}">
                    <a16:creationId xmlns:a16="http://schemas.microsoft.com/office/drawing/2014/main" id="{A129412C-F043-6B5F-52EF-2C5168F245E6}"/>
                  </a:ext>
                </a:extLst>
              </p:cNvPr>
              <p:cNvGraphicFramePr>
                <a:graphicFrameLocks noChangeAspect="1"/>
              </p:cNvGraphicFramePr>
              <p:nvPr>
                <p:extLst>
                  <p:ext uri="{D42A27DB-BD31-4B8C-83A1-F6EECF244321}">
                    <p14:modId xmlns:p14="http://schemas.microsoft.com/office/powerpoint/2010/main" val="1598459211"/>
                  </p:ext>
                </p:extLst>
              </p:nvPr>
            </p:nvGraphicFramePr>
            <p:xfrm>
              <a:off x="4681266" y="209550"/>
              <a:ext cx="3665806" cy="5724525"/>
            </p:xfrm>
            <a:graphic>
              <a:graphicData uri="http://schemas.openxmlformats.org/presentationml/2006/ole">
                <mc:AlternateContent xmlns:mc="http://schemas.openxmlformats.org/markup-compatibility/2006">
                  <mc:Choice xmlns:v="urn:schemas-microsoft-com:vml" Requires="v">
                    <p:oleObj name="Worksheet" r:id="rId4" imgW="4362314" imgH="5724354" progId="Excel.Sheet.12">
                      <p:embed/>
                    </p:oleObj>
                  </mc:Choice>
                  <mc:Fallback>
                    <p:oleObj name="Worksheet" r:id="rId4" imgW="4362314" imgH="5724354" progId="Excel.Sheet.12">
                      <p:embed/>
                      <p:pic>
                        <p:nvPicPr>
                          <p:cNvPr id="9" name="Object 8">
                            <a:extLst>
                              <a:ext uri="{FF2B5EF4-FFF2-40B4-BE49-F238E27FC236}">
                                <a16:creationId xmlns:a16="http://schemas.microsoft.com/office/drawing/2014/main" id="{A129412C-F043-6B5F-52EF-2C5168F245E6}"/>
                              </a:ext>
                            </a:extLst>
                          </p:cNvPr>
                          <p:cNvPicPr/>
                          <p:nvPr/>
                        </p:nvPicPr>
                        <p:blipFill>
                          <a:blip r:embed="rId5"/>
                          <a:stretch>
                            <a:fillRect/>
                          </a:stretch>
                        </p:blipFill>
                        <p:spPr>
                          <a:xfrm>
                            <a:off x="4681266" y="209550"/>
                            <a:ext cx="3665806" cy="572452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7274C6D9-416C-170E-483D-7BA8ABE7E92F}"/>
                  </a:ext>
                </a:extLst>
              </p:cNvPr>
              <p:cNvGraphicFramePr>
                <a:graphicFrameLocks noChangeAspect="1"/>
              </p:cNvGraphicFramePr>
              <p:nvPr>
                <p:extLst>
                  <p:ext uri="{D42A27DB-BD31-4B8C-83A1-F6EECF244321}">
                    <p14:modId xmlns:p14="http://schemas.microsoft.com/office/powerpoint/2010/main" val="1605803376"/>
                  </p:ext>
                </p:extLst>
              </p:nvPr>
            </p:nvGraphicFramePr>
            <p:xfrm>
              <a:off x="4681266" y="0"/>
              <a:ext cx="3665806" cy="209550"/>
            </p:xfrm>
            <a:graphic>
              <a:graphicData uri="http://schemas.openxmlformats.org/presentationml/2006/ole">
                <mc:AlternateContent xmlns:mc="http://schemas.openxmlformats.org/markup-compatibility/2006">
                  <mc:Choice xmlns:v="urn:schemas-microsoft-com:vml" Requires="v">
                    <p:oleObj name="Worksheet" r:id="rId6" imgW="4362314" imgH="209366" progId="Excel.Sheet.12">
                      <p:embed/>
                    </p:oleObj>
                  </mc:Choice>
                  <mc:Fallback>
                    <p:oleObj name="Worksheet" r:id="rId6" imgW="4362314" imgH="209366" progId="Excel.Sheet.12">
                      <p:embed/>
                      <p:pic>
                        <p:nvPicPr>
                          <p:cNvPr id="12" name="Object 11">
                            <a:extLst>
                              <a:ext uri="{FF2B5EF4-FFF2-40B4-BE49-F238E27FC236}">
                                <a16:creationId xmlns:a16="http://schemas.microsoft.com/office/drawing/2014/main" id="{7274C6D9-416C-170E-483D-7BA8ABE7E92F}"/>
                              </a:ext>
                            </a:extLst>
                          </p:cNvPr>
                          <p:cNvPicPr/>
                          <p:nvPr/>
                        </p:nvPicPr>
                        <p:blipFill>
                          <a:blip r:embed="rId7"/>
                          <a:stretch>
                            <a:fillRect/>
                          </a:stretch>
                        </p:blipFill>
                        <p:spPr>
                          <a:xfrm>
                            <a:off x="4681266" y="0"/>
                            <a:ext cx="3665806" cy="209550"/>
                          </a:xfrm>
                          <a:prstGeom prst="rect">
                            <a:avLst/>
                          </a:prstGeom>
                        </p:spPr>
                      </p:pic>
                    </p:oleObj>
                  </mc:Fallback>
                </mc:AlternateContent>
              </a:graphicData>
            </a:graphic>
          </p:graphicFrame>
        </p:grpSp>
      </p:grpSp>
      <p:graphicFrame>
        <p:nvGraphicFramePr>
          <p:cNvPr id="16" name="Object 15">
            <a:extLst>
              <a:ext uri="{FF2B5EF4-FFF2-40B4-BE49-F238E27FC236}">
                <a16:creationId xmlns:a16="http://schemas.microsoft.com/office/drawing/2014/main" id="{D93187B7-9C68-4C63-6FBC-1A955677B2EB}"/>
              </a:ext>
            </a:extLst>
          </p:cNvPr>
          <p:cNvGraphicFramePr>
            <a:graphicFrameLocks noChangeAspect="1"/>
          </p:cNvGraphicFramePr>
          <p:nvPr>
            <p:extLst>
              <p:ext uri="{D42A27DB-BD31-4B8C-83A1-F6EECF244321}">
                <p14:modId xmlns:p14="http://schemas.microsoft.com/office/powerpoint/2010/main" val="222849762"/>
              </p:ext>
            </p:extLst>
          </p:nvPr>
        </p:nvGraphicFramePr>
        <p:xfrm>
          <a:off x="8037105" y="1710867"/>
          <a:ext cx="3473747" cy="2628900"/>
        </p:xfrm>
        <a:graphic>
          <a:graphicData uri="http://schemas.openxmlformats.org/presentationml/2006/ole">
            <mc:AlternateContent xmlns:mc="http://schemas.openxmlformats.org/markup-compatibility/2006">
              <mc:Choice xmlns:v="urn:schemas-microsoft-com:vml" Requires="v">
                <p:oleObj name="Worksheet" r:id="rId8" imgW="4362314" imgH="2628847" progId="Excel.Sheet.12">
                  <p:embed/>
                </p:oleObj>
              </mc:Choice>
              <mc:Fallback>
                <p:oleObj name="Worksheet" r:id="rId8" imgW="4362314" imgH="2628847" progId="Excel.Sheet.12">
                  <p:embed/>
                  <p:pic>
                    <p:nvPicPr>
                      <p:cNvPr id="16" name="Object 15">
                        <a:extLst>
                          <a:ext uri="{FF2B5EF4-FFF2-40B4-BE49-F238E27FC236}">
                            <a16:creationId xmlns:a16="http://schemas.microsoft.com/office/drawing/2014/main" id="{D93187B7-9C68-4C63-6FBC-1A955677B2EB}"/>
                          </a:ext>
                        </a:extLst>
                      </p:cNvPr>
                      <p:cNvPicPr/>
                      <p:nvPr/>
                    </p:nvPicPr>
                    <p:blipFill>
                      <a:blip r:embed="rId9"/>
                      <a:stretch>
                        <a:fillRect/>
                      </a:stretch>
                    </p:blipFill>
                    <p:spPr>
                      <a:xfrm>
                        <a:off x="8037105" y="1710867"/>
                        <a:ext cx="3473747" cy="2628900"/>
                      </a:xfrm>
                      <a:prstGeom prst="rect">
                        <a:avLst/>
                      </a:prstGeom>
                    </p:spPr>
                  </p:pic>
                </p:oleObj>
              </mc:Fallback>
            </mc:AlternateContent>
          </a:graphicData>
        </a:graphic>
      </p:graphicFrame>
    </p:spTree>
    <p:extLst>
      <p:ext uri="{BB962C8B-B14F-4D97-AF65-F5344CB8AC3E}">
        <p14:creationId xmlns:p14="http://schemas.microsoft.com/office/powerpoint/2010/main" val="19007254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2" name="Object 11"/>
          <p:cNvGraphicFramePr>
            <a:graphicFrameLocks noChangeAspect="1"/>
          </p:cNvGraphicFramePr>
          <p:nvPr>
            <p:extLst>
              <p:ext uri="{D42A27DB-BD31-4B8C-83A1-F6EECF244321}">
                <p14:modId xmlns:p14="http://schemas.microsoft.com/office/powerpoint/2010/main" val="787328353"/>
              </p:ext>
            </p:extLst>
          </p:nvPr>
        </p:nvGraphicFramePr>
        <p:xfrm>
          <a:off x="298383" y="167840"/>
          <a:ext cx="11595234" cy="6522319"/>
        </p:xfrm>
        <a:graphic>
          <a:graphicData uri="http://schemas.openxmlformats.org/presentationml/2006/ole">
            <mc:AlternateContent xmlns:mc="http://schemas.openxmlformats.org/markup-compatibility/2006">
              <mc:Choice xmlns:v="urn:schemas-microsoft-com:vml" Requires="v">
                <p:oleObj name="Worksheet" r:id="rId2" imgW="4534044" imgH="4733939" progId="Excel.Sheet.12">
                  <p:embed/>
                </p:oleObj>
              </mc:Choice>
              <mc:Fallback>
                <p:oleObj name="Worksheet" r:id="rId2" imgW="4534044" imgH="4733939" progId="Excel.Sheet.12">
                  <p:embed/>
                  <p:pic>
                    <p:nvPicPr>
                      <p:cNvPr id="12" name="Object 11"/>
                      <p:cNvPicPr/>
                      <p:nvPr/>
                    </p:nvPicPr>
                    <p:blipFill>
                      <a:blip r:embed="rId3"/>
                      <a:stretch>
                        <a:fillRect/>
                      </a:stretch>
                    </p:blipFill>
                    <p:spPr>
                      <a:xfrm>
                        <a:off x="298383" y="167840"/>
                        <a:ext cx="11595234" cy="6522319"/>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2082264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362545006"/>
              </p:ext>
            </p:extLst>
          </p:nvPr>
        </p:nvGraphicFramePr>
        <p:xfrm>
          <a:off x="236538" y="133350"/>
          <a:ext cx="11718925" cy="6591300"/>
        </p:xfrm>
        <a:graphic>
          <a:graphicData uri="http://schemas.openxmlformats.org/presentationml/2006/ole">
            <mc:AlternateContent xmlns:mc="http://schemas.openxmlformats.org/markup-compatibility/2006">
              <mc:Choice xmlns:v="urn:schemas-microsoft-com:vml" Requires="v">
                <p:oleObj name="Worksheet" r:id="rId2" imgW="4534044" imgH="4971922" progId="Excel.Sheet.12">
                  <p:embed/>
                </p:oleObj>
              </mc:Choice>
              <mc:Fallback>
                <p:oleObj name="Worksheet" r:id="rId2" imgW="4534044" imgH="4971922" progId="Excel.Sheet.12">
                  <p:embed/>
                  <p:pic>
                    <p:nvPicPr>
                      <p:cNvPr id="5" name="Object 4"/>
                      <p:cNvPicPr/>
                      <p:nvPr/>
                    </p:nvPicPr>
                    <p:blipFill>
                      <a:blip r:embed="rId3"/>
                      <a:stretch>
                        <a:fillRect/>
                      </a:stretch>
                    </p:blipFill>
                    <p:spPr>
                      <a:xfrm>
                        <a:off x="236538" y="133350"/>
                        <a:ext cx="11718925" cy="6591300"/>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2233330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987929775"/>
              </p:ext>
            </p:extLst>
          </p:nvPr>
        </p:nvGraphicFramePr>
        <p:xfrm>
          <a:off x="245443" y="153560"/>
          <a:ext cx="11701113" cy="6581876"/>
        </p:xfrm>
        <a:graphic>
          <a:graphicData uri="http://schemas.openxmlformats.org/presentationml/2006/ole">
            <mc:AlternateContent xmlns:mc="http://schemas.openxmlformats.org/markup-compatibility/2006">
              <mc:Choice xmlns:v="urn:schemas-microsoft-com:vml" Requires="v">
                <p:oleObj name="Worksheet" r:id="rId2" imgW="4533691" imgH="4972234" progId="Excel.Sheet.12">
                  <p:embed/>
                </p:oleObj>
              </mc:Choice>
              <mc:Fallback>
                <p:oleObj name="Worksheet" r:id="rId2" imgW="4533691" imgH="4972234" progId="Excel.Sheet.12">
                  <p:embed/>
                  <p:pic>
                    <p:nvPicPr>
                      <p:cNvPr id="3" name="Object 2"/>
                      <p:cNvPicPr/>
                      <p:nvPr/>
                    </p:nvPicPr>
                    <p:blipFill>
                      <a:blip r:embed="rId3"/>
                      <a:stretch>
                        <a:fillRect/>
                      </a:stretch>
                    </p:blipFill>
                    <p:spPr>
                      <a:xfrm>
                        <a:off x="245443" y="153560"/>
                        <a:ext cx="11701113" cy="6581876"/>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790556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0553-E19F-5782-9795-109132C6B289}"/>
              </a:ext>
            </a:extLst>
          </p:cNvPr>
          <p:cNvSpPr>
            <a:spLocks noGrp="1"/>
          </p:cNvSpPr>
          <p:nvPr>
            <p:ph type="title"/>
          </p:nvPr>
        </p:nvSpPr>
        <p:spPr/>
        <p:txBody>
          <a:bodyPr/>
          <a:lstStyle/>
          <a:p>
            <a:r>
              <a:rPr lang="en-US" dirty="0"/>
              <a:t>Challenges with Mil-Civ Partnerships</a:t>
            </a:r>
          </a:p>
        </p:txBody>
      </p:sp>
      <p:sp>
        <p:nvSpPr>
          <p:cNvPr id="3" name="Content Placeholder 2">
            <a:extLst>
              <a:ext uri="{FF2B5EF4-FFF2-40B4-BE49-F238E27FC236}">
                <a16:creationId xmlns:a16="http://schemas.microsoft.com/office/drawing/2014/main" id="{0567D227-7DDF-62F3-56A7-74438E6CFC54}"/>
              </a:ext>
            </a:extLst>
          </p:cNvPr>
          <p:cNvSpPr>
            <a:spLocks noGrp="1"/>
          </p:cNvSpPr>
          <p:nvPr>
            <p:ph idx="1"/>
          </p:nvPr>
        </p:nvSpPr>
        <p:spPr>
          <a:xfrm>
            <a:off x="1348508" y="1825625"/>
            <a:ext cx="10289309" cy="4351338"/>
          </a:xfrm>
        </p:spPr>
        <p:txBody>
          <a:bodyPr/>
          <a:lstStyle/>
          <a:p>
            <a:r>
              <a:rPr lang="en-US" dirty="0"/>
              <a:t>Taxing on Civ staff</a:t>
            </a:r>
          </a:p>
          <a:p>
            <a:pPr lvl="1"/>
            <a:r>
              <a:rPr lang="en-US" dirty="0"/>
              <a:t>Find a carrot</a:t>
            </a:r>
          </a:p>
          <a:p>
            <a:r>
              <a:rPr lang="en-US" dirty="0"/>
              <a:t>HR hurdles</a:t>
            </a:r>
          </a:p>
          <a:p>
            <a:pPr lvl="1"/>
            <a:r>
              <a:rPr lang="en-US" dirty="0"/>
              <a:t>Short duration experiences – is juice worth the squeeze?</a:t>
            </a:r>
          </a:p>
          <a:p>
            <a:pPr lvl="1"/>
            <a:r>
              <a:rPr lang="en-US" dirty="0"/>
              <a:t>Is a TAA or MOA needed?</a:t>
            </a:r>
          </a:p>
          <a:p>
            <a:r>
              <a:rPr lang="en-US" dirty="0"/>
              <a:t>Knowledge gaps in trauma/critical care</a:t>
            </a:r>
          </a:p>
        </p:txBody>
      </p:sp>
    </p:spTree>
    <p:extLst>
      <p:ext uri="{BB962C8B-B14F-4D97-AF65-F5344CB8AC3E}">
        <p14:creationId xmlns:p14="http://schemas.microsoft.com/office/powerpoint/2010/main" val="2498232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8508" y="1825625"/>
            <a:ext cx="10289309" cy="4351338"/>
          </a:xfrm>
        </p:spPr>
        <p:txBody>
          <a:bodyPr>
            <a:normAutofit/>
          </a:bodyPr>
          <a:lstStyle/>
          <a:p>
            <a:r>
              <a:rPr lang="en-US" sz="3250" dirty="0"/>
              <a:t>Pharmacist involvement in emergency medicine becoming more prevalent and is becoming a standard practice</a:t>
            </a:r>
          </a:p>
          <a:p>
            <a:r>
              <a:rPr lang="en-US" sz="3250" dirty="0"/>
              <a:t>What hours do they have pharmacist on shift in ED?</a:t>
            </a:r>
          </a:p>
          <a:p>
            <a:pPr lvl="1"/>
            <a:r>
              <a:rPr lang="en-US" sz="3050" dirty="0"/>
              <a:t>Nights/Evenings/Weekends is often better</a:t>
            </a:r>
          </a:p>
          <a:p>
            <a:r>
              <a:rPr lang="en-US" sz="3250" dirty="0"/>
              <a:t>Do they have the bandwidth?</a:t>
            </a:r>
          </a:p>
          <a:p>
            <a:pPr lvl="1"/>
            <a:r>
              <a:rPr lang="en-US" sz="3050" dirty="0"/>
              <a:t>Are they able to offer “fly on the wall” or teaching rotation?</a:t>
            </a:r>
          </a:p>
          <a:p>
            <a:pPr marL="457200" lvl="1" indent="0">
              <a:buNone/>
            </a:pPr>
            <a:endParaRPr lang="en-US" dirty="0"/>
          </a:p>
          <a:p>
            <a:pPr lvl="2"/>
            <a:endParaRPr lang="en-US" dirty="0"/>
          </a:p>
          <a:p>
            <a:pPr lvl="1"/>
            <a:endParaRPr lang="en-US" dirty="0"/>
          </a:p>
          <a:p>
            <a:pPr marL="453245" lvl="1" indent="0">
              <a:buNone/>
            </a:pPr>
            <a:endParaRPr lang="en-US" dirty="0"/>
          </a:p>
          <a:p>
            <a:pPr lvl="1"/>
            <a:endParaRPr lang="en-US" dirty="0"/>
          </a:p>
        </p:txBody>
      </p:sp>
      <p:sp>
        <p:nvSpPr>
          <p:cNvPr id="2" name="Title 1"/>
          <p:cNvSpPr>
            <a:spLocks noGrp="1"/>
          </p:cNvSpPr>
          <p:nvPr>
            <p:ph type="title"/>
          </p:nvPr>
        </p:nvSpPr>
        <p:spPr/>
        <p:txBody>
          <a:bodyPr/>
          <a:lstStyle/>
          <a:p>
            <a:r>
              <a:rPr lang="en-US" dirty="0"/>
              <a:t>Pharmacist embedded in ED?</a:t>
            </a:r>
          </a:p>
        </p:txBody>
      </p:sp>
    </p:spTree>
    <p:extLst>
      <p:ext uri="{BB962C8B-B14F-4D97-AF65-F5344CB8AC3E}">
        <p14:creationId xmlns:p14="http://schemas.microsoft.com/office/powerpoint/2010/main" val="25780058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8509" y="1527363"/>
            <a:ext cx="10407977" cy="4606316"/>
          </a:xfrm>
        </p:spPr>
        <p:txBody>
          <a:bodyPr>
            <a:normAutofit/>
          </a:bodyPr>
          <a:lstStyle/>
          <a:p>
            <a:r>
              <a:rPr lang="en-US" sz="3250" dirty="0"/>
              <a:t>Trauma response training lines up with DHA readiness priorities</a:t>
            </a:r>
          </a:p>
          <a:p>
            <a:r>
              <a:rPr lang="en-US" sz="3250" dirty="0"/>
              <a:t>Airmen will be absent from regular duty</a:t>
            </a:r>
          </a:p>
          <a:p>
            <a:pPr lvl="1"/>
            <a:r>
              <a:rPr lang="en-US" sz="3050" dirty="0"/>
              <a:t>Ensure that airmen are up to date on:</a:t>
            </a:r>
          </a:p>
          <a:p>
            <a:pPr lvl="2"/>
            <a:r>
              <a:rPr lang="en-US" sz="2850" dirty="0"/>
              <a:t>Annual trainings</a:t>
            </a:r>
          </a:p>
          <a:p>
            <a:pPr lvl="2"/>
            <a:r>
              <a:rPr lang="en-US" sz="2850" dirty="0"/>
              <a:t>CDCs and upgrade training</a:t>
            </a:r>
          </a:p>
          <a:p>
            <a:pPr lvl="2"/>
            <a:r>
              <a:rPr lang="en-US" sz="2850" dirty="0"/>
              <a:t>Fitness</a:t>
            </a:r>
          </a:p>
          <a:p>
            <a:r>
              <a:rPr lang="en-US" sz="3250" dirty="0"/>
              <a:t>Training can/should be limited to deployable airmen</a:t>
            </a:r>
          </a:p>
          <a:p>
            <a:pPr marL="453245" lvl="1" indent="0">
              <a:buNone/>
            </a:pPr>
            <a:endParaRPr lang="en-US" dirty="0"/>
          </a:p>
          <a:p>
            <a:pPr lvl="1"/>
            <a:endParaRPr lang="en-US" dirty="0"/>
          </a:p>
        </p:txBody>
      </p:sp>
      <p:sp>
        <p:nvSpPr>
          <p:cNvPr id="2" name="Title 1"/>
          <p:cNvSpPr>
            <a:spLocks noGrp="1"/>
          </p:cNvSpPr>
          <p:nvPr>
            <p:ph type="title"/>
          </p:nvPr>
        </p:nvSpPr>
        <p:spPr/>
        <p:txBody>
          <a:bodyPr>
            <a:noAutofit/>
          </a:bodyPr>
          <a:lstStyle/>
          <a:p>
            <a:r>
              <a:rPr lang="en-US" dirty="0"/>
              <a:t>Leadership buy-in</a:t>
            </a:r>
            <a:br>
              <a:rPr lang="en-US" dirty="0"/>
            </a:br>
            <a:endParaRPr lang="en-US" dirty="0"/>
          </a:p>
        </p:txBody>
      </p:sp>
    </p:spTree>
    <p:extLst>
      <p:ext uri="{BB962C8B-B14F-4D97-AF65-F5344CB8AC3E}">
        <p14:creationId xmlns:p14="http://schemas.microsoft.com/office/powerpoint/2010/main" val="37590439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8508" y="1825625"/>
            <a:ext cx="10289309" cy="4351338"/>
          </a:xfrm>
        </p:spPr>
        <p:txBody>
          <a:bodyPr/>
          <a:lstStyle/>
          <a:p>
            <a:r>
              <a:rPr lang="en-US" sz="3250" dirty="0"/>
              <a:t>Local TDY reimburses $0.70/mile for POV</a:t>
            </a:r>
          </a:p>
          <a:p>
            <a:r>
              <a:rPr lang="en-US" sz="3250" dirty="0"/>
              <a:t>GOV may be an option </a:t>
            </a:r>
          </a:p>
          <a:p>
            <a:pPr lvl="1"/>
            <a:r>
              <a:rPr lang="en-US" sz="3050" dirty="0"/>
              <a:t>May require special driver permit</a:t>
            </a:r>
          </a:p>
          <a:p>
            <a:pPr lvl="1"/>
            <a:r>
              <a:rPr lang="en-US" sz="3050" dirty="0"/>
              <a:t>Check with base transportation office</a:t>
            </a:r>
          </a:p>
          <a:p>
            <a:r>
              <a:rPr lang="en-US" sz="3250" dirty="0"/>
              <a:t>Carpool if sending more than one person</a:t>
            </a:r>
          </a:p>
          <a:p>
            <a:endParaRPr lang="en-US" dirty="0"/>
          </a:p>
        </p:txBody>
      </p:sp>
      <p:sp>
        <p:nvSpPr>
          <p:cNvPr id="2" name="Title 1"/>
          <p:cNvSpPr>
            <a:spLocks noGrp="1"/>
          </p:cNvSpPr>
          <p:nvPr>
            <p:ph type="title"/>
          </p:nvPr>
        </p:nvSpPr>
        <p:spPr/>
        <p:txBody>
          <a:bodyPr/>
          <a:lstStyle/>
          <a:p>
            <a:r>
              <a:rPr lang="en-US" dirty="0"/>
              <a:t>Funding for local TDY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829" y="2327342"/>
            <a:ext cx="3277613" cy="1835463"/>
          </a:xfrm>
          <a:prstGeom prst="rect">
            <a:avLst/>
          </a:prstGeom>
        </p:spPr>
      </p:pic>
    </p:spTree>
    <p:extLst>
      <p:ext uri="{BB962C8B-B14F-4D97-AF65-F5344CB8AC3E}">
        <p14:creationId xmlns:p14="http://schemas.microsoft.com/office/powerpoint/2010/main" val="1400992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8508" y="1825625"/>
            <a:ext cx="10289309" cy="4351338"/>
          </a:xfrm>
        </p:spPr>
        <p:txBody>
          <a:bodyPr/>
          <a:lstStyle/>
          <a:p>
            <a:r>
              <a:rPr lang="en-US" sz="3250" dirty="0"/>
              <a:t>Must be considered/planned for/addressed</a:t>
            </a:r>
          </a:p>
          <a:p>
            <a:r>
              <a:rPr lang="en-US" sz="3250" dirty="0"/>
              <a:t>Discuss in advance what may be seen in the trauma bay</a:t>
            </a:r>
          </a:p>
          <a:p>
            <a:r>
              <a:rPr lang="en-US" sz="3250" dirty="0"/>
              <a:t>Offer coping resources</a:t>
            </a:r>
          </a:p>
          <a:p>
            <a:pPr lvl="1"/>
            <a:r>
              <a:rPr lang="en-US" sz="3050" dirty="0"/>
              <a:t>Mental Health, MFLAC, Chaplain</a:t>
            </a:r>
          </a:p>
          <a:p>
            <a:r>
              <a:rPr lang="en-US" sz="3250" dirty="0"/>
              <a:t>Provide wingman</a:t>
            </a:r>
          </a:p>
          <a:p>
            <a:r>
              <a:rPr lang="en-US" sz="3250" dirty="0"/>
              <a:t>Better support at home vs in theater</a:t>
            </a:r>
          </a:p>
          <a:p>
            <a:pPr lvl="1"/>
            <a:endParaRPr lang="en-US" dirty="0"/>
          </a:p>
        </p:txBody>
      </p:sp>
      <p:sp>
        <p:nvSpPr>
          <p:cNvPr id="2" name="Title 1"/>
          <p:cNvSpPr>
            <a:spLocks noGrp="1"/>
          </p:cNvSpPr>
          <p:nvPr>
            <p:ph type="title"/>
          </p:nvPr>
        </p:nvSpPr>
        <p:spPr/>
        <p:txBody>
          <a:bodyPr/>
          <a:lstStyle/>
          <a:p>
            <a:r>
              <a:rPr lang="en-US" dirty="0"/>
              <a:t>Home station PTSD?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1364" y="3070200"/>
            <a:ext cx="3325336" cy="1862188"/>
          </a:xfrm>
          <a:prstGeom prst="rect">
            <a:avLst/>
          </a:prstGeom>
        </p:spPr>
      </p:pic>
    </p:spTree>
    <p:extLst>
      <p:ext uri="{BB962C8B-B14F-4D97-AF65-F5344CB8AC3E}">
        <p14:creationId xmlns:p14="http://schemas.microsoft.com/office/powerpoint/2010/main" val="39472211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50" dirty="0"/>
              <a:t>Improved Readiness Focus</a:t>
            </a:r>
          </a:p>
          <a:p>
            <a:r>
              <a:rPr lang="en-US" sz="3250" dirty="0"/>
              <a:t>Greater understanding of theater ops</a:t>
            </a:r>
          </a:p>
          <a:p>
            <a:r>
              <a:rPr lang="en-US" sz="3250" dirty="0"/>
              <a:t>More effective patient care</a:t>
            </a:r>
          </a:p>
          <a:p>
            <a:r>
              <a:rPr lang="en-US" sz="3250" dirty="0"/>
              <a:t>You may never feel as appreciated/valued as when you are part of a trauma response team!</a:t>
            </a:r>
          </a:p>
        </p:txBody>
      </p:sp>
      <p:sp>
        <p:nvSpPr>
          <p:cNvPr id="2" name="Title 1"/>
          <p:cNvSpPr>
            <a:spLocks noGrp="1"/>
          </p:cNvSpPr>
          <p:nvPr>
            <p:ph type="title"/>
          </p:nvPr>
        </p:nvSpPr>
        <p:spPr/>
        <p:txBody>
          <a:bodyPr/>
          <a:lstStyle/>
          <a:p>
            <a:r>
              <a:rPr lang="en-US" dirty="0"/>
              <a:t>Benefits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9858" y="4105072"/>
            <a:ext cx="4442142" cy="2752928"/>
          </a:xfrm>
          <a:prstGeom prst="rect">
            <a:avLst/>
          </a:prstGeom>
        </p:spPr>
      </p:pic>
    </p:spTree>
    <p:extLst>
      <p:ext uri="{BB962C8B-B14F-4D97-AF65-F5344CB8AC3E}">
        <p14:creationId xmlns:p14="http://schemas.microsoft.com/office/powerpoint/2010/main" val="127628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924025" y="1496332"/>
            <a:ext cx="10984946" cy="516572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mj-lt"/>
              <a:buAutoNum type="arabicPeriod"/>
            </a:pPr>
            <a:r>
              <a:rPr lang="en-US" sz="2800" dirty="0"/>
              <a:t>Pharmacy involvement in trauma response results in decreased time to administration for which of the following categories:</a:t>
            </a:r>
          </a:p>
          <a:p>
            <a:pPr marL="800100" lvl="1" indent="-342900">
              <a:buFont typeface="+mj-lt"/>
              <a:buAutoNum type="alphaLcParenR"/>
            </a:pPr>
            <a:r>
              <a:rPr lang="en-US" altLang="en-US" sz="2800" dirty="0"/>
              <a:t>Anti-</a:t>
            </a:r>
            <a:r>
              <a:rPr lang="en-US" altLang="en-US" sz="2800" dirty="0" err="1"/>
              <a:t>haemorrhagic</a:t>
            </a:r>
            <a:r>
              <a:rPr lang="en-US" altLang="en-US" sz="2800" dirty="0"/>
              <a:t> agents</a:t>
            </a:r>
          </a:p>
          <a:p>
            <a:pPr marL="800100" lvl="1" indent="-342900">
              <a:buFont typeface="+mj-lt"/>
              <a:buAutoNum type="alphaLcParenR"/>
            </a:pPr>
            <a:r>
              <a:rPr lang="en-US" altLang="en-US" sz="2800" dirty="0"/>
              <a:t>Analgesics</a:t>
            </a:r>
          </a:p>
          <a:p>
            <a:pPr marL="800100" lvl="1" indent="-342900">
              <a:buFont typeface="+mj-lt"/>
              <a:buAutoNum type="alphaLcParenR"/>
            </a:pPr>
            <a:r>
              <a:rPr lang="en-US" altLang="en-US" sz="2800" dirty="0"/>
              <a:t>Sedative Agents</a:t>
            </a:r>
          </a:p>
          <a:p>
            <a:pPr marL="800100" lvl="1" indent="-342900">
              <a:buFont typeface="+mj-lt"/>
              <a:buAutoNum type="alphaLcParenR"/>
            </a:pPr>
            <a:r>
              <a:rPr lang="en-US" altLang="en-US" sz="2400" dirty="0"/>
              <a:t>Antibiotics</a:t>
            </a:r>
          </a:p>
          <a:p>
            <a:pPr marL="800100" lvl="1" indent="-342900">
              <a:buFont typeface="+mj-lt"/>
              <a:buAutoNum type="alphaLcParenR"/>
            </a:pPr>
            <a:r>
              <a:rPr lang="en-US" altLang="en-US" sz="2400" dirty="0"/>
              <a:t>All of the Above</a:t>
            </a:r>
          </a:p>
        </p:txBody>
      </p:sp>
      <p:sp>
        <p:nvSpPr>
          <p:cNvPr id="2" name="Title 1"/>
          <p:cNvSpPr>
            <a:spLocks noGrp="1"/>
          </p:cNvSpPr>
          <p:nvPr>
            <p:ph type="title"/>
          </p:nvPr>
        </p:nvSpPr>
        <p:spPr/>
        <p:txBody>
          <a:bodyPr/>
          <a:lstStyle/>
          <a:p>
            <a:r>
              <a:rPr lang="en-US" dirty="0"/>
              <a:t>Self-Assessment Question #1</a:t>
            </a:r>
          </a:p>
        </p:txBody>
      </p:sp>
    </p:spTree>
    <p:extLst>
      <p:ext uri="{BB962C8B-B14F-4D97-AF65-F5344CB8AC3E}">
        <p14:creationId xmlns:p14="http://schemas.microsoft.com/office/powerpoint/2010/main" val="369153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4">
                                            <p:txEl>
                                              <p:pRg st="5" end="5"/>
                                            </p:txEl>
                                          </p:spTgt>
                                        </p:tgtEl>
                                        <p:attrNameLst>
                                          <p:attrName>style.color</p:attrName>
                                        </p:attrNameLst>
                                      </p:cBhvr>
                                      <p:to>
                                        <a:schemeClr val="accent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F1F0-E4D6-F3F3-F64C-44EB5E313739}"/>
              </a:ext>
            </a:extLst>
          </p:cNvPr>
          <p:cNvSpPr>
            <a:spLocks noGrp="1"/>
          </p:cNvSpPr>
          <p:nvPr>
            <p:ph type="title"/>
          </p:nvPr>
        </p:nvSpPr>
        <p:spPr/>
        <p:txBody>
          <a:bodyPr/>
          <a:lstStyle/>
          <a:p>
            <a:r>
              <a:rPr lang="en-US" dirty="0"/>
              <a:t>Self-Assessment Question #2</a:t>
            </a:r>
          </a:p>
        </p:txBody>
      </p:sp>
      <p:sp>
        <p:nvSpPr>
          <p:cNvPr id="3" name="Content Placeholder 2">
            <a:extLst>
              <a:ext uri="{FF2B5EF4-FFF2-40B4-BE49-F238E27FC236}">
                <a16:creationId xmlns:a16="http://schemas.microsoft.com/office/drawing/2014/main" id="{B965F9EE-145D-BB0F-A228-342617ADAC9A}"/>
              </a:ext>
            </a:extLst>
          </p:cNvPr>
          <p:cNvSpPr>
            <a:spLocks noGrp="1"/>
          </p:cNvSpPr>
          <p:nvPr>
            <p:ph idx="1"/>
          </p:nvPr>
        </p:nvSpPr>
        <p:spPr/>
        <p:txBody>
          <a:bodyPr/>
          <a:lstStyle/>
          <a:p>
            <a:pPr marL="514350" indent="-514350">
              <a:buFont typeface="+mj-lt"/>
              <a:buAutoNum type="arabicPeriod" startAt="2"/>
            </a:pPr>
            <a:r>
              <a:rPr lang="en-US" altLang="en-US" sz="3250" dirty="0"/>
              <a:t>Which of the following is NOT a great way to locate a certified trauma center near you?</a:t>
            </a:r>
            <a:endParaRPr lang="en-US" sz="3250" dirty="0"/>
          </a:p>
          <a:p>
            <a:pPr marL="800100" lvl="1" indent="-342900">
              <a:buFont typeface="+mj-lt"/>
              <a:buAutoNum type="alphaLcParenR"/>
            </a:pPr>
            <a:r>
              <a:rPr lang="en-US" altLang="en-US" sz="3250" dirty="0"/>
              <a:t>https://www.facs.org/hospital-and-facilities/</a:t>
            </a:r>
          </a:p>
          <a:p>
            <a:pPr marL="800100" lvl="1" indent="-342900">
              <a:buFont typeface="+mj-lt"/>
              <a:buAutoNum type="alphaLcParenR"/>
            </a:pPr>
            <a:r>
              <a:rPr lang="en-US" altLang="en-US" sz="3250" dirty="0"/>
              <a:t>Google</a:t>
            </a:r>
          </a:p>
          <a:p>
            <a:pPr marL="800100" lvl="1" indent="-342900">
              <a:buFont typeface="+mj-lt"/>
              <a:buAutoNum type="alphaLcParenR"/>
            </a:pPr>
            <a:r>
              <a:rPr lang="en-US" altLang="en-US" sz="3250" dirty="0"/>
              <a:t>Ask faculty at a school of pharmacy</a:t>
            </a:r>
          </a:p>
          <a:p>
            <a:pPr marL="800100" lvl="1" indent="-342900">
              <a:buFont typeface="+mj-lt"/>
              <a:buAutoNum type="alphaLcParenR"/>
            </a:pPr>
            <a:r>
              <a:rPr lang="en-US" altLang="en-US" sz="3600" dirty="0"/>
              <a:t>Get hurt and see where they take you</a:t>
            </a:r>
            <a:endParaRPr lang="en-US" altLang="en-US" sz="3250" dirty="0"/>
          </a:p>
          <a:p>
            <a:endParaRPr lang="en-US" dirty="0"/>
          </a:p>
        </p:txBody>
      </p:sp>
    </p:spTree>
    <p:extLst>
      <p:ext uri="{BB962C8B-B14F-4D97-AF65-F5344CB8AC3E}">
        <p14:creationId xmlns:p14="http://schemas.microsoft.com/office/powerpoint/2010/main" val="124038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4" end="4"/>
                                            </p:txEl>
                                          </p:spTgt>
                                        </p:tgtEl>
                                        <p:attrNameLst>
                                          <p:attrName>style.color</p:attrName>
                                        </p:attrNameLst>
                                      </p:cBhvr>
                                      <p:to>
                                        <a:schemeClr val="accent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228437" y="1690688"/>
            <a:ext cx="10680534" cy="497136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514350" indent="-514350">
              <a:buFont typeface="+mj-lt"/>
              <a:buAutoNum type="arabicPeriod" startAt="2"/>
            </a:pPr>
            <a:r>
              <a:rPr lang="en-US" altLang="en-US" sz="3250" dirty="0"/>
              <a:t>Which is NOT a benefit of pharmacy trauma training?</a:t>
            </a:r>
            <a:endParaRPr lang="en-US" sz="3250" dirty="0"/>
          </a:p>
          <a:p>
            <a:pPr marL="800100" lvl="1" indent="-342900">
              <a:buFont typeface="+mj-lt"/>
              <a:buAutoNum type="alphaLcParenR"/>
            </a:pPr>
            <a:r>
              <a:rPr lang="en-US" altLang="en-US" sz="3250" dirty="0"/>
              <a:t>Improved readiness focus</a:t>
            </a:r>
          </a:p>
          <a:p>
            <a:pPr marL="800100" lvl="1" indent="-342900">
              <a:buFont typeface="+mj-lt"/>
              <a:buAutoNum type="alphaLcParenR"/>
            </a:pPr>
            <a:r>
              <a:rPr lang="en-US" altLang="en-US" sz="3250" dirty="0"/>
              <a:t>More effective patient care</a:t>
            </a:r>
          </a:p>
          <a:p>
            <a:pPr marL="800100" lvl="1" indent="-342900">
              <a:buFont typeface="+mj-lt"/>
              <a:buAutoNum type="alphaLcParenR"/>
            </a:pPr>
            <a:r>
              <a:rPr lang="en-US" altLang="en-US" sz="3250" dirty="0"/>
              <a:t>Airmen get a day away from crabby patients</a:t>
            </a:r>
          </a:p>
          <a:p>
            <a:pPr marL="800100" lvl="1" indent="-342900">
              <a:buFont typeface="+mj-lt"/>
              <a:buAutoNum type="alphaLcParenR"/>
            </a:pPr>
            <a:r>
              <a:rPr lang="en-US" altLang="en-US" sz="3600" dirty="0"/>
              <a:t>Immense sense of appreciation and value</a:t>
            </a:r>
            <a:endParaRPr lang="en-US" altLang="en-US" sz="3250" dirty="0"/>
          </a:p>
          <a:p>
            <a:pPr marL="457200" lvl="1" indent="0">
              <a:buNone/>
            </a:pPr>
            <a:endParaRPr lang="en-US" altLang="en-US" sz="3050" dirty="0"/>
          </a:p>
        </p:txBody>
      </p:sp>
      <p:sp>
        <p:nvSpPr>
          <p:cNvPr id="2" name="Title 1"/>
          <p:cNvSpPr>
            <a:spLocks noGrp="1"/>
          </p:cNvSpPr>
          <p:nvPr>
            <p:ph type="title"/>
          </p:nvPr>
        </p:nvSpPr>
        <p:spPr/>
        <p:txBody>
          <a:bodyPr/>
          <a:lstStyle/>
          <a:p>
            <a:r>
              <a:rPr lang="en-US" dirty="0"/>
              <a:t>Self-Assessment Question #3</a:t>
            </a:r>
          </a:p>
        </p:txBody>
      </p:sp>
    </p:spTree>
    <p:extLst>
      <p:ext uri="{BB962C8B-B14F-4D97-AF65-F5344CB8AC3E}">
        <p14:creationId xmlns:p14="http://schemas.microsoft.com/office/powerpoint/2010/main" val="2073746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4">
                                            <p:txEl>
                                              <p:pRg st="3" end="3"/>
                                            </p:txEl>
                                          </p:spTgt>
                                        </p:tgtEl>
                                        <p:attrNameLst>
                                          <p:attrName>style.color</p:attrName>
                                        </p:attrNameLst>
                                      </p:cBhvr>
                                      <p:to>
                                        <a:schemeClr val="accent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ctrTitle"/>
          </p:nvPr>
        </p:nvSpPr>
        <p:spPr>
          <a:xfrm>
            <a:off x="2229555" y="2878263"/>
            <a:ext cx="7732889" cy="1101473"/>
          </a:xfrm>
        </p:spPr>
        <p:txBody>
          <a:bodyPr/>
          <a:lstStyle/>
          <a:p>
            <a:pPr eaLnBrk="1" hangingPunct="1"/>
            <a:r>
              <a:rPr lang="en-US" altLang="en-US" sz="5400" dirty="0">
                <a:solidFill>
                  <a:srgbClr val="C00000"/>
                </a:solidFill>
              </a:rPr>
              <a:t>Questions?</a:t>
            </a:r>
            <a:endParaRPr lang="en-US" altLang="en-US" dirty="0">
              <a:solidFill>
                <a:srgbClr val="C00000"/>
              </a:solidFill>
            </a:endParaRPr>
          </a:p>
        </p:txBody>
      </p:sp>
    </p:spTree>
    <p:extLst>
      <p:ext uri="{BB962C8B-B14F-4D97-AF65-F5344CB8AC3E}">
        <p14:creationId xmlns:p14="http://schemas.microsoft.com/office/powerpoint/2010/main" val="13608968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A7F7-C9DC-463E-6194-C91F7072C49F}"/>
              </a:ext>
            </a:extLst>
          </p:cNvPr>
          <p:cNvSpPr>
            <a:spLocks noGrp="1"/>
          </p:cNvSpPr>
          <p:nvPr>
            <p:ph type="title"/>
          </p:nvPr>
        </p:nvSpPr>
        <p:spPr/>
        <p:txBody>
          <a:bodyPr/>
          <a:lstStyle/>
          <a:p>
            <a:r>
              <a:rPr lang="en-US" dirty="0"/>
              <a:t>Continuing Education Credit</a:t>
            </a:r>
          </a:p>
        </p:txBody>
      </p:sp>
      <p:pic>
        <p:nvPicPr>
          <p:cNvPr id="5" name="Content Placeholder 4">
            <a:extLst>
              <a:ext uri="{FF2B5EF4-FFF2-40B4-BE49-F238E27FC236}">
                <a16:creationId xmlns:a16="http://schemas.microsoft.com/office/drawing/2014/main" id="{450A3463-0681-7868-B6E8-3C29E8722FEB}"/>
              </a:ext>
            </a:extLst>
          </p:cNvPr>
          <p:cNvPicPr>
            <a:picLocks noGrp="1" noChangeAspect="1"/>
          </p:cNvPicPr>
          <p:nvPr>
            <p:ph idx="1"/>
          </p:nvPr>
        </p:nvPicPr>
        <p:blipFill>
          <a:blip r:embed="rId2"/>
          <a:stretch>
            <a:fillRect/>
          </a:stretch>
        </p:blipFill>
        <p:spPr>
          <a:xfrm>
            <a:off x="4563819" y="1597143"/>
            <a:ext cx="3184432" cy="3173219"/>
          </a:xfrm>
        </p:spPr>
      </p:pic>
      <p:sp>
        <p:nvSpPr>
          <p:cNvPr id="6" name="TextBox 5">
            <a:extLst>
              <a:ext uri="{FF2B5EF4-FFF2-40B4-BE49-F238E27FC236}">
                <a16:creationId xmlns:a16="http://schemas.microsoft.com/office/drawing/2014/main" id="{5E2724C7-86BC-4A76-7ED0-ED126ED99597}"/>
              </a:ext>
            </a:extLst>
          </p:cNvPr>
          <p:cNvSpPr txBox="1"/>
          <p:nvPr/>
        </p:nvSpPr>
        <p:spPr>
          <a:xfrm>
            <a:off x="4433326" y="4770362"/>
            <a:ext cx="3325347" cy="1077218"/>
          </a:xfrm>
          <a:prstGeom prst="rect">
            <a:avLst/>
          </a:prstGeom>
          <a:noFill/>
        </p:spPr>
        <p:txBody>
          <a:bodyPr wrap="square" rtlCol="0">
            <a:spAutoFit/>
          </a:bodyPr>
          <a:lstStyle/>
          <a:p>
            <a:pPr algn="ctr"/>
            <a:r>
              <a:rPr kumimoji="0" lang="en-US" sz="320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Deadline to obtain CE </a:t>
            </a:r>
            <a:r>
              <a:rPr kumimoji="0" lang="en-US" sz="320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j-ea"/>
                <a:cs typeface="Times New Roman" panose="02020603050405020304" pitchFamily="18" charset="0"/>
              </a:rPr>
              <a:t>5 Aug 2025</a:t>
            </a:r>
            <a:endParaRPr lang="en-US" sz="1200" dirty="0">
              <a:highlight>
                <a:srgbClr val="FFFF00"/>
              </a:highlight>
            </a:endParaRPr>
          </a:p>
        </p:txBody>
      </p:sp>
    </p:spTree>
    <p:extLst>
      <p:ext uri="{BB962C8B-B14F-4D97-AF65-F5344CB8AC3E}">
        <p14:creationId xmlns:p14="http://schemas.microsoft.com/office/powerpoint/2010/main" val="7966570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dd820f8-8a2a-4518-8c00-3b8c32f8d6fe">
      <Terms xmlns="http://schemas.microsoft.com/office/infopath/2007/PartnerControls"/>
    </lcf76f155ced4ddcb4097134ff3c332f>
    <TaxCatchAll xmlns="c009f328-957c-4063-bfaa-01102426bc8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C2054C00BDE094A94C6CD06A3CEF117" ma:contentTypeVersion="12" ma:contentTypeDescription="Create a new document." ma:contentTypeScope="" ma:versionID="76804b126185f9903947e5bec1343ab5">
  <xsd:schema xmlns:xsd="http://www.w3.org/2001/XMLSchema" xmlns:xs="http://www.w3.org/2001/XMLSchema" xmlns:p="http://schemas.microsoft.com/office/2006/metadata/properties" xmlns:ns2="edd820f8-8a2a-4518-8c00-3b8c32f8d6fe" xmlns:ns3="c009f328-957c-4063-bfaa-01102426bc87" targetNamespace="http://schemas.microsoft.com/office/2006/metadata/properties" ma:root="true" ma:fieldsID="f5a80e0990a0936ded52595edf84a1c7" ns2:_="" ns3:_="">
    <xsd:import namespace="edd820f8-8a2a-4518-8c00-3b8c32f8d6fe"/>
    <xsd:import namespace="c009f328-957c-4063-bfaa-01102426bc8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d820f8-8a2a-4518-8c00-3b8c32f8d6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fe196db-0334-4477-9bbc-2f8ce82265d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009f328-957c-4063-bfaa-01102426bc8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2b53a9f-42c0-456f-b4fd-b2cc602427c1}" ma:internalName="TaxCatchAll" ma:showField="CatchAllData" ma:web="c009f328-957c-4063-bfaa-01102426bc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663583-E733-4EDE-9649-55F6EE6F79CB}">
  <ds:schemaRefs>
    <ds:schemaRef ds:uri="http://schemas.microsoft.com/office/2006/metadata/properties"/>
    <ds:schemaRef ds:uri="http://schemas.microsoft.com/office/infopath/2007/PartnerControls"/>
    <ds:schemaRef ds:uri="edd820f8-8a2a-4518-8c00-3b8c32f8d6fe"/>
    <ds:schemaRef ds:uri="c009f328-957c-4063-bfaa-01102426bc87"/>
  </ds:schemaRefs>
</ds:datastoreItem>
</file>

<file path=customXml/itemProps2.xml><?xml version="1.0" encoding="utf-8"?>
<ds:datastoreItem xmlns:ds="http://schemas.openxmlformats.org/officeDocument/2006/customXml" ds:itemID="{FE7C37CA-1C0A-45E4-A799-8CD86420C076}">
  <ds:schemaRefs>
    <ds:schemaRef ds:uri="http://schemas.microsoft.com/sharepoint/v3/contenttype/forms"/>
  </ds:schemaRefs>
</ds:datastoreItem>
</file>

<file path=customXml/itemProps3.xml><?xml version="1.0" encoding="utf-8"?>
<ds:datastoreItem xmlns:ds="http://schemas.openxmlformats.org/officeDocument/2006/customXml" ds:itemID="{A82A7D16-9C9C-467C-B819-A083BE8E7F2C}"/>
</file>

<file path=docProps/app.xml><?xml version="1.0" encoding="utf-8"?>
<Properties xmlns="http://schemas.openxmlformats.org/officeDocument/2006/extended-properties" xmlns:vt="http://schemas.openxmlformats.org/officeDocument/2006/docPropsVTypes">
  <TotalTime>6626</TotalTime>
  <Words>2614</Words>
  <Application>Microsoft Office PowerPoint</Application>
  <PresentationFormat>Widescreen</PresentationFormat>
  <Paragraphs>276</Paragraphs>
  <Slides>41</Slides>
  <Notes>22</Notes>
  <HiddenSlides>5</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51" baseType="lpstr">
      <vt:lpstr>AdvTT5235d5a9</vt:lpstr>
      <vt:lpstr>Aptos</vt:lpstr>
      <vt:lpstr>Arial</vt:lpstr>
      <vt:lpstr>BlinkMacSystemFont</vt:lpstr>
      <vt:lpstr>Calibri</vt:lpstr>
      <vt:lpstr>Helvetica Neue</vt:lpstr>
      <vt:lpstr>Roboto Mono Web</vt:lpstr>
      <vt:lpstr>Times New Roman</vt:lpstr>
      <vt:lpstr>Office Theme</vt:lpstr>
      <vt:lpstr>Worksheet</vt:lpstr>
      <vt:lpstr>STAT Happens: Handling Pharmacy Trauma Response Like a Pro</vt:lpstr>
      <vt:lpstr>Disclosure</vt:lpstr>
      <vt:lpstr>Learning Objectives </vt:lpstr>
      <vt:lpstr>Self-Assessment Question #1</vt:lpstr>
      <vt:lpstr>Self-Assessment Question #2</vt:lpstr>
      <vt:lpstr>Self-Assessment Question #3</vt:lpstr>
      <vt:lpstr>Overview</vt:lpstr>
      <vt:lpstr>Trauma</vt:lpstr>
      <vt:lpstr>Why Trauma Training?</vt:lpstr>
      <vt:lpstr>Large Scale Combat Operations (LSCO)</vt:lpstr>
      <vt:lpstr>Fast, Furious and Forever (seemingly) </vt:lpstr>
      <vt:lpstr>How can we better prepare our airmen?.…</vt:lpstr>
      <vt:lpstr>Why Pharmacy Involvement?</vt:lpstr>
      <vt:lpstr>Current Training Gap</vt:lpstr>
      <vt:lpstr>Home-station Trauma Response Training</vt:lpstr>
      <vt:lpstr>How to we train for trauma response?</vt:lpstr>
      <vt:lpstr>OMM Partnership: Nellis &amp; UMC Las Vegas</vt:lpstr>
      <vt:lpstr>Home-station Trauma Response Training</vt:lpstr>
      <vt:lpstr>Nellis Pharmacy Trauma Training</vt:lpstr>
      <vt:lpstr>Home-station Trauma Response Training</vt:lpstr>
      <vt:lpstr>PowerPoint Presentation</vt:lpstr>
      <vt:lpstr>How to set up at your MTF</vt:lpstr>
      <vt:lpstr>How to find a trauma center</vt:lpstr>
      <vt:lpstr>How to find a trauma center</vt:lpstr>
      <vt:lpstr>How to find a trauma center</vt:lpstr>
      <vt:lpstr>CONUS MTF Proximity to Trauma Centers</vt:lpstr>
      <vt:lpstr>PowerPoint Presentation</vt:lpstr>
      <vt:lpstr>PowerPoint Presentation</vt:lpstr>
      <vt:lpstr>PowerPoint Presentation</vt:lpstr>
      <vt:lpstr>PowerPoint Presentation</vt:lpstr>
      <vt:lpstr>Challenges with Mil-Civ Partnerships</vt:lpstr>
      <vt:lpstr>Pharmacist embedded in ED?</vt:lpstr>
      <vt:lpstr>Leadership buy-in </vt:lpstr>
      <vt:lpstr>Funding for local TDY</vt:lpstr>
      <vt:lpstr>Home station PTSD?</vt:lpstr>
      <vt:lpstr>Benefits</vt:lpstr>
      <vt:lpstr>Self-Assessment Question #1</vt:lpstr>
      <vt:lpstr>Self-Assessment Question #2</vt:lpstr>
      <vt:lpstr>Self-Assessment Question #3</vt:lpstr>
      <vt:lpstr>Questions?</vt:lpstr>
      <vt:lpstr>Continuing Education Credit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Phillips, Carolyn F MSgt USAF DHA LANGLEY 633RD MDG (USA)</dc:creator>
  <cp:lastModifiedBy>Hedin, Cory G Lt Col USAF DHA NELLIS 99TH MDG (USA)</cp:lastModifiedBy>
  <cp:revision>4</cp:revision>
  <dcterms:created xsi:type="dcterms:W3CDTF">2024-12-04T21:56:01Z</dcterms:created>
  <dcterms:modified xsi:type="dcterms:W3CDTF">2025-06-11T19:42:41Z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0x0101003C2054C00BDE094A94C6CD06A3CEF117</vt:lpwstr>
  </property>
  <property fmtid="{D5CDD505-2E9C-101B-9397-08002B2CF9AE}" pid="3" name="MediaServiceImageTags">
    <vt:lpwstr/>
  </property>
</Properties>
</file>