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53"/>
  </p:notesMasterIdLst>
  <p:sldIdLst>
    <p:sldId id="2147483207" r:id="rId3"/>
    <p:sldId id="2147483208" r:id="rId4"/>
    <p:sldId id="2147483209" r:id="rId5"/>
    <p:sldId id="2147483210" r:id="rId6"/>
    <p:sldId id="2147483211" r:id="rId7"/>
    <p:sldId id="2147483212" r:id="rId8"/>
    <p:sldId id="2147483213" r:id="rId9"/>
    <p:sldId id="2147483214" r:id="rId10"/>
    <p:sldId id="2147483215" r:id="rId11"/>
    <p:sldId id="2147483216" r:id="rId12"/>
    <p:sldId id="2147483217" r:id="rId13"/>
    <p:sldId id="2147483218" r:id="rId14"/>
    <p:sldId id="2147483219" r:id="rId15"/>
    <p:sldId id="2147483220" r:id="rId16"/>
    <p:sldId id="2147483221" r:id="rId17"/>
    <p:sldId id="2147483222" r:id="rId18"/>
    <p:sldId id="2147483223" r:id="rId19"/>
    <p:sldId id="2147483224" r:id="rId20"/>
    <p:sldId id="2147483225" r:id="rId21"/>
    <p:sldId id="2147483226" r:id="rId22"/>
    <p:sldId id="2147483227" r:id="rId23"/>
    <p:sldId id="2147483228" r:id="rId24"/>
    <p:sldId id="2147483229" r:id="rId25"/>
    <p:sldId id="2147483230" r:id="rId26"/>
    <p:sldId id="2147483231" r:id="rId27"/>
    <p:sldId id="2147483232" r:id="rId28"/>
    <p:sldId id="324" r:id="rId29"/>
    <p:sldId id="2147483233" r:id="rId30"/>
    <p:sldId id="301" r:id="rId31"/>
    <p:sldId id="298" r:id="rId32"/>
    <p:sldId id="302" r:id="rId33"/>
    <p:sldId id="311" r:id="rId34"/>
    <p:sldId id="312" r:id="rId35"/>
    <p:sldId id="2147483234" r:id="rId36"/>
    <p:sldId id="2147483235" r:id="rId37"/>
    <p:sldId id="316" r:id="rId38"/>
    <p:sldId id="317" r:id="rId39"/>
    <p:sldId id="318" r:id="rId40"/>
    <p:sldId id="319" r:id="rId41"/>
    <p:sldId id="320" r:id="rId42"/>
    <p:sldId id="321" r:id="rId43"/>
    <p:sldId id="322" r:id="rId44"/>
    <p:sldId id="323" r:id="rId45"/>
    <p:sldId id="2147483236" r:id="rId46"/>
    <p:sldId id="2147483237" r:id="rId47"/>
    <p:sldId id="2147483238" r:id="rId48"/>
    <p:sldId id="2147483239" r:id="rId49"/>
    <p:sldId id="2147483240" r:id="rId50"/>
    <p:sldId id="2147483241" r:id="rId51"/>
    <p:sldId id="2147483242"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8612B6-4BCD-4F23-BA12-9BC635D0A76D}" v="1" dt="2025-06-17T16:25:58.1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36" d="100"/>
          <a:sy n="36" d="100"/>
        </p:scale>
        <p:origin x="56" y="5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notesMaster" Target="notesMasters/notesMaster1.xml"/><Relationship Id="rId58" Type="http://schemas.microsoft.com/office/2016/11/relationships/changesInfo" Target="changesInfos/changesInfo1.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microsoft.com/office/2015/10/relationships/revisionInfo" Target="revisionInfo.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th Godwin" userId="aab6603c4e7807e6" providerId="LiveId" clId="{478612B6-4BCD-4F23-BA12-9BC635D0A76D}"/>
    <pc:docChg chg="addSld modSld">
      <pc:chgData name="Beth Godwin" userId="aab6603c4e7807e6" providerId="LiveId" clId="{478612B6-4BCD-4F23-BA12-9BC635D0A76D}" dt="2025-06-17T16:25:58.095" v="0"/>
      <pc:docMkLst>
        <pc:docMk/>
      </pc:docMkLst>
      <pc:sldChg chg="add">
        <pc:chgData name="Beth Godwin" userId="aab6603c4e7807e6" providerId="LiveId" clId="{478612B6-4BCD-4F23-BA12-9BC635D0A76D}" dt="2025-06-17T16:25:58.095" v="0"/>
        <pc:sldMkLst>
          <pc:docMk/>
          <pc:sldMk cId="2152002062" sldId="298"/>
        </pc:sldMkLst>
      </pc:sldChg>
      <pc:sldChg chg="add">
        <pc:chgData name="Beth Godwin" userId="aab6603c4e7807e6" providerId="LiveId" clId="{478612B6-4BCD-4F23-BA12-9BC635D0A76D}" dt="2025-06-17T16:25:58.095" v="0"/>
        <pc:sldMkLst>
          <pc:docMk/>
          <pc:sldMk cId="3623954795" sldId="301"/>
        </pc:sldMkLst>
      </pc:sldChg>
      <pc:sldChg chg="add">
        <pc:chgData name="Beth Godwin" userId="aab6603c4e7807e6" providerId="LiveId" clId="{478612B6-4BCD-4F23-BA12-9BC635D0A76D}" dt="2025-06-17T16:25:58.095" v="0"/>
        <pc:sldMkLst>
          <pc:docMk/>
          <pc:sldMk cId="3689080774" sldId="302"/>
        </pc:sldMkLst>
      </pc:sldChg>
      <pc:sldChg chg="add">
        <pc:chgData name="Beth Godwin" userId="aab6603c4e7807e6" providerId="LiveId" clId="{478612B6-4BCD-4F23-BA12-9BC635D0A76D}" dt="2025-06-17T16:25:58.095" v="0"/>
        <pc:sldMkLst>
          <pc:docMk/>
          <pc:sldMk cId="3781127909" sldId="311"/>
        </pc:sldMkLst>
      </pc:sldChg>
      <pc:sldChg chg="add">
        <pc:chgData name="Beth Godwin" userId="aab6603c4e7807e6" providerId="LiveId" clId="{478612B6-4BCD-4F23-BA12-9BC635D0A76D}" dt="2025-06-17T16:25:58.095" v="0"/>
        <pc:sldMkLst>
          <pc:docMk/>
          <pc:sldMk cId="926049202" sldId="312"/>
        </pc:sldMkLst>
      </pc:sldChg>
      <pc:sldChg chg="add">
        <pc:chgData name="Beth Godwin" userId="aab6603c4e7807e6" providerId="LiveId" clId="{478612B6-4BCD-4F23-BA12-9BC635D0A76D}" dt="2025-06-17T16:25:58.095" v="0"/>
        <pc:sldMkLst>
          <pc:docMk/>
          <pc:sldMk cId="4237248272" sldId="316"/>
        </pc:sldMkLst>
      </pc:sldChg>
      <pc:sldChg chg="add">
        <pc:chgData name="Beth Godwin" userId="aab6603c4e7807e6" providerId="LiveId" clId="{478612B6-4BCD-4F23-BA12-9BC635D0A76D}" dt="2025-06-17T16:25:58.095" v="0"/>
        <pc:sldMkLst>
          <pc:docMk/>
          <pc:sldMk cId="3420080205" sldId="317"/>
        </pc:sldMkLst>
      </pc:sldChg>
      <pc:sldChg chg="add">
        <pc:chgData name="Beth Godwin" userId="aab6603c4e7807e6" providerId="LiveId" clId="{478612B6-4BCD-4F23-BA12-9BC635D0A76D}" dt="2025-06-17T16:25:58.095" v="0"/>
        <pc:sldMkLst>
          <pc:docMk/>
          <pc:sldMk cId="3185129343" sldId="318"/>
        </pc:sldMkLst>
      </pc:sldChg>
      <pc:sldChg chg="add">
        <pc:chgData name="Beth Godwin" userId="aab6603c4e7807e6" providerId="LiveId" clId="{478612B6-4BCD-4F23-BA12-9BC635D0A76D}" dt="2025-06-17T16:25:58.095" v="0"/>
        <pc:sldMkLst>
          <pc:docMk/>
          <pc:sldMk cId="2138112408" sldId="319"/>
        </pc:sldMkLst>
      </pc:sldChg>
      <pc:sldChg chg="add">
        <pc:chgData name="Beth Godwin" userId="aab6603c4e7807e6" providerId="LiveId" clId="{478612B6-4BCD-4F23-BA12-9BC635D0A76D}" dt="2025-06-17T16:25:58.095" v="0"/>
        <pc:sldMkLst>
          <pc:docMk/>
          <pc:sldMk cId="1831830191" sldId="320"/>
        </pc:sldMkLst>
      </pc:sldChg>
      <pc:sldChg chg="add">
        <pc:chgData name="Beth Godwin" userId="aab6603c4e7807e6" providerId="LiveId" clId="{478612B6-4BCD-4F23-BA12-9BC635D0A76D}" dt="2025-06-17T16:25:58.095" v="0"/>
        <pc:sldMkLst>
          <pc:docMk/>
          <pc:sldMk cId="3256461811" sldId="321"/>
        </pc:sldMkLst>
      </pc:sldChg>
      <pc:sldChg chg="add">
        <pc:chgData name="Beth Godwin" userId="aab6603c4e7807e6" providerId="LiveId" clId="{478612B6-4BCD-4F23-BA12-9BC635D0A76D}" dt="2025-06-17T16:25:58.095" v="0"/>
        <pc:sldMkLst>
          <pc:docMk/>
          <pc:sldMk cId="4025690826" sldId="322"/>
        </pc:sldMkLst>
      </pc:sldChg>
      <pc:sldChg chg="add">
        <pc:chgData name="Beth Godwin" userId="aab6603c4e7807e6" providerId="LiveId" clId="{478612B6-4BCD-4F23-BA12-9BC635D0A76D}" dt="2025-06-17T16:25:58.095" v="0"/>
        <pc:sldMkLst>
          <pc:docMk/>
          <pc:sldMk cId="2076025782" sldId="323"/>
        </pc:sldMkLst>
      </pc:sldChg>
      <pc:sldChg chg="add">
        <pc:chgData name="Beth Godwin" userId="aab6603c4e7807e6" providerId="LiveId" clId="{478612B6-4BCD-4F23-BA12-9BC635D0A76D}" dt="2025-06-17T16:25:58.095" v="0"/>
        <pc:sldMkLst>
          <pc:docMk/>
          <pc:sldMk cId="2536500678" sldId="324"/>
        </pc:sldMkLst>
      </pc:sldChg>
      <pc:sldChg chg="add">
        <pc:chgData name="Beth Godwin" userId="aab6603c4e7807e6" providerId="LiveId" clId="{478612B6-4BCD-4F23-BA12-9BC635D0A76D}" dt="2025-06-17T16:25:58.095" v="0"/>
        <pc:sldMkLst>
          <pc:docMk/>
          <pc:sldMk cId="1756808657" sldId="2147483207"/>
        </pc:sldMkLst>
      </pc:sldChg>
      <pc:sldChg chg="add">
        <pc:chgData name="Beth Godwin" userId="aab6603c4e7807e6" providerId="LiveId" clId="{478612B6-4BCD-4F23-BA12-9BC635D0A76D}" dt="2025-06-17T16:25:58.095" v="0"/>
        <pc:sldMkLst>
          <pc:docMk/>
          <pc:sldMk cId="1479574483" sldId="2147483208"/>
        </pc:sldMkLst>
      </pc:sldChg>
      <pc:sldChg chg="add">
        <pc:chgData name="Beth Godwin" userId="aab6603c4e7807e6" providerId="LiveId" clId="{478612B6-4BCD-4F23-BA12-9BC635D0A76D}" dt="2025-06-17T16:25:58.095" v="0"/>
        <pc:sldMkLst>
          <pc:docMk/>
          <pc:sldMk cId="531746410" sldId="2147483209"/>
        </pc:sldMkLst>
      </pc:sldChg>
      <pc:sldChg chg="add">
        <pc:chgData name="Beth Godwin" userId="aab6603c4e7807e6" providerId="LiveId" clId="{478612B6-4BCD-4F23-BA12-9BC635D0A76D}" dt="2025-06-17T16:25:58.095" v="0"/>
        <pc:sldMkLst>
          <pc:docMk/>
          <pc:sldMk cId="2876385292" sldId="2147483210"/>
        </pc:sldMkLst>
      </pc:sldChg>
      <pc:sldChg chg="add">
        <pc:chgData name="Beth Godwin" userId="aab6603c4e7807e6" providerId="LiveId" clId="{478612B6-4BCD-4F23-BA12-9BC635D0A76D}" dt="2025-06-17T16:25:58.095" v="0"/>
        <pc:sldMkLst>
          <pc:docMk/>
          <pc:sldMk cId="994410054" sldId="2147483211"/>
        </pc:sldMkLst>
      </pc:sldChg>
      <pc:sldChg chg="add">
        <pc:chgData name="Beth Godwin" userId="aab6603c4e7807e6" providerId="LiveId" clId="{478612B6-4BCD-4F23-BA12-9BC635D0A76D}" dt="2025-06-17T16:25:58.095" v="0"/>
        <pc:sldMkLst>
          <pc:docMk/>
          <pc:sldMk cId="4184988881" sldId="2147483212"/>
        </pc:sldMkLst>
      </pc:sldChg>
      <pc:sldChg chg="add">
        <pc:chgData name="Beth Godwin" userId="aab6603c4e7807e6" providerId="LiveId" clId="{478612B6-4BCD-4F23-BA12-9BC635D0A76D}" dt="2025-06-17T16:25:58.095" v="0"/>
        <pc:sldMkLst>
          <pc:docMk/>
          <pc:sldMk cId="14834151" sldId="2147483213"/>
        </pc:sldMkLst>
      </pc:sldChg>
      <pc:sldChg chg="add">
        <pc:chgData name="Beth Godwin" userId="aab6603c4e7807e6" providerId="LiveId" clId="{478612B6-4BCD-4F23-BA12-9BC635D0A76D}" dt="2025-06-17T16:25:58.095" v="0"/>
        <pc:sldMkLst>
          <pc:docMk/>
          <pc:sldMk cId="1069824527" sldId="2147483214"/>
        </pc:sldMkLst>
      </pc:sldChg>
      <pc:sldChg chg="add">
        <pc:chgData name="Beth Godwin" userId="aab6603c4e7807e6" providerId="LiveId" clId="{478612B6-4BCD-4F23-BA12-9BC635D0A76D}" dt="2025-06-17T16:25:58.095" v="0"/>
        <pc:sldMkLst>
          <pc:docMk/>
          <pc:sldMk cId="2013072598" sldId="2147483215"/>
        </pc:sldMkLst>
      </pc:sldChg>
      <pc:sldChg chg="add">
        <pc:chgData name="Beth Godwin" userId="aab6603c4e7807e6" providerId="LiveId" clId="{478612B6-4BCD-4F23-BA12-9BC635D0A76D}" dt="2025-06-17T16:25:58.095" v="0"/>
        <pc:sldMkLst>
          <pc:docMk/>
          <pc:sldMk cId="2035395345" sldId="2147483216"/>
        </pc:sldMkLst>
      </pc:sldChg>
      <pc:sldChg chg="add">
        <pc:chgData name="Beth Godwin" userId="aab6603c4e7807e6" providerId="LiveId" clId="{478612B6-4BCD-4F23-BA12-9BC635D0A76D}" dt="2025-06-17T16:25:58.095" v="0"/>
        <pc:sldMkLst>
          <pc:docMk/>
          <pc:sldMk cId="3974471046" sldId="2147483217"/>
        </pc:sldMkLst>
      </pc:sldChg>
      <pc:sldChg chg="add">
        <pc:chgData name="Beth Godwin" userId="aab6603c4e7807e6" providerId="LiveId" clId="{478612B6-4BCD-4F23-BA12-9BC635D0A76D}" dt="2025-06-17T16:25:58.095" v="0"/>
        <pc:sldMkLst>
          <pc:docMk/>
          <pc:sldMk cId="1623874460" sldId="2147483218"/>
        </pc:sldMkLst>
      </pc:sldChg>
      <pc:sldChg chg="add">
        <pc:chgData name="Beth Godwin" userId="aab6603c4e7807e6" providerId="LiveId" clId="{478612B6-4BCD-4F23-BA12-9BC635D0A76D}" dt="2025-06-17T16:25:58.095" v="0"/>
        <pc:sldMkLst>
          <pc:docMk/>
          <pc:sldMk cId="992100376" sldId="2147483219"/>
        </pc:sldMkLst>
      </pc:sldChg>
      <pc:sldChg chg="add">
        <pc:chgData name="Beth Godwin" userId="aab6603c4e7807e6" providerId="LiveId" clId="{478612B6-4BCD-4F23-BA12-9BC635D0A76D}" dt="2025-06-17T16:25:58.095" v="0"/>
        <pc:sldMkLst>
          <pc:docMk/>
          <pc:sldMk cId="1948362292" sldId="2147483220"/>
        </pc:sldMkLst>
      </pc:sldChg>
      <pc:sldChg chg="add">
        <pc:chgData name="Beth Godwin" userId="aab6603c4e7807e6" providerId="LiveId" clId="{478612B6-4BCD-4F23-BA12-9BC635D0A76D}" dt="2025-06-17T16:25:58.095" v="0"/>
        <pc:sldMkLst>
          <pc:docMk/>
          <pc:sldMk cId="1951350194" sldId="2147483221"/>
        </pc:sldMkLst>
      </pc:sldChg>
      <pc:sldChg chg="add">
        <pc:chgData name="Beth Godwin" userId="aab6603c4e7807e6" providerId="LiveId" clId="{478612B6-4BCD-4F23-BA12-9BC635D0A76D}" dt="2025-06-17T16:25:58.095" v="0"/>
        <pc:sldMkLst>
          <pc:docMk/>
          <pc:sldMk cId="840757882" sldId="2147483222"/>
        </pc:sldMkLst>
      </pc:sldChg>
      <pc:sldChg chg="add">
        <pc:chgData name="Beth Godwin" userId="aab6603c4e7807e6" providerId="LiveId" clId="{478612B6-4BCD-4F23-BA12-9BC635D0A76D}" dt="2025-06-17T16:25:58.095" v="0"/>
        <pc:sldMkLst>
          <pc:docMk/>
          <pc:sldMk cId="1268176587" sldId="2147483223"/>
        </pc:sldMkLst>
      </pc:sldChg>
      <pc:sldChg chg="add">
        <pc:chgData name="Beth Godwin" userId="aab6603c4e7807e6" providerId="LiveId" clId="{478612B6-4BCD-4F23-BA12-9BC635D0A76D}" dt="2025-06-17T16:25:58.095" v="0"/>
        <pc:sldMkLst>
          <pc:docMk/>
          <pc:sldMk cId="2654112427" sldId="2147483224"/>
        </pc:sldMkLst>
      </pc:sldChg>
      <pc:sldChg chg="add">
        <pc:chgData name="Beth Godwin" userId="aab6603c4e7807e6" providerId="LiveId" clId="{478612B6-4BCD-4F23-BA12-9BC635D0A76D}" dt="2025-06-17T16:25:58.095" v="0"/>
        <pc:sldMkLst>
          <pc:docMk/>
          <pc:sldMk cId="396567781" sldId="2147483225"/>
        </pc:sldMkLst>
      </pc:sldChg>
      <pc:sldChg chg="add">
        <pc:chgData name="Beth Godwin" userId="aab6603c4e7807e6" providerId="LiveId" clId="{478612B6-4BCD-4F23-BA12-9BC635D0A76D}" dt="2025-06-17T16:25:58.095" v="0"/>
        <pc:sldMkLst>
          <pc:docMk/>
          <pc:sldMk cId="4274331012" sldId="2147483226"/>
        </pc:sldMkLst>
      </pc:sldChg>
      <pc:sldChg chg="add">
        <pc:chgData name="Beth Godwin" userId="aab6603c4e7807e6" providerId="LiveId" clId="{478612B6-4BCD-4F23-BA12-9BC635D0A76D}" dt="2025-06-17T16:25:58.095" v="0"/>
        <pc:sldMkLst>
          <pc:docMk/>
          <pc:sldMk cId="3180047144" sldId="2147483227"/>
        </pc:sldMkLst>
      </pc:sldChg>
      <pc:sldChg chg="add">
        <pc:chgData name="Beth Godwin" userId="aab6603c4e7807e6" providerId="LiveId" clId="{478612B6-4BCD-4F23-BA12-9BC635D0A76D}" dt="2025-06-17T16:25:58.095" v="0"/>
        <pc:sldMkLst>
          <pc:docMk/>
          <pc:sldMk cId="3826360281" sldId="2147483228"/>
        </pc:sldMkLst>
      </pc:sldChg>
      <pc:sldChg chg="add">
        <pc:chgData name="Beth Godwin" userId="aab6603c4e7807e6" providerId="LiveId" clId="{478612B6-4BCD-4F23-BA12-9BC635D0A76D}" dt="2025-06-17T16:25:58.095" v="0"/>
        <pc:sldMkLst>
          <pc:docMk/>
          <pc:sldMk cId="281851305" sldId="2147483229"/>
        </pc:sldMkLst>
      </pc:sldChg>
      <pc:sldChg chg="add">
        <pc:chgData name="Beth Godwin" userId="aab6603c4e7807e6" providerId="LiveId" clId="{478612B6-4BCD-4F23-BA12-9BC635D0A76D}" dt="2025-06-17T16:25:58.095" v="0"/>
        <pc:sldMkLst>
          <pc:docMk/>
          <pc:sldMk cId="1024796577" sldId="2147483230"/>
        </pc:sldMkLst>
      </pc:sldChg>
      <pc:sldChg chg="add">
        <pc:chgData name="Beth Godwin" userId="aab6603c4e7807e6" providerId="LiveId" clId="{478612B6-4BCD-4F23-BA12-9BC635D0A76D}" dt="2025-06-17T16:25:58.095" v="0"/>
        <pc:sldMkLst>
          <pc:docMk/>
          <pc:sldMk cId="2267396945" sldId="2147483231"/>
        </pc:sldMkLst>
      </pc:sldChg>
      <pc:sldChg chg="add">
        <pc:chgData name="Beth Godwin" userId="aab6603c4e7807e6" providerId="LiveId" clId="{478612B6-4BCD-4F23-BA12-9BC635D0A76D}" dt="2025-06-17T16:25:58.095" v="0"/>
        <pc:sldMkLst>
          <pc:docMk/>
          <pc:sldMk cId="214038830" sldId="2147483232"/>
        </pc:sldMkLst>
      </pc:sldChg>
      <pc:sldChg chg="add">
        <pc:chgData name="Beth Godwin" userId="aab6603c4e7807e6" providerId="LiveId" clId="{478612B6-4BCD-4F23-BA12-9BC635D0A76D}" dt="2025-06-17T16:25:58.095" v="0"/>
        <pc:sldMkLst>
          <pc:docMk/>
          <pc:sldMk cId="1752878040" sldId="2147483233"/>
        </pc:sldMkLst>
      </pc:sldChg>
      <pc:sldChg chg="add">
        <pc:chgData name="Beth Godwin" userId="aab6603c4e7807e6" providerId="LiveId" clId="{478612B6-4BCD-4F23-BA12-9BC635D0A76D}" dt="2025-06-17T16:25:58.095" v="0"/>
        <pc:sldMkLst>
          <pc:docMk/>
          <pc:sldMk cId="1143930683" sldId="2147483234"/>
        </pc:sldMkLst>
      </pc:sldChg>
      <pc:sldChg chg="add">
        <pc:chgData name="Beth Godwin" userId="aab6603c4e7807e6" providerId="LiveId" clId="{478612B6-4BCD-4F23-BA12-9BC635D0A76D}" dt="2025-06-17T16:25:58.095" v="0"/>
        <pc:sldMkLst>
          <pc:docMk/>
          <pc:sldMk cId="871954057" sldId="2147483235"/>
        </pc:sldMkLst>
      </pc:sldChg>
      <pc:sldChg chg="add">
        <pc:chgData name="Beth Godwin" userId="aab6603c4e7807e6" providerId="LiveId" clId="{478612B6-4BCD-4F23-BA12-9BC635D0A76D}" dt="2025-06-17T16:25:58.095" v="0"/>
        <pc:sldMkLst>
          <pc:docMk/>
          <pc:sldMk cId="2894383832" sldId="2147483236"/>
        </pc:sldMkLst>
      </pc:sldChg>
      <pc:sldChg chg="add">
        <pc:chgData name="Beth Godwin" userId="aab6603c4e7807e6" providerId="LiveId" clId="{478612B6-4BCD-4F23-BA12-9BC635D0A76D}" dt="2025-06-17T16:25:58.095" v="0"/>
        <pc:sldMkLst>
          <pc:docMk/>
          <pc:sldMk cId="828525308" sldId="2147483237"/>
        </pc:sldMkLst>
      </pc:sldChg>
      <pc:sldChg chg="add">
        <pc:chgData name="Beth Godwin" userId="aab6603c4e7807e6" providerId="LiveId" clId="{478612B6-4BCD-4F23-BA12-9BC635D0A76D}" dt="2025-06-17T16:25:58.095" v="0"/>
        <pc:sldMkLst>
          <pc:docMk/>
          <pc:sldMk cId="3830650487" sldId="2147483238"/>
        </pc:sldMkLst>
      </pc:sldChg>
      <pc:sldChg chg="add">
        <pc:chgData name="Beth Godwin" userId="aab6603c4e7807e6" providerId="LiveId" clId="{478612B6-4BCD-4F23-BA12-9BC635D0A76D}" dt="2025-06-17T16:25:58.095" v="0"/>
        <pc:sldMkLst>
          <pc:docMk/>
          <pc:sldMk cId="242491111" sldId="2147483239"/>
        </pc:sldMkLst>
      </pc:sldChg>
      <pc:sldChg chg="add">
        <pc:chgData name="Beth Godwin" userId="aab6603c4e7807e6" providerId="LiveId" clId="{478612B6-4BCD-4F23-BA12-9BC635D0A76D}" dt="2025-06-17T16:25:58.095" v="0"/>
        <pc:sldMkLst>
          <pc:docMk/>
          <pc:sldMk cId="3751371270" sldId="2147483240"/>
        </pc:sldMkLst>
      </pc:sldChg>
      <pc:sldChg chg="add">
        <pc:chgData name="Beth Godwin" userId="aab6603c4e7807e6" providerId="LiveId" clId="{478612B6-4BCD-4F23-BA12-9BC635D0A76D}" dt="2025-06-17T16:25:58.095" v="0"/>
        <pc:sldMkLst>
          <pc:docMk/>
          <pc:sldMk cId="2282081509" sldId="2147483241"/>
        </pc:sldMkLst>
      </pc:sldChg>
      <pc:sldChg chg="add">
        <pc:chgData name="Beth Godwin" userId="aab6603c4e7807e6" providerId="LiveId" clId="{478612B6-4BCD-4F23-BA12-9BC635D0A76D}" dt="2025-06-17T16:25:58.095" v="0"/>
        <pc:sldMkLst>
          <pc:docMk/>
          <pc:sldMk cId="4280971770" sldId="214748324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78D747-7288-4EC2-A298-C19278145AD1}" type="datetimeFigureOut">
              <a:rPr lang="en-US" smtClean="0"/>
              <a:t>6/17/2025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722C62-2581-4A29-89B9-7A2174553221}" type="slidenum">
              <a:rPr lang="en-US" smtClean="0"/>
              <a:t>‹#›</a:t>
            </a:fld>
            <a:endParaRPr lang="en-US"/>
          </a:p>
        </p:txBody>
      </p:sp>
    </p:spTree>
    <p:extLst>
      <p:ext uri="{BB962C8B-B14F-4D97-AF65-F5344CB8AC3E}">
        <p14:creationId xmlns:p14="http://schemas.microsoft.com/office/powerpoint/2010/main" val="1336554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b="0" i="0" dirty="0">
                <a:solidFill>
                  <a:srgbClr val="707070"/>
                </a:solidFill>
                <a:effectLst/>
                <a:latin typeface="Roboto" panose="02000000000000000000" pitchFamily="2" charset="0"/>
              </a:rPr>
              <a:t>The campaign’s multi-stage approach aims to institutionalize efforts across the force with both a short-term and long-term focus. The campaign will consist of a MAJCOM-led stand-up day dedicated to risk management training and discussion. Active duty units will have 60 days to complete their stand-up day while Guard and Reserve units will have 120 days to complete.   </a:t>
            </a:r>
          </a:p>
          <a:p>
            <a:pPr algn="l" fontAlgn="base"/>
            <a:r>
              <a:rPr lang="en-US" b="0" i="0" dirty="0">
                <a:solidFill>
                  <a:srgbClr val="707070"/>
                </a:solidFill>
                <a:effectLst/>
                <a:latin typeface="Roboto" panose="02000000000000000000" pitchFamily="2" charset="0"/>
              </a:rPr>
              <a:t>The long-term focus of the Integrating Risk and Readiness campaign is to integrate Risk Management principles into all training, career fields, and operational environments across the U.S. Air Force, as well as implementing them within policy, directives, and education. </a:t>
            </a:r>
          </a:p>
          <a:p>
            <a:pPr algn="l" fontAlgn="base"/>
            <a:r>
              <a:rPr lang="en-US" b="0" i="0" dirty="0">
                <a:solidFill>
                  <a:srgbClr val="707070"/>
                </a:solidFill>
                <a:effectLst/>
                <a:latin typeface="Roboto" panose="02000000000000000000" pitchFamily="2" charset="0"/>
              </a:rPr>
              <a:t>The campaign stems from the recognition that there will be increased risk as the USAF makes changes to the way it operates so Airmen are better prepared to make risk-informed decisions. The campaign will also focus on reviving a mindset of operational discipline in all Airmen.</a:t>
            </a:r>
          </a:p>
          <a:p>
            <a:pPr algn="l" fontAlgn="base"/>
            <a:r>
              <a:rPr lang="en-US" b="0" i="0" u="none" strike="noStrike" dirty="0">
                <a:solidFill>
                  <a:srgbClr val="707070"/>
                </a:solidFill>
                <a:effectLst/>
                <a:latin typeface="Roboto" panose="02000000000000000000" pitchFamily="2" charset="0"/>
              </a:rPr>
              <a:t>“As we reoptimize for Great Power Competition, infusing risk management and operational discipline into all facets of planning, preparation, execution, and assessment is imperative across all missions and environments,” said </a:t>
            </a:r>
            <a:r>
              <a:rPr lang="en-US" b="0" i="0" u="none" strike="noStrike" dirty="0" err="1">
                <a:solidFill>
                  <a:srgbClr val="707070"/>
                </a:solidFill>
                <a:effectLst/>
                <a:latin typeface="Roboto" panose="02000000000000000000" pitchFamily="2" charset="0"/>
              </a:rPr>
              <a:t>Allvin</a:t>
            </a:r>
            <a:r>
              <a:rPr lang="en-US" b="0" i="0" u="none" strike="noStrike" dirty="0">
                <a:solidFill>
                  <a:srgbClr val="707070"/>
                </a:solidFill>
                <a:effectLst/>
                <a:latin typeface="Roboto" panose="02000000000000000000" pitchFamily="2" charset="0"/>
              </a:rPr>
              <a:t>.</a:t>
            </a:r>
            <a:endParaRPr lang="en-US" b="0" i="0" dirty="0">
              <a:solidFill>
                <a:srgbClr val="707070"/>
              </a:solidFill>
              <a:effectLst/>
              <a:latin typeface="Roboto" panose="02000000000000000000" pitchFamily="2" charset="0"/>
            </a:endParaRPr>
          </a:p>
          <a:p>
            <a:pPr algn="l" fontAlgn="base"/>
            <a:r>
              <a:rPr lang="en-US" b="0" i="0" dirty="0" err="1">
                <a:solidFill>
                  <a:srgbClr val="707070"/>
                </a:solidFill>
                <a:effectLst/>
                <a:latin typeface="Roboto" panose="02000000000000000000" pitchFamily="2" charset="0"/>
              </a:rPr>
              <a:t>Allvin</a:t>
            </a:r>
            <a:r>
              <a:rPr lang="en-US" b="0" i="0" dirty="0">
                <a:solidFill>
                  <a:srgbClr val="707070"/>
                </a:solidFill>
                <a:effectLst/>
                <a:latin typeface="Roboto" panose="02000000000000000000" pitchFamily="2" charset="0"/>
              </a:rPr>
              <a:t> emphasized this campaign is not in response to a specific safety incident but, rather, is a proactive campaign designed to maximize readiness enabling our forces to meet the operational demands of Great Power Competition.</a:t>
            </a:r>
          </a:p>
          <a:p>
            <a:pPr algn="l" fontAlgn="base"/>
            <a:r>
              <a:rPr lang="en-US" b="0" i="0" u="none" strike="noStrike" dirty="0">
                <a:solidFill>
                  <a:srgbClr val="707070"/>
                </a:solidFill>
                <a:effectLst/>
                <a:latin typeface="Roboto" panose="02000000000000000000" pitchFamily="2" charset="0"/>
              </a:rPr>
              <a:t>“Mission readiness is the cornerstone of this campaign,” said </a:t>
            </a:r>
            <a:r>
              <a:rPr lang="en-US" b="0" i="0" u="none" strike="noStrike" dirty="0" err="1">
                <a:solidFill>
                  <a:srgbClr val="707070"/>
                </a:solidFill>
                <a:effectLst/>
                <a:latin typeface="Roboto" panose="02000000000000000000" pitchFamily="2" charset="0"/>
              </a:rPr>
              <a:t>Allvin</a:t>
            </a:r>
            <a:r>
              <a:rPr lang="en-US" b="0" i="0" u="none" strike="noStrike" dirty="0">
                <a:solidFill>
                  <a:srgbClr val="707070"/>
                </a:solidFill>
                <a:effectLst/>
                <a:latin typeface="Roboto" panose="02000000000000000000" pitchFamily="2" charset="0"/>
              </a:rPr>
              <a:t>. “Mission command necessitates risk management at the tactical edge. Well-executed, risk-informed decision-making preserves and protects combat power without sacrificing mission success.”</a:t>
            </a:r>
            <a:endParaRPr lang="en-US" b="0" i="0" dirty="0">
              <a:solidFill>
                <a:srgbClr val="707070"/>
              </a:solidFill>
              <a:effectLst/>
              <a:latin typeface="Roboto" panose="02000000000000000000" pitchFamily="2" charset="0"/>
            </a:endParaRPr>
          </a:p>
          <a:p>
            <a:pPr algn="l" fontAlgn="base"/>
            <a:r>
              <a:rPr lang="en-US" b="0" i="0" dirty="0" err="1">
                <a:solidFill>
                  <a:srgbClr val="707070"/>
                </a:solidFill>
                <a:effectLst/>
                <a:latin typeface="Roboto" panose="02000000000000000000" pitchFamily="2" charset="0"/>
              </a:rPr>
              <a:t>Allvin</a:t>
            </a:r>
            <a:r>
              <a:rPr lang="en-US" b="0" i="0" dirty="0">
                <a:solidFill>
                  <a:srgbClr val="707070"/>
                </a:solidFill>
                <a:effectLst/>
                <a:latin typeface="Roboto" panose="02000000000000000000" pitchFamily="2" charset="0"/>
              </a:rPr>
              <a:t> announced this campaign as a complement to DAF Safety’s recently unveiled Strategic Plan, which focuses on increasing combat readiness through training, risk management, and analysis. The Strategic Plan outlines the safety enterprise’s new mission, vision, and supporting objectives.</a:t>
            </a:r>
          </a:p>
          <a:p>
            <a:pPr algn="l" fontAlgn="base"/>
            <a:r>
              <a:rPr lang="en-US" b="0" i="0" dirty="0">
                <a:solidFill>
                  <a:srgbClr val="707070"/>
                </a:solidFill>
                <a:effectLst/>
                <a:latin typeface="Roboto" panose="02000000000000000000" pitchFamily="2" charset="0"/>
              </a:rPr>
              <a:t>“Combat operations and training are inherently risky,” said Maj. Gen. Sean </a:t>
            </a:r>
            <a:r>
              <a:rPr lang="en-US" b="0" i="0" dirty="0" err="1">
                <a:solidFill>
                  <a:srgbClr val="707070"/>
                </a:solidFill>
                <a:effectLst/>
                <a:latin typeface="Roboto" panose="02000000000000000000" pitchFamily="2" charset="0"/>
              </a:rPr>
              <a:t>Choquette</a:t>
            </a:r>
            <a:r>
              <a:rPr lang="en-US" b="0" i="0" dirty="0">
                <a:solidFill>
                  <a:srgbClr val="707070"/>
                </a:solidFill>
                <a:effectLst/>
                <a:latin typeface="Roboto" panose="02000000000000000000" pitchFamily="2" charset="0"/>
              </a:rPr>
              <a:t>, DAF Chief of Safety and Air Force Safety Center commander. “They require action. We must train Airmen at all levels how to approach those actions smartly with risk management skills. Safety’s job is to arm our forces with the resources and skills to make risk-informed decisions at home or in the field.”</a:t>
            </a:r>
          </a:p>
          <a:p>
            <a:pPr algn="l" fontAlgn="base"/>
            <a:r>
              <a:rPr lang="en-US" b="0" i="0" dirty="0" err="1">
                <a:solidFill>
                  <a:srgbClr val="707070"/>
                </a:solidFill>
                <a:effectLst/>
                <a:latin typeface="Roboto" panose="02000000000000000000" pitchFamily="2" charset="0"/>
              </a:rPr>
              <a:t>Choquette</a:t>
            </a:r>
            <a:r>
              <a:rPr lang="en-US" b="0" i="0" dirty="0">
                <a:solidFill>
                  <a:srgbClr val="707070"/>
                </a:solidFill>
                <a:effectLst/>
                <a:latin typeface="Roboto" panose="02000000000000000000" pitchFamily="2" charset="0"/>
              </a:rPr>
              <a:t> emphasized the role individual Airmen will play in implementing these tenants.</a:t>
            </a:r>
          </a:p>
          <a:p>
            <a:pPr algn="l" fontAlgn="base"/>
            <a:r>
              <a:rPr lang="en-US" b="0" i="0" dirty="0">
                <a:solidFill>
                  <a:srgbClr val="707070"/>
                </a:solidFill>
                <a:effectLst/>
                <a:latin typeface="Roboto" panose="02000000000000000000" pitchFamily="2" charset="0"/>
              </a:rPr>
              <a:t>“Leaders at every level are crucial to transforming DAF Safety as we face new threats, capabilities, and organizational change within the Department,” said </a:t>
            </a:r>
            <a:r>
              <a:rPr lang="en-US" b="0" i="0" dirty="0" err="1">
                <a:solidFill>
                  <a:srgbClr val="707070"/>
                </a:solidFill>
                <a:effectLst/>
                <a:latin typeface="Roboto" panose="02000000000000000000" pitchFamily="2" charset="0"/>
              </a:rPr>
              <a:t>Choquette</a:t>
            </a:r>
            <a:r>
              <a:rPr lang="en-US" b="0" i="0" dirty="0">
                <a:solidFill>
                  <a:srgbClr val="707070"/>
                </a:solidFill>
                <a:effectLst/>
                <a:latin typeface="Roboto" panose="02000000000000000000" pitchFamily="2" charset="0"/>
              </a:rPr>
              <a:t>. “Ultimately, our mission relies upon the disciplined approach of individual Airmen – they are the key component in our enterprise.”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0A44A-BA4B-41D4-B934-134530F4B1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04108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Elevator Pitch</a:t>
            </a:r>
          </a:p>
          <a:p>
            <a:pPr marL="685800" lvl="1" indent="-228600">
              <a:buAutoNum type="arabicPeriod"/>
            </a:pPr>
            <a:r>
              <a:rPr lang="en-US" dirty="0"/>
              <a:t>Army, contracting, Air Force pharmacy</a:t>
            </a:r>
          </a:p>
          <a:p>
            <a:pPr marL="228600" indent="-228600">
              <a:buAutoNum type="arabicPeriod"/>
            </a:pPr>
            <a:r>
              <a:rPr lang="en-US" dirty="0"/>
              <a:t>Risks that became issues </a:t>
            </a:r>
          </a:p>
          <a:p>
            <a:pPr marL="685800" lvl="1" indent="-228600">
              <a:buAutoNum type="arabicPeriod"/>
            </a:pPr>
            <a:r>
              <a:rPr lang="en-US" dirty="0"/>
              <a:t>The hack on change healthcare (cyber attack)</a:t>
            </a:r>
          </a:p>
          <a:p>
            <a:pPr marL="685800" lvl="1" indent="-228600">
              <a:buAutoNum type="arabicPeriod"/>
            </a:pPr>
            <a:r>
              <a:rPr lang="en-US" dirty="0"/>
              <a:t>Genesis issues</a:t>
            </a:r>
          </a:p>
          <a:p>
            <a:pPr marL="1143000" lvl="2" indent="-228600">
              <a:buAutoNum type="arabicPeriod"/>
            </a:pPr>
            <a:r>
              <a:rPr lang="en-US" dirty="0"/>
              <a:t>Duplicate dispenses</a:t>
            </a:r>
          </a:p>
          <a:p>
            <a:pPr marL="1143000" lvl="2" indent="-228600">
              <a:buAutoNum type="arabicPeriod"/>
            </a:pPr>
            <a:r>
              <a:rPr lang="en-US" dirty="0"/>
              <a:t>Increased workload for main pharmacy transferred risk onto the robot pharmacy and took some of the additional workload</a:t>
            </a:r>
          </a:p>
          <a:p>
            <a:pPr marL="1143000" lvl="2" indent="-228600">
              <a:buAutoNum type="arabicPeriod"/>
            </a:pPr>
            <a:r>
              <a:rPr lang="en-US" dirty="0"/>
              <a:t>Downloading refills to a different site</a:t>
            </a:r>
          </a:p>
          <a:p>
            <a:pPr marL="1143000" lvl="2" indent="-228600">
              <a:buAutoNum type="arabicPeriod"/>
            </a:pPr>
            <a:r>
              <a:rPr lang="en-US" dirty="0"/>
              <a:t>Random refills not being fulfilled</a:t>
            </a:r>
          </a:p>
          <a:p>
            <a:pPr marL="685800" lvl="1" indent="-228600">
              <a:buAutoNum type="arabicPeriod"/>
            </a:pPr>
            <a:r>
              <a:rPr lang="en-US" dirty="0"/>
              <a:t>The reason we have a disaster team</a:t>
            </a:r>
          </a:p>
          <a:p>
            <a:pPr marL="685800" lvl="1" indent="-228600">
              <a:buAutoNum type="arabicPeriod"/>
            </a:pPr>
            <a:r>
              <a:rPr lang="en-US" dirty="0"/>
              <a:t>Lab process improvement project</a:t>
            </a:r>
          </a:p>
          <a:p>
            <a:pPr marL="685800" lvl="1" indent="-228600">
              <a:buAutoNum type="arabicPeriod"/>
            </a:pPr>
            <a:r>
              <a:rPr lang="en-US" dirty="0"/>
              <a:t>Robotics system has a lot of moving parts – a lot can go wrong</a:t>
            </a:r>
          </a:p>
          <a:p>
            <a:pPr marL="685800" lvl="1" indent="-228600">
              <a:buAutoNum type="arabicPeriod"/>
            </a:pPr>
            <a:endParaRPr lang="en-US" dirty="0"/>
          </a:p>
          <a:p>
            <a:pPr marL="685800" lvl="1" indent="-228600">
              <a:buAutoNum type="arabicPeriod"/>
            </a:pPr>
            <a:endParaRPr lang="en-US" dirty="0"/>
          </a:p>
          <a:p>
            <a:pPr marL="1143000" lvl="2" indent="-228600">
              <a:buAutoNum type="arabicPeriod"/>
            </a:pPr>
            <a:endParaRPr lang="en-US" dirty="0"/>
          </a:p>
          <a:p>
            <a:pPr marL="1143000" lvl="2" indent="-228600">
              <a:buAutoNum type="arabicPeriod"/>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0A44A-BA4B-41D4-B934-134530F4B1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133596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85800" lvl="1" indent="-228600">
              <a:buAutoNum type="arabicPeriod"/>
            </a:pPr>
            <a:r>
              <a:rPr lang="en-US" b="1" u="sng" dirty="0"/>
              <a:t>What will affect me/my organization?</a:t>
            </a:r>
          </a:p>
          <a:p>
            <a:pPr lvl="1"/>
            <a:r>
              <a:rPr lang="en-US" dirty="0"/>
              <a:t>What will hinder me from achieving my goal?</a:t>
            </a:r>
          </a:p>
          <a:p>
            <a:pPr lvl="1"/>
            <a:r>
              <a:rPr lang="en-US" dirty="0"/>
              <a:t>What will help me to achieve my goals?</a:t>
            </a:r>
          </a:p>
          <a:p>
            <a:pPr lvl="1"/>
            <a:r>
              <a:rPr lang="en-US" b="1" u="sng" dirty="0"/>
              <a:t>2. Which things that might affect me are most important?</a:t>
            </a:r>
          </a:p>
          <a:p>
            <a:pPr lvl="1"/>
            <a:r>
              <a:rPr lang="en-US" dirty="0"/>
              <a:t>Likelihood and impact</a:t>
            </a:r>
          </a:p>
          <a:p>
            <a:pPr lvl="1"/>
            <a:r>
              <a:rPr lang="en-US" b="1" u="sng" dirty="0"/>
              <a:t>3. What changed?</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dirty="0"/>
              <a:t>Constantly update the risk register</a:t>
            </a:r>
          </a:p>
          <a:p>
            <a:pPr lvl="1"/>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0A44A-BA4B-41D4-B934-134530F4B1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333882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Trigger condition – an event or situation that indicates that a risk is about to occur</a:t>
            </a:r>
          </a:p>
          <a:p>
            <a:r>
              <a:rPr lang="en-US" dirty="0"/>
              <a:t>Opportunity – a risk that, if developed, would create a positive effect on one or more project objectives</a:t>
            </a:r>
          </a:p>
          <a:p>
            <a:r>
              <a:rPr lang="en-US" dirty="0"/>
              <a:t>Threat – a risk that would have a negative effect on one or more project objectives</a:t>
            </a:r>
          </a:p>
          <a:p>
            <a:r>
              <a:rPr lang="en-US" dirty="0"/>
              <a:t>Issue – a current condition or situation that may have an impact on the project objectives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5% of hospital admissions are caused by preventable adverse drug events</a:t>
            </a:r>
          </a:p>
          <a:p>
            <a:pPr marL="0" indent="0">
              <a:buFont typeface="Arial" panose="020B0604020202020204" pitchFamily="34" charset="0"/>
              <a:buNone/>
            </a:pPr>
            <a:r>
              <a:rPr lang="en-US" b="1" dirty="0"/>
              <a:t>GIVE EXAMPLES OF OPPORTUNITIES AND THREATS</a:t>
            </a:r>
          </a:p>
          <a:p>
            <a:pPr marL="228600" indent="-228600">
              <a:buAutoNum type="arabicPeriod"/>
            </a:pPr>
            <a:endParaRPr lang="en-US" dirty="0"/>
          </a:p>
          <a:p>
            <a:pPr marL="228600" indent="-228600">
              <a:buAutoNum type="arabicPeriod"/>
            </a:pPr>
            <a:r>
              <a:rPr lang="en-US" dirty="0"/>
              <a:t>Define key terms</a:t>
            </a:r>
          </a:p>
          <a:p>
            <a:pPr marL="685800" lvl="1" indent="-228600">
              <a:buAutoNum type="arabicPeriod"/>
            </a:pPr>
            <a:r>
              <a:rPr lang="en-US" dirty="0"/>
              <a:t>Risk management – identifying, assessing, and mitigating risks to patient safety, operational efficiency, and resource utilization</a:t>
            </a:r>
          </a:p>
          <a:p>
            <a:pPr marL="685800" lvl="1" indent="-228600">
              <a:buAutoNum type="arabicPeriod"/>
            </a:pPr>
            <a:r>
              <a:rPr lang="en-US" dirty="0"/>
              <a:t>CPI – Ongoing efforts to improve pharmacy processes through systematic approaches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0A44A-BA4B-41D4-B934-134530F4B1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749496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0A44A-BA4B-41D4-B934-134530F4B1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792913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Business risk – the inherent risk in any business endeavor that carries the potential for either profit or loss. Types of business risks are competitive, legislative, monetary, and operational</a:t>
            </a:r>
          </a:p>
          <a:p>
            <a:pPr marL="228600" indent="-228600">
              <a:buAutoNum type="arabicPeriod"/>
            </a:pPr>
            <a:r>
              <a:rPr lang="en-US" dirty="0"/>
              <a:t>Predictive plan based – we spend a lot of time on risk management because we can only alter our plan through formal change control. We are supposed to have a bunch of contingency plans in place in case of issues.</a:t>
            </a:r>
          </a:p>
          <a:p>
            <a:pPr marL="228600" indent="-228600">
              <a:buAutoNum type="arabicPeriod"/>
            </a:pPr>
            <a:r>
              <a:rPr lang="en-US" dirty="0"/>
              <a:t>Adaptive approach – We take a change based approach where we work in small iterations. We work hard in the sprint for 2-3 weeks, stop, and then listen to the feedback and adjust/pivot our approach based on the feedback. We might look at long term risk, but we only hyperfocus on the sprint</a:t>
            </a:r>
          </a:p>
          <a:p>
            <a:pPr marL="228600" lvl="0" indent="-228600">
              <a:buAutoNum type="arabicPeriod"/>
            </a:pPr>
            <a:r>
              <a:rPr lang="en-US" dirty="0"/>
              <a:t>Risk categories in pharmacy</a:t>
            </a:r>
          </a:p>
          <a:p>
            <a:pPr marL="685800" lvl="1" indent="-228600">
              <a:buAutoNum type="arabicPeriod"/>
            </a:pPr>
            <a:r>
              <a:rPr lang="en-US" dirty="0"/>
              <a:t>Clinical risks – medication errors, adverse drug reactions, drug interactions</a:t>
            </a:r>
          </a:p>
          <a:p>
            <a:pPr marL="685800" lvl="1" indent="-228600">
              <a:buAutoNum type="arabicPeriod"/>
            </a:pPr>
            <a:r>
              <a:rPr lang="en-US" dirty="0"/>
              <a:t>Operational risks – workflow inefficiencies, staffing issues, inventory management problems</a:t>
            </a:r>
          </a:p>
          <a:p>
            <a:pPr marL="685800" lvl="1" indent="-228600">
              <a:buAutoNum type="arabicPeriod"/>
            </a:pPr>
            <a:r>
              <a:rPr lang="en-US" dirty="0"/>
              <a:t>Compliance risks – regulatory issues, accreditation, and safety standards</a:t>
            </a:r>
          </a:p>
          <a:p>
            <a:pPr marL="228600" lvl="0" indent="-228600">
              <a:buAutoNum type="arabicPeriod"/>
            </a:pPr>
            <a:r>
              <a:rPr lang="en-US" dirty="0"/>
              <a:t>Air Force specific risk considerations</a:t>
            </a:r>
          </a:p>
          <a:p>
            <a:pPr marL="685800" lvl="1" indent="-228600">
              <a:buAutoNum type="arabicPeriod"/>
            </a:pPr>
            <a:r>
              <a:rPr lang="en-US" dirty="0"/>
              <a:t>Unique challenges in the military context (e.g. deployment operations, overseas or remote pharmacy services, high-stress environments)</a:t>
            </a:r>
          </a:p>
          <a:p>
            <a:pPr marL="685800" lvl="1" indent="-228600">
              <a:buAutoNum type="arabicPeriod"/>
            </a:pPr>
            <a:r>
              <a:rPr lang="en-US" dirty="0"/>
              <a:t>Legal and regulatory considerations specific to military pharmacy practice (e.g. DOD directives, FDA guidelines, and military health system requirements)</a:t>
            </a:r>
          </a:p>
          <a:p>
            <a:pPr marL="228600" indent="-228600">
              <a:buAutoNum type="arabicPeriod"/>
            </a:pPr>
            <a:endParaRPr lang="en-US" dirty="0"/>
          </a:p>
          <a:p>
            <a:pPr marL="228600" indent="-228600">
              <a:buAutoNum type="arabicPeriod"/>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0A44A-BA4B-41D4-B934-134530F4B1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507483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0A44A-BA4B-41D4-B934-134530F4B1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898350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0A44A-BA4B-41D4-B934-134530F4B1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379059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Aft>
                <a:spcPts val="611"/>
              </a:spcAft>
              <a:defRPr/>
            </a:pPr>
            <a:r>
              <a:rPr lang="en-US" b="1" dirty="0"/>
              <a:t>GET INPUT FROM ALL STAKEHOLDERS</a:t>
            </a:r>
          </a:p>
          <a:p>
            <a:pPr>
              <a:lnSpc>
                <a:spcPct val="90000"/>
              </a:lnSpc>
              <a:spcAft>
                <a:spcPts val="611"/>
              </a:spcAft>
              <a:defRPr/>
            </a:pPr>
            <a:r>
              <a:rPr lang="en-US" b="1" dirty="0"/>
              <a:t>Key Points</a:t>
            </a:r>
            <a:r>
              <a:rPr lang="en-US" dirty="0"/>
              <a:t>:</a:t>
            </a:r>
          </a:p>
          <a:p>
            <a:pPr marL="233461">
              <a:lnSpc>
                <a:spcPct val="90000"/>
              </a:lnSpc>
              <a:spcAft>
                <a:spcPts val="611"/>
              </a:spcAft>
              <a:buFont typeface="+mj-lt"/>
              <a:buAutoNum type="arabicPeriod"/>
              <a:defRPr/>
            </a:pPr>
            <a:r>
              <a:rPr lang="en-US" dirty="0"/>
              <a:t> </a:t>
            </a:r>
            <a:r>
              <a:rPr lang="en-US" b="1" dirty="0">
                <a:latin typeface="Arial" pitchFamily="34" charset="0"/>
              </a:rPr>
              <a:t>Strengths </a:t>
            </a:r>
            <a:r>
              <a:rPr lang="en-US" dirty="0">
                <a:latin typeface="Arial" pitchFamily="34" charset="0"/>
              </a:rPr>
              <a:t>are those elements which enhance an organization's advantages and strong points. When conducting a risk analysis, an organization might identify some of its strengths .</a:t>
            </a:r>
          </a:p>
          <a:p>
            <a:pPr marL="233461">
              <a:lnSpc>
                <a:spcPct val="90000"/>
              </a:lnSpc>
              <a:spcAft>
                <a:spcPts val="611"/>
              </a:spcAft>
              <a:buFont typeface="+mj-lt"/>
              <a:buAutoNum type="arabicPeriod"/>
              <a:defRPr/>
            </a:pPr>
            <a:r>
              <a:rPr lang="en-US" dirty="0">
                <a:latin typeface="Arial" pitchFamily="34" charset="0"/>
              </a:rPr>
              <a:t> </a:t>
            </a:r>
            <a:r>
              <a:rPr lang="en-US" b="1" dirty="0">
                <a:latin typeface="Arial" pitchFamily="34" charset="0"/>
              </a:rPr>
              <a:t>Weaknesses</a:t>
            </a:r>
            <a:r>
              <a:rPr lang="en-US" dirty="0">
                <a:latin typeface="Arial" pitchFamily="34" charset="0"/>
              </a:rPr>
              <a:t> can include: cost overruns, outdated technology, and product selection. In order to truly understand your organization prior to implementing an improvement initiative, it's also important to evaluate its weaknesses. Addressing weaknesses can help set the foundation for sustained improvement.</a:t>
            </a:r>
          </a:p>
          <a:p>
            <a:pPr marL="233461">
              <a:lnSpc>
                <a:spcPct val="90000"/>
              </a:lnSpc>
              <a:spcAft>
                <a:spcPts val="611"/>
              </a:spcAft>
              <a:buFont typeface="+mj-lt"/>
              <a:buAutoNum type="arabicPeriod"/>
              <a:defRPr/>
            </a:pPr>
            <a:r>
              <a:rPr lang="en-US" dirty="0">
                <a:latin typeface="Arial" pitchFamily="34" charset="0"/>
              </a:rPr>
              <a:t> </a:t>
            </a:r>
            <a:r>
              <a:rPr lang="en-US" b="1" dirty="0">
                <a:latin typeface="Arial" pitchFamily="34" charset="0"/>
              </a:rPr>
              <a:t>Opportunities</a:t>
            </a:r>
            <a:r>
              <a:rPr lang="en-US" dirty="0">
                <a:latin typeface="Arial" pitchFamily="34" charset="0"/>
              </a:rPr>
              <a:t> for your organization can be further improved if you can identify the existence of, or changes in areas such as technology, operations, organization, environment, etc.</a:t>
            </a:r>
          </a:p>
          <a:p>
            <a:pPr marL="233461">
              <a:lnSpc>
                <a:spcPct val="90000"/>
              </a:lnSpc>
              <a:spcAft>
                <a:spcPts val="611"/>
              </a:spcAft>
              <a:buFont typeface="+mj-lt"/>
              <a:buAutoNum type="arabicPeriod"/>
              <a:defRPr/>
            </a:pPr>
            <a:r>
              <a:rPr lang="en-US" dirty="0">
                <a:latin typeface="Arial" pitchFamily="34" charset="0"/>
              </a:rPr>
              <a:t> </a:t>
            </a:r>
            <a:r>
              <a:rPr lang="en-US" b="1" dirty="0">
                <a:latin typeface="Arial" pitchFamily="34" charset="0"/>
              </a:rPr>
              <a:t>Threats</a:t>
            </a:r>
            <a:r>
              <a:rPr lang="en-US" dirty="0">
                <a:latin typeface="Arial" pitchFamily="34" charset="0"/>
              </a:rPr>
              <a:t> are those factors that can disrupt your organization and can seriously undermine your ability to function, and in an extreme situation, may even jeopardize your mission. It is therefore very important to evaluate potential threats as part of the strategic risk analysis. Correctly identifying threats your organization might encounter can greatly reduce the dangers and risks associated with your mission.</a:t>
            </a:r>
          </a:p>
          <a:p>
            <a:pPr marL="233461">
              <a:lnSpc>
                <a:spcPct val="90000"/>
              </a:lnSpc>
              <a:spcAft>
                <a:spcPts val="611"/>
              </a:spcAft>
              <a:buFont typeface="+mj-lt"/>
              <a:buNone/>
              <a:defRPr/>
            </a:pPr>
            <a:endParaRPr lang="en-US" dirty="0">
              <a:latin typeface="Arial" pitchFamily="34" charset="0"/>
            </a:endParaRPr>
          </a:p>
          <a:p>
            <a:pPr marL="228600" lvl="0" indent="-228600">
              <a:buAutoNum type="arabicPeriod"/>
            </a:pPr>
            <a:r>
              <a:rPr lang="en-US" dirty="0"/>
              <a:t>Risk framework in pharmacy</a:t>
            </a:r>
          </a:p>
          <a:p>
            <a:pPr marL="685800" lvl="1" indent="-228600">
              <a:buAutoNum type="arabicPeriod"/>
            </a:pPr>
            <a:r>
              <a:rPr lang="en-US" dirty="0"/>
              <a:t>Risk identification – Common risks in pharmacy environment (e.g. medication errors, supply chain issues, and equipment failures)</a:t>
            </a:r>
          </a:p>
          <a:p>
            <a:pPr marL="685800" lvl="1" indent="-228600">
              <a:buAutoNum type="arabicPeriod"/>
            </a:pPr>
            <a:r>
              <a:rPr lang="en-US" dirty="0"/>
              <a:t>Risk assessment – Tools for assessing the likelihood and severity of risks (e.g. failure mode and effect analysis (FMEA), root cause analysis (RCA))</a:t>
            </a:r>
          </a:p>
          <a:p>
            <a:pPr marL="685800" lvl="1" indent="-228600">
              <a:buAutoNum type="arabicPeriod"/>
            </a:pPr>
            <a:r>
              <a:rPr lang="en-US" dirty="0"/>
              <a:t>Risk mitigation – strategies to minimize or eliminate risks (e.g. standard operating procedures, automation, education, and training)</a:t>
            </a:r>
          </a:p>
          <a:p>
            <a:pPr marL="228600" lvl="0" indent="-228600">
              <a:buAutoNum type="arabicPeriod"/>
            </a:pPr>
            <a:r>
              <a:rPr lang="en-US" dirty="0"/>
              <a:t>Risk categories in pharmacy</a:t>
            </a:r>
          </a:p>
          <a:p>
            <a:pPr marL="685800" lvl="1" indent="-228600">
              <a:buAutoNum type="arabicPeriod"/>
            </a:pPr>
            <a:r>
              <a:rPr lang="en-US" dirty="0"/>
              <a:t>Clinical risks – medication errors, adverse drug reactions, drug interactions</a:t>
            </a:r>
          </a:p>
          <a:p>
            <a:pPr marL="685800" lvl="1" indent="-228600">
              <a:buAutoNum type="arabicPeriod"/>
            </a:pPr>
            <a:r>
              <a:rPr lang="en-US" dirty="0"/>
              <a:t>Operational risks – workflow inefficiencies, staffing issues, inventory management problems</a:t>
            </a:r>
          </a:p>
          <a:p>
            <a:pPr marL="685800" lvl="1" indent="-228600">
              <a:buAutoNum type="arabicPeriod"/>
            </a:pPr>
            <a:r>
              <a:rPr lang="en-US" dirty="0"/>
              <a:t>Compliance risks – regulatory issues, accreditation, and safety standards</a:t>
            </a:r>
          </a:p>
          <a:p>
            <a:pPr marL="228600" lvl="0" indent="-228600">
              <a:buAutoNum type="arabicPeriod"/>
            </a:pPr>
            <a:r>
              <a:rPr lang="en-US" dirty="0"/>
              <a:t>Air Force specific risk considerations</a:t>
            </a:r>
          </a:p>
          <a:p>
            <a:pPr marL="685800" lvl="1" indent="-228600">
              <a:buAutoNum type="arabicPeriod"/>
            </a:pPr>
            <a:r>
              <a:rPr lang="en-US" dirty="0"/>
              <a:t>Unique challenges in the military context (e.g. deployment operations, overseas or remote pharmacy services, high-stress environments)</a:t>
            </a:r>
          </a:p>
          <a:p>
            <a:pPr marL="685800" lvl="1" indent="-228600">
              <a:buAutoNum type="arabicPeriod"/>
            </a:pPr>
            <a:r>
              <a:rPr lang="en-US" dirty="0"/>
              <a:t>Legal and regulatory considerations specific to military pharmacy practice (e.g. DOD directives, FDA guidelines, and military health system requirements)</a:t>
            </a:r>
          </a:p>
          <a:p>
            <a:pPr lvl="1"/>
            <a:endParaRPr lang="en-US" dirty="0"/>
          </a:p>
          <a:p>
            <a:pPr lvl="0"/>
            <a:r>
              <a:rPr lang="en-US" b="1" u="sng" dirty="0"/>
              <a:t>Four risk responses for threats</a:t>
            </a:r>
          </a:p>
          <a:p>
            <a:pPr lvl="1"/>
            <a:r>
              <a:rPr lang="en-US" dirty="0"/>
              <a:t>Avoid</a:t>
            </a:r>
          </a:p>
          <a:p>
            <a:pPr lvl="1"/>
            <a:r>
              <a:rPr lang="en-US" dirty="0"/>
              <a:t>Transfer</a:t>
            </a:r>
          </a:p>
          <a:p>
            <a:pPr lvl="1"/>
            <a:r>
              <a:rPr lang="en-US" dirty="0"/>
              <a:t>Mitigate</a:t>
            </a:r>
          </a:p>
          <a:p>
            <a:pPr lvl="1"/>
            <a:r>
              <a:rPr lang="en-US" dirty="0"/>
              <a:t>Accept</a:t>
            </a:r>
          </a:p>
          <a:p>
            <a:pPr marL="233461">
              <a:lnSpc>
                <a:spcPct val="90000"/>
              </a:lnSpc>
              <a:spcAft>
                <a:spcPts val="611"/>
              </a:spcAft>
              <a:buFont typeface="+mj-lt"/>
              <a:buAutoNum type="arabicPeriod"/>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0A44A-BA4B-41D4-B934-134530F4B1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585857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Transfer – main pharmacy shifting RXs to CFP</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0A44A-BA4B-41D4-B934-134530F4B1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134816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Share – the AF does this in pharmacy through third party software like Nexia, </a:t>
            </a:r>
            <a:r>
              <a:rPr lang="en-US" dirty="0" err="1"/>
              <a:t>Parata</a:t>
            </a:r>
            <a:r>
              <a:rPr lang="en-US" dirty="0"/>
              <a:t>, </a:t>
            </a:r>
            <a:r>
              <a:rPr lang="en-US" dirty="0" err="1"/>
              <a:t>Audiocare</a:t>
            </a:r>
            <a:endParaRPr lang="en-US" dirty="0"/>
          </a:p>
          <a:p>
            <a:pPr marL="228600" indent="-228600">
              <a:buAutoNum type="arabicPeriod"/>
            </a:pPr>
            <a:r>
              <a:rPr lang="en-US" dirty="0"/>
              <a:t>Enhance</a:t>
            </a:r>
          </a:p>
          <a:p>
            <a:pPr marL="228600" indent="-228600">
              <a:buAutoNum type="arabicPeriod"/>
            </a:pPr>
            <a:r>
              <a:rPr lang="en-US" dirty="0"/>
              <a:t>Accept</a:t>
            </a:r>
          </a:p>
          <a:p>
            <a:pPr marL="228600" indent="-228600">
              <a:buAutoNum type="arabicPeriod"/>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0A44A-BA4B-41D4-B934-134530F4B1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812174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0A44A-BA4B-41D4-B934-134530F4B1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69266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B</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0A44A-BA4B-41D4-B934-134530F4B1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59564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The sensitivity analysis output is a tornado diagram – a horizontal bar chart comparing relative importance of various risks, highest on top</a:t>
            </a:r>
          </a:p>
          <a:p>
            <a:pPr marL="228600" indent="-228600">
              <a:buAutoNum type="arabicPeriod"/>
            </a:pPr>
            <a:r>
              <a:rPr lang="en-US" dirty="0"/>
              <a:t>Can also use:</a:t>
            </a:r>
          </a:p>
          <a:p>
            <a:pPr marL="685800" lvl="1" indent="-228600">
              <a:buAutoNum type="arabicPeriod"/>
            </a:pPr>
            <a:r>
              <a:rPr lang="en-US" dirty="0"/>
              <a:t>Decision tree analysis</a:t>
            </a:r>
          </a:p>
          <a:p>
            <a:pPr marL="685800" lvl="1" indent="-228600">
              <a:buAutoNum type="arabicPeriod"/>
            </a:pPr>
            <a:r>
              <a:rPr lang="en-US" dirty="0"/>
              <a:t>Influence diagrams</a:t>
            </a:r>
          </a:p>
          <a:p>
            <a:pPr marL="685800" lvl="1" indent="-228600">
              <a:buAutoNum type="arabicPeriod"/>
            </a:pPr>
            <a:r>
              <a:rPr lang="en-US" dirty="0"/>
              <a:t>Expected monetary value (EMV)</a:t>
            </a:r>
          </a:p>
          <a:p>
            <a:pPr marL="228600" lvl="0" indent="-228600">
              <a:buAutoNum type="arabicPeriod"/>
            </a:pPr>
            <a:r>
              <a:rPr lang="en-US" dirty="0"/>
              <a:t>Simulation</a:t>
            </a:r>
          </a:p>
          <a:p>
            <a:pPr marL="685800" lvl="1" indent="-228600">
              <a:buAutoNum type="arabicPeriod"/>
            </a:pPr>
            <a:r>
              <a:rPr lang="en-US" dirty="0"/>
              <a:t>An analytical technique that models the combined effect of uncertainties to evaluate their potential impact on objectives</a:t>
            </a:r>
          </a:p>
          <a:p>
            <a:pPr marL="228600" lvl="0" indent="-228600">
              <a:buAutoNum type="arabicPeriod"/>
            </a:pPr>
            <a:r>
              <a:rPr lang="en-US" dirty="0"/>
              <a:t>Monte Carlo Simulation (risk analysis)</a:t>
            </a:r>
          </a:p>
          <a:p>
            <a:pPr marL="685800" lvl="1" indent="-228600">
              <a:buAutoNum type="arabicPeriod"/>
            </a:pPr>
            <a:r>
              <a:rPr lang="en-US" dirty="0"/>
              <a:t>A risk management technique, which project managers use to estimate the impacts of various risks on the project cost and project timeline. Using this method, one can easily find out what will happen to the project schedule and cost in case any risk occurs. It is used at various times during the project life cycle to get the idea on a range of probable outcomes during various scenarios</a:t>
            </a:r>
          </a:p>
          <a:p>
            <a:pPr marL="685800" lvl="1" indent="-228600">
              <a:buAutoNum type="arabicPeriod"/>
            </a:pPr>
            <a:r>
              <a:rPr lang="en-US" dirty="0"/>
              <a:t>These used to be only ran by the DoD, but computing has become so powerful, they can now be ran on home computers.</a:t>
            </a:r>
          </a:p>
          <a:p>
            <a:pPr marL="228600" lvl="0" indent="-228600">
              <a:buAutoNum type="arabicPeriod"/>
            </a:pPr>
            <a:r>
              <a:rPr lang="en-US" dirty="0"/>
              <a:t>Sensitivity analysis</a:t>
            </a:r>
          </a:p>
          <a:p>
            <a:pPr marL="685800" lvl="1" indent="-228600">
              <a:buAutoNum type="arabicPeriod"/>
            </a:pPr>
            <a:r>
              <a:rPr lang="en-US" dirty="0"/>
              <a:t>An analysis technique to determine which individual project risks or other sources of uncertainty have the most potential impact on project outcomes, by correlating variations in project outcomes with variations in elements of a quantitative risk analysis model.</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0A44A-BA4B-41D4-B934-134530F4B1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956384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Decision tree analysis</a:t>
            </a:r>
          </a:p>
          <a:p>
            <a:pPr marL="685800" lvl="1" indent="-228600">
              <a:buAutoNum type="arabicPeriod"/>
            </a:pPr>
            <a:r>
              <a:rPr lang="en-US" dirty="0"/>
              <a:t>A diagramming and calculation technique for evaluating the implications of a chain of multiple options in the presence of uncertainty</a:t>
            </a:r>
          </a:p>
          <a:p>
            <a:pPr marL="685800" lvl="1" indent="-228600">
              <a:buAutoNum type="arabicPeriod"/>
            </a:pPr>
            <a:r>
              <a:rPr lang="en-US" sz="1200" dirty="0">
                <a:solidFill>
                  <a:srgbClr val="000000"/>
                </a:solidFill>
                <a:latin typeface="Adobe Clean DC"/>
              </a:rPr>
              <a:t>Understand how to read a decision tree. The decision tree is used to decide whether or not to produce product X or Y (or more). You take the probability times the amount of money for each risk and sum up the total for each product. Then you decide which one is more feasible to produce.</a:t>
            </a:r>
            <a:endParaRPr lang="en-US" dirty="0"/>
          </a:p>
          <a:p>
            <a:pPr marL="228600" lvl="0" indent="-228600">
              <a:buAutoNum type="arabicPeriod"/>
            </a:pPr>
            <a:r>
              <a:rPr lang="en-US" dirty="0"/>
              <a:t>Influence diagram</a:t>
            </a:r>
          </a:p>
          <a:p>
            <a:pPr marL="685800" lvl="1" indent="-228600">
              <a:buAutoNum type="arabicPeriod"/>
            </a:pPr>
            <a:r>
              <a:rPr lang="en-US" dirty="0"/>
              <a:t>Used in quality management decisions. A graphical representation of situations showing causal influences, time ordering of events, and other relationships among variables and outcomes.</a:t>
            </a:r>
          </a:p>
          <a:p>
            <a:pPr marL="685800" lvl="1" indent="-228600">
              <a:buAutoNum type="arabicPeriod"/>
            </a:pPr>
            <a:r>
              <a:rPr lang="en-US" sz="1200" dirty="0">
                <a:solidFill>
                  <a:srgbClr val="000000"/>
                </a:solidFill>
                <a:latin typeface="Adobe Clean DC"/>
              </a:rPr>
              <a:t>Influence diagrams show how things relate to one another. Similar to an affinity diagram.</a:t>
            </a:r>
            <a:endParaRPr lang="en-US" dirty="0"/>
          </a:p>
          <a:p>
            <a:pPr marL="228600" lvl="0" indent="-228600">
              <a:buAutoNum type="arabicPeriod"/>
            </a:pPr>
            <a:r>
              <a:rPr lang="en-US" dirty="0"/>
              <a:t>Expected monetary value</a:t>
            </a:r>
          </a:p>
          <a:p>
            <a:pPr marL="685800" lvl="1" indent="-228600">
              <a:buAutoNum type="arabicPeriod"/>
            </a:pPr>
            <a:r>
              <a:rPr lang="en-US" dirty="0"/>
              <a:t>A quantitative method of calculating the average outcome when the future is uncertain. The calculation of EMV is a component of decision tree analysis. Opportunities will have positive values and threats will have negative values.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0A44A-BA4B-41D4-B934-134530F4B1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037165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0A44A-BA4B-41D4-B934-134530F4B1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94192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Prevention costs</a:t>
            </a:r>
          </a:p>
          <a:p>
            <a:pPr marL="685800" lvl="1" indent="-228600">
              <a:buAutoNum type="arabicPeriod"/>
            </a:pPr>
            <a:r>
              <a:rPr lang="en-US" dirty="0"/>
              <a:t>Training</a:t>
            </a:r>
          </a:p>
          <a:p>
            <a:pPr marL="685800" lvl="1" indent="-228600">
              <a:buAutoNum type="arabicPeriod"/>
            </a:pPr>
            <a:r>
              <a:rPr lang="en-US" dirty="0"/>
              <a:t>Document processes</a:t>
            </a:r>
          </a:p>
          <a:p>
            <a:pPr marL="685800" lvl="1" indent="-228600">
              <a:buAutoNum type="arabicPeriod"/>
            </a:pPr>
            <a:r>
              <a:rPr lang="en-US" dirty="0"/>
              <a:t>Equipment</a:t>
            </a:r>
          </a:p>
          <a:p>
            <a:pPr marL="685800" lvl="1" indent="-228600">
              <a:buAutoNum type="arabicPeriod"/>
            </a:pPr>
            <a:r>
              <a:rPr lang="en-US" dirty="0"/>
              <a:t>Time to do work “right” – resources, infrastructure expenses</a:t>
            </a:r>
          </a:p>
          <a:p>
            <a:pPr marL="228600" lvl="0" indent="-228600">
              <a:buAutoNum type="arabicPeriod"/>
            </a:pPr>
            <a:r>
              <a:rPr lang="en-US" dirty="0"/>
              <a:t>Appraisal (quality assessment)</a:t>
            </a:r>
          </a:p>
          <a:p>
            <a:pPr marL="685800" lvl="1" indent="-228600">
              <a:buAutoNum type="arabicPeriod"/>
            </a:pPr>
            <a:r>
              <a:rPr lang="en-US" dirty="0"/>
              <a:t>Testing</a:t>
            </a:r>
          </a:p>
          <a:p>
            <a:pPr marL="685800" lvl="1" indent="-228600">
              <a:buAutoNum type="arabicPeriod"/>
            </a:pPr>
            <a:r>
              <a:rPr lang="en-US" dirty="0"/>
              <a:t>Inspections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0A44A-BA4B-41D4-B934-134530F4B1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690956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t>Procurement process compliance</a:t>
            </a:r>
          </a:p>
          <a:p>
            <a:pPr lvl="1"/>
            <a:r>
              <a:rPr lang="en-US" dirty="0"/>
              <a:t>Periodic progress or activity reports</a:t>
            </a:r>
          </a:p>
          <a:p>
            <a:pPr lvl="1"/>
            <a:r>
              <a:rPr lang="en-US" dirty="0"/>
              <a:t>Required advance notification and acknowledgement to suppliers</a:t>
            </a:r>
          </a:p>
          <a:p>
            <a:pPr lvl="1"/>
            <a:r>
              <a:rPr lang="en-US" dirty="0"/>
              <a:t>Formal acceptance of contracted deliverables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0A44A-BA4B-41D4-B934-134530F4B1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599651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0A44A-BA4B-41D4-B934-134530F4B1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462534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Different Methods for risk response:</a:t>
            </a:r>
          </a:p>
          <a:p>
            <a:r>
              <a:rPr lang="en-US" dirty="0"/>
              <a:t>Six Sigma – DMAIC framework (define, measure, analyze, improve, control) – focus on removing waste</a:t>
            </a:r>
          </a:p>
          <a:p>
            <a:r>
              <a:rPr lang="en-US" dirty="0"/>
              <a:t>Kaizen – “change for better/improve”</a:t>
            </a:r>
          </a:p>
          <a:p>
            <a:r>
              <a:rPr lang="en-US" dirty="0"/>
              <a:t>PDCA – Plan-Do-Check-Act – Shewhart/Deming</a:t>
            </a:r>
          </a:p>
          <a:p>
            <a:r>
              <a:rPr lang="en-US" dirty="0"/>
              <a:t>Agile methods – scrum, Kanban, Crystal Methods (software), etc.</a:t>
            </a:r>
          </a:p>
          <a:p>
            <a:pPr marL="228600" indent="-228600">
              <a:buAutoNum type="arabicPeriod"/>
            </a:pPr>
            <a:r>
              <a:rPr lang="en-US" dirty="0"/>
              <a:t>Secondary risk</a:t>
            </a:r>
          </a:p>
          <a:p>
            <a:pPr marL="685800" lvl="1" indent="-228600">
              <a:buAutoNum type="arabicPeriod"/>
            </a:pPr>
            <a:r>
              <a:rPr lang="en-US" dirty="0"/>
              <a:t>A risk that arises as a direct result of implementing a risk response</a:t>
            </a:r>
          </a:p>
          <a:p>
            <a:pPr marL="685800" lvl="1" indent="-228600">
              <a:buAutoNum type="arabicPeriod"/>
            </a:pPr>
            <a:r>
              <a:rPr lang="en-US" dirty="0"/>
              <a:t>Example: If you implement the response plan of driving the piece of equipment to the rail station during the snowstorm, that is a secondary risk.</a:t>
            </a:r>
          </a:p>
          <a:p>
            <a:pPr marL="228600" lvl="0" indent="-228600">
              <a:buAutoNum type="arabicPeriod"/>
            </a:pPr>
            <a:r>
              <a:rPr lang="en-US" dirty="0"/>
              <a:t>Residual risk</a:t>
            </a:r>
          </a:p>
          <a:p>
            <a:pPr marL="685800" lvl="1" indent="-228600">
              <a:buAutoNum type="arabicPeriod"/>
            </a:pPr>
            <a:r>
              <a:rPr lang="en-US" dirty="0"/>
              <a:t>The risk that remains after risk responses have been implemented</a:t>
            </a:r>
          </a:p>
          <a:p>
            <a:pPr marL="685800" lvl="1" indent="-228600">
              <a:buAutoNum type="arabicPeriod"/>
            </a:pPr>
            <a:r>
              <a:rPr lang="en-US" dirty="0"/>
              <a:t>There is always going to be a little residual risk</a:t>
            </a:r>
          </a:p>
          <a:p>
            <a:pPr marL="1143000" lvl="2" indent="-228600">
              <a:buAutoNum type="arabicPeriod"/>
            </a:pPr>
            <a:r>
              <a:rPr lang="en-US" dirty="0"/>
              <a:t>Example: You implement the contingency plan of flying the piece of equipment, but it gets delayed or re-routed because of a thunderstorm or plane malfunction.</a:t>
            </a:r>
          </a:p>
          <a:p>
            <a:pPr marL="228600" lvl="0" indent="-228600">
              <a:buAutoNum type="arabicPeriod"/>
            </a:pPr>
            <a:r>
              <a:rPr lang="en-US" dirty="0"/>
              <a:t>Contingency plan</a:t>
            </a:r>
          </a:p>
          <a:p>
            <a:pPr marL="685800" lvl="1" indent="-228600">
              <a:buAutoNum type="arabicPeriod"/>
            </a:pPr>
            <a:r>
              <a:rPr lang="en-US" dirty="0"/>
              <a:t>A risk response strategy developed in advance, before risks occur; it is meant to be used if and when identified risks become reality</a:t>
            </a:r>
          </a:p>
          <a:p>
            <a:pPr marL="685800" lvl="1" indent="-228600">
              <a:buAutoNum type="arabicPeriod"/>
            </a:pPr>
            <a:r>
              <a:rPr lang="en-US" dirty="0"/>
              <a:t>Example: you have a piece of equipment to be transported through the mountains in the dead of winter. The response plan if the forecast calls for greater than 51% chance for snowstorm is to transport by rail. The contingency or fallback plan is to move it to the airport and wait for the storm to pass, and then transport it </a:t>
            </a:r>
            <a:r>
              <a:rPr lang="en-US" dirty="0">
                <a:sym typeface="Wingdings" panose="05000000000000000000" pitchFamily="2" charset="2"/>
              </a:rPr>
              <a:t> think COAs</a:t>
            </a:r>
            <a:endParaRPr lang="en-US" dirty="0"/>
          </a:p>
          <a:p>
            <a:pPr marL="228600" lvl="0" indent="-228600">
              <a:buAutoNum type="arabicPeriod"/>
            </a:pPr>
            <a:r>
              <a:rPr lang="en-US" dirty="0"/>
              <a:t>Contingency reserve</a:t>
            </a:r>
          </a:p>
          <a:p>
            <a:pPr marL="685800" lvl="1" indent="-228600">
              <a:buAutoNum type="arabicPeriod"/>
            </a:pPr>
            <a:r>
              <a:rPr lang="en-US" dirty="0"/>
              <a:t>Time or money allocated in the schedule or cost baseline for known risks with active response strategies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0A44A-BA4B-41D4-B934-134530F4B1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437451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0A44A-BA4B-41D4-B934-134530F4B1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154591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Prioritize risks for further analysis by assessing and combining their probability of occurrence and impact in a probability/impact matrix</a:t>
            </a:r>
          </a:p>
          <a:p>
            <a:pPr marL="685800" lvl="1" indent="-228600">
              <a:buAutoNum type="arabicPeriod"/>
            </a:pPr>
            <a:r>
              <a:rPr lang="en-US" dirty="0"/>
              <a:t>Probability and impact matrix – a grid for mapping the probability of occurrence of each risk and its impact on project objectives if that risk occurs</a:t>
            </a:r>
          </a:p>
          <a:p>
            <a:pPr marL="228600" indent="-228600">
              <a:buAutoNum type="arabicPeriod"/>
            </a:pPr>
            <a:r>
              <a:rPr lang="en-US" dirty="0"/>
              <a:t>If further support is required, then you may use a quantitative assessment</a:t>
            </a:r>
          </a:p>
          <a:p>
            <a:pPr marL="685800" lvl="1" indent="-228600">
              <a:buAutoNum type="arabicPeriod"/>
            </a:pPr>
            <a:r>
              <a:rPr lang="en-US" dirty="0"/>
              <a:t>Not every risk needs quantitative assessment</a:t>
            </a:r>
          </a:p>
          <a:p>
            <a:pPr marL="228600" lvl="0" indent="-228600">
              <a:buAutoNum type="arabicPeriod"/>
            </a:pPr>
            <a:r>
              <a:rPr lang="en-US" dirty="0"/>
              <a:t>What if Susie said there is a high probability of something happening but it will have a low impact on the project? We need to define</a:t>
            </a:r>
          </a:p>
          <a:p>
            <a:pPr marL="228600" lvl="0" indent="-228600">
              <a:buAutoNum type="arabicPeriod"/>
            </a:pPr>
            <a:r>
              <a:rPr lang="en-US" dirty="0"/>
              <a:t>The picture is an example of what you can get people to agree on what is high/medium/low in terms of probability or impact</a:t>
            </a:r>
          </a:p>
          <a:p>
            <a:pPr marL="685800" lvl="1" indent="-228600">
              <a:buAutoNum type="arabicPeriod"/>
            </a:pPr>
            <a:r>
              <a:rPr lang="en-US" dirty="0"/>
              <a:t>This will not be applicable to every project as the cost will change and time. We need to tailor these risk and probability matrices to our specific project.</a:t>
            </a:r>
          </a:p>
          <a:p>
            <a:pPr marL="228600" lvl="0" indent="-228600">
              <a:buAutoNum type="arabicPeriod"/>
            </a:pPr>
            <a:r>
              <a:rPr lang="en-US" dirty="0"/>
              <a:t>I still don’t know which risks I can accept, which are unacceptable, and which I need to develop contingency reserves for.</a:t>
            </a:r>
          </a:p>
          <a:p>
            <a:pPr marL="228600" indent="-228600">
              <a:buAutoNum type="arabicPeriod"/>
            </a:pPr>
            <a:r>
              <a:rPr lang="en-US" dirty="0"/>
              <a:t>Use numeric values and/or colors</a:t>
            </a:r>
          </a:p>
          <a:p>
            <a:pPr marL="228600" indent="-228600">
              <a:buAutoNum type="arabicPeriod"/>
            </a:pPr>
            <a:r>
              <a:rPr lang="en-US" dirty="0"/>
              <a:t>If using numbers, multiply them to give a probability impact score – this makes evaluating relative priority easier</a:t>
            </a:r>
          </a:p>
          <a:p>
            <a:pPr marL="685800" lvl="1" indent="-228600">
              <a:buAutoNum type="arabicPeriod"/>
            </a:pPr>
            <a:r>
              <a:rPr lang="en-US" dirty="0"/>
              <a:t>This is still not a quantitative evaluation</a:t>
            </a:r>
          </a:p>
          <a:p>
            <a:pPr marL="228600" lvl="0" indent="-228600">
              <a:buAutoNum type="arabicPeriod"/>
            </a:pPr>
            <a:endParaRPr lang="en-US" dirty="0"/>
          </a:p>
          <a:p>
            <a:pPr marL="228600" indent="-228600">
              <a:buAutoNum type="arabicPeriod"/>
            </a:pPr>
            <a:r>
              <a:rPr lang="en-US" dirty="0"/>
              <a:t>Risk register</a:t>
            </a:r>
          </a:p>
          <a:p>
            <a:pPr marL="685800" lvl="1" indent="-228600">
              <a:buAutoNum type="arabicPeriod"/>
            </a:pPr>
            <a:r>
              <a:rPr lang="en-US" dirty="0"/>
              <a:t>A repository in which outputs of risk management processes are recorded. As the central planning document for project risk analysis and control, the risk register contains a list of the most important risks to the project’s completion. For each risk, it identifies the likelihood of occurrence, the impact to the project, the priority, and the applicable response plans.</a:t>
            </a:r>
          </a:p>
          <a:p>
            <a:pPr marL="228600" lvl="0" indent="-228600">
              <a:buAutoNum type="arabicPeriod"/>
            </a:pPr>
            <a:r>
              <a:rPr lang="en-US" dirty="0"/>
              <a:t>The person that is accountable (owner) is the person that develops a planned response to the risk</a:t>
            </a:r>
          </a:p>
          <a:p>
            <a:pPr marL="228600" lvl="0" indent="-228600">
              <a:buAutoNum type="arabicPeriod"/>
            </a:pPr>
            <a:r>
              <a:rPr lang="en-US" dirty="0"/>
              <a:t>1 risk can affect multiple packages which would mean there would be multiple contingency plans and owners for that one risk</a:t>
            </a:r>
          </a:p>
          <a:p>
            <a:pPr marL="228600" lvl="0" indent="-228600">
              <a:buAutoNum type="arabicPeriod"/>
            </a:pPr>
            <a:r>
              <a:rPr lang="en-US" dirty="0"/>
              <a:t>Risk registers can get convoluted and busy</a:t>
            </a:r>
          </a:p>
          <a:p>
            <a:pPr marL="228600" indent="-228600">
              <a:buAutoNum type="arabicPeriod"/>
            </a:pPr>
            <a:r>
              <a:rPr lang="en-US" dirty="0"/>
              <a:t>This is not as robust of an approach as we have the impact that will be adjusted based on feedback after every iteration and then the magnitude of the effect on the project.</a:t>
            </a:r>
          </a:p>
          <a:p>
            <a:pPr marL="228600" indent="-228600">
              <a:buAutoNum type="arabicPeriod"/>
            </a:pPr>
            <a:r>
              <a:rPr lang="en-US" dirty="0"/>
              <a:t>The teams can add (tailor) columns for:</a:t>
            </a:r>
          </a:p>
          <a:p>
            <a:pPr marL="685800" lvl="1" indent="-228600">
              <a:buAutoNum type="arabicPeriod"/>
            </a:pPr>
            <a:r>
              <a:rPr lang="en-US" dirty="0"/>
              <a:t>Owner</a:t>
            </a:r>
          </a:p>
          <a:p>
            <a:pPr marL="685800" lvl="1" indent="-228600">
              <a:buAutoNum type="arabicPeriod"/>
            </a:pPr>
            <a:r>
              <a:rPr lang="en-US" dirty="0"/>
              <a:t>Status</a:t>
            </a:r>
          </a:p>
          <a:p>
            <a:pPr marL="685800" lvl="1" indent="-228600">
              <a:buAutoNum type="arabicPeriod"/>
            </a:pPr>
            <a:r>
              <a:rPr lang="en-US" dirty="0"/>
              <a:t>Date identified</a:t>
            </a:r>
          </a:p>
          <a:p>
            <a:pPr marL="685800" lvl="1" indent="-228600">
              <a:buAutoNum type="arabicPeriod"/>
            </a:pPr>
            <a:r>
              <a:rPr lang="en-US" dirty="0"/>
              <a:t>Date resolved</a:t>
            </a:r>
          </a:p>
          <a:p>
            <a:pPr marL="685800" lvl="1" indent="-228600">
              <a:buAutoNum type="arabicPeriod"/>
            </a:pPr>
            <a:r>
              <a:rPr lang="en-US" dirty="0"/>
              <a:t>Days active</a:t>
            </a:r>
          </a:p>
          <a:p>
            <a:pPr marL="685800" lvl="1" indent="-228600">
              <a:buAutoNum type="arabicPeriod"/>
            </a:pPr>
            <a:r>
              <a:rPr lang="en-US" dirty="0"/>
              <a:t>Resolution strategy</a:t>
            </a:r>
          </a:p>
          <a:p>
            <a:pPr marL="228600" lvl="0" indent="-228600">
              <a:buAutoNum type="arabicPeriod"/>
            </a:pPr>
            <a:r>
              <a:rPr lang="en-US" dirty="0"/>
              <a:t>In addition to a risk list or risk register, teams use information radiators and a backlog refinement process with risks added, which are discussed at various planning meetings</a:t>
            </a:r>
          </a:p>
          <a:p>
            <a:pPr marL="228600" lvl="0" indent="-228600">
              <a:buAutoNum type="arabicPeriod"/>
            </a:pPr>
            <a:r>
              <a:rPr lang="en-US" dirty="0"/>
              <a:t>Risks can take you by surprise and get you if you don’t have a plan in place.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0A44A-BA4B-41D4-B934-134530F4B1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13195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Awareness for the need to change</a:t>
            </a:r>
          </a:p>
          <a:p>
            <a:pPr marL="228600" indent="-228600">
              <a:buAutoNum type="arabicPeriod"/>
            </a:pPr>
            <a:r>
              <a:rPr lang="en-US" dirty="0"/>
              <a:t>Desire to change</a:t>
            </a:r>
          </a:p>
          <a:p>
            <a:pPr marL="228600" indent="-228600">
              <a:buAutoNum type="arabicPeriod"/>
            </a:pPr>
            <a:r>
              <a:rPr lang="en-US" dirty="0"/>
              <a:t>Knowledge of HOW to change</a:t>
            </a:r>
          </a:p>
          <a:p>
            <a:pPr marL="228600" indent="-228600">
              <a:buAutoNum type="arabicPeriod"/>
            </a:pPr>
            <a:r>
              <a:rPr lang="en-US" dirty="0"/>
              <a:t>Ability to change</a:t>
            </a:r>
          </a:p>
          <a:p>
            <a:pPr marL="228600" indent="-228600">
              <a:buAutoNum type="arabicPeriod"/>
            </a:pPr>
            <a:r>
              <a:rPr lang="en-US" dirty="0"/>
              <a:t>Reinforcement – This one is very important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0A44A-BA4B-41D4-B934-134530F4B1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201690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common failure among teams is identifying and analyzing risks and developing risk responses but then take no action in managing the risk</a:t>
            </a:r>
          </a:p>
          <a:p>
            <a:r>
              <a:rPr lang="en-US" b="1" u="sng" dirty="0"/>
              <a:t>Servant Leadership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Remove obstacles (as much as possible) for people to mitigate risks and accomplish the mission.</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0A44A-BA4B-41D4-B934-134530F4B1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21784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0A44A-BA4B-41D4-B934-134530F4B1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776089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b="1" i="0" u="none" strike="noStrike" dirty="0">
                <a:solidFill>
                  <a:srgbClr val="000000"/>
                </a:solidFill>
                <a:effectLst/>
                <a:latin typeface="Book Antiqua" panose="02040602050305030304" pitchFamily="18" charset="0"/>
              </a:rPr>
              <a:t>Six Sigma Business Problem Statements Examples</a:t>
            </a:r>
            <a:r>
              <a:rPr lang="en-US" b="0" i="0" dirty="0">
                <a:solidFill>
                  <a:srgbClr val="000000"/>
                </a:solidFill>
                <a:effectLst/>
                <a:latin typeface="Book Antiqua" panose="02040602050305030304" pitchFamily="18" charset="0"/>
              </a:rPr>
              <a:t>​</a:t>
            </a:r>
            <a:endParaRPr lang="en-US" b="0" i="0" dirty="0">
              <a:solidFill>
                <a:srgbClr val="000000"/>
              </a:solidFill>
              <a:effectLst/>
              <a:latin typeface="Segoe UI" panose="020B0502040204020203" pitchFamily="34" charset="0"/>
            </a:endParaRPr>
          </a:p>
          <a:p>
            <a:pPr algn="l" rtl="0" fontAlgn="base"/>
            <a:r>
              <a:rPr lang="en-US" b="0" i="0" u="none" strike="noStrike" dirty="0">
                <a:solidFill>
                  <a:srgbClr val="000000"/>
                </a:solidFill>
                <a:effectLst/>
                <a:latin typeface="Book Antiqua" panose="02040602050305030304" pitchFamily="18" charset="0"/>
              </a:rPr>
              <a:t>There are three parts to a problem statement: the current state, the gap, and the future state. Within these three parts, a problem statement must contain the location of the problem, the severity of the problem, and the financial cost. Two examples of a problem statement in business follow.</a:t>
            </a:r>
            <a:r>
              <a:rPr lang="en-US" b="0" i="0" dirty="0">
                <a:solidFill>
                  <a:srgbClr val="000000"/>
                </a:solidFill>
                <a:effectLst/>
                <a:latin typeface="Book Antiqua" panose="02040602050305030304" pitchFamily="18" charset="0"/>
              </a:rPr>
              <a:t>​</a:t>
            </a:r>
            <a:endParaRPr lang="en-US" b="0" i="0" dirty="0">
              <a:solidFill>
                <a:srgbClr val="000000"/>
              </a:solidFill>
              <a:effectLst/>
              <a:latin typeface="Segoe UI" panose="020B0502040204020203" pitchFamily="34" charset="0"/>
            </a:endParaRPr>
          </a:p>
          <a:p>
            <a:pPr algn="l" rtl="0" fontAlgn="base"/>
            <a:r>
              <a:rPr lang="en-US" b="0" i="0" dirty="0">
                <a:solidFill>
                  <a:srgbClr val="000000"/>
                </a:solidFill>
                <a:effectLst/>
                <a:latin typeface="Book Antiqua" panose="02040602050305030304" pitchFamily="18" charset="0"/>
              </a:rPr>
              <a:t>​</a:t>
            </a:r>
            <a:endParaRPr lang="en-US" b="0" i="0" dirty="0">
              <a:solidFill>
                <a:srgbClr val="000000"/>
              </a:solidFill>
              <a:effectLst/>
              <a:latin typeface="Segoe UI" panose="020B0502040204020203" pitchFamily="34" charset="0"/>
            </a:endParaRPr>
          </a:p>
          <a:p>
            <a:pPr algn="l" rtl="0" fontAlgn="base"/>
            <a:r>
              <a:rPr lang="en-US" b="0" i="0" u="none" strike="noStrike" dirty="0">
                <a:solidFill>
                  <a:srgbClr val="000000"/>
                </a:solidFill>
                <a:effectLst/>
                <a:latin typeface="Book Antiqua" panose="02040602050305030304" pitchFamily="18" charset="0"/>
              </a:rPr>
              <a:t>A web-based company may have a problem statement as follows.</a:t>
            </a:r>
            <a:r>
              <a:rPr lang="en-US" b="0" i="0" dirty="0">
                <a:solidFill>
                  <a:srgbClr val="000000"/>
                </a:solidFill>
                <a:effectLst/>
                <a:latin typeface="Book Antiqua" panose="02040602050305030304" pitchFamily="18" charset="0"/>
              </a:rPr>
              <a:t>​</a:t>
            </a:r>
            <a:endParaRPr lang="en-US" b="0" i="0" dirty="0">
              <a:solidFill>
                <a:srgbClr val="000000"/>
              </a:solidFill>
              <a:effectLst/>
              <a:latin typeface="Segoe UI" panose="020B0502040204020203" pitchFamily="34" charset="0"/>
            </a:endParaRPr>
          </a:p>
          <a:p>
            <a:pPr algn="l" rtl="0" fontAlgn="base"/>
            <a:r>
              <a:rPr lang="en-US" b="0" i="0" u="none" strike="noStrike" dirty="0">
                <a:solidFill>
                  <a:srgbClr val="000000"/>
                </a:solidFill>
                <a:effectLst/>
                <a:latin typeface="Book Antiqua" panose="02040602050305030304" pitchFamily="18" charset="0"/>
              </a:rPr>
              <a:t>The holiday discount code programmed into the system was incorrectly imputed on January 1, 2021. Web-based customers were given a 100% discount instead of a 10% discount from 00:01 to 09:47 am. This resulted in a loss of $172,567.54. Currently, there are no standard operating procedures in place to alert personnel when mistakes happen. Going forward, alerts should be set up for orders with zero cost and discount codes over 50%, and they should require manager approval.</a:t>
            </a:r>
            <a:r>
              <a:rPr lang="en-US" b="0" i="0" dirty="0">
                <a:solidFill>
                  <a:srgbClr val="000000"/>
                </a:solidFill>
                <a:effectLst/>
                <a:latin typeface="Book Antiqua" panose="02040602050305030304" pitchFamily="18" charset="0"/>
              </a:rPr>
              <a:t>​</a:t>
            </a:r>
            <a:endParaRPr lang="en-US" b="0" i="0" dirty="0">
              <a:solidFill>
                <a:srgbClr val="000000"/>
              </a:solidFill>
              <a:effectLst/>
              <a:latin typeface="Segoe UI" panose="020B0502040204020203" pitchFamily="34" charset="0"/>
            </a:endParaRPr>
          </a:p>
          <a:p>
            <a:pPr algn="l" rtl="0" fontAlgn="base"/>
            <a:r>
              <a:rPr lang="en-US" b="0" i="0" dirty="0">
                <a:solidFill>
                  <a:srgbClr val="000000"/>
                </a:solidFill>
                <a:effectLst/>
                <a:latin typeface="Book Antiqua" panose="02040602050305030304" pitchFamily="18" charset="0"/>
              </a:rPr>
              <a:t>​</a:t>
            </a:r>
            <a:endParaRPr lang="en-US" b="0" i="0" dirty="0">
              <a:solidFill>
                <a:srgbClr val="000000"/>
              </a:solidFill>
              <a:effectLst/>
              <a:latin typeface="Segoe UI" panose="020B0502040204020203" pitchFamily="34" charset="0"/>
            </a:endParaRPr>
          </a:p>
          <a:p>
            <a:pPr algn="l" rtl="0" fontAlgn="base"/>
            <a:r>
              <a:rPr lang="en-US" b="0" i="0" u="none" strike="noStrike" dirty="0">
                <a:solidFill>
                  <a:srgbClr val="000000"/>
                </a:solidFill>
                <a:effectLst/>
                <a:latin typeface="Book Antiqua" panose="02040602050305030304" pitchFamily="18" charset="0"/>
              </a:rPr>
              <a:t>Another example problem statement for a company that makes teddy bears follows.</a:t>
            </a:r>
            <a:r>
              <a:rPr lang="en-US" b="0" i="0" dirty="0">
                <a:solidFill>
                  <a:srgbClr val="000000"/>
                </a:solidFill>
                <a:effectLst/>
                <a:latin typeface="Book Antiqua" panose="02040602050305030304" pitchFamily="18" charset="0"/>
              </a:rPr>
              <a:t>​</a:t>
            </a:r>
            <a:endParaRPr lang="en-US" b="0" i="0" dirty="0">
              <a:solidFill>
                <a:srgbClr val="000000"/>
              </a:solidFill>
              <a:effectLst/>
              <a:latin typeface="Segoe UI" panose="020B0502040204020203" pitchFamily="34" charset="0"/>
            </a:endParaRPr>
          </a:p>
          <a:p>
            <a:pPr algn="l" rtl="0" fontAlgn="base"/>
            <a:r>
              <a:rPr lang="en-US" b="0" i="0" dirty="0">
                <a:solidFill>
                  <a:srgbClr val="000000"/>
                </a:solidFill>
                <a:effectLst/>
                <a:latin typeface="Book Antiqua" panose="02040602050305030304" pitchFamily="18" charset="0"/>
              </a:rPr>
              <a:t>​</a:t>
            </a:r>
            <a:endParaRPr lang="en-US" b="0" i="0" dirty="0">
              <a:solidFill>
                <a:srgbClr val="000000"/>
              </a:solidFill>
              <a:effectLst/>
              <a:latin typeface="Segoe UI" panose="020B0502040204020203" pitchFamily="34" charset="0"/>
            </a:endParaRPr>
          </a:p>
          <a:p>
            <a:pPr algn="l" rtl="0" fontAlgn="base"/>
            <a:r>
              <a:rPr lang="en-US" b="0" i="0" u="none" strike="noStrike" dirty="0">
                <a:solidFill>
                  <a:srgbClr val="000000"/>
                </a:solidFill>
                <a:effectLst/>
                <a:latin typeface="Book Antiqua" panose="02040602050305030304" pitchFamily="18" charset="0"/>
              </a:rPr>
              <a:t>A sharp drop in sales of Love U Teddy occurred from February 7, 2021, to February 14, 2021, when the voice chip implanted in the teddy at the San Antonio, Texas manufacturing plant that was shipped to 15 stores in Georgia, Florida, and South Carolina malfunctioned, scaring younger customers. 92% of customers returned their bears for a full refund, costing a loss of $1,765,890.12 in sales. Currently, we do not have extensive random testing of products before they hit the stores. Going forward, products should undergo extensive random testing before they are available to the public.</a:t>
            </a:r>
            <a:r>
              <a:rPr lang="en-US" b="0" i="0" dirty="0">
                <a:solidFill>
                  <a:srgbClr val="000000"/>
                </a:solidFill>
                <a:effectLst/>
                <a:latin typeface="Book Antiqua" panose="02040602050305030304" pitchFamily="18" charset="0"/>
              </a:rPr>
              <a:t>​</a:t>
            </a:r>
            <a:endParaRPr lang="en-US" b="0" i="0" dirty="0">
              <a:solidFill>
                <a:srgbClr val="000000"/>
              </a:solidFill>
              <a:effectLst/>
              <a:latin typeface="Segoe UI" panose="020B0502040204020203"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0A44A-BA4B-41D4-B934-134530F4B1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55683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0A44A-BA4B-41D4-B934-134530F4B1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012498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0A44A-BA4B-41D4-B934-134530F4B1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578637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0A44A-BA4B-41D4-B934-134530F4B1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256679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0A44A-BA4B-41D4-B934-134530F4B1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566978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0A44A-BA4B-41D4-B934-134530F4B1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340667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0A44A-BA4B-41D4-B934-134530F4B1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855856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0A44A-BA4B-41D4-B934-134530F4B1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662930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0A44A-BA4B-41D4-B934-134530F4B1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627724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0A44A-BA4B-41D4-B934-134530F4B1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612580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0A44A-BA4B-41D4-B934-134530F4B1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630851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buAutoNum type="arabicPeriod"/>
            </a:pPr>
            <a:r>
              <a:rPr lang="en-US" dirty="0"/>
              <a:t>Integrating risk management with CPI</a:t>
            </a:r>
          </a:p>
          <a:p>
            <a:pPr marL="685800" lvl="1" indent="-228600">
              <a:buAutoNum type="arabicPeriod"/>
            </a:pPr>
            <a:r>
              <a:rPr lang="en-US" dirty="0"/>
              <a:t>How risk management supports CPI</a:t>
            </a:r>
          </a:p>
          <a:p>
            <a:pPr marL="1143000" lvl="2" indent="-228600">
              <a:buAutoNum type="arabicPeriod"/>
            </a:pPr>
            <a:r>
              <a:rPr lang="en-US" dirty="0"/>
              <a:t>Identifying high-risk areas for focused improvement efforts</a:t>
            </a:r>
          </a:p>
          <a:p>
            <a:pPr marL="1143000" lvl="2" indent="-228600">
              <a:buAutoNum type="arabicPeriod"/>
            </a:pPr>
            <a:r>
              <a:rPr lang="en-US" dirty="0"/>
              <a:t>Preventing recurrence of errors by integrating risk data into the CPI process</a:t>
            </a:r>
          </a:p>
          <a:p>
            <a:pPr marL="1143000" lvl="2" indent="-228600">
              <a:buAutoNum type="arabicPeriod"/>
            </a:pPr>
            <a:r>
              <a:rPr lang="en-US" dirty="0"/>
              <a:t>Prioritizing actions based on risk severity and potential impact on patient care</a:t>
            </a:r>
          </a:p>
          <a:p>
            <a:pPr marL="1143000" lvl="2" indent="-228600">
              <a:buAutoNum type="arabicPeriod"/>
            </a:pPr>
            <a:r>
              <a:rPr lang="en-US" dirty="0"/>
              <a:t>Synergy – explain how risk management and CPI are interrelated and complement each other in the pharmacy setting. </a:t>
            </a:r>
            <a:r>
              <a:rPr lang="en-US" dirty="0" err="1"/>
              <a:t>Bothare</a:t>
            </a:r>
            <a:r>
              <a:rPr lang="en-US" dirty="0"/>
              <a:t> focused on improving safety and operation efficiency</a:t>
            </a:r>
          </a:p>
          <a:p>
            <a:pPr marL="1143000" lvl="2" indent="-228600">
              <a:buAutoNum type="arabicPeriod"/>
            </a:pPr>
            <a:r>
              <a:rPr lang="en-US" dirty="0"/>
              <a:t>Real-life integration – Show an example of how integrating risk management and CPI can improve pharmacy operations. For instance, reducing medication errors through both risk management and process optimization (e.g. a new medication safety checklist combined with a process to review prescription dispensing errors.</a:t>
            </a:r>
          </a:p>
          <a:p>
            <a:pPr marL="1143000" lvl="2" indent="-228600">
              <a:buAutoNum type="arabicPeriod"/>
            </a:pPr>
            <a:r>
              <a:rPr lang="en-US" dirty="0"/>
              <a:t>Discuss the role of leadership and staff in creating a culture of safety and continuous improvement in pharmacy</a:t>
            </a:r>
          </a:p>
          <a:p>
            <a:pPr marL="228600" lvl="0" indent="-228600">
              <a:buAutoNum type="arabicPeriod"/>
            </a:pPr>
            <a:r>
              <a:rPr lang="en-US" dirty="0"/>
              <a:t>Metrics for success</a:t>
            </a:r>
          </a:p>
          <a:p>
            <a:pPr marL="685800" lvl="1" indent="-228600">
              <a:buAutoNum type="arabicPeriod"/>
            </a:pPr>
            <a:r>
              <a:rPr lang="en-US" dirty="0"/>
              <a:t>Key performance indicators (KPIs) for measuring the effectiveness of integrated risk management and CPI efforts (e.g. error reduction rates, patient satisfaction scores, compliance audit results)</a:t>
            </a:r>
          </a:p>
          <a:p>
            <a:pPr marL="228600" lvl="0" indent="-228600">
              <a:buAutoNum type="arabicPeriod"/>
            </a:pPr>
            <a:r>
              <a:rPr lang="en-US" dirty="0"/>
              <a:t>Air Force specific applications</a:t>
            </a:r>
          </a:p>
          <a:p>
            <a:pPr marL="685800" lvl="1" indent="-228600">
              <a:buAutoNum type="arabicPeriod"/>
            </a:pPr>
            <a:r>
              <a:rPr lang="en-US" dirty="0"/>
              <a:t>Risk management and CPI in the military pharmacy environment</a:t>
            </a:r>
          </a:p>
          <a:p>
            <a:pPr marL="1143000" lvl="2" indent="-228600">
              <a:buAutoNum type="arabicPeriod"/>
            </a:pPr>
            <a:r>
              <a:rPr lang="en-US" dirty="0"/>
              <a:t>How CPI and risk management can be tailored to the unique needs of air force pharmacies (e.g. supporting operational readiness, serving deployed populations, and managing cross-functional teams)</a:t>
            </a:r>
          </a:p>
          <a:p>
            <a:pPr marL="1143000" lvl="2" indent="-228600">
              <a:buAutoNum type="arabicPeriod"/>
            </a:pPr>
            <a:r>
              <a:rPr lang="en-US" dirty="0"/>
              <a:t>Examples of successful CPI and risk management initiatives within the air force pharmacy setting</a:t>
            </a:r>
          </a:p>
          <a:p>
            <a:pPr marL="228600" lvl="0" indent="-228600">
              <a:buAutoNum type="arabicPeriod"/>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0A44A-BA4B-41D4-B934-134530F4B1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031641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buAutoNum type="arabicPeriod"/>
            </a:pPr>
            <a:r>
              <a:rPr lang="en-US" dirty="0"/>
              <a:t>Leveraging technology</a:t>
            </a:r>
          </a:p>
          <a:p>
            <a:pPr marL="685800" lvl="1" indent="-228600">
              <a:buAutoNum type="arabicPeriod"/>
            </a:pPr>
            <a:r>
              <a:rPr lang="en-US" dirty="0"/>
              <a:t>Role of automation and health IT systems in mitigating risk and supporting CPI (e.g. robotic dispensing, medication barcoding, EHR systems)</a:t>
            </a:r>
          </a:p>
          <a:p>
            <a:pPr marL="685800" lvl="1" indent="-228600">
              <a:buAutoNum type="arabicPeriod"/>
            </a:pPr>
            <a:r>
              <a:rPr lang="en-US" dirty="0"/>
              <a:t>Data analytics in continuous monitoring and improvement</a:t>
            </a:r>
          </a:p>
          <a:p>
            <a:pPr marL="228600" lvl="0" indent="-228600">
              <a:buAutoNum type="arabicPeriod"/>
            </a:pPr>
            <a:r>
              <a:rPr lang="en-US" dirty="0"/>
              <a:t>Collaborative approaches and teamwork</a:t>
            </a:r>
          </a:p>
          <a:p>
            <a:pPr marL="685800" lvl="1" indent="-228600">
              <a:buAutoNum type="arabicPeriod"/>
            </a:pPr>
            <a:r>
              <a:rPr lang="en-US" dirty="0"/>
              <a:t>Engaging multidisciplinary teams (pharmacists, technicians, providers, and leadership) in the risk management and CPI process</a:t>
            </a:r>
          </a:p>
          <a:p>
            <a:pPr marL="685800" lvl="1" indent="-228600">
              <a:buAutoNum type="arabicPeriod"/>
            </a:pPr>
            <a:r>
              <a:rPr lang="en-US" dirty="0"/>
              <a:t>Enhancing communication and feedback loops to drive improvements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0A44A-BA4B-41D4-B934-134530F4B1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412122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0A44A-BA4B-41D4-B934-134530F4B1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5359530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buAutoNum type="arabicPeriod"/>
            </a:pPr>
            <a:r>
              <a:rPr lang="en-US" dirty="0"/>
              <a:t>Key takeaways</a:t>
            </a:r>
          </a:p>
          <a:p>
            <a:pPr marL="685800" lvl="1" indent="-228600">
              <a:buAutoNum type="arabicPeriod"/>
            </a:pPr>
            <a:r>
              <a:rPr lang="en-US" dirty="0"/>
              <a:t>Reinforce the importance of risk management and CPI in fostering a culture of safety and continuous improvement</a:t>
            </a:r>
          </a:p>
          <a:p>
            <a:pPr marL="685800" lvl="1" indent="-228600">
              <a:buAutoNum type="arabicPeriod"/>
            </a:pPr>
            <a:r>
              <a:rPr lang="en-US" dirty="0"/>
              <a:t>Encourage adoption of both strategies as part of daily pharmacy practice</a:t>
            </a:r>
          </a:p>
          <a:p>
            <a:pPr marL="685800" lvl="1" indent="-228600">
              <a:buAutoNum type="arabicPeriod"/>
            </a:pPr>
            <a:r>
              <a:rPr lang="en-US" dirty="0"/>
              <a:t>Why risk management and CPI are essential in air force pharmacy, how they can improve patient safety and operational efficiency, and the role of air force pharmacist in leading these efforts</a:t>
            </a:r>
          </a:p>
          <a:p>
            <a:pPr marL="685800" lvl="1" indent="-228600">
              <a:buAutoNum type="arabicPeriod"/>
            </a:pPr>
            <a:r>
              <a:rPr lang="en-US" dirty="0"/>
              <a:t>Encourage the audience to think about how they can apply risk management and CPI principles to their own practice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0A44A-BA4B-41D4-B934-134530F4B1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4964956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0A44A-BA4B-41D4-B934-134530F4B1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723507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3D38A-7A60-A295-F9F7-4A784F3079D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DC9A57A-8071-4619-97D2-0DD84A7F40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712AE23-6877-430B-8446-49BB2AD3C875}"/>
              </a:ext>
            </a:extLst>
          </p:cNvPr>
          <p:cNvSpPr>
            <a:spLocks noGrp="1"/>
          </p:cNvSpPr>
          <p:nvPr>
            <p:ph type="dt" sz="half" idx="10"/>
          </p:nvPr>
        </p:nvSpPr>
        <p:spPr/>
        <p:txBody>
          <a:bodyPr/>
          <a:lstStyle/>
          <a:p>
            <a:fld id="{8695F3CD-6E97-428D-AB1F-4D08ACF30D76}" type="datetimeFigureOut">
              <a:rPr lang="en-US" smtClean="0"/>
              <a:t>6/17/2025</a:t>
            </a:fld>
            <a:endParaRPr lang="en-US"/>
          </a:p>
        </p:txBody>
      </p:sp>
      <p:sp>
        <p:nvSpPr>
          <p:cNvPr id="5" name="Footer Placeholder 4">
            <a:extLst>
              <a:ext uri="{FF2B5EF4-FFF2-40B4-BE49-F238E27FC236}">
                <a16:creationId xmlns:a16="http://schemas.microsoft.com/office/drawing/2014/main" id="{1A9CDA24-3988-E389-854F-D532A24F6D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646A5C-961D-D06E-9DEB-ABA9BFB4305F}"/>
              </a:ext>
            </a:extLst>
          </p:cNvPr>
          <p:cNvSpPr>
            <a:spLocks noGrp="1"/>
          </p:cNvSpPr>
          <p:nvPr>
            <p:ph type="sldNum" sz="quarter" idx="12"/>
          </p:nvPr>
        </p:nvSpPr>
        <p:spPr/>
        <p:txBody>
          <a:bodyPr/>
          <a:lstStyle/>
          <a:p>
            <a:fld id="{8B9D75A1-7D0E-4F3D-AC99-B6AE2C15C9C0}" type="slidenum">
              <a:rPr lang="en-US" smtClean="0"/>
              <a:t>‹#›</a:t>
            </a:fld>
            <a:endParaRPr lang="en-US"/>
          </a:p>
        </p:txBody>
      </p:sp>
    </p:spTree>
    <p:extLst>
      <p:ext uri="{BB962C8B-B14F-4D97-AF65-F5344CB8AC3E}">
        <p14:creationId xmlns:p14="http://schemas.microsoft.com/office/powerpoint/2010/main" val="2303585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FA04B-F53C-846E-9A0F-D6C6E035156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D57459-E90E-42EE-A4E8-C6D7BFC2BCB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B61C88-9819-3FAF-C571-128A3E0F40B8}"/>
              </a:ext>
            </a:extLst>
          </p:cNvPr>
          <p:cNvSpPr>
            <a:spLocks noGrp="1"/>
          </p:cNvSpPr>
          <p:nvPr>
            <p:ph type="dt" sz="half" idx="10"/>
          </p:nvPr>
        </p:nvSpPr>
        <p:spPr/>
        <p:txBody>
          <a:bodyPr/>
          <a:lstStyle/>
          <a:p>
            <a:fld id="{8695F3CD-6E97-428D-AB1F-4D08ACF30D76}" type="datetimeFigureOut">
              <a:rPr lang="en-US" smtClean="0"/>
              <a:t>6/17/2025</a:t>
            </a:fld>
            <a:endParaRPr lang="en-US"/>
          </a:p>
        </p:txBody>
      </p:sp>
      <p:sp>
        <p:nvSpPr>
          <p:cNvPr id="5" name="Footer Placeholder 4">
            <a:extLst>
              <a:ext uri="{FF2B5EF4-FFF2-40B4-BE49-F238E27FC236}">
                <a16:creationId xmlns:a16="http://schemas.microsoft.com/office/drawing/2014/main" id="{A491968C-F223-C266-1147-B1987C93CB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3B514D-78DD-2A58-C6E9-7330FF26B212}"/>
              </a:ext>
            </a:extLst>
          </p:cNvPr>
          <p:cNvSpPr>
            <a:spLocks noGrp="1"/>
          </p:cNvSpPr>
          <p:nvPr>
            <p:ph type="sldNum" sz="quarter" idx="12"/>
          </p:nvPr>
        </p:nvSpPr>
        <p:spPr/>
        <p:txBody>
          <a:bodyPr/>
          <a:lstStyle/>
          <a:p>
            <a:fld id="{8B9D75A1-7D0E-4F3D-AC99-B6AE2C15C9C0}" type="slidenum">
              <a:rPr lang="en-US" smtClean="0"/>
              <a:t>‹#›</a:t>
            </a:fld>
            <a:endParaRPr lang="en-US"/>
          </a:p>
        </p:txBody>
      </p:sp>
    </p:spTree>
    <p:extLst>
      <p:ext uri="{BB962C8B-B14F-4D97-AF65-F5344CB8AC3E}">
        <p14:creationId xmlns:p14="http://schemas.microsoft.com/office/powerpoint/2010/main" val="36094483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4134E-55F0-D489-D61A-27ABB26C358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C397297-E294-6683-8E24-4D0832976D4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6B2A3BF-7412-4586-A28F-02E00B2A197B}"/>
              </a:ext>
            </a:extLst>
          </p:cNvPr>
          <p:cNvSpPr>
            <a:spLocks noGrp="1"/>
          </p:cNvSpPr>
          <p:nvPr>
            <p:ph type="dt" sz="half" idx="10"/>
          </p:nvPr>
        </p:nvSpPr>
        <p:spPr/>
        <p:txBody>
          <a:bodyPr/>
          <a:lstStyle/>
          <a:p>
            <a:fld id="{8695F3CD-6E97-428D-AB1F-4D08ACF30D76}" type="datetimeFigureOut">
              <a:rPr lang="en-US" smtClean="0"/>
              <a:t>6/17/2025</a:t>
            </a:fld>
            <a:endParaRPr lang="en-US"/>
          </a:p>
        </p:txBody>
      </p:sp>
      <p:sp>
        <p:nvSpPr>
          <p:cNvPr id="5" name="Footer Placeholder 4">
            <a:extLst>
              <a:ext uri="{FF2B5EF4-FFF2-40B4-BE49-F238E27FC236}">
                <a16:creationId xmlns:a16="http://schemas.microsoft.com/office/drawing/2014/main" id="{DF7E9AC6-680B-1D18-8C40-F89C038E02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8D74B1-E04E-5FBF-4FE4-293139C4A109}"/>
              </a:ext>
            </a:extLst>
          </p:cNvPr>
          <p:cNvSpPr>
            <a:spLocks noGrp="1"/>
          </p:cNvSpPr>
          <p:nvPr>
            <p:ph type="sldNum" sz="quarter" idx="12"/>
          </p:nvPr>
        </p:nvSpPr>
        <p:spPr/>
        <p:txBody>
          <a:bodyPr/>
          <a:lstStyle/>
          <a:p>
            <a:fld id="{8B9D75A1-7D0E-4F3D-AC99-B6AE2C15C9C0}" type="slidenum">
              <a:rPr lang="en-US" smtClean="0"/>
              <a:t>‹#›</a:t>
            </a:fld>
            <a:endParaRPr lang="en-US"/>
          </a:p>
        </p:txBody>
      </p:sp>
    </p:spTree>
    <p:extLst>
      <p:ext uri="{BB962C8B-B14F-4D97-AF65-F5344CB8AC3E}">
        <p14:creationId xmlns:p14="http://schemas.microsoft.com/office/powerpoint/2010/main" val="42646413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33D9D-EF54-4B3F-E2E7-CDB87056B4A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160556-9C82-ABE8-1135-1720DD4BFD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5E21DF1-7A94-E965-6928-E8E553AE66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519DA93-B2D2-F688-8702-D9319CFF08AA}"/>
              </a:ext>
            </a:extLst>
          </p:cNvPr>
          <p:cNvSpPr>
            <a:spLocks noGrp="1"/>
          </p:cNvSpPr>
          <p:nvPr>
            <p:ph type="dt" sz="half" idx="10"/>
          </p:nvPr>
        </p:nvSpPr>
        <p:spPr/>
        <p:txBody>
          <a:bodyPr/>
          <a:lstStyle/>
          <a:p>
            <a:fld id="{8695F3CD-6E97-428D-AB1F-4D08ACF30D76}" type="datetimeFigureOut">
              <a:rPr lang="en-US" smtClean="0"/>
              <a:t>6/17/2025</a:t>
            </a:fld>
            <a:endParaRPr lang="en-US"/>
          </a:p>
        </p:txBody>
      </p:sp>
      <p:sp>
        <p:nvSpPr>
          <p:cNvPr id="6" name="Footer Placeholder 5">
            <a:extLst>
              <a:ext uri="{FF2B5EF4-FFF2-40B4-BE49-F238E27FC236}">
                <a16:creationId xmlns:a16="http://schemas.microsoft.com/office/drawing/2014/main" id="{B5A85808-069F-31F2-03EF-8CC24A80F4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6FB4774-1576-201F-49DE-48F7776C9713}"/>
              </a:ext>
            </a:extLst>
          </p:cNvPr>
          <p:cNvSpPr>
            <a:spLocks noGrp="1"/>
          </p:cNvSpPr>
          <p:nvPr>
            <p:ph type="sldNum" sz="quarter" idx="12"/>
          </p:nvPr>
        </p:nvSpPr>
        <p:spPr/>
        <p:txBody>
          <a:bodyPr/>
          <a:lstStyle/>
          <a:p>
            <a:fld id="{8B9D75A1-7D0E-4F3D-AC99-B6AE2C15C9C0}" type="slidenum">
              <a:rPr lang="en-US" smtClean="0"/>
              <a:t>‹#›</a:t>
            </a:fld>
            <a:endParaRPr lang="en-US"/>
          </a:p>
        </p:txBody>
      </p:sp>
    </p:spTree>
    <p:extLst>
      <p:ext uri="{BB962C8B-B14F-4D97-AF65-F5344CB8AC3E}">
        <p14:creationId xmlns:p14="http://schemas.microsoft.com/office/powerpoint/2010/main" val="1707849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621B3-B881-5D8C-7CC4-A37E134FBBA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5040761-A4D3-EFF1-0268-B569F39815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3401A0-FA59-215F-64A2-6C67B901963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304F0B8-5259-FF45-DDAB-AD1616091F4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062AC59-6158-AD76-BCA7-C79477C8DFC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0B41DD1-02F4-2E51-2C6D-EB58F83B876B}"/>
              </a:ext>
            </a:extLst>
          </p:cNvPr>
          <p:cNvSpPr>
            <a:spLocks noGrp="1"/>
          </p:cNvSpPr>
          <p:nvPr>
            <p:ph type="dt" sz="half" idx="10"/>
          </p:nvPr>
        </p:nvSpPr>
        <p:spPr/>
        <p:txBody>
          <a:bodyPr/>
          <a:lstStyle/>
          <a:p>
            <a:fld id="{8695F3CD-6E97-428D-AB1F-4D08ACF30D76}" type="datetimeFigureOut">
              <a:rPr lang="en-US" smtClean="0"/>
              <a:t>6/17/2025</a:t>
            </a:fld>
            <a:endParaRPr lang="en-US"/>
          </a:p>
        </p:txBody>
      </p:sp>
      <p:sp>
        <p:nvSpPr>
          <p:cNvPr id="8" name="Footer Placeholder 7">
            <a:extLst>
              <a:ext uri="{FF2B5EF4-FFF2-40B4-BE49-F238E27FC236}">
                <a16:creationId xmlns:a16="http://schemas.microsoft.com/office/drawing/2014/main" id="{B6DBE0E9-65A7-CE27-8776-006EFDFD95B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FD6B802-CFB8-35DE-D7AA-DD48F3F14BC7}"/>
              </a:ext>
            </a:extLst>
          </p:cNvPr>
          <p:cNvSpPr>
            <a:spLocks noGrp="1"/>
          </p:cNvSpPr>
          <p:nvPr>
            <p:ph type="sldNum" sz="quarter" idx="12"/>
          </p:nvPr>
        </p:nvSpPr>
        <p:spPr/>
        <p:txBody>
          <a:bodyPr/>
          <a:lstStyle/>
          <a:p>
            <a:fld id="{8B9D75A1-7D0E-4F3D-AC99-B6AE2C15C9C0}" type="slidenum">
              <a:rPr lang="en-US" smtClean="0"/>
              <a:t>‹#›</a:t>
            </a:fld>
            <a:endParaRPr lang="en-US"/>
          </a:p>
        </p:txBody>
      </p:sp>
    </p:spTree>
    <p:extLst>
      <p:ext uri="{BB962C8B-B14F-4D97-AF65-F5344CB8AC3E}">
        <p14:creationId xmlns:p14="http://schemas.microsoft.com/office/powerpoint/2010/main" val="26296127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DA440-4B4D-4F47-1C5B-06A6D5F25B3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5616F56-8C8E-0601-922A-2928F8017ECA}"/>
              </a:ext>
            </a:extLst>
          </p:cNvPr>
          <p:cNvSpPr>
            <a:spLocks noGrp="1"/>
          </p:cNvSpPr>
          <p:nvPr>
            <p:ph type="dt" sz="half" idx="10"/>
          </p:nvPr>
        </p:nvSpPr>
        <p:spPr/>
        <p:txBody>
          <a:bodyPr/>
          <a:lstStyle/>
          <a:p>
            <a:fld id="{8695F3CD-6E97-428D-AB1F-4D08ACF30D76}" type="datetimeFigureOut">
              <a:rPr lang="en-US" smtClean="0"/>
              <a:t>6/17/2025</a:t>
            </a:fld>
            <a:endParaRPr lang="en-US"/>
          </a:p>
        </p:txBody>
      </p:sp>
      <p:sp>
        <p:nvSpPr>
          <p:cNvPr id="4" name="Footer Placeholder 3">
            <a:extLst>
              <a:ext uri="{FF2B5EF4-FFF2-40B4-BE49-F238E27FC236}">
                <a16:creationId xmlns:a16="http://schemas.microsoft.com/office/drawing/2014/main" id="{0C4BBDB2-F9C8-CF3D-01C4-BF7923FCC93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C108908-F57A-0975-8FDB-8C1C3B902322}"/>
              </a:ext>
            </a:extLst>
          </p:cNvPr>
          <p:cNvSpPr>
            <a:spLocks noGrp="1"/>
          </p:cNvSpPr>
          <p:nvPr>
            <p:ph type="sldNum" sz="quarter" idx="12"/>
          </p:nvPr>
        </p:nvSpPr>
        <p:spPr/>
        <p:txBody>
          <a:bodyPr/>
          <a:lstStyle/>
          <a:p>
            <a:fld id="{8B9D75A1-7D0E-4F3D-AC99-B6AE2C15C9C0}" type="slidenum">
              <a:rPr lang="en-US" smtClean="0"/>
              <a:t>‹#›</a:t>
            </a:fld>
            <a:endParaRPr lang="en-US"/>
          </a:p>
        </p:txBody>
      </p:sp>
    </p:spTree>
    <p:extLst>
      <p:ext uri="{BB962C8B-B14F-4D97-AF65-F5344CB8AC3E}">
        <p14:creationId xmlns:p14="http://schemas.microsoft.com/office/powerpoint/2010/main" val="710693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D6CB61-5B16-9038-F9A5-7620C6B76E4F}"/>
              </a:ext>
            </a:extLst>
          </p:cNvPr>
          <p:cNvSpPr>
            <a:spLocks noGrp="1"/>
          </p:cNvSpPr>
          <p:nvPr>
            <p:ph type="dt" sz="half" idx="10"/>
          </p:nvPr>
        </p:nvSpPr>
        <p:spPr/>
        <p:txBody>
          <a:bodyPr/>
          <a:lstStyle/>
          <a:p>
            <a:fld id="{8695F3CD-6E97-428D-AB1F-4D08ACF30D76}" type="datetimeFigureOut">
              <a:rPr lang="en-US" smtClean="0"/>
              <a:t>6/17/2025</a:t>
            </a:fld>
            <a:endParaRPr lang="en-US"/>
          </a:p>
        </p:txBody>
      </p:sp>
      <p:sp>
        <p:nvSpPr>
          <p:cNvPr id="3" name="Footer Placeholder 2">
            <a:extLst>
              <a:ext uri="{FF2B5EF4-FFF2-40B4-BE49-F238E27FC236}">
                <a16:creationId xmlns:a16="http://schemas.microsoft.com/office/drawing/2014/main" id="{184D47E0-5B7D-8DD7-881B-9744C9C819F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EB8F045-6869-5A66-014C-A49C2C6377F7}"/>
              </a:ext>
            </a:extLst>
          </p:cNvPr>
          <p:cNvSpPr>
            <a:spLocks noGrp="1"/>
          </p:cNvSpPr>
          <p:nvPr>
            <p:ph type="sldNum" sz="quarter" idx="12"/>
          </p:nvPr>
        </p:nvSpPr>
        <p:spPr/>
        <p:txBody>
          <a:bodyPr/>
          <a:lstStyle/>
          <a:p>
            <a:fld id="{8B9D75A1-7D0E-4F3D-AC99-B6AE2C15C9C0}" type="slidenum">
              <a:rPr lang="en-US" smtClean="0"/>
              <a:t>‹#›</a:t>
            </a:fld>
            <a:endParaRPr lang="en-US"/>
          </a:p>
        </p:txBody>
      </p:sp>
    </p:spTree>
    <p:extLst>
      <p:ext uri="{BB962C8B-B14F-4D97-AF65-F5344CB8AC3E}">
        <p14:creationId xmlns:p14="http://schemas.microsoft.com/office/powerpoint/2010/main" val="2971089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9B332-C1CA-9D01-8025-4B6097F2DE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6B9B5F6-7E71-6B1C-57F1-61FC4816046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DDD50D-8D6B-676E-B264-E824680051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CCDBE4-15D7-9866-C0DB-AD4FEC544F8B}"/>
              </a:ext>
            </a:extLst>
          </p:cNvPr>
          <p:cNvSpPr>
            <a:spLocks noGrp="1"/>
          </p:cNvSpPr>
          <p:nvPr>
            <p:ph type="dt" sz="half" idx="10"/>
          </p:nvPr>
        </p:nvSpPr>
        <p:spPr/>
        <p:txBody>
          <a:bodyPr/>
          <a:lstStyle/>
          <a:p>
            <a:fld id="{8695F3CD-6E97-428D-AB1F-4D08ACF30D76}" type="datetimeFigureOut">
              <a:rPr lang="en-US" smtClean="0"/>
              <a:t>6/17/2025</a:t>
            </a:fld>
            <a:endParaRPr lang="en-US"/>
          </a:p>
        </p:txBody>
      </p:sp>
      <p:sp>
        <p:nvSpPr>
          <p:cNvPr id="6" name="Footer Placeholder 5">
            <a:extLst>
              <a:ext uri="{FF2B5EF4-FFF2-40B4-BE49-F238E27FC236}">
                <a16:creationId xmlns:a16="http://schemas.microsoft.com/office/drawing/2014/main" id="{013EC477-F221-118A-A423-533C1AE0EE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516922-A874-4DBD-2C45-7D5FA5379AB8}"/>
              </a:ext>
            </a:extLst>
          </p:cNvPr>
          <p:cNvSpPr>
            <a:spLocks noGrp="1"/>
          </p:cNvSpPr>
          <p:nvPr>
            <p:ph type="sldNum" sz="quarter" idx="12"/>
          </p:nvPr>
        </p:nvSpPr>
        <p:spPr/>
        <p:txBody>
          <a:bodyPr/>
          <a:lstStyle/>
          <a:p>
            <a:fld id="{8B9D75A1-7D0E-4F3D-AC99-B6AE2C15C9C0}" type="slidenum">
              <a:rPr lang="en-US" smtClean="0"/>
              <a:t>‹#›</a:t>
            </a:fld>
            <a:endParaRPr lang="en-US"/>
          </a:p>
        </p:txBody>
      </p:sp>
    </p:spTree>
    <p:extLst>
      <p:ext uri="{BB962C8B-B14F-4D97-AF65-F5344CB8AC3E}">
        <p14:creationId xmlns:p14="http://schemas.microsoft.com/office/powerpoint/2010/main" val="33234903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80F16-FB4A-2E02-9CE9-717776C57B2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C287318-DBD2-DC8C-6252-02D46902165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7575F05-2DD2-9CDC-85DC-E003351AE8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35F1D2-3C21-279F-F3F5-37217A43BAE3}"/>
              </a:ext>
            </a:extLst>
          </p:cNvPr>
          <p:cNvSpPr>
            <a:spLocks noGrp="1"/>
          </p:cNvSpPr>
          <p:nvPr>
            <p:ph type="dt" sz="half" idx="10"/>
          </p:nvPr>
        </p:nvSpPr>
        <p:spPr/>
        <p:txBody>
          <a:bodyPr/>
          <a:lstStyle/>
          <a:p>
            <a:fld id="{8695F3CD-6E97-428D-AB1F-4D08ACF30D76}" type="datetimeFigureOut">
              <a:rPr lang="en-US" smtClean="0"/>
              <a:t>6/17/2025</a:t>
            </a:fld>
            <a:endParaRPr lang="en-US"/>
          </a:p>
        </p:txBody>
      </p:sp>
      <p:sp>
        <p:nvSpPr>
          <p:cNvPr id="6" name="Footer Placeholder 5">
            <a:extLst>
              <a:ext uri="{FF2B5EF4-FFF2-40B4-BE49-F238E27FC236}">
                <a16:creationId xmlns:a16="http://schemas.microsoft.com/office/drawing/2014/main" id="{7E73BC7D-4D87-74C4-715A-2641B93975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F7E4B3-939A-6E59-657A-2AA5A1D4AAED}"/>
              </a:ext>
            </a:extLst>
          </p:cNvPr>
          <p:cNvSpPr>
            <a:spLocks noGrp="1"/>
          </p:cNvSpPr>
          <p:nvPr>
            <p:ph type="sldNum" sz="quarter" idx="12"/>
          </p:nvPr>
        </p:nvSpPr>
        <p:spPr/>
        <p:txBody>
          <a:bodyPr/>
          <a:lstStyle/>
          <a:p>
            <a:fld id="{8B9D75A1-7D0E-4F3D-AC99-B6AE2C15C9C0}" type="slidenum">
              <a:rPr lang="en-US" smtClean="0"/>
              <a:t>‹#›</a:t>
            </a:fld>
            <a:endParaRPr lang="en-US"/>
          </a:p>
        </p:txBody>
      </p:sp>
    </p:spTree>
    <p:extLst>
      <p:ext uri="{BB962C8B-B14F-4D97-AF65-F5344CB8AC3E}">
        <p14:creationId xmlns:p14="http://schemas.microsoft.com/office/powerpoint/2010/main" val="1713829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5FA95-DC7C-AD55-82CF-F8A2FEDB4DA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A518BC7-41C3-37D8-156D-53DB3BDBDF5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775AB4-A759-80D0-BDC9-F5DCC05D2D47}"/>
              </a:ext>
            </a:extLst>
          </p:cNvPr>
          <p:cNvSpPr>
            <a:spLocks noGrp="1"/>
          </p:cNvSpPr>
          <p:nvPr>
            <p:ph type="dt" sz="half" idx="10"/>
          </p:nvPr>
        </p:nvSpPr>
        <p:spPr/>
        <p:txBody>
          <a:bodyPr/>
          <a:lstStyle/>
          <a:p>
            <a:fld id="{8695F3CD-6E97-428D-AB1F-4D08ACF30D76}" type="datetimeFigureOut">
              <a:rPr lang="en-US" smtClean="0"/>
              <a:t>6/17/2025</a:t>
            </a:fld>
            <a:endParaRPr lang="en-US"/>
          </a:p>
        </p:txBody>
      </p:sp>
      <p:sp>
        <p:nvSpPr>
          <p:cNvPr id="5" name="Footer Placeholder 4">
            <a:extLst>
              <a:ext uri="{FF2B5EF4-FFF2-40B4-BE49-F238E27FC236}">
                <a16:creationId xmlns:a16="http://schemas.microsoft.com/office/drawing/2014/main" id="{46D4F34D-8A0E-A7BE-D3DC-9F965A5FC9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55F60A-624A-2EE9-AFA0-A3018502015E}"/>
              </a:ext>
            </a:extLst>
          </p:cNvPr>
          <p:cNvSpPr>
            <a:spLocks noGrp="1"/>
          </p:cNvSpPr>
          <p:nvPr>
            <p:ph type="sldNum" sz="quarter" idx="12"/>
          </p:nvPr>
        </p:nvSpPr>
        <p:spPr/>
        <p:txBody>
          <a:bodyPr/>
          <a:lstStyle/>
          <a:p>
            <a:fld id="{8B9D75A1-7D0E-4F3D-AC99-B6AE2C15C9C0}" type="slidenum">
              <a:rPr lang="en-US" smtClean="0"/>
              <a:t>‹#›</a:t>
            </a:fld>
            <a:endParaRPr lang="en-US"/>
          </a:p>
        </p:txBody>
      </p:sp>
    </p:spTree>
    <p:extLst>
      <p:ext uri="{BB962C8B-B14F-4D97-AF65-F5344CB8AC3E}">
        <p14:creationId xmlns:p14="http://schemas.microsoft.com/office/powerpoint/2010/main" val="17159878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9338DF2-A47B-2FCF-E702-AB362723DF3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6AFC728-5601-7FC6-FF3B-E9A133CEC30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125613-B8A4-E734-4015-F89FF4767B52}"/>
              </a:ext>
            </a:extLst>
          </p:cNvPr>
          <p:cNvSpPr>
            <a:spLocks noGrp="1"/>
          </p:cNvSpPr>
          <p:nvPr>
            <p:ph type="dt" sz="half" idx="10"/>
          </p:nvPr>
        </p:nvSpPr>
        <p:spPr/>
        <p:txBody>
          <a:bodyPr/>
          <a:lstStyle/>
          <a:p>
            <a:fld id="{8695F3CD-6E97-428D-AB1F-4D08ACF30D76}" type="datetimeFigureOut">
              <a:rPr lang="en-US" smtClean="0"/>
              <a:t>6/17/2025</a:t>
            </a:fld>
            <a:endParaRPr lang="en-US"/>
          </a:p>
        </p:txBody>
      </p:sp>
      <p:sp>
        <p:nvSpPr>
          <p:cNvPr id="5" name="Footer Placeholder 4">
            <a:extLst>
              <a:ext uri="{FF2B5EF4-FFF2-40B4-BE49-F238E27FC236}">
                <a16:creationId xmlns:a16="http://schemas.microsoft.com/office/drawing/2014/main" id="{6DAF8559-BA56-884F-C158-C3A8B8C05E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56FC91-28E3-F417-4038-470351B7B7B0}"/>
              </a:ext>
            </a:extLst>
          </p:cNvPr>
          <p:cNvSpPr>
            <a:spLocks noGrp="1"/>
          </p:cNvSpPr>
          <p:nvPr>
            <p:ph type="sldNum" sz="quarter" idx="12"/>
          </p:nvPr>
        </p:nvSpPr>
        <p:spPr/>
        <p:txBody>
          <a:bodyPr/>
          <a:lstStyle/>
          <a:p>
            <a:fld id="{8B9D75A1-7D0E-4F3D-AC99-B6AE2C15C9C0}" type="slidenum">
              <a:rPr lang="en-US" smtClean="0"/>
              <a:t>‹#›</a:t>
            </a:fld>
            <a:endParaRPr lang="en-US"/>
          </a:p>
        </p:txBody>
      </p:sp>
    </p:spTree>
    <p:extLst>
      <p:ext uri="{BB962C8B-B14F-4D97-AF65-F5344CB8AC3E}">
        <p14:creationId xmlns:p14="http://schemas.microsoft.com/office/powerpoint/2010/main" val="12805038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91FA5-E01C-F489-E00A-5469F6B6AD9E}"/>
              </a:ext>
            </a:extLst>
          </p:cNvPr>
          <p:cNvSpPr>
            <a:spLocks noGrp="1"/>
          </p:cNvSpPr>
          <p:nvPr>
            <p:ph type="ctrTitle"/>
          </p:nvPr>
        </p:nvSpPr>
        <p:spPr>
          <a:xfrm>
            <a:off x="1524000" y="1122363"/>
            <a:ext cx="9144000" cy="2387600"/>
          </a:xfrm>
        </p:spPr>
        <p:txBody>
          <a:bodyPr anchor="b">
            <a:normAutofit/>
          </a:bodyPr>
          <a:lstStyle>
            <a:lvl1pPr algn="ctr">
              <a:defRPr sz="4800" b="1">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Subtitle 2">
            <a:extLst>
              <a:ext uri="{FF2B5EF4-FFF2-40B4-BE49-F238E27FC236}">
                <a16:creationId xmlns:a16="http://schemas.microsoft.com/office/drawing/2014/main" id="{A57069B5-5FEF-4A01-567F-2F98939DAF93}"/>
              </a:ext>
            </a:extLst>
          </p:cNvPr>
          <p:cNvSpPr>
            <a:spLocks noGrp="1"/>
          </p:cNvSpPr>
          <p:nvPr>
            <p:ph type="subTitle" idx="1"/>
          </p:nvPr>
        </p:nvSpPr>
        <p:spPr>
          <a:xfrm>
            <a:off x="1524000" y="3602038"/>
            <a:ext cx="9144000" cy="1655762"/>
          </a:xfrm>
        </p:spPr>
        <p:txBody>
          <a:bodyPr>
            <a:normAutofit/>
          </a:bodyPr>
          <a:lstStyle>
            <a:lvl1pPr marL="0" indent="0" algn="ctr">
              <a:buNone/>
              <a:defRPr sz="3200" b="1">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7201601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12E60-04B3-7BA9-0D67-A0D496D71FBE}"/>
              </a:ext>
            </a:extLst>
          </p:cNvPr>
          <p:cNvSpPr>
            <a:spLocks noGrp="1"/>
          </p:cNvSpPr>
          <p:nvPr>
            <p:ph type="title"/>
          </p:nvPr>
        </p:nvSpPr>
        <p:spPr>
          <a:xfrm>
            <a:off x="1348509" y="365125"/>
            <a:ext cx="9615054" cy="13255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4CD1AC96-6E74-CB5A-AE5E-BA1966554B2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D8BCCE-5C7F-B112-8B50-570E4915DF10}"/>
              </a:ext>
            </a:extLst>
          </p:cNvPr>
          <p:cNvSpPr>
            <a:spLocks noGrp="1"/>
          </p:cNvSpPr>
          <p:nvPr>
            <p:ph type="dt" sz="half" idx="10"/>
          </p:nvPr>
        </p:nvSpPr>
        <p:spPr/>
        <p:txBody>
          <a:bodyPr/>
          <a:lstStyle/>
          <a:p>
            <a:fld id="{AA1DB490-8EA0-4A6B-A54F-E58E0D7D3308}" type="datetimeFigureOut">
              <a:rPr lang="en-US" smtClean="0"/>
              <a:t>6/17/2025</a:t>
            </a:fld>
            <a:endParaRPr lang="en-US"/>
          </a:p>
        </p:txBody>
      </p:sp>
      <p:sp>
        <p:nvSpPr>
          <p:cNvPr id="5" name="Footer Placeholder 4">
            <a:extLst>
              <a:ext uri="{FF2B5EF4-FFF2-40B4-BE49-F238E27FC236}">
                <a16:creationId xmlns:a16="http://schemas.microsoft.com/office/drawing/2014/main" id="{FA177543-FD87-07C2-3CBB-ECFAA1E7FC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615AB6-F3FE-5992-8377-DF34D5DD9CC5}"/>
              </a:ext>
            </a:extLst>
          </p:cNvPr>
          <p:cNvSpPr>
            <a:spLocks noGrp="1"/>
          </p:cNvSpPr>
          <p:nvPr>
            <p:ph type="sldNum" sz="quarter" idx="12"/>
          </p:nvPr>
        </p:nvSpPr>
        <p:spPr/>
        <p:txBody>
          <a:bodyPr/>
          <a:lstStyle/>
          <a:p>
            <a:fld id="{33C6D5A4-7CEF-4DB8-9E88-8DAC7E3582F5}" type="slidenum">
              <a:rPr lang="en-US" smtClean="0"/>
              <a:t>‹#›</a:t>
            </a:fld>
            <a:endParaRPr lang="en-US"/>
          </a:p>
        </p:txBody>
      </p:sp>
      <p:sp>
        <p:nvSpPr>
          <p:cNvPr id="7" name="Rectangle 6">
            <a:extLst>
              <a:ext uri="{FF2B5EF4-FFF2-40B4-BE49-F238E27FC236}">
                <a16:creationId xmlns:a16="http://schemas.microsoft.com/office/drawing/2014/main" id="{0A132710-E938-1E83-ADE4-BC9993689FD5}"/>
              </a:ext>
            </a:extLst>
          </p:cNvPr>
          <p:cNvSpPr/>
          <p:nvPr userDrawn="1"/>
        </p:nvSpPr>
        <p:spPr>
          <a:xfrm>
            <a:off x="1464733" y="1288812"/>
            <a:ext cx="9289243" cy="45719"/>
          </a:xfrm>
          <a:prstGeom prst="rect">
            <a:avLst/>
          </a:prstGeom>
          <a:solidFill>
            <a:srgbClr val="4368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90964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19329-4871-BCFC-47C8-B56958B47AD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969518B-9B9F-8AD9-A2F1-D1666FE45DC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1C560EB-8956-E7DE-F207-4A7B07AEB424}"/>
              </a:ext>
            </a:extLst>
          </p:cNvPr>
          <p:cNvSpPr>
            <a:spLocks noGrp="1"/>
          </p:cNvSpPr>
          <p:nvPr>
            <p:ph type="dt" sz="half" idx="10"/>
          </p:nvPr>
        </p:nvSpPr>
        <p:spPr/>
        <p:txBody>
          <a:bodyPr/>
          <a:lstStyle/>
          <a:p>
            <a:fld id="{AA1DB490-8EA0-4A6B-A54F-E58E0D7D3308}" type="datetimeFigureOut">
              <a:rPr lang="en-US" smtClean="0"/>
              <a:t>6/17/2025</a:t>
            </a:fld>
            <a:endParaRPr lang="en-US"/>
          </a:p>
        </p:txBody>
      </p:sp>
      <p:sp>
        <p:nvSpPr>
          <p:cNvPr id="5" name="Footer Placeholder 4">
            <a:extLst>
              <a:ext uri="{FF2B5EF4-FFF2-40B4-BE49-F238E27FC236}">
                <a16:creationId xmlns:a16="http://schemas.microsoft.com/office/drawing/2014/main" id="{E17052CA-0D73-D068-6D33-6C91BC783A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0A9D81-1C89-27D6-DF53-E1365D7ABDD3}"/>
              </a:ext>
            </a:extLst>
          </p:cNvPr>
          <p:cNvSpPr>
            <a:spLocks noGrp="1"/>
          </p:cNvSpPr>
          <p:nvPr>
            <p:ph type="sldNum" sz="quarter" idx="12"/>
          </p:nvPr>
        </p:nvSpPr>
        <p:spPr/>
        <p:txBody>
          <a:bodyPr/>
          <a:lstStyle/>
          <a:p>
            <a:fld id="{33C6D5A4-7CEF-4DB8-9E88-8DAC7E3582F5}" type="slidenum">
              <a:rPr lang="en-US" smtClean="0"/>
              <a:t>‹#›</a:t>
            </a:fld>
            <a:endParaRPr lang="en-US"/>
          </a:p>
        </p:txBody>
      </p:sp>
    </p:spTree>
    <p:extLst>
      <p:ext uri="{BB962C8B-B14F-4D97-AF65-F5344CB8AC3E}">
        <p14:creationId xmlns:p14="http://schemas.microsoft.com/office/powerpoint/2010/main" val="22719005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57401-D0F3-57C3-E5D7-B5659521B4F5}"/>
              </a:ext>
            </a:extLst>
          </p:cNvPr>
          <p:cNvSpPr>
            <a:spLocks noGrp="1"/>
          </p:cNvSpPr>
          <p:nvPr>
            <p:ph type="title"/>
          </p:nvPr>
        </p:nvSpPr>
        <p:spPr>
          <a:xfrm>
            <a:off x="1348509" y="365125"/>
            <a:ext cx="9615054"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9EAFAE8-0636-420E-F165-2C7B1170487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6FAA299-12A9-5997-C9C0-2FAEB9EF062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297BAB-7FD6-94AB-4809-0868103BB639}"/>
              </a:ext>
            </a:extLst>
          </p:cNvPr>
          <p:cNvSpPr>
            <a:spLocks noGrp="1"/>
          </p:cNvSpPr>
          <p:nvPr>
            <p:ph type="dt" sz="half" idx="10"/>
          </p:nvPr>
        </p:nvSpPr>
        <p:spPr/>
        <p:txBody>
          <a:bodyPr/>
          <a:lstStyle/>
          <a:p>
            <a:fld id="{AA1DB490-8EA0-4A6B-A54F-E58E0D7D3308}" type="datetimeFigureOut">
              <a:rPr lang="en-US" smtClean="0"/>
              <a:t>6/17/2025</a:t>
            </a:fld>
            <a:endParaRPr lang="en-US"/>
          </a:p>
        </p:txBody>
      </p:sp>
      <p:sp>
        <p:nvSpPr>
          <p:cNvPr id="6" name="Footer Placeholder 5">
            <a:extLst>
              <a:ext uri="{FF2B5EF4-FFF2-40B4-BE49-F238E27FC236}">
                <a16:creationId xmlns:a16="http://schemas.microsoft.com/office/drawing/2014/main" id="{580A21DB-81B0-CE10-CC7C-CAAA87D0FE9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A3AD45-7F40-80C4-EFB4-0798B4FDB378}"/>
              </a:ext>
            </a:extLst>
          </p:cNvPr>
          <p:cNvSpPr>
            <a:spLocks noGrp="1"/>
          </p:cNvSpPr>
          <p:nvPr>
            <p:ph type="sldNum" sz="quarter" idx="12"/>
          </p:nvPr>
        </p:nvSpPr>
        <p:spPr/>
        <p:txBody>
          <a:bodyPr/>
          <a:lstStyle/>
          <a:p>
            <a:fld id="{33C6D5A4-7CEF-4DB8-9E88-8DAC7E3582F5}" type="slidenum">
              <a:rPr lang="en-US" smtClean="0"/>
              <a:t>‹#›</a:t>
            </a:fld>
            <a:endParaRPr lang="en-US"/>
          </a:p>
        </p:txBody>
      </p:sp>
      <p:sp>
        <p:nvSpPr>
          <p:cNvPr id="8" name="Rectangle 7">
            <a:extLst>
              <a:ext uri="{FF2B5EF4-FFF2-40B4-BE49-F238E27FC236}">
                <a16:creationId xmlns:a16="http://schemas.microsoft.com/office/drawing/2014/main" id="{D132F789-2359-08D7-EDCF-A2272C87D852}"/>
              </a:ext>
            </a:extLst>
          </p:cNvPr>
          <p:cNvSpPr/>
          <p:nvPr userDrawn="1"/>
        </p:nvSpPr>
        <p:spPr>
          <a:xfrm>
            <a:off x="1464733" y="1288812"/>
            <a:ext cx="9289243" cy="45719"/>
          </a:xfrm>
          <a:prstGeom prst="rect">
            <a:avLst/>
          </a:prstGeom>
          <a:solidFill>
            <a:srgbClr val="4368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7858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5531F-95B3-BD97-29DA-7A0A15F7B8F0}"/>
              </a:ext>
            </a:extLst>
          </p:cNvPr>
          <p:cNvSpPr>
            <a:spLocks noGrp="1"/>
          </p:cNvSpPr>
          <p:nvPr>
            <p:ph type="title"/>
          </p:nvPr>
        </p:nvSpPr>
        <p:spPr>
          <a:xfrm>
            <a:off x="1357745" y="365125"/>
            <a:ext cx="9531928"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56A693BE-5B9B-624A-4B96-C48C8C849F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311984B-8EB6-DD47-81A0-9F42A731EF4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C13D73-D03F-E490-0E45-751F0EA8C9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2737EAC-AA89-2218-AC3B-A0C4D892B83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C20E729-CD96-ABA1-2EBF-8F67BAFAA544}"/>
              </a:ext>
            </a:extLst>
          </p:cNvPr>
          <p:cNvSpPr>
            <a:spLocks noGrp="1"/>
          </p:cNvSpPr>
          <p:nvPr>
            <p:ph type="dt" sz="half" idx="10"/>
          </p:nvPr>
        </p:nvSpPr>
        <p:spPr/>
        <p:txBody>
          <a:bodyPr/>
          <a:lstStyle/>
          <a:p>
            <a:fld id="{AA1DB490-8EA0-4A6B-A54F-E58E0D7D3308}" type="datetimeFigureOut">
              <a:rPr lang="en-US" smtClean="0"/>
              <a:t>6/17/2025</a:t>
            </a:fld>
            <a:endParaRPr lang="en-US"/>
          </a:p>
        </p:txBody>
      </p:sp>
      <p:sp>
        <p:nvSpPr>
          <p:cNvPr id="8" name="Footer Placeholder 7">
            <a:extLst>
              <a:ext uri="{FF2B5EF4-FFF2-40B4-BE49-F238E27FC236}">
                <a16:creationId xmlns:a16="http://schemas.microsoft.com/office/drawing/2014/main" id="{52F4F350-6089-5814-6CE5-1C0EBE50931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14EE95C-1BFC-7808-B21A-970E3E7462CF}"/>
              </a:ext>
            </a:extLst>
          </p:cNvPr>
          <p:cNvSpPr>
            <a:spLocks noGrp="1"/>
          </p:cNvSpPr>
          <p:nvPr>
            <p:ph type="sldNum" sz="quarter" idx="12"/>
          </p:nvPr>
        </p:nvSpPr>
        <p:spPr/>
        <p:txBody>
          <a:bodyPr/>
          <a:lstStyle/>
          <a:p>
            <a:fld id="{33C6D5A4-7CEF-4DB8-9E88-8DAC7E3582F5}" type="slidenum">
              <a:rPr lang="en-US" smtClean="0"/>
              <a:t>‹#›</a:t>
            </a:fld>
            <a:endParaRPr lang="en-US"/>
          </a:p>
        </p:txBody>
      </p:sp>
      <p:sp>
        <p:nvSpPr>
          <p:cNvPr id="10" name="Rectangle 9">
            <a:extLst>
              <a:ext uri="{FF2B5EF4-FFF2-40B4-BE49-F238E27FC236}">
                <a16:creationId xmlns:a16="http://schemas.microsoft.com/office/drawing/2014/main" id="{4BA74CD5-9350-688A-A986-27DCC7CBE51A}"/>
              </a:ext>
            </a:extLst>
          </p:cNvPr>
          <p:cNvSpPr/>
          <p:nvPr userDrawn="1"/>
        </p:nvSpPr>
        <p:spPr>
          <a:xfrm>
            <a:off x="1464733" y="1288812"/>
            <a:ext cx="9289243" cy="45719"/>
          </a:xfrm>
          <a:prstGeom prst="rect">
            <a:avLst/>
          </a:prstGeom>
          <a:solidFill>
            <a:srgbClr val="4368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41979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32DB8-31E4-8E32-7FC2-C41ECA8B8DB5}"/>
              </a:ext>
            </a:extLst>
          </p:cNvPr>
          <p:cNvSpPr>
            <a:spLocks noGrp="1"/>
          </p:cNvSpPr>
          <p:nvPr>
            <p:ph type="title"/>
          </p:nvPr>
        </p:nvSpPr>
        <p:spPr>
          <a:xfrm>
            <a:off x="1348509" y="365125"/>
            <a:ext cx="9615054" cy="1325563"/>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328DACB4-CE98-2CB3-2D75-B6FCEF1D6015}"/>
              </a:ext>
            </a:extLst>
          </p:cNvPr>
          <p:cNvSpPr>
            <a:spLocks noGrp="1"/>
          </p:cNvSpPr>
          <p:nvPr>
            <p:ph type="dt" sz="half" idx="10"/>
          </p:nvPr>
        </p:nvSpPr>
        <p:spPr/>
        <p:txBody>
          <a:bodyPr/>
          <a:lstStyle/>
          <a:p>
            <a:fld id="{AA1DB490-8EA0-4A6B-A54F-E58E0D7D3308}" type="datetimeFigureOut">
              <a:rPr lang="en-US" smtClean="0"/>
              <a:t>6/17/2025</a:t>
            </a:fld>
            <a:endParaRPr lang="en-US"/>
          </a:p>
        </p:txBody>
      </p:sp>
      <p:sp>
        <p:nvSpPr>
          <p:cNvPr id="4" name="Footer Placeholder 3">
            <a:extLst>
              <a:ext uri="{FF2B5EF4-FFF2-40B4-BE49-F238E27FC236}">
                <a16:creationId xmlns:a16="http://schemas.microsoft.com/office/drawing/2014/main" id="{1648194C-EC9B-4CB2-E221-E6501DE1088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2E369C9-AD4E-AF42-7493-68AAFE66C158}"/>
              </a:ext>
            </a:extLst>
          </p:cNvPr>
          <p:cNvSpPr>
            <a:spLocks noGrp="1"/>
          </p:cNvSpPr>
          <p:nvPr>
            <p:ph type="sldNum" sz="quarter" idx="12"/>
          </p:nvPr>
        </p:nvSpPr>
        <p:spPr/>
        <p:txBody>
          <a:bodyPr/>
          <a:lstStyle/>
          <a:p>
            <a:fld id="{33C6D5A4-7CEF-4DB8-9E88-8DAC7E3582F5}" type="slidenum">
              <a:rPr lang="en-US" smtClean="0"/>
              <a:t>‹#›</a:t>
            </a:fld>
            <a:endParaRPr lang="en-US"/>
          </a:p>
        </p:txBody>
      </p:sp>
      <p:sp>
        <p:nvSpPr>
          <p:cNvPr id="6" name="Rectangle 5">
            <a:extLst>
              <a:ext uri="{FF2B5EF4-FFF2-40B4-BE49-F238E27FC236}">
                <a16:creationId xmlns:a16="http://schemas.microsoft.com/office/drawing/2014/main" id="{1A4F7A7C-CA01-DF7C-48DE-660D3CA5CB9C}"/>
              </a:ext>
            </a:extLst>
          </p:cNvPr>
          <p:cNvSpPr/>
          <p:nvPr userDrawn="1"/>
        </p:nvSpPr>
        <p:spPr>
          <a:xfrm>
            <a:off x="1464733" y="1288812"/>
            <a:ext cx="9289243" cy="45719"/>
          </a:xfrm>
          <a:prstGeom prst="rect">
            <a:avLst/>
          </a:prstGeom>
          <a:solidFill>
            <a:srgbClr val="4368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044275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89296EE-2675-D69D-B5AB-A1CCFD0A0B89}"/>
              </a:ext>
            </a:extLst>
          </p:cNvPr>
          <p:cNvSpPr>
            <a:spLocks noGrp="1"/>
          </p:cNvSpPr>
          <p:nvPr>
            <p:ph type="dt" sz="half" idx="10"/>
          </p:nvPr>
        </p:nvSpPr>
        <p:spPr/>
        <p:txBody>
          <a:bodyPr/>
          <a:lstStyle/>
          <a:p>
            <a:fld id="{AA1DB490-8EA0-4A6B-A54F-E58E0D7D3308}" type="datetimeFigureOut">
              <a:rPr lang="en-US" smtClean="0"/>
              <a:t>6/17/2025</a:t>
            </a:fld>
            <a:endParaRPr lang="en-US"/>
          </a:p>
        </p:txBody>
      </p:sp>
      <p:sp>
        <p:nvSpPr>
          <p:cNvPr id="3" name="Footer Placeholder 2">
            <a:extLst>
              <a:ext uri="{FF2B5EF4-FFF2-40B4-BE49-F238E27FC236}">
                <a16:creationId xmlns:a16="http://schemas.microsoft.com/office/drawing/2014/main" id="{7474EFF9-AF4A-7F89-29CC-6678A76E7D1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6857709-9C99-FB4A-59D3-EBE9AAB028E3}"/>
              </a:ext>
            </a:extLst>
          </p:cNvPr>
          <p:cNvSpPr>
            <a:spLocks noGrp="1"/>
          </p:cNvSpPr>
          <p:nvPr>
            <p:ph type="sldNum" sz="quarter" idx="12"/>
          </p:nvPr>
        </p:nvSpPr>
        <p:spPr/>
        <p:txBody>
          <a:bodyPr/>
          <a:lstStyle/>
          <a:p>
            <a:fld id="{33C6D5A4-7CEF-4DB8-9E88-8DAC7E3582F5}" type="slidenum">
              <a:rPr lang="en-US" smtClean="0"/>
              <a:t>‹#›</a:t>
            </a:fld>
            <a:endParaRPr lang="en-US"/>
          </a:p>
        </p:txBody>
      </p:sp>
    </p:spTree>
    <p:extLst>
      <p:ext uri="{BB962C8B-B14F-4D97-AF65-F5344CB8AC3E}">
        <p14:creationId xmlns:p14="http://schemas.microsoft.com/office/powerpoint/2010/main" val="2686368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FCAE04D-C1E9-D408-9429-3D89835BD3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0E8B442-7D6C-E2BE-FD77-E1B3643F1F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C1F5EF-280D-DD57-2A89-703C2712DE3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695F3CD-6E97-428D-AB1F-4D08ACF30D76}" type="datetimeFigureOut">
              <a:rPr lang="en-US" smtClean="0"/>
              <a:t>6/17/2025</a:t>
            </a:fld>
            <a:endParaRPr lang="en-US"/>
          </a:p>
        </p:txBody>
      </p:sp>
      <p:sp>
        <p:nvSpPr>
          <p:cNvPr id="5" name="Footer Placeholder 4">
            <a:extLst>
              <a:ext uri="{FF2B5EF4-FFF2-40B4-BE49-F238E27FC236}">
                <a16:creationId xmlns:a16="http://schemas.microsoft.com/office/drawing/2014/main" id="{2C248621-DF6C-7DA1-CE72-DBD0A81EFF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8429844-A6D1-43AA-448D-2C9C56F2C2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B9D75A1-7D0E-4F3D-AC99-B6AE2C15C9C0}" type="slidenum">
              <a:rPr lang="en-US" smtClean="0"/>
              <a:t>‹#›</a:t>
            </a:fld>
            <a:endParaRPr lang="en-US"/>
          </a:p>
        </p:txBody>
      </p:sp>
    </p:spTree>
    <p:extLst>
      <p:ext uri="{BB962C8B-B14F-4D97-AF65-F5344CB8AC3E}">
        <p14:creationId xmlns:p14="http://schemas.microsoft.com/office/powerpoint/2010/main" val="6348926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3C2E2E-5FA1-6D7D-5E50-72D14DAD552F}"/>
              </a:ext>
            </a:extLst>
          </p:cNvPr>
          <p:cNvSpPr>
            <a:spLocks noGrp="1"/>
          </p:cNvSpPr>
          <p:nvPr>
            <p:ph type="title"/>
          </p:nvPr>
        </p:nvSpPr>
        <p:spPr>
          <a:xfrm>
            <a:off x="1339273" y="365125"/>
            <a:ext cx="9615054"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FAD49BE-4E18-2533-50E4-D8F3D1E9D9C7}"/>
              </a:ext>
            </a:extLst>
          </p:cNvPr>
          <p:cNvSpPr>
            <a:spLocks noGrp="1"/>
          </p:cNvSpPr>
          <p:nvPr>
            <p:ph type="body" idx="1"/>
          </p:nvPr>
        </p:nvSpPr>
        <p:spPr>
          <a:xfrm>
            <a:off x="838200" y="1825625"/>
            <a:ext cx="10799618"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3867EE9-5BE2-59E2-D70B-3E4EEB1DE0C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DB490-8EA0-4A6B-A54F-E58E0D7D3308}" type="datetimeFigureOut">
              <a:rPr lang="en-US" smtClean="0"/>
              <a:t>6/17/2025</a:t>
            </a:fld>
            <a:endParaRPr lang="en-US"/>
          </a:p>
        </p:txBody>
      </p:sp>
      <p:sp>
        <p:nvSpPr>
          <p:cNvPr id="5" name="Footer Placeholder 4">
            <a:extLst>
              <a:ext uri="{FF2B5EF4-FFF2-40B4-BE49-F238E27FC236}">
                <a16:creationId xmlns:a16="http://schemas.microsoft.com/office/drawing/2014/main" id="{EC74078C-B69A-D597-3366-80365DD9B6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CF7B498-FC48-D9E6-C2B0-2F570401F2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C6D5A4-7CEF-4DB8-9E88-8DAC7E3582F5}" type="slidenum">
              <a:rPr lang="en-US" smtClean="0"/>
              <a:t>‹#›</a:t>
            </a:fld>
            <a:endParaRPr lang="en-US"/>
          </a:p>
        </p:txBody>
      </p:sp>
    </p:spTree>
    <p:extLst>
      <p:ext uri="{BB962C8B-B14F-4D97-AF65-F5344CB8AC3E}">
        <p14:creationId xmlns:p14="http://schemas.microsoft.com/office/powerpoint/2010/main" val="34013569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xStyles>
    <p:titleStyle>
      <a:lvl1pPr algn="l" defTabSz="914400" rtl="0" eaLnBrk="1" latinLnBrk="0" hangingPunct="1">
        <a:lnSpc>
          <a:spcPct val="90000"/>
        </a:lnSpc>
        <a:spcBef>
          <a:spcPct val="0"/>
        </a:spcBef>
        <a:buNone/>
        <a:defRPr sz="4400" b="1" kern="1200">
          <a:solidFill>
            <a:schemeClr val="tx1"/>
          </a:solidFill>
          <a:latin typeface="Times New Roman" panose="02020603050405020304" pitchFamily="18" charset="0"/>
          <a:ea typeface="+mj-ea"/>
          <a:cs typeface="Times New Roman" panose="02020603050405020304" pitchFamily="18"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b="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3.xml"/><Relationship Id="rId5" Type="http://schemas.openxmlformats.org/officeDocument/2006/relationships/image" Target="../media/image13.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image" Target="../media/image17.jpeg"/></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13.xml"/><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3CDA142-EC38-28F4-3130-A1381372B471}"/>
              </a:ext>
            </a:extLst>
          </p:cNvPr>
          <p:cNvSpPr txBox="1">
            <a:spLocks noGrp="1"/>
          </p:cNvSpPr>
          <p:nvPr>
            <p:ph type="ctrTitle"/>
          </p:nvPr>
        </p:nvSpPr>
        <p:spPr>
          <a:xfrm>
            <a:off x="986367" y="1802648"/>
            <a:ext cx="10219267" cy="298543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Society of Air Force Pharmacy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Mid-Year Conference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16 -18 June 2025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Hilton Norfolk The Main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Norfolk, VA</a:t>
            </a:r>
          </a:p>
        </p:txBody>
      </p:sp>
    </p:spTree>
    <p:extLst>
      <p:ext uri="{BB962C8B-B14F-4D97-AF65-F5344CB8AC3E}">
        <p14:creationId xmlns:p14="http://schemas.microsoft.com/office/powerpoint/2010/main" val="17568086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B4540-0665-D790-2D94-569B4F419CFB}"/>
              </a:ext>
            </a:extLst>
          </p:cNvPr>
          <p:cNvSpPr>
            <a:spLocks noGrp="1"/>
          </p:cNvSpPr>
          <p:nvPr>
            <p:ph type="ctrTitle"/>
          </p:nvPr>
        </p:nvSpPr>
        <p:spPr/>
        <p:txBody>
          <a:bodyPr/>
          <a:lstStyle/>
          <a:p>
            <a:r>
              <a:rPr lang="en-US" dirty="0"/>
              <a:t>Risk Management and Continuous Process Improvement</a:t>
            </a:r>
          </a:p>
        </p:txBody>
      </p:sp>
      <p:sp>
        <p:nvSpPr>
          <p:cNvPr id="3" name="Subtitle 2">
            <a:extLst>
              <a:ext uri="{FF2B5EF4-FFF2-40B4-BE49-F238E27FC236}">
                <a16:creationId xmlns:a16="http://schemas.microsoft.com/office/drawing/2014/main" id="{EE7CB0A6-7912-3F17-DB13-365FED01E936}"/>
              </a:ext>
            </a:extLst>
          </p:cNvPr>
          <p:cNvSpPr>
            <a:spLocks noGrp="1"/>
          </p:cNvSpPr>
          <p:nvPr>
            <p:ph type="subTitle" idx="1"/>
          </p:nvPr>
        </p:nvSpPr>
        <p:spPr/>
        <p:txBody>
          <a:bodyPr/>
          <a:lstStyle/>
          <a:p>
            <a:r>
              <a:rPr lang="en-US" dirty="0"/>
              <a:t>Capt Brian D. Nibbelink, PharmD, PMP, CSSGB</a:t>
            </a:r>
          </a:p>
        </p:txBody>
      </p:sp>
    </p:spTree>
    <p:extLst>
      <p:ext uri="{BB962C8B-B14F-4D97-AF65-F5344CB8AC3E}">
        <p14:creationId xmlns:p14="http://schemas.microsoft.com/office/powerpoint/2010/main" val="14795744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3DDE0-C0E5-1A49-0F9B-DA4784F14660}"/>
              </a:ext>
            </a:extLst>
          </p:cNvPr>
          <p:cNvSpPr>
            <a:spLocks noGrp="1"/>
          </p:cNvSpPr>
          <p:nvPr>
            <p:ph type="title"/>
          </p:nvPr>
        </p:nvSpPr>
        <p:spPr/>
        <p:txBody>
          <a:bodyPr/>
          <a:lstStyle/>
          <a:p>
            <a:r>
              <a:rPr lang="en-US" dirty="0"/>
              <a:t>Disclosure</a:t>
            </a:r>
          </a:p>
        </p:txBody>
      </p:sp>
      <p:sp>
        <p:nvSpPr>
          <p:cNvPr id="3" name="Content Placeholder 2">
            <a:extLst>
              <a:ext uri="{FF2B5EF4-FFF2-40B4-BE49-F238E27FC236}">
                <a16:creationId xmlns:a16="http://schemas.microsoft.com/office/drawing/2014/main" id="{94E3B079-3605-4787-6A0F-A88B57FE42C9}"/>
              </a:ext>
            </a:extLst>
          </p:cNvPr>
          <p:cNvSpPr>
            <a:spLocks noGrp="1"/>
          </p:cNvSpPr>
          <p:nvPr>
            <p:ph idx="1"/>
          </p:nvPr>
        </p:nvSpPr>
        <p:spPr/>
        <p:txBody>
          <a:bodyPr/>
          <a:lstStyle/>
          <a:p>
            <a:r>
              <a:rPr lang="en-US"/>
              <a:t>Brian Nibbelink</a:t>
            </a:r>
            <a:r>
              <a:rPr lang="en-US">
                <a:latin typeface="Times New Roman" panose="02020603050405020304" pitchFamily="18" charset="0"/>
                <a:cs typeface="Times New Roman" panose="02020603050405020304" pitchFamily="18" charset="0"/>
              </a:rPr>
              <a:t>:  “Declare</a:t>
            </a:r>
            <a:r>
              <a:rPr lang="en-US"/>
              <a:t>s</a:t>
            </a:r>
            <a:r>
              <a:rPr lang="en-US">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no conflicts of interest, real or apparent, and no financial interests in any company, product, or service mentioned in this program, including grants, employment, gifts, stock holdings, and honoraria.”  </a:t>
            </a:r>
          </a:p>
          <a:p>
            <a:endParaRPr lang="en-US" dirty="0"/>
          </a:p>
        </p:txBody>
      </p:sp>
    </p:spTree>
    <p:extLst>
      <p:ext uri="{BB962C8B-B14F-4D97-AF65-F5344CB8AC3E}">
        <p14:creationId xmlns:p14="http://schemas.microsoft.com/office/powerpoint/2010/main" val="5317464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832D6-BFB7-44A1-F53C-F2ED320C556D}"/>
              </a:ext>
            </a:extLst>
          </p:cNvPr>
          <p:cNvSpPr>
            <a:spLocks noGrp="1"/>
          </p:cNvSpPr>
          <p:nvPr>
            <p:ph type="title"/>
          </p:nvPr>
        </p:nvSpPr>
        <p:spPr>
          <a:xfrm>
            <a:off x="638881" y="4501453"/>
            <a:ext cx="10909640" cy="1065836"/>
          </a:xfrm>
        </p:spPr>
        <p:txBody>
          <a:bodyPr vert="horz" lIns="91440" tIns="45720" rIns="91440" bIns="45720" rtlCol="0" anchor="ctr">
            <a:normAutofit/>
          </a:bodyPr>
          <a:lstStyle/>
          <a:p>
            <a:pPr algn="ctr"/>
            <a:r>
              <a:rPr lang="en-US" sz="6600" dirty="0">
                <a:latin typeface="+mj-lt"/>
                <a:cs typeface="+mj-cs"/>
              </a:rPr>
              <a:t>My Story</a:t>
            </a:r>
          </a:p>
        </p:txBody>
      </p:sp>
      <p:pic>
        <p:nvPicPr>
          <p:cNvPr id="7" name="Picture 6" descr="A picture containing person, outdoor, military vehicle&#10;&#10;AI-generated content may be incorrect.">
            <a:extLst>
              <a:ext uri="{FF2B5EF4-FFF2-40B4-BE49-F238E27FC236}">
                <a16:creationId xmlns:a16="http://schemas.microsoft.com/office/drawing/2014/main" id="{A9F319BB-5688-B73B-A3CA-4E87FAA7B4D2}"/>
              </a:ext>
            </a:extLst>
          </p:cNvPr>
          <p:cNvPicPr>
            <a:picLocks noChangeAspect="1"/>
          </p:cNvPicPr>
          <p:nvPr/>
        </p:nvPicPr>
        <p:blipFill>
          <a:blip r:embed="rId3">
            <a:extLst>
              <a:ext uri="{28A0092B-C50C-407E-A947-70E740481C1C}">
                <a14:useLocalDpi xmlns:a14="http://schemas.microsoft.com/office/drawing/2010/main" val="0"/>
              </a:ext>
            </a:extLst>
          </a:blip>
          <a:srcRect r="-2" b="10616"/>
          <a:stretch/>
        </p:blipFill>
        <p:spPr>
          <a:xfrm>
            <a:off x="320040" y="385854"/>
            <a:ext cx="5614416" cy="3763716"/>
          </a:xfrm>
          <a:prstGeom prst="rect">
            <a:avLst/>
          </a:prstGeom>
        </p:spPr>
      </p:pic>
      <p:pic>
        <p:nvPicPr>
          <p:cNvPr id="5" name="Content Placeholder 4" descr="A group of men posing for a photo&#10;&#10;AI-generated content may be incorrect.">
            <a:extLst>
              <a:ext uri="{FF2B5EF4-FFF2-40B4-BE49-F238E27FC236}">
                <a16:creationId xmlns:a16="http://schemas.microsoft.com/office/drawing/2014/main" id="{6E475071-791B-5EBC-75F6-4172B6D3E363}"/>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r="430" b="3"/>
          <a:stretch/>
        </p:blipFill>
        <p:spPr>
          <a:xfrm>
            <a:off x="6254496" y="385866"/>
            <a:ext cx="5614416" cy="3763692"/>
          </a:xfrm>
          <a:prstGeom prst="rect">
            <a:avLst/>
          </a:prstGeom>
        </p:spPr>
      </p:pic>
      <p:pic>
        <p:nvPicPr>
          <p:cNvPr id="4" name="Picture 3" descr="A group of people sitting at a table&#10;&#10;AI-generated content may be incorrect.">
            <a:extLst>
              <a:ext uri="{FF2B5EF4-FFF2-40B4-BE49-F238E27FC236}">
                <a16:creationId xmlns:a16="http://schemas.microsoft.com/office/drawing/2014/main" id="{A548AEC3-2234-4CA7-C384-BD23895ADCC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399488" y="2631665"/>
            <a:ext cx="4389121" cy="3291841"/>
          </a:xfrm>
          <a:prstGeom prst="rect">
            <a:avLst/>
          </a:prstGeom>
        </p:spPr>
      </p:pic>
      <p:pic>
        <p:nvPicPr>
          <p:cNvPr id="8" name="Picture 7" descr="A picture containing outdoor, person, ground&#10;&#10;AI-generated content may be incorrect.">
            <a:extLst>
              <a:ext uri="{FF2B5EF4-FFF2-40B4-BE49-F238E27FC236}">
                <a16:creationId xmlns:a16="http://schemas.microsoft.com/office/drawing/2014/main" id="{6CF50485-3CC2-0769-B333-4881DB0DD0C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40994" y="358785"/>
            <a:ext cx="3488267" cy="2616200"/>
          </a:xfrm>
          <a:prstGeom prst="rect">
            <a:avLst/>
          </a:prstGeom>
        </p:spPr>
      </p:pic>
      <p:pic>
        <p:nvPicPr>
          <p:cNvPr id="10" name="Picture 9" descr="A picture containing text, indoor, floor&#10;&#10;AI-generated content may be incorrect.">
            <a:extLst>
              <a:ext uri="{FF2B5EF4-FFF2-40B4-BE49-F238E27FC236}">
                <a16:creationId xmlns:a16="http://schemas.microsoft.com/office/drawing/2014/main" id="{C30E2765-F4AE-65FE-7D23-0BCFF25E101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53648" y="315142"/>
            <a:ext cx="3860800" cy="2895600"/>
          </a:xfrm>
          <a:prstGeom prst="rect">
            <a:avLst/>
          </a:prstGeom>
        </p:spPr>
      </p:pic>
      <p:pic>
        <p:nvPicPr>
          <p:cNvPr id="12" name="Picture 11" descr="A picture containing sky, outdoor, ground, person&#10;&#10;AI-generated content may be incorrect.">
            <a:extLst>
              <a:ext uri="{FF2B5EF4-FFF2-40B4-BE49-F238E27FC236}">
                <a16:creationId xmlns:a16="http://schemas.microsoft.com/office/drawing/2014/main" id="{DD321513-4F16-8909-5706-F2EDE6B9227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712105" y="3281466"/>
            <a:ext cx="3836416" cy="2877312"/>
          </a:xfrm>
          <a:prstGeom prst="rect">
            <a:avLst/>
          </a:prstGeom>
        </p:spPr>
      </p:pic>
    </p:spTree>
    <p:extLst>
      <p:ext uri="{BB962C8B-B14F-4D97-AF65-F5344CB8AC3E}">
        <p14:creationId xmlns:p14="http://schemas.microsoft.com/office/powerpoint/2010/main" val="2876385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E8C04-11C3-C23C-8221-969FEEA0F823}"/>
              </a:ext>
            </a:extLst>
          </p:cNvPr>
          <p:cNvSpPr>
            <a:spLocks noGrp="1"/>
          </p:cNvSpPr>
          <p:nvPr>
            <p:ph type="title"/>
          </p:nvPr>
        </p:nvSpPr>
        <p:spPr/>
        <p:txBody>
          <a:bodyPr/>
          <a:lstStyle/>
          <a:p>
            <a:r>
              <a:rPr lang="en-US" dirty="0"/>
              <a:t>Learning Objectives</a:t>
            </a:r>
          </a:p>
        </p:txBody>
      </p:sp>
      <p:sp>
        <p:nvSpPr>
          <p:cNvPr id="4" name="Content Placeholder 2">
            <a:extLst>
              <a:ext uri="{FF2B5EF4-FFF2-40B4-BE49-F238E27FC236}">
                <a16:creationId xmlns:a16="http://schemas.microsoft.com/office/drawing/2014/main" id="{4E5FE334-0440-D53C-70E7-DD361B62CF2F}"/>
              </a:ext>
            </a:extLst>
          </p:cNvPr>
          <p:cNvSpPr>
            <a:spLocks noGrp="1"/>
          </p:cNvSpPr>
          <p:nvPr>
            <p:ph idx="1"/>
          </p:nvPr>
        </p:nvSpPr>
        <p:spPr>
          <a:xfrm>
            <a:off x="838200" y="1825625"/>
            <a:ext cx="10799763" cy="4351338"/>
          </a:xfrm>
        </p:spPr>
        <p:txBody>
          <a:bodyPr/>
          <a:lstStyle/>
          <a:p>
            <a:r>
              <a:rPr lang="en-US" dirty="0"/>
              <a:t>Define, assess, and mitigate risk as it relates to healthcare</a:t>
            </a:r>
          </a:p>
          <a:p>
            <a:r>
              <a:rPr lang="en-US" dirty="0"/>
              <a:t>Highlight the unique challenges and risks in military pharmacy practice</a:t>
            </a:r>
          </a:p>
          <a:p>
            <a:r>
              <a:rPr lang="en-US" dirty="0"/>
              <a:t>Explain the relationship between risk management and CPI in the context of pharmacy operations</a:t>
            </a:r>
          </a:p>
          <a:p>
            <a:r>
              <a:rPr lang="en-US" dirty="0"/>
              <a:t>Demonstrate how applying both strategies can improve patient safety, operational efficiency, and the quality of pharmacy services</a:t>
            </a:r>
          </a:p>
          <a:p>
            <a:r>
              <a:rPr lang="en-US" dirty="0"/>
              <a:t>Explain how CPI and risk management support readiness, mission success, and optimal care delivery</a:t>
            </a:r>
          </a:p>
          <a:p>
            <a:endParaRPr lang="en-US" dirty="0"/>
          </a:p>
          <a:p>
            <a:endParaRPr lang="en-US" dirty="0"/>
          </a:p>
        </p:txBody>
      </p:sp>
    </p:spTree>
    <p:extLst>
      <p:ext uri="{BB962C8B-B14F-4D97-AF65-F5344CB8AC3E}">
        <p14:creationId xmlns:p14="http://schemas.microsoft.com/office/powerpoint/2010/main" val="9944100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F5339-AA90-9431-7AA7-D1D60D124E70}"/>
              </a:ext>
            </a:extLst>
          </p:cNvPr>
          <p:cNvSpPr>
            <a:spLocks noGrp="1"/>
          </p:cNvSpPr>
          <p:nvPr>
            <p:ph type="title"/>
          </p:nvPr>
        </p:nvSpPr>
        <p:spPr/>
        <p:txBody>
          <a:bodyPr/>
          <a:lstStyle/>
          <a:p>
            <a:r>
              <a:rPr lang="en-US" dirty="0"/>
              <a:t>Questions to Ask in Risk Management</a:t>
            </a:r>
          </a:p>
        </p:txBody>
      </p:sp>
      <p:sp>
        <p:nvSpPr>
          <p:cNvPr id="4" name="Content Placeholder 2">
            <a:extLst>
              <a:ext uri="{FF2B5EF4-FFF2-40B4-BE49-F238E27FC236}">
                <a16:creationId xmlns:a16="http://schemas.microsoft.com/office/drawing/2014/main" id="{7307EDEA-DA6A-6BD5-A988-8D4EE41F29C9}"/>
              </a:ext>
            </a:extLst>
          </p:cNvPr>
          <p:cNvSpPr>
            <a:spLocks noGrp="1"/>
          </p:cNvSpPr>
          <p:nvPr>
            <p:ph idx="1"/>
          </p:nvPr>
        </p:nvSpPr>
        <p:spPr>
          <a:xfrm>
            <a:off x="838200" y="1825625"/>
            <a:ext cx="10799763" cy="4351338"/>
          </a:xfrm>
        </p:spPr>
        <p:txBody>
          <a:bodyPr>
            <a:normAutofit/>
          </a:bodyPr>
          <a:lstStyle/>
          <a:p>
            <a:r>
              <a:rPr lang="en-US" dirty="0"/>
              <a:t>What are we trying to achieve?</a:t>
            </a:r>
          </a:p>
          <a:p>
            <a:r>
              <a:rPr lang="en-US" dirty="0"/>
              <a:t>What will affect the organization?</a:t>
            </a:r>
          </a:p>
          <a:p>
            <a:r>
              <a:rPr lang="en-US" dirty="0"/>
              <a:t>Which things that might affect the organization are most important?</a:t>
            </a:r>
          </a:p>
          <a:p>
            <a:r>
              <a:rPr lang="en-US" dirty="0"/>
              <a:t>What should we do about it?</a:t>
            </a:r>
          </a:p>
          <a:p>
            <a:r>
              <a:rPr lang="en-US" dirty="0"/>
              <a:t>Did our actions work?</a:t>
            </a:r>
          </a:p>
          <a:p>
            <a:r>
              <a:rPr lang="en-US" dirty="0"/>
              <a:t>What changed?</a:t>
            </a:r>
          </a:p>
        </p:txBody>
      </p:sp>
    </p:spTree>
    <p:extLst>
      <p:ext uri="{BB962C8B-B14F-4D97-AF65-F5344CB8AC3E}">
        <p14:creationId xmlns:p14="http://schemas.microsoft.com/office/powerpoint/2010/main" val="41849888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F8E23-48F2-1C55-659C-4FE0CEA75DC3}"/>
              </a:ext>
            </a:extLst>
          </p:cNvPr>
          <p:cNvSpPr>
            <a:spLocks noGrp="1"/>
          </p:cNvSpPr>
          <p:nvPr>
            <p:ph type="title"/>
          </p:nvPr>
        </p:nvSpPr>
        <p:spPr/>
        <p:txBody>
          <a:bodyPr/>
          <a:lstStyle/>
          <a:p>
            <a:r>
              <a:rPr lang="en-US" dirty="0"/>
              <a:t>What is Risk?</a:t>
            </a:r>
          </a:p>
        </p:txBody>
      </p:sp>
      <p:sp>
        <p:nvSpPr>
          <p:cNvPr id="4" name="Content Placeholder 2">
            <a:extLst>
              <a:ext uri="{FF2B5EF4-FFF2-40B4-BE49-F238E27FC236}">
                <a16:creationId xmlns:a16="http://schemas.microsoft.com/office/drawing/2014/main" id="{9FB0D70F-9C7F-FCEC-8DD7-027CFCD54770}"/>
              </a:ext>
            </a:extLst>
          </p:cNvPr>
          <p:cNvSpPr>
            <a:spLocks noGrp="1"/>
          </p:cNvSpPr>
          <p:nvPr>
            <p:ph idx="1"/>
          </p:nvPr>
        </p:nvSpPr>
        <p:spPr>
          <a:xfrm>
            <a:off x="838200" y="1825625"/>
            <a:ext cx="10799763" cy="4351338"/>
          </a:xfrm>
        </p:spPr>
        <p:txBody>
          <a:bodyPr>
            <a:normAutofit fontScale="92500" lnSpcReduction="20000"/>
          </a:bodyPr>
          <a:lstStyle/>
          <a:p>
            <a:r>
              <a:rPr lang="en-US" dirty="0"/>
              <a:t>Uncertainty</a:t>
            </a:r>
          </a:p>
          <a:p>
            <a:pPr lvl="1"/>
            <a:r>
              <a:rPr lang="en-US" dirty="0"/>
              <a:t>Positive risks = Opportunities</a:t>
            </a:r>
          </a:p>
          <a:p>
            <a:pPr lvl="1"/>
            <a:r>
              <a:rPr lang="en-US" dirty="0"/>
              <a:t>Negative risks = Threats</a:t>
            </a:r>
          </a:p>
          <a:p>
            <a:r>
              <a:rPr lang="en-US" dirty="0"/>
              <a:t>Be able to spot risks</a:t>
            </a:r>
          </a:p>
          <a:p>
            <a:pPr lvl="1"/>
            <a:r>
              <a:rPr lang="en-US" dirty="0"/>
              <a:t>Adverse events, medication errors, near misses, complaints</a:t>
            </a:r>
          </a:p>
          <a:p>
            <a:r>
              <a:rPr lang="en-US" dirty="0"/>
              <a:t>Determine if they are threats or opportunities</a:t>
            </a:r>
          </a:p>
          <a:p>
            <a:r>
              <a:rPr lang="en-US" dirty="0"/>
              <a:t>Add identified risks to a risk register</a:t>
            </a:r>
          </a:p>
          <a:p>
            <a:pPr lvl="1"/>
            <a:r>
              <a:rPr lang="en-US" dirty="0"/>
              <a:t>If the risk identified as a risk to others, it should be included here</a:t>
            </a:r>
          </a:p>
          <a:p>
            <a:pPr lvl="1"/>
            <a:r>
              <a:rPr lang="en-US" dirty="0"/>
              <a:t>Identifies actions to prevent the risk from occurring</a:t>
            </a:r>
          </a:p>
          <a:p>
            <a:r>
              <a:rPr lang="en-US" dirty="0"/>
              <a:t>Seek input from subject matter experts (SMEs)</a:t>
            </a:r>
          </a:p>
          <a:p>
            <a:r>
              <a:rPr lang="en-US" dirty="0"/>
              <a:t>What is your unit’s risk appetite?</a:t>
            </a:r>
          </a:p>
          <a:p>
            <a:pPr lvl="1"/>
            <a:endParaRPr lang="en-US" dirty="0"/>
          </a:p>
        </p:txBody>
      </p:sp>
    </p:spTree>
    <p:extLst>
      <p:ext uri="{BB962C8B-B14F-4D97-AF65-F5344CB8AC3E}">
        <p14:creationId xmlns:p14="http://schemas.microsoft.com/office/powerpoint/2010/main" val="148341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E8A97-A86F-1DE8-6D7D-3BE1517AEC42}"/>
              </a:ext>
            </a:extLst>
          </p:cNvPr>
          <p:cNvSpPr>
            <a:spLocks noGrp="1"/>
          </p:cNvSpPr>
          <p:nvPr>
            <p:ph type="title"/>
          </p:nvPr>
        </p:nvSpPr>
        <p:spPr/>
        <p:txBody>
          <a:bodyPr/>
          <a:lstStyle/>
          <a:p>
            <a:r>
              <a:rPr lang="en-US" dirty="0"/>
              <a:t>Types of Risks</a:t>
            </a:r>
          </a:p>
        </p:txBody>
      </p:sp>
      <p:sp>
        <p:nvSpPr>
          <p:cNvPr id="3" name="Content Placeholder 2">
            <a:extLst>
              <a:ext uri="{FF2B5EF4-FFF2-40B4-BE49-F238E27FC236}">
                <a16:creationId xmlns:a16="http://schemas.microsoft.com/office/drawing/2014/main" id="{D4EB49AE-96C0-7545-7237-5A1675C9DAAA}"/>
              </a:ext>
            </a:extLst>
          </p:cNvPr>
          <p:cNvSpPr>
            <a:spLocks noGrp="1"/>
          </p:cNvSpPr>
          <p:nvPr>
            <p:ph idx="1"/>
          </p:nvPr>
        </p:nvSpPr>
        <p:spPr/>
        <p:txBody>
          <a:bodyPr/>
          <a:lstStyle/>
          <a:p>
            <a:r>
              <a:rPr lang="en-US" dirty="0"/>
              <a:t>Known unknowns</a:t>
            </a:r>
          </a:p>
          <a:p>
            <a:pPr lvl="1"/>
            <a:r>
              <a:rPr lang="en-US" dirty="0"/>
              <a:t>Identifiable based on past projects</a:t>
            </a:r>
          </a:p>
          <a:p>
            <a:pPr lvl="1"/>
            <a:r>
              <a:rPr lang="en-US" dirty="0"/>
              <a:t>Predictable based on common sense</a:t>
            </a:r>
          </a:p>
          <a:p>
            <a:r>
              <a:rPr lang="en-US" dirty="0"/>
              <a:t>Unknown unknowns</a:t>
            </a:r>
          </a:p>
          <a:p>
            <a:pPr lvl="1"/>
            <a:r>
              <a:rPr lang="en-US" dirty="0"/>
              <a:t>Unpredictable</a:t>
            </a:r>
          </a:p>
          <a:p>
            <a:pPr lvl="1"/>
            <a:r>
              <a:rPr lang="en-US" dirty="0"/>
              <a:t>Accidents, natural disasters, security attacks (e.g. Change Healthcare)</a:t>
            </a:r>
          </a:p>
          <a:p>
            <a:endParaRPr lang="en-US" dirty="0"/>
          </a:p>
        </p:txBody>
      </p:sp>
    </p:spTree>
    <p:extLst>
      <p:ext uri="{BB962C8B-B14F-4D97-AF65-F5344CB8AC3E}">
        <p14:creationId xmlns:p14="http://schemas.microsoft.com/office/powerpoint/2010/main" val="10698245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2A68F-7050-A00E-D6D9-92885F2A8D35}"/>
              </a:ext>
            </a:extLst>
          </p:cNvPr>
          <p:cNvSpPr>
            <a:spLocks noGrp="1"/>
          </p:cNvSpPr>
          <p:nvPr>
            <p:ph type="title"/>
          </p:nvPr>
        </p:nvSpPr>
        <p:spPr/>
        <p:txBody>
          <a:bodyPr/>
          <a:lstStyle/>
          <a:p>
            <a:r>
              <a:rPr lang="en-US" dirty="0"/>
              <a:t>Types of Risk in Air Force Pharmacy</a:t>
            </a:r>
          </a:p>
        </p:txBody>
      </p:sp>
      <p:sp>
        <p:nvSpPr>
          <p:cNvPr id="3" name="Content Placeholder 2">
            <a:extLst>
              <a:ext uri="{FF2B5EF4-FFF2-40B4-BE49-F238E27FC236}">
                <a16:creationId xmlns:a16="http://schemas.microsoft.com/office/drawing/2014/main" id="{AD6E46E4-9812-6376-CB15-2EF362B321B3}"/>
              </a:ext>
            </a:extLst>
          </p:cNvPr>
          <p:cNvSpPr>
            <a:spLocks noGrp="1"/>
          </p:cNvSpPr>
          <p:nvPr>
            <p:ph idx="1"/>
          </p:nvPr>
        </p:nvSpPr>
        <p:spPr/>
        <p:txBody>
          <a:bodyPr/>
          <a:lstStyle/>
          <a:p>
            <a:r>
              <a:rPr lang="en-US" dirty="0"/>
              <a:t>Business risks</a:t>
            </a:r>
          </a:p>
          <a:p>
            <a:r>
              <a:rPr lang="en-US" dirty="0"/>
              <a:t>Clinical risks</a:t>
            </a:r>
          </a:p>
          <a:p>
            <a:r>
              <a:rPr lang="en-US" dirty="0"/>
              <a:t>Operational risks</a:t>
            </a:r>
          </a:p>
          <a:p>
            <a:r>
              <a:rPr lang="en-US" dirty="0"/>
              <a:t>Compliance risks</a:t>
            </a:r>
          </a:p>
          <a:p>
            <a:r>
              <a:rPr lang="en-US" dirty="0"/>
              <a:t>Air Force/Military specific</a:t>
            </a:r>
          </a:p>
          <a:p>
            <a:endParaRPr lang="en-US" dirty="0"/>
          </a:p>
        </p:txBody>
      </p:sp>
    </p:spTree>
    <p:extLst>
      <p:ext uri="{BB962C8B-B14F-4D97-AF65-F5344CB8AC3E}">
        <p14:creationId xmlns:p14="http://schemas.microsoft.com/office/powerpoint/2010/main" val="2013072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99899-B3BC-01D4-2863-A1984D0D5B4D}"/>
              </a:ext>
            </a:extLst>
          </p:cNvPr>
          <p:cNvSpPr>
            <a:spLocks noGrp="1"/>
          </p:cNvSpPr>
          <p:nvPr>
            <p:ph type="title"/>
          </p:nvPr>
        </p:nvSpPr>
        <p:spPr/>
        <p:txBody>
          <a:bodyPr/>
          <a:lstStyle/>
          <a:p>
            <a:r>
              <a:rPr lang="en-US" dirty="0"/>
              <a:t>Risk Identification</a:t>
            </a:r>
          </a:p>
        </p:txBody>
      </p:sp>
      <p:sp>
        <p:nvSpPr>
          <p:cNvPr id="3" name="Content Placeholder 2">
            <a:extLst>
              <a:ext uri="{FF2B5EF4-FFF2-40B4-BE49-F238E27FC236}">
                <a16:creationId xmlns:a16="http://schemas.microsoft.com/office/drawing/2014/main" id="{67CBEA6D-B6F7-B42E-C21F-A02E80B6BEEC}"/>
              </a:ext>
            </a:extLst>
          </p:cNvPr>
          <p:cNvSpPr>
            <a:spLocks noGrp="1"/>
          </p:cNvSpPr>
          <p:nvPr>
            <p:ph idx="1"/>
          </p:nvPr>
        </p:nvSpPr>
        <p:spPr>
          <a:xfrm>
            <a:off x="838200" y="1825625"/>
            <a:ext cx="6139543" cy="4351338"/>
          </a:xfrm>
        </p:spPr>
        <p:txBody>
          <a:bodyPr/>
          <a:lstStyle/>
          <a:p>
            <a:r>
              <a:rPr lang="en-US" dirty="0"/>
              <a:t>Data gathering and analysis</a:t>
            </a:r>
          </a:p>
          <a:p>
            <a:r>
              <a:rPr lang="en-US" dirty="0"/>
              <a:t>Evaluate external environment for risks</a:t>
            </a:r>
          </a:p>
          <a:p>
            <a:pPr lvl="1"/>
            <a:r>
              <a:rPr lang="en-US" dirty="0"/>
              <a:t>Prompt list</a:t>
            </a:r>
          </a:p>
          <a:p>
            <a:pPr lvl="1"/>
            <a:r>
              <a:rPr lang="en-US" dirty="0"/>
              <a:t>VUCA (volatility, uncertainty, complexity, ambiguity)</a:t>
            </a:r>
          </a:p>
          <a:p>
            <a:pPr lvl="1"/>
            <a:r>
              <a:rPr lang="en-US" dirty="0"/>
              <a:t>PESTLE (political, economic, social, technical, legal, environmental)</a:t>
            </a:r>
          </a:p>
          <a:p>
            <a:pPr lvl="1"/>
            <a:r>
              <a:rPr lang="en-US" dirty="0"/>
              <a:t>TECOP (technical, environmental, commercial, operational, political)</a:t>
            </a:r>
          </a:p>
          <a:p>
            <a:endParaRPr lang="en-US" dirty="0"/>
          </a:p>
        </p:txBody>
      </p:sp>
      <p:pic>
        <p:nvPicPr>
          <p:cNvPr id="4" name="Picture 3">
            <a:extLst>
              <a:ext uri="{FF2B5EF4-FFF2-40B4-BE49-F238E27FC236}">
                <a16:creationId xmlns:a16="http://schemas.microsoft.com/office/drawing/2014/main" id="{5CF8585D-45D1-482B-4FA6-E9F90C347640}"/>
              </a:ext>
            </a:extLst>
          </p:cNvPr>
          <p:cNvPicPr>
            <a:picLocks noChangeAspect="1"/>
          </p:cNvPicPr>
          <p:nvPr/>
        </p:nvPicPr>
        <p:blipFill>
          <a:blip r:embed="rId3"/>
          <a:stretch>
            <a:fillRect/>
          </a:stretch>
        </p:blipFill>
        <p:spPr>
          <a:xfrm>
            <a:off x="6977743" y="1218519"/>
            <a:ext cx="4292373" cy="4087259"/>
          </a:xfrm>
          <a:prstGeom prst="rect">
            <a:avLst/>
          </a:prstGeom>
        </p:spPr>
      </p:pic>
    </p:spTree>
    <p:extLst>
      <p:ext uri="{BB962C8B-B14F-4D97-AF65-F5344CB8AC3E}">
        <p14:creationId xmlns:p14="http://schemas.microsoft.com/office/powerpoint/2010/main" val="20353953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FA6EF-5599-42BB-CE7E-BF27F2335873}"/>
              </a:ext>
            </a:extLst>
          </p:cNvPr>
          <p:cNvSpPr>
            <a:spLocks noGrp="1"/>
          </p:cNvSpPr>
          <p:nvPr>
            <p:ph type="title"/>
          </p:nvPr>
        </p:nvSpPr>
        <p:spPr/>
        <p:txBody>
          <a:bodyPr/>
          <a:lstStyle/>
          <a:p>
            <a:r>
              <a:rPr lang="en-US" dirty="0"/>
              <a:t>Self-Assessment Question #1</a:t>
            </a:r>
          </a:p>
        </p:txBody>
      </p:sp>
      <p:sp>
        <p:nvSpPr>
          <p:cNvPr id="3" name="Content Placeholder 2">
            <a:extLst>
              <a:ext uri="{FF2B5EF4-FFF2-40B4-BE49-F238E27FC236}">
                <a16:creationId xmlns:a16="http://schemas.microsoft.com/office/drawing/2014/main" id="{9195DA21-C85D-2A55-E8B4-20C0BDBA474D}"/>
              </a:ext>
            </a:extLst>
          </p:cNvPr>
          <p:cNvSpPr>
            <a:spLocks noGrp="1"/>
          </p:cNvSpPr>
          <p:nvPr>
            <p:ph idx="1"/>
          </p:nvPr>
        </p:nvSpPr>
        <p:spPr/>
        <p:txBody>
          <a:bodyPr/>
          <a:lstStyle/>
          <a:p>
            <a:pPr marL="514350" indent="-514350">
              <a:buAutoNum type="arabicPeriod"/>
            </a:pPr>
            <a:r>
              <a:rPr lang="en-US" dirty="0"/>
              <a:t>What are the different types of risk?</a:t>
            </a:r>
          </a:p>
          <a:p>
            <a:pPr marL="971550" lvl="1" indent="-514350">
              <a:buFont typeface="+mj-lt"/>
              <a:buAutoNum type="alphaUcPeriod"/>
            </a:pPr>
            <a:r>
              <a:rPr lang="en-US" dirty="0"/>
              <a:t>Known unknowns</a:t>
            </a:r>
          </a:p>
          <a:p>
            <a:pPr marL="971550" lvl="1" indent="-514350">
              <a:buFont typeface="+mj-lt"/>
              <a:buAutoNum type="alphaUcPeriod"/>
            </a:pPr>
            <a:r>
              <a:rPr lang="en-US" dirty="0"/>
              <a:t>Unknown unknowns</a:t>
            </a:r>
          </a:p>
          <a:p>
            <a:pPr marL="971550" lvl="1" indent="-514350">
              <a:buFont typeface="+mj-lt"/>
              <a:buAutoNum type="alphaUcPeriod"/>
            </a:pPr>
            <a:r>
              <a:rPr lang="en-US" dirty="0"/>
              <a:t>Known knowns</a:t>
            </a:r>
          </a:p>
          <a:p>
            <a:pPr marL="971550" lvl="1" indent="-514350">
              <a:buFont typeface="+mj-lt"/>
              <a:buAutoNum type="alphaUcPeriod"/>
            </a:pPr>
            <a:r>
              <a:rPr lang="en-US" dirty="0"/>
              <a:t>A &amp; B Only</a:t>
            </a:r>
          </a:p>
          <a:p>
            <a:pPr marL="971550" lvl="1" indent="-514350">
              <a:buFont typeface="+mj-lt"/>
              <a:buAutoNum type="alphaUcPeriod"/>
            </a:pPr>
            <a:r>
              <a:rPr lang="en-US" dirty="0"/>
              <a:t>All of the Above</a:t>
            </a:r>
          </a:p>
          <a:p>
            <a:endParaRPr lang="en-US" dirty="0"/>
          </a:p>
        </p:txBody>
      </p:sp>
    </p:spTree>
    <p:extLst>
      <p:ext uri="{BB962C8B-B14F-4D97-AF65-F5344CB8AC3E}">
        <p14:creationId xmlns:p14="http://schemas.microsoft.com/office/powerpoint/2010/main" val="39744710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94EE7-4A3F-0325-587C-DC1EF753B668}"/>
              </a:ext>
            </a:extLst>
          </p:cNvPr>
          <p:cNvSpPr>
            <a:spLocks noGrp="1"/>
          </p:cNvSpPr>
          <p:nvPr>
            <p:ph type="title"/>
          </p:nvPr>
        </p:nvSpPr>
        <p:spPr/>
        <p:txBody>
          <a:bodyPr/>
          <a:lstStyle/>
          <a:p>
            <a:r>
              <a:rPr lang="en-US" dirty="0"/>
              <a:t>SWOT Analysis</a:t>
            </a:r>
          </a:p>
        </p:txBody>
      </p:sp>
      <p:grpSp>
        <p:nvGrpSpPr>
          <p:cNvPr id="4" name="Group 4">
            <a:extLst>
              <a:ext uri="{FF2B5EF4-FFF2-40B4-BE49-F238E27FC236}">
                <a16:creationId xmlns:a16="http://schemas.microsoft.com/office/drawing/2014/main" id="{BA24C91B-D4AB-13DB-D9AE-40C99D4AD70F}"/>
              </a:ext>
            </a:extLst>
          </p:cNvPr>
          <p:cNvGrpSpPr>
            <a:grpSpLocks/>
          </p:cNvGrpSpPr>
          <p:nvPr/>
        </p:nvGrpSpPr>
        <p:grpSpPr bwMode="auto">
          <a:xfrm>
            <a:off x="1348510" y="1343378"/>
            <a:ext cx="7671312" cy="4651022"/>
            <a:chOff x="1054" y="432"/>
            <a:chExt cx="3314" cy="3312"/>
          </a:xfrm>
        </p:grpSpPr>
        <p:sp>
          <p:nvSpPr>
            <p:cNvPr id="5" name="Rectangle 5">
              <a:extLst>
                <a:ext uri="{FF2B5EF4-FFF2-40B4-BE49-F238E27FC236}">
                  <a16:creationId xmlns:a16="http://schemas.microsoft.com/office/drawing/2014/main" id="{5019B208-A3AE-98A6-5382-0E9F3019FECA}"/>
                </a:ext>
              </a:extLst>
            </p:cNvPr>
            <p:cNvSpPr>
              <a:spLocks noChangeArrowheads="1"/>
            </p:cNvSpPr>
            <p:nvPr/>
          </p:nvSpPr>
          <p:spPr bwMode="auto">
            <a:xfrm>
              <a:off x="1488" y="864"/>
              <a:ext cx="1440" cy="1440"/>
            </a:xfrm>
            <a:prstGeom prst="rect">
              <a:avLst/>
            </a:prstGeom>
            <a:gradFill flip="none" rotWithShape="1">
              <a:gsLst>
                <a:gs pos="0">
                  <a:srgbClr val="9EE781">
                    <a:tint val="66000"/>
                    <a:satMod val="160000"/>
                  </a:srgbClr>
                </a:gs>
                <a:gs pos="50000">
                  <a:srgbClr val="9EE781">
                    <a:tint val="44500"/>
                    <a:satMod val="160000"/>
                  </a:srgbClr>
                </a:gs>
                <a:gs pos="100000">
                  <a:srgbClr val="9EE781">
                    <a:tint val="23500"/>
                    <a:satMod val="160000"/>
                  </a:srgbClr>
                </a:gs>
              </a:gsLst>
              <a:lin ang="2700000" scaled="1"/>
              <a:tileRect/>
            </a:gradFill>
            <a:ln w="28575">
              <a:solidFill>
                <a:schemeClr val="tx1"/>
              </a:solidFill>
              <a:miter lim="800000"/>
              <a:headEnd/>
              <a:tailEnd/>
            </a:ln>
          </p:spPr>
          <p:txBody>
            <a:bodyPr wrap="none" anchor="ctr"/>
            <a:lstStyle/>
            <a:p>
              <a:pPr marL="413126" marR="0" lvl="0" indent="-413126"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626"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tangle 6">
              <a:extLst>
                <a:ext uri="{FF2B5EF4-FFF2-40B4-BE49-F238E27FC236}">
                  <a16:creationId xmlns:a16="http://schemas.microsoft.com/office/drawing/2014/main" id="{9207B478-9442-9658-D7D4-FC8637D28740}"/>
                </a:ext>
              </a:extLst>
            </p:cNvPr>
            <p:cNvSpPr>
              <a:spLocks noChangeArrowheads="1"/>
            </p:cNvSpPr>
            <p:nvPr/>
          </p:nvSpPr>
          <p:spPr bwMode="auto">
            <a:xfrm>
              <a:off x="2928" y="865"/>
              <a:ext cx="1440" cy="1439"/>
            </a:xfrm>
            <a:prstGeom prst="rect">
              <a:avLst/>
            </a:prstGeom>
            <a:gradFill flip="none" rotWithShape="1">
              <a:gsLst>
                <a:gs pos="0">
                  <a:srgbClr val="CC66FF">
                    <a:tint val="66000"/>
                    <a:satMod val="160000"/>
                  </a:srgbClr>
                </a:gs>
                <a:gs pos="50000">
                  <a:srgbClr val="CC66FF">
                    <a:tint val="44500"/>
                    <a:satMod val="160000"/>
                  </a:srgbClr>
                </a:gs>
                <a:gs pos="100000">
                  <a:srgbClr val="CC66FF">
                    <a:tint val="23500"/>
                    <a:satMod val="160000"/>
                  </a:srgbClr>
                </a:gs>
              </a:gsLst>
              <a:lin ang="8100000" scaled="1"/>
              <a:tileRect/>
            </a:gradFill>
            <a:ln w="28575">
              <a:solidFill>
                <a:schemeClr val="tx1"/>
              </a:solidFill>
              <a:miter lim="800000"/>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26" b="0" i="0" u="none" strike="noStrike" kern="1200" cap="none" spc="0" normalizeH="0" baseline="0" noProof="0">
                <a:ln>
                  <a:solidFill>
                    <a:prstClr val="black"/>
                  </a:solidFill>
                </a:ln>
                <a:solidFill>
                  <a:prstClr val="black"/>
                </a:solidFill>
                <a:effectLst/>
                <a:uLnTx/>
                <a:uFillTx/>
                <a:latin typeface="Arial" charset="0"/>
                <a:ea typeface="+mn-ea"/>
                <a:cs typeface="+mn-cs"/>
              </a:endParaRPr>
            </a:p>
          </p:txBody>
        </p:sp>
        <p:sp>
          <p:nvSpPr>
            <p:cNvPr id="7" name="Rectangle 7">
              <a:extLst>
                <a:ext uri="{FF2B5EF4-FFF2-40B4-BE49-F238E27FC236}">
                  <a16:creationId xmlns:a16="http://schemas.microsoft.com/office/drawing/2014/main" id="{4CAA6F2B-04F2-4BA3-52C5-0F18EB8CD810}"/>
                </a:ext>
              </a:extLst>
            </p:cNvPr>
            <p:cNvSpPr>
              <a:spLocks noChangeArrowheads="1"/>
            </p:cNvSpPr>
            <p:nvPr/>
          </p:nvSpPr>
          <p:spPr bwMode="auto">
            <a:xfrm>
              <a:off x="1488" y="2304"/>
              <a:ext cx="1440" cy="1440"/>
            </a:xfrm>
            <a:prstGeom prst="rect">
              <a:avLst/>
            </a:prstGeom>
            <a:gradFill flip="none" rotWithShape="1">
              <a:gsLst>
                <a:gs pos="0">
                  <a:srgbClr val="FF9966">
                    <a:tint val="66000"/>
                    <a:satMod val="160000"/>
                  </a:srgbClr>
                </a:gs>
                <a:gs pos="50000">
                  <a:srgbClr val="FF9966">
                    <a:tint val="44500"/>
                    <a:satMod val="160000"/>
                  </a:srgbClr>
                </a:gs>
                <a:gs pos="100000">
                  <a:srgbClr val="FF9966">
                    <a:tint val="23500"/>
                    <a:satMod val="160000"/>
                  </a:srgbClr>
                </a:gs>
              </a:gsLst>
              <a:lin ang="18900000" scaled="1"/>
              <a:tileRect/>
            </a:gradFill>
            <a:ln w="28575">
              <a:solidFill>
                <a:schemeClr val="tx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26"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Rectangle 8">
              <a:extLst>
                <a:ext uri="{FF2B5EF4-FFF2-40B4-BE49-F238E27FC236}">
                  <a16:creationId xmlns:a16="http://schemas.microsoft.com/office/drawing/2014/main" id="{A24871B2-76BB-E1F1-952E-E6A0833E3EA7}"/>
                </a:ext>
              </a:extLst>
            </p:cNvPr>
            <p:cNvSpPr>
              <a:spLocks noChangeArrowheads="1"/>
            </p:cNvSpPr>
            <p:nvPr/>
          </p:nvSpPr>
          <p:spPr bwMode="auto">
            <a:xfrm>
              <a:off x="2928" y="2304"/>
              <a:ext cx="1440" cy="1440"/>
            </a:xfrm>
            <a:prstGeom prst="rect">
              <a:avLst/>
            </a:prstGeom>
            <a:gradFill flip="none" rotWithShape="1">
              <a:gsLst>
                <a:gs pos="0">
                  <a:schemeClr val="accent6">
                    <a:lumMod val="40000"/>
                    <a:lumOff val="60000"/>
                    <a:tint val="66000"/>
                    <a:satMod val="160000"/>
                  </a:schemeClr>
                </a:gs>
                <a:gs pos="50000">
                  <a:schemeClr val="accent6">
                    <a:lumMod val="40000"/>
                    <a:lumOff val="60000"/>
                    <a:tint val="44500"/>
                    <a:satMod val="160000"/>
                  </a:schemeClr>
                </a:gs>
                <a:gs pos="100000">
                  <a:schemeClr val="accent6">
                    <a:lumMod val="40000"/>
                    <a:lumOff val="60000"/>
                    <a:tint val="23500"/>
                    <a:satMod val="160000"/>
                  </a:schemeClr>
                </a:gs>
              </a:gsLst>
              <a:lin ang="13500000" scaled="1"/>
              <a:tileRect/>
            </a:gradFill>
            <a:ln w="28575">
              <a:solidFill>
                <a:schemeClr val="tx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26"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Rectangle 9">
              <a:extLst>
                <a:ext uri="{FF2B5EF4-FFF2-40B4-BE49-F238E27FC236}">
                  <a16:creationId xmlns:a16="http://schemas.microsoft.com/office/drawing/2014/main" id="{76244BB0-DD88-A26A-5E88-09C52C8DD82F}"/>
                </a:ext>
              </a:extLst>
            </p:cNvPr>
            <p:cNvSpPr>
              <a:spLocks noChangeArrowheads="1"/>
            </p:cNvSpPr>
            <p:nvPr/>
          </p:nvSpPr>
          <p:spPr bwMode="auto">
            <a:xfrm>
              <a:off x="1488" y="432"/>
              <a:ext cx="1440" cy="432"/>
            </a:xfrm>
            <a:prstGeom prst="rect">
              <a:avLst/>
            </a:prstGeom>
            <a:noFill/>
            <a:ln w="28575">
              <a:solidFill>
                <a:schemeClr val="tx1"/>
              </a:solidFill>
              <a:miter lim="800000"/>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26" b="1" i="0" u="none" strike="noStrike" kern="1200" cap="none" spc="0" normalizeH="0" baseline="0" noProof="0">
                  <a:ln>
                    <a:noFill/>
                  </a:ln>
                  <a:solidFill>
                    <a:prstClr val="black"/>
                  </a:solidFill>
                  <a:effectLst/>
                  <a:uLnTx/>
                  <a:uFillTx/>
                  <a:latin typeface="Cambria" panose="02040503050406030204" pitchFamily="18" charset="0"/>
                  <a:ea typeface="+mn-ea"/>
                  <a:cs typeface="+mn-cs"/>
                </a:rPr>
                <a:t>Positive/Helpful </a:t>
              </a:r>
              <a:endParaRPr kumimoji="0" lang="en-US" sz="1084" b="1"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sp>
          <p:nvSpPr>
            <p:cNvPr id="10" name="Rectangle 10">
              <a:extLst>
                <a:ext uri="{FF2B5EF4-FFF2-40B4-BE49-F238E27FC236}">
                  <a16:creationId xmlns:a16="http://schemas.microsoft.com/office/drawing/2014/main" id="{A2AAF0FB-174A-C479-92BB-7279034277A3}"/>
                </a:ext>
              </a:extLst>
            </p:cNvPr>
            <p:cNvSpPr>
              <a:spLocks noChangeArrowheads="1"/>
            </p:cNvSpPr>
            <p:nvPr/>
          </p:nvSpPr>
          <p:spPr bwMode="auto">
            <a:xfrm>
              <a:off x="2928" y="432"/>
              <a:ext cx="1440" cy="432"/>
            </a:xfrm>
            <a:prstGeom prst="rect">
              <a:avLst/>
            </a:prstGeom>
            <a:noFill/>
            <a:ln w="28575">
              <a:solidFill>
                <a:schemeClr val="tx1"/>
              </a:solidFill>
              <a:miter lim="800000"/>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26" b="1" i="0" u="none" strike="noStrike" kern="1200" cap="none" spc="0" normalizeH="0" baseline="0" noProof="0">
                  <a:ln>
                    <a:noFill/>
                  </a:ln>
                  <a:solidFill>
                    <a:prstClr val="black"/>
                  </a:solidFill>
                  <a:effectLst/>
                  <a:uLnTx/>
                  <a:uFillTx/>
                  <a:latin typeface="Cambria" panose="02040503050406030204" pitchFamily="18" charset="0"/>
                  <a:ea typeface="+mn-ea"/>
                  <a:cs typeface="+mn-cs"/>
                </a:rPr>
                <a:t>Potentially Negative/Harmful</a:t>
              </a:r>
            </a:p>
          </p:txBody>
        </p:sp>
        <p:sp>
          <p:nvSpPr>
            <p:cNvPr id="11" name="Rectangle 11">
              <a:extLst>
                <a:ext uri="{FF2B5EF4-FFF2-40B4-BE49-F238E27FC236}">
                  <a16:creationId xmlns:a16="http://schemas.microsoft.com/office/drawing/2014/main" id="{4561FC12-1B95-1C18-8EA0-BA28913C2E69}"/>
                </a:ext>
              </a:extLst>
            </p:cNvPr>
            <p:cNvSpPr>
              <a:spLocks noChangeArrowheads="1"/>
            </p:cNvSpPr>
            <p:nvPr/>
          </p:nvSpPr>
          <p:spPr bwMode="auto">
            <a:xfrm rot="5400000">
              <a:off x="550" y="1368"/>
              <a:ext cx="1440" cy="432"/>
            </a:xfrm>
            <a:prstGeom prst="rect">
              <a:avLst/>
            </a:prstGeom>
            <a:noFill/>
            <a:ln w="28575">
              <a:solidFill>
                <a:schemeClr val="tx1"/>
              </a:solidFill>
              <a:miter lim="800000"/>
              <a:headEnd/>
              <a:tailEnd/>
            </a:ln>
          </p:spPr>
          <p:txBody>
            <a:bodyPr rot="10800000"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26" b="1" i="0" u="none" strike="noStrike" kern="1200" cap="none" spc="0" normalizeH="0" baseline="0" noProof="0">
                  <a:ln>
                    <a:noFill/>
                  </a:ln>
                  <a:solidFill>
                    <a:prstClr val="black"/>
                  </a:solidFill>
                  <a:effectLst/>
                  <a:uLnTx/>
                  <a:uFillTx/>
                  <a:latin typeface="Cambria" panose="02040503050406030204" pitchFamily="18" charset="0"/>
                  <a:ea typeface="+mn-ea"/>
                  <a:cs typeface="+mn-cs"/>
                </a:rPr>
                <a:t>Internal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84"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(Attributes of the Organization)</a:t>
              </a:r>
            </a:p>
          </p:txBody>
        </p:sp>
        <p:sp>
          <p:nvSpPr>
            <p:cNvPr id="12" name="Rectangle 12">
              <a:extLst>
                <a:ext uri="{FF2B5EF4-FFF2-40B4-BE49-F238E27FC236}">
                  <a16:creationId xmlns:a16="http://schemas.microsoft.com/office/drawing/2014/main" id="{3F6EDD72-9190-1977-3937-D2E47F6B112C}"/>
                </a:ext>
              </a:extLst>
            </p:cNvPr>
            <p:cNvSpPr>
              <a:spLocks noChangeArrowheads="1"/>
            </p:cNvSpPr>
            <p:nvPr/>
          </p:nvSpPr>
          <p:spPr bwMode="auto">
            <a:xfrm rot="5400000">
              <a:off x="550" y="2808"/>
              <a:ext cx="1440" cy="432"/>
            </a:xfrm>
            <a:prstGeom prst="rect">
              <a:avLst/>
            </a:prstGeom>
            <a:noFill/>
            <a:ln w="28575">
              <a:solidFill>
                <a:schemeClr val="tx1"/>
              </a:solidFill>
              <a:miter lim="800000"/>
              <a:headEnd/>
              <a:tailEnd/>
            </a:ln>
          </p:spPr>
          <p:txBody>
            <a:bodyPr rot="10800000"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26" b="1" i="0" u="none" strike="noStrike" kern="1200" cap="none" spc="0" normalizeH="0" baseline="0" noProof="0">
                  <a:ln>
                    <a:noFill/>
                  </a:ln>
                  <a:solidFill>
                    <a:prstClr val="black"/>
                  </a:solidFill>
                  <a:effectLst/>
                  <a:uLnTx/>
                  <a:uFillTx/>
                  <a:latin typeface="Cambria" panose="02040503050406030204" pitchFamily="18" charset="0"/>
                  <a:ea typeface="+mn-ea"/>
                  <a:cs typeface="+mn-cs"/>
                </a:rPr>
                <a:t>External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84"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(Attribute of the Environment)</a:t>
              </a:r>
            </a:p>
          </p:txBody>
        </p:sp>
        <p:sp>
          <p:nvSpPr>
            <p:cNvPr id="13" name="Rectangle 13">
              <a:extLst>
                <a:ext uri="{FF2B5EF4-FFF2-40B4-BE49-F238E27FC236}">
                  <a16:creationId xmlns:a16="http://schemas.microsoft.com/office/drawing/2014/main" id="{AD2158BB-7B3E-4B9B-0459-A4AC464B938D}"/>
                </a:ext>
              </a:extLst>
            </p:cNvPr>
            <p:cNvSpPr>
              <a:spLocks noChangeArrowheads="1"/>
            </p:cNvSpPr>
            <p:nvPr/>
          </p:nvSpPr>
          <p:spPr bwMode="auto">
            <a:xfrm>
              <a:off x="3293" y="1459"/>
              <a:ext cx="672" cy="221"/>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26" b="0" i="1" u="none" strike="noStrike" kern="1200" cap="none" spc="0" normalizeH="0" baseline="0" noProof="0" dirty="0">
                  <a:ln>
                    <a:noFill/>
                  </a:ln>
                  <a:solidFill>
                    <a:srgbClr val="A5A5A5">
                      <a:lumMod val="50000"/>
                    </a:srgbClr>
                  </a:solidFill>
                  <a:effectLst/>
                  <a:uLnTx/>
                  <a:uFillTx/>
                  <a:latin typeface="Calibri" panose="020F0502020204030204"/>
                  <a:ea typeface="+mn-ea"/>
                  <a:cs typeface="+mn-cs"/>
                </a:rPr>
                <a:t>Weaknesses</a:t>
              </a:r>
            </a:p>
          </p:txBody>
        </p:sp>
        <p:sp>
          <p:nvSpPr>
            <p:cNvPr id="14" name="Rectangle 14">
              <a:extLst>
                <a:ext uri="{FF2B5EF4-FFF2-40B4-BE49-F238E27FC236}">
                  <a16:creationId xmlns:a16="http://schemas.microsoft.com/office/drawing/2014/main" id="{D0B478B8-B095-ECE2-6D43-1C5C05A1C137}"/>
                </a:ext>
              </a:extLst>
            </p:cNvPr>
            <p:cNvSpPr>
              <a:spLocks noChangeArrowheads="1"/>
            </p:cNvSpPr>
            <p:nvPr/>
          </p:nvSpPr>
          <p:spPr bwMode="auto">
            <a:xfrm>
              <a:off x="1941" y="1419"/>
              <a:ext cx="533" cy="221"/>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26" b="0" i="1" u="none" strike="noStrike" kern="1200" cap="none" spc="0" normalizeH="0" baseline="0" noProof="0">
                  <a:ln>
                    <a:noFill/>
                  </a:ln>
                  <a:solidFill>
                    <a:srgbClr val="A5A5A5">
                      <a:lumMod val="50000"/>
                    </a:srgbClr>
                  </a:solidFill>
                  <a:effectLst/>
                  <a:uLnTx/>
                  <a:uFillTx/>
                  <a:latin typeface="Calibri" panose="020F0502020204030204"/>
                  <a:ea typeface="+mn-ea"/>
                  <a:cs typeface="+mn-cs"/>
                </a:rPr>
                <a:t>Strengths</a:t>
              </a:r>
            </a:p>
          </p:txBody>
        </p:sp>
        <p:sp>
          <p:nvSpPr>
            <p:cNvPr id="15" name="Rectangle 15">
              <a:extLst>
                <a:ext uri="{FF2B5EF4-FFF2-40B4-BE49-F238E27FC236}">
                  <a16:creationId xmlns:a16="http://schemas.microsoft.com/office/drawing/2014/main" id="{4E0F154F-618C-ED5B-18A0-784F75D9D1BC}"/>
                </a:ext>
              </a:extLst>
            </p:cNvPr>
            <p:cNvSpPr>
              <a:spLocks noChangeArrowheads="1"/>
            </p:cNvSpPr>
            <p:nvPr/>
          </p:nvSpPr>
          <p:spPr bwMode="auto">
            <a:xfrm>
              <a:off x="3435" y="2719"/>
              <a:ext cx="425" cy="221"/>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26" b="0" i="1" u="none" strike="noStrike" kern="1200" cap="none" spc="0" normalizeH="0" baseline="0" noProof="0">
                  <a:ln>
                    <a:noFill/>
                  </a:ln>
                  <a:solidFill>
                    <a:srgbClr val="A5A5A5">
                      <a:lumMod val="50000"/>
                    </a:srgbClr>
                  </a:solidFill>
                  <a:effectLst/>
                  <a:uLnTx/>
                  <a:uFillTx/>
                  <a:latin typeface="Calibri" panose="020F0502020204030204"/>
                  <a:ea typeface="+mn-ea"/>
                  <a:cs typeface="+mn-cs"/>
                </a:rPr>
                <a:t>Threats</a:t>
              </a:r>
            </a:p>
          </p:txBody>
        </p:sp>
        <p:sp>
          <p:nvSpPr>
            <p:cNvPr id="16" name="Rectangle 16">
              <a:extLst>
                <a:ext uri="{FF2B5EF4-FFF2-40B4-BE49-F238E27FC236}">
                  <a16:creationId xmlns:a16="http://schemas.microsoft.com/office/drawing/2014/main" id="{775B12DA-03FE-09DF-4041-D8CE99AF44A9}"/>
                </a:ext>
              </a:extLst>
            </p:cNvPr>
            <p:cNvSpPr>
              <a:spLocks noChangeArrowheads="1"/>
            </p:cNvSpPr>
            <p:nvPr/>
          </p:nvSpPr>
          <p:spPr bwMode="auto">
            <a:xfrm>
              <a:off x="1839" y="2746"/>
              <a:ext cx="735" cy="221"/>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26" b="0" i="1" u="none" strike="noStrike" kern="1200" cap="none" spc="0" normalizeH="0" baseline="0" noProof="0">
                  <a:ln>
                    <a:noFill/>
                  </a:ln>
                  <a:solidFill>
                    <a:srgbClr val="A5A5A5">
                      <a:lumMod val="50000"/>
                    </a:srgbClr>
                  </a:solidFill>
                  <a:effectLst/>
                  <a:uLnTx/>
                  <a:uFillTx/>
                  <a:latin typeface="Calibri" panose="020F0502020204030204"/>
                  <a:ea typeface="+mn-ea"/>
                  <a:cs typeface="+mn-cs"/>
                </a:rPr>
                <a:t>Opportunities</a:t>
              </a:r>
            </a:p>
          </p:txBody>
        </p:sp>
      </p:grpSp>
      <p:pic>
        <p:nvPicPr>
          <p:cNvPr id="17" name="Picture 16">
            <a:extLst>
              <a:ext uri="{FF2B5EF4-FFF2-40B4-BE49-F238E27FC236}">
                <a16:creationId xmlns:a16="http://schemas.microsoft.com/office/drawing/2014/main" id="{C3921E48-4C44-FE35-B0E7-13567A12D4F0}"/>
              </a:ext>
            </a:extLst>
          </p:cNvPr>
          <p:cNvPicPr>
            <a:picLocks noChangeAspect="1"/>
          </p:cNvPicPr>
          <p:nvPr/>
        </p:nvPicPr>
        <p:blipFill>
          <a:blip r:embed="rId3"/>
          <a:srcRect t="11404"/>
          <a:stretch/>
        </p:blipFill>
        <p:spPr>
          <a:xfrm>
            <a:off x="9098844" y="1783644"/>
            <a:ext cx="3004134" cy="3420533"/>
          </a:xfrm>
          <a:prstGeom prst="rect">
            <a:avLst/>
          </a:prstGeom>
        </p:spPr>
      </p:pic>
      <p:sp>
        <p:nvSpPr>
          <p:cNvPr id="3" name="TextBox 2">
            <a:extLst>
              <a:ext uri="{FF2B5EF4-FFF2-40B4-BE49-F238E27FC236}">
                <a16:creationId xmlns:a16="http://schemas.microsoft.com/office/drawing/2014/main" id="{6EB01020-EC4D-5A99-34D5-59BD01723B05}"/>
              </a:ext>
            </a:extLst>
          </p:cNvPr>
          <p:cNvSpPr txBox="1"/>
          <p:nvPr/>
        </p:nvSpPr>
        <p:spPr>
          <a:xfrm>
            <a:off x="9302044" y="1557867"/>
            <a:ext cx="119662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THREAT</a:t>
            </a:r>
          </a:p>
        </p:txBody>
      </p:sp>
      <p:sp>
        <p:nvSpPr>
          <p:cNvPr id="18" name="TextBox 17">
            <a:extLst>
              <a:ext uri="{FF2B5EF4-FFF2-40B4-BE49-F238E27FC236}">
                <a16:creationId xmlns:a16="http://schemas.microsoft.com/office/drawing/2014/main" id="{2FBA7F98-1FDE-6443-0C2F-5C6A7AC6D01F}"/>
              </a:ext>
            </a:extLst>
          </p:cNvPr>
          <p:cNvSpPr txBox="1"/>
          <p:nvPr/>
        </p:nvSpPr>
        <p:spPr>
          <a:xfrm>
            <a:off x="10498667" y="1552500"/>
            <a:ext cx="167386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OPPORTUNITY</a:t>
            </a:r>
          </a:p>
        </p:txBody>
      </p:sp>
    </p:spTree>
    <p:extLst>
      <p:ext uri="{BB962C8B-B14F-4D97-AF65-F5344CB8AC3E}">
        <p14:creationId xmlns:p14="http://schemas.microsoft.com/office/powerpoint/2010/main" val="16238744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76797-4AF1-24A1-5ACB-67C6365399C1}"/>
              </a:ext>
            </a:extLst>
          </p:cNvPr>
          <p:cNvSpPr>
            <a:spLocks noGrp="1"/>
          </p:cNvSpPr>
          <p:nvPr>
            <p:ph type="title"/>
          </p:nvPr>
        </p:nvSpPr>
        <p:spPr/>
        <p:txBody>
          <a:bodyPr/>
          <a:lstStyle/>
          <a:p>
            <a:r>
              <a:rPr lang="en-US" dirty="0"/>
              <a:t>Risk Response to Threats</a:t>
            </a:r>
          </a:p>
        </p:txBody>
      </p:sp>
      <p:sp>
        <p:nvSpPr>
          <p:cNvPr id="3" name="Content Placeholder 2">
            <a:extLst>
              <a:ext uri="{FF2B5EF4-FFF2-40B4-BE49-F238E27FC236}">
                <a16:creationId xmlns:a16="http://schemas.microsoft.com/office/drawing/2014/main" id="{44B587E9-5A65-D63A-79DA-23EA3FE36777}"/>
              </a:ext>
            </a:extLst>
          </p:cNvPr>
          <p:cNvSpPr>
            <a:spLocks noGrp="1"/>
          </p:cNvSpPr>
          <p:nvPr>
            <p:ph idx="1"/>
          </p:nvPr>
        </p:nvSpPr>
        <p:spPr>
          <a:xfrm>
            <a:off x="838200" y="1825625"/>
            <a:ext cx="10799618" cy="3875264"/>
          </a:xfrm>
        </p:spPr>
        <p:txBody>
          <a:bodyPr>
            <a:normAutofit fontScale="92500" lnSpcReduction="10000"/>
          </a:bodyPr>
          <a:lstStyle/>
          <a:p>
            <a:r>
              <a:rPr lang="en-US" dirty="0"/>
              <a:t>Avoid</a:t>
            </a:r>
          </a:p>
          <a:p>
            <a:pPr lvl="1"/>
            <a:r>
              <a:rPr lang="en-US" dirty="0"/>
              <a:t>If risks are too costly or unpredictable</a:t>
            </a:r>
          </a:p>
          <a:p>
            <a:r>
              <a:rPr lang="en-US" dirty="0"/>
              <a:t>Transfer</a:t>
            </a:r>
          </a:p>
          <a:p>
            <a:pPr lvl="1"/>
            <a:r>
              <a:rPr lang="en-US" dirty="0"/>
              <a:t>Shift the risk to a third party</a:t>
            </a:r>
          </a:p>
          <a:p>
            <a:r>
              <a:rPr lang="en-US" dirty="0"/>
              <a:t>Mitigate</a:t>
            </a:r>
          </a:p>
          <a:p>
            <a:pPr lvl="1"/>
            <a:r>
              <a:rPr lang="en-US" dirty="0"/>
              <a:t>Reduce probability that the risk will occur and/or the impact it will have to acceptable levels (i.e. building redundancy into a system to avoid failures)</a:t>
            </a:r>
          </a:p>
          <a:p>
            <a:r>
              <a:rPr lang="en-US" dirty="0"/>
              <a:t>Accept</a:t>
            </a:r>
          </a:p>
          <a:p>
            <a:pPr lvl="1"/>
            <a:r>
              <a:rPr lang="en-US" dirty="0"/>
              <a:t>The risk is small, rare, or can’t be avoided, transferred, or mitigated</a:t>
            </a:r>
          </a:p>
          <a:p>
            <a:endParaRPr lang="en-US" dirty="0"/>
          </a:p>
        </p:txBody>
      </p:sp>
      <p:pic>
        <p:nvPicPr>
          <p:cNvPr id="4" name="Picture 3">
            <a:extLst>
              <a:ext uri="{FF2B5EF4-FFF2-40B4-BE49-F238E27FC236}">
                <a16:creationId xmlns:a16="http://schemas.microsoft.com/office/drawing/2014/main" id="{2CF4D3DF-E37A-8A7E-58A0-F52AF995AE71}"/>
              </a:ext>
            </a:extLst>
          </p:cNvPr>
          <p:cNvPicPr>
            <a:picLocks noChangeAspect="1"/>
          </p:cNvPicPr>
          <p:nvPr/>
        </p:nvPicPr>
        <p:blipFill>
          <a:blip r:embed="rId3"/>
          <a:srcRect t="11404"/>
          <a:stretch/>
        </p:blipFill>
        <p:spPr>
          <a:xfrm>
            <a:off x="9082554" y="1690688"/>
            <a:ext cx="2072158" cy="2359377"/>
          </a:xfrm>
          <a:prstGeom prst="rect">
            <a:avLst/>
          </a:prstGeom>
        </p:spPr>
      </p:pic>
    </p:spTree>
    <p:extLst>
      <p:ext uri="{BB962C8B-B14F-4D97-AF65-F5344CB8AC3E}">
        <p14:creationId xmlns:p14="http://schemas.microsoft.com/office/powerpoint/2010/main" val="9921003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8FA61-C11E-3407-A5C2-CF8205D5AB75}"/>
              </a:ext>
            </a:extLst>
          </p:cNvPr>
          <p:cNvSpPr>
            <a:spLocks noGrp="1"/>
          </p:cNvSpPr>
          <p:nvPr>
            <p:ph type="title"/>
          </p:nvPr>
        </p:nvSpPr>
        <p:spPr/>
        <p:txBody>
          <a:bodyPr/>
          <a:lstStyle/>
          <a:p>
            <a:r>
              <a:rPr lang="en-US" dirty="0"/>
              <a:t>Risk Response to Opportunities</a:t>
            </a:r>
          </a:p>
        </p:txBody>
      </p:sp>
      <p:sp>
        <p:nvSpPr>
          <p:cNvPr id="3" name="Content Placeholder 2">
            <a:extLst>
              <a:ext uri="{FF2B5EF4-FFF2-40B4-BE49-F238E27FC236}">
                <a16:creationId xmlns:a16="http://schemas.microsoft.com/office/drawing/2014/main" id="{EDB0C362-2DFB-6787-FDE3-CB42BA0415D4}"/>
              </a:ext>
            </a:extLst>
          </p:cNvPr>
          <p:cNvSpPr>
            <a:spLocks noGrp="1"/>
          </p:cNvSpPr>
          <p:nvPr>
            <p:ph idx="1"/>
          </p:nvPr>
        </p:nvSpPr>
        <p:spPr/>
        <p:txBody>
          <a:bodyPr>
            <a:normAutofit fontScale="92500" lnSpcReduction="10000"/>
          </a:bodyPr>
          <a:lstStyle/>
          <a:p>
            <a:r>
              <a:rPr lang="en-US" dirty="0"/>
              <a:t>Exploit</a:t>
            </a:r>
          </a:p>
          <a:p>
            <a:pPr lvl="1"/>
            <a:r>
              <a:rPr lang="en-US" dirty="0"/>
              <a:t>Eliminate uncertainty to ensure it happens</a:t>
            </a:r>
          </a:p>
          <a:p>
            <a:pPr lvl="2"/>
            <a:r>
              <a:rPr lang="en-US" dirty="0"/>
              <a:t>Change a project’s schedule, objectives, or budget</a:t>
            </a:r>
          </a:p>
          <a:p>
            <a:pPr lvl="2"/>
            <a:r>
              <a:rPr lang="en-US" dirty="0"/>
              <a:t>This can be costly and use up more resources</a:t>
            </a:r>
          </a:p>
          <a:p>
            <a:r>
              <a:rPr lang="en-US" dirty="0"/>
              <a:t>Share</a:t>
            </a:r>
          </a:p>
          <a:p>
            <a:pPr lvl="1"/>
            <a:r>
              <a:rPr lang="en-US" dirty="0"/>
              <a:t>Join with a third party to increase the chance of sharing benefits</a:t>
            </a:r>
          </a:p>
          <a:p>
            <a:pPr lvl="2"/>
            <a:r>
              <a:rPr lang="en-US" dirty="0"/>
              <a:t>You want to implement perpetual inventory and team up with a base that has already done so – the risk of failing is much lower</a:t>
            </a:r>
          </a:p>
          <a:p>
            <a:r>
              <a:rPr lang="en-US" dirty="0"/>
              <a:t>Enhance</a:t>
            </a:r>
          </a:p>
          <a:p>
            <a:pPr lvl="1"/>
            <a:r>
              <a:rPr lang="en-US" dirty="0"/>
              <a:t>Taking steps to increase the likelihood of this happening</a:t>
            </a:r>
          </a:p>
          <a:p>
            <a:r>
              <a:rPr lang="en-US" dirty="0"/>
              <a:t>Accept</a:t>
            </a:r>
          </a:p>
          <a:p>
            <a:endParaRPr lang="en-US" dirty="0"/>
          </a:p>
        </p:txBody>
      </p:sp>
      <p:pic>
        <p:nvPicPr>
          <p:cNvPr id="4" name="Picture 3">
            <a:extLst>
              <a:ext uri="{FF2B5EF4-FFF2-40B4-BE49-F238E27FC236}">
                <a16:creationId xmlns:a16="http://schemas.microsoft.com/office/drawing/2014/main" id="{6F2B0558-0D18-FE8B-8159-B75C3FC27DD0}"/>
              </a:ext>
            </a:extLst>
          </p:cNvPr>
          <p:cNvPicPr>
            <a:picLocks noChangeAspect="1"/>
          </p:cNvPicPr>
          <p:nvPr/>
        </p:nvPicPr>
        <p:blipFill>
          <a:blip r:embed="rId3"/>
          <a:srcRect t="11404"/>
          <a:stretch/>
        </p:blipFill>
        <p:spPr>
          <a:xfrm>
            <a:off x="9189826" y="1478844"/>
            <a:ext cx="1960774" cy="2232554"/>
          </a:xfrm>
          <a:prstGeom prst="rect">
            <a:avLst/>
          </a:prstGeom>
        </p:spPr>
      </p:pic>
    </p:spTree>
    <p:extLst>
      <p:ext uri="{BB962C8B-B14F-4D97-AF65-F5344CB8AC3E}">
        <p14:creationId xmlns:p14="http://schemas.microsoft.com/office/powerpoint/2010/main" val="19483622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7E877-EB49-52A0-8A94-2C758E9A843C}"/>
              </a:ext>
            </a:extLst>
          </p:cNvPr>
          <p:cNvSpPr>
            <a:spLocks noGrp="1"/>
          </p:cNvSpPr>
          <p:nvPr>
            <p:ph type="title"/>
          </p:nvPr>
        </p:nvSpPr>
        <p:spPr/>
        <p:txBody>
          <a:bodyPr/>
          <a:lstStyle/>
          <a:p>
            <a:r>
              <a:rPr lang="en-US" dirty="0"/>
              <a:t>SWOT Analysis</a:t>
            </a:r>
          </a:p>
        </p:txBody>
      </p:sp>
      <p:sp>
        <p:nvSpPr>
          <p:cNvPr id="4" name="Content Placeholder 2">
            <a:extLst>
              <a:ext uri="{FF2B5EF4-FFF2-40B4-BE49-F238E27FC236}">
                <a16:creationId xmlns:a16="http://schemas.microsoft.com/office/drawing/2014/main" id="{B4F0AA16-4A43-AEB7-C69D-1050E3FE90D4}"/>
              </a:ext>
            </a:extLst>
          </p:cNvPr>
          <p:cNvSpPr>
            <a:spLocks noGrp="1"/>
          </p:cNvSpPr>
          <p:nvPr>
            <p:ph idx="1"/>
          </p:nvPr>
        </p:nvSpPr>
        <p:spPr>
          <a:xfrm>
            <a:off x="838200" y="1825625"/>
            <a:ext cx="10799763" cy="4351338"/>
          </a:xfrm>
        </p:spPr>
        <p:txBody>
          <a:bodyPr/>
          <a:lstStyle/>
          <a:p>
            <a:r>
              <a:rPr lang="en-US" dirty="0"/>
              <a:t>S-O </a:t>
            </a:r>
            <a:r>
              <a:rPr lang="en-US" dirty="0">
                <a:sym typeface="Wingdings" panose="05000000000000000000" pitchFamily="2" charset="2"/>
              </a:rPr>
              <a:t> Exploit the opportunities using the strengths</a:t>
            </a:r>
          </a:p>
          <a:p>
            <a:r>
              <a:rPr lang="en-US" dirty="0">
                <a:sym typeface="Wingdings" panose="05000000000000000000" pitchFamily="2" charset="2"/>
              </a:rPr>
              <a:t>S-T  Avoid threats using the strengths</a:t>
            </a:r>
          </a:p>
          <a:p>
            <a:r>
              <a:rPr lang="en-US" dirty="0">
                <a:sym typeface="Wingdings" panose="05000000000000000000" pitchFamily="2" charset="2"/>
              </a:rPr>
              <a:t>W-O  Turn weakness into strength using opportunities</a:t>
            </a:r>
          </a:p>
          <a:p>
            <a:r>
              <a:rPr lang="en-US" dirty="0">
                <a:sym typeface="Wingdings" panose="05000000000000000000" pitchFamily="2" charset="2"/>
              </a:rPr>
              <a:t>W-T  Fix weakness</a:t>
            </a:r>
          </a:p>
          <a:p>
            <a:r>
              <a:rPr lang="en-US" dirty="0">
                <a:sym typeface="Wingdings" panose="05000000000000000000" pitchFamily="2" charset="2"/>
              </a:rPr>
              <a:t>Strengths and weaknesses are internal factors</a:t>
            </a:r>
          </a:p>
          <a:p>
            <a:r>
              <a:rPr lang="en-US" dirty="0">
                <a:sym typeface="Wingdings" panose="05000000000000000000" pitchFamily="2" charset="2"/>
              </a:rPr>
              <a:t>Opportunities and threats are external factors</a:t>
            </a:r>
            <a:endParaRPr lang="en-US" dirty="0"/>
          </a:p>
        </p:txBody>
      </p:sp>
    </p:spTree>
    <p:extLst>
      <p:ext uri="{BB962C8B-B14F-4D97-AF65-F5344CB8AC3E}">
        <p14:creationId xmlns:p14="http://schemas.microsoft.com/office/powerpoint/2010/main" val="19513501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FEBCB-1562-533F-B90F-81A969AADA44}"/>
              </a:ext>
            </a:extLst>
          </p:cNvPr>
          <p:cNvSpPr>
            <a:spLocks noGrp="1"/>
          </p:cNvSpPr>
          <p:nvPr>
            <p:ph type="title"/>
          </p:nvPr>
        </p:nvSpPr>
        <p:spPr/>
        <p:txBody>
          <a:bodyPr/>
          <a:lstStyle/>
          <a:p>
            <a:r>
              <a:rPr lang="en-US" dirty="0"/>
              <a:t>Example SWOT Analysis</a:t>
            </a:r>
          </a:p>
        </p:txBody>
      </p:sp>
      <p:pic>
        <p:nvPicPr>
          <p:cNvPr id="7" name="Content Placeholder 6">
            <a:extLst>
              <a:ext uri="{FF2B5EF4-FFF2-40B4-BE49-F238E27FC236}">
                <a16:creationId xmlns:a16="http://schemas.microsoft.com/office/drawing/2014/main" id="{56E23F9E-F758-9DE5-71D8-E4435E34BAE7}"/>
              </a:ext>
            </a:extLst>
          </p:cNvPr>
          <p:cNvPicPr>
            <a:picLocks noGrp="1" noChangeAspect="1"/>
          </p:cNvPicPr>
          <p:nvPr>
            <p:ph idx="1"/>
          </p:nvPr>
        </p:nvPicPr>
        <p:blipFill>
          <a:blip r:embed="rId2"/>
          <a:stretch>
            <a:fillRect/>
          </a:stretch>
        </p:blipFill>
        <p:spPr>
          <a:xfrm>
            <a:off x="6716889" y="3381627"/>
            <a:ext cx="5034844" cy="2220302"/>
          </a:xfrm>
          <a:prstGeom prst="rect">
            <a:avLst/>
          </a:prstGeom>
        </p:spPr>
      </p:pic>
      <p:pic>
        <p:nvPicPr>
          <p:cNvPr id="8" name="Picture 7">
            <a:extLst>
              <a:ext uri="{FF2B5EF4-FFF2-40B4-BE49-F238E27FC236}">
                <a16:creationId xmlns:a16="http://schemas.microsoft.com/office/drawing/2014/main" id="{AAB8E4C8-CE54-EB80-2E3E-7985F129369D}"/>
              </a:ext>
            </a:extLst>
          </p:cNvPr>
          <p:cNvPicPr>
            <a:picLocks noChangeAspect="1"/>
          </p:cNvPicPr>
          <p:nvPr/>
        </p:nvPicPr>
        <p:blipFill>
          <a:blip r:embed="rId3"/>
          <a:stretch>
            <a:fillRect/>
          </a:stretch>
        </p:blipFill>
        <p:spPr>
          <a:xfrm>
            <a:off x="7350040" y="1508131"/>
            <a:ext cx="4401693" cy="1633870"/>
          </a:xfrm>
          <a:prstGeom prst="rect">
            <a:avLst/>
          </a:prstGeom>
        </p:spPr>
      </p:pic>
      <p:pic>
        <p:nvPicPr>
          <p:cNvPr id="9" name="Picture 8">
            <a:extLst>
              <a:ext uri="{FF2B5EF4-FFF2-40B4-BE49-F238E27FC236}">
                <a16:creationId xmlns:a16="http://schemas.microsoft.com/office/drawing/2014/main" id="{2D0C7F6F-2464-B2D0-DA70-A23108678147}"/>
              </a:ext>
            </a:extLst>
          </p:cNvPr>
          <p:cNvPicPr>
            <a:picLocks noChangeAspect="1"/>
          </p:cNvPicPr>
          <p:nvPr/>
        </p:nvPicPr>
        <p:blipFill>
          <a:blip r:embed="rId4"/>
          <a:stretch>
            <a:fillRect/>
          </a:stretch>
        </p:blipFill>
        <p:spPr>
          <a:xfrm>
            <a:off x="1491343" y="1520426"/>
            <a:ext cx="3987130" cy="1694835"/>
          </a:xfrm>
          <a:prstGeom prst="rect">
            <a:avLst/>
          </a:prstGeom>
        </p:spPr>
      </p:pic>
      <p:pic>
        <p:nvPicPr>
          <p:cNvPr id="10" name="Picture 9">
            <a:extLst>
              <a:ext uri="{FF2B5EF4-FFF2-40B4-BE49-F238E27FC236}">
                <a16:creationId xmlns:a16="http://schemas.microsoft.com/office/drawing/2014/main" id="{D147D9A0-3705-DC97-607D-D9E1C2A4DBE9}"/>
              </a:ext>
            </a:extLst>
          </p:cNvPr>
          <p:cNvPicPr>
            <a:picLocks noChangeAspect="1"/>
          </p:cNvPicPr>
          <p:nvPr/>
        </p:nvPicPr>
        <p:blipFill>
          <a:blip r:embed="rId5"/>
          <a:stretch>
            <a:fillRect/>
          </a:stretch>
        </p:blipFill>
        <p:spPr>
          <a:xfrm>
            <a:off x="1491343" y="3321245"/>
            <a:ext cx="3987130" cy="2103547"/>
          </a:xfrm>
          <a:prstGeom prst="rect">
            <a:avLst/>
          </a:prstGeom>
        </p:spPr>
      </p:pic>
      <p:cxnSp>
        <p:nvCxnSpPr>
          <p:cNvPr id="11" name="Straight Connector 10">
            <a:extLst>
              <a:ext uri="{FF2B5EF4-FFF2-40B4-BE49-F238E27FC236}">
                <a16:creationId xmlns:a16="http://schemas.microsoft.com/office/drawing/2014/main" id="{F55A77D0-86C3-F119-0EBD-C065655917F5}"/>
              </a:ext>
            </a:extLst>
          </p:cNvPr>
          <p:cNvCxnSpPr>
            <a:cxnSpLocks/>
          </p:cNvCxnSpPr>
          <p:nvPr/>
        </p:nvCxnSpPr>
        <p:spPr>
          <a:xfrm>
            <a:off x="6156036" y="1365956"/>
            <a:ext cx="0" cy="4598223"/>
          </a:xfrm>
          <a:prstGeom prst="line">
            <a:avLst/>
          </a:prstGeom>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5FB8C2AA-EBE4-0F36-04DA-A88680B09907}"/>
              </a:ext>
            </a:extLst>
          </p:cNvPr>
          <p:cNvCxnSpPr>
            <a:cxnSpLocks/>
          </p:cNvCxnSpPr>
          <p:nvPr/>
        </p:nvCxnSpPr>
        <p:spPr>
          <a:xfrm flipH="1">
            <a:off x="1450238" y="3429000"/>
            <a:ext cx="10301495" cy="1301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407578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AF1F0-E4D6-F3F3-F64C-44EB5E313739}"/>
              </a:ext>
            </a:extLst>
          </p:cNvPr>
          <p:cNvSpPr>
            <a:spLocks noGrp="1"/>
          </p:cNvSpPr>
          <p:nvPr>
            <p:ph type="title"/>
          </p:nvPr>
        </p:nvSpPr>
        <p:spPr/>
        <p:txBody>
          <a:bodyPr/>
          <a:lstStyle/>
          <a:p>
            <a:r>
              <a:rPr lang="en-US" dirty="0"/>
              <a:t>Self-Assessment Question #2</a:t>
            </a:r>
          </a:p>
        </p:txBody>
      </p:sp>
      <p:sp>
        <p:nvSpPr>
          <p:cNvPr id="3" name="Content Placeholder 2">
            <a:extLst>
              <a:ext uri="{FF2B5EF4-FFF2-40B4-BE49-F238E27FC236}">
                <a16:creationId xmlns:a16="http://schemas.microsoft.com/office/drawing/2014/main" id="{B965F9EE-145D-BB0F-A228-342617ADAC9A}"/>
              </a:ext>
            </a:extLst>
          </p:cNvPr>
          <p:cNvSpPr>
            <a:spLocks noGrp="1"/>
          </p:cNvSpPr>
          <p:nvPr>
            <p:ph idx="1"/>
          </p:nvPr>
        </p:nvSpPr>
        <p:spPr/>
        <p:txBody>
          <a:bodyPr/>
          <a:lstStyle/>
          <a:p>
            <a:pPr marL="514350" indent="-514350">
              <a:buAutoNum type="arabicPeriod"/>
            </a:pPr>
            <a:r>
              <a:rPr lang="en-US" dirty="0"/>
              <a:t>What does SWOT stand for?</a:t>
            </a:r>
          </a:p>
          <a:p>
            <a:pPr marL="971550" lvl="1" indent="-514350">
              <a:buFont typeface="+mj-lt"/>
              <a:buAutoNum type="alphaUcPeriod"/>
            </a:pPr>
            <a:r>
              <a:rPr lang="en-US" dirty="0"/>
              <a:t>Strengths, weaknesses, opportunities, trust</a:t>
            </a:r>
          </a:p>
          <a:p>
            <a:pPr marL="971550" lvl="1" indent="-514350">
              <a:buFont typeface="+mj-lt"/>
              <a:buAutoNum type="alphaUcPeriod"/>
            </a:pPr>
            <a:r>
              <a:rPr lang="en-US" dirty="0"/>
              <a:t>Strengths, weaknesses, opportunities, threats</a:t>
            </a:r>
          </a:p>
          <a:p>
            <a:pPr marL="971550" lvl="1" indent="-514350">
              <a:buFont typeface="+mj-lt"/>
              <a:buAutoNum type="alphaUcPeriod"/>
            </a:pPr>
            <a:r>
              <a:rPr lang="en-US" dirty="0"/>
              <a:t>Stability, weaknesses, opportunities, threats</a:t>
            </a:r>
          </a:p>
          <a:p>
            <a:pPr marL="971550" lvl="1" indent="-514350">
              <a:buFont typeface="+mj-lt"/>
              <a:buAutoNum type="alphaUcPeriod"/>
            </a:pPr>
            <a:r>
              <a:rPr lang="en-US" dirty="0"/>
              <a:t>Stability, weaknesses, opportunities, trust</a:t>
            </a:r>
          </a:p>
          <a:p>
            <a:endParaRPr lang="en-US" dirty="0"/>
          </a:p>
        </p:txBody>
      </p:sp>
    </p:spTree>
    <p:extLst>
      <p:ext uri="{BB962C8B-B14F-4D97-AF65-F5344CB8AC3E}">
        <p14:creationId xmlns:p14="http://schemas.microsoft.com/office/powerpoint/2010/main" val="12681765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37894-57FC-FCC8-A472-A7997130CDA5}"/>
              </a:ext>
            </a:extLst>
          </p:cNvPr>
          <p:cNvSpPr>
            <a:spLocks noGrp="1"/>
          </p:cNvSpPr>
          <p:nvPr>
            <p:ph type="title"/>
          </p:nvPr>
        </p:nvSpPr>
        <p:spPr/>
        <p:txBody>
          <a:bodyPr/>
          <a:lstStyle/>
          <a:p>
            <a:r>
              <a:rPr lang="en-US" dirty="0"/>
              <a:t>Risk Appetite/Threshold</a:t>
            </a:r>
          </a:p>
        </p:txBody>
      </p:sp>
      <p:sp>
        <p:nvSpPr>
          <p:cNvPr id="4" name="Content Placeholder 2">
            <a:extLst>
              <a:ext uri="{FF2B5EF4-FFF2-40B4-BE49-F238E27FC236}">
                <a16:creationId xmlns:a16="http://schemas.microsoft.com/office/drawing/2014/main" id="{F18EBAA1-2270-CFA3-8FDB-23E755EB0C3C}"/>
              </a:ext>
            </a:extLst>
          </p:cNvPr>
          <p:cNvSpPr>
            <a:spLocks noGrp="1"/>
          </p:cNvSpPr>
          <p:nvPr>
            <p:ph idx="1"/>
          </p:nvPr>
        </p:nvSpPr>
        <p:spPr>
          <a:xfrm>
            <a:off x="838200" y="1825625"/>
            <a:ext cx="10799763" cy="4351338"/>
          </a:xfrm>
        </p:spPr>
        <p:txBody>
          <a:bodyPr>
            <a:normAutofit fontScale="92500"/>
          </a:bodyPr>
          <a:lstStyle/>
          <a:p>
            <a:r>
              <a:rPr lang="en-US" dirty="0"/>
              <a:t>What is the risk appetite?</a:t>
            </a:r>
          </a:p>
          <a:p>
            <a:pPr lvl="1"/>
            <a:r>
              <a:rPr lang="en-US" dirty="0"/>
              <a:t>Risk-seeking – willing to do cutting edge work</a:t>
            </a:r>
          </a:p>
          <a:p>
            <a:pPr lvl="1"/>
            <a:r>
              <a:rPr lang="en-US" dirty="0"/>
              <a:t>Risk-neutral – can float with the level of risk and can absorb it as needed</a:t>
            </a:r>
          </a:p>
          <a:p>
            <a:pPr lvl="1"/>
            <a:r>
              <a:rPr lang="en-US" dirty="0"/>
              <a:t>Risk-averse – look at what we did last time and make a small incremental change</a:t>
            </a:r>
          </a:p>
          <a:p>
            <a:r>
              <a:rPr lang="en-US" dirty="0"/>
              <a:t>Risk threshold</a:t>
            </a:r>
          </a:p>
          <a:p>
            <a:pPr lvl="1"/>
            <a:r>
              <a:rPr lang="en-US" dirty="0"/>
              <a:t>You as a leader must define the threshold based on stakeholder input</a:t>
            </a:r>
          </a:p>
          <a:p>
            <a:pPr lvl="1"/>
            <a:r>
              <a:rPr lang="en-US" dirty="0"/>
              <a:t>When do you need to bring the level of risk to the attention of leadership</a:t>
            </a:r>
          </a:p>
          <a:p>
            <a:pPr lvl="2"/>
            <a:r>
              <a:rPr lang="en-US" dirty="0"/>
              <a:t>They can monitor and control the level of risk – now a part of their awareness</a:t>
            </a:r>
          </a:p>
        </p:txBody>
      </p:sp>
    </p:spTree>
    <p:extLst>
      <p:ext uri="{BB962C8B-B14F-4D97-AF65-F5344CB8AC3E}">
        <p14:creationId xmlns:p14="http://schemas.microsoft.com/office/powerpoint/2010/main" val="26541124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6FCC8-655A-AB3C-4CAB-32DA249F96B2}"/>
              </a:ext>
            </a:extLst>
          </p:cNvPr>
          <p:cNvSpPr>
            <a:spLocks noGrp="1"/>
          </p:cNvSpPr>
          <p:nvPr>
            <p:ph type="title"/>
          </p:nvPr>
        </p:nvSpPr>
        <p:spPr/>
        <p:txBody>
          <a:bodyPr/>
          <a:lstStyle/>
          <a:p>
            <a:r>
              <a:rPr lang="en-US" dirty="0"/>
              <a:t>Quantitative Risk Analysis Methods</a:t>
            </a:r>
          </a:p>
        </p:txBody>
      </p:sp>
      <p:pic>
        <p:nvPicPr>
          <p:cNvPr id="4" name="Content Placeholder 3">
            <a:extLst>
              <a:ext uri="{FF2B5EF4-FFF2-40B4-BE49-F238E27FC236}">
                <a16:creationId xmlns:a16="http://schemas.microsoft.com/office/drawing/2014/main" id="{50EBD175-6062-48AD-FB5D-7C54B21A6D03}"/>
              </a:ext>
            </a:extLst>
          </p:cNvPr>
          <p:cNvPicPr>
            <a:picLocks noGrp="1" noChangeAspect="1"/>
          </p:cNvPicPr>
          <p:nvPr>
            <p:ph idx="1"/>
          </p:nvPr>
        </p:nvPicPr>
        <p:blipFill>
          <a:blip r:embed="rId3"/>
          <a:stretch>
            <a:fillRect/>
          </a:stretch>
        </p:blipFill>
        <p:spPr>
          <a:xfrm>
            <a:off x="8132666" y="1311197"/>
            <a:ext cx="4059333" cy="4250704"/>
          </a:xfrm>
          <a:prstGeom prst="rect">
            <a:avLst/>
          </a:prstGeom>
        </p:spPr>
      </p:pic>
      <p:pic>
        <p:nvPicPr>
          <p:cNvPr id="5" name="Picture 4">
            <a:extLst>
              <a:ext uri="{FF2B5EF4-FFF2-40B4-BE49-F238E27FC236}">
                <a16:creationId xmlns:a16="http://schemas.microsoft.com/office/drawing/2014/main" id="{A5A939AA-1271-5935-612A-7294EF0C3554}"/>
              </a:ext>
            </a:extLst>
          </p:cNvPr>
          <p:cNvPicPr>
            <a:picLocks noChangeAspect="1"/>
          </p:cNvPicPr>
          <p:nvPr/>
        </p:nvPicPr>
        <p:blipFill>
          <a:blip r:embed="rId4"/>
          <a:stretch>
            <a:fillRect/>
          </a:stretch>
        </p:blipFill>
        <p:spPr>
          <a:xfrm>
            <a:off x="0" y="1311197"/>
            <a:ext cx="8255355" cy="3531736"/>
          </a:xfrm>
          <a:prstGeom prst="rect">
            <a:avLst/>
          </a:prstGeom>
        </p:spPr>
      </p:pic>
    </p:spTree>
    <p:extLst>
      <p:ext uri="{BB962C8B-B14F-4D97-AF65-F5344CB8AC3E}">
        <p14:creationId xmlns:p14="http://schemas.microsoft.com/office/powerpoint/2010/main" val="3965677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A260A-B582-7258-9CF8-02DB0252B996}"/>
              </a:ext>
            </a:extLst>
          </p:cNvPr>
          <p:cNvSpPr>
            <a:spLocks noGrp="1"/>
          </p:cNvSpPr>
          <p:nvPr>
            <p:ph type="title"/>
          </p:nvPr>
        </p:nvSpPr>
        <p:spPr/>
        <p:txBody>
          <a:bodyPr/>
          <a:lstStyle/>
          <a:p>
            <a:r>
              <a:rPr lang="en-US" dirty="0"/>
              <a:t>Quantitative Risk Analysis</a:t>
            </a:r>
          </a:p>
        </p:txBody>
      </p:sp>
      <p:sp>
        <p:nvSpPr>
          <p:cNvPr id="4" name="Content Placeholder 2">
            <a:extLst>
              <a:ext uri="{FF2B5EF4-FFF2-40B4-BE49-F238E27FC236}">
                <a16:creationId xmlns:a16="http://schemas.microsoft.com/office/drawing/2014/main" id="{14DB2D3E-B701-090E-4ED4-BAE907571B4E}"/>
              </a:ext>
            </a:extLst>
          </p:cNvPr>
          <p:cNvSpPr>
            <a:spLocks noGrp="1"/>
          </p:cNvSpPr>
          <p:nvPr>
            <p:ph idx="1"/>
          </p:nvPr>
        </p:nvSpPr>
        <p:spPr>
          <a:xfrm>
            <a:off x="838200" y="1825625"/>
            <a:ext cx="10799763" cy="4351338"/>
          </a:xfrm>
        </p:spPr>
        <p:txBody>
          <a:bodyPr>
            <a:normAutofit fontScale="92500" lnSpcReduction="20000"/>
          </a:bodyPr>
          <a:lstStyle/>
          <a:p>
            <a:r>
              <a:rPr lang="en-US" dirty="0"/>
              <a:t>Decision tree analysis</a:t>
            </a:r>
          </a:p>
          <a:p>
            <a:pPr lvl="1"/>
            <a:r>
              <a:rPr lang="en-US" dirty="0"/>
              <a:t>Branches represent decisions or events, each with associated costs and risks</a:t>
            </a:r>
          </a:p>
          <a:p>
            <a:pPr lvl="1"/>
            <a:r>
              <a:rPr lang="en-US" dirty="0"/>
              <a:t>The end-points of branches represent the outcome (negative or positive)</a:t>
            </a:r>
          </a:p>
          <a:p>
            <a:r>
              <a:rPr lang="en-US" dirty="0"/>
              <a:t>Influence diagrams</a:t>
            </a:r>
          </a:p>
          <a:p>
            <a:pPr lvl="1"/>
            <a:r>
              <a:rPr lang="en-US" dirty="0"/>
              <a:t>Quality management graphical aid</a:t>
            </a:r>
          </a:p>
          <a:p>
            <a:pPr lvl="1"/>
            <a:r>
              <a:rPr lang="en-US" dirty="0"/>
              <a:t>Shows elements of uncertainty caused by risks using ranges or probability distributions </a:t>
            </a:r>
            <a:r>
              <a:rPr lang="en-US" dirty="0">
                <a:sym typeface="Wingdings" panose="05000000000000000000" pitchFamily="2" charset="2"/>
              </a:rPr>
              <a:t> used when decision trees are too complex</a:t>
            </a:r>
          </a:p>
          <a:p>
            <a:r>
              <a:rPr lang="en-US" dirty="0">
                <a:sym typeface="Wingdings" panose="05000000000000000000" pitchFamily="2" charset="2"/>
              </a:rPr>
              <a:t>Expected Monetary Value (EMV)</a:t>
            </a:r>
          </a:p>
          <a:p>
            <a:pPr lvl="1"/>
            <a:r>
              <a:rPr lang="en-US" dirty="0">
                <a:sym typeface="Wingdings" panose="05000000000000000000" pitchFamily="2" charset="2"/>
              </a:rPr>
              <a:t>Multiply the monetary value of a possible outcome with its probability of occurrence to calculate the EMV of each branch</a:t>
            </a:r>
          </a:p>
          <a:p>
            <a:pPr lvl="1"/>
            <a:r>
              <a:rPr lang="en-US" dirty="0">
                <a:sym typeface="Wingdings" panose="05000000000000000000" pitchFamily="2" charset="2"/>
              </a:rPr>
              <a:t>Select the optimal one</a:t>
            </a:r>
            <a:endParaRPr lang="en-US" dirty="0"/>
          </a:p>
        </p:txBody>
      </p:sp>
    </p:spTree>
    <p:extLst>
      <p:ext uri="{BB962C8B-B14F-4D97-AF65-F5344CB8AC3E}">
        <p14:creationId xmlns:p14="http://schemas.microsoft.com/office/powerpoint/2010/main" val="42743310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1AAA9-85A3-0143-41B5-92856AB9C2C8}"/>
              </a:ext>
            </a:extLst>
          </p:cNvPr>
          <p:cNvSpPr>
            <a:spLocks noGrp="1"/>
          </p:cNvSpPr>
          <p:nvPr>
            <p:ph type="title"/>
          </p:nvPr>
        </p:nvSpPr>
        <p:spPr/>
        <p:txBody>
          <a:bodyPr/>
          <a:lstStyle/>
          <a:p>
            <a:r>
              <a:rPr lang="en-US" dirty="0"/>
              <a:t>Managing Risk</a:t>
            </a:r>
          </a:p>
        </p:txBody>
      </p:sp>
      <p:sp>
        <p:nvSpPr>
          <p:cNvPr id="3" name="Content Placeholder 2">
            <a:extLst>
              <a:ext uri="{FF2B5EF4-FFF2-40B4-BE49-F238E27FC236}">
                <a16:creationId xmlns:a16="http://schemas.microsoft.com/office/drawing/2014/main" id="{58171DA2-C9B3-54A6-7647-1D3B34BB0C54}"/>
              </a:ext>
            </a:extLst>
          </p:cNvPr>
          <p:cNvSpPr>
            <a:spLocks noGrp="1"/>
          </p:cNvSpPr>
          <p:nvPr>
            <p:ph idx="1"/>
          </p:nvPr>
        </p:nvSpPr>
        <p:spPr/>
        <p:txBody>
          <a:bodyPr/>
          <a:lstStyle/>
          <a:p>
            <a:r>
              <a:rPr lang="en-US" dirty="0"/>
              <a:t>Reduce uncertainty</a:t>
            </a:r>
          </a:p>
          <a:p>
            <a:r>
              <a:rPr lang="en-US" dirty="0"/>
              <a:t>Determine appropriate responses</a:t>
            </a:r>
          </a:p>
          <a:p>
            <a:r>
              <a:rPr lang="en-US" dirty="0"/>
              <a:t>Assess effectiveness of the response</a:t>
            </a:r>
          </a:p>
          <a:p>
            <a:r>
              <a:rPr lang="en-US" dirty="0"/>
              <a:t>Set an initial risk strategy, then define and refine it</a:t>
            </a:r>
          </a:p>
          <a:p>
            <a:pPr lvl="1"/>
            <a:r>
              <a:rPr lang="en-US" dirty="0"/>
              <a:t>Project characteristics</a:t>
            </a:r>
          </a:p>
          <a:p>
            <a:pPr lvl="2"/>
            <a:r>
              <a:rPr lang="en-US" dirty="0"/>
              <a:t>Size</a:t>
            </a:r>
          </a:p>
          <a:p>
            <a:pPr lvl="2"/>
            <a:r>
              <a:rPr lang="en-US" dirty="0"/>
              <a:t>Complexity</a:t>
            </a:r>
          </a:p>
          <a:p>
            <a:pPr lvl="2"/>
            <a:r>
              <a:rPr lang="en-US" dirty="0"/>
              <a:t>Importance</a:t>
            </a:r>
          </a:p>
          <a:p>
            <a:pPr lvl="2"/>
            <a:r>
              <a:rPr lang="en-US" dirty="0"/>
              <a:t>Development approach</a:t>
            </a:r>
          </a:p>
          <a:p>
            <a:endParaRPr lang="en-US" dirty="0"/>
          </a:p>
          <a:p>
            <a:endParaRPr lang="en-US" dirty="0"/>
          </a:p>
        </p:txBody>
      </p:sp>
    </p:spTree>
    <p:extLst>
      <p:ext uri="{BB962C8B-B14F-4D97-AF65-F5344CB8AC3E}">
        <p14:creationId xmlns:p14="http://schemas.microsoft.com/office/powerpoint/2010/main" val="31800471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B29AD-445C-8522-C806-CFF0ABAB4ADB}"/>
              </a:ext>
            </a:extLst>
          </p:cNvPr>
          <p:cNvSpPr>
            <a:spLocks noGrp="1"/>
          </p:cNvSpPr>
          <p:nvPr>
            <p:ph type="title"/>
          </p:nvPr>
        </p:nvSpPr>
        <p:spPr/>
        <p:txBody>
          <a:bodyPr/>
          <a:lstStyle/>
          <a:p>
            <a:r>
              <a:rPr lang="en-US" dirty="0"/>
              <a:t>Cost of Quality (Risk Mitigation)</a:t>
            </a:r>
          </a:p>
        </p:txBody>
      </p:sp>
      <p:sp>
        <p:nvSpPr>
          <p:cNvPr id="3" name="Content Placeholder 2">
            <a:extLst>
              <a:ext uri="{FF2B5EF4-FFF2-40B4-BE49-F238E27FC236}">
                <a16:creationId xmlns:a16="http://schemas.microsoft.com/office/drawing/2014/main" id="{312F5C20-7A03-526B-00A5-22A573906568}"/>
              </a:ext>
            </a:extLst>
          </p:cNvPr>
          <p:cNvSpPr>
            <a:spLocks noGrp="1"/>
          </p:cNvSpPr>
          <p:nvPr>
            <p:ph idx="1"/>
          </p:nvPr>
        </p:nvSpPr>
        <p:spPr/>
        <p:txBody>
          <a:bodyPr>
            <a:normAutofit lnSpcReduction="10000"/>
          </a:bodyPr>
          <a:lstStyle/>
          <a:p>
            <a:r>
              <a:rPr lang="en-US" dirty="0"/>
              <a:t>Money spent during a project to avoid failure</a:t>
            </a:r>
          </a:p>
          <a:p>
            <a:pPr lvl="1"/>
            <a:r>
              <a:rPr lang="en-US" dirty="0"/>
              <a:t>Prevention costs</a:t>
            </a:r>
          </a:p>
          <a:p>
            <a:pPr lvl="1"/>
            <a:r>
              <a:rPr lang="en-US" dirty="0"/>
              <a:t>Appraisal (quality assessment)</a:t>
            </a:r>
          </a:p>
          <a:p>
            <a:r>
              <a:rPr lang="en-US" dirty="0"/>
              <a:t>Money spent during/after a project because of failures</a:t>
            </a:r>
          </a:p>
          <a:p>
            <a:pPr lvl="1"/>
            <a:r>
              <a:rPr lang="en-US" dirty="0"/>
              <a:t>Internal failure costs </a:t>
            </a:r>
            <a:r>
              <a:rPr lang="en-US" dirty="0">
                <a:sym typeface="Wingdings" panose="05000000000000000000" pitchFamily="2" charset="2"/>
              </a:rPr>
              <a:t> Risk became an issue</a:t>
            </a:r>
            <a:endParaRPr lang="en-US" dirty="0"/>
          </a:p>
          <a:p>
            <a:pPr lvl="2"/>
            <a:r>
              <a:rPr lang="en-US" dirty="0"/>
              <a:t>Rework</a:t>
            </a:r>
          </a:p>
          <a:p>
            <a:pPr lvl="2"/>
            <a:r>
              <a:rPr lang="en-US" dirty="0"/>
              <a:t>Scrap</a:t>
            </a:r>
          </a:p>
          <a:p>
            <a:pPr lvl="1"/>
            <a:r>
              <a:rPr lang="en-US" dirty="0"/>
              <a:t>External failure costs </a:t>
            </a:r>
            <a:r>
              <a:rPr lang="en-US" dirty="0">
                <a:sym typeface="Wingdings" panose="05000000000000000000" pitchFamily="2" charset="2"/>
              </a:rPr>
              <a:t> Risk became an issue</a:t>
            </a:r>
            <a:endParaRPr lang="en-US" dirty="0"/>
          </a:p>
          <a:p>
            <a:pPr lvl="2"/>
            <a:r>
              <a:rPr lang="en-US" dirty="0"/>
              <a:t>Liabilities</a:t>
            </a:r>
          </a:p>
          <a:p>
            <a:pPr lvl="2"/>
            <a:r>
              <a:rPr lang="en-US" dirty="0"/>
              <a:t>Warranty work</a:t>
            </a:r>
          </a:p>
          <a:p>
            <a:pPr lvl="2"/>
            <a:r>
              <a:rPr lang="en-US" dirty="0"/>
              <a:t>Lost business</a:t>
            </a:r>
          </a:p>
          <a:p>
            <a:endParaRPr lang="en-US" dirty="0"/>
          </a:p>
        </p:txBody>
      </p:sp>
    </p:spTree>
    <p:extLst>
      <p:ext uri="{BB962C8B-B14F-4D97-AF65-F5344CB8AC3E}">
        <p14:creationId xmlns:p14="http://schemas.microsoft.com/office/powerpoint/2010/main" val="38263602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7480E-76DD-414E-937A-6154FFD8B398}"/>
              </a:ext>
            </a:extLst>
          </p:cNvPr>
          <p:cNvSpPr>
            <a:spLocks noGrp="1"/>
          </p:cNvSpPr>
          <p:nvPr>
            <p:ph type="title"/>
          </p:nvPr>
        </p:nvSpPr>
        <p:spPr/>
        <p:txBody>
          <a:bodyPr/>
          <a:lstStyle/>
          <a:p>
            <a:r>
              <a:rPr lang="en-US" dirty="0"/>
              <a:t>Quality Management</a:t>
            </a:r>
          </a:p>
        </p:txBody>
      </p:sp>
      <p:sp>
        <p:nvSpPr>
          <p:cNvPr id="3" name="Content Placeholder 2">
            <a:extLst>
              <a:ext uri="{FF2B5EF4-FFF2-40B4-BE49-F238E27FC236}">
                <a16:creationId xmlns:a16="http://schemas.microsoft.com/office/drawing/2014/main" id="{8C58C508-CD2D-61B5-74B9-0A403B5F659C}"/>
              </a:ext>
            </a:extLst>
          </p:cNvPr>
          <p:cNvSpPr>
            <a:spLocks noGrp="1"/>
          </p:cNvSpPr>
          <p:nvPr>
            <p:ph idx="1"/>
          </p:nvPr>
        </p:nvSpPr>
        <p:spPr/>
        <p:txBody>
          <a:bodyPr/>
          <a:lstStyle/>
          <a:p>
            <a:r>
              <a:rPr lang="en-US" dirty="0"/>
              <a:t>Monitor for risks</a:t>
            </a:r>
          </a:p>
          <a:p>
            <a:pPr lvl="1"/>
            <a:r>
              <a:rPr lang="en-US" dirty="0"/>
              <a:t>Cost overruns, schedule delays, or potential disputes</a:t>
            </a:r>
          </a:p>
          <a:p>
            <a:r>
              <a:rPr lang="en-US" dirty="0"/>
              <a:t>Conduct inspection and testing</a:t>
            </a:r>
          </a:p>
          <a:p>
            <a:r>
              <a:rPr lang="en-US" dirty="0"/>
              <a:t>Physical resource management</a:t>
            </a:r>
          </a:p>
          <a:p>
            <a:pPr lvl="1"/>
            <a:r>
              <a:rPr lang="en-US" dirty="0"/>
              <a:t>Equipment, materials, facilities, infrastructure</a:t>
            </a:r>
          </a:p>
          <a:p>
            <a:r>
              <a:rPr lang="en-US" dirty="0"/>
              <a:t>Evaluate quality of project activities and processes through reviews and audits</a:t>
            </a:r>
          </a:p>
          <a:p>
            <a:r>
              <a:rPr lang="en-US" dirty="0"/>
              <a:t>Focus on DETECTING AND PREVENTING errors and defects</a:t>
            </a:r>
          </a:p>
          <a:p>
            <a:endParaRPr lang="en-US" dirty="0"/>
          </a:p>
          <a:p>
            <a:endParaRPr lang="en-US" dirty="0"/>
          </a:p>
        </p:txBody>
      </p:sp>
    </p:spTree>
    <p:extLst>
      <p:ext uri="{BB962C8B-B14F-4D97-AF65-F5344CB8AC3E}">
        <p14:creationId xmlns:p14="http://schemas.microsoft.com/office/powerpoint/2010/main" val="2818513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A76E7-5ECA-EED2-897C-52509A2F0670}"/>
              </a:ext>
            </a:extLst>
          </p:cNvPr>
          <p:cNvSpPr>
            <a:spLocks noGrp="1"/>
          </p:cNvSpPr>
          <p:nvPr>
            <p:ph type="title"/>
          </p:nvPr>
        </p:nvSpPr>
        <p:spPr/>
        <p:txBody>
          <a:bodyPr/>
          <a:lstStyle/>
          <a:p>
            <a:r>
              <a:rPr lang="en-US" dirty="0"/>
              <a:t>Quality Control Tools</a:t>
            </a:r>
          </a:p>
        </p:txBody>
      </p:sp>
      <p:sp>
        <p:nvSpPr>
          <p:cNvPr id="3" name="Content Placeholder 2">
            <a:extLst>
              <a:ext uri="{FF2B5EF4-FFF2-40B4-BE49-F238E27FC236}">
                <a16:creationId xmlns:a16="http://schemas.microsoft.com/office/drawing/2014/main" id="{744CB289-B422-A661-F001-8A78E58BB651}"/>
              </a:ext>
            </a:extLst>
          </p:cNvPr>
          <p:cNvSpPr>
            <a:spLocks noGrp="1"/>
          </p:cNvSpPr>
          <p:nvPr>
            <p:ph idx="1"/>
          </p:nvPr>
        </p:nvSpPr>
        <p:spPr/>
        <p:txBody>
          <a:bodyPr>
            <a:normAutofit fontScale="85000" lnSpcReduction="20000"/>
          </a:bodyPr>
          <a:lstStyle/>
          <a:p>
            <a:r>
              <a:rPr lang="en-US" dirty="0"/>
              <a:t>Data gathering</a:t>
            </a:r>
          </a:p>
          <a:p>
            <a:pPr lvl="1"/>
            <a:r>
              <a:rPr lang="en-US" dirty="0"/>
              <a:t>Checklists/check sheets</a:t>
            </a:r>
          </a:p>
          <a:p>
            <a:pPr lvl="1"/>
            <a:r>
              <a:rPr lang="en-US" dirty="0"/>
              <a:t>Statistical sampling</a:t>
            </a:r>
          </a:p>
          <a:p>
            <a:pPr lvl="1"/>
            <a:r>
              <a:rPr lang="en-US" dirty="0"/>
              <a:t>Questionnaires and surveys</a:t>
            </a:r>
          </a:p>
          <a:p>
            <a:r>
              <a:rPr lang="en-US" dirty="0"/>
              <a:t>Data analysis</a:t>
            </a:r>
          </a:p>
          <a:p>
            <a:pPr lvl="1"/>
            <a:r>
              <a:rPr lang="en-US" dirty="0"/>
              <a:t>Performance reviews</a:t>
            </a:r>
          </a:p>
          <a:p>
            <a:pPr lvl="1"/>
            <a:r>
              <a:rPr lang="en-US" dirty="0"/>
              <a:t>Root cause analysis</a:t>
            </a:r>
          </a:p>
          <a:p>
            <a:r>
              <a:rPr lang="en-US" dirty="0"/>
              <a:t>Data representation</a:t>
            </a:r>
          </a:p>
          <a:p>
            <a:pPr lvl="1"/>
            <a:r>
              <a:rPr lang="en-US" dirty="0"/>
              <a:t>Cause-and-effect diagram</a:t>
            </a:r>
          </a:p>
          <a:p>
            <a:pPr lvl="1"/>
            <a:r>
              <a:rPr lang="en-US" dirty="0"/>
              <a:t>Scatter diagram</a:t>
            </a:r>
          </a:p>
          <a:p>
            <a:pPr lvl="1"/>
            <a:r>
              <a:rPr lang="en-US" dirty="0"/>
              <a:t>Control charts</a:t>
            </a:r>
          </a:p>
          <a:p>
            <a:pPr lvl="1"/>
            <a:r>
              <a:rPr lang="en-US" dirty="0"/>
              <a:t>Histograms</a:t>
            </a:r>
          </a:p>
          <a:p>
            <a:pPr lvl="1"/>
            <a:r>
              <a:rPr lang="en-US" dirty="0"/>
              <a:t>Pareto charts</a:t>
            </a:r>
          </a:p>
          <a:p>
            <a:endParaRPr lang="en-US" dirty="0"/>
          </a:p>
        </p:txBody>
      </p:sp>
    </p:spTree>
    <p:extLst>
      <p:ext uri="{BB962C8B-B14F-4D97-AF65-F5344CB8AC3E}">
        <p14:creationId xmlns:p14="http://schemas.microsoft.com/office/powerpoint/2010/main" val="10247965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84D6F-04CD-62BA-C987-8E4DD3D4FAAB}"/>
              </a:ext>
            </a:extLst>
          </p:cNvPr>
          <p:cNvSpPr>
            <a:spLocks noGrp="1"/>
          </p:cNvSpPr>
          <p:nvPr>
            <p:ph type="title"/>
          </p:nvPr>
        </p:nvSpPr>
        <p:spPr/>
        <p:txBody>
          <a:bodyPr/>
          <a:lstStyle/>
          <a:p>
            <a:r>
              <a:rPr lang="en-US" dirty="0"/>
              <a:t>Risk Response</a:t>
            </a:r>
          </a:p>
        </p:txBody>
      </p:sp>
      <p:sp>
        <p:nvSpPr>
          <p:cNvPr id="3" name="Content Placeholder 2">
            <a:extLst>
              <a:ext uri="{FF2B5EF4-FFF2-40B4-BE49-F238E27FC236}">
                <a16:creationId xmlns:a16="http://schemas.microsoft.com/office/drawing/2014/main" id="{D3C54413-3D2A-7F29-A744-D7B6EEA89153}"/>
              </a:ext>
            </a:extLst>
          </p:cNvPr>
          <p:cNvSpPr>
            <a:spLocks noGrp="1"/>
          </p:cNvSpPr>
          <p:nvPr>
            <p:ph idx="1"/>
          </p:nvPr>
        </p:nvSpPr>
        <p:spPr/>
        <p:txBody>
          <a:bodyPr/>
          <a:lstStyle/>
          <a:p>
            <a:r>
              <a:rPr lang="en-US" dirty="0"/>
              <a:t>Risk responses should be:</a:t>
            </a:r>
          </a:p>
          <a:p>
            <a:pPr lvl="1"/>
            <a:r>
              <a:rPr lang="en-US" dirty="0"/>
              <a:t>Appropriate for the significance of the risk</a:t>
            </a:r>
          </a:p>
          <a:p>
            <a:pPr lvl="1"/>
            <a:r>
              <a:rPr lang="en-US" dirty="0"/>
              <a:t>Cost effective</a:t>
            </a:r>
          </a:p>
          <a:p>
            <a:pPr lvl="1"/>
            <a:r>
              <a:rPr lang="en-US" dirty="0"/>
              <a:t>Realistic within the project context</a:t>
            </a:r>
          </a:p>
          <a:p>
            <a:pPr lvl="1"/>
            <a:r>
              <a:rPr lang="en-US" dirty="0"/>
              <a:t>Agreed to by relevant stakeholders</a:t>
            </a:r>
          </a:p>
          <a:p>
            <a:pPr lvl="1"/>
            <a:r>
              <a:rPr lang="en-US" dirty="0"/>
              <a:t>Owned by a responsible person</a:t>
            </a:r>
          </a:p>
          <a:p>
            <a:pPr marL="0" indent="0">
              <a:buNone/>
            </a:pPr>
            <a:endParaRPr lang="en-US" dirty="0"/>
          </a:p>
        </p:txBody>
      </p:sp>
    </p:spTree>
    <p:extLst>
      <p:ext uri="{BB962C8B-B14F-4D97-AF65-F5344CB8AC3E}">
        <p14:creationId xmlns:p14="http://schemas.microsoft.com/office/powerpoint/2010/main" val="22673969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3637D-FF77-978B-CEBF-AA84D28528BF}"/>
              </a:ext>
            </a:extLst>
          </p:cNvPr>
          <p:cNvSpPr>
            <a:spLocks noGrp="1"/>
          </p:cNvSpPr>
          <p:nvPr>
            <p:ph type="title"/>
          </p:nvPr>
        </p:nvSpPr>
        <p:spPr/>
        <p:txBody>
          <a:bodyPr/>
          <a:lstStyle/>
          <a:p>
            <a:r>
              <a:rPr lang="en-US" dirty="0"/>
              <a:t>Risk Response</a:t>
            </a:r>
          </a:p>
        </p:txBody>
      </p:sp>
      <p:sp>
        <p:nvSpPr>
          <p:cNvPr id="3" name="Content Placeholder 2">
            <a:extLst>
              <a:ext uri="{FF2B5EF4-FFF2-40B4-BE49-F238E27FC236}">
                <a16:creationId xmlns:a16="http://schemas.microsoft.com/office/drawing/2014/main" id="{A9D118D6-DDFF-AD98-ADEA-59B6740F38BE}"/>
              </a:ext>
            </a:extLst>
          </p:cNvPr>
          <p:cNvSpPr>
            <a:spLocks noGrp="1"/>
          </p:cNvSpPr>
          <p:nvPr>
            <p:ph idx="1"/>
          </p:nvPr>
        </p:nvSpPr>
        <p:spPr/>
        <p:txBody>
          <a:bodyPr/>
          <a:lstStyle/>
          <a:p>
            <a:r>
              <a:rPr lang="en-US" dirty="0"/>
              <a:t>Prepare strategies for threats (negative) as well as opportunities (positive) and for individual project risks and overall project risk.</a:t>
            </a:r>
          </a:p>
          <a:p>
            <a:r>
              <a:rPr lang="en-US" dirty="0"/>
              <a:t>A trigger condition signals a risk can develop</a:t>
            </a:r>
          </a:p>
          <a:p>
            <a:r>
              <a:rPr lang="en-US" dirty="0"/>
              <a:t>Team implements a risk response</a:t>
            </a:r>
          </a:p>
          <a:p>
            <a:r>
              <a:rPr lang="en-US" dirty="0"/>
              <a:t>A secondary risk can arise as a direct result of the risk response implementation</a:t>
            </a:r>
          </a:p>
          <a:p>
            <a:r>
              <a:rPr lang="en-US" dirty="0"/>
              <a:t>Residual risk can remain after risk responses have been implemented</a:t>
            </a:r>
          </a:p>
          <a:p>
            <a:r>
              <a:rPr lang="en-US" dirty="0"/>
              <a:t>Have a contingency (fallback) plan ready in case the primary risk response fails</a:t>
            </a:r>
          </a:p>
          <a:p>
            <a:endParaRPr lang="en-US" dirty="0"/>
          </a:p>
        </p:txBody>
      </p:sp>
    </p:spTree>
    <p:extLst>
      <p:ext uri="{BB962C8B-B14F-4D97-AF65-F5344CB8AC3E}">
        <p14:creationId xmlns:p14="http://schemas.microsoft.com/office/powerpoint/2010/main" val="2140388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1C74C-D385-B71D-1F0B-B1967330945C}"/>
              </a:ext>
            </a:extLst>
          </p:cNvPr>
          <p:cNvSpPr>
            <a:spLocks noGrp="1"/>
          </p:cNvSpPr>
          <p:nvPr>
            <p:ph type="title"/>
          </p:nvPr>
        </p:nvSpPr>
        <p:spPr/>
        <p:txBody>
          <a:bodyPr/>
          <a:lstStyle/>
          <a:p>
            <a:r>
              <a:rPr lang="en-US" dirty="0"/>
              <a:t>Risk Register vs. Risk Report</a:t>
            </a:r>
          </a:p>
        </p:txBody>
      </p:sp>
      <p:sp>
        <p:nvSpPr>
          <p:cNvPr id="3" name="Content Placeholder 2">
            <a:extLst>
              <a:ext uri="{FF2B5EF4-FFF2-40B4-BE49-F238E27FC236}">
                <a16:creationId xmlns:a16="http://schemas.microsoft.com/office/drawing/2014/main" id="{EC8F3282-24BB-5465-A29C-FCC9A1003AF4}"/>
              </a:ext>
            </a:extLst>
          </p:cNvPr>
          <p:cNvSpPr>
            <a:spLocks noGrp="1"/>
          </p:cNvSpPr>
          <p:nvPr>
            <p:ph idx="1"/>
          </p:nvPr>
        </p:nvSpPr>
        <p:spPr>
          <a:xfrm>
            <a:off x="838200" y="1825625"/>
            <a:ext cx="5720644" cy="4351338"/>
          </a:xfrm>
        </p:spPr>
        <p:txBody>
          <a:bodyPr/>
          <a:lstStyle/>
          <a:p>
            <a:r>
              <a:rPr lang="en-US" dirty="0"/>
              <a:t>Risk Register</a:t>
            </a:r>
          </a:p>
          <a:p>
            <a:pPr lvl="1"/>
            <a:r>
              <a:rPr lang="en-US" dirty="0"/>
              <a:t>Date</a:t>
            </a:r>
          </a:p>
          <a:p>
            <a:pPr lvl="1"/>
            <a:r>
              <a:rPr lang="en-US" dirty="0"/>
              <a:t>Description of individual risk</a:t>
            </a:r>
          </a:p>
          <a:p>
            <a:pPr lvl="1"/>
            <a:r>
              <a:rPr lang="en-US" dirty="0"/>
              <a:t>Likelihood of occurrence</a:t>
            </a:r>
          </a:p>
          <a:p>
            <a:pPr lvl="1"/>
            <a:r>
              <a:rPr lang="en-US" dirty="0"/>
              <a:t>Impact/severity</a:t>
            </a:r>
          </a:p>
          <a:p>
            <a:pPr lvl="1"/>
            <a:r>
              <a:rPr lang="en-US" dirty="0"/>
              <a:t>OWNER</a:t>
            </a:r>
          </a:p>
          <a:p>
            <a:pPr lvl="1"/>
            <a:r>
              <a:rPr lang="en-US" dirty="0"/>
              <a:t>Mitigating and contingent actions</a:t>
            </a:r>
          </a:p>
          <a:p>
            <a:pPr lvl="1"/>
            <a:r>
              <a:rPr lang="en-US" dirty="0"/>
              <a:t>Progress on actions</a:t>
            </a:r>
          </a:p>
          <a:p>
            <a:pPr lvl="1"/>
            <a:r>
              <a:rPr lang="en-US" dirty="0"/>
              <a:t>Status</a:t>
            </a:r>
          </a:p>
          <a:p>
            <a:pPr lvl="1"/>
            <a:endParaRPr lang="en-US" dirty="0"/>
          </a:p>
        </p:txBody>
      </p:sp>
      <p:sp>
        <p:nvSpPr>
          <p:cNvPr id="4" name="TextBox 3">
            <a:extLst>
              <a:ext uri="{FF2B5EF4-FFF2-40B4-BE49-F238E27FC236}">
                <a16:creationId xmlns:a16="http://schemas.microsoft.com/office/drawing/2014/main" id="{ACCE2F06-8B84-F243-FD4A-D0A31F468D91}"/>
              </a:ext>
            </a:extLst>
          </p:cNvPr>
          <p:cNvSpPr txBox="1"/>
          <p:nvPr/>
        </p:nvSpPr>
        <p:spPr>
          <a:xfrm>
            <a:off x="6558844" y="1964266"/>
            <a:ext cx="5215466" cy="353943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Risk Report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Summary of identified risks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Quantified risk</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When to escalate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Presented to higher leadership</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5365006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7A2A7-CDD1-3B2D-93D7-8870C34A5333}"/>
              </a:ext>
            </a:extLst>
          </p:cNvPr>
          <p:cNvSpPr>
            <a:spLocks noGrp="1"/>
          </p:cNvSpPr>
          <p:nvPr>
            <p:ph type="title"/>
          </p:nvPr>
        </p:nvSpPr>
        <p:spPr>
          <a:xfrm>
            <a:off x="1001684" y="170412"/>
            <a:ext cx="10178934" cy="1328730"/>
          </a:xfrm>
        </p:spPr>
        <p:txBody>
          <a:bodyPr vert="horz" lIns="91440" tIns="45720" rIns="91440" bIns="45720" rtlCol="0" anchor="b">
            <a:noAutofit/>
          </a:bodyPr>
          <a:lstStyle/>
          <a:p>
            <a:pPr algn="ctr"/>
            <a:r>
              <a:rPr lang="en-US" kern="1200" dirty="0">
                <a:solidFill>
                  <a:schemeClr val="tx1"/>
                </a:solidFill>
                <a:latin typeface="+mj-lt"/>
                <a:ea typeface="+mj-ea"/>
                <a:cs typeface="+mj-cs"/>
              </a:rPr>
              <a:t>Risk Assessment using a Matrix and Register</a:t>
            </a:r>
          </a:p>
        </p:txBody>
      </p:sp>
      <p:pic>
        <p:nvPicPr>
          <p:cNvPr id="3" name="Picture 2" descr="Risk Register Template 50+ Free Sample - RedlineSP">
            <a:extLst>
              <a:ext uri="{FF2B5EF4-FFF2-40B4-BE49-F238E27FC236}">
                <a16:creationId xmlns:a16="http://schemas.microsoft.com/office/drawing/2014/main" id="{44090D3C-67C0-32E4-CA58-ADFD6DB50D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3221" r="-2" b="-2"/>
          <a:stretch/>
        </p:blipFill>
        <p:spPr bwMode="auto">
          <a:xfrm>
            <a:off x="198741" y="2410448"/>
            <a:ext cx="5803323" cy="389035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Business Risk Assessment Matrix">
            <a:extLst>
              <a:ext uri="{FF2B5EF4-FFF2-40B4-BE49-F238E27FC236}">
                <a16:creationId xmlns:a16="http://schemas.microsoft.com/office/drawing/2014/main" id="{2DD2C62E-2F27-EB01-0C00-5B28A1938987}"/>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l="16091" r="-3" b="-3"/>
          <a:stretch/>
        </p:blipFill>
        <p:spPr bwMode="auto">
          <a:xfrm>
            <a:off x="6189934" y="2410448"/>
            <a:ext cx="5803323" cy="38903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28780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F9D4A-CF89-B794-5588-DABF247391DA}"/>
              </a:ext>
            </a:extLst>
          </p:cNvPr>
          <p:cNvSpPr>
            <a:spLocks noGrp="1"/>
          </p:cNvSpPr>
          <p:nvPr>
            <p:ph type="title"/>
          </p:nvPr>
        </p:nvSpPr>
        <p:spPr/>
        <p:txBody>
          <a:bodyPr/>
          <a:lstStyle/>
          <a:p>
            <a:r>
              <a:rPr lang="en-US" dirty="0"/>
              <a:t>Risk Becomes an Issue</a:t>
            </a:r>
          </a:p>
        </p:txBody>
      </p:sp>
      <p:pic>
        <p:nvPicPr>
          <p:cNvPr id="4" name="Picture 2" descr="Root Cause Analysis Using Why-Why Diagram">
            <a:extLst>
              <a:ext uri="{FF2B5EF4-FFF2-40B4-BE49-F238E27FC236}">
                <a16:creationId xmlns:a16="http://schemas.microsoft.com/office/drawing/2014/main" id="{E221AD3E-2891-E218-1CC9-5A4AC92F566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r="1541"/>
          <a:stretch/>
        </p:blipFill>
        <p:spPr bwMode="auto">
          <a:xfrm>
            <a:off x="575488" y="1407936"/>
            <a:ext cx="5520512" cy="43513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520AA939-875D-B89A-8AB3-B06D41710E98}"/>
              </a:ext>
            </a:extLst>
          </p:cNvPr>
          <p:cNvPicPr>
            <a:picLocks noChangeAspect="1"/>
          </p:cNvPicPr>
          <p:nvPr/>
        </p:nvPicPr>
        <p:blipFill>
          <a:blip r:embed="rId3"/>
          <a:stretch>
            <a:fillRect/>
          </a:stretch>
        </p:blipFill>
        <p:spPr>
          <a:xfrm>
            <a:off x="6156036" y="2359378"/>
            <a:ext cx="3523793" cy="3399896"/>
          </a:xfrm>
          <a:prstGeom prst="rect">
            <a:avLst/>
          </a:prstGeom>
        </p:spPr>
      </p:pic>
      <p:pic>
        <p:nvPicPr>
          <p:cNvPr id="6" name="Picture 5">
            <a:extLst>
              <a:ext uri="{FF2B5EF4-FFF2-40B4-BE49-F238E27FC236}">
                <a16:creationId xmlns:a16="http://schemas.microsoft.com/office/drawing/2014/main" id="{1C82B568-0023-BB62-4418-A87ABF2A4613}"/>
              </a:ext>
            </a:extLst>
          </p:cNvPr>
          <p:cNvPicPr>
            <a:picLocks noChangeAspect="1"/>
          </p:cNvPicPr>
          <p:nvPr/>
        </p:nvPicPr>
        <p:blipFill>
          <a:blip r:embed="rId4"/>
          <a:stretch>
            <a:fillRect/>
          </a:stretch>
        </p:blipFill>
        <p:spPr>
          <a:xfrm>
            <a:off x="6096000" y="782305"/>
            <a:ext cx="3554276" cy="1816765"/>
          </a:xfrm>
          <a:prstGeom prst="rect">
            <a:avLst/>
          </a:prstGeom>
        </p:spPr>
      </p:pic>
    </p:spTree>
    <p:extLst>
      <p:ext uri="{BB962C8B-B14F-4D97-AF65-F5344CB8AC3E}">
        <p14:creationId xmlns:p14="http://schemas.microsoft.com/office/powerpoint/2010/main" val="36239547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CE813-1E36-D7AA-217D-F78F0FF06236}"/>
              </a:ext>
            </a:extLst>
          </p:cNvPr>
          <p:cNvSpPr>
            <a:spLocks noGrp="1"/>
          </p:cNvSpPr>
          <p:nvPr>
            <p:ph type="title"/>
          </p:nvPr>
        </p:nvSpPr>
        <p:spPr/>
        <p:txBody>
          <a:bodyPr/>
          <a:lstStyle/>
          <a:p>
            <a:r>
              <a:rPr lang="en-US" dirty="0"/>
              <a:t>Change Management Plan</a:t>
            </a:r>
          </a:p>
        </p:txBody>
      </p:sp>
      <p:sp>
        <p:nvSpPr>
          <p:cNvPr id="3" name="Content Placeholder 2">
            <a:extLst>
              <a:ext uri="{FF2B5EF4-FFF2-40B4-BE49-F238E27FC236}">
                <a16:creationId xmlns:a16="http://schemas.microsoft.com/office/drawing/2014/main" id="{2EAAE789-0D78-2BA6-E2A5-27375A1C3077}"/>
              </a:ext>
            </a:extLst>
          </p:cNvPr>
          <p:cNvSpPr>
            <a:spLocks noGrp="1"/>
          </p:cNvSpPr>
          <p:nvPr>
            <p:ph idx="1"/>
          </p:nvPr>
        </p:nvSpPr>
        <p:spPr/>
        <p:txBody>
          <a:bodyPr/>
          <a:lstStyle/>
          <a:p>
            <a:r>
              <a:rPr lang="en-US" dirty="0"/>
              <a:t>ADKAR</a:t>
            </a:r>
          </a:p>
          <a:p>
            <a:r>
              <a:rPr lang="en-US" dirty="0"/>
              <a:t>Metrics</a:t>
            </a:r>
          </a:p>
          <a:p>
            <a:pPr lvl="1"/>
            <a:r>
              <a:rPr lang="en-US" dirty="0"/>
              <a:t>“Measure What Matters” – John </a:t>
            </a:r>
            <a:r>
              <a:rPr lang="en-US" dirty="0" err="1"/>
              <a:t>Doerr</a:t>
            </a:r>
            <a:endParaRPr lang="en-US" dirty="0"/>
          </a:p>
          <a:p>
            <a:pPr lvl="1"/>
            <a:r>
              <a:rPr lang="en-US" dirty="0"/>
              <a:t>Measure desired quality attributes for the product or project through testing, use of tools, processes</a:t>
            </a:r>
          </a:p>
          <a:p>
            <a:pPr lvl="2"/>
            <a:r>
              <a:rPr lang="en-US" dirty="0"/>
              <a:t>Include a tolerance level that factors in what the customer will accept and describe the desired quality level in the acceptance criteria and DoD.</a:t>
            </a:r>
          </a:p>
          <a:p>
            <a:pPr lvl="1"/>
            <a:endParaRPr lang="en-US" dirty="0"/>
          </a:p>
        </p:txBody>
      </p:sp>
    </p:spTree>
    <p:extLst>
      <p:ext uri="{BB962C8B-B14F-4D97-AF65-F5344CB8AC3E}">
        <p14:creationId xmlns:p14="http://schemas.microsoft.com/office/powerpoint/2010/main" val="21520020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63309-5FA0-96FD-7F4D-D385A9D0ECA7}"/>
              </a:ext>
            </a:extLst>
          </p:cNvPr>
          <p:cNvSpPr>
            <a:spLocks noGrp="1"/>
          </p:cNvSpPr>
          <p:nvPr>
            <p:ph type="title"/>
          </p:nvPr>
        </p:nvSpPr>
        <p:spPr>
          <a:xfrm>
            <a:off x="1382376" y="353836"/>
            <a:ext cx="9615054" cy="1325563"/>
          </a:xfrm>
        </p:spPr>
        <p:txBody>
          <a:bodyPr/>
          <a:lstStyle/>
          <a:p>
            <a:r>
              <a:rPr lang="en-US" dirty="0"/>
              <a:t>Monitor Risks</a:t>
            </a:r>
          </a:p>
        </p:txBody>
      </p:sp>
      <p:sp>
        <p:nvSpPr>
          <p:cNvPr id="4" name="Content Placeholder 2">
            <a:extLst>
              <a:ext uri="{FF2B5EF4-FFF2-40B4-BE49-F238E27FC236}">
                <a16:creationId xmlns:a16="http://schemas.microsoft.com/office/drawing/2014/main" id="{DACC229D-96D1-E977-F55A-9810DFF240B3}"/>
              </a:ext>
            </a:extLst>
          </p:cNvPr>
          <p:cNvSpPr>
            <a:spLocks noGrp="1"/>
          </p:cNvSpPr>
          <p:nvPr>
            <p:ph idx="1"/>
          </p:nvPr>
        </p:nvSpPr>
        <p:spPr>
          <a:xfrm>
            <a:off x="838200" y="1825625"/>
            <a:ext cx="10799763" cy="4351338"/>
          </a:xfrm>
        </p:spPr>
        <p:txBody>
          <a:bodyPr/>
          <a:lstStyle/>
          <a:p>
            <a:r>
              <a:rPr lang="en-US" dirty="0"/>
              <a:t>Enable decision-making based on current information about overall risk exposure and individual risks</a:t>
            </a:r>
          </a:p>
          <a:p>
            <a:r>
              <a:rPr lang="en-US" dirty="0"/>
              <a:t>Continuously monitor status, probability and impact</a:t>
            </a:r>
          </a:p>
          <a:p>
            <a:r>
              <a:rPr lang="en-US" dirty="0"/>
              <a:t>Identify new risks</a:t>
            </a:r>
          </a:p>
          <a:p>
            <a:r>
              <a:rPr lang="en-US" dirty="0"/>
              <a:t>Reassess current risks</a:t>
            </a:r>
          </a:p>
          <a:p>
            <a:r>
              <a:rPr lang="en-US" dirty="0"/>
              <a:t>Close outdated risks</a:t>
            </a:r>
          </a:p>
          <a:p>
            <a:r>
              <a:rPr lang="en-US" dirty="0"/>
              <a:t>Perform on a regular basis</a:t>
            </a:r>
          </a:p>
          <a:p>
            <a:r>
              <a:rPr lang="en-US" dirty="0"/>
              <a:t>Continuously improve risk effectiveness</a:t>
            </a:r>
          </a:p>
        </p:txBody>
      </p:sp>
    </p:spTree>
    <p:extLst>
      <p:ext uri="{BB962C8B-B14F-4D97-AF65-F5344CB8AC3E}">
        <p14:creationId xmlns:p14="http://schemas.microsoft.com/office/powerpoint/2010/main" val="36890807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45351-D1E9-C646-FCCB-6761B705ADA9}"/>
              </a:ext>
            </a:extLst>
          </p:cNvPr>
          <p:cNvSpPr>
            <a:spLocks noGrp="1"/>
          </p:cNvSpPr>
          <p:nvPr>
            <p:ph type="title"/>
          </p:nvPr>
        </p:nvSpPr>
        <p:spPr/>
        <p:txBody>
          <a:bodyPr/>
          <a:lstStyle/>
          <a:p>
            <a:r>
              <a:rPr lang="en-US" dirty="0"/>
              <a:t>Continuous Process Improvement</a:t>
            </a:r>
          </a:p>
        </p:txBody>
      </p:sp>
      <p:pic>
        <p:nvPicPr>
          <p:cNvPr id="5" name="Content Placeholder 4" descr="Graphical user interface&#10;&#10;AI-generated content may be incorrect.">
            <a:extLst>
              <a:ext uri="{FF2B5EF4-FFF2-40B4-BE49-F238E27FC236}">
                <a16:creationId xmlns:a16="http://schemas.microsoft.com/office/drawing/2014/main" id="{AAE9BED2-7FCC-9DCC-A54E-2E5423BD4C2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313341"/>
            <a:ext cx="12192000" cy="4683000"/>
          </a:xfrm>
        </p:spPr>
      </p:pic>
    </p:spTree>
    <p:extLst>
      <p:ext uri="{BB962C8B-B14F-4D97-AF65-F5344CB8AC3E}">
        <p14:creationId xmlns:p14="http://schemas.microsoft.com/office/powerpoint/2010/main" val="37811279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12E66-57D5-E614-F2D2-CD96CA2A8312}"/>
              </a:ext>
            </a:extLst>
          </p:cNvPr>
          <p:cNvSpPr>
            <a:spLocks noGrp="1"/>
          </p:cNvSpPr>
          <p:nvPr>
            <p:ph type="title"/>
          </p:nvPr>
        </p:nvSpPr>
        <p:spPr/>
        <p:txBody>
          <a:bodyPr/>
          <a:lstStyle/>
          <a:p>
            <a:r>
              <a:rPr lang="en-US" dirty="0"/>
              <a:t>Problem Statement</a:t>
            </a:r>
          </a:p>
        </p:txBody>
      </p:sp>
      <p:sp>
        <p:nvSpPr>
          <p:cNvPr id="3" name="Content Placeholder 2">
            <a:extLst>
              <a:ext uri="{FF2B5EF4-FFF2-40B4-BE49-F238E27FC236}">
                <a16:creationId xmlns:a16="http://schemas.microsoft.com/office/drawing/2014/main" id="{2AFBD4E7-249A-41C7-B793-2F70DC3D8527}"/>
              </a:ext>
            </a:extLst>
          </p:cNvPr>
          <p:cNvSpPr>
            <a:spLocks noGrp="1"/>
          </p:cNvSpPr>
          <p:nvPr>
            <p:ph idx="1"/>
          </p:nvPr>
        </p:nvSpPr>
        <p:spPr>
          <a:xfrm>
            <a:off x="838200" y="1825624"/>
            <a:ext cx="10799618" cy="3920419"/>
          </a:xfrm>
        </p:spPr>
        <p:txBody>
          <a:bodyPr>
            <a:normAutofit fontScale="92500" lnSpcReduction="10000"/>
          </a:bodyPr>
          <a:lstStyle/>
          <a:p>
            <a:r>
              <a:rPr lang="en-US" dirty="0"/>
              <a:t>3 Parts</a:t>
            </a:r>
          </a:p>
          <a:p>
            <a:pPr lvl="1"/>
            <a:r>
              <a:rPr lang="en-US" dirty="0"/>
              <a:t>The current state  </a:t>
            </a:r>
          </a:p>
          <a:p>
            <a:pPr lvl="1"/>
            <a:r>
              <a:rPr lang="en-US" dirty="0"/>
              <a:t>The gap</a:t>
            </a:r>
          </a:p>
          <a:p>
            <a:pPr lvl="1"/>
            <a:r>
              <a:rPr lang="en-US" dirty="0"/>
              <a:t>The future state</a:t>
            </a:r>
          </a:p>
          <a:p>
            <a:r>
              <a:rPr lang="en-US" dirty="0"/>
              <a:t>Location &amp; severity of the problem</a:t>
            </a:r>
          </a:p>
          <a:p>
            <a:r>
              <a:rPr lang="en-US" dirty="0"/>
              <a:t>Financial cost</a:t>
            </a:r>
          </a:p>
          <a:p>
            <a:r>
              <a:rPr lang="en-US" dirty="0"/>
              <a:t>“In the second quarter of CY 2018 (when), 15% of our customers have left the bank for another institution (what). The current rate of attrition is up from 8% to the current level of 15% (magnitude). This negatively affects our operating cash flow (impact or consequence).”</a:t>
            </a:r>
          </a:p>
        </p:txBody>
      </p:sp>
    </p:spTree>
    <p:extLst>
      <p:ext uri="{BB962C8B-B14F-4D97-AF65-F5344CB8AC3E}">
        <p14:creationId xmlns:p14="http://schemas.microsoft.com/office/powerpoint/2010/main" val="9260492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AFC53-7785-CA26-0B88-537CE75C60CD}"/>
              </a:ext>
            </a:extLst>
          </p:cNvPr>
          <p:cNvSpPr>
            <a:spLocks noGrp="1"/>
          </p:cNvSpPr>
          <p:nvPr>
            <p:ph type="title"/>
          </p:nvPr>
        </p:nvSpPr>
        <p:spPr/>
        <p:txBody>
          <a:bodyPr/>
          <a:lstStyle/>
          <a:p>
            <a:r>
              <a:rPr lang="en-US" dirty="0"/>
              <a:t>Problem Statement</a:t>
            </a:r>
          </a:p>
        </p:txBody>
      </p:sp>
      <p:sp>
        <p:nvSpPr>
          <p:cNvPr id="3" name="Content Placeholder 2">
            <a:extLst>
              <a:ext uri="{FF2B5EF4-FFF2-40B4-BE49-F238E27FC236}">
                <a16:creationId xmlns:a16="http://schemas.microsoft.com/office/drawing/2014/main" id="{B9806AD0-8F52-BDE8-FD0A-087C0317FFEF}"/>
              </a:ext>
            </a:extLst>
          </p:cNvPr>
          <p:cNvSpPr>
            <a:spLocks noGrp="1"/>
          </p:cNvSpPr>
          <p:nvPr>
            <p:ph idx="1"/>
          </p:nvPr>
        </p:nvSpPr>
        <p:spPr/>
        <p:txBody>
          <a:bodyPr>
            <a:normAutofit lnSpcReduction="10000"/>
          </a:bodyPr>
          <a:lstStyle/>
          <a:p>
            <a:pPr algn="l" rtl="0" fontAlgn="base"/>
            <a:r>
              <a:rPr lang="en-US" b="0" i="0" u="none" strike="noStrike" dirty="0">
                <a:solidFill>
                  <a:srgbClr val="000000"/>
                </a:solidFill>
                <a:effectLst/>
                <a:latin typeface="Book Antiqua" panose="02040602050305030304" pitchFamily="18" charset="0"/>
              </a:rPr>
              <a:t>“From July 2019 to June 2020, the 59th Medical Group Pharmacy identified the severe underutilization of the </a:t>
            </a:r>
            <a:r>
              <a:rPr lang="en-US" b="0" i="0" u="none" strike="noStrike" dirty="0" err="1">
                <a:solidFill>
                  <a:srgbClr val="000000"/>
                </a:solidFill>
                <a:effectLst/>
                <a:latin typeface="Book Antiqua" panose="02040602050305030304" pitchFamily="18" charset="0"/>
              </a:rPr>
              <a:t>ScriptCenter</a:t>
            </a:r>
            <a:r>
              <a:rPr lang="en-US" b="0" i="0" u="none" strike="noStrike" dirty="0">
                <a:solidFill>
                  <a:srgbClr val="000000"/>
                </a:solidFill>
                <a:effectLst/>
                <a:latin typeface="Book Antiqua" panose="02040602050305030304" pitchFamily="18" charset="0"/>
              </a:rPr>
              <a:t> kiosk located at the PX on Area D. Only about 2770 (14%) prescriptions were dispensed at the </a:t>
            </a:r>
            <a:r>
              <a:rPr lang="en-US" b="0" i="0" u="none" strike="noStrike" dirty="0" err="1">
                <a:solidFill>
                  <a:srgbClr val="000000"/>
                </a:solidFill>
                <a:effectLst/>
                <a:latin typeface="Book Antiqua" panose="02040602050305030304" pitchFamily="18" charset="0"/>
              </a:rPr>
              <a:t>ScriptCenter</a:t>
            </a:r>
            <a:r>
              <a:rPr lang="en-US" b="0" i="0" u="none" strike="noStrike" dirty="0">
                <a:solidFill>
                  <a:srgbClr val="000000"/>
                </a:solidFill>
                <a:effectLst/>
                <a:latin typeface="Book Antiqua" panose="02040602050305030304" pitchFamily="18" charset="0"/>
              </a:rPr>
              <a:t> out of the 19.8K total dispensed to Active-Duty members. Patients not receiving prescriptions at the </a:t>
            </a:r>
            <a:r>
              <a:rPr lang="en-US" b="0" i="0" u="none" strike="noStrike" dirty="0" err="1">
                <a:solidFill>
                  <a:srgbClr val="000000"/>
                </a:solidFill>
                <a:effectLst/>
                <a:latin typeface="Book Antiqua" panose="02040602050305030304" pitchFamily="18" charset="0"/>
              </a:rPr>
              <a:t>ScriptCenter</a:t>
            </a:r>
            <a:r>
              <a:rPr lang="en-US" b="0" i="0" u="none" strike="noStrike" dirty="0">
                <a:solidFill>
                  <a:srgbClr val="000000"/>
                </a:solidFill>
                <a:effectLst/>
                <a:latin typeface="Book Antiqua" panose="02040602050305030304" pitchFamily="18" charset="0"/>
              </a:rPr>
              <a:t> must travel to Area 3 located 16.5 miles away to pick up medications.”</a:t>
            </a:r>
          </a:p>
          <a:p>
            <a:pPr algn="l" rtl="0" fontAlgn="base"/>
            <a:endParaRPr lang="en-US" b="0" i="0" dirty="0">
              <a:solidFill>
                <a:srgbClr val="000000"/>
              </a:solidFill>
              <a:effectLst/>
              <a:latin typeface="Segoe UI" panose="020B0502040204020203" pitchFamily="34" charset="0"/>
            </a:endParaRPr>
          </a:p>
          <a:p>
            <a:pPr algn="l" rtl="0" fontAlgn="base"/>
            <a:r>
              <a:rPr lang="en-US" b="1" i="0" u="none" strike="noStrike" dirty="0">
                <a:solidFill>
                  <a:srgbClr val="000000"/>
                </a:solidFill>
                <a:effectLst/>
                <a:latin typeface="Book Antiqua" panose="02040602050305030304" pitchFamily="18" charset="0"/>
              </a:rPr>
              <a:t>VOB/VOC: </a:t>
            </a:r>
            <a:r>
              <a:rPr lang="en-US" b="0" i="0" u="none" strike="noStrike" dirty="0">
                <a:solidFill>
                  <a:srgbClr val="000000"/>
                </a:solidFill>
                <a:effectLst/>
                <a:latin typeface="Book Antiqua" panose="02040602050305030304" pitchFamily="18" charset="0"/>
              </a:rPr>
              <a:t>Commanders &amp; patients want to be able to pick up 95% of their prescriptions on Area D to reduce unnecessary travel during medical appointments.</a:t>
            </a:r>
            <a:endParaRPr lang="en-US" b="0" i="0" dirty="0">
              <a:solidFill>
                <a:srgbClr val="000000"/>
              </a:solidFill>
              <a:effectLst/>
              <a:latin typeface="Segoe UI" panose="020B0502040204020203" pitchFamily="34" charset="0"/>
            </a:endParaRPr>
          </a:p>
          <a:p>
            <a:endParaRPr lang="en-US" dirty="0"/>
          </a:p>
        </p:txBody>
      </p:sp>
    </p:spTree>
    <p:extLst>
      <p:ext uri="{BB962C8B-B14F-4D97-AF65-F5344CB8AC3E}">
        <p14:creationId xmlns:p14="http://schemas.microsoft.com/office/powerpoint/2010/main" val="11439306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xt&#10;&#10;AI-generated content may be incorrect.">
            <a:extLst>
              <a:ext uri="{FF2B5EF4-FFF2-40B4-BE49-F238E27FC236}">
                <a16:creationId xmlns:a16="http://schemas.microsoft.com/office/drawing/2014/main" id="{006AB5CA-E5C9-F766-8140-DA84A8A3D2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4093"/>
            <a:ext cx="12188952" cy="6858000"/>
          </a:xfrm>
          <a:prstGeom prst="rect">
            <a:avLst/>
          </a:prstGeom>
        </p:spPr>
      </p:pic>
    </p:spTree>
    <p:extLst>
      <p:ext uri="{BB962C8B-B14F-4D97-AF65-F5344CB8AC3E}">
        <p14:creationId xmlns:p14="http://schemas.microsoft.com/office/powerpoint/2010/main" val="8719540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0AD04-0EF4-17DF-F107-D0678BCC0CB5}"/>
              </a:ext>
            </a:extLst>
          </p:cNvPr>
          <p:cNvSpPr>
            <a:spLocks noGrp="1"/>
          </p:cNvSpPr>
          <p:nvPr>
            <p:ph type="title"/>
          </p:nvPr>
        </p:nvSpPr>
        <p:spPr/>
        <p:txBody>
          <a:bodyPr/>
          <a:lstStyle/>
          <a:p>
            <a:endParaRPr lang="en-US"/>
          </a:p>
        </p:txBody>
      </p:sp>
      <p:pic>
        <p:nvPicPr>
          <p:cNvPr id="5" name="Content Placeholder 4" descr="Diagram&#10;&#10;AI-generated content may be incorrect.">
            <a:extLst>
              <a:ext uri="{FF2B5EF4-FFF2-40B4-BE49-F238E27FC236}">
                <a16:creationId xmlns:a16="http://schemas.microsoft.com/office/drawing/2014/main" id="{157B3140-49AF-2845-66A3-C4030E81320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42372482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A2462-0929-B067-6082-367CE6F9610D}"/>
              </a:ext>
            </a:extLst>
          </p:cNvPr>
          <p:cNvSpPr>
            <a:spLocks noGrp="1"/>
          </p:cNvSpPr>
          <p:nvPr>
            <p:ph type="title"/>
          </p:nvPr>
        </p:nvSpPr>
        <p:spPr/>
        <p:txBody>
          <a:bodyPr/>
          <a:lstStyle/>
          <a:p>
            <a:endParaRPr lang="en-US"/>
          </a:p>
        </p:txBody>
      </p:sp>
      <p:pic>
        <p:nvPicPr>
          <p:cNvPr id="5" name="Content Placeholder 4" descr="Table&#10;&#10;AI-generated content may be incorrect.">
            <a:extLst>
              <a:ext uri="{FF2B5EF4-FFF2-40B4-BE49-F238E27FC236}">
                <a16:creationId xmlns:a16="http://schemas.microsoft.com/office/drawing/2014/main" id="{838DE3B0-5F5C-0CB2-8D94-1C617254557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428" y="0"/>
            <a:ext cx="12165571" cy="6858000"/>
          </a:xfrm>
        </p:spPr>
      </p:pic>
    </p:spTree>
    <p:extLst>
      <p:ext uri="{BB962C8B-B14F-4D97-AF65-F5344CB8AC3E}">
        <p14:creationId xmlns:p14="http://schemas.microsoft.com/office/powerpoint/2010/main" val="34200802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0DA93-2122-B461-E213-219B76E1DF05}"/>
              </a:ext>
            </a:extLst>
          </p:cNvPr>
          <p:cNvSpPr>
            <a:spLocks noGrp="1"/>
          </p:cNvSpPr>
          <p:nvPr>
            <p:ph type="title"/>
          </p:nvPr>
        </p:nvSpPr>
        <p:spPr/>
        <p:txBody>
          <a:bodyPr/>
          <a:lstStyle/>
          <a:p>
            <a:endParaRPr lang="en-US"/>
          </a:p>
        </p:txBody>
      </p:sp>
      <p:pic>
        <p:nvPicPr>
          <p:cNvPr id="5" name="Content Placeholder 4" descr="Diagram&#10;&#10;AI-generated content may be incorrect.">
            <a:extLst>
              <a:ext uri="{FF2B5EF4-FFF2-40B4-BE49-F238E27FC236}">
                <a16:creationId xmlns:a16="http://schemas.microsoft.com/office/drawing/2014/main" id="{D2CA507F-728C-6A39-8016-4199AE8E470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6258"/>
            <a:ext cx="12192000" cy="6851741"/>
          </a:xfrm>
        </p:spPr>
      </p:pic>
    </p:spTree>
    <p:extLst>
      <p:ext uri="{BB962C8B-B14F-4D97-AF65-F5344CB8AC3E}">
        <p14:creationId xmlns:p14="http://schemas.microsoft.com/office/powerpoint/2010/main" val="31851293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7B248-2A55-22DF-6E5E-418AB47CA5CB}"/>
              </a:ext>
            </a:extLst>
          </p:cNvPr>
          <p:cNvSpPr>
            <a:spLocks noGrp="1"/>
          </p:cNvSpPr>
          <p:nvPr>
            <p:ph type="title"/>
          </p:nvPr>
        </p:nvSpPr>
        <p:spPr/>
        <p:txBody>
          <a:bodyPr/>
          <a:lstStyle/>
          <a:p>
            <a:endParaRPr lang="en-US"/>
          </a:p>
        </p:txBody>
      </p:sp>
      <p:pic>
        <p:nvPicPr>
          <p:cNvPr id="5" name="Content Placeholder 4" descr="Diagram&#10;&#10;AI-generated content may be incorrect.">
            <a:extLst>
              <a:ext uri="{FF2B5EF4-FFF2-40B4-BE49-F238E27FC236}">
                <a16:creationId xmlns:a16="http://schemas.microsoft.com/office/drawing/2014/main" id="{5AA4805D-44B2-D6A4-79E7-5246C2EC16F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8782"/>
            <a:ext cx="12192000" cy="6857249"/>
          </a:xfrm>
        </p:spPr>
      </p:pic>
    </p:spTree>
    <p:extLst>
      <p:ext uri="{BB962C8B-B14F-4D97-AF65-F5344CB8AC3E}">
        <p14:creationId xmlns:p14="http://schemas.microsoft.com/office/powerpoint/2010/main" val="21381124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84C1C-3E09-A399-E482-4A25CDA1CCEA}"/>
              </a:ext>
            </a:extLst>
          </p:cNvPr>
          <p:cNvSpPr>
            <a:spLocks noGrp="1"/>
          </p:cNvSpPr>
          <p:nvPr>
            <p:ph type="title"/>
          </p:nvPr>
        </p:nvSpPr>
        <p:spPr/>
        <p:txBody>
          <a:bodyPr/>
          <a:lstStyle/>
          <a:p>
            <a:endParaRPr lang="en-US"/>
          </a:p>
        </p:txBody>
      </p:sp>
      <p:pic>
        <p:nvPicPr>
          <p:cNvPr id="5" name="Content Placeholder 4" descr="Table&#10;&#10;AI-generated content may be incorrect.">
            <a:extLst>
              <a:ext uri="{FF2B5EF4-FFF2-40B4-BE49-F238E27FC236}">
                <a16:creationId xmlns:a16="http://schemas.microsoft.com/office/drawing/2014/main" id="{8C344F17-286E-2E60-B71F-D52895C2E13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2252"/>
            <a:ext cx="12192000" cy="6855748"/>
          </a:xfrm>
        </p:spPr>
      </p:pic>
    </p:spTree>
    <p:extLst>
      <p:ext uri="{BB962C8B-B14F-4D97-AF65-F5344CB8AC3E}">
        <p14:creationId xmlns:p14="http://schemas.microsoft.com/office/powerpoint/2010/main" val="18318301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F8584-DBBC-EBF3-C592-C4E61E18CF3A}"/>
              </a:ext>
            </a:extLst>
          </p:cNvPr>
          <p:cNvSpPr>
            <a:spLocks noGrp="1"/>
          </p:cNvSpPr>
          <p:nvPr>
            <p:ph type="title"/>
          </p:nvPr>
        </p:nvSpPr>
        <p:spPr/>
        <p:txBody>
          <a:bodyPr/>
          <a:lstStyle/>
          <a:p>
            <a:endParaRPr lang="en-US"/>
          </a:p>
        </p:txBody>
      </p:sp>
      <p:pic>
        <p:nvPicPr>
          <p:cNvPr id="5" name="Content Placeholder 4" descr="Timeline&#10;&#10;AI-generated content may be incorrect.">
            <a:extLst>
              <a:ext uri="{FF2B5EF4-FFF2-40B4-BE49-F238E27FC236}">
                <a16:creationId xmlns:a16="http://schemas.microsoft.com/office/drawing/2014/main" id="{6A4BA793-4076-F687-C9AF-68DF02EC51C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 y="-2394"/>
            <a:ext cx="12192000" cy="6894758"/>
          </a:xfrm>
        </p:spPr>
      </p:pic>
    </p:spTree>
    <p:extLst>
      <p:ext uri="{BB962C8B-B14F-4D97-AF65-F5344CB8AC3E}">
        <p14:creationId xmlns:p14="http://schemas.microsoft.com/office/powerpoint/2010/main" val="32564618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72073-50ED-62E5-E1D8-C22A3562D44F}"/>
              </a:ext>
            </a:extLst>
          </p:cNvPr>
          <p:cNvSpPr>
            <a:spLocks noGrp="1"/>
          </p:cNvSpPr>
          <p:nvPr>
            <p:ph type="title"/>
          </p:nvPr>
        </p:nvSpPr>
        <p:spPr/>
        <p:txBody>
          <a:bodyPr/>
          <a:lstStyle/>
          <a:p>
            <a:endParaRPr lang="en-US"/>
          </a:p>
        </p:txBody>
      </p:sp>
      <p:pic>
        <p:nvPicPr>
          <p:cNvPr id="5" name="Content Placeholder 4" descr="Text&#10;&#10;AI-generated content may be incorrect.">
            <a:extLst>
              <a:ext uri="{FF2B5EF4-FFF2-40B4-BE49-F238E27FC236}">
                <a16:creationId xmlns:a16="http://schemas.microsoft.com/office/drawing/2014/main" id="{503CBE85-3F8B-CC37-7D2B-6B4B53B35C2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 y="0"/>
            <a:ext cx="12192000" cy="6858000"/>
          </a:xfrm>
        </p:spPr>
      </p:pic>
    </p:spTree>
    <p:extLst>
      <p:ext uri="{BB962C8B-B14F-4D97-AF65-F5344CB8AC3E}">
        <p14:creationId xmlns:p14="http://schemas.microsoft.com/office/powerpoint/2010/main" val="40256908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1C5F8-2710-6595-2713-C2834AB9703D}"/>
              </a:ext>
            </a:extLst>
          </p:cNvPr>
          <p:cNvSpPr>
            <a:spLocks noGrp="1"/>
          </p:cNvSpPr>
          <p:nvPr>
            <p:ph type="title"/>
          </p:nvPr>
        </p:nvSpPr>
        <p:spPr/>
        <p:txBody>
          <a:bodyPr/>
          <a:lstStyle/>
          <a:p>
            <a:endParaRPr lang="en-US"/>
          </a:p>
        </p:txBody>
      </p:sp>
      <p:pic>
        <p:nvPicPr>
          <p:cNvPr id="5" name="Content Placeholder 4" descr="Text&#10;&#10;AI-generated content may be incorrect.">
            <a:extLst>
              <a:ext uri="{FF2B5EF4-FFF2-40B4-BE49-F238E27FC236}">
                <a16:creationId xmlns:a16="http://schemas.microsoft.com/office/drawing/2014/main" id="{AEC26830-AD6B-0A59-64F7-A6A2E7AA6D9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4462"/>
            <a:ext cx="12192000" cy="6843538"/>
          </a:xfrm>
        </p:spPr>
      </p:pic>
    </p:spTree>
    <p:extLst>
      <p:ext uri="{BB962C8B-B14F-4D97-AF65-F5344CB8AC3E}">
        <p14:creationId xmlns:p14="http://schemas.microsoft.com/office/powerpoint/2010/main" val="20760257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5058C-5138-2C16-5FCE-1FA1337D2033}"/>
              </a:ext>
            </a:extLst>
          </p:cNvPr>
          <p:cNvSpPr>
            <a:spLocks noGrp="1"/>
          </p:cNvSpPr>
          <p:nvPr>
            <p:ph type="title"/>
          </p:nvPr>
        </p:nvSpPr>
        <p:spPr/>
        <p:txBody>
          <a:bodyPr/>
          <a:lstStyle/>
          <a:p>
            <a:r>
              <a:rPr lang="en-US" dirty="0"/>
              <a:t>Integrating CPI and Risk Management</a:t>
            </a:r>
          </a:p>
        </p:txBody>
      </p:sp>
      <p:sp>
        <p:nvSpPr>
          <p:cNvPr id="3" name="Content Placeholder 2">
            <a:extLst>
              <a:ext uri="{FF2B5EF4-FFF2-40B4-BE49-F238E27FC236}">
                <a16:creationId xmlns:a16="http://schemas.microsoft.com/office/drawing/2014/main" id="{419EFDCF-04ED-7580-CF1C-7641FCDC1910}"/>
              </a:ext>
            </a:extLst>
          </p:cNvPr>
          <p:cNvSpPr>
            <a:spLocks noGrp="1"/>
          </p:cNvSpPr>
          <p:nvPr>
            <p:ph idx="1"/>
          </p:nvPr>
        </p:nvSpPr>
        <p:spPr/>
        <p:txBody>
          <a:bodyPr/>
          <a:lstStyle/>
          <a:p>
            <a:r>
              <a:rPr lang="en-US" dirty="0"/>
              <a:t>Key Performance Indicators (KPIs)</a:t>
            </a:r>
          </a:p>
          <a:p>
            <a:pPr lvl="1"/>
            <a:r>
              <a:rPr lang="en-US" dirty="0"/>
              <a:t>Error reduction rate</a:t>
            </a:r>
          </a:p>
          <a:p>
            <a:pPr lvl="1"/>
            <a:r>
              <a:rPr lang="en-US" dirty="0"/>
              <a:t>Patient satisfaction scores</a:t>
            </a:r>
          </a:p>
          <a:p>
            <a:pPr lvl="1"/>
            <a:r>
              <a:rPr lang="en-US" dirty="0"/>
              <a:t>Compliance audit results</a:t>
            </a:r>
          </a:p>
          <a:p>
            <a:r>
              <a:rPr lang="en-US" dirty="0"/>
              <a:t>Air Force specific applications</a:t>
            </a:r>
          </a:p>
          <a:p>
            <a:pPr lvl="1"/>
            <a:r>
              <a:rPr lang="en-US" dirty="0"/>
              <a:t>Supporting operational readiness</a:t>
            </a:r>
          </a:p>
          <a:p>
            <a:pPr lvl="1"/>
            <a:r>
              <a:rPr lang="en-US" dirty="0"/>
              <a:t>Serving deployed populations</a:t>
            </a:r>
          </a:p>
          <a:p>
            <a:pPr lvl="1"/>
            <a:r>
              <a:rPr lang="en-US" dirty="0"/>
              <a:t>Managing cross-functional teams</a:t>
            </a:r>
          </a:p>
        </p:txBody>
      </p:sp>
    </p:spTree>
    <p:extLst>
      <p:ext uri="{BB962C8B-B14F-4D97-AF65-F5344CB8AC3E}">
        <p14:creationId xmlns:p14="http://schemas.microsoft.com/office/powerpoint/2010/main" val="28943838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CEB9A-752F-24DB-9FB4-5049768128F6}"/>
              </a:ext>
            </a:extLst>
          </p:cNvPr>
          <p:cNvSpPr>
            <a:spLocks noGrp="1"/>
          </p:cNvSpPr>
          <p:nvPr>
            <p:ph type="title"/>
          </p:nvPr>
        </p:nvSpPr>
        <p:spPr/>
        <p:txBody>
          <a:bodyPr/>
          <a:lstStyle/>
          <a:p>
            <a:r>
              <a:rPr lang="en-US" dirty="0"/>
              <a:t>Leveraging Technology</a:t>
            </a:r>
          </a:p>
        </p:txBody>
      </p:sp>
      <p:sp>
        <p:nvSpPr>
          <p:cNvPr id="3" name="Content Placeholder 2">
            <a:extLst>
              <a:ext uri="{FF2B5EF4-FFF2-40B4-BE49-F238E27FC236}">
                <a16:creationId xmlns:a16="http://schemas.microsoft.com/office/drawing/2014/main" id="{A0612720-AB47-BC0E-1DC7-0F6F3E5A80F8}"/>
              </a:ext>
            </a:extLst>
          </p:cNvPr>
          <p:cNvSpPr>
            <a:spLocks noGrp="1"/>
          </p:cNvSpPr>
          <p:nvPr>
            <p:ph idx="1"/>
          </p:nvPr>
        </p:nvSpPr>
        <p:spPr/>
        <p:txBody>
          <a:bodyPr/>
          <a:lstStyle/>
          <a:p>
            <a:r>
              <a:rPr lang="en-US" dirty="0"/>
              <a:t>Robotic dispensing</a:t>
            </a:r>
          </a:p>
          <a:p>
            <a:r>
              <a:rPr lang="en-US" dirty="0"/>
              <a:t>Medication barcoding</a:t>
            </a:r>
          </a:p>
          <a:p>
            <a:r>
              <a:rPr lang="en-US" dirty="0"/>
              <a:t>EHR systems</a:t>
            </a:r>
          </a:p>
          <a:p>
            <a:r>
              <a:rPr lang="en-US" dirty="0"/>
              <a:t>Collaborative approach</a:t>
            </a:r>
          </a:p>
          <a:p>
            <a:r>
              <a:rPr lang="en-US" dirty="0"/>
              <a:t>Enhancing communication and feedback loops</a:t>
            </a:r>
          </a:p>
          <a:p>
            <a:endParaRPr lang="en-US" dirty="0"/>
          </a:p>
        </p:txBody>
      </p:sp>
    </p:spTree>
    <p:extLst>
      <p:ext uri="{BB962C8B-B14F-4D97-AF65-F5344CB8AC3E}">
        <p14:creationId xmlns:p14="http://schemas.microsoft.com/office/powerpoint/2010/main" val="8285253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6280C-0DD3-5017-0BB8-CEEA218B2531}"/>
              </a:ext>
            </a:extLst>
          </p:cNvPr>
          <p:cNvSpPr>
            <a:spLocks noGrp="1"/>
          </p:cNvSpPr>
          <p:nvPr>
            <p:ph type="title"/>
          </p:nvPr>
        </p:nvSpPr>
        <p:spPr/>
        <p:txBody>
          <a:bodyPr/>
          <a:lstStyle/>
          <a:p>
            <a:r>
              <a:rPr lang="en-US" dirty="0"/>
              <a:t>Self-Assessment Question #3</a:t>
            </a:r>
          </a:p>
        </p:txBody>
      </p:sp>
      <p:sp>
        <p:nvSpPr>
          <p:cNvPr id="3" name="Content Placeholder 2">
            <a:extLst>
              <a:ext uri="{FF2B5EF4-FFF2-40B4-BE49-F238E27FC236}">
                <a16:creationId xmlns:a16="http://schemas.microsoft.com/office/drawing/2014/main" id="{6D6ABBB9-1637-49E3-9CBF-7E7047FD5B1E}"/>
              </a:ext>
            </a:extLst>
          </p:cNvPr>
          <p:cNvSpPr>
            <a:spLocks noGrp="1"/>
          </p:cNvSpPr>
          <p:nvPr>
            <p:ph idx="1"/>
          </p:nvPr>
        </p:nvSpPr>
        <p:spPr/>
        <p:txBody>
          <a:bodyPr/>
          <a:lstStyle/>
          <a:p>
            <a:pPr marL="514350" indent="-514350">
              <a:buAutoNum type="arabicPeriod"/>
            </a:pPr>
            <a:r>
              <a:rPr lang="en-US" dirty="0"/>
              <a:t>What is a technique for conducting a root cause analysis?</a:t>
            </a:r>
          </a:p>
          <a:p>
            <a:pPr marL="971550" lvl="1" indent="-514350">
              <a:buFont typeface="+mj-lt"/>
              <a:buAutoNum type="alphaUcPeriod"/>
            </a:pPr>
            <a:r>
              <a:rPr lang="en-US" dirty="0"/>
              <a:t>Pick Chart</a:t>
            </a:r>
          </a:p>
          <a:p>
            <a:pPr marL="971550" lvl="1" indent="-514350">
              <a:buFont typeface="+mj-lt"/>
              <a:buAutoNum type="alphaUcPeriod"/>
            </a:pPr>
            <a:r>
              <a:rPr lang="en-US" dirty="0"/>
              <a:t>Fish bone diagram</a:t>
            </a:r>
          </a:p>
          <a:p>
            <a:pPr marL="971550" lvl="1" indent="-514350">
              <a:buFont typeface="+mj-lt"/>
              <a:buAutoNum type="alphaUcPeriod"/>
            </a:pPr>
            <a:r>
              <a:rPr lang="en-US" dirty="0"/>
              <a:t>Pareto Chart</a:t>
            </a:r>
          </a:p>
          <a:p>
            <a:pPr marL="971550" lvl="1" indent="-514350">
              <a:buFont typeface="+mj-lt"/>
              <a:buAutoNum type="alphaUcPeriod"/>
            </a:pPr>
            <a:r>
              <a:rPr lang="en-US" dirty="0"/>
              <a:t>The five whys</a:t>
            </a:r>
          </a:p>
          <a:p>
            <a:pPr marL="971550" lvl="1" indent="-514350">
              <a:buFont typeface="+mj-lt"/>
              <a:buAutoNum type="alphaUcPeriod"/>
            </a:pPr>
            <a:r>
              <a:rPr lang="en-US" dirty="0"/>
              <a:t>B &amp; D only</a:t>
            </a:r>
          </a:p>
          <a:p>
            <a:pPr marL="971550" lvl="1" indent="-514350">
              <a:buFont typeface="+mj-lt"/>
              <a:buAutoNum type="alphaUcPeriod"/>
            </a:pPr>
            <a:r>
              <a:rPr lang="en-US" dirty="0"/>
              <a:t>All of the above</a:t>
            </a:r>
          </a:p>
          <a:p>
            <a:endParaRPr lang="en-US" dirty="0"/>
          </a:p>
        </p:txBody>
      </p:sp>
    </p:spTree>
    <p:extLst>
      <p:ext uri="{BB962C8B-B14F-4D97-AF65-F5344CB8AC3E}">
        <p14:creationId xmlns:p14="http://schemas.microsoft.com/office/powerpoint/2010/main" val="38306504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FE547-BF24-F9BD-B041-C4B36DC8D449}"/>
              </a:ext>
            </a:extLst>
          </p:cNvPr>
          <p:cNvSpPr>
            <a:spLocks noGrp="1"/>
          </p:cNvSpPr>
          <p:nvPr>
            <p:ph type="title"/>
          </p:nvPr>
        </p:nvSpPr>
        <p:spPr/>
        <p:txBody>
          <a:bodyPr/>
          <a:lstStyle/>
          <a:p>
            <a:r>
              <a:rPr lang="en-US" dirty="0"/>
              <a:t>Summary/Key Takeaways</a:t>
            </a:r>
          </a:p>
        </p:txBody>
      </p:sp>
      <p:sp>
        <p:nvSpPr>
          <p:cNvPr id="3" name="Content Placeholder 2">
            <a:extLst>
              <a:ext uri="{FF2B5EF4-FFF2-40B4-BE49-F238E27FC236}">
                <a16:creationId xmlns:a16="http://schemas.microsoft.com/office/drawing/2014/main" id="{F98B0540-46D8-4315-806F-1186FD436B97}"/>
              </a:ext>
            </a:extLst>
          </p:cNvPr>
          <p:cNvSpPr>
            <a:spLocks noGrp="1"/>
          </p:cNvSpPr>
          <p:nvPr>
            <p:ph idx="1"/>
          </p:nvPr>
        </p:nvSpPr>
        <p:spPr/>
        <p:txBody>
          <a:bodyPr/>
          <a:lstStyle/>
          <a:p>
            <a:r>
              <a:rPr lang="en-US" dirty="0"/>
              <a:t>Reinforce the importance of risk management and CPI</a:t>
            </a:r>
          </a:p>
          <a:p>
            <a:r>
              <a:rPr lang="en-US" dirty="0"/>
              <a:t>Encourage adoption of both strategies</a:t>
            </a:r>
          </a:p>
          <a:p>
            <a:r>
              <a:rPr lang="en-US" dirty="0"/>
              <a:t>Reasons incorporating CPI and risk management can improve patient safety and operational efficiency</a:t>
            </a:r>
          </a:p>
          <a:p>
            <a:r>
              <a:rPr lang="en-US" dirty="0"/>
              <a:t>How will YOU apply this in your daily practice?</a:t>
            </a:r>
          </a:p>
        </p:txBody>
      </p:sp>
    </p:spTree>
    <p:extLst>
      <p:ext uri="{BB962C8B-B14F-4D97-AF65-F5344CB8AC3E}">
        <p14:creationId xmlns:p14="http://schemas.microsoft.com/office/powerpoint/2010/main" val="2424911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4D932-8275-67F7-B5E7-FDD67014BAE7}"/>
              </a:ext>
            </a:extLst>
          </p:cNvPr>
          <p:cNvSpPr>
            <a:spLocks noGrp="1"/>
          </p:cNvSpPr>
          <p:nvPr>
            <p:ph type="title"/>
          </p:nvPr>
        </p:nvSpPr>
        <p:spPr/>
        <p:txBody>
          <a:bodyPr/>
          <a:lstStyle/>
          <a:p>
            <a:r>
              <a:rPr lang="en-US" dirty="0"/>
              <a:t>Green Belt Training</a:t>
            </a:r>
          </a:p>
        </p:txBody>
      </p:sp>
      <p:pic>
        <p:nvPicPr>
          <p:cNvPr id="4" name="Content Placeholder 3">
            <a:extLst>
              <a:ext uri="{FF2B5EF4-FFF2-40B4-BE49-F238E27FC236}">
                <a16:creationId xmlns:a16="http://schemas.microsoft.com/office/drawing/2014/main" id="{A4F69204-DFF3-A767-EA45-67AAC03B38E3}"/>
              </a:ext>
            </a:extLst>
          </p:cNvPr>
          <p:cNvPicPr>
            <a:picLocks noGrp="1" noChangeAspect="1"/>
          </p:cNvPicPr>
          <p:nvPr>
            <p:ph idx="1"/>
          </p:nvPr>
        </p:nvPicPr>
        <p:blipFill>
          <a:blip r:embed="rId2"/>
          <a:stretch>
            <a:fillRect/>
          </a:stretch>
        </p:blipFill>
        <p:spPr>
          <a:xfrm>
            <a:off x="1228437" y="1377243"/>
            <a:ext cx="9735126" cy="4188179"/>
          </a:xfrm>
        </p:spPr>
      </p:pic>
    </p:spTree>
    <p:extLst>
      <p:ext uri="{BB962C8B-B14F-4D97-AF65-F5344CB8AC3E}">
        <p14:creationId xmlns:p14="http://schemas.microsoft.com/office/powerpoint/2010/main" val="37513712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ECC65-7BBE-2985-9C56-CCD3B4F7C674}"/>
              </a:ext>
            </a:extLst>
          </p:cNvPr>
          <p:cNvSpPr>
            <a:spLocks noGrp="1"/>
          </p:cNvSpPr>
          <p:nvPr>
            <p:ph type="title"/>
          </p:nvPr>
        </p:nvSpPr>
        <p:spPr/>
        <p:txBody>
          <a:bodyPr/>
          <a:lstStyle/>
          <a:p>
            <a:r>
              <a:rPr lang="en-US" dirty="0"/>
              <a:t>Questions</a:t>
            </a:r>
          </a:p>
        </p:txBody>
      </p:sp>
      <p:sp>
        <p:nvSpPr>
          <p:cNvPr id="4" name="Content Placeholder 2">
            <a:extLst>
              <a:ext uri="{FF2B5EF4-FFF2-40B4-BE49-F238E27FC236}">
                <a16:creationId xmlns:a16="http://schemas.microsoft.com/office/drawing/2014/main" id="{2CCF71F5-992B-578E-04C5-4B7784606EEC}"/>
              </a:ext>
            </a:extLst>
          </p:cNvPr>
          <p:cNvSpPr>
            <a:spLocks noGrp="1"/>
          </p:cNvSpPr>
          <p:nvPr>
            <p:ph idx="1"/>
          </p:nvPr>
        </p:nvSpPr>
        <p:spPr>
          <a:xfrm>
            <a:off x="838200" y="1825625"/>
            <a:ext cx="10799763" cy="3615619"/>
          </a:xfrm>
        </p:spPr>
        <p:txBody>
          <a:bodyPr numCol="2">
            <a:normAutofit/>
          </a:bodyPr>
          <a:lstStyle/>
          <a:p>
            <a:r>
              <a:rPr lang="en-US" sz="1100" b="1" u="sng" dirty="0">
                <a:latin typeface="Georgia" panose="02040502050405020303" pitchFamily="18" charset="0"/>
              </a:rPr>
              <a:t>Book Recommendations</a:t>
            </a:r>
          </a:p>
          <a:p>
            <a:pPr lvl="1"/>
            <a:r>
              <a:rPr lang="en-US" sz="900" b="1" dirty="0">
                <a:latin typeface="Georgia" panose="02040502050405020303" pitchFamily="18" charset="0"/>
              </a:rPr>
              <a:t>The Hundred-Year Marathon</a:t>
            </a:r>
            <a:r>
              <a:rPr lang="en-US" sz="900" dirty="0">
                <a:latin typeface="Georgia" panose="02040502050405020303" pitchFamily="18" charset="0"/>
              </a:rPr>
              <a:t>: China’s Secret Strategy to Replace America as the Global superpower, Michael Pillsbury</a:t>
            </a:r>
          </a:p>
          <a:p>
            <a:pPr lvl="1"/>
            <a:r>
              <a:rPr lang="en-US" sz="900" b="1" dirty="0">
                <a:latin typeface="Georgia" panose="02040502050405020303" pitchFamily="18" charset="0"/>
              </a:rPr>
              <a:t>Start with Why</a:t>
            </a:r>
            <a:r>
              <a:rPr lang="en-US" sz="900" dirty="0">
                <a:latin typeface="Georgia" panose="02040502050405020303" pitchFamily="18" charset="0"/>
              </a:rPr>
              <a:t>: How Great Leaders Inspire Everyone to take Action, Simon Sinek</a:t>
            </a:r>
          </a:p>
          <a:p>
            <a:pPr lvl="1"/>
            <a:r>
              <a:rPr lang="en-US" sz="900" b="1" dirty="0">
                <a:latin typeface="Georgia" panose="02040502050405020303" pitchFamily="18" charset="0"/>
              </a:rPr>
              <a:t>Extreme Ownership</a:t>
            </a:r>
            <a:r>
              <a:rPr lang="en-US" sz="900" dirty="0">
                <a:latin typeface="Georgia" panose="02040502050405020303" pitchFamily="18" charset="0"/>
              </a:rPr>
              <a:t>: How U.S. Navy SEALs Lead and Win, Jocko </a:t>
            </a:r>
            <a:r>
              <a:rPr lang="en-US" sz="900" dirty="0" err="1">
                <a:latin typeface="Georgia" panose="02040502050405020303" pitchFamily="18" charset="0"/>
              </a:rPr>
              <a:t>Willink</a:t>
            </a:r>
            <a:r>
              <a:rPr lang="en-US" sz="900" dirty="0">
                <a:latin typeface="Georgia" panose="02040502050405020303" pitchFamily="18" charset="0"/>
              </a:rPr>
              <a:t>, Leif </a:t>
            </a:r>
            <a:r>
              <a:rPr lang="en-US" sz="900" dirty="0" err="1">
                <a:latin typeface="Georgia" panose="02040502050405020303" pitchFamily="18" charset="0"/>
              </a:rPr>
              <a:t>Babin</a:t>
            </a:r>
            <a:endParaRPr lang="en-US" sz="900" dirty="0">
              <a:latin typeface="Georgia" panose="02040502050405020303" pitchFamily="18" charset="0"/>
            </a:endParaRPr>
          </a:p>
          <a:p>
            <a:pPr lvl="1"/>
            <a:r>
              <a:rPr lang="en-US" sz="900" b="1" dirty="0">
                <a:latin typeface="Georgia" panose="02040502050405020303" pitchFamily="18" charset="0"/>
              </a:rPr>
              <a:t>Humble Inquiry</a:t>
            </a:r>
            <a:r>
              <a:rPr lang="en-US" sz="900" dirty="0">
                <a:latin typeface="Georgia" panose="02040502050405020303" pitchFamily="18" charset="0"/>
              </a:rPr>
              <a:t>, Ed </a:t>
            </a:r>
            <a:r>
              <a:rPr lang="en-US" sz="900" dirty="0" err="1">
                <a:latin typeface="Georgia" panose="02040502050405020303" pitchFamily="18" charset="0"/>
              </a:rPr>
              <a:t>Shein</a:t>
            </a:r>
            <a:endParaRPr lang="en-US" sz="900" dirty="0">
              <a:latin typeface="Georgia" panose="02040502050405020303" pitchFamily="18" charset="0"/>
            </a:endParaRPr>
          </a:p>
          <a:p>
            <a:pPr lvl="1"/>
            <a:r>
              <a:rPr lang="en-US" sz="900" b="1" dirty="0">
                <a:latin typeface="Georgia" panose="02040502050405020303" pitchFamily="18" charset="0"/>
              </a:rPr>
              <a:t>Radical Candor</a:t>
            </a:r>
            <a:r>
              <a:rPr lang="en-US" sz="900" dirty="0">
                <a:latin typeface="Georgia" panose="02040502050405020303" pitchFamily="18" charset="0"/>
              </a:rPr>
              <a:t>, Kim Scott</a:t>
            </a:r>
          </a:p>
          <a:p>
            <a:pPr lvl="1"/>
            <a:r>
              <a:rPr lang="en-US" sz="900" b="1" dirty="0">
                <a:latin typeface="Georgia" panose="02040502050405020303" pitchFamily="18" charset="0"/>
              </a:rPr>
              <a:t>Leaders Eat Last</a:t>
            </a:r>
            <a:r>
              <a:rPr lang="en-US" sz="900" dirty="0">
                <a:latin typeface="Georgia" panose="02040502050405020303" pitchFamily="18" charset="0"/>
              </a:rPr>
              <a:t>: Why Some Teams Pull Together and Others Don’t, Simon Sinek</a:t>
            </a:r>
          </a:p>
          <a:p>
            <a:pPr lvl="1"/>
            <a:r>
              <a:rPr lang="en-US" sz="900" b="1" dirty="0">
                <a:latin typeface="Georgia" panose="02040502050405020303" pitchFamily="18" charset="0"/>
              </a:rPr>
              <a:t>The 7 Habits of Highly Effective People</a:t>
            </a:r>
            <a:r>
              <a:rPr lang="en-US" sz="900" dirty="0">
                <a:latin typeface="Georgia" panose="02040502050405020303" pitchFamily="18" charset="0"/>
              </a:rPr>
              <a:t>: Powerful Lessons in Personal Change, </a:t>
            </a:r>
            <a:r>
              <a:rPr lang="en-US" sz="900" dirty="0" err="1">
                <a:latin typeface="Georgia" panose="02040502050405020303" pitchFamily="18" charset="0"/>
              </a:rPr>
              <a:t>Sephen</a:t>
            </a:r>
            <a:r>
              <a:rPr lang="en-US" sz="900" dirty="0">
                <a:latin typeface="Georgia" panose="02040502050405020303" pitchFamily="18" charset="0"/>
              </a:rPr>
              <a:t> Covey</a:t>
            </a:r>
          </a:p>
          <a:p>
            <a:pPr lvl="1"/>
            <a:r>
              <a:rPr lang="en-US" sz="900" b="1" dirty="0">
                <a:latin typeface="Georgia" panose="02040502050405020303" pitchFamily="18" charset="0"/>
              </a:rPr>
              <a:t>The Avoidable War</a:t>
            </a:r>
            <a:r>
              <a:rPr lang="en-US" sz="900" dirty="0">
                <a:latin typeface="Georgia" panose="02040502050405020303" pitchFamily="18" charset="0"/>
              </a:rPr>
              <a:t>, Kevin Rudd</a:t>
            </a:r>
          </a:p>
          <a:p>
            <a:pPr lvl="1"/>
            <a:r>
              <a:rPr lang="en-US" sz="900" b="1" dirty="0">
                <a:latin typeface="Georgia" panose="02040502050405020303" pitchFamily="18" charset="0"/>
              </a:rPr>
              <a:t>Dare to Lead</a:t>
            </a:r>
            <a:r>
              <a:rPr lang="en-US" sz="900" dirty="0">
                <a:latin typeface="Georgia" panose="02040502050405020303" pitchFamily="18" charset="0"/>
              </a:rPr>
              <a:t>: Brave Work. Tough Conversations, Whole Hearts, </a:t>
            </a:r>
            <a:r>
              <a:rPr lang="en-US" sz="900" dirty="0" err="1">
                <a:latin typeface="Georgia" panose="02040502050405020303" pitchFamily="18" charset="0"/>
              </a:rPr>
              <a:t>Brene</a:t>
            </a:r>
            <a:r>
              <a:rPr lang="en-US" sz="900" dirty="0">
                <a:latin typeface="Georgia" panose="02040502050405020303" pitchFamily="18" charset="0"/>
              </a:rPr>
              <a:t> Brown</a:t>
            </a:r>
          </a:p>
          <a:p>
            <a:pPr lvl="1"/>
            <a:r>
              <a:rPr lang="en-US" sz="900" b="1" dirty="0">
                <a:latin typeface="Georgia" panose="02040502050405020303" pitchFamily="18" charset="0"/>
              </a:rPr>
              <a:t>The Infinite Game</a:t>
            </a:r>
            <a:r>
              <a:rPr lang="en-US" sz="900" dirty="0">
                <a:latin typeface="Georgia" panose="02040502050405020303" pitchFamily="18" charset="0"/>
              </a:rPr>
              <a:t>, Simon Sinek</a:t>
            </a:r>
          </a:p>
          <a:p>
            <a:pPr lvl="1"/>
            <a:r>
              <a:rPr lang="en-US" sz="900" b="1" dirty="0">
                <a:latin typeface="Georgia" panose="02040502050405020303" pitchFamily="18" charset="0"/>
              </a:rPr>
              <a:t>The Long Game</a:t>
            </a:r>
            <a:r>
              <a:rPr lang="en-US" sz="900" dirty="0">
                <a:latin typeface="Georgia" panose="02040502050405020303" pitchFamily="18" charset="0"/>
              </a:rPr>
              <a:t>, Rush Doshi</a:t>
            </a:r>
          </a:p>
          <a:p>
            <a:pPr lvl="1"/>
            <a:r>
              <a:rPr lang="en-US" sz="900" b="1" dirty="0">
                <a:latin typeface="Georgia" panose="02040502050405020303" pitchFamily="18" charset="0"/>
              </a:rPr>
              <a:t>The Compound Effect</a:t>
            </a:r>
            <a:r>
              <a:rPr lang="en-US" sz="900" dirty="0">
                <a:latin typeface="Georgia" panose="02040502050405020303" pitchFamily="18" charset="0"/>
              </a:rPr>
              <a:t>: Multiply Your Success One Simple Step at a Time, Darren Hardy</a:t>
            </a:r>
          </a:p>
          <a:p>
            <a:pPr lvl="1"/>
            <a:r>
              <a:rPr lang="en-US" sz="900" b="1" dirty="0">
                <a:latin typeface="Georgia" panose="02040502050405020303" pitchFamily="18" charset="0"/>
              </a:rPr>
              <a:t>Chip War</a:t>
            </a:r>
            <a:r>
              <a:rPr lang="en-US" sz="900" dirty="0">
                <a:latin typeface="Georgia" panose="02040502050405020303" pitchFamily="18" charset="0"/>
              </a:rPr>
              <a:t>, Chris Miller</a:t>
            </a:r>
          </a:p>
          <a:p>
            <a:pPr lvl="1"/>
            <a:r>
              <a:rPr lang="en-US" sz="900" b="1" dirty="0">
                <a:latin typeface="Georgia" panose="02040502050405020303" pitchFamily="18" charset="0"/>
              </a:rPr>
              <a:t>The Fearless Organization</a:t>
            </a:r>
            <a:r>
              <a:rPr lang="en-US" sz="900" dirty="0">
                <a:latin typeface="Georgia" panose="02040502050405020303" pitchFamily="18" charset="0"/>
              </a:rPr>
              <a:t>: Creating Psychological Safety in the Workplace for Learning, Innovation, and Growth, Amy Edmonson</a:t>
            </a:r>
          </a:p>
          <a:p>
            <a:pPr lvl="1"/>
            <a:r>
              <a:rPr lang="en-US" sz="900" b="1" dirty="0">
                <a:latin typeface="Georgia" panose="02040502050405020303" pitchFamily="18" charset="0"/>
              </a:rPr>
              <a:t>Wireless Wars</a:t>
            </a:r>
            <a:r>
              <a:rPr lang="en-US" sz="900" dirty="0">
                <a:latin typeface="Georgia" panose="02040502050405020303" pitchFamily="18" charset="0"/>
              </a:rPr>
              <a:t>, Jonathan </a:t>
            </a:r>
            <a:r>
              <a:rPr lang="en-US" sz="900" dirty="0" err="1">
                <a:latin typeface="Georgia" panose="02040502050405020303" pitchFamily="18" charset="0"/>
              </a:rPr>
              <a:t>Pelson</a:t>
            </a:r>
            <a:endParaRPr lang="en-US" sz="900" dirty="0">
              <a:latin typeface="Georgia" panose="02040502050405020303" pitchFamily="18" charset="0"/>
            </a:endParaRPr>
          </a:p>
          <a:p>
            <a:pPr marL="742950" lvl="1" indent="-285750">
              <a:buFont typeface="Arial" panose="020B0604020202020204" pitchFamily="34" charset="0"/>
              <a:buChar char="•"/>
            </a:pPr>
            <a:r>
              <a:rPr lang="en-US" sz="900" b="1" dirty="0">
                <a:latin typeface="Georgia" panose="02040502050405020303" pitchFamily="18" charset="0"/>
              </a:rPr>
              <a:t>Talking to Strangers: </a:t>
            </a:r>
            <a:r>
              <a:rPr lang="en-US" sz="900" dirty="0">
                <a:latin typeface="Georgia" panose="02040502050405020303" pitchFamily="18" charset="0"/>
              </a:rPr>
              <a:t>What we Should Know about the People We Don’t Know, Malcolm Gladwell</a:t>
            </a:r>
          </a:p>
          <a:p>
            <a:pPr marL="742950" lvl="1" indent="-285750">
              <a:buFont typeface="Arial" panose="020B0604020202020204" pitchFamily="34" charset="0"/>
              <a:buChar char="•"/>
            </a:pPr>
            <a:r>
              <a:rPr lang="en-US" sz="900" b="1" dirty="0">
                <a:latin typeface="Georgia" panose="02040502050405020303" pitchFamily="18" charset="0"/>
              </a:rPr>
              <a:t>Everyone Communicates, Few Connect: </a:t>
            </a:r>
            <a:r>
              <a:rPr lang="en-US" sz="900" dirty="0">
                <a:latin typeface="Georgia" panose="02040502050405020303" pitchFamily="18" charset="0"/>
              </a:rPr>
              <a:t>What the Most Effective People Do Differently, John C. Maxwell</a:t>
            </a:r>
          </a:p>
          <a:p>
            <a:pPr marL="742950" lvl="1" indent="-285750">
              <a:buFont typeface="Arial" panose="020B0604020202020204" pitchFamily="34" charset="0"/>
              <a:buChar char="•"/>
            </a:pPr>
            <a:r>
              <a:rPr lang="en-US" sz="900" b="1" dirty="0">
                <a:latin typeface="Georgia" panose="02040502050405020303" pitchFamily="18" charset="0"/>
              </a:rPr>
              <a:t>Turn the Ship Around: </a:t>
            </a:r>
            <a:r>
              <a:rPr lang="en-US" sz="900" dirty="0">
                <a:latin typeface="Georgia" panose="02040502050405020303" pitchFamily="18" charset="0"/>
              </a:rPr>
              <a:t>A True Story of Turning Followers into Leaders, L. David Marquette</a:t>
            </a:r>
          </a:p>
          <a:p>
            <a:pPr marL="742950" lvl="1" indent="-285750">
              <a:buFont typeface="Arial" panose="020B0604020202020204" pitchFamily="34" charset="0"/>
              <a:buChar char="•"/>
            </a:pPr>
            <a:r>
              <a:rPr lang="en-US" sz="900" b="1" dirty="0">
                <a:latin typeface="Georgia" panose="02040502050405020303" pitchFamily="18" charset="0"/>
              </a:rPr>
              <a:t>Multipliers: </a:t>
            </a:r>
            <a:r>
              <a:rPr lang="en-US" sz="900" dirty="0">
                <a:latin typeface="Georgia" panose="02040502050405020303" pitchFamily="18" charset="0"/>
              </a:rPr>
              <a:t>How the Best Leaders Make Everyone Smarter, Liz Wiseman</a:t>
            </a:r>
          </a:p>
          <a:p>
            <a:pPr marL="742950" lvl="1" indent="-285750">
              <a:buFont typeface="Arial" panose="020B0604020202020204" pitchFamily="34" charset="0"/>
              <a:buChar char="•"/>
            </a:pPr>
            <a:r>
              <a:rPr lang="en-US" sz="900" b="1" dirty="0">
                <a:latin typeface="Georgia" panose="02040502050405020303" pitchFamily="18" charset="0"/>
              </a:rPr>
              <a:t>Call Sign Chaos: </a:t>
            </a:r>
            <a:r>
              <a:rPr lang="en-US" sz="900" dirty="0">
                <a:latin typeface="Georgia" panose="02040502050405020303" pitchFamily="18" charset="0"/>
              </a:rPr>
              <a:t>Learning to Lead, Jim Mattis</a:t>
            </a:r>
          </a:p>
          <a:p>
            <a:pPr marL="742950" lvl="1" indent="-285750">
              <a:buFont typeface="Arial" panose="020B0604020202020204" pitchFamily="34" charset="0"/>
              <a:buChar char="•"/>
            </a:pPr>
            <a:r>
              <a:rPr lang="en-US" sz="900" b="1" dirty="0">
                <a:latin typeface="Georgia" panose="02040502050405020303" pitchFamily="18" charset="0"/>
              </a:rPr>
              <a:t>Grit: </a:t>
            </a:r>
            <a:r>
              <a:rPr lang="en-US" sz="900" dirty="0">
                <a:latin typeface="Georgia" panose="02040502050405020303" pitchFamily="18" charset="0"/>
              </a:rPr>
              <a:t>The Power of Passion and Perseverance, Angela Duckworth</a:t>
            </a:r>
          </a:p>
          <a:p>
            <a:pPr marL="742950" lvl="1" indent="-285750">
              <a:buFont typeface="Arial" panose="020B0604020202020204" pitchFamily="34" charset="0"/>
              <a:buChar char="•"/>
            </a:pPr>
            <a:r>
              <a:rPr lang="en-US" sz="900" b="1" dirty="0">
                <a:latin typeface="Georgia" panose="02040502050405020303" pitchFamily="18" charset="0"/>
              </a:rPr>
              <a:t>The 5 Levels of Leadership: </a:t>
            </a:r>
            <a:r>
              <a:rPr lang="en-US" sz="900" dirty="0">
                <a:latin typeface="Georgia" panose="02040502050405020303" pitchFamily="18" charset="0"/>
              </a:rPr>
              <a:t>Proven Steps to Maximize Your Potential, John C. Maxwell</a:t>
            </a:r>
          </a:p>
          <a:p>
            <a:pPr marL="742950" lvl="1" indent="-285750">
              <a:buFont typeface="Arial" panose="020B0604020202020204" pitchFamily="34" charset="0"/>
              <a:buChar char="•"/>
            </a:pPr>
            <a:r>
              <a:rPr lang="en-US" sz="900" b="1" dirty="0">
                <a:latin typeface="Georgia" panose="02040502050405020303" pitchFamily="18" charset="0"/>
              </a:rPr>
              <a:t>Can’t Hurt Me: </a:t>
            </a:r>
            <a:r>
              <a:rPr lang="en-US" sz="900" dirty="0">
                <a:latin typeface="Georgia" panose="02040502050405020303" pitchFamily="18" charset="0"/>
              </a:rPr>
              <a:t>Master your Mind and Defy the Odds, David </a:t>
            </a:r>
            <a:r>
              <a:rPr lang="en-US" sz="900" dirty="0" err="1">
                <a:latin typeface="Georgia" panose="02040502050405020303" pitchFamily="18" charset="0"/>
              </a:rPr>
              <a:t>Goggins</a:t>
            </a:r>
            <a:endParaRPr lang="en-US" sz="900" dirty="0">
              <a:latin typeface="Georgia" panose="02040502050405020303" pitchFamily="18" charset="0"/>
            </a:endParaRPr>
          </a:p>
          <a:p>
            <a:pPr marL="742950" lvl="1" indent="-285750">
              <a:buFont typeface="Arial" panose="020B0604020202020204" pitchFamily="34" charset="0"/>
              <a:buChar char="•"/>
            </a:pPr>
            <a:r>
              <a:rPr lang="en-US" sz="900" b="1" dirty="0">
                <a:latin typeface="Georgia" panose="02040502050405020303" pitchFamily="18" charset="0"/>
              </a:rPr>
              <a:t>Option B: </a:t>
            </a:r>
            <a:r>
              <a:rPr lang="en-US" sz="900" dirty="0">
                <a:latin typeface="Georgia" panose="02040502050405020303" pitchFamily="18" charset="0"/>
              </a:rPr>
              <a:t>Facing Adversity, Building Resilience, and Finding Joy, Sheryl Sandberg &amp; Adam Grant</a:t>
            </a:r>
          </a:p>
          <a:p>
            <a:pPr marL="742950" lvl="1" indent="-285750">
              <a:buFont typeface="Arial" panose="020B0604020202020204" pitchFamily="34" charset="0"/>
              <a:buChar char="•"/>
            </a:pPr>
            <a:r>
              <a:rPr lang="en-US" sz="900" b="1" dirty="0">
                <a:latin typeface="Georgia" panose="02040502050405020303" pitchFamily="18" charset="0"/>
              </a:rPr>
              <a:t>Atomic Habits: </a:t>
            </a:r>
            <a:r>
              <a:rPr lang="en-US" sz="900" dirty="0">
                <a:latin typeface="Georgia" panose="02040502050405020303" pitchFamily="18" charset="0"/>
              </a:rPr>
              <a:t>An Easy &amp; Proven Way to Build Good Habits &amp; Break Bad Ones, James Clear</a:t>
            </a:r>
          </a:p>
          <a:p>
            <a:pPr marL="742950" lvl="1" indent="-285750">
              <a:buFont typeface="Arial" panose="020B0604020202020204" pitchFamily="34" charset="0"/>
              <a:buChar char="•"/>
            </a:pPr>
            <a:r>
              <a:rPr lang="en-US" sz="900" b="1" dirty="0">
                <a:latin typeface="Georgia" panose="02040502050405020303" pitchFamily="18" charset="0"/>
              </a:rPr>
              <a:t>Thinking Fast and Slow</a:t>
            </a:r>
            <a:r>
              <a:rPr lang="en-US" sz="900" dirty="0">
                <a:latin typeface="Georgia" panose="02040502050405020303" pitchFamily="18" charset="0"/>
              </a:rPr>
              <a:t>, Daniel Kahneman</a:t>
            </a:r>
          </a:p>
          <a:p>
            <a:pPr marL="742950" lvl="1" indent="-285750">
              <a:buFont typeface="Arial" panose="020B0604020202020204" pitchFamily="34" charset="0"/>
              <a:buChar char="•"/>
            </a:pPr>
            <a:r>
              <a:rPr lang="en-US" sz="900" b="1" dirty="0">
                <a:latin typeface="Georgia" panose="02040502050405020303" pitchFamily="18" charset="0"/>
              </a:rPr>
              <a:t>It Worked for Me: </a:t>
            </a:r>
            <a:r>
              <a:rPr lang="en-US" sz="900" dirty="0">
                <a:latin typeface="Georgia" panose="02040502050405020303" pitchFamily="18" charset="0"/>
              </a:rPr>
              <a:t>In Life and Leadership, Colin Powell</a:t>
            </a:r>
          </a:p>
          <a:p>
            <a:pPr marL="742950" lvl="1" indent="-285750">
              <a:buFont typeface="Arial" panose="020B0604020202020204" pitchFamily="34" charset="0"/>
              <a:buChar char="•"/>
            </a:pPr>
            <a:r>
              <a:rPr lang="en-US" sz="900" b="1" dirty="0">
                <a:latin typeface="Georgia" panose="02040502050405020303" pitchFamily="18" charset="0"/>
              </a:rPr>
              <a:t>Make Your Bed: </a:t>
            </a:r>
            <a:r>
              <a:rPr lang="en-US" sz="900" dirty="0">
                <a:latin typeface="Georgia" panose="02040502050405020303" pitchFamily="18" charset="0"/>
              </a:rPr>
              <a:t>Little Things that can Change your Life… And Maybe the World, Admiral William H. McRaven</a:t>
            </a:r>
          </a:p>
        </p:txBody>
      </p:sp>
    </p:spTree>
    <p:extLst>
      <p:ext uri="{BB962C8B-B14F-4D97-AF65-F5344CB8AC3E}">
        <p14:creationId xmlns:p14="http://schemas.microsoft.com/office/powerpoint/2010/main" val="22820815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5A7F7-C9DC-463E-6194-C91F7072C49F}"/>
              </a:ext>
            </a:extLst>
          </p:cNvPr>
          <p:cNvSpPr>
            <a:spLocks noGrp="1"/>
          </p:cNvSpPr>
          <p:nvPr>
            <p:ph type="title"/>
          </p:nvPr>
        </p:nvSpPr>
        <p:spPr/>
        <p:txBody>
          <a:bodyPr/>
          <a:lstStyle/>
          <a:p>
            <a:r>
              <a:rPr lang="en-US" dirty="0"/>
              <a:t>Continuing Education Credit</a:t>
            </a:r>
          </a:p>
        </p:txBody>
      </p:sp>
      <p:pic>
        <p:nvPicPr>
          <p:cNvPr id="5" name="Content Placeholder 4">
            <a:extLst>
              <a:ext uri="{FF2B5EF4-FFF2-40B4-BE49-F238E27FC236}">
                <a16:creationId xmlns:a16="http://schemas.microsoft.com/office/drawing/2014/main" id="{450A3463-0681-7868-B6E8-3C29E8722FEB}"/>
              </a:ext>
            </a:extLst>
          </p:cNvPr>
          <p:cNvPicPr>
            <a:picLocks noGrp="1" noChangeAspect="1"/>
          </p:cNvPicPr>
          <p:nvPr>
            <p:ph idx="1"/>
          </p:nvPr>
        </p:nvPicPr>
        <p:blipFill>
          <a:blip r:embed="rId2"/>
          <a:stretch>
            <a:fillRect/>
          </a:stretch>
        </p:blipFill>
        <p:spPr>
          <a:xfrm>
            <a:off x="4563819" y="1597143"/>
            <a:ext cx="3184432" cy="3173219"/>
          </a:xfrm>
        </p:spPr>
      </p:pic>
      <p:sp>
        <p:nvSpPr>
          <p:cNvPr id="6" name="TextBox 5">
            <a:extLst>
              <a:ext uri="{FF2B5EF4-FFF2-40B4-BE49-F238E27FC236}">
                <a16:creationId xmlns:a16="http://schemas.microsoft.com/office/drawing/2014/main" id="{5E2724C7-86BC-4A76-7ED0-ED126ED99597}"/>
              </a:ext>
            </a:extLst>
          </p:cNvPr>
          <p:cNvSpPr txBox="1"/>
          <p:nvPr/>
        </p:nvSpPr>
        <p:spPr>
          <a:xfrm>
            <a:off x="4433326" y="4770362"/>
            <a:ext cx="3325347"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Deadline to obtain CE </a:t>
            </a:r>
            <a:r>
              <a:rPr kumimoji="0" lang="en-US" sz="3200" b="0" i="0" u="none" strike="noStrike" kern="1200" cap="none" spc="0" normalizeH="0" baseline="0" noProof="0" dirty="0">
                <a:ln>
                  <a:noFill/>
                </a:ln>
                <a:solidFill>
                  <a:prstClr val="black"/>
                </a:solidFill>
                <a:effectLst/>
                <a:highlight>
                  <a:srgbClr val="FFFF00"/>
                </a:highlight>
                <a:uLnTx/>
                <a:uFillTx/>
                <a:latin typeface="Times New Roman" panose="02020603050405020304" pitchFamily="18" charset="0"/>
                <a:ea typeface="+mn-ea"/>
                <a:cs typeface="Times New Roman" panose="02020603050405020304" pitchFamily="18" charset="0"/>
              </a:rPr>
              <a:t>5 Aug 2025</a:t>
            </a:r>
            <a:endParaRPr kumimoji="0" lang="en-US" sz="12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endParaRPr>
          </a:p>
        </p:txBody>
      </p:sp>
    </p:spTree>
    <p:extLst>
      <p:ext uri="{BB962C8B-B14F-4D97-AF65-F5344CB8AC3E}">
        <p14:creationId xmlns:p14="http://schemas.microsoft.com/office/powerpoint/2010/main" val="42809717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5202</Words>
  <Application>Microsoft Office PowerPoint</Application>
  <PresentationFormat>Widescreen</PresentationFormat>
  <Paragraphs>536</Paragraphs>
  <Slides>50</Slides>
  <Notes>41</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50</vt:i4>
      </vt:variant>
    </vt:vector>
  </HeadingPairs>
  <TitlesOfParts>
    <vt:vector size="64" baseType="lpstr">
      <vt:lpstr>Adobe Clean DC</vt:lpstr>
      <vt:lpstr>Aptos</vt:lpstr>
      <vt:lpstr>Aptos Display</vt:lpstr>
      <vt:lpstr>Arial</vt:lpstr>
      <vt:lpstr>Book Antiqua</vt:lpstr>
      <vt:lpstr>Calibri</vt:lpstr>
      <vt:lpstr>Cambria</vt:lpstr>
      <vt:lpstr>Georgia</vt:lpstr>
      <vt:lpstr>Roboto</vt:lpstr>
      <vt:lpstr>Segoe UI</vt:lpstr>
      <vt:lpstr>Times New Roman</vt:lpstr>
      <vt:lpstr>Wingdings</vt:lpstr>
      <vt:lpstr>Office Theme</vt:lpstr>
      <vt:lpstr>1_Office Theme</vt:lpstr>
      <vt:lpstr> Society of Air Force Pharmacy Mid-Year Conference 16 -18 June 2025 Hilton Norfolk The Main Norfolk, VA</vt:lpstr>
      <vt:lpstr>Risk Management and Continuous Process Improvement</vt:lpstr>
      <vt:lpstr>Disclosure</vt:lpstr>
      <vt:lpstr>My Story</vt:lpstr>
      <vt:lpstr>Learning Objectives</vt:lpstr>
      <vt:lpstr>Questions to Ask in Risk Management</vt:lpstr>
      <vt:lpstr>What is Risk?</vt:lpstr>
      <vt:lpstr>Types of Risks</vt:lpstr>
      <vt:lpstr>Types of Risk in Air Force Pharmacy</vt:lpstr>
      <vt:lpstr>Risk Identification</vt:lpstr>
      <vt:lpstr>Self-Assessment Question #1</vt:lpstr>
      <vt:lpstr>SWOT Analysis</vt:lpstr>
      <vt:lpstr>Risk Response to Threats</vt:lpstr>
      <vt:lpstr>Risk Response to Opportunities</vt:lpstr>
      <vt:lpstr>SWOT Analysis</vt:lpstr>
      <vt:lpstr>Example SWOT Analysis</vt:lpstr>
      <vt:lpstr>Self-Assessment Question #2</vt:lpstr>
      <vt:lpstr>Risk Appetite/Threshold</vt:lpstr>
      <vt:lpstr>Quantitative Risk Analysis Methods</vt:lpstr>
      <vt:lpstr>Quantitative Risk Analysis</vt:lpstr>
      <vt:lpstr>Managing Risk</vt:lpstr>
      <vt:lpstr>Cost of Quality (Risk Mitigation)</vt:lpstr>
      <vt:lpstr>Quality Management</vt:lpstr>
      <vt:lpstr>Quality Control Tools</vt:lpstr>
      <vt:lpstr>Risk Response</vt:lpstr>
      <vt:lpstr>Risk Response</vt:lpstr>
      <vt:lpstr>Risk Register vs. Risk Report</vt:lpstr>
      <vt:lpstr>Risk Assessment using a Matrix and Register</vt:lpstr>
      <vt:lpstr>Risk Becomes an Issue</vt:lpstr>
      <vt:lpstr>Change Management Plan</vt:lpstr>
      <vt:lpstr>Monitor Risks</vt:lpstr>
      <vt:lpstr>Continuous Process Improvement</vt:lpstr>
      <vt:lpstr>Problem Statement</vt:lpstr>
      <vt:lpstr>Problem Statement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Integrating CPI and Risk Management</vt:lpstr>
      <vt:lpstr>Leveraging Technology</vt:lpstr>
      <vt:lpstr>Self-Assessment Question #3</vt:lpstr>
      <vt:lpstr>Summary/Key Takeaways</vt:lpstr>
      <vt:lpstr>Green Belt Training</vt:lpstr>
      <vt:lpstr>Questions</vt:lpstr>
      <vt:lpstr>Continuing Education Credit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Beth Godwin</dc:creator>
  <cp:lastModifiedBy>Beth Godwin</cp:lastModifiedBy>
  <cp:revision>1</cp:revision>
  <dcterms:created xsi:type="dcterms:W3CDTF">2025-06-17T16:25:55Z</dcterms:created>
  <dcterms:modified xsi:type="dcterms:W3CDTF">2025-06-17T16:25:59Z</dcterms:modified>
</cp:coreProperties>
</file>