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4.jpg" ContentType="image/jpg"/>
  <Override PartName="/ppt/media/image7.jpg" ContentType="image/jpg"/>
  <Override PartName="/ppt/media/image8.jpg" ContentType="image/jpg"/>
  <Override PartName="/ppt/media/image9.jpg" ContentType="image/jpg"/>
  <Override PartName="/ppt/media/image10.jpg" ContentType="image/jpg"/>
  <Override PartName="/ppt/media/image11.jpg" ContentType="image/jpg"/>
  <Override PartName="/ppt/media/image12.jpg" ContentType="image/jpg"/>
  <Override PartName="/ppt/media/image13.jpg" ContentType="image/jpg"/>
  <Override PartName="/ppt/media/image14.jpg" ContentType="image/jpg"/>
  <Override PartName="/ppt/media/image15.jpg" ContentType="image/jpg"/>
  <Override PartName="/ppt/media/image16.jpg" ContentType="image/jpg"/>
  <Override PartName="/ppt/media/image17.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sldIdLst>
    <p:sldId id="2147483195" r:id="rId3"/>
    <p:sldId id="263" r:id="rId4"/>
    <p:sldId id="2147483166" r:id="rId5"/>
    <p:sldId id="2147483167" r:id="rId6"/>
    <p:sldId id="2147483168" r:id="rId7"/>
    <p:sldId id="2147483169" r:id="rId8"/>
    <p:sldId id="2147483170" r:id="rId9"/>
    <p:sldId id="2147482187" r:id="rId10"/>
    <p:sldId id="2147482192" r:id="rId11"/>
    <p:sldId id="2147482188" r:id="rId12"/>
    <p:sldId id="2147482189" r:id="rId13"/>
    <p:sldId id="577" r:id="rId14"/>
    <p:sldId id="2147482184" r:id="rId15"/>
    <p:sldId id="2147482186" r:id="rId16"/>
    <p:sldId id="2147482185" r:id="rId17"/>
    <p:sldId id="351" r:id="rId18"/>
    <p:sldId id="2147482175" r:id="rId19"/>
    <p:sldId id="2147482176" r:id="rId20"/>
    <p:sldId id="572" r:id="rId21"/>
    <p:sldId id="559" r:id="rId22"/>
    <p:sldId id="563" r:id="rId23"/>
    <p:sldId id="573" r:id="rId24"/>
    <p:sldId id="576" r:id="rId25"/>
    <p:sldId id="2147482196" r:id="rId26"/>
    <p:sldId id="2147482193" r:id="rId27"/>
    <p:sldId id="2147482194" r:id="rId28"/>
    <p:sldId id="2147482195" r:id="rId29"/>
    <p:sldId id="2147483171" r:id="rId30"/>
    <p:sldId id="214748317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3C2CE0-F15A-4CDC-9D31-F3CC77307D7F}" v="1" dt="2025-06-17T16:20:16.0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6" d="100"/>
          <a:sy n="36" d="100"/>
        </p:scale>
        <p:origin x="56"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Godwin" userId="aab6603c4e7807e6" providerId="LiveId" clId="{D03C2CE0-F15A-4CDC-9D31-F3CC77307D7F}"/>
    <pc:docChg chg="addSld modSld">
      <pc:chgData name="Beth Godwin" userId="aab6603c4e7807e6" providerId="LiveId" clId="{D03C2CE0-F15A-4CDC-9D31-F3CC77307D7F}" dt="2025-06-17T16:20:15.991" v="0"/>
      <pc:docMkLst>
        <pc:docMk/>
      </pc:docMkLst>
      <pc:sldChg chg="add">
        <pc:chgData name="Beth Godwin" userId="aab6603c4e7807e6" providerId="LiveId" clId="{D03C2CE0-F15A-4CDC-9D31-F3CC77307D7F}" dt="2025-06-17T16:20:15.991" v="0"/>
        <pc:sldMkLst>
          <pc:docMk/>
          <pc:sldMk cId="2879452184" sldId="263"/>
        </pc:sldMkLst>
      </pc:sldChg>
      <pc:sldChg chg="add">
        <pc:chgData name="Beth Godwin" userId="aab6603c4e7807e6" providerId="LiveId" clId="{D03C2CE0-F15A-4CDC-9D31-F3CC77307D7F}" dt="2025-06-17T16:20:15.991" v="0"/>
        <pc:sldMkLst>
          <pc:docMk/>
          <pc:sldMk cId="0" sldId="351"/>
        </pc:sldMkLst>
      </pc:sldChg>
      <pc:sldChg chg="add">
        <pc:chgData name="Beth Godwin" userId="aab6603c4e7807e6" providerId="LiveId" clId="{D03C2CE0-F15A-4CDC-9D31-F3CC77307D7F}" dt="2025-06-17T16:20:15.991" v="0"/>
        <pc:sldMkLst>
          <pc:docMk/>
          <pc:sldMk cId="1334902409" sldId="559"/>
        </pc:sldMkLst>
      </pc:sldChg>
      <pc:sldChg chg="add">
        <pc:chgData name="Beth Godwin" userId="aab6603c4e7807e6" providerId="LiveId" clId="{D03C2CE0-F15A-4CDC-9D31-F3CC77307D7F}" dt="2025-06-17T16:20:15.991" v="0"/>
        <pc:sldMkLst>
          <pc:docMk/>
          <pc:sldMk cId="3534307451" sldId="563"/>
        </pc:sldMkLst>
      </pc:sldChg>
      <pc:sldChg chg="add">
        <pc:chgData name="Beth Godwin" userId="aab6603c4e7807e6" providerId="LiveId" clId="{D03C2CE0-F15A-4CDC-9D31-F3CC77307D7F}" dt="2025-06-17T16:20:15.991" v="0"/>
        <pc:sldMkLst>
          <pc:docMk/>
          <pc:sldMk cId="2530112354" sldId="572"/>
        </pc:sldMkLst>
      </pc:sldChg>
      <pc:sldChg chg="add">
        <pc:chgData name="Beth Godwin" userId="aab6603c4e7807e6" providerId="LiveId" clId="{D03C2CE0-F15A-4CDC-9D31-F3CC77307D7F}" dt="2025-06-17T16:20:15.991" v="0"/>
        <pc:sldMkLst>
          <pc:docMk/>
          <pc:sldMk cId="2289303228" sldId="573"/>
        </pc:sldMkLst>
      </pc:sldChg>
      <pc:sldChg chg="add">
        <pc:chgData name="Beth Godwin" userId="aab6603c4e7807e6" providerId="LiveId" clId="{D03C2CE0-F15A-4CDC-9D31-F3CC77307D7F}" dt="2025-06-17T16:20:15.991" v="0"/>
        <pc:sldMkLst>
          <pc:docMk/>
          <pc:sldMk cId="3070948816" sldId="576"/>
        </pc:sldMkLst>
      </pc:sldChg>
      <pc:sldChg chg="add">
        <pc:chgData name="Beth Godwin" userId="aab6603c4e7807e6" providerId="LiveId" clId="{D03C2CE0-F15A-4CDC-9D31-F3CC77307D7F}" dt="2025-06-17T16:20:15.991" v="0"/>
        <pc:sldMkLst>
          <pc:docMk/>
          <pc:sldMk cId="1688166405" sldId="577"/>
        </pc:sldMkLst>
      </pc:sldChg>
      <pc:sldChg chg="add">
        <pc:chgData name="Beth Godwin" userId="aab6603c4e7807e6" providerId="LiveId" clId="{D03C2CE0-F15A-4CDC-9D31-F3CC77307D7F}" dt="2025-06-17T16:20:15.991" v="0"/>
        <pc:sldMkLst>
          <pc:docMk/>
          <pc:sldMk cId="1100778293" sldId="2147482175"/>
        </pc:sldMkLst>
      </pc:sldChg>
      <pc:sldChg chg="add">
        <pc:chgData name="Beth Godwin" userId="aab6603c4e7807e6" providerId="LiveId" clId="{D03C2CE0-F15A-4CDC-9D31-F3CC77307D7F}" dt="2025-06-17T16:20:15.991" v="0"/>
        <pc:sldMkLst>
          <pc:docMk/>
          <pc:sldMk cId="1062305345" sldId="2147482176"/>
        </pc:sldMkLst>
      </pc:sldChg>
      <pc:sldChg chg="add">
        <pc:chgData name="Beth Godwin" userId="aab6603c4e7807e6" providerId="LiveId" clId="{D03C2CE0-F15A-4CDC-9D31-F3CC77307D7F}" dt="2025-06-17T16:20:15.991" v="0"/>
        <pc:sldMkLst>
          <pc:docMk/>
          <pc:sldMk cId="2671718496" sldId="2147482184"/>
        </pc:sldMkLst>
      </pc:sldChg>
      <pc:sldChg chg="add">
        <pc:chgData name="Beth Godwin" userId="aab6603c4e7807e6" providerId="LiveId" clId="{D03C2CE0-F15A-4CDC-9D31-F3CC77307D7F}" dt="2025-06-17T16:20:15.991" v="0"/>
        <pc:sldMkLst>
          <pc:docMk/>
          <pc:sldMk cId="2475781773" sldId="2147482185"/>
        </pc:sldMkLst>
      </pc:sldChg>
      <pc:sldChg chg="add">
        <pc:chgData name="Beth Godwin" userId="aab6603c4e7807e6" providerId="LiveId" clId="{D03C2CE0-F15A-4CDC-9D31-F3CC77307D7F}" dt="2025-06-17T16:20:15.991" v="0"/>
        <pc:sldMkLst>
          <pc:docMk/>
          <pc:sldMk cId="1022137283" sldId="2147482186"/>
        </pc:sldMkLst>
      </pc:sldChg>
      <pc:sldChg chg="add">
        <pc:chgData name="Beth Godwin" userId="aab6603c4e7807e6" providerId="LiveId" clId="{D03C2CE0-F15A-4CDC-9D31-F3CC77307D7F}" dt="2025-06-17T16:20:15.991" v="0"/>
        <pc:sldMkLst>
          <pc:docMk/>
          <pc:sldMk cId="3363292344" sldId="2147482187"/>
        </pc:sldMkLst>
      </pc:sldChg>
      <pc:sldChg chg="add">
        <pc:chgData name="Beth Godwin" userId="aab6603c4e7807e6" providerId="LiveId" clId="{D03C2CE0-F15A-4CDC-9D31-F3CC77307D7F}" dt="2025-06-17T16:20:15.991" v="0"/>
        <pc:sldMkLst>
          <pc:docMk/>
          <pc:sldMk cId="3835366220" sldId="2147482188"/>
        </pc:sldMkLst>
      </pc:sldChg>
      <pc:sldChg chg="add">
        <pc:chgData name="Beth Godwin" userId="aab6603c4e7807e6" providerId="LiveId" clId="{D03C2CE0-F15A-4CDC-9D31-F3CC77307D7F}" dt="2025-06-17T16:20:15.991" v="0"/>
        <pc:sldMkLst>
          <pc:docMk/>
          <pc:sldMk cId="0" sldId="2147482189"/>
        </pc:sldMkLst>
      </pc:sldChg>
      <pc:sldChg chg="add">
        <pc:chgData name="Beth Godwin" userId="aab6603c4e7807e6" providerId="LiveId" clId="{D03C2CE0-F15A-4CDC-9D31-F3CC77307D7F}" dt="2025-06-17T16:20:15.991" v="0"/>
        <pc:sldMkLst>
          <pc:docMk/>
          <pc:sldMk cId="1915512300" sldId="2147482192"/>
        </pc:sldMkLst>
      </pc:sldChg>
      <pc:sldChg chg="add">
        <pc:chgData name="Beth Godwin" userId="aab6603c4e7807e6" providerId="LiveId" clId="{D03C2CE0-F15A-4CDC-9D31-F3CC77307D7F}" dt="2025-06-17T16:20:15.991" v="0"/>
        <pc:sldMkLst>
          <pc:docMk/>
          <pc:sldMk cId="2630708565" sldId="2147482193"/>
        </pc:sldMkLst>
      </pc:sldChg>
      <pc:sldChg chg="add">
        <pc:chgData name="Beth Godwin" userId="aab6603c4e7807e6" providerId="LiveId" clId="{D03C2CE0-F15A-4CDC-9D31-F3CC77307D7F}" dt="2025-06-17T16:20:15.991" v="0"/>
        <pc:sldMkLst>
          <pc:docMk/>
          <pc:sldMk cId="2121614587" sldId="2147482194"/>
        </pc:sldMkLst>
      </pc:sldChg>
      <pc:sldChg chg="add">
        <pc:chgData name="Beth Godwin" userId="aab6603c4e7807e6" providerId="LiveId" clId="{D03C2CE0-F15A-4CDC-9D31-F3CC77307D7F}" dt="2025-06-17T16:20:15.991" v="0"/>
        <pc:sldMkLst>
          <pc:docMk/>
          <pc:sldMk cId="452495588" sldId="2147482195"/>
        </pc:sldMkLst>
      </pc:sldChg>
      <pc:sldChg chg="add">
        <pc:chgData name="Beth Godwin" userId="aab6603c4e7807e6" providerId="LiveId" clId="{D03C2CE0-F15A-4CDC-9D31-F3CC77307D7F}" dt="2025-06-17T16:20:15.991" v="0"/>
        <pc:sldMkLst>
          <pc:docMk/>
          <pc:sldMk cId="1031696512" sldId="2147482196"/>
        </pc:sldMkLst>
      </pc:sldChg>
      <pc:sldChg chg="add">
        <pc:chgData name="Beth Godwin" userId="aab6603c4e7807e6" providerId="LiveId" clId="{D03C2CE0-F15A-4CDC-9D31-F3CC77307D7F}" dt="2025-06-17T16:20:15.991" v="0"/>
        <pc:sldMkLst>
          <pc:docMk/>
          <pc:sldMk cId="3980628220" sldId="2147483166"/>
        </pc:sldMkLst>
      </pc:sldChg>
      <pc:sldChg chg="add">
        <pc:chgData name="Beth Godwin" userId="aab6603c4e7807e6" providerId="LiveId" clId="{D03C2CE0-F15A-4CDC-9D31-F3CC77307D7F}" dt="2025-06-17T16:20:15.991" v="0"/>
        <pc:sldMkLst>
          <pc:docMk/>
          <pc:sldMk cId="847604828" sldId="2147483167"/>
        </pc:sldMkLst>
      </pc:sldChg>
      <pc:sldChg chg="add">
        <pc:chgData name="Beth Godwin" userId="aab6603c4e7807e6" providerId="LiveId" clId="{D03C2CE0-F15A-4CDC-9D31-F3CC77307D7F}" dt="2025-06-17T16:20:15.991" v="0"/>
        <pc:sldMkLst>
          <pc:docMk/>
          <pc:sldMk cId="618543253" sldId="2147483168"/>
        </pc:sldMkLst>
      </pc:sldChg>
      <pc:sldChg chg="add">
        <pc:chgData name="Beth Godwin" userId="aab6603c4e7807e6" providerId="LiveId" clId="{D03C2CE0-F15A-4CDC-9D31-F3CC77307D7F}" dt="2025-06-17T16:20:15.991" v="0"/>
        <pc:sldMkLst>
          <pc:docMk/>
          <pc:sldMk cId="3789803327" sldId="2147483169"/>
        </pc:sldMkLst>
      </pc:sldChg>
      <pc:sldChg chg="add">
        <pc:chgData name="Beth Godwin" userId="aab6603c4e7807e6" providerId="LiveId" clId="{D03C2CE0-F15A-4CDC-9D31-F3CC77307D7F}" dt="2025-06-17T16:20:15.991" v="0"/>
        <pc:sldMkLst>
          <pc:docMk/>
          <pc:sldMk cId="4177673865" sldId="2147483170"/>
        </pc:sldMkLst>
      </pc:sldChg>
      <pc:sldChg chg="add">
        <pc:chgData name="Beth Godwin" userId="aab6603c4e7807e6" providerId="LiveId" clId="{D03C2CE0-F15A-4CDC-9D31-F3CC77307D7F}" dt="2025-06-17T16:20:15.991" v="0"/>
        <pc:sldMkLst>
          <pc:docMk/>
          <pc:sldMk cId="3442550214" sldId="2147483171"/>
        </pc:sldMkLst>
      </pc:sldChg>
      <pc:sldChg chg="add">
        <pc:chgData name="Beth Godwin" userId="aab6603c4e7807e6" providerId="LiveId" clId="{D03C2CE0-F15A-4CDC-9D31-F3CC77307D7F}" dt="2025-06-17T16:20:15.991" v="0"/>
        <pc:sldMkLst>
          <pc:docMk/>
          <pc:sldMk cId="3154076109" sldId="2147483172"/>
        </pc:sldMkLst>
      </pc:sldChg>
      <pc:sldChg chg="add">
        <pc:chgData name="Beth Godwin" userId="aab6603c4e7807e6" providerId="LiveId" clId="{D03C2CE0-F15A-4CDC-9D31-F3CC77307D7F}" dt="2025-06-17T16:20:15.991" v="0"/>
        <pc:sldMkLst>
          <pc:docMk/>
          <pc:sldMk cId="3846571504" sldId="214748319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55C255-BFED-4A1D-B3BF-2C041CB7DA49}" type="datetimeFigureOut">
              <a:rPr lang="en-US" smtClean="0"/>
              <a:t>6/17/2025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9B6C3-3178-464E-963D-1B15CF7B0FCB}" type="slidenum">
              <a:rPr lang="en-US" smtClean="0"/>
              <a:t>‹#›</a:t>
            </a:fld>
            <a:endParaRPr lang="en-US"/>
          </a:p>
        </p:txBody>
      </p:sp>
    </p:spTree>
    <p:extLst>
      <p:ext uri="{BB962C8B-B14F-4D97-AF65-F5344CB8AC3E}">
        <p14:creationId xmlns:p14="http://schemas.microsoft.com/office/powerpoint/2010/main" val="2356058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competency</a:t>
            </a:r>
          </a:p>
          <a:p>
            <a:r>
              <a:rPr lang="en-US" dirty="0"/>
              <a:t>Relevancy and competency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687CE0-9DEE-4473-8680-A5BB8043C3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746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competency</a:t>
            </a:r>
          </a:p>
          <a:p>
            <a:r>
              <a:rPr lang="en-US" dirty="0"/>
              <a:t>Relevancy and competency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687CE0-9DEE-4473-8680-A5BB8043C3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8023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competency</a:t>
            </a:r>
          </a:p>
          <a:p>
            <a:r>
              <a:rPr lang="en-US" dirty="0"/>
              <a:t>Relevancy and competency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687CE0-9DEE-4473-8680-A5BB8043C3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4397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50BD3-1C6A-43F4-94D8-3DE8D1CF2DB2}"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2112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687CE0-9DEE-4473-8680-A5BB8043C3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27170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competency</a:t>
            </a:r>
          </a:p>
          <a:p>
            <a:r>
              <a:rPr lang="en-US" dirty="0"/>
              <a:t>Relevancy and competency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687CE0-9DEE-4473-8680-A5BB8043C3E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2553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78EDB-90B7-7F6D-3D71-3FF17B998B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897B99-A674-E798-74E9-A7B81E990D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5E4E81B-FDA6-1523-9753-6DF6B9549BC5}"/>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5" name="Footer Placeholder 4">
            <a:extLst>
              <a:ext uri="{FF2B5EF4-FFF2-40B4-BE49-F238E27FC236}">
                <a16:creationId xmlns:a16="http://schemas.microsoft.com/office/drawing/2014/main" id="{53CE6A27-2BA0-49A6-EC73-228E02034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2941E2-6430-4807-83BE-374AA45B34C5}"/>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30793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51D89-1F56-1D28-0D4D-7536E68E71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C17FA2-3D11-2ADE-1B7C-BBBDAC881B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7DFAE8-99CC-A806-C55A-B0CC5CAF62D7}"/>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5" name="Footer Placeholder 4">
            <a:extLst>
              <a:ext uri="{FF2B5EF4-FFF2-40B4-BE49-F238E27FC236}">
                <a16:creationId xmlns:a16="http://schemas.microsoft.com/office/drawing/2014/main" id="{D174AF4F-68B8-7CFF-83F3-9E27CE0ADC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4FA588-3F8D-CED1-9E74-2F7051E9A5B0}"/>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673199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C6F2F-0584-B2BF-BEC6-B534B1C58B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50B82F-C369-1FC8-8060-AA6983CFAA8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6DCE4F-1D1D-5B0E-D7EB-E3120127CF18}"/>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5" name="Footer Placeholder 4">
            <a:extLst>
              <a:ext uri="{FF2B5EF4-FFF2-40B4-BE49-F238E27FC236}">
                <a16:creationId xmlns:a16="http://schemas.microsoft.com/office/drawing/2014/main" id="{224155C5-162C-71A0-7DB3-6FF0EA6871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66CB9E-9C99-76F4-7F4F-3160C6C9ED84}"/>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180480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FBDE-CDB7-F28A-197E-5A4627A3DE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A167A1-192E-D1AF-A212-ABEA55DF92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42BFBB-9B31-0E06-52E3-83E864765C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0E96B9-0782-3863-9ABC-C24C2A9846EE}"/>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6" name="Footer Placeholder 5">
            <a:extLst>
              <a:ext uri="{FF2B5EF4-FFF2-40B4-BE49-F238E27FC236}">
                <a16:creationId xmlns:a16="http://schemas.microsoft.com/office/drawing/2014/main" id="{85F9B1EE-854D-AF31-F9CE-AE1CA4CCB3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C66593-265A-8DDA-DA3E-100F20907AC7}"/>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2645002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95183-09D1-DC5F-4801-167ACBB633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E3F107-5640-B1C1-016F-4362490C9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F5ED2D-04D6-353E-2294-B9BA767C5F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ABB97D-BC81-DC4B-3070-6F033F60E0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F9CD66-ABA0-BC0B-0F1B-B2ABD882A2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4C307F-9495-8B94-3F16-0AD40887539F}"/>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8" name="Footer Placeholder 7">
            <a:extLst>
              <a:ext uri="{FF2B5EF4-FFF2-40B4-BE49-F238E27FC236}">
                <a16:creationId xmlns:a16="http://schemas.microsoft.com/office/drawing/2014/main" id="{9C396584-FF3D-D53F-0D92-1E17CD56D8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43FFF-580F-6809-7ACA-18DE2D9A7009}"/>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2386840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9F964-1121-3E5C-712D-F8E3396D5F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D4D759-E267-7645-9357-3D66FB34C23E}"/>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4" name="Footer Placeholder 3">
            <a:extLst>
              <a:ext uri="{FF2B5EF4-FFF2-40B4-BE49-F238E27FC236}">
                <a16:creationId xmlns:a16="http://schemas.microsoft.com/office/drawing/2014/main" id="{061F9E18-2F17-0F47-E476-A46A12A184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1C96AA-FF5E-D88E-1A85-1ABB56695EBF}"/>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2364487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89F41D-634E-587D-AE5F-6230FDD3E45D}"/>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3" name="Footer Placeholder 2">
            <a:extLst>
              <a:ext uri="{FF2B5EF4-FFF2-40B4-BE49-F238E27FC236}">
                <a16:creationId xmlns:a16="http://schemas.microsoft.com/office/drawing/2014/main" id="{205C126A-09D2-8609-C1C2-2DBD223300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5FDAEF-B534-51DE-6314-C47D919876D5}"/>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343749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E995F-9007-41CB-7EB0-D2689268D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2A75EB-EBEB-CFA3-807D-380E13D390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3953E7-8C39-23C4-6668-225336616E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CD0ED3-1A05-1636-F734-4F222C35D16B}"/>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6" name="Footer Placeholder 5">
            <a:extLst>
              <a:ext uri="{FF2B5EF4-FFF2-40B4-BE49-F238E27FC236}">
                <a16:creationId xmlns:a16="http://schemas.microsoft.com/office/drawing/2014/main" id="{07D5831D-4E99-87B0-3319-AB5155E546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4EC4F-6193-FB53-EA08-28A4F8D3EB74}"/>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174058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9FBF-5257-D1F1-C446-9FEA5B9F26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D7DD2B-9EAD-10F3-E83D-518EAE1C81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17F2D4-069B-A135-A1DD-C726273DC7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ACED58-09FC-63A7-66CA-7A1E9B453231}"/>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6" name="Footer Placeholder 5">
            <a:extLst>
              <a:ext uri="{FF2B5EF4-FFF2-40B4-BE49-F238E27FC236}">
                <a16:creationId xmlns:a16="http://schemas.microsoft.com/office/drawing/2014/main" id="{2A72618F-7C12-F115-D9C0-B647E1D805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99F96D-F76A-AFA3-AB11-DFB62F7C5A2C}"/>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3712644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5FF21-BC52-C51E-6123-FA1920A8BC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7698C3-884F-F0F0-E1C7-96A169ADFD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663634-A689-3E04-2B6E-71C9E32DBD56}"/>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5" name="Footer Placeholder 4">
            <a:extLst>
              <a:ext uri="{FF2B5EF4-FFF2-40B4-BE49-F238E27FC236}">
                <a16:creationId xmlns:a16="http://schemas.microsoft.com/office/drawing/2014/main" id="{2B76C8D3-5688-666C-2075-C121FF5F31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5969B3-F2D9-0446-3881-343D6BE96CDB}"/>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144866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0DCEBB-1DF7-0559-7626-2E6DC2074C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E4FADF-BC7B-61BC-B5A8-DF19851561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B9F2DC-5FBA-463F-2914-1062A4ACC61C}"/>
              </a:ext>
            </a:extLst>
          </p:cNvPr>
          <p:cNvSpPr>
            <a:spLocks noGrp="1"/>
          </p:cNvSpPr>
          <p:nvPr>
            <p:ph type="dt" sz="half" idx="10"/>
          </p:nvPr>
        </p:nvSpPr>
        <p:spPr/>
        <p:txBody>
          <a:bodyPr/>
          <a:lstStyle/>
          <a:p>
            <a:fld id="{587149CA-39DB-4CD6-811E-B088B43A0486}" type="datetimeFigureOut">
              <a:rPr lang="en-US" smtClean="0"/>
              <a:t>6/17/2025</a:t>
            </a:fld>
            <a:endParaRPr lang="en-US"/>
          </a:p>
        </p:txBody>
      </p:sp>
      <p:sp>
        <p:nvSpPr>
          <p:cNvPr id="5" name="Footer Placeholder 4">
            <a:extLst>
              <a:ext uri="{FF2B5EF4-FFF2-40B4-BE49-F238E27FC236}">
                <a16:creationId xmlns:a16="http://schemas.microsoft.com/office/drawing/2014/main" id="{000E3D81-7BC3-2A59-5D69-721BC5F39E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E255DD-8009-A3E3-0BA5-2BA120196851}"/>
              </a:ext>
            </a:extLst>
          </p:cNvPr>
          <p:cNvSpPr>
            <a:spLocks noGrp="1"/>
          </p:cNvSpPr>
          <p:nvPr>
            <p:ph type="sldNum" sz="quarter" idx="12"/>
          </p:nvPr>
        </p:nvSpPr>
        <p:spPr/>
        <p:txBody>
          <a:bodyPr/>
          <a:lstStyle/>
          <a:p>
            <a:fld id="{15FA27CF-A08D-4362-8E64-C01893CD36E7}" type="slidenum">
              <a:rPr lang="en-US" smtClean="0"/>
              <a:t>‹#›</a:t>
            </a:fld>
            <a:endParaRPr lang="en-US"/>
          </a:p>
        </p:txBody>
      </p:sp>
    </p:spTree>
    <p:extLst>
      <p:ext uri="{BB962C8B-B14F-4D97-AF65-F5344CB8AC3E}">
        <p14:creationId xmlns:p14="http://schemas.microsoft.com/office/powerpoint/2010/main" val="83859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1FA5-E01C-F489-E00A-5469F6B6AD9E}"/>
              </a:ext>
            </a:extLst>
          </p:cNvPr>
          <p:cNvSpPr>
            <a:spLocks noGrp="1"/>
          </p:cNvSpPr>
          <p:nvPr>
            <p:ph type="ctrTitle"/>
          </p:nvPr>
        </p:nvSpPr>
        <p:spPr>
          <a:xfrm>
            <a:off x="1524000" y="1122363"/>
            <a:ext cx="9144000" cy="2387600"/>
          </a:xfrm>
        </p:spPr>
        <p:txBody>
          <a:bodyPr anchor="b">
            <a:normAutofit/>
          </a:bodyPr>
          <a:lstStyle>
            <a:lvl1pPr algn="ctr">
              <a:defRPr sz="48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A57069B5-5FEF-4A01-567F-2F98939DAF93}"/>
              </a:ext>
            </a:extLst>
          </p:cNvPr>
          <p:cNvSpPr>
            <a:spLocks noGrp="1"/>
          </p:cNvSpPr>
          <p:nvPr>
            <p:ph type="subTitle" idx="1"/>
          </p:nvPr>
        </p:nvSpPr>
        <p:spPr>
          <a:xfrm>
            <a:off x="1524000" y="3602038"/>
            <a:ext cx="9144000" cy="1655762"/>
          </a:xfrm>
        </p:spPr>
        <p:txBody>
          <a:bodyPr>
            <a:normAutofit/>
          </a:bodyPr>
          <a:lstStyle>
            <a:lvl1pPr marL="0" indent="0" algn="ctr">
              <a:buNone/>
              <a:defRPr sz="3200" b="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22982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2E60-04B3-7BA9-0D67-A0D496D71FBE}"/>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CD1AC96-6E74-CB5A-AE5E-BA1966554B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BCCE-5C7F-B112-8B50-570E4915DF10}"/>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5" name="Footer Placeholder 4">
            <a:extLst>
              <a:ext uri="{FF2B5EF4-FFF2-40B4-BE49-F238E27FC236}">
                <a16:creationId xmlns:a16="http://schemas.microsoft.com/office/drawing/2014/main" id="{FA177543-FD87-07C2-3CBB-ECFAA1E7FC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615AB6-F3FE-5992-8377-DF34D5DD9CC5}"/>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7" name="Rectangle 6">
            <a:extLst>
              <a:ext uri="{FF2B5EF4-FFF2-40B4-BE49-F238E27FC236}">
                <a16:creationId xmlns:a16="http://schemas.microsoft.com/office/drawing/2014/main" id="{0A132710-E938-1E83-ADE4-BC9993689FD5}"/>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80874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9329-4871-BCFC-47C8-B56958B47A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9518B-9B9F-8AD9-A2F1-D1666FE45D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560EB-8956-E7DE-F207-4A7B07AEB424}"/>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5" name="Footer Placeholder 4">
            <a:extLst>
              <a:ext uri="{FF2B5EF4-FFF2-40B4-BE49-F238E27FC236}">
                <a16:creationId xmlns:a16="http://schemas.microsoft.com/office/drawing/2014/main" id="{E17052CA-0D73-D068-6D33-6C91BC783A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0A9D81-1C89-27D6-DF53-E1365D7ABDD3}"/>
              </a:ext>
            </a:extLst>
          </p:cNvPr>
          <p:cNvSpPr>
            <a:spLocks noGrp="1"/>
          </p:cNvSpPr>
          <p:nvPr>
            <p:ph type="sldNum" sz="quarter" idx="12"/>
          </p:nvPr>
        </p:nvSpPr>
        <p:spPr/>
        <p:txBody>
          <a:bodyPr/>
          <a:lstStyle/>
          <a:p>
            <a:fld id="{33C6D5A4-7CEF-4DB8-9E88-8DAC7E3582F5}" type="slidenum">
              <a:rPr lang="en-US" smtClean="0"/>
              <a:t>‹#›</a:t>
            </a:fld>
            <a:endParaRPr lang="en-US" dirty="0"/>
          </a:p>
        </p:txBody>
      </p:sp>
    </p:spTree>
    <p:extLst>
      <p:ext uri="{BB962C8B-B14F-4D97-AF65-F5344CB8AC3E}">
        <p14:creationId xmlns:p14="http://schemas.microsoft.com/office/powerpoint/2010/main" val="2150919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7401-D0F3-57C3-E5D7-B5659521B4F5}"/>
              </a:ext>
            </a:extLst>
          </p:cNvPr>
          <p:cNvSpPr>
            <a:spLocks noGrp="1"/>
          </p:cNvSpPr>
          <p:nvPr>
            <p:ph type="title"/>
          </p:nvPr>
        </p:nvSpPr>
        <p:spPr>
          <a:xfrm>
            <a:off x="1348509" y="365125"/>
            <a:ext cx="9615054"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9EAFAE8-0636-420E-F165-2C7B117048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FAA299-12A9-5997-C9C0-2FAEB9EF06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97BAB-7FD6-94AB-4809-0868103BB639}"/>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6" name="Footer Placeholder 5">
            <a:extLst>
              <a:ext uri="{FF2B5EF4-FFF2-40B4-BE49-F238E27FC236}">
                <a16:creationId xmlns:a16="http://schemas.microsoft.com/office/drawing/2014/main" id="{580A21DB-81B0-CE10-CC7C-CAAA87D0FE9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A3AD45-7F40-80C4-EFB4-0798B4FDB378}"/>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8" name="Rectangle 7">
            <a:extLst>
              <a:ext uri="{FF2B5EF4-FFF2-40B4-BE49-F238E27FC236}">
                <a16:creationId xmlns:a16="http://schemas.microsoft.com/office/drawing/2014/main" id="{D132F789-2359-08D7-EDCF-A2272C87D852}"/>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406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531F-95B3-BD97-29DA-7A0A15F7B8F0}"/>
              </a:ext>
            </a:extLst>
          </p:cNvPr>
          <p:cNvSpPr>
            <a:spLocks noGrp="1"/>
          </p:cNvSpPr>
          <p:nvPr>
            <p:ph type="title"/>
          </p:nvPr>
        </p:nvSpPr>
        <p:spPr>
          <a:xfrm>
            <a:off x="1357745" y="365125"/>
            <a:ext cx="9531928"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6A693BE-5B9B-624A-4B96-C48C8C849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11984B-8EB6-DD47-81A0-9F42A731EF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C13D73-D03F-E490-0E45-751F0EA8C9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737EAC-AA89-2218-AC3B-A0C4D892B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20E729-CD96-ABA1-2EBF-8F67BAFAA544}"/>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8" name="Footer Placeholder 7">
            <a:extLst>
              <a:ext uri="{FF2B5EF4-FFF2-40B4-BE49-F238E27FC236}">
                <a16:creationId xmlns:a16="http://schemas.microsoft.com/office/drawing/2014/main" id="{52F4F350-6089-5814-6CE5-1C0EBE50931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14EE95C-1BFC-7808-B21A-970E3E7462CF}"/>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10" name="Rectangle 9">
            <a:extLst>
              <a:ext uri="{FF2B5EF4-FFF2-40B4-BE49-F238E27FC236}">
                <a16:creationId xmlns:a16="http://schemas.microsoft.com/office/drawing/2014/main" id="{4BA74CD5-9350-688A-A986-27DCC7CBE51A}"/>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1493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32DB8-31E4-8E32-7FC2-C41ECA8B8DB5}"/>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328DACB4-CE98-2CB3-2D75-B6FCEF1D6015}"/>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4" name="Footer Placeholder 3">
            <a:extLst>
              <a:ext uri="{FF2B5EF4-FFF2-40B4-BE49-F238E27FC236}">
                <a16:creationId xmlns:a16="http://schemas.microsoft.com/office/drawing/2014/main" id="{1648194C-EC9B-4CB2-E221-E6501DE108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2E369C9-AD4E-AF42-7493-68AAFE66C158}"/>
              </a:ext>
            </a:extLst>
          </p:cNvPr>
          <p:cNvSpPr>
            <a:spLocks noGrp="1"/>
          </p:cNvSpPr>
          <p:nvPr>
            <p:ph type="sldNum" sz="quarter" idx="12"/>
          </p:nvPr>
        </p:nvSpPr>
        <p:spPr/>
        <p:txBody>
          <a:bodyPr/>
          <a:lstStyle/>
          <a:p>
            <a:fld id="{33C6D5A4-7CEF-4DB8-9E88-8DAC7E3582F5}" type="slidenum">
              <a:rPr lang="en-US" smtClean="0"/>
              <a:t>‹#›</a:t>
            </a:fld>
            <a:endParaRPr lang="en-US" dirty="0"/>
          </a:p>
        </p:txBody>
      </p:sp>
      <p:sp>
        <p:nvSpPr>
          <p:cNvPr id="6" name="Rectangle 5">
            <a:extLst>
              <a:ext uri="{FF2B5EF4-FFF2-40B4-BE49-F238E27FC236}">
                <a16:creationId xmlns:a16="http://schemas.microsoft.com/office/drawing/2014/main" id="{1A4F7A7C-CA01-DF7C-48DE-660D3CA5CB9C}"/>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053176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296EE-2675-D69D-B5AB-A1CCFD0A0B89}"/>
              </a:ext>
            </a:extLst>
          </p:cNvPr>
          <p:cNvSpPr>
            <a:spLocks noGrp="1"/>
          </p:cNvSpPr>
          <p:nvPr>
            <p:ph type="dt" sz="half" idx="10"/>
          </p:nvPr>
        </p:nvSpPr>
        <p:spPr/>
        <p:txBody>
          <a:bodyPr/>
          <a:lstStyle/>
          <a:p>
            <a:fld id="{AA1DB490-8EA0-4A6B-A54F-E58E0D7D3308}" type="datetimeFigureOut">
              <a:rPr lang="en-US" smtClean="0"/>
              <a:t>6/17/2025</a:t>
            </a:fld>
            <a:endParaRPr lang="en-US" dirty="0"/>
          </a:p>
        </p:txBody>
      </p:sp>
      <p:sp>
        <p:nvSpPr>
          <p:cNvPr id="3" name="Footer Placeholder 2">
            <a:extLst>
              <a:ext uri="{FF2B5EF4-FFF2-40B4-BE49-F238E27FC236}">
                <a16:creationId xmlns:a16="http://schemas.microsoft.com/office/drawing/2014/main" id="{7474EFF9-AF4A-7F89-29CC-6678A76E7D1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6857709-9C99-FB4A-59D3-EBE9AAB028E3}"/>
              </a:ext>
            </a:extLst>
          </p:cNvPr>
          <p:cNvSpPr>
            <a:spLocks noGrp="1"/>
          </p:cNvSpPr>
          <p:nvPr>
            <p:ph type="sldNum" sz="quarter" idx="12"/>
          </p:nvPr>
        </p:nvSpPr>
        <p:spPr/>
        <p:txBody>
          <a:bodyPr/>
          <a:lstStyle/>
          <a:p>
            <a:fld id="{33C6D5A4-7CEF-4DB8-9E88-8DAC7E3582F5}" type="slidenum">
              <a:rPr lang="en-US" smtClean="0"/>
              <a:t>‹#›</a:t>
            </a:fld>
            <a:endParaRPr lang="en-US" dirty="0"/>
          </a:p>
        </p:txBody>
      </p:sp>
    </p:spTree>
    <p:extLst>
      <p:ext uri="{BB962C8B-B14F-4D97-AF65-F5344CB8AC3E}">
        <p14:creationId xmlns:p14="http://schemas.microsoft.com/office/powerpoint/2010/main" val="2931017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91A334-AE00-2B30-2AFE-C6AC7CB57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B9FA0D-8DE6-2DFF-4EB5-52B2ED98F1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E7C4D-71B5-89EC-5CAE-1C3C0951A4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7149CA-39DB-4CD6-811E-B088B43A0486}" type="datetimeFigureOut">
              <a:rPr lang="en-US" smtClean="0"/>
              <a:t>6/17/2025</a:t>
            </a:fld>
            <a:endParaRPr lang="en-US"/>
          </a:p>
        </p:txBody>
      </p:sp>
      <p:sp>
        <p:nvSpPr>
          <p:cNvPr id="5" name="Footer Placeholder 4">
            <a:extLst>
              <a:ext uri="{FF2B5EF4-FFF2-40B4-BE49-F238E27FC236}">
                <a16:creationId xmlns:a16="http://schemas.microsoft.com/office/drawing/2014/main" id="{EB431BF6-22F5-5889-5184-7AC713108B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A3769DF-7E93-FFF0-8552-C87F0C6894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FA27CF-A08D-4362-8E64-C01893CD36E7}" type="slidenum">
              <a:rPr lang="en-US" smtClean="0"/>
              <a:t>‹#›</a:t>
            </a:fld>
            <a:endParaRPr lang="en-US"/>
          </a:p>
        </p:txBody>
      </p:sp>
    </p:spTree>
    <p:extLst>
      <p:ext uri="{BB962C8B-B14F-4D97-AF65-F5344CB8AC3E}">
        <p14:creationId xmlns:p14="http://schemas.microsoft.com/office/powerpoint/2010/main" val="2595130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C2E2E-5FA1-6D7D-5E50-72D14DAD552F}"/>
              </a:ext>
            </a:extLst>
          </p:cNvPr>
          <p:cNvSpPr>
            <a:spLocks noGrp="1"/>
          </p:cNvSpPr>
          <p:nvPr>
            <p:ph type="title"/>
          </p:nvPr>
        </p:nvSpPr>
        <p:spPr>
          <a:xfrm>
            <a:off x="1339273" y="365125"/>
            <a:ext cx="9615054"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D49BE-4E18-2533-50E4-D8F3D1E9D9C7}"/>
              </a:ext>
            </a:extLst>
          </p:cNvPr>
          <p:cNvSpPr>
            <a:spLocks noGrp="1"/>
          </p:cNvSpPr>
          <p:nvPr>
            <p:ph type="body" idx="1"/>
          </p:nvPr>
        </p:nvSpPr>
        <p:spPr>
          <a:xfrm>
            <a:off x="838200" y="1825625"/>
            <a:ext cx="107996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3867EE9-5BE2-59E2-D70B-3E4EEB1DE0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DB490-8EA0-4A6B-A54F-E58E0D7D3308}" type="datetimeFigureOut">
              <a:rPr lang="en-US" smtClean="0"/>
              <a:t>6/17/2025</a:t>
            </a:fld>
            <a:endParaRPr lang="en-US" dirty="0"/>
          </a:p>
        </p:txBody>
      </p:sp>
      <p:sp>
        <p:nvSpPr>
          <p:cNvPr id="5" name="Footer Placeholder 4">
            <a:extLst>
              <a:ext uri="{FF2B5EF4-FFF2-40B4-BE49-F238E27FC236}">
                <a16:creationId xmlns:a16="http://schemas.microsoft.com/office/drawing/2014/main" id="{EC74078C-B69A-D597-3366-80365DD9B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CF7B498-FC48-D9E6-C2B0-2F570401F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6D5A4-7CEF-4DB8-9E88-8DAC7E3582F5}" type="slidenum">
              <a:rPr lang="en-US" smtClean="0"/>
              <a:t>‹#›</a:t>
            </a:fld>
            <a:endParaRPr lang="en-US" dirty="0"/>
          </a:p>
        </p:txBody>
      </p:sp>
    </p:spTree>
    <p:extLst>
      <p:ext uri="{BB962C8B-B14F-4D97-AF65-F5344CB8AC3E}">
        <p14:creationId xmlns:p14="http://schemas.microsoft.com/office/powerpoint/2010/main" val="10995856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8.jpg"/><Relationship Id="rId18" Type="http://schemas.openxmlformats.org/officeDocument/2006/relationships/image" Target="../media/image13.jpg"/><Relationship Id="rId3" Type="http://schemas.openxmlformats.org/officeDocument/2006/relationships/image" Target="../media/image3.png"/><Relationship Id="rId21" Type="http://schemas.openxmlformats.org/officeDocument/2006/relationships/image" Target="../media/image16.jpg"/><Relationship Id="rId7" Type="http://schemas.openxmlformats.org/officeDocument/2006/relationships/hyperlink" Target="mailto:brandy.l.renner.mil@health.mil" TargetMode="External"/><Relationship Id="rId12" Type="http://schemas.openxmlformats.org/officeDocument/2006/relationships/image" Target="../media/image7.jpg"/><Relationship Id="rId17" Type="http://schemas.openxmlformats.org/officeDocument/2006/relationships/image" Target="../media/image12.jpg"/><Relationship Id="rId2" Type="http://schemas.openxmlformats.org/officeDocument/2006/relationships/image" Target="../media/image2.png"/><Relationship Id="rId16" Type="http://schemas.openxmlformats.org/officeDocument/2006/relationships/image" Target="../media/image11.jpg"/><Relationship Id="rId20" Type="http://schemas.openxmlformats.org/officeDocument/2006/relationships/image" Target="../media/image15.jpg"/><Relationship Id="rId1" Type="http://schemas.openxmlformats.org/officeDocument/2006/relationships/slideLayout" Target="../slideLayouts/slideLayout18.xml"/><Relationship Id="rId6" Type="http://schemas.openxmlformats.org/officeDocument/2006/relationships/hyperlink" Target="mailto:katherine.l.jaudon.mil@health.mil" TargetMode="External"/><Relationship Id="rId11" Type="http://schemas.openxmlformats.org/officeDocument/2006/relationships/hyperlink" Target="mailto:william.r.dick10.mil@health.mil" TargetMode="External"/><Relationship Id="rId5" Type="http://schemas.openxmlformats.org/officeDocument/2006/relationships/image" Target="../media/image5.png"/><Relationship Id="rId15" Type="http://schemas.openxmlformats.org/officeDocument/2006/relationships/image" Target="../media/image10.jpg"/><Relationship Id="rId23" Type="http://schemas.openxmlformats.org/officeDocument/2006/relationships/image" Target="../media/image18.png"/><Relationship Id="rId10" Type="http://schemas.openxmlformats.org/officeDocument/2006/relationships/hyperlink" Target="mailto:emily.b.holcomb.mil@health.mil" TargetMode="External"/><Relationship Id="rId19" Type="http://schemas.openxmlformats.org/officeDocument/2006/relationships/image" Target="../media/image14.jpg"/><Relationship Id="rId4" Type="http://schemas.openxmlformats.org/officeDocument/2006/relationships/image" Target="../media/image4.jpg"/><Relationship Id="rId9" Type="http://schemas.openxmlformats.org/officeDocument/2006/relationships/hyperlink" Target="mailto:sarah.e.kelly32.mil@health.mil" TargetMode="External"/><Relationship Id="rId14" Type="http://schemas.openxmlformats.org/officeDocument/2006/relationships/image" Target="../media/image9.jpg"/><Relationship Id="rId22"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embeddings/oleObject1.bin"/><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4A8A5-FFD5-0442-D053-40ABF61EC98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3B5311-B778-DFA1-F972-C4CFD55D17A8}"/>
              </a:ext>
            </a:extLst>
          </p:cNvPr>
          <p:cNvSpPr txBox="1">
            <a:spLocks noGrp="1"/>
          </p:cNvSpPr>
          <p:nvPr>
            <p:ph type="ctrTitle"/>
          </p:nvPr>
        </p:nvSpPr>
        <p:spPr>
          <a:xfrm>
            <a:off x="986367" y="1802648"/>
            <a:ext cx="10219267" cy="2985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16 -18 June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Hilton Norfolk The Main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Norfolk, VA</a:t>
            </a:r>
          </a:p>
        </p:txBody>
      </p:sp>
    </p:spTree>
    <p:extLst>
      <p:ext uri="{BB962C8B-B14F-4D97-AF65-F5344CB8AC3E}">
        <p14:creationId xmlns:p14="http://schemas.microsoft.com/office/powerpoint/2010/main" val="3846571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4540-0665-D790-2D94-569B4F419CFB}"/>
              </a:ext>
            </a:extLst>
          </p:cNvPr>
          <p:cNvSpPr>
            <a:spLocks noGrp="1"/>
          </p:cNvSpPr>
          <p:nvPr>
            <p:ph type="ctrTitle"/>
          </p:nvPr>
        </p:nvSpPr>
        <p:spPr>
          <a:xfrm>
            <a:off x="1257300" y="1122363"/>
            <a:ext cx="9671538" cy="1655762"/>
          </a:xfrm>
        </p:spPr>
        <p:txBody>
          <a:bodyPr>
            <a:normAutofit/>
          </a:bodyPr>
          <a:lstStyle/>
          <a:p>
            <a:r>
              <a:rPr lang="en-US" sz="6000" dirty="0"/>
              <a:t>43P Officer Breakout Session</a:t>
            </a:r>
          </a:p>
        </p:txBody>
      </p:sp>
      <p:sp>
        <p:nvSpPr>
          <p:cNvPr id="3" name="Subtitle 2">
            <a:extLst>
              <a:ext uri="{FF2B5EF4-FFF2-40B4-BE49-F238E27FC236}">
                <a16:creationId xmlns:a16="http://schemas.microsoft.com/office/drawing/2014/main" id="{EE7CB0A6-7912-3F17-DB13-365FED01E936}"/>
              </a:ext>
            </a:extLst>
          </p:cNvPr>
          <p:cNvSpPr>
            <a:spLocks noGrp="1"/>
          </p:cNvSpPr>
          <p:nvPr>
            <p:ph type="subTitle" idx="1"/>
          </p:nvPr>
        </p:nvSpPr>
        <p:spPr/>
        <p:txBody>
          <a:bodyPr>
            <a:normAutofit/>
          </a:bodyPr>
          <a:lstStyle/>
          <a:p>
            <a:r>
              <a:rPr lang="en-US" dirty="0"/>
              <a:t>Col Soo A. Sohn</a:t>
            </a:r>
          </a:p>
          <a:p>
            <a:endParaRPr lang="en-US" sz="800" dirty="0"/>
          </a:p>
          <a:p>
            <a:r>
              <a:rPr lang="en-US" dirty="0"/>
              <a:t>43P </a:t>
            </a:r>
            <a:r>
              <a:rPr lang="en-US"/>
              <a:t>CFM and AF</a:t>
            </a:r>
            <a:r>
              <a:rPr lang="en-US" dirty="0"/>
              <a:t>/SG Pharmacy Consultant</a:t>
            </a:r>
          </a:p>
        </p:txBody>
      </p:sp>
    </p:spTree>
    <p:extLst>
      <p:ext uri="{BB962C8B-B14F-4D97-AF65-F5344CB8AC3E}">
        <p14:creationId xmlns:p14="http://schemas.microsoft.com/office/powerpoint/2010/main" val="287945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DDE0-C0E5-1A49-0F9B-DA4784F14660}"/>
              </a:ext>
            </a:extLst>
          </p:cNvPr>
          <p:cNvSpPr>
            <a:spLocks noGrp="1"/>
          </p:cNvSpPr>
          <p:nvPr>
            <p:ph type="title"/>
          </p:nvPr>
        </p:nvSpPr>
        <p:spPr/>
        <p:txBody>
          <a:bodyPr/>
          <a:lstStyle/>
          <a:p>
            <a:r>
              <a:rPr lang="en-US" dirty="0"/>
              <a:t>Disclosure</a:t>
            </a:r>
          </a:p>
        </p:txBody>
      </p:sp>
      <p:sp>
        <p:nvSpPr>
          <p:cNvPr id="3" name="Content Placeholder 2">
            <a:extLst>
              <a:ext uri="{FF2B5EF4-FFF2-40B4-BE49-F238E27FC236}">
                <a16:creationId xmlns:a16="http://schemas.microsoft.com/office/drawing/2014/main" id="{94E3B079-3605-4787-6A0F-A88B57FE42C9}"/>
              </a:ext>
            </a:extLst>
          </p:cNvPr>
          <p:cNvSpPr>
            <a:spLocks noGrp="1"/>
          </p:cNvSpPr>
          <p:nvPr>
            <p:ph idx="1"/>
          </p:nvPr>
        </p:nvSpPr>
        <p:spPr/>
        <p:txBody>
          <a:bodyPr/>
          <a:lstStyle/>
          <a:p>
            <a:r>
              <a:rPr lang="en-US" dirty="0"/>
              <a:t>Col Soo A. Sohn </a:t>
            </a:r>
            <a:r>
              <a:rPr lang="en-US" dirty="0">
                <a:latin typeface="Times New Roman" panose="02020603050405020304" pitchFamily="18" charset="0"/>
                <a:cs typeface="Times New Roman" panose="02020603050405020304" pitchFamily="18" charset="0"/>
              </a:rPr>
              <a:t>“Declare(s) no conflicts of interest, real or apparent, and no financial interests in any company, product, or service mentioned in this program, including grants, employment, gifts, stock holdings, and honoraria.”  </a:t>
            </a:r>
          </a:p>
          <a:p>
            <a:endParaRPr lang="en-US" dirty="0"/>
          </a:p>
        </p:txBody>
      </p:sp>
    </p:spTree>
    <p:extLst>
      <p:ext uri="{BB962C8B-B14F-4D97-AF65-F5344CB8AC3E}">
        <p14:creationId xmlns:p14="http://schemas.microsoft.com/office/powerpoint/2010/main" val="3980628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DD87-A8A7-A8BC-376D-3AB1C3C34D81}"/>
              </a:ext>
            </a:extLst>
          </p:cNvPr>
          <p:cNvSpPr>
            <a:spLocks noGrp="1"/>
          </p:cNvSpPr>
          <p:nvPr>
            <p:ph type="title"/>
          </p:nvPr>
        </p:nvSpPr>
        <p:spPr>
          <a:xfrm>
            <a:off x="1364673" y="0"/>
            <a:ext cx="9615054" cy="1325563"/>
          </a:xfrm>
        </p:spPr>
        <p:txBody>
          <a:bodyPr/>
          <a:lstStyle/>
          <a:p>
            <a:pPr algn="ctr"/>
            <a:r>
              <a:rPr lang="en-US" dirty="0"/>
              <a:t>Learning Objectives </a:t>
            </a:r>
          </a:p>
        </p:txBody>
      </p:sp>
      <p:sp>
        <p:nvSpPr>
          <p:cNvPr id="3" name="Content Placeholder 2">
            <a:extLst>
              <a:ext uri="{FF2B5EF4-FFF2-40B4-BE49-F238E27FC236}">
                <a16:creationId xmlns:a16="http://schemas.microsoft.com/office/drawing/2014/main" id="{26ED47B3-FF78-03EF-945A-83FF87255C06}"/>
              </a:ext>
            </a:extLst>
          </p:cNvPr>
          <p:cNvSpPr>
            <a:spLocks noGrp="1"/>
          </p:cNvSpPr>
          <p:nvPr>
            <p:ph idx="1"/>
          </p:nvPr>
        </p:nvSpPr>
        <p:spPr>
          <a:xfrm>
            <a:off x="1000124" y="1450732"/>
            <a:ext cx="9877425" cy="4229100"/>
          </a:xfrm>
        </p:spPr>
        <p:txBody>
          <a:bodyPr>
            <a:normAutofit/>
          </a:bodyPr>
          <a:lstStyle/>
          <a:p>
            <a:r>
              <a:rPr lang="en-US" sz="2600" dirty="0"/>
              <a:t>To understand how to access and leverage pharmacy support system</a:t>
            </a:r>
          </a:p>
          <a:p>
            <a:r>
              <a:rPr lang="en-US" sz="2600" dirty="0"/>
              <a:t>To comprehend the BSC Development Team’s goals and process</a:t>
            </a:r>
          </a:p>
          <a:p>
            <a:r>
              <a:rPr lang="en-US" sz="2600" dirty="0"/>
              <a:t>To understand assignment matching priorities and criteria</a:t>
            </a:r>
          </a:p>
        </p:txBody>
      </p:sp>
    </p:spTree>
    <p:extLst>
      <p:ext uri="{BB962C8B-B14F-4D97-AF65-F5344CB8AC3E}">
        <p14:creationId xmlns:p14="http://schemas.microsoft.com/office/powerpoint/2010/main" val="847604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A6EF-5599-42BB-CE7E-BF27F2335873}"/>
              </a:ext>
            </a:extLst>
          </p:cNvPr>
          <p:cNvSpPr>
            <a:spLocks noGrp="1"/>
          </p:cNvSpPr>
          <p:nvPr>
            <p:ph type="title"/>
          </p:nvPr>
        </p:nvSpPr>
        <p:spPr>
          <a:xfrm>
            <a:off x="1357302" y="171694"/>
            <a:ext cx="9615054" cy="1325563"/>
          </a:xfrm>
        </p:spPr>
        <p:txBody>
          <a:bodyPr/>
          <a:lstStyle/>
          <a:p>
            <a:r>
              <a:rPr lang="en-US" dirty="0"/>
              <a:t>Self-Assessment Question #1</a:t>
            </a:r>
          </a:p>
        </p:txBody>
      </p:sp>
      <p:sp>
        <p:nvSpPr>
          <p:cNvPr id="3" name="Content Placeholder 2">
            <a:extLst>
              <a:ext uri="{FF2B5EF4-FFF2-40B4-BE49-F238E27FC236}">
                <a16:creationId xmlns:a16="http://schemas.microsoft.com/office/drawing/2014/main" id="{9195DA21-C85D-2A55-E8B4-20C0BDBA474D}"/>
              </a:ext>
            </a:extLst>
          </p:cNvPr>
          <p:cNvSpPr>
            <a:spLocks noGrp="1"/>
          </p:cNvSpPr>
          <p:nvPr>
            <p:ph idx="1"/>
          </p:nvPr>
        </p:nvSpPr>
        <p:spPr>
          <a:xfrm>
            <a:off x="847725" y="1497257"/>
            <a:ext cx="10799618" cy="4351338"/>
          </a:xfrm>
        </p:spPr>
        <p:txBody>
          <a:bodyPr/>
          <a:lstStyle/>
          <a:p>
            <a:pPr marL="0" indent="0">
              <a:buNone/>
            </a:pPr>
            <a:r>
              <a:rPr lang="en-US" b="1" dirty="0"/>
              <a:t>Which is not a key indicator that the BSC DT members look for when reviewing officer records?  </a:t>
            </a:r>
          </a:p>
          <a:p>
            <a:pPr marL="0" indent="0">
              <a:buNone/>
            </a:pPr>
            <a:endParaRPr lang="en-US" sz="800" dirty="0"/>
          </a:p>
          <a:p>
            <a:pPr marL="457200" lvl="1" indent="0">
              <a:buNone/>
            </a:pPr>
            <a:r>
              <a:rPr lang="en-US" altLang="en-US" sz="2800" dirty="0"/>
              <a:t> A. Sustained exceptional duty performance</a:t>
            </a:r>
          </a:p>
          <a:p>
            <a:pPr marL="457200" lvl="1" indent="0">
              <a:buNone/>
            </a:pPr>
            <a:r>
              <a:rPr lang="en-US" altLang="en-US" dirty="0"/>
              <a:t> B. </a:t>
            </a:r>
            <a:r>
              <a:rPr lang="en-US" altLang="en-US" sz="2800" dirty="0"/>
              <a:t>Scope of responsibility and leadership</a:t>
            </a:r>
          </a:p>
          <a:p>
            <a:pPr marL="457200" lvl="1" indent="0">
              <a:buNone/>
            </a:pPr>
            <a:r>
              <a:rPr lang="en-US" altLang="en-US" dirty="0"/>
              <a:t> C. </a:t>
            </a:r>
            <a:r>
              <a:rPr lang="en-US" altLang="en-US" sz="2800" dirty="0"/>
              <a:t>Stratification among peers </a:t>
            </a:r>
          </a:p>
          <a:p>
            <a:pPr marL="457200" lvl="1" indent="0">
              <a:buNone/>
            </a:pPr>
            <a:r>
              <a:rPr lang="en-US" altLang="en-US" dirty="0"/>
              <a:t> D. </a:t>
            </a:r>
            <a:r>
              <a:rPr lang="en-US" altLang="en-US" sz="2800" dirty="0"/>
              <a:t>Push lines</a:t>
            </a:r>
          </a:p>
          <a:p>
            <a:pPr marL="457200" lvl="1" indent="0">
              <a:buNone/>
            </a:pPr>
            <a:r>
              <a:rPr lang="en-US" dirty="0"/>
              <a:t> E. None of the Above</a:t>
            </a:r>
          </a:p>
        </p:txBody>
      </p:sp>
    </p:spTree>
    <p:extLst>
      <p:ext uri="{BB962C8B-B14F-4D97-AF65-F5344CB8AC3E}">
        <p14:creationId xmlns:p14="http://schemas.microsoft.com/office/powerpoint/2010/main" val="618543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F1F0-E4D6-F3F3-F64C-44EB5E313739}"/>
              </a:ext>
            </a:extLst>
          </p:cNvPr>
          <p:cNvSpPr>
            <a:spLocks noGrp="1"/>
          </p:cNvSpPr>
          <p:nvPr>
            <p:ph type="title"/>
          </p:nvPr>
        </p:nvSpPr>
        <p:spPr>
          <a:xfrm>
            <a:off x="1430482" y="189279"/>
            <a:ext cx="9615054" cy="1325563"/>
          </a:xfrm>
        </p:spPr>
        <p:txBody>
          <a:bodyPr/>
          <a:lstStyle/>
          <a:p>
            <a:r>
              <a:rPr lang="en-US" dirty="0"/>
              <a:t>Self-Assessment Question #2</a:t>
            </a:r>
          </a:p>
        </p:txBody>
      </p:sp>
      <p:sp>
        <p:nvSpPr>
          <p:cNvPr id="3" name="Content Placeholder 2">
            <a:extLst>
              <a:ext uri="{FF2B5EF4-FFF2-40B4-BE49-F238E27FC236}">
                <a16:creationId xmlns:a16="http://schemas.microsoft.com/office/drawing/2014/main" id="{B965F9EE-145D-BB0F-A228-342617ADAC9A}"/>
              </a:ext>
            </a:extLst>
          </p:cNvPr>
          <p:cNvSpPr>
            <a:spLocks noGrp="1"/>
          </p:cNvSpPr>
          <p:nvPr>
            <p:ph idx="1"/>
          </p:nvPr>
        </p:nvSpPr>
        <p:spPr>
          <a:xfrm>
            <a:off x="904875" y="1514842"/>
            <a:ext cx="10799618" cy="4351338"/>
          </a:xfrm>
        </p:spPr>
        <p:txBody>
          <a:bodyPr/>
          <a:lstStyle/>
          <a:p>
            <a:pPr marL="0" indent="0">
              <a:buNone/>
            </a:pPr>
            <a:r>
              <a:rPr lang="en-US" b="1" dirty="0"/>
              <a:t>What is the #1 priority of assignment? </a:t>
            </a:r>
            <a:endParaRPr lang="en-US" dirty="0"/>
          </a:p>
          <a:p>
            <a:pPr marL="0" indent="0">
              <a:buNone/>
            </a:pPr>
            <a:endParaRPr lang="en-US" sz="800" dirty="0"/>
          </a:p>
          <a:p>
            <a:pPr marL="0" indent="0">
              <a:buNone/>
            </a:pPr>
            <a:r>
              <a:rPr lang="en-US" dirty="0"/>
              <a:t>     A. Member’s Location Preference  </a:t>
            </a:r>
          </a:p>
          <a:p>
            <a:pPr marL="0" indent="0">
              <a:buNone/>
            </a:pPr>
            <a:r>
              <a:rPr lang="en-US" dirty="0"/>
              <a:t>     B. Needs of the AF</a:t>
            </a:r>
          </a:p>
          <a:p>
            <a:pPr marL="0" indent="0">
              <a:buNone/>
            </a:pPr>
            <a:r>
              <a:rPr lang="en-US" dirty="0"/>
              <a:t>     C. Personal/</a:t>
            </a:r>
            <a:r>
              <a:rPr lang="en-US"/>
              <a:t>Family Challenge</a:t>
            </a:r>
            <a:endParaRPr lang="en-US" dirty="0"/>
          </a:p>
          <a:p>
            <a:pPr marL="0" indent="0">
              <a:buNone/>
            </a:pPr>
            <a:r>
              <a:rPr lang="en-US" dirty="0"/>
              <a:t>     D. Career Development</a:t>
            </a:r>
          </a:p>
          <a:p>
            <a:endParaRPr lang="en-US" dirty="0"/>
          </a:p>
        </p:txBody>
      </p:sp>
    </p:spTree>
    <p:extLst>
      <p:ext uri="{BB962C8B-B14F-4D97-AF65-F5344CB8AC3E}">
        <p14:creationId xmlns:p14="http://schemas.microsoft.com/office/powerpoint/2010/main" val="3789803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280C-0DD3-5017-0BB8-CEEA218B2531}"/>
              </a:ext>
            </a:extLst>
          </p:cNvPr>
          <p:cNvSpPr>
            <a:spLocks noGrp="1"/>
          </p:cNvSpPr>
          <p:nvPr>
            <p:ph type="title"/>
          </p:nvPr>
        </p:nvSpPr>
        <p:spPr>
          <a:xfrm>
            <a:off x="1288473" y="215656"/>
            <a:ext cx="9615054" cy="1325563"/>
          </a:xfrm>
        </p:spPr>
        <p:txBody>
          <a:bodyPr/>
          <a:lstStyle/>
          <a:p>
            <a:r>
              <a:rPr lang="en-US" dirty="0"/>
              <a:t>Self-Assessment Question #3</a:t>
            </a:r>
          </a:p>
        </p:txBody>
      </p:sp>
      <p:sp>
        <p:nvSpPr>
          <p:cNvPr id="3" name="Content Placeholder 2">
            <a:extLst>
              <a:ext uri="{FF2B5EF4-FFF2-40B4-BE49-F238E27FC236}">
                <a16:creationId xmlns:a16="http://schemas.microsoft.com/office/drawing/2014/main" id="{6D6ABBB9-1637-49E3-9CBF-7E7047FD5B1E}"/>
              </a:ext>
            </a:extLst>
          </p:cNvPr>
          <p:cNvSpPr>
            <a:spLocks noGrp="1"/>
          </p:cNvSpPr>
          <p:nvPr>
            <p:ph idx="1"/>
          </p:nvPr>
        </p:nvSpPr>
        <p:spPr>
          <a:xfrm>
            <a:off x="895350" y="1541219"/>
            <a:ext cx="10799618" cy="4351338"/>
          </a:xfrm>
        </p:spPr>
        <p:txBody>
          <a:bodyPr/>
          <a:lstStyle/>
          <a:p>
            <a:pPr marL="0" indent="0">
              <a:buNone/>
            </a:pPr>
            <a:r>
              <a:rPr lang="en-US" b="1" dirty="0"/>
              <a:t>True or False: </a:t>
            </a:r>
            <a:r>
              <a:rPr lang="en-US" dirty="0"/>
              <a:t>A member must be released from the career field to apply for a </a:t>
            </a:r>
            <a:r>
              <a:rPr lang="en-US" sz="2800" dirty="0"/>
              <a:t>43B or non-medical </a:t>
            </a:r>
            <a:r>
              <a:rPr lang="en-US" dirty="0"/>
              <a:t>p</a:t>
            </a:r>
            <a:r>
              <a:rPr lang="en-US" sz="2800" dirty="0"/>
              <a:t>osition (i.e., not applicable to out-of-hide job)</a:t>
            </a:r>
            <a:endParaRPr lang="en-US" sz="2800" dirty="0">
              <a:solidFill>
                <a:srgbClr val="0000CC"/>
              </a:solidFill>
            </a:endParaRPr>
          </a:p>
          <a:p>
            <a:pPr marL="0" indent="0">
              <a:buNone/>
            </a:pPr>
            <a:endParaRPr lang="en-US" sz="800" dirty="0"/>
          </a:p>
          <a:p>
            <a:pPr marL="971550" lvl="1" indent="-514350">
              <a:buFont typeface="+mj-lt"/>
              <a:buAutoNum type="alphaUcPeriod"/>
            </a:pPr>
            <a:r>
              <a:rPr lang="en-US" dirty="0"/>
              <a:t>True</a:t>
            </a:r>
          </a:p>
          <a:p>
            <a:pPr marL="971550" lvl="1" indent="-514350">
              <a:buFont typeface="+mj-lt"/>
              <a:buAutoNum type="alphaUcPeriod"/>
            </a:pPr>
            <a:r>
              <a:rPr lang="en-US" dirty="0"/>
              <a:t>False</a:t>
            </a:r>
          </a:p>
          <a:p>
            <a:pPr marL="0" indent="0">
              <a:buNone/>
            </a:pPr>
            <a:endParaRPr lang="en-US" dirty="0"/>
          </a:p>
        </p:txBody>
      </p:sp>
    </p:spTree>
    <p:extLst>
      <p:ext uri="{BB962C8B-B14F-4D97-AF65-F5344CB8AC3E}">
        <p14:creationId xmlns:p14="http://schemas.microsoft.com/office/powerpoint/2010/main" val="4177673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5801D-AB07-8466-D5A4-2A99A2AD8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8452E-1AAC-C5D8-8E19-F003C9267823}"/>
              </a:ext>
            </a:extLst>
          </p:cNvPr>
          <p:cNvSpPr>
            <a:spLocks noGrp="1"/>
          </p:cNvSpPr>
          <p:nvPr>
            <p:ph type="title"/>
          </p:nvPr>
        </p:nvSpPr>
        <p:spPr>
          <a:xfrm>
            <a:off x="1405659" y="136526"/>
            <a:ext cx="9615054" cy="1073150"/>
          </a:xfrm>
        </p:spPr>
        <p:txBody>
          <a:bodyPr/>
          <a:lstStyle/>
          <a:p>
            <a:pPr algn="ctr"/>
            <a:r>
              <a:rPr lang="en-US" dirty="0"/>
              <a:t>Pharmacy Support</a:t>
            </a:r>
          </a:p>
        </p:txBody>
      </p:sp>
      <p:sp>
        <p:nvSpPr>
          <p:cNvPr id="3" name="Content Placeholder 2">
            <a:extLst>
              <a:ext uri="{FF2B5EF4-FFF2-40B4-BE49-F238E27FC236}">
                <a16:creationId xmlns:a16="http://schemas.microsoft.com/office/drawing/2014/main" id="{F21BDE9A-4CF7-47D7-1A38-D9C1E1A0964B}"/>
              </a:ext>
            </a:extLst>
          </p:cNvPr>
          <p:cNvSpPr>
            <a:spLocks noGrp="1"/>
          </p:cNvSpPr>
          <p:nvPr>
            <p:ph idx="1"/>
          </p:nvPr>
        </p:nvSpPr>
        <p:spPr>
          <a:xfrm>
            <a:off x="1266825" y="1381125"/>
            <a:ext cx="11286067" cy="4876800"/>
          </a:xfrm>
        </p:spPr>
        <p:txBody>
          <a:bodyPr>
            <a:normAutofit/>
          </a:bodyPr>
          <a:lstStyle/>
          <a:p>
            <a:pPr marL="0">
              <a:spcBef>
                <a:spcPts val="600"/>
              </a:spcBef>
            </a:pPr>
            <a:r>
              <a:rPr lang="en-US" sz="2200" b="1" dirty="0"/>
              <a:t>MAJCOM Pharmacy Consultants</a:t>
            </a:r>
          </a:p>
          <a:p>
            <a:pPr marL="457200" lvl="1">
              <a:spcBef>
                <a:spcPts val="600"/>
              </a:spcBef>
            </a:pPr>
            <a:r>
              <a:rPr lang="en-US" sz="2200" dirty="0"/>
              <a:t>ACC: Lt Col Mark Ballesteros/Lt Col Cory Hedin</a:t>
            </a:r>
          </a:p>
          <a:p>
            <a:pPr marL="457200" lvl="1">
              <a:spcBef>
                <a:spcPts val="600"/>
              </a:spcBef>
            </a:pPr>
            <a:r>
              <a:rPr lang="en-US" sz="2200" dirty="0"/>
              <a:t>AETC: Lt Col Brooke Van Eeghen/Lt Col Brian Welch </a:t>
            </a:r>
          </a:p>
          <a:p>
            <a:pPr marL="457200" lvl="1">
              <a:spcBef>
                <a:spcPts val="600"/>
              </a:spcBef>
            </a:pPr>
            <a:r>
              <a:rPr lang="en-US" sz="2200" dirty="0"/>
              <a:t>AFDW: Maj Aubrie Frazier</a:t>
            </a:r>
          </a:p>
          <a:p>
            <a:pPr marL="457200" lvl="1">
              <a:spcBef>
                <a:spcPts val="600"/>
              </a:spcBef>
            </a:pPr>
            <a:r>
              <a:rPr lang="en-US" sz="2200" dirty="0"/>
              <a:t>AFGSC: Lt Col Quam Tram</a:t>
            </a:r>
          </a:p>
          <a:p>
            <a:pPr marL="457200" lvl="1">
              <a:spcBef>
                <a:spcPts val="600"/>
              </a:spcBef>
            </a:pPr>
            <a:r>
              <a:rPr lang="en-US" sz="2200" dirty="0"/>
              <a:t>AFMC: Col Timothy McDowell</a:t>
            </a:r>
          </a:p>
          <a:p>
            <a:pPr marL="457200" lvl="1">
              <a:spcBef>
                <a:spcPts val="600"/>
              </a:spcBef>
            </a:pPr>
            <a:r>
              <a:rPr lang="en-US" sz="2200" dirty="0"/>
              <a:t>AFSOC: Lt Col Sang Ngo</a:t>
            </a:r>
          </a:p>
          <a:p>
            <a:pPr marL="457200" lvl="1">
              <a:spcBef>
                <a:spcPts val="600"/>
              </a:spcBef>
            </a:pPr>
            <a:r>
              <a:rPr lang="en-US" sz="2200" dirty="0"/>
              <a:t>AMC: Lt Col Emily Fletcher/Lt Col Heather </a:t>
            </a:r>
            <a:r>
              <a:rPr lang="en-US" sz="2200" dirty="0" err="1"/>
              <a:t>Fenzl</a:t>
            </a:r>
            <a:endParaRPr lang="en-US" sz="2200" dirty="0"/>
          </a:p>
          <a:p>
            <a:pPr marL="457200" lvl="1">
              <a:spcBef>
                <a:spcPts val="600"/>
              </a:spcBef>
            </a:pPr>
            <a:r>
              <a:rPr lang="en-US" sz="2200" dirty="0"/>
              <a:t>PACAF: Lt Col John </a:t>
            </a:r>
            <a:r>
              <a:rPr lang="en-US" sz="2200" dirty="0" err="1"/>
              <a:t>Hammil</a:t>
            </a:r>
            <a:endParaRPr lang="en-US" sz="2200" dirty="0"/>
          </a:p>
          <a:p>
            <a:pPr marL="457200" lvl="1">
              <a:spcBef>
                <a:spcPts val="600"/>
              </a:spcBef>
            </a:pPr>
            <a:r>
              <a:rPr lang="en-US" sz="2200" dirty="0"/>
              <a:t>USAFE: Lt Col Zach Finney/Lt Col Timothy Weigle</a:t>
            </a:r>
          </a:p>
          <a:p>
            <a:pPr marL="457200" lvl="1">
              <a:spcBef>
                <a:spcPts val="600"/>
              </a:spcBef>
            </a:pPr>
            <a:r>
              <a:rPr lang="en-US" sz="2200" dirty="0"/>
              <a:t>USAFA: Lt Col Heather Kincaide</a:t>
            </a:r>
          </a:p>
          <a:p>
            <a:pPr marL="457200" lvl="1">
              <a:spcBef>
                <a:spcPts val="600"/>
              </a:spcBef>
            </a:pPr>
            <a:r>
              <a:rPr lang="en-US" sz="2200" dirty="0"/>
              <a:t>USSF: Lt Col Lakisha Roe</a:t>
            </a:r>
          </a:p>
        </p:txBody>
      </p:sp>
      <p:sp>
        <p:nvSpPr>
          <p:cNvPr id="4" name="Slide Number Placeholder 3">
            <a:extLst>
              <a:ext uri="{FF2B5EF4-FFF2-40B4-BE49-F238E27FC236}">
                <a16:creationId xmlns:a16="http://schemas.microsoft.com/office/drawing/2014/main" id="{429003F0-EF27-4333-A4D4-0FEE6F4EB1A5}"/>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742E453-760C-45C9-8C05-6ED692EDA49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292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5801D-AB07-8466-D5A4-2A99A2AD8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8452E-1AAC-C5D8-8E19-F003C9267823}"/>
              </a:ext>
            </a:extLst>
          </p:cNvPr>
          <p:cNvSpPr>
            <a:spLocks noGrp="1"/>
          </p:cNvSpPr>
          <p:nvPr>
            <p:ph type="title"/>
          </p:nvPr>
        </p:nvSpPr>
        <p:spPr>
          <a:xfrm>
            <a:off x="1405659" y="136526"/>
            <a:ext cx="9615054" cy="1073150"/>
          </a:xfrm>
        </p:spPr>
        <p:txBody>
          <a:bodyPr/>
          <a:lstStyle/>
          <a:p>
            <a:pPr algn="ctr"/>
            <a:r>
              <a:rPr lang="en-US" dirty="0"/>
              <a:t>Pharmacy Support (cont’d)</a:t>
            </a:r>
          </a:p>
        </p:txBody>
      </p:sp>
      <p:sp>
        <p:nvSpPr>
          <p:cNvPr id="3" name="Content Placeholder 2">
            <a:extLst>
              <a:ext uri="{FF2B5EF4-FFF2-40B4-BE49-F238E27FC236}">
                <a16:creationId xmlns:a16="http://schemas.microsoft.com/office/drawing/2014/main" id="{F21BDE9A-4CF7-47D7-1A38-D9C1E1A0964B}"/>
              </a:ext>
            </a:extLst>
          </p:cNvPr>
          <p:cNvSpPr>
            <a:spLocks noGrp="1"/>
          </p:cNvSpPr>
          <p:nvPr>
            <p:ph idx="1"/>
          </p:nvPr>
        </p:nvSpPr>
        <p:spPr>
          <a:xfrm>
            <a:off x="1266825" y="1381125"/>
            <a:ext cx="11286067" cy="4876800"/>
          </a:xfrm>
        </p:spPr>
        <p:txBody>
          <a:bodyPr>
            <a:normAutofit/>
          </a:bodyPr>
          <a:lstStyle/>
          <a:p>
            <a:pPr marL="0">
              <a:spcBef>
                <a:spcPts val="600"/>
              </a:spcBef>
            </a:pPr>
            <a:r>
              <a:rPr lang="en-US" sz="2200" b="1" dirty="0"/>
              <a:t>MAJCOM Pharmacy Functionals</a:t>
            </a:r>
          </a:p>
          <a:p>
            <a:pPr marL="457200" lvl="1">
              <a:spcBef>
                <a:spcPts val="600"/>
              </a:spcBef>
            </a:pPr>
            <a:r>
              <a:rPr lang="en-US" sz="2200" dirty="0"/>
              <a:t>ACC: CMSgt Timothy </a:t>
            </a:r>
            <a:r>
              <a:rPr lang="en-US" sz="2200" dirty="0" err="1"/>
              <a:t>Schnur</a:t>
            </a:r>
            <a:r>
              <a:rPr lang="en-US" sz="2200" dirty="0"/>
              <a:t>/SMSgt Karen </a:t>
            </a:r>
            <a:r>
              <a:rPr lang="en-US" sz="2200" dirty="0" err="1"/>
              <a:t>Salenga</a:t>
            </a:r>
            <a:endParaRPr lang="en-US" sz="2200" dirty="0"/>
          </a:p>
          <a:p>
            <a:pPr marL="457200" lvl="1">
              <a:spcBef>
                <a:spcPts val="600"/>
              </a:spcBef>
            </a:pPr>
            <a:r>
              <a:rPr lang="en-US" sz="2200" dirty="0"/>
              <a:t>AETC: CMSgt John Gray/SMSgt Jasmin </a:t>
            </a:r>
            <a:r>
              <a:rPr lang="en-US" sz="2200" dirty="0" err="1"/>
              <a:t>Trumic</a:t>
            </a:r>
            <a:endParaRPr lang="en-US" sz="2200" dirty="0"/>
          </a:p>
          <a:p>
            <a:pPr marL="457200" lvl="1">
              <a:spcBef>
                <a:spcPts val="600"/>
              </a:spcBef>
            </a:pPr>
            <a:r>
              <a:rPr lang="en-US" sz="2200" dirty="0"/>
              <a:t>AFDW: SMSgt Kendra Anthony</a:t>
            </a:r>
          </a:p>
          <a:p>
            <a:pPr marL="457200" lvl="1">
              <a:spcBef>
                <a:spcPts val="600"/>
              </a:spcBef>
            </a:pPr>
            <a:r>
              <a:rPr lang="en-US" sz="2200" dirty="0"/>
              <a:t>AFGSC: SMSgt Donald Atkins</a:t>
            </a:r>
          </a:p>
          <a:p>
            <a:pPr marL="457200" lvl="1">
              <a:spcBef>
                <a:spcPts val="600"/>
              </a:spcBef>
            </a:pPr>
            <a:r>
              <a:rPr lang="en-US" sz="2200" dirty="0"/>
              <a:t>AFMC: CMSgt Crystal </a:t>
            </a:r>
            <a:r>
              <a:rPr lang="en-US" sz="2200" dirty="0" err="1"/>
              <a:t>Hollars-Connely</a:t>
            </a:r>
            <a:r>
              <a:rPr lang="en-US" sz="2200" dirty="0"/>
              <a:t>/SMSgt Justin Viator</a:t>
            </a:r>
          </a:p>
          <a:p>
            <a:pPr marL="457200" lvl="1">
              <a:spcBef>
                <a:spcPts val="600"/>
              </a:spcBef>
            </a:pPr>
            <a:r>
              <a:rPr lang="en-US" sz="2200" dirty="0"/>
              <a:t>AFSOC: MSgt </a:t>
            </a:r>
            <a:r>
              <a:rPr lang="en-US" sz="2200" dirty="0" err="1"/>
              <a:t>Thoney</a:t>
            </a:r>
            <a:r>
              <a:rPr lang="en-US" sz="2200" dirty="0"/>
              <a:t> </a:t>
            </a:r>
            <a:r>
              <a:rPr lang="en-US" sz="2200" dirty="0" err="1"/>
              <a:t>Douangnoy</a:t>
            </a:r>
            <a:endParaRPr lang="en-US" sz="2200" dirty="0"/>
          </a:p>
          <a:p>
            <a:pPr marL="457200" lvl="1">
              <a:spcBef>
                <a:spcPts val="600"/>
              </a:spcBef>
            </a:pPr>
            <a:r>
              <a:rPr lang="en-US" sz="2200" dirty="0"/>
              <a:t>AMC: SMSgt Raechael Machuga</a:t>
            </a:r>
          </a:p>
          <a:p>
            <a:pPr marL="457200" lvl="1">
              <a:spcBef>
                <a:spcPts val="600"/>
              </a:spcBef>
            </a:pPr>
            <a:r>
              <a:rPr lang="en-US" sz="2200" dirty="0"/>
              <a:t>PACAF: SMSgt Traci England</a:t>
            </a:r>
          </a:p>
          <a:p>
            <a:pPr marL="457200" lvl="1">
              <a:spcBef>
                <a:spcPts val="600"/>
              </a:spcBef>
            </a:pPr>
            <a:r>
              <a:rPr lang="en-US" sz="2200" dirty="0"/>
              <a:t>USAFE: SMSgt </a:t>
            </a:r>
            <a:r>
              <a:rPr lang="en-US" sz="2200" dirty="0" err="1"/>
              <a:t>Cherrelle</a:t>
            </a:r>
            <a:r>
              <a:rPr lang="en-US" sz="2200" dirty="0"/>
              <a:t> Hill</a:t>
            </a:r>
          </a:p>
          <a:p>
            <a:pPr marL="457200" lvl="1">
              <a:spcBef>
                <a:spcPts val="600"/>
              </a:spcBef>
            </a:pPr>
            <a:r>
              <a:rPr lang="en-US" sz="2200" dirty="0"/>
              <a:t>USAFA: MSgt Theresa Vargas</a:t>
            </a:r>
          </a:p>
          <a:p>
            <a:pPr marL="457200" lvl="1">
              <a:spcBef>
                <a:spcPts val="600"/>
              </a:spcBef>
            </a:pPr>
            <a:r>
              <a:rPr lang="en-US" sz="2200" dirty="0"/>
              <a:t>USSF: AFMC MFMs</a:t>
            </a:r>
          </a:p>
        </p:txBody>
      </p:sp>
      <p:sp>
        <p:nvSpPr>
          <p:cNvPr id="4" name="Slide Number Placeholder 3">
            <a:extLst>
              <a:ext uri="{FF2B5EF4-FFF2-40B4-BE49-F238E27FC236}">
                <a16:creationId xmlns:a16="http://schemas.microsoft.com/office/drawing/2014/main" id="{429003F0-EF27-4333-A4D4-0FEE6F4EB1A5}"/>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742E453-760C-45C9-8C05-6ED692EDA49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512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5801D-AB07-8466-D5A4-2A99A2AD8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8452E-1AAC-C5D8-8E19-F003C9267823}"/>
              </a:ext>
            </a:extLst>
          </p:cNvPr>
          <p:cNvSpPr>
            <a:spLocks noGrp="1"/>
          </p:cNvSpPr>
          <p:nvPr>
            <p:ph type="title"/>
          </p:nvPr>
        </p:nvSpPr>
        <p:spPr>
          <a:xfrm>
            <a:off x="1405659" y="136526"/>
            <a:ext cx="9615054" cy="1073150"/>
          </a:xfrm>
        </p:spPr>
        <p:txBody>
          <a:bodyPr>
            <a:normAutofit/>
          </a:bodyPr>
          <a:lstStyle/>
          <a:p>
            <a:pPr algn="ctr"/>
            <a:r>
              <a:rPr lang="en-US" dirty="0"/>
              <a:t>Pharmacy Support (cont’d)</a:t>
            </a:r>
          </a:p>
        </p:txBody>
      </p:sp>
      <p:sp>
        <p:nvSpPr>
          <p:cNvPr id="4" name="Slide Number Placeholder 3">
            <a:extLst>
              <a:ext uri="{FF2B5EF4-FFF2-40B4-BE49-F238E27FC236}">
                <a16:creationId xmlns:a16="http://schemas.microsoft.com/office/drawing/2014/main" id="{429003F0-EF27-4333-A4D4-0FEE6F4EB1A5}"/>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742E453-760C-45C9-8C05-6ED692EDA49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230FD4E4-FBAF-1187-9BF7-D5FF85B0DFC5}"/>
              </a:ext>
            </a:extLst>
          </p:cNvPr>
          <p:cNvSpPr>
            <a:spLocks noGrp="1"/>
          </p:cNvSpPr>
          <p:nvPr>
            <p:ph idx="1"/>
          </p:nvPr>
        </p:nvSpPr>
        <p:spPr>
          <a:xfrm>
            <a:off x="1314450" y="1419225"/>
            <a:ext cx="10323368" cy="4467225"/>
          </a:xfrm>
        </p:spPr>
        <p:txBody>
          <a:bodyPr>
            <a:normAutofit/>
          </a:bodyPr>
          <a:lstStyle/>
          <a:p>
            <a:r>
              <a:rPr lang="en-US" sz="2400" b="1" dirty="0"/>
              <a:t>Pharmacy SMEs</a:t>
            </a:r>
          </a:p>
          <a:p>
            <a:pPr lvl="1"/>
            <a:r>
              <a:rPr lang="en-US" sz="2400" b="1" dirty="0"/>
              <a:t>4P CFM: </a:t>
            </a:r>
            <a:r>
              <a:rPr lang="en-US" sz="2400" dirty="0"/>
              <a:t>CMSgt Latonya Reno</a:t>
            </a:r>
          </a:p>
          <a:p>
            <a:pPr lvl="1"/>
            <a:r>
              <a:rPr lang="en-US" sz="2400" b="1" dirty="0"/>
              <a:t>Readiness: </a:t>
            </a:r>
            <a:r>
              <a:rPr lang="en-US" sz="2400" dirty="0"/>
              <a:t>Lt Col Brett Christy, Lt Col (</a:t>
            </a:r>
            <a:r>
              <a:rPr lang="en-US" sz="2400" dirty="0" err="1"/>
              <a:t>sel</a:t>
            </a:r>
            <a:r>
              <a:rPr lang="en-US" sz="2400" dirty="0"/>
              <a:t>) Allison James, Maj Emily Lucas &amp; SMSgt Justin Viator, etc.</a:t>
            </a:r>
          </a:p>
          <a:p>
            <a:pPr lvl="1"/>
            <a:r>
              <a:rPr lang="en-US" sz="2400" b="1" dirty="0"/>
              <a:t>METC: </a:t>
            </a:r>
            <a:r>
              <a:rPr lang="en-US" sz="2400" dirty="0"/>
              <a:t>Lt Col Burke Wilson &amp; MSgt Lacey Harris</a:t>
            </a:r>
          </a:p>
          <a:p>
            <a:pPr lvl="1"/>
            <a:r>
              <a:rPr lang="en-US" sz="2400" b="1" dirty="0"/>
              <a:t>DLA: </a:t>
            </a:r>
            <a:r>
              <a:rPr lang="en-US" sz="2400" dirty="0"/>
              <a:t>Lt Col Charles Stallings &amp; Lt Col Francisco Boral</a:t>
            </a:r>
          </a:p>
          <a:p>
            <a:pPr lvl="1"/>
            <a:r>
              <a:rPr lang="en-US" sz="2400" b="1" dirty="0"/>
              <a:t>APhA Delegates: </a:t>
            </a:r>
            <a:r>
              <a:rPr lang="en-US" sz="2400" dirty="0"/>
              <a:t>Lt Col Brandy Renner &amp; Lt Col Christian Banasky</a:t>
            </a:r>
          </a:p>
          <a:p>
            <a:pPr lvl="1"/>
            <a:r>
              <a:rPr lang="en-US" sz="2400" b="1" dirty="0"/>
              <a:t>ASHP Delegates: </a:t>
            </a:r>
            <a:r>
              <a:rPr lang="en-US" sz="2400" dirty="0"/>
              <a:t>Lt Col (</a:t>
            </a:r>
            <a:r>
              <a:rPr lang="en-US" sz="2400" dirty="0" err="1"/>
              <a:t>sel</a:t>
            </a:r>
            <a:r>
              <a:rPr lang="en-US" sz="2400" dirty="0"/>
              <a:t>) Elizabeth Tesch &amp; Lt Col Rohin Kasudia</a:t>
            </a:r>
          </a:p>
          <a:p>
            <a:pPr lvl="1"/>
            <a:r>
              <a:rPr lang="en-US" sz="2400" b="1" dirty="0"/>
              <a:t>USP Delegate: </a:t>
            </a:r>
            <a:r>
              <a:rPr lang="en-US" sz="2400" dirty="0"/>
              <a:t>Lt Col Julie Meek</a:t>
            </a:r>
          </a:p>
          <a:p>
            <a:pPr lvl="1"/>
            <a:r>
              <a:rPr lang="en-US" sz="2400" b="1" dirty="0"/>
              <a:t>SAFP: </a:t>
            </a:r>
            <a:r>
              <a:rPr lang="en-US" sz="2400" dirty="0"/>
              <a:t>Maj Ciera Williams, Maj Justine Seymour, Maj Cody Morcom, Maj Montana Rickey, &amp; TSgt Shima </a:t>
            </a:r>
            <a:r>
              <a:rPr lang="en-US" sz="2400" dirty="0" err="1"/>
              <a:t>Noga</a:t>
            </a:r>
            <a:endParaRPr lang="en-US" sz="2400" dirty="0"/>
          </a:p>
          <a:p>
            <a:pPr lvl="1"/>
            <a:endParaRPr lang="en-US" sz="2400" dirty="0"/>
          </a:p>
        </p:txBody>
      </p:sp>
    </p:spTree>
    <p:extLst>
      <p:ext uri="{BB962C8B-B14F-4D97-AF65-F5344CB8AC3E}">
        <p14:creationId xmlns:p14="http://schemas.microsoft.com/office/powerpoint/2010/main" val="3835366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930401" y="6585385"/>
            <a:ext cx="331047" cy="263320"/>
          </a:xfrm>
          <a:prstGeom prst="rect">
            <a:avLst/>
          </a:prstGeom>
        </p:spPr>
        <p:txBody>
          <a:bodyPr vert="horz" wrap="square" lIns="0" tIns="16933" rIns="0" bIns="0" rtlCol="0">
            <a:spAutoFit/>
          </a:bodyPr>
          <a:lstStyle/>
          <a:p>
            <a:pPr marL="16933" marR="0" lvl="0" indent="0" algn="l" defTabSz="1219170" rtl="0" eaLnBrk="1" fontAlgn="auto" latinLnBrk="0" hangingPunct="1">
              <a:lnSpc>
                <a:spcPct val="100000"/>
              </a:lnSpc>
              <a:spcBef>
                <a:spcPts val="133"/>
              </a:spcBef>
              <a:spcAft>
                <a:spcPts val="0"/>
              </a:spcAft>
              <a:buClrTx/>
              <a:buSzTx/>
              <a:buFontTx/>
              <a:buNone/>
              <a:tabLst/>
              <a:defRPr/>
            </a:pPr>
            <a:r>
              <a:rPr kumimoji="0" sz="1600" b="0" i="0" u="none" strike="noStrike" kern="0" cap="none" spc="-33" normalizeH="0" baseline="0" noProof="0" dirty="0">
                <a:ln>
                  <a:noFill/>
                </a:ln>
                <a:solidFill>
                  <a:sysClr val="windowText" lastClr="000000"/>
                </a:solidFill>
                <a:effectLst/>
                <a:uLnTx/>
                <a:uFillTx/>
                <a:latin typeface="Franklin Gothic Book"/>
                <a:ea typeface="+mn-ea"/>
                <a:cs typeface="Franklin Gothic Book"/>
              </a:rPr>
              <a:t>CUI</a:t>
            </a:r>
            <a:endParaRPr kumimoji="0" sz="1600"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sp>
        <p:nvSpPr>
          <p:cNvPr id="3" name="object 3"/>
          <p:cNvSpPr txBox="1"/>
          <p:nvPr/>
        </p:nvSpPr>
        <p:spPr>
          <a:xfrm>
            <a:off x="5663065" y="16847"/>
            <a:ext cx="841587" cy="181845"/>
          </a:xfrm>
          <a:prstGeom prst="rect">
            <a:avLst/>
          </a:prstGeom>
        </p:spPr>
        <p:txBody>
          <a:bodyPr vert="horz" wrap="square" lIns="0" tIns="0" rIns="0" bIns="0" rtlCol="0">
            <a:spAutoFit/>
          </a:bodyPr>
          <a:lstStyle/>
          <a:p>
            <a:pPr marL="0" marR="0" lvl="0" indent="0" algn="l" defTabSz="1219170" rtl="0" eaLnBrk="1" fontAlgn="auto" latinLnBrk="0" hangingPunct="1">
              <a:lnSpc>
                <a:spcPts val="1359"/>
              </a:lnSpc>
              <a:spcBef>
                <a:spcPts val="0"/>
              </a:spcBef>
              <a:spcAft>
                <a:spcPts val="0"/>
              </a:spcAft>
              <a:buClrTx/>
              <a:buSzTx/>
              <a:buFontTx/>
              <a:buNone/>
              <a:tabLst/>
              <a:defRPr/>
            </a:pPr>
            <a:r>
              <a:rPr kumimoji="0" sz="1133" b="0" i="1" u="none" strike="noStrike" kern="0" cap="none" spc="-60" normalizeH="0" baseline="0" noProof="0" dirty="0">
                <a:ln>
                  <a:noFill/>
                </a:ln>
                <a:solidFill>
                  <a:srgbClr val="00AE50"/>
                </a:solidFill>
                <a:effectLst/>
                <a:uLnTx/>
                <a:uFillTx/>
                <a:latin typeface="Franklin Gothic Book"/>
                <a:ea typeface="+mn-ea"/>
                <a:cs typeface="Franklin Gothic Book"/>
              </a:rPr>
              <a:t>U</a:t>
            </a:r>
            <a:r>
              <a:rPr kumimoji="0" sz="1133" b="0" i="1" u="none" strike="noStrike" kern="0" cap="none" spc="-73" normalizeH="0" baseline="0" noProof="0" dirty="0">
                <a:ln>
                  <a:noFill/>
                </a:ln>
                <a:solidFill>
                  <a:srgbClr val="00AE50"/>
                </a:solidFill>
                <a:effectLst/>
                <a:uLnTx/>
                <a:uFillTx/>
                <a:latin typeface="Franklin Gothic Book"/>
                <a:ea typeface="+mn-ea"/>
                <a:cs typeface="Franklin Gothic Book"/>
              </a:rPr>
              <a:t>N</a:t>
            </a:r>
            <a:r>
              <a:rPr kumimoji="0" sz="1133" b="0" i="1" u="none" strike="noStrike" kern="0" cap="none" spc="-53" normalizeH="0" baseline="0" noProof="0" dirty="0">
                <a:ln>
                  <a:noFill/>
                </a:ln>
                <a:solidFill>
                  <a:srgbClr val="00AE50"/>
                </a:solidFill>
                <a:effectLst/>
                <a:uLnTx/>
                <a:uFillTx/>
                <a:latin typeface="Franklin Gothic Book"/>
                <a:ea typeface="+mn-ea"/>
                <a:cs typeface="Franklin Gothic Book"/>
              </a:rPr>
              <a:t>C</a:t>
            </a:r>
            <a:r>
              <a:rPr kumimoji="0" sz="1133" b="0" i="1" u="none" strike="noStrike" kern="0" cap="none" spc="-305" normalizeH="0" baseline="0" noProof="0" dirty="0">
                <a:ln>
                  <a:noFill/>
                </a:ln>
                <a:solidFill>
                  <a:srgbClr val="00AE50"/>
                </a:solidFill>
                <a:effectLst/>
                <a:uLnTx/>
                <a:uFillTx/>
                <a:latin typeface="Franklin Gothic Book"/>
                <a:ea typeface="+mn-ea"/>
                <a:cs typeface="Franklin Gothic Book"/>
              </a:rPr>
              <a:t>L</a:t>
            </a:r>
            <a:r>
              <a:rPr kumimoji="0" sz="2400" b="0" i="0" u="none" strike="noStrike" kern="0" cap="none" spc="-1059" normalizeH="0" baseline="-23148" noProof="0" dirty="0">
                <a:ln>
                  <a:noFill/>
                </a:ln>
                <a:solidFill>
                  <a:sysClr val="windowText" lastClr="000000"/>
                </a:solidFill>
                <a:effectLst/>
                <a:uLnTx/>
                <a:uFillTx/>
                <a:latin typeface="Franklin Gothic Book"/>
                <a:ea typeface="+mn-ea"/>
                <a:cs typeface="Franklin Gothic Book"/>
              </a:rPr>
              <a:t>C</a:t>
            </a:r>
            <a:r>
              <a:rPr kumimoji="0" sz="1133" b="0" i="1" u="none" strike="noStrike" kern="0" cap="none" spc="-60" normalizeH="0" baseline="0" noProof="0" dirty="0">
                <a:ln>
                  <a:noFill/>
                </a:ln>
                <a:solidFill>
                  <a:srgbClr val="00AE50"/>
                </a:solidFill>
                <a:effectLst/>
                <a:uLnTx/>
                <a:uFillTx/>
                <a:latin typeface="Franklin Gothic Book"/>
                <a:ea typeface="+mn-ea"/>
                <a:cs typeface="Franklin Gothic Book"/>
              </a:rPr>
              <a:t>A</a:t>
            </a:r>
            <a:r>
              <a:rPr kumimoji="0" sz="1133" b="0" i="1" u="none" strike="noStrike" kern="0" cap="none" spc="-553" normalizeH="0" baseline="0" noProof="0" dirty="0">
                <a:ln>
                  <a:noFill/>
                </a:ln>
                <a:solidFill>
                  <a:srgbClr val="00AE50"/>
                </a:solidFill>
                <a:effectLst/>
                <a:uLnTx/>
                <a:uFillTx/>
                <a:latin typeface="Franklin Gothic Book"/>
                <a:ea typeface="+mn-ea"/>
                <a:cs typeface="Franklin Gothic Book"/>
              </a:rPr>
              <a:t>S</a:t>
            </a:r>
            <a:r>
              <a:rPr kumimoji="0" sz="2400" b="0" i="0" u="none" strike="noStrike" kern="0" cap="none" spc="-720" normalizeH="0" baseline="-23148" noProof="0" dirty="0">
                <a:ln>
                  <a:noFill/>
                </a:ln>
                <a:solidFill>
                  <a:sysClr val="windowText" lastClr="000000"/>
                </a:solidFill>
                <a:effectLst/>
                <a:uLnTx/>
                <a:uFillTx/>
                <a:latin typeface="Franklin Gothic Book"/>
                <a:ea typeface="+mn-ea"/>
                <a:cs typeface="Franklin Gothic Book"/>
              </a:rPr>
              <a:t>U</a:t>
            </a:r>
            <a:r>
              <a:rPr kumimoji="0" sz="1133" b="0" i="1" u="none" strike="noStrike" kern="0" cap="none" spc="-173" normalizeH="0" baseline="0" noProof="0" dirty="0">
                <a:ln>
                  <a:noFill/>
                </a:ln>
                <a:solidFill>
                  <a:srgbClr val="00AE50"/>
                </a:solidFill>
                <a:effectLst/>
                <a:uLnTx/>
                <a:uFillTx/>
                <a:latin typeface="Franklin Gothic Book"/>
                <a:ea typeface="+mn-ea"/>
                <a:cs typeface="Franklin Gothic Book"/>
              </a:rPr>
              <a:t>S</a:t>
            </a:r>
            <a:r>
              <a:rPr kumimoji="0" sz="2400" b="0" i="0" u="none" strike="noStrike" kern="0" cap="none" spc="-449" normalizeH="0" baseline="-23148" noProof="0" dirty="0">
                <a:ln>
                  <a:noFill/>
                </a:ln>
                <a:solidFill>
                  <a:sysClr val="windowText" lastClr="000000"/>
                </a:solidFill>
                <a:effectLst/>
                <a:uLnTx/>
                <a:uFillTx/>
                <a:latin typeface="Franklin Gothic Book"/>
                <a:ea typeface="+mn-ea"/>
                <a:cs typeface="Franklin Gothic Book"/>
              </a:rPr>
              <a:t>I</a:t>
            </a:r>
            <a:r>
              <a:rPr kumimoji="0" sz="1133" b="0" i="1" u="none" strike="noStrike" kern="0" cap="none" spc="-60" normalizeH="0" baseline="0" noProof="0" dirty="0">
                <a:ln>
                  <a:noFill/>
                </a:ln>
                <a:solidFill>
                  <a:srgbClr val="00AE50"/>
                </a:solidFill>
                <a:effectLst/>
                <a:uLnTx/>
                <a:uFillTx/>
                <a:latin typeface="Franklin Gothic Book"/>
                <a:ea typeface="+mn-ea"/>
                <a:cs typeface="Franklin Gothic Book"/>
              </a:rPr>
              <a:t>IFIE</a:t>
            </a:r>
            <a:r>
              <a:rPr kumimoji="0" sz="1133" b="0" i="1" u="none" strike="noStrike" kern="0" cap="none" spc="-7" normalizeH="0" baseline="0" noProof="0" dirty="0">
                <a:ln>
                  <a:noFill/>
                </a:ln>
                <a:solidFill>
                  <a:srgbClr val="00AE50"/>
                </a:solidFill>
                <a:effectLst/>
                <a:uLnTx/>
                <a:uFillTx/>
                <a:latin typeface="Franklin Gothic Book"/>
                <a:ea typeface="+mn-ea"/>
                <a:cs typeface="Franklin Gothic Book"/>
              </a:rPr>
              <a:t>D</a:t>
            </a:r>
            <a:endParaRPr kumimoji="0" sz="1133"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grpSp>
        <p:nvGrpSpPr>
          <p:cNvPr id="4" name="object 4"/>
          <p:cNvGrpSpPr/>
          <p:nvPr/>
        </p:nvGrpSpPr>
        <p:grpSpPr>
          <a:xfrm>
            <a:off x="0" y="172787"/>
            <a:ext cx="12090400" cy="1054947"/>
            <a:chOff x="0" y="129590"/>
            <a:chExt cx="9067800" cy="791210"/>
          </a:xfrm>
        </p:grpSpPr>
        <p:sp>
          <p:nvSpPr>
            <p:cNvPr id="5" name="object 5"/>
            <p:cNvSpPr/>
            <p:nvPr/>
          </p:nvSpPr>
          <p:spPr>
            <a:xfrm>
              <a:off x="457200" y="895350"/>
              <a:ext cx="914400" cy="0"/>
            </a:xfrm>
            <a:custGeom>
              <a:avLst/>
              <a:gdLst/>
              <a:ahLst/>
              <a:cxnLst/>
              <a:rect l="l" t="t" r="r" b="b"/>
              <a:pathLst>
                <a:path w="914400">
                  <a:moveTo>
                    <a:pt x="0" y="0"/>
                  </a:moveTo>
                  <a:lnTo>
                    <a:pt x="914400" y="0"/>
                  </a:lnTo>
                </a:path>
              </a:pathLst>
            </a:custGeom>
            <a:ln w="50800">
              <a:solidFill>
                <a:srgbClr val="57283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 name="object 6"/>
            <p:cNvSpPr/>
            <p:nvPr/>
          </p:nvSpPr>
          <p:spPr>
            <a:xfrm>
              <a:off x="1371600" y="895350"/>
              <a:ext cx="914400" cy="0"/>
            </a:xfrm>
            <a:custGeom>
              <a:avLst/>
              <a:gdLst/>
              <a:ahLst/>
              <a:cxnLst/>
              <a:rect l="l" t="t" r="r" b="b"/>
              <a:pathLst>
                <a:path w="914400">
                  <a:moveTo>
                    <a:pt x="0" y="0"/>
                  </a:moveTo>
                  <a:lnTo>
                    <a:pt x="914400" y="0"/>
                  </a:lnTo>
                </a:path>
              </a:pathLst>
            </a:custGeom>
            <a:ln w="50800">
              <a:solidFill>
                <a:srgbClr val="959595"/>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 name="object 7"/>
            <p:cNvSpPr/>
            <p:nvPr/>
          </p:nvSpPr>
          <p:spPr>
            <a:xfrm>
              <a:off x="2286000" y="895350"/>
              <a:ext cx="914400" cy="0"/>
            </a:xfrm>
            <a:custGeom>
              <a:avLst/>
              <a:gdLst/>
              <a:ahLst/>
              <a:cxnLst/>
              <a:rect l="l" t="t" r="r" b="b"/>
              <a:pathLst>
                <a:path w="914400">
                  <a:moveTo>
                    <a:pt x="0" y="0"/>
                  </a:moveTo>
                  <a:lnTo>
                    <a:pt x="914400" y="0"/>
                  </a:lnTo>
                </a:path>
              </a:pathLst>
            </a:custGeom>
            <a:ln w="50800">
              <a:solidFill>
                <a:srgbClr val="081F68"/>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 name="object 8"/>
            <p:cNvSpPr/>
            <p:nvPr/>
          </p:nvSpPr>
          <p:spPr>
            <a:xfrm>
              <a:off x="3200400" y="895350"/>
              <a:ext cx="914400" cy="0"/>
            </a:xfrm>
            <a:custGeom>
              <a:avLst/>
              <a:gdLst/>
              <a:ahLst/>
              <a:cxnLst/>
              <a:rect l="l" t="t" r="r" b="b"/>
              <a:pathLst>
                <a:path w="914400">
                  <a:moveTo>
                    <a:pt x="0" y="0"/>
                  </a:moveTo>
                  <a:lnTo>
                    <a:pt x="914400" y="0"/>
                  </a:lnTo>
                </a:path>
              </a:pathLst>
            </a:custGeom>
            <a:ln w="50800">
              <a:solidFill>
                <a:srgbClr val="959595"/>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 name="object 9"/>
            <p:cNvSpPr/>
            <p:nvPr/>
          </p:nvSpPr>
          <p:spPr>
            <a:xfrm>
              <a:off x="4114800" y="895350"/>
              <a:ext cx="914400" cy="0"/>
            </a:xfrm>
            <a:custGeom>
              <a:avLst/>
              <a:gdLst/>
              <a:ahLst/>
              <a:cxnLst/>
              <a:rect l="l" t="t" r="r" b="b"/>
              <a:pathLst>
                <a:path w="914400">
                  <a:moveTo>
                    <a:pt x="0" y="0"/>
                  </a:moveTo>
                  <a:lnTo>
                    <a:pt x="914400" y="0"/>
                  </a:lnTo>
                </a:path>
              </a:pathLst>
            </a:custGeom>
            <a:ln w="50800">
              <a:solidFill>
                <a:srgbClr val="57283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0" name="object 10"/>
            <p:cNvSpPr/>
            <p:nvPr/>
          </p:nvSpPr>
          <p:spPr>
            <a:xfrm>
              <a:off x="5029200" y="895350"/>
              <a:ext cx="914400" cy="0"/>
            </a:xfrm>
            <a:custGeom>
              <a:avLst/>
              <a:gdLst/>
              <a:ahLst/>
              <a:cxnLst/>
              <a:rect l="l" t="t" r="r" b="b"/>
              <a:pathLst>
                <a:path w="914400">
                  <a:moveTo>
                    <a:pt x="0" y="0"/>
                  </a:moveTo>
                  <a:lnTo>
                    <a:pt x="914400" y="0"/>
                  </a:lnTo>
                </a:path>
              </a:pathLst>
            </a:custGeom>
            <a:ln w="50800">
              <a:solidFill>
                <a:srgbClr val="959595"/>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1" name="object 11"/>
            <p:cNvSpPr/>
            <p:nvPr/>
          </p:nvSpPr>
          <p:spPr>
            <a:xfrm>
              <a:off x="5943600" y="895350"/>
              <a:ext cx="221615" cy="0"/>
            </a:xfrm>
            <a:custGeom>
              <a:avLst/>
              <a:gdLst/>
              <a:ahLst/>
              <a:cxnLst/>
              <a:rect l="l" t="t" r="r" b="b"/>
              <a:pathLst>
                <a:path w="221614">
                  <a:moveTo>
                    <a:pt x="0" y="0"/>
                  </a:moveTo>
                  <a:lnTo>
                    <a:pt x="221601" y="0"/>
                  </a:lnTo>
                </a:path>
              </a:pathLst>
            </a:custGeom>
            <a:ln w="50800">
              <a:solidFill>
                <a:srgbClr val="081F68"/>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pic>
          <p:nvPicPr>
            <p:cNvPr id="12" name="object 12"/>
            <p:cNvPicPr/>
            <p:nvPr/>
          </p:nvPicPr>
          <p:blipFill>
            <a:blip r:embed="rId2" cstate="print"/>
            <a:stretch>
              <a:fillRect/>
            </a:stretch>
          </p:blipFill>
          <p:spPr>
            <a:xfrm>
              <a:off x="0" y="129590"/>
              <a:ext cx="689558" cy="689558"/>
            </a:xfrm>
            <a:prstGeom prst="rect">
              <a:avLst/>
            </a:prstGeom>
          </p:spPr>
        </p:pic>
        <p:pic>
          <p:nvPicPr>
            <p:cNvPr id="13" name="object 13"/>
            <p:cNvPicPr/>
            <p:nvPr/>
          </p:nvPicPr>
          <p:blipFill>
            <a:blip r:embed="rId3" cstate="print"/>
            <a:stretch>
              <a:fillRect/>
            </a:stretch>
          </p:blipFill>
          <p:spPr>
            <a:xfrm>
              <a:off x="8500573" y="190756"/>
              <a:ext cx="567225" cy="567225"/>
            </a:xfrm>
            <a:prstGeom prst="rect">
              <a:avLst/>
            </a:prstGeom>
          </p:spPr>
        </p:pic>
      </p:grpSp>
      <p:grpSp>
        <p:nvGrpSpPr>
          <p:cNvPr id="14" name="object 14"/>
          <p:cNvGrpSpPr/>
          <p:nvPr/>
        </p:nvGrpSpPr>
        <p:grpSpPr>
          <a:xfrm>
            <a:off x="1" y="0"/>
            <a:ext cx="12192258" cy="6858000"/>
            <a:chOff x="134178" y="0"/>
            <a:chExt cx="9010015" cy="5143500"/>
          </a:xfrm>
        </p:grpSpPr>
        <p:pic>
          <p:nvPicPr>
            <p:cNvPr id="15" name="object 15"/>
            <p:cNvPicPr/>
            <p:nvPr/>
          </p:nvPicPr>
          <p:blipFill>
            <a:blip r:embed="rId4" cstate="print"/>
            <a:stretch>
              <a:fillRect/>
            </a:stretch>
          </p:blipFill>
          <p:spPr>
            <a:xfrm>
              <a:off x="7455408" y="50292"/>
              <a:ext cx="1667242" cy="809574"/>
            </a:xfrm>
            <a:prstGeom prst="rect">
              <a:avLst/>
            </a:prstGeom>
          </p:spPr>
        </p:pic>
        <p:sp>
          <p:nvSpPr>
            <p:cNvPr id="16" name="object 16"/>
            <p:cNvSpPr/>
            <p:nvPr/>
          </p:nvSpPr>
          <p:spPr>
            <a:xfrm>
              <a:off x="7440167" y="0"/>
              <a:ext cx="1704339" cy="1049020"/>
            </a:xfrm>
            <a:custGeom>
              <a:avLst/>
              <a:gdLst/>
              <a:ahLst/>
              <a:cxnLst/>
              <a:rect l="l" t="t" r="r" b="b"/>
              <a:pathLst>
                <a:path w="1704340" h="1049020">
                  <a:moveTo>
                    <a:pt x="1703831" y="0"/>
                  </a:moveTo>
                  <a:lnTo>
                    <a:pt x="0" y="0"/>
                  </a:lnTo>
                  <a:lnTo>
                    <a:pt x="0" y="1048512"/>
                  </a:lnTo>
                  <a:lnTo>
                    <a:pt x="1703831" y="1048512"/>
                  </a:lnTo>
                  <a:lnTo>
                    <a:pt x="1703831" y="0"/>
                  </a:lnTo>
                  <a:close/>
                </a:path>
              </a:pathLst>
            </a:custGeom>
            <a:solidFill>
              <a:srgbClr val="FFFFF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pic>
          <p:nvPicPr>
            <p:cNvPr id="17" name="object 17"/>
            <p:cNvPicPr/>
            <p:nvPr/>
          </p:nvPicPr>
          <p:blipFill>
            <a:blip r:embed="rId5" cstate="print"/>
            <a:stretch>
              <a:fillRect/>
            </a:stretch>
          </p:blipFill>
          <p:spPr>
            <a:xfrm>
              <a:off x="179831" y="4594859"/>
              <a:ext cx="554723" cy="548638"/>
            </a:xfrm>
            <a:prstGeom prst="rect">
              <a:avLst/>
            </a:prstGeom>
          </p:spPr>
        </p:pic>
        <p:sp>
          <p:nvSpPr>
            <p:cNvPr id="18" name="object 18"/>
            <p:cNvSpPr/>
            <p:nvPr/>
          </p:nvSpPr>
          <p:spPr>
            <a:xfrm>
              <a:off x="140525" y="305193"/>
              <a:ext cx="1418590" cy="119380"/>
            </a:xfrm>
            <a:custGeom>
              <a:avLst/>
              <a:gdLst/>
              <a:ahLst/>
              <a:cxnLst/>
              <a:rect l="l" t="t" r="r" b="b"/>
              <a:pathLst>
                <a:path w="1418590" h="119379">
                  <a:moveTo>
                    <a:pt x="1418590" y="0"/>
                  </a:moveTo>
                  <a:lnTo>
                    <a:pt x="0" y="0"/>
                  </a:lnTo>
                  <a:lnTo>
                    <a:pt x="0" y="119379"/>
                  </a:lnTo>
                  <a:lnTo>
                    <a:pt x="1418590" y="119379"/>
                  </a:lnTo>
                  <a:lnTo>
                    <a:pt x="1418590" y="0"/>
                  </a:lnTo>
                  <a:close/>
                </a:path>
              </a:pathLst>
            </a:custGeom>
            <a:solidFill>
              <a:srgbClr val="5AAB46"/>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 name="object 19"/>
            <p:cNvSpPr/>
            <p:nvPr/>
          </p:nvSpPr>
          <p:spPr>
            <a:xfrm>
              <a:off x="140525" y="424573"/>
              <a:ext cx="1418590" cy="238760"/>
            </a:xfrm>
            <a:custGeom>
              <a:avLst/>
              <a:gdLst/>
              <a:ahLst/>
              <a:cxnLst/>
              <a:rect l="l" t="t" r="r" b="b"/>
              <a:pathLst>
                <a:path w="1418590" h="238759">
                  <a:moveTo>
                    <a:pt x="1418590" y="0"/>
                  </a:moveTo>
                  <a:lnTo>
                    <a:pt x="0" y="0"/>
                  </a:lnTo>
                  <a:lnTo>
                    <a:pt x="0" y="119380"/>
                  </a:lnTo>
                  <a:lnTo>
                    <a:pt x="0" y="238760"/>
                  </a:lnTo>
                  <a:lnTo>
                    <a:pt x="1418590" y="238760"/>
                  </a:lnTo>
                  <a:lnTo>
                    <a:pt x="1418590" y="119380"/>
                  </a:lnTo>
                  <a:lnTo>
                    <a:pt x="1418590" y="0"/>
                  </a:lnTo>
                  <a:close/>
                </a:path>
              </a:pathLst>
            </a:custGeom>
            <a:solidFill>
              <a:srgbClr val="6E2E9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 name="object 20"/>
            <p:cNvSpPr/>
            <p:nvPr/>
          </p:nvSpPr>
          <p:spPr>
            <a:xfrm>
              <a:off x="137353" y="424574"/>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 name="object 21"/>
            <p:cNvSpPr/>
            <p:nvPr/>
          </p:nvSpPr>
          <p:spPr>
            <a:xfrm>
              <a:off x="137353" y="543954"/>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 name="object 22"/>
            <p:cNvSpPr/>
            <p:nvPr/>
          </p:nvSpPr>
          <p:spPr>
            <a:xfrm>
              <a:off x="137353" y="663336"/>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3" name="object 23"/>
            <p:cNvSpPr/>
            <p:nvPr/>
          </p:nvSpPr>
          <p:spPr>
            <a:xfrm>
              <a:off x="137353" y="782716"/>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4" name="object 24"/>
            <p:cNvSpPr/>
            <p:nvPr/>
          </p:nvSpPr>
          <p:spPr>
            <a:xfrm>
              <a:off x="137353" y="90209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5" name="object 25"/>
            <p:cNvSpPr/>
            <p:nvPr/>
          </p:nvSpPr>
          <p:spPr>
            <a:xfrm>
              <a:off x="137353" y="102147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6" name="object 26"/>
            <p:cNvSpPr/>
            <p:nvPr/>
          </p:nvSpPr>
          <p:spPr>
            <a:xfrm>
              <a:off x="137353" y="114085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7" name="object 27"/>
            <p:cNvSpPr/>
            <p:nvPr/>
          </p:nvSpPr>
          <p:spPr>
            <a:xfrm>
              <a:off x="137353" y="1260238"/>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8" name="object 28"/>
            <p:cNvSpPr/>
            <p:nvPr/>
          </p:nvSpPr>
          <p:spPr>
            <a:xfrm>
              <a:off x="137353" y="1379618"/>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9" name="object 29"/>
            <p:cNvSpPr/>
            <p:nvPr/>
          </p:nvSpPr>
          <p:spPr>
            <a:xfrm>
              <a:off x="140528" y="302023"/>
              <a:ext cx="0" cy="1200150"/>
            </a:xfrm>
            <a:custGeom>
              <a:avLst/>
              <a:gdLst/>
              <a:ahLst/>
              <a:cxnLst/>
              <a:rect l="l" t="t" r="r" b="b"/>
              <a:pathLst>
                <a:path h="1200150">
                  <a:moveTo>
                    <a:pt x="0" y="0"/>
                  </a:moveTo>
                  <a:lnTo>
                    <a:pt x="0" y="120015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0" name="object 30"/>
            <p:cNvSpPr/>
            <p:nvPr/>
          </p:nvSpPr>
          <p:spPr>
            <a:xfrm>
              <a:off x="1559117" y="302023"/>
              <a:ext cx="0" cy="1200150"/>
            </a:xfrm>
            <a:custGeom>
              <a:avLst/>
              <a:gdLst/>
              <a:ahLst/>
              <a:cxnLst/>
              <a:rect l="l" t="t" r="r" b="b"/>
              <a:pathLst>
                <a:path h="1200150">
                  <a:moveTo>
                    <a:pt x="0" y="0"/>
                  </a:moveTo>
                  <a:lnTo>
                    <a:pt x="0" y="120015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1" name="object 31"/>
            <p:cNvSpPr/>
            <p:nvPr/>
          </p:nvSpPr>
          <p:spPr>
            <a:xfrm>
              <a:off x="137353" y="305200"/>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2" name="object 32"/>
            <p:cNvSpPr/>
            <p:nvPr/>
          </p:nvSpPr>
          <p:spPr>
            <a:xfrm>
              <a:off x="137353" y="1499000"/>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33" name="object 33"/>
          <p:cNvSpPr txBox="1"/>
          <p:nvPr/>
        </p:nvSpPr>
        <p:spPr>
          <a:xfrm>
            <a:off x="11990492" y="6624297"/>
            <a:ext cx="123613" cy="201764"/>
          </a:xfrm>
          <a:prstGeom prst="rect">
            <a:avLst/>
          </a:prstGeom>
        </p:spPr>
        <p:txBody>
          <a:bodyPr vert="horz" wrap="square" lIns="0" tIns="16933" rIns="0" bIns="0" rtlCol="0">
            <a:spAutoFit/>
          </a:bodyPr>
          <a:lstStyle/>
          <a:p>
            <a:pPr marL="16933" marR="0" lvl="0" indent="0" algn="l" defTabSz="1219170" rtl="0" eaLnBrk="1" fontAlgn="auto" latinLnBrk="0" hangingPunct="1">
              <a:lnSpc>
                <a:spcPct val="100000"/>
              </a:lnSpc>
              <a:spcBef>
                <a:spcPts val="133"/>
              </a:spcBef>
              <a:spcAft>
                <a:spcPts val="0"/>
              </a:spcAft>
              <a:buClrTx/>
              <a:buSzTx/>
              <a:buFontTx/>
              <a:buNone/>
              <a:tabLst/>
              <a:defRPr/>
            </a:pPr>
            <a:r>
              <a:rPr kumimoji="0" sz="1200" b="0" i="0" u="none" strike="noStrike" kern="0" cap="none" spc="-67" normalizeH="0" baseline="0" noProof="0" dirty="0">
                <a:ln>
                  <a:noFill/>
                </a:ln>
                <a:solidFill>
                  <a:srgbClr val="BDBDBD"/>
                </a:solidFill>
                <a:effectLst/>
                <a:uLnTx/>
                <a:uFillTx/>
                <a:latin typeface="Franklin Gothic Book"/>
                <a:ea typeface="+mn-ea"/>
                <a:cs typeface="Franklin Gothic Book"/>
              </a:rPr>
              <a:t>3</a:t>
            </a:r>
            <a:endParaRPr kumimoji="0" sz="1200"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pic>
        <p:nvPicPr>
          <p:cNvPr id="34" name="object 34"/>
          <p:cNvPicPr/>
          <p:nvPr/>
        </p:nvPicPr>
        <p:blipFill>
          <a:blip r:embed="rId3" cstate="print"/>
          <a:stretch>
            <a:fillRect/>
          </a:stretch>
        </p:blipFill>
        <p:spPr>
          <a:xfrm>
            <a:off x="11277600" y="6191505"/>
            <a:ext cx="609597" cy="609583"/>
          </a:xfrm>
          <a:prstGeom prst="rect">
            <a:avLst/>
          </a:prstGeom>
        </p:spPr>
      </p:pic>
      <p:sp>
        <p:nvSpPr>
          <p:cNvPr id="35" name="object 35"/>
          <p:cNvSpPr txBox="1"/>
          <p:nvPr/>
        </p:nvSpPr>
        <p:spPr>
          <a:xfrm>
            <a:off x="576838" y="384234"/>
            <a:ext cx="109304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FFFF"/>
                </a:solidFill>
                <a:effectLst/>
                <a:uLnTx/>
                <a:uFillTx/>
                <a:latin typeface="Calibri"/>
                <a:ea typeface="+mn-ea"/>
                <a:cs typeface="Calibri"/>
              </a:rPr>
              <a:t>DHN</a:t>
            </a:r>
            <a:r>
              <a:rPr kumimoji="0" sz="933" b="1" i="0" u="none" strike="noStrike" kern="0" cap="none" spc="-33"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1</a:t>
            </a:r>
            <a:r>
              <a:rPr kumimoji="0" sz="933" b="1" i="0" u="none" strike="noStrike" kern="0" cap="none" spc="-33" normalizeH="0" baseline="0" noProof="0" dirty="0">
                <a:ln>
                  <a:noFill/>
                </a:ln>
                <a:solidFill>
                  <a:srgbClr val="FFFFFF"/>
                </a:solidFill>
                <a:effectLst/>
                <a:uLnTx/>
                <a:uFillTx/>
                <a:latin typeface="Calibri"/>
                <a:ea typeface="+mn-ea"/>
                <a:cs typeface="Calibri"/>
              </a:rPr>
              <a:t> Indo-</a:t>
            </a:r>
            <a:r>
              <a:rPr kumimoji="0" sz="933" b="1" i="0" u="none" strike="noStrike" kern="0" cap="none" spc="0" normalizeH="0" baseline="0" noProof="0" dirty="0">
                <a:ln>
                  <a:noFill/>
                </a:ln>
                <a:solidFill>
                  <a:srgbClr val="FFFFFF"/>
                </a:solidFill>
                <a:effectLst/>
                <a:uLnTx/>
                <a:uFillTx/>
                <a:latin typeface="Calibri"/>
                <a:ea typeface="+mn-ea"/>
                <a:cs typeface="Calibri"/>
              </a:rPr>
              <a:t>Pacific</a:t>
            </a:r>
            <a:r>
              <a:rPr kumimoji="0" sz="933" b="1" i="0" u="none" strike="noStrike" kern="0" cap="none" spc="93" normalizeH="0" baseline="0" noProof="0" dirty="0">
                <a:ln>
                  <a:noFill/>
                </a:ln>
                <a:solidFill>
                  <a:srgbClr val="FFFFFF"/>
                </a:solidFill>
                <a:effectLst/>
                <a:uLnTx/>
                <a:uFillTx/>
                <a:latin typeface="Calibri"/>
                <a:ea typeface="+mn-ea"/>
                <a:cs typeface="Calibri"/>
              </a:rPr>
              <a:t> </a:t>
            </a:r>
            <a:r>
              <a:rPr kumimoji="0" sz="933" b="1" i="0" u="none" strike="noStrike" kern="0" cap="none" spc="-33" normalizeH="0" baseline="0" noProof="0" dirty="0">
                <a:ln>
                  <a:noFill/>
                </a:ln>
                <a:solidFill>
                  <a:srgbClr val="FFFFFF"/>
                </a:solidFill>
                <a:effectLst/>
                <a:uLnTx/>
                <a:uFillTx/>
                <a:latin typeface="Calibri"/>
                <a:ea typeface="+mn-ea"/>
                <a:cs typeface="Calibri"/>
              </a:rPr>
              <a:t>(7)</a:t>
            </a:r>
            <a:endParaRPr kumimoji="0" sz="933" b="0" i="0" u="none" strike="noStrike" kern="0" cap="none" spc="0" normalizeH="0" baseline="0" noProof="0" dirty="0">
              <a:ln>
                <a:noFill/>
              </a:ln>
              <a:solidFill>
                <a:sysClr val="windowText" lastClr="000000"/>
              </a:solidFill>
              <a:effectLst/>
              <a:uLnTx/>
              <a:uFillTx/>
              <a:latin typeface="Calibri"/>
              <a:ea typeface="+mn-ea"/>
              <a:cs typeface="Calibri"/>
            </a:endParaRPr>
          </a:p>
        </p:txBody>
      </p:sp>
      <p:sp>
        <p:nvSpPr>
          <p:cNvPr id="36" name="object 36"/>
          <p:cNvSpPr txBox="1"/>
          <p:nvPr/>
        </p:nvSpPr>
        <p:spPr>
          <a:xfrm>
            <a:off x="702826" y="538271"/>
            <a:ext cx="109643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none" strike="noStrike" kern="0" cap="none" spc="0" normalizeH="0" baseline="0" noProof="0" dirty="0">
                <a:ln>
                  <a:noFill/>
                </a:ln>
                <a:solidFill>
                  <a:srgbClr val="FFFFFF"/>
                </a:solidFill>
                <a:effectLst/>
                <a:uLnTx/>
                <a:uFillTx/>
                <a:latin typeface="Calibri"/>
                <a:ea typeface="+mn-ea"/>
                <a:cs typeface="Calibri"/>
              </a:rPr>
              <a:t>CDR</a:t>
            </a:r>
            <a:r>
              <a:rPr kumimoji="0" sz="933" b="0" i="1" u="none" strike="noStrike" kern="0" cap="none" spc="-60" normalizeH="0" baseline="0" noProof="0" dirty="0">
                <a:ln>
                  <a:noFill/>
                </a:ln>
                <a:solidFill>
                  <a:srgbClr val="FFFFFF"/>
                </a:solidFill>
                <a:effectLst/>
                <a:uLnTx/>
                <a:uFillTx/>
                <a:latin typeface="Calibri"/>
                <a:ea typeface="+mn-ea"/>
                <a:cs typeface="Calibri"/>
              </a:rPr>
              <a:t> </a:t>
            </a:r>
            <a:r>
              <a:rPr kumimoji="0" sz="933" b="0" i="1" u="none" strike="noStrike" kern="0" cap="none" spc="0" normalizeH="0" baseline="0" noProof="0" dirty="0">
                <a:ln>
                  <a:noFill/>
                </a:ln>
                <a:solidFill>
                  <a:srgbClr val="FFFFFF"/>
                </a:solidFill>
                <a:effectLst/>
                <a:uLnTx/>
                <a:uFillTx/>
                <a:latin typeface="Calibri"/>
                <a:ea typeface="+mn-ea"/>
                <a:cs typeface="Calibri"/>
              </a:rPr>
              <a:t>Katherine</a:t>
            </a:r>
            <a:r>
              <a:rPr kumimoji="0" sz="933" b="0" i="1" u="none" strike="noStrike" kern="0" cap="none" spc="-7" normalizeH="0" baseline="0" noProof="0" dirty="0">
                <a:ln>
                  <a:noFill/>
                </a:ln>
                <a:solidFill>
                  <a:srgbClr val="FFFFFF"/>
                </a:solidFill>
                <a:effectLst/>
                <a:uLnTx/>
                <a:uFillTx/>
                <a:latin typeface="Calibri"/>
                <a:ea typeface="+mn-ea"/>
                <a:cs typeface="Calibri"/>
              </a:rPr>
              <a:t> </a:t>
            </a:r>
            <a:r>
              <a:rPr kumimoji="0" sz="933" b="0" i="1" u="none" strike="noStrike" kern="0" cap="none" spc="-13" normalizeH="0" baseline="0" noProof="0" dirty="0">
                <a:ln>
                  <a:noFill/>
                </a:ln>
                <a:solidFill>
                  <a:srgbClr val="FFFFFF"/>
                </a:solidFill>
                <a:effectLst/>
                <a:uLnTx/>
                <a:uFillTx/>
                <a:latin typeface="Calibri"/>
                <a:ea typeface="+mn-ea"/>
                <a:cs typeface="Calibri"/>
              </a:rPr>
              <a:t>Jaudon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37" name="object 37"/>
          <p:cNvSpPr txBox="1"/>
          <p:nvPr/>
        </p:nvSpPr>
        <p:spPr>
          <a:xfrm>
            <a:off x="440693" y="717652"/>
            <a:ext cx="1410547" cy="140209"/>
          </a:xfrm>
          <a:prstGeom prst="rect">
            <a:avLst/>
          </a:prstGeom>
        </p:spPr>
        <p:txBody>
          <a:bodyPr vert="horz" wrap="square" lIns="0" tIns="16933" rIns="0" bIns="0" rtlCol="0">
            <a:spAutoFit/>
          </a:bodyPr>
          <a:lstStyle/>
          <a:p>
            <a:pPr marL="16933" marR="0" lvl="0" indent="0" algn="l" defTabSz="1219170" rtl="0" eaLnBrk="1" fontAlgn="auto" latinLnBrk="0" hangingPunct="1">
              <a:lnSpc>
                <a:spcPct val="100000"/>
              </a:lnSpc>
              <a:spcBef>
                <a:spcPts val="133"/>
              </a:spcBef>
              <a:spcAft>
                <a:spcPts val="0"/>
              </a:spcAft>
              <a:buClrTx/>
              <a:buSzTx/>
              <a:buFontTx/>
              <a:buNone/>
              <a:tabLst/>
              <a:defRPr/>
            </a:pPr>
            <a:r>
              <a:rPr kumimoji="0" sz="800" b="0" i="1" u="none" strike="noStrike" kern="0" cap="none" spc="-13" normalizeH="0" baseline="0" noProof="0" dirty="0">
                <a:ln>
                  <a:noFill/>
                </a:ln>
                <a:solidFill>
                  <a:srgbClr val="FFFFFF"/>
                </a:solidFill>
                <a:effectLst/>
                <a:uLnTx/>
                <a:uFillTx/>
                <a:latin typeface="Franklin Gothic Book"/>
                <a:ea typeface="+mn-ea"/>
                <a:cs typeface="Franklin Gothic Book"/>
                <a:hlinkClick r:id="rId6"/>
              </a:rPr>
              <a:t>katherine.l.jaudon.mil@health.mil</a:t>
            </a:r>
            <a:endParaRPr kumimoji="0" sz="800"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sp>
        <p:nvSpPr>
          <p:cNvPr id="38" name="object 38"/>
          <p:cNvSpPr txBox="1"/>
          <p:nvPr/>
        </p:nvSpPr>
        <p:spPr>
          <a:xfrm>
            <a:off x="178566" y="867173"/>
            <a:ext cx="149013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0052</a:t>
            </a:r>
            <a:r>
              <a:rPr kumimoji="0" sz="933" b="0" i="0" u="none" strike="noStrike" kern="0" cap="none" spc="-6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5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Tripler</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AMC</a:t>
            </a:r>
            <a:r>
              <a:rPr kumimoji="0" sz="933" b="0" i="0" u="none" strike="noStrike" kern="0" cap="none" spc="-6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(Hawaii)</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67" normalizeH="0" baseline="0" noProof="0" dirty="0">
                <a:ln>
                  <a:noFill/>
                </a:ln>
                <a:solidFill>
                  <a:srgbClr val="6E2E9F"/>
                </a:solidFill>
                <a:effectLst/>
                <a:uLnTx/>
                <a:uFillTx/>
                <a:latin typeface="Wingdings"/>
                <a:ea typeface="+mn-ea"/>
                <a:cs typeface="Wingdings"/>
              </a:rPr>
              <a:t></a:t>
            </a:r>
            <a:endParaRPr kumimoji="0" sz="933" b="0" i="0" u="none" strike="noStrike" kern="0" cap="none" spc="0" normalizeH="0" baseline="0" noProof="0">
              <a:ln>
                <a:noFill/>
              </a:ln>
              <a:solidFill>
                <a:sysClr val="windowText" lastClr="000000"/>
              </a:solidFill>
              <a:effectLst/>
              <a:uLnTx/>
              <a:uFillTx/>
              <a:latin typeface="Wingdings"/>
              <a:ea typeface="+mn-ea"/>
              <a:cs typeface="Wingdings"/>
            </a:endParaRPr>
          </a:p>
        </p:txBody>
      </p:sp>
      <p:sp>
        <p:nvSpPr>
          <p:cNvPr id="39" name="object 39"/>
          <p:cNvSpPr txBox="1"/>
          <p:nvPr/>
        </p:nvSpPr>
        <p:spPr>
          <a:xfrm>
            <a:off x="178566" y="1003181"/>
            <a:ext cx="1512993" cy="330069"/>
          </a:xfrm>
          <a:prstGeom prst="rect">
            <a:avLst/>
          </a:prstGeom>
        </p:spPr>
        <p:txBody>
          <a:bodyPr vert="horz" wrap="square" lIns="0" tIns="16933" rIns="0" bIns="0" rtlCol="0">
            <a:spAutoFit/>
          </a:bodyPr>
          <a:lstStyle/>
          <a:p>
            <a:pPr marL="16933" marR="6773" lvl="0" indent="0" algn="l" defTabSz="1219170" rtl="0" eaLnBrk="1" fontAlgn="auto" latinLnBrk="0" hangingPunct="1">
              <a:lnSpc>
                <a:spcPct val="111900"/>
              </a:lnSpc>
              <a:spcBef>
                <a:spcPts val="133"/>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0125</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Madigan</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AMC</a:t>
            </a:r>
            <a:r>
              <a:rPr kumimoji="0" sz="933" b="0" i="0" u="none" strike="noStrike" kern="0" cap="none" spc="-4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27" normalizeH="0" baseline="0" noProof="0" dirty="0">
                <a:ln>
                  <a:noFill/>
                </a:ln>
                <a:solidFill>
                  <a:srgbClr val="008000"/>
                </a:solidFill>
                <a:effectLst/>
                <a:uLnTx/>
                <a:uFillTx/>
                <a:latin typeface="Calibri"/>
                <a:ea typeface="+mn-ea"/>
                <a:cs typeface="Calibri"/>
              </a:rPr>
              <a:t>Lewis)</a:t>
            </a:r>
            <a:r>
              <a:rPr kumimoji="0" sz="933" b="0" i="0" u="none" strike="noStrike" kern="0" cap="none" spc="66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0280</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NHC </a:t>
            </a:r>
            <a:r>
              <a:rPr kumimoji="0" sz="933" b="0" i="0" u="none" strike="noStrike" kern="0" cap="none" spc="-13" normalizeH="0" baseline="0" noProof="0" dirty="0">
                <a:ln>
                  <a:noFill/>
                </a:ln>
                <a:solidFill>
                  <a:srgbClr val="001F5F"/>
                </a:solidFill>
                <a:effectLst/>
                <a:uLnTx/>
                <a:uFillTx/>
                <a:latin typeface="Calibri"/>
                <a:ea typeface="+mn-ea"/>
                <a:cs typeface="Calibri"/>
              </a:rPr>
              <a:t>Hawaii</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40" name="object 40"/>
          <p:cNvSpPr txBox="1"/>
          <p:nvPr/>
        </p:nvSpPr>
        <p:spPr>
          <a:xfrm>
            <a:off x="178566" y="1321528"/>
            <a:ext cx="1790700" cy="334152"/>
          </a:xfrm>
          <a:prstGeom prst="rect">
            <a:avLst/>
          </a:prstGeom>
        </p:spPr>
        <p:txBody>
          <a:bodyPr vert="horz" wrap="square" lIns="0" tIns="33867" rIns="0" bIns="0" rtlCol="0">
            <a:spAutoFit/>
          </a:bodyPr>
          <a:lstStyle/>
          <a:p>
            <a:pPr marL="16933" marR="0" lvl="0" indent="0" algn="l" defTabSz="1219170" rtl="0" eaLnBrk="1" fontAlgn="auto" latinLnBrk="0" hangingPunct="1">
              <a:lnSpc>
                <a:spcPct val="100000"/>
              </a:lnSpc>
              <a:spcBef>
                <a:spcPts val="26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0287</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15th</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MDG</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Hickam </a:t>
            </a:r>
            <a:r>
              <a:rPr kumimoji="0" sz="933" b="0" i="0" u="none" strike="noStrike" kern="0" cap="none" spc="-27" normalizeH="0" baseline="0" noProof="0" dirty="0">
                <a:ln>
                  <a:noFill/>
                </a:ln>
                <a:solidFill>
                  <a:srgbClr val="00AEEE"/>
                </a:solidFill>
                <a:effectLst/>
                <a:uLnTx/>
                <a:uFillTx/>
                <a:latin typeface="Calibri"/>
                <a:ea typeface="+mn-ea"/>
                <a:cs typeface="Calibri"/>
              </a:rPr>
              <a:t>(Hi)</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a:p>
            <a:pPr marL="16933" marR="0" lvl="0" indent="0" algn="l" defTabSz="1219170" rtl="0" eaLnBrk="1" fontAlgn="auto" latinLnBrk="0" hangingPunct="1">
              <a:lnSpc>
                <a:spcPct val="100000"/>
              </a:lnSpc>
              <a:spcBef>
                <a:spcPts val="133"/>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0395</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62nd</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MED</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33" normalizeH="0" baseline="0" noProof="0" dirty="0">
                <a:ln>
                  <a:noFill/>
                </a:ln>
                <a:solidFill>
                  <a:srgbClr val="00AEEE"/>
                </a:solidFill>
                <a:effectLst/>
                <a:uLnTx/>
                <a:uFillTx/>
                <a:latin typeface="Calibri"/>
                <a:ea typeface="+mn-ea"/>
                <a:cs typeface="Calibri"/>
              </a:rPr>
              <a:t>FLT-JBLM-</a:t>
            </a:r>
            <a:r>
              <a:rPr kumimoji="0" sz="933" b="0" i="0" u="none" strike="noStrike" kern="0" cap="none" spc="-13" normalizeH="0" baseline="0" noProof="0" dirty="0">
                <a:ln>
                  <a:noFill/>
                </a:ln>
                <a:solidFill>
                  <a:srgbClr val="00AEEE"/>
                </a:solidFill>
                <a:effectLst/>
                <a:uLnTx/>
                <a:uFillTx/>
                <a:latin typeface="Calibri"/>
                <a:ea typeface="+mn-ea"/>
                <a:cs typeface="Calibri"/>
              </a:rPr>
              <a:t>McChord</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41" name="object 41"/>
          <p:cNvSpPr txBox="1"/>
          <p:nvPr/>
        </p:nvSpPr>
        <p:spPr>
          <a:xfrm>
            <a:off x="178565" y="1639875"/>
            <a:ext cx="1838960" cy="330069"/>
          </a:xfrm>
          <a:prstGeom prst="rect">
            <a:avLst/>
          </a:prstGeom>
        </p:spPr>
        <p:txBody>
          <a:bodyPr vert="horz" wrap="square" lIns="0" tIns="16933" rIns="0" bIns="0" rtlCol="0">
            <a:spAutoFit/>
          </a:bodyPr>
          <a:lstStyle/>
          <a:p>
            <a:pPr marL="16933" marR="6773" lvl="0" indent="0" algn="l" defTabSz="1219170" rtl="0" eaLnBrk="1" fontAlgn="auto" latinLnBrk="0" hangingPunct="1">
              <a:lnSpc>
                <a:spcPct val="111900"/>
              </a:lnSpc>
              <a:spcBef>
                <a:spcPts val="133"/>
              </a:spcBef>
              <a:spcAft>
                <a:spcPts val="0"/>
              </a:spcAft>
              <a:buClrTx/>
              <a:buSzTx/>
              <a:buFontTx/>
              <a:buNone/>
              <a:tabLst/>
              <a:defRPr/>
            </a:pPr>
            <a:r>
              <a:rPr kumimoji="0" sz="933" b="0" i="0" u="none" strike="noStrike" kern="0" cap="none" spc="0" normalizeH="0" baseline="0" noProof="0" dirty="0">
                <a:ln>
                  <a:noFill/>
                </a:ln>
                <a:solidFill>
                  <a:srgbClr val="528235"/>
                </a:solidFill>
                <a:effectLst/>
                <a:uLnTx/>
                <a:uFillTx/>
                <a:latin typeface="Calibri"/>
                <a:ea typeface="+mn-ea"/>
                <a:cs typeface="Calibri"/>
              </a:rPr>
              <a:t>0610</a:t>
            </a:r>
            <a:r>
              <a:rPr kumimoji="0" sz="933" b="0" i="0" u="none" strike="noStrike" kern="0" cap="none" spc="-20" normalizeH="0" baseline="0" noProof="0" dirty="0">
                <a:ln>
                  <a:noFill/>
                </a:ln>
                <a:solidFill>
                  <a:srgbClr val="528235"/>
                </a:solidFill>
                <a:effectLst/>
                <a:uLnTx/>
                <a:uFillTx/>
                <a:latin typeface="Calibri"/>
                <a:ea typeface="+mn-ea"/>
                <a:cs typeface="Calibri"/>
              </a:rPr>
              <a:t> </a:t>
            </a:r>
            <a:r>
              <a:rPr kumimoji="0" sz="933" b="0" i="0" u="none" strike="noStrike" kern="0" cap="none" spc="0" normalizeH="0" baseline="0" noProof="0" dirty="0">
                <a:ln>
                  <a:noFill/>
                </a:ln>
                <a:solidFill>
                  <a:srgbClr val="528235"/>
                </a:solidFill>
                <a:effectLst/>
                <a:uLnTx/>
                <a:uFillTx/>
                <a:latin typeface="Calibri"/>
                <a:ea typeface="+mn-ea"/>
                <a:cs typeface="Calibri"/>
              </a:rPr>
              <a:t>-</a:t>
            </a:r>
            <a:r>
              <a:rPr kumimoji="0" sz="933" b="0" i="0" u="none" strike="noStrike" kern="0" cap="none" spc="-27" normalizeH="0" baseline="0" noProof="0" dirty="0">
                <a:ln>
                  <a:noFill/>
                </a:ln>
                <a:solidFill>
                  <a:srgbClr val="528235"/>
                </a:solidFill>
                <a:effectLst/>
                <a:uLnTx/>
                <a:uFillTx/>
                <a:latin typeface="Calibri"/>
                <a:ea typeface="+mn-ea"/>
                <a:cs typeface="Calibri"/>
              </a:rPr>
              <a:t> </a:t>
            </a:r>
            <a:r>
              <a:rPr kumimoji="0" sz="933" b="0" i="0" u="none" strike="noStrike" kern="0" cap="none" spc="0" normalizeH="0" baseline="0" noProof="0" dirty="0">
                <a:ln>
                  <a:noFill/>
                </a:ln>
                <a:solidFill>
                  <a:srgbClr val="528235"/>
                </a:solidFill>
                <a:effectLst/>
                <a:uLnTx/>
                <a:uFillTx/>
                <a:latin typeface="Calibri"/>
                <a:ea typeface="+mn-ea"/>
                <a:cs typeface="Calibri"/>
              </a:rPr>
              <a:t>BG</a:t>
            </a:r>
            <a:r>
              <a:rPr kumimoji="0" sz="933" b="0" i="0" u="none" strike="noStrike" kern="0" cap="none" spc="-53" normalizeH="0" baseline="0" noProof="0" dirty="0">
                <a:ln>
                  <a:noFill/>
                </a:ln>
                <a:solidFill>
                  <a:srgbClr val="528235"/>
                </a:solidFill>
                <a:effectLst/>
                <a:uLnTx/>
                <a:uFillTx/>
                <a:latin typeface="Calibri"/>
                <a:ea typeface="+mn-ea"/>
                <a:cs typeface="Calibri"/>
              </a:rPr>
              <a:t> </a:t>
            </a:r>
            <a:r>
              <a:rPr kumimoji="0" sz="933" b="0" i="0" u="none" strike="noStrike" kern="0" cap="none" spc="-13" normalizeH="0" baseline="0" noProof="0" dirty="0">
                <a:ln>
                  <a:noFill/>
                </a:ln>
                <a:solidFill>
                  <a:srgbClr val="528235"/>
                </a:solidFill>
                <a:effectLst/>
                <a:uLnTx/>
                <a:uFillTx/>
                <a:latin typeface="Calibri"/>
                <a:ea typeface="+mn-ea"/>
                <a:cs typeface="Calibri"/>
              </a:rPr>
              <a:t>Crawford</a:t>
            </a:r>
            <a:r>
              <a:rPr kumimoji="0" sz="933" b="0" i="0" u="none" strike="noStrike" kern="0" cap="none" spc="40" normalizeH="0" baseline="0" noProof="0" dirty="0">
                <a:ln>
                  <a:noFill/>
                </a:ln>
                <a:solidFill>
                  <a:srgbClr val="528235"/>
                </a:solidFill>
                <a:effectLst/>
                <a:uLnTx/>
                <a:uFillTx/>
                <a:latin typeface="Calibri"/>
                <a:ea typeface="+mn-ea"/>
                <a:cs typeface="Calibri"/>
              </a:rPr>
              <a:t> </a:t>
            </a:r>
            <a:r>
              <a:rPr kumimoji="0" sz="933" b="0" i="0" u="none" strike="noStrike" kern="0" cap="none" spc="0" normalizeH="0" baseline="0" noProof="0" dirty="0">
                <a:ln>
                  <a:noFill/>
                </a:ln>
                <a:solidFill>
                  <a:srgbClr val="528235"/>
                </a:solidFill>
                <a:effectLst/>
                <a:uLnTx/>
                <a:uFillTx/>
                <a:latin typeface="Calibri"/>
                <a:ea typeface="+mn-ea"/>
                <a:cs typeface="Calibri"/>
              </a:rPr>
              <a:t>Sams</a:t>
            </a:r>
            <a:r>
              <a:rPr kumimoji="0" sz="933" b="0" i="0" u="none" strike="noStrike" kern="0" cap="none" spc="20" normalizeH="0" baseline="0" noProof="0" dirty="0">
                <a:ln>
                  <a:noFill/>
                </a:ln>
                <a:solidFill>
                  <a:srgbClr val="528235"/>
                </a:solidFill>
                <a:effectLst/>
                <a:uLnTx/>
                <a:uFillTx/>
                <a:latin typeface="Calibri"/>
                <a:ea typeface="+mn-ea"/>
                <a:cs typeface="Calibri"/>
              </a:rPr>
              <a:t> </a:t>
            </a:r>
            <a:r>
              <a:rPr kumimoji="0" sz="933" b="0" i="0" u="none" strike="noStrike" kern="0" cap="none" spc="0" normalizeH="0" baseline="0" noProof="0" dirty="0">
                <a:ln>
                  <a:noFill/>
                </a:ln>
                <a:solidFill>
                  <a:srgbClr val="528235"/>
                </a:solidFill>
                <a:effectLst/>
                <a:uLnTx/>
                <a:uFillTx/>
                <a:latin typeface="Calibri"/>
                <a:ea typeface="+mn-ea"/>
                <a:cs typeface="Calibri"/>
              </a:rPr>
              <a:t>AHC</a:t>
            </a:r>
            <a:r>
              <a:rPr kumimoji="0" sz="933" b="0" i="0" u="none" strike="noStrike" kern="0" cap="none" spc="-33" normalizeH="0" baseline="0" noProof="0" dirty="0">
                <a:ln>
                  <a:noFill/>
                </a:ln>
                <a:solidFill>
                  <a:srgbClr val="528235"/>
                </a:solidFill>
                <a:effectLst/>
                <a:uLnTx/>
                <a:uFillTx/>
                <a:latin typeface="Calibri"/>
                <a:ea typeface="+mn-ea"/>
                <a:cs typeface="Calibri"/>
              </a:rPr>
              <a:t> </a:t>
            </a:r>
            <a:r>
              <a:rPr kumimoji="0" sz="933" b="0" i="0" u="none" strike="noStrike" kern="0" cap="none" spc="-27" normalizeH="0" baseline="0" noProof="0" dirty="0">
                <a:ln>
                  <a:noFill/>
                </a:ln>
                <a:solidFill>
                  <a:srgbClr val="528235"/>
                </a:solidFill>
                <a:effectLst/>
                <a:uLnTx/>
                <a:uFillTx/>
                <a:latin typeface="Calibri"/>
                <a:ea typeface="+mn-ea"/>
                <a:cs typeface="Calibri"/>
              </a:rPr>
              <a:t>(Japan)</a:t>
            </a:r>
            <a:r>
              <a:rPr kumimoji="0" sz="933" b="0" i="0" u="none" strike="noStrike" kern="0" cap="none" spc="667" normalizeH="0" baseline="0" noProof="0" dirty="0">
                <a:ln>
                  <a:noFill/>
                </a:ln>
                <a:solidFill>
                  <a:srgbClr val="528235"/>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0612</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Brian</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Allgood ACH</a:t>
            </a:r>
            <a:r>
              <a:rPr kumimoji="0" sz="933" b="0" i="0" u="none" strike="noStrike" kern="0" cap="none" spc="-47"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(Korea)</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grpSp>
        <p:nvGrpSpPr>
          <p:cNvPr id="42" name="object 42"/>
          <p:cNvGrpSpPr/>
          <p:nvPr/>
        </p:nvGrpSpPr>
        <p:grpSpPr>
          <a:xfrm>
            <a:off x="2163392" y="2725310"/>
            <a:ext cx="4047067" cy="3349413"/>
            <a:chOff x="1622544" y="2043982"/>
            <a:chExt cx="3035300" cy="2512060"/>
          </a:xfrm>
        </p:grpSpPr>
        <p:sp>
          <p:nvSpPr>
            <p:cNvPr id="43" name="object 43"/>
            <p:cNvSpPr/>
            <p:nvPr/>
          </p:nvSpPr>
          <p:spPr>
            <a:xfrm>
              <a:off x="1628876" y="2050325"/>
              <a:ext cx="3023235" cy="112395"/>
            </a:xfrm>
            <a:custGeom>
              <a:avLst/>
              <a:gdLst/>
              <a:ahLst/>
              <a:cxnLst/>
              <a:rect l="l" t="t" r="r" b="b"/>
              <a:pathLst>
                <a:path w="3023235" h="112394">
                  <a:moveTo>
                    <a:pt x="3022612" y="0"/>
                  </a:moveTo>
                  <a:lnTo>
                    <a:pt x="1490992" y="0"/>
                  </a:lnTo>
                  <a:lnTo>
                    <a:pt x="0" y="0"/>
                  </a:lnTo>
                  <a:lnTo>
                    <a:pt x="0" y="111772"/>
                  </a:lnTo>
                  <a:lnTo>
                    <a:pt x="1490992" y="111772"/>
                  </a:lnTo>
                  <a:lnTo>
                    <a:pt x="3022612" y="111772"/>
                  </a:lnTo>
                  <a:lnTo>
                    <a:pt x="3022612" y="0"/>
                  </a:lnTo>
                  <a:close/>
                </a:path>
              </a:pathLst>
            </a:custGeom>
            <a:solidFill>
              <a:srgbClr val="00AEEE"/>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4" name="object 44"/>
            <p:cNvSpPr/>
            <p:nvPr/>
          </p:nvSpPr>
          <p:spPr>
            <a:xfrm>
              <a:off x="1628876" y="2162085"/>
              <a:ext cx="3023235" cy="1696720"/>
            </a:xfrm>
            <a:custGeom>
              <a:avLst/>
              <a:gdLst/>
              <a:ahLst/>
              <a:cxnLst/>
              <a:rect l="l" t="t" r="r" b="b"/>
              <a:pathLst>
                <a:path w="3023235" h="1696720">
                  <a:moveTo>
                    <a:pt x="1490992" y="0"/>
                  </a:moveTo>
                  <a:lnTo>
                    <a:pt x="0" y="0"/>
                  </a:lnTo>
                  <a:lnTo>
                    <a:pt x="0" y="112395"/>
                  </a:lnTo>
                  <a:lnTo>
                    <a:pt x="0" y="224790"/>
                  </a:lnTo>
                  <a:lnTo>
                    <a:pt x="1490992" y="224790"/>
                  </a:lnTo>
                  <a:lnTo>
                    <a:pt x="1490992" y="112395"/>
                  </a:lnTo>
                  <a:lnTo>
                    <a:pt x="1490992" y="0"/>
                  </a:lnTo>
                  <a:close/>
                </a:path>
                <a:path w="3023235" h="1696720">
                  <a:moveTo>
                    <a:pt x="3022612" y="1583690"/>
                  </a:moveTo>
                  <a:lnTo>
                    <a:pt x="1490992" y="1583690"/>
                  </a:lnTo>
                  <a:lnTo>
                    <a:pt x="1490992" y="1696720"/>
                  </a:lnTo>
                  <a:lnTo>
                    <a:pt x="3022612" y="1696720"/>
                  </a:lnTo>
                  <a:lnTo>
                    <a:pt x="3022612" y="1583690"/>
                  </a:lnTo>
                  <a:close/>
                </a:path>
              </a:pathLst>
            </a:custGeom>
            <a:solidFill>
              <a:srgbClr val="6E2E9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5" name="object 45"/>
            <p:cNvSpPr/>
            <p:nvPr/>
          </p:nvSpPr>
          <p:spPr>
            <a:xfrm>
              <a:off x="3119874" y="2047157"/>
              <a:ext cx="0" cy="2505710"/>
            </a:xfrm>
            <a:custGeom>
              <a:avLst/>
              <a:gdLst/>
              <a:ahLst/>
              <a:cxnLst/>
              <a:rect l="l" t="t" r="r" b="b"/>
              <a:pathLst>
                <a:path h="2505710">
                  <a:moveTo>
                    <a:pt x="0" y="0"/>
                  </a:moveTo>
                  <a:lnTo>
                    <a:pt x="0" y="250571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6" name="object 46"/>
            <p:cNvSpPr/>
            <p:nvPr/>
          </p:nvSpPr>
          <p:spPr>
            <a:xfrm>
              <a:off x="1625719" y="2162092"/>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7" name="object 47"/>
            <p:cNvSpPr/>
            <p:nvPr/>
          </p:nvSpPr>
          <p:spPr>
            <a:xfrm>
              <a:off x="1625719" y="2274487"/>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8" name="object 48"/>
            <p:cNvSpPr/>
            <p:nvPr/>
          </p:nvSpPr>
          <p:spPr>
            <a:xfrm>
              <a:off x="1625719" y="2386882"/>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9" name="object 49"/>
            <p:cNvSpPr/>
            <p:nvPr/>
          </p:nvSpPr>
          <p:spPr>
            <a:xfrm>
              <a:off x="1625719" y="2502452"/>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0" name="object 50"/>
            <p:cNvSpPr/>
            <p:nvPr/>
          </p:nvSpPr>
          <p:spPr>
            <a:xfrm>
              <a:off x="1625719" y="2615482"/>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1" name="object 51"/>
            <p:cNvSpPr/>
            <p:nvPr/>
          </p:nvSpPr>
          <p:spPr>
            <a:xfrm>
              <a:off x="1625719" y="2728513"/>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2" name="object 52"/>
            <p:cNvSpPr/>
            <p:nvPr/>
          </p:nvSpPr>
          <p:spPr>
            <a:xfrm>
              <a:off x="1625719" y="2841543"/>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3" name="object 53"/>
            <p:cNvSpPr/>
            <p:nvPr/>
          </p:nvSpPr>
          <p:spPr>
            <a:xfrm>
              <a:off x="1625719" y="2954573"/>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4" name="object 54"/>
            <p:cNvSpPr/>
            <p:nvPr/>
          </p:nvSpPr>
          <p:spPr>
            <a:xfrm>
              <a:off x="1625719" y="3067603"/>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5" name="object 55"/>
            <p:cNvSpPr/>
            <p:nvPr/>
          </p:nvSpPr>
          <p:spPr>
            <a:xfrm>
              <a:off x="1625719" y="3180633"/>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6" name="object 56"/>
            <p:cNvSpPr/>
            <p:nvPr/>
          </p:nvSpPr>
          <p:spPr>
            <a:xfrm>
              <a:off x="1625719" y="3293663"/>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7" name="object 57"/>
            <p:cNvSpPr/>
            <p:nvPr/>
          </p:nvSpPr>
          <p:spPr>
            <a:xfrm>
              <a:off x="1625719" y="3406694"/>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8" name="object 58"/>
            <p:cNvSpPr/>
            <p:nvPr/>
          </p:nvSpPr>
          <p:spPr>
            <a:xfrm>
              <a:off x="1625719" y="3519724"/>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9" name="object 59"/>
            <p:cNvSpPr/>
            <p:nvPr/>
          </p:nvSpPr>
          <p:spPr>
            <a:xfrm>
              <a:off x="1625719" y="3632754"/>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0" name="object 60"/>
            <p:cNvSpPr/>
            <p:nvPr/>
          </p:nvSpPr>
          <p:spPr>
            <a:xfrm>
              <a:off x="1625719" y="3745784"/>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1" name="object 61"/>
            <p:cNvSpPr/>
            <p:nvPr/>
          </p:nvSpPr>
          <p:spPr>
            <a:xfrm>
              <a:off x="1625719" y="3858815"/>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2" name="object 62"/>
            <p:cNvSpPr/>
            <p:nvPr/>
          </p:nvSpPr>
          <p:spPr>
            <a:xfrm>
              <a:off x="1625719" y="3971844"/>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3" name="object 63"/>
            <p:cNvSpPr/>
            <p:nvPr/>
          </p:nvSpPr>
          <p:spPr>
            <a:xfrm>
              <a:off x="1625719" y="4087415"/>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4" name="object 64"/>
            <p:cNvSpPr/>
            <p:nvPr/>
          </p:nvSpPr>
          <p:spPr>
            <a:xfrm>
              <a:off x="1625719" y="4202986"/>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5" name="object 65"/>
            <p:cNvSpPr/>
            <p:nvPr/>
          </p:nvSpPr>
          <p:spPr>
            <a:xfrm>
              <a:off x="1625719" y="4318556"/>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6" name="object 66"/>
            <p:cNvSpPr/>
            <p:nvPr/>
          </p:nvSpPr>
          <p:spPr>
            <a:xfrm>
              <a:off x="1625719" y="4434126"/>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7" name="object 67"/>
            <p:cNvSpPr/>
            <p:nvPr/>
          </p:nvSpPr>
          <p:spPr>
            <a:xfrm>
              <a:off x="1628894" y="2047161"/>
              <a:ext cx="0" cy="2505710"/>
            </a:xfrm>
            <a:custGeom>
              <a:avLst/>
              <a:gdLst/>
              <a:ahLst/>
              <a:cxnLst/>
              <a:rect l="l" t="t" r="r" b="b"/>
              <a:pathLst>
                <a:path h="2505710">
                  <a:moveTo>
                    <a:pt x="0" y="0"/>
                  </a:moveTo>
                  <a:lnTo>
                    <a:pt x="0" y="250571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8" name="object 68"/>
            <p:cNvSpPr/>
            <p:nvPr/>
          </p:nvSpPr>
          <p:spPr>
            <a:xfrm>
              <a:off x="4651494" y="2047161"/>
              <a:ext cx="0" cy="2505710"/>
            </a:xfrm>
            <a:custGeom>
              <a:avLst/>
              <a:gdLst/>
              <a:ahLst/>
              <a:cxnLst/>
              <a:rect l="l" t="t" r="r" b="b"/>
              <a:pathLst>
                <a:path h="2505710">
                  <a:moveTo>
                    <a:pt x="0" y="0"/>
                  </a:moveTo>
                  <a:lnTo>
                    <a:pt x="0" y="250571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9" name="object 69"/>
            <p:cNvSpPr/>
            <p:nvPr/>
          </p:nvSpPr>
          <p:spPr>
            <a:xfrm>
              <a:off x="1625719" y="2050336"/>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0" name="object 70"/>
            <p:cNvSpPr/>
            <p:nvPr/>
          </p:nvSpPr>
          <p:spPr>
            <a:xfrm>
              <a:off x="1625719" y="4549697"/>
              <a:ext cx="3028950" cy="0"/>
            </a:xfrm>
            <a:custGeom>
              <a:avLst/>
              <a:gdLst/>
              <a:ahLst/>
              <a:cxnLst/>
              <a:rect l="l" t="t" r="r" b="b"/>
              <a:pathLst>
                <a:path w="3028950">
                  <a:moveTo>
                    <a:pt x="0" y="0"/>
                  </a:moveTo>
                  <a:lnTo>
                    <a:pt x="302895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71" name="object 71"/>
          <p:cNvSpPr txBox="1"/>
          <p:nvPr/>
        </p:nvSpPr>
        <p:spPr>
          <a:xfrm>
            <a:off x="2677149" y="2702618"/>
            <a:ext cx="93302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FFFF"/>
                </a:solidFill>
                <a:effectLst/>
                <a:uLnTx/>
                <a:uFillTx/>
                <a:latin typeface="Calibri"/>
                <a:ea typeface="+mn-ea"/>
                <a:cs typeface="Calibri"/>
              </a:rPr>
              <a:t>DHN</a:t>
            </a:r>
            <a:r>
              <a:rPr kumimoji="0" sz="933" b="1" i="0" u="none" strike="noStrike" kern="0" cap="none" spc="-60"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4</a:t>
            </a:r>
            <a:r>
              <a:rPr kumimoji="0" sz="933" b="1" i="0" u="none" strike="noStrike" kern="0" cap="none" spc="-27"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Central</a:t>
            </a:r>
            <a:r>
              <a:rPr kumimoji="0" sz="933" b="1" i="0" u="none" strike="noStrike" kern="0" cap="none" spc="-13" normalizeH="0" baseline="0" noProof="0" dirty="0">
                <a:ln>
                  <a:noFill/>
                </a:ln>
                <a:solidFill>
                  <a:srgbClr val="FFFFFF"/>
                </a:solidFill>
                <a:effectLst/>
                <a:uLnTx/>
                <a:uFillTx/>
                <a:latin typeface="Calibri"/>
                <a:ea typeface="+mn-ea"/>
                <a:cs typeface="Calibri"/>
              </a:rPr>
              <a:t> </a:t>
            </a:r>
            <a:r>
              <a:rPr kumimoji="0" sz="933" b="1" i="0" u="none" strike="noStrike" kern="0" cap="none" spc="-27" normalizeH="0" baseline="0" noProof="0" dirty="0">
                <a:ln>
                  <a:noFill/>
                </a:ln>
                <a:solidFill>
                  <a:srgbClr val="FFFFFF"/>
                </a:solidFill>
                <a:effectLst/>
                <a:uLnTx/>
                <a:uFillTx/>
                <a:latin typeface="Calibri"/>
                <a:ea typeface="+mn-ea"/>
                <a:cs typeface="Calibri"/>
              </a:rPr>
              <a:t>(39)</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72" name="object 72"/>
          <p:cNvSpPr txBox="1"/>
          <p:nvPr/>
        </p:nvSpPr>
        <p:spPr>
          <a:xfrm>
            <a:off x="4732205" y="2702618"/>
            <a:ext cx="90847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FFFF"/>
                </a:solidFill>
                <a:effectLst/>
                <a:uLnTx/>
                <a:uFillTx/>
                <a:latin typeface="Calibri"/>
                <a:ea typeface="+mn-ea"/>
                <a:cs typeface="Calibri"/>
              </a:rPr>
              <a:t>DHN</a:t>
            </a:r>
            <a:r>
              <a:rPr kumimoji="0" sz="933" b="1" i="0" u="none" strike="noStrike" kern="0" cap="none" spc="-60"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Central</a:t>
            </a:r>
            <a:r>
              <a:rPr kumimoji="0" sz="933" b="1" i="0" u="none" strike="noStrike" kern="0" cap="none" spc="-27" normalizeH="0" baseline="0" noProof="0" dirty="0">
                <a:ln>
                  <a:noFill/>
                </a:ln>
                <a:solidFill>
                  <a:srgbClr val="FFFFFF"/>
                </a:solidFill>
                <a:effectLst/>
                <a:uLnTx/>
                <a:uFillTx/>
                <a:latin typeface="Calibri"/>
                <a:ea typeface="+mn-ea"/>
                <a:cs typeface="Calibri"/>
              </a:rPr>
              <a:t> </a:t>
            </a:r>
            <a:r>
              <a:rPr kumimoji="0" sz="933" b="1" i="0" u="none" strike="noStrike" kern="0" cap="none" spc="-13" normalizeH="0" baseline="0" noProof="0" dirty="0">
                <a:ln>
                  <a:noFill/>
                </a:ln>
                <a:solidFill>
                  <a:srgbClr val="FFFFFF"/>
                </a:solidFill>
                <a:effectLst/>
                <a:uLnTx/>
                <a:uFillTx/>
                <a:latin typeface="Calibri"/>
                <a:ea typeface="+mn-ea"/>
                <a:cs typeface="Calibri"/>
              </a:rPr>
              <a:t>(con)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73" name="object 73"/>
          <p:cNvSpPr txBox="1"/>
          <p:nvPr/>
        </p:nvSpPr>
        <p:spPr>
          <a:xfrm>
            <a:off x="4175571" y="2851705"/>
            <a:ext cx="131910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0106</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28th MDG-</a:t>
            </a:r>
            <a:r>
              <a:rPr kumimoji="0" sz="933" b="0" i="0" u="none" strike="noStrike" kern="0" cap="none" spc="-13" normalizeH="0" baseline="0" noProof="0" dirty="0">
                <a:ln>
                  <a:noFill/>
                </a:ln>
                <a:solidFill>
                  <a:srgbClr val="00AEEE"/>
                </a:solidFill>
                <a:effectLst/>
                <a:uLnTx/>
                <a:uFillTx/>
                <a:latin typeface="Calibri"/>
                <a:ea typeface="+mn-ea"/>
                <a:cs typeface="Calibri"/>
              </a:rPr>
              <a:t>Ellsworth</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74" name="object 74"/>
          <p:cNvSpPr txBox="1"/>
          <p:nvPr/>
        </p:nvSpPr>
        <p:spPr>
          <a:xfrm>
            <a:off x="2352103" y="2837444"/>
            <a:ext cx="1512147" cy="331587"/>
          </a:xfrm>
          <a:prstGeom prst="rect">
            <a:avLst/>
          </a:prstGeom>
        </p:spPr>
        <p:txBody>
          <a:bodyPr vert="horz" wrap="square" lIns="0" tIns="31327" rIns="0" bIns="0" rtlCol="0">
            <a:spAutoFit/>
          </a:bodyPr>
          <a:lstStyle/>
          <a:p>
            <a:pPr marL="71965" marR="0" lvl="0" indent="0" algn="ctr" defTabSz="1219170" rtl="0" eaLnBrk="1" fontAlgn="auto" latinLnBrk="0" hangingPunct="1">
              <a:lnSpc>
                <a:spcPct val="100000"/>
              </a:lnSpc>
              <a:spcBef>
                <a:spcPts val="247"/>
              </a:spcBef>
              <a:spcAft>
                <a:spcPts val="0"/>
              </a:spcAft>
              <a:buClrTx/>
              <a:buSzTx/>
              <a:buFontTx/>
              <a:buNone/>
              <a:tabLst/>
              <a:defRPr/>
            </a:pPr>
            <a:r>
              <a:rPr kumimoji="0" sz="933" b="0" i="1" u="none" strike="noStrike" kern="0" cap="none" spc="0" normalizeH="0" baseline="0" noProof="0" dirty="0">
                <a:ln>
                  <a:noFill/>
                </a:ln>
                <a:solidFill>
                  <a:srgbClr val="FFFFFF"/>
                </a:solidFill>
                <a:effectLst/>
                <a:uLnTx/>
                <a:uFillTx/>
                <a:latin typeface="Calibri"/>
                <a:ea typeface="+mn-ea"/>
                <a:cs typeface="Calibri"/>
              </a:rPr>
              <a:t>Lt</a:t>
            </a:r>
            <a:r>
              <a:rPr kumimoji="0" sz="933" b="0" i="1" u="none" strike="noStrike" kern="0" cap="none" spc="20" normalizeH="0" baseline="0" noProof="0" dirty="0">
                <a:ln>
                  <a:noFill/>
                </a:ln>
                <a:solidFill>
                  <a:srgbClr val="FFFFFF"/>
                </a:solidFill>
                <a:effectLst/>
                <a:uLnTx/>
                <a:uFillTx/>
                <a:latin typeface="Calibri"/>
                <a:ea typeface="+mn-ea"/>
                <a:cs typeface="Calibri"/>
              </a:rPr>
              <a:t> </a:t>
            </a:r>
            <a:r>
              <a:rPr kumimoji="0" sz="933" b="0" i="1" u="none" strike="noStrike" kern="0" cap="none" spc="0" normalizeH="0" baseline="0" noProof="0" dirty="0">
                <a:ln>
                  <a:noFill/>
                </a:ln>
                <a:solidFill>
                  <a:srgbClr val="FFFFFF"/>
                </a:solidFill>
                <a:effectLst/>
                <a:uLnTx/>
                <a:uFillTx/>
                <a:latin typeface="Calibri"/>
                <a:ea typeface="+mn-ea"/>
                <a:cs typeface="Calibri"/>
              </a:rPr>
              <a:t>Col</a:t>
            </a:r>
            <a:r>
              <a:rPr kumimoji="0" sz="933" b="0" i="1" u="none" strike="noStrike" kern="0" cap="none" spc="7" normalizeH="0" baseline="0" noProof="0" dirty="0">
                <a:ln>
                  <a:noFill/>
                </a:ln>
                <a:solidFill>
                  <a:srgbClr val="FFFFFF"/>
                </a:solidFill>
                <a:effectLst/>
                <a:uLnTx/>
                <a:uFillTx/>
                <a:latin typeface="Calibri"/>
                <a:ea typeface="+mn-ea"/>
                <a:cs typeface="Calibri"/>
              </a:rPr>
              <a:t> </a:t>
            </a:r>
            <a:r>
              <a:rPr kumimoji="0" sz="933" b="0" i="1" u="none" strike="noStrike" kern="0" cap="none" spc="-13" normalizeH="0" baseline="0" noProof="0" dirty="0">
                <a:ln>
                  <a:noFill/>
                </a:ln>
                <a:solidFill>
                  <a:srgbClr val="FFFFFF"/>
                </a:solidFill>
                <a:effectLst/>
                <a:uLnTx/>
                <a:uFillTx/>
                <a:latin typeface="Calibri"/>
                <a:ea typeface="+mn-ea"/>
                <a:cs typeface="Calibri"/>
              </a:rPr>
              <a:t>Brandy</a:t>
            </a:r>
            <a:r>
              <a:rPr kumimoji="0" sz="933" b="0" i="1" u="none" strike="noStrike" kern="0" cap="none" spc="-33" normalizeH="0" baseline="0" noProof="0" dirty="0">
                <a:ln>
                  <a:noFill/>
                </a:ln>
                <a:solidFill>
                  <a:srgbClr val="FFFFFF"/>
                </a:solidFill>
                <a:effectLst/>
                <a:uLnTx/>
                <a:uFillTx/>
                <a:latin typeface="Calibri"/>
                <a:ea typeface="+mn-ea"/>
                <a:cs typeface="Calibri"/>
              </a:rPr>
              <a:t> </a:t>
            </a:r>
            <a:r>
              <a:rPr kumimoji="0" sz="933" b="0" i="1" u="none" strike="noStrike" kern="0" cap="none" spc="-13" normalizeH="0" baseline="0" noProof="0" dirty="0">
                <a:ln>
                  <a:noFill/>
                </a:ln>
                <a:solidFill>
                  <a:srgbClr val="FFFFFF"/>
                </a:solidFill>
                <a:effectLst/>
                <a:uLnTx/>
                <a:uFillTx/>
                <a:latin typeface="Calibri"/>
                <a:ea typeface="+mn-ea"/>
                <a:cs typeface="Calibri"/>
              </a:rPr>
              <a:t>Renner</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a:p>
            <a:pPr marL="0" marR="0" lvl="0" indent="0" algn="ctr" defTabSz="1219170" rtl="0" eaLnBrk="1" fontAlgn="auto" latinLnBrk="0" hangingPunct="1">
              <a:lnSpc>
                <a:spcPct val="100000"/>
              </a:lnSpc>
              <a:spcBef>
                <a:spcPts val="113"/>
              </a:spcBef>
              <a:spcAft>
                <a:spcPts val="0"/>
              </a:spcAft>
              <a:buClrTx/>
              <a:buSzTx/>
              <a:buFontTx/>
              <a:buNone/>
              <a:tabLst/>
              <a:defRPr/>
            </a:pPr>
            <a:r>
              <a:rPr kumimoji="0" sz="933" b="0" i="1" u="sng" strike="noStrike" kern="0" cap="none" spc="-13" normalizeH="0" baseline="0" noProof="0" dirty="0">
                <a:ln>
                  <a:noFill/>
                </a:ln>
                <a:solidFill>
                  <a:srgbClr val="FFFFFF"/>
                </a:solidFill>
                <a:effectLst/>
                <a:uLnTx/>
                <a:uFill>
                  <a:solidFill>
                    <a:srgbClr val="FFFFFF"/>
                  </a:solidFill>
                </a:uFill>
                <a:latin typeface="Franklin Gothic Book"/>
                <a:ea typeface="+mn-ea"/>
                <a:cs typeface="Franklin Gothic Book"/>
                <a:hlinkClick r:id="rId7"/>
              </a:rPr>
              <a:t>brandy.l.renner.mil@health.mi</a:t>
            </a:r>
            <a:r>
              <a:rPr kumimoji="0" sz="933" b="0" i="1" u="none" strike="noStrike" kern="0" cap="none" spc="-13" normalizeH="0" baseline="0" noProof="0" dirty="0">
                <a:ln>
                  <a:noFill/>
                </a:ln>
                <a:solidFill>
                  <a:srgbClr val="FFFFFF"/>
                </a:solidFill>
                <a:effectLst/>
                <a:uLnTx/>
                <a:uFillTx/>
                <a:latin typeface="Franklin Gothic Book"/>
                <a:ea typeface="+mn-ea"/>
                <a:cs typeface="Franklin Gothic Book"/>
                <a:hlinkClick r:id="rId7"/>
              </a:rPr>
              <a:t>l</a:t>
            </a:r>
            <a:endParaRPr kumimoji="0" sz="933"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sp>
        <p:nvSpPr>
          <p:cNvPr id="75" name="object 75"/>
          <p:cNvSpPr txBox="1"/>
          <p:nvPr/>
        </p:nvSpPr>
        <p:spPr>
          <a:xfrm>
            <a:off x="4175411" y="3002338"/>
            <a:ext cx="110320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0112</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- 7th</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MDG-Dyess</a:t>
            </a:r>
            <a:endParaRPr kumimoji="0" sz="933" b="0" i="0" u="none" strike="noStrike" kern="0" cap="none" spc="0" normalizeH="0" baseline="0" noProof="0" dirty="0">
              <a:ln>
                <a:noFill/>
              </a:ln>
              <a:solidFill>
                <a:sysClr val="windowText" lastClr="000000"/>
              </a:solidFill>
              <a:effectLst/>
              <a:uLnTx/>
              <a:uFillTx/>
              <a:latin typeface="Calibri"/>
              <a:ea typeface="+mn-ea"/>
              <a:cs typeface="Calibri"/>
            </a:endParaRPr>
          </a:p>
        </p:txBody>
      </p:sp>
      <p:sp>
        <p:nvSpPr>
          <p:cNvPr id="76" name="object 76"/>
          <p:cNvSpPr txBox="1"/>
          <p:nvPr/>
        </p:nvSpPr>
        <p:spPr>
          <a:xfrm>
            <a:off x="2163054" y="3151351"/>
            <a:ext cx="130725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0004</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42nd</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Maxwell</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77" name="object 77"/>
          <p:cNvSpPr txBox="1"/>
          <p:nvPr/>
        </p:nvSpPr>
        <p:spPr>
          <a:xfrm>
            <a:off x="4175411" y="3160665"/>
            <a:ext cx="135382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0113</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82nd</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Sheppard</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78" name="object 78"/>
          <p:cNvSpPr txBox="1"/>
          <p:nvPr/>
        </p:nvSpPr>
        <p:spPr>
          <a:xfrm>
            <a:off x="2163053" y="3296165"/>
            <a:ext cx="1695027" cy="314937"/>
          </a:xfrm>
          <a:prstGeom prst="rect">
            <a:avLst/>
          </a:prstGeom>
        </p:spPr>
        <p:txBody>
          <a:bodyPr vert="horz" wrap="square" lIns="0" tIns="16933" rIns="0" bIns="0" rtlCol="0">
            <a:spAutoFit/>
          </a:bodyPr>
          <a:lstStyle/>
          <a:p>
            <a:pPr marL="16933" marR="6773" lvl="0" indent="0" algn="l" defTabSz="1219170" rtl="0" eaLnBrk="1" fontAlgn="auto" latinLnBrk="0" hangingPunct="1">
              <a:lnSpc>
                <a:spcPct val="106000"/>
              </a:lnSpc>
              <a:spcBef>
                <a:spcPts val="133"/>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0005</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Bassett</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ACH</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7" normalizeH="0" baseline="0" noProof="0" dirty="0">
                <a:ln>
                  <a:noFill/>
                </a:ln>
                <a:solidFill>
                  <a:srgbClr val="008000"/>
                </a:solidFill>
                <a:effectLst/>
                <a:uLnTx/>
                <a:uFillTx/>
                <a:latin typeface="Calibri"/>
                <a:ea typeface="+mn-ea"/>
                <a:cs typeface="Calibri"/>
              </a:rPr>
              <a:t> Wainwright)</a:t>
            </a:r>
            <a:r>
              <a:rPr kumimoji="0" sz="933" b="0" i="0" u="none" strike="noStrike" kern="0" cap="none" spc="66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0006</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673rd</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MDG</a:t>
            </a:r>
            <a:r>
              <a:rPr kumimoji="0" sz="933" b="0" i="0" u="none" strike="noStrike" kern="0" cap="none" spc="-6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JBER-</a:t>
            </a:r>
            <a:r>
              <a:rPr kumimoji="0" sz="933" b="0" i="0" u="none" strike="noStrike" kern="0" cap="none" spc="-13" normalizeH="0" baseline="0" noProof="0" dirty="0">
                <a:ln>
                  <a:noFill/>
                </a:ln>
                <a:solidFill>
                  <a:srgbClr val="00AEEE"/>
                </a:solidFill>
                <a:effectLst/>
                <a:uLnTx/>
                <a:uFillTx/>
                <a:latin typeface="Calibri"/>
                <a:ea typeface="+mn-ea"/>
                <a:cs typeface="Calibri"/>
              </a:rPr>
              <a:t>Elmendorf</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79" name="object 79"/>
          <p:cNvSpPr txBox="1"/>
          <p:nvPr/>
        </p:nvSpPr>
        <p:spPr>
          <a:xfrm>
            <a:off x="4175412" y="3301245"/>
            <a:ext cx="1802553" cy="326457"/>
          </a:xfrm>
          <a:prstGeom prst="rect">
            <a:avLst/>
          </a:prstGeom>
        </p:spPr>
        <p:txBody>
          <a:bodyPr vert="horz" wrap="square" lIns="0" tIns="26247" rIns="0" bIns="0" rtlCol="0">
            <a:spAutoFit/>
          </a:bodyPr>
          <a:lstStyle/>
          <a:p>
            <a:pPr marL="16933" marR="0" lvl="0" indent="0" algn="l" defTabSz="1219170" rtl="0" eaLnBrk="1" fontAlgn="auto" latinLnBrk="0" hangingPunct="1">
              <a:lnSpc>
                <a:spcPct val="100000"/>
              </a:lnSpc>
              <a:spcBef>
                <a:spcPts val="20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0114</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47th MDG-</a:t>
            </a:r>
            <a:r>
              <a:rPr kumimoji="0" sz="933" b="0" i="0" u="none" strike="noStrike" kern="0" cap="none" spc="-13" normalizeH="0" baseline="0" noProof="0" dirty="0">
                <a:ln>
                  <a:noFill/>
                </a:ln>
                <a:solidFill>
                  <a:srgbClr val="00AEEE"/>
                </a:solidFill>
                <a:effectLst/>
                <a:uLnTx/>
                <a:uFillTx/>
                <a:latin typeface="Calibri"/>
                <a:ea typeface="+mn-ea"/>
                <a:cs typeface="Calibri"/>
              </a:rPr>
              <a:t>Laughlin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a:p>
            <a:pPr marL="16933" marR="0" lvl="0" indent="0" algn="l" defTabSz="1219170" rtl="0" eaLnBrk="1" fontAlgn="auto" latinLnBrk="0" hangingPunct="1">
              <a:lnSpc>
                <a:spcPct val="100000"/>
              </a:lnSpc>
              <a:spcBef>
                <a:spcPts val="73"/>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0109</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Brooke</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AMC</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Sam</a:t>
            </a:r>
            <a:r>
              <a:rPr kumimoji="0" sz="933" b="0" i="0" u="none" strike="noStrike" kern="0" cap="none" spc="-13" normalizeH="0" baseline="0" noProof="0" dirty="0">
                <a:ln>
                  <a:noFill/>
                </a:ln>
                <a:solidFill>
                  <a:srgbClr val="008000"/>
                </a:solidFill>
                <a:effectLst/>
                <a:uLnTx/>
                <a:uFillTx/>
                <a:latin typeface="Calibri"/>
                <a:ea typeface="+mn-ea"/>
                <a:cs typeface="Calibri"/>
              </a:rPr>
              <a:t> Houston)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80" name="object 80"/>
          <p:cNvSpPr txBox="1"/>
          <p:nvPr/>
        </p:nvSpPr>
        <p:spPr>
          <a:xfrm>
            <a:off x="2163053" y="3606858"/>
            <a:ext cx="109558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0009</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56th MDG-</a:t>
            </a:r>
            <a:r>
              <a:rPr kumimoji="0" sz="933" b="0" i="0" u="none" strike="noStrike" kern="0" cap="none" spc="-27" normalizeH="0" baseline="0" noProof="0" dirty="0">
                <a:ln>
                  <a:noFill/>
                </a:ln>
                <a:solidFill>
                  <a:srgbClr val="00AEEE"/>
                </a:solidFill>
                <a:effectLst/>
                <a:uLnTx/>
                <a:uFillTx/>
                <a:latin typeface="Calibri"/>
                <a:ea typeface="+mn-ea"/>
                <a:cs typeface="Calibri"/>
              </a:rPr>
              <a:t>Luke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81" name="object 81"/>
          <p:cNvSpPr txBox="1"/>
          <p:nvPr/>
        </p:nvSpPr>
        <p:spPr>
          <a:xfrm>
            <a:off x="4175411" y="3613631"/>
            <a:ext cx="171788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0117</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59th</a:t>
            </a:r>
            <a:r>
              <a:rPr kumimoji="0" sz="933" b="0" i="0" u="none" strike="noStrike" kern="0" cap="none" spc="67"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MDW-</a:t>
            </a:r>
            <a:r>
              <a:rPr kumimoji="0" sz="933" b="0" i="0" u="none" strike="noStrike" kern="0" cap="none" spc="-33" normalizeH="0" baseline="0" noProof="0" dirty="0">
                <a:ln>
                  <a:noFill/>
                </a:ln>
                <a:solidFill>
                  <a:srgbClr val="00AEEE"/>
                </a:solidFill>
                <a:effectLst/>
                <a:uLnTx/>
                <a:uFillTx/>
                <a:latin typeface="Calibri"/>
                <a:ea typeface="+mn-ea"/>
                <a:cs typeface="Calibri"/>
              </a:rPr>
              <a:t>WHASC-</a:t>
            </a:r>
            <a:r>
              <a:rPr kumimoji="0" sz="933" b="0" i="0" u="none" strike="noStrike" kern="0" cap="none" spc="-13" normalizeH="0" baseline="0" noProof="0" dirty="0">
                <a:ln>
                  <a:noFill/>
                </a:ln>
                <a:solidFill>
                  <a:srgbClr val="00AEEE"/>
                </a:solidFill>
                <a:effectLst/>
                <a:uLnTx/>
                <a:uFillTx/>
                <a:latin typeface="Calibri"/>
                <a:ea typeface="+mn-ea"/>
                <a:cs typeface="Calibri"/>
              </a:rPr>
              <a:t>Lackland</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82" name="object 82"/>
          <p:cNvSpPr txBox="1"/>
          <p:nvPr/>
        </p:nvSpPr>
        <p:spPr>
          <a:xfrm>
            <a:off x="2163054" y="3757565"/>
            <a:ext cx="1373292"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0013</a:t>
            </a:r>
            <a:r>
              <a:rPr kumimoji="0" sz="933" b="0" i="0" u="none" strike="noStrike" kern="0" cap="none" spc="-5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5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19th</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MDG-</a:t>
            </a:r>
            <a:r>
              <a:rPr kumimoji="0" sz="933" b="0" i="0" u="none" strike="noStrike" kern="0" cap="none" spc="0" normalizeH="0" baseline="0" noProof="0" dirty="0">
                <a:ln>
                  <a:noFill/>
                </a:ln>
                <a:solidFill>
                  <a:srgbClr val="00AEEE"/>
                </a:solidFill>
                <a:effectLst/>
                <a:uLnTx/>
                <a:uFillTx/>
                <a:latin typeface="Calibri"/>
                <a:ea typeface="+mn-ea"/>
                <a:cs typeface="Calibri"/>
              </a:rPr>
              <a:t>Little</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Rock</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83" name="object 83"/>
          <p:cNvSpPr txBox="1"/>
          <p:nvPr/>
        </p:nvSpPr>
        <p:spPr>
          <a:xfrm>
            <a:off x="4175411" y="3765185"/>
            <a:ext cx="125137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0118</a:t>
            </a:r>
            <a:r>
              <a:rPr kumimoji="0" sz="933" b="0" i="0" u="none" strike="noStrike" kern="0" cap="none" spc="-5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5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NHC</a:t>
            </a:r>
            <a:r>
              <a:rPr kumimoji="0" sz="933" b="0" i="0" u="none" strike="noStrike" kern="0" cap="none" spc="-1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Corpus</a:t>
            </a:r>
            <a:r>
              <a:rPr kumimoji="0" sz="933" b="0" i="0" u="none" strike="noStrike" kern="0" cap="none" spc="7" normalizeH="0" baseline="0" noProof="0" dirty="0">
                <a:ln>
                  <a:noFill/>
                </a:ln>
                <a:solidFill>
                  <a:srgbClr val="001F5F"/>
                </a:solidFill>
                <a:effectLst/>
                <a:uLnTx/>
                <a:uFillTx/>
                <a:latin typeface="Calibri"/>
                <a:ea typeface="+mn-ea"/>
                <a:cs typeface="Calibri"/>
              </a:rPr>
              <a:t> </a:t>
            </a:r>
            <a:r>
              <a:rPr kumimoji="0" sz="933" b="0" i="0" u="none" strike="noStrike" kern="0" cap="none" spc="-13" normalizeH="0" baseline="0" noProof="0" dirty="0">
                <a:ln>
                  <a:noFill/>
                </a:ln>
                <a:solidFill>
                  <a:srgbClr val="001F5F"/>
                </a:solidFill>
                <a:effectLst/>
                <a:uLnTx/>
                <a:uFillTx/>
                <a:latin typeface="Calibri"/>
                <a:ea typeface="+mn-ea"/>
                <a:cs typeface="Calibri"/>
              </a:rPr>
              <a:t>Christi</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84" name="object 84"/>
          <p:cNvSpPr txBox="1"/>
          <p:nvPr/>
        </p:nvSpPr>
        <p:spPr>
          <a:xfrm>
            <a:off x="2163054" y="3908271"/>
            <a:ext cx="1161625"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0014</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60th MDG-</a:t>
            </a:r>
            <a:r>
              <a:rPr kumimoji="0" sz="933" b="0" i="0" u="none" strike="noStrike" kern="0" cap="none" spc="-13" normalizeH="0" baseline="0" noProof="0" dirty="0">
                <a:ln>
                  <a:noFill/>
                </a:ln>
                <a:solidFill>
                  <a:srgbClr val="00AEEE"/>
                </a:solidFill>
                <a:effectLst/>
                <a:uLnTx/>
                <a:uFillTx/>
                <a:latin typeface="Calibri"/>
                <a:ea typeface="+mn-ea"/>
                <a:cs typeface="Calibri"/>
              </a:rPr>
              <a:t>Travis</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85" name="object 85"/>
          <p:cNvSpPr txBox="1"/>
          <p:nvPr/>
        </p:nvSpPr>
        <p:spPr>
          <a:xfrm>
            <a:off x="4175411" y="3901667"/>
            <a:ext cx="1301325"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0128</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92nd</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Fairchild</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86" name="object 86"/>
          <p:cNvSpPr txBox="1"/>
          <p:nvPr/>
        </p:nvSpPr>
        <p:spPr>
          <a:xfrm>
            <a:off x="2163054" y="4058978"/>
            <a:ext cx="122174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0036</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436th </a:t>
            </a:r>
            <a:r>
              <a:rPr kumimoji="0" sz="933" b="0" i="0" u="none" strike="noStrike" kern="0" cap="none" spc="-13" normalizeH="0" baseline="0" noProof="0" dirty="0">
                <a:ln>
                  <a:noFill/>
                </a:ln>
                <a:solidFill>
                  <a:srgbClr val="00AEEE"/>
                </a:solidFill>
                <a:effectLst/>
                <a:uLnTx/>
                <a:uFillTx/>
                <a:latin typeface="Calibri"/>
                <a:ea typeface="+mn-ea"/>
                <a:cs typeface="Calibri"/>
              </a:rPr>
              <a:t>MDG-Dover</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87" name="object 87"/>
          <p:cNvSpPr txBox="1"/>
          <p:nvPr/>
        </p:nvSpPr>
        <p:spPr>
          <a:xfrm>
            <a:off x="4175411" y="4053221"/>
            <a:ext cx="13800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0129</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90th</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FE</a:t>
            </a:r>
            <a:r>
              <a:rPr kumimoji="0" sz="933" b="0" i="0" u="none" strike="noStrike" kern="0" cap="none" spc="-60"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Warren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88" name="object 88"/>
          <p:cNvSpPr txBox="1"/>
          <p:nvPr/>
        </p:nvSpPr>
        <p:spPr>
          <a:xfrm>
            <a:off x="2161021" y="4209685"/>
            <a:ext cx="1182792"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0045</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6th</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MacDill</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89" name="object 89"/>
          <p:cNvSpPr txBox="1"/>
          <p:nvPr/>
        </p:nvSpPr>
        <p:spPr>
          <a:xfrm>
            <a:off x="4175411" y="4203927"/>
            <a:ext cx="12784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0203</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354th</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MDG-Eielson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90" name="object 90"/>
          <p:cNvSpPr txBox="1"/>
          <p:nvPr/>
        </p:nvSpPr>
        <p:spPr>
          <a:xfrm>
            <a:off x="2161022" y="4360391"/>
            <a:ext cx="118448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0055</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375th </a:t>
            </a:r>
            <a:r>
              <a:rPr kumimoji="0" sz="933" b="0" i="0" u="none" strike="noStrike" kern="0" cap="none" spc="-13" normalizeH="0" baseline="0" noProof="0" dirty="0">
                <a:ln>
                  <a:noFill/>
                </a:ln>
                <a:solidFill>
                  <a:srgbClr val="00AEEE"/>
                </a:solidFill>
                <a:effectLst/>
                <a:uLnTx/>
                <a:uFillTx/>
                <a:latin typeface="Calibri"/>
                <a:ea typeface="+mn-ea"/>
                <a:cs typeface="Calibri"/>
              </a:rPr>
              <a:t>MDG-Scott</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91" name="object 91"/>
          <p:cNvSpPr txBox="1"/>
          <p:nvPr/>
        </p:nvSpPr>
        <p:spPr>
          <a:xfrm>
            <a:off x="4175411" y="4355481"/>
            <a:ext cx="164168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0326</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87th</a:t>
            </a:r>
            <a:r>
              <a:rPr kumimoji="0" sz="933" b="0" i="0" u="none" strike="noStrike" kern="0" cap="none" spc="4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MDG</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JBMDL-</a:t>
            </a:r>
            <a:r>
              <a:rPr kumimoji="0" sz="933" b="0" i="0" u="none" strike="noStrike" kern="0" cap="none" spc="-13" normalizeH="0" baseline="0" noProof="0" dirty="0">
                <a:ln>
                  <a:noFill/>
                </a:ln>
                <a:solidFill>
                  <a:srgbClr val="00AEEE"/>
                </a:solidFill>
                <a:effectLst/>
                <a:uLnTx/>
                <a:uFillTx/>
                <a:latin typeface="Calibri"/>
                <a:ea typeface="+mn-ea"/>
                <a:cs typeface="Calibri"/>
              </a:rPr>
              <a:t>McGuire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92" name="object 92"/>
          <p:cNvSpPr txBox="1"/>
          <p:nvPr/>
        </p:nvSpPr>
        <p:spPr>
          <a:xfrm>
            <a:off x="2161022" y="4511098"/>
            <a:ext cx="140885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0059 -</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22nd</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McConnell</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93" name="object 93"/>
          <p:cNvSpPr txBox="1"/>
          <p:nvPr/>
        </p:nvSpPr>
        <p:spPr>
          <a:xfrm>
            <a:off x="4175411" y="4506187"/>
            <a:ext cx="11641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0338</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- 71st</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MDG-Vance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94" name="object 94"/>
          <p:cNvSpPr txBox="1"/>
          <p:nvPr/>
        </p:nvSpPr>
        <p:spPr>
          <a:xfrm>
            <a:off x="2161021" y="4661805"/>
            <a:ext cx="13038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0062</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2nd </a:t>
            </a:r>
            <a:r>
              <a:rPr kumimoji="0" sz="933" b="0" i="0" u="none" strike="noStrike" kern="0" cap="none" spc="-13" normalizeH="0" baseline="0" noProof="0" dirty="0">
                <a:ln>
                  <a:noFill/>
                </a:ln>
                <a:solidFill>
                  <a:srgbClr val="00AEEE"/>
                </a:solidFill>
                <a:effectLst/>
                <a:uLnTx/>
                <a:uFillTx/>
                <a:latin typeface="Calibri"/>
                <a:ea typeface="+mn-ea"/>
                <a:cs typeface="Calibri"/>
              </a:rPr>
              <a:t>MDG-Barksdale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95" name="object 95"/>
          <p:cNvSpPr txBox="1"/>
          <p:nvPr/>
        </p:nvSpPr>
        <p:spPr>
          <a:xfrm>
            <a:off x="4175411" y="4657739"/>
            <a:ext cx="144949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0356</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628th</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MDG-Charleston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96" name="object 96"/>
          <p:cNvSpPr txBox="1"/>
          <p:nvPr/>
        </p:nvSpPr>
        <p:spPr>
          <a:xfrm>
            <a:off x="2161022" y="4812511"/>
            <a:ext cx="121581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0073</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81st</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Keesler</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97" name="object 97"/>
          <p:cNvSpPr txBox="1"/>
          <p:nvPr/>
        </p:nvSpPr>
        <p:spPr>
          <a:xfrm>
            <a:off x="4175411" y="4808447"/>
            <a:ext cx="143002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0364</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17th MDG-</a:t>
            </a:r>
            <a:r>
              <a:rPr kumimoji="0" sz="933" b="0" i="0" u="none" strike="noStrike" kern="0" cap="none" spc="-13" normalizeH="0" baseline="0" noProof="0" dirty="0">
                <a:ln>
                  <a:noFill/>
                </a:ln>
                <a:solidFill>
                  <a:srgbClr val="00AEEE"/>
                </a:solidFill>
                <a:effectLst/>
                <a:uLnTx/>
                <a:uFillTx/>
                <a:latin typeface="Calibri"/>
                <a:ea typeface="+mn-ea"/>
                <a:cs typeface="Calibri"/>
              </a:rPr>
              <a:t>Goodfellow</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98" name="object 98"/>
          <p:cNvSpPr txBox="1"/>
          <p:nvPr/>
        </p:nvSpPr>
        <p:spPr>
          <a:xfrm>
            <a:off x="2161022" y="4963218"/>
            <a:ext cx="1347892"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0074 -</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14th</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Columbus</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99" name="object 99"/>
          <p:cNvSpPr txBox="1"/>
          <p:nvPr/>
        </p:nvSpPr>
        <p:spPr>
          <a:xfrm>
            <a:off x="4427379" y="4960001"/>
            <a:ext cx="164168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1" u="none" strike="noStrike" kern="0" cap="none" spc="0" normalizeH="0" baseline="0" noProof="0" dirty="0">
                <a:ln>
                  <a:noFill/>
                </a:ln>
                <a:solidFill>
                  <a:srgbClr val="FFFFFF"/>
                </a:solidFill>
                <a:effectLst/>
                <a:uLnTx/>
                <a:uFillTx/>
                <a:latin typeface="Calibri"/>
                <a:ea typeface="+mn-ea"/>
                <a:cs typeface="Calibri"/>
              </a:rPr>
              <a:t>PACAF</a:t>
            </a:r>
            <a:r>
              <a:rPr kumimoji="0" sz="933" b="1" i="1" u="none" strike="noStrike" kern="0" cap="none" spc="7" normalizeH="0" baseline="0" noProof="0" dirty="0">
                <a:ln>
                  <a:noFill/>
                </a:ln>
                <a:solidFill>
                  <a:srgbClr val="FFFFFF"/>
                </a:solidFill>
                <a:effectLst/>
                <a:uLnTx/>
                <a:uFillTx/>
                <a:latin typeface="Calibri"/>
                <a:ea typeface="+mn-ea"/>
                <a:cs typeface="Calibri"/>
              </a:rPr>
              <a:t> </a:t>
            </a:r>
            <a:r>
              <a:rPr kumimoji="0" sz="933" b="1" i="1" u="none" strike="noStrike" kern="0" cap="none" spc="-27" normalizeH="0" baseline="0" noProof="0" dirty="0">
                <a:ln>
                  <a:noFill/>
                </a:ln>
                <a:solidFill>
                  <a:srgbClr val="FFFFFF"/>
                </a:solidFill>
                <a:effectLst/>
                <a:uLnTx/>
                <a:uFillTx/>
                <a:latin typeface="Calibri"/>
                <a:ea typeface="+mn-ea"/>
                <a:cs typeface="Calibri"/>
              </a:rPr>
              <a:t>Supported</a:t>
            </a:r>
            <a:r>
              <a:rPr kumimoji="0" sz="933" b="1" i="1" u="none" strike="noStrike" kern="0" cap="none" spc="67" normalizeH="0" baseline="0" noProof="0" dirty="0">
                <a:ln>
                  <a:noFill/>
                </a:ln>
                <a:solidFill>
                  <a:srgbClr val="FFFFFF"/>
                </a:solidFill>
                <a:effectLst/>
                <a:uLnTx/>
                <a:uFillTx/>
                <a:latin typeface="Calibri"/>
                <a:ea typeface="+mn-ea"/>
                <a:cs typeface="Calibri"/>
              </a:rPr>
              <a:t> </a:t>
            </a:r>
            <a:r>
              <a:rPr kumimoji="0" sz="933" b="1" i="1" u="none" strike="noStrike" kern="0" cap="none" spc="0" normalizeH="0" baseline="0" noProof="0" dirty="0">
                <a:ln>
                  <a:noFill/>
                </a:ln>
                <a:solidFill>
                  <a:srgbClr val="FFFFFF"/>
                </a:solidFill>
                <a:effectLst/>
                <a:uLnTx/>
                <a:uFillTx/>
                <a:latin typeface="Calibri"/>
                <a:ea typeface="+mn-ea"/>
                <a:cs typeface="Calibri"/>
              </a:rPr>
              <a:t>by</a:t>
            </a:r>
            <a:r>
              <a:rPr kumimoji="0" sz="933" b="1" i="1" u="none" strike="noStrike" kern="0" cap="none" spc="-40" normalizeH="0" baseline="0" noProof="0" dirty="0">
                <a:ln>
                  <a:noFill/>
                </a:ln>
                <a:solidFill>
                  <a:srgbClr val="FFFFFF"/>
                </a:solidFill>
                <a:effectLst/>
                <a:uLnTx/>
                <a:uFillTx/>
                <a:latin typeface="Calibri"/>
                <a:ea typeface="+mn-ea"/>
                <a:cs typeface="Calibri"/>
              </a:rPr>
              <a:t> </a:t>
            </a:r>
            <a:r>
              <a:rPr kumimoji="0" sz="933" b="1" i="1" u="none" strike="noStrike" kern="0" cap="none" spc="0" normalizeH="0" baseline="0" noProof="0" dirty="0">
                <a:ln>
                  <a:noFill/>
                </a:ln>
                <a:solidFill>
                  <a:srgbClr val="FFFFFF"/>
                </a:solidFill>
                <a:effectLst/>
                <a:uLnTx/>
                <a:uFillTx/>
                <a:latin typeface="Calibri"/>
                <a:ea typeface="+mn-ea"/>
                <a:cs typeface="Calibri"/>
              </a:rPr>
              <a:t>CDR</a:t>
            </a:r>
            <a:r>
              <a:rPr kumimoji="0" sz="933" b="1" i="1" u="none" strike="noStrike" kern="0" cap="none" spc="-27" normalizeH="0" baseline="0" noProof="0" dirty="0">
                <a:ln>
                  <a:noFill/>
                </a:ln>
                <a:solidFill>
                  <a:srgbClr val="FFFFFF"/>
                </a:solidFill>
                <a:effectLst/>
                <a:uLnTx/>
                <a:uFillTx/>
                <a:latin typeface="Calibri"/>
                <a:ea typeface="+mn-ea"/>
                <a:cs typeface="Calibri"/>
              </a:rPr>
              <a:t> </a:t>
            </a:r>
            <a:r>
              <a:rPr kumimoji="0" sz="933" b="1" i="1" u="none" strike="noStrike" kern="0" cap="none" spc="-13" normalizeH="0" baseline="0" noProof="0" dirty="0">
                <a:ln>
                  <a:noFill/>
                </a:ln>
                <a:solidFill>
                  <a:srgbClr val="FFFFFF"/>
                </a:solidFill>
                <a:effectLst/>
                <a:uLnTx/>
                <a:uFillTx/>
                <a:latin typeface="Calibri"/>
                <a:ea typeface="+mn-ea"/>
                <a:cs typeface="Calibri"/>
              </a:rPr>
              <a:t>Jaudon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00" name="object 100"/>
          <p:cNvSpPr txBox="1"/>
          <p:nvPr/>
        </p:nvSpPr>
        <p:spPr>
          <a:xfrm>
            <a:off x="2161022" y="5113925"/>
            <a:ext cx="143510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0076</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509th</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Whiteman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01" name="object 101"/>
          <p:cNvSpPr txBox="1"/>
          <p:nvPr/>
        </p:nvSpPr>
        <p:spPr>
          <a:xfrm>
            <a:off x="4175411" y="5110706"/>
            <a:ext cx="154093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0637</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8th</a:t>
            </a:r>
            <a:r>
              <a:rPr kumimoji="0" sz="933" b="0" i="0" u="none" strike="noStrike" kern="0" cap="none" spc="53"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MDG-</a:t>
            </a:r>
            <a:r>
              <a:rPr kumimoji="0" sz="933" b="0" i="0" u="none" strike="noStrike" kern="0" cap="none" spc="-27" normalizeH="0" baseline="0" noProof="0" dirty="0">
                <a:ln>
                  <a:noFill/>
                </a:ln>
                <a:solidFill>
                  <a:srgbClr val="00AEEE"/>
                </a:solidFill>
                <a:effectLst/>
                <a:uLnTx/>
                <a:uFillTx/>
                <a:latin typeface="Calibri"/>
                <a:ea typeface="+mn-ea"/>
                <a:cs typeface="Calibri"/>
              </a:rPr>
              <a:t>Kunsan </a:t>
            </a:r>
            <a:r>
              <a:rPr kumimoji="0" sz="933" b="0" i="0" u="none" strike="noStrike" kern="0" cap="none" spc="-13" normalizeH="0" baseline="0" noProof="0" dirty="0">
                <a:ln>
                  <a:noFill/>
                </a:ln>
                <a:solidFill>
                  <a:srgbClr val="00AEEE"/>
                </a:solidFill>
                <a:effectLst/>
                <a:uLnTx/>
                <a:uFillTx/>
                <a:latin typeface="Calibri"/>
                <a:ea typeface="+mn-ea"/>
                <a:cs typeface="Calibri"/>
              </a:rPr>
              <a:t>(Korea)</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02" name="object 102"/>
          <p:cNvSpPr txBox="1"/>
          <p:nvPr/>
        </p:nvSpPr>
        <p:spPr>
          <a:xfrm>
            <a:off x="2161022" y="5264631"/>
            <a:ext cx="147997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0077 - 341st</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Malmstrom</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03" name="object 103"/>
          <p:cNvSpPr txBox="1"/>
          <p:nvPr/>
        </p:nvSpPr>
        <p:spPr>
          <a:xfrm>
            <a:off x="4175412" y="5262261"/>
            <a:ext cx="148251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0638</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51st</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a:t>
            </a:r>
            <a:r>
              <a:rPr kumimoji="0" sz="933" b="0" i="0" u="none" strike="noStrike" kern="0" cap="none" spc="0" normalizeH="0" baseline="0" noProof="0" dirty="0">
                <a:ln>
                  <a:noFill/>
                </a:ln>
                <a:solidFill>
                  <a:srgbClr val="00AEEE"/>
                </a:solidFill>
                <a:effectLst/>
                <a:uLnTx/>
                <a:uFillTx/>
                <a:latin typeface="Calibri"/>
                <a:ea typeface="+mn-ea"/>
                <a:cs typeface="Calibri"/>
              </a:rPr>
              <a:t>Osan</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(Korea)</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04" name="object 104"/>
          <p:cNvSpPr txBox="1"/>
          <p:nvPr/>
        </p:nvSpPr>
        <p:spPr>
          <a:xfrm>
            <a:off x="2161022" y="5418725"/>
            <a:ext cx="130640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0083</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377th</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MDG-Kirtland</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05" name="object 105"/>
          <p:cNvSpPr txBox="1"/>
          <p:nvPr/>
        </p:nvSpPr>
        <p:spPr>
          <a:xfrm>
            <a:off x="4175411" y="5428038"/>
            <a:ext cx="161713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0639</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35th</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MDG-Misawa</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(Japan)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06" name="object 106"/>
          <p:cNvSpPr txBox="1"/>
          <p:nvPr/>
        </p:nvSpPr>
        <p:spPr>
          <a:xfrm>
            <a:off x="2161022" y="5572818"/>
            <a:ext cx="13419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0084</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49th MDG-</a:t>
            </a:r>
            <a:r>
              <a:rPr kumimoji="0" sz="933" b="0" i="0" u="none" strike="noStrike" kern="0" cap="none" spc="-13" normalizeH="0" baseline="0" noProof="0" dirty="0">
                <a:ln>
                  <a:noFill/>
                </a:ln>
                <a:solidFill>
                  <a:srgbClr val="00AEEE"/>
                </a:solidFill>
                <a:effectLst/>
                <a:uLnTx/>
                <a:uFillTx/>
                <a:latin typeface="Calibri"/>
                <a:ea typeface="+mn-ea"/>
                <a:cs typeface="Calibri"/>
              </a:rPr>
              <a:t>Holloman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07" name="object 107"/>
          <p:cNvSpPr txBox="1"/>
          <p:nvPr/>
        </p:nvSpPr>
        <p:spPr>
          <a:xfrm>
            <a:off x="4175411" y="5578745"/>
            <a:ext cx="16340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0640</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374th</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MDG-Yokota</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(Japan)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08" name="object 108"/>
          <p:cNvSpPr txBox="1"/>
          <p:nvPr/>
        </p:nvSpPr>
        <p:spPr>
          <a:xfrm>
            <a:off x="2163053" y="5729451"/>
            <a:ext cx="1115059"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0094</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5th</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Minot</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09" name="object 109"/>
          <p:cNvSpPr txBox="1"/>
          <p:nvPr/>
        </p:nvSpPr>
        <p:spPr>
          <a:xfrm>
            <a:off x="4175412" y="5730298"/>
            <a:ext cx="171619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0802</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36th</a:t>
            </a:r>
            <a:r>
              <a:rPr kumimoji="0" sz="933" b="0" i="0" u="none" strike="noStrike" kern="0" cap="none" spc="67"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MDG-</a:t>
            </a:r>
            <a:r>
              <a:rPr kumimoji="0" sz="933" b="0" i="0" u="none" strike="noStrike" kern="0" cap="none" spc="-27" normalizeH="0" baseline="0" noProof="0" dirty="0">
                <a:ln>
                  <a:noFill/>
                </a:ln>
                <a:solidFill>
                  <a:srgbClr val="00AEEE"/>
                </a:solidFill>
                <a:effectLst/>
                <a:uLnTx/>
                <a:uFillTx/>
                <a:latin typeface="Calibri"/>
                <a:ea typeface="+mn-ea"/>
                <a:cs typeface="Calibri"/>
              </a:rPr>
              <a:t>Andersen</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(Guam)</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10" name="object 110"/>
          <p:cNvSpPr txBox="1"/>
          <p:nvPr/>
        </p:nvSpPr>
        <p:spPr>
          <a:xfrm>
            <a:off x="2163054" y="5886085"/>
            <a:ext cx="112183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0097</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97th MDG-</a:t>
            </a:r>
            <a:r>
              <a:rPr kumimoji="0" sz="933" b="0" i="0" u="none" strike="noStrike" kern="0" cap="none" spc="-13" normalizeH="0" baseline="0" noProof="0" dirty="0">
                <a:ln>
                  <a:noFill/>
                </a:ln>
                <a:solidFill>
                  <a:srgbClr val="00AEEE"/>
                </a:solidFill>
                <a:effectLst/>
                <a:uLnTx/>
                <a:uFillTx/>
                <a:latin typeface="Calibri"/>
                <a:ea typeface="+mn-ea"/>
                <a:cs typeface="Calibri"/>
              </a:rPr>
              <a:t>Altus</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11" name="object 111"/>
          <p:cNvSpPr txBox="1"/>
          <p:nvPr/>
        </p:nvSpPr>
        <p:spPr>
          <a:xfrm>
            <a:off x="4175412" y="5881851"/>
            <a:ext cx="173651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0804 -</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18th</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MDG-</a:t>
            </a:r>
            <a:r>
              <a:rPr kumimoji="0" sz="933" b="0" i="0" u="none" strike="noStrike" kern="0" cap="none" spc="-27" normalizeH="0" baseline="0" noProof="0" dirty="0">
                <a:ln>
                  <a:noFill/>
                </a:ln>
                <a:solidFill>
                  <a:srgbClr val="00AEEE"/>
                </a:solidFill>
                <a:effectLst/>
                <a:uLnTx/>
                <a:uFillTx/>
                <a:latin typeface="Calibri"/>
                <a:ea typeface="+mn-ea"/>
                <a:cs typeface="Calibri"/>
              </a:rPr>
              <a:t>Kadena</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13" normalizeH="0" baseline="0" noProof="0" dirty="0">
                <a:ln>
                  <a:noFill/>
                </a:ln>
                <a:solidFill>
                  <a:srgbClr val="00AEEE"/>
                </a:solidFill>
                <a:effectLst/>
                <a:uLnTx/>
                <a:uFillTx/>
                <a:latin typeface="Calibri"/>
                <a:ea typeface="+mn-ea"/>
                <a:cs typeface="Calibri"/>
              </a:rPr>
              <a:t>(Okinawa)</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12" name="object 112"/>
          <p:cNvSpPr/>
          <p:nvPr/>
        </p:nvSpPr>
        <p:spPr>
          <a:xfrm>
            <a:off x="3730752" y="42671"/>
            <a:ext cx="2853267" cy="1117600"/>
          </a:xfrm>
          <a:custGeom>
            <a:avLst/>
            <a:gdLst/>
            <a:ahLst/>
            <a:cxnLst/>
            <a:rect l="l" t="t" r="r" b="b"/>
            <a:pathLst>
              <a:path w="2139950" h="838200">
                <a:moveTo>
                  <a:pt x="2139696" y="0"/>
                </a:moveTo>
                <a:lnTo>
                  <a:pt x="0" y="0"/>
                </a:lnTo>
                <a:lnTo>
                  <a:pt x="0" y="838200"/>
                </a:lnTo>
                <a:lnTo>
                  <a:pt x="2139696" y="838200"/>
                </a:lnTo>
                <a:lnTo>
                  <a:pt x="2139696" y="0"/>
                </a:lnTo>
                <a:close/>
              </a:path>
            </a:pathLst>
          </a:custGeom>
          <a:solidFill>
            <a:srgbClr val="FFFFF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13" name="object 113"/>
          <p:cNvSpPr txBox="1"/>
          <p:nvPr/>
        </p:nvSpPr>
        <p:spPr>
          <a:xfrm>
            <a:off x="3884525" y="354888"/>
            <a:ext cx="2297007" cy="489942"/>
          </a:xfrm>
          <a:prstGeom prst="rect">
            <a:avLst/>
          </a:prstGeom>
        </p:spPr>
        <p:txBody>
          <a:bodyPr vert="horz" wrap="square" lIns="0" tIns="17780" rIns="0" bIns="0" rtlCol="0">
            <a:spAutoFit/>
          </a:bodyPr>
          <a:lstStyle/>
          <a:p>
            <a:pPr marL="16933" marR="0" lvl="0" indent="0" algn="l" defTabSz="1219170" rtl="0" eaLnBrk="1" fontAlgn="auto" latinLnBrk="0" hangingPunct="1">
              <a:lnSpc>
                <a:spcPct val="100000"/>
              </a:lnSpc>
              <a:spcBef>
                <a:spcPts val="140"/>
              </a:spcBef>
              <a:spcAft>
                <a:spcPts val="0"/>
              </a:spcAft>
              <a:buClrTx/>
              <a:buSzTx/>
              <a:buFontTx/>
              <a:buNone/>
              <a:tabLst/>
              <a:defRPr/>
            </a:pPr>
            <a:r>
              <a:rPr kumimoji="0" sz="3067" b="0" i="0" u="none" strike="noStrike" kern="0" cap="none" spc="0" normalizeH="0" baseline="0" noProof="0" dirty="0">
                <a:ln>
                  <a:noFill/>
                </a:ln>
                <a:solidFill>
                  <a:srgbClr val="001F5F"/>
                </a:solidFill>
                <a:effectLst/>
                <a:uLnTx/>
                <a:uFillTx/>
                <a:latin typeface="Franklin Gothic Medium"/>
                <a:ea typeface="+mn-ea"/>
                <a:cs typeface="Franklin Gothic Medium"/>
              </a:rPr>
              <a:t>DPC</a:t>
            </a:r>
            <a:r>
              <a:rPr kumimoji="0" sz="3067" b="0" i="0" u="none" strike="noStrike" kern="0" cap="none" spc="-60" normalizeH="0" baseline="0" noProof="0" dirty="0">
                <a:ln>
                  <a:noFill/>
                </a:ln>
                <a:solidFill>
                  <a:srgbClr val="001F5F"/>
                </a:solidFill>
                <a:effectLst/>
                <a:uLnTx/>
                <a:uFillTx/>
                <a:latin typeface="Franklin Gothic Medium"/>
                <a:ea typeface="+mn-ea"/>
                <a:cs typeface="Franklin Gothic Medium"/>
              </a:rPr>
              <a:t> </a:t>
            </a:r>
            <a:r>
              <a:rPr kumimoji="0" sz="3067" b="0" i="0" u="none" strike="noStrike" kern="0" cap="none" spc="-13" normalizeH="0" baseline="0" noProof="0" dirty="0">
                <a:ln>
                  <a:noFill/>
                </a:ln>
                <a:solidFill>
                  <a:srgbClr val="001F5F"/>
                </a:solidFill>
                <a:effectLst/>
                <a:uLnTx/>
                <a:uFillTx/>
                <a:latin typeface="Franklin Gothic Medium"/>
                <a:ea typeface="+mn-ea"/>
                <a:cs typeface="Franklin Gothic Medium"/>
              </a:rPr>
              <a:t>Laydown</a:t>
            </a:r>
            <a:endParaRPr kumimoji="0" sz="3067" b="0" i="0" u="none" strike="noStrike" kern="0" cap="none" spc="0" normalizeH="0" baseline="0" noProof="0">
              <a:ln>
                <a:noFill/>
              </a:ln>
              <a:solidFill>
                <a:sysClr val="windowText" lastClr="000000"/>
              </a:solidFill>
              <a:effectLst/>
              <a:uLnTx/>
              <a:uFillTx/>
              <a:latin typeface="Franklin Gothic Medium"/>
              <a:ea typeface="+mn-ea"/>
              <a:cs typeface="Franklin Gothic Medium"/>
            </a:endParaRPr>
          </a:p>
        </p:txBody>
      </p:sp>
      <p:sp>
        <p:nvSpPr>
          <p:cNvPr id="114" name="object 114"/>
          <p:cNvSpPr txBox="1"/>
          <p:nvPr/>
        </p:nvSpPr>
        <p:spPr>
          <a:xfrm>
            <a:off x="10201657" y="82297"/>
            <a:ext cx="1792393" cy="218073"/>
          </a:xfrm>
          <a:prstGeom prst="rect">
            <a:avLst/>
          </a:prstGeom>
          <a:solidFill>
            <a:srgbClr val="FFFFFF"/>
          </a:solidFill>
          <a:ln w="25400">
            <a:solidFill>
              <a:srgbClr val="6C82A7"/>
            </a:solidFill>
          </a:ln>
        </p:spPr>
        <p:txBody>
          <a:bodyPr vert="horz" wrap="square" lIns="0" tIns="53340" rIns="0" bIns="0" rtlCol="0">
            <a:spAutoFit/>
          </a:bodyPr>
          <a:lstStyle/>
          <a:p>
            <a:pPr marL="554553" marR="0" lvl="0" indent="0" algn="l" defTabSz="1219170" rtl="0" eaLnBrk="1" fontAlgn="auto" latinLnBrk="0" hangingPunct="1">
              <a:lnSpc>
                <a:spcPct val="100000"/>
              </a:lnSpc>
              <a:spcBef>
                <a:spcPts val="420"/>
              </a:spcBef>
              <a:spcAft>
                <a:spcPts val="0"/>
              </a:spcAft>
              <a:buClrTx/>
              <a:buSzTx/>
              <a:buFontTx/>
              <a:buNone/>
              <a:tabLst/>
              <a:defRPr/>
            </a:pPr>
            <a:r>
              <a:rPr kumimoji="0" sz="1067" b="0" i="1" u="none" strike="noStrike" kern="0" cap="none" spc="0" normalizeH="0" baseline="0" noProof="0" dirty="0">
                <a:ln>
                  <a:noFill/>
                </a:ln>
                <a:solidFill>
                  <a:srgbClr val="283446"/>
                </a:solidFill>
                <a:effectLst/>
                <a:uLnTx/>
                <a:uFillTx/>
                <a:latin typeface="Franklin Gothic Book"/>
                <a:ea typeface="+mn-ea"/>
                <a:cs typeface="Franklin Gothic Book"/>
              </a:rPr>
              <a:t>5</a:t>
            </a:r>
            <a:r>
              <a:rPr kumimoji="0" sz="1067" b="0" i="1" u="none" strike="noStrike" kern="0" cap="none" spc="7" normalizeH="0" baseline="0" noProof="0" dirty="0">
                <a:ln>
                  <a:noFill/>
                </a:ln>
                <a:solidFill>
                  <a:srgbClr val="283446"/>
                </a:solidFill>
                <a:effectLst/>
                <a:uLnTx/>
                <a:uFillTx/>
                <a:latin typeface="Franklin Gothic Book"/>
                <a:ea typeface="+mn-ea"/>
                <a:cs typeface="Franklin Gothic Book"/>
              </a:rPr>
              <a:t> </a:t>
            </a:r>
            <a:r>
              <a:rPr kumimoji="0" sz="1067" b="0" i="1" u="none" strike="noStrike" kern="0" cap="none" spc="-27" normalizeH="0" baseline="0" noProof="0" dirty="0">
                <a:ln>
                  <a:noFill/>
                </a:ln>
                <a:solidFill>
                  <a:srgbClr val="283446"/>
                </a:solidFill>
                <a:effectLst/>
                <a:uLnTx/>
                <a:uFillTx/>
                <a:latin typeface="Franklin Gothic Book"/>
                <a:ea typeface="+mn-ea"/>
                <a:cs typeface="Franklin Gothic Book"/>
              </a:rPr>
              <a:t>February</a:t>
            </a:r>
            <a:r>
              <a:rPr kumimoji="0" sz="1067" b="0" i="1" u="none" strike="noStrike" kern="0" cap="none" spc="-53" normalizeH="0" baseline="0" noProof="0" dirty="0">
                <a:ln>
                  <a:noFill/>
                </a:ln>
                <a:solidFill>
                  <a:srgbClr val="283446"/>
                </a:solidFill>
                <a:effectLst/>
                <a:uLnTx/>
                <a:uFillTx/>
                <a:latin typeface="Franklin Gothic Book"/>
                <a:ea typeface="+mn-ea"/>
                <a:cs typeface="Franklin Gothic Book"/>
              </a:rPr>
              <a:t> </a:t>
            </a:r>
            <a:r>
              <a:rPr kumimoji="0" sz="1067" b="0" i="1" u="none" strike="noStrike" kern="0" cap="none" spc="-27" normalizeH="0" baseline="0" noProof="0" dirty="0">
                <a:ln>
                  <a:noFill/>
                </a:ln>
                <a:solidFill>
                  <a:srgbClr val="283446"/>
                </a:solidFill>
                <a:effectLst/>
                <a:uLnTx/>
                <a:uFillTx/>
                <a:latin typeface="Franklin Gothic Book"/>
                <a:ea typeface="+mn-ea"/>
                <a:cs typeface="Franklin Gothic Book"/>
              </a:rPr>
              <a:t>2025</a:t>
            </a:r>
            <a:endParaRPr kumimoji="0" sz="1067"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pic>
        <p:nvPicPr>
          <p:cNvPr id="115" name="object 115"/>
          <p:cNvPicPr/>
          <p:nvPr/>
        </p:nvPicPr>
        <p:blipFill>
          <a:blip r:embed="rId8" cstate="print"/>
          <a:stretch>
            <a:fillRect/>
          </a:stretch>
        </p:blipFill>
        <p:spPr>
          <a:xfrm>
            <a:off x="1131823" y="6093968"/>
            <a:ext cx="1296412" cy="764029"/>
          </a:xfrm>
          <a:prstGeom prst="rect">
            <a:avLst/>
          </a:prstGeom>
        </p:spPr>
      </p:pic>
      <p:sp>
        <p:nvSpPr>
          <p:cNvPr id="116" name="object 116"/>
          <p:cNvSpPr txBox="1"/>
          <p:nvPr/>
        </p:nvSpPr>
        <p:spPr>
          <a:xfrm>
            <a:off x="1251184" y="6133918"/>
            <a:ext cx="944880" cy="669414"/>
          </a:xfrm>
          <a:prstGeom prst="rect">
            <a:avLst/>
          </a:prstGeom>
        </p:spPr>
        <p:txBody>
          <a:bodyPr vert="horz" wrap="square" lIns="0" tIns="17780" rIns="0" bIns="0" rtlCol="0">
            <a:spAutoFit/>
          </a:bodyPr>
          <a:lstStyle/>
          <a:p>
            <a:pPr marL="81278" marR="0" lvl="0" indent="0" algn="l" defTabSz="1219170" rtl="0" eaLnBrk="1" fontAlgn="auto" latinLnBrk="0" hangingPunct="1">
              <a:lnSpc>
                <a:spcPct val="100000"/>
              </a:lnSpc>
              <a:spcBef>
                <a:spcPts val="140"/>
              </a:spcBef>
              <a:spcAft>
                <a:spcPts val="0"/>
              </a:spcAft>
              <a:buClrTx/>
              <a:buSzTx/>
              <a:buFontTx/>
              <a:buNone/>
              <a:tabLst/>
              <a:defRPr/>
            </a:pPr>
            <a:r>
              <a:rPr kumimoji="0" sz="1400" b="0" i="1" u="none" strike="noStrike" kern="0" cap="none" spc="-33" normalizeH="0" baseline="0" noProof="0" dirty="0">
                <a:ln>
                  <a:noFill/>
                </a:ln>
                <a:solidFill>
                  <a:srgbClr val="FFFF00"/>
                </a:solidFill>
                <a:effectLst/>
                <a:uLnTx/>
                <a:uFillTx/>
                <a:latin typeface="Franklin Gothic Book"/>
                <a:ea typeface="+mn-ea"/>
                <a:cs typeface="Franklin Gothic Book"/>
              </a:rPr>
              <a:t>DHA’s</a:t>
            </a:r>
            <a:r>
              <a:rPr kumimoji="0" sz="1400" b="0" i="1" u="none" strike="noStrike" kern="0" cap="none" spc="-60" normalizeH="0" baseline="0" noProof="0" dirty="0">
                <a:ln>
                  <a:noFill/>
                </a:ln>
                <a:solidFill>
                  <a:srgbClr val="FFFF00"/>
                </a:solidFill>
                <a:effectLst/>
                <a:uLnTx/>
                <a:uFillTx/>
                <a:latin typeface="Franklin Gothic Book"/>
                <a:ea typeface="+mn-ea"/>
                <a:cs typeface="Franklin Gothic Book"/>
              </a:rPr>
              <a:t> </a:t>
            </a:r>
            <a:r>
              <a:rPr kumimoji="0" sz="1400" b="0" i="1" u="none" strike="noStrike" kern="0" cap="none" spc="-33" normalizeH="0" baseline="0" noProof="0" dirty="0">
                <a:ln>
                  <a:noFill/>
                </a:ln>
                <a:solidFill>
                  <a:srgbClr val="FFFF00"/>
                </a:solidFill>
                <a:effectLst/>
                <a:uLnTx/>
                <a:uFillTx/>
                <a:latin typeface="Franklin Gothic Book"/>
                <a:ea typeface="+mn-ea"/>
                <a:cs typeface="Franklin Gothic Book"/>
              </a:rPr>
              <a:t>131</a:t>
            </a:r>
            <a:endParaRPr kumimoji="0" sz="1400"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a:p>
            <a:pPr marL="278546" marR="6773" lvl="0" indent="-262460" algn="l" defTabSz="1219170" rtl="0" eaLnBrk="1" fontAlgn="auto" latinLnBrk="0" hangingPunct="1">
              <a:lnSpc>
                <a:spcPts val="1600"/>
              </a:lnSpc>
              <a:spcBef>
                <a:spcPts val="167"/>
              </a:spcBef>
              <a:spcAft>
                <a:spcPts val="0"/>
              </a:spcAft>
              <a:buClrTx/>
              <a:buSzTx/>
              <a:buFontTx/>
              <a:buNone/>
              <a:tabLst/>
              <a:defRPr/>
            </a:pPr>
            <a:r>
              <a:rPr kumimoji="0" sz="1400" b="0" i="1" u="none" strike="noStrike" kern="0" cap="none" spc="-40" normalizeH="0" baseline="0" noProof="0" dirty="0">
                <a:ln>
                  <a:noFill/>
                </a:ln>
                <a:solidFill>
                  <a:srgbClr val="FFFF00"/>
                </a:solidFill>
                <a:effectLst/>
                <a:uLnTx/>
                <a:uFillTx/>
                <a:latin typeface="Franklin Gothic Book"/>
                <a:ea typeface="+mn-ea"/>
                <a:cs typeface="Franklin Gothic Book"/>
              </a:rPr>
              <a:t>Parent </a:t>
            </a:r>
            <a:r>
              <a:rPr kumimoji="0" sz="1400" b="0" i="1" u="none" strike="noStrike" kern="0" cap="none" spc="-27" normalizeH="0" baseline="0" noProof="0" dirty="0">
                <a:ln>
                  <a:noFill/>
                </a:ln>
                <a:solidFill>
                  <a:srgbClr val="FFFF00"/>
                </a:solidFill>
                <a:effectLst/>
                <a:uLnTx/>
                <a:uFillTx/>
                <a:latin typeface="Franklin Gothic Book"/>
                <a:ea typeface="+mn-ea"/>
                <a:cs typeface="Franklin Gothic Book"/>
              </a:rPr>
              <a:t>DMIS MTFs</a:t>
            </a:r>
            <a:endParaRPr kumimoji="0" sz="1400"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grpSp>
        <p:nvGrpSpPr>
          <p:cNvPr id="117" name="object 117"/>
          <p:cNvGrpSpPr/>
          <p:nvPr/>
        </p:nvGrpSpPr>
        <p:grpSpPr>
          <a:xfrm>
            <a:off x="188671" y="2131012"/>
            <a:ext cx="1908387" cy="1927013"/>
            <a:chOff x="141503" y="1598259"/>
            <a:chExt cx="1431290" cy="1445260"/>
          </a:xfrm>
        </p:grpSpPr>
        <p:sp>
          <p:nvSpPr>
            <p:cNvPr id="118" name="object 118"/>
            <p:cNvSpPr/>
            <p:nvPr/>
          </p:nvSpPr>
          <p:spPr>
            <a:xfrm>
              <a:off x="147853" y="1604606"/>
              <a:ext cx="1418590" cy="119380"/>
            </a:xfrm>
            <a:custGeom>
              <a:avLst/>
              <a:gdLst/>
              <a:ahLst/>
              <a:cxnLst/>
              <a:rect l="l" t="t" r="r" b="b"/>
              <a:pathLst>
                <a:path w="1418590" h="119380">
                  <a:moveTo>
                    <a:pt x="1418590" y="0"/>
                  </a:moveTo>
                  <a:lnTo>
                    <a:pt x="0" y="0"/>
                  </a:lnTo>
                  <a:lnTo>
                    <a:pt x="0" y="119379"/>
                  </a:lnTo>
                  <a:lnTo>
                    <a:pt x="1418590" y="119379"/>
                  </a:lnTo>
                  <a:lnTo>
                    <a:pt x="1418590" y="0"/>
                  </a:lnTo>
                  <a:close/>
                </a:path>
              </a:pathLst>
            </a:custGeom>
            <a:solidFill>
              <a:srgbClr val="001F5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19" name="object 119"/>
            <p:cNvSpPr/>
            <p:nvPr/>
          </p:nvSpPr>
          <p:spPr>
            <a:xfrm>
              <a:off x="147853" y="1723986"/>
              <a:ext cx="1418590" cy="238760"/>
            </a:xfrm>
            <a:custGeom>
              <a:avLst/>
              <a:gdLst/>
              <a:ahLst/>
              <a:cxnLst/>
              <a:rect l="l" t="t" r="r" b="b"/>
              <a:pathLst>
                <a:path w="1418590" h="238760">
                  <a:moveTo>
                    <a:pt x="1418590" y="0"/>
                  </a:moveTo>
                  <a:lnTo>
                    <a:pt x="0" y="0"/>
                  </a:lnTo>
                  <a:lnTo>
                    <a:pt x="0" y="119380"/>
                  </a:lnTo>
                  <a:lnTo>
                    <a:pt x="0" y="238760"/>
                  </a:lnTo>
                  <a:lnTo>
                    <a:pt x="1418590" y="238760"/>
                  </a:lnTo>
                  <a:lnTo>
                    <a:pt x="1418590" y="119380"/>
                  </a:lnTo>
                  <a:lnTo>
                    <a:pt x="1418590" y="0"/>
                  </a:lnTo>
                  <a:close/>
                </a:path>
              </a:pathLst>
            </a:custGeom>
            <a:solidFill>
              <a:srgbClr val="6E2E9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0" name="object 120"/>
            <p:cNvSpPr/>
            <p:nvPr/>
          </p:nvSpPr>
          <p:spPr>
            <a:xfrm>
              <a:off x="144678" y="172398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1" name="object 121"/>
            <p:cNvSpPr/>
            <p:nvPr/>
          </p:nvSpPr>
          <p:spPr>
            <a:xfrm>
              <a:off x="144678" y="184336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2" name="object 122"/>
            <p:cNvSpPr/>
            <p:nvPr/>
          </p:nvSpPr>
          <p:spPr>
            <a:xfrm>
              <a:off x="144678" y="196274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3" name="object 123"/>
            <p:cNvSpPr/>
            <p:nvPr/>
          </p:nvSpPr>
          <p:spPr>
            <a:xfrm>
              <a:off x="144678" y="208212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4" name="object 124"/>
            <p:cNvSpPr/>
            <p:nvPr/>
          </p:nvSpPr>
          <p:spPr>
            <a:xfrm>
              <a:off x="144678" y="220150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5" name="object 125"/>
            <p:cNvSpPr/>
            <p:nvPr/>
          </p:nvSpPr>
          <p:spPr>
            <a:xfrm>
              <a:off x="144678" y="232088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6" name="object 126"/>
            <p:cNvSpPr/>
            <p:nvPr/>
          </p:nvSpPr>
          <p:spPr>
            <a:xfrm>
              <a:off x="144678" y="244026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7" name="object 127"/>
            <p:cNvSpPr/>
            <p:nvPr/>
          </p:nvSpPr>
          <p:spPr>
            <a:xfrm>
              <a:off x="144678" y="255964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8" name="object 128"/>
            <p:cNvSpPr/>
            <p:nvPr/>
          </p:nvSpPr>
          <p:spPr>
            <a:xfrm>
              <a:off x="144678" y="267902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9" name="object 129"/>
            <p:cNvSpPr/>
            <p:nvPr/>
          </p:nvSpPr>
          <p:spPr>
            <a:xfrm>
              <a:off x="144678" y="279840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0" name="object 130"/>
            <p:cNvSpPr/>
            <p:nvPr/>
          </p:nvSpPr>
          <p:spPr>
            <a:xfrm>
              <a:off x="144678" y="291778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1" name="object 131"/>
            <p:cNvSpPr/>
            <p:nvPr/>
          </p:nvSpPr>
          <p:spPr>
            <a:xfrm>
              <a:off x="147853" y="1601434"/>
              <a:ext cx="0" cy="1438910"/>
            </a:xfrm>
            <a:custGeom>
              <a:avLst/>
              <a:gdLst/>
              <a:ahLst/>
              <a:cxnLst/>
              <a:rect l="l" t="t" r="r" b="b"/>
              <a:pathLst>
                <a:path h="1438910">
                  <a:moveTo>
                    <a:pt x="0" y="0"/>
                  </a:moveTo>
                  <a:lnTo>
                    <a:pt x="0" y="143891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2" name="object 132"/>
            <p:cNvSpPr/>
            <p:nvPr/>
          </p:nvSpPr>
          <p:spPr>
            <a:xfrm>
              <a:off x="1566443" y="1601434"/>
              <a:ext cx="0" cy="1438910"/>
            </a:xfrm>
            <a:custGeom>
              <a:avLst/>
              <a:gdLst/>
              <a:ahLst/>
              <a:cxnLst/>
              <a:rect l="l" t="t" r="r" b="b"/>
              <a:pathLst>
                <a:path h="1438910">
                  <a:moveTo>
                    <a:pt x="0" y="0"/>
                  </a:moveTo>
                  <a:lnTo>
                    <a:pt x="0" y="143891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3" name="object 133"/>
            <p:cNvSpPr/>
            <p:nvPr/>
          </p:nvSpPr>
          <p:spPr>
            <a:xfrm>
              <a:off x="144678" y="160460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4" name="object 134"/>
            <p:cNvSpPr/>
            <p:nvPr/>
          </p:nvSpPr>
          <p:spPr>
            <a:xfrm>
              <a:off x="144678" y="3037169"/>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135" name="object 135"/>
          <p:cNvSpPr txBox="1"/>
          <p:nvPr/>
        </p:nvSpPr>
        <p:spPr>
          <a:xfrm>
            <a:off x="604893" y="2116789"/>
            <a:ext cx="106087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FFFF"/>
                </a:solidFill>
                <a:effectLst/>
                <a:uLnTx/>
                <a:uFillTx/>
                <a:latin typeface="Calibri"/>
                <a:ea typeface="+mn-ea"/>
                <a:cs typeface="Calibri"/>
              </a:rPr>
              <a:t>DHN</a:t>
            </a:r>
            <a:r>
              <a:rPr kumimoji="0" sz="933" b="1" i="0" u="none" strike="noStrike" kern="0" cap="none" spc="-60"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2</a:t>
            </a:r>
            <a:r>
              <a:rPr kumimoji="0" sz="933" b="1" i="0" u="none" strike="noStrike" kern="0" cap="none" spc="-53"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Pacific</a:t>
            </a:r>
            <a:r>
              <a:rPr kumimoji="0" sz="933" b="1" i="0" u="none" strike="noStrike" kern="0" cap="none" spc="-13"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Rim</a:t>
            </a:r>
            <a:r>
              <a:rPr kumimoji="0" sz="933" b="1" i="0" u="none" strike="noStrike" kern="0" cap="none" spc="20" normalizeH="0" baseline="0" noProof="0" dirty="0">
                <a:ln>
                  <a:noFill/>
                </a:ln>
                <a:solidFill>
                  <a:srgbClr val="FFFFFF"/>
                </a:solidFill>
                <a:effectLst/>
                <a:uLnTx/>
                <a:uFillTx/>
                <a:latin typeface="Calibri"/>
                <a:ea typeface="+mn-ea"/>
                <a:cs typeface="Calibri"/>
              </a:rPr>
              <a:t> </a:t>
            </a:r>
            <a:r>
              <a:rPr kumimoji="0" sz="933" b="1" i="0" u="none" strike="noStrike" kern="0" cap="none" spc="-33" normalizeH="0" baseline="0" noProof="0" dirty="0">
                <a:ln>
                  <a:noFill/>
                </a:ln>
                <a:solidFill>
                  <a:srgbClr val="FFFFFF"/>
                </a:solidFill>
                <a:effectLst/>
                <a:uLnTx/>
                <a:uFillTx/>
                <a:latin typeface="Calibri"/>
                <a:ea typeface="+mn-ea"/>
                <a:cs typeface="Calibri"/>
              </a:rPr>
              <a:t>(9)</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36" name="object 136"/>
          <p:cNvSpPr txBox="1"/>
          <p:nvPr/>
        </p:nvSpPr>
        <p:spPr>
          <a:xfrm>
            <a:off x="712732" y="2270826"/>
            <a:ext cx="109643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none" strike="noStrike" kern="0" cap="none" spc="0" normalizeH="0" baseline="0" noProof="0" dirty="0">
                <a:ln>
                  <a:noFill/>
                </a:ln>
                <a:solidFill>
                  <a:srgbClr val="FFFFFF"/>
                </a:solidFill>
                <a:effectLst/>
                <a:uLnTx/>
                <a:uFillTx/>
                <a:latin typeface="Calibri"/>
                <a:ea typeface="+mn-ea"/>
                <a:cs typeface="Calibri"/>
              </a:rPr>
              <a:t>CDR</a:t>
            </a:r>
            <a:r>
              <a:rPr kumimoji="0" sz="933" b="0" i="1" u="none" strike="noStrike" kern="0" cap="none" spc="-60" normalizeH="0" baseline="0" noProof="0" dirty="0">
                <a:ln>
                  <a:noFill/>
                </a:ln>
                <a:solidFill>
                  <a:srgbClr val="FFFFFF"/>
                </a:solidFill>
                <a:effectLst/>
                <a:uLnTx/>
                <a:uFillTx/>
                <a:latin typeface="Calibri"/>
                <a:ea typeface="+mn-ea"/>
                <a:cs typeface="Calibri"/>
              </a:rPr>
              <a:t> </a:t>
            </a:r>
            <a:r>
              <a:rPr kumimoji="0" sz="933" b="0" i="1" u="none" strike="noStrike" kern="0" cap="none" spc="0" normalizeH="0" baseline="0" noProof="0" dirty="0">
                <a:ln>
                  <a:noFill/>
                </a:ln>
                <a:solidFill>
                  <a:srgbClr val="FFFFFF"/>
                </a:solidFill>
                <a:effectLst/>
                <a:uLnTx/>
                <a:uFillTx/>
                <a:latin typeface="Calibri"/>
                <a:ea typeface="+mn-ea"/>
                <a:cs typeface="Calibri"/>
              </a:rPr>
              <a:t>Katherine</a:t>
            </a:r>
            <a:r>
              <a:rPr kumimoji="0" sz="933" b="0" i="1" u="none" strike="noStrike" kern="0" cap="none" spc="-7" normalizeH="0" baseline="0" noProof="0" dirty="0">
                <a:ln>
                  <a:noFill/>
                </a:ln>
                <a:solidFill>
                  <a:srgbClr val="FFFFFF"/>
                </a:solidFill>
                <a:effectLst/>
                <a:uLnTx/>
                <a:uFillTx/>
                <a:latin typeface="Calibri"/>
                <a:ea typeface="+mn-ea"/>
                <a:cs typeface="Calibri"/>
              </a:rPr>
              <a:t> </a:t>
            </a:r>
            <a:r>
              <a:rPr kumimoji="0" sz="933" b="0" i="1" u="none" strike="noStrike" kern="0" cap="none" spc="-13" normalizeH="0" baseline="0" noProof="0" dirty="0">
                <a:ln>
                  <a:noFill/>
                </a:ln>
                <a:solidFill>
                  <a:srgbClr val="FFFFFF"/>
                </a:solidFill>
                <a:effectLst/>
                <a:uLnTx/>
                <a:uFillTx/>
                <a:latin typeface="Calibri"/>
                <a:ea typeface="+mn-ea"/>
                <a:cs typeface="Calibri"/>
              </a:rPr>
              <a:t>Jaudon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37" name="object 137"/>
          <p:cNvSpPr txBox="1"/>
          <p:nvPr/>
        </p:nvSpPr>
        <p:spPr>
          <a:xfrm>
            <a:off x="450460" y="2448174"/>
            <a:ext cx="1410547" cy="140209"/>
          </a:xfrm>
          <a:prstGeom prst="rect">
            <a:avLst/>
          </a:prstGeom>
        </p:spPr>
        <p:txBody>
          <a:bodyPr vert="horz" wrap="square" lIns="0" tIns="16933" rIns="0" bIns="0" rtlCol="0">
            <a:spAutoFit/>
          </a:bodyPr>
          <a:lstStyle/>
          <a:p>
            <a:pPr marL="16933" marR="0" lvl="0" indent="0" algn="l" defTabSz="1219170" rtl="0" eaLnBrk="1" fontAlgn="auto" latinLnBrk="0" hangingPunct="1">
              <a:lnSpc>
                <a:spcPct val="100000"/>
              </a:lnSpc>
              <a:spcBef>
                <a:spcPts val="133"/>
              </a:spcBef>
              <a:spcAft>
                <a:spcPts val="0"/>
              </a:spcAft>
              <a:buClrTx/>
              <a:buSzTx/>
              <a:buFontTx/>
              <a:buNone/>
              <a:tabLst/>
              <a:defRPr/>
            </a:pPr>
            <a:r>
              <a:rPr kumimoji="0" sz="800" b="0" i="1" u="none" strike="noStrike" kern="0" cap="none" spc="-13" normalizeH="0" baseline="0" noProof="0" dirty="0">
                <a:ln>
                  <a:noFill/>
                </a:ln>
                <a:solidFill>
                  <a:srgbClr val="FFFFFF"/>
                </a:solidFill>
                <a:effectLst/>
                <a:uLnTx/>
                <a:uFillTx/>
                <a:latin typeface="Franklin Gothic Book"/>
                <a:ea typeface="+mn-ea"/>
                <a:cs typeface="Franklin Gothic Book"/>
                <a:hlinkClick r:id="rId6"/>
              </a:rPr>
              <a:t>katherine.l.jaudon.mil@health.mil</a:t>
            </a:r>
            <a:endParaRPr kumimoji="0" sz="800"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sp>
        <p:nvSpPr>
          <p:cNvPr id="138" name="object 138"/>
          <p:cNvSpPr txBox="1"/>
          <p:nvPr/>
        </p:nvSpPr>
        <p:spPr>
          <a:xfrm>
            <a:off x="188332" y="2599727"/>
            <a:ext cx="123444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0029</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NMC</a:t>
            </a:r>
            <a:r>
              <a:rPr kumimoji="0" sz="933" b="0" i="0" u="none" strike="noStrike" kern="0" cap="none" spc="-1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San</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Diego</a:t>
            </a:r>
            <a:r>
              <a:rPr kumimoji="0" sz="933" b="0" i="0" u="none" strike="noStrike" kern="0" cap="none" spc="-7" normalizeH="0" baseline="0" noProof="0" dirty="0">
                <a:ln>
                  <a:noFill/>
                </a:ln>
                <a:solidFill>
                  <a:srgbClr val="001F5F"/>
                </a:solidFill>
                <a:effectLst/>
                <a:uLnTx/>
                <a:uFillTx/>
                <a:latin typeface="Calibri"/>
                <a:ea typeface="+mn-ea"/>
                <a:cs typeface="Calibri"/>
              </a:rPr>
              <a:t> </a:t>
            </a:r>
            <a:r>
              <a:rPr kumimoji="0" sz="933" b="0" i="0" u="none" strike="noStrike" kern="0" cap="none" spc="-67" normalizeH="0" baseline="0" noProof="0" dirty="0">
                <a:ln>
                  <a:noFill/>
                </a:ln>
                <a:solidFill>
                  <a:srgbClr val="6E2E9F"/>
                </a:solidFill>
                <a:effectLst/>
                <a:uLnTx/>
                <a:uFillTx/>
                <a:latin typeface="Wingdings"/>
                <a:ea typeface="+mn-ea"/>
                <a:cs typeface="Wingdings"/>
              </a:rPr>
              <a:t></a:t>
            </a:r>
            <a:endParaRPr kumimoji="0" sz="933" b="0" i="0" u="none" strike="noStrike" kern="0" cap="none" spc="0" normalizeH="0" baseline="0" noProof="0">
              <a:ln>
                <a:noFill/>
              </a:ln>
              <a:solidFill>
                <a:sysClr val="windowText" lastClr="000000"/>
              </a:solidFill>
              <a:effectLst/>
              <a:uLnTx/>
              <a:uFillTx/>
              <a:latin typeface="Wingdings"/>
              <a:ea typeface="+mn-ea"/>
              <a:cs typeface="Wingdings"/>
            </a:endParaRPr>
          </a:p>
        </p:txBody>
      </p:sp>
      <p:sp>
        <p:nvSpPr>
          <p:cNvPr id="139" name="object 139"/>
          <p:cNvSpPr txBox="1"/>
          <p:nvPr/>
        </p:nvSpPr>
        <p:spPr>
          <a:xfrm>
            <a:off x="188333" y="2753530"/>
            <a:ext cx="131318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0024</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2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Camp </a:t>
            </a:r>
            <a:r>
              <a:rPr kumimoji="0" sz="933" b="0" i="0" u="none" strike="noStrike" kern="0" cap="none" spc="-13" normalizeH="0" baseline="0" noProof="0" dirty="0">
                <a:ln>
                  <a:noFill/>
                </a:ln>
                <a:solidFill>
                  <a:srgbClr val="001F5F"/>
                </a:solidFill>
                <a:effectLst/>
                <a:uLnTx/>
                <a:uFillTx/>
                <a:latin typeface="Calibri"/>
                <a:ea typeface="+mn-ea"/>
                <a:cs typeface="Calibri"/>
              </a:rPr>
              <a:t>Pendleton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40" name="object 140"/>
          <p:cNvSpPr txBox="1"/>
          <p:nvPr/>
        </p:nvSpPr>
        <p:spPr>
          <a:xfrm>
            <a:off x="188215" y="2912753"/>
            <a:ext cx="101346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0028</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NHC </a:t>
            </a:r>
            <a:r>
              <a:rPr kumimoji="0" sz="933" b="0" i="0" u="none" strike="noStrike" kern="0" cap="none" spc="-13" normalizeH="0" baseline="0" noProof="0" dirty="0">
                <a:ln>
                  <a:noFill/>
                </a:ln>
                <a:solidFill>
                  <a:srgbClr val="001F5F"/>
                </a:solidFill>
                <a:effectLst/>
                <a:uLnTx/>
                <a:uFillTx/>
                <a:latin typeface="Calibri"/>
                <a:ea typeface="+mn-ea"/>
                <a:cs typeface="Calibri"/>
              </a:rPr>
              <a:t>Lemoore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41" name="object 141"/>
          <p:cNvSpPr txBox="1"/>
          <p:nvPr/>
        </p:nvSpPr>
        <p:spPr>
          <a:xfrm>
            <a:off x="188215" y="3071977"/>
            <a:ext cx="1385992"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0030</a:t>
            </a:r>
            <a:r>
              <a:rPr kumimoji="0" sz="933" b="0" i="0" u="none" strike="noStrike" kern="0" cap="none" spc="-1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7"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20" normalizeH="0" baseline="0" noProof="0" dirty="0">
                <a:ln>
                  <a:noFill/>
                </a:ln>
                <a:solidFill>
                  <a:srgbClr val="001F5F"/>
                </a:solidFill>
                <a:effectLst/>
                <a:uLnTx/>
                <a:uFillTx/>
                <a:latin typeface="Calibri"/>
                <a:ea typeface="+mn-ea"/>
                <a:cs typeface="Calibri"/>
              </a:rPr>
              <a:t> </a:t>
            </a:r>
            <a:r>
              <a:rPr kumimoji="0" sz="933" b="0" i="0" u="none" strike="noStrike" kern="0" cap="none" spc="-27" normalizeH="0" baseline="0" noProof="0" dirty="0">
                <a:ln>
                  <a:noFill/>
                </a:ln>
                <a:solidFill>
                  <a:srgbClr val="001F5F"/>
                </a:solidFill>
                <a:effectLst/>
                <a:uLnTx/>
                <a:uFillTx/>
                <a:latin typeface="Calibri"/>
                <a:ea typeface="+mn-ea"/>
                <a:cs typeface="Calibri"/>
              </a:rPr>
              <a:t>Twentynine</a:t>
            </a:r>
            <a:r>
              <a:rPr kumimoji="0" sz="933" b="0" i="0" u="none" strike="noStrike" kern="0" cap="none" spc="120" normalizeH="0" baseline="0" noProof="0" dirty="0">
                <a:ln>
                  <a:noFill/>
                </a:ln>
                <a:solidFill>
                  <a:srgbClr val="001F5F"/>
                </a:solidFill>
                <a:effectLst/>
                <a:uLnTx/>
                <a:uFillTx/>
                <a:latin typeface="Calibri"/>
                <a:ea typeface="+mn-ea"/>
                <a:cs typeface="Calibri"/>
              </a:rPr>
              <a:t> </a:t>
            </a:r>
            <a:r>
              <a:rPr kumimoji="0" sz="933" b="0" i="0" u="none" strike="noStrike" kern="0" cap="none" spc="-27" normalizeH="0" baseline="0" noProof="0" dirty="0">
                <a:ln>
                  <a:noFill/>
                </a:ln>
                <a:solidFill>
                  <a:srgbClr val="001F5F"/>
                </a:solidFill>
                <a:effectLst/>
                <a:uLnTx/>
                <a:uFillTx/>
                <a:latin typeface="Calibri"/>
                <a:ea typeface="+mn-ea"/>
                <a:cs typeface="Calibri"/>
              </a:rPr>
              <a:t>Palms</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42" name="object 142"/>
          <p:cNvSpPr txBox="1"/>
          <p:nvPr/>
        </p:nvSpPr>
        <p:spPr>
          <a:xfrm>
            <a:off x="188096" y="3231199"/>
            <a:ext cx="104309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0126</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27" normalizeH="0" baseline="0" noProof="0" dirty="0">
                <a:ln>
                  <a:noFill/>
                </a:ln>
                <a:solidFill>
                  <a:srgbClr val="001F5F"/>
                </a:solidFill>
                <a:effectLst/>
                <a:uLnTx/>
                <a:uFillTx/>
                <a:latin typeface="Calibri"/>
                <a:ea typeface="+mn-ea"/>
                <a:cs typeface="Calibri"/>
              </a:rPr>
              <a:t> </a:t>
            </a:r>
            <a:r>
              <a:rPr kumimoji="0" sz="933" b="0" i="0" u="none" strike="noStrike" kern="0" cap="none" spc="-13" normalizeH="0" baseline="0" noProof="0" dirty="0">
                <a:ln>
                  <a:noFill/>
                </a:ln>
                <a:solidFill>
                  <a:srgbClr val="001F5F"/>
                </a:solidFill>
                <a:effectLst/>
                <a:uLnTx/>
                <a:uFillTx/>
                <a:latin typeface="Calibri"/>
                <a:ea typeface="+mn-ea"/>
                <a:cs typeface="Calibri"/>
              </a:rPr>
              <a:t>Bremerton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43" name="object 143"/>
          <p:cNvSpPr txBox="1"/>
          <p:nvPr/>
        </p:nvSpPr>
        <p:spPr>
          <a:xfrm>
            <a:off x="187979" y="3390423"/>
            <a:ext cx="1140459"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0127</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NHC</a:t>
            </a:r>
            <a:r>
              <a:rPr kumimoji="0" sz="933" b="0" i="0" u="none" strike="noStrike" kern="0" cap="none" spc="7"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Oak</a:t>
            </a:r>
            <a:r>
              <a:rPr kumimoji="0" sz="933" b="0" i="0" u="none" strike="noStrike" kern="0" cap="none" spc="-13" normalizeH="0" baseline="0" noProof="0" dirty="0">
                <a:ln>
                  <a:noFill/>
                </a:ln>
                <a:solidFill>
                  <a:srgbClr val="001F5F"/>
                </a:solidFill>
                <a:effectLst/>
                <a:uLnTx/>
                <a:uFillTx/>
                <a:latin typeface="Calibri"/>
                <a:ea typeface="+mn-ea"/>
                <a:cs typeface="Calibri"/>
              </a:rPr>
              <a:t> Harbor</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44" name="object 144"/>
          <p:cNvSpPr txBox="1"/>
          <p:nvPr/>
        </p:nvSpPr>
        <p:spPr>
          <a:xfrm>
            <a:off x="187979" y="3549646"/>
            <a:ext cx="81280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0620</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27" normalizeH="0" baseline="0" noProof="0" dirty="0">
                <a:ln>
                  <a:noFill/>
                </a:ln>
                <a:solidFill>
                  <a:srgbClr val="001F5F"/>
                </a:solidFill>
                <a:effectLst/>
                <a:uLnTx/>
                <a:uFillTx/>
                <a:latin typeface="Calibri"/>
                <a:ea typeface="+mn-ea"/>
                <a:cs typeface="Calibri"/>
              </a:rPr>
              <a:t> </a:t>
            </a:r>
            <a:r>
              <a:rPr kumimoji="0" sz="933" b="0" i="0" u="none" strike="noStrike" kern="0" cap="none" spc="-27" normalizeH="0" baseline="0" noProof="0" dirty="0">
                <a:ln>
                  <a:noFill/>
                </a:ln>
                <a:solidFill>
                  <a:srgbClr val="001F5F"/>
                </a:solidFill>
                <a:effectLst/>
                <a:uLnTx/>
                <a:uFillTx/>
                <a:latin typeface="Calibri"/>
                <a:ea typeface="+mn-ea"/>
                <a:cs typeface="Calibri"/>
              </a:rPr>
              <a:t>Guam</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45" name="object 145"/>
          <p:cNvSpPr txBox="1"/>
          <p:nvPr/>
        </p:nvSpPr>
        <p:spPr>
          <a:xfrm>
            <a:off x="187861" y="3708870"/>
            <a:ext cx="93726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0621</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27" normalizeH="0" baseline="0" noProof="0" dirty="0">
                <a:ln>
                  <a:noFill/>
                </a:ln>
                <a:solidFill>
                  <a:srgbClr val="001F5F"/>
                </a:solidFill>
                <a:effectLst/>
                <a:uLnTx/>
                <a:uFillTx/>
                <a:latin typeface="Calibri"/>
                <a:ea typeface="+mn-ea"/>
                <a:cs typeface="Calibri"/>
              </a:rPr>
              <a:t> </a:t>
            </a:r>
            <a:r>
              <a:rPr kumimoji="0" sz="933" b="0" i="0" u="none" strike="noStrike" kern="0" cap="none" spc="-13" normalizeH="0" baseline="0" noProof="0" dirty="0">
                <a:ln>
                  <a:noFill/>
                </a:ln>
                <a:solidFill>
                  <a:srgbClr val="001F5F"/>
                </a:solidFill>
                <a:effectLst/>
                <a:uLnTx/>
                <a:uFillTx/>
                <a:latin typeface="Calibri"/>
                <a:ea typeface="+mn-ea"/>
                <a:cs typeface="Calibri"/>
              </a:rPr>
              <a:t>Okinawa</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46" name="object 146"/>
          <p:cNvSpPr txBox="1"/>
          <p:nvPr/>
        </p:nvSpPr>
        <p:spPr>
          <a:xfrm>
            <a:off x="185739" y="3868094"/>
            <a:ext cx="134704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0622</a:t>
            </a:r>
            <a:r>
              <a:rPr kumimoji="0" sz="933" b="0" i="0" u="none" strike="noStrike" kern="0" cap="none" spc="-47"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5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7"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Yokosuka</a:t>
            </a:r>
            <a:r>
              <a:rPr kumimoji="0" sz="933" b="0" i="0" u="none" strike="noStrike" kern="0" cap="none" spc="-13" normalizeH="0" baseline="0" noProof="0" dirty="0">
                <a:ln>
                  <a:noFill/>
                </a:ln>
                <a:solidFill>
                  <a:srgbClr val="001F5F"/>
                </a:solidFill>
                <a:effectLst/>
                <a:uLnTx/>
                <a:uFillTx/>
                <a:latin typeface="Calibri"/>
                <a:ea typeface="+mn-ea"/>
                <a:cs typeface="Calibri"/>
              </a:rPr>
              <a:t> (Japan)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grpSp>
        <p:nvGrpSpPr>
          <p:cNvPr id="147" name="object 147"/>
          <p:cNvGrpSpPr/>
          <p:nvPr/>
        </p:nvGrpSpPr>
        <p:grpSpPr>
          <a:xfrm>
            <a:off x="195933" y="4150143"/>
            <a:ext cx="1908387" cy="1927013"/>
            <a:chOff x="146950" y="3112607"/>
            <a:chExt cx="1431290" cy="1445260"/>
          </a:xfrm>
        </p:grpSpPr>
        <p:sp>
          <p:nvSpPr>
            <p:cNvPr id="148" name="object 148"/>
            <p:cNvSpPr/>
            <p:nvPr/>
          </p:nvSpPr>
          <p:spPr>
            <a:xfrm>
              <a:off x="153301" y="3118954"/>
              <a:ext cx="1418590" cy="119380"/>
            </a:xfrm>
            <a:custGeom>
              <a:avLst/>
              <a:gdLst/>
              <a:ahLst/>
              <a:cxnLst/>
              <a:rect l="l" t="t" r="r" b="b"/>
              <a:pathLst>
                <a:path w="1418590" h="119380">
                  <a:moveTo>
                    <a:pt x="1418590" y="0"/>
                  </a:moveTo>
                  <a:lnTo>
                    <a:pt x="0" y="0"/>
                  </a:lnTo>
                  <a:lnTo>
                    <a:pt x="0" y="119380"/>
                  </a:lnTo>
                  <a:lnTo>
                    <a:pt x="1418590" y="119380"/>
                  </a:lnTo>
                  <a:lnTo>
                    <a:pt x="1418590" y="0"/>
                  </a:lnTo>
                  <a:close/>
                </a:path>
              </a:pathLst>
            </a:custGeom>
            <a:solidFill>
              <a:srgbClr val="5AAB46"/>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49" name="object 149"/>
            <p:cNvSpPr/>
            <p:nvPr/>
          </p:nvSpPr>
          <p:spPr>
            <a:xfrm>
              <a:off x="153301" y="3238334"/>
              <a:ext cx="1418590" cy="238760"/>
            </a:xfrm>
            <a:custGeom>
              <a:avLst/>
              <a:gdLst/>
              <a:ahLst/>
              <a:cxnLst/>
              <a:rect l="l" t="t" r="r" b="b"/>
              <a:pathLst>
                <a:path w="1418590" h="238760">
                  <a:moveTo>
                    <a:pt x="1418590" y="0"/>
                  </a:moveTo>
                  <a:lnTo>
                    <a:pt x="0" y="0"/>
                  </a:lnTo>
                  <a:lnTo>
                    <a:pt x="0" y="119380"/>
                  </a:lnTo>
                  <a:lnTo>
                    <a:pt x="0" y="238760"/>
                  </a:lnTo>
                  <a:lnTo>
                    <a:pt x="1418590" y="238760"/>
                  </a:lnTo>
                  <a:lnTo>
                    <a:pt x="1418590" y="119380"/>
                  </a:lnTo>
                  <a:lnTo>
                    <a:pt x="1418590" y="0"/>
                  </a:lnTo>
                  <a:close/>
                </a:path>
              </a:pathLst>
            </a:custGeom>
            <a:solidFill>
              <a:srgbClr val="6E2E9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0" name="object 150"/>
            <p:cNvSpPr/>
            <p:nvPr/>
          </p:nvSpPr>
          <p:spPr>
            <a:xfrm>
              <a:off x="150125" y="323833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1" name="object 151"/>
            <p:cNvSpPr/>
            <p:nvPr/>
          </p:nvSpPr>
          <p:spPr>
            <a:xfrm>
              <a:off x="150125" y="335771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2" name="object 152"/>
            <p:cNvSpPr/>
            <p:nvPr/>
          </p:nvSpPr>
          <p:spPr>
            <a:xfrm>
              <a:off x="150125" y="347709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3" name="object 153"/>
            <p:cNvSpPr/>
            <p:nvPr/>
          </p:nvSpPr>
          <p:spPr>
            <a:xfrm>
              <a:off x="150125" y="359647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4" name="object 154"/>
            <p:cNvSpPr/>
            <p:nvPr/>
          </p:nvSpPr>
          <p:spPr>
            <a:xfrm>
              <a:off x="150125" y="371585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5" name="object 155"/>
            <p:cNvSpPr/>
            <p:nvPr/>
          </p:nvSpPr>
          <p:spPr>
            <a:xfrm>
              <a:off x="150125" y="383523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6" name="object 156"/>
            <p:cNvSpPr/>
            <p:nvPr/>
          </p:nvSpPr>
          <p:spPr>
            <a:xfrm>
              <a:off x="150125" y="395461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7" name="object 157"/>
            <p:cNvSpPr/>
            <p:nvPr/>
          </p:nvSpPr>
          <p:spPr>
            <a:xfrm>
              <a:off x="150125" y="407399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8" name="object 158"/>
            <p:cNvSpPr/>
            <p:nvPr/>
          </p:nvSpPr>
          <p:spPr>
            <a:xfrm>
              <a:off x="150125" y="4193376"/>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9" name="object 159"/>
            <p:cNvSpPr/>
            <p:nvPr/>
          </p:nvSpPr>
          <p:spPr>
            <a:xfrm>
              <a:off x="150125" y="431275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60" name="object 160"/>
            <p:cNvSpPr/>
            <p:nvPr/>
          </p:nvSpPr>
          <p:spPr>
            <a:xfrm>
              <a:off x="150125" y="443213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61" name="object 161"/>
            <p:cNvSpPr/>
            <p:nvPr/>
          </p:nvSpPr>
          <p:spPr>
            <a:xfrm>
              <a:off x="153300" y="3115782"/>
              <a:ext cx="0" cy="1438910"/>
            </a:xfrm>
            <a:custGeom>
              <a:avLst/>
              <a:gdLst/>
              <a:ahLst/>
              <a:cxnLst/>
              <a:rect l="l" t="t" r="r" b="b"/>
              <a:pathLst>
                <a:path h="1438910">
                  <a:moveTo>
                    <a:pt x="0" y="0"/>
                  </a:moveTo>
                  <a:lnTo>
                    <a:pt x="0" y="143891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62" name="object 162"/>
            <p:cNvSpPr/>
            <p:nvPr/>
          </p:nvSpPr>
          <p:spPr>
            <a:xfrm>
              <a:off x="1571890" y="3115782"/>
              <a:ext cx="0" cy="1438910"/>
            </a:xfrm>
            <a:custGeom>
              <a:avLst/>
              <a:gdLst/>
              <a:ahLst/>
              <a:cxnLst/>
              <a:rect l="l" t="t" r="r" b="b"/>
              <a:pathLst>
                <a:path h="1438910">
                  <a:moveTo>
                    <a:pt x="0" y="0"/>
                  </a:moveTo>
                  <a:lnTo>
                    <a:pt x="0" y="143891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63" name="object 163"/>
            <p:cNvSpPr/>
            <p:nvPr/>
          </p:nvSpPr>
          <p:spPr>
            <a:xfrm>
              <a:off x="150125" y="311895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64" name="object 164"/>
            <p:cNvSpPr/>
            <p:nvPr/>
          </p:nvSpPr>
          <p:spPr>
            <a:xfrm>
              <a:off x="150125" y="4551517"/>
              <a:ext cx="1424940" cy="0"/>
            </a:xfrm>
            <a:custGeom>
              <a:avLst/>
              <a:gdLst/>
              <a:ahLst/>
              <a:cxnLst/>
              <a:rect l="l" t="t" r="r" b="b"/>
              <a:pathLst>
                <a:path w="1424940">
                  <a:moveTo>
                    <a:pt x="0" y="0"/>
                  </a:moveTo>
                  <a:lnTo>
                    <a:pt x="142494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165" name="object 165"/>
          <p:cNvSpPr txBox="1"/>
          <p:nvPr/>
        </p:nvSpPr>
        <p:spPr>
          <a:xfrm>
            <a:off x="756427" y="4135919"/>
            <a:ext cx="77808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FFFF"/>
                </a:solidFill>
                <a:effectLst/>
                <a:uLnTx/>
                <a:uFillTx/>
                <a:latin typeface="Calibri"/>
                <a:ea typeface="+mn-ea"/>
                <a:cs typeface="Calibri"/>
              </a:rPr>
              <a:t>DHN</a:t>
            </a:r>
            <a:r>
              <a:rPr kumimoji="0" sz="933" b="1" i="0" u="none" strike="noStrike" kern="0" cap="none" spc="-33"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3</a:t>
            </a:r>
            <a:r>
              <a:rPr kumimoji="0" sz="933" b="1" i="0" u="none" strike="noStrike" kern="0" cap="none" spc="-7"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West</a:t>
            </a:r>
            <a:r>
              <a:rPr kumimoji="0" sz="933" b="1" i="0" u="none" strike="noStrike" kern="0" cap="none" spc="-13" normalizeH="0" baseline="0" noProof="0" dirty="0">
                <a:ln>
                  <a:noFill/>
                </a:ln>
                <a:solidFill>
                  <a:srgbClr val="FFFFFF"/>
                </a:solidFill>
                <a:effectLst/>
                <a:uLnTx/>
                <a:uFillTx/>
                <a:latin typeface="Calibri"/>
                <a:ea typeface="+mn-ea"/>
                <a:cs typeface="Calibri"/>
              </a:rPr>
              <a:t> </a:t>
            </a:r>
            <a:r>
              <a:rPr kumimoji="0" sz="933" b="1" i="0" u="none" strike="noStrike" kern="0" cap="none" spc="-33" normalizeH="0" baseline="0" noProof="0" dirty="0">
                <a:ln>
                  <a:noFill/>
                </a:ln>
                <a:solidFill>
                  <a:srgbClr val="FFFFFF"/>
                </a:solidFill>
                <a:effectLst/>
                <a:uLnTx/>
                <a:uFillTx/>
                <a:latin typeface="Calibri"/>
                <a:ea typeface="+mn-ea"/>
                <a:cs typeface="Calibri"/>
              </a:rPr>
              <a:t>(9)</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66" name="object 166"/>
          <p:cNvSpPr txBox="1"/>
          <p:nvPr/>
        </p:nvSpPr>
        <p:spPr>
          <a:xfrm>
            <a:off x="630439" y="4291725"/>
            <a:ext cx="102362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none" strike="noStrike" kern="0" cap="none" spc="0" normalizeH="0" baseline="0" noProof="0" dirty="0">
                <a:ln>
                  <a:noFill/>
                </a:ln>
                <a:solidFill>
                  <a:srgbClr val="FFFFFF"/>
                </a:solidFill>
                <a:effectLst/>
                <a:uLnTx/>
                <a:uFillTx/>
                <a:latin typeface="Calibri"/>
                <a:ea typeface="+mn-ea"/>
                <a:cs typeface="Calibri"/>
              </a:rPr>
              <a:t>Lt</a:t>
            </a:r>
            <a:r>
              <a:rPr kumimoji="0" sz="933" b="0" i="1" u="none" strike="noStrike" kern="0" cap="none" spc="20" normalizeH="0" baseline="0" noProof="0" dirty="0">
                <a:ln>
                  <a:noFill/>
                </a:ln>
                <a:solidFill>
                  <a:srgbClr val="FFFFFF"/>
                </a:solidFill>
                <a:effectLst/>
                <a:uLnTx/>
                <a:uFillTx/>
                <a:latin typeface="Calibri"/>
                <a:ea typeface="+mn-ea"/>
                <a:cs typeface="Calibri"/>
              </a:rPr>
              <a:t> </a:t>
            </a:r>
            <a:r>
              <a:rPr kumimoji="0" sz="933" b="0" i="1" u="none" strike="noStrike" kern="0" cap="none" spc="0" normalizeH="0" baseline="0" noProof="0" dirty="0">
                <a:ln>
                  <a:noFill/>
                </a:ln>
                <a:solidFill>
                  <a:srgbClr val="FFFFFF"/>
                </a:solidFill>
                <a:effectLst/>
                <a:uLnTx/>
                <a:uFillTx/>
                <a:latin typeface="Calibri"/>
                <a:ea typeface="+mn-ea"/>
                <a:cs typeface="Calibri"/>
              </a:rPr>
              <a:t>Col</a:t>
            </a:r>
            <a:r>
              <a:rPr kumimoji="0" sz="933" b="0" i="1" u="none" strike="noStrike" kern="0" cap="none" spc="7" normalizeH="0" baseline="0" noProof="0" dirty="0">
                <a:ln>
                  <a:noFill/>
                </a:ln>
                <a:solidFill>
                  <a:srgbClr val="FFFFFF"/>
                </a:solidFill>
                <a:effectLst/>
                <a:uLnTx/>
                <a:uFillTx/>
                <a:latin typeface="Calibri"/>
                <a:ea typeface="+mn-ea"/>
                <a:cs typeface="Calibri"/>
              </a:rPr>
              <a:t> </a:t>
            </a:r>
            <a:r>
              <a:rPr kumimoji="0" sz="933" b="0" i="1" u="none" strike="noStrike" kern="0" cap="none" spc="-13" normalizeH="0" baseline="0" noProof="0" dirty="0">
                <a:ln>
                  <a:noFill/>
                </a:ln>
                <a:solidFill>
                  <a:srgbClr val="FFFFFF"/>
                </a:solidFill>
                <a:effectLst/>
                <a:uLnTx/>
                <a:uFillTx/>
                <a:latin typeface="Calibri"/>
                <a:ea typeface="+mn-ea"/>
                <a:cs typeface="Calibri"/>
              </a:rPr>
              <a:t>Brandy</a:t>
            </a:r>
            <a:r>
              <a:rPr kumimoji="0" sz="933" b="0" i="1" u="none" strike="noStrike" kern="0" cap="none" spc="-33" normalizeH="0" baseline="0" noProof="0" dirty="0">
                <a:ln>
                  <a:noFill/>
                </a:ln>
                <a:solidFill>
                  <a:srgbClr val="FFFFFF"/>
                </a:solidFill>
                <a:effectLst/>
                <a:uLnTx/>
                <a:uFillTx/>
                <a:latin typeface="Calibri"/>
                <a:ea typeface="+mn-ea"/>
                <a:cs typeface="Calibri"/>
              </a:rPr>
              <a:t> </a:t>
            </a:r>
            <a:r>
              <a:rPr kumimoji="0" sz="933" b="0" i="1" u="none" strike="noStrike" kern="0" cap="none" spc="-13" normalizeH="0" baseline="0" noProof="0" dirty="0">
                <a:ln>
                  <a:noFill/>
                </a:ln>
                <a:solidFill>
                  <a:srgbClr val="FFFFFF"/>
                </a:solidFill>
                <a:effectLst/>
                <a:uLnTx/>
                <a:uFillTx/>
                <a:latin typeface="Calibri"/>
                <a:ea typeface="+mn-ea"/>
                <a:cs typeface="Calibri"/>
              </a:rPr>
              <a:t>Renner</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67" name="object 167"/>
          <p:cNvSpPr txBox="1"/>
          <p:nvPr/>
        </p:nvSpPr>
        <p:spPr>
          <a:xfrm>
            <a:off x="349941" y="4459198"/>
            <a:ext cx="151214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sng" strike="noStrike" kern="0" cap="none" spc="-13" normalizeH="0" baseline="0" noProof="0" dirty="0">
                <a:ln>
                  <a:noFill/>
                </a:ln>
                <a:solidFill>
                  <a:srgbClr val="FFFFFF"/>
                </a:solidFill>
                <a:effectLst/>
                <a:uLnTx/>
                <a:uFill>
                  <a:solidFill>
                    <a:srgbClr val="FFFFFF"/>
                  </a:solidFill>
                </a:uFill>
                <a:latin typeface="Franklin Gothic Book"/>
                <a:ea typeface="+mn-ea"/>
                <a:cs typeface="Franklin Gothic Book"/>
                <a:hlinkClick r:id="rId7"/>
              </a:rPr>
              <a:t>brandy.l.renner.mil@health.mi</a:t>
            </a:r>
            <a:r>
              <a:rPr kumimoji="0" sz="933" b="0" i="1" u="none" strike="noStrike" kern="0" cap="none" spc="-13" normalizeH="0" baseline="0" noProof="0" dirty="0">
                <a:ln>
                  <a:noFill/>
                </a:ln>
                <a:solidFill>
                  <a:srgbClr val="FFFFFF"/>
                </a:solidFill>
                <a:effectLst/>
                <a:uLnTx/>
                <a:uFillTx/>
                <a:latin typeface="Franklin Gothic Book"/>
                <a:ea typeface="+mn-ea"/>
                <a:cs typeface="Franklin Gothic Book"/>
                <a:hlinkClick r:id="rId7"/>
              </a:rPr>
              <a:t>l</a:t>
            </a:r>
            <a:endParaRPr kumimoji="0" sz="933"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sp>
        <p:nvSpPr>
          <p:cNvPr id="168" name="object 168"/>
          <p:cNvSpPr txBox="1"/>
          <p:nvPr/>
        </p:nvSpPr>
        <p:spPr>
          <a:xfrm>
            <a:off x="195595" y="4613439"/>
            <a:ext cx="147828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0008</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Bliss</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AHC (Ft</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Huachuca)</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69" name="object 169"/>
          <p:cNvSpPr txBox="1"/>
          <p:nvPr/>
        </p:nvSpPr>
        <p:spPr>
          <a:xfrm>
            <a:off x="195478" y="4772663"/>
            <a:ext cx="127677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0057</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Irwin</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ACH</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Riley)</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70" name="object 170"/>
          <p:cNvSpPr txBox="1"/>
          <p:nvPr/>
        </p:nvSpPr>
        <p:spPr>
          <a:xfrm>
            <a:off x="195478" y="4931886"/>
            <a:ext cx="183472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0058</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Munson AHC</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Leavenworth)</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71" name="object 171"/>
          <p:cNvSpPr txBox="1"/>
          <p:nvPr/>
        </p:nvSpPr>
        <p:spPr>
          <a:xfrm>
            <a:off x="195478" y="5091110"/>
            <a:ext cx="177207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0064</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Bayne</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Jones</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ACH</a:t>
            </a:r>
            <a:r>
              <a:rPr kumimoji="0" sz="933" b="0" i="0" u="none" strike="noStrike" kern="0" cap="none" spc="-4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Johnson)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72" name="object 172"/>
          <p:cNvSpPr txBox="1"/>
          <p:nvPr/>
        </p:nvSpPr>
        <p:spPr>
          <a:xfrm>
            <a:off x="195360" y="5250333"/>
            <a:ext cx="150791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0075</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Gen</a:t>
            </a:r>
            <a:r>
              <a:rPr kumimoji="0" sz="933" b="0" i="0" u="none" strike="noStrike" kern="0" cap="none" spc="-4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Leonard</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Wood</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33" normalizeH="0" baseline="0" noProof="0" dirty="0">
                <a:ln>
                  <a:noFill/>
                </a:ln>
                <a:solidFill>
                  <a:srgbClr val="008000"/>
                </a:solidFill>
                <a:effectLst/>
                <a:uLnTx/>
                <a:uFillTx/>
                <a:latin typeface="Calibri"/>
                <a:ea typeface="+mn-ea"/>
                <a:cs typeface="Calibri"/>
              </a:rPr>
              <a:t>ACH</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73" name="object 173"/>
          <p:cNvSpPr txBox="1"/>
          <p:nvPr/>
        </p:nvSpPr>
        <p:spPr>
          <a:xfrm>
            <a:off x="195359" y="5409557"/>
            <a:ext cx="136821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0098</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Reynolds</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AHC</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7" normalizeH="0" baseline="0" noProof="0" dirty="0">
                <a:ln>
                  <a:noFill/>
                </a:ln>
                <a:solidFill>
                  <a:srgbClr val="008000"/>
                </a:solidFill>
                <a:effectLst/>
                <a:uLnTx/>
                <a:uFillTx/>
                <a:latin typeface="Calibri"/>
                <a:ea typeface="+mn-ea"/>
                <a:cs typeface="Calibri"/>
              </a:rPr>
              <a:t> Sill)</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74" name="object 174"/>
          <p:cNvSpPr txBox="1"/>
          <p:nvPr/>
        </p:nvSpPr>
        <p:spPr>
          <a:xfrm>
            <a:off x="195359" y="5568779"/>
            <a:ext cx="176276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0108</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Wm</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27" normalizeH="0" baseline="0" noProof="0" dirty="0">
                <a:ln>
                  <a:noFill/>
                </a:ln>
                <a:solidFill>
                  <a:srgbClr val="008000"/>
                </a:solidFill>
                <a:effectLst/>
                <a:uLnTx/>
                <a:uFillTx/>
                <a:latin typeface="Calibri"/>
                <a:ea typeface="+mn-ea"/>
                <a:cs typeface="Calibri"/>
              </a:rPr>
              <a:t>Beaumont</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AMC</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Bliss)</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75" name="object 175"/>
          <p:cNvSpPr txBox="1"/>
          <p:nvPr/>
        </p:nvSpPr>
        <p:spPr>
          <a:xfrm>
            <a:off x="195242" y="5728003"/>
            <a:ext cx="186182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0110</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Carl</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R</a:t>
            </a:r>
            <a:r>
              <a:rPr kumimoji="0" sz="933" b="0" i="0" u="none" strike="noStrike" kern="0" cap="none" spc="-5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Darnall</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AMC</a:t>
            </a:r>
            <a:r>
              <a:rPr kumimoji="0" sz="933" b="0" i="0" u="none" strike="noStrike" kern="0" cap="none" spc="-5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Cavazos)</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176" name="object 176"/>
          <p:cNvSpPr txBox="1"/>
          <p:nvPr/>
        </p:nvSpPr>
        <p:spPr>
          <a:xfrm>
            <a:off x="195124" y="5887227"/>
            <a:ext cx="132503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0131</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Weed</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ACH</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Irwin)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grpSp>
        <p:nvGrpSpPr>
          <p:cNvPr id="177" name="object 177"/>
          <p:cNvGrpSpPr/>
          <p:nvPr/>
        </p:nvGrpSpPr>
        <p:grpSpPr>
          <a:xfrm>
            <a:off x="6286614" y="10723"/>
            <a:ext cx="3739727" cy="6045200"/>
            <a:chOff x="4714960" y="8042"/>
            <a:chExt cx="2804795" cy="4533900"/>
          </a:xfrm>
        </p:grpSpPr>
        <p:sp>
          <p:nvSpPr>
            <p:cNvPr id="178" name="object 178"/>
            <p:cNvSpPr/>
            <p:nvPr/>
          </p:nvSpPr>
          <p:spPr>
            <a:xfrm>
              <a:off x="6165190" y="371855"/>
              <a:ext cx="1350645" cy="705485"/>
            </a:xfrm>
            <a:custGeom>
              <a:avLst/>
              <a:gdLst/>
              <a:ahLst/>
              <a:cxnLst/>
              <a:rect l="l" t="t" r="r" b="b"/>
              <a:pathLst>
                <a:path w="1350645" h="705485">
                  <a:moveTo>
                    <a:pt x="1350314" y="0"/>
                  </a:moveTo>
                  <a:lnTo>
                    <a:pt x="0" y="0"/>
                  </a:lnTo>
                  <a:lnTo>
                    <a:pt x="0" y="587819"/>
                  </a:lnTo>
                  <a:lnTo>
                    <a:pt x="1350314" y="587819"/>
                  </a:lnTo>
                  <a:lnTo>
                    <a:pt x="1350314" y="0"/>
                  </a:lnTo>
                  <a:close/>
                </a:path>
                <a:path w="1350645" h="705485">
                  <a:moveTo>
                    <a:pt x="1350327" y="587832"/>
                  </a:moveTo>
                  <a:lnTo>
                    <a:pt x="12" y="587832"/>
                  </a:lnTo>
                  <a:lnTo>
                    <a:pt x="12" y="705396"/>
                  </a:lnTo>
                  <a:lnTo>
                    <a:pt x="1350327" y="705396"/>
                  </a:lnTo>
                  <a:lnTo>
                    <a:pt x="1350327" y="587832"/>
                  </a:lnTo>
                  <a:close/>
                </a:path>
              </a:pathLst>
            </a:custGeom>
            <a:solidFill>
              <a:srgbClr val="FFFFF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79" name="object 179"/>
            <p:cNvSpPr/>
            <p:nvPr/>
          </p:nvSpPr>
          <p:spPr>
            <a:xfrm>
              <a:off x="6162764" y="15976"/>
              <a:ext cx="1350645" cy="117475"/>
            </a:xfrm>
            <a:custGeom>
              <a:avLst/>
              <a:gdLst/>
              <a:ahLst/>
              <a:cxnLst/>
              <a:rect l="l" t="t" r="r" b="b"/>
              <a:pathLst>
                <a:path w="1350645" h="117475">
                  <a:moveTo>
                    <a:pt x="1350644" y="0"/>
                  </a:moveTo>
                  <a:lnTo>
                    <a:pt x="0" y="0"/>
                  </a:lnTo>
                  <a:lnTo>
                    <a:pt x="0" y="117475"/>
                  </a:lnTo>
                  <a:lnTo>
                    <a:pt x="1350644" y="117475"/>
                  </a:lnTo>
                  <a:lnTo>
                    <a:pt x="1350644" y="0"/>
                  </a:lnTo>
                  <a:close/>
                </a:path>
              </a:pathLst>
            </a:custGeom>
            <a:solidFill>
              <a:srgbClr val="5AAB46"/>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0" name="object 180"/>
            <p:cNvSpPr/>
            <p:nvPr/>
          </p:nvSpPr>
          <p:spPr>
            <a:xfrm>
              <a:off x="6162764" y="133451"/>
              <a:ext cx="1350645" cy="234950"/>
            </a:xfrm>
            <a:custGeom>
              <a:avLst/>
              <a:gdLst/>
              <a:ahLst/>
              <a:cxnLst/>
              <a:rect l="l" t="t" r="r" b="b"/>
              <a:pathLst>
                <a:path w="1350645" h="234950">
                  <a:moveTo>
                    <a:pt x="1350645" y="0"/>
                  </a:moveTo>
                  <a:lnTo>
                    <a:pt x="0" y="0"/>
                  </a:lnTo>
                  <a:lnTo>
                    <a:pt x="0" y="117475"/>
                  </a:lnTo>
                  <a:lnTo>
                    <a:pt x="0" y="234950"/>
                  </a:lnTo>
                  <a:lnTo>
                    <a:pt x="1350645" y="234950"/>
                  </a:lnTo>
                  <a:lnTo>
                    <a:pt x="1350645" y="117475"/>
                  </a:lnTo>
                  <a:lnTo>
                    <a:pt x="1350645" y="0"/>
                  </a:lnTo>
                  <a:close/>
                </a:path>
              </a:pathLst>
            </a:custGeom>
            <a:solidFill>
              <a:srgbClr val="6E2E9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1" name="object 181"/>
            <p:cNvSpPr/>
            <p:nvPr/>
          </p:nvSpPr>
          <p:spPr>
            <a:xfrm>
              <a:off x="6162764" y="955776"/>
              <a:ext cx="1350645" cy="117475"/>
            </a:xfrm>
            <a:custGeom>
              <a:avLst/>
              <a:gdLst/>
              <a:ahLst/>
              <a:cxnLst/>
              <a:rect l="l" t="t" r="r" b="b"/>
              <a:pathLst>
                <a:path w="1350645" h="117475">
                  <a:moveTo>
                    <a:pt x="1350644" y="0"/>
                  </a:moveTo>
                  <a:lnTo>
                    <a:pt x="0" y="0"/>
                  </a:lnTo>
                  <a:lnTo>
                    <a:pt x="0" y="117475"/>
                  </a:lnTo>
                  <a:lnTo>
                    <a:pt x="1350644" y="117475"/>
                  </a:lnTo>
                  <a:lnTo>
                    <a:pt x="1350644" y="0"/>
                  </a:lnTo>
                  <a:close/>
                </a:path>
              </a:pathLst>
            </a:custGeom>
            <a:solidFill>
              <a:srgbClr val="FFFFF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2" name="object 182"/>
            <p:cNvSpPr/>
            <p:nvPr/>
          </p:nvSpPr>
          <p:spPr>
            <a:xfrm>
              <a:off x="6162764" y="1667611"/>
              <a:ext cx="1350645" cy="127000"/>
            </a:xfrm>
            <a:custGeom>
              <a:avLst/>
              <a:gdLst/>
              <a:ahLst/>
              <a:cxnLst/>
              <a:rect l="l" t="t" r="r" b="b"/>
              <a:pathLst>
                <a:path w="1350645" h="127000">
                  <a:moveTo>
                    <a:pt x="1350644" y="0"/>
                  </a:moveTo>
                  <a:lnTo>
                    <a:pt x="0" y="0"/>
                  </a:lnTo>
                  <a:lnTo>
                    <a:pt x="0" y="127000"/>
                  </a:lnTo>
                  <a:lnTo>
                    <a:pt x="1350644" y="127000"/>
                  </a:lnTo>
                  <a:lnTo>
                    <a:pt x="1350644" y="0"/>
                  </a:lnTo>
                  <a:close/>
                </a:path>
              </a:pathLst>
            </a:custGeom>
            <a:solidFill>
              <a:srgbClr val="B685DA"/>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3" name="object 183"/>
            <p:cNvSpPr/>
            <p:nvPr/>
          </p:nvSpPr>
          <p:spPr>
            <a:xfrm>
              <a:off x="6162764" y="1794611"/>
              <a:ext cx="1350645" cy="238760"/>
            </a:xfrm>
            <a:custGeom>
              <a:avLst/>
              <a:gdLst/>
              <a:ahLst/>
              <a:cxnLst/>
              <a:rect l="l" t="t" r="r" b="b"/>
              <a:pathLst>
                <a:path w="1350645" h="238760">
                  <a:moveTo>
                    <a:pt x="1350645" y="0"/>
                  </a:moveTo>
                  <a:lnTo>
                    <a:pt x="0" y="0"/>
                  </a:lnTo>
                  <a:lnTo>
                    <a:pt x="0" y="119380"/>
                  </a:lnTo>
                  <a:lnTo>
                    <a:pt x="0" y="238760"/>
                  </a:lnTo>
                  <a:lnTo>
                    <a:pt x="1350645" y="238760"/>
                  </a:lnTo>
                  <a:lnTo>
                    <a:pt x="1350645" y="119380"/>
                  </a:lnTo>
                  <a:lnTo>
                    <a:pt x="1350645" y="0"/>
                  </a:lnTo>
                  <a:close/>
                </a:path>
              </a:pathLst>
            </a:custGeom>
            <a:solidFill>
              <a:srgbClr val="6E2E9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4" name="object 184"/>
            <p:cNvSpPr/>
            <p:nvPr/>
          </p:nvSpPr>
          <p:spPr>
            <a:xfrm>
              <a:off x="4721314" y="2629001"/>
              <a:ext cx="1441450" cy="119380"/>
            </a:xfrm>
            <a:custGeom>
              <a:avLst/>
              <a:gdLst/>
              <a:ahLst/>
              <a:cxnLst/>
              <a:rect l="l" t="t" r="r" b="b"/>
              <a:pathLst>
                <a:path w="1441450" h="119380">
                  <a:moveTo>
                    <a:pt x="1441450" y="0"/>
                  </a:moveTo>
                  <a:lnTo>
                    <a:pt x="0" y="0"/>
                  </a:lnTo>
                  <a:lnTo>
                    <a:pt x="0" y="119380"/>
                  </a:lnTo>
                  <a:lnTo>
                    <a:pt x="1441450" y="119380"/>
                  </a:lnTo>
                  <a:lnTo>
                    <a:pt x="1441450" y="0"/>
                  </a:lnTo>
                  <a:close/>
                </a:path>
              </a:pathLst>
            </a:custGeom>
            <a:solidFill>
              <a:srgbClr val="001F5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5" name="object 185"/>
            <p:cNvSpPr/>
            <p:nvPr/>
          </p:nvSpPr>
          <p:spPr>
            <a:xfrm>
              <a:off x="4721314" y="2748381"/>
              <a:ext cx="1441450" cy="257175"/>
            </a:xfrm>
            <a:custGeom>
              <a:avLst/>
              <a:gdLst/>
              <a:ahLst/>
              <a:cxnLst/>
              <a:rect l="l" t="t" r="r" b="b"/>
              <a:pathLst>
                <a:path w="1441450" h="257175">
                  <a:moveTo>
                    <a:pt x="1441450" y="0"/>
                  </a:moveTo>
                  <a:lnTo>
                    <a:pt x="0" y="0"/>
                  </a:lnTo>
                  <a:lnTo>
                    <a:pt x="0" y="119380"/>
                  </a:lnTo>
                  <a:lnTo>
                    <a:pt x="0" y="257175"/>
                  </a:lnTo>
                  <a:lnTo>
                    <a:pt x="1441450" y="257175"/>
                  </a:lnTo>
                  <a:lnTo>
                    <a:pt x="1441450" y="119380"/>
                  </a:lnTo>
                  <a:lnTo>
                    <a:pt x="1441450" y="0"/>
                  </a:lnTo>
                  <a:close/>
                </a:path>
              </a:pathLst>
            </a:custGeom>
            <a:solidFill>
              <a:srgbClr val="6E2E9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6" name="object 186"/>
            <p:cNvSpPr/>
            <p:nvPr/>
          </p:nvSpPr>
          <p:spPr>
            <a:xfrm>
              <a:off x="6162764" y="2867761"/>
              <a:ext cx="1350645" cy="137795"/>
            </a:xfrm>
            <a:custGeom>
              <a:avLst/>
              <a:gdLst/>
              <a:ahLst/>
              <a:cxnLst/>
              <a:rect l="l" t="t" r="r" b="b"/>
              <a:pathLst>
                <a:path w="1350645" h="137794">
                  <a:moveTo>
                    <a:pt x="1350644" y="0"/>
                  </a:moveTo>
                  <a:lnTo>
                    <a:pt x="0" y="0"/>
                  </a:lnTo>
                  <a:lnTo>
                    <a:pt x="0" y="137794"/>
                  </a:lnTo>
                  <a:lnTo>
                    <a:pt x="1350644" y="137794"/>
                  </a:lnTo>
                  <a:lnTo>
                    <a:pt x="1350644" y="0"/>
                  </a:lnTo>
                  <a:close/>
                </a:path>
              </a:pathLst>
            </a:custGeom>
            <a:solidFill>
              <a:srgbClr val="5AAB46"/>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7" name="object 187"/>
            <p:cNvSpPr/>
            <p:nvPr/>
          </p:nvSpPr>
          <p:spPr>
            <a:xfrm>
              <a:off x="6162764" y="3005556"/>
              <a:ext cx="1350645" cy="272415"/>
            </a:xfrm>
            <a:custGeom>
              <a:avLst/>
              <a:gdLst/>
              <a:ahLst/>
              <a:cxnLst/>
              <a:rect l="l" t="t" r="r" b="b"/>
              <a:pathLst>
                <a:path w="1350645" h="272414">
                  <a:moveTo>
                    <a:pt x="1350645" y="0"/>
                  </a:moveTo>
                  <a:lnTo>
                    <a:pt x="0" y="0"/>
                  </a:lnTo>
                  <a:lnTo>
                    <a:pt x="0" y="122555"/>
                  </a:lnTo>
                  <a:lnTo>
                    <a:pt x="0" y="272415"/>
                  </a:lnTo>
                  <a:lnTo>
                    <a:pt x="1350645" y="272415"/>
                  </a:lnTo>
                  <a:lnTo>
                    <a:pt x="1350645" y="122555"/>
                  </a:lnTo>
                  <a:lnTo>
                    <a:pt x="1350645" y="0"/>
                  </a:lnTo>
                  <a:close/>
                </a:path>
              </a:pathLst>
            </a:custGeom>
            <a:solidFill>
              <a:srgbClr val="6E2E9F"/>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8" name="object 188"/>
            <p:cNvSpPr/>
            <p:nvPr/>
          </p:nvSpPr>
          <p:spPr>
            <a:xfrm>
              <a:off x="6162760" y="12805"/>
              <a:ext cx="0" cy="123825"/>
            </a:xfrm>
            <a:custGeom>
              <a:avLst/>
              <a:gdLst/>
              <a:ahLst/>
              <a:cxnLst/>
              <a:rect l="l" t="t" r="r" b="b"/>
              <a:pathLst>
                <a:path h="123825">
                  <a:moveTo>
                    <a:pt x="0" y="0"/>
                  </a:moveTo>
                  <a:lnTo>
                    <a:pt x="0" y="123825"/>
                  </a:lnTo>
                </a:path>
              </a:pathLst>
            </a:custGeom>
            <a:ln w="9525">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9" name="object 189"/>
            <p:cNvSpPr/>
            <p:nvPr/>
          </p:nvSpPr>
          <p:spPr>
            <a:xfrm>
              <a:off x="6162760" y="136630"/>
              <a:ext cx="0" cy="4401820"/>
            </a:xfrm>
            <a:custGeom>
              <a:avLst/>
              <a:gdLst/>
              <a:ahLst/>
              <a:cxnLst/>
              <a:rect l="l" t="t" r="r" b="b"/>
              <a:pathLst>
                <a:path h="4401820">
                  <a:moveTo>
                    <a:pt x="0" y="0"/>
                  </a:moveTo>
                  <a:lnTo>
                    <a:pt x="0" y="440182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0" name="object 190"/>
            <p:cNvSpPr/>
            <p:nvPr/>
          </p:nvSpPr>
          <p:spPr>
            <a:xfrm>
              <a:off x="6157997" y="133455"/>
              <a:ext cx="1358900" cy="0"/>
            </a:xfrm>
            <a:custGeom>
              <a:avLst/>
              <a:gdLst/>
              <a:ahLst/>
              <a:cxnLst/>
              <a:rect l="l" t="t" r="r" b="b"/>
              <a:pathLst>
                <a:path w="1358900">
                  <a:moveTo>
                    <a:pt x="0" y="0"/>
                  </a:moveTo>
                  <a:lnTo>
                    <a:pt x="1358582"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1" name="object 191"/>
            <p:cNvSpPr/>
            <p:nvPr/>
          </p:nvSpPr>
          <p:spPr>
            <a:xfrm>
              <a:off x="6159585" y="250930"/>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2" name="object 192"/>
            <p:cNvSpPr/>
            <p:nvPr/>
          </p:nvSpPr>
          <p:spPr>
            <a:xfrm>
              <a:off x="6159585" y="36840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3" name="object 193"/>
            <p:cNvSpPr/>
            <p:nvPr/>
          </p:nvSpPr>
          <p:spPr>
            <a:xfrm>
              <a:off x="6159585" y="485880"/>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4" name="object 194"/>
            <p:cNvSpPr/>
            <p:nvPr/>
          </p:nvSpPr>
          <p:spPr>
            <a:xfrm>
              <a:off x="6159585" y="60335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5" name="object 195"/>
            <p:cNvSpPr/>
            <p:nvPr/>
          </p:nvSpPr>
          <p:spPr>
            <a:xfrm>
              <a:off x="6159585" y="720830"/>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6" name="object 196"/>
            <p:cNvSpPr/>
            <p:nvPr/>
          </p:nvSpPr>
          <p:spPr>
            <a:xfrm>
              <a:off x="6159585" y="83830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7" name="object 197"/>
            <p:cNvSpPr/>
            <p:nvPr/>
          </p:nvSpPr>
          <p:spPr>
            <a:xfrm>
              <a:off x="6159585" y="955780"/>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8" name="object 198"/>
            <p:cNvSpPr/>
            <p:nvPr/>
          </p:nvSpPr>
          <p:spPr>
            <a:xfrm>
              <a:off x="6159585" y="107325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9" name="object 199"/>
            <p:cNvSpPr/>
            <p:nvPr/>
          </p:nvSpPr>
          <p:spPr>
            <a:xfrm>
              <a:off x="6159585" y="1190730"/>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0" name="object 200"/>
            <p:cNvSpPr/>
            <p:nvPr/>
          </p:nvSpPr>
          <p:spPr>
            <a:xfrm>
              <a:off x="6159585" y="130820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1" name="object 201"/>
            <p:cNvSpPr/>
            <p:nvPr/>
          </p:nvSpPr>
          <p:spPr>
            <a:xfrm>
              <a:off x="6159585" y="1425680"/>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2" name="object 202"/>
            <p:cNvSpPr/>
            <p:nvPr/>
          </p:nvSpPr>
          <p:spPr>
            <a:xfrm>
              <a:off x="6159585" y="154315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3" name="object 203"/>
            <p:cNvSpPr/>
            <p:nvPr/>
          </p:nvSpPr>
          <p:spPr>
            <a:xfrm>
              <a:off x="6159585" y="166761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4" name="object 204"/>
            <p:cNvSpPr/>
            <p:nvPr/>
          </p:nvSpPr>
          <p:spPr>
            <a:xfrm>
              <a:off x="6159585" y="179461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5" name="object 205"/>
            <p:cNvSpPr/>
            <p:nvPr/>
          </p:nvSpPr>
          <p:spPr>
            <a:xfrm>
              <a:off x="6159585" y="191399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6" name="object 206"/>
            <p:cNvSpPr/>
            <p:nvPr/>
          </p:nvSpPr>
          <p:spPr>
            <a:xfrm>
              <a:off x="6159585" y="203337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7" name="object 207"/>
            <p:cNvSpPr/>
            <p:nvPr/>
          </p:nvSpPr>
          <p:spPr>
            <a:xfrm>
              <a:off x="6159585" y="215275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8" name="object 208"/>
            <p:cNvSpPr/>
            <p:nvPr/>
          </p:nvSpPr>
          <p:spPr>
            <a:xfrm>
              <a:off x="6159585" y="227213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9" name="object 209"/>
            <p:cNvSpPr/>
            <p:nvPr/>
          </p:nvSpPr>
          <p:spPr>
            <a:xfrm>
              <a:off x="6159585" y="239151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0" name="object 210"/>
            <p:cNvSpPr/>
            <p:nvPr/>
          </p:nvSpPr>
          <p:spPr>
            <a:xfrm>
              <a:off x="6159585" y="251089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1" name="object 211"/>
            <p:cNvSpPr/>
            <p:nvPr/>
          </p:nvSpPr>
          <p:spPr>
            <a:xfrm>
              <a:off x="4718135" y="2629005"/>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2" name="object 212"/>
            <p:cNvSpPr/>
            <p:nvPr/>
          </p:nvSpPr>
          <p:spPr>
            <a:xfrm>
              <a:off x="4718135" y="2748385"/>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3" name="object 213"/>
            <p:cNvSpPr/>
            <p:nvPr/>
          </p:nvSpPr>
          <p:spPr>
            <a:xfrm>
              <a:off x="4718135" y="2867765"/>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4" name="object 214"/>
            <p:cNvSpPr/>
            <p:nvPr/>
          </p:nvSpPr>
          <p:spPr>
            <a:xfrm>
              <a:off x="4718135" y="3005560"/>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5" name="object 215"/>
            <p:cNvSpPr/>
            <p:nvPr/>
          </p:nvSpPr>
          <p:spPr>
            <a:xfrm>
              <a:off x="4718135" y="3128115"/>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6" name="object 216"/>
            <p:cNvSpPr/>
            <p:nvPr/>
          </p:nvSpPr>
          <p:spPr>
            <a:xfrm>
              <a:off x="4718135" y="3224000"/>
              <a:ext cx="1447800" cy="0"/>
            </a:xfrm>
            <a:custGeom>
              <a:avLst/>
              <a:gdLst/>
              <a:ahLst/>
              <a:cxnLst/>
              <a:rect l="l" t="t" r="r" b="b"/>
              <a:pathLst>
                <a:path w="1447800">
                  <a:moveTo>
                    <a:pt x="0" y="0"/>
                  </a:moveTo>
                  <a:lnTo>
                    <a:pt x="144780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7" name="object 217"/>
            <p:cNvSpPr/>
            <p:nvPr/>
          </p:nvSpPr>
          <p:spPr>
            <a:xfrm>
              <a:off x="6159585" y="3277975"/>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8" name="object 218"/>
            <p:cNvSpPr/>
            <p:nvPr/>
          </p:nvSpPr>
          <p:spPr>
            <a:xfrm>
              <a:off x="4718135" y="3342744"/>
              <a:ext cx="1447800" cy="0"/>
            </a:xfrm>
            <a:custGeom>
              <a:avLst/>
              <a:gdLst/>
              <a:ahLst/>
              <a:cxnLst/>
              <a:rect l="l" t="t" r="r" b="b"/>
              <a:pathLst>
                <a:path w="1447800">
                  <a:moveTo>
                    <a:pt x="0" y="0"/>
                  </a:moveTo>
                  <a:lnTo>
                    <a:pt x="144780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9" name="object 219"/>
            <p:cNvSpPr/>
            <p:nvPr/>
          </p:nvSpPr>
          <p:spPr>
            <a:xfrm>
              <a:off x="6159585" y="3403704"/>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0" name="object 220"/>
            <p:cNvSpPr/>
            <p:nvPr/>
          </p:nvSpPr>
          <p:spPr>
            <a:xfrm>
              <a:off x="4718135" y="3461489"/>
              <a:ext cx="1447800" cy="0"/>
            </a:xfrm>
            <a:custGeom>
              <a:avLst/>
              <a:gdLst/>
              <a:ahLst/>
              <a:cxnLst/>
              <a:rect l="l" t="t" r="r" b="b"/>
              <a:pathLst>
                <a:path w="1447800">
                  <a:moveTo>
                    <a:pt x="0" y="0"/>
                  </a:moveTo>
                  <a:lnTo>
                    <a:pt x="144780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1" name="object 221"/>
            <p:cNvSpPr/>
            <p:nvPr/>
          </p:nvSpPr>
          <p:spPr>
            <a:xfrm>
              <a:off x="6159585" y="3529434"/>
              <a:ext cx="1356995" cy="0"/>
            </a:xfrm>
            <a:custGeom>
              <a:avLst/>
              <a:gdLst/>
              <a:ahLst/>
              <a:cxnLst/>
              <a:rect l="l" t="t" r="r" b="b"/>
              <a:pathLst>
                <a:path w="1356995">
                  <a:moveTo>
                    <a:pt x="0" y="0"/>
                  </a:moveTo>
                  <a:lnTo>
                    <a:pt x="135699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2" name="object 222"/>
            <p:cNvSpPr/>
            <p:nvPr/>
          </p:nvSpPr>
          <p:spPr>
            <a:xfrm>
              <a:off x="4718135" y="3580234"/>
              <a:ext cx="1447800" cy="0"/>
            </a:xfrm>
            <a:custGeom>
              <a:avLst/>
              <a:gdLst/>
              <a:ahLst/>
              <a:cxnLst/>
              <a:rect l="l" t="t" r="r" b="b"/>
              <a:pathLst>
                <a:path w="1447800">
                  <a:moveTo>
                    <a:pt x="0" y="0"/>
                  </a:moveTo>
                  <a:lnTo>
                    <a:pt x="1447800"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3" name="object 223"/>
            <p:cNvSpPr/>
            <p:nvPr/>
          </p:nvSpPr>
          <p:spPr>
            <a:xfrm>
              <a:off x="4718135" y="3677389"/>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4" name="object 224"/>
            <p:cNvSpPr/>
            <p:nvPr/>
          </p:nvSpPr>
          <p:spPr>
            <a:xfrm>
              <a:off x="4718135" y="3799944"/>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5" name="object 225"/>
            <p:cNvSpPr/>
            <p:nvPr/>
          </p:nvSpPr>
          <p:spPr>
            <a:xfrm>
              <a:off x="4718135" y="3922499"/>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6" name="object 226"/>
            <p:cNvSpPr/>
            <p:nvPr/>
          </p:nvSpPr>
          <p:spPr>
            <a:xfrm>
              <a:off x="4718135" y="4045054"/>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7" name="object 227"/>
            <p:cNvSpPr/>
            <p:nvPr/>
          </p:nvSpPr>
          <p:spPr>
            <a:xfrm>
              <a:off x="4718135" y="4167609"/>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8" name="object 228"/>
            <p:cNvSpPr/>
            <p:nvPr/>
          </p:nvSpPr>
          <p:spPr>
            <a:xfrm>
              <a:off x="4718135" y="4290164"/>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29" name="object 229"/>
            <p:cNvSpPr/>
            <p:nvPr/>
          </p:nvSpPr>
          <p:spPr>
            <a:xfrm>
              <a:off x="4718135" y="4412719"/>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30" name="object 230"/>
            <p:cNvSpPr/>
            <p:nvPr/>
          </p:nvSpPr>
          <p:spPr>
            <a:xfrm>
              <a:off x="4721310" y="2625830"/>
              <a:ext cx="0" cy="1912620"/>
            </a:xfrm>
            <a:custGeom>
              <a:avLst/>
              <a:gdLst/>
              <a:ahLst/>
              <a:cxnLst/>
              <a:rect l="l" t="t" r="r" b="b"/>
              <a:pathLst>
                <a:path h="1912620">
                  <a:moveTo>
                    <a:pt x="0" y="0"/>
                  </a:moveTo>
                  <a:lnTo>
                    <a:pt x="0" y="191262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31" name="object 231"/>
            <p:cNvSpPr/>
            <p:nvPr/>
          </p:nvSpPr>
          <p:spPr>
            <a:xfrm>
              <a:off x="7513405" y="12805"/>
              <a:ext cx="0" cy="4525645"/>
            </a:xfrm>
            <a:custGeom>
              <a:avLst/>
              <a:gdLst/>
              <a:ahLst/>
              <a:cxnLst/>
              <a:rect l="l" t="t" r="r" b="b"/>
              <a:pathLst>
                <a:path h="4525645">
                  <a:moveTo>
                    <a:pt x="0" y="0"/>
                  </a:moveTo>
                  <a:lnTo>
                    <a:pt x="0" y="4525645"/>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32" name="object 232"/>
            <p:cNvSpPr/>
            <p:nvPr/>
          </p:nvSpPr>
          <p:spPr>
            <a:xfrm>
              <a:off x="6157997" y="15980"/>
              <a:ext cx="1358900" cy="0"/>
            </a:xfrm>
            <a:custGeom>
              <a:avLst/>
              <a:gdLst/>
              <a:ahLst/>
              <a:cxnLst/>
              <a:rect l="l" t="t" r="r" b="b"/>
              <a:pathLst>
                <a:path w="1358900">
                  <a:moveTo>
                    <a:pt x="0" y="0"/>
                  </a:moveTo>
                  <a:lnTo>
                    <a:pt x="1358582"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33" name="object 233"/>
            <p:cNvSpPr/>
            <p:nvPr/>
          </p:nvSpPr>
          <p:spPr>
            <a:xfrm>
              <a:off x="4718135" y="4535274"/>
              <a:ext cx="2798445" cy="0"/>
            </a:xfrm>
            <a:custGeom>
              <a:avLst/>
              <a:gdLst/>
              <a:ahLst/>
              <a:cxnLst/>
              <a:rect l="l" t="t" r="r" b="b"/>
              <a:pathLst>
                <a:path w="2798445">
                  <a:moveTo>
                    <a:pt x="0" y="0"/>
                  </a:moveTo>
                  <a:lnTo>
                    <a:pt x="2798445" y="0"/>
                  </a:lnTo>
                </a:path>
              </a:pathLst>
            </a:custGeom>
            <a:ln w="635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234" name="object 234"/>
          <p:cNvSpPr txBox="1"/>
          <p:nvPr/>
        </p:nvSpPr>
        <p:spPr>
          <a:xfrm>
            <a:off x="8718239" y="-8155"/>
            <a:ext cx="78232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FFFF"/>
                </a:solidFill>
                <a:effectLst/>
                <a:uLnTx/>
                <a:uFillTx/>
                <a:latin typeface="Calibri"/>
                <a:ea typeface="+mn-ea"/>
                <a:cs typeface="Calibri"/>
              </a:rPr>
              <a:t>DHN</a:t>
            </a:r>
            <a:r>
              <a:rPr kumimoji="0" sz="933" b="1" i="0" u="none" strike="noStrike" kern="0" cap="none" spc="-33"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6</a:t>
            </a:r>
            <a:r>
              <a:rPr kumimoji="0" sz="933" b="1" i="0" u="none" strike="noStrike" kern="0" cap="none" spc="-7"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East</a:t>
            </a:r>
            <a:r>
              <a:rPr kumimoji="0" sz="933" b="1" i="0" u="none" strike="noStrike" kern="0" cap="none" spc="-13" normalizeH="0" baseline="0" noProof="0" dirty="0">
                <a:ln>
                  <a:noFill/>
                </a:ln>
                <a:solidFill>
                  <a:srgbClr val="FFFFFF"/>
                </a:solidFill>
                <a:effectLst/>
                <a:uLnTx/>
                <a:uFillTx/>
                <a:latin typeface="Calibri"/>
                <a:ea typeface="+mn-ea"/>
                <a:cs typeface="Calibri"/>
              </a:rPr>
              <a:t> </a:t>
            </a:r>
            <a:r>
              <a:rPr kumimoji="0" sz="933" b="1" i="0" u="none" strike="noStrike" kern="0" cap="none" spc="-27" normalizeH="0" baseline="0" noProof="0" dirty="0">
                <a:ln>
                  <a:noFill/>
                </a:ln>
                <a:solidFill>
                  <a:srgbClr val="FFFFFF"/>
                </a:solidFill>
                <a:effectLst/>
                <a:uLnTx/>
                <a:uFillTx/>
                <a:latin typeface="Calibri"/>
                <a:ea typeface="+mn-ea"/>
                <a:cs typeface="Calibri"/>
              </a:rPr>
              <a:t>(11)</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35" name="object 235"/>
          <p:cNvSpPr txBox="1"/>
          <p:nvPr/>
        </p:nvSpPr>
        <p:spPr>
          <a:xfrm>
            <a:off x="8687757" y="148477"/>
            <a:ext cx="8466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none" strike="noStrike" kern="0" cap="none" spc="0" normalizeH="0" baseline="0" noProof="0" dirty="0">
                <a:ln>
                  <a:noFill/>
                </a:ln>
                <a:solidFill>
                  <a:srgbClr val="FFFFFF"/>
                </a:solidFill>
                <a:effectLst/>
                <a:uLnTx/>
                <a:uFillTx/>
                <a:latin typeface="Calibri"/>
                <a:ea typeface="+mn-ea"/>
                <a:cs typeface="Calibri"/>
              </a:rPr>
              <a:t>Lt</a:t>
            </a:r>
            <a:r>
              <a:rPr kumimoji="0" sz="933" b="0" i="1" u="none" strike="noStrike" kern="0" cap="none" spc="-27" normalizeH="0" baseline="0" noProof="0" dirty="0">
                <a:ln>
                  <a:noFill/>
                </a:ln>
                <a:solidFill>
                  <a:srgbClr val="FFFFFF"/>
                </a:solidFill>
                <a:effectLst/>
                <a:uLnTx/>
                <a:uFillTx/>
                <a:latin typeface="Calibri"/>
                <a:ea typeface="+mn-ea"/>
                <a:cs typeface="Calibri"/>
              </a:rPr>
              <a:t> </a:t>
            </a:r>
            <a:r>
              <a:rPr kumimoji="0" sz="933" b="0" i="1" u="none" strike="noStrike" kern="0" cap="none" spc="0" normalizeH="0" baseline="0" noProof="0" dirty="0">
                <a:ln>
                  <a:noFill/>
                </a:ln>
                <a:solidFill>
                  <a:srgbClr val="FFFFFF"/>
                </a:solidFill>
                <a:effectLst/>
                <a:uLnTx/>
                <a:uFillTx/>
                <a:latin typeface="Calibri"/>
                <a:ea typeface="+mn-ea"/>
                <a:cs typeface="Calibri"/>
              </a:rPr>
              <a:t>Col</a:t>
            </a:r>
            <a:r>
              <a:rPr kumimoji="0" sz="933" b="0" i="1" u="none" strike="noStrike" kern="0" cap="none" spc="-13" normalizeH="0" baseline="0" noProof="0" dirty="0">
                <a:ln>
                  <a:noFill/>
                </a:ln>
                <a:solidFill>
                  <a:srgbClr val="FFFFFF"/>
                </a:solidFill>
                <a:effectLst/>
                <a:uLnTx/>
                <a:uFillTx/>
                <a:latin typeface="Calibri"/>
                <a:ea typeface="+mn-ea"/>
                <a:cs typeface="Calibri"/>
              </a:rPr>
              <a:t> </a:t>
            </a:r>
            <a:r>
              <a:rPr kumimoji="0" sz="933" b="0" i="1" u="none" strike="noStrike" kern="0" cap="none" spc="0" normalizeH="0" baseline="0" noProof="0" dirty="0">
                <a:ln>
                  <a:noFill/>
                </a:ln>
                <a:solidFill>
                  <a:srgbClr val="FFFFFF"/>
                </a:solidFill>
                <a:effectLst/>
                <a:uLnTx/>
                <a:uFillTx/>
                <a:latin typeface="Calibri"/>
                <a:ea typeface="+mn-ea"/>
                <a:cs typeface="Calibri"/>
              </a:rPr>
              <a:t>Sarah</a:t>
            </a:r>
            <a:r>
              <a:rPr kumimoji="0" sz="933" b="0" i="1" u="none" strike="noStrike" kern="0" cap="none" spc="-20" normalizeH="0" baseline="0" noProof="0" dirty="0">
                <a:ln>
                  <a:noFill/>
                </a:ln>
                <a:solidFill>
                  <a:srgbClr val="FFFFFF"/>
                </a:solidFill>
                <a:effectLst/>
                <a:uLnTx/>
                <a:uFillTx/>
                <a:latin typeface="Calibri"/>
                <a:ea typeface="+mn-ea"/>
                <a:cs typeface="Calibri"/>
              </a:rPr>
              <a:t> </a:t>
            </a:r>
            <a:r>
              <a:rPr kumimoji="0" sz="933" b="0" i="1" u="none" strike="noStrike" kern="0" cap="none" spc="-13" normalizeH="0" baseline="0" noProof="0" dirty="0">
                <a:ln>
                  <a:noFill/>
                </a:ln>
                <a:solidFill>
                  <a:srgbClr val="FFFFFF"/>
                </a:solidFill>
                <a:effectLst/>
                <a:uLnTx/>
                <a:uFillTx/>
                <a:latin typeface="Calibri"/>
                <a:ea typeface="+mn-ea"/>
                <a:cs typeface="Calibri"/>
              </a:rPr>
              <a:t>Kelly</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36" name="object 236"/>
          <p:cNvSpPr txBox="1"/>
          <p:nvPr/>
        </p:nvSpPr>
        <p:spPr>
          <a:xfrm>
            <a:off x="8332187" y="315125"/>
            <a:ext cx="151384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sng" strike="noStrike" kern="0" cap="none" spc="-13" normalizeH="0" baseline="0" noProof="0" dirty="0">
                <a:ln>
                  <a:noFill/>
                </a:ln>
                <a:solidFill>
                  <a:srgbClr val="FFFFFF"/>
                </a:solidFill>
                <a:effectLst/>
                <a:uLnTx/>
                <a:uFill>
                  <a:solidFill>
                    <a:srgbClr val="FFFFFF"/>
                  </a:solidFill>
                </a:uFill>
                <a:latin typeface="Franklin Gothic Book"/>
                <a:ea typeface="+mn-ea"/>
                <a:cs typeface="Franklin Gothic Book"/>
                <a:hlinkClick r:id="rId9"/>
              </a:rPr>
              <a:t>sarah.e.kelly32.mil@health.mi</a:t>
            </a:r>
            <a:r>
              <a:rPr kumimoji="0" sz="933" b="0" i="1" u="none" strike="noStrike" kern="0" cap="none" spc="-13" normalizeH="0" baseline="0" noProof="0" dirty="0">
                <a:ln>
                  <a:noFill/>
                </a:ln>
                <a:solidFill>
                  <a:srgbClr val="FFFFFF"/>
                </a:solidFill>
                <a:effectLst/>
                <a:uLnTx/>
                <a:uFillTx/>
                <a:latin typeface="Franklin Gothic Book"/>
                <a:ea typeface="+mn-ea"/>
                <a:cs typeface="Franklin Gothic Book"/>
                <a:hlinkClick r:id="rId9"/>
              </a:rPr>
              <a:t>l</a:t>
            </a:r>
            <a:endParaRPr kumimoji="0" sz="933"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sp>
        <p:nvSpPr>
          <p:cNvPr id="237" name="object 237"/>
          <p:cNvSpPr txBox="1"/>
          <p:nvPr/>
        </p:nvSpPr>
        <p:spPr>
          <a:xfrm>
            <a:off x="8208209" y="465130"/>
            <a:ext cx="165862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0047</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Dwight</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D.</a:t>
            </a:r>
            <a:r>
              <a:rPr kumimoji="0" sz="933" b="0" i="0" u="none" strike="noStrike" kern="0" cap="none" spc="-47" normalizeH="0" baseline="0" noProof="0" dirty="0">
                <a:ln>
                  <a:noFill/>
                </a:ln>
                <a:solidFill>
                  <a:srgbClr val="008000"/>
                </a:solidFill>
                <a:effectLst/>
                <a:uLnTx/>
                <a:uFillTx/>
                <a:latin typeface="Calibri"/>
                <a:ea typeface="+mn-ea"/>
                <a:cs typeface="Calibri"/>
              </a:rPr>
              <a:t> </a:t>
            </a:r>
            <a:r>
              <a:rPr kumimoji="0" sz="933" b="0" i="0" u="none" strike="noStrike" kern="0" cap="none" spc="-27" normalizeH="0" baseline="0" noProof="0" dirty="0">
                <a:ln>
                  <a:noFill/>
                </a:ln>
                <a:solidFill>
                  <a:srgbClr val="008000"/>
                </a:solidFill>
                <a:effectLst/>
                <a:uLnTx/>
                <a:uFillTx/>
                <a:latin typeface="Calibri"/>
                <a:ea typeface="+mn-ea"/>
                <a:cs typeface="Calibri"/>
              </a:rPr>
              <a:t>Eisenhower</a:t>
            </a:r>
            <a:r>
              <a:rPr kumimoji="0" sz="933" b="0" i="0" u="none" strike="noStrike" kern="0" cap="none" spc="80" normalizeH="0" baseline="0" noProof="0" dirty="0">
                <a:ln>
                  <a:noFill/>
                </a:ln>
                <a:solidFill>
                  <a:srgbClr val="008000"/>
                </a:solidFill>
                <a:effectLst/>
                <a:uLnTx/>
                <a:uFillTx/>
                <a:latin typeface="Calibri"/>
                <a:ea typeface="+mn-ea"/>
                <a:cs typeface="Calibri"/>
              </a:rPr>
              <a:t> </a:t>
            </a:r>
            <a:r>
              <a:rPr kumimoji="0" sz="933" b="0" i="0" u="none" strike="noStrike" kern="0" cap="none" spc="-33" normalizeH="0" baseline="0" noProof="0" dirty="0">
                <a:ln>
                  <a:noFill/>
                </a:ln>
                <a:solidFill>
                  <a:srgbClr val="008000"/>
                </a:solidFill>
                <a:effectLst/>
                <a:uLnTx/>
                <a:uFillTx/>
                <a:latin typeface="Calibri"/>
                <a:ea typeface="+mn-ea"/>
                <a:cs typeface="Calibri"/>
              </a:rPr>
              <a:t>AMC</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38" name="object 238"/>
          <p:cNvSpPr txBox="1"/>
          <p:nvPr/>
        </p:nvSpPr>
        <p:spPr>
          <a:xfrm>
            <a:off x="8208209" y="621763"/>
            <a:ext cx="157564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0089</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Womack AMC</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Liberty)</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39" name="object 239"/>
          <p:cNvSpPr txBox="1"/>
          <p:nvPr/>
        </p:nvSpPr>
        <p:spPr>
          <a:xfrm>
            <a:off x="8208208" y="778397"/>
            <a:ext cx="129370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0001</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Fox</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AHC</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(Redstone)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40" name="object 240"/>
          <p:cNvSpPr txBox="1"/>
          <p:nvPr/>
        </p:nvSpPr>
        <p:spPr>
          <a:xfrm>
            <a:off x="8208209" y="919824"/>
            <a:ext cx="1472353" cy="325068"/>
          </a:xfrm>
          <a:prstGeom prst="rect">
            <a:avLst/>
          </a:prstGeom>
        </p:spPr>
        <p:txBody>
          <a:bodyPr vert="horz" wrap="square" lIns="0" tIns="16933" rIns="0" bIns="0" rtlCol="0">
            <a:spAutoFit/>
          </a:bodyPr>
          <a:lstStyle/>
          <a:p>
            <a:pPr marL="16933" marR="6773" lvl="0" indent="0" algn="l" defTabSz="1219170" rtl="0" eaLnBrk="1" fontAlgn="auto" latinLnBrk="0" hangingPunct="1">
              <a:lnSpc>
                <a:spcPct val="110100"/>
              </a:lnSpc>
              <a:spcBef>
                <a:spcPts val="133"/>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0003</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Lyster</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AHC</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27" normalizeH="0" baseline="0" noProof="0" dirty="0">
                <a:ln>
                  <a:noFill/>
                </a:ln>
                <a:solidFill>
                  <a:srgbClr val="008000"/>
                </a:solidFill>
                <a:effectLst/>
                <a:uLnTx/>
                <a:uFillTx/>
                <a:latin typeface="Calibri"/>
                <a:ea typeface="+mn-ea"/>
                <a:cs typeface="Calibri"/>
              </a:rPr>
              <a:t>Novosel)</a:t>
            </a:r>
            <a:r>
              <a:rPr kumimoji="0" sz="933" b="0" i="0" u="none" strike="noStrike" kern="0" cap="none" spc="66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0048</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Martin</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ACH</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Moore)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41" name="object 241"/>
          <p:cNvSpPr txBox="1"/>
          <p:nvPr/>
        </p:nvSpPr>
        <p:spPr>
          <a:xfrm>
            <a:off x="8208208" y="1248297"/>
            <a:ext cx="142240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0049</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Winn ACH</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Stewart)</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42" name="object 242"/>
          <p:cNvSpPr txBox="1"/>
          <p:nvPr/>
        </p:nvSpPr>
        <p:spPr>
          <a:xfrm>
            <a:off x="8208209" y="1404930"/>
            <a:ext cx="177038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0060</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Blanchfield</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ACH</a:t>
            </a:r>
            <a:r>
              <a:rPr kumimoji="0" sz="933" b="0" i="0" u="none" strike="noStrike" kern="0" cap="none" spc="-4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Campbell)</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43" name="object 243"/>
          <p:cNvSpPr txBox="1"/>
          <p:nvPr/>
        </p:nvSpPr>
        <p:spPr>
          <a:xfrm>
            <a:off x="8208209" y="1561563"/>
            <a:ext cx="136398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0061</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Ireland</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AHC</a:t>
            </a:r>
            <a:r>
              <a:rPr kumimoji="0" sz="933" b="0" i="0" u="none" strike="noStrike" kern="0" cap="none" spc="-5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27" normalizeH="0" baseline="0" noProof="0" dirty="0">
                <a:ln>
                  <a:noFill/>
                </a:ln>
                <a:solidFill>
                  <a:srgbClr val="008000"/>
                </a:solidFill>
                <a:effectLst/>
                <a:uLnTx/>
                <a:uFillTx/>
                <a:latin typeface="Calibri"/>
                <a:ea typeface="+mn-ea"/>
                <a:cs typeface="Calibri"/>
              </a:rPr>
              <a:t>Knox)</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44" name="object 244"/>
          <p:cNvSpPr txBox="1"/>
          <p:nvPr/>
        </p:nvSpPr>
        <p:spPr>
          <a:xfrm>
            <a:off x="8208209" y="1718197"/>
            <a:ext cx="147912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0086</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Keller</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ACH</a:t>
            </a:r>
            <a:r>
              <a:rPr kumimoji="0" sz="933" b="0" i="0" u="none" strike="noStrike" kern="0" cap="none" spc="-4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(West</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Point)</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45" name="object 245"/>
          <p:cNvSpPr txBox="1"/>
          <p:nvPr/>
        </p:nvSpPr>
        <p:spPr>
          <a:xfrm>
            <a:off x="8208209" y="1874830"/>
            <a:ext cx="159935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0105</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5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Moncrief</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AHC</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53"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Jackson)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46" name="object 246"/>
          <p:cNvSpPr txBox="1"/>
          <p:nvPr/>
        </p:nvSpPr>
        <p:spPr>
          <a:xfrm>
            <a:off x="8208208" y="2039591"/>
            <a:ext cx="142578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0330</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Guthrie</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AHC</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47" normalizeH="0" baseline="0" noProof="0" dirty="0">
                <a:ln>
                  <a:noFill/>
                </a:ln>
                <a:solidFill>
                  <a:srgbClr val="008000"/>
                </a:solidFill>
                <a:effectLst/>
                <a:uLnTx/>
                <a:uFillTx/>
                <a:latin typeface="Calibri"/>
                <a:ea typeface="+mn-ea"/>
                <a:cs typeface="Calibri"/>
              </a:rPr>
              <a:t> </a:t>
            </a:r>
            <a:r>
              <a:rPr kumimoji="0" sz="933" b="0" i="0" u="none" strike="noStrike" kern="0" cap="none" spc="-27" normalizeH="0" baseline="0" noProof="0" dirty="0">
                <a:ln>
                  <a:noFill/>
                </a:ln>
                <a:solidFill>
                  <a:srgbClr val="008000"/>
                </a:solidFill>
                <a:effectLst/>
                <a:uLnTx/>
                <a:uFillTx/>
                <a:latin typeface="Calibri"/>
                <a:ea typeface="+mn-ea"/>
                <a:cs typeface="Calibri"/>
              </a:rPr>
              <a:t>Drum)</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47" name="object 247"/>
          <p:cNvSpPr txBox="1"/>
          <p:nvPr/>
        </p:nvSpPr>
        <p:spPr>
          <a:xfrm>
            <a:off x="8744655" y="2205030"/>
            <a:ext cx="73321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FFFF"/>
                </a:solidFill>
                <a:effectLst/>
                <a:uLnTx/>
                <a:uFillTx/>
                <a:latin typeface="Calibri"/>
                <a:ea typeface="+mn-ea"/>
                <a:cs typeface="Calibri"/>
              </a:rPr>
              <a:t>DHN</a:t>
            </a:r>
            <a:r>
              <a:rPr kumimoji="0" sz="933" b="1" i="0" u="none" strike="noStrike" kern="0" cap="none" spc="-40"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7</a:t>
            </a:r>
            <a:r>
              <a:rPr kumimoji="0" sz="933" b="1" i="0" u="none" strike="noStrike" kern="0" cap="none" spc="-27"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NCR</a:t>
            </a:r>
            <a:r>
              <a:rPr kumimoji="0" sz="933" b="1" i="0" u="none" strike="noStrike" kern="0" cap="none" spc="20" normalizeH="0" baseline="0" noProof="0" dirty="0">
                <a:ln>
                  <a:noFill/>
                </a:ln>
                <a:solidFill>
                  <a:srgbClr val="FFFFFF"/>
                </a:solidFill>
                <a:effectLst/>
                <a:uLnTx/>
                <a:uFillTx/>
                <a:latin typeface="Calibri"/>
                <a:ea typeface="+mn-ea"/>
                <a:cs typeface="Calibri"/>
              </a:rPr>
              <a:t> </a:t>
            </a:r>
            <a:r>
              <a:rPr kumimoji="0" sz="933" b="1" i="0" u="none" strike="noStrike" kern="0" cap="none" spc="-33" normalizeH="0" baseline="0" noProof="0" dirty="0">
                <a:ln>
                  <a:noFill/>
                </a:ln>
                <a:solidFill>
                  <a:srgbClr val="FFFFFF"/>
                </a:solidFill>
                <a:effectLst/>
                <a:uLnTx/>
                <a:uFillTx/>
                <a:latin typeface="Calibri"/>
                <a:ea typeface="+mn-ea"/>
                <a:cs typeface="Calibri"/>
              </a:rPr>
              <a:t>(7)</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48" name="object 248"/>
          <p:cNvSpPr txBox="1"/>
          <p:nvPr/>
        </p:nvSpPr>
        <p:spPr>
          <a:xfrm>
            <a:off x="8657207" y="2365078"/>
            <a:ext cx="94064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none" strike="noStrike" kern="0" cap="none" spc="0" normalizeH="0" baseline="0" noProof="0" dirty="0">
                <a:ln>
                  <a:noFill/>
                </a:ln>
                <a:solidFill>
                  <a:srgbClr val="FFFFFF"/>
                </a:solidFill>
                <a:effectLst/>
                <a:uLnTx/>
                <a:uFillTx/>
                <a:latin typeface="Calibri"/>
                <a:ea typeface="+mn-ea"/>
                <a:cs typeface="Calibri"/>
              </a:rPr>
              <a:t>LTC</a:t>
            </a:r>
            <a:r>
              <a:rPr kumimoji="0" sz="933" b="0" i="1" u="none" strike="noStrike" kern="0" cap="none" spc="-13" normalizeH="0" baseline="0" noProof="0" dirty="0">
                <a:ln>
                  <a:noFill/>
                </a:ln>
                <a:solidFill>
                  <a:srgbClr val="FFFFFF"/>
                </a:solidFill>
                <a:effectLst/>
                <a:uLnTx/>
                <a:uFillTx/>
                <a:latin typeface="Calibri"/>
                <a:ea typeface="+mn-ea"/>
                <a:cs typeface="Calibri"/>
              </a:rPr>
              <a:t> </a:t>
            </a:r>
            <a:r>
              <a:rPr kumimoji="0" sz="933" b="0" i="1" u="none" strike="noStrike" kern="0" cap="none" spc="0" normalizeH="0" baseline="0" noProof="0" dirty="0">
                <a:ln>
                  <a:noFill/>
                </a:ln>
                <a:solidFill>
                  <a:srgbClr val="FFFFFF"/>
                </a:solidFill>
                <a:effectLst/>
                <a:uLnTx/>
                <a:uFillTx/>
                <a:latin typeface="Calibri"/>
                <a:ea typeface="+mn-ea"/>
                <a:cs typeface="Calibri"/>
              </a:rPr>
              <a:t>Emily</a:t>
            </a:r>
            <a:r>
              <a:rPr kumimoji="0" sz="933" b="0" i="1" u="none" strike="noStrike" kern="0" cap="none" spc="-20" normalizeH="0" baseline="0" noProof="0" dirty="0">
                <a:ln>
                  <a:noFill/>
                </a:ln>
                <a:solidFill>
                  <a:srgbClr val="FFFFFF"/>
                </a:solidFill>
                <a:effectLst/>
                <a:uLnTx/>
                <a:uFillTx/>
                <a:latin typeface="Calibri"/>
                <a:ea typeface="+mn-ea"/>
                <a:cs typeface="Calibri"/>
              </a:rPr>
              <a:t> </a:t>
            </a:r>
            <a:r>
              <a:rPr kumimoji="0" sz="933" b="0" i="1" u="none" strike="noStrike" kern="0" cap="none" spc="-13" normalizeH="0" baseline="0" noProof="0" dirty="0">
                <a:ln>
                  <a:noFill/>
                </a:ln>
                <a:solidFill>
                  <a:srgbClr val="FFFFFF"/>
                </a:solidFill>
                <a:effectLst/>
                <a:uLnTx/>
                <a:uFillTx/>
                <a:latin typeface="Calibri"/>
                <a:ea typeface="+mn-ea"/>
                <a:cs typeface="Calibri"/>
              </a:rPr>
              <a:t>Holcomb</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49" name="object 249"/>
          <p:cNvSpPr txBox="1"/>
          <p:nvPr/>
        </p:nvSpPr>
        <p:spPr>
          <a:xfrm>
            <a:off x="8352431" y="2534202"/>
            <a:ext cx="156294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sng" strike="noStrike" kern="0" cap="none" spc="-13" normalizeH="0" baseline="0" noProof="0" dirty="0">
                <a:ln>
                  <a:noFill/>
                </a:ln>
                <a:solidFill>
                  <a:srgbClr val="FFFFFF"/>
                </a:solidFill>
                <a:effectLst/>
                <a:uLnTx/>
                <a:uFill>
                  <a:solidFill>
                    <a:srgbClr val="FFFFFF"/>
                  </a:solidFill>
                </a:uFill>
                <a:latin typeface="Franklin Gothic Book"/>
                <a:ea typeface="+mn-ea"/>
                <a:cs typeface="Franklin Gothic Book"/>
                <a:hlinkClick r:id="rId10"/>
              </a:rPr>
              <a:t>emily.b.holcomb.mil@health.mi</a:t>
            </a:r>
            <a:r>
              <a:rPr kumimoji="0" sz="933" b="0" i="1" u="none" strike="noStrike" kern="0" cap="none" spc="-13" normalizeH="0" baseline="0" noProof="0" dirty="0">
                <a:ln>
                  <a:noFill/>
                </a:ln>
                <a:solidFill>
                  <a:srgbClr val="FFFFFF"/>
                </a:solidFill>
                <a:effectLst/>
                <a:uLnTx/>
                <a:uFillTx/>
                <a:latin typeface="Franklin Gothic Book"/>
                <a:ea typeface="+mn-ea"/>
                <a:cs typeface="Franklin Gothic Book"/>
                <a:hlinkClick r:id="rId10"/>
              </a:rPr>
              <a:t>l</a:t>
            </a:r>
            <a:endParaRPr kumimoji="0" sz="933"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sp>
        <p:nvSpPr>
          <p:cNvPr id="250" name="object 250"/>
          <p:cNvSpPr txBox="1"/>
          <p:nvPr/>
        </p:nvSpPr>
        <p:spPr>
          <a:xfrm>
            <a:off x="8208209" y="2693895"/>
            <a:ext cx="102531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6E2E9F"/>
                </a:solidFill>
                <a:effectLst/>
                <a:uLnTx/>
                <a:uFillTx/>
                <a:latin typeface="Calibri"/>
                <a:ea typeface="+mn-ea"/>
                <a:cs typeface="Calibri"/>
              </a:rPr>
              <a:t>0067</a:t>
            </a:r>
            <a:r>
              <a:rPr kumimoji="0" sz="933" b="0" i="0" u="none" strike="noStrike" kern="0" cap="none" spc="-40" normalizeH="0" baseline="0" noProof="0" dirty="0">
                <a:ln>
                  <a:noFill/>
                </a:ln>
                <a:solidFill>
                  <a:srgbClr val="6E2E9F"/>
                </a:solidFill>
                <a:effectLst/>
                <a:uLnTx/>
                <a:uFillTx/>
                <a:latin typeface="Calibri"/>
                <a:ea typeface="+mn-ea"/>
                <a:cs typeface="Calibri"/>
              </a:rPr>
              <a:t> </a:t>
            </a:r>
            <a:r>
              <a:rPr kumimoji="0" sz="933" b="0" i="0" u="none" strike="noStrike" kern="0" cap="none" spc="0" normalizeH="0" baseline="0" noProof="0" dirty="0">
                <a:ln>
                  <a:noFill/>
                </a:ln>
                <a:solidFill>
                  <a:srgbClr val="6E2E9F"/>
                </a:solidFill>
                <a:effectLst/>
                <a:uLnTx/>
                <a:uFillTx/>
                <a:latin typeface="Calibri"/>
                <a:ea typeface="+mn-ea"/>
                <a:cs typeface="Calibri"/>
              </a:rPr>
              <a:t>–</a:t>
            </a:r>
            <a:r>
              <a:rPr kumimoji="0" sz="933" b="0" i="0" u="none" strike="noStrike" kern="0" cap="none" spc="-27" normalizeH="0" baseline="0" noProof="0" dirty="0">
                <a:ln>
                  <a:noFill/>
                </a:ln>
                <a:solidFill>
                  <a:srgbClr val="6E2E9F"/>
                </a:solidFill>
                <a:effectLst/>
                <a:uLnTx/>
                <a:uFillTx/>
                <a:latin typeface="Calibri"/>
                <a:ea typeface="+mn-ea"/>
                <a:cs typeface="Calibri"/>
              </a:rPr>
              <a:t> </a:t>
            </a:r>
            <a:r>
              <a:rPr kumimoji="0" sz="933" b="0" i="0" u="none" strike="noStrike" kern="0" cap="none" spc="0" normalizeH="0" baseline="0" noProof="0" dirty="0">
                <a:ln>
                  <a:noFill/>
                </a:ln>
                <a:solidFill>
                  <a:srgbClr val="6E2E9F"/>
                </a:solidFill>
                <a:effectLst/>
                <a:uLnTx/>
                <a:uFillTx/>
                <a:latin typeface="Calibri"/>
                <a:ea typeface="+mn-ea"/>
                <a:cs typeface="Calibri"/>
              </a:rPr>
              <a:t>WRNMMC</a:t>
            </a:r>
            <a:r>
              <a:rPr kumimoji="0" sz="933" b="0" i="0" u="none" strike="noStrike" kern="0" cap="none" spc="-27" normalizeH="0" baseline="0" noProof="0" dirty="0">
                <a:ln>
                  <a:noFill/>
                </a:ln>
                <a:solidFill>
                  <a:srgbClr val="6E2E9F"/>
                </a:solidFill>
                <a:effectLst/>
                <a:uLnTx/>
                <a:uFillTx/>
                <a:latin typeface="Calibri"/>
                <a:ea typeface="+mn-ea"/>
                <a:cs typeface="Calibri"/>
              </a:rPr>
              <a:t> </a:t>
            </a:r>
            <a:r>
              <a:rPr kumimoji="0" sz="933" b="0" i="0" u="none" strike="noStrike" kern="0" cap="none" spc="-67" normalizeH="0" baseline="0" noProof="0" dirty="0">
                <a:ln>
                  <a:noFill/>
                </a:ln>
                <a:solidFill>
                  <a:srgbClr val="6E2E9F"/>
                </a:solidFill>
                <a:effectLst/>
                <a:uLnTx/>
                <a:uFillTx/>
                <a:latin typeface="Wingdings"/>
                <a:ea typeface="+mn-ea"/>
                <a:cs typeface="Wingdings"/>
              </a:rPr>
              <a:t></a:t>
            </a:r>
            <a:endParaRPr kumimoji="0" sz="933" b="0" i="0" u="none" strike="noStrike" kern="0" cap="none" spc="0" normalizeH="0" baseline="0" noProof="0">
              <a:ln>
                <a:noFill/>
              </a:ln>
              <a:solidFill>
                <a:sysClr val="windowText" lastClr="000000"/>
              </a:solidFill>
              <a:effectLst/>
              <a:uLnTx/>
              <a:uFillTx/>
              <a:latin typeface="Wingdings"/>
              <a:ea typeface="+mn-ea"/>
              <a:cs typeface="Wingdings"/>
            </a:endParaRPr>
          </a:p>
        </p:txBody>
      </p:sp>
      <p:sp>
        <p:nvSpPr>
          <p:cNvPr id="251" name="object 251"/>
          <p:cNvSpPr txBox="1"/>
          <p:nvPr/>
        </p:nvSpPr>
        <p:spPr>
          <a:xfrm>
            <a:off x="8208209" y="2847650"/>
            <a:ext cx="172635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6E2E9F"/>
                </a:solidFill>
                <a:effectLst/>
                <a:uLnTx/>
                <a:uFillTx/>
                <a:latin typeface="Calibri"/>
                <a:ea typeface="+mn-ea"/>
                <a:cs typeface="Calibri"/>
              </a:rPr>
              <a:t>0123</a:t>
            </a:r>
            <a:r>
              <a:rPr kumimoji="0" sz="933" b="0" i="0" u="none" strike="noStrike" kern="0" cap="none" spc="-47" normalizeH="0" baseline="0" noProof="0" dirty="0">
                <a:ln>
                  <a:noFill/>
                </a:ln>
                <a:solidFill>
                  <a:srgbClr val="6E2E9F"/>
                </a:solidFill>
                <a:effectLst/>
                <a:uLnTx/>
                <a:uFillTx/>
                <a:latin typeface="Calibri"/>
                <a:ea typeface="+mn-ea"/>
                <a:cs typeface="Calibri"/>
              </a:rPr>
              <a:t> </a:t>
            </a:r>
            <a:r>
              <a:rPr kumimoji="0" sz="933" b="0" i="0" u="none" strike="noStrike" kern="0" cap="none" spc="0" normalizeH="0" baseline="0" noProof="0" dirty="0">
                <a:ln>
                  <a:noFill/>
                </a:ln>
                <a:solidFill>
                  <a:srgbClr val="6E2E9F"/>
                </a:solidFill>
                <a:effectLst/>
                <a:uLnTx/>
                <a:uFillTx/>
                <a:latin typeface="Calibri"/>
                <a:ea typeface="+mn-ea"/>
                <a:cs typeface="Calibri"/>
              </a:rPr>
              <a:t>-</a:t>
            </a:r>
            <a:r>
              <a:rPr kumimoji="0" sz="933" b="0" i="0" u="none" strike="noStrike" kern="0" cap="none" spc="-40" normalizeH="0" baseline="0" noProof="0" dirty="0">
                <a:ln>
                  <a:noFill/>
                </a:ln>
                <a:solidFill>
                  <a:srgbClr val="6E2E9F"/>
                </a:solidFill>
                <a:effectLst/>
                <a:uLnTx/>
                <a:uFillTx/>
                <a:latin typeface="Calibri"/>
                <a:ea typeface="+mn-ea"/>
                <a:cs typeface="Calibri"/>
              </a:rPr>
              <a:t> </a:t>
            </a:r>
            <a:r>
              <a:rPr kumimoji="0" sz="933" b="0" i="0" u="none" strike="noStrike" kern="0" cap="none" spc="0" normalizeH="0" baseline="0" noProof="0" dirty="0">
                <a:ln>
                  <a:noFill/>
                </a:ln>
                <a:solidFill>
                  <a:srgbClr val="6E2E9F"/>
                </a:solidFill>
                <a:effectLst/>
                <a:uLnTx/>
                <a:uFillTx/>
                <a:latin typeface="Calibri"/>
                <a:ea typeface="+mn-ea"/>
                <a:cs typeface="Calibri"/>
              </a:rPr>
              <a:t>AT</a:t>
            </a:r>
            <a:r>
              <a:rPr kumimoji="0" sz="933" b="0" i="0" u="none" strike="noStrike" kern="0" cap="none" spc="-60" normalizeH="0" baseline="0" noProof="0" dirty="0">
                <a:ln>
                  <a:noFill/>
                </a:ln>
                <a:solidFill>
                  <a:srgbClr val="6E2E9F"/>
                </a:solidFill>
                <a:effectLst/>
                <a:uLnTx/>
                <a:uFillTx/>
                <a:latin typeface="Calibri"/>
                <a:ea typeface="+mn-ea"/>
                <a:cs typeface="Calibri"/>
              </a:rPr>
              <a:t> </a:t>
            </a:r>
            <a:r>
              <a:rPr kumimoji="0" sz="933" b="0" i="0" u="none" strike="noStrike" kern="0" cap="none" spc="0" normalizeH="0" baseline="0" noProof="0" dirty="0">
                <a:ln>
                  <a:noFill/>
                </a:ln>
                <a:solidFill>
                  <a:srgbClr val="6E2E9F"/>
                </a:solidFill>
                <a:effectLst/>
                <a:uLnTx/>
                <a:uFillTx/>
                <a:latin typeface="Calibri"/>
                <a:ea typeface="+mn-ea"/>
                <a:cs typeface="Calibri"/>
              </a:rPr>
              <a:t>Augusta</a:t>
            </a:r>
            <a:r>
              <a:rPr kumimoji="0" sz="933" b="0" i="0" u="none" strike="noStrike" kern="0" cap="none" spc="7" normalizeH="0" baseline="0" noProof="0" dirty="0">
                <a:ln>
                  <a:noFill/>
                </a:ln>
                <a:solidFill>
                  <a:srgbClr val="6E2E9F"/>
                </a:solidFill>
                <a:effectLst/>
                <a:uLnTx/>
                <a:uFillTx/>
                <a:latin typeface="Calibri"/>
                <a:ea typeface="+mn-ea"/>
                <a:cs typeface="Calibri"/>
              </a:rPr>
              <a:t> </a:t>
            </a:r>
            <a:r>
              <a:rPr kumimoji="0" sz="933" b="0" i="0" u="none" strike="noStrike" kern="0" cap="none" spc="0" normalizeH="0" baseline="0" noProof="0" dirty="0">
                <a:ln>
                  <a:noFill/>
                </a:ln>
                <a:solidFill>
                  <a:srgbClr val="6E2E9F"/>
                </a:solidFill>
                <a:effectLst/>
                <a:uLnTx/>
                <a:uFillTx/>
                <a:latin typeface="Calibri"/>
                <a:ea typeface="+mn-ea"/>
                <a:cs typeface="Calibri"/>
              </a:rPr>
              <a:t>MMC</a:t>
            </a:r>
            <a:r>
              <a:rPr kumimoji="0" sz="933" b="0" i="0" u="none" strike="noStrike" kern="0" cap="none" spc="-40" normalizeH="0" baseline="0" noProof="0" dirty="0">
                <a:ln>
                  <a:noFill/>
                </a:ln>
                <a:solidFill>
                  <a:srgbClr val="6E2E9F"/>
                </a:solidFill>
                <a:effectLst/>
                <a:uLnTx/>
                <a:uFillTx/>
                <a:latin typeface="Calibri"/>
                <a:ea typeface="+mn-ea"/>
                <a:cs typeface="Calibri"/>
              </a:rPr>
              <a:t> </a:t>
            </a:r>
            <a:r>
              <a:rPr kumimoji="0" sz="933" b="0" i="0" u="none" strike="noStrike" kern="0" cap="none" spc="0" normalizeH="0" baseline="0" noProof="0" dirty="0">
                <a:ln>
                  <a:noFill/>
                </a:ln>
                <a:solidFill>
                  <a:srgbClr val="6E2E9F"/>
                </a:solidFill>
                <a:effectLst/>
                <a:uLnTx/>
                <a:uFillTx/>
                <a:latin typeface="Calibri"/>
                <a:ea typeface="+mn-ea"/>
                <a:cs typeface="Calibri"/>
              </a:rPr>
              <a:t>(Ft</a:t>
            </a:r>
            <a:r>
              <a:rPr kumimoji="0" sz="933" b="0" i="0" u="none" strike="noStrike" kern="0" cap="none" spc="-13" normalizeH="0" baseline="0" noProof="0" dirty="0">
                <a:ln>
                  <a:noFill/>
                </a:ln>
                <a:solidFill>
                  <a:srgbClr val="6E2E9F"/>
                </a:solidFill>
                <a:effectLst/>
                <a:uLnTx/>
                <a:uFillTx/>
                <a:latin typeface="Calibri"/>
                <a:ea typeface="+mn-ea"/>
                <a:cs typeface="Calibri"/>
              </a:rPr>
              <a:t> Belvoir)</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52" name="object 252"/>
          <p:cNvSpPr txBox="1"/>
          <p:nvPr/>
        </p:nvSpPr>
        <p:spPr>
          <a:xfrm>
            <a:off x="8208209" y="3006823"/>
            <a:ext cx="138260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0066</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316th MDG</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(M</a:t>
            </a:r>
            <a:r>
              <a:rPr kumimoji="0" sz="933" b="0" i="0" u="none" strike="noStrike" kern="0" cap="none" spc="-27" normalizeH="0" baseline="0" noProof="0" dirty="0">
                <a:ln>
                  <a:noFill/>
                </a:ln>
                <a:solidFill>
                  <a:srgbClr val="00AEEE"/>
                </a:solidFill>
                <a:effectLst/>
                <a:uLnTx/>
                <a:uFillTx/>
                <a:latin typeface="Calibri"/>
                <a:ea typeface="+mn-ea"/>
                <a:cs typeface="Calibri"/>
              </a:rPr>
              <a:t> Grow)</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53" name="object 253"/>
          <p:cNvSpPr txBox="1"/>
          <p:nvPr/>
        </p:nvSpPr>
        <p:spPr>
          <a:xfrm>
            <a:off x="8208209" y="3165997"/>
            <a:ext cx="1288625"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0068</a:t>
            </a:r>
            <a:r>
              <a:rPr kumimoji="0" sz="933" b="0" i="0" u="none" strike="noStrike" kern="0" cap="none" spc="-6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5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NHC</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Patuxent</a:t>
            </a:r>
            <a:r>
              <a:rPr kumimoji="0" sz="933" b="0" i="0" u="none" strike="noStrike" kern="0" cap="none" spc="-7" normalizeH="0" baseline="0" noProof="0" dirty="0">
                <a:ln>
                  <a:noFill/>
                </a:ln>
                <a:solidFill>
                  <a:srgbClr val="001F5F"/>
                </a:solidFill>
                <a:effectLst/>
                <a:uLnTx/>
                <a:uFillTx/>
                <a:latin typeface="Calibri"/>
                <a:ea typeface="+mn-ea"/>
                <a:cs typeface="Calibri"/>
              </a:rPr>
              <a:t> </a:t>
            </a:r>
            <a:r>
              <a:rPr kumimoji="0" sz="933" b="0" i="0" u="none" strike="noStrike" kern="0" cap="none" spc="-13" normalizeH="0" baseline="0" noProof="0" dirty="0">
                <a:ln>
                  <a:noFill/>
                </a:ln>
                <a:solidFill>
                  <a:srgbClr val="001F5F"/>
                </a:solidFill>
                <a:effectLst/>
                <a:uLnTx/>
                <a:uFillTx/>
                <a:latin typeface="Calibri"/>
                <a:ea typeface="+mn-ea"/>
                <a:cs typeface="Calibri"/>
              </a:rPr>
              <a:t>River</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54" name="object 254"/>
          <p:cNvSpPr txBox="1"/>
          <p:nvPr/>
        </p:nvSpPr>
        <p:spPr>
          <a:xfrm>
            <a:off x="8208208" y="3325170"/>
            <a:ext cx="164930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0069</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27" normalizeH="0" baseline="0" noProof="0" dirty="0">
                <a:ln>
                  <a:noFill/>
                </a:ln>
                <a:solidFill>
                  <a:srgbClr val="008000"/>
                </a:solidFill>
                <a:effectLst/>
                <a:uLnTx/>
                <a:uFillTx/>
                <a:latin typeface="Calibri"/>
                <a:ea typeface="+mn-ea"/>
                <a:cs typeface="Calibri"/>
              </a:rPr>
              <a:t>Kimbrough</a:t>
            </a:r>
            <a:r>
              <a:rPr kumimoji="0" sz="933" b="0" i="0" u="none" strike="noStrike" kern="0" cap="none" spc="8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ACC</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7"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Meade)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55" name="object 255"/>
          <p:cNvSpPr txBox="1"/>
          <p:nvPr/>
        </p:nvSpPr>
        <p:spPr>
          <a:xfrm>
            <a:off x="6782083" y="3490778"/>
            <a:ext cx="890693" cy="149679"/>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867" b="1" i="0" u="none" strike="noStrike" kern="0" cap="none" spc="0" normalizeH="0" baseline="0" noProof="0" dirty="0">
                <a:ln>
                  <a:noFill/>
                </a:ln>
                <a:solidFill>
                  <a:srgbClr val="FFFFFF"/>
                </a:solidFill>
                <a:effectLst/>
                <a:uLnTx/>
                <a:uFillTx/>
                <a:latin typeface="Calibri"/>
                <a:ea typeface="+mn-ea"/>
                <a:cs typeface="Calibri"/>
              </a:rPr>
              <a:t>DHN</a:t>
            </a:r>
            <a:r>
              <a:rPr kumimoji="0" sz="867" b="1" i="0" u="none" strike="noStrike" kern="0" cap="none" spc="-47" normalizeH="0" baseline="0" noProof="0" dirty="0">
                <a:ln>
                  <a:noFill/>
                </a:ln>
                <a:solidFill>
                  <a:srgbClr val="FFFFFF"/>
                </a:solidFill>
                <a:effectLst/>
                <a:uLnTx/>
                <a:uFillTx/>
                <a:latin typeface="Calibri"/>
                <a:ea typeface="+mn-ea"/>
                <a:cs typeface="Calibri"/>
              </a:rPr>
              <a:t> </a:t>
            </a:r>
            <a:r>
              <a:rPr kumimoji="0" sz="867" b="1" i="0" u="none" strike="noStrike" kern="0" cap="none" spc="0" normalizeH="0" baseline="0" noProof="0" dirty="0">
                <a:ln>
                  <a:noFill/>
                </a:ln>
                <a:solidFill>
                  <a:srgbClr val="FFFFFF"/>
                </a:solidFill>
                <a:effectLst/>
                <a:uLnTx/>
                <a:uFillTx/>
                <a:latin typeface="Calibri"/>
                <a:ea typeface="+mn-ea"/>
                <a:cs typeface="Calibri"/>
              </a:rPr>
              <a:t>5</a:t>
            </a:r>
            <a:r>
              <a:rPr kumimoji="0" sz="867" b="1" i="0" u="none" strike="noStrike" kern="0" cap="none" spc="-53" normalizeH="0" baseline="0" noProof="0" dirty="0">
                <a:ln>
                  <a:noFill/>
                </a:ln>
                <a:solidFill>
                  <a:srgbClr val="FFFFFF"/>
                </a:solidFill>
                <a:effectLst/>
                <a:uLnTx/>
                <a:uFillTx/>
                <a:latin typeface="Calibri"/>
                <a:ea typeface="+mn-ea"/>
                <a:cs typeface="Calibri"/>
              </a:rPr>
              <a:t> </a:t>
            </a:r>
            <a:r>
              <a:rPr kumimoji="0" sz="867" b="1" i="0" u="none" strike="noStrike" kern="0" cap="none" spc="0" normalizeH="0" baseline="0" noProof="0" dirty="0">
                <a:ln>
                  <a:noFill/>
                </a:ln>
                <a:solidFill>
                  <a:srgbClr val="FFFFFF"/>
                </a:solidFill>
                <a:effectLst/>
                <a:uLnTx/>
                <a:uFillTx/>
                <a:latin typeface="Calibri"/>
                <a:ea typeface="+mn-ea"/>
                <a:cs typeface="Calibri"/>
              </a:rPr>
              <a:t>Atlantic</a:t>
            </a:r>
            <a:r>
              <a:rPr kumimoji="0" sz="867" b="1" i="0" u="none" strike="noStrike" kern="0" cap="none" spc="-13" normalizeH="0" baseline="0" noProof="0" dirty="0">
                <a:ln>
                  <a:noFill/>
                </a:ln>
                <a:solidFill>
                  <a:srgbClr val="FFFFFF"/>
                </a:solidFill>
                <a:effectLst/>
                <a:uLnTx/>
                <a:uFillTx/>
                <a:latin typeface="Calibri"/>
                <a:ea typeface="+mn-ea"/>
                <a:cs typeface="Calibri"/>
              </a:rPr>
              <a:t> </a:t>
            </a:r>
            <a:r>
              <a:rPr kumimoji="0" sz="867" b="1" i="0" u="none" strike="noStrike" kern="0" cap="none" spc="-27" normalizeH="0" baseline="0" noProof="0" dirty="0">
                <a:ln>
                  <a:noFill/>
                </a:ln>
                <a:solidFill>
                  <a:srgbClr val="FFFFFF"/>
                </a:solidFill>
                <a:effectLst/>
                <a:uLnTx/>
                <a:uFillTx/>
                <a:latin typeface="Calibri"/>
                <a:ea typeface="+mn-ea"/>
                <a:cs typeface="Calibri"/>
              </a:rPr>
              <a:t>(13)</a:t>
            </a:r>
            <a:endParaRPr kumimoji="0" sz="867"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56" name="object 256"/>
          <p:cNvSpPr txBox="1"/>
          <p:nvPr/>
        </p:nvSpPr>
        <p:spPr>
          <a:xfrm>
            <a:off x="8208209" y="3484343"/>
            <a:ext cx="105410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0306</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NHC </a:t>
            </a:r>
            <a:r>
              <a:rPr kumimoji="0" sz="933" b="0" i="0" u="none" strike="noStrike" kern="0" cap="none" spc="-13" normalizeH="0" baseline="0" noProof="0" dirty="0">
                <a:ln>
                  <a:noFill/>
                </a:ln>
                <a:solidFill>
                  <a:srgbClr val="001F5F"/>
                </a:solidFill>
                <a:effectLst/>
                <a:uLnTx/>
                <a:uFillTx/>
                <a:latin typeface="Calibri"/>
                <a:ea typeface="+mn-ea"/>
                <a:cs typeface="Calibri"/>
              </a:rPr>
              <a:t>Annapolis</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57" name="object 257"/>
          <p:cNvSpPr txBox="1"/>
          <p:nvPr/>
        </p:nvSpPr>
        <p:spPr>
          <a:xfrm>
            <a:off x="6810529" y="3634203"/>
            <a:ext cx="8466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none" strike="noStrike" kern="0" cap="none" spc="0" normalizeH="0" baseline="0" noProof="0" dirty="0">
                <a:ln>
                  <a:noFill/>
                </a:ln>
                <a:solidFill>
                  <a:srgbClr val="FFFFFF"/>
                </a:solidFill>
                <a:effectLst/>
                <a:uLnTx/>
                <a:uFillTx/>
                <a:latin typeface="Calibri"/>
                <a:ea typeface="+mn-ea"/>
                <a:cs typeface="Calibri"/>
              </a:rPr>
              <a:t>Lt</a:t>
            </a:r>
            <a:r>
              <a:rPr kumimoji="0" sz="933" b="0" i="1" u="none" strike="noStrike" kern="0" cap="none" spc="-27" normalizeH="0" baseline="0" noProof="0" dirty="0">
                <a:ln>
                  <a:noFill/>
                </a:ln>
                <a:solidFill>
                  <a:srgbClr val="FFFFFF"/>
                </a:solidFill>
                <a:effectLst/>
                <a:uLnTx/>
                <a:uFillTx/>
                <a:latin typeface="Calibri"/>
                <a:ea typeface="+mn-ea"/>
                <a:cs typeface="Calibri"/>
              </a:rPr>
              <a:t> </a:t>
            </a:r>
            <a:r>
              <a:rPr kumimoji="0" sz="933" b="0" i="1" u="none" strike="noStrike" kern="0" cap="none" spc="0" normalizeH="0" baseline="0" noProof="0" dirty="0">
                <a:ln>
                  <a:noFill/>
                </a:ln>
                <a:solidFill>
                  <a:srgbClr val="FFFFFF"/>
                </a:solidFill>
                <a:effectLst/>
                <a:uLnTx/>
                <a:uFillTx/>
                <a:latin typeface="Calibri"/>
                <a:ea typeface="+mn-ea"/>
                <a:cs typeface="Calibri"/>
              </a:rPr>
              <a:t>Col</a:t>
            </a:r>
            <a:r>
              <a:rPr kumimoji="0" sz="933" b="0" i="1" u="none" strike="noStrike" kern="0" cap="none" spc="-13" normalizeH="0" baseline="0" noProof="0" dirty="0">
                <a:ln>
                  <a:noFill/>
                </a:ln>
                <a:solidFill>
                  <a:srgbClr val="FFFFFF"/>
                </a:solidFill>
                <a:effectLst/>
                <a:uLnTx/>
                <a:uFillTx/>
                <a:latin typeface="Calibri"/>
                <a:ea typeface="+mn-ea"/>
                <a:cs typeface="Calibri"/>
              </a:rPr>
              <a:t> </a:t>
            </a:r>
            <a:r>
              <a:rPr kumimoji="0" sz="933" b="0" i="1" u="none" strike="noStrike" kern="0" cap="none" spc="0" normalizeH="0" baseline="0" noProof="0" dirty="0">
                <a:ln>
                  <a:noFill/>
                </a:ln>
                <a:solidFill>
                  <a:srgbClr val="FFFFFF"/>
                </a:solidFill>
                <a:effectLst/>
                <a:uLnTx/>
                <a:uFillTx/>
                <a:latin typeface="Calibri"/>
                <a:ea typeface="+mn-ea"/>
                <a:cs typeface="Calibri"/>
              </a:rPr>
              <a:t>Sarah</a:t>
            </a:r>
            <a:r>
              <a:rPr kumimoji="0" sz="933" b="0" i="1" u="none" strike="noStrike" kern="0" cap="none" spc="-20" normalizeH="0" baseline="0" noProof="0" dirty="0">
                <a:ln>
                  <a:noFill/>
                </a:ln>
                <a:solidFill>
                  <a:srgbClr val="FFFFFF"/>
                </a:solidFill>
                <a:effectLst/>
                <a:uLnTx/>
                <a:uFillTx/>
                <a:latin typeface="Calibri"/>
                <a:ea typeface="+mn-ea"/>
                <a:cs typeface="Calibri"/>
              </a:rPr>
              <a:t> </a:t>
            </a:r>
            <a:r>
              <a:rPr kumimoji="0" sz="933" b="0" i="1" u="none" strike="noStrike" kern="0" cap="none" spc="-13" normalizeH="0" baseline="0" noProof="0" dirty="0">
                <a:ln>
                  <a:noFill/>
                </a:ln>
                <a:solidFill>
                  <a:srgbClr val="FFFFFF"/>
                </a:solidFill>
                <a:effectLst/>
                <a:uLnTx/>
                <a:uFillTx/>
                <a:latin typeface="Calibri"/>
                <a:ea typeface="+mn-ea"/>
                <a:cs typeface="Calibri"/>
              </a:rPr>
              <a:t>Kelly</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58" name="object 258"/>
          <p:cNvSpPr txBox="1"/>
          <p:nvPr/>
        </p:nvSpPr>
        <p:spPr>
          <a:xfrm>
            <a:off x="8208208" y="3643517"/>
            <a:ext cx="102108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0385</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NHC </a:t>
            </a:r>
            <a:r>
              <a:rPr kumimoji="0" sz="933" b="0" i="0" u="none" strike="noStrike" kern="0" cap="none" spc="-13" normalizeH="0" baseline="0" noProof="0" dirty="0">
                <a:ln>
                  <a:noFill/>
                </a:ln>
                <a:solidFill>
                  <a:srgbClr val="001F5F"/>
                </a:solidFill>
                <a:effectLst/>
                <a:uLnTx/>
                <a:uFillTx/>
                <a:latin typeface="Calibri"/>
                <a:ea typeface="+mn-ea"/>
                <a:cs typeface="Calibri"/>
              </a:rPr>
              <a:t>Quantico</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59" name="object 259"/>
          <p:cNvSpPr txBox="1"/>
          <p:nvPr/>
        </p:nvSpPr>
        <p:spPr>
          <a:xfrm>
            <a:off x="6458995" y="3811495"/>
            <a:ext cx="151384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sng" strike="noStrike" kern="0" cap="none" spc="-13" normalizeH="0" baseline="0" noProof="0" dirty="0">
                <a:ln>
                  <a:noFill/>
                </a:ln>
                <a:solidFill>
                  <a:srgbClr val="FFFFFF"/>
                </a:solidFill>
                <a:effectLst/>
                <a:uLnTx/>
                <a:uFill>
                  <a:solidFill>
                    <a:srgbClr val="FFFFFF"/>
                  </a:solidFill>
                </a:uFill>
                <a:latin typeface="Franklin Gothic Book"/>
                <a:ea typeface="+mn-ea"/>
                <a:cs typeface="Franklin Gothic Book"/>
                <a:hlinkClick r:id="rId9"/>
              </a:rPr>
              <a:t>sarah.e.kelly32.mil@health.mi</a:t>
            </a:r>
            <a:r>
              <a:rPr kumimoji="0" sz="933" b="0" i="1" u="none" strike="noStrike" kern="0" cap="none" spc="-13" normalizeH="0" baseline="0" noProof="0" dirty="0">
                <a:ln>
                  <a:noFill/>
                </a:ln>
                <a:solidFill>
                  <a:srgbClr val="FFFFFF"/>
                </a:solidFill>
                <a:effectLst/>
                <a:uLnTx/>
                <a:uFillTx/>
                <a:latin typeface="Franklin Gothic Book"/>
                <a:ea typeface="+mn-ea"/>
                <a:cs typeface="Franklin Gothic Book"/>
                <a:hlinkClick r:id="rId9"/>
              </a:rPr>
              <a:t>l</a:t>
            </a:r>
            <a:endParaRPr kumimoji="0" sz="933"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sp>
        <p:nvSpPr>
          <p:cNvPr id="260" name="object 260"/>
          <p:cNvSpPr txBox="1"/>
          <p:nvPr/>
        </p:nvSpPr>
        <p:spPr>
          <a:xfrm>
            <a:off x="8647120" y="3829106"/>
            <a:ext cx="92456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FFFF"/>
                </a:solidFill>
                <a:effectLst/>
                <a:uLnTx/>
                <a:uFillTx/>
                <a:latin typeface="Calibri"/>
                <a:ea typeface="+mn-ea"/>
                <a:cs typeface="Calibri"/>
              </a:rPr>
              <a:t>DHN</a:t>
            </a:r>
            <a:r>
              <a:rPr kumimoji="0" sz="933" b="1" i="0" u="none" strike="noStrike" kern="0" cap="none" spc="-47"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8</a:t>
            </a:r>
            <a:r>
              <a:rPr kumimoji="0" sz="933" b="1" i="0" u="none" strike="noStrike" kern="0" cap="none" spc="-40" normalizeH="0" baseline="0" noProof="0" dirty="0">
                <a:ln>
                  <a:noFill/>
                </a:ln>
                <a:solidFill>
                  <a:srgbClr val="FFFFFF"/>
                </a:solidFill>
                <a:effectLst/>
                <a:uLnTx/>
                <a:uFillTx/>
                <a:latin typeface="Calibri"/>
                <a:ea typeface="+mn-ea"/>
                <a:cs typeface="Calibri"/>
              </a:rPr>
              <a:t> </a:t>
            </a:r>
            <a:r>
              <a:rPr kumimoji="0" sz="933" b="1" i="0" u="none" strike="noStrike" kern="0" cap="none" spc="0" normalizeH="0" baseline="0" noProof="0" dirty="0">
                <a:ln>
                  <a:noFill/>
                </a:ln>
                <a:solidFill>
                  <a:srgbClr val="FFFFFF"/>
                </a:solidFill>
                <a:effectLst/>
                <a:uLnTx/>
                <a:uFillTx/>
                <a:latin typeface="Calibri"/>
                <a:ea typeface="+mn-ea"/>
                <a:cs typeface="Calibri"/>
              </a:rPr>
              <a:t>Europe</a:t>
            </a:r>
            <a:r>
              <a:rPr kumimoji="0" sz="933" b="1" i="0" u="none" strike="noStrike" kern="0" cap="none" spc="-13" normalizeH="0" baseline="0" noProof="0" dirty="0">
                <a:ln>
                  <a:noFill/>
                </a:ln>
                <a:solidFill>
                  <a:srgbClr val="FFFFFF"/>
                </a:solidFill>
                <a:effectLst/>
                <a:uLnTx/>
                <a:uFillTx/>
                <a:latin typeface="Calibri"/>
                <a:ea typeface="+mn-ea"/>
                <a:cs typeface="Calibri"/>
              </a:rPr>
              <a:t> </a:t>
            </a:r>
            <a:r>
              <a:rPr kumimoji="0" sz="933" b="1" i="0" u="none" strike="noStrike" kern="0" cap="none" spc="-27" normalizeH="0" baseline="0" noProof="0" dirty="0">
                <a:ln>
                  <a:noFill/>
                </a:ln>
                <a:solidFill>
                  <a:srgbClr val="FFFFFF"/>
                </a:solidFill>
                <a:effectLst/>
                <a:uLnTx/>
                <a:uFillTx/>
                <a:latin typeface="Calibri"/>
                <a:ea typeface="+mn-ea"/>
                <a:cs typeface="Calibri"/>
              </a:rPr>
              <a:t>(10)</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61" name="object 261"/>
          <p:cNvSpPr txBox="1"/>
          <p:nvPr/>
        </p:nvSpPr>
        <p:spPr>
          <a:xfrm>
            <a:off x="8657255" y="3996815"/>
            <a:ext cx="91186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none" strike="noStrike" kern="0" cap="none" spc="-13" normalizeH="0" baseline="0" noProof="0" dirty="0">
                <a:ln>
                  <a:noFill/>
                </a:ln>
                <a:solidFill>
                  <a:srgbClr val="FFFFFF"/>
                </a:solidFill>
                <a:effectLst/>
                <a:uLnTx/>
                <a:uFillTx/>
                <a:latin typeface="Calibri"/>
                <a:ea typeface="+mn-ea"/>
                <a:cs typeface="Calibri"/>
              </a:rPr>
              <a:t>LTC</a:t>
            </a:r>
            <a:r>
              <a:rPr kumimoji="0" sz="933" b="0" i="1" u="none" strike="noStrike" kern="0" cap="none" spc="0" normalizeH="0" baseline="0" noProof="0" dirty="0">
                <a:ln>
                  <a:noFill/>
                </a:ln>
                <a:solidFill>
                  <a:srgbClr val="FFFFFF"/>
                </a:solidFill>
                <a:effectLst/>
                <a:uLnTx/>
                <a:uFillTx/>
                <a:latin typeface="Calibri"/>
                <a:ea typeface="+mn-ea"/>
                <a:cs typeface="Calibri"/>
              </a:rPr>
              <a:t> </a:t>
            </a:r>
            <a:r>
              <a:rPr kumimoji="0" sz="933" b="0" i="1" u="none" strike="noStrike" kern="0" cap="none" spc="-27" normalizeH="0" baseline="0" noProof="0" dirty="0">
                <a:ln>
                  <a:noFill/>
                </a:ln>
                <a:solidFill>
                  <a:srgbClr val="FFFFFF"/>
                </a:solidFill>
                <a:effectLst/>
                <a:uLnTx/>
                <a:uFillTx/>
                <a:latin typeface="Calibri"/>
                <a:ea typeface="+mn-ea"/>
                <a:cs typeface="Calibri"/>
              </a:rPr>
              <a:t>Emily</a:t>
            </a:r>
            <a:r>
              <a:rPr kumimoji="0" sz="933" b="0" i="1" u="none" strike="noStrike" kern="0" cap="none" spc="-7" normalizeH="0" baseline="0" noProof="0" dirty="0">
                <a:ln>
                  <a:noFill/>
                </a:ln>
                <a:solidFill>
                  <a:srgbClr val="FFFFFF"/>
                </a:solidFill>
                <a:effectLst/>
                <a:uLnTx/>
                <a:uFillTx/>
                <a:latin typeface="Calibri"/>
                <a:ea typeface="+mn-ea"/>
                <a:cs typeface="Calibri"/>
              </a:rPr>
              <a:t> </a:t>
            </a:r>
            <a:r>
              <a:rPr kumimoji="0" sz="933" b="0" i="1" u="none" strike="noStrike" kern="0" cap="none" spc="-13" normalizeH="0" baseline="0" noProof="0" dirty="0">
                <a:ln>
                  <a:noFill/>
                </a:ln>
                <a:solidFill>
                  <a:srgbClr val="FFFFFF"/>
                </a:solidFill>
                <a:effectLst/>
                <a:uLnTx/>
                <a:uFillTx/>
                <a:latin typeface="Calibri"/>
                <a:ea typeface="+mn-ea"/>
                <a:cs typeface="Calibri"/>
              </a:rPr>
              <a:t>Holcomb</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62" name="object 262"/>
          <p:cNvSpPr txBox="1"/>
          <p:nvPr/>
        </p:nvSpPr>
        <p:spPr>
          <a:xfrm>
            <a:off x="6286229" y="3978311"/>
            <a:ext cx="1328420" cy="303374"/>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0124</a:t>
            </a:r>
            <a:r>
              <a:rPr kumimoji="0" sz="933" b="0" i="0" u="none" strike="noStrike" kern="0" cap="none" spc="-27"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7"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NMC</a:t>
            </a:r>
            <a:r>
              <a:rPr kumimoji="0" sz="933" b="0" i="0" u="none" strike="noStrike" kern="0" cap="none" spc="20" normalizeH="0" baseline="0" noProof="0" dirty="0">
                <a:ln>
                  <a:noFill/>
                </a:ln>
                <a:solidFill>
                  <a:srgbClr val="001F5F"/>
                </a:solidFill>
                <a:effectLst/>
                <a:uLnTx/>
                <a:uFillTx/>
                <a:latin typeface="Calibri"/>
                <a:ea typeface="+mn-ea"/>
                <a:cs typeface="Calibri"/>
              </a:rPr>
              <a:t> </a:t>
            </a:r>
            <a:r>
              <a:rPr kumimoji="0" sz="933" b="0" i="0" u="none" strike="noStrike" kern="0" cap="none" spc="-27" normalizeH="0" baseline="0" noProof="0" dirty="0">
                <a:ln>
                  <a:noFill/>
                </a:ln>
                <a:solidFill>
                  <a:srgbClr val="001F5F"/>
                </a:solidFill>
                <a:effectLst/>
                <a:uLnTx/>
                <a:uFillTx/>
                <a:latin typeface="Calibri"/>
                <a:ea typeface="+mn-ea"/>
                <a:cs typeface="Calibri"/>
              </a:rPr>
              <a:t>Portsmouth</a:t>
            </a:r>
            <a:r>
              <a:rPr kumimoji="0" sz="933" b="0" i="0" u="none" strike="noStrike" kern="0" cap="none" spc="107" normalizeH="0" baseline="0" noProof="0" dirty="0">
                <a:ln>
                  <a:noFill/>
                </a:ln>
                <a:solidFill>
                  <a:srgbClr val="001F5F"/>
                </a:solidFill>
                <a:effectLst/>
                <a:uLnTx/>
                <a:uFillTx/>
                <a:latin typeface="Calibri"/>
                <a:ea typeface="+mn-ea"/>
                <a:cs typeface="Calibri"/>
              </a:rPr>
              <a:t> </a:t>
            </a:r>
            <a:r>
              <a:rPr kumimoji="0" sz="933" b="0" i="0" u="none" strike="noStrike" kern="0" cap="none" spc="-67" normalizeH="0" baseline="0" noProof="0" dirty="0">
                <a:ln>
                  <a:noFill/>
                </a:ln>
                <a:solidFill>
                  <a:srgbClr val="6E2E9F"/>
                </a:solidFill>
                <a:effectLst/>
                <a:uLnTx/>
                <a:uFillTx/>
                <a:latin typeface="Wingdings"/>
                <a:ea typeface="+mn-ea"/>
                <a:cs typeface="Wingdings"/>
              </a:rPr>
              <a:t></a:t>
            </a:r>
            <a:endParaRPr kumimoji="0" sz="933" b="0" i="0" u="none" strike="noStrike" kern="0" cap="none" spc="0" normalizeH="0" baseline="0" noProof="0">
              <a:ln>
                <a:noFill/>
              </a:ln>
              <a:solidFill>
                <a:sysClr val="windowText" lastClr="000000"/>
              </a:solidFill>
              <a:effectLst/>
              <a:uLnTx/>
              <a:uFillTx/>
              <a:latin typeface="Wingdings"/>
              <a:ea typeface="+mn-ea"/>
              <a:cs typeface="Wingdings"/>
            </a:endParaRPr>
          </a:p>
          <a:p>
            <a:pPr marL="16933" marR="0" lvl="0" indent="0" algn="l" defTabSz="1219170" rtl="0" eaLnBrk="1" fontAlgn="auto" latinLnBrk="0" hangingPunct="1">
              <a:lnSpc>
                <a:spcPct val="100000"/>
              </a:lnSpc>
              <a:spcBef>
                <a:spcPts val="40"/>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0038</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27" normalizeH="0" baseline="0" noProof="0" dirty="0">
                <a:ln>
                  <a:noFill/>
                </a:ln>
                <a:solidFill>
                  <a:srgbClr val="001F5F"/>
                </a:solidFill>
                <a:effectLst/>
                <a:uLnTx/>
                <a:uFillTx/>
                <a:latin typeface="Calibri"/>
                <a:ea typeface="+mn-ea"/>
                <a:cs typeface="Calibri"/>
              </a:rPr>
              <a:t> </a:t>
            </a:r>
            <a:r>
              <a:rPr kumimoji="0" sz="933" b="0" i="0" u="none" strike="noStrike" kern="0" cap="none" spc="-13" normalizeH="0" baseline="0" noProof="0" dirty="0">
                <a:ln>
                  <a:noFill/>
                </a:ln>
                <a:solidFill>
                  <a:srgbClr val="001F5F"/>
                </a:solidFill>
                <a:effectLst/>
                <a:uLnTx/>
                <a:uFillTx/>
                <a:latin typeface="Calibri"/>
                <a:ea typeface="+mn-ea"/>
                <a:cs typeface="Calibri"/>
              </a:rPr>
              <a:t>Pensacola</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63" name="object 263"/>
          <p:cNvSpPr txBox="1"/>
          <p:nvPr/>
        </p:nvSpPr>
        <p:spPr>
          <a:xfrm>
            <a:off x="8352361" y="4189510"/>
            <a:ext cx="156294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1" u="sng" strike="noStrike" kern="0" cap="none" spc="-13" normalizeH="0" baseline="0" noProof="0" dirty="0">
                <a:ln>
                  <a:noFill/>
                </a:ln>
                <a:solidFill>
                  <a:srgbClr val="FFFFFF"/>
                </a:solidFill>
                <a:effectLst/>
                <a:uLnTx/>
                <a:uFill>
                  <a:solidFill>
                    <a:srgbClr val="FFFFFF"/>
                  </a:solidFill>
                </a:uFill>
                <a:latin typeface="Franklin Gothic Book"/>
                <a:ea typeface="+mn-ea"/>
                <a:cs typeface="Franklin Gothic Book"/>
                <a:hlinkClick r:id="rId10"/>
              </a:rPr>
              <a:t>emily.b.holcomb.mil@health.mi</a:t>
            </a:r>
            <a:r>
              <a:rPr kumimoji="0" sz="933" b="0" i="1" u="none" strike="noStrike" kern="0" cap="none" spc="-13" normalizeH="0" baseline="0" noProof="0" dirty="0">
                <a:ln>
                  <a:noFill/>
                </a:ln>
                <a:solidFill>
                  <a:srgbClr val="FFFFFF"/>
                </a:solidFill>
                <a:effectLst/>
                <a:uLnTx/>
                <a:uFillTx/>
                <a:latin typeface="Franklin Gothic Book"/>
                <a:ea typeface="+mn-ea"/>
                <a:cs typeface="Franklin Gothic Book"/>
                <a:hlinkClick r:id="rId10"/>
              </a:rPr>
              <a:t>l</a:t>
            </a:r>
            <a:endParaRPr kumimoji="0" sz="933"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sp>
        <p:nvSpPr>
          <p:cNvPr id="264" name="object 264"/>
          <p:cNvSpPr txBox="1"/>
          <p:nvPr/>
        </p:nvSpPr>
        <p:spPr>
          <a:xfrm>
            <a:off x="6286276" y="4275977"/>
            <a:ext cx="107611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0039</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27" normalizeH="0" baseline="0" noProof="0" dirty="0">
                <a:ln>
                  <a:noFill/>
                </a:ln>
                <a:solidFill>
                  <a:srgbClr val="001F5F"/>
                </a:solidFill>
                <a:effectLst/>
                <a:uLnTx/>
                <a:uFillTx/>
                <a:latin typeface="Calibri"/>
                <a:ea typeface="+mn-ea"/>
                <a:cs typeface="Calibri"/>
              </a:rPr>
              <a:t> </a:t>
            </a:r>
            <a:r>
              <a:rPr kumimoji="0" sz="933" b="0" i="0" u="none" strike="noStrike" kern="0" cap="none" spc="-13" normalizeH="0" baseline="0" noProof="0" dirty="0">
                <a:ln>
                  <a:noFill/>
                </a:ln>
                <a:solidFill>
                  <a:srgbClr val="001F5F"/>
                </a:solidFill>
                <a:effectLst/>
                <a:uLnTx/>
                <a:uFillTx/>
                <a:latin typeface="Calibri"/>
                <a:ea typeface="+mn-ea"/>
                <a:cs typeface="Calibri"/>
              </a:rPr>
              <a:t>Jacksonville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65" name="object 265"/>
          <p:cNvSpPr txBox="1"/>
          <p:nvPr/>
        </p:nvSpPr>
        <p:spPr>
          <a:xfrm>
            <a:off x="8200080" y="4362675"/>
            <a:ext cx="16086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0607</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Landstuhl</a:t>
            </a:r>
            <a:r>
              <a:rPr kumimoji="0" sz="933" b="0" i="0" u="none" strike="noStrike" kern="0" cap="none" spc="6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Reg</a:t>
            </a:r>
            <a:r>
              <a:rPr kumimoji="0" sz="933" b="0" i="0" u="none" strike="noStrike" kern="0" cap="none" spc="-5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MEDCEN</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67" normalizeH="0" baseline="0" noProof="0" dirty="0">
                <a:ln>
                  <a:noFill/>
                </a:ln>
                <a:solidFill>
                  <a:srgbClr val="6E2E9F"/>
                </a:solidFill>
                <a:effectLst/>
                <a:uLnTx/>
                <a:uFillTx/>
                <a:latin typeface="Wingdings"/>
                <a:ea typeface="+mn-ea"/>
                <a:cs typeface="Wingdings"/>
              </a:rPr>
              <a:t></a:t>
            </a:r>
            <a:endParaRPr kumimoji="0" sz="933" b="0" i="0" u="none" strike="noStrike" kern="0" cap="none" spc="0" normalizeH="0" baseline="0" noProof="0">
              <a:ln>
                <a:noFill/>
              </a:ln>
              <a:solidFill>
                <a:sysClr val="windowText" lastClr="000000"/>
              </a:solidFill>
              <a:effectLst/>
              <a:uLnTx/>
              <a:uFillTx/>
              <a:latin typeface="Wingdings"/>
              <a:ea typeface="+mn-ea"/>
              <a:cs typeface="Wingdings"/>
            </a:endParaRPr>
          </a:p>
        </p:txBody>
      </p:sp>
      <p:sp>
        <p:nvSpPr>
          <p:cNvPr id="266" name="object 266"/>
          <p:cNvSpPr txBox="1"/>
          <p:nvPr/>
        </p:nvSpPr>
        <p:spPr>
          <a:xfrm>
            <a:off x="6286275" y="4434302"/>
            <a:ext cx="3144520" cy="249770"/>
          </a:xfrm>
          <a:prstGeom prst="rect">
            <a:avLst/>
          </a:prstGeom>
        </p:spPr>
        <p:txBody>
          <a:bodyPr vert="horz" wrap="square" lIns="0" tIns="16087" rIns="0" bIns="0" rtlCol="0">
            <a:spAutoFit/>
          </a:bodyPr>
          <a:lstStyle/>
          <a:p>
            <a:pPr marL="16933" marR="0" lvl="0" indent="0" algn="l" defTabSz="1219170" rtl="0" eaLnBrk="1" fontAlgn="auto" latinLnBrk="0" hangingPunct="1">
              <a:lnSpc>
                <a:spcPts val="920"/>
              </a:lnSpc>
              <a:spcBef>
                <a:spcPts val="127"/>
              </a:spcBef>
              <a:spcAft>
                <a:spcPts val="0"/>
              </a:spcAft>
              <a:buClrTx/>
              <a:buSzTx/>
              <a:buFontTx/>
              <a:buNone/>
              <a:tabLst/>
              <a:defRPr/>
            </a:pPr>
            <a:r>
              <a:rPr kumimoji="0" sz="933" b="0" i="0" u="none" strike="noStrike" kern="0" cap="none" spc="0" normalizeH="0" baseline="0" noProof="0" dirty="0">
                <a:ln>
                  <a:noFill/>
                </a:ln>
                <a:solidFill>
                  <a:srgbClr val="C00000"/>
                </a:solidFill>
                <a:effectLst/>
                <a:uLnTx/>
                <a:uFillTx/>
                <a:latin typeface="Calibri"/>
                <a:ea typeface="+mn-ea"/>
                <a:cs typeface="Calibri"/>
              </a:rPr>
              <a:t>0056</a:t>
            </a:r>
            <a:r>
              <a:rPr kumimoji="0" sz="933" b="0" i="0" u="none" strike="noStrike" kern="0" cap="none" spc="-60" normalizeH="0" baseline="0" noProof="0" dirty="0">
                <a:ln>
                  <a:noFill/>
                </a:ln>
                <a:solidFill>
                  <a:srgbClr val="C00000"/>
                </a:solidFill>
                <a:effectLst/>
                <a:uLnTx/>
                <a:uFillTx/>
                <a:latin typeface="Calibri"/>
                <a:ea typeface="+mn-ea"/>
                <a:cs typeface="Calibri"/>
              </a:rPr>
              <a:t> </a:t>
            </a:r>
            <a:r>
              <a:rPr kumimoji="0" sz="933" b="0" i="0" u="none" strike="noStrike" kern="0" cap="none" spc="0" normalizeH="0" baseline="0" noProof="0" dirty="0">
                <a:ln>
                  <a:noFill/>
                </a:ln>
                <a:solidFill>
                  <a:srgbClr val="C00000"/>
                </a:solidFill>
                <a:effectLst/>
                <a:uLnTx/>
                <a:uFillTx/>
                <a:latin typeface="Calibri"/>
                <a:ea typeface="+mn-ea"/>
                <a:cs typeface="Calibri"/>
              </a:rPr>
              <a:t>-</a:t>
            </a:r>
            <a:r>
              <a:rPr kumimoji="0" sz="933" b="0" i="0" u="none" strike="noStrike" kern="0" cap="none" spc="-53" normalizeH="0" baseline="0" noProof="0" dirty="0">
                <a:ln>
                  <a:noFill/>
                </a:ln>
                <a:solidFill>
                  <a:srgbClr val="C00000"/>
                </a:solidFill>
                <a:effectLst/>
                <a:uLnTx/>
                <a:uFillTx/>
                <a:latin typeface="Calibri"/>
                <a:ea typeface="+mn-ea"/>
                <a:cs typeface="Calibri"/>
              </a:rPr>
              <a:t> </a:t>
            </a:r>
            <a:r>
              <a:rPr kumimoji="0" sz="933" b="0" i="0" u="none" strike="noStrike" kern="0" cap="none" spc="0" normalizeH="0" baseline="0" noProof="0" dirty="0">
                <a:ln>
                  <a:noFill/>
                </a:ln>
                <a:solidFill>
                  <a:srgbClr val="C00000"/>
                </a:solidFill>
                <a:effectLst/>
                <a:uLnTx/>
                <a:uFillTx/>
                <a:latin typeface="Calibri"/>
                <a:ea typeface="+mn-ea"/>
                <a:cs typeface="Calibri"/>
              </a:rPr>
              <a:t>James</a:t>
            </a:r>
            <a:r>
              <a:rPr kumimoji="0" sz="933" b="0" i="0" u="none" strike="noStrike" kern="0" cap="none" spc="-13" normalizeH="0" baseline="0" noProof="0" dirty="0">
                <a:ln>
                  <a:noFill/>
                </a:ln>
                <a:solidFill>
                  <a:srgbClr val="C00000"/>
                </a:solidFill>
                <a:effectLst/>
                <a:uLnTx/>
                <a:uFillTx/>
                <a:latin typeface="Calibri"/>
                <a:ea typeface="+mn-ea"/>
                <a:cs typeface="Calibri"/>
              </a:rPr>
              <a:t> </a:t>
            </a:r>
            <a:r>
              <a:rPr kumimoji="0" sz="933" b="0" i="0" u="none" strike="noStrike" kern="0" cap="none" spc="0" normalizeH="0" baseline="0" noProof="0" dirty="0">
                <a:ln>
                  <a:noFill/>
                </a:ln>
                <a:solidFill>
                  <a:srgbClr val="C00000"/>
                </a:solidFill>
                <a:effectLst/>
                <a:uLnTx/>
                <a:uFillTx/>
                <a:latin typeface="Calibri"/>
                <a:ea typeface="+mn-ea"/>
                <a:cs typeface="Calibri"/>
              </a:rPr>
              <a:t>Lovell</a:t>
            </a:r>
            <a:r>
              <a:rPr kumimoji="0" sz="933" b="0" i="0" u="none" strike="noStrike" kern="0" cap="none" spc="7" normalizeH="0" baseline="0" noProof="0" dirty="0">
                <a:ln>
                  <a:noFill/>
                </a:ln>
                <a:solidFill>
                  <a:srgbClr val="C00000"/>
                </a:solidFill>
                <a:effectLst/>
                <a:uLnTx/>
                <a:uFillTx/>
                <a:latin typeface="Calibri"/>
                <a:ea typeface="+mn-ea"/>
                <a:cs typeface="Calibri"/>
              </a:rPr>
              <a:t> </a:t>
            </a:r>
            <a:r>
              <a:rPr kumimoji="0" sz="933" b="0" i="0" u="none" strike="noStrike" kern="0" cap="none" spc="0" normalizeH="0" baseline="0" noProof="0" dirty="0">
                <a:ln>
                  <a:noFill/>
                </a:ln>
                <a:solidFill>
                  <a:srgbClr val="C00000"/>
                </a:solidFill>
                <a:effectLst/>
                <a:uLnTx/>
                <a:uFillTx/>
                <a:latin typeface="Calibri"/>
                <a:ea typeface="+mn-ea"/>
                <a:cs typeface="Calibri"/>
              </a:rPr>
              <a:t>Fed</a:t>
            </a:r>
            <a:r>
              <a:rPr kumimoji="0" sz="933" b="0" i="0" u="none" strike="noStrike" kern="0" cap="none" spc="-53" normalizeH="0" baseline="0" noProof="0" dirty="0">
                <a:ln>
                  <a:noFill/>
                </a:ln>
                <a:solidFill>
                  <a:srgbClr val="C00000"/>
                </a:solidFill>
                <a:effectLst/>
                <a:uLnTx/>
                <a:uFillTx/>
                <a:latin typeface="Calibri"/>
                <a:ea typeface="+mn-ea"/>
                <a:cs typeface="Calibri"/>
              </a:rPr>
              <a:t> </a:t>
            </a:r>
            <a:r>
              <a:rPr kumimoji="0" sz="933" b="0" i="0" u="none" strike="noStrike" kern="0" cap="none" spc="0" normalizeH="0" baseline="0" noProof="0" dirty="0">
                <a:ln>
                  <a:noFill/>
                </a:ln>
                <a:solidFill>
                  <a:srgbClr val="C00000"/>
                </a:solidFill>
                <a:effectLst/>
                <a:uLnTx/>
                <a:uFillTx/>
                <a:latin typeface="Calibri"/>
                <a:ea typeface="+mn-ea"/>
                <a:cs typeface="Calibri"/>
              </a:rPr>
              <a:t>Hlth</a:t>
            </a:r>
            <a:r>
              <a:rPr kumimoji="0" sz="933" b="0" i="0" u="none" strike="noStrike" kern="0" cap="none" spc="-20" normalizeH="0" baseline="0" noProof="0" dirty="0">
                <a:ln>
                  <a:noFill/>
                </a:ln>
                <a:solidFill>
                  <a:srgbClr val="C00000"/>
                </a:solidFill>
                <a:effectLst/>
                <a:uLnTx/>
                <a:uFillTx/>
                <a:latin typeface="Calibri"/>
                <a:ea typeface="+mn-ea"/>
                <a:cs typeface="Calibri"/>
              </a:rPr>
              <a:t> </a:t>
            </a:r>
            <a:r>
              <a:rPr kumimoji="0" sz="933" b="0" i="0" u="none" strike="noStrike" kern="0" cap="none" spc="0" normalizeH="0" baseline="0" noProof="0" dirty="0">
                <a:ln>
                  <a:noFill/>
                </a:ln>
                <a:solidFill>
                  <a:srgbClr val="C00000"/>
                </a:solidFill>
                <a:effectLst/>
                <a:uLnTx/>
                <a:uFillTx/>
                <a:latin typeface="Calibri"/>
                <a:ea typeface="+mn-ea"/>
                <a:cs typeface="Calibri"/>
              </a:rPr>
              <a:t>Care</a:t>
            </a:r>
            <a:r>
              <a:rPr kumimoji="0" sz="933" b="0" i="0" u="none" strike="noStrike" kern="0" cap="none" spc="-20" normalizeH="0" baseline="0" noProof="0" dirty="0">
                <a:ln>
                  <a:noFill/>
                </a:ln>
                <a:solidFill>
                  <a:srgbClr val="C00000"/>
                </a:solidFill>
                <a:effectLst/>
                <a:uLnTx/>
                <a:uFillTx/>
                <a:latin typeface="Calibri"/>
                <a:ea typeface="+mn-ea"/>
                <a:cs typeface="Calibri"/>
              </a:rPr>
              <a:t> </a:t>
            </a:r>
            <a:r>
              <a:rPr kumimoji="0" sz="933" b="0" i="0" u="none" strike="noStrike" kern="0" cap="none" spc="-27" normalizeH="0" baseline="0" noProof="0" dirty="0">
                <a:ln>
                  <a:noFill/>
                </a:ln>
                <a:solidFill>
                  <a:srgbClr val="C00000"/>
                </a:solidFill>
                <a:effectLst/>
                <a:uLnTx/>
                <a:uFillTx/>
                <a:latin typeface="Calibri"/>
                <a:ea typeface="+mn-ea"/>
                <a:cs typeface="Calibri"/>
              </a:rPr>
              <a:t>Cntr</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a:p>
            <a:pPr marL="1930352" marR="0" lvl="0" indent="0" algn="l" defTabSz="1219170" rtl="0" eaLnBrk="1" fontAlgn="auto" latinLnBrk="0" hangingPunct="1">
              <a:lnSpc>
                <a:spcPts val="920"/>
              </a:lnSpc>
              <a:spcBef>
                <a:spcPts val="0"/>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0609</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Bavaria </a:t>
            </a:r>
            <a:r>
              <a:rPr kumimoji="0" sz="933" b="0" i="0" u="none" strike="noStrike" kern="0" cap="none" spc="-13" normalizeH="0" baseline="0" noProof="0" dirty="0">
                <a:ln>
                  <a:noFill/>
                </a:ln>
                <a:solidFill>
                  <a:srgbClr val="008000"/>
                </a:solidFill>
                <a:effectLst/>
                <a:uLnTx/>
                <a:uFillTx/>
                <a:latin typeface="Calibri"/>
                <a:ea typeface="+mn-ea"/>
                <a:cs typeface="Calibri"/>
              </a:rPr>
              <a:t>MEDDACC</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67" name="object 267"/>
          <p:cNvSpPr txBox="1"/>
          <p:nvPr/>
        </p:nvSpPr>
        <p:spPr>
          <a:xfrm>
            <a:off x="6286275" y="4592629"/>
            <a:ext cx="129370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0091</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NMC</a:t>
            </a:r>
            <a:r>
              <a:rPr kumimoji="0" sz="933" b="0" i="0" u="none" strike="noStrike" kern="0" cap="none" spc="-7"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Camp</a:t>
            </a:r>
            <a:r>
              <a:rPr kumimoji="0" sz="933" b="0" i="0" u="none" strike="noStrike" kern="0" cap="none" spc="-7" normalizeH="0" baseline="0" noProof="0" dirty="0">
                <a:ln>
                  <a:noFill/>
                </a:ln>
                <a:solidFill>
                  <a:srgbClr val="001F5F"/>
                </a:solidFill>
                <a:effectLst/>
                <a:uLnTx/>
                <a:uFillTx/>
                <a:latin typeface="Calibri"/>
                <a:ea typeface="+mn-ea"/>
                <a:cs typeface="Calibri"/>
              </a:rPr>
              <a:t> </a:t>
            </a:r>
            <a:r>
              <a:rPr kumimoji="0" sz="933" b="0" i="0" u="none" strike="noStrike" kern="0" cap="none" spc="-13" normalizeH="0" baseline="0" noProof="0" dirty="0">
                <a:ln>
                  <a:noFill/>
                </a:ln>
                <a:solidFill>
                  <a:srgbClr val="001F5F"/>
                </a:solidFill>
                <a:effectLst/>
                <a:uLnTx/>
                <a:uFillTx/>
                <a:latin typeface="Calibri"/>
                <a:ea typeface="+mn-ea"/>
                <a:cs typeface="Calibri"/>
              </a:rPr>
              <a:t>Lejeune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68" name="object 268"/>
          <p:cNvSpPr txBox="1"/>
          <p:nvPr/>
        </p:nvSpPr>
        <p:spPr>
          <a:xfrm>
            <a:off x="8200081" y="4700663"/>
            <a:ext cx="85259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0617</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1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13" normalizeH="0" baseline="0" noProof="0" dirty="0">
                <a:ln>
                  <a:noFill/>
                </a:ln>
                <a:solidFill>
                  <a:srgbClr val="001F5F"/>
                </a:solidFill>
                <a:effectLst/>
                <a:uLnTx/>
                <a:uFillTx/>
                <a:latin typeface="Calibri"/>
                <a:ea typeface="+mn-ea"/>
                <a:cs typeface="Calibri"/>
              </a:rPr>
              <a:t> </a:t>
            </a:r>
            <a:r>
              <a:rPr kumimoji="0" sz="933" b="0" i="0" u="none" strike="noStrike" kern="0" cap="none" spc="-13" normalizeH="0" baseline="0" noProof="0" dirty="0">
                <a:ln>
                  <a:noFill/>
                </a:ln>
                <a:solidFill>
                  <a:srgbClr val="001F5F"/>
                </a:solidFill>
                <a:effectLst/>
                <a:uLnTx/>
                <a:uFillTx/>
                <a:latin typeface="Calibri"/>
                <a:ea typeface="+mn-ea"/>
                <a:cs typeface="Calibri"/>
              </a:rPr>
              <a:t>Naples</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69" name="object 269"/>
          <p:cNvSpPr txBox="1"/>
          <p:nvPr/>
        </p:nvSpPr>
        <p:spPr>
          <a:xfrm>
            <a:off x="6286275" y="4724539"/>
            <a:ext cx="118448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0092</a:t>
            </a:r>
            <a:r>
              <a:rPr kumimoji="0" sz="933" b="0" i="0" u="none" strike="noStrike" kern="0" cap="none" spc="-6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47"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NHC</a:t>
            </a:r>
            <a:r>
              <a:rPr kumimoji="0" sz="933" b="0" i="0" u="none" strike="noStrike" kern="0" cap="none" spc="-2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Cherry </a:t>
            </a:r>
            <a:r>
              <a:rPr kumimoji="0" sz="933" b="0" i="0" u="none" strike="noStrike" kern="0" cap="none" spc="-13" normalizeH="0" baseline="0" noProof="0" dirty="0">
                <a:ln>
                  <a:noFill/>
                </a:ln>
                <a:solidFill>
                  <a:srgbClr val="001F5F"/>
                </a:solidFill>
                <a:effectLst/>
                <a:uLnTx/>
                <a:uFillTx/>
                <a:latin typeface="Calibri"/>
                <a:ea typeface="+mn-ea"/>
                <a:cs typeface="Calibri"/>
              </a:rPr>
              <a:t>Point</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70" name="object 270"/>
          <p:cNvSpPr txBox="1"/>
          <p:nvPr/>
        </p:nvSpPr>
        <p:spPr>
          <a:xfrm>
            <a:off x="6286275" y="4883762"/>
            <a:ext cx="120904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0100</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NHC</a:t>
            </a:r>
            <a:r>
              <a:rPr kumimoji="0" sz="933" b="0" i="0" u="none" strike="noStrike" kern="0" cap="none" spc="-1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New </a:t>
            </a:r>
            <a:r>
              <a:rPr kumimoji="0" sz="933" b="0" i="0" u="none" strike="noStrike" kern="0" cap="none" spc="-13" normalizeH="0" baseline="0" noProof="0" dirty="0">
                <a:ln>
                  <a:noFill/>
                </a:ln>
                <a:solidFill>
                  <a:srgbClr val="001F5F"/>
                </a:solidFill>
                <a:effectLst/>
                <a:uLnTx/>
                <a:uFillTx/>
                <a:latin typeface="Calibri"/>
                <a:ea typeface="+mn-ea"/>
                <a:cs typeface="Calibri"/>
              </a:rPr>
              <a:t>England</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71" name="object 271"/>
          <p:cNvSpPr txBox="1"/>
          <p:nvPr/>
        </p:nvSpPr>
        <p:spPr>
          <a:xfrm>
            <a:off x="8200081" y="4872029"/>
            <a:ext cx="74422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0618</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1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13" normalizeH="0" baseline="0" noProof="0" dirty="0">
                <a:ln>
                  <a:noFill/>
                </a:ln>
                <a:solidFill>
                  <a:srgbClr val="001F5F"/>
                </a:solidFill>
                <a:effectLst/>
                <a:uLnTx/>
                <a:uFillTx/>
                <a:latin typeface="Calibri"/>
                <a:ea typeface="+mn-ea"/>
                <a:cs typeface="Calibri"/>
              </a:rPr>
              <a:t> </a:t>
            </a:r>
            <a:r>
              <a:rPr kumimoji="0" sz="933" b="0" i="0" u="none" strike="noStrike" kern="0" cap="none" spc="-27" normalizeH="0" baseline="0" noProof="0" dirty="0">
                <a:ln>
                  <a:noFill/>
                </a:ln>
                <a:solidFill>
                  <a:srgbClr val="001F5F"/>
                </a:solidFill>
                <a:effectLst/>
                <a:uLnTx/>
                <a:uFillTx/>
                <a:latin typeface="Calibri"/>
                <a:ea typeface="+mn-ea"/>
                <a:cs typeface="Calibri"/>
              </a:rPr>
              <a:t>Rota</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72" name="object 272"/>
          <p:cNvSpPr txBox="1"/>
          <p:nvPr/>
        </p:nvSpPr>
        <p:spPr>
          <a:xfrm>
            <a:off x="6286275" y="5054231"/>
            <a:ext cx="1098125"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0103</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4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NHC </a:t>
            </a:r>
            <a:r>
              <a:rPr kumimoji="0" sz="933" b="0" i="0" u="none" strike="noStrike" kern="0" cap="none" spc="-13" normalizeH="0" baseline="0" noProof="0" dirty="0">
                <a:ln>
                  <a:noFill/>
                </a:ln>
                <a:solidFill>
                  <a:srgbClr val="001F5F"/>
                </a:solidFill>
                <a:effectLst/>
                <a:uLnTx/>
                <a:uFillTx/>
                <a:latin typeface="Calibri"/>
                <a:ea typeface="+mn-ea"/>
                <a:cs typeface="Calibri"/>
              </a:rPr>
              <a:t>Charleston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73" name="object 273"/>
          <p:cNvSpPr txBox="1"/>
          <p:nvPr/>
        </p:nvSpPr>
        <p:spPr>
          <a:xfrm>
            <a:off x="8200080" y="5035435"/>
            <a:ext cx="94996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0624</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1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13" normalizeH="0" baseline="0" noProof="0" dirty="0">
                <a:ln>
                  <a:noFill/>
                </a:ln>
                <a:solidFill>
                  <a:srgbClr val="001F5F"/>
                </a:solidFill>
                <a:effectLst/>
                <a:uLnTx/>
                <a:uFillTx/>
                <a:latin typeface="Calibri"/>
                <a:ea typeface="+mn-ea"/>
                <a:cs typeface="Calibri"/>
              </a:rPr>
              <a:t> </a:t>
            </a:r>
            <a:r>
              <a:rPr kumimoji="0" sz="933" b="0" i="0" u="none" strike="noStrike" kern="0" cap="none" spc="-13" normalizeH="0" baseline="0" noProof="0" dirty="0">
                <a:ln>
                  <a:noFill/>
                </a:ln>
                <a:solidFill>
                  <a:srgbClr val="001F5F"/>
                </a:solidFill>
                <a:effectLst/>
                <a:uLnTx/>
                <a:uFillTx/>
                <a:latin typeface="Calibri"/>
                <a:ea typeface="+mn-ea"/>
                <a:cs typeface="Calibri"/>
              </a:rPr>
              <a:t>Sigonella</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74" name="object 274"/>
          <p:cNvSpPr txBox="1"/>
          <p:nvPr/>
        </p:nvSpPr>
        <p:spPr>
          <a:xfrm>
            <a:off x="6284243" y="5213405"/>
            <a:ext cx="94572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0104</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27" normalizeH="0" baseline="0" noProof="0" dirty="0">
                <a:ln>
                  <a:noFill/>
                </a:ln>
                <a:solidFill>
                  <a:srgbClr val="001F5F"/>
                </a:solidFill>
                <a:effectLst/>
                <a:uLnTx/>
                <a:uFillTx/>
                <a:latin typeface="Calibri"/>
                <a:ea typeface="+mn-ea"/>
                <a:cs typeface="Calibri"/>
              </a:rPr>
              <a:t> </a:t>
            </a:r>
            <a:r>
              <a:rPr kumimoji="0" sz="933" b="0" i="0" u="none" strike="noStrike" kern="0" cap="none" spc="-13" normalizeH="0" baseline="0" noProof="0" dirty="0">
                <a:ln>
                  <a:noFill/>
                </a:ln>
                <a:solidFill>
                  <a:srgbClr val="001F5F"/>
                </a:solidFill>
                <a:effectLst/>
                <a:uLnTx/>
                <a:uFillTx/>
                <a:latin typeface="Calibri"/>
                <a:ea typeface="+mn-ea"/>
                <a:cs typeface="Calibri"/>
              </a:rPr>
              <a:t>Beaufort</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75" name="object 275"/>
          <p:cNvSpPr txBox="1"/>
          <p:nvPr/>
        </p:nvSpPr>
        <p:spPr>
          <a:xfrm>
            <a:off x="8200081" y="5198841"/>
            <a:ext cx="142663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0633</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48th MDG-</a:t>
            </a:r>
            <a:r>
              <a:rPr kumimoji="0" sz="933" b="0" i="0" u="none" strike="noStrike" kern="0" cap="none" spc="-13" normalizeH="0" baseline="0" noProof="0" dirty="0">
                <a:ln>
                  <a:noFill/>
                </a:ln>
                <a:solidFill>
                  <a:srgbClr val="00AEEE"/>
                </a:solidFill>
                <a:effectLst/>
                <a:uLnTx/>
                <a:uFillTx/>
                <a:latin typeface="Calibri"/>
                <a:ea typeface="+mn-ea"/>
                <a:cs typeface="Calibri"/>
              </a:rPr>
              <a:t>Lakenheath</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76" name="object 276"/>
          <p:cNvSpPr txBox="1"/>
          <p:nvPr/>
        </p:nvSpPr>
        <p:spPr>
          <a:xfrm>
            <a:off x="6284243" y="5371731"/>
            <a:ext cx="15324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0120 - 633rd</a:t>
            </a:r>
            <a:r>
              <a:rPr kumimoji="0" sz="933" b="0" i="0" u="none" strike="noStrike" kern="0" cap="none" spc="6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MDG</a:t>
            </a:r>
            <a:r>
              <a:rPr kumimoji="0" sz="933" b="0" i="0" u="none" strike="noStrike" kern="0" cap="none" spc="-27" normalizeH="0" baseline="0" noProof="0" dirty="0">
                <a:ln>
                  <a:noFill/>
                </a:ln>
                <a:solidFill>
                  <a:srgbClr val="00AEEE"/>
                </a:solidFill>
                <a:effectLst/>
                <a:uLnTx/>
                <a:uFillTx/>
                <a:latin typeface="Calibri"/>
                <a:ea typeface="+mn-ea"/>
                <a:cs typeface="Calibri"/>
              </a:rPr>
              <a:t> </a:t>
            </a:r>
            <a:r>
              <a:rPr kumimoji="0" sz="933" b="0" i="0" u="none" strike="noStrike" kern="0" cap="none" spc="-33" normalizeH="0" baseline="0" noProof="0" dirty="0">
                <a:ln>
                  <a:noFill/>
                </a:ln>
                <a:solidFill>
                  <a:srgbClr val="00AEEE"/>
                </a:solidFill>
                <a:effectLst/>
                <a:uLnTx/>
                <a:uFillTx/>
                <a:latin typeface="Calibri"/>
                <a:ea typeface="+mn-ea"/>
                <a:cs typeface="Calibri"/>
              </a:rPr>
              <a:t>JBLE-</a:t>
            </a:r>
            <a:r>
              <a:rPr kumimoji="0" sz="933" b="0" i="0" u="none" strike="noStrike" kern="0" cap="none" spc="-13" normalizeH="0" baseline="0" noProof="0" dirty="0">
                <a:ln>
                  <a:noFill/>
                </a:ln>
                <a:solidFill>
                  <a:srgbClr val="00AEEE"/>
                </a:solidFill>
                <a:effectLst/>
                <a:uLnTx/>
                <a:uFillTx/>
                <a:latin typeface="Calibri"/>
                <a:ea typeface="+mn-ea"/>
                <a:cs typeface="Calibri"/>
              </a:rPr>
              <a:t>Langley</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77" name="object 277"/>
          <p:cNvSpPr txBox="1"/>
          <p:nvPr/>
        </p:nvSpPr>
        <p:spPr>
          <a:xfrm>
            <a:off x="8200081" y="5372070"/>
            <a:ext cx="119295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0635</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39th MDG-</a:t>
            </a:r>
            <a:r>
              <a:rPr kumimoji="0" sz="933" b="0" i="0" u="none" strike="noStrike" kern="0" cap="none" spc="-13" normalizeH="0" baseline="0" noProof="0" dirty="0">
                <a:ln>
                  <a:noFill/>
                </a:ln>
                <a:solidFill>
                  <a:srgbClr val="00AEEE"/>
                </a:solidFill>
                <a:effectLst/>
                <a:uLnTx/>
                <a:uFillTx/>
                <a:latin typeface="Calibri"/>
                <a:ea typeface="+mn-ea"/>
                <a:cs typeface="Calibri"/>
              </a:rPr>
              <a:t>Incirlik</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78" name="object 278"/>
          <p:cNvSpPr txBox="1"/>
          <p:nvPr/>
        </p:nvSpPr>
        <p:spPr>
          <a:xfrm>
            <a:off x="6284243" y="5545126"/>
            <a:ext cx="156548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0121</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McDonald</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AHC</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33" normalizeH="0" baseline="0" noProof="0" dirty="0">
                <a:ln>
                  <a:noFill/>
                </a:ln>
                <a:solidFill>
                  <a:srgbClr val="008000"/>
                </a:solidFill>
                <a:effectLst/>
                <a:uLnTx/>
                <a:uFillTx/>
                <a:latin typeface="Calibri"/>
                <a:ea typeface="+mn-ea"/>
                <a:cs typeface="Calibri"/>
              </a:rPr>
              <a:t> </a:t>
            </a:r>
            <a:r>
              <a:rPr kumimoji="0" sz="933" b="0" i="0" u="none" strike="noStrike" kern="0" cap="none" spc="-13" normalizeH="0" baseline="0" noProof="0" dirty="0">
                <a:ln>
                  <a:noFill/>
                </a:ln>
                <a:solidFill>
                  <a:srgbClr val="008000"/>
                </a:solidFill>
                <a:effectLst/>
                <a:uLnTx/>
                <a:uFillTx/>
                <a:latin typeface="Calibri"/>
                <a:ea typeface="+mn-ea"/>
                <a:cs typeface="Calibri"/>
              </a:rPr>
              <a:t>Eustis)</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79" name="object 279"/>
          <p:cNvSpPr txBox="1"/>
          <p:nvPr/>
        </p:nvSpPr>
        <p:spPr>
          <a:xfrm>
            <a:off x="8200081" y="5532429"/>
            <a:ext cx="153839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0805</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7"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52nd</a:t>
            </a:r>
            <a:r>
              <a:rPr kumimoji="0" sz="933" b="0" i="0" u="none" strike="noStrike" kern="0" cap="none" spc="13"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Spangdahlem</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80" name="object 280"/>
          <p:cNvSpPr txBox="1"/>
          <p:nvPr/>
        </p:nvSpPr>
        <p:spPr>
          <a:xfrm>
            <a:off x="6284243" y="5704302"/>
            <a:ext cx="178308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8000"/>
                </a:solidFill>
                <a:effectLst/>
                <a:uLnTx/>
                <a:uFillTx/>
                <a:latin typeface="Calibri"/>
                <a:ea typeface="+mn-ea"/>
                <a:cs typeface="Calibri"/>
              </a:rPr>
              <a:t>0122</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t>
            </a:r>
            <a:r>
              <a:rPr kumimoji="0" sz="933" b="0" i="0" u="none" strike="noStrike" kern="0" cap="none" spc="-27"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Kenner</a:t>
            </a:r>
            <a:r>
              <a:rPr kumimoji="0" sz="933" b="0" i="0" u="none" strike="noStrike" kern="0" cap="none" spc="40"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AHC</a:t>
            </a:r>
            <a:r>
              <a:rPr kumimoji="0" sz="933" b="0" i="0" u="none" strike="noStrike" kern="0" cap="none" spc="-13" normalizeH="0" baseline="0" noProof="0" dirty="0">
                <a:ln>
                  <a:noFill/>
                </a:ln>
                <a:solidFill>
                  <a:srgbClr val="008000"/>
                </a:solidFill>
                <a:effectLst/>
                <a:uLnTx/>
                <a:uFillTx/>
                <a:latin typeface="Calibri"/>
                <a:ea typeface="+mn-ea"/>
                <a:cs typeface="Calibri"/>
              </a:rPr>
              <a:t> </a:t>
            </a:r>
            <a:r>
              <a:rPr kumimoji="0" sz="933" b="0" i="0" u="none" strike="noStrike" kern="0" cap="none" spc="0" normalizeH="0" baseline="0" noProof="0" dirty="0">
                <a:ln>
                  <a:noFill/>
                </a:ln>
                <a:solidFill>
                  <a:srgbClr val="008000"/>
                </a:solidFill>
                <a:effectLst/>
                <a:uLnTx/>
                <a:uFillTx/>
                <a:latin typeface="Calibri"/>
                <a:ea typeface="+mn-ea"/>
                <a:cs typeface="Calibri"/>
              </a:rPr>
              <a:t>(Ft</a:t>
            </a:r>
            <a:r>
              <a:rPr kumimoji="0" sz="933" b="0" i="0" u="none" strike="noStrike" kern="0" cap="none" spc="-20" normalizeH="0" baseline="0" noProof="0" dirty="0">
                <a:ln>
                  <a:noFill/>
                </a:ln>
                <a:solidFill>
                  <a:srgbClr val="008000"/>
                </a:solidFill>
                <a:effectLst/>
                <a:uLnTx/>
                <a:uFillTx/>
                <a:latin typeface="Calibri"/>
                <a:ea typeface="+mn-ea"/>
                <a:cs typeface="Calibri"/>
              </a:rPr>
              <a:t> </a:t>
            </a:r>
            <a:r>
              <a:rPr kumimoji="0" sz="933" b="0" i="0" u="none" strike="noStrike" kern="0" cap="none" spc="-33" normalizeH="0" baseline="0" noProof="0" dirty="0">
                <a:ln>
                  <a:noFill/>
                </a:ln>
                <a:solidFill>
                  <a:srgbClr val="008000"/>
                </a:solidFill>
                <a:effectLst/>
                <a:uLnTx/>
                <a:uFillTx/>
                <a:latin typeface="Calibri"/>
                <a:ea typeface="+mn-ea"/>
                <a:cs typeface="Calibri"/>
              </a:rPr>
              <a:t>Gregg-</a:t>
            </a:r>
            <a:r>
              <a:rPr kumimoji="0" sz="933" b="0" i="0" u="none" strike="noStrike" kern="0" cap="none" spc="-13" normalizeH="0" baseline="0" noProof="0" dirty="0">
                <a:ln>
                  <a:noFill/>
                </a:ln>
                <a:solidFill>
                  <a:srgbClr val="008000"/>
                </a:solidFill>
                <a:effectLst/>
                <a:uLnTx/>
                <a:uFillTx/>
                <a:latin typeface="Calibri"/>
                <a:ea typeface="+mn-ea"/>
                <a:cs typeface="Calibri"/>
              </a:rPr>
              <a:t>Adams)</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81" name="object 281"/>
          <p:cNvSpPr txBox="1"/>
          <p:nvPr/>
        </p:nvSpPr>
        <p:spPr>
          <a:xfrm>
            <a:off x="8200080" y="5700069"/>
            <a:ext cx="132588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0806</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a:t>
            </a:r>
            <a:r>
              <a:rPr kumimoji="0" sz="933" b="0" i="0" u="none" strike="noStrike" kern="0" cap="none" spc="-4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86th MDG-</a:t>
            </a:r>
            <a:r>
              <a:rPr kumimoji="0" sz="933" b="0" i="0" u="none" strike="noStrike" kern="0" cap="none" spc="-13" normalizeH="0" baseline="0" noProof="0" dirty="0">
                <a:ln>
                  <a:noFill/>
                </a:ln>
                <a:solidFill>
                  <a:srgbClr val="00AEEE"/>
                </a:solidFill>
                <a:effectLst/>
                <a:uLnTx/>
                <a:uFillTx/>
                <a:latin typeface="Calibri"/>
                <a:ea typeface="+mn-ea"/>
                <a:cs typeface="Calibri"/>
              </a:rPr>
              <a:t>Ramstein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82" name="object 282"/>
          <p:cNvSpPr txBox="1"/>
          <p:nvPr/>
        </p:nvSpPr>
        <p:spPr>
          <a:xfrm>
            <a:off x="6284243" y="5862629"/>
            <a:ext cx="1347892"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1F5F"/>
                </a:solidFill>
                <a:effectLst/>
                <a:uLnTx/>
                <a:uFillTx/>
                <a:latin typeface="Calibri"/>
                <a:ea typeface="+mn-ea"/>
                <a:cs typeface="Calibri"/>
              </a:rPr>
              <a:t>0615</a:t>
            </a:r>
            <a:r>
              <a:rPr kumimoji="0" sz="933" b="0" i="0" u="none" strike="noStrike" kern="0" cap="none" spc="-20"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a:t>
            </a:r>
            <a:r>
              <a:rPr kumimoji="0" sz="933" b="0" i="0" u="none" strike="noStrike" kern="0" cap="none" spc="-7" normalizeH="0" baseline="0" noProof="0" dirty="0">
                <a:ln>
                  <a:noFill/>
                </a:ln>
                <a:solidFill>
                  <a:srgbClr val="001F5F"/>
                </a:solidFill>
                <a:effectLst/>
                <a:uLnTx/>
                <a:uFillTx/>
                <a:latin typeface="Calibri"/>
                <a:ea typeface="+mn-ea"/>
                <a:cs typeface="Calibri"/>
              </a:rPr>
              <a:t> </a:t>
            </a:r>
            <a:r>
              <a:rPr kumimoji="0" sz="933" b="0" i="0" u="none" strike="noStrike" kern="0" cap="none" spc="0" normalizeH="0" baseline="0" noProof="0" dirty="0">
                <a:ln>
                  <a:noFill/>
                </a:ln>
                <a:solidFill>
                  <a:srgbClr val="001F5F"/>
                </a:solidFill>
                <a:effectLst/>
                <a:uLnTx/>
                <a:uFillTx/>
                <a:latin typeface="Calibri"/>
                <a:ea typeface="+mn-ea"/>
                <a:cs typeface="Calibri"/>
              </a:rPr>
              <a:t>NH</a:t>
            </a:r>
            <a:r>
              <a:rPr kumimoji="0" sz="933" b="0" i="0" u="none" strike="noStrike" kern="0" cap="none" spc="33" normalizeH="0" baseline="0" noProof="0" dirty="0">
                <a:ln>
                  <a:noFill/>
                </a:ln>
                <a:solidFill>
                  <a:srgbClr val="001F5F"/>
                </a:solidFill>
                <a:effectLst/>
                <a:uLnTx/>
                <a:uFillTx/>
                <a:latin typeface="Calibri"/>
                <a:ea typeface="+mn-ea"/>
                <a:cs typeface="Calibri"/>
              </a:rPr>
              <a:t> </a:t>
            </a:r>
            <a:r>
              <a:rPr kumimoji="0" sz="933" b="0" i="0" u="none" strike="noStrike" kern="0" cap="none" spc="-27" normalizeH="0" baseline="0" noProof="0" dirty="0">
                <a:ln>
                  <a:noFill/>
                </a:ln>
                <a:solidFill>
                  <a:srgbClr val="001F5F"/>
                </a:solidFill>
                <a:effectLst/>
                <a:uLnTx/>
                <a:uFillTx/>
                <a:latin typeface="Calibri"/>
                <a:ea typeface="+mn-ea"/>
                <a:cs typeface="Calibri"/>
              </a:rPr>
              <a:t>Guantanamo</a:t>
            </a:r>
            <a:r>
              <a:rPr kumimoji="0" sz="933" b="0" i="0" u="none" strike="noStrike" kern="0" cap="none" spc="87" normalizeH="0" baseline="0" noProof="0" dirty="0">
                <a:ln>
                  <a:noFill/>
                </a:ln>
                <a:solidFill>
                  <a:srgbClr val="001F5F"/>
                </a:solidFill>
                <a:effectLst/>
                <a:uLnTx/>
                <a:uFillTx/>
                <a:latin typeface="Calibri"/>
                <a:ea typeface="+mn-ea"/>
                <a:cs typeface="Calibri"/>
              </a:rPr>
              <a:t> </a:t>
            </a:r>
            <a:r>
              <a:rPr kumimoji="0" sz="933" b="0" i="0" u="none" strike="noStrike" kern="0" cap="none" spc="-33" normalizeH="0" baseline="0" noProof="0" dirty="0">
                <a:ln>
                  <a:noFill/>
                </a:ln>
                <a:solidFill>
                  <a:srgbClr val="001F5F"/>
                </a:solidFill>
                <a:effectLst/>
                <a:uLnTx/>
                <a:uFillTx/>
                <a:latin typeface="Calibri"/>
                <a:ea typeface="+mn-ea"/>
                <a:cs typeface="Calibri"/>
              </a:rPr>
              <a:t>Bay</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83" name="object 283"/>
          <p:cNvSpPr txBox="1"/>
          <p:nvPr/>
        </p:nvSpPr>
        <p:spPr>
          <a:xfrm>
            <a:off x="8200081" y="5868555"/>
            <a:ext cx="119295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0" i="0" u="none" strike="noStrike" kern="0" cap="none" spc="0" normalizeH="0" baseline="0" noProof="0" dirty="0">
                <a:ln>
                  <a:noFill/>
                </a:ln>
                <a:solidFill>
                  <a:srgbClr val="00AEEE"/>
                </a:solidFill>
                <a:effectLst/>
                <a:uLnTx/>
                <a:uFillTx/>
                <a:latin typeface="Calibri"/>
                <a:ea typeface="+mn-ea"/>
                <a:cs typeface="Calibri"/>
              </a:rPr>
              <a:t>0808</a:t>
            </a:r>
            <a:r>
              <a:rPr kumimoji="0" sz="933" b="0" i="0" u="none" strike="noStrike" kern="0" cap="none" spc="20" normalizeH="0" baseline="0" noProof="0" dirty="0">
                <a:ln>
                  <a:noFill/>
                </a:ln>
                <a:solidFill>
                  <a:srgbClr val="00AEEE"/>
                </a:solidFill>
                <a:effectLst/>
                <a:uLnTx/>
                <a:uFillTx/>
                <a:latin typeface="Calibri"/>
                <a:ea typeface="+mn-ea"/>
                <a:cs typeface="Calibri"/>
              </a:rPr>
              <a:t> </a:t>
            </a:r>
            <a:r>
              <a:rPr kumimoji="0" sz="933" b="0" i="0" u="none" strike="noStrike" kern="0" cap="none" spc="0" normalizeH="0" baseline="0" noProof="0" dirty="0">
                <a:ln>
                  <a:noFill/>
                </a:ln>
                <a:solidFill>
                  <a:srgbClr val="00AEEE"/>
                </a:solidFill>
                <a:effectLst/>
                <a:uLnTx/>
                <a:uFillTx/>
                <a:latin typeface="Calibri"/>
                <a:ea typeface="+mn-ea"/>
                <a:cs typeface="Calibri"/>
              </a:rPr>
              <a:t>- 31st</a:t>
            </a:r>
            <a:r>
              <a:rPr kumimoji="0" sz="933" b="0" i="0" u="none" strike="noStrike" kern="0" cap="none" spc="33" normalizeH="0" baseline="0" noProof="0" dirty="0">
                <a:ln>
                  <a:noFill/>
                </a:ln>
                <a:solidFill>
                  <a:srgbClr val="00AEEE"/>
                </a:solidFill>
                <a:effectLst/>
                <a:uLnTx/>
                <a:uFillTx/>
                <a:latin typeface="Calibri"/>
                <a:ea typeface="+mn-ea"/>
                <a:cs typeface="Calibri"/>
              </a:rPr>
              <a:t> </a:t>
            </a:r>
            <a:r>
              <a:rPr kumimoji="0" sz="933" b="0" i="0" u="none" strike="noStrike" kern="0" cap="none" spc="-27" normalizeH="0" baseline="0" noProof="0" dirty="0">
                <a:ln>
                  <a:noFill/>
                </a:ln>
                <a:solidFill>
                  <a:srgbClr val="00AEEE"/>
                </a:solidFill>
                <a:effectLst/>
                <a:uLnTx/>
                <a:uFillTx/>
                <a:latin typeface="Calibri"/>
                <a:ea typeface="+mn-ea"/>
                <a:cs typeface="Calibri"/>
              </a:rPr>
              <a:t>MDG-</a:t>
            </a:r>
            <a:r>
              <a:rPr kumimoji="0" sz="933" b="0" i="0" u="none" strike="noStrike" kern="0" cap="none" spc="-13" normalizeH="0" baseline="0" noProof="0" dirty="0">
                <a:ln>
                  <a:noFill/>
                </a:ln>
                <a:solidFill>
                  <a:srgbClr val="00AEEE"/>
                </a:solidFill>
                <a:effectLst/>
                <a:uLnTx/>
                <a:uFillTx/>
                <a:latin typeface="Calibri"/>
                <a:ea typeface="+mn-ea"/>
                <a:cs typeface="Calibri"/>
              </a:rPr>
              <a:t>Aviano</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graphicFrame>
        <p:nvGraphicFramePr>
          <p:cNvPr id="284" name="object 284"/>
          <p:cNvGraphicFramePr>
            <a:graphicFrameLocks noGrp="1"/>
          </p:cNvGraphicFramePr>
          <p:nvPr/>
        </p:nvGraphicFramePr>
        <p:xfrm>
          <a:off x="10114624" y="1637079"/>
          <a:ext cx="2006600" cy="4430605"/>
        </p:xfrm>
        <a:graphic>
          <a:graphicData uri="http://schemas.openxmlformats.org/drawingml/2006/table">
            <a:tbl>
              <a:tblPr firstRow="1" bandRow="1">
                <a:tableStyleId>{2D5ABB26-0587-4C30-8999-92F81FD0307C}</a:tableStyleId>
              </a:tblPr>
              <a:tblGrid>
                <a:gridCol w="2006600">
                  <a:extLst>
                    <a:ext uri="{9D8B030D-6E8A-4147-A177-3AD203B41FA5}">
                      <a16:colId xmlns:a16="http://schemas.microsoft.com/office/drawing/2014/main" val="20000"/>
                    </a:ext>
                  </a:extLst>
                </a:gridCol>
              </a:tblGrid>
              <a:tr h="148167">
                <a:tc>
                  <a:txBody>
                    <a:bodyPr/>
                    <a:lstStyle/>
                    <a:p>
                      <a:pPr marL="325755">
                        <a:lnSpc>
                          <a:spcPts val="750"/>
                        </a:lnSpc>
                      </a:pPr>
                      <a:r>
                        <a:rPr sz="900" b="1" dirty="0">
                          <a:solidFill>
                            <a:srgbClr val="FFFFFF"/>
                          </a:solidFill>
                          <a:latin typeface="Calibri"/>
                          <a:cs typeface="Calibri"/>
                        </a:rPr>
                        <a:t>DHN</a:t>
                      </a:r>
                      <a:r>
                        <a:rPr sz="900" b="1" spc="-25" dirty="0">
                          <a:solidFill>
                            <a:srgbClr val="FFFFFF"/>
                          </a:solidFill>
                          <a:latin typeface="Calibri"/>
                          <a:cs typeface="Calibri"/>
                        </a:rPr>
                        <a:t> </a:t>
                      </a:r>
                      <a:r>
                        <a:rPr sz="900" b="1" dirty="0">
                          <a:solidFill>
                            <a:srgbClr val="FFFFFF"/>
                          </a:solidFill>
                          <a:latin typeface="Calibri"/>
                          <a:cs typeface="Calibri"/>
                        </a:rPr>
                        <a:t>9</a:t>
                      </a:r>
                      <a:r>
                        <a:rPr sz="900" b="1" spc="-5" dirty="0">
                          <a:solidFill>
                            <a:srgbClr val="FFFFFF"/>
                          </a:solidFill>
                          <a:latin typeface="Calibri"/>
                          <a:cs typeface="Calibri"/>
                        </a:rPr>
                        <a:t> </a:t>
                      </a:r>
                      <a:r>
                        <a:rPr sz="900" b="1" spc="-10" dirty="0">
                          <a:solidFill>
                            <a:srgbClr val="FFFFFF"/>
                          </a:solidFill>
                          <a:latin typeface="Calibri"/>
                          <a:cs typeface="Calibri"/>
                        </a:rPr>
                        <a:t>Continental</a:t>
                      </a:r>
                      <a:r>
                        <a:rPr sz="900" b="1" spc="45" dirty="0">
                          <a:solidFill>
                            <a:srgbClr val="FFFFFF"/>
                          </a:solidFill>
                          <a:latin typeface="Calibri"/>
                          <a:cs typeface="Calibri"/>
                        </a:rPr>
                        <a:t> </a:t>
                      </a:r>
                      <a:r>
                        <a:rPr sz="900" b="1" spc="-20" dirty="0">
                          <a:solidFill>
                            <a:srgbClr val="FFFFFF"/>
                          </a:solidFill>
                          <a:latin typeface="Calibri"/>
                          <a:cs typeface="Calibri"/>
                        </a:rPr>
                        <a:t>(26)</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00AEEE"/>
                    </a:solidFill>
                  </a:tcPr>
                </a:tc>
                <a:extLst>
                  <a:ext uri="{0D108BD9-81ED-4DB2-BD59-A6C34878D82A}">
                    <a16:rowId xmlns:a16="http://schemas.microsoft.com/office/drawing/2014/main" val="10000"/>
                  </a:ext>
                </a:extLst>
              </a:tr>
              <a:tr h="149013">
                <a:tc>
                  <a:txBody>
                    <a:bodyPr/>
                    <a:lstStyle/>
                    <a:p>
                      <a:pPr marL="464820">
                        <a:lnSpc>
                          <a:spcPts val="750"/>
                        </a:lnSpc>
                      </a:pPr>
                      <a:r>
                        <a:rPr sz="900" i="1" dirty="0">
                          <a:solidFill>
                            <a:srgbClr val="FFFFFF"/>
                          </a:solidFill>
                          <a:latin typeface="Calibri"/>
                          <a:cs typeface="Calibri"/>
                        </a:rPr>
                        <a:t>Lt</a:t>
                      </a:r>
                      <a:r>
                        <a:rPr sz="900" i="1" spc="-5" dirty="0">
                          <a:solidFill>
                            <a:srgbClr val="FFFFFF"/>
                          </a:solidFill>
                          <a:latin typeface="Calibri"/>
                          <a:cs typeface="Calibri"/>
                        </a:rPr>
                        <a:t> </a:t>
                      </a:r>
                      <a:r>
                        <a:rPr sz="900" i="1" dirty="0">
                          <a:solidFill>
                            <a:srgbClr val="FFFFFF"/>
                          </a:solidFill>
                          <a:latin typeface="Calibri"/>
                          <a:cs typeface="Calibri"/>
                        </a:rPr>
                        <a:t>Col</a:t>
                      </a:r>
                      <a:r>
                        <a:rPr sz="900" i="1" spc="-10" dirty="0">
                          <a:solidFill>
                            <a:srgbClr val="FFFFFF"/>
                          </a:solidFill>
                          <a:latin typeface="Calibri"/>
                          <a:cs typeface="Calibri"/>
                        </a:rPr>
                        <a:t> </a:t>
                      </a:r>
                      <a:r>
                        <a:rPr sz="900" i="1" dirty="0">
                          <a:solidFill>
                            <a:srgbClr val="FFFFFF"/>
                          </a:solidFill>
                          <a:latin typeface="Calibri"/>
                          <a:cs typeface="Calibri"/>
                        </a:rPr>
                        <a:t>Ryan</a:t>
                      </a:r>
                      <a:r>
                        <a:rPr sz="900" i="1" spc="-30" dirty="0">
                          <a:solidFill>
                            <a:srgbClr val="FFFFFF"/>
                          </a:solidFill>
                          <a:latin typeface="Calibri"/>
                          <a:cs typeface="Calibri"/>
                        </a:rPr>
                        <a:t> </a:t>
                      </a:r>
                      <a:r>
                        <a:rPr sz="900" i="1" spc="-20" dirty="0">
                          <a:solidFill>
                            <a:srgbClr val="FFFFFF"/>
                          </a:solidFill>
                          <a:latin typeface="Calibri"/>
                          <a:cs typeface="Calibri"/>
                        </a:rPr>
                        <a:t>Dick</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6E2E9F"/>
                    </a:solidFill>
                  </a:tcPr>
                </a:tc>
                <a:extLst>
                  <a:ext uri="{0D108BD9-81ED-4DB2-BD59-A6C34878D82A}">
                    <a16:rowId xmlns:a16="http://schemas.microsoft.com/office/drawing/2014/main" val="10001"/>
                  </a:ext>
                </a:extLst>
              </a:tr>
              <a:tr h="148167">
                <a:tc>
                  <a:txBody>
                    <a:bodyPr/>
                    <a:lstStyle/>
                    <a:p>
                      <a:pPr marL="167640">
                        <a:lnSpc>
                          <a:spcPts val="780"/>
                        </a:lnSpc>
                      </a:pPr>
                      <a:r>
                        <a:rPr sz="900" i="1" u="sng" spc="-10" dirty="0">
                          <a:solidFill>
                            <a:srgbClr val="FFFFFF"/>
                          </a:solidFill>
                          <a:uFill>
                            <a:solidFill>
                              <a:srgbClr val="FFFFFF"/>
                            </a:solidFill>
                          </a:uFill>
                          <a:latin typeface="Franklin Gothic Book"/>
                          <a:cs typeface="Franklin Gothic Book"/>
                          <a:hlinkClick r:id="rId11"/>
                        </a:rPr>
                        <a:t>william.r.dick10.mil@health.mi</a:t>
                      </a:r>
                      <a:r>
                        <a:rPr sz="900" i="1" u="none" spc="-10" dirty="0">
                          <a:solidFill>
                            <a:srgbClr val="FFFFFF"/>
                          </a:solidFill>
                          <a:latin typeface="Franklin Gothic Book"/>
                          <a:cs typeface="Franklin Gothic Book"/>
                          <a:hlinkClick r:id="rId11"/>
                        </a:rPr>
                        <a:t>l</a:t>
                      </a:r>
                      <a:endParaRPr sz="900">
                        <a:latin typeface="Franklin Gothic Book"/>
                        <a:cs typeface="Franklin Gothic Book"/>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6E2E9F"/>
                    </a:solidFill>
                  </a:tcPr>
                </a:tc>
                <a:extLst>
                  <a:ext uri="{0D108BD9-81ED-4DB2-BD59-A6C34878D82A}">
                    <a16:rowId xmlns:a16="http://schemas.microsoft.com/office/drawing/2014/main" val="10002"/>
                  </a:ext>
                </a:extLst>
              </a:tr>
              <a:tr h="149860">
                <a:tc>
                  <a:txBody>
                    <a:bodyPr/>
                    <a:lstStyle/>
                    <a:p>
                      <a:pPr marL="5715">
                        <a:lnSpc>
                          <a:spcPts val="750"/>
                        </a:lnSpc>
                      </a:pPr>
                      <a:r>
                        <a:rPr sz="900" dirty="0">
                          <a:solidFill>
                            <a:srgbClr val="008000"/>
                          </a:solidFill>
                          <a:latin typeface="Calibri"/>
                          <a:cs typeface="Calibri"/>
                        </a:rPr>
                        <a:t>0032</a:t>
                      </a:r>
                      <a:r>
                        <a:rPr sz="900" spc="-25" dirty="0">
                          <a:solidFill>
                            <a:srgbClr val="008000"/>
                          </a:solidFill>
                          <a:latin typeface="Calibri"/>
                          <a:cs typeface="Calibri"/>
                        </a:rPr>
                        <a:t> </a:t>
                      </a:r>
                      <a:r>
                        <a:rPr sz="900" dirty="0">
                          <a:solidFill>
                            <a:srgbClr val="008000"/>
                          </a:solidFill>
                          <a:latin typeface="Calibri"/>
                          <a:cs typeface="Calibri"/>
                        </a:rPr>
                        <a:t>-</a:t>
                      </a:r>
                      <a:r>
                        <a:rPr sz="900" spc="-25" dirty="0">
                          <a:solidFill>
                            <a:srgbClr val="008000"/>
                          </a:solidFill>
                          <a:latin typeface="Calibri"/>
                          <a:cs typeface="Calibri"/>
                        </a:rPr>
                        <a:t> </a:t>
                      </a:r>
                      <a:r>
                        <a:rPr sz="900" dirty="0">
                          <a:solidFill>
                            <a:srgbClr val="008000"/>
                          </a:solidFill>
                          <a:latin typeface="Calibri"/>
                          <a:cs typeface="Calibri"/>
                        </a:rPr>
                        <a:t>Evans</a:t>
                      </a:r>
                      <a:r>
                        <a:rPr sz="900" spc="-5" dirty="0">
                          <a:solidFill>
                            <a:srgbClr val="008000"/>
                          </a:solidFill>
                          <a:latin typeface="Calibri"/>
                          <a:cs typeface="Calibri"/>
                        </a:rPr>
                        <a:t> </a:t>
                      </a:r>
                      <a:r>
                        <a:rPr sz="900" dirty="0">
                          <a:solidFill>
                            <a:srgbClr val="008000"/>
                          </a:solidFill>
                          <a:latin typeface="Calibri"/>
                          <a:cs typeface="Calibri"/>
                        </a:rPr>
                        <a:t>ACH</a:t>
                      </a:r>
                      <a:r>
                        <a:rPr sz="900" spc="-15" dirty="0">
                          <a:solidFill>
                            <a:srgbClr val="008000"/>
                          </a:solidFill>
                          <a:latin typeface="Calibri"/>
                          <a:cs typeface="Calibri"/>
                        </a:rPr>
                        <a:t> </a:t>
                      </a:r>
                      <a:r>
                        <a:rPr sz="900" dirty="0">
                          <a:solidFill>
                            <a:srgbClr val="008000"/>
                          </a:solidFill>
                          <a:latin typeface="Calibri"/>
                          <a:cs typeface="Calibri"/>
                        </a:rPr>
                        <a:t>(Ft</a:t>
                      </a:r>
                      <a:r>
                        <a:rPr sz="900" spc="-20" dirty="0">
                          <a:solidFill>
                            <a:srgbClr val="008000"/>
                          </a:solidFill>
                          <a:latin typeface="Calibri"/>
                          <a:cs typeface="Calibri"/>
                        </a:rPr>
                        <a:t> </a:t>
                      </a:r>
                      <a:r>
                        <a:rPr sz="900" spc="-10" dirty="0">
                          <a:solidFill>
                            <a:srgbClr val="008000"/>
                          </a:solidFill>
                          <a:latin typeface="Calibri"/>
                          <a:cs typeface="Calibri"/>
                        </a:rPr>
                        <a:t>Carson)</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149860">
                <a:tc>
                  <a:txBody>
                    <a:bodyPr/>
                    <a:lstStyle/>
                    <a:p>
                      <a:pPr marL="5715">
                        <a:lnSpc>
                          <a:spcPts val="750"/>
                        </a:lnSpc>
                      </a:pPr>
                      <a:r>
                        <a:rPr sz="900" dirty="0">
                          <a:solidFill>
                            <a:srgbClr val="00AEEE"/>
                          </a:solidFill>
                          <a:latin typeface="Calibri"/>
                          <a:cs typeface="Calibri"/>
                        </a:rPr>
                        <a:t>0033</a:t>
                      </a:r>
                      <a:r>
                        <a:rPr sz="900" spc="-25" dirty="0">
                          <a:solidFill>
                            <a:srgbClr val="00AEEE"/>
                          </a:solidFill>
                          <a:latin typeface="Calibri"/>
                          <a:cs typeface="Calibri"/>
                        </a:rPr>
                        <a:t> </a:t>
                      </a:r>
                      <a:r>
                        <a:rPr sz="900" dirty="0">
                          <a:solidFill>
                            <a:srgbClr val="00AEEE"/>
                          </a:solidFill>
                          <a:latin typeface="Calibri"/>
                          <a:cs typeface="Calibri"/>
                        </a:rPr>
                        <a:t>-</a:t>
                      </a:r>
                      <a:r>
                        <a:rPr sz="900" spc="-30" dirty="0">
                          <a:solidFill>
                            <a:srgbClr val="00AEEE"/>
                          </a:solidFill>
                          <a:latin typeface="Calibri"/>
                          <a:cs typeface="Calibri"/>
                        </a:rPr>
                        <a:t> </a:t>
                      </a:r>
                      <a:r>
                        <a:rPr sz="900" dirty="0">
                          <a:solidFill>
                            <a:srgbClr val="00AEEE"/>
                          </a:solidFill>
                          <a:latin typeface="Calibri"/>
                          <a:cs typeface="Calibri"/>
                        </a:rPr>
                        <a:t>10th MDG-</a:t>
                      </a:r>
                      <a:r>
                        <a:rPr sz="900" spc="-10" dirty="0">
                          <a:solidFill>
                            <a:srgbClr val="00AEEE"/>
                          </a:solidFill>
                          <a:latin typeface="Calibri"/>
                          <a:cs typeface="Calibri"/>
                        </a:rPr>
                        <a:t>Academy</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r h="149860">
                <a:tc>
                  <a:txBody>
                    <a:bodyPr/>
                    <a:lstStyle/>
                    <a:p>
                      <a:pPr marL="5715">
                        <a:lnSpc>
                          <a:spcPts val="755"/>
                        </a:lnSpc>
                      </a:pPr>
                      <a:r>
                        <a:rPr sz="900" dirty="0">
                          <a:solidFill>
                            <a:srgbClr val="00AEEE"/>
                          </a:solidFill>
                          <a:latin typeface="Calibri"/>
                          <a:cs typeface="Calibri"/>
                        </a:rPr>
                        <a:t>0042</a:t>
                      </a:r>
                      <a:r>
                        <a:rPr sz="900" spc="-25" dirty="0">
                          <a:solidFill>
                            <a:srgbClr val="00AEEE"/>
                          </a:solidFill>
                          <a:latin typeface="Calibri"/>
                          <a:cs typeface="Calibri"/>
                        </a:rPr>
                        <a:t> </a:t>
                      </a:r>
                      <a:r>
                        <a:rPr sz="900" dirty="0">
                          <a:solidFill>
                            <a:srgbClr val="00AEEE"/>
                          </a:solidFill>
                          <a:latin typeface="Calibri"/>
                          <a:cs typeface="Calibri"/>
                        </a:rPr>
                        <a:t>-</a:t>
                      </a:r>
                      <a:r>
                        <a:rPr sz="900" spc="-30" dirty="0">
                          <a:solidFill>
                            <a:srgbClr val="00AEEE"/>
                          </a:solidFill>
                          <a:latin typeface="Calibri"/>
                          <a:cs typeface="Calibri"/>
                        </a:rPr>
                        <a:t> </a:t>
                      </a:r>
                      <a:r>
                        <a:rPr sz="900" dirty="0">
                          <a:solidFill>
                            <a:srgbClr val="00AEEE"/>
                          </a:solidFill>
                          <a:latin typeface="Calibri"/>
                          <a:cs typeface="Calibri"/>
                        </a:rPr>
                        <a:t>96th MDG-</a:t>
                      </a:r>
                      <a:r>
                        <a:rPr sz="900" spc="-10" dirty="0">
                          <a:solidFill>
                            <a:srgbClr val="00AEEE"/>
                          </a:solidFill>
                          <a:latin typeface="Calibri"/>
                          <a:cs typeface="Calibri"/>
                        </a:rPr>
                        <a:t>Eglin</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5"/>
                  </a:ext>
                </a:extLst>
              </a:tr>
              <a:tr h="149860">
                <a:tc>
                  <a:txBody>
                    <a:bodyPr/>
                    <a:lstStyle/>
                    <a:p>
                      <a:pPr marL="5715">
                        <a:lnSpc>
                          <a:spcPts val="755"/>
                        </a:lnSpc>
                      </a:pPr>
                      <a:r>
                        <a:rPr sz="900" dirty="0">
                          <a:solidFill>
                            <a:srgbClr val="00AEEE"/>
                          </a:solidFill>
                          <a:latin typeface="Calibri"/>
                          <a:cs typeface="Calibri"/>
                        </a:rPr>
                        <a:t>0079</a:t>
                      </a:r>
                      <a:r>
                        <a:rPr sz="900" spc="-25" dirty="0">
                          <a:solidFill>
                            <a:srgbClr val="00AEEE"/>
                          </a:solidFill>
                          <a:latin typeface="Calibri"/>
                          <a:cs typeface="Calibri"/>
                        </a:rPr>
                        <a:t> </a:t>
                      </a:r>
                      <a:r>
                        <a:rPr sz="900" dirty="0">
                          <a:solidFill>
                            <a:srgbClr val="00AEEE"/>
                          </a:solidFill>
                          <a:latin typeface="Calibri"/>
                          <a:cs typeface="Calibri"/>
                        </a:rPr>
                        <a:t>-</a:t>
                      </a:r>
                      <a:r>
                        <a:rPr sz="900" spc="-30" dirty="0">
                          <a:solidFill>
                            <a:srgbClr val="00AEEE"/>
                          </a:solidFill>
                          <a:latin typeface="Calibri"/>
                          <a:cs typeface="Calibri"/>
                        </a:rPr>
                        <a:t> </a:t>
                      </a:r>
                      <a:r>
                        <a:rPr sz="900" dirty="0">
                          <a:solidFill>
                            <a:srgbClr val="00AEEE"/>
                          </a:solidFill>
                          <a:latin typeface="Calibri"/>
                          <a:cs typeface="Calibri"/>
                        </a:rPr>
                        <a:t>99th MDG-</a:t>
                      </a:r>
                      <a:r>
                        <a:rPr sz="900" spc="-10" dirty="0">
                          <a:solidFill>
                            <a:srgbClr val="00AEEE"/>
                          </a:solidFill>
                          <a:latin typeface="Calibri"/>
                          <a:cs typeface="Calibri"/>
                        </a:rPr>
                        <a:t>Nellis</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6"/>
                  </a:ext>
                </a:extLst>
              </a:tr>
              <a:tr h="149860">
                <a:tc>
                  <a:txBody>
                    <a:bodyPr/>
                    <a:lstStyle/>
                    <a:p>
                      <a:pPr marL="5715">
                        <a:lnSpc>
                          <a:spcPts val="755"/>
                        </a:lnSpc>
                      </a:pPr>
                      <a:r>
                        <a:rPr sz="900" dirty="0">
                          <a:solidFill>
                            <a:srgbClr val="00AEEE"/>
                          </a:solidFill>
                          <a:latin typeface="Calibri"/>
                          <a:cs typeface="Calibri"/>
                        </a:rPr>
                        <a:t>0095</a:t>
                      </a:r>
                      <a:r>
                        <a:rPr sz="900" spc="-5" dirty="0">
                          <a:solidFill>
                            <a:srgbClr val="00AEEE"/>
                          </a:solidFill>
                          <a:latin typeface="Calibri"/>
                          <a:cs typeface="Calibri"/>
                        </a:rPr>
                        <a:t> </a:t>
                      </a:r>
                      <a:r>
                        <a:rPr sz="900" dirty="0">
                          <a:solidFill>
                            <a:srgbClr val="00AEEE"/>
                          </a:solidFill>
                          <a:latin typeface="Calibri"/>
                          <a:cs typeface="Calibri"/>
                        </a:rPr>
                        <a:t>-</a:t>
                      </a:r>
                      <a:r>
                        <a:rPr sz="900" spc="10" dirty="0">
                          <a:solidFill>
                            <a:srgbClr val="00AEEE"/>
                          </a:solidFill>
                          <a:latin typeface="Calibri"/>
                          <a:cs typeface="Calibri"/>
                        </a:rPr>
                        <a:t> </a:t>
                      </a:r>
                      <a:r>
                        <a:rPr sz="900" dirty="0">
                          <a:solidFill>
                            <a:srgbClr val="00AEEE"/>
                          </a:solidFill>
                          <a:latin typeface="Calibri"/>
                          <a:cs typeface="Calibri"/>
                        </a:rPr>
                        <a:t>88th</a:t>
                      </a:r>
                      <a:r>
                        <a:rPr sz="900" spc="30" dirty="0">
                          <a:solidFill>
                            <a:srgbClr val="00AEEE"/>
                          </a:solidFill>
                          <a:latin typeface="Calibri"/>
                          <a:cs typeface="Calibri"/>
                        </a:rPr>
                        <a:t> </a:t>
                      </a:r>
                      <a:r>
                        <a:rPr sz="900" spc="-10" dirty="0">
                          <a:solidFill>
                            <a:srgbClr val="00AEEE"/>
                          </a:solidFill>
                          <a:latin typeface="Calibri"/>
                          <a:cs typeface="Calibri"/>
                        </a:rPr>
                        <a:t>MDG-</a:t>
                      </a:r>
                      <a:r>
                        <a:rPr sz="900" spc="-25" dirty="0">
                          <a:solidFill>
                            <a:srgbClr val="00AEEE"/>
                          </a:solidFill>
                          <a:latin typeface="Calibri"/>
                          <a:cs typeface="Calibri"/>
                        </a:rPr>
                        <a:t>Wright-</a:t>
                      </a:r>
                      <a:r>
                        <a:rPr sz="900" spc="-10" dirty="0">
                          <a:solidFill>
                            <a:srgbClr val="00AEEE"/>
                          </a:solidFill>
                          <a:latin typeface="Calibri"/>
                          <a:cs typeface="Calibri"/>
                        </a:rPr>
                        <a:t>Patterson</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7"/>
                  </a:ext>
                </a:extLst>
              </a:tr>
              <a:tr h="150707">
                <a:tc>
                  <a:txBody>
                    <a:bodyPr/>
                    <a:lstStyle/>
                    <a:p>
                      <a:pPr marL="5715">
                        <a:lnSpc>
                          <a:spcPts val="755"/>
                        </a:lnSpc>
                      </a:pPr>
                      <a:r>
                        <a:rPr sz="900" dirty="0">
                          <a:solidFill>
                            <a:srgbClr val="00AEEE"/>
                          </a:solidFill>
                          <a:latin typeface="Calibri"/>
                          <a:cs typeface="Calibri"/>
                        </a:rPr>
                        <a:t>0010</a:t>
                      </a:r>
                      <a:r>
                        <a:rPr sz="900" spc="-10" dirty="0">
                          <a:solidFill>
                            <a:srgbClr val="00AEEE"/>
                          </a:solidFill>
                          <a:latin typeface="Calibri"/>
                          <a:cs typeface="Calibri"/>
                        </a:rPr>
                        <a:t> </a:t>
                      </a:r>
                      <a:r>
                        <a:rPr sz="900" dirty="0">
                          <a:solidFill>
                            <a:srgbClr val="00AEEE"/>
                          </a:solidFill>
                          <a:latin typeface="Calibri"/>
                          <a:cs typeface="Calibri"/>
                        </a:rPr>
                        <a:t>-</a:t>
                      </a:r>
                      <a:r>
                        <a:rPr sz="900" spc="-25" dirty="0">
                          <a:solidFill>
                            <a:srgbClr val="00AEEE"/>
                          </a:solidFill>
                          <a:latin typeface="Calibri"/>
                          <a:cs typeface="Calibri"/>
                        </a:rPr>
                        <a:t> </a:t>
                      </a:r>
                      <a:r>
                        <a:rPr sz="900" dirty="0">
                          <a:solidFill>
                            <a:srgbClr val="00AEEE"/>
                          </a:solidFill>
                          <a:latin typeface="Calibri"/>
                          <a:cs typeface="Calibri"/>
                        </a:rPr>
                        <a:t>355th</a:t>
                      </a:r>
                      <a:r>
                        <a:rPr sz="900" spc="20" dirty="0">
                          <a:solidFill>
                            <a:srgbClr val="00AEEE"/>
                          </a:solidFill>
                          <a:latin typeface="Calibri"/>
                          <a:cs typeface="Calibri"/>
                        </a:rPr>
                        <a:t> </a:t>
                      </a:r>
                      <a:r>
                        <a:rPr sz="900" spc="-10" dirty="0">
                          <a:solidFill>
                            <a:srgbClr val="00AEEE"/>
                          </a:solidFill>
                          <a:latin typeface="Calibri"/>
                          <a:cs typeface="Calibri"/>
                        </a:rPr>
                        <a:t>MDG-Davis</a:t>
                      </a:r>
                      <a:r>
                        <a:rPr sz="900" spc="-35" dirty="0">
                          <a:solidFill>
                            <a:srgbClr val="00AEEE"/>
                          </a:solidFill>
                          <a:latin typeface="Calibri"/>
                          <a:cs typeface="Calibri"/>
                        </a:rPr>
                        <a:t> </a:t>
                      </a:r>
                      <a:r>
                        <a:rPr sz="900" spc="-10" dirty="0">
                          <a:solidFill>
                            <a:srgbClr val="00AEEE"/>
                          </a:solidFill>
                          <a:latin typeface="Calibri"/>
                          <a:cs typeface="Calibri"/>
                        </a:rPr>
                        <a:t>Monthan</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8"/>
                  </a:ext>
                </a:extLst>
              </a:tr>
              <a:tr h="150707">
                <a:tc>
                  <a:txBody>
                    <a:bodyPr/>
                    <a:lstStyle/>
                    <a:p>
                      <a:pPr marL="5715">
                        <a:lnSpc>
                          <a:spcPts val="755"/>
                        </a:lnSpc>
                      </a:pPr>
                      <a:r>
                        <a:rPr sz="900" dirty="0">
                          <a:solidFill>
                            <a:srgbClr val="00AEEE"/>
                          </a:solidFill>
                          <a:latin typeface="Calibri"/>
                          <a:cs typeface="Calibri"/>
                        </a:rPr>
                        <a:t>0015</a:t>
                      </a:r>
                      <a:r>
                        <a:rPr sz="900" spc="-20" dirty="0">
                          <a:solidFill>
                            <a:srgbClr val="00AEEE"/>
                          </a:solidFill>
                          <a:latin typeface="Calibri"/>
                          <a:cs typeface="Calibri"/>
                        </a:rPr>
                        <a:t> </a:t>
                      </a:r>
                      <a:r>
                        <a:rPr sz="900" dirty="0">
                          <a:solidFill>
                            <a:srgbClr val="00AEEE"/>
                          </a:solidFill>
                          <a:latin typeface="Calibri"/>
                          <a:cs typeface="Calibri"/>
                        </a:rPr>
                        <a:t>-</a:t>
                      </a:r>
                      <a:r>
                        <a:rPr sz="900" spc="-15" dirty="0">
                          <a:solidFill>
                            <a:srgbClr val="00AEEE"/>
                          </a:solidFill>
                          <a:latin typeface="Calibri"/>
                          <a:cs typeface="Calibri"/>
                        </a:rPr>
                        <a:t> </a:t>
                      </a:r>
                      <a:r>
                        <a:rPr sz="900" dirty="0">
                          <a:solidFill>
                            <a:srgbClr val="00AEEE"/>
                          </a:solidFill>
                          <a:latin typeface="Calibri"/>
                          <a:cs typeface="Calibri"/>
                        </a:rPr>
                        <a:t>9th</a:t>
                      </a:r>
                      <a:r>
                        <a:rPr sz="900" spc="-10" dirty="0">
                          <a:solidFill>
                            <a:srgbClr val="00AEEE"/>
                          </a:solidFill>
                          <a:latin typeface="Calibri"/>
                          <a:cs typeface="Calibri"/>
                        </a:rPr>
                        <a:t> </a:t>
                      </a:r>
                      <a:r>
                        <a:rPr sz="900" dirty="0">
                          <a:solidFill>
                            <a:srgbClr val="00AEEE"/>
                          </a:solidFill>
                          <a:latin typeface="Calibri"/>
                          <a:cs typeface="Calibri"/>
                        </a:rPr>
                        <a:t>MDG-</a:t>
                      </a:r>
                      <a:r>
                        <a:rPr sz="900" spc="-10" dirty="0">
                          <a:solidFill>
                            <a:srgbClr val="00AEEE"/>
                          </a:solidFill>
                          <a:latin typeface="Calibri"/>
                          <a:cs typeface="Calibri"/>
                        </a:rPr>
                        <a:t>Beale</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9"/>
                  </a:ext>
                </a:extLst>
              </a:tr>
              <a:tr h="149860">
                <a:tc>
                  <a:txBody>
                    <a:bodyPr/>
                    <a:lstStyle/>
                    <a:p>
                      <a:pPr marL="4445">
                        <a:lnSpc>
                          <a:spcPts val="750"/>
                        </a:lnSpc>
                      </a:pPr>
                      <a:r>
                        <a:rPr sz="900" dirty="0">
                          <a:solidFill>
                            <a:srgbClr val="00AEEE"/>
                          </a:solidFill>
                          <a:latin typeface="Calibri"/>
                          <a:cs typeface="Calibri"/>
                        </a:rPr>
                        <a:t>0018</a:t>
                      </a:r>
                      <a:r>
                        <a:rPr sz="900" spc="-25" dirty="0">
                          <a:solidFill>
                            <a:srgbClr val="00AEEE"/>
                          </a:solidFill>
                          <a:latin typeface="Calibri"/>
                          <a:cs typeface="Calibri"/>
                        </a:rPr>
                        <a:t> </a:t>
                      </a:r>
                      <a:r>
                        <a:rPr sz="900" dirty="0">
                          <a:solidFill>
                            <a:srgbClr val="00AEEE"/>
                          </a:solidFill>
                          <a:latin typeface="Calibri"/>
                          <a:cs typeface="Calibri"/>
                        </a:rPr>
                        <a:t>-</a:t>
                      </a:r>
                      <a:r>
                        <a:rPr sz="900" spc="-30" dirty="0">
                          <a:solidFill>
                            <a:srgbClr val="00AEEE"/>
                          </a:solidFill>
                          <a:latin typeface="Calibri"/>
                          <a:cs typeface="Calibri"/>
                        </a:rPr>
                        <a:t> </a:t>
                      </a:r>
                      <a:r>
                        <a:rPr sz="900" dirty="0">
                          <a:solidFill>
                            <a:srgbClr val="00AEEE"/>
                          </a:solidFill>
                          <a:latin typeface="Calibri"/>
                          <a:cs typeface="Calibri"/>
                        </a:rPr>
                        <a:t>30th MDG-</a:t>
                      </a:r>
                      <a:r>
                        <a:rPr sz="900" spc="-10" dirty="0">
                          <a:solidFill>
                            <a:srgbClr val="00AEEE"/>
                          </a:solidFill>
                          <a:latin typeface="Calibri"/>
                          <a:cs typeface="Calibri"/>
                        </a:rPr>
                        <a:t>Vandenberg</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0"/>
                  </a:ext>
                </a:extLst>
              </a:tr>
              <a:tr h="149860">
                <a:tc>
                  <a:txBody>
                    <a:bodyPr/>
                    <a:lstStyle/>
                    <a:p>
                      <a:pPr marL="4445">
                        <a:lnSpc>
                          <a:spcPts val="750"/>
                        </a:lnSpc>
                      </a:pPr>
                      <a:r>
                        <a:rPr sz="900" dirty="0">
                          <a:solidFill>
                            <a:srgbClr val="00AEEE"/>
                          </a:solidFill>
                          <a:latin typeface="Calibri"/>
                          <a:cs typeface="Calibri"/>
                        </a:rPr>
                        <a:t>0019</a:t>
                      </a:r>
                      <a:r>
                        <a:rPr sz="900" spc="-20" dirty="0">
                          <a:solidFill>
                            <a:srgbClr val="00AEEE"/>
                          </a:solidFill>
                          <a:latin typeface="Calibri"/>
                          <a:cs typeface="Calibri"/>
                        </a:rPr>
                        <a:t> </a:t>
                      </a:r>
                      <a:r>
                        <a:rPr sz="900" dirty="0">
                          <a:solidFill>
                            <a:srgbClr val="00AEEE"/>
                          </a:solidFill>
                          <a:latin typeface="Calibri"/>
                          <a:cs typeface="Calibri"/>
                        </a:rPr>
                        <a:t>-</a:t>
                      </a:r>
                      <a:r>
                        <a:rPr sz="900" spc="-20" dirty="0">
                          <a:solidFill>
                            <a:srgbClr val="00AEEE"/>
                          </a:solidFill>
                          <a:latin typeface="Calibri"/>
                          <a:cs typeface="Calibri"/>
                        </a:rPr>
                        <a:t> </a:t>
                      </a:r>
                      <a:r>
                        <a:rPr sz="900" dirty="0">
                          <a:solidFill>
                            <a:srgbClr val="00AEEE"/>
                          </a:solidFill>
                          <a:latin typeface="Calibri"/>
                          <a:cs typeface="Calibri"/>
                        </a:rPr>
                        <a:t>412th </a:t>
                      </a:r>
                      <a:r>
                        <a:rPr sz="900" spc="-10" dirty="0">
                          <a:solidFill>
                            <a:srgbClr val="00AEEE"/>
                          </a:solidFill>
                          <a:latin typeface="Calibri"/>
                          <a:cs typeface="Calibri"/>
                        </a:rPr>
                        <a:t>MDG-Edwards</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1"/>
                  </a:ext>
                </a:extLst>
              </a:tr>
              <a:tr h="149860">
                <a:tc>
                  <a:txBody>
                    <a:bodyPr/>
                    <a:lstStyle/>
                    <a:p>
                      <a:pPr marL="4445">
                        <a:lnSpc>
                          <a:spcPts val="750"/>
                        </a:lnSpc>
                      </a:pPr>
                      <a:r>
                        <a:rPr sz="900" dirty="0">
                          <a:solidFill>
                            <a:srgbClr val="00AEEE"/>
                          </a:solidFill>
                          <a:latin typeface="Calibri"/>
                          <a:cs typeface="Calibri"/>
                        </a:rPr>
                        <a:t>0043</a:t>
                      </a:r>
                      <a:r>
                        <a:rPr sz="900" spc="-20" dirty="0">
                          <a:solidFill>
                            <a:srgbClr val="00AEEE"/>
                          </a:solidFill>
                          <a:latin typeface="Calibri"/>
                          <a:cs typeface="Calibri"/>
                        </a:rPr>
                        <a:t> </a:t>
                      </a:r>
                      <a:r>
                        <a:rPr sz="900" dirty="0">
                          <a:solidFill>
                            <a:srgbClr val="00AEEE"/>
                          </a:solidFill>
                          <a:latin typeface="Calibri"/>
                          <a:cs typeface="Calibri"/>
                        </a:rPr>
                        <a:t>-</a:t>
                      </a:r>
                      <a:r>
                        <a:rPr sz="900" spc="-5" dirty="0">
                          <a:solidFill>
                            <a:srgbClr val="00AEEE"/>
                          </a:solidFill>
                          <a:latin typeface="Calibri"/>
                          <a:cs typeface="Calibri"/>
                        </a:rPr>
                        <a:t> </a:t>
                      </a:r>
                      <a:r>
                        <a:rPr sz="900" dirty="0">
                          <a:solidFill>
                            <a:srgbClr val="00AEEE"/>
                          </a:solidFill>
                          <a:latin typeface="Calibri"/>
                          <a:cs typeface="Calibri"/>
                        </a:rPr>
                        <a:t>325th</a:t>
                      </a:r>
                      <a:r>
                        <a:rPr sz="900" spc="15" dirty="0">
                          <a:solidFill>
                            <a:srgbClr val="00AEEE"/>
                          </a:solidFill>
                          <a:latin typeface="Calibri"/>
                          <a:cs typeface="Calibri"/>
                        </a:rPr>
                        <a:t> </a:t>
                      </a:r>
                      <a:r>
                        <a:rPr sz="900" spc="-20" dirty="0">
                          <a:solidFill>
                            <a:srgbClr val="00AEEE"/>
                          </a:solidFill>
                          <a:latin typeface="Calibri"/>
                          <a:cs typeface="Calibri"/>
                        </a:rPr>
                        <a:t>MDG-</a:t>
                      </a:r>
                      <a:r>
                        <a:rPr sz="900" spc="-10" dirty="0">
                          <a:solidFill>
                            <a:srgbClr val="00AEEE"/>
                          </a:solidFill>
                          <a:latin typeface="Calibri"/>
                          <a:cs typeface="Calibri"/>
                        </a:rPr>
                        <a:t>Tyndall</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2"/>
                  </a:ext>
                </a:extLst>
              </a:tr>
              <a:tr h="150707">
                <a:tc>
                  <a:txBody>
                    <a:bodyPr/>
                    <a:lstStyle/>
                    <a:p>
                      <a:pPr marL="4445">
                        <a:lnSpc>
                          <a:spcPts val="750"/>
                        </a:lnSpc>
                      </a:pPr>
                      <a:r>
                        <a:rPr sz="900" dirty="0">
                          <a:solidFill>
                            <a:srgbClr val="00AEEE"/>
                          </a:solidFill>
                          <a:latin typeface="Calibri"/>
                          <a:cs typeface="Calibri"/>
                        </a:rPr>
                        <a:t>0046 -</a:t>
                      </a:r>
                      <a:r>
                        <a:rPr sz="900" spc="-5" dirty="0">
                          <a:solidFill>
                            <a:srgbClr val="00AEEE"/>
                          </a:solidFill>
                          <a:latin typeface="Calibri"/>
                          <a:cs typeface="Calibri"/>
                        </a:rPr>
                        <a:t> </a:t>
                      </a:r>
                      <a:r>
                        <a:rPr sz="900" dirty="0">
                          <a:solidFill>
                            <a:srgbClr val="00AEEE"/>
                          </a:solidFill>
                          <a:latin typeface="Calibri"/>
                          <a:cs typeface="Calibri"/>
                        </a:rPr>
                        <a:t>45th</a:t>
                      </a:r>
                      <a:r>
                        <a:rPr sz="900" spc="20" dirty="0">
                          <a:solidFill>
                            <a:srgbClr val="00AEEE"/>
                          </a:solidFill>
                          <a:latin typeface="Calibri"/>
                          <a:cs typeface="Calibri"/>
                        </a:rPr>
                        <a:t> </a:t>
                      </a:r>
                      <a:r>
                        <a:rPr sz="900" spc="-20" dirty="0">
                          <a:solidFill>
                            <a:srgbClr val="00AEEE"/>
                          </a:solidFill>
                          <a:latin typeface="Calibri"/>
                          <a:cs typeface="Calibri"/>
                        </a:rPr>
                        <a:t>MDG-</a:t>
                      </a:r>
                      <a:r>
                        <a:rPr sz="900" spc="-10" dirty="0">
                          <a:solidFill>
                            <a:srgbClr val="00AEEE"/>
                          </a:solidFill>
                          <a:latin typeface="Calibri"/>
                          <a:cs typeface="Calibri"/>
                        </a:rPr>
                        <a:t>Patrick</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3"/>
                  </a:ext>
                </a:extLst>
              </a:tr>
              <a:tr h="149860">
                <a:tc>
                  <a:txBody>
                    <a:bodyPr/>
                    <a:lstStyle/>
                    <a:p>
                      <a:pPr marL="4445">
                        <a:lnSpc>
                          <a:spcPts val="750"/>
                        </a:lnSpc>
                      </a:pPr>
                      <a:r>
                        <a:rPr sz="900" dirty="0">
                          <a:solidFill>
                            <a:srgbClr val="00AEEE"/>
                          </a:solidFill>
                          <a:latin typeface="Calibri"/>
                          <a:cs typeface="Calibri"/>
                        </a:rPr>
                        <a:t>0050 - 23rd</a:t>
                      </a:r>
                      <a:r>
                        <a:rPr sz="900" spc="20" dirty="0">
                          <a:solidFill>
                            <a:srgbClr val="00AEEE"/>
                          </a:solidFill>
                          <a:latin typeface="Calibri"/>
                          <a:cs typeface="Calibri"/>
                        </a:rPr>
                        <a:t> </a:t>
                      </a:r>
                      <a:r>
                        <a:rPr sz="900" spc="-20" dirty="0">
                          <a:solidFill>
                            <a:srgbClr val="00AEEE"/>
                          </a:solidFill>
                          <a:latin typeface="Calibri"/>
                          <a:cs typeface="Calibri"/>
                        </a:rPr>
                        <a:t>MDG-Moody</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4"/>
                  </a:ext>
                </a:extLst>
              </a:tr>
              <a:tr h="150707">
                <a:tc>
                  <a:txBody>
                    <a:bodyPr/>
                    <a:lstStyle/>
                    <a:p>
                      <a:pPr marL="4445">
                        <a:lnSpc>
                          <a:spcPts val="750"/>
                        </a:lnSpc>
                      </a:pPr>
                      <a:r>
                        <a:rPr sz="900" dirty="0">
                          <a:solidFill>
                            <a:srgbClr val="00AEEE"/>
                          </a:solidFill>
                          <a:latin typeface="Calibri"/>
                          <a:cs typeface="Calibri"/>
                        </a:rPr>
                        <a:t>0051</a:t>
                      </a:r>
                      <a:r>
                        <a:rPr sz="900" spc="-25" dirty="0">
                          <a:solidFill>
                            <a:srgbClr val="00AEEE"/>
                          </a:solidFill>
                          <a:latin typeface="Calibri"/>
                          <a:cs typeface="Calibri"/>
                        </a:rPr>
                        <a:t> </a:t>
                      </a:r>
                      <a:r>
                        <a:rPr sz="900" dirty="0">
                          <a:solidFill>
                            <a:srgbClr val="00AEEE"/>
                          </a:solidFill>
                          <a:latin typeface="Calibri"/>
                          <a:cs typeface="Calibri"/>
                        </a:rPr>
                        <a:t>-</a:t>
                      </a:r>
                      <a:r>
                        <a:rPr sz="900" spc="-30" dirty="0">
                          <a:solidFill>
                            <a:srgbClr val="00AEEE"/>
                          </a:solidFill>
                          <a:latin typeface="Calibri"/>
                          <a:cs typeface="Calibri"/>
                        </a:rPr>
                        <a:t> </a:t>
                      </a:r>
                      <a:r>
                        <a:rPr sz="900" dirty="0">
                          <a:solidFill>
                            <a:srgbClr val="00AEEE"/>
                          </a:solidFill>
                          <a:latin typeface="Calibri"/>
                          <a:cs typeface="Calibri"/>
                        </a:rPr>
                        <a:t>78th MDG-</a:t>
                      </a:r>
                      <a:r>
                        <a:rPr sz="900" spc="-10" dirty="0">
                          <a:solidFill>
                            <a:srgbClr val="00AEEE"/>
                          </a:solidFill>
                          <a:latin typeface="Calibri"/>
                          <a:cs typeface="Calibri"/>
                        </a:rPr>
                        <a:t>Robins</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5"/>
                  </a:ext>
                </a:extLst>
              </a:tr>
              <a:tr h="149013">
                <a:tc>
                  <a:txBody>
                    <a:bodyPr/>
                    <a:lstStyle/>
                    <a:p>
                      <a:pPr marL="4445">
                        <a:lnSpc>
                          <a:spcPts val="750"/>
                        </a:lnSpc>
                      </a:pPr>
                      <a:r>
                        <a:rPr sz="900" dirty="0">
                          <a:solidFill>
                            <a:srgbClr val="00AEEE"/>
                          </a:solidFill>
                          <a:latin typeface="Calibri"/>
                          <a:cs typeface="Calibri"/>
                        </a:rPr>
                        <a:t>0053</a:t>
                      </a:r>
                      <a:r>
                        <a:rPr sz="900" spc="-20" dirty="0">
                          <a:solidFill>
                            <a:srgbClr val="00AEEE"/>
                          </a:solidFill>
                          <a:latin typeface="Calibri"/>
                          <a:cs typeface="Calibri"/>
                        </a:rPr>
                        <a:t> </a:t>
                      </a:r>
                      <a:r>
                        <a:rPr sz="900" dirty="0">
                          <a:solidFill>
                            <a:srgbClr val="00AEEE"/>
                          </a:solidFill>
                          <a:latin typeface="Calibri"/>
                          <a:cs typeface="Calibri"/>
                        </a:rPr>
                        <a:t>-</a:t>
                      </a:r>
                      <a:r>
                        <a:rPr sz="900" spc="-25" dirty="0">
                          <a:solidFill>
                            <a:srgbClr val="00AEEE"/>
                          </a:solidFill>
                          <a:latin typeface="Calibri"/>
                          <a:cs typeface="Calibri"/>
                        </a:rPr>
                        <a:t> </a:t>
                      </a:r>
                      <a:r>
                        <a:rPr sz="900" dirty="0">
                          <a:solidFill>
                            <a:srgbClr val="00AEEE"/>
                          </a:solidFill>
                          <a:latin typeface="Calibri"/>
                          <a:cs typeface="Calibri"/>
                        </a:rPr>
                        <a:t>366th</a:t>
                      </a:r>
                      <a:r>
                        <a:rPr sz="900" spc="15" dirty="0">
                          <a:solidFill>
                            <a:srgbClr val="00AEEE"/>
                          </a:solidFill>
                          <a:latin typeface="Calibri"/>
                          <a:cs typeface="Calibri"/>
                        </a:rPr>
                        <a:t> </a:t>
                      </a:r>
                      <a:r>
                        <a:rPr sz="900" spc="-20" dirty="0">
                          <a:solidFill>
                            <a:srgbClr val="00AEEE"/>
                          </a:solidFill>
                          <a:latin typeface="Calibri"/>
                          <a:cs typeface="Calibri"/>
                        </a:rPr>
                        <a:t>MDG-</a:t>
                      </a:r>
                      <a:r>
                        <a:rPr sz="900" dirty="0">
                          <a:solidFill>
                            <a:srgbClr val="00AEEE"/>
                          </a:solidFill>
                          <a:latin typeface="Calibri"/>
                          <a:cs typeface="Calibri"/>
                        </a:rPr>
                        <a:t>Mtn</a:t>
                      </a:r>
                      <a:r>
                        <a:rPr sz="900" spc="-20" dirty="0">
                          <a:solidFill>
                            <a:srgbClr val="00AEEE"/>
                          </a:solidFill>
                          <a:latin typeface="Calibri"/>
                          <a:cs typeface="Calibri"/>
                        </a:rPr>
                        <a:t> Home</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6"/>
                  </a:ext>
                </a:extLst>
              </a:tr>
              <a:tr h="150707">
                <a:tc>
                  <a:txBody>
                    <a:bodyPr/>
                    <a:lstStyle/>
                    <a:p>
                      <a:pPr marL="4445">
                        <a:lnSpc>
                          <a:spcPts val="750"/>
                        </a:lnSpc>
                      </a:pPr>
                      <a:r>
                        <a:rPr sz="900" dirty="0">
                          <a:solidFill>
                            <a:srgbClr val="00AEEE"/>
                          </a:solidFill>
                          <a:latin typeface="Calibri"/>
                          <a:cs typeface="Calibri"/>
                        </a:rPr>
                        <a:t>0078</a:t>
                      </a:r>
                      <a:r>
                        <a:rPr sz="900" spc="-25" dirty="0">
                          <a:solidFill>
                            <a:srgbClr val="00AEEE"/>
                          </a:solidFill>
                          <a:latin typeface="Calibri"/>
                          <a:cs typeface="Calibri"/>
                        </a:rPr>
                        <a:t> </a:t>
                      </a:r>
                      <a:r>
                        <a:rPr sz="900" dirty="0">
                          <a:solidFill>
                            <a:srgbClr val="00AEEE"/>
                          </a:solidFill>
                          <a:latin typeface="Calibri"/>
                          <a:cs typeface="Calibri"/>
                        </a:rPr>
                        <a:t>-</a:t>
                      </a:r>
                      <a:r>
                        <a:rPr sz="900" spc="-30" dirty="0">
                          <a:solidFill>
                            <a:srgbClr val="00AEEE"/>
                          </a:solidFill>
                          <a:latin typeface="Calibri"/>
                          <a:cs typeface="Calibri"/>
                        </a:rPr>
                        <a:t> </a:t>
                      </a:r>
                      <a:r>
                        <a:rPr sz="900" dirty="0">
                          <a:solidFill>
                            <a:srgbClr val="00AEEE"/>
                          </a:solidFill>
                          <a:latin typeface="Calibri"/>
                          <a:cs typeface="Calibri"/>
                        </a:rPr>
                        <a:t>55th MDG-</a:t>
                      </a:r>
                      <a:r>
                        <a:rPr sz="900" spc="-10" dirty="0">
                          <a:solidFill>
                            <a:srgbClr val="00AEEE"/>
                          </a:solidFill>
                          <a:latin typeface="Calibri"/>
                          <a:cs typeface="Calibri"/>
                        </a:rPr>
                        <a:t>Offutt</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7"/>
                  </a:ext>
                </a:extLst>
              </a:tr>
              <a:tr h="150707">
                <a:tc>
                  <a:txBody>
                    <a:bodyPr/>
                    <a:lstStyle/>
                    <a:p>
                      <a:pPr marL="4445">
                        <a:lnSpc>
                          <a:spcPts val="750"/>
                        </a:lnSpc>
                      </a:pPr>
                      <a:r>
                        <a:rPr sz="900" dirty="0">
                          <a:solidFill>
                            <a:srgbClr val="00AEEE"/>
                          </a:solidFill>
                          <a:latin typeface="Calibri"/>
                          <a:cs typeface="Calibri"/>
                        </a:rPr>
                        <a:t>0085</a:t>
                      </a:r>
                      <a:r>
                        <a:rPr sz="900" spc="-30" dirty="0">
                          <a:solidFill>
                            <a:srgbClr val="00AEEE"/>
                          </a:solidFill>
                          <a:latin typeface="Calibri"/>
                          <a:cs typeface="Calibri"/>
                        </a:rPr>
                        <a:t> </a:t>
                      </a:r>
                      <a:r>
                        <a:rPr sz="900" dirty="0">
                          <a:solidFill>
                            <a:srgbClr val="00AEEE"/>
                          </a:solidFill>
                          <a:latin typeface="Calibri"/>
                          <a:cs typeface="Calibri"/>
                        </a:rPr>
                        <a:t>-</a:t>
                      </a:r>
                      <a:r>
                        <a:rPr sz="900" spc="-25" dirty="0">
                          <a:solidFill>
                            <a:srgbClr val="00AEEE"/>
                          </a:solidFill>
                          <a:latin typeface="Calibri"/>
                          <a:cs typeface="Calibri"/>
                        </a:rPr>
                        <a:t> </a:t>
                      </a:r>
                      <a:r>
                        <a:rPr sz="900" dirty="0">
                          <a:solidFill>
                            <a:srgbClr val="00AEEE"/>
                          </a:solidFill>
                          <a:latin typeface="Calibri"/>
                          <a:cs typeface="Calibri"/>
                        </a:rPr>
                        <a:t>27th</a:t>
                      </a:r>
                      <a:r>
                        <a:rPr sz="900" spc="-10" dirty="0">
                          <a:solidFill>
                            <a:srgbClr val="00AEEE"/>
                          </a:solidFill>
                          <a:latin typeface="Calibri"/>
                          <a:cs typeface="Calibri"/>
                        </a:rPr>
                        <a:t> </a:t>
                      </a:r>
                      <a:r>
                        <a:rPr sz="900" dirty="0">
                          <a:solidFill>
                            <a:srgbClr val="00AEEE"/>
                          </a:solidFill>
                          <a:latin typeface="Calibri"/>
                          <a:cs typeface="Calibri"/>
                        </a:rPr>
                        <a:t>SPCLOPS</a:t>
                      </a:r>
                      <a:r>
                        <a:rPr sz="900" spc="20" dirty="0">
                          <a:solidFill>
                            <a:srgbClr val="00AEEE"/>
                          </a:solidFill>
                          <a:latin typeface="Calibri"/>
                          <a:cs typeface="Calibri"/>
                        </a:rPr>
                        <a:t> </a:t>
                      </a:r>
                      <a:r>
                        <a:rPr sz="900" spc="-10" dirty="0">
                          <a:solidFill>
                            <a:srgbClr val="00AEEE"/>
                          </a:solidFill>
                          <a:latin typeface="Calibri"/>
                          <a:cs typeface="Calibri"/>
                        </a:rPr>
                        <a:t>MDGRP-Cannon</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8"/>
                  </a:ext>
                </a:extLst>
              </a:tr>
              <a:tr h="149860">
                <a:tc>
                  <a:txBody>
                    <a:bodyPr/>
                    <a:lstStyle/>
                    <a:p>
                      <a:pPr marL="4445">
                        <a:lnSpc>
                          <a:spcPts val="750"/>
                        </a:lnSpc>
                      </a:pPr>
                      <a:r>
                        <a:rPr sz="900" dirty="0">
                          <a:solidFill>
                            <a:srgbClr val="00AEEE"/>
                          </a:solidFill>
                          <a:latin typeface="Calibri"/>
                          <a:cs typeface="Calibri"/>
                        </a:rPr>
                        <a:t>0090</a:t>
                      </a:r>
                      <a:r>
                        <a:rPr sz="900" spc="-15" dirty="0">
                          <a:solidFill>
                            <a:srgbClr val="00AEEE"/>
                          </a:solidFill>
                          <a:latin typeface="Calibri"/>
                          <a:cs typeface="Calibri"/>
                        </a:rPr>
                        <a:t> </a:t>
                      </a:r>
                      <a:r>
                        <a:rPr sz="900" dirty="0">
                          <a:solidFill>
                            <a:srgbClr val="00AEEE"/>
                          </a:solidFill>
                          <a:latin typeface="Calibri"/>
                          <a:cs typeface="Calibri"/>
                        </a:rPr>
                        <a:t>-</a:t>
                      </a:r>
                      <a:r>
                        <a:rPr sz="900" spc="-5" dirty="0">
                          <a:solidFill>
                            <a:srgbClr val="00AEEE"/>
                          </a:solidFill>
                          <a:latin typeface="Calibri"/>
                          <a:cs typeface="Calibri"/>
                        </a:rPr>
                        <a:t> </a:t>
                      </a:r>
                      <a:r>
                        <a:rPr sz="900" dirty="0">
                          <a:solidFill>
                            <a:srgbClr val="00AEEE"/>
                          </a:solidFill>
                          <a:latin typeface="Calibri"/>
                          <a:cs typeface="Calibri"/>
                        </a:rPr>
                        <a:t>4th</a:t>
                      </a:r>
                      <a:r>
                        <a:rPr sz="900" spc="10" dirty="0">
                          <a:solidFill>
                            <a:srgbClr val="00AEEE"/>
                          </a:solidFill>
                          <a:latin typeface="Calibri"/>
                          <a:cs typeface="Calibri"/>
                        </a:rPr>
                        <a:t> </a:t>
                      </a:r>
                      <a:r>
                        <a:rPr sz="900" spc="-20" dirty="0">
                          <a:solidFill>
                            <a:srgbClr val="00AEEE"/>
                          </a:solidFill>
                          <a:latin typeface="Calibri"/>
                          <a:cs typeface="Calibri"/>
                        </a:rPr>
                        <a:t>MDG-</a:t>
                      </a:r>
                      <a:r>
                        <a:rPr sz="900" spc="-10" dirty="0">
                          <a:solidFill>
                            <a:srgbClr val="00AEEE"/>
                          </a:solidFill>
                          <a:latin typeface="Calibri"/>
                          <a:cs typeface="Calibri"/>
                        </a:rPr>
                        <a:t>Seymour</a:t>
                      </a:r>
                      <a:r>
                        <a:rPr sz="900" spc="20" dirty="0">
                          <a:solidFill>
                            <a:srgbClr val="00AEEE"/>
                          </a:solidFill>
                          <a:latin typeface="Calibri"/>
                          <a:cs typeface="Calibri"/>
                        </a:rPr>
                        <a:t> </a:t>
                      </a:r>
                      <a:r>
                        <a:rPr sz="900" spc="-10" dirty="0">
                          <a:solidFill>
                            <a:srgbClr val="00AEEE"/>
                          </a:solidFill>
                          <a:latin typeface="Calibri"/>
                          <a:cs typeface="Calibri"/>
                        </a:rPr>
                        <a:t>Johnson</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9"/>
                  </a:ext>
                </a:extLst>
              </a:tr>
              <a:tr h="159173">
                <a:tc>
                  <a:txBody>
                    <a:bodyPr/>
                    <a:lstStyle/>
                    <a:p>
                      <a:pPr marL="4445">
                        <a:lnSpc>
                          <a:spcPts val="805"/>
                        </a:lnSpc>
                      </a:pPr>
                      <a:r>
                        <a:rPr sz="900" dirty="0">
                          <a:solidFill>
                            <a:srgbClr val="00AEEE"/>
                          </a:solidFill>
                          <a:latin typeface="Calibri"/>
                          <a:cs typeface="Calibri"/>
                        </a:rPr>
                        <a:t>0093</a:t>
                      </a:r>
                      <a:r>
                        <a:rPr sz="900" spc="-15" dirty="0">
                          <a:solidFill>
                            <a:srgbClr val="00AEEE"/>
                          </a:solidFill>
                          <a:latin typeface="Calibri"/>
                          <a:cs typeface="Calibri"/>
                        </a:rPr>
                        <a:t> </a:t>
                      </a:r>
                      <a:r>
                        <a:rPr sz="900" dirty="0">
                          <a:solidFill>
                            <a:srgbClr val="00AEEE"/>
                          </a:solidFill>
                          <a:latin typeface="Calibri"/>
                          <a:cs typeface="Calibri"/>
                        </a:rPr>
                        <a:t>-</a:t>
                      </a:r>
                      <a:r>
                        <a:rPr sz="900" spc="-15" dirty="0">
                          <a:solidFill>
                            <a:srgbClr val="00AEEE"/>
                          </a:solidFill>
                          <a:latin typeface="Calibri"/>
                          <a:cs typeface="Calibri"/>
                        </a:rPr>
                        <a:t> </a:t>
                      </a:r>
                      <a:r>
                        <a:rPr sz="900" dirty="0">
                          <a:solidFill>
                            <a:srgbClr val="00AEEE"/>
                          </a:solidFill>
                          <a:latin typeface="Calibri"/>
                          <a:cs typeface="Calibri"/>
                        </a:rPr>
                        <a:t>319th</a:t>
                      </a:r>
                      <a:r>
                        <a:rPr sz="900" spc="25" dirty="0">
                          <a:solidFill>
                            <a:srgbClr val="00AEEE"/>
                          </a:solidFill>
                          <a:latin typeface="Calibri"/>
                          <a:cs typeface="Calibri"/>
                        </a:rPr>
                        <a:t> </a:t>
                      </a:r>
                      <a:r>
                        <a:rPr sz="900" spc="-20" dirty="0">
                          <a:solidFill>
                            <a:srgbClr val="00AEEE"/>
                          </a:solidFill>
                          <a:latin typeface="Calibri"/>
                          <a:cs typeface="Calibri"/>
                        </a:rPr>
                        <a:t>MDG-</a:t>
                      </a:r>
                      <a:r>
                        <a:rPr sz="900" spc="-10" dirty="0">
                          <a:solidFill>
                            <a:srgbClr val="00AEEE"/>
                          </a:solidFill>
                          <a:latin typeface="Calibri"/>
                          <a:cs typeface="Calibri"/>
                        </a:rPr>
                        <a:t>Grand</a:t>
                      </a:r>
                      <a:r>
                        <a:rPr sz="900" spc="-35" dirty="0">
                          <a:solidFill>
                            <a:srgbClr val="00AEEE"/>
                          </a:solidFill>
                          <a:latin typeface="Calibri"/>
                          <a:cs typeface="Calibri"/>
                        </a:rPr>
                        <a:t> </a:t>
                      </a:r>
                      <a:r>
                        <a:rPr sz="900" spc="-20" dirty="0">
                          <a:solidFill>
                            <a:srgbClr val="00AEEE"/>
                          </a:solidFill>
                          <a:latin typeface="Calibri"/>
                          <a:cs typeface="Calibri"/>
                        </a:rPr>
                        <a:t>Forks</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0"/>
                  </a:ext>
                </a:extLst>
              </a:tr>
              <a:tr h="159173">
                <a:tc>
                  <a:txBody>
                    <a:bodyPr/>
                    <a:lstStyle/>
                    <a:p>
                      <a:pPr marL="4445">
                        <a:lnSpc>
                          <a:spcPts val="805"/>
                        </a:lnSpc>
                      </a:pPr>
                      <a:r>
                        <a:rPr sz="900" dirty="0">
                          <a:solidFill>
                            <a:srgbClr val="00AEEE"/>
                          </a:solidFill>
                          <a:latin typeface="Calibri"/>
                          <a:cs typeface="Calibri"/>
                        </a:rPr>
                        <a:t>0096 -</a:t>
                      </a:r>
                      <a:r>
                        <a:rPr sz="900" spc="-5" dirty="0">
                          <a:solidFill>
                            <a:srgbClr val="00AEEE"/>
                          </a:solidFill>
                          <a:latin typeface="Calibri"/>
                          <a:cs typeface="Calibri"/>
                        </a:rPr>
                        <a:t> </a:t>
                      </a:r>
                      <a:r>
                        <a:rPr sz="900" dirty="0">
                          <a:solidFill>
                            <a:srgbClr val="00AEEE"/>
                          </a:solidFill>
                          <a:latin typeface="Calibri"/>
                          <a:cs typeface="Calibri"/>
                        </a:rPr>
                        <a:t>72nd</a:t>
                      </a:r>
                      <a:r>
                        <a:rPr sz="900" spc="20" dirty="0">
                          <a:solidFill>
                            <a:srgbClr val="00AEEE"/>
                          </a:solidFill>
                          <a:latin typeface="Calibri"/>
                          <a:cs typeface="Calibri"/>
                        </a:rPr>
                        <a:t> </a:t>
                      </a:r>
                      <a:r>
                        <a:rPr sz="900" spc="-20" dirty="0">
                          <a:solidFill>
                            <a:srgbClr val="00AEEE"/>
                          </a:solidFill>
                          <a:latin typeface="Calibri"/>
                          <a:cs typeface="Calibri"/>
                        </a:rPr>
                        <a:t>MDG-</a:t>
                      </a:r>
                      <a:r>
                        <a:rPr sz="900" spc="-10" dirty="0">
                          <a:solidFill>
                            <a:srgbClr val="00AEEE"/>
                          </a:solidFill>
                          <a:latin typeface="Calibri"/>
                          <a:cs typeface="Calibri"/>
                        </a:rPr>
                        <a:t>Tinker</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1"/>
                  </a:ext>
                </a:extLst>
              </a:tr>
              <a:tr h="159173">
                <a:tc>
                  <a:txBody>
                    <a:bodyPr/>
                    <a:lstStyle/>
                    <a:p>
                      <a:pPr marL="4445">
                        <a:lnSpc>
                          <a:spcPts val="805"/>
                        </a:lnSpc>
                      </a:pPr>
                      <a:r>
                        <a:rPr sz="900" dirty="0">
                          <a:solidFill>
                            <a:srgbClr val="00AEEE"/>
                          </a:solidFill>
                          <a:latin typeface="Calibri"/>
                          <a:cs typeface="Calibri"/>
                        </a:rPr>
                        <a:t>0101</a:t>
                      </a:r>
                      <a:r>
                        <a:rPr sz="900" spc="-25" dirty="0">
                          <a:solidFill>
                            <a:srgbClr val="00AEEE"/>
                          </a:solidFill>
                          <a:latin typeface="Calibri"/>
                          <a:cs typeface="Calibri"/>
                        </a:rPr>
                        <a:t> </a:t>
                      </a:r>
                      <a:r>
                        <a:rPr sz="900" dirty="0">
                          <a:solidFill>
                            <a:srgbClr val="00AEEE"/>
                          </a:solidFill>
                          <a:latin typeface="Calibri"/>
                          <a:cs typeface="Calibri"/>
                        </a:rPr>
                        <a:t>-</a:t>
                      </a:r>
                      <a:r>
                        <a:rPr sz="900" spc="-30" dirty="0">
                          <a:solidFill>
                            <a:srgbClr val="00AEEE"/>
                          </a:solidFill>
                          <a:latin typeface="Calibri"/>
                          <a:cs typeface="Calibri"/>
                        </a:rPr>
                        <a:t> </a:t>
                      </a:r>
                      <a:r>
                        <a:rPr sz="900" dirty="0">
                          <a:solidFill>
                            <a:srgbClr val="00AEEE"/>
                          </a:solidFill>
                          <a:latin typeface="Calibri"/>
                          <a:cs typeface="Calibri"/>
                        </a:rPr>
                        <a:t>20th MDG-</a:t>
                      </a:r>
                      <a:r>
                        <a:rPr sz="900" spc="-20" dirty="0">
                          <a:solidFill>
                            <a:srgbClr val="00AEEE"/>
                          </a:solidFill>
                          <a:latin typeface="Calibri"/>
                          <a:cs typeface="Calibri"/>
                        </a:rPr>
                        <a:t>Shaw</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2"/>
                  </a:ext>
                </a:extLst>
              </a:tr>
              <a:tr h="159173">
                <a:tc>
                  <a:txBody>
                    <a:bodyPr/>
                    <a:lstStyle/>
                    <a:p>
                      <a:pPr marL="4445">
                        <a:lnSpc>
                          <a:spcPts val="805"/>
                        </a:lnSpc>
                      </a:pPr>
                      <a:r>
                        <a:rPr sz="900" dirty="0">
                          <a:solidFill>
                            <a:srgbClr val="00AEEE"/>
                          </a:solidFill>
                          <a:latin typeface="Calibri"/>
                          <a:cs typeface="Calibri"/>
                        </a:rPr>
                        <a:t>0119</a:t>
                      </a:r>
                      <a:r>
                        <a:rPr sz="900" spc="-25" dirty="0">
                          <a:solidFill>
                            <a:srgbClr val="00AEEE"/>
                          </a:solidFill>
                          <a:latin typeface="Calibri"/>
                          <a:cs typeface="Calibri"/>
                        </a:rPr>
                        <a:t> </a:t>
                      </a:r>
                      <a:r>
                        <a:rPr sz="900" dirty="0">
                          <a:solidFill>
                            <a:srgbClr val="00AEEE"/>
                          </a:solidFill>
                          <a:latin typeface="Calibri"/>
                          <a:cs typeface="Calibri"/>
                        </a:rPr>
                        <a:t>-</a:t>
                      </a:r>
                      <a:r>
                        <a:rPr sz="900" spc="-30" dirty="0">
                          <a:solidFill>
                            <a:srgbClr val="00AEEE"/>
                          </a:solidFill>
                          <a:latin typeface="Calibri"/>
                          <a:cs typeface="Calibri"/>
                        </a:rPr>
                        <a:t> </a:t>
                      </a:r>
                      <a:r>
                        <a:rPr sz="900" dirty="0">
                          <a:solidFill>
                            <a:srgbClr val="00AEEE"/>
                          </a:solidFill>
                          <a:latin typeface="Calibri"/>
                          <a:cs typeface="Calibri"/>
                        </a:rPr>
                        <a:t>75th MDG-</a:t>
                      </a:r>
                      <a:r>
                        <a:rPr sz="900" spc="-20" dirty="0">
                          <a:solidFill>
                            <a:srgbClr val="00AEEE"/>
                          </a:solidFill>
                          <a:latin typeface="Calibri"/>
                          <a:cs typeface="Calibri"/>
                        </a:rPr>
                        <a:t>Hill</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3"/>
                  </a:ext>
                </a:extLst>
              </a:tr>
              <a:tr h="160019">
                <a:tc>
                  <a:txBody>
                    <a:bodyPr/>
                    <a:lstStyle/>
                    <a:p>
                      <a:pPr marL="4445">
                        <a:lnSpc>
                          <a:spcPts val="805"/>
                        </a:lnSpc>
                      </a:pPr>
                      <a:r>
                        <a:rPr sz="900" dirty="0">
                          <a:solidFill>
                            <a:srgbClr val="00AEEE"/>
                          </a:solidFill>
                          <a:latin typeface="Calibri"/>
                          <a:cs typeface="Calibri"/>
                        </a:rPr>
                        <a:t>0248</a:t>
                      </a:r>
                      <a:r>
                        <a:rPr sz="900" spc="-20" dirty="0">
                          <a:solidFill>
                            <a:srgbClr val="00AEEE"/>
                          </a:solidFill>
                          <a:latin typeface="Calibri"/>
                          <a:cs typeface="Calibri"/>
                        </a:rPr>
                        <a:t> </a:t>
                      </a:r>
                      <a:r>
                        <a:rPr sz="900" dirty="0">
                          <a:solidFill>
                            <a:srgbClr val="00AEEE"/>
                          </a:solidFill>
                          <a:latin typeface="Calibri"/>
                          <a:cs typeface="Calibri"/>
                        </a:rPr>
                        <a:t>-</a:t>
                      </a:r>
                      <a:r>
                        <a:rPr sz="900" spc="-20" dirty="0">
                          <a:solidFill>
                            <a:srgbClr val="00AEEE"/>
                          </a:solidFill>
                          <a:latin typeface="Calibri"/>
                          <a:cs typeface="Calibri"/>
                        </a:rPr>
                        <a:t> </a:t>
                      </a:r>
                      <a:r>
                        <a:rPr sz="900" dirty="0">
                          <a:solidFill>
                            <a:srgbClr val="00AEEE"/>
                          </a:solidFill>
                          <a:latin typeface="Calibri"/>
                          <a:cs typeface="Calibri"/>
                        </a:rPr>
                        <a:t>61st</a:t>
                      </a:r>
                      <a:r>
                        <a:rPr sz="900" spc="5" dirty="0">
                          <a:solidFill>
                            <a:srgbClr val="00AEEE"/>
                          </a:solidFill>
                          <a:latin typeface="Calibri"/>
                          <a:cs typeface="Calibri"/>
                        </a:rPr>
                        <a:t> </a:t>
                      </a:r>
                      <a:r>
                        <a:rPr sz="900" dirty="0">
                          <a:solidFill>
                            <a:srgbClr val="00AEEE"/>
                          </a:solidFill>
                          <a:latin typeface="Calibri"/>
                          <a:cs typeface="Calibri"/>
                        </a:rPr>
                        <a:t>MED</a:t>
                      </a:r>
                      <a:r>
                        <a:rPr sz="900" spc="-5" dirty="0">
                          <a:solidFill>
                            <a:srgbClr val="00AEEE"/>
                          </a:solidFill>
                          <a:latin typeface="Calibri"/>
                          <a:cs typeface="Calibri"/>
                        </a:rPr>
                        <a:t> </a:t>
                      </a:r>
                      <a:r>
                        <a:rPr sz="900" spc="-25" dirty="0">
                          <a:solidFill>
                            <a:srgbClr val="00AEEE"/>
                          </a:solidFill>
                          <a:latin typeface="Calibri"/>
                          <a:cs typeface="Calibri"/>
                        </a:rPr>
                        <a:t>SQ-</a:t>
                      </a:r>
                      <a:r>
                        <a:rPr sz="900" dirty="0">
                          <a:solidFill>
                            <a:srgbClr val="00AEEE"/>
                          </a:solidFill>
                          <a:latin typeface="Calibri"/>
                          <a:cs typeface="Calibri"/>
                        </a:rPr>
                        <a:t>Los</a:t>
                      </a:r>
                      <a:r>
                        <a:rPr sz="900" spc="25" dirty="0">
                          <a:solidFill>
                            <a:srgbClr val="00AEEE"/>
                          </a:solidFill>
                          <a:latin typeface="Calibri"/>
                          <a:cs typeface="Calibri"/>
                        </a:rPr>
                        <a:t> </a:t>
                      </a:r>
                      <a:r>
                        <a:rPr sz="900" spc="-10" dirty="0">
                          <a:solidFill>
                            <a:srgbClr val="00AEEE"/>
                          </a:solidFill>
                          <a:latin typeface="Calibri"/>
                          <a:cs typeface="Calibri"/>
                        </a:rPr>
                        <a:t>Angeles</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4"/>
                  </a:ext>
                </a:extLst>
              </a:tr>
              <a:tr h="159173">
                <a:tc>
                  <a:txBody>
                    <a:bodyPr/>
                    <a:lstStyle/>
                    <a:p>
                      <a:pPr marL="4445">
                        <a:lnSpc>
                          <a:spcPts val="805"/>
                        </a:lnSpc>
                      </a:pPr>
                      <a:r>
                        <a:rPr sz="900" dirty="0">
                          <a:solidFill>
                            <a:srgbClr val="00AEEE"/>
                          </a:solidFill>
                          <a:latin typeface="Calibri"/>
                          <a:cs typeface="Calibri"/>
                        </a:rPr>
                        <a:t>0252</a:t>
                      </a:r>
                      <a:r>
                        <a:rPr sz="900" spc="5" dirty="0">
                          <a:solidFill>
                            <a:srgbClr val="00AEEE"/>
                          </a:solidFill>
                          <a:latin typeface="Calibri"/>
                          <a:cs typeface="Calibri"/>
                        </a:rPr>
                        <a:t> </a:t>
                      </a:r>
                      <a:r>
                        <a:rPr sz="900" dirty="0">
                          <a:solidFill>
                            <a:srgbClr val="00AEEE"/>
                          </a:solidFill>
                          <a:latin typeface="Calibri"/>
                          <a:cs typeface="Calibri"/>
                        </a:rPr>
                        <a:t>-</a:t>
                      </a:r>
                      <a:r>
                        <a:rPr sz="900" spc="10" dirty="0">
                          <a:solidFill>
                            <a:srgbClr val="00AEEE"/>
                          </a:solidFill>
                          <a:latin typeface="Calibri"/>
                          <a:cs typeface="Calibri"/>
                        </a:rPr>
                        <a:t> </a:t>
                      </a:r>
                      <a:r>
                        <a:rPr sz="900" dirty="0">
                          <a:solidFill>
                            <a:srgbClr val="00AEEE"/>
                          </a:solidFill>
                          <a:latin typeface="Calibri"/>
                          <a:cs typeface="Calibri"/>
                        </a:rPr>
                        <a:t>21st</a:t>
                      </a:r>
                      <a:r>
                        <a:rPr sz="900" spc="25" dirty="0">
                          <a:solidFill>
                            <a:srgbClr val="00AEEE"/>
                          </a:solidFill>
                          <a:latin typeface="Calibri"/>
                          <a:cs typeface="Calibri"/>
                        </a:rPr>
                        <a:t> </a:t>
                      </a:r>
                      <a:r>
                        <a:rPr sz="900" spc="-20" dirty="0">
                          <a:solidFill>
                            <a:srgbClr val="00AEEE"/>
                          </a:solidFill>
                          <a:latin typeface="Calibri"/>
                          <a:cs typeface="Calibri"/>
                        </a:rPr>
                        <a:t>MDG-</a:t>
                      </a:r>
                      <a:r>
                        <a:rPr sz="900" spc="-10" dirty="0">
                          <a:solidFill>
                            <a:srgbClr val="00AEEE"/>
                          </a:solidFill>
                          <a:latin typeface="Calibri"/>
                          <a:cs typeface="Calibri"/>
                        </a:rPr>
                        <a:t>Peterson</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5"/>
                  </a:ext>
                </a:extLst>
              </a:tr>
              <a:tr h="159173">
                <a:tc>
                  <a:txBody>
                    <a:bodyPr/>
                    <a:lstStyle/>
                    <a:p>
                      <a:pPr marL="4445">
                        <a:lnSpc>
                          <a:spcPts val="805"/>
                        </a:lnSpc>
                      </a:pPr>
                      <a:r>
                        <a:rPr sz="900" dirty="0">
                          <a:solidFill>
                            <a:srgbClr val="00AEEE"/>
                          </a:solidFill>
                          <a:latin typeface="Calibri"/>
                          <a:cs typeface="Calibri"/>
                        </a:rPr>
                        <a:t>0310</a:t>
                      </a:r>
                      <a:r>
                        <a:rPr sz="900" spc="-25" dirty="0">
                          <a:solidFill>
                            <a:srgbClr val="00AEEE"/>
                          </a:solidFill>
                          <a:latin typeface="Calibri"/>
                          <a:cs typeface="Calibri"/>
                        </a:rPr>
                        <a:t> </a:t>
                      </a:r>
                      <a:r>
                        <a:rPr sz="900" dirty="0">
                          <a:solidFill>
                            <a:srgbClr val="00AEEE"/>
                          </a:solidFill>
                          <a:latin typeface="Calibri"/>
                          <a:cs typeface="Calibri"/>
                        </a:rPr>
                        <a:t>-</a:t>
                      </a:r>
                      <a:r>
                        <a:rPr sz="900" spc="-30" dirty="0">
                          <a:solidFill>
                            <a:srgbClr val="00AEEE"/>
                          </a:solidFill>
                          <a:latin typeface="Calibri"/>
                          <a:cs typeface="Calibri"/>
                        </a:rPr>
                        <a:t> </a:t>
                      </a:r>
                      <a:r>
                        <a:rPr sz="900" dirty="0">
                          <a:solidFill>
                            <a:srgbClr val="00AEEE"/>
                          </a:solidFill>
                          <a:latin typeface="Calibri"/>
                          <a:cs typeface="Calibri"/>
                        </a:rPr>
                        <a:t>66th MDG-</a:t>
                      </a:r>
                      <a:r>
                        <a:rPr sz="900" spc="-10" dirty="0">
                          <a:solidFill>
                            <a:srgbClr val="00AEEE"/>
                          </a:solidFill>
                          <a:latin typeface="Calibri"/>
                          <a:cs typeface="Calibri"/>
                        </a:rPr>
                        <a:t>Hanscom</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6"/>
                  </a:ext>
                </a:extLst>
              </a:tr>
              <a:tr h="159173">
                <a:tc>
                  <a:txBody>
                    <a:bodyPr/>
                    <a:lstStyle/>
                    <a:p>
                      <a:pPr marL="4445">
                        <a:lnSpc>
                          <a:spcPts val="805"/>
                        </a:lnSpc>
                      </a:pPr>
                      <a:r>
                        <a:rPr sz="900" dirty="0">
                          <a:solidFill>
                            <a:srgbClr val="00AEEE"/>
                          </a:solidFill>
                          <a:latin typeface="Calibri"/>
                          <a:cs typeface="Calibri"/>
                        </a:rPr>
                        <a:t>7139</a:t>
                      </a:r>
                      <a:r>
                        <a:rPr sz="900" spc="-20" dirty="0">
                          <a:solidFill>
                            <a:srgbClr val="00AEEE"/>
                          </a:solidFill>
                          <a:latin typeface="Calibri"/>
                          <a:cs typeface="Calibri"/>
                        </a:rPr>
                        <a:t> </a:t>
                      </a:r>
                      <a:r>
                        <a:rPr sz="900" dirty="0">
                          <a:solidFill>
                            <a:srgbClr val="00AEEE"/>
                          </a:solidFill>
                          <a:latin typeface="Calibri"/>
                          <a:cs typeface="Calibri"/>
                        </a:rPr>
                        <a:t>-</a:t>
                      </a:r>
                      <a:r>
                        <a:rPr sz="900" spc="-5" dirty="0">
                          <a:solidFill>
                            <a:srgbClr val="00AEEE"/>
                          </a:solidFill>
                          <a:latin typeface="Calibri"/>
                          <a:cs typeface="Calibri"/>
                        </a:rPr>
                        <a:t> </a:t>
                      </a:r>
                      <a:r>
                        <a:rPr sz="900" dirty="0">
                          <a:solidFill>
                            <a:srgbClr val="00AEEE"/>
                          </a:solidFill>
                          <a:latin typeface="Calibri"/>
                          <a:cs typeface="Calibri"/>
                        </a:rPr>
                        <a:t>1st</a:t>
                      </a:r>
                      <a:r>
                        <a:rPr sz="900" spc="10" dirty="0">
                          <a:solidFill>
                            <a:srgbClr val="00AEEE"/>
                          </a:solidFill>
                          <a:latin typeface="Calibri"/>
                          <a:cs typeface="Calibri"/>
                        </a:rPr>
                        <a:t> </a:t>
                      </a:r>
                      <a:r>
                        <a:rPr sz="900" dirty="0">
                          <a:solidFill>
                            <a:srgbClr val="00AEEE"/>
                          </a:solidFill>
                          <a:latin typeface="Calibri"/>
                          <a:cs typeface="Calibri"/>
                        </a:rPr>
                        <a:t>SPCL</a:t>
                      </a:r>
                      <a:r>
                        <a:rPr sz="900" spc="15" dirty="0">
                          <a:solidFill>
                            <a:srgbClr val="00AEEE"/>
                          </a:solidFill>
                          <a:latin typeface="Calibri"/>
                          <a:cs typeface="Calibri"/>
                        </a:rPr>
                        <a:t> </a:t>
                      </a:r>
                      <a:r>
                        <a:rPr sz="900" dirty="0">
                          <a:solidFill>
                            <a:srgbClr val="00AEEE"/>
                          </a:solidFill>
                          <a:latin typeface="Calibri"/>
                          <a:cs typeface="Calibri"/>
                        </a:rPr>
                        <a:t>OPS</a:t>
                      </a:r>
                      <a:r>
                        <a:rPr sz="900" spc="20" dirty="0">
                          <a:solidFill>
                            <a:srgbClr val="00AEEE"/>
                          </a:solidFill>
                          <a:latin typeface="Calibri"/>
                          <a:cs typeface="Calibri"/>
                        </a:rPr>
                        <a:t> </a:t>
                      </a:r>
                      <a:r>
                        <a:rPr sz="900" spc="-20" dirty="0">
                          <a:solidFill>
                            <a:srgbClr val="00AEEE"/>
                          </a:solidFill>
                          <a:latin typeface="Calibri"/>
                          <a:cs typeface="Calibri"/>
                        </a:rPr>
                        <a:t>MDG-</a:t>
                      </a:r>
                      <a:r>
                        <a:rPr sz="900" spc="-10" dirty="0">
                          <a:solidFill>
                            <a:srgbClr val="00AEEE"/>
                          </a:solidFill>
                          <a:latin typeface="Calibri"/>
                          <a:cs typeface="Calibri"/>
                        </a:rPr>
                        <a:t>Hurlburt</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7"/>
                  </a:ext>
                </a:extLst>
              </a:tr>
              <a:tr h="159173">
                <a:tc>
                  <a:txBody>
                    <a:bodyPr/>
                    <a:lstStyle/>
                    <a:p>
                      <a:pPr marL="2540">
                        <a:lnSpc>
                          <a:spcPts val="805"/>
                        </a:lnSpc>
                      </a:pPr>
                      <a:r>
                        <a:rPr sz="900" dirty="0">
                          <a:solidFill>
                            <a:srgbClr val="00AEEE"/>
                          </a:solidFill>
                          <a:latin typeface="Calibri"/>
                          <a:cs typeface="Calibri"/>
                        </a:rPr>
                        <a:t>7200</a:t>
                      </a:r>
                      <a:r>
                        <a:rPr sz="900" spc="-20" dirty="0">
                          <a:solidFill>
                            <a:srgbClr val="00AEEE"/>
                          </a:solidFill>
                          <a:latin typeface="Calibri"/>
                          <a:cs typeface="Calibri"/>
                        </a:rPr>
                        <a:t> </a:t>
                      </a:r>
                      <a:r>
                        <a:rPr sz="900" dirty="0">
                          <a:solidFill>
                            <a:srgbClr val="00AEEE"/>
                          </a:solidFill>
                          <a:latin typeface="Calibri"/>
                          <a:cs typeface="Calibri"/>
                        </a:rPr>
                        <a:t>-</a:t>
                      </a:r>
                      <a:r>
                        <a:rPr sz="900" spc="-20" dirty="0">
                          <a:solidFill>
                            <a:srgbClr val="00AEEE"/>
                          </a:solidFill>
                          <a:latin typeface="Calibri"/>
                          <a:cs typeface="Calibri"/>
                        </a:rPr>
                        <a:t> </a:t>
                      </a:r>
                      <a:r>
                        <a:rPr sz="900" dirty="0">
                          <a:solidFill>
                            <a:srgbClr val="00AEEE"/>
                          </a:solidFill>
                          <a:latin typeface="Calibri"/>
                          <a:cs typeface="Calibri"/>
                        </a:rPr>
                        <a:t>460th </a:t>
                      </a:r>
                      <a:r>
                        <a:rPr sz="900" spc="-10" dirty="0">
                          <a:solidFill>
                            <a:srgbClr val="00AEEE"/>
                          </a:solidFill>
                          <a:latin typeface="Calibri"/>
                          <a:cs typeface="Calibri"/>
                        </a:rPr>
                        <a:t>MDG-Buckley</a:t>
                      </a:r>
                      <a:endParaRPr sz="9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8"/>
                  </a:ext>
                </a:extLst>
              </a:tr>
            </a:tbl>
          </a:graphicData>
        </a:graphic>
      </p:graphicFrame>
      <p:pic>
        <p:nvPicPr>
          <p:cNvPr id="285" name="object 285"/>
          <p:cNvPicPr/>
          <p:nvPr/>
        </p:nvPicPr>
        <p:blipFill>
          <a:blip r:embed="rId12" cstate="print"/>
          <a:stretch>
            <a:fillRect/>
          </a:stretch>
        </p:blipFill>
        <p:spPr>
          <a:xfrm>
            <a:off x="2176272" y="158495"/>
            <a:ext cx="1284221" cy="784335"/>
          </a:xfrm>
          <a:prstGeom prst="rect">
            <a:avLst/>
          </a:prstGeom>
        </p:spPr>
      </p:pic>
      <p:sp>
        <p:nvSpPr>
          <p:cNvPr id="286" name="object 286"/>
          <p:cNvSpPr txBox="1"/>
          <p:nvPr/>
        </p:nvSpPr>
        <p:spPr>
          <a:xfrm>
            <a:off x="2425184" y="253350"/>
            <a:ext cx="83735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0000"/>
                </a:solidFill>
                <a:effectLst/>
                <a:uLnTx/>
                <a:uFillTx/>
                <a:latin typeface="Calibri"/>
                <a:ea typeface="+mn-ea"/>
                <a:cs typeface="Calibri"/>
              </a:rPr>
              <a:t>DHN</a:t>
            </a:r>
            <a:r>
              <a:rPr kumimoji="0" sz="933" b="1" i="0" u="none" strike="noStrike" kern="0" cap="none" spc="53" normalizeH="0" baseline="0" noProof="0" dirty="0">
                <a:ln>
                  <a:noFill/>
                </a:ln>
                <a:solidFill>
                  <a:srgbClr val="FF0000"/>
                </a:solidFill>
                <a:effectLst/>
                <a:uLnTx/>
                <a:uFillTx/>
                <a:latin typeface="Calibri"/>
                <a:ea typeface="+mn-ea"/>
                <a:cs typeface="Calibri"/>
              </a:rPr>
              <a:t> </a:t>
            </a:r>
            <a:r>
              <a:rPr kumimoji="0" sz="933" b="1" i="0" u="none" strike="noStrike" kern="0" cap="none" spc="-33" normalizeH="0" baseline="0" noProof="0" dirty="0">
                <a:ln>
                  <a:noFill/>
                </a:ln>
                <a:solidFill>
                  <a:srgbClr val="FF0000"/>
                </a:solidFill>
                <a:effectLst/>
                <a:uLnTx/>
                <a:uFillTx/>
                <a:latin typeface="Calibri"/>
                <a:ea typeface="+mn-ea"/>
                <a:cs typeface="Calibri"/>
              </a:rPr>
              <a:t>Indo-</a:t>
            </a:r>
            <a:r>
              <a:rPr kumimoji="0" sz="933" b="1" i="0" u="none" strike="noStrike" kern="0" cap="none" spc="-13" normalizeH="0" baseline="0" noProof="0" dirty="0">
                <a:ln>
                  <a:noFill/>
                </a:ln>
                <a:solidFill>
                  <a:srgbClr val="FF0000"/>
                </a:solidFill>
                <a:effectLst/>
                <a:uLnTx/>
                <a:uFillTx/>
                <a:latin typeface="Calibri"/>
                <a:ea typeface="+mn-ea"/>
                <a:cs typeface="Calibri"/>
              </a:rPr>
              <a:t>Pacific</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grpSp>
        <p:nvGrpSpPr>
          <p:cNvPr id="287" name="object 287"/>
          <p:cNvGrpSpPr/>
          <p:nvPr/>
        </p:nvGrpSpPr>
        <p:grpSpPr>
          <a:xfrm>
            <a:off x="2184400" y="1007873"/>
            <a:ext cx="1286933" cy="1658620"/>
            <a:chOff x="1638300" y="755904"/>
            <a:chExt cx="965200" cy="1243965"/>
          </a:xfrm>
        </p:grpSpPr>
        <p:pic>
          <p:nvPicPr>
            <p:cNvPr id="288" name="object 288"/>
            <p:cNvPicPr/>
            <p:nvPr/>
          </p:nvPicPr>
          <p:blipFill>
            <a:blip r:embed="rId13" cstate="print"/>
            <a:stretch>
              <a:fillRect/>
            </a:stretch>
          </p:blipFill>
          <p:spPr>
            <a:xfrm>
              <a:off x="1638300" y="755904"/>
              <a:ext cx="957070" cy="606550"/>
            </a:xfrm>
            <a:prstGeom prst="rect">
              <a:avLst/>
            </a:prstGeom>
          </p:spPr>
        </p:pic>
        <p:pic>
          <p:nvPicPr>
            <p:cNvPr id="289" name="object 289"/>
            <p:cNvPicPr/>
            <p:nvPr/>
          </p:nvPicPr>
          <p:blipFill>
            <a:blip r:embed="rId14" cstate="print"/>
            <a:stretch>
              <a:fillRect/>
            </a:stretch>
          </p:blipFill>
          <p:spPr>
            <a:xfrm>
              <a:off x="1638300" y="1409700"/>
              <a:ext cx="964690" cy="589786"/>
            </a:xfrm>
            <a:prstGeom prst="rect">
              <a:avLst/>
            </a:prstGeom>
          </p:spPr>
        </p:pic>
      </p:grpSp>
      <p:sp>
        <p:nvSpPr>
          <p:cNvPr id="290" name="object 290"/>
          <p:cNvSpPr txBox="1"/>
          <p:nvPr/>
        </p:nvSpPr>
        <p:spPr>
          <a:xfrm>
            <a:off x="2244541" y="1586669"/>
            <a:ext cx="80856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0000"/>
                </a:solidFill>
                <a:effectLst/>
                <a:uLnTx/>
                <a:uFillTx/>
                <a:latin typeface="Calibri"/>
                <a:ea typeface="+mn-ea"/>
                <a:cs typeface="Calibri"/>
              </a:rPr>
              <a:t>DHN</a:t>
            </a:r>
            <a:r>
              <a:rPr kumimoji="0" sz="933" b="1" i="0" u="none" strike="noStrike" kern="0" cap="none" spc="-60" normalizeH="0" baseline="0" noProof="0" dirty="0">
                <a:ln>
                  <a:noFill/>
                </a:ln>
                <a:solidFill>
                  <a:srgbClr val="FF0000"/>
                </a:solidFill>
                <a:effectLst/>
                <a:uLnTx/>
                <a:uFillTx/>
                <a:latin typeface="Calibri"/>
                <a:ea typeface="+mn-ea"/>
                <a:cs typeface="Calibri"/>
              </a:rPr>
              <a:t> </a:t>
            </a:r>
            <a:r>
              <a:rPr kumimoji="0" sz="933" b="1" i="0" u="none" strike="noStrike" kern="0" cap="none" spc="0" normalizeH="0" baseline="0" noProof="0" dirty="0">
                <a:ln>
                  <a:noFill/>
                </a:ln>
                <a:solidFill>
                  <a:srgbClr val="FF0000"/>
                </a:solidFill>
                <a:effectLst/>
                <a:uLnTx/>
                <a:uFillTx/>
                <a:latin typeface="Calibri"/>
                <a:ea typeface="+mn-ea"/>
                <a:cs typeface="Calibri"/>
              </a:rPr>
              <a:t>Pacific</a:t>
            </a:r>
            <a:r>
              <a:rPr kumimoji="0" sz="933" b="1" i="0" u="none" strike="noStrike" kern="0" cap="none" spc="-13" normalizeH="0" baseline="0" noProof="0" dirty="0">
                <a:ln>
                  <a:noFill/>
                </a:ln>
                <a:solidFill>
                  <a:srgbClr val="FF0000"/>
                </a:solidFill>
                <a:effectLst/>
                <a:uLnTx/>
                <a:uFillTx/>
                <a:latin typeface="Calibri"/>
                <a:ea typeface="+mn-ea"/>
                <a:cs typeface="Calibri"/>
              </a:rPr>
              <a:t> </a:t>
            </a:r>
            <a:r>
              <a:rPr kumimoji="0" sz="933" b="1" i="0" u="none" strike="noStrike" kern="0" cap="none" spc="-33" normalizeH="0" baseline="0" noProof="0" dirty="0">
                <a:ln>
                  <a:noFill/>
                </a:ln>
                <a:solidFill>
                  <a:srgbClr val="FF0000"/>
                </a:solidFill>
                <a:effectLst/>
                <a:uLnTx/>
                <a:uFillTx/>
                <a:latin typeface="Calibri"/>
                <a:ea typeface="+mn-ea"/>
                <a:cs typeface="Calibri"/>
              </a:rPr>
              <a:t>Rim</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291" name="object 291"/>
          <p:cNvSpPr txBox="1"/>
          <p:nvPr/>
        </p:nvSpPr>
        <p:spPr>
          <a:xfrm>
            <a:off x="2401052" y="1989029"/>
            <a:ext cx="53001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0000"/>
                </a:solidFill>
                <a:effectLst/>
                <a:uLnTx/>
                <a:uFillTx/>
                <a:latin typeface="Calibri"/>
                <a:ea typeface="+mn-ea"/>
                <a:cs typeface="Calibri"/>
              </a:rPr>
              <a:t>DHN </a:t>
            </a:r>
            <a:r>
              <a:rPr kumimoji="0" sz="933" b="1" i="0" u="none" strike="noStrike" kern="0" cap="none" spc="-27" normalizeH="0" baseline="0" noProof="0" dirty="0">
                <a:ln>
                  <a:noFill/>
                </a:ln>
                <a:solidFill>
                  <a:srgbClr val="FF0000"/>
                </a:solidFill>
                <a:effectLst/>
                <a:uLnTx/>
                <a:uFillTx/>
                <a:latin typeface="Calibri"/>
                <a:ea typeface="+mn-ea"/>
                <a:cs typeface="Calibri"/>
              </a:rPr>
              <a:t>West</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grpSp>
        <p:nvGrpSpPr>
          <p:cNvPr id="292" name="object 292"/>
          <p:cNvGrpSpPr/>
          <p:nvPr/>
        </p:nvGrpSpPr>
        <p:grpSpPr>
          <a:xfrm>
            <a:off x="4391152" y="1879601"/>
            <a:ext cx="1380067" cy="784860"/>
            <a:chOff x="3293364" y="1409700"/>
            <a:chExt cx="1035050" cy="588645"/>
          </a:xfrm>
        </p:grpSpPr>
        <p:pic>
          <p:nvPicPr>
            <p:cNvPr id="293" name="object 293"/>
            <p:cNvPicPr/>
            <p:nvPr/>
          </p:nvPicPr>
          <p:blipFill>
            <a:blip r:embed="rId15" cstate="print"/>
            <a:stretch>
              <a:fillRect/>
            </a:stretch>
          </p:blipFill>
          <p:spPr>
            <a:xfrm>
              <a:off x="3293364" y="1409700"/>
              <a:ext cx="1034794" cy="588262"/>
            </a:xfrm>
            <a:prstGeom prst="rect">
              <a:avLst/>
            </a:prstGeom>
          </p:spPr>
        </p:pic>
        <p:pic>
          <p:nvPicPr>
            <p:cNvPr id="294" name="object 294"/>
            <p:cNvPicPr/>
            <p:nvPr/>
          </p:nvPicPr>
          <p:blipFill>
            <a:blip r:embed="rId16" cstate="print"/>
            <a:stretch>
              <a:fillRect/>
            </a:stretch>
          </p:blipFill>
          <p:spPr>
            <a:xfrm>
              <a:off x="4091940" y="1780032"/>
              <a:ext cx="225550" cy="210310"/>
            </a:xfrm>
            <a:prstGeom prst="rect">
              <a:avLst/>
            </a:prstGeom>
          </p:spPr>
        </p:pic>
      </p:grpSp>
      <p:sp>
        <p:nvSpPr>
          <p:cNvPr id="295" name="object 295"/>
          <p:cNvSpPr txBox="1"/>
          <p:nvPr/>
        </p:nvSpPr>
        <p:spPr>
          <a:xfrm>
            <a:off x="4770143" y="2484367"/>
            <a:ext cx="632460"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0000"/>
                </a:solidFill>
                <a:effectLst/>
                <a:uLnTx/>
                <a:uFillTx/>
                <a:latin typeface="Calibri"/>
                <a:ea typeface="+mn-ea"/>
                <a:cs typeface="Calibri"/>
              </a:rPr>
              <a:t>DHN </a:t>
            </a:r>
            <a:r>
              <a:rPr kumimoji="0" sz="933" b="1" i="0" u="none" strike="noStrike" kern="0" cap="none" spc="-13" normalizeH="0" baseline="0" noProof="0" dirty="0">
                <a:ln>
                  <a:noFill/>
                </a:ln>
                <a:solidFill>
                  <a:srgbClr val="FF0000"/>
                </a:solidFill>
                <a:effectLst/>
                <a:uLnTx/>
                <a:uFillTx/>
                <a:latin typeface="Calibri"/>
                <a:ea typeface="+mn-ea"/>
                <a:cs typeface="Calibri"/>
              </a:rPr>
              <a:t>Central</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grpSp>
        <p:nvGrpSpPr>
          <p:cNvPr id="296" name="object 296"/>
          <p:cNvGrpSpPr/>
          <p:nvPr/>
        </p:nvGrpSpPr>
        <p:grpSpPr>
          <a:xfrm>
            <a:off x="6799071" y="2722881"/>
            <a:ext cx="1300480" cy="764540"/>
            <a:chOff x="5099303" y="2042160"/>
            <a:chExt cx="975360" cy="573405"/>
          </a:xfrm>
        </p:grpSpPr>
        <p:pic>
          <p:nvPicPr>
            <p:cNvPr id="297" name="object 297"/>
            <p:cNvPicPr/>
            <p:nvPr/>
          </p:nvPicPr>
          <p:blipFill>
            <a:blip r:embed="rId17" cstate="print"/>
            <a:stretch>
              <a:fillRect/>
            </a:stretch>
          </p:blipFill>
          <p:spPr>
            <a:xfrm>
              <a:off x="5099303" y="2042160"/>
              <a:ext cx="975358" cy="573022"/>
            </a:xfrm>
            <a:prstGeom prst="rect">
              <a:avLst/>
            </a:prstGeom>
          </p:spPr>
        </p:pic>
        <p:pic>
          <p:nvPicPr>
            <p:cNvPr id="298" name="object 298"/>
            <p:cNvPicPr/>
            <p:nvPr/>
          </p:nvPicPr>
          <p:blipFill>
            <a:blip r:embed="rId18" cstate="print"/>
            <a:stretch>
              <a:fillRect/>
            </a:stretch>
          </p:blipFill>
          <p:spPr>
            <a:xfrm>
              <a:off x="5788151" y="2340864"/>
              <a:ext cx="275842" cy="265173"/>
            </a:xfrm>
            <a:prstGeom prst="rect">
              <a:avLst/>
            </a:prstGeom>
          </p:spPr>
        </p:pic>
      </p:grpSp>
      <p:sp>
        <p:nvSpPr>
          <p:cNvPr id="299" name="object 299"/>
          <p:cNvSpPr txBox="1"/>
          <p:nvPr/>
        </p:nvSpPr>
        <p:spPr>
          <a:xfrm>
            <a:off x="7584042" y="2775407"/>
            <a:ext cx="400473" cy="303374"/>
          </a:xfrm>
          <a:prstGeom prst="rect">
            <a:avLst/>
          </a:prstGeom>
        </p:spPr>
        <p:txBody>
          <a:bodyPr vert="horz" wrap="square" lIns="0" tIns="16087" rIns="0" bIns="0" rtlCol="0">
            <a:spAutoFit/>
          </a:bodyPr>
          <a:lstStyle/>
          <a:p>
            <a:pPr marL="91438"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33" normalizeH="0" baseline="0" noProof="0" dirty="0">
                <a:ln>
                  <a:noFill/>
                </a:ln>
                <a:solidFill>
                  <a:srgbClr val="FF0000"/>
                </a:solidFill>
                <a:effectLst/>
                <a:uLnTx/>
                <a:uFillTx/>
                <a:latin typeface="Calibri"/>
                <a:ea typeface="+mn-ea"/>
                <a:cs typeface="Calibri"/>
              </a:rPr>
              <a:t>DHN</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a:p>
            <a:pPr marL="16933" marR="0" lvl="0" indent="0" algn="l" defTabSz="1219170" rtl="0" eaLnBrk="1" fontAlgn="auto" latinLnBrk="0" hangingPunct="1">
              <a:lnSpc>
                <a:spcPct val="100000"/>
              </a:lnSpc>
              <a:spcBef>
                <a:spcPts val="0"/>
              </a:spcBef>
              <a:spcAft>
                <a:spcPts val="0"/>
              </a:spcAft>
              <a:buClrTx/>
              <a:buSzTx/>
              <a:buFontTx/>
              <a:buNone/>
              <a:tabLst/>
              <a:defRPr/>
            </a:pPr>
            <a:r>
              <a:rPr kumimoji="0" sz="933" b="1" i="0" u="none" strike="noStrike" kern="0" cap="none" spc="-13" normalizeH="0" baseline="0" noProof="0" dirty="0">
                <a:ln>
                  <a:noFill/>
                </a:ln>
                <a:solidFill>
                  <a:srgbClr val="FF0000"/>
                </a:solidFill>
                <a:effectLst/>
                <a:uLnTx/>
                <a:uFillTx/>
                <a:latin typeface="Calibri"/>
                <a:ea typeface="+mn-ea"/>
                <a:cs typeface="Calibri"/>
              </a:rPr>
              <a:t>Atlantic</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pic>
        <p:nvPicPr>
          <p:cNvPr id="300" name="object 300"/>
          <p:cNvPicPr/>
          <p:nvPr/>
        </p:nvPicPr>
        <p:blipFill>
          <a:blip r:embed="rId19" cstate="print"/>
          <a:stretch>
            <a:fillRect/>
          </a:stretch>
        </p:blipFill>
        <p:spPr>
          <a:xfrm>
            <a:off x="6799071" y="77215"/>
            <a:ext cx="1337052" cy="806687"/>
          </a:xfrm>
          <a:prstGeom prst="rect">
            <a:avLst/>
          </a:prstGeom>
        </p:spPr>
      </p:pic>
      <p:sp>
        <p:nvSpPr>
          <p:cNvPr id="301" name="object 301"/>
          <p:cNvSpPr txBox="1"/>
          <p:nvPr/>
        </p:nvSpPr>
        <p:spPr>
          <a:xfrm>
            <a:off x="7525032" y="638651"/>
            <a:ext cx="47921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0000"/>
                </a:solidFill>
                <a:effectLst/>
                <a:uLnTx/>
                <a:uFillTx/>
                <a:latin typeface="Calibri"/>
                <a:ea typeface="+mn-ea"/>
                <a:cs typeface="Calibri"/>
              </a:rPr>
              <a:t>DHN </a:t>
            </a:r>
            <a:r>
              <a:rPr kumimoji="0" sz="933" b="1" i="0" u="none" strike="noStrike" kern="0" cap="none" spc="-27" normalizeH="0" baseline="0" noProof="0" dirty="0">
                <a:ln>
                  <a:noFill/>
                </a:ln>
                <a:solidFill>
                  <a:srgbClr val="FF0000"/>
                </a:solidFill>
                <a:effectLst/>
                <a:uLnTx/>
                <a:uFillTx/>
                <a:latin typeface="Calibri"/>
                <a:ea typeface="+mn-ea"/>
                <a:cs typeface="Calibri"/>
              </a:rPr>
              <a:t>East</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pic>
        <p:nvPicPr>
          <p:cNvPr id="302" name="object 302"/>
          <p:cNvPicPr/>
          <p:nvPr/>
        </p:nvPicPr>
        <p:blipFill>
          <a:blip r:embed="rId20" cstate="print"/>
          <a:stretch>
            <a:fillRect/>
          </a:stretch>
        </p:blipFill>
        <p:spPr>
          <a:xfrm>
            <a:off x="6799071" y="928624"/>
            <a:ext cx="1304540" cy="806701"/>
          </a:xfrm>
          <a:prstGeom prst="rect">
            <a:avLst/>
          </a:prstGeom>
        </p:spPr>
      </p:pic>
      <p:sp>
        <p:nvSpPr>
          <p:cNvPr id="303" name="object 303"/>
          <p:cNvSpPr txBox="1"/>
          <p:nvPr/>
        </p:nvSpPr>
        <p:spPr>
          <a:xfrm>
            <a:off x="7525033" y="1205279"/>
            <a:ext cx="48683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0000"/>
                </a:solidFill>
                <a:effectLst/>
                <a:uLnTx/>
                <a:uFillTx/>
                <a:latin typeface="Calibri"/>
                <a:ea typeface="+mn-ea"/>
                <a:cs typeface="Calibri"/>
              </a:rPr>
              <a:t>DHN </a:t>
            </a:r>
            <a:r>
              <a:rPr kumimoji="0" sz="933" b="1" i="0" u="none" strike="noStrike" kern="0" cap="none" spc="-33" normalizeH="0" baseline="0" noProof="0" dirty="0">
                <a:ln>
                  <a:noFill/>
                </a:ln>
                <a:solidFill>
                  <a:srgbClr val="FF0000"/>
                </a:solidFill>
                <a:effectLst/>
                <a:uLnTx/>
                <a:uFillTx/>
                <a:latin typeface="Calibri"/>
                <a:ea typeface="+mn-ea"/>
                <a:cs typeface="Calibri"/>
              </a:rPr>
              <a:t>NCR</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pic>
        <p:nvPicPr>
          <p:cNvPr id="304" name="object 304"/>
          <p:cNvPicPr/>
          <p:nvPr/>
        </p:nvPicPr>
        <p:blipFill>
          <a:blip r:embed="rId21" cstate="print"/>
          <a:stretch>
            <a:fillRect/>
          </a:stretch>
        </p:blipFill>
        <p:spPr>
          <a:xfrm>
            <a:off x="6799071" y="1796288"/>
            <a:ext cx="1341116" cy="820909"/>
          </a:xfrm>
          <a:prstGeom prst="rect">
            <a:avLst/>
          </a:prstGeom>
        </p:spPr>
      </p:pic>
      <p:sp>
        <p:nvSpPr>
          <p:cNvPr id="305" name="object 305"/>
          <p:cNvSpPr txBox="1"/>
          <p:nvPr/>
        </p:nvSpPr>
        <p:spPr>
          <a:xfrm>
            <a:off x="7149883" y="2395963"/>
            <a:ext cx="625687"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0000"/>
                </a:solidFill>
                <a:effectLst/>
                <a:uLnTx/>
                <a:uFillTx/>
                <a:latin typeface="Calibri"/>
                <a:ea typeface="+mn-ea"/>
                <a:cs typeface="Calibri"/>
              </a:rPr>
              <a:t>DHN </a:t>
            </a:r>
            <a:r>
              <a:rPr kumimoji="0" sz="933" b="1" i="0" u="none" strike="noStrike" kern="0" cap="none" spc="-13" normalizeH="0" baseline="0" noProof="0" dirty="0">
                <a:ln>
                  <a:noFill/>
                </a:ln>
                <a:solidFill>
                  <a:srgbClr val="FF0000"/>
                </a:solidFill>
                <a:effectLst/>
                <a:uLnTx/>
                <a:uFillTx/>
                <a:latin typeface="Calibri"/>
                <a:ea typeface="+mn-ea"/>
                <a:cs typeface="Calibri"/>
              </a:rPr>
              <a:t>Europe</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pic>
        <p:nvPicPr>
          <p:cNvPr id="306" name="object 306"/>
          <p:cNvPicPr/>
          <p:nvPr/>
        </p:nvPicPr>
        <p:blipFill>
          <a:blip r:embed="rId22" cstate="print"/>
          <a:stretch>
            <a:fillRect/>
          </a:stretch>
        </p:blipFill>
        <p:spPr>
          <a:xfrm>
            <a:off x="10192511" y="489712"/>
            <a:ext cx="1814559" cy="1111501"/>
          </a:xfrm>
          <a:prstGeom prst="rect">
            <a:avLst/>
          </a:prstGeom>
        </p:spPr>
      </p:pic>
      <p:sp>
        <p:nvSpPr>
          <p:cNvPr id="307" name="object 307"/>
          <p:cNvSpPr txBox="1"/>
          <p:nvPr/>
        </p:nvSpPr>
        <p:spPr>
          <a:xfrm>
            <a:off x="10464956" y="1259830"/>
            <a:ext cx="839893" cy="159810"/>
          </a:xfrm>
          <a:prstGeom prst="rect">
            <a:avLst/>
          </a:prstGeom>
        </p:spPr>
        <p:txBody>
          <a:bodyPr vert="horz" wrap="square" lIns="0" tIns="16087" rIns="0" bIns="0" rtlCol="0">
            <a:spAutoFit/>
          </a:bodyPr>
          <a:lstStyle/>
          <a:p>
            <a:pPr marL="16933" marR="0" lvl="0" indent="0" algn="l" defTabSz="1219170" rtl="0" eaLnBrk="1" fontAlgn="auto" latinLnBrk="0" hangingPunct="1">
              <a:lnSpc>
                <a:spcPct val="100000"/>
              </a:lnSpc>
              <a:spcBef>
                <a:spcPts val="127"/>
              </a:spcBef>
              <a:spcAft>
                <a:spcPts val="0"/>
              </a:spcAft>
              <a:buClrTx/>
              <a:buSzTx/>
              <a:buFontTx/>
              <a:buNone/>
              <a:tabLst/>
              <a:defRPr/>
            </a:pPr>
            <a:r>
              <a:rPr kumimoji="0" sz="933" b="1" i="0" u="none" strike="noStrike" kern="0" cap="none" spc="0" normalizeH="0" baseline="0" noProof="0" dirty="0">
                <a:ln>
                  <a:noFill/>
                </a:ln>
                <a:solidFill>
                  <a:srgbClr val="FF0000"/>
                </a:solidFill>
                <a:effectLst/>
                <a:uLnTx/>
                <a:uFillTx/>
                <a:latin typeface="Calibri"/>
                <a:ea typeface="+mn-ea"/>
                <a:cs typeface="Calibri"/>
              </a:rPr>
              <a:t>DHN </a:t>
            </a:r>
            <a:r>
              <a:rPr kumimoji="0" sz="933" b="1" i="0" u="none" strike="noStrike" kern="0" cap="none" spc="-13" normalizeH="0" baseline="0" noProof="0" dirty="0">
                <a:ln>
                  <a:noFill/>
                </a:ln>
                <a:solidFill>
                  <a:srgbClr val="FF0000"/>
                </a:solidFill>
                <a:effectLst/>
                <a:uLnTx/>
                <a:uFillTx/>
                <a:latin typeface="Calibri"/>
                <a:ea typeface="+mn-ea"/>
                <a:cs typeface="Calibri"/>
              </a:rPr>
              <a:t>Continental</a:t>
            </a:r>
            <a:endParaRPr kumimoji="0" sz="933" b="0" i="0" u="none" strike="noStrike" kern="0" cap="none" spc="0" normalizeH="0" baseline="0" noProof="0">
              <a:ln>
                <a:noFill/>
              </a:ln>
              <a:solidFill>
                <a:sysClr val="windowText" lastClr="000000"/>
              </a:solidFill>
              <a:effectLst/>
              <a:uLnTx/>
              <a:uFillTx/>
              <a:latin typeface="Calibri"/>
              <a:ea typeface="+mn-ea"/>
              <a:cs typeface="Calibri"/>
            </a:endParaRPr>
          </a:p>
        </p:txBody>
      </p:sp>
      <p:pic>
        <p:nvPicPr>
          <p:cNvPr id="308" name="object 308"/>
          <p:cNvPicPr/>
          <p:nvPr/>
        </p:nvPicPr>
        <p:blipFill>
          <a:blip r:embed="rId23" cstate="print"/>
          <a:stretch>
            <a:fillRect/>
          </a:stretch>
        </p:blipFill>
        <p:spPr>
          <a:xfrm>
            <a:off x="10288357" y="6208011"/>
            <a:ext cx="531611" cy="556165"/>
          </a:xfrm>
          <a:prstGeom prst="rect">
            <a:avLst/>
          </a:prstGeom>
        </p:spPr>
      </p:pic>
      <p:sp>
        <p:nvSpPr>
          <p:cNvPr id="309" name="object 309"/>
          <p:cNvSpPr txBox="1"/>
          <p:nvPr/>
        </p:nvSpPr>
        <p:spPr>
          <a:xfrm>
            <a:off x="629049" y="70573"/>
            <a:ext cx="897467" cy="191441"/>
          </a:xfrm>
          <a:prstGeom prst="rect">
            <a:avLst/>
          </a:prstGeom>
        </p:spPr>
        <p:txBody>
          <a:bodyPr vert="horz" wrap="square" lIns="0" tIns="16933" rIns="0" bIns="0" rtlCol="0">
            <a:spAutoFit/>
          </a:bodyPr>
          <a:lstStyle/>
          <a:p>
            <a:pPr marL="16933" marR="0" lvl="0" indent="0" algn="l" defTabSz="1219170" rtl="0" eaLnBrk="1" fontAlgn="auto" latinLnBrk="0" hangingPunct="1">
              <a:lnSpc>
                <a:spcPct val="100000"/>
              </a:lnSpc>
              <a:spcBef>
                <a:spcPts val="133"/>
              </a:spcBef>
              <a:spcAft>
                <a:spcPts val="0"/>
              </a:spcAft>
              <a:buClrTx/>
              <a:buSzTx/>
              <a:buFontTx/>
              <a:buNone/>
              <a:tabLst/>
              <a:defRPr/>
            </a:pPr>
            <a:r>
              <a:rPr kumimoji="0" sz="1133" b="0" i="1" u="none" strike="noStrike" kern="0" cap="none" spc="-33" normalizeH="0" baseline="0" noProof="0" dirty="0">
                <a:ln>
                  <a:noFill/>
                </a:ln>
                <a:solidFill>
                  <a:srgbClr val="00AE50"/>
                </a:solidFill>
                <a:effectLst/>
                <a:uLnTx/>
                <a:uFillTx/>
                <a:latin typeface="Franklin Gothic Book"/>
                <a:ea typeface="+mn-ea"/>
                <a:cs typeface="Franklin Gothic Book"/>
              </a:rPr>
              <a:t>UNCLASSIFIED</a:t>
            </a:r>
            <a:endParaRPr kumimoji="0" sz="1133" b="0" i="0" u="none" strike="noStrike" kern="0" cap="none" spc="0" normalizeH="0" baseline="0" noProof="0">
              <a:ln>
                <a:noFill/>
              </a:ln>
              <a:solidFill>
                <a:sysClr val="windowText" lastClr="000000"/>
              </a:solidFill>
              <a:effectLst/>
              <a:uLnTx/>
              <a:uFillTx/>
              <a:latin typeface="Franklin Gothic Book"/>
              <a:ea typeface="+mn-ea"/>
              <a:cs typeface="Franklin Gothic Boo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79EA-8AE1-9878-267B-951F744A6920}"/>
              </a:ext>
            </a:extLst>
          </p:cNvPr>
          <p:cNvSpPr>
            <a:spLocks noGrp="1"/>
          </p:cNvSpPr>
          <p:nvPr>
            <p:ph type="title"/>
          </p:nvPr>
        </p:nvSpPr>
        <p:spPr>
          <a:xfrm>
            <a:off x="1723291" y="136525"/>
            <a:ext cx="8721971" cy="1059229"/>
          </a:xfrm>
        </p:spPr>
        <p:txBody>
          <a:bodyPr/>
          <a:lstStyle/>
          <a:p>
            <a:pPr algn="ctr"/>
            <a:r>
              <a:rPr lang="en-US" dirty="0">
                <a:solidFill>
                  <a:srgbClr val="0000CC"/>
                </a:solidFill>
              </a:rPr>
              <a:t>BSC Development Team (DT)</a:t>
            </a:r>
          </a:p>
        </p:txBody>
      </p:sp>
      <p:sp>
        <p:nvSpPr>
          <p:cNvPr id="3" name="Content Placeholder 2">
            <a:extLst>
              <a:ext uri="{FF2B5EF4-FFF2-40B4-BE49-F238E27FC236}">
                <a16:creationId xmlns:a16="http://schemas.microsoft.com/office/drawing/2014/main" id="{D0F3F13F-C2D7-5E60-E381-874DE09291E4}"/>
              </a:ext>
            </a:extLst>
          </p:cNvPr>
          <p:cNvSpPr>
            <a:spLocks noGrp="1"/>
          </p:cNvSpPr>
          <p:nvPr>
            <p:ph idx="1"/>
          </p:nvPr>
        </p:nvSpPr>
        <p:spPr>
          <a:xfrm>
            <a:off x="1441937" y="1441938"/>
            <a:ext cx="9372601" cy="4457700"/>
          </a:xfrm>
        </p:spPr>
        <p:txBody>
          <a:bodyPr>
            <a:normAutofit/>
          </a:bodyPr>
          <a:lstStyle/>
          <a:p>
            <a:r>
              <a:rPr lang="en-US" sz="2400" b="1" dirty="0"/>
              <a:t>DT: “</a:t>
            </a:r>
            <a:r>
              <a:rPr lang="en-US" sz="2400" i="1" dirty="0"/>
              <a:t>Provides oversight of officer and civilian development to meet both functional and AF corporate leadership requirements…the conduit between force development systems, frameworks, and policy and translate into career vectors for individuals.”</a:t>
            </a:r>
          </a:p>
          <a:p>
            <a:r>
              <a:rPr lang="en-US" sz="2400" b="1" dirty="0"/>
              <a:t>BSC DT 2x per year – Spring and Fall</a:t>
            </a:r>
          </a:p>
          <a:p>
            <a:r>
              <a:rPr lang="en-US" sz="2400" b="1" dirty="0"/>
              <a:t>Spring DT Goals: </a:t>
            </a:r>
          </a:p>
          <a:p>
            <a:pPr lvl="1"/>
            <a:r>
              <a:rPr lang="en-US" sz="2400" dirty="0"/>
              <a:t>BSC squadron command vacancies</a:t>
            </a:r>
          </a:p>
          <a:p>
            <a:pPr lvl="1"/>
            <a:r>
              <a:rPr lang="en-US" sz="2400" dirty="0"/>
              <a:t>BSC IDE &amp; SDE opportunities</a:t>
            </a:r>
          </a:p>
          <a:p>
            <a:r>
              <a:rPr lang="en-US" sz="2400" b="1" dirty="0"/>
              <a:t>Fall DT Goals:</a:t>
            </a:r>
          </a:p>
          <a:p>
            <a:pPr lvl="1"/>
            <a:r>
              <a:rPr lang="en-US" sz="2400" dirty="0"/>
              <a:t>BSC HPERB opportunities</a:t>
            </a:r>
          </a:p>
          <a:p>
            <a:pPr lvl="1"/>
            <a:r>
              <a:rPr lang="en-US" sz="2400" dirty="0"/>
              <a:t>Graduated Sq/CC and O-4/O-5 select vectoring </a:t>
            </a:r>
          </a:p>
          <a:p>
            <a:pPr lvl="1"/>
            <a:endParaRPr lang="en-US" sz="2400" b="1" dirty="0"/>
          </a:p>
          <a:p>
            <a:pPr marL="0" indent="0">
              <a:buNone/>
            </a:pPr>
            <a:endParaRPr lang="en-US" sz="2400" b="1" dirty="0">
              <a:solidFill>
                <a:srgbClr val="151C77"/>
              </a:solidFill>
            </a:endParaRPr>
          </a:p>
          <a:p>
            <a:pPr marL="0" indent="0">
              <a:buNone/>
            </a:pPr>
            <a:endParaRPr lang="en-US" sz="2400" b="1" dirty="0">
              <a:solidFill>
                <a:srgbClr val="151C77"/>
              </a:solidFill>
            </a:endParaRPr>
          </a:p>
        </p:txBody>
      </p:sp>
      <p:sp>
        <p:nvSpPr>
          <p:cNvPr id="4" name="Slide Number Placeholder 3">
            <a:extLst>
              <a:ext uri="{FF2B5EF4-FFF2-40B4-BE49-F238E27FC236}">
                <a16:creationId xmlns:a16="http://schemas.microsoft.com/office/drawing/2014/main" id="{936F8047-D4FE-4836-931D-222B4EBD5EBF}"/>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CBDF859-B77C-4932-B7B0-12C49A93E314}"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8166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9256A-B724-7EAF-12F2-F3DA40D50F9D}"/>
              </a:ext>
            </a:extLst>
          </p:cNvPr>
          <p:cNvSpPr>
            <a:spLocks noGrp="1"/>
          </p:cNvSpPr>
          <p:nvPr>
            <p:ph type="title"/>
          </p:nvPr>
        </p:nvSpPr>
        <p:spPr>
          <a:xfrm>
            <a:off x="1405659" y="72896"/>
            <a:ext cx="9615054" cy="1325563"/>
          </a:xfrm>
        </p:spPr>
        <p:txBody>
          <a:bodyPr/>
          <a:lstStyle/>
          <a:p>
            <a:pPr algn="ctr"/>
            <a:r>
              <a:rPr lang="en-US" dirty="0"/>
              <a:t>DT Process</a:t>
            </a:r>
          </a:p>
        </p:txBody>
      </p:sp>
      <p:grpSp>
        <p:nvGrpSpPr>
          <p:cNvPr id="7" name="Group 6">
            <a:extLst>
              <a:ext uri="{FF2B5EF4-FFF2-40B4-BE49-F238E27FC236}">
                <a16:creationId xmlns:a16="http://schemas.microsoft.com/office/drawing/2014/main" id="{040E1DA9-7401-E1EE-1283-1FFA8A82EB82}"/>
              </a:ext>
            </a:extLst>
          </p:cNvPr>
          <p:cNvGrpSpPr/>
          <p:nvPr/>
        </p:nvGrpSpPr>
        <p:grpSpPr>
          <a:xfrm>
            <a:off x="554610" y="1226308"/>
            <a:ext cx="11082780" cy="5250692"/>
            <a:chOff x="462362" y="1066812"/>
            <a:chExt cx="11082780" cy="5250692"/>
          </a:xfrm>
        </p:grpSpPr>
        <p:sp>
          <p:nvSpPr>
            <p:cNvPr id="8" name="Freeform: Shape 7">
              <a:extLst>
                <a:ext uri="{FF2B5EF4-FFF2-40B4-BE49-F238E27FC236}">
                  <a16:creationId xmlns:a16="http://schemas.microsoft.com/office/drawing/2014/main" id="{7B9D9A11-0518-5C17-F854-6C729DE42529}"/>
                </a:ext>
              </a:extLst>
            </p:cNvPr>
            <p:cNvSpPr/>
            <p:nvPr/>
          </p:nvSpPr>
          <p:spPr>
            <a:xfrm>
              <a:off x="462362" y="1212104"/>
              <a:ext cx="3193758" cy="4095911"/>
            </a:xfrm>
            <a:custGeom>
              <a:avLst/>
              <a:gdLst>
                <a:gd name="connsiteX0" fmla="*/ 0 w 3189586"/>
                <a:gd name="connsiteY0" fmla="*/ 318959 h 3915959"/>
                <a:gd name="connsiteX1" fmla="*/ 318959 w 3189586"/>
                <a:gd name="connsiteY1" fmla="*/ 0 h 3915959"/>
                <a:gd name="connsiteX2" fmla="*/ 2870627 w 3189586"/>
                <a:gd name="connsiteY2" fmla="*/ 0 h 3915959"/>
                <a:gd name="connsiteX3" fmla="*/ 3189586 w 3189586"/>
                <a:gd name="connsiteY3" fmla="*/ 318959 h 3915959"/>
                <a:gd name="connsiteX4" fmla="*/ 3189586 w 3189586"/>
                <a:gd name="connsiteY4" fmla="*/ 3597000 h 3915959"/>
                <a:gd name="connsiteX5" fmla="*/ 2870627 w 3189586"/>
                <a:gd name="connsiteY5" fmla="*/ 3915959 h 3915959"/>
                <a:gd name="connsiteX6" fmla="*/ 318959 w 3189586"/>
                <a:gd name="connsiteY6" fmla="*/ 3915959 h 3915959"/>
                <a:gd name="connsiteX7" fmla="*/ 0 w 3189586"/>
                <a:gd name="connsiteY7" fmla="*/ 3597000 h 3915959"/>
                <a:gd name="connsiteX8" fmla="*/ 0 w 3189586"/>
                <a:gd name="connsiteY8" fmla="*/ 318959 h 3915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86" h="3915959">
                  <a:moveTo>
                    <a:pt x="0" y="318959"/>
                  </a:moveTo>
                  <a:cubicBezTo>
                    <a:pt x="0" y="142803"/>
                    <a:pt x="142803" y="0"/>
                    <a:pt x="318959" y="0"/>
                  </a:cubicBezTo>
                  <a:lnTo>
                    <a:pt x="2870627" y="0"/>
                  </a:lnTo>
                  <a:cubicBezTo>
                    <a:pt x="3046783" y="0"/>
                    <a:pt x="3189586" y="142803"/>
                    <a:pt x="3189586" y="318959"/>
                  </a:cubicBezTo>
                  <a:lnTo>
                    <a:pt x="3189586" y="3597000"/>
                  </a:lnTo>
                  <a:cubicBezTo>
                    <a:pt x="3189586" y="3773156"/>
                    <a:pt x="3046783" y="3915959"/>
                    <a:pt x="2870627" y="3915959"/>
                  </a:cubicBezTo>
                  <a:lnTo>
                    <a:pt x="318959" y="3915959"/>
                  </a:lnTo>
                  <a:cubicBezTo>
                    <a:pt x="142803" y="3915959"/>
                    <a:pt x="0" y="3773156"/>
                    <a:pt x="0" y="3597000"/>
                  </a:cubicBezTo>
                  <a:lnTo>
                    <a:pt x="0" y="318959"/>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942" tIns="213942" rIns="213942" bIns="1053076" numCol="1" spcCol="1270" anchor="t" anchorCtr="0">
              <a:noAutofit/>
            </a:bodyPr>
            <a:lstStyle/>
            <a:p>
              <a:pPr marL="171450" marR="0" lvl="1" indent="-171450" algn="l" defTabSz="711200" rtl="0" eaLnBrk="1" fontAlgn="auto" latinLnBrk="0" hangingPunct="1">
                <a:lnSpc>
                  <a:spcPct val="90000"/>
                </a:lnSpc>
                <a:spcBef>
                  <a:spcPct val="0"/>
                </a:spcBef>
                <a:spcAft>
                  <a:spcPct val="15000"/>
                </a:spcAft>
                <a:buClrTx/>
                <a:buSzTx/>
                <a:buFont typeface="+mj-lt"/>
                <a:buAutoNum type="arabicPeriod"/>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  Spring DT Board Members Selected – O-6s or higher </a:t>
              </a:r>
            </a:p>
            <a:p>
              <a:pPr marL="342900" marR="0" lvl="2" indent="-171450" algn="l" defTabSz="71120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Strategic thought placed into experience and skillsets</a:t>
              </a:r>
            </a:p>
            <a:p>
              <a:pPr marL="342900" marR="0" lvl="2" indent="-171450" algn="l" defTabSz="71120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Graduated </a:t>
              </a:r>
              <a:r>
                <a:rPr kumimoji="0" lang="en-US" sz="1600" b="0" i="0"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a:ea typeface="+mn-ea"/>
                  <a:cs typeface="+mn-cs"/>
                </a:rPr>
                <a:t>Gp</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/CCs and/or Pinnacle Positions</a:t>
              </a:r>
            </a:p>
            <a:p>
              <a:pPr marL="0" marR="0" lvl="1" indent="0" algn="l" defTabSz="711200" rtl="0" eaLnBrk="1" fontAlgn="auto" latinLnBrk="0" hangingPunct="1">
                <a:lnSpc>
                  <a:spcPct val="90000"/>
                </a:lnSpc>
                <a:spcBef>
                  <a:spcPct val="0"/>
                </a:spcBef>
                <a:spcAft>
                  <a:spcPct val="1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1.b. Fall DT Members</a:t>
              </a:r>
            </a:p>
            <a:p>
              <a:pPr marL="342900" marR="0" lvl="2" indent="-171450" algn="l" defTabSz="71120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O-6 CFMs </a:t>
              </a:r>
            </a:p>
            <a:p>
              <a:pPr marL="0" marR="0" lvl="1" indent="-285750" algn="l" defTabSz="711200" rtl="0" eaLnBrk="1" fontAlgn="auto" latinLnBrk="0" hangingPunct="1">
                <a:lnSpc>
                  <a:spcPct val="90000"/>
                </a:lnSpc>
                <a:spcBef>
                  <a:spcPct val="0"/>
                </a:spcBef>
                <a:spcAft>
                  <a:spcPct val="1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2. Records Prepared/</a:t>
              </a:r>
              <a:r>
                <a:rPr kumimoji="0" lang="en-US" sz="1600" b="0" i="0"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a:ea typeface="+mn-ea"/>
                  <a:cs typeface="+mn-cs"/>
                </a:rPr>
                <a:t>QC’d</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and Boards Created in </a:t>
              </a:r>
              <a:r>
                <a:rPr kumimoji="0" lang="en-US" sz="1600" b="0" i="0"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a:ea typeface="+mn-ea"/>
                  <a:cs typeface="+mn-cs"/>
                </a:rPr>
                <a:t>MyVector</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for </a:t>
              </a:r>
              <a:r>
                <a:rPr kumimoji="0" lang="en-US" sz="1600" b="0" i="0" u="sng"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EACH</a:t>
              </a:r>
              <a:r>
                <a:rPr kumimoji="0" lang="en-US" sz="1600" b="1" i="0" u="sng"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eligible member</a:t>
              </a:r>
              <a:endParaRPr kumimoji="0" lang="en-US" sz="1600" b="1" i="0" u="sng"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342900" marR="0" lvl="2" indent="-171450" algn="l" defTabSz="71120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Your Statement of Intent, OSB/SURF, Fitness Report, ALL OPBs/OPRs, ALL Decorations</a:t>
              </a:r>
            </a:p>
            <a:p>
              <a:pPr marL="171450" marR="0" lvl="1" indent="-171450" algn="l" defTabSz="711200" rtl="0" eaLnBrk="1" fontAlgn="auto" latinLnBrk="0" hangingPunct="1">
                <a:lnSpc>
                  <a:spcPct val="90000"/>
                </a:lnSpc>
                <a:spcBef>
                  <a:spcPct val="0"/>
                </a:spcBef>
                <a:spcAft>
                  <a:spcPct val="1500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A39492E8-1055-ABB8-D63A-910ED3A4C438}"/>
                </a:ext>
              </a:extLst>
            </p:cNvPr>
            <p:cNvSpPr/>
            <p:nvPr/>
          </p:nvSpPr>
          <p:spPr>
            <a:xfrm>
              <a:off x="4479752" y="1821704"/>
              <a:ext cx="2995308" cy="3780848"/>
            </a:xfrm>
            <a:custGeom>
              <a:avLst/>
              <a:gdLst>
                <a:gd name="connsiteX0" fmla="*/ 0 w 3246856"/>
                <a:gd name="connsiteY0" fmla="*/ 324686 h 3931785"/>
                <a:gd name="connsiteX1" fmla="*/ 324686 w 3246856"/>
                <a:gd name="connsiteY1" fmla="*/ 0 h 3931785"/>
                <a:gd name="connsiteX2" fmla="*/ 2922170 w 3246856"/>
                <a:gd name="connsiteY2" fmla="*/ 0 h 3931785"/>
                <a:gd name="connsiteX3" fmla="*/ 3246856 w 3246856"/>
                <a:gd name="connsiteY3" fmla="*/ 324686 h 3931785"/>
                <a:gd name="connsiteX4" fmla="*/ 3246856 w 3246856"/>
                <a:gd name="connsiteY4" fmla="*/ 3607099 h 3931785"/>
                <a:gd name="connsiteX5" fmla="*/ 2922170 w 3246856"/>
                <a:gd name="connsiteY5" fmla="*/ 3931785 h 3931785"/>
                <a:gd name="connsiteX6" fmla="*/ 324686 w 3246856"/>
                <a:gd name="connsiteY6" fmla="*/ 3931785 h 3931785"/>
                <a:gd name="connsiteX7" fmla="*/ 0 w 3246856"/>
                <a:gd name="connsiteY7" fmla="*/ 3607099 h 3931785"/>
                <a:gd name="connsiteX8" fmla="*/ 0 w 3246856"/>
                <a:gd name="connsiteY8" fmla="*/ 324686 h 3931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6856" h="3931785">
                  <a:moveTo>
                    <a:pt x="0" y="324686"/>
                  </a:moveTo>
                  <a:cubicBezTo>
                    <a:pt x="0" y="145367"/>
                    <a:pt x="145367" y="0"/>
                    <a:pt x="324686" y="0"/>
                  </a:cubicBezTo>
                  <a:lnTo>
                    <a:pt x="2922170" y="0"/>
                  </a:lnTo>
                  <a:cubicBezTo>
                    <a:pt x="3101489" y="0"/>
                    <a:pt x="3246856" y="145367"/>
                    <a:pt x="3246856" y="324686"/>
                  </a:cubicBezTo>
                  <a:lnTo>
                    <a:pt x="3246856" y="3607099"/>
                  </a:lnTo>
                  <a:cubicBezTo>
                    <a:pt x="3246856" y="3786418"/>
                    <a:pt x="3101489" y="3931785"/>
                    <a:pt x="2922170" y="3931785"/>
                  </a:cubicBezTo>
                  <a:lnTo>
                    <a:pt x="324686" y="3931785"/>
                  </a:lnTo>
                  <a:cubicBezTo>
                    <a:pt x="145367" y="3931785"/>
                    <a:pt x="0" y="3786418"/>
                    <a:pt x="0" y="3607099"/>
                  </a:cubicBezTo>
                  <a:lnTo>
                    <a:pt x="0" y="324686"/>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4306" tIns="1056831" rIns="214306" bIns="214306" numCol="1" spcCol="1270" anchor="t" anchorCtr="0">
              <a:noAutofit/>
            </a:bodyPr>
            <a:lstStyle/>
            <a:p>
              <a:pPr marL="171450" marR="0" lvl="1" indent="-171450" algn="l" defTabSz="711200" rtl="0" eaLnBrk="1" fontAlgn="auto" latinLnBrk="0" hangingPunct="1">
                <a:lnSpc>
                  <a:spcPct val="90000"/>
                </a:lnSpc>
                <a:spcBef>
                  <a:spcPct val="0"/>
                </a:spcBef>
                <a:spcAft>
                  <a:spcPct val="15000"/>
                </a:spcAft>
                <a:buClrTx/>
                <a:buSzTx/>
                <a:buFont typeface="+mj-lt"/>
                <a:buAutoNum type="arabicPeriod"/>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Sq/CC Scoring</a:t>
              </a:r>
            </a:p>
            <a:p>
              <a:pPr marL="171450" marR="0" lvl="1" indent="-171450" algn="l" defTabSz="711200" rtl="0" eaLnBrk="1" fontAlgn="auto" latinLnBrk="0" hangingPunct="1">
                <a:lnSpc>
                  <a:spcPct val="90000"/>
                </a:lnSpc>
                <a:spcBef>
                  <a:spcPct val="0"/>
                </a:spcBef>
                <a:spcAft>
                  <a:spcPct val="15000"/>
                </a:spcAft>
                <a:buClrTx/>
                <a:buSzTx/>
                <a:buFont typeface="+mj-lt"/>
                <a:buAutoNum type="arabicPeriod"/>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IDE/SDE Scoring</a:t>
              </a:r>
            </a:p>
            <a:p>
              <a:pPr marL="171450" marR="0" lvl="1" indent="-171450" algn="l" defTabSz="711200" rtl="0" eaLnBrk="1" fontAlgn="auto" latinLnBrk="0" hangingPunct="1">
                <a:lnSpc>
                  <a:spcPct val="90000"/>
                </a:lnSpc>
                <a:spcBef>
                  <a:spcPct val="0"/>
                </a:spcBef>
                <a:spcAft>
                  <a:spcPct val="15000"/>
                </a:spcAft>
                <a:buClrTx/>
                <a:buSzTx/>
                <a:buFont typeface="+mj-lt"/>
                <a:buAutoNum type="arabicPeriod"/>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HPERB Scoring</a:t>
              </a: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a:t>
              </a:r>
            </a:p>
            <a:p>
              <a:pPr marL="0" marR="0" lvl="1" indent="0" algn="l" defTabSz="711200" rtl="0" eaLnBrk="1" fontAlgn="auto" latinLnBrk="0" hangingPunct="1">
                <a:lnSpc>
                  <a:spcPct val="90000"/>
                </a:lnSpc>
                <a:spcBef>
                  <a:spcPct val="0"/>
                </a:spcBef>
                <a:spcAft>
                  <a:spcPct val="15000"/>
                </a:spcAft>
                <a:buClrTx/>
                <a:buSzTx/>
                <a:buFontTx/>
                <a:buNone/>
                <a:tabLst/>
                <a:defRPr/>
              </a:pP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342900" marR="0" lvl="2" indent="-171450" algn="l" defTabSz="711200" rtl="0" eaLnBrk="1" fontAlgn="auto" latinLnBrk="0" hangingPunct="1">
                <a:lnSpc>
                  <a:spcPct val="90000"/>
                </a:lnSpc>
                <a:spcBef>
                  <a:spcPct val="0"/>
                </a:spcBef>
                <a:spcAft>
                  <a:spcPct val="15000"/>
                </a:spcAft>
                <a:buClrTx/>
                <a:buSzTx/>
                <a:buFontTx/>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Each eligible individually scored on 6-10 Scale</a:t>
              </a:r>
            </a:p>
            <a:p>
              <a:pPr marL="342900" marR="0" lvl="2" indent="-171450" algn="l" defTabSz="711200" rtl="0" eaLnBrk="1" fontAlgn="auto" latinLnBrk="0" hangingPunct="1">
                <a:lnSpc>
                  <a:spcPct val="90000"/>
                </a:lnSpc>
                <a:spcBef>
                  <a:spcPct val="0"/>
                </a:spcBef>
                <a:spcAft>
                  <a:spcPct val="15000"/>
                </a:spcAft>
                <a:buClrTx/>
                <a:buSzTx/>
                <a:buFontTx/>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Tie Breaker Scoring</a:t>
              </a:r>
            </a:p>
            <a:p>
              <a:pPr marL="342900" marR="0" lvl="2" indent="-171450" algn="l" defTabSz="711200" rtl="0" eaLnBrk="1" fontAlgn="auto" latinLnBrk="0" hangingPunct="1">
                <a:lnSpc>
                  <a:spcPct val="90000"/>
                </a:lnSpc>
                <a:spcBef>
                  <a:spcPct val="0"/>
                </a:spcBef>
                <a:spcAft>
                  <a:spcPct val="15000"/>
                </a:spcAft>
                <a:buClrTx/>
                <a:buSzTx/>
                <a:buFontTx/>
                <a:buChar char="•"/>
                <a:tabLst/>
                <a:defRPr/>
              </a:pP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171450" marR="0" lvl="2" indent="0" algn="l" defTabSz="711200" rtl="0" eaLnBrk="1" fontAlgn="auto" latinLnBrk="0" hangingPunct="1">
                <a:lnSpc>
                  <a:spcPct val="90000"/>
                </a:lnSpc>
                <a:spcBef>
                  <a:spcPct val="0"/>
                </a:spcBef>
                <a:spcAft>
                  <a:spcPct val="1500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*Timing is critical</a:t>
              </a:r>
            </a:p>
            <a:p>
              <a:pPr marL="171450" marR="0" lvl="2" indent="0" algn="l" defTabSz="711200" rtl="0" eaLnBrk="1" fontAlgn="auto" latinLnBrk="0" hangingPunct="1">
                <a:lnSpc>
                  <a:spcPct val="90000"/>
                </a:lnSpc>
                <a:spcBef>
                  <a:spcPct val="0"/>
                </a:spcBef>
                <a:spcAft>
                  <a:spcPct val="15000"/>
                </a:spcAft>
                <a:buClrTx/>
                <a:buSzTx/>
                <a:buFontTx/>
                <a:buNone/>
                <a:tabLst/>
                <a:defRPr/>
              </a:pP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Shape 8">
              <a:extLst>
                <a:ext uri="{FF2B5EF4-FFF2-40B4-BE49-F238E27FC236}">
                  <a16:creationId xmlns:a16="http://schemas.microsoft.com/office/drawing/2014/main" id="{7894ECE4-D7F0-96D2-C968-5350F59F1DC7}"/>
                </a:ext>
              </a:extLst>
            </p:cNvPr>
            <p:cNvSpPr/>
            <p:nvPr/>
          </p:nvSpPr>
          <p:spPr>
            <a:xfrm>
              <a:off x="1552203" y="2309164"/>
              <a:ext cx="4473588" cy="4008340"/>
            </a:xfrm>
            <a:prstGeom prst="leftCircularArrow">
              <a:avLst>
                <a:gd name="adj1" fmla="val 2855"/>
                <a:gd name="adj2" fmla="val 348912"/>
                <a:gd name="adj3" fmla="val 1704748"/>
                <a:gd name="adj4" fmla="val 8604814"/>
                <a:gd name="adj5" fmla="val 3331"/>
              </a:avLst>
            </a:prstGeom>
          </p:spPr>
          <p:style>
            <a:lnRef idx="0">
              <a:schemeClr val="accent2">
                <a:tint val="60000"/>
                <a:hueOff val="0"/>
                <a:satOff val="0"/>
                <a:lumOff val="0"/>
                <a:alphaOff val="0"/>
              </a:schemeClr>
            </a:lnRef>
            <a:fillRef idx="1">
              <a:schemeClr val="accent2">
                <a:tint val="60000"/>
                <a:hueOff val="0"/>
                <a:satOff val="0"/>
                <a:lumOff val="0"/>
                <a:alphaOff val="0"/>
              </a:schemeClr>
            </a:fillRef>
            <a:effectRef idx="0">
              <a:schemeClr val="accent2">
                <a:tint val="60000"/>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C0C43150-CE00-8561-124C-49E646407AAD}"/>
                </a:ext>
              </a:extLst>
            </p:cNvPr>
            <p:cNvSpPr/>
            <p:nvPr/>
          </p:nvSpPr>
          <p:spPr>
            <a:xfrm>
              <a:off x="833552" y="4947443"/>
              <a:ext cx="2603909" cy="1035488"/>
            </a:xfrm>
            <a:custGeom>
              <a:avLst/>
              <a:gdLst>
                <a:gd name="connsiteX0" fmla="*/ 0 w 2603909"/>
                <a:gd name="connsiteY0" fmla="*/ 103549 h 1035488"/>
                <a:gd name="connsiteX1" fmla="*/ 103549 w 2603909"/>
                <a:gd name="connsiteY1" fmla="*/ 0 h 1035488"/>
                <a:gd name="connsiteX2" fmla="*/ 2500360 w 2603909"/>
                <a:gd name="connsiteY2" fmla="*/ 0 h 1035488"/>
                <a:gd name="connsiteX3" fmla="*/ 2603909 w 2603909"/>
                <a:gd name="connsiteY3" fmla="*/ 103549 h 1035488"/>
                <a:gd name="connsiteX4" fmla="*/ 2603909 w 2603909"/>
                <a:gd name="connsiteY4" fmla="*/ 931939 h 1035488"/>
                <a:gd name="connsiteX5" fmla="*/ 2500360 w 2603909"/>
                <a:gd name="connsiteY5" fmla="*/ 1035488 h 1035488"/>
                <a:gd name="connsiteX6" fmla="*/ 103549 w 2603909"/>
                <a:gd name="connsiteY6" fmla="*/ 1035488 h 1035488"/>
                <a:gd name="connsiteX7" fmla="*/ 0 w 2603909"/>
                <a:gd name="connsiteY7" fmla="*/ 931939 h 1035488"/>
                <a:gd name="connsiteX8" fmla="*/ 0 w 2603909"/>
                <a:gd name="connsiteY8" fmla="*/ 103549 h 103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3909" h="1035488">
                  <a:moveTo>
                    <a:pt x="0" y="103549"/>
                  </a:moveTo>
                  <a:cubicBezTo>
                    <a:pt x="0" y="46360"/>
                    <a:pt x="46360" y="0"/>
                    <a:pt x="103549" y="0"/>
                  </a:cubicBezTo>
                  <a:lnTo>
                    <a:pt x="2500360" y="0"/>
                  </a:lnTo>
                  <a:cubicBezTo>
                    <a:pt x="2557549" y="0"/>
                    <a:pt x="2603909" y="46360"/>
                    <a:pt x="2603909" y="103549"/>
                  </a:cubicBezTo>
                  <a:lnTo>
                    <a:pt x="2603909" y="931939"/>
                  </a:lnTo>
                  <a:cubicBezTo>
                    <a:pt x="2603909" y="989128"/>
                    <a:pt x="2557549" y="1035488"/>
                    <a:pt x="2500360" y="1035488"/>
                  </a:cubicBezTo>
                  <a:lnTo>
                    <a:pt x="103549" y="1035488"/>
                  </a:lnTo>
                  <a:cubicBezTo>
                    <a:pt x="46360" y="1035488"/>
                    <a:pt x="0" y="989128"/>
                    <a:pt x="0" y="931939"/>
                  </a:cubicBezTo>
                  <a:lnTo>
                    <a:pt x="0" y="103549"/>
                  </a:lnTo>
                  <a:close/>
                </a:path>
              </a:pathLst>
            </a:custGeom>
            <a:solidFill>
              <a:srgbClr val="0033CC"/>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8428" tIns="55728" rIns="68428" bIns="5572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Preparations for the Board</a:t>
              </a:r>
            </a:p>
          </p:txBody>
        </p:sp>
        <p:sp>
          <p:nvSpPr>
            <p:cNvPr id="14" name="Freeform: Shape 13">
              <a:extLst>
                <a:ext uri="{FF2B5EF4-FFF2-40B4-BE49-F238E27FC236}">
                  <a16:creationId xmlns:a16="http://schemas.microsoft.com/office/drawing/2014/main" id="{0FE78971-F5C1-9A2B-5DDC-A79E39017BC2}"/>
                </a:ext>
              </a:extLst>
            </p:cNvPr>
            <p:cNvSpPr/>
            <p:nvPr/>
          </p:nvSpPr>
          <p:spPr>
            <a:xfrm>
              <a:off x="8352245" y="2145474"/>
              <a:ext cx="3192897" cy="3645714"/>
            </a:xfrm>
            <a:custGeom>
              <a:avLst/>
              <a:gdLst>
                <a:gd name="connsiteX0" fmla="*/ 0 w 3192897"/>
                <a:gd name="connsiteY0" fmla="*/ 319290 h 3888584"/>
                <a:gd name="connsiteX1" fmla="*/ 319290 w 3192897"/>
                <a:gd name="connsiteY1" fmla="*/ 0 h 3888584"/>
                <a:gd name="connsiteX2" fmla="*/ 2873607 w 3192897"/>
                <a:gd name="connsiteY2" fmla="*/ 0 h 3888584"/>
                <a:gd name="connsiteX3" fmla="*/ 3192897 w 3192897"/>
                <a:gd name="connsiteY3" fmla="*/ 319290 h 3888584"/>
                <a:gd name="connsiteX4" fmla="*/ 3192897 w 3192897"/>
                <a:gd name="connsiteY4" fmla="*/ 3569294 h 3888584"/>
                <a:gd name="connsiteX5" fmla="*/ 2873607 w 3192897"/>
                <a:gd name="connsiteY5" fmla="*/ 3888584 h 3888584"/>
                <a:gd name="connsiteX6" fmla="*/ 319290 w 3192897"/>
                <a:gd name="connsiteY6" fmla="*/ 3888584 h 3888584"/>
                <a:gd name="connsiteX7" fmla="*/ 0 w 3192897"/>
                <a:gd name="connsiteY7" fmla="*/ 3569294 h 3888584"/>
                <a:gd name="connsiteX8" fmla="*/ 0 w 3192897"/>
                <a:gd name="connsiteY8" fmla="*/ 319290 h 388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2897" h="3888584">
                  <a:moveTo>
                    <a:pt x="0" y="319290"/>
                  </a:moveTo>
                  <a:cubicBezTo>
                    <a:pt x="0" y="142951"/>
                    <a:pt x="142951" y="0"/>
                    <a:pt x="319290" y="0"/>
                  </a:cubicBezTo>
                  <a:lnTo>
                    <a:pt x="2873607" y="0"/>
                  </a:lnTo>
                  <a:cubicBezTo>
                    <a:pt x="3049946" y="0"/>
                    <a:pt x="3192897" y="142951"/>
                    <a:pt x="3192897" y="319290"/>
                  </a:cubicBezTo>
                  <a:lnTo>
                    <a:pt x="3192897" y="3569294"/>
                  </a:lnTo>
                  <a:cubicBezTo>
                    <a:pt x="3192897" y="3745633"/>
                    <a:pt x="3049946" y="3888584"/>
                    <a:pt x="2873607" y="3888584"/>
                  </a:cubicBezTo>
                  <a:lnTo>
                    <a:pt x="319290" y="3888584"/>
                  </a:lnTo>
                  <a:cubicBezTo>
                    <a:pt x="142951" y="3888584"/>
                    <a:pt x="0" y="3745633"/>
                    <a:pt x="0" y="3569294"/>
                  </a:cubicBezTo>
                  <a:lnTo>
                    <a:pt x="0" y="319290"/>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12" tIns="213312" rIns="213312" bIns="1046580" numCol="1" spcCol="1270" anchor="t" anchorCtr="0">
              <a:noAutofit/>
            </a:bodyPr>
            <a:lstStyle/>
            <a:p>
              <a:pPr marL="171450" marR="0" lvl="1" indent="-171450" algn="l" defTabSz="711200" rtl="0" eaLnBrk="1" fontAlgn="auto" latinLnBrk="0" hangingPunct="1">
                <a:lnSpc>
                  <a:spcPct val="90000"/>
                </a:lnSpc>
                <a:spcBef>
                  <a:spcPct val="0"/>
                </a:spcBef>
                <a:spcAft>
                  <a:spcPct val="15000"/>
                </a:spcAft>
                <a:buClrTx/>
                <a:buSzTx/>
                <a:buFont typeface="+mj-lt"/>
                <a:buAutoNum type="arabicPeriod"/>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a:ea typeface="+mn-ea"/>
                  <a:cs typeface="+mn-cs"/>
                </a:rPr>
                <a:t>Outbrief</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a:t>
              </a:r>
            </a:p>
            <a:p>
              <a:pPr marL="171450" marR="0" lvl="1" indent="-171450" algn="l" defTabSz="711200" rtl="0" eaLnBrk="1" fontAlgn="auto" latinLnBrk="0" hangingPunct="1">
                <a:lnSpc>
                  <a:spcPct val="90000"/>
                </a:lnSpc>
                <a:spcBef>
                  <a:spcPct val="0"/>
                </a:spcBef>
                <a:spcAft>
                  <a:spcPct val="15000"/>
                </a:spcAft>
                <a:buClrTx/>
                <a:buSzTx/>
                <a:buFont typeface="+mj-lt"/>
                <a:buAutoNum type="arabicPeriod"/>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Candidate List for Sq/CC Published (by July)</a:t>
              </a:r>
            </a:p>
            <a:p>
              <a:pPr marL="171450" marR="0" lvl="1" indent="-171450" algn="l" defTabSz="711200" rtl="0" eaLnBrk="1" fontAlgn="auto" latinLnBrk="0" hangingPunct="1">
                <a:lnSpc>
                  <a:spcPct val="90000"/>
                </a:lnSpc>
                <a:spcBef>
                  <a:spcPct val="0"/>
                </a:spcBef>
                <a:spcAft>
                  <a:spcPct val="15000"/>
                </a:spcAft>
                <a:buClrTx/>
                <a:buSzTx/>
                <a:buFont typeface="+mj-lt"/>
                <a:buAutoNum type="arabicPeriod"/>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IDE/SDE Selection List Published (by Aug)</a:t>
              </a:r>
            </a:p>
            <a:p>
              <a:pPr marL="171450" marR="0" lvl="1" indent="-171450" algn="l" defTabSz="711200" rtl="0" eaLnBrk="1" fontAlgn="auto" latinLnBrk="0" hangingPunct="1">
                <a:lnSpc>
                  <a:spcPct val="90000"/>
                </a:lnSpc>
                <a:spcBef>
                  <a:spcPct val="0"/>
                </a:spcBef>
                <a:spcAft>
                  <a:spcPct val="15000"/>
                </a:spcAft>
                <a:buClrTx/>
                <a:buSzTx/>
                <a:buFont typeface="+mj-lt"/>
                <a:buAutoNum type="arabicPeriod"/>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HPERB Selection List Published (by Dec)</a:t>
              </a:r>
            </a:p>
            <a:p>
              <a:pPr marL="171450" marR="0" lvl="1" indent="-171450" algn="l" defTabSz="711200" rtl="0" eaLnBrk="1" fontAlgn="auto" latinLnBrk="0" hangingPunct="1">
                <a:lnSpc>
                  <a:spcPct val="90000"/>
                </a:lnSpc>
                <a:spcBef>
                  <a:spcPct val="0"/>
                </a:spcBef>
                <a:spcAft>
                  <a:spcPct val="15000"/>
                </a:spcAft>
                <a:buClrTx/>
                <a:buSzTx/>
                <a:buFont typeface="+mj-lt"/>
                <a:buAutoNum type="arabicPeriod"/>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Career Field &amp; Data Trends</a:t>
              </a:r>
            </a:p>
          </p:txBody>
        </p:sp>
        <p:sp>
          <p:nvSpPr>
            <p:cNvPr id="15" name="Freeform: Shape 14">
              <a:extLst>
                <a:ext uri="{FF2B5EF4-FFF2-40B4-BE49-F238E27FC236}">
                  <a16:creationId xmlns:a16="http://schemas.microsoft.com/office/drawing/2014/main" id="{C574EE35-5283-AC45-AEE4-4980D175B869}"/>
                </a:ext>
              </a:extLst>
            </p:cNvPr>
            <p:cNvSpPr/>
            <p:nvPr/>
          </p:nvSpPr>
          <p:spPr>
            <a:xfrm>
              <a:off x="7923583" y="4535357"/>
              <a:ext cx="2603909" cy="1035488"/>
            </a:xfrm>
            <a:custGeom>
              <a:avLst/>
              <a:gdLst>
                <a:gd name="connsiteX0" fmla="*/ 0 w 2603909"/>
                <a:gd name="connsiteY0" fmla="*/ 103549 h 1035488"/>
                <a:gd name="connsiteX1" fmla="*/ 103549 w 2603909"/>
                <a:gd name="connsiteY1" fmla="*/ 0 h 1035488"/>
                <a:gd name="connsiteX2" fmla="*/ 2500360 w 2603909"/>
                <a:gd name="connsiteY2" fmla="*/ 0 h 1035488"/>
                <a:gd name="connsiteX3" fmla="*/ 2603909 w 2603909"/>
                <a:gd name="connsiteY3" fmla="*/ 103549 h 1035488"/>
                <a:gd name="connsiteX4" fmla="*/ 2603909 w 2603909"/>
                <a:gd name="connsiteY4" fmla="*/ 931939 h 1035488"/>
                <a:gd name="connsiteX5" fmla="*/ 2500360 w 2603909"/>
                <a:gd name="connsiteY5" fmla="*/ 1035488 h 1035488"/>
                <a:gd name="connsiteX6" fmla="*/ 103549 w 2603909"/>
                <a:gd name="connsiteY6" fmla="*/ 1035488 h 1035488"/>
                <a:gd name="connsiteX7" fmla="*/ 0 w 2603909"/>
                <a:gd name="connsiteY7" fmla="*/ 931939 h 1035488"/>
                <a:gd name="connsiteX8" fmla="*/ 0 w 2603909"/>
                <a:gd name="connsiteY8" fmla="*/ 103549 h 103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3909" h="1035488">
                  <a:moveTo>
                    <a:pt x="0" y="103549"/>
                  </a:moveTo>
                  <a:cubicBezTo>
                    <a:pt x="0" y="46360"/>
                    <a:pt x="46360" y="0"/>
                    <a:pt x="103549" y="0"/>
                  </a:cubicBezTo>
                  <a:lnTo>
                    <a:pt x="2500360" y="0"/>
                  </a:lnTo>
                  <a:cubicBezTo>
                    <a:pt x="2557549" y="0"/>
                    <a:pt x="2603909" y="46360"/>
                    <a:pt x="2603909" y="103549"/>
                  </a:cubicBezTo>
                  <a:lnTo>
                    <a:pt x="2603909" y="931939"/>
                  </a:lnTo>
                  <a:cubicBezTo>
                    <a:pt x="2603909" y="989128"/>
                    <a:pt x="2557549" y="1035488"/>
                    <a:pt x="2500360" y="1035488"/>
                  </a:cubicBezTo>
                  <a:lnTo>
                    <a:pt x="103549" y="1035488"/>
                  </a:lnTo>
                  <a:cubicBezTo>
                    <a:pt x="46360" y="1035488"/>
                    <a:pt x="0" y="989128"/>
                    <a:pt x="0" y="931939"/>
                  </a:cubicBezTo>
                  <a:lnTo>
                    <a:pt x="0" y="103549"/>
                  </a:lnTo>
                  <a:close/>
                </a:path>
              </a:pathLst>
            </a:custGeom>
            <a:solidFill>
              <a:srgbClr val="0033CC"/>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8428" tIns="55728" rIns="68428" bIns="5572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After the Board</a:t>
              </a:r>
            </a:p>
          </p:txBody>
        </p:sp>
        <p:sp>
          <p:nvSpPr>
            <p:cNvPr id="12" name="Arrow: Circular 11">
              <a:extLst>
                <a:ext uri="{FF2B5EF4-FFF2-40B4-BE49-F238E27FC236}">
                  <a16:creationId xmlns:a16="http://schemas.microsoft.com/office/drawing/2014/main" id="{05F2E89E-33F2-F24F-FEBB-E81A80A43821}"/>
                </a:ext>
              </a:extLst>
            </p:cNvPr>
            <p:cNvSpPr/>
            <p:nvPr/>
          </p:nvSpPr>
          <p:spPr>
            <a:xfrm>
              <a:off x="5105389" y="1066812"/>
              <a:ext cx="5021130" cy="3986289"/>
            </a:xfrm>
            <a:prstGeom prst="circularArrow">
              <a:avLst>
                <a:gd name="adj1" fmla="val 2871"/>
                <a:gd name="adj2" fmla="val 350972"/>
                <a:gd name="adj3" fmla="val 19854121"/>
                <a:gd name="adj4" fmla="val 12956115"/>
                <a:gd name="adj5" fmla="val 3350"/>
              </a:avLst>
            </a:prstGeom>
          </p:spPr>
          <p:style>
            <a:lnRef idx="0">
              <a:schemeClr val="accent2">
                <a:tint val="60000"/>
                <a:hueOff val="0"/>
                <a:satOff val="0"/>
                <a:lumOff val="0"/>
                <a:alphaOff val="0"/>
              </a:schemeClr>
            </a:lnRef>
            <a:fillRef idx="1">
              <a:schemeClr val="accent2">
                <a:tint val="60000"/>
                <a:hueOff val="0"/>
                <a:satOff val="0"/>
                <a:lumOff val="0"/>
                <a:alphaOff val="0"/>
              </a:schemeClr>
            </a:fillRef>
            <a:effectRef idx="0">
              <a:schemeClr val="accent2">
                <a:tint val="60000"/>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B396969-C780-7EAF-15B6-3D4AE11791D1}"/>
                </a:ext>
              </a:extLst>
            </p:cNvPr>
            <p:cNvSpPr/>
            <p:nvPr/>
          </p:nvSpPr>
          <p:spPr>
            <a:xfrm>
              <a:off x="5235058" y="1483485"/>
              <a:ext cx="2603909" cy="1035488"/>
            </a:xfrm>
            <a:custGeom>
              <a:avLst/>
              <a:gdLst>
                <a:gd name="connsiteX0" fmla="*/ 0 w 2603909"/>
                <a:gd name="connsiteY0" fmla="*/ 103549 h 1035488"/>
                <a:gd name="connsiteX1" fmla="*/ 103549 w 2603909"/>
                <a:gd name="connsiteY1" fmla="*/ 0 h 1035488"/>
                <a:gd name="connsiteX2" fmla="*/ 2500360 w 2603909"/>
                <a:gd name="connsiteY2" fmla="*/ 0 h 1035488"/>
                <a:gd name="connsiteX3" fmla="*/ 2603909 w 2603909"/>
                <a:gd name="connsiteY3" fmla="*/ 103549 h 1035488"/>
                <a:gd name="connsiteX4" fmla="*/ 2603909 w 2603909"/>
                <a:gd name="connsiteY4" fmla="*/ 931939 h 1035488"/>
                <a:gd name="connsiteX5" fmla="*/ 2500360 w 2603909"/>
                <a:gd name="connsiteY5" fmla="*/ 1035488 h 1035488"/>
                <a:gd name="connsiteX6" fmla="*/ 103549 w 2603909"/>
                <a:gd name="connsiteY6" fmla="*/ 1035488 h 1035488"/>
                <a:gd name="connsiteX7" fmla="*/ 0 w 2603909"/>
                <a:gd name="connsiteY7" fmla="*/ 931939 h 1035488"/>
                <a:gd name="connsiteX8" fmla="*/ 0 w 2603909"/>
                <a:gd name="connsiteY8" fmla="*/ 103549 h 103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3909" h="1035488">
                  <a:moveTo>
                    <a:pt x="0" y="103549"/>
                  </a:moveTo>
                  <a:cubicBezTo>
                    <a:pt x="0" y="46360"/>
                    <a:pt x="46360" y="0"/>
                    <a:pt x="103549" y="0"/>
                  </a:cubicBezTo>
                  <a:lnTo>
                    <a:pt x="2500360" y="0"/>
                  </a:lnTo>
                  <a:cubicBezTo>
                    <a:pt x="2557549" y="0"/>
                    <a:pt x="2603909" y="46360"/>
                    <a:pt x="2603909" y="103549"/>
                  </a:cubicBezTo>
                  <a:lnTo>
                    <a:pt x="2603909" y="931939"/>
                  </a:lnTo>
                  <a:cubicBezTo>
                    <a:pt x="2603909" y="989128"/>
                    <a:pt x="2557549" y="1035488"/>
                    <a:pt x="2500360" y="1035488"/>
                  </a:cubicBezTo>
                  <a:lnTo>
                    <a:pt x="103549" y="1035488"/>
                  </a:lnTo>
                  <a:cubicBezTo>
                    <a:pt x="46360" y="1035488"/>
                    <a:pt x="0" y="989128"/>
                    <a:pt x="0" y="931939"/>
                  </a:cubicBezTo>
                  <a:lnTo>
                    <a:pt x="0" y="103549"/>
                  </a:lnTo>
                  <a:close/>
                </a:path>
              </a:pathLst>
            </a:custGeom>
            <a:solidFill>
              <a:srgbClr val="0033CC"/>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8428" tIns="55728" rIns="68428" bIns="5572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Scoring at the Board</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 name="Slide Number Placeholder 3">
            <a:extLst>
              <a:ext uri="{FF2B5EF4-FFF2-40B4-BE49-F238E27FC236}">
                <a16:creationId xmlns:a16="http://schemas.microsoft.com/office/drawing/2014/main" id="{6E750101-2F57-35EF-51FD-A8D5BD53D25A}"/>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742E453-760C-45C9-8C05-6ED692EDA49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1718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24CF7-789D-F04F-6CB1-10D71583AAA9}"/>
              </a:ext>
            </a:extLst>
          </p:cNvPr>
          <p:cNvSpPr>
            <a:spLocks noGrp="1"/>
          </p:cNvSpPr>
          <p:nvPr>
            <p:ph type="title"/>
          </p:nvPr>
        </p:nvSpPr>
        <p:spPr>
          <a:xfrm>
            <a:off x="1377084" y="136525"/>
            <a:ext cx="9615054" cy="1325563"/>
          </a:xfrm>
        </p:spPr>
        <p:txBody>
          <a:bodyPr/>
          <a:lstStyle/>
          <a:p>
            <a:pPr algn="ctr"/>
            <a:r>
              <a:rPr lang="en-US" dirty="0"/>
              <a:t>DT Member View</a:t>
            </a:r>
          </a:p>
        </p:txBody>
      </p:sp>
      <p:sp>
        <p:nvSpPr>
          <p:cNvPr id="4" name="Slide Number Placeholder 3">
            <a:extLst>
              <a:ext uri="{FF2B5EF4-FFF2-40B4-BE49-F238E27FC236}">
                <a16:creationId xmlns:a16="http://schemas.microsoft.com/office/drawing/2014/main" id="{CC89AF21-AB68-E835-6FC2-B9DB5065531C}"/>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742E453-760C-45C9-8C05-6ED692EDA49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8662F21-5136-DDFB-E944-684D7344E73E}"/>
              </a:ext>
            </a:extLst>
          </p:cNvPr>
          <p:cNvSpPr/>
          <p:nvPr/>
        </p:nvSpPr>
        <p:spPr bwMode="auto">
          <a:xfrm>
            <a:off x="7620000" y="3352800"/>
            <a:ext cx="601133"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20" name="Rectangle 19">
            <a:extLst>
              <a:ext uri="{FF2B5EF4-FFF2-40B4-BE49-F238E27FC236}">
                <a16:creationId xmlns:a16="http://schemas.microsoft.com/office/drawing/2014/main" id="{62E38908-9C20-5E8F-C3DA-0D3ECE163DF9}"/>
              </a:ext>
            </a:extLst>
          </p:cNvPr>
          <p:cNvSpPr/>
          <p:nvPr/>
        </p:nvSpPr>
        <p:spPr bwMode="auto">
          <a:xfrm>
            <a:off x="7620000" y="3352800"/>
            <a:ext cx="897467"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grpSp>
        <p:nvGrpSpPr>
          <p:cNvPr id="27" name="Group 26">
            <a:extLst>
              <a:ext uri="{FF2B5EF4-FFF2-40B4-BE49-F238E27FC236}">
                <a16:creationId xmlns:a16="http://schemas.microsoft.com/office/drawing/2014/main" id="{348F0B55-13E6-506E-8014-2995C93A7E10}"/>
              </a:ext>
            </a:extLst>
          </p:cNvPr>
          <p:cNvGrpSpPr/>
          <p:nvPr/>
        </p:nvGrpSpPr>
        <p:grpSpPr>
          <a:xfrm>
            <a:off x="533400" y="1371600"/>
            <a:ext cx="10905591" cy="5029201"/>
            <a:chOff x="533400" y="1371600"/>
            <a:chExt cx="10905591" cy="5029201"/>
          </a:xfrm>
        </p:grpSpPr>
        <p:grpSp>
          <p:nvGrpSpPr>
            <p:cNvPr id="25" name="Group 24">
              <a:extLst>
                <a:ext uri="{FF2B5EF4-FFF2-40B4-BE49-F238E27FC236}">
                  <a16:creationId xmlns:a16="http://schemas.microsoft.com/office/drawing/2014/main" id="{4D2B4FF0-51D6-AB52-AC2B-D97853DD491A}"/>
                </a:ext>
              </a:extLst>
            </p:cNvPr>
            <p:cNvGrpSpPr/>
            <p:nvPr/>
          </p:nvGrpSpPr>
          <p:grpSpPr>
            <a:xfrm>
              <a:off x="533400" y="1371600"/>
              <a:ext cx="10905591" cy="5029201"/>
              <a:chOff x="533400" y="1371600"/>
              <a:chExt cx="10905591" cy="5029201"/>
            </a:xfrm>
          </p:grpSpPr>
          <p:grpSp>
            <p:nvGrpSpPr>
              <p:cNvPr id="23" name="Group 22">
                <a:extLst>
                  <a:ext uri="{FF2B5EF4-FFF2-40B4-BE49-F238E27FC236}">
                    <a16:creationId xmlns:a16="http://schemas.microsoft.com/office/drawing/2014/main" id="{C1B46ADC-28AC-4C4E-98DC-2B31A0667D26}"/>
                  </a:ext>
                </a:extLst>
              </p:cNvPr>
              <p:cNvGrpSpPr/>
              <p:nvPr/>
            </p:nvGrpSpPr>
            <p:grpSpPr>
              <a:xfrm>
                <a:off x="533400" y="1371600"/>
                <a:ext cx="10905591" cy="5029201"/>
                <a:chOff x="533400" y="1371600"/>
                <a:chExt cx="10905591" cy="5029201"/>
              </a:xfrm>
            </p:grpSpPr>
            <p:grpSp>
              <p:nvGrpSpPr>
                <p:cNvPr id="17" name="Group 16">
                  <a:extLst>
                    <a:ext uri="{FF2B5EF4-FFF2-40B4-BE49-F238E27FC236}">
                      <a16:creationId xmlns:a16="http://schemas.microsoft.com/office/drawing/2014/main" id="{4A9ACC47-5206-9A53-3210-D702F5DB795F}"/>
                    </a:ext>
                  </a:extLst>
                </p:cNvPr>
                <p:cNvGrpSpPr/>
                <p:nvPr/>
              </p:nvGrpSpPr>
              <p:grpSpPr>
                <a:xfrm>
                  <a:off x="533400" y="1371600"/>
                  <a:ext cx="10905591" cy="5029201"/>
                  <a:chOff x="533400" y="1371600"/>
                  <a:chExt cx="10905591" cy="5029201"/>
                </a:xfrm>
              </p:grpSpPr>
              <p:pic>
                <p:nvPicPr>
                  <p:cNvPr id="9" name="Picture 8">
                    <a:extLst>
                      <a:ext uri="{FF2B5EF4-FFF2-40B4-BE49-F238E27FC236}">
                        <a16:creationId xmlns:a16="http://schemas.microsoft.com/office/drawing/2014/main" id="{96A503DE-4B09-AD25-215B-7611DC2CE85C}"/>
                      </a:ext>
                    </a:extLst>
                  </p:cNvPr>
                  <p:cNvPicPr>
                    <a:picLocks noChangeAspect="1"/>
                  </p:cNvPicPr>
                  <p:nvPr/>
                </p:nvPicPr>
                <p:blipFill>
                  <a:blip r:embed="rId2"/>
                  <a:stretch>
                    <a:fillRect/>
                  </a:stretch>
                </p:blipFill>
                <p:spPr>
                  <a:xfrm>
                    <a:off x="533400" y="1371600"/>
                    <a:ext cx="10905591" cy="5029201"/>
                  </a:xfrm>
                  <a:prstGeom prst="rect">
                    <a:avLst/>
                  </a:prstGeom>
                </p:spPr>
              </p:pic>
              <p:sp>
                <p:nvSpPr>
                  <p:cNvPr id="10" name="Rectangle 9">
                    <a:extLst>
                      <a:ext uri="{FF2B5EF4-FFF2-40B4-BE49-F238E27FC236}">
                        <a16:creationId xmlns:a16="http://schemas.microsoft.com/office/drawing/2014/main" id="{3AA078F6-710D-84E1-B337-D69917728DB4}"/>
                      </a:ext>
                    </a:extLst>
                  </p:cNvPr>
                  <p:cNvSpPr/>
                  <p:nvPr/>
                </p:nvSpPr>
                <p:spPr bwMode="auto">
                  <a:xfrm>
                    <a:off x="5029200" y="5715000"/>
                    <a:ext cx="1371600" cy="2286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11" name="Rectangle 10">
                    <a:extLst>
                      <a:ext uri="{FF2B5EF4-FFF2-40B4-BE49-F238E27FC236}">
                        <a16:creationId xmlns:a16="http://schemas.microsoft.com/office/drawing/2014/main" id="{37BEAFC9-BA28-C56E-32DF-C1CFEE7E8D24}"/>
                      </a:ext>
                    </a:extLst>
                  </p:cNvPr>
                  <p:cNvSpPr/>
                  <p:nvPr/>
                </p:nvSpPr>
                <p:spPr bwMode="auto">
                  <a:xfrm>
                    <a:off x="6705600" y="3581400"/>
                    <a:ext cx="601133"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13" name="Rectangle 12">
                    <a:extLst>
                      <a:ext uri="{FF2B5EF4-FFF2-40B4-BE49-F238E27FC236}">
                        <a16:creationId xmlns:a16="http://schemas.microsoft.com/office/drawing/2014/main" id="{6DF6BCDE-1091-7DA2-57FD-6589FB184118}"/>
                      </a:ext>
                    </a:extLst>
                  </p:cNvPr>
                  <p:cNvSpPr/>
                  <p:nvPr/>
                </p:nvSpPr>
                <p:spPr bwMode="auto">
                  <a:xfrm>
                    <a:off x="6705600" y="4419600"/>
                    <a:ext cx="601133"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14" name="Rectangle 13">
                    <a:extLst>
                      <a:ext uri="{FF2B5EF4-FFF2-40B4-BE49-F238E27FC236}">
                        <a16:creationId xmlns:a16="http://schemas.microsoft.com/office/drawing/2014/main" id="{F7669381-85FB-DAA7-39FE-E9BAC52A719B}"/>
                      </a:ext>
                    </a:extLst>
                  </p:cNvPr>
                  <p:cNvSpPr/>
                  <p:nvPr/>
                </p:nvSpPr>
                <p:spPr bwMode="auto">
                  <a:xfrm>
                    <a:off x="6705600" y="4855135"/>
                    <a:ext cx="601133"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15" name="Rectangle 14">
                    <a:extLst>
                      <a:ext uri="{FF2B5EF4-FFF2-40B4-BE49-F238E27FC236}">
                        <a16:creationId xmlns:a16="http://schemas.microsoft.com/office/drawing/2014/main" id="{EA737C5F-4F41-A371-8E63-E9C8B97D9F42}"/>
                      </a:ext>
                    </a:extLst>
                  </p:cNvPr>
                  <p:cNvSpPr/>
                  <p:nvPr/>
                </p:nvSpPr>
                <p:spPr bwMode="auto">
                  <a:xfrm>
                    <a:off x="6705600" y="5257800"/>
                    <a:ext cx="3945466"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16" name="Rectangle 15">
                    <a:extLst>
                      <a:ext uri="{FF2B5EF4-FFF2-40B4-BE49-F238E27FC236}">
                        <a16:creationId xmlns:a16="http://schemas.microsoft.com/office/drawing/2014/main" id="{2239E669-2972-3CBE-31DD-DEAEA670E6B2}"/>
                      </a:ext>
                    </a:extLst>
                  </p:cNvPr>
                  <p:cNvSpPr/>
                  <p:nvPr/>
                </p:nvSpPr>
                <p:spPr bwMode="auto">
                  <a:xfrm>
                    <a:off x="6705600" y="2133600"/>
                    <a:ext cx="838200"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grpSp>
            <p:sp>
              <p:nvSpPr>
                <p:cNvPr id="18" name="Rectangle 17">
                  <a:extLst>
                    <a:ext uri="{FF2B5EF4-FFF2-40B4-BE49-F238E27FC236}">
                      <a16:creationId xmlns:a16="http://schemas.microsoft.com/office/drawing/2014/main" id="{9EA73967-9AFD-EAB7-05CD-C5D5F6C6AFF7}"/>
                    </a:ext>
                  </a:extLst>
                </p:cNvPr>
                <p:cNvSpPr/>
                <p:nvPr/>
              </p:nvSpPr>
              <p:spPr bwMode="auto">
                <a:xfrm>
                  <a:off x="9753600" y="2514600"/>
                  <a:ext cx="897467"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21" name="Rectangle 20">
                  <a:extLst>
                    <a:ext uri="{FF2B5EF4-FFF2-40B4-BE49-F238E27FC236}">
                      <a16:creationId xmlns:a16="http://schemas.microsoft.com/office/drawing/2014/main" id="{D7638EC6-67A8-FD0A-D674-9FD895689958}"/>
                    </a:ext>
                  </a:extLst>
                </p:cNvPr>
                <p:cNvSpPr/>
                <p:nvPr/>
              </p:nvSpPr>
              <p:spPr bwMode="auto">
                <a:xfrm>
                  <a:off x="6722533" y="2351367"/>
                  <a:ext cx="2345267"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22" name="Rectangle 21">
                  <a:extLst>
                    <a:ext uri="{FF2B5EF4-FFF2-40B4-BE49-F238E27FC236}">
                      <a16:creationId xmlns:a16="http://schemas.microsoft.com/office/drawing/2014/main" id="{A7D4994A-5502-E337-2493-D86967E34772}"/>
                    </a:ext>
                  </a:extLst>
                </p:cNvPr>
                <p:cNvSpPr/>
                <p:nvPr/>
              </p:nvSpPr>
              <p:spPr bwMode="auto">
                <a:xfrm>
                  <a:off x="6705600" y="5515535"/>
                  <a:ext cx="3945466"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grpSp>
          <p:sp>
            <p:nvSpPr>
              <p:cNvPr id="24" name="Rectangle 23">
                <a:extLst>
                  <a:ext uri="{FF2B5EF4-FFF2-40B4-BE49-F238E27FC236}">
                    <a16:creationId xmlns:a16="http://schemas.microsoft.com/office/drawing/2014/main" id="{362EBE39-FA39-DFE2-AAC6-847F3D82D315}"/>
                  </a:ext>
                </a:extLst>
              </p:cNvPr>
              <p:cNvSpPr/>
              <p:nvPr/>
            </p:nvSpPr>
            <p:spPr bwMode="auto">
              <a:xfrm>
                <a:off x="7619999" y="3352800"/>
                <a:ext cx="601133" cy="152400"/>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grpSp>
        <p:sp>
          <p:nvSpPr>
            <p:cNvPr id="26" name="Rectangle 25">
              <a:extLst>
                <a:ext uri="{FF2B5EF4-FFF2-40B4-BE49-F238E27FC236}">
                  <a16:creationId xmlns:a16="http://schemas.microsoft.com/office/drawing/2014/main" id="{B493DEF1-D74C-5584-8CB4-BA1D9ABFE34A}"/>
                </a:ext>
              </a:extLst>
            </p:cNvPr>
            <p:cNvSpPr/>
            <p:nvPr/>
          </p:nvSpPr>
          <p:spPr bwMode="auto">
            <a:xfrm>
              <a:off x="6705599" y="2786902"/>
              <a:ext cx="1905001" cy="108698"/>
            </a:xfrm>
            <a:prstGeom prst="rect">
              <a:avLst/>
            </a:prstGeom>
            <a:solidFill>
              <a:schemeClr val="tx1"/>
            </a:solidFill>
            <a:ln w="9525">
              <a:noFill/>
              <a:miter lim="800000"/>
              <a:headEnd/>
              <a:tailEnd/>
            </a:ln>
          </p:spPr>
          <p:txBody>
            <a:bodyPr wrap="square" lIns="91440" rIns="91440" rtlCol="0" anchor="ctr">
              <a:spAutoFit/>
            </a:bodyPr>
            <a:lstStyle/>
            <a:p>
              <a:pPr marL="0" marR="0" lvl="0" indent="457200" algn="ctr" defTabSz="914400" rtl="0" eaLnBrk="1" fontAlgn="auto" latinLnBrk="0" hangingPunct="1">
                <a:lnSpc>
                  <a:spcPct val="100000"/>
                </a:lnSpc>
                <a:spcBef>
                  <a:spcPts val="0"/>
                </a:spcBef>
                <a:spcAft>
                  <a:spcPts val="0"/>
                </a:spcAft>
                <a:buClrTx/>
                <a:buSzTx/>
                <a:buFontTx/>
                <a:buNone/>
                <a:tabLst>
                  <a:tab pos="20574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grpSp>
    </p:spTree>
    <p:extLst>
      <p:ext uri="{BB962C8B-B14F-4D97-AF65-F5344CB8AC3E}">
        <p14:creationId xmlns:p14="http://schemas.microsoft.com/office/powerpoint/2010/main" val="1022137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64DDD-2789-3BCB-069E-4EECD23DD20C}"/>
              </a:ext>
            </a:extLst>
          </p:cNvPr>
          <p:cNvSpPr>
            <a:spLocks noGrp="1"/>
          </p:cNvSpPr>
          <p:nvPr>
            <p:ph type="title"/>
          </p:nvPr>
        </p:nvSpPr>
        <p:spPr>
          <a:xfrm>
            <a:off x="1405659" y="136525"/>
            <a:ext cx="9615054" cy="1325563"/>
          </a:xfrm>
        </p:spPr>
        <p:txBody>
          <a:bodyPr/>
          <a:lstStyle/>
          <a:p>
            <a:pPr algn="ctr"/>
            <a:r>
              <a:rPr lang="en-US" dirty="0"/>
              <a:t>Scoring Scale</a:t>
            </a:r>
          </a:p>
        </p:txBody>
      </p:sp>
      <p:sp>
        <p:nvSpPr>
          <p:cNvPr id="4" name="Slide Number Placeholder 3">
            <a:extLst>
              <a:ext uri="{FF2B5EF4-FFF2-40B4-BE49-F238E27FC236}">
                <a16:creationId xmlns:a16="http://schemas.microsoft.com/office/drawing/2014/main" id="{4B78C7D1-31A0-7CCF-24AE-D668229C8A13}"/>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742E453-760C-45C9-8C05-6ED692EDA49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5C4A4CDE-E35B-898C-467F-025D8AFF3A9E}"/>
              </a:ext>
            </a:extLst>
          </p:cNvPr>
          <p:cNvPicPr>
            <a:picLocks noChangeAspect="1"/>
          </p:cNvPicPr>
          <p:nvPr/>
        </p:nvPicPr>
        <p:blipFill>
          <a:blip r:embed="rId2"/>
          <a:stretch>
            <a:fillRect/>
          </a:stretch>
        </p:blipFill>
        <p:spPr>
          <a:xfrm>
            <a:off x="1476375" y="1371600"/>
            <a:ext cx="8810625" cy="4610100"/>
          </a:xfrm>
          <a:prstGeom prst="rect">
            <a:avLst/>
          </a:prstGeom>
        </p:spPr>
      </p:pic>
    </p:spTree>
    <p:extLst>
      <p:ext uri="{BB962C8B-B14F-4D97-AF65-F5344CB8AC3E}">
        <p14:creationId xmlns:p14="http://schemas.microsoft.com/office/powerpoint/2010/main" val="2475781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742D9FC8-4794-E71A-E555-B114CA3F40A6}"/>
              </a:ext>
            </a:extLst>
          </p:cNvPr>
          <p:cNvSpPr>
            <a:spLocks noGrp="1"/>
          </p:cNvSpPr>
          <p:nvPr>
            <p:ph type="sldNum" sz="quarter" idx="11"/>
          </p:nvPr>
        </p:nvSpPr>
        <p:spPr/>
        <p:txBody>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36FB463F-E827-46AE-9D13-D61D8269A085}" type="slidenum">
              <a:rPr kumimoji="0" lang="en-US" altLang="en-US" sz="1000" b="0" i="0" u="none" strike="noStrike" kern="1200" cap="none" spc="0" normalizeH="0" baseline="0" noProof="0">
                <a:ln>
                  <a:noFill/>
                </a:ln>
                <a:solidFill>
                  <a:srgbClr val="7F7F7F"/>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altLang="en-US" sz="1000" b="0" i="0" u="none" strike="noStrike" kern="1200" cap="none" spc="0" normalizeH="0" baseline="0" noProof="0">
              <a:ln>
                <a:noFill/>
              </a:ln>
              <a:solidFill>
                <a:srgbClr val="E7E6E6"/>
              </a:solidFill>
              <a:effectLst/>
              <a:uLnTx/>
              <a:uFillTx/>
              <a:latin typeface="Arial" panose="020B0604020202020204" pitchFamily="34" charset="0"/>
              <a:ea typeface="+mn-ea"/>
              <a:cs typeface="+mn-cs"/>
            </a:endParaRPr>
          </a:p>
        </p:txBody>
      </p:sp>
      <p:sp>
        <p:nvSpPr>
          <p:cNvPr id="15363" name="Rectangle 4098">
            <a:extLst>
              <a:ext uri="{FF2B5EF4-FFF2-40B4-BE49-F238E27FC236}">
                <a16:creationId xmlns:a16="http://schemas.microsoft.com/office/drawing/2014/main" id="{386B1F4C-D9CF-7FEC-E5C2-9AEC27DCE8F0}"/>
              </a:ext>
            </a:extLst>
          </p:cNvPr>
          <p:cNvSpPr>
            <a:spLocks noGrp="1" noChangeArrowheads="1"/>
          </p:cNvSpPr>
          <p:nvPr>
            <p:ph type="title"/>
          </p:nvPr>
        </p:nvSpPr>
        <p:spPr>
          <a:xfrm>
            <a:off x="1376251" y="0"/>
            <a:ext cx="9615054" cy="1325563"/>
          </a:xfrm>
        </p:spPr>
        <p:txBody>
          <a:bodyPr/>
          <a:lstStyle/>
          <a:p>
            <a:pPr algn="ctr"/>
            <a:r>
              <a:rPr lang="en-US" altLang="en-US" dirty="0"/>
              <a:t>Items to Consider</a:t>
            </a:r>
          </a:p>
        </p:txBody>
      </p:sp>
      <p:sp>
        <p:nvSpPr>
          <p:cNvPr id="15364" name="Rectangle 4099">
            <a:extLst>
              <a:ext uri="{FF2B5EF4-FFF2-40B4-BE49-F238E27FC236}">
                <a16:creationId xmlns:a16="http://schemas.microsoft.com/office/drawing/2014/main" id="{B2FABB33-430E-0C3B-581E-02AA93AD6BA9}"/>
              </a:ext>
            </a:extLst>
          </p:cNvPr>
          <p:cNvSpPr>
            <a:spLocks noGrp="1" noChangeArrowheads="1"/>
          </p:cNvSpPr>
          <p:nvPr>
            <p:ph type="body" idx="1"/>
          </p:nvPr>
        </p:nvSpPr>
        <p:spPr>
          <a:xfrm>
            <a:off x="877390" y="1428750"/>
            <a:ext cx="9875684" cy="5429250"/>
          </a:xfrm>
        </p:spPr>
        <p:txBody>
          <a:bodyPr>
            <a:normAutofit/>
          </a:bodyPr>
          <a:lstStyle/>
          <a:p>
            <a:r>
              <a:rPr lang="en-US" altLang="en-US" sz="2400" dirty="0"/>
              <a:t>Rare opportunity, critical to future – must evaluate objectively &amp; select only the best fit for AF / BSC needs</a:t>
            </a:r>
          </a:p>
          <a:p>
            <a:r>
              <a:rPr lang="en-US" altLang="en-US" sz="2400" dirty="0"/>
              <a:t>Points to Consider</a:t>
            </a:r>
          </a:p>
          <a:p>
            <a:pPr lvl="1"/>
            <a:r>
              <a:rPr lang="en-US" altLang="en-US" sz="2200" dirty="0"/>
              <a:t>Career trajectory</a:t>
            </a:r>
          </a:p>
          <a:p>
            <a:pPr lvl="1"/>
            <a:r>
              <a:rPr lang="en-US" altLang="en-US" sz="2200" dirty="0"/>
              <a:t>Future potential</a:t>
            </a:r>
          </a:p>
          <a:p>
            <a:pPr lvl="1"/>
            <a:r>
              <a:rPr lang="en-US" altLang="en-US" sz="2200" dirty="0"/>
              <a:t>Deliberate development – CC, Jt, O-6 leadership, BSC GO bench</a:t>
            </a:r>
          </a:p>
          <a:p>
            <a:r>
              <a:rPr lang="en-US" altLang="en-US" sz="2400" dirty="0"/>
              <a:t>Key Indicators</a:t>
            </a:r>
          </a:p>
          <a:p>
            <a:pPr lvl="1"/>
            <a:r>
              <a:rPr lang="en-US" altLang="en-US" sz="2200" dirty="0"/>
              <a:t>Sustained exceptional duty performance…plus character</a:t>
            </a:r>
          </a:p>
          <a:p>
            <a:pPr lvl="1"/>
            <a:r>
              <a:rPr lang="en-US" altLang="en-US" sz="2200" dirty="0"/>
              <a:t>Scope of responsibility, leadership, unique/valuable experiences </a:t>
            </a:r>
          </a:p>
          <a:p>
            <a:pPr lvl="1"/>
            <a:r>
              <a:rPr lang="en-US" altLang="en-US" sz="2200" dirty="0"/>
              <a:t>Stratification among peers – OPBs/OPRs, SR’s DE nomination</a:t>
            </a:r>
          </a:p>
          <a:p>
            <a:pPr lvl="1"/>
            <a:r>
              <a:rPr lang="en-US" altLang="en-US" sz="2200" dirty="0"/>
              <a:t>Push lines – tone, DE, future job(s) consistent with high potential </a:t>
            </a:r>
          </a:p>
        </p:txBody>
      </p:sp>
      <p:grpSp>
        <p:nvGrpSpPr>
          <p:cNvPr id="2" name="Group 1">
            <a:extLst>
              <a:ext uri="{FF2B5EF4-FFF2-40B4-BE49-F238E27FC236}">
                <a16:creationId xmlns:a16="http://schemas.microsoft.com/office/drawing/2014/main" id="{E6F16857-3F3A-09ED-9DF9-371E3783A48B}"/>
              </a:ext>
            </a:extLst>
          </p:cNvPr>
          <p:cNvGrpSpPr/>
          <p:nvPr/>
        </p:nvGrpSpPr>
        <p:grpSpPr>
          <a:xfrm>
            <a:off x="8610600" y="2087658"/>
            <a:ext cx="3115326" cy="2560542"/>
            <a:chOff x="7253261" y="1573155"/>
            <a:chExt cx="3115326" cy="2560542"/>
          </a:xfrm>
        </p:grpSpPr>
        <p:pic>
          <p:nvPicPr>
            <p:cNvPr id="3" name="Picture 2">
              <a:extLst>
                <a:ext uri="{FF2B5EF4-FFF2-40B4-BE49-F238E27FC236}">
                  <a16:creationId xmlns:a16="http://schemas.microsoft.com/office/drawing/2014/main" id="{077F08CB-BEE8-2E0B-CF6F-4692C2A44C28}"/>
                </a:ext>
              </a:extLst>
            </p:cNvPr>
            <p:cNvPicPr>
              <a:picLocks noChangeAspect="1"/>
            </p:cNvPicPr>
            <p:nvPr/>
          </p:nvPicPr>
          <p:blipFill>
            <a:blip r:embed="rId3"/>
            <a:stretch>
              <a:fillRect/>
            </a:stretch>
          </p:blipFill>
          <p:spPr>
            <a:xfrm>
              <a:off x="7253261" y="1573155"/>
              <a:ext cx="3115326" cy="2560542"/>
            </a:xfrm>
            <a:prstGeom prst="rect">
              <a:avLst/>
            </a:prstGeom>
          </p:spPr>
        </p:pic>
        <p:sp>
          <p:nvSpPr>
            <p:cNvPr id="5" name="Rectangle 4">
              <a:extLst>
                <a:ext uri="{FF2B5EF4-FFF2-40B4-BE49-F238E27FC236}">
                  <a16:creationId xmlns:a16="http://schemas.microsoft.com/office/drawing/2014/main" id="{D496E6B8-9C4A-2627-E072-3FD2B14B0CAE}"/>
                </a:ext>
              </a:extLst>
            </p:cNvPr>
            <p:cNvSpPr/>
            <p:nvPr/>
          </p:nvSpPr>
          <p:spPr>
            <a:xfrm>
              <a:off x="7664578" y="2304897"/>
              <a:ext cx="2292693" cy="923330"/>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w="11430"/>
                  <a:gradFill>
                    <a:gsLst>
                      <a:gs pos="0">
                        <a:srgbClr val="3333CC">
                          <a:tint val="70000"/>
                          <a:satMod val="245000"/>
                        </a:srgbClr>
                      </a:gs>
                      <a:gs pos="75000">
                        <a:srgbClr val="3333CC">
                          <a:tint val="90000"/>
                          <a:shade val="60000"/>
                          <a:satMod val="240000"/>
                        </a:srgbClr>
                      </a:gs>
                      <a:gs pos="100000">
                        <a:srgbClr val="3333CC">
                          <a:tint val="100000"/>
                          <a:shade val="50000"/>
                          <a:satMod val="240000"/>
                        </a:srgbClr>
                      </a:gs>
                    </a:gsLst>
                    <a:lin ang="5400000"/>
                  </a:gradFill>
                  <a:effectLst>
                    <a:outerShdw blurRad="50800" dist="39000" dir="5460000" algn="tl">
                      <a:srgbClr val="000000">
                        <a:alpha val="38000"/>
                      </a:srgbClr>
                    </a:outerShdw>
                  </a:effectLst>
                  <a:uLnTx/>
                  <a:uFillTx/>
                  <a:latin typeface="Calibri" panose="020F0502020204030204"/>
                  <a:ea typeface="+mn-ea"/>
                  <a:cs typeface="+mn-cs"/>
                </a:rPr>
                <a:t>AF / BSC Leadership</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BF543-1E3E-2AB9-D31D-2F3EF0E914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627959-2AFC-8C62-4BDB-0570273E1DAB}"/>
              </a:ext>
            </a:extLst>
          </p:cNvPr>
          <p:cNvSpPr>
            <a:spLocks noGrp="1"/>
          </p:cNvSpPr>
          <p:nvPr>
            <p:ph type="title"/>
          </p:nvPr>
        </p:nvSpPr>
        <p:spPr>
          <a:xfrm>
            <a:off x="1405659" y="26987"/>
            <a:ext cx="9615054" cy="1325563"/>
          </a:xfrm>
        </p:spPr>
        <p:txBody>
          <a:bodyPr/>
          <a:lstStyle/>
          <a:p>
            <a:pPr algn="ctr"/>
            <a:r>
              <a:rPr lang="en-US" dirty="0"/>
              <a:t>Notable Attributes</a:t>
            </a:r>
          </a:p>
        </p:txBody>
      </p:sp>
      <p:sp>
        <p:nvSpPr>
          <p:cNvPr id="3" name="Content Placeholder 2">
            <a:extLst>
              <a:ext uri="{FF2B5EF4-FFF2-40B4-BE49-F238E27FC236}">
                <a16:creationId xmlns:a16="http://schemas.microsoft.com/office/drawing/2014/main" id="{A288AD45-E35A-9C14-7D8A-70727204988F}"/>
              </a:ext>
            </a:extLst>
          </p:cNvPr>
          <p:cNvSpPr>
            <a:spLocks noGrp="1"/>
          </p:cNvSpPr>
          <p:nvPr>
            <p:ph idx="1"/>
          </p:nvPr>
        </p:nvSpPr>
        <p:spPr>
          <a:xfrm>
            <a:off x="1200150" y="1371600"/>
            <a:ext cx="10429875" cy="4743450"/>
          </a:xfrm>
        </p:spPr>
        <p:txBody>
          <a:bodyPr>
            <a:normAutofit fontScale="77500" lnSpcReduction="20000"/>
          </a:bodyPr>
          <a:lstStyle/>
          <a:p>
            <a:pPr lvl="0">
              <a:spcBef>
                <a:spcPts val="600"/>
              </a:spcBef>
            </a:pPr>
            <a:r>
              <a:rPr lang="en-US" sz="3000" dirty="0"/>
              <a:t>Performance:</a:t>
            </a:r>
          </a:p>
          <a:p>
            <a:pPr lvl="1">
              <a:spcBef>
                <a:spcPts val="600"/>
              </a:spcBef>
            </a:pPr>
            <a:r>
              <a:rPr lang="en-US" sz="3000" dirty="0"/>
              <a:t>Consistency of stratification and / or improving </a:t>
            </a:r>
          </a:p>
          <a:p>
            <a:pPr lvl="2">
              <a:spcBef>
                <a:spcPts val="600"/>
              </a:spcBef>
            </a:pPr>
            <a:r>
              <a:rPr lang="en-US" sz="3000" kern="100" dirty="0">
                <a:effectLst/>
                <a:ea typeface="Calibri" panose="020F0502020204030204" pitchFamily="34" charset="0"/>
                <a:cs typeface="Times New Roman" panose="02020603050405020304" pitchFamily="18" charset="0"/>
              </a:rPr>
              <a:t>Attention to pin-on dates, PCS dates (consistent performance </a:t>
            </a:r>
            <a:r>
              <a:rPr lang="en-US" sz="3000" dirty="0">
                <a:effectLst/>
                <a:ea typeface="Calibri" panose="020F0502020204030204" pitchFamily="34" charset="0"/>
              </a:rPr>
              <a:t>≠</a:t>
            </a:r>
            <a:r>
              <a:rPr lang="en-US" sz="3000" kern="100" dirty="0">
                <a:effectLst/>
                <a:ea typeface="Calibri" panose="020F0502020204030204" pitchFamily="34" charset="0"/>
                <a:cs typeface="Times New Roman" panose="02020603050405020304" pitchFamily="18" charset="0"/>
              </a:rPr>
              <a:t> </a:t>
            </a:r>
            <a:r>
              <a:rPr lang="en-US" sz="3000" kern="100" dirty="0" err="1">
                <a:effectLst/>
                <a:ea typeface="Calibri" panose="020F0502020204030204" pitchFamily="34" charset="0"/>
                <a:cs typeface="Times New Roman" panose="02020603050405020304" pitchFamily="18" charset="0"/>
              </a:rPr>
              <a:t>strat</a:t>
            </a:r>
            <a:r>
              <a:rPr lang="en-US" sz="3000" kern="100" dirty="0">
                <a:effectLst/>
                <a:ea typeface="Calibri" panose="020F0502020204030204" pitchFamily="34" charset="0"/>
                <a:cs typeface="Times New Roman" panose="02020603050405020304" pitchFamily="18" charset="0"/>
              </a:rPr>
              <a:t> every yr</a:t>
            </a:r>
            <a:r>
              <a:rPr lang="en-US" sz="3000" kern="100" dirty="0">
                <a:ea typeface="Calibri" panose="020F0502020204030204" pitchFamily="34" charset="0"/>
                <a:cs typeface="Times New Roman" panose="02020603050405020304" pitchFamily="18" charset="0"/>
              </a:rPr>
              <a:t>)</a:t>
            </a:r>
            <a:endParaRPr lang="en-US" sz="3000" dirty="0"/>
          </a:p>
          <a:p>
            <a:pPr lvl="1">
              <a:spcBef>
                <a:spcPts val="600"/>
              </a:spcBef>
            </a:pPr>
            <a:r>
              <a:rPr lang="en-US" sz="3000" dirty="0"/>
              <a:t>IDE/SDE completion shows initiative, timing matters</a:t>
            </a:r>
          </a:p>
          <a:p>
            <a:pPr lvl="1">
              <a:spcBef>
                <a:spcPts val="600"/>
              </a:spcBef>
            </a:pPr>
            <a:r>
              <a:rPr lang="en-US" sz="3000" dirty="0"/>
              <a:t>Push line consistent with opportunity</a:t>
            </a:r>
          </a:p>
          <a:p>
            <a:pPr lvl="1">
              <a:spcBef>
                <a:spcPts val="600"/>
              </a:spcBef>
            </a:pPr>
            <a:r>
              <a:rPr lang="en-US" sz="3000" dirty="0"/>
              <a:t>Individual and team awards</a:t>
            </a:r>
          </a:p>
          <a:p>
            <a:pPr lvl="1">
              <a:spcBef>
                <a:spcPts val="600"/>
              </a:spcBef>
            </a:pPr>
            <a:r>
              <a:rPr lang="en-US" sz="3000" dirty="0"/>
              <a:t>Performing at the level of higher grade</a:t>
            </a:r>
          </a:p>
          <a:p>
            <a:pPr lvl="1">
              <a:spcBef>
                <a:spcPts val="600"/>
              </a:spcBef>
            </a:pPr>
            <a:r>
              <a:rPr lang="en-US" sz="3000" dirty="0"/>
              <a:t>Demonstrated Leadership of people, Flight Command or equivalent</a:t>
            </a:r>
          </a:p>
          <a:p>
            <a:pPr lvl="1">
              <a:spcBef>
                <a:spcPts val="600"/>
              </a:spcBef>
            </a:pPr>
            <a:r>
              <a:rPr lang="en-US" sz="3000" dirty="0"/>
              <a:t>Unique experience – fellowship, IHS, </a:t>
            </a:r>
            <a:r>
              <a:rPr lang="en-US" sz="3000" dirty="0" err="1"/>
              <a:t>Jt</a:t>
            </a:r>
            <a:r>
              <a:rPr lang="en-US" sz="3000" dirty="0"/>
              <a:t>, Pentagon/HHQ                                   </a:t>
            </a:r>
          </a:p>
          <a:p>
            <a:pPr lvl="0">
              <a:spcBef>
                <a:spcPts val="600"/>
              </a:spcBef>
            </a:pPr>
            <a:r>
              <a:rPr lang="en-US" sz="3000" dirty="0"/>
              <a:t>SR Endorsement </a:t>
            </a:r>
          </a:p>
          <a:p>
            <a:pPr lvl="1">
              <a:spcBef>
                <a:spcPts val="600"/>
              </a:spcBef>
            </a:pPr>
            <a:r>
              <a:rPr lang="en-US" sz="3000" dirty="0"/>
              <a:t>Quality of endorsement is critical</a:t>
            </a:r>
          </a:p>
          <a:p>
            <a:pPr lvl="1">
              <a:spcBef>
                <a:spcPts val="600"/>
              </a:spcBef>
            </a:pPr>
            <a:r>
              <a:rPr lang="en-US" sz="3000" dirty="0"/>
              <a:t>Performance assessment, especially when a gap in OPB </a:t>
            </a:r>
          </a:p>
          <a:p>
            <a:pPr>
              <a:spcBef>
                <a:spcPts val="600"/>
              </a:spcBef>
            </a:pPr>
            <a:r>
              <a:rPr lang="en-US" sz="3000" dirty="0"/>
              <a:t>Strong character, officership &amp; soft skills – evident in record</a:t>
            </a:r>
          </a:p>
          <a:p>
            <a:pPr>
              <a:spcBef>
                <a:spcPts val="600"/>
              </a:spcBef>
            </a:pPr>
            <a:endParaRPr lang="en-US" dirty="0"/>
          </a:p>
        </p:txBody>
      </p:sp>
      <p:sp>
        <p:nvSpPr>
          <p:cNvPr id="4" name="Slide Number Placeholder 3">
            <a:extLst>
              <a:ext uri="{FF2B5EF4-FFF2-40B4-BE49-F238E27FC236}">
                <a16:creationId xmlns:a16="http://schemas.microsoft.com/office/drawing/2014/main" id="{290A1668-80B0-F54B-DF17-ADB86BE4CFD2}"/>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742E453-760C-45C9-8C05-6ED692EDA49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0778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5801D-AB07-8466-D5A4-2A99A2AD8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8452E-1AAC-C5D8-8E19-F003C9267823}"/>
              </a:ext>
            </a:extLst>
          </p:cNvPr>
          <p:cNvSpPr>
            <a:spLocks noGrp="1"/>
          </p:cNvSpPr>
          <p:nvPr>
            <p:ph type="title"/>
          </p:nvPr>
        </p:nvSpPr>
        <p:spPr>
          <a:xfrm>
            <a:off x="1405659" y="136525"/>
            <a:ext cx="9615054" cy="1325563"/>
          </a:xfrm>
        </p:spPr>
        <p:txBody>
          <a:bodyPr/>
          <a:lstStyle/>
          <a:p>
            <a:pPr algn="ctr"/>
            <a:r>
              <a:rPr lang="en-US" dirty="0"/>
              <a:t>Notable Detractors</a:t>
            </a:r>
          </a:p>
        </p:txBody>
      </p:sp>
      <p:sp>
        <p:nvSpPr>
          <p:cNvPr id="3" name="Content Placeholder 2">
            <a:extLst>
              <a:ext uri="{FF2B5EF4-FFF2-40B4-BE49-F238E27FC236}">
                <a16:creationId xmlns:a16="http://schemas.microsoft.com/office/drawing/2014/main" id="{F21BDE9A-4CF7-47D7-1A38-D9C1E1A0964B}"/>
              </a:ext>
            </a:extLst>
          </p:cNvPr>
          <p:cNvSpPr>
            <a:spLocks noGrp="1"/>
          </p:cNvSpPr>
          <p:nvPr>
            <p:ph idx="1"/>
          </p:nvPr>
        </p:nvSpPr>
        <p:spPr>
          <a:xfrm>
            <a:off x="1266825" y="1381125"/>
            <a:ext cx="11286067" cy="4876800"/>
          </a:xfrm>
        </p:spPr>
        <p:txBody>
          <a:bodyPr/>
          <a:lstStyle/>
          <a:p>
            <a:pPr marL="0">
              <a:spcBef>
                <a:spcPts val="600"/>
              </a:spcBef>
            </a:pPr>
            <a:r>
              <a:rPr lang="en-US" sz="2400" dirty="0"/>
              <a:t>Self-needs &gt; AF-needs</a:t>
            </a:r>
          </a:p>
          <a:p>
            <a:pPr marL="0">
              <a:spcBef>
                <a:spcPts val="600"/>
              </a:spcBef>
            </a:pPr>
            <a:r>
              <a:rPr lang="en-US" sz="2400" dirty="0"/>
              <a:t>No relevant/recent MTF or DHA experience</a:t>
            </a:r>
          </a:p>
          <a:p>
            <a:pPr marL="0">
              <a:spcBef>
                <a:spcPts val="600"/>
              </a:spcBef>
            </a:pPr>
            <a:r>
              <a:rPr lang="en-US" sz="2400" dirty="0"/>
              <a:t>Lack of breadth or too much breadth (i.e., job hopping)</a:t>
            </a:r>
          </a:p>
          <a:p>
            <a:pPr marL="0">
              <a:spcBef>
                <a:spcPts val="600"/>
              </a:spcBef>
            </a:pPr>
            <a:r>
              <a:rPr lang="en-US" sz="2400" dirty="0"/>
              <a:t>Lack of relevance and/or competence in core</a:t>
            </a:r>
          </a:p>
          <a:p>
            <a:pPr marL="0">
              <a:spcBef>
                <a:spcPts val="600"/>
              </a:spcBef>
            </a:pPr>
            <a:r>
              <a:rPr lang="en-US" sz="2400" dirty="0"/>
              <a:t>Lack of Flight Command or meaningful leadership position</a:t>
            </a:r>
          </a:p>
          <a:p>
            <a:pPr marL="0">
              <a:spcBef>
                <a:spcPts val="600"/>
              </a:spcBef>
            </a:pPr>
            <a:r>
              <a:rPr lang="en-US" sz="2400" dirty="0"/>
              <a:t>Lower / inconsistent / absent strats compared to peers, relevant to timing</a:t>
            </a:r>
          </a:p>
          <a:p>
            <a:pPr marL="0">
              <a:spcBef>
                <a:spcPts val="600"/>
              </a:spcBef>
            </a:pPr>
            <a:r>
              <a:rPr lang="en-US" sz="2400" dirty="0"/>
              <a:t>Meeting the minimum or negative trends (standards)</a:t>
            </a:r>
          </a:p>
          <a:p>
            <a:pPr marL="0">
              <a:spcBef>
                <a:spcPts val="600"/>
              </a:spcBef>
            </a:pPr>
            <a:r>
              <a:rPr lang="en-US" sz="2400" dirty="0"/>
              <a:t>Creative duty titles and/or stratifications</a:t>
            </a:r>
          </a:p>
          <a:p>
            <a:pPr marL="0">
              <a:spcBef>
                <a:spcPts val="600"/>
              </a:spcBef>
            </a:pPr>
            <a:r>
              <a:rPr lang="en-US" sz="2400" dirty="0"/>
              <a:t>Member comments absent, unclear or rambling </a:t>
            </a:r>
          </a:p>
          <a:p>
            <a:pPr marL="0">
              <a:spcBef>
                <a:spcPts val="600"/>
              </a:spcBef>
            </a:pPr>
            <a:r>
              <a:rPr lang="en-US" sz="2400" dirty="0"/>
              <a:t>SR comments not strong, clear, and/or addressing current performance</a:t>
            </a:r>
          </a:p>
          <a:p>
            <a:pPr marL="0">
              <a:spcBef>
                <a:spcPts val="600"/>
              </a:spcBef>
            </a:pPr>
            <a:r>
              <a:rPr lang="en-US" sz="2400" dirty="0"/>
              <a:t>Declining performance</a:t>
            </a:r>
          </a:p>
        </p:txBody>
      </p:sp>
      <p:sp>
        <p:nvSpPr>
          <p:cNvPr id="4" name="Slide Number Placeholder 3">
            <a:extLst>
              <a:ext uri="{FF2B5EF4-FFF2-40B4-BE49-F238E27FC236}">
                <a16:creationId xmlns:a16="http://schemas.microsoft.com/office/drawing/2014/main" id="{429003F0-EF27-4333-A4D4-0FEE6F4EB1A5}"/>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742E453-760C-45C9-8C05-6ED692EDA49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2305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79EA-8AE1-9878-267B-951F744A6920}"/>
              </a:ext>
            </a:extLst>
          </p:cNvPr>
          <p:cNvSpPr>
            <a:spLocks noGrp="1"/>
          </p:cNvSpPr>
          <p:nvPr>
            <p:ph type="title"/>
          </p:nvPr>
        </p:nvSpPr>
        <p:spPr>
          <a:xfrm>
            <a:off x="1723291" y="136525"/>
            <a:ext cx="8721971" cy="1059229"/>
          </a:xfrm>
        </p:spPr>
        <p:txBody>
          <a:bodyPr/>
          <a:lstStyle/>
          <a:p>
            <a:pPr algn="ctr"/>
            <a:r>
              <a:rPr lang="en-US" dirty="0">
                <a:solidFill>
                  <a:srgbClr val="0000CC"/>
                </a:solidFill>
              </a:rPr>
              <a:t>43P Assignment </a:t>
            </a:r>
          </a:p>
        </p:txBody>
      </p:sp>
      <p:sp>
        <p:nvSpPr>
          <p:cNvPr id="3" name="Content Placeholder 2">
            <a:extLst>
              <a:ext uri="{FF2B5EF4-FFF2-40B4-BE49-F238E27FC236}">
                <a16:creationId xmlns:a16="http://schemas.microsoft.com/office/drawing/2014/main" id="{D0F3F13F-C2D7-5E60-E381-874DE09291E4}"/>
              </a:ext>
            </a:extLst>
          </p:cNvPr>
          <p:cNvSpPr>
            <a:spLocks noGrp="1"/>
          </p:cNvSpPr>
          <p:nvPr>
            <p:ph idx="1"/>
          </p:nvPr>
        </p:nvSpPr>
        <p:spPr>
          <a:xfrm>
            <a:off x="1441937" y="1556238"/>
            <a:ext cx="9372601" cy="4079632"/>
          </a:xfrm>
        </p:spPr>
        <p:txBody>
          <a:bodyPr>
            <a:normAutofit/>
          </a:bodyPr>
          <a:lstStyle/>
          <a:p>
            <a:r>
              <a:rPr lang="en-US" b="1" dirty="0"/>
              <a:t>Priority 1: Needs of the AF</a:t>
            </a:r>
          </a:p>
          <a:p>
            <a:r>
              <a:rPr lang="en-US" b="1" dirty="0"/>
              <a:t>Priority 2: Career Development</a:t>
            </a:r>
          </a:p>
          <a:p>
            <a:r>
              <a:rPr lang="en-US" b="1" dirty="0"/>
              <a:t>Priority 3: LIMFACTS/Personal/Family Challenges</a:t>
            </a:r>
          </a:p>
          <a:p>
            <a:pPr marL="0" indent="0">
              <a:buNone/>
            </a:pPr>
            <a:endParaRPr lang="en-US" sz="2400" b="1" dirty="0">
              <a:solidFill>
                <a:srgbClr val="151C77"/>
              </a:solidFill>
            </a:endParaRPr>
          </a:p>
          <a:p>
            <a:pPr marL="0" indent="0">
              <a:buNone/>
            </a:pPr>
            <a:endParaRPr lang="en-US" sz="2400" b="1" dirty="0">
              <a:solidFill>
                <a:srgbClr val="151C77"/>
              </a:solidFill>
            </a:endParaRPr>
          </a:p>
          <a:p>
            <a:pPr marL="0" indent="0">
              <a:buNone/>
            </a:pPr>
            <a:r>
              <a:rPr lang="en-US" sz="2200" b="1" dirty="0">
                <a:solidFill>
                  <a:srgbClr val="0000CC"/>
                </a:solidFill>
              </a:rPr>
              <a:t>NOTE: Don’t forget about programs such as Joint Spouse, Humanitarian, High School Senior Assignment Deferment, Child Custody Program, and EFMP, etc. </a:t>
            </a:r>
          </a:p>
        </p:txBody>
      </p:sp>
      <p:sp>
        <p:nvSpPr>
          <p:cNvPr id="4" name="Slide Number Placeholder 3">
            <a:extLst>
              <a:ext uri="{FF2B5EF4-FFF2-40B4-BE49-F238E27FC236}">
                <a16:creationId xmlns:a16="http://schemas.microsoft.com/office/drawing/2014/main" id="{936F8047-D4FE-4836-931D-222B4EBD5EBF}"/>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CBDF859-B77C-4932-B7B0-12C49A93E314}"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112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C2E6F-B5C0-CFAC-A6E6-5B2EDA04F573}"/>
              </a:ext>
            </a:extLst>
          </p:cNvPr>
          <p:cNvSpPr>
            <a:spLocks noGrp="1"/>
          </p:cNvSpPr>
          <p:nvPr>
            <p:ph type="title"/>
          </p:nvPr>
        </p:nvSpPr>
        <p:spPr>
          <a:xfrm>
            <a:off x="2814558" y="105126"/>
            <a:ext cx="6919015" cy="1143000"/>
          </a:xfrm>
        </p:spPr>
        <p:txBody>
          <a:bodyPr/>
          <a:lstStyle/>
          <a:p>
            <a:pPr algn="ctr"/>
            <a:r>
              <a:rPr lang="en-US" dirty="0"/>
              <a:t>Needs of the AF</a:t>
            </a:r>
          </a:p>
        </p:txBody>
      </p:sp>
      <p:sp>
        <p:nvSpPr>
          <p:cNvPr id="3" name="Content Placeholder 2">
            <a:extLst>
              <a:ext uri="{FF2B5EF4-FFF2-40B4-BE49-F238E27FC236}">
                <a16:creationId xmlns:a16="http://schemas.microsoft.com/office/drawing/2014/main" id="{62760D51-F51A-53D9-7BDA-7FE3592EF8CC}"/>
              </a:ext>
            </a:extLst>
          </p:cNvPr>
          <p:cNvSpPr>
            <a:spLocks noGrp="1"/>
          </p:cNvSpPr>
          <p:nvPr>
            <p:ph idx="1"/>
          </p:nvPr>
        </p:nvSpPr>
        <p:spPr>
          <a:xfrm>
            <a:off x="1547446" y="1415562"/>
            <a:ext cx="9073662" cy="4484075"/>
          </a:xfrm>
        </p:spPr>
        <p:txBody>
          <a:bodyPr>
            <a:noAutofit/>
          </a:bodyPr>
          <a:lstStyle/>
          <a:p>
            <a:pPr marL="0" indent="0">
              <a:buNone/>
            </a:pPr>
            <a:r>
              <a:rPr lang="en-US" b="1" dirty="0"/>
              <a:t>AFMS 2024 Staffing Prioritization Plan</a:t>
            </a:r>
          </a:p>
          <a:p>
            <a:pPr marL="0" indent="0">
              <a:buNone/>
            </a:pPr>
            <a:r>
              <a:rPr lang="en-US" sz="2400" b="1" dirty="0">
                <a:solidFill>
                  <a:srgbClr val="0033CC"/>
                </a:solidFill>
              </a:rPr>
              <a:t>#1: Critical Fill (100%): </a:t>
            </a:r>
            <a:r>
              <a:rPr lang="en-US" sz="2400" dirty="0"/>
              <a:t>DCW/ICW/BCS/Enlisted Pipeline       Instructors/UTC Instructor Positions</a:t>
            </a:r>
          </a:p>
          <a:p>
            <a:pPr marL="0" indent="0">
              <a:buNone/>
            </a:pPr>
            <a:r>
              <a:rPr lang="en-US" sz="2400" b="1" dirty="0">
                <a:solidFill>
                  <a:srgbClr val="0033CC"/>
                </a:solidFill>
              </a:rPr>
              <a:t>#2: Must Fill (</a:t>
            </a:r>
            <a:r>
              <a:rPr lang="en-US" sz="2400" b="1" u="sng" dirty="0">
                <a:solidFill>
                  <a:srgbClr val="0033CC"/>
                </a:solidFill>
              </a:rPr>
              <a:t>&gt;</a:t>
            </a:r>
            <a:r>
              <a:rPr lang="en-US" sz="2400" b="1" dirty="0">
                <a:solidFill>
                  <a:srgbClr val="0033CC"/>
                </a:solidFill>
              </a:rPr>
              <a:t> 90%): </a:t>
            </a:r>
            <a:r>
              <a:rPr lang="en-US" sz="2400" dirty="0"/>
              <a:t>OCONUS Positions, Other UTC, CCR  Facilities, Command &amp; 3-Letter Positions, Limited Locations with Limited Off-base Medical Resources</a:t>
            </a:r>
          </a:p>
          <a:p>
            <a:pPr marL="0" indent="0">
              <a:buNone/>
            </a:pPr>
            <a:r>
              <a:rPr lang="en-US" sz="2400" b="1" dirty="0">
                <a:solidFill>
                  <a:srgbClr val="0033CC"/>
                </a:solidFill>
              </a:rPr>
              <a:t>#3: Priority Fill (</a:t>
            </a:r>
            <a:r>
              <a:rPr lang="en-US" sz="2400" b="1" u="sng" dirty="0">
                <a:solidFill>
                  <a:srgbClr val="0033CC"/>
                </a:solidFill>
              </a:rPr>
              <a:t>&gt;</a:t>
            </a:r>
            <a:r>
              <a:rPr lang="en-US" sz="2400" b="1" dirty="0">
                <a:solidFill>
                  <a:srgbClr val="0033CC"/>
                </a:solidFill>
              </a:rPr>
              <a:t> 80%): </a:t>
            </a:r>
            <a:r>
              <a:rPr lang="en-US" sz="2400" dirty="0"/>
              <a:t>CONUS MTFs, GME/GDE, Allied Health Education</a:t>
            </a:r>
          </a:p>
          <a:p>
            <a:pPr marL="0" indent="0">
              <a:buNone/>
            </a:pPr>
            <a:r>
              <a:rPr lang="en-US" sz="2400" b="1" dirty="0">
                <a:solidFill>
                  <a:srgbClr val="0033CC"/>
                </a:solidFill>
              </a:rPr>
              <a:t>#4: Entitlement Fill (As Resources Permit): </a:t>
            </a:r>
            <a:r>
              <a:rPr lang="en-US" sz="2400" dirty="0"/>
              <a:t>Career broadening (e.g., 43B Positions, Non-medical Fellowships/Positions)</a:t>
            </a:r>
          </a:p>
        </p:txBody>
      </p:sp>
      <p:sp>
        <p:nvSpPr>
          <p:cNvPr id="4" name="Slide Number Placeholder 3">
            <a:extLst>
              <a:ext uri="{FF2B5EF4-FFF2-40B4-BE49-F238E27FC236}">
                <a16:creationId xmlns:a16="http://schemas.microsoft.com/office/drawing/2014/main" id="{48AA3E8B-C8F4-C736-EC25-0148BE39BC6E}"/>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CBDF859-B77C-4932-B7B0-12C49A93E314}"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902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C2E6F-B5C0-CFAC-A6E6-5B2EDA04F573}"/>
              </a:ext>
            </a:extLst>
          </p:cNvPr>
          <p:cNvSpPr>
            <a:spLocks noGrp="1"/>
          </p:cNvSpPr>
          <p:nvPr>
            <p:ph type="title"/>
          </p:nvPr>
        </p:nvSpPr>
        <p:spPr>
          <a:xfrm>
            <a:off x="2788181" y="118940"/>
            <a:ext cx="6919015" cy="1143000"/>
          </a:xfrm>
        </p:spPr>
        <p:txBody>
          <a:bodyPr/>
          <a:lstStyle/>
          <a:p>
            <a:pPr algn="ctr"/>
            <a:r>
              <a:rPr lang="en-US" dirty="0"/>
              <a:t>Career Development</a:t>
            </a:r>
          </a:p>
        </p:txBody>
      </p:sp>
      <p:sp>
        <p:nvSpPr>
          <p:cNvPr id="3" name="Content Placeholder 2">
            <a:extLst>
              <a:ext uri="{FF2B5EF4-FFF2-40B4-BE49-F238E27FC236}">
                <a16:creationId xmlns:a16="http://schemas.microsoft.com/office/drawing/2014/main" id="{62760D51-F51A-53D9-7BDA-7FE3592EF8CC}"/>
              </a:ext>
            </a:extLst>
          </p:cNvPr>
          <p:cNvSpPr>
            <a:spLocks noGrp="1"/>
          </p:cNvSpPr>
          <p:nvPr>
            <p:ph idx="1"/>
          </p:nvPr>
        </p:nvSpPr>
        <p:spPr>
          <a:xfrm>
            <a:off x="1556238" y="1397977"/>
            <a:ext cx="9126415" cy="4501662"/>
          </a:xfrm>
        </p:spPr>
        <p:txBody>
          <a:bodyPr/>
          <a:lstStyle/>
          <a:p>
            <a:r>
              <a:rPr lang="en-US" sz="2400" b="1" dirty="0"/>
              <a:t>MTF Ops Experience/Leadership Position</a:t>
            </a:r>
          </a:p>
          <a:p>
            <a:pPr lvl="1"/>
            <a:r>
              <a:rPr lang="en-US" sz="2200" dirty="0"/>
              <a:t>Element OIC or Flt/CC Positions</a:t>
            </a:r>
          </a:p>
          <a:p>
            <a:pPr lvl="1"/>
            <a:r>
              <a:rPr lang="en-US" sz="2200" dirty="0"/>
              <a:t>Outpatient, Inpatient, or Clinical</a:t>
            </a:r>
          </a:p>
          <a:p>
            <a:pPr lvl="1"/>
            <a:r>
              <a:rPr lang="en-US" sz="2200" dirty="0"/>
              <a:t>Size/Scope of MTF Pharmacies</a:t>
            </a:r>
          </a:p>
          <a:p>
            <a:r>
              <a:rPr lang="en-US" sz="2400" b="1" dirty="0"/>
              <a:t>43P Positions Outside of the MTF/Pharmacy</a:t>
            </a:r>
            <a:r>
              <a:rPr lang="en-US" sz="2400" b="1" dirty="0">
                <a:solidFill>
                  <a:srgbClr val="0000CC"/>
                </a:solidFill>
              </a:rPr>
              <a:t>*</a:t>
            </a:r>
          </a:p>
          <a:p>
            <a:pPr lvl="1"/>
            <a:r>
              <a:rPr lang="en-US" sz="2200" dirty="0"/>
              <a:t>DHA, DLA and METC, etc.</a:t>
            </a:r>
          </a:p>
          <a:p>
            <a:r>
              <a:rPr lang="en-US" sz="2400" b="1" dirty="0"/>
              <a:t>HPERB</a:t>
            </a:r>
            <a:r>
              <a:rPr lang="en-US" sz="2400" b="1" dirty="0">
                <a:solidFill>
                  <a:srgbClr val="0000CC"/>
                </a:solidFill>
              </a:rPr>
              <a:t>*</a:t>
            </a:r>
          </a:p>
          <a:p>
            <a:pPr lvl="1"/>
            <a:r>
              <a:rPr lang="en-US" sz="2200" dirty="0"/>
              <a:t>PGY1 Residency, 43B Fellowships &amp; ???</a:t>
            </a:r>
          </a:p>
          <a:p>
            <a:r>
              <a:rPr lang="en-US" sz="2400" b="1" dirty="0"/>
              <a:t>43B Positions/Non-medical Positions</a:t>
            </a:r>
            <a:r>
              <a:rPr lang="en-US" sz="2400" b="1" dirty="0">
                <a:solidFill>
                  <a:srgbClr val="0000CC"/>
                </a:solidFill>
              </a:rPr>
              <a:t>*</a:t>
            </a:r>
          </a:p>
          <a:p>
            <a:pPr lvl="1"/>
            <a:r>
              <a:rPr lang="en-US" sz="2200" dirty="0">
                <a:solidFill>
                  <a:srgbClr val="151C77"/>
                </a:solidFill>
              </a:rPr>
              <a:t>Must be released from the career field</a:t>
            </a:r>
          </a:p>
          <a:p>
            <a:pPr marL="0" indent="0">
              <a:buNone/>
            </a:pPr>
            <a:r>
              <a:rPr lang="en-US" sz="2400" b="1" dirty="0">
                <a:solidFill>
                  <a:srgbClr val="0000CC"/>
                </a:solidFill>
              </a:rPr>
              <a:t>*</a:t>
            </a:r>
            <a:r>
              <a:rPr lang="en-US" sz="1400" b="1" dirty="0">
                <a:solidFill>
                  <a:srgbClr val="0000CC"/>
                </a:solidFill>
              </a:rPr>
              <a:t>Timing is very important</a:t>
            </a:r>
          </a:p>
          <a:p>
            <a:pPr marL="406400" lvl="1" indent="0">
              <a:buNone/>
            </a:pPr>
            <a:endParaRPr lang="en-US" sz="2200" dirty="0">
              <a:solidFill>
                <a:srgbClr val="FF0000"/>
              </a:solidFill>
            </a:endParaRPr>
          </a:p>
          <a:p>
            <a:pPr marL="406400" lvl="1" indent="0">
              <a:buNone/>
            </a:pPr>
            <a:endParaRPr lang="en-US" sz="2200" dirty="0">
              <a:solidFill>
                <a:srgbClr val="FF0000"/>
              </a:solidFill>
            </a:endParaRPr>
          </a:p>
        </p:txBody>
      </p:sp>
      <p:sp>
        <p:nvSpPr>
          <p:cNvPr id="4" name="Slide Number Placeholder 3">
            <a:extLst>
              <a:ext uri="{FF2B5EF4-FFF2-40B4-BE49-F238E27FC236}">
                <a16:creationId xmlns:a16="http://schemas.microsoft.com/office/drawing/2014/main" id="{48AA3E8B-C8F4-C736-EC25-0148BE39BC6E}"/>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CBDF859-B77C-4932-B7B0-12C49A93E314}"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4307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16773-3220-3F81-60A0-8FA0F47BA10E}"/>
              </a:ext>
            </a:extLst>
          </p:cNvPr>
          <p:cNvSpPr>
            <a:spLocks noGrp="1"/>
          </p:cNvSpPr>
          <p:nvPr>
            <p:ph type="title"/>
          </p:nvPr>
        </p:nvSpPr>
        <p:spPr>
          <a:xfrm>
            <a:off x="1383678" y="0"/>
            <a:ext cx="9615054" cy="1325563"/>
          </a:xfrm>
        </p:spPr>
        <p:txBody>
          <a:bodyPr/>
          <a:lstStyle/>
          <a:p>
            <a:pPr algn="ctr"/>
            <a:r>
              <a:rPr lang="en-US" dirty="0"/>
              <a:t>Assignment ROEs</a:t>
            </a:r>
          </a:p>
        </p:txBody>
      </p:sp>
      <p:sp>
        <p:nvSpPr>
          <p:cNvPr id="3" name="Content Placeholder 2">
            <a:extLst>
              <a:ext uri="{FF2B5EF4-FFF2-40B4-BE49-F238E27FC236}">
                <a16:creationId xmlns:a16="http://schemas.microsoft.com/office/drawing/2014/main" id="{A8FA0191-962D-1765-F3AC-039953B75498}"/>
              </a:ext>
            </a:extLst>
          </p:cNvPr>
          <p:cNvSpPr>
            <a:spLocks noGrp="1"/>
          </p:cNvSpPr>
          <p:nvPr>
            <p:ph idx="1"/>
          </p:nvPr>
        </p:nvSpPr>
        <p:spPr>
          <a:xfrm>
            <a:off x="1503485" y="1415498"/>
            <a:ext cx="9205546" cy="4396217"/>
          </a:xfrm>
        </p:spPr>
        <p:txBody>
          <a:bodyPr/>
          <a:lstStyle/>
          <a:p>
            <a:r>
              <a:rPr lang="en-US" sz="2400" b="1" dirty="0"/>
              <a:t>Flt/CC Position: </a:t>
            </a:r>
            <a:r>
              <a:rPr lang="en-US" sz="2400" dirty="0"/>
              <a:t>Priority goes to the O-4s who never have been Flt/CC and meeting the O-5 board </a:t>
            </a:r>
          </a:p>
          <a:p>
            <a:pPr lvl="1"/>
            <a:r>
              <a:rPr lang="en-US" sz="2400" dirty="0"/>
              <a:t>Next optimal position is to lead large Pharmacy Element at Tier 1 MTF Pharmacy</a:t>
            </a:r>
          </a:p>
          <a:p>
            <a:pPr marL="457200" lvl="1" indent="0">
              <a:buNone/>
            </a:pPr>
            <a:endParaRPr lang="en-US" sz="800" dirty="0"/>
          </a:p>
          <a:p>
            <a:r>
              <a:rPr lang="en-US" sz="2400" b="1" dirty="0"/>
              <a:t>OCONUS Assignment: </a:t>
            </a:r>
            <a:r>
              <a:rPr lang="en-US" sz="2400" dirty="0"/>
              <a:t>1 assignment except for remote tour of Osan, Kunsan and/or Incirlik </a:t>
            </a:r>
            <a:r>
              <a:rPr lang="en-US" sz="2400" u="sng" dirty="0"/>
              <a:t>OR</a:t>
            </a:r>
            <a:r>
              <a:rPr lang="en-US" sz="2400" dirty="0"/>
              <a:t> for the needs of the AF</a:t>
            </a:r>
          </a:p>
          <a:p>
            <a:endParaRPr lang="en-US" sz="800" dirty="0"/>
          </a:p>
          <a:p>
            <a:r>
              <a:rPr lang="en-US" sz="2400" dirty="0"/>
              <a:t>No Career Field Release for 2025 PCS Cycle</a:t>
            </a:r>
          </a:p>
          <a:p>
            <a:pPr lvl="1"/>
            <a:r>
              <a:rPr lang="en-US" sz="2400" dirty="0"/>
              <a:t>Future PCS Cycle: based on the needs of AF, member’s career development and strength of records/recommendations, etc.</a:t>
            </a:r>
          </a:p>
          <a:p>
            <a:endParaRPr lang="en-US" sz="2400" dirty="0">
              <a:latin typeface="Arial" panose="020B0604020202020204" pitchFamily="34" charset="0"/>
              <a:cs typeface="Arial" panose="020B0604020202020204" pitchFamily="34" charset="0"/>
            </a:endParaRPr>
          </a:p>
          <a:p>
            <a:pPr marL="0" indent="0">
              <a:buNone/>
            </a:pPr>
            <a:endParaRPr lang="en-US" sz="2400" dirty="0"/>
          </a:p>
        </p:txBody>
      </p:sp>
      <p:sp>
        <p:nvSpPr>
          <p:cNvPr id="4" name="Slide Number Placeholder 3">
            <a:extLst>
              <a:ext uri="{FF2B5EF4-FFF2-40B4-BE49-F238E27FC236}">
                <a16:creationId xmlns:a16="http://schemas.microsoft.com/office/drawing/2014/main" id="{C5A6B328-349E-91C3-288E-B5A995F4C821}"/>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CBDF859-B77C-4932-B7B0-12C49A93E314}"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altLang="en-US" sz="1200" b="0" i="0" u="none" strike="noStrike" kern="1200" cap="none" spc="0" normalizeH="0" baseline="0" noProof="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303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126C8-6DA8-EC68-42BA-36B7DAB09E93}"/>
              </a:ext>
            </a:extLst>
          </p:cNvPr>
          <p:cNvSpPr>
            <a:spLocks noGrp="1"/>
          </p:cNvSpPr>
          <p:nvPr>
            <p:ph type="title"/>
          </p:nvPr>
        </p:nvSpPr>
        <p:spPr>
          <a:xfrm>
            <a:off x="1288473" y="41909"/>
            <a:ext cx="9615054" cy="1325563"/>
          </a:xfrm>
        </p:spPr>
        <p:txBody>
          <a:bodyPr/>
          <a:lstStyle/>
          <a:p>
            <a:pPr algn="ctr"/>
            <a:r>
              <a:rPr lang="en-US" dirty="0"/>
              <a:t>Assignment Tips</a:t>
            </a:r>
          </a:p>
        </p:txBody>
      </p:sp>
      <p:sp>
        <p:nvSpPr>
          <p:cNvPr id="3" name="Content Placeholder 2">
            <a:extLst>
              <a:ext uri="{FF2B5EF4-FFF2-40B4-BE49-F238E27FC236}">
                <a16:creationId xmlns:a16="http://schemas.microsoft.com/office/drawing/2014/main" id="{7DA0C84E-C7DC-350A-0604-A0DF60525F71}"/>
              </a:ext>
            </a:extLst>
          </p:cNvPr>
          <p:cNvSpPr>
            <a:spLocks noGrp="1"/>
          </p:cNvSpPr>
          <p:nvPr>
            <p:ph idx="1"/>
          </p:nvPr>
        </p:nvSpPr>
        <p:spPr>
          <a:xfrm>
            <a:off x="1521069" y="1450731"/>
            <a:ext cx="9100039" cy="4396154"/>
          </a:xfrm>
        </p:spPr>
        <p:txBody>
          <a:bodyPr/>
          <a:lstStyle/>
          <a:p>
            <a:r>
              <a:rPr lang="en-US" sz="2600" dirty="0"/>
              <a:t>Research Your Preferred Assignment</a:t>
            </a:r>
          </a:p>
          <a:p>
            <a:pPr lvl="1"/>
            <a:r>
              <a:rPr lang="en-US" sz="2600" dirty="0"/>
              <a:t>Are those positions available/vacant?</a:t>
            </a:r>
          </a:p>
          <a:p>
            <a:pPr lvl="1"/>
            <a:r>
              <a:rPr lang="en-US" sz="2600" dirty="0"/>
              <a:t>Are you qualified/eligible for the job?</a:t>
            </a:r>
          </a:p>
          <a:p>
            <a:pPr lvl="1"/>
            <a:r>
              <a:rPr lang="en-US" sz="2600" dirty="0"/>
              <a:t>Are those positions right for you?</a:t>
            </a:r>
          </a:p>
          <a:p>
            <a:r>
              <a:rPr lang="en-US" sz="2600" dirty="0"/>
              <a:t>Reconcile your preferences in Talent Marketplace &amp; Pharmacy Consultant Communication Form</a:t>
            </a:r>
          </a:p>
          <a:p>
            <a:r>
              <a:rPr lang="en-US" sz="2600" dirty="0"/>
              <a:t>Talent Marketplace: Sq/CC Comments</a:t>
            </a:r>
          </a:p>
          <a:p>
            <a:r>
              <a:rPr lang="en-US" sz="2600" dirty="0"/>
              <a:t>Communication Form: Career Goals/Other Pertinent Info</a:t>
            </a:r>
          </a:p>
          <a:p>
            <a:r>
              <a:rPr lang="en-US" sz="2600" dirty="0"/>
              <a:t>Don’t Send Me Mixed Messages</a:t>
            </a:r>
          </a:p>
          <a:p>
            <a:pPr lvl="1"/>
            <a:endParaRPr lang="en-US" sz="2400" dirty="0"/>
          </a:p>
          <a:p>
            <a:pPr lvl="2"/>
            <a:endParaRPr lang="en-US" dirty="0"/>
          </a:p>
          <a:p>
            <a:endParaRPr lang="en-US" sz="2400" dirty="0"/>
          </a:p>
        </p:txBody>
      </p:sp>
      <p:sp>
        <p:nvSpPr>
          <p:cNvPr id="4" name="Slide Number Placeholder 3">
            <a:extLst>
              <a:ext uri="{FF2B5EF4-FFF2-40B4-BE49-F238E27FC236}">
                <a16:creationId xmlns:a16="http://schemas.microsoft.com/office/drawing/2014/main" id="{A2B45605-CCC4-8055-3C16-1A11328D2FE3}"/>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CBDF859-B77C-4932-B7B0-12C49A93E314}"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altLang="en-US" sz="1200" b="0" i="0" u="none" strike="noStrike" kern="1200" cap="none" spc="0" normalizeH="0" baseline="0" noProof="0">
              <a:ln>
                <a:noFill/>
              </a:ln>
              <a:solidFill>
                <a:srgbClr val="8080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0948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0D8EA554-4560-0710-E657-205A3240D61E}"/>
              </a:ext>
            </a:extLst>
          </p:cNvPr>
          <p:cNvGraphicFramePr>
            <a:graphicFrameLocks noChangeAspect="1"/>
          </p:cNvGraphicFramePr>
          <p:nvPr/>
        </p:nvGraphicFramePr>
        <p:xfrm>
          <a:off x="0" y="-33337"/>
          <a:ext cx="12192000" cy="6924674"/>
        </p:xfrm>
        <a:graphic>
          <a:graphicData uri="http://schemas.openxmlformats.org/presentationml/2006/ole">
            <mc:AlternateContent xmlns:mc="http://schemas.openxmlformats.org/markup-compatibility/2006">
              <mc:Choice xmlns:v="urn:schemas-microsoft-com:vml" Requires="v">
                <p:oleObj name="Acrobat Document" r:id="rId2" imgW="6858000" imgH="5143500" progId="Acrobat.Document.DC">
                  <p:embed/>
                </p:oleObj>
              </mc:Choice>
              <mc:Fallback>
                <p:oleObj name="Acrobat Document" r:id="rId2" imgW="6858000" imgH="5143500" progId="Acrobat.Document.DC">
                  <p:embed/>
                  <p:pic>
                    <p:nvPicPr>
                      <p:cNvPr id="4" name="Object 3">
                        <a:extLst>
                          <a:ext uri="{FF2B5EF4-FFF2-40B4-BE49-F238E27FC236}">
                            <a16:creationId xmlns:a16="http://schemas.microsoft.com/office/drawing/2014/main" id="{0D8EA554-4560-0710-E657-205A3240D61E}"/>
                          </a:ext>
                        </a:extLst>
                      </p:cNvPr>
                      <p:cNvPicPr/>
                      <p:nvPr/>
                    </p:nvPicPr>
                    <p:blipFill>
                      <a:blip r:embed="rId3"/>
                      <a:stretch>
                        <a:fillRect/>
                      </a:stretch>
                    </p:blipFill>
                    <p:spPr>
                      <a:xfrm>
                        <a:off x="0" y="-33337"/>
                        <a:ext cx="12192000" cy="6924674"/>
                      </a:xfrm>
                      <a:prstGeom prst="rect">
                        <a:avLst/>
                      </a:prstGeom>
                    </p:spPr>
                  </p:pic>
                </p:oleObj>
              </mc:Fallback>
            </mc:AlternateContent>
          </a:graphicData>
        </a:graphic>
      </p:graphicFrame>
    </p:spTree>
    <p:extLst>
      <p:ext uri="{BB962C8B-B14F-4D97-AF65-F5344CB8AC3E}">
        <p14:creationId xmlns:p14="http://schemas.microsoft.com/office/powerpoint/2010/main" val="1031696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A6EF-5599-42BB-CE7E-BF27F2335873}"/>
              </a:ext>
            </a:extLst>
          </p:cNvPr>
          <p:cNvSpPr>
            <a:spLocks noGrp="1"/>
          </p:cNvSpPr>
          <p:nvPr>
            <p:ph type="title"/>
          </p:nvPr>
        </p:nvSpPr>
        <p:spPr>
          <a:xfrm>
            <a:off x="1357302" y="171694"/>
            <a:ext cx="9615054" cy="1325563"/>
          </a:xfrm>
        </p:spPr>
        <p:txBody>
          <a:bodyPr/>
          <a:lstStyle/>
          <a:p>
            <a:r>
              <a:rPr lang="en-US" dirty="0"/>
              <a:t>Self-Assessment Question #1</a:t>
            </a:r>
          </a:p>
        </p:txBody>
      </p:sp>
      <p:sp>
        <p:nvSpPr>
          <p:cNvPr id="3" name="Content Placeholder 2">
            <a:extLst>
              <a:ext uri="{FF2B5EF4-FFF2-40B4-BE49-F238E27FC236}">
                <a16:creationId xmlns:a16="http://schemas.microsoft.com/office/drawing/2014/main" id="{9195DA21-C85D-2A55-E8B4-20C0BDBA474D}"/>
              </a:ext>
            </a:extLst>
          </p:cNvPr>
          <p:cNvSpPr>
            <a:spLocks noGrp="1"/>
          </p:cNvSpPr>
          <p:nvPr>
            <p:ph idx="1"/>
          </p:nvPr>
        </p:nvSpPr>
        <p:spPr>
          <a:xfrm>
            <a:off x="847725" y="1497257"/>
            <a:ext cx="10799618" cy="4351338"/>
          </a:xfrm>
        </p:spPr>
        <p:txBody>
          <a:bodyPr/>
          <a:lstStyle/>
          <a:p>
            <a:pPr marL="0" indent="0">
              <a:buNone/>
            </a:pPr>
            <a:r>
              <a:rPr lang="en-US" b="1" dirty="0"/>
              <a:t>Which is not a key indicator that the BSC DT members look for when reviewing officer records?  </a:t>
            </a:r>
          </a:p>
          <a:p>
            <a:pPr marL="0" indent="0">
              <a:buNone/>
            </a:pPr>
            <a:endParaRPr lang="en-US" sz="800" dirty="0"/>
          </a:p>
          <a:p>
            <a:pPr marL="457200" lvl="1" indent="0">
              <a:buNone/>
            </a:pPr>
            <a:r>
              <a:rPr lang="en-US" altLang="en-US" sz="2800" dirty="0"/>
              <a:t> A. Sustained exceptional duty performance</a:t>
            </a:r>
          </a:p>
          <a:p>
            <a:pPr marL="457200" lvl="1" indent="0">
              <a:buNone/>
            </a:pPr>
            <a:r>
              <a:rPr lang="en-US" altLang="en-US" dirty="0"/>
              <a:t> B. </a:t>
            </a:r>
            <a:r>
              <a:rPr lang="en-US" altLang="en-US" sz="2800" dirty="0"/>
              <a:t>Scope of responsibility and leadership</a:t>
            </a:r>
          </a:p>
          <a:p>
            <a:pPr marL="457200" lvl="1" indent="0">
              <a:buNone/>
            </a:pPr>
            <a:r>
              <a:rPr lang="en-US" altLang="en-US" dirty="0"/>
              <a:t> C. </a:t>
            </a:r>
            <a:r>
              <a:rPr lang="en-US" altLang="en-US" sz="2800" dirty="0"/>
              <a:t>Stratification among peers </a:t>
            </a:r>
          </a:p>
          <a:p>
            <a:pPr marL="457200" lvl="1" indent="0">
              <a:buNone/>
            </a:pPr>
            <a:r>
              <a:rPr lang="en-US" altLang="en-US" dirty="0"/>
              <a:t> D. </a:t>
            </a:r>
            <a:r>
              <a:rPr lang="en-US" altLang="en-US" sz="2800" dirty="0"/>
              <a:t>Push lines</a:t>
            </a:r>
          </a:p>
          <a:p>
            <a:pPr marL="457200" lvl="1" indent="0">
              <a:buNone/>
            </a:pPr>
            <a:r>
              <a:rPr lang="en-US" dirty="0"/>
              <a:t> E. </a:t>
            </a:r>
            <a:r>
              <a:rPr lang="en-US" dirty="0">
                <a:solidFill>
                  <a:srgbClr val="0000FF"/>
                </a:solidFill>
              </a:rPr>
              <a:t>None of the Above</a:t>
            </a:r>
          </a:p>
        </p:txBody>
      </p:sp>
    </p:spTree>
    <p:extLst>
      <p:ext uri="{BB962C8B-B14F-4D97-AF65-F5344CB8AC3E}">
        <p14:creationId xmlns:p14="http://schemas.microsoft.com/office/powerpoint/2010/main" val="2630708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F1F0-E4D6-F3F3-F64C-44EB5E313739}"/>
              </a:ext>
            </a:extLst>
          </p:cNvPr>
          <p:cNvSpPr>
            <a:spLocks noGrp="1"/>
          </p:cNvSpPr>
          <p:nvPr>
            <p:ph type="title"/>
          </p:nvPr>
        </p:nvSpPr>
        <p:spPr>
          <a:xfrm>
            <a:off x="1430482" y="189279"/>
            <a:ext cx="9615054" cy="1325563"/>
          </a:xfrm>
        </p:spPr>
        <p:txBody>
          <a:bodyPr/>
          <a:lstStyle/>
          <a:p>
            <a:r>
              <a:rPr lang="en-US" dirty="0"/>
              <a:t>Self-Assessment Question #2</a:t>
            </a:r>
          </a:p>
        </p:txBody>
      </p:sp>
      <p:sp>
        <p:nvSpPr>
          <p:cNvPr id="3" name="Content Placeholder 2">
            <a:extLst>
              <a:ext uri="{FF2B5EF4-FFF2-40B4-BE49-F238E27FC236}">
                <a16:creationId xmlns:a16="http://schemas.microsoft.com/office/drawing/2014/main" id="{B965F9EE-145D-BB0F-A228-342617ADAC9A}"/>
              </a:ext>
            </a:extLst>
          </p:cNvPr>
          <p:cNvSpPr>
            <a:spLocks noGrp="1"/>
          </p:cNvSpPr>
          <p:nvPr>
            <p:ph idx="1"/>
          </p:nvPr>
        </p:nvSpPr>
        <p:spPr>
          <a:xfrm>
            <a:off x="904875" y="1514842"/>
            <a:ext cx="10799618" cy="4351338"/>
          </a:xfrm>
        </p:spPr>
        <p:txBody>
          <a:bodyPr/>
          <a:lstStyle/>
          <a:p>
            <a:pPr marL="0" indent="0">
              <a:buNone/>
            </a:pPr>
            <a:r>
              <a:rPr lang="en-US" b="1" dirty="0"/>
              <a:t>What is the #1 priority of assignment? </a:t>
            </a:r>
            <a:endParaRPr lang="en-US" dirty="0"/>
          </a:p>
          <a:p>
            <a:pPr marL="0" indent="0">
              <a:buNone/>
            </a:pPr>
            <a:endParaRPr lang="en-US" sz="800" dirty="0"/>
          </a:p>
          <a:p>
            <a:pPr marL="0" indent="0">
              <a:buNone/>
            </a:pPr>
            <a:r>
              <a:rPr lang="en-US" dirty="0"/>
              <a:t>     A. Member’s Location Preference  </a:t>
            </a:r>
          </a:p>
          <a:p>
            <a:pPr marL="0" indent="0">
              <a:buNone/>
            </a:pPr>
            <a:r>
              <a:rPr lang="en-US" dirty="0"/>
              <a:t>     B. </a:t>
            </a:r>
            <a:r>
              <a:rPr lang="en-US" dirty="0">
                <a:solidFill>
                  <a:srgbClr val="0000FF"/>
                </a:solidFill>
              </a:rPr>
              <a:t>Needs of the AF</a:t>
            </a:r>
          </a:p>
          <a:p>
            <a:pPr marL="0" indent="0">
              <a:buNone/>
            </a:pPr>
            <a:r>
              <a:rPr lang="en-US" dirty="0"/>
              <a:t>     C. Personal/Family Challenge</a:t>
            </a:r>
          </a:p>
          <a:p>
            <a:pPr marL="0" indent="0">
              <a:buNone/>
            </a:pPr>
            <a:r>
              <a:rPr lang="en-US" dirty="0"/>
              <a:t>     D. Career Development</a:t>
            </a:r>
          </a:p>
          <a:p>
            <a:endParaRPr lang="en-US" dirty="0"/>
          </a:p>
        </p:txBody>
      </p:sp>
    </p:spTree>
    <p:extLst>
      <p:ext uri="{BB962C8B-B14F-4D97-AF65-F5344CB8AC3E}">
        <p14:creationId xmlns:p14="http://schemas.microsoft.com/office/powerpoint/2010/main" val="2121614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280C-0DD3-5017-0BB8-CEEA218B2531}"/>
              </a:ext>
            </a:extLst>
          </p:cNvPr>
          <p:cNvSpPr>
            <a:spLocks noGrp="1"/>
          </p:cNvSpPr>
          <p:nvPr>
            <p:ph type="title"/>
          </p:nvPr>
        </p:nvSpPr>
        <p:spPr>
          <a:xfrm>
            <a:off x="1288473" y="215656"/>
            <a:ext cx="9615054" cy="1325563"/>
          </a:xfrm>
        </p:spPr>
        <p:txBody>
          <a:bodyPr/>
          <a:lstStyle/>
          <a:p>
            <a:r>
              <a:rPr lang="en-US" dirty="0"/>
              <a:t>Self-Assessment Question #3</a:t>
            </a:r>
          </a:p>
        </p:txBody>
      </p:sp>
      <p:sp>
        <p:nvSpPr>
          <p:cNvPr id="3" name="Content Placeholder 2">
            <a:extLst>
              <a:ext uri="{FF2B5EF4-FFF2-40B4-BE49-F238E27FC236}">
                <a16:creationId xmlns:a16="http://schemas.microsoft.com/office/drawing/2014/main" id="{6D6ABBB9-1637-49E3-9CBF-7E7047FD5B1E}"/>
              </a:ext>
            </a:extLst>
          </p:cNvPr>
          <p:cNvSpPr>
            <a:spLocks noGrp="1"/>
          </p:cNvSpPr>
          <p:nvPr>
            <p:ph idx="1"/>
          </p:nvPr>
        </p:nvSpPr>
        <p:spPr>
          <a:xfrm>
            <a:off x="895350" y="1541219"/>
            <a:ext cx="10799618" cy="4351338"/>
          </a:xfrm>
        </p:spPr>
        <p:txBody>
          <a:bodyPr/>
          <a:lstStyle/>
          <a:p>
            <a:pPr marL="0" indent="0">
              <a:buNone/>
            </a:pPr>
            <a:r>
              <a:rPr lang="en-US" b="1" dirty="0"/>
              <a:t>True or False: </a:t>
            </a:r>
            <a:r>
              <a:rPr lang="en-US" dirty="0"/>
              <a:t>A member must be released from the career field to apply for a </a:t>
            </a:r>
            <a:r>
              <a:rPr lang="en-US" sz="2800" dirty="0"/>
              <a:t>43B or non-medical </a:t>
            </a:r>
            <a:r>
              <a:rPr lang="en-US" dirty="0"/>
              <a:t>p</a:t>
            </a:r>
            <a:r>
              <a:rPr lang="en-US" sz="2800" dirty="0"/>
              <a:t>osition (i.e., not applicable to out-of-hide job)</a:t>
            </a:r>
            <a:endParaRPr lang="en-US" sz="2800" dirty="0">
              <a:solidFill>
                <a:srgbClr val="0000CC"/>
              </a:solidFill>
            </a:endParaRPr>
          </a:p>
          <a:p>
            <a:pPr marL="0" indent="0">
              <a:buNone/>
            </a:pPr>
            <a:endParaRPr lang="en-US" sz="800" dirty="0"/>
          </a:p>
          <a:p>
            <a:pPr marL="971550" lvl="1" indent="-514350">
              <a:buFont typeface="+mj-lt"/>
              <a:buAutoNum type="alphaUcPeriod"/>
            </a:pPr>
            <a:r>
              <a:rPr lang="en-US" dirty="0">
                <a:solidFill>
                  <a:srgbClr val="0000FF"/>
                </a:solidFill>
              </a:rPr>
              <a:t>True</a:t>
            </a:r>
          </a:p>
          <a:p>
            <a:pPr marL="971550" lvl="1" indent="-514350">
              <a:buFont typeface="+mj-lt"/>
              <a:buAutoNum type="alphaUcPeriod"/>
            </a:pPr>
            <a:r>
              <a:rPr lang="en-US" dirty="0"/>
              <a:t>False</a:t>
            </a:r>
          </a:p>
          <a:p>
            <a:pPr marL="0" indent="0">
              <a:buNone/>
            </a:pPr>
            <a:endParaRPr lang="en-US" dirty="0"/>
          </a:p>
        </p:txBody>
      </p:sp>
    </p:spTree>
    <p:extLst>
      <p:ext uri="{BB962C8B-B14F-4D97-AF65-F5344CB8AC3E}">
        <p14:creationId xmlns:p14="http://schemas.microsoft.com/office/powerpoint/2010/main" val="452495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91C15-D921-28B8-CCB0-7133CEC46466}"/>
              </a:ext>
            </a:extLst>
          </p:cNvPr>
          <p:cNvSpPr>
            <a:spLocks noGrp="1"/>
          </p:cNvSpPr>
          <p:nvPr>
            <p:ph type="title"/>
          </p:nvPr>
        </p:nvSpPr>
        <p:spPr>
          <a:xfrm>
            <a:off x="2653617" y="136525"/>
            <a:ext cx="6759991" cy="1143000"/>
          </a:xfrm>
        </p:spPr>
        <p:txBody>
          <a:bodyPr/>
          <a:lstStyle/>
          <a:p>
            <a:pPr algn="ctr"/>
            <a:r>
              <a:rPr lang="en-US" sz="5400" dirty="0"/>
              <a:t>QUESTIONS</a:t>
            </a:r>
          </a:p>
        </p:txBody>
      </p:sp>
      <p:sp>
        <p:nvSpPr>
          <p:cNvPr id="4" name="Slide Number Placeholder 3">
            <a:extLst>
              <a:ext uri="{FF2B5EF4-FFF2-40B4-BE49-F238E27FC236}">
                <a16:creationId xmlns:a16="http://schemas.microsoft.com/office/drawing/2014/main" id="{DC8A4AD9-F942-571F-6B77-2AC48445F448}"/>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CBDF859-B77C-4932-B7B0-12C49A93E314}" type="slidenum">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altLang="en-US" sz="1200" b="0" i="0" u="none" strike="noStrike" kern="1200" cap="none" spc="0" normalizeH="0" baseline="0" noProof="0" dirty="0">
              <a:ln>
                <a:noFill/>
              </a:ln>
              <a:solidFill>
                <a:srgbClr val="808080"/>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3201961A-0FDB-C699-B43B-865E57A2F1C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53155" y="1737360"/>
            <a:ext cx="5301760" cy="3852263"/>
          </a:xfrm>
          <a:prstGeom prst="rect">
            <a:avLst/>
          </a:prstGeom>
          <a:noFill/>
          <a:ln>
            <a:noFill/>
          </a:ln>
        </p:spPr>
      </p:pic>
    </p:spTree>
    <p:extLst>
      <p:ext uri="{BB962C8B-B14F-4D97-AF65-F5344CB8AC3E}">
        <p14:creationId xmlns:p14="http://schemas.microsoft.com/office/powerpoint/2010/main" val="3442550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A7F7-C9DC-463E-6194-C91F7072C49F}"/>
              </a:ext>
            </a:extLst>
          </p:cNvPr>
          <p:cNvSpPr>
            <a:spLocks noGrp="1"/>
          </p:cNvSpPr>
          <p:nvPr>
            <p:ph type="title"/>
          </p:nvPr>
        </p:nvSpPr>
        <p:spPr/>
        <p:txBody>
          <a:bodyPr/>
          <a:lstStyle/>
          <a:p>
            <a:r>
              <a:rPr lang="en-US" dirty="0"/>
              <a:t>Continuing Education Credit</a:t>
            </a:r>
          </a:p>
        </p:txBody>
      </p:sp>
      <p:pic>
        <p:nvPicPr>
          <p:cNvPr id="5" name="Content Placeholder 4">
            <a:extLst>
              <a:ext uri="{FF2B5EF4-FFF2-40B4-BE49-F238E27FC236}">
                <a16:creationId xmlns:a16="http://schemas.microsoft.com/office/drawing/2014/main" id="{450A3463-0681-7868-B6E8-3C29E8722FEB}"/>
              </a:ext>
            </a:extLst>
          </p:cNvPr>
          <p:cNvPicPr>
            <a:picLocks noGrp="1" noChangeAspect="1"/>
          </p:cNvPicPr>
          <p:nvPr>
            <p:ph idx="1"/>
          </p:nvPr>
        </p:nvPicPr>
        <p:blipFill>
          <a:blip r:embed="rId2"/>
          <a:stretch>
            <a:fillRect/>
          </a:stretch>
        </p:blipFill>
        <p:spPr>
          <a:xfrm>
            <a:off x="4563819" y="1597143"/>
            <a:ext cx="3184432" cy="3173219"/>
          </a:xfrm>
        </p:spPr>
      </p:pic>
      <p:sp>
        <p:nvSpPr>
          <p:cNvPr id="6" name="TextBox 5">
            <a:extLst>
              <a:ext uri="{FF2B5EF4-FFF2-40B4-BE49-F238E27FC236}">
                <a16:creationId xmlns:a16="http://schemas.microsoft.com/office/drawing/2014/main" id="{5E2724C7-86BC-4A76-7ED0-ED126ED99597}"/>
              </a:ext>
            </a:extLst>
          </p:cNvPr>
          <p:cNvSpPr txBox="1"/>
          <p:nvPr/>
        </p:nvSpPr>
        <p:spPr>
          <a:xfrm>
            <a:off x="4433326" y="4770362"/>
            <a:ext cx="332534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Deadline to obtain CE </a:t>
            </a:r>
            <a:r>
              <a:rPr kumimoji="0" lang="en-US" sz="32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5 Aug 2025</a:t>
            </a:r>
            <a:endParaRPr kumimoji="0" lang="en-US" sz="12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Tree>
    <p:extLst>
      <p:ext uri="{BB962C8B-B14F-4D97-AF65-F5344CB8AC3E}">
        <p14:creationId xmlns:p14="http://schemas.microsoft.com/office/powerpoint/2010/main" val="31540761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2554</Words>
  <Application>Microsoft Office PowerPoint</Application>
  <PresentationFormat>Widescreen</PresentationFormat>
  <Paragraphs>416</Paragraphs>
  <Slides>29</Slides>
  <Notes>6</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29</vt:i4>
      </vt:variant>
    </vt:vector>
  </HeadingPairs>
  <TitlesOfParts>
    <vt:vector size="40" baseType="lpstr">
      <vt:lpstr>Aptos</vt:lpstr>
      <vt:lpstr>Aptos Display</vt:lpstr>
      <vt:lpstr>Arial</vt:lpstr>
      <vt:lpstr>Calibri</vt:lpstr>
      <vt:lpstr>Franklin Gothic Book</vt:lpstr>
      <vt:lpstr>Franklin Gothic Medium</vt:lpstr>
      <vt:lpstr>Times New Roman</vt:lpstr>
      <vt:lpstr>Wingdings</vt:lpstr>
      <vt:lpstr>Office Theme</vt:lpstr>
      <vt:lpstr>1_Office Theme</vt:lpstr>
      <vt:lpstr>Acrobat Document</vt:lpstr>
      <vt:lpstr> Society of Air Force Pharmacy Mid-Year Conference 16 -18 June 2025 Hilton Norfolk The Main Norfolk, VA</vt:lpstr>
      <vt:lpstr>43P Officer Breakout Session</vt:lpstr>
      <vt:lpstr>Disclosure</vt:lpstr>
      <vt:lpstr>Learning Objectives </vt:lpstr>
      <vt:lpstr>Self-Assessment Question #1</vt:lpstr>
      <vt:lpstr>Self-Assessment Question #2</vt:lpstr>
      <vt:lpstr>Self-Assessment Question #3</vt:lpstr>
      <vt:lpstr>Pharmacy Support</vt:lpstr>
      <vt:lpstr>Pharmacy Support (cont’d)</vt:lpstr>
      <vt:lpstr>Pharmacy Support (cont’d)</vt:lpstr>
      <vt:lpstr>PowerPoint Presentation</vt:lpstr>
      <vt:lpstr>BSC Development Team (DT)</vt:lpstr>
      <vt:lpstr>DT Process</vt:lpstr>
      <vt:lpstr>DT Member View</vt:lpstr>
      <vt:lpstr>Scoring Scale</vt:lpstr>
      <vt:lpstr>Items to Consider</vt:lpstr>
      <vt:lpstr>Notable Attributes</vt:lpstr>
      <vt:lpstr>Notable Detractors</vt:lpstr>
      <vt:lpstr>43P Assignment </vt:lpstr>
      <vt:lpstr>Needs of the AF</vt:lpstr>
      <vt:lpstr>Career Development</vt:lpstr>
      <vt:lpstr>Assignment ROEs</vt:lpstr>
      <vt:lpstr>Assignment Tips</vt:lpstr>
      <vt:lpstr>PowerPoint Presentation</vt:lpstr>
      <vt:lpstr>Self-Assessment Question #1</vt:lpstr>
      <vt:lpstr>Self-Assessment Question #2</vt:lpstr>
      <vt:lpstr>Self-Assessment Question #3</vt:lpstr>
      <vt:lpstr>QUESTIONS</vt:lpstr>
      <vt:lpstr>Continuing Education Credit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Godwin</dc:creator>
  <cp:lastModifiedBy>Beth Godwin</cp:lastModifiedBy>
  <cp:revision>1</cp:revision>
  <dcterms:created xsi:type="dcterms:W3CDTF">2025-06-17T16:20:13Z</dcterms:created>
  <dcterms:modified xsi:type="dcterms:W3CDTF">2025-06-17T16:20:17Z</dcterms:modified>
</cp:coreProperties>
</file>