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7.xml" ContentType="application/vnd.openxmlformats-officedocument.presentationml.tags+xml"/>
  <Override PartName="/ppt/notesSlides/notesSlide14.xml" ContentType="application/vnd.openxmlformats-officedocument.presentationml.notesSlide+xml"/>
  <Override PartName="/ppt/tags/tag8.xml" ContentType="application/vnd.openxmlformats-officedocument.presentationml.tags+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2.xml" ContentType="application/vnd.openxmlformats-officedocument.presentationml.notesSlide+xml"/>
  <Override PartName="/ppt/tags/tag9.xml" ContentType="application/vnd.openxmlformats-officedocument.presentationml.tags+xml"/>
  <Override PartName="/ppt/notesSlides/notesSlide23.xml" ContentType="application/vnd.openxmlformats-officedocument.presentationml.notesSlide+xml"/>
  <Override PartName="/ppt/tags/tag10.xml" ContentType="application/vnd.openxmlformats-officedocument.presentationml.tags+xml"/>
  <Override PartName="/ppt/notesSlides/notesSlide24.xml" ContentType="application/vnd.openxmlformats-officedocument.presentationml.notesSlide+xml"/>
  <Override PartName="/ppt/tags/tag11.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7"/>
  </p:notesMasterIdLst>
  <p:sldIdLst>
    <p:sldId id="256" r:id="rId5"/>
    <p:sldId id="263" r:id="rId6"/>
    <p:sldId id="257" r:id="rId7"/>
    <p:sldId id="259" r:id="rId8"/>
    <p:sldId id="742" r:id="rId9"/>
    <p:sldId id="672" r:id="rId10"/>
    <p:sldId id="746" r:id="rId11"/>
    <p:sldId id="747" r:id="rId12"/>
    <p:sldId id="741" r:id="rId13"/>
    <p:sldId id="680" r:id="rId14"/>
    <p:sldId id="719" r:id="rId15"/>
    <p:sldId id="720" r:id="rId16"/>
    <p:sldId id="727" r:id="rId17"/>
    <p:sldId id="726" r:id="rId18"/>
    <p:sldId id="743" r:id="rId19"/>
    <p:sldId id="718" r:id="rId20"/>
    <p:sldId id="731" r:id="rId21"/>
    <p:sldId id="739" r:id="rId22"/>
    <p:sldId id="740" r:id="rId23"/>
    <p:sldId id="716" r:id="rId24"/>
    <p:sldId id="717" r:id="rId25"/>
    <p:sldId id="730" r:id="rId26"/>
    <p:sldId id="507" r:id="rId27"/>
    <p:sldId id="710" r:id="rId28"/>
    <p:sldId id="684" r:id="rId29"/>
    <p:sldId id="695" r:id="rId30"/>
    <p:sldId id="737" r:id="rId31"/>
    <p:sldId id="748" r:id="rId32"/>
    <p:sldId id="736" r:id="rId33"/>
    <p:sldId id="744" r:id="rId34"/>
    <p:sldId id="264" r:id="rId35"/>
    <p:sldId id="2147483146"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89A4"/>
    <a:srgbClr val="C9E5F3"/>
    <a:srgbClr val="90BCC5"/>
    <a:srgbClr val="CC0066"/>
    <a:srgbClr val="86D4E8"/>
    <a:srgbClr val="6FAD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C221D8-E9E5-44A6-95A7-AE388041EDD1}" v="1" dt="2025-05-30T18:46:00.5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6478" autoAdjust="0"/>
  </p:normalViewPr>
  <p:slideViewPr>
    <p:cSldViewPr snapToGrid="0">
      <p:cViewPr varScale="1">
        <p:scale>
          <a:sx n="83" d="100"/>
          <a:sy n="83" d="100"/>
        </p:scale>
        <p:origin x="1674" y="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8F6924-7962-402E-9346-6F9BD090CE9E}" type="doc">
      <dgm:prSet loTypeId="urn:microsoft.com/office/officeart/2018/2/layout/IconLabelDescriptionList" loCatId="icon" qsTypeId="urn:microsoft.com/office/officeart/2005/8/quickstyle/simple1" qsCatId="simple" csTypeId="urn:microsoft.com/office/officeart/2005/8/colors/accent3_2" csCatId="accent3" phldr="1"/>
      <dgm:spPr/>
      <dgm:t>
        <a:bodyPr/>
        <a:lstStyle/>
        <a:p>
          <a:endParaRPr lang="en-US"/>
        </a:p>
      </dgm:t>
    </dgm:pt>
    <dgm:pt modelId="{47196E78-AA2B-482A-BEBA-0558387C714E}">
      <dgm:prSet phldrT="[Text]" custT="1"/>
      <dgm:spPr/>
      <dgm:t>
        <a:bodyPr/>
        <a:lstStyle/>
        <a:p>
          <a:pPr>
            <a:lnSpc>
              <a:spcPct val="100000"/>
            </a:lnSpc>
            <a:defRPr b="1"/>
          </a:pPr>
          <a:r>
            <a:rPr lang="en-US" sz="2400" b="0" dirty="0">
              <a:latin typeface="Times New Roman" panose="02020603050405020304" pitchFamily="18" charset="0"/>
              <a:cs typeface="Times New Roman" panose="02020603050405020304" pitchFamily="18" charset="0"/>
            </a:rPr>
            <a:t>PGY1 Pharmacy Practice Residency</a:t>
          </a:r>
        </a:p>
        <a:p>
          <a:pPr>
            <a:lnSpc>
              <a:spcPct val="100000"/>
            </a:lnSpc>
            <a:defRPr b="1"/>
          </a:pPr>
          <a:r>
            <a:rPr lang="en-US" sz="2400" b="0" dirty="0">
              <a:latin typeface="Times New Roman" panose="02020603050405020304" pitchFamily="18" charset="0"/>
              <a:cs typeface="Times New Roman" panose="02020603050405020304" pitchFamily="18" charset="0"/>
            </a:rPr>
            <a:t>2014-2015</a:t>
          </a:r>
        </a:p>
      </dgm:t>
    </dgm:pt>
    <dgm:pt modelId="{645DBA91-0EB3-4D9A-9165-B565F2F8EE59}" type="parTrans" cxnId="{3DB300B1-3322-4DA8-B404-2F3AD01FFA0D}">
      <dgm:prSet/>
      <dgm:spPr/>
      <dgm:t>
        <a:bodyPr/>
        <a:lstStyle/>
        <a:p>
          <a:endParaRPr lang="en-US"/>
        </a:p>
      </dgm:t>
    </dgm:pt>
    <dgm:pt modelId="{6F47E85F-2422-4F52-B600-9C87F5735DFD}" type="sibTrans" cxnId="{3DB300B1-3322-4DA8-B404-2F3AD01FFA0D}">
      <dgm:prSet/>
      <dgm:spPr/>
      <dgm:t>
        <a:bodyPr/>
        <a:lstStyle/>
        <a:p>
          <a:endParaRPr lang="en-US"/>
        </a:p>
      </dgm:t>
    </dgm:pt>
    <dgm:pt modelId="{055CA368-96E9-4889-9C3F-91EF1D087F69}">
      <dgm:prSet phldrT="[Text]" custT="1"/>
      <dgm:spPr/>
      <dgm:t>
        <a:bodyPr/>
        <a:lstStyle/>
        <a:p>
          <a:pPr>
            <a:lnSpc>
              <a:spcPct val="100000"/>
            </a:lnSpc>
            <a:defRPr b="1"/>
          </a:pPr>
          <a:r>
            <a:rPr lang="en-US" sz="2400" b="0" dirty="0">
              <a:latin typeface="Times New Roman" panose="02020603050405020304" pitchFamily="18" charset="0"/>
              <a:cs typeface="Times New Roman" panose="02020603050405020304" pitchFamily="18" charset="0"/>
            </a:rPr>
            <a:t>PGY2 Emergency Medicine Pharmacy Residency</a:t>
          </a:r>
        </a:p>
        <a:p>
          <a:pPr>
            <a:lnSpc>
              <a:spcPct val="100000"/>
            </a:lnSpc>
            <a:defRPr b="1"/>
          </a:pPr>
          <a:r>
            <a:rPr lang="en-US" sz="2400" b="0" dirty="0">
              <a:latin typeface="Times New Roman" panose="02020603050405020304" pitchFamily="18" charset="0"/>
              <a:cs typeface="Times New Roman" panose="02020603050405020304" pitchFamily="18" charset="0"/>
            </a:rPr>
            <a:t>2015-2016</a:t>
          </a:r>
        </a:p>
      </dgm:t>
    </dgm:pt>
    <dgm:pt modelId="{207273C6-B505-4155-B9C3-47240943B952}" type="parTrans" cxnId="{6144E15C-56D0-4009-8D97-E608E31BA53A}">
      <dgm:prSet/>
      <dgm:spPr/>
      <dgm:t>
        <a:bodyPr/>
        <a:lstStyle/>
        <a:p>
          <a:endParaRPr lang="en-US"/>
        </a:p>
      </dgm:t>
    </dgm:pt>
    <dgm:pt modelId="{4F04CBD7-B892-4D30-A7CA-F8B305984827}" type="sibTrans" cxnId="{6144E15C-56D0-4009-8D97-E608E31BA53A}">
      <dgm:prSet/>
      <dgm:spPr/>
      <dgm:t>
        <a:bodyPr/>
        <a:lstStyle/>
        <a:p>
          <a:endParaRPr lang="en-US"/>
        </a:p>
      </dgm:t>
    </dgm:pt>
    <dgm:pt modelId="{00510813-6D14-4E57-972E-9BA4218F363F}" type="pres">
      <dgm:prSet presAssocID="{028F6924-7962-402E-9346-6F9BD090CE9E}" presName="root" presStyleCnt="0">
        <dgm:presLayoutVars>
          <dgm:dir/>
          <dgm:resizeHandles val="exact"/>
        </dgm:presLayoutVars>
      </dgm:prSet>
      <dgm:spPr/>
    </dgm:pt>
    <dgm:pt modelId="{B205E13F-426A-43C4-AD47-4F87717CA4D5}" type="pres">
      <dgm:prSet presAssocID="{47196E78-AA2B-482A-BEBA-0558387C714E}" presName="compNode" presStyleCnt="0"/>
      <dgm:spPr/>
    </dgm:pt>
    <dgm:pt modelId="{5ED892B1-CE46-44F3-8538-1139B76B441D}" type="pres">
      <dgm:prSet presAssocID="{47196E78-AA2B-482A-BEBA-0558387C714E}" presName="iconRect" presStyleLbl="node1" presStyleIdx="0" presStyleCnt="2" custScaleX="108780" custScaleY="91129" custLinFactY="-34231" custLinFactNeighborX="230" custLinFactNeighborY="-10000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Doctor female with solid fill"/>
        </a:ext>
      </dgm:extLst>
    </dgm:pt>
    <dgm:pt modelId="{B810B7F8-754E-4402-9794-560A4051A489}" type="pres">
      <dgm:prSet presAssocID="{47196E78-AA2B-482A-BEBA-0558387C714E}" presName="iconSpace" presStyleCnt="0"/>
      <dgm:spPr/>
    </dgm:pt>
    <dgm:pt modelId="{C7EE9813-C536-4EBF-B66A-B88C87DFC511}" type="pres">
      <dgm:prSet presAssocID="{47196E78-AA2B-482A-BEBA-0558387C714E}" presName="parTx" presStyleLbl="revTx" presStyleIdx="0" presStyleCnt="4" custScaleX="94524" custScaleY="130100" custLinFactNeighborX="-3744" custLinFactNeighborY="-18658">
        <dgm:presLayoutVars>
          <dgm:chMax val="0"/>
          <dgm:chPref val="0"/>
        </dgm:presLayoutVars>
      </dgm:prSet>
      <dgm:spPr/>
    </dgm:pt>
    <dgm:pt modelId="{C8222F32-F602-4A3B-91A7-A987E7756F2E}" type="pres">
      <dgm:prSet presAssocID="{47196E78-AA2B-482A-BEBA-0558387C714E}" presName="txSpace" presStyleCnt="0"/>
      <dgm:spPr/>
    </dgm:pt>
    <dgm:pt modelId="{0802699C-A718-4159-B5A3-EF584E691556}" type="pres">
      <dgm:prSet presAssocID="{47196E78-AA2B-482A-BEBA-0558387C714E}" presName="desTx" presStyleLbl="revTx" presStyleIdx="1" presStyleCnt="4" custScaleY="160493" custLinFactY="-800000" custLinFactNeighborX="-71" custLinFactNeighborY="-872760">
        <dgm:presLayoutVars/>
      </dgm:prSet>
      <dgm:spPr/>
    </dgm:pt>
    <dgm:pt modelId="{4D3EBC5C-D7CA-403F-A17D-D59CF7A56F0B}" type="pres">
      <dgm:prSet presAssocID="{6F47E85F-2422-4F52-B600-9C87F5735DFD}" presName="sibTrans" presStyleCnt="0"/>
      <dgm:spPr/>
    </dgm:pt>
    <dgm:pt modelId="{1677C930-6BE2-4A35-B313-292E9F8D595A}" type="pres">
      <dgm:prSet presAssocID="{055CA368-96E9-4889-9C3F-91EF1D087F69}" presName="compNode" presStyleCnt="0"/>
      <dgm:spPr/>
    </dgm:pt>
    <dgm:pt modelId="{EDFAD1FD-CD29-402F-99BA-0F3858023C39}" type="pres">
      <dgm:prSet presAssocID="{055CA368-96E9-4889-9C3F-91EF1D087F69}" presName="iconRect" presStyleLbl="node1" presStyleIdx="1" presStyleCnt="2" custScaleX="80760" custScaleY="80492" custLinFactNeighborX="-3992" custLinFactNeighborY="-59017"/>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IV with solid fill"/>
        </a:ext>
      </dgm:extLst>
    </dgm:pt>
    <dgm:pt modelId="{37AFAF92-0329-485E-8648-F933162F50C8}" type="pres">
      <dgm:prSet presAssocID="{055CA368-96E9-4889-9C3F-91EF1D087F69}" presName="iconSpace" presStyleCnt="0"/>
      <dgm:spPr/>
    </dgm:pt>
    <dgm:pt modelId="{0783B75E-D91D-4498-BFCD-3CD1E7AC2B09}" type="pres">
      <dgm:prSet presAssocID="{055CA368-96E9-4889-9C3F-91EF1D087F69}" presName="parTx" presStyleLbl="revTx" presStyleIdx="2" presStyleCnt="4" custScaleY="130100" custLinFactNeighborX="-3651" custLinFactNeighborY="-19731">
        <dgm:presLayoutVars>
          <dgm:chMax val="0"/>
          <dgm:chPref val="0"/>
        </dgm:presLayoutVars>
      </dgm:prSet>
      <dgm:spPr/>
    </dgm:pt>
    <dgm:pt modelId="{D30274C2-8E00-4370-8D5F-707B3F821E7E}" type="pres">
      <dgm:prSet presAssocID="{055CA368-96E9-4889-9C3F-91EF1D087F69}" presName="txSpace" presStyleCnt="0"/>
      <dgm:spPr/>
    </dgm:pt>
    <dgm:pt modelId="{D940EF4B-5978-4F0E-98B9-794B75ECE791}" type="pres">
      <dgm:prSet presAssocID="{055CA368-96E9-4889-9C3F-91EF1D087F69}" presName="desTx" presStyleLbl="revTx" presStyleIdx="3" presStyleCnt="4" custScaleY="136608" custLinFactNeighborY="-95398">
        <dgm:presLayoutVars/>
      </dgm:prSet>
      <dgm:spPr/>
    </dgm:pt>
  </dgm:ptLst>
  <dgm:cxnLst>
    <dgm:cxn modelId="{6144E15C-56D0-4009-8D97-E608E31BA53A}" srcId="{028F6924-7962-402E-9346-6F9BD090CE9E}" destId="{055CA368-96E9-4889-9C3F-91EF1D087F69}" srcOrd="1" destOrd="0" parTransId="{207273C6-B505-4155-B9C3-47240943B952}" sibTransId="{4F04CBD7-B892-4D30-A7CA-F8B305984827}"/>
    <dgm:cxn modelId="{6B6B006E-24CD-4742-973C-F65230B770FE}" type="presOf" srcId="{055CA368-96E9-4889-9C3F-91EF1D087F69}" destId="{0783B75E-D91D-4498-BFCD-3CD1E7AC2B09}" srcOrd="0" destOrd="0" presId="urn:microsoft.com/office/officeart/2018/2/layout/IconLabelDescriptionList"/>
    <dgm:cxn modelId="{B4D22181-3C2F-4231-9668-1BE7D9465134}" type="presOf" srcId="{028F6924-7962-402E-9346-6F9BD090CE9E}" destId="{00510813-6D14-4E57-972E-9BA4218F363F}" srcOrd="0" destOrd="0" presId="urn:microsoft.com/office/officeart/2018/2/layout/IconLabelDescriptionList"/>
    <dgm:cxn modelId="{3DB300B1-3322-4DA8-B404-2F3AD01FFA0D}" srcId="{028F6924-7962-402E-9346-6F9BD090CE9E}" destId="{47196E78-AA2B-482A-BEBA-0558387C714E}" srcOrd="0" destOrd="0" parTransId="{645DBA91-0EB3-4D9A-9165-B565F2F8EE59}" sibTransId="{6F47E85F-2422-4F52-B600-9C87F5735DFD}"/>
    <dgm:cxn modelId="{391CCBC6-FD8A-4225-958E-0FE4F3DF1D22}" type="presOf" srcId="{47196E78-AA2B-482A-BEBA-0558387C714E}" destId="{C7EE9813-C536-4EBF-B66A-B88C87DFC511}" srcOrd="0" destOrd="0" presId="urn:microsoft.com/office/officeart/2018/2/layout/IconLabelDescriptionList"/>
    <dgm:cxn modelId="{6185D38D-0B7C-4141-B16E-4786462A4735}" type="presParOf" srcId="{00510813-6D14-4E57-972E-9BA4218F363F}" destId="{B205E13F-426A-43C4-AD47-4F87717CA4D5}" srcOrd="0" destOrd="0" presId="urn:microsoft.com/office/officeart/2018/2/layout/IconLabelDescriptionList"/>
    <dgm:cxn modelId="{2038C3C2-869E-43F6-90FA-9600C09CCEAC}" type="presParOf" srcId="{B205E13F-426A-43C4-AD47-4F87717CA4D5}" destId="{5ED892B1-CE46-44F3-8538-1139B76B441D}" srcOrd="0" destOrd="0" presId="urn:microsoft.com/office/officeart/2018/2/layout/IconLabelDescriptionList"/>
    <dgm:cxn modelId="{CF83AA79-8028-44AD-BD5B-510EF15FF6DA}" type="presParOf" srcId="{B205E13F-426A-43C4-AD47-4F87717CA4D5}" destId="{B810B7F8-754E-4402-9794-560A4051A489}" srcOrd="1" destOrd="0" presId="urn:microsoft.com/office/officeart/2018/2/layout/IconLabelDescriptionList"/>
    <dgm:cxn modelId="{F9772CA2-1CA8-46A8-82E1-6D86D146B2DD}" type="presParOf" srcId="{B205E13F-426A-43C4-AD47-4F87717CA4D5}" destId="{C7EE9813-C536-4EBF-B66A-B88C87DFC511}" srcOrd="2" destOrd="0" presId="urn:microsoft.com/office/officeart/2018/2/layout/IconLabelDescriptionList"/>
    <dgm:cxn modelId="{32151F38-FB82-429C-B40B-4C58EE0388CE}" type="presParOf" srcId="{B205E13F-426A-43C4-AD47-4F87717CA4D5}" destId="{C8222F32-F602-4A3B-91A7-A987E7756F2E}" srcOrd="3" destOrd="0" presId="urn:microsoft.com/office/officeart/2018/2/layout/IconLabelDescriptionList"/>
    <dgm:cxn modelId="{2AAF5F83-C30A-4E5B-8ED2-9A1D1190CD5F}" type="presParOf" srcId="{B205E13F-426A-43C4-AD47-4F87717CA4D5}" destId="{0802699C-A718-4159-B5A3-EF584E691556}" srcOrd="4" destOrd="0" presId="urn:microsoft.com/office/officeart/2018/2/layout/IconLabelDescriptionList"/>
    <dgm:cxn modelId="{9E559D9C-DC02-444D-9F04-D0FBA9C8F7CD}" type="presParOf" srcId="{00510813-6D14-4E57-972E-9BA4218F363F}" destId="{4D3EBC5C-D7CA-403F-A17D-D59CF7A56F0B}" srcOrd="1" destOrd="0" presId="urn:microsoft.com/office/officeart/2018/2/layout/IconLabelDescriptionList"/>
    <dgm:cxn modelId="{D1BC949B-6EC2-43BA-A57C-B4E358854731}" type="presParOf" srcId="{00510813-6D14-4E57-972E-9BA4218F363F}" destId="{1677C930-6BE2-4A35-B313-292E9F8D595A}" srcOrd="2" destOrd="0" presId="urn:microsoft.com/office/officeart/2018/2/layout/IconLabelDescriptionList"/>
    <dgm:cxn modelId="{CAFDE9B3-813B-4C6E-BCCC-1DC0E66EB864}" type="presParOf" srcId="{1677C930-6BE2-4A35-B313-292E9F8D595A}" destId="{EDFAD1FD-CD29-402F-99BA-0F3858023C39}" srcOrd="0" destOrd="0" presId="urn:microsoft.com/office/officeart/2018/2/layout/IconLabelDescriptionList"/>
    <dgm:cxn modelId="{40066432-40B4-4319-A080-B89C48A4E9DF}" type="presParOf" srcId="{1677C930-6BE2-4A35-B313-292E9F8D595A}" destId="{37AFAF92-0329-485E-8648-F933162F50C8}" srcOrd="1" destOrd="0" presId="urn:microsoft.com/office/officeart/2018/2/layout/IconLabelDescriptionList"/>
    <dgm:cxn modelId="{19026268-4755-429D-A33C-C5F5A5B04159}" type="presParOf" srcId="{1677C930-6BE2-4A35-B313-292E9F8D595A}" destId="{0783B75E-D91D-4498-BFCD-3CD1E7AC2B09}" srcOrd="2" destOrd="0" presId="urn:microsoft.com/office/officeart/2018/2/layout/IconLabelDescriptionList"/>
    <dgm:cxn modelId="{F013B60A-628A-48A3-AEA6-EB057DEC1EC2}" type="presParOf" srcId="{1677C930-6BE2-4A35-B313-292E9F8D595A}" destId="{D30274C2-8E00-4370-8D5F-707B3F821E7E}" srcOrd="3" destOrd="0" presId="urn:microsoft.com/office/officeart/2018/2/layout/IconLabelDescriptionList"/>
    <dgm:cxn modelId="{DE91B288-0AEF-40E8-9CE5-941360778542}" type="presParOf" srcId="{1677C930-6BE2-4A35-B313-292E9F8D595A}" destId="{D940EF4B-5978-4F0E-98B9-794B75ECE791}" srcOrd="4" destOrd="0" presId="urn:microsoft.com/office/officeart/2018/2/layout/IconLabelDescriptionList"/>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C736B907-D47B-4F89-8467-C8D602ADFE39}" type="doc">
      <dgm:prSet loTypeId="urn:microsoft.com/office/officeart/2005/8/layout/hProcess11" loCatId="process" qsTypeId="urn:microsoft.com/office/officeart/2005/8/quickstyle/simple1" qsCatId="simple" csTypeId="urn:microsoft.com/office/officeart/2005/8/colors/accent1_2" csCatId="accent1" phldr="1"/>
      <dgm:spPr/>
    </dgm:pt>
    <dgm:pt modelId="{3C473842-C61D-4A02-A258-7A2C91884DC0}">
      <dgm:prSet phldrT="[Text]" custT="1"/>
      <dgm:spPr/>
      <dgm:t>
        <a:bodyPr/>
        <a:lstStyle/>
        <a:p>
          <a:r>
            <a:rPr lang="en-US" sz="2400" dirty="0">
              <a:latin typeface="Times New Roman" panose="02020603050405020304" pitchFamily="18" charset="0"/>
              <a:cs typeface="Times New Roman" panose="02020603050405020304" pitchFamily="18" charset="0"/>
            </a:rPr>
            <a:t>Patient arrives to ER</a:t>
          </a:r>
        </a:p>
      </dgm:t>
    </dgm:pt>
    <dgm:pt modelId="{A21F7739-B24B-4AC4-93D9-FBA6688758F8}" type="parTrans" cxnId="{F99F685A-1552-456A-9033-645034380D61}">
      <dgm:prSet/>
      <dgm:spPr/>
      <dgm:t>
        <a:bodyPr/>
        <a:lstStyle/>
        <a:p>
          <a:endParaRPr lang="en-US" sz="2400">
            <a:latin typeface="Times New Roman" panose="02020603050405020304" pitchFamily="18" charset="0"/>
            <a:cs typeface="Times New Roman" panose="02020603050405020304" pitchFamily="18" charset="0"/>
          </a:endParaRPr>
        </a:p>
      </dgm:t>
    </dgm:pt>
    <dgm:pt modelId="{EFD0F207-EC47-44F9-872C-97FF3588D2F0}" type="sibTrans" cxnId="{F99F685A-1552-456A-9033-645034380D61}">
      <dgm:prSet/>
      <dgm:spPr/>
      <dgm:t>
        <a:bodyPr/>
        <a:lstStyle/>
        <a:p>
          <a:endParaRPr lang="en-US" sz="2400">
            <a:latin typeface="Times New Roman" panose="02020603050405020304" pitchFamily="18" charset="0"/>
            <a:cs typeface="Times New Roman" panose="02020603050405020304" pitchFamily="18" charset="0"/>
          </a:endParaRPr>
        </a:p>
      </dgm:t>
    </dgm:pt>
    <dgm:pt modelId="{F5CF0393-8579-4D2A-91BB-A54D003A6C42}">
      <dgm:prSet phldrT="[Text]" custT="1"/>
      <dgm:spPr/>
      <dgm:t>
        <a:bodyPr/>
        <a:lstStyle/>
        <a:p>
          <a:r>
            <a:rPr lang="en-US" sz="2400" dirty="0">
              <a:latin typeface="Times New Roman" panose="02020603050405020304" pitchFamily="18" charset="0"/>
              <a:cs typeface="Times New Roman" panose="02020603050405020304" pitchFamily="18" charset="0"/>
            </a:rPr>
            <a:t>Intubated with </a:t>
          </a:r>
          <a:r>
            <a:rPr lang="en-US" sz="2400" b="1" dirty="0">
              <a:solidFill>
                <a:srgbClr val="1A89A4"/>
              </a:solidFill>
              <a:latin typeface="Times New Roman" panose="02020603050405020304" pitchFamily="18" charset="0"/>
              <a:cs typeface="Times New Roman" panose="02020603050405020304" pitchFamily="18" charset="0"/>
            </a:rPr>
            <a:t>etomidate </a:t>
          </a:r>
          <a:r>
            <a:rPr lang="en-US" sz="2400" dirty="0">
              <a:latin typeface="Times New Roman" panose="02020603050405020304" pitchFamily="18" charset="0"/>
              <a:cs typeface="Times New Roman" panose="02020603050405020304" pitchFamily="18" charset="0"/>
            </a:rPr>
            <a:t>and </a:t>
          </a:r>
          <a:r>
            <a:rPr lang="en-US" sz="2400" b="1" dirty="0">
              <a:solidFill>
                <a:srgbClr val="1A89A4"/>
              </a:solidFill>
              <a:latin typeface="Times New Roman" panose="02020603050405020304" pitchFamily="18" charset="0"/>
              <a:cs typeface="Times New Roman" panose="02020603050405020304" pitchFamily="18" charset="0"/>
            </a:rPr>
            <a:t>rocuronium</a:t>
          </a:r>
        </a:p>
      </dgm:t>
    </dgm:pt>
    <dgm:pt modelId="{9FC647C7-8F59-4879-8BF0-8CE43D91C858}" type="parTrans" cxnId="{8979E82E-0E15-47F2-A24B-77EAD9B3597D}">
      <dgm:prSet/>
      <dgm:spPr/>
      <dgm:t>
        <a:bodyPr/>
        <a:lstStyle/>
        <a:p>
          <a:endParaRPr lang="en-US" sz="2400">
            <a:latin typeface="Times New Roman" panose="02020603050405020304" pitchFamily="18" charset="0"/>
            <a:cs typeface="Times New Roman" panose="02020603050405020304" pitchFamily="18" charset="0"/>
          </a:endParaRPr>
        </a:p>
      </dgm:t>
    </dgm:pt>
    <dgm:pt modelId="{1A5A94A3-D58B-43EA-A01C-0737C769DC00}" type="sibTrans" cxnId="{8979E82E-0E15-47F2-A24B-77EAD9B3597D}">
      <dgm:prSet/>
      <dgm:spPr/>
      <dgm:t>
        <a:bodyPr/>
        <a:lstStyle/>
        <a:p>
          <a:endParaRPr lang="en-US" sz="2400">
            <a:latin typeface="Times New Roman" panose="02020603050405020304" pitchFamily="18" charset="0"/>
            <a:cs typeface="Times New Roman" panose="02020603050405020304" pitchFamily="18" charset="0"/>
          </a:endParaRPr>
        </a:p>
      </dgm:t>
    </dgm:pt>
    <dgm:pt modelId="{E29CA426-5B7E-4D3E-A994-BB5B26B1FA36}">
      <dgm:prSet phldrT="[Text]" custT="1"/>
      <dgm:spPr/>
      <dgm:t>
        <a:bodyPr/>
        <a:lstStyle/>
        <a:p>
          <a:r>
            <a:rPr lang="en-US" sz="2400" dirty="0">
              <a:latin typeface="Times New Roman" panose="02020603050405020304" pitchFamily="18" charset="0"/>
              <a:cs typeface="Times New Roman" panose="02020603050405020304" pitchFamily="18" charset="0"/>
            </a:rPr>
            <a:t>Patient transported to CT, </a:t>
          </a:r>
          <a:r>
            <a:rPr lang="en-US" sz="2400" b="1" dirty="0">
              <a:latin typeface="Times New Roman" panose="02020603050405020304" pitchFamily="18" charset="0"/>
              <a:cs typeface="Times New Roman" panose="02020603050405020304" pitchFamily="18" charset="0"/>
            </a:rPr>
            <a:t>propofol started</a:t>
          </a:r>
        </a:p>
      </dgm:t>
    </dgm:pt>
    <dgm:pt modelId="{BD7B45A0-1E85-4DE8-92DE-46355A5B05A2}" type="parTrans" cxnId="{5604DD64-AA0C-45BB-9F16-990F776C9BC8}">
      <dgm:prSet/>
      <dgm:spPr/>
      <dgm:t>
        <a:bodyPr/>
        <a:lstStyle/>
        <a:p>
          <a:endParaRPr lang="en-US" sz="2400">
            <a:latin typeface="Times New Roman" panose="02020603050405020304" pitchFamily="18" charset="0"/>
            <a:cs typeface="Times New Roman" panose="02020603050405020304" pitchFamily="18" charset="0"/>
          </a:endParaRPr>
        </a:p>
      </dgm:t>
    </dgm:pt>
    <dgm:pt modelId="{32C00845-2BBE-4D97-9C95-193EF0E85285}" type="sibTrans" cxnId="{5604DD64-AA0C-45BB-9F16-990F776C9BC8}">
      <dgm:prSet/>
      <dgm:spPr/>
      <dgm:t>
        <a:bodyPr/>
        <a:lstStyle/>
        <a:p>
          <a:endParaRPr lang="en-US" sz="2400">
            <a:latin typeface="Times New Roman" panose="02020603050405020304" pitchFamily="18" charset="0"/>
            <a:cs typeface="Times New Roman" panose="02020603050405020304" pitchFamily="18" charset="0"/>
          </a:endParaRPr>
        </a:p>
      </dgm:t>
    </dgm:pt>
    <dgm:pt modelId="{2AFC2B11-E7F2-4DB4-9991-2E2A7490DBD3}">
      <dgm:prSet phldrT="[Text]" custT="1"/>
      <dgm:spPr/>
      <dgm:t>
        <a:bodyPr/>
        <a:lstStyle/>
        <a:p>
          <a:r>
            <a:rPr lang="en-US" sz="2400" dirty="0">
              <a:solidFill>
                <a:schemeClr val="tx1"/>
              </a:solidFill>
              <a:latin typeface="Times New Roman" panose="02020603050405020304" pitchFamily="18" charset="0"/>
              <a:cs typeface="Times New Roman" panose="02020603050405020304" pitchFamily="18" charset="0"/>
            </a:rPr>
            <a:t>Patient back from CT, </a:t>
          </a:r>
          <a:r>
            <a:rPr lang="en-US" sz="2400" b="1" dirty="0">
              <a:solidFill>
                <a:srgbClr val="1A89A4"/>
              </a:solidFill>
              <a:latin typeface="Times New Roman" panose="02020603050405020304" pitchFamily="18" charset="0"/>
              <a:cs typeface="Times New Roman" panose="02020603050405020304" pitchFamily="18" charset="0"/>
            </a:rPr>
            <a:t>propofol discontinued</a:t>
          </a:r>
        </a:p>
      </dgm:t>
    </dgm:pt>
    <dgm:pt modelId="{83E057B9-37B7-4B1C-863F-D62BC9D5A667}" type="parTrans" cxnId="{DB076792-7789-40BF-B6CE-2CC813CD4643}">
      <dgm:prSet/>
      <dgm:spPr/>
      <dgm:t>
        <a:bodyPr/>
        <a:lstStyle/>
        <a:p>
          <a:endParaRPr lang="en-US" sz="2400"/>
        </a:p>
      </dgm:t>
    </dgm:pt>
    <dgm:pt modelId="{0EA6BD30-771D-4548-9A2C-DAF03C076050}" type="sibTrans" cxnId="{DB076792-7789-40BF-B6CE-2CC813CD4643}">
      <dgm:prSet/>
      <dgm:spPr/>
      <dgm:t>
        <a:bodyPr/>
        <a:lstStyle/>
        <a:p>
          <a:endParaRPr lang="en-US" sz="2400"/>
        </a:p>
      </dgm:t>
    </dgm:pt>
    <dgm:pt modelId="{1A62B685-D37B-4897-B021-11F3BDDD1981}">
      <dgm:prSet phldrT="[Text]" custT="1"/>
      <dgm:spPr/>
      <dgm:t>
        <a:bodyPr/>
        <a:lstStyle/>
        <a:p>
          <a:pPr>
            <a:lnSpc>
              <a:spcPct val="100000"/>
            </a:lnSpc>
            <a:spcAft>
              <a:spcPts val="0"/>
            </a:spcAft>
          </a:pPr>
          <a:r>
            <a:rPr lang="en-US" sz="2400" dirty="0">
              <a:latin typeface="Times New Roman" panose="02020603050405020304" pitchFamily="18" charset="0"/>
              <a:cs typeface="Times New Roman" panose="02020603050405020304" pitchFamily="18" charset="0"/>
            </a:rPr>
            <a:t>Vitals</a:t>
          </a:r>
        </a:p>
        <a:p>
          <a:pPr>
            <a:lnSpc>
              <a:spcPct val="100000"/>
            </a:lnSpc>
            <a:spcAft>
              <a:spcPts val="0"/>
            </a:spcAft>
          </a:pPr>
          <a:r>
            <a:rPr lang="en-US" sz="2400" b="1" dirty="0">
              <a:solidFill>
                <a:srgbClr val="1A89A4"/>
              </a:solidFill>
              <a:latin typeface="Times New Roman" panose="02020603050405020304" pitchFamily="18" charset="0"/>
              <a:cs typeface="Times New Roman" panose="02020603050405020304" pitchFamily="18" charset="0"/>
            </a:rPr>
            <a:t>BP 220/140 </a:t>
          </a:r>
          <a:br>
            <a:rPr lang="en-US" sz="2400" b="1" dirty="0">
              <a:solidFill>
                <a:srgbClr val="1A89A4"/>
              </a:solidFill>
              <a:latin typeface="Times New Roman" panose="02020603050405020304" pitchFamily="18" charset="0"/>
              <a:cs typeface="Times New Roman" panose="02020603050405020304" pitchFamily="18" charset="0"/>
            </a:rPr>
          </a:br>
          <a:r>
            <a:rPr lang="en-US" sz="2400" b="1" dirty="0">
              <a:solidFill>
                <a:srgbClr val="1A89A4"/>
              </a:solidFill>
              <a:latin typeface="Times New Roman" panose="02020603050405020304" pitchFamily="18" charset="0"/>
              <a:cs typeface="Times New Roman" panose="02020603050405020304" pitchFamily="18" charset="0"/>
            </a:rPr>
            <a:t>HR 118</a:t>
          </a:r>
        </a:p>
      </dgm:t>
    </dgm:pt>
    <dgm:pt modelId="{26BABB34-8F4D-4A46-B15C-D59FEE04F7A5}" type="parTrans" cxnId="{75B161AB-4516-4297-B35A-A0301BE12B8C}">
      <dgm:prSet/>
      <dgm:spPr/>
      <dgm:t>
        <a:bodyPr/>
        <a:lstStyle/>
        <a:p>
          <a:endParaRPr lang="en-US" sz="2400"/>
        </a:p>
      </dgm:t>
    </dgm:pt>
    <dgm:pt modelId="{5BA47D08-94B8-45E8-8B61-4B3CBF6289EF}" type="sibTrans" cxnId="{75B161AB-4516-4297-B35A-A0301BE12B8C}">
      <dgm:prSet/>
      <dgm:spPr/>
      <dgm:t>
        <a:bodyPr/>
        <a:lstStyle/>
        <a:p>
          <a:endParaRPr lang="en-US" sz="2400"/>
        </a:p>
      </dgm:t>
    </dgm:pt>
    <dgm:pt modelId="{A685F814-DB24-49BE-807B-6A09BB8ADD85}" type="pres">
      <dgm:prSet presAssocID="{C736B907-D47B-4F89-8467-C8D602ADFE39}" presName="Name0" presStyleCnt="0">
        <dgm:presLayoutVars>
          <dgm:dir/>
          <dgm:resizeHandles val="exact"/>
        </dgm:presLayoutVars>
      </dgm:prSet>
      <dgm:spPr/>
    </dgm:pt>
    <dgm:pt modelId="{C3EA1AA1-3D8E-4F9E-96DB-1CCA768D4C15}" type="pres">
      <dgm:prSet presAssocID="{C736B907-D47B-4F89-8467-C8D602ADFE39}" presName="arrow" presStyleLbl="bgShp" presStyleIdx="0" presStyleCnt="1"/>
      <dgm:spPr>
        <a:solidFill>
          <a:srgbClr val="90BCC5"/>
        </a:solidFill>
      </dgm:spPr>
    </dgm:pt>
    <dgm:pt modelId="{91BA3695-D564-4BC3-8262-12FC1D7ACF08}" type="pres">
      <dgm:prSet presAssocID="{C736B907-D47B-4F89-8467-C8D602ADFE39}" presName="points" presStyleCnt="0"/>
      <dgm:spPr/>
    </dgm:pt>
    <dgm:pt modelId="{0EF75085-5C72-4BC6-B6D0-EAF9A621A0A9}" type="pres">
      <dgm:prSet presAssocID="{3C473842-C61D-4A02-A258-7A2C91884DC0}" presName="compositeA" presStyleCnt="0"/>
      <dgm:spPr/>
    </dgm:pt>
    <dgm:pt modelId="{D189FC92-C6AB-43A9-BF7A-8380DDE86D92}" type="pres">
      <dgm:prSet presAssocID="{3C473842-C61D-4A02-A258-7A2C91884DC0}" presName="textA" presStyleLbl="revTx" presStyleIdx="0" presStyleCnt="5">
        <dgm:presLayoutVars>
          <dgm:bulletEnabled val="1"/>
        </dgm:presLayoutVars>
      </dgm:prSet>
      <dgm:spPr/>
    </dgm:pt>
    <dgm:pt modelId="{284C0D5A-0A5F-4A70-8D41-C79A7F237570}" type="pres">
      <dgm:prSet presAssocID="{3C473842-C61D-4A02-A258-7A2C91884DC0}" presName="circleA" presStyleLbl="node1" presStyleIdx="0" presStyleCnt="5">
        <dgm:style>
          <a:lnRef idx="2">
            <a:schemeClr val="dk1"/>
          </a:lnRef>
          <a:fillRef idx="1">
            <a:schemeClr val="lt1"/>
          </a:fillRef>
          <a:effectRef idx="0">
            <a:schemeClr val="dk1"/>
          </a:effectRef>
          <a:fontRef idx="minor">
            <a:schemeClr val="dk1"/>
          </a:fontRef>
        </dgm:style>
      </dgm:prSet>
      <dgm:spPr/>
      <dgm:extLst>
        <a:ext uri="{E40237B7-FDA0-4F09-8148-C483321AD2D9}">
          <dgm14:cNvPr xmlns:dgm14="http://schemas.microsoft.com/office/drawing/2010/diagram" id="0" name="" descr="1345"/>
        </a:ext>
      </dgm:extLst>
    </dgm:pt>
    <dgm:pt modelId="{936A6929-C3E7-4176-9DA6-11F6930E776A}" type="pres">
      <dgm:prSet presAssocID="{3C473842-C61D-4A02-A258-7A2C91884DC0}" presName="spaceA" presStyleCnt="0"/>
      <dgm:spPr/>
    </dgm:pt>
    <dgm:pt modelId="{33FC9CF0-9879-429F-8BA4-1CBB51738755}" type="pres">
      <dgm:prSet presAssocID="{EFD0F207-EC47-44F9-872C-97FF3588D2F0}" presName="space" presStyleCnt="0"/>
      <dgm:spPr/>
    </dgm:pt>
    <dgm:pt modelId="{78AD9269-83B6-4EF0-ABDA-0872B8BCEEEE}" type="pres">
      <dgm:prSet presAssocID="{F5CF0393-8579-4D2A-91BB-A54D003A6C42}" presName="compositeB" presStyleCnt="0"/>
      <dgm:spPr/>
    </dgm:pt>
    <dgm:pt modelId="{B43FF862-9F02-4D7C-86DB-F0C455D02D0B}" type="pres">
      <dgm:prSet presAssocID="{F5CF0393-8579-4D2A-91BB-A54D003A6C42}" presName="textB" presStyleLbl="revTx" presStyleIdx="1" presStyleCnt="5" custScaleX="108702">
        <dgm:presLayoutVars>
          <dgm:bulletEnabled val="1"/>
        </dgm:presLayoutVars>
      </dgm:prSet>
      <dgm:spPr/>
    </dgm:pt>
    <dgm:pt modelId="{27023712-6713-4A27-8991-4EE4B06359A3}" type="pres">
      <dgm:prSet presAssocID="{F5CF0393-8579-4D2A-91BB-A54D003A6C42}" presName="circleB" presStyleLbl="node1" presStyleIdx="1" presStyleCnt="5">
        <dgm:style>
          <a:lnRef idx="2">
            <a:schemeClr val="dk1"/>
          </a:lnRef>
          <a:fillRef idx="1">
            <a:schemeClr val="lt1"/>
          </a:fillRef>
          <a:effectRef idx="0">
            <a:schemeClr val="dk1"/>
          </a:effectRef>
          <a:fontRef idx="minor">
            <a:schemeClr val="dk1"/>
          </a:fontRef>
        </dgm:style>
      </dgm:prSet>
      <dgm:spPr/>
    </dgm:pt>
    <dgm:pt modelId="{709CF056-7E22-461B-B2B1-5BA2C4B9F2EE}" type="pres">
      <dgm:prSet presAssocID="{F5CF0393-8579-4D2A-91BB-A54D003A6C42}" presName="spaceB" presStyleCnt="0"/>
      <dgm:spPr/>
    </dgm:pt>
    <dgm:pt modelId="{76BD4DFB-E1FA-445E-9A83-54708DBEDE7D}" type="pres">
      <dgm:prSet presAssocID="{1A5A94A3-D58B-43EA-A01C-0737C769DC00}" presName="space" presStyleCnt="0"/>
      <dgm:spPr/>
    </dgm:pt>
    <dgm:pt modelId="{8935827F-B63E-4B3B-A2E3-9778BFF44970}" type="pres">
      <dgm:prSet presAssocID="{E29CA426-5B7E-4D3E-A994-BB5B26B1FA36}" presName="compositeA" presStyleCnt="0"/>
      <dgm:spPr/>
    </dgm:pt>
    <dgm:pt modelId="{EC522D6C-BFFF-4289-A8DC-47C188832D92}" type="pres">
      <dgm:prSet presAssocID="{E29CA426-5B7E-4D3E-A994-BB5B26B1FA36}" presName="textA" presStyleLbl="revTx" presStyleIdx="2" presStyleCnt="5">
        <dgm:presLayoutVars>
          <dgm:bulletEnabled val="1"/>
        </dgm:presLayoutVars>
      </dgm:prSet>
      <dgm:spPr/>
    </dgm:pt>
    <dgm:pt modelId="{80E0067B-46A6-45C9-947F-31D6F5E016D9}" type="pres">
      <dgm:prSet presAssocID="{E29CA426-5B7E-4D3E-A994-BB5B26B1FA36}" presName="circleA" presStyleLbl="node1" presStyleIdx="2" presStyleCnt="5">
        <dgm:style>
          <a:lnRef idx="2">
            <a:schemeClr val="dk1"/>
          </a:lnRef>
          <a:fillRef idx="1">
            <a:schemeClr val="lt1"/>
          </a:fillRef>
          <a:effectRef idx="0">
            <a:schemeClr val="dk1"/>
          </a:effectRef>
          <a:fontRef idx="minor">
            <a:schemeClr val="dk1"/>
          </a:fontRef>
        </dgm:style>
      </dgm:prSet>
      <dgm:spPr/>
    </dgm:pt>
    <dgm:pt modelId="{460DC7D4-1D3D-4785-BDB5-2B0BA572BDBF}" type="pres">
      <dgm:prSet presAssocID="{E29CA426-5B7E-4D3E-A994-BB5B26B1FA36}" presName="spaceA" presStyleCnt="0"/>
      <dgm:spPr/>
    </dgm:pt>
    <dgm:pt modelId="{52D93E03-5130-4CDD-A8D6-ADB0EDD5B275}" type="pres">
      <dgm:prSet presAssocID="{32C00845-2BBE-4D97-9C95-193EF0E85285}" presName="space" presStyleCnt="0"/>
      <dgm:spPr/>
    </dgm:pt>
    <dgm:pt modelId="{D6F44801-440A-4F89-92EF-D8834713F3DF}" type="pres">
      <dgm:prSet presAssocID="{2AFC2B11-E7F2-4DB4-9991-2E2A7490DBD3}" presName="compositeB" presStyleCnt="0"/>
      <dgm:spPr/>
    </dgm:pt>
    <dgm:pt modelId="{56D878F8-47DB-4B92-A552-F9470C47C12B}" type="pres">
      <dgm:prSet presAssocID="{2AFC2B11-E7F2-4DB4-9991-2E2A7490DBD3}" presName="textB" presStyleLbl="revTx" presStyleIdx="3" presStyleCnt="5" custScaleX="117866">
        <dgm:presLayoutVars>
          <dgm:bulletEnabled val="1"/>
        </dgm:presLayoutVars>
      </dgm:prSet>
      <dgm:spPr/>
    </dgm:pt>
    <dgm:pt modelId="{6461C6B6-E0F1-4BF8-B15C-D88785B2C461}" type="pres">
      <dgm:prSet presAssocID="{2AFC2B11-E7F2-4DB4-9991-2E2A7490DBD3}" presName="circleB" presStyleLbl="node1" presStyleIdx="3" presStyleCnt="5">
        <dgm:style>
          <a:lnRef idx="2">
            <a:schemeClr val="dk1"/>
          </a:lnRef>
          <a:fillRef idx="1">
            <a:schemeClr val="lt1"/>
          </a:fillRef>
          <a:effectRef idx="0">
            <a:schemeClr val="dk1"/>
          </a:effectRef>
          <a:fontRef idx="minor">
            <a:schemeClr val="dk1"/>
          </a:fontRef>
        </dgm:style>
      </dgm:prSet>
      <dgm:spPr/>
    </dgm:pt>
    <dgm:pt modelId="{15057A72-8267-4F23-9B26-580A43F336B2}" type="pres">
      <dgm:prSet presAssocID="{2AFC2B11-E7F2-4DB4-9991-2E2A7490DBD3}" presName="spaceB" presStyleCnt="0"/>
      <dgm:spPr/>
    </dgm:pt>
    <dgm:pt modelId="{EDE208CA-0142-4D05-9226-E8586214CC5C}" type="pres">
      <dgm:prSet presAssocID="{0EA6BD30-771D-4548-9A2C-DAF03C076050}" presName="space" presStyleCnt="0"/>
      <dgm:spPr/>
    </dgm:pt>
    <dgm:pt modelId="{F4D6B799-A2D7-445F-A277-AB77078F4F1B}" type="pres">
      <dgm:prSet presAssocID="{1A62B685-D37B-4897-B021-11F3BDDD1981}" presName="compositeA" presStyleCnt="0"/>
      <dgm:spPr/>
    </dgm:pt>
    <dgm:pt modelId="{F7A9F79E-E001-4263-9F67-65163BAB1189}" type="pres">
      <dgm:prSet presAssocID="{1A62B685-D37B-4897-B021-11F3BDDD1981}" presName="textA" presStyleLbl="revTx" presStyleIdx="4" presStyleCnt="5">
        <dgm:presLayoutVars>
          <dgm:bulletEnabled val="1"/>
        </dgm:presLayoutVars>
      </dgm:prSet>
      <dgm:spPr/>
    </dgm:pt>
    <dgm:pt modelId="{F4DB00A3-2F80-4E1B-9C98-BB1ACDF8A12A}" type="pres">
      <dgm:prSet presAssocID="{1A62B685-D37B-4897-B021-11F3BDDD1981}" presName="circleA" presStyleLbl="node1" presStyleIdx="4" presStyleCnt="5">
        <dgm:style>
          <a:lnRef idx="2">
            <a:schemeClr val="dk1"/>
          </a:lnRef>
          <a:fillRef idx="1">
            <a:schemeClr val="lt1"/>
          </a:fillRef>
          <a:effectRef idx="0">
            <a:schemeClr val="dk1"/>
          </a:effectRef>
          <a:fontRef idx="minor">
            <a:schemeClr val="dk1"/>
          </a:fontRef>
        </dgm:style>
      </dgm:prSet>
      <dgm:spPr/>
    </dgm:pt>
    <dgm:pt modelId="{EF0EAB59-9A27-420A-9B9E-5A75FA4D1637}" type="pres">
      <dgm:prSet presAssocID="{1A62B685-D37B-4897-B021-11F3BDDD1981}" presName="spaceA" presStyleCnt="0"/>
      <dgm:spPr/>
    </dgm:pt>
  </dgm:ptLst>
  <dgm:cxnLst>
    <dgm:cxn modelId="{39474F1E-9313-4AB7-8DB7-84F3D317FE14}" type="presOf" srcId="{3C473842-C61D-4A02-A258-7A2C91884DC0}" destId="{D189FC92-C6AB-43A9-BF7A-8380DDE86D92}" srcOrd="0" destOrd="0" presId="urn:microsoft.com/office/officeart/2005/8/layout/hProcess11"/>
    <dgm:cxn modelId="{8979E82E-0E15-47F2-A24B-77EAD9B3597D}" srcId="{C736B907-D47B-4F89-8467-C8D602ADFE39}" destId="{F5CF0393-8579-4D2A-91BB-A54D003A6C42}" srcOrd="1" destOrd="0" parTransId="{9FC647C7-8F59-4879-8BF0-8CE43D91C858}" sibTransId="{1A5A94A3-D58B-43EA-A01C-0737C769DC00}"/>
    <dgm:cxn modelId="{AE82CB33-A3E2-45DB-90DE-C1676656310C}" type="presOf" srcId="{C736B907-D47B-4F89-8467-C8D602ADFE39}" destId="{A685F814-DB24-49BE-807B-6A09BB8ADD85}" srcOrd="0" destOrd="0" presId="urn:microsoft.com/office/officeart/2005/8/layout/hProcess11"/>
    <dgm:cxn modelId="{5604DD64-AA0C-45BB-9F16-990F776C9BC8}" srcId="{C736B907-D47B-4F89-8467-C8D602ADFE39}" destId="{E29CA426-5B7E-4D3E-A994-BB5B26B1FA36}" srcOrd="2" destOrd="0" parTransId="{BD7B45A0-1E85-4DE8-92DE-46355A5B05A2}" sibTransId="{32C00845-2BBE-4D97-9C95-193EF0E85285}"/>
    <dgm:cxn modelId="{9A0E8366-8A86-4EA7-B402-2D44A110DD06}" type="presOf" srcId="{1A62B685-D37B-4897-B021-11F3BDDD1981}" destId="{F7A9F79E-E001-4263-9F67-65163BAB1189}" srcOrd="0" destOrd="0" presId="urn:microsoft.com/office/officeart/2005/8/layout/hProcess11"/>
    <dgm:cxn modelId="{90F4244B-9A18-4995-A5E0-010BB0D62D5D}" type="presOf" srcId="{E29CA426-5B7E-4D3E-A994-BB5B26B1FA36}" destId="{EC522D6C-BFFF-4289-A8DC-47C188832D92}" srcOrd="0" destOrd="0" presId="urn:microsoft.com/office/officeart/2005/8/layout/hProcess11"/>
    <dgm:cxn modelId="{F99F685A-1552-456A-9033-645034380D61}" srcId="{C736B907-D47B-4F89-8467-C8D602ADFE39}" destId="{3C473842-C61D-4A02-A258-7A2C91884DC0}" srcOrd="0" destOrd="0" parTransId="{A21F7739-B24B-4AC4-93D9-FBA6688758F8}" sibTransId="{EFD0F207-EC47-44F9-872C-97FF3588D2F0}"/>
    <dgm:cxn modelId="{DB076792-7789-40BF-B6CE-2CC813CD4643}" srcId="{C736B907-D47B-4F89-8467-C8D602ADFE39}" destId="{2AFC2B11-E7F2-4DB4-9991-2E2A7490DBD3}" srcOrd="3" destOrd="0" parTransId="{83E057B9-37B7-4B1C-863F-D62BC9D5A667}" sibTransId="{0EA6BD30-771D-4548-9A2C-DAF03C076050}"/>
    <dgm:cxn modelId="{75B161AB-4516-4297-B35A-A0301BE12B8C}" srcId="{C736B907-D47B-4F89-8467-C8D602ADFE39}" destId="{1A62B685-D37B-4897-B021-11F3BDDD1981}" srcOrd="4" destOrd="0" parTransId="{26BABB34-8F4D-4A46-B15C-D59FEE04F7A5}" sibTransId="{5BA47D08-94B8-45E8-8B61-4B3CBF6289EF}"/>
    <dgm:cxn modelId="{B06400B5-DB04-4056-A36C-610EA91CE0DB}" type="presOf" srcId="{2AFC2B11-E7F2-4DB4-9991-2E2A7490DBD3}" destId="{56D878F8-47DB-4B92-A552-F9470C47C12B}" srcOrd="0" destOrd="0" presId="urn:microsoft.com/office/officeart/2005/8/layout/hProcess11"/>
    <dgm:cxn modelId="{144DA5E5-A0CE-4669-9303-F85FE863E736}" type="presOf" srcId="{F5CF0393-8579-4D2A-91BB-A54D003A6C42}" destId="{B43FF862-9F02-4D7C-86DB-F0C455D02D0B}" srcOrd="0" destOrd="0" presId="urn:microsoft.com/office/officeart/2005/8/layout/hProcess11"/>
    <dgm:cxn modelId="{03BA6F2F-A03F-4422-92AC-FF9C6526225B}" type="presParOf" srcId="{A685F814-DB24-49BE-807B-6A09BB8ADD85}" destId="{C3EA1AA1-3D8E-4F9E-96DB-1CCA768D4C15}" srcOrd="0" destOrd="0" presId="urn:microsoft.com/office/officeart/2005/8/layout/hProcess11"/>
    <dgm:cxn modelId="{74B7303B-0CBC-430B-BE59-F55703A9646E}" type="presParOf" srcId="{A685F814-DB24-49BE-807B-6A09BB8ADD85}" destId="{91BA3695-D564-4BC3-8262-12FC1D7ACF08}" srcOrd="1" destOrd="0" presId="urn:microsoft.com/office/officeart/2005/8/layout/hProcess11"/>
    <dgm:cxn modelId="{1A749E81-A104-41F6-A140-25D02E8E808F}" type="presParOf" srcId="{91BA3695-D564-4BC3-8262-12FC1D7ACF08}" destId="{0EF75085-5C72-4BC6-B6D0-EAF9A621A0A9}" srcOrd="0" destOrd="0" presId="urn:microsoft.com/office/officeart/2005/8/layout/hProcess11"/>
    <dgm:cxn modelId="{DB1A4961-9AE5-491E-9377-74B3FF82023F}" type="presParOf" srcId="{0EF75085-5C72-4BC6-B6D0-EAF9A621A0A9}" destId="{D189FC92-C6AB-43A9-BF7A-8380DDE86D92}" srcOrd="0" destOrd="0" presId="urn:microsoft.com/office/officeart/2005/8/layout/hProcess11"/>
    <dgm:cxn modelId="{B7B151E6-4A16-4E7A-A9FB-A63AA46E2C11}" type="presParOf" srcId="{0EF75085-5C72-4BC6-B6D0-EAF9A621A0A9}" destId="{284C0D5A-0A5F-4A70-8D41-C79A7F237570}" srcOrd="1" destOrd="0" presId="urn:microsoft.com/office/officeart/2005/8/layout/hProcess11"/>
    <dgm:cxn modelId="{7CE5BEEC-0725-45B4-A1B0-BE08F49CFC14}" type="presParOf" srcId="{0EF75085-5C72-4BC6-B6D0-EAF9A621A0A9}" destId="{936A6929-C3E7-4176-9DA6-11F6930E776A}" srcOrd="2" destOrd="0" presId="urn:microsoft.com/office/officeart/2005/8/layout/hProcess11"/>
    <dgm:cxn modelId="{86AC96F7-8191-4E11-BFE7-9D5A81987D2C}" type="presParOf" srcId="{91BA3695-D564-4BC3-8262-12FC1D7ACF08}" destId="{33FC9CF0-9879-429F-8BA4-1CBB51738755}" srcOrd="1" destOrd="0" presId="urn:microsoft.com/office/officeart/2005/8/layout/hProcess11"/>
    <dgm:cxn modelId="{FDBCE7D5-505A-49AD-AAA7-65C995B8494C}" type="presParOf" srcId="{91BA3695-D564-4BC3-8262-12FC1D7ACF08}" destId="{78AD9269-83B6-4EF0-ABDA-0872B8BCEEEE}" srcOrd="2" destOrd="0" presId="urn:microsoft.com/office/officeart/2005/8/layout/hProcess11"/>
    <dgm:cxn modelId="{58C1DDF5-48FE-440F-9EE5-F0A3B5F54AC2}" type="presParOf" srcId="{78AD9269-83B6-4EF0-ABDA-0872B8BCEEEE}" destId="{B43FF862-9F02-4D7C-86DB-F0C455D02D0B}" srcOrd="0" destOrd="0" presId="urn:microsoft.com/office/officeart/2005/8/layout/hProcess11"/>
    <dgm:cxn modelId="{8C87EDB7-87FA-417D-8958-44717776C9DB}" type="presParOf" srcId="{78AD9269-83B6-4EF0-ABDA-0872B8BCEEEE}" destId="{27023712-6713-4A27-8991-4EE4B06359A3}" srcOrd="1" destOrd="0" presId="urn:microsoft.com/office/officeart/2005/8/layout/hProcess11"/>
    <dgm:cxn modelId="{7196B239-0D9C-4D16-83B3-E4ECC6A5C750}" type="presParOf" srcId="{78AD9269-83B6-4EF0-ABDA-0872B8BCEEEE}" destId="{709CF056-7E22-461B-B2B1-5BA2C4B9F2EE}" srcOrd="2" destOrd="0" presId="urn:microsoft.com/office/officeart/2005/8/layout/hProcess11"/>
    <dgm:cxn modelId="{5EC0A4B8-2875-45C1-B435-2AF14CD8DFCF}" type="presParOf" srcId="{91BA3695-D564-4BC3-8262-12FC1D7ACF08}" destId="{76BD4DFB-E1FA-445E-9A83-54708DBEDE7D}" srcOrd="3" destOrd="0" presId="urn:microsoft.com/office/officeart/2005/8/layout/hProcess11"/>
    <dgm:cxn modelId="{0649DDF8-BE54-4D00-B757-34A955D9240C}" type="presParOf" srcId="{91BA3695-D564-4BC3-8262-12FC1D7ACF08}" destId="{8935827F-B63E-4B3B-A2E3-9778BFF44970}" srcOrd="4" destOrd="0" presId="urn:microsoft.com/office/officeart/2005/8/layout/hProcess11"/>
    <dgm:cxn modelId="{F802FE01-59CA-4236-B6D6-9F55B6CC6377}" type="presParOf" srcId="{8935827F-B63E-4B3B-A2E3-9778BFF44970}" destId="{EC522D6C-BFFF-4289-A8DC-47C188832D92}" srcOrd="0" destOrd="0" presId="urn:microsoft.com/office/officeart/2005/8/layout/hProcess11"/>
    <dgm:cxn modelId="{2A5387DF-0AA1-4B02-B1F6-FA623810E518}" type="presParOf" srcId="{8935827F-B63E-4B3B-A2E3-9778BFF44970}" destId="{80E0067B-46A6-45C9-947F-31D6F5E016D9}" srcOrd="1" destOrd="0" presId="urn:microsoft.com/office/officeart/2005/8/layout/hProcess11"/>
    <dgm:cxn modelId="{70B03096-56BC-4139-A3F1-9CAE41D376D1}" type="presParOf" srcId="{8935827F-B63E-4B3B-A2E3-9778BFF44970}" destId="{460DC7D4-1D3D-4785-BDB5-2B0BA572BDBF}" srcOrd="2" destOrd="0" presId="urn:microsoft.com/office/officeart/2005/8/layout/hProcess11"/>
    <dgm:cxn modelId="{FEA3FFBF-5BA1-41F7-B027-3ECEDC7659E2}" type="presParOf" srcId="{91BA3695-D564-4BC3-8262-12FC1D7ACF08}" destId="{52D93E03-5130-4CDD-A8D6-ADB0EDD5B275}" srcOrd="5" destOrd="0" presId="urn:microsoft.com/office/officeart/2005/8/layout/hProcess11"/>
    <dgm:cxn modelId="{7977FD6E-668B-43F9-9CF6-C15F66F3CED1}" type="presParOf" srcId="{91BA3695-D564-4BC3-8262-12FC1D7ACF08}" destId="{D6F44801-440A-4F89-92EF-D8834713F3DF}" srcOrd="6" destOrd="0" presId="urn:microsoft.com/office/officeart/2005/8/layout/hProcess11"/>
    <dgm:cxn modelId="{DB2F2148-EE7D-4495-A5C5-50BB54A5DD45}" type="presParOf" srcId="{D6F44801-440A-4F89-92EF-D8834713F3DF}" destId="{56D878F8-47DB-4B92-A552-F9470C47C12B}" srcOrd="0" destOrd="0" presId="urn:microsoft.com/office/officeart/2005/8/layout/hProcess11"/>
    <dgm:cxn modelId="{88F81D13-DE6E-4549-B77C-26AD6748ADE7}" type="presParOf" srcId="{D6F44801-440A-4F89-92EF-D8834713F3DF}" destId="{6461C6B6-E0F1-4BF8-B15C-D88785B2C461}" srcOrd="1" destOrd="0" presId="urn:microsoft.com/office/officeart/2005/8/layout/hProcess11"/>
    <dgm:cxn modelId="{5B6D18AB-0275-44C7-A1A9-B191DDEB3DF9}" type="presParOf" srcId="{D6F44801-440A-4F89-92EF-D8834713F3DF}" destId="{15057A72-8267-4F23-9B26-580A43F336B2}" srcOrd="2" destOrd="0" presId="urn:microsoft.com/office/officeart/2005/8/layout/hProcess11"/>
    <dgm:cxn modelId="{E6A3FC01-34A2-4860-8329-3F3FD84E6DF7}" type="presParOf" srcId="{91BA3695-D564-4BC3-8262-12FC1D7ACF08}" destId="{EDE208CA-0142-4D05-9226-E8586214CC5C}" srcOrd="7" destOrd="0" presId="urn:microsoft.com/office/officeart/2005/8/layout/hProcess11"/>
    <dgm:cxn modelId="{E51638EE-C417-464C-8858-07219C2D2D56}" type="presParOf" srcId="{91BA3695-D564-4BC3-8262-12FC1D7ACF08}" destId="{F4D6B799-A2D7-445F-A277-AB77078F4F1B}" srcOrd="8" destOrd="0" presId="urn:microsoft.com/office/officeart/2005/8/layout/hProcess11"/>
    <dgm:cxn modelId="{9A15A6A1-4926-47A2-8D3D-697913FF3B77}" type="presParOf" srcId="{F4D6B799-A2D7-445F-A277-AB77078F4F1B}" destId="{F7A9F79E-E001-4263-9F67-65163BAB1189}" srcOrd="0" destOrd="0" presId="urn:microsoft.com/office/officeart/2005/8/layout/hProcess11"/>
    <dgm:cxn modelId="{BE1821DA-9680-4617-8A05-4D834BE336E0}" type="presParOf" srcId="{F4D6B799-A2D7-445F-A277-AB77078F4F1B}" destId="{F4DB00A3-2F80-4E1B-9C98-BB1ACDF8A12A}" srcOrd="1" destOrd="0" presId="urn:microsoft.com/office/officeart/2005/8/layout/hProcess11"/>
    <dgm:cxn modelId="{9C47FEDB-9A19-4F02-9451-EFFFEAEAE7A9}" type="presParOf" srcId="{F4D6B799-A2D7-445F-A277-AB77078F4F1B}" destId="{EF0EAB59-9A27-420A-9B9E-5A75FA4D1637}" srcOrd="2" destOrd="0" presId="urn:microsoft.com/office/officeart/2005/8/layout/hProcess1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C736B907-D47B-4F89-8467-C8D602ADFE39}" type="doc">
      <dgm:prSet loTypeId="urn:microsoft.com/office/officeart/2005/8/layout/hProcess11" loCatId="process" qsTypeId="urn:microsoft.com/office/officeart/2005/8/quickstyle/simple1" qsCatId="simple" csTypeId="urn:microsoft.com/office/officeart/2005/8/colors/accent1_2" csCatId="accent1" phldr="1"/>
      <dgm:spPr/>
    </dgm:pt>
    <dgm:pt modelId="{3C473842-C61D-4A02-A258-7A2C91884DC0}">
      <dgm:prSet phldrT="[Text]" custT="1"/>
      <dgm:spPr/>
      <dgm:t>
        <a:bodyPr/>
        <a:lstStyle/>
        <a:p>
          <a:r>
            <a:rPr lang="en-US" sz="2400" dirty="0">
              <a:latin typeface="Times New Roman" panose="02020603050405020304" pitchFamily="18" charset="0"/>
              <a:cs typeface="Times New Roman" panose="02020603050405020304" pitchFamily="18" charset="0"/>
            </a:rPr>
            <a:t>Patient arrives to ER</a:t>
          </a:r>
        </a:p>
      </dgm:t>
    </dgm:pt>
    <dgm:pt modelId="{A21F7739-B24B-4AC4-93D9-FBA6688758F8}" type="parTrans" cxnId="{F99F685A-1552-456A-9033-645034380D61}">
      <dgm:prSet/>
      <dgm:spPr/>
      <dgm:t>
        <a:bodyPr/>
        <a:lstStyle/>
        <a:p>
          <a:endParaRPr lang="en-US" sz="2400">
            <a:latin typeface="Times New Roman" panose="02020603050405020304" pitchFamily="18" charset="0"/>
            <a:cs typeface="Times New Roman" panose="02020603050405020304" pitchFamily="18" charset="0"/>
          </a:endParaRPr>
        </a:p>
      </dgm:t>
    </dgm:pt>
    <dgm:pt modelId="{EFD0F207-EC47-44F9-872C-97FF3588D2F0}" type="sibTrans" cxnId="{F99F685A-1552-456A-9033-645034380D61}">
      <dgm:prSet/>
      <dgm:spPr/>
      <dgm:t>
        <a:bodyPr/>
        <a:lstStyle/>
        <a:p>
          <a:endParaRPr lang="en-US" sz="2400">
            <a:latin typeface="Times New Roman" panose="02020603050405020304" pitchFamily="18" charset="0"/>
            <a:cs typeface="Times New Roman" panose="02020603050405020304" pitchFamily="18" charset="0"/>
          </a:endParaRPr>
        </a:p>
      </dgm:t>
    </dgm:pt>
    <dgm:pt modelId="{1A62B685-D37B-4897-B021-11F3BDDD1981}">
      <dgm:prSet phldrT="[Text]" custT="1"/>
      <dgm:spPr/>
      <dgm:t>
        <a:bodyPr/>
        <a:lstStyle/>
        <a:p>
          <a:pPr>
            <a:lnSpc>
              <a:spcPct val="100000"/>
            </a:lnSpc>
            <a:spcAft>
              <a:spcPts val="0"/>
            </a:spcAft>
          </a:pPr>
          <a:r>
            <a:rPr lang="en-US" sz="2400" dirty="0">
              <a:latin typeface="Times New Roman" panose="02020603050405020304" pitchFamily="18" charset="0"/>
              <a:cs typeface="Times New Roman" panose="02020603050405020304" pitchFamily="18" charset="0"/>
            </a:rPr>
            <a:t>Vitals</a:t>
          </a:r>
        </a:p>
        <a:p>
          <a:pPr>
            <a:lnSpc>
              <a:spcPct val="100000"/>
            </a:lnSpc>
            <a:spcAft>
              <a:spcPts val="0"/>
            </a:spcAft>
          </a:pPr>
          <a:r>
            <a:rPr lang="en-US" sz="2400" b="0" dirty="0">
              <a:solidFill>
                <a:schemeClr val="tx1"/>
              </a:solidFill>
              <a:latin typeface="Times New Roman" panose="02020603050405020304" pitchFamily="18" charset="0"/>
              <a:cs typeface="Times New Roman" panose="02020603050405020304" pitchFamily="18" charset="0"/>
            </a:rPr>
            <a:t>BP 220/140 </a:t>
          </a:r>
          <a:br>
            <a:rPr lang="en-US" sz="2400" b="0" dirty="0">
              <a:solidFill>
                <a:schemeClr val="tx1"/>
              </a:solidFill>
              <a:latin typeface="Times New Roman" panose="02020603050405020304" pitchFamily="18" charset="0"/>
              <a:cs typeface="Times New Roman" panose="02020603050405020304" pitchFamily="18" charset="0"/>
            </a:rPr>
          </a:br>
          <a:r>
            <a:rPr lang="en-US" sz="2400" b="0" dirty="0">
              <a:solidFill>
                <a:schemeClr val="tx1"/>
              </a:solidFill>
              <a:latin typeface="Times New Roman" panose="02020603050405020304" pitchFamily="18" charset="0"/>
              <a:cs typeface="Times New Roman" panose="02020603050405020304" pitchFamily="18" charset="0"/>
            </a:rPr>
            <a:t>HR 118</a:t>
          </a:r>
        </a:p>
      </dgm:t>
    </dgm:pt>
    <dgm:pt modelId="{26BABB34-8F4D-4A46-B15C-D59FEE04F7A5}" type="parTrans" cxnId="{75B161AB-4516-4297-B35A-A0301BE12B8C}">
      <dgm:prSet/>
      <dgm:spPr/>
      <dgm:t>
        <a:bodyPr/>
        <a:lstStyle/>
        <a:p>
          <a:endParaRPr lang="en-US" sz="2400"/>
        </a:p>
      </dgm:t>
    </dgm:pt>
    <dgm:pt modelId="{5BA47D08-94B8-45E8-8B61-4B3CBF6289EF}" type="sibTrans" cxnId="{75B161AB-4516-4297-B35A-A0301BE12B8C}">
      <dgm:prSet/>
      <dgm:spPr/>
      <dgm:t>
        <a:bodyPr/>
        <a:lstStyle/>
        <a:p>
          <a:endParaRPr lang="en-US" sz="2400"/>
        </a:p>
      </dgm:t>
    </dgm:pt>
    <dgm:pt modelId="{A685F814-DB24-49BE-807B-6A09BB8ADD85}" type="pres">
      <dgm:prSet presAssocID="{C736B907-D47B-4F89-8467-C8D602ADFE39}" presName="Name0" presStyleCnt="0">
        <dgm:presLayoutVars>
          <dgm:dir/>
          <dgm:resizeHandles val="exact"/>
        </dgm:presLayoutVars>
      </dgm:prSet>
      <dgm:spPr/>
    </dgm:pt>
    <dgm:pt modelId="{C3EA1AA1-3D8E-4F9E-96DB-1CCA768D4C15}" type="pres">
      <dgm:prSet presAssocID="{C736B907-D47B-4F89-8467-C8D602ADFE39}" presName="arrow" presStyleLbl="bgShp" presStyleIdx="0" presStyleCnt="1"/>
      <dgm:spPr>
        <a:solidFill>
          <a:srgbClr val="90BCC5"/>
        </a:solidFill>
      </dgm:spPr>
    </dgm:pt>
    <dgm:pt modelId="{91BA3695-D564-4BC3-8262-12FC1D7ACF08}" type="pres">
      <dgm:prSet presAssocID="{C736B907-D47B-4F89-8467-C8D602ADFE39}" presName="points" presStyleCnt="0"/>
      <dgm:spPr/>
    </dgm:pt>
    <dgm:pt modelId="{0EF75085-5C72-4BC6-B6D0-EAF9A621A0A9}" type="pres">
      <dgm:prSet presAssocID="{3C473842-C61D-4A02-A258-7A2C91884DC0}" presName="compositeA" presStyleCnt="0"/>
      <dgm:spPr/>
    </dgm:pt>
    <dgm:pt modelId="{D189FC92-C6AB-43A9-BF7A-8380DDE86D92}" type="pres">
      <dgm:prSet presAssocID="{3C473842-C61D-4A02-A258-7A2C91884DC0}" presName="textA" presStyleLbl="revTx" presStyleIdx="0" presStyleCnt="2">
        <dgm:presLayoutVars>
          <dgm:bulletEnabled val="1"/>
        </dgm:presLayoutVars>
      </dgm:prSet>
      <dgm:spPr/>
    </dgm:pt>
    <dgm:pt modelId="{284C0D5A-0A5F-4A70-8D41-C79A7F237570}" type="pres">
      <dgm:prSet presAssocID="{3C473842-C61D-4A02-A258-7A2C91884DC0}" presName="circleA" presStyleLbl="node1" presStyleIdx="0" presStyleCnt="2" custScaleX="153487" custScaleY="155958">
        <dgm:style>
          <a:lnRef idx="2">
            <a:schemeClr val="dk1"/>
          </a:lnRef>
          <a:fillRef idx="1">
            <a:schemeClr val="lt1"/>
          </a:fillRef>
          <a:effectRef idx="0">
            <a:schemeClr val="dk1"/>
          </a:effectRef>
          <a:fontRef idx="minor">
            <a:schemeClr val="dk1"/>
          </a:fontRef>
        </dgm:style>
      </dgm:prSet>
      <dgm:spPr/>
      <dgm:extLst>
        <a:ext uri="{E40237B7-FDA0-4F09-8148-C483321AD2D9}">
          <dgm14:cNvPr xmlns:dgm14="http://schemas.microsoft.com/office/drawing/2010/diagram" id="0" name="" descr="1345"/>
        </a:ext>
      </dgm:extLst>
    </dgm:pt>
    <dgm:pt modelId="{936A6929-C3E7-4176-9DA6-11F6930E776A}" type="pres">
      <dgm:prSet presAssocID="{3C473842-C61D-4A02-A258-7A2C91884DC0}" presName="spaceA" presStyleCnt="0"/>
      <dgm:spPr/>
    </dgm:pt>
    <dgm:pt modelId="{33FC9CF0-9879-429F-8BA4-1CBB51738755}" type="pres">
      <dgm:prSet presAssocID="{EFD0F207-EC47-44F9-872C-97FF3588D2F0}" presName="space" presStyleCnt="0"/>
      <dgm:spPr/>
    </dgm:pt>
    <dgm:pt modelId="{35D369FA-513F-4D3E-B3DA-5C4CA6A38DC6}" type="pres">
      <dgm:prSet presAssocID="{1A62B685-D37B-4897-B021-11F3BDDD1981}" presName="compositeB" presStyleCnt="0"/>
      <dgm:spPr/>
    </dgm:pt>
    <dgm:pt modelId="{C75A3A4F-DD20-43FB-8E71-C16B52221820}" type="pres">
      <dgm:prSet presAssocID="{1A62B685-D37B-4897-B021-11F3BDDD1981}" presName="textB" presStyleLbl="revTx" presStyleIdx="1" presStyleCnt="2">
        <dgm:presLayoutVars>
          <dgm:bulletEnabled val="1"/>
        </dgm:presLayoutVars>
      </dgm:prSet>
      <dgm:spPr/>
    </dgm:pt>
    <dgm:pt modelId="{69F08DDA-C29A-422C-8E62-D67A74221F43}" type="pres">
      <dgm:prSet presAssocID="{1A62B685-D37B-4897-B021-11F3BDDD1981}" presName="circleB" presStyleLbl="node1" presStyleIdx="1" presStyleCnt="2" custScaleX="153487" custScaleY="155958">
        <dgm:style>
          <a:lnRef idx="2">
            <a:schemeClr val="dk1"/>
          </a:lnRef>
          <a:fillRef idx="1">
            <a:schemeClr val="lt1"/>
          </a:fillRef>
          <a:effectRef idx="0">
            <a:schemeClr val="dk1"/>
          </a:effectRef>
          <a:fontRef idx="minor">
            <a:schemeClr val="dk1"/>
          </a:fontRef>
        </dgm:style>
      </dgm:prSet>
      <dgm:spPr/>
    </dgm:pt>
    <dgm:pt modelId="{BF28EDAA-AA41-4880-B67C-688279FB0873}" type="pres">
      <dgm:prSet presAssocID="{1A62B685-D37B-4897-B021-11F3BDDD1981}" presName="spaceB" presStyleCnt="0"/>
      <dgm:spPr/>
    </dgm:pt>
  </dgm:ptLst>
  <dgm:cxnLst>
    <dgm:cxn modelId="{39474F1E-9313-4AB7-8DB7-84F3D317FE14}" type="presOf" srcId="{3C473842-C61D-4A02-A258-7A2C91884DC0}" destId="{D189FC92-C6AB-43A9-BF7A-8380DDE86D92}" srcOrd="0" destOrd="0" presId="urn:microsoft.com/office/officeart/2005/8/layout/hProcess11"/>
    <dgm:cxn modelId="{AE82CB33-A3E2-45DB-90DE-C1676656310C}" type="presOf" srcId="{C736B907-D47B-4F89-8467-C8D602ADFE39}" destId="{A685F814-DB24-49BE-807B-6A09BB8ADD85}" srcOrd="0" destOrd="0" presId="urn:microsoft.com/office/officeart/2005/8/layout/hProcess11"/>
    <dgm:cxn modelId="{C538EF46-F00A-4E11-A17E-15D809627914}" type="presOf" srcId="{1A62B685-D37B-4897-B021-11F3BDDD1981}" destId="{C75A3A4F-DD20-43FB-8E71-C16B52221820}" srcOrd="0" destOrd="0" presId="urn:microsoft.com/office/officeart/2005/8/layout/hProcess11"/>
    <dgm:cxn modelId="{F99F685A-1552-456A-9033-645034380D61}" srcId="{C736B907-D47B-4F89-8467-C8D602ADFE39}" destId="{3C473842-C61D-4A02-A258-7A2C91884DC0}" srcOrd="0" destOrd="0" parTransId="{A21F7739-B24B-4AC4-93D9-FBA6688758F8}" sibTransId="{EFD0F207-EC47-44F9-872C-97FF3588D2F0}"/>
    <dgm:cxn modelId="{75B161AB-4516-4297-B35A-A0301BE12B8C}" srcId="{C736B907-D47B-4F89-8467-C8D602ADFE39}" destId="{1A62B685-D37B-4897-B021-11F3BDDD1981}" srcOrd="1" destOrd="0" parTransId="{26BABB34-8F4D-4A46-B15C-D59FEE04F7A5}" sibTransId="{5BA47D08-94B8-45E8-8B61-4B3CBF6289EF}"/>
    <dgm:cxn modelId="{03BA6F2F-A03F-4422-92AC-FF9C6526225B}" type="presParOf" srcId="{A685F814-DB24-49BE-807B-6A09BB8ADD85}" destId="{C3EA1AA1-3D8E-4F9E-96DB-1CCA768D4C15}" srcOrd="0" destOrd="0" presId="urn:microsoft.com/office/officeart/2005/8/layout/hProcess11"/>
    <dgm:cxn modelId="{74B7303B-0CBC-430B-BE59-F55703A9646E}" type="presParOf" srcId="{A685F814-DB24-49BE-807B-6A09BB8ADD85}" destId="{91BA3695-D564-4BC3-8262-12FC1D7ACF08}" srcOrd="1" destOrd="0" presId="urn:microsoft.com/office/officeart/2005/8/layout/hProcess11"/>
    <dgm:cxn modelId="{1A749E81-A104-41F6-A140-25D02E8E808F}" type="presParOf" srcId="{91BA3695-D564-4BC3-8262-12FC1D7ACF08}" destId="{0EF75085-5C72-4BC6-B6D0-EAF9A621A0A9}" srcOrd="0" destOrd="0" presId="urn:microsoft.com/office/officeart/2005/8/layout/hProcess11"/>
    <dgm:cxn modelId="{DB1A4961-9AE5-491E-9377-74B3FF82023F}" type="presParOf" srcId="{0EF75085-5C72-4BC6-B6D0-EAF9A621A0A9}" destId="{D189FC92-C6AB-43A9-BF7A-8380DDE86D92}" srcOrd="0" destOrd="0" presId="urn:microsoft.com/office/officeart/2005/8/layout/hProcess11"/>
    <dgm:cxn modelId="{B7B151E6-4A16-4E7A-A9FB-A63AA46E2C11}" type="presParOf" srcId="{0EF75085-5C72-4BC6-B6D0-EAF9A621A0A9}" destId="{284C0D5A-0A5F-4A70-8D41-C79A7F237570}" srcOrd="1" destOrd="0" presId="urn:microsoft.com/office/officeart/2005/8/layout/hProcess11"/>
    <dgm:cxn modelId="{7CE5BEEC-0725-45B4-A1B0-BE08F49CFC14}" type="presParOf" srcId="{0EF75085-5C72-4BC6-B6D0-EAF9A621A0A9}" destId="{936A6929-C3E7-4176-9DA6-11F6930E776A}" srcOrd="2" destOrd="0" presId="urn:microsoft.com/office/officeart/2005/8/layout/hProcess11"/>
    <dgm:cxn modelId="{86AC96F7-8191-4E11-BFE7-9D5A81987D2C}" type="presParOf" srcId="{91BA3695-D564-4BC3-8262-12FC1D7ACF08}" destId="{33FC9CF0-9879-429F-8BA4-1CBB51738755}" srcOrd="1" destOrd="0" presId="urn:microsoft.com/office/officeart/2005/8/layout/hProcess11"/>
    <dgm:cxn modelId="{3765B507-B020-4A38-868C-6E0D7E542AD6}" type="presParOf" srcId="{91BA3695-D564-4BC3-8262-12FC1D7ACF08}" destId="{35D369FA-513F-4D3E-B3DA-5C4CA6A38DC6}" srcOrd="2" destOrd="0" presId="urn:microsoft.com/office/officeart/2005/8/layout/hProcess11"/>
    <dgm:cxn modelId="{E9EC3626-AC88-403D-B1CC-D9BDEAD780B6}" type="presParOf" srcId="{35D369FA-513F-4D3E-B3DA-5C4CA6A38DC6}" destId="{C75A3A4F-DD20-43FB-8E71-C16B52221820}" srcOrd="0" destOrd="0" presId="urn:microsoft.com/office/officeart/2005/8/layout/hProcess11"/>
    <dgm:cxn modelId="{7EEFF3DB-39EA-40E0-BB4D-22D5234E66EF}" type="presParOf" srcId="{35D369FA-513F-4D3E-B3DA-5C4CA6A38DC6}" destId="{69F08DDA-C29A-422C-8E62-D67A74221F43}" srcOrd="1" destOrd="0" presId="urn:microsoft.com/office/officeart/2005/8/layout/hProcess11"/>
    <dgm:cxn modelId="{96284489-3B92-495D-A710-BF4EEC694E34}" type="presParOf" srcId="{35D369FA-513F-4D3E-B3DA-5C4CA6A38DC6}" destId="{BF28EDAA-AA41-4880-B67C-688279FB0873}"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038ABB85-09D8-4EF0-8E58-9A52BC137F94}" type="doc">
      <dgm:prSet loTypeId="urn:microsoft.com/office/officeart/2005/8/layout/hProcess6" loCatId="process" qsTypeId="urn:microsoft.com/office/officeart/2005/8/quickstyle/simple4" qsCatId="simple" csTypeId="urn:microsoft.com/office/officeart/2005/8/colors/accent1_2" csCatId="accent1" phldr="1"/>
      <dgm:spPr/>
      <dgm:t>
        <a:bodyPr/>
        <a:lstStyle/>
        <a:p>
          <a:endParaRPr lang="en-US"/>
        </a:p>
      </dgm:t>
    </dgm:pt>
    <dgm:pt modelId="{BBBDB19A-04AA-49BA-8D87-8408C60AF968}">
      <dgm:prSet phldrT="[Text]" custT="1"/>
      <dgm:spPr>
        <a:solidFill>
          <a:srgbClr val="1A89A4"/>
        </a:solidFill>
      </dgm:spPr>
      <dgm:t>
        <a:bodyPr/>
        <a:lstStyle/>
        <a:p>
          <a:r>
            <a:rPr lang="en-US" sz="2000" b="1" dirty="0">
              <a:latin typeface="Times New Roman" panose="02020603050405020304" pitchFamily="18" charset="0"/>
              <a:cs typeface="Times New Roman" panose="02020603050405020304" pitchFamily="18" charset="0"/>
            </a:rPr>
            <a:t>Time: minus    2-5 min</a:t>
          </a:r>
        </a:p>
      </dgm:t>
    </dgm:pt>
    <dgm:pt modelId="{70608A8A-285B-4067-907F-429B75AADACB}" type="parTrans" cxnId="{41F05422-DD08-4909-9576-0CBC18D5CFA1}">
      <dgm:prSet/>
      <dgm:spPr/>
      <dgm:t>
        <a:bodyPr/>
        <a:lstStyle/>
        <a:p>
          <a:endParaRPr lang="en-US">
            <a:latin typeface="Times New Roman" panose="02020603050405020304" pitchFamily="18" charset="0"/>
            <a:cs typeface="Times New Roman" panose="02020603050405020304" pitchFamily="18" charset="0"/>
          </a:endParaRPr>
        </a:p>
      </dgm:t>
    </dgm:pt>
    <dgm:pt modelId="{27387C9A-AFFB-4D42-8818-E9E85C2376DF}" type="sibTrans" cxnId="{41F05422-DD08-4909-9576-0CBC18D5CFA1}">
      <dgm:prSet/>
      <dgm:spPr/>
      <dgm:t>
        <a:bodyPr/>
        <a:lstStyle/>
        <a:p>
          <a:endParaRPr lang="en-US">
            <a:latin typeface="Times New Roman" panose="02020603050405020304" pitchFamily="18" charset="0"/>
            <a:cs typeface="Times New Roman" panose="02020603050405020304" pitchFamily="18" charset="0"/>
          </a:endParaRPr>
        </a:p>
      </dgm:t>
    </dgm:pt>
    <dgm:pt modelId="{14BC7B43-2889-4361-9E69-736364EE004E}">
      <dgm:prSet phldrT="[Text]" custT="1"/>
      <dgm:spPr>
        <a:solidFill>
          <a:srgbClr val="90BCC5">
            <a:alpha val="80000"/>
          </a:srgbClr>
        </a:solidFill>
      </dgm:spPr>
      <dgm:t>
        <a:bodyPr/>
        <a:lstStyle/>
        <a:p>
          <a:pPr algn="ctr"/>
          <a:r>
            <a:rPr lang="en-US" sz="2200" dirty="0">
              <a:solidFill>
                <a:schemeClr val="tx1"/>
              </a:solidFill>
              <a:latin typeface="Times New Roman" panose="02020603050405020304" pitchFamily="18" charset="0"/>
              <a:cs typeface="Times New Roman" panose="02020603050405020304" pitchFamily="18" charset="0"/>
            </a:rPr>
            <a:t>Pre-induction</a:t>
          </a:r>
        </a:p>
      </dgm:t>
    </dgm:pt>
    <dgm:pt modelId="{98C1EB3A-4F20-45C1-9338-BD804DF871FE}" type="parTrans" cxnId="{818CC69A-5338-40CA-A9D3-33EEB7E9F1BA}">
      <dgm:prSet/>
      <dgm:spPr/>
      <dgm:t>
        <a:bodyPr/>
        <a:lstStyle/>
        <a:p>
          <a:endParaRPr lang="en-US">
            <a:latin typeface="Times New Roman" panose="02020603050405020304" pitchFamily="18" charset="0"/>
            <a:cs typeface="Times New Roman" panose="02020603050405020304" pitchFamily="18" charset="0"/>
          </a:endParaRPr>
        </a:p>
      </dgm:t>
    </dgm:pt>
    <dgm:pt modelId="{EA52E058-1241-4D20-BE89-0F5FC21373EF}" type="sibTrans" cxnId="{818CC69A-5338-40CA-A9D3-33EEB7E9F1BA}">
      <dgm:prSet/>
      <dgm:spPr/>
      <dgm:t>
        <a:bodyPr/>
        <a:lstStyle/>
        <a:p>
          <a:endParaRPr lang="en-US">
            <a:latin typeface="Times New Roman" panose="02020603050405020304" pitchFamily="18" charset="0"/>
            <a:cs typeface="Times New Roman" panose="02020603050405020304" pitchFamily="18" charset="0"/>
          </a:endParaRPr>
        </a:p>
      </dgm:t>
    </dgm:pt>
    <dgm:pt modelId="{7592FE33-4265-4062-A851-5DF1467FB520}">
      <dgm:prSet phldrT="[Text]" custT="1"/>
      <dgm:spPr>
        <a:solidFill>
          <a:srgbClr val="1A89A4"/>
        </a:solidFill>
      </dgm:spPr>
      <dgm:t>
        <a:bodyPr/>
        <a:lstStyle/>
        <a:p>
          <a:r>
            <a:rPr lang="en-US" sz="2000" b="1" dirty="0">
              <a:latin typeface="Times New Roman" panose="02020603050405020304" pitchFamily="18" charset="0"/>
              <a:cs typeface="Times New Roman" panose="02020603050405020304" pitchFamily="18" charset="0"/>
            </a:rPr>
            <a:t>Time: minus 0.5-1 min</a:t>
          </a:r>
        </a:p>
      </dgm:t>
    </dgm:pt>
    <dgm:pt modelId="{8D545AA8-E629-4512-9167-ED0D96E0BF29}" type="parTrans" cxnId="{7BE13046-7586-40D3-85DA-98025B0AF525}">
      <dgm:prSet/>
      <dgm:spPr/>
      <dgm:t>
        <a:bodyPr/>
        <a:lstStyle/>
        <a:p>
          <a:endParaRPr lang="en-US">
            <a:latin typeface="Times New Roman" panose="02020603050405020304" pitchFamily="18" charset="0"/>
            <a:cs typeface="Times New Roman" panose="02020603050405020304" pitchFamily="18" charset="0"/>
          </a:endParaRPr>
        </a:p>
      </dgm:t>
    </dgm:pt>
    <dgm:pt modelId="{E049986E-9E48-40CE-B4E9-237D5DF87755}" type="sibTrans" cxnId="{7BE13046-7586-40D3-85DA-98025B0AF525}">
      <dgm:prSet/>
      <dgm:spPr/>
      <dgm:t>
        <a:bodyPr/>
        <a:lstStyle/>
        <a:p>
          <a:endParaRPr lang="en-US">
            <a:latin typeface="Times New Roman" panose="02020603050405020304" pitchFamily="18" charset="0"/>
            <a:cs typeface="Times New Roman" panose="02020603050405020304" pitchFamily="18" charset="0"/>
          </a:endParaRPr>
        </a:p>
      </dgm:t>
    </dgm:pt>
    <dgm:pt modelId="{C33E65F2-220A-441E-A18D-9B2E1934EEE0}">
      <dgm:prSet phldrT="[Text]" custT="1"/>
      <dgm:spPr>
        <a:solidFill>
          <a:srgbClr val="90BCC5">
            <a:alpha val="80000"/>
          </a:srgbClr>
        </a:solidFill>
      </dgm:spPr>
      <dgm:t>
        <a:bodyPr/>
        <a:lstStyle/>
        <a:p>
          <a:pPr algn="l">
            <a:buNone/>
          </a:pPr>
          <a:r>
            <a:rPr lang="en-US" sz="2200" dirty="0">
              <a:solidFill>
                <a:schemeClr val="tx1"/>
              </a:solidFill>
              <a:latin typeface="Times New Roman" panose="02020603050405020304" pitchFamily="18" charset="0"/>
              <a:cs typeface="Times New Roman" panose="02020603050405020304" pitchFamily="18" charset="0"/>
            </a:rPr>
            <a:t>Induction</a:t>
          </a:r>
        </a:p>
      </dgm:t>
    </dgm:pt>
    <dgm:pt modelId="{2DA25146-912C-4A9C-94E9-609F3FE9E649}" type="parTrans" cxnId="{8C96C6FF-904F-408E-8298-BAE6A180E4B3}">
      <dgm:prSet/>
      <dgm:spPr/>
      <dgm:t>
        <a:bodyPr/>
        <a:lstStyle/>
        <a:p>
          <a:endParaRPr lang="en-US">
            <a:latin typeface="Times New Roman" panose="02020603050405020304" pitchFamily="18" charset="0"/>
            <a:cs typeface="Times New Roman" panose="02020603050405020304" pitchFamily="18" charset="0"/>
          </a:endParaRPr>
        </a:p>
      </dgm:t>
    </dgm:pt>
    <dgm:pt modelId="{D8056CA7-9628-4D2A-85A9-470FA8329E24}" type="sibTrans" cxnId="{8C96C6FF-904F-408E-8298-BAE6A180E4B3}">
      <dgm:prSet/>
      <dgm:spPr/>
      <dgm:t>
        <a:bodyPr/>
        <a:lstStyle/>
        <a:p>
          <a:endParaRPr lang="en-US">
            <a:latin typeface="Times New Roman" panose="02020603050405020304" pitchFamily="18" charset="0"/>
            <a:cs typeface="Times New Roman" panose="02020603050405020304" pitchFamily="18" charset="0"/>
          </a:endParaRPr>
        </a:p>
      </dgm:t>
    </dgm:pt>
    <dgm:pt modelId="{7D63C41A-3439-4564-9B6C-13A933FEAF4E}">
      <dgm:prSet phldrT="[Text]" custT="1"/>
      <dgm:spPr>
        <a:solidFill>
          <a:srgbClr val="1A89A4"/>
        </a:solidFill>
      </dgm:spPr>
      <dgm:t>
        <a:bodyPr/>
        <a:lstStyle/>
        <a:p>
          <a:r>
            <a:rPr lang="en-US" sz="2000" b="1" dirty="0">
              <a:latin typeface="Times New Roman" panose="02020603050405020304" pitchFamily="18" charset="0"/>
              <a:cs typeface="Times New Roman" panose="02020603050405020304" pitchFamily="18" charset="0"/>
            </a:rPr>
            <a:t>Time: zero</a:t>
          </a:r>
        </a:p>
      </dgm:t>
    </dgm:pt>
    <dgm:pt modelId="{30651965-8F22-49E8-808B-76AF7C288861}" type="parTrans" cxnId="{44A6CBEF-68BB-4355-A39B-01C5FA5D85D3}">
      <dgm:prSet/>
      <dgm:spPr/>
      <dgm:t>
        <a:bodyPr/>
        <a:lstStyle/>
        <a:p>
          <a:endParaRPr lang="en-US">
            <a:latin typeface="Times New Roman" panose="02020603050405020304" pitchFamily="18" charset="0"/>
            <a:cs typeface="Times New Roman" panose="02020603050405020304" pitchFamily="18" charset="0"/>
          </a:endParaRPr>
        </a:p>
      </dgm:t>
    </dgm:pt>
    <dgm:pt modelId="{DD9C0654-207B-4424-A3CE-6F923C85DFAC}" type="sibTrans" cxnId="{44A6CBEF-68BB-4355-A39B-01C5FA5D85D3}">
      <dgm:prSet/>
      <dgm:spPr/>
      <dgm:t>
        <a:bodyPr/>
        <a:lstStyle/>
        <a:p>
          <a:endParaRPr lang="en-US">
            <a:latin typeface="Times New Roman" panose="02020603050405020304" pitchFamily="18" charset="0"/>
            <a:cs typeface="Times New Roman" panose="02020603050405020304" pitchFamily="18" charset="0"/>
          </a:endParaRPr>
        </a:p>
      </dgm:t>
    </dgm:pt>
    <dgm:pt modelId="{EB14804D-9304-4473-A155-F0E2329809ED}">
      <dgm:prSet phldrT="[Text]" custT="1"/>
      <dgm:spPr>
        <a:solidFill>
          <a:srgbClr val="90BCC5">
            <a:alpha val="80000"/>
          </a:srgbClr>
        </a:solidFill>
      </dgm:spPr>
      <dgm:t>
        <a:bodyPr/>
        <a:lstStyle/>
        <a:p>
          <a:pPr algn="ctr"/>
          <a:r>
            <a:rPr lang="en-US" sz="2200" dirty="0">
              <a:solidFill>
                <a:schemeClr val="tx1"/>
              </a:solidFill>
              <a:latin typeface="Times New Roman" panose="02020603050405020304" pitchFamily="18" charset="0"/>
              <a:cs typeface="Times New Roman" panose="02020603050405020304" pitchFamily="18" charset="0"/>
            </a:rPr>
            <a:t>Intubation</a:t>
          </a:r>
        </a:p>
      </dgm:t>
    </dgm:pt>
    <dgm:pt modelId="{744207FC-0898-41CA-A720-7E0D9EC02041}" type="parTrans" cxnId="{F5677707-6793-42F2-825A-BF9B62B0D3F8}">
      <dgm:prSet/>
      <dgm:spPr/>
      <dgm:t>
        <a:bodyPr/>
        <a:lstStyle/>
        <a:p>
          <a:endParaRPr lang="en-US">
            <a:latin typeface="Times New Roman" panose="02020603050405020304" pitchFamily="18" charset="0"/>
            <a:cs typeface="Times New Roman" panose="02020603050405020304" pitchFamily="18" charset="0"/>
          </a:endParaRPr>
        </a:p>
      </dgm:t>
    </dgm:pt>
    <dgm:pt modelId="{91DF1C84-BBEE-464F-9FB7-925C79B4D4EC}" type="sibTrans" cxnId="{F5677707-6793-42F2-825A-BF9B62B0D3F8}">
      <dgm:prSet/>
      <dgm:spPr/>
      <dgm:t>
        <a:bodyPr/>
        <a:lstStyle/>
        <a:p>
          <a:endParaRPr lang="en-US">
            <a:latin typeface="Times New Roman" panose="02020603050405020304" pitchFamily="18" charset="0"/>
            <a:cs typeface="Times New Roman" panose="02020603050405020304" pitchFamily="18" charset="0"/>
          </a:endParaRPr>
        </a:p>
      </dgm:t>
    </dgm:pt>
    <dgm:pt modelId="{A90549FB-C47B-425F-B14B-E6D11767FB08}">
      <dgm:prSet phldrT="[Text]" custT="1"/>
      <dgm:spPr>
        <a:solidFill>
          <a:srgbClr val="90BCC5">
            <a:alpha val="80000"/>
          </a:srgbClr>
        </a:solidFill>
      </dgm:spPr>
      <dgm:t>
        <a:bodyPr/>
        <a:lstStyle/>
        <a:p>
          <a:pPr algn="l">
            <a:buNone/>
          </a:pPr>
          <a:r>
            <a:rPr lang="en-US" sz="2000" dirty="0">
              <a:solidFill>
                <a:schemeClr val="tx1"/>
              </a:solidFill>
              <a:latin typeface="Times New Roman" panose="02020603050405020304" pitchFamily="18" charset="0"/>
              <a:cs typeface="Times New Roman" panose="02020603050405020304" pitchFamily="18" charset="0"/>
            </a:rPr>
            <a:t>Paralytic</a:t>
          </a:r>
        </a:p>
      </dgm:t>
    </dgm:pt>
    <dgm:pt modelId="{98C885B8-86A4-48C6-84DE-9E7F54A1A41E}" type="parTrans" cxnId="{0E1A5FE7-A7E0-42AF-82AD-4412DB6D0305}">
      <dgm:prSet/>
      <dgm:spPr/>
      <dgm:t>
        <a:bodyPr/>
        <a:lstStyle/>
        <a:p>
          <a:endParaRPr lang="en-US">
            <a:latin typeface="Times New Roman" panose="02020603050405020304" pitchFamily="18" charset="0"/>
            <a:cs typeface="Times New Roman" panose="02020603050405020304" pitchFamily="18" charset="0"/>
          </a:endParaRPr>
        </a:p>
      </dgm:t>
    </dgm:pt>
    <dgm:pt modelId="{07FA00FF-97CA-4610-AE47-875CC8FBA6F7}" type="sibTrans" cxnId="{0E1A5FE7-A7E0-42AF-82AD-4412DB6D0305}">
      <dgm:prSet/>
      <dgm:spPr/>
      <dgm:t>
        <a:bodyPr/>
        <a:lstStyle/>
        <a:p>
          <a:endParaRPr lang="en-US">
            <a:latin typeface="Times New Roman" panose="02020603050405020304" pitchFamily="18" charset="0"/>
            <a:cs typeface="Times New Roman" panose="02020603050405020304" pitchFamily="18" charset="0"/>
          </a:endParaRPr>
        </a:p>
      </dgm:t>
    </dgm:pt>
    <dgm:pt modelId="{642E7E48-EFD4-486E-8499-56F206A9B741}">
      <dgm:prSet phldrT="[Text]" custT="1"/>
      <dgm:spPr>
        <a:solidFill>
          <a:srgbClr val="90BCC5">
            <a:alpha val="80000"/>
          </a:srgbClr>
        </a:solidFill>
      </dgm:spPr>
      <dgm:t>
        <a:bodyPr/>
        <a:lstStyle/>
        <a:p>
          <a:pPr algn="ctr"/>
          <a:r>
            <a:rPr lang="en-US" sz="2000" dirty="0">
              <a:solidFill>
                <a:schemeClr val="tx1"/>
              </a:solidFill>
              <a:latin typeface="Times New Roman" panose="02020603050405020304" pitchFamily="18" charset="0"/>
              <a:cs typeface="Times New Roman" panose="02020603050405020304" pitchFamily="18" charset="0"/>
            </a:rPr>
            <a:t>Fentanyl</a:t>
          </a:r>
        </a:p>
      </dgm:t>
    </dgm:pt>
    <dgm:pt modelId="{30AF00D7-8C60-4BD9-A2F1-FE33AB686CB5}" type="parTrans" cxnId="{0243AB64-4F3D-4EFD-9E6F-EBA85FFF5ACA}">
      <dgm:prSet/>
      <dgm:spPr/>
      <dgm:t>
        <a:bodyPr/>
        <a:lstStyle/>
        <a:p>
          <a:endParaRPr lang="en-US">
            <a:latin typeface="Times New Roman" panose="02020603050405020304" pitchFamily="18" charset="0"/>
            <a:cs typeface="Times New Roman" panose="02020603050405020304" pitchFamily="18" charset="0"/>
          </a:endParaRPr>
        </a:p>
      </dgm:t>
    </dgm:pt>
    <dgm:pt modelId="{26CA3FED-89E9-41E5-AEE9-1AE35664DBB0}" type="sibTrans" cxnId="{0243AB64-4F3D-4EFD-9E6F-EBA85FFF5ACA}">
      <dgm:prSet/>
      <dgm:spPr/>
      <dgm:t>
        <a:bodyPr/>
        <a:lstStyle/>
        <a:p>
          <a:endParaRPr lang="en-US">
            <a:latin typeface="Times New Roman" panose="02020603050405020304" pitchFamily="18" charset="0"/>
            <a:cs typeface="Times New Roman" panose="02020603050405020304" pitchFamily="18" charset="0"/>
          </a:endParaRPr>
        </a:p>
      </dgm:t>
    </dgm:pt>
    <dgm:pt modelId="{C00D8720-8528-467F-8D36-E659B5621625}">
      <dgm:prSet phldrT="[Text]" custT="1"/>
      <dgm:spPr>
        <a:solidFill>
          <a:srgbClr val="90BCC5">
            <a:alpha val="80000"/>
          </a:srgbClr>
        </a:solidFill>
      </dgm:spPr>
      <dgm:t>
        <a:bodyPr/>
        <a:lstStyle/>
        <a:p>
          <a:pPr algn="l"/>
          <a:endParaRPr lang="en-US" sz="2000" dirty="0">
            <a:solidFill>
              <a:schemeClr val="tx1"/>
            </a:solidFill>
            <a:latin typeface="Times New Roman" panose="02020603050405020304" pitchFamily="18" charset="0"/>
            <a:cs typeface="Times New Roman" panose="02020603050405020304" pitchFamily="18" charset="0"/>
          </a:endParaRPr>
        </a:p>
      </dgm:t>
    </dgm:pt>
    <dgm:pt modelId="{38593879-05F4-4E0D-A395-23A7FF62D0DE}" type="parTrans" cxnId="{C4EAA1FB-420F-4A6E-98E6-D4D1D85988C1}">
      <dgm:prSet/>
      <dgm:spPr/>
      <dgm:t>
        <a:bodyPr/>
        <a:lstStyle/>
        <a:p>
          <a:endParaRPr lang="en-US">
            <a:latin typeface="Times New Roman" panose="02020603050405020304" pitchFamily="18" charset="0"/>
            <a:cs typeface="Times New Roman" panose="02020603050405020304" pitchFamily="18" charset="0"/>
          </a:endParaRPr>
        </a:p>
      </dgm:t>
    </dgm:pt>
    <dgm:pt modelId="{D5E96FFB-1FA9-4828-930A-CA44C943F9B1}" type="sibTrans" cxnId="{C4EAA1FB-420F-4A6E-98E6-D4D1D85988C1}">
      <dgm:prSet/>
      <dgm:spPr/>
      <dgm:t>
        <a:bodyPr/>
        <a:lstStyle/>
        <a:p>
          <a:endParaRPr lang="en-US">
            <a:latin typeface="Times New Roman" panose="02020603050405020304" pitchFamily="18" charset="0"/>
            <a:cs typeface="Times New Roman" panose="02020603050405020304" pitchFamily="18" charset="0"/>
          </a:endParaRPr>
        </a:p>
      </dgm:t>
    </dgm:pt>
    <dgm:pt modelId="{C2CE5EDB-CD0A-41E0-827E-D078CB4F9068}" type="pres">
      <dgm:prSet presAssocID="{038ABB85-09D8-4EF0-8E58-9A52BC137F94}" presName="theList" presStyleCnt="0">
        <dgm:presLayoutVars>
          <dgm:dir/>
          <dgm:animLvl val="lvl"/>
          <dgm:resizeHandles val="exact"/>
        </dgm:presLayoutVars>
      </dgm:prSet>
      <dgm:spPr/>
    </dgm:pt>
    <dgm:pt modelId="{81857737-F050-4B2A-8A55-455693724889}" type="pres">
      <dgm:prSet presAssocID="{BBBDB19A-04AA-49BA-8D87-8408C60AF968}" presName="compNode" presStyleCnt="0"/>
      <dgm:spPr/>
    </dgm:pt>
    <dgm:pt modelId="{7B8C15A5-58B7-43D9-A0ED-C977D576667B}" type="pres">
      <dgm:prSet presAssocID="{BBBDB19A-04AA-49BA-8D87-8408C60AF968}" presName="noGeometry" presStyleCnt="0"/>
      <dgm:spPr/>
    </dgm:pt>
    <dgm:pt modelId="{A5B0FA9D-00A6-4C9B-BE38-E51382039F2D}" type="pres">
      <dgm:prSet presAssocID="{BBBDB19A-04AA-49BA-8D87-8408C60AF968}" presName="childTextVisible" presStyleLbl="bgAccFollowNode1" presStyleIdx="0" presStyleCnt="3" custScaleX="105443" custScaleY="80756">
        <dgm:presLayoutVars>
          <dgm:bulletEnabled val="1"/>
        </dgm:presLayoutVars>
      </dgm:prSet>
      <dgm:spPr/>
    </dgm:pt>
    <dgm:pt modelId="{5F9E853F-7728-4E54-AEC7-F829C73DBD8B}" type="pres">
      <dgm:prSet presAssocID="{BBBDB19A-04AA-49BA-8D87-8408C60AF968}" presName="childTextHidden" presStyleLbl="bgAccFollowNode1" presStyleIdx="0" presStyleCnt="3"/>
      <dgm:spPr/>
    </dgm:pt>
    <dgm:pt modelId="{1EF7A0F7-7F9D-45BC-9D46-5D623ECC9D6F}" type="pres">
      <dgm:prSet presAssocID="{BBBDB19A-04AA-49BA-8D87-8408C60AF968}" presName="parentText" presStyleLbl="node1" presStyleIdx="0" presStyleCnt="3" custScaleX="104912" custScaleY="102513" custLinFactNeighborX="-1151">
        <dgm:presLayoutVars>
          <dgm:chMax val="1"/>
          <dgm:bulletEnabled val="1"/>
        </dgm:presLayoutVars>
      </dgm:prSet>
      <dgm:spPr/>
    </dgm:pt>
    <dgm:pt modelId="{B977D67A-C281-48CD-8880-78A1B309D329}" type="pres">
      <dgm:prSet presAssocID="{BBBDB19A-04AA-49BA-8D87-8408C60AF968}" presName="aSpace" presStyleCnt="0"/>
      <dgm:spPr/>
    </dgm:pt>
    <dgm:pt modelId="{5D41B103-7E05-4D44-88BA-905FDF85158F}" type="pres">
      <dgm:prSet presAssocID="{7592FE33-4265-4062-A851-5DF1467FB520}" presName="compNode" presStyleCnt="0"/>
      <dgm:spPr/>
    </dgm:pt>
    <dgm:pt modelId="{26BDC489-1EF9-40BA-A04C-03A9C246CF57}" type="pres">
      <dgm:prSet presAssocID="{7592FE33-4265-4062-A851-5DF1467FB520}" presName="noGeometry" presStyleCnt="0"/>
      <dgm:spPr/>
    </dgm:pt>
    <dgm:pt modelId="{5FCE7DAF-B84B-4B2E-A29C-F35E1F7DD73D}" type="pres">
      <dgm:prSet presAssocID="{7592FE33-4265-4062-A851-5DF1467FB520}" presName="childTextVisible" presStyleLbl="bgAccFollowNode1" presStyleIdx="1" presStyleCnt="3" custScaleX="105443" custScaleY="80756">
        <dgm:presLayoutVars>
          <dgm:bulletEnabled val="1"/>
        </dgm:presLayoutVars>
      </dgm:prSet>
      <dgm:spPr/>
    </dgm:pt>
    <dgm:pt modelId="{BD37B557-46B7-49FC-8515-6BCD08B13F3A}" type="pres">
      <dgm:prSet presAssocID="{7592FE33-4265-4062-A851-5DF1467FB520}" presName="childTextHidden" presStyleLbl="bgAccFollowNode1" presStyleIdx="1" presStyleCnt="3"/>
      <dgm:spPr/>
    </dgm:pt>
    <dgm:pt modelId="{9C1DE28B-D2A1-4737-B687-E1DA05AE5075}" type="pres">
      <dgm:prSet presAssocID="{7592FE33-4265-4062-A851-5DF1467FB520}" presName="parentText" presStyleLbl="node1" presStyleIdx="1" presStyleCnt="3" custScaleX="104912" custScaleY="102513" custLinFactNeighborX="-1151">
        <dgm:presLayoutVars>
          <dgm:chMax val="1"/>
          <dgm:bulletEnabled val="1"/>
        </dgm:presLayoutVars>
      </dgm:prSet>
      <dgm:spPr/>
    </dgm:pt>
    <dgm:pt modelId="{EB0B15BA-7687-44B5-B6D3-986D38087257}" type="pres">
      <dgm:prSet presAssocID="{7592FE33-4265-4062-A851-5DF1467FB520}" presName="aSpace" presStyleCnt="0"/>
      <dgm:spPr/>
    </dgm:pt>
    <dgm:pt modelId="{62FB5F48-CAF2-4F00-AA19-39161F75D6C2}" type="pres">
      <dgm:prSet presAssocID="{7D63C41A-3439-4564-9B6C-13A933FEAF4E}" presName="compNode" presStyleCnt="0"/>
      <dgm:spPr/>
    </dgm:pt>
    <dgm:pt modelId="{7672C37F-0474-4C96-838F-9B3540564281}" type="pres">
      <dgm:prSet presAssocID="{7D63C41A-3439-4564-9B6C-13A933FEAF4E}" presName="noGeometry" presStyleCnt="0"/>
      <dgm:spPr/>
    </dgm:pt>
    <dgm:pt modelId="{88F1AEAC-46BA-468D-80A9-6D0473DFE1B3}" type="pres">
      <dgm:prSet presAssocID="{7D63C41A-3439-4564-9B6C-13A933FEAF4E}" presName="childTextVisible" presStyleLbl="bgAccFollowNode1" presStyleIdx="2" presStyleCnt="3" custScaleX="105443" custScaleY="80756">
        <dgm:presLayoutVars>
          <dgm:bulletEnabled val="1"/>
        </dgm:presLayoutVars>
      </dgm:prSet>
      <dgm:spPr/>
    </dgm:pt>
    <dgm:pt modelId="{50C44330-F85F-4160-B5DC-BF446171C16B}" type="pres">
      <dgm:prSet presAssocID="{7D63C41A-3439-4564-9B6C-13A933FEAF4E}" presName="childTextHidden" presStyleLbl="bgAccFollowNode1" presStyleIdx="2" presStyleCnt="3"/>
      <dgm:spPr/>
    </dgm:pt>
    <dgm:pt modelId="{63AC887B-7554-4700-92FE-B90E06E17194}" type="pres">
      <dgm:prSet presAssocID="{7D63C41A-3439-4564-9B6C-13A933FEAF4E}" presName="parentText" presStyleLbl="node1" presStyleIdx="2" presStyleCnt="3" custScaleX="104912" custScaleY="102513" custLinFactNeighborX="-1151">
        <dgm:presLayoutVars>
          <dgm:chMax val="1"/>
          <dgm:bulletEnabled val="1"/>
        </dgm:presLayoutVars>
      </dgm:prSet>
      <dgm:spPr/>
    </dgm:pt>
  </dgm:ptLst>
  <dgm:cxnLst>
    <dgm:cxn modelId="{F5677707-6793-42F2-825A-BF9B62B0D3F8}" srcId="{7D63C41A-3439-4564-9B6C-13A933FEAF4E}" destId="{EB14804D-9304-4473-A155-F0E2329809ED}" srcOrd="0" destOrd="0" parTransId="{744207FC-0898-41CA-A720-7E0D9EC02041}" sibTransId="{91DF1C84-BBEE-464F-9FB7-925C79B4D4EC}"/>
    <dgm:cxn modelId="{41F05422-DD08-4909-9576-0CBC18D5CFA1}" srcId="{038ABB85-09D8-4EF0-8E58-9A52BC137F94}" destId="{BBBDB19A-04AA-49BA-8D87-8408C60AF968}" srcOrd="0" destOrd="0" parTransId="{70608A8A-285B-4067-907F-429B75AADACB}" sibTransId="{27387C9A-AFFB-4D42-8818-E9E85C2376DF}"/>
    <dgm:cxn modelId="{E97E942C-1343-47F5-8DFB-C3958DCED5E9}" type="presOf" srcId="{A90549FB-C47B-425F-B14B-E6D11767FB08}" destId="{BD37B557-46B7-49FC-8515-6BCD08B13F3A}" srcOrd="1" destOrd="2" presId="urn:microsoft.com/office/officeart/2005/8/layout/hProcess6"/>
    <dgm:cxn modelId="{D617C538-65E6-4AE0-83D9-869C1C59ED60}" type="presOf" srcId="{642E7E48-EFD4-486E-8499-56F206A9B741}" destId="{A5B0FA9D-00A6-4C9B-BE38-E51382039F2D}" srcOrd="0" destOrd="1" presId="urn:microsoft.com/office/officeart/2005/8/layout/hProcess6"/>
    <dgm:cxn modelId="{F23EFF43-747C-41B9-ABD7-EBD3D5F351FE}" type="presOf" srcId="{14BC7B43-2889-4361-9E69-736364EE004E}" destId="{5F9E853F-7728-4E54-AEC7-F829C73DBD8B}" srcOrd="1" destOrd="0" presId="urn:microsoft.com/office/officeart/2005/8/layout/hProcess6"/>
    <dgm:cxn modelId="{0243AB64-4F3D-4EFD-9E6F-EBA85FFF5ACA}" srcId="{14BC7B43-2889-4361-9E69-736364EE004E}" destId="{642E7E48-EFD4-486E-8499-56F206A9B741}" srcOrd="0" destOrd="0" parTransId="{30AF00D7-8C60-4BD9-A2F1-FE33AB686CB5}" sibTransId="{26CA3FED-89E9-41E5-AEE9-1AE35664DBB0}"/>
    <dgm:cxn modelId="{7BE13046-7586-40D3-85DA-98025B0AF525}" srcId="{038ABB85-09D8-4EF0-8E58-9A52BC137F94}" destId="{7592FE33-4265-4062-A851-5DF1467FB520}" srcOrd="1" destOrd="0" parTransId="{8D545AA8-E629-4512-9167-ED0D96E0BF29}" sibTransId="{E049986E-9E48-40CE-B4E9-237D5DF87755}"/>
    <dgm:cxn modelId="{89700D4E-CE32-41FF-900B-C254D88E3044}" type="presOf" srcId="{7D63C41A-3439-4564-9B6C-13A933FEAF4E}" destId="{63AC887B-7554-4700-92FE-B90E06E17194}" srcOrd="0" destOrd="0" presId="urn:microsoft.com/office/officeart/2005/8/layout/hProcess6"/>
    <dgm:cxn modelId="{DE03FD78-16B0-48E6-8C72-FE0412BE1C53}" type="presOf" srcId="{14BC7B43-2889-4361-9E69-736364EE004E}" destId="{A5B0FA9D-00A6-4C9B-BE38-E51382039F2D}" srcOrd="0" destOrd="0" presId="urn:microsoft.com/office/officeart/2005/8/layout/hProcess6"/>
    <dgm:cxn modelId="{F523427E-22D3-4675-B4CD-B86C2842BF58}" type="presOf" srcId="{BBBDB19A-04AA-49BA-8D87-8408C60AF968}" destId="{1EF7A0F7-7F9D-45BC-9D46-5D623ECC9D6F}" srcOrd="0" destOrd="0" presId="urn:microsoft.com/office/officeart/2005/8/layout/hProcess6"/>
    <dgm:cxn modelId="{CF417D95-20F4-4968-8303-A4FEDA6C77E6}" type="presOf" srcId="{642E7E48-EFD4-486E-8499-56F206A9B741}" destId="{5F9E853F-7728-4E54-AEC7-F829C73DBD8B}" srcOrd="1" destOrd="1" presId="urn:microsoft.com/office/officeart/2005/8/layout/hProcess6"/>
    <dgm:cxn modelId="{B7FA8796-5CB2-45CE-B634-EAED36AEE037}" type="presOf" srcId="{C00D8720-8528-467F-8D36-E659B5621625}" destId="{BD37B557-46B7-49FC-8515-6BCD08B13F3A}" srcOrd="1" destOrd="1" presId="urn:microsoft.com/office/officeart/2005/8/layout/hProcess6"/>
    <dgm:cxn modelId="{818CC69A-5338-40CA-A9D3-33EEB7E9F1BA}" srcId="{BBBDB19A-04AA-49BA-8D87-8408C60AF968}" destId="{14BC7B43-2889-4361-9E69-736364EE004E}" srcOrd="0" destOrd="0" parTransId="{98C1EB3A-4F20-45C1-9338-BD804DF871FE}" sibTransId="{EA52E058-1241-4D20-BE89-0F5FC21373EF}"/>
    <dgm:cxn modelId="{B359A3A0-1476-4774-9E1B-406C06C18E02}" type="presOf" srcId="{C00D8720-8528-467F-8D36-E659B5621625}" destId="{5FCE7DAF-B84B-4B2E-A29C-F35E1F7DD73D}" srcOrd="0" destOrd="1" presId="urn:microsoft.com/office/officeart/2005/8/layout/hProcess6"/>
    <dgm:cxn modelId="{A88102A5-48BE-4541-9677-BA8B03F83C6C}" type="presOf" srcId="{C33E65F2-220A-441E-A18D-9B2E1934EEE0}" destId="{BD37B557-46B7-49FC-8515-6BCD08B13F3A}" srcOrd="1" destOrd="0" presId="urn:microsoft.com/office/officeart/2005/8/layout/hProcess6"/>
    <dgm:cxn modelId="{CF2240BF-1668-4626-AA16-685714BE4396}" type="presOf" srcId="{C33E65F2-220A-441E-A18D-9B2E1934EEE0}" destId="{5FCE7DAF-B84B-4B2E-A29C-F35E1F7DD73D}" srcOrd="0" destOrd="0" presId="urn:microsoft.com/office/officeart/2005/8/layout/hProcess6"/>
    <dgm:cxn modelId="{34BF27C5-155C-4486-A1C4-46CF917F3B8B}" type="presOf" srcId="{EB14804D-9304-4473-A155-F0E2329809ED}" destId="{50C44330-F85F-4160-B5DC-BF446171C16B}" srcOrd="1" destOrd="0" presId="urn:microsoft.com/office/officeart/2005/8/layout/hProcess6"/>
    <dgm:cxn modelId="{185C4ACE-78C9-4877-994B-CBFBF6D0D79B}" type="presOf" srcId="{A90549FB-C47B-425F-B14B-E6D11767FB08}" destId="{5FCE7DAF-B84B-4B2E-A29C-F35E1F7DD73D}" srcOrd="0" destOrd="2" presId="urn:microsoft.com/office/officeart/2005/8/layout/hProcess6"/>
    <dgm:cxn modelId="{E92F1EDC-C02B-458A-9A6B-B2CCB8BE5F96}" type="presOf" srcId="{7592FE33-4265-4062-A851-5DF1467FB520}" destId="{9C1DE28B-D2A1-4737-B687-E1DA05AE5075}" srcOrd="0" destOrd="0" presId="urn:microsoft.com/office/officeart/2005/8/layout/hProcess6"/>
    <dgm:cxn modelId="{0E1A5FE7-A7E0-42AF-82AD-4412DB6D0305}" srcId="{C33E65F2-220A-441E-A18D-9B2E1934EEE0}" destId="{A90549FB-C47B-425F-B14B-E6D11767FB08}" srcOrd="1" destOrd="0" parTransId="{98C885B8-86A4-48C6-84DE-9E7F54A1A41E}" sibTransId="{07FA00FF-97CA-4610-AE47-875CC8FBA6F7}"/>
    <dgm:cxn modelId="{C0546FEC-0AB0-49CA-95CC-C8672E5714C6}" type="presOf" srcId="{038ABB85-09D8-4EF0-8E58-9A52BC137F94}" destId="{C2CE5EDB-CD0A-41E0-827E-D078CB4F9068}" srcOrd="0" destOrd="0" presId="urn:microsoft.com/office/officeart/2005/8/layout/hProcess6"/>
    <dgm:cxn modelId="{44A6CBEF-68BB-4355-A39B-01C5FA5D85D3}" srcId="{038ABB85-09D8-4EF0-8E58-9A52BC137F94}" destId="{7D63C41A-3439-4564-9B6C-13A933FEAF4E}" srcOrd="2" destOrd="0" parTransId="{30651965-8F22-49E8-808B-76AF7C288861}" sibTransId="{DD9C0654-207B-4424-A3CE-6F923C85DFAC}"/>
    <dgm:cxn modelId="{C4EAA1FB-420F-4A6E-98E6-D4D1D85988C1}" srcId="{C33E65F2-220A-441E-A18D-9B2E1934EEE0}" destId="{C00D8720-8528-467F-8D36-E659B5621625}" srcOrd="0" destOrd="0" parTransId="{38593879-05F4-4E0D-A395-23A7FF62D0DE}" sibTransId="{D5E96FFB-1FA9-4828-930A-CA44C943F9B1}"/>
    <dgm:cxn modelId="{7E33A4FD-1EF4-4124-941B-BB960D81D9DD}" type="presOf" srcId="{EB14804D-9304-4473-A155-F0E2329809ED}" destId="{88F1AEAC-46BA-468D-80A9-6D0473DFE1B3}" srcOrd="0" destOrd="0" presId="urn:microsoft.com/office/officeart/2005/8/layout/hProcess6"/>
    <dgm:cxn modelId="{8C96C6FF-904F-408E-8298-BAE6A180E4B3}" srcId="{7592FE33-4265-4062-A851-5DF1467FB520}" destId="{C33E65F2-220A-441E-A18D-9B2E1934EEE0}" srcOrd="0" destOrd="0" parTransId="{2DA25146-912C-4A9C-94E9-609F3FE9E649}" sibTransId="{D8056CA7-9628-4D2A-85A9-470FA8329E24}"/>
    <dgm:cxn modelId="{5556927D-6820-42D5-BD7C-500B3851FB36}" type="presParOf" srcId="{C2CE5EDB-CD0A-41E0-827E-D078CB4F9068}" destId="{81857737-F050-4B2A-8A55-455693724889}" srcOrd="0" destOrd="0" presId="urn:microsoft.com/office/officeart/2005/8/layout/hProcess6"/>
    <dgm:cxn modelId="{C9800298-08F3-4EA7-8DE6-27ED0AD8ACF2}" type="presParOf" srcId="{81857737-F050-4B2A-8A55-455693724889}" destId="{7B8C15A5-58B7-43D9-A0ED-C977D576667B}" srcOrd="0" destOrd="0" presId="urn:microsoft.com/office/officeart/2005/8/layout/hProcess6"/>
    <dgm:cxn modelId="{65B9C88E-A8F4-4381-A4E1-3E98439A13FE}" type="presParOf" srcId="{81857737-F050-4B2A-8A55-455693724889}" destId="{A5B0FA9D-00A6-4C9B-BE38-E51382039F2D}" srcOrd="1" destOrd="0" presId="urn:microsoft.com/office/officeart/2005/8/layout/hProcess6"/>
    <dgm:cxn modelId="{F049C2BA-790D-44DF-8053-D72C6AEAD377}" type="presParOf" srcId="{81857737-F050-4B2A-8A55-455693724889}" destId="{5F9E853F-7728-4E54-AEC7-F829C73DBD8B}" srcOrd="2" destOrd="0" presId="urn:microsoft.com/office/officeart/2005/8/layout/hProcess6"/>
    <dgm:cxn modelId="{36F47674-5454-4E0F-BA18-BDBFB2384044}" type="presParOf" srcId="{81857737-F050-4B2A-8A55-455693724889}" destId="{1EF7A0F7-7F9D-45BC-9D46-5D623ECC9D6F}" srcOrd="3" destOrd="0" presId="urn:microsoft.com/office/officeart/2005/8/layout/hProcess6"/>
    <dgm:cxn modelId="{66607A15-0C63-4E63-AF90-30C76A9D62FE}" type="presParOf" srcId="{C2CE5EDB-CD0A-41E0-827E-D078CB4F9068}" destId="{B977D67A-C281-48CD-8880-78A1B309D329}" srcOrd="1" destOrd="0" presId="urn:microsoft.com/office/officeart/2005/8/layout/hProcess6"/>
    <dgm:cxn modelId="{8DB6426D-4919-46FA-B67D-CE271A2BED40}" type="presParOf" srcId="{C2CE5EDB-CD0A-41E0-827E-D078CB4F9068}" destId="{5D41B103-7E05-4D44-88BA-905FDF85158F}" srcOrd="2" destOrd="0" presId="urn:microsoft.com/office/officeart/2005/8/layout/hProcess6"/>
    <dgm:cxn modelId="{877CEF23-1429-4F59-9298-4A9AE862E693}" type="presParOf" srcId="{5D41B103-7E05-4D44-88BA-905FDF85158F}" destId="{26BDC489-1EF9-40BA-A04C-03A9C246CF57}" srcOrd="0" destOrd="0" presId="urn:microsoft.com/office/officeart/2005/8/layout/hProcess6"/>
    <dgm:cxn modelId="{DB391AC0-D209-4FC3-BCBB-EEDD080202E5}" type="presParOf" srcId="{5D41B103-7E05-4D44-88BA-905FDF85158F}" destId="{5FCE7DAF-B84B-4B2E-A29C-F35E1F7DD73D}" srcOrd="1" destOrd="0" presId="urn:microsoft.com/office/officeart/2005/8/layout/hProcess6"/>
    <dgm:cxn modelId="{5E8A98E6-DA17-4832-973B-0A66DB42083B}" type="presParOf" srcId="{5D41B103-7E05-4D44-88BA-905FDF85158F}" destId="{BD37B557-46B7-49FC-8515-6BCD08B13F3A}" srcOrd="2" destOrd="0" presId="urn:microsoft.com/office/officeart/2005/8/layout/hProcess6"/>
    <dgm:cxn modelId="{365AD0FA-FCF3-4C5F-8D63-70854D4EED5D}" type="presParOf" srcId="{5D41B103-7E05-4D44-88BA-905FDF85158F}" destId="{9C1DE28B-D2A1-4737-B687-E1DA05AE5075}" srcOrd="3" destOrd="0" presId="urn:microsoft.com/office/officeart/2005/8/layout/hProcess6"/>
    <dgm:cxn modelId="{7A85D47E-5297-470D-B01F-9457286F176F}" type="presParOf" srcId="{C2CE5EDB-CD0A-41E0-827E-D078CB4F9068}" destId="{EB0B15BA-7687-44B5-B6D3-986D38087257}" srcOrd="3" destOrd="0" presId="urn:microsoft.com/office/officeart/2005/8/layout/hProcess6"/>
    <dgm:cxn modelId="{BC5CC83E-3AC4-4813-9007-4D0CF25D5252}" type="presParOf" srcId="{C2CE5EDB-CD0A-41E0-827E-D078CB4F9068}" destId="{62FB5F48-CAF2-4F00-AA19-39161F75D6C2}" srcOrd="4" destOrd="0" presId="urn:microsoft.com/office/officeart/2005/8/layout/hProcess6"/>
    <dgm:cxn modelId="{82600708-7DF8-47FC-A970-8EBF55970CF6}" type="presParOf" srcId="{62FB5F48-CAF2-4F00-AA19-39161F75D6C2}" destId="{7672C37F-0474-4C96-838F-9B3540564281}" srcOrd="0" destOrd="0" presId="urn:microsoft.com/office/officeart/2005/8/layout/hProcess6"/>
    <dgm:cxn modelId="{F406C5E8-642C-4C56-80D4-8C13CFE29FA6}" type="presParOf" srcId="{62FB5F48-CAF2-4F00-AA19-39161F75D6C2}" destId="{88F1AEAC-46BA-468D-80A9-6D0473DFE1B3}" srcOrd="1" destOrd="0" presId="urn:microsoft.com/office/officeart/2005/8/layout/hProcess6"/>
    <dgm:cxn modelId="{401FFB2A-61FA-4FEC-8BFE-B32EAD61023F}" type="presParOf" srcId="{62FB5F48-CAF2-4F00-AA19-39161F75D6C2}" destId="{50C44330-F85F-4160-B5DC-BF446171C16B}" srcOrd="2" destOrd="0" presId="urn:microsoft.com/office/officeart/2005/8/layout/hProcess6"/>
    <dgm:cxn modelId="{06D5D6DE-8CCA-4DCB-A130-A560E731E820}" type="presParOf" srcId="{62FB5F48-CAF2-4F00-AA19-39161F75D6C2}" destId="{63AC887B-7554-4700-92FE-B90E06E17194}"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736B907-D47B-4F89-8467-C8D602ADFE39}" type="doc">
      <dgm:prSet loTypeId="urn:microsoft.com/office/officeart/2005/8/layout/hProcess11" loCatId="process" qsTypeId="urn:microsoft.com/office/officeart/2005/8/quickstyle/simple1" qsCatId="simple" csTypeId="urn:microsoft.com/office/officeart/2005/8/colors/accent1_2" csCatId="accent1" phldr="1"/>
      <dgm:spPr/>
    </dgm:pt>
    <dgm:pt modelId="{3C473842-C61D-4A02-A258-7A2C91884DC0}">
      <dgm:prSet phldrT="[Text]" custT="1"/>
      <dgm:spPr/>
      <dgm:t>
        <a:bodyPr/>
        <a:lstStyle/>
        <a:p>
          <a:r>
            <a:rPr lang="en-US" sz="2400" dirty="0">
              <a:latin typeface="Times New Roman" panose="02020603050405020304" pitchFamily="18" charset="0"/>
              <a:cs typeface="Times New Roman" panose="02020603050405020304" pitchFamily="18" charset="0"/>
            </a:rPr>
            <a:t>Vitals</a:t>
          </a:r>
        </a:p>
        <a:p>
          <a:r>
            <a:rPr lang="en-US" sz="2400" dirty="0">
              <a:latin typeface="Times New Roman" panose="02020603050405020304" pitchFamily="18" charset="0"/>
              <a:cs typeface="Times New Roman" panose="02020603050405020304" pitchFamily="18" charset="0"/>
            </a:rPr>
            <a:t>BP 132/78</a:t>
          </a:r>
        </a:p>
        <a:p>
          <a:r>
            <a:rPr lang="en-US" sz="2400" dirty="0">
              <a:latin typeface="Times New Roman" panose="02020603050405020304" pitchFamily="18" charset="0"/>
              <a:cs typeface="Times New Roman" panose="02020603050405020304" pitchFamily="18" charset="0"/>
            </a:rPr>
            <a:t>HR 88</a:t>
          </a:r>
        </a:p>
      </dgm:t>
    </dgm:pt>
    <dgm:pt modelId="{A21F7739-B24B-4AC4-93D9-FBA6688758F8}" type="parTrans" cxnId="{F99F685A-1552-456A-9033-645034380D61}">
      <dgm:prSet/>
      <dgm:spPr/>
      <dgm:t>
        <a:bodyPr/>
        <a:lstStyle/>
        <a:p>
          <a:endParaRPr lang="en-US" sz="2400">
            <a:latin typeface="Times New Roman" panose="02020603050405020304" pitchFamily="18" charset="0"/>
            <a:cs typeface="Times New Roman" panose="02020603050405020304" pitchFamily="18" charset="0"/>
          </a:endParaRPr>
        </a:p>
      </dgm:t>
    </dgm:pt>
    <dgm:pt modelId="{EFD0F207-EC47-44F9-872C-97FF3588D2F0}" type="sibTrans" cxnId="{F99F685A-1552-456A-9033-645034380D61}">
      <dgm:prSet/>
      <dgm:spPr/>
      <dgm:t>
        <a:bodyPr/>
        <a:lstStyle/>
        <a:p>
          <a:endParaRPr lang="en-US" sz="2400">
            <a:latin typeface="Times New Roman" panose="02020603050405020304" pitchFamily="18" charset="0"/>
            <a:cs typeface="Times New Roman" panose="02020603050405020304" pitchFamily="18" charset="0"/>
          </a:endParaRPr>
        </a:p>
      </dgm:t>
    </dgm:pt>
    <dgm:pt modelId="{F5CF0393-8579-4D2A-91BB-A54D003A6C42}">
      <dgm:prSet phldrT="[Text]" custT="1"/>
      <dgm:spPr/>
      <dgm:t>
        <a:bodyPr/>
        <a:lstStyle/>
        <a:p>
          <a:r>
            <a:rPr lang="en-US" sz="2400" dirty="0">
              <a:latin typeface="Times New Roman" panose="02020603050405020304" pitchFamily="18" charset="0"/>
              <a:cs typeface="Times New Roman" panose="02020603050405020304" pitchFamily="18" charset="0"/>
            </a:rPr>
            <a:t>Patient transported to CT, </a:t>
          </a:r>
          <a:r>
            <a:rPr lang="en-US" sz="2400" b="1" dirty="0">
              <a:solidFill>
                <a:srgbClr val="1A89A4"/>
              </a:solidFill>
              <a:latin typeface="Times New Roman" panose="02020603050405020304" pitchFamily="18" charset="0"/>
              <a:cs typeface="Times New Roman" panose="02020603050405020304" pitchFamily="18" charset="0"/>
            </a:rPr>
            <a:t>propofol started</a:t>
          </a:r>
        </a:p>
      </dgm:t>
    </dgm:pt>
    <dgm:pt modelId="{9FC647C7-8F59-4879-8BF0-8CE43D91C858}" type="parTrans" cxnId="{8979E82E-0E15-47F2-A24B-77EAD9B3597D}">
      <dgm:prSet/>
      <dgm:spPr/>
      <dgm:t>
        <a:bodyPr/>
        <a:lstStyle/>
        <a:p>
          <a:endParaRPr lang="en-US" sz="2400">
            <a:latin typeface="Times New Roman" panose="02020603050405020304" pitchFamily="18" charset="0"/>
            <a:cs typeface="Times New Roman" panose="02020603050405020304" pitchFamily="18" charset="0"/>
          </a:endParaRPr>
        </a:p>
      </dgm:t>
    </dgm:pt>
    <dgm:pt modelId="{1A5A94A3-D58B-43EA-A01C-0737C769DC00}" type="sibTrans" cxnId="{8979E82E-0E15-47F2-A24B-77EAD9B3597D}">
      <dgm:prSet/>
      <dgm:spPr/>
      <dgm:t>
        <a:bodyPr/>
        <a:lstStyle/>
        <a:p>
          <a:endParaRPr lang="en-US" sz="2400">
            <a:latin typeface="Times New Roman" panose="02020603050405020304" pitchFamily="18" charset="0"/>
            <a:cs typeface="Times New Roman" panose="02020603050405020304" pitchFamily="18" charset="0"/>
          </a:endParaRPr>
        </a:p>
      </dgm:t>
    </dgm:pt>
    <dgm:pt modelId="{2AFC2B11-E7F2-4DB4-9991-2E2A7490DBD3}">
      <dgm:prSet phldrT="[Text]" custT="1"/>
      <dgm:spPr/>
      <dgm:t>
        <a:bodyPr/>
        <a:lstStyle/>
        <a:p>
          <a:r>
            <a:rPr lang="en-US" sz="2400" dirty="0">
              <a:solidFill>
                <a:schemeClr val="tx1"/>
              </a:solidFill>
              <a:latin typeface="Times New Roman" panose="02020603050405020304" pitchFamily="18" charset="0"/>
              <a:cs typeface="Times New Roman" panose="02020603050405020304" pitchFamily="18" charset="0"/>
            </a:rPr>
            <a:t>Patient back from CT</a:t>
          </a:r>
          <a:endParaRPr lang="en-US" sz="2400" b="1" dirty="0">
            <a:solidFill>
              <a:srgbClr val="1A89A4"/>
            </a:solidFill>
            <a:latin typeface="Times New Roman" panose="02020603050405020304" pitchFamily="18" charset="0"/>
            <a:cs typeface="Times New Roman" panose="02020603050405020304" pitchFamily="18" charset="0"/>
          </a:endParaRPr>
        </a:p>
      </dgm:t>
    </dgm:pt>
    <dgm:pt modelId="{83E057B9-37B7-4B1C-863F-D62BC9D5A667}" type="parTrans" cxnId="{DB076792-7789-40BF-B6CE-2CC813CD4643}">
      <dgm:prSet/>
      <dgm:spPr/>
      <dgm:t>
        <a:bodyPr/>
        <a:lstStyle/>
        <a:p>
          <a:endParaRPr lang="en-US" sz="2400"/>
        </a:p>
      </dgm:t>
    </dgm:pt>
    <dgm:pt modelId="{0EA6BD30-771D-4548-9A2C-DAF03C076050}" type="sibTrans" cxnId="{DB076792-7789-40BF-B6CE-2CC813CD4643}">
      <dgm:prSet/>
      <dgm:spPr/>
      <dgm:t>
        <a:bodyPr/>
        <a:lstStyle/>
        <a:p>
          <a:endParaRPr lang="en-US" sz="2400"/>
        </a:p>
      </dgm:t>
    </dgm:pt>
    <dgm:pt modelId="{1A62B685-D37B-4897-B021-11F3BDDD1981}">
      <dgm:prSet phldrT="[Text]" custT="1"/>
      <dgm:spPr/>
      <dgm:t>
        <a:bodyPr/>
        <a:lstStyle/>
        <a:p>
          <a:pPr>
            <a:lnSpc>
              <a:spcPct val="100000"/>
            </a:lnSpc>
            <a:spcAft>
              <a:spcPts val="0"/>
            </a:spcAft>
          </a:pPr>
          <a:r>
            <a:rPr lang="en-US" sz="2400" dirty="0">
              <a:latin typeface="Times New Roman" panose="02020603050405020304" pitchFamily="18" charset="0"/>
              <a:cs typeface="Times New Roman" panose="02020603050405020304" pitchFamily="18" charset="0"/>
            </a:rPr>
            <a:t>Vitals</a:t>
          </a:r>
        </a:p>
        <a:p>
          <a:pPr>
            <a:lnSpc>
              <a:spcPct val="100000"/>
            </a:lnSpc>
            <a:spcAft>
              <a:spcPts val="0"/>
            </a:spcAft>
          </a:pPr>
          <a:r>
            <a:rPr lang="en-US" sz="2400" b="1" dirty="0">
              <a:solidFill>
                <a:schemeClr val="tx1"/>
              </a:solidFill>
              <a:latin typeface="Times New Roman" panose="02020603050405020304" pitchFamily="18" charset="0"/>
              <a:cs typeface="Times New Roman" panose="02020603050405020304" pitchFamily="18" charset="0"/>
            </a:rPr>
            <a:t>BP 220/140 </a:t>
          </a:r>
          <a:br>
            <a:rPr lang="en-US" sz="2400" b="1" dirty="0">
              <a:solidFill>
                <a:schemeClr val="tx1"/>
              </a:solidFill>
              <a:latin typeface="Times New Roman" panose="02020603050405020304" pitchFamily="18" charset="0"/>
              <a:cs typeface="Times New Roman" panose="02020603050405020304" pitchFamily="18" charset="0"/>
            </a:rPr>
          </a:br>
          <a:r>
            <a:rPr lang="en-US" sz="2400" b="1" dirty="0">
              <a:solidFill>
                <a:schemeClr val="tx1"/>
              </a:solidFill>
              <a:latin typeface="Times New Roman" panose="02020603050405020304" pitchFamily="18" charset="0"/>
              <a:cs typeface="Times New Roman" panose="02020603050405020304" pitchFamily="18" charset="0"/>
            </a:rPr>
            <a:t>HR 118</a:t>
          </a:r>
        </a:p>
      </dgm:t>
    </dgm:pt>
    <dgm:pt modelId="{26BABB34-8F4D-4A46-B15C-D59FEE04F7A5}" type="parTrans" cxnId="{75B161AB-4516-4297-B35A-A0301BE12B8C}">
      <dgm:prSet/>
      <dgm:spPr/>
      <dgm:t>
        <a:bodyPr/>
        <a:lstStyle/>
        <a:p>
          <a:endParaRPr lang="en-US" sz="2400"/>
        </a:p>
      </dgm:t>
    </dgm:pt>
    <dgm:pt modelId="{5BA47D08-94B8-45E8-8B61-4B3CBF6289EF}" type="sibTrans" cxnId="{75B161AB-4516-4297-B35A-A0301BE12B8C}">
      <dgm:prSet/>
      <dgm:spPr/>
      <dgm:t>
        <a:bodyPr/>
        <a:lstStyle/>
        <a:p>
          <a:endParaRPr lang="en-US" sz="2400"/>
        </a:p>
      </dgm:t>
    </dgm:pt>
    <dgm:pt modelId="{A49A0E1F-9498-4FC4-8978-AD67E7E2501F}">
      <dgm:prSet phldrT="[Text]" custT="1"/>
      <dgm:spPr/>
      <dgm:t>
        <a:bodyPr/>
        <a:lstStyle/>
        <a:p>
          <a:r>
            <a:rPr lang="en-US" sz="2400" b="0" dirty="0">
              <a:latin typeface="Times New Roman" panose="02020603050405020304" pitchFamily="18" charset="0"/>
              <a:cs typeface="Times New Roman" panose="02020603050405020304" pitchFamily="18" charset="0"/>
            </a:rPr>
            <a:t>Patient at CT</a:t>
          </a:r>
        </a:p>
      </dgm:t>
    </dgm:pt>
    <dgm:pt modelId="{2076AC71-BA71-4EFE-9663-45E700EA9B62}" type="parTrans" cxnId="{82A6DEE5-4F90-474E-9135-B8BAE7D6CE7C}">
      <dgm:prSet/>
      <dgm:spPr/>
      <dgm:t>
        <a:bodyPr/>
        <a:lstStyle/>
        <a:p>
          <a:endParaRPr lang="en-US"/>
        </a:p>
      </dgm:t>
    </dgm:pt>
    <dgm:pt modelId="{0CFCD917-F26A-4E51-8050-E4F9C9898788}" type="sibTrans" cxnId="{82A6DEE5-4F90-474E-9135-B8BAE7D6CE7C}">
      <dgm:prSet/>
      <dgm:spPr/>
      <dgm:t>
        <a:bodyPr/>
        <a:lstStyle/>
        <a:p>
          <a:endParaRPr lang="en-US"/>
        </a:p>
      </dgm:t>
    </dgm:pt>
    <dgm:pt modelId="{50FFC68C-0112-472D-94F4-9AF7DC003C1D}">
      <dgm:prSet phldrT="[Text]" custT="1"/>
      <dgm:spPr/>
      <dgm:t>
        <a:bodyPr/>
        <a:lstStyle/>
        <a:p>
          <a:r>
            <a:rPr lang="en-US" sz="2400" b="1" dirty="0">
              <a:solidFill>
                <a:srgbClr val="1A89A4"/>
              </a:solidFill>
              <a:latin typeface="Times New Roman" panose="02020603050405020304" pitchFamily="18" charset="0"/>
              <a:cs typeface="Times New Roman" panose="02020603050405020304" pitchFamily="18" charset="0"/>
            </a:rPr>
            <a:t>Etomidate wears off</a:t>
          </a:r>
        </a:p>
      </dgm:t>
    </dgm:pt>
    <dgm:pt modelId="{AD5C9FD4-AA39-42DD-94F2-1357D78B9144}" type="parTrans" cxnId="{F4CBBCDB-DE41-4FA0-A76A-536BCE9795CA}">
      <dgm:prSet/>
      <dgm:spPr/>
      <dgm:t>
        <a:bodyPr/>
        <a:lstStyle/>
        <a:p>
          <a:endParaRPr lang="en-US"/>
        </a:p>
      </dgm:t>
    </dgm:pt>
    <dgm:pt modelId="{2434C5EE-A346-419E-82DF-F1B661FE50CD}" type="sibTrans" cxnId="{F4CBBCDB-DE41-4FA0-A76A-536BCE9795CA}">
      <dgm:prSet/>
      <dgm:spPr/>
      <dgm:t>
        <a:bodyPr/>
        <a:lstStyle/>
        <a:p>
          <a:endParaRPr lang="en-US"/>
        </a:p>
      </dgm:t>
    </dgm:pt>
    <dgm:pt modelId="{A685F814-DB24-49BE-807B-6A09BB8ADD85}" type="pres">
      <dgm:prSet presAssocID="{C736B907-D47B-4F89-8467-C8D602ADFE39}" presName="Name0" presStyleCnt="0">
        <dgm:presLayoutVars>
          <dgm:dir/>
          <dgm:resizeHandles val="exact"/>
        </dgm:presLayoutVars>
      </dgm:prSet>
      <dgm:spPr/>
    </dgm:pt>
    <dgm:pt modelId="{C3EA1AA1-3D8E-4F9E-96DB-1CCA768D4C15}" type="pres">
      <dgm:prSet presAssocID="{C736B907-D47B-4F89-8467-C8D602ADFE39}" presName="arrow" presStyleLbl="bgShp" presStyleIdx="0" presStyleCnt="1"/>
      <dgm:spPr>
        <a:solidFill>
          <a:srgbClr val="90BCC5"/>
        </a:solidFill>
      </dgm:spPr>
    </dgm:pt>
    <dgm:pt modelId="{91BA3695-D564-4BC3-8262-12FC1D7ACF08}" type="pres">
      <dgm:prSet presAssocID="{C736B907-D47B-4F89-8467-C8D602ADFE39}" presName="points" presStyleCnt="0"/>
      <dgm:spPr/>
    </dgm:pt>
    <dgm:pt modelId="{0EF75085-5C72-4BC6-B6D0-EAF9A621A0A9}" type="pres">
      <dgm:prSet presAssocID="{3C473842-C61D-4A02-A258-7A2C91884DC0}" presName="compositeA" presStyleCnt="0"/>
      <dgm:spPr/>
    </dgm:pt>
    <dgm:pt modelId="{D189FC92-C6AB-43A9-BF7A-8380DDE86D92}" type="pres">
      <dgm:prSet presAssocID="{3C473842-C61D-4A02-A258-7A2C91884DC0}" presName="textA" presStyleLbl="revTx" presStyleIdx="0" presStyleCnt="6" custScaleX="133739">
        <dgm:presLayoutVars>
          <dgm:bulletEnabled val="1"/>
        </dgm:presLayoutVars>
      </dgm:prSet>
      <dgm:spPr/>
    </dgm:pt>
    <dgm:pt modelId="{284C0D5A-0A5F-4A70-8D41-C79A7F237570}" type="pres">
      <dgm:prSet presAssocID="{3C473842-C61D-4A02-A258-7A2C91884DC0}" presName="circleA" presStyleLbl="node1" presStyleIdx="0" presStyleCnt="6">
        <dgm:style>
          <a:lnRef idx="2">
            <a:schemeClr val="dk1"/>
          </a:lnRef>
          <a:fillRef idx="1">
            <a:schemeClr val="lt1"/>
          </a:fillRef>
          <a:effectRef idx="0">
            <a:schemeClr val="dk1"/>
          </a:effectRef>
          <a:fontRef idx="minor">
            <a:schemeClr val="dk1"/>
          </a:fontRef>
        </dgm:style>
      </dgm:prSet>
      <dgm:spPr/>
      <dgm:extLst>
        <a:ext uri="{E40237B7-FDA0-4F09-8148-C483321AD2D9}">
          <dgm14:cNvPr xmlns:dgm14="http://schemas.microsoft.com/office/drawing/2010/diagram" id="0" name="" descr="1345"/>
        </a:ext>
      </dgm:extLst>
    </dgm:pt>
    <dgm:pt modelId="{936A6929-C3E7-4176-9DA6-11F6930E776A}" type="pres">
      <dgm:prSet presAssocID="{3C473842-C61D-4A02-A258-7A2C91884DC0}" presName="spaceA" presStyleCnt="0"/>
      <dgm:spPr/>
    </dgm:pt>
    <dgm:pt modelId="{33FC9CF0-9879-429F-8BA4-1CBB51738755}" type="pres">
      <dgm:prSet presAssocID="{EFD0F207-EC47-44F9-872C-97FF3588D2F0}" presName="space" presStyleCnt="0"/>
      <dgm:spPr/>
    </dgm:pt>
    <dgm:pt modelId="{78AD9269-83B6-4EF0-ABDA-0872B8BCEEEE}" type="pres">
      <dgm:prSet presAssocID="{F5CF0393-8579-4D2A-91BB-A54D003A6C42}" presName="compositeB" presStyleCnt="0"/>
      <dgm:spPr/>
    </dgm:pt>
    <dgm:pt modelId="{B43FF862-9F02-4D7C-86DB-F0C455D02D0B}" type="pres">
      <dgm:prSet presAssocID="{F5CF0393-8579-4D2A-91BB-A54D003A6C42}" presName="textB" presStyleLbl="revTx" presStyleIdx="1" presStyleCnt="6" custScaleX="140772">
        <dgm:presLayoutVars>
          <dgm:bulletEnabled val="1"/>
        </dgm:presLayoutVars>
      </dgm:prSet>
      <dgm:spPr/>
    </dgm:pt>
    <dgm:pt modelId="{27023712-6713-4A27-8991-4EE4B06359A3}" type="pres">
      <dgm:prSet presAssocID="{F5CF0393-8579-4D2A-91BB-A54D003A6C42}" presName="circleB" presStyleLbl="node1" presStyleIdx="1" presStyleCnt="6">
        <dgm:style>
          <a:lnRef idx="2">
            <a:schemeClr val="dk1"/>
          </a:lnRef>
          <a:fillRef idx="1">
            <a:schemeClr val="lt1"/>
          </a:fillRef>
          <a:effectRef idx="0">
            <a:schemeClr val="dk1"/>
          </a:effectRef>
          <a:fontRef idx="minor">
            <a:schemeClr val="dk1"/>
          </a:fontRef>
        </dgm:style>
      </dgm:prSet>
      <dgm:spPr/>
    </dgm:pt>
    <dgm:pt modelId="{709CF056-7E22-461B-B2B1-5BA2C4B9F2EE}" type="pres">
      <dgm:prSet presAssocID="{F5CF0393-8579-4D2A-91BB-A54D003A6C42}" presName="spaceB" presStyleCnt="0"/>
      <dgm:spPr/>
    </dgm:pt>
    <dgm:pt modelId="{76BD4DFB-E1FA-445E-9A83-54708DBEDE7D}" type="pres">
      <dgm:prSet presAssocID="{1A5A94A3-D58B-43EA-A01C-0737C769DC00}" presName="space" presStyleCnt="0"/>
      <dgm:spPr/>
    </dgm:pt>
    <dgm:pt modelId="{BF570301-F783-44FB-8A4C-E1A0729A250E}" type="pres">
      <dgm:prSet presAssocID="{50FFC68C-0112-472D-94F4-9AF7DC003C1D}" presName="compositeA" presStyleCnt="0"/>
      <dgm:spPr/>
    </dgm:pt>
    <dgm:pt modelId="{9A446FAC-2A87-422F-8DDF-FB2F8E311AEF}" type="pres">
      <dgm:prSet presAssocID="{50FFC68C-0112-472D-94F4-9AF7DC003C1D}" presName="textA" presStyleLbl="revTx" presStyleIdx="2" presStyleCnt="6" custScaleX="140395">
        <dgm:presLayoutVars>
          <dgm:bulletEnabled val="1"/>
        </dgm:presLayoutVars>
      </dgm:prSet>
      <dgm:spPr/>
    </dgm:pt>
    <dgm:pt modelId="{C5652B10-637C-4680-8098-7F804158D671}" type="pres">
      <dgm:prSet presAssocID="{50FFC68C-0112-472D-94F4-9AF7DC003C1D}" presName="circleA" presStyleLbl="node1" presStyleIdx="2" presStyleCnt="6">
        <dgm:style>
          <a:lnRef idx="2">
            <a:schemeClr val="dk1"/>
          </a:lnRef>
          <a:fillRef idx="1">
            <a:schemeClr val="lt1"/>
          </a:fillRef>
          <a:effectRef idx="0">
            <a:schemeClr val="dk1"/>
          </a:effectRef>
          <a:fontRef idx="minor">
            <a:schemeClr val="dk1"/>
          </a:fontRef>
        </dgm:style>
      </dgm:prSet>
      <dgm:spPr/>
    </dgm:pt>
    <dgm:pt modelId="{68DA8E49-B41E-4E53-A753-FB8C9488D6CE}" type="pres">
      <dgm:prSet presAssocID="{50FFC68C-0112-472D-94F4-9AF7DC003C1D}" presName="spaceA" presStyleCnt="0"/>
      <dgm:spPr/>
    </dgm:pt>
    <dgm:pt modelId="{BED0C518-D426-4BBE-8A65-ABBA25591EAE}" type="pres">
      <dgm:prSet presAssocID="{2434C5EE-A346-419E-82DF-F1B661FE50CD}" presName="space" presStyleCnt="0"/>
      <dgm:spPr/>
    </dgm:pt>
    <dgm:pt modelId="{A21CA8BB-A666-4600-81BB-07E734AF59C2}" type="pres">
      <dgm:prSet presAssocID="{A49A0E1F-9498-4FC4-8978-AD67E7E2501F}" presName="compositeB" presStyleCnt="0"/>
      <dgm:spPr/>
    </dgm:pt>
    <dgm:pt modelId="{14F68FEF-4B3C-451B-8DC9-6F683988F868}" type="pres">
      <dgm:prSet presAssocID="{A49A0E1F-9498-4FC4-8978-AD67E7E2501F}" presName="textB" presStyleLbl="revTx" presStyleIdx="3" presStyleCnt="6">
        <dgm:presLayoutVars>
          <dgm:bulletEnabled val="1"/>
        </dgm:presLayoutVars>
      </dgm:prSet>
      <dgm:spPr/>
    </dgm:pt>
    <dgm:pt modelId="{2306FCF8-4F8F-4FB3-9914-CD19A159BDB7}" type="pres">
      <dgm:prSet presAssocID="{A49A0E1F-9498-4FC4-8978-AD67E7E2501F}" presName="circleB" presStyleLbl="node1" presStyleIdx="3" presStyleCnt="6">
        <dgm:style>
          <a:lnRef idx="2">
            <a:schemeClr val="dk1"/>
          </a:lnRef>
          <a:fillRef idx="1">
            <a:schemeClr val="lt1"/>
          </a:fillRef>
          <a:effectRef idx="0">
            <a:schemeClr val="dk1"/>
          </a:effectRef>
          <a:fontRef idx="minor">
            <a:schemeClr val="dk1"/>
          </a:fontRef>
        </dgm:style>
      </dgm:prSet>
      <dgm:spPr/>
    </dgm:pt>
    <dgm:pt modelId="{D4E4B6CB-C71C-48D9-8883-00CD0A859D1F}" type="pres">
      <dgm:prSet presAssocID="{A49A0E1F-9498-4FC4-8978-AD67E7E2501F}" presName="spaceB" presStyleCnt="0"/>
      <dgm:spPr/>
    </dgm:pt>
    <dgm:pt modelId="{9C18C480-C379-4256-9F08-AF1C45C10F12}" type="pres">
      <dgm:prSet presAssocID="{0CFCD917-F26A-4E51-8050-E4F9C9898788}" presName="space" presStyleCnt="0"/>
      <dgm:spPr/>
    </dgm:pt>
    <dgm:pt modelId="{11A925B0-E164-4507-8676-056746155C9B}" type="pres">
      <dgm:prSet presAssocID="{2AFC2B11-E7F2-4DB4-9991-2E2A7490DBD3}" presName="compositeA" presStyleCnt="0"/>
      <dgm:spPr/>
    </dgm:pt>
    <dgm:pt modelId="{1809BEE9-75A6-46F9-9571-6FA11D8D1DCB}" type="pres">
      <dgm:prSet presAssocID="{2AFC2B11-E7F2-4DB4-9991-2E2A7490DBD3}" presName="textA" presStyleLbl="revTx" presStyleIdx="4" presStyleCnt="6">
        <dgm:presLayoutVars>
          <dgm:bulletEnabled val="1"/>
        </dgm:presLayoutVars>
      </dgm:prSet>
      <dgm:spPr/>
    </dgm:pt>
    <dgm:pt modelId="{CB797E1E-A222-4EB7-A8F9-8F85CB8F9AA3}" type="pres">
      <dgm:prSet presAssocID="{2AFC2B11-E7F2-4DB4-9991-2E2A7490DBD3}" presName="circleA" presStyleLbl="node1" presStyleIdx="4" presStyleCnt="6">
        <dgm:style>
          <a:lnRef idx="2">
            <a:schemeClr val="dk1"/>
          </a:lnRef>
          <a:fillRef idx="1">
            <a:schemeClr val="lt1"/>
          </a:fillRef>
          <a:effectRef idx="0">
            <a:schemeClr val="dk1"/>
          </a:effectRef>
          <a:fontRef idx="minor">
            <a:schemeClr val="dk1"/>
          </a:fontRef>
        </dgm:style>
      </dgm:prSet>
      <dgm:spPr/>
    </dgm:pt>
    <dgm:pt modelId="{EA5CA30A-88DE-4B8E-AE2A-8D6C51D6CCD7}" type="pres">
      <dgm:prSet presAssocID="{2AFC2B11-E7F2-4DB4-9991-2E2A7490DBD3}" presName="spaceA" presStyleCnt="0"/>
      <dgm:spPr/>
    </dgm:pt>
    <dgm:pt modelId="{EDE208CA-0142-4D05-9226-E8586214CC5C}" type="pres">
      <dgm:prSet presAssocID="{0EA6BD30-771D-4548-9A2C-DAF03C076050}" presName="space" presStyleCnt="0"/>
      <dgm:spPr/>
    </dgm:pt>
    <dgm:pt modelId="{669E0712-E580-4F05-AC7A-F527C90868BD}" type="pres">
      <dgm:prSet presAssocID="{1A62B685-D37B-4897-B021-11F3BDDD1981}" presName="compositeB" presStyleCnt="0"/>
      <dgm:spPr/>
    </dgm:pt>
    <dgm:pt modelId="{DD3E8166-0245-4323-837B-59AE9F292A8B}" type="pres">
      <dgm:prSet presAssocID="{1A62B685-D37B-4897-B021-11F3BDDD1981}" presName="textB" presStyleLbl="revTx" presStyleIdx="5" presStyleCnt="6">
        <dgm:presLayoutVars>
          <dgm:bulletEnabled val="1"/>
        </dgm:presLayoutVars>
      </dgm:prSet>
      <dgm:spPr/>
    </dgm:pt>
    <dgm:pt modelId="{1EE1B0F2-C539-4376-8BDD-96F3248558C1}" type="pres">
      <dgm:prSet presAssocID="{1A62B685-D37B-4897-B021-11F3BDDD1981}" presName="circleB" presStyleLbl="node1" presStyleIdx="5" presStyleCnt="6">
        <dgm:style>
          <a:lnRef idx="2">
            <a:schemeClr val="dk1"/>
          </a:lnRef>
          <a:fillRef idx="1">
            <a:schemeClr val="lt1"/>
          </a:fillRef>
          <a:effectRef idx="0">
            <a:schemeClr val="dk1"/>
          </a:effectRef>
          <a:fontRef idx="minor">
            <a:schemeClr val="dk1"/>
          </a:fontRef>
        </dgm:style>
      </dgm:prSet>
      <dgm:spPr/>
    </dgm:pt>
    <dgm:pt modelId="{9C5496E1-3BE2-485D-A0BD-8EC5C8C0E5F3}" type="pres">
      <dgm:prSet presAssocID="{1A62B685-D37B-4897-B021-11F3BDDD1981}" presName="spaceB" presStyleCnt="0"/>
      <dgm:spPr/>
    </dgm:pt>
  </dgm:ptLst>
  <dgm:cxnLst>
    <dgm:cxn modelId="{AFE5A014-95E1-46D4-BB52-5172F970B4F4}" type="presOf" srcId="{1A62B685-D37B-4897-B021-11F3BDDD1981}" destId="{DD3E8166-0245-4323-837B-59AE9F292A8B}" srcOrd="0" destOrd="0" presId="urn:microsoft.com/office/officeart/2005/8/layout/hProcess11"/>
    <dgm:cxn modelId="{CF6CC716-C85B-4D06-A13D-7FF22EB98E23}" type="presOf" srcId="{2AFC2B11-E7F2-4DB4-9991-2E2A7490DBD3}" destId="{1809BEE9-75A6-46F9-9571-6FA11D8D1DCB}" srcOrd="0" destOrd="0" presId="urn:microsoft.com/office/officeart/2005/8/layout/hProcess11"/>
    <dgm:cxn modelId="{39474F1E-9313-4AB7-8DB7-84F3D317FE14}" type="presOf" srcId="{3C473842-C61D-4A02-A258-7A2C91884DC0}" destId="{D189FC92-C6AB-43A9-BF7A-8380DDE86D92}" srcOrd="0" destOrd="0" presId="urn:microsoft.com/office/officeart/2005/8/layout/hProcess11"/>
    <dgm:cxn modelId="{F768C428-164E-453E-848C-46D7332D410B}" type="presOf" srcId="{A49A0E1F-9498-4FC4-8978-AD67E7E2501F}" destId="{14F68FEF-4B3C-451B-8DC9-6F683988F868}" srcOrd="0" destOrd="0" presId="urn:microsoft.com/office/officeart/2005/8/layout/hProcess11"/>
    <dgm:cxn modelId="{8979E82E-0E15-47F2-A24B-77EAD9B3597D}" srcId="{C736B907-D47B-4F89-8467-C8D602ADFE39}" destId="{F5CF0393-8579-4D2A-91BB-A54D003A6C42}" srcOrd="1" destOrd="0" parTransId="{9FC647C7-8F59-4879-8BF0-8CE43D91C858}" sibTransId="{1A5A94A3-D58B-43EA-A01C-0737C769DC00}"/>
    <dgm:cxn modelId="{AE82CB33-A3E2-45DB-90DE-C1676656310C}" type="presOf" srcId="{C736B907-D47B-4F89-8467-C8D602ADFE39}" destId="{A685F814-DB24-49BE-807B-6A09BB8ADD85}" srcOrd="0" destOrd="0" presId="urn:microsoft.com/office/officeart/2005/8/layout/hProcess11"/>
    <dgm:cxn modelId="{308EFF6B-8C5C-45C1-A94C-F4597175D76C}" type="presOf" srcId="{50FFC68C-0112-472D-94F4-9AF7DC003C1D}" destId="{9A446FAC-2A87-422F-8DDF-FB2F8E311AEF}" srcOrd="0" destOrd="0" presId="urn:microsoft.com/office/officeart/2005/8/layout/hProcess11"/>
    <dgm:cxn modelId="{F99F685A-1552-456A-9033-645034380D61}" srcId="{C736B907-D47B-4F89-8467-C8D602ADFE39}" destId="{3C473842-C61D-4A02-A258-7A2C91884DC0}" srcOrd="0" destOrd="0" parTransId="{A21F7739-B24B-4AC4-93D9-FBA6688758F8}" sibTransId="{EFD0F207-EC47-44F9-872C-97FF3588D2F0}"/>
    <dgm:cxn modelId="{DB076792-7789-40BF-B6CE-2CC813CD4643}" srcId="{C736B907-D47B-4F89-8467-C8D602ADFE39}" destId="{2AFC2B11-E7F2-4DB4-9991-2E2A7490DBD3}" srcOrd="4" destOrd="0" parTransId="{83E057B9-37B7-4B1C-863F-D62BC9D5A667}" sibTransId="{0EA6BD30-771D-4548-9A2C-DAF03C076050}"/>
    <dgm:cxn modelId="{75B161AB-4516-4297-B35A-A0301BE12B8C}" srcId="{C736B907-D47B-4F89-8467-C8D602ADFE39}" destId="{1A62B685-D37B-4897-B021-11F3BDDD1981}" srcOrd="5" destOrd="0" parTransId="{26BABB34-8F4D-4A46-B15C-D59FEE04F7A5}" sibTransId="{5BA47D08-94B8-45E8-8B61-4B3CBF6289EF}"/>
    <dgm:cxn modelId="{F4CBBCDB-DE41-4FA0-A76A-536BCE9795CA}" srcId="{C736B907-D47B-4F89-8467-C8D602ADFE39}" destId="{50FFC68C-0112-472D-94F4-9AF7DC003C1D}" srcOrd="2" destOrd="0" parTransId="{AD5C9FD4-AA39-42DD-94F2-1357D78B9144}" sibTransId="{2434C5EE-A346-419E-82DF-F1B661FE50CD}"/>
    <dgm:cxn modelId="{144DA5E5-A0CE-4669-9303-F85FE863E736}" type="presOf" srcId="{F5CF0393-8579-4D2A-91BB-A54D003A6C42}" destId="{B43FF862-9F02-4D7C-86DB-F0C455D02D0B}" srcOrd="0" destOrd="0" presId="urn:microsoft.com/office/officeart/2005/8/layout/hProcess11"/>
    <dgm:cxn modelId="{82A6DEE5-4F90-474E-9135-B8BAE7D6CE7C}" srcId="{C736B907-D47B-4F89-8467-C8D602ADFE39}" destId="{A49A0E1F-9498-4FC4-8978-AD67E7E2501F}" srcOrd="3" destOrd="0" parTransId="{2076AC71-BA71-4EFE-9663-45E700EA9B62}" sibTransId="{0CFCD917-F26A-4E51-8050-E4F9C9898788}"/>
    <dgm:cxn modelId="{03BA6F2F-A03F-4422-92AC-FF9C6526225B}" type="presParOf" srcId="{A685F814-DB24-49BE-807B-6A09BB8ADD85}" destId="{C3EA1AA1-3D8E-4F9E-96DB-1CCA768D4C15}" srcOrd="0" destOrd="0" presId="urn:microsoft.com/office/officeart/2005/8/layout/hProcess11"/>
    <dgm:cxn modelId="{74B7303B-0CBC-430B-BE59-F55703A9646E}" type="presParOf" srcId="{A685F814-DB24-49BE-807B-6A09BB8ADD85}" destId="{91BA3695-D564-4BC3-8262-12FC1D7ACF08}" srcOrd="1" destOrd="0" presId="urn:microsoft.com/office/officeart/2005/8/layout/hProcess11"/>
    <dgm:cxn modelId="{1A749E81-A104-41F6-A140-25D02E8E808F}" type="presParOf" srcId="{91BA3695-D564-4BC3-8262-12FC1D7ACF08}" destId="{0EF75085-5C72-4BC6-B6D0-EAF9A621A0A9}" srcOrd="0" destOrd="0" presId="urn:microsoft.com/office/officeart/2005/8/layout/hProcess11"/>
    <dgm:cxn modelId="{DB1A4961-9AE5-491E-9377-74B3FF82023F}" type="presParOf" srcId="{0EF75085-5C72-4BC6-B6D0-EAF9A621A0A9}" destId="{D189FC92-C6AB-43A9-BF7A-8380DDE86D92}" srcOrd="0" destOrd="0" presId="urn:microsoft.com/office/officeart/2005/8/layout/hProcess11"/>
    <dgm:cxn modelId="{B7B151E6-4A16-4E7A-A9FB-A63AA46E2C11}" type="presParOf" srcId="{0EF75085-5C72-4BC6-B6D0-EAF9A621A0A9}" destId="{284C0D5A-0A5F-4A70-8D41-C79A7F237570}" srcOrd="1" destOrd="0" presId="urn:microsoft.com/office/officeart/2005/8/layout/hProcess11"/>
    <dgm:cxn modelId="{7CE5BEEC-0725-45B4-A1B0-BE08F49CFC14}" type="presParOf" srcId="{0EF75085-5C72-4BC6-B6D0-EAF9A621A0A9}" destId="{936A6929-C3E7-4176-9DA6-11F6930E776A}" srcOrd="2" destOrd="0" presId="urn:microsoft.com/office/officeart/2005/8/layout/hProcess11"/>
    <dgm:cxn modelId="{86AC96F7-8191-4E11-BFE7-9D5A81987D2C}" type="presParOf" srcId="{91BA3695-D564-4BC3-8262-12FC1D7ACF08}" destId="{33FC9CF0-9879-429F-8BA4-1CBB51738755}" srcOrd="1" destOrd="0" presId="urn:microsoft.com/office/officeart/2005/8/layout/hProcess11"/>
    <dgm:cxn modelId="{FDBCE7D5-505A-49AD-AAA7-65C995B8494C}" type="presParOf" srcId="{91BA3695-D564-4BC3-8262-12FC1D7ACF08}" destId="{78AD9269-83B6-4EF0-ABDA-0872B8BCEEEE}" srcOrd="2" destOrd="0" presId="urn:microsoft.com/office/officeart/2005/8/layout/hProcess11"/>
    <dgm:cxn modelId="{58C1DDF5-48FE-440F-9EE5-F0A3B5F54AC2}" type="presParOf" srcId="{78AD9269-83B6-4EF0-ABDA-0872B8BCEEEE}" destId="{B43FF862-9F02-4D7C-86DB-F0C455D02D0B}" srcOrd="0" destOrd="0" presId="urn:microsoft.com/office/officeart/2005/8/layout/hProcess11"/>
    <dgm:cxn modelId="{8C87EDB7-87FA-417D-8958-44717776C9DB}" type="presParOf" srcId="{78AD9269-83B6-4EF0-ABDA-0872B8BCEEEE}" destId="{27023712-6713-4A27-8991-4EE4B06359A3}" srcOrd="1" destOrd="0" presId="urn:microsoft.com/office/officeart/2005/8/layout/hProcess11"/>
    <dgm:cxn modelId="{7196B239-0D9C-4D16-83B3-E4ECC6A5C750}" type="presParOf" srcId="{78AD9269-83B6-4EF0-ABDA-0872B8BCEEEE}" destId="{709CF056-7E22-461B-B2B1-5BA2C4B9F2EE}" srcOrd="2" destOrd="0" presId="urn:microsoft.com/office/officeart/2005/8/layout/hProcess11"/>
    <dgm:cxn modelId="{5EC0A4B8-2875-45C1-B435-2AF14CD8DFCF}" type="presParOf" srcId="{91BA3695-D564-4BC3-8262-12FC1D7ACF08}" destId="{76BD4DFB-E1FA-445E-9A83-54708DBEDE7D}" srcOrd="3" destOrd="0" presId="urn:microsoft.com/office/officeart/2005/8/layout/hProcess11"/>
    <dgm:cxn modelId="{082A003B-CF82-42F1-A893-784BF753BF36}" type="presParOf" srcId="{91BA3695-D564-4BC3-8262-12FC1D7ACF08}" destId="{BF570301-F783-44FB-8A4C-E1A0729A250E}" srcOrd="4" destOrd="0" presId="urn:microsoft.com/office/officeart/2005/8/layout/hProcess11"/>
    <dgm:cxn modelId="{7FE1D993-3BBF-40E6-9E87-FDE014403BA6}" type="presParOf" srcId="{BF570301-F783-44FB-8A4C-E1A0729A250E}" destId="{9A446FAC-2A87-422F-8DDF-FB2F8E311AEF}" srcOrd="0" destOrd="0" presId="urn:microsoft.com/office/officeart/2005/8/layout/hProcess11"/>
    <dgm:cxn modelId="{2350019F-30C7-42BF-B877-DFE616CA48AE}" type="presParOf" srcId="{BF570301-F783-44FB-8A4C-E1A0729A250E}" destId="{C5652B10-637C-4680-8098-7F804158D671}" srcOrd="1" destOrd="0" presId="urn:microsoft.com/office/officeart/2005/8/layout/hProcess11"/>
    <dgm:cxn modelId="{57271D00-3A96-495C-B8B2-56EA3DAC6FAE}" type="presParOf" srcId="{BF570301-F783-44FB-8A4C-E1A0729A250E}" destId="{68DA8E49-B41E-4E53-A753-FB8C9488D6CE}" srcOrd="2" destOrd="0" presId="urn:microsoft.com/office/officeart/2005/8/layout/hProcess11"/>
    <dgm:cxn modelId="{F5545ECF-B6E3-4067-AD7B-76CCF0E04BE2}" type="presParOf" srcId="{91BA3695-D564-4BC3-8262-12FC1D7ACF08}" destId="{BED0C518-D426-4BBE-8A65-ABBA25591EAE}" srcOrd="5" destOrd="0" presId="urn:microsoft.com/office/officeart/2005/8/layout/hProcess11"/>
    <dgm:cxn modelId="{93A89114-3216-4982-9FA1-CE0A592A06AE}" type="presParOf" srcId="{91BA3695-D564-4BC3-8262-12FC1D7ACF08}" destId="{A21CA8BB-A666-4600-81BB-07E734AF59C2}" srcOrd="6" destOrd="0" presId="urn:microsoft.com/office/officeart/2005/8/layout/hProcess11"/>
    <dgm:cxn modelId="{B6875CFD-A74E-4EB8-B94F-04BB1221681D}" type="presParOf" srcId="{A21CA8BB-A666-4600-81BB-07E734AF59C2}" destId="{14F68FEF-4B3C-451B-8DC9-6F683988F868}" srcOrd="0" destOrd="0" presId="urn:microsoft.com/office/officeart/2005/8/layout/hProcess11"/>
    <dgm:cxn modelId="{29FC41AC-E58D-490A-8D44-819A3DB16597}" type="presParOf" srcId="{A21CA8BB-A666-4600-81BB-07E734AF59C2}" destId="{2306FCF8-4F8F-4FB3-9914-CD19A159BDB7}" srcOrd="1" destOrd="0" presId="urn:microsoft.com/office/officeart/2005/8/layout/hProcess11"/>
    <dgm:cxn modelId="{23A120B4-AA06-4917-9245-EF212514FE49}" type="presParOf" srcId="{A21CA8BB-A666-4600-81BB-07E734AF59C2}" destId="{D4E4B6CB-C71C-48D9-8883-00CD0A859D1F}" srcOrd="2" destOrd="0" presId="urn:microsoft.com/office/officeart/2005/8/layout/hProcess11"/>
    <dgm:cxn modelId="{07EF4DB5-FCC1-4C2A-995D-7DCBC427A34A}" type="presParOf" srcId="{91BA3695-D564-4BC3-8262-12FC1D7ACF08}" destId="{9C18C480-C379-4256-9F08-AF1C45C10F12}" srcOrd="7" destOrd="0" presId="urn:microsoft.com/office/officeart/2005/8/layout/hProcess11"/>
    <dgm:cxn modelId="{97792583-8DB4-409D-9741-356DD99CC127}" type="presParOf" srcId="{91BA3695-D564-4BC3-8262-12FC1D7ACF08}" destId="{11A925B0-E164-4507-8676-056746155C9B}" srcOrd="8" destOrd="0" presId="urn:microsoft.com/office/officeart/2005/8/layout/hProcess11"/>
    <dgm:cxn modelId="{8057C375-9916-44FE-A958-4752580B76EB}" type="presParOf" srcId="{11A925B0-E164-4507-8676-056746155C9B}" destId="{1809BEE9-75A6-46F9-9571-6FA11D8D1DCB}" srcOrd="0" destOrd="0" presId="urn:microsoft.com/office/officeart/2005/8/layout/hProcess11"/>
    <dgm:cxn modelId="{D8B7BBB0-3C1C-47F4-8F8C-ECD48BF73C14}" type="presParOf" srcId="{11A925B0-E164-4507-8676-056746155C9B}" destId="{CB797E1E-A222-4EB7-A8F9-8F85CB8F9AA3}" srcOrd="1" destOrd="0" presId="urn:microsoft.com/office/officeart/2005/8/layout/hProcess11"/>
    <dgm:cxn modelId="{C9312E80-2066-47C7-8293-E91121351805}" type="presParOf" srcId="{11A925B0-E164-4507-8676-056746155C9B}" destId="{EA5CA30A-88DE-4B8E-AE2A-8D6C51D6CCD7}" srcOrd="2" destOrd="0" presId="urn:microsoft.com/office/officeart/2005/8/layout/hProcess11"/>
    <dgm:cxn modelId="{E6A3FC01-34A2-4860-8329-3F3FD84E6DF7}" type="presParOf" srcId="{91BA3695-D564-4BC3-8262-12FC1D7ACF08}" destId="{EDE208CA-0142-4D05-9226-E8586214CC5C}" srcOrd="9" destOrd="0" presId="urn:microsoft.com/office/officeart/2005/8/layout/hProcess11"/>
    <dgm:cxn modelId="{7F0B19B6-8DE6-4622-B60F-B8AAFC04A195}" type="presParOf" srcId="{91BA3695-D564-4BC3-8262-12FC1D7ACF08}" destId="{669E0712-E580-4F05-AC7A-F527C90868BD}" srcOrd="10" destOrd="0" presId="urn:microsoft.com/office/officeart/2005/8/layout/hProcess11"/>
    <dgm:cxn modelId="{60DC09B9-6D4E-422C-985E-C3631B073FE5}" type="presParOf" srcId="{669E0712-E580-4F05-AC7A-F527C90868BD}" destId="{DD3E8166-0245-4323-837B-59AE9F292A8B}" srcOrd="0" destOrd="0" presId="urn:microsoft.com/office/officeart/2005/8/layout/hProcess11"/>
    <dgm:cxn modelId="{84A9EE66-CC5A-4415-8486-0BA2110965F6}" type="presParOf" srcId="{669E0712-E580-4F05-AC7A-F527C90868BD}" destId="{1EE1B0F2-C539-4376-8BDD-96F3248558C1}" srcOrd="1" destOrd="0" presId="urn:microsoft.com/office/officeart/2005/8/layout/hProcess11"/>
    <dgm:cxn modelId="{E55116AF-FC4B-4BC2-BB0D-52870A972F33}" type="presParOf" srcId="{669E0712-E580-4F05-AC7A-F527C90868BD}" destId="{9C5496E1-3BE2-485D-A0BD-8EC5C8C0E5F3}"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D892B1-CE46-44F3-8538-1139B76B441D}">
      <dsp:nvSpPr>
        <dsp:cNvPr id="0" name=""/>
        <dsp:cNvSpPr/>
      </dsp:nvSpPr>
      <dsp:spPr>
        <a:xfrm>
          <a:off x="10458" y="0"/>
          <a:ext cx="1063680" cy="8881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7EE9813-C536-4EBF-B66A-B88C87DFC511}">
      <dsp:nvSpPr>
        <dsp:cNvPr id="0" name=""/>
        <dsp:cNvSpPr/>
      </dsp:nvSpPr>
      <dsp:spPr>
        <a:xfrm>
          <a:off x="18240" y="872828"/>
          <a:ext cx="3090877" cy="15280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defRPr b="1"/>
          </a:pPr>
          <a:r>
            <a:rPr lang="en-US" sz="2400" b="0" kern="1200" dirty="0">
              <a:latin typeface="Times New Roman" panose="02020603050405020304" pitchFamily="18" charset="0"/>
              <a:cs typeface="Times New Roman" panose="02020603050405020304" pitchFamily="18" charset="0"/>
            </a:rPr>
            <a:t>PGY1 Pharmacy Practice Residency</a:t>
          </a:r>
        </a:p>
        <a:p>
          <a:pPr marL="0" lvl="0" indent="0" algn="l" defTabSz="1066800">
            <a:lnSpc>
              <a:spcPct val="100000"/>
            </a:lnSpc>
            <a:spcBef>
              <a:spcPct val="0"/>
            </a:spcBef>
            <a:spcAft>
              <a:spcPct val="35000"/>
            </a:spcAft>
            <a:buNone/>
            <a:defRPr b="1"/>
          </a:pPr>
          <a:r>
            <a:rPr lang="en-US" sz="2400" b="0" kern="1200" dirty="0">
              <a:latin typeface="Times New Roman" panose="02020603050405020304" pitchFamily="18" charset="0"/>
              <a:cs typeface="Times New Roman" panose="02020603050405020304" pitchFamily="18" charset="0"/>
            </a:rPr>
            <a:t>2014-2015</a:t>
          </a:r>
        </a:p>
      </dsp:txBody>
      <dsp:txXfrm>
        <a:off x="18240" y="872828"/>
        <a:ext cx="3090877" cy="1528024"/>
      </dsp:txXfrm>
    </dsp:sp>
    <dsp:sp modelId="{0802699C-A718-4159-B5A3-EF584E691556}">
      <dsp:nvSpPr>
        <dsp:cNvPr id="0" name=""/>
        <dsp:cNvSpPr/>
      </dsp:nvSpPr>
      <dsp:spPr>
        <a:xfrm>
          <a:off x="48680" y="0"/>
          <a:ext cx="3459375" cy="380142"/>
        </a:xfrm>
        <a:prstGeom prst="rect">
          <a:avLst/>
        </a:prstGeom>
        <a:noFill/>
        <a:ln>
          <a:noFill/>
        </a:ln>
        <a:effectLst/>
      </dsp:spPr>
      <dsp:style>
        <a:lnRef idx="0">
          <a:scrgbClr r="0" g="0" b="0"/>
        </a:lnRef>
        <a:fillRef idx="0">
          <a:scrgbClr r="0" g="0" b="0"/>
        </a:fillRef>
        <a:effectRef idx="0">
          <a:scrgbClr r="0" g="0" b="0"/>
        </a:effectRef>
        <a:fontRef idx="minor"/>
      </dsp:style>
    </dsp:sp>
    <dsp:sp modelId="{EDFAD1FD-CD29-402F-99BA-0F3858023C39}">
      <dsp:nvSpPr>
        <dsp:cNvPr id="0" name=""/>
        <dsp:cNvSpPr/>
      </dsp:nvSpPr>
      <dsp:spPr>
        <a:xfrm>
          <a:off x="4067567" y="0"/>
          <a:ext cx="977826" cy="78446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83B75E-D91D-4498-BFCD-3CD1E7AC2B09}">
      <dsp:nvSpPr>
        <dsp:cNvPr id="0" name=""/>
        <dsp:cNvSpPr/>
      </dsp:nvSpPr>
      <dsp:spPr>
        <a:xfrm>
          <a:off x="3989600" y="848452"/>
          <a:ext cx="3459375" cy="15280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defRPr b="1"/>
          </a:pPr>
          <a:r>
            <a:rPr lang="en-US" sz="2400" b="0" kern="1200" dirty="0">
              <a:latin typeface="Times New Roman" panose="02020603050405020304" pitchFamily="18" charset="0"/>
              <a:cs typeface="Times New Roman" panose="02020603050405020304" pitchFamily="18" charset="0"/>
            </a:rPr>
            <a:t>PGY2 Emergency Medicine Pharmacy Residency</a:t>
          </a:r>
        </a:p>
        <a:p>
          <a:pPr marL="0" lvl="0" indent="0" algn="l" defTabSz="1066800">
            <a:lnSpc>
              <a:spcPct val="100000"/>
            </a:lnSpc>
            <a:spcBef>
              <a:spcPct val="0"/>
            </a:spcBef>
            <a:spcAft>
              <a:spcPct val="35000"/>
            </a:spcAft>
            <a:buNone/>
            <a:defRPr b="1"/>
          </a:pPr>
          <a:r>
            <a:rPr lang="en-US" sz="2400" b="0" kern="1200" dirty="0">
              <a:latin typeface="Times New Roman" panose="02020603050405020304" pitchFamily="18" charset="0"/>
              <a:cs typeface="Times New Roman" panose="02020603050405020304" pitchFamily="18" charset="0"/>
            </a:rPr>
            <a:t>2015-2016</a:t>
          </a:r>
        </a:p>
      </dsp:txBody>
      <dsp:txXfrm>
        <a:off x="3989600" y="848452"/>
        <a:ext cx="3459375" cy="1528024"/>
      </dsp:txXfrm>
    </dsp:sp>
    <dsp:sp modelId="{D940EF4B-5978-4F0E-98B9-794B75ECE791}">
      <dsp:nvSpPr>
        <dsp:cNvPr id="0" name=""/>
        <dsp:cNvSpPr/>
      </dsp:nvSpPr>
      <dsp:spPr>
        <a:xfrm>
          <a:off x="4115902" y="2213069"/>
          <a:ext cx="3459375" cy="323568"/>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EA1AA1-3D8E-4F9E-96DB-1CCA768D4C15}">
      <dsp:nvSpPr>
        <dsp:cNvPr id="0" name=""/>
        <dsp:cNvSpPr/>
      </dsp:nvSpPr>
      <dsp:spPr>
        <a:xfrm>
          <a:off x="0" y="1305401"/>
          <a:ext cx="11083636" cy="1740535"/>
        </a:xfrm>
        <a:prstGeom prst="notchedRightArrow">
          <a:avLst/>
        </a:prstGeom>
        <a:solidFill>
          <a:srgbClr val="90BCC5"/>
        </a:solidFill>
        <a:ln>
          <a:noFill/>
        </a:ln>
        <a:effectLst/>
      </dsp:spPr>
      <dsp:style>
        <a:lnRef idx="0">
          <a:scrgbClr r="0" g="0" b="0"/>
        </a:lnRef>
        <a:fillRef idx="1">
          <a:scrgbClr r="0" g="0" b="0"/>
        </a:fillRef>
        <a:effectRef idx="0">
          <a:scrgbClr r="0" g="0" b="0"/>
        </a:effectRef>
        <a:fontRef idx="minor"/>
      </dsp:style>
    </dsp:sp>
    <dsp:sp modelId="{D189FC92-C6AB-43A9-BF7A-8380DDE86D92}">
      <dsp:nvSpPr>
        <dsp:cNvPr id="0" name=""/>
        <dsp:cNvSpPr/>
      </dsp:nvSpPr>
      <dsp:spPr>
        <a:xfrm>
          <a:off x="2685" y="0"/>
          <a:ext cx="1824091"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Patient arrives to ER</a:t>
          </a:r>
        </a:p>
      </dsp:txBody>
      <dsp:txXfrm>
        <a:off x="2685" y="0"/>
        <a:ext cx="1824091" cy="1740535"/>
      </dsp:txXfrm>
    </dsp:sp>
    <dsp:sp modelId="{284C0D5A-0A5F-4A70-8D41-C79A7F237570}">
      <dsp:nvSpPr>
        <dsp:cNvPr id="0" name=""/>
        <dsp:cNvSpPr/>
      </dsp:nvSpPr>
      <dsp:spPr>
        <a:xfrm>
          <a:off x="697164" y="1958102"/>
          <a:ext cx="435133" cy="435133"/>
        </a:xfrm>
        <a:prstGeom prst="ellipse">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sp>
    <dsp:sp modelId="{B43FF862-9F02-4D7C-86DB-F0C455D02D0B}">
      <dsp:nvSpPr>
        <dsp:cNvPr id="0" name=""/>
        <dsp:cNvSpPr/>
      </dsp:nvSpPr>
      <dsp:spPr>
        <a:xfrm>
          <a:off x="1917981" y="2610802"/>
          <a:ext cx="1982824"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Intubated with </a:t>
          </a:r>
          <a:r>
            <a:rPr lang="en-US" sz="2400" b="1" kern="1200" dirty="0">
              <a:solidFill>
                <a:srgbClr val="1A89A4"/>
              </a:solidFill>
              <a:latin typeface="Times New Roman" panose="02020603050405020304" pitchFamily="18" charset="0"/>
              <a:cs typeface="Times New Roman" panose="02020603050405020304" pitchFamily="18" charset="0"/>
            </a:rPr>
            <a:t>etomidate </a:t>
          </a:r>
          <a:r>
            <a:rPr lang="en-US" sz="2400" kern="1200" dirty="0">
              <a:latin typeface="Times New Roman" panose="02020603050405020304" pitchFamily="18" charset="0"/>
              <a:cs typeface="Times New Roman" panose="02020603050405020304" pitchFamily="18" charset="0"/>
            </a:rPr>
            <a:t>and </a:t>
          </a:r>
          <a:r>
            <a:rPr lang="en-US" sz="2400" b="1" kern="1200" dirty="0">
              <a:solidFill>
                <a:srgbClr val="1A89A4"/>
              </a:solidFill>
              <a:latin typeface="Times New Roman" panose="02020603050405020304" pitchFamily="18" charset="0"/>
              <a:cs typeface="Times New Roman" panose="02020603050405020304" pitchFamily="18" charset="0"/>
            </a:rPr>
            <a:t>rocuronium</a:t>
          </a:r>
        </a:p>
      </dsp:txBody>
      <dsp:txXfrm>
        <a:off x="1917981" y="2610802"/>
        <a:ext cx="1982824" cy="1740535"/>
      </dsp:txXfrm>
    </dsp:sp>
    <dsp:sp modelId="{27023712-6713-4A27-8991-4EE4B06359A3}">
      <dsp:nvSpPr>
        <dsp:cNvPr id="0" name=""/>
        <dsp:cNvSpPr/>
      </dsp:nvSpPr>
      <dsp:spPr>
        <a:xfrm>
          <a:off x="2691827" y="1958102"/>
          <a:ext cx="435133" cy="435133"/>
        </a:xfrm>
        <a:prstGeom prst="ellipse">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sp>
    <dsp:sp modelId="{EC522D6C-BFFF-4289-A8DC-47C188832D92}">
      <dsp:nvSpPr>
        <dsp:cNvPr id="0" name=""/>
        <dsp:cNvSpPr/>
      </dsp:nvSpPr>
      <dsp:spPr>
        <a:xfrm>
          <a:off x="3992010" y="0"/>
          <a:ext cx="1824091"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Patient transported to CT, </a:t>
          </a:r>
          <a:r>
            <a:rPr lang="en-US" sz="2400" b="1" kern="1200" dirty="0">
              <a:latin typeface="Times New Roman" panose="02020603050405020304" pitchFamily="18" charset="0"/>
              <a:cs typeface="Times New Roman" panose="02020603050405020304" pitchFamily="18" charset="0"/>
            </a:rPr>
            <a:t>propofol started</a:t>
          </a:r>
        </a:p>
      </dsp:txBody>
      <dsp:txXfrm>
        <a:off x="3992010" y="0"/>
        <a:ext cx="1824091" cy="1740535"/>
      </dsp:txXfrm>
    </dsp:sp>
    <dsp:sp modelId="{80E0067B-46A6-45C9-947F-31D6F5E016D9}">
      <dsp:nvSpPr>
        <dsp:cNvPr id="0" name=""/>
        <dsp:cNvSpPr/>
      </dsp:nvSpPr>
      <dsp:spPr>
        <a:xfrm>
          <a:off x="4686489" y="1958102"/>
          <a:ext cx="435133" cy="435133"/>
        </a:xfrm>
        <a:prstGeom prst="ellipse">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sp>
    <dsp:sp modelId="{56D878F8-47DB-4B92-A552-F9470C47C12B}">
      <dsp:nvSpPr>
        <dsp:cNvPr id="0" name=""/>
        <dsp:cNvSpPr/>
      </dsp:nvSpPr>
      <dsp:spPr>
        <a:xfrm>
          <a:off x="5907306" y="2610802"/>
          <a:ext cx="2149983"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kern="1200" dirty="0">
              <a:solidFill>
                <a:schemeClr val="tx1"/>
              </a:solidFill>
              <a:latin typeface="Times New Roman" panose="02020603050405020304" pitchFamily="18" charset="0"/>
              <a:cs typeface="Times New Roman" panose="02020603050405020304" pitchFamily="18" charset="0"/>
            </a:rPr>
            <a:t>Patient back from CT, </a:t>
          </a:r>
          <a:r>
            <a:rPr lang="en-US" sz="2400" b="1" kern="1200" dirty="0">
              <a:solidFill>
                <a:srgbClr val="1A89A4"/>
              </a:solidFill>
              <a:latin typeface="Times New Roman" panose="02020603050405020304" pitchFamily="18" charset="0"/>
              <a:cs typeface="Times New Roman" panose="02020603050405020304" pitchFamily="18" charset="0"/>
            </a:rPr>
            <a:t>propofol discontinued</a:t>
          </a:r>
        </a:p>
      </dsp:txBody>
      <dsp:txXfrm>
        <a:off x="5907306" y="2610802"/>
        <a:ext cx="2149983" cy="1740535"/>
      </dsp:txXfrm>
    </dsp:sp>
    <dsp:sp modelId="{6461C6B6-E0F1-4BF8-B15C-D88785B2C461}">
      <dsp:nvSpPr>
        <dsp:cNvPr id="0" name=""/>
        <dsp:cNvSpPr/>
      </dsp:nvSpPr>
      <dsp:spPr>
        <a:xfrm>
          <a:off x="6764731" y="1958102"/>
          <a:ext cx="435133" cy="435133"/>
        </a:xfrm>
        <a:prstGeom prst="ellipse">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sp>
    <dsp:sp modelId="{F7A9F79E-E001-4263-9F67-65163BAB1189}">
      <dsp:nvSpPr>
        <dsp:cNvPr id="0" name=""/>
        <dsp:cNvSpPr/>
      </dsp:nvSpPr>
      <dsp:spPr>
        <a:xfrm>
          <a:off x="8148495" y="0"/>
          <a:ext cx="1824091"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marL="0" lvl="0" indent="0" algn="ctr" defTabSz="1066800">
            <a:lnSpc>
              <a:spcPct val="100000"/>
            </a:lnSpc>
            <a:spcBef>
              <a:spcPct val="0"/>
            </a:spcBef>
            <a:spcAft>
              <a:spcPts val="0"/>
            </a:spcAft>
            <a:buNone/>
          </a:pPr>
          <a:r>
            <a:rPr lang="en-US" sz="2400" kern="1200" dirty="0">
              <a:latin typeface="Times New Roman" panose="02020603050405020304" pitchFamily="18" charset="0"/>
              <a:cs typeface="Times New Roman" panose="02020603050405020304" pitchFamily="18" charset="0"/>
            </a:rPr>
            <a:t>Vitals</a:t>
          </a:r>
        </a:p>
        <a:p>
          <a:pPr marL="0" lvl="0" indent="0" algn="ctr" defTabSz="1066800">
            <a:lnSpc>
              <a:spcPct val="100000"/>
            </a:lnSpc>
            <a:spcBef>
              <a:spcPct val="0"/>
            </a:spcBef>
            <a:spcAft>
              <a:spcPts val="0"/>
            </a:spcAft>
            <a:buNone/>
          </a:pPr>
          <a:r>
            <a:rPr lang="en-US" sz="2400" b="1" kern="1200" dirty="0">
              <a:solidFill>
                <a:srgbClr val="1A89A4"/>
              </a:solidFill>
              <a:latin typeface="Times New Roman" panose="02020603050405020304" pitchFamily="18" charset="0"/>
              <a:cs typeface="Times New Roman" panose="02020603050405020304" pitchFamily="18" charset="0"/>
            </a:rPr>
            <a:t>BP 220/140 </a:t>
          </a:r>
          <a:br>
            <a:rPr lang="en-US" sz="2400" b="1" kern="1200" dirty="0">
              <a:solidFill>
                <a:srgbClr val="1A89A4"/>
              </a:solidFill>
              <a:latin typeface="Times New Roman" panose="02020603050405020304" pitchFamily="18" charset="0"/>
              <a:cs typeface="Times New Roman" panose="02020603050405020304" pitchFamily="18" charset="0"/>
            </a:rPr>
          </a:br>
          <a:r>
            <a:rPr lang="en-US" sz="2400" b="1" kern="1200" dirty="0">
              <a:solidFill>
                <a:srgbClr val="1A89A4"/>
              </a:solidFill>
              <a:latin typeface="Times New Roman" panose="02020603050405020304" pitchFamily="18" charset="0"/>
              <a:cs typeface="Times New Roman" panose="02020603050405020304" pitchFamily="18" charset="0"/>
            </a:rPr>
            <a:t>HR 118</a:t>
          </a:r>
        </a:p>
      </dsp:txBody>
      <dsp:txXfrm>
        <a:off x="8148495" y="0"/>
        <a:ext cx="1824091" cy="1740535"/>
      </dsp:txXfrm>
    </dsp:sp>
    <dsp:sp modelId="{F4DB00A3-2F80-4E1B-9C98-BB1ACDF8A12A}">
      <dsp:nvSpPr>
        <dsp:cNvPr id="0" name=""/>
        <dsp:cNvSpPr/>
      </dsp:nvSpPr>
      <dsp:spPr>
        <a:xfrm>
          <a:off x="8842973" y="1958102"/>
          <a:ext cx="435133" cy="435133"/>
        </a:xfrm>
        <a:prstGeom prst="ellipse">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EA1AA1-3D8E-4F9E-96DB-1CCA768D4C15}">
      <dsp:nvSpPr>
        <dsp:cNvPr id="0" name=""/>
        <dsp:cNvSpPr/>
      </dsp:nvSpPr>
      <dsp:spPr>
        <a:xfrm>
          <a:off x="0" y="823352"/>
          <a:ext cx="7565690" cy="1097802"/>
        </a:xfrm>
        <a:prstGeom prst="notchedRightArrow">
          <a:avLst/>
        </a:prstGeom>
        <a:solidFill>
          <a:srgbClr val="90BCC5"/>
        </a:solidFill>
        <a:ln>
          <a:noFill/>
        </a:ln>
        <a:effectLst/>
      </dsp:spPr>
      <dsp:style>
        <a:lnRef idx="0">
          <a:scrgbClr r="0" g="0" b="0"/>
        </a:lnRef>
        <a:fillRef idx="1">
          <a:scrgbClr r="0" g="0" b="0"/>
        </a:fillRef>
        <a:effectRef idx="0">
          <a:scrgbClr r="0" g="0" b="0"/>
        </a:effectRef>
        <a:fontRef idx="minor"/>
      </dsp:style>
    </dsp:sp>
    <dsp:sp modelId="{D189FC92-C6AB-43A9-BF7A-8380DDE86D92}">
      <dsp:nvSpPr>
        <dsp:cNvPr id="0" name=""/>
        <dsp:cNvSpPr/>
      </dsp:nvSpPr>
      <dsp:spPr>
        <a:xfrm>
          <a:off x="83" y="0"/>
          <a:ext cx="3321441" cy="1097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Patient arrives to ER</a:t>
          </a:r>
        </a:p>
      </dsp:txBody>
      <dsp:txXfrm>
        <a:off x="83" y="0"/>
        <a:ext cx="3321441" cy="1097802"/>
      </dsp:txXfrm>
    </dsp:sp>
    <dsp:sp modelId="{284C0D5A-0A5F-4A70-8D41-C79A7F237570}">
      <dsp:nvSpPr>
        <dsp:cNvPr id="0" name=""/>
        <dsp:cNvSpPr/>
      </dsp:nvSpPr>
      <dsp:spPr>
        <a:xfrm>
          <a:off x="1450180" y="1158239"/>
          <a:ext cx="421246" cy="428027"/>
        </a:xfrm>
        <a:prstGeom prst="ellipse">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sp>
    <dsp:sp modelId="{C75A3A4F-DD20-43FB-8E71-C16B52221820}">
      <dsp:nvSpPr>
        <dsp:cNvPr id="0" name=""/>
        <dsp:cNvSpPr/>
      </dsp:nvSpPr>
      <dsp:spPr>
        <a:xfrm>
          <a:off x="3487596" y="1646704"/>
          <a:ext cx="3321441" cy="1097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0">
          <a:noAutofit/>
        </a:bodyPr>
        <a:lstStyle/>
        <a:p>
          <a:pPr marL="0" lvl="0" indent="0" algn="ctr" defTabSz="1066800">
            <a:lnSpc>
              <a:spcPct val="100000"/>
            </a:lnSpc>
            <a:spcBef>
              <a:spcPct val="0"/>
            </a:spcBef>
            <a:spcAft>
              <a:spcPts val="0"/>
            </a:spcAft>
            <a:buNone/>
          </a:pPr>
          <a:r>
            <a:rPr lang="en-US" sz="2400" kern="1200" dirty="0">
              <a:latin typeface="Times New Roman" panose="02020603050405020304" pitchFamily="18" charset="0"/>
              <a:cs typeface="Times New Roman" panose="02020603050405020304" pitchFamily="18" charset="0"/>
            </a:rPr>
            <a:t>Vitals</a:t>
          </a:r>
        </a:p>
        <a:p>
          <a:pPr marL="0" lvl="0" indent="0" algn="ctr" defTabSz="1066800">
            <a:lnSpc>
              <a:spcPct val="100000"/>
            </a:lnSpc>
            <a:spcBef>
              <a:spcPct val="0"/>
            </a:spcBef>
            <a:spcAft>
              <a:spcPts val="0"/>
            </a:spcAft>
            <a:buNone/>
          </a:pPr>
          <a:r>
            <a:rPr lang="en-US" sz="2400" b="0" kern="1200" dirty="0">
              <a:solidFill>
                <a:schemeClr val="tx1"/>
              </a:solidFill>
              <a:latin typeface="Times New Roman" panose="02020603050405020304" pitchFamily="18" charset="0"/>
              <a:cs typeface="Times New Roman" panose="02020603050405020304" pitchFamily="18" charset="0"/>
            </a:rPr>
            <a:t>BP 220/140 </a:t>
          </a:r>
          <a:br>
            <a:rPr lang="en-US" sz="2400" b="0" kern="1200" dirty="0">
              <a:solidFill>
                <a:schemeClr val="tx1"/>
              </a:solidFill>
              <a:latin typeface="Times New Roman" panose="02020603050405020304" pitchFamily="18" charset="0"/>
              <a:cs typeface="Times New Roman" panose="02020603050405020304" pitchFamily="18" charset="0"/>
            </a:rPr>
          </a:br>
          <a:r>
            <a:rPr lang="en-US" sz="2400" b="0" kern="1200" dirty="0">
              <a:solidFill>
                <a:schemeClr val="tx1"/>
              </a:solidFill>
              <a:latin typeface="Times New Roman" panose="02020603050405020304" pitchFamily="18" charset="0"/>
              <a:cs typeface="Times New Roman" panose="02020603050405020304" pitchFamily="18" charset="0"/>
            </a:rPr>
            <a:t>HR 118</a:t>
          </a:r>
        </a:p>
      </dsp:txBody>
      <dsp:txXfrm>
        <a:off x="3487596" y="1646704"/>
        <a:ext cx="3321441" cy="1097802"/>
      </dsp:txXfrm>
    </dsp:sp>
    <dsp:sp modelId="{69F08DDA-C29A-422C-8E62-D67A74221F43}">
      <dsp:nvSpPr>
        <dsp:cNvPr id="0" name=""/>
        <dsp:cNvSpPr/>
      </dsp:nvSpPr>
      <dsp:spPr>
        <a:xfrm>
          <a:off x="4937694" y="1158239"/>
          <a:ext cx="421246" cy="428027"/>
        </a:xfrm>
        <a:prstGeom prst="ellipse">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B0FA9D-00A6-4C9B-BE38-E51382039F2D}">
      <dsp:nvSpPr>
        <dsp:cNvPr id="0" name=""/>
        <dsp:cNvSpPr/>
      </dsp:nvSpPr>
      <dsp:spPr>
        <a:xfrm>
          <a:off x="636024" y="1221223"/>
          <a:ext cx="2851346" cy="1908890"/>
        </a:xfrm>
        <a:prstGeom prst="rightArrow">
          <a:avLst>
            <a:gd name="adj1" fmla="val 70000"/>
            <a:gd name="adj2" fmla="val 50000"/>
          </a:avLst>
        </a:prstGeom>
        <a:solidFill>
          <a:srgbClr val="90BCC5">
            <a:alpha val="80000"/>
          </a:srgb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5880" tIns="13970" rIns="2794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1"/>
              </a:solidFill>
              <a:latin typeface="Times New Roman" panose="02020603050405020304" pitchFamily="18" charset="0"/>
              <a:cs typeface="Times New Roman" panose="02020603050405020304" pitchFamily="18" charset="0"/>
            </a:rPr>
            <a:t>Pre-induction</a:t>
          </a:r>
        </a:p>
        <a:p>
          <a:pPr marL="228600" lvl="1" indent="-228600" algn="ctr" defTabSz="889000">
            <a:lnSpc>
              <a:spcPct val="90000"/>
            </a:lnSpc>
            <a:spcBef>
              <a:spcPct val="0"/>
            </a:spcBef>
            <a:spcAft>
              <a:spcPct val="15000"/>
            </a:spcAft>
            <a:buChar char="•"/>
          </a:pPr>
          <a:r>
            <a:rPr lang="en-US" sz="2000" kern="1200" dirty="0">
              <a:solidFill>
                <a:schemeClr val="tx1"/>
              </a:solidFill>
              <a:latin typeface="Times New Roman" panose="02020603050405020304" pitchFamily="18" charset="0"/>
              <a:cs typeface="Times New Roman" panose="02020603050405020304" pitchFamily="18" charset="0"/>
            </a:rPr>
            <a:t>Fentanyl</a:t>
          </a:r>
        </a:p>
      </dsp:txBody>
      <dsp:txXfrm>
        <a:off x="1348861" y="1507557"/>
        <a:ext cx="1470399" cy="1336223"/>
      </dsp:txXfrm>
    </dsp:sp>
    <dsp:sp modelId="{1EF7A0F7-7F9D-45BC-9D46-5D623ECC9D6F}">
      <dsp:nvSpPr>
        <dsp:cNvPr id="0" name=""/>
        <dsp:cNvSpPr/>
      </dsp:nvSpPr>
      <dsp:spPr>
        <a:xfrm>
          <a:off x="0" y="1482640"/>
          <a:ext cx="1418493" cy="1386057"/>
        </a:xfrm>
        <a:prstGeom prst="ellipse">
          <a:avLst/>
        </a:prstGeom>
        <a:solidFill>
          <a:srgbClr val="1A89A4"/>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Times New Roman" panose="02020603050405020304" pitchFamily="18" charset="0"/>
              <a:cs typeface="Times New Roman" panose="02020603050405020304" pitchFamily="18" charset="0"/>
            </a:rPr>
            <a:t>Time: minus    2-5 min</a:t>
          </a:r>
        </a:p>
      </dsp:txBody>
      <dsp:txXfrm>
        <a:off x="207733" y="1685623"/>
        <a:ext cx="1003027" cy="980091"/>
      </dsp:txXfrm>
    </dsp:sp>
    <dsp:sp modelId="{5FCE7DAF-B84B-4B2E-A29C-F35E1F7DD73D}">
      <dsp:nvSpPr>
        <dsp:cNvPr id="0" name=""/>
        <dsp:cNvSpPr/>
      </dsp:nvSpPr>
      <dsp:spPr>
        <a:xfrm>
          <a:off x="4292034" y="1221223"/>
          <a:ext cx="2851346" cy="1908890"/>
        </a:xfrm>
        <a:prstGeom prst="rightArrow">
          <a:avLst>
            <a:gd name="adj1" fmla="val 70000"/>
            <a:gd name="adj2" fmla="val 50000"/>
          </a:avLst>
        </a:prstGeom>
        <a:solidFill>
          <a:srgbClr val="90BCC5">
            <a:alpha val="80000"/>
          </a:srgb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5880" tIns="13970" rIns="27940" bIns="1397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1"/>
              </a:solidFill>
              <a:latin typeface="Times New Roman" panose="02020603050405020304" pitchFamily="18" charset="0"/>
              <a:cs typeface="Times New Roman" panose="02020603050405020304" pitchFamily="18" charset="0"/>
            </a:rPr>
            <a:t>Induction</a:t>
          </a:r>
        </a:p>
        <a:p>
          <a:pPr marL="228600" lvl="1" indent="-228600" algn="l" defTabSz="889000">
            <a:lnSpc>
              <a:spcPct val="90000"/>
            </a:lnSpc>
            <a:spcBef>
              <a:spcPct val="0"/>
            </a:spcBef>
            <a:spcAft>
              <a:spcPct val="15000"/>
            </a:spcAft>
            <a:buChar char="•"/>
          </a:pPr>
          <a:endParaRPr lang="en-US" sz="200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889000">
            <a:lnSpc>
              <a:spcPct val="90000"/>
            </a:lnSpc>
            <a:spcBef>
              <a:spcPct val="0"/>
            </a:spcBef>
            <a:spcAft>
              <a:spcPct val="15000"/>
            </a:spcAft>
            <a:buNone/>
          </a:pPr>
          <a:r>
            <a:rPr lang="en-US" sz="2000" kern="1200" dirty="0">
              <a:solidFill>
                <a:schemeClr val="tx1"/>
              </a:solidFill>
              <a:latin typeface="Times New Roman" panose="02020603050405020304" pitchFamily="18" charset="0"/>
              <a:cs typeface="Times New Roman" panose="02020603050405020304" pitchFamily="18" charset="0"/>
            </a:rPr>
            <a:t>Paralytic</a:t>
          </a:r>
        </a:p>
      </dsp:txBody>
      <dsp:txXfrm>
        <a:off x="5004871" y="1507557"/>
        <a:ext cx="1470399" cy="1336223"/>
      </dsp:txXfrm>
    </dsp:sp>
    <dsp:sp modelId="{9C1DE28B-D2A1-4737-B687-E1DA05AE5075}">
      <dsp:nvSpPr>
        <dsp:cNvPr id="0" name=""/>
        <dsp:cNvSpPr/>
      </dsp:nvSpPr>
      <dsp:spPr>
        <a:xfrm>
          <a:off x="3640819" y="1482640"/>
          <a:ext cx="1418493" cy="1386057"/>
        </a:xfrm>
        <a:prstGeom prst="ellipse">
          <a:avLst/>
        </a:prstGeom>
        <a:solidFill>
          <a:srgbClr val="1A89A4"/>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Times New Roman" panose="02020603050405020304" pitchFamily="18" charset="0"/>
              <a:cs typeface="Times New Roman" panose="02020603050405020304" pitchFamily="18" charset="0"/>
            </a:rPr>
            <a:t>Time: minus 0.5-1 min</a:t>
          </a:r>
        </a:p>
      </dsp:txBody>
      <dsp:txXfrm>
        <a:off x="3848552" y="1685623"/>
        <a:ext cx="1003027" cy="980091"/>
      </dsp:txXfrm>
    </dsp:sp>
    <dsp:sp modelId="{88F1AEAC-46BA-468D-80A9-6D0473DFE1B3}">
      <dsp:nvSpPr>
        <dsp:cNvPr id="0" name=""/>
        <dsp:cNvSpPr/>
      </dsp:nvSpPr>
      <dsp:spPr>
        <a:xfrm>
          <a:off x="7948044" y="1221223"/>
          <a:ext cx="2851346" cy="1908890"/>
        </a:xfrm>
        <a:prstGeom prst="rightArrow">
          <a:avLst>
            <a:gd name="adj1" fmla="val 70000"/>
            <a:gd name="adj2" fmla="val 50000"/>
          </a:avLst>
        </a:prstGeom>
        <a:solidFill>
          <a:srgbClr val="90BCC5">
            <a:alpha val="80000"/>
          </a:srgb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5880" tIns="13970" rIns="2794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1"/>
              </a:solidFill>
              <a:latin typeface="Times New Roman" panose="02020603050405020304" pitchFamily="18" charset="0"/>
              <a:cs typeface="Times New Roman" panose="02020603050405020304" pitchFamily="18" charset="0"/>
            </a:rPr>
            <a:t>Intubation</a:t>
          </a:r>
        </a:p>
      </dsp:txBody>
      <dsp:txXfrm>
        <a:off x="8660881" y="1507557"/>
        <a:ext cx="1470399" cy="1336223"/>
      </dsp:txXfrm>
    </dsp:sp>
    <dsp:sp modelId="{63AC887B-7554-4700-92FE-B90E06E17194}">
      <dsp:nvSpPr>
        <dsp:cNvPr id="0" name=""/>
        <dsp:cNvSpPr/>
      </dsp:nvSpPr>
      <dsp:spPr>
        <a:xfrm>
          <a:off x="7296829" y="1482640"/>
          <a:ext cx="1418493" cy="1386057"/>
        </a:xfrm>
        <a:prstGeom prst="ellipse">
          <a:avLst/>
        </a:prstGeom>
        <a:solidFill>
          <a:srgbClr val="1A89A4"/>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Times New Roman" panose="02020603050405020304" pitchFamily="18" charset="0"/>
              <a:cs typeface="Times New Roman" panose="02020603050405020304" pitchFamily="18" charset="0"/>
            </a:rPr>
            <a:t>Time: zero</a:t>
          </a:r>
        </a:p>
      </dsp:txBody>
      <dsp:txXfrm>
        <a:off x="7504562" y="1685623"/>
        <a:ext cx="1003027" cy="98009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EA1AA1-3D8E-4F9E-96DB-1CCA768D4C15}">
      <dsp:nvSpPr>
        <dsp:cNvPr id="0" name=""/>
        <dsp:cNvSpPr/>
      </dsp:nvSpPr>
      <dsp:spPr>
        <a:xfrm>
          <a:off x="0" y="1305401"/>
          <a:ext cx="11083636" cy="1740535"/>
        </a:xfrm>
        <a:prstGeom prst="notchedRightArrow">
          <a:avLst/>
        </a:prstGeom>
        <a:solidFill>
          <a:srgbClr val="90BCC5"/>
        </a:solidFill>
        <a:ln>
          <a:noFill/>
        </a:ln>
        <a:effectLst/>
      </dsp:spPr>
      <dsp:style>
        <a:lnRef idx="0">
          <a:scrgbClr r="0" g="0" b="0"/>
        </a:lnRef>
        <a:fillRef idx="1">
          <a:scrgbClr r="0" g="0" b="0"/>
        </a:fillRef>
        <a:effectRef idx="0">
          <a:scrgbClr r="0" g="0" b="0"/>
        </a:effectRef>
        <a:fontRef idx="minor"/>
      </dsp:style>
    </dsp:sp>
    <dsp:sp modelId="{D189FC92-C6AB-43A9-BF7A-8380DDE86D92}">
      <dsp:nvSpPr>
        <dsp:cNvPr id="0" name=""/>
        <dsp:cNvSpPr/>
      </dsp:nvSpPr>
      <dsp:spPr>
        <a:xfrm>
          <a:off x="5260" y="0"/>
          <a:ext cx="1801142"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Vitals</a:t>
          </a:r>
        </a:p>
        <a:p>
          <a:pPr marL="0" lvl="0" indent="0" algn="ctr" defTabSz="106680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BP 132/78</a:t>
          </a:r>
        </a:p>
        <a:p>
          <a:pPr marL="0" lvl="0" indent="0" algn="ctr" defTabSz="106680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HR 88</a:t>
          </a:r>
        </a:p>
      </dsp:txBody>
      <dsp:txXfrm>
        <a:off x="5260" y="0"/>
        <a:ext cx="1801142" cy="1740535"/>
      </dsp:txXfrm>
    </dsp:sp>
    <dsp:sp modelId="{284C0D5A-0A5F-4A70-8D41-C79A7F237570}">
      <dsp:nvSpPr>
        <dsp:cNvPr id="0" name=""/>
        <dsp:cNvSpPr/>
      </dsp:nvSpPr>
      <dsp:spPr>
        <a:xfrm>
          <a:off x="688264" y="1958102"/>
          <a:ext cx="435133" cy="435133"/>
        </a:xfrm>
        <a:prstGeom prst="ellipse">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sp>
    <dsp:sp modelId="{B43FF862-9F02-4D7C-86DB-F0C455D02D0B}">
      <dsp:nvSpPr>
        <dsp:cNvPr id="0" name=""/>
        <dsp:cNvSpPr/>
      </dsp:nvSpPr>
      <dsp:spPr>
        <a:xfrm>
          <a:off x="1873740" y="2610802"/>
          <a:ext cx="1895859"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Patient transported to CT, </a:t>
          </a:r>
          <a:r>
            <a:rPr lang="en-US" sz="2400" b="1" kern="1200" dirty="0">
              <a:solidFill>
                <a:srgbClr val="1A89A4"/>
              </a:solidFill>
              <a:latin typeface="Times New Roman" panose="02020603050405020304" pitchFamily="18" charset="0"/>
              <a:cs typeface="Times New Roman" panose="02020603050405020304" pitchFamily="18" charset="0"/>
            </a:rPr>
            <a:t>propofol started</a:t>
          </a:r>
        </a:p>
      </dsp:txBody>
      <dsp:txXfrm>
        <a:off x="1873740" y="2610802"/>
        <a:ext cx="1895859" cy="1740535"/>
      </dsp:txXfrm>
    </dsp:sp>
    <dsp:sp modelId="{27023712-6713-4A27-8991-4EE4B06359A3}">
      <dsp:nvSpPr>
        <dsp:cNvPr id="0" name=""/>
        <dsp:cNvSpPr/>
      </dsp:nvSpPr>
      <dsp:spPr>
        <a:xfrm>
          <a:off x="2604103" y="1958102"/>
          <a:ext cx="435133" cy="435133"/>
        </a:xfrm>
        <a:prstGeom prst="ellipse">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sp>
    <dsp:sp modelId="{9A446FAC-2A87-422F-8DDF-FB2F8E311AEF}">
      <dsp:nvSpPr>
        <dsp:cNvPr id="0" name=""/>
        <dsp:cNvSpPr/>
      </dsp:nvSpPr>
      <dsp:spPr>
        <a:xfrm>
          <a:off x="3836938" y="0"/>
          <a:ext cx="1890782"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400" b="1" kern="1200" dirty="0">
              <a:solidFill>
                <a:srgbClr val="1A89A4"/>
              </a:solidFill>
              <a:latin typeface="Times New Roman" panose="02020603050405020304" pitchFamily="18" charset="0"/>
              <a:cs typeface="Times New Roman" panose="02020603050405020304" pitchFamily="18" charset="0"/>
            </a:rPr>
            <a:t>Etomidate wears off</a:t>
          </a:r>
        </a:p>
      </dsp:txBody>
      <dsp:txXfrm>
        <a:off x="3836938" y="0"/>
        <a:ext cx="1890782" cy="1740535"/>
      </dsp:txXfrm>
    </dsp:sp>
    <dsp:sp modelId="{C5652B10-637C-4680-8098-7F804158D671}">
      <dsp:nvSpPr>
        <dsp:cNvPr id="0" name=""/>
        <dsp:cNvSpPr/>
      </dsp:nvSpPr>
      <dsp:spPr>
        <a:xfrm>
          <a:off x="4564762" y="1958102"/>
          <a:ext cx="435133" cy="435133"/>
        </a:xfrm>
        <a:prstGeom prst="ellipse">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sp>
    <dsp:sp modelId="{14F68FEF-4B3C-451B-8DC9-6F683988F868}">
      <dsp:nvSpPr>
        <dsp:cNvPr id="0" name=""/>
        <dsp:cNvSpPr/>
      </dsp:nvSpPr>
      <dsp:spPr>
        <a:xfrm>
          <a:off x="5795058" y="2610802"/>
          <a:ext cx="1346759"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b="0" kern="1200" dirty="0">
              <a:latin typeface="Times New Roman" panose="02020603050405020304" pitchFamily="18" charset="0"/>
              <a:cs typeface="Times New Roman" panose="02020603050405020304" pitchFamily="18" charset="0"/>
            </a:rPr>
            <a:t>Patient at CT</a:t>
          </a:r>
        </a:p>
      </dsp:txBody>
      <dsp:txXfrm>
        <a:off x="5795058" y="2610802"/>
        <a:ext cx="1346759" cy="1740535"/>
      </dsp:txXfrm>
    </dsp:sp>
    <dsp:sp modelId="{2306FCF8-4F8F-4FB3-9914-CD19A159BDB7}">
      <dsp:nvSpPr>
        <dsp:cNvPr id="0" name=""/>
        <dsp:cNvSpPr/>
      </dsp:nvSpPr>
      <dsp:spPr>
        <a:xfrm>
          <a:off x="6250871" y="1958102"/>
          <a:ext cx="435133" cy="435133"/>
        </a:xfrm>
        <a:prstGeom prst="ellipse">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sp>
    <dsp:sp modelId="{1809BEE9-75A6-46F9-9571-6FA11D8D1DCB}">
      <dsp:nvSpPr>
        <dsp:cNvPr id="0" name=""/>
        <dsp:cNvSpPr/>
      </dsp:nvSpPr>
      <dsp:spPr>
        <a:xfrm>
          <a:off x="7209155" y="0"/>
          <a:ext cx="1346759"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400" kern="1200" dirty="0">
              <a:solidFill>
                <a:schemeClr val="tx1"/>
              </a:solidFill>
              <a:latin typeface="Times New Roman" panose="02020603050405020304" pitchFamily="18" charset="0"/>
              <a:cs typeface="Times New Roman" panose="02020603050405020304" pitchFamily="18" charset="0"/>
            </a:rPr>
            <a:t>Patient back from CT</a:t>
          </a:r>
          <a:endParaRPr lang="en-US" sz="2400" b="1" kern="1200" dirty="0">
            <a:solidFill>
              <a:srgbClr val="1A89A4"/>
            </a:solidFill>
            <a:latin typeface="Times New Roman" panose="02020603050405020304" pitchFamily="18" charset="0"/>
            <a:cs typeface="Times New Roman" panose="02020603050405020304" pitchFamily="18" charset="0"/>
          </a:endParaRPr>
        </a:p>
      </dsp:txBody>
      <dsp:txXfrm>
        <a:off x="7209155" y="0"/>
        <a:ext cx="1346759" cy="1740535"/>
      </dsp:txXfrm>
    </dsp:sp>
    <dsp:sp modelId="{CB797E1E-A222-4EB7-A8F9-8F85CB8F9AA3}">
      <dsp:nvSpPr>
        <dsp:cNvPr id="0" name=""/>
        <dsp:cNvSpPr/>
      </dsp:nvSpPr>
      <dsp:spPr>
        <a:xfrm>
          <a:off x="7664968" y="1958102"/>
          <a:ext cx="435133" cy="435133"/>
        </a:xfrm>
        <a:prstGeom prst="ellipse">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sp>
    <dsp:sp modelId="{DD3E8166-0245-4323-837B-59AE9F292A8B}">
      <dsp:nvSpPr>
        <dsp:cNvPr id="0" name=""/>
        <dsp:cNvSpPr/>
      </dsp:nvSpPr>
      <dsp:spPr>
        <a:xfrm>
          <a:off x="8623253" y="2610802"/>
          <a:ext cx="1346759"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0">
          <a:noAutofit/>
        </a:bodyPr>
        <a:lstStyle/>
        <a:p>
          <a:pPr marL="0" lvl="0" indent="0" algn="ctr" defTabSz="1066800">
            <a:lnSpc>
              <a:spcPct val="100000"/>
            </a:lnSpc>
            <a:spcBef>
              <a:spcPct val="0"/>
            </a:spcBef>
            <a:spcAft>
              <a:spcPts val="0"/>
            </a:spcAft>
            <a:buNone/>
          </a:pPr>
          <a:r>
            <a:rPr lang="en-US" sz="2400" kern="1200" dirty="0">
              <a:latin typeface="Times New Roman" panose="02020603050405020304" pitchFamily="18" charset="0"/>
              <a:cs typeface="Times New Roman" panose="02020603050405020304" pitchFamily="18" charset="0"/>
            </a:rPr>
            <a:t>Vitals</a:t>
          </a:r>
        </a:p>
        <a:p>
          <a:pPr marL="0" lvl="0" indent="0" algn="ctr" defTabSz="1066800">
            <a:lnSpc>
              <a:spcPct val="100000"/>
            </a:lnSpc>
            <a:spcBef>
              <a:spcPct val="0"/>
            </a:spcBef>
            <a:spcAft>
              <a:spcPts val="0"/>
            </a:spcAft>
            <a:buNone/>
          </a:pPr>
          <a:r>
            <a:rPr lang="en-US" sz="2400" b="1" kern="1200" dirty="0">
              <a:solidFill>
                <a:schemeClr val="tx1"/>
              </a:solidFill>
              <a:latin typeface="Times New Roman" panose="02020603050405020304" pitchFamily="18" charset="0"/>
              <a:cs typeface="Times New Roman" panose="02020603050405020304" pitchFamily="18" charset="0"/>
            </a:rPr>
            <a:t>BP 220/140 </a:t>
          </a:r>
          <a:br>
            <a:rPr lang="en-US" sz="2400" b="1" kern="1200" dirty="0">
              <a:solidFill>
                <a:schemeClr val="tx1"/>
              </a:solidFill>
              <a:latin typeface="Times New Roman" panose="02020603050405020304" pitchFamily="18" charset="0"/>
              <a:cs typeface="Times New Roman" panose="02020603050405020304" pitchFamily="18" charset="0"/>
            </a:rPr>
          </a:br>
          <a:r>
            <a:rPr lang="en-US" sz="2400" b="1" kern="1200" dirty="0">
              <a:solidFill>
                <a:schemeClr val="tx1"/>
              </a:solidFill>
              <a:latin typeface="Times New Roman" panose="02020603050405020304" pitchFamily="18" charset="0"/>
              <a:cs typeface="Times New Roman" panose="02020603050405020304" pitchFamily="18" charset="0"/>
            </a:rPr>
            <a:t>HR 118</a:t>
          </a:r>
        </a:p>
      </dsp:txBody>
      <dsp:txXfrm>
        <a:off x="8623253" y="2610802"/>
        <a:ext cx="1346759" cy="1740535"/>
      </dsp:txXfrm>
    </dsp:sp>
    <dsp:sp modelId="{1EE1B0F2-C539-4376-8BDD-96F3248558C1}">
      <dsp:nvSpPr>
        <dsp:cNvPr id="0" name=""/>
        <dsp:cNvSpPr/>
      </dsp:nvSpPr>
      <dsp:spPr>
        <a:xfrm>
          <a:off x="9079065" y="1958102"/>
          <a:ext cx="435133" cy="435133"/>
        </a:xfrm>
        <a:prstGeom prst="ellipse">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4588A9-94DC-4911-9CD5-7913AB063122}" type="datetimeFigureOut">
              <a:rPr lang="en-US" smtClean="0"/>
              <a:t>6/11/2025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E5DC57-6709-40DD-B97F-EDBE3294319E}" type="slidenum">
              <a:rPr lang="en-US" smtClean="0"/>
              <a:t>‹#›</a:t>
            </a:fld>
            <a:endParaRPr lang="en-US"/>
          </a:p>
        </p:txBody>
      </p:sp>
    </p:spTree>
    <p:extLst>
      <p:ext uri="{BB962C8B-B14F-4D97-AF65-F5344CB8AC3E}">
        <p14:creationId xmlns:p14="http://schemas.microsoft.com/office/powerpoint/2010/main" val="2450392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____________ for the introduction.  Today I’ll be discussing emergency medicine skills and how that relates to </a:t>
            </a:r>
            <a:r>
              <a:rPr lang="en-US"/>
              <a:t>CBRN preparedness</a:t>
            </a:r>
            <a:endParaRPr lang="en-US" dirty="0"/>
          </a:p>
        </p:txBody>
      </p:sp>
      <p:sp>
        <p:nvSpPr>
          <p:cNvPr id="4" name="Slide Number Placeholder 3"/>
          <p:cNvSpPr>
            <a:spLocks noGrp="1"/>
          </p:cNvSpPr>
          <p:nvPr>
            <p:ph type="sldNum" sz="quarter" idx="5"/>
          </p:nvPr>
        </p:nvSpPr>
        <p:spPr/>
        <p:txBody>
          <a:bodyPr/>
          <a:lstStyle/>
          <a:p>
            <a:fld id="{8DE5DC57-6709-40DD-B97F-EDBE3294319E}" type="slidenum">
              <a:rPr lang="en-US" smtClean="0"/>
              <a:t>2</a:t>
            </a:fld>
            <a:endParaRPr lang="en-US"/>
          </a:p>
        </p:txBody>
      </p:sp>
    </p:spTree>
    <p:extLst>
      <p:ext uri="{BB962C8B-B14F-4D97-AF65-F5344CB8AC3E}">
        <p14:creationId xmlns:p14="http://schemas.microsoft.com/office/powerpoint/2010/main" val="3342268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Also, before we begin, I would just like to note that the thoughts and ideas presented here are just Capt Empfield’s thoughts – they do not represent AFMEDCOM or ANG.</a:t>
            </a:r>
          </a:p>
        </p:txBody>
      </p:sp>
      <p:sp>
        <p:nvSpPr>
          <p:cNvPr id="4" name="Slide Number Placeholder 3"/>
          <p:cNvSpPr>
            <a:spLocks noGrp="1"/>
          </p:cNvSpPr>
          <p:nvPr>
            <p:ph type="sldNum" sz="quarter" idx="5"/>
          </p:nvPr>
        </p:nvSpPr>
        <p:spPr/>
        <p:txBody>
          <a:bodyPr/>
          <a:lstStyle/>
          <a:p>
            <a:fld id="{8DE5DC57-6709-40DD-B97F-EDBE3294319E}" type="slidenum">
              <a:rPr lang="en-US" smtClean="0"/>
              <a:t>3</a:t>
            </a:fld>
            <a:endParaRPr lang="en-US"/>
          </a:p>
        </p:txBody>
      </p:sp>
    </p:spTree>
    <p:extLst>
      <p:ext uri="{BB962C8B-B14F-4D97-AF65-F5344CB8AC3E}">
        <p14:creationId xmlns:p14="http://schemas.microsoft.com/office/powerpoint/2010/main" val="4032253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During this presentation, I will be discussing the importance of developing/maintaining emergency medicine skills and how that can be beneficial to CBRN preparedness.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the end of this presentation, you should be able to utilize the information presented when reviewing various sizes and scopes of different conflict scenarios.</a:t>
            </a:r>
          </a:p>
        </p:txBody>
      </p:sp>
      <p:sp>
        <p:nvSpPr>
          <p:cNvPr id="4" name="Slide Number Placeholder 3"/>
          <p:cNvSpPr>
            <a:spLocks noGrp="1"/>
          </p:cNvSpPr>
          <p:nvPr>
            <p:ph type="sldNum" sz="quarter" idx="5"/>
          </p:nvPr>
        </p:nvSpPr>
        <p:spPr/>
        <p:txBody>
          <a:bodyPr/>
          <a:lstStyle/>
          <a:p>
            <a:fld id="{8DE5DC57-6709-40DD-B97F-EDBE3294319E}" type="slidenum">
              <a:rPr lang="en-US" smtClean="0"/>
              <a:t>4</a:t>
            </a:fld>
            <a:endParaRPr lang="en-US"/>
          </a:p>
        </p:txBody>
      </p:sp>
    </p:spTree>
    <p:extLst>
      <p:ext uri="{BB962C8B-B14F-4D97-AF65-F5344CB8AC3E}">
        <p14:creationId xmlns:p14="http://schemas.microsoft.com/office/powerpoint/2010/main" val="3129889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help me understand the various levels of experience in emergency medicine, I’d like to see a show of hands if you have worked in.</a:t>
            </a:r>
          </a:p>
          <a:p>
            <a:endParaRPr lang="en-US" dirty="0"/>
          </a:p>
          <a:p>
            <a:r>
              <a:rPr lang="en-US" dirty="0"/>
              <a:t>Excellent, Thank you for your responses!  That helped provide some background context for me as we go through this presentation.</a:t>
            </a:r>
          </a:p>
        </p:txBody>
      </p:sp>
      <p:sp>
        <p:nvSpPr>
          <p:cNvPr id="4" name="Slide Number Placeholder 3"/>
          <p:cNvSpPr>
            <a:spLocks noGrp="1"/>
          </p:cNvSpPr>
          <p:nvPr>
            <p:ph type="sldNum" sz="quarter" idx="5"/>
          </p:nvPr>
        </p:nvSpPr>
        <p:spPr/>
        <p:txBody>
          <a:bodyPr/>
          <a:lstStyle/>
          <a:p>
            <a:fld id="{711F3BD7-A628-47AE-AFBF-6090DFC47D5C}" type="slidenum">
              <a:rPr lang="en-US" smtClean="0"/>
              <a:t>5</a:t>
            </a:fld>
            <a:endParaRPr lang="en-US"/>
          </a:p>
        </p:txBody>
      </p:sp>
    </p:spTree>
    <p:extLst>
      <p:ext uri="{BB962C8B-B14F-4D97-AF65-F5344CB8AC3E}">
        <p14:creationId xmlns:p14="http://schemas.microsoft.com/office/powerpoint/2010/main" val="3485155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Trauma Center, </a:t>
            </a:r>
            <a:r>
              <a:rPr lang="en-US" dirty="0" err="1"/>
              <a:t>Safetynet</a:t>
            </a:r>
            <a:endParaRPr lang="en-US" dirty="0"/>
          </a:p>
          <a:p>
            <a:r>
              <a:rPr lang="en-US" dirty="0"/>
              <a:t>BSL4 lab</a:t>
            </a:r>
          </a:p>
          <a:p>
            <a:r>
              <a:rPr lang="en-US" dirty="0"/>
              <a:t>Boston Marathon Bombing – mass casualty (281 field triage, 127 to 5 local level 1 trauma center, 40 severe trauma within 1-2 </a:t>
            </a:r>
            <a:r>
              <a:rPr lang="en-US" dirty="0" err="1"/>
              <a:t>hrs</a:t>
            </a:r>
            <a:r>
              <a:rPr lang="en-US" dirty="0"/>
              <a:t>)</a:t>
            </a:r>
          </a:p>
          <a:p>
            <a:r>
              <a:rPr lang="en-US" dirty="0"/>
              <a:t>	- CBRN component</a:t>
            </a:r>
          </a:p>
          <a:p>
            <a:endParaRPr lang="en-US" dirty="0"/>
          </a:p>
          <a:p>
            <a:r>
              <a:rPr lang="en-US" dirty="0"/>
              <a:t>A little bit about me:</a:t>
            </a:r>
          </a:p>
          <a:p>
            <a:r>
              <a:rPr lang="en-US" dirty="0"/>
              <a:t>I completed my residency training at Boston Medical Center and then stayed on for a second year specializing in emergency medicine</a:t>
            </a:r>
          </a:p>
          <a:p>
            <a:endParaRPr lang="en-US" dirty="0"/>
          </a:p>
          <a:p>
            <a:r>
              <a:rPr lang="en-US" dirty="0"/>
              <a:t>To give you some context: </a:t>
            </a:r>
          </a:p>
          <a:p>
            <a:r>
              <a:rPr lang="en-US" dirty="0"/>
              <a:t>Boston Medical Center is the trauma center for the city of Boston.  It is a city </a:t>
            </a:r>
            <a:r>
              <a:rPr lang="en-US" dirty="0" err="1"/>
              <a:t>safetynet</a:t>
            </a:r>
            <a:r>
              <a:rPr lang="en-US" dirty="0"/>
              <a:t> hospital, which means that it cares for mostly underserved patients who present at various stages of disease progression.</a:t>
            </a:r>
          </a:p>
          <a:p>
            <a:r>
              <a:rPr lang="en-US" dirty="0"/>
              <a:t>It is also located across the street from a Level 4 BSL laboratory facility studying various biological agents, so the hospital has a specific </a:t>
            </a:r>
            <a:r>
              <a:rPr lang="en-US" dirty="0" err="1"/>
              <a:t>ChemPak</a:t>
            </a:r>
            <a:r>
              <a:rPr lang="en-US" dirty="0"/>
              <a:t> stock and protocol in place. If accessed, it immediately reports to various authorities who then contact hospital administration and confirm the situation so that resources can be dispatched quickly.</a:t>
            </a:r>
          </a:p>
          <a:p>
            <a:endParaRPr lang="en-US" dirty="0"/>
          </a:p>
          <a:p>
            <a:r>
              <a:rPr lang="en-US" dirty="0"/>
              <a:t>Additionally, you may recall back in 2013 the Boston Marathon bombing occurred causing 281 casualties triaged in the field with 127 patients transported to 5 level 1 trauma centers, with ~40 severe trauma patients being received by BMC initially, providing real world massive casualty experience, that included a CBRN component.  </a:t>
            </a:r>
          </a:p>
          <a:p>
            <a:r>
              <a:rPr lang="en-US" dirty="0"/>
              <a:t>At the time of the explosion, it was unknown whether there was concern for CBRN so it was treated as such until there could be confirmation.</a:t>
            </a:r>
          </a:p>
          <a:p>
            <a:endParaRPr lang="en-US" dirty="0"/>
          </a:p>
          <a:p>
            <a:r>
              <a:rPr lang="en-US" dirty="0"/>
              <a:t>Although this was prior to my arrival, I was able to work with team members who were there at the finish-line in the medical treatment tent receiving patients triaged in the field, as well as at the ER at BMC, which provided some context and understanding of their emergency management protocols and how that worked during a real-world event.</a:t>
            </a:r>
          </a:p>
        </p:txBody>
      </p:sp>
      <p:sp>
        <p:nvSpPr>
          <p:cNvPr id="4" name="Slide Number Placeholder 3"/>
          <p:cNvSpPr>
            <a:spLocks noGrp="1"/>
          </p:cNvSpPr>
          <p:nvPr>
            <p:ph type="sldNum" sz="quarter" idx="5"/>
          </p:nvPr>
        </p:nvSpPr>
        <p:spPr/>
        <p:txBody>
          <a:bodyPr/>
          <a:lstStyle/>
          <a:p>
            <a:fld id="{711F3BD7-A628-47AE-AFBF-6090DFC47D5C}" type="slidenum">
              <a:rPr lang="en-US" smtClean="0"/>
              <a:t>6</a:t>
            </a:fld>
            <a:endParaRPr lang="en-US"/>
          </a:p>
        </p:txBody>
      </p:sp>
    </p:spTree>
    <p:extLst>
      <p:ext uri="{BB962C8B-B14F-4D97-AF65-F5344CB8AC3E}">
        <p14:creationId xmlns:p14="http://schemas.microsoft.com/office/powerpoint/2010/main" val="857218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finishing both residencies, I stayed on at Boston Medical Center as one of the emergency medicine pharmacists, and then took over interim PGY2 EM residency program director responsibilities</a:t>
            </a:r>
          </a:p>
          <a:p>
            <a:endParaRPr lang="en-US" dirty="0"/>
          </a:p>
          <a:p>
            <a:r>
              <a:rPr lang="en-US" dirty="0"/>
              <a:t>I then transitioned to other level 1 trauma center hospitals on the East Coast and gained insight into their patient care practices and mass casualty protocols</a:t>
            </a:r>
          </a:p>
        </p:txBody>
      </p:sp>
      <p:sp>
        <p:nvSpPr>
          <p:cNvPr id="4" name="Slide Number Placeholder 3"/>
          <p:cNvSpPr>
            <a:spLocks noGrp="1"/>
          </p:cNvSpPr>
          <p:nvPr>
            <p:ph type="sldNum" sz="quarter" idx="5"/>
          </p:nvPr>
        </p:nvSpPr>
        <p:spPr/>
        <p:txBody>
          <a:bodyPr/>
          <a:lstStyle/>
          <a:p>
            <a:fld id="{711F3BD7-A628-47AE-AFBF-6090DFC47D5C}" type="slidenum">
              <a:rPr lang="en-US" smtClean="0"/>
              <a:t>7</a:t>
            </a:fld>
            <a:endParaRPr lang="en-US"/>
          </a:p>
        </p:txBody>
      </p:sp>
    </p:spTree>
    <p:extLst>
      <p:ext uri="{BB962C8B-B14F-4D97-AF65-F5344CB8AC3E}">
        <p14:creationId xmlns:p14="http://schemas.microsoft.com/office/powerpoint/2010/main" val="573560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Medical CBRN SEI</a:t>
            </a:r>
          </a:p>
          <a:p>
            <a:endParaRPr lang="en-US" dirty="0"/>
          </a:p>
          <a:p>
            <a:r>
              <a:rPr lang="en-US" dirty="0"/>
              <a:t>Additionally, on my military career, I’ve spent time as the pharmacist on the top CERFP unit in the ANG, which you can see a couple of photos here of our treatment tent and the pharmacy supplies.  You can see the immediate and delayed treatment tents, as well as the </a:t>
            </a:r>
            <a:r>
              <a:rPr lang="en-US" dirty="0" err="1"/>
              <a:t>decon</a:t>
            </a:r>
            <a:r>
              <a:rPr lang="en-US" dirty="0"/>
              <a:t> tent that patients would go through prior to being </a:t>
            </a:r>
            <a:r>
              <a:rPr lang="en-US" dirty="0" err="1"/>
              <a:t>retriaged</a:t>
            </a:r>
            <a:r>
              <a:rPr lang="en-US" dirty="0"/>
              <a:t> by cold triage to either treatment tent.  </a:t>
            </a:r>
          </a:p>
          <a:p>
            <a:r>
              <a:rPr lang="en-US" dirty="0"/>
              <a:t>On the left, you can see how our medications stored.  We utilize a cart for transportation.  The most critical medications are maintained in the immediate tent. Less critical medications are then dispersed to the delayed treatment tents.</a:t>
            </a:r>
          </a:p>
          <a:p>
            <a:r>
              <a:rPr lang="en-US" dirty="0"/>
              <a:t>Lastly, the code cart medications are stored in a mobile code medication box – shown on the left in orange.</a:t>
            </a:r>
          </a:p>
          <a:p>
            <a:endParaRPr lang="en-US" dirty="0"/>
          </a:p>
          <a:p>
            <a:r>
              <a:rPr lang="en-US" dirty="0"/>
              <a:t>This year I have also been a part of the CBRN Branch at DHHQ and accomplished the medical CBRN SEI.</a:t>
            </a:r>
          </a:p>
          <a:p>
            <a:endParaRPr lang="en-US" dirty="0"/>
          </a:p>
          <a:p>
            <a:r>
              <a:rPr lang="en-US" dirty="0"/>
              <a:t>All of this has provided a well-rounded background to combine both emergency medicine and CBRN skills and knowledge</a:t>
            </a:r>
          </a:p>
          <a:p>
            <a:r>
              <a:rPr lang="en-US" dirty="0"/>
              <a:t>Knowing this information in addition to certain key aspects, which we will get into later in this presentation, can help to substantially improve patient care</a:t>
            </a:r>
          </a:p>
        </p:txBody>
      </p:sp>
      <p:sp>
        <p:nvSpPr>
          <p:cNvPr id="4" name="Slide Number Placeholder 3"/>
          <p:cNvSpPr>
            <a:spLocks noGrp="1"/>
          </p:cNvSpPr>
          <p:nvPr>
            <p:ph type="sldNum" sz="quarter" idx="5"/>
          </p:nvPr>
        </p:nvSpPr>
        <p:spPr/>
        <p:txBody>
          <a:bodyPr/>
          <a:lstStyle/>
          <a:p>
            <a:fld id="{711F3BD7-A628-47AE-AFBF-6090DFC47D5C}" type="slidenum">
              <a:rPr lang="en-US" smtClean="0"/>
              <a:t>8</a:t>
            </a:fld>
            <a:endParaRPr lang="en-US"/>
          </a:p>
        </p:txBody>
      </p:sp>
    </p:spTree>
    <p:extLst>
      <p:ext uri="{BB962C8B-B14F-4D97-AF65-F5344CB8AC3E}">
        <p14:creationId xmlns:p14="http://schemas.microsoft.com/office/powerpoint/2010/main" val="3631838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that accomplished?  How do emergency medicine pharmacists improve patient care, and why should we care about emergency medicine skills in the military?  </a:t>
            </a:r>
          </a:p>
          <a:p>
            <a:endParaRPr lang="en-US" dirty="0"/>
          </a:p>
          <a:p>
            <a:r>
              <a:rPr lang="en-US" dirty="0"/>
              <a:t>~10 interventions/shift saving ~$1,000/shift</a:t>
            </a:r>
          </a:p>
          <a:p>
            <a:endParaRPr lang="en-US" dirty="0"/>
          </a:p>
          <a:p>
            <a:r>
              <a:rPr lang="en-US" dirty="0"/>
              <a:t>There have been a lot of studies looking at the benefit post implementation of pharmacists in the ER.  Here is an overview of what they found.</a:t>
            </a:r>
          </a:p>
          <a:p>
            <a:endParaRPr lang="en-US" dirty="0"/>
          </a:p>
          <a:p>
            <a:r>
              <a:rPr lang="en-US" dirty="0"/>
              <a:t>The main driver of expansion of services, generally is cost.</a:t>
            </a:r>
          </a:p>
          <a:p>
            <a:r>
              <a:rPr lang="en-US" dirty="0"/>
              <a:t>This study reviewed 5 pharmacist’s interventions at 5 different emergency rooms over a 1 year time span and found that on average each pharmacist saved ~$1 billion for an average of ~$5 billion across the 5 ERs</a:t>
            </a:r>
          </a:p>
          <a:p>
            <a:endParaRPr lang="en-US" dirty="0"/>
          </a:p>
          <a:p>
            <a:r>
              <a:rPr lang="en-US" dirty="0"/>
              <a:t>On the</a:t>
            </a:r>
            <a:r>
              <a:rPr lang="en-US" dirty="0">
                <a:sym typeface="Wingdings" panose="05000000000000000000" pitchFamily="2" charset="2"/>
              </a:rPr>
              <a:t> military side, this can be translated to preventing waste of medication use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Improved formularies and consolidating to critical medications can help prevent excessive medications from expiring prior to use</a:t>
            </a:r>
            <a:endParaRPr lang="en-US" dirty="0"/>
          </a:p>
          <a:p>
            <a:endParaRPr lang="en-US" dirty="0">
              <a:sym typeface="Wingdings" panose="05000000000000000000" pitchFamily="2" charset="2"/>
            </a:endParaRPr>
          </a:p>
          <a:p>
            <a:r>
              <a:rPr lang="en-US" dirty="0">
                <a:sym typeface="Wingdings" panose="05000000000000000000" pitchFamily="2" charset="2"/>
              </a:rPr>
              <a:t>Additionally, cost savings can be seen through maximizing resource utilization: instead of utilizing one naloxone autoinjector for one patient, dividing the dose up to multiple patients through IV or nebulized route – can be particularly beneficial during a mass casualty situation, when resources may be limited, especially if there are anticipated delays in replenishment in supplies</a:t>
            </a:r>
          </a:p>
          <a:p>
            <a:endParaRPr lang="en-US" dirty="0">
              <a:sym typeface="Wingdings" panose="05000000000000000000" pitchFamily="2" charset="2"/>
            </a:endParaRPr>
          </a:p>
          <a:p>
            <a:r>
              <a:rPr lang="en-US" dirty="0">
                <a:sym typeface="Wingdings" panose="05000000000000000000" pitchFamily="2" charset="2"/>
              </a:rPr>
              <a:t>Additionally, resource utilization includes personnel.  This can be seen through impacting nursing workload.  Pharmacists can help answer drug information questions, which alleviates time nursing spends researching the answer.  Pharmacists can also assist in preparation of medications.  This decreases time nursing spends on those task and increases time spent providing nursing specific services to other patients. </a:t>
            </a:r>
          </a:p>
          <a:p>
            <a:endParaRPr lang="en-US" dirty="0">
              <a:sym typeface="Wingdings" panose="05000000000000000000" pitchFamily="2" charset="2"/>
            </a:endParaRPr>
          </a:p>
          <a:p>
            <a:r>
              <a:rPr lang="en-US" dirty="0">
                <a:sym typeface="Wingdings" panose="05000000000000000000" pitchFamily="2" charset="2"/>
              </a:rPr>
              <a:t>In addition to cost savings and resource optimization, pharmacists have been shown to be the most appropriate team member to help prevent medication errors and ensure the 5 rights of medication administration occur. improve time to administration of medications.</a:t>
            </a:r>
          </a:p>
          <a:p>
            <a:r>
              <a:rPr lang="en-US" dirty="0">
                <a:sym typeface="Wingdings" panose="05000000000000000000" pitchFamily="2" charset="2"/>
              </a:rPr>
              <a:t>These are critically important in the ER, because during the patient’s healthcare stay, their time in the ER is the most likely time for a medication error to occur.  Having a pharmacist available can substantially minimize this risk of harm.  </a:t>
            </a:r>
          </a:p>
          <a:p>
            <a:r>
              <a:rPr lang="en-US" dirty="0">
                <a:sym typeface="Wingdings" panose="05000000000000000000" pitchFamily="2" charset="2"/>
              </a:rPr>
              <a:t>Additionally, studies have reviewed pharmacist participation during cardiac arrests and found an improvement in both time to medication administration (due to minimizing delays, because of anticipation of medications needed and proactive preparation) as well as staying within the evidenced based ACLS algorithm</a:t>
            </a:r>
          </a:p>
          <a:p>
            <a:endParaRPr lang="en-US" dirty="0">
              <a:sym typeface="Wingdings" panose="05000000000000000000" pitchFamily="2" charset="2"/>
            </a:endParaRPr>
          </a:p>
          <a:p>
            <a:r>
              <a:rPr lang="en-US" dirty="0">
                <a:sym typeface="Wingdings" panose="05000000000000000000" pitchFamily="2" charset="2"/>
              </a:rPr>
              <a:t>All of this can aid in decreasing overall mortality, which means more Airmen surviving and returning to the fight or home to loved ones</a:t>
            </a:r>
          </a:p>
        </p:txBody>
      </p:sp>
      <p:sp>
        <p:nvSpPr>
          <p:cNvPr id="4" name="Slide Number Placeholder 3"/>
          <p:cNvSpPr>
            <a:spLocks noGrp="1"/>
          </p:cNvSpPr>
          <p:nvPr>
            <p:ph type="sldNum" sz="quarter" idx="5"/>
          </p:nvPr>
        </p:nvSpPr>
        <p:spPr/>
        <p:txBody>
          <a:bodyPr/>
          <a:lstStyle/>
          <a:p>
            <a:fld id="{711F3BD7-A628-47AE-AFBF-6090DFC47D5C}" type="slidenum">
              <a:rPr lang="en-US" smtClean="0"/>
              <a:t>9</a:t>
            </a:fld>
            <a:endParaRPr lang="en-US"/>
          </a:p>
        </p:txBody>
      </p:sp>
    </p:spTree>
    <p:extLst>
      <p:ext uri="{BB962C8B-B14F-4D97-AF65-F5344CB8AC3E}">
        <p14:creationId xmlns:p14="http://schemas.microsoft.com/office/powerpoint/2010/main" val="360660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does all of that happen on a daily basis?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walk through a typical day in the ER. Picture yourself in a busy, level 1 ER – an example of which is shown 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are responsible for managing pharmacy care for any patients in that area,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you can imagine, this requires prioritization to ensure the 5 rights of medication administration are being accomplished for as many patients as feasible, then providing proactive recommendation for trauma/medical emergency patients (area where there is most likely to be a medication error), answering drug information questions when they arise, as well as order verification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graphic depicts an example of what a typical ER may look like.  (describe graphic)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the way on the right side of the screen are the most critically ill patients awaiting transfer to the ICU vs step-down/telemedicine unit</a:t>
            </a:r>
          </a:p>
          <a:p>
            <a:r>
              <a:rPr lang="en-US" dirty="0"/>
              <a:t>In the middle are the next most critically ill patients, as well as the trauma rooms (one for medical emergencies, adult and pediatric traumas).  Lastly, all the way on the left is the least acute emergency room patients (there was a separate but onsite psychiatric holding area and an urgent care).</a:t>
            </a:r>
          </a:p>
          <a:p>
            <a:r>
              <a:rPr lang="en-US" dirty="0"/>
              <a:t>As the pharmacist responsible for this area, we were positioned in a satellite near the trauma rooms so that we were easily accessible to attend any traumas/medical emergencies, and in a semi-central location for the rest of the ER</a:t>
            </a:r>
          </a:p>
          <a:p>
            <a:endParaRPr lang="en-US" dirty="0"/>
          </a:p>
          <a:p>
            <a:r>
              <a:rPr lang="en-US" dirty="0"/>
              <a:t>Right now, you might be thinking – doesn’t look too bad, maybe a lot to manage depending on the acuity of the patients.</a:t>
            </a:r>
          </a:p>
        </p:txBody>
      </p:sp>
      <p:sp>
        <p:nvSpPr>
          <p:cNvPr id="4" name="Slide Number Placeholder 3"/>
          <p:cNvSpPr>
            <a:spLocks noGrp="1"/>
          </p:cNvSpPr>
          <p:nvPr>
            <p:ph type="sldNum" sz="quarter" idx="5"/>
          </p:nvPr>
        </p:nvSpPr>
        <p:spPr/>
        <p:txBody>
          <a:bodyPr/>
          <a:lstStyle/>
          <a:p>
            <a:fld id="{711F3BD7-A628-47AE-AFBF-6090DFC47D5C}" type="slidenum">
              <a:rPr lang="en-US" smtClean="0"/>
              <a:t>10</a:t>
            </a:fld>
            <a:endParaRPr lang="en-US"/>
          </a:p>
        </p:txBody>
      </p:sp>
    </p:spTree>
    <p:extLst>
      <p:ext uri="{BB962C8B-B14F-4D97-AF65-F5344CB8AC3E}">
        <p14:creationId xmlns:p14="http://schemas.microsoft.com/office/powerpoint/2010/main" val="723308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the ER would become busier, it was common for additional stretchers to be placed in the hall outside of patient rooms in order to gain additional space for patient care</a:t>
            </a:r>
          </a:p>
          <a:p>
            <a:r>
              <a:rPr lang="en-US" dirty="0"/>
              <a:t>These are denoted by the blue rectangles you see on this graphic</a:t>
            </a:r>
          </a:p>
          <a:p>
            <a:endParaRPr lang="en-US" dirty="0"/>
          </a:p>
          <a:p>
            <a:r>
              <a:rPr lang="en-US" dirty="0"/>
              <a:t>As more patients arrived to the ER, it was illegal to turn patients away or divert ambulances, so patients built up in the waiting room and additional beds were added to alleviate the load and improve throughput </a:t>
            </a:r>
          </a:p>
          <a:p>
            <a:endParaRPr lang="en-US" dirty="0"/>
          </a:p>
          <a:p>
            <a:r>
              <a:rPr lang="en-US" dirty="0"/>
              <a:t>This is a common occurrence for the ER to look like this – standard rooms filled with patients and stretchers located in the hallways</a:t>
            </a:r>
          </a:p>
        </p:txBody>
      </p:sp>
      <p:sp>
        <p:nvSpPr>
          <p:cNvPr id="4" name="Slide Number Placeholder 3"/>
          <p:cNvSpPr>
            <a:spLocks noGrp="1"/>
          </p:cNvSpPr>
          <p:nvPr>
            <p:ph type="sldNum" sz="quarter" idx="5"/>
          </p:nvPr>
        </p:nvSpPr>
        <p:spPr/>
        <p:txBody>
          <a:bodyPr/>
          <a:lstStyle/>
          <a:p>
            <a:fld id="{711F3BD7-A628-47AE-AFBF-6090DFC47D5C}" type="slidenum">
              <a:rPr lang="en-US" smtClean="0"/>
              <a:t>11</a:t>
            </a:fld>
            <a:endParaRPr lang="en-US"/>
          </a:p>
        </p:txBody>
      </p:sp>
    </p:spTree>
    <p:extLst>
      <p:ext uri="{BB962C8B-B14F-4D97-AF65-F5344CB8AC3E}">
        <p14:creationId xmlns:p14="http://schemas.microsoft.com/office/powerpoint/2010/main" val="34012380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 pts in ER</a:t>
            </a:r>
          </a:p>
          <a:p>
            <a:r>
              <a:rPr lang="en-US" dirty="0"/>
              <a:t>Mass casualty</a:t>
            </a:r>
          </a:p>
          <a:p>
            <a:r>
              <a:rPr lang="en-US" dirty="0"/>
              <a:t>Challenging to provide patient care – triage responsibilities (trauma, critically ill, drug info ?s, etc.)</a:t>
            </a:r>
          </a:p>
          <a:p>
            <a:r>
              <a:rPr lang="en-US" dirty="0"/>
              <a:t>Prevent delays in care as much as possible, even saving 1-2 hours can increase bed turnover, as well as improve outcomes such as patients with sepsis requiring antibiotics within 1-3 </a:t>
            </a:r>
            <a:r>
              <a:rPr lang="en-US" dirty="0" err="1"/>
              <a:t>hrs</a:t>
            </a:r>
            <a:endParaRPr lang="en-US" dirty="0"/>
          </a:p>
          <a:p>
            <a:r>
              <a:rPr lang="en-US" dirty="0"/>
              <a:t>Leads to impact in mortality (one study and increase in 1 death for every 82 patients with a 6 </a:t>
            </a:r>
            <a:r>
              <a:rPr lang="en-US" dirty="0" err="1"/>
              <a:t>hr</a:t>
            </a:r>
            <a:r>
              <a:rPr lang="en-US" dirty="0"/>
              <a:t> delay to admission – which delays in treatment contributed to)</a:t>
            </a:r>
          </a:p>
          <a:p>
            <a:endParaRPr lang="en-US" dirty="0"/>
          </a:p>
          <a:p>
            <a:r>
              <a:rPr lang="en-US" dirty="0"/>
              <a:t>Then, at some of our most crowded, additional stretchers were added in any empty spaces and where a stretcher couldn’t be added - chairs (represented by the purple squares) were provided for patients to at least site while awaiting being seen by a provider or nurse</a:t>
            </a:r>
          </a:p>
          <a:p>
            <a:r>
              <a:rPr lang="en-US" dirty="0"/>
              <a:t>During these situations, it was common to have ~200 patients in the ER</a:t>
            </a:r>
          </a:p>
          <a:p>
            <a:r>
              <a:rPr lang="en-US" dirty="0"/>
              <a:t>No additional pharmacists were added, we still managed the ER in the same fashion – attending to the trauma/medical emergencies, assisting with review of drip rates/making recommendations for critically ill patients; and then working the way down the list of patients, reviewing orders for appropriateness, and answering drug information questions</a:t>
            </a:r>
          </a:p>
          <a:p>
            <a:endParaRPr lang="en-US" dirty="0"/>
          </a:p>
          <a:p>
            <a:r>
              <a:rPr lang="en-US" dirty="0"/>
              <a:t>These times are challenging to effectively provide patient care, and it requires flexibility </a:t>
            </a:r>
          </a:p>
          <a:p>
            <a:r>
              <a:rPr lang="en-US" dirty="0"/>
              <a:t>For example, things such as documentation of counseling, interventions, notes, etc. may not occur in a timely manner.  </a:t>
            </a:r>
          </a:p>
          <a:p>
            <a:r>
              <a:rPr lang="en-US" dirty="0"/>
              <a:t>Order verification times may be delayed, but that means that administration may also be delayed even if verification occurred in a timely manner, because the nurse has additional patient load to care for</a:t>
            </a:r>
          </a:p>
          <a:p>
            <a:endParaRPr lang="en-US" dirty="0"/>
          </a:p>
          <a:p>
            <a:r>
              <a:rPr lang="en-US" dirty="0"/>
              <a:t>Especially during these times, our medical teams need to be prepared that not every patient will survive.  We all do our best, but at the end of the day, we have finite resources and need to utilize them accordingly.</a:t>
            </a:r>
          </a:p>
          <a:p>
            <a:r>
              <a:rPr lang="en-US" dirty="0"/>
              <a:t>This is the scenario we should be prepared for should there be a CBRN event OCONUS, which we will revisit later in the presentation</a:t>
            </a:r>
          </a:p>
          <a:p>
            <a:r>
              <a:rPr lang="en-US" dirty="0"/>
              <a:t>Even in the civilian ERs, I have experienced times where patients have died in the waiting room while awaiting care due to capacity issues.  These patients are not able to have continuous monitoring completed, and with a waiting room of 50 or more patients, it is impractical for a nurse or technician to re-evaluate patients/vitals even every hour.  This creates a situation where a patient may present in a stable condition, but then decompensate</a:t>
            </a:r>
          </a:p>
          <a:p>
            <a:r>
              <a:rPr lang="en-US" dirty="0"/>
              <a:t>Additionally, tough conversations may need to be had with family members or next of kin with regards to removing care due to the likely outcome for the patient or possible impending demise.</a:t>
            </a:r>
          </a:p>
          <a:p>
            <a:endParaRPr lang="en-US" dirty="0"/>
          </a:p>
          <a:p>
            <a:r>
              <a:rPr lang="en-US" dirty="0"/>
              <a:t>Unfortunately, this is the scenario that we should expect during a CBRN incident.</a:t>
            </a:r>
          </a:p>
        </p:txBody>
      </p:sp>
      <p:sp>
        <p:nvSpPr>
          <p:cNvPr id="4" name="Slide Number Placeholder 3"/>
          <p:cNvSpPr>
            <a:spLocks noGrp="1"/>
          </p:cNvSpPr>
          <p:nvPr>
            <p:ph type="sldNum" sz="quarter" idx="5"/>
          </p:nvPr>
        </p:nvSpPr>
        <p:spPr/>
        <p:txBody>
          <a:bodyPr/>
          <a:lstStyle/>
          <a:p>
            <a:fld id="{711F3BD7-A628-47AE-AFBF-6090DFC47D5C}" type="slidenum">
              <a:rPr lang="en-US" smtClean="0"/>
              <a:t>12</a:t>
            </a:fld>
            <a:endParaRPr lang="en-US"/>
          </a:p>
        </p:txBody>
      </p:sp>
    </p:spTree>
    <p:extLst>
      <p:ext uri="{BB962C8B-B14F-4D97-AF65-F5344CB8AC3E}">
        <p14:creationId xmlns:p14="http://schemas.microsoft.com/office/powerpoint/2010/main" val="3376008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busy ER days and CBRN incidents, here are some common ER patients to expect</a:t>
            </a:r>
          </a:p>
          <a:p>
            <a:endParaRPr lang="en-US" dirty="0"/>
          </a:p>
          <a:p>
            <a:r>
              <a:rPr lang="en-US" dirty="0"/>
              <a:t>Trauma patients are expected if an explosion occurs, and with that would also encompass massive hemorrhage and concern for infection or prophylaxis again infections, particularly with open fractures.</a:t>
            </a:r>
          </a:p>
          <a:p>
            <a:endParaRPr lang="en-US" dirty="0"/>
          </a:p>
          <a:p>
            <a:r>
              <a:rPr lang="en-US" dirty="0"/>
              <a:t>Additionally, there will be a plethora of different respiratory concerns during a CBRN incident, which again puts strain on resources with limited oxygen and ventilation machines. </a:t>
            </a:r>
          </a:p>
          <a:p>
            <a:endParaRPr lang="en-US" dirty="0"/>
          </a:p>
          <a:p>
            <a:r>
              <a:rPr lang="en-US" dirty="0"/>
              <a:t>Even during COVID, on the civilian side, we were tracking the number of patients requiring mechanical ventilation, because there were only so many machines available in the health-system.  This also posed a challenge, because that required additional nursing staff, who may or may not meet the requirements for competency to appropriately administer continuous infusions of medications, which again is where pharmacists can provide expertise and help alleviate some nursing workload constraints and ensure that medications are being safely ordered and administered – preventing patient harm.</a:t>
            </a:r>
          </a:p>
          <a:p>
            <a:endParaRPr lang="en-US" dirty="0"/>
          </a:p>
          <a:p>
            <a:r>
              <a:rPr lang="en-US" dirty="0"/>
              <a:t>As you can tell, there is a lot that a pharmacists can be involved in that contributes to the benefit for the </a:t>
            </a:r>
            <a:r>
              <a:rPr lang="en-US" dirty="0" err="1"/>
              <a:t>healthsystem</a:t>
            </a:r>
            <a:r>
              <a:rPr lang="en-US" dirty="0"/>
              <a:t>, patient care and to our Airmen.</a:t>
            </a:r>
          </a:p>
        </p:txBody>
      </p:sp>
      <p:sp>
        <p:nvSpPr>
          <p:cNvPr id="4" name="Slide Number Placeholder 3"/>
          <p:cNvSpPr>
            <a:spLocks noGrp="1"/>
          </p:cNvSpPr>
          <p:nvPr>
            <p:ph type="sldNum" sz="quarter" idx="5"/>
          </p:nvPr>
        </p:nvSpPr>
        <p:spPr/>
        <p:txBody>
          <a:bodyPr/>
          <a:lstStyle/>
          <a:p>
            <a:fld id="{711F3BD7-A628-47AE-AFBF-6090DFC47D5C}" type="slidenum">
              <a:rPr lang="en-US" smtClean="0"/>
              <a:t>13</a:t>
            </a:fld>
            <a:endParaRPr lang="en-US"/>
          </a:p>
        </p:txBody>
      </p:sp>
    </p:spTree>
    <p:extLst>
      <p:ext uri="{BB962C8B-B14F-4D97-AF65-F5344CB8AC3E}">
        <p14:creationId xmlns:p14="http://schemas.microsoft.com/office/powerpoint/2010/main" val="970364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coordination with the Department of Homeland Security, a CBRN scenario was determined and run through their software program that provides close to real-world casualty numbers and capability gap analysis.  This program will be available DoD wide on JWICS starting this summer.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scenario was a respiratory bacterial threat affecting a large metropolitan area.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Based upon the results, in a condensed timeline, the number of casualties would closely represent the previous described mass casualty situation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Additional information can be provided via SIPR if you follow up with me after the presentation.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Additionally, challenges can arise over time regarding patient care management depending on the formulary assemblage available.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are the situations that we as Air Force pharmacists should be prepared for if we want to be ready for a CBRN incident.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will likely be hundreds to thousands of casualties, most of which will likely not survive depending on the nature of the incident.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Additionally, as with massive casualty situations, providing care can be challenging with the number of patients outweighing various resources, such as equipment, personnel, and medications.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Describe CBRN Scenario including transition from field to MTF to larger/more capable healthcare facility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Highlight possible capability gaps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knowledge/skillset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Availability as a resource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Formulary – especially if prolonged field care due to limitations in contaminated patient transport</a:t>
            </a:r>
          </a:p>
        </p:txBody>
      </p:sp>
      <p:sp>
        <p:nvSpPr>
          <p:cNvPr id="4" name="Slide Number Placeholder 3"/>
          <p:cNvSpPr>
            <a:spLocks noGrp="1"/>
          </p:cNvSpPr>
          <p:nvPr>
            <p:ph type="sldNum" sz="quarter" idx="5"/>
          </p:nvPr>
        </p:nvSpPr>
        <p:spPr/>
        <p:txBody>
          <a:bodyPr/>
          <a:lstStyle/>
          <a:p>
            <a:fld id="{711F3BD7-A628-47AE-AFBF-6090DFC47D5C}" type="slidenum">
              <a:rPr lang="en-US" smtClean="0"/>
              <a:t>14</a:t>
            </a:fld>
            <a:endParaRPr lang="en-US"/>
          </a:p>
        </p:txBody>
      </p:sp>
    </p:spTree>
    <p:extLst>
      <p:ext uri="{BB962C8B-B14F-4D97-AF65-F5344CB8AC3E}">
        <p14:creationId xmlns:p14="http://schemas.microsoft.com/office/powerpoint/2010/main" val="3696944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I’m going to present an example of a patient case that highlights the need for pharmacist advocating at the bedside.</a:t>
            </a:r>
          </a:p>
          <a:p>
            <a:r>
              <a:rPr lang="en-US" dirty="0"/>
              <a:t>This was a particularly challenging patient case, that unfortunately occurs all too often in the US</a:t>
            </a:r>
          </a:p>
          <a:p>
            <a:endParaRPr lang="en-US" dirty="0"/>
          </a:p>
          <a:p>
            <a:r>
              <a:rPr lang="en-US" dirty="0"/>
              <a:t>The patient is a 70 y/o M who presented from EMS after a head trauma</a:t>
            </a:r>
          </a:p>
          <a:p>
            <a:r>
              <a:rPr lang="en-US" dirty="0"/>
              <a:t>His Glasco Coma Score is 4 – equating to a severe traumatic brain injury </a:t>
            </a:r>
          </a:p>
          <a:p>
            <a:r>
              <a:rPr lang="en-US" dirty="0"/>
              <a:t>Vitals are listed there – all within normal limits at this time</a:t>
            </a:r>
          </a:p>
        </p:txBody>
      </p:sp>
      <p:sp>
        <p:nvSpPr>
          <p:cNvPr id="4" name="Slide Number Placeholder 3"/>
          <p:cNvSpPr>
            <a:spLocks noGrp="1"/>
          </p:cNvSpPr>
          <p:nvPr>
            <p:ph type="sldNum" sz="quarter" idx="5"/>
          </p:nvPr>
        </p:nvSpPr>
        <p:spPr/>
        <p:txBody>
          <a:bodyPr/>
          <a:lstStyle/>
          <a:p>
            <a:fld id="{711F3BD7-A628-47AE-AFBF-6090DFC47D5C}" type="slidenum">
              <a:rPr lang="en-US" smtClean="0"/>
              <a:t>15</a:t>
            </a:fld>
            <a:endParaRPr lang="en-US"/>
          </a:p>
        </p:txBody>
      </p:sp>
    </p:spTree>
    <p:extLst>
      <p:ext uri="{BB962C8B-B14F-4D97-AF65-F5344CB8AC3E}">
        <p14:creationId xmlns:p14="http://schemas.microsoft.com/office/powerpoint/2010/main" val="13303154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1345 the patient arrives to the ER from EMS and the team receives report of the incident and current status of the patient</a:t>
            </a:r>
          </a:p>
          <a:p>
            <a:r>
              <a:rPr lang="en-US" dirty="0"/>
              <a:t>It is determined by the medical providers that there is the possibility of respiratory compromise given the patient’s GCS so the decision is made to intubate the patient</a:t>
            </a:r>
          </a:p>
          <a:p>
            <a:r>
              <a:rPr lang="en-US" dirty="0"/>
              <a:t>At 1400 the patient is intubated using etomidate and rocuronium.  At that point no other long-term sedation had been requested, so there is a discussion initiated by the pharmacist to start propofol</a:t>
            </a:r>
          </a:p>
          <a:p>
            <a:r>
              <a:rPr lang="en-US" dirty="0"/>
              <a:t>At 1410 the patient is transported over to CT to confirm any additional injuries and propofol is taken to be started </a:t>
            </a:r>
            <a:r>
              <a:rPr lang="en-US" dirty="0" err="1"/>
              <a:t>en</a:t>
            </a:r>
            <a:r>
              <a:rPr lang="en-US" dirty="0"/>
              <a:t>-route</a:t>
            </a:r>
          </a:p>
          <a:p>
            <a:r>
              <a:rPr lang="en-US" dirty="0"/>
              <a:t>At 1420 the patient arrives back from CT and the handoff report notes that propofol is discontinued</a:t>
            </a:r>
          </a:p>
          <a:p>
            <a:r>
              <a:rPr lang="en-US" dirty="0"/>
              <a:t>Current vitals are now: BP 190/130 and HR 118</a:t>
            </a:r>
          </a:p>
        </p:txBody>
      </p:sp>
      <p:sp>
        <p:nvSpPr>
          <p:cNvPr id="4" name="Slide Number Placeholder 3"/>
          <p:cNvSpPr>
            <a:spLocks noGrp="1"/>
          </p:cNvSpPr>
          <p:nvPr>
            <p:ph type="sldNum" sz="quarter" idx="5"/>
          </p:nvPr>
        </p:nvSpPr>
        <p:spPr/>
        <p:txBody>
          <a:bodyPr/>
          <a:lstStyle/>
          <a:p>
            <a:fld id="{711F3BD7-A628-47AE-AFBF-6090DFC47D5C}" type="slidenum">
              <a:rPr lang="en-US" smtClean="0"/>
              <a:t>16</a:t>
            </a:fld>
            <a:endParaRPr lang="en-US"/>
          </a:p>
        </p:txBody>
      </p:sp>
    </p:spTree>
    <p:extLst>
      <p:ext uri="{BB962C8B-B14F-4D97-AF65-F5344CB8AC3E}">
        <p14:creationId xmlns:p14="http://schemas.microsoft.com/office/powerpoint/2010/main" val="347447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of hands</a:t>
            </a:r>
          </a:p>
          <a:p>
            <a:endParaRPr lang="en-US" dirty="0"/>
          </a:p>
          <a:p>
            <a:r>
              <a:rPr lang="en-US" dirty="0"/>
              <a:t>Patient requires an intervention</a:t>
            </a:r>
          </a:p>
          <a:p>
            <a:r>
              <a:rPr lang="en-US" dirty="0"/>
              <a:t>BP has increased dramatically – although we may not know what the underlying cause is – having this high of a BP is putting the patient as risk of head bleed – especially considering the cause of presentation is head trauma</a:t>
            </a:r>
          </a:p>
        </p:txBody>
      </p:sp>
      <p:sp>
        <p:nvSpPr>
          <p:cNvPr id="4" name="Slide Number Placeholder 3"/>
          <p:cNvSpPr>
            <a:spLocks noGrp="1"/>
          </p:cNvSpPr>
          <p:nvPr>
            <p:ph type="sldNum" sz="quarter" idx="5"/>
          </p:nvPr>
        </p:nvSpPr>
        <p:spPr/>
        <p:txBody>
          <a:bodyPr/>
          <a:lstStyle/>
          <a:p>
            <a:fld id="{711F3BD7-A628-47AE-AFBF-6090DFC47D5C}" type="slidenum">
              <a:rPr lang="en-US" smtClean="0"/>
              <a:t>17</a:t>
            </a:fld>
            <a:endParaRPr lang="en-US"/>
          </a:p>
        </p:txBody>
      </p:sp>
    </p:spTree>
    <p:extLst>
      <p:ext uri="{BB962C8B-B14F-4D97-AF65-F5344CB8AC3E}">
        <p14:creationId xmlns:p14="http://schemas.microsoft.com/office/powerpoint/2010/main" val="38706125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of hands</a:t>
            </a:r>
          </a:p>
        </p:txBody>
      </p:sp>
      <p:sp>
        <p:nvSpPr>
          <p:cNvPr id="4" name="Slide Number Placeholder 3"/>
          <p:cNvSpPr>
            <a:spLocks noGrp="1"/>
          </p:cNvSpPr>
          <p:nvPr>
            <p:ph type="sldNum" sz="quarter" idx="5"/>
          </p:nvPr>
        </p:nvSpPr>
        <p:spPr/>
        <p:txBody>
          <a:bodyPr/>
          <a:lstStyle/>
          <a:p>
            <a:fld id="{711F3BD7-A628-47AE-AFBF-6090DFC47D5C}" type="slidenum">
              <a:rPr lang="en-US" smtClean="0"/>
              <a:t>18</a:t>
            </a:fld>
            <a:endParaRPr lang="en-US"/>
          </a:p>
        </p:txBody>
      </p:sp>
    </p:spTree>
    <p:extLst>
      <p:ext uri="{BB962C8B-B14F-4D97-AF65-F5344CB8AC3E}">
        <p14:creationId xmlns:p14="http://schemas.microsoft.com/office/powerpoint/2010/main" val="12985728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1F3BD7-A628-47AE-AFBF-6090DFC47D5C}" type="slidenum">
              <a:rPr lang="en-US" smtClean="0"/>
              <a:t>19</a:t>
            </a:fld>
            <a:endParaRPr lang="en-US"/>
          </a:p>
        </p:txBody>
      </p:sp>
    </p:spTree>
    <p:extLst>
      <p:ext uri="{BB962C8B-B14F-4D97-AF65-F5344CB8AC3E}">
        <p14:creationId xmlns:p14="http://schemas.microsoft.com/office/powerpoint/2010/main" val="40138146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Blunt the sympathetic response to intubation</a:t>
            </a:r>
          </a:p>
          <a:p>
            <a:r>
              <a:rPr lang="en-US" dirty="0"/>
              <a:t>3 mcg/kg – dosing significantly higher</a:t>
            </a:r>
          </a:p>
        </p:txBody>
      </p:sp>
      <p:sp>
        <p:nvSpPr>
          <p:cNvPr id="4" name="Slide Number Placeholder 3"/>
          <p:cNvSpPr>
            <a:spLocks noGrp="1"/>
          </p:cNvSpPr>
          <p:nvPr>
            <p:ph type="sldNum" sz="quarter" idx="5"/>
          </p:nvPr>
        </p:nvSpPr>
        <p:spPr/>
        <p:txBody>
          <a:bodyPr/>
          <a:lstStyle/>
          <a:p>
            <a:fld id="{711F3BD7-A628-47AE-AFBF-6090DFC47D5C}" type="slidenum">
              <a:rPr lang="en-US" smtClean="0"/>
              <a:t>20</a:t>
            </a:fld>
            <a:endParaRPr lang="en-US"/>
          </a:p>
        </p:txBody>
      </p:sp>
    </p:spTree>
    <p:extLst>
      <p:ext uri="{BB962C8B-B14F-4D97-AF65-F5344CB8AC3E}">
        <p14:creationId xmlns:p14="http://schemas.microsoft.com/office/powerpoint/2010/main" val="16723390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No difference in admin of stress dose steroid or </a:t>
            </a:r>
            <a:r>
              <a:rPr lang="en-US" baseline="0" dirty="0" err="1"/>
              <a:t>vasopressosrs</a:t>
            </a:r>
            <a:r>
              <a:rPr lang="en-US" baseline="0" dirty="0"/>
              <a:t> 24 </a:t>
            </a:r>
            <a:r>
              <a:rPr lang="en-US" baseline="0" dirty="0" err="1"/>
              <a:t>hr</a:t>
            </a:r>
            <a:r>
              <a:rPr lang="en-US" baseline="0" dirty="0"/>
              <a:t> post RSI – </a:t>
            </a:r>
            <a:r>
              <a:rPr lang="en-US" baseline="0" dirty="0" err="1"/>
              <a:t>Groth</a:t>
            </a:r>
            <a:r>
              <a:rPr lang="en-US" baseline="0" dirty="0"/>
              <a:t>, et al. J Crit Care 2018</a:t>
            </a:r>
          </a:p>
          <a:p>
            <a:r>
              <a:rPr lang="en-US" baseline="0" dirty="0"/>
              <a:t>No difference in recurrence of seizure post RSI – </a:t>
            </a:r>
            <a:r>
              <a:rPr lang="en-US" baseline="0" dirty="0" err="1"/>
              <a:t>Perier</a:t>
            </a:r>
            <a:r>
              <a:rPr lang="en-US" baseline="0" dirty="0"/>
              <a:t>, et al. Seizure 2018</a:t>
            </a:r>
          </a:p>
          <a:p>
            <a:endParaRPr lang="en-US" baseline="0" dirty="0"/>
          </a:p>
          <a:p>
            <a:r>
              <a:rPr lang="en-US" baseline="0" dirty="0"/>
              <a:t>This chart list common information regarding induction agents and neuromuscular blocking agents commonly used in RSI</a:t>
            </a:r>
          </a:p>
          <a:p>
            <a:r>
              <a:rPr lang="en-US" baseline="0" dirty="0"/>
              <a:t>Highlighted are the agents chosen for our patient</a:t>
            </a:r>
          </a:p>
          <a:p>
            <a:r>
              <a:rPr lang="en-US" baseline="0" dirty="0"/>
              <a:t>You can see that some precautions for etomidate are inhibition of cortisol and decreased seizure threshold.  What are your thoughts about this – and this is in general, not necessarily in relation to our patient?</a:t>
            </a:r>
          </a:p>
          <a:p>
            <a:endParaRPr lang="en-US" baseline="0" dirty="0"/>
          </a:p>
          <a:p>
            <a:r>
              <a:rPr lang="en-US" baseline="0" dirty="0"/>
              <a:t>No difference in admin of stress dose steroid or </a:t>
            </a:r>
            <a:r>
              <a:rPr lang="en-US" baseline="0" dirty="0" err="1"/>
              <a:t>vasopressosrs</a:t>
            </a:r>
            <a:r>
              <a:rPr lang="en-US" baseline="0" dirty="0"/>
              <a:t> 24 </a:t>
            </a:r>
            <a:r>
              <a:rPr lang="en-US" baseline="0" dirty="0" err="1"/>
              <a:t>hr</a:t>
            </a:r>
            <a:r>
              <a:rPr lang="en-US" baseline="0" dirty="0"/>
              <a:t> post RSI – </a:t>
            </a:r>
            <a:r>
              <a:rPr lang="en-US" baseline="0" dirty="0" err="1"/>
              <a:t>Groth</a:t>
            </a:r>
            <a:r>
              <a:rPr lang="en-US" baseline="0" dirty="0"/>
              <a:t>, et al. J Crit Care 2018</a:t>
            </a:r>
          </a:p>
          <a:p>
            <a:r>
              <a:rPr lang="en-US" baseline="0" dirty="0"/>
              <a:t>No difference in recurrence of seizure post RSI – </a:t>
            </a:r>
            <a:r>
              <a:rPr lang="en-US" baseline="0" dirty="0" err="1"/>
              <a:t>Perier</a:t>
            </a:r>
            <a:r>
              <a:rPr lang="en-US" baseline="0" dirty="0"/>
              <a:t>, et al. Seizure 2018</a:t>
            </a:r>
          </a:p>
          <a:p>
            <a:endParaRPr lang="en-US" baseline="0" dirty="0"/>
          </a:p>
          <a:p>
            <a:r>
              <a:rPr lang="en-US" baseline="0" dirty="0"/>
              <a:t>What timeframe are the precautions for burn and crush injuries for succinylcholine?  Why?</a:t>
            </a:r>
          </a:p>
          <a:p>
            <a:r>
              <a:rPr lang="en-US" baseline="0" dirty="0"/>
              <a:t>How much does succinylcholine increase the potassium by?</a:t>
            </a:r>
          </a:p>
          <a:p>
            <a:r>
              <a:rPr lang="en-US" baseline="0" dirty="0"/>
              <a:t>What disease state do you want to be cautious of due to increase in potassium?</a:t>
            </a:r>
          </a:p>
          <a:p>
            <a:endParaRPr lang="en-US" baseline="0" dirty="0"/>
          </a:p>
          <a:p>
            <a:r>
              <a:rPr lang="en-US" baseline="0" dirty="0"/>
              <a:t>What do you notice regarding the duration of each of these agents?</a:t>
            </a:r>
          </a:p>
          <a:p>
            <a:r>
              <a:rPr lang="en-US" baseline="0" dirty="0"/>
              <a:t>Correct, rocuronium is the only one that has the longest duration, averaging an hour</a:t>
            </a:r>
          </a:p>
          <a:p>
            <a:endParaRPr lang="en-US" baseline="0" dirty="0"/>
          </a:p>
        </p:txBody>
      </p:sp>
      <p:sp>
        <p:nvSpPr>
          <p:cNvPr id="4" name="Slide Number Placeholder 3"/>
          <p:cNvSpPr>
            <a:spLocks noGrp="1"/>
          </p:cNvSpPr>
          <p:nvPr>
            <p:ph type="sldNum" sz="quarter" idx="5"/>
          </p:nvPr>
        </p:nvSpPr>
        <p:spPr/>
        <p:txBody>
          <a:bodyPr/>
          <a:lstStyle/>
          <a:p>
            <a:fld id="{711F3BD7-A628-47AE-AFBF-6090DFC47D5C}" type="slidenum">
              <a:rPr lang="en-US" smtClean="0"/>
              <a:t>21</a:t>
            </a:fld>
            <a:endParaRPr lang="en-US"/>
          </a:p>
        </p:txBody>
      </p:sp>
    </p:spTree>
    <p:extLst>
      <p:ext uri="{BB962C8B-B14F-4D97-AF65-F5344CB8AC3E}">
        <p14:creationId xmlns:p14="http://schemas.microsoft.com/office/powerpoint/2010/main" val="41448552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Putting it all together</a:t>
            </a:r>
          </a:p>
        </p:txBody>
      </p:sp>
      <p:sp>
        <p:nvSpPr>
          <p:cNvPr id="4" name="Slide Number Placeholder 3"/>
          <p:cNvSpPr>
            <a:spLocks noGrp="1"/>
          </p:cNvSpPr>
          <p:nvPr>
            <p:ph type="sldNum" sz="quarter" idx="5"/>
          </p:nvPr>
        </p:nvSpPr>
        <p:spPr/>
        <p:txBody>
          <a:bodyPr/>
          <a:lstStyle/>
          <a:p>
            <a:fld id="{711F3BD7-A628-47AE-AFBF-6090DFC47D5C}" type="slidenum">
              <a:rPr lang="en-US" smtClean="0"/>
              <a:t>22</a:t>
            </a:fld>
            <a:endParaRPr lang="en-US"/>
          </a:p>
        </p:txBody>
      </p:sp>
    </p:spTree>
    <p:extLst>
      <p:ext uri="{BB962C8B-B14F-4D97-AF65-F5344CB8AC3E}">
        <p14:creationId xmlns:p14="http://schemas.microsoft.com/office/powerpoint/2010/main" val="8352383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leads us into</a:t>
            </a:r>
            <a:r>
              <a:rPr lang="en-US" baseline="0" dirty="0"/>
              <a:t> the meat of the discussion.  Regarding having appropriate </a:t>
            </a:r>
            <a:r>
              <a:rPr lang="en-US" baseline="0" dirty="0" err="1"/>
              <a:t>analgosedative</a:t>
            </a:r>
            <a:r>
              <a:rPr lang="en-US" baseline="0" dirty="0"/>
              <a:t> for patients intubated with </a:t>
            </a:r>
            <a:r>
              <a:rPr lang="en-US" baseline="0" dirty="0" err="1"/>
              <a:t>rocuronium</a:t>
            </a:r>
            <a:r>
              <a:rPr lang="en-US" baseline="0" dirty="0"/>
              <a:t>. Several studies have shown a delay in ordering and administering analgesia or sedative for patients paralyzed with </a:t>
            </a:r>
            <a:r>
              <a:rPr lang="en-US" baseline="0" dirty="0" err="1"/>
              <a:t>rocuronium</a:t>
            </a:r>
            <a:r>
              <a:rPr lang="en-US" baseline="0" dirty="0"/>
              <a:t>. As you can see here in this study, the authors looked to determine the time of first sedative/analgesic agent post RSI.  What they found was that about 80% of patients had a delay which lead an average wakeful paralysis of 1-55 min</a:t>
            </a:r>
            <a:endParaRPr lang="en-US" dirty="0"/>
          </a:p>
          <a:p>
            <a:r>
              <a:rPr lang="en-US" dirty="0"/>
              <a:t>Patients intubated with </a:t>
            </a:r>
            <a:r>
              <a:rPr lang="en-US" dirty="0" err="1"/>
              <a:t>rocuronium</a:t>
            </a:r>
            <a:r>
              <a:rPr lang="en-US" dirty="0"/>
              <a:t> had an </a:t>
            </a:r>
            <a:r>
              <a:rPr lang="en-US" dirty="0" err="1"/>
              <a:t>ave</a:t>
            </a:r>
            <a:r>
              <a:rPr lang="en-US" dirty="0"/>
              <a:t> wakeful paralysis time</a:t>
            </a:r>
            <a:r>
              <a:rPr lang="en-US" baseline="0" dirty="0"/>
              <a:t> of 1-55 min.</a:t>
            </a:r>
            <a:endParaRPr lang="en-US" dirty="0"/>
          </a:p>
          <a:p>
            <a:endParaRPr lang="en-US" dirty="0"/>
          </a:p>
          <a:p>
            <a:r>
              <a:rPr lang="en-US" dirty="0"/>
              <a:t>Additional studies show that only 22%</a:t>
            </a:r>
            <a:r>
              <a:rPr lang="en-US" baseline="0" dirty="0"/>
              <a:t> of patients received post-intubation sedation within an appropriate time frame (pending duration of action of induction agent), again leading to wakeful paralysis.</a:t>
            </a:r>
          </a:p>
          <a:p>
            <a:endParaRPr lang="en-US" baseline="0" dirty="0"/>
          </a:p>
          <a:p>
            <a:r>
              <a:rPr lang="en-US" baseline="0" dirty="0"/>
              <a:t>This can lead to significant morbidity, including short-term impact on ICU delirium and LOS, as well as long term side effect, such as PTSD, anxiety, and depression.</a:t>
            </a:r>
          </a:p>
          <a:p>
            <a:endParaRPr lang="en-US" baseline="0" dirty="0"/>
          </a:p>
          <a:p>
            <a:r>
              <a:rPr lang="en-US" baseline="0" dirty="0"/>
              <a:t>Again, this is why having a pharmacist at the bedside is so important because the order for propofol may or may not come across for order verification in the computer.   Often orders for emergent medications happen via verbal orders.  Additionally, changes in starting/stopping/changing the rate of an infusion may or may not be documented in real time in the computer, so even if the order came across, we may not have awareness that it was stopped.</a:t>
            </a:r>
            <a:endParaRPr lang="en-US" dirty="0"/>
          </a:p>
        </p:txBody>
      </p:sp>
      <p:sp>
        <p:nvSpPr>
          <p:cNvPr id="4" name="Slide Number Placeholder 3"/>
          <p:cNvSpPr>
            <a:spLocks noGrp="1"/>
          </p:cNvSpPr>
          <p:nvPr>
            <p:ph type="sldNum" sz="quarter" idx="10"/>
          </p:nvPr>
        </p:nvSpPr>
        <p:spPr/>
        <p:txBody>
          <a:bodyPr/>
          <a:lstStyle/>
          <a:p>
            <a:fld id="{7BEB6A7F-EB8D-4BDE-8110-49E98F774F9C}" type="slidenum">
              <a:rPr lang="en-US" smtClean="0"/>
              <a:t>23</a:t>
            </a:fld>
            <a:endParaRPr lang="en-US" dirty="0"/>
          </a:p>
        </p:txBody>
      </p:sp>
    </p:spTree>
    <p:extLst>
      <p:ext uri="{BB962C8B-B14F-4D97-AF65-F5344CB8AC3E}">
        <p14:creationId xmlns:p14="http://schemas.microsoft.com/office/powerpoint/2010/main" val="33908678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Keeping in line with the Air Force core values (integrity first, service before self, excellence in all we do) – Are we ready to integrate into the AFMS mission (to delivery trusted care… anytime, anywhere)?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Are we ready to be warrior medics – Always ready – mission ready?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Are we ready to be ready medics and multi-capable airmen?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Are we ready to provide our pharmacy expertise and improve patient care across all domains, including expeditionary?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Are we ready for the next CBRN incident?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Are we as Air Force Pharmacists ready?</a:t>
            </a:r>
          </a:p>
        </p:txBody>
      </p:sp>
      <p:sp>
        <p:nvSpPr>
          <p:cNvPr id="4" name="Slide Number Placeholder 3"/>
          <p:cNvSpPr>
            <a:spLocks noGrp="1"/>
          </p:cNvSpPr>
          <p:nvPr>
            <p:ph type="sldNum" sz="quarter" idx="5"/>
          </p:nvPr>
        </p:nvSpPr>
        <p:spPr/>
        <p:txBody>
          <a:bodyPr/>
          <a:lstStyle/>
          <a:p>
            <a:fld id="{711F3BD7-A628-47AE-AFBF-6090DFC47D5C}" type="slidenum">
              <a:rPr lang="en-US" smtClean="0"/>
              <a:t>24</a:t>
            </a:fld>
            <a:endParaRPr lang="en-US"/>
          </a:p>
        </p:txBody>
      </p:sp>
    </p:spTree>
    <p:extLst>
      <p:ext uri="{BB962C8B-B14F-4D97-AF65-F5344CB8AC3E}">
        <p14:creationId xmlns:p14="http://schemas.microsoft.com/office/powerpoint/2010/main" val="31142420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None/>
            </a:pPr>
            <a:r>
              <a:rPr lang="en-US" b="0" i="0" u="none" strike="noStrike" dirty="0">
                <a:effectLst/>
              </a:rPr>
              <a:t>And if we aren’t, then who will be?</a:t>
            </a:r>
          </a:p>
          <a:p>
            <a:pPr algn="l" rtl="0" fontAlgn="base">
              <a:buFont typeface="Arial" panose="020B0604020202020204" pitchFamily="34" charset="0"/>
              <a:buNone/>
            </a:pPr>
            <a:r>
              <a:rPr lang="en-US" b="0" i="0" u="none" strike="noStrike" dirty="0">
                <a:effectLst/>
              </a:rPr>
              <a:t>Patient care continues regardless of if we are a member of the team or not.</a:t>
            </a:r>
          </a:p>
          <a:p>
            <a:pPr algn="l" rtl="0" fontAlgn="base">
              <a:buFont typeface="Arial" panose="020B0604020202020204" pitchFamily="34" charset="0"/>
              <a:buNone/>
            </a:pPr>
            <a:r>
              <a:rPr lang="en-US" b="0" i="0" u="none" strike="noStrike" dirty="0">
                <a:effectLst/>
              </a:rPr>
              <a:t>I’ve worked in ERs without 24/7 pharmacist coverage and I’ve received the feedback regarding a patient case from nursing or a provider the next day.  I’ve sat on medication event reporting committees and seen the mediation error event report come through. In a 1 year timeframe, we had ~100 errors reported, and many more undocumented.  </a:t>
            </a:r>
          </a:p>
          <a:p>
            <a:pPr algn="l" rtl="0" fontAlgn="base">
              <a:buFont typeface="Arial" panose="020B0604020202020204" pitchFamily="34" charset="0"/>
              <a:buNone/>
            </a:pPr>
            <a:r>
              <a:rPr lang="en-US" b="0" i="0" u="none" strike="noStrike" dirty="0">
                <a:effectLst/>
              </a:rPr>
              <a:t>I know the impact of not having a pharmacist available, which is why I know how much we are needed particularly in an expeditionary environment.</a:t>
            </a:r>
          </a:p>
          <a:p>
            <a:pPr algn="l" rtl="0" fontAlgn="base">
              <a:buFont typeface="Arial" panose="020B0604020202020204" pitchFamily="34" charset="0"/>
              <a:buNone/>
            </a:pPr>
            <a:endParaRPr lang="en-US" b="0" i="0" u="none" strike="noStrike" dirty="0">
              <a:effectLst/>
            </a:endParaRPr>
          </a:p>
          <a:p>
            <a:pPr algn="l" rtl="0" fontAlgn="base">
              <a:buFont typeface="Arial" panose="020B0604020202020204" pitchFamily="34" charset="0"/>
              <a:buNone/>
            </a:pPr>
            <a:r>
              <a:rPr lang="en-US" b="0" i="0" u="none" strike="noStrike" dirty="0">
                <a:effectLst/>
              </a:rPr>
              <a:t>Even if we don’t know how to handle every situation, we can prepare to be better equipped than any other discipline/AFSC to contribute our pharmacy expertise to the team.</a:t>
            </a:r>
          </a:p>
          <a:p>
            <a:pPr algn="l" rtl="0" fontAlgn="base">
              <a:buFont typeface="Arial" panose="020B0604020202020204" pitchFamily="34" charset="0"/>
              <a:buNone/>
            </a:pPr>
            <a:endParaRPr lang="en-US" b="0" i="0" u="none" strike="noStrike" dirty="0">
              <a:effectLst/>
            </a:endParaRPr>
          </a:p>
          <a:p>
            <a:pPr algn="l" rtl="0" fontAlgn="base">
              <a:buFont typeface="Arial" panose="020B0604020202020204" pitchFamily="34" charset="0"/>
              <a:buNone/>
            </a:pPr>
            <a:r>
              <a:rPr lang="en-US" b="0" i="0" u="none" strike="noStrike" dirty="0">
                <a:effectLst/>
              </a:rPr>
              <a:t>We have the capability – we understand and think about the pharmacokinetics and MOA</a:t>
            </a:r>
          </a:p>
          <a:p>
            <a:pPr algn="l" rtl="0" fontAlgn="base">
              <a:buFont typeface="Arial" panose="020B0604020202020204" pitchFamily="34" charset="0"/>
              <a:buNone/>
            </a:pPr>
            <a:r>
              <a:rPr lang="en-US" b="0" i="0" u="none" strike="noStrike" dirty="0">
                <a:effectLst/>
              </a:rPr>
              <a:t>We are best suited to prevent medication errors and do no harm, and these situations are the most likely time in the patient’s care for a medication error to occur (according to Institute of Medicine)</a:t>
            </a:r>
          </a:p>
          <a:p>
            <a:pPr algn="l" rtl="0" fontAlgn="base">
              <a:buFont typeface="Arial" panose="020B0604020202020204" pitchFamily="34" charset="0"/>
              <a:buNone/>
            </a:pPr>
            <a:endParaRPr lang="en-US" b="0" i="0" u="none" strike="noStrike" dirty="0">
              <a:effectLst/>
            </a:endParaRPr>
          </a:p>
          <a:p>
            <a:pPr algn="l" rtl="0" fontAlgn="base">
              <a:buFont typeface="Arial" panose="020B0604020202020204" pitchFamily="34" charset="0"/>
              <a:buNone/>
            </a:pPr>
            <a:r>
              <a:rPr lang="en-US" b="0" i="0" u="none" strike="noStrike" dirty="0">
                <a:effectLst/>
              </a:rPr>
              <a:t>Knowing this information, what we need to prepare to provide these interventions and improve patient care is training and practice</a:t>
            </a:r>
          </a:p>
        </p:txBody>
      </p:sp>
      <p:sp>
        <p:nvSpPr>
          <p:cNvPr id="4" name="Slide Number Placeholder 3"/>
          <p:cNvSpPr>
            <a:spLocks noGrp="1"/>
          </p:cNvSpPr>
          <p:nvPr>
            <p:ph type="sldNum" sz="quarter" idx="5"/>
          </p:nvPr>
        </p:nvSpPr>
        <p:spPr/>
        <p:txBody>
          <a:bodyPr/>
          <a:lstStyle/>
          <a:p>
            <a:fld id="{711F3BD7-A628-47AE-AFBF-6090DFC47D5C}" type="slidenum">
              <a:rPr lang="en-US" smtClean="0"/>
              <a:t>25</a:t>
            </a:fld>
            <a:endParaRPr lang="en-US"/>
          </a:p>
        </p:txBody>
      </p:sp>
    </p:spTree>
    <p:extLst>
      <p:ext uri="{BB962C8B-B14F-4D97-AF65-F5344CB8AC3E}">
        <p14:creationId xmlns:p14="http://schemas.microsoft.com/office/powerpoint/2010/main" val="32141279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aspects to considering when preparing:</a:t>
            </a:r>
          </a:p>
          <a:p>
            <a:pPr marL="171450" indent="-171450">
              <a:buFontTx/>
              <a:buChar char="-"/>
            </a:pPr>
            <a:r>
              <a:rPr lang="en-US" dirty="0"/>
              <a:t>Capability </a:t>
            </a:r>
          </a:p>
          <a:p>
            <a:pPr marL="171450" indent="-171450">
              <a:buFontTx/>
              <a:buChar char="-"/>
            </a:pPr>
            <a:r>
              <a:rPr lang="en-US" dirty="0"/>
              <a:t>Comfort</a:t>
            </a:r>
          </a:p>
          <a:p>
            <a:pPr marL="0" indent="0">
              <a:buFontTx/>
              <a:buNone/>
            </a:pPr>
            <a:endParaRPr lang="en-US" dirty="0"/>
          </a:p>
          <a:p>
            <a:pPr marL="0" indent="0">
              <a:buFontTx/>
              <a:buNone/>
            </a:pPr>
            <a:r>
              <a:rPr lang="en-US" dirty="0"/>
              <a:t>At one of the institutions I worked at, my capstone project was to expand pharmacy services from the ER and ICU to all cardiac arrest events across the </a:t>
            </a:r>
            <a:r>
              <a:rPr lang="en-US" dirty="0" err="1"/>
              <a:t>healthsystem</a:t>
            </a:r>
            <a:r>
              <a:rPr lang="en-US" dirty="0"/>
              <a:t>.  </a:t>
            </a:r>
          </a:p>
          <a:p>
            <a:pPr marL="0" indent="0">
              <a:buFontTx/>
              <a:buNone/>
            </a:pPr>
            <a:r>
              <a:rPr lang="en-US" dirty="0"/>
              <a:t>As you can imagine some pharmacists were very enthusiastic about this and some were very hesitant. </a:t>
            </a:r>
          </a:p>
          <a:p>
            <a:pPr marL="0" indent="0">
              <a:buFontTx/>
              <a:buNone/>
            </a:pPr>
            <a:r>
              <a:rPr lang="en-US" dirty="0"/>
              <a:t>When preparing pharmacists to attend all adult cardiac arrests occurring within the hospital, we needed to understand the gaps that prevented pharmacists from attending.  </a:t>
            </a:r>
          </a:p>
          <a:p>
            <a:pPr marL="0" indent="0">
              <a:buFontTx/>
              <a:buNone/>
            </a:pPr>
            <a:r>
              <a:rPr lang="en-US" dirty="0"/>
              <a:t>First: leadership support – this would take pharmacists away from their primary responsibility so we needed leadership to approve of the reprioritization effort</a:t>
            </a:r>
          </a:p>
          <a:p>
            <a:pPr marL="0" indent="0">
              <a:buFontTx/>
              <a:buNone/>
            </a:pPr>
            <a:r>
              <a:rPr lang="en-US" dirty="0"/>
              <a:t>Second: we provided a survey that addressed two concepts – competence and comfort</a:t>
            </a:r>
          </a:p>
          <a:p>
            <a:pPr marL="0" indent="0">
              <a:buFontTx/>
              <a:buNone/>
            </a:pPr>
            <a:r>
              <a:rPr lang="en-US" dirty="0"/>
              <a:t>As it turned out, our pharmacists were already competent scoring &gt;90% correct on knowledge</a:t>
            </a:r>
          </a:p>
          <a:p>
            <a:pPr marL="0" indent="0">
              <a:buFontTx/>
              <a:buNone/>
            </a:pPr>
            <a:r>
              <a:rPr lang="en-US" dirty="0"/>
              <a:t>What they were missing was the comfort – this could only be achieved through experience, so how do we mimic that experience in a safe low-risk environment</a:t>
            </a:r>
          </a:p>
          <a:p>
            <a:pPr marL="0" indent="0">
              <a:buFontTx/>
              <a:buNone/>
            </a:pPr>
            <a:r>
              <a:rPr lang="en-US" dirty="0"/>
              <a:t>We developed hands-on training to get them familiar with the equipment, and we developed various cases that we would run through to show them their competence and improve their comfort and familiarity with the equipment/algorithm and medication questions to expect</a:t>
            </a:r>
          </a:p>
          <a:p>
            <a:pPr marL="0" indent="0">
              <a:buFontTx/>
              <a:buNone/>
            </a:pPr>
            <a:endParaRPr lang="en-US" dirty="0"/>
          </a:p>
          <a:p>
            <a:pPr marL="0" indent="0">
              <a:buFontTx/>
              <a:buNone/>
            </a:pPr>
            <a:r>
              <a:rPr lang="en-US" dirty="0"/>
              <a:t>Additionally, showing them that they had the knowledge, it just needed to be applied in a different mindset (proactive vs reactive)</a:t>
            </a:r>
          </a:p>
          <a:p>
            <a:pPr marL="0" indent="0">
              <a:buFontTx/>
              <a:buNone/>
            </a:pPr>
            <a:endParaRPr lang="en-US" dirty="0"/>
          </a:p>
          <a:p>
            <a:pPr marL="0" indent="0">
              <a:buFontTx/>
              <a:buNone/>
            </a:pPr>
            <a:r>
              <a:rPr lang="en-US" dirty="0"/>
              <a:t>Lastly, we provided pocket sized resources for them to utilize so that if they froze or forgot something, they had a resource readily available that they could lean on to find the answer</a:t>
            </a:r>
          </a:p>
          <a:p>
            <a:pPr marL="0" indent="0">
              <a:buFontTx/>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are in the process of developing some of those resources.  There are hands-on training available and in development currently for CBRN</a:t>
            </a:r>
          </a:p>
        </p:txBody>
      </p:sp>
      <p:sp>
        <p:nvSpPr>
          <p:cNvPr id="4" name="Slide Number Placeholder 3"/>
          <p:cNvSpPr>
            <a:spLocks noGrp="1"/>
          </p:cNvSpPr>
          <p:nvPr>
            <p:ph type="sldNum" sz="quarter" idx="5"/>
          </p:nvPr>
        </p:nvSpPr>
        <p:spPr/>
        <p:txBody>
          <a:bodyPr/>
          <a:lstStyle/>
          <a:p>
            <a:fld id="{711F3BD7-A628-47AE-AFBF-6090DFC47D5C}" type="slidenum">
              <a:rPr lang="en-US" smtClean="0"/>
              <a:t>26</a:t>
            </a:fld>
            <a:endParaRPr lang="en-US"/>
          </a:p>
        </p:txBody>
      </p:sp>
    </p:spTree>
    <p:extLst>
      <p:ext uri="{BB962C8B-B14F-4D97-AF65-F5344CB8AC3E}">
        <p14:creationId xmlns:p14="http://schemas.microsoft.com/office/powerpoint/2010/main" val="19834556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develop a dosing guide, similar to that one being presented to the 27 CRE for the ANG</a:t>
            </a:r>
          </a:p>
          <a:p>
            <a:endParaRPr lang="en-US" dirty="0"/>
          </a:p>
          <a:p>
            <a:r>
              <a:rPr lang="en-US" dirty="0"/>
              <a:t>All of these resources minimize the need for memorization of information that if not utilized regularly will most likely </a:t>
            </a:r>
            <a:r>
              <a:rPr lang="en-US"/>
              <a:t>get forgotten</a:t>
            </a:r>
            <a:endParaRPr lang="en-US" dirty="0"/>
          </a:p>
        </p:txBody>
      </p:sp>
      <p:sp>
        <p:nvSpPr>
          <p:cNvPr id="4" name="Slide Number Placeholder 3"/>
          <p:cNvSpPr>
            <a:spLocks noGrp="1"/>
          </p:cNvSpPr>
          <p:nvPr>
            <p:ph type="sldNum" sz="quarter" idx="5"/>
          </p:nvPr>
        </p:nvSpPr>
        <p:spPr/>
        <p:txBody>
          <a:bodyPr/>
          <a:lstStyle/>
          <a:p>
            <a:fld id="{711F3BD7-A628-47AE-AFBF-6090DFC47D5C}" type="slidenum">
              <a:rPr lang="en-US" smtClean="0"/>
              <a:t>27</a:t>
            </a:fld>
            <a:endParaRPr lang="en-US"/>
          </a:p>
        </p:txBody>
      </p:sp>
    </p:spTree>
    <p:extLst>
      <p:ext uri="{BB962C8B-B14F-4D97-AF65-F5344CB8AC3E}">
        <p14:creationId xmlns:p14="http://schemas.microsoft.com/office/powerpoint/2010/main" val="25462159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Goldberg S, et al. J Trauma Acute Care Surg. 2012:73;321 – 325</a:t>
            </a:r>
            <a:endPar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Hoff W, </a:t>
            </a:r>
            <a:r>
              <a:rPr kumimoji="0" lang="en-US" altLang="en-US" sz="12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Bonadies</a:t>
            </a:r>
            <a:r>
              <a:rPr kumimoji="0" lang="en-US" altLang="en-US"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J, </a:t>
            </a:r>
            <a:r>
              <a:rPr kumimoji="0" lang="en-US" altLang="en-US" sz="12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Cachecho</a:t>
            </a:r>
            <a:r>
              <a:rPr kumimoji="0" lang="en-US" altLang="en-US"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R, </a:t>
            </a:r>
            <a:r>
              <a:rPr kumimoji="0" lang="en-US" altLang="en-US" sz="12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Dorlac</a:t>
            </a:r>
            <a:r>
              <a:rPr kumimoji="0" lang="en-US" altLang="en-US"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W. East practice management guidelines work group. J Trauma. 2011:70(3);751 – 754</a:t>
            </a:r>
            <a:endPar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Gustilo R, Mendoza R, Williams D. J Trauma. 1984:24(8):742 – 746</a:t>
            </a:r>
            <a:endPar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Luchette</a:t>
            </a:r>
            <a:r>
              <a:rPr kumimoji="0" lang="en-US" altLang="en-US"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F, et al. J Trauma. 2000:48(3);508 – 518</a:t>
            </a:r>
            <a:endPar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Eron</a:t>
            </a:r>
            <a:r>
              <a:rPr kumimoji="0" lang="en-US" altLang="en-US"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LJ. J </a:t>
            </a:r>
            <a:r>
              <a:rPr kumimoji="0" lang="en-US" altLang="en-US" sz="12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Emerg</a:t>
            </a:r>
            <a:r>
              <a:rPr kumimoji="0" lang="en-US" altLang="en-US"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Med. 1999:17(1):189-95</a:t>
            </a:r>
            <a:endPar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Hospenthal</a:t>
            </a:r>
            <a:r>
              <a:rPr kumimoji="0" lang="en-US" altLang="en-US"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DR, et al. J Trauma. 2011;71:S210-34</a:t>
            </a:r>
            <a:endPar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8DE5DC57-6709-40DD-B97F-EDBE3294319E}" type="slidenum">
              <a:rPr lang="en-US" smtClean="0"/>
              <a:t>28</a:t>
            </a:fld>
            <a:endParaRPr lang="en-US"/>
          </a:p>
        </p:txBody>
      </p:sp>
    </p:spTree>
    <p:extLst>
      <p:ext uri="{BB962C8B-B14F-4D97-AF65-F5344CB8AC3E}">
        <p14:creationId xmlns:p14="http://schemas.microsoft.com/office/powerpoint/2010/main" val="25266457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efforts currently to develop a pocket guide for CBRN treatment</a:t>
            </a:r>
          </a:p>
        </p:txBody>
      </p:sp>
      <p:sp>
        <p:nvSpPr>
          <p:cNvPr id="4" name="Slide Number Placeholder 3"/>
          <p:cNvSpPr>
            <a:spLocks noGrp="1"/>
          </p:cNvSpPr>
          <p:nvPr>
            <p:ph type="sldNum" sz="quarter" idx="5"/>
          </p:nvPr>
        </p:nvSpPr>
        <p:spPr/>
        <p:txBody>
          <a:bodyPr/>
          <a:lstStyle/>
          <a:p>
            <a:fld id="{711F3BD7-A628-47AE-AFBF-6090DFC47D5C}" type="slidenum">
              <a:rPr lang="en-US" smtClean="0"/>
              <a:t>29</a:t>
            </a:fld>
            <a:endParaRPr lang="en-US"/>
          </a:p>
        </p:txBody>
      </p:sp>
    </p:spTree>
    <p:extLst>
      <p:ext uri="{BB962C8B-B14F-4D97-AF65-F5344CB8AC3E}">
        <p14:creationId xmlns:p14="http://schemas.microsoft.com/office/powerpoint/2010/main" val="29866369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E5DC57-6709-40DD-B97F-EDBE3294319E}" type="slidenum">
              <a:rPr lang="en-US" smtClean="0"/>
              <a:t>30</a:t>
            </a:fld>
            <a:endParaRPr lang="en-US"/>
          </a:p>
        </p:txBody>
      </p:sp>
    </p:spTree>
    <p:extLst>
      <p:ext uri="{BB962C8B-B14F-4D97-AF65-F5344CB8AC3E}">
        <p14:creationId xmlns:p14="http://schemas.microsoft.com/office/powerpoint/2010/main" val="820209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91FA5-E01C-F489-E00A-5469F6B6AD9E}"/>
              </a:ext>
            </a:extLst>
          </p:cNvPr>
          <p:cNvSpPr>
            <a:spLocks noGrp="1"/>
          </p:cNvSpPr>
          <p:nvPr>
            <p:ph type="ctrTitle"/>
          </p:nvPr>
        </p:nvSpPr>
        <p:spPr>
          <a:xfrm>
            <a:off x="1524000" y="1122363"/>
            <a:ext cx="9144000" cy="2387600"/>
          </a:xfrm>
        </p:spPr>
        <p:txBody>
          <a:bodyPr anchor="b">
            <a:normAutofit/>
          </a:bodyPr>
          <a:lstStyle>
            <a:lvl1pPr algn="ctr">
              <a:defRPr sz="4800" b="1">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A57069B5-5FEF-4A01-567F-2F98939DAF93}"/>
              </a:ext>
            </a:extLst>
          </p:cNvPr>
          <p:cNvSpPr>
            <a:spLocks noGrp="1"/>
          </p:cNvSpPr>
          <p:nvPr>
            <p:ph type="subTitle" idx="1"/>
          </p:nvPr>
        </p:nvSpPr>
        <p:spPr>
          <a:xfrm>
            <a:off x="1524000" y="3602038"/>
            <a:ext cx="9144000" cy="1655762"/>
          </a:xfrm>
        </p:spPr>
        <p:txBody>
          <a:bodyPr>
            <a:normAutofit/>
          </a:bodyPr>
          <a:lstStyle>
            <a:lvl1pPr marL="0" indent="0" algn="ctr">
              <a:buNone/>
              <a:defRPr sz="3200" b="1">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128333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12E60-04B3-7BA9-0D67-A0D496D71FBE}"/>
              </a:ext>
            </a:extLst>
          </p:cNvPr>
          <p:cNvSpPr>
            <a:spLocks noGrp="1"/>
          </p:cNvSpPr>
          <p:nvPr>
            <p:ph type="title"/>
          </p:nvPr>
        </p:nvSpPr>
        <p:spPr>
          <a:xfrm>
            <a:off x="1348509" y="365125"/>
            <a:ext cx="9615054"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4CD1AC96-6E74-CB5A-AE5E-BA1966554B2A}"/>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6D8BCCE-5C7F-B112-8B50-570E4915DF10}"/>
              </a:ext>
            </a:extLst>
          </p:cNvPr>
          <p:cNvSpPr>
            <a:spLocks noGrp="1"/>
          </p:cNvSpPr>
          <p:nvPr>
            <p:ph type="dt" sz="half" idx="10"/>
          </p:nvPr>
        </p:nvSpPr>
        <p:spPr/>
        <p:txBody>
          <a:bodyPr/>
          <a:lstStyle/>
          <a:p>
            <a:fld id="{AA1DB490-8EA0-4A6B-A54F-E58E0D7D3308}" type="datetimeFigureOut">
              <a:rPr lang="en-US" smtClean="0"/>
              <a:t>6/11/2025</a:t>
            </a:fld>
            <a:endParaRPr lang="en-US"/>
          </a:p>
        </p:txBody>
      </p:sp>
      <p:sp>
        <p:nvSpPr>
          <p:cNvPr id="5" name="Footer Placeholder 4">
            <a:extLst>
              <a:ext uri="{FF2B5EF4-FFF2-40B4-BE49-F238E27FC236}">
                <a16:creationId xmlns:a16="http://schemas.microsoft.com/office/drawing/2014/main" id="{FA177543-FD87-07C2-3CBB-ECFAA1E7FC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615AB6-F3FE-5992-8377-DF34D5DD9CC5}"/>
              </a:ext>
            </a:extLst>
          </p:cNvPr>
          <p:cNvSpPr>
            <a:spLocks noGrp="1"/>
          </p:cNvSpPr>
          <p:nvPr>
            <p:ph type="sldNum" sz="quarter" idx="12"/>
          </p:nvPr>
        </p:nvSpPr>
        <p:spPr/>
        <p:txBody>
          <a:bodyPr/>
          <a:lstStyle/>
          <a:p>
            <a:fld id="{33C6D5A4-7CEF-4DB8-9E88-8DAC7E3582F5}" type="slidenum">
              <a:rPr lang="en-US" smtClean="0"/>
              <a:t>‹#›</a:t>
            </a:fld>
            <a:endParaRPr lang="en-US"/>
          </a:p>
        </p:txBody>
      </p:sp>
      <p:sp>
        <p:nvSpPr>
          <p:cNvPr id="7" name="Rectangle 6">
            <a:extLst>
              <a:ext uri="{FF2B5EF4-FFF2-40B4-BE49-F238E27FC236}">
                <a16:creationId xmlns:a16="http://schemas.microsoft.com/office/drawing/2014/main" id="{0A132710-E938-1E83-ADE4-BC9993689FD5}"/>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8415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19329-4871-BCFC-47C8-B56958B47AD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69518B-9B9F-8AD9-A2F1-D1666FE45D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C560EB-8956-E7DE-F207-4A7B07AEB424}"/>
              </a:ext>
            </a:extLst>
          </p:cNvPr>
          <p:cNvSpPr>
            <a:spLocks noGrp="1"/>
          </p:cNvSpPr>
          <p:nvPr>
            <p:ph type="dt" sz="half" idx="10"/>
          </p:nvPr>
        </p:nvSpPr>
        <p:spPr/>
        <p:txBody>
          <a:bodyPr/>
          <a:lstStyle/>
          <a:p>
            <a:fld id="{AA1DB490-8EA0-4A6B-A54F-E58E0D7D3308}" type="datetimeFigureOut">
              <a:rPr lang="en-US" smtClean="0"/>
              <a:t>6/11/2025</a:t>
            </a:fld>
            <a:endParaRPr lang="en-US"/>
          </a:p>
        </p:txBody>
      </p:sp>
      <p:sp>
        <p:nvSpPr>
          <p:cNvPr id="5" name="Footer Placeholder 4">
            <a:extLst>
              <a:ext uri="{FF2B5EF4-FFF2-40B4-BE49-F238E27FC236}">
                <a16:creationId xmlns:a16="http://schemas.microsoft.com/office/drawing/2014/main" id="{E17052CA-0D73-D068-6D33-6C91BC783A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0A9D81-1C89-27D6-DF53-E1365D7ABDD3}"/>
              </a:ext>
            </a:extLst>
          </p:cNvPr>
          <p:cNvSpPr>
            <a:spLocks noGrp="1"/>
          </p:cNvSpPr>
          <p:nvPr>
            <p:ph type="sldNum" sz="quarter" idx="12"/>
          </p:nvPr>
        </p:nvSpPr>
        <p:spPr/>
        <p:txBody>
          <a:bodyPr/>
          <a:lstStyle/>
          <a:p>
            <a:fld id="{33C6D5A4-7CEF-4DB8-9E88-8DAC7E3582F5}" type="slidenum">
              <a:rPr lang="en-US" smtClean="0"/>
              <a:t>‹#›</a:t>
            </a:fld>
            <a:endParaRPr lang="en-US"/>
          </a:p>
        </p:txBody>
      </p:sp>
    </p:spTree>
    <p:extLst>
      <p:ext uri="{BB962C8B-B14F-4D97-AF65-F5344CB8AC3E}">
        <p14:creationId xmlns:p14="http://schemas.microsoft.com/office/powerpoint/2010/main" val="2444108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57401-D0F3-57C3-E5D7-B5659521B4F5}"/>
              </a:ext>
            </a:extLst>
          </p:cNvPr>
          <p:cNvSpPr>
            <a:spLocks noGrp="1"/>
          </p:cNvSpPr>
          <p:nvPr>
            <p:ph type="title"/>
          </p:nvPr>
        </p:nvSpPr>
        <p:spPr>
          <a:xfrm>
            <a:off x="1348509" y="365125"/>
            <a:ext cx="9615054"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9EAFAE8-0636-420E-F165-2C7B117048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FAA299-12A9-5997-C9C0-2FAEB9EF06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297BAB-7FD6-94AB-4809-0868103BB639}"/>
              </a:ext>
            </a:extLst>
          </p:cNvPr>
          <p:cNvSpPr>
            <a:spLocks noGrp="1"/>
          </p:cNvSpPr>
          <p:nvPr>
            <p:ph type="dt" sz="half" idx="10"/>
          </p:nvPr>
        </p:nvSpPr>
        <p:spPr/>
        <p:txBody>
          <a:bodyPr/>
          <a:lstStyle/>
          <a:p>
            <a:fld id="{AA1DB490-8EA0-4A6B-A54F-E58E0D7D3308}" type="datetimeFigureOut">
              <a:rPr lang="en-US" smtClean="0"/>
              <a:t>6/11/2025</a:t>
            </a:fld>
            <a:endParaRPr lang="en-US"/>
          </a:p>
        </p:txBody>
      </p:sp>
      <p:sp>
        <p:nvSpPr>
          <p:cNvPr id="6" name="Footer Placeholder 5">
            <a:extLst>
              <a:ext uri="{FF2B5EF4-FFF2-40B4-BE49-F238E27FC236}">
                <a16:creationId xmlns:a16="http://schemas.microsoft.com/office/drawing/2014/main" id="{580A21DB-81B0-CE10-CC7C-CAAA87D0FE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A3AD45-7F40-80C4-EFB4-0798B4FDB378}"/>
              </a:ext>
            </a:extLst>
          </p:cNvPr>
          <p:cNvSpPr>
            <a:spLocks noGrp="1"/>
          </p:cNvSpPr>
          <p:nvPr>
            <p:ph type="sldNum" sz="quarter" idx="12"/>
          </p:nvPr>
        </p:nvSpPr>
        <p:spPr/>
        <p:txBody>
          <a:bodyPr/>
          <a:lstStyle/>
          <a:p>
            <a:fld id="{33C6D5A4-7CEF-4DB8-9E88-8DAC7E3582F5}" type="slidenum">
              <a:rPr lang="en-US" smtClean="0"/>
              <a:t>‹#›</a:t>
            </a:fld>
            <a:endParaRPr lang="en-US"/>
          </a:p>
        </p:txBody>
      </p:sp>
      <p:sp>
        <p:nvSpPr>
          <p:cNvPr id="8" name="Rectangle 7">
            <a:extLst>
              <a:ext uri="{FF2B5EF4-FFF2-40B4-BE49-F238E27FC236}">
                <a16:creationId xmlns:a16="http://schemas.microsoft.com/office/drawing/2014/main" id="{D132F789-2359-08D7-EDCF-A2272C87D852}"/>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1865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5531F-95B3-BD97-29DA-7A0A15F7B8F0}"/>
              </a:ext>
            </a:extLst>
          </p:cNvPr>
          <p:cNvSpPr>
            <a:spLocks noGrp="1"/>
          </p:cNvSpPr>
          <p:nvPr>
            <p:ph type="title"/>
          </p:nvPr>
        </p:nvSpPr>
        <p:spPr>
          <a:xfrm>
            <a:off x="1357745" y="365125"/>
            <a:ext cx="9531928"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6A693BE-5B9B-624A-4B96-C48C8C849F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11984B-8EB6-DD47-81A0-9F42A731EF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C13D73-D03F-E490-0E45-751F0EA8C9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737EAC-AA89-2218-AC3B-A0C4D892B8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C20E729-CD96-ABA1-2EBF-8F67BAFAA544}"/>
              </a:ext>
            </a:extLst>
          </p:cNvPr>
          <p:cNvSpPr>
            <a:spLocks noGrp="1"/>
          </p:cNvSpPr>
          <p:nvPr>
            <p:ph type="dt" sz="half" idx="10"/>
          </p:nvPr>
        </p:nvSpPr>
        <p:spPr/>
        <p:txBody>
          <a:bodyPr/>
          <a:lstStyle/>
          <a:p>
            <a:fld id="{AA1DB490-8EA0-4A6B-A54F-E58E0D7D3308}" type="datetimeFigureOut">
              <a:rPr lang="en-US" smtClean="0"/>
              <a:t>6/11/2025</a:t>
            </a:fld>
            <a:endParaRPr lang="en-US"/>
          </a:p>
        </p:txBody>
      </p:sp>
      <p:sp>
        <p:nvSpPr>
          <p:cNvPr id="8" name="Footer Placeholder 7">
            <a:extLst>
              <a:ext uri="{FF2B5EF4-FFF2-40B4-BE49-F238E27FC236}">
                <a16:creationId xmlns:a16="http://schemas.microsoft.com/office/drawing/2014/main" id="{52F4F350-6089-5814-6CE5-1C0EBE50931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14EE95C-1BFC-7808-B21A-970E3E7462CF}"/>
              </a:ext>
            </a:extLst>
          </p:cNvPr>
          <p:cNvSpPr>
            <a:spLocks noGrp="1"/>
          </p:cNvSpPr>
          <p:nvPr>
            <p:ph type="sldNum" sz="quarter" idx="12"/>
          </p:nvPr>
        </p:nvSpPr>
        <p:spPr/>
        <p:txBody>
          <a:bodyPr/>
          <a:lstStyle/>
          <a:p>
            <a:fld id="{33C6D5A4-7CEF-4DB8-9E88-8DAC7E3582F5}" type="slidenum">
              <a:rPr lang="en-US" smtClean="0"/>
              <a:t>‹#›</a:t>
            </a:fld>
            <a:endParaRPr lang="en-US"/>
          </a:p>
        </p:txBody>
      </p:sp>
      <p:sp>
        <p:nvSpPr>
          <p:cNvPr id="10" name="Rectangle 9">
            <a:extLst>
              <a:ext uri="{FF2B5EF4-FFF2-40B4-BE49-F238E27FC236}">
                <a16:creationId xmlns:a16="http://schemas.microsoft.com/office/drawing/2014/main" id="{4BA74CD5-9350-688A-A986-27DCC7CBE51A}"/>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0789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32DB8-31E4-8E32-7FC2-C41ECA8B8DB5}"/>
              </a:ext>
            </a:extLst>
          </p:cNvPr>
          <p:cNvSpPr>
            <a:spLocks noGrp="1"/>
          </p:cNvSpPr>
          <p:nvPr>
            <p:ph type="title"/>
          </p:nvPr>
        </p:nvSpPr>
        <p:spPr>
          <a:xfrm>
            <a:off x="1348509" y="365125"/>
            <a:ext cx="9615054" cy="1325563"/>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328DACB4-CE98-2CB3-2D75-B6FCEF1D6015}"/>
              </a:ext>
            </a:extLst>
          </p:cNvPr>
          <p:cNvSpPr>
            <a:spLocks noGrp="1"/>
          </p:cNvSpPr>
          <p:nvPr>
            <p:ph type="dt" sz="half" idx="10"/>
          </p:nvPr>
        </p:nvSpPr>
        <p:spPr/>
        <p:txBody>
          <a:bodyPr/>
          <a:lstStyle/>
          <a:p>
            <a:fld id="{AA1DB490-8EA0-4A6B-A54F-E58E0D7D3308}" type="datetimeFigureOut">
              <a:rPr lang="en-US" smtClean="0"/>
              <a:t>6/11/2025</a:t>
            </a:fld>
            <a:endParaRPr lang="en-US"/>
          </a:p>
        </p:txBody>
      </p:sp>
      <p:sp>
        <p:nvSpPr>
          <p:cNvPr id="4" name="Footer Placeholder 3">
            <a:extLst>
              <a:ext uri="{FF2B5EF4-FFF2-40B4-BE49-F238E27FC236}">
                <a16:creationId xmlns:a16="http://schemas.microsoft.com/office/drawing/2014/main" id="{1648194C-EC9B-4CB2-E221-E6501DE1088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E369C9-AD4E-AF42-7493-68AAFE66C158}"/>
              </a:ext>
            </a:extLst>
          </p:cNvPr>
          <p:cNvSpPr>
            <a:spLocks noGrp="1"/>
          </p:cNvSpPr>
          <p:nvPr>
            <p:ph type="sldNum" sz="quarter" idx="12"/>
          </p:nvPr>
        </p:nvSpPr>
        <p:spPr/>
        <p:txBody>
          <a:bodyPr/>
          <a:lstStyle/>
          <a:p>
            <a:fld id="{33C6D5A4-7CEF-4DB8-9E88-8DAC7E3582F5}" type="slidenum">
              <a:rPr lang="en-US" smtClean="0"/>
              <a:t>‹#›</a:t>
            </a:fld>
            <a:endParaRPr lang="en-US"/>
          </a:p>
        </p:txBody>
      </p:sp>
      <p:sp>
        <p:nvSpPr>
          <p:cNvPr id="6" name="Rectangle 5">
            <a:extLst>
              <a:ext uri="{FF2B5EF4-FFF2-40B4-BE49-F238E27FC236}">
                <a16:creationId xmlns:a16="http://schemas.microsoft.com/office/drawing/2014/main" id="{1A4F7A7C-CA01-DF7C-48DE-660D3CA5CB9C}"/>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497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9296EE-2675-D69D-B5AB-A1CCFD0A0B89}"/>
              </a:ext>
            </a:extLst>
          </p:cNvPr>
          <p:cNvSpPr>
            <a:spLocks noGrp="1"/>
          </p:cNvSpPr>
          <p:nvPr>
            <p:ph type="dt" sz="half" idx="10"/>
          </p:nvPr>
        </p:nvSpPr>
        <p:spPr/>
        <p:txBody>
          <a:bodyPr/>
          <a:lstStyle/>
          <a:p>
            <a:fld id="{AA1DB490-8EA0-4A6B-A54F-E58E0D7D3308}" type="datetimeFigureOut">
              <a:rPr lang="en-US" smtClean="0"/>
              <a:t>6/11/2025</a:t>
            </a:fld>
            <a:endParaRPr lang="en-US"/>
          </a:p>
        </p:txBody>
      </p:sp>
      <p:sp>
        <p:nvSpPr>
          <p:cNvPr id="3" name="Footer Placeholder 2">
            <a:extLst>
              <a:ext uri="{FF2B5EF4-FFF2-40B4-BE49-F238E27FC236}">
                <a16:creationId xmlns:a16="http://schemas.microsoft.com/office/drawing/2014/main" id="{7474EFF9-AF4A-7F89-29CC-6678A76E7D1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857709-9C99-FB4A-59D3-EBE9AAB028E3}"/>
              </a:ext>
            </a:extLst>
          </p:cNvPr>
          <p:cNvSpPr>
            <a:spLocks noGrp="1"/>
          </p:cNvSpPr>
          <p:nvPr>
            <p:ph type="sldNum" sz="quarter" idx="12"/>
          </p:nvPr>
        </p:nvSpPr>
        <p:spPr/>
        <p:txBody>
          <a:bodyPr/>
          <a:lstStyle/>
          <a:p>
            <a:fld id="{33C6D5A4-7CEF-4DB8-9E88-8DAC7E3582F5}" type="slidenum">
              <a:rPr lang="en-US" smtClean="0"/>
              <a:t>‹#›</a:t>
            </a:fld>
            <a:endParaRPr lang="en-US"/>
          </a:p>
        </p:txBody>
      </p:sp>
    </p:spTree>
    <p:extLst>
      <p:ext uri="{BB962C8B-B14F-4D97-AF65-F5344CB8AC3E}">
        <p14:creationId xmlns:p14="http://schemas.microsoft.com/office/powerpoint/2010/main" val="1320227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2_Content with Caption">
    <p:spTree>
      <p:nvGrpSpPr>
        <p:cNvPr id="1" name=""/>
        <p:cNvGrpSpPr/>
        <p:nvPr/>
      </p:nvGrpSpPr>
      <p:grpSpPr>
        <a:xfrm>
          <a:off x="0" y="0"/>
          <a:ext cx="0" cy="0"/>
          <a:chOff x="0" y="0"/>
          <a:chExt cx="0" cy="0"/>
        </a:xfrm>
      </p:grpSpPr>
      <p:sp>
        <p:nvSpPr>
          <p:cNvPr id="9" name="Footer Placeholder 8"/>
          <p:cNvSpPr>
            <a:spLocks noGrp="1"/>
          </p:cNvSpPr>
          <p:nvPr>
            <p:ph type="ftr" sz="quarter" idx="11"/>
          </p:nvPr>
        </p:nvSpPr>
        <p:spPr>
          <a:xfrm>
            <a:off x="5893773" y="6367308"/>
            <a:ext cx="5911517"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5" name="Title 1">
            <a:extLst>
              <a:ext uri="{FF2B5EF4-FFF2-40B4-BE49-F238E27FC236}">
                <a16:creationId xmlns:a16="http://schemas.microsoft.com/office/drawing/2014/main" id="{60BFFD5D-16DB-7595-C2DB-676D4FF13BD5}"/>
              </a:ext>
            </a:extLst>
          </p:cNvPr>
          <p:cNvSpPr>
            <a:spLocks noGrp="1"/>
          </p:cNvSpPr>
          <p:nvPr>
            <p:ph type="title"/>
          </p:nvPr>
        </p:nvSpPr>
        <p:spPr>
          <a:xfrm>
            <a:off x="1348509" y="365125"/>
            <a:ext cx="9615054" cy="1325563"/>
          </a:xfrm>
        </p:spPr>
        <p:txBody>
          <a:bodyPr/>
          <a:lstStyle/>
          <a:p>
            <a:r>
              <a:rPr lang="en-US" dirty="0"/>
              <a:t>Click to edit Master title style</a:t>
            </a:r>
          </a:p>
        </p:txBody>
      </p:sp>
      <p:sp>
        <p:nvSpPr>
          <p:cNvPr id="11" name="Rectangle 10">
            <a:extLst>
              <a:ext uri="{FF2B5EF4-FFF2-40B4-BE49-F238E27FC236}">
                <a16:creationId xmlns:a16="http://schemas.microsoft.com/office/drawing/2014/main" id="{F59EF600-CEF2-4D9D-4D2C-E00B9B97D298}"/>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2">
            <a:extLst>
              <a:ext uri="{FF2B5EF4-FFF2-40B4-BE49-F238E27FC236}">
                <a16:creationId xmlns:a16="http://schemas.microsoft.com/office/drawing/2014/main" id="{1FAA31C8-C133-D06F-0F16-E5BDAD4F6ABA}"/>
              </a:ext>
            </a:extLst>
          </p:cNvPr>
          <p:cNvSpPr>
            <a:spLocks noGrp="1"/>
          </p:cNvSpPr>
          <p:nvPr>
            <p:ph idx="1"/>
          </p:nvPr>
        </p:nvSpPr>
        <p:spPr>
          <a:xfrm>
            <a:off x="838200" y="1825625"/>
            <a:ext cx="10799618"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26401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3_Content with Caption">
    <p:spTree>
      <p:nvGrpSpPr>
        <p:cNvPr id="1" name=""/>
        <p:cNvGrpSpPr/>
        <p:nvPr/>
      </p:nvGrpSpPr>
      <p:grpSpPr>
        <a:xfrm>
          <a:off x="0" y="0"/>
          <a:ext cx="0" cy="0"/>
          <a:chOff x="0" y="0"/>
          <a:chExt cx="0" cy="0"/>
        </a:xfrm>
      </p:grpSpPr>
      <p:sp>
        <p:nvSpPr>
          <p:cNvPr id="9" name="Footer Placeholder 8"/>
          <p:cNvSpPr>
            <a:spLocks noGrp="1"/>
          </p:cNvSpPr>
          <p:nvPr>
            <p:ph type="ftr" sz="quarter" idx="11"/>
          </p:nvPr>
        </p:nvSpPr>
        <p:spPr>
          <a:xfrm>
            <a:off x="5893773" y="6367308"/>
            <a:ext cx="5911517"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3" name="Content Placeholder 2"/>
          <p:cNvSpPr>
            <a:spLocks noGrp="1"/>
          </p:cNvSpPr>
          <p:nvPr>
            <p:ph idx="1"/>
          </p:nvPr>
        </p:nvSpPr>
        <p:spPr>
          <a:xfrm>
            <a:off x="3023857" y="2288697"/>
            <a:ext cx="8337367" cy="3917894"/>
          </a:xfrm>
        </p:spPr>
        <p:txBody>
          <a:bodyPr/>
          <a:lstStyle>
            <a:lvl1pPr>
              <a:spcBef>
                <a:spcPts val="0"/>
              </a:spcBef>
              <a:defRPr sz="2400"/>
            </a:lvl1pPr>
            <a:lvl2pPr>
              <a:spcBef>
                <a:spcPts val="0"/>
              </a:spcBef>
              <a:defRPr sz="2000"/>
            </a:lvl2pPr>
            <a:lvl3pPr>
              <a:spcBef>
                <a:spcPts val="0"/>
              </a:spcBef>
              <a:defRPr sz="1800"/>
            </a:lvl3pPr>
            <a:lvl4pPr>
              <a:spcBef>
                <a:spcPts val="0"/>
              </a:spcBef>
              <a:defRPr sz="1600"/>
            </a:lvl4pPr>
            <a:lvl5pPr>
              <a:spcBef>
                <a:spcPts val="0"/>
              </a:spcBef>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1">
            <a:extLst>
              <a:ext uri="{FF2B5EF4-FFF2-40B4-BE49-F238E27FC236}">
                <a16:creationId xmlns:a16="http://schemas.microsoft.com/office/drawing/2014/main" id="{D6FC0B55-E445-6AFC-1937-5C60809DC594}"/>
              </a:ext>
            </a:extLst>
          </p:cNvPr>
          <p:cNvSpPr>
            <a:spLocks noGrp="1"/>
          </p:cNvSpPr>
          <p:nvPr>
            <p:ph type="title"/>
          </p:nvPr>
        </p:nvSpPr>
        <p:spPr>
          <a:xfrm>
            <a:off x="1348509" y="365125"/>
            <a:ext cx="9615054" cy="1325563"/>
          </a:xfrm>
        </p:spPr>
        <p:txBody>
          <a:bodyPr/>
          <a:lstStyle/>
          <a:p>
            <a:r>
              <a:rPr lang="en-US" dirty="0"/>
              <a:t>Click to edit Master title style</a:t>
            </a:r>
          </a:p>
        </p:txBody>
      </p:sp>
      <p:sp>
        <p:nvSpPr>
          <p:cNvPr id="11" name="Rectangle 10">
            <a:extLst>
              <a:ext uri="{FF2B5EF4-FFF2-40B4-BE49-F238E27FC236}">
                <a16:creationId xmlns:a16="http://schemas.microsoft.com/office/drawing/2014/main" id="{62AD8B24-2238-B4B1-7E4E-C9A5E1E50D1B}"/>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160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969018" y="1563130"/>
            <a:ext cx="10253964" cy="4514481"/>
          </a:xfrm>
        </p:spPr>
        <p:txBody>
          <a:bodyPr anchor="t">
            <a:normAutofit/>
          </a:bodyPr>
          <a:lstStyle>
            <a:lvl1pPr>
              <a:defRPr sz="2400"/>
            </a:lvl1pPr>
            <a:lvl2pPr>
              <a:defRPr sz="20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079D2035-368F-B52B-5EC6-00865039AAEF}"/>
              </a:ext>
            </a:extLst>
          </p:cNvPr>
          <p:cNvSpPr>
            <a:spLocks noGrp="1"/>
          </p:cNvSpPr>
          <p:nvPr>
            <p:ph type="title"/>
          </p:nvPr>
        </p:nvSpPr>
        <p:spPr>
          <a:xfrm>
            <a:off x="1348509" y="365125"/>
            <a:ext cx="9615054" cy="1325563"/>
          </a:xfrm>
        </p:spPr>
        <p:txBody>
          <a:bodyPr/>
          <a:lstStyle/>
          <a:p>
            <a:r>
              <a:rPr lang="en-US" dirty="0"/>
              <a:t>Click to edit Master title style</a:t>
            </a:r>
          </a:p>
        </p:txBody>
      </p:sp>
      <p:sp>
        <p:nvSpPr>
          <p:cNvPr id="10" name="Rectangle 9">
            <a:extLst>
              <a:ext uri="{FF2B5EF4-FFF2-40B4-BE49-F238E27FC236}">
                <a16:creationId xmlns:a16="http://schemas.microsoft.com/office/drawing/2014/main" id="{34B2603A-D769-3B6B-C9E5-04C91EB0B52E}"/>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2289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3C2E2E-5FA1-6D7D-5E50-72D14DAD552F}"/>
              </a:ext>
            </a:extLst>
          </p:cNvPr>
          <p:cNvSpPr>
            <a:spLocks noGrp="1"/>
          </p:cNvSpPr>
          <p:nvPr>
            <p:ph type="title"/>
          </p:nvPr>
        </p:nvSpPr>
        <p:spPr>
          <a:xfrm>
            <a:off x="1339273" y="365125"/>
            <a:ext cx="9615054"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AD49BE-4E18-2533-50E4-D8F3D1E9D9C7}"/>
              </a:ext>
            </a:extLst>
          </p:cNvPr>
          <p:cNvSpPr>
            <a:spLocks noGrp="1"/>
          </p:cNvSpPr>
          <p:nvPr>
            <p:ph type="body" idx="1"/>
          </p:nvPr>
        </p:nvSpPr>
        <p:spPr>
          <a:xfrm>
            <a:off x="838200" y="1825625"/>
            <a:ext cx="10799618"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3867EE9-5BE2-59E2-D70B-3E4EEB1DE0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DB490-8EA0-4A6B-A54F-E58E0D7D3308}" type="datetimeFigureOut">
              <a:rPr lang="en-US" smtClean="0"/>
              <a:t>6/11/2025</a:t>
            </a:fld>
            <a:endParaRPr lang="en-US"/>
          </a:p>
        </p:txBody>
      </p:sp>
      <p:sp>
        <p:nvSpPr>
          <p:cNvPr id="5" name="Footer Placeholder 4">
            <a:extLst>
              <a:ext uri="{FF2B5EF4-FFF2-40B4-BE49-F238E27FC236}">
                <a16:creationId xmlns:a16="http://schemas.microsoft.com/office/drawing/2014/main" id="{EC74078C-B69A-D597-3366-80365DD9B6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CF7B498-FC48-D9E6-C2B0-2F570401F2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C6D5A4-7CEF-4DB8-9E88-8DAC7E3582F5}" type="slidenum">
              <a:rPr lang="en-US" smtClean="0"/>
              <a:t>‹#›</a:t>
            </a:fld>
            <a:endParaRPr lang="en-US"/>
          </a:p>
        </p:txBody>
      </p:sp>
    </p:spTree>
    <p:extLst>
      <p:ext uri="{BB962C8B-B14F-4D97-AF65-F5344CB8AC3E}">
        <p14:creationId xmlns:p14="http://schemas.microsoft.com/office/powerpoint/2010/main" val="3560869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5.xml"/><Relationship Id="rId7" Type="http://schemas.openxmlformats.org/officeDocument/2006/relationships/diagramColors" Target="../diagrams/colors1.xml"/><Relationship Id="rId2" Type="http://schemas.openxmlformats.org/officeDocument/2006/relationships/slideLayout" Target="../slideLayouts/slideLayout8.xml"/><Relationship Id="rId1" Type="http://schemas.openxmlformats.org/officeDocument/2006/relationships/tags" Target="../tags/tag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tags" Target="../tags/tag2.xml"/><Relationship Id="rId5" Type="http://schemas.openxmlformats.org/officeDocument/2006/relationships/image" Target="../media/image7.sv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1.svg"/><Relationship Id="rId2" Type="http://schemas.openxmlformats.org/officeDocument/2006/relationships/slideLayout" Target="../slideLayouts/slideLayout8.xml"/><Relationship Id="rId1" Type="http://schemas.openxmlformats.org/officeDocument/2006/relationships/tags" Target="../tags/tag3.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 Id="rId9"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7.xml"/><Relationship Id="rId5" Type="http://schemas.openxmlformats.org/officeDocument/2006/relationships/image" Target="../media/image15.sv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15.xml"/><Relationship Id="rId7" Type="http://schemas.openxmlformats.org/officeDocument/2006/relationships/diagramColors" Target="../diagrams/colors2.xml"/><Relationship Id="rId2" Type="http://schemas.openxmlformats.org/officeDocument/2006/relationships/slideLayout" Target="../slideLayouts/slideLayout8.xml"/><Relationship Id="rId1" Type="http://schemas.openxmlformats.org/officeDocument/2006/relationships/tags" Target="../tags/tag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8.xml"/><Relationship Id="rId1" Type="http://schemas.openxmlformats.org/officeDocument/2006/relationships/tags" Target="../tags/tag9.xml"/><Relationship Id="rId4" Type="http://schemas.openxmlformats.org/officeDocument/2006/relationships/image" Target="../media/image32.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8.xml"/><Relationship Id="rId1" Type="http://schemas.openxmlformats.org/officeDocument/2006/relationships/tags" Target="../tags/tag10.xml"/><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8.xml"/><Relationship Id="rId1" Type="http://schemas.openxmlformats.org/officeDocument/2006/relationships/tags" Target="../tags/tag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CDA142-EC38-28F4-3130-A1381372B471}"/>
              </a:ext>
            </a:extLst>
          </p:cNvPr>
          <p:cNvSpPr txBox="1">
            <a:spLocks noGrp="1"/>
          </p:cNvSpPr>
          <p:nvPr>
            <p:ph type="ctrTitle"/>
          </p:nvPr>
        </p:nvSpPr>
        <p:spPr>
          <a:xfrm>
            <a:off x="986367" y="1802648"/>
            <a:ext cx="10219267" cy="29854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Society of Air Force Pharmacy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Mid-Year Conference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16 -18 June 2025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Hilton Norfolk The Main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Norfolk, VA</a:t>
            </a:r>
          </a:p>
        </p:txBody>
      </p:sp>
    </p:spTree>
    <p:extLst>
      <p:ext uri="{BB962C8B-B14F-4D97-AF65-F5344CB8AC3E}">
        <p14:creationId xmlns:p14="http://schemas.microsoft.com/office/powerpoint/2010/main" val="2138899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B4540-0665-D790-2D94-569B4F419CFB}"/>
              </a:ext>
            </a:extLst>
          </p:cNvPr>
          <p:cNvSpPr>
            <a:spLocks noGrp="1"/>
          </p:cNvSpPr>
          <p:nvPr>
            <p:ph type="ctrTitle"/>
          </p:nvPr>
        </p:nvSpPr>
        <p:spPr/>
        <p:txBody>
          <a:bodyPr/>
          <a:lstStyle/>
          <a:p>
            <a:r>
              <a:rPr lang="en-US" dirty="0"/>
              <a:t>Frontline Pharmacists: Developing Emergency Response and CBRN Preparedness Skills</a:t>
            </a:r>
          </a:p>
        </p:txBody>
      </p:sp>
      <p:sp>
        <p:nvSpPr>
          <p:cNvPr id="3" name="Subtitle 2">
            <a:extLst>
              <a:ext uri="{FF2B5EF4-FFF2-40B4-BE49-F238E27FC236}">
                <a16:creationId xmlns:a16="http://schemas.microsoft.com/office/drawing/2014/main" id="{EE7CB0A6-7912-3F17-DB13-365FED01E936}"/>
              </a:ext>
            </a:extLst>
          </p:cNvPr>
          <p:cNvSpPr>
            <a:spLocks noGrp="1"/>
          </p:cNvSpPr>
          <p:nvPr>
            <p:ph type="subTitle" idx="1"/>
          </p:nvPr>
        </p:nvSpPr>
        <p:spPr/>
        <p:txBody>
          <a:bodyPr/>
          <a:lstStyle/>
          <a:p>
            <a:r>
              <a:rPr lang="en-US" dirty="0"/>
              <a:t>18 June 2025</a:t>
            </a:r>
          </a:p>
        </p:txBody>
      </p:sp>
    </p:spTree>
    <p:extLst>
      <p:ext uri="{BB962C8B-B14F-4D97-AF65-F5344CB8AC3E}">
        <p14:creationId xmlns:p14="http://schemas.microsoft.com/office/powerpoint/2010/main" val="2879452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3DDE0-C0E5-1A49-0F9B-DA4784F14660}"/>
              </a:ext>
            </a:extLst>
          </p:cNvPr>
          <p:cNvSpPr>
            <a:spLocks noGrp="1"/>
          </p:cNvSpPr>
          <p:nvPr>
            <p:ph type="title"/>
          </p:nvPr>
        </p:nvSpPr>
        <p:spPr/>
        <p:txBody>
          <a:bodyPr/>
          <a:lstStyle/>
          <a:p>
            <a:r>
              <a:rPr lang="en-US" dirty="0"/>
              <a:t>Disclosure</a:t>
            </a:r>
          </a:p>
        </p:txBody>
      </p:sp>
      <p:sp>
        <p:nvSpPr>
          <p:cNvPr id="3" name="Content Placeholder 2">
            <a:extLst>
              <a:ext uri="{FF2B5EF4-FFF2-40B4-BE49-F238E27FC236}">
                <a16:creationId xmlns:a16="http://schemas.microsoft.com/office/drawing/2014/main" id="{94E3B079-3605-4787-6A0F-A88B57FE42C9}"/>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Jennifer Empfield, Capt:  “Declare(s) no conflicts of interest, real or apparent, and no financial interests in any company, product, or service mentioned in this program, including grants, employment, gifts, stock holdings, and honoraria.”  </a:t>
            </a:r>
          </a:p>
          <a:p>
            <a:endParaRPr lang="en-US" dirty="0"/>
          </a:p>
        </p:txBody>
      </p:sp>
    </p:spTree>
    <p:extLst>
      <p:ext uri="{BB962C8B-B14F-4D97-AF65-F5344CB8AC3E}">
        <p14:creationId xmlns:p14="http://schemas.microsoft.com/office/powerpoint/2010/main" val="689405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4DD87-A8A7-A8BC-376D-3AB1C3C34D81}"/>
              </a:ext>
            </a:extLst>
          </p:cNvPr>
          <p:cNvSpPr>
            <a:spLocks noGrp="1"/>
          </p:cNvSpPr>
          <p:nvPr>
            <p:ph type="title"/>
          </p:nvPr>
        </p:nvSpPr>
        <p:spPr/>
        <p:txBody>
          <a:bodyPr/>
          <a:lstStyle/>
          <a:p>
            <a:r>
              <a:rPr lang="en-US" dirty="0"/>
              <a:t>Learning Objectives </a:t>
            </a:r>
          </a:p>
        </p:txBody>
      </p:sp>
      <p:sp>
        <p:nvSpPr>
          <p:cNvPr id="3" name="Content Placeholder 2">
            <a:extLst>
              <a:ext uri="{FF2B5EF4-FFF2-40B4-BE49-F238E27FC236}">
                <a16:creationId xmlns:a16="http://schemas.microsoft.com/office/drawing/2014/main" id="{26ED47B3-FF78-03EF-945A-83FF87255C06}"/>
              </a:ext>
            </a:extLst>
          </p:cNvPr>
          <p:cNvSpPr>
            <a:spLocks noGrp="1"/>
          </p:cNvSpPr>
          <p:nvPr>
            <p:ph idx="1"/>
          </p:nvPr>
        </p:nvSpPr>
        <p:spPr/>
        <p:txBody>
          <a:bodyPr/>
          <a:lstStyle/>
          <a:p>
            <a:r>
              <a:rPr lang="en-US" dirty="0"/>
              <a:t>Identify the necessity for emergency medicine proficiency for Department of the Air Force Pharmacists</a:t>
            </a:r>
          </a:p>
          <a:p>
            <a:endParaRPr lang="en-US" sz="2000" dirty="0"/>
          </a:p>
          <a:p>
            <a:r>
              <a:rPr lang="en-US" dirty="0"/>
              <a:t>Describe the significance of pharmacist involvement during irregular warfare</a:t>
            </a:r>
          </a:p>
          <a:p>
            <a:endParaRPr lang="en-US" sz="2000" dirty="0"/>
          </a:p>
          <a:p>
            <a:r>
              <a:rPr lang="en-US" dirty="0"/>
              <a:t>Illustrate the advantages of emergency medicine skills in large-scale casualty incidents</a:t>
            </a:r>
          </a:p>
          <a:p>
            <a:pPr marL="0" indent="0">
              <a:buNone/>
            </a:pPr>
            <a:endParaRPr lang="en-US" dirty="0"/>
          </a:p>
        </p:txBody>
      </p:sp>
    </p:spTree>
    <p:extLst>
      <p:ext uri="{BB962C8B-B14F-4D97-AF65-F5344CB8AC3E}">
        <p14:creationId xmlns:p14="http://schemas.microsoft.com/office/powerpoint/2010/main" val="4083770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B7C022D-F8C9-7DB1-5756-F21ED4FADE90}"/>
              </a:ext>
            </a:extLst>
          </p:cNvPr>
          <p:cNvSpPr>
            <a:spLocks noGrp="1"/>
          </p:cNvSpPr>
          <p:nvPr>
            <p:ph type="title"/>
          </p:nvPr>
        </p:nvSpPr>
        <p:spPr/>
        <p:txBody>
          <a:bodyPr/>
          <a:lstStyle/>
          <a:p>
            <a:r>
              <a:rPr lang="en-US" dirty="0"/>
              <a:t>AUDIENCE RESPONSE</a:t>
            </a:r>
          </a:p>
        </p:txBody>
      </p:sp>
      <p:sp>
        <p:nvSpPr>
          <p:cNvPr id="2" name="Content Placeholder 1">
            <a:extLst>
              <a:ext uri="{FF2B5EF4-FFF2-40B4-BE49-F238E27FC236}">
                <a16:creationId xmlns:a16="http://schemas.microsoft.com/office/drawing/2014/main" id="{BF212D3D-E133-3B21-996B-E93D47A95E78}"/>
              </a:ext>
            </a:extLst>
          </p:cNvPr>
          <p:cNvSpPr>
            <a:spLocks noGrp="1"/>
          </p:cNvSpPr>
          <p:nvPr>
            <p:ph idx="1"/>
          </p:nvPr>
        </p:nvSpPr>
        <p:spPr/>
        <p:txBody>
          <a:bodyPr/>
          <a:lstStyle/>
          <a:p>
            <a:pPr marL="0" indent="0" algn="ctr">
              <a:buNone/>
            </a:pPr>
            <a:r>
              <a:rPr lang="en-US" sz="3600" b="1" dirty="0"/>
              <a:t>Who has experience working in a:</a:t>
            </a:r>
          </a:p>
          <a:p>
            <a:pPr algn="ctr">
              <a:buFontTx/>
              <a:buChar char="-"/>
            </a:pPr>
            <a:endParaRPr lang="en-US" dirty="0"/>
          </a:p>
          <a:p>
            <a:pPr marL="0" indent="0" algn="ctr">
              <a:buNone/>
            </a:pPr>
            <a:r>
              <a:rPr lang="en-US" dirty="0"/>
              <a:t>Civilian Level I or II Trauma Center Emergency Room</a:t>
            </a:r>
          </a:p>
          <a:p>
            <a:pPr marL="0" indent="0" algn="ctr">
              <a:buNone/>
            </a:pPr>
            <a:r>
              <a:rPr lang="en-US" dirty="0"/>
              <a:t>Military Emergency Room CONUS</a:t>
            </a:r>
          </a:p>
          <a:p>
            <a:pPr marL="0" indent="0" algn="ctr">
              <a:buNone/>
            </a:pPr>
            <a:r>
              <a:rPr lang="en-US" dirty="0"/>
              <a:t>Military Emergency Room OCONUS/Expeditionary</a:t>
            </a:r>
          </a:p>
        </p:txBody>
      </p:sp>
    </p:spTree>
    <p:extLst>
      <p:ext uri="{BB962C8B-B14F-4D97-AF65-F5344CB8AC3E}">
        <p14:creationId xmlns:p14="http://schemas.microsoft.com/office/powerpoint/2010/main" val="2909185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3B55B2-5B3E-7862-0029-6AB5FFD16E5A}"/>
              </a:ext>
            </a:extLst>
          </p:cNvPr>
          <p:cNvSpPr>
            <a:spLocks noGrp="1"/>
          </p:cNvSpPr>
          <p:nvPr>
            <p:ph type="title"/>
          </p:nvPr>
        </p:nvSpPr>
        <p:spPr/>
        <p:txBody>
          <a:bodyPr/>
          <a:lstStyle/>
          <a:p>
            <a:r>
              <a:rPr lang="en-US" dirty="0"/>
              <a:t>Background</a:t>
            </a:r>
          </a:p>
        </p:txBody>
      </p:sp>
      <p:sp>
        <p:nvSpPr>
          <p:cNvPr id="8" name="Content Placeholder 7">
            <a:extLst>
              <a:ext uri="{FF2B5EF4-FFF2-40B4-BE49-F238E27FC236}">
                <a16:creationId xmlns:a16="http://schemas.microsoft.com/office/drawing/2014/main" id="{E7F6F02D-0AA2-49A9-8689-BDFEBBAD7C5F}"/>
              </a:ext>
            </a:extLst>
          </p:cNvPr>
          <p:cNvSpPr>
            <a:spLocks noGrp="1"/>
          </p:cNvSpPr>
          <p:nvPr>
            <p:ph idx="1"/>
          </p:nvPr>
        </p:nvSpPr>
        <p:spPr/>
        <p:txBody>
          <a:bodyPr/>
          <a:lstStyle/>
          <a:p>
            <a:pPr marL="0" indent="0">
              <a:buNone/>
            </a:pPr>
            <a:r>
              <a:rPr lang="en-US" dirty="0"/>
              <a:t>Residency Training</a:t>
            </a:r>
          </a:p>
          <a:p>
            <a:pPr lvl="1"/>
            <a:r>
              <a:rPr lang="en-US" dirty="0"/>
              <a:t>Boston Medical Center</a:t>
            </a:r>
          </a:p>
          <a:p>
            <a:pPr lvl="1"/>
            <a:r>
              <a:rPr lang="en-US" dirty="0"/>
              <a:t>Boston, MA</a:t>
            </a:r>
          </a:p>
        </p:txBody>
      </p:sp>
      <p:graphicFrame>
        <p:nvGraphicFramePr>
          <p:cNvPr id="9" name="Content Placeholder 8">
            <a:extLst>
              <a:ext uri="{FF2B5EF4-FFF2-40B4-BE49-F238E27FC236}">
                <a16:creationId xmlns:a16="http://schemas.microsoft.com/office/drawing/2014/main" id="{A2B1C69D-C500-4B9E-8E92-E973BAED1160}"/>
              </a:ext>
            </a:extLst>
          </p:cNvPr>
          <p:cNvGraphicFramePr>
            <a:graphicFrameLocks noGrp="1"/>
          </p:cNvGraphicFramePr>
          <p:nvPr>
            <p:ph idx="4294967295"/>
            <p:extLst>
              <p:ext uri="{D42A27DB-BD31-4B8C-83A1-F6EECF244321}">
                <p14:modId xmlns:p14="http://schemas.microsoft.com/office/powerpoint/2010/main" val="757344564"/>
              </p:ext>
            </p:extLst>
          </p:nvPr>
        </p:nvGraphicFramePr>
        <p:xfrm>
          <a:off x="3380076" y="3146425"/>
          <a:ext cx="7583487" cy="30305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3277708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5FAB125-FF1C-41A0-0308-DAEE9026F330}"/>
              </a:ext>
            </a:extLst>
          </p:cNvPr>
          <p:cNvSpPr>
            <a:spLocks noGrp="1"/>
          </p:cNvSpPr>
          <p:nvPr>
            <p:ph type="title"/>
          </p:nvPr>
        </p:nvSpPr>
        <p:spPr/>
        <p:txBody>
          <a:bodyPr/>
          <a:lstStyle/>
          <a:p>
            <a:r>
              <a:rPr lang="en-US" dirty="0"/>
              <a:t>Professional Experience</a:t>
            </a:r>
          </a:p>
        </p:txBody>
      </p:sp>
      <p:sp>
        <p:nvSpPr>
          <p:cNvPr id="4" name="Content Placeholder 3">
            <a:extLst>
              <a:ext uri="{FF2B5EF4-FFF2-40B4-BE49-F238E27FC236}">
                <a16:creationId xmlns:a16="http://schemas.microsoft.com/office/drawing/2014/main" id="{9E17D6C9-7B77-697D-11CA-0580B91E6793}"/>
              </a:ext>
            </a:extLst>
          </p:cNvPr>
          <p:cNvSpPr>
            <a:spLocks noGrp="1"/>
          </p:cNvSpPr>
          <p:nvPr>
            <p:ph idx="1"/>
          </p:nvPr>
        </p:nvSpPr>
        <p:spPr>
          <a:xfrm>
            <a:off x="838199" y="1825625"/>
            <a:ext cx="11239005" cy="4351338"/>
          </a:xfrm>
        </p:spPr>
        <p:txBody>
          <a:bodyPr anchor="t">
            <a:noAutofit/>
          </a:bodyPr>
          <a:lstStyle/>
          <a:p>
            <a:pPr marL="0" indent="0">
              <a:lnSpc>
                <a:spcPct val="100000"/>
              </a:lnSpc>
              <a:spcBef>
                <a:spcPts val="0"/>
              </a:spcBef>
              <a:buNone/>
            </a:pPr>
            <a:r>
              <a:rPr lang="en-US" b="1" dirty="0">
                <a:solidFill>
                  <a:srgbClr val="1A89A4"/>
                </a:solidFill>
              </a:rPr>
              <a:t>Civilian</a:t>
            </a:r>
          </a:p>
          <a:p>
            <a:pPr marL="457200" indent="0">
              <a:lnSpc>
                <a:spcPct val="100000"/>
              </a:lnSpc>
              <a:spcBef>
                <a:spcPts val="0"/>
              </a:spcBef>
              <a:buNone/>
            </a:pPr>
            <a:endParaRPr lang="en-US" sz="2400" b="1" dirty="0"/>
          </a:p>
          <a:p>
            <a:pPr marL="457200" indent="0">
              <a:lnSpc>
                <a:spcPct val="100000"/>
              </a:lnSpc>
              <a:spcBef>
                <a:spcPts val="0"/>
              </a:spcBef>
              <a:buNone/>
            </a:pPr>
            <a:r>
              <a:rPr lang="en-US" sz="2400" b="1" dirty="0"/>
              <a:t>Boston Medical Center</a:t>
            </a:r>
            <a:r>
              <a:rPr lang="en-US" sz="2400" dirty="0"/>
              <a:t>		</a:t>
            </a:r>
            <a:r>
              <a:rPr lang="en-US" sz="2400" b="1" dirty="0"/>
              <a:t>Jefferson Hospital</a:t>
            </a:r>
            <a:r>
              <a:rPr lang="en-US" sz="2400" dirty="0"/>
              <a:t>		</a:t>
            </a:r>
            <a:r>
              <a:rPr lang="en-US" sz="2400" b="1" dirty="0" err="1"/>
              <a:t>ChristianaCare</a:t>
            </a:r>
            <a:endParaRPr lang="en-US" sz="2400" b="1" dirty="0"/>
          </a:p>
          <a:p>
            <a:pPr marL="457200" indent="0">
              <a:lnSpc>
                <a:spcPct val="100000"/>
              </a:lnSpc>
              <a:spcBef>
                <a:spcPts val="0"/>
              </a:spcBef>
              <a:buNone/>
            </a:pPr>
            <a:r>
              <a:rPr lang="en-US" sz="2400" dirty="0"/>
              <a:t>Boston, MA			Philadelphia, PA		Newark, DE</a:t>
            </a:r>
          </a:p>
          <a:p>
            <a:pPr marL="457200" indent="0">
              <a:lnSpc>
                <a:spcPct val="100000"/>
              </a:lnSpc>
              <a:spcBef>
                <a:spcPts val="0"/>
              </a:spcBef>
              <a:buNone/>
            </a:pPr>
            <a:r>
              <a:rPr lang="en-US" sz="2400" dirty="0"/>
              <a:t>Level 1 Trauma Center		Level 1 Trauma Center	Level 1 Trauma Center</a:t>
            </a:r>
          </a:p>
          <a:p>
            <a:pPr marL="457200" indent="0">
              <a:lnSpc>
                <a:spcPct val="100000"/>
              </a:lnSpc>
              <a:spcBef>
                <a:spcPts val="0"/>
              </a:spcBef>
              <a:buNone/>
            </a:pPr>
            <a:r>
              <a:rPr lang="en-US" sz="2400" dirty="0"/>
              <a:t>130,000 ED visits/yr		80,000 ED visits/yr		100,000 ED visits/yr</a:t>
            </a:r>
          </a:p>
          <a:p>
            <a:pPr marL="457200" indent="0">
              <a:lnSpc>
                <a:spcPct val="100000"/>
              </a:lnSpc>
              <a:spcBef>
                <a:spcPts val="0"/>
              </a:spcBef>
              <a:buNone/>
            </a:pPr>
            <a:r>
              <a:rPr lang="en-US" sz="2400" dirty="0"/>
              <a:t>City SafetyNet Hospital</a:t>
            </a:r>
          </a:p>
          <a:p>
            <a:pPr marL="0" indent="0">
              <a:buNone/>
            </a:pPr>
            <a:endParaRPr lang="en-US" sz="1800" b="1" dirty="0">
              <a:solidFill>
                <a:srgbClr val="1A89A4"/>
              </a:solidFill>
            </a:endParaRPr>
          </a:p>
        </p:txBody>
      </p:sp>
      <p:sp>
        <p:nvSpPr>
          <p:cNvPr id="13" name="Rectangle 12" descr="Hospital with solid fill">
            <a:extLst>
              <a:ext uri="{FF2B5EF4-FFF2-40B4-BE49-F238E27FC236}">
                <a16:creationId xmlns:a16="http://schemas.microsoft.com/office/drawing/2014/main" id="{668F0C4B-44DD-DF51-8C8A-20CCBAA4AB5F}"/>
              </a:ext>
            </a:extLst>
          </p:cNvPr>
          <p:cNvSpPr/>
          <p:nvPr/>
        </p:nvSpPr>
        <p:spPr>
          <a:xfrm>
            <a:off x="2232614" y="1500796"/>
            <a:ext cx="1116228" cy="1040524"/>
          </a:xfrm>
          <a:prstGeom prst="rect">
            <a:avLst/>
          </a:prstGeom>
          <a:blipFill>
            <a:blip r:embed="rId4">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Tree>
    <p:custDataLst>
      <p:tags r:id="rId1"/>
    </p:custDataLst>
    <p:extLst>
      <p:ext uri="{BB962C8B-B14F-4D97-AF65-F5344CB8AC3E}">
        <p14:creationId xmlns:p14="http://schemas.microsoft.com/office/powerpoint/2010/main" val="3752036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5FAB125-FF1C-41A0-0308-DAEE9026F330}"/>
              </a:ext>
            </a:extLst>
          </p:cNvPr>
          <p:cNvSpPr>
            <a:spLocks noGrp="1"/>
          </p:cNvSpPr>
          <p:nvPr>
            <p:ph type="title"/>
          </p:nvPr>
        </p:nvSpPr>
        <p:spPr/>
        <p:txBody>
          <a:bodyPr/>
          <a:lstStyle/>
          <a:p>
            <a:r>
              <a:rPr lang="en-US" dirty="0"/>
              <a:t>Professional Experience</a:t>
            </a:r>
          </a:p>
        </p:txBody>
      </p:sp>
      <p:sp>
        <p:nvSpPr>
          <p:cNvPr id="10" name="Rectangle 9">
            <a:extLst>
              <a:ext uri="{FF2B5EF4-FFF2-40B4-BE49-F238E27FC236}">
                <a16:creationId xmlns:a16="http://schemas.microsoft.com/office/drawing/2014/main" id="{98C023F7-FC95-E447-39F4-6858DE4689F6}"/>
              </a:ext>
            </a:extLst>
          </p:cNvPr>
          <p:cNvSpPr/>
          <p:nvPr/>
        </p:nvSpPr>
        <p:spPr>
          <a:xfrm>
            <a:off x="0" y="4346369"/>
            <a:ext cx="12192000" cy="25116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tool&#10;&#10;AI-generated content may be incorrect.">
            <a:extLst>
              <a:ext uri="{FF2B5EF4-FFF2-40B4-BE49-F238E27FC236}">
                <a16:creationId xmlns:a16="http://schemas.microsoft.com/office/drawing/2014/main" id="{95C0EDA3-4F8C-D427-22EC-EC219D76353D}"/>
              </a:ext>
            </a:extLst>
          </p:cNvPr>
          <p:cNvPicPr>
            <a:picLocks noChangeAspect="1"/>
          </p:cNvPicPr>
          <p:nvPr/>
        </p:nvPicPr>
        <p:blipFill>
          <a:blip r:embed="rId4">
            <a:extLst>
              <a:ext uri="{28A0092B-C50C-407E-A947-70E740481C1C}">
                <a14:useLocalDpi xmlns:a14="http://schemas.microsoft.com/office/drawing/2010/main" val="0"/>
              </a:ext>
            </a:extLst>
          </a:blip>
          <a:srcRect r="5871"/>
          <a:stretch/>
        </p:blipFill>
        <p:spPr>
          <a:xfrm>
            <a:off x="660821" y="2511629"/>
            <a:ext cx="4088541" cy="4176940"/>
          </a:xfrm>
          <a:prstGeom prst="rect">
            <a:avLst/>
          </a:prstGeom>
        </p:spPr>
      </p:pic>
      <p:pic>
        <p:nvPicPr>
          <p:cNvPr id="7" name="Picture 6" descr="A picture containing sky, building, house, roof&#10;&#10;AI-generated content may be incorrect.">
            <a:extLst>
              <a:ext uri="{FF2B5EF4-FFF2-40B4-BE49-F238E27FC236}">
                <a16:creationId xmlns:a16="http://schemas.microsoft.com/office/drawing/2014/main" id="{1F0263E0-5F1D-3506-6075-9BE663EACB11}"/>
              </a:ext>
            </a:extLst>
          </p:cNvPr>
          <p:cNvPicPr>
            <a:picLocks noChangeAspect="1"/>
          </p:cNvPicPr>
          <p:nvPr/>
        </p:nvPicPr>
        <p:blipFill>
          <a:blip r:embed="rId5">
            <a:extLst>
              <a:ext uri="{28A0092B-C50C-407E-A947-70E740481C1C}">
                <a14:useLocalDpi xmlns:a14="http://schemas.microsoft.com/office/drawing/2010/main" val="0"/>
              </a:ext>
            </a:extLst>
          </a:blip>
          <a:srcRect t="3279" b="10367"/>
          <a:stretch/>
        </p:blipFill>
        <p:spPr>
          <a:xfrm>
            <a:off x="5237098" y="2511631"/>
            <a:ext cx="6449355" cy="4176939"/>
          </a:xfrm>
          <a:prstGeom prst="rect">
            <a:avLst/>
          </a:prstGeom>
        </p:spPr>
      </p:pic>
      <p:sp>
        <p:nvSpPr>
          <p:cNvPr id="11" name="Content Placeholder 3">
            <a:extLst>
              <a:ext uri="{FF2B5EF4-FFF2-40B4-BE49-F238E27FC236}">
                <a16:creationId xmlns:a16="http://schemas.microsoft.com/office/drawing/2014/main" id="{0D439805-B600-B1E7-94F3-CFD97025DE4A}"/>
              </a:ext>
            </a:extLst>
          </p:cNvPr>
          <p:cNvSpPr>
            <a:spLocks noGrp="1"/>
          </p:cNvSpPr>
          <p:nvPr>
            <p:ph idx="1"/>
          </p:nvPr>
        </p:nvSpPr>
        <p:spPr>
          <a:xfrm>
            <a:off x="1348509" y="1402336"/>
            <a:ext cx="10450982" cy="4893380"/>
          </a:xfrm>
        </p:spPr>
        <p:txBody>
          <a:bodyPr anchor="t">
            <a:noAutofit/>
          </a:bodyPr>
          <a:lstStyle/>
          <a:p>
            <a:pPr marL="0" indent="0">
              <a:lnSpc>
                <a:spcPct val="100000"/>
              </a:lnSpc>
              <a:spcBef>
                <a:spcPts val="0"/>
              </a:spcBef>
              <a:buNone/>
            </a:pPr>
            <a:r>
              <a:rPr lang="en-US" b="1" dirty="0">
                <a:solidFill>
                  <a:srgbClr val="1A89A4"/>
                </a:solidFill>
              </a:rPr>
              <a:t>Military </a:t>
            </a:r>
            <a:r>
              <a:rPr lang="en-US" sz="2400" b="1" dirty="0">
                <a:solidFill>
                  <a:srgbClr val="1A89A4"/>
                </a:solidFill>
              </a:rPr>
              <a:t>   </a:t>
            </a:r>
            <a:r>
              <a:rPr lang="en-US" sz="2200" b="1" dirty="0"/>
              <a:t>Defense Health Headquarters </a:t>
            </a:r>
            <a:r>
              <a:rPr lang="en-US" sz="2200" dirty="0"/>
              <a:t>(Falls Church, VA) </a:t>
            </a:r>
          </a:p>
          <a:p>
            <a:pPr marL="0" indent="0">
              <a:lnSpc>
                <a:spcPct val="100000"/>
              </a:lnSpc>
              <a:spcBef>
                <a:spcPts val="0"/>
              </a:spcBef>
              <a:buNone/>
            </a:pPr>
            <a:r>
              <a:rPr lang="en-US" sz="2200" b="1" dirty="0"/>
              <a:t>	          </a:t>
            </a:r>
            <a:r>
              <a:rPr lang="en-US" sz="2200" dirty="0"/>
              <a:t>Medical Preparedness and Response Division, CBRN Branch Action Officer</a:t>
            </a:r>
            <a:r>
              <a:rPr lang="en-US" sz="2000" b="1" dirty="0"/>
              <a:t>	</a:t>
            </a:r>
            <a:endParaRPr lang="en-US" sz="1000" b="1" dirty="0"/>
          </a:p>
          <a:p>
            <a:pPr marL="0" indent="0">
              <a:buNone/>
            </a:pPr>
            <a:r>
              <a:rPr lang="en-US" sz="1000" b="1" dirty="0"/>
              <a:t>				      </a:t>
            </a:r>
            <a:r>
              <a:rPr lang="en-US" sz="2000" b="1" dirty="0"/>
              <a:t>USAF ANG </a:t>
            </a:r>
            <a:r>
              <a:rPr lang="en-US" sz="2000" dirty="0"/>
              <a:t>193</a:t>
            </a:r>
            <a:r>
              <a:rPr lang="en-US" sz="2000" baseline="30000" dirty="0"/>
              <a:t>rd</a:t>
            </a:r>
            <a:r>
              <a:rPr lang="en-US" sz="2000" dirty="0"/>
              <a:t> SOMDG, Det 1 (Fort Indiantown-Gap, PA)</a:t>
            </a:r>
            <a:endParaRPr lang="en-US" sz="2000" b="1" dirty="0"/>
          </a:p>
          <a:p>
            <a:pPr marL="457200" indent="0">
              <a:lnSpc>
                <a:spcPct val="100000"/>
              </a:lnSpc>
              <a:spcBef>
                <a:spcPts val="0"/>
              </a:spcBef>
              <a:buNone/>
            </a:pPr>
            <a:r>
              <a:rPr lang="en-US" sz="2000" dirty="0"/>
              <a:t>				   CBRN Enhanced Response Force Package (CERF-P)</a:t>
            </a:r>
          </a:p>
          <a:p>
            <a:pPr marL="457200" indent="0">
              <a:lnSpc>
                <a:spcPct val="100000"/>
              </a:lnSpc>
              <a:spcBef>
                <a:spcPts val="0"/>
              </a:spcBef>
              <a:buNone/>
            </a:pPr>
            <a:r>
              <a:rPr lang="en-US" sz="2000" dirty="0"/>
              <a:t>				   Pharmacist</a:t>
            </a:r>
          </a:p>
        </p:txBody>
      </p:sp>
      <p:sp>
        <p:nvSpPr>
          <p:cNvPr id="12" name="Rectangle 11" descr="Soldier female with solid fill">
            <a:extLst>
              <a:ext uri="{FF2B5EF4-FFF2-40B4-BE49-F238E27FC236}">
                <a16:creationId xmlns:a16="http://schemas.microsoft.com/office/drawing/2014/main" id="{1D9F462D-E9A7-6B05-08DF-050486EA5314}"/>
              </a:ext>
            </a:extLst>
          </p:cNvPr>
          <p:cNvSpPr/>
          <p:nvPr/>
        </p:nvSpPr>
        <p:spPr>
          <a:xfrm>
            <a:off x="660821" y="1447733"/>
            <a:ext cx="874394" cy="796703"/>
          </a:xfrm>
          <a:prstGeom prst="rect">
            <a:avLst/>
          </a:prstGeom>
          <a:blipFill>
            <a:blip r:embed="rId6">
              <a:extLst>
                <a:ext uri="{96DAC541-7B7A-43D3-8B79-37D633B846F1}">
                  <asvg:svgBlip xmlns:asvg="http://schemas.microsoft.com/office/drawing/2016/SVG/main" r:embed="rId7"/>
                </a:ext>
              </a:extLst>
            </a:blip>
            <a:srcRect/>
            <a:stretch>
              <a:fillRect/>
            </a:stretch>
          </a:blipFill>
          <a:ln>
            <a:noFill/>
          </a:ln>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Tree>
    <p:custDataLst>
      <p:tags r:id="rId1"/>
    </p:custDataLst>
    <p:extLst>
      <p:ext uri="{BB962C8B-B14F-4D97-AF65-F5344CB8AC3E}">
        <p14:creationId xmlns:p14="http://schemas.microsoft.com/office/powerpoint/2010/main" val="1116973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FE1ABF-53DB-8A32-4815-82823ED3C020}"/>
              </a:ext>
            </a:extLst>
          </p:cNvPr>
          <p:cNvSpPr>
            <a:spLocks noGrp="1"/>
          </p:cNvSpPr>
          <p:nvPr>
            <p:ph idx="1"/>
          </p:nvPr>
        </p:nvSpPr>
        <p:spPr>
          <a:xfrm>
            <a:off x="925043" y="2663099"/>
            <a:ext cx="3060456" cy="3190720"/>
          </a:xfrm>
        </p:spPr>
        <p:txBody>
          <a:bodyPr anchor="t">
            <a:normAutofit/>
          </a:bodyPr>
          <a:lstStyle/>
          <a:p>
            <a:pPr marL="0" indent="0">
              <a:buNone/>
            </a:pPr>
            <a:r>
              <a:rPr lang="en-US" dirty="0"/>
              <a:t>Lower cost: </a:t>
            </a:r>
          </a:p>
          <a:p>
            <a:pPr lvl="1"/>
            <a:r>
              <a:rPr lang="en-US" dirty="0"/>
              <a:t>~$5 billion savings in 1 year at 5 emergency departments</a:t>
            </a:r>
          </a:p>
        </p:txBody>
      </p:sp>
      <p:sp>
        <p:nvSpPr>
          <p:cNvPr id="8" name="Title 7">
            <a:extLst>
              <a:ext uri="{FF2B5EF4-FFF2-40B4-BE49-F238E27FC236}">
                <a16:creationId xmlns:a16="http://schemas.microsoft.com/office/drawing/2014/main" id="{053341DA-67A4-5D60-6F20-1A434D0B225C}"/>
              </a:ext>
            </a:extLst>
          </p:cNvPr>
          <p:cNvSpPr>
            <a:spLocks noGrp="1"/>
          </p:cNvSpPr>
          <p:nvPr>
            <p:ph type="title"/>
          </p:nvPr>
        </p:nvSpPr>
        <p:spPr>
          <a:xfrm>
            <a:off x="1402080" y="120494"/>
            <a:ext cx="9363456" cy="2391057"/>
          </a:xfrm>
        </p:spPr>
        <p:txBody>
          <a:bodyPr/>
          <a:lstStyle/>
          <a:p>
            <a:r>
              <a:rPr lang="en-US" dirty="0"/>
              <a:t>Benefit of Emergency Medicine Pharmacists</a:t>
            </a:r>
          </a:p>
        </p:txBody>
      </p:sp>
      <p:sp>
        <p:nvSpPr>
          <p:cNvPr id="7" name="TextBox 6">
            <a:extLst>
              <a:ext uri="{FF2B5EF4-FFF2-40B4-BE49-F238E27FC236}">
                <a16:creationId xmlns:a16="http://schemas.microsoft.com/office/drawing/2014/main" id="{2527B82D-5913-6228-F5D6-07922EF7E0C5}"/>
              </a:ext>
            </a:extLst>
          </p:cNvPr>
          <p:cNvSpPr txBox="1"/>
          <p:nvPr/>
        </p:nvSpPr>
        <p:spPr>
          <a:xfrm>
            <a:off x="624404" y="4834428"/>
            <a:ext cx="11384715" cy="738664"/>
          </a:xfrm>
          <a:prstGeom prst="rect">
            <a:avLst/>
          </a:prstGeom>
          <a:noFill/>
        </p:spPr>
        <p:txBody>
          <a:bodyPr wrap="square" rtlCol="0">
            <a:spAutoFit/>
          </a:bodyPr>
          <a:lstStyle/>
          <a:p>
            <a:pPr algn="r"/>
            <a:r>
              <a:rPr lang="en-US" sz="1050" dirty="0">
                <a:latin typeface="+mj-lt"/>
              </a:rPr>
              <a:t>Dietrich SK, </a:t>
            </a:r>
            <a:r>
              <a:rPr lang="en-US" sz="1050" dirty="0" err="1">
                <a:latin typeface="+mj-lt"/>
              </a:rPr>
              <a:t>Bushong</a:t>
            </a:r>
            <a:r>
              <a:rPr lang="en-US" sz="1050" dirty="0">
                <a:latin typeface="+mj-lt"/>
              </a:rPr>
              <a:t> BT, Schneider-Smith EA, et al. Am J </a:t>
            </a:r>
            <a:r>
              <a:rPr lang="en-US" sz="1050" dirty="0" err="1">
                <a:latin typeface="+mj-lt"/>
              </a:rPr>
              <a:t>Emerg</a:t>
            </a:r>
            <a:r>
              <a:rPr lang="en-US" sz="1050" dirty="0">
                <a:latin typeface="+mj-lt"/>
              </a:rPr>
              <a:t> Med. April 2022;54:178-183</a:t>
            </a:r>
          </a:p>
          <a:p>
            <a:pPr algn="r"/>
            <a:endParaRPr lang="en-US" sz="1050" b="0" i="0" dirty="0">
              <a:solidFill>
                <a:srgbClr val="222222"/>
              </a:solidFill>
              <a:effectLst/>
              <a:latin typeface="+mj-lt"/>
            </a:endParaRPr>
          </a:p>
          <a:p>
            <a:pPr algn="r"/>
            <a:r>
              <a:rPr lang="en-US" sz="1050" b="0" i="0" dirty="0">
                <a:solidFill>
                  <a:srgbClr val="222222"/>
                </a:solidFill>
                <a:effectLst/>
                <a:latin typeface="+mj-lt"/>
              </a:rPr>
              <a:t>Fairbanks RJ, </a:t>
            </a:r>
            <a:r>
              <a:rPr lang="en-US" sz="1050" b="0" i="0" dirty="0" err="1">
                <a:solidFill>
                  <a:srgbClr val="222222"/>
                </a:solidFill>
                <a:effectLst/>
                <a:latin typeface="+mj-lt"/>
              </a:rPr>
              <a:t>Rueckmann</a:t>
            </a:r>
            <a:r>
              <a:rPr lang="en-US" sz="1050" b="0" i="0" dirty="0">
                <a:solidFill>
                  <a:srgbClr val="222222"/>
                </a:solidFill>
                <a:effectLst/>
                <a:latin typeface="+mj-lt"/>
              </a:rPr>
              <a:t> EA, </a:t>
            </a:r>
            <a:r>
              <a:rPr lang="en-US" sz="1050" b="0" i="0" dirty="0" err="1">
                <a:solidFill>
                  <a:srgbClr val="222222"/>
                </a:solidFill>
                <a:effectLst/>
                <a:latin typeface="+mj-lt"/>
              </a:rPr>
              <a:t>Kolstee</a:t>
            </a:r>
            <a:r>
              <a:rPr lang="en-US" sz="1050" b="0" i="0" dirty="0">
                <a:solidFill>
                  <a:srgbClr val="222222"/>
                </a:solidFill>
                <a:effectLst/>
                <a:latin typeface="+mj-lt"/>
              </a:rPr>
              <a:t> KE, et al. Clinical Pharmacists in Emergency Medicine. In: Henriksen K, Battles JB, Keyes MA, et al., editors. Advances in Patient Safety: New Directions and Alternative Approaches (Vol. 4: Technology and Medication Safety). Rockville (MD): Agency for Healthcare Research and Quality (US); 2008 Aug. Available from: https://www.ncbi.nlm.nih.gov/books/NBK43767/</a:t>
            </a:r>
            <a:endParaRPr lang="en-US" sz="1050" dirty="0">
              <a:latin typeface="+mj-lt"/>
            </a:endParaRPr>
          </a:p>
        </p:txBody>
      </p:sp>
      <p:sp>
        <p:nvSpPr>
          <p:cNvPr id="9" name="Content Placeholder 1">
            <a:extLst>
              <a:ext uri="{FF2B5EF4-FFF2-40B4-BE49-F238E27FC236}">
                <a16:creationId xmlns:a16="http://schemas.microsoft.com/office/drawing/2014/main" id="{5B793CCC-90D0-9631-647D-C90153357AE3}"/>
              </a:ext>
            </a:extLst>
          </p:cNvPr>
          <p:cNvSpPr txBox="1">
            <a:spLocks/>
          </p:cNvSpPr>
          <p:nvPr/>
        </p:nvSpPr>
        <p:spPr bwMode="auto">
          <a:xfrm>
            <a:off x="4565772" y="2663099"/>
            <a:ext cx="3060456" cy="3190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0800" tIns="50800" rIns="50800" bIns="50800" numCol="1" anchor="t" anchorCtr="0" compatLnSpc="1">
            <a:prstTxWarp prst="textNoShape">
              <a:avLst/>
            </a:prstTxWarp>
            <a:normAutofit/>
          </a:bodyPr>
          <a:lstStyle>
            <a:lvl1pPr marL="317500" indent="-317500" algn="l" defTabSz="412750" rtl="0" eaLnBrk="1" fontAlgn="base" hangingPunct="1">
              <a:spcBef>
                <a:spcPts val="0"/>
              </a:spcBef>
              <a:spcAft>
                <a:spcPct val="0"/>
              </a:spcAft>
              <a:buSzPct val="125000"/>
              <a:buChar char="•"/>
              <a:defRPr sz="2400">
                <a:solidFill>
                  <a:schemeClr val="tx1"/>
                </a:solidFill>
                <a:latin typeface="+mj-lt"/>
                <a:ea typeface="MS PGothic" panose="020B0600070205080204" pitchFamily="34" charset="-128"/>
                <a:cs typeface="+mn-cs"/>
                <a:sym typeface="Helvetica Neue" charset="0"/>
              </a:defRPr>
            </a:lvl1pPr>
            <a:lvl2pPr marL="635000" indent="-317500" algn="l" defTabSz="412750" rtl="0" eaLnBrk="1" fontAlgn="base" hangingPunct="1">
              <a:spcBef>
                <a:spcPts val="0"/>
              </a:spcBef>
              <a:spcAft>
                <a:spcPct val="0"/>
              </a:spcAft>
              <a:buSzPct val="125000"/>
              <a:buChar char="•"/>
              <a:defRPr sz="2000">
                <a:solidFill>
                  <a:schemeClr val="tx1"/>
                </a:solidFill>
                <a:latin typeface="+mj-lt"/>
                <a:ea typeface="Helvetica Neue" charset="0"/>
                <a:cs typeface="+mn-cs"/>
                <a:sym typeface="Helvetica Neue" charset="0"/>
              </a:defRPr>
            </a:lvl2pPr>
            <a:lvl3pPr marL="952500" indent="-317500" algn="l" defTabSz="412750" rtl="0" eaLnBrk="1" fontAlgn="base" hangingPunct="1">
              <a:spcBef>
                <a:spcPts val="0"/>
              </a:spcBef>
              <a:spcAft>
                <a:spcPct val="0"/>
              </a:spcAft>
              <a:buSzPct val="125000"/>
              <a:buChar char="•"/>
              <a:defRPr sz="2000">
                <a:solidFill>
                  <a:schemeClr val="tx1"/>
                </a:solidFill>
                <a:latin typeface="+mj-lt"/>
                <a:ea typeface="Helvetica Neue" charset="0"/>
                <a:cs typeface="+mn-cs"/>
                <a:sym typeface="Helvetica Neue" charset="0"/>
              </a:defRPr>
            </a:lvl3pPr>
            <a:lvl4pPr marL="1270000" indent="-317500" algn="l" defTabSz="412750" rtl="0" eaLnBrk="1" fontAlgn="base" hangingPunct="1">
              <a:spcBef>
                <a:spcPts val="0"/>
              </a:spcBef>
              <a:spcAft>
                <a:spcPct val="0"/>
              </a:spcAft>
              <a:buSzPct val="125000"/>
              <a:buChar char="•"/>
              <a:defRPr sz="2000">
                <a:solidFill>
                  <a:schemeClr val="tx1"/>
                </a:solidFill>
                <a:latin typeface="+mj-lt"/>
                <a:ea typeface="Helvetica Neue" charset="0"/>
                <a:cs typeface="+mn-cs"/>
                <a:sym typeface="Helvetica Neue" charset="0"/>
              </a:defRPr>
            </a:lvl4pPr>
            <a:lvl5pPr marL="1587500" indent="-317500" algn="l" defTabSz="412750" rtl="0" eaLnBrk="1" fontAlgn="base" hangingPunct="1">
              <a:spcBef>
                <a:spcPts val="0"/>
              </a:spcBef>
              <a:spcAft>
                <a:spcPct val="0"/>
              </a:spcAft>
              <a:buSzPct val="125000"/>
              <a:buChar char="•"/>
              <a:defRPr sz="2000">
                <a:solidFill>
                  <a:schemeClr val="tx1"/>
                </a:solidFill>
                <a:latin typeface="+mj-lt"/>
                <a:ea typeface="Helvetica Neue" charset="0"/>
                <a:cs typeface="+mn-cs"/>
                <a:sym typeface="Helvetica Neue" charset="0"/>
              </a:defRPr>
            </a:lvl5pPr>
            <a:lvl6pPr marL="1816100" indent="-317500" algn="l" defTabSz="412750" rtl="0" eaLnBrk="1" fontAlgn="base" hangingPunct="1">
              <a:spcBef>
                <a:spcPts val="2950"/>
              </a:spcBef>
              <a:spcAft>
                <a:spcPct val="0"/>
              </a:spcAft>
              <a:buSzPct val="125000"/>
              <a:buChar char="•"/>
              <a:defRPr sz="1400">
                <a:solidFill>
                  <a:srgbClr val="000000"/>
                </a:solidFill>
                <a:latin typeface="+mn-lt"/>
                <a:ea typeface="Helvetica Neue" charset="0"/>
                <a:cs typeface="+mn-cs"/>
                <a:sym typeface="Helvetica Neue" charset="0"/>
              </a:defRPr>
            </a:lvl6pPr>
            <a:lvl7pPr marL="2044700" indent="-317500" algn="l" defTabSz="412750" rtl="0" eaLnBrk="1" fontAlgn="base" hangingPunct="1">
              <a:spcBef>
                <a:spcPts val="2950"/>
              </a:spcBef>
              <a:spcAft>
                <a:spcPct val="0"/>
              </a:spcAft>
              <a:buSzPct val="125000"/>
              <a:buChar char="•"/>
              <a:defRPr sz="1400">
                <a:solidFill>
                  <a:srgbClr val="000000"/>
                </a:solidFill>
                <a:latin typeface="+mn-lt"/>
                <a:ea typeface="Helvetica Neue" charset="0"/>
                <a:cs typeface="+mn-cs"/>
                <a:sym typeface="Helvetica Neue" charset="0"/>
              </a:defRPr>
            </a:lvl7pPr>
            <a:lvl8pPr marL="2273300" indent="-317500" algn="l" defTabSz="412750" rtl="0" eaLnBrk="1" fontAlgn="base" hangingPunct="1">
              <a:spcBef>
                <a:spcPts val="2950"/>
              </a:spcBef>
              <a:spcAft>
                <a:spcPct val="0"/>
              </a:spcAft>
              <a:buSzPct val="125000"/>
              <a:buChar char="•"/>
              <a:defRPr sz="1400">
                <a:solidFill>
                  <a:srgbClr val="000000"/>
                </a:solidFill>
                <a:latin typeface="+mn-lt"/>
                <a:ea typeface="Helvetica Neue" charset="0"/>
                <a:cs typeface="+mn-cs"/>
                <a:sym typeface="Helvetica Neue" charset="0"/>
              </a:defRPr>
            </a:lvl8pPr>
            <a:lvl9pPr marL="2501900" indent="-317500" algn="l" defTabSz="412750" rtl="0" eaLnBrk="1" fontAlgn="base" hangingPunct="1">
              <a:spcBef>
                <a:spcPts val="2950"/>
              </a:spcBef>
              <a:spcAft>
                <a:spcPct val="0"/>
              </a:spcAft>
              <a:buSzPct val="125000"/>
              <a:buChar char="•"/>
              <a:defRPr sz="1400">
                <a:solidFill>
                  <a:srgbClr val="000000"/>
                </a:solidFill>
                <a:latin typeface="+mn-lt"/>
                <a:ea typeface="Helvetica Neue" charset="0"/>
                <a:cs typeface="+mn-cs"/>
                <a:sym typeface="Helvetica Neue" charset="0"/>
              </a:defRPr>
            </a:lvl9pPr>
          </a:lstStyle>
          <a:p>
            <a:pPr marL="0" indent="0">
              <a:buNone/>
            </a:pPr>
            <a:r>
              <a:rPr lang="en-US" kern="0" dirty="0">
                <a:latin typeface="Times New Roman" panose="02020603050405020304" pitchFamily="18" charset="0"/>
                <a:cs typeface="Times New Roman" panose="02020603050405020304" pitchFamily="18" charset="0"/>
              </a:rPr>
              <a:t>Improve patient care </a:t>
            </a:r>
          </a:p>
          <a:p>
            <a:pPr lvl="1"/>
            <a:r>
              <a:rPr lang="en-US" kern="0" dirty="0">
                <a:latin typeface="Times New Roman" panose="02020603050405020304" pitchFamily="18" charset="0"/>
                <a:cs typeface="Times New Roman" panose="02020603050405020304" pitchFamily="18" charset="0"/>
              </a:rPr>
              <a:t>Alleviate nursing workload</a:t>
            </a:r>
          </a:p>
          <a:p>
            <a:pPr lvl="1"/>
            <a:r>
              <a:rPr lang="en-US" kern="0" dirty="0">
                <a:latin typeface="Times New Roman" panose="02020603050405020304" pitchFamily="18" charset="0"/>
                <a:cs typeface="Times New Roman" panose="02020603050405020304" pitchFamily="18" charset="0"/>
              </a:rPr>
              <a:t>Preventing medication errors</a:t>
            </a:r>
          </a:p>
          <a:p>
            <a:pPr lvl="1"/>
            <a:r>
              <a:rPr lang="en-US" kern="0" dirty="0">
                <a:latin typeface="Times New Roman" panose="02020603050405020304" pitchFamily="18" charset="0"/>
                <a:cs typeface="Times New Roman" panose="02020603050405020304" pitchFamily="18" charset="0"/>
              </a:rPr>
              <a:t>Timely medication administration</a:t>
            </a:r>
          </a:p>
          <a:p>
            <a:pPr marL="0" indent="0">
              <a:buFontTx/>
              <a:buNone/>
            </a:pPr>
            <a:endParaRPr lang="en-US" kern="0" dirty="0">
              <a:latin typeface="Times New Roman" panose="02020603050405020304" pitchFamily="18" charset="0"/>
              <a:cs typeface="Times New Roman" panose="02020603050405020304" pitchFamily="18" charset="0"/>
            </a:endParaRPr>
          </a:p>
        </p:txBody>
      </p:sp>
      <p:sp>
        <p:nvSpPr>
          <p:cNvPr id="10" name="Content Placeholder 1">
            <a:extLst>
              <a:ext uri="{FF2B5EF4-FFF2-40B4-BE49-F238E27FC236}">
                <a16:creationId xmlns:a16="http://schemas.microsoft.com/office/drawing/2014/main" id="{14AF6533-2A5D-A801-EC7D-9BA7E95E2B32}"/>
              </a:ext>
            </a:extLst>
          </p:cNvPr>
          <p:cNvSpPr txBox="1">
            <a:spLocks/>
          </p:cNvSpPr>
          <p:nvPr/>
        </p:nvSpPr>
        <p:spPr bwMode="auto">
          <a:xfrm>
            <a:off x="8206501" y="2663099"/>
            <a:ext cx="3060456" cy="3190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0800" tIns="50800" rIns="50800" bIns="50800" numCol="1" anchor="t" anchorCtr="0" compatLnSpc="1">
            <a:prstTxWarp prst="textNoShape">
              <a:avLst/>
            </a:prstTxWarp>
            <a:normAutofit/>
          </a:bodyPr>
          <a:lstStyle>
            <a:lvl1pPr marL="317500" indent="-317500" algn="l" defTabSz="412750" rtl="0" eaLnBrk="1" fontAlgn="base" hangingPunct="1">
              <a:spcBef>
                <a:spcPts val="0"/>
              </a:spcBef>
              <a:spcAft>
                <a:spcPct val="0"/>
              </a:spcAft>
              <a:buSzPct val="125000"/>
              <a:buChar char="•"/>
              <a:defRPr sz="2400">
                <a:solidFill>
                  <a:schemeClr val="tx1"/>
                </a:solidFill>
                <a:latin typeface="+mj-lt"/>
                <a:ea typeface="MS PGothic" panose="020B0600070205080204" pitchFamily="34" charset="-128"/>
                <a:cs typeface="+mn-cs"/>
                <a:sym typeface="Helvetica Neue" charset="0"/>
              </a:defRPr>
            </a:lvl1pPr>
            <a:lvl2pPr marL="635000" indent="-317500" algn="l" defTabSz="412750" rtl="0" eaLnBrk="1" fontAlgn="base" hangingPunct="1">
              <a:spcBef>
                <a:spcPts val="0"/>
              </a:spcBef>
              <a:spcAft>
                <a:spcPct val="0"/>
              </a:spcAft>
              <a:buSzPct val="125000"/>
              <a:buChar char="•"/>
              <a:defRPr sz="2000">
                <a:solidFill>
                  <a:schemeClr val="tx1"/>
                </a:solidFill>
                <a:latin typeface="+mj-lt"/>
                <a:ea typeface="Helvetica Neue" charset="0"/>
                <a:cs typeface="+mn-cs"/>
                <a:sym typeface="Helvetica Neue" charset="0"/>
              </a:defRPr>
            </a:lvl2pPr>
            <a:lvl3pPr marL="952500" indent="-317500" algn="l" defTabSz="412750" rtl="0" eaLnBrk="1" fontAlgn="base" hangingPunct="1">
              <a:spcBef>
                <a:spcPts val="0"/>
              </a:spcBef>
              <a:spcAft>
                <a:spcPct val="0"/>
              </a:spcAft>
              <a:buSzPct val="125000"/>
              <a:buChar char="•"/>
              <a:defRPr sz="2000">
                <a:solidFill>
                  <a:schemeClr val="tx1"/>
                </a:solidFill>
                <a:latin typeface="+mj-lt"/>
                <a:ea typeface="Helvetica Neue" charset="0"/>
                <a:cs typeface="+mn-cs"/>
                <a:sym typeface="Helvetica Neue" charset="0"/>
              </a:defRPr>
            </a:lvl3pPr>
            <a:lvl4pPr marL="1270000" indent="-317500" algn="l" defTabSz="412750" rtl="0" eaLnBrk="1" fontAlgn="base" hangingPunct="1">
              <a:spcBef>
                <a:spcPts val="0"/>
              </a:spcBef>
              <a:spcAft>
                <a:spcPct val="0"/>
              </a:spcAft>
              <a:buSzPct val="125000"/>
              <a:buChar char="•"/>
              <a:defRPr sz="2000">
                <a:solidFill>
                  <a:schemeClr val="tx1"/>
                </a:solidFill>
                <a:latin typeface="+mj-lt"/>
                <a:ea typeface="Helvetica Neue" charset="0"/>
                <a:cs typeface="+mn-cs"/>
                <a:sym typeface="Helvetica Neue" charset="0"/>
              </a:defRPr>
            </a:lvl4pPr>
            <a:lvl5pPr marL="1587500" indent="-317500" algn="l" defTabSz="412750" rtl="0" eaLnBrk="1" fontAlgn="base" hangingPunct="1">
              <a:spcBef>
                <a:spcPts val="0"/>
              </a:spcBef>
              <a:spcAft>
                <a:spcPct val="0"/>
              </a:spcAft>
              <a:buSzPct val="125000"/>
              <a:buChar char="•"/>
              <a:defRPr sz="2000">
                <a:solidFill>
                  <a:schemeClr val="tx1"/>
                </a:solidFill>
                <a:latin typeface="+mj-lt"/>
                <a:ea typeface="Helvetica Neue" charset="0"/>
                <a:cs typeface="+mn-cs"/>
                <a:sym typeface="Helvetica Neue" charset="0"/>
              </a:defRPr>
            </a:lvl5pPr>
            <a:lvl6pPr marL="1816100" indent="-317500" algn="l" defTabSz="412750" rtl="0" eaLnBrk="1" fontAlgn="base" hangingPunct="1">
              <a:spcBef>
                <a:spcPts val="2950"/>
              </a:spcBef>
              <a:spcAft>
                <a:spcPct val="0"/>
              </a:spcAft>
              <a:buSzPct val="125000"/>
              <a:buChar char="•"/>
              <a:defRPr sz="1400">
                <a:solidFill>
                  <a:srgbClr val="000000"/>
                </a:solidFill>
                <a:latin typeface="+mn-lt"/>
                <a:ea typeface="Helvetica Neue" charset="0"/>
                <a:cs typeface="+mn-cs"/>
                <a:sym typeface="Helvetica Neue" charset="0"/>
              </a:defRPr>
            </a:lvl6pPr>
            <a:lvl7pPr marL="2044700" indent="-317500" algn="l" defTabSz="412750" rtl="0" eaLnBrk="1" fontAlgn="base" hangingPunct="1">
              <a:spcBef>
                <a:spcPts val="2950"/>
              </a:spcBef>
              <a:spcAft>
                <a:spcPct val="0"/>
              </a:spcAft>
              <a:buSzPct val="125000"/>
              <a:buChar char="•"/>
              <a:defRPr sz="1400">
                <a:solidFill>
                  <a:srgbClr val="000000"/>
                </a:solidFill>
                <a:latin typeface="+mn-lt"/>
                <a:ea typeface="Helvetica Neue" charset="0"/>
                <a:cs typeface="+mn-cs"/>
                <a:sym typeface="Helvetica Neue" charset="0"/>
              </a:defRPr>
            </a:lvl7pPr>
            <a:lvl8pPr marL="2273300" indent="-317500" algn="l" defTabSz="412750" rtl="0" eaLnBrk="1" fontAlgn="base" hangingPunct="1">
              <a:spcBef>
                <a:spcPts val="2950"/>
              </a:spcBef>
              <a:spcAft>
                <a:spcPct val="0"/>
              </a:spcAft>
              <a:buSzPct val="125000"/>
              <a:buChar char="•"/>
              <a:defRPr sz="1400">
                <a:solidFill>
                  <a:srgbClr val="000000"/>
                </a:solidFill>
                <a:latin typeface="+mn-lt"/>
                <a:ea typeface="Helvetica Neue" charset="0"/>
                <a:cs typeface="+mn-cs"/>
                <a:sym typeface="Helvetica Neue" charset="0"/>
              </a:defRPr>
            </a:lvl8pPr>
            <a:lvl9pPr marL="2501900" indent="-317500" algn="l" defTabSz="412750" rtl="0" eaLnBrk="1" fontAlgn="base" hangingPunct="1">
              <a:spcBef>
                <a:spcPts val="2950"/>
              </a:spcBef>
              <a:spcAft>
                <a:spcPct val="0"/>
              </a:spcAft>
              <a:buSzPct val="125000"/>
              <a:buChar char="•"/>
              <a:defRPr sz="1400">
                <a:solidFill>
                  <a:srgbClr val="000000"/>
                </a:solidFill>
                <a:latin typeface="+mn-lt"/>
                <a:ea typeface="Helvetica Neue" charset="0"/>
                <a:cs typeface="+mn-cs"/>
                <a:sym typeface="Helvetica Neue" charset="0"/>
              </a:defRPr>
            </a:lvl9pPr>
          </a:lstStyle>
          <a:p>
            <a:pPr marL="0" indent="0">
              <a:buNone/>
            </a:pPr>
            <a:r>
              <a:rPr lang="en-US" kern="0" dirty="0">
                <a:latin typeface="Times New Roman" panose="02020603050405020304" pitchFamily="18" charset="0"/>
                <a:cs typeface="Times New Roman" panose="02020603050405020304" pitchFamily="18" charset="0"/>
              </a:rPr>
              <a:t>Decrease mortality</a:t>
            </a:r>
          </a:p>
          <a:p>
            <a:pPr marL="0" indent="0">
              <a:buFontTx/>
              <a:buNone/>
            </a:pPr>
            <a:endParaRPr lang="en-US" kern="0" dirty="0">
              <a:latin typeface="Times New Roman" panose="02020603050405020304" pitchFamily="18" charset="0"/>
              <a:cs typeface="Times New Roman" panose="02020603050405020304" pitchFamily="18" charset="0"/>
            </a:endParaRPr>
          </a:p>
        </p:txBody>
      </p:sp>
      <p:pic>
        <p:nvPicPr>
          <p:cNvPr id="14" name="Graphic 13" descr="First aid kit with solid fill">
            <a:extLst>
              <a:ext uri="{FF2B5EF4-FFF2-40B4-BE49-F238E27FC236}">
                <a16:creationId xmlns:a16="http://schemas.microsoft.com/office/drawing/2014/main" id="{73CBD952-2900-9244-14B9-D59A8CC333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63184" y="1967543"/>
            <a:ext cx="748391" cy="748391"/>
          </a:xfrm>
          <a:prstGeom prst="rect">
            <a:avLst/>
          </a:prstGeom>
        </p:spPr>
      </p:pic>
      <p:pic>
        <p:nvPicPr>
          <p:cNvPr id="16" name="Graphic 15" descr="Inpatient with solid fill">
            <a:extLst>
              <a:ext uri="{FF2B5EF4-FFF2-40B4-BE49-F238E27FC236}">
                <a16:creationId xmlns:a16="http://schemas.microsoft.com/office/drawing/2014/main" id="{CB820819-6A20-2EA2-C2EB-40C1FE94AE0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846713" y="1967544"/>
            <a:ext cx="748391" cy="748391"/>
          </a:xfrm>
          <a:prstGeom prst="rect">
            <a:avLst/>
          </a:prstGeom>
        </p:spPr>
      </p:pic>
      <p:pic>
        <p:nvPicPr>
          <p:cNvPr id="20" name="Graphic 19" descr="Piggy Bank with solid fill">
            <a:extLst>
              <a:ext uri="{FF2B5EF4-FFF2-40B4-BE49-F238E27FC236}">
                <a16:creationId xmlns:a16="http://schemas.microsoft.com/office/drawing/2014/main" id="{DA4EF412-F7F4-9102-B6D3-620F6A9D896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892373" y="1967543"/>
            <a:ext cx="748391" cy="748391"/>
          </a:xfrm>
          <a:prstGeom prst="rect">
            <a:avLst/>
          </a:prstGeom>
        </p:spPr>
      </p:pic>
      <p:pic>
        <p:nvPicPr>
          <p:cNvPr id="4" name="Picture 3" descr="Woman hugging person in military uniform">
            <a:extLst>
              <a:ext uri="{FF2B5EF4-FFF2-40B4-BE49-F238E27FC236}">
                <a16:creationId xmlns:a16="http://schemas.microsoft.com/office/drawing/2014/main" id="{91323F72-D0EA-3908-7542-59F5A350DB38}"/>
              </a:ext>
            </a:extLst>
          </p:cNvPr>
          <p:cNvPicPr>
            <a:picLocks noChangeAspect="1"/>
          </p:cNvPicPr>
          <p:nvPr/>
        </p:nvPicPr>
        <p:blipFill>
          <a:blip r:embed="rId9">
            <a:extLst>
              <a:ext uri="{28A0092B-C50C-407E-A947-70E740481C1C}">
                <a14:useLocalDpi xmlns:a14="http://schemas.microsoft.com/office/drawing/2010/main" val="0"/>
              </a:ext>
            </a:extLst>
          </a:blip>
          <a:srcRect l="8978" t="22756" r="11126" b="6311"/>
          <a:stretch/>
        </p:blipFill>
        <p:spPr>
          <a:xfrm>
            <a:off x="9108709" y="3280537"/>
            <a:ext cx="2290811" cy="135588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4291895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F16036E-BA3C-3F11-1F57-58E9E685B308}"/>
              </a:ext>
            </a:extLst>
          </p:cNvPr>
          <p:cNvSpPr>
            <a:spLocks noGrp="1"/>
          </p:cNvSpPr>
          <p:nvPr>
            <p:ph type="title" idx="4294967295"/>
          </p:nvPr>
        </p:nvSpPr>
        <p:spPr>
          <a:xfrm rot="16200000">
            <a:off x="-597408" y="2778811"/>
            <a:ext cx="3201988" cy="1325562"/>
          </a:xfrm>
        </p:spPr>
        <p:txBody>
          <a:bodyPr/>
          <a:lstStyle/>
          <a:p>
            <a:pPr algn="ctr"/>
            <a:r>
              <a:rPr lang="en-US" dirty="0"/>
              <a:t>ER Layout</a:t>
            </a:r>
          </a:p>
        </p:txBody>
      </p:sp>
      <p:pic>
        <p:nvPicPr>
          <p:cNvPr id="3" name="Picture 2">
            <a:extLst>
              <a:ext uri="{FF2B5EF4-FFF2-40B4-BE49-F238E27FC236}">
                <a16:creationId xmlns:a16="http://schemas.microsoft.com/office/drawing/2014/main" id="{398B606D-1E5B-CE4E-3CE7-8FBEED2C27ED}"/>
              </a:ext>
            </a:extLst>
          </p:cNvPr>
          <p:cNvPicPr>
            <a:picLocks noChangeAspect="1"/>
          </p:cNvPicPr>
          <p:nvPr/>
        </p:nvPicPr>
        <p:blipFill>
          <a:blip r:embed="rId4"/>
          <a:stretch>
            <a:fillRect/>
          </a:stretch>
        </p:blipFill>
        <p:spPr>
          <a:xfrm>
            <a:off x="1576600" y="0"/>
            <a:ext cx="9038799" cy="6858000"/>
          </a:xfrm>
          <a:prstGeom prst="rect">
            <a:avLst/>
          </a:prstGeom>
        </p:spPr>
      </p:pic>
    </p:spTree>
    <p:custDataLst>
      <p:tags r:id="rId1"/>
    </p:custDataLst>
    <p:extLst>
      <p:ext uri="{BB962C8B-B14F-4D97-AF65-F5344CB8AC3E}">
        <p14:creationId xmlns:p14="http://schemas.microsoft.com/office/powerpoint/2010/main" val="103110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07FE074-7513-0A2C-15C3-ABB59C0E1C32}"/>
              </a:ext>
            </a:extLst>
          </p:cNvPr>
          <p:cNvSpPr>
            <a:spLocks noGrp="1"/>
          </p:cNvSpPr>
          <p:nvPr>
            <p:ph type="title" idx="4294967295"/>
          </p:nvPr>
        </p:nvSpPr>
        <p:spPr>
          <a:xfrm rot="16200000">
            <a:off x="-938380" y="2562225"/>
            <a:ext cx="3719513" cy="1325563"/>
          </a:xfrm>
        </p:spPr>
        <p:txBody>
          <a:bodyPr/>
          <a:lstStyle/>
          <a:p>
            <a:pPr algn="ctr"/>
            <a:r>
              <a:rPr lang="en-US" dirty="0"/>
              <a:t>ER Layout When Busy</a:t>
            </a:r>
          </a:p>
        </p:txBody>
      </p:sp>
      <p:pic>
        <p:nvPicPr>
          <p:cNvPr id="3" name="Picture 2">
            <a:extLst>
              <a:ext uri="{FF2B5EF4-FFF2-40B4-BE49-F238E27FC236}">
                <a16:creationId xmlns:a16="http://schemas.microsoft.com/office/drawing/2014/main" id="{45C15208-0A6D-DF1F-C7FE-B7225F84B8F7}"/>
              </a:ext>
            </a:extLst>
          </p:cNvPr>
          <p:cNvPicPr>
            <a:picLocks noChangeAspect="1"/>
          </p:cNvPicPr>
          <p:nvPr/>
        </p:nvPicPr>
        <p:blipFill>
          <a:blip r:embed="rId4"/>
          <a:stretch>
            <a:fillRect/>
          </a:stretch>
        </p:blipFill>
        <p:spPr>
          <a:xfrm>
            <a:off x="1578976" y="0"/>
            <a:ext cx="9034047" cy="6858000"/>
          </a:xfrm>
          <a:prstGeom prst="rect">
            <a:avLst/>
          </a:prstGeom>
        </p:spPr>
      </p:pic>
    </p:spTree>
    <p:custDataLst>
      <p:tags r:id="rId1"/>
    </p:custDataLst>
    <p:extLst>
      <p:ext uri="{BB962C8B-B14F-4D97-AF65-F5344CB8AC3E}">
        <p14:creationId xmlns:p14="http://schemas.microsoft.com/office/powerpoint/2010/main" val="1822593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A016BD0-582A-9FC8-2B5B-FFF1DE223F81}"/>
              </a:ext>
            </a:extLst>
          </p:cNvPr>
          <p:cNvSpPr txBox="1">
            <a:spLocks/>
          </p:cNvSpPr>
          <p:nvPr/>
        </p:nvSpPr>
        <p:spPr>
          <a:xfrm rot="16200000">
            <a:off x="-1629414" y="2911526"/>
            <a:ext cx="5091217" cy="1325563"/>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dirty="0"/>
              <a:t>ER Layout Exceeding Capacity</a:t>
            </a:r>
          </a:p>
        </p:txBody>
      </p:sp>
      <p:pic>
        <p:nvPicPr>
          <p:cNvPr id="6" name="Picture 5">
            <a:extLst>
              <a:ext uri="{FF2B5EF4-FFF2-40B4-BE49-F238E27FC236}">
                <a16:creationId xmlns:a16="http://schemas.microsoft.com/office/drawing/2014/main" id="{D8EC5DF8-EBF2-9C95-3494-B49B59599AD0}"/>
              </a:ext>
            </a:extLst>
          </p:cNvPr>
          <p:cNvPicPr>
            <a:picLocks noChangeAspect="1"/>
          </p:cNvPicPr>
          <p:nvPr/>
        </p:nvPicPr>
        <p:blipFill>
          <a:blip r:embed="rId4"/>
          <a:stretch>
            <a:fillRect/>
          </a:stretch>
        </p:blipFill>
        <p:spPr>
          <a:xfrm>
            <a:off x="1580659" y="0"/>
            <a:ext cx="9030681" cy="6858000"/>
          </a:xfrm>
          <a:prstGeom prst="rect">
            <a:avLst/>
          </a:prstGeom>
        </p:spPr>
      </p:pic>
    </p:spTree>
    <p:custDataLst>
      <p:tags r:id="rId1"/>
    </p:custDataLst>
    <p:extLst>
      <p:ext uri="{BB962C8B-B14F-4D97-AF65-F5344CB8AC3E}">
        <p14:creationId xmlns:p14="http://schemas.microsoft.com/office/powerpoint/2010/main" val="1520411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1C1DE3B-1C62-5213-4ABD-6777F0E19F61}"/>
              </a:ext>
            </a:extLst>
          </p:cNvPr>
          <p:cNvSpPr>
            <a:spLocks noGrp="1"/>
          </p:cNvSpPr>
          <p:nvPr>
            <p:ph idx="1"/>
          </p:nvPr>
        </p:nvSpPr>
        <p:spPr>
          <a:xfrm>
            <a:off x="733887" y="2764914"/>
            <a:ext cx="2358938" cy="3284032"/>
          </a:xfrm>
        </p:spPr>
        <p:txBody>
          <a:bodyPr numCol="1" anchor="t"/>
          <a:lstStyle/>
          <a:p>
            <a:pPr marL="0" indent="0" algn="ctr">
              <a:buNone/>
            </a:pPr>
            <a:r>
              <a:rPr lang="en-US" b="1" dirty="0"/>
              <a:t>Trauma</a:t>
            </a:r>
          </a:p>
          <a:p>
            <a:pPr lvl="1"/>
            <a:endParaRPr lang="en-US" dirty="0"/>
          </a:p>
          <a:p>
            <a:pPr lvl="1"/>
            <a:r>
              <a:rPr lang="en-US" dirty="0"/>
              <a:t>Head trauma</a:t>
            </a:r>
          </a:p>
          <a:p>
            <a:pPr lvl="1"/>
            <a:r>
              <a:rPr lang="en-US" dirty="0"/>
              <a:t>Open fracture</a:t>
            </a:r>
          </a:p>
          <a:p>
            <a:pPr lvl="1"/>
            <a:r>
              <a:rPr lang="en-US" dirty="0"/>
              <a:t>Traumatic amputation</a:t>
            </a:r>
          </a:p>
          <a:p>
            <a:pPr lvl="1"/>
            <a:r>
              <a:rPr lang="en-US" dirty="0"/>
              <a:t>Traumatic cardiac arrest</a:t>
            </a:r>
          </a:p>
        </p:txBody>
      </p:sp>
      <p:pic>
        <p:nvPicPr>
          <p:cNvPr id="14" name="Graphic 13" descr="Cpr with solid fill">
            <a:extLst>
              <a:ext uri="{FF2B5EF4-FFF2-40B4-BE49-F238E27FC236}">
                <a16:creationId xmlns:a16="http://schemas.microsoft.com/office/drawing/2014/main" id="{6163E08F-18C2-B664-7334-CA09FA85212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56156" y="1750644"/>
            <a:ext cx="914400" cy="914400"/>
          </a:xfrm>
          <a:prstGeom prst="rect">
            <a:avLst/>
          </a:prstGeom>
        </p:spPr>
      </p:pic>
      <p:pic>
        <p:nvPicPr>
          <p:cNvPr id="16" name="Graphic 15" descr="Lungs with virus with solid fill">
            <a:extLst>
              <a:ext uri="{FF2B5EF4-FFF2-40B4-BE49-F238E27FC236}">
                <a16:creationId xmlns:a16="http://schemas.microsoft.com/office/drawing/2014/main" id="{AB375DE1-C5FF-5F18-F4B1-57726E5C176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10806" y="1750644"/>
            <a:ext cx="914400" cy="914400"/>
          </a:xfrm>
          <a:prstGeom prst="rect">
            <a:avLst/>
          </a:prstGeom>
        </p:spPr>
      </p:pic>
      <p:pic>
        <p:nvPicPr>
          <p:cNvPr id="18" name="Graphic 17" descr="Ambulance with solid fill">
            <a:extLst>
              <a:ext uri="{FF2B5EF4-FFF2-40B4-BE49-F238E27FC236}">
                <a16:creationId xmlns:a16="http://schemas.microsoft.com/office/drawing/2014/main" id="{41315D7F-A349-C467-C048-D0CF854B400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274372" y="1850514"/>
            <a:ext cx="914400" cy="914400"/>
          </a:xfrm>
          <a:prstGeom prst="rect">
            <a:avLst/>
          </a:prstGeom>
        </p:spPr>
      </p:pic>
      <p:pic>
        <p:nvPicPr>
          <p:cNvPr id="20" name="Graphic 19" descr="Germ with solid fill">
            <a:extLst>
              <a:ext uri="{FF2B5EF4-FFF2-40B4-BE49-F238E27FC236}">
                <a16:creationId xmlns:a16="http://schemas.microsoft.com/office/drawing/2014/main" id="{151E4BB1-1477-E846-29FE-88128A743C8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092589" y="1750644"/>
            <a:ext cx="914400" cy="914400"/>
          </a:xfrm>
          <a:prstGeom prst="rect">
            <a:avLst/>
          </a:prstGeom>
        </p:spPr>
      </p:pic>
      <p:sp>
        <p:nvSpPr>
          <p:cNvPr id="2" name="Content Placeholder 3">
            <a:extLst>
              <a:ext uri="{FF2B5EF4-FFF2-40B4-BE49-F238E27FC236}">
                <a16:creationId xmlns:a16="http://schemas.microsoft.com/office/drawing/2014/main" id="{C06BB096-FB87-545D-6234-5AB0B529EFEE}"/>
              </a:ext>
            </a:extLst>
          </p:cNvPr>
          <p:cNvSpPr txBox="1">
            <a:spLocks/>
          </p:cNvSpPr>
          <p:nvPr/>
        </p:nvSpPr>
        <p:spPr>
          <a:xfrm>
            <a:off x="3552103" y="2759910"/>
            <a:ext cx="2358938" cy="3284032"/>
          </a:xfrm>
          <a:prstGeom prst="rect">
            <a:avLst/>
          </a:prstGeom>
        </p:spPr>
        <p:txBody>
          <a:bodyPr vert="horz" lIns="91440" tIns="45720" rIns="91440" bIns="45720" numCol="1"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r>
              <a:rPr lang="en-US" b="1" dirty="0"/>
              <a:t>Massive Hemorrhage</a:t>
            </a:r>
          </a:p>
          <a:p>
            <a:pPr lvl="1"/>
            <a:r>
              <a:rPr lang="en-US" dirty="0"/>
              <a:t>Hypotensive crisis</a:t>
            </a:r>
          </a:p>
        </p:txBody>
      </p:sp>
      <p:sp>
        <p:nvSpPr>
          <p:cNvPr id="3" name="Content Placeholder 3">
            <a:extLst>
              <a:ext uri="{FF2B5EF4-FFF2-40B4-BE49-F238E27FC236}">
                <a16:creationId xmlns:a16="http://schemas.microsoft.com/office/drawing/2014/main" id="{C352563D-0D11-7C8C-9F3A-80869866A8EF}"/>
              </a:ext>
            </a:extLst>
          </p:cNvPr>
          <p:cNvSpPr txBox="1">
            <a:spLocks/>
          </p:cNvSpPr>
          <p:nvPr/>
        </p:nvSpPr>
        <p:spPr>
          <a:xfrm>
            <a:off x="6370320" y="2759910"/>
            <a:ext cx="2358938" cy="3284032"/>
          </a:xfrm>
          <a:prstGeom prst="rect">
            <a:avLst/>
          </a:prstGeom>
        </p:spPr>
        <p:txBody>
          <a:bodyPr vert="horz" lIns="91440" tIns="45720" rIns="91440" bIns="45720" numCol="1"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r>
              <a:rPr lang="en-US" b="1" dirty="0"/>
              <a:t>Infection</a:t>
            </a:r>
          </a:p>
          <a:p>
            <a:pPr lvl="1"/>
            <a:endParaRPr lang="en-US" dirty="0"/>
          </a:p>
          <a:p>
            <a:pPr lvl="1"/>
            <a:r>
              <a:rPr lang="en-US" dirty="0"/>
              <a:t>Cellulitis</a:t>
            </a:r>
          </a:p>
          <a:p>
            <a:pPr lvl="1"/>
            <a:r>
              <a:rPr lang="en-US" dirty="0"/>
              <a:t>Pneumonia</a:t>
            </a:r>
          </a:p>
          <a:p>
            <a:pPr lvl="1"/>
            <a:r>
              <a:rPr lang="en-US" dirty="0"/>
              <a:t>Sepsis</a:t>
            </a:r>
          </a:p>
        </p:txBody>
      </p:sp>
      <p:sp>
        <p:nvSpPr>
          <p:cNvPr id="9" name="Content Placeholder 3">
            <a:extLst>
              <a:ext uri="{FF2B5EF4-FFF2-40B4-BE49-F238E27FC236}">
                <a16:creationId xmlns:a16="http://schemas.microsoft.com/office/drawing/2014/main" id="{BD441916-4FD3-1C89-7029-1944A6BB005A}"/>
              </a:ext>
            </a:extLst>
          </p:cNvPr>
          <p:cNvSpPr txBox="1">
            <a:spLocks/>
          </p:cNvSpPr>
          <p:nvPr/>
        </p:nvSpPr>
        <p:spPr>
          <a:xfrm>
            <a:off x="9188537" y="2759910"/>
            <a:ext cx="2358938" cy="3284032"/>
          </a:xfrm>
          <a:prstGeom prst="rect">
            <a:avLst/>
          </a:prstGeom>
        </p:spPr>
        <p:txBody>
          <a:bodyPr vert="horz" lIns="91440" tIns="45720" rIns="91440" bIns="45720" numCol="1"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r>
              <a:rPr lang="en-US" b="1" dirty="0"/>
              <a:t>Respiratory Compromise</a:t>
            </a:r>
          </a:p>
          <a:p>
            <a:pPr lvl="1"/>
            <a:r>
              <a:rPr lang="en-US" dirty="0"/>
              <a:t>Intubation</a:t>
            </a:r>
          </a:p>
          <a:p>
            <a:pPr lvl="1"/>
            <a:r>
              <a:rPr lang="en-US" dirty="0"/>
              <a:t>Positive pressure ventilation</a:t>
            </a:r>
          </a:p>
        </p:txBody>
      </p:sp>
      <p:sp>
        <p:nvSpPr>
          <p:cNvPr id="11" name="Title 10">
            <a:extLst>
              <a:ext uri="{FF2B5EF4-FFF2-40B4-BE49-F238E27FC236}">
                <a16:creationId xmlns:a16="http://schemas.microsoft.com/office/drawing/2014/main" id="{647755CC-A2AA-29AE-41EC-D27800C74953}"/>
              </a:ext>
            </a:extLst>
          </p:cNvPr>
          <p:cNvSpPr>
            <a:spLocks noGrp="1"/>
          </p:cNvSpPr>
          <p:nvPr>
            <p:ph type="title"/>
          </p:nvPr>
        </p:nvSpPr>
        <p:spPr/>
        <p:txBody>
          <a:bodyPr/>
          <a:lstStyle/>
          <a:p>
            <a:r>
              <a:rPr lang="en-US" dirty="0"/>
              <a:t>Typical ER Patients</a:t>
            </a:r>
          </a:p>
        </p:txBody>
      </p:sp>
    </p:spTree>
    <p:extLst>
      <p:ext uri="{BB962C8B-B14F-4D97-AF65-F5344CB8AC3E}">
        <p14:creationId xmlns:p14="http://schemas.microsoft.com/office/powerpoint/2010/main" val="195122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737018-FD2C-1204-11A5-2E7815D037DA}"/>
              </a:ext>
            </a:extLst>
          </p:cNvPr>
          <p:cNvSpPr>
            <a:spLocks noGrp="1"/>
          </p:cNvSpPr>
          <p:nvPr>
            <p:ph type="title"/>
          </p:nvPr>
        </p:nvSpPr>
        <p:spPr/>
        <p:txBody>
          <a:bodyPr/>
          <a:lstStyle/>
          <a:p>
            <a:r>
              <a:rPr lang="en-US" dirty="0"/>
              <a:t>CBRN Theoretical Scenario</a:t>
            </a:r>
          </a:p>
        </p:txBody>
      </p:sp>
      <p:sp>
        <p:nvSpPr>
          <p:cNvPr id="2" name="Slide Number Placeholder 1">
            <a:extLst>
              <a:ext uri="{FF2B5EF4-FFF2-40B4-BE49-F238E27FC236}">
                <a16:creationId xmlns:a16="http://schemas.microsoft.com/office/drawing/2014/main" id="{C93264F5-9AB9-59E5-4DE7-510893174BB0}"/>
              </a:ext>
            </a:extLst>
          </p:cNvPr>
          <p:cNvSpPr>
            <a:spLocks noGrp="1"/>
          </p:cNvSpPr>
          <p:nvPr>
            <p:ph type="sldNum" sz="quarter" idx="4294967295"/>
          </p:nvPr>
        </p:nvSpPr>
        <p:spPr>
          <a:xfrm>
            <a:off x="9448800" y="6356350"/>
            <a:ext cx="2743200" cy="365125"/>
          </a:xfrm>
        </p:spPr>
        <p:txBody>
          <a:bodyPr/>
          <a:lstStyle/>
          <a:p>
            <a:fld id="{4FAB73BC-B049-4115-A692-8D63A059BFB8}" type="slidenum">
              <a:rPr lang="en-US" smtClean="0"/>
              <a:pPr/>
              <a:t>14</a:t>
            </a:fld>
            <a:endParaRPr lang="en-US"/>
          </a:p>
        </p:txBody>
      </p:sp>
      <p:pic>
        <p:nvPicPr>
          <p:cNvPr id="3" name="Picture 2">
            <a:extLst>
              <a:ext uri="{FF2B5EF4-FFF2-40B4-BE49-F238E27FC236}">
                <a16:creationId xmlns:a16="http://schemas.microsoft.com/office/drawing/2014/main" id="{8634B4F0-1597-97B8-F077-0B80FA03B97A}"/>
              </a:ext>
            </a:extLst>
          </p:cNvPr>
          <p:cNvPicPr>
            <a:picLocks noChangeAspect="1"/>
          </p:cNvPicPr>
          <p:nvPr/>
        </p:nvPicPr>
        <p:blipFill>
          <a:blip r:embed="rId3"/>
          <a:srcRect l="7919" t="12179" r="6568"/>
          <a:stretch/>
        </p:blipFill>
        <p:spPr>
          <a:xfrm>
            <a:off x="2676144" y="1389887"/>
            <a:ext cx="6839712" cy="4456811"/>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spTree>
    <p:extLst>
      <p:ext uri="{BB962C8B-B14F-4D97-AF65-F5344CB8AC3E}">
        <p14:creationId xmlns:p14="http://schemas.microsoft.com/office/powerpoint/2010/main" val="284173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6EBA69-3B6D-4609-9DF0-95CC066EAACD}"/>
              </a:ext>
            </a:extLst>
          </p:cNvPr>
          <p:cNvSpPr>
            <a:spLocks noGrp="1"/>
          </p:cNvSpPr>
          <p:nvPr>
            <p:ph type="title"/>
          </p:nvPr>
        </p:nvSpPr>
        <p:spPr/>
        <p:txBody>
          <a:bodyPr>
            <a:normAutofit/>
          </a:bodyPr>
          <a:lstStyle/>
          <a:p>
            <a:r>
              <a:rPr lang="en-US" sz="4000" b="1" dirty="0"/>
              <a:t>Emergency Room Patient Case</a:t>
            </a:r>
          </a:p>
        </p:txBody>
      </p:sp>
      <p:sp>
        <p:nvSpPr>
          <p:cNvPr id="9" name="Content Placeholder 8">
            <a:extLst>
              <a:ext uri="{FF2B5EF4-FFF2-40B4-BE49-F238E27FC236}">
                <a16:creationId xmlns:a16="http://schemas.microsoft.com/office/drawing/2014/main" id="{244572B0-ABB8-4635-B26B-63D303482E6A}"/>
              </a:ext>
            </a:extLst>
          </p:cNvPr>
          <p:cNvSpPr>
            <a:spLocks noGrp="1"/>
          </p:cNvSpPr>
          <p:nvPr>
            <p:ph sz="half" idx="1"/>
          </p:nvPr>
        </p:nvSpPr>
        <p:spPr>
          <a:xfrm>
            <a:off x="838200" y="1825625"/>
            <a:ext cx="3404616" cy="4351338"/>
          </a:xfrm>
        </p:spPr>
        <p:txBody>
          <a:bodyPr numCol="1">
            <a:normAutofit/>
          </a:bodyPr>
          <a:lstStyle/>
          <a:p>
            <a:pPr marL="0" indent="0">
              <a:buNone/>
            </a:pPr>
            <a:r>
              <a:rPr lang="en-US" sz="3600" b="1" dirty="0"/>
              <a:t>Patient Info</a:t>
            </a:r>
            <a:endParaRPr lang="en-US" sz="3600" dirty="0"/>
          </a:p>
        </p:txBody>
      </p:sp>
      <p:sp>
        <p:nvSpPr>
          <p:cNvPr id="10" name="Content Placeholder 9">
            <a:extLst>
              <a:ext uri="{FF2B5EF4-FFF2-40B4-BE49-F238E27FC236}">
                <a16:creationId xmlns:a16="http://schemas.microsoft.com/office/drawing/2014/main" id="{1B83ACEE-5711-4AC2-84E0-F00443BB1875}"/>
              </a:ext>
            </a:extLst>
          </p:cNvPr>
          <p:cNvSpPr>
            <a:spLocks noGrp="1"/>
          </p:cNvSpPr>
          <p:nvPr>
            <p:ph sz="half" idx="2"/>
          </p:nvPr>
        </p:nvSpPr>
        <p:spPr>
          <a:xfrm>
            <a:off x="4632960" y="1825625"/>
            <a:ext cx="6720840" cy="4351338"/>
          </a:xfrm>
        </p:spPr>
        <p:txBody>
          <a:bodyPr>
            <a:normAutofit/>
          </a:bodyPr>
          <a:lstStyle/>
          <a:p>
            <a:pPr marL="0" indent="0">
              <a:spcBef>
                <a:spcPts val="1200"/>
              </a:spcBef>
              <a:buNone/>
            </a:pPr>
            <a:r>
              <a:rPr lang="en-US" sz="2800" dirty="0"/>
              <a:t>70 y/o M s/p head trauma</a:t>
            </a:r>
          </a:p>
          <a:p>
            <a:pPr marL="0" indent="0">
              <a:spcBef>
                <a:spcPts val="1200"/>
              </a:spcBef>
              <a:buNone/>
            </a:pPr>
            <a:r>
              <a:rPr lang="en-US" sz="2800" dirty="0"/>
              <a:t>Weight: 82 kg</a:t>
            </a:r>
          </a:p>
          <a:p>
            <a:pPr marL="0" indent="0">
              <a:spcBef>
                <a:spcPts val="1200"/>
              </a:spcBef>
              <a:buNone/>
            </a:pPr>
            <a:endParaRPr lang="en-US" sz="2800" dirty="0"/>
          </a:p>
          <a:p>
            <a:pPr marL="0" indent="0">
              <a:spcBef>
                <a:spcPts val="1200"/>
              </a:spcBef>
              <a:buNone/>
            </a:pPr>
            <a:r>
              <a:rPr lang="en-US" sz="2800" dirty="0"/>
              <a:t>GCS 4</a:t>
            </a:r>
          </a:p>
          <a:p>
            <a:pPr marL="0" indent="0">
              <a:spcBef>
                <a:spcPts val="1200"/>
              </a:spcBef>
              <a:buNone/>
            </a:pPr>
            <a:endParaRPr lang="en-US" sz="2800" dirty="0"/>
          </a:p>
          <a:p>
            <a:pPr marL="0" indent="0">
              <a:spcBef>
                <a:spcPts val="1200"/>
              </a:spcBef>
              <a:buNone/>
            </a:pPr>
            <a:r>
              <a:rPr lang="en-US" sz="2800" dirty="0"/>
              <a:t>Vitals: BP 132/78, HR 88, RR 14</a:t>
            </a:r>
          </a:p>
        </p:txBody>
      </p:sp>
      <p:graphicFrame>
        <p:nvGraphicFramePr>
          <p:cNvPr id="2" name="Table 1">
            <a:extLst>
              <a:ext uri="{FF2B5EF4-FFF2-40B4-BE49-F238E27FC236}">
                <a16:creationId xmlns:a16="http://schemas.microsoft.com/office/drawing/2014/main" id="{4E230B1D-2D32-A4E4-34D8-ABFE6E8E8AF1}"/>
              </a:ext>
            </a:extLst>
          </p:cNvPr>
          <p:cNvGraphicFramePr>
            <a:graphicFrameLocks noGrp="1"/>
          </p:cNvGraphicFramePr>
          <p:nvPr>
            <p:extLst>
              <p:ext uri="{D42A27DB-BD31-4B8C-83A1-F6EECF244321}">
                <p14:modId xmlns:p14="http://schemas.microsoft.com/office/powerpoint/2010/main" val="805398382"/>
              </p:ext>
            </p:extLst>
          </p:nvPr>
        </p:nvGraphicFramePr>
        <p:xfrm>
          <a:off x="5923260" y="2974867"/>
          <a:ext cx="3113739" cy="1371600"/>
        </p:xfrm>
        <a:graphic>
          <a:graphicData uri="http://schemas.openxmlformats.org/drawingml/2006/table">
            <a:tbl>
              <a:tblPr firstRow="1" bandRow="1">
                <a:tableStyleId>{5C22544A-7EE6-4342-B048-85BDC9FD1C3A}</a:tableStyleId>
              </a:tblPr>
              <a:tblGrid>
                <a:gridCol w="2488097">
                  <a:extLst>
                    <a:ext uri="{9D8B030D-6E8A-4147-A177-3AD203B41FA5}">
                      <a16:colId xmlns:a16="http://schemas.microsoft.com/office/drawing/2014/main" val="3824465921"/>
                    </a:ext>
                  </a:extLst>
                </a:gridCol>
                <a:gridCol w="625642">
                  <a:extLst>
                    <a:ext uri="{9D8B030D-6E8A-4147-A177-3AD203B41FA5}">
                      <a16:colId xmlns:a16="http://schemas.microsoft.com/office/drawing/2014/main" val="978138977"/>
                    </a:ext>
                  </a:extLst>
                </a:gridCol>
              </a:tblGrid>
              <a:tr h="370840">
                <a:tc>
                  <a:txBody>
                    <a:bodyPr/>
                    <a:lstStyle/>
                    <a:p>
                      <a:r>
                        <a:rPr lang="en-US" sz="2400" b="0" dirty="0">
                          <a:solidFill>
                            <a:schemeClr val="tx1"/>
                          </a:solidFill>
                          <a:latin typeface="Times New Roman" panose="02020603050405020304" pitchFamily="18" charset="0"/>
                          <a:cs typeface="Times New Roman" panose="02020603050405020304" pitchFamily="18" charset="0"/>
                        </a:rPr>
                        <a:t>Eye Opening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400" b="0" dirty="0">
                          <a:solidFill>
                            <a:schemeClr val="tx1"/>
                          </a:solidFill>
                          <a:latin typeface="Times New Roman" panose="02020603050405020304" pitchFamily="18" charset="0"/>
                          <a:cs typeface="Times New Roman" panose="02020603050405020304" pitchFamily="18" charset="0"/>
                        </a:rPr>
                        <a:t>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3673014"/>
                  </a:ext>
                </a:extLst>
              </a:tr>
              <a:tr h="370840">
                <a:tc>
                  <a:txBody>
                    <a:bodyPr/>
                    <a:lstStyle/>
                    <a:p>
                      <a:r>
                        <a:rPr lang="en-US" sz="2400" b="0" dirty="0">
                          <a:solidFill>
                            <a:schemeClr val="tx1"/>
                          </a:solidFill>
                          <a:latin typeface="Times New Roman" panose="02020603050405020304" pitchFamily="18" charset="0"/>
                          <a:cs typeface="Times New Roman" panose="02020603050405020304" pitchFamily="18" charset="0"/>
                        </a:rPr>
                        <a:t>Verbal</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sz="2400" b="0" dirty="0">
                          <a:solidFill>
                            <a:schemeClr val="tx1"/>
                          </a:solidFill>
                          <a:latin typeface="Times New Roman" panose="02020603050405020304" pitchFamily="18" charset="0"/>
                          <a:cs typeface="Times New Roman" panose="02020603050405020304" pitchFamily="18" charset="0"/>
                        </a:rPr>
                        <a:t>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60749731"/>
                  </a:ext>
                </a:extLst>
              </a:tr>
              <a:tr h="370840">
                <a:tc>
                  <a:txBody>
                    <a:bodyPr/>
                    <a:lstStyle/>
                    <a:p>
                      <a:r>
                        <a:rPr lang="en-US" sz="2400" b="0" dirty="0">
                          <a:solidFill>
                            <a:schemeClr val="tx1"/>
                          </a:solidFill>
                          <a:latin typeface="Times New Roman" panose="02020603050405020304" pitchFamily="18" charset="0"/>
                          <a:cs typeface="Times New Roman" panose="02020603050405020304" pitchFamily="18" charset="0"/>
                        </a:rPr>
                        <a:t>Motor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2400" b="0" dirty="0">
                          <a:solidFill>
                            <a:schemeClr val="tx1"/>
                          </a:solidFill>
                          <a:latin typeface="Times New Roman" panose="02020603050405020304" pitchFamily="18" charset="0"/>
                          <a:cs typeface="Times New Roman" panose="02020603050405020304" pitchFamily="18"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933657"/>
                  </a:ext>
                </a:extLst>
              </a:tr>
            </a:tbl>
          </a:graphicData>
        </a:graphic>
      </p:graphicFrame>
      <p:pic>
        <p:nvPicPr>
          <p:cNvPr id="5" name="Graphic 4" descr="Inpatient with solid fill">
            <a:extLst>
              <a:ext uri="{FF2B5EF4-FFF2-40B4-BE49-F238E27FC236}">
                <a16:creationId xmlns:a16="http://schemas.microsoft.com/office/drawing/2014/main" id="{965F9939-80AB-F89E-9C55-60012B32B61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72312" y="2228734"/>
            <a:ext cx="2400531" cy="2400531"/>
          </a:xfrm>
          <a:prstGeom prst="rect">
            <a:avLst/>
          </a:prstGeom>
        </p:spPr>
      </p:pic>
    </p:spTree>
    <p:custDataLst>
      <p:tags r:id="rId1"/>
    </p:custDataLst>
    <p:extLst>
      <p:ext uri="{BB962C8B-B14F-4D97-AF65-F5344CB8AC3E}">
        <p14:creationId xmlns:p14="http://schemas.microsoft.com/office/powerpoint/2010/main" val="3231871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7DD5885-B2EC-489E-D7DB-096BD0338126}"/>
              </a:ext>
            </a:extLst>
          </p:cNvPr>
          <p:cNvSpPr>
            <a:spLocks noGrp="1"/>
          </p:cNvSpPr>
          <p:nvPr>
            <p:ph type="title"/>
          </p:nvPr>
        </p:nvSpPr>
        <p:spPr/>
        <p:txBody>
          <a:bodyPr/>
          <a:lstStyle/>
          <a:p>
            <a:r>
              <a:rPr lang="en-US" dirty="0"/>
              <a:t>Emergency Room Patient Case</a:t>
            </a:r>
          </a:p>
        </p:txBody>
      </p:sp>
      <p:grpSp>
        <p:nvGrpSpPr>
          <p:cNvPr id="20" name="Group 19">
            <a:extLst>
              <a:ext uri="{FF2B5EF4-FFF2-40B4-BE49-F238E27FC236}">
                <a16:creationId xmlns:a16="http://schemas.microsoft.com/office/drawing/2014/main" id="{E76A2300-A94F-287C-D506-410A985A5B71}"/>
              </a:ext>
            </a:extLst>
          </p:cNvPr>
          <p:cNvGrpSpPr/>
          <p:nvPr/>
        </p:nvGrpSpPr>
        <p:grpSpPr>
          <a:xfrm>
            <a:off x="554182" y="1477745"/>
            <a:ext cx="11083636" cy="4351338"/>
            <a:chOff x="6904878" y="1690688"/>
            <a:chExt cx="11083636" cy="4351338"/>
          </a:xfrm>
        </p:grpSpPr>
        <p:grpSp>
          <p:nvGrpSpPr>
            <p:cNvPr id="16" name="Group 15">
              <a:extLst>
                <a:ext uri="{FF2B5EF4-FFF2-40B4-BE49-F238E27FC236}">
                  <a16:creationId xmlns:a16="http://schemas.microsoft.com/office/drawing/2014/main" id="{40F1764E-96CA-9E77-6723-406324464325}"/>
                </a:ext>
              </a:extLst>
            </p:cNvPr>
            <p:cNvGrpSpPr/>
            <p:nvPr/>
          </p:nvGrpSpPr>
          <p:grpSpPr>
            <a:xfrm>
              <a:off x="6904878" y="1690688"/>
              <a:ext cx="11083636" cy="4351338"/>
              <a:chOff x="7368341" y="1690688"/>
              <a:chExt cx="11083636" cy="4351338"/>
            </a:xfrm>
          </p:grpSpPr>
          <p:graphicFrame>
            <p:nvGraphicFramePr>
              <p:cNvPr id="8" name="Diagram 7">
                <a:extLst>
                  <a:ext uri="{FF2B5EF4-FFF2-40B4-BE49-F238E27FC236}">
                    <a16:creationId xmlns:a16="http://schemas.microsoft.com/office/drawing/2014/main" id="{611FACFB-233B-D0FA-D072-EA70FE214DC0}"/>
                  </a:ext>
                </a:extLst>
              </p:cNvPr>
              <p:cNvGraphicFramePr/>
              <p:nvPr>
                <p:extLst>
                  <p:ext uri="{D42A27DB-BD31-4B8C-83A1-F6EECF244321}">
                    <p14:modId xmlns:p14="http://schemas.microsoft.com/office/powerpoint/2010/main" val="3595246368"/>
                  </p:ext>
                </p:extLst>
              </p:nvPr>
            </p:nvGraphicFramePr>
            <p:xfrm>
              <a:off x="7368341" y="1690688"/>
              <a:ext cx="11083636"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TextBox 10">
                <a:extLst>
                  <a:ext uri="{FF2B5EF4-FFF2-40B4-BE49-F238E27FC236}">
                    <a16:creationId xmlns:a16="http://schemas.microsoft.com/office/drawing/2014/main" id="{FB919B20-3412-1080-21EE-52AF614C8FB3}"/>
                  </a:ext>
                </a:extLst>
              </p:cNvPr>
              <p:cNvSpPr txBox="1"/>
              <p:nvPr/>
            </p:nvSpPr>
            <p:spPr>
              <a:xfrm>
                <a:off x="8029184" y="3712468"/>
                <a:ext cx="688931"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1345</a:t>
                </a:r>
              </a:p>
            </p:txBody>
          </p:sp>
          <p:sp>
            <p:nvSpPr>
              <p:cNvPr id="12" name="TextBox 11">
                <a:extLst>
                  <a:ext uri="{FF2B5EF4-FFF2-40B4-BE49-F238E27FC236}">
                    <a16:creationId xmlns:a16="http://schemas.microsoft.com/office/drawing/2014/main" id="{95D09418-5AC7-39AE-BF18-46B0635BE269}"/>
                  </a:ext>
                </a:extLst>
              </p:cNvPr>
              <p:cNvSpPr txBox="1"/>
              <p:nvPr/>
            </p:nvSpPr>
            <p:spPr>
              <a:xfrm>
                <a:off x="10022910" y="3712468"/>
                <a:ext cx="688931"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1400</a:t>
                </a:r>
              </a:p>
            </p:txBody>
          </p:sp>
          <p:sp>
            <p:nvSpPr>
              <p:cNvPr id="13" name="TextBox 12">
                <a:extLst>
                  <a:ext uri="{FF2B5EF4-FFF2-40B4-BE49-F238E27FC236}">
                    <a16:creationId xmlns:a16="http://schemas.microsoft.com/office/drawing/2014/main" id="{8C0FB08F-E758-4FF3-252D-7173E66EE683}"/>
                  </a:ext>
                </a:extLst>
              </p:cNvPr>
              <p:cNvSpPr txBox="1"/>
              <p:nvPr/>
            </p:nvSpPr>
            <p:spPr>
              <a:xfrm>
                <a:off x="12004110" y="3712468"/>
                <a:ext cx="688931"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1410</a:t>
                </a:r>
              </a:p>
            </p:txBody>
          </p:sp>
          <p:sp>
            <p:nvSpPr>
              <p:cNvPr id="14" name="TextBox 13">
                <a:extLst>
                  <a:ext uri="{FF2B5EF4-FFF2-40B4-BE49-F238E27FC236}">
                    <a16:creationId xmlns:a16="http://schemas.microsoft.com/office/drawing/2014/main" id="{C214EB20-8F58-4E76-E53B-310115F1A25D}"/>
                  </a:ext>
                </a:extLst>
              </p:cNvPr>
              <p:cNvSpPr txBox="1"/>
              <p:nvPr/>
            </p:nvSpPr>
            <p:spPr>
              <a:xfrm>
                <a:off x="14090769" y="3712468"/>
                <a:ext cx="688931"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1420</a:t>
                </a:r>
              </a:p>
            </p:txBody>
          </p:sp>
          <p:sp>
            <p:nvSpPr>
              <p:cNvPr id="15" name="TextBox 14">
                <a:extLst>
                  <a:ext uri="{FF2B5EF4-FFF2-40B4-BE49-F238E27FC236}">
                    <a16:creationId xmlns:a16="http://schemas.microsoft.com/office/drawing/2014/main" id="{5381D63C-0162-4F50-81B0-90EAAF59D0A9}"/>
                  </a:ext>
                </a:extLst>
              </p:cNvPr>
              <p:cNvSpPr txBox="1"/>
              <p:nvPr/>
            </p:nvSpPr>
            <p:spPr>
              <a:xfrm>
                <a:off x="16164902" y="3712468"/>
                <a:ext cx="688931"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1430</a:t>
                </a:r>
              </a:p>
            </p:txBody>
          </p:sp>
        </p:grpSp>
        <p:sp>
          <p:nvSpPr>
            <p:cNvPr id="17" name="TextBox 16">
              <a:extLst>
                <a:ext uri="{FF2B5EF4-FFF2-40B4-BE49-F238E27FC236}">
                  <a16:creationId xmlns:a16="http://schemas.microsoft.com/office/drawing/2014/main" id="{8745E6DE-26CD-1627-5841-C9F127ABCBDF}"/>
                </a:ext>
              </a:extLst>
            </p:cNvPr>
            <p:cNvSpPr txBox="1"/>
            <p:nvPr/>
          </p:nvSpPr>
          <p:spPr>
            <a:xfrm>
              <a:off x="10787566" y="4388049"/>
              <a:ext cx="2195091" cy="1200329"/>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Discussion with ER resident to start propofol</a:t>
              </a:r>
            </a:p>
          </p:txBody>
        </p:sp>
        <p:sp>
          <p:nvSpPr>
            <p:cNvPr id="18" name="TextBox 17">
              <a:extLst>
                <a:ext uri="{FF2B5EF4-FFF2-40B4-BE49-F238E27FC236}">
                  <a16:creationId xmlns:a16="http://schemas.microsoft.com/office/drawing/2014/main" id="{5EFD5439-B342-CCB2-A181-80B4C86AB094}"/>
                </a:ext>
              </a:extLst>
            </p:cNvPr>
            <p:cNvSpPr txBox="1"/>
            <p:nvPr/>
          </p:nvSpPr>
          <p:spPr>
            <a:xfrm>
              <a:off x="6904878" y="4309001"/>
              <a:ext cx="2195091" cy="1569660"/>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Vitals</a:t>
              </a:r>
            </a:p>
            <a:p>
              <a:pPr algn="ctr"/>
              <a:r>
                <a:rPr lang="en-US" sz="2400" dirty="0">
                  <a:latin typeface="Times New Roman" panose="02020603050405020304" pitchFamily="18" charset="0"/>
                  <a:cs typeface="Times New Roman" panose="02020603050405020304" pitchFamily="18" charset="0"/>
                </a:rPr>
                <a:t>BP 132/78</a:t>
              </a:r>
            </a:p>
            <a:p>
              <a:pPr algn="ctr"/>
              <a:r>
                <a:rPr lang="en-US" sz="2400" dirty="0">
                  <a:latin typeface="Times New Roman" panose="02020603050405020304" pitchFamily="18" charset="0"/>
                  <a:cs typeface="Times New Roman" panose="02020603050405020304" pitchFamily="18" charset="0"/>
                </a:rPr>
                <a:t>HR 88</a:t>
              </a:r>
            </a:p>
            <a:p>
              <a:pPr algn="ctr"/>
              <a:r>
                <a:rPr lang="en-US" sz="2400" dirty="0">
                  <a:latin typeface="Times New Roman" panose="02020603050405020304" pitchFamily="18" charset="0"/>
                  <a:cs typeface="Times New Roman" panose="02020603050405020304" pitchFamily="18" charset="0"/>
                </a:rPr>
                <a:t>RR 14</a:t>
              </a:r>
            </a:p>
          </p:txBody>
        </p:sp>
        <p:sp>
          <p:nvSpPr>
            <p:cNvPr id="19" name="TextBox 18">
              <a:extLst>
                <a:ext uri="{FF2B5EF4-FFF2-40B4-BE49-F238E27FC236}">
                  <a16:creationId xmlns:a16="http://schemas.microsoft.com/office/drawing/2014/main" id="{1F860E0D-7C36-C531-133E-BD861356B9F1}"/>
                </a:ext>
              </a:extLst>
            </p:cNvPr>
            <p:cNvSpPr txBox="1"/>
            <p:nvPr/>
          </p:nvSpPr>
          <p:spPr>
            <a:xfrm>
              <a:off x="12802105" y="2101414"/>
              <a:ext cx="2195091" cy="1200329"/>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Vitals</a:t>
              </a:r>
            </a:p>
            <a:p>
              <a:pPr algn="ctr"/>
              <a:r>
                <a:rPr lang="en-US" sz="2400" dirty="0">
                  <a:latin typeface="Times New Roman" panose="02020603050405020304" pitchFamily="18" charset="0"/>
                  <a:cs typeface="Times New Roman" panose="02020603050405020304" pitchFamily="18" charset="0"/>
                </a:rPr>
                <a:t>BP 190/130</a:t>
              </a:r>
            </a:p>
            <a:p>
              <a:pPr algn="ctr"/>
              <a:r>
                <a:rPr lang="en-US" sz="2400" dirty="0">
                  <a:latin typeface="Times New Roman" panose="02020603050405020304" pitchFamily="18" charset="0"/>
                  <a:cs typeface="Times New Roman" panose="02020603050405020304" pitchFamily="18" charset="0"/>
                </a:rPr>
                <a:t>HR 118</a:t>
              </a:r>
            </a:p>
          </p:txBody>
        </p:sp>
      </p:grpSp>
    </p:spTree>
    <p:custDataLst>
      <p:tags r:id="rId1"/>
    </p:custDataLst>
    <p:extLst>
      <p:ext uri="{BB962C8B-B14F-4D97-AF65-F5344CB8AC3E}">
        <p14:creationId xmlns:p14="http://schemas.microsoft.com/office/powerpoint/2010/main" val="55197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31659E86-9D70-928A-F238-FEAC7D8A2732}"/>
              </a:ext>
            </a:extLst>
          </p:cNvPr>
          <p:cNvSpPr>
            <a:spLocks noGrp="1"/>
          </p:cNvSpPr>
          <p:nvPr>
            <p:ph type="title"/>
          </p:nvPr>
        </p:nvSpPr>
        <p:spPr/>
        <p:txBody>
          <a:bodyPr/>
          <a:lstStyle/>
          <a:p>
            <a:r>
              <a:rPr lang="en-US" dirty="0"/>
              <a:t>AUDIENCE PARTICIPATION</a:t>
            </a:r>
          </a:p>
        </p:txBody>
      </p:sp>
      <p:sp>
        <p:nvSpPr>
          <p:cNvPr id="2" name="Content Placeholder 1">
            <a:extLst>
              <a:ext uri="{FF2B5EF4-FFF2-40B4-BE49-F238E27FC236}">
                <a16:creationId xmlns:a16="http://schemas.microsoft.com/office/drawing/2014/main" id="{4E5A5EF2-982A-6EB0-40C5-87ACA5968B30}"/>
              </a:ext>
            </a:extLst>
          </p:cNvPr>
          <p:cNvSpPr>
            <a:spLocks noGrp="1"/>
          </p:cNvSpPr>
          <p:nvPr>
            <p:ph idx="1"/>
          </p:nvPr>
        </p:nvSpPr>
        <p:spPr/>
        <p:txBody>
          <a:bodyPr/>
          <a:lstStyle/>
          <a:p>
            <a:pPr marL="0" indent="0" algn="ctr">
              <a:buNone/>
            </a:pPr>
            <a:r>
              <a:rPr lang="en-US" sz="3600" dirty="0"/>
              <a:t>Is this patient still stable? </a:t>
            </a:r>
          </a:p>
          <a:p>
            <a:pPr marL="0" indent="0" algn="ctr">
              <a:buNone/>
            </a:pPr>
            <a:r>
              <a:rPr lang="en-US" sz="3600" dirty="0"/>
              <a:t>Do they require an intervention?</a:t>
            </a:r>
          </a:p>
        </p:txBody>
      </p:sp>
      <p:grpSp>
        <p:nvGrpSpPr>
          <p:cNvPr id="5" name="Group 4">
            <a:extLst>
              <a:ext uri="{FF2B5EF4-FFF2-40B4-BE49-F238E27FC236}">
                <a16:creationId xmlns:a16="http://schemas.microsoft.com/office/drawing/2014/main" id="{72F66243-4644-8DE9-1375-ECF10F0AD8E9}"/>
              </a:ext>
            </a:extLst>
          </p:cNvPr>
          <p:cNvGrpSpPr/>
          <p:nvPr/>
        </p:nvGrpSpPr>
        <p:grpSpPr>
          <a:xfrm>
            <a:off x="2455164" y="2693500"/>
            <a:ext cx="7565690" cy="2851770"/>
            <a:chOff x="6904878" y="1690688"/>
            <a:chExt cx="11083636" cy="4521401"/>
          </a:xfrm>
        </p:grpSpPr>
        <p:grpSp>
          <p:nvGrpSpPr>
            <p:cNvPr id="7" name="Group 6">
              <a:extLst>
                <a:ext uri="{FF2B5EF4-FFF2-40B4-BE49-F238E27FC236}">
                  <a16:creationId xmlns:a16="http://schemas.microsoft.com/office/drawing/2014/main" id="{EAAB3DFB-F222-FF96-43FD-40E55DFBC10D}"/>
                </a:ext>
              </a:extLst>
            </p:cNvPr>
            <p:cNvGrpSpPr/>
            <p:nvPr/>
          </p:nvGrpSpPr>
          <p:grpSpPr>
            <a:xfrm>
              <a:off x="6904878" y="1690688"/>
              <a:ext cx="11083636" cy="4351338"/>
              <a:chOff x="7368341" y="1690688"/>
              <a:chExt cx="11083636" cy="4351338"/>
            </a:xfrm>
          </p:grpSpPr>
          <p:graphicFrame>
            <p:nvGraphicFramePr>
              <p:cNvPr id="11" name="Diagram 10">
                <a:extLst>
                  <a:ext uri="{FF2B5EF4-FFF2-40B4-BE49-F238E27FC236}">
                    <a16:creationId xmlns:a16="http://schemas.microsoft.com/office/drawing/2014/main" id="{4D175C63-B072-52F8-EF9F-21373E045160}"/>
                  </a:ext>
                </a:extLst>
              </p:cNvPr>
              <p:cNvGraphicFramePr/>
              <p:nvPr>
                <p:extLst>
                  <p:ext uri="{D42A27DB-BD31-4B8C-83A1-F6EECF244321}">
                    <p14:modId xmlns:p14="http://schemas.microsoft.com/office/powerpoint/2010/main" val="2432207013"/>
                  </p:ext>
                </p:extLst>
              </p:nvPr>
            </p:nvGraphicFramePr>
            <p:xfrm>
              <a:off x="7368341" y="1690688"/>
              <a:ext cx="11083636"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Box 11">
                <a:extLst>
                  <a:ext uri="{FF2B5EF4-FFF2-40B4-BE49-F238E27FC236}">
                    <a16:creationId xmlns:a16="http://schemas.microsoft.com/office/drawing/2014/main" id="{8AD5D5E6-FD49-B34F-8D21-3293EBAA7DDD}"/>
                  </a:ext>
                </a:extLst>
              </p:cNvPr>
              <p:cNvSpPr txBox="1"/>
              <p:nvPr/>
            </p:nvSpPr>
            <p:spPr>
              <a:xfrm>
                <a:off x="9419533" y="3632020"/>
                <a:ext cx="934836" cy="487972"/>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1345</a:t>
                </a:r>
              </a:p>
            </p:txBody>
          </p:sp>
          <p:sp>
            <p:nvSpPr>
              <p:cNvPr id="16" name="TextBox 15">
                <a:extLst>
                  <a:ext uri="{FF2B5EF4-FFF2-40B4-BE49-F238E27FC236}">
                    <a16:creationId xmlns:a16="http://schemas.microsoft.com/office/drawing/2014/main" id="{EE8D7487-0653-0B0E-B8A3-3AFAAA23B7D2}"/>
                  </a:ext>
                </a:extLst>
              </p:cNvPr>
              <p:cNvSpPr txBox="1"/>
              <p:nvPr/>
            </p:nvSpPr>
            <p:spPr>
              <a:xfrm>
                <a:off x="14518807" y="3622370"/>
                <a:ext cx="843195" cy="487972"/>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1430</a:t>
                </a:r>
              </a:p>
            </p:txBody>
          </p:sp>
        </p:grpSp>
        <p:sp>
          <p:nvSpPr>
            <p:cNvPr id="9" name="TextBox 8">
              <a:extLst>
                <a:ext uri="{FF2B5EF4-FFF2-40B4-BE49-F238E27FC236}">
                  <a16:creationId xmlns:a16="http://schemas.microsoft.com/office/drawing/2014/main" id="{94E1CA67-B066-96F7-F76F-3C5AA41E13D3}"/>
                </a:ext>
              </a:extLst>
            </p:cNvPr>
            <p:cNvSpPr txBox="1"/>
            <p:nvPr/>
          </p:nvSpPr>
          <p:spPr>
            <a:xfrm>
              <a:off x="8258190" y="4309001"/>
              <a:ext cx="2195091" cy="1903088"/>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Vitals</a:t>
              </a:r>
            </a:p>
            <a:p>
              <a:pPr algn="ctr"/>
              <a:r>
                <a:rPr lang="en-US" sz="2400" dirty="0">
                  <a:latin typeface="Times New Roman" panose="02020603050405020304" pitchFamily="18" charset="0"/>
                  <a:cs typeface="Times New Roman" panose="02020603050405020304" pitchFamily="18" charset="0"/>
                </a:rPr>
                <a:t>BP 132/78</a:t>
              </a:r>
            </a:p>
            <a:p>
              <a:pPr algn="ctr"/>
              <a:r>
                <a:rPr lang="en-US" sz="2400" dirty="0">
                  <a:latin typeface="Times New Roman" panose="02020603050405020304" pitchFamily="18" charset="0"/>
                  <a:cs typeface="Times New Roman" panose="02020603050405020304" pitchFamily="18" charset="0"/>
                </a:rPr>
                <a:t>HR 88</a:t>
              </a:r>
            </a:p>
          </p:txBody>
        </p:sp>
      </p:grpSp>
    </p:spTree>
    <p:extLst>
      <p:ext uri="{BB962C8B-B14F-4D97-AF65-F5344CB8AC3E}">
        <p14:creationId xmlns:p14="http://schemas.microsoft.com/office/powerpoint/2010/main" val="2790749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689FCF7-621D-10B8-5F48-19E50CA1CFA8}"/>
              </a:ext>
            </a:extLst>
          </p:cNvPr>
          <p:cNvSpPr>
            <a:spLocks noGrp="1"/>
          </p:cNvSpPr>
          <p:nvPr>
            <p:ph type="title"/>
          </p:nvPr>
        </p:nvSpPr>
        <p:spPr/>
        <p:txBody>
          <a:bodyPr/>
          <a:lstStyle/>
          <a:p>
            <a:r>
              <a:rPr lang="en-US" dirty="0"/>
              <a:t>AUDIENCE PARTICIPATION</a:t>
            </a:r>
          </a:p>
        </p:txBody>
      </p:sp>
      <p:sp>
        <p:nvSpPr>
          <p:cNvPr id="2" name="Content Placeholder 1">
            <a:extLst>
              <a:ext uri="{FF2B5EF4-FFF2-40B4-BE49-F238E27FC236}">
                <a16:creationId xmlns:a16="http://schemas.microsoft.com/office/drawing/2014/main" id="{4E5A5EF2-982A-6EB0-40C5-87ACA5968B30}"/>
              </a:ext>
            </a:extLst>
          </p:cNvPr>
          <p:cNvSpPr>
            <a:spLocks noGrp="1"/>
          </p:cNvSpPr>
          <p:nvPr>
            <p:ph idx="1"/>
          </p:nvPr>
        </p:nvSpPr>
        <p:spPr/>
        <p:txBody>
          <a:bodyPr/>
          <a:lstStyle/>
          <a:p>
            <a:pPr marL="0" indent="0" algn="ctr">
              <a:buNone/>
            </a:pPr>
            <a:r>
              <a:rPr lang="en-US" sz="3600" b="1" dirty="0"/>
              <a:t>Which of the following is most appropriate for the patient? </a:t>
            </a:r>
          </a:p>
          <a:p>
            <a:pPr marL="0" indent="0" algn="ctr">
              <a:buNone/>
            </a:pPr>
            <a:endParaRPr lang="en-US" dirty="0"/>
          </a:p>
          <a:p>
            <a:pPr marL="1997075" lvl="1" defTabSz="422275"/>
            <a:r>
              <a:rPr lang="en-US" sz="3200" dirty="0"/>
              <a:t>BP lowering medication</a:t>
            </a:r>
          </a:p>
          <a:p>
            <a:pPr marL="1997075" lvl="1" defTabSz="422275"/>
            <a:r>
              <a:rPr lang="en-US" sz="3200" dirty="0"/>
              <a:t>Sedation</a:t>
            </a:r>
            <a:endParaRPr lang="en-US" dirty="0"/>
          </a:p>
        </p:txBody>
      </p:sp>
    </p:spTree>
    <p:extLst>
      <p:ext uri="{BB962C8B-B14F-4D97-AF65-F5344CB8AC3E}">
        <p14:creationId xmlns:p14="http://schemas.microsoft.com/office/powerpoint/2010/main" val="2301150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D161BB8-238F-D4A8-B6E3-28F6674E65D6}"/>
              </a:ext>
            </a:extLst>
          </p:cNvPr>
          <p:cNvSpPr>
            <a:spLocks noGrp="1"/>
          </p:cNvSpPr>
          <p:nvPr>
            <p:ph type="title"/>
          </p:nvPr>
        </p:nvSpPr>
        <p:spPr/>
        <p:txBody>
          <a:bodyPr/>
          <a:lstStyle/>
          <a:p>
            <a:r>
              <a:rPr lang="en-US" dirty="0"/>
              <a:t>AUDIENCE PARTICIPATION</a:t>
            </a:r>
          </a:p>
        </p:txBody>
      </p:sp>
      <p:sp>
        <p:nvSpPr>
          <p:cNvPr id="2" name="Content Placeholder 1">
            <a:extLst>
              <a:ext uri="{FF2B5EF4-FFF2-40B4-BE49-F238E27FC236}">
                <a16:creationId xmlns:a16="http://schemas.microsoft.com/office/drawing/2014/main" id="{4E5A5EF2-982A-6EB0-40C5-87ACA5968B30}"/>
              </a:ext>
            </a:extLst>
          </p:cNvPr>
          <p:cNvSpPr>
            <a:spLocks noGrp="1"/>
          </p:cNvSpPr>
          <p:nvPr>
            <p:ph idx="1"/>
          </p:nvPr>
        </p:nvSpPr>
        <p:spPr/>
        <p:txBody>
          <a:bodyPr/>
          <a:lstStyle/>
          <a:p>
            <a:pPr marL="0" indent="0" algn="ctr">
              <a:buNone/>
            </a:pPr>
            <a:r>
              <a:rPr lang="en-US" sz="3600" b="1" dirty="0"/>
              <a:t>Which of the following is most appropriate for the patient? </a:t>
            </a:r>
          </a:p>
          <a:p>
            <a:pPr marL="0" indent="0" algn="ctr">
              <a:buNone/>
            </a:pPr>
            <a:endParaRPr lang="en-US" dirty="0"/>
          </a:p>
          <a:p>
            <a:pPr marL="1997075" lvl="1" defTabSz="422275"/>
            <a:endParaRPr lang="en-US" sz="3200" dirty="0"/>
          </a:p>
          <a:p>
            <a:pPr marL="1997075" lvl="1" defTabSz="422275"/>
            <a:r>
              <a:rPr lang="en-US" sz="3200" b="1" dirty="0"/>
              <a:t>Sedation</a:t>
            </a:r>
            <a:endParaRPr lang="en-US" b="1" dirty="0"/>
          </a:p>
        </p:txBody>
      </p:sp>
    </p:spTree>
    <p:extLst>
      <p:ext uri="{BB962C8B-B14F-4D97-AF65-F5344CB8AC3E}">
        <p14:creationId xmlns:p14="http://schemas.microsoft.com/office/powerpoint/2010/main" val="4641291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3C7B1B-30C3-F162-E72C-ACAC94CEB9D8}"/>
              </a:ext>
            </a:extLst>
          </p:cNvPr>
          <p:cNvSpPr>
            <a:spLocks noGrp="1"/>
          </p:cNvSpPr>
          <p:nvPr>
            <p:ph type="title"/>
          </p:nvPr>
        </p:nvSpPr>
        <p:spPr/>
        <p:txBody>
          <a:bodyPr/>
          <a:lstStyle/>
          <a:p>
            <a:r>
              <a:rPr lang="en-US" dirty="0"/>
              <a:t>RSI Timeline</a:t>
            </a:r>
          </a:p>
        </p:txBody>
      </p:sp>
      <p:graphicFrame>
        <p:nvGraphicFramePr>
          <p:cNvPr id="5" name="Content Placeholder 4">
            <a:extLst>
              <a:ext uri="{FF2B5EF4-FFF2-40B4-BE49-F238E27FC236}">
                <a16:creationId xmlns:a16="http://schemas.microsoft.com/office/drawing/2014/main" id="{97A310CE-2E80-EE56-1037-DFA413A4A9E7}"/>
              </a:ext>
            </a:extLst>
          </p:cNvPr>
          <p:cNvGraphicFramePr>
            <a:graphicFrameLocks noGrp="1"/>
          </p:cNvGraphicFramePr>
          <p:nvPr>
            <p:ph idx="1"/>
            <p:extLst>
              <p:ext uri="{D42A27DB-BD31-4B8C-83A1-F6EECF244321}">
                <p14:modId xmlns:p14="http://schemas.microsoft.com/office/powerpoint/2010/main" val="346139312"/>
              </p:ext>
            </p:extLst>
          </p:nvPr>
        </p:nvGraphicFramePr>
        <p:xfrm>
          <a:off x="972843" y="1027906"/>
          <a:ext cx="10799763"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457CD9DA-236D-9643-39F9-D7302E359666}"/>
              </a:ext>
            </a:extLst>
          </p:cNvPr>
          <p:cNvSpPr txBox="1"/>
          <p:nvPr/>
        </p:nvSpPr>
        <p:spPr>
          <a:xfrm>
            <a:off x="1348509" y="4139490"/>
            <a:ext cx="10984991" cy="646331"/>
          </a:xfrm>
          <a:prstGeom prst="rect">
            <a:avLst/>
          </a:prstGeom>
          <a:noFill/>
        </p:spPr>
        <p:txBody>
          <a:bodyPr wrap="square" numCol="3"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Not administered</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1400 etomidate administered</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1400 rocuronium administered</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1402 patient intubated</a:t>
            </a:r>
          </a:p>
        </p:txBody>
      </p:sp>
    </p:spTree>
    <p:extLst>
      <p:ext uri="{BB962C8B-B14F-4D97-AF65-F5344CB8AC3E}">
        <p14:creationId xmlns:p14="http://schemas.microsoft.com/office/powerpoint/2010/main" val="2105621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3">
            <a:extLst>
              <a:ext uri="{FF2B5EF4-FFF2-40B4-BE49-F238E27FC236}">
                <a16:creationId xmlns:a16="http://schemas.microsoft.com/office/drawing/2014/main" id="{663930E7-E058-D465-E9E5-8F9D64BD4121}"/>
              </a:ext>
            </a:extLst>
          </p:cNvPr>
          <p:cNvSpPr>
            <a:spLocks noGrp="1"/>
          </p:cNvSpPr>
          <p:nvPr>
            <p:ph type="ftr" sz="quarter" idx="11"/>
          </p:nvPr>
        </p:nvSpPr>
        <p:spPr>
          <a:xfrm>
            <a:off x="2389632" y="5684518"/>
            <a:ext cx="2464886" cy="365125"/>
          </a:xfrm>
        </p:spPr>
        <p:txBody>
          <a:bodyPr/>
          <a:lstStyle/>
          <a:p>
            <a:pPr algn="r"/>
            <a:r>
              <a:rPr lang="en-US" sz="1000" b="1" dirty="0">
                <a:solidFill>
                  <a:schemeClr val="tx1"/>
                </a:solidFill>
                <a:latin typeface="Times New Roman" panose="02020603050405020304" pitchFamily="18" charset="0"/>
                <a:cs typeface="Times New Roman" panose="02020603050405020304" pitchFamily="18" charset="0"/>
              </a:rPr>
              <a:t>*IBW: Ideal Body Weight, use if obese</a:t>
            </a:r>
          </a:p>
        </p:txBody>
      </p:sp>
      <p:sp>
        <p:nvSpPr>
          <p:cNvPr id="3" name="Title 2">
            <a:extLst>
              <a:ext uri="{FF2B5EF4-FFF2-40B4-BE49-F238E27FC236}">
                <a16:creationId xmlns:a16="http://schemas.microsoft.com/office/drawing/2014/main" id="{D1EBCDB1-8E6E-68B1-20B5-D32581AD6295}"/>
              </a:ext>
            </a:extLst>
          </p:cNvPr>
          <p:cNvSpPr>
            <a:spLocks noGrp="1"/>
          </p:cNvSpPr>
          <p:nvPr>
            <p:ph type="title"/>
          </p:nvPr>
        </p:nvSpPr>
        <p:spPr/>
        <p:txBody>
          <a:bodyPr/>
          <a:lstStyle/>
          <a:p>
            <a:r>
              <a:rPr lang="en-US" dirty="0"/>
              <a:t>Pharmacology of Medications</a:t>
            </a:r>
          </a:p>
        </p:txBody>
      </p:sp>
      <p:graphicFrame>
        <p:nvGraphicFramePr>
          <p:cNvPr id="7" name="Content Placeholder 5">
            <a:extLst>
              <a:ext uri="{FF2B5EF4-FFF2-40B4-BE49-F238E27FC236}">
                <a16:creationId xmlns:a16="http://schemas.microsoft.com/office/drawing/2014/main" id="{33037DB9-8961-6AC1-4482-20B0ABEE2A55}"/>
              </a:ext>
            </a:extLst>
          </p:cNvPr>
          <p:cNvGraphicFramePr>
            <a:graphicFrameLocks noGrp="1"/>
          </p:cNvGraphicFramePr>
          <p:nvPr>
            <p:ph idx="4294967295"/>
            <p:extLst>
              <p:ext uri="{D42A27DB-BD31-4B8C-83A1-F6EECF244321}">
                <p14:modId xmlns:p14="http://schemas.microsoft.com/office/powerpoint/2010/main" val="1056054096"/>
              </p:ext>
            </p:extLst>
          </p:nvPr>
        </p:nvGraphicFramePr>
        <p:xfrm>
          <a:off x="1123627" y="1446166"/>
          <a:ext cx="9944746" cy="2410812"/>
        </p:xfrm>
        <a:graphic>
          <a:graphicData uri="http://schemas.openxmlformats.org/drawingml/2006/table">
            <a:tbl>
              <a:tblPr firstRow="1" bandRow="1">
                <a:tableStyleId>{5C22544A-7EE6-4342-B048-85BDC9FD1C3A}</a:tableStyleId>
              </a:tblPr>
              <a:tblGrid>
                <a:gridCol w="1744726">
                  <a:extLst>
                    <a:ext uri="{9D8B030D-6E8A-4147-A177-3AD203B41FA5}">
                      <a16:colId xmlns:a16="http://schemas.microsoft.com/office/drawing/2014/main" val="470168208"/>
                    </a:ext>
                  </a:extLst>
                </a:gridCol>
                <a:gridCol w="1461240">
                  <a:extLst>
                    <a:ext uri="{9D8B030D-6E8A-4147-A177-3AD203B41FA5}">
                      <a16:colId xmlns:a16="http://schemas.microsoft.com/office/drawing/2014/main" val="3423948459"/>
                    </a:ext>
                  </a:extLst>
                </a:gridCol>
                <a:gridCol w="2182368">
                  <a:extLst>
                    <a:ext uri="{9D8B030D-6E8A-4147-A177-3AD203B41FA5}">
                      <a16:colId xmlns:a16="http://schemas.microsoft.com/office/drawing/2014/main" val="1778395533"/>
                    </a:ext>
                  </a:extLst>
                </a:gridCol>
                <a:gridCol w="1804416">
                  <a:extLst>
                    <a:ext uri="{9D8B030D-6E8A-4147-A177-3AD203B41FA5}">
                      <a16:colId xmlns:a16="http://schemas.microsoft.com/office/drawing/2014/main" val="4066251447"/>
                    </a:ext>
                  </a:extLst>
                </a:gridCol>
                <a:gridCol w="2751996">
                  <a:extLst>
                    <a:ext uri="{9D8B030D-6E8A-4147-A177-3AD203B41FA5}">
                      <a16:colId xmlns:a16="http://schemas.microsoft.com/office/drawing/2014/main" val="2586974879"/>
                    </a:ext>
                  </a:extLst>
                </a:gridCol>
              </a:tblGrid>
              <a:tr h="407018">
                <a:tc>
                  <a:txBody>
                    <a:bodyPr/>
                    <a:lstStyle/>
                    <a:p>
                      <a:r>
                        <a:rPr lang="en-US" sz="2000" dirty="0" err="1">
                          <a:solidFill>
                            <a:schemeClr val="tx1"/>
                          </a:solidFill>
                          <a:latin typeface="Times New Roman" panose="02020603050405020304" pitchFamily="18" charset="0"/>
                          <a:cs typeface="Times New Roman" panose="02020603050405020304" pitchFamily="18" charset="0"/>
                        </a:rPr>
                        <a:t>Inducation</a:t>
                      </a:r>
                      <a:endParaRPr lang="en-US" sz="2000" dirty="0">
                        <a:solidFill>
                          <a:schemeClr val="tx1"/>
                        </a:solidFill>
                        <a:latin typeface="Times New Roman" panose="02020603050405020304" pitchFamily="18" charset="0"/>
                        <a:cs typeface="Times New Roman" panose="02020603050405020304" pitchFamily="18" charset="0"/>
                      </a:endParaRPr>
                    </a:p>
                  </a:txBody>
                  <a:tcPr anchor="ctr">
                    <a:lnB w="38100" cap="flat" cmpd="sng" algn="ctr">
                      <a:solidFill>
                        <a:srgbClr val="1A89A4"/>
                      </a:solidFill>
                      <a:prstDash val="solid"/>
                      <a:round/>
                      <a:headEnd type="none" w="med" len="med"/>
                      <a:tailEnd type="none" w="med" len="med"/>
                    </a:lnB>
                    <a:noFill/>
                  </a:tcPr>
                </a:tc>
                <a:tc>
                  <a:txBody>
                    <a:bodyPr/>
                    <a:lstStyle/>
                    <a:p>
                      <a:r>
                        <a:rPr lang="en-US" sz="2000" dirty="0">
                          <a:solidFill>
                            <a:schemeClr val="tx1"/>
                          </a:solidFill>
                          <a:latin typeface="Times New Roman" panose="02020603050405020304" pitchFamily="18" charset="0"/>
                          <a:cs typeface="Times New Roman" panose="02020603050405020304" pitchFamily="18" charset="0"/>
                        </a:rPr>
                        <a:t>Dosing</a:t>
                      </a:r>
                    </a:p>
                  </a:txBody>
                  <a:tcPr anchor="ctr">
                    <a:lnB w="38100" cap="flat" cmpd="sng" algn="ctr">
                      <a:solidFill>
                        <a:srgbClr val="1A89A4"/>
                      </a:solidFill>
                      <a:prstDash val="solid"/>
                      <a:round/>
                      <a:headEnd type="none" w="med" len="med"/>
                      <a:tailEnd type="none" w="med" len="med"/>
                    </a:lnB>
                    <a:noFill/>
                  </a:tcPr>
                </a:tc>
                <a:tc>
                  <a:txBody>
                    <a:bodyPr/>
                    <a:lstStyle/>
                    <a:p>
                      <a:r>
                        <a:rPr lang="en-US" sz="2000" dirty="0">
                          <a:solidFill>
                            <a:schemeClr val="tx1"/>
                          </a:solidFill>
                          <a:latin typeface="Times New Roman" panose="02020603050405020304" pitchFamily="18" charset="0"/>
                          <a:cs typeface="Times New Roman" panose="02020603050405020304" pitchFamily="18" charset="0"/>
                        </a:rPr>
                        <a:t>Pharmacokinetics</a:t>
                      </a:r>
                    </a:p>
                  </a:txBody>
                  <a:tcPr anchor="ctr">
                    <a:lnB w="38100" cap="flat" cmpd="sng" algn="ctr">
                      <a:solidFill>
                        <a:srgbClr val="1A89A4"/>
                      </a:solidFill>
                      <a:prstDash val="solid"/>
                      <a:round/>
                      <a:headEnd type="none" w="med" len="med"/>
                      <a:tailEnd type="none" w="med" len="med"/>
                    </a:lnB>
                    <a:noFill/>
                  </a:tcPr>
                </a:tc>
                <a:tc>
                  <a:txBody>
                    <a:bodyPr/>
                    <a:lstStyle/>
                    <a:p>
                      <a:r>
                        <a:rPr lang="en-US" sz="2000" dirty="0">
                          <a:solidFill>
                            <a:schemeClr val="tx1"/>
                          </a:solidFill>
                          <a:latin typeface="Times New Roman" panose="02020603050405020304" pitchFamily="18" charset="0"/>
                          <a:cs typeface="Times New Roman" panose="02020603050405020304" pitchFamily="18" charset="0"/>
                        </a:rPr>
                        <a:t>Benefits</a:t>
                      </a:r>
                    </a:p>
                  </a:txBody>
                  <a:tcPr anchor="ctr">
                    <a:lnB w="38100" cap="flat" cmpd="sng" algn="ctr">
                      <a:solidFill>
                        <a:srgbClr val="1A89A4"/>
                      </a:solidFill>
                      <a:prstDash val="solid"/>
                      <a:round/>
                      <a:headEnd type="none" w="med" len="med"/>
                      <a:tailEnd type="none" w="med" len="med"/>
                    </a:lnB>
                    <a:noFill/>
                  </a:tcPr>
                </a:tc>
                <a:tc>
                  <a:txBody>
                    <a:bodyPr/>
                    <a:lstStyle/>
                    <a:p>
                      <a:r>
                        <a:rPr lang="en-US" sz="2000" dirty="0">
                          <a:solidFill>
                            <a:schemeClr val="tx1"/>
                          </a:solidFill>
                          <a:latin typeface="Times New Roman" panose="02020603050405020304" pitchFamily="18" charset="0"/>
                          <a:cs typeface="Times New Roman" panose="02020603050405020304" pitchFamily="18" charset="0"/>
                        </a:rPr>
                        <a:t>Precautions</a:t>
                      </a:r>
                    </a:p>
                  </a:txBody>
                  <a:tcPr anchor="ctr">
                    <a:lnB w="38100" cap="flat" cmpd="sng" algn="ctr">
                      <a:solidFill>
                        <a:srgbClr val="1A89A4"/>
                      </a:solidFill>
                      <a:prstDash val="solid"/>
                      <a:round/>
                      <a:headEnd type="none" w="med" len="med"/>
                      <a:tailEnd type="none" w="med" len="med"/>
                    </a:lnB>
                    <a:noFill/>
                  </a:tcPr>
                </a:tc>
                <a:extLst>
                  <a:ext uri="{0D108BD9-81ED-4DB2-BD59-A6C34878D82A}">
                    <a16:rowId xmlns:a16="http://schemas.microsoft.com/office/drawing/2014/main" val="3804074917"/>
                  </a:ext>
                </a:extLst>
              </a:tr>
              <a:tr h="723634">
                <a:tc>
                  <a:txBody>
                    <a:bodyPr/>
                    <a:lstStyle/>
                    <a:p>
                      <a:r>
                        <a:rPr lang="en-US" sz="1800" dirty="0" err="1">
                          <a:solidFill>
                            <a:schemeClr val="tx1"/>
                          </a:solidFill>
                          <a:latin typeface="Times New Roman" panose="02020603050405020304" pitchFamily="18" charset="0"/>
                          <a:cs typeface="Times New Roman" panose="02020603050405020304" pitchFamily="18" charset="0"/>
                        </a:rPr>
                        <a:t>Etomidate</a:t>
                      </a:r>
                      <a:endParaRPr lang="en-US" sz="1800" dirty="0">
                        <a:solidFill>
                          <a:schemeClr val="tx1"/>
                        </a:solidFill>
                        <a:latin typeface="Times New Roman" panose="02020603050405020304" pitchFamily="18" charset="0"/>
                        <a:cs typeface="Times New Roman" panose="02020603050405020304" pitchFamily="18" charset="0"/>
                      </a:endParaRPr>
                    </a:p>
                  </a:txBody>
                  <a:tcPr>
                    <a:lnT w="38100" cap="flat" cmpd="sng" algn="ctr">
                      <a:solidFill>
                        <a:srgbClr val="1A89A4"/>
                      </a:solidFill>
                      <a:prstDash val="solid"/>
                      <a:round/>
                      <a:headEnd type="none" w="med" len="med"/>
                      <a:tailEnd type="none" w="med" len="med"/>
                    </a:lnT>
                    <a:solidFill>
                      <a:srgbClr val="90BCC5">
                        <a:alpha val="69804"/>
                      </a:srgbClr>
                    </a:solidFill>
                  </a:tcPr>
                </a:tc>
                <a:tc>
                  <a:txBody>
                    <a:bodyPr/>
                    <a:lstStyle/>
                    <a:p>
                      <a:r>
                        <a:rPr lang="en-US" sz="1800" dirty="0">
                          <a:solidFill>
                            <a:schemeClr val="tx1"/>
                          </a:solidFill>
                          <a:latin typeface="Times New Roman" panose="02020603050405020304" pitchFamily="18" charset="0"/>
                          <a:cs typeface="Times New Roman" panose="02020603050405020304" pitchFamily="18" charset="0"/>
                        </a:rPr>
                        <a:t>0.3 mg/kg </a:t>
                      </a:r>
                    </a:p>
                  </a:txBody>
                  <a:tcPr>
                    <a:lnT w="38100" cap="flat" cmpd="sng" algn="ctr">
                      <a:solidFill>
                        <a:srgbClr val="1A89A4"/>
                      </a:solidFill>
                      <a:prstDash val="solid"/>
                      <a:round/>
                      <a:headEnd type="none" w="med" len="med"/>
                      <a:tailEnd type="none" w="med" len="med"/>
                    </a:lnT>
                    <a:solidFill>
                      <a:srgbClr val="90BCC5">
                        <a:alpha val="69804"/>
                      </a:srgbClr>
                    </a:solidFill>
                  </a:tcPr>
                </a:tc>
                <a:tc>
                  <a:txBody>
                    <a:bodyPr/>
                    <a:lstStyle/>
                    <a:p>
                      <a:r>
                        <a:rPr lang="en-US" sz="1800" dirty="0">
                          <a:solidFill>
                            <a:schemeClr val="tx1"/>
                          </a:solidFill>
                          <a:latin typeface="Times New Roman" panose="02020603050405020304" pitchFamily="18" charset="0"/>
                          <a:cs typeface="Times New Roman" panose="02020603050405020304" pitchFamily="18" charset="0"/>
                        </a:rPr>
                        <a:t>Onset: 10-60 sec</a:t>
                      </a:r>
                    </a:p>
                    <a:p>
                      <a:r>
                        <a:rPr lang="en-US" sz="1800" b="1" dirty="0">
                          <a:solidFill>
                            <a:schemeClr val="tx1"/>
                          </a:solidFill>
                          <a:latin typeface="Times New Roman" panose="02020603050405020304" pitchFamily="18" charset="0"/>
                          <a:cs typeface="Times New Roman" panose="02020603050405020304" pitchFamily="18" charset="0"/>
                        </a:rPr>
                        <a:t>Duration: 3-5 min</a:t>
                      </a:r>
                    </a:p>
                  </a:txBody>
                  <a:tcPr>
                    <a:lnT w="38100" cap="flat" cmpd="sng" algn="ctr">
                      <a:solidFill>
                        <a:srgbClr val="1A89A4"/>
                      </a:solidFill>
                      <a:prstDash val="solid"/>
                      <a:round/>
                      <a:headEnd type="none" w="med" len="med"/>
                      <a:tailEnd type="none" w="med" len="med"/>
                    </a:lnT>
                    <a:solidFill>
                      <a:srgbClr val="90BCC5">
                        <a:alpha val="69804"/>
                      </a:srgbClr>
                    </a:solidFill>
                  </a:tcPr>
                </a:tc>
                <a:tc>
                  <a:txBody>
                    <a:bodyPr/>
                    <a:lstStyle/>
                    <a:p>
                      <a:r>
                        <a:rPr lang="en-US" sz="1800" dirty="0">
                          <a:solidFill>
                            <a:schemeClr val="tx1"/>
                          </a:solidFill>
                          <a:latin typeface="Times New Roman" panose="02020603050405020304" pitchFamily="18" charset="0"/>
                          <a:cs typeface="Times New Roman" panose="02020603050405020304" pitchFamily="18" charset="0"/>
                        </a:rPr>
                        <a:t>HTN</a:t>
                      </a:r>
                    </a:p>
                    <a:p>
                      <a:r>
                        <a:rPr lang="en-US" sz="1800" dirty="0">
                          <a:solidFill>
                            <a:schemeClr val="tx1"/>
                          </a:solidFill>
                          <a:latin typeface="Times New Roman" panose="02020603050405020304" pitchFamily="18" charset="0"/>
                          <a:cs typeface="Times New Roman" panose="02020603050405020304" pitchFamily="18" charset="0"/>
                        </a:rPr>
                        <a:t>Rapid acting</a:t>
                      </a:r>
                    </a:p>
                  </a:txBody>
                  <a:tcPr>
                    <a:lnT w="38100" cap="flat" cmpd="sng" algn="ctr">
                      <a:solidFill>
                        <a:srgbClr val="1A89A4"/>
                      </a:solidFill>
                      <a:prstDash val="solid"/>
                      <a:round/>
                      <a:headEnd type="none" w="med" len="med"/>
                      <a:tailEnd type="none" w="med" len="med"/>
                    </a:lnT>
                    <a:solidFill>
                      <a:srgbClr val="90BCC5">
                        <a:alpha val="69804"/>
                      </a:srgbClr>
                    </a:solidFill>
                  </a:tcPr>
                </a:tc>
                <a:tc>
                  <a:txBody>
                    <a:bodyPr/>
                    <a:lstStyle/>
                    <a:p>
                      <a:r>
                        <a:rPr lang="en-US" sz="1800" dirty="0">
                          <a:solidFill>
                            <a:schemeClr val="tx1"/>
                          </a:solidFill>
                          <a:latin typeface="Times New Roman" panose="02020603050405020304" pitchFamily="18" charset="0"/>
                          <a:cs typeface="Times New Roman" panose="02020603050405020304" pitchFamily="18" charset="0"/>
                        </a:rPr>
                        <a:t>Inhibition</a:t>
                      </a:r>
                      <a:r>
                        <a:rPr lang="en-US" sz="1800" baseline="0" dirty="0">
                          <a:solidFill>
                            <a:schemeClr val="tx1"/>
                          </a:solidFill>
                          <a:latin typeface="Times New Roman" panose="02020603050405020304" pitchFamily="18" charset="0"/>
                          <a:cs typeface="Times New Roman" panose="02020603050405020304" pitchFamily="18" charset="0"/>
                        </a:rPr>
                        <a:t> of cortisol</a:t>
                      </a:r>
                    </a:p>
                    <a:p>
                      <a:r>
                        <a:rPr lang="en-US" sz="1800" baseline="0" dirty="0">
                          <a:solidFill>
                            <a:schemeClr val="tx1"/>
                          </a:solidFill>
                          <a:latin typeface="Times New Roman" panose="02020603050405020304" pitchFamily="18" charset="0"/>
                          <a:cs typeface="Times New Roman" panose="02020603050405020304" pitchFamily="18" charset="0"/>
                        </a:rPr>
                        <a:t>Decrease seizure threshold</a:t>
                      </a:r>
                      <a:endParaRPr lang="en-US" sz="1800" dirty="0">
                        <a:solidFill>
                          <a:schemeClr val="tx1"/>
                        </a:solidFill>
                        <a:latin typeface="Times New Roman" panose="02020603050405020304" pitchFamily="18" charset="0"/>
                        <a:cs typeface="Times New Roman" panose="02020603050405020304" pitchFamily="18" charset="0"/>
                      </a:endParaRPr>
                    </a:p>
                  </a:txBody>
                  <a:tcPr>
                    <a:lnT w="38100" cap="flat" cmpd="sng" algn="ctr">
                      <a:solidFill>
                        <a:srgbClr val="1A89A4"/>
                      </a:solidFill>
                      <a:prstDash val="solid"/>
                      <a:round/>
                      <a:headEnd type="none" w="med" len="med"/>
                      <a:tailEnd type="none" w="med" len="med"/>
                    </a:lnT>
                    <a:solidFill>
                      <a:srgbClr val="90BCC5">
                        <a:alpha val="69804"/>
                      </a:srgbClr>
                    </a:solidFill>
                  </a:tcPr>
                </a:tc>
                <a:extLst>
                  <a:ext uri="{0D108BD9-81ED-4DB2-BD59-A6C34878D82A}">
                    <a16:rowId xmlns:a16="http://schemas.microsoft.com/office/drawing/2014/main" val="4027288448"/>
                  </a:ext>
                </a:extLst>
              </a:tr>
              <a:tr h="635618">
                <a:tc>
                  <a:txBody>
                    <a:bodyPr/>
                    <a:lstStyle/>
                    <a:p>
                      <a:r>
                        <a:rPr lang="en-US" sz="1800" dirty="0" err="1">
                          <a:solidFill>
                            <a:schemeClr val="tx1"/>
                          </a:solidFill>
                          <a:latin typeface="Times New Roman" panose="02020603050405020304" pitchFamily="18" charset="0"/>
                          <a:cs typeface="Times New Roman" panose="02020603050405020304" pitchFamily="18" charset="0"/>
                        </a:rPr>
                        <a:t>Propofol</a:t>
                      </a:r>
                      <a:endParaRPr lang="en-US" sz="1800" dirty="0">
                        <a:solidFill>
                          <a:schemeClr val="tx1"/>
                        </a:solidFill>
                        <a:latin typeface="Times New Roman" panose="02020603050405020304" pitchFamily="18" charset="0"/>
                        <a:cs typeface="Times New Roman" panose="02020603050405020304" pitchFamily="18" charset="0"/>
                      </a:endParaRPr>
                    </a:p>
                  </a:txBody>
                  <a:tcPr>
                    <a:noFill/>
                  </a:tcPr>
                </a:tc>
                <a:tc>
                  <a:txBody>
                    <a:bodyPr/>
                    <a:lstStyle/>
                    <a:p>
                      <a:r>
                        <a:rPr lang="en-US" sz="1800" dirty="0">
                          <a:solidFill>
                            <a:schemeClr val="tx1"/>
                          </a:solidFill>
                          <a:latin typeface="Times New Roman" panose="02020603050405020304" pitchFamily="18" charset="0"/>
                          <a:cs typeface="Times New Roman" panose="02020603050405020304" pitchFamily="18" charset="0"/>
                        </a:rPr>
                        <a:t>1.5 mg/kg</a:t>
                      </a:r>
                    </a:p>
                  </a:txBody>
                  <a:tcPr>
                    <a:noFill/>
                  </a:tcPr>
                </a:tc>
                <a:tc>
                  <a:txBody>
                    <a:bodyPr/>
                    <a:lstStyle/>
                    <a:p>
                      <a:r>
                        <a:rPr lang="en-US" sz="1800" dirty="0">
                          <a:solidFill>
                            <a:schemeClr val="tx1"/>
                          </a:solidFill>
                          <a:latin typeface="Times New Roman" panose="02020603050405020304" pitchFamily="18" charset="0"/>
                          <a:cs typeface="Times New Roman" panose="02020603050405020304" pitchFamily="18" charset="0"/>
                        </a:rPr>
                        <a:t>Onset: 15</a:t>
                      </a:r>
                      <a:r>
                        <a:rPr lang="en-US" sz="1800" baseline="0" dirty="0">
                          <a:solidFill>
                            <a:schemeClr val="tx1"/>
                          </a:solidFill>
                          <a:latin typeface="Times New Roman" panose="02020603050405020304" pitchFamily="18" charset="0"/>
                          <a:cs typeface="Times New Roman" panose="02020603050405020304" pitchFamily="18" charset="0"/>
                        </a:rPr>
                        <a:t> sec</a:t>
                      </a:r>
                      <a:endParaRPr lang="en-US" sz="1800" dirty="0">
                        <a:solidFill>
                          <a:schemeClr val="tx1"/>
                        </a:solidFill>
                        <a:latin typeface="Times New Roman" panose="02020603050405020304" pitchFamily="18" charset="0"/>
                        <a:cs typeface="Times New Roman" panose="02020603050405020304" pitchFamily="18" charset="0"/>
                      </a:endParaRPr>
                    </a:p>
                    <a:p>
                      <a:r>
                        <a:rPr lang="en-US" sz="1800" dirty="0">
                          <a:solidFill>
                            <a:schemeClr val="tx1"/>
                          </a:solidFill>
                          <a:latin typeface="Times New Roman" panose="02020603050405020304" pitchFamily="18" charset="0"/>
                          <a:cs typeface="Times New Roman" panose="02020603050405020304" pitchFamily="18" charset="0"/>
                        </a:rPr>
                        <a:t>Duration: 5-10 min</a:t>
                      </a:r>
                    </a:p>
                  </a:txBody>
                  <a:tcPr>
                    <a:noFill/>
                  </a:tcPr>
                </a:tc>
                <a:tc>
                  <a:txBody>
                    <a:bodyPr/>
                    <a:lstStyle/>
                    <a:p>
                      <a:r>
                        <a:rPr lang="en-US" sz="1800" dirty="0">
                          <a:solidFill>
                            <a:schemeClr val="tx1"/>
                          </a:solidFill>
                          <a:latin typeface="Times New Roman" panose="02020603050405020304" pitchFamily="18" charset="0"/>
                          <a:cs typeface="Times New Roman" panose="02020603050405020304" pitchFamily="18" charset="0"/>
                        </a:rPr>
                        <a:t>HTN</a:t>
                      </a:r>
                    </a:p>
                    <a:p>
                      <a:r>
                        <a:rPr lang="en-US" sz="1800" dirty="0">
                          <a:solidFill>
                            <a:schemeClr val="tx1"/>
                          </a:solidFill>
                          <a:latin typeface="Times New Roman" panose="02020603050405020304" pitchFamily="18" charset="0"/>
                          <a:cs typeface="Times New Roman" panose="02020603050405020304" pitchFamily="18" charset="0"/>
                        </a:rPr>
                        <a:t>Rapid acting</a:t>
                      </a:r>
                    </a:p>
                  </a:txBody>
                  <a:tcPr>
                    <a:noFill/>
                  </a:tcPr>
                </a:tc>
                <a:tc>
                  <a:txBody>
                    <a:bodyPr/>
                    <a:lstStyle/>
                    <a:p>
                      <a:r>
                        <a:rPr lang="en-US" sz="1800" dirty="0" err="1">
                          <a:solidFill>
                            <a:schemeClr val="tx1"/>
                          </a:solidFill>
                          <a:latin typeface="Times New Roman" panose="02020603050405020304" pitchFamily="18" charset="0"/>
                          <a:cs typeface="Times New Roman" panose="02020603050405020304" pitchFamily="18" charset="0"/>
                        </a:rPr>
                        <a:t>HoTN</a:t>
                      </a:r>
                      <a:endParaRPr lang="en-US" sz="1800" dirty="0">
                        <a:solidFill>
                          <a:schemeClr val="tx1"/>
                        </a:solidFill>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3446668450"/>
                  </a:ext>
                </a:extLst>
              </a:tr>
              <a:tr h="635618">
                <a:tc>
                  <a:txBody>
                    <a:bodyPr/>
                    <a:lstStyle/>
                    <a:p>
                      <a:r>
                        <a:rPr lang="en-US" sz="1800" dirty="0">
                          <a:solidFill>
                            <a:schemeClr val="tx1"/>
                          </a:solidFill>
                          <a:latin typeface="Times New Roman" panose="02020603050405020304" pitchFamily="18" charset="0"/>
                          <a:cs typeface="Times New Roman" panose="02020603050405020304" pitchFamily="18" charset="0"/>
                        </a:rPr>
                        <a:t>Ketamine </a:t>
                      </a:r>
                    </a:p>
                  </a:txBody>
                  <a:tcPr>
                    <a:solidFill>
                      <a:srgbClr val="90BCC5">
                        <a:alpha val="69804"/>
                      </a:srgbClr>
                    </a:solidFill>
                  </a:tcPr>
                </a:tc>
                <a:tc>
                  <a:txBody>
                    <a:bodyPr/>
                    <a:lstStyle/>
                    <a:p>
                      <a:r>
                        <a:rPr lang="en-US" sz="1800" dirty="0">
                          <a:solidFill>
                            <a:schemeClr val="tx1"/>
                          </a:solidFill>
                          <a:latin typeface="Times New Roman" panose="02020603050405020304" pitchFamily="18" charset="0"/>
                          <a:cs typeface="Times New Roman" panose="02020603050405020304" pitchFamily="18" charset="0"/>
                        </a:rPr>
                        <a:t>2 mg/kg (IBW)*</a:t>
                      </a:r>
                    </a:p>
                  </a:txBody>
                  <a:tcPr>
                    <a:solidFill>
                      <a:srgbClr val="90BCC5">
                        <a:alpha val="69804"/>
                      </a:srgbClr>
                    </a:solidFill>
                  </a:tcPr>
                </a:tc>
                <a:tc>
                  <a:txBody>
                    <a:bodyPr/>
                    <a:lstStyle/>
                    <a:p>
                      <a:r>
                        <a:rPr lang="en-US" sz="1800" dirty="0">
                          <a:solidFill>
                            <a:schemeClr val="tx1"/>
                          </a:solidFill>
                          <a:latin typeface="Times New Roman" panose="02020603050405020304" pitchFamily="18" charset="0"/>
                          <a:cs typeface="Times New Roman" panose="02020603050405020304" pitchFamily="18" charset="0"/>
                        </a:rPr>
                        <a:t>Onset: 60-120 sec</a:t>
                      </a:r>
                    </a:p>
                    <a:p>
                      <a:r>
                        <a:rPr lang="en-US" sz="1800" dirty="0">
                          <a:solidFill>
                            <a:schemeClr val="tx1"/>
                          </a:solidFill>
                          <a:latin typeface="Times New Roman" panose="02020603050405020304" pitchFamily="18" charset="0"/>
                          <a:cs typeface="Times New Roman" panose="02020603050405020304" pitchFamily="18" charset="0"/>
                        </a:rPr>
                        <a:t>Duration: 5-15 min</a:t>
                      </a:r>
                    </a:p>
                  </a:txBody>
                  <a:tcPr>
                    <a:solidFill>
                      <a:srgbClr val="90BCC5">
                        <a:alpha val="69804"/>
                      </a:srgbClr>
                    </a:solidFill>
                  </a:tcPr>
                </a:tc>
                <a:tc>
                  <a:txBody>
                    <a:bodyPr/>
                    <a:lstStyle/>
                    <a:p>
                      <a:r>
                        <a:rPr lang="en-US" sz="1800" dirty="0">
                          <a:solidFill>
                            <a:schemeClr val="tx1"/>
                          </a:solidFill>
                          <a:latin typeface="Times New Roman" panose="02020603050405020304" pitchFamily="18" charset="0"/>
                          <a:cs typeface="Times New Roman" panose="02020603050405020304" pitchFamily="18" charset="0"/>
                        </a:rPr>
                        <a:t>Asthma, COPD</a:t>
                      </a:r>
                    </a:p>
                  </a:txBody>
                  <a:tcPr>
                    <a:solidFill>
                      <a:srgbClr val="90BCC5">
                        <a:alpha val="69804"/>
                      </a:srgbClr>
                    </a:solidFill>
                  </a:tcPr>
                </a:tc>
                <a:tc>
                  <a:txBody>
                    <a:bodyPr/>
                    <a:lstStyle/>
                    <a:p>
                      <a:r>
                        <a:rPr lang="en-US" sz="1800" baseline="0" dirty="0">
                          <a:solidFill>
                            <a:schemeClr val="tx1"/>
                          </a:solidFill>
                          <a:latin typeface="Times New Roman" panose="02020603050405020304" pitchFamily="18" charset="0"/>
                          <a:cs typeface="Times New Roman" panose="02020603050405020304" pitchFamily="18" charset="0"/>
                        </a:rPr>
                        <a:t>HTN</a:t>
                      </a:r>
                      <a:endParaRPr lang="en-US" sz="1800" dirty="0">
                        <a:solidFill>
                          <a:schemeClr val="tx1"/>
                        </a:solidFill>
                        <a:latin typeface="Times New Roman" panose="02020603050405020304" pitchFamily="18" charset="0"/>
                        <a:cs typeface="Times New Roman" panose="02020603050405020304" pitchFamily="18" charset="0"/>
                      </a:endParaRPr>
                    </a:p>
                  </a:txBody>
                  <a:tcPr>
                    <a:solidFill>
                      <a:srgbClr val="90BCC5">
                        <a:alpha val="69804"/>
                      </a:srgbClr>
                    </a:solidFill>
                  </a:tcPr>
                </a:tc>
                <a:extLst>
                  <a:ext uri="{0D108BD9-81ED-4DB2-BD59-A6C34878D82A}">
                    <a16:rowId xmlns:a16="http://schemas.microsoft.com/office/drawing/2014/main" val="3033204931"/>
                  </a:ext>
                </a:extLst>
              </a:tr>
            </a:tbl>
          </a:graphicData>
        </a:graphic>
      </p:graphicFrame>
      <p:graphicFrame>
        <p:nvGraphicFramePr>
          <p:cNvPr id="10" name="Table 9">
            <a:extLst>
              <a:ext uri="{FF2B5EF4-FFF2-40B4-BE49-F238E27FC236}">
                <a16:creationId xmlns:a16="http://schemas.microsoft.com/office/drawing/2014/main" id="{2D29DE1B-6FFF-35D8-AF9F-3FA2CEA7DCA0}"/>
              </a:ext>
            </a:extLst>
          </p:cNvPr>
          <p:cNvGraphicFramePr>
            <a:graphicFrameLocks noGrp="1"/>
          </p:cNvGraphicFramePr>
          <p:nvPr>
            <p:extLst>
              <p:ext uri="{D42A27DB-BD31-4B8C-83A1-F6EECF244321}">
                <p14:modId xmlns:p14="http://schemas.microsoft.com/office/powerpoint/2010/main" val="2008300123"/>
              </p:ext>
            </p:extLst>
          </p:nvPr>
        </p:nvGraphicFramePr>
        <p:xfrm>
          <a:off x="1123627" y="3932189"/>
          <a:ext cx="9944746" cy="1677118"/>
        </p:xfrm>
        <a:graphic>
          <a:graphicData uri="http://schemas.openxmlformats.org/drawingml/2006/table">
            <a:tbl>
              <a:tblPr firstRow="1" bandRow="1">
                <a:tableStyleId>{5C22544A-7EE6-4342-B048-85BDC9FD1C3A}</a:tableStyleId>
              </a:tblPr>
              <a:tblGrid>
                <a:gridCol w="1730563">
                  <a:extLst>
                    <a:ext uri="{9D8B030D-6E8A-4147-A177-3AD203B41FA5}">
                      <a16:colId xmlns:a16="http://schemas.microsoft.com/office/drawing/2014/main" val="1257142923"/>
                    </a:ext>
                  </a:extLst>
                </a:gridCol>
                <a:gridCol w="1475403">
                  <a:extLst>
                    <a:ext uri="{9D8B030D-6E8A-4147-A177-3AD203B41FA5}">
                      <a16:colId xmlns:a16="http://schemas.microsoft.com/office/drawing/2014/main" val="2164423935"/>
                    </a:ext>
                  </a:extLst>
                </a:gridCol>
                <a:gridCol w="2182368">
                  <a:extLst>
                    <a:ext uri="{9D8B030D-6E8A-4147-A177-3AD203B41FA5}">
                      <a16:colId xmlns:a16="http://schemas.microsoft.com/office/drawing/2014/main" val="4174097514"/>
                    </a:ext>
                  </a:extLst>
                </a:gridCol>
                <a:gridCol w="1816608">
                  <a:extLst>
                    <a:ext uri="{9D8B030D-6E8A-4147-A177-3AD203B41FA5}">
                      <a16:colId xmlns:a16="http://schemas.microsoft.com/office/drawing/2014/main" val="1500632691"/>
                    </a:ext>
                  </a:extLst>
                </a:gridCol>
                <a:gridCol w="2739804">
                  <a:extLst>
                    <a:ext uri="{9D8B030D-6E8A-4147-A177-3AD203B41FA5}">
                      <a16:colId xmlns:a16="http://schemas.microsoft.com/office/drawing/2014/main" val="70128280"/>
                    </a:ext>
                  </a:extLst>
                </a:gridCol>
              </a:tblGrid>
              <a:tr h="396958">
                <a:tc>
                  <a:txBody>
                    <a:bodyPr/>
                    <a:lstStyle/>
                    <a:p>
                      <a:r>
                        <a:rPr lang="en-US" sz="2000" dirty="0">
                          <a:solidFill>
                            <a:schemeClr val="tx1"/>
                          </a:solidFill>
                          <a:latin typeface="Times New Roman" panose="02020603050405020304" pitchFamily="18" charset="0"/>
                          <a:cs typeface="Times New Roman" panose="02020603050405020304" pitchFamily="18" charset="0"/>
                        </a:rPr>
                        <a:t>Paralytic</a:t>
                      </a:r>
                    </a:p>
                  </a:txBody>
                  <a:tcPr anchor="ctr">
                    <a:lnB w="38100" cap="flat" cmpd="sng" algn="ctr">
                      <a:solidFill>
                        <a:srgbClr val="1A89A4"/>
                      </a:solidFill>
                      <a:prstDash val="solid"/>
                      <a:round/>
                      <a:headEnd type="none" w="med" len="med"/>
                      <a:tailEnd type="none" w="med" len="med"/>
                    </a:lnB>
                    <a:noFill/>
                  </a:tcPr>
                </a:tc>
                <a:tc>
                  <a:txBody>
                    <a:bodyPr/>
                    <a:lstStyle/>
                    <a:p>
                      <a:r>
                        <a:rPr lang="en-US" sz="2000" dirty="0">
                          <a:solidFill>
                            <a:schemeClr val="tx1"/>
                          </a:solidFill>
                          <a:latin typeface="Times New Roman" panose="02020603050405020304" pitchFamily="18" charset="0"/>
                          <a:cs typeface="Times New Roman" panose="02020603050405020304" pitchFamily="18" charset="0"/>
                        </a:rPr>
                        <a:t>Dosing</a:t>
                      </a:r>
                    </a:p>
                  </a:txBody>
                  <a:tcPr anchor="ctr">
                    <a:lnB w="38100" cap="flat" cmpd="sng" algn="ctr">
                      <a:solidFill>
                        <a:srgbClr val="1A89A4"/>
                      </a:solidFill>
                      <a:prstDash val="solid"/>
                      <a:round/>
                      <a:headEnd type="none" w="med" len="med"/>
                      <a:tailEnd type="none" w="med" len="med"/>
                    </a:lnB>
                    <a:noFill/>
                  </a:tcPr>
                </a:tc>
                <a:tc>
                  <a:txBody>
                    <a:bodyPr/>
                    <a:lstStyle/>
                    <a:p>
                      <a:r>
                        <a:rPr lang="en-US" sz="2000" dirty="0">
                          <a:solidFill>
                            <a:schemeClr val="tx1"/>
                          </a:solidFill>
                          <a:latin typeface="Times New Roman" panose="02020603050405020304" pitchFamily="18" charset="0"/>
                          <a:cs typeface="Times New Roman" panose="02020603050405020304" pitchFamily="18" charset="0"/>
                        </a:rPr>
                        <a:t>Pharmacokinetics</a:t>
                      </a:r>
                    </a:p>
                  </a:txBody>
                  <a:tcPr anchor="ctr">
                    <a:lnB w="38100" cap="flat" cmpd="sng" algn="ctr">
                      <a:solidFill>
                        <a:srgbClr val="1A89A4"/>
                      </a:solidFill>
                      <a:prstDash val="solid"/>
                      <a:round/>
                      <a:headEnd type="none" w="med" len="med"/>
                      <a:tailEnd type="none" w="med" len="med"/>
                    </a:lnB>
                    <a:noFill/>
                  </a:tcPr>
                </a:tc>
                <a:tc>
                  <a:txBody>
                    <a:bodyPr/>
                    <a:lstStyle/>
                    <a:p>
                      <a:r>
                        <a:rPr lang="en-US" sz="2000" dirty="0">
                          <a:solidFill>
                            <a:schemeClr val="tx1"/>
                          </a:solidFill>
                          <a:latin typeface="Times New Roman" panose="02020603050405020304" pitchFamily="18" charset="0"/>
                          <a:cs typeface="Times New Roman" panose="02020603050405020304" pitchFamily="18" charset="0"/>
                        </a:rPr>
                        <a:t>Benefits</a:t>
                      </a:r>
                    </a:p>
                  </a:txBody>
                  <a:tcPr anchor="ctr">
                    <a:lnB w="38100" cap="flat" cmpd="sng" algn="ctr">
                      <a:solidFill>
                        <a:srgbClr val="1A89A4"/>
                      </a:solidFill>
                      <a:prstDash val="solid"/>
                      <a:round/>
                      <a:headEnd type="none" w="med" len="med"/>
                      <a:tailEnd type="none" w="med" len="med"/>
                    </a:lnB>
                    <a:noFill/>
                  </a:tcPr>
                </a:tc>
                <a:tc>
                  <a:txBody>
                    <a:bodyPr/>
                    <a:lstStyle/>
                    <a:p>
                      <a:r>
                        <a:rPr lang="en-US" sz="2000" dirty="0">
                          <a:solidFill>
                            <a:schemeClr val="tx1"/>
                          </a:solidFill>
                          <a:latin typeface="Times New Roman" panose="02020603050405020304" pitchFamily="18" charset="0"/>
                          <a:cs typeface="Times New Roman" panose="02020603050405020304" pitchFamily="18" charset="0"/>
                        </a:rPr>
                        <a:t>Precautions</a:t>
                      </a:r>
                    </a:p>
                  </a:txBody>
                  <a:tcPr anchor="ctr">
                    <a:lnB w="38100" cap="flat" cmpd="sng" algn="ctr">
                      <a:solidFill>
                        <a:srgbClr val="1A89A4"/>
                      </a:solidFill>
                      <a:prstDash val="solid"/>
                      <a:round/>
                      <a:headEnd type="none" w="med" len="med"/>
                      <a:tailEnd type="none" w="med" len="med"/>
                    </a:lnB>
                    <a:noFill/>
                  </a:tcPr>
                </a:tc>
                <a:extLst>
                  <a:ext uri="{0D108BD9-81ED-4DB2-BD59-A6C34878D82A}">
                    <a16:rowId xmlns:a16="http://schemas.microsoft.com/office/drawing/2014/main" val="2637770695"/>
                  </a:ext>
                </a:extLst>
              </a:tr>
              <a:tr h="619908">
                <a:tc>
                  <a:txBody>
                    <a:bodyPr/>
                    <a:lstStyle/>
                    <a:p>
                      <a:r>
                        <a:rPr lang="en-US" sz="1800" dirty="0">
                          <a:solidFill>
                            <a:schemeClr val="tx1"/>
                          </a:solidFill>
                          <a:latin typeface="Times New Roman" panose="02020603050405020304" pitchFamily="18" charset="0"/>
                          <a:cs typeface="Times New Roman" panose="02020603050405020304" pitchFamily="18" charset="0"/>
                        </a:rPr>
                        <a:t>Succinyl-choline</a:t>
                      </a:r>
                    </a:p>
                  </a:txBody>
                  <a:tcPr>
                    <a:lnL w="38100" cap="flat" cmpd="sng" algn="ctr">
                      <a:noFill/>
                      <a:prstDash val="solid"/>
                      <a:round/>
                      <a:headEnd type="none" w="med" len="med"/>
                      <a:tailEnd type="none" w="med" len="med"/>
                    </a:lnL>
                    <a:lnT w="38100" cap="flat" cmpd="sng" algn="ctr">
                      <a:solidFill>
                        <a:srgbClr val="1A89A4"/>
                      </a:solidFill>
                      <a:prstDash val="solid"/>
                      <a:round/>
                      <a:headEnd type="none" w="med" len="med"/>
                      <a:tailEnd type="none" w="med" len="med"/>
                    </a:lnT>
                    <a:solidFill>
                      <a:srgbClr val="90BCC5">
                        <a:alpha val="69804"/>
                      </a:srgbClr>
                    </a:solidFill>
                  </a:tcPr>
                </a:tc>
                <a:tc>
                  <a:txBody>
                    <a:bodyPr/>
                    <a:lstStyle/>
                    <a:p>
                      <a:r>
                        <a:rPr lang="en-US" sz="1800" dirty="0">
                          <a:solidFill>
                            <a:schemeClr val="tx1"/>
                          </a:solidFill>
                          <a:latin typeface="Times New Roman" panose="02020603050405020304" pitchFamily="18" charset="0"/>
                          <a:cs typeface="Times New Roman" panose="02020603050405020304" pitchFamily="18" charset="0"/>
                        </a:rPr>
                        <a:t>1.5 mg/kg</a:t>
                      </a:r>
                    </a:p>
                  </a:txBody>
                  <a:tcPr>
                    <a:lnT w="38100" cap="flat" cmpd="sng" algn="ctr">
                      <a:solidFill>
                        <a:srgbClr val="1A89A4"/>
                      </a:solidFill>
                      <a:prstDash val="solid"/>
                      <a:round/>
                      <a:headEnd type="none" w="med" len="med"/>
                      <a:tailEnd type="none" w="med" len="med"/>
                    </a:lnT>
                    <a:solidFill>
                      <a:srgbClr val="90BCC5">
                        <a:alpha val="69804"/>
                      </a:srgbClr>
                    </a:solidFill>
                  </a:tcPr>
                </a:tc>
                <a:tc>
                  <a:txBody>
                    <a:bodyPr/>
                    <a:lstStyle/>
                    <a:p>
                      <a:r>
                        <a:rPr lang="en-US" sz="1800" dirty="0">
                          <a:solidFill>
                            <a:schemeClr val="tx1"/>
                          </a:solidFill>
                          <a:latin typeface="Times New Roman" panose="02020603050405020304" pitchFamily="18" charset="0"/>
                          <a:cs typeface="Times New Roman" panose="02020603050405020304" pitchFamily="18" charset="0"/>
                        </a:rPr>
                        <a:t>Onset: 30-60 sec</a:t>
                      </a:r>
                    </a:p>
                    <a:p>
                      <a:r>
                        <a:rPr lang="en-US" sz="1800" dirty="0">
                          <a:solidFill>
                            <a:schemeClr val="tx1"/>
                          </a:solidFill>
                          <a:latin typeface="Times New Roman" panose="02020603050405020304" pitchFamily="18" charset="0"/>
                          <a:cs typeface="Times New Roman" panose="02020603050405020304" pitchFamily="18" charset="0"/>
                        </a:rPr>
                        <a:t>Duration: 5-15 min</a:t>
                      </a:r>
                    </a:p>
                  </a:txBody>
                  <a:tcPr>
                    <a:lnT w="38100" cap="flat" cmpd="sng" algn="ctr">
                      <a:solidFill>
                        <a:srgbClr val="1A89A4"/>
                      </a:solidFill>
                      <a:prstDash val="solid"/>
                      <a:round/>
                      <a:headEnd type="none" w="med" len="med"/>
                      <a:tailEnd type="none" w="med" len="med"/>
                    </a:lnT>
                    <a:solidFill>
                      <a:srgbClr val="90BCC5">
                        <a:alpha val="69804"/>
                      </a:srgbClr>
                    </a:solidFill>
                  </a:tcPr>
                </a:tc>
                <a:tc>
                  <a:txBody>
                    <a:bodyPr/>
                    <a:lstStyle/>
                    <a:p>
                      <a:r>
                        <a:rPr lang="en-US" sz="1800" dirty="0">
                          <a:solidFill>
                            <a:schemeClr val="tx1"/>
                          </a:solidFill>
                          <a:latin typeface="Times New Roman" panose="02020603050405020304" pitchFamily="18" charset="0"/>
                          <a:cs typeface="Times New Roman" panose="02020603050405020304" pitchFamily="18" charset="0"/>
                        </a:rPr>
                        <a:t>Neuro exam</a:t>
                      </a:r>
                    </a:p>
                  </a:txBody>
                  <a:tcPr>
                    <a:lnT w="38100" cap="flat" cmpd="sng" algn="ctr">
                      <a:solidFill>
                        <a:srgbClr val="1A89A4"/>
                      </a:solidFill>
                      <a:prstDash val="solid"/>
                      <a:round/>
                      <a:headEnd type="none" w="med" len="med"/>
                      <a:tailEnd type="none" w="med" len="med"/>
                    </a:lnT>
                    <a:solidFill>
                      <a:srgbClr val="90BCC5">
                        <a:alpha val="69804"/>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Times New Roman" panose="02020603050405020304" pitchFamily="18" charset="0"/>
                          <a:cs typeface="Times New Roman" panose="02020603050405020304" pitchFamily="18" charset="0"/>
                        </a:rPr>
                        <a:t>Increase potassium, Burn, Crush</a:t>
                      </a:r>
                    </a:p>
                  </a:txBody>
                  <a:tcPr>
                    <a:lnR w="38100" cap="flat" cmpd="sng" algn="ctr">
                      <a:noFill/>
                      <a:prstDash val="solid"/>
                      <a:round/>
                      <a:headEnd type="none" w="med" len="med"/>
                      <a:tailEnd type="none" w="med" len="med"/>
                    </a:lnR>
                    <a:lnT w="38100" cap="flat" cmpd="sng" algn="ctr">
                      <a:solidFill>
                        <a:srgbClr val="1A89A4"/>
                      </a:solidFill>
                      <a:prstDash val="solid"/>
                      <a:round/>
                      <a:headEnd type="none" w="med" len="med"/>
                      <a:tailEnd type="none" w="med" len="med"/>
                    </a:lnT>
                    <a:solidFill>
                      <a:srgbClr val="90BCC5">
                        <a:alpha val="69804"/>
                      </a:srgbClr>
                    </a:solidFill>
                  </a:tcPr>
                </a:tc>
                <a:extLst>
                  <a:ext uri="{0D108BD9-81ED-4DB2-BD59-A6C34878D82A}">
                    <a16:rowId xmlns:a16="http://schemas.microsoft.com/office/drawing/2014/main" val="222607006"/>
                  </a:ext>
                </a:extLst>
              </a:tr>
              <a:tr h="619908">
                <a:tc>
                  <a:txBody>
                    <a:bodyPr/>
                    <a:lstStyle/>
                    <a:p>
                      <a:r>
                        <a:rPr lang="en-US" sz="1800" dirty="0" err="1">
                          <a:solidFill>
                            <a:schemeClr val="tx1"/>
                          </a:solidFill>
                          <a:latin typeface="Times New Roman" panose="02020603050405020304" pitchFamily="18" charset="0"/>
                          <a:cs typeface="Times New Roman" panose="02020603050405020304" pitchFamily="18" charset="0"/>
                        </a:rPr>
                        <a:t>Rocuronium</a:t>
                      </a:r>
                      <a:endParaRPr lang="en-US" sz="1800" dirty="0">
                        <a:solidFill>
                          <a:schemeClr val="tx1"/>
                        </a:solidFill>
                        <a:latin typeface="Times New Roman" panose="02020603050405020304" pitchFamily="18" charset="0"/>
                        <a:cs typeface="Times New Roman" panose="02020603050405020304" pitchFamily="18" charset="0"/>
                      </a:endParaRPr>
                    </a:p>
                  </a:txBody>
                  <a:tcPr>
                    <a:lnL w="38100" cap="flat" cmpd="sng" algn="ctr">
                      <a:noFill/>
                      <a:prstDash val="solid"/>
                      <a:round/>
                      <a:headEnd type="none" w="med" len="med"/>
                      <a:tailEnd type="none" w="med" len="med"/>
                    </a:lnL>
                    <a:lnB w="12700" cap="flat" cmpd="sng" algn="ctr">
                      <a:noFill/>
                      <a:prstDash val="solid"/>
                      <a:round/>
                      <a:headEnd type="none" w="med" len="med"/>
                      <a:tailEnd type="none" w="med" len="med"/>
                    </a:lnB>
                    <a:noFill/>
                  </a:tcPr>
                </a:tc>
                <a:tc>
                  <a:txBody>
                    <a:bodyPr/>
                    <a:lstStyle/>
                    <a:p>
                      <a:r>
                        <a:rPr lang="en-US" sz="1800" dirty="0">
                          <a:solidFill>
                            <a:schemeClr val="tx1"/>
                          </a:solidFill>
                          <a:latin typeface="Times New Roman" panose="02020603050405020304" pitchFamily="18" charset="0"/>
                          <a:cs typeface="Times New Roman" panose="02020603050405020304" pitchFamily="18" charset="0"/>
                        </a:rPr>
                        <a:t>1.2 mg/kg</a:t>
                      </a:r>
                    </a:p>
                    <a:p>
                      <a:r>
                        <a:rPr lang="en-US" sz="1800" dirty="0">
                          <a:solidFill>
                            <a:schemeClr val="tx1"/>
                          </a:solidFill>
                          <a:latin typeface="Times New Roman" panose="02020603050405020304" pitchFamily="18" charset="0"/>
                          <a:cs typeface="Times New Roman" panose="02020603050405020304" pitchFamily="18" charset="0"/>
                        </a:rPr>
                        <a:t>(IBW)*</a:t>
                      </a:r>
                    </a:p>
                  </a:txBody>
                  <a:tcPr>
                    <a:lnB w="12700" cap="flat" cmpd="sng" algn="ctr">
                      <a:noFill/>
                      <a:prstDash val="solid"/>
                      <a:round/>
                      <a:headEnd type="none" w="med" len="med"/>
                      <a:tailEnd type="none" w="med" len="med"/>
                    </a:lnB>
                    <a:noFill/>
                  </a:tcPr>
                </a:tc>
                <a:tc>
                  <a:txBody>
                    <a:bodyPr/>
                    <a:lstStyle/>
                    <a:p>
                      <a:r>
                        <a:rPr lang="en-US" sz="1800" dirty="0">
                          <a:solidFill>
                            <a:schemeClr val="tx1"/>
                          </a:solidFill>
                          <a:latin typeface="Times New Roman" panose="02020603050405020304" pitchFamily="18" charset="0"/>
                          <a:cs typeface="Times New Roman" panose="02020603050405020304" pitchFamily="18" charset="0"/>
                        </a:rPr>
                        <a:t>Onset: 45-60 sec</a:t>
                      </a:r>
                    </a:p>
                    <a:p>
                      <a:r>
                        <a:rPr lang="en-US" sz="1800" b="1" dirty="0">
                          <a:solidFill>
                            <a:schemeClr val="tx1"/>
                          </a:solidFill>
                          <a:latin typeface="Times New Roman" panose="02020603050405020304" pitchFamily="18" charset="0"/>
                          <a:cs typeface="Times New Roman" panose="02020603050405020304" pitchFamily="18" charset="0"/>
                        </a:rPr>
                        <a:t>Duration:</a:t>
                      </a:r>
                      <a:r>
                        <a:rPr lang="en-US" sz="1800" b="1" baseline="0" dirty="0">
                          <a:solidFill>
                            <a:schemeClr val="tx1"/>
                          </a:solidFill>
                          <a:latin typeface="Times New Roman" panose="02020603050405020304" pitchFamily="18" charset="0"/>
                          <a:cs typeface="Times New Roman" panose="02020603050405020304" pitchFamily="18" charset="0"/>
                        </a:rPr>
                        <a:t> 45-70 min</a:t>
                      </a:r>
                      <a:endParaRPr lang="en-US" sz="1800" b="1" dirty="0">
                        <a:solidFill>
                          <a:schemeClr val="tx1"/>
                        </a:solidFill>
                        <a:latin typeface="Times New Roman" panose="02020603050405020304" pitchFamily="18" charset="0"/>
                        <a:cs typeface="Times New Roman" panose="02020603050405020304" pitchFamily="18" charset="0"/>
                      </a:endParaRPr>
                    </a:p>
                  </a:txBody>
                  <a:tcPr>
                    <a:lnB w="12700" cap="flat" cmpd="sng" algn="ctr">
                      <a:noFill/>
                      <a:prstDash val="solid"/>
                      <a:round/>
                      <a:headEnd type="none" w="med" len="med"/>
                      <a:tailEnd type="none" w="med" len="med"/>
                    </a:lnB>
                    <a:noFill/>
                  </a:tcPr>
                </a:tc>
                <a:tc>
                  <a:txBody>
                    <a:bodyPr/>
                    <a:lstStyle/>
                    <a:p>
                      <a:r>
                        <a:rPr lang="en-US" sz="1800" dirty="0">
                          <a:solidFill>
                            <a:schemeClr val="tx1"/>
                          </a:solidFill>
                          <a:latin typeface="Times New Roman" panose="02020603050405020304" pitchFamily="18" charset="0"/>
                          <a:cs typeface="Times New Roman" panose="02020603050405020304" pitchFamily="18" charset="0"/>
                        </a:rPr>
                        <a:t>No contra-indications</a:t>
                      </a:r>
                    </a:p>
                  </a:txBody>
                  <a:tcPr>
                    <a:lnB w="12700" cap="flat" cmpd="sng" algn="ctr">
                      <a:noFill/>
                      <a:prstDash val="solid"/>
                      <a:round/>
                      <a:headEnd type="none" w="med" len="med"/>
                      <a:tailEnd type="none" w="med" len="med"/>
                    </a:lnB>
                    <a:noFill/>
                  </a:tcPr>
                </a:tc>
                <a:tc>
                  <a:txBody>
                    <a:bodyPr/>
                    <a:lstStyle/>
                    <a:p>
                      <a:r>
                        <a:rPr lang="en-US" sz="1800" dirty="0">
                          <a:solidFill>
                            <a:schemeClr val="tx1"/>
                          </a:solidFill>
                          <a:latin typeface="Times New Roman" panose="02020603050405020304" pitchFamily="18" charset="0"/>
                          <a:cs typeface="Times New Roman" panose="02020603050405020304" pitchFamily="18" charset="0"/>
                        </a:rPr>
                        <a:t>Predict difficult</a:t>
                      </a:r>
                      <a:r>
                        <a:rPr lang="en-US" sz="1800" baseline="0" dirty="0">
                          <a:solidFill>
                            <a:schemeClr val="tx1"/>
                          </a:solidFill>
                          <a:latin typeface="Times New Roman" panose="02020603050405020304" pitchFamily="18" charset="0"/>
                          <a:cs typeface="Times New Roman" panose="02020603050405020304" pitchFamily="18" charset="0"/>
                        </a:rPr>
                        <a:t> airway</a:t>
                      </a:r>
                      <a:endParaRPr lang="en-US" sz="1800" dirty="0">
                        <a:solidFill>
                          <a:schemeClr val="tx1"/>
                        </a:solidFill>
                        <a:latin typeface="Times New Roman" panose="02020603050405020304" pitchFamily="18" charset="0"/>
                        <a:cs typeface="Times New Roman" panose="02020603050405020304" pitchFamily="18" charset="0"/>
                      </a:endParaRPr>
                    </a:p>
                  </a:txBody>
                  <a:tcPr>
                    <a:lnR w="38100" cap="flat" cmpd="sng" algn="ctr">
                      <a:noFill/>
                      <a:prstDash val="solid"/>
                      <a:round/>
                      <a:headEnd type="none" w="med" len="med"/>
                      <a:tailEnd type="none" w="med" len="med"/>
                    </a:lnR>
                    <a:lnB w="12700" cap="flat" cmpd="sng" algn="ctr">
                      <a:noFill/>
                      <a:prstDash val="solid"/>
                      <a:round/>
                      <a:headEnd type="none" w="med" len="med"/>
                      <a:tailEnd type="none" w="med" len="med"/>
                    </a:lnB>
                    <a:noFill/>
                  </a:tcPr>
                </a:tc>
                <a:extLst>
                  <a:ext uri="{0D108BD9-81ED-4DB2-BD59-A6C34878D82A}">
                    <a16:rowId xmlns:a16="http://schemas.microsoft.com/office/drawing/2014/main" val="2206932930"/>
                  </a:ext>
                </a:extLst>
              </a:tr>
            </a:tbl>
          </a:graphicData>
        </a:graphic>
      </p:graphicFrame>
    </p:spTree>
    <p:extLst>
      <p:ext uri="{BB962C8B-B14F-4D97-AF65-F5344CB8AC3E}">
        <p14:creationId xmlns:p14="http://schemas.microsoft.com/office/powerpoint/2010/main" val="1832051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3C7B1B-30C3-F162-E72C-ACAC94CEB9D8}"/>
              </a:ext>
            </a:extLst>
          </p:cNvPr>
          <p:cNvSpPr>
            <a:spLocks noGrp="1"/>
          </p:cNvSpPr>
          <p:nvPr>
            <p:ph type="title"/>
          </p:nvPr>
        </p:nvSpPr>
        <p:spPr>
          <a:xfrm>
            <a:off x="1348509" y="365125"/>
            <a:ext cx="9615054" cy="887669"/>
          </a:xfrm>
        </p:spPr>
        <p:txBody>
          <a:bodyPr anchor="b"/>
          <a:lstStyle/>
          <a:p>
            <a:r>
              <a:rPr lang="en-US" dirty="0"/>
              <a:t>Patient Care Timeline</a:t>
            </a:r>
          </a:p>
        </p:txBody>
      </p:sp>
      <p:grpSp>
        <p:nvGrpSpPr>
          <p:cNvPr id="33" name="Group 32">
            <a:extLst>
              <a:ext uri="{FF2B5EF4-FFF2-40B4-BE49-F238E27FC236}">
                <a16:creationId xmlns:a16="http://schemas.microsoft.com/office/drawing/2014/main" id="{C0E8E33E-7B8C-32E4-D7BB-523A80D481C1}"/>
              </a:ext>
            </a:extLst>
          </p:cNvPr>
          <p:cNvGrpSpPr/>
          <p:nvPr/>
        </p:nvGrpSpPr>
        <p:grpSpPr>
          <a:xfrm>
            <a:off x="275400" y="1089956"/>
            <a:ext cx="11083636" cy="4924706"/>
            <a:chOff x="9181406" y="1252794"/>
            <a:chExt cx="11083636" cy="4924706"/>
          </a:xfrm>
        </p:grpSpPr>
        <p:grpSp>
          <p:nvGrpSpPr>
            <p:cNvPr id="4" name="Group 3">
              <a:extLst>
                <a:ext uri="{FF2B5EF4-FFF2-40B4-BE49-F238E27FC236}">
                  <a16:creationId xmlns:a16="http://schemas.microsoft.com/office/drawing/2014/main" id="{CE07084E-9106-3C25-DA29-7691E35EDCA5}"/>
                </a:ext>
              </a:extLst>
            </p:cNvPr>
            <p:cNvGrpSpPr/>
            <p:nvPr/>
          </p:nvGrpSpPr>
          <p:grpSpPr>
            <a:xfrm>
              <a:off x="9181406" y="1252794"/>
              <a:ext cx="11083636" cy="4351338"/>
              <a:chOff x="7260287" y="1690687"/>
              <a:chExt cx="11083636" cy="4351338"/>
            </a:xfrm>
          </p:grpSpPr>
          <p:grpSp>
            <p:nvGrpSpPr>
              <p:cNvPr id="6" name="Group 5">
                <a:extLst>
                  <a:ext uri="{FF2B5EF4-FFF2-40B4-BE49-F238E27FC236}">
                    <a16:creationId xmlns:a16="http://schemas.microsoft.com/office/drawing/2014/main" id="{868B4EEF-577A-1259-BA49-1512764CD839}"/>
                  </a:ext>
                </a:extLst>
              </p:cNvPr>
              <p:cNvGrpSpPr/>
              <p:nvPr/>
            </p:nvGrpSpPr>
            <p:grpSpPr>
              <a:xfrm>
                <a:off x="7260287" y="1690687"/>
                <a:ext cx="11083636" cy="4351338"/>
                <a:chOff x="7723750" y="1690687"/>
                <a:chExt cx="11083636" cy="4351338"/>
              </a:xfrm>
            </p:grpSpPr>
            <p:graphicFrame>
              <p:nvGraphicFramePr>
                <p:cNvPr id="20" name="Diagram 19">
                  <a:extLst>
                    <a:ext uri="{FF2B5EF4-FFF2-40B4-BE49-F238E27FC236}">
                      <a16:creationId xmlns:a16="http://schemas.microsoft.com/office/drawing/2014/main" id="{05FCC84D-6E11-F781-47EF-1FAEEAAE8D46}"/>
                    </a:ext>
                  </a:extLst>
                </p:cNvPr>
                <p:cNvGraphicFramePr/>
                <p:nvPr>
                  <p:extLst>
                    <p:ext uri="{D42A27DB-BD31-4B8C-83A1-F6EECF244321}">
                      <p14:modId xmlns:p14="http://schemas.microsoft.com/office/powerpoint/2010/main" val="1848013484"/>
                    </p:ext>
                  </p:extLst>
                </p:nvPr>
              </p:nvGraphicFramePr>
              <p:xfrm>
                <a:off x="7723750" y="1690687"/>
                <a:ext cx="11083636"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 name="TextBox 20">
                  <a:extLst>
                    <a:ext uri="{FF2B5EF4-FFF2-40B4-BE49-F238E27FC236}">
                      <a16:creationId xmlns:a16="http://schemas.microsoft.com/office/drawing/2014/main" id="{69650A45-3B91-85C8-9AF8-4F203FD70FBC}"/>
                    </a:ext>
                  </a:extLst>
                </p:cNvPr>
                <p:cNvSpPr txBox="1"/>
                <p:nvPr/>
              </p:nvSpPr>
              <p:spPr>
                <a:xfrm>
                  <a:off x="8367386" y="3712468"/>
                  <a:ext cx="688931"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1345</a:t>
                  </a:r>
                </a:p>
              </p:txBody>
            </p:sp>
            <p:sp>
              <p:nvSpPr>
                <p:cNvPr id="22" name="TextBox 21">
                  <a:extLst>
                    <a:ext uri="{FF2B5EF4-FFF2-40B4-BE49-F238E27FC236}">
                      <a16:creationId xmlns:a16="http://schemas.microsoft.com/office/drawing/2014/main" id="{977DB998-D3F2-40B2-ED23-7C678B67B5F6}"/>
                    </a:ext>
                  </a:extLst>
                </p:cNvPr>
                <p:cNvSpPr txBox="1"/>
                <p:nvPr/>
              </p:nvSpPr>
              <p:spPr>
                <a:xfrm>
                  <a:off x="10285956" y="3712468"/>
                  <a:ext cx="688931"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1410</a:t>
                  </a:r>
                </a:p>
              </p:txBody>
            </p:sp>
            <p:sp>
              <p:nvSpPr>
                <p:cNvPr id="23" name="TextBox 22">
                  <a:extLst>
                    <a:ext uri="{FF2B5EF4-FFF2-40B4-BE49-F238E27FC236}">
                      <a16:creationId xmlns:a16="http://schemas.microsoft.com/office/drawing/2014/main" id="{7AEFF8CD-FC7E-5368-BE6F-38840BC2C156}"/>
                    </a:ext>
                  </a:extLst>
                </p:cNvPr>
                <p:cNvSpPr txBox="1"/>
                <p:nvPr/>
              </p:nvSpPr>
              <p:spPr>
                <a:xfrm>
                  <a:off x="12242104" y="3712468"/>
                  <a:ext cx="688931"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1412</a:t>
                  </a:r>
                </a:p>
              </p:txBody>
            </p:sp>
            <p:sp>
              <p:nvSpPr>
                <p:cNvPr id="24" name="TextBox 23">
                  <a:extLst>
                    <a:ext uri="{FF2B5EF4-FFF2-40B4-BE49-F238E27FC236}">
                      <a16:creationId xmlns:a16="http://schemas.microsoft.com/office/drawing/2014/main" id="{84D4436F-D3BA-3C07-0097-3F5AF91ACDAB}"/>
                    </a:ext>
                  </a:extLst>
                </p:cNvPr>
                <p:cNvSpPr txBox="1"/>
                <p:nvPr/>
              </p:nvSpPr>
              <p:spPr>
                <a:xfrm>
                  <a:off x="13915405" y="3712468"/>
                  <a:ext cx="688931"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1415</a:t>
                  </a:r>
                </a:p>
              </p:txBody>
            </p:sp>
            <p:sp>
              <p:nvSpPr>
                <p:cNvPr id="25" name="TextBox 24">
                  <a:extLst>
                    <a:ext uri="{FF2B5EF4-FFF2-40B4-BE49-F238E27FC236}">
                      <a16:creationId xmlns:a16="http://schemas.microsoft.com/office/drawing/2014/main" id="{4C444071-5E2F-CD8A-632D-6BC8E9ECCB2D}"/>
                    </a:ext>
                  </a:extLst>
                </p:cNvPr>
                <p:cNvSpPr txBox="1"/>
                <p:nvPr/>
              </p:nvSpPr>
              <p:spPr>
                <a:xfrm>
                  <a:off x="16753624" y="3712468"/>
                  <a:ext cx="688931"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1430</a:t>
                  </a:r>
                </a:p>
              </p:txBody>
            </p:sp>
          </p:grpSp>
          <p:sp>
            <p:nvSpPr>
              <p:cNvPr id="7" name="TextBox 6">
                <a:extLst>
                  <a:ext uri="{FF2B5EF4-FFF2-40B4-BE49-F238E27FC236}">
                    <a16:creationId xmlns:a16="http://schemas.microsoft.com/office/drawing/2014/main" id="{63453C20-D821-12A1-240E-503C83C84A53}"/>
                  </a:ext>
                </a:extLst>
              </p:cNvPr>
              <p:cNvSpPr txBox="1"/>
              <p:nvPr/>
            </p:nvSpPr>
            <p:spPr>
              <a:xfrm>
                <a:off x="8990455" y="2114210"/>
                <a:ext cx="2195091" cy="1200329"/>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Discussion with ER resident to start propofol</a:t>
                </a:r>
              </a:p>
            </p:txBody>
          </p:sp>
          <p:sp>
            <p:nvSpPr>
              <p:cNvPr id="19" name="TextBox 18">
                <a:extLst>
                  <a:ext uri="{FF2B5EF4-FFF2-40B4-BE49-F238E27FC236}">
                    <a16:creationId xmlns:a16="http://schemas.microsoft.com/office/drawing/2014/main" id="{D03104AA-16B6-DCA6-EB83-03BEC4AAD6EB}"/>
                  </a:ext>
                </a:extLst>
              </p:cNvPr>
              <p:cNvSpPr txBox="1"/>
              <p:nvPr/>
            </p:nvSpPr>
            <p:spPr>
              <a:xfrm>
                <a:off x="15396768" y="2483542"/>
                <a:ext cx="2195091" cy="830997"/>
              </a:xfrm>
              <a:prstGeom prst="rect">
                <a:avLst/>
              </a:prstGeom>
              <a:noFill/>
            </p:spPr>
            <p:txBody>
              <a:bodyPr wrap="square" rtlCol="0">
                <a:spAutoFit/>
              </a:bodyPr>
              <a:lstStyle/>
              <a:p>
                <a:pPr algn="ctr"/>
                <a:r>
                  <a:rPr lang="en-US" sz="2400" b="1" dirty="0">
                    <a:solidFill>
                      <a:srgbClr val="CC0066"/>
                    </a:solidFill>
                    <a:latin typeface="Times New Roman" panose="02020603050405020304" pitchFamily="18" charset="0"/>
                    <a:cs typeface="Times New Roman" panose="02020603050405020304" pitchFamily="18" charset="0"/>
                  </a:rPr>
                  <a:t>Rocuronium still in effect</a:t>
                </a:r>
              </a:p>
            </p:txBody>
          </p:sp>
        </p:grpSp>
        <p:sp>
          <p:nvSpPr>
            <p:cNvPr id="26" name="TextBox 25">
              <a:extLst>
                <a:ext uri="{FF2B5EF4-FFF2-40B4-BE49-F238E27FC236}">
                  <a16:creationId xmlns:a16="http://schemas.microsoft.com/office/drawing/2014/main" id="{4C794F61-05FD-8964-C76C-835C07B1352F}"/>
                </a:ext>
              </a:extLst>
            </p:cNvPr>
            <p:cNvSpPr txBox="1"/>
            <p:nvPr/>
          </p:nvSpPr>
          <p:spPr>
            <a:xfrm>
              <a:off x="16804696" y="3280931"/>
              <a:ext cx="688931"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1420</a:t>
              </a:r>
            </a:p>
          </p:txBody>
        </p:sp>
        <p:sp>
          <p:nvSpPr>
            <p:cNvPr id="27" name="TextBox 26">
              <a:extLst>
                <a:ext uri="{FF2B5EF4-FFF2-40B4-BE49-F238E27FC236}">
                  <a16:creationId xmlns:a16="http://schemas.microsoft.com/office/drawing/2014/main" id="{A822EF1D-3233-37A6-419B-93925AF8B6F5}"/>
                </a:ext>
              </a:extLst>
            </p:cNvPr>
            <p:cNvSpPr txBox="1"/>
            <p:nvPr/>
          </p:nvSpPr>
          <p:spPr>
            <a:xfrm>
              <a:off x="16087044" y="3869176"/>
              <a:ext cx="1982172" cy="2308324"/>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Determined </a:t>
              </a:r>
              <a:r>
                <a:rPr lang="en-US" sz="2400" b="1" dirty="0">
                  <a:solidFill>
                    <a:srgbClr val="1A89A4"/>
                  </a:solidFill>
                  <a:latin typeface="Times New Roman" panose="02020603050405020304" pitchFamily="18" charset="0"/>
                  <a:cs typeface="Times New Roman" panose="02020603050405020304" pitchFamily="18" charset="0"/>
                </a:rPr>
                <a:t>propofol discontinued</a:t>
              </a:r>
            </a:p>
            <a:p>
              <a:pPr algn="ctr"/>
              <a:r>
                <a:rPr lang="en-US" sz="2400" dirty="0">
                  <a:latin typeface="Times New Roman" panose="02020603050405020304" pitchFamily="18" charset="0"/>
                  <a:cs typeface="Times New Roman" panose="02020603050405020304" pitchFamily="18" charset="0"/>
                </a:rPr>
                <a:t>No other sedation started</a:t>
              </a:r>
            </a:p>
          </p:txBody>
        </p:sp>
      </p:grpSp>
    </p:spTree>
    <p:extLst>
      <p:ext uri="{BB962C8B-B14F-4D97-AF65-F5344CB8AC3E}">
        <p14:creationId xmlns:p14="http://schemas.microsoft.com/office/powerpoint/2010/main" val="3062798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400" dirty="0"/>
              <a:t>Delayed </a:t>
            </a:r>
            <a:r>
              <a:rPr lang="en-US" sz="4400" dirty="0" err="1"/>
              <a:t>Analgosedative</a:t>
            </a:r>
            <a:r>
              <a:rPr lang="en-US" sz="4400" dirty="0"/>
              <a:t> Intervention</a:t>
            </a:r>
          </a:p>
        </p:txBody>
      </p:sp>
      <p:sp>
        <p:nvSpPr>
          <p:cNvPr id="3" name="Content Placeholder 2"/>
          <p:cNvSpPr>
            <a:spLocks noGrp="1"/>
          </p:cNvSpPr>
          <p:nvPr>
            <p:ph idx="1"/>
          </p:nvPr>
        </p:nvSpPr>
        <p:spPr>
          <a:xfrm>
            <a:off x="862622" y="1428240"/>
            <a:ext cx="10799618" cy="4351338"/>
          </a:xfrm>
        </p:spPr>
        <p:txBody>
          <a:bodyPr/>
          <a:lstStyle/>
          <a:p>
            <a:r>
              <a:rPr lang="en-US" dirty="0"/>
              <a:t>Retrospective cohort study </a:t>
            </a:r>
          </a:p>
          <a:p>
            <a:r>
              <a:rPr lang="en-US" dirty="0"/>
              <a:t>Primary objective: </a:t>
            </a:r>
          </a:p>
          <a:p>
            <a:pPr lvl="1"/>
            <a:r>
              <a:rPr lang="en-US" dirty="0"/>
              <a:t>Time to first sedative s/p RSI </a:t>
            </a:r>
          </a:p>
          <a:p>
            <a:pPr marL="635000" lvl="2" indent="0">
              <a:buNone/>
            </a:pPr>
            <a:r>
              <a:rPr lang="en-US" dirty="0"/>
              <a:t>	Etomidate and succinylcholine </a:t>
            </a:r>
          </a:p>
          <a:p>
            <a:pPr marL="635000" lvl="2" indent="0">
              <a:buNone/>
            </a:pPr>
            <a:r>
              <a:rPr lang="en-US" dirty="0"/>
              <a:t>	Etomidate and rocuronium</a:t>
            </a:r>
          </a:p>
        </p:txBody>
      </p:sp>
      <p:grpSp>
        <p:nvGrpSpPr>
          <p:cNvPr id="6" name="Group 5">
            <a:extLst>
              <a:ext uri="{FF2B5EF4-FFF2-40B4-BE49-F238E27FC236}">
                <a16:creationId xmlns:a16="http://schemas.microsoft.com/office/drawing/2014/main" id="{FCE80A95-58F7-C42E-D406-91FAA7850F1F}"/>
              </a:ext>
            </a:extLst>
          </p:cNvPr>
          <p:cNvGrpSpPr/>
          <p:nvPr/>
        </p:nvGrpSpPr>
        <p:grpSpPr>
          <a:xfrm>
            <a:off x="875841" y="3603909"/>
            <a:ext cx="10387013" cy="2385410"/>
            <a:chOff x="875841" y="3603909"/>
            <a:chExt cx="10387013" cy="2385410"/>
          </a:xfrm>
        </p:grpSpPr>
        <p:pic>
          <p:nvPicPr>
            <p:cNvPr id="5" name="Picture 4"/>
            <p:cNvPicPr>
              <a:picLocks noChangeAspect="1"/>
            </p:cNvPicPr>
            <p:nvPr/>
          </p:nvPicPr>
          <p:blipFill>
            <a:blip r:embed="rId3"/>
            <a:stretch>
              <a:fillRect/>
            </a:stretch>
          </p:blipFill>
          <p:spPr>
            <a:xfrm>
              <a:off x="875841" y="3603909"/>
              <a:ext cx="10387013" cy="2385410"/>
            </a:xfrm>
            <a:prstGeom prst="rect">
              <a:avLst/>
            </a:prstGeom>
          </p:spPr>
        </p:pic>
        <p:sp>
          <p:nvSpPr>
            <p:cNvPr id="7" name="Rounded Rectangle 6"/>
            <p:cNvSpPr/>
            <p:nvPr/>
          </p:nvSpPr>
          <p:spPr>
            <a:xfrm>
              <a:off x="929146" y="4129548"/>
              <a:ext cx="9217743" cy="707923"/>
            </a:xfrm>
            <a:prstGeom prst="roundRect">
              <a:avLst/>
            </a:prstGeom>
            <a:noFill/>
            <a:ln w="28575">
              <a:solidFill>
                <a:srgbClr val="33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Footer Placeholder 1"/>
          <p:cNvSpPr>
            <a:spLocks noGrp="1"/>
          </p:cNvSpPr>
          <p:nvPr>
            <p:ph type="ftr" sz="quarter" idx="11"/>
          </p:nvPr>
        </p:nvSpPr>
        <p:spPr>
          <a:xfrm>
            <a:off x="5351337" y="5624194"/>
            <a:ext cx="5911517" cy="365125"/>
          </a:xfrm>
        </p:spPr>
        <p:txBody>
          <a:bodyPr/>
          <a:lstStyle/>
          <a:p>
            <a:pPr algn="r"/>
            <a:r>
              <a:rPr lang="en-US" sz="1000" dirty="0">
                <a:solidFill>
                  <a:schemeClr val="tx1"/>
                </a:solidFill>
                <a:latin typeface="Times New Roman" panose="02020603050405020304" pitchFamily="18" charset="0"/>
                <a:cs typeface="Times New Roman" panose="02020603050405020304" pitchFamily="18" charset="0"/>
              </a:rPr>
              <a:t>Billups K, et al. Air Med J. 2019;38(1):39-44</a:t>
            </a:r>
          </a:p>
        </p:txBody>
      </p:sp>
    </p:spTree>
    <p:extLst>
      <p:ext uri="{BB962C8B-B14F-4D97-AF65-F5344CB8AC3E}">
        <p14:creationId xmlns:p14="http://schemas.microsoft.com/office/powerpoint/2010/main" val="23835187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69DB908-7DA4-0EC1-E304-6D113F061888}"/>
              </a:ext>
            </a:extLst>
          </p:cNvPr>
          <p:cNvSpPr>
            <a:spLocks noGrp="1"/>
          </p:cNvSpPr>
          <p:nvPr>
            <p:ph type="title"/>
          </p:nvPr>
        </p:nvSpPr>
        <p:spPr>
          <a:xfrm>
            <a:off x="1348509" y="365125"/>
            <a:ext cx="3418563" cy="3902075"/>
          </a:xfrm>
          <a:noFill/>
        </p:spPr>
        <p:txBody>
          <a:bodyPr vert="horz" lIns="91440" tIns="45720" rIns="91440" bIns="45720" rtlCol="0" anchor="b">
            <a:normAutofit/>
          </a:bodyPr>
          <a:lstStyle/>
          <a:p>
            <a:pPr algn="l" defTabSz="914400">
              <a:lnSpc>
                <a:spcPct val="90000"/>
              </a:lnSpc>
            </a:pPr>
            <a:r>
              <a:rPr lang="en-US" sz="4800" kern="1200" dirty="0">
                <a:solidFill>
                  <a:schemeClr val="tx1"/>
                </a:solidFill>
                <a:ea typeface="+mj-ea"/>
              </a:rPr>
              <a:t>Are We</a:t>
            </a:r>
            <a:br>
              <a:rPr lang="en-US" sz="4800" kern="1200" dirty="0">
                <a:solidFill>
                  <a:schemeClr val="tx1"/>
                </a:solidFill>
                <a:ea typeface="+mj-ea"/>
              </a:rPr>
            </a:br>
            <a:r>
              <a:rPr lang="en-US" sz="4800" kern="1200" dirty="0">
                <a:solidFill>
                  <a:schemeClr val="tx1"/>
                </a:solidFill>
                <a:ea typeface="+mj-ea"/>
              </a:rPr>
              <a:t> </a:t>
            </a:r>
            <a:br>
              <a:rPr lang="en-US" sz="4800" kern="1200" dirty="0">
                <a:solidFill>
                  <a:schemeClr val="tx1"/>
                </a:solidFill>
                <a:ea typeface="+mj-ea"/>
              </a:rPr>
            </a:br>
            <a:r>
              <a:rPr lang="en-US" sz="4800" kern="1200" dirty="0">
                <a:solidFill>
                  <a:schemeClr val="tx1"/>
                </a:solidFill>
                <a:ea typeface="+mj-ea"/>
              </a:rPr>
              <a:t>Ready?</a:t>
            </a:r>
          </a:p>
        </p:txBody>
      </p:sp>
      <p:pic>
        <p:nvPicPr>
          <p:cNvPr id="6" name="Content Placeholder 5" descr="People holding hands">
            <a:extLst>
              <a:ext uri="{FF2B5EF4-FFF2-40B4-BE49-F238E27FC236}">
                <a16:creationId xmlns:a16="http://schemas.microsoft.com/office/drawing/2014/main" id="{B1AA2D23-FBD0-4726-AE9F-C4517604516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p:blipFill>
        <p:spPr>
          <a:xfrm>
            <a:off x="4641088" y="1409637"/>
            <a:ext cx="5847295" cy="3902076"/>
          </a:xfrm>
          <a:prstGeom prst="rect">
            <a:avLst/>
          </a:prstGeom>
        </p:spPr>
      </p:pic>
    </p:spTree>
    <p:custDataLst>
      <p:tags r:id="rId1"/>
    </p:custDataLst>
    <p:extLst>
      <p:ext uri="{BB962C8B-B14F-4D97-AF65-F5344CB8AC3E}">
        <p14:creationId xmlns:p14="http://schemas.microsoft.com/office/powerpoint/2010/main" val="3775370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CF85C-313B-4772-7B97-196AB9993A85}"/>
              </a:ext>
            </a:extLst>
          </p:cNvPr>
          <p:cNvSpPr>
            <a:spLocks noGrp="1"/>
          </p:cNvSpPr>
          <p:nvPr>
            <p:ph type="title"/>
          </p:nvPr>
        </p:nvSpPr>
        <p:spPr>
          <a:xfrm>
            <a:off x="1348509" y="365125"/>
            <a:ext cx="3455139" cy="3792347"/>
          </a:xfrm>
        </p:spPr>
        <p:txBody>
          <a:bodyPr/>
          <a:lstStyle/>
          <a:p>
            <a:r>
              <a:rPr lang="en-US" dirty="0"/>
              <a:t>If we aren’t?</a:t>
            </a:r>
            <a:br>
              <a:rPr lang="en-US" dirty="0"/>
            </a:br>
            <a:br>
              <a:rPr lang="en-US" dirty="0"/>
            </a:br>
            <a:br>
              <a:rPr lang="en-US" dirty="0"/>
            </a:br>
            <a:br>
              <a:rPr lang="en-US" dirty="0"/>
            </a:br>
            <a:r>
              <a:rPr lang="en-US" dirty="0"/>
              <a:t>Who is?</a:t>
            </a:r>
          </a:p>
        </p:txBody>
      </p:sp>
      <p:pic>
        <p:nvPicPr>
          <p:cNvPr id="4" name="Content Placeholder 3" descr="Smiling hospital staff">
            <a:extLst>
              <a:ext uri="{FF2B5EF4-FFF2-40B4-BE49-F238E27FC236}">
                <a16:creationId xmlns:a16="http://schemas.microsoft.com/office/drawing/2014/main" id="{BD62D07B-EB0E-CE89-2EE2-6A3D181C2D7F}"/>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641087" y="1377884"/>
            <a:ext cx="5847295" cy="4102231"/>
          </a:xfrm>
        </p:spPr>
      </p:pic>
    </p:spTree>
    <p:custDataLst>
      <p:tags r:id="rId1"/>
    </p:custDataLst>
    <p:extLst>
      <p:ext uri="{BB962C8B-B14F-4D97-AF65-F5344CB8AC3E}">
        <p14:creationId xmlns:p14="http://schemas.microsoft.com/office/powerpoint/2010/main" val="32336923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E9A83-C48B-8B68-55C1-048810E14C5F}"/>
              </a:ext>
            </a:extLst>
          </p:cNvPr>
          <p:cNvSpPr>
            <a:spLocks noGrp="1"/>
          </p:cNvSpPr>
          <p:nvPr>
            <p:ph type="title"/>
          </p:nvPr>
        </p:nvSpPr>
        <p:spPr/>
        <p:txBody>
          <a:bodyPr/>
          <a:lstStyle/>
          <a:p>
            <a:r>
              <a:rPr lang="en-US" dirty="0"/>
              <a:t>How do we get ready?</a:t>
            </a:r>
          </a:p>
        </p:txBody>
      </p:sp>
      <p:sp>
        <p:nvSpPr>
          <p:cNvPr id="3" name="Content Placeholder 2">
            <a:extLst>
              <a:ext uri="{FF2B5EF4-FFF2-40B4-BE49-F238E27FC236}">
                <a16:creationId xmlns:a16="http://schemas.microsoft.com/office/drawing/2014/main" id="{3986F63B-7102-82DA-CB47-208D2DCC7748}"/>
              </a:ext>
            </a:extLst>
          </p:cNvPr>
          <p:cNvSpPr>
            <a:spLocks noGrp="1"/>
          </p:cNvSpPr>
          <p:nvPr>
            <p:ph idx="1"/>
          </p:nvPr>
        </p:nvSpPr>
        <p:spPr>
          <a:xfrm>
            <a:off x="756227" y="1690688"/>
            <a:ext cx="10799618" cy="4351338"/>
          </a:xfrm>
        </p:spPr>
        <p:txBody>
          <a:bodyPr>
            <a:normAutofit fontScale="92500" lnSpcReduction="10000"/>
          </a:bodyPr>
          <a:lstStyle/>
          <a:p>
            <a:pPr marL="0" indent="0">
              <a:buNone/>
            </a:pPr>
            <a:r>
              <a:rPr lang="en-US" dirty="0"/>
              <a:t>Develop and practice hands-on training</a:t>
            </a:r>
          </a:p>
          <a:p>
            <a:endParaRPr lang="en-US" dirty="0"/>
          </a:p>
          <a:p>
            <a:pPr marL="0" indent="0">
              <a:buNone/>
            </a:pPr>
            <a:r>
              <a:rPr lang="en-US" dirty="0"/>
              <a:t>Prepare for different thought process </a:t>
            </a:r>
          </a:p>
          <a:p>
            <a:pPr lvl="1"/>
            <a:r>
              <a:rPr lang="en-US" dirty="0"/>
              <a:t>Proactive vs reactive when verifying orders</a:t>
            </a:r>
          </a:p>
          <a:p>
            <a:pPr lvl="1"/>
            <a:r>
              <a:rPr lang="en-US" dirty="0"/>
              <a:t>Verbal order verification – provide recommendation before medication prepared and administered</a:t>
            </a:r>
          </a:p>
          <a:p>
            <a:pPr marL="0" indent="0">
              <a:buNone/>
            </a:pPr>
            <a:endParaRPr lang="en-US" dirty="0"/>
          </a:p>
          <a:p>
            <a:pPr marL="0" indent="0">
              <a:buNone/>
            </a:pPr>
            <a:r>
              <a:rPr lang="en-US" dirty="0"/>
              <a:t>Utilize resources</a:t>
            </a:r>
          </a:p>
          <a:p>
            <a:pPr lvl="1"/>
            <a:r>
              <a:rPr lang="en-US" dirty="0"/>
              <a:t>Medication dosing guide</a:t>
            </a:r>
          </a:p>
          <a:p>
            <a:pPr lvl="1"/>
            <a:r>
              <a:rPr lang="en-US" dirty="0"/>
              <a:t>Pocket guidelines</a:t>
            </a:r>
          </a:p>
        </p:txBody>
      </p:sp>
    </p:spTree>
    <p:custDataLst>
      <p:tags r:id="rId1"/>
    </p:custDataLst>
    <p:extLst>
      <p:ext uri="{BB962C8B-B14F-4D97-AF65-F5344CB8AC3E}">
        <p14:creationId xmlns:p14="http://schemas.microsoft.com/office/powerpoint/2010/main" val="2304372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09B36-3932-6B2E-C0A8-2F996C1D1631}"/>
              </a:ext>
            </a:extLst>
          </p:cNvPr>
          <p:cNvSpPr>
            <a:spLocks noGrp="1"/>
          </p:cNvSpPr>
          <p:nvPr>
            <p:ph type="title"/>
          </p:nvPr>
        </p:nvSpPr>
        <p:spPr/>
        <p:txBody>
          <a:bodyPr/>
          <a:lstStyle/>
          <a:p>
            <a:r>
              <a:rPr lang="en-US" dirty="0"/>
              <a:t>Dosing Guide</a:t>
            </a:r>
          </a:p>
        </p:txBody>
      </p:sp>
      <p:graphicFrame>
        <p:nvGraphicFramePr>
          <p:cNvPr id="5" name="Content Placeholder 4">
            <a:extLst>
              <a:ext uri="{FF2B5EF4-FFF2-40B4-BE49-F238E27FC236}">
                <a16:creationId xmlns:a16="http://schemas.microsoft.com/office/drawing/2014/main" id="{42D862C8-0841-FE7C-EEEF-0821244A69F9}"/>
              </a:ext>
            </a:extLst>
          </p:cNvPr>
          <p:cNvGraphicFramePr>
            <a:graphicFrameLocks noGrp="1"/>
          </p:cNvGraphicFramePr>
          <p:nvPr>
            <p:ph idx="1"/>
            <p:extLst>
              <p:ext uri="{D42A27DB-BD31-4B8C-83A1-F6EECF244321}">
                <p14:modId xmlns:p14="http://schemas.microsoft.com/office/powerpoint/2010/main" val="2866993480"/>
              </p:ext>
            </p:extLst>
          </p:nvPr>
        </p:nvGraphicFramePr>
        <p:xfrm>
          <a:off x="0" y="1888938"/>
          <a:ext cx="12192000" cy="4969062"/>
        </p:xfrm>
        <a:graphic>
          <a:graphicData uri="http://schemas.openxmlformats.org/drawingml/2006/table">
            <a:tbl>
              <a:tblPr>
                <a:tableStyleId>{5C22544A-7EE6-4342-B048-85BDC9FD1C3A}</a:tableStyleId>
              </a:tblPr>
              <a:tblGrid>
                <a:gridCol w="3480050">
                  <a:extLst>
                    <a:ext uri="{9D8B030D-6E8A-4147-A177-3AD203B41FA5}">
                      <a16:colId xmlns:a16="http://schemas.microsoft.com/office/drawing/2014/main" val="2035320050"/>
                    </a:ext>
                  </a:extLst>
                </a:gridCol>
                <a:gridCol w="1472380">
                  <a:extLst>
                    <a:ext uri="{9D8B030D-6E8A-4147-A177-3AD203B41FA5}">
                      <a16:colId xmlns:a16="http://schemas.microsoft.com/office/drawing/2014/main" val="895561157"/>
                    </a:ext>
                  </a:extLst>
                </a:gridCol>
                <a:gridCol w="1373704">
                  <a:extLst>
                    <a:ext uri="{9D8B030D-6E8A-4147-A177-3AD203B41FA5}">
                      <a16:colId xmlns:a16="http://schemas.microsoft.com/office/drawing/2014/main" val="3754407834"/>
                    </a:ext>
                  </a:extLst>
                </a:gridCol>
                <a:gridCol w="1229940">
                  <a:extLst>
                    <a:ext uri="{9D8B030D-6E8A-4147-A177-3AD203B41FA5}">
                      <a16:colId xmlns:a16="http://schemas.microsoft.com/office/drawing/2014/main" val="4226041902"/>
                    </a:ext>
                  </a:extLst>
                </a:gridCol>
                <a:gridCol w="2223353">
                  <a:extLst>
                    <a:ext uri="{9D8B030D-6E8A-4147-A177-3AD203B41FA5}">
                      <a16:colId xmlns:a16="http://schemas.microsoft.com/office/drawing/2014/main" val="3824555673"/>
                    </a:ext>
                  </a:extLst>
                </a:gridCol>
                <a:gridCol w="2412573">
                  <a:extLst>
                    <a:ext uri="{9D8B030D-6E8A-4147-A177-3AD203B41FA5}">
                      <a16:colId xmlns:a16="http://schemas.microsoft.com/office/drawing/2014/main" val="3459273681"/>
                    </a:ext>
                  </a:extLst>
                </a:gridCol>
              </a:tblGrid>
              <a:tr h="854262">
                <a:tc>
                  <a:txBody>
                    <a:bodyPr/>
                    <a:lstStyle/>
                    <a:p>
                      <a:pPr algn="l" fontAlgn="ctr"/>
                      <a:r>
                        <a:rPr lang="en-US" sz="2000" b="1" u="none" strike="noStrike" dirty="0">
                          <a:effectLst/>
                          <a:latin typeface="+mj-lt"/>
                        </a:rPr>
                        <a:t>Medication</a:t>
                      </a:r>
                      <a:endParaRPr lang="en-US" sz="2000" b="1" i="0" u="none" strike="noStrike" dirty="0">
                        <a:solidFill>
                          <a:srgbClr val="000000"/>
                        </a:solidFill>
                        <a:effectLst/>
                        <a:latin typeface="+mj-lt"/>
                      </a:endParaRPr>
                    </a:p>
                  </a:txBody>
                  <a:tcPr marL="45720" marR="45720" anchor="ctr">
                    <a:lnB w="38100" cap="flat" cmpd="sng" algn="ctr">
                      <a:solidFill>
                        <a:srgbClr val="1A89A4"/>
                      </a:solidFill>
                      <a:prstDash val="solid"/>
                      <a:round/>
                      <a:headEnd type="none" w="med" len="med"/>
                      <a:tailEnd type="none" w="med" len="med"/>
                    </a:lnB>
                    <a:solidFill>
                      <a:schemeClr val="bg1"/>
                    </a:solidFill>
                  </a:tcPr>
                </a:tc>
                <a:tc>
                  <a:txBody>
                    <a:bodyPr/>
                    <a:lstStyle/>
                    <a:p>
                      <a:pPr algn="ctr" fontAlgn="ctr"/>
                      <a:r>
                        <a:rPr lang="en-US" sz="2000" b="1" u="none" strike="noStrike" dirty="0">
                          <a:effectLst/>
                          <a:latin typeface="+mj-lt"/>
                        </a:rPr>
                        <a:t>Concentration</a:t>
                      </a:r>
                      <a:endParaRPr lang="en-US" sz="2000" b="1" i="0" u="none" strike="noStrike" dirty="0">
                        <a:solidFill>
                          <a:srgbClr val="000000"/>
                        </a:solidFill>
                        <a:effectLst/>
                        <a:latin typeface="+mj-lt"/>
                      </a:endParaRPr>
                    </a:p>
                  </a:txBody>
                  <a:tcPr marL="9525" marR="9525" marT="9525" marB="0" anchor="ctr">
                    <a:lnB w="38100" cap="flat" cmpd="sng" algn="ctr">
                      <a:solidFill>
                        <a:srgbClr val="1A89A4"/>
                      </a:solidFill>
                      <a:prstDash val="solid"/>
                      <a:round/>
                      <a:headEnd type="none" w="med" len="med"/>
                      <a:tailEnd type="none" w="med" len="med"/>
                    </a:lnB>
                    <a:solidFill>
                      <a:schemeClr val="bg1"/>
                    </a:solidFill>
                  </a:tcPr>
                </a:tc>
                <a:tc>
                  <a:txBody>
                    <a:bodyPr/>
                    <a:lstStyle/>
                    <a:p>
                      <a:pPr algn="ctr" fontAlgn="ctr"/>
                      <a:r>
                        <a:rPr lang="en-US" sz="2000" b="1" u="none" strike="noStrike" dirty="0">
                          <a:effectLst/>
                          <a:latin typeface="+mj-lt"/>
                        </a:rPr>
                        <a:t>Standard Dose</a:t>
                      </a:r>
                      <a:endParaRPr lang="en-US" sz="2000" b="1" i="0" u="none" strike="noStrike" dirty="0">
                        <a:solidFill>
                          <a:srgbClr val="000000"/>
                        </a:solidFill>
                        <a:effectLst/>
                        <a:latin typeface="+mj-lt"/>
                      </a:endParaRPr>
                    </a:p>
                  </a:txBody>
                  <a:tcPr marL="9525" marR="9525" marT="9525" marB="0" anchor="ctr">
                    <a:lnB w="38100" cap="flat" cmpd="sng" algn="ctr">
                      <a:solidFill>
                        <a:srgbClr val="1A89A4"/>
                      </a:solidFill>
                      <a:prstDash val="solid"/>
                      <a:round/>
                      <a:headEnd type="none" w="med" len="med"/>
                      <a:tailEnd type="none" w="med" len="med"/>
                    </a:lnB>
                    <a:solidFill>
                      <a:schemeClr val="bg1"/>
                    </a:solidFill>
                  </a:tcPr>
                </a:tc>
                <a:tc>
                  <a:txBody>
                    <a:bodyPr/>
                    <a:lstStyle/>
                    <a:p>
                      <a:pPr algn="ctr" fontAlgn="ctr"/>
                      <a:r>
                        <a:rPr lang="en-US" sz="2000" b="1" u="none" strike="noStrike" dirty="0">
                          <a:effectLst/>
                          <a:latin typeface="+mj-lt"/>
                        </a:rPr>
                        <a:t>Dose to be given</a:t>
                      </a:r>
                      <a:endParaRPr lang="en-US" sz="2000" b="1" i="0" u="none" strike="noStrike" dirty="0">
                        <a:solidFill>
                          <a:srgbClr val="000000"/>
                        </a:solidFill>
                        <a:effectLst/>
                        <a:latin typeface="+mj-lt"/>
                      </a:endParaRPr>
                    </a:p>
                  </a:txBody>
                  <a:tcPr marL="9525" marR="9525" marT="9525" marB="0" anchor="ctr">
                    <a:lnB w="38100" cap="flat" cmpd="sng" algn="ctr">
                      <a:solidFill>
                        <a:srgbClr val="1A89A4"/>
                      </a:solidFill>
                      <a:prstDash val="solid"/>
                      <a:round/>
                      <a:headEnd type="none" w="med" len="med"/>
                      <a:tailEnd type="none" w="med" len="med"/>
                    </a:lnB>
                    <a:solidFill>
                      <a:schemeClr val="bg1"/>
                    </a:solidFill>
                  </a:tcPr>
                </a:tc>
                <a:tc>
                  <a:txBody>
                    <a:bodyPr/>
                    <a:lstStyle/>
                    <a:p>
                      <a:pPr algn="ctr" fontAlgn="ctr"/>
                      <a:r>
                        <a:rPr lang="en-US" sz="2000" b="1" u="none" strike="noStrike" dirty="0">
                          <a:effectLst/>
                          <a:latin typeface="+mj-lt"/>
                        </a:rPr>
                        <a:t>Volume to draw up</a:t>
                      </a:r>
                      <a:endParaRPr lang="en-US" sz="2000" b="1" i="0" u="none" strike="noStrike" dirty="0">
                        <a:solidFill>
                          <a:srgbClr val="000000"/>
                        </a:solidFill>
                        <a:effectLst/>
                        <a:latin typeface="+mj-lt"/>
                      </a:endParaRPr>
                    </a:p>
                  </a:txBody>
                  <a:tcPr marL="9525" marR="9525" marT="9525" marB="0" anchor="ctr">
                    <a:lnB w="38100" cap="flat" cmpd="sng" algn="ctr">
                      <a:solidFill>
                        <a:srgbClr val="1A89A4"/>
                      </a:solidFill>
                      <a:prstDash val="solid"/>
                      <a:round/>
                      <a:headEnd type="none" w="med" len="med"/>
                      <a:tailEnd type="none" w="med" len="med"/>
                    </a:lnB>
                    <a:solidFill>
                      <a:schemeClr val="bg1"/>
                    </a:solidFill>
                  </a:tcPr>
                </a:tc>
                <a:tc>
                  <a:txBody>
                    <a:bodyPr/>
                    <a:lstStyle/>
                    <a:p>
                      <a:pPr algn="ctr" fontAlgn="ctr"/>
                      <a:r>
                        <a:rPr lang="en-US" sz="2000" b="1" u="none" strike="noStrike" dirty="0">
                          <a:effectLst/>
                          <a:latin typeface="+mj-lt"/>
                        </a:rPr>
                        <a:t>Administer </a:t>
                      </a:r>
                      <a:br>
                        <a:rPr lang="en-US" sz="2000" b="1" u="none" strike="noStrike" dirty="0">
                          <a:effectLst/>
                          <a:latin typeface="+mj-lt"/>
                        </a:rPr>
                      </a:br>
                      <a:r>
                        <a:rPr lang="en-US" sz="2000" b="1" u="none" strike="noStrike" dirty="0">
                          <a:effectLst/>
                          <a:latin typeface="+mj-lt"/>
                        </a:rPr>
                        <a:t>(fastest rate listed)</a:t>
                      </a:r>
                      <a:endParaRPr lang="en-US" sz="2000" b="1" i="0" u="none" strike="noStrike" dirty="0">
                        <a:solidFill>
                          <a:srgbClr val="000000"/>
                        </a:solidFill>
                        <a:effectLst/>
                        <a:latin typeface="+mj-lt"/>
                      </a:endParaRPr>
                    </a:p>
                  </a:txBody>
                  <a:tcPr marL="9525" marR="9525" marT="9525" marB="0" anchor="ctr">
                    <a:lnB w="38100" cap="flat" cmpd="sng" algn="ctr">
                      <a:solidFill>
                        <a:srgbClr val="1A89A4"/>
                      </a:solidFill>
                      <a:prstDash val="solid"/>
                      <a:round/>
                      <a:headEnd type="none" w="med" len="med"/>
                      <a:tailEnd type="none" w="med" len="med"/>
                    </a:lnB>
                    <a:solidFill>
                      <a:schemeClr val="bg1"/>
                    </a:solidFill>
                  </a:tcPr>
                </a:tc>
                <a:extLst>
                  <a:ext uri="{0D108BD9-81ED-4DB2-BD59-A6C34878D82A}">
                    <a16:rowId xmlns:a16="http://schemas.microsoft.com/office/drawing/2014/main" val="2937233543"/>
                  </a:ext>
                </a:extLst>
              </a:tr>
              <a:tr h="548640">
                <a:tc>
                  <a:txBody>
                    <a:bodyPr/>
                    <a:lstStyle/>
                    <a:p>
                      <a:pPr algn="l" fontAlgn="ctr"/>
                      <a:r>
                        <a:rPr lang="en-US" sz="2000" u="none" strike="noStrike" dirty="0">
                          <a:effectLst/>
                          <a:latin typeface="+mj-lt"/>
                        </a:rPr>
                        <a:t>Adenosine</a:t>
                      </a:r>
                      <a:endParaRPr lang="en-US" sz="2000" b="0" i="0" u="none" strike="noStrike" dirty="0">
                        <a:solidFill>
                          <a:srgbClr val="000000"/>
                        </a:solidFill>
                        <a:effectLst/>
                        <a:latin typeface="+mj-lt"/>
                      </a:endParaRPr>
                    </a:p>
                  </a:txBody>
                  <a:tcPr marL="45720" marR="45720" anchor="ctr">
                    <a:lnR w="12700" cap="flat" cmpd="sng" algn="ctr">
                      <a:solidFill>
                        <a:srgbClr val="23BADD"/>
                      </a:solidFill>
                      <a:prstDash val="solid"/>
                      <a:round/>
                      <a:headEnd type="none" w="med" len="med"/>
                      <a:tailEnd type="none" w="med" len="med"/>
                    </a:lnR>
                    <a:lnT w="38100" cap="flat" cmpd="sng" algn="ctr">
                      <a:solidFill>
                        <a:srgbClr val="1A89A4"/>
                      </a:solidFill>
                      <a:prstDash val="solid"/>
                      <a:round/>
                      <a:headEnd type="none" w="med" len="med"/>
                      <a:tailEnd type="none" w="med" len="med"/>
                    </a:lnT>
                    <a:lnB w="12700" cap="flat" cmpd="sng" algn="ctr">
                      <a:noFill/>
                      <a:prstDash val="solid"/>
                      <a:round/>
                      <a:headEnd type="none" w="med" len="med"/>
                      <a:tailEnd type="none" w="med" len="med"/>
                    </a:lnB>
                    <a:solidFill>
                      <a:srgbClr val="C9E5F3"/>
                    </a:solidFill>
                  </a:tcPr>
                </a:tc>
                <a:tc>
                  <a:txBody>
                    <a:bodyPr/>
                    <a:lstStyle/>
                    <a:p>
                      <a:pPr algn="ctr" fontAlgn="ctr"/>
                      <a:r>
                        <a:rPr lang="en-US" sz="2000" u="none" strike="noStrike" dirty="0">
                          <a:effectLst/>
                          <a:latin typeface="+mj-lt"/>
                        </a:rPr>
                        <a:t>3 mg/mL</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38100" cap="flat" cmpd="sng" algn="ctr">
                      <a:solidFill>
                        <a:srgbClr val="1A89A4"/>
                      </a:solidFill>
                      <a:prstDash val="solid"/>
                      <a:round/>
                      <a:headEnd type="none" w="med" len="med"/>
                      <a:tailEnd type="none" w="med" len="med"/>
                    </a:lnT>
                    <a:lnB w="12700" cap="flat" cmpd="sng" algn="ctr">
                      <a:noFill/>
                      <a:prstDash val="solid"/>
                      <a:round/>
                      <a:headEnd type="none" w="med" len="med"/>
                      <a:tailEnd type="none" w="med" len="med"/>
                    </a:lnB>
                    <a:solidFill>
                      <a:srgbClr val="C9E5F3"/>
                    </a:solidFill>
                  </a:tcPr>
                </a:tc>
                <a:tc>
                  <a:txBody>
                    <a:bodyPr/>
                    <a:lstStyle/>
                    <a:p>
                      <a:pPr algn="ctr" fontAlgn="ctr"/>
                      <a:r>
                        <a:rPr lang="en-US" sz="2000" u="none" strike="noStrike" dirty="0">
                          <a:effectLst/>
                          <a:latin typeface="+mj-lt"/>
                        </a:rPr>
                        <a:t>0.1 mg/kg</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38100" cap="flat" cmpd="sng" algn="ctr">
                      <a:solidFill>
                        <a:srgbClr val="1A89A4"/>
                      </a:solidFill>
                      <a:prstDash val="solid"/>
                      <a:round/>
                      <a:headEnd type="none" w="med" len="med"/>
                      <a:tailEnd type="none" w="med" len="med"/>
                    </a:lnT>
                    <a:lnB w="12700" cap="flat" cmpd="sng" algn="ctr">
                      <a:noFill/>
                      <a:prstDash val="solid"/>
                      <a:round/>
                      <a:headEnd type="none" w="med" len="med"/>
                      <a:tailEnd type="none" w="med" len="med"/>
                    </a:lnB>
                    <a:solidFill>
                      <a:srgbClr val="C9E5F3"/>
                    </a:solidFill>
                  </a:tcPr>
                </a:tc>
                <a:tc>
                  <a:txBody>
                    <a:bodyPr/>
                    <a:lstStyle/>
                    <a:p>
                      <a:pPr algn="ctr" fontAlgn="ctr"/>
                      <a:r>
                        <a:rPr lang="en-US" sz="2000" u="none" strike="noStrike" dirty="0">
                          <a:effectLst/>
                          <a:latin typeface="+mj-lt"/>
                        </a:rPr>
                        <a:t>0.2 mg</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38100" cap="flat" cmpd="sng" algn="ctr">
                      <a:solidFill>
                        <a:srgbClr val="1A89A4"/>
                      </a:solidFill>
                      <a:prstDash val="solid"/>
                      <a:round/>
                      <a:headEnd type="none" w="med" len="med"/>
                      <a:tailEnd type="none" w="med" len="med"/>
                    </a:lnT>
                    <a:lnB w="12700" cap="flat" cmpd="sng" algn="ctr">
                      <a:noFill/>
                      <a:prstDash val="solid"/>
                      <a:round/>
                      <a:headEnd type="none" w="med" len="med"/>
                      <a:tailEnd type="none" w="med" len="med"/>
                    </a:lnB>
                    <a:solidFill>
                      <a:srgbClr val="C9E5F3"/>
                    </a:solidFill>
                  </a:tcPr>
                </a:tc>
                <a:tc>
                  <a:txBody>
                    <a:bodyPr/>
                    <a:lstStyle/>
                    <a:p>
                      <a:pPr algn="ctr" fontAlgn="ctr"/>
                      <a:r>
                        <a:rPr lang="en-US" sz="2000" u="none" strike="noStrike" dirty="0">
                          <a:effectLst/>
                          <a:latin typeface="+mj-lt"/>
                        </a:rPr>
                        <a:t>0.07 mL</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38100" cap="flat" cmpd="sng" algn="ctr">
                      <a:solidFill>
                        <a:srgbClr val="1A89A4"/>
                      </a:solidFill>
                      <a:prstDash val="solid"/>
                      <a:round/>
                      <a:headEnd type="none" w="med" len="med"/>
                      <a:tailEnd type="none" w="med" len="med"/>
                    </a:lnT>
                    <a:lnB w="12700" cap="flat" cmpd="sng" algn="ctr">
                      <a:noFill/>
                      <a:prstDash val="solid"/>
                      <a:round/>
                      <a:headEnd type="none" w="med" len="med"/>
                      <a:tailEnd type="none" w="med" len="med"/>
                    </a:lnB>
                    <a:solidFill>
                      <a:srgbClr val="C9E5F3"/>
                    </a:solidFill>
                  </a:tcPr>
                </a:tc>
                <a:tc>
                  <a:txBody>
                    <a:bodyPr/>
                    <a:lstStyle/>
                    <a:p>
                      <a:pPr algn="ctr" fontAlgn="ctr"/>
                      <a:r>
                        <a:rPr lang="en-US" sz="2000" u="none" strike="noStrike" dirty="0">
                          <a:effectLst/>
                          <a:latin typeface="+mj-lt"/>
                        </a:rPr>
                        <a:t>Rapid IV Push/IO</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T w="38100" cap="flat" cmpd="sng" algn="ctr">
                      <a:solidFill>
                        <a:srgbClr val="1A89A4"/>
                      </a:solidFill>
                      <a:prstDash val="solid"/>
                      <a:round/>
                      <a:headEnd type="none" w="med" len="med"/>
                      <a:tailEnd type="none" w="med" len="med"/>
                    </a:lnT>
                    <a:lnB w="12700" cap="flat" cmpd="sng" algn="ctr">
                      <a:noFill/>
                      <a:prstDash val="solid"/>
                      <a:round/>
                      <a:headEnd type="none" w="med" len="med"/>
                      <a:tailEnd type="none" w="med" len="med"/>
                    </a:lnB>
                    <a:solidFill>
                      <a:srgbClr val="C9E5F3"/>
                    </a:solidFill>
                  </a:tcPr>
                </a:tc>
                <a:extLst>
                  <a:ext uri="{0D108BD9-81ED-4DB2-BD59-A6C34878D82A}">
                    <a16:rowId xmlns:a16="http://schemas.microsoft.com/office/drawing/2014/main" val="2566745887"/>
                  </a:ext>
                </a:extLst>
              </a:tr>
              <a:tr h="548640">
                <a:tc>
                  <a:txBody>
                    <a:bodyPr/>
                    <a:lstStyle/>
                    <a:p>
                      <a:pPr algn="l" fontAlgn="ctr"/>
                      <a:r>
                        <a:rPr lang="en-US" sz="2000" u="none" strike="noStrike" dirty="0">
                          <a:effectLst/>
                          <a:latin typeface="+mj-lt"/>
                        </a:rPr>
                        <a:t>Amiodarone - pulseless arrest</a:t>
                      </a:r>
                      <a:endParaRPr lang="en-US" sz="2000" b="0" i="0" u="none" strike="noStrike" dirty="0">
                        <a:solidFill>
                          <a:srgbClr val="0000FF"/>
                        </a:solidFill>
                        <a:effectLst/>
                        <a:latin typeface="+mj-lt"/>
                      </a:endParaRPr>
                    </a:p>
                  </a:txBody>
                  <a:tcPr marL="45720" marR="45720" anchor="ctr">
                    <a:lnL w="12700" cmpd="sng">
                      <a:noFill/>
                    </a:lnL>
                    <a:lnR w="12700" cap="flat" cmpd="sng" algn="ctr">
                      <a:solidFill>
                        <a:srgbClr val="23BADD"/>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en-US" sz="2000" u="none" strike="noStrike">
                          <a:effectLst/>
                          <a:latin typeface="+mj-lt"/>
                        </a:rPr>
                        <a:t>50 mg/mL</a:t>
                      </a:r>
                      <a:endParaRPr lang="en-US" sz="2000" b="0" i="0" u="none" strike="noStrike">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en-US" sz="2000" u="none" strike="noStrike" dirty="0">
                          <a:effectLst/>
                          <a:latin typeface="+mj-lt"/>
                        </a:rPr>
                        <a:t>5 mg/kg</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en-US" sz="2000" u="none" strike="noStrike" dirty="0">
                          <a:effectLst/>
                          <a:latin typeface="+mj-lt"/>
                        </a:rPr>
                        <a:t>10 mg</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en-US" sz="2000" u="none" strike="noStrike" dirty="0">
                          <a:effectLst/>
                          <a:latin typeface="+mj-lt"/>
                        </a:rPr>
                        <a:t>0.2 mL</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en-US" sz="2000" u="none" strike="noStrike" dirty="0">
                          <a:effectLst/>
                          <a:latin typeface="+mj-lt"/>
                        </a:rPr>
                        <a:t>IV Push/IO</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32127384"/>
                  </a:ext>
                </a:extLst>
              </a:tr>
              <a:tr h="822960">
                <a:tc>
                  <a:txBody>
                    <a:bodyPr/>
                    <a:lstStyle/>
                    <a:p>
                      <a:pPr algn="l" fontAlgn="ctr"/>
                      <a:r>
                        <a:rPr lang="en-US" sz="2000" u="none" strike="noStrike" dirty="0">
                          <a:effectLst/>
                          <a:latin typeface="+mj-lt"/>
                        </a:rPr>
                        <a:t>Amiodarone - perfusing arrhythmias</a:t>
                      </a:r>
                      <a:endParaRPr lang="en-US" sz="2000" b="0" i="0" u="none" strike="noStrike" dirty="0">
                        <a:solidFill>
                          <a:srgbClr val="000000"/>
                        </a:solidFill>
                        <a:effectLst/>
                        <a:latin typeface="+mj-lt"/>
                      </a:endParaRPr>
                    </a:p>
                  </a:txBody>
                  <a:tcPr marL="45720" marR="45720" anchor="ctr">
                    <a:lnL w="12700" cmpd="sng">
                      <a:noFill/>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9E5F3"/>
                    </a:solidFill>
                  </a:tcPr>
                </a:tc>
                <a:tc>
                  <a:txBody>
                    <a:bodyPr/>
                    <a:lstStyle/>
                    <a:p>
                      <a:pPr algn="ctr" fontAlgn="ctr"/>
                      <a:r>
                        <a:rPr lang="en-US" sz="2000" u="none" strike="noStrike" dirty="0">
                          <a:effectLst/>
                          <a:latin typeface="+mj-lt"/>
                        </a:rPr>
                        <a:t>50 mg/mL</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9E5F3"/>
                    </a:solidFill>
                  </a:tcPr>
                </a:tc>
                <a:tc>
                  <a:txBody>
                    <a:bodyPr/>
                    <a:lstStyle/>
                    <a:p>
                      <a:pPr algn="ctr" fontAlgn="ctr"/>
                      <a:r>
                        <a:rPr lang="en-US" sz="2000" u="none" strike="noStrike" dirty="0">
                          <a:effectLst/>
                          <a:latin typeface="+mj-lt"/>
                        </a:rPr>
                        <a:t>5 mg/kg</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9E5F3"/>
                    </a:solidFill>
                  </a:tcPr>
                </a:tc>
                <a:tc>
                  <a:txBody>
                    <a:bodyPr/>
                    <a:lstStyle/>
                    <a:p>
                      <a:pPr algn="ctr" fontAlgn="ctr"/>
                      <a:r>
                        <a:rPr lang="en-US" sz="2000" u="none" strike="noStrike" dirty="0">
                          <a:effectLst/>
                          <a:latin typeface="+mj-lt"/>
                        </a:rPr>
                        <a:t>10 mg</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9E5F3"/>
                    </a:solidFill>
                  </a:tcPr>
                </a:tc>
                <a:tc>
                  <a:txBody>
                    <a:bodyPr/>
                    <a:lstStyle/>
                    <a:p>
                      <a:pPr algn="ctr" fontAlgn="ctr"/>
                      <a:r>
                        <a:rPr lang="en-US" sz="2000" u="none" strike="noStrike" dirty="0">
                          <a:effectLst/>
                          <a:latin typeface="+mj-lt"/>
                        </a:rPr>
                        <a:t>0.2 mL in 5 mL D5W</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9E5F3"/>
                    </a:solidFill>
                  </a:tcPr>
                </a:tc>
                <a:tc>
                  <a:txBody>
                    <a:bodyPr/>
                    <a:lstStyle/>
                    <a:p>
                      <a:pPr algn="ctr" fontAlgn="ctr"/>
                      <a:r>
                        <a:rPr lang="en-US" sz="2000" u="none" strike="noStrike" dirty="0">
                          <a:effectLst/>
                          <a:latin typeface="+mj-lt"/>
                        </a:rPr>
                        <a:t>1 drops/15 sec IV</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9E5F3"/>
                    </a:solidFill>
                  </a:tcPr>
                </a:tc>
                <a:extLst>
                  <a:ext uri="{0D108BD9-81ED-4DB2-BD59-A6C34878D82A}">
                    <a16:rowId xmlns:a16="http://schemas.microsoft.com/office/drawing/2014/main" val="726894746"/>
                  </a:ext>
                </a:extLst>
              </a:tr>
              <a:tr h="548640">
                <a:tc>
                  <a:txBody>
                    <a:bodyPr/>
                    <a:lstStyle/>
                    <a:p>
                      <a:pPr algn="l" fontAlgn="ctr"/>
                      <a:r>
                        <a:rPr lang="en-US" sz="2000" u="none" strike="noStrike" dirty="0">
                          <a:effectLst/>
                          <a:latin typeface="+mj-lt"/>
                        </a:rPr>
                        <a:t>Atropine </a:t>
                      </a:r>
                      <a:endParaRPr lang="en-US" sz="2000" b="0" i="0" u="none" strike="noStrike" dirty="0">
                        <a:solidFill>
                          <a:srgbClr val="000000"/>
                        </a:solidFill>
                        <a:effectLst/>
                        <a:latin typeface="+mj-lt"/>
                      </a:endParaRPr>
                    </a:p>
                  </a:txBody>
                  <a:tcPr marL="45720" marR="45720" anchor="ctr">
                    <a:lnL w="12700" cmpd="sng">
                      <a:noFill/>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en-US" sz="2000" u="none" strike="noStrike" dirty="0">
                          <a:effectLst/>
                          <a:latin typeface="+mj-lt"/>
                        </a:rPr>
                        <a:t>0.1 mg/mL</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en-US" sz="2000" u="none" strike="noStrike">
                          <a:effectLst/>
                          <a:latin typeface="+mj-lt"/>
                        </a:rPr>
                        <a:t>0.02 mg/kg</a:t>
                      </a:r>
                      <a:endParaRPr lang="en-US" sz="2000" b="0" i="0" u="none" strike="noStrike">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en-US" sz="2000" u="none" strike="noStrike" dirty="0">
                          <a:effectLst/>
                          <a:latin typeface="+mj-lt"/>
                        </a:rPr>
                        <a:t>0.04 mg</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en-US" sz="2000" u="none" strike="noStrike" dirty="0">
                          <a:effectLst/>
                          <a:latin typeface="+mj-lt"/>
                        </a:rPr>
                        <a:t>0.4 mL</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en-US" sz="2000" u="none" strike="noStrike" dirty="0">
                          <a:effectLst/>
                          <a:latin typeface="+mj-lt"/>
                        </a:rPr>
                        <a:t>IV Push/IO/Tracheal</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7863939"/>
                  </a:ext>
                </a:extLst>
              </a:tr>
              <a:tr h="548640">
                <a:tc>
                  <a:txBody>
                    <a:bodyPr/>
                    <a:lstStyle/>
                    <a:p>
                      <a:pPr algn="l" fontAlgn="ctr"/>
                      <a:r>
                        <a:rPr lang="en-US" sz="2000" u="none" strike="noStrike" dirty="0">
                          <a:effectLst/>
                          <a:latin typeface="+mj-lt"/>
                        </a:rPr>
                        <a:t>Calcium Gluconate</a:t>
                      </a:r>
                      <a:endParaRPr lang="en-US" sz="2000" b="0" i="0" u="none" strike="noStrike" dirty="0">
                        <a:solidFill>
                          <a:srgbClr val="000000"/>
                        </a:solidFill>
                        <a:effectLst/>
                        <a:latin typeface="+mj-lt"/>
                      </a:endParaRPr>
                    </a:p>
                  </a:txBody>
                  <a:tcPr marL="45720" marR="45720" anchor="ctr">
                    <a:lnL w="12700" cmpd="sng">
                      <a:noFill/>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9E5F3"/>
                    </a:solidFill>
                  </a:tcPr>
                </a:tc>
                <a:tc>
                  <a:txBody>
                    <a:bodyPr/>
                    <a:lstStyle/>
                    <a:p>
                      <a:pPr algn="ctr" fontAlgn="ctr"/>
                      <a:r>
                        <a:rPr lang="en-US" sz="2000" u="none" strike="noStrike" dirty="0">
                          <a:effectLst/>
                          <a:latin typeface="+mj-lt"/>
                        </a:rPr>
                        <a:t>100 mg/mL</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9E5F3"/>
                    </a:solidFill>
                  </a:tcPr>
                </a:tc>
                <a:tc>
                  <a:txBody>
                    <a:bodyPr/>
                    <a:lstStyle/>
                    <a:p>
                      <a:pPr algn="ctr" fontAlgn="ctr"/>
                      <a:r>
                        <a:rPr lang="en-US" sz="2000" u="none" strike="noStrike" dirty="0">
                          <a:effectLst/>
                          <a:latin typeface="+mj-lt"/>
                        </a:rPr>
                        <a:t>60 mg/kg</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9E5F3"/>
                    </a:solidFill>
                  </a:tcPr>
                </a:tc>
                <a:tc>
                  <a:txBody>
                    <a:bodyPr/>
                    <a:lstStyle/>
                    <a:p>
                      <a:pPr algn="ctr" fontAlgn="ctr"/>
                      <a:r>
                        <a:rPr lang="en-US" sz="2000" u="none" strike="noStrike">
                          <a:effectLst/>
                          <a:latin typeface="+mj-lt"/>
                        </a:rPr>
                        <a:t>120 mg</a:t>
                      </a:r>
                      <a:endParaRPr lang="en-US" sz="2000" b="0" i="0" u="none" strike="noStrike">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9E5F3"/>
                    </a:solidFill>
                  </a:tcPr>
                </a:tc>
                <a:tc>
                  <a:txBody>
                    <a:bodyPr/>
                    <a:lstStyle/>
                    <a:p>
                      <a:pPr algn="ctr" fontAlgn="ctr"/>
                      <a:r>
                        <a:rPr lang="en-US" sz="2000" u="none" strike="noStrike" dirty="0">
                          <a:effectLst/>
                          <a:latin typeface="+mj-lt"/>
                        </a:rPr>
                        <a:t>1.2 mL</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9E5F3"/>
                    </a:solidFill>
                  </a:tcPr>
                </a:tc>
                <a:tc>
                  <a:txBody>
                    <a:bodyPr/>
                    <a:lstStyle/>
                    <a:p>
                      <a:pPr algn="ctr" fontAlgn="ctr"/>
                      <a:r>
                        <a:rPr lang="en-US" sz="2000" u="none" strike="noStrike" dirty="0">
                          <a:effectLst/>
                          <a:latin typeface="+mj-lt"/>
                        </a:rPr>
                        <a:t>5 drops/15 sec IV</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9E5F3"/>
                    </a:solidFill>
                  </a:tcPr>
                </a:tc>
                <a:extLst>
                  <a:ext uri="{0D108BD9-81ED-4DB2-BD59-A6C34878D82A}">
                    <a16:rowId xmlns:a16="http://schemas.microsoft.com/office/drawing/2014/main" val="3112574649"/>
                  </a:ext>
                </a:extLst>
              </a:tr>
              <a:tr h="548640">
                <a:tc>
                  <a:txBody>
                    <a:bodyPr/>
                    <a:lstStyle/>
                    <a:p>
                      <a:pPr algn="l" fontAlgn="ctr"/>
                      <a:r>
                        <a:rPr lang="en-US" sz="2000" u="none" strike="noStrike" dirty="0">
                          <a:effectLst/>
                          <a:latin typeface="+mj-lt"/>
                        </a:rPr>
                        <a:t>Dextrose 10%</a:t>
                      </a:r>
                      <a:endParaRPr lang="en-US" sz="2000" b="0" i="0" u="none" strike="noStrike" dirty="0">
                        <a:solidFill>
                          <a:srgbClr val="000000"/>
                        </a:solidFill>
                        <a:effectLst/>
                        <a:latin typeface="+mj-lt"/>
                      </a:endParaRPr>
                    </a:p>
                  </a:txBody>
                  <a:tcPr marL="45720" marR="45720" anchor="ctr">
                    <a:lnL w="12700" cmpd="sng">
                      <a:noFill/>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en-US" sz="2000" u="none" strike="noStrike" dirty="0">
                          <a:effectLst/>
                          <a:latin typeface="+mj-lt"/>
                        </a:rPr>
                        <a:t>0.1 g/mL</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en-US" sz="2000" u="none" strike="noStrike" dirty="0">
                          <a:effectLst/>
                          <a:latin typeface="+mj-lt"/>
                        </a:rPr>
                        <a:t>0.5 g/kg</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en-US" sz="2000" u="none" strike="noStrike" dirty="0">
                          <a:effectLst/>
                          <a:latin typeface="+mj-lt"/>
                        </a:rPr>
                        <a:t>1 g</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en-US" sz="2000" u="none" strike="noStrike">
                          <a:effectLst/>
                          <a:latin typeface="+mj-lt"/>
                        </a:rPr>
                        <a:t>10 mL</a:t>
                      </a:r>
                      <a:endParaRPr lang="en-US" sz="2000" b="0" i="0" u="none" strike="noStrike">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en-US" sz="2000" u="none" strike="noStrike" dirty="0">
                          <a:effectLst/>
                          <a:latin typeface="+mj-lt"/>
                        </a:rPr>
                        <a:t>IV Push/IO</a:t>
                      </a:r>
                      <a:endParaRPr lang="en-US" sz="2000" b="0" i="0" u="none" strike="noStrike" dirty="0">
                        <a:solidFill>
                          <a:srgbClr val="000000"/>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7146263"/>
                  </a:ext>
                </a:extLst>
              </a:tr>
              <a:tr h="548640">
                <a:tc>
                  <a:txBody>
                    <a:bodyPr/>
                    <a:lstStyle/>
                    <a:p>
                      <a:pPr algn="l" fontAlgn="ctr"/>
                      <a:r>
                        <a:rPr lang="fr-FR" sz="2000" u="none" strike="noStrike" dirty="0" err="1">
                          <a:effectLst/>
                          <a:latin typeface="+mj-lt"/>
                        </a:rPr>
                        <a:t>EPINEPHrine</a:t>
                      </a:r>
                      <a:r>
                        <a:rPr lang="fr-FR" sz="2000" u="none" strike="noStrike" dirty="0">
                          <a:effectLst/>
                          <a:latin typeface="+mj-lt"/>
                        </a:rPr>
                        <a:t> 1 mg/10 </a:t>
                      </a:r>
                      <a:r>
                        <a:rPr lang="fr-FR" sz="2000" u="none" strike="noStrike" dirty="0" err="1">
                          <a:effectLst/>
                          <a:latin typeface="+mj-lt"/>
                        </a:rPr>
                        <a:t>mL</a:t>
                      </a:r>
                      <a:r>
                        <a:rPr lang="fr-FR" sz="2000" u="none" strike="noStrike" dirty="0">
                          <a:effectLst/>
                          <a:latin typeface="+mj-lt"/>
                        </a:rPr>
                        <a:t> (CODE)</a:t>
                      </a:r>
                      <a:endParaRPr lang="fr-FR" sz="2000" b="1" i="0" u="none" strike="noStrike" dirty="0">
                        <a:solidFill>
                          <a:srgbClr val="0000FF"/>
                        </a:solidFill>
                        <a:effectLst/>
                        <a:latin typeface="+mj-lt"/>
                      </a:endParaRPr>
                    </a:p>
                  </a:txBody>
                  <a:tcPr marL="45720" marR="45720" anchor="ctr">
                    <a:lnL w="12700" cmpd="sng">
                      <a:noFill/>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9E5F3"/>
                    </a:solidFill>
                  </a:tcPr>
                </a:tc>
                <a:tc>
                  <a:txBody>
                    <a:bodyPr/>
                    <a:lstStyle/>
                    <a:p>
                      <a:pPr algn="ctr" fontAlgn="ctr"/>
                      <a:r>
                        <a:rPr lang="en-US" sz="2000" u="none" strike="noStrike" dirty="0">
                          <a:effectLst/>
                          <a:latin typeface="+mj-lt"/>
                        </a:rPr>
                        <a:t>0.1 mg/mL</a:t>
                      </a:r>
                      <a:endParaRPr lang="en-US" sz="2000" b="1" i="0" u="none" strike="noStrike" dirty="0">
                        <a:solidFill>
                          <a:srgbClr val="0000FF"/>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9E5F3"/>
                    </a:solidFill>
                  </a:tcPr>
                </a:tc>
                <a:tc>
                  <a:txBody>
                    <a:bodyPr/>
                    <a:lstStyle/>
                    <a:p>
                      <a:pPr algn="ctr" fontAlgn="ctr"/>
                      <a:r>
                        <a:rPr lang="en-US" sz="2000" u="none" strike="noStrike" dirty="0">
                          <a:effectLst/>
                          <a:latin typeface="+mj-lt"/>
                        </a:rPr>
                        <a:t>0.01 mg/kg</a:t>
                      </a:r>
                      <a:endParaRPr lang="en-US" sz="2000" b="1" i="0" u="none" strike="noStrike" dirty="0">
                        <a:solidFill>
                          <a:srgbClr val="0000FF"/>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9E5F3"/>
                    </a:solidFill>
                  </a:tcPr>
                </a:tc>
                <a:tc>
                  <a:txBody>
                    <a:bodyPr/>
                    <a:lstStyle/>
                    <a:p>
                      <a:pPr algn="ctr" fontAlgn="ctr"/>
                      <a:r>
                        <a:rPr lang="en-US" sz="2000" u="none" strike="noStrike">
                          <a:effectLst/>
                          <a:latin typeface="+mj-lt"/>
                        </a:rPr>
                        <a:t>0.02 mg</a:t>
                      </a:r>
                      <a:endParaRPr lang="en-US" sz="2000" b="1" i="0" u="none" strike="noStrike">
                        <a:solidFill>
                          <a:srgbClr val="0000FF"/>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9E5F3"/>
                    </a:solidFill>
                  </a:tcPr>
                </a:tc>
                <a:tc>
                  <a:txBody>
                    <a:bodyPr/>
                    <a:lstStyle/>
                    <a:p>
                      <a:pPr algn="ctr" fontAlgn="ctr"/>
                      <a:r>
                        <a:rPr lang="en-US" sz="2000" u="none" strike="noStrike">
                          <a:effectLst/>
                          <a:latin typeface="+mj-lt"/>
                        </a:rPr>
                        <a:t>0.2 mL</a:t>
                      </a:r>
                      <a:endParaRPr lang="en-US" sz="2000" b="1" i="0" u="none" strike="noStrike">
                        <a:solidFill>
                          <a:srgbClr val="0000FF"/>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ap="flat" cmpd="sng" algn="ctr">
                      <a:solidFill>
                        <a:srgbClr val="23BAD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9E5F3"/>
                    </a:solidFill>
                  </a:tcPr>
                </a:tc>
                <a:tc>
                  <a:txBody>
                    <a:bodyPr/>
                    <a:lstStyle/>
                    <a:p>
                      <a:pPr algn="ctr" fontAlgn="ctr"/>
                      <a:r>
                        <a:rPr lang="en-US" sz="2000" u="none" strike="noStrike" dirty="0">
                          <a:effectLst/>
                          <a:latin typeface="+mj-lt"/>
                        </a:rPr>
                        <a:t>IV Push/IO </a:t>
                      </a:r>
                      <a:endParaRPr lang="en-US" sz="2000" b="1" i="0" u="none" strike="noStrike" dirty="0">
                        <a:solidFill>
                          <a:srgbClr val="0000FF"/>
                        </a:solidFill>
                        <a:effectLst/>
                        <a:latin typeface="+mj-lt"/>
                      </a:endParaRPr>
                    </a:p>
                  </a:txBody>
                  <a:tcPr marL="9525" marR="9525" marT="9525" marB="0" anchor="ctr">
                    <a:lnL w="12700" cap="flat" cmpd="sng" algn="ctr">
                      <a:solidFill>
                        <a:srgbClr val="23BADD"/>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9E5F3"/>
                    </a:solidFill>
                  </a:tcPr>
                </a:tc>
                <a:extLst>
                  <a:ext uri="{0D108BD9-81ED-4DB2-BD59-A6C34878D82A}">
                    <a16:rowId xmlns:a16="http://schemas.microsoft.com/office/drawing/2014/main" val="3117164093"/>
                  </a:ext>
                </a:extLst>
              </a:tr>
            </a:tbl>
          </a:graphicData>
        </a:graphic>
      </p:graphicFrame>
    </p:spTree>
    <p:extLst>
      <p:ext uri="{BB962C8B-B14F-4D97-AF65-F5344CB8AC3E}">
        <p14:creationId xmlns:p14="http://schemas.microsoft.com/office/powerpoint/2010/main" val="8605896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34510-C115-9589-D246-E831E2098510}"/>
              </a:ext>
            </a:extLst>
          </p:cNvPr>
          <p:cNvSpPr>
            <a:spLocks noGrp="1"/>
          </p:cNvSpPr>
          <p:nvPr>
            <p:ph type="title"/>
          </p:nvPr>
        </p:nvSpPr>
        <p:spPr/>
        <p:txBody>
          <a:bodyPr/>
          <a:lstStyle/>
          <a:p>
            <a:r>
              <a:rPr lang="en-US" dirty="0"/>
              <a:t>Medication Pocket Guide</a:t>
            </a:r>
          </a:p>
        </p:txBody>
      </p:sp>
      <p:graphicFrame>
        <p:nvGraphicFramePr>
          <p:cNvPr id="8" name="Table 7">
            <a:extLst>
              <a:ext uri="{FF2B5EF4-FFF2-40B4-BE49-F238E27FC236}">
                <a16:creationId xmlns:a16="http://schemas.microsoft.com/office/drawing/2014/main" id="{17D2F6A2-7871-669B-8AA6-D27E6F4D0E43}"/>
              </a:ext>
            </a:extLst>
          </p:cNvPr>
          <p:cNvGraphicFramePr>
            <a:graphicFrameLocks noGrp="1"/>
          </p:cNvGraphicFramePr>
          <p:nvPr>
            <p:extLst>
              <p:ext uri="{D42A27DB-BD31-4B8C-83A1-F6EECF244321}">
                <p14:modId xmlns:p14="http://schemas.microsoft.com/office/powerpoint/2010/main" val="1557983809"/>
              </p:ext>
            </p:extLst>
          </p:nvPr>
        </p:nvGraphicFramePr>
        <p:xfrm>
          <a:off x="2559840" y="4804161"/>
          <a:ext cx="5901936" cy="914400"/>
        </p:xfrm>
        <a:graphic>
          <a:graphicData uri="http://schemas.openxmlformats.org/drawingml/2006/table">
            <a:tbl>
              <a:tblPr firstRow="1" firstCol="1" bandRow="1">
                <a:tableStyleId>{5C22544A-7EE6-4342-B048-85BDC9FD1C3A}</a:tableStyleId>
              </a:tblPr>
              <a:tblGrid>
                <a:gridCol w="315829">
                  <a:extLst>
                    <a:ext uri="{9D8B030D-6E8A-4147-A177-3AD203B41FA5}">
                      <a16:colId xmlns:a16="http://schemas.microsoft.com/office/drawing/2014/main" val="598061624"/>
                    </a:ext>
                  </a:extLst>
                </a:gridCol>
                <a:gridCol w="820129">
                  <a:extLst>
                    <a:ext uri="{9D8B030D-6E8A-4147-A177-3AD203B41FA5}">
                      <a16:colId xmlns:a16="http://schemas.microsoft.com/office/drawing/2014/main" val="3015920298"/>
                    </a:ext>
                  </a:extLst>
                </a:gridCol>
                <a:gridCol w="539086">
                  <a:extLst>
                    <a:ext uri="{9D8B030D-6E8A-4147-A177-3AD203B41FA5}">
                      <a16:colId xmlns:a16="http://schemas.microsoft.com/office/drawing/2014/main" val="2328730292"/>
                    </a:ext>
                  </a:extLst>
                </a:gridCol>
                <a:gridCol w="689212">
                  <a:extLst>
                    <a:ext uri="{9D8B030D-6E8A-4147-A177-3AD203B41FA5}">
                      <a16:colId xmlns:a16="http://schemas.microsoft.com/office/drawing/2014/main" val="3079122339"/>
                    </a:ext>
                  </a:extLst>
                </a:gridCol>
                <a:gridCol w="1107382">
                  <a:extLst>
                    <a:ext uri="{9D8B030D-6E8A-4147-A177-3AD203B41FA5}">
                      <a16:colId xmlns:a16="http://schemas.microsoft.com/office/drawing/2014/main" val="759189970"/>
                    </a:ext>
                  </a:extLst>
                </a:gridCol>
                <a:gridCol w="937260">
                  <a:extLst>
                    <a:ext uri="{9D8B030D-6E8A-4147-A177-3AD203B41FA5}">
                      <a16:colId xmlns:a16="http://schemas.microsoft.com/office/drawing/2014/main" val="2873032053"/>
                    </a:ext>
                  </a:extLst>
                </a:gridCol>
                <a:gridCol w="1493038">
                  <a:extLst>
                    <a:ext uri="{9D8B030D-6E8A-4147-A177-3AD203B41FA5}">
                      <a16:colId xmlns:a16="http://schemas.microsoft.com/office/drawing/2014/main" val="2951322430"/>
                    </a:ext>
                  </a:extLst>
                </a:gridCol>
              </a:tblGrid>
              <a:tr h="0">
                <a:tc>
                  <a:txBody>
                    <a:bodyPr/>
                    <a:lstStyle/>
                    <a:p>
                      <a:pPr marL="0" marR="0">
                        <a:spcBef>
                          <a:spcPts val="0"/>
                        </a:spcBef>
                        <a:spcAft>
                          <a:spcPts val="0"/>
                        </a:spcAft>
                      </a:pPr>
                      <a:r>
                        <a:rPr lang="en-US" sz="1200">
                          <a:solidFill>
                            <a:sysClr val="windowText" lastClr="000000"/>
                          </a:solidFill>
                          <a:effectLst/>
                        </a:rPr>
                        <a:t> </a:t>
                      </a:r>
                      <a:endParaRPr lang="en-US" sz="120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a:solidFill>
                            <a:sysClr val="windowText" lastClr="000000"/>
                          </a:solidFill>
                          <a:effectLst/>
                        </a:rPr>
                        <a:t>Drug</a:t>
                      </a:r>
                      <a:endParaRPr lang="en-US" sz="120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rPr>
                        <a:t>Onset</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rPr>
                        <a:t>Duration</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dirty="0">
                          <a:solidFill>
                            <a:sysClr val="windowText" lastClr="000000"/>
                          </a:solidFill>
                          <a:effectLst/>
                        </a:rPr>
                        <a:t>Dose</a:t>
                      </a:r>
                      <a:endParaRPr lang="en-US"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a:solidFill>
                            <a:sysClr val="windowText" lastClr="000000"/>
                          </a:solidFill>
                          <a:effectLst/>
                        </a:rPr>
                        <a:t>Admin Rate</a:t>
                      </a:r>
                      <a:endParaRPr lang="en-US" sz="120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a:solidFill>
                            <a:sysClr val="windowText" lastClr="000000"/>
                          </a:solidFill>
                          <a:effectLst/>
                        </a:rPr>
                        <a:t>Preparation</a:t>
                      </a:r>
                      <a:endParaRPr lang="en-US" sz="120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99535436"/>
                  </a:ext>
                </a:extLst>
              </a:tr>
              <a:tr h="0">
                <a:tc rowSpan="2">
                  <a:txBody>
                    <a:bodyPr/>
                    <a:lstStyle/>
                    <a:p>
                      <a:pPr marL="0" marR="0">
                        <a:spcBef>
                          <a:spcPts val="0"/>
                        </a:spcBef>
                        <a:spcAft>
                          <a:spcPts val="0"/>
                        </a:spcAft>
                      </a:pPr>
                      <a:r>
                        <a:rPr lang="en-US" sz="1200">
                          <a:solidFill>
                            <a:sysClr val="windowText" lastClr="000000"/>
                          </a:solidFill>
                          <a:effectLst/>
                        </a:rPr>
                        <a:t>First Line</a:t>
                      </a:r>
                      <a:endParaRPr lang="en-US" sz="120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dirty="0">
                          <a:solidFill>
                            <a:sysClr val="windowText" lastClr="000000"/>
                          </a:solidFill>
                          <a:effectLst/>
                        </a:rPr>
                        <a:t>Lorazepam</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rPr>
                        <a:t>2-3 min</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rPr>
                        <a:t>&gt;60 min</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dirty="0">
                          <a:solidFill>
                            <a:sysClr val="windowText" lastClr="000000"/>
                          </a:solidFill>
                          <a:effectLst/>
                        </a:rPr>
                        <a:t>0.1 mg/kg IV/IM</a:t>
                      </a:r>
                      <a:endParaRPr lang="en-US"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dirty="0">
                          <a:solidFill>
                            <a:sysClr val="windowText" lastClr="000000"/>
                          </a:solidFill>
                          <a:effectLst/>
                        </a:rPr>
                        <a:t>2 mg/min</a:t>
                      </a:r>
                      <a:endParaRPr lang="en-US"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dirty="0">
                          <a:solidFill>
                            <a:sysClr val="windowText" lastClr="000000"/>
                          </a:solidFill>
                          <a:effectLst/>
                        </a:rPr>
                        <a:t>Dilute 1 mg/mL with NS</a:t>
                      </a:r>
                      <a:endParaRPr lang="en-US"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79925999"/>
                  </a:ext>
                </a:extLst>
              </a:tr>
              <a:tr h="0">
                <a:tc vMerge="1">
                  <a:txBody>
                    <a:bodyPr/>
                    <a:lstStyle/>
                    <a:p>
                      <a:endParaRPr lang="en-US"/>
                    </a:p>
                  </a:txBody>
                  <a:tcPr/>
                </a:tc>
                <a:tc>
                  <a:txBody>
                    <a:bodyPr/>
                    <a:lstStyle/>
                    <a:p>
                      <a:pPr marL="0" marR="0">
                        <a:spcBef>
                          <a:spcPts val="0"/>
                        </a:spcBef>
                        <a:spcAft>
                          <a:spcPts val="0"/>
                        </a:spcAft>
                      </a:pPr>
                      <a:r>
                        <a:rPr lang="en-US" sz="1200" dirty="0">
                          <a:solidFill>
                            <a:sysClr val="windowText" lastClr="000000"/>
                          </a:solidFill>
                          <a:effectLst/>
                        </a:rPr>
                        <a:t>Midazolam</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rPr>
                        <a:t>1-2 min</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rPr>
                        <a:t>30-60 min</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dirty="0">
                          <a:solidFill>
                            <a:sysClr val="windowText" lastClr="000000"/>
                          </a:solidFill>
                          <a:effectLst/>
                        </a:rPr>
                        <a:t>0.2 mg/kg IV/IM/nasal</a:t>
                      </a:r>
                      <a:endParaRPr lang="en-US"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a:solidFill>
                            <a:sysClr val="windowText" lastClr="000000"/>
                          </a:solidFill>
                          <a:effectLst/>
                        </a:rPr>
                        <a:t>Over 2-5 min</a:t>
                      </a:r>
                    </a:p>
                    <a:p>
                      <a:pPr marL="0" marR="0">
                        <a:spcBef>
                          <a:spcPts val="0"/>
                        </a:spcBef>
                        <a:spcAft>
                          <a:spcPts val="0"/>
                        </a:spcAft>
                      </a:pPr>
                      <a:r>
                        <a:rPr lang="en-US" sz="1200">
                          <a:solidFill>
                            <a:sysClr val="windowText" lastClr="000000"/>
                          </a:solidFill>
                          <a:effectLst/>
                        </a:rPr>
                        <a:t>Deep IM</a:t>
                      </a:r>
                      <a:endParaRPr lang="en-US" sz="120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dirty="0">
                          <a:solidFill>
                            <a:sysClr val="windowText" lastClr="000000"/>
                          </a:solidFill>
                          <a:effectLst/>
                        </a:rPr>
                        <a:t>0.5-1 mg/mL</a:t>
                      </a:r>
                      <a:endParaRPr lang="en-US"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69859896"/>
                  </a:ext>
                </a:extLst>
              </a:tr>
              <a:tr h="0">
                <a:tc>
                  <a:txBody>
                    <a:bodyPr/>
                    <a:lstStyle/>
                    <a:p>
                      <a:pPr marL="0" marR="0">
                        <a:spcBef>
                          <a:spcPts val="0"/>
                        </a:spcBef>
                        <a:spcAft>
                          <a:spcPts val="0"/>
                        </a:spcAft>
                      </a:pPr>
                      <a:r>
                        <a:rPr lang="en-US" sz="1200">
                          <a:solidFill>
                            <a:sysClr val="windowText" lastClr="000000"/>
                          </a:solidFill>
                          <a:effectLst/>
                        </a:rPr>
                        <a:t> </a:t>
                      </a:r>
                      <a:endParaRPr lang="en-US" sz="120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dirty="0">
                          <a:solidFill>
                            <a:sysClr val="windowText" lastClr="000000"/>
                          </a:solidFill>
                          <a:effectLst/>
                        </a:rPr>
                        <a:t>Ketamine</a:t>
                      </a:r>
                      <a:endParaRPr lang="en-US"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rPr>
                        <a:t>1-2 min</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rPr>
                        <a:t>5-15 min</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dirty="0">
                          <a:solidFill>
                            <a:sysClr val="windowText" lastClr="000000"/>
                          </a:solidFill>
                          <a:effectLst/>
                        </a:rPr>
                        <a:t>1.5 mg/kg IV</a:t>
                      </a:r>
                      <a:endParaRPr lang="en-US"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dirty="0">
                          <a:solidFill>
                            <a:sysClr val="windowText" lastClr="000000"/>
                          </a:solidFill>
                          <a:effectLst/>
                        </a:rPr>
                        <a:t>Over 2-3 min</a:t>
                      </a:r>
                      <a:endParaRPr lang="en-US"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200" dirty="0">
                          <a:solidFill>
                            <a:sysClr val="windowText" lastClr="000000"/>
                          </a:solidFill>
                          <a:effectLst/>
                        </a:rPr>
                        <a:t>ADULT only</a:t>
                      </a:r>
                      <a:endParaRPr lang="en-US"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42658532"/>
                  </a:ext>
                </a:extLst>
              </a:tr>
            </a:tbl>
          </a:graphicData>
        </a:graphic>
      </p:graphicFrame>
      <p:sp>
        <p:nvSpPr>
          <p:cNvPr id="9" name="Rectangle 2">
            <a:extLst>
              <a:ext uri="{FF2B5EF4-FFF2-40B4-BE49-F238E27FC236}">
                <a16:creationId xmlns:a16="http://schemas.microsoft.com/office/drawing/2014/main" id="{F4EED230-AB71-C7D8-6690-65D22B86A63A}"/>
              </a:ext>
            </a:extLst>
          </p:cNvPr>
          <p:cNvSpPr>
            <a:spLocks noChangeArrowheads="1"/>
          </p:cNvSpPr>
          <p:nvPr/>
        </p:nvSpPr>
        <p:spPr bwMode="auto">
          <a:xfrm>
            <a:off x="591953" y="1572697"/>
            <a:ext cx="5915091"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TRAUMA*</a:t>
            </a:r>
            <a:endPar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Tranexamic Acid: within 3 hours of injury</a:t>
            </a:r>
            <a:endPar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166688" marR="0" lvl="0" indent="-166688"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Indication: hemorrhagic shock (SBP ≤90), traumatic amputation, </a:t>
            </a:r>
            <a:endParaRPr lang="en-US" altLang="en-US" sz="1400" dirty="0">
              <a:latin typeface="Times New Roman" panose="02020603050405020304" pitchFamily="18" charset="0"/>
              <a:cs typeface="Times New Roman" panose="02020603050405020304" pitchFamily="18" charset="0"/>
            </a:endParaRPr>
          </a:p>
          <a:p>
            <a:pPr marL="166688" marR="0" lvl="0" indent="-166688"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Requires separate line from blood products</a:t>
            </a:r>
            <a:endParaRPr lang="en-US" altLang="en-US" sz="1400" dirty="0">
              <a:latin typeface="Times New Roman" panose="02020603050405020304" pitchFamily="18" charset="0"/>
              <a:cs typeface="Times New Roman" panose="02020603050405020304" pitchFamily="18" charset="0"/>
            </a:endParaRPr>
          </a:p>
          <a:p>
            <a:pPr marR="0" lvl="0" algn="l" defTabSz="914400" rtl="0" eaLnBrk="0" fontAlgn="base" latinLnBrk="0" hangingPunct="0">
              <a:lnSpc>
                <a:spcPct val="100000"/>
              </a:lnSpc>
              <a:spcBef>
                <a:spcPct val="0"/>
              </a:spcBef>
              <a:spcAft>
                <a:spcPct val="0"/>
              </a:spcAft>
              <a:buClrTx/>
              <a:buSzTx/>
              <a:tabLst/>
            </a:pPr>
            <a:r>
              <a:rPr kumimoji="0" lang="en-US" altLang="en-US" sz="16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Dose 1000 mg/50 mL NS bolus over 10 min </a:t>
            </a:r>
          </a:p>
          <a:p>
            <a:pPr marL="463550" marR="0" lvl="0" algn="l" defTabSz="914400" rtl="0" eaLnBrk="0" fontAlgn="base" latinLnBrk="0" hangingPunct="0">
              <a:lnSpc>
                <a:spcPct val="100000"/>
              </a:lnSpc>
              <a:spcBef>
                <a:spcPct val="0"/>
              </a:spcBef>
              <a:spcAft>
                <a:spcPct val="0"/>
              </a:spcAft>
              <a:buClrTx/>
              <a:buSzTx/>
              <a:tabLst/>
            </a:pPr>
            <a:r>
              <a:rPr kumimoji="0" lang="en-US" altLang="en-US" sz="16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then 1000 mg/250 mL over 8 </a:t>
            </a:r>
            <a:r>
              <a:rPr kumimoji="0" lang="en-US" altLang="en-US" sz="16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hr</a:t>
            </a:r>
            <a:endParaRPr lang="en-US" altLang="en-US" sz="1400" dirty="0">
              <a:latin typeface="Times New Roman" panose="02020603050405020304" pitchFamily="18" charset="0"/>
              <a:cs typeface="Times New Roman" panose="02020603050405020304" pitchFamily="18" charset="0"/>
            </a:endParaRPr>
          </a:p>
          <a:p>
            <a:pPr marL="166688" marR="0" lvl="0" indent="-166688"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PEDS: 500 mg/50 mL over 10 min </a:t>
            </a:r>
            <a:r>
              <a:rPr lang="en-US" altLang="en-US" sz="1600" dirty="0">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r>
              <a:rPr kumimoji="0" lang="en-US" altLang="en-US" sz="16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500 mg/100 mL over 8 </a:t>
            </a:r>
            <a:r>
              <a:rPr kumimoji="0" lang="en-US" altLang="en-US" sz="16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hrs</a:t>
            </a:r>
            <a:endPar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SEIZURES </a:t>
            </a:r>
            <a:r>
              <a:rPr kumimoji="0" lang="en-US" altLang="en-US" sz="16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(Pediatric and Adult unless noted)</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Status Epilepticus: continuous seizure activity for 30 min OR ≥2 sequential seizures without full recovery of consciousness in between seizures</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Epilepsy Currents. 2016;16(1):48-61</a:t>
            </a:r>
            <a:endParaRPr kumimoji="0" lang="en-US" altLang="en-US"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aphicFrame>
        <p:nvGraphicFramePr>
          <p:cNvPr id="7" name="Table 6">
            <a:extLst>
              <a:ext uri="{FF2B5EF4-FFF2-40B4-BE49-F238E27FC236}">
                <a16:creationId xmlns:a16="http://schemas.microsoft.com/office/drawing/2014/main" id="{18056C2D-1549-ED74-17F2-5C32CF67239B}"/>
              </a:ext>
            </a:extLst>
          </p:cNvPr>
          <p:cNvGraphicFramePr>
            <a:graphicFrameLocks noGrp="1"/>
          </p:cNvGraphicFramePr>
          <p:nvPr>
            <p:extLst>
              <p:ext uri="{D42A27DB-BD31-4B8C-83A1-F6EECF244321}">
                <p14:modId xmlns:p14="http://schemas.microsoft.com/office/powerpoint/2010/main" val="1956509765"/>
              </p:ext>
            </p:extLst>
          </p:nvPr>
        </p:nvGraphicFramePr>
        <p:xfrm>
          <a:off x="6293289" y="1572697"/>
          <a:ext cx="5691853" cy="2194560"/>
        </p:xfrm>
        <a:graphic>
          <a:graphicData uri="http://schemas.openxmlformats.org/drawingml/2006/table">
            <a:tbl>
              <a:tblPr firstRow="1" firstCol="1" bandRow="1">
                <a:tableStyleId>{5C22544A-7EE6-4342-B048-85BDC9FD1C3A}</a:tableStyleId>
              </a:tblPr>
              <a:tblGrid>
                <a:gridCol w="2625079">
                  <a:extLst>
                    <a:ext uri="{9D8B030D-6E8A-4147-A177-3AD203B41FA5}">
                      <a16:colId xmlns:a16="http://schemas.microsoft.com/office/drawing/2014/main" val="2630274936"/>
                    </a:ext>
                  </a:extLst>
                </a:gridCol>
                <a:gridCol w="1919686">
                  <a:extLst>
                    <a:ext uri="{9D8B030D-6E8A-4147-A177-3AD203B41FA5}">
                      <a16:colId xmlns:a16="http://schemas.microsoft.com/office/drawing/2014/main" val="4277696862"/>
                    </a:ext>
                  </a:extLst>
                </a:gridCol>
                <a:gridCol w="1147088">
                  <a:extLst>
                    <a:ext uri="{9D8B030D-6E8A-4147-A177-3AD203B41FA5}">
                      <a16:colId xmlns:a16="http://schemas.microsoft.com/office/drawing/2014/main" val="4152386308"/>
                    </a:ext>
                  </a:extLst>
                </a:gridCol>
              </a:tblGrid>
              <a:tr h="109093">
                <a:tc gridSpan="3">
                  <a:txBody>
                    <a:bodyPr/>
                    <a:lstStyle/>
                    <a:p>
                      <a:pPr marL="0" marR="0">
                        <a:spcBef>
                          <a:spcPts val="0"/>
                        </a:spcBef>
                        <a:spcAft>
                          <a:spcPts val="0"/>
                        </a:spcAft>
                      </a:pP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Prophylactic Antibiotics in Trauma</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lnL w="12700" cmpd="sng">
                      <a:noFill/>
                    </a:lnL>
                  </a:tcPr>
                </a:tc>
                <a:tc hMerge="1">
                  <a:txBody>
                    <a:bodyPr/>
                    <a:lstStyle/>
                    <a:p>
                      <a:pPr marL="0" marR="0">
                        <a:spcBef>
                          <a:spcPts val="0"/>
                        </a:spcBef>
                        <a:spcAft>
                          <a:spcPts val="0"/>
                        </a:spcAft>
                      </a:pP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8819125"/>
                  </a:ext>
                </a:extLst>
              </a:tr>
              <a:tr h="0">
                <a:tc>
                  <a:txBody>
                    <a:bodyPr/>
                    <a:lstStyle/>
                    <a:p>
                      <a:pPr marL="0" marR="0">
                        <a:spcBef>
                          <a:spcPts val="0"/>
                        </a:spcBef>
                        <a:spcAft>
                          <a:spcPts val="0"/>
                        </a:spcAft>
                      </a:pPr>
                      <a:r>
                        <a:rPr lang="en-US" sz="1400" b="0" dirty="0">
                          <a:solidFill>
                            <a:schemeClr val="tx1"/>
                          </a:solidFill>
                          <a:effectLst/>
                          <a:latin typeface="Times New Roman" panose="02020603050405020304" pitchFamily="18" charset="0"/>
                          <a:cs typeface="Times New Roman" panose="02020603050405020304" pitchFamily="18" charset="0"/>
                        </a:rPr>
                        <a:t>Injury</a:t>
                      </a:r>
                      <a:endParaRPr lang="en-US" sz="1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Medication</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a:solidFill>
                            <a:schemeClr val="tx1"/>
                          </a:solidFill>
                          <a:effectLst/>
                          <a:latin typeface="Times New Roman" panose="02020603050405020304" pitchFamily="18" charset="0"/>
                          <a:cs typeface="Times New Roman" panose="02020603050405020304" pitchFamily="18" charset="0"/>
                        </a:rPr>
                        <a:t>PCN Allergy</a:t>
                      </a:r>
                      <a:endParaRPr lang="en-US" sz="1400">
                        <a:latin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7654795"/>
                  </a:ext>
                </a:extLst>
              </a:tr>
              <a:tr h="598277">
                <a:tc rowSpan="2">
                  <a:txBody>
                    <a:bodyPr/>
                    <a:lstStyle/>
                    <a:p>
                      <a:pPr marL="58738" marR="0" indent="0">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Type I open </a:t>
                      </a:r>
                      <a:r>
                        <a:rPr lang="en-US" sz="1400" dirty="0" err="1">
                          <a:solidFill>
                            <a:schemeClr val="tx1"/>
                          </a:solidFill>
                          <a:effectLst/>
                          <a:latin typeface="Times New Roman" panose="02020603050405020304" pitchFamily="18" charset="0"/>
                          <a:cs typeface="Times New Roman" panose="02020603050405020304" pitchFamily="18" charset="0"/>
                        </a:rPr>
                        <a:t>fx</a:t>
                      </a:r>
                      <a:r>
                        <a:rPr lang="en-US" sz="1400" dirty="0">
                          <a:solidFill>
                            <a:schemeClr val="tx1"/>
                          </a:solidFill>
                          <a:effectLst/>
                          <a:latin typeface="Times New Roman" panose="02020603050405020304" pitchFamily="18" charset="0"/>
                          <a:cs typeface="Times New Roman" panose="02020603050405020304" pitchFamily="18" charset="0"/>
                        </a:rPr>
                        <a:t>: </a:t>
                      </a:r>
                      <a:r>
                        <a:rPr lang="en-US" sz="1400" b="0" dirty="0">
                          <a:solidFill>
                            <a:schemeClr val="tx1"/>
                          </a:solidFill>
                          <a:effectLst/>
                          <a:latin typeface="Times New Roman" panose="02020603050405020304" pitchFamily="18" charset="0"/>
                          <a:cs typeface="Times New Roman" panose="02020603050405020304" pitchFamily="18" charset="0"/>
                        </a:rPr>
                        <a:t>skin wound &lt;1cm </a:t>
                      </a:r>
                    </a:p>
                    <a:p>
                      <a:pPr marL="58738" marR="0" indent="0">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Type II open </a:t>
                      </a:r>
                      <a:r>
                        <a:rPr lang="en-US" sz="1400" dirty="0" err="1">
                          <a:solidFill>
                            <a:schemeClr val="tx1"/>
                          </a:solidFill>
                          <a:effectLst/>
                          <a:latin typeface="Times New Roman" panose="02020603050405020304" pitchFamily="18" charset="0"/>
                          <a:cs typeface="Times New Roman" panose="02020603050405020304" pitchFamily="18" charset="0"/>
                        </a:rPr>
                        <a:t>fx</a:t>
                      </a:r>
                      <a:r>
                        <a:rPr lang="en-US" sz="1400" b="0" dirty="0">
                          <a:solidFill>
                            <a:schemeClr val="tx1"/>
                          </a:solidFill>
                          <a:effectLst/>
                          <a:latin typeface="Times New Roman" panose="02020603050405020304" pitchFamily="18" charset="0"/>
                          <a:cs typeface="Times New Roman" panose="02020603050405020304" pitchFamily="18" charset="0"/>
                        </a:rPr>
                        <a:t>: laceration &gt;1 cm without extensive tissue damage</a:t>
                      </a:r>
                    </a:p>
                    <a:p>
                      <a:pPr marL="58738" marR="0" indent="0">
                        <a:spcBef>
                          <a:spcPts val="0"/>
                        </a:spcBef>
                        <a:spcAft>
                          <a:spcPts val="0"/>
                        </a:spcAft>
                      </a:pPr>
                      <a:r>
                        <a:rPr lang="en-US" sz="1400" b="1" dirty="0">
                          <a:solidFill>
                            <a:schemeClr val="tx1"/>
                          </a:solidFill>
                          <a:effectLst/>
                          <a:latin typeface="Times New Roman" panose="02020603050405020304" pitchFamily="18" charset="0"/>
                          <a:cs typeface="Times New Roman" panose="02020603050405020304" pitchFamily="18" charset="0"/>
                        </a:rPr>
                        <a:t>Deep lacerations</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8738" marR="0" indent="0">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&lt;120 kg: Cefazolin </a:t>
                      </a:r>
                    </a:p>
                    <a:p>
                      <a:pPr marL="58738" marR="0" indent="0">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30 mg/kg (max 2 g)</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58738" marR="0" indent="0">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Clindamycin </a:t>
                      </a:r>
                    </a:p>
                    <a:p>
                      <a:pPr marL="58738" marR="0" indent="0">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10 mg/kg </a:t>
                      </a:r>
                    </a:p>
                    <a:p>
                      <a:pPr marL="58738" marR="0" indent="0">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(max 600 mg)</a:t>
                      </a:r>
                      <a:endParaRPr lang="en-US" sz="1400" dirty="0">
                        <a:latin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00986100"/>
                  </a:ext>
                </a:extLst>
              </a:tr>
              <a:tr h="0">
                <a:tc vMerge="1">
                  <a:txBody>
                    <a:bodyPr/>
                    <a:lstStyle/>
                    <a:p>
                      <a:endParaRPr lang="en-US"/>
                    </a:p>
                  </a:txBody>
                  <a:tcPr/>
                </a:tc>
                <a:tc>
                  <a:txBody>
                    <a:bodyPr/>
                    <a:lstStyle/>
                    <a:p>
                      <a:pPr marL="0" marR="0">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&gt;120 kg: Cefazolin 3 g</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1504020164"/>
                  </a:ext>
                </a:extLst>
              </a:tr>
              <a:tr h="78930">
                <a:tc>
                  <a:txBody>
                    <a:bodyPr/>
                    <a:lstStyle/>
                    <a:p>
                      <a:pPr marL="60325" marR="0" indent="0">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Type III open </a:t>
                      </a:r>
                      <a:r>
                        <a:rPr lang="en-US" sz="1400" dirty="0" err="1">
                          <a:solidFill>
                            <a:schemeClr val="tx1"/>
                          </a:solidFill>
                          <a:effectLst/>
                          <a:latin typeface="Times New Roman" panose="02020603050405020304" pitchFamily="18" charset="0"/>
                          <a:cs typeface="Times New Roman" panose="02020603050405020304" pitchFamily="18" charset="0"/>
                        </a:rPr>
                        <a:t>fx</a:t>
                      </a:r>
                      <a:r>
                        <a:rPr lang="en-US" sz="1400" dirty="0">
                          <a:solidFill>
                            <a:schemeClr val="tx1"/>
                          </a:solidFill>
                          <a:effectLst/>
                          <a:latin typeface="Times New Roman" panose="02020603050405020304" pitchFamily="18" charset="0"/>
                          <a:cs typeface="Times New Roman" panose="02020603050405020304" pitchFamily="18" charset="0"/>
                        </a:rPr>
                        <a:t>: </a:t>
                      </a:r>
                      <a:r>
                        <a:rPr lang="en-US" sz="1400" b="0" dirty="0">
                          <a:solidFill>
                            <a:schemeClr val="tx1"/>
                          </a:solidFill>
                          <a:effectLst/>
                          <a:latin typeface="Times New Roman" panose="02020603050405020304" pitchFamily="18" charset="0"/>
                          <a:cs typeface="Times New Roman" panose="02020603050405020304" pitchFamily="18" charset="0"/>
                        </a:rPr>
                        <a:t>&gt;10 cm wound or a traumatic amputation</a:t>
                      </a:r>
                      <a:endParaRPr lang="en-US" sz="1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7150" marR="0" indent="0">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Ceftriaxone 50 mg/kg (max 2 g)</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8738" indent="0"/>
                      <a:r>
                        <a:rPr lang="en-US" sz="1400" dirty="0">
                          <a:solidFill>
                            <a:schemeClr val="tx1"/>
                          </a:solidFill>
                          <a:effectLst/>
                          <a:latin typeface="Times New Roman" panose="02020603050405020304" pitchFamily="18" charset="0"/>
                          <a:cs typeface="Times New Roman" panose="02020603050405020304" pitchFamily="18" charset="0"/>
                        </a:rPr>
                        <a:t>Clindamycin + Ciprofloxacin</a:t>
                      </a:r>
                      <a:endParaRPr lang="en-US" sz="1400" dirty="0">
                        <a:latin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0838529"/>
                  </a:ext>
                </a:extLst>
              </a:tr>
              <a:tr h="0">
                <a:tc>
                  <a:txBody>
                    <a:bodyPr/>
                    <a:lstStyle/>
                    <a:p>
                      <a:pPr marL="0" marR="0">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Oral trauma/Jaw fracture</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Cefazolin + metronidazole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Clindamycin </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3976314"/>
                  </a:ext>
                </a:extLst>
              </a:tr>
              <a:tr h="0">
                <a:tc>
                  <a:txBody>
                    <a:bodyPr/>
                    <a:lstStyle/>
                    <a:p>
                      <a:pPr marL="0" marR="0">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Penetrating eye</a:t>
                      </a:r>
                      <a:endParaRPr lang="en-US"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r>
                        <a:rPr lang="en-US" sz="1400" dirty="0">
                          <a:solidFill>
                            <a:schemeClr val="tx1"/>
                          </a:solidFill>
                          <a:effectLst/>
                          <a:latin typeface="Times New Roman" panose="02020603050405020304" pitchFamily="18" charset="0"/>
                          <a:cs typeface="Times New Roman" panose="02020603050405020304" pitchFamily="18" charset="0"/>
                        </a:rPr>
                        <a:t>Ciprofloxacin</a:t>
                      </a:r>
                      <a:endParaRPr lang="en-US" dirty="0"/>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a:spcBef>
                          <a:spcPts val="0"/>
                        </a:spcBef>
                        <a:spcAft>
                          <a:spcPts val="0"/>
                        </a:spcAft>
                      </a:pP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97766287"/>
                  </a:ext>
                </a:extLst>
              </a:tr>
            </a:tbl>
          </a:graphicData>
        </a:graphic>
      </p:graphicFrame>
    </p:spTree>
    <p:extLst>
      <p:ext uri="{BB962C8B-B14F-4D97-AF65-F5344CB8AC3E}">
        <p14:creationId xmlns:p14="http://schemas.microsoft.com/office/powerpoint/2010/main" val="8054804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03C94F7-42F7-EE74-9082-5F77CC5EB092}"/>
              </a:ext>
            </a:extLst>
          </p:cNvPr>
          <p:cNvSpPr>
            <a:spLocks noGrp="1"/>
          </p:cNvSpPr>
          <p:nvPr>
            <p:ph type="title"/>
          </p:nvPr>
        </p:nvSpPr>
        <p:spPr/>
        <p:txBody>
          <a:bodyPr/>
          <a:lstStyle/>
          <a:p>
            <a:r>
              <a:rPr lang="en-US" dirty="0"/>
              <a:t>Medication Guide</a:t>
            </a:r>
          </a:p>
        </p:txBody>
      </p:sp>
      <p:sp>
        <p:nvSpPr>
          <p:cNvPr id="2" name="Content Placeholder 1">
            <a:extLst>
              <a:ext uri="{FF2B5EF4-FFF2-40B4-BE49-F238E27FC236}">
                <a16:creationId xmlns:a16="http://schemas.microsoft.com/office/drawing/2014/main" id="{A9735D83-3A0A-3A1D-4A80-96A60E1720D0}"/>
              </a:ext>
            </a:extLst>
          </p:cNvPr>
          <p:cNvSpPr>
            <a:spLocks noGrp="1"/>
          </p:cNvSpPr>
          <p:nvPr>
            <p:ph idx="1"/>
          </p:nvPr>
        </p:nvSpPr>
        <p:spPr/>
        <p:txBody>
          <a:bodyPr/>
          <a:lstStyle/>
          <a:p>
            <a:r>
              <a:rPr lang="en-US" dirty="0"/>
              <a:t>Kneeboard</a:t>
            </a:r>
          </a:p>
        </p:txBody>
      </p:sp>
      <p:graphicFrame>
        <p:nvGraphicFramePr>
          <p:cNvPr id="7" name="Table 6">
            <a:extLst>
              <a:ext uri="{FF2B5EF4-FFF2-40B4-BE49-F238E27FC236}">
                <a16:creationId xmlns:a16="http://schemas.microsoft.com/office/drawing/2014/main" id="{3048B46A-9799-95D6-DB56-84009337407A}"/>
              </a:ext>
            </a:extLst>
          </p:cNvPr>
          <p:cNvGraphicFramePr>
            <a:graphicFrameLocks noGrp="1"/>
          </p:cNvGraphicFramePr>
          <p:nvPr>
            <p:extLst>
              <p:ext uri="{D42A27DB-BD31-4B8C-83A1-F6EECF244321}">
                <p14:modId xmlns:p14="http://schemas.microsoft.com/office/powerpoint/2010/main" val="1219036981"/>
              </p:ext>
            </p:extLst>
          </p:nvPr>
        </p:nvGraphicFramePr>
        <p:xfrm>
          <a:off x="-16426" y="1410242"/>
          <a:ext cx="12224852" cy="5182103"/>
        </p:xfrm>
        <a:graphic>
          <a:graphicData uri="http://schemas.openxmlformats.org/drawingml/2006/table">
            <a:tbl>
              <a:tblPr firstRow="1" firstCol="1" bandRow="1">
                <a:tableStyleId>{5C22544A-7EE6-4342-B048-85BDC9FD1C3A}</a:tableStyleId>
              </a:tblPr>
              <a:tblGrid>
                <a:gridCol w="1764640">
                  <a:extLst>
                    <a:ext uri="{9D8B030D-6E8A-4147-A177-3AD203B41FA5}">
                      <a16:colId xmlns:a16="http://schemas.microsoft.com/office/drawing/2014/main" val="482558740"/>
                    </a:ext>
                  </a:extLst>
                </a:gridCol>
                <a:gridCol w="1738580">
                  <a:extLst>
                    <a:ext uri="{9D8B030D-6E8A-4147-A177-3AD203B41FA5}">
                      <a16:colId xmlns:a16="http://schemas.microsoft.com/office/drawing/2014/main" val="1306403316"/>
                    </a:ext>
                  </a:extLst>
                </a:gridCol>
                <a:gridCol w="1987294">
                  <a:extLst>
                    <a:ext uri="{9D8B030D-6E8A-4147-A177-3AD203B41FA5}">
                      <a16:colId xmlns:a16="http://schemas.microsoft.com/office/drawing/2014/main" val="2847380228"/>
                    </a:ext>
                  </a:extLst>
                </a:gridCol>
                <a:gridCol w="2249424">
                  <a:extLst>
                    <a:ext uri="{9D8B030D-6E8A-4147-A177-3AD203B41FA5}">
                      <a16:colId xmlns:a16="http://schemas.microsoft.com/office/drawing/2014/main" val="3186747870"/>
                    </a:ext>
                  </a:extLst>
                </a:gridCol>
                <a:gridCol w="4484914">
                  <a:extLst>
                    <a:ext uri="{9D8B030D-6E8A-4147-A177-3AD203B41FA5}">
                      <a16:colId xmlns:a16="http://schemas.microsoft.com/office/drawing/2014/main" val="329366083"/>
                    </a:ext>
                  </a:extLst>
                </a:gridCol>
              </a:tblGrid>
              <a:tr h="338884">
                <a:tc gridSpan="5">
                  <a:txBody>
                    <a:bodyPr/>
                    <a:lstStyle/>
                    <a:p>
                      <a:pPr algn="ctr"/>
                      <a:r>
                        <a:rPr lang="en-US" sz="2000" dirty="0">
                          <a:solidFill>
                            <a:schemeClr val="accent5">
                              <a:lumMod val="50000"/>
                            </a:schemeClr>
                          </a:solidFill>
                          <a:latin typeface="+mn-lt"/>
                        </a:rPr>
                        <a:t>Nerve Agents (Organophosphates)</a:t>
                      </a:r>
                    </a:p>
                  </a:txBody>
                  <a:tcP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sz="1800" dirty="0">
                        <a:solidFill>
                          <a:srgbClr val="0070C0"/>
                        </a:solidFill>
                        <a:latin typeface="+mn-lt"/>
                      </a:endParaRPr>
                    </a:p>
                  </a:txBody>
                  <a:tcPr>
                    <a:lnB w="38100" cap="flat" cmpd="sng" algn="ctr">
                      <a:noFill/>
                      <a:prstDash val="solid"/>
                      <a:round/>
                      <a:headEnd type="none" w="med" len="med"/>
                      <a:tailEnd type="none" w="med" len="med"/>
                    </a:lnB>
                    <a:noFill/>
                  </a:tcPr>
                </a:tc>
                <a:tc hMerge="1">
                  <a:txBody>
                    <a:bodyPr/>
                    <a:lstStyle/>
                    <a:p>
                      <a:endParaRPr lang="en-US" sz="1800" dirty="0">
                        <a:solidFill>
                          <a:srgbClr val="0070C0"/>
                        </a:solidFill>
                        <a:latin typeface="+mn-lt"/>
                      </a:endParaRPr>
                    </a:p>
                  </a:txBody>
                  <a:tcPr>
                    <a:lnB w="38100" cap="flat" cmpd="sng" algn="ctr">
                      <a:noFill/>
                      <a:prstDash val="solid"/>
                      <a:round/>
                      <a:headEnd type="none" w="med" len="med"/>
                      <a:tailEnd type="none" w="med" len="med"/>
                    </a:lnB>
                    <a:noFill/>
                  </a:tcPr>
                </a:tc>
                <a:tc hMerge="1">
                  <a:txBody>
                    <a:bodyPr/>
                    <a:lstStyle/>
                    <a:p>
                      <a:endParaRPr lang="en-US" sz="1800" dirty="0">
                        <a:solidFill>
                          <a:srgbClr val="0070C0"/>
                        </a:solidFill>
                        <a:latin typeface="+mn-lt"/>
                      </a:endParaRPr>
                    </a:p>
                  </a:txBody>
                  <a:tcPr>
                    <a:lnB w="38100" cap="flat" cmpd="sng" algn="ctr">
                      <a:noFill/>
                      <a:prstDash val="solid"/>
                      <a:round/>
                      <a:headEnd type="none" w="med" len="med"/>
                      <a:tailEnd type="none" w="med" len="med"/>
                    </a:lnB>
                    <a:noFill/>
                  </a:tcPr>
                </a:tc>
                <a:tc hMerge="1">
                  <a:txBody>
                    <a:bodyPr/>
                    <a:lstStyle/>
                    <a:p>
                      <a:endParaRPr lang="en-US" sz="1800" dirty="0">
                        <a:solidFill>
                          <a:srgbClr val="0070C0"/>
                        </a:solidFill>
                        <a:latin typeface="+mn-lt"/>
                      </a:endParaRPr>
                    </a:p>
                  </a:txBody>
                  <a:tcPr>
                    <a:lnB w="38100" cap="flat" cmpd="sng" algn="ctr">
                      <a:noFill/>
                      <a:prstDash val="solid"/>
                      <a:round/>
                      <a:headEnd type="none" w="med" len="med"/>
                      <a:tailEnd type="none" w="med" len="med"/>
                    </a:lnB>
                    <a:noFill/>
                  </a:tcPr>
                </a:tc>
                <a:extLst>
                  <a:ext uri="{0D108BD9-81ED-4DB2-BD59-A6C34878D82A}">
                    <a16:rowId xmlns:a16="http://schemas.microsoft.com/office/drawing/2014/main" val="3174236748"/>
                  </a:ext>
                </a:extLst>
              </a:tr>
              <a:tr h="308404">
                <a:tc>
                  <a:txBody>
                    <a:bodyPr/>
                    <a:lstStyle/>
                    <a:p>
                      <a:r>
                        <a:rPr lang="en-US" sz="1800" b="1" dirty="0">
                          <a:solidFill>
                            <a:srgbClr val="0070C0"/>
                          </a:solidFill>
                          <a:latin typeface="+mn-lt"/>
                        </a:rPr>
                        <a:t>MCM</a:t>
                      </a:r>
                    </a:p>
                  </a:txBody>
                  <a:tcPr>
                    <a:lnT w="38100" cap="flat" cmpd="sng" algn="ctr">
                      <a:noFill/>
                      <a:prstDash val="solid"/>
                      <a:round/>
                      <a:headEnd type="none" w="med" len="med"/>
                      <a:tailEnd type="none" w="med" len="med"/>
                    </a:lnT>
                    <a:lnB w="38100" cap="flat" cmpd="sng" algn="ctr">
                      <a:solidFill>
                        <a:srgbClr val="156082"/>
                      </a:solidFill>
                      <a:prstDash val="solid"/>
                      <a:round/>
                      <a:headEnd type="none" w="med" len="med"/>
                      <a:tailEnd type="none" w="med" len="med"/>
                    </a:lnB>
                    <a:solidFill>
                      <a:schemeClr val="bg1"/>
                    </a:solidFill>
                  </a:tcPr>
                </a:tc>
                <a:tc>
                  <a:txBody>
                    <a:bodyPr/>
                    <a:lstStyle/>
                    <a:p>
                      <a:r>
                        <a:rPr lang="en-US" sz="1800" b="1" dirty="0">
                          <a:solidFill>
                            <a:srgbClr val="0070C0"/>
                          </a:solidFill>
                          <a:latin typeface="+mn-lt"/>
                        </a:rPr>
                        <a:t>Dose/Delivery</a:t>
                      </a:r>
                    </a:p>
                  </a:txBody>
                  <a:tcPr>
                    <a:lnT w="38100" cap="flat" cmpd="sng" algn="ctr">
                      <a:noFill/>
                      <a:prstDash val="solid"/>
                      <a:round/>
                      <a:headEnd type="none" w="med" len="med"/>
                      <a:tailEnd type="none" w="med" len="med"/>
                    </a:lnT>
                    <a:lnB w="38100" cap="flat" cmpd="sng" algn="ctr">
                      <a:solidFill>
                        <a:srgbClr val="156082"/>
                      </a:solidFill>
                      <a:prstDash val="solid"/>
                      <a:round/>
                      <a:headEnd type="none" w="med" len="med"/>
                      <a:tailEnd type="none" w="med" len="med"/>
                    </a:lnB>
                    <a:solidFill>
                      <a:schemeClr val="bg1"/>
                    </a:solidFill>
                  </a:tcPr>
                </a:tc>
                <a:tc>
                  <a:txBody>
                    <a:bodyPr/>
                    <a:lstStyle/>
                    <a:p>
                      <a:r>
                        <a:rPr lang="en-US" sz="1800" b="1" dirty="0">
                          <a:solidFill>
                            <a:srgbClr val="0070C0"/>
                          </a:solidFill>
                          <a:latin typeface="+mn-lt"/>
                        </a:rPr>
                        <a:t>Preparation</a:t>
                      </a:r>
                    </a:p>
                  </a:txBody>
                  <a:tcPr>
                    <a:lnT w="38100" cap="flat" cmpd="sng" algn="ctr">
                      <a:noFill/>
                      <a:prstDash val="solid"/>
                      <a:round/>
                      <a:headEnd type="none" w="med" len="med"/>
                      <a:tailEnd type="none" w="med" len="med"/>
                    </a:lnT>
                    <a:lnB w="38100" cap="flat" cmpd="sng" algn="ctr">
                      <a:solidFill>
                        <a:srgbClr val="156082"/>
                      </a:solidFill>
                      <a:prstDash val="solid"/>
                      <a:round/>
                      <a:headEnd type="none" w="med" len="med"/>
                      <a:tailEnd type="none" w="med" len="med"/>
                    </a:lnB>
                    <a:solidFill>
                      <a:schemeClr val="bg1"/>
                    </a:solidFill>
                  </a:tcPr>
                </a:tc>
                <a:tc>
                  <a:txBody>
                    <a:bodyPr/>
                    <a:lstStyle/>
                    <a:p>
                      <a:r>
                        <a:rPr lang="en-US" sz="1800" b="1" dirty="0">
                          <a:solidFill>
                            <a:srgbClr val="0070C0"/>
                          </a:solidFill>
                          <a:latin typeface="+mn-lt"/>
                        </a:rPr>
                        <a:t>Administration</a:t>
                      </a:r>
                    </a:p>
                  </a:txBody>
                  <a:tcPr>
                    <a:lnT w="38100" cap="flat" cmpd="sng" algn="ctr">
                      <a:noFill/>
                      <a:prstDash val="solid"/>
                      <a:round/>
                      <a:headEnd type="none" w="med" len="med"/>
                      <a:tailEnd type="none" w="med" len="med"/>
                    </a:lnT>
                    <a:lnB w="38100" cap="flat" cmpd="sng" algn="ctr">
                      <a:solidFill>
                        <a:srgbClr val="156082"/>
                      </a:solidFill>
                      <a:prstDash val="solid"/>
                      <a:round/>
                      <a:headEnd type="none" w="med" len="med"/>
                      <a:tailEnd type="none" w="med" len="med"/>
                    </a:lnB>
                    <a:solidFill>
                      <a:schemeClr val="bg1"/>
                    </a:solidFill>
                  </a:tcPr>
                </a:tc>
                <a:tc>
                  <a:txBody>
                    <a:bodyPr/>
                    <a:lstStyle/>
                    <a:p>
                      <a:r>
                        <a:rPr lang="en-US" sz="1800" b="1" dirty="0">
                          <a:solidFill>
                            <a:srgbClr val="0070C0"/>
                          </a:solidFill>
                          <a:latin typeface="+mn-lt"/>
                        </a:rPr>
                        <a:t>Notes</a:t>
                      </a:r>
                    </a:p>
                  </a:txBody>
                  <a:tcPr>
                    <a:lnT w="38100" cap="flat" cmpd="sng" algn="ctr">
                      <a:noFill/>
                      <a:prstDash val="solid"/>
                      <a:round/>
                      <a:headEnd type="none" w="med" len="med"/>
                      <a:tailEnd type="none" w="med" len="med"/>
                    </a:lnT>
                    <a:lnB w="38100" cap="flat" cmpd="sng" algn="ctr">
                      <a:solidFill>
                        <a:srgbClr val="156082"/>
                      </a:solidFill>
                      <a:prstDash val="solid"/>
                      <a:round/>
                      <a:headEnd type="none" w="med" len="med"/>
                      <a:tailEnd type="none" w="med" len="med"/>
                    </a:lnB>
                    <a:solidFill>
                      <a:schemeClr val="bg1"/>
                    </a:solidFill>
                  </a:tcPr>
                </a:tc>
                <a:extLst>
                  <a:ext uri="{0D108BD9-81ED-4DB2-BD59-A6C34878D82A}">
                    <a16:rowId xmlns:a16="http://schemas.microsoft.com/office/drawing/2014/main" val="3022410268"/>
                  </a:ext>
                </a:extLst>
              </a:tr>
              <a:tr h="594890">
                <a:tc rowSpan="2">
                  <a:txBody>
                    <a:bodyPr/>
                    <a:lstStyle/>
                    <a:p>
                      <a:r>
                        <a:rPr lang="en-US" sz="1600" dirty="0">
                          <a:solidFill>
                            <a:schemeClr val="tx1"/>
                          </a:solidFill>
                          <a:latin typeface="+mn-lt"/>
                        </a:rPr>
                        <a:t>Atropine</a:t>
                      </a:r>
                    </a:p>
                  </a:txBody>
                  <a:tcPr>
                    <a:lnL w="12700" cmpd="sng">
                      <a:noFill/>
                    </a:lnL>
                    <a:lnR w="12700" cap="flat" cmpd="sng" algn="ctr">
                      <a:solidFill>
                        <a:srgbClr val="0070C0"/>
                      </a:solidFill>
                      <a:prstDash val="solid"/>
                      <a:round/>
                      <a:headEnd type="none" w="med" len="med"/>
                      <a:tailEnd type="none" w="med" len="med"/>
                    </a:lnR>
                    <a:lnT w="38100" cap="flat" cmpd="sng" algn="ctr">
                      <a:solidFill>
                        <a:srgbClr val="156082"/>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9E5F3"/>
                    </a:solidFill>
                  </a:tcPr>
                </a:tc>
                <a:tc rowSpan="2">
                  <a:txBody>
                    <a:bodyPr/>
                    <a:lstStyle/>
                    <a:p>
                      <a:r>
                        <a:rPr lang="en-US" sz="1600" dirty="0">
                          <a:solidFill>
                            <a:schemeClr val="tx1"/>
                          </a:solidFill>
                          <a:latin typeface="+mn-lt"/>
                        </a:rPr>
                        <a:t>2 mg (0.05 – 0.1 mg/kg) IV/IM</a:t>
                      </a:r>
                    </a:p>
                    <a:p>
                      <a:r>
                        <a:rPr lang="en-US" sz="1600" dirty="0">
                          <a:solidFill>
                            <a:schemeClr val="tx1"/>
                          </a:solidFill>
                          <a:latin typeface="+mn-lt"/>
                        </a:rPr>
                        <a:t>Every 2-5 min until symptoms resolve</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38100" cap="flat" cmpd="sng" algn="ctr">
                      <a:solidFill>
                        <a:srgbClr val="156082"/>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9E5F3"/>
                    </a:solidFill>
                  </a:tcPr>
                </a:tc>
                <a:tc>
                  <a:txBody>
                    <a:bodyPr/>
                    <a:lstStyle/>
                    <a:p>
                      <a:r>
                        <a:rPr lang="en-US" sz="1600" dirty="0">
                          <a:solidFill>
                            <a:schemeClr val="tx1"/>
                          </a:solidFill>
                          <a:latin typeface="+mn-lt"/>
                        </a:rPr>
                        <a:t>IV: 1 mg/10 mL prefilled syringe </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38100" cap="flat" cmpd="sng" algn="ctr">
                      <a:solidFill>
                        <a:srgbClr val="156082"/>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C9E5F3"/>
                    </a:solidFill>
                  </a:tcPr>
                </a:tc>
                <a:tc>
                  <a:txBody>
                    <a:bodyPr/>
                    <a:lstStyle/>
                    <a:p>
                      <a:r>
                        <a:rPr lang="en-US" sz="1600" dirty="0">
                          <a:solidFill>
                            <a:schemeClr val="tx1"/>
                          </a:solidFill>
                          <a:latin typeface="+mn-lt"/>
                        </a:rPr>
                        <a:t>IV: 2 mg/20 mL IV push</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38100" cap="flat" cmpd="sng" algn="ctr">
                      <a:solidFill>
                        <a:srgbClr val="156082"/>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C9E5F3"/>
                    </a:solidFill>
                  </a:tcPr>
                </a:tc>
                <a:tc rowSpan="2">
                  <a:txBody>
                    <a:bodyPr/>
                    <a:lstStyle/>
                    <a:p>
                      <a:r>
                        <a:rPr lang="en-US" sz="1600" kern="1200" dirty="0">
                          <a:solidFill>
                            <a:schemeClr val="tx1"/>
                          </a:solidFill>
                          <a:effectLst/>
                          <a:latin typeface="+mn-lt"/>
                        </a:rPr>
                        <a:t>Muscarinic effects (mitigation of seizure, pulmonary secretions), no nicotinic effects</a:t>
                      </a:r>
                      <a:endParaRPr lang="en-US" sz="1600" dirty="0">
                        <a:solidFill>
                          <a:schemeClr val="tx1"/>
                        </a:solidFill>
                        <a:latin typeface="+mn-lt"/>
                      </a:endParaRPr>
                    </a:p>
                  </a:txBody>
                  <a:tcPr>
                    <a:lnL w="12700" cap="flat" cmpd="sng" algn="ctr">
                      <a:solidFill>
                        <a:srgbClr val="0070C0"/>
                      </a:solidFill>
                      <a:prstDash val="solid"/>
                      <a:round/>
                      <a:headEnd type="none" w="med" len="med"/>
                      <a:tailEnd type="none" w="med" len="med"/>
                    </a:lnL>
                    <a:lnR w="12700" cmpd="sng">
                      <a:noFill/>
                    </a:lnR>
                    <a:lnT w="38100" cap="flat" cmpd="sng" algn="ctr">
                      <a:solidFill>
                        <a:srgbClr val="156082"/>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9E5F3"/>
                    </a:solidFill>
                  </a:tcPr>
                </a:tc>
                <a:extLst>
                  <a:ext uri="{0D108BD9-81ED-4DB2-BD59-A6C34878D82A}">
                    <a16:rowId xmlns:a16="http://schemas.microsoft.com/office/drawing/2014/main" val="2055402295"/>
                  </a:ext>
                </a:extLst>
              </a:tr>
              <a:tr h="594890">
                <a:tc vMerge="1">
                  <a:txBody>
                    <a:bodyPr/>
                    <a:lstStyle/>
                    <a:p>
                      <a:endParaRPr lang="en-US" sz="1400" dirty="0"/>
                    </a:p>
                  </a:txBody>
                  <a:tcPr/>
                </a:tc>
                <a:tc vMerge="1">
                  <a:txBody>
                    <a:bodyPr/>
                    <a:lstStyle/>
                    <a:p>
                      <a:endParaRPr 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mn-lt"/>
                        </a:rPr>
                        <a:t>IM: 0.4 mg/mL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mn-lt"/>
                        </a:rPr>
                        <a:t>(10 mL vial) </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9E5F3"/>
                    </a:solidFill>
                  </a:tcPr>
                </a:tc>
                <a:tc>
                  <a:txBody>
                    <a:bodyPr/>
                    <a:lstStyle/>
                    <a:p>
                      <a:r>
                        <a:rPr lang="en-US" sz="1600" dirty="0">
                          <a:solidFill>
                            <a:schemeClr val="tx1"/>
                          </a:solidFill>
                          <a:latin typeface="+mn-lt"/>
                        </a:rPr>
                        <a:t>IM: 2 mg/5 mL (vastus lateralis recommended)</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9E5F3"/>
                    </a:solidFill>
                  </a:tcPr>
                </a:tc>
                <a:tc vMerge="1">
                  <a:txBody>
                    <a:bodyPr/>
                    <a:lstStyle/>
                    <a:p>
                      <a:endParaRPr lang="en-US" sz="1400" dirty="0"/>
                    </a:p>
                  </a:txBody>
                  <a:tcPr/>
                </a:tc>
                <a:extLst>
                  <a:ext uri="{0D108BD9-81ED-4DB2-BD59-A6C34878D82A}">
                    <a16:rowId xmlns:a16="http://schemas.microsoft.com/office/drawing/2014/main" val="2584805606"/>
                  </a:ext>
                </a:extLst>
              </a:tr>
              <a:tr h="552665">
                <a:tc>
                  <a:txBody>
                    <a:bodyPr/>
                    <a:lstStyle/>
                    <a:p>
                      <a:r>
                        <a:rPr lang="en-US" sz="1600" dirty="0">
                          <a:solidFill>
                            <a:schemeClr val="tx1"/>
                          </a:solidFill>
                          <a:latin typeface="+mn-lt"/>
                        </a:rPr>
                        <a:t>Glycopyrrolate</a:t>
                      </a:r>
                    </a:p>
                  </a:txBody>
                  <a:tcPr>
                    <a:lnL w="12700" cmpd="sng">
                      <a:noFill/>
                    </a:lnL>
                    <a:lnR w="12700" cap="flat" cmpd="sng" algn="ctr">
                      <a:solidFill>
                        <a:srgbClr val="0070C0"/>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600" dirty="0">
                          <a:solidFill>
                            <a:schemeClr val="tx1"/>
                          </a:solidFill>
                          <a:latin typeface="+mn-lt"/>
                        </a:rPr>
                        <a:t>0.2 mg IV</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600" dirty="0">
                          <a:solidFill>
                            <a:schemeClr val="tx1"/>
                          </a:solidFill>
                          <a:latin typeface="+mn-lt"/>
                        </a:rPr>
                        <a:t>0.2 mg/mL vial</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600" dirty="0">
                          <a:solidFill>
                            <a:schemeClr val="tx1"/>
                          </a:solidFill>
                          <a:latin typeface="+mn-lt"/>
                        </a:rPr>
                        <a:t>IV Push over 1-2 minutes or diluted for IV infusion</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600" dirty="0">
                          <a:solidFill>
                            <a:schemeClr val="tx1"/>
                          </a:solidFill>
                          <a:latin typeface="+mn-lt"/>
                        </a:rPr>
                        <a:t>Alternate to Atropine</a:t>
                      </a:r>
                    </a:p>
                  </a:txBody>
                  <a:tcPr>
                    <a:lnL w="12700" cap="flat" cmpd="sng" algn="ctr">
                      <a:solidFill>
                        <a:srgbClr val="0070C0"/>
                      </a:solid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53461889"/>
                  </a:ext>
                </a:extLst>
              </a:tr>
              <a:tr h="1118709">
                <a:tc>
                  <a:txBody>
                    <a:bodyPr/>
                    <a:lstStyle/>
                    <a:p>
                      <a:r>
                        <a:rPr lang="en-US" sz="1600" kern="1200" dirty="0">
                          <a:solidFill>
                            <a:schemeClr val="tx1"/>
                          </a:solidFill>
                          <a:effectLst/>
                          <a:latin typeface="+mn-lt"/>
                        </a:rPr>
                        <a:t>Pralidoxime </a:t>
                      </a:r>
                    </a:p>
                    <a:p>
                      <a:r>
                        <a:rPr lang="en-US" sz="1600" kern="1200" dirty="0">
                          <a:solidFill>
                            <a:schemeClr val="tx1"/>
                          </a:solidFill>
                          <a:effectLst/>
                          <a:latin typeface="+mn-lt"/>
                        </a:rPr>
                        <a:t>(2-PAM)*</a:t>
                      </a:r>
                      <a:endParaRPr lang="en-US" sz="1600" dirty="0">
                        <a:solidFill>
                          <a:schemeClr val="tx1"/>
                        </a:solidFill>
                        <a:latin typeface="+mn-lt"/>
                      </a:endParaRPr>
                    </a:p>
                  </a:txBody>
                  <a:tcPr>
                    <a:lnL w="12700" cmpd="sng">
                      <a:noFill/>
                    </a:lnL>
                    <a:lnR w="12700" cap="flat" cmpd="sng" algn="ctr">
                      <a:solidFill>
                        <a:srgbClr val="0070C0"/>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9E5F3"/>
                    </a:solidFill>
                  </a:tcPr>
                </a:tc>
                <a:tc>
                  <a:txBody>
                    <a:bodyPr/>
                    <a:lstStyle/>
                    <a:p>
                      <a:r>
                        <a:rPr lang="en-US" sz="1600" dirty="0">
                          <a:solidFill>
                            <a:schemeClr val="tx1"/>
                          </a:solidFill>
                          <a:latin typeface="+mn-lt"/>
                        </a:rPr>
                        <a:t>600 mg x2 IM</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9E5F3"/>
                    </a:solidFill>
                  </a:tcPr>
                </a:tc>
                <a:tc>
                  <a:txBody>
                    <a:bodyPr/>
                    <a:lstStyle/>
                    <a:p>
                      <a:r>
                        <a:rPr lang="en-US" sz="1600" dirty="0">
                          <a:solidFill>
                            <a:schemeClr val="tx1"/>
                          </a:solidFill>
                          <a:latin typeface="+mn-lt"/>
                        </a:rPr>
                        <a:t>600 mg/2 mL autoinjector</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9E5F3"/>
                    </a:solidFill>
                  </a:tcPr>
                </a:tc>
                <a:tc>
                  <a:txBody>
                    <a:bodyPr/>
                    <a:lstStyle/>
                    <a:p>
                      <a:r>
                        <a:rPr lang="en-US" sz="1600" dirty="0">
                          <a:solidFill>
                            <a:schemeClr val="tx1"/>
                          </a:solidFill>
                          <a:latin typeface="+mn-lt"/>
                        </a:rPr>
                        <a:t>IM: 600 mg/2 mL (vastus lateralis recommended)</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9E5F3"/>
                    </a:solidFill>
                  </a:tcPr>
                </a:tc>
                <a:tc>
                  <a:txBody>
                    <a:bodyPr/>
                    <a:lstStyle/>
                    <a:p>
                      <a:r>
                        <a:rPr lang="en-US" sz="1600" dirty="0">
                          <a:solidFill>
                            <a:schemeClr val="tx1"/>
                          </a:solidFill>
                          <a:latin typeface="+mn-lt"/>
                        </a:rPr>
                        <a:t>Must give with atropine, reverses nicotinic effects</a:t>
                      </a:r>
                    </a:p>
                    <a:p>
                      <a:r>
                        <a:rPr lang="en-US" sz="1600" kern="1200" dirty="0">
                          <a:solidFill>
                            <a:schemeClr val="tx1"/>
                          </a:solidFill>
                          <a:effectLst/>
                          <a:latin typeface="+mn-lt"/>
                        </a:rPr>
                        <a:t>Administer before irreversible dealkylation (soman 2-6 min, sarin 3-5 </a:t>
                      </a:r>
                      <a:r>
                        <a:rPr lang="en-US" sz="1600" kern="1200" dirty="0" err="1">
                          <a:solidFill>
                            <a:schemeClr val="tx1"/>
                          </a:solidFill>
                          <a:effectLst/>
                          <a:latin typeface="+mn-lt"/>
                        </a:rPr>
                        <a:t>hr</a:t>
                      </a:r>
                      <a:r>
                        <a:rPr lang="en-US" sz="1600" kern="1200" dirty="0">
                          <a:solidFill>
                            <a:schemeClr val="tx1"/>
                          </a:solidFill>
                          <a:effectLst/>
                          <a:latin typeface="+mn-lt"/>
                        </a:rPr>
                        <a:t>, tabun 14hr (2-PAM does not work – ineffective nucleophilic attack), VX 48 </a:t>
                      </a:r>
                      <a:r>
                        <a:rPr lang="en-US" sz="1600" kern="1200" dirty="0" err="1">
                          <a:solidFill>
                            <a:schemeClr val="tx1"/>
                          </a:solidFill>
                          <a:effectLst/>
                          <a:latin typeface="+mn-lt"/>
                        </a:rPr>
                        <a:t>hr</a:t>
                      </a:r>
                      <a:r>
                        <a:rPr lang="en-US" sz="1600" kern="1200" dirty="0">
                          <a:solidFill>
                            <a:schemeClr val="tx1"/>
                          </a:solidFill>
                          <a:effectLst/>
                          <a:latin typeface="+mn-lt"/>
                        </a:rPr>
                        <a:t>)</a:t>
                      </a:r>
                      <a:endParaRPr lang="en-US" sz="1600" dirty="0">
                        <a:solidFill>
                          <a:schemeClr val="tx1"/>
                        </a:solidFill>
                        <a:latin typeface="+mn-lt"/>
                      </a:endParaRPr>
                    </a:p>
                  </a:txBody>
                  <a:tcPr>
                    <a:lnL w="12700" cap="flat" cmpd="sng" algn="ctr">
                      <a:solidFill>
                        <a:srgbClr val="0070C0"/>
                      </a:solid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9E5F3"/>
                    </a:solidFill>
                  </a:tcPr>
                </a:tc>
                <a:extLst>
                  <a:ext uri="{0D108BD9-81ED-4DB2-BD59-A6C34878D82A}">
                    <a16:rowId xmlns:a16="http://schemas.microsoft.com/office/drawing/2014/main" val="4106244916"/>
                  </a:ext>
                </a:extLst>
              </a:tr>
              <a:tr h="358484">
                <a:tc rowSpan="2">
                  <a:txBody>
                    <a:bodyPr/>
                    <a:lstStyle/>
                    <a:p>
                      <a:r>
                        <a:rPr lang="en-US" sz="1600" kern="1200" dirty="0">
                          <a:solidFill>
                            <a:schemeClr val="tx1"/>
                          </a:solidFill>
                          <a:effectLst/>
                          <a:latin typeface="+mn-lt"/>
                        </a:rPr>
                        <a:t>Diazepam</a:t>
                      </a:r>
                      <a:endParaRPr lang="en-US" sz="1600" dirty="0">
                        <a:solidFill>
                          <a:schemeClr val="tx1"/>
                        </a:solidFill>
                        <a:latin typeface="+mn-lt"/>
                      </a:endParaRPr>
                    </a:p>
                  </a:txBody>
                  <a:tcPr>
                    <a:lnL w="12700" cmpd="sng">
                      <a:noFill/>
                    </a:lnL>
                    <a:lnR w="12700" cap="flat" cmpd="sng" algn="ctr">
                      <a:solidFill>
                        <a:srgbClr val="0070C0"/>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mn-lt"/>
                        </a:rPr>
                        <a:t>5 mg IV every 15 min x3 doses</a:t>
                      </a:r>
                    </a:p>
                    <a:p>
                      <a:r>
                        <a:rPr lang="en-US" sz="1600" dirty="0">
                          <a:solidFill>
                            <a:schemeClr val="tx1"/>
                          </a:solidFill>
                          <a:latin typeface="+mn-lt"/>
                        </a:rPr>
                        <a:t>10 mg IM</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600" dirty="0">
                          <a:solidFill>
                            <a:schemeClr val="tx1"/>
                          </a:solidFill>
                          <a:latin typeface="+mn-lt"/>
                        </a:rPr>
                        <a:t>IV: 5 mg/mL vial</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600" dirty="0">
                          <a:solidFill>
                            <a:schemeClr val="tx1"/>
                          </a:solidFill>
                          <a:latin typeface="+mn-lt"/>
                        </a:rPr>
                        <a:t>IV: Slow IV Push</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r>
                        <a:rPr lang="en-US" sz="1600" kern="1200" dirty="0">
                          <a:solidFill>
                            <a:schemeClr val="tx1"/>
                          </a:solidFill>
                          <a:effectLst/>
                          <a:latin typeface="+mn-lt"/>
                        </a:rPr>
                        <a:t>Indication: Seizures</a:t>
                      </a:r>
                      <a:endParaRPr lang="en-US" sz="1600" dirty="0">
                        <a:solidFill>
                          <a:schemeClr val="tx1"/>
                        </a:solidFill>
                        <a:latin typeface="+mn-lt"/>
                      </a:endParaRPr>
                    </a:p>
                  </a:txBody>
                  <a:tcPr>
                    <a:lnL w="12700" cap="flat" cmpd="sng" algn="ctr">
                      <a:solidFill>
                        <a:srgbClr val="0070C0"/>
                      </a:solid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55211002"/>
                  </a:ext>
                </a:extLst>
              </a:tr>
              <a:tr h="453855">
                <a:tc vMerge="1">
                  <a:txBody>
                    <a:bodyPr/>
                    <a:lstStyle/>
                    <a:p>
                      <a:endParaRPr lang="en-US" sz="1400" dirty="0">
                        <a:solidFill>
                          <a:schemeClr val="bg1"/>
                        </a:solidFill>
                      </a:endParaRPr>
                    </a:p>
                  </a:txBody>
                  <a:tcPr/>
                </a:tc>
                <a:tc vMerge="1">
                  <a:txBody>
                    <a:bodyPr/>
                    <a:lstStyle/>
                    <a:p>
                      <a:endParaRPr lang="en-US" sz="1400" dirty="0"/>
                    </a:p>
                  </a:txBody>
                  <a:tcPr/>
                </a:tc>
                <a:tc>
                  <a:txBody>
                    <a:bodyPr/>
                    <a:lstStyle/>
                    <a:p>
                      <a:r>
                        <a:rPr lang="en-US" sz="1600" dirty="0">
                          <a:solidFill>
                            <a:schemeClr val="tx1"/>
                          </a:solidFill>
                          <a:latin typeface="+mn-lt"/>
                        </a:rPr>
                        <a:t>IM: 5 mg/mL vial</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600" dirty="0">
                          <a:solidFill>
                            <a:schemeClr val="tx1"/>
                          </a:solidFill>
                          <a:latin typeface="+mn-lt"/>
                        </a:rPr>
                        <a:t>IM: 10 mg/2 mL (vastus lateralis recommended)</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US" sz="1400" dirty="0"/>
                    </a:p>
                  </a:txBody>
                  <a:tcPr/>
                </a:tc>
                <a:extLst>
                  <a:ext uri="{0D108BD9-81ED-4DB2-BD59-A6C34878D82A}">
                    <a16:rowId xmlns:a16="http://schemas.microsoft.com/office/drawing/2014/main" val="1830460765"/>
                  </a:ext>
                </a:extLst>
              </a:tr>
              <a:tr h="594890">
                <a:tc>
                  <a:txBody>
                    <a:bodyPr/>
                    <a:lstStyle/>
                    <a:p>
                      <a:r>
                        <a:rPr lang="en-US" sz="1600" kern="1200" dirty="0">
                          <a:solidFill>
                            <a:schemeClr val="tx1"/>
                          </a:solidFill>
                          <a:effectLst/>
                          <a:latin typeface="+mn-lt"/>
                        </a:rPr>
                        <a:t>Pyridostigmine*</a:t>
                      </a:r>
                      <a:endParaRPr lang="en-US" sz="1600" dirty="0">
                        <a:solidFill>
                          <a:schemeClr val="tx1"/>
                        </a:solidFill>
                        <a:latin typeface="+mn-lt"/>
                      </a:endParaRPr>
                    </a:p>
                  </a:txBody>
                  <a:tcPr>
                    <a:lnL w="12700" cmpd="sng">
                      <a:noFill/>
                    </a:lnL>
                    <a:lnR w="12700" cap="flat" cmpd="sng" algn="ctr">
                      <a:solidFill>
                        <a:srgbClr val="0070C0"/>
                      </a:solidFill>
                      <a:prstDash val="solid"/>
                      <a:round/>
                      <a:headEnd type="none" w="med" len="med"/>
                      <a:tailEnd type="none" w="med" len="med"/>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9E5F3"/>
                    </a:solidFill>
                  </a:tcPr>
                </a:tc>
                <a:tc>
                  <a:txBody>
                    <a:bodyPr/>
                    <a:lstStyle/>
                    <a:p>
                      <a:r>
                        <a:rPr lang="en-US" sz="1600" dirty="0">
                          <a:solidFill>
                            <a:schemeClr val="tx1"/>
                          </a:solidFill>
                          <a:latin typeface="+mn-lt"/>
                        </a:rPr>
                        <a:t>60 mg PO</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9E5F3"/>
                    </a:solidFill>
                  </a:tcPr>
                </a:tc>
                <a:tc>
                  <a:txBody>
                    <a:bodyPr/>
                    <a:lstStyle/>
                    <a:p>
                      <a:r>
                        <a:rPr lang="en-US" sz="1600" dirty="0">
                          <a:solidFill>
                            <a:schemeClr val="tx1"/>
                          </a:solidFill>
                          <a:latin typeface="+mn-lt"/>
                        </a:rPr>
                        <a:t>30 mg, 60 mg tablet</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9E5F3"/>
                    </a:solidFill>
                  </a:tcPr>
                </a:tc>
                <a:tc>
                  <a:txBody>
                    <a:bodyPr/>
                    <a:lstStyle/>
                    <a:p>
                      <a:r>
                        <a:rPr lang="en-US" sz="1600" dirty="0">
                          <a:solidFill>
                            <a:schemeClr val="tx1"/>
                          </a:solidFill>
                          <a:latin typeface="+mn-lt"/>
                        </a:rPr>
                        <a:t>60 mg (1-2 tablets) orally</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9E5F3"/>
                    </a:solidFill>
                  </a:tcPr>
                </a:tc>
                <a:tc>
                  <a:txBody>
                    <a:bodyPr/>
                    <a:lstStyle/>
                    <a:p>
                      <a:r>
                        <a:rPr lang="en-US" sz="1600" dirty="0">
                          <a:solidFill>
                            <a:schemeClr val="tx1"/>
                          </a:solidFill>
                          <a:latin typeface="+mn-lt"/>
                        </a:rPr>
                        <a:t>Pre-exposure to GA/GD, acetylcholinesterase inhibitor</a:t>
                      </a:r>
                    </a:p>
                  </a:txBody>
                  <a:tcPr>
                    <a:lnL w="12700" cap="flat" cmpd="sng" algn="ctr">
                      <a:solidFill>
                        <a:srgbClr val="0070C0"/>
                      </a:solidFill>
                      <a:prstDash val="solid"/>
                      <a:round/>
                      <a:headEnd type="none" w="med" len="med"/>
                      <a:tailEnd type="none" w="med" len="med"/>
                    </a:lnL>
                    <a:lnR w="12700" cmpd="sng">
                      <a:noFill/>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9E5F3"/>
                    </a:solidFill>
                  </a:tcPr>
                </a:tc>
                <a:extLst>
                  <a:ext uri="{0D108BD9-81ED-4DB2-BD59-A6C34878D82A}">
                    <a16:rowId xmlns:a16="http://schemas.microsoft.com/office/drawing/2014/main" val="1201994913"/>
                  </a:ext>
                </a:extLst>
              </a:tr>
            </a:tbl>
          </a:graphicData>
        </a:graphic>
      </p:graphicFrame>
      <p:sp>
        <p:nvSpPr>
          <p:cNvPr id="3" name="TextBox 2">
            <a:extLst>
              <a:ext uri="{FF2B5EF4-FFF2-40B4-BE49-F238E27FC236}">
                <a16:creationId xmlns:a16="http://schemas.microsoft.com/office/drawing/2014/main" id="{C790AE2A-E456-01C8-D779-85302943455A}"/>
              </a:ext>
            </a:extLst>
          </p:cNvPr>
          <p:cNvSpPr txBox="1"/>
          <p:nvPr/>
        </p:nvSpPr>
        <p:spPr>
          <a:xfrm>
            <a:off x="0" y="6531321"/>
            <a:ext cx="12192000" cy="338554"/>
          </a:xfrm>
          <a:prstGeom prst="rect">
            <a:avLst/>
          </a:prstGeom>
          <a:solidFill>
            <a:schemeClr val="bg1"/>
          </a:solidFill>
        </p:spPr>
        <p:txBody>
          <a:bodyPr wrap="square" rtlCol="0">
            <a:spAutoFit/>
          </a:bodyPr>
          <a:lstStyle/>
          <a:p>
            <a:r>
              <a:rPr lang="en-US" sz="1600" b="1" dirty="0"/>
              <a:t>*</a:t>
            </a:r>
            <a:r>
              <a:rPr lang="en-US" sz="1400" b="1" dirty="0">
                <a:solidFill>
                  <a:schemeClr val="bg1"/>
                </a:solidFill>
              </a:rPr>
              <a:t> </a:t>
            </a:r>
            <a:r>
              <a:rPr lang="en-US" sz="1600" dirty="0"/>
              <a:t>Subject to availability based upon UTC formulary assemblage</a:t>
            </a:r>
            <a:endParaRPr lang="en-US" sz="1400" dirty="0"/>
          </a:p>
        </p:txBody>
      </p:sp>
    </p:spTree>
    <p:extLst>
      <p:ext uri="{BB962C8B-B14F-4D97-AF65-F5344CB8AC3E}">
        <p14:creationId xmlns:p14="http://schemas.microsoft.com/office/powerpoint/2010/main" val="225548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4DD87-A8A7-A8BC-376D-3AB1C3C34D81}"/>
              </a:ext>
            </a:extLst>
          </p:cNvPr>
          <p:cNvSpPr>
            <a:spLocks noGrp="1"/>
          </p:cNvSpPr>
          <p:nvPr>
            <p:ph type="title"/>
          </p:nvPr>
        </p:nvSpPr>
        <p:spPr/>
        <p:txBody>
          <a:bodyPr/>
          <a:lstStyle/>
          <a:p>
            <a:r>
              <a:rPr lang="en-US" dirty="0"/>
              <a:t>Take Aways</a:t>
            </a:r>
          </a:p>
        </p:txBody>
      </p:sp>
      <p:sp>
        <p:nvSpPr>
          <p:cNvPr id="3" name="Content Placeholder 2">
            <a:extLst>
              <a:ext uri="{FF2B5EF4-FFF2-40B4-BE49-F238E27FC236}">
                <a16:creationId xmlns:a16="http://schemas.microsoft.com/office/drawing/2014/main" id="{26ED47B3-FF78-03EF-945A-83FF87255C06}"/>
              </a:ext>
            </a:extLst>
          </p:cNvPr>
          <p:cNvSpPr>
            <a:spLocks noGrp="1"/>
          </p:cNvSpPr>
          <p:nvPr>
            <p:ph idx="1"/>
          </p:nvPr>
        </p:nvSpPr>
        <p:spPr/>
        <p:txBody>
          <a:bodyPr>
            <a:normAutofit/>
          </a:bodyPr>
          <a:lstStyle/>
          <a:p>
            <a:r>
              <a:rPr lang="en-US" dirty="0"/>
              <a:t>Emergency Medicine pharmacists contribute to improvement in patient care outcomes</a:t>
            </a:r>
          </a:p>
          <a:p>
            <a:endParaRPr lang="en-US" dirty="0"/>
          </a:p>
          <a:p>
            <a:r>
              <a:rPr lang="en-US" dirty="0"/>
              <a:t>Contributions include improving resource utilization and providing medication expertise to the medical team</a:t>
            </a:r>
          </a:p>
          <a:p>
            <a:endParaRPr lang="en-US" dirty="0"/>
          </a:p>
          <a:p>
            <a:r>
              <a:rPr lang="en-US" dirty="0"/>
              <a:t>Utilization of resources can improve pharmacist comfort during emergency patient care situations</a:t>
            </a:r>
          </a:p>
          <a:p>
            <a:pPr marL="0" indent="0">
              <a:buNone/>
            </a:pPr>
            <a:endParaRPr lang="en-US" dirty="0"/>
          </a:p>
        </p:txBody>
      </p:sp>
    </p:spTree>
    <p:extLst>
      <p:ext uri="{BB962C8B-B14F-4D97-AF65-F5344CB8AC3E}">
        <p14:creationId xmlns:p14="http://schemas.microsoft.com/office/powerpoint/2010/main" val="39572997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B4540-0665-D790-2D94-569B4F419CFB}"/>
              </a:ext>
            </a:extLst>
          </p:cNvPr>
          <p:cNvSpPr>
            <a:spLocks noGrp="1"/>
          </p:cNvSpPr>
          <p:nvPr>
            <p:ph type="ctrTitle"/>
          </p:nvPr>
        </p:nvSpPr>
        <p:spPr/>
        <p:txBody>
          <a:bodyPr/>
          <a:lstStyle/>
          <a:p>
            <a:r>
              <a:rPr lang="en-US" dirty="0"/>
              <a:t>Frontline Pharmacists: Developing Emergency Response and CBRN Preparedness Skills</a:t>
            </a:r>
          </a:p>
        </p:txBody>
      </p:sp>
      <p:sp>
        <p:nvSpPr>
          <p:cNvPr id="3" name="Subtitle 2">
            <a:extLst>
              <a:ext uri="{FF2B5EF4-FFF2-40B4-BE49-F238E27FC236}">
                <a16:creationId xmlns:a16="http://schemas.microsoft.com/office/drawing/2014/main" id="{EE7CB0A6-7912-3F17-DB13-365FED01E936}"/>
              </a:ext>
            </a:extLst>
          </p:cNvPr>
          <p:cNvSpPr>
            <a:spLocks noGrp="1"/>
          </p:cNvSpPr>
          <p:nvPr>
            <p:ph type="subTitle" idx="1"/>
          </p:nvPr>
        </p:nvSpPr>
        <p:spPr/>
        <p:txBody>
          <a:bodyPr/>
          <a:lstStyle/>
          <a:p>
            <a:r>
              <a:rPr lang="en-US" dirty="0"/>
              <a:t>18 June 2025</a:t>
            </a:r>
          </a:p>
        </p:txBody>
      </p:sp>
    </p:spTree>
    <p:extLst>
      <p:ext uri="{BB962C8B-B14F-4D97-AF65-F5344CB8AC3E}">
        <p14:creationId xmlns:p14="http://schemas.microsoft.com/office/powerpoint/2010/main" val="21956634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5A7F7-C9DC-463E-6194-C91F7072C49F}"/>
              </a:ext>
            </a:extLst>
          </p:cNvPr>
          <p:cNvSpPr>
            <a:spLocks noGrp="1"/>
          </p:cNvSpPr>
          <p:nvPr>
            <p:ph type="title"/>
          </p:nvPr>
        </p:nvSpPr>
        <p:spPr/>
        <p:txBody>
          <a:bodyPr/>
          <a:lstStyle/>
          <a:p>
            <a:r>
              <a:rPr lang="en-US" dirty="0"/>
              <a:t>Continuing Education Credit</a:t>
            </a:r>
          </a:p>
        </p:txBody>
      </p:sp>
      <p:pic>
        <p:nvPicPr>
          <p:cNvPr id="5" name="Content Placeholder 4">
            <a:extLst>
              <a:ext uri="{FF2B5EF4-FFF2-40B4-BE49-F238E27FC236}">
                <a16:creationId xmlns:a16="http://schemas.microsoft.com/office/drawing/2014/main" id="{450A3463-0681-7868-B6E8-3C29E8722FEB}"/>
              </a:ext>
            </a:extLst>
          </p:cNvPr>
          <p:cNvPicPr>
            <a:picLocks noGrp="1" noChangeAspect="1"/>
          </p:cNvPicPr>
          <p:nvPr>
            <p:ph idx="1"/>
          </p:nvPr>
        </p:nvPicPr>
        <p:blipFill>
          <a:blip r:embed="rId2"/>
          <a:stretch>
            <a:fillRect/>
          </a:stretch>
        </p:blipFill>
        <p:spPr>
          <a:xfrm>
            <a:off x="4563819" y="1597143"/>
            <a:ext cx="3184432" cy="3173219"/>
          </a:xfrm>
        </p:spPr>
      </p:pic>
      <p:sp>
        <p:nvSpPr>
          <p:cNvPr id="6" name="TextBox 5">
            <a:extLst>
              <a:ext uri="{FF2B5EF4-FFF2-40B4-BE49-F238E27FC236}">
                <a16:creationId xmlns:a16="http://schemas.microsoft.com/office/drawing/2014/main" id="{5E2724C7-86BC-4A76-7ED0-ED126ED99597}"/>
              </a:ext>
            </a:extLst>
          </p:cNvPr>
          <p:cNvSpPr txBox="1"/>
          <p:nvPr/>
        </p:nvSpPr>
        <p:spPr>
          <a:xfrm>
            <a:off x="4433326" y="4770362"/>
            <a:ext cx="3325347" cy="1077218"/>
          </a:xfrm>
          <a:prstGeom prst="rect">
            <a:avLst/>
          </a:prstGeom>
          <a:noFill/>
        </p:spPr>
        <p:txBody>
          <a:bodyPr wrap="square" rtlCol="0">
            <a:spAutoFit/>
          </a:bodyPr>
          <a:lstStyle/>
          <a:p>
            <a:pPr algn="ctr"/>
            <a:r>
              <a:rPr kumimoji="0" lang="en-US" sz="320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Deadline to obtain CE </a:t>
            </a:r>
            <a:r>
              <a:rPr kumimoji="0" lang="en-US" sz="3200" i="0" u="none" strike="noStrike" kern="1200" cap="none" spc="0" normalizeH="0" baseline="0" noProof="0" dirty="0">
                <a:ln>
                  <a:noFill/>
                </a:ln>
                <a:solidFill>
                  <a:prstClr val="black"/>
                </a:solidFill>
                <a:effectLst/>
                <a:highlight>
                  <a:srgbClr val="FFFF00"/>
                </a:highlight>
                <a:uLnTx/>
                <a:uFillTx/>
                <a:latin typeface="Times New Roman" panose="02020603050405020304" pitchFamily="18" charset="0"/>
                <a:ea typeface="+mj-ea"/>
                <a:cs typeface="Times New Roman" panose="02020603050405020304" pitchFamily="18" charset="0"/>
              </a:rPr>
              <a:t>5 Aug 2025</a:t>
            </a:r>
            <a:endParaRPr lang="en-US" sz="1200" dirty="0">
              <a:highlight>
                <a:srgbClr val="FFFF00"/>
              </a:highlight>
            </a:endParaRPr>
          </a:p>
        </p:txBody>
      </p:sp>
    </p:spTree>
    <p:extLst>
      <p:ext uri="{BB962C8B-B14F-4D97-AF65-F5344CB8AC3E}">
        <p14:creationId xmlns:p14="http://schemas.microsoft.com/office/powerpoint/2010/main" val="7966570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dd820f8-8a2a-4518-8c00-3b8c32f8d6fe">
      <Terms xmlns="http://schemas.microsoft.com/office/infopath/2007/PartnerControls"/>
    </lcf76f155ced4ddcb4097134ff3c332f>
    <TaxCatchAll xmlns="c009f328-957c-4063-bfaa-01102426bc8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C2054C00BDE094A94C6CD06A3CEF117" ma:contentTypeVersion="12" ma:contentTypeDescription="Create a new document." ma:contentTypeScope="" ma:versionID="76804b126185f9903947e5bec1343ab5">
  <xsd:schema xmlns:xsd="http://www.w3.org/2001/XMLSchema" xmlns:xs="http://www.w3.org/2001/XMLSchema" xmlns:p="http://schemas.microsoft.com/office/2006/metadata/properties" xmlns:ns2="edd820f8-8a2a-4518-8c00-3b8c32f8d6fe" xmlns:ns3="c009f328-957c-4063-bfaa-01102426bc87" targetNamespace="http://schemas.microsoft.com/office/2006/metadata/properties" ma:root="true" ma:fieldsID="f5a80e0990a0936ded52595edf84a1c7" ns2:_="" ns3:_="">
    <xsd:import namespace="edd820f8-8a2a-4518-8c00-3b8c32f8d6fe"/>
    <xsd:import namespace="c009f328-957c-4063-bfaa-01102426bc8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d820f8-8a2a-4518-8c00-3b8c32f8d6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fe196db-0334-4477-9bbc-2f8ce82265de"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009f328-957c-4063-bfaa-01102426bc8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2b53a9f-42c0-456f-b4fd-b2cc602427c1}" ma:internalName="TaxCatchAll" ma:showField="CatchAllData" ma:web="c009f328-957c-4063-bfaa-01102426bc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7C37CA-1C0A-45E4-A799-8CD86420C076}">
  <ds:schemaRefs>
    <ds:schemaRef ds:uri="http://schemas.microsoft.com/sharepoint/v3/contenttype/forms"/>
  </ds:schemaRefs>
</ds:datastoreItem>
</file>

<file path=customXml/itemProps2.xml><?xml version="1.0" encoding="utf-8"?>
<ds:datastoreItem xmlns:ds="http://schemas.openxmlformats.org/officeDocument/2006/customXml" ds:itemID="{10663583-E733-4EDE-9649-55F6EE6F79CB}">
  <ds:schemaRefs>
    <ds:schemaRef ds:uri="http://schemas.microsoft.com/office/2006/documentManagement/types"/>
    <ds:schemaRef ds:uri="http://schemas.microsoft.com/office/2006/metadata/properties"/>
    <ds:schemaRef ds:uri="http://purl.org/dc/dcmitype/"/>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 ds:uri="c009f328-957c-4063-bfaa-01102426bc87"/>
    <ds:schemaRef ds:uri="edd820f8-8a2a-4518-8c00-3b8c32f8d6fe"/>
  </ds:schemaRefs>
</ds:datastoreItem>
</file>

<file path=customXml/itemProps3.xml><?xml version="1.0" encoding="utf-8"?>
<ds:datastoreItem xmlns:ds="http://schemas.openxmlformats.org/officeDocument/2006/customXml" ds:itemID="{DE9575ED-2DFD-4816-9435-E80BDD8CA573}"/>
</file>

<file path=docMetadata/LabelInfo.xml><?xml version="1.0" encoding="utf-8"?>
<clbl:labelList xmlns:clbl="http://schemas.microsoft.com/office/2020/mipLabelMetadata">
  <clbl:label id="{8903a443-af33-4ed4-acf5-ee613bcb2f59}" enabled="0" method="" siteId="{8903a443-af33-4ed4-acf5-ee613bcb2f59}" removed="1"/>
</clbl:labelList>
</file>

<file path=docProps/app.xml><?xml version="1.0" encoding="utf-8"?>
<Properties xmlns="http://schemas.openxmlformats.org/officeDocument/2006/extended-properties" xmlns:vt="http://schemas.openxmlformats.org/officeDocument/2006/docPropsVTypes">
  <TotalTime>3443</TotalTime>
  <Words>5727</Words>
  <Application>Microsoft Office PowerPoint</Application>
  <PresentationFormat>Widescreen</PresentationFormat>
  <Paragraphs>641</Paragraphs>
  <Slides>32</Slides>
  <Notes>29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Aptos</vt:lpstr>
      <vt:lpstr>Arial</vt:lpstr>
      <vt:lpstr>Calibri</vt:lpstr>
      <vt:lpstr>Times New Roman</vt:lpstr>
      <vt:lpstr>Wingdings</vt:lpstr>
      <vt:lpstr>Office Theme</vt:lpstr>
      <vt:lpstr> Society of Air Force Pharmacy Mid-Year Conference 16 -18 June 2025 Hilton Norfolk The Main Norfolk, VA</vt:lpstr>
      <vt:lpstr>Frontline Pharmacists: Developing Emergency Response and CBRN Preparedness Skills</vt:lpstr>
      <vt:lpstr>Disclosure</vt:lpstr>
      <vt:lpstr>Learning Objectives </vt:lpstr>
      <vt:lpstr>AUDIENCE RESPONSE</vt:lpstr>
      <vt:lpstr>Background</vt:lpstr>
      <vt:lpstr>Professional Experience</vt:lpstr>
      <vt:lpstr>Professional Experience</vt:lpstr>
      <vt:lpstr>Benefit of Emergency Medicine Pharmacists</vt:lpstr>
      <vt:lpstr>ER Layout</vt:lpstr>
      <vt:lpstr>ER Layout When Busy</vt:lpstr>
      <vt:lpstr>PowerPoint Presentation</vt:lpstr>
      <vt:lpstr>Typical ER Patients</vt:lpstr>
      <vt:lpstr>CBRN Theoretical Scenario</vt:lpstr>
      <vt:lpstr>Emergency Room Patient Case</vt:lpstr>
      <vt:lpstr>Emergency Room Patient Case</vt:lpstr>
      <vt:lpstr>AUDIENCE PARTICIPATION</vt:lpstr>
      <vt:lpstr>AUDIENCE PARTICIPATION</vt:lpstr>
      <vt:lpstr>AUDIENCE PARTICIPATION</vt:lpstr>
      <vt:lpstr>RSI Timeline</vt:lpstr>
      <vt:lpstr>Pharmacology of Medications</vt:lpstr>
      <vt:lpstr>Patient Care Timeline</vt:lpstr>
      <vt:lpstr>Delayed Analgosedative Intervention</vt:lpstr>
      <vt:lpstr>Are We   Ready?</vt:lpstr>
      <vt:lpstr>If we aren’t?    Who is?</vt:lpstr>
      <vt:lpstr>How do we get ready?</vt:lpstr>
      <vt:lpstr>Dosing Guide</vt:lpstr>
      <vt:lpstr>Medication Pocket Guide</vt:lpstr>
      <vt:lpstr>Medication Guide</vt:lpstr>
      <vt:lpstr>Take Aways</vt:lpstr>
      <vt:lpstr>Frontline Pharmacists: Developing Emergency Response and CBRN Preparedness Skills</vt:lpstr>
      <vt:lpstr>Continuing Education Credit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Phillips, Carolyn F MSgt USAF DHA LANGLEY 633RD MDG (USA)</dc:creator>
  <cp:lastModifiedBy>Seymour, Justine E Maj USAF 673 MDG (USA)</cp:lastModifiedBy>
  <cp:revision>4</cp:revision>
  <dcterms:created xsi:type="dcterms:W3CDTF">2024-12-04T21:56:01Z</dcterms:created>
  <dcterms:modified xsi:type="dcterms:W3CDTF">2025-06-11T17:45:20Z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0x0101003C2054C00BDE094A94C6CD06A3CEF117</vt:lpwstr>
  </property>
</Properties>
</file>