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147483173" r:id="rId3"/>
    <p:sldId id="2147483174" r:id="rId4"/>
    <p:sldId id="2147483175" r:id="rId5"/>
    <p:sldId id="2147483176" r:id="rId6"/>
    <p:sldId id="2147483177" r:id="rId7"/>
    <p:sldId id="2147483178" r:id="rId8"/>
    <p:sldId id="2147483179" r:id="rId9"/>
    <p:sldId id="2147483180" r:id="rId10"/>
    <p:sldId id="2147483181" r:id="rId11"/>
    <p:sldId id="2147483182" r:id="rId12"/>
    <p:sldId id="2147483183" r:id="rId13"/>
    <p:sldId id="2147483184" r:id="rId14"/>
    <p:sldId id="273" r:id="rId15"/>
    <p:sldId id="2147483185" r:id="rId16"/>
    <p:sldId id="2147483186" r:id="rId17"/>
    <p:sldId id="2147483187" r:id="rId18"/>
    <p:sldId id="2147483188" r:id="rId19"/>
    <p:sldId id="2147483189" r:id="rId20"/>
    <p:sldId id="214748319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8E7B12-E1A7-4206-8816-DAC532E25AFA}" v="3" dt="2025-06-17T16:20:49.0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6" d="100"/>
          <a:sy n="36" d="100"/>
        </p:scale>
        <p:origin x="56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th Godwin" userId="aab6603c4e7807e6" providerId="LiveId" clId="{F48E7B12-E1A7-4206-8816-DAC532E25AFA}"/>
    <pc:docChg chg="undo custSel addSld delSld modSld">
      <pc:chgData name="Beth Godwin" userId="aab6603c4e7807e6" providerId="LiveId" clId="{F48E7B12-E1A7-4206-8816-DAC532E25AFA}" dt="2025-06-17T16:20:48.998" v="5"/>
      <pc:docMkLst>
        <pc:docMk/>
      </pc:docMkLst>
      <pc:sldChg chg="add del">
        <pc:chgData name="Beth Godwin" userId="aab6603c4e7807e6" providerId="LiveId" clId="{F48E7B12-E1A7-4206-8816-DAC532E25AFA}" dt="2025-06-17T16:20:48.998" v="5"/>
        <pc:sldMkLst>
          <pc:docMk/>
          <pc:sldMk cId="1818600980" sldId="273"/>
        </pc:sldMkLst>
      </pc:sldChg>
      <pc:sldChg chg="modSp add del mod">
        <pc:chgData name="Beth Godwin" userId="aab6603c4e7807e6" providerId="LiveId" clId="{F48E7B12-E1A7-4206-8816-DAC532E25AFA}" dt="2025-06-17T16:20:48.998" v="5"/>
        <pc:sldMkLst>
          <pc:docMk/>
          <pc:sldMk cId="3738665642" sldId="2147483173"/>
        </pc:sldMkLst>
        <pc:spChg chg="mod">
          <ac:chgData name="Beth Godwin" userId="aab6603c4e7807e6" providerId="LiveId" clId="{F48E7B12-E1A7-4206-8816-DAC532E25AFA}" dt="2025-06-17T16:20:47.213" v="4"/>
          <ac:spMkLst>
            <pc:docMk/>
            <pc:sldMk cId="3738665642" sldId="2147483173"/>
            <ac:spMk id="2" creationId="{3EDB4540-0665-D790-2D94-569B4F419CFB}"/>
          </ac:spMkLst>
        </pc:spChg>
        <pc:spChg chg="mod">
          <ac:chgData name="Beth Godwin" userId="aab6603c4e7807e6" providerId="LiveId" clId="{F48E7B12-E1A7-4206-8816-DAC532E25AFA}" dt="2025-06-17T16:20:47.213" v="4"/>
          <ac:spMkLst>
            <pc:docMk/>
            <pc:sldMk cId="3738665642" sldId="2147483173"/>
            <ac:spMk id="3" creationId="{EE7CB0A6-7912-3F17-DB13-365FED01E936}"/>
          </ac:spMkLst>
        </pc:spChg>
      </pc:sldChg>
      <pc:sldChg chg="add del">
        <pc:chgData name="Beth Godwin" userId="aab6603c4e7807e6" providerId="LiveId" clId="{F48E7B12-E1A7-4206-8816-DAC532E25AFA}" dt="2025-06-17T16:20:48.998" v="5"/>
        <pc:sldMkLst>
          <pc:docMk/>
          <pc:sldMk cId="4241993870" sldId="2147483174"/>
        </pc:sldMkLst>
      </pc:sldChg>
      <pc:sldChg chg="add del">
        <pc:chgData name="Beth Godwin" userId="aab6603c4e7807e6" providerId="LiveId" clId="{F48E7B12-E1A7-4206-8816-DAC532E25AFA}" dt="2025-06-17T16:20:48.998" v="5"/>
        <pc:sldMkLst>
          <pc:docMk/>
          <pc:sldMk cId="2855330325" sldId="2147483175"/>
        </pc:sldMkLst>
      </pc:sldChg>
      <pc:sldChg chg="add del">
        <pc:chgData name="Beth Godwin" userId="aab6603c4e7807e6" providerId="LiveId" clId="{F48E7B12-E1A7-4206-8816-DAC532E25AFA}" dt="2025-06-17T16:20:48.998" v="5"/>
        <pc:sldMkLst>
          <pc:docMk/>
          <pc:sldMk cId="3526038507" sldId="2147483176"/>
        </pc:sldMkLst>
      </pc:sldChg>
      <pc:sldChg chg="add del">
        <pc:chgData name="Beth Godwin" userId="aab6603c4e7807e6" providerId="LiveId" clId="{F48E7B12-E1A7-4206-8816-DAC532E25AFA}" dt="2025-06-17T16:20:48.998" v="5"/>
        <pc:sldMkLst>
          <pc:docMk/>
          <pc:sldMk cId="140165654" sldId="2147483177"/>
        </pc:sldMkLst>
      </pc:sldChg>
      <pc:sldChg chg="add del">
        <pc:chgData name="Beth Godwin" userId="aab6603c4e7807e6" providerId="LiveId" clId="{F48E7B12-E1A7-4206-8816-DAC532E25AFA}" dt="2025-06-17T16:20:48.998" v="5"/>
        <pc:sldMkLst>
          <pc:docMk/>
          <pc:sldMk cId="2298077803" sldId="2147483178"/>
        </pc:sldMkLst>
      </pc:sldChg>
      <pc:sldChg chg="add del">
        <pc:chgData name="Beth Godwin" userId="aab6603c4e7807e6" providerId="LiveId" clId="{F48E7B12-E1A7-4206-8816-DAC532E25AFA}" dt="2025-06-17T16:20:48.998" v="5"/>
        <pc:sldMkLst>
          <pc:docMk/>
          <pc:sldMk cId="2578488604" sldId="2147483179"/>
        </pc:sldMkLst>
      </pc:sldChg>
      <pc:sldChg chg="add del">
        <pc:chgData name="Beth Godwin" userId="aab6603c4e7807e6" providerId="LiveId" clId="{F48E7B12-E1A7-4206-8816-DAC532E25AFA}" dt="2025-06-17T16:20:48.998" v="5"/>
        <pc:sldMkLst>
          <pc:docMk/>
          <pc:sldMk cId="980542690" sldId="2147483180"/>
        </pc:sldMkLst>
      </pc:sldChg>
      <pc:sldChg chg="add del">
        <pc:chgData name="Beth Godwin" userId="aab6603c4e7807e6" providerId="LiveId" clId="{F48E7B12-E1A7-4206-8816-DAC532E25AFA}" dt="2025-06-17T16:20:48.998" v="5"/>
        <pc:sldMkLst>
          <pc:docMk/>
          <pc:sldMk cId="433883059" sldId="2147483181"/>
        </pc:sldMkLst>
      </pc:sldChg>
      <pc:sldChg chg="add del">
        <pc:chgData name="Beth Godwin" userId="aab6603c4e7807e6" providerId="LiveId" clId="{F48E7B12-E1A7-4206-8816-DAC532E25AFA}" dt="2025-06-17T16:20:48.998" v="5"/>
        <pc:sldMkLst>
          <pc:docMk/>
          <pc:sldMk cId="2222716926" sldId="2147483182"/>
        </pc:sldMkLst>
      </pc:sldChg>
      <pc:sldChg chg="add del">
        <pc:chgData name="Beth Godwin" userId="aab6603c4e7807e6" providerId="LiveId" clId="{F48E7B12-E1A7-4206-8816-DAC532E25AFA}" dt="2025-06-17T16:20:48.998" v="5"/>
        <pc:sldMkLst>
          <pc:docMk/>
          <pc:sldMk cId="3002408033" sldId="2147483183"/>
        </pc:sldMkLst>
      </pc:sldChg>
      <pc:sldChg chg="add del">
        <pc:chgData name="Beth Godwin" userId="aab6603c4e7807e6" providerId="LiveId" clId="{F48E7B12-E1A7-4206-8816-DAC532E25AFA}" dt="2025-06-17T16:20:48.998" v="5"/>
        <pc:sldMkLst>
          <pc:docMk/>
          <pc:sldMk cId="1882241222" sldId="2147483184"/>
        </pc:sldMkLst>
      </pc:sldChg>
      <pc:sldChg chg="add del">
        <pc:chgData name="Beth Godwin" userId="aab6603c4e7807e6" providerId="LiveId" clId="{F48E7B12-E1A7-4206-8816-DAC532E25AFA}" dt="2025-06-17T16:20:48.998" v="5"/>
        <pc:sldMkLst>
          <pc:docMk/>
          <pc:sldMk cId="2735900719" sldId="2147483185"/>
        </pc:sldMkLst>
      </pc:sldChg>
      <pc:sldChg chg="add del">
        <pc:chgData name="Beth Godwin" userId="aab6603c4e7807e6" providerId="LiveId" clId="{F48E7B12-E1A7-4206-8816-DAC532E25AFA}" dt="2025-06-17T16:20:48.998" v="5"/>
        <pc:sldMkLst>
          <pc:docMk/>
          <pc:sldMk cId="812226361" sldId="2147483186"/>
        </pc:sldMkLst>
      </pc:sldChg>
      <pc:sldChg chg="add del">
        <pc:chgData name="Beth Godwin" userId="aab6603c4e7807e6" providerId="LiveId" clId="{F48E7B12-E1A7-4206-8816-DAC532E25AFA}" dt="2025-06-17T16:20:48.998" v="5"/>
        <pc:sldMkLst>
          <pc:docMk/>
          <pc:sldMk cId="3338184347" sldId="2147483187"/>
        </pc:sldMkLst>
      </pc:sldChg>
      <pc:sldChg chg="add del">
        <pc:chgData name="Beth Godwin" userId="aab6603c4e7807e6" providerId="LiveId" clId="{F48E7B12-E1A7-4206-8816-DAC532E25AFA}" dt="2025-06-17T16:20:48.998" v="5"/>
        <pc:sldMkLst>
          <pc:docMk/>
          <pc:sldMk cId="288121260" sldId="2147483188"/>
        </pc:sldMkLst>
      </pc:sldChg>
      <pc:sldChg chg="add del">
        <pc:chgData name="Beth Godwin" userId="aab6603c4e7807e6" providerId="LiveId" clId="{F48E7B12-E1A7-4206-8816-DAC532E25AFA}" dt="2025-06-17T16:20:48.998" v="5"/>
        <pc:sldMkLst>
          <pc:docMk/>
          <pc:sldMk cId="2110339454" sldId="2147483189"/>
        </pc:sldMkLst>
      </pc:sldChg>
      <pc:sldChg chg="add del">
        <pc:chgData name="Beth Godwin" userId="aab6603c4e7807e6" providerId="LiveId" clId="{F48E7B12-E1A7-4206-8816-DAC532E25AFA}" dt="2025-06-17T16:20:48.998" v="5"/>
        <pc:sldMkLst>
          <pc:docMk/>
          <pc:sldMk cId="810363506" sldId="214748319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4B039-0342-1C32-FDBA-649F54E44F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02ED8F-C573-07A5-35A3-136E841568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996BE8-ABBD-5916-3CEF-DFF301040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FAD5F-4411-4376-A30B-E102A31CC330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3100B-E942-AD1B-0B34-7A33BA87D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523C5-4B4D-6F93-5536-C81B6864F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4942-2FDC-4772-8080-FEB2CBB64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822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FDB9E-E549-F16C-8C71-BBC3BED17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6A2E8-B9B6-FB16-A552-1DEBEDB5B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45A73-8E70-4C64-FD22-3F844429B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FAD5F-4411-4376-A30B-E102A31CC330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4FCD9-413F-A52A-562E-091E7726C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165123-670D-84F8-1948-F5828AE8E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4942-2FDC-4772-8080-FEB2CBB64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433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DB3F5-AD74-E2F5-AF7B-4F5FFA20E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1694C-0BD3-9984-CD9A-55416B7C7A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70F09-0908-9EB9-B005-538FE451C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FAD5F-4411-4376-A30B-E102A31CC330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C2813-48B9-5E34-0363-62A7A7671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4055A-DD0F-E68F-BBDA-4C2EEC420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4942-2FDC-4772-8080-FEB2CBB64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241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95A17-39DC-40DD-10A9-4F542EE3C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FE4A9-6964-9965-6BB0-4A2F355FC3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56A5DA-4F7E-B737-5E70-6FDD79920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D59D73-F649-6E6D-4C9F-B150C4C3C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FAD5F-4411-4376-A30B-E102A31CC330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C1C98-C2A2-1030-4825-8507C918B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2CA39E-7D95-296E-CF69-76623C45A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4942-2FDC-4772-8080-FEB2CBB64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36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3008E-DE75-BFDF-E53A-F6BE69617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BC83C-EC2B-A532-44FE-4A6CC94BD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BFD50F-42C7-4E3F-C973-C968C8162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0C3E12-FB76-A412-550E-DF248EAF3D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B16A62-B0CD-7280-2760-4DC3E35CEC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414324-99C2-C970-8479-135FFC7A2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FAD5F-4411-4376-A30B-E102A31CC330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E45959-33AB-B1A7-0313-E166A21CD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4D0FD8-4746-F77B-DBC4-16D9C7717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4942-2FDC-4772-8080-FEB2CBB64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736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72F69-5040-088E-4937-899D5C056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337437-474A-D927-0C27-D15FF8CBA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FAD5F-4411-4376-A30B-E102A31CC330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E4A1EE-1537-1377-DAFD-276758B1B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2A868D-F894-0BA4-97FB-B59647D67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4942-2FDC-4772-8080-FEB2CBB64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42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B45917-DD44-5576-3FCF-A5E190B0B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FAD5F-4411-4376-A30B-E102A31CC330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38DA02-6569-64BB-2E8C-B22FA8D85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8129B2-303E-3834-B5F5-0F5F2739C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4942-2FDC-4772-8080-FEB2CBB64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76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6A2CB-FD5E-6050-77B6-3030234EE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C4F633-287A-812F-3995-0FB86A2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D1846-C574-296F-20EA-ED8146A4E9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7CA1-06A2-53C7-268C-1D67DF412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FAD5F-4411-4376-A30B-E102A31CC330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829D06-3935-F186-DECB-811BAE569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A5CE63-672C-718A-4681-7840820CE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4942-2FDC-4772-8080-FEB2CBB64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948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7E0CD-CEDB-CDF3-B9A1-17E17E7B1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370059-AC33-FABA-A10B-3F33A10C1E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5898B-7BE2-426B-A36D-670EBC9CC8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BAD255-FA9B-B680-EF48-F67ABCA5B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FAD5F-4411-4376-A30B-E102A31CC330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BDCBEA-636D-0ED2-7B5A-0EBBCED6B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A6F319-7999-7F21-E15F-3EB939EC6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4942-2FDC-4772-8080-FEB2CBB64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559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45A4C-2884-C215-8CDC-BB500C551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C36129-9D88-EB18-28FE-8F2BCF848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3D177E-447A-B542-C8FE-2A992D307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FAD5F-4411-4376-A30B-E102A31CC330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F16A9-4543-0EC6-6B99-A077F31C1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BAB19-1863-F574-EDDC-C787C65F9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4942-2FDC-4772-8080-FEB2CBB64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948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52C282-2DCD-3A5C-A05B-EBA0E4B29F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D61F77-5D43-19B3-A7C4-29E525B213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684CE4-6176-8B6C-E843-6269001EE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FAD5F-4411-4376-A30B-E102A31CC330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F9797-CFDA-DA3D-3087-66EAE951B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3E703-5C29-DA6D-3EE6-E9A291692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4942-2FDC-4772-8080-FEB2CBB64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801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91FA5-E01C-F489-E00A-5469F6B6A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7069B5-5FEF-4A01-567F-2F98939DAF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37928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12E60-04B3-7BA9-0D67-A0D496D71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509" y="365125"/>
            <a:ext cx="96150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1AC96-6E74-CB5A-AE5E-BA1966554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8BCCE-5C7F-B112-8B50-570E4915D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DB490-8EA0-4A6B-A54F-E58E0D7D3308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77543-FD87-07C2-3CBB-ECFAA1E7F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15AB6-F3FE-5992-8377-DF34D5DD9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6D5A4-7CEF-4DB8-9E88-8DAC7E3582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132710-E938-1E83-ADE4-BC9993689FD5}"/>
              </a:ext>
            </a:extLst>
          </p:cNvPr>
          <p:cNvSpPr/>
          <p:nvPr userDrawn="1"/>
        </p:nvSpPr>
        <p:spPr>
          <a:xfrm>
            <a:off x="1464733" y="1288812"/>
            <a:ext cx="9289243" cy="45719"/>
          </a:xfrm>
          <a:prstGeom prst="rect">
            <a:avLst/>
          </a:prstGeom>
          <a:solidFill>
            <a:srgbClr val="4368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2243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19329-4871-BCFC-47C8-B56958B47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69518B-9B9F-8AD9-A2F1-D1666FE45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560EB-8956-E7DE-F207-4A7B07AEB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DB490-8EA0-4A6B-A54F-E58E0D7D3308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052CA-0D73-D068-6D33-6C91BC78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A9D81-1C89-27D6-DF53-E1365D7AB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6D5A4-7CEF-4DB8-9E88-8DAC7E3582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754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57401-D0F3-57C3-E5D7-B5659521B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509" y="365125"/>
            <a:ext cx="96150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AFAE8-0636-420E-F165-2C7B117048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FAA299-12A9-5997-C9C0-2FAEB9EF0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297BAB-7FD6-94AB-4809-0868103BB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DB490-8EA0-4A6B-A54F-E58E0D7D3308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0A21DB-81B0-CE10-CC7C-CAAA87D0F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A3AD45-7F40-80C4-EFB4-0798B4FDB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6D5A4-7CEF-4DB8-9E88-8DAC7E3582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32F789-2359-08D7-EDCF-A2272C87D852}"/>
              </a:ext>
            </a:extLst>
          </p:cNvPr>
          <p:cNvSpPr/>
          <p:nvPr userDrawn="1"/>
        </p:nvSpPr>
        <p:spPr>
          <a:xfrm>
            <a:off x="1464733" y="1288812"/>
            <a:ext cx="9289243" cy="45719"/>
          </a:xfrm>
          <a:prstGeom prst="rect">
            <a:avLst/>
          </a:prstGeom>
          <a:solidFill>
            <a:srgbClr val="4368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7503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5531F-95B3-BD97-29DA-7A0A15F7B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745" y="365125"/>
            <a:ext cx="953192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A693BE-5B9B-624A-4B96-C48C8C849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11984B-8EB6-DD47-81A0-9F42A731EF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C13D73-D03F-E490-0E45-751F0EA8C9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737EAC-AA89-2218-AC3B-A0C4D892B8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20E729-CD96-ABA1-2EBF-8F67BAFAA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DB490-8EA0-4A6B-A54F-E58E0D7D3308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F4F350-6089-5814-6CE5-1C0EBE509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4EE95C-1BFC-7808-B21A-970E3E746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6D5A4-7CEF-4DB8-9E88-8DAC7E3582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A74CD5-9350-688A-A986-27DCC7CBE51A}"/>
              </a:ext>
            </a:extLst>
          </p:cNvPr>
          <p:cNvSpPr/>
          <p:nvPr userDrawn="1"/>
        </p:nvSpPr>
        <p:spPr>
          <a:xfrm>
            <a:off x="1464733" y="1288812"/>
            <a:ext cx="9289243" cy="45719"/>
          </a:xfrm>
          <a:prstGeom prst="rect">
            <a:avLst/>
          </a:prstGeom>
          <a:solidFill>
            <a:srgbClr val="4368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946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32DB8-31E4-8E32-7FC2-C41ECA8B8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509" y="365125"/>
            <a:ext cx="96150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8DACB4-CE98-2CB3-2D75-B6FCEF1D6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DB490-8EA0-4A6B-A54F-E58E0D7D3308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48194C-EC9B-4CB2-E221-E6501DE10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E369C9-AD4E-AF42-7493-68AAFE66C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6D5A4-7CEF-4DB8-9E88-8DAC7E3582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4F7A7C-CA01-DF7C-48DE-660D3CA5CB9C}"/>
              </a:ext>
            </a:extLst>
          </p:cNvPr>
          <p:cNvSpPr/>
          <p:nvPr userDrawn="1"/>
        </p:nvSpPr>
        <p:spPr>
          <a:xfrm>
            <a:off x="1464733" y="1288812"/>
            <a:ext cx="9289243" cy="45719"/>
          </a:xfrm>
          <a:prstGeom prst="rect">
            <a:avLst/>
          </a:prstGeom>
          <a:solidFill>
            <a:srgbClr val="4368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149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9296EE-2675-D69D-B5AB-A1CCFD0A0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DB490-8EA0-4A6B-A54F-E58E0D7D3308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74EFF9-AF4A-7F89-29CC-6678A76E7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857709-9C99-FB4A-59D3-EBE9AAB02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6D5A4-7CEF-4DB8-9E88-8DAC7E3582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318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584CAD-0132-C856-7533-80D162615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819085-8BFE-A866-1E6E-D79131F7D0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6C7EF-2DB6-AD2A-8AB9-8D0C11803A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9FAD5F-4411-4376-A30B-E102A31CC330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E2007-3635-78ED-B304-D2D1AE7F1E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D50C0-A34D-5735-2F34-003345BE8E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974942-2FDC-4772-8080-FEB2CBB64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917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3C2E2E-5FA1-6D7D-5E50-72D14DAD5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273" y="365125"/>
            <a:ext cx="961505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AD49BE-4E18-2533-50E4-D8F3D1E9D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79961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67EE9-5BE2-59E2-D70B-3E4EEB1DE0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DB490-8EA0-4A6B-A54F-E58E0D7D3308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4078C-B69A-D597-3366-80365DD9B6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F7B498-FC48-D9E6-C2B0-2F570401F2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6D5A4-7CEF-4DB8-9E88-8DAC7E3582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639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b="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B4540-0665-D790-2D94-569B4F419C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4P Enlisted Training Updates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7CB0A6-7912-3F17-DB13-365FED01E9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CMSgt LaTonya R. Reno</a:t>
            </a:r>
          </a:p>
          <a:p>
            <a:r>
              <a:rPr lang="en-US" dirty="0"/>
              <a:t>4P Career Field Manager</a:t>
            </a:r>
          </a:p>
        </p:txBody>
      </p:sp>
    </p:spTree>
    <p:extLst>
      <p:ext uri="{BB962C8B-B14F-4D97-AF65-F5344CB8AC3E}">
        <p14:creationId xmlns:p14="http://schemas.microsoft.com/office/powerpoint/2010/main" val="3738665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3DDE0-C0E5-1A49-0F9B-DA4784F14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Disclosure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3B079-3605-4787-6A0F-A88B57FE4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CMSgt LaTonya R. Reno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“Declare(s) no conflicts of interest, real or apparent, and no financial interests in any company, product, or service mentioned in this program, including grants, employment, gifts, stock holdings, and honoraria.”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993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4DD87-A8A7-A8BC-376D-3AB1C3C34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Learning Objectives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D47B3-FF78-03EF-945A-83FF87255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Define roles and responsibilities within the DAF Training program</a:t>
            </a:r>
          </a:p>
          <a:p>
            <a:r>
              <a:rPr lang="en-US" dirty="0"/>
              <a:t> State minimum required components of training progress entry</a:t>
            </a:r>
          </a:p>
          <a:p>
            <a:r>
              <a:rPr lang="en-US" dirty="0"/>
              <a:t> Explain methodology behind new CFETP format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330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AF1F0-E4D6-F3F3-F64C-44EB5E313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Self-Assessment Question #1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5F9EE-145D-BB0F-A228-342617ADA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Who is the focal point of the DAF training program?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Supervisor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Trainee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Commander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Unit Training Manager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038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FA6EF-5599-42BB-CE7E-BF27F2335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Self-Assessment Question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5DA21-C85D-2A55-E8B4-20C0BDBA4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Which of the following is </a:t>
            </a:r>
            <a:r>
              <a:rPr lang="en-US" b="1" u="sng" dirty="0"/>
              <a:t>NOT</a:t>
            </a:r>
            <a:r>
              <a:rPr lang="en-US" dirty="0"/>
              <a:t> a minimum requirement for a training progress entry?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Strengths, weaknesses and attitude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Behavioral counseling and corrective action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Areas to improve and means to improve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CDC, task progression, and task certification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65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6280C-0DD3-5017-0BB8-CEEA218B2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Self-Assessment Question #3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ABBB9-1637-49E3-9CBF-7E7047FD5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What fundamental attribute is the foundation of the new CFETP?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Task performance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Critical thinking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Job observation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Competencies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077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6A147F4-9681-C2F4-1813-4C69B319A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Upgrade Training Documentation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AED6FA5-27C8-A4DD-DBCB-15493E0B0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Supervisors must document monthly</a:t>
            </a:r>
          </a:p>
          <a:p>
            <a:pPr lvl="1"/>
            <a:r>
              <a:rPr lang="en-US" dirty="0"/>
              <a:t>CDC/Task progression to include volume issue/completion, comprehensive review, and end-of-course score</a:t>
            </a:r>
          </a:p>
          <a:p>
            <a:pPr lvl="1"/>
            <a:r>
              <a:rPr lang="en-US" dirty="0"/>
              <a:t>Task certification, decertification, and recertification</a:t>
            </a:r>
          </a:p>
          <a:p>
            <a:pPr lvl="1"/>
            <a:r>
              <a:rPr lang="en-US" dirty="0"/>
              <a:t>Training related counseling, strengths, weaknesses, attitude, areas to improve, and corrective action (if required). Chain of command will not document disciplinary actions or behavioral counseling in the training record</a:t>
            </a:r>
          </a:p>
        </p:txBody>
      </p:sp>
    </p:spTree>
    <p:extLst>
      <p:ext uri="{BB962C8B-B14F-4D97-AF65-F5344CB8AC3E}">
        <p14:creationId xmlns:p14="http://schemas.microsoft.com/office/powerpoint/2010/main" val="2578488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515EBE0-3567-8EE3-870F-EBACD5BF4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Trainee  Responsibilities</a:t>
            </a:r>
          </a:p>
        </p:txBody>
      </p:sp>
      <p:pic>
        <p:nvPicPr>
          <p:cNvPr id="11" name="Content Placeholder 10" descr="Text, letter&#10;&#10;AI-generated content may be incorrect.">
            <a:extLst>
              <a:ext uri="{FF2B5EF4-FFF2-40B4-BE49-F238E27FC236}">
                <a16:creationId xmlns:a16="http://schemas.microsoft.com/office/drawing/2014/main" id="{6F1E02C9-A443-CB0D-6424-17FB559E2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436" y="1339273"/>
            <a:ext cx="8451273" cy="4837690"/>
          </a:xfrm>
        </p:spPr>
      </p:pic>
    </p:spTree>
    <p:extLst>
      <p:ext uri="{BB962C8B-B14F-4D97-AF65-F5344CB8AC3E}">
        <p14:creationId xmlns:p14="http://schemas.microsoft.com/office/powerpoint/2010/main" val="980542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95977-D9E7-2850-08CD-0DE1A8E8E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Competency Framework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CF9DA4-71BE-B00E-A96E-C4B7E0CDBC28}"/>
              </a:ext>
            </a:extLst>
          </p:cNvPr>
          <p:cNvSpPr txBox="1"/>
          <p:nvPr/>
        </p:nvSpPr>
        <p:spPr>
          <a:xfrm>
            <a:off x="2057399" y="1690687"/>
            <a:ext cx="7183315" cy="4034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SCALABLE, RELIABLE, REPEATABLE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Competency Framework…the core of Developing the Airmen We Need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1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7663" marR="0" lvl="0" indent="-34766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44546A"/>
              </a:buClr>
              <a:buSzPct val="12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framework that builds technical skills along with leadership, combat, joint, all-domain, and social mastery</a:t>
            </a:r>
          </a:p>
          <a:p>
            <a:pPr marL="347663" marR="0" lvl="0" indent="-34766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44546A"/>
              </a:buClr>
              <a:buSzPct val="12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Allows for training to be learner-centered rather than instructor-centered </a:t>
            </a:r>
          </a:p>
          <a:p>
            <a:pPr marL="347663" marR="0" lvl="0" indent="-34766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44546A"/>
              </a:buClr>
              <a:buSzPct val="12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Builds Airmen to become future-ready critically thinking warfighters</a:t>
            </a:r>
          </a:p>
          <a:p>
            <a:pPr marL="347663" marR="0" lvl="0" indent="-34766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44546A"/>
              </a:buClr>
              <a:buSzPct val="12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Challenges Airmen to grow and empowers them to optimize opportunities for learning and development</a:t>
            </a:r>
          </a:p>
          <a:p>
            <a:pPr marL="347663" marR="0" lvl="0" indent="-34766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44546A"/>
              </a:buClr>
              <a:buSzPct val="12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Identifies the competencies needed for key positions</a:t>
            </a:r>
          </a:p>
        </p:txBody>
      </p:sp>
    </p:spTree>
    <p:extLst>
      <p:ext uri="{BB962C8B-B14F-4D97-AF65-F5344CB8AC3E}">
        <p14:creationId xmlns:p14="http://schemas.microsoft.com/office/powerpoint/2010/main" val="433883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14CB5-535D-1489-3C2F-158EE64A7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Competency Project Roadmap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3544A85-457D-9CBB-AAAF-7D61240303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0065" y="1514764"/>
            <a:ext cx="9615054" cy="466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716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A5C1BFD-8F74-D915-822C-EA78214B9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Competencies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A46E187-8329-435C-8940-EBB6B953913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15462" y="1494692"/>
            <a:ext cx="5404338" cy="4523567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EFB28CD-4785-22BA-25B5-720594EFDA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Calibri Light" panose="020F0302020204030204" pitchFamily="34" charset="0"/>
              </a:rPr>
              <a:t>A competency is an observable,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Calibri Light" panose="020F0302020204030204" pitchFamily="34" charset="0"/>
              </a:rPr>
              <a:t>measureable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Calibri Light" panose="020F0302020204030204" pitchFamily="34" charset="0"/>
              </a:rPr>
              <a:t> pattern of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Calibri Light" panose="020F0302020204030204" pitchFamily="34" charset="0"/>
              </a:rPr>
              <a:t>Behaviors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Calibri Light" panose="020F0302020204030204" pitchFamily="34" charset="0"/>
              </a:rPr>
              <a:t>,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Calibri Light" panose="020F0302020204030204" pitchFamily="34" charset="0"/>
              </a:rPr>
              <a:t>Knowledge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Calibri Light" panose="020F0302020204030204" pitchFamily="34" charset="0"/>
              </a:rPr>
              <a:t>,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Calibri Light" panose="020F0302020204030204" pitchFamily="34" charset="0"/>
              </a:rPr>
              <a:t>Skills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Calibri Light" panose="020F0302020204030204" pitchFamily="34" charset="0"/>
              </a:rPr>
              <a:t>,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Calibri Light" panose="020F0302020204030204" pitchFamily="34" charset="0"/>
              </a:rPr>
              <a:t>Abilities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Calibri Light" panose="020F0302020204030204" pitchFamily="34" charset="0"/>
              </a:rPr>
              <a:t>, and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Calibri Light" panose="020F0302020204030204" pitchFamily="34" charset="0"/>
              </a:rPr>
              <a:t>Other Characteristics 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Calibri Light" panose="020F0302020204030204" pitchFamily="34" charset="0"/>
              </a:rPr>
              <a:t>needed to perform successfully on the job. </a:t>
            </a:r>
            <a:endParaRPr kumimoji="0" lang="en-US" sz="2800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Calibri Light" panose="020F03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408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B4D1F-7950-D808-6D2C-F6522D80C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OC Model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833F3-C5CF-408C-0610-802B450D71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4481146" cy="3836621"/>
          </a:xfrm>
        </p:spPr>
        <p:txBody>
          <a:bodyPr/>
          <a:lstStyle/>
          <a:p>
            <a:pPr>
              <a:spcAft>
                <a:spcPts val="450"/>
              </a:spcAft>
              <a:defRPr/>
            </a:pPr>
            <a:r>
              <a:rPr lang="en-US" sz="2000" b="1" dirty="0">
                <a:solidFill>
                  <a:schemeClr val="tx2"/>
                </a:solidFill>
              </a:rPr>
              <a:t>Initial Planning</a:t>
            </a:r>
          </a:p>
          <a:p>
            <a:pPr marL="600060" lvl="1" indent="-257168">
              <a:spcAft>
                <a:spcPts val="450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solidFill>
                  <a:schemeClr val="tx2"/>
                </a:solidFill>
              </a:rPr>
              <a:t>Identify CF’s strategic fit &amp; study objectives</a:t>
            </a:r>
          </a:p>
          <a:p>
            <a:pPr marL="600060" lvl="1" indent="-257168">
              <a:spcAft>
                <a:spcPts val="45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2"/>
                </a:solidFill>
              </a:rPr>
              <a:t>ID SMEs, location and dates</a:t>
            </a:r>
          </a:p>
          <a:p>
            <a:pPr>
              <a:spcAft>
                <a:spcPts val="450"/>
              </a:spcAft>
              <a:defRPr/>
            </a:pPr>
            <a:r>
              <a:rPr lang="en-US" sz="2000" b="1" dirty="0">
                <a:solidFill>
                  <a:schemeClr val="tx2"/>
                </a:solidFill>
              </a:rPr>
              <a:t>Competency Study</a:t>
            </a:r>
          </a:p>
          <a:p>
            <a:pPr marL="600060" lvl="1" indent="-257168">
              <a:spcAft>
                <a:spcPts val="450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solidFill>
                  <a:schemeClr val="tx2"/>
                </a:solidFill>
              </a:rPr>
              <a:t>Four-day study with 8-12 SMEs</a:t>
            </a:r>
          </a:p>
          <a:p>
            <a:pPr marL="600060" lvl="1" indent="-257168">
              <a:spcAft>
                <a:spcPts val="450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solidFill>
                  <a:schemeClr val="tx2"/>
                </a:solidFill>
              </a:rPr>
              <a:t>Build an occupational competency model (OCM) from scratch</a:t>
            </a:r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A23DBD-1BE5-80BF-4858-B24A1F4621A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70765" y="1311564"/>
            <a:ext cx="6283036" cy="4673600"/>
          </a:xfrm>
          <a:custGeom>
            <a:avLst/>
            <a:gdLst>
              <a:gd name="connsiteX0" fmla="*/ 0 w 6283036"/>
              <a:gd name="connsiteY0" fmla="*/ 0 h 4673600"/>
              <a:gd name="connsiteX1" fmla="*/ 382694 w 6283036"/>
              <a:gd name="connsiteY1" fmla="*/ 0 h 4673600"/>
              <a:gd name="connsiteX2" fmla="*/ 765388 w 6283036"/>
              <a:gd name="connsiteY2" fmla="*/ 0 h 4673600"/>
              <a:gd name="connsiteX3" fmla="*/ 1148082 w 6283036"/>
              <a:gd name="connsiteY3" fmla="*/ 0 h 4673600"/>
              <a:gd name="connsiteX4" fmla="*/ 1844928 w 6283036"/>
              <a:gd name="connsiteY4" fmla="*/ 0 h 4673600"/>
              <a:gd name="connsiteX5" fmla="*/ 2416113 w 6283036"/>
              <a:gd name="connsiteY5" fmla="*/ 0 h 4673600"/>
              <a:gd name="connsiteX6" fmla="*/ 2798807 w 6283036"/>
              <a:gd name="connsiteY6" fmla="*/ 0 h 4673600"/>
              <a:gd name="connsiteX7" fmla="*/ 3369992 w 6283036"/>
              <a:gd name="connsiteY7" fmla="*/ 0 h 4673600"/>
              <a:gd name="connsiteX8" fmla="*/ 4066838 w 6283036"/>
              <a:gd name="connsiteY8" fmla="*/ 0 h 4673600"/>
              <a:gd name="connsiteX9" fmla="*/ 4575193 w 6283036"/>
              <a:gd name="connsiteY9" fmla="*/ 0 h 4673600"/>
              <a:gd name="connsiteX10" fmla="*/ 5083547 w 6283036"/>
              <a:gd name="connsiteY10" fmla="*/ 0 h 4673600"/>
              <a:gd name="connsiteX11" fmla="*/ 5654732 w 6283036"/>
              <a:gd name="connsiteY11" fmla="*/ 0 h 4673600"/>
              <a:gd name="connsiteX12" fmla="*/ 6283036 w 6283036"/>
              <a:gd name="connsiteY12" fmla="*/ 0 h 4673600"/>
              <a:gd name="connsiteX13" fmla="*/ 6283036 w 6283036"/>
              <a:gd name="connsiteY13" fmla="*/ 630936 h 4673600"/>
              <a:gd name="connsiteX14" fmla="*/ 6283036 w 6283036"/>
              <a:gd name="connsiteY14" fmla="*/ 1308608 h 4673600"/>
              <a:gd name="connsiteX15" fmla="*/ 6283036 w 6283036"/>
              <a:gd name="connsiteY15" fmla="*/ 1846072 h 4673600"/>
              <a:gd name="connsiteX16" fmla="*/ 6283036 w 6283036"/>
              <a:gd name="connsiteY16" fmla="*/ 2336800 h 4673600"/>
              <a:gd name="connsiteX17" fmla="*/ 6283036 w 6283036"/>
              <a:gd name="connsiteY17" fmla="*/ 2921000 h 4673600"/>
              <a:gd name="connsiteX18" fmla="*/ 6283036 w 6283036"/>
              <a:gd name="connsiteY18" fmla="*/ 3551936 h 4673600"/>
              <a:gd name="connsiteX19" fmla="*/ 6283036 w 6283036"/>
              <a:gd name="connsiteY19" fmla="*/ 4673600 h 4673600"/>
              <a:gd name="connsiteX20" fmla="*/ 5649021 w 6283036"/>
              <a:gd name="connsiteY20" fmla="*/ 4673600 h 4673600"/>
              <a:gd name="connsiteX21" fmla="*/ 5140666 w 6283036"/>
              <a:gd name="connsiteY21" fmla="*/ 4673600 h 4673600"/>
              <a:gd name="connsiteX22" fmla="*/ 4632311 w 6283036"/>
              <a:gd name="connsiteY22" fmla="*/ 4673600 h 4673600"/>
              <a:gd name="connsiteX23" fmla="*/ 4123956 w 6283036"/>
              <a:gd name="connsiteY23" fmla="*/ 4673600 h 4673600"/>
              <a:gd name="connsiteX24" fmla="*/ 3615602 w 6283036"/>
              <a:gd name="connsiteY24" fmla="*/ 4673600 h 4673600"/>
              <a:gd name="connsiteX25" fmla="*/ 2981586 w 6283036"/>
              <a:gd name="connsiteY25" fmla="*/ 4673600 h 4673600"/>
              <a:gd name="connsiteX26" fmla="*/ 2410401 w 6283036"/>
              <a:gd name="connsiteY26" fmla="*/ 4673600 h 4673600"/>
              <a:gd name="connsiteX27" fmla="*/ 2027707 w 6283036"/>
              <a:gd name="connsiteY27" fmla="*/ 4673600 h 4673600"/>
              <a:gd name="connsiteX28" fmla="*/ 1519352 w 6283036"/>
              <a:gd name="connsiteY28" fmla="*/ 4673600 h 4673600"/>
              <a:gd name="connsiteX29" fmla="*/ 885337 w 6283036"/>
              <a:gd name="connsiteY29" fmla="*/ 4673600 h 4673600"/>
              <a:gd name="connsiteX30" fmla="*/ 0 w 6283036"/>
              <a:gd name="connsiteY30" fmla="*/ 4673600 h 4673600"/>
              <a:gd name="connsiteX31" fmla="*/ 0 w 6283036"/>
              <a:gd name="connsiteY31" fmla="*/ 3995928 h 4673600"/>
              <a:gd name="connsiteX32" fmla="*/ 0 w 6283036"/>
              <a:gd name="connsiteY32" fmla="*/ 3551936 h 4673600"/>
              <a:gd name="connsiteX33" fmla="*/ 0 w 6283036"/>
              <a:gd name="connsiteY33" fmla="*/ 2874264 h 4673600"/>
              <a:gd name="connsiteX34" fmla="*/ 0 w 6283036"/>
              <a:gd name="connsiteY34" fmla="*/ 2430272 h 4673600"/>
              <a:gd name="connsiteX35" fmla="*/ 0 w 6283036"/>
              <a:gd name="connsiteY35" fmla="*/ 1846072 h 4673600"/>
              <a:gd name="connsiteX36" fmla="*/ 0 w 6283036"/>
              <a:gd name="connsiteY36" fmla="*/ 1355344 h 4673600"/>
              <a:gd name="connsiteX37" fmla="*/ 0 w 6283036"/>
              <a:gd name="connsiteY37" fmla="*/ 864616 h 4673600"/>
              <a:gd name="connsiteX38" fmla="*/ 0 w 6283036"/>
              <a:gd name="connsiteY38" fmla="*/ 0 h 46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283036" h="4673600" fill="none" extrusionOk="0">
                <a:moveTo>
                  <a:pt x="0" y="0"/>
                </a:moveTo>
                <a:cubicBezTo>
                  <a:pt x="95793" y="-13573"/>
                  <a:pt x="301272" y="33007"/>
                  <a:pt x="382694" y="0"/>
                </a:cubicBezTo>
                <a:cubicBezTo>
                  <a:pt x="464116" y="-33007"/>
                  <a:pt x="653079" y="35890"/>
                  <a:pt x="765388" y="0"/>
                </a:cubicBezTo>
                <a:cubicBezTo>
                  <a:pt x="877697" y="-35890"/>
                  <a:pt x="1036915" y="17343"/>
                  <a:pt x="1148082" y="0"/>
                </a:cubicBezTo>
                <a:cubicBezTo>
                  <a:pt x="1259249" y="-17343"/>
                  <a:pt x="1499724" y="13345"/>
                  <a:pt x="1844928" y="0"/>
                </a:cubicBezTo>
                <a:cubicBezTo>
                  <a:pt x="2190132" y="-13345"/>
                  <a:pt x="2237587" y="26788"/>
                  <a:pt x="2416113" y="0"/>
                </a:cubicBezTo>
                <a:cubicBezTo>
                  <a:pt x="2594640" y="-26788"/>
                  <a:pt x="2699661" y="600"/>
                  <a:pt x="2798807" y="0"/>
                </a:cubicBezTo>
                <a:cubicBezTo>
                  <a:pt x="2897953" y="-600"/>
                  <a:pt x="3166196" y="22469"/>
                  <a:pt x="3369992" y="0"/>
                </a:cubicBezTo>
                <a:cubicBezTo>
                  <a:pt x="3573788" y="-22469"/>
                  <a:pt x="3789255" y="44106"/>
                  <a:pt x="4066838" y="0"/>
                </a:cubicBezTo>
                <a:cubicBezTo>
                  <a:pt x="4344421" y="-44106"/>
                  <a:pt x="4427173" y="29733"/>
                  <a:pt x="4575193" y="0"/>
                </a:cubicBezTo>
                <a:cubicBezTo>
                  <a:pt x="4723213" y="-29733"/>
                  <a:pt x="4944403" y="16548"/>
                  <a:pt x="5083547" y="0"/>
                </a:cubicBezTo>
                <a:cubicBezTo>
                  <a:pt x="5222691" y="-16548"/>
                  <a:pt x="5456301" y="12647"/>
                  <a:pt x="5654732" y="0"/>
                </a:cubicBezTo>
                <a:cubicBezTo>
                  <a:pt x="5853163" y="-12647"/>
                  <a:pt x="5998645" y="56528"/>
                  <a:pt x="6283036" y="0"/>
                </a:cubicBezTo>
                <a:cubicBezTo>
                  <a:pt x="6350702" y="246038"/>
                  <a:pt x="6265713" y="328949"/>
                  <a:pt x="6283036" y="630936"/>
                </a:cubicBezTo>
                <a:cubicBezTo>
                  <a:pt x="6300359" y="932923"/>
                  <a:pt x="6206831" y="1136382"/>
                  <a:pt x="6283036" y="1308608"/>
                </a:cubicBezTo>
                <a:cubicBezTo>
                  <a:pt x="6359241" y="1480834"/>
                  <a:pt x="6248840" y="1624317"/>
                  <a:pt x="6283036" y="1846072"/>
                </a:cubicBezTo>
                <a:cubicBezTo>
                  <a:pt x="6317232" y="2067827"/>
                  <a:pt x="6244860" y="2127784"/>
                  <a:pt x="6283036" y="2336800"/>
                </a:cubicBezTo>
                <a:cubicBezTo>
                  <a:pt x="6321212" y="2545816"/>
                  <a:pt x="6255551" y="2744914"/>
                  <a:pt x="6283036" y="2921000"/>
                </a:cubicBezTo>
                <a:cubicBezTo>
                  <a:pt x="6310521" y="3097086"/>
                  <a:pt x="6245426" y="3333246"/>
                  <a:pt x="6283036" y="3551936"/>
                </a:cubicBezTo>
                <a:cubicBezTo>
                  <a:pt x="6320646" y="3770626"/>
                  <a:pt x="6274189" y="4354958"/>
                  <a:pt x="6283036" y="4673600"/>
                </a:cubicBezTo>
                <a:cubicBezTo>
                  <a:pt x="6150133" y="4742351"/>
                  <a:pt x="5823235" y="4609913"/>
                  <a:pt x="5649021" y="4673600"/>
                </a:cubicBezTo>
                <a:cubicBezTo>
                  <a:pt x="5474807" y="4737287"/>
                  <a:pt x="5370867" y="4661219"/>
                  <a:pt x="5140666" y="4673600"/>
                </a:cubicBezTo>
                <a:cubicBezTo>
                  <a:pt x="4910465" y="4685981"/>
                  <a:pt x="4876482" y="4633776"/>
                  <a:pt x="4632311" y="4673600"/>
                </a:cubicBezTo>
                <a:cubicBezTo>
                  <a:pt x="4388140" y="4713424"/>
                  <a:pt x="4367849" y="4656880"/>
                  <a:pt x="4123956" y="4673600"/>
                </a:cubicBezTo>
                <a:cubicBezTo>
                  <a:pt x="3880063" y="4690320"/>
                  <a:pt x="3825279" y="4632695"/>
                  <a:pt x="3615602" y="4673600"/>
                </a:cubicBezTo>
                <a:cubicBezTo>
                  <a:pt x="3405925" y="4714505"/>
                  <a:pt x="3267176" y="4607156"/>
                  <a:pt x="2981586" y="4673600"/>
                </a:cubicBezTo>
                <a:cubicBezTo>
                  <a:pt x="2695996" y="4740044"/>
                  <a:pt x="2601784" y="4610363"/>
                  <a:pt x="2410401" y="4673600"/>
                </a:cubicBezTo>
                <a:cubicBezTo>
                  <a:pt x="2219019" y="4736837"/>
                  <a:pt x="2161532" y="4632625"/>
                  <a:pt x="2027707" y="4673600"/>
                </a:cubicBezTo>
                <a:cubicBezTo>
                  <a:pt x="1893882" y="4714575"/>
                  <a:pt x="1675838" y="4632416"/>
                  <a:pt x="1519352" y="4673600"/>
                </a:cubicBezTo>
                <a:cubicBezTo>
                  <a:pt x="1362866" y="4714784"/>
                  <a:pt x="1193992" y="4616665"/>
                  <a:pt x="885337" y="4673600"/>
                </a:cubicBezTo>
                <a:cubicBezTo>
                  <a:pt x="576683" y="4730535"/>
                  <a:pt x="204342" y="4606262"/>
                  <a:pt x="0" y="4673600"/>
                </a:cubicBezTo>
                <a:cubicBezTo>
                  <a:pt x="-18317" y="4532993"/>
                  <a:pt x="13775" y="4188830"/>
                  <a:pt x="0" y="3995928"/>
                </a:cubicBezTo>
                <a:cubicBezTo>
                  <a:pt x="-13775" y="3803026"/>
                  <a:pt x="40184" y="3657530"/>
                  <a:pt x="0" y="3551936"/>
                </a:cubicBezTo>
                <a:cubicBezTo>
                  <a:pt x="-40184" y="3446342"/>
                  <a:pt x="15976" y="3021293"/>
                  <a:pt x="0" y="2874264"/>
                </a:cubicBezTo>
                <a:cubicBezTo>
                  <a:pt x="-15976" y="2727235"/>
                  <a:pt x="44871" y="2613368"/>
                  <a:pt x="0" y="2430272"/>
                </a:cubicBezTo>
                <a:cubicBezTo>
                  <a:pt x="-44871" y="2247176"/>
                  <a:pt x="37048" y="1974597"/>
                  <a:pt x="0" y="1846072"/>
                </a:cubicBezTo>
                <a:cubicBezTo>
                  <a:pt x="-37048" y="1717547"/>
                  <a:pt x="28559" y="1573889"/>
                  <a:pt x="0" y="1355344"/>
                </a:cubicBezTo>
                <a:cubicBezTo>
                  <a:pt x="-28559" y="1136799"/>
                  <a:pt x="6493" y="964101"/>
                  <a:pt x="0" y="864616"/>
                </a:cubicBezTo>
                <a:cubicBezTo>
                  <a:pt x="-6493" y="765131"/>
                  <a:pt x="81922" y="177473"/>
                  <a:pt x="0" y="0"/>
                </a:cubicBezTo>
                <a:close/>
              </a:path>
              <a:path w="6283036" h="4673600" stroke="0" extrusionOk="0">
                <a:moveTo>
                  <a:pt x="0" y="0"/>
                </a:moveTo>
                <a:cubicBezTo>
                  <a:pt x="186459" y="-16845"/>
                  <a:pt x="343107" y="22843"/>
                  <a:pt x="508355" y="0"/>
                </a:cubicBezTo>
                <a:cubicBezTo>
                  <a:pt x="673603" y="-22843"/>
                  <a:pt x="797558" y="39891"/>
                  <a:pt x="891049" y="0"/>
                </a:cubicBezTo>
                <a:cubicBezTo>
                  <a:pt x="984540" y="-39891"/>
                  <a:pt x="1255626" y="10331"/>
                  <a:pt x="1587895" y="0"/>
                </a:cubicBezTo>
                <a:cubicBezTo>
                  <a:pt x="1920164" y="-10331"/>
                  <a:pt x="1974799" y="14379"/>
                  <a:pt x="2096249" y="0"/>
                </a:cubicBezTo>
                <a:cubicBezTo>
                  <a:pt x="2217699" y="-14379"/>
                  <a:pt x="2385219" y="20039"/>
                  <a:pt x="2604604" y="0"/>
                </a:cubicBezTo>
                <a:cubicBezTo>
                  <a:pt x="2823989" y="-20039"/>
                  <a:pt x="2992247" y="49397"/>
                  <a:pt x="3301450" y="0"/>
                </a:cubicBezTo>
                <a:cubicBezTo>
                  <a:pt x="3610653" y="-49397"/>
                  <a:pt x="3570575" y="27210"/>
                  <a:pt x="3746974" y="0"/>
                </a:cubicBezTo>
                <a:cubicBezTo>
                  <a:pt x="3923373" y="-27210"/>
                  <a:pt x="4105988" y="66655"/>
                  <a:pt x="4443820" y="0"/>
                </a:cubicBezTo>
                <a:cubicBezTo>
                  <a:pt x="4781652" y="-66655"/>
                  <a:pt x="4964986" y="64349"/>
                  <a:pt x="5140666" y="0"/>
                </a:cubicBezTo>
                <a:cubicBezTo>
                  <a:pt x="5316346" y="-64349"/>
                  <a:pt x="5491677" y="27126"/>
                  <a:pt x="5711851" y="0"/>
                </a:cubicBezTo>
                <a:cubicBezTo>
                  <a:pt x="5932026" y="-27126"/>
                  <a:pt x="6074025" y="11242"/>
                  <a:pt x="6283036" y="0"/>
                </a:cubicBezTo>
                <a:cubicBezTo>
                  <a:pt x="6294325" y="160129"/>
                  <a:pt x="6238649" y="367920"/>
                  <a:pt x="6283036" y="537464"/>
                </a:cubicBezTo>
                <a:cubicBezTo>
                  <a:pt x="6327423" y="707008"/>
                  <a:pt x="6263999" y="880342"/>
                  <a:pt x="6283036" y="981456"/>
                </a:cubicBezTo>
                <a:cubicBezTo>
                  <a:pt x="6302073" y="1082570"/>
                  <a:pt x="6215549" y="1306848"/>
                  <a:pt x="6283036" y="1565656"/>
                </a:cubicBezTo>
                <a:cubicBezTo>
                  <a:pt x="6350523" y="1824464"/>
                  <a:pt x="6259185" y="1878489"/>
                  <a:pt x="6283036" y="2149856"/>
                </a:cubicBezTo>
                <a:cubicBezTo>
                  <a:pt x="6306887" y="2421223"/>
                  <a:pt x="6272293" y="2495186"/>
                  <a:pt x="6283036" y="2734056"/>
                </a:cubicBezTo>
                <a:cubicBezTo>
                  <a:pt x="6293779" y="2972926"/>
                  <a:pt x="6277579" y="3063447"/>
                  <a:pt x="6283036" y="3364992"/>
                </a:cubicBezTo>
                <a:cubicBezTo>
                  <a:pt x="6288493" y="3666537"/>
                  <a:pt x="6275565" y="3793011"/>
                  <a:pt x="6283036" y="3995928"/>
                </a:cubicBezTo>
                <a:cubicBezTo>
                  <a:pt x="6290507" y="4198845"/>
                  <a:pt x="6238585" y="4518675"/>
                  <a:pt x="6283036" y="4673600"/>
                </a:cubicBezTo>
                <a:cubicBezTo>
                  <a:pt x="6197316" y="4684193"/>
                  <a:pt x="6039738" y="4643430"/>
                  <a:pt x="5900342" y="4673600"/>
                </a:cubicBezTo>
                <a:cubicBezTo>
                  <a:pt x="5760946" y="4703770"/>
                  <a:pt x="5384869" y="4591480"/>
                  <a:pt x="5203496" y="4673600"/>
                </a:cubicBezTo>
                <a:cubicBezTo>
                  <a:pt x="5022123" y="4755720"/>
                  <a:pt x="4782863" y="4638559"/>
                  <a:pt x="4632311" y="4673600"/>
                </a:cubicBezTo>
                <a:cubicBezTo>
                  <a:pt x="4481760" y="4708641"/>
                  <a:pt x="4301352" y="4638950"/>
                  <a:pt x="4186787" y="4673600"/>
                </a:cubicBezTo>
                <a:cubicBezTo>
                  <a:pt x="4072222" y="4708250"/>
                  <a:pt x="3848733" y="4619465"/>
                  <a:pt x="3615602" y="4673600"/>
                </a:cubicBezTo>
                <a:cubicBezTo>
                  <a:pt x="3382471" y="4727735"/>
                  <a:pt x="3352475" y="4644786"/>
                  <a:pt x="3232908" y="4673600"/>
                </a:cubicBezTo>
                <a:cubicBezTo>
                  <a:pt x="3113341" y="4702414"/>
                  <a:pt x="2959846" y="4646963"/>
                  <a:pt x="2850214" y="4673600"/>
                </a:cubicBezTo>
                <a:cubicBezTo>
                  <a:pt x="2740582" y="4700237"/>
                  <a:pt x="2449445" y="4614294"/>
                  <a:pt x="2279029" y="4673600"/>
                </a:cubicBezTo>
                <a:cubicBezTo>
                  <a:pt x="2108613" y="4732906"/>
                  <a:pt x="1979257" y="4644337"/>
                  <a:pt x="1833504" y="4673600"/>
                </a:cubicBezTo>
                <a:cubicBezTo>
                  <a:pt x="1687752" y="4702863"/>
                  <a:pt x="1330847" y="4603987"/>
                  <a:pt x="1199489" y="4673600"/>
                </a:cubicBezTo>
                <a:cubicBezTo>
                  <a:pt x="1068132" y="4743213"/>
                  <a:pt x="894638" y="4671297"/>
                  <a:pt x="753964" y="4673600"/>
                </a:cubicBezTo>
                <a:cubicBezTo>
                  <a:pt x="613290" y="4675903"/>
                  <a:pt x="362734" y="4599005"/>
                  <a:pt x="0" y="4673600"/>
                </a:cubicBezTo>
                <a:cubicBezTo>
                  <a:pt x="-22538" y="4463371"/>
                  <a:pt x="28407" y="4442768"/>
                  <a:pt x="0" y="4229608"/>
                </a:cubicBezTo>
                <a:cubicBezTo>
                  <a:pt x="-28407" y="4016448"/>
                  <a:pt x="12039" y="3952533"/>
                  <a:pt x="0" y="3738880"/>
                </a:cubicBezTo>
                <a:cubicBezTo>
                  <a:pt x="-12039" y="3525227"/>
                  <a:pt x="28853" y="3419168"/>
                  <a:pt x="0" y="3107944"/>
                </a:cubicBezTo>
                <a:cubicBezTo>
                  <a:pt x="-28853" y="2796720"/>
                  <a:pt x="65651" y="2616017"/>
                  <a:pt x="0" y="2430272"/>
                </a:cubicBezTo>
                <a:cubicBezTo>
                  <a:pt x="-65651" y="2244527"/>
                  <a:pt x="40330" y="2044113"/>
                  <a:pt x="0" y="1892808"/>
                </a:cubicBezTo>
                <a:cubicBezTo>
                  <a:pt x="-40330" y="1741503"/>
                  <a:pt x="73540" y="1410875"/>
                  <a:pt x="0" y="1215136"/>
                </a:cubicBezTo>
                <a:cubicBezTo>
                  <a:pt x="-73540" y="1019397"/>
                  <a:pt x="53745" y="916538"/>
                  <a:pt x="0" y="724408"/>
                </a:cubicBezTo>
                <a:cubicBezTo>
                  <a:pt x="-53745" y="532278"/>
                  <a:pt x="52787" y="229115"/>
                  <a:pt x="0" y="0"/>
                </a:cubicBezTo>
                <a:close/>
              </a:path>
            </a:pathLst>
          </a:custGeom>
          <a:ln w="38100">
            <a:solidFill>
              <a:schemeClr val="tx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1882241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1E025-1D21-F666-0C2F-EFE376B15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Occupational Competency Model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8299814-A48D-F21C-E228-7F95973E4C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3380" y="1354283"/>
            <a:ext cx="10625958" cy="446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600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A08C991-B185-AD5E-5784-9E587C65C0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8472" y="1010920"/>
            <a:ext cx="9615053" cy="50850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D1E025-1D21-F666-0C2F-EFE376B15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472" y="129699"/>
            <a:ext cx="9615054" cy="1325563"/>
          </a:xfrm>
        </p:spPr>
        <p:txBody>
          <a:bodyPr/>
          <a:lstStyle/>
          <a:p>
            <a:pPr algn="ctr"/>
            <a:r>
              <a:rPr lang="en-US" dirty="0"/>
              <a:t>Sub-Competency Rubric</a:t>
            </a:r>
          </a:p>
        </p:txBody>
      </p:sp>
    </p:spTree>
    <p:extLst>
      <p:ext uri="{BB962C8B-B14F-4D97-AF65-F5344CB8AC3E}">
        <p14:creationId xmlns:p14="http://schemas.microsoft.com/office/powerpoint/2010/main" val="27359007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chart&#10;&#10;AI-generated content may be incorrect.">
            <a:extLst>
              <a:ext uri="{FF2B5EF4-FFF2-40B4-BE49-F238E27FC236}">
                <a16:creationId xmlns:a16="http://schemas.microsoft.com/office/drawing/2014/main" id="{91E5BA38-2733-71AB-C0E7-8F8EED2C7E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514" y="1300581"/>
            <a:ext cx="7853114" cy="47008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D1E025-1D21-F666-0C2F-EFE376B15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Survey Validation (Example)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955E0DC-CCC4-181B-FFA2-2C1C93D0D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689" y="1447488"/>
            <a:ext cx="3481552" cy="4351338"/>
          </a:xfrm>
        </p:spPr>
        <p:txBody>
          <a:bodyPr>
            <a:normAutofit/>
          </a:bodyPr>
          <a:lstStyle/>
          <a:p>
            <a:pPr marL="342900" lvl="1">
              <a:spcAft>
                <a:spcPts val="450"/>
              </a:spcAft>
            </a:pPr>
            <a:r>
              <a:rPr lang="en-US" sz="1800" b="1" dirty="0"/>
              <a:t>General User Survey </a:t>
            </a:r>
          </a:p>
          <a:p>
            <a:pPr marL="342900" lvl="1">
              <a:spcAft>
                <a:spcPts val="450"/>
              </a:spcAft>
            </a:pPr>
            <a:r>
              <a:rPr lang="en-US" sz="1800" dirty="0"/>
              <a:t>(Validate OCM)</a:t>
            </a:r>
          </a:p>
          <a:p>
            <a:pPr marL="342900" lvl="1">
              <a:spcAft>
                <a:spcPts val="450"/>
              </a:spcAft>
            </a:pPr>
            <a:r>
              <a:rPr lang="en-US" sz="1800" dirty="0"/>
              <a:t>-Frequency &amp; Importance of Sub-Competencies</a:t>
            </a:r>
          </a:p>
          <a:p>
            <a:pPr marL="342900" lvl="1">
              <a:spcAft>
                <a:spcPts val="450"/>
              </a:spcAft>
            </a:pPr>
            <a:r>
              <a:rPr lang="en-US" sz="1800" i="1" dirty="0"/>
              <a:t>(All Enlisted 4P0X1)</a:t>
            </a:r>
          </a:p>
          <a:p>
            <a:pPr marL="342900" lvl="1">
              <a:spcAft>
                <a:spcPts val="450"/>
              </a:spcAft>
            </a:pPr>
            <a:endParaRPr lang="en-US" sz="1800" dirty="0"/>
          </a:p>
          <a:p>
            <a:pPr marL="342900" lvl="1">
              <a:spcAft>
                <a:spcPts val="450"/>
              </a:spcAft>
            </a:pPr>
            <a:r>
              <a:rPr lang="en-US" sz="1800" b="1" dirty="0"/>
              <a:t>Senior Leader Survey </a:t>
            </a:r>
            <a:r>
              <a:rPr lang="en-US" sz="1800" dirty="0"/>
              <a:t>(Perspective)</a:t>
            </a:r>
          </a:p>
          <a:p>
            <a:pPr marL="342900" lvl="1">
              <a:spcAft>
                <a:spcPts val="450"/>
              </a:spcAft>
            </a:pPr>
            <a:r>
              <a:rPr lang="en-US" sz="1800" dirty="0"/>
              <a:t>-Where Leaders feel Airman should be proficient based on Duty Position </a:t>
            </a:r>
            <a:r>
              <a:rPr lang="en-US" sz="1800" dirty="0">
                <a:sym typeface="Wingdings" panose="05000000000000000000" pitchFamily="2" charset="2"/>
              </a:rPr>
              <a:t>   </a:t>
            </a:r>
          </a:p>
          <a:p>
            <a:pPr marL="342900" lvl="1">
              <a:spcAft>
                <a:spcPts val="450"/>
              </a:spcAft>
            </a:pPr>
            <a:r>
              <a:rPr lang="en-US" sz="1800" i="1" dirty="0">
                <a:sym typeface="Wingdings" panose="05000000000000000000" pitchFamily="2" charset="2"/>
              </a:rPr>
              <a:t>(Only 4P0X1 SNCO’s)</a:t>
            </a:r>
            <a:endParaRPr lang="en-US" sz="1800" i="1" dirty="0"/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1AA1EE-9FBB-1330-C5C2-F0096F9F9EFA}"/>
              </a:ext>
            </a:extLst>
          </p:cNvPr>
          <p:cNvSpPr txBox="1"/>
          <p:nvPr/>
        </p:nvSpPr>
        <p:spPr>
          <a:xfrm>
            <a:off x="10454928" y="4999002"/>
            <a:ext cx="1274617" cy="83099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– Basic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– Intermediate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– Advanced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– Expert </a:t>
            </a:r>
          </a:p>
        </p:txBody>
      </p:sp>
    </p:spTree>
    <p:extLst>
      <p:ext uri="{BB962C8B-B14F-4D97-AF65-F5344CB8AC3E}">
        <p14:creationId xmlns:p14="http://schemas.microsoft.com/office/powerpoint/2010/main" val="812226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1E025-1D21-F666-0C2F-EFE376B15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Integration (Example AFS)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C19A911-6C8C-E65F-177F-939006E67F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6538" y="1320801"/>
            <a:ext cx="11140965" cy="4680606"/>
          </a:xfrm>
          <a:prstGeom prst="rect">
            <a:avLst/>
          </a:prstGeom>
          <a:ln w="12700">
            <a:solidFill>
              <a:schemeClr val="tx2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70DD1B-7772-FD76-64B2-D333799E6E4C}"/>
              </a:ext>
            </a:extLst>
          </p:cNvPr>
          <p:cNvSpPr txBox="1"/>
          <p:nvPr/>
        </p:nvSpPr>
        <p:spPr>
          <a:xfrm>
            <a:off x="6053553" y="4672435"/>
            <a:ext cx="559190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093B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Airmen are better prepared and equipped to do the job day 1!</a:t>
            </a:r>
          </a:p>
        </p:txBody>
      </p:sp>
    </p:spTree>
    <p:extLst>
      <p:ext uri="{BB962C8B-B14F-4D97-AF65-F5344CB8AC3E}">
        <p14:creationId xmlns:p14="http://schemas.microsoft.com/office/powerpoint/2010/main" val="33381843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DE96A-91A6-B759-B911-B1C3632AF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CFETP STS Format (Example)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CAC05F9-21F3-9706-7FB3-E933FD32BB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1491" y="1330036"/>
            <a:ext cx="10455563" cy="4846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21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Magnifying glass and question mark">
            <a:extLst>
              <a:ext uri="{FF2B5EF4-FFF2-40B4-BE49-F238E27FC236}">
                <a16:creationId xmlns:a16="http://schemas.microsoft.com/office/drawing/2014/main" id="{07D1B2A4-9736-9888-D741-A8418CC880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D36FA4-7197-1457-101B-BA9C44BD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j-cs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1103394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5A7F7-C9DC-463E-6194-C91F7072C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Continuing Education Credit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50A3463-0681-7868-B6E8-3C29E8722F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63819" y="1597143"/>
            <a:ext cx="3184432" cy="317321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2724C7-86BC-4A76-7ED0-ED126ED99597}"/>
              </a:ext>
            </a:extLst>
          </p:cNvPr>
          <p:cNvSpPr txBox="1"/>
          <p:nvPr/>
        </p:nvSpPr>
        <p:spPr>
          <a:xfrm>
            <a:off x="4433326" y="4770362"/>
            <a:ext cx="33253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Deadline to obtain CE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 Aug 2025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0363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493</Words>
  <Application>Microsoft Office PowerPoint</Application>
  <PresentationFormat>Widescreen</PresentationFormat>
  <Paragraphs>76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Aptos</vt:lpstr>
      <vt:lpstr>Aptos Display</vt:lpstr>
      <vt:lpstr>Arial</vt:lpstr>
      <vt:lpstr>Calibri</vt:lpstr>
      <vt:lpstr>Times New Roman</vt:lpstr>
      <vt:lpstr>Wingdings</vt:lpstr>
      <vt:lpstr>Office Theme</vt:lpstr>
      <vt:lpstr>1_Office Theme</vt:lpstr>
      <vt:lpstr>4P Enlisted Training Updates</vt:lpstr>
      <vt:lpstr>Disclosure</vt:lpstr>
      <vt:lpstr>Learning Objectives </vt:lpstr>
      <vt:lpstr>Self-Assessment Question #1</vt:lpstr>
      <vt:lpstr>Self-Assessment Question #2</vt:lpstr>
      <vt:lpstr>Self-Assessment Question #3</vt:lpstr>
      <vt:lpstr>Upgrade Training Documentation</vt:lpstr>
      <vt:lpstr>Trainee  Responsibilities</vt:lpstr>
      <vt:lpstr>Competency Framework</vt:lpstr>
      <vt:lpstr>Competency Project Roadmap</vt:lpstr>
      <vt:lpstr>Competencies</vt:lpstr>
      <vt:lpstr>OC Model Development</vt:lpstr>
      <vt:lpstr>Occupational Competency Model</vt:lpstr>
      <vt:lpstr>Sub-Competency Rubric</vt:lpstr>
      <vt:lpstr>Survey Validation (Example)</vt:lpstr>
      <vt:lpstr>Integration (Example AFS)</vt:lpstr>
      <vt:lpstr>New CFETP STS Format (Example)</vt:lpstr>
      <vt:lpstr>Questions</vt:lpstr>
      <vt:lpstr>Continuing Education Credit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Beth Godwin</dc:creator>
  <cp:lastModifiedBy>Beth Godwin</cp:lastModifiedBy>
  <cp:revision>1</cp:revision>
  <dcterms:created xsi:type="dcterms:W3CDTF">2025-06-17T16:20:43Z</dcterms:created>
  <dcterms:modified xsi:type="dcterms:W3CDTF">2025-06-17T16:20:50Z</dcterms:modified>
</cp:coreProperties>
</file>