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2147483263" r:id="rId3"/>
    <p:sldId id="2147483264" r:id="rId4"/>
    <p:sldId id="2147483265" r:id="rId5"/>
    <p:sldId id="297" r:id="rId6"/>
    <p:sldId id="303" r:id="rId7"/>
    <p:sldId id="304" r:id="rId8"/>
    <p:sldId id="305" r:id="rId9"/>
    <p:sldId id="2147483266" r:id="rId10"/>
    <p:sldId id="2147483267" r:id="rId11"/>
    <p:sldId id="314" r:id="rId12"/>
    <p:sldId id="2147483268" r:id="rId13"/>
    <p:sldId id="2147483269" r:id="rId14"/>
    <p:sldId id="289" r:id="rId15"/>
    <p:sldId id="2147483270" r:id="rId16"/>
    <p:sldId id="2147483271" r:id="rId17"/>
    <p:sldId id="2147483272" r:id="rId18"/>
    <p:sldId id="2147483273" r:id="rId19"/>
    <p:sldId id="2147483274" r:id="rId20"/>
    <p:sldId id="2147483275" r:id="rId21"/>
    <p:sldId id="2147483276" r:id="rId22"/>
    <p:sldId id="2147483277" r:id="rId23"/>
    <p:sldId id="291" r:id="rId24"/>
    <p:sldId id="2147483278" r:id="rId25"/>
    <p:sldId id="2147483279" r:id="rId26"/>
    <p:sldId id="2147483280" r:id="rId27"/>
    <p:sldId id="310" r:id="rId28"/>
    <p:sldId id="2147483281" r:id="rId29"/>
    <p:sldId id="2147483282" r:id="rId30"/>
    <p:sldId id="2147483283" r:id="rId31"/>
    <p:sldId id="2147483284" r:id="rId32"/>
    <p:sldId id="2147483285" r:id="rId33"/>
    <p:sldId id="2147483286" r:id="rId34"/>
    <p:sldId id="299" r:id="rId35"/>
    <p:sldId id="313" r:id="rId36"/>
    <p:sldId id="2147483287" r:id="rId37"/>
    <p:sldId id="2147483288" r:id="rId38"/>
    <p:sldId id="2147483289" r:id="rId39"/>
    <p:sldId id="300" r:id="rId40"/>
    <p:sldId id="309" r:id="rId41"/>
    <p:sldId id="306" r:id="rId42"/>
    <p:sldId id="307" r:id="rId43"/>
    <p:sldId id="30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D887BF-E2C8-4C08-A46B-EBED811FD733}" v="1" dt="2025-06-17T16:24:09.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35D887BF-E2C8-4C08-A46B-EBED811FD733}"/>
    <pc:docChg chg="addSld modSld">
      <pc:chgData name="Beth Godwin" userId="aab6603c4e7807e6" providerId="LiveId" clId="{35D887BF-E2C8-4C08-A46B-EBED811FD733}" dt="2025-06-17T16:24:09.151" v="0"/>
      <pc:docMkLst>
        <pc:docMk/>
      </pc:docMkLst>
      <pc:sldChg chg="add">
        <pc:chgData name="Beth Godwin" userId="aab6603c4e7807e6" providerId="LiveId" clId="{35D887BF-E2C8-4C08-A46B-EBED811FD733}" dt="2025-06-17T16:24:09.151" v="0"/>
        <pc:sldMkLst>
          <pc:docMk/>
          <pc:sldMk cId="3162511618" sldId="289"/>
        </pc:sldMkLst>
      </pc:sldChg>
      <pc:sldChg chg="add">
        <pc:chgData name="Beth Godwin" userId="aab6603c4e7807e6" providerId="LiveId" clId="{35D887BF-E2C8-4C08-A46B-EBED811FD733}" dt="2025-06-17T16:24:09.151" v="0"/>
        <pc:sldMkLst>
          <pc:docMk/>
          <pc:sldMk cId="1761034281" sldId="291"/>
        </pc:sldMkLst>
      </pc:sldChg>
      <pc:sldChg chg="add">
        <pc:chgData name="Beth Godwin" userId="aab6603c4e7807e6" providerId="LiveId" clId="{35D887BF-E2C8-4C08-A46B-EBED811FD733}" dt="2025-06-17T16:24:09.151" v="0"/>
        <pc:sldMkLst>
          <pc:docMk/>
          <pc:sldMk cId="2232674353" sldId="297"/>
        </pc:sldMkLst>
      </pc:sldChg>
      <pc:sldChg chg="add">
        <pc:chgData name="Beth Godwin" userId="aab6603c4e7807e6" providerId="LiveId" clId="{35D887BF-E2C8-4C08-A46B-EBED811FD733}" dt="2025-06-17T16:24:09.151" v="0"/>
        <pc:sldMkLst>
          <pc:docMk/>
          <pc:sldMk cId="2232565395" sldId="299"/>
        </pc:sldMkLst>
      </pc:sldChg>
      <pc:sldChg chg="add">
        <pc:chgData name="Beth Godwin" userId="aab6603c4e7807e6" providerId="LiveId" clId="{35D887BF-E2C8-4C08-A46B-EBED811FD733}" dt="2025-06-17T16:24:09.151" v="0"/>
        <pc:sldMkLst>
          <pc:docMk/>
          <pc:sldMk cId="1838420063" sldId="300"/>
        </pc:sldMkLst>
      </pc:sldChg>
      <pc:sldChg chg="add">
        <pc:chgData name="Beth Godwin" userId="aab6603c4e7807e6" providerId="LiveId" clId="{35D887BF-E2C8-4C08-A46B-EBED811FD733}" dt="2025-06-17T16:24:09.151" v="0"/>
        <pc:sldMkLst>
          <pc:docMk/>
          <pc:sldMk cId="1203633819" sldId="303"/>
        </pc:sldMkLst>
      </pc:sldChg>
      <pc:sldChg chg="add">
        <pc:chgData name="Beth Godwin" userId="aab6603c4e7807e6" providerId="LiveId" clId="{35D887BF-E2C8-4C08-A46B-EBED811FD733}" dt="2025-06-17T16:24:09.151" v="0"/>
        <pc:sldMkLst>
          <pc:docMk/>
          <pc:sldMk cId="420492011" sldId="304"/>
        </pc:sldMkLst>
      </pc:sldChg>
      <pc:sldChg chg="add">
        <pc:chgData name="Beth Godwin" userId="aab6603c4e7807e6" providerId="LiveId" clId="{35D887BF-E2C8-4C08-A46B-EBED811FD733}" dt="2025-06-17T16:24:09.151" v="0"/>
        <pc:sldMkLst>
          <pc:docMk/>
          <pc:sldMk cId="2261147950" sldId="305"/>
        </pc:sldMkLst>
      </pc:sldChg>
      <pc:sldChg chg="add">
        <pc:chgData name="Beth Godwin" userId="aab6603c4e7807e6" providerId="LiveId" clId="{35D887BF-E2C8-4C08-A46B-EBED811FD733}" dt="2025-06-17T16:24:09.151" v="0"/>
        <pc:sldMkLst>
          <pc:docMk/>
          <pc:sldMk cId="870819246" sldId="306"/>
        </pc:sldMkLst>
      </pc:sldChg>
      <pc:sldChg chg="add">
        <pc:chgData name="Beth Godwin" userId="aab6603c4e7807e6" providerId="LiveId" clId="{35D887BF-E2C8-4C08-A46B-EBED811FD733}" dt="2025-06-17T16:24:09.151" v="0"/>
        <pc:sldMkLst>
          <pc:docMk/>
          <pc:sldMk cId="1417190082" sldId="307"/>
        </pc:sldMkLst>
      </pc:sldChg>
      <pc:sldChg chg="add">
        <pc:chgData name="Beth Godwin" userId="aab6603c4e7807e6" providerId="LiveId" clId="{35D887BF-E2C8-4C08-A46B-EBED811FD733}" dt="2025-06-17T16:24:09.151" v="0"/>
        <pc:sldMkLst>
          <pc:docMk/>
          <pc:sldMk cId="2625843140" sldId="308"/>
        </pc:sldMkLst>
      </pc:sldChg>
      <pc:sldChg chg="add">
        <pc:chgData name="Beth Godwin" userId="aab6603c4e7807e6" providerId="LiveId" clId="{35D887BF-E2C8-4C08-A46B-EBED811FD733}" dt="2025-06-17T16:24:09.151" v="0"/>
        <pc:sldMkLst>
          <pc:docMk/>
          <pc:sldMk cId="1977689349" sldId="309"/>
        </pc:sldMkLst>
      </pc:sldChg>
      <pc:sldChg chg="add">
        <pc:chgData name="Beth Godwin" userId="aab6603c4e7807e6" providerId="LiveId" clId="{35D887BF-E2C8-4C08-A46B-EBED811FD733}" dt="2025-06-17T16:24:09.151" v="0"/>
        <pc:sldMkLst>
          <pc:docMk/>
          <pc:sldMk cId="1569794036" sldId="310"/>
        </pc:sldMkLst>
      </pc:sldChg>
      <pc:sldChg chg="add">
        <pc:chgData name="Beth Godwin" userId="aab6603c4e7807e6" providerId="LiveId" clId="{35D887BF-E2C8-4C08-A46B-EBED811FD733}" dt="2025-06-17T16:24:09.151" v="0"/>
        <pc:sldMkLst>
          <pc:docMk/>
          <pc:sldMk cId="76637641" sldId="313"/>
        </pc:sldMkLst>
      </pc:sldChg>
      <pc:sldChg chg="add">
        <pc:chgData name="Beth Godwin" userId="aab6603c4e7807e6" providerId="LiveId" clId="{35D887BF-E2C8-4C08-A46B-EBED811FD733}" dt="2025-06-17T16:24:09.151" v="0"/>
        <pc:sldMkLst>
          <pc:docMk/>
          <pc:sldMk cId="2424174702" sldId="314"/>
        </pc:sldMkLst>
      </pc:sldChg>
      <pc:sldChg chg="add">
        <pc:chgData name="Beth Godwin" userId="aab6603c4e7807e6" providerId="LiveId" clId="{35D887BF-E2C8-4C08-A46B-EBED811FD733}" dt="2025-06-17T16:24:09.151" v="0"/>
        <pc:sldMkLst>
          <pc:docMk/>
          <pc:sldMk cId="1323255791" sldId="2147483263"/>
        </pc:sldMkLst>
      </pc:sldChg>
      <pc:sldChg chg="add">
        <pc:chgData name="Beth Godwin" userId="aab6603c4e7807e6" providerId="LiveId" clId="{35D887BF-E2C8-4C08-A46B-EBED811FD733}" dt="2025-06-17T16:24:09.151" v="0"/>
        <pc:sldMkLst>
          <pc:docMk/>
          <pc:sldMk cId="3996819769" sldId="2147483264"/>
        </pc:sldMkLst>
      </pc:sldChg>
      <pc:sldChg chg="add">
        <pc:chgData name="Beth Godwin" userId="aab6603c4e7807e6" providerId="LiveId" clId="{35D887BF-E2C8-4C08-A46B-EBED811FD733}" dt="2025-06-17T16:24:09.151" v="0"/>
        <pc:sldMkLst>
          <pc:docMk/>
          <pc:sldMk cId="2196147571" sldId="2147483265"/>
        </pc:sldMkLst>
      </pc:sldChg>
      <pc:sldChg chg="add">
        <pc:chgData name="Beth Godwin" userId="aab6603c4e7807e6" providerId="LiveId" clId="{35D887BF-E2C8-4C08-A46B-EBED811FD733}" dt="2025-06-17T16:24:09.151" v="0"/>
        <pc:sldMkLst>
          <pc:docMk/>
          <pc:sldMk cId="1525196730" sldId="2147483266"/>
        </pc:sldMkLst>
      </pc:sldChg>
      <pc:sldChg chg="add">
        <pc:chgData name="Beth Godwin" userId="aab6603c4e7807e6" providerId="LiveId" clId="{35D887BF-E2C8-4C08-A46B-EBED811FD733}" dt="2025-06-17T16:24:09.151" v="0"/>
        <pc:sldMkLst>
          <pc:docMk/>
          <pc:sldMk cId="858930352" sldId="2147483267"/>
        </pc:sldMkLst>
      </pc:sldChg>
      <pc:sldChg chg="add">
        <pc:chgData name="Beth Godwin" userId="aab6603c4e7807e6" providerId="LiveId" clId="{35D887BF-E2C8-4C08-A46B-EBED811FD733}" dt="2025-06-17T16:24:09.151" v="0"/>
        <pc:sldMkLst>
          <pc:docMk/>
          <pc:sldMk cId="1237724215" sldId="2147483268"/>
        </pc:sldMkLst>
      </pc:sldChg>
      <pc:sldChg chg="add">
        <pc:chgData name="Beth Godwin" userId="aab6603c4e7807e6" providerId="LiveId" clId="{35D887BF-E2C8-4C08-A46B-EBED811FD733}" dt="2025-06-17T16:24:09.151" v="0"/>
        <pc:sldMkLst>
          <pc:docMk/>
          <pc:sldMk cId="3309379918" sldId="2147483269"/>
        </pc:sldMkLst>
      </pc:sldChg>
      <pc:sldChg chg="add">
        <pc:chgData name="Beth Godwin" userId="aab6603c4e7807e6" providerId="LiveId" clId="{35D887BF-E2C8-4C08-A46B-EBED811FD733}" dt="2025-06-17T16:24:09.151" v="0"/>
        <pc:sldMkLst>
          <pc:docMk/>
          <pc:sldMk cId="3918322515" sldId="2147483270"/>
        </pc:sldMkLst>
      </pc:sldChg>
      <pc:sldChg chg="add">
        <pc:chgData name="Beth Godwin" userId="aab6603c4e7807e6" providerId="LiveId" clId="{35D887BF-E2C8-4C08-A46B-EBED811FD733}" dt="2025-06-17T16:24:09.151" v="0"/>
        <pc:sldMkLst>
          <pc:docMk/>
          <pc:sldMk cId="84446167" sldId="2147483271"/>
        </pc:sldMkLst>
      </pc:sldChg>
      <pc:sldChg chg="add">
        <pc:chgData name="Beth Godwin" userId="aab6603c4e7807e6" providerId="LiveId" clId="{35D887BF-E2C8-4C08-A46B-EBED811FD733}" dt="2025-06-17T16:24:09.151" v="0"/>
        <pc:sldMkLst>
          <pc:docMk/>
          <pc:sldMk cId="398270821" sldId="2147483272"/>
        </pc:sldMkLst>
      </pc:sldChg>
      <pc:sldChg chg="add">
        <pc:chgData name="Beth Godwin" userId="aab6603c4e7807e6" providerId="LiveId" clId="{35D887BF-E2C8-4C08-A46B-EBED811FD733}" dt="2025-06-17T16:24:09.151" v="0"/>
        <pc:sldMkLst>
          <pc:docMk/>
          <pc:sldMk cId="1586625518" sldId="2147483273"/>
        </pc:sldMkLst>
      </pc:sldChg>
      <pc:sldChg chg="add">
        <pc:chgData name="Beth Godwin" userId="aab6603c4e7807e6" providerId="LiveId" clId="{35D887BF-E2C8-4C08-A46B-EBED811FD733}" dt="2025-06-17T16:24:09.151" v="0"/>
        <pc:sldMkLst>
          <pc:docMk/>
          <pc:sldMk cId="2864329024" sldId="2147483274"/>
        </pc:sldMkLst>
      </pc:sldChg>
      <pc:sldChg chg="add">
        <pc:chgData name="Beth Godwin" userId="aab6603c4e7807e6" providerId="LiveId" clId="{35D887BF-E2C8-4C08-A46B-EBED811FD733}" dt="2025-06-17T16:24:09.151" v="0"/>
        <pc:sldMkLst>
          <pc:docMk/>
          <pc:sldMk cId="900181244" sldId="2147483275"/>
        </pc:sldMkLst>
      </pc:sldChg>
      <pc:sldChg chg="add">
        <pc:chgData name="Beth Godwin" userId="aab6603c4e7807e6" providerId="LiveId" clId="{35D887BF-E2C8-4C08-A46B-EBED811FD733}" dt="2025-06-17T16:24:09.151" v="0"/>
        <pc:sldMkLst>
          <pc:docMk/>
          <pc:sldMk cId="1156584482" sldId="2147483276"/>
        </pc:sldMkLst>
      </pc:sldChg>
      <pc:sldChg chg="add">
        <pc:chgData name="Beth Godwin" userId="aab6603c4e7807e6" providerId="LiveId" clId="{35D887BF-E2C8-4C08-A46B-EBED811FD733}" dt="2025-06-17T16:24:09.151" v="0"/>
        <pc:sldMkLst>
          <pc:docMk/>
          <pc:sldMk cId="1106899920" sldId="2147483277"/>
        </pc:sldMkLst>
      </pc:sldChg>
      <pc:sldChg chg="add">
        <pc:chgData name="Beth Godwin" userId="aab6603c4e7807e6" providerId="LiveId" clId="{35D887BF-E2C8-4C08-A46B-EBED811FD733}" dt="2025-06-17T16:24:09.151" v="0"/>
        <pc:sldMkLst>
          <pc:docMk/>
          <pc:sldMk cId="1017234338" sldId="2147483278"/>
        </pc:sldMkLst>
      </pc:sldChg>
      <pc:sldChg chg="add">
        <pc:chgData name="Beth Godwin" userId="aab6603c4e7807e6" providerId="LiveId" clId="{35D887BF-E2C8-4C08-A46B-EBED811FD733}" dt="2025-06-17T16:24:09.151" v="0"/>
        <pc:sldMkLst>
          <pc:docMk/>
          <pc:sldMk cId="1338574183" sldId="2147483279"/>
        </pc:sldMkLst>
      </pc:sldChg>
      <pc:sldChg chg="add">
        <pc:chgData name="Beth Godwin" userId="aab6603c4e7807e6" providerId="LiveId" clId="{35D887BF-E2C8-4C08-A46B-EBED811FD733}" dt="2025-06-17T16:24:09.151" v="0"/>
        <pc:sldMkLst>
          <pc:docMk/>
          <pc:sldMk cId="160800501" sldId="2147483280"/>
        </pc:sldMkLst>
      </pc:sldChg>
      <pc:sldChg chg="add">
        <pc:chgData name="Beth Godwin" userId="aab6603c4e7807e6" providerId="LiveId" clId="{35D887BF-E2C8-4C08-A46B-EBED811FD733}" dt="2025-06-17T16:24:09.151" v="0"/>
        <pc:sldMkLst>
          <pc:docMk/>
          <pc:sldMk cId="455834273" sldId="2147483281"/>
        </pc:sldMkLst>
      </pc:sldChg>
      <pc:sldChg chg="add">
        <pc:chgData name="Beth Godwin" userId="aab6603c4e7807e6" providerId="LiveId" clId="{35D887BF-E2C8-4C08-A46B-EBED811FD733}" dt="2025-06-17T16:24:09.151" v="0"/>
        <pc:sldMkLst>
          <pc:docMk/>
          <pc:sldMk cId="1146916554" sldId="2147483282"/>
        </pc:sldMkLst>
      </pc:sldChg>
      <pc:sldChg chg="add">
        <pc:chgData name="Beth Godwin" userId="aab6603c4e7807e6" providerId="LiveId" clId="{35D887BF-E2C8-4C08-A46B-EBED811FD733}" dt="2025-06-17T16:24:09.151" v="0"/>
        <pc:sldMkLst>
          <pc:docMk/>
          <pc:sldMk cId="1522097594" sldId="2147483283"/>
        </pc:sldMkLst>
      </pc:sldChg>
      <pc:sldChg chg="add">
        <pc:chgData name="Beth Godwin" userId="aab6603c4e7807e6" providerId="LiveId" clId="{35D887BF-E2C8-4C08-A46B-EBED811FD733}" dt="2025-06-17T16:24:09.151" v="0"/>
        <pc:sldMkLst>
          <pc:docMk/>
          <pc:sldMk cId="3101245593" sldId="2147483284"/>
        </pc:sldMkLst>
      </pc:sldChg>
      <pc:sldChg chg="add">
        <pc:chgData name="Beth Godwin" userId="aab6603c4e7807e6" providerId="LiveId" clId="{35D887BF-E2C8-4C08-A46B-EBED811FD733}" dt="2025-06-17T16:24:09.151" v="0"/>
        <pc:sldMkLst>
          <pc:docMk/>
          <pc:sldMk cId="3692249665" sldId="2147483285"/>
        </pc:sldMkLst>
      </pc:sldChg>
      <pc:sldChg chg="add">
        <pc:chgData name="Beth Godwin" userId="aab6603c4e7807e6" providerId="LiveId" clId="{35D887BF-E2C8-4C08-A46B-EBED811FD733}" dt="2025-06-17T16:24:09.151" v="0"/>
        <pc:sldMkLst>
          <pc:docMk/>
          <pc:sldMk cId="1679197314" sldId="2147483286"/>
        </pc:sldMkLst>
      </pc:sldChg>
      <pc:sldChg chg="add">
        <pc:chgData name="Beth Godwin" userId="aab6603c4e7807e6" providerId="LiveId" clId="{35D887BF-E2C8-4C08-A46B-EBED811FD733}" dt="2025-06-17T16:24:09.151" v="0"/>
        <pc:sldMkLst>
          <pc:docMk/>
          <pc:sldMk cId="515482266" sldId="2147483287"/>
        </pc:sldMkLst>
      </pc:sldChg>
      <pc:sldChg chg="add">
        <pc:chgData name="Beth Godwin" userId="aab6603c4e7807e6" providerId="LiveId" clId="{35D887BF-E2C8-4C08-A46B-EBED811FD733}" dt="2025-06-17T16:24:09.151" v="0"/>
        <pc:sldMkLst>
          <pc:docMk/>
          <pc:sldMk cId="4086207633" sldId="2147483288"/>
        </pc:sldMkLst>
      </pc:sldChg>
      <pc:sldChg chg="add">
        <pc:chgData name="Beth Godwin" userId="aab6603c4e7807e6" providerId="LiveId" clId="{35D887BF-E2C8-4C08-A46B-EBED811FD733}" dt="2025-06-17T16:24:09.151" v="0"/>
        <pc:sldMkLst>
          <pc:docMk/>
          <pc:sldMk cId="554230423" sldId="21474832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8E891-C38D-453C-BF29-0436C14C9F01}" type="doc">
      <dgm:prSet loTypeId="urn:microsoft.com/office/officeart/2005/8/layout/process5" loCatId="process" qsTypeId="urn:microsoft.com/office/officeart/2005/8/quickstyle/simple1" qsCatId="simple" csTypeId="urn:microsoft.com/office/officeart/2005/8/colors/accent6_4" csCatId="accent6" phldr="1"/>
      <dgm:spPr/>
    </dgm:pt>
    <dgm:pt modelId="{91C6DFB4-E563-4BAB-89FF-84742689A7FB}">
      <dgm:prSet phldrT="[Text]"/>
      <dgm:spPr/>
      <dgm:t>
        <a:bodyPr/>
        <a:lstStyle/>
        <a:p>
          <a:pPr algn="ctr"/>
          <a:r>
            <a:rPr lang="en-US" dirty="0">
              <a:solidFill>
                <a:schemeClr val="tx1"/>
              </a:solidFill>
            </a:rPr>
            <a:t>FDA Extends implementation deadline from Nov 27, 2023 to Nov 27, 2024 due to readiness of national pharmaceutical industry </a:t>
          </a:r>
        </a:p>
      </dgm:t>
    </dgm:pt>
    <dgm:pt modelId="{9D2F7906-1E33-48FD-8A2F-8131D1E7EE97}" type="parTrans" cxnId="{95A5D514-9DEB-47C5-AB49-924D7C492650}">
      <dgm:prSet/>
      <dgm:spPr/>
      <dgm:t>
        <a:bodyPr/>
        <a:lstStyle/>
        <a:p>
          <a:pPr algn="ctr"/>
          <a:endParaRPr lang="en-US">
            <a:solidFill>
              <a:schemeClr val="tx1"/>
            </a:solidFill>
          </a:endParaRPr>
        </a:p>
      </dgm:t>
    </dgm:pt>
    <dgm:pt modelId="{19040F1F-0C8F-4DFA-9330-4F1E96E4AEA1}" type="sibTrans" cxnId="{95A5D514-9DEB-47C5-AB49-924D7C492650}">
      <dgm:prSet/>
      <dgm:spPr/>
      <dgm:t>
        <a:bodyPr/>
        <a:lstStyle/>
        <a:p>
          <a:pPr algn="ctr"/>
          <a:endParaRPr lang="en-US" dirty="0">
            <a:solidFill>
              <a:schemeClr val="tx1"/>
            </a:solidFill>
          </a:endParaRPr>
        </a:p>
      </dgm:t>
    </dgm:pt>
    <dgm:pt modelId="{6FBC1FC6-175B-4028-AD7B-F7738AAF66C1}">
      <dgm:prSet phldrT="[Text]"/>
      <dgm:spPr/>
      <dgm:t>
        <a:bodyPr/>
        <a:lstStyle/>
        <a:p>
          <a:pPr algn="ctr"/>
          <a:r>
            <a:rPr lang="en-US" dirty="0">
              <a:solidFill>
                <a:schemeClr val="tx1"/>
              </a:solidFill>
            </a:rPr>
            <a:t>DSCSA Overview at the Pharmacy Supply Chain Risk Management Working Group (PSCRM-WG) meeting</a:t>
          </a:r>
        </a:p>
        <a:p>
          <a:pPr algn="ctr"/>
          <a:r>
            <a:rPr lang="en-US" dirty="0">
              <a:solidFill>
                <a:schemeClr val="tx1"/>
              </a:solidFill>
            </a:rPr>
            <a:t>28 June 2024</a:t>
          </a:r>
        </a:p>
      </dgm:t>
    </dgm:pt>
    <dgm:pt modelId="{F03EB72A-9083-4381-931C-F07A5F4BAE1C}" type="parTrans" cxnId="{F8E62F1F-81CC-449E-A4EA-98A694287EE6}">
      <dgm:prSet/>
      <dgm:spPr/>
      <dgm:t>
        <a:bodyPr/>
        <a:lstStyle/>
        <a:p>
          <a:pPr algn="ctr"/>
          <a:endParaRPr lang="en-US">
            <a:solidFill>
              <a:schemeClr val="tx1"/>
            </a:solidFill>
          </a:endParaRPr>
        </a:p>
      </dgm:t>
    </dgm:pt>
    <dgm:pt modelId="{462B137C-078E-40D5-9084-6D18F3424B68}" type="sibTrans" cxnId="{F8E62F1F-81CC-449E-A4EA-98A694287EE6}">
      <dgm:prSet/>
      <dgm:spPr/>
      <dgm:t>
        <a:bodyPr/>
        <a:lstStyle/>
        <a:p>
          <a:pPr algn="ctr"/>
          <a:endParaRPr lang="en-US" dirty="0">
            <a:solidFill>
              <a:schemeClr val="tx1"/>
            </a:solidFill>
          </a:endParaRPr>
        </a:p>
      </dgm:t>
    </dgm:pt>
    <dgm:pt modelId="{EF701C7C-D468-4051-8421-D9C51F6F161C}">
      <dgm:prSet phldrT="[Text]"/>
      <dgm:spPr/>
      <dgm:t>
        <a:bodyPr/>
        <a:lstStyle/>
        <a:p>
          <a:pPr algn="ctr"/>
          <a:r>
            <a:rPr lang="en-US" dirty="0">
              <a:solidFill>
                <a:schemeClr val="tx1"/>
              </a:solidFill>
            </a:rPr>
            <a:t>DSCSA Working Group formed as a subset of the PSCRM-WG and meets to discuss exemption proposals</a:t>
          </a:r>
        </a:p>
        <a:p>
          <a:pPr algn="ctr"/>
          <a:r>
            <a:rPr lang="en-US" dirty="0">
              <a:solidFill>
                <a:schemeClr val="tx1"/>
              </a:solidFill>
            </a:rPr>
            <a:t>1 July 2024</a:t>
          </a:r>
        </a:p>
      </dgm:t>
    </dgm:pt>
    <dgm:pt modelId="{0B42CC74-366C-461D-BD8F-7AE07A3E3D45}" type="parTrans" cxnId="{5E351D97-16E2-4E07-B5B4-A6CD082155C0}">
      <dgm:prSet/>
      <dgm:spPr/>
      <dgm:t>
        <a:bodyPr/>
        <a:lstStyle/>
        <a:p>
          <a:pPr algn="ctr"/>
          <a:endParaRPr lang="en-US">
            <a:solidFill>
              <a:schemeClr val="tx1"/>
            </a:solidFill>
          </a:endParaRPr>
        </a:p>
      </dgm:t>
    </dgm:pt>
    <dgm:pt modelId="{6B0A01D6-50E6-4D44-BEB8-F2BF9EABC4AE}" type="sibTrans" cxnId="{5E351D97-16E2-4E07-B5B4-A6CD082155C0}">
      <dgm:prSet/>
      <dgm:spPr/>
      <dgm:t>
        <a:bodyPr/>
        <a:lstStyle/>
        <a:p>
          <a:pPr algn="ctr"/>
          <a:endParaRPr lang="en-US" dirty="0">
            <a:solidFill>
              <a:schemeClr val="tx1"/>
            </a:solidFill>
          </a:endParaRPr>
        </a:p>
      </dgm:t>
    </dgm:pt>
    <dgm:pt modelId="{43F31CBD-A217-4790-BC33-1DE06D312C16}">
      <dgm:prSet phldrT="[Text]"/>
      <dgm:spPr/>
      <dgm:t>
        <a:bodyPr/>
        <a:lstStyle/>
        <a:p>
          <a:pPr algn="ctr"/>
          <a:r>
            <a:rPr lang="en-US" dirty="0">
              <a:solidFill>
                <a:schemeClr val="tx1"/>
              </a:solidFill>
            </a:rPr>
            <a:t>DSCSA signed into law</a:t>
          </a:r>
        </a:p>
        <a:p>
          <a:pPr algn="ctr"/>
          <a:r>
            <a:rPr lang="en-US" dirty="0">
              <a:solidFill>
                <a:schemeClr val="tx1"/>
              </a:solidFill>
            </a:rPr>
            <a:t>November 2013</a:t>
          </a:r>
        </a:p>
      </dgm:t>
    </dgm:pt>
    <dgm:pt modelId="{2C0FF70C-0532-4934-959B-B7489CCDEBBC}" type="parTrans" cxnId="{8447FBD1-5F5A-4D88-B829-1726CAE82322}">
      <dgm:prSet/>
      <dgm:spPr/>
      <dgm:t>
        <a:bodyPr/>
        <a:lstStyle/>
        <a:p>
          <a:pPr algn="ctr"/>
          <a:endParaRPr lang="en-US">
            <a:solidFill>
              <a:schemeClr val="tx1"/>
            </a:solidFill>
          </a:endParaRPr>
        </a:p>
      </dgm:t>
    </dgm:pt>
    <dgm:pt modelId="{0B9A8EF1-DE6D-48AF-BCC8-8FB50DD4F185}" type="sibTrans" cxnId="{8447FBD1-5F5A-4D88-B829-1726CAE82322}">
      <dgm:prSet/>
      <dgm:spPr/>
      <dgm:t>
        <a:bodyPr/>
        <a:lstStyle/>
        <a:p>
          <a:pPr algn="ctr"/>
          <a:endParaRPr lang="en-US" dirty="0">
            <a:solidFill>
              <a:schemeClr val="tx1"/>
            </a:solidFill>
          </a:endParaRPr>
        </a:p>
      </dgm:t>
    </dgm:pt>
    <dgm:pt modelId="{D2CF26AD-F5EE-4D20-892E-C916BB76D771}">
      <dgm:prSet phldrT="[Text]" custT="1"/>
      <dgm:spPr/>
      <dgm:t>
        <a:bodyPr/>
        <a:lstStyle/>
        <a:p>
          <a:pPr algn="ctr"/>
          <a:r>
            <a:rPr lang="en-US" sz="1200" dirty="0">
              <a:solidFill>
                <a:schemeClr val="tx1"/>
              </a:solidFill>
            </a:rPr>
            <a:t>DoD working group convened and published a “DSCSA Compliance Strategy” white paper</a:t>
          </a:r>
        </a:p>
        <a:p>
          <a:pPr algn="ctr"/>
          <a:r>
            <a:rPr lang="en-US" sz="1200" dirty="0">
              <a:solidFill>
                <a:schemeClr val="tx1"/>
              </a:solidFill>
            </a:rPr>
            <a:t>10 October 2017</a:t>
          </a:r>
        </a:p>
      </dgm:t>
    </dgm:pt>
    <dgm:pt modelId="{543608C7-22A8-496B-BA18-66FBE8AB53C9}" type="parTrans" cxnId="{39526648-12FC-4615-A322-011A9803DA7F}">
      <dgm:prSet/>
      <dgm:spPr/>
      <dgm:t>
        <a:bodyPr/>
        <a:lstStyle/>
        <a:p>
          <a:pPr algn="ctr"/>
          <a:endParaRPr lang="en-US">
            <a:solidFill>
              <a:schemeClr val="tx1"/>
            </a:solidFill>
          </a:endParaRPr>
        </a:p>
      </dgm:t>
    </dgm:pt>
    <dgm:pt modelId="{ACF3DA1F-A4D9-4E94-83D5-9AB9863933EE}" type="sibTrans" cxnId="{39526648-12FC-4615-A322-011A9803DA7F}">
      <dgm:prSet/>
      <dgm:spPr/>
      <dgm:t>
        <a:bodyPr/>
        <a:lstStyle/>
        <a:p>
          <a:pPr algn="ctr"/>
          <a:endParaRPr lang="en-US" dirty="0">
            <a:solidFill>
              <a:schemeClr val="tx1"/>
            </a:solidFill>
          </a:endParaRPr>
        </a:p>
      </dgm:t>
    </dgm:pt>
    <dgm:pt modelId="{1D5A6792-B967-4AAC-B679-982AE245F048}">
      <dgm:prSet phldrT="[Text]"/>
      <dgm:spPr/>
      <dgm:t>
        <a:bodyPr/>
        <a:lstStyle/>
        <a:p>
          <a:pPr algn="ctr"/>
          <a:r>
            <a:rPr lang="en-US" dirty="0">
              <a:solidFill>
                <a:schemeClr val="tx1"/>
              </a:solidFill>
            </a:rPr>
            <a:t>COVID-19 Pandemic</a:t>
          </a:r>
        </a:p>
        <a:p>
          <a:pPr algn="ctr"/>
          <a:endParaRPr lang="en-US" dirty="0">
            <a:solidFill>
              <a:schemeClr val="tx1"/>
            </a:solidFill>
          </a:endParaRPr>
        </a:p>
        <a:p>
          <a:pPr algn="ctr"/>
          <a:r>
            <a:rPr lang="en-US" dirty="0">
              <a:solidFill>
                <a:schemeClr val="tx1"/>
              </a:solidFill>
            </a:rPr>
            <a:t>March 20, 2020 – </a:t>
          </a:r>
        </a:p>
        <a:p>
          <a:pPr algn="ctr"/>
          <a:r>
            <a:rPr lang="en-US" dirty="0">
              <a:solidFill>
                <a:schemeClr val="tx1"/>
              </a:solidFill>
            </a:rPr>
            <a:t>May 11, 2023</a:t>
          </a:r>
        </a:p>
      </dgm:t>
    </dgm:pt>
    <dgm:pt modelId="{18429890-708B-4AE2-9778-B2FB78C85491}" type="parTrans" cxnId="{5FD672DE-6A21-4836-A5E3-1B51CEB2F82D}">
      <dgm:prSet/>
      <dgm:spPr/>
      <dgm:t>
        <a:bodyPr/>
        <a:lstStyle/>
        <a:p>
          <a:pPr algn="ctr"/>
          <a:endParaRPr lang="en-US">
            <a:solidFill>
              <a:schemeClr val="tx1"/>
            </a:solidFill>
          </a:endParaRPr>
        </a:p>
      </dgm:t>
    </dgm:pt>
    <dgm:pt modelId="{F7235BD4-C868-4290-B807-6ACB135859DC}" type="sibTrans" cxnId="{5FD672DE-6A21-4836-A5E3-1B51CEB2F82D}">
      <dgm:prSet/>
      <dgm:spPr/>
      <dgm:t>
        <a:bodyPr/>
        <a:lstStyle/>
        <a:p>
          <a:pPr algn="ctr"/>
          <a:endParaRPr lang="en-US" dirty="0">
            <a:solidFill>
              <a:schemeClr val="tx1"/>
            </a:solidFill>
          </a:endParaRPr>
        </a:p>
      </dgm:t>
    </dgm:pt>
    <dgm:pt modelId="{69C0DF62-A3BD-40FA-9468-8DD64B7CD530}">
      <dgm:prSet phldrT="[Text]"/>
      <dgm:spPr/>
      <dgm:t>
        <a:bodyPr/>
        <a:lstStyle/>
        <a:p>
          <a:pPr algn="ctr"/>
          <a:r>
            <a:rPr lang="en-US" dirty="0">
              <a:solidFill>
                <a:schemeClr val="tx1"/>
              </a:solidFill>
            </a:rPr>
            <a:t>Service &amp; pertinent DHA/DoD stakeholders approve proposed exemptions for DoD</a:t>
          </a:r>
        </a:p>
        <a:p>
          <a:pPr algn="ctr"/>
          <a:r>
            <a:rPr lang="en-US" dirty="0">
              <a:solidFill>
                <a:schemeClr val="tx1"/>
              </a:solidFill>
            </a:rPr>
            <a:t>18 July 2024</a:t>
          </a:r>
        </a:p>
      </dgm:t>
    </dgm:pt>
    <dgm:pt modelId="{44F7F09E-F2DF-4E50-9715-CC9D252379A7}" type="parTrans" cxnId="{D978C946-0D42-44B0-A491-67D5A833A545}">
      <dgm:prSet/>
      <dgm:spPr/>
      <dgm:t>
        <a:bodyPr/>
        <a:lstStyle/>
        <a:p>
          <a:endParaRPr lang="en-US"/>
        </a:p>
      </dgm:t>
    </dgm:pt>
    <dgm:pt modelId="{1B0BEE23-6F62-4FCF-929A-65BC8596F1D4}" type="sibTrans" cxnId="{D978C946-0D42-44B0-A491-67D5A833A545}">
      <dgm:prSet/>
      <dgm:spPr/>
      <dgm:t>
        <a:bodyPr/>
        <a:lstStyle/>
        <a:p>
          <a:endParaRPr lang="en-US" dirty="0"/>
        </a:p>
      </dgm:t>
    </dgm:pt>
    <dgm:pt modelId="{1BA3336C-EF9F-4EBD-BF43-DC69E25750C1}">
      <dgm:prSet phldrT="[Text]"/>
      <dgm:spPr/>
      <dgm:t>
        <a:bodyPr/>
        <a:lstStyle/>
        <a:p>
          <a:pPr algn="ctr"/>
          <a:r>
            <a:rPr lang="en-US" dirty="0">
              <a:solidFill>
                <a:schemeClr val="tx1"/>
              </a:solidFill>
            </a:rPr>
            <a:t>Defense Medical Logistics Proponent Committee (DMLPC) members approved DoD’s proposed DSCSA exemptions</a:t>
          </a:r>
        </a:p>
        <a:p>
          <a:pPr algn="ctr"/>
          <a:r>
            <a:rPr lang="en-US" dirty="0">
              <a:solidFill>
                <a:schemeClr val="tx1"/>
              </a:solidFill>
            </a:rPr>
            <a:t>25 July 2024</a:t>
          </a:r>
        </a:p>
      </dgm:t>
    </dgm:pt>
    <dgm:pt modelId="{B9EB7F55-68E5-4BAB-9684-881D6FEB0F6F}" type="parTrans" cxnId="{A51CCE1E-51A5-4692-BD94-7B1BC49C6D5B}">
      <dgm:prSet/>
      <dgm:spPr/>
      <dgm:t>
        <a:bodyPr/>
        <a:lstStyle/>
        <a:p>
          <a:endParaRPr lang="en-US"/>
        </a:p>
      </dgm:t>
    </dgm:pt>
    <dgm:pt modelId="{9C5D90B7-877F-42FB-B4E3-676FFF0E045B}" type="sibTrans" cxnId="{A51CCE1E-51A5-4692-BD94-7B1BC49C6D5B}">
      <dgm:prSet/>
      <dgm:spPr/>
      <dgm:t>
        <a:bodyPr/>
        <a:lstStyle/>
        <a:p>
          <a:endParaRPr lang="en-US" dirty="0"/>
        </a:p>
      </dgm:t>
    </dgm:pt>
    <dgm:pt modelId="{895A3A80-824A-4CCB-BA3D-E0C479555E6F}">
      <dgm:prSet phldrT="[Text]"/>
      <dgm:spPr/>
      <dgm:t>
        <a:bodyPr/>
        <a:lstStyle/>
        <a:p>
          <a:pPr algn="ctr"/>
          <a:r>
            <a:rPr lang="en-US" dirty="0">
              <a:solidFill>
                <a:schemeClr val="tx1"/>
              </a:solidFill>
            </a:rPr>
            <a:t>DSCSA Working Group submits DoD’s DSCSA exemption requests to the FDA </a:t>
          </a:r>
        </a:p>
        <a:p>
          <a:pPr algn="ctr"/>
          <a:r>
            <a:rPr lang="en-US" dirty="0">
              <a:solidFill>
                <a:schemeClr val="tx1"/>
              </a:solidFill>
            </a:rPr>
            <a:t>29 July 2024</a:t>
          </a:r>
        </a:p>
      </dgm:t>
    </dgm:pt>
    <dgm:pt modelId="{BDECB2B9-B88F-4B27-983F-E821E7658797}" type="parTrans" cxnId="{A534B792-28E8-47DB-9B06-B31506ACB5F0}">
      <dgm:prSet/>
      <dgm:spPr/>
      <dgm:t>
        <a:bodyPr/>
        <a:lstStyle/>
        <a:p>
          <a:endParaRPr lang="en-US"/>
        </a:p>
      </dgm:t>
    </dgm:pt>
    <dgm:pt modelId="{2936103E-EA3D-4EE3-9007-029B143BDD08}" type="sibTrans" cxnId="{A534B792-28E8-47DB-9B06-B31506ACB5F0}">
      <dgm:prSet/>
      <dgm:spPr/>
      <dgm:t>
        <a:bodyPr/>
        <a:lstStyle/>
        <a:p>
          <a:endParaRPr lang="en-US" dirty="0"/>
        </a:p>
      </dgm:t>
    </dgm:pt>
    <dgm:pt modelId="{9A61425E-3ADF-42FE-BA3F-5A5993788503}">
      <dgm:prSet phldrT="[Text]"/>
      <dgm:spPr/>
      <dgm:t>
        <a:bodyPr/>
        <a:lstStyle/>
        <a:p>
          <a:pPr algn="ctr"/>
          <a:r>
            <a:rPr lang="en-US" dirty="0">
              <a:solidFill>
                <a:schemeClr val="tx1"/>
              </a:solidFill>
            </a:rPr>
            <a:t>Pending final exemption approval from the FDA</a:t>
          </a:r>
        </a:p>
        <a:p>
          <a:pPr algn="ctr"/>
          <a:r>
            <a:rPr lang="en-US" dirty="0">
              <a:solidFill>
                <a:schemeClr val="tx1"/>
              </a:solidFill>
            </a:rPr>
            <a:t>(As of 25 Sep 2024)</a:t>
          </a:r>
        </a:p>
      </dgm:t>
    </dgm:pt>
    <dgm:pt modelId="{8DE22613-B7AB-450B-931C-9D0D8B0F1370}" type="parTrans" cxnId="{38AA28AE-2354-41E0-BC99-E637114CCC5D}">
      <dgm:prSet/>
      <dgm:spPr/>
      <dgm:t>
        <a:bodyPr/>
        <a:lstStyle/>
        <a:p>
          <a:endParaRPr lang="en-US"/>
        </a:p>
      </dgm:t>
    </dgm:pt>
    <dgm:pt modelId="{828448EC-DFCE-4370-8A9A-9F803FA7BDF6}" type="sibTrans" cxnId="{38AA28AE-2354-41E0-BC99-E637114CCC5D}">
      <dgm:prSet/>
      <dgm:spPr/>
      <dgm:t>
        <a:bodyPr/>
        <a:lstStyle/>
        <a:p>
          <a:endParaRPr lang="en-US"/>
        </a:p>
      </dgm:t>
    </dgm:pt>
    <dgm:pt modelId="{5CB9B072-8594-406A-95F7-34A4EA48D7AE}" type="pres">
      <dgm:prSet presAssocID="{8A28E891-C38D-453C-BF29-0436C14C9F01}" presName="diagram" presStyleCnt="0">
        <dgm:presLayoutVars>
          <dgm:dir/>
          <dgm:resizeHandles val="exact"/>
        </dgm:presLayoutVars>
      </dgm:prSet>
      <dgm:spPr/>
    </dgm:pt>
    <dgm:pt modelId="{6F34EE21-CF27-4421-BBBA-DB0D3D37999B}" type="pres">
      <dgm:prSet presAssocID="{43F31CBD-A217-4790-BC33-1DE06D312C16}" presName="node" presStyleLbl="node1" presStyleIdx="0" presStyleCnt="10">
        <dgm:presLayoutVars>
          <dgm:bulletEnabled val="1"/>
        </dgm:presLayoutVars>
      </dgm:prSet>
      <dgm:spPr/>
    </dgm:pt>
    <dgm:pt modelId="{45EDC4F6-236E-4B0D-856E-4563AFE34EA1}" type="pres">
      <dgm:prSet presAssocID="{0B9A8EF1-DE6D-48AF-BCC8-8FB50DD4F185}" presName="sibTrans" presStyleLbl="sibTrans2D1" presStyleIdx="0" presStyleCnt="9"/>
      <dgm:spPr/>
    </dgm:pt>
    <dgm:pt modelId="{7DB3144E-7E24-42AE-868C-4FBCF3ED263C}" type="pres">
      <dgm:prSet presAssocID="{0B9A8EF1-DE6D-48AF-BCC8-8FB50DD4F185}" presName="connectorText" presStyleLbl="sibTrans2D1" presStyleIdx="0" presStyleCnt="9"/>
      <dgm:spPr/>
    </dgm:pt>
    <dgm:pt modelId="{41B45A85-C338-4486-A172-71B4B6815B89}" type="pres">
      <dgm:prSet presAssocID="{D2CF26AD-F5EE-4D20-892E-C916BB76D771}" presName="node" presStyleLbl="node1" presStyleIdx="1" presStyleCnt="10">
        <dgm:presLayoutVars>
          <dgm:bulletEnabled val="1"/>
        </dgm:presLayoutVars>
      </dgm:prSet>
      <dgm:spPr/>
    </dgm:pt>
    <dgm:pt modelId="{8E62BA5A-B7A5-4D53-A176-BC4A1A869A08}" type="pres">
      <dgm:prSet presAssocID="{ACF3DA1F-A4D9-4E94-83D5-9AB9863933EE}" presName="sibTrans" presStyleLbl="sibTrans2D1" presStyleIdx="1" presStyleCnt="9"/>
      <dgm:spPr/>
    </dgm:pt>
    <dgm:pt modelId="{6E69B69E-8A55-426F-912A-B5BEF8F297CA}" type="pres">
      <dgm:prSet presAssocID="{ACF3DA1F-A4D9-4E94-83D5-9AB9863933EE}" presName="connectorText" presStyleLbl="sibTrans2D1" presStyleIdx="1" presStyleCnt="9"/>
      <dgm:spPr/>
    </dgm:pt>
    <dgm:pt modelId="{7EFC31D9-907B-4D99-B2B1-DFAB09043D5C}" type="pres">
      <dgm:prSet presAssocID="{1D5A6792-B967-4AAC-B679-982AE245F048}" presName="node" presStyleLbl="node1" presStyleIdx="2" presStyleCnt="10">
        <dgm:presLayoutVars>
          <dgm:bulletEnabled val="1"/>
        </dgm:presLayoutVars>
      </dgm:prSet>
      <dgm:spPr/>
    </dgm:pt>
    <dgm:pt modelId="{D8064D6D-02A5-4C6F-A31A-0E8FEFFBD70C}" type="pres">
      <dgm:prSet presAssocID="{F7235BD4-C868-4290-B807-6ACB135859DC}" presName="sibTrans" presStyleLbl="sibTrans2D1" presStyleIdx="2" presStyleCnt="9"/>
      <dgm:spPr/>
    </dgm:pt>
    <dgm:pt modelId="{F487DF16-217E-4FBC-B1A5-1D3E122B39C9}" type="pres">
      <dgm:prSet presAssocID="{F7235BD4-C868-4290-B807-6ACB135859DC}" presName="connectorText" presStyleLbl="sibTrans2D1" presStyleIdx="2" presStyleCnt="9"/>
      <dgm:spPr/>
    </dgm:pt>
    <dgm:pt modelId="{B71F0181-75DC-445E-9D24-913CEA93EC3A}" type="pres">
      <dgm:prSet presAssocID="{91C6DFB4-E563-4BAB-89FF-84742689A7FB}" presName="node" presStyleLbl="node1" presStyleIdx="3" presStyleCnt="10">
        <dgm:presLayoutVars>
          <dgm:bulletEnabled val="1"/>
        </dgm:presLayoutVars>
      </dgm:prSet>
      <dgm:spPr/>
    </dgm:pt>
    <dgm:pt modelId="{20D5DDA3-181E-4B52-B869-38E310093F22}" type="pres">
      <dgm:prSet presAssocID="{19040F1F-0C8F-4DFA-9330-4F1E96E4AEA1}" presName="sibTrans" presStyleLbl="sibTrans2D1" presStyleIdx="3" presStyleCnt="9"/>
      <dgm:spPr/>
    </dgm:pt>
    <dgm:pt modelId="{96260F1F-EECE-4204-9323-C4FE4A9FEDBF}" type="pres">
      <dgm:prSet presAssocID="{19040F1F-0C8F-4DFA-9330-4F1E96E4AEA1}" presName="connectorText" presStyleLbl="sibTrans2D1" presStyleIdx="3" presStyleCnt="9"/>
      <dgm:spPr/>
    </dgm:pt>
    <dgm:pt modelId="{53EE9802-63B8-4B0B-BFB7-A19BD4977EBD}" type="pres">
      <dgm:prSet presAssocID="{6FBC1FC6-175B-4028-AD7B-F7738AAF66C1}" presName="node" presStyleLbl="node1" presStyleIdx="4" presStyleCnt="10">
        <dgm:presLayoutVars>
          <dgm:bulletEnabled val="1"/>
        </dgm:presLayoutVars>
      </dgm:prSet>
      <dgm:spPr/>
    </dgm:pt>
    <dgm:pt modelId="{CD405AFF-013A-4FFF-9667-8A58BE65BF30}" type="pres">
      <dgm:prSet presAssocID="{462B137C-078E-40D5-9084-6D18F3424B68}" presName="sibTrans" presStyleLbl="sibTrans2D1" presStyleIdx="4" presStyleCnt="9"/>
      <dgm:spPr/>
    </dgm:pt>
    <dgm:pt modelId="{EBB3E311-D954-426C-9701-A9CC782A0CD4}" type="pres">
      <dgm:prSet presAssocID="{462B137C-078E-40D5-9084-6D18F3424B68}" presName="connectorText" presStyleLbl="sibTrans2D1" presStyleIdx="4" presStyleCnt="9"/>
      <dgm:spPr/>
    </dgm:pt>
    <dgm:pt modelId="{AF331A92-33CF-4F74-93C7-A77EBA613B2B}" type="pres">
      <dgm:prSet presAssocID="{EF701C7C-D468-4051-8421-D9C51F6F161C}" presName="node" presStyleLbl="node1" presStyleIdx="5" presStyleCnt="10">
        <dgm:presLayoutVars>
          <dgm:bulletEnabled val="1"/>
        </dgm:presLayoutVars>
      </dgm:prSet>
      <dgm:spPr/>
    </dgm:pt>
    <dgm:pt modelId="{A9C98DE4-BBC4-451F-AC7A-5CDB4B3CDF35}" type="pres">
      <dgm:prSet presAssocID="{6B0A01D6-50E6-4D44-BEB8-F2BF9EABC4AE}" presName="sibTrans" presStyleLbl="sibTrans2D1" presStyleIdx="5" presStyleCnt="9"/>
      <dgm:spPr/>
    </dgm:pt>
    <dgm:pt modelId="{A25725B5-6F92-4AC6-9120-D108F73171C4}" type="pres">
      <dgm:prSet presAssocID="{6B0A01D6-50E6-4D44-BEB8-F2BF9EABC4AE}" presName="connectorText" presStyleLbl="sibTrans2D1" presStyleIdx="5" presStyleCnt="9"/>
      <dgm:spPr/>
    </dgm:pt>
    <dgm:pt modelId="{63EF038A-4896-46C3-B1F3-D85EE90FD88B}" type="pres">
      <dgm:prSet presAssocID="{69C0DF62-A3BD-40FA-9468-8DD64B7CD530}" presName="node" presStyleLbl="node1" presStyleIdx="6" presStyleCnt="10">
        <dgm:presLayoutVars>
          <dgm:bulletEnabled val="1"/>
        </dgm:presLayoutVars>
      </dgm:prSet>
      <dgm:spPr/>
    </dgm:pt>
    <dgm:pt modelId="{4FA4E222-2E5D-4076-8D20-B1C2B7B84198}" type="pres">
      <dgm:prSet presAssocID="{1B0BEE23-6F62-4FCF-929A-65BC8596F1D4}" presName="sibTrans" presStyleLbl="sibTrans2D1" presStyleIdx="6" presStyleCnt="9"/>
      <dgm:spPr/>
    </dgm:pt>
    <dgm:pt modelId="{F400E932-DD6D-4E11-9565-117363F700DA}" type="pres">
      <dgm:prSet presAssocID="{1B0BEE23-6F62-4FCF-929A-65BC8596F1D4}" presName="connectorText" presStyleLbl="sibTrans2D1" presStyleIdx="6" presStyleCnt="9"/>
      <dgm:spPr/>
    </dgm:pt>
    <dgm:pt modelId="{F2456329-F3E9-4090-A5BF-C2804916F113}" type="pres">
      <dgm:prSet presAssocID="{1BA3336C-EF9F-4EBD-BF43-DC69E25750C1}" presName="node" presStyleLbl="node1" presStyleIdx="7" presStyleCnt="10">
        <dgm:presLayoutVars>
          <dgm:bulletEnabled val="1"/>
        </dgm:presLayoutVars>
      </dgm:prSet>
      <dgm:spPr/>
    </dgm:pt>
    <dgm:pt modelId="{1A0964FC-3527-4031-8F14-9972F1AB8A74}" type="pres">
      <dgm:prSet presAssocID="{9C5D90B7-877F-42FB-B4E3-676FFF0E045B}" presName="sibTrans" presStyleLbl="sibTrans2D1" presStyleIdx="7" presStyleCnt="9"/>
      <dgm:spPr/>
    </dgm:pt>
    <dgm:pt modelId="{B7475424-E9C6-4C55-8751-BF2FB6C37D36}" type="pres">
      <dgm:prSet presAssocID="{9C5D90B7-877F-42FB-B4E3-676FFF0E045B}" presName="connectorText" presStyleLbl="sibTrans2D1" presStyleIdx="7" presStyleCnt="9"/>
      <dgm:spPr/>
    </dgm:pt>
    <dgm:pt modelId="{8687FBF8-2116-43C4-8012-B639C125887A}" type="pres">
      <dgm:prSet presAssocID="{895A3A80-824A-4CCB-BA3D-E0C479555E6F}" presName="node" presStyleLbl="node1" presStyleIdx="8" presStyleCnt="10">
        <dgm:presLayoutVars>
          <dgm:bulletEnabled val="1"/>
        </dgm:presLayoutVars>
      </dgm:prSet>
      <dgm:spPr/>
    </dgm:pt>
    <dgm:pt modelId="{696E12BA-A2B6-45F0-AAC8-C553A72AF4C3}" type="pres">
      <dgm:prSet presAssocID="{2936103E-EA3D-4EE3-9007-029B143BDD08}" presName="sibTrans" presStyleLbl="sibTrans2D1" presStyleIdx="8" presStyleCnt="9"/>
      <dgm:spPr/>
    </dgm:pt>
    <dgm:pt modelId="{51348294-B94F-4512-95E4-719A1BFB1128}" type="pres">
      <dgm:prSet presAssocID="{2936103E-EA3D-4EE3-9007-029B143BDD08}" presName="connectorText" presStyleLbl="sibTrans2D1" presStyleIdx="8" presStyleCnt="9"/>
      <dgm:spPr/>
    </dgm:pt>
    <dgm:pt modelId="{8B57898F-A504-4B8C-B0C3-A5E08148DE5D}" type="pres">
      <dgm:prSet presAssocID="{9A61425E-3ADF-42FE-BA3F-5A5993788503}" presName="node" presStyleLbl="node1" presStyleIdx="9" presStyleCnt="10">
        <dgm:presLayoutVars>
          <dgm:bulletEnabled val="1"/>
        </dgm:presLayoutVars>
      </dgm:prSet>
      <dgm:spPr/>
    </dgm:pt>
  </dgm:ptLst>
  <dgm:cxnLst>
    <dgm:cxn modelId="{68E4D500-DF46-471B-AE57-F6DB8A5529DB}" type="presOf" srcId="{19040F1F-0C8F-4DFA-9330-4F1E96E4AEA1}" destId="{20D5DDA3-181E-4B52-B869-38E310093F22}" srcOrd="0" destOrd="0" presId="urn:microsoft.com/office/officeart/2005/8/layout/process5"/>
    <dgm:cxn modelId="{7B4F2E06-CB0A-4EE0-8F70-5C710D7C0A4B}" type="presOf" srcId="{19040F1F-0C8F-4DFA-9330-4F1E96E4AEA1}" destId="{96260F1F-EECE-4204-9323-C4FE4A9FEDBF}" srcOrd="1" destOrd="0" presId="urn:microsoft.com/office/officeart/2005/8/layout/process5"/>
    <dgm:cxn modelId="{DEAF610E-D654-4792-A5B7-F9AD4BFDB908}" type="presOf" srcId="{0B9A8EF1-DE6D-48AF-BCC8-8FB50DD4F185}" destId="{45EDC4F6-236E-4B0D-856E-4563AFE34EA1}" srcOrd="0" destOrd="0" presId="urn:microsoft.com/office/officeart/2005/8/layout/process5"/>
    <dgm:cxn modelId="{A059E80F-388C-4FE0-B544-49CE8BB9EED9}" type="presOf" srcId="{1BA3336C-EF9F-4EBD-BF43-DC69E25750C1}" destId="{F2456329-F3E9-4090-A5BF-C2804916F113}" srcOrd="0" destOrd="0" presId="urn:microsoft.com/office/officeart/2005/8/layout/process5"/>
    <dgm:cxn modelId="{95A5D514-9DEB-47C5-AB49-924D7C492650}" srcId="{8A28E891-C38D-453C-BF29-0436C14C9F01}" destId="{91C6DFB4-E563-4BAB-89FF-84742689A7FB}" srcOrd="3" destOrd="0" parTransId="{9D2F7906-1E33-48FD-8A2F-8131D1E7EE97}" sibTransId="{19040F1F-0C8F-4DFA-9330-4F1E96E4AEA1}"/>
    <dgm:cxn modelId="{3B91671C-E594-44D9-AEC4-632F680DE544}" type="presOf" srcId="{2936103E-EA3D-4EE3-9007-029B143BDD08}" destId="{696E12BA-A2B6-45F0-AAC8-C553A72AF4C3}" srcOrd="0" destOrd="0" presId="urn:microsoft.com/office/officeart/2005/8/layout/process5"/>
    <dgm:cxn modelId="{A51CCE1E-51A5-4692-BD94-7B1BC49C6D5B}" srcId="{8A28E891-C38D-453C-BF29-0436C14C9F01}" destId="{1BA3336C-EF9F-4EBD-BF43-DC69E25750C1}" srcOrd="7" destOrd="0" parTransId="{B9EB7F55-68E5-4BAB-9684-881D6FEB0F6F}" sibTransId="{9C5D90B7-877F-42FB-B4E3-676FFF0E045B}"/>
    <dgm:cxn modelId="{F8E62F1F-81CC-449E-A4EA-98A694287EE6}" srcId="{8A28E891-C38D-453C-BF29-0436C14C9F01}" destId="{6FBC1FC6-175B-4028-AD7B-F7738AAF66C1}" srcOrd="4" destOrd="0" parTransId="{F03EB72A-9083-4381-931C-F07A5F4BAE1C}" sibTransId="{462B137C-078E-40D5-9084-6D18F3424B68}"/>
    <dgm:cxn modelId="{BDA58827-EEC1-4D44-8BCF-08BEF954A27A}" type="presOf" srcId="{895A3A80-824A-4CCB-BA3D-E0C479555E6F}" destId="{8687FBF8-2116-43C4-8012-B639C125887A}" srcOrd="0" destOrd="0" presId="urn:microsoft.com/office/officeart/2005/8/layout/process5"/>
    <dgm:cxn modelId="{FDF7032B-6D51-4CC8-A77A-5BBCC0CD0B81}" type="presOf" srcId="{9C5D90B7-877F-42FB-B4E3-676FFF0E045B}" destId="{1A0964FC-3527-4031-8F14-9972F1AB8A74}" srcOrd="0" destOrd="0" presId="urn:microsoft.com/office/officeart/2005/8/layout/process5"/>
    <dgm:cxn modelId="{B73EA33E-80A8-41CA-9859-0606AB81D7D5}" type="presOf" srcId="{1D5A6792-B967-4AAC-B679-982AE245F048}" destId="{7EFC31D9-907B-4D99-B2B1-DFAB09043D5C}" srcOrd="0" destOrd="0" presId="urn:microsoft.com/office/officeart/2005/8/layout/process5"/>
    <dgm:cxn modelId="{4801353F-3F99-4F3A-B580-19B4A74DFD20}" type="presOf" srcId="{2936103E-EA3D-4EE3-9007-029B143BDD08}" destId="{51348294-B94F-4512-95E4-719A1BFB1128}" srcOrd="1" destOrd="0" presId="urn:microsoft.com/office/officeart/2005/8/layout/process5"/>
    <dgm:cxn modelId="{4503685D-18C9-4AC9-8272-51C294B81B4A}" type="presOf" srcId="{ACF3DA1F-A4D9-4E94-83D5-9AB9863933EE}" destId="{8E62BA5A-B7A5-4D53-A176-BC4A1A869A08}" srcOrd="0" destOrd="0" presId="urn:microsoft.com/office/officeart/2005/8/layout/process5"/>
    <dgm:cxn modelId="{854CFC41-3BF1-40D5-8CFE-AD5149D16836}" type="presOf" srcId="{D2CF26AD-F5EE-4D20-892E-C916BB76D771}" destId="{41B45A85-C338-4486-A172-71B4B6815B89}" srcOrd="0" destOrd="0" presId="urn:microsoft.com/office/officeart/2005/8/layout/process5"/>
    <dgm:cxn modelId="{D978C946-0D42-44B0-A491-67D5A833A545}" srcId="{8A28E891-C38D-453C-BF29-0436C14C9F01}" destId="{69C0DF62-A3BD-40FA-9468-8DD64B7CD530}" srcOrd="6" destOrd="0" parTransId="{44F7F09E-F2DF-4E50-9715-CC9D252379A7}" sibTransId="{1B0BEE23-6F62-4FCF-929A-65BC8596F1D4}"/>
    <dgm:cxn modelId="{5BCE3147-C7CB-429F-AB1E-A989453200CF}" type="presOf" srcId="{91C6DFB4-E563-4BAB-89FF-84742689A7FB}" destId="{B71F0181-75DC-445E-9D24-913CEA93EC3A}" srcOrd="0" destOrd="0" presId="urn:microsoft.com/office/officeart/2005/8/layout/process5"/>
    <dgm:cxn modelId="{39526648-12FC-4615-A322-011A9803DA7F}" srcId="{8A28E891-C38D-453C-BF29-0436C14C9F01}" destId="{D2CF26AD-F5EE-4D20-892E-C916BB76D771}" srcOrd="1" destOrd="0" parTransId="{543608C7-22A8-496B-BA18-66FBE8AB53C9}" sibTransId="{ACF3DA1F-A4D9-4E94-83D5-9AB9863933EE}"/>
    <dgm:cxn modelId="{D8FC424D-1B0C-4ECA-9212-B8DB5CD40CF2}" type="presOf" srcId="{43F31CBD-A217-4790-BC33-1DE06D312C16}" destId="{6F34EE21-CF27-4421-BBBA-DB0D3D37999B}" srcOrd="0" destOrd="0" presId="urn:microsoft.com/office/officeart/2005/8/layout/process5"/>
    <dgm:cxn modelId="{C4AB966E-55C7-4201-B1C2-66A57C451CCA}" type="presOf" srcId="{0B9A8EF1-DE6D-48AF-BCC8-8FB50DD4F185}" destId="{7DB3144E-7E24-42AE-868C-4FBCF3ED263C}" srcOrd="1" destOrd="0" presId="urn:microsoft.com/office/officeart/2005/8/layout/process5"/>
    <dgm:cxn modelId="{638BFF70-5EEA-46A0-BAE6-5B9F98370D54}" type="presOf" srcId="{1B0BEE23-6F62-4FCF-929A-65BC8596F1D4}" destId="{F400E932-DD6D-4E11-9565-117363F700DA}" srcOrd="1" destOrd="0" presId="urn:microsoft.com/office/officeart/2005/8/layout/process5"/>
    <dgm:cxn modelId="{EC753771-868E-483B-A84D-1712B9E2C72C}" type="presOf" srcId="{F7235BD4-C868-4290-B807-6ACB135859DC}" destId="{F487DF16-217E-4FBC-B1A5-1D3E122B39C9}" srcOrd="1" destOrd="0" presId="urn:microsoft.com/office/officeart/2005/8/layout/process5"/>
    <dgm:cxn modelId="{54B48874-0036-4886-A432-DA359F08CE12}" type="presOf" srcId="{1B0BEE23-6F62-4FCF-929A-65BC8596F1D4}" destId="{4FA4E222-2E5D-4076-8D20-B1C2B7B84198}" srcOrd="0" destOrd="0" presId="urn:microsoft.com/office/officeart/2005/8/layout/process5"/>
    <dgm:cxn modelId="{71EB1184-F3AD-4D16-8FDF-1DEBF1619C6D}" type="presOf" srcId="{462B137C-078E-40D5-9084-6D18F3424B68}" destId="{CD405AFF-013A-4FFF-9667-8A58BE65BF30}" srcOrd="0" destOrd="0" presId="urn:microsoft.com/office/officeart/2005/8/layout/process5"/>
    <dgm:cxn modelId="{A534B792-28E8-47DB-9B06-B31506ACB5F0}" srcId="{8A28E891-C38D-453C-BF29-0436C14C9F01}" destId="{895A3A80-824A-4CCB-BA3D-E0C479555E6F}" srcOrd="8" destOrd="0" parTransId="{BDECB2B9-B88F-4B27-983F-E821E7658797}" sibTransId="{2936103E-EA3D-4EE3-9007-029B143BDD08}"/>
    <dgm:cxn modelId="{5E351D97-16E2-4E07-B5B4-A6CD082155C0}" srcId="{8A28E891-C38D-453C-BF29-0436C14C9F01}" destId="{EF701C7C-D468-4051-8421-D9C51F6F161C}" srcOrd="5" destOrd="0" parTransId="{0B42CC74-366C-461D-BD8F-7AE07A3E3D45}" sibTransId="{6B0A01D6-50E6-4D44-BEB8-F2BF9EABC4AE}"/>
    <dgm:cxn modelId="{38AA28AE-2354-41E0-BC99-E637114CCC5D}" srcId="{8A28E891-C38D-453C-BF29-0436C14C9F01}" destId="{9A61425E-3ADF-42FE-BA3F-5A5993788503}" srcOrd="9" destOrd="0" parTransId="{8DE22613-B7AB-450B-931C-9D0D8B0F1370}" sibTransId="{828448EC-DFCE-4370-8A9A-9F803FA7BDF6}"/>
    <dgm:cxn modelId="{33F22DAE-56EE-4313-93BE-AC5691CFF273}" type="presOf" srcId="{9C5D90B7-877F-42FB-B4E3-676FFF0E045B}" destId="{B7475424-E9C6-4C55-8751-BF2FB6C37D36}" srcOrd="1" destOrd="0" presId="urn:microsoft.com/office/officeart/2005/8/layout/process5"/>
    <dgm:cxn modelId="{FC6F8CB2-24FF-4D40-9AE4-824D357BA84D}" type="presOf" srcId="{6B0A01D6-50E6-4D44-BEB8-F2BF9EABC4AE}" destId="{A9C98DE4-BBC4-451F-AC7A-5CDB4B3CDF35}" srcOrd="0" destOrd="0" presId="urn:microsoft.com/office/officeart/2005/8/layout/process5"/>
    <dgm:cxn modelId="{0C8666B9-EBDD-4C70-B4C7-E2BF1E973F5F}" type="presOf" srcId="{F7235BD4-C868-4290-B807-6ACB135859DC}" destId="{D8064D6D-02A5-4C6F-A31A-0E8FEFFBD70C}" srcOrd="0" destOrd="0" presId="urn:microsoft.com/office/officeart/2005/8/layout/process5"/>
    <dgm:cxn modelId="{6DB59BBA-319F-4A8B-8C0B-1C14B1E7E2B8}" type="presOf" srcId="{6FBC1FC6-175B-4028-AD7B-F7738AAF66C1}" destId="{53EE9802-63B8-4B0B-BFB7-A19BD4977EBD}" srcOrd="0" destOrd="0" presId="urn:microsoft.com/office/officeart/2005/8/layout/process5"/>
    <dgm:cxn modelId="{7E2E0EC2-4903-46CB-9D8C-B36E57891804}" type="presOf" srcId="{9A61425E-3ADF-42FE-BA3F-5A5993788503}" destId="{8B57898F-A504-4B8C-B0C3-A5E08148DE5D}" srcOrd="0" destOrd="0" presId="urn:microsoft.com/office/officeart/2005/8/layout/process5"/>
    <dgm:cxn modelId="{BA970CCB-B6D1-47E2-954F-0004B6C9210D}" type="presOf" srcId="{8A28E891-C38D-453C-BF29-0436C14C9F01}" destId="{5CB9B072-8594-406A-95F7-34A4EA48D7AE}" srcOrd="0" destOrd="0" presId="urn:microsoft.com/office/officeart/2005/8/layout/process5"/>
    <dgm:cxn modelId="{E3AF83CE-5F0A-4437-BF8B-FA4F6D1C51D7}" type="presOf" srcId="{ACF3DA1F-A4D9-4E94-83D5-9AB9863933EE}" destId="{6E69B69E-8A55-426F-912A-B5BEF8F297CA}" srcOrd="1" destOrd="0" presId="urn:microsoft.com/office/officeart/2005/8/layout/process5"/>
    <dgm:cxn modelId="{8447FBD1-5F5A-4D88-B829-1726CAE82322}" srcId="{8A28E891-C38D-453C-BF29-0436C14C9F01}" destId="{43F31CBD-A217-4790-BC33-1DE06D312C16}" srcOrd="0" destOrd="0" parTransId="{2C0FF70C-0532-4934-959B-B7489CCDEBBC}" sibTransId="{0B9A8EF1-DE6D-48AF-BCC8-8FB50DD4F185}"/>
    <dgm:cxn modelId="{5FD672DE-6A21-4836-A5E3-1B51CEB2F82D}" srcId="{8A28E891-C38D-453C-BF29-0436C14C9F01}" destId="{1D5A6792-B967-4AAC-B679-982AE245F048}" srcOrd="2" destOrd="0" parTransId="{18429890-708B-4AE2-9778-B2FB78C85491}" sibTransId="{F7235BD4-C868-4290-B807-6ACB135859DC}"/>
    <dgm:cxn modelId="{21F438E1-3FFA-47E3-9A13-31A3496E273C}" type="presOf" srcId="{EF701C7C-D468-4051-8421-D9C51F6F161C}" destId="{AF331A92-33CF-4F74-93C7-A77EBA613B2B}" srcOrd="0" destOrd="0" presId="urn:microsoft.com/office/officeart/2005/8/layout/process5"/>
    <dgm:cxn modelId="{47FD33E2-7302-4D71-9626-A0BE3EEE5564}" type="presOf" srcId="{6B0A01D6-50E6-4D44-BEB8-F2BF9EABC4AE}" destId="{A25725B5-6F92-4AC6-9120-D108F73171C4}" srcOrd="1" destOrd="0" presId="urn:microsoft.com/office/officeart/2005/8/layout/process5"/>
    <dgm:cxn modelId="{EDD416FB-0D3A-4E80-A813-30EB7B1D2590}" type="presOf" srcId="{69C0DF62-A3BD-40FA-9468-8DD64B7CD530}" destId="{63EF038A-4896-46C3-B1F3-D85EE90FD88B}" srcOrd="0" destOrd="0" presId="urn:microsoft.com/office/officeart/2005/8/layout/process5"/>
    <dgm:cxn modelId="{7BA580FF-1666-4F32-A554-4E8AA538B803}" type="presOf" srcId="{462B137C-078E-40D5-9084-6D18F3424B68}" destId="{EBB3E311-D954-426C-9701-A9CC782A0CD4}" srcOrd="1" destOrd="0" presId="urn:microsoft.com/office/officeart/2005/8/layout/process5"/>
    <dgm:cxn modelId="{42568812-A8B1-4800-A08D-6220DD335BB3}" type="presParOf" srcId="{5CB9B072-8594-406A-95F7-34A4EA48D7AE}" destId="{6F34EE21-CF27-4421-BBBA-DB0D3D37999B}" srcOrd="0" destOrd="0" presId="urn:microsoft.com/office/officeart/2005/8/layout/process5"/>
    <dgm:cxn modelId="{5E683195-A812-4290-8193-B8C7171E18FF}" type="presParOf" srcId="{5CB9B072-8594-406A-95F7-34A4EA48D7AE}" destId="{45EDC4F6-236E-4B0D-856E-4563AFE34EA1}" srcOrd="1" destOrd="0" presId="urn:microsoft.com/office/officeart/2005/8/layout/process5"/>
    <dgm:cxn modelId="{3DF94AD6-EC0C-4812-B5D5-21A64BD2D2E5}" type="presParOf" srcId="{45EDC4F6-236E-4B0D-856E-4563AFE34EA1}" destId="{7DB3144E-7E24-42AE-868C-4FBCF3ED263C}" srcOrd="0" destOrd="0" presId="urn:microsoft.com/office/officeart/2005/8/layout/process5"/>
    <dgm:cxn modelId="{57BD8295-1C4C-4632-9145-159F0B28DEFF}" type="presParOf" srcId="{5CB9B072-8594-406A-95F7-34A4EA48D7AE}" destId="{41B45A85-C338-4486-A172-71B4B6815B89}" srcOrd="2" destOrd="0" presId="urn:microsoft.com/office/officeart/2005/8/layout/process5"/>
    <dgm:cxn modelId="{D58BAB76-3527-4243-9061-2B48F8B320C9}" type="presParOf" srcId="{5CB9B072-8594-406A-95F7-34A4EA48D7AE}" destId="{8E62BA5A-B7A5-4D53-A176-BC4A1A869A08}" srcOrd="3" destOrd="0" presId="urn:microsoft.com/office/officeart/2005/8/layout/process5"/>
    <dgm:cxn modelId="{EB5C4837-1521-4C02-85E3-250DEBA90C0E}" type="presParOf" srcId="{8E62BA5A-B7A5-4D53-A176-BC4A1A869A08}" destId="{6E69B69E-8A55-426F-912A-B5BEF8F297CA}" srcOrd="0" destOrd="0" presId="urn:microsoft.com/office/officeart/2005/8/layout/process5"/>
    <dgm:cxn modelId="{05528078-A4BA-414E-A0FF-009842458BE5}" type="presParOf" srcId="{5CB9B072-8594-406A-95F7-34A4EA48D7AE}" destId="{7EFC31D9-907B-4D99-B2B1-DFAB09043D5C}" srcOrd="4" destOrd="0" presId="urn:microsoft.com/office/officeart/2005/8/layout/process5"/>
    <dgm:cxn modelId="{A18B03A0-BFAC-4D13-9062-EB3D8E3F59E7}" type="presParOf" srcId="{5CB9B072-8594-406A-95F7-34A4EA48D7AE}" destId="{D8064D6D-02A5-4C6F-A31A-0E8FEFFBD70C}" srcOrd="5" destOrd="0" presId="urn:microsoft.com/office/officeart/2005/8/layout/process5"/>
    <dgm:cxn modelId="{C5F79FC4-135D-48A4-8CC4-65615E0D114D}" type="presParOf" srcId="{D8064D6D-02A5-4C6F-A31A-0E8FEFFBD70C}" destId="{F487DF16-217E-4FBC-B1A5-1D3E122B39C9}" srcOrd="0" destOrd="0" presId="urn:microsoft.com/office/officeart/2005/8/layout/process5"/>
    <dgm:cxn modelId="{1E698943-5182-4D97-8408-AC41AAE54E8D}" type="presParOf" srcId="{5CB9B072-8594-406A-95F7-34A4EA48D7AE}" destId="{B71F0181-75DC-445E-9D24-913CEA93EC3A}" srcOrd="6" destOrd="0" presId="urn:microsoft.com/office/officeart/2005/8/layout/process5"/>
    <dgm:cxn modelId="{F3B0B1E2-A8B3-4F85-AB18-0ABDA1AE297F}" type="presParOf" srcId="{5CB9B072-8594-406A-95F7-34A4EA48D7AE}" destId="{20D5DDA3-181E-4B52-B869-38E310093F22}" srcOrd="7" destOrd="0" presId="urn:microsoft.com/office/officeart/2005/8/layout/process5"/>
    <dgm:cxn modelId="{EDB3A4FC-1C36-463D-BAF1-15464099011B}" type="presParOf" srcId="{20D5DDA3-181E-4B52-B869-38E310093F22}" destId="{96260F1F-EECE-4204-9323-C4FE4A9FEDBF}" srcOrd="0" destOrd="0" presId="urn:microsoft.com/office/officeart/2005/8/layout/process5"/>
    <dgm:cxn modelId="{4466265E-CFAA-4D12-861D-A863B446557F}" type="presParOf" srcId="{5CB9B072-8594-406A-95F7-34A4EA48D7AE}" destId="{53EE9802-63B8-4B0B-BFB7-A19BD4977EBD}" srcOrd="8" destOrd="0" presId="urn:microsoft.com/office/officeart/2005/8/layout/process5"/>
    <dgm:cxn modelId="{DEEFD7BB-CC60-4306-AF6F-B24B79F07F22}" type="presParOf" srcId="{5CB9B072-8594-406A-95F7-34A4EA48D7AE}" destId="{CD405AFF-013A-4FFF-9667-8A58BE65BF30}" srcOrd="9" destOrd="0" presId="urn:microsoft.com/office/officeart/2005/8/layout/process5"/>
    <dgm:cxn modelId="{B2060E17-EBB8-4F6C-A44F-04807803BE6E}" type="presParOf" srcId="{CD405AFF-013A-4FFF-9667-8A58BE65BF30}" destId="{EBB3E311-D954-426C-9701-A9CC782A0CD4}" srcOrd="0" destOrd="0" presId="urn:microsoft.com/office/officeart/2005/8/layout/process5"/>
    <dgm:cxn modelId="{3FCB1E90-973E-4278-BBF6-2638C83BDEB9}" type="presParOf" srcId="{5CB9B072-8594-406A-95F7-34A4EA48D7AE}" destId="{AF331A92-33CF-4F74-93C7-A77EBA613B2B}" srcOrd="10" destOrd="0" presId="urn:microsoft.com/office/officeart/2005/8/layout/process5"/>
    <dgm:cxn modelId="{91272350-4A4E-4DC7-A4C3-F74BAAEB7861}" type="presParOf" srcId="{5CB9B072-8594-406A-95F7-34A4EA48D7AE}" destId="{A9C98DE4-BBC4-451F-AC7A-5CDB4B3CDF35}" srcOrd="11" destOrd="0" presId="urn:microsoft.com/office/officeart/2005/8/layout/process5"/>
    <dgm:cxn modelId="{4F259238-DB82-4BA0-A3BC-174386F5D31F}" type="presParOf" srcId="{A9C98DE4-BBC4-451F-AC7A-5CDB4B3CDF35}" destId="{A25725B5-6F92-4AC6-9120-D108F73171C4}" srcOrd="0" destOrd="0" presId="urn:microsoft.com/office/officeart/2005/8/layout/process5"/>
    <dgm:cxn modelId="{5FC888E3-4408-49D5-855C-9F1B7C5DE03B}" type="presParOf" srcId="{5CB9B072-8594-406A-95F7-34A4EA48D7AE}" destId="{63EF038A-4896-46C3-B1F3-D85EE90FD88B}" srcOrd="12" destOrd="0" presId="urn:microsoft.com/office/officeart/2005/8/layout/process5"/>
    <dgm:cxn modelId="{23EBEB81-9D5C-468B-8077-066F6C8118F0}" type="presParOf" srcId="{5CB9B072-8594-406A-95F7-34A4EA48D7AE}" destId="{4FA4E222-2E5D-4076-8D20-B1C2B7B84198}" srcOrd="13" destOrd="0" presId="urn:microsoft.com/office/officeart/2005/8/layout/process5"/>
    <dgm:cxn modelId="{A2D6ED23-E178-44AF-982C-8AA8E300DBC7}" type="presParOf" srcId="{4FA4E222-2E5D-4076-8D20-B1C2B7B84198}" destId="{F400E932-DD6D-4E11-9565-117363F700DA}" srcOrd="0" destOrd="0" presId="urn:microsoft.com/office/officeart/2005/8/layout/process5"/>
    <dgm:cxn modelId="{6F4DCF37-3C03-4BE4-A937-9EC6A7D7B19C}" type="presParOf" srcId="{5CB9B072-8594-406A-95F7-34A4EA48D7AE}" destId="{F2456329-F3E9-4090-A5BF-C2804916F113}" srcOrd="14" destOrd="0" presId="urn:microsoft.com/office/officeart/2005/8/layout/process5"/>
    <dgm:cxn modelId="{A7962B20-5E71-4CA7-B2C9-908AAE1BDFDE}" type="presParOf" srcId="{5CB9B072-8594-406A-95F7-34A4EA48D7AE}" destId="{1A0964FC-3527-4031-8F14-9972F1AB8A74}" srcOrd="15" destOrd="0" presId="urn:microsoft.com/office/officeart/2005/8/layout/process5"/>
    <dgm:cxn modelId="{754E31F6-0B37-47F1-A034-05741948B1FC}" type="presParOf" srcId="{1A0964FC-3527-4031-8F14-9972F1AB8A74}" destId="{B7475424-E9C6-4C55-8751-BF2FB6C37D36}" srcOrd="0" destOrd="0" presId="urn:microsoft.com/office/officeart/2005/8/layout/process5"/>
    <dgm:cxn modelId="{FBBA5EF9-32BB-48A9-932E-37D959323419}" type="presParOf" srcId="{5CB9B072-8594-406A-95F7-34A4EA48D7AE}" destId="{8687FBF8-2116-43C4-8012-B639C125887A}" srcOrd="16" destOrd="0" presId="urn:microsoft.com/office/officeart/2005/8/layout/process5"/>
    <dgm:cxn modelId="{163FB203-C013-4B45-A349-BB1211CA278E}" type="presParOf" srcId="{5CB9B072-8594-406A-95F7-34A4EA48D7AE}" destId="{696E12BA-A2B6-45F0-AAC8-C553A72AF4C3}" srcOrd="17" destOrd="0" presId="urn:microsoft.com/office/officeart/2005/8/layout/process5"/>
    <dgm:cxn modelId="{07B6BB80-7202-45EF-9B5B-CBDD688305A5}" type="presParOf" srcId="{696E12BA-A2B6-45F0-AAC8-C553A72AF4C3}" destId="{51348294-B94F-4512-95E4-719A1BFB1128}" srcOrd="0" destOrd="0" presId="urn:microsoft.com/office/officeart/2005/8/layout/process5"/>
    <dgm:cxn modelId="{3BCCFF5C-5CD0-4A6F-959C-43C5738C0EA5}" type="presParOf" srcId="{5CB9B072-8594-406A-95F7-34A4EA48D7AE}" destId="{8B57898F-A504-4B8C-B0C3-A5E08148DE5D}" srcOrd="1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4EE21-CF27-4421-BBBA-DB0D3D37999B}">
      <dsp:nvSpPr>
        <dsp:cNvPr id="0" name=""/>
        <dsp:cNvSpPr/>
      </dsp:nvSpPr>
      <dsp:spPr>
        <a:xfrm>
          <a:off x="5858" y="210613"/>
          <a:ext cx="1816019" cy="1089611"/>
        </a:xfrm>
        <a:prstGeom prst="roundRect">
          <a:avLst>
            <a:gd name="adj" fmla="val 1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DSCSA signed into law</a:t>
          </a:r>
        </a:p>
        <a:p>
          <a:pPr marL="0" lvl="0" indent="0" algn="ctr" defTabSz="444500">
            <a:lnSpc>
              <a:spcPct val="90000"/>
            </a:lnSpc>
            <a:spcBef>
              <a:spcPct val="0"/>
            </a:spcBef>
            <a:spcAft>
              <a:spcPct val="35000"/>
            </a:spcAft>
            <a:buNone/>
          </a:pPr>
          <a:r>
            <a:rPr lang="en-US" sz="1000" kern="1200" dirty="0">
              <a:solidFill>
                <a:schemeClr val="tx1"/>
              </a:solidFill>
            </a:rPr>
            <a:t>November 2013</a:t>
          </a:r>
        </a:p>
      </dsp:txBody>
      <dsp:txXfrm>
        <a:off x="37772" y="242527"/>
        <a:ext cx="1752191" cy="1025783"/>
      </dsp:txXfrm>
    </dsp:sp>
    <dsp:sp modelId="{45EDC4F6-236E-4B0D-856E-4563AFE34EA1}">
      <dsp:nvSpPr>
        <dsp:cNvPr id="0" name=""/>
        <dsp:cNvSpPr/>
      </dsp:nvSpPr>
      <dsp:spPr>
        <a:xfrm>
          <a:off x="1981687" y="530233"/>
          <a:ext cx="384996" cy="450372"/>
        </a:xfrm>
        <a:prstGeom prst="rightArrow">
          <a:avLst>
            <a:gd name="adj1" fmla="val 600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a:off x="1981687" y="620307"/>
        <a:ext cx="269497" cy="270224"/>
      </dsp:txXfrm>
    </dsp:sp>
    <dsp:sp modelId="{41B45A85-C338-4486-A172-71B4B6815B89}">
      <dsp:nvSpPr>
        <dsp:cNvPr id="0" name=""/>
        <dsp:cNvSpPr/>
      </dsp:nvSpPr>
      <dsp:spPr>
        <a:xfrm>
          <a:off x="2548285" y="210613"/>
          <a:ext cx="1816019" cy="1089611"/>
        </a:xfrm>
        <a:prstGeom prst="roundRect">
          <a:avLst>
            <a:gd name="adj" fmla="val 10000"/>
          </a:avLst>
        </a:prstGeom>
        <a:solidFill>
          <a:schemeClr val="accent6">
            <a:shade val="50000"/>
            <a:hueOff val="73685"/>
            <a:satOff val="-3221"/>
            <a:lumOff val="87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DoD working group convened and published a “DSCSA Compliance Strategy” white paper</a:t>
          </a:r>
        </a:p>
        <a:p>
          <a:pPr marL="0" lvl="0" indent="0" algn="ctr" defTabSz="533400">
            <a:lnSpc>
              <a:spcPct val="90000"/>
            </a:lnSpc>
            <a:spcBef>
              <a:spcPct val="0"/>
            </a:spcBef>
            <a:spcAft>
              <a:spcPct val="35000"/>
            </a:spcAft>
            <a:buNone/>
          </a:pPr>
          <a:r>
            <a:rPr lang="en-US" sz="1200" kern="1200" dirty="0">
              <a:solidFill>
                <a:schemeClr val="tx1"/>
              </a:solidFill>
            </a:rPr>
            <a:t>10 October 2017</a:t>
          </a:r>
        </a:p>
      </dsp:txBody>
      <dsp:txXfrm>
        <a:off x="2580199" y="242527"/>
        <a:ext cx="1752191" cy="1025783"/>
      </dsp:txXfrm>
    </dsp:sp>
    <dsp:sp modelId="{8E62BA5A-B7A5-4D53-A176-BC4A1A869A08}">
      <dsp:nvSpPr>
        <dsp:cNvPr id="0" name=""/>
        <dsp:cNvSpPr/>
      </dsp:nvSpPr>
      <dsp:spPr>
        <a:xfrm>
          <a:off x="4524115" y="530233"/>
          <a:ext cx="384996" cy="450372"/>
        </a:xfrm>
        <a:prstGeom prst="rightArrow">
          <a:avLst>
            <a:gd name="adj1" fmla="val 60000"/>
            <a:gd name="adj2" fmla="val 50000"/>
          </a:avLst>
        </a:prstGeom>
        <a:solidFill>
          <a:schemeClr val="accent6">
            <a:shade val="90000"/>
            <a:hueOff val="84415"/>
            <a:satOff val="-3372"/>
            <a:lumOff val="78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a:off x="4524115" y="620307"/>
        <a:ext cx="269497" cy="270224"/>
      </dsp:txXfrm>
    </dsp:sp>
    <dsp:sp modelId="{7EFC31D9-907B-4D99-B2B1-DFAB09043D5C}">
      <dsp:nvSpPr>
        <dsp:cNvPr id="0" name=""/>
        <dsp:cNvSpPr/>
      </dsp:nvSpPr>
      <dsp:spPr>
        <a:xfrm>
          <a:off x="5090713" y="210613"/>
          <a:ext cx="1816019" cy="1089611"/>
        </a:xfrm>
        <a:prstGeom prst="roundRect">
          <a:avLst>
            <a:gd name="adj" fmla="val 10000"/>
          </a:avLst>
        </a:prstGeom>
        <a:solidFill>
          <a:schemeClr val="accent6">
            <a:shade val="50000"/>
            <a:hueOff val="147370"/>
            <a:satOff val="-6442"/>
            <a:lumOff val="175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COVID-19 Pandemic</a:t>
          </a:r>
        </a:p>
        <a:p>
          <a:pPr marL="0" lvl="0" indent="0" algn="ctr" defTabSz="444500">
            <a:lnSpc>
              <a:spcPct val="90000"/>
            </a:lnSpc>
            <a:spcBef>
              <a:spcPct val="0"/>
            </a:spcBef>
            <a:spcAft>
              <a:spcPct val="35000"/>
            </a:spcAft>
            <a:buNone/>
          </a:pPr>
          <a:endParaRPr lang="en-US" sz="1000" kern="1200" dirty="0">
            <a:solidFill>
              <a:schemeClr val="tx1"/>
            </a:solidFill>
          </a:endParaRPr>
        </a:p>
        <a:p>
          <a:pPr marL="0" lvl="0" indent="0" algn="ctr" defTabSz="444500">
            <a:lnSpc>
              <a:spcPct val="90000"/>
            </a:lnSpc>
            <a:spcBef>
              <a:spcPct val="0"/>
            </a:spcBef>
            <a:spcAft>
              <a:spcPct val="35000"/>
            </a:spcAft>
            <a:buNone/>
          </a:pPr>
          <a:r>
            <a:rPr lang="en-US" sz="1000" kern="1200" dirty="0">
              <a:solidFill>
                <a:schemeClr val="tx1"/>
              </a:solidFill>
            </a:rPr>
            <a:t>March 20, 2020 – </a:t>
          </a:r>
        </a:p>
        <a:p>
          <a:pPr marL="0" lvl="0" indent="0" algn="ctr" defTabSz="444500">
            <a:lnSpc>
              <a:spcPct val="90000"/>
            </a:lnSpc>
            <a:spcBef>
              <a:spcPct val="0"/>
            </a:spcBef>
            <a:spcAft>
              <a:spcPct val="35000"/>
            </a:spcAft>
            <a:buNone/>
          </a:pPr>
          <a:r>
            <a:rPr lang="en-US" sz="1000" kern="1200" dirty="0">
              <a:solidFill>
                <a:schemeClr val="tx1"/>
              </a:solidFill>
            </a:rPr>
            <a:t>May 11, 2023</a:t>
          </a:r>
        </a:p>
      </dsp:txBody>
      <dsp:txXfrm>
        <a:off x="5122627" y="242527"/>
        <a:ext cx="1752191" cy="1025783"/>
      </dsp:txXfrm>
    </dsp:sp>
    <dsp:sp modelId="{D8064D6D-02A5-4C6F-A31A-0E8FEFFBD70C}">
      <dsp:nvSpPr>
        <dsp:cNvPr id="0" name=""/>
        <dsp:cNvSpPr/>
      </dsp:nvSpPr>
      <dsp:spPr>
        <a:xfrm>
          <a:off x="7066543" y="530233"/>
          <a:ext cx="384996" cy="450372"/>
        </a:xfrm>
        <a:prstGeom prst="rightArrow">
          <a:avLst>
            <a:gd name="adj1" fmla="val 60000"/>
            <a:gd name="adj2" fmla="val 50000"/>
          </a:avLst>
        </a:prstGeom>
        <a:solidFill>
          <a:schemeClr val="accent6">
            <a:shade val="90000"/>
            <a:hueOff val="168831"/>
            <a:satOff val="-6744"/>
            <a:lumOff val="156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a:off x="7066543" y="620307"/>
        <a:ext cx="269497" cy="270224"/>
      </dsp:txXfrm>
    </dsp:sp>
    <dsp:sp modelId="{B71F0181-75DC-445E-9D24-913CEA93EC3A}">
      <dsp:nvSpPr>
        <dsp:cNvPr id="0" name=""/>
        <dsp:cNvSpPr/>
      </dsp:nvSpPr>
      <dsp:spPr>
        <a:xfrm>
          <a:off x="7633141" y="210613"/>
          <a:ext cx="1816019" cy="1089611"/>
        </a:xfrm>
        <a:prstGeom prst="roundRect">
          <a:avLst>
            <a:gd name="adj" fmla="val 10000"/>
          </a:avLst>
        </a:prstGeom>
        <a:solidFill>
          <a:schemeClr val="accent6">
            <a:shade val="50000"/>
            <a:hueOff val="221054"/>
            <a:satOff val="-9663"/>
            <a:lumOff val="263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FDA Extends implementation deadline from Nov 27, 2023 to Nov 27, 2024 due to readiness of national pharmaceutical industry </a:t>
          </a:r>
        </a:p>
      </dsp:txBody>
      <dsp:txXfrm>
        <a:off x="7665055" y="242527"/>
        <a:ext cx="1752191" cy="1025783"/>
      </dsp:txXfrm>
    </dsp:sp>
    <dsp:sp modelId="{20D5DDA3-181E-4B52-B869-38E310093F22}">
      <dsp:nvSpPr>
        <dsp:cNvPr id="0" name=""/>
        <dsp:cNvSpPr/>
      </dsp:nvSpPr>
      <dsp:spPr>
        <a:xfrm>
          <a:off x="9608970" y="530233"/>
          <a:ext cx="384996" cy="450372"/>
        </a:xfrm>
        <a:prstGeom prst="rightArrow">
          <a:avLst>
            <a:gd name="adj1" fmla="val 60000"/>
            <a:gd name="adj2" fmla="val 50000"/>
          </a:avLst>
        </a:prstGeom>
        <a:solidFill>
          <a:schemeClr val="accent6">
            <a:shade val="90000"/>
            <a:hueOff val="253246"/>
            <a:satOff val="-10115"/>
            <a:lumOff val="234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a:off x="9608970" y="620307"/>
        <a:ext cx="269497" cy="270224"/>
      </dsp:txXfrm>
    </dsp:sp>
    <dsp:sp modelId="{53EE9802-63B8-4B0B-BFB7-A19BD4977EBD}">
      <dsp:nvSpPr>
        <dsp:cNvPr id="0" name=""/>
        <dsp:cNvSpPr/>
      </dsp:nvSpPr>
      <dsp:spPr>
        <a:xfrm>
          <a:off x="10175569" y="210613"/>
          <a:ext cx="1816019" cy="1089611"/>
        </a:xfrm>
        <a:prstGeom prst="roundRect">
          <a:avLst>
            <a:gd name="adj" fmla="val 10000"/>
          </a:avLst>
        </a:prstGeom>
        <a:solidFill>
          <a:schemeClr val="accent6">
            <a:shade val="50000"/>
            <a:hueOff val="294739"/>
            <a:satOff val="-12884"/>
            <a:lumOff val="351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DSCSA Overview at the Pharmacy Supply Chain Risk Management Working Group (PSCRM-WG) meeting</a:t>
          </a:r>
        </a:p>
        <a:p>
          <a:pPr marL="0" lvl="0" indent="0" algn="ctr" defTabSz="444500">
            <a:lnSpc>
              <a:spcPct val="90000"/>
            </a:lnSpc>
            <a:spcBef>
              <a:spcPct val="0"/>
            </a:spcBef>
            <a:spcAft>
              <a:spcPct val="35000"/>
            </a:spcAft>
            <a:buNone/>
          </a:pPr>
          <a:r>
            <a:rPr lang="en-US" sz="1000" kern="1200" dirty="0">
              <a:solidFill>
                <a:schemeClr val="tx1"/>
              </a:solidFill>
            </a:rPr>
            <a:t>28 June 2024</a:t>
          </a:r>
        </a:p>
      </dsp:txBody>
      <dsp:txXfrm>
        <a:off x="10207483" y="242527"/>
        <a:ext cx="1752191" cy="1025783"/>
      </dsp:txXfrm>
    </dsp:sp>
    <dsp:sp modelId="{CD405AFF-013A-4FFF-9667-8A58BE65BF30}">
      <dsp:nvSpPr>
        <dsp:cNvPr id="0" name=""/>
        <dsp:cNvSpPr/>
      </dsp:nvSpPr>
      <dsp:spPr>
        <a:xfrm rot="5400000">
          <a:off x="10891080" y="1427346"/>
          <a:ext cx="384996" cy="450372"/>
        </a:xfrm>
        <a:prstGeom prst="rightArrow">
          <a:avLst>
            <a:gd name="adj1" fmla="val 60000"/>
            <a:gd name="adj2" fmla="val 50000"/>
          </a:avLst>
        </a:prstGeom>
        <a:solidFill>
          <a:schemeClr val="accent6">
            <a:shade val="90000"/>
            <a:hueOff val="337662"/>
            <a:satOff val="-13487"/>
            <a:lumOff val="312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rot="-5400000">
        <a:off x="10948467" y="1460034"/>
        <a:ext cx="270224" cy="269497"/>
      </dsp:txXfrm>
    </dsp:sp>
    <dsp:sp modelId="{AF331A92-33CF-4F74-93C7-A77EBA613B2B}">
      <dsp:nvSpPr>
        <dsp:cNvPr id="0" name=""/>
        <dsp:cNvSpPr/>
      </dsp:nvSpPr>
      <dsp:spPr>
        <a:xfrm>
          <a:off x="10175569" y="2026633"/>
          <a:ext cx="1816019" cy="1089611"/>
        </a:xfrm>
        <a:prstGeom prst="roundRect">
          <a:avLst>
            <a:gd name="adj" fmla="val 10000"/>
          </a:avLst>
        </a:prstGeom>
        <a:solidFill>
          <a:schemeClr val="accent6">
            <a:shade val="50000"/>
            <a:hueOff val="368424"/>
            <a:satOff val="-16105"/>
            <a:lumOff val="43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DSCSA Working Group formed as a subset of the PSCRM-WG and meets to discuss exemption proposals</a:t>
          </a:r>
        </a:p>
        <a:p>
          <a:pPr marL="0" lvl="0" indent="0" algn="ctr" defTabSz="444500">
            <a:lnSpc>
              <a:spcPct val="90000"/>
            </a:lnSpc>
            <a:spcBef>
              <a:spcPct val="0"/>
            </a:spcBef>
            <a:spcAft>
              <a:spcPct val="35000"/>
            </a:spcAft>
            <a:buNone/>
          </a:pPr>
          <a:r>
            <a:rPr lang="en-US" sz="1000" kern="1200" dirty="0">
              <a:solidFill>
                <a:schemeClr val="tx1"/>
              </a:solidFill>
            </a:rPr>
            <a:t>1 July 2024</a:t>
          </a:r>
        </a:p>
      </dsp:txBody>
      <dsp:txXfrm>
        <a:off x="10207483" y="2058547"/>
        <a:ext cx="1752191" cy="1025783"/>
      </dsp:txXfrm>
    </dsp:sp>
    <dsp:sp modelId="{A9C98DE4-BBC4-451F-AC7A-5CDB4B3CDF35}">
      <dsp:nvSpPr>
        <dsp:cNvPr id="0" name=""/>
        <dsp:cNvSpPr/>
      </dsp:nvSpPr>
      <dsp:spPr>
        <a:xfrm rot="10800000">
          <a:off x="9630763" y="2346252"/>
          <a:ext cx="384996" cy="450372"/>
        </a:xfrm>
        <a:prstGeom prst="rightArrow">
          <a:avLst>
            <a:gd name="adj1" fmla="val 60000"/>
            <a:gd name="adj2" fmla="val 50000"/>
          </a:avLst>
        </a:prstGeom>
        <a:solidFill>
          <a:schemeClr val="accent6">
            <a:shade val="90000"/>
            <a:hueOff val="337662"/>
            <a:satOff val="-13487"/>
            <a:lumOff val="312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tx1"/>
            </a:solidFill>
          </a:endParaRPr>
        </a:p>
      </dsp:txBody>
      <dsp:txXfrm rot="10800000">
        <a:off x="9746262" y="2436326"/>
        <a:ext cx="269497" cy="270224"/>
      </dsp:txXfrm>
    </dsp:sp>
    <dsp:sp modelId="{63EF038A-4896-46C3-B1F3-D85EE90FD88B}">
      <dsp:nvSpPr>
        <dsp:cNvPr id="0" name=""/>
        <dsp:cNvSpPr/>
      </dsp:nvSpPr>
      <dsp:spPr>
        <a:xfrm>
          <a:off x="7633141" y="2026633"/>
          <a:ext cx="1816019" cy="1089611"/>
        </a:xfrm>
        <a:prstGeom prst="roundRect">
          <a:avLst>
            <a:gd name="adj" fmla="val 10000"/>
          </a:avLst>
        </a:prstGeom>
        <a:solidFill>
          <a:schemeClr val="accent6">
            <a:shade val="50000"/>
            <a:hueOff val="294739"/>
            <a:satOff val="-12884"/>
            <a:lumOff val="351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Service &amp; pertinent DHA/DoD stakeholders approve proposed exemptions for DoD</a:t>
          </a:r>
        </a:p>
        <a:p>
          <a:pPr marL="0" lvl="0" indent="0" algn="ctr" defTabSz="444500">
            <a:lnSpc>
              <a:spcPct val="90000"/>
            </a:lnSpc>
            <a:spcBef>
              <a:spcPct val="0"/>
            </a:spcBef>
            <a:spcAft>
              <a:spcPct val="35000"/>
            </a:spcAft>
            <a:buNone/>
          </a:pPr>
          <a:r>
            <a:rPr lang="en-US" sz="1000" kern="1200" dirty="0">
              <a:solidFill>
                <a:schemeClr val="tx1"/>
              </a:solidFill>
            </a:rPr>
            <a:t>18 July 2024</a:t>
          </a:r>
        </a:p>
      </dsp:txBody>
      <dsp:txXfrm>
        <a:off x="7665055" y="2058547"/>
        <a:ext cx="1752191" cy="1025783"/>
      </dsp:txXfrm>
    </dsp:sp>
    <dsp:sp modelId="{4FA4E222-2E5D-4076-8D20-B1C2B7B84198}">
      <dsp:nvSpPr>
        <dsp:cNvPr id="0" name=""/>
        <dsp:cNvSpPr/>
      </dsp:nvSpPr>
      <dsp:spPr>
        <a:xfrm rot="10800000">
          <a:off x="7088335" y="2346252"/>
          <a:ext cx="384996" cy="450372"/>
        </a:xfrm>
        <a:prstGeom prst="rightArrow">
          <a:avLst>
            <a:gd name="adj1" fmla="val 60000"/>
            <a:gd name="adj2" fmla="val 50000"/>
          </a:avLst>
        </a:prstGeom>
        <a:solidFill>
          <a:schemeClr val="accent6">
            <a:shade val="90000"/>
            <a:hueOff val="253246"/>
            <a:satOff val="-10115"/>
            <a:lumOff val="234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p>
      </dsp:txBody>
      <dsp:txXfrm rot="10800000">
        <a:off x="7203834" y="2436326"/>
        <a:ext cx="269497" cy="270224"/>
      </dsp:txXfrm>
    </dsp:sp>
    <dsp:sp modelId="{F2456329-F3E9-4090-A5BF-C2804916F113}">
      <dsp:nvSpPr>
        <dsp:cNvPr id="0" name=""/>
        <dsp:cNvSpPr/>
      </dsp:nvSpPr>
      <dsp:spPr>
        <a:xfrm>
          <a:off x="5090713" y="2026633"/>
          <a:ext cx="1816019" cy="1089611"/>
        </a:xfrm>
        <a:prstGeom prst="roundRect">
          <a:avLst>
            <a:gd name="adj" fmla="val 10000"/>
          </a:avLst>
        </a:prstGeom>
        <a:solidFill>
          <a:schemeClr val="accent6">
            <a:shade val="50000"/>
            <a:hueOff val="221054"/>
            <a:satOff val="-9663"/>
            <a:lumOff val="263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Defense Medical Logistics Proponent Committee (DMLPC) members approved DoD’s proposed DSCSA exemptions</a:t>
          </a:r>
        </a:p>
        <a:p>
          <a:pPr marL="0" lvl="0" indent="0" algn="ctr" defTabSz="444500">
            <a:lnSpc>
              <a:spcPct val="90000"/>
            </a:lnSpc>
            <a:spcBef>
              <a:spcPct val="0"/>
            </a:spcBef>
            <a:spcAft>
              <a:spcPct val="35000"/>
            </a:spcAft>
            <a:buNone/>
          </a:pPr>
          <a:r>
            <a:rPr lang="en-US" sz="1000" kern="1200" dirty="0">
              <a:solidFill>
                <a:schemeClr val="tx1"/>
              </a:solidFill>
            </a:rPr>
            <a:t>25 July 2024</a:t>
          </a:r>
        </a:p>
      </dsp:txBody>
      <dsp:txXfrm>
        <a:off x="5122627" y="2058547"/>
        <a:ext cx="1752191" cy="1025783"/>
      </dsp:txXfrm>
    </dsp:sp>
    <dsp:sp modelId="{1A0964FC-3527-4031-8F14-9972F1AB8A74}">
      <dsp:nvSpPr>
        <dsp:cNvPr id="0" name=""/>
        <dsp:cNvSpPr/>
      </dsp:nvSpPr>
      <dsp:spPr>
        <a:xfrm rot="10800000">
          <a:off x="4545907" y="2346252"/>
          <a:ext cx="384996" cy="450372"/>
        </a:xfrm>
        <a:prstGeom prst="rightArrow">
          <a:avLst>
            <a:gd name="adj1" fmla="val 60000"/>
            <a:gd name="adj2" fmla="val 50000"/>
          </a:avLst>
        </a:prstGeom>
        <a:solidFill>
          <a:schemeClr val="accent6">
            <a:shade val="90000"/>
            <a:hueOff val="168831"/>
            <a:satOff val="-6744"/>
            <a:lumOff val="156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p>
      </dsp:txBody>
      <dsp:txXfrm rot="10800000">
        <a:off x="4661406" y="2436326"/>
        <a:ext cx="269497" cy="270224"/>
      </dsp:txXfrm>
    </dsp:sp>
    <dsp:sp modelId="{8687FBF8-2116-43C4-8012-B639C125887A}">
      <dsp:nvSpPr>
        <dsp:cNvPr id="0" name=""/>
        <dsp:cNvSpPr/>
      </dsp:nvSpPr>
      <dsp:spPr>
        <a:xfrm>
          <a:off x="2548285" y="2026633"/>
          <a:ext cx="1816019" cy="1089611"/>
        </a:xfrm>
        <a:prstGeom prst="roundRect">
          <a:avLst>
            <a:gd name="adj" fmla="val 10000"/>
          </a:avLst>
        </a:prstGeom>
        <a:solidFill>
          <a:schemeClr val="accent6">
            <a:shade val="50000"/>
            <a:hueOff val="147370"/>
            <a:satOff val="-6442"/>
            <a:lumOff val="175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DSCSA Working Group submits DoD’s DSCSA exemption requests to the FDA </a:t>
          </a:r>
        </a:p>
        <a:p>
          <a:pPr marL="0" lvl="0" indent="0" algn="ctr" defTabSz="444500">
            <a:lnSpc>
              <a:spcPct val="90000"/>
            </a:lnSpc>
            <a:spcBef>
              <a:spcPct val="0"/>
            </a:spcBef>
            <a:spcAft>
              <a:spcPct val="35000"/>
            </a:spcAft>
            <a:buNone/>
          </a:pPr>
          <a:r>
            <a:rPr lang="en-US" sz="1000" kern="1200" dirty="0">
              <a:solidFill>
                <a:schemeClr val="tx1"/>
              </a:solidFill>
            </a:rPr>
            <a:t>29 July 2024</a:t>
          </a:r>
        </a:p>
      </dsp:txBody>
      <dsp:txXfrm>
        <a:off x="2580199" y="2058547"/>
        <a:ext cx="1752191" cy="1025783"/>
      </dsp:txXfrm>
    </dsp:sp>
    <dsp:sp modelId="{696E12BA-A2B6-45F0-AAC8-C553A72AF4C3}">
      <dsp:nvSpPr>
        <dsp:cNvPr id="0" name=""/>
        <dsp:cNvSpPr/>
      </dsp:nvSpPr>
      <dsp:spPr>
        <a:xfrm rot="10800000">
          <a:off x="2003479" y="2346252"/>
          <a:ext cx="384996" cy="450372"/>
        </a:xfrm>
        <a:prstGeom prst="rightArrow">
          <a:avLst>
            <a:gd name="adj1" fmla="val 60000"/>
            <a:gd name="adj2" fmla="val 50000"/>
          </a:avLst>
        </a:prstGeom>
        <a:solidFill>
          <a:schemeClr val="accent6">
            <a:shade val="90000"/>
            <a:hueOff val="84415"/>
            <a:satOff val="-3372"/>
            <a:lumOff val="78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dirty="0"/>
        </a:p>
      </dsp:txBody>
      <dsp:txXfrm rot="10800000">
        <a:off x="2118978" y="2436326"/>
        <a:ext cx="269497" cy="270224"/>
      </dsp:txXfrm>
    </dsp:sp>
    <dsp:sp modelId="{8B57898F-A504-4B8C-B0C3-A5E08148DE5D}">
      <dsp:nvSpPr>
        <dsp:cNvPr id="0" name=""/>
        <dsp:cNvSpPr/>
      </dsp:nvSpPr>
      <dsp:spPr>
        <a:xfrm>
          <a:off x="5858" y="2026633"/>
          <a:ext cx="1816019" cy="1089611"/>
        </a:xfrm>
        <a:prstGeom prst="roundRect">
          <a:avLst>
            <a:gd name="adj" fmla="val 10000"/>
          </a:avLst>
        </a:prstGeom>
        <a:solidFill>
          <a:schemeClr val="accent6">
            <a:shade val="50000"/>
            <a:hueOff val="73685"/>
            <a:satOff val="-3221"/>
            <a:lumOff val="87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Pending final exemption approval from the FDA</a:t>
          </a:r>
        </a:p>
        <a:p>
          <a:pPr marL="0" lvl="0" indent="0" algn="ctr" defTabSz="444500">
            <a:lnSpc>
              <a:spcPct val="90000"/>
            </a:lnSpc>
            <a:spcBef>
              <a:spcPct val="0"/>
            </a:spcBef>
            <a:spcAft>
              <a:spcPct val="35000"/>
            </a:spcAft>
            <a:buNone/>
          </a:pPr>
          <a:r>
            <a:rPr lang="en-US" sz="1000" kern="1200" dirty="0">
              <a:solidFill>
                <a:schemeClr val="tx1"/>
              </a:solidFill>
            </a:rPr>
            <a:t>(As of 25 Sep 2024)</a:t>
          </a:r>
        </a:p>
      </dsp:txBody>
      <dsp:txXfrm>
        <a:off x="37772" y="2058547"/>
        <a:ext cx="1752191" cy="1025783"/>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36B70-D250-4E9E-8670-7C7664369CF0}"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CF0F97-71C4-4A92-9CC5-B587BA85C804}" type="slidenum">
              <a:rPr lang="en-US" smtClean="0"/>
              <a:t>‹#›</a:t>
            </a:fld>
            <a:endParaRPr lang="en-US"/>
          </a:p>
        </p:txBody>
      </p:sp>
    </p:spTree>
    <p:extLst>
      <p:ext uri="{BB962C8B-B14F-4D97-AF65-F5344CB8AC3E}">
        <p14:creationId xmlns:p14="http://schemas.microsoft.com/office/powerpoint/2010/main" val="350716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Szad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37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What is DSCSA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 How will it affect you in the pharmacy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 ongoing actions by DoD to ensure compliance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861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7835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181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5495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will discuss the Drug Supply Chain Security Act (DSCSA), a crucial piece of legislation designed to significantly enhance the safety and security of our nation's drug supply chain</a:t>
            </a:r>
            <a:endParaRPr lang="en-US" dirty="0"/>
          </a:p>
          <a:p>
            <a:r>
              <a:rPr lang="en-US" dirty="0"/>
              <a:t>Why it’s important</a:t>
            </a:r>
          </a:p>
          <a:p>
            <a:r>
              <a:rPr lang="en-US" dirty="0"/>
              <a:t>What are the requirements that we need to follow </a:t>
            </a:r>
          </a:p>
          <a:p>
            <a:r>
              <a:rPr lang="en-US" dirty="0"/>
              <a:t>What is DoD doing to ensure compliance</a:t>
            </a:r>
          </a:p>
          <a:p>
            <a:r>
              <a:rPr lang="en-US" dirty="0"/>
              <a:t>Use case scenarios on how DSCSA will affect the way we do supply in the pharmacy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6283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many have heard about </a:t>
            </a:r>
            <a:r>
              <a:rPr lang="en-US" sz="1200" kern="1200" dirty="0" err="1">
                <a:solidFill>
                  <a:schemeClr val="tx1"/>
                </a:solidFill>
                <a:effectLst/>
                <a:latin typeface="+mn-lt"/>
                <a:ea typeface="+mn-ea"/>
                <a:cs typeface="+mn-cs"/>
              </a:rPr>
              <a:t>dscsa</a:t>
            </a:r>
            <a:r>
              <a:rPr lang="en-US" sz="1200" kern="1200" dirty="0">
                <a:solidFill>
                  <a:schemeClr val="tx1"/>
                </a:solidFill>
                <a:effectLst/>
                <a:latin typeface="+mn-lt"/>
                <a:ea typeface="+mn-ea"/>
                <a:cs typeface="+mn-cs"/>
              </a:rPr>
              <a:t> or have been asked about it?</a:t>
            </a:r>
          </a:p>
          <a:p>
            <a:pPr rtl="0" fontAlgn="ctr"/>
            <a:r>
              <a:rPr lang="en-US" sz="1200" kern="1200" dirty="0">
                <a:solidFill>
                  <a:schemeClr val="tx1"/>
                </a:solidFill>
                <a:effectLst/>
                <a:latin typeface="+mn-lt"/>
                <a:ea typeface="+mn-ea"/>
                <a:cs typeface="+mn-cs"/>
              </a:rPr>
              <a:t>I know our industry partners in the audience and wholesaler are familiar with it, but for those in the pharmacy,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Nothing to do with other RFIs that pertains to:</a:t>
            </a:r>
          </a:p>
          <a:p>
            <a:pPr rtl="0" fontAlgn="ctr"/>
            <a:r>
              <a:rPr lang="en-US" sz="1200" kern="1200" dirty="0">
                <a:solidFill>
                  <a:schemeClr val="tx1"/>
                </a:solidFill>
                <a:effectLst/>
                <a:latin typeface="+mn-lt"/>
                <a:ea typeface="+mn-ea"/>
                <a:cs typeface="+mn-cs"/>
              </a:rPr>
              <a:t>Nothing to do with API, FDF sources; coming from </a:t>
            </a:r>
            <a:r>
              <a:rPr lang="en-US" sz="1200" kern="1200" dirty="0" err="1">
                <a:solidFill>
                  <a:schemeClr val="tx1"/>
                </a:solidFill>
                <a:effectLst/>
                <a:latin typeface="+mn-lt"/>
                <a:ea typeface="+mn-ea"/>
                <a:cs typeface="+mn-cs"/>
              </a:rPr>
              <a:t>china</a:t>
            </a:r>
            <a:r>
              <a:rPr lang="en-US" sz="1200" kern="1200" dirty="0">
                <a:solidFill>
                  <a:schemeClr val="tx1"/>
                </a:solidFill>
                <a:effectLst/>
                <a:latin typeface="+mn-lt"/>
                <a:ea typeface="+mn-ea"/>
                <a:cs typeface="+mn-cs"/>
              </a:rPr>
              <a:t> or India and reliance/</a:t>
            </a:r>
            <a:r>
              <a:rPr lang="en-US" sz="1200" kern="1200" dirty="0" err="1">
                <a:solidFill>
                  <a:schemeClr val="tx1"/>
                </a:solidFill>
                <a:effectLst/>
                <a:latin typeface="+mn-lt"/>
                <a:ea typeface="+mn-ea"/>
                <a:cs typeface="+mn-cs"/>
              </a:rPr>
              <a:t>depdence</a:t>
            </a:r>
            <a:r>
              <a:rPr lang="en-US" sz="1200" kern="1200" dirty="0">
                <a:solidFill>
                  <a:schemeClr val="tx1"/>
                </a:solidFill>
                <a:effectLst/>
                <a:latin typeface="+mn-lt"/>
                <a:ea typeface="+mn-ea"/>
                <a:cs typeface="+mn-cs"/>
              </a:rPr>
              <a:t> to foreign countries</a:t>
            </a:r>
          </a:p>
          <a:p>
            <a:pPr rtl="0" fontAlgn="ctr"/>
            <a:r>
              <a:rPr lang="en-US" sz="1200" kern="1200" dirty="0">
                <a:solidFill>
                  <a:schemeClr val="tx1"/>
                </a:solidFill>
                <a:effectLst/>
                <a:latin typeface="+mn-lt"/>
                <a:ea typeface="+mn-ea"/>
                <a:cs typeface="+mn-cs"/>
              </a:rPr>
              <a:t>Not about quality testing or other efforts explored by USUHS using an independent testing</a:t>
            </a:r>
          </a:p>
          <a:p>
            <a:pPr rtl="0" fontAlgn="ctr"/>
            <a:r>
              <a:rPr lang="en-US" sz="1200" kern="1200" dirty="0">
                <a:solidFill>
                  <a:schemeClr val="tx1"/>
                </a:solidFill>
                <a:effectLst/>
                <a:latin typeface="+mn-lt"/>
                <a:ea typeface="+mn-ea"/>
                <a:cs typeface="+mn-cs"/>
              </a:rPr>
              <a:t>Not with onshoring or near shoring </a:t>
            </a:r>
          </a:p>
          <a:p>
            <a:pPr rtl="0" fontAlgn="ctr"/>
            <a:r>
              <a:rPr lang="en-US" sz="1200" kern="1200" dirty="0">
                <a:solidFill>
                  <a:schemeClr val="tx1"/>
                </a:solidFill>
                <a:effectLst/>
                <a:latin typeface="+mn-lt"/>
                <a:ea typeface="+mn-ea"/>
                <a:cs typeface="+mn-cs"/>
              </a:rPr>
              <a:t>Not with domestic production to strengthen the industrial base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Caution you that when you mention….first couple of brief….non-pharm audience were thinking about DSCA… (describe) which is completely different thing…</a:t>
            </a:r>
          </a:p>
          <a:p>
            <a:pPr rtl="0" fontAlgn="ctr"/>
            <a:r>
              <a:rPr lang="en-US" sz="1200" kern="1200" dirty="0">
                <a:solidFill>
                  <a:schemeClr val="tx1"/>
                </a:solidFill>
                <a:effectLst/>
                <a:latin typeface="+mn-lt"/>
                <a:ea typeface="+mn-ea"/>
                <a:cs typeface="+mn-cs"/>
              </a:rPr>
              <a:t>Briefing someone outside of pharmacy…make that distinction</a:t>
            </a:r>
          </a:p>
          <a:p>
            <a:pPr marL="171450" indent="-171450" rtl="0" fontAlgn="ctr">
              <a:buFontTx/>
              <a:buChar char="-"/>
            </a:pPr>
            <a:r>
              <a:rPr lang="en-US" sz="1200" b="0" i="0" kern="1200" dirty="0">
                <a:solidFill>
                  <a:schemeClr val="tx1"/>
                </a:solidFill>
                <a:effectLst/>
                <a:latin typeface="+mn-lt"/>
                <a:ea typeface="+mn-ea"/>
                <a:cs typeface="+mn-cs"/>
              </a:rPr>
              <a:t>Definition: The Defense Security Cooperation Agency (DSCA) is an agency within the United States Department of Defense (DoD) responsible for advancing U.S. national security and foreign policy interests by building the capacity of foreign security forces through training, education, advising, and equipping foreign partners</a:t>
            </a:r>
          </a:p>
          <a:p>
            <a:pPr marL="171450" indent="-171450" rtl="0" fontAlgn="ctr">
              <a:buFontTx/>
              <a:buChar char="-"/>
            </a:pPr>
            <a:r>
              <a:rPr lang="en-US" sz="1200" b="0" i="0" kern="1200" dirty="0">
                <a:solidFill>
                  <a:schemeClr val="tx1"/>
                </a:solidFill>
                <a:effectLst/>
                <a:latin typeface="+mn-lt"/>
                <a:ea typeface="+mn-ea"/>
                <a:cs typeface="+mn-cs"/>
              </a:rPr>
              <a:t>Defense Support of Civil Authorities, which is the process by which the United States military—including federal military forces, DoD civilians, DoD contract personnel, and National Guard forces (under certain conditions)—can be used to assist civil authorities during domestic emergencies, disasters, law enforcement support, and special events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DSCSA is Title II of the Drug Quality and Safety Act (DQSA), signed into law in November 2013</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legislation was a direct response to the New England Compounding Center Meningitis Outbreak in 2012, which affected 798 patients and resulted in over 100 fatalities. It was determined that state-by-state oversight was insufficient for risk mitigation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act creates a tighter, closed prescription drug distribution system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primary goals are to:</a:t>
            </a:r>
          </a:p>
          <a:p>
            <a:r>
              <a:rPr lang="en-US" sz="1200" kern="1200" dirty="0">
                <a:solidFill>
                  <a:schemeClr val="tx1"/>
                </a:solidFill>
                <a:effectLst/>
                <a:latin typeface="+mn-lt"/>
                <a:ea typeface="+mn-ea"/>
                <a:cs typeface="+mn-cs"/>
              </a:rPr>
              <a:t>▪Prevent harmful pharmaceuticals from entering the U.S. drug supply chain (e.g., imitator drugs, sub-potent medications, adulterated medications)1....</a:t>
            </a:r>
          </a:p>
          <a:p>
            <a:r>
              <a:rPr lang="en-US" sz="1200" kern="1200" dirty="0">
                <a:solidFill>
                  <a:schemeClr val="tx1"/>
                </a:solidFill>
                <a:effectLst/>
                <a:latin typeface="+mn-lt"/>
                <a:ea typeface="+mn-ea"/>
                <a:cs typeface="+mn-cs"/>
              </a:rPr>
              <a:t>▪Improve the detection of harmful drugs if they do enter the supply chain1....</a:t>
            </a:r>
          </a:p>
          <a:p>
            <a:r>
              <a:rPr lang="en-US" sz="1200" kern="1200" dirty="0">
                <a:solidFill>
                  <a:schemeClr val="tx1"/>
                </a:solidFill>
                <a:effectLst/>
                <a:latin typeface="+mn-lt"/>
                <a:ea typeface="+mn-ea"/>
                <a:cs typeface="+mn-cs"/>
              </a:rPr>
              <a:t>▪Facilitate a more rapid response to removing harmful medications from the pharmaceutical supply chain</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3747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DSCSA is Title II of the Drug Quality and Safety Act (DQSA), signed into law in November 2013</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legislation was a direct response to the New England Compounding Center Meningitis Outbreak in 2012, which affected 798 patients and resulted in over 100 fatalities. It was determined that state-by-state oversight was insufficient for risk mitigation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act creates a tighter, closed prescription drug distribution system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primary goals are to:</a:t>
            </a:r>
          </a:p>
          <a:p>
            <a:r>
              <a:rPr lang="en-US" sz="1200" kern="1200" dirty="0">
                <a:solidFill>
                  <a:schemeClr val="tx1"/>
                </a:solidFill>
                <a:effectLst/>
                <a:latin typeface="+mn-lt"/>
                <a:ea typeface="+mn-ea"/>
                <a:cs typeface="+mn-cs"/>
              </a:rPr>
              <a:t>▪Prevent harmful pharmaceuticals from entering the U.S. drug supply chain (e.g., imitator drugs, sub-potent medications, adulterated medications)....</a:t>
            </a:r>
          </a:p>
          <a:p>
            <a:r>
              <a:rPr lang="en-US" sz="1200" kern="1200" dirty="0">
                <a:solidFill>
                  <a:schemeClr val="tx1"/>
                </a:solidFill>
                <a:effectLst/>
                <a:latin typeface="+mn-lt"/>
                <a:ea typeface="+mn-ea"/>
                <a:cs typeface="+mn-cs"/>
              </a:rPr>
              <a:t>▪Improve the detection of harmful drugs if they do enter the supply chain1....</a:t>
            </a:r>
          </a:p>
          <a:p>
            <a:r>
              <a:rPr lang="en-US" sz="1200" kern="1200" dirty="0">
                <a:solidFill>
                  <a:schemeClr val="tx1"/>
                </a:solidFill>
                <a:effectLst/>
                <a:latin typeface="+mn-lt"/>
                <a:ea typeface="+mn-ea"/>
                <a:cs typeface="+mn-cs"/>
              </a:rPr>
              <a:t>▪Facilitate a more rapid response to removing harmful medications from the pharmaceutical supply chain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Key Mechanisms</a:t>
            </a:r>
          </a:p>
          <a:p>
            <a:r>
              <a:rPr lang="en-US" sz="1200" kern="1200" dirty="0">
                <a:solidFill>
                  <a:schemeClr val="tx1"/>
                </a:solidFill>
                <a:effectLst/>
                <a:latin typeface="+mn-lt"/>
                <a:ea typeface="+mn-ea"/>
                <a:cs typeface="+mn-cs"/>
              </a:rPr>
              <a:t>◦The DSCSA outlines steps to achieve interoperable, electronic tracing of products to identify and trace certain prescription drugs as they are distributed throughout the U.S..</a:t>
            </a:r>
          </a:p>
          <a:p>
            <a:r>
              <a:rPr lang="en-US" sz="1200" kern="1200" dirty="0">
                <a:solidFill>
                  <a:schemeClr val="tx1"/>
                </a:solidFill>
                <a:effectLst/>
                <a:latin typeface="+mn-lt"/>
                <a:ea typeface="+mn-ea"/>
                <a:cs typeface="+mn-cs"/>
              </a:rPr>
              <a:t>◦It requires individualized serial numbers at the package level and tracking/tracing the flow of pharmaceuticals from the manufacturer to the wholesaler to the dispenser.</a:t>
            </a:r>
          </a:p>
          <a:p>
            <a:r>
              <a:rPr lang="en-US" sz="1200" kern="1200" dirty="0">
                <a:solidFill>
                  <a:schemeClr val="tx1"/>
                </a:solidFill>
                <a:effectLst/>
                <a:latin typeface="+mn-lt"/>
                <a:ea typeface="+mn-ea"/>
                <a:cs typeface="+mn-cs"/>
              </a:rPr>
              <a:t>◦Trading partners are mandated to provide, receive, and maintain documentation about prescription drugs and their chain of ownership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Enforcement and Deadlines</a:t>
            </a:r>
          </a:p>
          <a:p>
            <a:r>
              <a:rPr lang="en-US" sz="1200" kern="1200" dirty="0">
                <a:solidFill>
                  <a:schemeClr val="tx1"/>
                </a:solidFill>
                <a:effectLst/>
                <a:latin typeface="+mn-lt"/>
                <a:ea typeface="+mn-ea"/>
                <a:cs typeface="+mn-cs"/>
              </a:rPr>
              <a:t>◦The general enforcement of the DSCSA for the industry became effective on November 27, 2024.</a:t>
            </a:r>
          </a:p>
          <a:p>
            <a:r>
              <a:rPr lang="en-US" sz="1200" kern="1200" dirty="0">
                <a:solidFill>
                  <a:schemeClr val="tx1"/>
                </a:solidFill>
                <a:effectLst/>
                <a:latin typeface="+mn-lt"/>
                <a:ea typeface="+mn-ea"/>
                <a:cs typeface="+mn-cs"/>
              </a:rPr>
              <a:t>◦However, due to industry readiness challenges, a one-year extension was initially granted for 2023, followed by a phased approach extension in 20247. The compliance deadline for dispensers was extended to November 27, 2025.</a:t>
            </a:r>
          </a:p>
          <a:p>
            <a:r>
              <a:rPr lang="en-US" sz="1200" kern="1200" dirty="0">
                <a:solidFill>
                  <a:schemeClr val="tx1"/>
                </a:solidFill>
                <a:effectLst/>
                <a:latin typeface="+mn-lt"/>
                <a:ea typeface="+mn-ea"/>
                <a:cs typeface="+mn-cs"/>
              </a:rPr>
              <a:t>◦Crucially, the DoD was granted a separate 2-year exemption in 2024, extending its current compliance deadline to November 27, 2026. This exemption applies to any product transacted with the DoD and/or U.S. Coast Guard (USCG) from November 27, 2024, until November 27, 2026, and also extends to trading partners.</a:t>
            </a:r>
          </a:p>
          <a:p>
            <a:r>
              <a:rPr lang="en-US" sz="1200" kern="1200" dirty="0">
                <a:solidFill>
                  <a:schemeClr val="tx1"/>
                </a:solidFill>
                <a:effectLst/>
                <a:latin typeface="+mn-lt"/>
                <a:ea typeface="+mn-ea"/>
                <a:cs typeface="+mn-cs"/>
              </a:rPr>
              <a:t>◦Enforcement comes from the FDA and through "peer enforcement," meaning vendors, distributors, and logistics providers are legally prohibited from conducting business with non-compliant entities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4904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Enforcement and Deadlines</a:t>
            </a:r>
          </a:p>
          <a:p>
            <a:r>
              <a:rPr lang="en-US" sz="1200" kern="1200" dirty="0">
                <a:solidFill>
                  <a:schemeClr val="tx1"/>
                </a:solidFill>
                <a:effectLst/>
                <a:latin typeface="+mn-lt"/>
                <a:ea typeface="+mn-ea"/>
                <a:cs typeface="+mn-cs"/>
              </a:rPr>
              <a:t>◦The general enforcement of the DSCSA for the industry became effective on November 27, 2024</a:t>
            </a:r>
          </a:p>
          <a:p>
            <a:r>
              <a:rPr lang="en-US" sz="1200" kern="1200" dirty="0">
                <a:solidFill>
                  <a:schemeClr val="tx1"/>
                </a:solidFill>
                <a:effectLst/>
                <a:latin typeface="+mn-lt"/>
                <a:ea typeface="+mn-ea"/>
                <a:cs typeface="+mn-cs"/>
              </a:rPr>
              <a:t>◦However, due to industry readiness challenges, a one-year extension was initially granted for 2023, followed by a phased approach extension in 2024. The compliance deadline for dispensers was extended to November 27, 2025</a:t>
            </a:r>
          </a:p>
          <a:p>
            <a:r>
              <a:rPr lang="en-US" sz="1200" kern="1200" dirty="0">
                <a:solidFill>
                  <a:schemeClr val="tx1"/>
                </a:solidFill>
                <a:effectLst/>
                <a:latin typeface="+mn-lt"/>
                <a:ea typeface="+mn-ea"/>
                <a:cs typeface="+mn-cs"/>
              </a:rPr>
              <a:t>◦Crucially, the DoD was granted a separate 2-year exemption in 2024, extending its current compliance deadline to November 27, 2026. This exemption applies to any product transacted with the DoD and/or U.S. Coast Guard (USCG) from November 27, 2024, until November 27, 2026, and also extends to trading partners</a:t>
            </a:r>
          </a:p>
          <a:p>
            <a:r>
              <a:rPr lang="en-US" sz="1200" kern="1200" dirty="0">
                <a:solidFill>
                  <a:schemeClr val="tx1"/>
                </a:solidFill>
                <a:effectLst/>
                <a:latin typeface="+mn-lt"/>
                <a:ea typeface="+mn-ea"/>
                <a:cs typeface="+mn-cs"/>
              </a:rPr>
              <a:t>◦Enforcement comes from the FDA and through "peer enforcement," meaning vendors, distributors, and logistics providers are legally prohibited from conducting business with non-compliant entities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different compliance requirements depending on the role within the supply chain.</a:t>
            </a:r>
          </a:p>
          <a:p>
            <a:pPr marL="171450" indent="-171450">
              <a:buFontTx/>
              <a:buChar char="-"/>
            </a:pPr>
            <a:r>
              <a:rPr lang="en-US" sz="1200" kern="1200" dirty="0">
                <a:solidFill>
                  <a:schemeClr val="tx1"/>
                </a:solidFill>
                <a:effectLst/>
                <a:latin typeface="+mn-lt"/>
                <a:ea typeface="+mn-ea"/>
                <a:cs typeface="+mn-cs"/>
              </a:rPr>
              <a:t>Different requirements for manufacturers/</a:t>
            </a:r>
            <a:r>
              <a:rPr lang="en-US" sz="1200" kern="1200" dirty="0" err="1">
                <a:solidFill>
                  <a:schemeClr val="tx1"/>
                </a:solidFill>
                <a:effectLst/>
                <a:latin typeface="+mn-lt"/>
                <a:ea typeface="+mn-ea"/>
                <a:cs typeface="+mn-cs"/>
              </a:rPr>
              <a:t>repackagers</a:t>
            </a:r>
            <a:r>
              <a:rPr lang="en-US" sz="1200" kern="1200" dirty="0">
                <a:solidFill>
                  <a:schemeClr val="tx1"/>
                </a:solidFill>
                <a:effectLst/>
                <a:latin typeface="+mn-lt"/>
                <a:ea typeface="+mn-ea"/>
                <a:cs typeface="+mn-cs"/>
              </a:rPr>
              <a:t>; distributors; 3PL; dispensers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DoD is collectively considered a "Dispenser" under DSCSA</a:t>
            </a:r>
          </a:p>
          <a:p>
            <a:r>
              <a:rPr lang="en-US" sz="1200" kern="1200" dirty="0">
                <a:solidFill>
                  <a:schemeClr val="tx1"/>
                </a:solidFill>
                <a:effectLst/>
                <a:latin typeface="+mn-lt"/>
                <a:ea typeface="+mn-ea"/>
                <a:cs typeface="+mn-cs"/>
              </a:rPr>
              <a:t>◦This definition applies to MTF pharmacies, Medical Logistics Departments, Military Department and Defense Logistics Agency (DLA) drug distribution warehouses and inventory control points, and operational medicine departments/units, all of which are under the common control of the Department of Defense</a:t>
            </a:r>
          </a:p>
          <a:p>
            <a:pPr marL="171450" indent="-171450">
              <a:buFontTx/>
              <a:buChar char="-"/>
            </a:pPr>
            <a:endParaRPr lang="en-US" sz="1200" kern="1200" dirty="0">
              <a:solidFill>
                <a:schemeClr val="tx1"/>
              </a:solidFill>
              <a:effectLst/>
              <a:latin typeface="+mn-lt"/>
              <a:ea typeface="+mn-ea"/>
              <a:cs typeface="+mn-cs"/>
            </a:endParaRPr>
          </a:p>
          <a:p>
            <a:pPr marL="171450" indent="-171450">
              <a:buFontTx/>
              <a:buChar cha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5717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some of the exemptions under DSCSA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far as FDA is concerned, the tracking and tracing requirement ends once the medication enters the DoD’s chain of custody.  “under common ownership”</a:t>
            </a:r>
          </a:p>
          <a:p>
            <a:r>
              <a:rPr lang="en-US" sz="1200" kern="1200" dirty="0">
                <a:solidFill>
                  <a:schemeClr val="tx1"/>
                </a:solidFill>
                <a:effectLst/>
                <a:latin typeface="+mn-lt"/>
                <a:ea typeface="+mn-ea"/>
                <a:cs typeface="+mn-cs"/>
              </a:rPr>
              <a:t>- For example, once a medication is received by a TLAMM, the requirement ends there.  Does that mean we stopped tracking the medication shipment from TLAMM to the MTF?  No, because we need that documentation in case a product is illegitimate, needs to be quarantined or due to a recall.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Exemptions Under DSCSA</a:t>
            </a:r>
          </a:p>
          <a:p>
            <a:r>
              <a:rPr lang="en-US" sz="1200" kern="1200" dirty="0">
                <a:solidFill>
                  <a:schemeClr val="tx1"/>
                </a:solidFill>
                <a:effectLst/>
                <a:latin typeface="+mn-lt"/>
                <a:ea typeface="+mn-ea"/>
                <a:cs typeface="+mn-cs"/>
              </a:rPr>
              <a:t>Certain products and transactions are explicitly exempted from DSCSA requirements by the FDA.</a:t>
            </a:r>
          </a:p>
          <a:p>
            <a:r>
              <a:rPr lang="en-US" sz="1200" kern="1200" dirty="0">
                <a:solidFill>
                  <a:schemeClr val="tx1"/>
                </a:solidFill>
                <a:effectLst/>
                <a:latin typeface="+mn-lt"/>
                <a:ea typeface="+mn-ea"/>
                <a:cs typeface="+mn-cs"/>
              </a:rPr>
              <a:t>•Products Exempted by FDA</a:t>
            </a:r>
          </a:p>
          <a:p>
            <a:r>
              <a:rPr lang="en-US" sz="1200" kern="1200" dirty="0">
                <a:solidFill>
                  <a:schemeClr val="tx1"/>
                </a:solidFill>
                <a:effectLst/>
                <a:latin typeface="+mn-lt"/>
                <a:ea typeface="+mn-ea"/>
                <a:cs typeface="+mn-cs"/>
              </a:rPr>
              <a:t>◦Over-the-Counter (OTC) drugs.</a:t>
            </a:r>
          </a:p>
          <a:p>
            <a:r>
              <a:rPr lang="en-US" sz="1200" kern="1200" dirty="0">
                <a:solidFill>
                  <a:schemeClr val="tx1"/>
                </a:solidFill>
                <a:effectLst/>
                <a:latin typeface="+mn-lt"/>
                <a:ea typeface="+mn-ea"/>
                <a:cs typeface="+mn-cs"/>
              </a:rPr>
              <a:t>◦503A or 503B compounded drugs.</a:t>
            </a:r>
          </a:p>
          <a:p>
            <a:r>
              <a:rPr lang="en-US" sz="1200" kern="1200" dirty="0">
                <a:solidFill>
                  <a:schemeClr val="tx1"/>
                </a:solidFill>
                <a:effectLst/>
                <a:latin typeface="+mn-lt"/>
                <a:ea typeface="+mn-ea"/>
                <a:cs typeface="+mn-cs"/>
              </a:rPr>
              <a:t>◦Intravenous fluids.</a:t>
            </a:r>
          </a:p>
          <a:p>
            <a:r>
              <a:rPr lang="en-US" sz="1200" kern="1200" dirty="0">
                <a:solidFill>
                  <a:schemeClr val="tx1"/>
                </a:solidFill>
                <a:effectLst/>
                <a:latin typeface="+mn-lt"/>
                <a:ea typeface="+mn-ea"/>
                <a:cs typeface="+mn-cs"/>
              </a:rPr>
              <a:t>◦Intravenous electrolytes/calories.</a:t>
            </a:r>
          </a:p>
          <a:p>
            <a:r>
              <a:rPr lang="en-US" sz="1200" kern="1200" dirty="0">
                <a:solidFill>
                  <a:schemeClr val="tx1"/>
                </a:solidFill>
                <a:effectLst/>
                <a:latin typeface="+mn-lt"/>
                <a:ea typeface="+mn-ea"/>
                <a:cs typeface="+mn-cs"/>
              </a:rPr>
              <a:t>◦Dialysates.</a:t>
            </a:r>
          </a:p>
          <a:p>
            <a:r>
              <a:rPr lang="en-US" sz="1200" kern="1200" dirty="0">
                <a:solidFill>
                  <a:schemeClr val="tx1"/>
                </a:solidFill>
                <a:effectLst/>
                <a:latin typeface="+mn-lt"/>
                <a:ea typeface="+mn-ea"/>
                <a:cs typeface="+mn-cs"/>
              </a:rPr>
              <a:t>◦Sterile water (for irrigation or injection).</a:t>
            </a:r>
          </a:p>
          <a:p>
            <a:r>
              <a:rPr lang="en-US" sz="1200" kern="1200" dirty="0">
                <a:solidFill>
                  <a:schemeClr val="tx1"/>
                </a:solidFill>
                <a:effectLst/>
                <a:latin typeface="+mn-lt"/>
                <a:ea typeface="+mn-ea"/>
                <a:cs typeface="+mn-cs"/>
              </a:rPr>
              <a:t>◦Irrigation solutions.</a:t>
            </a:r>
          </a:p>
          <a:p>
            <a:r>
              <a:rPr lang="en-US" sz="1200" kern="1200" dirty="0">
                <a:solidFill>
                  <a:schemeClr val="tx1"/>
                </a:solidFill>
                <a:effectLst/>
                <a:latin typeface="+mn-lt"/>
                <a:ea typeface="+mn-ea"/>
                <a:cs typeface="+mn-cs"/>
              </a:rPr>
              <a:t>◦Radiopharmaceuticals.</a:t>
            </a:r>
          </a:p>
          <a:p>
            <a:r>
              <a:rPr lang="en-US" sz="1200" kern="1200" dirty="0">
                <a:solidFill>
                  <a:schemeClr val="tx1"/>
                </a:solidFill>
                <a:effectLst/>
                <a:latin typeface="+mn-lt"/>
                <a:ea typeface="+mn-ea"/>
                <a:cs typeface="+mn-cs"/>
              </a:rPr>
              <a:t>◦Imaging drugs.</a:t>
            </a:r>
          </a:p>
          <a:p>
            <a:r>
              <a:rPr lang="en-US" sz="1200" kern="1200" dirty="0">
                <a:solidFill>
                  <a:schemeClr val="tx1"/>
                </a:solidFill>
                <a:effectLst/>
                <a:latin typeface="+mn-lt"/>
                <a:ea typeface="+mn-ea"/>
                <a:cs typeface="+mn-cs"/>
              </a:rPr>
              <a:t>◦Blood or blood components.</a:t>
            </a:r>
          </a:p>
          <a:p>
            <a:r>
              <a:rPr lang="en-US" sz="1200" kern="1200" dirty="0">
                <a:solidFill>
                  <a:schemeClr val="tx1"/>
                </a:solidFill>
                <a:effectLst/>
                <a:latin typeface="+mn-lt"/>
                <a:ea typeface="+mn-ea"/>
                <a:cs typeface="+mn-cs"/>
              </a:rPr>
              <a:t>◦Medical gas.</a:t>
            </a:r>
          </a:p>
          <a:p>
            <a:r>
              <a:rPr lang="en-US" sz="1200" kern="1200" dirty="0">
                <a:solidFill>
                  <a:schemeClr val="tx1"/>
                </a:solidFill>
                <a:effectLst/>
                <a:latin typeface="+mn-lt"/>
                <a:ea typeface="+mn-ea"/>
                <a:cs typeface="+mn-cs"/>
              </a:rPr>
              <a:t>◦Drug samples.</a:t>
            </a:r>
          </a:p>
          <a:p>
            <a:r>
              <a:rPr lang="en-US" sz="1200" kern="1200" dirty="0">
                <a:solidFill>
                  <a:schemeClr val="tx1"/>
                </a:solidFill>
                <a:effectLst/>
                <a:latin typeface="+mn-lt"/>
                <a:ea typeface="+mn-ea"/>
                <a:cs typeface="+mn-cs"/>
              </a:rPr>
              <a:t>◦Animal drugs</a:t>
            </a:r>
          </a:p>
          <a:p>
            <a:r>
              <a:rPr lang="en-US" sz="1200" kern="1200" dirty="0">
                <a:solidFill>
                  <a:schemeClr val="tx1"/>
                </a:solidFill>
                <a:effectLst/>
                <a:latin typeface="+mn-lt"/>
                <a:ea typeface="+mn-ea"/>
                <a:cs typeface="+mn-cs"/>
              </a:rPr>
              <a:t>•Transactions Exempted by FDA for Normally Non-Exempt Products...:</a:t>
            </a:r>
          </a:p>
          <a:p>
            <a:r>
              <a:rPr lang="en-US" sz="1200" kern="1200" dirty="0">
                <a:solidFill>
                  <a:schemeClr val="tx1"/>
                </a:solidFill>
                <a:effectLst/>
                <a:latin typeface="+mn-lt"/>
                <a:ea typeface="+mn-ea"/>
                <a:cs typeface="+mn-cs"/>
              </a:rPr>
              <a:t>◦Intracompany and healthcare entities under common control (e.g., transfers within the DoD, from one military medical treatment facility to another MTF or clinic).</a:t>
            </a:r>
          </a:p>
          <a:p>
            <a:r>
              <a:rPr lang="en-US" sz="1200" kern="1200" dirty="0">
                <a:solidFill>
                  <a:schemeClr val="tx1"/>
                </a:solidFill>
                <a:effectLst/>
                <a:latin typeface="+mn-lt"/>
                <a:ea typeface="+mn-ea"/>
                <a:cs typeface="+mn-cs"/>
              </a:rPr>
              <a:t>◦Distribution of product under emergency medical reasons, including public health emergencies.</a:t>
            </a:r>
          </a:p>
          <a:p>
            <a:r>
              <a:rPr lang="en-US" sz="1200" kern="1200" dirty="0">
                <a:solidFill>
                  <a:schemeClr val="tx1"/>
                </a:solidFill>
                <a:effectLst/>
                <a:latin typeface="+mn-lt"/>
                <a:ea typeface="+mn-ea"/>
                <a:cs typeface="+mn-cs"/>
              </a:rPr>
              <a:t>◦Non-saleable returns (e.g., reverse distribution) or returns to the trading partner from whom the product was originally purchased (e.g., return of mis-filled or unacceptable product received from the Prime Vendor)</a:t>
            </a:r>
          </a:p>
          <a:p>
            <a:r>
              <a:rPr lang="en-US" sz="1200" kern="1200" dirty="0">
                <a:solidFill>
                  <a:schemeClr val="tx1"/>
                </a:solidFill>
                <a:effectLst/>
                <a:latin typeface="+mn-lt"/>
                <a:ea typeface="+mn-ea"/>
                <a:cs typeface="+mn-cs"/>
              </a:rPr>
              <a:t>◦Dispensing of a product pursuant to a prescription or a specific patient need</a:t>
            </a:r>
          </a:p>
          <a:p>
            <a:r>
              <a:rPr lang="en-US" sz="1200" kern="1200" dirty="0">
                <a:solidFill>
                  <a:schemeClr val="tx1"/>
                </a:solidFill>
                <a:effectLst/>
                <a:latin typeface="+mn-lt"/>
                <a:ea typeface="+mn-ea"/>
                <a:cs typeface="+mn-cs"/>
              </a:rPr>
              <a:t>▪Important Note: This does NOT include the transfer of product between pharmacies not under common control for the purpose of increasing or replenishing stock in anticipation of potential need (e.g., loaning/borrowing medications for stock). The return of product that was borrowed pursuant to specific patient need is also NOT exempt from DSCSA requirements31.</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8872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primary goals are to:</a:t>
            </a:r>
          </a:p>
          <a:p>
            <a:r>
              <a:rPr lang="en-US" sz="1200" kern="1200" dirty="0">
                <a:solidFill>
                  <a:schemeClr val="tx1"/>
                </a:solidFill>
                <a:effectLst/>
                <a:latin typeface="+mn-lt"/>
                <a:ea typeface="+mn-ea"/>
                <a:cs typeface="+mn-cs"/>
              </a:rPr>
              <a:t>▪Prevent harmful pharmaceuticals from entering the U.S. drug supply chain (e.g., imitator drugs, sub-potent medications, adulterated medications)1....</a:t>
            </a:r>
          </a:p>
          <a:p>
            <a:r>
              <a:rPr lang="en-US" sz="1200" kern="1200" dirty="0">
                <a:solidFill>
                  <a:schemeClr val="tx1"/>
                </a:solidFill>
                <a:effectLst/>
                <a:latin typeface="+mn-lt"/>
                <a:ea typeface="+mn-ea"/>
                <a:cs typeface="+mn-cs"/>
              </a:rPr>
              <a:t>▪Improve the detection of harmful drugs if they do enter the supply chain1....</a:t>
            </a:r>
          </a:p>
          <a:p>
            <a:r>
              <a:rPr lang="en-US" sz="1200" kern="1200" dirty="0">
                <a:solidFill>
                  <a:schemeClr val="tx1"/>
                </a:solidFill>
                <a:effectLst/>
                <a:latin typeface="+mn-lt"/>
                <a:ea typeface="+mn-ea"/>
                <a:cs typeface="+mn-cs"/>
              </a:rPr>
              <a:t>▪Facilitate a more rapid response to removing harmful medications from the pharmaceutical supply chain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4319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before, DoD is collectively considered as a “Dispenser”, and would need to follow all requirements of a dispenser</a:t>
            </a:r>
          </a:p>
          <a:p>
            <a:endParaRPr lang="en-US" dirty="0"/>
          </a:p>
          <a:p>
            <a:r>
              <a:rPr lang="en-US" dirty="0"/>
              <a:t>Why does it matter to DoD:</a:t>
            </a:r>
          </a:p>
          <a:p>
            <a:pPr marL="171450" indent="-171450">
              <a:buFontTx/>
              <a:buChar char="-"/>
            </a:pPr>
            <a:r>
              <a:rPr lang="en-US" dirty="0"/>
              <a:t>Legally enforceable by FDA</a:t>
            </a:r>
          </a:p>
          <a:p>
            <a:pPr marL="171450" indent="-171450">
              <a:buFontTx/>
              <a:buChar char="-"/>
            </a:pPr>
            <a:r>
              <a:rPr lang="en-US" dirty="0"/>
              <a:t>“Peer enforcement” by wholesalers, manufacturers, and dispensers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dirty="0"/>
              <a:t>Business legally restricted to entities that are “authorized trading partners,” meaning those that are DSCSA compliant</a:t>
            </a:r>
          </a:p>
          <a:p>
            <a:pPr marL="1085850" lvl="2" indent="-171450">
              <a:buFontTx/>
              <a:buChar char="-"/>
            </a:pPr>
            <a:r>
              <a:rPr lang="en-US" dirty="0"/>
              <a:t>If DoD is not compliant with DSCSA, they may refuse to do business with the </a:t>
            </a:r>
          </a:p>
          <a:p>
            <a:pPr marL="628650" lvl="1" indent="-171450">
              <a:buFontTx/>
              <a:buChar char="-"/>
            </a:pPr>
            <a:r>
              <a:rPr lang="en-US" dirty="0"/>
              <a:t>Some of our industry partners are starting to ask the DoD’s compliance status before they can provide the medication to DoD customers.</a:t>
            </a:r>
          </a:p>
          <a:p>
            <a:pPr marL="628650" lvl="1" indent="-171450">
              <a:buFontTx/>
              <a:buChar char="-"/>
            </a:pPr>
            <a:endParaRPr lang="en-US" dirty="0"/>
          </a:p>
          <a:p>
            <a:pPr marL="171450" lvl="0" indent="-171450">
              <a:buFontTx/>
              <a:buChar char="-"/>
            </a:pPr>
            <a:r>
              <a:rPr lang="en-US" dirty="0"/>
              <a:t>DOD IG is also monitoring our compliance status – DSCSA compliance remains as a finding for DoD since the report came out in 2021.</a:t>
            </a:r>
          </a:p>
          <a:p>
            <a:pPr marL="171450" lvl="0" indent="-171450">
              <a:buFontTx/>
              <a:buChar char="-"/>
            </a:pPr>
            <a:r>
              <a:rPr lang="en-US" dirty="0"/>
              <a:t>Expect to see during UEI inspection, either under medication management or attachment 3 and future pharmacy audits.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8051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Dispenser = MTF &amp; Dental/clinics, pharmacies, wing, TLAMM, Brigades, Field Hospitals, USNS Comfort/Mercy, Cruisers/Destroyers</a:t>
            </a:r>
          </a:p>
          <a:p>
            <a:endParaRPr lang="en-US" dirty="0"/>
          </a:p>
          <a:p>
            <a:pPr>
              <a:lnSpc>
                <a:spcPct val="120000"/>
              </a:lnSpc>
            </a:pPr>
            <a:r>
              <a:rPr lang="en-US" sz="1200" dirty="0"/>
              <a:t>Transact only with authorized trading partners</a:t>
            </a:r>
          </a:p>
          <a:p>
            <a:pPr marL="171450" indent="-171450">
              <a:lnSpc>
                <a:spcPct val="120000"/>
              </a:lnSpc>
              <a:buFontTx/>
              <a:buChar char="-"/>
            </a:pPr>
            <a:r>
              <a:rPr lang="en-US" sz="1200" dirty="0"/>
              <a:t>How would you know if the vendor you’re dealing with is an authorized trading partners?</a:t>
            </a:r>
          </a:p>
          <a:p>
            <a:pPr marL="628650" lvl="1" indent="-171450">
              <a:lnSpc>
                <a:spcPct val="120000"/>
              </a:lnSpc>
              <a:buFontTx/>
              <a:buChar char="-"/>
            </a:pPr>
            <a:r>
              <a:rPr lang="en-US" sz="1200" dirty="0"/>
              <a:t>NABP published a dispenser guide to achieving DSCSA compliance</a:t>
            </a:r>
          </a:p>
          <a:p>
            <a:pPr marL="1085850" lvl="2" indent="-171450">
              <a:lnSpc>
                <a:spcPct val="120000"/>
              </a:lnSpc>
              <a:buFontTx/>
              <a:buChar char="-"/>
            </a:pPr>
            <a:r>
              <a:rPr lang="en-US" sz="1200" dirty="0"/>
              <a:t>Manufacturers and </a:t>
            </a:r>
            <a:r>
              <a:rPr lang="en-US" sz="1200" dirty="0" err="1"/>
              <a:t>Repackagers</a:t>
            </a:r>
            <a:r>
              <a:rPr lang="en-US" sz="1200" dirty="0"/>
              <a:t> register with Food and Drug Administration (FDA). ▪ </a:t>
            </a:r>
          </a:p>
          <a:p>
            <a:pPr marL="1085850" lvl="2" indent="-171450">
              <a:lnSpc>
                <a:spcPct val="120000"/>
              </a:lnSpc>
              <a:buFontTx/>
              <a:buChar char="-"/>
            </a:pPr>
            <a:r>
              <a:rPr lang="en-US" sz="1200" dirty="0"/>
              <a:t>Wholesale distributors WDs and third-party logistics providers (3PLs) report to FDA and are licensed by the state where they are located or selling into (as applicable per state). </a:t>
            </a:r>
          </a:p>
          <a:p>
            <a:pPr marL="1543050" lvl="3" indent="-171450">
              <a:lnSpc>
                <a:spcPct val="120000"/>
              </a:lnSpc>
              <a:buFontTx/>
              <a:buChar char="-"/>
            </a:pPr>
            <a:r>
              <a:rPr lang="en-US" sz="1200" dirty="0"/>
              <a:t>DSCSA requires wholesale distributors (WDs) and third-party logistics providers (3PLs) to report annually. Verify registration status by using the FDA Wholesale Distributor and Third-Party Logistics Providers Reporting database, https://dps.fda.gov/wdd3plreporting </a:t>
            </a:r>
          </a:p>
          <a:p>
            <a:pPr>
              <a:lnSpc>
                <a:spcPct val="120000"/>
              </a:lnSpc>
            </a:pPr>
            <a:endParaRPr lang="en-US" sz="1200" dirty="0"/>
          </a:p>
          <a:p>
            <a:r>
              <a:rPr lang="en-US" sz="1200" kern="1200" dirty="0">
                <a:solidFill>
                  <a:schemeClr val="tx1"/>
                </a:solidFill>
                <a:effectLst/>
                <a:latin typeface="+mn-lt"/>
                <a:ea typeface="+mn-ea"/>
                <a:cs typeface="+mn-cs"/>
              </a:rPr>
              <a:t>2. Investigate and Properly Handle Suspect and Illegitimate Drugs: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“(21) SUSPECT PRODUCT.—The term ‘suspect product’ means a product for which there is reason to believe [emphasis added] that such product— (A) is potentially counterfeit, diverted, or stolen; (B) is potentially intentionally adulterated such that the product would result in serious adverse health consequences or death to humans; (C) is potentially the subject of a fraudulent transaction; or (D) appears otherwise unfit for distribution such that the product would result in serious adverse health consequences or death to humans.” “(8) ILLEGITIMATE PRODUCT—The term ‘illegitimate product’ means a product for which credible evidence [emphasis added] shows that the product— (A) is counterfeit, diverted, or stolen; (B) is intentionally adulterated such that the product would result in serious adverse health consequences or death to humans; (C) is the subject of a fraudulent transaction; or” </a:t>
            </a:r>
          </a:p>
          <a:p>
            <a:r>
              <a:rPr lang="en-US" sz="1200" kern="1200" dirty="0">
                <a:solidFill>
                  <a:schemeClr val="tx1"/>
                </a:solidFill>
                <a:effectLst/>
                <a:latin typeface="+mn-lt"/>
                <a:ea typeface="+mn-ea"/>
                <a:cs typeface="+mn-cs"/>
              </a:rPr>
              <a:t>◦Pharmacies must have a process to investigate and handle suspect and illegitimate prescription drugs, including those that may be counterfeit, diverted, stolen, intentionally adulterated, or unfit for distribution.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process must include steps to quarantine and investigate suspect prescription drugs to determine if they are illegitimate....</a:t>
            </a:r>
          </a:p>
          <a:p>
            <a:r>
              <a:rPr lang="en-US" sz="1200" kern="1200" dirty="0">
                <a:solidFill>
                  <a:schemeClr val="tx1"/>
                </a:solidFill>
                <a:effectLst/>
                <a:latin typeface="+mn-lt"/>
                <a:ea typeface="+mn-ea"/>
                <a:cs typeface="+mn-cs"/>
              </a:rPr>
              <a:t>◦Report suspicion of suspect product to DLA CPOC using an SF368 Product Quality Deficiency Report (PQDR).</a:t>
            </a:r>
          </a:p>
          <a:p>
            <a:r>
              <a:rPr lang="en-US" sz="1200" kern="1200" dirty="0">
                <a:solidFill>
                  <a:schemeClr val="tx1"/>
                </a:solidFill>
                <a:effectLst/>
                <a:latin typeface="+mn-lt"/>
                <a:ea typeface="+mn-ea"/>
                <a:cs typeface="+mn-cs"/>
              </a:rPr>
              <a:t>◦DLA CPOC will then alert trading partners, coordinate investigations, work with manufacturers to ensure patients do not receive the drugs, and notify the FDA and relevant trading partners.</a:t>
            </a:r>
          </a:p>
          <a:p>
            <a:r>
              <a:rPr lang="en-US" sz="1200" kern="1200" dirty="0">
                <a:solidFill>
                  <a:schemeClr val="tx1"/>
                </a:solidFill>
                <a:effectLst/>
                <a:latin typeface="+mn-lt"/>
                <a:ea typeface="+mn-ea"/>
                <a:cs typeface="+mn-cs"/>
              </a:rPr>
              <a:t>◦Examples of what to look for to identify suspect product include altered product information, missing label information, different appearance from previously purchased product, lack of "Rx Only" symbol, bubbling on the label, foreign language on the label, mismatched lot numbers/expiration dates on outer and inner containers, missing or wrong package inserts, damaged or broken seals, or offers selling product at a price that seems "too good to be true".</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Dispensers are also responsible for responding to notifications of illegitimate products and verification requests....whether from FDA, manufacturers, or distributors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2816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3. Receive, Store, Respond, and Provide Product Tracing Documentation:</a:t>
            </a:r>
          </a:p>
          <a:p>
            <a:r>
              <a:rPr lang="en-US" sz="1200" kern="1200" dirty="0">
                <a:solidFill>
                  <a:schemeClr val="tx1"/>
                </a:solidFill>
                <a:effectLst/>
                <a:latin typeface="+mn-lt"/>
                <a:ea typeface="+mn-ea"/>
                <a:cs typeface="+mn-cs"/>
              </a:rPr>
              <a:t>◦Acceptance: Pharmacies must accept only prescription drugs accompanied by three pieces of product tracing documentation—Transaction Information (TI), Transaction History (TH), and Transaction Statement (TS), collectively known as the "T3"—along with required product identifiers.</a:t>
            </a:r>
          </a:p>
          <a:p>
            <a:r>
              <a:rPr lang="en-US" sz="1200" kern="1200" dirty="0">
                <a:solidFill>
                  <a:schemeClr val="tx1"/>
                </a:solidFill>
                <a:effectLst/>
                <a:latin typeface="+mn-lt"/>
                <a:ea typeface="+mn-ea"/>
                <a:cs typeface="+mn-cs"/>
              </a:rPr>
              <a:t>▪Product identifiers include the National Drug Code (NDC), serial number, lot number, and expiration date.</a:t>
            </a:r>
          </a:p>
          <a:p>
            <a:r>
              <a:rPr lang="en-US" sz="1200" kern="1200" dirty="0">
                <a:solidFill>
                  <a:schemeClr val="tx1"/>
                </a:solidFill>
                <a:effectLst/>
                <a:latin typeface="+mn-lt"/>
                <a:ea typeface="+mn-ea"/>
                <a:cs typeface="+mn-cs"/>
              </a:rPr>
              <a:t>▪Verification of product identifiers can be accomplished manually or through automated methods; there is currently no requirement to scan 2D barcodes.</a:t>
            </a:r>
          </a:p>
          <a:p>
            <a:r>
              <a:rPr lang="en-US" sz="1200" kern="1200" dirty="0">
                <a:solidFill>
                  <a:schemeClr val="tx1"/>
                </a:solidFill>
                <a:effectLst/>
                <a:latin typeface="+mn-lt"/>
                <a:ea typeface="+mn-ea"/>
                <a:cs typeface="+mn-cs"/>
              </a:rPr>
              <a:t>◦Storage: T3 documentation must be stored in paper or electronic format for six years. For DLA Prime Vendor-procured products, T3 is electronically transmitted and retrievable from the vendor's website, while other procurements require local storage.</a:t>
            </a:r>
          </a:p>
          <a:p>
            <a:r>
              <a:rPr lang="en-US" sz="1200" kern="1200" dirty="0">
                <a:solidFill>
                  <a:schemeClr val="tx1"/>
                </a:solidFill>
                <a:effectLst/>
                <a:latin typeface="+mn-lt"/>
                <a:ea typeface="+mn-ea"/>
                <a:cs typeface="+mn-cs"/>
              </a:rPr>
              <a:t>◦Retrieval: Dispensers must be able to retrieve T3 data within two business days of an FDA or appropriate federal/state request2122. A best practice is to ensure all transactions are recorded into the Defense Medical Logistic Standard System (DMLSS) to expedite future searches.</a:t>
            </a:r>
          </a:p>
          <a:p>
            <a:r>
              <a:rPr lang="en-US" sz="1200" kern="1200" dirty="0">
                <a:solidFill>
                  <a:schemeClr val="tx1"/>
                </a:solidFill>
                <a:effectLst/>
                <a:latin typeface="+mn-lt"/>
                <a:ea typeface="+mn-ea"/>
                <a:cs typeface="+mn-cs"/>
              </a:rPr>
              <a:t>◦Provision: Dispensers must generate and provide all product tracing documentation when transferring a prescription drug to a trading partner.</a:t>
            </a:r>
          </a:p>
          <a:p>
            <a:r>
              <a:rPr lang="en-US" sz="1200" kern="1200" dirty="0">
                <a:solidFill>
                  <a:schemeClr val="tx1"/>
                </a:solidFill>
                <a:effectLst/>
                <a:latin typeface="+mn-lt"/>
                <a:ea typeface="+mn-ea"/>
                <a:cs typeface="+mn-cs"/>
              </a:rPr>
              <a:t>▪This information is not required when dispensing a prescription drug to a patient.</a:t>
            </a:r>
          </a:p>
          <a:p>
            <a:r>
              <a:rPr lang="en-US" sz="1200" kern="1200" dirty="0">
                <a:solidFill>
                  <a:schemeClr val="tx1"/>
                </a:solidFill>
                <a:effectLst/>
                <a:latin typeface="+mn-lt"/>
                <a:ea typeface="+mn-ea"/>
                <a:cs typeface="+mn-cs"/>
              </a:rPr>
              <a:t>▪It is also not required when loaning a drug to another pharmacy for dispensing to a specific patient.</a:t>
            </a:r>
          </a:p>
          <a:p>
            <a:r>
              <a:rPr lang="en-US" sz="1200" kern="1200" dirty="0">
                <a:solidFill>
                  <a:schemeClr val="tx1"/>
                </a:solidFill>
                <a:effectLst/>
                <a:latin typeface="+mn-lt"/>
                <a:ea typeface="+mn-ea"/>
                <a:cs typeface="+mn-cs"/>
              </a:rPr>
              <a:t>▪For DoD entities, providing this information is only necessary when transferring products to owners </a:t>
            </a:r>
            <a:r>
              <a:rPr lang="en-US" sz="1200" i="1" kern="1200" dirty="0">
                <a:solidFill>
                  <a:schemeClr val="tx1"/>
                </a:solidFill>
                <a:effectLst/>
                <a:latin typeface="+mn-lt"/>
                <a:ea typeface="+mn-ea"/>
                <a:cs typeface="+mn-cs"/>
              </a:rPr>
              <a:t>outside</a:t>
            </a:r>
            <a:r>
              <a:rPr lang="en-US" sz="1200" kern="1200" dirty="0">
                <a:solidFill>
                  <a:schemeClr val="tx1"/>
                </a:solidFill>
                <a:effectLst/>
                <a:latin typeface="+mn-lt"/>
                <a:ea typeface="+mn-ea"/>
                <a:cs typeface="+mn-cs"/>
              </a:rPr>
              <a:t> of the DoD, given the common control exemption.</a:t>
            </a:r>
          </a:p>
          <a:p>
            <a:r>
              <a:rPr lang="en-US" sz="1200" kern="1200" dirty="0">
                <a:solidFill>
                  <a:schemeClr val="tx1"/>
                </a:solidFill>
                <a:effectLst/>
                <a:latin typeface="+mn-lt"/>
                <a:ea typeface="+mn-ea"/>
                <a:cs typeface="+mn-cs"/>
              </a:rPr>
              <a:t>◦Enhanced Tracing Measures (Effective November 27, 2024 for industry): Dispensers will be required to implement enhanced product tracing measures, including verification of product at the package level by reconciling T3 data with the product received at the time of receipt. This can be achieved by physically checking each product identifier against the associated T3. DoD Pharmacies should aim to scan applicable T3 2D-barcodes in their Pharmacy Workflow Systems (e.g., </a:t>
            </a:r>
            <a:r>
              <a:rPr lang="en-US" sz="1200" kern="1200" dirty="0" err="1">
                <a:solidFill>
                  <a:schemeClr val="tx1"/>
                </a:solidFill>
                <a:effectLst/>
                <a:latin typeface="+mn-lt"/>
                <a:ea typeface="+mn-ea"/>
                <a:cs typeface="+mn-cs"/>
              </a:rPr>
              <a:t>NEXiA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ScriptPro</a:t>
            </a:r>
            <a:r>
              <a:rPr lang="en-US" sz="1200" kern="1200" dirty="0">
                <a:solidFill>
                  <a:schemeClr val="tx1"/>
                </a:solidFill>
                <a:effectLst/>
                <a:latin typeface="+mn-lt"/>
                <a:ea typeface="+mn-ea"/>
                <a:cs typeface="+mn-cs"/>
              </a:rPr>
              <a:t>) if supported24.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3265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6116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FDA’s milestones for the Drug Supply Chain Security Act (DSCSA) reflect a phased, decade-long implementation plan that has evolved since the law’s enactment in 2013. Here are the key milestones:</a:t>
            </a:r>
          </a:p>
          <a:p>
            <a:pPr rtl="0" fontAlgn="ctr"/>
            <a:r>
              <a:rPr lang="en-US" sz="1200" kern="1200" dirty="0">
                <a:solidFill>
                  <a:schemeClr val="tx1"/>
                </a:solidFill>
                <a:effectLst/>
                <a:latin typeface="+mn-lt"/>
                <a:ea typeface="+mn-ea"/>
                <a:cs typeface="+mn-cs"/>
              </a:rPr>
              <a:t>November 27, 2013:  DSCSA Enactment: Signed into law, marking the start of the implementation process</a:t>
            </a:r>
          </a:p>
          <a:p>
            <a:pPr rtl="0" fontAlgn="ctr"/>
            <a:r>
              <a:rPr lang="en-US" sz="1200" kern="1200" dirty="0">
                <a:solidFill>
                  <a:schemeClr val="tx1"/>
                </a:solidFill>
                <a:effectLst/>
                <a:latin typeface="+mn-lt"/>
                <a:ea typeface="+mn-ea"/>
                <a:cs typeface="+mn-cs"/>
              </a:rPr>
              <a:t>January 1, 2015:  Lot-Level Management Phase: Manufacturers, wholesalers, and </a:t>
            </a:r>
            <a:r>
              <a:rPr lang="en-US" sz="1200" kern="1200" dirty="0" err="1">
                <a:solidFill>
                  <a:schemeClr val="tx1"/>
                </a:solidFill>
                <a:effectLst/>
                <a:latin typeface="+mn-lt"/>
                <a:ea typeface="+mn-ea"/>
                <a:cs typeface="+mn-cs"/>
              </a:rPr>
              <a:t>repackagers</a:t>
            </a:r>
            <a:r>
              <a:rPr lang="en-US" sz="1200" kern="1200" dirty="0">
                <a:solidFill>
                  <a:schemeClr val="tx1"/>
                </a:solidFill>
                <a:effectLst/>
                <a:latin typeface="+mn-lt"/>
                <a:ea typeface="+mn-ea"/>
                <a:cs typeface="+mn-cs"/>
              </a:rPr>
              <a:t> are required to provide transaction information, transaction history, and transaction statements for each prescription drug transaction</a:t>
            </a:r>
          </a:p>
          <a:p>
            <a:pPr rtl="0" fontAlgn="ctr"/>
            <a:r>
              <a:rPr lang="en-US" sz="1200" kern="1200" dirty="0">
                <a:solidFill>
                  <a:schemeClr val="tx1"/>
                </a:solidFill>
                <a:effectLst/>
                <a:latin typeface="+mn-lt"/>
                <a:ea typeface="+mn-ea"/>
                <a:cs typeface="+mn-cs"/>
              </a:rPr>
              <a:t>July 2015:  Dispenser Requirements: Pharmacies and other dispensers began to be required to capture and maintain transaction information at the lot level.</a:t>
            </a:r>
          </a:p>
          <a:p>
            <a:pPr rtl="0" fontAlgn="ctr"/>
            <a:r>
              <a:rPr lang="en-US" sz="1200" kern="1200" dirty="0">
                <a:solidFill>
                  <a:schemeClr val="tx1"/>
                </a:solidFill>
                <a:effectLst/>
                <a:latin typeface="+mn-lt"/>
                <a:ea typeface="+mn-ea"/>
                <a:cs typeface="+mn-cs"/>
              </a:rPr>
              <a:t>November 27, 2017:  Item Serialization Phase: Manufacturers required to affix a unique product identifier (serialized barcode) to each prescription drug package.</a:t>
            </a:r>
          </a:p>
          <a:p>
            <a:pPr rtl="0" fontAlgn="ctr"/>
            <a:r>
              <a:rPr lang="en-US" sz="1200" kern="1200" dirty="0">
                <a:solidFill>
                  <a:schemeClr val="tx1"/>
                </a:solidFill>
                <a:effectLst/>
                <a:latin typeface="+mn-lt"/>
                <a:ea typeface="+mn-ea"/>
                <a:cs typeface="+mn-cs"/>
              </a:rPr>
              <a:t>November 27, 2023:  Serialized Item-Level Traceability Phase: All trading partners required to exchange electronic, interoperable data for each prescription drug transaction at the package level</a:t>
            </a:r>
          </a:p>
          <a:p>
            <a:pPr rtl="0" fontAlgn="ctr"/>
            <a:endParaRPr lang="en-US" sz="1200" kern="1200" dirty="0">
              <a:solidFill>
                <a:schemeClr val="tx1"/>
              </a:solidFill>
              <a:effectLst/>
              <a:latin typeface="+mn-lt"/>
              <a:ea typeface="+mn-ea"/>
              <a:cs typeface="+mn-cs"/>
            </a:endParaRPr>
          </a:p>
          <a:p>
            <a:pPr rtl="0" fontAlgn="ctr"/>
            <a:r>
              <a:rPr lang="en-US" sz="1200" kern="1200" dirty="0">
                <a:solidFill>
                  <a:schemeClr val="tx1"/>
                </a:solidFill>
                <a:effectLst/>
                <a:latin typeface="+mn-lt"/>
                <a:ea typeface="+mn-ea"/>
                <a:cs typeface="+mn-cs"/>
              </a:rPr>
              <a:t>Stabilization Period: FDA announced a stabilization period through November 27, 2024, to allow industry to adjust to new requirements.</a:t>
            </a:r>
          </a:p>
          <a:p>
            <a:pPr rtl="0" fontAlgn="ctr"/>
            <a:r>
              <a:rPr lang="en-US" sz="1200" kern="1200" dirty="0">
                <a:solidFill>
                  <a:schemeClr val="tx1"/>
                </a:solidFill>
                <a:effectLst/>
                <a:latin typeface="+mn-lt"/>
                <a:ea typeface="+mn-ea"/>
                <a:cs typeface="+mn-cs"/>
              </a:rPr>
              <a:t>2024–2026:</a:t>
            </a:r>
          </a:p>
          <a:p>
            <a:pPr rtl="0" fontAlgn="ctr"/>
            <a:r>
              <a:rPr lang="en-US" sz="1200" kern="1200" dirty="0">
                <a:solidFill>
                  <a:schemeClr val="tx1"/>
                </a:solidFill>
                <a:effectLst/>
                <a:latin typeface="+mn-lt"/>
                <a:ea typeface="+mn-ea"/>
                <a:cs typeface="+mn-cs"/>
              </a:rPr>
              <a:t>Phased Exemption Periods:</a:t>
            </a:r>
          </a:p>
          <a:p>
            <a:pPr rtl="0" fontAlgn="ctr"/>
            <a:r>
              <a:rPr lang="en-US" sz="1200" kern="1200" dirty="0">
                <a:solidFill>
                  <a:schemeClr val="tx1"/>
                </a:solidFill>
                <a:effectLst/>
                <a:latin typeface="+mn-lt"/>
                <a:ea typeface="+mn-ea"/>
                <a:cs typeface="+mn-cs"/>
              </a:rPr>
              <a:t>Manufacturers and </a:t>
            </a:r>
            <a:r>
              <a:rPr lang="en-US" sz="1200" kern="1200" dirty="0" err="1">
                <a:solidFill>
                  <a:schemeClr val="tx1"/>
                </a:solidFill>
                <a:effectLst/>
                <a:latin typeface="+mn-lt"/>
                <a:ea typeface="+mn-ea"/>
                <a:cs typeface="+mn-cs"/>
              </a:rPr>
              <a:t>Repackagers</a:t>
            </a:r>
            <a:r>
              <a:rPr lang="en-US" sz="1200" kern="1200" dirty="0">
                <a:solidFill>
                  <a:schemeClr val="tx1"/>
                </a:solidFill>
                <a:effectLst/>
                <a:latin typeface="+mn-lt"/>
                <a:ea typeface="+mn-ea"/>
                <a:cs typeface="+mn-cs"/>
              </a:rPr>
              <a:t>: Exemption period ends May 27, 2025.</a:t>
            </a:r>
          </a:p>
          <a:p>
            <a:pPr rtl="0" fontAlgn="ctr"/>
            <a:r>
              <a:rPr lang="en-US" sz="1200" kern="1200" dirty="0">
                <a:solidFill>
                  <a:schemeClr val="tx1"/>
                </a:solidFill>
                <a:effectLst/>
                <a:latin typeface="+mn-lt"/>
                <a:ea typeface="+mn-ea"/>
                <a:cs typeface="+mn-cs"/>
              </a:rPr>
              <a:t>Wholesale Distributors: Exemption period ends August 27, 2025.</a:t>
            </a:r>
          </a:p>
          <a:p>
            <a:pPr rtl="0" fontAlgn="ctr"/>
            <a:r>
              <a:rPr lang="en-US" sz="1200" kern="1200" dirty="0">
                <a:solidFill>
                  <a:schemeClr val="tx1"/>
                </a:solidFill>
                <a:effectLst/>
                <a:latin typeface="+mn-lt"/>
                <a:ea typeface="+mn-ea"/>
                <a:cs typeface="+mn-cs"/>
              </a:rPr>
              <a:t>Dispensers (26+ full-time employees): Exemption period ends November 27, 2025</a:t>
            </a:r>
          </a:p>
          <a:p>
            <a:pPr rtl="0" fontAlgn="ctr"/>
            <a:r>
              <a:rPr lang="en-US" sz="1200" kern="1200" dirty="0">
                <a:solidFill>
                  <a:schemeClr val="tx1"/>
                </a:solidFill>
                <a:effectLst/>
                <a:latin typeface="+mn-lt"/>
                <a:ea typeface="+mn-ea"/>
                <a:cs typeface="+mn-cs"/>
              </a:rPr>
              <a:t>Dispensers (25 or fewer full-time employees): Exemption period ends November 27, 2026</a:t>
            </a:r>
          </a:p>
          <a:p>
            <a:r>
              <a:rPr lang="en-US" sz="1200" kern="1200" dirty="0">
                <a:solidFill>
                  <a:schemeClr val="tx1"/>
                </a:solidFill>
                <a:effectLst/>
                <a:latin typeface="+mn-lt"/>
                <a:ea typeface="+mn-ea"/>
                <a:cs typeface="+mn-cs"/>
              </a:rPr>
              <a:t>These milestones reflect the FDA’s approach to gradually implement DSCSA requirements while minimizing supply chain disruptions and ensuring industry readiness for full compliance. The timeline has included pilot projects and public workshops to gather stakeholder input and refine technical requirements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486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5108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Title II of the Drug Quality and Security Act | FDA</a:t>
            </a:r>
            <a:endParaRPr lang="en-US" b="1" dirty="0"/>
          </a:p>
          <a:p>
            <a:endParaRPr lang="en-US" b="1" dirty="0"/>
          </a:p>
          <a:p>
            <a:pPr marL="0" marR="0" lvl="0" indent="0">
              <a:lnSpc>
                <a:spcPct val="107000"/>
              </a:lnSpc>
              <a:spcBef>
                <a:spcPts val="0"/>
              </a:spcBef>
              <a:spcAft>
                <a:spcPts val="0"/>
              </a:spcAft>
              <a:buFont typeface="Symbol" panose="05050102010706020507" pitchFamily="18" charset="2"/>
              <a:buNone/>
            </a:pPr>
            <a:r>
              <a:rPr lang="en-US" sz="1000" dirty="0"/>
              <a:t>1. </a:t>
            </a: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DoD respectfully requests an exemption for all operational units (non-DHA, non-MTF, etc.) that would otherwise require DSCSA compliance. This request would be for all statutory requirements. Existing measures or controls that have been or will be implemented to ensure the safety and security of the drug supply chain for these units include the following: </a:t>
            </a:r>
          </a:p>
          <a:p>
            <a:pPr marL="685800" marR="0" lvl="1" indent="-228600">
              <a:lnSpc>
                <a:spcPct val="107000"/>
              </a:lnSpc>
              <a:spcBef>
                <a:spcPts val="0"/>
              </a:spcBef>
              <a:spcAft>
                <a:spcPts val="0"/>
              </a:spcAft>
              <a:buFont typeface="+mj-lt"/>
              <a:buAutoNum type="arabicPeriod"/>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Most pharmaceuticals reaching these units will move through intermediary/DSCSA compliant DoD entities, and thus would not fall under this request.</a:t>
            </a:r>
          </a:p>
          <a:p>
            <a:pPr marL="685800" marR="0" lvl="1" indent="-228600">
              <a:lnSpc>
                <a:spcPct val="107000"/>
              </a:lnSpc>
              <a:spcBef>
                <a:spcPts val="0"/>
              </a:spcBef>
              <a:spcAft>
                <a:spcPts val="0"/>
              </a:spcAft>
              <a:buFont typeface="+mj-lt"/>
              <a:buAutoNum type="arabicPeriod"/>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Most pharmaceuticals not covered by item (a) will be ordered through DLA prime vendor programs (authorized trading partners) and would already meet the majority of DSCSA compliance requirements (T3 data receipt and storage, etc.).</a:t>
            </a:r>
          </a:p>
          <a:p>
            <a:pPr marL="685800" marR="0" lvl="1" indent="-228600">
              <a:lnSpc>
                <a:spcPct val="107000"/>
              </a:lnSpc>
              <a:spcBef>
                <a:spcPts val="0"/>
              </a:spcBef>
              <a:spcAft>
                <a:spcPts val="0"/>
              </a:spcAft>
              <a:buFont typeface="+mj-lt"/>
              <a:buAutoNum type="arabicPeriod"/>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Additional scrutiny is already placed on DoD acquisitions compared to the commercial sector (TAA compliance, etc.)</a:t>
            </a:r>
          </a:p>
          <a:p>
            <a:pPr marL="685800" marR="0" lvl="1" indent="-228600">
              <a:lnSpc>
                <a:spcPct val="107000"/>
              </a:lnSpc>
              <a:spcBef>
                <a:spcPts val="0"/>
              </a:spcBef>
              <a:spcAft>
                <a:spcPts val="800"/>
              </a:spcAft>
              <a:buFont typeface="+mj-lt"/>
              <a:buAutoNum type="arabicPeriod"/>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DoD will work to maximize DSCSA compliance items to the greatest practical extent even if the exemption is granted. However, DOD would require the flexibility to bypass these if necessary to ensure operational/mission readiness. </a:t>
            </a:r>
          </a:p>
          <a:p>
            <a:pPr marL="285750" marR="0" lvl="0" indent="-285750">
              <a:lnSpc>
                <a:spcPct val="107000"/>
              </a:lnSpc>
              <a:spcBef>
                <a:spcPts val="0"/>
              </a:spcBef>
              <a:spcAft>
                <a:spcPts val="800"/>
              </a:spcAft>
              <a:buFont typeface="Arial" panose="020B0604020202020204" pitchFamily="34" charset="0"/>
              <a:buChar char="•"/>
            </a:pPr>
            <a:r>
              <a:rPr lang="en-US" sz="1000" dirty="0">
                <a:effectLst/>
                <a:latin typeface="Aptos" panose="020B0004020202020204" pitchFamily="34" charset="0"/>
                <a:ea typeface="Aptos" panose="020B0004020202020204" pitchFamily="34" charset="0"/>
                <a:cs typeface="Times New Roman" panose="02020603050405020304" pitchFamily="18" charset="0"/>
              </a:rPr>
              <a:t>Operational military units have a unique problem set within the spectrum of healthcare provision, with many logistical challenges, and a complex solution set to solve those problems and address those challenges. DSCSA has the potential to further complicate this challenge set to the potential detriment of the mission. Given the uniqueness of their mission, operational units require the flexibility to bypass DSCSA requirements for the sake of mission success or the provision of patient care, without legal scrutiny or consequence</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2. Exemption from the r</a:t>
            </a:r>
            <a:r>
              <a:rPr lang="en-US" sz="1000" kern="100" dirty="0">
                <a:effectLst/>
                <a:latin typeface="Aptos" panose="020B0004020202020204" pitchFamily="34" charset="0"/>
                <a:ea typeface="Aptos" panose="020B0004020202020204" pitchFamily="34" charset="0"/>
                <a:cs typeface="Times New Roman" panose="02020603050405020304" pitchFamily="18" charset="0"/>
              </a:rPr>
              <a:t>equirement to provide electronic T3 data to any downstream partners of the DoD</a:t>
            </a:r>
          </a:p>
          <a:p>
            <a:pPr marL="228600" marR="0" lvl="0" indent="-228600">
              <a:lnSpc>
                <a:spcPct val="106000"/>
              </a:lnSpc>
              <a:spcBef>
                <a:spcPts val="0"/>
              </a:spcBef>
              <a:spcAft>
                <a:spcPts val="80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DoD periodically transacts business with entities outside of the DoD, as part of the DoD’s mission to provide defense support of civil authorities (DSCA) during crisis or natural disasters, to directly relieve or reduce human suffering and disease. In addition to several of the DoD’s unique missions described above, the DoD also partners with local, state, and federal organizations, including several emergency medical services drug box exchange programs, to provide and exchange critical pharmaceuticals that are needed to support patient transport and patient care. </a:t>
            </a:r>
          </a:p>
          <a:p>
            <a:pPr marL="228600" marR="0" lvl="0" indent="-228600">
              <a:lnSpc>
                <a:spcPct val="106000"/>
              </a:lnSpc>
              <a:spcBef>
                <a:spcPts val="0"/>
              </a:spcBef>
              <a:spcAft>
                <a:spcPts val="800"/>
              </a:spcAft>
              <a:buFont typeface="Arial" panose="020B0604020202020204" pitchFamily="34" charset="0"/>
              <a:buChar char="•"/>
            </a:pPr>
            <a:r>
              <a:rPr lang="en-US" sz="1000" dirty="0">
                <a:effectLst/>
                <a:latin typeface="Aptos" panose="020B0004020202020204" pitchFamily="34" charset="0"/>
                <a:ea typeface="Aptos" panose="020B0004020202020204" pitchFamily="34" charset="0"/>
                <a:cs typeface="Times New Roman" panose="02020603050405020304" pitchFamily="18" charset="0"/>
              </a:rPr>
              <a:t>The DoD expects any transactions not already covered by exemptions to the DSCSA to be rare and infrequent (i.e., receiving a request from an outside healthcare organization for a medication that they are unable to procure). The requirements of the DSCSA mandate that the DoD provide the drug information described above to any of the entities that it partners with, since these would constitute a change of ownership outside of the DoD. This requirement would cause an undue hardship and burden on the DoD to provide this information to its non-DoD partners, even if only required to execute this requirement on an infrequent basis, especially given the need to provide this information to outside entities electronically. Furthermore, requiring the DoD to invest significant resources into developing a solution, purchasing the needed equipment or software, and training the end users responsible for providing the required DSCSA information to non-DoD entities, in an already resource-constrained environment, would be grossly irresponsible. The DoD’s primary focus in many of the aforementioned scenarios is to assist those in need as quickly and efficiently as possible, alleviating their suffering and reducing patients’ morbidity and mortality. If required to comply with DSCSA requirements, specifically when transferring medications outside of the DoD to other entities, this would negatively impact and impede the DoD’s mission of aiding outside entities, DSCA, HA/FHA, and HSS to those in need. </a:t>
            </a:r>
          </a:p>
          <a:p>
            <a:pPr marL="0" marR="0" lvl="0" indent="0">
              <a:lnSpc>
                <a:spcPct val="106000"/>
              </a:lnSpc>
              <a:spcBef>
                <a:spcPts val="0"/>
              </a:spcBef>
              <a:spcAft>
                <a:spcPts val="800"/>
              </a:spcAft>
              <a:buFont typeface="Arial" panose="020B0604020202020204" pitchFamily="34" charset="0"/>
              <a:buNone/>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3. Statutory requirement requesting waiver from: 582.d.1, which requires the DoD to electronically receive T3 data</a:t>
            </a:r>
          </a:p>
          <a:p>
            <a:pPr marL="171450" marR="0" lvl="0" indent="-171450">
              <a:lnSpc>
                <a:spcPct val="106000"/>
              </a:lnSpc>
              <a:spcBef>
                <a:spcPts val="0"/>
              </a:spcBef>
              <a:spcAft>
                <a:spcPts val="800"/>
              </a:spcAft>
              <a:buFont typeface="Arial" panose="020B0604020202020204" pitchFamily="34" charset="0"/>
              <a:buChar char="•"/>
            </a:pPr>
            <a:r>
              <a:rPr lang="en-US" sz="1000" dirty="0">
                <a:effectLst/>
                <a:latin typeface="Aptos" panose="020B0004020202020204" pitchFamily="34" charset="0"/>
                <a:ea typeface="Aptos" panose="020B0004020202020204" pitchFamily="34" charset="0"/>
                <a:cs typeface="Times New Roman" panose="02020603050405020304" pitchFamily="18" charset="0"/>
              </a:rPr>
              <a:t>All requirements, but for products purchased outside of DLA programs, to include those purchased from host nations (i.e., antivenoms)</a:t>
            </a:r>
          </a:p>
          <a:p>
            <a:pPr marL="171450" marR="0" lvl="0" indent="-171450">
              <a:lnSpc>
                <a:spcPct val="106000"/>
              </a:lnSpc>
              <a:spcBef>
                <a:spcPts val="0"/>
              </a:spcBef>
              <a:spcAft>
                <a:spcPts val="800"/>
              </a:spcAft>
              <a:buFont typeface="Arial" panose="020B0604020202020204" pitchFamily="34" charset="0"/>
              <a:buChar char="•"/>
            </a:pPr>
            <a:r>
              <a:rPr lang="en-US" sz="1000" dirty="0">
                <a:effectLst/>
                <a:latin typeface="Aptos" panose="020B0004020202020204" pitchFamily="34" charset="0"/>
                <a:ea typeface="Aptos" panose="020B0004020202020204" pitchFamily="34" charset="0"/>
                <a:cs typeface="Times New Roman" panose="02020603050405020304" pitchFamily="18" charset="0"/>
              </a:rPr>
              <a:t>The DoD expects most of its pharmaceutical acquisitions to include electronic data transfer and storage by the November deadline but will require additional time to establish all connections with the number of trading partners that will be required, especially at the local level, or for facilities that depend on host-nation medical support. </a:t>
            </a:r>
          </a:p>
          <a:p>
            <a:pPr marL="0" marR="0" lvl="0" indent="0">
              <a:lnSpc>
                <a:spcPct val="106000"/>
              </a:lnSpc>
              <a:spcBef>
                <a:spcPts val="0"/>
              </a:spcBef>
              <a:spcAft>
                <a:spcPts val="800"/>
              </a:spcAft>
              <a:buFont typeface="+mj-lt"/>
              <a:buNone/>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4. Requesting an exemption from the following: </a:t>
            </a:r>
            <a:r>
              <a:rPr lang="en-US" sz="1000" dirty="0">
                <a:effectLst/>
                <a:latin typeface="Aptos" panose="020B0004020202020204" pitchFamily="34" charset="0"/>
                <a:ea typeface="Aptos" panose="020B0004020202020204" pitchFamily="34" charset="0"/>
                <a:cs typeface="Times New Roman" panose="02020603050405020304" pitchFamily="18" charset="0"/>
              </a:rPr>
              <a:t>Upon a request by the Secretary or other appropriate Federal or State official, in the event of a recall or for the purpose of investigating a suspect product or an illegitimate product, a dispenser shall, not later than 1 business day, and not to exceed 48 hours, after receiving the request, or in other such reasonable time as determined by the Secretary, based on the circumstances of the request, provide the applicable transaction information, transaction history, and transaction statement for the product</a:t>
            </a:r>
          </a:p>
          <a:p>
            <a:pPr marL="285750" marR="0" lvl="0" indent="-285750">
              <a:lnSpc>
                <a:spcPct val="107000"/>
              </a:lnSpc>
              <a:spcBef>
                <a:spcPts val="0"/>
              </a:spcBef>
              <a:spcAft>
                <a:spcPts val="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Military Healthcare system is large and complex, with pharmaceutical distribution and dispensing taking place in hundreds of locations across the United States and around the world. The DoD has a unique medical mission, and unique data security requirements, when compared with other organizations that provide healthcare within the US. </a:t>
            </a:r>
          </a:p>
          <a:p>
            <a:pPr marL="285750" marR="0" lvl="0" indent="-285750">
              <a:lnSpc>
                <a:spcPct val="107000"/>
              </a:lnSpc>
              <a:spcBef>
                <a:spcPts val="0"/>
              </a:spcBef>
              <a:spcAft>
                <a:spcPts val="80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An example of this is a pharmacist in Bahrain who is given a request for the DSCSA information. This pharmacist is downstream from their supplier, USAMMC-E, who may need to request this information from the Defense Logistics Agency. All these stakeholders may reside in different time zones, which may further complicate the information request and delay the time it takes to provide the requested information to the FDA.</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DoD is planning to utilize a centralized data repository for receipt of T3 data. This data repository is being internally developed (vice utilized a third-party solution) and will still require further development/maturation before end-users across our enterprise have immediate access. Any initial requests/responses for data will need time to process within the DoD first, before they can be supplied to any external entity. As the DoD DSCSA solution develops and matures, it is requested that this timeline is extended to 7 calendar days, and that this timeline will be reviewed for appropriateness periodically. </a:t>
            </a:r>
          </a:p>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5. The DoD is currently working to develop the technical and administrative solutions to complying with the DSCSA. </a:t>
            </a:r>
          </a:p>
          <a:p>
            <a:pPr marL="285750" marR="0" lvl="0" indent="-285750">
              <a:lnSpc>
                <a:spcPct val="107000"/>
              </a:lnSpc>
              <a:spcBef>
                <a:spcPts val="0"/>
              </a:spcBef>
              <a:spcAft>
                <a:spcPts val="80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Prior to developing and publishing an approved policy, the DoD must ensure that the requisite technical and administrative tools are functional and available, which in turn will guide policy and procedure development.</a:t>
            </a:r>
          </a:p>
          <a:p>
            <a:pPr marL="285750" marR="0" lvl="0" indent="-285750">
              <a:lnSpc>
                <a:spcPct val="107000"/>
              </a:lnSpc>
              <a:spcBef>
                <a:spcPts val="0"/>
              </a:spcBef>
              <a:spcAft>
                <a:spcPts val="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DoD must ensure that all technical and administrative solutions are in place and </a:t>
            </a:r>
          </a:p>
          <a:p>
            <a:pPr marL="285750" marR="0" lvl="0" indent="-285750">
              <a:lnSpc>
                <a:spcPct val="107000"/>
              </a:lnSpc>
              <a:spcBef>
                <a:spcPts val="0"/>
              </a:spcBef>
              <a:spcAft>
                <a:spcPts val="800"/>
              </a:spcAft>
              <a:buFont typeface="Arial" panose="020B0604020202020204" pitchFamily="34" charset="0"/>
              <a:buChar char="•"/>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The DoD is downstream from other stakeholders that have been actively working on their solutions to comply with the DSCSA. The DoD has additional variability, complexity, and scale that it must contend with to ensure that all systems are in place and all stakeholders have been coordinated with, before a policy and fundamental processes can be implemented.</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0476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7149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6000"/>
              </a:lnSpc>
              <a:spcBef>
                <a:spcPts val="0"/>
              </a:spcBef>
              <a:spcAft>
                <a:spcPts val="0"/>
              </a:spcAft>
              <a:buFont typeface="+mj-lt"/>
              <a:buAutoNum type="romanLcPeriod"/>
            </a:pPr>
            <a:r>
              <a:rPr lang="en-US" sz="1200" kern="100" dirty="0">
                <a:effectLst/>
                <a:latin typeface="Arial" panose="020B0604020202020204" pitchFamily="34" charset="0"/>
                <a:ea typeface="Aptos" panose="020B0004020202020204" pitchFamily="34" charset="0"/>
                <a:cs typeface="Arial" panose="020B0604020202020204" pitchFamily="34" charset="0"/>
              </a:rPr>
              <a:t>The DoD periodically transacts business with entities outside of the DoD, such as during the DoD’s mission to provide defense support of civil authorities (DSCA) during crisis or natural disasters, to directly relieve or reduce human suffering and disease</a:t>
            </a:r>
          </a:p>
          <a:p>
            <a:pPr marL="685800" marR="0" lvl="1" indent="-228600">
              <a:lnSpc>
                <a:spcPct val="106000"/>
              </a:lnSpc>
              <a:spcBef>
                <a:spcPts val="0"/>
              </a:spcBef>
              <a:spcAft>
                <a:spcPts val="0"/>
              </a:spcAft>
              <a:buFont typeface="+mj-lt"/>
              <a:buAutoNum type="romanLcPeriod"/>
            </a:pPr>
            <a:r>
              <a:rPr lang="en-US" sz="1200" kern="100" dirty="0">
                <a:effectLst/>
                <a:latin typeface="Arial" panose="020B0604020202020204" pitchFamily="34" charset="0"/>
                <a:ea typeface="Aptos" panose="020B0004020202020204" pitchFamily="34" charset="0"/>
                <a:cs typeface="Arial" panose="020B0604020202020204" pitchFamily="34" charset="0"/>
              </a:rPr>
              <a:t>DoD also partners with local, state, and/or other federal organizations, including several emergency medical services drug box exchange programs, to provide and exchange critical pharmaceuticals that are needed to support patient transport and patient care. </a:t>
            </a:r>
          </a:p>
          <a:p>
            <a:pPr marL="228600" marR="0" lvl="0" indent="-228600">
              <a:lnSpc>
                <a:spcPct val="106000"/>
              </a:lnSpc>
              <a:spcBef>
                <a:spcPts val="0"/>
              </a:spcBef>
              <a:spcAft>
                <a:spcPts val="800"/>
              </a:spcAft>
              <a:buFont typeface="+mj-lt"/>
              <a:buAutoNum type="romanLcPeriod"/>
            </a:pPr>
            <a:r>
              <a:rPr lang="en-US" sz="1200" kern="100" dirty="0">
                <a:effectLst/>
                <a:latin typeface="Arial" panose="020B0604020202020204" pitchFamily="34" charset="0"/>
                <a:ea typeface="Aptos" panose="020B0004020202020204" pitchFamily="34" charset="0"/>
                <a:cs typeface="Arial" panose="020B0604020202020204" pitchFamily="34" charset="0"/>
              </a:rPr>
              <a:t>The DoD expects any transactions not already covered by exemptions to the DSCSA to be rare and infrequent (i.e., receiving a request from an outside healthcare organization for a medication that they are unable to procure). The requirements of the DSCSA mandate that the DoD provide the drug information described above to any of the entities that it partners with, since these would constitute a change of ownership outside of the DoD. This requirement would cause an undue hardship and burden on the DoD to provide this information to its non-DoD partners, even if only required to execute this requirement on an infrequent basis, especially given the need to provide this information to outside entities electronically. Furthermore, requiring the DoD to invest significant resources into developing a solution, purchasing the needed equipment or software, and training the end users responsible for providing the required DSCSA information to non-DoD entities, in an already resource-constrained environment, would be grossly irresponsible. The DoD’s primary focus in many of the aforementioned scenarios is to assist those in need as quickly and efficiently as possible, alleviating their suffering and reducing patients’ morbidity and mortality. If required to comply with DSCSA requirements, specifically when transferring medications outside of the DoD to other entities, this would negatively impact and impede the DoD’s mission of aiding outside entities during DSCA or when partnering with local, state, and/or other federal organizations to provide the requested support that is needed to provide patient care.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7502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64510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2302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Flowchart or diagram showing whether or not you need to take action on something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8302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066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t>Promote use of DSCSA tip sheet from DPAB</a:t>
            </a:r>
          </a:p>
          <a:p>
            <a:endParaRPr lang="en-US" b="1"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4970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78CCA0-3359-4652-8CE9-D8D6496D464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8392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3649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procedure as a patient level recall or damaged product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8211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https://www.fda.gov/drugs/drug-supply-chain-security-act-dscsa/pharmacists-utilize-dscsa-requirements-protect-your-patients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5390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https://www.fda.gov/drugs/drug-supply-chain-security-act-dscsa/pharmacists-utilize-dscsa-requirements-protect-your-patients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1437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78CCA0-3359-4652-8CE9-D8D6496D464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91842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FEFC-2B2C-1025-B6F2-39DC3C0FF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04796-AFAF-375A-1EDD-F23B7F29E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AAE36-3BEC-6E2E-7288-B7F400A7BA35}"/>
              </a:ext>
            </a:extLst>
          </p:cNvPr>
          <p:cNvSpPr>
            <a:spLocks noGrp="1"/>
          </p:cNvSpPr>
          <p:nvPr>
            <p:ph type="body" idx="1"/>
          </p:nvPr>
        </p:nvSpPr>
        <p:spPr/>
        <p:txBody>
          <a:bodyPr/>
          <a:lstStyle/>
          <a:p>
            <a:r>
              <a:rPr lang="en-US" dirty="0"/>
              <a:t>https://www.fda.gov/drugs/drug-safety-and-availability/fda-warns-consumers-not-use-counterfeit-ozempicsemaglutide-found-us-drug-supply-chain</a:t>
            </a:r>
          </a:p>
        </p:txBody>
      </p:sp>
      <p:sp>
        <p:nvSpPr>
          <p:cNvPr id="4" name="Slide Number Placeholder 3">
            <a:extLst>
              <a:ext uri="{FF2B5EF4-FFF2-40B4-BE49-F238E27FC236}">
                <a16:creationId xmlns:a16="http://schemas.microsoft.com/office/drawing/2014/main" id="{75679FE3-7E2C-99FC-9E1A-243D7037C5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78CCA0-3359-4652-8CE9-D8D6496D464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2948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C12BB-5CD4-D797-2EFD-F83084562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AD49-A50B-8F77-0DD1-08367482E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FD029-ED40-5B5D-2E0A-0C0E8CDF2E66}"/>
              </a:ext>
            </a:extLst>
          </p:cNvPr>
          <p:cNvSpPr>
            <a:spLocks noGrp="1"/>
          </p:cNvSpPr>
          <p:nvPr>
            <p:ph type="body" idx="1"/>
          </p:nvPr>
        </p:nvSpPr>
        <p:spPr/>
        <p:txBody>
          <a:bodyPr/>
          <a:lstStyle/>
          <a:p>
            <a:r>
              <a:rPr lang="en-US"/>
              <a:t>https://www.gilead.com/news-and-press/company-statements/gilead-warns-of-counterfeit-hiv-medication-beingdistributed-in-the-united-states </a:t>
            </a:r>
            <a:endParaRPr lang="en-US" dirty="0"/>
          </a:p>
        </p:txBody>
      </p:sp>
      <p:sp>
        <p:nvSpPr>
          <p:cNvPr id="4" name="Slide Number Placeholder 3">
            <a:extLst>
              <a:ext uri="{FF2B5EF4-FFF2-40B4-BE49-F238E27FC236}">
                <a16:creationId xmlns:a16="http://schemas.microsoft.com/office/drawing/2014/main" id="{E76240BF-D0EC-20FB-0EBC-25B34CC802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78CCA0-3359-4652-8CE9-D8D6496D464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01450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Operational Imperatives to Achieve DSCSA Compliance and Minimize Threats to Patients </a:t>
            </a:r>
          </a:p>
          <a:p>
            <a:r>
              <a:rPr lang="en-US" dirty="0"/>
              <a:t>1. Know your prescription drug suppliers (sources). They must be a trading partner that is authorized as defined in Section 581 of the Federal Food, Drug, and Cosmetic Act (FD&amp;C Act) 2. Know where your product tracing, also known as transaction information (data), is being stored and how to access it. </a:t>
            </a:r>
          </a:p>
          <a:p>
            <a:r>
              <a:rPr lang="en-US" dirty="0"/>
              <a:t>3. Know what suspect product is, how to identify it, how to investigate it, and what to do if it is deemed illegitimate. </a:t>
            </a:r>
          </a:p>
          <a:p>
            <a:r>
              <a:rPr lang="en-US" dirty="0"/>
              <a:t>4. Develop, update, and adhere to robust prescription drug purchasing policies and procedures (P&amp;Ps) that accurately reflect your internal processes.</a:t>
            </a:r>
          </a:p>
          <a:p>
            <a:endParaRPr lang="en-US" dirty="0"/>
          </a:p>
          <a:p>
            <a:r>
              <a:rPr lang="en-US" dirty="0"/>
              <a:t>MTF</a:t>
            </a:r>
          </a:p>
          <a:p>
            <a:r>
              <a:rPr lang="en-US" dirty="0"/>
              <a:t>Industry Partners</a:t>
            </a:r>
          </a:p>
          <a:p>
            <a:r>
              <a:rPr lang="en-US" dirty="0"/>
              <a:t>Distributors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9886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70C0"/>
                </a:solidFill>
              </a:rPr>
              <a:t>Verify identifiers of suspect products, quarantine and investigate suspect products, respond to notifications of illegitimate products and verification requests, and provide transaction data to subsequent owners when transferring products outside of DoD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4686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70C0"/>
                </a:solidFill>
              </a:rPr>
              <a:t>Verify identifiers of suspect products, quarantine and investigate suspect products, respond to notifications of illegitimate products and verification requests, and provide transaction data to subsequent owners when transferring products outside of DoD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8199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Clr>
                <a:srgbClr val="921E30"/>
              </a:buClr>
            </a:pPr>
            <a:r>
              <a:rPr lang="en-US" altLang="en-US" sz="2400" dirty="0"/>
              <a:t>Exemption Request (Complete)</a:t>
            </a:r>
          </a:p>
          <a:p>
            <a:pPr lvl="0">
              <a:buClr>
                <a:srgbClr val="921E30"/>
              </a:buClr>
            </a:pPr>
            <a:r>
              <a:rPr lang="en-US" altLang="en-US" sz="2400" dirty="0"/>
              <a:t>Technical Solution (Ongoing)</a:t>
            </a:r>
          </a:p>
          <a:p>
            <a:pPr lvl="1">
              <a:buClr>
                <a:srgbClr val="921E30"/>
              </a:buClr>
            </a:pPr>
            <a:r>
              <a:rPr lang="en-US" altLang="en-US" sz="2000" dirty="0"/>
              <a:t>DLA Managed Purchases</a:t>
            </a:r>
          </a:p>
          <a:p>
            <a:pPr lvl="1">
              <a:buClr>
                <a:srgbClr val="921E30"/>
              </a:buClr>
            </a:pPr>
            <a:r>
              <a:rPr lang="en-US" altLang="en-US" sz="2000" dirty="0"/>
              <a:t>Locally Managed Purchases</a:t>
            </a:r>
          </a:p>
          <a:p>
            <a:pPr lvl="0">
              <a:buClr>
                <a:srgbClr val="921E30"/>
              </a:buClr>
            </a:pPr>
            <a:r>
              <a:rPr lang="en-US" altLang="en-US" sz="2400" dirty="0"/>
              <a:t>Policy (Ongoing)</a:t>
            </a:r>
          </a:p>
          <a:p>
            <a:pPr lvl="1">
              <a:buClr>
                <a:srgbClr val="921E30"/>
              </a:buClr>
            </a:pPr>
            <a:r>
              <a:rPr lang="en-US" altLang="en-US" sz="2000" dirty="0"/>
              <a:t>DoDI</a:t>
            </a:r>
          </a:p>
          <a:p>
            <a:pPr lvl="1">
              <a:buClr>
                <a:srgbClr val="921E30"/>
              </a:buClr>
            </a:pPr>
            <a:r>
              <a:rPr lang="en-US" altLang="en-US" sz="2000" dirty="0"/>
              <a:t>DHA-AI</a:t>
            </a:r>
          </a:p>
          <a:p>
            <a:pPr lvl="0">
              <a:buClr>
                <a:srgbClr val="921E30"/>
              </a:buClr>
            </a:pPr>
            <a:r>
              <a:rPr lang="en-US" altLang="en-US" sz="2400" dirty="0"/>
              <a:t>Implementation (Education and Execution—Pending)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5830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C74C-1ACD-5F5D-FB64-BEB9E560F1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A10A2C-FD1D-A6AF-7F0C-2E1185378D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2B5265-8495-6846-63C5-580A24833955}"/>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A4F13CD5-0A16-7C3A-51BC-E4B547AD6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D6C53E-E49B-7679-0FB2-32B77DC9B6AB}"/>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2774708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74F-621F-7E56-E9FB-6CDD9EA640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F358F-9030-448E-C2A6-627C7DD2D9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15C92-661E-DF74-24A2-E39BECF6315D}"/>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6B1E921E-7020-4072-8EEA-D3B9425408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D5195-3A12-6889-D925-5733CA0A109D}"/>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4082504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6539-3CA4-5C26-A73F-971BEB4B75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C4679C-9260-C253-58F9-31CD8C9CF56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4C3CF7-F45B-E44F-31D0-5F40B0C4504A}"/>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8AEEF5C3-32C6-1AB2-5F6B-71306027C6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0B2F9D-B39B-A6FD-D3AB-E00336E24DF8}"/>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411371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777D-8486-EF99-D514-674BE30A6E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15A5A-8331-6013-D48B-E8B9E8DA7E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C1174F-1B68-7B3A-BF89-B228B156F4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ABADDA-2C86-D13A-E9B4-AB064C8BD4B0}"/>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6" name="Footer Placeholder 5">
            <a:extLst>
              <a:ext uri="{FF2B5EF4-FFF2-40B4-BE49-F238E27FC236}">
                <a16:creationId xmlns:a16="http://schemas.microsoft.com/office/drawing/2014/main" id="{687445E1-C6B7-97FB-A01A-8B4DD0BEF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B9B9B-6383-604E-671C-F1969281FBCC}"/>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4189177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EBCF4-17BC-36DF-306B-8DEB5544C5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F5253D-78BA-8316-7976-FCBCE8333E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66743E-A845-A6D9-9BD5-232E1FA04B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1D51C1-E3C8-B08B-2558-C85D598C55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131416-5354-5225-23C1-F8F06B70E2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C321EC-09E9-4F51-FEF6-E343CD8AD845}"/>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8" name="Footer Placeholder 7">
            <a:extLst>
              <a:ext uri="{FF2B5EF4-FFF2-40B4-BE49-F238E27FC236}">
                <a16:creationId xmlns:a16="http://schemas.microsoft.com/office/drawing/2014/main" id="{A0B5773C-E6A5-AA01-F8A7-D72C140AB4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B0D458-A0AD-50E9-39E9-0544DAEEA359}"/>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1346285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17D1-243C-6DF3-5160-797368EBA3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1A1C2C-ED6B-E500-6541-E7C3D706BAFD}"/>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4" name="Footer Placeholder 3">
            <a:extLst>
              <a:ext uri="{FF2B5EF4-FFF2-40B4-BE49-F238E27FC236}">
                <a16:creationId xmlns:a16="http://schemas.microsoft.com/office/drawing/2014/main" id="{E177C7A0-62FE-2B76-2D0C-168C90608D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2006BE-8833-8952-243B-44FFD82F5641}"/>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59967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F48D82-60BD-C186-A4BE-CE075AD27EC8}"/>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3" name="Footer Placeholder 2">
            <a:extLst>
              <a:ext uri="{FF2B5EF4-FFF2-40B4-BE49-F238E27FC236}">
                <a16:creationId xmlns:a16="http://schemas.microsoft.com/office/drawing/2014/main" id="{49B8C46C-B7F7-59CF-BDAB-103D5C4A37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4A5611-96B4-F735-B272-A086A0270CB3}"/>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3538834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CF4E-CAF7-3CE5-B20E-AEA98B83A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4A734E-9D48-6ABB-F4FD-6824DB25F9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4D2AF0-7E81-4A4F-D6C7-1E1E4FC66A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E940B-A25A-3E68-FC34-D8C503FB3882}"/>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6" name="Footer Placeholder 5">
            <a:extLst>
              <a:ext uri="{FF2B5EF4-FFF2-40B4-BE49-F238E27FC236}">
                <a16:creationId xmlns:a16="http://schemas.microsoft.com/office/drawing/2014/main" id="{3304E732-8D74-5024-01F6-C2FE863CD7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9C04F4-A15A-F8D1-FCDE-D1FEDF11DE76}"/>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3020278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0D0D5-2B0F-E55F-2F3D-CEA238BB2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261E5D-BD50-480C-6A0C-70A97CECD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A63AEB-6018-7045-4025-6D06AA8BD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88A259-060E-9431-E527-3DBB1B2254E7}"/>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6" name="Footer Placeholder 5">
            <a:extLst>
              <a:ext uri="{FF2B5EF4-FFF2-40B4-BE49-F238E27FC236}">
                <a16:creationId xmlns:a16="http://schemas.microsoft.com/office/drawing/2014/main" id="{7635D4E2-9382-AF8D-0A23-8D434DD0D7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008209-A24E-293F-5AF0-28F1067DE03C}"/>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1162280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F869-2405-905E-F911-1CA9833A41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1847AC-CB5D-7885-3B92-ACA4790721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80FB1-99F5-C3AE-3747-04BBF472A7CD}"/>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14B0D126-7EA0-7E35-25A5-5302DD774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BC62A-242A-1424-40C1-7949F8B411B5}"/>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3382280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CF75E6-7D8B-7AFE-96D3-A4A02CBD5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825954-EC95-6678-D8D7-6BD594809F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72E6B3-5A3E-6B2C-ABDB-3AFF12FFBA65}"/>
              </a:ext>
            </a:extLst>
          </p:cNvPr>
          <p:cNvSpPr>
            <a:spLocks noGrp="1"/>
          </p:cNvSpPr>
          <p:nvPr>
            <p:ph type="dt" sz="half" idx="10"/>
          </p:nvPr>
        </p:nvSpPr>
        <p:spPr/>
        <p:txBody>
          <a:body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9154C0C2-A3A1-0CB3-0CC7-A0E9B4940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3F218-7AC8-5142-DF93-8EF2AC95D8A4}"/>
              </a:ext>
            </a:extLst>
          </p:cNvPr>
          <p:cNvSpPr>
            <a:spLocks noGrp="1"/>
          </p:cNvSpPr>
          <p:nvPr>
            <p:ph type="sldNum" sz="quarter" idx="12"/>
          </p:nvPr>
        </p:nvSpPr>
        <p:spPr/>
        <p:txBody>
          <a:bodyPr/>
          <a:lstStyle/>
          <a:p>
            <a:fld id="{6E635E81-EB4F-4C6A-84BF-E9D41FFB9D79}" type="slidenum">
              <a:rPr lang="en-US" smtClean="0"/>
              <a:t>‹#›</a:t>
            </a:fld>
            <a:endParaRPr lang="en-US"/>
          </a:p>
        </p:txBody>
      </p:sp>
    </p:spTree>
    <p:extLst>
      <p:ext uri="{BB962C8B-B14F-4D97-AF65-F5344CB8AC3E}">
        <p14:creationId xmlns:p14="http://schemas.microsoft.com/office/powerpoint/2010/main" val="2257333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34665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842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3124983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083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4171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102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176783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03734880"/>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BC449D-6AE4-5AA2-0155-DC8F1476F0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0E0549-2635-EF7E-BD38-46E44B13A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276D3-4388-1DDE-355D-290306CA98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4644E8-148A-42C6-AE75-D06531521929}" type="datetimeFigureOut">
              <a:rPr lang="en-US" smtClean="0"/>
              <a:t>6/17/2025</a:t>
            </a:fld>
            <a:endParaRPr lang="en-US"/>
          </a:p>
        </p:txBody>
      </p:sp>
      <p:sp>
        <p:nvSpPr>
          <p:cNvPr id="5" name="Footer Placeholder 4">
            <a:extLst>
              <a:ext uri="{FF2B5EF4-FFF2-40B4-BE49-F238E27FC236}">
                <a16:creationId xmlns:a16="http://schemas.microsoft.com/office/drawing/2014/main" id="{2EB28EA2-C7FE-BFE7-63FA-B56ABE69C7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4D78081-48EB-9FB0-FD8A-2A690FD6E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635E81-EB4F-4C6A-84BF-E9D41FFB9D79}" type="slidenum">
              <a:rPr lang="en-US" smtClean="0"/>
              <a:t>‹#›</a:t>
            </a:fld>
            <a:endParaRPr lang="en-US"/>
          </a:p>
        </p:txBody>
      </p:sp>
    </p:spTree>
    <p:extLst>
      <p:ext uri="{BB962C8B-B14F-4D97-AF65-F5344CB8AC3E}">
        <p14:creationId xmlns:p14="http://schemas.microsoft.com/office/powerpoint/2010/main" val="109295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a:p>
        </p:txBody>
      </p:sp>
    </p:spTree>
    <p:extLst>
      <p:ext uri="{BB962C8B-B14F-4D97-AF65-F5344CB8AC3E}">
        <p14:creationId xmlns:p14="http://schemas.microsoft.com/office/powerpoint/2010/main" val="1482294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hyperlink" Target="https://www.tennessean.com/story/news/health/2018/12/31/number-deaths-caused-2012-fungal-meningitis-outbreak-underreported/2447091002/" TargetMode="External"/><Relationship Id="rId4" Type="http://schemas.openxmlformats.org/officeDocument/2006/relationships/hyperlink" Target="https://web.archive.org/web/20140221231229/http:/upton.house.gov/news/documentsingle.aspx?DocumentID=351658"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hyperlink" Target="https://www.fda.gov/drugs/drug-supply-chain-security-act-dscsa/title-ii-drug-quality-and-security-ac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https://www.fda.gov/drugs/drug-supply-chain-security-act-dscsa/title-ii-drug-quality-and-security-act" TargetMode="External"/><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hyperlink" Target="https://www.fda.gov/drugs/drug-supply-chain-security-act-dscsa/pharmacists-utilize-dscsa-requirements-protect-your-patients"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hyperlink" Target="https://www.fda.gov/drugs/drug-supply-chain-security-act-dscsa/drug-supply-chain-security-act-product-tracing-requirements-frequently-asked-questions"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DA142-EC38-28F4-3130-A1381372B471}"/>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132325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1711450"/>
            <a:ext cx="12192000" cy="1285875"/>
          </a:xfrm>
        </p:spPr>
        <p:txBody>
          <a:bodyPr>
            <a:normAutofit/>
          </a:bodyPr>
          <a:lstStyle/>
          <a:p>
            <a:pPr eaLnBrk="1" hangingPunct="1"/>
            <a:r>
              <a:rPr lang="en-US" altLang="en-US" sz="6000" dirty="0"/>
              <a:t>DSCSA Update</a:t>
            </a:r>
            <a:endParaRPr lang="en-US" altLang="en-US" dirty="0"/>
          </a:p>
        </p:txBody>
      </p:sp>
      <p:sp>
        <p:nvSpPr>
          <p:cNvPr id="5" name="Rectangle 3"/>
          <p:cNvSpPr>
            <a:spLocks noGrp="1" noChangeArrowheads="1"/>
          </p:cNvSpPr>
          <p:nvPr>
            <p:ph type="subTitle" idx="1"/>
          </p:nvPr>
        </p:nvSpPr>
        <p:spPr>
          <a:xfrm>
            <a:off x="0" y="3164542"/>
            <a:ext cx="12192000" cy="1464279"/>
          </a:xfrm>
        </p:spPr>
        <p:txBody>
          <a:bodyPr>
            <a:normAutofit/>
          </a:bodyPr>
          <a:lstStyle/>
          <a:p>
            <a:pPr eaLnBrk="1" hangingPunct="1">
              <a:buFont typeface="Times" panose="02020603050405020304" pitchFamily="18" charset="0"/>
              <a:buNone/>
            </a:pPr>
            <a:r>
              <a:rPr lang="en-US" altLang="en-US" sz="4000" dirty="0"/>
              <a:t>Lt Col Francisco Boral, USAF, BSC</a:t>
            </a:r>
            <a:endParaRPr lang="en-US" altLang="en-US" dirty="0"/>
          </a:p>
        </p:txBody>
      </p:sp>
    </p:spTree>
    <p:extLst>
      <p:ext uri="{BB962C8B-B14F-4D97-AF65-F5344CB8AC3E}">
        <p14:creationId xmlns:p14="http://schemas.microsoft.com/office/powerpoint/2010/main" val="3996819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355600" y="1575186"/>
            <a:ext cx="1139155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Geneva" charset="-128"/>
                <a:cs typeface="Arial" panose="020B0604020202020204" pitchFamily="34" charset="0"/>
              </a:rPr>
              <a:t>Lt Col Boral declares no conflicts of interest, real or apparent, and no financial interests in any company, product, or service mentioned in this program, including grants, employment, gifts, stock holdings, and honoraria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Geneva"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Geneva" charset="-128"/>
              <a:cs typeface="Arial" panose="020B0604020202020204" pitchFamily="34" charset="0"/>
            </a:endParaRPr>
          </a:p>
        </p:txBody>
      </p:sp>
      <p:sp>
        <p:nvSpPr>
          <p:cNvPr id="2" name="Title 1">
            <a:extLst>
              <a:ext uri="{FF2B5EF4-FFF2-40B4-BE49-F238E27FC236}">
                <a16:creationId xmlns:a16="http://schemas.microsoft.com/office/drawing/2014/main" id="{0C945EF0-0C86-4C14-821B-0EE6B6931433}"/>
              </a:ext>
            </a:extLst>
          </p:cNvPr>
          <p:cNvSpPr>
            <a:spLocks noGrp="1"/>
          </p:cNvSpPr>
          <p:nvPr>
            <p:ph type="title"/>
          </p:nvPr>
        </p:nvSpPr>
        <p:spPr/>
        <p:txBody>
          <a:bodyPr/>
          <a:lstStyle/>
          <a:p>
            <a:r>
              <a:rPr lang="en-US" dirty="0"/>
              <a:t>Disclosures</a:t>
            </a:r>
          </a:p>
        </p:txBody>
      </p:sp>
    </p:spTree>
    <p:extLst>
      <p:ext uri="{BB962C8B-B14F-4D97-AF65-F5344CB8AC3E}">
        <p14:creationId xmlns:p14="http://schemas.microsoft.com/office/powerpoint/2010/main" val="2196147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370702" y="1589903"/>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Objective 1: Discuss what the Drug Supply Chain Security Act (DSCSA) is and the importance of DSCSA</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Objective 2: Describe the impact that the DSCSA can or will have on the Military Health System (MHS)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Objective 3: Identify ongoing steps that the DoD is taking to help ensure compliance with DSCSA requirements</a:t>
            </a:r>
          </a:p>
        </p:txBody>
      </p:sp>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p:txBody>
          <a:bodyPr/>
          <a:lstStyle/>
          <a:p>
            <a:pPr algn="ctr"/>
            <a:r>
              <a:rPr lang="en-US" dirty="0"/>
              <a:t>Learning Objectives</a:t>
            </a:r>
          </a:p>
        </p:txBody>
      </p:sp>
    </p:spTree>
    <p:extLst>
      <p:ext uri="{BB962C8B-B14F-4D97-AF65-F5344CB8AC3E}">
        <p14:creationId xmlns:p14="http://schemas.microsoft.com/office/powerpoint/2010/main" val="223267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07773" y="1546941"/>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are several of the responsibilities required of entities categorized as “dispensers” under DSCSA?</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Verify identifiers of suspect products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Quarantine and investigate suspect products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Respond to notifications of illegitimate products and verification requests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Provide transaction data to subsequent owners of pharmaceuticals when transferring products </a:t>
            </a:r>
            <a:r>
              <a:rPr kumimoji="0" lang="en-US" altLang="en-US" sz="24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outside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of the DoD</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1</a:t>
            </a:r>
          </a:p>
        </p:txBody>
      </p:sp>
    </p:spTree>
    <p:extLst>
      <p:ext uri="{BB962C8B-B14F-4D97-AF65-F5344CB8AC3E}">
        <p14:creationId xmlns:p14="http://schemas.microsoft.com/office/powerpoint/2010/main" val="1203633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07773" y="1546941"/>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Why is DSCSA important?</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Helps prevent harmful pharmaceuticals from entering the U.S. drug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Improves detection of harmful drugs if they enter the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Facilitates a more rapid response to removing harmful medications from the pharmaceutical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Promotes patient safety</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2</a:t>
            </a:r>
          </a:p>
        </p:txBody>
      </p:sp>
    </p:spTree>
    <p:extLst>
      <p:ext uri="{BB962C8B-B14F-4D97-AF65-F5344CB8AC3E}">
        <p14:creationId xmlns:p14="http://schemas.microsoft.com/office/powerpoint/2010/main" val="420492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07773" y="1546941"/>
            <a:ext cx="11376454" cy="4431957"/>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steps is the DoD taking or planning to take, to help ensure DSCSA compliance?</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DLA is developing a technical solution for DLA-managed purchases (i.e., prime vendor purchases (PVP), electronic catalog (ECAT), etc.)</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MEDLOG IT is developing a technical solution for locally managed purchases (i.e., credit card, local contracts, etc.)</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Developing policies and procedures for implementing and complying with DSCSA</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Developing end-user training and education for DSCSA compliance &amp; implementation  </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3</a:t>
            </a:r>
          </a:p>
        </p:txBody>
      </p:sp>
    </p:spTree>
    <p:extLst>
      <p:ext uri="{BB962C8B-B14F-4D97-AF65-F5344CB8AC3E}">
        <p14:creationId xmlns:p14="http://schemas.microsoft.com/office/powerpoint/2010/main" val="2261147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is DSCSA?</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Why is DSCSA important?</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 requirements </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DoD’s road to DSCSA compliance</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Current lines of effort </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Scenarios</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Agenda</a:t>
            </a:r>
          </a:p>
        </p:txBody>
      </p:sp>
    </p:spTree>
    <p:extLst>
      <p:ext uri="{BB962C8B-B14F-4D97-AF65-F5344CB8AC3E}">
        <p14:creationId xmlns:p14="http://schemas.microsoft.com/office/powerpoint/2010/main" val="152519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365965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The Drug Quality and Safety Act (DQSA) was signed into law in November 2013</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Congress passed DQSA (and DSCSA) in 2013 with 10-year implementation period</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Response to New England Compounding Center Meningitis Outbreak in 2012</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798 patients affected, over 100 fatalities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It was determined that state-by-state oversight was insufficient risk mitigation </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Title I is Compounding Quality Act (CQA)</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What is DSCSA? </a:t>
            </a:r>
          </a:p>
        </p:txBody>
      </p:sp>
      <p:sp>
        <p:nvSpPr>
          <p:cNvPr id="3" name="Footer Placeholder 2">
            <a:extLst>
              <a:ext uri="{FF2B5EF4-FFF2-40B4-BE49-F238E27FC236}">
                <a16:creationId xmlns:a16="http://schemas.microsoft.com/office/drawing/2014/main" id="{324E02FC-EBBA-5F7F-8413-D85BE5ACC165}"/>
              </a:ext>
            </a:extLst>
          </p:cNvPr>
          <p:cNvSpPr>
            <a:spLocks noGrp="1"/>
          </p:cNvSpPr>
          <p:nvPr>
            <p:ph type="ftr" sz="quarter" idx="10"/>
          </p:nvPr>
        </p:nvSpPr>
        <p:spPr>
          <a:xfrm>
            <a:off x="294968" y="4750832"/>
            <a:ext cx="115180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Center for Drug Evaluation and Research. (2014, December 16). </a:t>
            </a:r>
            <a:r>
              <a:rPr kumimoji="0" lang="en-US" sz="105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Title II of the Drug Quality and Security Act</a:t>
            </a:r>
            <a:r>
              <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Food and Drug Administration. </a:t>
            </a:r>
            <a:r>
              <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3"/>
              </a:rPr>
              <a:t>https://www.fda.gov/drugs/drug-supply-chain-security-act-dscsa/title-ii-drug-quality-and-security-act</a:t>
            </a:r>
            <a:r>
              <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
        <p:nvSpPr>
          <p:cNvPr id="5" name="Footer Placeholder 2">
            <a:extLst>
              <a:ext uri="{FF2B5EF4-FFF2-40B4-BE49-F238E27FC236}">
                <a16:creationId xmlns:a16="http://schemas.microsoft.com/office/drawing/2014/main" id="{DA671214-F6F5-B218-346D-20E01222FA17}"/>
              </a:ext>
            </a:extLst>
          </p:cNvPr>
          <p:cNvSpPr txBox="1">
            <a:spLocks/>
          </p:cNvSpPr>
          <p:nvPr/>
        </p:nvSpPr>
        <p:spPr>
          <a:xfrm>
            <a:off x="294966" y="5063240"/>
            <a:ext cx="115180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Turner, Lynn. (2013, September 28). </a:t>
            </a:r>
            <a:r>
              <a:rPr kumimoji="0" lang="en-US"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Press Releases</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Fred Upton.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https://web.archive.org/web/20140221231229/http://upton.house.gov/news/documentsingle.aspx?DocumentID=351658</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6" name="Footer Placeholder 2">
            <a:extLst>
              <a:ext uri="{FF2B5EF4-FFF2-40B4-BE49-F238E27FC236}">
                <a16:creationId xmlns:a16="http://schemas.microsoft.com/office/drawing/2014/main" id="{42207501-6D7C-713B-8F39-8319CD33792F}"/>
              </a:ext>
            </a:extLst>
          </p:cNvPr>
          <p:cNvSpPr txBox="1">
            <a:spLocks/>
          </p:cNvSpPr>
          <p:nvPr/>
        </p:nvSpPr>
        <p:spPr>
          <a:xfrm>
            <a:off x="294967" y="5232665"/>
            <a:ext cx="115180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Roche Jr., Walter F.. (2019, November 27). </a:t>
            </a:r>
            <a:r>
              <a:rPr kumimoji="0" lang="en-US"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Number deaths caused by the 2012 fungal meningitis outbreak underreported</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Tennessean.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https://www.tennessean.com/story/news/health/2018/12/31/number-deaths-caused-2012-fungal-meningitis-outbreak-underreported/2447091002/</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893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365965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Title II of the DQSA is the </a:t>
            </a:r>
            <a:r>
              <a:rPr kumimoji="0" 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Drug Supply Chain Security Act (DSCSA)</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DSCSA introduced new requirements for stakeholders within the pharmaceutical supply chain</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Requires individualized serial numbers at the package level, and tracking/tracing of flow of pharmaceuticals through the supply chain, from manufacturer to wholesaler to dispenser</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By law, wholesalers and third-party logistics providers would be prohibited from conducting business with DoD entities if those entities are noncompliant when the full requirements take effect (expected November 2024)</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Industry not yet ready for compliance in 2023, one-year extension granted</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Another, phased approach, extension granted in 2024</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27 November 2025 is the compliance deadline for dispensers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 was granted a separate 2 year exemption in 2024, with </a:t>
            </a:r>
            <a:r>
              <a:rPr kumimoji="0" lang="en-US" sz="2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current compliance deadline of 27NOV2026</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What is DSCSA? (cont.) </a:t>
            </a:r>
          </a:p>
        </p:txBody>
      </p:sp>
      <p:sp>
        <p:nvSpPr>
          <p:cNvPr id="3" name="Footer Placeholder 2">
            <a:extLst>
              <a:ext uri="{FF2B5EF4-FFF2-40B4-BE49-F238E27FC236}">
                <a16:creationId xmlns:a16="http://schemas.microsoft.com/office/drawing/2014/main" id="{324E02FC-EBBA-5F7F-8413-D85BE5ACC165}"/>
              </a:ext>
            </a:extLst>
          </p:cNvPr>
          <p:cNvSpPr>
            <a:spLocks noGrp="1"/>
          </p:cNvSpPr>
          <p:nvPr>
            <p:ph type="ftr" sz="quarter" idx="10"/>
          </p:nvPr>
        </p:nvSpPr>
        <p:spPr>
          <a:xfrm>
            <a:off x="171401" y="5211531"/>
            <a:ext cx="115180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Center for Drug Evaluation and Research. (2014, December 16). </a:t>
            </a:r>
            <a:r>
              <a:rPr kumimoji="0" lang="en-US" sz="120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Title II of the Drug Quality and Security 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Food and Drug Administration. </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3"/>
              </a:rPr>
              <a:t>https://www.fda.gov/drugs/drug-supply-chain-security-act-dscsa/title-ii-drug-quality-and-security-act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424174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DSCSA Compliance expected by November 27, 2025</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FDA enforcement</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“Peer” enforcement, vendors, distributors, logistics providers, etc. all legally prohibited in conducting business with unauthorized trading partners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Compliance requirements differ dependent on role within the supply chain. </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Manufacturers/Repackagers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Wholesale distributors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Third-Party Logistics Providers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Dispensers</a:t>
            </a:r>
            <a:endPar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What is DSCA? (cont.)</a:t>
            </a:r>
          </a:p>
        </p:txBody>
      </p:sp>
      <p:pic>
        <p:nvPicPr>
          <p:cNvPr id="5" name="Picture 4">
            <a:extLst>
              <a:ext uri="{FF2B5EF4-FFF2-40B4-BE49-F238E27FC236}">
                <a16:creationId xmlns:a16="http://schemas.microsoft.com/office/drawing/2014/main" id="{A01F571C-7BF3-442E-5584-BEB063531796}"/>
              </a:ext>
            </a:extLst>
          </p:cNvPr>
          <p:cNvPicPr>
            <a:picLocks noChangeAspect="1"/>
          </p:cNvPicPr>
          <p:nvPr/>
        </p:nvPicPr>
        <p:blipFill>
          <a:blip r:embed="rId3"/>
          <a:stretch>
            <a:fillRect/>
          </a:stretch>
        </p:blipFill>
        <p:spPr>
          <a:xfrm>
            <a:off x="6778153" y="3806902"/>
            <a:ext cx="4540483" cy="1841595"/>
          </a:xfrm>
          <a:prstGeom prst="rect">
            <a:avLst/>
          </a:prstGeom>
        </p:spPr>
      </p:pic>
      <p:sp>
        <p:nvSpPr>
          <p:cNvPr id="3" name="Footer Placeholder 2">
            <a:extLst>
              <a:ext uri="{FF2B5EF4-FFF2-40B4-BE49-F238E27FC236}">
                <a16:creationId xmlns:a16="http://schemas.microsoft.com/office/drawing/2014/main" id="{71228256-1F1F-C2D4-4604-A16E2BD2333B}"/>
              </a:ext>
            </a:extLst>
          </p:cNvPr>
          <p:cNvSpPr>
            <a:spLocks noGrp="1"/>
          </p:cNvSpPr>
          <p:nvPr>
            <p:ph type="ftr" sz="quarter" idx="10"/>
          </p:nvPr>
        </p:nvSpPr>
        <p:spPr>
          <a:xfrm>
            <a:off x="378940" y="5748481"/>
            <a:ext cx="115180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Center for Drug Evaluation and Research. (2014, December 16). </a:t>
            </a:r>
            <a:r>
              <a:rPr kumimoji="0" lang="en-US" sz="120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Title II of the Drug Quality and Security 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Food and Drug Administration. </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4"/>
              </a:rPr>
              <a:t>https://www.fda.gov/drugs/drug-supply-chain-security-act-dscsa/title-ii-drug-quality-and-security-act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237724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7D18C2-F9C2-71B8-CE40-4CCBBCF0C43C}"/>
              </a:ext>
            </a:extLst>
          </p:cNvPr>
          <p:cNvSpPr>
            <a:spLocks noGrp="1"/>
          </p:cNvSpPr>
          <p:nvPr>
            <p:ph idx="1"/>
          </p:nvPr>
        </p:nvSpPr>
        <p:spPr>
          <a:xfrm>
            <a:off x="592493" y="1552113"/>
            <a:ext cx="11200901" cy="4415481"/>
          </a:xfrm>
        </p:spPr>
        <p:txBody>
          <a:bodyPr>
            <a:normAutofit/>
          </a:bodyPr>
          <a:lstStyle/>
          <a:p>
            <a:pPr>
              <a:buClr>
                <a:srgbClr val="921E30"/>
              </a:buClr>
            </a:pPr>
            <a:r>
              <a:rPr lang="en-US" altLang="en-US" sz="2800" dirty="0"/>
              <a:t>Existing exemptions under DSCSA</a:t>
            </a:r>
          </a:p>
          <a:p>
            <a:pPr lvl="1">
              <a:buClr>
                <a:schemeClr val="accent1"/>
              </a:buClr>
            </a:pPr>
            <a:r>
              <a:rPr lang="en-US" altLang="en-US" sz="2400" dirty="0"/>
              <a:t>OTC and Other Products have built-in exemptions</a:t>
            </a:r>
          </a:p>
          <a:p>
            <a:pPr lvl="1">
              <a:buClr>
                <a:schemeClr val="accent1"/>
              </a:buClr>
            </a:pPr>
            <a:r>
              <a:rPr lang="en-US" altLang="en-US" sz="2400" dirty="0"/>
              <a:t>Patient-specific transfer of items</a:t>
            </a:r>
          </a:p>
          <a:p>
            <a:pPr lvl="1">
              <a:buClr>
                <a:schemeClr val="accent1"/>
              </a:buClr>
            </a:pPr>
            <a:r>
              <a:rPr lang="en-US" altLang="en-US" sz="2400" dirty="0"/>
              <a:t>Public health emergencies</a:t>
            </a:r>
          </a:p>
          <a:p>
            <a:pPr lvl="1">
              <a:buClr>
                <a:schemeClr val="accent1"/>
              </a:buClr>
            </a:pPr>
            <a:r>
              <a:rPr lang="en-US" altLang="en-US" sz="2400" dirty="0"/>
              <a:t>Transmission of information between entities “under common ownership”</a:t>
            </a:r>
          </a:p>
          <a:p>
            <a:pPr lvl="2">
              <a:buClr>
                <a:schemeClr val="accent1"/>
              </a:buClr>
            </a:pPr>
            <a:r>
              <a:rPr lang="en-US" altLang="en-US" sz="2000" dirty="0"/>
              <a:t>E.g., transfer of medication from one military medical treatment facility (MTF) to another MTF or clinic</a:t>
            </a:r>
          </a:p>
          <a:p>
            <a:pPr lvl="2">
              <a:buClr>
                <a:srgbClr val="921E30"/>
              </a:buClr>
            </a:pPr>
            <a:endParaRPr lang="en-US" altLang="en-US" sz="2800" dirty="0"/>
          </a:p>
          <a:p>
            <a:pPr marL="0" indent="0">
              <a:buClr>
                <a:srgbClr val="921E30"/>
              </a:buClr>
              <a:buNone/>
            </a:pPr>
            <a:r>
              <a:rPr lang="en-US" altLang="en-US" sz="1200" dirty="0"/>
              <a:t>Full list available online: </a:t>
            </a:r>
            <a:r>
              <a:rPr lang="en-US" altLang="en-US" sz="1200" dirty="0">
                <a:hlinkClick r:id="rId3"/>
              </a:rPr>
              <a:t>https://www.fda.gov/drugs/drug-supply-chain-security-act-dscsa/title-ii-drug-quality-and-security-act</a:t>
            </a:r>
            <a:r>
              <a:rPr lang="en-US" altLang="en-US" sz="1200" dirty="0"/>
              <a:t> </a:t>
            </a:r>
          </a:p>
          <a:p>
            <a:endParaRPr 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Exceptions to DSCSA</a:t>
            </a:r>
          </a:p>
        </p:txBody>
      </p:sp>
    </p:spTree>
    <p:extLst>
      <p:ext uri="{BB962C8B-B14F-4D97-AF65-F5344CB8AC3E}">
        <p14:creationId xmlns:p14="http://schemas.microsoft.com/office/powerpoint/2010/main" val="3309379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26729E-88D4-0C93-5B25-0FB19BD194E0}"/>
              </a:ext>
            </a:extLst>
          </p:cNvPr>
          <p:cNvSpPr>
            <a:spLocks noGrp="1"/>
          </p:cNvSpPr>
          <p:nvPr>
            <p:ph idx="1"/>
          </p:nvPr>
        </p:nvSpPr>
        <p:spPr>
          <a:xfrm>
            <a:off x="592493" y="1552114"/>
            <a:ext cx="11268949" cy="3187312"/>
          </a:xfrm>
        </p:spPr>
        <p:txBody>
          <a:bodyPr>
            <a:normAutofit/>
          </a:bodyPr>
          <a:lstStyle/>
          <a:p>
            <a:pPr marL="342900" indent="-342900">
              <a:buFont typeface="Wingdings" panose="05000000000000000000" pitchFamily="2" charset="2"/>
              <a:buChar char="Ø"/>
            </a:pPr>
            <a:r>
              <a:rPr lang="en-US" sz="2400" dirty="0"/>
              <a:t>Effort to achieve an interoperable and electronic way to identify and trace pharmaceuticals through the supply chain</a:t>
            </a:r>
          </a:p>
          <a:p>
            <a:pPr marL="342900" indent="-342900">
              <a:buFont typeface="Wingdings" panose="05000000000000000000" pitchFamily="2" charset="2"/>
              <a:buChar char="Ø"/>
            </a:pPr>
            <a:r>
              <a:rPr lang="en-US" sz="2400" dirty="0"/>
              <a:t>Prevent harmful pharmaceuticals from entering the U.S. drug supply chain</a:t>
            </a:r>
          </a:p>
          <a:p>
            <a:pPr marL="1085850" lvl="1" indent="-342900">
              <a:buFont typeface="Wingdings" panose="05000000000000000000" pitchFamily="2" charset="2"/>
              <a:buChar char="Ø"/>
            </a:pPr>
            <a:r>
              <a:rPr lang="en-US" sz="2200" dirty="0"/>
              <a:t>Imitator drugs, sub-potent medications, adulterated medications, etc.</a:t>
            </a:r>
          </a:p>
          <a:p>
            <a:pPr marL="342900" indent="-342900">
              <a:buFont typeface="Wingdings" panose="05000000000000000000" pitchFamily="2" charset="2"/>
              <a:buChar char="Ø"/>
            </a:pPr>
            <a:r>
              <a:rPr lang="en-US" sz="2400" dirty="0"/>
              <a:t>Detect harmful drugs if they enter the supply chain</a:t>
            </a:r>
          </a:p>
          <a:p>
            <a:pPr marL="342900" indent="-342900">
              <a:buFont typeface="Wingdings" panose="05000000000000000000" pitchFamily="2" charset="2"/>
              <a:buChar char="Ø"/>
            </a:pPr>
            <a:r>
              <a:rPr lang="en-US" sz="2400" dirty="0"/>
              <a:t>Rapidly respond to remove harmful medications from the pharmaceutical supply chain</a:t>
            </a:r>
          </a:p>
          <a:p>
            <a:endParaRPr lang="en-US" sz="2400" dirty="0"/>
          </a:p>
        </p:txBody>
      </p:sp>
      <p:sp>
        <p:nvSpPr>
          <p:cNvPr id="3" name="Title 2">
            <a:extLst>
              <a:ext uri="{FF2B5EF4-FFF2-40B4-BE49-F238E27FC236}">
                <a16:creationId xmlns:a16="http://schemas.microsoft.com/office/drawing/2014/main" id="{C7459E68-CE13-13B8-8DF8-B42A85D9A26A}"/>
              </a:ext>
            </a:extLst>
          </p:cNvPr>
          <p:cNvSpPr>
            <a:spLocks noGrp="1"/>
          </p:cNvSpPr>
          <p:nvPr>
            <p:ph type="title"/>
          </p:nvPr>
        </p:nvSpPr>
        <p:spPr/>
        <p:txBody>
          <a:bodyPr/>
          <a:lstStyle/>
          <a:p>
            <a:pPr algn="ctr"/>
            <a:r>
              <a:rPr lang="en-US" dirty="0"/>
              <a:t>Why is DSCSA Important?</a:t>
            </a:r>
          </a:p>
        </p:txBody>
      </p:sp>
      <p:sp>
        <p:nvSpPr>
          <p:cNvPr id="5" name="Explosion: 8 Points 4">
            <a:extLst>
              <a:ext uri="{FF2B5EF4-FFF2-40B4-BE49-F238E27FC236}">
                <a16:creationId xmlns:a16="http://schemas.microsoft.com/office/drawing/2014/main" id="{AE17C283-2A44-46AF-92DA-BFCD09A31ED7}"/>
              </a:ext>
            </a:extLst>
          </p:cNvPr>
          <p:cNvSpPr/>
          <p:nvPr/>
        </p:nvSpPr>
        <p:spPr>
          <a:xfrm>
            <a:off x="1945770" y="1321230"/>
            <a:ext cx="7649572" cy="5011686"/>
          </a:xfrm>
          <a:prstGeom prst="irregularSeal1">
            <a:avLst/>
          </a:prstGeom>
          <a:solidFill>
            <a:srgbClr val="0070C0"/>
          </a:solid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Patient Safety!</a:t>
            </a:r>
          </a:p>
        </p:txBody>
      </p:sp>
      <p:sp>
        <p:nvSpPr>
          <p:cNvPr id="6" name="TextBox 5">
            <a:extLst>
              <a:ext uri="{FF2B5EF4-FFF2-40B4-BE49-F238E27FC236}">
                <a16:creationId xmlns:a16="http://schemas.microsoft.com/office/drawing/2014/main" id="{0A3727FC-AEA7-7CAF-BD3F-38C64FC47E19}"/>
              </a:ext>
            </a:extLst>
          </p:cNvPr>
          <p:cNvSpPr txBox="1"/>
          <p:nvPr/>
        </p:nvSpPr>
        <p:spPr>
          <a:xfrm>
            <a:off x="867417" y="4982562"/>
            <a:ext cx="280759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0070C0"/>
                </a:solidFill>
                <a:effectLst/>
                <a:uLnTx/>
                <a:uFillTx/>
                <a:latin typeface="Calibri" panose="020F0502020204030204"/>
                <a:ea typeface="+mn-ea"/>
                <a:cs typeface="+mn-cs"/>
              </a:rPr>
              <a:t>PREVENT</a:t>
            </a:r>
          </a:p>
        </p:txBody>
      </p:sp>
      <p:sp>
        <p:nvSpPr>
          <p:cNvPr id="7" name="TextBox 6">
            <a:extLst>
              <a:ext uri="{FF2B5EF4-FFF2-40B4-BE49-F238E27FC236}">
                <a16:creationId xmlns:a16="http://schemas.microsoft.com/office/drawing/2014/main" id="{627C75CB-F35F-FEBB-10B9-51C88A9A84F6}"/>
              </a:ext>
            </a:extLst>
          </p:cNvPr>
          <p:cNvSpPr txBox="1"/>
          <p:nvPr/>
        </p:nvSpPr>
        <p:spPr>
          <a:xfrm>
            <a:off x="4069784" y="4982562"/>
            <a:ext cx="280759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0070C0"/>
                </a:solidFill>
                <a:effectLst/>
                <a:uLnTx/>
                <a:uFillTx/>
                <a:latin typeface="Calibri" panose="020F0502020204030204"/>
                <a:ea typeface="+mn-ea"/>
                <a:cs typeface="+mn-cs"/>
              </a:rPr>
              <a:t>DETECT</a:t>
            </a:r>
          </a:p>
        </p:txBody>
      </p:sp>
      <p:sp>
        <p:nvSpPr>
          <p:cNvPr id="8" name="TextBox 7">
            <a:extLst>
              <a:ext uri="{FF2B5EF4-FFF2-40B4-BE49-F238E27FC236}">
                <a16:creationId xmlns:a16="http://schemas.microsoft.com/office/drawing/2014/main" id="{149FF50C-C1C7-2AFF-C7F2-2CA229833190}"/>
              </a:ext>
            </a:extLst>
          </p:cNvPr>
          <p:cNvSpPr txBox="1"/>
          <p:nvPr/>
        </p:nvSpPr>
        <p:spPr>
          <a:xfrm>
            <a:off x="7006172" y="4982562"/>
            <a:ext cx="446890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0070C0"/>
                </a:solidFill>
                <a:effectLst/>
                <a:uLnTx/>
                <a:uFillTx/>
                <a:latin typeface="Calibri" panose="020F0502020204030204"/>
                <a:ea typeface="+mn-ea"/>
                <a:cs typeface="+mn-cs"/>
              </a:rPr>
              <a:t>RAPIDLY RESPOND</a:t>
            </a:r>
          </a:p>
        </p:txBody>
      </p:sp>
    </p:spTree>
    <p:extLst>
      <p:ext uri="{BB962C8B-B14F-4D97-AF65-F5344CB8AC3E}">
        <p14:creationId xmlns:p14="http://schemas.microsoft.com/office/powerpoint/2010/main" val="316251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6" grpId="1"/>
      <p:bldP spid="7" grpId="0"/>
      <p:bldP spid="7" grpId="1"/>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403583"/>
            <a:ext cx="11310551" cy="441548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 will collectively be considered a “Dispenser”</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Would mean DoD collectively would need to follow all requirements of a dispenser</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Legally enforceable via FDA</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Enforcement consequences uncertain given recency, but letters from FDA made public</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“Peer enforcement” by wholesalers, manufacturers, dispensers, etc.</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Business legally restricted to entities that are “authorized trading partners,” meaning those that are DSCSA compliant</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Already seeing requests from industry partners in regard to DSCSA compliance status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Some of the compliance responsibility and oversight may fall to individual units, pharmacies, etc.</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Opportunity to improve pharmaceutical supply operations alongside industry standards</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Why does it matter to DoD?</a:t>
            </a:r>
          </a:p>
        </p:txBody>
      </p:sp>
    </p:spTree>
    <p:extLst>
      <p:ext uri="{BB962C8B-B14F-4D97-AF65-F5344CB8AC3E}">
        <p14:creationId xmlns:p14="http://schemas.microsoft.com/office/powerpoint/2010/main" val="3918322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1189" y="1609716"/>
            <a:ext cx="11469622" cy="44806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Transact only with authorized trading partners</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Accept and engage in transaction only of products with serialized identifiers</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Verify identifiers of </a:t>
            </a:r>
            <a:r>
              <a:rPr kumimoji="0" lang="en-US" sz="2400" b="0" i="0" u="sng"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suspect products </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Quarantine and investigate </a:t>
            </a:r>
            <a:r>
              <a:rPr kumimoji="0" lang="en-US" sz="2400" b="0" i="0" u="sng"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suspect products</a:t>
            </a: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notify stakeholders</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Respond to notifications of </a:t>
            </a:r>
            <a:r>
              <a:rPr kumimoji="0" lang="en-US" sz="2400" b="0" i="0" u="sng"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illegitimate products </a:t>
            </a: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and verification requests</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Follow policies and procedures on DSCSA compliance requirements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Dispenser Requirements</a:t>
            </a:r>
          </a:p>
        </p:txBody>
      </p:sp>
      <p:sp>
        <p:nvSpPr>
          <p:cNvPr id="3" name="Footer Placeholder 2">
            <a:extLst>
              <a:ext uri="{FF2B5EF4-FFF2-40B4-BE49-F238E27FC236}">
                <a16:creationId xmlns:a16="http://schemas.microsoft.com/office/drawing/2014/main" id="{7DD54693-AC0E-8C13-B6B3-C09B25FBB8F7}"/>
              </a:ext>
            </a:extLst>
          </p:cNvPr>
          <p:cNvSpPr>
            <a:spLocks noGrp="1"/>
          </p:cNvSpPr>
          <p:nvPr>
            <p:ph type="ftr" sz="quarter" idx="10"/>
          </p:nvPr>
        </p:nvSpPr>
        <p:spPr>
          <a:xfrm>
            <a:off x="116050" y="5611321"/>
            <a:ext cx="115180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Center for Drug Evaluation and Research. (2014, December 16). </a:t>
            </a:r>
            <a:r>
              <a:rPr kumimoji="0" lang="en-US" sz="120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Title II of the Drug Quality and Security 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Food and Drug Administration. </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3"/>
              </a:rPr>
              <a:t>https://www.fda.gov/drugs/drug-supply-chain-security-act-dscsa/title-ii-drug-quality-and-security-act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84446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384130"/>
            <a:ext cx="11469622" cy="4036849"/>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Accept and Maintain Electronic Transaction Data (T3) for 6 years</a:t>
            </a:r>
          </a:p>
          <a:p>
            <a:pPr marL="742950" marR="0" lvl="1" indent="-28575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Transaction Information (TI)</a:t>
            </a:r>
          </a:p>
          <a:p>
            <a:pPr marL="1143000" marR="0" lvl="2" indent="-2286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Name of Product, Strength and dosage form, NDC, package size, number of packages, lot number, expiration date, transaction date, shipment date, name and address of the businesses previous and subsequent owner.</a:t>
            </a:r>
          </a:p>
          <a:p>
            <a:pPr marL="742950" marR="0" lvl="1" indent="-28575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Transaction Statement (TS)</a:t>
            </a:r>
          </a:p>
          <a:p>
            <a:pPr marL="1143000" marR="0" lvl="2" indent="-2286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Attestation by the entity transferring ownership of the product</a:t>
            </a:r>
          </a:p>
          <a:p>
            <a:pPr marL="742950" marR="0" lvl="1" indent="-28575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Transaction History (TH)</a:t>
            </a:r>
          </a:p>
          <a:p>
            <a:pPr marL="1143000" marR="0" lvl="2" indent="-2286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Transaction information for each prior transaction</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Provide electronic transaction data, information, history, etc. to subsequent owners of pharmaceuticals when transferring medications to them (i.e., only when transferring to owners </a:t>
            </a:r>
            <a:r>
              <a:rPr kumimoji="0" lang="en-US" sz="2400" b="0" i="0" u="sng"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outside of the DoD</a:t>
            </a: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t>
            </a:r>
          </a:p>
          <a:p>
            <a:pPr marL="342900" marR="0" lvl="0" indent="-342900" algn="l" defTabSz="457200" rtl="0" eaLnBrk="1" fontAlgn="auto" latinLnBrk="0" hangingPunct="1">
              <a:lnSpc>
                <a:spcPct val="120000"/>
              </a:lnSpc>
              <a:spcBef>
                <a:spcPts val="1000"/>
              </a:spcBef>
              <a:spcAft>
                <a:spcPts val="0"/>
              </a:spcAft>
              <a:buClr>
                <a:srgbClr val="4472C4"/>
              </a:buClr>
              <a:buSzPct val="80000"/>
              <a:buFont typeface="Wingdings 3"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Dispenser Requirements (cont.)</a:t>
            </a:r>
          </a:p>
        </p:txBody>
      </p:sp>
      <p:sp>
        <p:nvSpPr>
          <p:cNvPr id="3" name="Footer Placeholder 2">
            <a:extLst>
              <a:ext uri="{FF2B5EF4-FFF2-40B4-BE49-F238E27FC236}">
                <a16:creationId xmlns:a16="http://schemas.microsoft.com/office/drawing/2014/main" id="{DA4EF98F-4C25-7DBF-8174-0AAB9F56C743}"/>
              </a:ext>
            </a:extLst>
          </p:cNvPr>
          <p:cNvSpPr>
            <a:spLocks noGrp="1"/>
          </p:cNvSpPr>
          <p:nvPr>
            <p:ph type="ftr" sz="quarter" idx="10"/>
          </p:nvPr>
        </p:nvSpPr>
        <p:spPr>
          <a:xfrm>
            <a:off x="128786" y="5355164"/>
            <a:ext cx="115180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Center for Drug Evaluation and Research. (2014, December 16). </a:t>
            </a:r>
            <a:r>
              <a:rPr kumimoji="0" lang="en-US" sz="120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Title II of the Drug Quality and Security 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Food and Drug Administration. </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3"/>
              </a:rPr>
              <a:t>https://www.fda.gov/drugs/drug-supply-chain-security-act-dscsa/title-ii-drug-quality-and-security-act</a:t>
            </a:r>
            <a:r>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98270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FD3936-BBC3-13DB-A552-0165797ECBB3}"/>
              </a:ext>
            </a:extLst>
          </p:cNvPr>
          <p:cNvSpPr>
            <a:spLocks noGrp="1"/>
          </p:cNvSpPr>
          <p:nvPr>
            <p:ph idx="1"/>
          </p:nvPr>
        </p:nvSpPr>
        <p:spPr>
          <a:xfrm>
            <a:off x="592494" y="1552113"/>
            <a:ext cx="11165918" cy="4256259"/>
          </a:xfrm>
        </p:spPr>
        <p:txBody>
          <a:bodyPr>
            <a:normAutofit/>
          </a:bodyPr>
          <a:lstStyle/>
          <a:p>
            <a:pPr marL="342900" indent="-342900">
              <a:buFont typeface="Wingdings" panose="05000000000000000000" pitchFamily="2" charset="2"/>
              <a:buChar char="Ø"/>
            </a:pPr>
            <a:r>
              <a:rPr lang="en-US" sz="2400" dirty="0"/>
              <a:t>Representatives throughout the DoD (i.e., Services, DHA MEDLOG, DHA Pharmacy Operations Division, DLA, etc.) convened an ad hoc working group</a:t>
            </a:r>
          </a:p>
          <a:p>
            <a:pPr marL="342900" indent="-342900">
              <a:buFont typeface="Wingdings" panose="05000000000000000000" pitchFamily="2" charset="2"/>
              <a:buChar char="Ø"/>
            </a:pPr>
            <a:r>
              <a:rPr lang="en-US" sz="2400" dirty="0"/>
              <a:t>Agreed that DSCSA compliance is important for patient safety and to maintain the integrity of the DoD’s pharmaceutical supply chain </a:t>
            </a:r>
          </a:p>
          <a:p>
            <a:pPr marL="342900" indent="-342900">
              <a:buFont typeface="Wingdings" panose="05000000000000000000" pitchFamily="2" charset="2"/>
              <a:buChar char="Ø"/>
            </a:pPr>
            <a:r>
              <a:rPr lang="en-US" sz="2400" dirty="0"/>
              <a:t>Fast-approaching deadline would not allow ample time to develop technical solutions, administrative procedures, or policies that would facilitate compliance with DSCSA</a:t>
            </a:r>
          </a:p>
          <a:p>
            <a:pPr marL="342900" indent="-342900">
              <a:buFont typeface="Wingdings" panose="05000000000000000000" pitchFamily="2" charset="2"/>
              <a:buChar char="Ø"/>
            </a:pPr>
            <a:r>
              <a:rPr lang="en-US" sz="2400" dirty="0"/>
              <a:t>Agreed that requesting several exemptions (five in total) to DSCSA requirements would allow additional time for the DoD to properly coordinate and develop solutions to meet these new requirements </a:t>
            </a:r>
          </a:p>
        </p:txBody>
      </p:sp>
      <p:sp>
        <p:nvSpPr>
          <p:cNvPr id="3" name="Title 2">
            <a:extLst>
              <a:ext uri="{FF2B5EF4-FFF2-40B4-BE49-F238E27FC236}">
                <a16:creationId xmlns:a16="http://schemas.microsoft.com/office/drawing/2014/main" id="{AAEDFD05-ACEA-A49E-FE8D-8A10FC6D82B7}"/>
              </a:ext>
            </a:extLst>
          </p:cNvPr>
          <p:cNvSpPr>
            <a:spLocks noGrp="1"/>
          </p:cNvSpPr>
          <p:nvPr>
            <p:ph type="title"/>
          </p:nvPr>
        </p:nvSpPr>
        <p:spPr/>
        <p:txBody>
          <a:bodyPr/>
          <a:lstStyle/>
          <a:p>
            <a:pPr algn="ctr"/>
            <a:r>
              <a:rPr lang="en-US" dirty="0"/>
              <a:t>DoD’s Road to DSCSA Compliance</a:t>
            </a:r>
          </a:p>
        </p:txBody>
      </p:sp>
    </p:spTree>
    <p:extLst>
      <p:ext uri="{BB962C8B-B14F-4D97-AF65-F5344CB8AC3E}">
        <p14:creationId xmlns:p14="http://schemas.microsoft.com/office/powerpoint/2010/main" val="1586625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AFDF09-7D52-793A-817D-2BEEA287D4F5}"/>
              </a:ext>
            </a:extLst>
          </p:cNvPr>
          <p:cNvSpPr>
            <a:spLocks noGrp="1"/>
          </p:cNvSpPr>
          <p:nvPr>
            <p:ph type="title"/>
          </p:nvPr>
        </p:nvSpPr>
        <p:spPr/>
        <p:txBody>
          <a:bodyPr/>
          <a:lstStyle/>
          <a:p>
            <a:pPr algn="ctr"/>
            <a:r>
              <a:rPr lang="en-US" dirty="0"/>
              <a:t>Timeline of Key Events</a:t>
            </a:r>
          </a:p>
        </p:txBody>
      </p:sp>
      <p:graphicFrame>
        <p:nvGraphicFramePr>
          <p:cNvPr id="4" name="Diagram 3">
            <a:extLst>
              <a:ext uri="{FF2B5EF4-FFF2-40B4-BE49-F238E27FC236}">
                <a16:creationId xmlns:a16="http://schemas.microsoft.com/office/drawing/2014/main" id="{20C283F4-2FCC-5F4A-539D-2FE835C55EBD}"/>
              </a:ext>
            </a:extLst>
          </p:cNvPr>
          <p:cNvGraphicFramePr/>
          <p:nvPr/>
        </p:nvGraphicFramePr>
        <p:xfrm>
          <a:off x="97277" y="1429967"/>
          <a:ext cx="11997447" cy="3326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rrow: Left-Right 5">
            <a:extLst>
              <a:ext uri="{FF2B5EF4-FFF2-40B4-BE49-F238E27FC236}">
                <a16:creationId xmlns:a16="http://schemas.microsoft.com/office/drawing/2014/main" id="{530DEF84-9B56-AF42-2F7E-97B10B9837F0}"/>
              </a:ext>
            </a:extLst>
          </p:cNvPr>
          <p:cNvSpPr/>
          <p:nvPr/>
        </p:nvSpPr>
        <p:spPr>
          <a:xfrm>
            <a:off x="448614" y="4590907"/>
            <a:ext cx="11294771" cy="837126"/>
          </a:xfrm>
          <a:prstGeom prst="leftRight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Ongoing collaboration and coordination among key DoD stakeholders and solution owners</a:t>
            </a:r>
          </a:p>
        </p:txBody>
      </p:sp>
    </p:spTree>
    <p:extLst>
      <p:ext uri="{BB962C8B-B14F-4D97-AF65-F5344CB8AC3E}">
        <p14:creationId xmlns:p14="http://schemas.microsoft.com/office/powerpoint/2010/main" val="2864329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2"/>
            <a:ext cx="11346213" cy="440912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Sub-working group formed under Pharmacy Supply Chain Risk Management Working Group (P-SCRM WG)</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LOE 1: Exemption Request (Complete)</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LOE 2: Technical Solution (Ongoing)</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DLA Managed Purchases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Locally Managed Purchases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LOE 3: Policy (Ongoing)</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Department of Defense Instruction (DoDI)</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Defense Health Agency Administrative Instruction (DHA-AI)</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LOE 4: Implementation (Education and Execution—Pending)</a:t>
            </a: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Lines of Effort for DSCSA Compliance</a:t>
            </a:r>
          </a:p>
        </p:txBody>
      </p:sp>
    </p:spTree>
    <p:extLst>
      <p:ext uri="{BB962C8B-B14F-4D97-AF65-F5344CB8AC3E}">
        <p14:creationId xmlns:p14="http://schemas.microsoft.com/office/powerpoint/2010/main" val="900181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15879" y="1587630"/>
            <a:ext cx="11310551" cy="4415481"/>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Requested exemptions are intended to allow for maturation and coordination of administrative and technical solutions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Exemptions requested on behalf of the DoD were submitted to the FDA on 29 July 2024 (pending response/approval)</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Exemptions for operational units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Exemptions for items sourced outside of DLA prime vendor contracts, especially any items locally sourced from host nations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Exemptions for transfer of medications from DoD to other entities (state, federal, foreign, etc.) </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 for turnaround time for data availability to FDA (within 24-48 hours) based on the nature of the DoD technological and policy solutions to DSCSA and the feasibility of providing the necessary information under the established timelines.</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Exemption for the 27 November 2024 deadline for policy implementation</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pPr algn="ctr"/>
            <a:r>
              <a:rPr lang="en-US" dirty="0"/>
              <a:t>LOE 1: Exemptions Requested by DoD</a:t>
            </a:r>
          </a:p>
        </p:txBody>
      </p:sp>
    </p:spTree>
    <p:extLst>
      <p:ext uri="{BB962C8B-B14F-4D97-AF65-F5344CB8AC3E}">
        <p14:creationId xmlns:p14="http://schemas.microsoft.com/office/powerpoint/2010/main" val="1156584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EEAEAF-AA25-E72E-A4C3-7A2CF54A8159}"/>
              </a:ext>
            </a:extLst>
          </p:cNvPr>
          <p:cNvSpPr>
            <a:spLocks noGrp="1"/>
          </p:cNvSpPr>
          <p:nvPr>
            <p:ph idx="1"/>
          </p:nvPr>
        </p:nvSpPr>
        <p:spPr>
          <a:xfrm>
            <a:off x="592493" y="1552113"/>
            <a:ext cx="11217434" cy="4513836"/>
          </a:xfrm>
        </p:spPr>
        <p:txBody>
          <a:bodyPr>
            <a:normAutofit/>
          </a:bodyPr>
          <a:lstStyle/>
          <a:p>
            <a:pPr marL="342900" indent="-342900">
              <a:buFont typeface="Wingdings" panose="05000000000000000000" pitchFamily="2" charset="2"/>
              <a:buChar char="Ø"/>
            </a:pPr>
            <a:r>
              <a:rPr lang="en-US" sz="2400" dirty="0"/>
              <a:t>Exemptions for DoD’s Operational units (Army, Navy, Air Force, USMC, and USCG), including the Theater Lead Agents for Medical Material (TLAMMs)</a:t>
            </a:r>
          </a:p>
          <a:p>
            <a:pPr marL="1085850" lvl="1" indent="-342900">
              <a:buFont typeface="Wingdings" panose="05000000000000000000" pitchFamily="2" charset="2"/>
              <a:buChar char="Ø"/>
            </a:pPr>
            <a:r>
              <a:rPr lang="en-US" sz="2100" dirty="0"/>
              <a:t>Apply to all statutory requirements outlined in DSCSA</a:t>
            </a:r>
          </a:p>
          <a:p>
            <a:pPr marL="342900" indent="-342900">
              <a:buFont typeface="Wingdings" panose="05000000000000000000" pitchFamily="2" charset="2"/>
              <a:buChar char="Ø"/>
            </a:pPr>
            <a:r>
              <a:rPr lang="en-US" sz="2400" dirty="0"/>
              <a:t>Rationale/Justification:</a:t>
            </a:r>
          </a:p>
          <a:p>
            <a:pPr marL="1143000" marR="0" lvl="2" indent="-228600">
              <a:lnSpc>
                <a:spcPct val="107000"/>
              </a:lnSpc>
              <a:spcBef>
                <a:spcPts val="0"/>
              </a:spcBef>
              <a:spcAft>
                <a:spcPts val="0"/>
              </a:spcAft>
              <a:buSzPct val="100000"/>
              <a:buFont typeface="+mj-lt"/>
              <a:buAutoNum type="arabicPeriod"/>
            </a:pPr>
            <a:r>
              <a:rPr lang="en-US" sz="2000" kern="100" dirty="0">
                <a:effectLst/>
                <a:ea typeface="Aptos" panose="020B0004020202020204" pitchFamily="34" charset="0"/>
              </a:rPr>
              <a:t>Most pharmaceuticals reaching these units will move through intermediary/DSCSA compliant DoD entities</a:t>
            </a:r>
          </a:p>
          <a:p>
            <a:pPr marL="1143000" marR="0" lvl="2" indent="-228600">
              <a:lnSpc>
                <a:spcPct val="107000"/>
              </a:lnSpc>
              <a:spcBef>
                <a:spcPts val="0"/>
              </a:spcBef>
              <a:spcAft>
                <a:spcPts val="0"/>
              </a:spcAft>
              <a:buSzPct val="100000"/>
              <a:buFont typeface="+mj-lt"/>
              <a:buAutoNum type="arabicPeriod"/>
            </a:pPr>
            <a:r>
              <a:rPr lang="en-US" sz="2000" kern="100" dirty="0">
                <a:effectLst/>
                <a:ea typeface="Aptos" panose="020B0004020202020204" pitchFamily="34" charset="0"/>
              </a:rPr>
              <a:t>Most pharmaceuticals not covered by item (1) above will be ordered through DLA’s prime vendor programs (authorized trading partners) and meet DSCSA compliance requirements</a:t>
            </a:r>
          </a:p>
          <a:p>
            <a:pPr marL="1143000" marR="0" lvl="2" indent="-228600">
              <a:lnSpc>
                <a:spcPct val="107000"/>
              </a:lnSpc>
              <a:spcBef>
                <a:spcPts val="0"/>
              </a:spcBef>
              <a:spcAft>
                <a:spcPts val="0"/>
              </a:spcAft>
              <a:buSzPct val="100000"/>
              <a:buFont typeface="+mj-lt"/>
              <a:buAutoNum type="arabicPeriod"/>
            </a:pPr>
            <a:r>
              <a:rPr lang="en-US" sz="2000" kern="100" dirty="0">
                <a:effectLst/>
                <a:ea typeface="Aptos" panose="020B0004020202020204" pitchFamily="34" charset="0"/>
              </a:rPr>
              <a:t>Additional scrutiny is already placed on DoD acquisitions compared to the commercial sector (i.e., Trade Act Agreement (TAA) compliance, FAR, etc.)</a:t>
            </a:r>
          </a:p>
          <a:p>
            <a:pPr marL="1143000" marR="0" lvl="2" indent="-228600">
              <a:lnSpc>
                <a:spcPct val="107000"/>
              </a:lnSpc>
              <a:spcBef>
                <a:spcPts val="0"/>
              </a:spcBef>
              <a:spcAft>
                <a:spcPts val="800"/>
              </a:spcAft>
              <a:buSzPct val="100000"/>
              <a:buFont typeface="+mj-lt"/>
              <a:buAutoNum type="arabicPeriod"/>
            </a:pPr>
            <a:r>
              <a:rPr lang="en-US" sz="2000" kern="100" dirty="0">
                <a:effectLst/>
                <a:ea typeface="Aptos" panose="020B0004020202020204" pitchFamily="34" charset="0"/>
              </a:rPr>
              <a:t>DoD will work to maximize DSCSA compliance items to the greatest practical extent even if the exemption is granted</a:t>
            </a:r>
          </a:p>
        </p:txBody>
      </p:sp>
      <p:sp>
        <p:nvSpPr>
          <p:cNvPr id="2" name="Title 1">
            <a:extLst>
              <a:ext uri="{FF2B5EF4-FFF2-40B4-BE49-F238E27FC236}">
                <a16:creationId xmlns:a16="http://schemas.microsoft.com/office/drawing/2014/main" id="{9686CCAB-7FD9-8A01-53FD-EFCA694E8F3E}"/>
              </a:ext>
            </a:extLst>
          </p:cNvPr>
          <p:cNvSpPr>
            <a:spLocks noGrp="1"/>
          </p:cNvSpPr>
          <p:nvPr>
            <p:ph type="title"/>
          </p:nvPr>
        </p:nvSpPr>
        <p:spPr/>
        <p:txBody>
          <a:bodyPr/>
          <a:lstStyle/>
          <a:p>
            <a:pPr algn="ctr"/>
            <a:r>
              <a:rPr lang="en-US" dirty="0"/>
              <a:t>Exemption #1: Operational Units</a:t>
            </a:r>
          </a:p>
        </p:txBody>
      </p:sp>
    </p:spTree>
    <p:extLst>
      <p:ext uri="{BB962C8B-B14F-4D97-AF65-F5344CB8AC3E}">
        <p14:creationId xmlns:p14="http://schemas.microsoft.com/office/powerpoint/2010/main" val="1106899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EEAEAF-AA25-E72E-A4C3-7A2CF54A8159}"/>
              </a:ext>
            </a:extLst>
          </p:cNvPr>
          <p:cNvSpPr>
            <a:spLocks noGrp="1"/>
          </p:cNvSpPr>
          <p:nvPr>
            <p:ph idx="1"/>
          </p:nvPr>
        </p:nvSpPr>
        <p:spPr>
          <a:xfrm>
            <a:off x="592493" y="1552113"/>
            <a:ext cx="11217434" cy="4513836"/>
          </a:xfrm>
        </p:spPr>
        <p:txBody>
          <a:bodyPr>
            <a:normAutofit/>
          </a:bodyPr>
          <a:lstStyle/>
          <a:p>
            <a:pPr marL="342900" indent="-342900">
              <a:buFont typeface="Wingdings" panose="05000000000000000000" pitchFamily="2" charset="2"/>
              <a:buChar char="Ø"/>
            </a:pPr>
            <a:r>
              <a:rPr lang="en-US" sz="2400" dirty="0"/>
              <a:t>Exemptions for the transfer of medications from DoD/USCG ownership to other entities (i.e., state, federal, etc.) </a:t>
            </a:r>
          </a:p>
          <a:p>
            <a:pPr marL="1085850" lvl="1" indent="-342900">
              <a:buFont typeface="Wingdings" panose="05000000000000000000" pitchFamily="2" charset="2"/>
              <a:buChar char="Ø"/>
            </a:pPr>
            <a:r>
              <a:rPr lang="en-US" sz="1900" dirty="0"/>
              <a:t>Requirement to provide electronic T3 data to any downstream partners of the DoD</a:t>
            </a:r>
          </a:p>
          <a:p>
            <a:pPr marL="342900" indent="-342900">
              <a:buFont typeface="Wingdings" panose="05000000000000000000" pitchFamily="2" charset="2"/>
              <a:buChar char="Ø"/>
            </a:pPr>
            <a:r>
              <a:rPr lang="en-US" sz="2400" dirty="0"/>
              <a:t>Rationale/Justification:</a:t>
            </a:r>
          </a:p>
          <a:p>
            <a:pPr marL="1146175" lvl="2" indent="-231775">
              <a:lnSpc>
                <a:spcPct val="107000"/>
              </a:lnSpc>
              <a:spcBef>
                <a:spcPts val="0"/>
              </a:spcBef>
              <a:spcAft>
                <a:spcPts val="800"/>
              </a:spcAft>
              <a:buSzPct val="100000"/>
              <a:buFont typeface="+mj-lt"/>
              <a:buAutoNum type="arabicPeriod"/>
            </a:pPr>
            <a:r>
              <a:rPr lang="en-US" sz="2000" kern="100" dirty="0">
                <a:effectLst/>
                <a:ea typeface="Aptos" panose="020B0004020202020204" pitchFamily="34" charset="0"/>
              </a:rPr>
              <a:t> Expect rare/infrequent occurrences of this and focus during DoD’s support to other entities, often comes during a time of crises (i.e., natural/manmade disasters, defense support of civil authorities, etc.)</a:t>
            </a:r>
          </a:p>
          <a:p>
            <a:pPr marL="1146175" lvl="2" indent="-231775">
              <a:lnSpc>
                <a:spcPct val="107000"/>
              </a:lnSpc>
              <a:spcBef>
                <a:spcPts val="0"/>
              </a:spcBef>
              <a:spcAft>
                <a:spcPts val="800"/>
              </a:spcAft>
              <a:buSzPct val="100000"/>
              <a:buFont typeface="+mj-lt"/>
              <a:buAutoNum type="arabicPeriod"/>
            </a:pPr>
            <a:r>
              <a:rPr lang="en-US" sz="2000" kern="100" dirty="0">
                <a:ea typeface="Aptos" panose="020B0004020202020204" pitchFamily="34" charset="0"/>
              </a:rPr>
              <a:t>Given ongoing development of technical solutions across industry and within DoD, it would not be feasible to provide this electronically by Nov 2024 deadline</a:t>
            </a:r>
          </a:p>
          <a:p>
            <a:pPr lvl="3">
              <a:lnSpc>
                <a:spcPct val="107000"/>
              </a:lnSpc>
              <a:spcBef>
                <a:spcPts val="0"/>
              </a:spcBef>
              <a:spcAft>
                <a:spcPts val="800"/>
              </a:spcAft>
              <a:buSzPct val="100000"/>
              <a:buFont typeface="Wingdings" panose="05000000000000000000" pitchFamily="2" charset="2"/>
              <a:buChar char="Ø"/>
            </a:pPr>
            <a:r>
              <a:rPr lang="en-US" sz="1800" kern="100" dirty="0">
                <a:effectLst/>
                <a:ea typeface="Aptos" panose="020B0004020202020204" pitchFamily="34" charset="0"/>
              </a:rPr>
              <a:t>Patient safety balance</a:t>
            </a:r>
          </a:p>
        </p:txBody>
      </p:sp>
      <p:sp>
        <p:nvSpPr>
          <p:cNvPr id="2" name="Title 1">
            <a:extLst>
              <a:ext uri="{FF2B5EF4-FFF2-40B4-BE49-F238E27FC236}">
                <a16:creationId xmlns:a16="http://schemas.microsoft.com/office/drawing/2014/main" id="{9686CCAB-7FD9-8A01-53FD-EFCA694E8F3E}"/>
              </a:ext>
            </a:extLst>
          </p:cNvPr>
          <p:cNvSpPr>
            <a:spLocks noGrp="1"/>
          </p:cNvSpPr>
          <p:nvPr>
            <p:ph type="title"/>
          </p:nvPr>
        </p:nvSpPr>
        <p:spPr/>
        <p:txBody>
          <a:bodyPr/>
          <a:lstStyle/>
          <a:p>
            <a:r>
              <a:rPr lang="en-US" dirty="0"/>
              <a:t>Exemption #2: Transfer of Medications</a:t>
            </a:r>
          </a:p>
        </p:txBody>
      </p:sp>
    </p:spTree>
    <p:extLst>
      <p:ext uri="{BB962C8B-B14F-4D97-AF65-F5344CB8AC3E}">
        <p14:creationId xmlns:p14="http://schemas.microsoft.com/office/powerpoint/2010/main" val="1761034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9AA58A-F890-97FB-FF77-2A66C7BEA1AA}"/>
              </a:ext>
            </a:extLst>
          </p:cNvPr>
          <p:cNvSpPr>
            <a:spLocks noGrp="1"/>
          </p:cNvSpPr>
          <p:nvPr>
            <p:ph idx="1"/>
          </p:nvPr>
        </p:nvSpPr>
        <p:spPr>
          <a:xfrm>
            <a:off x="592493" y="1552113"/>
            <a:ext cx="11256070" cy="4410805"/>
          </a:xfrm>
        </p:spPr>
        <p:txBody>
          <a:bodyPr>
            <a:normAutofit/>
          </a:bodyPr>
          <a:lstStyle/>
          <a:p>
            <a:pPr marL="342900" indent="-342900">
              <a:buFont typeface="Wingdings" panose="05000000000000000000" pitchFamily="2" charset="2"/>
              <a:buChar char="Ø"/>
            </a:pPr>
            <a:r>
              <a:rPr lang="en-US" sz="2400" dirty="0"/>
              <a:t>Exemption for items sourced outside of DLA prime vendor contracts, especially any items locally sourced from host nations</a:t>
            </a:r>
          </a:p>
          <a:p>
            <a:pPr marL="1085850" lvl="1" indent="-342900">
              <a:buFont typeface="Wingdings" panose="05000000000000000000" pitchFamily="2" charset="2"/>
              <a:buChar char="Ø"/>
            </a:pPr>
            <a:r>
              <a:rPr lang="en-US" sz="2000" dirty="0"/>
              <a:t>Requirement to electronically receive T3 data from entity/distributor</a:t>
            </a:r>
          </a:p>
          <a:p>
            <a:pPr marL="342900" indent="-342900">
              <a:buFont typeface="Wingdings" panose="05000000000000000000" pitchFamily="2" charset="2"/>
              <a:buChar char="Ø"/>
            </a:pPr>
            <a:r>
              <a:rPr lang="en-US" sz="2400" dirty="0"/>
              <a:t>Rationale/Justification:</a:t>
            </a:r>
          </a:p>
          <a:p>
            <a:pPr lvl="2">
              <a:lnSpc>
                <a:spcPct val="107000"/>
              </a:lnSpc>
              <a:spcBef>
                <a:spcPts val="0"/>
              </a:spcBef>
              <a:spcAft>
                <a:spcPts val="800"/>
              </a:spcAft>
              <a:buSzPct val="100000"/>
              <a:buFont typeface="Wingdings" panose="05000000000000000000" pitchFamily="2" charset="2"/>
              <a:buChar char="Ø"/>
            </a:pPr>
            <a:r>
              <a:rPr lang="en-US" sz="2000" kern="100" dirty="0">
                <a:effectLst/>
                <a:ea typeface="Aptos" panose="020B0004020202020204" pitchFamily="34" charset="0"/>
              </a:rPr>
              <a:t> IT solution is being developed that wil</a:t>
            </a:r>
            <a:r>
              <a:rPr lang="en-US" sz="2000" kern="100" dirty="0">
                <a:ea typeface="Aptos" panose="020B0004020202020204" pitchFamily="34" charset="0"/>
              </a:rPr>
              <a:t>l allow for capturing/processing this data, but will not be ready in time for the implementation date</a:t>
            </a:r>
          </a:p>
          <a:p>
            <a:pPr lvl="3">
              <a:lnSpc>
                <a:spcPct val="107000"/>
              </a:lnSpc>
              <a:spcBef>
                <a:spcPts val="0"/>
              </a:spcBef>
              <a:spcAft>
                <a:spcPts val="800"/>
              </a:spcAft>
              <a:buSzPct val="100000"/>
              <a:buFont typeface="Wingdings" panose="05000000000000000000" pitchFamily="2" charset="2"/>
              <a:buChar char="Ø"/>
            </a:pPr>
            <a:r>
              <a:rPr lang="en-US" sz="1800" kern="100" dirty="0">
                <a:effectLst/>
                <a:ea typeface="Aptos" panose="020B0004020202020204" pitchFamily="34" charset="0"/>
              </a:rPr>
              <a:t>Complexity of DoD cybersecurity requirements that must be incorporated into the solution</a:t>
            </a:r>
          </a:p>
          <a:p>
            <a:pPr lvl="3">
              <a:lnSpc>
                <a:spcPct val="107000"/>
              </a:lnSpc>
              <a:spcBef>
                <a:spcPts val="0"/>
              </a:spcBef>
              <a:spcAft>
                <a:spcPts val="800"/>
              </a:spcAft>
              <a:buSzPct val="100000"/>
              <a:buFont typeface="Wingdings" panose="05000000000000000000" pitchFamily="2" charset="2"/>
              <a:buChar char="Ø"/>
            </a:pPr>
            <a:r>
              <a:rPr lang="en-US" sz="1800" kern="100" dirty="0">
                <a:effectLst/>
                <a:ea typeface="Aptos" panose="020B0004020202020204" pitchFamily="34" charset="0"/>
              </a:rPr>
              <a:t>DoD </a:t>
            </a:r>
            <a:r>
              <a:rPr lang="en-US" sz="1800" kern="100" dirty="0">
                <a:ea typeface="Aptos" panose="020B0004020202020204" pitchFamily="34" charset="0"/>
              </a:rPr>
              <a:t>continues to make connections with the multitude of trading partners we have to ensure data transfer/sharing as required by DSCSA</a:t>
            </a:r>
            <a:endParaRPr lang="en-US" sz="1800" kern="100" dirty="0">
              <a:effectLst/>
              <a:ea typeface="Aptos" panose="020B0004020202020204" pitchFamily="34" charset="0"/>
            </a:endParaRPr>
          </a:p>
          <a:p>
            <a:pPr marL="1028700" lvl="1">
              <a:buFont typeface="Arial" panose="020B0604020202020204" pitchFamily="34" charset="0"/>
              <a:buChar char="•"/>
            </a:pPr>
            <a:endParaRPr lang="en-US" sz="2200" dirty="0"/>
          </a:p>
        </p:txBody>
      </p:sp>
      <p:sp>
        <p:nvSpPr>
          <p:cNvPr id="3" name="Title 2">
            <a:extLst>
              <a:ext uri="{FF2B5EF4-FFF2-40B4-BE49-F238E27FC236}">
                <a16:creationId xmlns:a16="http://schemas.microsoft.com/office/drawing/2014/main" id="{8EDA01D0-5863-F77E-E7FE-CD57F6B6D828}"/>
              </a:ext>
            </a:extLst>
          </p:cNvPr>
          <p:cNvSpPr>
            <a:spLocks noGrp="1"/>
          </p:cNvSpPr>
          <p:nvPr>
            <p:ph type="title"/>
          </p:nvPr>
        </p:nvSpPr>
        <p:spPr>
          <a:xfrm>
            <a:off x="1361873" y="145894"/>
            <a:ext cx="9591472" cy="1157612"/>
          </a:xfrm>
        </p:spPr>
        <p:txBody>
          <a:bodyPr>
            <a:normAutofit fontScale="90000"/>
          </a:bodyPr>
          <a:lstStyle/>
          <a:p>
            <a:pPr algn="ctr"/>
            <a:r>
              <a:rPr lang="en-US" dirty="0"/>
              <a:t>Exemption #3: Items Sourced Outside DLA Prime Vendor</a:t>
            </a:r>
          </a:p>
        </p:txBody>
      </p:sp>
    </p:spTree>
    <p:extLst>
      <p:ext uri="{BB962C8B-B14F-4D97-AF65-F5344CB8AC3E}">
        <p14:creationId xmlns:p14="http://schemas.microsoft.com/office/powerpoint/2010/main" val="1017234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DA01D0-5863-F77E-E7FE-CD57F6B6D828}"/>
              </a:ext>
            </a:extLst>
          </p:cNvPr>
          <p:cNvSpPr>
            <a:spLocks noGrp="1"/>
          </p:cNvSpPr>
          <p:nvPr>
            <p:ph type="title"/>
          </p:nvPr>
        </p:nvSpPr>
        <p:spPr>
          <a:xfrm>
            <a:off x="1319754" y="197410"/>
            <a:ext cx="9596486" cy="1075209"/>
          </a:xfrm>
        </p:spPr>
        <p:txBody>
          <a:bodyPr>
            <a:normAutofit fontScale="90000"/>
          </a:bodyPr>
          <a:lstStyle/>
          <a:p>
            <a:pPr algn="ctr"/>
            <a:r>
              <a:rPr lang="en-US" dirty="0"/>
              <a:t>Exemption #4: Turnaround Time for Providing Data</a:t>
            </a:r>
          </a:p>
        </p:txBody>
      </p:sp>
      <p:sp>
        <p:nvSpPr>
          <p:cNvPr id="2" name="Content Placeholder 1">
            <a:extLst>
              <a:ext uri="{FF2B5EF4-FFF2-40B4-BE49-F238E27FC236}">
                <a16:creationId xmlns:a16="http://schemas.microsoft.com/office/drawing/2014/main" id="{D7485C01-75FD-79C1-872F-014960C1C5A0}"/>
              </a:ext>
            </a:extLst>
          </p:cNvPr>
          <p:cNvSpPr>
            <a:spLocks noGrp="1"/>
          </p:cNvSpPr>
          <p:nvPr>
            <p:ph idx="1"/>
          </p:nvPr>
        </p:nvSpPr>
        <p:spPr>
          <a:xfrm>
            <a:off x="432236" y="1363573"/>
            <a:ext cx="11256070" cy="4410805"/>
          </a:xfrm>
        </p:spPr>
        <p:txBody>
          <a:bodyPr>
            <a:normAutofit fontScale="92500" lnSpcReduction="10000"/>
          </a:bodyPr>
          <a:lstStyle/>
          <a:p>
            <a:pPr marL="342900" indent="-342900">
              <a:buFont typeface="Wingdings" panose="05000000000000000000" pitchFamily="2" charset="2"/>
              <a:buChar char="Ø"/>
            </a:pPr>
            <a:r>
              <a:rPr lang="en-US" sz="2400" dirty="0"/>
              <a:t>Exemption for turnaround time for data availability to the FDA when requested</a:t>
            </a:r>
          </a:p>
          <a:p>
            <a:pPr marL="1085850" lvl="1" indent="-342900">
              <a:buFont typeface="Wingdings" panose="05000000000000000000" pitchFamily="2" charset="2"/>
              <a:buChar char="Ø"/>
            </a:pPr>
            <a:r>
              <a:rPr lang="en-US" sz="2000" dirty="0"/>
              <a:t>Requirement to provide the applicable transaction information, transaction history, and transaction statement for the product within 24-28 hours of request</a:t>
            </a:r>
          </a:p>
          <a:p>
            <a:pPr marL="342900" indent="-342900">
              <a:buFont typeface="Wingdings" panose="05000000000000000000" pitchFamily="2" charset="2"/>
              <a:buChar char="Ø"/>
            </a:pPr>
            <a:r>
              <a:rPr lang="en-US" sz="2400" dirty="0"/>
              <a:t>Rationale/Justification:</a:t>
            </a:r>
          </a:p>
          <a:p>
            <a:pPr marL="1200150" lvl="1" indent="-457200">
              <a:buFont typeface="+mj-lt"/>
              <a:buAutoNum type="arabicPeriod"/>
            </a:pPr>
            <a:r>
              <a:rPr lang="en-US" sz="2000" dirty="0"/>
              <a:t>The DoD’s Military Health System (MHS) is large and complex, with pharmaceutical distribution and dispensing taking place in hundreds of locations across the United States and around the world</a:t>
            </a:r>
          </a:p>
          <a:p>
            <a:pPr marL="1200150" lvl="1" indent="-457200">
              <a:buFont typeface="+mj-lt"/>
              <a:buAutoNum type="arabicPeriod"/>
            </a:pPr>
            <a:r>
              <a:rPr lang="en-US" sz="2000" dirty="0"/>
              <a:t>DoD plans to utilize a centralized data repository for receipt of T3 data, which is being internally developed (vice utilized a third-party solution) and will require maturation before end-users across the enterprise have immediate access to the data</a:t>
            </a:r>
          </a:p>
          <a:p>
            <a:pPr marL="1200150" lvl="1" indent="-457200">
              <a:buFont typeface="+mj-lt"/>
              <a:buAutoNum type="arabicPeriod"/>
            </a:pPr>
            <a:r>
              <a:rPr lang="en-US" sz="2000" dirty="0"/>
              <a:t>Any initial requests/responses for data will need time to process within the DoD first, before they can be supplied to any external entity (example follows):</a:t>
            </a:r>
          </a:p>
          <a:p>
            <a:pPr marL="1600200" lvl="2" indent="-457200">
              <a:buFont typeface="+mj-lt"/>
              <a:buAutoNum type="romanLcPeriod"/>
            </a:pPr>
            <a:r>
              <a:rPr lang="en-US" sz="1800" dirty="0"/>
              <a:t>Pharmacist in Bahrain is requested to provide DSCSA information, but they are downstream from their supplier, USAMMC-E</a:t>
            </a:r>
          </a:p>
          <a:p>
            <a:pPr marL="1600200" lvl="2" indent="-457200">
              <a:buFont typeface="+mj-lt"/>
              <a:buAutoNum type="romanLcPeriod"/>
            </a:pPr>
            <a:r>
              <a:rPr lang="en-US" sz="1800" dirty="0"/>
              <a:t>USAMMC-E may need to request this information from DLA</a:t>
            </a:r>
          </a:p>
          <a:p>
            <a:pPr marL="1600200" lvl="2" indent="-457200">
              <a:buFont typeface="+mj-lt"/>
              <a:buAutoNum type="romanLcPeriod"/>
            </a:pPr>
            <a:r>
              <a:rPr lang="en-US" sz="1800" dirty="0"/>
              <a:t>All these stakeholders may reside in different time zones, which may further complicate the information request and delay the time it takes to provide the requested information to the FDA.</a:t>
            </a:r>
          </a:p>
        </p:txBody>
      </p:sp>
    </p:spTree>
    <p:extLst>
      <p:ext uri="{BB962C8B-B14F-4D97-AF65-F5344CB8AC3E}">
        <p14:creationId xmlns:p14="http://schemas.microsoft.com/office/powerpoint/2010/main" val="1338574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DA01D0-5863-F77E-E7FE-CD57F6B6D828}"/>
              </a:ext>
            </a:extLst>
          </p:cNvPr>
          <p:cNvSpPr>
            <a:spLocks noGrp="1"/>
          </p:cNvSpPr>
          <p:nvPr>
            <p:ph type="title"/>
          </p:nvPr>
        </p:nvSpPr>
        <p:spPr>
          <a:xfrm>
            <a:off x="1348509" y="365126"/>
            <a:ext cx="9615054" cy="841506"/>
          </a:xfrm>
        </p:spPr>
        <p:txBody>
          <a:bodyPr>
            <a:normAutofit fontScale="90000"/>
          </a:bodyPr>
          <a:lstStyle/>
          <a:p>
            <a:pPr algn="ctr"/>
            <a:r>
              <a:rPr lang="en-US" dirty="0"/>
              <a:t>Exemption #5: Policies in Place by Deadline</a:t>
            </a:r>
          </a:p>
        </p:txBody>
      </p:sp>
      <p:sp>
        <p:nvSpPr>
          <p:cNvPr id="2" name="Content Placeholder 1">
            <a:extLst>
              <a:ext uri="{FF2B5EF4-FFF2-40B4-BE49-F238E27FC236}">
                <a16:creationId xmlns:a16="http://schemas.microsoft.com/office/drawing/2014/main" id="{DD0FEE3A-F6E7-FDA0-C3D0-10E603EEBED4}"/>
              </a:ext>
            </a:extLst>
          </p:cNvPr>
          <p:cNvSpPr>
            <a:spLocks noGrp="1"/>
          </p:cNvSpPr>
          <p:nvPr>
            <p:ph idx="1"/>
          </p:nvPr>
        </p:nvSpPr>
        <p:spPr>
          <a:xfrm>
            <a:off x="592493" y="1552113"/>
            <a:ext cx="11256070" cy="4410805"/>
          </a:xfrm>
        </p:spPr>
        <p:txBody>
          <a:bodyPr/>
          <a:lstStyle/>
          <a:p>
            <a:pPr marL="342900" indent="-342900">
              <a:buFont typeface="Wingdings" panose="05000000000000000000" pitchFamily="2" charset="2"/>
              <a:buChar char="Ø"/>
            </a:pPr>
            <a:r>
              <a:rPr lang="en-US" sz="2400" dirty="0"/>
              <a:t>Exemption for having policies and procedures in place by November 2024</a:t>
            </a:r>
          </a:p>
          <a:p>
            <a:pPr marL="342900" indent="-342900">
              <a:buFont typeface="Wingdings" panose="05000000000000000000" pitchFamily="2" charset="2"/>
              <a:buChar char="Ø"/>
            </a:pPr>
            <a:r>
              <a:rPr lang="en-US" sz="2400" dirty="0"/>
              <a:t>Rationale/Justification:</a:t>
            </a:r>
          </a:p>
          <a:p>
            <a:pPr marR="0" lvl="2">
              <a:lnSpc>
                <a:spcPct val="107000"/>
              </a:lnSpc>
              <a:spcBef>
                <a:spcPts val="0"/>
              </a:spcBef>
              <a:spcAft>
                <a:spcPts val="0"/>
              </a:spcAft>
              <a:buFont typeface="Wingdings" panose="05000000000000000000" pitchFamily="2" charset="2"/>
              <a:buChar char="Ø"/>
            </a:pPr>
            <a:r>
              <a:rPr lang="en-US" sz="2000" kern="100" dirty="0">
                <a:effectLst/>
                <a:ea typeface="Aptos" panose="020B0004020202020204" pitchFamily="34" charset="0"/>
              </a:rPr>
              <a:t>The DoD is currently working to develop the technical and administrative solutions to complying with DSCSA </a:t>
            </a:r>
          </a:p>
          <a:p>
            <a:pPr marR="0" lvl="2">
              <a:lnSpc>
                <a:spcPct val="107000"/>
              </a:lnSpc>
              <a:spcBef>
                <a:spcPts val="0"/>
              </a:spcBef>
              <a:spcAft>
                <a:spcPts val="800"/>
              </a:spcAft>
              <a:buFont typeface="Wingdings" panose="05000000000000000000" pitchFamily="2" charset="2"/>
              <a:buChar char="Ø"/>
            </a:pPr>
            <a:r>
              <a:rPr lang="en-US" sz="2000" kern="100" dirty="0">
                <a:effectLst/>
                <a:ea typeface="Aptos" panose="020B0004020202020204" pitchFamily="34" charset="0"/>
              </a:rPr>
              <a:t>Prior to developing and publishing an approved policy, the DoD must ensure that the requisite technical and administrative tools are functional and available, which in turn will guide policy and procedure development</a:t>
            </a:r>
          </a:p>
          <a:p>
            <a:pPr marR="0" lvl="2">
              <a:lnSpc>
                <a:spcPct val="107000"/>
              </a:lnSpc>
              <a:spcBef>
                <a:spcPts val="0"/>
              </a:spcBef>
              <a:spcAft>
                <a:spcPts val="800"/>
              </a:spcAft>
              <a:buFont typeface="Wingdings" panose="05000000000000000000" pitchFamily="2" charset="2"/>
              <a:buChar char="Ø"/>
            </a:pPr>
            <a:r>
              <a:rPr lang="en-US" sz="2000" kern="100" dirty="0">
                <a:ea typeface="Aptos" panose="020B0004020202020204" pitchFamily="34" charset="0"/>
              </a:rPr>
              <a:t>Policy and procedure development, coordination, and approval can take months to years within the DoD</a:t>
            </a:r>
            <a:endParaRPr lang="en-US" sz="2000" kern="100" dirty="0">
              <a:effectLst/>
              <a:ea typeface="Aptos" panose="020B0004020202020204" pitchFamily="34" charset="0"/>
            </a:endParaRPr>
          </a:p>
          <a:p>
            <a:pPr marL="1028700" lvl="1">
              <a:buFont typeface="Arial" panose="020B0604020202020204" pitchFamily="34" charset="0"/>
              <a:buChar char="•"/>
            </a:pPr>
            <a:endParaRPr lang="en-US" sz="2000" dirty="0"/>
          </a:p>
          <a:p>
            <a:pPr marL="1028700" lvl="1">
              <a:buFont typeface="Arial" panose="020B0604020202020204" pitchFamily="34" charset="0"/>
              <a:buChar char="•"/>
            </a:pPr>
            <a:endParaRPr lang="en-US" sz="2200" dirty="0"/>
          </a:p>
        </p:txBody>
      </p:sp>
    </p:spTree>
    <p:extLst>
      <p:ext uri="{BB962C8B-B14F-4D97-AF65-F5344CB8AC3E}">
        <p14:creationId xmlns:p14="http://schemas.microsoft.com/office/powerpoint/2010/main" val="160800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DA01D0-5863-F77E-E7FE-CD57F6B6D828}"/>
              </a:ext>
            </a:extLst>
          </p:cNvPr>
          <p:cNvSpPr>
            <a:spLocks noGrp="1"/>
          </p:cNvSpPr>
          <p:nvPr>
            <p:ph type="title"/>
          </p:nvPr>
        </p:nvSpPr>
        <p:spPr/>
        <p:txBody>
          <a:bodyPr>
            <a:normAutofit/>
          </a:bodyPr>
          <a:lstStyle/>
          <a:p>
            <a:pPr algn="ctr"/>
            <a:r>
              <a:rPr lang="en-US" dirty="0"/>
              <a:t>Exemption Response from FDA</a:t>
            </a:r>
          </a:p>
        </p:txBody>
      </p:sp>
      <p:sp>
        <p:nvSpPr>
          <p:cNvPr id="2" name="Content Placeholder 1">
            <a:extLst>
              <a:ext uri="{FF2B5EF4-FFF2-40B4-BE49-F238E27FC236}">
                <a16:creationId xmlns:a16="http://schemas.microsoft.com/office/drawing/2014/main" id="{DD0FEE3A-F6E7-FDA0-C3D0-10E603EEBED4}"/>
              </a:ext>
            </a:extLst>
          </p:cNvPr>
          <p:cNvSpPr>
            <a:spLocks noGrp="1"/>
          </p:cNvSpPr>
          <p:nvPr>
            <p:ph idx="1"/>
          </p:nvPr>
        </p:nvSpPr>
        <p:spPr>
          <a:xfrm>
            <a:off x="592493" y="1552113"/>
            <a:ext cx="11256070" cy="4410805"/>
          </a:xfrm>
        </p:spPr>
        <p:txBody>
          <a:bodyPr>
            <a:normAutofit/>
          </a:bodyPr>
          <a:lstStyle/>
          <a:p>
            <a:pPr marL="342900" indent="-342900">
              <a:buFont typeface="Wingdings" panose="05000000000000000000" pitchFamily="2" charset="2"/>
              <a:buChar char="Ø"/>
            </a:pPr>
            <a:r>
              <a:rPr lang="en-US" sz="2400" dirty="0"/>
              <a:t>Response received from FDA on 26Nov2024:</a:t>
            </a:r>
            <a:endParaRPr lang="en-US" sz="2400" b="1" dirty="0"/>
          </a:p>
          <a:p>
            <a:pPr marL="342900" indent="-342900">
              <a:buFont typeface="Wingdings" panose="05000000000000000000" pitchFamily="2" charset="2"/>
              <a:buChar char="Ø"/>
            </a:pPr>
            <a:r>
              <a:rPr lang="en-US" sz="2400" i="1" dirty="0"/>
              <a:t>“…FDA has determined that exemptions from the applicable requirements of section 582 of the FD&amp;C Act are appropriate for any product transacted with the DoD and/or USCG from November 27, 2024, until November 27, 2026, with the opportunity for renewal beyond that time period, as appropriate. These exemptions also extend to requirements of section 582 of the FD&amp;C Act applicable to trading partners throughout the pharmaceutical supply chain who subsequently transact such product for DoD and/or USCG healthcare delivery purposes.”</a:t>
            </a:r>
          </a:p>
          <a:p>
            <a:pPr marL="342900" indent="-342900">
              <a:buFont typeface="Wingdings" panose="05000000000000000000" pitchFamily="2" charset="2"/>
              <a:buChar char="Ø"/>
            </a:pPr>
            <a:r>
              <a:rPr lang="en-US" sz="2400" dirty="0"/>
              <a:t>DoD still on path toward policy adoption that would incorporate facets of the law</a:t>
            </a:r>
          </a:p>
          <a:p>
            <a:pPr marL="1028700" lvl="1">
              <a:buFont typeface="Wingdings" panose="05000000000000000000" pitchFamily="2" charset="2"/>
              <a:buChar char="Ø"/>
            </a:pPr>
            <a:r>
              <a:rPr lang="en-US" sz="2000" kern="100" dirty="0">
                <a:effectLst/>
                <a:ea typeface="Aptos" panose="020B0004020202020204" pitchFamily="34" charset="0"/>
              </a:rPr>
              <a:t>Ultimate focus on patient s</a:t>
            </a:r>
            <a:r>
              <a:rPr lang="en-US" sz="2000" kern="100" dirty="0">
                <a:ea typeface="Aptos" panose="020B0004020202020204" pitchFamily="34" charset="0"/>
              </a:rPr>
              <a:t>afety</a:t>
            </a:r>
          </a:p>
          <a:p>
            <a:pPr marL="1028700" lvl="1">
              <a:buFont typeface="Wingdings" panose="05000000000000000000" pitchFamily="2" charset="2"/>
              <a:buChar char="Ø"/>
            </a:pPr>
            <a:r>
              <a:rPr lang="en-US" sz="2000" kern="100" dirty="0">
                <a:effectLst/>
                <a:ea typeface="Aptos" panose="020B0004020202020204" pitchFamily="34" charset="0"/>
              </a:rPr>
              <a:t>Opportunity to </a:t>
            </a:r>
            <a:r>
              <a:rPr lang="en-US" sz="2000" kern="100" dirty="0">
                <a:ea typeface="Aptos" panose="020B0004020202020204" pitchFamily="34" charset="0"/>
              </a:rPr>
              <a:t>improve supply operations in environment of industry shift</a:t>
            </a:r>
            <a:endParaRPr lang="en-US" sz="2000" kern="100" dirty="0">
              <a:effectLst/>
              <a:ea typeface="Aptos" panose="020B0004020202020204" pitchFamily="34" charset="0"/>
            </a:endParaRPr>
          </a:p>
          <a:p>
            <a:pPr marL="1028700" lvl="1">
              <a:buFont typeface="Arial" panose="020B0604020202020204" pitchFamily="34" charset="0"/>
              <a:buChar char="•"/>
            </a:pPr>
            <a:endParaRPr lang="en-US" sz="2000" dirty="0"/>
          </a:p>
          <a:p>
            <a:pPr marL="1028700" lvl="1">
              <a:buFont typeface="Arial" panose="020B0604020202020204" pitchFamily="34" charset="0"/>
              <a:buChar char="•"/>
            </a:pPr>
            <a:endParaRPr lang="en-US" sz="2200" dirty="0"/>
          </a:p>
        </p:txBody>
      </p:sp>
    </p:spTree>
    <p:extLst>
      <p:ext uri="{BB962C8B-B14F-4D97-AF65-F5344CB8AC3E}">
        <p14:creationId xmlns:p14="http://schemas.microsoft.com/office/powerpoint/2010/main" val="156979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5346-C5B3-6308-029A-FA215AD5FAF2}"/>
              </a:ext>
            </a:extLst>
          </p:cNvPr>
          <p:cNvSpPr>
            <a:spLocks noGrp="1"/>
          </p:cNvSpPr>
          <p:nvPr>
            <p:ph type="title"/>
          </p:nvPr>
        </p:nvSpPr>
        <p:spPr/>
        <p:txBody>
          <a:bodyPr/>
          <a:lstStyle/>
          <a:p>
            <a:pPr algn="ctr"/>
            <a:r>
              <a:rPr lang="en-US" dirty="0"/>
              <a:t>Notional Transaction Data Flow</a:t>
            </a:r>
          </a:p>
        </p:txBody>
      </p:sp>
      <p:grpSp>
        <p:nvGrpSpPr>
          <p:cNvPr id="9" name="Group 8">
            <a:extLst>
              <a:ext uri="{FF2B5EF4-FFF2-40B4-BE49-F238E27FC236}">
                <a16:creationId xmlns:a16="http://schemas.microsoft.com/office/drawing/2014/main" id="{DF8E3201-26CB-93D5-FD5D-430E1BDC3F5B}"/>
              </a:ext>
            </a:extLst>
          </p:cNvPr>
          <p:cNvGrpSpPr/>
          <p:nvPr/>
        </p:nvGrpSpPr>
        <p:grpSpPr>
          <a:xfrm>
            <a:off x="268224" y="1975104"/>
            <a:ext cx="11423904" cy="1231392"/>
            <a:chOff x="280416" y="1792224"/>
            <a:chExt cx="11423904" cy="1231392"/>
          </a:xfrm>
        </p:grpSpPr>
        <p:sp>
          <p:nvSpPr>
            <p:cNvPr id="4" name="Rectangle 3">
              <a:extLst>
                <a:ext uri="{FF2B5EF4-FFF2-40B4-BE49-F238E27FC236}">
                  <a16:creationId xmlns:a16="http://schemas.microsoft.com/office/drawing/2014/main" id="{A0F73BDD-4287-43A3-64DD-E7682A145EDF}"/>
                </a:ext>
              </a:extLst>
            </p:cNvPr>
            <p:cNvSpPr/>
            <p:nvPr/>
          </p:nvSpPr>
          <p:spPr>
            <a:xfrm>
              <a:off x="280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Prime Vendor (i.e., Cencora, Cardinal, DMS, Dakota, etc.)</a:t>
              </a:r>
            </a:p>
          </p:txBody>
        </p:sp>
        <p:sp>
          <p:nvSpPr>
            <p:cNvPr id="5" name="Arrow: Right 4">
              <a:extLst>
                <a:ext uri="{FF2B5EF4-FFF2-40B4-BE49-F238E27FC236}">
                  <a16:creationId xmlns:a16="http://schemas.microsoft.com/office/drawing/2014/main" id="{9FB7618B-AB64-D3E7-3169-A485EDEC8AF0}"/>
                </a:ext>
              </a:extLst>
            </p:cNvPr>
            <p:cNvSpPr/>
            <p:nvPr/>
          </p:nvSpPr>
          <p:spPr>
            <a:xfrm>
              <a:off x="2764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6D9CE2C-3CA6-97D0-F9A8-CF344E95A2B9}"/>
                </a:ext>
              </a:extLst>
            </p:cNvPr>
            <p:cNvSpPr/>
            <p:nvPr/>
          </p:nvSpPr>
          <p:spPr>
            <a:xfrm>
              <a:off x="4834128"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Prime Vendor Database</a:t>
              </a:r>
            </a:p>
          </p:txBody>
        </p:sp>
        <p:sp>
          <p:nvSpPr>
            <p:cNvPr id="7" name="Arrow: Right 6">
              <a:extLst>
                <a:ext uri="{FF2B5EF4-FFF2-40B4-BE49-F238E27FC236}">
                  <a16:creationId xmlns:a16="http://schemas.microsoft.com/office/drawing/2014/main" id="{11B256D1-6521-D07F-687A-08BDBD36178F}"/>
                </a:ext>
              </a:extLst>
            </p:cNvPr>
            <p:cNvSpPr/>
            <p:nvPr/>
          </p:nvSpPr>
          <p:spPr>
            <a:xfrm>
              <a:off x="7336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FFA0B9E-613D-4B60-92BC-9CD9142E80B2}"/>
                </a:ext>
              </a:extLst>
            </p:cNvPr>
            <p:cNvSpPr/>
            <p:nvPr/>
          </p:nvSpPr>
          <p:spPr>
            <a:xfrm>
              <a:off x="9424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Retrieve, Look-up, and/or Request Transaction Data</a:t>
              </a:r>
            </a:p>
          </p:txBody>
        </p:sp>
      </p:grpSp>
      <p:sp>
        <p:nvSpPr>
          <p:cNvPr id="12" name="TextBox 11">
            <a:extLst>
              <a:ext uri="{FF2B5EF4-FFF2-40B4-BE49-F238E27FC236}">
                <a16:creationId xmlns:a16="http://schemas.microsoft.com/office/drawing/2014/main" id="{C64AE535-60A6-9BB4-EBE2-69235D59F41F}"/>
              </a:ext>
            </a:extLst>
          </p:cNvPr>
          <p:cNvSpPr txBox="1"/>
          <p:nvPr/>
        </p:nvSpPr>
        <p:spPr>
          <a:xfrm>
            <a:off x="649718" y="1353157"/>
            <a:ext cx="1520457" cy="584775"/>
          </a:xfrm>
          <a:prstGeom prst="rect">
            <a:avLst/>
          </a:prstGeom>
          <a:no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Procurement Source</a:t>
            </a:r>
          </a:p>
        </p:txBody>
      </p:sp>
      <p:sp>
        <p:nvSpPr>
          <p:cNvPr id="13" name="TextBox 12">
            <a:extLst>
              <a:ext uri="{FF2B5EF4-FFF2-40B4-BE49-F238E27FC236}">
                <a16:creationId xmlns:a16="http://schemas.microsoft.com/office/drawing/2014/main" id="{8FFA3571-2BA4-799D-8325-872787B6045C}"/>
              </a:ext>
            </a:extLst>
          </p:cNvPr>
          <p:cNvSpPr txBox="1"/>
          <p:nvPr/>
        </p:nvSpPr>
        <p:spPr>
          <a:xfrm>
            <a:off x="4831861" y="1353157"/>
            <a:ext cx="2263883" cy="584775"/>
          </a:xfrm>
          <a:prstGeom prst="rect">
            <a:avLst/>
          </a:prstGeom>
          <a:no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Location Transaction Data is Captured</a:t>
            </a:r>
          </a:p>
        </p:txBody>
      </p:sp>
      <p:sp>
        <p:nvSpPr>
          <p:cNvPr id="14" name="TextBox 13">
            <a:extLst>
              <a:ext uri="{FF2B5EF4-FFF2-40B4-BE49-F238E27FC236}">
                <a16:creationId xmlns:a16="http://schemas.microsoft.com/office/drawing/2014/main" id="{3F8B5693-F8A3-D78D-8D29-8B7B97786318}"/>
              </a:ext>
            </a:extLst>
          </p:cNvPr>
          <p:cNvSpPr txBox="1"/>
          <p:nvPr/>
        </p:nvSpPr>
        <p:spPr>
          <a:xfrm>
            <a:off x="9419179" y="1353157"/>
            <a:ext cx="2263883" cy="584775"/>
          </a:xfrm>
          <a:prstGeom prst="rect">
            <a:avLst/>
          </a:prstGeom>
          <a:no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Action Required by End User</a:t>
            </a:r>
          </a:p>
        </p:txBody>
      </p:sp>
      <p:grpSp>
        <p:nvGrpSpPr>
          <p:cNvPr id="15" name="Group 14">
            <a:extLst>
              <a:ext uri="{FF2B5EF4-FFF2-40B4-BE49-F238E27FC236}">
                <a16:creationId xmlns:a16="http://schemas.microsoft.com/office/drawing/2014/main" id="{7BDF909D-3EFF-CDD0-AB0C-63926DC2375D}"/>
              </a:ext>
            </a:extLst>
          </p:cNvPr>
          <p:cNvGrpSpPr/>
          <p:nvPr/>
        </p:nvGrpSpPr>
        <p:grpSpPr>
          <a:xfrm>
            <a:off x="283464" y="3412598"/>
            <a:ext cx="11423904" cy="1231392"/>
            <a:chOff x="280416" y="1792224"/>
            <a:chExt cx="11423904" cy="1231392"/>
          </a:xfrm>
        </p:grpSpPr>
        <p:sp>
          <p:nvSpPr>
            <p:cNvPr id="16" name="Rectangle 15">
              <a:extLst>
                <a:ext uri="{FF2B5EF4-FFF2-40B4-BE49-F238E27FC236}">
                  <a16:creationId xmlns:a16="http://schemas.microsoft.com/office/drawing/2014/main" id="{C67D43A3-A35D-BC86-0616-16D985F6E5EB}"/>
                </a:ext>
              </a:extLst>
            </p:cNvPr>
            <p:cNvSpPr/>
            <p:nvPr/>
          </p:nvSpPr>
          <p:spPr>
            <a:xfrm>
              <a:off x="280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Drop-Ship / Direct from Manufacturer / Credit Card Purchase</a:t>
              </a:r>
            </a:p>
          </p:txBody>
        </p:sp>
        <p:sp>
          <p:nvSpPr>
            <p:cNvPr id="17" name="Arrow: Right 16">
              <a:extLst>
                <a:ext uri="{FF2B5EF4-FFF2-40B4-BE49-F238E27FC236}">
                  <a16:creationId xmlns:a16="http://schemas.microsoft.com/office/drawing/2014/main" id="{E26A4837-7930-8263-A3F0-518961E7D2C4}"/>
                </a:ext>
              </a:extLst>
            </p:cNvPr>
            <p:cNvSpPr/>
            <p:nvPr/>
          </p:nvSpPr>
          <p:spPr>
            <a:xfrm>
              <a:off x="2764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6AD580A-43DC-782E-E02A-57283ED4D0CA}"/>
                </a:ext>
              </a:extLst>
            </p:cNvPr>
            <p:cNvSpPr/>
            <p:nvPr/>
          </p:nvSpPr>
          <p:spPr>
            <a:xfrm>
              <a:off x="4834128"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DoD-Developed DSCSA Database</a:t>
              </a:r>
            </a:p>
          </p:txBody>
        </p:sp>
        <p:sp>
          <p:nvSpPr>
            <p:cNvPr id="19" name="Arrow: Right 18">
              <a:extLst>
                <a:ext uri="{FF2B5EF4-FFF2-40B4-BE49-F238E27FC236}">
                  <a16:creationId xmlns:a16="http://schemas.microsoft.com/office/drawing/2014/main" id="{F7912AED-D81E-98C3-3BB8-C315DB879564}"/>
                </a:ext>
              </a:extLst>
            </p:cNvPr>
            <p:cNvSpPr/>
            <p:nvPr/>
          </p:nvSpPr>
          <p:spPr>
            <a:xfrm>
              <a:off x="7336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14E1BD5-FCD5-0105-AB0E-62A9D43817BA}"/>
                </a:ext>
              </a:extLst>
            </p:cNvPr>
            <p:cNvSpPr/>
            <p:nvPr/>
          </p:nvSpPr>
          <p:spPr>
            <a:xfrm>
              <a:off x="9424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Retrieve, Look-up, and/or Request Transaction Data</a:t>
              </a:r>
            </a:p>
          </p:txBody>
        </p:sp>
      </p:grpSp>
      <p:grpSp>
        <p:nvGrpSpPr>
          <p:cNvPr id="21" name="Group 20">
            <a:extLst>
              <a:ext uri="{FF2B5EF4-FFF2-40B4-BE49-F238E27FC236}">
                <a16:creationId xmlns:a16="http://schemas.microsoft.com/office/drawing/2014/main" id="{A868F1F8-3E3E-3558-F32D-33DA8F58641E}"/>
              </a:ext>
            </a:extLst>
          </p:cNvPr>
          <p:cNvGrpSpPr/>
          <p:nvPr/>
        </p:nvGrpSpPr>
        <p:grpSpPr>
          <a:xfrm>
            <a:off x="301752" y="4877439"/>
            <a:ext cx="11423904" cy="1231392"/>
            <a:chOff x="280416" y="1792224"/>
            <a:chExt cx="11423904" cy="1231392"/>
          </a:xfrm>
        </p:grpSpPr>
        <p:sp>
          <p:nvSpPr>
            <p:cNvPr id="22" name="Rectangle 21">
              <a:extLst>
                <a:ext uri="{FF2B5EF4-FFF2-40B4-BE49-F238E27FC236}">
                  <a16:creationId xmlns:a16="http://schemas.microsoft.com/office/drawing/2014/main" id="{FAD0F565-B699-59CF-2DB8-95A81E0D36C8}"/>
                </a:ext>
              </a:extLst>
            </p:cNvPr>
            <p:cNvSpPr/>
            <p:nvPr/>
          </p:nvSpPr>
          <p:spPr>
            <a:xfrm>
              <a:off x="280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Host Nation, Partners, Allies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00"/>
                  </a:solidFill>
                  <a:effectLst/>
                  <a:uLnTx/>
                  <a:uFillTx/>
                  <a:latin typeface="Calibri" panose="020F0502020204030204"/>
                  <a:ea typeface="+mn-ea"/>
                  <a:cs typeface="+mn-cs"/>
                </a:rPr>
                <a:t>*Non-FDA Approved Meds Excluded*</a:t>
              </a:r>
            </a:p>
          </p:txBody>
        </p:sp>
        <p:sp>
          <p:nvSpPr>
            <p:cNvPr id="23" name="Arrow: Right 22">
              <a:extLst>
                <a:ext uri="{FF2B5EF4-FFF2-40B4-BE49-F238E27FC236}">
                  <a16:creationId xmlns:a16="http://schemas.microsoft.com/office/drawing/2014/main" id="{74C11EA6-7E93-547D-DC60-AEC8A157992F}"/>
                </a:ext>
              </a:extLst>
            </p:cNvPr>
            <p:cNvSpPr/>
            <p:nvPr/>
          </p:nvSpPr>
          <p:spPr>
            <a:xfrm>
              <a:off x="2764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EA0572B-58E9-4B0F-F465-0611133E4D0E}"/>
                </a:ext>
              </a:extLst>
            </p:cNvPr>
            <p:cNvSpPr/>
            <p:nvPr/>
          </p:nvSpPr>
          <p:spPr>
            <a:xfrm>
              <a:off x="4834128"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DoD-Developed DSCSA Database</a:t>
              </a:r>
            </a:p>
          </p:txBody>
        </p:sp>
        <p:sp>
          <p:nvSpPr>
            <p:cNvPr id="25" name="Arrow: Right 24">
              <a:extLst>
                <a:ext uri="{FF2B5EF4-FFF2-40B4-BE49-F238E27FC236}">
                  <a16:creationId xmlns:a16="http://schemas.microsoft.com/office/drawing/2014/main" id="{D71A2858-906E-41FC-021C-6DFE38AA094D}"/>
                </a:ext>
              </a:extLst>
            </p:cNvPr>
            <p:cNvSpPr/>
            <p:nvPr/>
          </p:nvSpPr>
          <p:spPr>
            <a:xfrm>
              <a:off x="7336536" y="2127504"/>
              <a:ext cx="1865376" cy="560832"/>
            </a:xfrm>
            <a:prstGeom prst="rightArrow">
              <a:avLst/>
            </a:prstGeom>
            <a:solidFill>
              <a:srgbClr val="FFFF00"/>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50B5F57-B6E8-3D77-09BB-F6BE9F0DC2C8}"/>
                </a:ext>
              </a:extLst>
            </p:cNvPr>
            <p:cNvSpPr/>
            <p:nvPr/>
          </p:nvSpPr>
          <p:spPr>
            <a:xfrm>
              <a:off x="9424416" y="1792224"/>
              <a:ext cx="2279904" cy="1231392"/>
            </a:xfrm>
            <a:prstGeom prst="rect">
              <a:avLst/>
            </a:prstGeom>
            <a:solidFill>
              <a:schemeClr val="accent2"/>
            </a:solidFill>
            <a:ln>
              <a:solidFill>
                <a:srgbClr val="921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Retrieve, Look-up, and/or Request Transaction Data</a:t>
              </a:r>
            </a:p>
          </p:txBody>
        </p:sp>
      </p:grpSp>
      <p:sp>
        <p:nvSpPr>
          <p:cNvPr id="27" name="Rectangle 26">
            <a:extLst>
              <a:ext uri="{FF2B5EF4-FFF2-40B4-BE49-F238E27FC236}">
                <a16:creationId xmlns:a16="http://schemas.microsoft.com/office/drawing/2014/main" id="{7EE649C7-F997-D3DD-68D9-CBCD6B176238}"/>
              </a:ext>
            </a:extLst>
          </p:cNvPr>
          <p:cNvSpPr/>
          <p:nvPr/>
        </p:nvSpPr>
        <p:spPr>
          <a:xfrm>
            <a:off x="626962" y="2777102"/>
            <a:ext cx="10938076" cy="1941551"/>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prstClr val="white"/>
                </a:solidFill>
                <a:effectLst/>
                <a:uLnTx/>
                <a:uFillTx/>
                <a:latin typeface="Calibri" panose="020F0502020204030204"/>
                <a:ea typeface="+mn-ea"/>
                <a:cs typeface="+mn-cs"/>
              </a:rPr>
              <a:t>NOTIONAL</a:t>
            </a:r>
          </a:p>
        </p:txBody>
      </p:sp>
    </p:spTree>
    <p:extLst>
      <p:ext uri="{BB962C8B-B14F-4D97-AF65-F5344CB8AC3E}">
        <p14:creationId xmlns:p14="http://schemas.microsoft.com/office/powerpoint/2010/main" val="45583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ircle(in)">
                                      <p:cBhvr>
                                        <p:cTn id="21" dur="20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randombar(horizont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7" grpId="0" animBg="1"/>
      <p:bldP spid="2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CCAB-7FD9-8A01-53FD-EFCA694E8F3E}"/>
              </a:ext>
            </a:extLst>
          </p:cNvPr>
          <p:cNvSpPr>
            <a:spLocks noGrp="1"/>
          </p:cNvSpPr>
          <p:nvPr>
            <p:ph type="title"/>
          </p:nvPr>
        </p:nvSpPr>
        <p:spPr/>
        <p:txBody>
          <a:bodyPr/>
          <a:lstStyle/>
          <a:p>
            <a:pPr algn="ctr"/>
            <a:r>
              <a:rPr lang="en-US" dirty="0"/>
              <a:t>LOE 2: Technical Solution</a:t>
            </a:r>
          </a:p>
        </p:txBody>
      </p:sp>
      <p:sp>
        <p:nvSpPr>
          <p:cNvPr id="3" name="Rectangle 3">
            <a:extLst>
              <a:ext uri="{FF2B5EF4-FFF2-40B4-BE49-F238E27FC236}">
                <a16:creationId xmlns:a16="http://schemas.microsoft.com/office/drawing/2014/main" id="{D4B76E5D-C499-FA84-6474-215C2869BC21}"/>
              </a:ext>
            </a:extLst>
          </p:cNvPr>
          <p:cNvSpPr txBox="1">
            <a:spLocks noChangeArrowheads="1"/>
          </p:cNvSpPr>
          <p:nvPr/>
        </p:nvSpPr>
        <p:spPr>
          <a:xfrm>
            <a:off x="378941" y="1598141"/>
            <a:ext cx="11310551" cy="441548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Tied to Dispenser Requirements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Accept and Maintain Transaction Data (T3) for 6 years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Verify identifiers of suspect products </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“Push” vs “Pull” solutions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Pull solution already available for Cencora purchases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Push solutions being developed</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Currently split into two efforts</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DLA Managed Purchases</a:t>
            </a:r>
          </a:p>
          <a:p>
            <a:pPr marL="1600200" marR="0" lvl="3"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PVP (Prime Vendor Program), ECAT (Electronic Catalog), DVD (Direct Vendor Delivery), etc.</a:t>
            </a:r>
          </a:p>
          <a:p>
            <a:pPr marL="1143000" marR="0" lvl="2"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Locally Managed Purchases</a:t>
            </a:r>
          </a:p>
          <a:p>
            <a:pPr marL="1600200" marR="0" lvl="3" indent="-22860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Credit card, contracts, etc.</a:t>
            </a:r>
          </a:p>
          <a:p>
            <a:pPr marL="742950" marR="0" lvl="1" indent="-285750" algn="l" defTabSz="457200" rtl="0" eaLnBrk="1" fontAlgn="auto" latinLnBrk="0" hangingPunct="1">
              <a:lnSpc>
                <a:spcPct val="100000"/>
              </a:lnSpc>
              <a:spcBef>
                <a:spcPts val="1000"/>
              </a:spcBef>
              <a:spcAft>
                <a:spcPts val="0"/>
              </a:spcAft>
              <a:buClr>
                <a:srgbClr val="4472C4"/>
              </a:buClr>
              <a:buSzPct val="80000"/>
              <a:buFont typeface="Wingdings 3" charset="2"/>
              <a:buChar char=""/>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Long-term solution TBD</a:t>
            </a:r>
          </a:p>
          <a:p>
            <a:pPr marL="1143000" marR="0" lvl="2" indent="-2286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46916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CCAB-7FD9-8A01-53FD-EFCA694E8F3E}"/>
              </a:ext>
            </a:extLst>
          </p:cNvPr>
          <p:cNvSpPr>
            <a:spLocks noGrp="1"/>
          </p:cNvSpPr>
          <p:nvPr>
            <p:ph type="title"/>
          </p:nvPr>
        </p:nvSpPr>
        <p:spPr/>
        <p:txBody>
          <a:bodyPr/>
          <a:lstStyle/>
          <a:p>
            <a:pPr algn="ctr"/>
            <a:r>
              <a:rPr lang="en-US" dirty="0"/>
              <a:t>LOE 3: Policy Development</a:t>
            </a:r>
          </a:p>
        </p:txBody>
      </p:sp>
      <p:sp>
        <p:nvSpPr>
          <p:cNvPr id="3" name="Content Placeholder 1">
            <a:extLst>
              <a:ext uri="{FF2B5EF4-FFF2-40B4-BE49-F238E27FC236}">
                <a16:creationId xmlns:a16="http://schemas.microsoft.com/office/drawing/2014/main" id="{740BFF22-2C65-CF8F-E14B-8DFF8821CD81}"/>
              </a:ext>
            </a:extLst>
          </p:cNvPr>
          <p:cNvSpPr txBox="1">
            <a:spLocks/>
          </p:cNvSpPr>
          <p:nvPr/>
        </p:nvSpPr>
        <p:spPr>
          <a:xfrm>
            <a:off x="829558" y="1522616"/>
            <a:ext cx="10683047" cy="4256259"/>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DSCSA Tip Sheet published 17 Jan 24</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Provides tips for compliance </a:t>
            </a:r>
          </a:p>
          <a:p>
            <a:pPr marL="1485900" marR="0" lvl="2"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Tips based on NO EXEMPTIONS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DHA Supply SIG</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Developing policy to account for submitted exemptions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Most impacted stakeholders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Army &amp; Navy pharmacies</a:t>
            </a:r>
          </a:p>
          <a:p>
            <a:pPr marL="1485900" marR="0" lvl="2"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Both perform direct order &amp; direct delivery functions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AF Pharmacy &amp; MEDLOG</a:t>
            </a:r>
          </a:p>
        </p:txBody>
      </p:sp>
    </p:spTree>
    <p:extLst>
      <p:ext uri="{BB962C8B-B14F-4D97-AF65-F5344CB8AC3E}">
        <p14:creationId xmlns:p14="http://schemas.microsoft.com/office/powerpoint/2010/main" val="1522097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CCAB-7FD9-8A01-53FD-EFCA694E8F3E}"/>
              </a:ext>
            </a:extLst>
          </p:cNvPr>
          <p:cNvSpPr>
            <a:spLocks noGrp="1"/>
          </p:cNvSpPr>
          <p:nvPr>
            <p:ph type="title"/>
          </p:nvPr>
        </p:nvSpPr>
        <p:spPr/>
        <p:txBody>
          <a:bodyPr/>
          <a:lstStyle/>
          <a:p>
            <a:pPr algn="ctr"/>
            <a:r>
              <a:rPr lang="en-US" dirty="0"/>
              <a:t>LOE 4: Implementation / Execution</a:t>
            </a:r>
          </a:p>
        </p:txBody>
      </p:sp>
      <p:sp>
        <p:nvSpPr>
          <p:cNvPr id="3" name="Content Placeholder 1">
            <a:extLst>
              <a:ext uri="{FF2B5EF4-FFF2-40B4-BE49-F238E27FC236}">
                <a16:creationId xmlns:a16="http://schemas.microsoft.com/office/drawing/2014/main" id="{AA93FB13-B499-90F8-02AC-CF236A7D0CB9}"/>
              </a:ext>
            </a:extLst>
          </p:cNvPr>
          <p:cNvSpPr txBox="1">
            <a:spLocks/>
          </p:cNvSpPr>
          <p:nvPr/>
        </p:nvSpPr>
        <p:spPr>
          <a:xfrm>
            <a:off x="346688" y="1522616"/>
            <a:ext cx="11165918" cy="4256259"/>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Substantial coordination required among all stakeholders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Training efforts will be a major focus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Standardized training to ensure uniformity of understanding and execution (i.e., JKO module?)</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Unit/site-specific training as needed/requested (assisted by representatives, SMEs, leaders, etc. from sub-working group)</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Once technical solutions have been solidified, this will inform training design and material requirements (i.e., barcode scanners)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1245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5346-C5B3-6308-029A-FA215AD5FAF2}"/>
              </a:ext>
            </a:extLst>
          </p:cNvPr>
          <p:cNvSpPr>
            <a:spLocks noGrp="1"/>
          </p:cNvSpPr>
          <p:nvPr>
            <p:ph type="title"/>
          </p:nvPr>
        </p:nvSpPr>
        <p:spPr/>
        <p:txBody>
          <a:bodyPr/>
          <a:lstStyle/>
          <a:p>
            <a:pPr algn="ctr"/>
            <a:r>
              <a:rPr lang="en-US" dirty="0"/>
              <a:t>Scenario</a:t>
            </a:r>
          </a:p>
        </p:txBody>
      </p:sp>
      <p:sp>
        <p:nvSpPr>
          <p:cNvPr id="4" name="Content Placeholder 1">
            <a:extLst>
              <a:ext uri="{FF2B5EF4-FFF2-40B4-BE49-F238E27FC236}">
                <a16:creationId xmlns:a16="http://schemas.microsoft.com/office/drawing/2014/main" id="{2FF5D3B7-83A4-5BB4-ABD4-CA1FFEBF9A96}"/>
              </a:ext>
            </a:extLst>
          </p:cNvPr>
          <p:cNvSpPr txBox="1">
            <a:spLocks/>
          </p:cNvSpPr>
          <p:nvPr/>
        </p:nvSpPr>
        <p:spPr>
          <a:xfrm>
            <a:off x="378941" y="1757363"/>
            <a:ext cx="11165918" cy="4256259"/>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You are the Pharmacy Flight Commander of a CONUS clinic pharmacy. Your supply technician comes to you with a few bottles of a product that came in that day’s tote from the prime vendor. They look different than recent bottles you have received.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The font on the label looks to be a slightly different color and size</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The bottle dimensions and cap style are also slightly different than the bottles already on the shelf</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Your technician tells you that something seems “off” about them and wants to confirm their authenticity. What should be done?</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2249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5346-C5B3-6308-029A-FA215AD5FAF2}"/>
              </a:ext>
            </a:extLst>
          </p:cNvPr>
          <p:cNvSpPr>
            <a:spLocks noGrp="1"/>
          </p:cNvSpPr>
          <p:nvPr>
            <p:ph type="title"/>
          </p:nvPr>
        </p:nvSpPr>
        <p:spPr>
          <a:xfrm>
            <a:off x="1339273" y="365126"/>
            <a:ext cx="9615054" cy="855264"/>
          </a:xfrm>
        </p:spPr>
        <p:txBody>
          <a:bodyPr/>
          <a:lstStyle/>
          <a:p>
            <a:pPr algn="ctr"/>
            <a:r>
              <a:rPr lang="en-US" dirty="0"/>
              <a:t>Scenario </a:t>
            </a:r>
          </a:p>
        </p:txBody>
      </p:sp>
      <p:sp>
        <p:nvSpPr>
          <p:cNvPr id="4" name="Content Placeholder 1">
            <a:extLst>
              <a:ext uri="{FF2B5EF4-FFF2-40B4-BE49-F238E27FC236}">
                <a16:creationId xmlns:a16="http://schemas.microsoft.com/office/drawing/2014/main" id="{9293E6B6-01F0-45D6-D85C-401FAF5ADADA}"/>
              </a:ext>
            </a:extLst>
          </p:cNvPr>
          <p:cNvSpPr txBox="1">
            <a:spLocks/>
          </p:cNvSpPr>
          <p:nvPr/>
        </p:nvSpPr>
        <p:spPr>
          <a:xfrm>
            <a:off x="389203" y="1220389"/>
            <a:ext cx="11299915" cy="4446667"/>
          </a:xfrm>
          <a:prstGeom prst="rect">
            <a:avLst/>
          </a:prstGeom>
        </p:spPr>
        <p:txBody>
          <a:bodyPr>
            <a:normAutofit fontScale="925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You are the Department Head of a CONUS clinic pharmacy. Your supply technician comes to you with a few bottles of a product that came in that day’s tote from the prime vendor. They look different than recent bottles you have received (the font on the label looks to be a slightly different color and size, and the bottle dimensions and cap style are also slightly different than the bottles already on the shelf). Your technician tells you that something seems “off” about them and wants to confirm their authenticity. What should be done?</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Quarantine</a:t>
            </a:r>
            <a:r>
              <a:rPr kumimoji="0" lang="en-US" alt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the suspect product, and begin an investigation into the authenticity of the product</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Since these were from the prime vendor, and the DLA technical solution is not yet available, go onto the prime vendor’s website and </a:t>
            </a:r>
            <a:r>
              <a:rPr kumimoji="0" lang="en-US" altLang="en-US" sz="2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download the DSCSA transaction data report</a:t>
            </a:r>
          </a:p>
          <a:p>
            <a:pPr marL="1485900" marR="0" lvl="2"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Compare the product information (including serial numbers) on the bottle against the product information in the report</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altLang="en-US" sz="2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Notify DPC and CPOC</a:t>
            </a:r>
            <a:r>
              <a:rPr kumimoji="0" lang="en-US" alt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Procedure to notify FDA to be determined</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19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down)">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down)">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25BCC5-1463-16C3-66FA-9AA24497ED25}"/>
              </a:ext>
            </a:extLst>
          </p:cNvPr>
          <p:cNvSpPr>
            <a:spLocks noGrp="1"/>
          </p:cNvSpPr>
          <p:nvPr>
            <p:ph type="title"/>
          </p:nvPr>
        </p:nvSpPr>
        <p:spPr/>
        <p:txBody>
          <a:bodyPr/>
          <a:lstStyle/>
          <a:p>
            <a:pPr algn="ctr"/>
            <a:r>
              <a:rPr lang="en-US" dirty="0"/>
              <a:t>FDA Frequently Asked Questions</a:t>
            </a:r>
          </a:p>
        </p:txBody>
      </p:sp>
      <p:sp>
        <p:nvSpPr>
          <p:cNvPr id="4" name="Content Placeholder 1">
            <a:extLst>
              <a:ext uri="{FF2B5EF4-FFF2-40B4-BE49-F238E27FC236}">
                <a16:creationId xmlns:a16="http://schemas.microsoft.com/office/drawing/2014/main" id="{53884354-A08A-9FAD-4358-83B5A3DA65E7}"/>
              </a:ext>
            </a:extLst>
          </p:cNvPr>
          <p:cNvSpPr txBox="1">
            <a:spLocks/>
          </p:cNvSpPr>
          <p:nvPr/>
        </p:nvSpPr>
        <p:spPr>
          <a:xfrm>
            <a:off x="346688" y="1487891"/>
            <a:ext cx="11165918" cy="4256259"/>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Which drugs do not fall under DSCSA for product tracing, product identifier, authorized trading partner and verification?</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OTC drugs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animal drugs, blood/blood components for transfusion, radioactive drugs or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biologics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imaging drugs,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lawfully compounded drugs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must product tracing information be provided?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Whenever selling/transferring prescription drugs to trading partners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required when dispensing prescription drugs to patients or when transferring internally among co-owned/managed pharmacies (i.e., from one DoD entity to another DoD entity)</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veterinarians or veterinary clinics have any obligations under DSCSA when they use human prescription drugs in animals?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a:t>
            </a:r>
          </a:p>
        </p:txBody>
      </p:sp>
      <p:sp>
        <p:nvSpPr>
          <p:cNvPr id="2" name="Footer Placeholder 2">
            <a:extLst>
              <a:ext uri="{FF2B5EF4-FFF2-40B4-BE49-F238E27FC236}">
                <a16:creationId xmlns:a16="http://schemas.microsoft.com/office/drawing/2014/main" id="{BD5EEACD-C146-98C3-48B6-D63248C0695D}"/>
              </a:ext>
            </a:extLst>
          </p:cNvPr>
          <p:cNvSpPr>
            <a:spLocks noGrp="1"/>
          </p:cNvSpPr>
          <p:nvPr>
            <p:ph type="ftr" sz="quarter" idx="10"/>
          </p:nvPr>
        </p:nvSpPr>
        <p:spPr>
          <a:xfrm>
            <a:off x="492677" y="5539740"/>
            <a:ext cx="11518091" cy="77822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U.S. Food and Drug Administration (FDA). (2024, June 12). </a:t>
            </a:r>
            <a:r>
              <a:rPr kumimoji="0" lang="en-US" sz="95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Pharmacists: Utilize DSCSA Requirements to Protect Your Patients</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FDA. </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3"/>
              </a:rPr>
              <a:t>https://www.fda.gov/drugs/drug-supply-chain-security-act-dscsa/pharmacists-utilize-dscsa-requirements-protect-your-patients</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U.S. Food and Drug Administration (FDA). (2024, August 14). </a:t>
            </a:r>
            <a:r>
              <a:rPr kumimoji="0" lang="en-US" sz="950" b="0" i="1"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Drug Supply Chain Security Act Product Tracing Requirements – Frequently Asked Questions</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U.S. FDA. </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hlinkClick r:id="rId4"/>
              </a:rPr>
              <a:t>https://www.fda.gov/drugs/drug-supply-chain-security-act-dscsa/drug-supply-chain-security-act-product-tracing-requirements-frequently-asked-questions</a:t>
            </a:r>
            <a:r>
              <a:rPr kumimoji="0" lang="en-US" sz="9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23256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down)">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circle(in)">
                                      <p:cBhvr>
                                        <p:cTn id="18" dur="2000"/>
                                        <p:tgtEl>
                                          <p:spTgt spid="4">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circle(in)">
                                      <p:cBhvr>
                                        <p:cTn id="21" dur="20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25BCC5-1463-16C3-66FA-9AA24497ED25}"/>
              </a:ext>
            </a:extLst>
          </p:cNvPr>
          <p:cNvSpPr>
            <a:spLocks noGrp="1"/>
          </p:cNvSpPr>
          <p:nvPr>
            <p:ph type="title"/>
          </p:nvPr>
        </p:nvSpPr>
        <p:spPr/>
        <p:txBody>
          <a:bodyPr/>
          <a:lstStyle/>
          <a:p>
            <a:pPr algn="ctr"/>
            <a:r>
              <a:rPr lang="en-US" dirty="0"/>
              <a:t>DoD Frequently Asked Questions</a:t>
            </a:r>
          </a:p>
        </p:txBody>
      </p:sp>
      <p:sp>
        <p:nvSpPr>
          <p:cNvPr id="4" name="Content Placeholder 1">
            <a:extLst>
              <a:ext uri="{FF2B5EF4-FFF2-40B4-BE49-F238E27FC236}">
                <a16:creationId xmlns:a16="http://schemas.microsoft.com/office/drawing/2014/main" id="{53884354-A08A-9FAD-4358-83B5A3DA65E7}"/>
              </a:ext>
            </a:extLst>
          </p:cNvPr>
          <p:cNvSpPr txBox="1">
            <a:spLocks/>
          </p:cNvSpPr>
          <p:nvPr/>
        </p:nvSpPr>
        <p:spPr>
          <a:xfrm>
            <a:off x="346688" y="1487891"/>
            <a:ext cx="11165918" cy="4256259"/>
          </a:xfrm>
          <a:prstGeom prst="rect">
            <a:avLst/>
          </a:prstGeom>
        </p:spPr>
        <p:txBody>
          <a:bodyPr>
            <a:normAutofit fontScale="92500" lnSpcReduction="1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was contacted by a manufacturer that we receive pharmaceuticals directly from (not through a prime vendor), looking to establish a data connection to comply with DSCSA. How should I proceed?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 the manufacturer to CPOC to provide the current FDA waiver exemption and initiate discussion on incorporating data connection with the manufacturer as an authorized trading partner</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was contacted by a third-party solution provider, who promises to make DSCSA compliance easy for me and my MTF, should I pay for this service?</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can politely decline this request, as an enterprise-wide technical solution is in progress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Does the DoD solution/exemption set apply to all Services and USCG</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Does the DoD solution/exemption set apply to the VA?</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the VA is working on a separate solution and exemption set</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63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wipe(down)">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circle(in)">
                                      <p:cBhvr>
                                        <p:cTn id="18" dur="20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additive="base">
                                        <p:cTn id="28"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68D0A1-6AE0-1AAF-E2A0-6FCB76FC1BF4}"/>
              </a:ext>
            </a:extLst>
          </p:cNvPr>
          <p:cNvSpPr>
            <a:spLocks noGrp="1"/>
          </p:cNvSpPr>
          <p:nvPr>
            <p:ph type="ctrTitle"/>
          </p:nvPr>
        </p:nvSpPr>
        <p:spPr>
          <a:xfrm>
            <a:off x="1524000" y="1095631"/>
            <a:ext cx="9144000" cy="2891481"/>
          </a:xfrm>
        </p:spPr>
        <p:txBody>
          <a:bodyPr>
            <a:normAutofit/>
          </a:bodyPr>
          <a:lstStyle/>
          <a:p>
            <a:r>
              <a:rPr lang="en-US" dirty="0"/>
              <a:t>Real-World Cases: </a:t>
            </a:r>
            <a:br>
              <a:rPr lang="en-US" dirty="0"/>
            </a:br>
            <a:r>
              <a:rPr lang="en-US" dirty="0"/>
              <a:t>Opportunities for Identifying Suspect Products</a:t>
            </a:r>
          </a:p>
        </p:txBody>
      </p:sp>
    </p:spTree>
    <p:extLst>
      <p:ext uri="{BB962C8B-B14F-4D97-AF65-F5344CB8AC3E}">
        <p14:creationId xmlns:p14="http://schemas.microsoft.com/office/powerpoint/2010/main" val="515482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A139A-27C3-B75B-BDD4-53A37C5B4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35B14-3DDE-7A49-D091-588677EFEC8C}"/>
              </a:ext>
            </a:extLst>
          </p:cNvPr>
          <p:cNvSpPr>
            <a:spLocks noGrp="1"/>
          </p:cNvSpPr>
          <p:nvPr>
            <p:ph type="title"/>
          </p:nvPr>
        </p:nvSpPr>
        <p:spPr>
          <a:xfrm>
            <a:off x="1288473" y="109752"/>
            <a:ext cx="9615054" cy="1325563"/>
          </a:xfrm>
        </p:spPr>
        <p:txBody>
          <a:bodyPr/>
          <a:lstStyle/>
          <a:p>
            <a:pPr algn="ctr"/>
            <a:r>
              <a:rPr lang="en-US" dirty="0"/>
              <a:t>Case Study 1: Counterfeit Ozempic (</a:t>
            </a:r>
            <a:r>
              <a:rPr lang="en-US" dirty="0" err="1"/>
              <a:t>Semaglutide</a:t>
            </a:r>
            <a:r>
              <a:rPr lang="en-US" dirty="0"/>
              <a:t>)</a:t>
            </a:r>
          </a:p>
        </p:txBody>
      </p:sp>
      <p:sp>
        <p:nvSpPr>
          <p:cNvPr id="3" name="Content Placeholder 1">
            <a:extLst>
              <a:ext uri="{FF2B5EF4-FFF2-40B4-BE49-F238E27FC236}">
                <a16:creationId xmlns:a16="http://schemas.microsoft.com/office/drawing/2014/main" id="{79AB2801-C8CA-3E79-C088-BD4AEFFEC294}"/>
              </a:ext>
            </a:extLst>
          </p:cNvPr>
          <p:cNvSpPr txBox="1">
            <a:spLocks/>
          </p:cNvSpPr>
          <p:nvPr/>
        </p:nvSpPr>
        <p:spPr>
          <a:xfrm>
            <a:off x="733867" y="1387818"/>
            <a:ext cx="10169660" cy="4823511"/>
          </a:xfrm>
          <a:prstGeom prst="rect">
            <a:avLst/>
          </a:prstGeom>
        </p:spPr>
        <p:txBody>
          <a:bodyPr>
            <a:normAutofit fontScale="775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Background: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 December 2023, the FDA seized thousands of units of counterfeit Ozempic 1mg </a:t>
            </a:r>
            <a:r>
              <a:rPr kumimoji="0" lang="en-US" sz="2200" b="0" i="0" u="none" strike="noStrike" kern="1200" cap="none" spc="0" normalizeH="0" baseline="0" noProof="0" dirty="0" err="1">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inj</a:t>
            </a:r>
            <a:endPar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Tied to specific lot numbers (NAR0074) and serial numbers (430834149057)</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Testing revealed the use of counterfeit needles, making sterility uncertain</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Impact: Five incidents of non-serious patient illness were reported</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Common Red Flags Observed: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Receiving unsolicited sales offers from unknown sources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Incomplete or questionable transaction information</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Questionable package appearance (misspellings, unusual color/font/image)</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Unusual or excessive adhesive residue on packaging</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Missing or questionable product inserts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Changes in the package/container since the last shipment without explanation</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Offers of products for sale at a very low price or “too good to be true”</a:t>
            </a:r>
          </a:p>
          <a:p>
            <a:pPr marL="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6207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58F1F-4438-D5A9-CB08-20CD373E1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837D7-5333-A950-86CC-967D5AC6A638}"/>
              </a:ext>
            </a:extLst>
          </p:cNvPr>
          <p:cNvSpPr>
            <a:spLocks noGrp="1"/>
          </p:cNvSpPr>
          <p:nvPr>
            <p:ph type="title"/>
          </p:nvPr>
        </p:nvSpPr>
        <p:spPr>
          <a:xfrm>
            <a:off x="1288472" y="0"/>
            <a:ext cx="9615054" cy="1325563"/>
          </a:xfrm>
        </p:spPr>
        <p:txBody>
          <a:bodyPr/>
          <a:lstStyle/>
          <a:p>
            <a:pPr algn="ctr"/>
            <a:r>
              <a:rPr lang="en-US" dirty="0"/>
              <a:t>Case Study 2: Counterfeit Gilead HIV Medication</a:t>
            </a:r>
          </a:p>
        </p:txBody>
      </p:sp>
      <p:sp>
        <p:nvSpPr>
          <p:cNvPr id="3" name="Content Placeholder 1">
            <a:extLst>
              <a:ext uri="{FF2B5EF4-FFF2-40B4-BE49-F238E27FC236}">
                <a16:creationId xmlns:a16="http://schemas.microsoft.com/office/drawing/2014/main" id="{5A147ECD-7AED-F9E5-6F7F-9B5E9AD42ED7}"/>
              </a:ext>
            </a:extLst>
          </p:cNvPr>
          <p:cNvSpPr txBox="1">
            <a:spLocks/>
          </p:cNvSpPr>
          <p:nvPr/>
        </p:nvSpPr>
        <p:spPr>
          <a:xfrm>
            <a:off x="815895" y="1186249"/>
            <a:ext cx="10560209" cy="4860323"/>
          </a:xfrm>
          <a:prstGeom prst="rect">
            <a:avLst/>
          </a:prstGeom>
        </p:spPr>
        <p:txBody>
          <a:bodyPr>
            <a:normAutofit fontScale="775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Background:</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 August 2021, Gilead Sciences, Inc. issued warnings about tampered and counterfeit versions </a:t>
            </a:r>
            <a:r>
              <a:rPr kumimoji="0" lang="en-US" sz="21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of </a:t>
            </a:r>
            <a:r>
              <a:rPr kumimoji="0" lang="en-US" sz="2100" b="0" i="0" u="none" strike="noStrike" kern="1200" cap="none" spc="0" normalizeH="0" baseline="0" noProof="0" dirty="0" err="1">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Biktarvy</a:t>
            </a:r>
            <a:r>
              <a:rPr kumimoji="0" lang="en-US" sz="21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and </a:t>
            </a:r>
            <a:r>
              <a:rPr kumimoji="0" lang="en-US" sz="2100" b="0" i="0" u="none" strike="noStrike" kern="1200" cap="none" spc="0" normalizeH="0" baseline="0" noProof="0" dirty="0" err="1">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Descovy</a:t>
            </a:r>
            <a:r>
              <a:rPr kumimoji="0" lang="en-US" sz="21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Counterfeits were sold by unauthorized distributors in pharmacies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Genuine Gilead bottles were tampered with (counterfeit foil seals or labels) and contained incorrect tablets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Investigations revealed two individuals selling drugs through suppliers created solely for counterfeit sales, which then went to licensed distributors and pharmacies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Individuals also illegally purchased legitimate HIV medication bottles from patients to create more counterfeits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Impact: Over $250 million of counterfeit HIV medications entered wholesale distribution, found in 17 locations in 9 states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Discussions/Takeaways: </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 major factor was the willingness of purchasers to source products from unauthorized trading partners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Verification process with standardized numerical identifiers would not have detected since the original bottles were used with legitimate Gilead serial numbers</a:t>
            </a:r>
          </a:p>
          <a:p>
            <a:pPr marL="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endPar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54230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940C1C-AF6D-7EB9-23CD-96B3D8BA0DCB}"/>
              </a:ext>
            </a:extLst>
          </p:cNvPr>
          <p:cNvSpPr>
            <a:spLocks noGrp="1"/>
          </p:cNvSpPr>
          <p:nvPr>
            <p:ph type="title"/>
          </p:nvPr>
        </p:nvSpPr>
        <p:spPr/>
        <p:txBody>
          <a:bodyPr/>
          <a:lstStyle/>
          <a:p>
            <a:pPr algn="ctr"/>
            <a:r>
              <a:rPr lang="en-US" dirty="0"/>
              <a:t>Summary</a:t>
            </a:r>
          </a:p>
        </p:txBody>
      </p:sp>
      <p:sp>
        <p:nvSpPr>
          <p:cNvPr id="7" name="Content Placeholder 1">
            <a:extLst>
              <a:ext uri="{FF2B5EF4-FFF2-40B4-BE49-F238E27FC236}">
                <a16:creationId xmlns:a16="http://schemas.microsoft.com/office/drawing/2014/main" id="{A8D3C40A-33F1-A43F-524B-750A04AE5809}"/>
              </a:ext>
            </a:extLst>
          </p:cNvPr>
          <p:cNvSpPr txBox="1">
            <a:spLocks/>
          </p:cNvSpPr>
          <p:nvPr/>
        </p:nvSpPr>
        <p:spPr>
          <a:xfrm>
            <a:off x="346687" y="1522616"/>
            <a:ext cx="11285869" cy="4530943"/>
          </a:xfrm>
          <a:prstGeom prst="rect">
            <a:avLst/>
          </a:prstGeom>
        </p:spPr>
        <p:txBody>
          <a:bodyPr>
            <a:normAutofit fontScale="850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DSCSA requires individualized serial numbers at the package level, and tracking/tracing the flow of pharmaceuticals through the supply chain (i.e., manufacturer to wholesaler to dispenser)</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Protect patients from receiving harmful drug products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DoD is considered a “dispenser” and has several compliance responsibilities</a:t>
            </a:r>
          </a:p>
          <a:p>
            <a:pPr marL="1085850" marR="0" lvl="1" indent="-342900" algn="l" defTabSz="457200" rtl="0" eaLnBrk="1" fontAlgn="auto" latinLnBrk="0" hangingPunct="1">
              <a:lnSpc>
                <a:spcPct val="100000"/>
              </a:lnSpc>
              <a:spcBef>
                <a:spcPts val="1000"/>
              </a:spcBef>
              <a:spcAft>
                <a:spcPts val="0"/>
              </a:spcAft>
              <a:buClr>
                <a:srgbClr val="921E30"/>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Verify identifiers of suspect products, quarantine and investigate suspect products, respond to notifications of illegitimate products and verification requests, and provide transaction data to subsequent owners when transferring products outside of DoD</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Substantial coordination for DSCSA implementation and execution within DoD is required among all stakeholders</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MTF and clinic pharmacies, units, etc. should await subsequent guidance from the DoD surrounding DSCSA compliance</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DLA is developing a comprehensive IT solution for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DLA managed purchases (i.e., PVP, ECAT, DVD, etc.) and MEDLOG IT is developing a solution for locally managed purchases (i.e., Credit card, contracts, etc.)</a:t>
            </a:r>
          </a:p>
          <a:p>
            <a:pPr marL="342900" marR="0" lvl="0" indent="-342900" algn="l" defTabSz="457200" rtl="0" eaLnBrk="1" fontAlgn="auto" latinLnBrk="0" hangingPunct="1">
              <a:lnSpc>
                <a:spcPct val="100000"/>
              </a:lnSpc>
              <a:spcBef>
                <a:spcPts val="1000"/>
              </a:spcBef>
              <a:spcAft>
                <a:spcPts val="0"/>
              </a:spcAft>
              <a:buClr>
                <a:srgbClr val="4472C4"/>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8420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928E-5958-FC5B-32B5-843E89FFD95A}"/>
              </a:ext>
            </a:extLst>
          </p:cNvPr>
          <p:cNvSpPr>
            <a:spLocks noGrp="1"/>
          </p:cNvSpPr>
          <p:nvPr>
            <p:ph type="ctrTitle"/>
          </p:nvPr>
        </p:nvSpPr>
        <p:spPr/>
        <p:txBody>
          <a:bodyPr>
            <a:normAutofit/>
          </a:bodyPr>
          <a:lstStyle/>
          <a:p>
            <a:r>
              <a:rPr lang="en-US" sz="6000" dirty="0"/>
              <a:t>Knowledge Check</a:t>
            </a:r>
          </a:p>
        </p:txBody>
      </p:sp>
    </p:spTree>
    <p:extLst>
      <p:ext uri="{BB962C8B-B14F-4D97-AF65-F5344CB8AC3E}">
        <p14:creationId xmlns:p14="http://schemas.microsoft.com/office/powerpoint/2010/main" val="1977689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055801" y="1546941"/>
            <a:ext cx="10728425"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are several of the responsibilities required of entities categorized as “dispensers” under DSCSA?</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Verify identifiers of suspect products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Quarantine and investigate suspect products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Respond to notifications of illegitimate products and verification requests</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Provide transaction data to subsequent owners of pharmaceuticals when transferring products </a:t>
            </a:r>
            <a:r>
              <a:rPr kumimoji="0" lang="en-US" altLang="en-US" sz="24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outside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of the DoD</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1</a:t>
            </a:r>
          </a:p>
        </p:txBody>
      </p:sp>
      <p:sp>
        <p:nvSpPr>
          <p:cNvPr id="3" name="Rectangle 2">
            <a:extLst>
              <a:ext uri="{FF2B5EF4-FFF2-40B4-BE49-F238E27FC236}">
                <a16:creationId xmlns:a16="http://schemas.microsoft.com/office/drawing/2014/main" id="{110050C2-6C44-0F80-ECD8-D3000A104AC8}"/>
              </a:ext>
            </a:extLst>
          </p:cNvPr>
          <p:cNvSpPr/>
          <p:nvPr/>
        </p:nvSpPr>
        <p:spPr>
          <a:xfrm>
            <a:off x="954527" y="5088878"/>
            <a:ext cx="2997843" cy="648182"/>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81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237673" y="1546941"/>
            <a:ext cx="105465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Why is DSCSA important?</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Helps prevent harmful pharmaceuticals from entering the U.S. drug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Improves detection of harmful drugs if they enter the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Facilitates a more rapid response to removing harmful medications from the pharmaceutical supply chain</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Promotes patient safety</a:t>
            </a:r>
          </a:p>
          <a:p>
            <a:pPr marL="457200" marR="0" lvl="0" indent="-4572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2</a:t>
            </a:r>
          </a:p>
        </p:txBody>
      </p:sp>
      <p:sp>
        <p:nvSpPr>
          <p:cNvPr id="3" name="Rectangle 2">
            <a:extLst>
              <a:ext uri="{FF2B5EF4-FFF2-40B4-BE49-F238E27FC236}">
                <a16:creationId xmlns:a16="http://schemas.microsoft.com/office/drawing/2014/main" id="{CFAB8A06-9D79-17BF-22CA-AD660E8DAC02}"/>
              </a:ext>
            </a:extLst>
          </p:cNvPr>
          <p:cNvSpPr/>
          <p:nvPr/>
        </p:nvSpPr>
        <p:spPr>
          <a:xfrm>
            <a:off x="1237673" y="4986968"/>
            <a:ext cx="2997843" cy="648182"/>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19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074655" y="1546941"/>
            <a:ext cx="10709571" cy="443195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r>
              <a:rPr kumimoji="0" lang="en-US" alt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steps is the DoD taking or planning to take, to help ensure DSCSA compliance?</a:t>
            </a:r>
            <a:br>
              <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DLA is developing a technical solution for DLA-managed purchases (i.e., prime vendor purchases (PVP), electronic catalog (ECAT), etc.)</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MEDLOG IT is developing a technical solution for locally managed purchases (i.e., credit card, local contracts, etc.)</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Developing policies and procedures for implementing and complying with DSCSA</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Developing end-user training and education for DSCSA compliance &amp; implementation  </a:t>
            </a:r>
          </a:p>
          <a:p>
            <a:pPr marL="342900" marR="0" lvl="0" indent="-342900" algn="l" defTabSz="457200" rtl="0" eaLnBrk="1" fontAlgn="auto" latinLnBrk="0" hangingPunct="1">
              <a:lnSpc>
                <a:spcPct val="100000"/>
              </a:lnSpc>
              <a:spcBef>
                <a:spcPts val="1000"/>
              </a:spcBef>
              <a:spcAft>
                <a:spcPts val="0"/>
              </a:spcAft>
              <a:buClr>
                <a:srgbClr val="921E30"/>
              </a:buClr>
              <a:buSzPct val="80000"/>
              <a:buFont typeface="+mj-lt"/>
              <a:buAutoNum type="alphaLcParenR"/>
              <a:tabLst/>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All of the above</a:t>
            </a:r>
          </a:p>
          <a:p>
            <a:pPr marL="0" marR="0" lvl="0" indent="0" algn="l" defTabSz="457200" rtl="0" eaLnBrk="1" fontAlgn="auto" latinLnBrk="0" hangingPunct="1">
              <a:lnSpc>
                <a:spcPct val="100000"/>
              </a:lnSpc>
              <a:spcBef>
                <a:spcPts val="1000"/>
              </a:spcBef>
              <a:spcAft>
                <a:spcPts val="0"/>
              </a:spcAft>
              <a:buClr>
                <a:srgbClr val="921E30"/>
              </a:buClr>
              <a:buSzPct val="80000"/>
              <a:buFont typeface="Wingdings 3" charset="2"/>
              <a:buNone/>
              <a:tabLst/>
              <a:defRPr/>
            </a:pPr>
            <a:endParaRPr kumimoji="0" lang="en-US"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pPr algn="ctr"/>
            <a:r>
              <a:rPr lang="en-US" dirty="0"/>
              <a:t>Self – Assessment Question 3</a:t>
            </a:r>
          </a:p>
        </p:txBody>
      </p:sp>
      <p:sp>
        <p:nvSpPr>
          <p:cNvPr id="3" name="Rectangle 2">
            <a:extLst>
              <a:ext uri="{FF2B5EF4-FFF2-40B4-BE49-F238E27FC236}">
                <a16:creationId xmlns:a16="http://schemas.microsoft.com/office/drawing/2014/main" id="{43C60048-5065-3F50-2E17-1EFF27C90BE3}"/>
              </a:ext>
            </a:extLst>
          </p:cNvPr>
          <p:cNvSpPr/>
          <p:nvPr/>
        </p:nvSpPr>
        <p:spPr>
          <a:xfrm>
            <a:off x="1074655" y="5111191"/>
            <a:ext cx="2997843" cy="648182"/>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84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9103</Words>
  <Application>Microsoft Office PowerPoint</Application>
  <PresentationFormat>Widescreen</PresentationFormat>
  <Paragraphs>585</Paragraphs>
  <Slides>42</Slides>
  <Notes>38</Notes>
  <HiddenSlides>7</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Aptos</vt:lpstr>
      <vt:lpstr>Aptos Display</vt:lpstr>
      <vt:lpstr>Arial</vt:lpstr>
      <vt:lpstr>Calibri</vt:lpstr>
      <vt:lpstr>Symbol</vt:lpstr>
      <vt:lpstr>Times</vt:lpstr>
      <vt:lpstr>Times New Roman</vt:lpstr>
      <vt:lpstr>Wingdings</vt:lpstr>
      <vt:lpstr>Wingdings 3</vt:lpstr>
      <vt:lpstr>Office Theme</vt:lpstr>
      <vt:lpstr>1_Office Theme</vt:lpstr>
      <vt:lpstr> Society of Air Force Pharmacy Mid-Year Conference 16 -18 June 2025 Hilton Norfolk The Main Norfolk, VA</vt:lpstr>
      <vt:lpstr>DSCSA Update</vt:lpstr>
      <vt:lpstr>Disclosures</vt:lpstr>
      <vt:lpstr>Learning Objectives</vt:lpstr>
      <vt:lpstr>Self – Assessment Question 1</vt:lpstr>
      <vt:lpstr>Self – Assessment Question 2</vt:lpstr>
      <vt:lpstr>Self – Assessment Question 3</vt:lpstr>
      <vt:lpstr>Agenda</vt:lpstr>
      <vt:lpstr>What is DSCSA? </vt:lpstr>
      <vt:lpstr>What is DSCSA? (cont.) </vt:lpstr>
      <vt:lpstr>What is DSCA? (cont.)</vt:lpstr>
      <vt:lpstr>Exceptions to DSCSA</vt:lpstr>
      <vt:lpstr>Why is DSCSA Important?</vt:lpstr>
      <vt:lpstr>Why does it matter to DoD?</vt:lpstr>
      <vt:lpstr>Dispenser Requirements</vt:lpstr>
      <vt:lpstr>Dispenser Requirements (cont.)</vt:lpstr>
      <vt:lpstr>DoD’s Road to DSCSA Compliance</vt:lpstr>
      <vt:lpstr>Timeline of Key Events</vt:lpstr>
      <vt:lpstr>Lines of Effort for DSCSA Compliance</vt:lpstr>
      <vt:lpstr>LOE 1: Exemptions Requested by DoD</vt:lpstr>
      <vt:lpstr>Exemption #1: Operational Units</vt:lpstr>
      <vt:lpstr>Exemption #2: Transfer of Medications</vt:lpstr>
      <vt:lpstr>Exemption #3: Items Sourced Outside DLA Prime Vendor</vt:lpstr>
      <vt:lpstr>Exemption #4: Turnaround Time for Providing Data</vt:lpstr>
      <vt:lpstr>Exemption #5: Policies in Place by Deadline</vt:lpstr>
      <vt:lpstr>Exemption Response from FDA</vt:lpstr>
      <vt:lpstr>Notional Transaction Data Flow</vt:lpstr>
      <vt:lpstr>LOE 2: Technical Solution</vt:lpstr>
      <vt:lpstr>LOE 3: Policy Development</vt:lpstr>
      <vt:lpstr>LOE 4: Implementation / Execution</vt:lpstr>
      <vt:lpstr>Scenario</vt:lpstr>
      <vt:lpstr>Scenario </vt:lpstr>
      <vt:lpstr>FDA Frequently Asked Questions</vt:lpstr>
      <vt:lpstr>DoD Frequently Asked Questions</vt:lpstr>
      <vt:lpstr>Real-World Cases:  Opportunities for Identifying Suspect Products</vt:lpstr>
      <vt:lpstr>Case Study 1: Counterfeit Ozempic (Semaglutide)</vt:lpstr>
      <vt:lpstr>Case Study 2: Counterfeit Gilead HIV Medication</vt:lpstr>
      <vt:lpstr>Summary</vt:lpstr>
      <vt:lpstr>Knowledge Check</vt:lpstr>
      <vt:lpstr>Self – Assessment Question 1</vt:lpstr>
      <vt:lpstr>Self – Assessment Question 2</vt:lpstr>
      <vt:lpstr>Self – Assessment Question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2025-06-17T16:24:06Z</dcterms:created>
  <dcterms:modified xsi:type="dcterms:W3CDTF">2025-06-17T16:24:15Z</dcterms:modified>
</cp:coreProperties>
</file>