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63" r:id="rId4"/>
    <p:sldId id="257" r:id="rId5"/>
    <p:sldId id="259" r:id="rId6"/>
    <p:sldId id="277" r:id="rId7"/>
    <p:sldId id="264" r:id="rId8"/>
    <p:sldId id="283" r:id="rId9"/>
    <p:sldId id="265" r:id="rId10"/>
    <p:sldId id="266" r:id="rId11"/>
    <p:sldId id="267" r:id="rId12"/>
    <p:sldId id="268" r:id="rId13"/>
    <p:sldId id="269" r:id="rId14"/>
    <p:sldId id="272" r:id="rId15"/>
    <p:sldId id="278" r:id="rId16"/>
    <p:sldId id="279" r:id="rId17"/>
    <p:sldId id="280" r:id="rId18"/>
    <p:sldId id="281" r:id="rId19"/>
    <p:sldId id="282" r:id="rId20"/>
    <p:sldId id="273" r:id="rId21"/>
    <p:sldId id="274" r:id="rId22"/>
    <p:sldId id="275" r:id="rId23"/>
    <p:sldId id="271" r:id="rId24"/>
    <p:sldId id="260" r:id="rId25"/>
    <p:sldId id="261" r:id="rId26"/>
    <p:sldId id="262" r:id="rId27"/>
    <p:sldId id="214748314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F9CC8-E6FD-44CD-AE75-C617C8200B1E}" v="1" dt="2025-06-17T16:22:59.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5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dwin" userId="aab6603c4e7807e6" providerId="LiveId" clId="{25CF9CC8-E6FD-44CD-AE75-C617C8200B1E}"/>
    <pc:docChg chg="addSld modSld">
      <pc:chgData name="Beth Godwin" userId="aab6603c4e7807e6" providerId="LiveId" clId="{25CF9CC8-E6FD-44CD-AE75-C617C8200B1E}" dt="2025-06-17T16:22:59.662" v="0"/>
      <pc:docMkLst>
        <pc:docMk/>
      </pc:docMkLst>
      <pc:sldChg chg="add">
        <pc:chgData name="Beth Godwin" userId="aab6603c4e7807e6" providerId="LiveId" clId="{25CF9CC8-E6FD-44CD-AE75-C617C8200B1E}" dt="2025-06-17T16:22:59.662" v="0"/>
        <pc:sldMkLst>
          <pc:docMk/>
          <pc:sldMk cId="2138899019" sldId="256"/>
        </pc:sldMkLst>
      </pc:sldChg>
      <pc:sldChg chg="add">
        <pc:chgData name="Beth Godwin" userId="aab6603c4e7807e6" providerId="LiveId" clId="{25CF9CC8-E6FD-44CD-AE75-C617C8200B1E}" dt="2025-06-17T16:22:59.662" v="0"/>
        <pc:sldMkLst>
          <pc:docMk/>
          <pc:sldMk cId="689405915" sldId="257"/>
        </pc:sldMkLst>
      </pc:sldChg>
      <pc:sldChg chg="add">
        <pc:chgData name="Beth Godwin" userId="aab6603c4e7807e6" providerId="LiveId" clId="{25CF9CC8-E6FD-44CD-AE75-C617C8200B1E}" dt="2025-06-17T16:22:59.662" v="0"/>
        <pc:sldMkLst>
          <pc:docMk/>
          <pc:sldMk cId="4083770224" sldId="259"/>
        </pc:sldMkLst>
      </pc:sldChg>
      <pc:sldChg chg="add">
        <pc:chgData name="Beth Godwin" userId="aab6603c4e7807e6" providerId="LiveId" clId="{25CF9CC8-E6FD-44CD-AE75-C617C8200B1E}" dt="2025-06-17T16:22:59.662" v="0"/>
        <pc:sldMkLst>
          <pc:docMk/>
          <pc:sldMk cId="2717025588" sldId="260"/>
        </pc:sldMkLst>
      </pc:sldChg>
      <pc:sldChg chg="add">
        <pc:chgData name="Beth Godwin" userId="aab6603c4e7807e6" providerId="LiveId" clId="{25CF9CC8-E6FD-44CD-AE75-C617C8200B1E}" dt="2025-06-17T16:22:59.662" v="0"/>
        <pc:sldMkLst>
          <pc:docMk/>
          <pc:sldMk cId="4015773280" sldId="261"/>
        </pc:sldMkLst>
      </pc:sldChg>
      <pc:sldChg chg="add">
        <pc:chgData name="Beth Godwin" userId="aab6603c4e7807e6" providerId="LiveId" clId="{25CF9CC8-E6FD-44CD-AE75-C617C8200B1E}" dt="2025-06-17T16:22:59.662" v="0"/>
        <pc:sldMkLst>
          <pc:docMk/>
          <pc:sldMk cId="1213122959" sldId="262"/>
        </pc:sldMkLst>
      </pc:sldChg>
      <pc:sldChg chg="add">
        <pc:chgData name="Beth Godwin" userId="aab6603c4e7807e6" providerId="LiveId" clId="{25CF9CC8-E6FD-44CD-AE75-C617C8200B1E}" dt="2025-06-17T16:22:59.662" v="0"/>
        <pc:sldMkLst>
          <pc:docMk/>
          <pc:sldMk cId="2879452184" sldId="263"/>
        </pc:sldMkLst>
      </pc:sldChg>
      <pc:sldChg chg="add">
        <pc:chgData name="Beth Godwin" userId="aab6603c4e7807e6" providerId="LiveId" clId="{25CF9CC8-E6FD-44CD-AE75-C617C8200B1E}" dt="2025-06-17T16:22:59.662" v="0"/>
        <pc:sldMkLst>
          <pc:docMk/>
          <pc:sldMk cId="1706698635" sldId="264"/>
        </pc:sldMkLst>
      </pc:sldChg>
      <pc:sldChg chg="add">
        <pc:chgData name="Beth Godwin" userId="aab6603c4e7807e6" providerId="LiveId" clId="{25CF9CC8-E6FD-44CD-AE75-C617C8200B1E}" dt="2025-06-17T16:22:59.662" v="0"/>
        <pc:sldMkLst>
          <pc:docMk/>
          <pc:sldMk cId="661003020" sldId="265"/>
        </pc:sldMkLst>
      </pc:sldChg>
      <pc:sldChg chg="add">
        <pc:chgData name="Beth Godwin" userId="aab6603c4e7807e6" providerId="LiveId" clId="{25CF9CC8-E6FD-44CD-AE75-C617C8200B1E}" dt="2025-06-17T16:22:59.662" v="0"/>
        <pc:sldMkLst>
          <pc:docMk/>
          <pc:sldMk cId="1220944865" sldId="266"/>
        </pc:sldMkLst>
      </pc:sldChg>
      <pc:sldChg chg="add">
        <pc:chgData name="Beth Godwin" userId="aab6603c4e7807e6" providerId="LiveId" clId="{25CF9CC8-E6FD-44CD-AE75-C617C8200B1E}" dt="2025-06-17T16:22:59.662" v="0"/>
        <pc:sldMkLst>
          <pc:docMk/>
          <pc:sldMk cId="965096902" sldId="267"/>
        </pc:sldMkLst>
      </pc:sldChg>
      <pc:sldChg chg="add">
        <pc:chgData name="Beth Godwin" userId="aab6603c4e7807e6" providerId="LiveId" clId="{25CF9CC8-E6FD-44CD-AE75-C617C8200B1E}" dt="2025-06-17T16:22:59.662" v="0"/>
        <pc:sldMkLst>
          <pc:docMk/>
          <pc:sldMk cId="622389411" sldId="268"/>
        </pc:sldMkLst>
      </pc:sldChg>
      <pc:sldChg chg="add">
        <pc:chgData name="Beth Godwin" userId="aab6603c4e7807e6" providerId="LiveId" clId="{25CF9CC8-E6FD-44CD-AE75-C617C8200B1E}" dt="2025-06-17T16:22:59.662" v="0"/>
        <pc:sldMkLst>
          <pc:docMk/>
          <pc:sldMk cId="66891624" sldId="269"/>
        </pc:sldMkLst>
      </pc:sldChg>
      <pc:sldChg chg="add">
        <pc:chgData name="Beth Godwin" userId="aab6603c4e7807e6" providerId="LiveId" clId="{25CF9CC8-E6FD-44CD-AE75-C617C8200B1E}" dt="2025-06-17T16:22:59.662" v="0"/>
        <pc:sldMkLst>
          <pc:docMk/>
          <pc:sldMk cId="222367998" sldId="271"/>
        </pc:sldMkLst>
      </pc:sldChg>
      <pc:sldChg chg="add">
        <pc:chgData name="Beth Godwin" userId="aab6603c4e7807e6" providerId="LiveId" clId="{25CF9CC8-E6FD-44CD-AE75-C617C8200B1E}" dt="2025-06-17T16:22:59.662" v="0"/>
        <pc:sldMkLst>
          <pc:docMk/>
          <pc:sldMk cId="497389997" sldId="272"/>
        </pc:sldMkLst>
      </pc:sldChg>
      <pc:sldChg chg="add">
        <pc:chgData name="Beth Godwin" userId="aab6603c4e7807e6" providerId="LiveId" clId="{25CF9CC8-E6FD-44CD-AE75-C617C8200B1E}" dt="2025-06-17T16:22:59.662" v="0"/>
        <pc:sldMkLst>
          <pc:docMk/>
          <pc:sldMk cId="1696218309" sldId="273"/>
        </pc:sldMkLst>
      </pc:sldChg>
      <pc:sldChg chg="add">
        <pc:chgData name="Beth Godwin" userId="aab6603c4e7807e6" providerId="LiveId" clId="{25CF9CC8-E6FD-44CD-AE75-C617C8200B1E}" dt="2025-06-17T16:22:59.662" v="0"/>
        <pc:sldMkLst>
          <pc:docMk/>
          <pc:sldMk cId="4094720277" sldId="274"/>
        </pc:sldMkLst>
      </pc:sldChg>
      <pc:sldChg chg="add">
        <pc:chgData name="Beth Godwin" userId="aab6603c4e7807e6" providerId="LiveId" clId="{25CF9CC8-E6FD-44CD-AE75-C617C8200B1E}" dt="2025-06-17T16:22:59.662" v="0"/>
        <pc:sldMkLst>
          <pc:docMk/>
          <pc:sldMk cId="1697480659" sldId="275"/>
        </pc:sldMkLst>
      </pc:sldChg>
      <pc:sldChg chg="add">
        <pc:chgData name="Beth Godwin" userId="aab6603c4e7807e6" providerId="LiveId" clId="{25CF9CC8-E6FD-44CD-AE75-C617C8200B1E}" dt="2025-06-17T16:22:59.662" v="0"/>
        <pc:sldMkLst>
          <pc:docMk/>
          <pc:sldMk cId="1769409527" sldId="277"/>
        </pc:sldMkLst>
      </pc:sldChg>
      <pc:sldChg chg="add">
        <pc:chgData name="Beth Godwin" userId="aab6603c4e7807e6" providerId="LiveId" clId="{25CF9CC8-E6FD-44CD-AE75-C617C8200B1E}" dt="2025-06-17T16:22:59.662" v="0"/>
        <pc:sldMkLst>
          <pc:docMk/>
          <pc:sldMk cId="3853369152" sldId="278"/>
        </pc:sldMkLst>
      </pc:sldChg>
      <pc:sldChg chg="add">
        <pc:chgData name="Beth Godwin" userId="aab6603c4e7807e6" providerId="LiveId" clId="{25CF9CC8-E6FD-44CD-AE75-C617C8200B1E}" dt="2025-06-17T16:22:59.662" v="0"/>
        <pc:sldMkLst>
          <pc:docMk/>
          <pc:sldMk cId="3517392040" sldId="279"/>
        </pc:sldMkLst>
      </pc:sldChg>
      <pc:sldChg chg="add">
        <pc:chgData name="Beth Godwin" userId="aab6603c4e7807e6" providerId="LiveId" clId="{25CF9CC8-E6FD-44CD-AE75-C617C8200B1E}" dt="2025-06-17T16:22:59.662" v="0"/>
        <pc:sldMkLst>
          <pc:docMk/>
          <pc:sldMk cId="280258382" sldId="280"/>
        </pc:sldMkLst>
      </pc:sldChg>
      <pc:sldChg chg="add">
        <pc:chgData name="Beth Godwin" userId="aab6603c4e7807e6" providerId="LiveId" clId="{25CF9CC8-E6FD-44CD-AE75-C617C8200B1E}" dt="2025-06-17T16:22:59.662" v="0"/>
        <pc:sldMkLst>
          <pc:docMk/>
          <pc:sldMk cId="2228807378" sldId="281"/>
        </pc:sldMkLst>
      </pc:sldChg>
      <pc:sldChg chg="add">
        <pc:chgData name="Beth Godwin" userId="aab6603c4e7807e6" providerId="LiveId" clId="{25CF9CC8-E6FD-44CD-AE75-C617C8200B1E}" dt="2025-06-17T16:22:59.662" v="0"/>
        <pc:sldMkLst>
          <pc:docMk/>
          <pc:sldMk cId="476652819" sldId="282"/>
        </pc:sldMkLst>
      </pc:sldChg>
      <pc:sldChg chg="add">
        <pc:chgData name="Beth Godwin" userId="aab6603c4e7807e6" providerId="LiveId" clId="{25CF9CC8-E6FD-44CD-AE75-C617C8200B1E}" dt="2025-06-17T16:22:59.662" v="0"/>
        <pc:sldMkLst>
          <pc:docMk/>
          <pc:sldMk cId="3721216569" sldId="283"/>
        </pc:sldMkLst>
      </pc:sldChg>
      <pc:sldChg chg="add">
        <pc:chgData name="Beth Godwin" userId="aab6603c4e7807e6" providerId="LiveId" clId="{25CF9CC8-E6FD-44CD-AE75-C617C8200B1E}" dt="2025-06-17T16:22:59.662" v="0"/>
        <pc:sldMkLst>
          <pc:docMk/>
          <pc:sldMk cId="796657070" sldId="214748314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3574A-D8C5-4EAE-B8AA-FECBEB953A20}"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B02B8-5D0B-4DD2-98F7-8FAB05240948}" type="slidenum">
              <a:rPr lang="en-US" smtClean="0"/>
              <a:t>‹#›</a:t>
            </a:fld>
            <a:endParaRPr lang="en-US"/>
          </a:p>
        </p:txBody>
      </p:sp>
    </p:spTree>
    <p:extLst>
      <p:ext uri="{BB962C8B-B14F-4D97-AF65-F5344CB8AC3E}">
        <p14:creationId xmlns:p14="http://schemas.microsoft.com/office/powerpoint/2010/main" val="120952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9460F-58E4-4FE6-865B-0D59853F3C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695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9460F-58E4-4FE6-865B-0D59853F3C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5702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9460F-58E4-4FE6-865B-0D59853F3C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8015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Christianity promotes a work-life balance  where work is meaningful and diligent but does not come at expense of rest, family, and spiritual well-being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9460F-58E4-4FE6-865B-0D59853F3C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903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Christianity promotes a work-life balance  where work is meaningful and diligent but does not come at expense of rest, family, and spiritual well-being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9460F-58E4-4FE6-865B-0D59853F3C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1694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A19A-1B08-A6EC-48CB-87B785B074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E7B1C1-0B30-262F-80E5-DA2D196FC6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DBF9E4-2030-20A7-2492-6B3D14F26C8E}"/>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5" name="Footer Placeholder 4">
            <a:extLst>
              <a:ext uri="{FF2B5EF4-FFF2-40B4-BE49-F238E27FC236}">
                <a16:creationId xmlns:a16="http://schemas.microsoft.com/office/drawing/2014/main" id="{89B08708-F26C-0002-DDE9-D5B674090E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BB14CE-D341-CB91-0142-B611630A9FC9}"/>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26092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E5D7-984C-8F40-0B52-1F1BDE672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11F18D-4BFB-DD49-4E6D-312889017F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41693-6C09-71BA-9FB7-25E36CE696DE}"/>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5" name="Footer Placeholder 4">
            <a:extLst>
              <a:ext uri="{FF2B5EF4-FFF2-40B4-BE49-F238E27FC236}">
                <a16:creationId xmlns:a16="http://schemas.microsoft.com/office/drawing/2014/main" id="{2A622215-0E3A-A99A-4C41-806B6E332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58E3F6-19AE-5B07-5DFA-4715EA183077}"/>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4239737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7BA99-DB5B-4F0E-0EF6-254DEFB1DC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FCFCB4-9B63-379F-AE7B-CC4011C1E5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FA57E1-4FAC-1660-147F-B512C797047F}"/>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5" name="Footer Placeholder 4">
            <a:extLst>
              <a:ext uri="{FF2B5EF4-FFF2-40B4-BE49-F238E27FC236}">
                <a16:creationId xmlns:a16="http://schemas.microsoft.com/office/drawing/2014/main" id="{C9BB454F-75A3-F34A-6328-102C40483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D9B5A6-C04E-BDD5-6A61-F689DB1CD365}"/>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1673837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7814-3153-78BE-0098-4E2EA38C55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45E01-909F-3ECE-C6A3-91C0D38242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092839-651B-1BB0-6424-5644D2F748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28EA7B-1595-CA5B-6B22-736F49DFE11B}"/>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6" name="Footer Placeholder 5">
            <a:extLst>
              <a:ext uri="{FF2B5EF4-FFF2-40B4-BE49-F238E27FC236}">
                <a16:creationId xmlns:a16="http://schemas.microsoft.com/office/drawing/2014/main" id="{A39536CF-FF8E-2D34-BE12-80B4C20572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D9B99D-CD8F-7D42-10C9-F2212ACAAA86}"/>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3426339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AFE7-46D5-36C7-C53B-5040289DDC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967AD0-998E-D79C-7E81-695CCC0922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D349B2-8D88-668C-4367-AF3A3ECAD2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401ED8-EE62-77E4-54F0-CF0875D326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B56629-6947-CCB5-9EAD-51AB707887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E1F0C1-2747-B5C1-6009-6C3D084DEE8D}"/>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8" name="Footer Placeholder 7">
            <a:extLst>
              <a:ext uri="{FF2B5EF4-FFF2-40B4-BE49-F238E27FC236}">
                <a16:creationId xmlns:a16="http://schemas.microsoft.com/office/drawing/2014/main" id="{F9891F7D-A2C7-2F70-9B2C-80E99288BF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4DF0F9-2AB0-D6AA-EED6-C7B5B8C693D2}"/>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687110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4C012-E972-4A05-89CE-6DCCCA6069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8DDE78-E02A-2E02-949A-12C24F67D1E4}"/>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4" name="Footer Placeholder 3">
            <a:extLst>
              <a:ext uri="{FF2B5EF4-FFF2-40B4-BE49-F238E27FC236}">
                <a16:creationId xmlns:a16="http://schemas.microsoft.com/office/drawing/2014/main" id="{9D94BA82-F52A-8690-19AD-9D67BB97C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BC6DDC-E82D-643E-64BE-D13BA670871F}"/>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2825319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A58961-5A59-67BB-C76C-F3B081F382B8}"/>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3" name="Footer Placeholder 2">
            <a:extLst>
              <a:ext uri="{FF2B5EF4-FFF2-40B4-BE49-F238E27FC236}">
                <a16:creationId xmlns:a16="http://schemas.microsoft.com/office/drawing/2014/main" id="{1C921373-CEE3-5565-2921-22EF50EE54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A8DAFC-B0E7-D069-DF52-13CF1EC0A1AE}"/>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377089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A4808-8415-411D-1B9D-3D3346CA31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B77A74-A8B0-0401-00B6-9682A3039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E4D1C2-3F03-A24B-B708-14B4ED1F1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4E85CC-8A30-656D-247C-60F8DB419DD6}"/>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6" name="Footer Placeholder 5">
            <a:extLst>
              <a:ext uri="{FF2B5EF4-FFF2-40B4-BE49-F238E27FC236}">
                <a16:creationId xmlns:a16="http://schemas.microsoft.com/office/drawing/2014/main" id="{042AA0E7-873E-E81C-B3AA-ED5236DE3A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C09004-7CA9-5E7B-6582-68396C1A5FAD}"/>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510661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8C0C-A270-4B07-DB13-11FF405845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4A3B4B-B3A4-5054-A63F-18432FAF2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02A039-D5BD-B151-A9CE-26FA1EB50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35749-CE9D-67DA-4D6C-AAED8595FA1B}"/>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6" name="Footer Placeholder 5">
            <a:extLst>
              <a:ext uri="{FF2B5EF4-FFF2-40B4-BE49-F238E27FC236}">
                <a16:creationId xmlns:a16="http://schemas.microsoft.com/office/drawing/2014/main" id="{79AE2C04-52F0-CEC9-F8CD-21C12F97D5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F966AD-9D98-34E9-0F6B-E00E9BDDBA63}"/>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197018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04D2E-6D9B-106D-0678-E6777AB8A7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A5A51C-7CB4-9778-276C-28AFFE3DA1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3D979C-51AA-1BA4-A3BB-A3DD5E403548}"/>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5" name="Footer Placeholder 4">
            <a:extLst>
              <a:ext uri="{FF2B5EF4-FFF2-40B4-BE49-F238E27FC236}">
                <a16:creationId xmlns:a16="http://schemas.microsoft.com/office/drawing/2014/main" id="{F5D40D51-8D2E-7DF2-82E9-2A5D4247B7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4226DD-1A24-8DF1-B15E-69278ADC89AD}"/>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1768673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9FE86F-1583-13F5-3A33-9294778CAF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51FBD9-1423-621E-4820-73C77F138C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848AC-29E9-C0B9-327A-CCCCFF960817}"/>
              </a:ext>
            </a:extLst>
          </p:cNvPr>
          <p:cNvSpPr>
            <a:spLocks noGrp="1"/>
          </p:cNvSpPr>
          <p:nvPr>
            <p:ph type="dt" sz="half" idx="10"/>
          </p:nvPr>
        </p:nvSpPr>
        <p:spPr/>
        <p:txBody>
          <a:bodyPr/>
          <a:lstStyle/>
          <a:p>
            <a:fld id="{DBEC2ED8-696B-467D-BCB5-04C4F379605F}" type="datetimeFigureOut">
              <a:rPr lang="en-US" smtClean="0"/>
              <a:t>6/17/2025</a:t>
            </a:fld>
            <a:endParaRPr lang="en-US"/>
          </a:p>
        </p:txBody>
      </p:sp>
      <p:sp>
        <p:nvSpPr>
          <p:cNvPr id="5" name="Footer Placeholder 4">
            <a:extLst>
              <a:ext uri="{FF2B5EF4-FFF2-40B4-BE49-F238E27FC236}">
                <a16:creationId xmlns:a16="http://schemas.microsoft.com/office/drawing/2014/main" id="{E6E15D2B-1F06-7690-4B20-2DF6006A8C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196465-1B5C-73B0-9F05-04B17361DD86}"/>
              </a:ext>
            </a:extLst>
          </p:cNvPr>
          <p:cNvSpPr>
            <a:spLocks noGrp="1"/>
          </p:cNvSpPr>
          <p:nvPr>
            <p:ph type="sldNum" sz="quarter" idx="12"/>
          </p:nvPr>
        </p:nvSpPr>
        <p:spPr/>
        <p:txBody>
          <a:bodyPr/>
          <a:lstStyle/>
          <a:p>
            <a:fld id="{CBB01126-03D3-43BC-AEF3-5829AB7C85A3}" type="slidenum">
              <a:rPr lang="en-US" smtClean="0"/>
              <a:t>‹#›</a:t>
            </a:fld>
            <a:endParaRPr lang="en-US"/>
          </a:p>
        </p:txBody>
      </p:sp>
    </p:spTree>
    <p:extLst>
      <p:ext uri="{BB962C8B-B14F-4D97-AF65-F5344CB8AC3E}">
        <p14:creationId xmlns:p14="http://schemas.microsoft.com/office/powerpoint/2010/main" val="1508974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91FA5-E01C-F489-E00A-5469F6B6AD9E}"/>
              </a:ext>
            </a:extLst>
          </p:cNvPr>
          <p:cNvSpPr>
            <a:spLocks noGrp="1"/>
          </p:cNvSpPr>
          <p:nvPr>
            <p:ph type="ctrTitle"/>
          </p:nvPr>
        </p:nvSpPr>
        <p:spPr>
          <a:xfrm>
            <a:off x="1524000" y="1122363"/>
            <a:ext cx="9144000" cy="2387600"/>
          </a:xfrm>
        </p:spPr>
        <p:txBody>
          <a:bodyPr anchor="b">
            <a:normAutofit/>
          </a:bodyPr>
          <a:lstStyle>
            <a:lvl1pPr algn="ctr">
              <a:defRPr sz="48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A57069B5-5FEF-4A01-567F-2F98939DAF93}"/>
              </a:ext>
            </a:extLst>
          </p:cNvPr>
          <p:cNvSpPr>
            <a:spLocks noGrp="1"/>
          </p:cNvSpPr>
          <p:nvPr>
            <p:ph type="subTitle" idx="1"/>
          </p:nvPr>
        </p:nvSpPr>
        <p:spPr>
          <a:xfrm>
            <a:off x="1524000" y="3602038"/>
            <a:ext cx="9144000" cy="1655762"/>
          </a:xfrm>
        </p:spPr>
        <p:txBody>
          <a:bodyPr>
            <a:normAutofit/>
          </a:bodyPr>
          <a:lstStyle>
            <a:lvl1pPr marL="0" indent="0" algn="ctr">
              <a:buNone/>
              <a:defRPr sz="3200" b="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97434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2E60-04B3-7BA9-0D67-A0D496D71FBE}"/>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CD1AC96-6E74-CB5A-AE5E-BA1966554B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BCCE-5C7F-B112-8B50-570E4915DF10}"/>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FA177543-FD87-07C2-3CBB-ECFAA1E7F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15AB6-F3FE-5992-8377-DF34D5DD9CC5}"/>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7" name="Rectangle 6">
            <a:extLst>
              <a:ext uri="{FF2B5EF4-FFF2-40B4-BE49-F238E27FC236}">
                <a16:creationId xmlns:a16="http://schemas.microsoft.com/office/drawing/2014/main" id="{0A132710-E938-1E83-ADE4-BC9993689FD5}"/>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426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329-4871-BCFC-47C8-B56958B47A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9518B-9B9F-8AD9-A2F1-D1666FE45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560EB-8956-E7DE-F207-4A7B07AEB424}"/>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E17052CA-0D73-D068-6D33-6C91BC783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A9D81-1C89-27D6-DF53-E1365D7ABDD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3523046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7401-D0F3-57C3-E5D7-B5659521B4F5}"/>
              </a:ext>
            </a:extLst>
          </p:cNvPr>
          <p:cNvSpPr>
            <a:spLocks noGrp="1"/>
          </p:cNvSpPr>
          <p:nvPr>
            <p:ph type="title"/>
          </p:nvPr>
        </p:nvSpPr>
        <p:spPr>
          <a:xfrm>
            <a:off x="1348509" y="365125"/>
            <a:ext cx="9615054"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AE8-0636-420E-F165-2C7B117048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AA299-12A9-5997-C9C0-2FAEB9EF06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97BAB-7FD6-94AB-4809-0868103BB639}"/>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6" name="Footer Placeholder 5">
            <a:extLst>
              <a:ext uri="{FF2B5EF4-FFF2-40B4-BE49-F238E27FC236}">
                <a16:creationId xmlns:a16="http://schemas.microsoft.com/office/drawing/2014/main" id="{580A21DB-81B0-CE10-CC7C-CAAA87D0FE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3AD45-7F40-80C4-EFB4-0798B4FDB37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8" name="Rectangle 7">
            <a:extLst>
              <a:ext uri="{FF2B5EF4-FFF2-40B4-BE49-F238E27FC236}">
                <a16:creationId xmlns:a16="http://schemas.microsoft.com/office/drawing/2014/main" id="{D132F789-2359-08D7-EDCF-A2272C87D852}"/>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631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531F-95B3-BD97-29DA-7A0A15F7B8F0}"/>
              </a:ext>
            </a:extLst>
          </p:cNvPr>
          <p:cNvSpPr>
            <a:spLocks noGrp="1"/>
          </p:cNvSpPr>
          <p:nvPr>
            <p:ph type="title"/>
          </p:nvPr>
        </p:nvSpPr>
        <p:spPr>
          <a:xfrm>
            <a:off x="1357745" y="365125"/>
            <a:ext cx="953192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6A693BE-5B9B-624A-4B96-C48C8C849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1984B-8EB6-DD47-81A0-9F42A731EF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13D73-D03F-E490-0E45-751F0EA8C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37EAC-AA89-2218-AC3B-A0C4D892B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20E729-CD96-ABA1-2EBF-8F67BAFAA544}"/>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8" name="Footer Placeholder 7">
            <a:extLst>
              <a:ext uri="{FF2B5EF4-FFF2-40B4-BE49-F238E27FC236}">
                <a16:creationId xmlns:a16="http://schemas.microsoft.com/office/drawing/2014/main" id="{52F4F350-6089-5814-6CE5-1C0EBE5093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4EE95C-1BFC-7808-B21A-970E3E7462CF}"/>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10" name="Rectangle 9">
            <a:extLst>
              <a:ext uri="{FF2B5EF4-FFF2-40B4-BE49-F238E27FC236}">
                <a16:creationId xmlns:a16="http://schemas.microsoft.com/office/drawing/2014/main" id="{4BA74CD5-9350-688A-A986-27DCC7CBE51A}"/>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010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2DB8-31E4-8E32-7FC2-C41ECA8B8DB5}"/>
              </a:ext>
            </a:extLst>
          </p:cNvPr>
          <p:cNvSpPr>
            <a:spLocks noGrp="1"/>
          </p:cNvSpPr>
          <p:nvPr>
            <p:ph type="title"/>
          </p:nvPr>
        </p:nvSpPr>
        <p:spPr>
          <a:xfrm>
            <a:off x="1348509" y="365125"/>
            <a:ext cx="9615054"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328DACB4-CE98-2CB3-2D75-B6FCEF1D6015}"/>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4" name="Footer Placeholder 3">
            <a:extLst>
              <a:ext uri="{FF2B5EF4-FFF2-40B4-BE49-F238E27FC236}">
                <a16:creationId xmlns:a16="http://schemas.microsoft.com/office/drawing/2014/main" id="{1648194C-EC9B-4CB2-E221-E6501DE10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E369C9-AD4E-AF42-7493-68AAFE66C158}"/>
              </a:ext>
            </a:extLst>
          </p:cNvPr>
          <p:cNvSpPr>
            <a:spLocks noGrp="1"/>
          </p:cNvSpPr>
          <p:nvPr>
            <p:ph type="sldNum" sz="quarter" idx="12"/>
          </p:nvPr>
        </p:nvSpPr>
        <p:spPr/>
        <p:txBody>
          <a:bodyPr/>
          <a:lstStyle/>
          <a:p>
            <a:fld id="{33C6D5A4-7CEF-4DB8-9E88-8DAC7E3582F5}" type="slidenum">
              <a:rPr lang="en-US" smtClean="0"/>
              <a:t>‹#›</a:t>
            </a:fld>
            <a:endParaRPr lang="en-US"/>
          </a:p>
        </p:txBody>
      </p:sp>
      <p:sp>
        <p:nvSpPr>
          <p:cNvPr id="6" name="Rectangle 5">
            <a:extLst>
              <a:ext uri="{FF2B5EF4-FFF2-40B4-BE49-F238E27FC236}">
                <a16:creationId xmlns:a16="http://schemas.microsoft.com/office/drawing/2014/main" id="{1A4F7A7C-CA01-DF7C-48DE-660D3CA5CB9C}"/>
              </a:ext>
            </a:extLst>
          </p:cNvPr>
          <p:cNvSpPr/>
          <p:nvPr userDrawn="1"/>
        </p:nvSpPr>
        <p:spPr>
          <a:xfrm>
            <a:off x="1464733" y="1288812"/>
            <a:ext cx="9289243" cy="45719"/>
          </a:xfrm>
          <a:prstGeom prst="rect">
            <a:avLst/>
          </a:prstGeom>
          <a:solidFill>
            <a:srgbClr val="4368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83665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296EE-2675-D69D-B5AB-A1CCFD0A0B89}"/>
              </a:ext>
            </a:extLst>
          </p:cNvPr>
          <p:cNvSpPr>
            <a:spLocks noGrp="1"/>
          </p:cNvSpPr>
          <p:nvPr>
            <p:ph type="dt" sz="half" idx="10"/>
          </p:nvPr>
        </p:nvSpPr>
        <p:spPr/>
        <p:txBody>
          <a:bodyPr/>
          <a:lstStyle/>
          <a:p>
            <a:fld id="{AA1DB490-8EA0-4A6B-A54F-E58E0D7D3308}" type="datetimeFigureOut">
              <a:rPr lang="en-US" smtClean="0"/>
              <a:t>6/17/2025</a:t>
            </a:fld>
            <a:endParaRPr lang="en-US"/>
          </a:p>
        </p:txBody>
      </p:sp>
      <p:sp>
        <p:nvSpPr>
          <p:cNvPr id="3" name="Footer Placeholder 2">
            <a:extLst>
              <a:ext uri="{FF2B5EF4-FFF2-40B4-BE49-F238E27FC236}">
                <a16:creationId xmlns:a16="http://schemas.microsoft.com/office/drawing/2014/main" id="{7474EFF9-AF4A-7F89-29CC-6678A76E7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857709-9C99-FB4A-59D3-EBE9AAB028E3}"/>
              </a:ext>
            </a:extLst>
          </p:cNvPr>
          <p:cNvSpPr>
            <a:spLocks noGrp="1"/>
          </p:cNvSpPr>
          <p:nvPr>
            <p:ph type="sldNum" sz="quarter" idx="12"/>
          </p:nvPr>
        </p:nvSpPr>
        <p:spPr/>
        <p:txBody>
          <a:bodyPr/>
          <a:lstStyle/>
          <a:p>
            <a:fld id="{33C6D5A4-7CEF-4DB8-9E88-8DAC7E3582F5}" type="slidenum">
              <a:rPr lang="en-US" smtClean="0"/>
              <a:t>‹#›</a:t>
            </a:fld>
            <a:endParaRPr lang="en-US"/>
          </a:p>
        </p:txBody>
      </p:sp>
    </p:spTree>
    <p:extLst>
      <p:ext uri="{BB962C8B-B14F-4D97-AF65-F5344CB8AC3E}">
        <p14:creationId xmlns:p14="http://schemas.microsoft.com/office/powerpoint/2010/main" val="568970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95F0-CC29-4073-8725-B2EEB574BF5C}"/>
              </a:ext>
            </a:extLst>
          </p:cNvPr>
          <p:cNvSpPr>
            <a:spLocks noGrp="1"/>
          </p:cNvSpPr>
          <p:nvPr>
            <p:ph type="title"/>
          </p:nvPr>
        </p:nvSpPr>
        <p:spPr/>
        <p:txBody>
          <a:bodyPr/>
          <a:lstStyle/>
          <a:p>
            <a:r>
              <a:rPr lang="en-US"/>
              <a:t>Click to edit Master title style</a:t>
            </a:r>
          </a:p>
        </p:txBody>
      </p:sp>
      <p:sp>
        <p:nvSpPr>
          <p:cNvPr id="7" name="Footer Placeholder 6">
            <a:extLst>
              <a:ext uri="{FF2B5EF4-FFF2-40B4-BE49-F238E27FC236}">
                <a16:creationId xmlns:a16="http://schemas.microsoft.com/office/drawing/2014/main" id="{416B9CB5-C299-4167-89A7-2CB015759546}"/>
              </a:ext>
            </a:extLst>
          </p:cNvPr>
          <p:cNvSpPr>
            <a:spLocks noGrp="1"/>
          </p:cNvSpPr>
          <p:nvPr>
            <p:ph type="ftr" sz="quarter" idx="10"/>
          </p:nvPr>
        </p:nvSpPr>
        <p:spPr>
          <a:xfrm>
            <a:off x="461869" y="6331243"/>
            <a:ext cx="6297612" cy="365125"/>
          </a:xfrm>
          <a:prstGeom prst="rect">
            <a:avLst/>
          </a:prstGeom>
        </p:spPr>
        <p:txBody>
          <a:bodyPr/>
          <a:lstStyle/>
          <a:p>
            <a:endParaRPr lang="en-US" dirty="0"/>
          </a:p>
        </p:txBody>
      </p:sp>
    </p:spTree>
    <p:extLst>
      <p:ext uri="{BB962C8B-B14F-4D97-AF65-F5344CB8AC3E}">
        <p14:creationId xmlns:p14="http://schemas.microsoft.com/office/powerpoint/2010/main" val="280761022"/>
      </p:ext>
    </p:extLst>
  </p:cSld>
  <p:clrMapOvr>
    <a:masterClrMapping/>
  </p:clrMapOvr>
  <p:extLst>
    <p:ext uri="{DCECCB84-F9BA-43D5-87BE-67443E8EF086}">
      <p15:sldGuideLst xmlns:p15="http://schemas.microsoft.com/office/powerpoint/2012/main">
        <p15:guide id="1" orient="horz" pos="1056">
          <p15:clr>
            <a:srgbClr val="FBAE40"/>
          </p15:clr>
        </p15:guide>
        <p15:guide id="2" pos="2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EF3C25-2AC5-ECD8-FE97-D9418B65E0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30886A-941F-824F-29F3-1ABE69EF7A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46AEAE-DA3D-E78D-39F6-9E3A9F40E7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EC2ED8-696B-467D-BCB5-04C4F379605F}" type="datetimeFigureOut">
              <a:rPr lang="en-US" smtClean="0"/>
              <a:t>6/17/2025</a:t>
            </a:fld>
            <a:endParaRPr lang="en-US"/>
          </a:p>
        </p:txBody>
      </p:sp>
      <p:sp>
        <p:nvSpPr>
          <p:cNvPr id="5" name="Footer Placeholder 4">
            <a:extLst>
              <a:ext uri="{FF2B5EF4-FFF2-40B4-BE49-F238E27FC236}">
                <a16:creationId xmlns:a16="http://schemas.microsoft.com/office/drawing/2014/main" id="{529C1898-7EEE-D2D9-33C4-402C0FEBDF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A872CA-65F2-3684-A1D5-27D4A21D7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B01126-03D3-43BC-AEF3-5829AB7C85A3}" type="slidenum">
              <a:rPr lang="en-US" smtClean="0"/>
              <a:t>‹#›</a:t>
            </a:fld>
            <a:endParaRPr lang="en-US"/>
          </a:p>
        </p:txBody>
      </p:sp>
    </p:spTree>
    <p:extLst>
      <p:ext uri="{BB962C8B-B14F-4D97-AF65-F5344CB8AC3E}">
        <p14:creationId xmlns:p14="http://schemas.microsoft.com/office/powerpoint/2010/main" val="416028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C2E2E-5FA1-6D7D-5E50-72D14DAD552F}"/>
              </a:ext>
            </a:extLst>
          </p:cNvPr>
          <p:cNvSpPr>
            <a:spLocks noGrp="1"/>
          </p:cNvSpPr>
          <p:nvPr>
            <p:ph type="title"/>
          </p:nvPr>
        </p:nvSpPr>
        <p:spPr>
          <a:xfrm>
            <a:off x="1339273" y="365125"/>
            <a:ext cx="9615054"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D49BE-4E18-2533-50E4-D8F3D1E9D9C7}"/>
              </a:ext>
            </a:extLst>
          </p:cNvPr>
          <p:cNvSpPr>
            <a:spLocks noGrp="1"/>
          </p:cNvSpPr>
          <p:nvPr>
            <p:ph type="body" idx="1"/>
          </p:nvPr>
        </p:nvSpPr>
        <p:spPr>
          <a:xfrm>
            <a:off x="838200" y="1825625"/>
            <a:ext cx="107996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3867EE9-5BE2-59E2-D70B-3E4EEB1DE0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DB490-8EA0-4A6B-A54F-E58E0D7D3308}" type="datetimeFigureOut">
              <a:rPr lang="en-US" smtClean="0"/>
              <a:t>6/17/2025</a:t>
            </a:fld>
            <a:endParaRPr lang="en-US"/>
          </a:p>
        </p:txBody>
      </p:sp>
      <p:sp>
        <p:nvSpPr>
          <p:cNvPr id="5" name="Footer Placeholder 4">
            <a:extLst>
              <a:ext uri="{FF2B5EF4-FFF2-40B4-BE49-F238E27FC236}">
                <a16:creationId xmlns:a16="http://schemas.microsoft.com/office/drawing/2014/main" id="{EC74078C-B69A-D597-3366-80365DD9B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F7B498-FC48-D9E6-C2B0-2F570401F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6D5A4-7CEF-4DB8-9E88-8DAC7E3582F5}" type="slidenum">
              <a:rPr lang="en-US" smtClean="0"/>
              <a:t>‹#›</a:t>
            </a:fld>
            <a:endParaRPr lang="en-US"/>
          </a:p>
        </p:txBody>
      </p:sp>
    </p:spTree>
    <p:extLst>
      <p:ext uri="{BB962C8B-B14F-4D97-AF65-F5344CB8AC3E}">
        <p14:creationId xmlns:p14="http://schemas.microsoft.com/office/powerpoint/2010/main" val="20775217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b="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CDA142-EC38-28F4-3130-A1381372B471}"/>
              </a:ext>
            </a:extLst>
          </p:cNvPr>
          <p:cNvSpPr txBox="1">
            <a:spLocks noGrp="1"/>
          </p:cNvSpPr>
          <p:nvPr>
            <p:ph type="ctrTitle"/>
          </p:nvPr>
        </p:nvSpPr>
        <p:spPr>
          <a:xfrm>
            <a:off x="986367" y="1802648"/>
            <a:ext cx="10219267"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Society of Air Force Pharmacy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Mid-Year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16 -18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Hilton Norfolk The 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Norfolk, VA</a:t>
            </a:r>
          </a:p>
        </p:txBody>
      </p:sp>
    </p:spTree>
    <p:extLst>
      <p:ext uri="{BB962C8B-B14F-4D97-AF65-F5344CB8AC3E}">
        <p14:creationId xmlns:p14="http://schemas.microsoft.com/office/powerpoint/2010/main" val="213889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E7CB0A6-7912-3F17-DB13-365FED01E936}"/>
              </a:ext>
            </a:extLst>
          </p:cNvPr>
          <p:cNvSpPr>
            <a:spLocks noGrp="1"/>
          </p:cNvSpPr>
          <p:nvPr>
            <p:ph type="subTitle" idx="1"/>
          </p:nvPr>
        </p:nvSpPr>
        <p:spPr>
          <a:xfrm>
            <a:off x="880310" y="1864894"/>
            <a:ext cx="10431379" cy="3416969"/>
          </a:xfrm>
        </p:spPr>
        <p:txBody>
          <a:bodyPr/>
          <a:lstStyle/>
          <a:p>
            <a:r>
              <a:rPr lang="en-US" dirty="0"/>
              <a:t>“A day’s work is a day’s work, neither more nor less, and the man who does it needs a day’s sustenance, a night’s repose, and due leisure, whether he be a painter or a ploughman” – George Bernard Shaw</a:t>
            </a:r>
          </a:p>
          <a:p>
            <a:endParaRPr lang="en-US" dirty="0"/>
          </a:p>
        </p:txBody>
      </p:sp>
    </p:spTree>
    <p:extLst>
      <p:ext uri="{BB962C8B-B14F-4D97-AF65-F5344CB8AC3E}">
        <p14:creationId xmlns:p14="http://schemas.microsoft.com/office/powerpoint/2010/main" val="287945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DDE0-C0E5-1A49-0F9B-DA4784F1466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94E3B079-3605-4787-6A0F-A88B57FE42C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Colonel Corey Munro declares no conflicts of interest, real or apparent, and no financial interests in any company, product, or service mentioned in this program, including grants, employment, gifts, stock holdings, and honoraria.  </a:t>
            </a:r>
          </a:p>
          <a:p>
            <a:endParaRPr lang="en-US" dirty="0"/>
          </a:p>
        </p:txBody>
      </p:sp>
    </p:spTree>
    <p:extLst>
      <p:ext uri="{BB962C8B-B14F-4D97-AF65-F5344CB8AC3E}">
        <p14:creationId xmlns:p14="http://schemas.microsoft.com/office/powerpoint/2010/main" val="689405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DD87-A8A7-A8BC-376D-3AB1C3C34D81}"/>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26ED47B3-FF78-03EF-945A-83FF87255C06}"/>
              </a:ext>
            </a:extLst>
          </p:cNvPr>
          <p:cNvSpPr>
            <a:spLocks noGrp="1"/>
          </p:cNvSpPr>
          <p:nvPr>
            <p:ph idx="1"/>
          </p:nvPr>
        </p:nvSpPr>
        <p:spPr/>
        <p:txBody>
          <a:bodyPr/>
          <a:lstStyle/>
          <a:p>
            <a:r>
              <a:rPr lang="en-US" dirty="0"/>
              <a:t> Explain the importance of discussing work-life balance (WLB)</a:t>
            </a:r>
          </a:p>
          <a:p>
            <a:r>
              <a:rPr lang="en-US" dirty="0"/>
              <a:t> Define different faith-based perspectives on WLB</a:t>
            </a:r>
          </a:p>
          <a:p>
            <a:r>
              <a:rPr lang="en-US" dirty="0"/>
              <a:t> Differentiate between contemporary approaches to WLB</a:t>
            </a:r>
          </a:p>
          <a:p>
            <a:r>
              <a:rPr lang="en-US" dirty="0"/>
              <a:t> Discuss the importance of promoting WLB in your organization</a:t>
            </a:r>
          </a:p>
          <a:p>
            <a:endParaRPr lang="en-US" dirty="0"/>
          </a:p>
        </p:txBody>
      </p:sp>
    </p:spTree>
    <p:extLst>
      <p:ext uri="{BB962C8B-B14F-4D97-AF65-F5344CB8AC3E}">
        <p14:creationId xmlns:p14="http://schemas.microsoft.com/office/powerpoint/2010/main" val="408377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FC29-F2D9-030E-EDC7-4D3199BA9BA2}"/>
              </a:ext>
            </a:extLst>
          </p:cNvPr>
          <p:cNvSpPr>
            <a:spLocks noGrp="1"/>
          </p:cNvSpPr>
          <p:nvPr>
            <p:ph type="title"/>
          </p:nvPr>
        </p:nvSpPr>
        <p:spPr/>
        <p:txBody>
          <a:bodyPr/>
          <a:lstStyle/>
          <a:p>
            <a:r>
              <a:rPr lang="en-US" dirty="0"/>
              <a:t>Work/Life Balance – Why Discuss?</a:t>
            </a:r>
          </a:p>
        </p:txBody>
      </p:sp>
      <p:sp>
        <p:nvSpPr>
          <p:cNvPr id="3" name="Content Placeholder 2">
            <a:extLst>
              <a:ext uri="{FF2B5EF4-FFF2-40B4-BE49-F238E27FC236}">
                <a16:creationId xmlns:a16="http://schemas.microsoft.com/office/drawing/2014/main" id="{78BEFAFD-A2A6-2FF9-904F-CADBE62D50CE}"/>
              </a:ext>
            </a:extLst>
          </p:cNvPr>
          <p:cNvSpPr>
            <a:spLocks noGrp="1"/>
          </p:cNvSpPr>
          <p:nvPr>
            <p:ph idx="1"/>
          </p:nvPr>
        </p:nvSpPr>
        <p:spPr/>
        <p:txBody>
          <a:bodyPr/>
          <a:lstStyle/>
          <a:p>
            <a:r>
              <a:rPr lang="en-US" dirty="0"/>
              <a:t>Why is WLB important?  Arguably a contemporary topic</a:t>
            </a:r>
          </a:p>
          <a:p>
            <a:pPr lvl="1"/>
            <a:r>
              <a:rPr lang="en-US" dirty="0"/>
              <a:t>Employee retention – satisfied employees remain in place</a:t>
            </a:r>
          </a:p>
          <a:p>
            <a:pPr lvl="1"/>
            <a:r>
              <a:rPr lang="en-US" dirty="0"/>
              <a:t>Improved productivity and performance</a:t>
            </a:r>
          </a:p>
          <a:p>
            <a:pPr lvl="1"/>
            <a:r>
              <a:rPr lang="en-US" dirty="0"/>
              <a:t>Employee health – stressed employees are unhealthy employees</a:t>
            </a:r>
          </a:p>
          <a:p>
            <a:pPr lvl="1"/>
            <a:r>
              <a:rPr lang="en-US" dirty="0"/>
              <a:t>Military WLB leads to mission success</a:t>
            </a:r>
          </a:p>
          <a:p>
            <a:pPr lvl="1"/>
            <a:r>
              <a:rPr lang="en-US" dirty="0"/>
              <a:t>Reduced incidence of burnout</a:t>
            </a:r>
          </a:p>
        </p:txBody>
      </p:sp>
    </p:spTree>
    <p:extLst>
      <p:ext uri="{BB962C8B-B14F-4D97-AF65-F5344CB8AC3E}">
        <p14:creationId xmlns:p14="http://schemas.microsoft.com/office/powerpoint/2010/main" val="1769409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D371B-4D72-8322-9C89-B6D0DCC7752C}"/>
              </a:ext>
            </a:extLst>
          </p:cNvPr>
          <p:cNvSpPr>
            <a:spLocks noGrp="1"/>
          </p:cNvSpPr>
          <p:nvPr>
            <p:ph type="title"/>
          </p:nvPr>
        </p:nvSpPr>
        <p:spPr/>
        <p:txBody>
          <a:bodyPr/>
          <a:lstStyle/>
          <a:p>
            <a:r>
              <a:rPr lang="en-US" dirty="0"/>
              <a:t>Faith Perspectives </a:t>
            </a:r>
          </a:p>
        </p:txBody>
      </p:sp>
      <p:sp>
        <p:nvSpPr>
          <p:cNvPr id="3" name="Content Placeholder 2">
            <a:extLst>
              <a:ext uri="{FF2B5EF4-FFF2-40B4-BE49-F238E27FC236}">
                <a16:creationId xmlns:a16="http://schemas.microsoft.com/office/drawing/2014/main" id="{EADA14F4-3405-C481-D4C2-B2707F3AEA1E}"/>
              </a:ext>
            </a:extLst>
          </p:cNvPr>
          <p:cNvSpPr>
            <a:spLocks noGrp="1"/>
          </p:cNvSpPr>
          <p:nvPr>
            <p:ph idx="1"/>
          </p:nvPr>
        </p:nvSpPr>
        <p:spPr>
          <a:xfrm>
            <a:off x="838200" y="1578977"/>
            <a:ext cx="10799618" cy="4351338"/>
          </a:xfrm>
        </p:spPr>
        <p:txBody>
          <a:bodyPr>
            <a:normAutofit lnSpcReduction="10000"/>
          </a:bodyPr>
          <a:lstStyle/>
          <a:p>
            <a:r>
              <a:rPr lang="en-US" b="1" dirty="0"/>
              <a:t>Buddhism</a:t>
            </a:r>
            <a:r>
              <a:rPr lang="en-US" dirty="0"/>
              <a:t> - Emphasizes the “middle way”</a:t>
            </a:r>
          </a:p>
          <a:p>
            <a:pPr lvl="1"/>
            <a:r>
              <a:rPr lang="en-US" dirty="0"/>
              <a:t>Encourages moderation and balance in all aspects of life</a:t>
            </a:r>
          </a:p>
          <a:p>
            <a:r>
              <a:rPr lang="en-US" b="1" dirty="0"/>
              <a:t>Islam</a:t>
            </a:r>
            <a:r>
              <a:rPr lang="en-US" dirty="0"/>
              <a:t> – WLB rooted in ‘</a:t>
            </a:r>
            <a:r>
              <a:rPr lang="en-US" dirty="0" err="1"/>
              <a:t>wasatiyyah</a:t>
            </a:r>
            <a:r>
              <a:rPr lang="en-US" dirty="0"/>
              <a:t>’</a:t>
            </a:r>
          </a:p>
          <a:p>
            <a:pPr lvl="1"/>
            <a:r>
              <a:rPr lang="en-US" dirty="0"/>
              <a:t>Emphasizes finding balance of worldly pursuits and spiritual obligations</a:t>
            </a:r>
          </a:p>
          <a:p>
            <a:pPr lvl="1"/>
            <a:r>
              <a:rPr lang="en-US" dirty="0"/>
              <a:t>Engage in work while prioritizing faith and family</a:t>
            </a:r>
          </a:p>
          <a:p>
            <a:r>
              <a:rPr lang="en-US" b="1" dirty="0"/>
              <a:t>Christianity</a:t>
            </a:r>
          </a:p>
          <a:p>
            <a:pPr lvl="1"/>
            <a:r>
              <a:rPr lang="en-US" dirty="0"/>
              <a:t>Emphasizes a balanced approach to work &amp; life</a:t>
            </a:r>
          </a:p>
          <a:p>
            <a:pPr lvl="1"/>
            <a:r>
              <a:rPr lang="en-US" dirty="0"/>
              <a:t>Work is a vocation from God</a:t>
            </a:r>
          </a:p>
          <a:p>
            <a:pPr lvl="1"/>
            <a:r>
              <a:rPr lang="en-US" dirty="0"/>
              <a:t>Sabbath is a day of rest</a:t>
            </a:r>
          </a:p>
        </p:txBody>
      </p:sp>
    </p:spTree>
    <p:extLst>
      <p:ext uri="{BB962C8B-B14F-4D97-AF65-F5344CB8AC3E}">
        <p14:creationId xmlns:p14="http://schemas.microsoft.com/office/powerpoint/2010/main" val="1706698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D371B-4D72-8322-9C89-B6D0DCC7752C}"/>
              </a:ext>
            </a:extLst>
          </p:cNvPr>
          <p:cNvSpPr>
            <a:spLocks noGrp="1"/>
          </p:cNvSpPr>
          <p:nvPr>
            <p:ph type="title"/>
          </p:nvPr>
        </p:nvSpPr>
        <p:spPr/>
        <p:txBody>
          <a:bodyPr>
            <a:normAutofit/>
          </a:bodyPr>
          <a:lstStyle/>
          <a:p>
            <a:r>
              <a:rPr lang="en-US" sz="4000" dirty="0"/>
              <a:t>WLB Approaches in Today’s Workplace</a:t>
            </a:r>
          </a:p>
        </p:txBody>
      </p:sp>
      <p:sp>
        <p:nvSpPr>
          <p:cNvPr id="3" name="Content Placeholder 2">
            <a:extLst>
              <a:ext uri="{FF2B5EF4-FFF2-40B4-BE49-F238E27FC236}">
                <a16:creationId xmlns:a16="http://schemas.microsoft.com/office/drawing/2014/main" id="{EADA14F4-3405-C481-D4C2-B2707F3AEA1E}"/>
              </a:ext>
            </a:extLst>
          </p:cNvPr>
          <p:cNvSpPr>
            <a:spLocks noGrp="1"/>
          </p:cNvSpPr>
          <p:nvPr>
            <p:ph idx="1"/>
          </p:nvPr>
        </p:nvSpPr>
        <p:spPr/>
        <p:txBody>
          <a:bodyPr>
            <a:normAutofit/>
          </a:bodyPr>
          <a:lstStyle/>
          <a:p>
            <a:r>
              <a:rPr lang="en-US" b="1" dirty="0"/>
              <a:t>Traditional Separation </a:t>
            </a:r>
            <a:r>
              <a:rPr lang="en-US" dirty="0"/>
              <a:t>– I will not read emails on weekends</a:t>
            </a:r>
          </a:p>
          <a:p>
            <a:r>
              <a:rPr lang="en-US" b="1" dirty="0"/>
              <a:t>Integration</a:t>
            </a:r>
            <a:r>
              <a:rPr lang="en-US" dirty="0"/>
              <a:t> – I will read emails as </a:t>
            </a:r>
            <a:r>
              <a:rPr lang="en-US"/>
              <a:t>required anytime</a:t>
            </a:r>
            <a:endParaRPr lang="en-US" dirty="0"/>
          </a:p>
          <a:p>
            <a:r>
              <a:rPr lang="en-US" b="1" dirty="0"/>
              <a:t>Prioritization</a:t>
            </a:r>
            <a:r>
              <a:rPr lang="en-US" dirty="0"/>
              <a:t> – I will read emails if I’m not doing something else that’s important to me</a:t>
            </a:r>
          </a:p>
          <a:p>
            <a:r>
              <a:rPr lang="en-US" b="1" dirty="0"/>
              <a:t>Energy Management </a:t>
            </a:r>
            <a:r>
              <a:rPr lang="en-US" dirty="0"/>
              <a:t>– I like to manage my emails in the evening, regardless of what day it is </a:t>
            </a:r>
          </a:p>
          <a:p>
            <a:r>
              <a:rPr lang="en-US" b="1" dirty="0"/>
              <a:t>Work/Life Fusion </a:t>
            </a:r>
            <a:r>
              <a:rPr lang="en-US" dirty="0"/>
              <a:t>– I like to read emails anytime because I have a work phone</a:t>
            </a:r>
            <a:endParaRPr lang="en-US" b="1" dirty="0"/>
          </a:p>
          <a:p>
            <a:endParaRPr lang="en-US" dirty="0"/>
          </a:p>
          <a:p>
            <a:pPr marL="0" indent="0">
              <a:buNone/>
            </a:pPr>
            <a:endParaRPr lang="en-US" dirty="0"/>
          </a:p>
        </p:txBody>
      </p:sp>
    </p:spTree>
    <p:extLst>
      <p:ext uri="{BB962C8B-B14F-4D97-AF65-F5344CB8AC3E}">
        <p14:creationId xmlns:p14="http://schemas.microsoft.com/office/powerpoint/2010/main" val="372121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3629-0CD1-27C0-A9C5-3F23B28A6DBE}"/>
              </a:ext>
            </a:extLst>
          </p:cNvPr>
          <p:cNvSpPr>
            <a:spLocks noGrp="1"/>
          </p:cNvSpPr>
          <p:nvPr>
            <p:ph type="title"/>
          </p:nvPr>
        </p:nvSpPr>
        <p:spPr/>
        <p:txBody>
          <a:bodyPr>
            <a:normAutofit/>
          </a:bodyPr>
          <a:lstStyle/>
          <a:p>
            <a:r>
              <a:rPr lang="en-US" sz="4000" dirty="0"/>
              <a:t>WLB Approaches – Traditional Separation</a:t>
            </a:r>
          </a:p>
        </p:txBody>
      </p:sp>
      <p:sp>
        <p:nvSpPr>
          <p:cNvPr id="3" name="Content Placeholder 2">
            <a:extLst>
              <a:ext uri="{FF2B5EF4-FFF2-40B4-BE49-F238E27FC236}">
                <a16:creationId xmlns:a16="http://schemas.microsoft.com/office/drawing/2014/main" id="{CE4C8120-16D1-B017-72FF-5ABD4E2FAC4D}"/>
              </a:ext>
            </a:extLst>
          </p:cNvPr>
          <p:cNvSpPr>
            <a:spLocks noGrp="1"/>
          </p:cNvSpPr>
          <p:nvPr>
            <p:ph idx="1"/>
          </p:nvPr>
        </p:nvSpPr>
        <p:spPr/>
        <p:txBody>
          <a:bodyPr/>
          <a:lstStyle/>
          <a:p>
            <a:r>
              <a:rPr lang="en-US" dirty="0"/>
              <a:t>Clear separation between work and life</a:t>
            </a:r>
          </a:p>
          <a:p>
            <a:r>
              <a:rPr lang="en-US" dirty="0"/>
              <a:t>Static equilibrium where one does not encroach on the other</a:t>
            </a:r>
          </a:p>
          <a:p>
            <a:r>
              <a:rPr lang="en-US" dirty="0"/>
              <a:t>Historical context: rooted in the industrial revolution</a:t>
            </a:r>
          </a:p>
          <a:p>
            <a:pPr lvl="1"/>
            <a:r>
              <a:rPr lang="en-US" dirty="0"/>
              <a:t>Robert Owen proposed idea of dividing time into 8 hour segments – work/rest/sleep</a:t>
            </a:r>
          </a:p>
        </p:txBody>
      </p:sp>
    </p:spTree>
    <p:extLst>
      <p:ext uri="{BB962C8B-B14F-4D97-AF65-F5344CB8AC3E}">
        <p14:creationId xmlns:p14="http://schemas.microsoft.com/office/powerpoint/2010/main" val="661003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8D25B-0055-0F21-E6DE-3A6EA294E284}"/>
              </a:ext>
            </a:extLst>
          </p:cNvPr>
          <p:cNvSpPr>
            <a:spLocks noGrp="1"/>
          </p:cNvSpPr>
          <p:nvPr>
            <p:ph type="title"/>
          </p:nvPr>
        </p:nvSpPr>
        <p:spPr/>
        <p:txBody>
          <a:bodyPr/>
          <a:lstStyle/>
          <a:p>
            <a:r>
              <a:rPr lang="en-US" dirty="0"/>
              <a:t>WLB Approaches - Integration</a:t>
            </a:r>
          </a:p>
        </p:txBody>
      </p:sp>
      <p:sp>
        <p:nvSpPr>
          <p:cNvPr id="3" name="Content Placeholder 2">
            <a:extLst>
              <a:ext uri="{FF2B5EF4-FFF2-40B4-BE49-F238E27FC236}">
                <a16:creationId xmlns:a16="http://schemas.microsoft.com/office/drawing/2014/main" id="{4EC5C287-9095-4657-AF2C-D078993B172D}"/>
              </a:ext>
            </a:extLst>
          </p:cNvPr>
          <p:cNvSpPr>
            <a:spLocks noGrp="1"/>
          </p:cNvSpPr>
          <p:nvPr>
            <p:ph idx="1"/>
          </p:nvPr>
        </p:nvSpPr>
        <p:spPr/>
        <p:txBody>
          <a:bodyPr/>
          <a:lstStyle/>
          <a:p>
            <a:r>
              <a:rPr lang="en-US" dirty="0"/>
              <a:t>Blending work and life, not balancing</a:t>
            </a:r>
          </a:p>
          <a:p>
            <a:r>
              <a:rPr lang="en-US" dirty="0"/>
              <a:t>Seeking synergy and harmony vs. balance</a:t>
            </a:r>
          </a:p>
          <a:p>
            <a:r>
              <a:rPr lang="en-US" dirty="0"/>
              <a:t>Recognizes that work is just one aspect of life and should fit into the broader context of one’s overall well-being</a:t>
            </a:r>
          </a:p>
          <a:p>
            <a:r>
              <a:rPr lang="en-US" dirty="0"/>
              <a:t>Tactics:</a:t>
            </a:r>
          </a:p>
          <a:p>
            <a:pPr lvl="1"/>
            <a:r>
              <a:rPr lang="en-US" dirty="0"/>
              <a:t>Focus on productivity vs. hours</a:t>
            </a:r>
          </a:p>
          <a:p>
            <a:pPr lvl="1"/>
            <a:r>
              <a:rPr lang="en-US" dirty="0"/>
              <a:t>Utilize peak productivity times</a:t>
            </a:r>
          </a:p>
          <a:p>
            <a:pPr lvl="1"/>
            <a:r>
              <a:rPr lang="en-US" dirty="0"/>
              <a:t>Champion flexibility</a:t>
            </a:r>
          </a:p>
          <a:p>
            <a:pPr lvl="1"/>
            <a:endParaRPr lang="en-US" dirty="0"/>
          </a:p>
        </p:txBody>
      </p:sp>
    </p:spTree>
    <p:extLst>
      <p:ext uri="{BB962C8B-B14F-4D97-AF65-F5344CB8AC3E}">
        <p14:creationId xmlns:p14="http://schemas.microsoft.com/office/powerpoint/2010/main" val="1220944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D5AB-38A5-8FF4-62E9-A3DC9D2AE6D7}"/>
              </a:ext>
            </a:extLst>
          </p:cNvPr>
          <p:cNvSpPr>
            <a:spLocks noGrp="1"/>
          </p:cNvSpPr>
          <p:nvPr>
            <p:ph type="title"/>
          </p:nvPr>
        </p:nvSpPr>
        <p:spPr/>
        <p:txBody>
          <a:bodyPr/>
          <a:lstStyle/>
          <a:p>
            <a:r>
              <a:rPr lang="en-US" dirty="0"/>
              <a:t>WLB Approaches - Prioritization</a:t>
            </a:r>
          </a:p>
        </p:txBody>
      </p:sp>
      <p:sp>
        <p:nvSpPr>
          <p:cNvPr id="3" name="Content Placeholder 2">
            <a:extLst>
              <a:ext uri="{FF2B5EF4-FFF2-40B4-BE49-F238E27FC236}">
                <a16:creationId xmlns:a16="http://schemas.microsoft.com/office/drawing/2014/main" id="{C3A23D14-6C2A-2111-BA69-A81AA3370604}"/>
              </a:ext>
            </a:extLst>
          </p:cNvPr>
          <p:cNvSpPr>
            <a:spLocks noGrp="1"/>
          </p:cNvSpPr>
          <p:nvPr>
            <p:ph idx="1"/>
          </p:nvPr>
        </p:nvSpPr>
        <p:spPr>
          <a:xfrm>
            <a:off x="756227" y="1530851"/>
            <a:ext cx="10799618" cy="4351338"/>
          </a:xfrm>
        </p:spPr>
        <p:txBody>
          <a:bodyPr>
            <a:normAutofit fontScale="92500" lnSpcReduction="20000"/>
          </a:bodyPr>
          <a:lstStyle/>
          <a:p>
            <a:r>
              <a:rPr lang="en-US" dirty="0"/>
              <a:t>Entails identifying your core values </a:t>
            </a:r>
          </a:p>
          <a:p>
            <a:pPr lvl="1"/>
            <a:r>
              <a:rPr lang="en-US" dirty="0"/>
              <a:t>Create realistic schedule</a:t>
            </a:r>
          </a:p>
          <a:p>
            <a:pPr lvl="1"/>
            <a:r>
              <a:rPr lang="en-US" dirty="0"/>
              <a:t>Set boundaries</a:t>
            </a:r>
          </a:p>
          <a:p>
            <a:pPr lvl="1"/>
            <a:r>
              <a:rPr lang="en-US" dirty="0"/>
              <a:t>Practice time management</a:t>
            </a:r>
          </a:p>
          <a:p>
            <a:r>
              <a:rPr lang="en-US" dirty="0"/>
              <a:t>Prioritizes self care</a:t>
            </a:r>
          </a:p>
          <a:p>
            <a:r>
              <a:rPr lang="en-US" dirty="0"/>
              <a:t>Review regularly and adjust</a:t>
            </a:r>
          </a:p>
          <a:p>
            <a:r>
              <a:rPr lang="en-US" dirty="0"/>
              <a:t>Incorporates all other approaches once priorities are established</a:t>
            </a:r>
          </a:p>
          <a:p>
            <a:r>
              <a:rPr lang="en-US" dirty="0"/>
              <a:t>Tactics:</a:t>
            </a:r>
          </a:p>
          <a:p>
            <a:pPr lvl="1"/>
            <a:r>
              <a:rPr lang="en-US" dirty="0"/>
              <a:t>30/60/90 day plan for new positions or projects</a:t>
            </a:r>
          </a:p>
          <a:p>
            <a:pPr lvl="1"/>
            <a:r>
              <a:rPr lang="en-US" dirty="0"/>
              <a:t>Eisenhower Matrix</a:t>
            </a:r>
          </a:p>
          <a:p>
            <a:pPr lvl="1"/>
            <a:r>
              <a:rPr lang="en-US" dirty="0"/>
              <a:t>Personal Kanban</a:t>
            </a:r>
          </a:p>
          <a:p>
            <a:endParaRPr lang="en-US" dirty="0"/>
          </a:p>
        </p:txBody>
      </p:sp>
    </p:spTree>
    <p:extLst>
      <p:ext uri="{BB962C8B-B14F-4D97-AF65-F5344CB8AC3E}">
        <p14:creationId xmlns:p14="http://schemas.microsoft.com/office/powerpoint/2010/main" val="965096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2C71B-FE23-C8B4-E34B-4738389D18E3}"/>
              </a:ext>
            </a:extLst>
          </p:cNvPr>
          <p:cNvSpPr>
            <a:spLocks noGrp="1"/>
          </p:cNvSpPr>
          <p:nvPr>
            <p:ph type="title"/>
          </p:nvPr>
        </p:nvSpPr>
        <p:spPr/>
        <p:txBody>
          <a:bodyPr>
            <a:normAutofit/>
          </a:bodyPr>
          <a:lstStyle/>
          <a:p>
            <a:r>
              <a:rPr lang="en-US" sz="4000" dirty="0"/>
              <a:t>WLB Approaches – Energy Management</a:t>
            </a:r>
          </a:p>
        </p:txBody>
      </p:sp>
      <p:sp>
        <p:nvSpPr>
          <p:cNvPr id="3" name="Content Placeholder 2">
            <a:extLst>
              <a:ext uri="{FF2B5EF4-FFF2-40B4-BE49-F238E27FC236}">
                <a16:creationId xmlns:a16="http://schemas.microsoft.com/office/drawing/2014/main" id="{5699C034-3BB3-F4D5-6FAD-6688003B4E09}"/>
              </a:ext>
            </a:extLst>
          </p:cNvPr>
          <p:cNvSpPr>
            <a:spLocks noGrp="1"/>
          </p:cNvSpPr>
          <p:nvPr>
            <p:ph idx="1"/>
          </p:nvPr>
        </p:nvSpPr>
        <p:spPr/>
        <p:txBody>
          <a:bodyPr/>
          <a:lstStyle/>
          <a:p>
            <a:r>
              <a:rPr lang="en-US" dirty="0"/>
              <a:t>Prioritizes physical, emotional, mental, and spiritual well-being</a:t>
            </a:r>
          </a:p>
          <a:p>
            <a:r>
              <a:rPr lang="en-US" dirty="0"/>
              <a:t>Requires understanding and adherence to 4 dimensions of energy</a:t>
            </a:r>
          </a:p>
          <a:p>
            <a:r>
              <a:rPr lang="en-US" dirty="0"/>
              <a:t>Entails adjusting your work and life routine to your personal rhythms</a:t>
            </a:r>
          </a:p>
          <a:p>
            <a:r>
              <a:rPr lang="en-US" dirty="0"/>
              <a:t>Tactics:</a:t>
            </a:r>
          </a:p>
          <a:p>
            <a:pPr lvl="1"/>
            <a:r>
              <a:rPr lang="en-US" dirty="0"/>
              <a:t>Recognize staying at high energy is very difficult</a:t>
            </a:r>
          </a:p>
          <a:p>
            <a:pPr lvl="1"/>
            <a:r>
              <a:rPr lang="en-US" dirty="0"/>
              <a:t>Give yourself daily boosts (e.g., practice gratitude)</a:t>
            </a:r>
          </a:p>
          <a:p>
            <a:pPr lvl="1"/>
            <a:r>
              <a:rPr lang="en-US" dirty="0"/>
              <a:t>Don’t ‘bundle’ all tasks that drain your energy </a:t>
            </a:r>
          </a:p>
        </p:txBody>
      </p:sp>
    </p:spTree>
    <p:extLst>
      <p:ext uri="{BB962C8B-B14F-4D97-AF65-F5344CB8AC3E}">
        <p14:creationId xmlns:p14="http://schemas.microsoft.com/office/powerpoint/2010/main" val="622389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3E061-39B3-EDE8-E61E-56976D427B1C}"/>
              </a:ext>
            </a:extLst>
          </p:cNvPr>
          <p:cNvSpPr>
            <a:spLocks noGrp="1"/>
          </p:cNvSpPr>
          <p:nvPr>
            <p:ph type="title"/>
          </p:nvPr>
        </p:nvSpPr>
        <p:spPr/>
        <p:txBody>
          <a:bodyPr/>
          <a:lstStyle/>
          <a:p>
            <a:r>
              <a:rPr lang="en-US" dirty="0"/>
              <a:t>WLB Approaches – W/L Fusion</a:t>
            </a:r>
          </a:p>
        </p:txBody>
      </p:sp>
      <p:sp>
        <p:nvSpPr>
          <p:cNvPr id="3" name="Content Placeholder 2">
            <a:extLst>
              <a:ext uri="{FF2B5EF4-FFF2-40B4-BE49-F238E27FC236}">
                <a16:creationId xmlns:a16="http://schemas.microsoft.com/office/drawing/2014/main" id="{3CB72EFF-C7FE-B65F-3800-7AA250F8D906}"/>
              </a:ext>
            </a:extLst>
          </p:cNvPr>
          <p:cNvSpPr>
            <a:spLocks noGrp="1"/>
          </p:cNvSpPr>
          <p:nvPr>
            <p:ph idx="1"/>
          </p:nvPr>
        </p:nvSpPr>
        <p:spPr/>
        <p:txBody>
          <a:bodyPr/>
          <a:lstStyle/>
          <a:p>
            <a:r>
              <a:rPr lang="en-US" dirty="0"/>
              <a:t>Contemporary approach centered around shifts in technology</a:t>
            </a:r>
          </a:p>
          <a:p>
            <a:r>
              <a:rPr lang="en-US" dirty="0"/>
              <a:t>Line between work and life no longer there</a:t>
            </a:r>
          </a:p>
          <a:p>
            <a:r>
              <a:rPr lang="en-US" dirty="0"/>
              <a:t>Technology in current environment serves as an annex to merge W/L into a larger, more complex system</a:t>
            </a:r>
          </a:p>
          <a:p>
            <a:r>
              <a:rPr lang="en-US" dirty="0"/>
              <a:t>WLB “dual-centricity” supports better overall well-being </a:t>
            </a:r>
            <a:r>
              <a:rPr lang="en-US" sz="1400" dirty="0"/>
              <a:t>(Bourne et al., Business Horizons, 2009)</a:t>
            </a:r>
          </a:p>
        </p:txBody>
      </p:sp>
    </p:spTree>
    <p:extLst>
      <p:ext uri="{BB962C8B-B14F-4D97-AF65-F5344CB8AC3E}">
        <p14:creationId xmlns:p14="http://schemas.microsoft.com/office/powerpoint/2010/main" val="66891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302A8-5DA7-3BE5-4907-D9BE1A33F214}"/>
              </a:ext>
            </a:extLst>
          </p:cNvPr>
          <p:cNvSpPr>
            <a:spLocks noGrp="1"/>
          </p:cNvSpPr>
          <p:nvPr>
            <p:ph type="title"/>
          </p:nvPr>
        </p:nvSpPr>
        <p:spPr/>
        <p:txBody>
          <a:bodyPr/>
          <a:lstStyle/>
          <a:p>
            <a:r>
              <a:rPr lang="en-US" dirty="0"/>
              <a:t>How does the Air Force Support WLB?</a:t>
            </a:r>
          </a:p>
        </p:txBody>
      </p:sp>
      <p:sp>
        <p:nvSpPr>
          <p:cNvPr id="3" name="Content Placeholder 2">
            <a:extLst>
              <a:ext uri="{FF2B5EF4-FFF2-40B4-BE49-F238E27FC236}">
                <a16:creationId xmlns:a16="http://schemas.microsoft.com/office/drawing/2014/main" id="{51D01472-E04B-111C-8C32-BA7307BE2B07}"/>
              </a:ext>
            </a:extLst>
          </p:cNvPr>
          <p:cNvSpPr>
            <a:spLocks noGrp="1"/>
          </p:cNvSpPr>
          <p:nvPr>
            <p:ph idx="1"/>
          </p:nvPr>
        </p:nvSpPr>
        <p:spPr/>
        <p:txBody>
          <a:bodyPr/>
          <a:lstStyle/>
          <a:p>
            <a:r>
              <a:rPr lang="en-US" dirty="0"/>
              <a:t>Military leave policy</a:t>
            </a:r>
          </a:p>
          <a:p>
            <a:r>
              <a:rPr lang="en-US" dirty="0"/>
              <a:t>Physical fitness policies and activities</a:t>
            </a:r>
          </a:p>
          <a:p>
            <a:r>
              <a:rPr lang="en-US" dirty="0"/>
              <a:t>Morale support and activities</a:t>
            </a:r>
          </a:p>
          <a:p>
            <a:r>
              <a:rPr lang="en-US" dirty="0"/>
              <a:t>Rest and relaxation following deployments</a:t>
            </a:r>
          </a:p>
          <a:p>
            <a:r>
              <a:rPr lang="en-US" dirty="0"/>
              <a:t>Morale, welfare, and recreation</a:t>
            </a:r>
          </a:p>
          <a:p>
            <a:r>
              <a:rPr lang="en-US" dirty="0"/>
              <a:t>Spiritual support</a:t>
            </a:r>
          </a:p>
          <a:p>
            <a:r>
              <a:rPr lang="en-US" dirty="0"/>
              <a:t>More attention to this topic is required!</a:t>
            </a:r>
          </a:p>
          <a:p>
            <a:pPr marL="0" indent="0">
              <a:buNone/>
            </a:pPr>
            <a:endParaRPr lang="en-US" dirty="0"/>
          </a:p>
        </p:txBody>
      </p:sp>
    </p:spTree>
    <p:extLst>
      <p:ext uri="{BB962C8B-B14F-4D97-AF65-F5344CB8AC3E}">
        <p14:creationId xmlns:p14="http://schemas.microsoft.com/office/powerpoint/2010/main" val="497389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355D-1EA7-8B28-E472-C805DF9DF662}"/>
              </a:ext>
            </a:extLst>
          </p:cNvPr>
          <p:cNvSpPr>
            <a:spLocks noGrp="1"/>
          </p:cNvSpPr>
          <p:nvPr>
            <p:ph type="title"/>
          </p:nvPr>
        </p:nvSpPr>
        <p:spPr/>
        <p:txBody>
          <a:bodyPr/>
          <a:lstStyle/>
          <a:p>
            <a:r>
              <a:rPr lang="en-US" dirty="0"/>
              <a:t>How Should You Support WLB?</a:t>
            </a:r>
          </a:p>
        </p:txBody>
      </p:sp>
      <p:sp>
        <p:nvSpPr>
          <p:cNvPr id="3" name="Content Placeholder 2">
            <a:extLst>
              <a:ext uri="{FF2B5EF4-FFF2-40B4-BE49-F238E27FC236}">
                <a16:creationId xmlns:a16="http://schemas.microsoft.com/office/drawing/2014/main" id="{3D96FBD5-E117-0B83-728F-1DEC972FCA0D}"/>
              </a:ext>
            </a:extLst>
          </p:cNvPr>
          <p:cNvSpPr>
            <a:spLocks noGrp="1"/>
          </p:cNvSpPr>
          <p:nvPr>
            <p:ph idx="1"/>
          </p:nvPr>
        </p:nvSpPr>
        <p:spPr/>
        <p:txBody>
          <a:bodyPr/>
          <a:lstStyle/>
          <a:p>
            <a:r>
              <a:rPr lang="en-US" dirty="0"/>
              <a:t>Define WLB for your team that is relevant to the work environment</a:t>
            </a:r>
          </a:p>
          <a:p>
            <a:r>
              <a:rPr lang="en-US" dirty="0"/>
              <a:t>Distinguish between work-life balance and convenience</a:t>
            </a:r>
          </a:p>
          <a:p>
            <a:r>
              <a:rPr lang="en-US" dirty="0"/>
              <a:t>Relentlessly focus on team efficiency</a:t>
            </a:r>
          </a:p>
          <a:p>
            <a:r>
              <a:rPr lang="en-US" dirty="0"/>
              <a:t>Discourage working too much</a:t>
            </a:r>
          </a:p>
          <a:p>
            <a:pPr lvl="1"/>
            <a:r>
              <a:rPr lang="en-US" dirty="0"/>
              <a:t>Per Stanford study, </a:t>
            </a:r>
            <a:r>
              <a:rPr lang="en-US"/>
              <a:t>productivity declines after 50 hours/week</a:t>
            </a:r>
            <a:endParaRPr lang="en-US" dirty="0"/>
          </a:p>
          <a:p>
            <a:r>
              <a:rPr lang="en-US" dirty="0"/>
              <a:t>Bonus: help your team learn to get the most of their leisure time</a:t>
            </a:r>
          </a:p>
          <a:p>
            <a:endParaRPr lang="en-US" dirty="0"/>
          </a:p>
          <a:p>
            <a:endParaRPr lang="en-US" dirty="0"/>
          </a:p>
        </p:txBody>
      </p:sp>
    </p:spTree>
    <p:extLst>
      <p:ext uri="{BB962C8B-B14F-4D97-AF65-F5344CB8AC3E}">
        <p14:creationId xmlns:p14="http://schemas.microsoft.com/office/powerpoint/2010/main" val="3853369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6F92-6D2F-272C-F7EA-EF5DD852EFE1}"/>
              </a:ext>
            </a:extLst>
          </p:cNvPr>
          <p:cNvSpPr>
            <a:spLocks noGrp="1"/>
          </p:cNvSpPr>
          <p:nvPr>
            <p:ph type="title"/>
          </p:nvPr>
        </p:nvSpPr>
        <p:spPr/>
        <p:txBody>
          <a:bodyPr/>
          <a:lstStyle/>
          <a:p>
            <a:r>
              <a:rPr lang="en-US" dirty="0"/>
              <a:t>Pharmacy Senior Leader Perspectives</a:t>
            </a:r>
          </a:p>
        </p:txBody>
      </p:sp>
      <p:sp>
        <p:nvSpPr>
          <p:cNvPr id="3" name="Content Placeholder 2">
            <a:extLst>
              <a:ext uri="{FF2B5EF4-FFF2-40B4-BE49-F238E27FC236}">
                <a16:creationId xmlns:a16="http://schemas.microsoft.com/office/drawing/2014/main" id="{BCBAD17B-FD8C-CE76-55F1-5725FE418441}"/>
              </a:ext>
            </a:extLst>
          </p:cNvPr>
          <p:cNvSpPr>
            <a:spLocks noGrp="1"/>
          </p:cNvSpPr>
          <p:nvPr>
            <p:ph idx="1"/>
          </p:nvPr>
        </p:nvSpPr>
        <p:spPr/>
        <p:txBody>
          <a:bodyPr/>
          <a:lstStyle/>
          <a:p>
            <a:r>
              <a:rPr lang="en-US" dirty="0"/>
              <a:t>Col Achilles Hamilothoris – AMC/SG2</a:t>
            </a:r>
          </a:p>
          <a:p>
            <a:pPr lvl="1"/>
            <a:r>
              <a:rPr lang="en-US" dirty="0"/>
              <a:t>Advice – make yourself replaceable for absences</a:t>
            </a:r>
          </a:p>
          <a:p>
            <a:pPr lvl="2"/>
            <a:r>
              <a:rPr lang="en-US" dirty="0"/>
              <a:t>Establish electronic continuity binders</a:t>
            </a:r>
          </a:p>
          <a:p>
            <a:pPr lvl="2"/>
            <a:r>
              <a:rPr lang="en-US" dirty="0"/>
              <a:t>Available only if I’m the last person that can assist</a:t>
            </a:r>
          </a:p>
          <a:p>
            <a:pPr lvl="2"/>
            <a:r>
              <a:rPr lang="en-US" dirty="0"/>
              <a:t>Offer emergency numbers if decisions can’t wait</a:t>
            </a:r>
          </a:p>
          <a:p>
            <a:pPr lvl="1"/>
            <a:r>
              <a:rPr lang="en-US" dirty="0"/>
              <a:t>Tactics</a:t>
            </a:r>
          </a:p>
          <a:p>
            <a:pPr lvl="2"/>
            <a:r>
              <a:rPr lang="en-US" dirty="0"/>
              <a:t>Try not to use family time for sounding board</a:t>
            </a:r>
          </a:p>
          <a:p>
            <a:pPr lvl="2"/>
            <a:r>
              <a:rPr lang="en-US" dirty="0"/>
              <a:t>Check cell phone sparingly (once/day)</a:t>
            </a:r>
          </a:p>
          <a:p>
            <a:pPr lvl="2"/>
            <a:r>
              <a:rPr lang="en-US" dirty="0"/>
              <a:t>Avoid opening email app</a:t>
            </a:r>
          </a:p>
          <a:p>
            <a:endParaRPr lang="en-US" dirty="0"/>
          </a:p>
        </p:txBody>
      </p:sp>
      <p:pic>
        <p:nvPicPr>
          <p:cNvPr id="5" name="Picture 4" descr="A person in a military uniform&#10;&#10;AI-generated content may be incorrect.">
            <a:extLst>
              <a:ext uri="{FF2B5EF4-FFF2-40B4-BE49-F238E27FC236}">
                <a16:creationId xmlns:a16="http://schemas.microsoft.com/office/drawing/2014/main" id="{109E8E2B-5422-34A3-9924-F88280FCF8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9282" y="2279983"/>
            <a:ext cx="2123728" cy="2719137"/>
          </a:xfrm>
          <a:prstGeom prst="rect">
            <a:avLst/>
          </a:prstGeom>
        </p:spPr>
      </p:pic>
    </p:spTree>
    <p:extLst>
      <p:ext uri="{BB962C8B-B14F-4D97-AF65-F5344CB8AC3E}">
        <p14:creationId xmlns:p14="http://schemas.microsoft.com/office/powerpoint/2010/main" val="3517392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6F92-6D2F-272C-F7EA-EF5DD852EFE1}"/>
              </a:ext>
            </a:extLst>
          </p:cNvPr>
          <p:cNvSpPr>
            <a:spLocks noGrp="1"/>
          </p:cNvSpPr>
          <p:nvPr>
            <p:ph type="title"/>
          </p:nvPr>
        </p:nvSpPr>
        <p:spPr/>
        <p:txBody>
          <a:bodyPr/>
          <a:lstStyle/>
          <a:p>
            <a:r>
              <a:rPr lang="en-US" dirty="0"/>
              <a:t>Pharmacy Senior Leader Perspectives</a:t>
            </a:r>
          </a:p>
        </p:txBody>
      </p:sp>
      <p:sp>
        <p:nvSpPr>
          <p:cNvPr id="3" name="Content Placeholder 2">
            <a:extLst>
              <a:ext uri="{FF2B5EF4-FFF2-40B4-BE49-F238E27FC236}">
                <a16:creationId xmlns:a16="http://schemas.microsoft.com/office/drawing/2014/main" id="{BCBAD17B-FD8C-CE76-55F1-5725FE418441}"/>
              </a:ext>
            </a:extLst>
          </p:cNvPr>
          <p:cNvSpPr>
            <a:spLocks noGrp="1"/>
          </p:cNvSpPr>
          <p:nvPr>
            <p:ph idx="1"/>
          </p:nvPr>
        </p:nvSpPr>
        <p:spPr/>
        <p:txBody>
          <a:bodyPr/>
          <a:lstStyle/>
          <a:p>
            <a:r>
              <a:rPr lang="en-US" dirty="0"/>
              <a:t>Col Liz Howarth – 61</a:t>
            </a:r>
            <a:r>
              <a:rPr lang="en-US" baseline="30000" dirty="0"/>
              <a:t>st</a:t>
            </a:r>
            <a:r>
              <a:rPr lang="en-US" dirty="0"/>
              <a:t> Medical Squadron CC</a:t>
            </a:r>
          </a:p>
          <a:p>
            <a:pPr lvl="1"/>
            <a:r>
              <a:rPr lang="en-US" dirty="0"/>
              <a:t>Advice – balance is a very subjective thing</a:t>
            </a:r>
          </a:p>
          <a:p>
            <a:pPr lvl="2"/>
            <a:r>
              <a:rPr lang="en-US" dirty="0"/>
              <a:t>Unrealistic to expect harmony/balance at all times</a:t>
            </a:r>
          </a:p>
          <a:p>
            <a:pPr lvl="2"/>
            <a:r>
              <a:rPr lang="en-US" dirty="0"/>
              <a:t>Surges are normal (e.g., mission/position/drive)</a:t>
            </a:r>
          </a:p>
          <a:p>
            <a:pPr lvl="2"/>
            <a:r>
              <a:rPr lang="en-US" dirty="0"/>
              <a:t>Understanding this will help you be accepting</a:t>
            </a:r>
          </a:p>
          <a:p>
            <a:pPr lvl="1"/>
            <a:r>
              <a:rPr lang="en-US" dirty="0"/>
              <a:t>Tactics</a:t>
            </a:r>
          </a:p>
          <a:p>
            <a:pPr lvl="2"/>
            <a:r>
              <a:rPr lang="en-US" dirty="0"/>
              <a:t>Avoid procrastination because action reduces stress</a:t>
            </a:r>
          </a:p>
          <a:p>
            <a:pPr lvl="2"/>
            <a:r>
              <a:rPr lang="en-US" dirty="0"/>
              <a:t>Develop and cultivate your hobbies</a:t>
            </a:r>
          </a:p>
          <a:p>
            <a:pPr lvl="2"/>
            <a:r>
              <a:rPr lang="en-US" dirty="0"/>
              <a:t>Avoid opening the laptop on the weekends</a:t>
            </a:r>
          </a:p>
          <a:p>
            <a:endParaRPr lang="en-US" dirty="0"/>
          </a:p>
        </p:txBody>
      </p:sp>
      <p:pic>
        <p:nvPicPr>
          <p:cNvPr id="6" name="Picture 5" descr="A picture containing person, clothing, military uniform&#10;&#10;AI-generated content may be incorrect.">
            <a:extLst>
              <a:ext uri="{FF2B5EF4-FFF2-40B4-BE49-F238E27FC236}">
                <a16:creationId xmlns:a16="http://schemas.microsoft.com/office/drawing/2014/main" id="{A8890AEE-635F-9D33-3D36-B18FF09A2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9463" y="2153652"/>
            <a:ext cx="2179721" cy="2724652"/>
          </a:xfrm>
          <a:prstGeom prst="rect">
            <a:avLst/>
          </a:prstGeom>
        </p:spPr>
      </p:pic>
    </p:spTree>
    <p:extLst>
      <p:ext uri="{BB962C8B-B14F-4D97-AF65-F5344CB8AC3E}">
        <p14:creationId xmlns:p14="http://schemas.microsoft.com/office/powerpoint/2010/main" val="280258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6F92-6D2F-272C-F7EA-EF5DD852EFE1}"/>
              </a:ext>
            </a:extLst>
          </p:cNvPr>
          <p:cNvSpPr>
            <a:spLocks noGrp="1"/>
          </p:cNvSpPr>
          <p:nvPr>
            <p:ph type="title"/>
          </p:nvPr>
        </p:nvSpPr>
        <p:spPr>
          <a:xfrm>
            <a:off x="1348509" y="365126"/>
            <a:ext cx="9615054" cy="1144838"/>
          </a:xfrm>
        </p:spPr>
        <p:txBody>
          <a:bodyPr/>
          <a:lstStyle/>
          <a:p>
            <a:r>
              <a:rPr lang="en-US" dirty="0"/>
              <a:t>Pharmacy Senior Leader Perspectives</a:t>
            </a:r>
          </a:p>
        </p:txBody>
      </p:sp>
      <p:sp>
        <p:nvSpPr>
          <p:cNvPr id="3" name="Content Placeholder 2">
            <a:extLst>
              <a:ext uri="{FF2B5EF4-FFF2-40B4-BE49-F238E27FC236}">
                <a16:creationId xmlns:a16="http://schemas.microsoft.com/office/drawing/2014/main" id="{BCBAD17B-FD8C-CE76-55F1-5725FE418441}"/>
              </a:ext>
            </a:extLst>
          </p:cNvPr>
          <p:cNvSpPr>
            <a:spLocks noGrp="1"/>
          </p:cNvSpPr>
          <p:nvPr>
            <p:ph idx="1"/>
          </p:nvPr>
        </p:nvSpPr>
        <p:spPr>
          <a:xfrm>
            <a:off x="838200" y="1576137"/>
            <a:ext cx="10799618" cy="4600826"/>
          </a:xfrm>
        </p:spPr>
        <p:txBody>
          <a:bodyPr/>
          <a:lstStyle/>
          <a:p>
            <a:r>
              <a:rPr lang="en-US" dirty="0"/>
              <a:t>Col Dave Walmsley – Commandant, METC</a:t>
            </a:r>
          </a:p>
          <a:p>
            <a:pPr lvl="1"/>
            <a:r>
              <a:rPr lang="en-US" dirty="0"/>
              <a:t>Advice: reach agreement with family about work and family priorities</a:t>
            </a:r>
          </a:p>
          <a:p>
            <a:pPr lvl="2"/>
            <a:r>
              <a:rPr lang="en-US" dirty="0"/>
              <a:t>Avoid missing significant family events</a:t>
            </a:r>
          </a:p>
          <a:p>
            <a:pPr lvl="2"/>
            <a:r>
              <a:rPr lang="en-US" dirty="0"/>
              <a:t>Take care of yourself physically and mentally</a:t>
            </a:r>
          </a:p>
          <a:p>
            <a:pPr lvl="1"/>
            <a:r>
              <a:rPr lang="en-US" dirty="0"/>
              <a:t>Tactics</a:t>
            </a:r>
          </a:p>
          <a:p>
            <a:pPr lvl="2"/>
            <a:r>
              <a:rPr lang="en-US" dirty="0"/>
              <a:t>Have an agreed time to leave work each day</a:t>
            </a:r>
          </a:p>
          <a:p>
            <a:pPr lvl="2"/>
            <a:r>
              <a:rPr lang="en-US" dirty="0"/>
              <a:t>Communicate if unplanned changes occur</a:t>
            </a:r>
          </a:p>
          <a:p>
            <a:pPr lvl="2"/>
            <a:r>
              <a:rPr lang="en-US" dirty="0"/>
              <a:t>Set aside time each week for family</a:t>
            </a:r>
          </a:p>
          <a:p>
            <a:pPr lvl="2"/>
            <a:r>
              <a:rPr lang="en-US" dirty="0"/>
              <a:t>Follow daily schedule for exercise</a:t>
            </a:r>
          </a:p>
          <a:p>
            <a:pPr lvl="2"/>
            <a:endParaRPr lang="en-US" dirty="0"/>
          </a:p>
          <a:p>
            <a:pPr lvl="2"/>
            <a:endParaRPr lang="en-US" dirty="0"/>
          </a:p>
          <a:p>
            <a:pPr marL="914400" lvl="2" indent="0">
              <a:buNone/>
            </a:pPr>
            <a:endParaRPr lang="en-US" dirty="0"/>
          </a:p>
          <a:p>
            <a:endParaRPr lang="en-US" dirty="0"/>
          </a:p>
        </p:txBody>
      </p:sp>
      <p:pic>
        <p:nvPicPr>
          <p:cNvPr id="5" name="Picture 4" descr="A picture containing person, person, clothing, military uniform&#10;&#10;AI-generated content may be incorrect.">
            <a:extLst>
              <a:ext uri="{FF2B5EF4-FFF2-40B4-BE49-F238E27FC236}">
                <a16:creationId xmlns:a16="http://schemas.microsoft.com/office/drawing/2014/main" id="{866437B1-16EE-692A-8FA0-17C36E586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9654" y="2582084"/>
            <a:ext cx="2246104" cy="2826112"/>
          </a:xfrm>
          <a:prstGeom prst="rect">
            <a:avLst/>
          </a:prstGeom>
        </p:spPr>
      </p:pic>
    </p:spTree>
    <p:extLst>
      <p:ext uri="{BB962C8B-B14F-4D97-AF65-F5344CB8AC3E}">
        <p14:creationId xmlns:p14="http://schemas.microsoft.com/office/powerpoint/2010/main" val="2228807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6F92-6D2F-272C-F7EA-EF5DD852EFE1}"/>
              </a:ext>
            </a:extLst>
          </p:cNvPr>
          <p:cNvSpPr>
            <a:spLocks noGrp="1"/>
          </p:cNvSpPr>
          <p:nvPr>
            <p:ph type="title"/>
          </p:nvPr>
        </p:nvSpPr>
        <p:spPr/>
        <p:txBody>
          <a:bodyPr/>
          <a:lstStyle/>
          <a:p>
            <a:r>
              <a:rPr lang="en-US" dirty="0"/>
              <a:t>Pharmacy Senior Leader Perspectives</a:t>
            </a:r>
          </a:p>
        </p:txBody>
      </p:sp>
      <p:sp>
        <p:nvSpPr>
          <p:cNvPr id="3" name="Content Placeholder 2">
            <a:extLst>
              <a:ext uri="{FF2B5EF4-FFF2-40B4-BE49-F238E27FC236}">
                <a16:creationId xmlns:a16="http://schemas.microsoft.com/office/drawing/2014/main" id="{BCBAD17B-FD8C-CE76-55F1-5725FE418441}"/>
              </a:ext>
            </a:extLst>
          </p:cNvPr>
          <p:cNvSpPr>
            <a:spLocks noGrp="1"/>
          </p:cNvSpPr>
          <p:nvPr>
            <p:ph idx="1"/>
          </p:nvPr>
        </p:nvSpPr>
        <p:spPr/>
        <p:txBody>
          <a:bodyPr/>
          <a:lstStyle/>
          <a:p>
            <a:r>
              <a:rPr lang="en-US" dirty="0"/>
              <a:t>Brig General Jason Lennen – Chief, Air Force BSC </a:t>
            </a:r>
          </a:p>
          <a:p>
            <a:pPr lvl="1"/>
            <a:r>
              <a:rPr lang="en-US" dirty="0"/>
              <a:t>Advice: make time for the things you value most</a:t>
            </a:r>
          </a:p>
          <a:p>
            <a:pPr lvl="2"/>
            <a:r>
              <a:rPr lang="en-US" dirty="0"/>
              <a:t>Take your leave! (use/lose is not a badge of honor)</a:t>
            </a:r>
          </a:p>
          <a:p>
            <a:pPr lvl="2"/>
            <a:r>
              <a:rPr lang="en-US" dirty="0"/>
              <a:t>Be comfortable with the uncomfortable decisions</a:t>
            </a:r>
          </a:p>
          <a:p>
            <a:pPr lvl="2"/>
            <a:r>
              <a:rPr lang="en-US" dirty="0"/>
              <a:t>Recognize that life is full of choices and tradeoffs</a:t>
            </a:r>
          </a:p>
          <a:p>
            <a:pPr lvl="1"/>
            <a:r>
              <a:rPr lang="en-US" dirty="0"/>
              <a:t>Tactics</a:t>
            </a:r>
          </a:p>
          <a:p>
            <a:pPr lvl="2"/>
            <a:r>
              <a:rPr lang="en-US" dirty="0"/>
              <a:t>Schedule activities that are important to you &amp; family</a:t>
            </a:r>
          </a:p>
          <a:p>
            <a:pPr lvl="2"/>
            <a:r>
              <a:rPr lang="en-US" dirty="0"/>
              <a:t>Take advantage of slower times (e.g., between assignments)</a:t>
            </a:r>
          </a:p>
          <a:p>
            <a:pPr lvl="2"/>
            <a:r>
              <a:rPr lang="en-US" dirty="0"/>
              <a:t>Communicate and re-prioritize as needed</a:t>
            </a:r>
          </a:p>
          <a:p>
            <a:pPr lvl="2"/>
            <a:endParaRPr lang="en-US" dirty="0"/>
          </a:p>
          <a:p>
            <a:pPr marL="914400" lvl="2" indent="0">
              <a:buNone/>
            </a:pPr>
            <a:endParaRPr lang="en-US" dirty="0"/>
          </a:p>
          <a:p>
            <a:endParaRPr lang="en-US" dirty="0"/>
          </a:p>
        </p:txBody>
      </p:sp>
      <p:pic>
        <p:nvPicPr>
          <p:cNvPr id="1026" name="Picture 2" descr="Jason J. Lennen &gt; Air Force &gt; Biography Display">
            <a:extLst>
              <a:ext uri="{FF2B5EF4-FFF2-40B4-BE49-F238E27FC236}">
                <a16:creationId xmlns:a16="http://schemas.microsoft.com/office/drawing/2014/main" id="{943F2CB3-F2FC-C1D6-D0B6-06DD0B66BB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7131" y="1919038"/>
            <a:ext cx="2054993" cy="2568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652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60B2C-6877-4C31-BE16-20490BD00137}"/>
              </a:ext>
            </a:extLst>
          </p:cNvPr>
          <p:cNvSpPr>
            <a:spLocks noGrp="1"/>
          </p:cNvSpPr>
          <p:nvPr>
            <p:ph type="title"/>
          </p:nvPr>
        </p:nvSpPr>
        <p:spPr/>
        <p:txBody>
          <a:bodyPr>
            <a:normAutofit/>
          </a:bodyPr>
          <a:lstStyle/>
          <a:p>
            <a:r>
              <a:rPr lang="en-US" sz="3600" dirty="0"/>
              <a:t>Challenge #1 – Determine Your WLB Approach</a:t>
            </a:r>
          </a:p>
        </p:txBody>
      </p:sp>
      <p:sp>
        <p:nvSpPr>
          <p:cNvPr id="3" name="Content Placeholder 2">
            <a:extLst>
              <a:ext uri="{FF2B5EF4-FFF2-40B4-BE49-F238E27FC236}">
                <a16:creationId xmlns:a16="http://schemas.microsoft.com/office/drawing/2014/main" id="{B44F3EAE-FBCF-1C6E-EB21-71F5E62C3B73}"/>
              </a:ext>
            </a:extLst>
          </p:cNvPr>
          <p:cNvSpPr>
            <a:spLocks noGrp="1"/>
          </p:cNvSpPr>
          <p:nvPr>
            <p:ph idx="1"/>
          </p:nvPr>
        </p:nvSpPr>
        <p:spPr/>
        <p:txBody>
          <a:bodyPr/>
          <a:lstStyle/>
          <a:p>
            <a:r>
              <a:rPr lang="en-US" dirty="0"/>
              <a:t>What are your values?  Are they compatible with Air Force service?</a:t>
            </a:r>
          </a:p>
          <a:p>
            <a:r>
              <a:rPr lang="en-US" dirty="0"/>
              <a:t>Are you communicating enough with your family?</a:t>
            </a:r>
          </a:p>
          <a:p>
            <a:r>
              <a:rPr lang="en-US" dirty="0"/>
              <a:t>Are you effectively managing your stress?</a:t>
            </a:r>
          </a:p>
          <a:p>
            <a:r>
              <a:rPr lang="en-US" dirty="0"/>
              <a:t>Are you being realistic about WLB?</a:t>
            </a:r>
          </a:p>
          <a:p>
            <a:r>
              <a:rPr lang="en-US" dirty="0"/>
              <a:t>What are your priorities?</a:t>
            </a:r>
          </a:p>
        </p:txBody>
      </p:sp>
    </p:spTree>
    <p:extLst>
      <p:ext uri="{BB962C8B-B14F-4D97-AF65-F5344CB8AC3E}">
        <p14:creationId xmlns:p14="http://schemas.microsoft.com/office/powerpoint/2010/main" val="1696218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B831-9A1A-8D38-B5B1-78B10A990586}"/>
              </a:ext>
            </a:extLst>
          </p:cNvPr>
          <p:cNvSpPr>
            <a:spLocks noGrp="1"/>
          </p:cNvSpPr>
          <p:nvPr>
            <p:ph type="title"/>
          </p:nvPr>
        </p:nvSpPr>
        <p:spPr/>
        <p:txBody>
          <a:bodyPr/>
          <a:lstStyle/>
          <a:p>
            <a:r>
              <a:rPr lang="en-US" dirty="0"/>
              <a:t>Challenge #2 – Make Work Fulfilling</a:t>
            </a:r>
          </a:p>
        </p:txBody>
      </p:sp>
      <p:sp>
        <p:nvSpPr>
          <p:cNvPr id="3" name="Content Placeholder 2">
            <a:extLst>
              <a:ext uri="{FF2B5EF4-FFF2-40B4-BE49-F238E27FC236}">
                <a16:creationId xmlns:a16="http://schemas.microsoft.com/office/drawing/2014/main" id="{14C87C37-1B6D-F91C-B379-F6EF2AE8DCB8}"/>
              </a:ext>
            </a:extLst>
          </p:cNvPr>
          <p:cNvSpPr>
            <a:spLocks noGrp="1"/>
          </p:cNvSpPr>
          <p:nvPr>
            <p:ph idx="1"/>
          </p:nvPr>
        </p:nvSpPr>
        <p:spPr/>
        <p:txBody>
          <a:bodyPr/>
          <a:lstStyle/>
          <a:p>
            <a:r>
              <a:rPr lang="en-US" dirty="0"/>
              <a:t>What perceptions or attitude have you adopted toward work?</a:t>
            </a:r>
          </a:p>
          <a:p>
            <a:r>
              <a:rPr lang="en-US" dirty="0"/>
              <a:t>What actions are you taking to find fulfillment in your job?</a:t>
            </a:r>
          </a:p>
          <a:p>
            <a:pPr lvl="1"/>
            <a:r>
              <a:rPr lang="en-US" dirty="0"/>
              <a:t>Are you aligning your values with the organization’s?</a:t>
            </a:r>
          </a:p>
          <a:p>
            <a:pPr lvl="1"/>
            <a:r>
              <a:rPr lang="en-US" dirty="0"/>
              <a:t>Are you building supportive relationships?</a:t>
            </a:r>
          </a:p>
          <a:p>
            <a:pPr lvl="1"/>
            <a:r>
              <a:rPr lang="en-US" dirty="0"/>
              <a:t>Do you have clear goals?</a:t>
            </a:r>
          </a:p>
          <a:p>
            <a:endParaRPr lang="en-US" dirty="0"/>
          </a:p>
          <a:p>
            <a:endParaRPr lang="en-US" dirty="0"/>
          </a:p>
          <a:p>
            <a:endParaRPr lang="en-US" dirty="0"/>
          </a:p>
        </p:txBody>
      </p:sp>
    </p:spTree>
    <p:extLst>
      <p:ext uri="{BB962C8B-B14F-4D97-AF65-F5344CB8AC3E}">
        <p14:creationId xmlns:p14="http://schemas.microsoft.com/office/powerpoint/2010/main" val="409472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336F-C3F8-48A3-76BE-DA726EC61F76}"/>
              </a:ext>
            </a:extLst>
          </p:cNvPr>
          <p:cNvSpPr>
            <a:spLocks noGrp="1"/>
          </p:cNvSpPr>
          <p:nvPr>
            <p:ph type="title"/>
          </p:nvPr>
        </p:nvSpPr>
        <p:spPr/>
        <p:txBody>
          <a:bodyPr/>
          <a:lstStyle/>
          <a:p>
            <a:r>
              <a:rPr lang="en-US" dirty="0"/>
              <a:t>Challenge #3 – Don’t Dwell on WLB</a:t>
            </a:r>
          </a:p>
        </p:txBody>
      </p:sp>
      <p:sp>
        <p:nvSpPr>
          <p:cNvPr id="3" name="Content Placeholder 2">
            <a:extLst>
              <a:ext uri="{FF2B5EF4-FFF2-40B4-BE49-F238E27FC236}">
                <a16:creationId xmlns:a16="http://schemas.microsoft.com/office/drawing/2014/main" id="{DACF0DE5-B8F1-3617-2FFA-D1A13FAC0370}"/>
              </a:ext>
            </a:extLst>
          </p:cNvPr>
          <p:cNvSpPr>
            <a:spLocks noGrp="1"/>
          </p:cNvSpPr>
          <p:nvPr>
            <p:ph idx="1"/>
          </p:nvPr>
        </p:nvSpPr>
        <p:spPr/>
        <p:txBody>
          <a:bodyPr/>
          <a:lstStyle/>
          <a:p>
            <a:r>
              <a:rPr lang="en-US" dirty="0"/>
              <a:t>Establish milestones to reprioritize if needed, but don’t overthink</a:t>
            </a:r>
          </a:p>
          <a:p>
            <a:r>
              <a:rPr lang="en-US" dirty="0"/>
              <a:t>Be vigilant for signs that balance needs adjusting</a:t>
            </a:r>
          </a:p>
          <a:p>
            <a:r>
              <a:rPr lang="en-US" dirty="0"/>
              <a:t>Be accepting and thankful for what you do and what work does for you</a:t>
            </a:r>
          </a:p>
          <a:p>
            <a:r>
              <a:rPr lang="en-US" dirty="0"/>
              <a:t>Understand and accept that working is living</a:t>
            </a:r>
          </a:p>
        </p:txBody>
      </p:sp>
    </p:spTree>
    <p:extLst>
      <p:ext uri="{BB962C8B-B14F-4D97-AF65-F5344CB8AC3E}">
        <p14:creationId xmlns:p14="http://schemas.microsoft.com/office/powerpoint/2010/main" val="1697480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DA810-2551-82A3-D213-22DA600F5584}"/>
              </a:ext>
            </a:extLst>
          </p:cNvPr>
          <p:cNvSpPr>
            <a:spLocks noGrp="1"/>
          </p:cNvSpPr>
          <p:nvPr>
            <p:ph type="title"/>
          </p:nvPr>
        </p:nvSpPr>
        <p:spPr/>
        <p:txBody>
          <a:bodyPr/>
          <a:lstStyle/>
          <a:p>
            <a:r>
              <a:rPr lang="en-US" dirty="0"/>
              <a:t>Parting Thoughts</a:t>
            </a:r>
          </a:p>
        </p:txBody>
      </p:sp>
      <p:sp>
        <p:nvSpPr>
          <p:cNvPr id="3" name="Content Placeholder 2">
            <a:extLst>
              <a:ext uri="{FF2B5EF4-FFF2-40B4-BE49-F238E27FC236}">
                <a16:creationId xmlns:a16="http://schemas.microsoft.com/office/drawing/2014/main" id="{0DF6EA33-38D5-B924-B52E-F191EF4D3C21}"/>
              </a:ext>
            </a:extLst>
          </p:cNvPr>
          <p:cNvSpPr>
            <a:spLocks noGrp="1"/>
          </p:cNvSpPr>
          <p:nvPr>
            <p:ph idx="1"/>
          </p:nvPr>
        </p:nvSpPr>
        <p:spPr/>
        <p:txBody>
          <a:bodyPr/>
          <a:lstStyle/>
          <a:p>
            <a:pPr marL="0" indent="0">
              <a:buNone/>
            </a:pPr>
            <a:r>
              <a:rPr lang="en-US" sz="2000" dirty="0"/>
              <a:t>“</a:t>
            </a:r>
            <a:r>
              <a:rPr lang="en-US" sz="2000" b="1" dirty="0"/>
              <a:t>This is the true joy in life, the being used for a purpose recognized by yourself as a mighty one; the being a force of nature instead of a feverish, selfish little clod of ailments and grievances complaining the world will not devote itself to making you happy.</a:t>
            </a:r>
          </a:p>
          <a:p>
            <a:pPr marL="0" indent="0">
              <a:buNone/>
            </a:pPr>
            <a:r>
              <a:rPr lang="en-US" sz="2000" b="1" dirty="0"/>
              <a:t>I am of the opinion that my life belongs to the whole community, and as long as I live it is my privilege to do for it whatever I can. I want to be thoroughly used up when I die, for the harder I work, the more I live. I rejoice in life for its own sake.</a:t>
            </a:r>
          </a:p>
          <a:p>
            <a:pPr marL="0" indent="0">
              <a:buNone/>
            </a:pPr>
            <a:r>
              <a:rPr lang="en-US" sz="2000" b="1" dirty="0"/>
              <a:t>Life is no brief candle for me. It is a sort of splendid torch which I have got hold of for the moment, and I want to make it burn as brightly as possible before handing it on to future generations.”</a:t>
            </a:r>
          </a:p>
          <a:p>
            <a:pPr marL="0" indent="0">
              <a:buNone/>
            </a:pPr>
            <a:r>
              <a:rPr lang="en-US" sz="2000" b="1" dirty="0"/>
              <a:t>							– George Bernard Shaw</a:t>
            </a:r>
          </a:p>
          <a:p>
            <a:endParaRPr lang="en-US" dirty="0"/>
          </a:p>
        </p:txBody>
      </p:sp>
    </p:spTree>
    <p:extLst>
      <p:ext uri="{BB962C8B-B14F-4D97-AF65-F5344CB8AC3E}">
        <p14:creationId xmlns:p14="http://schemas.microsoft.com/office/powerpoint/2010/main" val="222367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A6EF-5599-42BB-CE7E-BF27F2335873}"/>
              </a:ext>
            </a:extLst>
          </p:cNvPr>
          <p:cNvSpPr>
            <a:spLocks noGrp="1"/>
          </p:cNvSpPr>
          <p:nvPr>
            <p:ph type="title"/>
          </p:nvPr>
        </p:nvSpPr>
        <p:spPr/>
        <p:txBody>
          <a:bodyPr/>
          <a:lstStyle/>
          <a:p>
            <a:r>
              <a:rPr lang="en-US" dirty="0"/>
              <a:t>Self-Assessment Question #1</a:t>
            </a:r>
          </a:p>
        </p:txBody>
      </p:sp>
      <p:sp>
        <p:nvSpPr>
          <p:cNvPr id="3" name="Content Placeholder 2">
            <a:extLst>
              <a:ext uri="{FF2B5EF4-FFF2-40B4-BE49-F238E27FC236}">
                <a16:creationId xmlns:a16="http://schemas.microsoft.com/office/drawing/2014/main" id="{9195DA21-C85D-2A55-E8B4-20C0BDBA474D}"/>
              </a:ext>
            </a:extLst>
          </p:cNvPr>
          <p:cNvSpPr>
            <a:spLocks noGrp="1"/>
          </p:cNvSpPr>
          <p:nvPr>
            <p:ph idx="1"/>
          </p:nvPr>
        </p:nvSpPr>
        <p:spPr/>
        <p:txBody>
          <a:bodyPr/>
          <a:lstStyle/>
          <a:p>
            <a:pPr marL="514350" indent="-514350">
              <a:buAutoNum type="arabicPeriod"/>
            </a:pPr>
            <a:r>
              <a:rPr lang="en-US" dirty="0"/>
              <a:t>Islamic expression that relates to WLB is: </a:t>
            </a:r>
          </a:p>
          <a:p>
            <a:pPr marL="971550" lvl="1" indent="-514350">
              <a:buFont typeface="+mj-lt"/>
              <a:buAutoNum type="alphaUcPeriod"/>
            </a:pPr>
            <a:r>
              <a:rPr lang="en-US" dirty="0"/>
              <a:t>Bismillah</a:t>
            </a:r>
          </a:p>
          <a:p>
            <a:pPr marL="971550" lvl="1" indent="-514350">
              <a:buFont typeface="+mj-lt"/>
              <a:buAutoNum type="alphaUcPeriod"/>
            </a:pPr>
            <a:r>
              <a:rPr lang="en-US" dirty="0"/>
              <a:t>Da’wah</a:t>
            </a:r>
          </a:p>
          <a:p>
            <a:pPr marL="971550" lvl="1" indent="-514350">
              <a:buFont typeface="+mj-lt"/>
              <a:buAutoNum type="alphaUcPeriod"/>
            </a:pPr>
            <a:r>
              <a:rPr lang="en-US" dirty="0"/>
              <a:t>Jannah</a:t>
            </a:r>
          </a:p>
          <a:p>
            <a:pPr marL="971550" lvl="1" indent="-514350">
              <a:buFont typeface="+mj-lt"/>
              <a:buAutoNum type="alphaUcPeriod"/>
            </a:pPr>
            <a:r>
              <a:rPr lang="en-US" dirty="0" err="1"/>
              <a:t>Wasatiyyah</a:t>
            </a:r>
            <a:endParaRPr lang="en-US" dirty="0"/>
          </a:p>
          <a:p>
            <a:endParaRPr lang="en-US" dirty="0"/>
          </a:p>
        </p:txBody>
      </p:sp>
    </p:spTree>
    <p:extLst>
      <p:ext uri="{BB962C8B-B14F-4D97-AF65-F5344CB8AC3E}">
        <p14:creationId xmlns:p14="http://schemas.microsoft.com/office/powerpoint/2010/main" val="2717025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F1F0-E4D6-F3F3-F64C-44EB5E313739}"/>
              </a:ext>
            </a:extLst>
          </p:cNvPr>
          <p:cNvSpPr>
            <a:spLocks noGrp="1"/>
          </p:cNvSpPr>
          <p:nvPr>
            <p:ph type="title"/>
          </p:nvPr>
        </p:nvSpPr>
        <p:spPr/>
        <p:txBody>
          <a:bodyPr/>
          <a:lstStyle/>
          <a:p>
            <a:r>
              <a:rPr lang="en-US" dirty="0"/>
              <a:t>Self-Assessment Question #2</a:t>
            </a:r>
          </a:p>
        </p:txBody>
      </p:sp>
      <p:sp>
        <p:nvSpPr>
          <p:cNvPr id="3" name="Content Placeholder 2">
            <a:extLst>
              <a:ext uri="{FF2B5EF4-FFF2-40B4-BE49-F238E27FC236}">
                <a16:creationId xmlns:a16="http://schemas.microsoft.com/office/drawing/2014/main" id="{B965F9EE-145D-BB0F-A228-342617ADAC9A}"/>
              </a:ext>
            </a:extLst>
          </p:cNvPr>
          <p:cNvSpPr>
            <a:spLocks noGrp="1"/>
          </p:cNvSpPr>
          <p:nvPr>
            <p:ph idx="1"/>
          </p:nvPr>
        </p:nvSpPr>
        <p:spPr/>
        <p:txBody>
          <a:bodyPr/>
          <a:lstStyle/>
          <a:p>
            <a:pPr marL="514350" indent="-514350">
              <a:buAutoNum type="arabicPeriod"/>
            </a:pPr>
            <a:r>
              <a:rPr lang="en-US" dirty="0"/>
              <a:t>Contemporary WLB blending work and life is commonly referred to:</a:t>
            </a:r>
          </a:p>
          <a:p>
            <a:pPr marL="971550" lvl="1" indent="-514350">
              <a:buFont typeface="+mj-lt"/>
              <a:buAutoNum type="alphaUcPeriod"/>
            </a:pPr>
            <a:r>
              <a:rPr lang="en-US" dirty="0"/>
              <a:t>Integration</a:t>
            </a:r>
          </a:p>
          <a:p>
            <a:pPr marL="971550" lvl="1" indent="-514350">
              <a:buFont typeface="+mj-lt"/>
              <a:buAutoNum type="alphaUcPeriod"/>
            </a:pPr>
            <a:r>
              <a:rPr lang="en-US" dirty="0"/>
              <a:t>Merging</a:t>
            </a:r>
          </a:p>
          <a:p>
            <a:pPr marL="971550" lvl="1" indent="-514350">
              <a:buFont typeface="+mj-lt"/>
              <a:buAutoNum type="alphaUcPeriod"/>
            </a:pPr>
            <a:r>
              <a:rPr lang="en-US" dirty="0"/>
              <a:t>Disintegration</a:t>
            </a:r>
          </a:p>
          <a:p>
            <a:pPr marL="971550" lvl="1" indent="-514350">
              <a:buFont typeface="+mj-lt"/>
              <a:buAutoNum type="alphaUcPeriod"/>
            </a:pPr>
            <a:r>
              <a:rPr lang="en-US" dirty="0"/>
              <a:t>Diffusion</a:t>
            </a:r>
          </a:p>
          <a:p>
            <a:endParaRPr lang="en-US" dirty="0"/>
          </a:p>
        </p:txBody>
      </p:sp>
    </p:spTree>
    <p:extLst>
      <p:ext uri="{BB962C8B-B14F-4D97-AF65-F5344CB8AC3E}">
        <p14:creationId xmlns:p14="http://schemas.microsoft.com/office/powerpoint/2010/main" val="4015773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80C-0DD3-5017-0BB8-CEEA218B2531}"/>
              </a:ext>
            </a:extLst>
          </p:cNvPr>
          <p:cNvSpPr>
            <a:spLocks noGrp="1"/>
          </p:cNvSpPr>
          <p:nvPr>
            <p:ph type="title"/>
          </p:nvPr>
        </p:nvSpPr>
        <p:spPr/>
        <p:txBody>
          <a:bodyPr/>
          <a:lstStyle/>
          <a:p>
            <a:r>
              <a:rPr lang="en-US" dirty="0"/>
              <a:t>Self-Assessment Question #3</a:t>
            </a:r>
          </a:p>
        </p:txBody>
      </p:sp>
      <p:sp>
        <p:nvSpPr>
          <p:cNvPr id="3" name="Content Placeholder 2">
            <a:extLst>
              <a:ext uri="{FF2B5EF4-FFF2-40B4-BE49-F238E27FC236}">
                <a16:creationId xmlns:a16="http://schemas.microsoft.com/office/drawing/2014/main" id="{6D6ABBB9-1637-49E3-9CBF-7E7047FD5B1E}"/>
              </a:ext>
            </a:extLst>
          </p:cNvPr>
          <p:cNvSpPr>
            <a:spLocks noGrp="1"/>
          </p:cNvSpPr>
          <p:nvPr>
            <p:ph idx="1"/>
          </p:nvPr>
        </p:nvSpPr>
        <p:spPr/>
        <p:txBody>
          <a:bodyPr/>
          <a:lstStyle/>
          <a:p>
            <a:pPr marL="514350" indent="-514350">
              <a:buAutoNum type="arabicPeriod"/>
            </a:pPr>
            <a:r>
              <a:rPr lang="en-US" dirty="0"/>
              <a:t>How does the Air Force promote work-life balance:</a:t>
            </a:r>
          </a:p>
          <a:p>
            <a:pPr marL="971550" lvl="1" indent="-514350">
              <a:buFont typeface="+mj-lt"/>
              <a:buAutoNum type="alphaUcPeriod"/>
            </a:pPr>
            <a:r>
              <a:rPr lang="en-US" dirty="0"/>
              <a:t>Encourages using leave only in emergencies</a:t>
            </a:r>
          </a:p>
          <a:p>
            <a:pPr marL="971550" lvl="1" indent="-514350">
              <a:buFont typeface="+mj-lt"/>
              <a:buAutoNum type="alphaUcPeriod"/>
            </a:pPr>
            <a:r>
              <a:rPr lang="en-US" dirty="0"/>
              <a:t>Enforces strict leave regulations</a:t>
            </a:r>
          </a:p>
          <a:p>
            <a:pPr marL="971550" lvl="1" indent="-514350">
              <a:buFont typeface="+mj-lt"/>
              <a:buAutoNum type="alphaUcPeriod"/>
            </a:pPr>
            <a:r>
              <a:rPr lang="en-US" dirty="0"/>
              <a:t>Discourages loss of leave due to mismanagement</a:t>
            </a:r>
          </a:p>
          <a:p>
            <a:pPr marL="971550" lvl="1" indent="-514350">
              <a:buFont typeface="+mj-lt"/>
              <a:buAutoNum type="alphaUcPeriod"/>
            </a:pPr>
            <a:r>
              <a:rPr lang="en-US" dirty="0"/>
              <a:t>Mandates daily physical fitness activities </a:t>
            </a:r>
          </a:p>
          <a:p>
            <a:pPr marL="971550" lvl="1" indent="-514350">
              <a:buFont typeface="+mj-lt"/>
              <a:buAutoNum type="alphaUcPeriod"/>
            </a:pPr>
            <a:endParaRPr lang="en-US" dirty="0"/>
          </a:p>
          <a:p>
            <a:endParaRPr lang="en-US" dirty="0"/>
          </a:p>
        </p:txBody>
      </p:sp>
    </p:spTree>
    <p:extLst>
      <p:ext uri="{BB962C8B-B14F-4D97-AF65-F5344CB8AC3E}">
        <p14:creationId xmlns:p14="http://schemas.microsoft.com/office/powerpoint/2010/main" val="1213122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A7F7-C9DC-463E-6194-C91F7072C49F}"/>
              </a:ext>
            </a:extLst>
          </p:cNvPr>
          <p:cNvSpPr>
            <a:spLocks noGrp="1"/>
          </p:cNvSpPr>
          <p:nvPr>
            <p:ph type="title"/>
          </p:nvPr>
        </p:nvSpPr>
        <p:spPr/>
        <p:txBody>
          <a:bodyPr/>
          <a:lstStyle/>
          <a:p>
            <a:r>
              <a:rPr lang="en-US" dirty="0"/>
              <a:t>Continuing Education Credit</a:t>
            </a:r>
          </a:p>
        </p:txBody>
      </p:sp>
      <p:pic>
        <p:nvPicPr>
          <p:cNvPr id="5" name="Content Placeholder 4">
            <a:extLst>
              <a:ext uri="{FF2B5EF4-FFF2-40B4-BE49-F238E27FC236}">
                <a16:creationId xmlns:a16="http://schemas.microsoft.com/office/drawing/2014/main" id="{450A3463-0681-7868-B6E8-3C29E8722FEB}"/>
              </a:ext>
            </a:extLst>
          </p:cNvPr>
          <p:cNvPicPr>
            <a:picLocks noGrp="1" noChangeAspect="1"/>
          </p:cNvPicPr>
          <p:nvPr>
            <p:ph idx="1"/>
          </p:nvPr>
        </p:nvPicPr>
        <p:blipFill>
          <a:blip r:embed="rId2"/>
          <a:stretch>
            <a:fillRect/>
          </a:stretch>
        </p:blipFill>
        <p:spPr>
          <a:xfrm>
            <a:off x="4563819" y="1597143"/>
            <a:ext cx="3184432" cy="3173219"/>
          </a:xfrm>
        </p:spPr>
      </p:pic>
      <p:sp>
        <p:nvSpPr>
          <p:cNvPr id="6" name="TextBox 5">
            <a:extLst>
              <a:ext uri="{FF2B5EF4-FFF2-40B4-BE49-F238E27FC236}">
                <a16:creationId xmlns:a16="http://schemas.microsoft.com/office/drawing/2014/main" id="{5E2724C7-86BC-4A76-7ED0-ED126ED99597}"/>
              </a:ext>
            </a:extLst>
          </p:cNvPr>
          <p:cNvSpPr txBox="1"/>
          <p:nvPr/>
        </p:nvSpPr>
        <p:spPr>
          <a:xfrm>
            <a:off x="4433326" y="4770362"/>
            <a:ext cx="332534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Deadline to obtain CE </a:t>
            </a:r>
            <a:r>
              <a:rPr kumimoji="0" lang="en-US" sz="32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5 Aug 2025</a:t>
            </a:r>
            <a:endParaRPr kumimoji="0" lang="en-US" sz="12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796657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1431</Words>
  <Application>Microsoft Office PowerPoint</Application>
  <PresentationFormat>Widescreen</PresentationFormat>
  <Paragraphs>183</Paragraphs>
  <Slides>26</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Aptos</vt:lpstr>
      <vt:lpstr>Aptos Display</vt:lpstr>
      <vt:lpstr>Arial</vt:lpstr>
      <vt:lpstr>Calibri</vt:lpstr>
      <vt:lpstr>Times New Roman</vt:lpstr>
      <vt:lpstr>Office Theme</vt:lpstr>
      <vt:lpstr>1_Office Theme</vt:lpstr>
      <vt:lpstr> Society of Air Force Pharmacy Mid-Year Conference 16 -18 June 2025 Hilton Norfolk The Main Norfolk, VA</vt:lpstr>
      <vt:lpstr>PowerPoint Presentation</vt:lpstr>
      <vt:lpstr>Disclosure</vt:lpstr>
      <vt:lpstr>Learning Objectives </vt:lpstr>
      <vt:lpstr>Work/Life Balance – Why Discuss?</vt:lpstr>
      <vt:lpstr>Faith Perspectives </vt:lpstr>
      <vt:lpstr>WLB Approaches in Today’s Workplace</vt:lpstr>
      <vt:lpstr>WLB Approaches – Traditional Separation</vt:lpstr>
      <vt:lpstr>WLB Approaches - Integration</vt:lpstr>
      <vt:lpstr>WLB Approaches - Prioritization</vt:lpstr>
      <vt:lpstr>WLB Approaches – Energy Management</vt:lpstr>
      <vt:lpstr>WLB Approaches – W/L Fusion</vt:lpstr>
      <vt:lpstr>How does the Air Force Support WLB?</vt:lpstr>
      <vt:lpstr>How Should You Support WLB?</vt:lpstr>
      <vt:lpstr>Pharmacy Senior Leader Perspectives</vt:lpstr>
      <vt:lpstr>Pharmacy Senior Leader Perspectives</vt:lpstr>
      <vt:lpstr>Pharmacy Senior Leader Perspectives</vt:lpstr>
      <vt:lpstr>Pharmacy Senior Leader Perspectives</vt:lpstr>
      <vt:lpstr>Challenge #1 – Determine Your WLB Approach</vt:lpstr>
      <vt:lpstr>Challenge #2 – Make Work Fulfilling</vt:lpstr>
      <vt:lpstr>Challenge #3 – Don’t Dwell on WLB</vt:lpstr>
      <vt:lpstr>Parting Thoughts</vt:lpstr>
      <vt:lpstr>Self-Assessment Question #1</vt:lpstr>
      <vt:lpstr>Self-Assessment Question #2</vt:lpstr>
      <vt:lpstr>Self-Assessment Question #3</vt:lpstr>
      <vt:lpstr>Continuing Education Credit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Godwin</dc:creator>
  <cp:lastModifiedBy>Beth Godwin</cp:lastModifiedBy>
  <cp:revision>1</cp:revision>
  <dcterms:created xsi:type="dcterms:W3CDTF">2025-06-17T16:22:55Z</dcterms:created>
  <dcterms:modified xsi:type="dcterms:W3CDTF">2025-06-17T16:23:01Z</dcterms:modified>
</cp:coreProperties>
</file>