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6" r:id="rId5"/>
    <p:sldId id="257" r:id="rId6"/>
    <p:sldId id="259" r:id="rId7"/>
    <p:sldId id="266" r:id="rId8"/>
    <p:sldId id="267" r:id="rId9"/>
    <p:sldId id="268" r:id="rId10"/>
    <p:sldId id="270" r:id="rId11"/>
    <p:sldId id="271" r:id="rId12"/>
    <p:sldId id="272" r:id="rId13"/>
    <p:sldId id="269" r:id="rId14"/>
    <p:sldId id="273" r:id="rId15"/>
    <p:sldId id="274" r:id="rId16"/>
    <p:sldId id="276" r:id="rId17"/>
    <p:sldId id="2147480355" r:id="rId18"/>
    <p:sldId id="2147480340" r:id="rId19"/>
    <p:sldId id="277" r:id="rId20"/>
    <p:sldId id="2147480342" r:id="rId21"/>
    <p:sldId id="2147480343" r:id="rId22"/>
    <p:sldId id="2147480344" r:id="rId23"/>
    <p:sldId id="2147480345" r:id="rId24"/>
    <p:sldId id="2147480349" r:id="rId25"/>
    <p:sldId id="2147480350" r:id="rId26"/>
    <p:sldId id="2147480354" r:id="rId27"/>
    <p:sldId id="2147480341" r:id="rId28"/>
    <p:sldId id="2147480353" r:id="rId29"/>
    <p:sldId id="2147480346" r:id="rId30"/>
    <p:sldId id="2147480356" r:id="rId31"/>
    <p:sldId id="261" r:id="rId32"/>
    <p:sldId id="262" r:id="rId33"/>
    <p:sldId id="260" r:id="rId34"/>
    <p:sldId id="265" r:id="rId35"/>
    <p:sldId id="214748314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2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714" autoAdjust="0"/>
  </p:normalViewPr>
  <p:slideViewPr>
    <p:cSldViewPr snapToGrid="0">
      <p:cViewPr varScale="1">
        <p:scale>
          <a:sx n="93" d="100"/>
          <a:sy n="93" d="100"/>
        </p:scale>
        <p:origin x="1272" y="84"/>
      </p:cViewPr>
      <p:guideLst/>
    </p:cSldViewPr>
  </p:slideViewPr>
  <p:notesTextViewPr>
    <p:cViewPr>
      <p:scale>
        <a:sx n="1" d="1"/>
        <a:sy n="1" d="1"/>
      </p:scale>
      <p:origin x="0" y="0"/>
    </p:cViewPr>
  </p:notesTextViewPr>
  <p:sorterViewPr>
    <p:cViewPr>
      <p:scale>
        <a:sx n="100" d="100"/>
        <a:sy n="100" d="100"/>
      </p:scale>
      <p:origin x="0" y="-7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FC867C-A496-4168-A170-BD165780DA05}" type="doc">
      <dgm:prSet loTypeId="urn:microsoft.com/office/officeart/2005/8/layout/cycle7" loCatId="cycle" qsTypeId="urn:microsoft.com/office/officeart/2005/8/quickstyle/simple1" qsCatId="simple" csTypeId="urn:microsoft.com/office/officeart/2005/8/colors/accent0_3" csCatId="mainScheme" phldr="1"/>
      <dgm:spPr/>
      <dgm:t>
        <a:bodyPr/>
        <a:lstStyle/>
        <a:p>
          <a:endParaRPr lang="en-US"/>
        </a:p>
      </dgm:t>
    </dgm:pt>
    <dgm:pt modelId="{8B4EFB16-BF0D-442A-9611-5C4305E9295D}">
      <dgm:prSet phldrT="[Text]"/>
      <dgm:spPr/>
      <dgm:t>
        <a:bodyPr/>
        <a:lstStyle/>
        <a:p>
          <a:r>
            <a:rPr lang="en-US" dirty="0"/>
            <a:t>Prime Vendor</a:t>
          </a:r>
        </a:p>
      </dgm:t>
    </dgm:pt>
    <dgm:pt modelId="{D16845B8-2DA8-42FD-9B93-9601C763A555}" type="parTrans" cxnId="{599D04B7-3308-4A89-B247-5CCF19C39288}">
      <dgm:prSet/>
      <dgm:spPr/>
      <dgm:t>
        <a:bodyPr/>
        <a:lstStyle/>
        <a:p>
          <a:endParaRPr lang="en-US"/>
        </a:p>
      </dgm:t>
    </dgm:pt>
    <dgm:pt modelId="{91FC2604-2F9E-4557-AD47-ED94EBBFCB9B}" type="sibTrans" cxnId="{599D04B7-3308-4A89-B247-5CCF19C39288}">
      <dgm:prSet/>
      <dgm:spPr/>
      <dgm:t>
        <a:bodyPr/>
        <a:lstStyle/>
        <a:p>
          <a:endParaRPr lang="en-US" dirty="0"/>
        </a:p>
      </dgm:t>
    </dgm:pt>
    <dgm:pt modelId="{E5E627B7-1C19-4694-981A-806449989499}">
      <dgm:prSet phldrT="[Text]"/>
      <dgm:spPr/>
      <dgm:t>
        <a:bodyPr/>
        <a:lstStyle/>
        <a:p>
          <a:r>
            <a:rPr lang="en-US" dirty="0"/>
            <a:t>Industry Partners</a:t>
          </a:r>
        </a:p>
      </dgm:t>
    </dgm:pt>
    <dgm:pt modelId="{E31F4E82-CDB5-46B0-B288-13FA9E5CABBE}" type="parTrans" cxnId="{41DDC810-A10C-463D-8B32-E3DE41C6431F}">
      <dgm:prSet/>
      <dgm:spPr/>
      <dgm:t>
        <a:bodyPr/>
        <a:lstStyle/>
        <a:p>
          <a:endParaRPr lang="en-US"/>
        </a:p>
      </dgm:t>
    </dgm:pt>
    <dgm:pt modelId="{8F0B4426-5E1F-42DB-B7AC-8FC01FB4D02C}" type="sibTrans" cxnId="{41DDC810-A10C-463D-8B32-E3DE41C6431F}">
      <dgm:prSet/>
      <dgm:spPr/>
      <dgm:t>
        <a:bodyPr/>
        <a:lstStyle/>
        <a:p>
          <a:endParaRPr lang="en-US" dirty="0"/>
        </a:p>
      </dgm:t>
    </dgm:pt>
    <dgm:pt modelId="{CEB37C5D-DE87-4EFE-9D5E-029239A230A9}">
      <dgm:prSet phldrT="[Text]"/>
      <dgm:spPr/>
      <dgm:t>
        <a:bodyPr/>
        <a:lstStyle/>
        <a:p>
          <a:r>
            <a:rPr lang="en-US" dirty="0"/>
            <a:t>MTF Pharmacy</a:t>
          </a:r>
        </a:p>
      </dgm:t>
    </dgm:pt>
    <dgm:pt modelId="{991243CC-3E41-4222-B1BE-2F1D5708318F}" type="parTrans" cxnId="{A20A4D8E-9998-40C9-9946-1CC7BAC87340}">
      <dgm:prSet/>
      <dgm:spPr/>
      <dgm:t>
        <a:bodyPr/>
        <a:lstStyle/>
        <a:p>
          <a:endParaRPr lang="en-US"/>
        </a:p>
      </dgm:t>
    </dgm:pt>
    <dgm:pt modelId="{2495186B-8A0D-4101-811D-7FF52C91DE8D}" type="sibTrans" cxnId="{A20A4D8E-9998-40C9-9946-1CC7BAC87340}">
      <dgm:prSet/>
      <dgm:spPr/>
      <dgm:t>
        <a:bodyPr/>
        <a:lstStyle/>
        <a:p>
          <a:endParaRPr lang="en-US" dirty="0"/>
        </a:p>
      </dgm:t>
    </dgm:pt>
    <dgm:pt modelId="{50BC23A8-2A71-4541-859F-C730483EA18A}" type="pres">
      <dgm:prSet presAssocID="{BDFC867C-A496-4168-A170-BD165780DA05}" presName="Name0" presStyleCnt="0">
        <dgm:presLayoutVars>
          <dgm:dir/>
          <dgm:resizeHandles val="exact"/>
        </dgm:presLayoutVars>
      </dgm:prSet>
      <dgm:spPr/>
    </dgm:pt>
    <dgm:pt modelId="{0B718306-53E8-45B3-A750-4EA3841E6747}" type="pres">
      <dgm:prSet presAssocID="{8B4EFB16-BF0D-442A-9611-5C4305E9295D}" presName="node" presStyleLbl="node1" presStyleIdx="0" presStyleCnt="3">
        <dgm:presLayoutVars>
          <dgm:bulletEnabled val="1"/>
        </dgm:presLayoutVars>
      </dgm:prSet>
      <dgm:spPr/>
    </dgm:pt>
    <dgm:pt modelId="{6E92033D-E0A4-49A9-BBE7-17E229D029D9}" type="pres">
      <dgm:prSet presAssocID="{91FC2604-2F9E-4557-AD47-ED94EBBFCB9B}" presName="sibTrans" presStyleLbl="sibTrans2D1" presStyleIdx="0" presStyleCnt="3"/>
      <dgm:spPr/>
    </dgm:pt>
    <dgm:pt modelId="{5CFA474B-6F7F-4A16-9A7F-A562D92AB055}" type="pres">
      <dgm:prSet presAssocID="{91FC2604-2F9E-4557-AD47-ED94EBBFCB9B}" presName="connectorText" presStyleLbl="sibTrans2D1" presStyleIdx="0" presStyleCnt="3"/>
      <dgm:spPr/>
    </dgm:pt>
    <dgm:pt modelId="{82F97242-5FE3-4763-9321-DA50C72FAEE8}" type="pres">
      <dgm:prSet presAssocID="{E5E627B7-1C19-4694-981A-806449989499}" presName="node" presStyleLbl="node1" presStyleIdx="1" presStyleCnt="3">
        <dgm:presLayoutVars>
          <dgm:bulletEnabled val="1"/>
        </dgm:presLayoutVars>
      </dgm:prSet>
      <dgm:spPr/>
    </dgm:pt>
    <dgm:pt modelId="{571B8229-01F4-4B69-80EE-15F6E85DBD86}" type="pres">
      <dgm:prSet presAssocID="{8F0B4426-5E1F-42DB-B7AC-8FC01FB4D02C}" presName="sibTrans" presStyleLbl="sibTrans2D1" presStyleIdx="1" presStyleCnt="3"/>
      <dgm:spPr/>
    </dgm:pt>
    <dgm:pt modelId="{5A8A492E-81FC-4E93-8B92-CEB4651DF349}" type="pres">
      <dgm:prSet presAssocID="{8F0B4426-5E1F-42DB-B7AC-8FC01FB4D02C}" presName="connectorText" presStyleLbl="sibTrans2D1" presStyleIdx="1" presStyleCnt="3"/>
      <dgm:spPr/>
    </dgm:pt>
    <dgm:pt modelId="{78D03D5D-B1D7-470B-9DEE-07AD32BAAE2A}" type="pres">
      <dgm:prSet presAssocID="{CEB37C5D-DE87-4EFE-9D5E-029239A230A9}" presName="node" presStyleLbl="node1" presStyleIdx="2" presStyleCnt="3">
        <dgm:presLayoutVars>
          <dgm:bulletEnabled val="1"/>
        </dgm:presLayoutVars>
      </dgm:prSet>
      <dgm:spPr/>
    </dgm:pt>
    <dgm:pt modelId="{328D438C-E47B-4971-B250-4CC671DD5AA2}" type="pres">
      <dgm:prSet presAssocID="{2495186B-8A0D-4101-811D-7FF52C91DE8D}" presName="sibTrans" presStyleLbl="sibTrans2D1" presStyleIdx="2" presStyleCnt="3"/>
      <dgm:spPr/>
    </dgm:pt>
    <dgm:pt modelId="{2646A15A-22BD-449A-9E09-81A27BAFB3FA}" type="pres">
      <dgm:prSet presAssocID="{2495186B-8A0D-4101-811D-7FF52C91DE8D}" presName="connectorText" presStyleLbl="sibTrans2D1" presStyleIdx="2" presStyleCnt="3"/>
      <dgm:spPr/>
    </dgm:pt>
  </dgm:ptLst>
  <dgm:cxnLst>
    <dgm:cxn modelId="{41DDC810-A10C-463D-8B32-E3DE41C6431F}" srcId="{BDFC867C-A496-4168-A170-BD165780DA05}" destId="{E5E627B7-1C19-4694-981A-806449989499}" srcOrd="1" destOrd="0" parTransId="{E31F4E82-CDB5-46B0-B288-13FA9E5CABBE}" sibTransId="{8F0B4426-5E1F-42DB-B7AC-8FC01FB4D02C}"/>
    <dgm:cxn modelId="{8F3AF812-E399-465F-91FD-88A19873FAA3}" type="presOf" srcId="{91FC2604-2F9E-4557-AD47-ED94EBBFCB9B}" destId="{6E92033D-E0A4-49A9-BBE7-17E229D029D9}" srcOrd="0" destOrd="0" presId="urn:microsoft.com/office/officeart/2005/8/layout/cycle7"/>
    <dgm:cxn modelId="{1C4F6B31-9A58-4B5F-89D1-ED8CAD689140}" type="presOf" srcId="{2495186B-8A0D-4101-811D-7FF52C91DE8D}" destId="{2646A15A-22BD-449A-9E09-81A27BAFB3FA}" srcOrd="1" destOrd="0" presId="urn:microsoft.com/office/officeart/2005/8/layout/cycle7"/>
    <dgm:cxn modelId="{885FDE5F-6EEA-4E86-B2D9-222EB831E609}" type="presOf" srcId="{91FC2604-2F9E-4557-AD47-ED94EBBFCB9B}" destId="{5CFA474B-6F7F-4A16-9A7F-A562D92AB055}" srcOrd="1" destOrd="0" presId="urn:microsoft.com/office/officeart/2005/8/layout/cycle7"/>
    <dgm:cxn modelId="{A20A4D8E-9998-40C9-9946-1CC7BAC87340}" srcId="{BDFC867C-A496-4168-A170-BD165780DA05}" destId="{CEB37C5D-DE87-4EFE-9D5E-029239A230A9}" srcOrd="2" destOrd="0" parTransId="{991243CC-3E41-4222-B1BE-2F1D5708318F}" sibTransId="{2495186B-8A0D-4101-811D-7FF52C91DE8D}"/>
    <dgm:cxn modelId="{9DB2EF92-C335-48DF-B598-A1649E88AD21}" type="presOf" srcId="{BDFC867C-A496-4168-A170-BD165780DA05}" destId="{50BC23A8-2A71-4541-859F-C730483EA18A}" srcOrd="0" destOrd="0" presId="urn:microsoft.com/office/officeart/2005/8/layout/cycle7"/>
    <dgm:cxn modelId="{1E52E79B-278B-461E-9C36-92FBC78BC6D8}" type="presOf" srcId="{8F0B4426-5E1F-42DB-B7AC-8FC01FB4D02C}" destId="{5A8A492E-81FC-4E93-8B92-CEB4651DF349}" srcOrd="1" destOrd="0" presId="urn:microsoft.com/office/officeart/2005/8/layout/cycle7"/>
    <dgm:cxn modelId="{C80927A8-95D2-470C-BECD-91743A04DF5B}" type="presOf" srcId="{8F0B4426-5E1F-42DB-B7AC-8FC01FB4D02C}" destId="{571B8229-01F4-4B69-80EE-15F6E85DBD86}" srcOrd="0" destOrd="0" presId="urn:microsoft.com/office/officeart/2005/8/layout/cycle7"/>
    <dgm:cxn modelId="{599D04B7-3308-4A89-B247-5CCF19C39288}" srcId="{BDFC867C-A496-4168-A170-BD165780DA05}" destId="{8B4EFB16-BF0D-442A-9611-5C4305E9295D}" srcOrd="0" destOrd="0" parTransId="{D16845B8-2DA8-42FD-9B93-9601C763A555}" sibTransId="{91FC2604-2F9E-4557-AD47-ED94EBBFCB9B}"/>
    <dgm:cxn modelId="{21A687C8-0EA9-4BDB-B548-F2862974926D}" type="presOf" srcId="{8B4EFB16-BF0D-442A-9611-5C4305E9295D}" destId="{0B718306-53E8-45B3-A750-4EA3841E6747}" srcOrd="0" destOrd="0" presId="urn:microsoft.com/office/officeart/2005/8/layout/cycle7"/>
    <dgm:cxn modelId="{7D5239E2-4307-42C5-B181-B04397068C9F}" type="presOf" srcId="{E5E627B7-1C19-4694-981A-806449989499}" destId="{82F97242-5FE3-4763-9321-DA50C72FAEE8}" srcOrd="0" destOrd="0" presId="urn:microsoft.com/office/officeart/2005/8/layout/cycle7"/>
    <dgm:cxn modelId="{F2A46AFA-44C5-4A35-A4D7-96FB80D932A5}" type="presOf" srcId="{2495186B-8A0D-4101-811D-7FF52C91DE8D}" destId="{328D438C-E47B-4971-B250-4CC671DD5AA2}" srcOrd="0" destOrd="0" presId="urn:microsoft.com/office/officeart/2005/8/layout/cycle7"/>
    <dgm:cxn modelId="{0E6948FE-1CE4-403C-95EC-797AFB3B0DB9}" type="presOf" srcId="{CEB37C5D-DE87-4EFE-9D5E-029239A230A9}" destId="{78D03D5D-B1D7-470B-9DEE-07AD32BAAE2A}" srcOrd="0" destOrd="0" presId="urn:microsoft.com/office/officeart/2005/8/layout/cycle7"/>
    <dgm:cxn modelId="{450491F8-CA5B-45A6-B2BB-A59026D30E89}" type="presParOf" srcId="{50BC23A8-2A71-4541-859F-C730483EA18A}" destId="{0B718306-53E8-45B3-A750-4EA3841E6747}" srcOrd="0" destOrd="0" presId="urn:microsoft.com/office/officeart/2005/8/layout/cycle7"/>
    <dgm:cxn modelId="{5F37C3A0-7F6E-4DF5-A3CE-DB357C521CBD}" type="presParOf" srcId="{50BC23A8-2A71-4541-859F-C730483EA18A}" destId="{6E92033D-E0A4-49A9-BBE7-17E229D029D9}" srcOrd="1" destOrd="0" presId="urn:microsoft.com/office/officeart/2005/8/layout/cycle7"/>
    <dgm:cxn modelId="{02571E86-7AFF-476E-8C62-BEEF366CF528}" type="presParOf" srcId="{6E92033D-E0A4-49A9-BBE7-17E229D029D9}" destId="{5CFA474B-6F7F-4A16-9A7F-A562D92AB055}" srcOrd="0" destOrd="0" presId="urn:microsoft.com/office/officeart/2005/8/layout/cycle7"/>
    <dgm:cxn modelId="{49A809DB-E9FC-4CED-A5EC-95E3D6B9BD2E}" type="presParOf" srcId="{50BC23A8-2A71-4541-859F-C730483EA18A}" destId="{82F97242-5FE3-4763-9321-DA50C72FAEE8}" srcOrd="2" destOrd="0" presId="urn:microsoft.com/office/officeart/2005/8/layout/cycle7"/>
    <dgm:cxn modelId="{77F7107B-CE4A-474F-A133-D18BFF66C315}" type="presParOf" srcId="{50BC23A8-2A71-4541-859F-C730483EA18A}" destId="{571B8229-01F4-4B69-80EE-15F6E85DBD86}" srcOrd="3" destOrd="0" presId="urn:microsoft.com/office/officeart/2005/8/layout/cycle7"/>
    <dgm:cxn modelId="{45D670D9-D159-4372-9B76-A882EBE28E00}" type="presParOf" srcId="{571B8229-01F4-4B69-80EE-15F6E85DBD86}" destId="{5A8A492E-81FC-4E93-8B92-CEB4651DF349}" srcOrd="0" destOrd="0" presId="urn:microsoft.com/office/officeart/2005/8/layout/cycle7"/>
    <dgm:cxn modelId="{E0188731-B1D2-473D-9D62-00CA0DCE0630}" type="presParOf" srcId="{50BC23A8-2A71-4541-859F-C730483EA18A}" destId="{78D03D5D-B1D7-470B-9DEE-07AD32BAAE2A}" srcOrd="4" destOrd="0" presId="urn:microsoft.com/office/officeart/2005/8/layout/cycle7"/>
    <dgm:cxn modelId="{50FC7A29-B191-42B7-8208-DBB43036DCF4}" type="presParOf" srcId="{50BC23A8-2A71-4541-859F-C730483EA18A}" destId="{328D438C-E47B-4971-B250-4CC671DD5AA2}" srcOrd="5" destOrd="0" presId="urn:microsoft.com/office/officeart/2005/8/layout/cycle7"/>
    <dgm:cxn modelId="{7FEDAB1E-0D0A-42F8-89F7-B0F563188910}" type="presParOf" srcId="{328D438C-E47B-4971-B250-4CC671DD5AA2}" destId="{2646A15A-22BD-449A-9E09-81A27BAFB3FA}"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18306-53E8-45B3-A750-4EA3841E6747}">
      <dsp:nvSpPr>
        <dsp:cNvPr id="0" name=""/>
        <dsp:cNvSpPr/>
      </dsp:nvSpPr>
      <dsp:spPr>
        <a:xfrm>
          <a:off x="1620950" y="143795"/>
          <a:ext cx="1961400" cy="98070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Prime Vendor</a:t>
          </a:r>
        </a:p>
      </dsp:txBody>
      <dsp:txXfrm>
        <a:off x="1649674" y="172519"/>
        <a:ext cx="1903952" cy="923252"/>
      </dsp:txXfrm>
    </dsp:sp>
    <dsp:sp modelId="{6E92033D-E0A4-49A9-BBE7-17E229D029D9}">
      <dsp:nvSpPr>
        <dsp:cNvPr id="0" name=""/>
        <dsp:cNvSpPr/>
      </dsp:nvSpPr>
      <dsp:spPr>
        <a:xfrm rot="3600000">
          <a:off x="2900200" y="1865515"/>
          <a:ext cx="1022936" cy="343245"/>
        </a:xfrm>
        <a:prstGeom prst="lef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3003174" y="1934164"/>
        <a:ext cx="816989" cy="205947"/>
      </dsp:txXfrm>
    </dsp:sp>
    <dsp:sp modelId="{82F97242-5FE3-4763-9321-DA50C72FAEE8}">
      <dsp:nvSpPr>
        <dsp:cNvPr id="0" name=""/>
        <dsp:cNvSpPr/>
      </dsp:nvSpPr>
      <dsp:spPr>
        <a:xfrm>
          <a:off x="3240985" y="2949779"/>
          <a:ext cx="1961400" cy="98070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Industry Partners</a:t>
          </a:r>
        </a:p>
      </dsp:txBody>
      <dsp:txXfrm>
        <a:off x="3269709" y="2978503"/>
        <a:ext cx="1903952" cy="923252"/>
      </dsp:txXfrm>
    </dsp:sp>
    <dsp:sp modelId="{571B8229-01F4-4B69-80EE-15F6E85DBD86}">
      <dsp:nvSpPr>
        <dsp:cNvPr id="0" name=""/>
        <dsp:cNvSpPr/>
      </dsp:nvSpPr>
      <dsp:spPr>
        <a:xfrm rot="10800000">
          <a:off x="2090182" y="3268507"/>
          <a:ext cx="1022936" cy="343245"/>
        </a:xfrm>
        <a:prstGeom prst="lef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10800000">
        <a:off x="2193155" y="3337156"/>
        <a:ext cx="816989" cy="205947"/>
      </dsp:txXfrm>
    </dsp:sp>
    <dsp:sp modelId="{78D03D5D-B1D7-470B-9DEE-07AD32BAAE2A}">
      <dsp:nvSpPr>
        <dsp:cNvPr id="0" name=""/>
        <dsp:cNvSpPr/>
      </dsp:nvSpPr>
      <dsp:spPr>
        <a:xfrm>
          <a:off x="914" y="2949779"/>
          <a:ext cx="1961400" cy="98070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MTF Pharmacy</a:t>
          </a:r>
        </a:p>
      </dsp:txBody>
      <dsp:txXfrm>
        <a:off x="29638" y="2978503"/>
        <a:ext cx="1903952" cy="923252"/>
      </dsp:txXfrm>
    </dsp:sp>
    <dsp:sp modelId="{328D438C-E47B-4971-B250-4CC671DD5AA2}">
      <dsp:nvSpPr>
        <dsp:cNvPr id="0" name=""/>
        <dsp:cNvSpPr/>
      </dsp:nvSpPr>
      <dsp:spPr>
        <a:xfrm rot="18000000">
          <a:off x="1280164" y="1865515"/>
          <a:ext cx="1022936" cy="343245"/>
        </a:xfrm>
        <a:prstGeom prst="lef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383138" y="1934164"/>
        <a:ext cx="816989" cy="20594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31B628-D509-4BE4-99CA-F9034DEA9420}" type="datetimeFigureOut">
              <a:rPr lang="en-US" smtClean="0"/>
              <a:t>6/12/2025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976FAB-B0F5-4D9A-900B-473BF0F6E6C6}" type="slidenum">
              <a:rPr lang="en-US" smtClean="0"/>
              <a:t>‹#›</a:t>
            </a:fld>
            <a:endParaRPr lang="en-US" dirty="0"/>
          </a:p>
        </p:txBody>
      </p:sp>
    </p:spTree>
    <p:extLst>
      <p:ext uri="{BB962C8B-B14F-4D97-AF65-F5344CB8AC3E}">
        <p14:creationId xmlns:p14="http://schemas.microsoft.com/office/powerpoint/2010/main" val="139383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online platform and product information resource designed exclusively for healthcare decision makers (HCDMs)</a:t>
            </a:r>
          </a:p>
          <a:p>
            <a:endParaRPr lang="en-US" dirty="0"/>
          </a:p>
          <a:p>
            <a:r>
              <a:rPr lang="en-US" dirty="0"/>
              <a:t>Complimentary access is available for all eligible HCDMs</a:t>
            </a:r>
          </a:p>
        </p:txBody>
      </p:sp>
      <p:sp>
        <p:nvSpPr>
          <p:cNvPr id="4" name="Slide Number Placeholder 3"/>
          <p:cNvSpPr>
            <a:spLocks noGrp="1"/>
          </p:cNvSpPr>
          <p:nvPr>
            <p:ph type="sldNum" sz="quarter" idx="5"/>
          </p:nvPr>
        </p:nvSpPr>
        <p:spPr/>
        <p:txBody>
          <a:bodyPr/>
          <a:lstStyle/>
          <a:p>
            <a:fld id="{6D976FAB-B0F5-4D9A-900B-473BF0F6E6C6}" type="slidenum">
              <a:rPr lang="en-US" smtClean="0"/>
              <a:t>19</a:t>
            </a:fld>
            <a:endParaRPr lang="en-US" dirty="0"/>
          </a:p>
        </p:txBody>
      </p:sp>
    </p:spTree>
    <p:extLst>
      <p:ext uri="{BB962C8B-B14F-4D97-AF65-F5344CB8AC3E}">
        <p14:creationId xmlns:p14="http://schemas.microsoft.com/office/powerpoint/2010/main" val="1268273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976FAB-B0F5-4D9A-900B-473BF0F6E6C6}" type="slidenum">
              <a:rPr lang="en-US" smtClean="0"/>
              <a:t>20</a:t>
            </a:fld>
            <a:endParaRPr lang="en-US" dirty="0"/>
          </a:p>
        </p:txBody>
      </p:sp>
    </p:spTree>
    <p:extLst>
      <p:ext uri="{BB962C8B-B14F-4D97-AF65-F5344CB8AC3E}">
        <p14:creationId xmlns:p14="http://schemas.microsoft.com/office/powerpoint/2010/main" val="3482838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976FAB-B0F5-4D9A-900B-473BF0F6E6C6}" type="slidenum">
              <a:rPr lang="en-US" smtClean="0"/>
              <a:t>23</a:t>
            </a:fld>
            <a:endParaRPr lang="en-US" dirty="0"/>
          </a:p>
        </p:txBody>
      </p:sp>
    </p:spTree>
    <p:extLst>
      <p:ext uri="{BB962C8B-B14F-4D97-AF65-F5344CB8AC3E}">
        <p14:creationId xmlns:p14="http://schemas.microsoft.com/office/powerpoint/2010/main" val="165733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976FAB-B0F5-4D9A-900B-473BF0F6E6C6}" type="slidenum">
              <a:rPr lang="en-US" smtClean="0"/>
              <a:t>24</a:t>
            </a:fld>
            <a:endParaRPr lang="en-US" dirty="0"/>
          </a:p>
        </p:txBody>
      </p:sp>
    </p:spTree>
    <p:extLst>
      <p:ext uri="{BB962C8B-B14F-4D97-AF65-F5344CB8AC3E}">
        <p14:creationId xmlns:p14="http://schemas.microsoft.com/office/powerpoint/2010/main" val="4254237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976FAB-B0F5-4D9A-900B-473BF0F6E6C6}" type="slidenum">
              <a:rPr lang="en-US" smtClean="0"/>
              <a:t>26</a:t>
            </a:fld>
            <a:endParaRPr lang="en-US" dirty="0"/>
          </a:p>
        </p:txBody>
      </p:sp>
    </p:spTree>
    <p:extLst>
      <p:ext uri="{BB962C8B-B14F-4D97-AF65-F5344CB8AC3E}">
        <p14:creationId xmlns:p14="http://schemas.microsoft.com/office/powerpoint/2010/main" val="1537090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2833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6/12/2025</a:t>
            </a:fld>
            <a:endParaRPr lang="en-US" dirty="0"/>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841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6/12/2025</a:t>
            </a:fld>
            <a:endParaRPr lang="en-US" dirty="0"/>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244410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6/12/2025</a:t>
            </a:fld>
            <a:endParaRPr lang="en-US" dirty="0"/>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1865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6/12/2025</a:t>
            </a:fld>
            <a:endParaRPr lang="en-US" dirty="0"/>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078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6/12/2025</a:t>
            </a:fld>
            <a:endParaRPr lang="en-US" dirty="0"/>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3497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6/12/2025</a:t>
            </a:fld>
            <a:endParaRPr lang="en-US" dirty="0"/>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132022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6/12/2025</a:t>
            </a:fld>
            <a:endParaRPr lang="en-US" dirty="0"/>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dirty="0"/>
          </a:p>
        </p:txBody>
      </p:sp>
    </p:spTree>
    <p:extLst>
      <p:ext uri="{BB962C8B-B14F-4D97-AF65-F5344CB8AC3E}">
        <p14:creationId xmlns:p14="http://schemas.microsoft.com/office/powerpoint/2010/main" val="3560869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image" Target="../media/image3.jpeg"/><Relationship Id="rId16"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g"/><Relationship Id="rId15" Type="http://schemas.openxmlformats.org/officeDocument/2006/relationships/image" Target="../media/image15.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 Id="rId1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CDA142-EC38-28F4-3130-A1381372B471}"/>
              </a:ext>
            </a:extLst>
          </p:cNvPr>
          <p:cNvSpPr txBox="1">
            <a:spLocks noGrp="1"/>
          </p:cNvSpPr>
          <p:nvPr>
            <p:ph type="ctrTitle"/>
          </p:nvPr>
        </p:nvSpPr>
        <p:spPr>
          <a:xfrm>
            <a:off x="986367" y="633097"/>
            <a:ext cx="10219267"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Cencora DoD Pharmacy Prime Vendor (PPV) &amp; Understanding the Pharmacy Supply Chain</a:t>
            </a:r>
            <a:b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b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Yessenia Ramirez</a:t>
            </a:r>
            <a:br>
              <a:rPr lang="en-US" sz="1800" dirty="0">
                <a:solidFill>
                  <a:prstClr val="black"/>
                </a:solidFill>
              </a:rPr>
            </a:br>
            <a:r>
              <a:rPr lang="en-US" sz="1800" dirty="0">
                <a:solidFill>
                  <a:prstClr val="black"/>
                </a:solidFill>
              </a:rPr>
              <a:t>June 2025</a:t>
            </a:r>
            <a:endPar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89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Yessenia Ramirez declares no conflicts of interest, real or apparent, and no financial interests in any company, product, or service mentioned in this program, including grants, employment, gifts, stock holdings, and honoraria.</a:t>
            </a:r>
          </a:p>
          <a:p>
            <a:endParaRPr lang="en-US" dirty="0"/>
          </a:p>
        </p:txBody>
      </p:sp>
    </p:spTree>
    <p:extLst>
      <p:ext uri="{BB962C8B-B14F-4D97-AF65-F5344CB8AC3E}">
        <p14:creationId xmlns:p14="http://schemas.microsoft.com/office/powerpoint/2010/main" val="689405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p:txBody>
          <a:bodyPr/>
          <a:lstStyle/>
          <a:p>
            <a:r>
              <a:rPr lang="en-US" dirty="0"/>
              <a:t> Name the pharmacy contracts Cencora partners with DoD in delivering</a:t>
            </a:r>
          </a:p>
          <a:p>
            <a:pPr marL="0" indent="0">
              <a:buNone/>
            </a:pPr>
            <a:endParaRPr lang="en-US" dirty="0"/>
          </a:p>
          <a:p>
            <a:r>
              <a:rPr lang="en-US" dirty="0"/>
              <a:t> List the Cencora contacts or resources to assist in facilitating supply chain issues experienced by DoD</a:t>
            </a:r>
          </a:p>
          <a:p>
            <a:pPr marL="0" indent="0">
              <a:buNone/>
            </a:pPr>
            <a:endParaRPr lang="en-US" dirty="0"/>
          </a:p>
          <a:p>
            <a:r>
              <a:rPr lang="en-US" dirty="0"/>
              <a:t> Identify efficiencies and resources extended as a DoD stakeholder</a:t>
            </a:r>
          </a:p>
          <a:p>
            <a:endParaRPr lang="en-US" dirty="0"/>
          </a:p>
        </p:txBody>
      </p:sp>
    </p:spTree>
    <p:extLst>
      <p:ext uri="{BB962C8B-B14F-4D97-AF65-F5344CB8AC3E}">
        <p14:creationId xmlns:p14="http://schemas.microsoft.com/office/powerpoint/2010/main" val="4083770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D20FD-BEDE-FEF2-55BF-A856CD7560CE}"/>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53C1EA9-E722-EC1B-3884-BF0B2539BFE8}"/>
              </a:ext>
            </a:extLst>
          </p:cNvPr>
          <p:cNvPicPr>
            <a:picLocks noGrp="1" noChangeAspect="1"/>
          </p:cNvPicPr>
          <p:nvPr>
            <p:ph idx="1"/>
          </p:nvPr>
        </p:nvPicPr>
        <p:blipFill>
          <a:blip r:embed="rId2"/>
          <a:stretch>
            <a:fillRect/>
          </a:stretch>
        </p:blipFill>
        <p:spPr>
          <a:xfrm>
            <a:off x="1933287" y="1754603"/>
            <a:ext cx="8445497" cy="3716018"/>
          </a:xfrm>
          <a:prstGeom prst="rect">
            <a:avLst/>
          </a:prstGeom>
          <a:noFill/>
        </p:spPr>
      </p:pic>
      <p:sp>
        <p:nvSpPr>
          <p:cNvPr id="2" name="Title 1">
            <a:extLst>
              <a:ext uri="{FF2B5EF4-FFF2-40B4-BE49-F238E27FC236}">
                <a16:creationId xmlns:a16="http://schemas.microsoft.com/office/drawing/2014/main" id="{697CB39A-66FD-62E7-8468-020F9973C33E}"/>
              </a:ext>
            </a:extLst>
          </p:cNvPr>
          <p:cNvSpPr>
            <a:spLocks noGrp="1"/>
          </p:cNvSpPr>
          <p:nvPr>
            <p:ph type="title"/>
          </p:nvPr>
        </p:nvSpPr>
        <p:spPr>
          <a:xfrm>
            <a:off x="1348509" y="365125"/>
            <a:ext cx="9615054" cy="1325563"/>
          </a:xfrm>
        </p:spPr>
        <p:txBody>
          <a:bodyPr anchor="ctr">
            <a:normAutofit/>
          </a:bodyPr>
          <a:lstStyle/>
          <a:p>
            <a:r>
              <a:rPr lang="en-US" dirty="0"/>
              <a:t>Pharmaceutical Supply Chain</a:t>
            </a:r>
          </a:p>
        </p:txBody>
      </p:sp>
    </p:spTree>
    <p:extLst>
      <p:ext uri="{BB962C8B-B14F-4D97-AF65-F5344CB8AC3E}">
        <p14:creationId xmlns:p14="http://schemas.microsoft.com/office/powerpoint/2010/main" val="493095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402C3-472C-98E9-4E35-B83C5F757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E1278-9D10-4CA5-4D41-5ABCC4E207E6}"/>
              </a:ext>
            </a:extLst>
          </p:cNvPr>
          <p:cNvSpPr>
            <a:spLocks noGrp="1"/>
          </p:cNvSpPr>
          <p:nvPr>
            <p:ph type="title"/>
          </p:nvPr>
        </p:nvSpPr>
        <p:spPr>
          <a:xfrm>
            <a:off x="1348509" y="365125"/>
            <a:ext cx="9615054" cy="1325563"/>
          </a:xfrm>
        </p:spPr>
        <p:txBody>
          <a:bodyPr anchor="ctr">
            <a:normAutofit/>
          </a:bodyPr>
          <a:lstStyle/>
          <a:p>
            <a:r>
              <a:rPr lang="en-US" sz="4000" dirty="0"/>
              <a:t>Pharmaceutical Supply Chain Challenges</a:t>
            </a:r>
          </a:p>
        </p:txBody>
      </p:sp>
      <p:sp>
        <p:nvSpPr>
          <p:cNvPr id="4" name="Content Placeholder 3">
            <a:extLst>
              <a:ext uri="{FF2B5EF4-FFF2-40B4-BE49-F238E27FC236}">
                <a16:creationId xmlns:a16="http://schemas.microsoft.com/office/drawing/2014/main" id="{AE6503F9-9B1A-B439-AAF0-239CABCFBF79}"/>
              </a:ext>
            </a:extLst>
          </p:cNvPr>
          <p:cNvSpPr>
            <a:spLocks noGrp="1"/>
          </p:cNvSpPr>
          <p:nvPr>
            <p:ph idx="1"/>
          </p:nvPr>
        </p:nvSpPr>
        <p:spPr>
          <a:xfrm>
            <a:off x="1449706" y="1693451"/>
            <a:ext cx="4089287" cy="3471097"/>
          </a:xfrm>
        </p:spPr>
        <p:txBody>
          <a:bodyPr>
            <a:normAutofit lnSpcReduction="10000"/>
          </a:bodyPr>
          <a:lstStyle/>
          <a:p>
            <a:pPr marL="0" indent="0">
              <a:buNone/>
            </a:pPr>
            <a:r>
              <a:rPr lang="en-US" dirty="0"/>
              <a:t>Availability due to: </a:t>
            </a:r>
          </a:p>
          <a:p>
            <a:pPr marL="0" indent="0">
              <a:buNone/>
            </a:pPr>
            <a:endParaRPr lang="en-US" dirty="0"/>
          </a:p>
          <a:p>
            <a:pPr lvl="1">
              <a:buFont typeface="Wingdings" panose="05000000000000000000" pitchFamily="2" charset="2"/>
              <a:buChar char="§"/>
            </a:pPr>
            <a:r>
              <a:rPr lang="en-US" dirty="0"/>
              <a:t>Backorder</a:t>
            </a:r>
          </a:p>
          <a:p>
            <a:pPr lvl="1">
              <a:buFont typeface="Wingdings" panose="05000000000000000000" pitchFamily="2" charset="2"/>
              <a:buChar char="§"/>
            </a:pPr>
            <a:r>
              <a:rPr lang="en-US" dirty="0"/>
              <a:t>Short Dating</a:t>
            </a:r>
          </a:p>
          <a:p>
            <a:pPr lvl="1">
              <a:buFont typeface="Wingdings" panose="05000000000000000000" pitchFamily="2" charset="2"/>
              <a:buChar char="§"/>
            </a:pPr>
            <a:r>
              <a:rPr lang="en-US" dirty="0"/>
              <a:t>Market Spike</a:t>
            </a:r>
          </a:p>
          <a:p>
            <a:pPr lvl="1">
              <a:buFont typeface="Wingdings" panose="05000000000000000000" pitchFamily="2" charset="2"/>
              <a:buChar char="§"/>
            </a:pPr>
            <a:r>
              <a:rPr lang="en-US" dirty="0"/>
              <a:t>Weather</a:t>
            </a:r>
          </a:p>
          <a:p>
            <a:pPr lvl="1">
              <a:buFont typeface="Wingdings" panose="05000000000000000000" pitchFamily="2" charset="2"/>
              <a:buChar char="§"/>
            </a:pPr>
            <a:r>
              <a:rPr lang="en-US" dirty="0"/>
              <a:t>DC Stock Level</a:t>
            </a:r>
          </a:p>
          <a:p>
            <a:pPr lvl="1">
              <a:buFont typeface="Wingdings" panose="05000000000000000000" pitchFamily="2" charset="2"/>
              <a:buChar char="§"/>
            </a:pPr>
            <a:r>
              <a:rPr lang="en-US" dirty="0"/>
              <a:t>Non-Stock Item (NSI)</a:t>
            </a:r>
          </a:p>
        </p:txBody>
      </p:sp>
      <p:graphicFrame>
        <p:nvGraphicFramePr>
          <p:cNvPr id="5" name="Diagram 4">
            <a:extLst>
              <a:ext uri="{FF2B5EF4-FFF2-40B4-BE49-F238E27FC236}">
                <a16:creationId xmlns:a16="http://schemas.microsoft.com/office/drawing/2014/main" id="{01150608-827B-BC48-213D-BFA878C235EE}"/>
              </a:ext>
            </a:extLst>
          </p:cNvPr>
          <p:cNvGraphicFramePr/>
          <p:nvPr>
            <p:extLst>
              <p:ext uri="{D42A27DB-BD31-4B8C-83A1-F6EECF244321}">
                <p14:modId xmlns:p14="http://schemas.microsoft.com/office/powerpoint/2010/main" val="407867896"/>
              </p:ext>
            </p:extLst>
          </p:nvPr>
        </p:nvGraphicFramePr>
        <p:xfrm>
          <a:off x="6096000" y="1391861"/>
          <a:ext cx="5203301" cy="4074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967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EC68B-B8B5-9B74-0627-532922ACB2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22E0A-B52C-C025-8952-9A39C1919CBD}"/>
              </a:ext>
            </a:extLst>
          </p:cNvPr>
          <p:cNvSpPr>
            <a:spLocks noGrp="1"/>
          </p:cNvSpPr>
          <p:nvPr>
            <p:ph type="title"/>
          </p:nvPr>
        </p:nvSpPr>
        <p:spPr>
          <a:xfrm>
            <a:off x="1348509" y="365125"/>
            <a:ext cx="9615054" cy="1325563"/>
          </a:xfrm>
        </p:spPr>
        <p:txBody>
          <a:bodyPr anchor="ctr">
            <a:normAutofit/>
          </a:bodyPr>
          <a:lstStyle/>
          <a:p>
            <a:pPr algn="ctr"/>
            <a:r>
              <a:rPr lang="en-US" dirty="0"/>
              <a:t>Usages</a:t>
            </a:r>
          </a:p>
        </p:txBody>
      </p:sp>
      <p:sp>
        <p:nvSpPr>
          <p:cNvPr id="6" name="Content Placeholder 5">
            <a:extLst>
              <a:ext uri="{FF2B5EF4-FFF2-40B4-BE49-F238E27FC236}">
                <a16:creationId xmlns:a16="http://schemas.microsoft.com/office/drawing/2014/main" id="{F152658F-CB32-A2B3-D551-F315A9BBD8A4}"/>
              </a:ext>
            </a:extLst>
          </p:cNvPr>
          <p:cNvSpPr>
            <a:spLocks noGrp="1"/>
          </p:cNvSpPr>
          <p:nvPr>
            <p:ph idx="1"/>
          </p:nvPr>
        </p:nvSpPr>
        <p:spPr>
          <a:xfrm>
            <a:off x="1485144" y="1932433"/>
            <a:ext cx="4411160" cy="2993133"/>
          </a:xfrm>
        </p:spPr>
        <p:txBody>
          <a:bodyPr>
            <a:normAutofit/>
          </a:bodyPr>
          <a:lstStyle/>
          <a:p>
            <a:pPr marL="0" indent="0">
              <a:buNone/>
            </a:pPr>
            <a:r>
              <a:rPr lang="en-US" sz="2400" dirty="0"/>
              <a:t>Updated usage is required when:</a:t>
            </a:r>
          </a:p>
          <a:p>
            <a:pPr marL="0" indent="0">
              <a:buNone/>
            </a:pPr>
            <a:endParaRPr lang="en-US" sz="2400" dirty="0"/>
          </a:p>
          <a:p>
            <a:r>
              <a:rPr lang="en-US" sz="2400" dirty="0"/>
              <a:t>Changing preferred NDC</a:t>
            </a:r>
          </a:p>
          <a:p>
            <a:r>
              <a:rPr lang="en-US" sz="2400" dirty="0"/>
              <a:t>New item monthly usage</a:t>
            </a:r>
          </a:p>
          <a:p>
            <a:r>
              <a:rPr lang="en-US" sz="2400" dirty="0"/>
              <a:t>Increase or decrease demand </a:t>
            </a:r>
          </a:p>
          <a:p>
            <a:r>
              <a:rPr lang="en-US" sz="2400" dirty="0"/>
              <a:t>Discontinued item</a:t>
            </a:r>
          </a:p>
        </p:txBody>
      </p:sp>
      <p:sp>
        <p:nvSpPr>
          <p:cNvPr id="13" name="TextBox 12">
            <a:extLst>
              <a:ext uri="{FF2B5EF4-FFF2-40B4-BE49-F238E27FC236}">
                <a16:creationId xmlns:a16="http://schemas.microsoft.com/office/drawing/2014/main" id="{266F0D04-50CF-2578-2A05-1E62885CEAA4}"/>
              </a:ext>
            </a:extLst>
          </p:cNvPr>
          <p:cNvSpPr txBox="1"/>
          <p:nvPr/>
        </p:nvSpPr>
        <p:spPr>
          <a:xfrm>
            <a:off x="6295698" y="1932433"/>
            <a:ext cx="5181600" cy="2677656"/>
          </a:xfrm>
          <a:prstGeom prst="rect">
            <a:avLst/>
          </a:prstGeom>
          <a:noFill/>
        </p:spPr>
        <p:txBody>
          <a:bodyPr wrap="square">
            <a:spAutoFit/>
          </a:bodyPr>
          <a:lstStyle/>
          <a:p>
            <a:pPr algn="l"/>
            <a:r>
              <a:rPr lang="en-US" sz="2400" b="0" i="0" u="none" strike="noStrike" baseline="0" dirty="0">
                <a:solidFill>
                  <a:srgbClr val="4D4D4F"/>
                </a:solidFill>
                <a:latin typeface="Times New Roman" panose="02020603050405020304" pitchFamily="18" charset="0"/>
                <a:cs typeface="Times New Roman" panose="02020603050405020304" pitchFamily="18" charset="0"/>
              </a:rPr>
              <a:t>Customer Service:</a:t>
            </a:r>
          </a:p>
          <a:p>
            <a:pPr marL="457200" indent="-457200" algn="l">
              <a:buFont typeface="Arial" panose="020B0604020202020204" pitchFamily="34" charset="0"/>
              <a:buChar char="•"/>
            </a:pPr>
            <a:r>
              <a:rPr lang="en-US" sz="2400" b="0" i="0" u="none" strike="noStrike" baseline="0" dirty="0">
                <a:solidFill>
                  <a:srgbClr val="4D4D4F"/>
                </a:solidFill>
                <a:latin typeface="Times New Roman" panose="02020603050405020304" pitchFamily="18" charset="0"/>
                <a:cs typeface="Times New Roman" panose="02020603050405020304" pitchFamily="18" charset="0"/>
              </a:rPr>
              <a:t>dodservice@amerisourcebergen.com</a:t>
            </a:r>
          </a:p>
          <a:p>
            <a:pPr marL="457200" indent="-457200" algn="l">
              <a:buFont typeface="Arial" panose="020B0604020202020204" pitchFamily="34" charset="0"/>
              <a:buChar char="•"/>
            </a:pPr>
            <a:r>
              <a:rPr lang="en-US" sz="2400" b="0" i="0" u="none" strike="noStrike" baseline="0" dirty="0">
                <a:solidFill>
                  <a:srgbClr val="4D4D4F"/>
                </a:solidFill>
                <a:latin typeface="Times New Roman" panose="02020603050405020304" pitchFamily="18" charset="0"/>
                <a:cs typeface="Times New Roman" panose="02020603050405020304" pitchFamily="18" charset="0"/>
              </a:rPr>
              <a:t>877.774.6329</a:t>
            </a:r>
          </a:p>
          <a:p>
            <a:pPr algn="l"/>
            <a:endParaRPr lang="en-US" sz="2400" b="0" i="0" u="none" strike="noStrike" baseline="0" dirty="0">
              <a:solidFill>
                <a:srgbClr val="4D4D4F"/>
              </a:solidFill>
              <a:latin typeface="Times New Roman" panose="02020603050405020304" pitchFamily="18" charset="0"/>
              <a:cs typeface="Times New Roman" panose="02020603050405020304" pitchFamily="18" charset="0"/>
            </a:endParaRPr>
          </a:p>
          <a:p>
            <a:pPr algn="l"/>
            <a:r>
              <a:rPr lang="en-US" sz="2400" b="0" i="0" u="none" strike="noStrike" baseline="0" dirty="0">
                <a:solidFill>
                  <a:srgbClr val="4D4D4F"/>
                </a:solidFill>
                <a:latin typeface="Times New Roman" panose="02020603050405020304" pitchFamily="18" charset="0"/>
                <a:cs typeface="Times New Roman" panose="02020603050405020304" pitchFamily="18" charset="0"/>
              </a:rPr>
              <a:t>Customer Service (OCONUS):</a:t>
            </a:r>
          </a:p>
          <a:p>
            <a:pPr marL="457200" indent="-457200" algn="l">
              <a:buFont typeface="Arial" panose="020B0604020202020204" pitchFamily="34" charset="0"/>
              <a:buChar char="•"/>
            </a:pPr>
            <a:r>
              <a:rPr lang="en-US" sz="2400" b="0" i="0" u="none" strike="noStrike" baseline="0" dirty="0">
                <a:solidFill>
                  <a:srgbClr val="4D4D4F"/>
                </a:solidFill>
                <a:latin typeface="Times New Roman" panose="02020603050405020304" pitchFamily="18" charset="0"/>
                <a:cs typeface="Times New Roman" panose="02020603050405020304" pitchFamily="18" charset="0"/>
              </a:rPr>
              <a:t>dodoconus@amerisourcebergen.com</a:t>
            </a:r>
          </a:p>
          <a:p>
            <a:pPr marL="457200" indent="-457200" algn="l">
              <a:buFont typeface="Arial" panose="020B0604020202020204" pitchFamily="34" charset="0"/>
              <a:buChar char="•"/>
            </a:pPr>
            <a:r>
              <a:rPr lang="en-US" sz="2400" b="0" i="0" u="none" strike="noStrike" baseline="0" dirty="0">
                <a:solidFill>
                  <a:srgbClr val="4D4D4F"/>
                </a:solidFill>
                <a:latin typeface="Times New Roman" panose="02020603050405020304" pitchFamily="18" charset="0"/>
                <a:cs typeface="Times New Roman" panose="02020603050405020304" pitchFamily="18" charset="0"/>
              </a:rPr>
              <a:t>885.283.1104</a:t>
            </a:r>
          </a:p>
        </p:txBody>
      </p:sp>
    </p:spTree>
    <p:extLst>
      <p:ext uri="{BB962C8B-B14F-4D97-AF65-F5344CB8AC3E}">
        <p14:creationId xmlns:p14="http://schemas.microsoft.com/office/powerpoint/2010/main" val="643881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B2530-DDD4-2B2B-5EE2-20BCF597FC1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83014A0-44DD-36AE-D274-2CB39897D815}"/>
              </a:ext>
            </a:extLst>
          </p:cNvPr>
          <p:cNvSpPr>
            <a:spLocks noGrp="1"/>
          </p:cNvSpPr>
          <p:nvPr>
            <p:ph type="title"/>
          </p:nvPr>
        </p:nvSpPr>
        <p:spPr>
          <a:xfrm>
            <a:off x="1348509" y="365125"/>
            <a:ext cx="9615054" cy="1325563"/>
          </a:xfrm>
        </p:spPr>
        <p:txBody>
          <a:bodyPr anchor="ctr">
            <a:normAutofit/>
          </a:bodyPr>
          <a:lstStyle/>
          <a:p>
            <a:pPr algn="ctr"/>
            <a:r>
              <a:rPr lang="en-US" dirty="0"/>
              <a:t>Year-end Prebooks</a:t>
            </a:r>
            <a:endParaRPr lang="en-US" dirty="0">
              <a:solidFill>
                <a:srgbClr val="3C289B"/>
              </a:solidFill>
            </a:endParaRPr>
          </a:p>
        </p:txBody>
      </p:sp>
      <p:sp>
        <p:nvSpPr>
          <p:cNvPr id="4" name="Content Placeholder 3">
            <a:extLst>
              <a:ext uri="{FF2B5EF4-FFF2-40B4-BE49-F238E27FC236}">
                <a16:creationId xmlns:a16="http://schemas.microsoft.com/office/drawing/2014/main" id="{6E104DAB-A225-5AC4-4E98-9B736ACB34C2}"/>
              </a:ext>
            </a:extLst>
          </p:cNvPr>
          <p:cNvSpPr>
            <a:spLocks noGrp="1"/>
          </p:cNvSpPr>
          <p:nvPr>
            <p:ph idx="1"/>
          </p:nvPr>
        </p:nvSpPr>
        <p:spPr>
          <a:xfrm>
            <a:off x="744801" y="1471448"/>
            <a:ext cx="10702397" cy="4369184"/>
          </a:xfrm>
        </p:spPr>
        <p:txBody>
          <a:bodyPr>
            <a:normAutofit fontScale="77500" lnSpcReduction="20000"/>
          </a:bodyPr>
          <a:lstStyle/>
          <a:p>
            <a:r>
              <a:rPr lang="en-US" dirty="0"/>
              <a:t>Prebooks are utilized for large or one-time orders</a:t>
            </a:r>
          </a:p>
          <a:p>
            <a:endParaRPr lang="en-US" dirty="0"/>
          </a:p>
          <a:p>
            <a:r>
              <a:rPr lang="en-US" dirty="0"/>
              <a:t>Only one manufacturer/vendor per PO</a:t>
            </a:r>
          </a:p>
          <a:p>
            <a:endParaRPr lang="en-US" dirty="0"/>
          </a:p>
          <a:p>
            <a:r>
              <a:rPr lang="en-US" dirty="0"/>
              <a:t>Allow approximately three days for Cencora to get an approval</a:t>
            </a:r>
          </a:p>
          <a:p>
            <a:endParaRPr lang="en-US" dirty="0"/>
          </a:p>
          <a:p>
            <a:r>
              <a:rPr lang="en-US" dirty="0"/>
              <a:t>Product will be set aside upon arrival to distribution center and not added to inventory </a:t>
            </a:r>
          </a:p>
          <a:p>
            <a:endParaRPr lang="en-US" dirty="0"/>
          </a:p>
          <a:p>
            <a:r>
              <a:rPr lang="en-US" dirty="0"/>
              <a:t>Email DoDService@AmerisourceBergen.com or call 877.774.6329 to request a "Pre Book“</a:t>
            </a:r>
          </a:p>
          <a:p>
            <a:endParaRPr lang="en-US" dirty="0"/>
          </a:p>
          <a:p>
            <a:r>
              <a:rPr lang="en-US" dirty="0"/>
              <a:t>Or place an 1155 drop ship order </a:t>
            </a:r>
          </a:p>
        </p:txBody>
      </p:sp>
    </p:spTree>
    <p:extLst>
      <p:ext uri="{BB962C8B-B14F-4D97-AF65-F5344CB8AC3E}">
        <p14:creationId xmlns:p14="http://schemas.microsoft.com/office/powerpoint/2010/main" val="241124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5B25D-1497-005E-1D94-771A05F4137D}"/>
              </a:ext>
            </a:extLst>
          </p:cNvPr>
          <p:cNvSpPr>
            <a:spLocks noGrp="1"/>
          </p:cNvSpPr>
          <p:nvPr>
            <p:ph type="title"/>
          </p:nvPr>
        </p:nvSpPr>
        <p:spPr/>
        <p:txBody>
          <a:bodyPr>
            <a:normAutofit/>
          </a:bodyPr>
          <a:lstStyle/>
          <a:p>
            <a:r>
              <a:rPr lang="en-US" sz="4000" dirty="0"/>
              <a:t>Government Services &amp; Solutions Team</a:t>
            </a:r>
          </a:p>
        </p:txBody>
      </p:sp>
      <p:pic>
        <p:nvPicPr>
          <p:cNvPr id="11" name="Picture Placeholder 68">
            <a:extLst>
              <a:ext uri="{FF2B5EF4-FFF2-40B4-BE49-F238E27FC236}">
                <a16:creationId xmlns:a16="http://schemas.microsoft.com/office/drawing/2014/main" id="{9EB37D22-83CD-BE48-A7F7-20452536D875}"/>
              </a:ext>
            </a:extLst>
          </p:cNvPr>
          <p:cNvPicPr preferRelativeResize="0">
            <a:picLocks/>
          </p:cNvPicPr>
          <p:nvPr/>
        </p:nvPicPr>
        <p:blipFill rotWithShape="1">
          <a:blip r:embed="rId2" cstate="print">
            <a:extLst>
              <a:ext uri="{28A0092B-C50C-407E-A947-70E740481C1C}">
                <a14:useLocalDpi xmlns:a14="http://schemas.microsoft.com/office/drawing/2010/main" val="0"/>
              </a:ext>
            </a:extLst>
          </a:blip>
          <a:srcRect l="-938" t="-350" r="938" b="29404"/>
          <a:stretch/>
        </p:blipFill>
        <p:spPr>
          <a:xfrm>
            <a:off x="1490832" y="3645926"/>
            <a:ext cx="1188720" cy="1188720"/>
          </a:xfrm>
          <a:prstGeom prst="rect">
            <a:avLst/>
          </a:prstGeom>
          <a:solidFill>
            <a:schemeClr val="bg1">
              <a:lumMod val="95000"/>
            </a:schemeClr>
          </a:solidFill>
        </p:spPr>
      </p:pic>
      <p:pic>
        <p:nvPicPr>
          <p:cNvPr id="12" name="Picture Placeholder 70">
            <a:extLst>
              <a:ext uri="{FF2B5EF4-FFF2-40B4-BE49-F238E27FC236}">
                <a16:creationId xmlns:a16="http://schemas.microsoft.com/office/drawing/2014/main" id="{17F8CB66-D81E-07DC-555E-0D6A76BF4E2B}"/>
              </a:ext>
            </a:extLst>
          </p:cNvPr>
          <p:cNvPicPr preferRelativeResize="0">
            <a:picLocks/>
          </p:cNvPicPr>
          <p:nvPr/>
        </p:nvPicPr>
        <p:blipFill rotWithShape="1">
          <a:blip r:embed="rId3" cstate="print">
            <a:extLst>
              <a:ext uri="{28A0092B-C50C-407E-A947-70E740481C1C}">
                <a14:useLocalDpi xmlns:a14="http://schemas.microsoft.com/office/drawing/2010/main" val="0"/>
              </a:ext>
            </a:extLst>
          </a:blip>
          <a:srcRect t="1171" b="27706"/>
          <a:stretch/>
        </p:blipFill>
        <p:spPr>
          <a:xfrm>
            <a:off x="2795243" y="3645926"/>
            <a:ext cx="1188720" cy="1188720"/>
          </a:xfrm>
          <a:prstGeom prst="rect">
            <a:avLst/>
          </a:prstGeom>
          <a:solidFill>
            <a:schemeClr val="bg1">
              <a:lumMod val="95000"/>
            </a:schemeClr>
          </a:solidFill>
        </p:spPr>
      </p:pic>
      <p:pic>
        <p:nvPicPr>
          <p:cNvPr id="1026" name="Picture 2">
            <a:extLst>
              <a:ext uri="{FF2B5EF4-FFF2-40B4-BE49-F238E27FC236}">
                <a16:creationId xmlns:a16="http://schemas.microsoft.com/office/drawing/2014/main" id="{40CD2C63-0CED-CB39-9AFB-ACE5B6BD012D}"/>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826" y="3645926"/>
            <a:ext cx="1188720"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person wearing glasses and a red shirt&#10;&#10;AI-generated content may be incorrect.">
            <a:extLst>
              <a:ext uri="{FF2B5EF4-FFF2-40B4-BE49-F238E27FC236}">
                <a16:creationId xmlns:a16="http://schemas.microsoft.com/office/drawing/2014/main" id="{3B8E19AB-2926-1342-2320-286EA31AC145}"/>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9302794" y="3643248"/>
            <a:ext cx="1188720" cy="1188720"/>
          </a:xfrm>
          <a:prstGeom prst="rect">
            <a:avLst/>
          </a:prstGeom>
        </p:spPr>
      </p:pic>
      <p:sp>
        <p:nvSpPr>
          <p:cNvPr id="18" name="Text Placeholder 6">
            <a:extLst>
              <a:ext uri="{FF2B5EF4-FFF2-40B4-BE49-F238E27FC236}">
                <a16:creationId xmlns:a16="http://schemas.microsoft.com/office/drawing/2014/main" id="{FF1EFC52-2762-1513-D9E4-C74D37F938D7}"/>
              </a:ext>
            </a:extLst>
          </p:cNvPr>
          <p:cNvSpPr>
            <a:spLocks noGrp="1"/>
          </p:cNvSpPr>
          <p:nvPr/>
        </p:nvSpPr>
        <p:spPr>
          <a:xfrm>
            <a:off x="1483000" y="2888170"/>
            <a:ext cx="1188720" cy="50292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Marian Benz</a:t>
            </a:r>
            <a:br>
              <a:rPr lang="en-US" sz="800" dirty="0"/>
            </a:br>
            <a:r>
              <a:rPr lang="en-US" sz="800" dirty="0"/>
              <a:t>SVP – Government Services &amp; Solutions</a:t>
            </a:r>
          </a:p>
        </p:txBody>
      </p:sp>
      <p:sp>
        <p:nvSpPr>
          <p:cNvPr id="19" name="Text Placeholder 6">
            <a:extLst>
              <a:ext uri="{FF2B5EF4-FFF2-40B4-BE49-F238E27FC236}">
                <a16:creationId xmlns:a16="http://schemas.microsoft.com/office/drawing/2014/main" id="{47220FF4-D6ED-4C5A-705E-CA1874615CF7}"/>
              </a:ext>
            </a:extLst>
          </p:cNvPr>
          <p:cNvSpPr>
            <a:spLocks noGrp="1"/>
          </p:cNvSpPr>
          <p:nvPr/>
        </p:nvSpPr>
        <p:spPr>
          <a:xfrm>
            <a:off x="2785913" y="2864685"/>
            <a:ext cx="1188720" cy="529598"/>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Alex Merrit</a:t>
            </a:r>
            <a:br>
              <a:rPr lang="en-US" sz="800" dirty="0"/>
            </a:br>
            <a:r>
              <a:rPr lang="en-US" sz="800" dirty="0"/>
              <a:t>VP – Government Services &amp; Solutions </a:t>
            </a:r>
          </a:p>
        </p:txBody>
      </p:sp>
      <p:sp>
        <p:nvSpPr>
          <p:cNvPr id="20" name="Text Placeholder 6">
            <a:extLst>
              <a:ext uri="{FF2B5EF4-FFF2-40B4-BE49-F238E27FC236}">
                <a16:creationId xmlns:a16="http://schemas.microsoft.com/office/drawing/2014/main" id="{74B71223-51BE-807E-6B20-36035FB25DD8}"/>
              </a:ext>
            </a:extLst>
          </p:cNvPr>
          <p:cNvSpPr>
            <a:spLocks noGrp="1"/>
          </p:cNvSpPr>
          <p:nvPr/>
        </p:nvSpPr>
        <p:spPr>
          <a:xfrm>
            <a:off x="4090324" y="2864685"/>
            <a:ext cx="1188720" cy="53301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Aaron Middlekauff</a:t>
            </a:r>
            <a:br>
              <a:rPr lang="en-US" sz="800" dirty="0"/>
            </a:br>
            <a:r>
              <a:rPr lang="en-US" sz="800" dirty="0"/>
              <a:t>VP – Government Accounts, DoD</a:t>
            </a:r>
          </a:p>
        </p:txBody>
      </p:sp>
      <p:sp>
        <p:nvSpPr>
          <p:cNvPr id="21" name="Text Placeholder 6">
            <a:extLst>
              <a:ext uri="{FF2B5EF4-FFF2-40B4-BE49-F238E27FC236}">
                <a16:creationId xmlns:a16="http://schemas.microsoft.com/office/drawing/2014/main" id="{1C5C2991-85D1-3EC3-A090-2B01CEEA54EE}"/>
              </a:ext>
            </a:extLst>
          </p:cNvPr>
          <p:cNvSpPr>
            <a:spLocks noGrp="1"/>
          </p:cNvSpPr>
          <p:nvPr/>
        </p:nvSpPr>
        <p:spPr>
          <a:xfrm>
            <a:off x="1490832" y="4834646"/>
            <a:ext cx="1188720" cy="50292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Yessenia Ramirez</a:t>
            </a:r>
            <a:br>
              <a:rPr lang="en-US" sz="800" dirty="0"/>
            </a:br>
            <a:r>
              <a:rPr lang="en-US" sz="800" dirty="0"/>
              <a:t>Sr. Account Manager – Government</a:t>
            </a:r>
          </a:p>
        </p:txBody>
      </p:sp>
      <p:sp>
        <p:nvSpPr>
          <p:cNvPr id="22" name="Text Placeholder 6">
            <a:extLst>
              <a:ext uri="{FF2B5EF4-FFF2-40B4-BE49-F238E27FC236}">
                <a16:creationId xmlns:a16="http://schemas.microsoft.com/office/drawing/2014/main" id="{D4B1FBA0-464E-D584-F550-3720AC4F296C}"/>
              </a:ext>
            </a:extLst>
          </p:cNvPr>
          <p:cNvSpPr>
            <a:spLocks noGrp="1"/>
          </p:cNvSpPr>
          <p:nvPr/>
        </p:nvSpPr>
        <p:spPr>
          <a:xfrm>
            <a:off x="2785913" y="4840321"/>
            <a:ext cx="1188720" cy="50292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Sharon Pritchett</a:t>
            </a:r>
            <a:br>
              <a:rPr lang="en-US" sz="800" dirty="0"/>
            </a:br>
            <a:r>
              <a:rPr lang="en-US" sz="800" dirty="0"/>
              <a:t>Account Manager – Government </a:t>
            </a:r>
          </a:p>
        </p:txBody>
      </p:sp>
      <p:sp>
        <p:nvSpPr>
          <p:cNvPr id="23" name="Text Placeholder 6">
            <a:extLst>
              <a:ext uri="{FF2B5EF4-FFF2-40B4-BE49-F238E27FC236}">
                <a16:creationId xmlns:a16="http://schemas.microsoft.com/office/drawing/2014/main" id="{19865558-ABCF-ADC1-4C76-81EDEEC2CF2D}"/>
              </a:ext>
            </a:extLst>
          </p:cNvPr>
          <p:cNvSpPr>
            <a:spLocks noGrp="1"/>
          </p:cNvSpPr>
          <p:nvPr/>
        </p:nvSpPr>
        <p:spPr>
          <a:xfrm>
            <a:off x="4095398" y="4840321"/>
            <a:ext cx="1188720" cy="50292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Lauren Stroman</a:t>
            </a:r>
            <a:br>
              <a:rPr lang="en-US" sz="800" dirty="0"/>
            </a:br>
            <a:r>
              <a:rPr lang="en-US" sz="800" dirty="0"/>
              <a:t>Account Manager – Government </a:t>
            </a:r>
          </a:p>
        </p:txBody>
      </p:sp>
      <p:sp>
        <p:nvSpPr>
          <p:cNvPr id="24" name="Text Placeholder 6">
            <a:extLst>
              <a:ext uri="{FF2B5EF4-FFF2-40B4-BE49-F238E27FC236}">
                <a16:creationId xmlns:a16="http://schemas.microsoft.com/office/drawing/2014/main" id="{2D1217D7-AC8E-A79C-F355-D9697C2A39E2}"/>
              </a:ext>
            </a:extLst>
          </p:cNvPr>
          <p:cNvSpPr>
            <a:spLocks noGrp="1"/>
          </p:cNvSpPr>
          <p:nvPr/>
        </p:nvSpPr>
        <p:spPr>
          <a:xfrm>
            <a:off x="5395553" y="4840321"/>
            <a:ext cx="1188720" cy="497245"/>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Maria Ramos</a:t>
            </a:r>
            <a:br>
              <a:rPr lang="en-US" sz="800" dirty="0"/>
            </a:br>
            <a:r>
              <a:rPr lang="en-US" sz="800" dirty="0"/>
              <a:t>Account Manager – Government </a:t>
            </a:r>
          </a:p>
        </p:txBody>
      </p:sp>
      <p:sp>
        <p:nvSpPr>
          <p:cNvPr id="25" name="Text Placeholder 6">
            <a:extLst>
              <a:ext uri="{FF2B5EF4-FFF2-40B4-BE49-F238E27FC236}">
                <a16:creationId xmlns:a16="http://schemas.microsoft.com/office/drawing/2014/main" id="{0C0B0616-0F6E-335D-7F69-40649DC0D5DC}"/>
              </a:ext>
            </a:extLst>
          </p:cNvPr>
          <p:cNvSpPr>
            <a:spLocks noGrp="1"/>
          </p:cNvSpPr>
          <p:nvPr/>
        </p:nvSpPr>
        <p:spPr>
          <a:xfrm>
            <a:off x="9302794" y="2879408"/>
            <a:ext cx="1188720" cy="511682"/>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Teresa Oakley  Readiness Support –  DoD</a:t>
            </a:r>
          </a:p>
        </p:txBody>
      </p:sp>
      <p:sp>
        <p:nvSpPr>
          <p:cNvPr id="26" name="Text Placeholder 6">
            <a:extLst>
              <a:ext uri="{FF2B5EF4-FFF2-40B4-BE49-F238E27FC236}">
                <a16:creationId xmlns:a16="http://schemas.microsoft.com/office/drawing/2014/main" id="{895E5382-0F45-F811-3B4E-6680F5E92DDE}"/>
              </a:ext>
            </a:extLst>
          </p:cNvPr>
          <p:cNvSpPr>
            <a:spLocks noGrp="1"/>
          </p:cNvSpPr>
          <p:nvPr/>
        </p:nvSpPr>
        <p:spPr>
          <a:xfrm>
            <a:off x="8001379" y="2862367"/>
            <a:ext cx="1188720" cy="535328"/>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Jennifer Bennett</a:t>
            </a:r>
            <a:br>
              <a:rPr lang="en-US" sz="800" dirty="0"/>
            </a:br>
            <a:r>
              <a:rPr lang="en-US" sz="800" dirty="0"/>
              <a:t>Director – Government Business Development </a:t>
            </a:r>
          </a:p>
        </p:txBody>
      </p:sp>
      <p:sp>
        <p:nvSpPr>
          <p:cNvPr id="27" name="Text Placeholder 6">
            <a:extLst>
              <a:ext uri="{FF2B5EF4-FFF2-40B4-BE49-F238E27FC236}">
                <a16:creationId xmlns:a16="http://schemas.microsoft.com/office/drawing/2014/main" id="{E9180447-C64A-A7BB-689F-DE20A8160E6B}"/>
              </a:ext>
            </a:extLst>
          </p:cNvPr>
          <p:cNvSpPr>
            <a:spLocks noGrp="1"/>
          </p:cNvSpPr>
          <p:nvPr/>
        </p:nvSpPr>
        <p:spPr>
          <a:xfrm>
            <a:off x="6698466" y="2862367"/>
            <a:ext cx="1188720" cy="53301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Michael Marquez</a:t>
            </a:r>
            <a:br>
              <a:rPr lang="en-US" sz="800" dirty="0"/>
            </a:br>
            <a:r>
              <a:rPr lang="en-US" sz="800" dirty="0"/>
              <a:t>Director – Government Account Management</a:t>
            </a:r>
          </a:p>
        </p:txBody>
      </p:sp>
      <p:sp>
        <p:nvSpPr>
          <p:cNvPr id="28" name="Text Placeholder 6">
            <a:extLst>
              <a:ext uri="{FF2B5EF4-FFF2-40B4-BE49-F238E27FC236}">
                <a16:creationId xmlns:a16="http://schemas.microsoft.com/office/drawing/2014/main" id="{8BC3CA96-0EB9-4B59-E3FF-C4C350059361}"/>
              </a:ext>
            </a:extLst>
          </p:cNvPr>
          <p:cNvSpPr>
            <a:spLocks noGrp="1"/>
          </p:cNvSpPr>
          <p:nvPr/>
        </p:nvSpPr>
        <p:spPr>
          <a:xfrm>
            <a:off x="5391739" y="2879408"/>
            <a:ext cx="1188720" cy="511682"/>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Aaron Adams</a:t>
            </a:r>
            <a:br>
              <a:rPr lang="en-US" sz="800" dirty="0"/>
            </a:br>
            <a:r>
              <a:rPr lang="en-US" sz="800" dirty="0"/>
              <a:t>Director – Government Contracts </a:t>
            </a:r>
          </a:p>
        </p:txBody>
      </p:sp>
      <p:pic>
        <p:nvPicPr>
          <p:cNvPr id="42" name="Picture Placeholder 60">
            <a:extLst>
              <a:ext uri="{FF2B5EF4-FFF2-40B4-BE49-F238E27FC236}">
                <a16:creationId xmlns:a16="http://schemas.microsoft.com/office/drawing/2014/main" id="{D2C754C7-0701-7FED-0F88-C4258ED058FA}"/>
              </a:ext>
            </a:extLst>
          </p:cNvPr>
          <p:cNvPicPr preferRelativeResize="0">
            <a:picLocks/>
          </p:cNvPicPr>
          <p:nvPr/>
        </p:nvPicPr>
        <p:blipFill rotWithShape="1">
          <a:blip r:embed="rId6" cstate="print">
            <a:extLst>
              <a:ext uri="{28A0092B-C50C-407E-A947-70E740481C1C}">
                <a14:useLocalDpi xmlns:a14="http://schemas.microsoft.com/office/drawing/2010/main" val="0"/>
              </a:ext>
            </a:extLst>
          </a:blip>
          <a:srcRect l="26880" t="-73" r="33578" b="47537"/>
          <a:stretch/>
        </p:blipFill>
        <p:spPr>
          <a:xfrm>
            <a:off x="6693154" y="3643248"/>
            <a:ext cx="1188720" cy="1188720"/>
          </a:xfrm>
          <a:prstGeom prst="rect">
            <a:avLst/>
          </a:prstGeom>
          <a:solidFill>
            <a:schemeClr val="bg1">
              <a:lumMod val="95000"/>
            </a:schemeClr>
          </a:solidFill>
        </p:spPr>
      </p:pic>
      <p:pic>
        <p:nvPicPr>
          <p:cNvPr id="43" name="Picture Placeholder 62">
            <a:extLst>
              <a:ext uri="{FF2B5EF4-FFF2-40B4-BE49-F238E27FC236}">
                <a16:creationId xmlns:a16="http://schemas.microsoft.com/office/drawing/2014/main" id="{D4556235-00F4-CD38-DFC3-550AF05B222B}"/>
              </a:ext>
            </a:extLst>
          </p:cNvPr>
          <p:cNvPicPr preferRelativeResize="0">
            <a:picLocks/>
          </p:cNvPicPr>
          <p:nvPr/>
        </p:nvPicPr>
        <p:blipFill rotWithShape="1">
          <a:blip r:embed="rId7" cstate="print">
            <a:extLst>
              <a:ext uri="{28A0092B-C50C-407E-A947-70E740481C1C}">
                <a14:useLocalDpi xmlns:a14="http://schemas.microsoft.com/office/drawing/2010/main" val="0"/>
              </a:ext>
            </a:extLst>
          </a:blip>
          <a:srcRect l="-964" t="6166" r="964" b="22888"/>
          <a:stretch/>
        </p:blipFill>
        <p:spPr>
          <a:xfrm>
            <a:off x="5391739" y="3643248"/>
            <a:ext cx="1188720" cy="1188720"/>
          </a:xfrm>
          <a:prstGeom prst="rect">
            <a:avLst/>
          </a:prstGeom>
          <a:solidFill>
            <a:schemeClr val="bg1">
              <a:lumMod val="95000"/>
            </a:schemeClr>
          </a:solidFill>
        </p:spPr>
      </p:pic>
      <p:pic>
        <p:nvPicPr>
          <p:cNvPr id="44" name="Picture Placeholder 60">
            <a:extLst>
              <a:ext uri="{FF2B5EF4-FFF2-40B4-BE49-F238E27FC236}">
                <a16:creationId xmlns:a16="http://schemas.microsoft.com/office/drawing/2014/main" id="{C8FEA22E-E0D4-D3E5-9F4F-4F7ACEE1CFE1}"/>
              </a:ext>
            </a:extLst>
          </p:cNvPr>
          <p:cNvPicPr preferRelativeResize="0">
            <a:picLocks/>
          </p:cNvPicPr>
          <p:nvPr/>
        </p:nvPicPr>
        <p:blipFill rotWithShape="1">
          <a:blip r:embed="rId8" cstate="print">
            <a:extLst>
              <a:ext uri="{28A0092B-C50C-407E-A947-70E740481C1C}">
                <a14:useLocalDpi xmlns:a14="http://schemas.microsoft.com/office/drawing/2010/main" val="0"/>
              </a:ext>
            </a:extLst>
          </a:blip>
          <a:srcRect l="23482" r="25976" b="32896"/>
          <a:stretch/>
        </p:blipFill>
        <p:spPr>
          <a:xfrm>
            <a:off x="9304292" y="1690688"/>
            <a:ext cx="1188720" cy="1188720"/>
          </a:xfrm>
          <a:prstGeom prst="rect">
            <a:avLst/>
          </a:prstGeom>
          <a:solidFill>
            <a:schemeClr val="bg1">
              <a:lumMod val="95000"/>
            </a:schemeClr>
          </a:solidFill>
        </p:spPr>
      </p:pic>
      <p:pic>
        <p:nvPicPr>
          <p:cNvPr id="45" name="Picture Placeholder 64">
            <a:extLst>
              <a:ext uri="{FF2B5EF4-FFF2-40B4-BE49-F238E27FC236}">
                <a16:creationId xmlns:a16="http://schemas.microsoft.com/office/drawing/2014/main" id="{519B208B-2A45-EB9E-0BF4-F8A5A651AB79}"/>
              </a:ext>
            </a:extLst>
          </p:cNvPr>
          <p:cNvPicPr preferRelativeResize="0">
            <a:picLocks/>
          </p:cNvPicPr>
          <p:nvPr/>
        </p:nvPicPr>
        <p:blipFill rotWithShape="1">
          <a:blip r:embed="rId9" cstate="print">
            <a:extLst>
              <a:ext uri="{28A0092B-C50C-407E-A947-70E740481C1C}">
                <a14:useLocalDpi xmlns:a14="http://schemas.microsoft.com/office/drawing/2010/main" val="0"/>
              </a:ext>
            </a:extLst>
          </a:blip>
          <a:srcRect l="1038" t="2810" r="-1038" b="26066"/>
          <a:stretch/>
        </p:blipFill>
        <p:spPr>
          <a:xfrm>
            <a:off x="8001379" y="3651601"/>
            <a:ext cx="1188720" cy="1188720"/>
          </a:xfrm>
          <a:prstGeom prst="rect">
            <a:avLst/>
          </a:prstGeom>
          <a:solidFill>
            <a:schemeClr val="bg1">
              <a:lumMod val="95000"/>
            </a:schemeClr>
          </a:solidFill>
        </p:spPr>
      </p:pic>
      <p:pic>
        <p:nvPicPr>
          <p:cNvPr id="46" name="Picture Placeholder 60">
            <a:extLst>
              <a:ext uri="{FF2B5EF4-FFF2-40B4-BE49-F238E27FC236}">
                <a16:creationId xmlns:a16="http://schemas.microsoft.com/office/drawing/2014/main" id="{6003371C-3FB1-3829-EDCC-7A3593744853}"/>
              </a:ext>
            </a:extLst>
          </p:cNvPr>
          <p:cNvPicPr preferRelativeResize="0">
            <a:picLocks/>
          </p:cNvPicPr>
          <p:nvPr/>
        </p:nvPicPr>
        <p:blipFill rotWithShape="1">
          <a:blip r:embed="rId10">
            <a:extLst>
              <a:ext uri="{28A0092B-C50C-407E-A947-70E740481C1C}">
                <a14:useLocalDpi xmlns:a14="http://schemas.microsoft.com/office/drawing/2010/main" val="0"/>
              </a:ext>
            </a:extLst>
          </a:blip>
          <a:srcRect t="12019" r="-1008" b="11011"/>
          <a:stretch/>
        </p:blipFill>
        <p:spPr>
          <a:xfrm>
            <a:off x="1484498" y="1690688"/>
            <a:ext cx="1188720" cy="1188720"/>
          </a:xfrm>
          <a:prstGeom prst="rect">
            <a:avLst/>
          </a:prstGeom>
          <a:solidFill>
            <a:schemeClr val="bg1">
              <a:lumMod val="95000"/>
            </a:schemeClr>
          </a:solidFill>
        </p:spPr>
      </p:pic>
      <p:pic>
        <p:nvPicPr>
          <p:cNvPr id="47" name="Picture 46">
            <a:extLst>
              <a:ext uri="{FF2B5EF4-FFF2-40B4-BE49-F238E27FC236}">
                <a16:creationId xmlns:a16="http://schemas.microsoft.com/office/drawing/2014/main" id="{5A3FE152-8DFD-C3C1-2981-1BD02FD0DC54}"/>
              </a:ext>
            </a:extLst>
          </p:cNvPr>
          <p:cNvPicPr preferRelativeResize="0">
            <a:picLocks/>
          </p:cNvPicPr>
          <p:nvPr/>
        </p:nvPicPr>
        <p:blipFill rotWithShape="1">
          <a:blip r:embed="rId11" cstate="print">
            <a:extLst>
              <a:ext uri="{28A0092B-C50C-407E-A947-70E740481C1C}">
                <a14:useLocalDpi xmlns:a14="http://schemas.microsoft.com/office/drawing/2010/main" val="0"/>
              </a:ext>
            </a:extLst>
          </a:blip>
          <a:srcRect l="17228" t="691" r="15387" b="33138"/>
          <a:stretch/>
        </p:blipFill>
        <p:spPr>
          <a:xfrm>
            <a:off x="2785913" y="1690688"/>
            <a:ext cx="1188720" cy="1188720"/>
          </a:xfrm>
          <a:prstGeom prst="rect">
            <a:avLst/>
          </a:prstGeom>
        </p:spPr>
      </p:pic>
      <p:pic>
        <p:nvPicPr>
          <p:cNvPr id="48" name="Picture Placeholder 64">
            <a:extLst>
              <a:ext uri="{FF2B5EF4-FFF2-40B4-BE49-F238E27FC236}">
                <a16:creationId xmlns:a16="http://schemas.microsoft.com/office/drawing/2014/main" id="{9E10C18F-D76E-5F63-81D7-6AB26294C1BC}"/>
              </a:ext>
            </a:extLst>
          </p:cNvPr>
          <p:cNvPicPr preferRelativeResize="0">
            <a:picLocks/>
          </p:cNvPicPr>
          <p:nvPr/>
        </p:nvPicPr>
        <p:blipFill rotWithShape="1">
          <a:blip r:embed="rId12" cstate="print">
            <a:extLst>
              <a:ext uri="{28A0092B-C50C-407E-A947-70E740481C1C}">
                <a14:useLocalDpi xmlns:a14="http://schemas.microsoft.com/office/drawing/2010/main" val="0"/>
              </a:ext>
            </a:extLst>
          </a:blip>
          <a:srcRect l="54" t="422" r="-54" b="28278"/>
          <a:stretch/>
        </p:blipFill>
        <p:spPr>
          <a:xfrm>
            <a:off x="4088826" y="1690688"/>
            <a:ext cx="1188720" cy="1188720"/>
          </a:xfrm>
          <a:prstGeom prst="rect">
            <a:avLst/>
          </a:prstGeom>
          <a:solidFill>
            <a:schemeClr val="bg1">
              <a:lumMod val="95000"/>
            </a:schemeClr>
          </a:solidFill>
        </p:spPr>
      </p:pic>
      <p:pic>
        <p:nvPicPr>
          <p:cNvPr id="49" name="Picture Placeholder 66">
            <a:extLst>
              <a:ext uri="{FF2B5EF4-FFF2-40B4-BE49-F238E27FC236}">
                <a16:creationId xmlns:a16="http://schemas.microsoft.com/office/drawing/2014/main" id="{4D06805C-0C34-11AD-F970-914E4878FEEF}"/>
              </a:ext>
            </a:extLst>
          </p:cNvPr>
          <p:cNvPicPr preferRelativeResize="0">
            <a:picLocks/>
          </p:cNvPicPr>
          <p:nvPr/>
        </p:nvPicPr>
        <p:blipFill rotWithShape="1">
          <a:blip r:embed="rId13">
            <a:extLst>
              <a:ext uri="{BEBA8EAE-BF5A-486C-A8C5-ECC9F3942E4B}">
                <a14:imgProps xmlns:a14="http://schemas.microsoft.com/office/drawing/2010/main">
                  <a14:imgLayer r:embed="rId1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t="5547" b="5547"/>
          <a:stretch/>
        </p:blipFill>
        <p:spPr>
          <a:xfrm>
            <a:off x="5391739" y="1690688"/>
            <a:ext cx="1188720" cy="1188720"/>
          </a:xfrm>
          <a:prstGeom prst="rect">
            <a:avLst/>
          </a:prstGeom>
          <a:solidFill>
            <a:schemeClr val="bg1">
              <a:lumMod val="95000"/>
            </a:schemeClr>
          </a:solidFill>
        </p:spPr>
      </p:pic>
      <p:pic>
        <p:nvPicPr>
          <p:cNvPr id="50" name="Picture Placeholder 68">
            <a:extLst>
              <a:ext uri="{FF2B5EF4-FFF2-40B4-BE49-F238E27FC236}">
                <a16:creationId xmlns:a16="http://schemas.microsoft.com/office/drawing/2014/main" id="{921B26BA-2C08-6562-CF97-477D6E688401}"/>
              </a:ext>
            </a:extLst>
          </p:cNvPr>
          <p:cNvPicPr preferRelativeResize="0">
            <a:picLocks/>
          </p:cNvPicPr>
          <p:nvPr/>
        </p:nvPicPr>
        <p:blipFill rotWithShape="1">
          <a:blip r:embed="rId15" cstate="print">
            <a:extLst>
              <a:ext uri="{28A0092B-C50C-407E-A947-70E740481C1C}">
                <a14:useLocalDpi xmlns:a14="http://schemas.microsoft.com/office/drawing/2010/main" val="0"/>
              </a:ext>
            </a:extLst>
          </a:blip>
          <a:srcRect l="195" t="-778" r="-195" b="29831"/>
          <a:stretch/>
        </p:blipFill>
        <p:spPr>
          <a:xfrm>
            <a:off x="6693154" y="1690688"/>
            <a:ext cx="1188720" cy="1188720"/>
          </a:xfrm>
          <a:prstGeom prst="rect">
            <a:avLst/>
          </a:prstGeom>
          <a:solidFill>
            <a:schemeClr val="bg1">
              <a:lumMod val="95000"/>
            </a:schemeClr>
          </a:solidFill>
        </p:spPr>
      </p:pic>
      <p:pic>
        <p:nvPicPr>
          <p:cNvPr id="51" name="Picture Placeholder 70">
            <a:extLst>
              <a:ext uri="{FF2B5EF4-FFF2-40B4-BE49-F238E27FC236}">
                <a16:creationId xmlns:a16="http://schemas.microsoft.com/office/drawing/2014/main" id="{FB91862D-DEDF-FE67-8EAA-7D39B9A9DF4E}"/>
              </a:ext>
            </a:extLst>
          </p:cNvPr>
          <p:cNvPicPr preferRelativeResize="0">
            <a:picLocks/>
          </p:cNvPicPr>
          <p:nvPr/>
        </p:nvPicPr>
        <p:blipFill rotWithShape="1">
          <a:blip r:embed="rId16" cstate="print">
            <a:extLst>
              <a:ext uri="{28A0092B-C50C-407E-A947-70E740481C1C}">
                <a14:useLocalDpi xmlns:a14="http://schemas.microsoft.com/office/drawing/2010/main" val="0"/>
              </a:ext>
            </a:extLst>
          </a:blip>
          <a:srcRect l="103" t="-458" r="-103" b="29334"/>
          <a:stretch/>
        </p:blipFill>
        <p:spPr>
          <a:xfrm>
            <a:off x="8001379" y="1675965"/>
            <a:ext cx="1188720" cy="1188720"/>
          </a:xfrm>
          <a:prstGeom prst="rect">
            <a:avLst/>
          </a:prstGeom>
          <a:solidFill>
            <a:schemeClr val="bg1">
              <a:lumMod val="95000"/>
            </a:schemeClr>
          </a:solidFill>
        </p:spPr>
      </p:pic>
      <p:sp>
        <p:nvSpPr>
          <p:cNvPr id="54" name="Text Placeholder 6">
            <a:extLst>
              <a:ext uri="{FF2B5EF4-FFF2-40B4-BE49-F238E27FC236}">
                <a16:creationId xmlns:a16="http://schemas.microsoft.com/office/drawing/2014/main" id="{4E3AEB5E-79AD-4EA5-72CD-29CC6EA8F1CD}"/>
              </a:ext>
            </a:extLst>
          </p:cNvPr>
          <p:cNvSpPr>
            <a:spLocks noGrp="1"/>
          </p:cNvSpPr>
          <p:nvPr/>
        </p:nvSpPr>
        <p:spPr>
          <a:xfrm>
            <a:off x="6691894" y="4840321"/>
            <a:ext cx="1188720" cy="50292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Maureen Soto</a:t>
            </a:r>
            <a:br>
              <a:rPr lang="en-US" sz="800" dirty="0"/>
            </a:br>
            <a:r>
              <a:rPr lang="en-US" sz="800" dirty="0"/>
              <a:t>Account Manager – Government </a:t>
            </a:r>
          </a:p>
        </p:txBody>
      </p:sp>
      <p:sp>
        <p:nvSpPr>
          <p:cNvPr id="55" name="Text Placeholder 6">
            <a:extLst>
              <a:ext uri="{FF2B5EF4-FFF2-40B4-BE49-F238E27FC236}">
                <a16:creationId xmlns:a16="http://schemas.microsoft.com/office/drawing/2014/main" id="{4139E24F-6861-250A-0550-BFFC0E23569D}"/>
              </a:ext>
            </a:extLst>
          </p:cNvPr>
          <p:cNvSpPr>
            <a:spLocks noGrp="1"/>
          </p:cNvSpPr>
          <p:nvPr/>
        </p:nvSpPr>
        <p:spPr>
          <a:xfrm>
            <a:off x="8001379" y="4848441"/>
            <a:ext cx="1188720" cy="497246"/>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Stephanie Mitchell</a:t>
            </a:r>
            <a:br>
              <a:rPr lang="en-US" sz="800" dirty="0"/>
            </a:br>
            <a:r>
              <a:rPr lang="en-US" sz="800" dirty="0"/>
              <a:t>Account Manager – Government </a:t>
            </a:r>
          </a:p>
        </p:txBody>
      </p:sp>
      <p:sp>
        <p:nvSpPr>
          <p:cNvPr id="56" name="Text Placeholder 6">
            <a:extLst>
              <a:ext uri="{FF2B5EF4-FFF2-40B4-BE49-F238E27FC236}">
                <a16:creationId xmlns:a16="http://schemas.microsoft.com/office/drawing/2014/main" id="{E018A7C6-21C9-F831-C827-C34B2425A0F8}"/>
              </a:ext>
            </a:extLst>
          </p:cNvPr>
          <p:cNvSpPr>
            <a:spLocks noGrp="1"/>
          </p:cNvSpPr>
          <p:nvPr/>
        </p:nvSpPr>
        <p:spPr>
          <a:xfrm>
            <a:off x="9302794" y="4848441"/>
            <a:ext cx="1188720" cy="502920"/>
          </a:xfrm>
          <a:prstGeom prst="rect">
            <a:avLst/>
          </a:prstGeom>
          <a:solidFill>
            <a:schemeClr val="bg2"/>
          </a:solidFill>
        </p:spPr>
        <p:txBody>
          <a:bodyPr vert="horz" lIns="91440" tIns="64008" rIns="91440" bIns="0" rtlCol="0">
            <a:noAutofit/>
          </a:bodyPr>
          <a:lstStyle>
            <a:lvl1pPr marL="0" indent="0" algn="l" defTabSz="685800" rtl="0" eaLnBrk="1" latinLnBrk="0" hangingPunct="1">
              <a:lnSpc>
                <a:spcPct val="100000"/>
              </a:lnSpc>
              <a:spcBef>
                <a:spcPts val="0"/>
              </a:spcBef>
              <a:spcAft>
                <a:spcPts val="0"/>
              </a:spcAft>
              <a:buFont typeface="Arial" panose="020B0604020202020204" pitchFamily="34" charset="0"/>
              <a:buNone/>
              <a:defRPr sz="700" b="1" kern="1200">
                <a:solidFill>
                  <a:schemeClr val="tx1"/>
                </a:solidFill>
                <a:latin typeface="+mn-lt"/>
                <a:ea typeface="+mn-ea"/>
                <a:cs typeface="+mn-cs"/>
              </a:defRPr>
            </a:lvl1pPr>
            <a:lvl2pPr marL="115888" indent="-11588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2pPr>
            <a:lvl3pPr marL="231775" indent="-115888" algn="l" defTabSz="685800" rtl="0" eaLnBrk="1" latinLnBrk="0" hangingPunct="1">
              <a:lnSpc>
                <a:spcPct val="100000"/>
              </a:lnSpc>
              <a:spcBef>
                <a:spcPts val="0"/>
              </a:spcBef>
              <a:spcAft>
                <a:spcPts val="600"/>
              </a:spcAft>
              <a:buFont typeface="Symbol" pitchFamily="2" charset="2"/>
              <a:buChar char="-"/>
              <a:defRPr sz="800" kern="1200">
                <a:solidFill>
                  <a:schemeClr val="tx2"/>
                </a:solidFill>
                <a:latin typeface="+mn-lt"/>
                <a:ea typeface="+mn-ea"/>
                <a:cs typeface="+mn-cs"/>
              </a:defRPr>
            </a:lvl3pPr>
            <a:lvl4pPr marL="341313" indent="-109538" algn="l" defTabSz="685800" rtl="0" eaLnBrk="1" latinLnBrk="0" hangingPunct="1">
              <a:lnSpc>
                <a:spcPct val="100000"/>
              </a:lnSpc>
              <a:spcBef>
                <a:spcPts val="0"/>
              </a:spcBef>
              <a:spcAft>
                <a:spcPts val="600"/>
              </a:spcAft>
              <a:buFont typeface="Arial" panose="020B0604020202020204" pitchFamily="34" charset="0"/>
              <a:buChar char="•"/>
              <a:defRPr sz="800" kern="1200">
                <a:solidFill>
                  <a:schemeClr val="tx2"/>
                </a:solidFill>
                <a:latin typeface="+mn-lt"/>
                <a:ea typeface="+mn-ea"/>
                <a:cs typeface="+mn-cs"/>
              </a:defRPr>
            </a:lvl4pPr>
            <a:lvl5pPr marL="457200" indent="-115888" algn="l" defTabSz="685800" rtl="0" eaLnBrk="1" latinLnBrk="0" hangingPunct="1">
              <a:lnSpc>
                <a:spcPct val="100000"/>
              </a:lnSpc>
              <a:spcBef>
                <a:spcPts val="0"/>
              </a:spcBef>
              <a:spcAft>
                <a:spcPts val="600"/>
              </a:spcAft>
              <a:buFont typeface="Symbol" pitchFamily="2" charset="2"/>
              <a:buChar char="-"/>
              <a:tabLst/>
              <a:defRPr sz="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800" dirty="0"/>
              <a:t>Stefanie Anacabe</a:t>
            </a:r>
            <a:br>
              <a:rPr lang="en-US" sz="800" dirty="0"/>
            </a:br>
            <a:r>
              <a:rPr lang="en-US" sz="800" dirty="0"/>
              <a:t>Account Manager – Government </a:t>
            </a:r>
          </a:p>
        </p:txBody>
      </p:sp>
    </p:spTree>
    <p:extLst>
      <p:ext uri="{BB962C8B-B14F-4D97-AF65-F5344CB8AC3E}">
        <p14:creationId xmlns:p14="http://schemas.microsoft.com/office/powerpoint/2010/main" val="1393336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031E6-09A0-67B2-DD13-13D93D198BA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AC96A40-23A1-0D92-AA5A-3E44516FFC50}"/>
              </a:ext>
            </a:extLst>
          </p:cNvPr>
          <p:cNvSpPr>
            <a:spLocks noGrp="1"/>
          </p:cNvSpPr>
          <p:nvPr>
            <p:ph type="title"/>
          </p:nvPr>
        </p:nvSpPr>
        <p:spPr>
          <a:xfrm>
            <a:off x="1348509" y="365125"/>
            <a:ext cx="9615054" cy="1325563"/>
          </a:xfrm>
        </p:spPr>
        <p:txBody>
          <a:bodyPr anchor="ctr">
            <a:normAutofit/>
          </a:bodyPr>
          <a:lstStyle/>
          <a:p>
            <a:pPr algn="ctr"/>
            <a:r>
              <a:rPr lang="en-US" dirty="0"/>
              <a:t>Bio</a:t>
            </a:r>
            <a:endParaRPr lang="en-US" dirty="0">
              <a:solidFill>
                <a:srgbClr val="3C289B"/>
              </a:solidFill>
            </a:endParaRPr>
          </a:p>
        </p:txBody>
      </p:sp>
      <p:pic>
        <p:nvPicPr>
          <p:cNvPr id="3" name="Content Placeholder 2" descr="A person in a suit&#10;&#10;AI-generated content may be incorrect.">
            <a:extLst>
              <a:ext uri="{FF2B5EF4-FFF2-40B4-BE49-F238E27FC236}">
                <a16:creationId xmlns:a16="http://schemas.microsoft.com/office/drawing/2014/main" id="{4A854421-2FAE-BD40-0DEB-8CFEAE2A04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0924" y="1472033"/>
            <a:ext cx="3131300" cy="3913933"/>
          </a:xfrm>
        </p:spPr>
      </p:pic>
      <p:sp>
        <p:nvSpPr>
          <p:cNvPr id="5" name="TextBox 4">
            <a:extLst>
              <a:ext uri="{FF2B5EF4-FFF2-40B4-BE49-F238E27FC236}">
                <a16:creationId xmlns:a16="http://schemas.microsoft.com/office/drawing/2014/main" id="{313E1B8A-942E-B3E3-5345-797DC0320A11}"/>
              </a:ext>
            </a:extLst>
          </p:cNvPr>
          <p:cNvSpPr txBox="1"/>
          <p:nvPr/>
        </p:nvSpPr>
        <p:spPr>
          <a:xfrm>
            <a:off x="4918841" y="2136337"/>
            <a:ext cx="6285185" cy="258532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Yessenia Ramirez</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Senior Account Manager, DoD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Located in Aurora, IL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10+ years experience supporting DoD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CONUS &amp; OCONUS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Passion for problem solving &amp; continuous improvement</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Sales Advisory Board Member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Government Team Business Resilience Coordinator</a:t>
            </a:r>
          </a:p>
        </p:txBody>
      </p:sp>
    </p:spTree>
    <p:extLst>
      <p:ext uri="{BB962C8B-B14F-4D97-AF65-F5344CB8AC3E}">
        <p14:creationId xmlns:p14="http://schemas.microsoft.com/office/powerpoint/2010/main" val="4293012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C14B8-69AF-7799-468A-AA55ECDAD33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2D7BB8D-14D2-9F16-A169-EF097463522E}"/>
              </a:ext>
            </a:extLst>
          </p:cNvPr>
          <p:cNvSpPr>
            <a:spLocks noGrp="1"/>
          </p:cNvSpPr>
          <p:nvPr>
            <p:ph type="title"/>
          </p:nvPr>
        </p:nvSpPr>
        <p:spPr>
          <a:xfrm>
            <a:off x="1348509" y="365125"/>
            <a:ext cx="9615054" cy="1325563"/>
          </a:xfrm>
        </p:spPr>
        <p:txBody>
          <a:bodyPr anchor="ctr">
            <a:normAutofit/>
          </a:bodyPr>
          <a:lstStyle/>
          <a:p>
            <a:pPr algn="ctr"/>
            <a:r>
              <a:rPr lang="en-US" dirty="0"/>
              <a:t>About Cencora</a:t>
            </a:r>
          </a:p>
        </p:txBody>
      </p:sp>
      <p:pic>
        <p:nvPicPr>
          <p:cNvPr id="3" name="Content Placeholder 2">
            <a:extLst>
              <a:ext uri="{FF2B5EF4-FFF2-40B4-BE49-F238E27FC236}">
                <a16:creationId xmlns:a16="http://schemas.microsoft.com/office/drawing/2014/main" id="{47E66DA8-5CE9-B5FE-4E68-1D83F90CCBF4}"/>
              </a:ext>
            </a:extLst>
          </p:cNvPr>
          <p:cNvPicPr>
            <a:picLocks noGrp="1" noChangeAspect="1"/>
          </p:cNvPicPr>
          <p:nvPr>
            <p:ph idx="1"/>
          </p:nvPr>
        </p:nvPicPr>
        <p:blipFill>
          <a:blip r:embed="rId2">
            <a:alphaModFix amt="85000"/>
          </a:blip>
          <a:stretch>
            <a:fillRect/>
          </a:stretch>
        </p:blipFill>
        <p:spPr>
          <a:xfrm>
            <a:off x="2068802" y="1392865"/>
            <a:ext cx="8054395" cy="4550734"/>
          </a:xfrm>
          <a:noFill/>
        </p:spPr>
      </p:pic>
    </p:spTree>
    <p:extLst>
      <p:ext uri="{BB962C8B-B14F-4D97-AF65-F5344CB8AC3E}">
        <p14:creationId xmlns:p14="http://schemas.microsoft.com/office/powerpoint/2010/main" val="1649171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DE647-EB8F-82AE-D49C-6770045D2A9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8C59BE3-8767-55FD-0186-0B14CFB96BEE}"/>
              </a:ext>
            </a:extLst>
          </p:cNvPr>
          <p:cNvSpPr>
            <a:spLocks noGrp="1"/>
          </p:cNvSpPr>
          <p:nvPr>
            <p:ph type="title"/>
          </p:nvPr>
        </p:nvSpPr>
        <p:spPr>
          <a:xfrm>
            <a:off x="1348509" y="365125"/>
            <a:ext cx="9615054" cy="1325563"/>
          </a:xfrm>
        </p:spPr>
        <p:txBody>
          <a:bodyPr anchor="ctr">
            <a:normAutofit/>
          </a:bodyPr>
          <a:lstStyle/>
          <a:p>
            <a:pPr algn="ctr"/>
            <a:r>
              <a:rPr lang="en-US" dirty="0"/>
              <a:t>U.S. Enterprise Distribution Network</a:t>
            </a:r>
          </a:p>
        </p:txBody>
      </p:sp>
      <p:pic>
        <p:nvPicPr>
          <p:cNvPr id="9" name="Content Placeholder 8">
            <a:extLst>
              <a:ext uri="{FF2B5EF4-FFF2-40B4-BE49-F238E27FC236}">
                <a16:creationId xmlns:a16="http://schemas.microsoft.com/office/drawing/2014/main" id="{66DA7EDF-D393-21D3-127B-DB971CB473DE}"/>
              </a:ext>
            </a:extLst>
          </p:cNvPr>
          <p:cNvPicPr>
            <a:picLocks noGrp="1" noChangeAspect="1"/>
          </p:cNvPicPr>
          <p:nvPr>
            <p:ph idx="1"/>
          </p:nvPr>
        </p:nvPicPr>
        <p:blipFill>
          <a:blip r:embed="rId2">
            <a:alphaModFix amt="85000"/>
          </a:blip>
          <a:stretch>
            <a:fillRect/>
          </a:stretch>
        </p:blipFill>
        <p:spPr>
          <a:xfrm>
            <a:off x="1614622" y="1449422"/>
            <a:ext cx="8962755" cy="4523260"/>
          </a:xfrm>
        </p:spPr>
      </p:pic>
    </p:spTree>
    <p:extLst>
      <p:ext uri="{BB962C8B-B14F-4D97-AF65-F5344CB8AC3E}">
        <p14:creationId xmlns:p14="http://schemas.microsoft.com/office/powerpoint/2010/main" val="654910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E18AA-A697-18E4-882B-498B0B50F38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12324A5-D638-F6E2-302A-4FDF21AD9530}"/>
              </a:ext>
            </a:extLst>
          </p:cNvPr>
          <p:cNvSpPr>
            <a:spLocks noGrp="1"/>
          </p:cNvSpPr>
          <p:nvPr>
            <p:ph type="title"/>
          </p:nvPr>
        </p:nvSpPr>
        <p:spPr>
          <a:xfrm>
            <a:off x="1015203" y="2478498"/>
            <a:ext cx="9936575" cy="1901004"/>
          </a:xfrm>
        </p:spPr>
        <p:txBody>
          <a:bodyPr anchor="ctr">
            <a:normAutofit/>
          </a:bodyPr>
          <a:lstStyle/>
          <a:p>
            <a:pPr algn="ctr"/>
            <a:r>
              <a:rPr lang="en-US" dirty="0"/>
              <a:t>Drug Supply Chain Security Act (DSCSA) Update</a:t>
            </a:r>
          </a:p>
        </p:txBody>
      </p:sp>
    </p:spTree>
    <p:extLst>
      <p:ext uri="{BB962C8B-B14F-4D97-AF65-F5344CB8AC3E}">
        <p14:creationId xmlns:p14="http://schemas.microsoft.com/office/powerpoint/2010/main" val="982755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6052A-086C-3EBC-3099-5D2350A1A6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3C2F9AA-AEEB-D02A-271B-B0EBB9939466}"/>
              </a:ext>
            </a:extLst>
          </p:cNvPr>
          <p:cNvSpPr>
            <a:spLocks noGrp="1"/>
          </p:cNvSpPr>
          <p:nvPr>
            <p:ph type="title"/>
          </p:nvPr>
        </p:nvSpPr>
        <p:spPr>
          <a:xfrm>
            <a:off x="1348509" y="365125"/>
            <a:ext cx="9615054" cy="1325563"/>
          </a:xfrm>
        </p:spPr>
        <p:txBody>
          <a:bodyPr anchor="ctr">
            <a:normAutofit/>
          </a:bodyPr>
          <a:lstStyle/>
          <a:p>
            <a:pPr algn="ctr"/>
            <a:r>
              <a:rPr lang="en-US" dirty="0"/>
              <a:t>Where are we today?</a:t>
            </a:r>
          </a:p>
        </p:txBody>
      </p:sp>
      <p:sp>
        <p:nvSpPr>
          <p:cNvPr id="4" name="Content Placeholder 3">
            <a:extLst>
              <a:ext uri="{FF2B5EF4-FFF2-40B4-BE49-F238E27FC236}">
                <a16:creationId xmlns:a16="http://schemas.microsoft.com/office/drawing/2014/main" id="{B7941863-2AA2-B26C-4832-A63092E491A3}"/>
              </a:ext>
            </a:extLst>
          </p:cNvPr>
          <p:cNvSpPr>
            <a:spLocks noGrp="1"/>
          </p:cNvSpPr>
          <p:nvPr>
            <p:ph idx="1"/>
          </p:nvPr>
        </p:nvSpPr>
        <p:spPr/>
        <p:txBody>
          <a:bodyPr>
            <a:normAutofit/>
          </a:bodyPr>
          <a:lstStyle/>
          <a:p>
            <a:r>
              <a:rPr lang="en-US" sz="2400" dirty="0"/>
              <a:t>All distribution centers are active and capturing inbound and outbound data</a:t>
            </a:r>
          </a:p>
          <a:p>
            <a:pPr lvl="1">
              <a:buFont typeface="Wingdings" panose="05000000000000000000" pitchFamily="2" charset="2"/>
              <a:buChar char="v"/>
            </a:pPr>
            <a:r>
              <a:rPr lang="en-US" sz="1600" dirty="0"/>
              <a:t>Note that at this moment not all EPCIS messages have 100% of the serial #s as some MFGs are still not sending all the data and we are still using the stabilization period to make enhancements at our DCs.</a:t>
            </a:r>
          </a:p>
          <a:p>
            <a:pPr lvl="1"/>
            <a:endParaRPr lang="en-US" sz="1600" dirty="0"/>
          </a:p>
          <a:p>
            <a:r>
              <a:rPr lang="en-US" sz="2400" dirty="0"/>
              <a:t>We are currently working with manufacturers to ensure that they are sending all DSCSA data ahead of the 2025 full implementation and continue to make significant progress towards full readiness. </a:t>
            </a:r>
          </a:p>
          <a:p>
            <a:endParaRPr lang="en-US" sz="2400" dirty="0"/>
          </a:p>
          <a:p>
            <a:r>
              <a:rPr lang="en-US" sz="2400" dirty="0"/>
              <a:t>NEW DSCSA report live and available in the ‘Reports’ section of ABC Order.</a:t>
            </a:r>
          </a:p>
          <a:p>
            <a:endParaRPr lang="en-US" sz="2400" dirty="0"/>
          </a:p>
          <a:p>
            <a:pPr marL="0" indent="0">
              <a:buNone/>
            </a:pPr>
            <a:endParaRPr lang="en-US" dirty="0"/>
          </a:p>
        </p:txBody>
      </p:sp>
    </p:spTree>
    <p:extLst>
      <p:ext uri="{BB962C8B-B14F-4D97-AF65-F5344CB8AC3E}">
        <p14:creationId xmlns:p14="http://schemas.microsoft.com/office/powerpoint/2010/main" val="3734661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01D6D-3482-1B4B-0E5E-26284C21FA5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3F682A1-66AE-1F01-0E25-1152A45F6B47}"/>
              </a:ext>
            </a:extLst>
          </p:cNvPr>
          <p:cNvSpPr>
            <a:spLocks noGrp="1"/>
          </p:cNvSpPr>
          <p:nvPr>
            <p:ph type="title"/>
          </p:nvPr>
        </p:nvSpPr>
        <p:spPr>
          <a:xfrm>
            <a:off x="1015203" y="2478498"/>
            <a:ext cx="9936575" cy="1901004"/>
          </a:xfrm>
        </p:spPr>
        <p:txBody>
          <a:bodyPr anchor="ctr">
            <a:normAutofit/>
          </a:bodyPr>
          <a:lstStyle/>
          <a:p>
            <a:pPr algn="ctr"/>
            <a:r>
              <a:rPr lang="en-US" dirty="0"/>
              <a:t>Cencora Updates</a:t>
            </a:r>
          </a:p>
        </p:txBody>
      </p:sp>
    </p:spTree>
    <p:extLst>
      <p:ext uri="{BB962C8B-B14F-4D97-AF65-F5344CB8AC3E}">
        <p14:creationId xmlns:p14="http://schemas.microsoft.com/office/powerpoint/2010/main" val="3725860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7FD5A-3DE6-4507-4B01-90D79907F09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E60B0DB-6C2A-5935-A901-F05A1CBDADE8}"/>
              </a:ext>
            </a:extLst>
          </p:cNvPr>
          <p:cNvSpPr>
            <a:spLocks noGrp="1"/>
          </p:cNvSpPr>
          <p:nvPr>
            <p:ph type="title"/>
          </p:nvPr>
        </p:nvSpPr>
        <p:spPr>
          <a:xfrm>
            <a:off x="1348509" y="365125"/>
            <a:ext cx="9615054" cy="1325563"/>
          </a:xfrm>
        </p:spPr>
        <p:txBody>
          <a:bodyPr anchor="ctr">
            <a:normAutofit/>
          </a:bodyPr>
          <a:lstStyle/>
          <a:p>
            <a:pPr algn="ctr"/>
            <a:r>
              <a:rPr lang="en-US" dirty="0"/>
              <a:t>AmerisourceBergen is now Cencora</a:t>
            </a:r>
          </a:p>
        </p:txBody>
      </p:sp>
      <p:sp>
        <p:nvSpPr>
          <p:cNvPr id="6" name="Content Placeholder 13">
            <a:extLst>
              <a:ext uri="{FF2B5EF4-FFF2-40B4-BE49-F238E27FC236}">
                <a16:creationId xmlns:a16="http://schemas.microsoft.com/office/drawing/2014/main" id="{E29FADE6-21CF-7AA8-FC79-B34011274E57}"/>
              </a:ext>
            </a:extLst>
          </p:cNvPr>
          <p:cNvSpPr txBox="1">
            <a:spLocks/>
          </p:cNvSpPr>
          <p:nvPr/>
        </p:nvSpPr>
        <p:spPr>
          <a:xfrm>
            <a:off x="1228437" y="1980750"/>
            <a:ext cx="2964110" cy="38246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What is the change?</a:t>
            </a:r>
          </a:p>
          <a:p>
            <a:r>
              <a:rPr lang="en-US" sz="1600" dirty="0"/>
              <a:t>Cencora, Inc. replaces AmerisourceBergen Corporation </a:t>
            </a:r>
            <a:br>
              <a:rPr lang="en-US" sz="1600" dirty="0"/>
            </a:br>
            <a:r>
              <a:rPr lang="en-US" sz="1600" dirty="0"/>
              <a:t>as the new legal name for our parent company </a:t>
            </a:r>
          </a:p>
          <a:p>
            <a:r>
              <a:rPr lang="en-US" sz="1600" dirty="0"/>
              <a:t>You may have already seen the Cencora name and logo in use and branding will continue to rollout</a:t>
            </a:r>
          </a:p>
          <a:p>
            <a:r>
              <a:rPr lang="en-US" sz="1600" dirty="0"/>
              <a:t>At this time, there are no legal changes to subsidiary companies and our services will continue to operate without interruption </a:t>
            </a:r>
          </a:p>
        </p:txBody>
      </p:sp>
      <p:sp>
        <p:nvSpPr>
          <p:cNvPr id="8" name="Content Placeholder 14">
            <a:extLst>
              <a:ext uri="{FF2B5EF4-FFF2-40B4-BE49-F238E27FC236}">
                <a16:creationId xmlns:a16="http://schemas.microsoft.com/office/drawing/2014/main" id="{DC857730-CCEE-9576-A507-2D61AA56101E}"/>
              </a:ext>
            </a:extLst>
          </p:cNvPr>
          <p:cNvSpPr txBox="1">
            <a:spLocks/>
          </p:cNvSpPr>
          <p:nvPr/>
        </p:nvSpPr>
        <p:spPr>
          <a:xfrm>
            <a:off x="4613945" y="1980750"/>
            <a:ext cx="2964110" cy="38246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Why the change?</a:t>
            </a:r>
          </a:p>
          <a:p>
            <a:r>
              <a:rPr lang="en-US" sz="1600" dirty="0"/>
              <a:t>Cencora brings our companies and services together under one new name</a:t>
            </a:r>
          </a:p>
          <a:p>
            <a:r>
              <a:rPr lang="en-US" sz="1600" dirty="0"/>
              <a:t>This integration will allow us leverage our growth to the benefit of our customers, their patients, and team members </a:t>
            </a:r>
          </a:p>
          <a:p>
            <a:r>
              <a:rPr lang="en-US" sz="1600" dirty="0"/>
              <a:t>The change will make it easier </a:t>
            </a:r>
            <a:br>
              <a:rPr lang="en-US" sz="1600" dirty="0"/>
            </a:br>
            <a:r>
              <a:rPr lang="en-US" sz="1600" dirty="0"/>
              <a:t>to understand our offerings and partner with us</a:t>
            </a:r>
          </a:p>
        </p:txBody>
      </p:sp>
      <p:sp>
        <p:nvSpPr>
          <p:cNvPr id="9" name="Content Placeholder 12">
            <a:extLst>
              <a:ext uri="{FF2B5EF4-FFF2-40B4-BE49-F238E27FC236}">
                <a16:creationId xmlns:a16="http://schemas.microsoft.com/office/drawing/2014/main" id="{D9DE9D59-075B-2D9A-8B69-08708BDAE98B}"/>
              </a:ext>
            </a:extLst>
          </p:cNvPr>
          <p:cNvSpPr txBox="1">
            <a:spLocks/>
          </p:cNvSpPr>
          <p:nvPr/>
        </p:nvSpPr>
        <p:spPr>
          <a:xfrm>
            <a:off x="7999453" y="1980750"/>
            <a:ext cx="2964110" cy="38246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What is next? </a:t>
            </a:r>
          </a:p>
          <a:p>
            <a:r>
              <a:rPr lang="en-US" sz="1600" dirty="0"/>
              <a:t>Our number one priority during this transition is to continue service without disruption </a:t>
            </a:r>
          </a:p>
          <a:p>
            <a:r>
              <a:rPr lang="en-US" sz="1600" dirty="0"/>
              <a:t>Over time, our intent is for most individual subsidiary brands to transition to the Cencora brand as part of Cencora’s larger set of services </a:t>
            </a:r>
          </a:p>
          <a:p>
            <a:endParaRPr lang="en-US" sz="1200" dirty="0"/>
          </a:p>
        </p:txBody>
      </p:sp>
    </p:spTree>
    <p:extLst>
      <p:ext uri="{BB962C8B-B14F-4D97-AF65-F5344CB8AC3E}">
        <p14:creationId xmlns:p14="http://schemas.microsoft.com/office/powerpoint/2010/main" val="2477317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B9399-797A-BAD0-2522-C42D412ED67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1D64FD0-203A-8BFC-739E-B49E1B54E81E}"/>
              </a:ext>
            </a:extLst>
          </p:cNvPr>
          <p:cNvSpPr>
            <a:spLocks noGrp="1"/>
          </p:cNvSpPr>
          <p:nvPr>
            <p:ph type="title"/>
          </p:nvPr>
        </p:nvSpPr>
        <p:spPr>
          <a:xfrm>
            <a:off x="1348509" y="365125"/>
            <a:ext cx="9615054" cy="1325563"/>
          </a:xfrm>
        </p:spPr>
        <p:txBody>
          <a:bodyPr anchor="ctr">
            <a:normAutofit/>
          </a:bodyPr>
          <a:lstStyle/>
          <a:p>
            <a:pPr algn="ctr"/>
            <a:r>
              <a:rPr lang="en-US" dirty="0"/>
              <a:t>Cencora’s Global Reach</a:t>
            </a:r>
          </a:p>
        </p:txBody>
      </p:sp>
      <p:pic>
        <p:nvPicPr>
          <p:cNvPr id="2" name="Content Placeholder 1">
            <a:extLst>
              <a:ext uri="{FF2B5EF4-FFF2-40B4-BE49-F238E27FC236}">
                <a16:creationId xmlns:a16="http://schemas.microsoft.com/office/drawing/2014/main" id="{B5C97FAF-FD97-BF75-71DD-391B50859888}"/>
              </a:ext>
            </a:extLst>
          </p:cNvPr>
          <p:cNvPicPr>
            <a:picLocks noGrp="1" noChangeAspect="1"/>
          </p:cNvPicPr>
          <p:nvPr>
            <p:ph idx="1"/>
          </p:nvPr>
        </p:nvPicPr>
        <p:blipFill>
          <a:blip r:embed="rId2">
            <a:alphaModFix amt="85000"/>
          </a:blip>
          <a:stretch>
            <a:fillRect/>
          </a:stretch>
        </p:blipFill>
        <p:spPr>
          <a:xfrm>
            <a:off x="1804573" y="1429405"/>
            <a:ext cx="8582853" cy="4582511"/>
          </a:xfrm>
          <a:prstGeom prst="rect">
            <a:avLst/>
          </a:prstGeom>
        </p:spPr>
      </p:pic>
    </p:spTree>
    <p:extLst>
      <p:ext uri="{BB962C8B-B14F-4D97-AF65-F5344CB8AC3E}">
        <p14:creationId xmlns:p14="http://schemas.microsoft.com/office/powerpoint/2010/main" val="1144093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61EC7-1E1F-2A8D-3558-F53662D40D0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B6B12B4-BEFF-A109-0A6D-FCF4054F927F}"/>
              </a:ext>
            </a:extLst>
          </p:cNvPr>
          <p:cNvSpPr>
            <a:spLocks noGrp="1"/>
          </p:cNvSpPr>
          <p:nvPr>
            <p:ph type="title"/>
          </p:nvPr>
        </p:nvSpPr>
        <p:spPr>
          <a:xfrm>
            <a:off x="1348509" y="365125"/>
            <a:ext cx="9615054" cy="1325563"/>
          </a:xfrm>
        </p:spPr>
        <p:txBody>
          <a:bodyPr anchor="ctr">
            <a:normAutofit/>
          </a:bodyPr>
          <a:lstStyle/>
          <a:p>
            <a:pPr algn="ctr"/>
            <a:r>
              <a:rPr lang="en-US" dirty="0"/>
              <a:t>COVID-19 Vaccine Update </a:t>
            </a:r>
          </a:p>
        </p:txBody>
      </p:sp>
      <p:pic>
        <p:nvPicPr>
          <p:cNvPr id="2050" name="Picture 2" descr="FDA Approves First COVID-19 Vaccine | Lee Health">
            <a:extLst>
              <a:ext uri="{FF2B5EF4-FFF2-40B4-BE49-F238E27FC236}">
                <a16:creationId xmlns:a16="http://schemas.microsoft.com/office/drawing/2014/main" id="{BF57A9B1-24C8-4AFA-4053-87EECFFB47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53080" y="1551783"/>
            <a:ext cx="5005911" cy="3754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147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84CF-F7DB-4263-592C-F2E1E65F001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103426F-5085-2CAB-A184-0040A297A09C}"/>
              </a:ext>
            </a:extLst>
          </p:cNvPr>
          <p:cNvSpPr>
            <a:spLocks noGrp="1"/>
          </p:cNvSpPr>
          <p:nvPr>
            <p:ph type="title"/>
          </p:nvPr>
        </p:nvSpPr>
        <p:spPr>
          <a:xfrm>
            <a:off x="1348509" y="365125"/>
            <a:ext cx="9615054" cy="1325563"/>
          </a:xfrm>
        </p:spPr>
        <p:txBody>
          <a:bodyPr anchor="ctr">
            <a:normAutofit/>
          </a:bodyPr>
          <a:lstStyle/>
          <a:p>
            <a:pPr algn="ctr"/>
            <a:r>
              <a:rPr lang="en-US" dirty="0"/>
              <a:t>MTF &amp; DC Visits</a:t>
            </a:r>
          </a:p>
        </p:txBody>
      </p:sp>
      <p:pic>
        <p:nvPicPr>
          <p:cNvPr id="2" name="Content Placeholder 1">
            <a:extLst>
              <a:ext uri="{FF2B5EF4-FFF2-40B4-BE49-F238E27FC236}">
                <a16:creationId xmlns:a16="http://schemas.microsoft.com/office/drawing/2014/main" id="{3474DDE7-4B12-5FC5-2E5C-036DBF0D6C97}"/>
              </a:ext>
            </a:extLst>
          </p:cNvPr>
          <p:cNvPicPr>
            <a:picLocks noGrp="1" noChangeAspect="1"/>
          </p:cNvPicPr>
          <p:nvPr>
            <p:ph idx="1"/>
          </p:nvPr>
        </p:nvPicPr>
        <p:blipFill>
          <a:blip r:embed="rId2"/>
          <a:stretch>
            <a:fillRect/>
          </a:stretch>
        </p:blipFill>
        <p:spPr>
          <a:xfrm>
            <a:off x="2405513" y="1792506"/>
            <a:ext cx="7501045" cy="3272988"/>
          </a:xfrm>
          <a:prstGeom prst="rect">
            <a:avLst/>
          </a:prstGeom>
        </p:spPr>
      </p:pic>
    </p:spTree>
    <p:extLst>
      <p:ext uri="{BB962C8B-B14F-4D97-AF65-F5344CB8AC3E}">
        <p14:creationId xmlns:p14="http://schemas.microsoft.com/office/powerpoint/2010/main" val="3376847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9F2C-D04B-76A6-239C-220853AD778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3B3EA4-9244-CA54-5D9C-85D55464C843}"/>
              </a:ext>
            </a:extLst>
          </p:cNvPr>
          <p:cNvSpPr>
            <a:spLocks noGrp="1"/>
          </p:cNvSpPr>
          <p:nvPr>
            <p:ph type="title"/>
          </p:nvPr>
        </p:nvSpPr>
        <p:spPr>
          <a:xfrm>
            <a:off x="1348509" y="365125"/>
            <a:ext cx="9615054" cy="1325563"/>
          </a:xfrm>
        </p:spPr>
        <p:txBody>
          <a:bodyPr anchor="ctr">
            <a:normAutofit/>
          </a:bodyPr>
          <a:lstStyle/>
          <a:p>
            <a:pPr algn="ctr"/>
            <a:r>
              <a:rPr lang="en-US" dirty="0"/>
              <a:t>FormularyDecisions</a:t>
            </a:r>
          </a:p>
        </p:txBody>
      </p:sp>
      <p:pic>
        <p:nvPicPr>
          <p:cNvPr id="9" name="Content Placeholder 8">
            <a:extLst>
              <a:ext uri="{FF2B5EF4-FFF2-40B4-BE49-F238E27FC236}">
                <a16:creationId xmlns:a16="http://schemas.microsoft.com/office/drawing/2014/main" id="{81F2DE50-7365-F114-0A16-9B8CC1F1A095}"/>
              </a:ext>
            </a:extLst>
          </p:cNvPr>
          <p:cNvPicPr>
            <a:picLocks noGrp="1" noChangeAspect="1"/>
          </p:cNvPicPr>
          <p:nvPr>
            <p:ph idx="1"/>
          </p:nvPr>
        </p:nvPicPr>
        <p:blipFill>
          <a:blip r:embed="rId3">
            <a:alphaModFix amt="85000"/>
          </a:blip>
          <a:stretch>
            <a:fillRect/>
          </a:stretch>
        </p:blipFill>
        <p:spPr>
          <a:xfrm>
            <a:off x="2413075" y="1422400"/>
            <a:ext cx="7568314" cy="4566024"/>
          </a:xfrm>
        </p:spPr>
      </p:pic>
    </p:spTree>
    <p:extLst>
      <p:ext uri="{BB962C8B-B14F-4D97-AF65-F5344CB8AC3E}">
        <p14:creationId xmlns:p14="http://schemas.microsoft.com/office/powerpoint/2010/main" val="3835004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846A-79FE-33D2-95CB-1EB8779E97A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B9675EE-C1BC-17D2-0B4B-9D6041BA3FF8}"/>
              </a:ext>
            </a:extLst>
          </p:cNvPr>
          <p:cNvSpPr>
            <a:spLocks noGrp="1"/>
          </p:cNvSpPr>
          <p:nvPr>
            <p:ph type="title"/>
          </p:nvPr>
        </p:nvSpPr>
        <p:spPr>
          <a:xfrm>
            <a:off x="1348509" y="365125"/>
            <a:ext cx="9615054" cy="1325563"/>
          </a:xfrm>
        </p:spPr>
        <p:txBody>
          <a:bodyPr anchor="ctr">
            <a:normAutofit/>
          </a:bodyPr>
          <a:lstStyle/>
          <a:p>
            <a:pPr algn="ctr"/>
            <a:r>
              <a:rPr lang="en-US" dirty="0"/>
              <a:t>FormularyDecisions</a:t>
            </a:r>
          </a:p>
        </p:txBody>
      </p:sp>
      <p:pic>
        <p:nvPicPr>
          <p:cNvPr id="3" name="Content Placeholder 2">
            <a:extLst>
              <a:ext uri="{FF2B5EF4-FFF2-40B4-BE49-F238E27FC236}">
                <a16:creationId xmlns:a16="http://schemas.microsoft.com/office/drawing/2014/main" id="{3E4FBBAB-FE7A-87A9-C6E6-58A5C7BB8D27}"/>
              </a:ext>
            </a:extLst>
          </p:cNvPr>
          <p:cNvPicPr>
            <a:picLocks noGrp="1" noChangeAspect="1"/>
          </p:cNvPicPr>
          <p:nvPr>
            <p:ph idx="1"/>
          </p:nvPr>
        </p:nvPicPr>
        <p:blipFill>
          <a:blip r:embed="rId3"/>
          <a:stretch>
            <a:fillRect/>
          </a:stretch>
        </p:blipFill>
        <p:spPr>
          <a:xfrm>
            <a:off x="2156947" y="1436281"/>
            <a:ext cx="7878105" cy="4188637"/>
          </a:xfrm>
        </p:spPr>
      </p:pic>
    </p:spTree>
    <p:extLst>
      <p:ext uri="{BB962C8B-B14F-4D97-AF65-F5344CB8AC3E}">
        <p14:creationId xmlns:p14="http://schemas.microsoft.com/office/powerpoint/2010/main" val="544646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83A43-687A-816D-3A93-9C1F1FB7795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E603C83-F44C-4AD9-1F11-322D7C72CDFC}"/>
              </a:ext>
            </a:extLst>
          </p:cNvPr>
          <p:cNvSpPr>
            <a:spLocks noGrp="1"/>
          </p:cNvSpPr>
          <p:nvPr>
            <p:ph type="title"/>
          </p:nvPr>
        </p:nvSpPr>
        <p:spPr>
          <a:xfrm>
            <a:off x="1348509" y="365125"/>
            <a:ext cx="9615054" cy="1325563"/>
          </a:xfrm>
        </p:spPr>
        <p:txBody>
          <a:bodyPr anchor="ctr">
            <a:normAutofit/>
          </a:bodyPr>
          <a:lstStyle/>
          <a:p>
            <a:pPr algn="ctr"/>
            <a:r>
              <a:rPr lang="en-US" dirty="0"/>
              <a:t>FormularyDecisions</a:t>
            </a:r>
          </a:p>
        </p:txBody>
      </p:sp>
      <p:sp>
        <p:nvSpPr>
          <p:cNvPr id="12" name="Content Placeholder 2">
            <a:extLst>
              <a:ext uri="{FF2B5EF4-FFF2-40B4-BE49-F238E27FC236}">
                <a16:creationId xmlns:a16="http://schemas.microsoft.com/office/drawing/2014/main" id="{9554D8F6-AB37-C05B-66BF-D8F2375EE30C}"/>
              </a:ext>
            </a:extLst>
          </p:cNvPr>
          <p:cNvSpPr>
            <a:spLocks noGrp="1"/>
          </p:cNvSpPr>
          <p:nvPr>
            <p:ph sz="half" idx="1"/>
          </p:nvPr>
        </p:nvSpPr>
        <p:spPr>
          <a:xfrm>
            <a:off x="2930236" y="1690688"/>
            <a:ext cx="6451600" cy="1325563"/>
          </a:xfrm>
        </p:spPr>
        <p:txBody>
          <a:bodyPr/>
          <a:lstStyle/>
          <a:p>
            <a:pPr marL="0" indent="0">
              <a:buNone/>
            </a:pPr>
            <a:r>
              <a:rPr kumimoji="0" lang="en-US" sz="2800" b="0" i="0" u="none" strike="noStrike" kern="1200" cap="none" spc="0" normalizeH="0" baseline="0" noProof="0" dirty="0">
                <a:ln>
                  <a:noFill/>
                </a:ln>
                <a:effectLst/>
                <a:uLnTx/>
                <a:uFillTx/>
                <a:latin typeface="Arial"/>
                <a:ea typeface="+mn-ea"/>
                <a:cs typeface="+mn-cs"/>
              </a:rPr>
              <a:t>Register today for your complimentary FormularyDecisions account at</a:t>
            </a:r>
            <a:br>
              <a:rPr kumimoji="0" lang="en-US" sz="2800" b="0" i="0" u="none" strike="noStrike" kern="1200" cap="none" spc="0" normalizeH="0" baseline="0" noProof="0" dirty="0">
                <a:ln>
                  <a:noFill/>
                </a:ln>
                <a:effectLst/>
                <a:uLnTx/>
                <a:uFillTx/>
                <a:latin typeface="Arial"/>
                <a:ea typeface="+mn-ea"/>
                <a:cs typeface="+mn-cs"/>
              </a:rPr>
            </a:br>
            <a:r>
              <a:rPr kumimoji="0" lang="en-US" sz="2800" b="0" i="0" u="none" strike="noStrike" kern="1200" cap="none" spc="0" normalizeH="0" baseline="0" noProof="0" dirty="0">
                <a:ln>
                  <a:noFill/>
                </a:ln>
                <a:effectLst/>
                <a:uLnTx/>
                <a:uFillTx/>
                <a:latin typeface="Arial"/>
                <a:ea typeface="+mn-ea"/>
                <a:cs typeface="+mn-cs"/>
              </a:rPr>
              <a:t>www.formularydecisions.com/register</a:t>
            </a:r>
            <a:endParaRPr kumimoji="0" lang="en-US" sz="2800" b="0" i="0" u="none" strike="noStrike" kern="1200" cap="none" spc="0" normalizeH="0" baseline="0" noProof="0" dirty="0">
              <a:ln>
                <a:noFill/>
              </a:ln>
              <a:effectLst/>
              <a:uLnTx/>
              <a:uFillTx/>
              <a:latin typeface="Arial"/>
              <a:ea typeface="+mn-ea"/>
              <a:cs typeface="Arial"/>
            </a:endParaRPr>
          </a:p>
          <a:p>
            <a:pPr marL="0" indent="0">
              <a:buNone/>
            </a:pPr>
            <a:endParaRPr lang="en-US" dirty="0"/>
          </a:p>
        </p:txBody>
      </p:sp>
      <p:pic>
        <p:nvPicPr>
          <p:cNvPr id="6" name="Content Placeholder 5" descr="A qr code with a white background&#10;&#10;AI-generated content may be incorrect.">
            <a:extLst>
              <a:ext uri="{FF2B5EF4-FFF2-40B4-BE49-F238E27FC236}">
                <a16:creationId xmlns:a16="http://schemas.microsoft.com/office/drawing/2014/main" id="{A35DF82D-607B-DF73-452C-627637A9E202}"/>
              </a:ext>
            </a:extLst>
          </p:cNvPr>
          <p:cNvPicPr>
            <a:picLocks noGrp="1" noChangeAspect="1"/>
          </p:cNvPicPr>
          <p:nvPr>
            <p:ph sz="half" idx="2"/>
          </p:nvPr>
        </p:nvPicPr>
        <p:blipFill>
          <a:blip r:embed="rId2"/>
          <a:stretch>
            <a:fillRect/>
          </a:stretch>
        </p:blipFill>
        <p:spPr>
          <a:xfrm>
            <a:off x="4093865" y="3016251"/>
            <a:ext cx="4004269" cy="2948025"/>
          </a:xfrm>
          <a:noFill/>
        </p:spPr>
      </p:pic>
    </p:spTree>
    <p:extLst>
      <p:ext uri="{BB962C8B-B14F-4D97-AF65-F5344CB8AC3E}">
        <p14:creationId xmlns:p14="http://schemas.microsoft.com/office/powerpoint/2010/main" val="28127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8E2C2-A105-EC6C-A4D9-1B9EFF3B2BB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D17B6FB-3B93-20A2-C650-A5D4DCAB86BC}"/>
              </a:ext>
            </a:extLst>
          </p:cNvPr>
          <p:cNvSpPr>
            <a:spLocks noGrp="1"/>
          </p:cNvSpPr>
          <p:nvPr>
            <p:ph type="title"/>
          </p:nvPr>
        </p:nvSpPr>
        <p:spPr>
          <a:xfrm>
            <a:off x="1348509" y="365125"/>
            <a:ext cx="9615054" cy="1325563"/>
          </a:xfrm>
        </p:spPr>
        <p:txBody>
          <a:bodyPr anchor="ctr">
            <a:normAutofit/>
          </a:bodyPr>
          <a:lstStyle/>
          <a:p>
            <a:pPr algn="ctr"/>
            <a:r>
              <a:rPr lang="en-US" dirty="0"/>
              <a:t>Medication Tray RFID Solution</a:t>
            </a:r>
          </a:p>
        </p:txBody>
      </p:sp>
      <p:sp>
        <p:nvSpPr>
          <p:cNvPr id="13" name="TextBox 12">
            <a:extLst>
              <a:ext uri="{FF2B5EF4-FFF2-40B4-BE49-F238E27FC236}">
                <a16:creationId xmlns:a16="http://schemas.microsoft.com/office/drawing/2014/main" id="{D2F407FB-60A1-8FF4-A22C-55587D7966D2}"/>
              </a:ext>
            </a:extLst>
          </p:cNvPr>
          <p:cNvSpPr txBox="1"/>
          <p:nvPr/>
        </p:nvSpPr>
        <p:spPr>
          <a:xfrm>
            <a:off x="1532493" y="1690688"/>
            <a:ext cx="3754211" cy="4455066"/>
          </a:xfrm>
          <a:prstGeom prst="rect">
            <a:avLst/>
          </a:prstGeom>
          <a:noFill/>
        </p:spPr>
        <p:txBody>
          <a:bodyPr wrap="square" lIns="0" tIns="0" rIns="0" bIns="0" rtlCol="0">
            <a:spAutoFit/>
          </a:bodyPr>
          <a:lstStyle/>
          <a:p>
            <a:pPr defTabSz="685800">
              <a:defRPr/>
            </a:pPr>
            <a:r>
              <a:rPr lang="en-US" u="sng" dirty="0">
                <a:latin typeface="Times New Roman" panose="02020603050405020304" pitchFamily="18" charset="0"/>
                <a:cs typeface="Times New Roman" panose="02020603050405020304" pitchFamily="18" charset="0"/>
              </a:rPr>
              <a:t>Key advantages for our RFID solution</a:t>
            </a:r>
          </a:p>
          <a:p>
            <a:pPr defTabSz="685800">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Pre-tagged products from Cencora can save time and reduce costs</a:t>
            </a:r>
          </a:p>
          <a:p>
            <a:pPr marL="285750" indent="-285750" defTabSz="6858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Mountable touchscreen kiosk and hand-held scanner minimize footprint and improve flexibility for hospital-wide monitoring</a:t>
            </a:r>
          </a:p>
          <a:p>
            <a:pPr marL="285750" indent="-285750" defTabSz="6858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Entire medication tray can be scanned in seconds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defTabSz="685800">
              <a:defRPr/>
            </a:pPr>
            <a:br>
              <a:rPr lang="en-US" dirty="0">
                <a:solidFill>
                  <a:srgbClr val="FFFF00"/>
                </a:solidFill>
                <a:latin typeface="Times New Roman" panose="02020603050405020304" pitchFamily="18" charset="0"/>
                <a:cs typeface="Times New Roman" panose="02020603050405020304" pitchFamily="18" charset="0"/>
              </a:rPr>
            </a:br>
            <a:br>
              <a:rPr lang="en-US" sz="750" dirty="0">
                <a:solidFill>
                  <a:srgbClr val="FFFF00"/>
                </a:solidFill>
                <a:latin typeface="Arial"/>
              </a:rPr>
            </a:br>
            <a:br>
              <a:rPr lang="en-US" sz="750" dirty="0">
                <a:solidFill>
                  <a:srgbClr val="FFFF00"/>
                </a:solidFill>
                <a:latin typeface="Arial"/>
              </a:rPr>
            </a:br>
            <a:br>
              <a:rPr lang="en-US" sz="750" dirty="0">
                <a:solidFill>
                  <a:srgbClr val="FFFF00"/>
                </a:solidFill>
                <a:latin typeface="Arial"/>
              </a:rPr>
            </a:br>
            <a:br>
              <a:rPr lang="en-US" sz="750" dirty="0">
                <a:solidFill>
                  <a:srgbClr val="FFFF00"/>
                </a:solidFill>
                <a:latin typeface="Arial"/>
              </a:rPr>
            </a:br>
            <a:endParaRPr lang="en-US" sz="750" dirty="0">
              <a:solidFill>
                <a:srgbClr val="FFFF00"/>
              </a:solidFill>
              <a:latin typeface="Arial"/>
            </a:endParaRPr>
          </a:p>
        </p:txBody>
      </p:sp>
      <p:sp>
        <p:nvSpPr>
          <p:cNvPr id="15" name="TextBox 14">
            <a:extLst>
              <a:ext uri="{FF2B5EF4-FFF2-40B4-BE49-F238E27FC236}">
                <a16:creationId xmlns:a16="http://schemas.microsoft.com/office/drawing/2014/main" id="{07CD293C-6655-02F3-7EED-B5D81E6E3FD3}"/>
              </a:ext>
            </a:extLst>
          </p:cNvPr>
          <p:cNvSpPr txBox="1"/>
          <p:nvPr/>
        </p:nvSpPr>
        <p:spPr>
          <a:xfrm>
            <a:off x="6905296" y="1690688"/>
            <a:ext cx="3754211" cy="3600986"/>
          </a:xfrm>
          <a:prstGeom prst="rect">
            <a:avLst/>
          </a:prstGeom>
          <a:noFill/>
        </p:spPr>
        <p:txBody>
          <a:bodyPr wrap="square" lIns="0" tIns="0" rIns="0" bIns="0" rtlCol="0">
            <a:spAutoFit/>
          </a:bodyPr>
          <a:lstStyle/>
          <a:p>
            <a:pPr defTabSz="685800">
              <a:defRPr/>
            </a:pPr>
            <a:r>
              <a:rPr lang="en-US" u="sng" dirty="0">
                <a:latin typeface="Times New Roman" panose="02020603050405020304" pitchFamily="18" charset="0"/>
                <a:cs typeface="Times New Roman" panose="02020603050405020304" pitchFamily="18" charset="0"/>
              </a:rPr>
              <a:t>Medication Tray technology features</a:t>
            </a:r>
          </a:p>
          <a:p>
            <a:pPr defTabSz="685800">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Dedicated mobile application for convenient tray management hospital-wide</a:t>
            </a:r>
          </a:p>
          <a:p>
            <a:pPr marL="285750" indent="-285750" defTabSz="6858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Expiry date and tampered product flagging</a:t>
            </a:r>
          </a:p>
          <a:p>
            <a:pPr marL="285750" indent="-285750" defTabSz="6858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Compatible with all storage cabinets</a:t>
            </a:r>
          </a:p>
          <a:p>
            <a:pPr marL="285750" indent="-285750" defTabSz="6858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defTabSz="6858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Online dashboard with real-time data and insights</a:t>
            </a:r>
          </a:p>
        </p:txBody>
      </p:sp>
    </p:spTree>
    <p:extLst>
      <p:ext uri="{BB962C8B-B14F-4D97-AF65-F5344CB8AC3E}">
        <p14:creationId xmlns:p14="http://schemas.microsoft.com/office/powerpoint/2010/main" val="2454935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49E4A-55D6-2C95-47DC-29FCA75FCD7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88749AC-3D81-CA00-B835-41C9D5174E9D}"/>
              </a:ext>
            </a:extLst>
          </p:cNvPr>
          <p:cNvSpPr>
            <a:spLocks noGrp="1"/>
          </p:cNvSpPr>
          <p:nvPr>
            <p:ph type="title"/>
          </p:nvPr>
        </p:nvSpPr>
        <p:spPr>
          <a:xfrm>
            <a:off x="1348509" y="365125"/>
            <a:ext cx="9615054" cy="1325563"/>
          </a:xfrm>
        </p:spPr>
        <p:txBody>
          <a:bodyPr anchor="ctr">
            <a:normAutofit/>
          </a:bodyPr>
          <a:lstStyle/>
          <a:p>
            <a:pPr algn="ctr"/>
            <a:r>
              <a:rPr lang="en-US" dirty="0"/>
              <a:t>Buyer’s Academy</a:t>
            </a:r>
          </a:p>
        </p:txBody>
      </p:sp>
      <p:sp>
        <p:nvSpPr>
          <p:cNvPr id="4" name="Content Placeholder 3">
            <a:extLst>
              <a:ext uri="{FF2B5EF4-FFF2-40B4-BE49-F238E27FC236}">
                <a16:creationId xmlns:a16="http://schemas.microsoft.com/office/drawing/2014/main" id="{94AF3E2A-CEDF-BF7C-22D4-8E98BC0E165D}"/>
              </a:ext>
            </a:extLst>
          </p:cNvPr>
          <p:cNvSpPr>
            <a:spLocks noGrp="1"/>
          </p:cNvSpPr>
          <p:nvPr>
            <p:ph idx="1"/>
          </p:nvPr>
        </p:nvSpPr>
        <p:spPr>
          <a:xfrm>
            <a:off x="7210099" y="1978025"/>
            <a:ext cx="3526221" cy="3403272"/>
          </a:xfrm>
        </p:spPr>
        <p:txBody>
          <a:bodyPr/>
          <a:lstStyle/>
          <a:p>
            <a:r>
              <a:rPr lang="en-US" dirty="0"/>
              <a:t>Omits</a:t>
            </a:r>
          </a:p>
          <a:p>
            <a:r>
              <a:rPr lang="en-US" dirty="0"/>
              <a:t>Distribution training</a:t>
            </a:r>
          </a:p>
          <a:p>
            <a:r>
              <a:rPr lang="en-US" dirty="0"/>
              <a:t>Limited distribution</a:t>
            </a:r>
          </a:p>
          <a:p>
            <a:r>
              <a:rPr lang="en-US" dirty="0"/>
              <a:t>Transportation</a:t>
            </a:r>
          </a:p>
          <a:p>
            <a:pPr marL="0" indent="0">
              <a:buNone/>
            </a:pPr>
            <a:endParaRPr lang="en-US" dirty="0"/>
          </a:p>
        </p:txBody>
      </p:sp>
      <p:sp>
        <p:nvSpPr>
          <p:cNvPr id="2" name="Content Placeholder 3">
            <a:extLst>
              <a:ext uri="{FF2B5EF4-FFF2-40B4-BE49-F238E27FC236}">
                <a16:creationId xmlns:a16="http://schemas.microsoft.com/office/drawing/2014/main" id="{C3B0C96D-15AB-D989-DE5F-1045ACB46B67}"/>
              </a:ext>
            </a:extLst>
          </p:cNvPr>
          <p:cNvSpPr txBox="1">
            <a:spLocks/>
          </p:cNvSpPr>
          <p:nvPr/>
        </p:nvSpPr>
        <p:spPr>
          <a:xfrm>
            <a:off x="1828402" y="1978025"/>
            <a:ext cx="4926724" cy="3403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Product Availability</a:t>
            </a:r>
          </a:p>
          <a:p>
            <a:r>
              <a:rPr lang="en-US" dirty="0"/>
              <a:t>Allocations</a:t>
            </a:r>
          </a:p>
          <a:p>
            <a:r>
              <a:rPr lang="en-US" dirty="0"/>
              <a:t>Order Types</a:t>
            </a:r>
          </a:p>
          <a:p>
            <a:r>
              <a:rPr lang="en-US" dirty="0"/>
              <a:t>Reporting Analytics &amp; insights </a:t>
            </a:r>
          </a:p>
          <a:p>
            <a:r>
              <a:rPr lang="en-US" dirty="0"/>
              <a:t>ABC Order platform overview</a:t>
            </a:r>
          </a:p>
        </p:txBody>
      </p:sp>
    </p:spTree>
    <p:extLst>
      <p:ext uri="{BB962C8B-B14F-4D97-AF65-F5344CB8AC3E}">
        <p14:creationId xmlns:p14="http://schemas.microsoft.com/office/powerpoint/2010/main" val="1375988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F253-B7F1-3197-80C0-00D47349B2B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CA129CE-C6DB-9511-9495-960541FC610A}"/>
              </a:ext>
            </a:extLst>
          </p:cNvPr>
          <p:cNvSpPr>
            <a:spLocks noGrp="1"/>
          </p:cNvSpPr>
          <p:nvPr>
            <p:ph type="title"/>
          </p:nvPr>
        </p:nvSpPr>
        <p:spPr>
          <a:xfrm>
            <a:off x="1348509" y="365125"/>
            <a:ext cx="9615054" cy="1325563"/>
          </a:xfrm>
        </p:spPr>
        <p:txBody>
          <a:bodyPr anchor="ctr">
            <a:normAutofit/>
          </a:bodyPr>
          <a:lstStyle/>
          <a:p>
            <a:pPr algn="ctr"/>
            <a:r>
              <a:rPr lang="en-US" dirty="0"/>
              <a:t>DoD Support at Cencora</a:t>
            </a:r>
          </a:p>
        </p:txBody>
      </p:sp>
      <p:pic>
        <p:nvPicPr>
          <p:cNvPr id="11" name="Content Placeholder 10">
            <a:extLst>
              <a:ext uri="{FF2B5EF4-FFF2-40B4-BE49-F238E27FC236}">
                <a16:creationId xmlns:a16="http://schemas.microsoft.com/office/drawing/2014/main" id="{EB8FFF5C-01AF-FF1D-2734-355FEBE12E78}"/>
              </a:ext>
            </a:extLst>
          </p:cNvPr>
          <p:cNvPicPr>
            <a:picLocks noGrp="1" noChangeAspect="1"/>
          </p:cNvPicPr>
          <p:nvPr>
            <p:ph idx="1"/>
          </p:nvPr>
        </p:nvPicPr>
        <p:blipFill>
          <a:blip r:embed="rId3">
            <a:alphaModFix/>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590" t="8894" b="4836"/>
          <a:stretch/>
        </p:blipFill>
        <p:spPr>
          <a:xfrm>
            <a:off x="1228437" y="1352469"/>
            <a:ext cx="9615054" cy="4577919"/>
          </a:xfrm>
          <a:noFill/>
        </p:spPr>
      </p:pic>
    </p:spTree>
    <p:extLst>
      <p:ext uri="{BB962C8B-B14F-4D97-AF65-F5344CB8AC3E}">
        <p14:creationId xmlns:p14="http://schemas.microsoft.com/office/powerpoint/2010/main" val="1882651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7D6EE-BC28-45EF-4290-1DB79B96B42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82ACCE1-7838-C539-E37A-336C5D0E2FAD}"/>
              </a:ext>
            </a:extLst>
          </p:cNvPr>
          <p:cNvSpPr>
            <a:spLocks noGrp="1"/>
          </p:cNvSpPr>
          <p:nvPr>
            <p:ph type="title"/>
          </p:nvPr>
        </p:nvSpPr>
        <p:spPr>
          <a:xfrm>
            <a:off x="1348509" y="365125"/>
            <a:ext cx="9615054" cy="1325563"/>
          </a:xfrm>
        </p:spPr>
        <p:txBody>
          <a:bodyPr anchor="ctr">
            <a:normAutofit/>
          </a:bodyPr>
          <a:lstStyle/>
          <a:p>
            <a:pPr algn="ctr"/>
            <a:r>
              <a:rPr lang="en-US" dirty="0"/>
              <a:t>Account Manager Territories</a:t>
            </a:r>
          </a:p>
        </p:txBody>
      </p:sp>
      <p:pic>
        <p:nvPicPr>
          <p:cNvPr id="3" name="Content Placeholder 2">
            <a:extLst>
              <a:ext uri="{FF2B5EF4-FFF2-40B4-BE49-F238E27FC236}">
                <a16:creationId xmlns:a16="http://schemas.microsoft.com/office/drawing/2014/main" id="{37E70663-9C75-D5C5-0B2F-47FC6B10FEE4}"/>
              </a:ext>
            </a:extLst>
          </p:cNvPr>
          <p:cNvPicPr>
            <a:picLocks noGrp="1" noChangeAspect="1"/>
          </p:cNvPicPr>
          <p:nvPr>
            <p:ph idx="1"/>
          </p:nvPr>
        </p:nvPicPr>
        <p:blipFill>
          <a:blip r:embed="rId2">
            <a:alphaModFix amt="85000"/>
          </a:blip>
          <a:stretch>
            <a:fillRect/>
          </a:stretch>
        </p:blipFill>
        <p:spPr>
          <a:xfrm>
            <a:off x="2259724" y="1373681"/>
            <a:ext cx="7290187" cy="4592196"/>
          </a:xfrm>
        </p:spPr>
      </p:pic>
    </p:spTree>
    <p:extLst>
      <p:ext uri="{BB962C8B-B14F-4D97-AF65-F5344CB8AC3E}">
        <p14:creationId xmlns:p14="http://schemas.microsoft.com/office/powerpoint/2010/main" val="3037173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60B5-A7AD-D952-0380-09ED2991D98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AD4687B-15FC-DAFE-6DC6-B744D402B615}"/>
              </a:ext>
            </a:extLst>
          </p:cNvPr>
          <p:cNvSpPr>
            <a:spLocks noGrp="1"/>
          </p:cNvSpPr>
          <p:nvPr>
            <p:ph type="title"/>
          </p:nvPr>
        </p:nvSpPr>
        <p:spPr>
          <a:xfrm>
            <a:off x="1348509" y="365125"/>
            <a:ext cx="9615054" cy="1325563"/>
          </a:xfrm>
        </p:spPr>
        <p:txBody>
          <a:bodyPr anchor="ctr">
            <a:normAutofit/>
          </a:bodyPr>
          <a:lstStyle/>
          <a:p>
            <a:pPr algn="ctr"/>
            <a:r>
              <a:rPr lang="en-US" dirty="0"/>
              <a:t>PPV Program Overview</a:t>
            </a:r>
          </a:p>
        </p:txBody>
      </p:sp>
      <p:sp>
        <p:nvSpPr>
          <p:cNvPr id="4" name="Content Placeholder 3">
            <a:extLst>
              <a:ext uri="{FF2B5EF4-FFF2-40B4-BE49-F238E27FC236}">
                <a16:creationId xmlns:a16="http://schemas.microsoft.com/office/drawing/2014/main" id="{1D898611-4841-9536-14C0-16B1E079AA1B}"/>
              </a:ext>
            </a:extLst>
          </p:cNvPr>
          <p:cNvSpPr>
            <a:spLocks noGrp="1"/>
          </p:cNvSpPr>
          <p:nvPr>
            <p:ph idx="1"/>
          </p:nvPr>
        </p:nvSpPr>
        <p:spPr/>
        <p:txBody>
          <a:bodyPr/>
          <a:lstStyle/>
          <a:p>
            <a:r>
              <a:rPr lang="en-US" sz="2400" dirty="0"/>
              <a:t>New Global Pharmaceutical Prime Vendor Contract awarded March 2025</a:t>
            </a:r>
          </a:p>
          <a:p>
            <a:r>
              <a:rPr lang="en-US" sz="2400" dirty="0"/>
              <a:t>Previous Global PPV contract expired Nov 2024 (bridge in place until Nov 2025)</a:t>
            </a:r>
          </a:p>
          <a:p>
            <a:r>
              <a:rPr lang="en-US" sz="2400" dirty="0"/>
              <a:t>MTFs worldwide (except Navy’s fleet contract)</a:t>
            </a:r>
          </a:p>
          <a:p>
            <a:r>
              <a:rPr lang="en-US" sz="2400" dirty="0"/>
              <a:t>Emergency Orders</a:t>
            </a:r>
          </a:p>
          <a:p>
            <a:r>
              <a:rPr lang="en-US" sz="2400" dirty="0"/>
              <a:t>Reverse Distribution Program</a:t>
            </a:r>
          </a:p>
          <a:p>
            <a:r>
              <a:rPr lang="en-US" sz="2400" dirty="0"/>
              <a:t>DMS back-up PPV supplier</a:t>
            </a:r>
          </a:p>
          <a:p>
            <a:r>
              <a:rPr lang="en-US" sz="2400" dirty="0"/>
              <a:t>National Prime Vendor Contract (17 Dec 2022)/TPharm5 (1 Jan 2023)</a:t>
            </a:r>
          </a:p>
          <a:p>
            <a:endParaRPr lang="en-US" dirty="0"/>
          </a:p>
        </p:txBody>
      </p:sp>
    </p:spTree>
    <p:extLst>
      <p:ext uri="{BB962C8B-B14F-4D97-AF65-F5344CB8AC3E}">
        <p14:creationId xmlns:p14="http://schemas.microsoft.com/office/powerpoint/2010/main" val="2018078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7291B-5ECA-C29D-F72B-4B4D05FC1A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18758-256B-9E53-B530-C29816471AF7}"/>
              </a:ext>
            </a:extLst>
          </p:cNvPr>
          <p:cNvSpPr>
            <a:spLocks noGrp="1"/>
          </p:cNvSpPr>
          <p:nvPr>
            <p:ph type="title"/>
          </p:nvPr>
        </p:nvSpPr>
        <p:spPr/>
        <p:txBody>
          <a:bodyPr/>
          <a:lstStyle/>
          <a:p>
            <a:r>
              <a:rPr lang="en-US" dirty="0"/>
              <a:t>Self-Assessment Question #1</a:t>
            </a:r>
          </a:p>
        </p:txBody>
      </p:sp>
      <p:sp>
        <p:nvSpPr>
          <p:cNvPr id="3" name="Content Placeholder 2">
            <a:extLst>
              <a:ext uri="{FF2B5EF4-FFF2-40B4-BE49-F238E27FC236}">
                <a16:creationId xmlns:a16="http://schemas.microsoft.com/office/drawing/2014/main" id="{1519A66E-6552-78DF-5B7C-A0FE174BCEF6}"/>
              </a:ext>
            </a:extLst>
          </p:cNvPr>
          <p:cNvSpPr>
            <a:spLocks noGrp="1"/>
          </p:cNvSpPr>
          <p:nvPr>
            <p:ph idx="1"/>
          </p:nvPr>
        </p:nvSpPr>
        <p:spPr>
          <a:xfrm>
            <a:off x="1348508" y="1825625"/>
            <a:ext cx="10289309" cy="4351338"/>
          </a:xfrm>
        </p:spPr>
        <p:txBody>
          <a:bodyPr/>
          <a:lstStyle/>
          <a:p>
            <a:pPr marL="0" indent="0">
              <a:buNone/>
            </a:pPr>
            <a:r>
              <a:rPr lang="en-US" sz="2800" dirty="0"/>
              <a:t>How many account managers support DoD MTFs at Cencora?</a:t>
            </a:r>
          </a:p>
          <a:p>
            <a:pPr marL="971550" lvl="1" indent="-514350">
              <a:buFont typeface="+mj-lt"/>
              <a:buAutoNum type="alphaUcPeriod"/>
            </a:pPr>
            <a:r>
              <a:rPr lang="en-US" dirty="0"/>
              <a:t>1</a:t>
            </a:r>
          </a:p>
          <a:p>
            <a:pPr marL="971550" lvl="1" indent="-514350">
              <a:buFont typeface="+mj-lt"/>
              <a:buAutoNum type="alphaUcPeriod"/>
            </a:pPr>
            <a:r>
              <a:rPr lang="en-US" dirty="0"/>
              <a:t>3</a:t>
            </a:r>
          </a:p>
          <a:p>
            <a:pPr marL="971550" lvl="1" indent="-514350">
              <a:buFont typeface="+mj-lt"/>
              <a:buAutoNum type="alphaUcPeriod"/>
            </a:pPr>
            <a:r>
              <a:rPr lang="en-US" dirty="0"/>
              <a:t>14</a:t>
            </a:r>
          </a:p>
          <a:p>
            <a:pPr marL="971550" lvl="1" indent="-514350">
              <a:buFont typeface="+mj-lt"/>
              <a:buAutoNum type="alphaUcPeriod"/>
            </a:pPr>
            <a:r>
              <a:rPr lang="en-US" dirty="0"/>
              <a:t>8</a:t>
            </a:r>
          </a:p>
          <a:p>
            <a:endParaRPr lang="en-US" dirty="0"/>
          </a:p>
        </p:txBody>
      </p:sp>
    </p:spTree>
    <p:extLst>
      <p:ext uri="{BB962C8B-B14F-4D97-AF65-F5344CB8AC3E}">
        <p14:creationId xmlns:p14="http://schemas.microsoft.com/office/powerpoint/2010/main" val="1042369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p:txBody>
          <a:bodyPr/>
          <a:lstStyle/>
          <a:p>
            <a:pPr marL="0" indent="0">
              <a:buNone/>
            </a:pPr>
            <a:r>
              <a:rPr lang="en-US" dirty="0"/>
              <a:t>An online platform and product information resource designed exclusively for healthcare decision makers (HCDMs).</a:t>
            </a:r>
          </a:p>
          <a:p>
            <a:pPr marL="971550" lvl="1" indent="-514350">
              <a:buFont typeface="+mj-lt"/>
              <a:buAutoNum type="alphaUcPeriod"/>
            </a:pPr>
            <a:r>
              <a:rPr lang="en-US" dirty="0"/>
              <a:t>Formulary News</a:t>
            </a:r>
          </a:p>
          <a:p>
            <a:pPr marL="971550" lvl="1" indent="-514350">
              <a:buFont typeface="+mj-lt"/>
              <a:buAutoNum type="alphaUcPeriod"/>
            </a:pPr>
            <a:r>
              <a:rPr lang="en-US" dirty="0"/>
              <a:t>DoD Formularies</a:t>
            </a:r>
          </a:p>
          <a:p>
            <a:pPr marL="971550" lvl="1" indent="-514350">
              <a:buFont typeface="+mj-lt"/>
              <a:buAutoNum type="alphaUcPeriod"/>
            </a:pPr>
            <a:r>
              <a:rPr lang="en-US" dirty="0"/>
              <a:t>FDA website</a:t>
            </a:r>
          </a:p>
          <a:p>
            <a:pPr marL="971550" lvl="1" indent="-514350">
              <a:buFont typeface="+mj-lt"/>
              <a:buAutoNum type="alphaUcPeriod"/>
            </a:pPr>
            <a:r>
              <a:rPr lang="en-US" dirty="0"/>
              <a:t>FormularyDecisions</a:t>
            </a:r>
          </a:p>
          <a:p>
            <a:endParaRPr lang="en-US" dirty="0"/>
          </a:p>
        </p:txBody>
      </p:sp>
    </p:spTree>
    <p:extLst>
      <p:ext uri="{BB962C8B-B14F-4D97-AF65-F5344CB8AC3E}">
        <p14:creationId xmlns:p14="http://schemas.microsoft.com/office/powerpoint/2010/main" val="4015773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p:txBody>
          <a:bodyPr/>
          <a:lstStyle/>
          <a:p>
            <a:r>
              <a:rPr lang="en-US" dirty="0"/>
              <a:t>Self-Assessment Question #3</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p:txBody>
          <a:bodyPr/>
          <a:lstStyle/>
          <a:p>
            <a:pPr marL="0" indent="0">
              <a:buNone/>
            </a:pPr>
            <a:r>
              <a:rPr lang="en-US" dirty="0"/>
              <a:t>What are the names of the pharmacy contracts that Cencora partners with DoD in delivering?</a:t>
            </a:r>
          </a:p>
          <a:p>
            <a:pPr marL="971550" lvl="1" indent="-514350">
              <a:buFont typeface="+mj-lt"/>
              <a:buAutoNum type="alphaUcPeriod"/>
            </a:pPr>
            <a:r>
              <a:rPr lang="en-US" dirty="0"/>
              <a:t>Global Prime Vendor</a:t>
            </a:r>
          </a:p>
          <a:p>
            <a:pPr marL="971550" lvl="1" indent="-514350">
              <a:buFont typeface="+mj-lt"/>
              <a:buAutoNum type="alphaUcPeriod"/>
            </a:pPr>
            <a:r>
              <a:rPr lang="en-US" dirty="0"/>
              <a:t>Defense Global </a:t>
            </a:r>
          </a:p>
          <a:p>
            <a:pPr marL="971550" lvl="1" indent="-514350">
              <a:buFont typeface="+mj-lt"/>
              <a:buAutoNum type="alphaUcPeriod"/>
            </a:pPr>
            <a:r>
              <a:rPr lang="en-US" dirty="0"/>
              <a:t>National Prime Vendor</a:t>
            </a:r>
          </a:p>
          <a:p>
            <a:pPr marL="971550" lvl="1" indent="-514350">
              <a:buFont typeface="+mj-lt"/>
              <a:buAutoNum type="alphaUcPeriod"/>
            </a:pPr>
            <a:r>
              <a:rPr lang="en-US" dirty="0"/>
              <a:t>Pharmacy Supply  </a:t>
            </a:r>
          </a:p>
          <a:p>
            <a:pPr marL="971550" lvl="1" indent="-514350">
              <a:buFont typeface="+mj-lt"/>
              <a:buAutoNum type="alphaUcPeriod"/>
            </a:pPr>
            <a:endParaRPr lang="en-US" dirty="0"/>
          </a:p>
          <a:p>
            <a:endParaRPr lang="en-US" dirty="0"/>
          </a:p>
        </p:txBody>
      </p:sp>
    </p:spTree>
    <p:extLst>
      <p:ext uri="{BB962C8B-B14F-4D97-AF65-F5344CB8AC3E}">
        <p14:creationId xmlns:p14="http://schemas.microsoft.com/office/powerpoint/2010/main" val="1213122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p:txBody>
          <a:bodyPr/>
          <a:lstStyle/>
          <a:p>
            <a:r>
              <a:rPr lang="en-US" dirty="0"/>
              <a:t>Self-Assessment Answers</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a:xfrm>
            <a:off x="1348509" y="1498764"/>
            <a:ext cx="9908070" cy="3860472"/>
          </a:xfrm>
        </p:spPr>
        <p:txBody>
          <a:bodyPr>
            <a:normAutofit lnSpcReduction="10000"/>
          </a:bodyPr>
          <a:lstStyle/>
          <a:p>
            <a:pPr marL="0" indent="0">
              <a:buNone/>
            </a:pPr>
            <a:r>
              <a:rPr lang="en-US" sz="2400" dirty="0"/>
              <a:t>1. How many account managers support DoD MTFs at Cencora?</a:t>
            </a:r>
          </a:p>
          <a:p>
            <a:pPr marL="457200" lvl="1" indent="0">
              <a:buNone/>
            </a:pPr>
            <a:r>
              <a:rPr lang="en-US" sz="2400" dirty="0"/>
              <a:t>B. 3</a:t>
            </a:r>
          </a:p>
          <a:p>
            <a:pPr marL="914400" lvl="1" indent="-457200">
              <a:buFont typeface="+mj-lt"/>
              <a:buAutoNum type="arabicPeriod"/>
            </a:pPr>
            <a:endParaRPr lang="en-US" sz="2400" dirty="0"/>
          </a:p>
          <a:p>
            <a:pPr marL="0" indent="0">
              <a:buNone/>
            </a:pPr>
            <a:r>
              <a:rPr lang="en-US" sz="2400" dirty="0"/>
              <a:t>2. An online platform and product information resource designed exclusively for healthcare decision makers (HCDMs).</a:t>
            </a:r>
          </a:p>
          <a:p>
            <a:pPr marL="457200" lvl="1" indent="0">
              <a:buNone/>
            </a:pPr>
            <a:r>
              <a:rPr lang="en-US" sz="2400" dirty="0"/>
              <a:t>D. Formulary Decisions</a:t>
            </a:r>
          </a:p>
          <a:p>
            <a:pPr marL="457200" indent="-457200">
              <a:buFont typeface="+mj-lt"/>
              <a:buAutoNum type="arabicPeriod"/>
            </a:pPr>
            <a:endParaRPr lang="en-US" sz="2400" dirty="0"/>
          </a:p>
          <a:p>
            <a:pPr marL="0" indent="0">
              <a:buNone/>
            </a:pPr>
            <a:r>
              <a:rPr lang="en-US" sz="2400" dirty="0"/>
              <a:t>3. What are the names of the pharmacy contracts that Cencora partners with DoD in delivering?</a:t>
            </a:r>
          </a:p>
          <a:p>
            <a:pPr marL="457200" lvl="1" indent="0">
              <a:buNone/>
            </a:pPr>
            <a:r>
              <a:rPr lang="en-US" sz="2400" dirty="0"/>
              <a:t>A. Global Prime Vendor &amp; C. National Prime Vendor</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dirty="0"/>
          </a:p>
          <a:p>
            <a:pPr marL="0" indent="0">
              <a:buNone/>
            </a:pPr>
            <a:endParaRPr lang="en-US" dirty="0"/>
          </a:p>
          <a:p>
            <a:pPr marL="457200" lvl="1" indent="0">
              <a:buNone/>
            </a:pPr>
            <a:endParaRPr lang="en-US" dirty="0"/>
          </a:p>
        </p:txBody>
      </p:sp>
    </p:spTree>
    <p:extLst>
      <p:ext uri="{BB962C8B-B14F-4D97-AF65-F5344CB8AC3E}">
        <p14:creationId xmlns:p14="http://schemas.microsoft.com/office/powerpoint/2010/main" val="2717025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95871-273D-6127-9B8B-A026E452132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E785C34-06A8-38D2-BF92-91AF613D07C9}"/>
              </a:ext>
            </a:extLst>
          </p:cNvPr>
          <p:cNvSpPr>
            <a:spLocks noGrp="1"/>
          </p:cNvSpPr>
          <p:nvPr>
            <p:ph type="body" idx="1"/>
          </p:nvPr>
        </p:nvSpPr>
        <p:spPr>
          <a:xfrm>
            <a:off x="2190600" y="2844785"/>
            <a:ext cx="7810800" cy="823912"/>
          </a:xfrm>
        </p:spPr>
        <p:txBody>
          <a:bodyPr>
            <a:noAutofit/>
          </a:bodyPr>
          <a:lstStyle/>
          <a:p>
            <a:r>
              <a:rPr lang="en-US" sz="4400" dirty="0"/>
              <a:t>What questions do you have? </a:t>
            </a:r>
          </a:p>
        </p:txBody>
      </p:sp>
    </p:spTree>
    <p:extLst>
      <p:ext uri="{BB962C8B-B14F-4D97-AF65-F5344CB8AC3E}">
        <p14:creationId xmlns:p14="http://schemas.microsoft.com/office/powerpoint/2010/main" val="4052642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algn="ctr"/>
            <a:r>
              <a:rPr kumimoji="0" lang="en-US" sz="320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Deadline to obtain CE </a:t>
            </a:r>
            <a:r>
              <a:rPr kumimoji="0" lang="en-US" sz="320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j-ea"/>
                <a:cs typeface="Times New Roman" panose="02020603050405020304" pitchFamily="18" charset="0"/>
              </a:rPr>
              <a:t>5 Aug 2025</a:t>
            </a:r>
            <a:endParaRPr lang="en-US" sz="1200" dirty="0">
              <a:highlight>
                <a:srgbClr val="FFFF00"/>
              </a:highlight>
            </a:endParaRPr>
          </a:p>
        </p:txBody>
      </p:sp>
    </p:spTree>
    <p:extLst>
      <p:ext uri="{BB962C8B-B14F-4D97-AF65-F5344CB8AC3E}">
        <p14:creationId xmlns:p14="http://schemas.microsoft.com/office/powerpoint/2010/main" val="796657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2054C00BDE094A94C6CD06A3CEF117" ma:contentTypeVersion="12" ma:contentTypeDescription="Create a new document." ma:contentTypeScope="" ma:versionID="76804b126185f9903947e5bec1343ab5">
  <xsd:schema xmlns:xsd="http://www.w3.org/2001/XMLSchema" xmlns:xs="http://www.w3.org/2001/XMLSchema" xmlns:p="http://schemas.microsoft.com/office/2006/metadata/properties" xmlns:ns2="edd820f8-8a2a-4518-8c00-3b8c32f8d6fe" xmlns:ns3="c009f328-957c-4063-bfaa-01102426bc87" targetNamespace="http://schemas.microsoft.com/office/2006/metadata/properties" ma:root="true" ma:fieldsID="f5a80e0990a0936ded52595edf84a1c7" ns2:_="" ns3:_="">
    <xsd:import namespace="edd820f8-8a2a-4518-8c00-3b8c32f8d6fe"/>
    <xsd:import namespace="c009f328-957c-4063-bfaa-01102426bc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d820f8-8a2a-4518-8c00-3b8c32f8d6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009f328-957c-4063-bfaa-01102426bc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b53a9f-42c0-456f-b4fd-b2cc602427c1}" ma:internalName="TaxCatchAll" ma:showField="CatchAllData" ma:web="c009f328-957c-4063-bfaa-01102426bc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dd820f8-8a2a-4518-8c00-3b8c32f8d6fe">
      <Terms xmlns="http://schemas.microsoft.com/office/infopath/2007/PartnerControls"/>
    </lcf76f155ced4ddcb4097134ff3c332f>
    <TaxCatchAll xmlns="c009f328-957c-4063-bfaa-01102426bc8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02950D-E8CE-4DB2-838F-D8EFAEB8ECE1}"/>
</file>

<file path=customXml/itemProps2.xml><?xml version="1.0" encoding="utf-8"?>
<ds:datastoreItem xmlns:ds="http://schemas.openxmlformats.org/officeDocument/2006/customXml" ds:itemID="{10663583-E733-4EDE-9649-55F6EE6F79CB}">
  <ds:schemaRefs>
    <ds:schemaRef ds:uri="http://schemas.microsoft.com/office/2006/documentManagement/types"/>
    <ds:schemaRef ds:uri="http://purl.org/dc/terms/"/>
    <ds:schemaRef ds:uri="http://schemas.microsoft.com/office/2006/metadata/properties"/>
    <ds:schemaRef ds:uri="http://purl.org/dc/dcmitype/"/>
    <ds:schemaRef ds:uri="http://purl.org/dc/elements/1.1/"/>
    <ds:schemaRef ds:uri="http://schemas.openxmlformats.org/package/2006/metadata/core-properties"/>
    <ds:schemaRef ds:uri="http://schemas.microsoft.com/office/infopath/2007/PartnerControls"/>
    <ds:schemaRef ds:uri="http://www.w3.org/XML/1998/namespace"/>
    <ds:schemaRef ds:uri="1874d679-5fce-4e17-8394-1a6cb217b7f8"/>
    <ds:schemaRef ds:uri="9e34f1ff-41a6-455f-907d-a8b3a2daf197"/>
  </ds:schemaRefs>
</ds:datastoreItem>
</file>

<file path=customXml/itemProps3.xml><?xml version="1.0" encoding="utf-8"?>
<ds:datastoreItem xmlns:ds="http://schemas.openxmlformats.org/officeDocument/2006/customXml" ds:itemID="{FE7C37CA-1C0A-45E4-A799-8CD86420C0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14247</TotalTime>
  <Words>1055</Words>
  <Application>Microsoft Office PowerPoint</Application>
  <PresentationFormat>Widescreen</PresentationFormat>
  <Paragraphs>186</Paragraphs>
  <Slides>32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Calibri</vt:lpstr>
      <vt:lpstr>Times New Roman</vt:lpstr>
      <vt:lpstr>Wingdings</vt:lpstr>
      <vt:lpstr>Office Theme</vt:lpstr>
      <vt:lpstr> Cencora DoD Pharmacy Prime Vendor (PPV) &amp; Understanding the Pharmacy Supply Chain  Yessenia Ramirez June 2025</vt:lpstr>
      <vt:lpstr>Disclosure</vt:lpstr>
      <vt:lpstr>Learning Objectives </vt:lpstr>
      <vt:lpstr>Pharmaceutical Supply Chain</vt:lpstr>
      <vt:lpstr>Pharmaceutical Supply Chain Challenges</vt:lpstr>
      <vt:lpstr>Usages</vt:lpstr>
      <vt:lpstr>Year-end Prebooks</vt:lpstr>
      <vt:lpstr>Government Services &amp; Solutions Team</vt:lpstr>
      <vt:lpstr>Bio</vt:lpstr>
      <vt:lpstr>About Cencora</vt:lpstr>
      <vt:lpstr>U.S. Enterprise Distribution Network</vt:lpstr>
      <vt:lpstr>Drug Supply Chain Security Act (DSCSA) Update</vt:lpstr>
      <vt:lpstr>Where are we today?</vt:lpstr>
      <vt:lpstr>Cencora Updates</vt:lpstr>
      <vt:lpstr>AmerisourceBergen is now Cencora</vt:lpstr>
      <vt:lpstr>Cencora’s Global Reach</vt:lpstr>
      <vt:lpstr>COVID-19 Vaccine Update </vt:lpstr>
      <vt:lpstr>MTF &amp; DC Visits</vt:lpstr>
      <vt:lpstr>FormularyDecisions</vt:lpstr>
      <vt:lpstr>FormularyDecisions</vt:lpstr>
      <vt:lpstr>FormularyDecisions</vt:lpstr>
      <vt:lpstr>Medication Tray RFID Solution</vt:lpstr>
      <vt:lpstr>Buyer’s Academy</vt:lpstr>
      <vt:lpstr>DoD Support at Cencora</vt:lpstr>
      <vt:lpstr>Account Manager Territories</vt:lpstr>
      <vt:lpstr>PPV Program Overview</vt:lpstr>
      <vt:lpstr>Self-Assessment Question #1</vt:lpstr>
      <vt:lpstr>Self-Assessment Question #2</vt:lpstr>
      <vt:lpstr>Self-Assessment Question #3</vt:lpstr>
      <vt:lpstr>Self-Assessment Answers</vt:lpstr>
      <vt:lpstr>PowerPoint Presentation</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Phillips, Carolyn F MSgt USAF DHA LANGLEY 633RD MDG (USA)</dc:creator>
  <cp:lastModifiedBy>Seymour, Justine E Maj USAF 673 MDG (USA)</cp:lastModifiedBy>
  <cp:revision>9</cp:revision>
  <dcterms:created xsi:type="dcterms:W3CDTF">2024-12-04T21:56:01Z</dcterms:created>
  <dcterms:modified xsi:type="dcterms:W3CDTF">2025-06-12T21:19:34Z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0x0101003C2054C00BDE094A94C6CD06A3CEF117</vt:lpwstr>
  </property>
  <property fmtid="{D5CDD505-2E9C-101B-9397-08002B2CF9AE}" pid="3" name="MediaServiceImageTags">
    <vt:lpwstr/>
  </property>
</Properties>
</file>