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147483193" r:id="rId2"/>
    <p:sldId id="2147482129" r:id="rId3"/>
    <p:sldId id="257" r:id="rId4"/>
    <p:sldId id="259" r:id="rId5"/>
    <p:sldId id="262" r:id="rId6"/>
    <p:sldId id="261" r:id="rId7"/>
    <p:sldId id="260" r:id="rId8"/>
    <p:sldId id="2147482124" r:id="rId9"/>
    <p:sldId id="1062" r:id="rId10"/>
    <p:sldId id="2147477229" r:id="rId11"/>
    <p:sldId id="2147477230" r:id="rId12"/>
    <p:sldId id="2147477231" r:id="rId13"/>
    <p:sldId id="2147477233" r:id="rId14"/>
    <p:sldId id="2147477236" r:id="rId15"/>
    <p:sldId id="2147477237" r:id="rId16"/>
    <p:sldId id="2147482125" r:id="rId17"/>
    <p:sldId id="642" r:id="rId18"/>
    <p:sldId id="644" r:id="rId19"/>
    <p:sldId id="562" r:id="rId20"/>
    <p:sldId id="561" r:id="rId21"/>
    <p:sldId id="2147482130" r:id="rId22"/>
    <p:sldId id="2147482131" r:id="rId23"/>
    <p:sldId id="2147482132" r:id="rId24"/>
    <p:sldId id="2147482133" r:id="rId25"/>
    <p:sldId id="2147482134" r:id="rId26"/>
    <p:sldId id="2147482126" r:id="rId27"/>
    <p:sldId id="2147482127" r:id="rId28"/>
    <p:sldId id="2147482128" r:id="rId29"/>
    <p:sldId id="560" r:id="rId30"/>
    <p:sldId id="214748314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3C2CE0-F15A-4CDC-9D31-F3CC77307D7F}" v="1" dt="2025-06-17T16:14:23.3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6" d="100"/>
          <a:sy n="36" d="100"/>
        </p:scale>
        <p:origin x="56" y="5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h Godwin" userId="aab6603c4e7807e6" providerId="LiveId" clId="{D03C2CE0-F15A-4CDC-9D31-F3CC77307D7F}"/>
    <pc:docChg chg="addSld delSld modSld delMainMaster">
      <pc:chgData name="Beth Godwin" userId="aab6603c4e7807e6" providerId="LiveId" clId="{D03C2CE0-F15A-4CDC-9D31-F3CC77307D7F}" dt="2025-06-17T16:14:26.517" v="2" actId="47"/>
      <pc:docMkLst>
        <pc:docMk/>
      </pc:docMkLst>
      <pc:sldChg chg="new del">
        <pc:chgData name="Beth Godwin" userId="aab6603c4e7807e6" providerId="LiveId" clId="{D03C2CE0-F15A-4CDC-9D31-F3CC77307D7F}" dt="2025-06-17T16:14:26.517" v="2" actId="47"/>
        <pc:sldMkLst>
          <pc:docMk/>
          <pc:sldMk cId="704048281" sldId="256"/>
        </pc:sldMkLst>
      </pc:sldChg>
      <pc:sldChg chg="add">
        <pc:chgData name="Beth Godwin" userId="aab6603c4e7807e6" providerId="LiveId" clId="{D03C2CE0-F15A-4CDC-9D31-F3CC77307D7F}" dt="2025-06-17T16:14:23.278" v="1"/>
        <pc:sldMkLst>
          <pc:docMk/>
          <pc:sldMk cId="689405915" sldId="257"/>
        </pc:sldMkLst>
      </pc:sldChg>
      <pc:sldChg chg="add">
        <pc:chgData name="Beth Godwin" userId="aab6603c4e7807e6" providerId="LiveId" clId="{D03C2CE0-F15A-4CDC-9D31-F3CC77307D7F}" dt="2025-06-17T16:14:23.278" v="1"/>
        <pc:sldMkLst>
          <pc:docMk/>
          <pc:sldMk cId="4083770224" sldId="259"/>
        </pc:sldMkLst>
      </pc:sldChg>
      <pc:sldChg chg="add">
        <pc:chgData name="Beth Godwin" userId="aab6603c4e7807e6" providerId="LiveId" clId="{D03C2CE0-F15A-4CDC-9D31-F3CC77307D7F}" dt="2025-06-17T16:14:23.278" v="1"/>
        <pc:sldMkLst>
          <pc:docMk/>
          <pc:sldMk cId="2717025588" sldId="260"/>
        </pc:sldMkLst>
      </pc:sldChg>
      <pc:sldChg chg="add">
        <pc:chgData name="Beth Godwin" userId="aab6603c4e7807e6" providerId="LiveId" clId="{D03C2CE0-F15A-4CDC-9D31-F3CC77307D7F}" dt="2025-06-17T16:14:23.278" v="1"/>
        <pc:sldMkLst>
          <pc:docMk/>
          <pc:sldMk cId="4015773280" sldId="261"/>
        </pc:sldMkLst>
      </pc:sldChg>
      <pc:sldChg chg="add">
        <pc:chgData name="Beth Godwin" userId="aab6603c4e7807e6" providerId="LiveId" clId="{D03C2CE0-F15A-4CDC-9D31-F3CC77307D7F}" dt="2025-06-17T16:14:23.278" v="1"/>
        <pc:sldMkLst>
          <pc:docMk/>
          <pc:sldMk cId="1213122959" sldId="262"/>
        </pc:sldMkLst>
      </pc:sldChg>
      <pc:sldChg chg="add">
        <pc:chgData name="Beth Godwin" userId="aab6603c4e7807e6" providerId="LiveId" clId="{D03C2CE0-F15A-4CDC-9D31-F3CC77307D7F}" dt="2025-06-17T16:14:23.278" v="1"/>
        <pc:sldMkLst>
          <pc:docMk/>
          <pc:sldMk cId="3881170609" sldId="560"/>
        </pc:sldMkLst>
      </pc:sldChg>
      <pc:sldChg chg="add">
        <pc:chgData name="Beth Godwin" userId="aab6603c4e7807e6" providerId="LiveId" clId="{D03C2CE0-F15A-4CDC-9D31-F3CC77307D7F}" dt="2025-06-17T16:14:23.278" v="1"/>
        <pc:sldMkLst>
          <pc:docMk/>
          <pc:sldMk cId="378733316" sldId="561"/>
        </pc:sldMkLst>
      </pc:sldChg>
      <pc:sldChg chg="add">
        <pc:chgData name="Beth Godwin" userId="aab6603c4e7807e6" providerId="LiveId" clId="{D03C2CE0-F15A-4CDC-9D31-F3CC77307D7F}" dt="2025-06-17T16:14:23.278" v="1"/>
        <pc:sldMkLst>
          <pc:docMk/>
          <pc:sldMk cId="2320506878" sldId="562"/>
        </pc:sldMkLst>
      </pc:sldChg>
      <pc:sldChg chg="add">
        <pc:chgData name="Beth Godwin" userId="aab6603c4e7807e6" providerId="LiveId" clId="{D03C2CE0-F15A-4CDC-9D31-F3CC77307D7F}" dt="2025-06-17T16:14:23.278" v="1"/>
        <pc:sldMkLst>
          <pc:docMk/>
          <pc:sldMk cId="1292081988" sldId="642"/>
        </pc:sldMkLst>
      </pc:sldChg>
      <pc:sldChg chg="add">
        <pc:chgData name="Beth Godwin" userId="aab6603c4e7807e6" providerId="LiveId" clId="{D03C2CE0-F15A-4CDC-9D31-F3CC77307D7F}" dt="2025-06-17T16:14:23.278" v="1"/>
        <pc:sldMkLst>
          <pc:docMk/>
          <pc:sldMk cId="1540320317" sldId="644"/>
        </pc:sldMkLst>
      </pc:sldChg>
      <pc:sldChg chg="add">
        <pc:chgData name="Beth Godwin" userId="aab6603c4e7807e6" providerId="LiveId" clId="{D03C2CE0-F15A-4CDC-9D31-F3CC77307D7F}" dt="2025-06-17T16:14:23.278" v="1"/>
        <pc:sldMkLst>
          <pc:docMk/>
          <pc:sldMk cId="1746445208" sldId="1062"/>
        </pc:sldMkLst>
      </pc:sldChg>
      <pc:sldChg chg="add">
        <pc:chgData name="Beth Godwin" userId="aab6603c4e7807e6" providerId="LiveId" clId="{D03C2CE0-F15A-4CDC-9D31-F3CC77307D7F}" dt="2025-06-17T16:14:23.278" v="1"/>
        <pc:sldMkLst>
          <pc:docMk/>
          <pc:sldMk cId="3866240585" sldId="2147477229"/>
        </pc:sldMkLst>
      </pc:sldChg>
      <pc:sldChg chg="add">
        <pc:chgData name="Beth Godwin" userId="aab6603c4e7807e6" providerId="LiveId" clId="{D03C2CE0-F15A-4CDC-9D31-F3CC77307D7F}" dt="2025-06-17T16:14:23.278" v="1"/>
        <pc:sldMkLst>
          <pc:docMk/>
          <pc:sldMk cId="2114467091" sldId="2147477230"/>
        </pc:sldMkLst>
      </pc:sldChg>
      <pc:sldChg chg="add">
        <pc:chgData name="Beth Godwin" userId="aab6603c4e7807e6" providerId="LiveId" clId="{D03C2CE0-F15A-4CDC-9D31-F3CC77307D7F}" dt="2025-06-17T16:14:23.278" v="1"/>
        <pc:sldMkLst>
          <pc:docMk/>
          <pc:sldMk cId="3221873148" sldId="2147477231"/>
        </pc:sldMkLst>
      </pc:sldChg>
      <pc:sldChg chg="add">
        <pc:chgData name="Beth Godwin" userId="aab6603c4e7807e6" providerId="LiveId" clId="{D03C2CE0-F15A-4CDC-9D31-F3CC77307D7F}" dt="2025-06-17T16:14:23.278" v="1"/>
        <pc:sldMkLst>
          <pc:docMk/>
          <pc:sldMk cId="2723211861" sldId="2147477233"/>
        </pc:sldMkLst>
      </pc:sldChg>
      <pc:sldChg chg="add">
        <pc:chgData name="Beth Godwin" userId="aab6603c4e7807e6" providerId="LiveId" clId="{D03C2CE0-F15A-4CDC-9D31-F3CC77307D7F}" dt="2025-06-17T16:14:23.278" v="1"/>
        <pc:sldMkLst>
          <pc:docMk/>
          <pc:sldMk cId="4132024299" sldId="2147477236"/>
        </pc:sldMkLst>
      </pc:sldChg>
      <pc:sldChg chg="add">
        <pc:chgData name="Beth Godwin" userId="aab6603c4e7807e6" providerId="LiveId" clId="{D03C2CE0-F15A-4CDC-9D31-F3CC77307D7F}" dt="2025-06-17T16:14:23.278" v="1"/>
        <pc:sldMkLst>
          <pc:docMk/>
          <pc:sldMk cId="3236715616" sldId="2147477237"/>
        </pc:sldMkLst>
      </pc:sldChg>
      <pc:sldChg chg="add">
        <pc:chgData name="Beth Godwin" userId="aab6603c4e7807e6" providerId="LiveId" clId="{D03C2CE0-F15A-4CDC-9D31-F3CC77307D7F}" dt="2025-06-17T16:14:23.278" v="1"/>
        <pc:sldMkLst>
          <pc:docMk/>
          <pc:sldMk cId="1110570218" sldId="2147482124"/>
        </pc:sldMkLst>
      </pc:sldChg>
      <pc:sldChg chg="add">
        <pc:chgData name="Beth Godwin" userId="aab6603c4e7807e6" providerId="LiveId" clId="{D03C2CE0-F15A-4CDC-9D31-F3CC77307D7F}" dt="2025-06-17T16:14:23.278" v="1"/>
        <pc:sldMkLst>
          <pc:docMk/>
          <pc:sldMk cId="3139966660" sldId="2147482125"/>
        </pc:sldMkLst>
      </pc:sldChg>
      <pc:sldChg chg="add">
        <pc:chgData name="Beth Godwin" userId="aab6603c4e7807e6" providerId="LiveId" clId="{D03C2CE0-F15A-4CDC-9D31-F3CC77307D7F}" dt="2025-06-17T16:14:23.278" v="1"/>
        <pc:sldMkLst>
          <pc:docMk/>
          <pc:sldMk cId="2931558616" sldId="2147482126"/>
        </pc:sldMkLst>
      </pc:sldChg>
      <pc:sldChg chg="add">
        <pc:chgData name="Beth Godwin" userId="aab6603c4e7807e6" providerId="LiveId" clId="{D03C2CE0-F15A-4CDC-9D31-F3CC77307D7F}" dt="2025-06-17T16:14:23.278" v="1"/>
        <pc:sldMkLst>
          <pc:docMk/>
          <pc:sldMk cId="1872785699" sldId="2147482127"/>
        </pc:sldMkLst>
      </pc:sldChg>
      <pc:sldChg chg="add">
        <pc:chgData name="Beth Godwin" userId="aab6603c4e7807e6" providerId="LiveId" clId="{D03C2CE0-F15A-4CDC-9D31-F3CC77307D7F}" dt="2025-06-17T16:14:23.278" v="1"/>
        <pc:sldMkLst>
          <pc:docMk/>
          <pc:sldMk cId="2445363679" sldId="2147482128"/>
        </pc:sldMkLst>
      </pc:sldChg>
      <pc:sldChg chg="add">
        <pc:chgData name="Beth Godwin" userId="aab6603c4e7807e6" providerId="LiveId" clId="{D03C2CE0-F15A-4CDC-9D31-F3CC77307D7F}" dt="2025-06-17T16:14:23.278" v="1"/>
        <pc:sldMkLst>
          <pc:docMk/>
          <pc:sldMk cId="18621368" sldId="2147482129"/>
        </pc:sldMkLst>
      </pc:sldChg>
      <pc:sldChg chg="add">
        <pc:chgData name="Beth Godwin" userId="aab6603c4e7807e6" providerId="LiveId" clId="{D03C2CE0-F15A-4CDC-9D31-F3CC77307D7F}" dt="2025-06-17T16:14:23.278" v="1"/>
        <pc:sldMkLst>
          <pc:docMk/>
          <pc:sldMk cId="3296323388" sldId="2147482130"/>
        </pc:sldMkLst>
      </pc:sldChg>
      <pc:sldChg chg="add">
        <pc:chgData name="Beth Godwin" userId="aab6603c4e7807e6" providerId="LiveId" clId="{D03C2CE0-F15A-4CDC-9D31-F3CC77307D7F}" dt="2025-06-17T16:14:23.278" v="1"/>
        <pc:sldMkLst>
          <pc:docMk/>
          <pc:sldMk cId="500771605" sldId="2147482131"/>
        </pc:sldMkLst>
      </pc:sldChg>
      <pc:sldChg chg="add">
        <pc:chgData name="Beth Godwin" userId="aab6603c4e7807e6" providerId="LiveId" clId="{D03C2CE0-F15A-4CDC-9D31-F3CC77307D7F}" dt="2025-06-17T16:14:23.278" v="1"/>
        <pc:sldMkLst>
          <pc:docMk/>
          <pc:sldMk cId="2665957763" sldId="2147482132"/>
        </pc:sldMkLst>
      </pc:sldChg>
      <pc:sldChg chg="add">
        <pc:chgData name="Beth Godwin" userId="aab6603c4e7807e6" providerId="LiveId" clId="{D03C2CE0-F15A-4CDC-9D31-F3CC77307D7F}" dt="2025-06-17T16:14:23.278" v="1"/>
        <pc:sldMkLst>
          <pc:docMk/>
          <pc:sldMk cId="4211431471" sldId="2147482133"/>
        </pc:sldMkLst>
      </pc:sldChg>
      <pc:sldChg chg="add">
        <pc:chgData name="Beth Godwin" userId="aab6603c4e7807e6" providerId="LiveId" clId="{D03C2CE0-F15A-4CDC-9D31-F3CC77307D7F}" dt="2025-06-17T16:14:23.278" v="1"/>
        <pc:sldMkLst>
          <pc:docMk/>
          <pc:sldMk cId="3016402330" sldId="2147482134"/>
        </pc:sldMkLst>
      </pc:sldChg>
      <pc:sldChg chg="add">
        <pc:chgData name="Beth Godwin" userId="aab6603c4e7807e6" providerId="LiveId" clId="{D03C2CE0-F15A-4CDC-9D31-F3CC77307D7F}" dt="2025-06-17T16:14:23.278" v="1"/>
        <pc:sldMkLst>
          <pc:docMk/>
          <pc:sldMk cId="796657070" sldId="2147483146"/>
        </pc:sldMkLst>
      </pc:sldChg>
      <pc:sldChg chg="add">
        <pc:chgData name="Beth Godwin" userId="aab6603c4e7807e6" providerId="LiveId" clId="{D03C2CE0-F15A-4CDC-9D31-F3CC77307D7F}" dt="2025-06-17T16:14:23.278" v="1"/>
        <pc:sldMkLst>
          <pc:docMk/>
          <pc:sldMk cId="1949251248" sldId="2147483193"/>
        </pc:sldMkLst>
      </pc:sldChg>
      <pc:sldMasterChg chg="del delSldLayout">
        <pc:chgData name="Beth Godwin" userId="aab6603c4e7807e6" providerId="LiveId" clId="{D03C2CE0-F15A-4CDC-9D31-F3CC77307D7F}" dt="2025-06-17T16:14:26.517" v="2" actId="47"/>
        <pc:sldMasterMkLst>
          <pc:docMk/>
          <pc:sldMasterMk cId="2942762982" sldId="2147483648"/>
        </pc:sldMasterMkLst>
        <pc:sldLayoutChg chg="del">
          <pc:chgData name="Beth Godwin" userId="aab6603c4e7807e6" providerId="LiveId" clId="{D03C2CE0-F15A-4CDC-9D31-F3CC77307D7F}" dt="2025-06-17T16:14:26.517" v="2" actId="47"/>
          <pc:sldLayoutMkLst>
            <pc:docMk/>
            <pc:sldMasterMk cId="2942762982" sldId="2147483648"/>
            <pc:sldLayoutMk cId="1610376765" sldId="2147483649"/>
          </pc:sldLayoutMkLst>
        </pc:sldLayoutChg>
        <pc:sldLayoutChg chg="del">
          <pc:chgData name="Beth Godwin" userId="aab6603c4e7807e6" providerId="LiveId" clId="{D03C2CE0-F15A-4CDC-9D31-F3CC77307D7F}" dt="2025-06-17T16:14:26.517" v="2" actId="47"/>
          <pc:sldLayoutMkLst>
            <pc:docMk/>
            <pc:sldMasterMk cId="2942762982" sldId="2147483648"/>
            <pc:sldLayoutMk cId="1691465083" sldId="2147483650"/>
          </pc:sldLayoutMkLst>
        </pc:sldLayoutChg>
        <pc:sldLayoutChg chg="del">
          <pc:chgData name="Beth Godwin" userId="aab6603c4e7807e6" providerId="LiveId" clId="{D03C2CE0-F15A-4CDC-9D31-F3CC77307D7F}" dt="2025-06-17T16:14:26.517" v="2" actId="47"/>
          <pc:sldLayoutMkLst>
            <pc:docMk/>
            <pc:sldMasterMk cId="2942762982" sldId="2147483648"/>
            <pc:sldLayoutMk cId="341155262" sldId="2147483651"/>
          </pc:sldLayoutMkLst>
        </pc:sldLayoutChg>
        <pc:sldLayoutChg chg="del">
          <pc:chgData name="Beth Godwin" userId="aab6603c4e7807e6" providerId="LiveId" clId="{D03C2CE0-F15A-4CDC-9D31-F3CC77307D7F}" dt="2025-06-17T16:14:26.517" v="2" actId="47"/>
          <pc:sldLayoutMkLst>
            <pc:docMk/>
            <pc:sldMasterMk cId="2942762982" sldId="2147483648"/>
            <pc:sldLayoutMk cId="4110656261" sldId="2147483652"/>
          </pc:sldLayoutMkLst>
        </pc:sldLayoutChg>
        <pc:sldLayoutChg chg="del">
          <pc:chgData name="Beth Godwin" userId="aab6603c4e7807e6" providerId="LiveId" clId="{D03C2CE0-F15A-4CDC-9D31-F3CC77307D7F}" dt="2025-06-17T16:14:26.517" v="2" actId="47"/>
          <pc:sldLayoutMkLst>
            <pc:docMk/>
            <pc:sldMasterMk cId="2942762982" sldId="2147483648"/>
            <pc:sldLayoutMk cId="3697589437" sldId="2147483653"/>
          </pc:sldLayoutMkLst>
        </pc:sldLayoutChg>
        <pc:sldLayoutChg chg="del">
          <pc:chgData name="Beth Godwin" userId="aab6603c4e7807e6" providerId="LiveId" clId="{D03C2CE0-F15A-4CDC-9D31-F3CC77307D7F}" dt="2025-06-17T16:14:26.517" v="2" actId="47"/>
          <pc:sldLayoutMkLst>
            <pc:docMk/>
            <pc:sldMasterMk cId="2942762982" sldId="2147483648"/>
            <pc:sldLayoutMk cId="2741214859" sldId="2147483654"/>
          </pc:sldLayoutMkLst>
        </pc:sldLayoutChg>
        <pc:sldLayoutChg chg="del">
          <pc:chgData name="Beth Godwin" userId="aab6603c4e7807e6" providerId="LiveId" clId="{D03C2CE0-F15A-4CDC-9D31-F3CC77307D7F}" dt="2025-06-17T16:14:26.517" v="2" actId="47"/>
          <pc:sldLayoutMkLst>
            <pc:docMk/>
            <pc:sldMasterMk cId="2942762982" sldId="2147483648"/>
            <pc:sldLayoutMk cId="2241152138" sldId="2147483655"/>
          </pc:sldLayoutMkLst>
        </pc:sldLayoutChg>
        <pc:sldLayoutChg chg="del">
          <pc:chgData name="Beth Godwin" userId="aab6603c4e7807e6" providerId="LiveId" clId="{D03C2CE0-F15A-4CDC-9D31-F3CC77307D7F}" dt="2025-06-17T16:14:26.517" v="2" actId="47"/>
          <pc:sldLayoutMkLst>
            <pc:docMk/>
            <pc:sldMasterMk cId="2942762982" sldId="2147483648"/>
            <pc:sldLayoutMk cId="4162311467" sldId="2147483656"/>
          </pc:sldLayoutMkLst>
        </pc:sldLayoutChg>
        <pc:sldLayoutChg chg="del">
          <pc:chgData name="Beth Godwin" userId="aab6603c4e7807e6" providerId="LiveId" clId="{D03C2CE0-F15A-4CDC-9D31-F3CC77307D7F}" dt="2025-06-17T16:14:26.517" v="2" actId="47"/>
          <pc:sldLayoutMkLst>
            <pc:docMk/>
            <pc:sldMasterMk cId="2942762982" sldId="2147483648"/>
            <pc:sldLayoutMk cId="638272484" sldId="2147483657"/>
          </pc:sldLayoutMkLst>
        </pc:sldLayoutChg>
        <pc:sldLayoutChg chg="del">
          <pc:chgData name="Beth Godwin" userId="aab6603c4e7807e6" providerId="LiveId" clId="{D03C2CE0-F15A-4CDC-9D31-F3CC77307D7F}" dt="2025-06-17T16:14:26.517" v="2" actId="47"/>
          <pc:sldLayoutMkLst>
            <pc:docMk/>
            <pc:sldMasterMk cId="2942762982" sldId="2147483648"/>
            <pc:sldLayoutMk cId="3834193268" sldId="2147483658"/>
          </pc:sldLayoutMkLst>
        </pc:sldLayoutChg>
        <pc:sldLayoutChg chg="del">
          <pc:chgData name="Beth Godwin" userId="aab6603c4e7807e6" providerId="LiveId" clId="{D03C2CE0-F15A-4CDC-9D31-F3CC77307D7F}" dt="2025-06-17T16:14:26.517" v="2" actId="47"/>
          <pc:sldLayoutMkLst>
            <pc:docMk/>
            <pc:sldMasterMk cId="2942762982" sldId="2147483648"/>
            <pc:sldLayoutMk cId="131052965" sldId="2147483659"/>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F5A256-F449-4363-902D-35B203F2AB84}" type="doc">
      <dgm:prSet loTypeId="urn:microsoft.com/office/officeart/2005/8/layout/hChevron3" loCatId="process" qsTypeId="urn:microsoft.com/office/officeart/2005/8/quickstyle/simple1" qsCatId="simple" csTypeId="urn:microsoft.com/office/officeart/2005/8/colors/accent1_2" csCatId="accent1" phldr="1"/>
      <dgm:spPr/>
    </dgm:pt>
    <dgm:pt modelId="{0976767B-FF82-466B-8813-3DD8AE9AB632}">
      <dgm:prSet phldrT="[Text]"/>
      <dgm:spPr>
        <a:xfrm>
          <a:off x="2941" y="291144"/>
          <a:ext cx="2509113" cy="639549"/>
        </a:xfrm>
        <a:prstGeom prst="homePlate">
          <a:avLst/>
        </a:prstGeom>
        <a:solidFill>
          <a:srgbClr val="FF0000"/>
        </a:solidFill>
        <a:ln w="25400" cap="flat" cmpd="sng" algn="ctr">
          <a:solidFill>
            <a:srgbClr val="FFFFFF">
              <a:hueOff val="0"/>
              <a:satOff val="0"/>
              <a:lumOff val="0"/>
              <a:alphaOff val="0"/>
            </a:srgbClr>
          </a:solidFill>
          <a:prstDash val="solid"/>
        </a:ln>
        <a:effectLst/>
      </dgm:spPr>
      <dgm:t>
        <a:bodyPr/>
        <a:lstStyle/>
        <a:p>
          <a:pPr>
            <a:buNone/>
          </a:pPr>
          <a:r>
            <a:rPr lang="en-US" b="1" dirty="0">
              <a:solidFill>
                <a:srgbClr val="FFFFFF"/>
              </a:solidFill>
              <a:latin typeface="Arial"/>
              <a:ea typeface="+mn-ea"/>
              <a:cs typeface="+mn-cs"/>
            </a:rPr>
            <a:t>Assemble &amp; Organize</a:t>
          </a:r>
        </a:p>
      </dgm:t>
    </dgm:pt>
    <dgm:pt modelId="{645CC626-ACF3-434A-BB57-2FF6485538B2}" type="parTrans" cxnId="{017ED390-7017-4FED-BBB9-2DA584FBB2A9}">
      <dgm:prSet/>
      <dgm:spPr/>
      <dgm:t>
        <a:bodyPr/>
        <a:lstStyle/>
        <a:p>
          <a:endParaRPr lang="en-US"/>
        </a:p>
      </dgm:t>
    </dgm:pt>
    <dgm:pt modelId="{09F4FD32-1712-4CAE-8AE8-73B9C34D8AB4}" type="sibTrans" cxnId="{017ED390-7017-4FED-BBB9-2DA584FBB2A9}">
      <dgm:prSet/>
      <dgm:spPr/>
      <dgm:t>
        <a:bodyPr/>
        <a:lstStyle/>
        <a:p>
          <a:endParaRPr lang="en-US"/>
        </a:p>
      </dgm:t>
    </dgm:pt>
    <dgm:pt modelId="{7BF73A15-655C-4451-9C05-3514246827B8}">
      <dgm:prSet phldrT="[Text]"/>
      <dgm:spPr>
        <a:xfrm>
          <a:off x="2192279" y="291144"/>
          <a:ext cx="2509113" cy="639549"/>
        </a:xfrm>
        <a:prstGeom prst="chevron">
          <a:avLst/>
        </a:prstGeom>
        <a:solidFill>
          <a:srgbClr val="FFFF00"/>
        </a:solidFill>
        <a:ln w="25400" cap="flat" cmpd="sng" algn="ctr">
          <a:solidFill>
            <a:srgbClr val="FFFFFF">
              <a:hueOff val="0"/>
              <a:satOff val="0"/>
              <a:lumOff val="0"/>
              <a:alphaOff val="0"/>
            </a:srgbClr>
          </a:solidFill>
          <a:prstDash val="solid"/>
        </a:ln>
        <a:effectLst/>
      </dgm:spPr>
      <dgm:t>
        <a:bodyPr/>
        <a:lstStyle/>
        <a:p>
          <a:pPr>
            <a:buNone/>
          </a:pPr>
          <a:r>
            <a:rPr lang="en-US" b="1" dirty="0">
              <a:solidFill>
                <a:srgbClr val="000000"/>
              </a:solidFill>
              <a:latin typeface="Arial"/>
              <a:ea typeface="+mn-ea"/>
              <a:cs typeface="+mn-cs"/>
            </a:rPr>
            <a:t>Train</a:t>
          </a:r>
        </a:p>
      </dgm:t>
    </dgm:pt>
    <dgm:pt modelId="{2332C980-5511-45E4-A5E4-7EDB06009037}" type="parTrans" cxnId="{553999F9-48BF-4406-B74F-194A11E55A65}">
      <dgm:prSet/>
      <dgm:spPr/>
      <dgm:t>
        <a:bodyPr/>
        <a:lstStyle/>
        <a:p>
          <a:endParaRPr lang="en-US"/>
        </a:p>
      </dgm:t>
    </dgm:pt>
    <dgm:pt modelId="{50D00FEA-1680-490B-8747-E551799F171A}" type="sibTrans" cxnId="{553999F9-48BF-4406-B74F-194A11E55A65}">
      <dgm:prSet/>
      <dgm:spPr/>
      <dgm:t>
        <a:bodyPr/>
        <a:lstStyle/>
        <a:p>
          <a:endParaRPr lang="en-US"/>
        </a:p>
      </dgm:t>
    </dgm:pt>
    <dgm:pt modelId="{CA3D7D38-F0B3-41C2-8618-872C33A41BE6}">
      <dgm:prSet phldrT="[Text]"/>
      <dgm:spPr>
        <a:xfrm>
          <a:off x="4381618" y="291144"/>
          <a:ext cx="2509113" cy="639549"/>
        </a:xfrm>
        <a:prstGeom prst="chevron">
          <a:avLst/>
        </a:prstGeom>
        <a:solidFill>
          <a:srgbClr val="00B050"/>
        </a:solidFill>
        <a:ln w="25400" cap="flat" cmpd="sng" algn="ctr">
          <a:solidFill>
            <a:srgbClr val="FFFFFF">
              <a:hueOff val="0"/>
              <a:satOff val="0"/>
              <a:lumOff val="0"/>
              <a:alphaOff val="0"/>
            </a:srgbClr>
          </a:solidFill>
          <a:prstDash val="solid"/>
        </a:ln>
        <a:effectLst/>
      </dgm:spPr>
      <dgm:t>
        <a:bodyPr/>
        <a:lstStyle/>
        <a:p>
          <a:pPr>
            <a:buNone/>
          </a:pPr>
          <a:r>
            <a:rPr lang="en-US" b="1" dirty="0">
              <a:solidFill>
                <a:srgbClr val="FFFFFF"/>
              </a:solidFill>
              <a:latin typeface="Arial"/>
              <a:ea typeface="+mn-ea"/>
              <a:cs typeface="+mn-cs"/>
            </a:rPr>
            <a:t>Employ</a:t>
          </a:r>
        </a:p>
      </dgm:t>
    </dgm:pt>
    <dgm:pt modelId="{64B70D27-7D57-4309-8261-85969B6B32FC}" type="parTrans" cxnId="{5AF8EAB3-105D-4E5B-A775-44D72B2D2D67}">
      <dgm:prSet/>
      <dgm:spPr/>
      <dgm:t>
        <a:bodyPr/>
        <a:lstStyle/>
        <a:p>
          <a:endParaRPr lang="en-US"/>
        </a:p>
      </dgm:t>
    </dgm:pt>
    <dgm:pt modelId="{20E5D2B4-5CEB-46B2-9CA0-57B3CEBF3A76}" type="sibTrans" cxnId="{5AF8EAB3-105D-4E5B-A775-44D72B2D2D67}">
      <dgm:prSet/>
      <dgm:spPr/>
      <dgm:t>
        <a:bodyPr/>
        <a:lstStyle/>
        <a:p>
          <a:endParaRPr lang="en-US"/>
        </a:p>
      </dgm:t>
    </dgm:pt>
    <dgm:pt modelId="{4E1B94B5-6319-43DC-BB38-9A6F693BDB9B}" type="pres">
      <dgm:prSet presAssocID="{7BF5A256-F449-4363-902D-35B203F2AB84}" presName="Name0" presStyleCnt="0">
        <dgm:presLayoutVars>
          <dgm:dir/>
          <dgm:resizeHandles val="exact"/>
        </dgm:presLayoutVars>
      </dgm:prSet>
      <dgm:spPr/>
    </dgm:pt>
    <dgm:pt modelId="{6B3D47BF-A618-418E-8776-BF130D33CDA1}" type="pres">
      <dgm:prSet presAssocID="{0976767B-FF82-466B-8813-3DD8AE9AB632}" presName="parTxOnly" presStyleLbl="node1" presStyleIdx="0" presStyleCnt="3" custScaleX="156930">
        <dgm:presLayoutVars>
          <dgm:bulletEnabled val="1"/>
        </dgm:presLayoutVars>
      </dgm:prSet>
      <dgm:spPr/>
    </dgm:pt>
    <dgm:pt modelId="{86E38A46-FA8E-4A27-8B60-269133916B80}" type="pres">
      <dgm:prSet presAssocID="{09F4FD32-1712-4CAE-8AE8-73B9C34D8AB4}" presName="parSpace" presStyleCnt="0"/>
      <dgm:spPr/>
    </dgm:pt>
    <dgm:pt modelId="{B36D31EF-13E5-434A-875B-E2552411E705}" type="pres">
      <dgm:prSet presAssocID="{7BF73A15-655C-4451-9C05-3514246827B8}" presName="parTxOnly" presStyleLbl="node1" presStyleIdx="1" presStyleCnt="3" custScaleX="156930">
        <dgm:presLayoutVars>
          <dgm:bulletEnabled val="1"/>
        </dgm:presLayoutVars>
      </dgm:prSet>
      <dgm:spPr/>
    </dgm:pt>
    <dgm:pt modelId="{529EE589-5A77-4968-BF7B-DD898DAB1887}" type="pres">
      <dgm:prSet presAssocID="{50D00FEA-1680-490B-8747-E551799F171A}" presName="parSpace" presStyleCnt="0"/>
      <dgm:spPr/>
    </dgm:pt>
    <dgm:pt modelId="{6C7A5A20-B4C3-4B71-B17A-E3AF01CF585E}" type="pres">
      <dgm:prSet presAssocID="{CA3D7D38-F0B3-41C2-8618-872C33A41BE6}" presName="parTxOnly" presStyleLbl="node1" presStyleIdx="2" presStyleCnt="3" custScaleX="156930">
        <dgm:presLayoutVars>
          <dgm:bulletEnabled val="1"/>
        </dgm:presLayoutVars>
      </dgm:prSet>
      <dgm:spPr/>
    </dgm:pt>
  </dgm:ptLst>
  <dgm:cxnLst>
    <dgm:cxn modelId="{FAE69F19-E806-495A-93AC-167236B2B55F}" type="presOf" srcId="{CA3D7D38-F0B3-41C2-8618-872C33A41BE6}" destId="{6C7A5A20-B4C3-4B71-B17A-E3AF01CF585E}" srcOrd="0" destOrd="0" presId="urn:microsoft.com/office/officeart/2005/8/layout/hChevron3"/>
    <dgm:cxn modelId="{66FA1082-2154-45AA-BD9F-51667E4E869D}" type="presOf" srcId="{7BF5A256-F449-4363-902D-35B203F2AB84}" destId="{4E1B94B5-6319-43DC-BB38-9A6F693BDB9B}" srcOrd="0" destOrd="0" presId="urn:microsoft.com/office/officeart/2005/8/layout/hChevron3"/>
    <dgm:cxn modelId="{3239B38B-D09B-4229-BD74-580FEC062731}" type="presOf" srcId="{0976767B-FF82-466B-8813-3DD8AE9AB632}" destId="{6B3D47BF-A618-418E-8776-BF130D33CDA1}" srcOrd="0" destOrd="0" presId="urn:microsoft.com/office/officeart/2005/8/layout/hChevron3"/>
    <dgm:cxn modelId="{017ED390-7017-4FED-BBB9-2DA584FBB2A9}" srcId="{7BF5A256-F449-4363-902D-35B203F2AB84}" destId="{0976767B-FF82-466B-8813-3DD8AE9AB632}" srcOrd="0" destOrd="0" parTransId="{645CC626-ACF3-434A-BB57-2FF6485538B2}" sibTransId="{09F4FD32-1712-4CAE-8AE8-73B9C34D8AB4}"/>
    <dgm:cxn modelId="{5AF8EAB3-105D-4E5B-A775-44D72B2D2D67}" srcId="{7BF5A256-F449-4363-902D-35B203F2AB84}" destId="{CA3D7D38-F0B3-41C2-8618-872C33A41BE6}" srcOrd="2" destOrd="0" parTransId="{64B70D27-7D57-4309-8261-85969B6B32FC}" sibTransId="{20E5D2B4-5CEB-46B2-9CA0-57B3CEBF3A76}"/>
    <dgm:cxn modelId="{9277EAED-7C7D-4392-A4F1-405EEAAD645E}" type="presOf" srcId="{7BF73A15-655C-4451-9C05-3514246827B8}" destId="{B36D31EF-13E5-434A-875B-E2552411E705}" srcOrd="0" destOrd="0" presId="urn:microsoft.com/office/officeart/2005/8/layout/hChevron3"/>
    <dgm:cxn modelId="{553999F9-48BF-4406-B74F-194A11E55A65}" srcId="{7BF5A256-F449-4363-902D-35B203F2AB84}" destId="{7BF73A15-655C-4451-9C05-3514246827B8}" srcOrd="1" destOrd="0" parTransId="{2332C980-5511-45E4-A5E4-7EDB06009037}" sibTransId="{50D00FEA-1680-490B-8747-E551799F171A}"/>
    <dgm:cxn modelId="{631DE328-CC1E-4B42-A445-E49702F329A7}" type="presParOf" srcId="{4E1B94B5-6319-43DC-BB38-9A6F693BDB9B}" destId="{6B3D47BF-A618-418E-8776-BF130D33CDA1}" srcOrd="0" destOrd="0" presId="urn:microsoft.com/office/officeart/2005/8/layout/hChevron3"/>
    <dgm:cxn modelId="{564010B1-A2D0-49F3-8692-E18BA4B9AF86}" type="presParOf" srcId="{4E1B94B5-6319-43DC-BB38-9A6F693BDB9B}" destId="{86E38A46-FA8E-4A27-8B60-269133916B80}" srcOrd="1" destOrd="0" presId="urn:microsoft.com/office/officeart/2005/8/layout/hChevron3"/>
    <dgm:cxn modelId="{89310F28-5B91-499A-B26C-BAE96972B66C}" type="presParOf" srcId="{4E1B94B5-6319-43DC-BB38-9A6F693BDB9B}" destId="{B36D31EF-13E5-434A-875B-E2552411E705}" srcOrd="2" destOrd="0" presId="urn:microsoft.com/office/officeart/2005/8/layout/hChevron3"/>
    <dgm:cxn modelId="{32E5D460-66E6-4194-AB38-8B9FA760C7E8}" type="presParOf" srcId="{4E1B94B5-6319-43DC-BB38-9A6F693BDB9B}" destId="{529EE589-5A77-4968-BF7B-DD898DAB1887}" srcOrd="3" destOrd="0" presId="urn:microsoft.com/office/officeart/2005/8/layout/hChevron3"/>
    <dgm:cxn modelId="{CF1EADA7-6653-4640-A242-C17A99C7CE30}" type="presParOf" srcId="{4E1B94B5-6319-43DC-BB38-9A6F693BDB9B}" destId="{6C7A5A20-B4C3-4B71-B17A-E3AF01CF585E}"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7BF5A256-F449-4363-902D-35B203F2AB84}" type="doc">
      <dgm:prSet loTypeId="urn:microsoft.com/office/officeart/2005/8/layout/hChevron3" loCatId="process" qsTypeId="urn:microsoft.com/office/officeart/2005/8/quickstyle/simple1" qsCatId="simple" csTypeId="urn:microsoft.com/office/officeart/2005/8/colors/accent1_2" csCatId="accent1" phldr="1"/>
      <dgm:spPr/>
    </dgm:pt>
    <dgm:pt modelId="{0976767B-FF82-466B-8813-3DD8AE9AB632}">
      <dgm:prSet phldrT="[Text]"/>
      <dgm:spPr>
        <a:xfrm>
          <a:off x="4954" y="504804"/>
          <a:ext cx="2126295" cy="596170"/>
        </a:xfrm>
        <a:prstGeom prst="homePlate">
          <a:avLst/>
        </a:prstGeom>
        <a:solidFill>
          <a:srgbClr val="FF0000"/>
        </a:solidFill>
        <a:ln w="25400" cap="flat" cmpd="sng" algn="ctr">
          <a:solidFill>
            <a:srgbClr val="FFFFFF">
              <a:hueOff val="0"/>
              <a:satOff val="0"/>
              <a:lumOff val="0"/>
              <a:alphaOff val="0"/>
            </a:srgbClr>
          </a:solidFill>
          <a:prstDash val="solid"/>
        </a:ln>
        <a:effectLst/>
      </dgm:spPr>
      <dgm:t>
        <a:bodyPr/>
        <a:lstStyle/>
        <a:p>
          <a:pPr>
            <a:buNone/>
          </a:pPr>
          <a:r>
            <a:rPr lang="en-US" b="1" dirty="0">
              <a:solidFill>
                <a:srgbClr val="FFFFFF"/>
              </a:solidFill>
              <a:latin typeface="Arial"/>
              <a:ea typeface="+mn-ea"/>
              <a:cs typeface="+mn-cs"/>
            </a:rPr>
            <a:t>Assemble &amp; Organize</a:t>
          </a:r>
        </a:p>
      </dgm:t>
    </dgm:pt>
    <dgm:pt modelId="{645CC626-ACF3-434A-BB57-2FF6485538B2}" type="parTrans" cxnId="{017ED390-7017-4FED-BBB9-2DA584FBB2A9}">
      <dgm:prSet/>
      <dgm:spPr/>
      <dgm:t>
        <a:bodyPr/>
        <a:lstStyle/>
        <a:p>
          <a:endParaRPr lang="en-US"/>
        </a:p>
      </dgm:t>
    </dgm:pt>
    <dgm:pt modelId="{09F4FD32-1712-4CAE-8AE8-73B9C34D8AB4}" type="sibTrans" cxnId="{017ED390-7017-4FED-BBB9-2DA584FBB2A9}">
      <dgm:prSet/>
      <dgm:spPr/>
      <dgm:t>
        <a:bodyPr/>
        <a:lstStyle/>
        <a:p>
          <a:endParaRPr lang="en-US"/>
        </a:p>
      </dgm:t>
    </dgm:pt>
    <dgm:pt modelId="{7BF73A15-655C-4451-9C05-3514246827B8}">
      <dgm:prSet phldrT="[Text]"/>
      <dgm:spPr>
        <a:xfrm>
          <a:off x="1860264" y="504804"/>
          <a:ext cx="2126295" cy="596170"/>
        </a:xfrm>
        <a:prstGeom prst="chevron">
          <a:avLst/>
        </a:prstGeom>
        <a:solidFill>
          <a:srgbClr val="FFFF00"/>
        </a:solidFill>
        <a:ln w="25400" cap="flat" cmpd="sng" algn="ctr">
          <a:solidFill>
            <a:srgbClr val="FFFFFF">
              <a:hueOff val="0"/>
              <a:satOff val="0"/>
              <a:lumOff val="0"/>
              <a:alphaOff val="0"/>
            </a:srgbClr>
          </a:solidFill>
          <a:prstDash val="solid"/>
        </a:ln>
        <a:effectLst/>
      </dgm:spPr>
      <dgm:t>
        <a:bodyPr/>
        <a:lstStyle/>
        <a:p>
          <a:pPr>
            <a:buNone/>
          </a:pPr>
          <a:r>
            <a:rPr lang="en-US" b="1" dirty="0">
              <a:solidFill>
                <a:srgbClr val="000000"/>
              </a:solidFill>
              <a:latin typeface="Arial"/>
              <a:ea typeface="+mn-ea"/>
              <a:cs typeface="+mn-cs"/>
            </a:rPr>
            <a:t>Train &amp; Certify</a:t>
          </a:r>
        </a:p>
      </dgm:t>
    </dgm:pt>
    <dgm:pt modelId="{2332C980-5511-45E4-A5E4-7EDB06009037}" type="parTrans" cxnId="{553999F9-48BF-4406-B74F-194A11E55A65}">
      <dgm:prSet/>
      <dgm:spPr/>
      <dgm:t>
        <a:bodyPr/>
        <a:lstStyle/>
        <a:p>
          <a:endParaRPr lang="en-US"/>
        </a:p>
      </dgm:t>
    </dgm:pt>
    <dgm:pt modelId="{50D00FEA-1680-490B-8747-E551799F171A}" type="sibTrans" cxnId="{553999F9-48BF-4406-B74F-194A11E55A65}">
      <dgm:prSet/>
      <dgm:spPr/>
      <dgm:t>
        <a:bodyPr/>
        <a:lstStyle/>
        <a:p>
          <a:endParaRPr lang="en-US"/>
        </a:p>
      </dgm:t>
    </dgm:pt>
    <dgm:pt modelId="{CA3D7D38-F0B3-41C2-8618-872C33A41BE6}">
      <dgm:prSet phldrT="[Text]"/>
      <dgm:spPr>
        <a:xfrm>
          <a:off x="5544827" y="504804"/>
          <a:ext cx="2126295" cy="596170"/>
        </a:xfrm>
        <a:prstGeom prst="chevron">
          <a:avLst/>
        </a:prstGeom>
        <a:solidFill>
          <a:srgbClr val="00B050"/>
        </a:solidFill>
        <a:ln w="25400" cap="flat" cmpd="sng" algn="ctr">
          <a:solidFill>
            <a:srgbClr val="FFFFFF">
              <a:hueOff val="0"/>
              <a:satOff val="0"/>
              <a:lumOff val="0"/>
              <a:alphaOff val="0"/>
            </a:srgbClr>
          </a:solidFill>
          <a:prstDash val="solid"/>
        </a:ln>
        <a:effectLst/>
      </dgm:spPr>
      <dgm:t>
        <a:bodyPr/>
        <a:lstStyle/>
        <a:p>
          <a:pPr>
            <a:buNone/>
          </a:pPr>
          <a:r>
            <a:rPr lang="en-US" b="1" dirty="0">
              <a:solidFill>
                <a:srgbClr val="FFFFFF"/>
              </a:solidFill>
              <a:latin typeface="Arial"/>
              <a:ea typeface="+mn-ea"/>
              <a:cs typeface="+mn-cs"/>
            </a:rPr>
            <a:t>Employ</a:t>
          </a:r>
        </a:p>
      </dgm:t>
    </dgm:pt>
    <dgm:pt modelId="{64B70D27-7D57-4309-8261-85969B6B32FC}" type="parTrans" cxnId="{5AF8EAB3-105D-4E5B-A775-44D72B2D2D67}">
      <dgm:prSet/>
      <dgm:spPr/>
      <dgm:t>
        <a:bodyPr/>
        <a:lstStyle/>
        <a:p>
          <a:endParaRPr lang="en-US"/>
        </a:p>
      </dgm:t>
    </dgm:pt>
    <dgm:pt modelId="{20E5D2B4-5CEB-46B2-9CA0-57B3CEBF3A76}" type="sibTrans" cxnId="{5AF8EAB3-105D-4E5B-A775-44D72B2D2D67}">
      <dgm:prSet/>
      <dgm:spPr/>
      <dgm:t>
        <a:bodyPr/>
        <a:lstStyle/>
        <a:p>
          <a:endParaRPr lang="en-US"/>
        </a:p>
      </dgm:t>
    </dgm:pt>
    <dgm:pt modelId="{9A94DC55-1338-472A-A9A2-4D3EE405BCCC}">
      <dgm:prSet phldrT="[Text]"/>
      <dgm:spPr>
        <a:xfrm>
          <a:off x="3715573" y="504804"/>
          <a:ext cx="2100240" cy="596170"/>
        </a:xfrm>
        <a:prstGeom prst="chevron">
          <a:avLst/>
        </a:prstGeom>
        <a:solidFill>
          <a:srgbClr val="00B050"/>
        </a:solidFill>
        <a:ln w="25400" cap="flat" cmpd="sng" algn="ctr">
          <a:solidFill>
            <a:srgbClr val="FFFFFF">
              <a:hueOff val="0"/>
              <a:satOff val="0"/>
              <a:lumOff val="0"/>
              <a:alphaOff val="0"/>
            </a:srgbClr>
          </a:solidFill>
          <a:prstDash val="solid"/>
        </a:ln>
        <a:effectLst/>
      </dgm:spPr>
      <dgm:t>
        <a:bodyPr/>
        <a:lstStyle/>
        <a:p>
          <a:pPr>
            <a:buNone/>
          </a:pPr>
          <a:r>
            <a:rPr lang="en-US" b="1" dirty="0">
              <a:solidFill>
                <a:srgbClr val="FFFFFF"/>
              </a:solidFill>
              <a:latin typeface="Arial"/>
              <a:ea typeface="+mn-ea"/>
              <a:cs typeface="+mn-cs"/>
            </a:rPr>
            <a:t>Ready to Employ</a:t>
          </a:r>
        </a:p>
      </dgm:t>
    </dgm:pt>
    <dgm:pt modelId="{29CE5BF7-E16C-4682-897F-3C1524939F2D}" type="parTrans" cxnId="{F3A82B1D-0296-4836-9154-06BEF7E7C997}">
      <dgm:prSet/>
      <dgm:spPr/>
      <dgm:t>
        <a:bodyPr/>
        <a:lstStyle/>
        <a:p>
          <a:endParaRPr lang="en-US"/>
        </a:p>
      </dgm:t>
    </dgm:pt>
    <dgm:pt modelId="{67142877-5F24-4F0B-BA68-E381510CCA4B}" type="sibTrans" cxnId="{F3A82B1D-0296-4836-9154-06BEF7E7C997}">
      <dgm:prSet/>
      <dgm:spPr/>
      <dgm:t>
        <a:bodyPr/>
        <a:lstStyle/>
        <a:p>
          <a:endParaRPr lang="en-US"/>
        </a:p>
      </dgm:t>
    </dgm:pt>
    <dgm:pt modelId="{4E1B94B5-6319-43DC-BB38-9A6F693BDB9B}" type="pres">
      <dgm:prSet presAssocID="{7BF5A256-F449-4363-902D-35B203F2AB84}" presName="Name0" presStyleCnt="0">
        <dgm:presLayoutVars>
          <dgm:dir/>
          <dgm:resizeHandles val="exact"/>
        </dgm:presLayoutVars>
      </dgm:prSet>
      <dgm:spPr/>
    </dgm:pt>
    <dgm:pt modelId="{6B3D47BF-A618-418E-8776-BF130D33CDA1}" type="pres">
      <dgm:prSet presAssocID="{0976767B-FF82-466B-8813-3DD8AE9AB632}" presName="parTxOnly" presStyleLbl="node1" presStyleIdx="0" presStyleCnt="4" custScaleX="156930" custScaleY="110000">
        <dgm:presLayoutVars>
          <dgm:bulletEnabled val="1"/>
        </dgm:presLayoutVars>
      </dgm:prSet>
      <dgm:spPr/>
    </dgm:pt>
    <dgm:pt modelId="{86E38A46-FA8E-4A27-8B60-269133916B80}" type="pres">
      <dgm:prSet presAssocID="{09F4FD32-1712-4CAE-8AE8-73B9C34D8AB4}" presName="parSpace" presStyleCnt="0"/>
      <dgm:spPr/>
    </dgm:pt>
    <dgm:pt modelId="{B36D31EF-13E5-434A-875B-E2552411E705}" type="pres">
      <dgm:prSet presAssocID="{7BF73A15-655C-4451-9C05-3514246827B8}" presName="parTxOnly" presStyleLbl="node1" presStyleIdx="1" presStyleCnt="4" custScaleX="156930" custScaleY="110000">
        <dgm:presLayoutVars>
          <dgm:bulletEnabled val="1"/>
        </dgm:presLayoutVars>
      </dgm:prSet>
      <dgm:spPr/>
    </dgm:pt>
    <dgm:pt modelId="{529EE589-5A77-4968-BF7B-DD898DAB1887}" type="pres">
      <dgm:prSet presAssocID="{50D00FEA-1680-490B-8747-E551799F171A}" presName="parSpace" presStyleCnt="0"/>
      <dgm:spPr/>
    </dgm:pt>
    <dgm:pt modelId="{F43CF6F6-2F2A-4332-B50F-5D28B7ED9D5D}" type="pres">
      <dgm:prSet presAssocID="{9A94DC55-1338-472A-A9A2-4D3EE405BCCC}" presName="parTxOnly" presStyleLbl="node1" presStyleIdx="2" presStyleCnt="4" custScaleX="155007" custScaleY="110000">
        <dgm:presLayoutVars>
          <dgm:bulletEnabled val="1"/>
        </dgm:presLayoutVars>
      </dgm:prSet>
      <dgm:spPr/>
    </dgm:pt>
    <dgm:pt modelId="{9A37B334-C9F8-43BB-90C8-DC7034C26789}" type="pres">
      <dgm:prSet presAssocID="{67142877-5F24-4F0B-BA68-E381510CCA4B}" presName="parSpace" presStyleCnt="0"/>
      <dgm:spPr/>
    </dgm:pt>
    <dgm:pt modelId="{6C7A5A20-B4C3-4B71-B17A-E3AF01CF585E}" type="pres">
      <dgm:prSet presAssocID="{CA3D7D38-F0B3-41C2-8618-872C33A41BE6}" presName="parTxOnly" presStyleLbl="node1" presStyleIdx="3" presStyleCnt="4" custScaleX="156930" custScaleY="110000">
        <dgm:presLayoutVars>
          <dgm:bulletEnabled val="1"/>
        </dgm:presLayoutVars>
      </dgm:prSet>
      <dgm:spPr/>
    </dgm:pt>
  </dgm:ptLst>
  <dgm:cxnLst>
    <dgm:cxn modelId="{FAE69F19-E806-495A-93AC-167236B2B55F}" type="presOf" srcId="{CA3D7D38-F0B3-41C2-8618-872C33A41BE6}" destId="{6C7A5A20-B4C3-4B71-B17A-E3AF01CF585E}" srcOrd="0" destOrd="0" presId="urn:microsoft.com/office/officeart/2005/8/layout/hChevron3"/>
    <dgm:cxn modelId="{F3A82B1D-0296-4836-9154-06BEF7E7C997}" srcId="{7BF5A256-F449-4363-902D-35B203F2AB84}" destId="{9A94DC55-1338-472A-A9A2-4D3EE405BCCC}" srcOrd="2" destOrd="0" parTransId="{29CE5BF7-E16C-4682-897F-3C1524939F2D}" sibTransId="{67142877-5F24-4F0B-BA68-E381510CCA4B}"/>
    <dgm:cxn modelId="{66FA1082-2154-45AA-BD9F-51667E4E869D}" type="presOf" srcId="{7BF5A256-F449-4363-902D-35B203F2AB84}" destId="{4E1B94B5-6319-43DC-BB38-9A6F693BDB9B}" srcOrd="0" destOrd="0" presId="urn:microsoft.com/office/officeart/2005/8/layout/hChevron3"/>
    <dgm:cxn modelId="{3239B38B-D09B-4229-BD74-580FEC062731}" type="presOf" srcId="{0976767B-FF82-466B-8813-3DD8AE9AB632}" destId="{6B3D47BF-A618-418E-8776-BF130D33CDA1}" srcOrd="0" destOrd="0" presId="urn:microsoft.com/office/officeart/2005/8/layout/hChevron3"/>
    <dgm:cxn modelId="{017ED390-7017-4FED-BBB9-2DA584FBB2A9}" srcId="{7BF5A256-F449-4363-902D-35B203F2AB84}" destId="{0976767B-FF82-466B-8813-3DD8AE9AB632}" srcOrd="0" destOrd="0" parTransId="{645CC626-ACF3-434A-BB57-2FF6485538B2}" sibTransId="{09F4FD32-1712-4CAE-8AE8-73B9C34D8AB4}"/>
    <dgm:cxn modelId="{2453EFAA-50B0-4B00-B081-88125293942D}" type="presOf" srcId="{9A94DC55-1338-472A-A9A2-4D3EE405BCCC}" destId="{F43CF6F6-2F2A-4332-B50F-5D28B7ED9D5D}" srcOrd="0" destOrd="0" presId="urn:microsoft.com/office/officeart/2005/8/layout/hChevron3"/>
    <dgm:cxn modelId="{5AF8EAB3-105D-4E5B-A775-44D72B2D2D67}" srcId="{7BF5A256-F449-4363-902D-35B203F2AB84}" destId="{CA3D7D38-F0B3-41C2-8618-872C33A41BE6}" srcOrd="3" destOrd="0" parTransId="{64B70D27-7D57-4309-8261-85969B6B32FC}" sibTransId="{20E5D2B4-5CEB-46B2-9CA0-57B3CEBF3A76}"/>
    <dgm:cxn modelId="{9277EAED-7C7D-4392-A4F1-405EEAAD645E}" type="presOf" srcId="{7BF73A15-655C-4451-9C05-3514246827B8}" destId="{B36D31EF-13E5-434A-875B-E2552411E705}" srcOrd="0" destOrd="0" presId="urn:microsoft.com/office/officeart/2005/8/layout/hChevron3"/>
    <dgm:cxn modelId="{553999F9-48BF-4406-B74F-194A11E55A65}" srcId="{7BF5A256-F449-4363-902D-35B203F2AB84}" destId="{7BF73A15-655C-4451-9C05-3514246827B8}" srcOrd="1" destOrd="0" parTransId="{2332C980-5511-45E4-A5E4-7EDB06009037}" sibTransId="{50D00FEA-1680-490B-8747-E551799F171A}"/>
    <dgm:cxn modelId="{631DE328-CC1E-4B42-A445-E49702F329A7}" type="presParOf" srcId="{4E1B94B5-6319-43DC-BB38-9A6F693BDB9B}" destId="{6B3D47BF-A618-418E-8776-BF130D33CDA1}" srcOrd="0" destOrd="0" presId="urn:microsoft.com/office/officeart/2005/8/layout/hChevron3"/>
    <dgm:cxn modelId="{564010B1-A2D0-49F3-8692-E18BA4B9AF86}" type="presParOf" srcId="{4E1B94B5-6319-43DC-BB38-9A6F693BDB9B}" destId="{86E38A46-FA8E-4A27-8B60-269133916B80}" srcOrd="1" destOrd="0" presId="urn:microsoft.com/office/officeart/2005/8/layout/hChevron3"/>
    <dgm:cxn modelId="{89310F28-5B91-499A-B26C-BAE96972B66C}" type="presParOf" srcId="{4E1B94B5-6319-43DC-BB38-9A6F693BDB9B}" destId="{B36D31EF-13E5-434A-875B-E2552411E705}" srcOrd="2" destOrd="0" presId="urn:microsoft.com/office/officeart/2005/8/layout/hChevron3"/>
    <dgm:cxn modelId="{32E5D460-66E6-4194-AB38-8B9FA760C7E8}" type="presParOf" srcId="{4E1B94B5-6319-43DC-BB38-9A6F693BDB9B}" destId="{529EE589-5A77-4968-BF7B-DD898DAB1887}" srcOrd="3" destOrd="0" presId="urn:microsoft.com/office/officeart/2005/8/layout/hChevron3"/>
    <dgm:cxn modelId="{5FB9A185-029D-4B55-A595-44317599DF16}" type="presParOf" srcId="{4E1B94B5-6319-43DC-BB38-9A6F693BDB9B}" destId="{F43CF6F6-2F2A-4332-B50F-5D28B7ED9D5D}" srcOrd="4" destOrd="0" presId="urn:microsoft.com/office/officeart/2005/8/layout/hChevron3"/>
    <dgm:cxn modelId="{C6EC48CA-91F3-438E-9D5B-2E670E3415AA}" type="presParOf" srcId="{4E1B94B5-6319-43DC-BB38-9A6F693BDB9B}" destId="{9A37B334-C9F8-43BB-90C8-DC7034C26789}" srcOrd="5" destOrd="0" presId="urn:microsoft.com/office/officeart/2005/8/layout/hChevron3"/>
    <dgm:cxn modelId="{CF1EADA7-6653-4640-A242-C17A99C7CE30}" type="presParOf" srcId="{4E1B94B5-6319-43DC-BB38-9A6F693BDB9B}" destId="{6C7A5A20-B4C3-4B71-B17A-E3AF01CF585E}" srcOrd="6" destOrd="0" presId="urn:microsoft.com/office/officeart/2005/8/layout/hChevron3"/>
  </dgm:cxnLst>
  <dgm:bg/>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7BF5A256-F449-4363-902D-35B203F2AB84}" type="doc">
      <dgm:prSet loTypeId="urn:microsoft.com/office/officeart/2005/8/layout/hChevron3" loCatId="process" qsTypeId="urn:microsoft.com/office/officeart/2005/8/quickstyle/simple1" qsCatId="simple" csTypeId="urn:microsoft.com/office/officeart/2005/8/colors/accent1_2" csCatId="accent1" phldr="1"/>
      <dgm:spPr/>
    </dgm:pt>
    <dgm:pt modelId="{7BF73A15-655C-4451-9C05-3514246827B8}">
      <dgm:prSet phldrT="[Text]"/>
      <dgm:spPr>
        <a:xfrm>
          <a:off x="229" y="502091"/>
          <a:ext cx="2145647" cy="601596"/>
        </a:xfrm>
        <a:prstGeom prst="homePlate">
          <a:avLst/>
        </a:prstGeom>
        <a:solidFill>
          <a:srgbClr val="FFFF00"/>
        </a:solidFill>
        <a:ln w="25400" cap="flat" cmpd="sng" algn="ctr">
          <a:solidFill>
            <a:srgbClr val="FFFFFF">
              <a:hueOff val="0"/>
              <a:satOff val="0"/>
              <a:lumOff val="0"/>
              <a:alphaOff val="0"/>
            </a:srgbClr>
          </a:solidFill>
          <a:prstDash val="solid"/>
        </a:ln>
        <a:effectLst/>
      </dgm:spPr>
      <dgm:t>
        <a:bodyPr/>
        <a:lstStyle/>
        <a:p>
          <a:pPr>
            <a:buNone/>
          </a:pPr>
          <a:r>
            <a:rPr lang="en-US" b="1" dirty="0">
              <a:solidFill>
                <a:srgbClr val="000000"/>
              </a:solidFill>
              <a:latin typeface="Arial"/>
              <a:ea typeface="+mn-ea"/>
              <a:cs typeface="+mn-cs"/>
            </a:rPr>
            <a:t>Train &amp; Certify</a:t>
          </a:r>
        </a:p>
      </dgm:t>
    </dgm:pt>
    <dgm:pt modelId="{2332C980-5511-45E4-A5E4-7EDB06009037}" type="parTrans" cxnId="{553999F9-48BF-4406-B74F-194A11E55A65}">
      <dgm:prSet/>
      <dgm:spPr/>
      <dgm:t>
        <a:bodyPr/>
        <a:lstStyle/>
        <a:p>
          <a:endParaRPr lang="en-US"/>
        </a:p>
      </dgm:t>
    </dgm:pt>
    <dgm:pt modelId="{50D00FEA-1680-490B-8747-E551799F171A}" type="sibTrans" cxnId="{553999F9-48BF-4406-B74F-194A11E55A65}">
      <dgm:prSet/>
      <dgm:spPr/>
      <dgm:t>
        <a:bodyPr/>
        <a:lstStyle/>
        <a:p>
          <a:endParaRPr lang="en-US"/>
        </a:p>
      </dgm:t>
    </dgm:pt>
    <dgm:pt modelId="{CA3D7D38-F0B3-41C2-8618-872C33A41BE6}">
      <dgm:prSet phldrT="[Text]"/>
      <dgm:spPr>
        <a:xfrm>
          <a:off x="3718326" y="502091"/>
          <a:ext cx="2145647" cy="601596"/>
        </a:xfrm>
        <a:prstGeom prst="chevron">
          <a:avLst/>
        </a:prstGeom>
        <a:solidFill>
          <a:srgbClr val="00B050"/>
        </a:solidFill>
        <a:ln w="25400" cap="flat" cmpd="sng" algn="ctr">
          <a:solidFill>
            <a:srgbClr val="FFFFFF">
              <a:hueOff val="0"/>
              <a:satOff val="0"/>
              <a:lumOff val="0"/>
              <a:alphaOff val="0"/>
            </a:srgbClr>
          </a:solidFill>
          <a:prstDash val="solid"/>
        </a:ln>
        <a:effectLst/>
      </dgm:spPr>
      <dgm:t>
        <a:bodyPr/>
        <a:lstStyle/>
        <a:p>
          <a:pPr>
            <a:buNone/>
          </a:pPr>
          <a:r>
            <a:rPr lang="en-US" b="1" dirty="0">
              <a:solidFill>
                <a:srgbClr val="FFFFFF"/>
              </a:solidFill>
              <a:latin typeface="Arial"/>
              <a:ea typeface="+mn-ea"/>
              <a:cs typeface="+mn-cs"/>
            </a:rPr>
            <a:t>Employ</a:t>
          </a:r>
        </a:p>
      </dgm:t>
    </dgm:pt>
    <dgm:pt modelId="{64B70D27-7D57-4309-8261-85969B6B32FC}" type="parTrans" cxnId="{5AF8EAB3-105D-4E5B-A775-44D72B2D2D67}">
      <dgm:prSet/>
      <dgm:spPr/>
      <dgm:t>
        <a:bodyPr/>
        <a:lstStyle/>
        <a:p>
          <a:endParaRPr lang="en-US"/>
        </a:p>
      </dgm:t>
    </dgm:pt>
    <dgm:pt modelId="{20E5D2B4-5CEB-46B2-9CA0-57B3CEBF3A76}" type="sibTrans" cxnId="{5AF8EAB3-105D-4E5B-A775-44D72B2D2D67}">
      <dgm:prSet/>
      <dgm:spPr/>
      <dgm:t>
        <a:bodyPr/>
        <a:lstStyle/>
        <a:p>
          <a:endParaRPr lang="en-US"/>
        </a:p>
      </dgm:t>
    </dgm:pt>
    <dgm:pt modelId="{9A94DC55-1338-472A-A9A2-4D3EE405BCCC}">
      <dgm:prSet phldrT="[Text]"/>
      <dgm:spPr>
        <a:xfrm>
          <a:off x="1872424" y="502091"/>
          <a:ext cx="2119355" cy="601596"/>
        </a:xfrm>
        <a:prstGeom prst="chevron">
          <a:avLst/>
        </a:prstGeom>
        <a:solidFill>
          <a:srgbClr val="00B050"/>
        </a:solidFill>
        <a:ln w="25400" cap="flat" cmpd="sng" algn="ctr">
          <a:solidFill>
            <a:srgbClr val="FFFFFF">
              <a:hueOff val="0"/>
              <a:satOff val="0"/>
              <a:lumOff val="0"/>
              <a:alphaOff val="0"/>
            </a:srgbClr>
          </a:solidFill>
          <a:prstDash val="solid"/>
        </a:ln>
        <a:effectLst/>
      </dgm:spPr>
      <dgm:t>
        <a:bodyPr/>
        <a:lstStyle/>
        <a:p>
          <a:pPr>
            <a:buNone/>
          </a:pPr>
          <a:r>
            <a:rPr lang="en-US" b="1" dirty="0">
              <a:solidFill>
                <a:srgbClr val="FFFFFF"/>
              </a:solidFill>
              <a:latin typeface="Arial"/>
              <a:ea typeface="+mn-ea"/>
              <a:cs typeface="+mn-cs"/>
            </a:rPr>
            <a:t>Ready to Employ</a:t>
          </a:r>
        </a:p>
      </dgm:t>
    </dgm:pt>
    <dgm:pt modelId="{29CE5BF7-E16C-4682-897F-3C1524939F2D}" type="parTrans" cxnId="{F3A82B1D-0296-4836-9154-06BEF7E7C997}">
      <dgm:prSet/>
      <dgm:spPr/>
      <dgm:t>
        <a:bodyPr/>
        <a:lstStyle/>
        <a:p>
          <a:endParaRPr lang="en-US"/>
        </a:p>
      </dgm:t>
    </dgm:pt>
    <dgm:pt modelId="{67142877-5F24-4F0B-BA68-E381510CCA4B}" type="sibTrans" cxnId="{F3A82B1D-0296-4836-9154-06BEF7E7C997}">
      <dgm:prSet/>
      <dgm:spPr/>
      <dgm:t>
        <a:bodyPr/>
        <a:lstStyle/>
        <a:p>
          <a:endParaRPr lang="en-US"/>
        </a:p>
      </dgm:t>
    </dgm:pt>
    <dgm:pt modelId="{4E1B94B5-6319-43DC-BB38-9A6F693BDB9B}" type="pres">
      <dgm:prSet presAssocID="{7BF5A256-F449-4363-902D-35B203F2AB84}" presName="Name0" presStyleCnt="0">
        <dgm:presLayoutVars>
          <dgm:dir/>
          <dgm:resizeHandles val="exact"/>
        </dgm:presLayoutVars>
      </dgm:prSet>
      <dgm:spPr/>
    </dgm:pt>
    <dgm:pt modelId="{B36D31EF-13E5-434A-875B-E2552411E705}" type="pres">
      <dgm:prSet presAssocID="{7BF73A15-655C-4451-9C05-3514246827B8}" presName="parTxOnly" presStyleLbl="node1" presStyleIdx="0" presStyleCnt="3" custScaleX="156930" custScaleY="110000">
        <dgm:presLayoutVars>
          <dgm:bulletEnabled val="1"/>
        </dgm:presLayoutVars>
      </dgm:prSet>
      <dgm:spPr/>
    </dgm:pt>
    <dgm:pt modelId="{529EE589-5A77-4968-BF7B-DD898DAB1887}" type="pres">
      <dgm:prSet presAssocID="{50D00FEA-1680-490B-8747-E551799F171A}" presName="parSpace" presStyleCnt="0"/>
      <dgm:spPr/>
    </dgm:pt>
    <dgm:pt modelId="{F43CF6F6-2F2A-4332-B50F-5D28B7ED9D5D}" type="pres">
      <dgm:prSet presAssocID="{9A94DC55-1338-472A-A9A2-4D3EE405BCCC}" presName="parTxOnly" presStyleLbl="node1" presStyleIdx="1" presStyleCnt="3" custScaleX="155007" custScaleY="110000">
        <dgm:presLayoutVars>
          <dgm:bulletEnabled val="1"/>
        </dgm:presLayoutVars>
      </dgm:prSet>
      <dgm:spPr/>
    </dgm:pt>
    <dgm:pt modelId="{9A37B334-C9F8-43BB-90C8-DC7034C26789}" type="pres">
      <dgm:prSet presAssocID="{67142877-5F24-4F0B-BA68-E381510CCA4B}" presName="parSpace" presStyleCnt="0"/>
      <dgm:spPr/>
    </dgm:pt>
    <dgm:pt modelId="{6C7A5A20-B4C3-4B71-B17A-E3AF01CF585E}" type="pres">
      <dgm:prSet presAssocID="{CA3D7D38-F0B3-41C2-8618-872C33A41BE6}" presName="parTxOnly" presStyleLbl="node1" presStyleIdx="2" presStyleCnt="3" custScaleX="156930" custScaleY="110000">
        <dgm:presLayoutVars>
          <dgm:bulletEnabled val="1"/>
        </dgm:presLayoutVars>
      </dgm:prSet>
      <dgm:spPr/>
    </dgm:pt>
  </dgm:ptLst>
  <dgm:cxnLst>
    <dgm:cxn modelId="{FAE69F19-E806-495A-93AC-167236B2B55F}" type="presOf" srcId="{CA3D7D38-F0B3-41C2-8618-872C33A41BE6}" destId="{6C7A5A20-B4C3-4B71-B17A-E3AF01CF585E}" srcOrd="0" destOrd="0" presId="urn:microsoft.com/office/officeart/2005/8/layout/hChevron3"/>
    <dgm:cxn modelId="{F3A82B1D-0296-4836-9154-06BEF7E7C997}" srcId="{7BF5A256-F449-4363-902D-35B203F2AB84}" destId="{9A94DC55-1338-472A-A9A2-4D3EE405BCCC}" srcOrd="1" destOrd="0" parTransId="{29CE5BF7-E16C-4682-897F-3C1524939F2D}" sibTransId="{67142877-5F24-4F0B-BA68-E381510CCA4B}"/>
    <dgm:cxn modelId="{66FA1082-2154-45AA-BD9F-51667E4E869D}" type="presOf" srcId="{7BF5A256-F449-4363-902D-35B203F2AB84}" destId="{4E1B94B5-6319-43DC-BB38-9A6F693BDB9B}" srcOrd="0" destOrd="0" presId="urn:microsoft.com/office/officeart/2005/8/layout/hChevron3"/>
    <dgm:cxn modelId="{2453EFAA-50B0-4B00-B081-88125293942D}" type="presOf" srcId="{9A94DC55-1338-472A-A9A2-4D3EE405BCCC}" destId="{F43CF6F6-2F2A-4332-B50F-5D28B7ED9D5D}" srcOrd="0" destOrd="0" presId="urn:microsoft.com/office/officeart/2005/8/layout/hChevron3"/>
    <dgm:cxn modelId="{5AF8EAB3-105D-4E5B-A775-44D72B2D2D67}" srcId="{7BF5A256-F449-4363-902D-35B203F2AB84}" destId="{CA3D7D38-F0B3-41C2-8618-872C33A41BE6}" srcOrd="2" destOrd="0" parTransId="{64B70D27-7D57-4309-8261-85969B6B32FC}" sibTransId="{20E5D2B4-5CEB-46B2-9CA0-57B3CEBF3A76}"/>
    <dgm:cxn modelId="{9277EAED-7C7D-4392-A4F1-405EEAAD645E}" type="presOf" srcId="{7BF73A15-655C-4451-9C05-3514246827B8}" destId="{B36D31EF-13E5-434A-875B-E2552411E705}" srcOrd="0" destOrd="0" presId="urn:microsoft.com/office/officeart/2005/8/layout/hChevron3"/>
    <dgm:cxn modelId="{553999F9-48BF-4406-B74F-194A11E55A65}" srcId="{7BF5A256-F449-4363-902D-35B203F2AB84}" destId="{7BF73A15-655C-4451-9C05-3514246827B8}" srcOrd="0" destOrd="0" parTransId="{2332C980-5511-45E4-A5E4-7EDB06009037}" sibTransId="{50D00FEA-1680-490B-8747-E551799F171A}"/>
    <dgm:cxn modelId="{89310F28-5B91-499A-B26C-BAE96972B66C}" type="presParOf" srcId="{4E1B94B5-6319-43DC-BB38-9A6F693BDB9B}" destId="{B36D31EF-13E5-434A-875B-E2552411E705}" srcOrd="0" destOrd="0" presId="urn:microsoft.com/office/officeart/2005/8/layout/hChevron3"/>
    <dgm:cxn modelId="{32E5D460-66E6-4194-AB38-8B9FA760C7E8}" type="presParOf" srcId="{4E1B94B5-6319-43DC-BB38-9A6F693BDB9B}" destId="{529EE589-5A77-4968-BF7B-DD898DAB1887}" srcOrd="1" destOrd="0" presId="urn:microsoft.com/office/officeart/2005/8/layout/hChevron3"/>
    <dgm:cxn modelId="{5FB9A185-029D-4B55-A595-44317599DF16}" type="presParOf" srcId="{4E1B94B5-6319-43DC-BB38-9A6F693BDB9B}" destId="{F43CF6F6-2F2A-4332-B50F-5D28B7ED9D5D}" srcOrd="2" destOrd="0" presId="urn:microsoft.com/office/officeart/2005/8/layout/hChevron3"/>
    <dgm:cxn modelId="{C6EC48CA-91F3-438E-9D5B-2E670E3415AA}" type="presParOf" srcId="{4E1B94B5-6319-43DC-BB38-9A6F693BDB9B}" destId="{9A37B334-C9F8-43BB-90C8-DC7034C26789}" srcOrd="3" destOrd="0" presId="urn:microsoft.com/office/officeart/2005/8/layout/hChevron3"/>
    <dgm:cxn modelId="{CF1EADA7-6653-4640-A242-C17A99C7CE30}" type="presParOf" srcId="{4E1B94B5-6319-43DC-BB38-9A6F693BDB9B}" destId="{6C7A5A20-B4C3-4B71-B17A-E3AF01CF585E}" srcOrd="4" destOrd="0" presId="urn:microsoft.com/office/officeart/2005/8/layout/hChevron3"/>
  </dgm:cxnLst>
  <dgm:bg/>
  <dgm:whole/>
  <dgm:extLst>
    <a:ext uri="http://schemas.microsoft.com/office/drawing/2008/diagram">
      <dsp:dataModelExt xmlns:dsp="http://schemas.microsoft.com/office/drawing/2008/diagram" relId="rId17"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E086A4AF-7A03-4902-8D9A-132A065E230A}" type="doc">
      <dgm:prSet loTypeId="urn:microsoft.com/office/officeart/2005/8/layout/chevron1" loCatId="process" qsTypeId="urn:microsoft.com/office/officeart/2005/8/quickstyle/simple1" qsCatId="simple" csTypeId="urn:microsoft.com/office/officeart/2005/8/colors/colorful2" csCatId="colorful" phldr="1"/>
      <dgm:spPr/>
    </dgm:pt>
    <dgm:pt modelId="{ED66BF76-8960-493B-BD28-0F96D65F2095}">
      <dgm:prSet phldrT="[Text]"/>
      <dgm:spPr>
        <a:xfrm>
          <a:off x="5226843" y="752704"/>
          <a:ext cx="2901156" cy="1160462"/>
        </a:xfrm>
        <a:prstGeom prst="chevron">
          <a:avLst/>
        </a:prstGeom>
        <a:solidFill>
          <a:srgbClr val="FF0000"/>
        </a:solidFill>
        <a:ln w="25400" cap="flat" cmpd="sng" algn="ctr">
          <a:solidFill>
            <a:srgbClr val="FFFFFF">
              <a:hueOff val="0"/>
              <a:satOff val="0"/>
              <a:lumOff val="0"/>
              <a:alphaOff val="0"/>
            </a:srgbClr>
          </a:solidFill>
          <a:prstDash val="solid"/>
        </a:ln>
        <a:effectLst/>
      </dgm:spPr>
      <dgm:t>
        <a:bodyPr/>
        <a:lstStyle/>
        <a:p>
          <a:pPr>
            <a:buNone/>
          </a:pPr>
          <a:r>
            <a:rPr lang="en-US" dirty="0">
              <a:solidFill>
                <a:srgbClr val="FFFFFF"/>
              </a:solidFill>
              <a:latin typeface="Arial"/>
              <a:ea typeface="+mn-ea"/>
              <a:cs typeface="+mn-cs"/>
            </a:rPr>
            <a:t>2</a:t>
          </a:r>
        </a:p>
      </dgm:t>
    </dgm:pt>
    <dgm:pt modelId="{74F4E829-DD92-431B-AA19-A5D1D424D130}" type="parTrans" cxnId="{A21BA4E1-2D22-47C2-928C-F8C827CB905C}">
      <dgm:prSet/>
      <dgm:spPr/>
      <dgm:t>
        <a:bodyPr/>
        <a:lstStyle/>
        <a:p>
          <a:endParaRPr lang="en-US"/>
        </a:p>
      </dgm:t>
    </dgm:pt>
    <dgm:pt modelId="{F2DE3D5B-0F31-4905-ABEF-344162439353}" type="sibTrans" cxnId="{A21BA4E1-2D22-47C2-928C-F8C827CB905C}">
      <dgm:prSet/>
      <dgm:spPr/>
      <dgm:t>
        <a:bodyPr/>
        <a:lstStyle/>
        <a:p>
          <a:endParaRPr lang="en-US"/>
        </a:p>
      </dgm:t>
    </dgm:pt>
    <dgm:pt modelId="{D1A34EE8-F11C-4CAF-9DAA-B5F2432F786E}">
      <dgm:prSet phldrT="[Text]"/>
      <dgm:spPr>
        <a:xfrm>
          <a:off x="2610964" y="752704"/>
          <a:ext cx="2901156" cy="1160462"/>
        </a:xfrm>
        <a:prstGeom prst="chevron">
          <a:avLst/>
        </a:prstGeom>
        <a:solidFill>
          <a:srgbClr val="D07C00"/>
        </a:solidFill>
        <a:ln w="25400" cap="flat" cmpd="sng" algn="ctr">
          <a:solidFill>
            <a:srgbClr val="FFFFFF">
              <a:hueOff val="0"/>
              <a:satOff val="0"/>
              <a:lumOff val="0"/>
              <a:alphaOff val="0"/>
            </a:srgbClr>
          </a:solidFill>
          <a:prstDash val="solid"/>
        </a:ln>
        <a:effectLst/>
      </dgm:spPr>
      <dgm:t>
        <a:bodyPr/>
        <a:lstStyle/>
        <a:p>
          <a:pPr>
            <a:buNone/>
          </a:pPr>
          <a:r>
            <a:rPr lang="en-US" dirty="0">
              <a:solidFill>
                <a:srgbClr val="FFFFFF"/>
              </a:solidFill>
              <a:latin typeface="Arial"/>
              <a:ea typeface="+mn-ea"/>
              <a:cs typeface="+mn-cs"/>
            </a:rPr>
            <a:t>2</a:t>
          </a:r>
        </a:p>
      </dgm:t>
    </dgm:pt>
    <dgm:pt modelId="{FDC6D9F7-989E-4403-A153-D9DA62F2A7FC}" type="parTrans" cxnId="{1A9786B7-5B1B-4FBD-9B73-ACF91534D1C3}">
      <dgm:prSet/>
      <dgm:spPr/>
      <dgm:t>
        <a:bodyPr/>
        <a:lstStyle/>
        <a:p>
          <a:endParaRPr lang="en-US"/>
        </a:p>
      </dgm:t>
    </dgm:pt>
    <dgm:pt modelId="{A8174019-094D-49B3-B5CF-BFE3B88C35C5}" type="sibTrans" cxnId="{1A9786B7-5B1B-4FBD-9B73-ACF91534D1C3}">
      <dgm:prSet/>
      <dgm:spPr/>
      <dgm:t>
        <a:bodyPr/>
        <a:lstStyle/>
        <a:p>
          <a:endParaRPr lang="en-US"/>
        </a:p>
      </dgm:t>
    </dgm:pt>
    <dgm:pt modelId="{ED2C5E51-190F-44C1-AD00-3779AA724116}">
      <dgm:prSet phldrT="[Text]"/>
      <dgm:spPr>
        <a:xfrm>
          <a:off x="0" y="741433"/>
          <a:ext cx="2901156" cy="1160462"/>
        </a:xfrm>
        <a:prstGeom prst="chevron">
          <a:avLst/>
        </a:prstGeom>
        <a:solidFill>
          <a:srgbClr val="FFC000"/>
        </a:solidFill>
        <a:ln w="25400" cap="flat" cmpd="sng" algn="ctr">
          <a:solidFill>
            <a:srgbClr val="FFFFFF">
              <a:hueOff val="0"/>
              <a:satOff val="0"/>
              <a:lumOff val="0"/>
              <a:alphaOff val="0"/>
            </a:srgbClr>
          </a:solidFill>
          <a:prstDash val="solid"/>
        </a:ln>
        <a:effectLst/>
      </dgm:spPr>
      <dgm:t>
        <a:bodyPr/>
        <a:lstStyle/>
        <a:p>
          <a:pPr>
            <a:buNone/>
          </a:pPr>
          <a:r>
            <a:rPr lang="en-US" dirty="0">
              <a:solidFill>
                <a:srgbClr val="FFFFFF"/>
              </a:solidFill>
              <a:latin typeface="Arial"/>
              <a:ea typeface="+mn-ea"/>
              <a:cs typeface="Aldhabi" panose="020F0502020204030204" pitchFamily="2" charset="-78"/>
            </a:rPr>
            <a:t>1</a:t>
          </a:r>
        </a:p>
      </dgm:t>
    </dgm:pt>
    <dgm:pt modelId="{999DBD6B-4E99-493B-9539-E0465BF5473C}" type="parTrans" cxnId="{6BDA9AAD-947F-4011-B964-0137B76DA95D}">
      <dgm:prSet/>
      <dgm:spPr/>
      <dgm:t>
        <a:bodyPr/>
        <a:lstStyle/>
        <a:p>
          <a:endParaRPr lang="en-US"/>
        </a:p>
      </dgm:t>
    </dgm:pt>
    <dgm:pt modelId="{805D4501-3F1F-47F2-B827-9F9136B82B99}" type="sibTrans" cxnId="{6BDA9AAD-947F-4011-B964-0137B76DA95D}">
      <dgm:prSet/>
      <dgm:spPr/>
      <dgm:t>
        <a:bodyPr/>
        <a:lstStyle/>
        <a:p>
          <a:endParaRPr lang="en-US"/>
        </a:p>
      </dgm:t>
    </dgm:pt>
    <dgm:pt modelId="{9C6D9175-0EA4-46D1-8329-E36E25CD7275}" type="pres">
      <dgm:prSet presAssocID="{E086A4AF-7A03-4902-8D9A-132A065E230A}" presName="Name0" presStyleCnt="0">
        <dgm:presLayoutVars>
          <dgm:dir/>
          <dgm:animLvl val="lvl"/>
          <dgm:resizeHandles val="exact"/>
        </dgm:presLayoutVars>
      </dgm:prSet>
      <dgm:spPr/>
    </dgm:pt>
    <dgm:pt modelId="{DBA8FB21-E2F2-4527-8C97-24A2E7D7A476}" type="pres">
      <dgm:prSet presAssocID="{ED66BF76-8960-493B-BD28-0F96D65F2095}" presName="parTxOnly" presStyleLbl="node1" presStyleIdx="0" presStyleCnt="3" custLinFactX="162597" custLinFactY="33574" custLinFactNeighborX="200000" custLinFactNeighborY="100000">
        <dgm:presLayoutVars>
          <dgm:chMax val="0"/>
          <dgm:chPref val="0"/>
          <dgm:bulletEnabled val="1"/>
        </dgm:presLayoutVars>
      </dgm:prSet>
      <dgm:spPr/>
    </dgm:pt>
    <dgm:pt modelId="{27DC7A55-D3AB-4337-A892-04FD968C0972}" type="pres">
      <dgm:prSet presAssocID="{F2DE3D5B-0F31-4905-ABEF-344162439353}" presName="parTxOnlySpace" presStyleCnt="0"/>
      <dgm:spPr/>
    </dgm:pt>
    <dgm:pt modelId="{DBA30B97-1D09-41AC-B3A8-D1E3A5E7FFD6}" type="pres">
      <dgm:prSet presAssocID="{D1A34EE8-F11C-4CAF-9DAA-B5F2432F786E}" presName="parTxOnly" presStyleLbl="node1" presStyleIdx="1" presStyleCnt="3" custLinFactY="30919" custLinFactNeighborX="-847" custLinFactNeighborY="100000">
        <dgm:presLayoutVars>
          <dgm:chMax val="0"/>
          <dgm:chPref val="0"/>
          <dgm:bulletEnabled val="1"/>
        </dgm:presLayoutVars>
      </dgm:prSet>
      <dgm:spPr/>
    </dgm:pt>
    <dgm:pt modelId="{12B3D519-8D93-4185-A56C-A9F2F67F2424}" type="pres">
      <dgm:prSet presAssocID="{A8174019-094D-49B3-B5CF-BFE3B88C35C5}" presName="parTxOnlySpace" presStyleCnt="0"/>
      <dgm:spPr/>
    </dgm:pt>
    <dgm:pt modelId="{E68EE21B-948D-4818-A4AA-2C0625ED8E98}" type="pres">
      <dgm:prSet presAssocID="{ED2C5E51-190F-44C1-AD00-3779AA724116}" presName="parTxOnly" presStyleLbl="node1" presStyleIdx="2" presStyleCnt="3" custLinFactX="-179348" custLinFactNeighborX="-200000" custLinFactNeighborY="31460">
        <dgm:presLayoutVars>
          <dgm:chMax val="0"/>
          <dgm:chPref val="0"/>
          <dgm:bulletEnabled val="1"/>
        </dgm:presLayoutVars>
      </dgm:prSet>
      <dgm:spPr/>
    </dgm:pt>
  </dgm:ptLst>
  <dgm:cxnLst>
    <dgm:cxn modelId="{6C76D805-9F92-4DA6-857F-A43EF0F13D0A}" type="presOf" srcId="{ED2C5E51-190F-44C1-AD00-3779AA724116}" destId="{E68EE21B-948D-4818-A4AA-2C0625ED8E98}" srcOrd="0" destOrd="0" presId="urn:microsoft.com/office/officeart/2005/8/layout/chevron1"/>
    <dgm:cxn modelId="{8C04CB1D-BB22-472B-BA23-008D2B1412A2}" type="presOf" srcId="{D1A34EE8-F11C-4CAF-9DAA-B5F2432F786E}" destId="{DBA30B97-1D09-41AC-B3A8-D1E3A5E7FFD6}" srcOrd="0" destOrd="0" presId="urn:microsoft.com/office/officeart/2005/8/layout/chevron1"/>
    <dgm:cxn modelId="{3AB46E6B-BCC7-4FF9-9E65-E27C13045379}" type="presOf" srcId="{E086A4AF-7A03-4902-8D9A-132A065E230A}" destId="{9C6D9175-0EA4-46D1-8329-E36E25CD7275}" srcOrd="0" destOrd="0" presId="urn:microsoft.com/office/officeart/2005/8/layout/chevron1"/>
    <dgm:cxn modelId="{C9B84B86-688B-40B6-A50B-D1DBB7564B84}" type="presOf" srcId="{ED66BF76-8960-493B-BD28-0F96D65F2095}" destId="{DBA8FB21-E2F2-4527-8C97-24A2E7D7A476}" srcOrd="0" destOrd="0" presId="urn:microsoft.com/office/officeart/2005/8/layout/chevron1"/>
    <dgm:cxn modelId="{6BDA9AAD-947F-4011-B964-0137B76DA95D}" srcId="{E086A4AF-7A03-4902-8D9A-132A065E230A}" destId="{ED2C5E51-190F-44C1-AD00-3779AA724116}" srcOrd="2" destOrd="0" parTransId="{999DBD6B-4E99-493B-9539-E0465BF5473C}" sibTransId="{805D4501-3F1F-47F2-B827-9F9136B82B99}"/>
    <dgm:cxn modelId="{1A9786B7-5B1B-4FBD-9B73-ACF91534D1C3}" srcId="{E086A4AF-7A03-4902-8D9A-132A065E230A}" destId="{D1A34EE8-F11C-4CAF-9DAA-B5F2432F786E}" srcOrd="1" destOrd="0" parTransId="{FDC6D9F7-989E-4403-A153-D9DA62F2A7FC}" sibTransId="{A8174019-094D-49B3-B5CF-BFE3B88C35C5}"/>
    <dgm:cxn modelId="{A21BA4E1-2D22-47C2-928C-F8C827CB905C}" srcId="{E086A4AF-7A03-4902-8D9A-132A065E230A}" destId="{ED66BF76-8960-493B-BD28-0F96D65F2095}" srcOrd="0" destOrd="0" parTransId="{74F4E829-DD92-431B-AA19-A5D1D424D130}" sibTransId="{F2DE3D5B-0F31-4905-ABEF-344162439353}"/>
    <dgm:cxn modelId="{D413256E-8BFE-4836-9BF3-21C8B0334CA3}" type="presParOf" srcId="{9C6D9175-0EA4-46D1-8329-E36E25CD7275}" destId="{DBA8FB21-E2F2-4527-8C97-24A2E7D7A476}" srcOrd="0" destOrd="0" presId="urn:microsoft.com/office/officeart/2005/8/layout/chevron1"/>
    <dgm:cxn modelId="{4D986FA2-83A9-4A22-B3FD-A7011B0D24EB}" type="presParOf" srcId="{9C6D9175-0EA4-46D1-8329-E36E25CD7275}" destId="{27DC7A55-D3AB-4337-A892-04FD968C0972}" srcOrd="1" destOrd="0" presId="urn:microsoft.com/office/officeart/2005/8/layout/chevron1"/>
    <dgm:cxn modelId="{F04FF2B8-B211-47DA-94FF-E9863A0C15C1}" type="presParOf" srcId="{9C6D9175-0EA4-46D1-8329-E36E25CD7275}" destId="{DBA30B97-1D09-41AC-B3A8-D1E3A5E7FFD6}" srcOrd="2" destOrd="0" presId="urn:microsoft.com/office/officeart/2005/8/layout/chevron1"/>
    <dgm:cxn modelId="{20ECB6E6-E6A0-410F-9FE2-351555D47A97}" type="presParOf" srcId="{9C6D9175-0EA4-46D1-8329-E36E25CD7275}" destId="{12B3D519-8D93-4185-A56C-A9F2F67F2424}" srcOrd="3" destOrd="0" presId="urn:microsoft.com/office/officeart/2005/8/layout/chevron1"/>
    <dgm:cxn modelId="{0D87F82C-B20A-4F8C-B9C8-FE17DB6DC4E9}" type="presParOf" srcId="{9C6D9175-0EA4-46D1-8329-E36E25CD7275}" destId="{E68EE21B-948D-4818-A4AA-2C0625ED8E98}"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3D47BF-A618-418E-8776-BF130D33CDA1}">
      <dsp:nvSpPr>
        <dsp:cNvPr id="0" name=""/>
        <dsp:cNvSpPr/>
      </dsp:nvSpPr>
      <dsp:spPr>
        <a:xfrm>
          <a:off x="2941" y="291144"/>
          <a:ext cx="2509113" cy="639549"/>
        </a:xfrm>
        <a:prstGeom prst="homePlate">
          <a:avLst/>
        </a:prstGeom>
        <a:solidFill>
          <a:srgbClr val="FF000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rgbClr val="FFFFFF"/>
              </a:solidFill>
              <a:latin typeface="Arial"/>
              <a:ea typeface="+mn-ea"/>
              <a:cs typeface="+mn-cs"/>
            </a:rPr>
            <a:t>Assemble &amp; Organize</a:t>
          </a:r>
        </a:p>
      </dsp:txBody>
      <dsp:txXfrm>
        <a:off x="2941" y="291144"/>
        <a:ext cx="2349226" cy="639549"/>
      </dsp:txXfrm>
    </dsp:sp>
    <dsp:sp modelId="{B36D31EF-13E5-434A-875B-E2552411E705}">
      <dsp:nvSpPr>
        <dsp:cNvPr id="0" name=""/>
        <dsp:cNvSpPr/>
      </dsp:nvSpPr>
      <dsp:spPr>
        <a:xfrm>
          <a:off x="2192279" y="291144"/>
          <a:ext cx="2509113" cy="639549"/>
        </a:xfrm>
        <a:prstGeom prst="chevron">
          <a:avLst/>
        </a:prstGeom>
        <a:solidFill>
          <a:srgbClr val="FFFF0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rgbClr val="000000"/>
              </a:solidFill>
              <a:latin typeface="Arial"/>
              <a:ea typeface="+mn-ea"/>
              <a:cs typeface="+mn-cs"/>
            </a:rPr>
            <a:t>Train</a:t>
          </a:r>
        </a:p>
      </dsp:txBody>
      <dsp:txXfrm>
        <a:off x="2512054" y="291144"/>
        <a:ext cx="1869564" cy="639549"/>
      </dsp:txXfrm>
    </dsp:sp>
    <dsp:sp modelId="{6C7A5A20-B4C3-4B71-B17A-E3AF01CF585E}">
      <dsp:nvSpPr>
        <dsp:cNvPr id="0" name=""/>
        <dsp:cNvSpPr/>
      </dsp:nvSpPr>
      <dsp:spPr>
        <a:xfrm>
          <a:off x="4381618" y="291144"/>
          <a:ext cx="2509113" cy="639549"/>
        </a:xfrm>
        <a:prstGeom prst="chevron">
          <a:avLst/>
        </a:prstGeom>
        <a:solidFill>
          <a:srgbClr val="00B05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rgbClr val="FFFFFF"/>
              </a:solidFill>
              <a:latin typeface="Arial"/>
              <a:ea typeface="+mn-ea"/>
              <a:cs typeface="+mn-cs"/>
            </a:rPr>
            <a:t>Employ</a:t>
          </a:r>
        </a:p>
      </dsp:txBody>
      <dsp:txXfrm>
        <a:off x="4701393" y="291144"/>
        <a:ext cx="1869564" cy="6395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3D47BF-A618-418E-8776-BF130D33CDA1}">
      <dsp:nvSpPr>
        <dsp:cNvPr id="0" name=""/>
        <dsp:cNvSpPr/>
      </dsp:nvSpPr>
      <dsp:spPr>
        <a:xfrm>
          <a:off x="4954" y="504804"/>
          <a:ext cx="2126295" cy="596170"/>
        </a:xfrm>
        <a:prstGeom prst="homePlate">
          <a:avLst/>
        </a:prstGeom>
        <a:solidFill>
          <a:srgbClr val="FF000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FFFFFF"/>
              </a:solidFill>
              <a:latin typeface="Arial"/>
              <a:ea typeface="+mn-ea"/>
              <a:cs typeface="+mn-cs"/>
            </a:rPr>
            <a:t>Assemble &amp; Organize</a:t>
          </a:r>
        </a:p>
      </dsp:txBody>
      <dsp:txXfrm>
        <a:off x="4954" y="504804"/>
        <a:ext cx="1977253" cy="596170"/>
      </dsp:txXfrm>
    </dsp:sp>
    <dsp:sp modelId="{B36D31EF-13E5-434A-875B-E2552411E705}">
      <dsp:nvSpPr>
        <dsp:cNvPr id="0" name=""/>
        <dsp:cNvSpPr/>
      </dsp:nvSpPr>
      <dsp:spPr>
        <a:xfrm>
          <a:off x="1860264" y="504804"/>
          <a:ext cx="2126295" cy="596170"/>
        </a:xfrm>
        <a:prstGeom prst="chevron">
          <a:avLst/>
        </a:prstGeom>
        <a:solidFill>
          <a:srgbClr val="FFFF0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000000"/>
              </a:solidFill>
              <a:latin typeface="Arial"/>
              <a:ea typeface="+mn-ea"/>
              <a:cs typeface="+mn-cs"/>
            </a:rPr>
            <a:t>Train &amp; Certify</a:t>
          </a:r>
        </a:p>
      </dsp:txBody>
      <dsp:txXfrm>
        <a:off x="2158349" y="504804"/>
        <a:ext cx="1530125" cy="596170"/>
      </dsp:txXfrm>
    </dsp:sp>
    <dsp:sp modelId="{F43CF6F6-2F2A-4332-B50F-5D28B7ED9D5D}">
      <dsp:nvSpPr>
        <dsp:cNvPr id="0" name=""/>
        <dsp:cNvSpPr/>
      </dsp:nvSpPr>
      <dsp:spPr>
        <a:xfrm>
          <a:off x="3715573" y="504804"/>
          <a:ext cx="2100240" cy="596170"/>
        </a:xfrm>
        <a:prstGeom prst="chevron">
          <a:avLst/>
        </a:prstGeom>
        <a:solidFill>
          <a:srgbClr val="00B05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FFFFFF"/>
              </a:solidFill>
              <a:latin typeface="Arial"/>
              <a:ea typeface="+mn-ea"/>
              <a:cs typeface="+mn-cs"/>
            </a:rPr>
            <a:t>Ready to Employ</a:t>
          </a:r>
        </a:p>
      </dsp:txBody>
      <dsp:txXfrm>
        <a:off x="4013658" y="504804"/>
        <a:ext cx="1504070" cy="596170"/>
      </dsp:txXfrm>
    </dsp:sp>
    <dsp:sp modelId="{6C7A5A20-B4C3-4B71-B17A-E3AF01CF585E}">
      <dsp:nvSpPr>
        <dsp:cNvPr id="0" name=""/>
        <dsp:cNvSpPr/>
      </dsp:nvSpPr>
      <dsp:spPr>
        <a:xfrm>
          <a:off x="5544827" y="504804"/>
          <a:ext cx="2126295" cy="596170"/>
        </a:xfrm>
        <a:prstGeom prst="chevron">
          <a:avLst/>
        </a:prstGeom>
        <a:solidFill>
          <a:srgbClr val="00B05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FFFFFF"/>
              </a:solidFill>
              <a:latin typeface="Arial"/>
              <a:ea typeface="+mn-ea"/>
              <a:cs typeface="+mn-cs"/>
            </a:rPr>
            <a:t>Employ</a:t>
          </a:r>
        </a:p>
      </dsp:txBody>
      <dsp:txXfrm>
        <a:off x="5842912" y="504804"/>
        <a:ext cx="1530125" cy="5961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6D31EF-13E5-434A-875B-E2552411E705}">
      <dsp:nvSpPr>
        <dsp:cNvPr id="0" name=""/>
        <dsp:cNvSpPr/>
      </dsp:nvSpPr>
      <dsp:spPr>
        <a:xfrm>
          <a:off x="229" y="502091"/>
          <a:ext cx="2145647" cy="601596"/>
        </a:xfrm>
        <a:prstGeom prst="homePlate">
          <a:avLst/>
        </a:prstGeom>
        <a:solidFill>
          <a:srgbClr val="FFFF0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346" tIns="50673" rIns="25337" bIns="50673" numCol="1" spcCol="1270" anchor="ctr" anchorCtr="0">
          <a:noAutofit/>
        </a:bodyPr>
        <a:lstStyle/>
        <a:p>
          <a:pPr marL="0" lvl="0" indent="0" algn="ctr" defTabSz="844550">
            <a:lnSpc>
              <a:spcPct val="90000"/>
            </a:lnSpc>
            <a:spcBef>
              <a:spcPct val="0"/>
            </a:spcBef>
            <a:spcAft>
              <a:spcPct val="35000"/>
            </a:spcAft>
            <a:buNone/>
          </a:pPr>
          <a:r>
            <a:rPr lang="en-US" sz="1900" b="1" kern="1200" dirty="0">
              <a:solidFill>
                <a:srgbClr val="000000"/>
              </a:solidFill>
              <a:latin typeface="Arial"/>
              <a:ea typeface="+mn-ea"/>
              <a:cs typeface="+mn-cs"/>
            </a:rPr>
            <a:t>Train &amp; Certify</a:t>
          </a:r>
        </a:p>
      </dsp:txBody>
      <dsp:txXfrm>
        <a:off x="229" y="502091"/>
        <a:ext cx="1995248" cy="601596"/>
      </dsp:txXfrm>
    </dsp:sp>
    <dsp:sp modelId="{F43CF6F6-2F2A-4332-B50F-5D28B7ED9D5D}">
      <dsp:nvSpPr>
        <dsp:cNvPr id="0" name=""/>
        <dsp:cNvSpPr/>
      </dsp:nvSpPr>
      <dsp:spPr>
        <a:xfrm>
          <a:off x="1872424" y="502091"/>
          <a:ext cx="2119355" cy="601596"/>
        </a:xfrm>
        <a:prstGeom prst="chevron">
          <a:avLst/>
        </a:prstGeom>
        <a:solidFill>
          <a:srgbClr val="00B05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50673" rIns="25337" bIns="50673" numCol="1" spcCol="1270" anchor="ctr" anchorCtr="0">
          <a:noAutofit/>
        </a:bodyPr>
        <a:lstStyle/>
        <a:p>
          <a:pPr marL="0" lvl="0" indent="0" algn="ctr" defTabSz="844550">
            <a:lnSpc>
              <a:spcPct val="90000"/>
            </a:lnSpc>
            <a:spcBef>
              <a:spcPct val="0"/>
            </a:spcBef>
            <a:spcAft>
              <a:spcPct val="35000"/>
            </a:spcAft>
            <a:buNone/>
          </a:pPr>
          <a:r>
            <a:rPr lang="en-US" sz="1900" b="1" kern="1200" dirty="0">
              <a:solidFill>
                <a:srgbClr val="FFFFFF"/>
              </a:solidFill>
              <a:latin typeface="Arial"/>
              <a:ea typeface="+mn-ea"/>
              <a:cs typeface="+mn-cs"/>
            </a:rPr>
            <a:t>Ready to Employ</a:t>
          </a:r>
        </a:p>
      </dsp:txBody>
      <dsp:txXfrm>
        <a:off x="2173222" y="502091"/>
        <a:ext cx="1517759" cy="601596"/>
      </dsp:txXfrm>
    </dsp:sp>
    <dsp:sp modelId="{6C7A5A20-B4C3-4B71-B17A-E3AF01CF585E}">
      <dsp:nvSpPr>
        <dsp:cNvPr id="0" name=""/>
        <dsp:cNvSpPr/>
      </dsp:nvSpPr>
      <dsp:spPr>
        <a:xfrm>
          <a:off x="3718326" y="502091"/>
          <a:ext cx="2145647" cy="601596"/>
        </a:xfrm>
        <a:prstGeom prst="chevron">
          <a:avLst/>
        </a:prstGeom>
        <a:solidFill>
          <a:srgbClr val="00B05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50673" rIns="25337" bIns="50673" numCol="1" spcCol="1270" anchor="ctr" anchorCtr="0">
          <a:noAutofit/>
        </a:bodyPr>
        <a:lstStyle/>
        <a:p>
          <a:pPr marL="0" lvl="0" indent="0" algn="ctr" defTabSz="844550">
            <a:lnSpc>
              <a:spcPct val="90000"/>
            </a:lnSpc>
            <a:spcBef>
              <a:spcPct val="0"/>
            </a:spcBef>
            <a:spcAft>
              <a:spcPct val="35000"/>
            </a:spcAft>
            <a:buNone/>
          </a:pPr>
          <a:r>
            <a:rPr lang="en-US" sz="1900" b="1" kern="1200" dirty="0">
              <a:solidFill>
                <a:srgbClr val="FFFFFF"/>
              </a:solidFill>
              <a:latin typeface="Arial"/>
              <a:ea typeface="+mn-ea"/>
              <a:cs typeface="+mn-cs"/>
            </a:rPr>
            <a:t>Employ</a:t>
          </a:r>
        </a:p>
      </dsp:txBody>
      <dsp:txXfrm>
        <a:off x="4019124" y="502091"/>
        <a:ext cx="1544051" cy="6015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A8FB21-E2F2-4527-8C97-24A2E7D7A476}">
      <dsp:nvSpPr>
        <dsp:cNvPr id="0" name=""/>
        <dsp:cNvSpPr/>
      </dsp:nvSpPr>
      <dsp:spPr>
        <a:xfrm>
          <a:off x="5226843" y="752704"/>
          <a:ext cx="2901156" cy="1160462"/>
        </a:xfrm>
        <a:prstGeom prst="chevron">
          <a:avLst/>
        </a:prstGeom>
        <a:solidFill>
          <a:srgbClr val="FF000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0033" tIns="86678" rIns="86678" bIns="86678" numCol="1" spcCol="1270" anchor="ctr" anchorCtr="0">
          <a:noAutofit/>
        </a:bodyPr>
        <a:lstStyle/>
        <a:p>
          <a:pPr marL="0" lvl="0" indent="0" algn="ctr" defTabSz="2889250">
            <a:lnSpc>
              <a:spcPct val="90000"/>
            </a:lnSpc>
            <a:spcBef>
              <a:spcPct val="0"/>
            </a:spcBef>
            <a:spcAft>
              <a:spcPct val="35000"/>
            </a:spcAft>
            <a:buNone/>
          </a:pPr>
          <a:r>
            <a:rPr lang="en-US" sz="6500" kern="1200" dirty="0">
              <a:solidFill>
                <a:srgbClr val="FFFFFF"/>
              </a:solidFill>
              <a:latin typeface="Arial"/>
              <a:ea typeface="+mn-ea"/>
              <a:cs typeface="+mn-cs"/>
            </a:rPr>
            <a:t>2</a:t>
          </a:r>
        </a:p>
      </dsp:txBody>
      <dsp:txXfrm>
        <a:off x="5807074" y="752704"/>
        <a:ext cx="1740694" cy="1160462"/>
      </dsp:txXfrm>
    </dsp:sp>
    <dsp:sp modelId="{DBA30B97-1D09-41AC-B3A8-D1E3A5E7FFD6}">
      <dsp:nvSpPr>
        <dsp:cNvPr id="0" name=""/>
        <dsp:cNvSpPr/>
      </dsp:nvSpPr>
      <dsp:spPr>
        <a:xfrm>
          <a:off x="2610964" y="752704"/>
          <a:ext cx="2901156" cy="1160462"/>
        </a:xfrm>
        <a:prstGeom prst="chevron">
          <a:avLst/>
        </a:prstGeom>
        <a:solidFill>
          <a:srgbClr val="D07C0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0033" tIns="86678" rIns="86678" bIns="86678" numCol="1" spcCol="1270" anchor="ctr" anchorCtr="0">
          <a:noAutofit/>
        </a:bodyPr>
        <a:lstStyle/>
        <a:p>
          <a:pPr marL="0" lvl="0" indent="0" algn="ctr" defTabSz="2889250">
            <a:lnSpc>
              <a:spcPct val="90000"/>
            </a:lnSpc>
            <a:spcBef>
              <a:spcPct val="0"/>
            </a:spcBef>
            <a:spcAft>
              <a:spcPct val="35000"/>
            </a:spcAft>
            <a:buNone/>
          </a:pPr>
          <a:r>
            <a:rPr lang="en-US" sz="6500" kern="1200" dirty="0">
              <a:solidFill>
                <a:srgbClr val="FFFFFF"/>
              </a:solidFill>
              <a:latin typeface="Arial"/>
              <a:ea typeface="+mn-ea"/>
              <a:cs typeface="+mn-cs"/>
            </a:rPr>
            <a:t>2</a:t>
          </a:r>
        </a:p>
      </dsp:txBody>
      <dsp:txXfrm>
        <a:off x="3191195" y="752704"/>
        <a:ext cx="1740694" cy="1160462"/>
      </dsp:txXfrm>
    </dsp:sp>
    <dsp:sp modelId="{E68EE21B-948D-4818-A4AA-2C0625ED8E98}">
      <dsp:nvSpPr>
        <dsp:cNvPr id="0" name=""/>
        <dsp:cNvSpPr/>
      </dsp:nvSpPr>
      <dsp:spPr>
        <a:xfrm>
          <a:off x="0" y="741433"/>
          <a:ext cx="2901156" cy="1160462"/>
        </a:xfrm>
        <a:prstGeom prst="chevron">
          <a:avLst/>
        </a:prstGeom>
        <a:solidFill>
          <a:srgbClr val="FFC00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0033" tIns="86678" rIns="86678" bIns="86678" numCol="1" spcCol="1270" anchor="ctr" anchorCtr="0">
          <a:noAutofit/>
        </a:bodyPr>
        <a:lstStyle/>
        <a:p>
          <a:pPr marL="0" lvl="0" indent="0" algn="ctr" defTabSz="2889250">
            <a:lnSpc>
              <a:spcPct val="90000"/>
            </a:lnSpc>
            <a:spcBef>
              <a:spcPct val="0"/>
            </a:spcBef>
            <a:spcAft>
              <a:spcPct val="35000"/>
            </a:spcAft>
            <a:buNone/>
          </a:pPr>
          <a:r>
            <a:rPr lang="en-US" sz="6500" kern="1200" dirty="0">
              <a:solidFill>
                <a:srgbClr val="FFFFFF"/>
              </a:solidFill>
              <a:latin typeface="Arial"/>
              <a:ea typeface="+mn-ea"/>
              <a:cs typeface="Aldhabi" panose="020F0502020204030204" pitchFamily="2" charset="-78"/>
            </a:rPr>
            <a:t>1</a:t>
          </a:r>
        </a:p>
      </dsp:txBody>
      <dsp:txXfrm>
        <a:off x="580231" y="741433"/>
        <a:ext cx="1740694" cy="1160462"/>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D58210-082D-44FF-8EFF-A503D3DE9A29}" type="datetimeFigureOut">
              <a:rPr lang="en-US" smtClean="0"/>
              <a:t>6/17/2025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22C823-F361-4EB8-BAD1-329D3B9C6AEF}" type="slidenum">
              <a:rPr lang="en-US" smtClean="0"/>
              <a:t>‹#›</a:t>
            </a:fld>
            <a:endParaRPr lang="en-US"/>
          </a:p>
        </p:txBody>
      </p:sp>
    </p:spTree>
    <p:extLst>
      <p:ext uri="{BB962C8B-B14F-4D97-AF65-F5344CB8AC3E}">
        <p14:creationId xmlns:p14="http://schemas.microsoft.com/office/powerpoint/2010/main" val="3866053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6563" y="711200"/>
            <a:ext cx="6318250" cy="35544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F8AE6-BD1C-415B-97DD-E51500471820}"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53609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6563" y="711200"/>
            <a:ext cx="6318250" cy="35544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F8AE6-BD1C-415B-97DD-E51500471820}"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60168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6563" y="711200"/>
            <a:ext cx="6318250" cy="35544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F8AE6-BD1C-415B-97DD-E51500471820}"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34260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6563" y="711200"/>
            <a:ext cx="6318250" cy="35544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F8AE6-BD1C-415B-97DD-E51500471820}"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22087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6563" y="711200"/>
            <a:ext cx="6318250" cy="35544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F8AE6-BD1C-415B-97DD-E51500471820}"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14670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6563" y="711200"/>
            <a:ext cx="6318250" cy="35544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F8AE6-BD1C-415B-97DD-E51500471820}"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61423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6563" y="711200"/>
            <a:ext cx="6318250" cy="35544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F8AE6-BD1C-415B-97DD-E51500471820}"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02527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First time joint MEFPAK capability development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F8AE6-BD1C-415B-97DD-E51500471820}"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763675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6563" y="711200"/>
            <a:ext cx="6318250" cy="35544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F8AE6-BD1C-415B-97DD-E51500471820}"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05543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w="9525"/>
        </p:spPr>
        <p:txBody>
          <a:bodyPr/>
          <a:lstStyle/>
          <a:p>
            <a:endParaRPr lang="en-US" dirty="0"/>
          </a:p>
        </p:txBody>
      </p:sp>
      <p:sp>
        <p:nvSpPr>
          <p:cNvPr id="24580" name="Slide Number Placeholder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11AC14-5863-47A6-8624-F60C0B090DA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532068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w="9525"/>
        </p:spPr>
        <p:txBody>
          <a:bodyPr/>
          <a:lstStyle/>
          <a:p>
            <a:endParaRPr lang="en-US" dirty="0"/>
          </a:p>
        </p:txBody>
      </p:sp>
      <p:sp>
        <p:nvSpPr>
          <p:cNvPr id="24580" name="Slide Number Placeholder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11AC14-5863-47A6-8624-F60C0B090DA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852767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91FA5-E01C-F489-E00A-5469F6B6AD9E}"/>
              </a:ext>
            </a:extLst>
          </p:cNvPr>
          <p:cNvSpPr>
            <a:spLocks noGrp="1"/>
          </p:cNvSpPr>
          <p:nvPr>
            <p:ph type="ctrTitle"/>
          </p:nvPr>
        </p:nvSpPr>
        <p:spPr>
          <a:xfrm>
            <a:off x="1524000" y="1122363"/>
            <a:ext cx="9144000" cy="2387600"/>
          </a:xfrm>
        </p:spPr>
        <p:txBody>
          <a:bodyPr anchor="b">
            <a:normAutofit/>
          </a:bodyPr>
          <a:lstStyle>
            <a:lvl1pPr algn="ctr">
              <a:defRPr sz="4800" b="1">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A57069B5-5FEF-4A01-567F-2F98939DAF93}"/>
              </a:ext>
            </a:extLst>
          </p:cNvPr>
          <p:cNvSpPr>
            <a:spLocks noGrp="1"/>
          </p:cNvSpPr>
          <p:nvPr>
            <p:ph type="subTitle" idx="1"/>
          </p:nvPr>
        </p:nvSpPr>
        <p:spPr>
          <a:xfrm>
            <a:off x="1524000" y="3602038"/>
            <a:ext cx="9144000" cy="1655762"/>
          </a:xfrm>
        </p:spPr>
        <p:txBody>
          <a:bodyPr>
            <a:normAutofit/>
          </a:bodyPr>
          <a:lstStyle>
            <a:lvl1pPr marL="0" indent="0" algn="ctr">
              <a:buNone/>
              <a:defRPr sz="3200" b="1">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737988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12E60-04B3-7BA9-0D67-A0D496D71FBE}"/>
              </a:ext>
            </a:extLst>
          </p:cNvPr>
          <p:cNvSpPr>
            <a:spLocks noGrp="1"/>
          </p:cNvSpPr>
          <p:nvPr>
            <p:ph type="title"/>
          </p:nvPr>
        </p:nvSpPr>
        <p:spPr>
          <a:xfrm>
            <a:off x="1348509" y="365125"/>
            <a:ext cx="9615054"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4CD1AC96-6E74-CB5A-AE5E-BA1966554B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D8BCCE-5C7F-B112-8B50-570E4915DF10}"/>
              </a:ext>
            </a:extLst>
          </p:cNvPr>
          <p:cNvSpPr>
            <a:spLocks noGrp="1"/>
          </p:cNvSpPr>
          <p:nvPr>
            <p:ph type="dt" sz="half" idx="10"/>
          </p:nvPr>
        </p:nvSpPr>
        <p:spPr/>
        <p:txBody>
          <a:bodyPr/>
          <a:lstStyle/>
          <a:p>
            <a:fld id="{AA1DB490-8EA0-4A6B-A54F-E58E0D7D3308}" type="datetimeFigureOut">
              <a:rPr lang="en-US" smtClean="0"/>
              <a:t>6/17/2025</a:t>
            </a:fld>
            <a:endParaRPr lang="en-US" dirty="0"/>
          </a:p>
        </p:txBody>
      </p:sp>
      <p:sp>
        <p:nvSpPr>
          <p:cNvPr id="5" name="Footer Placeholder 4">
            <a:extLst>
              <a:ext uri="{FF2B5EF4-FFF2-40B4-BE49-F238E27FC236}">
                <a16:creationId xmlns:a16="http://schemas.microsoft.com/office/drawing/2014/main" id="{FA177543-FD87-07C2-3CBB-ECFAA1E7FC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615AB6-F3FE-5992-8377-DF34D5DD9CC5}"/>
              </a:ext>
            </a:extLst>
          </p:cNvPr>
          <p:cNvSpPr>
            <a:spLocks noGrp="1"/>
          </p:cNvSpPr>
          <p:nvPr>
            <p:ph type="sldNum" sz="quarter" idx="12"/>
          </p:nvPr>
        </p:nvSpPr>
        <p:spPr/>
        <p:txBody>
          <a:bodyPr/>
          <a:lstStyle/>
          <a:p>
            <a:fld id="{33C6D5A4-7CEF-4DB8-9E88-8DAC7E3582F5}" type="slidenum">
              <a:rPr lang="en-US" smtClean="0"/>
              <a:t>‹#›</a:t>
            </a:fld>
            <a:endParaRPr lang="en-US" dirty="0"/>
          </a:p>
        </p:txBody>
      </p:sp>
      <p:sp>
        <p:nvSpPr>
          <p:cNvPr id="7" name="Rectangle 6">
            <a:extLst>
              <a:ext uri="{FF2B5EF4-FFF2-40B4-BE49-F238E27FC236}">
                <a16:creationId xmlns:a16="http://schemas.microsoft.com/office/drawing/2014/main" id="{0A132710-E938-1E83-ADE4-BC9993689FD5}"/>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69061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19329-4871-BCFC-47C8-B56958B47AD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69518B-9B9F-8AD9-A2F1-D1666FE45D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C560EB-8956-E7DE-F207-4A7B07AEB424}"/>
              </a:ext>
            </a:extLst>
          </p:cNvPr>
          <p:cNvSpPr>
            <a:spLocks noGrp="1"/>
          </p:cNvSpPr>
          <p:nvPr>
            <p:ph type="dt" sz="half" idx="10"/>
          </p:nvPr>
        </p:nvSpPr>
        <p:spPr/>
        <p:txBody>
          <a:bodyPr/>
          <a:lstStyle/>
          <a:p>
            <a:fld id="{AA1DB490-8EA0-4A6B-A54F-E58E0D7D3308}" type="datetimeFigureOut">
              <a:rPr lang="en-US" smtClean="0"/>
              <a:t>6/17/2025</a:t>
            </a:fld>
            <a:endParaRPr lang="en-US" dirty="0"/>
          </a:p>
        </p:txBody>
      </p:sp>
      <p:sp>
        <p:nvSpPr>
          <p:cNvPr id="5" name="Footer Placeholder 4">
            <a:extLst>
              <a:ext uri="{FF2B5EF4-FFF2-40B4-BE49-F238E27FC236}">
                <a16:creationId xmlns:a16="http://schemas.microsoft.com/office/drawing/2014/main" id="{E17052CA-0D73-D068-6D33-6C91BC783A5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90A9D81-1C89-27D6-DF53-E1365D7ABDD3}"/>
              </a:ext>
            </a:extLst>
          </p:cNvPr>
          <p:cNvSpPr>
            <a:spLocks noGrp="1"/>
          </p:cNvSpPr>
          <p:nvPr>
            <p:ph type="sldNum" sz="quarter" idx="12"/>
          </p:nvPr>
        </p:nvSpPr>
        <p:spPr/>
        <p:txBody>
          <a:bodyPr/>
          <a:lstStyle/>
          <a:p>
            <a:fld id="{33C6D5A4-7CEF-4DB8-9E88-8DAC7E3582F5}" type="slidenum">
              <a:rPr lang="en-US" smtClean="0"/>
              <a:t>‹#›</a:t>
            </a:fld>
            <a:endParaRPr lang="en-US" dirty="0"/>
          </a:p>
        </p:txBody>
      </p:sp>
    </p:spTree>
    <p:extLst>
      <p:ext uri="{BB962C8B-B14F-4D97-AF65-F5344CB8AC3E}">
        <p14:creationId xmlns:p14="http://schemas.microsoft.com/office/powerpoint/2010/main" val="1295986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57401-D0F3-57C3-E5D7-B5659521B4F5}"/>
              </a:ext>
            </a:extLst>
          </p:cNvPr>
          <p:cNvSpPr>
            <a:spLocks noGrp="1"/>
          </p:cNvSpPr>
          <p:nvPr>
            <p:ph type="title"/>
          </p:nvPr>
        </p:nvSpPr>
        <p:spPr>
          <a:xfrm>
            <a:off x="1348509" y="365125"/>
            <a:ext cx="9615054"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9EAFAE8-0636-420E-F165-2C7B117048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FAA299-12A9-5997-C9C0-2FAEB9EF06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297BAB-7FD6-94AB-4809-0868103BB639}"/>
              </a:ext>
            </a:extLst>
          </p:cNvPr>
          <p:cNvSpPr>
            <a:spLocks noGrp="1"/>
          </p:cNvSpPr>
          <p:nvPr>
            <p:ph type="dt" sz="half" idx="10"/>
          </p:nvPr>
        </p:nvSpPr>
        <p:spPr/>
        <p:txBody>
          <a:bodyPr/>
          <a:lstStyle/>
          <a:p>
            <a:fld id="{AA1DB490-8EA0-4A6B-A54F-E58E0D7D3308}" type="datetimeFigureOut">
              <a:rPr lang="en-US" smtClean="0"/>
              <a:t>6/17/2025</a:t>
            </a:fld>
            <a:endParaRPr lang="en-US" dirty="0"/>
          </a:p>
        </p:txBody>
      </p:sp>
      <p:sp>
        <p:nvSpPr>
          <p:cNvPr id="6" name="Footer Placeholder 5">
            <a:extLst>
              <a:ext uri="{FF2B5EF4-FFF2-40B4-BE49-F238E27FC236}">
                <a16:creationId xmlns:a16="http://schemas.microsoft.com/office/drawing/2014/main" id="{580A21DB-81B0-CE10-CC7C-CAAA87D0FE9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FA3AD45-7F40-80C4-EFB4-0798B4FDB378}"/>
              </a:ext>
            </a:extLst>
          </p:cNvPr>
          <p:cNvSpPr>
            <a:spLocks noGrp="1"/>
          </p:cNvSpPr>
          <p:nvPr>
            <p:ph type="sldNum" sz="quarter" idx="12"/>
          </p:nvPr>
        </p:nvSpPr>
        <p:spPr/>
        <p:txBody>
          <a:bodyPr/>
          <a:lstStyle/>
          <a:p>
            <a:fld id="{33C6D5A4-7CEF-4DB8-9E88-8DAC7E3582F5}" type="slidenum">
              <a:rPr lang="en-US" smtClean="0"/>
              <a:t>‹#›</a:t>
            </a:fld>
            <a:endParaRPr lang="en-US" dirty="0"/>
          </a:p>
        </p:txBody>
      </p:sp>
      <p:sp>
        <p:nvSpPr>
          <p:cNvPr id="8" name="Rectangle 7">
            <a:extLst>
              <a:ext uri="{FF2B5EF4-FFF2-40B4-BE49-F238E27FC236}">
                <a16:creationId xmlns:a16="http://schemas.microsoft.com/office/drawing/2014/main" id="{D132F789-2359-08D7-EDCF-A2272C87D852}"/>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73491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5531F-95B3-BD97-29DA-7A0A15F7B8F0}"/>
              </a:ext>
            </a:extLst>
          </p:cNvPr>
          <p:cNvSpPr>
            <a:spLocks noGrp="1"/>
          </p:cNvSpPr>
          <p:nvPr>
            <p:ph type="title"/>
          </p:nvPr>
        </p:nvSpPr>
        <p:spPr>
          <a:xfrm>
            <a:off x="1357745" y="365125"/>
            <a:ext cx="9531928"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6A693BE-5B9B-624A-4B96-C48C8C849F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11984B-8EB6-DD47-81A0-9F42A731EF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C13D73-D03F-E490-0E45-751F0EA8C9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737EAC-AA89-2218-AC3B-A0C4D892B8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C20E729-CD96-ABA1-2EBF-8F67BAFAA544}"/>
              </a:ext>
            </a:extLst>
          </p:cNvPr>
          <p:cNvSpPr>
            <a:spLocks noGrp="1"/>
          </p:cNvSpPr>
          <p:nvPr>
            <p:ph type="dt" sz="half" idx="10"/>
          </p:nvPr>
        </p:nvSpPr>
        <p:spPr/>
        <p:txBody>
          <a:bodyPr/>
          <a:lstStyle/>
          <a:p>
            <a:fld id="{AA1DB490-8EA0-4A6B-A54F-E58E0D7D3308}" type="datetimeFigureOut">
              <a:rPr lang="en-US" smtClean="0"/>
              <a:t>6/17/2025</a:t>
            </a:fld>
            <a:endParaRPr lang="en-US" dirty="0"/>
          </a:p>
        </p:txBody>
      </p:sp>
      <p:sp>
        <p:nvSpPr>
          <p:cNvPr id="8" name="Footer Placeholder 7">
            <a:extLst>
              <a:ext uri="{FF2B5EF4-FFF2-40B4-BE49-F238E27FC236}">
                <a16:creationId xmlns:a16="http://schemas.microsoft.com/office/drawing/2014/main" id="{52F4F350-6089-5814-6CE5-1C0EBE50931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14EE95C-1BFC-7808-B21A-970E3E7462CF}"/>
              </a:ext>
            </a:extLst>
          </p:cNvPr>
          <p:cNvSpPr>
            <a:spLocks noGrp="1"/>
          </p:cNvSpPr>
          <p:nvPr>
            <p:ph type="sldNum" sz="quarter" idx="12"/>
          </p:nvPr>
        </p:nvSpPr>
        <p:spPr/>
        <p:txBody>
          <a:bodyPr/>
          <a:lstStyle/>
          <a:p>
            <a:fld id="{33C6D5A4-7CEF-4DB8-9E88-8DAC7E3582F5}" type="slidenum">
              <a:rPr lang="en-US" smtClean="0"/>
              <a:t>‹#›</a:t>
            </a:fld>
            <a:endParaRPr lang="en-US" dirty="0"/>
          </a:p>
        </p:txBody>
      </p:sp>
      <p:sp>
        <p:nvSpPr>
          <p:cNvPr id="10" name="Rectangle 9">
            <a:extLst>
              <a:ext uri="{FF2B5EF4-FFF2-40B4-BE49-F238E27FC236}">
                <a16:creationId xmlns:a16="http://schemas.microsoft.com/office/drawing/2014/main" id="{4BA74CD5-9350-688A-A986-27DCC7CBE51A}"/>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41435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32DB8-31E4-8E32-7FC2-C41ECA8B8DB5}"/>
              </a:ext>
            </a:extLst>
          </p:cNvPr>
          <p:cNvSpPr>
            <a:spLocks noGrp="1"/>
          </p:cNvSpPr>
          <p:nvPr>
            <p:ph type="title"/>
          </p:nvPr>
        </p:nvSpPr>
        <p:spPr>
          <a:xfrm>
            <a:off x="1348509" y="365125"/>
            <a:ext cx="9615054" cy="1325563"/>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328DACB4-CE98-2CB3-2D75-B6FCEF1D6015}"/>
              </a:ext>
            </a:extLst>
          </p:cNvPr>
          <p:cNvSpPr>
            <a:spLocks noGrp="1"/>
          </p:cNvSpPr>
          <p:nvPr>
            <p:ph type="dt" sz="half" idx="10"/>
          </p:nvPr>
        </p:nvSpPr>
        <p:spPr/>
        <p:txBody>
          <a:bodyPr/>
          <a:lstStyle/>
          <a:p>
            <a:fld id="{AA1DB490-8EA0-4A6B-A54F-E58E0D7D3308}" type="datetimeFigureOut">
              <a:rPr lang="en-US" smtClean="0"/>
              <a:t>6/17/2025</a:t>
            </a:fld>
            <a:endParaRPr lang="en-US" dirty="0"/>
          </a:p>
        </p:txBody>
      </p:sp>
      <p:sp>
        <p:nvSpPr>
          <p:cNvPr id="4" name="Footer Placeholder 3">
            <a:extLst>
              <a:ext uri="{FF2B5EF4-FFF2-40B4-BE49-F238E27FC236}">
                <a16:creationId xmlns:a16="http://schemas.microsoft.com/office/drawing/2014/main" id="{1648194C-EC9B-4CB2-E221-E6501DE1088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2E369C9-AD4E-AF42-7493-68AAFE66C158}"/>
              </a:ext>
            </a:extLst>
          </p:cNvPr>
          <p:cNvSpPr>
            <a:spLocks noGrp="1"/>
          </p:cNvSpPr>
          <p:nvPr>
            <p:ph type="sldNum" sz="quarter" idx="12"/>
          </p:nvPr>
        </p:nvSpPr>
        <p:spPr/>
        <p:txBody>
          <a:bodyPr/>
          <a:lstStyle/>
          <a:p>
            <a:fld id="{33C6D5A4-7CEF-4DB8-9E88-8DAC7E3582F5}" type="slidenum">
              <a:rPr lang="en-US" smtClean="0"/>
              <a:t>‹#›</a:t>
            </a:fld>
            <a:endParaRPr lang="en-US" dirty="0"/>
          </a:p>
        </p:txBody>
      </p:sp>
      <p:sp>
        <p:nvSpPr>
          <p:cNvPr id="6" name="Rectangle 5">
            <a:extLst>
              <a:ext uri="{FF2B5EF4-FFF2-40B4-BE49-F238E27FC236}">
                <a16:creationId xmlns:a16="http://schemas.microsoft.com/office/drawing/2014/main" id="{1A4F7A7C-CA01-DF7C-48DE-660D3CA5CB9C}"/>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0174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9296EE-2675-D69D-B5AB-A1CCFD0A0B89}"/>
              </a:ext>
            </a:extLst>
          </p:cNvPr>
          <p:cNvSpPr>
            <a:spLocks noGrp="1"/>
          </p:cNvSpPr>
          <p:nvPr>
            <p:ph type="dt" sz="half" idx="10"/>
          </p:nvPr>
        </p:nvSpPr>
        <p:spPr/>
        <p:txBody>
          <a:bodyPr/>
          <a:lstStyle/>
          <a:p>
            <a:fld id="{AA1DB490-8EA0-4A6B-A54F-E58E0D7D3308}" type="datetimeFigureOut">
              <a:rPr lang="en-US" smtClean="0"/>
              <a:t>6/17/2025</a:t>
            </a:fld>
            <a:endParaRPr lang="en-US" dirty="0"/>
          </a:p>
        </p:txBody>
      </p:sp>
      <p:sp>
        <p:nvSpPr>
          <p:cNvPr id="3" name="Footer Placeholder 2">
            <a:extLst>
              <a:ext uri="{FF2B5EF4-FFF2-40B4-BE49-F238E27FC236}">
                <a16:creationId xmlns:a16="http://schemas.microsoft.com/office/drawing/2014/main" id="{7474EFF9-AF4A-7F89-29CC-6678A76E7D1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6857709-9C99-FB4A-59D3-EBE9AAB028E3}"/>
              </a:ext>
            </a:extLst>
          </p:cNvPr>
          <p:cNvSpPr>
            <a:spLocks noGrp="1"/>
          </p:cNvSpPr>
          <p:nvPr>
            <p:ph type="sldNum" sz="quarter" idx="12"/>
          </p:nvPr>
        </p:nvSpPr>
        <p:spPr/>
        <p:txBody>
          <a:bodyPr/>
          <a:lstStyle/>
          <a:p>
            <a:fld id="{33C6D5A4-7CEF-4DB8-9E88-8DAC7E3582F5}" type="slidenum">
              <a:rPr lang="en-US" smtClean="0"/>
              <a:t>‹#›</a:t>
            </a:fld>
            <a:endParaRPr lang="en-US" dirty="0"/>
          </a:p>
        </p:txBody>
      </p:sp>
    </p:spTree>
    <p:extLst>
      <p:ext uri="{BB962C8B-B14F-4D97-AF65-F5344CB8AC3E}">
        <p14:creationId xmlns:p14="http://schemas.microsoft.com/office/powerpoint/2010/main" val="94486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Only (CU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Rectangle 1027"/>
          <p:cNvSpPr>
            <a:spLocks noGrp="1" noChangeArrowheads="1"/>
          </p:cNvSpPr>
          <p:nvPr>
            <p:ph type="dt" sz="half" idx="10"/>
          </p:nvPr>
        </p:nvSpPr>
        <p:spPr>
          <a:ln/>
        </p:spPr>
        <p:txBody>
          <a:bodyPr/>
          <a:lstStyle>
            <a:lvl1pPr>
              <a:defRPr/>
            </a:lvl1pPr>
          </a:lstStyle>
          <a:p>
            <a:pPr defTabSz="685800" eaLnBrk="0" hangingPunct="0">
              <a:defRPr/>
            </a:pPr>
            <a:r>
              <a:rPr lang="en-US" sz="1000" dirty="0">
                <a:solidFill>
                  <a:srgbClr val="969696"/>
                </a:solidFill>
                <a:latin typeface="Arial"/>
              </a:rPr>
              <a:t>As of: </a:t>
            </a:r>
          </a:p>
        </p:txBody>
      </p:sp>
      <p:sp>
        <p:nvSpPr>
          <p:cNvPr id="5" name="Rectangle 1028"/>
          <p:cNvSpPr>
            <a:spLocks noGrp="1" noChangeArrowheads="1"/>
          </p:cNvSpPr>
          <p:nvPr>
            <p:ph type="sldNum" sz="quarter" idx="11"/>
          </p:nvPr>
        </p:nvSpPr>
        <p:spPr>
          <a:ln/>
        </p:spPr>
        <p:txBody>
          <a:bodyPr/>
          <a:lstStyle>
            <a:lvl1pPr>
              <a:defRPr/>
            </a:lvl1pPr>
          </a:lstStyle>
          <a:p>
            <a:pPr defTabSz="685800" eaLnBrk="0" hangingPunct="0">
              <a:defRPr/>
            </a:pPr>
            <a:fld id="{8742E453-760C-45C9-8C05-6ED692EDA49B}" type="slidenum">
              <a:rPr lang="en-US" sz="1000" smtClean="0">
                <a:solidFill>
                  <a:srgbClr val="000000"/>
                </a:solidFill>
                <a:latin typeface="Arial"/>
              </a:rPr>
              <a:pPr defTabSz="685800" eaLnBrk="0" hangingPunct="0">
                <a:defRPr/>
              </a:pPr>
              <a:t>‹#›</a:t>
            </a:fld>
            <a:endParaRPr lang="en-US" sz="1000" dirty="0">
              <a:solidFill>
                <a:srgbClr val="808080"/>
              </a:solidFill>
              <a:latin typeface="Arial"/>
            </a:endParaRPr>
          </a:p>
        </p:txBody>
      </p:sp>
    </p:spTree>
    <p:extLst>
      <p:ext uri="{BB962C8B-B14F-4D97-AF65-F5344CB8AC3E}">
        <p14:creationId xmlns:p14="http://schemas.microsoft.com/office/powerpoint/2010/main" val="583219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741462443"/>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ustom Layout 1" userDrawn="1">
  <p:cSld name="Custom Layout 1">
    <p:spTree>
      <p:nvGrpSpPr>
        <p:cNvPr id="1" name="Shape 16"/>
        <p:cNvGrpSpPr/>
        <p:nvPr/>
      </p:nvGrpSpPr>
      <p:grpSpPr>
        <a:xfrm>
          <a:off x="0" y="0"/>
          <a:ext cx="0" cy="0"/>
          <a:chOff x="0" y="0"/>
          <a:chExt cx="0" cy="0"/>
        </a:xfrm>
      </p:grpSpPr>
      <p:sp>
        <p:nvSpPr>
          <p:cNvPr id="18" name="Google Shape;18;g123963dcaa2_0_20"/>
          <p:cNvSpPr txBox="1">
            <a:spLocks noGrp="1"/>
          </p:cNvSpPr>
          <p:nvPr>
            <p:ph type="title"/>
          </p:nvPr>
        </p:nvSpPr>
        <p:spPr>
          <a:xfrm>
            <a:off x="2670000" y="457200"/>
            <a:ext cx="6852000" cy="915300"/>
          </a:xfrm>
          <a:prstGeom prst="rect">
            <a:avLst/>
          </a:prstGeom>
          <a:noFill/>
          <a:ln>
            <a:noFill/>
          </a:ln>
        </p:spPr>
        <p:txBody>
          <a:bodyPr spcFirstLastPara="1" wrap="square" lIns="91425" tIns="91425" rIns="91425" bIns="91425" anchor="t" anchorCtr="0">
            <a:noAutofit/>
          </a:bodyPr>
          <a:lstStyle>
            <a:lvl1pPr lvl="0" rtl="0">
              <a:lnSpc>
                <a:spcPct val="105000"/>
              </a:lnSpc>
              <a:spcBef>
                <a:spcPts val="0"/>
              </a:spcBef>
              <a:spcAft>
                <a:spcPts val="0"/>
              </a:spcAft>
              <a:buClr>
                <a:schemeClr val="dk2"/>
              </a:buClr>
              <a:buSzPts val="3600"/>
              <a:buFont typeface="Barlow Semi Condensed Medium"/>
              <a:buNone/>
              <a:defRPr sz="3600">
                <a:solidFill>
                  <a:schemeClr val="dk2"/>
                </a:solidFill>
                <a:latin typeface="Barlow Semi Condensed Medium"/>
                <a:ea typeface="Barlow Semi Condensed Medium"/>
                <a:cs typeface="Barlow Semi Condensed Medium"/>
                <a:sym typeface="Barlow Semi Condensed Medium"/>
              </a:defRPr>
            </a:lvl1pPr>
            <a:lvl2pPr lvl="1"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2pPr>
            <a:lvl3pPr lvl="2"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3pPr>
            <a:lvl4pPr lvl="3"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4pPr>
            <a:lvl5pPr lvl="4"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5pPr>
            <a:lvl6pPr lvl="5"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6pPr>
            <a:lvl7pPr lvl="6"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7pPr>
            <a:lvl8pPr lvl="7"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8pPr>
            <a:lvl9pPr lvl="8"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9pPr>
          </a:lstStyle>
          <a:p>
            <a:endParaRPr dirty="0"/>
          </a:p>
        </p:txBody>
      </p:sp>
      <p:sp>
        <p:nvSpPr>
          <p:cNvPr id="19" name="Google Shape;19;g123963dcaa2_0_20"/>
          <p:cNvSpPr txBox="1">
            <a:spLocks noGrp="1"/>
          </p:cNvSpPr>
          <p:nvPr>
            <p:ph type="body" idx="1"/>
          </p:nvPr>
        </p:nvSpPr>
        <p:spPr>
          <a:xfrm>
            <a:off x="1307400" y="1609225"/>
            <a:ext cx="9577200" cy="4791600"/>
          </a:xfrm>
          <a:prstGeom prst="rect">
            <a:avLst/>
          </a:prstGeom>
          <a:noFill/>
          <a:ln>
            <a:noFill/>
          </a:ln>
        </p:spPr>
        <p:txBody>
          <a:bodyPr spcFirstLastPara="1" wrap="square" lIns="91425" tIns="91425" rIns="91425" bIns="91425" anchor="t" anchorCtr="0">
            <a:noAutofit/>
          </a:bodyPr>
          <a:lstStyle>
            <a:lvl1pPr marL="457200" lvl="0"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1pPr>
            <a:lvl2pPr marL="914400" lvl="1"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2pPr>
            <a:lvl3pPr marL="1371600" lvl="2"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3pPr>
            <a:lvl4pPr marL="1828800" lvl="3"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4pPr>
            <a:lvl5pPr marL="2286000" lvl="4"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5pPr>
            <a:lvl6pPr marL="2743200" lvl="5"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6pPr>
            <a:lvl7pPr marL="3200400" lvl="6"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7pPr>
            <a:lvl8pPr marL="3657600" lvl="7"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8pPr>
            <a:lvl9pPr marL="4114800" lvl="8"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9pPr>
          </a:lstStyle>
          <a:p>
            <a:endParaRPr dirty="0"/>
          </a:p>
        </p:txBody>
      </p:sp>
      <p:sp>
        <p:nvSpPr>
          <p:cNvPr id="4" name="Slide Number Placeholder 5">
            <a:extLst>
              <a:ext uri="{FF2B5EF4-FFF2-40B4-BE49-F238E27FC236}">
                <a16:creationId xmlns:a16="http://schemas.microsoft.com/office/drawing/2014/main" id="{8111D7AB-5ACB-6C09-FADE-4D1B73D3179A}"/>
              </a:ext>
            </a:extLst>
          </p:cNvPr>
          <p:cNvSpPr>
            <a:spLocks noGrp="1"/>
          </p:cNvSpPr>
          <p:nvPr>
            <p:ph type="sldNum" sz="quarter" idx="12"/>
          </p:nvPr>
        </p:nvSpPr>
        <p:spPr>
          <a:xfrm>
            <a:off x="11081335" y="6281651"/>
            <a:ext cx="641465" cy="365125"/>
          </a:xfrm>
        </p:spPr>
        <p:txBody>
          <a:bodyPr/>
          <a:lstStyle>
            <a:lvl1pPr>
              <a:defRPr>
                <a:solidFill>
                  <a:srgbClr val="0FA92C"/>
                </a:solidFill>
              </a:defRPr>
            </a:lvl1pPr>
          </a:lstStyle>
          <a:p>
            <a:fld id="{6AE39000-5863-4755-8F11-6CA8CDD439B7}" type="slidenum">
              <a:rPr lang="en-US" smtClean="0"/>
              <a:pPr/>
              <a:t>‹#›</a:t>
            </a:fld>
            <a:endParaRPr lang="en-US" dirty="0"/>
          </a:p>
        </p:txBody>
      </p:sp>
    </p:spTree>
    <p:extLst>
      <p:ext uri="{BB962C8B-B14F-4D97-AF65-F5344CB8AC3E}">
        <p14:creationId xmlns:p14="http://schemas.microsoft.com/office/powerpoint/2010/main" val="952261522"/>
      </p:ext>
    </p:extLst>
  </p:cSld>
  <p:clrMapOvr>
    <a:masterClrMapping/>
  </p:clrMapOvr>
  <p:extLst>
    <p:ext uri="{DCECCB84-F9BA-43D5-87BE-67443E8EF086}">
      <p15:sldGuideLst xmlns:p15="http://schemas.microsoft.com/office/powerpoint/2012/main">
        <p15:guide id="1" pos="288">
          <p15:clr>
            <a:srgbClr val="FA7B17"/>
          </p15:clr>
        </p15:guide>
        <p15:guide id="2" orient="horz" pos="288">
          <p15:clr>
            <a:srgbClr val="FA7B17"/>
          </p15:clr>
        </p15:guide>
        <p15:guide id="3" orient="horz" pos="4032">
          <p15:clr>
            <a:srgbClr val="FA7B17"/>
          </p15:clr>
        </p15:guide>
        <p15:guide id="4" pos="7392">
          <p15:clr>
            <a:srgbClr val="FA7B17"/>
          </p15:clr>
        </p15:guide>
        <p15:guide id="5" orient="horz" pos="2160">
          <p15:clr>
            <a:srgbClr val="FA7B17"/>
          </p15:clr>
        </p15:guide>
        <p15:guide id="6" pos="3840">
          <p15:clr>
            <a:srgbClr val="FA7B17"/>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3C2E2E-5FA1-6D7D-5E50-72D14DAD552F}"/>
              </a:ext>
            </a:extLst>
          </p:cNvPr>
          <p:cNvSpPr>
            <a:spLocks noGrp="1"/>
          </p:cNvSpPr>
          <p:nvPr>
            <p:ph type="title"/>
          </p:nvPr>
        </p:nvSpPr>
        <p:spPr>
          <a:xfrm>
            <a:off x="1339273" y="365125"/>
            <a:ext cx="9615054"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AD49BE-4E18-2533-50E4-D8F3D1E9D9C7}"/>
              </a:ext>
            </a:extLst>
          </p:cNvPr>
          <p:cNvSpPr>
            <a:spLocks noGrp="1"/>
          </p:cNvSpPr>
          <p:nvPr>
            <p:ph type="body" idx="1"/>
          </p:nvPr>
        </p:nvSpPr>
        <p:spPr>
          <a:xfrm>
            <a:off x="838200" y="1825625"/>
            <a:ext cx="10799618"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3867EE9-5BE2-59E2-D70B-3E4EEB1DE0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DB490-8EA0-4A6B-A54F-E58E0D7D3308}" type="datetimeFigureOut">
              <a:rPr lang="en-US" smtClean="0"/>
              <a:t>6/17/2025</a:t>
            </a:fld>
            <a:endParaRPr lang="en-US" dirty="0"/>
          </a:p>
        </p:txBody>
      </p:sp>
      <p:sp>
        <p:nvSpPr>
          <p:cNvPr id="5" name="Footer Placeholder 4">
            <a:extLst>
              <a:ext uri="{FF2B5EF4-FFF2-40B4-BE49-F238E27FC236}">
                <a16:creationId xmlns:a16="http://schemas.microsoft.com/office/drawing/2014/main" id="{EC74078C-B69A-D597-3366-80365DD9B6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CF7B498-FC48-D9E6-C2B0-2F570401F2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C6D5A4-7CEF-4DB8-9E88-8DAC7E3582F5}" type="slidenum">
              <a:rPr lang="en-US" smtClean="0"/>
              <a:t>‹#›</a:t>
            </a:fld>
            <a:endParaRPr lang="en-US" dirty="0"/>
          </a:p>
        </p:txBody>
      </p:sp>
    </p:spTree>
    <p:extLst>
      <p:ext uri="{BB962C8B-B14F-4D97-AF65-F5344CB8AC3E}">
        <p14:creationId xmlns:p14="http://schemas.microsoft.com/office/powerpoint/2010/main" val="21798007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b="1"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3.xml"/><Relationship Id="rId16" Type="http://schemas.openxmlformats.org/officeDocument/2006/relationships/diagramColors" Target="../diagrams/colors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image" Target="../media/image9.png"/><Relationship Id="rId5" Type="http://schemas.openxmlformats.org/officeDocument/2006/relationships/diagramQuickStyle" Target="../diagrams/quickStyle4.xml"/><Relationship Id="rId10" Type="http://schemas.openxmlformats.org/officeDocument/2006/relationships/image" Target="../media/image8.png"/><Relationship Id="rId4" Type="http://schemas.openxmlformats.org/officeDocument/2006/relationships/diagramLayout" Target="../diagrams/layout4.xml"/><Relationship Id="rId9"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s>
</file>

<file path=ppt/slides/_rels/slide1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14.emf"/></Relationships>
</file>

<file path=ppt/slides/_rels/slide1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app.mil.powerbigov.us/groups/me/reports/6f654945-c8bb-49ea-9a8c-553aa6a297d8/?pbi_source=PowerPoint"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app.mil.powerbigov.us/groups/me/reports/6f654945-c8bb-49ea-9a8c-553aa6a297d8/?pbi_source=PowerPoint"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oleObject" Target="../embeddings/oleObject1.bin"/><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29EBA-0BF5-55F9-4D29-2C463697274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E1453CB-8256-C72F-3E09-F1F08A3B7BCE}"/>
              </a:ext>
            </a:extLst>
          </p:cNvPr>
          <p:cNvSpPr txBox="1">
            <a:spLocks noGrp="1"/>
          </p:cNvSpPr>
          <p:nvPr>
            <p:ph type="ctrTitle"/>
          </p:nvPr>
        </p:nvSpPr>
        <p:spPr>
          <a:xfrm>
            <a:off x="986367" y="1802648"/>
            <a:ext cx="10219267" cy="29854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Society of Air Force Pharmacy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Mid-Year Conference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16 -18 June 2025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Hilton Norfolk The Main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Norfolk, VA</a:t>
            </a:r>
          </a:p>
        </p:txBody>
      </p:sp>
    </p:spTree>
    <p:extLst>
      <p:ext uri="{BB962C8B-B14F-4D97-AF65-F5344CB8AC3E}">
        <p14:creationId xmlns:p14="http://schemas.microsoft.com/office/powerpoint/2010/main" val="1949251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B4540-0665-D790-2D94-569B4F419CFB}"/>
              </a:ext>
            </a:extLst>
          </p:cNvPr>
          <p:cNvSpPr>
            <a:spLocks noGrp="1"/>
          </p:cNvSpPr>
          <p:nvPr>
            <p:ph type="ctrTitle"/>
          </p:nvPr>
        </p:nvSpPr>
        <p:spPr>
          <a:xfrm>
            <a:off x="1524000" y="1122363"/>
            <a:ext cx="9144000" cy="1655762"/>
          </a:xfrm>
        </p:spPr>
        <p:txBody>
          <a:bodyPr>
            <a:normAutofit fontScale="90000"/>
          </a:bodyPr>
          <a:lstStyle/>
          <a:p>
            <a:r>
              <a:rPr lang="en-US" sz="6000" dirty="0"/>
              <a:t>43P/4P Career Field Update</a:t>
            </a:r>
          </a:p>
        </p:txBody>
      </p:sp>
      <p:sp>
        <p:nvSpPr>
          <p:cNvPr id="3" name="Subtitle 2">
            <a:extLst>
              <a:ext uri="{FF2B5EF4-FFF2-40B4-BE49-F238E27FC236}">
                <a16:creationId xmlns:a16="http://schemas.microsoft.com/office/drawing/2014/main" id="{EE7CB0A6-7912-3F17-DB13-365FED01E936}"/>
              </a:ext>
            </a:extLst>
          </p:cNvPr>
          <p:cNvSpPr>
            <a:spLocks noGrp="1"/>
          </p:cNvSpPr>
          <p:nvPr>
            <p:ph type="subTitle" idx="1"/>
          </p:nvPr>
        </p:nvSpPr>
        <p:spPr>
          <a:xfrm>
            <a:off x="1524000" y="3154680"/>
            <a:ext cx="9144000" cy="2910840"/>
          </a:xfrm>
        </p:spPr>
        <p:txBody>
          <a:bodyPr>
            <a:normAutofit/>
          </a:bodyPr>
          <a:lstStyle/>
          <a:p>
            <a:r>
              <a:rPr lang="en-US" dirty="0"/>
              <a:t>Col Soo A. Sohn</a:t>
            </a:r>
          </a:p>
          <a:p>
            <a:r>
              <a:rPr lang="en-US" dirty="0"/>
              <a:t>AF/SG Pharmacy Consultant/43P CFM</a:t>
            </a:r>
          </a:p>
          <a:p>
            <a:r>
              <a:rPr lang="en-US" sz="2000" dirty="0"/>
              <a:t>&amp;</a:t>
            </a:r>
          </a:p>
          <a:p>
            <a:r>
              <a:rPr lang="en-US" dirty="0"/>
              <a:t>CMSgt LaTonya R. Reno</a:t>
            </a:r>
          </a:p>
          <a:p>
            <a:r>
              <a:rPr lang="en-US" dirty="0"/>
              <a:t>4P Career Field Manager</a:t>
            </a:r>
          </a:p>
          <a:p>
            <a:endParaRPr lang="en-US" dirty="0"/>
          </a:p>
        </p:txBody>
      </p:sp>
    </p:spTree>
    <p:extLst>
      <p:ext uri="{BB962C8B-B14F-4D97-AF65-F5344CB8AC3E}">
        <p14:creationId xmlns:p14="http://schemas.microsoft.com/office/powerpoint/2010/main" val="18621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3DDE0-C0E5-1A49-0F9B-DA4784F14660}"/>
              </a:ext>
            </a:extLst>
          </p:cNvPr>
          <p:cNvSpPr>
            <a:spLocks noGrp="1"/>
          </p:cNvSpPr>
          <p:nvPr>
            <p:ph type="title"/>
          </p:nvPr>
        </p:nvSpPr>
        <p:spPr>
          <a:xfrm>
            <a:off x="1430482" y="233241"/>
            <a:ext cx="9615054" cy="1325563"/>
          </a:xfrm>
        </p:spPr>
        <p:txBody>
          <a:bodyPr/>
          <a:lstStyle/>
          <a:p>
            <a:r>
              <a:rPr lang="en-US" dirty="0"/>
              <a:t>Disclosure</a:t>
            </a:r>
          </a:p>
        </p:txBody>
      </p:sp>
      <p:sp>
        <p:nvSpPr>
          <p:cNvPr id="3" name="Content Placeholder 2">
            <a:extLst>
              <a:ext uri="{FF2B5EF4-FFF2-40B4-BE49-F238E27FC236}">
                <a16:creationId xmlns:a16="http://schemas.microsoft.com/office/drawing/2014/main" id="{94E3B079-3605-4787-6A0F-A88B57FE42C9}"/>
              </a:ext>
            </a:extLst>
          </p:cNvPr>
          <p:cNvSpPr>
            <a:spLocks noGrp="1"/>
          </p:cNvSpPr>
          <p:nvPr>
            <p:ph idx="1"/>
          </p:nvPr>
        </p:nvSpPr>
        <p:spPr>
          <a:xfrm>
            <a:off x="838200" y="1558804"/>
            <a:ext cx="10799618" cy="4351338"/>
          </a:xfrm>
        </p:spPr>
        <p:txBody>
          <a:bodyPr/>
          <a:lstStyle/>
          <a:p>
            <a:r>
              <a:rPr lang="en-US" dirty="0"/>
              <a:t>Col Soo A. Sohn and CMSgt LaTonya R. Reno </a:t>
            </a:r>
            <a:r>
              <a:rPr lang="en-US" dirty="0">
                <a:latin typeface="Times New Roman" panose="02020603050405020304" pitchFamily="18" charset="0"/>
                <a:cs typeface="Times New Roman" panose="02020603050405020304" pitchFamily="18" charset="0"/>
              </a:rPr>
              <a:t>“Declare(s) no conflicts of interest, real or apparent, and no financial interests in any company, product, or service mentioned in this program, including grants, employment, gifts, stock holdings, and honoraria.”  </a:t>
            </a:r>
          </a:p>
          <a:p>
            <a:endParaRPr lang="en-US" dirty="0"/>
          </a:p>
        </p:txBody>
      </p:sp>
    </p:spTree>
    <p:extLst>
      <p:ext uri="{BB962C8B-B14F-4D97-AF65-F5344CB8AC3E}">
        <p14:creationId xmlns:p14="http://schemas.microsoft.com/office/powerpoint/2010/main" val="689405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4DD87-A8A7-A8BC-376D-3AB1C3C34D81}"/>
              </a:ext>
            </a:extLst>
          </p:cNvPr>
          <p:cNvSpPr>
            <a:spLocks noGrp="1"/>
          </p:cNvSpPr>
          <p:nvPr>
            <p:ph type="title"/>
          </p:nvPr>
        </p:nvSpPr>
        <p:spPr>
          <a:xfrm>
            <a:off x="1430482" y="130785"/>
            <a:ext cx="9615054" cy="1325563"/>
          </a:xfrm>
        </p:spPr>
        <p:txBody>
          <a:bodyPr/>
          <a:lstStyle/>
          <a:p>
            <a:r>
              <a:rPr lang="en-US" dirty="0"/>
              <a:t>Learning Objectives </a:t>
            </a:r>
          </a:p>
        </p:txBody>
      </p:sp>
      <p:sp>
        <p:nvSpPr>
          <p:cNvPr id="3" name="Content Placeholder 2">
            <a:extLst>
              <a:ext uri="{FF2B5EF4-FFF2-40B4-BE49-F238E27FC236}">
                <a16:creationId xmlns:a16="http://schemas.microsoft.com/office/drawing/2014/main" id="{26ED47B3-FF78-03EF-945A-83FF87255C06}"/>
              </a:ext>
            </a:extLst>
          </p:cNvPr>
          <p:cNvSpPr>
            <a:spLocks noGrp="1"/>
          </p:cNvSpPr>
          <p:nvPr>
            <p:ph idx="1"/>
          </p:nvPr>
        </p:nvSpPr>
        <p:spPr>
          <a:xfrm>
            <a:off x="914400" y="1456348"/>
            <a:ext cx="10418885" cy="4351338"/>
          </a:xfrm>
        </p:spPr>
        <p:txBody>
          <a:bodyPr/>
          <a:lstStyle/>
          <a:p>
            <a:r>
              <a:rPr lang="en-US" dirty="0"/>
              <a:t> To comprehend the AF Pharmacy Past, Present, and Future</a:t>
            </a:r>
          </a:p>
          <a:p>
            <a:r>
              <a:rPr lang="en-US" dirty="0"/>
              <a:t> To understand the changing battlefield(s) for pharmacy support</a:t>
            </a:r>
          </a:p>
          <a:p>
            <a:r>
              <a:rPr lang="en-US" dirty="0"/>
              <a:t> To be aware of current 43P and 4P manning status/demographics</a:t>
            </a:r>
          </a:p>
          <a:p>
            <a:r>
              <a:rPr lang="en-US" dirty="0"/>
              <a:t> To understand the recent impacts of resource constraints</a:t>
            </a:r>
          </a:p>
          <a:p>
            <a:pPr marL="0" indent="0">
              <a:buNone/>
            </a:pPr>
            <a:endParaRPr lang="en-US" dirty="0"/>
          </a:p>
        </p:txBody>
      </p:sp>
    </p:spTree>
    <p:extLst>
      <p:ext uri="{BB962C8B-B14F-4D97-AF65-F5344CB8AC3E}">
        <p14:creationId xmlns:p14="http://schemas.microsoft.com/office/powerpoint/2010/main" val="4083770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6280C-0DD3-5017-0BB8-CEEA218B2531}"/>
              </a:ext>
            </a:extLst>
          </p:cNvPr>
          <p:cNvSpPr>
            <a:spLocks noGrp="1"/>
          </p:cNvSpPr>
          <p:nvPr>
            <p:ph type="title"/>
          </p:nvPr>
        </p:nvSpPr>
        <p:spPr>
          <a:xfrm>
            <a:off x="1410055" y="92564"/>
            <a:ext cx="9615054" cy="1325563"/>
          </a:xfrm>
        </p:spPr>
        <p:txBody>
          <a:bodyPr/>
          <a:lstStyle/>
          <a:p>
            <a:r>
              <a:rPr lang="en-US" dirty="0"/>
              <a:t>Self-Assessment Question #1</a:t>
            </a:r>
          </a:p>
        </p:txBody>
      </p:sp>
      <p:sp>
        <p:nvSpPr>
          <p:cNvPr id="3" name="Content Placeholder 2">
            <a:extLst>
              <a:ext uri="{FF2B5EF4-FFF2-40B4-BE49-F238E27FC236}">
                <a16:creationId xmlns:a16="http://schemas.microsoft.com/office/drawing/2014/main" id="{6D6ABBB9-1637-49E3-9CBF-7E7047FD5B1E}"/>
              </a:ext>
            </a:extLst>
          </p:cNvPr>
          <p:cNvSpPr>
            <a:spLocks noGrp="1"/>
          </p:cNvSpPr>
          <p:nvPr>
            <p:ph idx="1"/>
          </p:nvPr>
        </p:nvSpPr>
        <p:spPr>
          <a:xfrm>
            <a:off x="1125414" y="1488466"/>
            <a:ext cx="10573949" cy="4351338"/>
          </a:xfrm>
        </p:spPr>
        <p:txBody>
          <a:bodyPr/>
          <a:lstStyle/>
          <a:p>
            <a:pPr marL="457200" lvl="1" indent="0">
              <a:buNone/>
            </a:pPr>
            <a:r>
              <a:rPr lang="en-US" b="1" dirty="0"/>
              <a:t>Which is not a medical initiative related to GPC?</a:t>
            </a:r>
          </a:p>
          <a:p>
            <a:pPr marL="457200" lvl="1" indent="0">
              <a:buNone/>
            </a:pPr>
            <a:endParaRPr lang="en-US" sz="800" b="1" dirty="0"/>
          </a:p>
          <a:p>
            <a:pPr marL="971550" lvl="1" indent="-514350">
              <a:buAutoNum type="alphaUcPeriod"/>
            </a:pPr>
            <a:r>
              <a:rPr lang="en-US" dirty="0"/>
              <a:t>Medical CBRN</a:t>
            </a:r>
          </a:p>
          <a:p>
            <a:pPr marL="971550" lvl="1" indent="-514350">
              <a:buAutoNum type="alphaUcPeriod"/>
            </a:pPr>
            <a:r>
              <a:rPr lang="en-US" dirty="0"/>
              <a:t>Home Station Response</a:t>
            </a:r>
          </a:p>
          <a:p>
            <a:pPr marL="971550" lvl="1" indent="-514350">
              <a:buFont typeface="+mj-lt"/>
              <a:buAutoNum type="alphaUcPeriod"/>
            </a:pPr>
            <a:r>
              <a:rPr lang="en-US" dirty="0"/>
              <a:t>Consolidated Training Platform</a:t>
            </a:r>
          </a:p>
          <a:p>
            <a:pPr marL="971550" lvl="1" indent="-514350">
              <a:buFont typeface="+mj-lt"/>
              <a:buAutoNum type="alphaUcPeriod"/>
            </a:pPr>
            <a:r>
              <a:rPr lang="en-US" dirty="0"/>
              <a:t>Deployment Force Posture</a:t>
            </a:r>
          </a:p>
          <a:p>
            <a:pPr marL="971550" lvl="1" indent="-514350">
              <a:buFont typeface="+mj-lt"/>
              <a:buAutoNum type="alphaUcPeriod"/>
            </a:pPr>
            <a:r>
              <a:rPr lang="en-US" dirty="0"/>
              <a:t>N/A; all of them are medical initiatives relate to GPC</a:t>
            </a:r>
          </a:p>
          <a:p>
            <a:endParaRPr lang="en-US" dirty="0"/>
          </a:p>
        </p:txBody>
      </p:sp>
    </p:spTree>
    <p:extLst>
      <p:ext uri="{BB962C8B-B14F-4D97-AF65-F5344CB8AC3E}">
        <p14:creationId xmlns:p14="http://schemas.microsoft.com/office/powerpoint/2010/main" val="1213122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AF1F0-E4D6-F3F3-F64C-44EB5E313739}"/>
              </a:ext>
            </a:extLst>
          </p:cNvPr>
          <p:cNvSpPr>
            <a:spLocks noGrp="1"/>
          </p:cNvSpPr>
          <p:nvPr>
            <p:ph type="title"/>
          </p:nvPr>
        </p:nvSpPr>
        <p:spPr>
          <a:xfrm>
            <a:off x="1427640" y="95615"/>
            <a:ext cx="9615054" cy="1325563"/>
          </a:xfrm>
        </p:spPr>
        <p:txBody>
          <a:bodyPr/>
          <a:lstStyle/>
          <a:p>
            <a:r>
              <a:rPr lang="en-US" dirty="0"/>
              <a:t>Self-Assessment Question #2</a:t>
            </a:r>
          </a:p>
        </p:txBody>
      </p:sp>
      <p:sp>
        <p:nvSpPr>
          <p:cNvPr id="3" name="Content Placeholder 2">
            <a:extLst>
              <a:ext uri="{FF2B5EF4-FFF2-40B4-BE49-F238E27FC236}">
                <a16:creationId xmlns:a16="http://schemas.microsoft.com/office/drawing/2014/main" id="{B965F9EE-145D-BB0F-A228-342617ADAC9A}"/>
              </a:ext>
            </a:extLst>
          </p:cNvPr>
          <p:cNvSpPr>
            <a:spLocks noGrp="1"/>
          </p:cNvSpPr>
          <p:nvPr>
            <p:ph idx="1"/>
          </p:nvPr>
        </p:nvSpPr>
        <p:spPr>
          <a:xfrm>
            <a:off x="1348509" y="1421178"/>
            <a:ext cx="9298976" cy="4351338"/>
          </a:xfrm>
        </p:spPr>
        <p:txBody>
          <a:bodyPr/>
          <a:lstStyle/>
          <a:p>
            <a:pPr marL="457200" lvl="1" indent="0">
              <a:buNone/>
            </a:pPr>
            <a:r>
              <a:rPr lang="en-US" b="1" dirty="0"/>
              <a:t>Role 2 Care focuses on </a:t>
            </a:r>
          </a:p>
          <a:p>
            <a:pPr marL="457200" lvl="1" indent="0">
              <a:buNone/>
            </a:pPr>
            <a:endParaRPr lang="en-US" sz="800" b="1" dirty="0"/>
          </a:p>
          <a:p>
            <a:pPr marL="971550" lvl="1" indent="-514350">
              <a:buAutoNum type="alphaUcPeriod"/>
            </a:pPr>
            <a:r>
              <a:rPr lang="en-US" dirty="0"/>
              <a:t>Post-surgery Treatment</a:t>
            </a:r>
          </a:p>
          <a:p>
            <a:pPr marL="971550" lvl="1" indent="-514350">
              <a:buAutoNum type="alphaUcPeriod"/>
            </a:pPr>
            <a:r>
              <a:rPr lang="en-US" dirty="0"/>
              <a:t>Immediate Lifesaving Measures</a:t>
            </a:r>
          </a:p>
          <a:p>
            <a:pPr marL="971550" lvl="1" indent="-514350">
              <a:buFont typeface="+mj-lt"/>
              <a:buAutoNum type="alphaUcPeriod"/>
            </a:pPr>
            <a:r>
              <a:rPr lang="en-US" dirty="0"/>
              <a:t>Trauma and Emergency Medical Treatment </a:t>
            </a:r>
          </a:p>
          <a:p>
            <a:pPr marL="971550" lvl="1" indent="-514350">
              <a:buFont typeface="+mj-lt"/>
              <a:buAutoNum type="alphaUcPeriod"/>
            </a:pPr>
            <a:r>
              <a:rPr lang="en-US" dirty="0"/>
              <a:t>Return to Duty</a:t>
            </a:r>
          </a:p>
          <a:p>
            <a:endParaRPr lang="en-US" dirty="0"/>
          </a:p>
        </p:txBody>
      </p:sp>
    </p:spTree>
    <p:extLst>
      <p:ext uri="{BB962C8B-B14F-4D97-AF65-F5344CB8AC3E}">
        <p14:creationId xmlns:p14="http://schemas.microsoft.com/office/powerpoint/2010/main" val="4015773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FA6EF-5599-42BB-CE7E-BF27F2335873}"/>
              </a:ext>
            </a:extLst>
          </p:cNvPr>
          <p:cNvSpPr>
            <a:spLocks noGrp="1"/>
          </p:cNvSpPr>
          <p:nvPr>
            <p:ph type="title"/>
          </p:nvPr>
        </p:nvSpPr>
        <p:spPr>
          <a:xfrm>
            <a:off x="1401263" y="165954"/>
            <a:ext cx="9615054" cy="1325563"/>
          </a:xfrm>
        </p:spPr>
        <p:txBody>
          <a:bodyPr/>
          <a:lstStyle/>
          <a:p>
            <a:r>
              <a:rPr lang="en-US" dirty="0"/>
              <a:t>Self-Assessment Question #3</a:t>
            </a:r>
          </a:p>
        </p:txBody>
      </p:sp>
      <p:sp>
        <p:nvSpPr>
          <p:cNvPr id="3" name="Content Placeholder 2">
            <a:extLst>
              <a:ext uri="{FF2B5EF4-FFF2-40B4-BE49-F238E27FC236}">
                <a16:creationId xmlns:a16="http://schemas.microsoft.com/office/drawing/2014/main" id="{9195DA21-C85D-2A55-E8B4-20C0BDBA474D}"/>
              </a:ext>
            </a:extLst>
          </p:cNvPr>
          <p:cNvSpPr>
            <a:spLocks noGrp="1"/>
          </p:cNvSpPr>
          <p:nvPr>
            <p:ph idx="1"/>
          </p:nvPr>
        </p:nvSpPr>
        <p:spPr>
          <a:xfrm>
            <a:off x="1099038" y="1491517"/>
            <a:ext cx="10005647" cy="4351338"/>
          </a:xfrm>
        </p:spPr>
        <p:txBody>
          <a:bodyPr/>
          <a:lstStyle/>
          <a:p>
            <a:pPr marL="457200" lvl="1" indent="0">
              <a:buNone/>
            </a:pPr>
            <a:r>
              <a:rPr lang="en-US" b="1" dirty="0"/>
              <a:t>How many 43Ps are assigned to “Out of Core” positions?</a:t>
            </a:r>
          </a:p>
          <a:p>
            <a:pPr marL="457200" lvl="1" indent="0">
              <a:buNone/>
            </a:pPr>
            <a:endParaRPr lang="en-US" sz="800" b="1" dirty="0"/>
          </a:p>
          <a:p>
            <a:pPr marL="971550" lvl="1" indent="-514350">
              <a:buAutoNum type="alphaUcPeriod"/>
            </a:pPr>
            <a:r>
              <a:rPr lang="en-US" dirty="0"/>
              <a:t>12</a:t>
            </a:r>
          </a:p>
          <a:p>
            <a:pPr marL="971550" lvl="1" indent="-514350">
              <a:buAutoNum type="alphaUcPeriod"/>
            </a:pPr>
            <a:r>
              <a:rPr lang="en-US" dirty="0"/>
              <a:t>21</a:t>
            </a:r>
          </a:p>
          <a:p>
            <a:pPr marL="971550" lvl="1" indent="-514350">
              <a:buAutoNum type="alphaUcPeriod"/>
            </a:pPr>
            <a:r>
              <a:rPr lang="en-US" dirty="0"/>
              <a:t>28</a:t>
            </a:r>
          </a:p>
          <a:p>
            <a:pPr marL="971550" lvl="1" indent="-514350">
              <a:buAutoNum type="alphaUcPeriod"/>
            </a:pPr>
            <a:r>
              <a:rPr lang="en-US" dirty="0"/>
              <a:t>30</a:t>
            </a:r>
          </a:p>
        </p:txBody>
      </p:sp>
    </p:spTree>
    <p:extLst>
      <p:ext uri="{BB962C8B-B14F-4D97-AF65-F5344CB8AC3E}">
        <p14:creationId xmlns:p14="http://schemas.microsoft.com/office/powerpoint/2010/main" val="2717025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B9181C-33EC-DD9E-7BC4-DC6E6554B9FB}"/>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7256DB1-98A0-4C5B-B461-C003FBFE3B06}" type="slidenum">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srgbClr val="E7E6E6"/>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2A05D6-9439-DB74-6DD8-BE2F77E43F9A}"/>
              </a:ext>
            </a:extLst>
          </p:cNvPr>
          <p:cNvSpPr>
            <a:spLocks noGrp="1"/>
          </p:cNvSpPr>
          <p:nvPr>
            <p:ph type="title"/>
          </p:nvPr>
        </p:nvSpPr>
        <p:spPr>
          <a:xfrm>
            <a:off x="1652954" y="298939"/>
            <a:ext cx="9170377" cy="772232"/>
          </a:xfrm>
        </p:spPr>
        <p:txBody>
          <a:bodyPr>
            <a:noAutofit/>
          </a:bodyPr>
          <a:lstStyle/>
          <a:p>
            <a:r>
              <a:rPr lang="en-US" dirty="0"/>
              <a:t>Pharmacy – Past, Present and Future</a:t>
            </a:r>
          </a:p>
        </p:txBody>
      </p:sp>
      <p:sp>
        <p:nvSpPr>
          <p:cNvPr id="3" name="Content Placeholder 2">
            <a:extLst>
              <a:ext uri="{FF2B5EF4-FFF2-40B4-BE49-F238E27FC236}">
                <a16:creationId xmlns:a16="http://schemas.microsoft.com/office/drawing/2014/main" id="{534AC8E1-50D7-A01D-AB2E-0B1946B52FF7}"/>
              </a:ext>
            </a:extLst>
          </p:cNvPr>
          <p:cNvSpPr>
            <a:spLocks noGrp="1"/>
          </p:cNvSpPr>
          <p:nvPr>
            <p:ph idx="1"/>
          </p:nvPr>
        </p:nvSpPr>
        <p:spPr>
          <a:xfrm>
            <a:off x="1160582" y="1366838"/>
            <a:ext cx="10763843" cy="4664686"/>
          </a:xfrm>
        </p:spPr>
        <p:txBody>
          <a:bodyPr>
            <a:normAutofit fontScale="92500" lnSpcReduction="10000"/>
          </a:bodyPr>
          <a:lstStyle/>
          <a:p>
            <a:pPr>
              <a:spcBef>
                <a:spcPts val="1200"/>
              </a:spcBef>
            </a:pPr>
            <a:r>
              <a:rPr lang="en-US" sz="2000" b="1" dirty="0">
                <a:effectLst/>
                <a:ea typeface="Times New Roman" panose="02020603050405020304" pitchFamily="18" charset="0"/>
              </a:rPr>
              <a:t>Past: </a:t>
            </a:r>
            <a:r>
              <a:rPr lang="en-US" sz="2000" dirty="0">
                <a:solidFill>
                  <a:schemeClr val="tx1">
                    <a:lumMod val="95000"/>
                    <a:lumOff val="5000"/>
                  </a:schemeClr>
                </a:solidFill>
                <a:effectLst/>
                <a:ea typeface="Times New Roman" panose="02020603050405020304" pitchFamily="18" charset="0"/>
              </a:rPr>
              <a:t>Which came first: the Pharmacy Tech or the pharmacist?</a:t>
            </a:r>
            <a:endParaRPr lang="en-US" sz="2000" dirty="0">
              <a:solidFill>
                <a:schemeClr val="tx1">
                  <a:lumMod val="95000"/>
                  <a:lumOff val="5000"/>
                </a:schemeClr>
              </a:solidFill>
              <a:ea typeface="Times New Roman" panose="02020603050405020304" pitchFamily="18" charset="0"/>
            </a:endParaRPr>
          </a:p>
          <a:p>
            <a:pPr lvl="1">
              <a:spcBef>
                <a:spcPts val="1200"/>
              </a:spcBef>
            </a:pPr>
            <a:r>
              <a:rPr lang="en-US" sz="2000" dirty="0">
                <a:solidFill>
                  <a:schemeClr val="tx1">
                    <a:lumMod val="95000"/>
                    <a:lumOff val="5000"/>
                  </a:schemeClr>
                </a:solidFill>
                <a:ea typeface="Times New Roman" panose="02020603050405020304" pitchFamily="18" charset="0"/>
              </a:rPr>
              <a:t>Medical Officers &amp; Technicians</a:t>
            </a:r>
          </a:p>
          <a:p>
            <a:pPr lvl="1">
              <a:spcBef>
                <a:spcPts val="1200"/>
              </a:spcBef>
            </a:pPr>
            <a:r>
              <a:rPr lang="en-US" sz="2000" dirty="0">
                <a:solidFill>
                  <a:schemeClr val="tx1">
                    <a:lumMod val="95000"/>
                    <a:lumOff val="5000"/>
                  </a:schemeClr>
                </a:solidFill>
                <a:effectLst/>
                <a:ea typeface="Times New Roman" panose="02020603050405020304" pitchFamily="18" charset="0"/>
              </a:rPr>
              <a:t>Field Medicine </a:t>
            </a:r>
          </a:p>
          <a:p>
            <a:pPr>
              <a:spcBef>
                <a:spcPts val="1200"/>
              </a:spcBef>
            </a:pPr>
            <a:r>
              <a:rPr lang="en-US" sz="2000" b="1" dirty="0">
                <a:ea typeface="Times New Roman" panose="02020603050405020304" pitchFamily="18" charset="0"/>
              </a:rPr>
              <a:t>Present: </a:t>
            </a:r>
            <a:r>
              <a:rPr lang="en-US" sz="2000" dirty="0">
                <a:ea typeface="Times New Roman" panose="02020603050405020304" pitchFamily="18" charset="0"/>
              </a:rPr>
              <a:t>Advancements &amp; Modernization</a:t>
            </a:r>
          </a:p>
          <a:p>
            <a:pPr lvl="1">
              <a:spcBef>
                <a:spcPts val="1200"/>
              </a:spcBef>
            </a:pPr>
            <a:r>
              <a:rPr lang="en-US" sz="2000" dirty="0">
                <a:effectLst/>
                <a:ea typeface="Times New Roman" panose="02020603050405020304" pitchFamily="18" charset="0"/>
              </a:rPr>
              <a:t>Licensed Pharmacists/Certified Pharmacy Technicians</a:t>
            </a:r>
          </a:p>
          <a:p>
            <a:pPr lvl="1">
              <a:spcBef>
                <a:spcPts val="1200"/>
              </a:spcBef>
            </a:pPr>
            <a:r>
              <a:rPr lang="en-US" sz="2000" dirty="0">
                <a:effectLst/>
                <a:ea typeface="Times New Roman" panose="02020603050405020304" pitchFamily="18" charset="0"/>
              </a:rPr>
              <a:t>Technology Integration, e.g., EHR &amp; Pharmacy Management Software</a:t>
            </a:r>
          </a:p>
          <a:p>
            <a:pPr lvl="1">
              <a:spcBef>
                <a:spcPts val="1200"/>
              </a:spcBef>
            </a:pPr>
            <a:r>
              <a:rPr lang="en-US" sz="2000" dirty="0">
                <a:effectLst/>
                <a:ea typeface="Times New Roman" panose="02020603050405020304" pitchFamily="18" charset="0"/>
              </a:rPr>
              <a:t>Healthcare Delivery/Inpatient </a:t>
            </a:r>
            <a:r>
              <a:rPr lang="en-US" sz="2000" dirty="0">
                <a:ea typeface="Times New Roman" panose="02020603050405020304" pitchFamily="18" charset="0"/>
              </a:rPr>
              <a:t>Care</a:t>
            </a:r>
            <a:r>
              <a:rPr lang="en-US" sz="2000" dirty="0">
                <a:effectLst/>
                <a:ea typeface="Times New Roman" panose="02020603050405020304" pitchFamily="18" charset="0"/>
              </a:rPr>
              <a:t> – Limited Scope/Specialization</a:t>
            </a:r>
          </a:p>
          <a:p>
            <a:pPr lvl="1">
              <a:spcBef>
                <a:spcPts val="1200"/>
              </a:spcBef>
            </a:pPr>
            <a:r>
              <a:rPr lang="en-US" sz="2000" dirty="0">
                <a:ea typeface="Times New Roman" panose="02020603050405020304" pitchFamily="18" charset="0"/>
              </a:rPr>
              <a:t>PGY1 Residency, Medic X &amp; Tactical Combat Casualty Care, etc.</a:t>
            </a:r>
            <a:endParaRPr lang="en-US" sz="2000" dirty="0">
              <a:effectLst/>
              <a:ea typeface="Times New Roman" panose="02020603050405020304" pitchFamily="18" charset="0"/>
            </a:endParaRPr>
          </a:p>
          <a:p>
            <a:pPr>
              <a:spcBef>
                <a:spcPts val="1200"/>
              </a:spcBef>
            </a:pPr>
            <a:r>
              <a:rPr lang="en-US" sz="2000" b="1" dirty="0">
                <a:effectLst/>
                <a:ea typeface="Times New Roman" panose="02020603050405020304" pitchFamily="18" charset="0"/>
              </a:rPr>
              <a:t>Future: </a:t>
            </a:r>
            <a:r>
              <a:rPr lang="en-US" sz="2000" dirty="0">
                <a:effectLst/>
                <a:ea typeface="Times New Roman" panose="02020603050405020304" pitchFamily="18" charset="0"/>
              </a:rPr>
              <a:t>Innovation &amp; Transformation</a:t>
            </a:r>
          </a:p>
          <a:p>
            <a:pPr lvl="1">
              <a:spcBef>
                <a:spcPts val="1200"/>
              </a:spcBef>
            </a:pPr>
            <a:r>
              <a:rPr lang="en-US" sz="2000" dirty="0">
                <a:effectLst/>
                <a:ea typeface="Times New Roman" panose="02020603050405020304" pitchFamily="18" charset="0"/>
              </a:rPr>
              <a:t>Licensed Pharmacists/Certified Pharmacy Technicians with </a:t>
            </a:r>
            <a:r>
              <a:rPr lang="en-US" sz="2000" dirty="0">
                <a:ea typeface="Times New Roman" panose="02020603050405020304" pitchFamily="18" charset="0"/>
              </a:rPr>
              <a:t>a</a:t>
            </a:r>
            <a:r>
              <a:rPr lang="en-US" sz="2000" dirty="0">
                <a:effectLst/>
                <a:ea typeface="Times New Roman" panose="02020603050405020304" pitchFamily="18" charset="0"/>
              </a:rPr>
              <a:t>dd’l Trainings</a:t>
            </a:r>
            <a:endParaRPr lang="en-US" sz="2000" dirty="0">
              <a:solidFill>
                <a:srgbClr val="FF0000"/>
              </a:solidFill>
              <a:effectLst/>
              <a:ea typeface="Times New Roman" panose="02020603050405020304" pitchFamily="18" charset="0"/>
            </a:endParaRPr>
          </a:p>
          <a:p>
            <a:pPr lvl="1">
              <a:spcBef>
                <a:spcPts val="1200"/>
              </a:spcBef>
            </a:pPr>
            <a:r>
              <a:rPr lang="en-US" sz="2000" dirty="0">
                <a:ea typeface="Times New Roman" panose="02020603050405020304" pitchFamily="18" charset="0"/>
              </a:rPr>
              <a:t>Artificial Intelligence/Automation &amp; Precision Medicine</a:t>
            </a:r>
            <a:endParaRPr lang="en-US" sz="2000" dirty="0">
              <a:effectLst/>
              <a:ea typeface="Times New Roman" panose="02020603050405020304" pitchFamily="18" charset="0"/>
            </a:endParaRPr>
          </a:p>
          <a:p>
            <a:pPr lvl="1">
              <a:spcBef>
                <a:spcPts val="1200"/>
              </a:spcBef>
            </a:pPr>
            <a:r>
              <a:rPr lang="en-US" sz="2000" dirty="0">
                <a:ea typeface="Times New Roman" panose="02020603050405020304" pitchFamily="18" charset="0"/>
              </a:rPr>
              <a:t>Combat Medicine Focusing Trauma/Critical Care </a:t>
            </a:r>
            <a:endParaRPr lang="en-US" sz="2000" dirty="0">
              <a:effectLst/>
              <a:ea typeface="Times New Roman" panose="02020603050405020304" pitchFamily="18" charset="0"/>
            </a:endParaRPr>
          </a:p>
        </p:txBody>
      </p:sp>
    </p:spTree>
    <p:extLst>
      <p:ext uri="{BB962C8B-B14F-4D97-AF65-F5344CB8AC3E}">
        <p14:creationId xmlns:p14="http://schemas.microsoft.com/office/powerpoint/2010/main" val="11105702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B9181C-33EC-DD9E-7BC4-DC6E6554B9FB}"/>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7256DB1-98A0-4C5B-B461-C003FBFE3B06}" type="slidenum">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srgbClr val="E7E6E6"/>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34AC8E1-50D7-A01D-AB2E-0B1946B52FF7}"/>
              </a:ext>
            </a:extLst>
          </p:cNvPr>
          <p:cNvSpPr>
            <a:spLocks noGrp="1"/>
          </p:cNvSpPr>
          <p:nvPr>
            <p:ph idx="1"/>
          </p:nvPr>
        </p:nvSpPr>
        <p:spPr>
          <a:xfrm>
            <a:off x="828570" y="1404100"/>
            <a:ext cx="10534859" cy="4534650"/>
          </a:xfrm>
        </p:spPr>
        <p:txBody>
          <a:bodyPr/>
          <a:lstStyle/>
          <a:p>
            <a:pPr>
              <a:spcBef>
                <a:spcPts val="600"/>
              </a:spcBef>
            </a:pPr>
            <a:r>
              <a:rPr lang="en-US" sz="2400" dirty="0"/>
              <a:t>Pacing Threat of China</a:t>
            </a:r>
          </a:p>
          <a:p>
            <a:pPr>
              <a:spcBef>
                <a:spcPts val="600"/>
              </a:spcBef>
            </a:pPr>
            <a:r>
              <a:rPr lang="en-US" sz="2400" dirty="0"/>
              <a:t>Change in strategic environment</a:t>
            </a:r>
          </a:p>
          <a:p>
            <a:pPr>
              <a:spcBef>
                <a:spcPts val="600"/>
              </a:spcBef>
            </a:pPr>
            <a:r>
              <a:rPr lang="en-US" sz="2400" dirty="0"/>
              <a:t>Must </a:t>
            </a:r>
            <a:r>
              <a:rPr lang="en-US" sz="2400" u="sng" dirty="0">
                <a:solidFill>
                  <a:srgbClr val="151C77"/>
                </a:solidFill>
              </a:rPr>
              <a:t>compete</a:t>
            </a:r>
            <a:r>
              <a:rPr lang="en-US" sz="2400" dirty="0"/>
              <a:t> and </a:t>
            </a:r>
            <a:r>
              <a:rPr lang="en-US" sz="2400" dirty="0">
                <a:solidFill>
                  <a:srgbClr val="C00000"/>
                </a:solidFill>
              </a:rPr>
              <a:t>deter</a:t>
            </a:r>
            <a:r>
              <a:rPr lang="en-US" sz="2400" dirty="0"/>
              <a:t> Great Power Conflict</a:t>
            </a:r>
          </a:p>
          <a:p>
            <a:pPr>
              <a:spcBef>
                <a:spcPts val="600"/>
              </a:spcBef>
            </a:pPr>
            <a:r>
              <a:rPr lang="en-US" sz="2400" dirty="0"/>
              <a:t>To do so, </a:t>
            </a:r>
            <a:r>
              <a:rPr lang="en-US" sz="2400" u="sng" dirty="0">
                <a:solidFill>
                  <a:srgbClr val="151C77"/>
                </a:solidFill>
              </a:rPr>
              <a:t>WE MUST BE READY</a:t>
            </a:r>
          </a:p>
        </p:txBody>
      </p:sp>
      <p:sp>
        <p:nvSpPr>
          <p:cNvPr id="8" name="Title 1">
            <a:extLst>
              <a:ext uri="{FF2B5EF4-FFF2-40B4-BE49-F238E27FC236}">
                <a16:creationId xmlns:a16="http://schemas.microsoft.com/office/drawing/2014/main" id="{6D5D9F63-D2CB-13D2-50F6-90B2F45160E9}"/>
              </a:ext>
            </a:extLst>
          </p:cNvPr>
          <p:cNvSpPr>
            <a:spLocks noGrp="1"/>
          </p:cNvSpPr>
          <p:nvPr>
            <p:ph type="title"/>
          </p:nvPr>
        </p:nvSpPr>
        <p:spPr>
          <a:xfrm>
            <a:off x="1522323" y="34578"/>
            <a:ext cx="8682534" cy="1189374"/>
          </a:xfrm>
        </p:spPr>
        <p:txBody>
          <a:bodyPr/>
          <a:lstStyle/>
          <a:p>
            <a:r>
              <a:rPr lang="en-US" dirty="0"/>
              <a:t>The Changing Character of War</a:t>
            </a:r>
            <a:endParaRPr lang="en-US" sz="2400" dirty="0"/>
          </a:p>
        </p:txBody>
      </p:sp>
      <p:pic>
        <p:nvPicPr>
          <p:cNvPr id="9" name="Picture 8">
            <a:extLst>
              <a:ext uri="{FF2B5EF4-FFF2-40B4-BE49-F238E27FC236}">
                <a16:creationId xmlns:a16="http://schemas.microsoft.com/office/drawing/2014/main" id="{78C0E26A-38BF-90A9-ADBE-7F9CB6F97E6F}"/>
              </a:ext>
            </a:extLst>
          </p:cNvPr>
          <p:cNvPicPr>
            <a:picLocks noChangeAspect="1"/>
          </p:cNvPicPr>
          <p:nvPr/>
        </p:nvPicPr>
        <p:blipFill>
          <a:blip r:embed="rId3"/>
          <a:stretch>
            <a:fillRect/>
          </a:stretch>
        </p:blipFill>
        <p:spPr>
          <a:xfrm>
            <a:off x="576518" y="3077479"/>
            <a:ext cx="5287072" cy="2861271"/>
          </a:xfrm>
          <a:prstGeom prst="rect">
            <a:avLst/>
          </a:prstGeom>
        </p:spPr>
      </p:pic>
      <p:sp>
        <p:nvSpPr>
          <p:cNvPr id="10" name="TextBox 9">
            <a:extLst>
              <a:ext uri="{FF2B5EF4-FFF2-40B4-BE49-F238E27FC236}">
                <a16:creationId xmlns:a16="http://schemas.microsoft.com/office/drawing/2014/main" id="{98B3ADF6-8AE5-CA99-8B64-6FDEED8E2D4D}"/>
              </a:ext>
            </a:extLst>
          </p:cNvPr>
          <p:cNvSpPr txBox="1"/>
          <p:nvPr/>
        </p:nvSpPr>
        <p:spPr>
          <a:xfrm>
            <a:off x="565088" y="5938750"/>
            <a:ext cx="4891164" cy="400110"/>
          </a:xfrm>
          <a:prstGeom prst="rect">
            <a:avLst/>
          </a:prstGeom>
          <a:noFill/>
          <a:ln w="6350">
            <a:noFill/>
            <a:miter lim="800000"/>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USAF aircraft of the 4th Fighter Wing (F-16, F-15C and F-15E) fly over Kuwaiti oil fires, set by the retreating Iraqi army during Operation Desert Storm in 1991.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5F29442F-E29F-DAE9-53F7-6CEA1815618F}"/>
              </a:ext>
            </a:extLst>
          </p:cNvPr>
          <p:cNvPicPr>
            <a:picLocks noChangeAspect="1"/>
          </p:cNvPicPr>
          <p:nvPr/>
        </p:nvPicPr>
        <p:blipFill>
          <a:blip r:embed="rId4"/>
          <a:stretch>
            <a:fillRect/>
          </a:stretch>
        </p:blipFill>
        <p:spPr>
          <a:xfrm>
            <a:off x="6131011" y="3105505"/>
            <a:ext cx="5155603" cy="2861271"/>
          </a:xfrm>
          <a:prstGeom prst="rect">
            <a:avLst/>
          </a:prstGeom>
        </p:spPr>
      </p:pic>
      <p:sp>
        <p:nvSpPr>
          <p:cNvPr id="12" name="TextBox 11">
            <a:extLst>
              <a:ext uri="{FF2B5EF4-FFF2-40B4-BE49-F238E27FC236}">
                <a16:creationId xmlns:a16="http://schemas.microsoft.com/office/drawing/2014/main" id="{C4E751FC-901A-C663-B137-8F3324D00CDD}"/>
              </a:ext>
            </a:extLst>
          </p:cNvPr>
          <p:cNvSpPr txBox="1"/>
          <p:nvPr/>
        </p:nvSpPr>
        <p:spPr>
          <a:xfrm>
            <a:off x="6207826" y="5928215"/>
            <a:ext cx="5155603" cy="400109"/>
          </a:xfrm>
          <a:prstGeom prst="rect">
            <a:avLst/>
          </a:prstGeom>
          <a:noFill/>
          <a:ln w="6350">
            <a:noFill/>
            <a:miter lim="800000"/>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Light" panose="020F0302020204030204"/>
                <a:ea typeface="+mn-ea"/>
                <a:cs typeface="+mn-cs"/>
              </a:rPr>
              <a:t>The Chinese flag is raised during a military parade at the Zhurihe training base in China's northern Inner Mongolia region on July 30, 2017.</a:t>
            </a:r>
          </a:p>
        </p:txBody>
      </p:sp>
    </p:spTree>
    <p:extLst>
      <p:ext uri="{BB962C8B-B14F-4D97-AF65-F5344CB8AC3E}">
        <p14:creationId xmlns:p14="http://schemas.microsoft.com/office/powerpoint/2010/main" val="1746445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B9181C-33EC-DD9E-7BC4-DC6E6554B9FB}"/>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7256DB1-98A0-4C5B-B461-C003FBFE3B06}" type="slidenum">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dirty="0">
              <a:ln>
                <a:noFill/>
              </a:ln>
              <a:solidFill>
                <a:srgbClr val="E7E6E6"/>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6D5D9F63-D2CB-13D2-50F6-90B2F45160E9}"/>
              </a:ext>
            </a:extLst>
          </p:cNvPr>
          <p:cNvSpPr>
            <a:spLocks noGrp="1"/>
          </p:cNvSpPr>
          <p:nvPr>
            <p:ph type="title"/>
          </p:nvPr>
        </p:nvSpPr>
        <p:spPr>
          <a:xfrm>
            <a:off x="1696916" y="1"/>
            <a:ext cx="9937366" cy="1189374"/>
          </a:xfrm>
        </p:spPr>
        <p:txBody>
          <a:bodyPr>
            <a:normAutofit/>
          </a:bodyPr>
          <a:lstStyle/>
          <a:p>
            <a:r>
              <a:rPr lang="en-US" sz="3900" dirty="0"/>
              <a:t>Force Presentation Evolution:</a:t>
            </a:r>
            <a:br>
              <a:rPr lang="en-US" sz="3900" dirty="0"/>
            </a:br>
            <a:r>
              <a:rPr lang="en-US" sz="3900" dirty="0"/>
              <a:t>Air Expeditionary Wing to Combat Wing</a:t>
            </a:r>
          </a:p>
        </p:txBody>
      </p:sp>
      <p:sp>
        <p:nvSpPr>
          <p:cNvPr id="61" name="Rectangle 60">
            <a:extLst>
              <a:ext uri="{FF2B5EF4-FFF2-40B4-BE49-F238E27FC236}">
                <a16:creationId xmlns:a16="http://schemas.microsoft.com/office/drawing/2014/main" id="{BEF53FAD-A379-EE00-CAC2-2BBA16AA335F}"/>
              </a:ext>
            </a:extLst>
          </p:cNvPr>
          <p:cNvSpPr/>
          <p:nvPr/>
        </p:nvSpPr>
        <p:spPr>
          <a:xfrm>
            <a:off x="1" y="1208870"/>
            <a:ext cx="12192000" cy="4555273"/>
          </a:xfrm>
          <a:prstGeom prst="rect">
            <a:avLst/>
          </a:prstGeom>
          <a:gradFill>
            <a:gsLst>
              <a:gs pos="61000">
                <a:srgbClr val="28477E"/>
              </a:gs>
              <a:gs pos="34000">
                <a:srgbClr val="AAE2CA">
                  <a:lumMod val="75000"/>
                </a:srgbClr>
              </a:gs>
              <a:gs pos="0">
                <a:srgbClr val="FFFF00"/>
              </a:gs>
              <a:gs pos="86000">
                <a:srgbClr val="AAE2CA">
                  <a:lumMod val="50000"/>
                </a:srgbClr>
              </a:gs>
            </a:gsLst>
            <a:lin ang="5400000" scaled="1"/>
          </a:gradFill>
          <a:ln w="25400" cap="flat" cmpd="sng" algn="ctr">
            <a:solidFill>
              <a:srgbClr val="00CC99">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grpSp>
        <p:nvGrpSpPr>
          <p:cNvPr id="62" name="Group 61">
            <a:extLst>
              <a:ext uri="{FF2B5EF4-FFF2-40B4-BE49-F238E27FC236}">
                <a16:creationId xmlns:a16="http://schemas.microsoft.com/office/drawing/2014/main" id="{58A2207C-70EC-D18F-6AE6-46CA8D438358}"/>
              </a:ext>
            </a:extLst>
          </p:cNvPr>
          <p:cNvGrpSpPr/>
          <p:nvPr/>
        </p:nvGrpSpPr>
        <p:grpSpPr>
          <a:xfrm>
            <a:off x="4676141" y="1566480"/>
            <a:ext cx="7375743" cy="642128"/>
            <a:chOff x="3766088" y="1480844"/>
            <a:chExt cx="7462126" cy="642128"/>
          </a:xfrm>
        </p:grpSpPr>
        <p:grpSp>
          <p:nvGrpSpPr>
            <p:cNvPr id="63" name="Group 62">
              <a:extLst>
                <a:ext uri="{FF2B5EF4-FFF2-40B4-BE49-F238E27FC236}">
                  <a16:creationId xmlns:a16="http://schemas.microsoft.com/office/drawing/2014/main" id="{CD3A5521-CE67-C6BE-05FF-839143FAA58B}"/>
                </a:ext>
              </a:extLst>
            </p:cNvPr>
            <p:cNvGrpSpPr/>
            <p:nvPr/>
          </p:nvGrpSpPr>
          <p:grpSpPr>
            <a:xfrm>
              <a:off x="7121509" y="1480844"/>
              <a:ext cx="4106705" cy="641678"/>
              <a:chOff x="7121509" y="2209259"/>
              <a:chExt cx="4106705" cy="641678"/>
            </a:xfrm>
          </p:grpSpPr>
          <p:grpSp>
            <p:nvGrpSpPr>
              <p:cNvPr id="65" name="Group 64">
                <a:extLst>
                  <a:ext uri="{FF2B5EF4-FFF2-40B4-BE49-F238E27FC236}">
                    <a16:creationId xmlns:a16="http://schemas.microsoft.com/office/drawing/2014/main" id="{DDD17884-AD44-1444-CA11-19B1CEF9AD06}"/>
                  </a:ext>
                </a:extLst>
              </p:cNvPr>
              <p:cNvGrpSpPr/>
              <p:nvPr/>
            </p:nvGrpSpPr>
            <p:grpSpPr>
              <a:xfrm>
                <a:off x="7121509" y="2209259"/>
                <a:ext cx="2517464" cy="641678"/>
                <a:chOff x="4594008" y="482050"/>
                <a:chExt cx="2517464" cy="641678"/>
              </a:xfrm>
            </p:grpSpPr>
            <p:sp>
              <p:nvSpPr>
                <p:cNvPr id="69" name="Arrow: Chevron 68">
                  <a:extLst>
                    <a:ext uri="{FF2B5EF4-FFF2-40B4-BE49-F238E27FC236}">
                      <a16:creationId xmlns:a16="http://schemas.microsoft.com/office/drawing/2014/main" id="{60A72EFC-8954-7CF2-06A3-3F8B25425845}"/>
                    </a:ext>
                  </a:extLst>
                </p:cNvPr>
                <p:cNvSpPr/>
                <p:nvPr/>
              </p:nvSpPr>
              <p:spPr>
                <a:xfrm>
                  <a:off x="4594008" y="482050"/>
                  <a:ext cx="2517464" cy="641678"/>
                </a:xfrm>
                <a:prstGeom prst="chevron">
                  <a:avLst/>
                </a:prstGeom>
                <a:solidFill>
                  <a:srgbClr val="FF0000"/>
                </a:solidFill>
                <a:ln w="25400" cap="flat" cmpd="sng" algn="ctr">
                  <a:solidFill>
                    <a:srgbClr val="FFFFFF">
                      <a:hueOff val="0"/>
                      <a:satOff val="0"/>
                      <a:lumOff val="0"/>
                      <a:alphaOff val="0"/>
                    </a:srgbClr>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70" name="Arrow: Chevron 6">
                  <a:extLst>
                    <a:ext uri="{FF2B5EF4-FFF2-40B4-BE49-F238E27FC236}">
                      <a16:creationId xmlns:a16="http://schemas.microsoft.com/office/drawing/2014/main" id="{33233409-2EE4-3338-3EA4-FD1BEC3DB33A}"/>
                    </a:ext>
                  </a:extLst>
                </p:cNvPr>
                <p:cNvSpPr txBox="1"/>
                <p:nvPr/>
              </p:nvSpPr>
              <p:spPr>
                <a:xfrm>
                  <a:off x="4914847" y="482050"/>
                  <a:ext cx="1875786" cy="641678"/>
                </a:xfrm>
                <a:prstGeom prst="rect">
                  <a:avLst/>
                </a:prstGeom>
                <a:noFill/>
                <a:ln>
                  <a:noFill/>
                </a:ln>
                <a:effectLst/>
              </p:spPr>
              <p:txBody>
                <a:bodyPr spcFirstLastPara="0" vert="horz" wrap="square" lIns="80010" tIns="53340" rIns="26670" bIns="53340" numCol="1" spcCol="1270" anchor="ctr" anchorCtr="0">
                  <a:noAutofit/>
                </a:bodyPr>
                <a:lstStyle/>
                <a:p>
                  <a:pPr marL="0" marR="0" lvl="0" indent="0" algn="ctr" defTabSz="889000" rtl="0" eaLnBrk="1" fontAlgn="auto" latinLnBrk="0" hangingPunct="1">
                    <a:lnSpc>
                      <a:spcPct val="90000"/>
                    </a:lnSpc>
                    <a:spcBef>
                      <a:spcPts val="0"/>
                    </a:spcBef>
                    <a:spcAft>
                      <a:spcPct val="35000"/>
                    </a:spcAft>
                    <a:buClrTx/>
                    <a:buSzTx/>
                    <a:buFontTx/>
                    <a:buNone/>
                    <a:tabLst/>
                    <a:defRPr/>
                  </a:pPr>
                  <a:r>
                    <a:rPr kumimoji="0" lang="en-US" sz="2000" b="1" i="0" u="none" strike="noStrike" kern="0" cap="none" spc="0" normalizeH="0" baseline="0" noProof="0" dirty="0">
                      <a:ln>
                        <a:noFill/>
                      </a:ln>
                      <a:solidFill>
                        <a:srgbClr val="FFFFFF"/>
                      </a:solidFill>
                      <a:effectLst/>
                      <a:uLnTx/>
                      <a:uFillTx/>
                      <a:latin typeface="Arial"/>
                      <a:ea typeface="+mn-ea"/>
                      <a:cs typeface="+mn-cs"/>
                    </a:rPr>
                    <a:t>Assemble &amp; Organize</a:t>
                  </a:r>
                </a:p>
              </p:txBody>
            </p:sp>
          </p:grpSp>
          <p:grpSp>
            <p:nvGrpSpPr>
              <p:cNvPr id="66" name="Group 65">
                <a:extLst>
                  <a:ext uri="{FF2B5EF4-FFF2-40B4-BE49-F238E27FC236}">
                    <a16:creationId xmlns:a16="http://schemas.microsoft.com/office/drawing/2014/main" id="{3F0DE77B-E0CF-0319-08E1-7F31E2B84B11}"/>
                  </a:ext>
                </a:extLst>
              </p:cNvPr>
              <p:cNvGrpSpPr/>
              <p:nvPr/>
            </p:nvGrpSpPr>
            <p:grpSpPr>
              <a:xfrm>
                <a:off x="9329506" y="2209259"/>
                <a:ext cx="1898708" cy="641678"/>
                <a:chOff x="8987259" y="482050"/>
                <a:chExt cx="1898708" cy="641678"/>
              </a:xfrm>
            </p:grpSpPr>
            <p:sp>
              <p:nvSpPr>
                <p:cNvPr id="67" name="Arrow: Chevron 66">
                  <a:extLst>
                    <a:ext uri="{FF2B5EF4-FFF2-40B4-BE49-F238E27FC236}">
                      <a16:creationId xmlns:a16="http://schemas.microsoft.com/office/drawing/2014/main" id="{7FFAE5F2-F906-2BEC-C32A-FA53A341559B}"/>
                    </a:ext>
                  </a:extLst>
                </p:cNvPr>
                <p:cNvSpPr/>
                <p:nvPr/>
              </p:nvSpPr>
              <p:spPr>
                <a:xfrm>
                  <a:off x="8987259" y="482050"/>
                  <a:ext cx="1875786" cy="641678"/>
                </a:xfrm>
                <a:prstGeom prst="chevron">
                  <a:avLst/>
                </a:prstGeom>
                <a:solidFill>
                  <a:srgbClr val="00B050"/>
                </a:solidFill>
                <a:ln w="25400" cap="flat" cmpd="sng" algn="ctr">
                  <a:solidFill>
                    <a:srgbClr val="FFFFFF">
                      <a:hueOff val="0"/>
                      <a:satOff val="0"/>
                      <a:lumOff val="0"/>
                      <a:alphaOff val="0"/>
                    </a:srgbClr>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68" name="Arrow: Chevron 10">
                  <a:extLst>
                    <a:ext uri="{FF2B5EF4-FFF2-40B4-BE49-F238E27FC236}">
                      <a16:creationId xmlns:a16="http://schemas.microsoft.com/office/drawing/2014/main" id="{3E250537-AF34-48B4-D178-D7A53896CC88}"/>
                    </a:ext>
                  </a:extLst>
                </p:cNvPr>
                <p:cNvSpPr txBox="1"/>
                <p:nvPr/>
              </p:nvSpPr>
              <p:spPr>
                <a:xfrm>
                  <a:off x="9010181" y="482050"/>
                  <a:ext cx="1875786" cy="641678"/>
                </a:xfrm>
                <a:prstGeom prst="rect">
                  <a:avLst/>
                </a:prstGeom>
                <a:noFill/>
                <a:ln>
                  <a:noFill/>
                </a:ln>
                <a:effectLst/>
              </p:spPr>
              <p:txBody>
                <a:bodyPr spcFirstLastPara="0" vert="horz" wrap="square" lIns="80010" tIns="53340" rIns="26670" bIns="53340" numCol="1" spcCol="1270" anchor="ctr" anchorCtr="0">
                  <a:noAutofit/>
                </a:bodyPr>
                <a:lstStyle/>
                <a:p>
                  <a:pPr marL="0" marR="0" lvl="0" indent="0" algn="ctr" defTabSz="889000" rtl="0" eaLnBrk="1" fontAlgn="auto" latinLnBrk="0" hangingPunct="1">
                    <a:lnSpc>
                      <a:spcPct val="90000"/>
                    </a:lnSpc>
                    <a:spcBef>
                      <a:spcPts val="0"/>
                    </a:spcBef>
                    <a:spcAft>
                      <a:spcPct val="35000"/>
                    </a:spcAft>
                    <a:buClrTx/>
                    <a:buSzTx/>
                    <a:buFontTx/>
                    <a:buNone/>
                    <a:tabLst/>
                    <a:defRPr/>
                  </a:pPr>
                  <a:r>
                    <a:rPr kumimoji="0" lang="en-US" sz="2000" b="1" i="0" u="none" strike="noStrike" kern="0" cap="none" spc="0" normalizeH="0" baseline="0" noProof="0" dirty="0">
                      <a:ln>
                        <a:noFill/>
                      </a:ln>
                      <a:solidFill>
                        <a:srgbClr val="FFFFFF"/>
                      </a:solidFill>
                      <a:effectLst/>
                      <a:uLnTx/>
                      <a:uFillTx/>
                      <a:latin typeface="Arial"/>
                      <a:ea typeface="+mn-ea"/>
                      <a:cs typeface="+mn-cs"/>
                    </a:rPr>
                    <a:t>Employ</a:t>
                  </a:r>
                </a:p>
              </p:txBody>
            </p:sp>
          </p:grpSp>
        </p:grpSp>
        <p:sp>
          <p:nvSpPr>
            <p:cNvPr id="64" name="Rectangle 63">
              <a:extLst>
                <a:ext uri="{FF2B5EF4-FFF2-40B4-BE49-F238E27FC236}">
                  <a16:creationId xmlns:a16="http://schemas.microsoft.com/office/drawing/2014/main" id="{3E390FA4-52E4-3A25-C74E-06EC46381ADF}"/>
                </a:ext>
              </a:extLst>
            </p:cNvPr>
            <p:cNvSpPr/>
            <p:nvPr/>
          </p:nvSpPr>
          <p:spPr>
            <a:xfrm>
              <a:off x="3766088" y="1480844"/>
              <a:ext cx="3690433" cy="642128"/>
            </a:xfrm>
            <a:prstGeom prst="rect">
              <a:avLst/>
            </a:prstGeom>
            <a:solidFill>
              <a:srgbClr val="FFFFFF">
                <a:lumMod val="50000"/>
              </a:srgbClr>
            </a:solidFill>
            <a:ln w="38100" cap="flat" cmpd="sng" algn="ctr">
              <a:solidFill>
                <a:srgbClr val="FFFFFF"/>
              </a:solidFill>
              <a:prstDash val="dash"/>
            </a:ln>
            <a:effectLst/>
          </p:spPr>
          <p:txBody>
            <a:bodyPr rtlCol="0" anchor="ctr"/>
            <a:lstStyle/>
            <a:p>
              <a:pPr marL="0" marR="0" lvl="0" indent="0" algn="ctr" defTabSz="889000" rtl="0" eaLnBrk="1" fontAlgn="auto" latinLnBrk="0" hangingPunct="1">
                <a:lnSpc>
                  <a:spcPct val="90000"/>
                </a:lnSpc>
                <a:spcBef>
                  <a:spcPts val="0"/>
                </a:spcBef>
                <a:spcAft>
                  <a:spcPct val="3500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Arial"/>
                  <a:ea typeface="+mn-ea"/>
                  <a:cs typeface="+mn-cs"/>
                </a:rPr>
                <a:t>Air Expeditionary Wing (AEW):</a:t>
              </a:r>
              <a:br>
                <a:rPr kumimoji="0" lang="en-US" sz="1800" b="1" i="0" u="none" strike="noStrike" kern="0" cap="none" spc="0" normalizeH="0" baseline="0" noProof="0" dirty="0">
                  <a:ln>
                    <a:noFill/>
                  </a:ln>
                  <a:solidFill>
                    <a:srgbClr val="FFFFFF"/>
                  </a:solidFill>
                  <a:effectLst/>
                  <a:uLnTx/>
                  <a:uFillTx/>
                  <a:latin typeface="Arial"/>
                  <a:ea typeface="+mn-ea"/>
                  <a:cs typeface="+mn-cs"/>
                </a:rPr>
              </a:br>
              <a:r>
                <a:rPr kumimoji="0" lang="en-US" sz="1800" b="1" i="0" u="none" strike="noStrike" kern="0" cap="none" spc="0" normalizeH="0" baseline="0" noProof="0" dirty="0">
                  <a:ln>
                    <a:noFill/>
                  </a:ln>
                  <a:solidFill>
                    <a:srgbClr val="FFFFFF"/>
                  </a:solidFill>
                  <a:effectLst/>
                  <a:uLnTx/>
                  <a:uFillTx/>
                  <a:latin typeface="Arial"/>
                  <a:ea typeface="+mn-ea"/>
                  <a:cs typeface="+mn-cs"/>
                </a:rPr>
                <a:t>from ~83 bases</a:t>
              </a:r>
            </a:p>
          </p:txBody>
        </p:sp>
      </p:grpSp>
      <p:grpSp>
        <p:nvGrpSpPr>
          <p:cNvPr id="71" name="Group 70">
            <a:extLst>
              <a:ext uri="{FF2B5EF4-FFF2-40B4-BE49-F238E27FC236}">
                <a16:creationId xmlns:a16="http://schemas.microsoft.com/office/drawing/2014/main" id="{077EC8FD-B753-4095-04B3-75FE77DEBC36}"/>
              </a:ext>
            </a:extLst>
          </p:cNvPr>
          <p:cNvGrpSpPr/>
          <p:nvPr/>
        </p:nvGrpSpPr>
        <p:grpSpPr>
          <a:xfrm>
            <a:off x="61255" y="2155644"/>
            <a:ext cx="10570667" cy="1275192"/>
            <a:chOff x="1423254" y="2970600"/>
            <a:chExt cx="10570667" cy="1275192"/>
          </a:xfrm>
        </p:grpSpPr>
        <p:grpSp>
          <p:nvGrpSpPr>
            <p:cNvPr id="72" name="Group 71">
              <a:extLst>
                <a:ext uri="{FF2B5EF4-FFF2-40B4-BE49-F238E27FC236}">
                  <a16:creationId xmlns:a16="http://schemas.microsoft.com/office/drawing/2014/main" id="{946993EC-C3EF-9DAE-7CC6-91382C7037C0}"/>
                </a:ext>
              </a:extLst>
            </p:cNvPr>
            <p:cNvGrpSpPr/>
            <p:nvPr/>
          </p:nvGrpSpPr>
          <p:grpSpPr>
            <a:xfrm>
              <a:off x="4748412" y="3604114"/>
              <a:ext cx="2517464" cy="641678"/>
              <a:chOff x="4594008" y="482050"/>
              <a:chExt cx="2517464" cy="641678"/>
            </a:xfrm>
            <a:solidFill>
              <a:srgbClr val="FF6464"/>
            </a:solidFill>
          </p:grpSpPr>
          <p:sp>
            <p:nvSpPr>
              <p:cNvPr id="81" name="Arrow: Chevron 80">
                <a:extLst>
                  <a:ext uri="{FF2B5EF4-FFF2-40B4-BE49-F238E27FC236}">
                    <a16:creationId xmlns:a16="http://schemas.microsoft.com/office/drawing/2014/main" id="{83AAE784-71C7-0A73-9732-AFD1DEFDD4E4}"/>
                  </a:ext>
                </a:extLst>
              </p:cNvPr>
              <p:cNvSpPr/>
              <p:nvPr/>
            </p:nvSpPr>
            <p:spPr>
              <a:xfrm>
                <a:off x="4594008" y="482050"/>
                <a:ext cx="2517464" cy="641678"/>
              </a:xfrm>
              <a:prstGeom prst="chevron">
                <a:avLst/>
              </a:prstGeom>
              <a:grpFill/>
              <a:ln w="25400" cap="flat" cmpd="sng" algn="ctr">
                <a:solidFill>
                  <a:srgbClr val="FFFFFF">
                    <a:hueOff val="0"/>
                    <a:satOff val="0"/>
                    <a:lumOff val="0"/>
                    <a:alphaOff val="0"/>
                  </a:srgbClr>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mn-cs"/>
                </a:endParaRPr>
              </a:p>
            </p:txBody>
          </p:sp>
          <p:sp>
            <p:nvSpPr>
              <p:cNvPr id="82" name="Arrow: Chevron 4">
                <a:extLst>
                  <a:ext uri="{FF2B5EF4-FFF2-40B4-BE49-F238E27FC236}">
                    <a16:creationId xmlns:a16="http://schemas.microsoft.com/office/drawing/2014/main" id="{CE0A6830-C609-2448-2115-8E6ED1A2AB7B}"/>
                  </a:ext>
                </a:extLst>
              </p:cNvPr>
              <p:cNvSpPr txBox="1"/>
              <p:nvPr/>
            </p:nvSpPr>
            <p:spPr>
              <a:xfrm>
                <a:off x="4914847" y="482050"/>
                <a:ext cx="1875786" cy="641678"/>
              </a:xfrm>
              <a:prstGeom prst="rect">
                <a:avLst/>
              </a:prstGeom>
              <a:grpFill/>
              <a:ln>
                <a:noFill/>
              </a:ln>
              <a:effectLst/>
            </p:spPr>
            <p:txBody>
              <a:bodyPr spcFirstLastPara="0" vert="horz" wrap="square" lIns="80010" tIns="53340" rIns="26670" bIns="53340" numCol="1" spcCol="1270" anchor="b" anchorCtr="0">
                <a:noAutofit/>
              </a:bodyPr>
              <a:lstStyle/>
              <a:p>
                <a:pPr marL="0" marR="0" lvl="0" indent="0" algn="ctr" defTabSz="889000" rtl="0" eaLnBrk="1" fontAlgn="auto" latinLnBrk="0" hangingPunct="1">
                  <a:lnSpc>
                    <a:spcPct val="90000"/>
                  </a:lnSpc>
                  <a:spcBef>
                    <a:spcPts val="0"/>
                  </a:spcBef>
                  <a:spcAft>
                    <a:spcPct val="3500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Arial"/>
                    <a:ea typeface="+mn-ea"/>
                    <a:cs typeface="+mn-cs"/>
                  </a:rPr>
                  <a:t>Reset</a:t>
                </a:r>
              </a:p>
            </p:txBody>
          </p:sp>
        </p:grpSp>
        <p:grpSp>
          <p:nvGrpSpPr>
            <p:cNvPr id="73" name="Group 72">
              <a:extLst>
                <a:ext uri="{FF2B5EF4-FFF2-40B4-BE49-F238E27FC236}">
                  <a16:creationId xmlns:a16="http://schemas.microsoft.com/office/drawing/2014/main" id="{986CA8B6-2A8D-179D-337D-F24EA1294C7F}"/>
                </a:ext>
              </a:extLst>
            </p:cNvPr>
            <p:cNvGrpSpPr/>
            <p:nvPr/>
          </p:nvGrpSpPr>
          <p:grpSpPr>
            <a:xfrm>
              <a:off x="6945037" y="3604114"/>
              <a:ext cx="2517464" cy="641678"/>
              <a:chOff x="6790633" y="482050"/>
              <a:chExt cx="2517464" cy="641678"/>
            </a:xfrm>
            <a:solidFill>
              <a:srgbClr val="FFFF64"/>
            </a:solidFill>
          </p:grpSpPr>
          <p:sp>
            <p:nvSpPr>
              <p:cNvPr id="79" name="Arrow: Chevron 78">
                <a:extLst>
                  <a:ext uri="{FF2B5EF4-FFF2-40B4-BE49-F238E27FC236}">
                    <a16:creationId xmlns:a16="http://schemas.microsoft.com/office/drawing/2014/main" id="{3F46CD7C-538C-AEAE-DAA9-FF986B369E5C}"/>
                  </a:ext>
                </a:extLst>
              </p:cNvPr>
              <p:cNvSpPr/>
              <p:nvPr/>
            </p:nvSpPr>
            <p:spPr>
              <a:xfrm>
                <a:off x="6790633" y="482050"/>
                <a:ext cx="2517464" cy="641678"/>
              </a:xfrm>
              <a:prstGeom prst="chevron">
                <a:avLst/>
              </a:prstGeom>
              <a:grpFill/>
              <a:ln w="25400" cap="flat" cmpd="sng" algn="ctr">
                <a:solidFill>
                  <a:srgbClr val="FFFFFF">
                    <a:hueOff val="0"/>
                    <a:satOff val="0"/>
                    <a:lumOff val="0"/>
                    <a:alphaOff val="0"/>
                  </a:srgbClr>
                </a:solidFill>
                <a:prstDash val="solid"/>
              </a:ln>
              <a:effec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mn-cs"/>
                </a:endParaRPr>
              </a:p>
            </p:txBody>
          </p:sp>
          <p:sp>
            <p:nvSpPr>
              <p:cNvPr id="80" name="Arrow: Chevron 6">
                <a:extLst>
                  <a:ext uri="{FF2B5EF4-FFF2-40B4-BE49-F238E27FC236}">
                    <a16:creationId xmlns:a16="http://schemas.microsoft.com/office/drawing/2014/main" id="{E1345277-8BF7-746D-B970-F5C7BD4F6A19}"/>
                  </a:ext>
                </a:extLst>
              </p:cNvPr>
              <p:cNvSpPr txBox="1"/>
              <p:nvPr/>
            </p:nvSpPr>
            <p:spPr>
              <a:xfrm>
                <a:off x="7111472" y="482050"/>
                <a:ext cx="1875786" cy="641678"/>
              </a:xfrm>
              <a:prstGeom prst="rect">
                <a:avLst/>
              </a:prstGeom>
              <a:grpFill/>
              <a:ln>
                <a:noFill/>
              </a:ln>
              <a:effectLst/>
            </p:spPr>
            <p:txBody>
              <a:bodyPr spcFirstLastPara="0" vert="horz" wrap="square" lIns="80010" tIns="53340" rIns="26670" bIns="53340" numCol="1" spcCol="1270" anchor="b" anchorCtr="0">
                <a:noAutofit/>
              </a:bodyPr>
              <a:lstStyle/>
              <a:p>
                <a:pPr marL="0" marR="0" lvl="0" indent="0" algn="ctr" defTabSz="889000" rtl="0" eaLnBrk="1" fontAlgn="auto" latinLnBrk="0" hangingPunct="1">
                  <a:lnSpc>
                    <a:spcPct val="90000"/>
                  </a:lnSpc>
                  <a:spcBef>
                    <a:spcPts val="0"/>
                  </a:spcBef>
                  <a:spcAft>
                    <a:spcPct val="3500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Arial"/>
                    <a:ea typeface="+mn-ea"/>
                    <a:cs typeface="+mn-cs"/>
                  </a:rPr>
                  <a:t>Prepare &amp; Certify</a:t>
                </a:r>
              </a:p>
            </p:txBody>
          </p:sp>
        </p:grpSp>
        <p:grpSp>
          <p:nvGrpSpPr>
            <p:cNvPr id="74" name="Group 73">
              <a:extLst>
                <a:ext uri="{FF2B5EF4-FFF2-40B4-BE49-F238E27FC236}">
                  <a16:creationId xmlns:a16="http://schemas.microsoft.com/office/drawing/2014/main" id="{87530CEE-B09D-1255-052E-ECBC06C7D3F7}"/>
                </a:ext>
              </a:extLst>
            </p:cNvPr>
            <p:cNvGrpSpPr/>
            <p:nvPr/>
          </p:nvGrpSpPr>
          <p:grpSpPr>
            <a:xfrm>
              <a:off x="9141663" y="3604114"/>
              <a:ext cx="2517464" cy="641678"/>
              <a:chOff x="8987259" y="482050"/>
              <a:chExt cx="2517464" cy="641678"/>
            </a:xfrm>
            <a:solidFill>
              <a:srgbClr val="64FF8A"/>
            </a:solidFill>
          </p:grpSpPr>
          <p:sp>
            <p:nvSpPr>
              <p:cNvPr id="77" name="Arrow: Chevron 76">
                <a:extLst>
                  <a:ext uri="{FF2B5EF4-FFF2-40B4-BE49-F238E27FC236}">
                    <a16:creationId xmlns:a16="http://schemas.microsoft.com/office/drawing/2014/main" id="{38FDBACF-88F8-36BD-7222-73637C12ED11}"/>
                  </a:ext>
                </a:extLst>
              </p:cNvPr>
              <p:cNvSpPr/>
              <p:nvPr/>
            </p:nvSpPr>
            <p:spPr>
              <a:xfrm>
                <a:off x="8987259" y="482050"/>
                <a:ext cx="2517464" cy="641678"/>
              </a:xfrm>
              <a:prstGeom prst="chevron">
                <a:avLst/>
              </a:prstGeom>
              <a:grpFill/>
              <a:ln w="25400" cap="flat" cmpd="sng" algn="ctr">
                <a:solidFill>
                  <a:srgbClr val="FFFFFF">
                    <a:hueOff val="0"/>
                    <a:satOff val="0"/>
                    <a:lumOff val="0"/>
                    <a:alphaOff val="0"/>
                  </a:srgbClr>
                </a:solidFill>
                <a:prstDash val="solid"/>
              </a:ln>
              <a:effec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mn-cs"/>
                </a:endParaRPr>
              </a:p>
            </p:txBody>
          </p:sp>
          <p:sp>
            <p:nvSpPr>
              <p:cNvPr id="78" name="Arrow: Chevron 8">
                <a:extLst>
                  <a:ext uri="{FF2B5EF4-FFF2-40B4-BE49-F238E27FC236}">
                    <a16:creationId xmlns:a16="http://schemas.microsoft.com/office/drawing/2014/main" id="{4DF85CBC-4A64-1E24-69A2-950F71B32C58}"/>
                  </a:ext>
                </a:extLst>
              </p:cNvPr>
              <p:cNvSpPr txBox="1"/>
              <p:nvPr/>
            </p:nvSpPr>
            <p:spPr>
              <a:xfrm>
                <a:off x="9308098" y="482050"/>
                <a:ext cx="1875786" cy="641678"/>
              </a:xfrm>
              <a:prstGeom prst="rect">
                <a:avLst/>
              </a:prstGeom>
              <a:grpFill/>
              <a:ln>
                <a:noFill/>
              </a:ln>
              <a:effectLst/>
            </p:spPr>
            <p:txBody>
              <a:bodyPr spcFirstLastPara="0" vert="horz" wrap="square" lIns="80010" tIns="53340" rIns="26670" bIns="53340" numCol="1" spcCol="1270" anchor="b" anchorCtr="0">
                <a:noAutofit/>
              </a:bodyPr>
              <a:lstStyle/>
              <a:p>
                <a:pPr marL="0" marR="0" lvl="0" indent="0" algn="ctr" defTabSz="889000" rtl="0" eaLnBrk="1" fontAlgn="auto" latinLnBrk="0" hangingPunct="1">
                  <a:lnSpc>
                    <a:spcPct val="90000"/>
                  </a:lnSpc>
                  <a:spcBef>
                    <a:spcPts val="0"/>
                  </a:spcBef>
                  <a:spcAft>
                    <a:spcPct val="3500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Arial"/>
                    <a:ea typeface="+mn-ea"/>
                    <a:cs typeface="+mn-cs"/>
                  </a:rPr>
                  <a:t>Available</a:t>
                </a:r>
              </a:p>
            </p:txBody>
          </p:sp>
        </p:grpSp>
        <p:graphicFrame>
          <p:nvGraphicFramePr>
            <p:cNvPr id="75" name="Diagram 74">
              <a:extLst>
                <a:ext uri="{FF2B5EF4-FFF2-40B4-BE49-F238E27FC236}">
                  <a16:creationId xmlns:a16="http://schemas.microsoft.com/office/drawing/2014/main" id="{5450A0DF-5708-7D18-DEDC-DA1A4FCED9E4}"/>
                </a:ext>
              </a:extLst>
            </p:cNvPr>
            <p:cNvGraphicFramePr/>
            <p:nvPr/>
          </p:nvGraphicFramePr>
          <p:xfrm>
            <a:off x="5100248" y="2970600"/>
            <a:ext cx="6893673" cy="12218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6" name="Rectangle 75">
              <a:extLst>
                <a:ext uri="{FF2B5EF4-FFF2-40B4-BE49-F238E27FC236}">
                  <a16:creationId xmlns:a16="http://schemas.microsoft.com/office/drawing/2014/main" id="{6641EE78-C016-AC03-E014-789694D8CEBE}"/>
                </a:ext>
              </a:extLst>
            </p:cNvPr>
            <p:cNvSpPr/>
            <p:nvPr/>
          </p:nvSpPr>
          <p:spPr>
            <a:xfrm>
              <a:off x="1423254" y="3265867"/>
              <a:ext cx="3690433" cy="642128"/>
            </a:xfrm>
            <a:prstGeom prst="rect">
              <a:avLst/>
            </a:prstGeom>
            <a:solidFill>
              <a:srgbClr val="FFFFFF">
                <a:lumMod val="50000"/>
              </a:srgbClr>
            </a:solidFill>
            <a:ln w="38100" cap="flat" cmpd="sng" algn="ctr">
              <a:solidFill>
                <a:srgbClr val="FFFFFF"/>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Arial"/>
                  <a:ea typeface="+mn-ea"/>
                  <a:cs typeface="+mn-cs"/>
                </a:rPr>
                <a:t>Expeditionary Air Base (XAB):</a:t>
              </a:r>
              <a:br>
                <a:rPr kumimoji="0" lang="en-US" sz="1800" b="1" i="0" u="none" strike="noStrike" kern="0" cap="none" spc="0" normalizeH="0" baseline="0" noProof="0" dirty="0">
                  <a:ln>
                    <a:noFill/>
                  </a:ln>
                  <a:solidFill>
                    <a:srgbClr val="FFFFFF"/>
                  </a:solidFill>
                  <a:effectLst/>
                  <a:uLnTx/>
                  <a:uFillTx/>
                  <a:latin typeface="Arial"/>
                  <a:ea typeface="+mn-ea"/>
                  <a:cs typeface="+mn-cs"/>
                </a:rPr>
              </a:br>
              <a:r>
                <a:rPr kumimoji="0" lang="en-US" sz="1800" b="1" i="0" u="none" strike="noStrike" kern="0" cap="none" spc="0" normalizeH="0" baseline="0" noProof="0" dirty="0">
                  <a:ln>
                    <a:noFill/>
                  </a:ln>
                  <a:solidFill>
                    <a:srgbClr val="FFFFFF"/>
                  </a:solidFill>
                  <a:effectLst/>
                  <a:uLnTx/>
                  <a:uFillTx/>
                  <a:latin typeface="Arial"/>
                  <a:ea typeface="+mn-ea"/>
                  <a:cs typeface="+mn-cs"/>
                </a:rPr>
                <a:t>from ~63 bases</a:t>
              </a:r>
            </a:p>
          </p:txBody>
        </p:sp>
      </p:grpSp>
      <p:grpSp>
        <p:nvGrpSpPr>
          <p:cNvPr id="83" name="Group 82">
            <a:extLst>
              <a:ext uri="{FF2B5EF4-FFF2-40B4-BE49-F238E27FC236}">
                <a16:creationId xmlns:a16="http://schemas.microsoft.com/office/drawing/2014/main" id="{A68174D0-7E36-EDE8-8351-34E4551383DA}"/>
              </a:ext>
            </a:extLst>
          </p:cNvPr>
          <p:cNvGrpSpPr/>
          <p:nvPr/>
        </p:nvGrpSpPr>
        <p:grpSpPr>
          <a:xfrm>
            <a:off x="61255" y="3107003"/>
            <a:ext cx="10335528" cy="1605779"/>
            <a:chOff x="1673077" y="4455354"/>
            <a:chExt cx="10335528" cy="1605779"/>
          </a:xfrm>
        </p:grpSpPr>
        <p:grpSp>
          <p:nvGrpSpPr>
            <p:cNvPr id="84" name="Group 83">
              <a:extLst>
                <a:ext uri="{FF2B5EF4-FFF2-40B4-BE49-F238E27FC236}">
                  <a16:creationId xmlns:a16="http://schemas.microsoft.com/office/drawing/2014/main" id="{E4179E1F-E11E-DC25-322E-7FCBB360F4D0}"/>
                </a:ext>
              </a:extLst>
            </p:cNvPr>
            <p:cNvGrpSpPr/>
            <p:nvPr/>
          </p:nvGrpSpPr>
          <p:grpSpPr>
            <a:xfrm>
              <a:off x="4057976" y="5213357"/>
              <a:ext cx="2154265" cy="641678"/>
              <a:chOff x="4594008" y="482050"/>
              <a:chExt cx="2517464" cy="641678"/>
            </a:xfrm>
            <a:solidFill>
              <a:srgbClr val="FF6464"/>
            </a:solidFill>
          </p:grpSpPr>
          <p:sp>
            <p:nvSpPr>
              <p:cNvPr id="93" name="Arrow: Chevron 92">
                <a:extLst>
                  <a:ext uri="{FF2B5EF4-FFF2-40B4-BE49-F238E27FC236}">
                    <a16:creationId xmlns:a16="http://schemas.microsoft.com/office/drawing/2014/main" id="{0B3677C7-6E9A-8609-9023-B8767874E7DB}"/>
                  </a:ext>
                </a:extLst>
              </p:cNvPr>
              <p:cNvSpPr/>
              <p:nvPr/>
            </p:nvSpPr>
            <p:spPr>
              <a:xfrm>
                <a:off x="4594008" y="482050"/>
                <a:ext cx="2517464" cy="641678"/>
              </a:xfrm>
              <a:prstGeom prst="chevron">
                <a:avLst/>
              </a:prstGeom>
              <a:grpFill/>
              <a:ln w="25400" cap="flat" cmpd="sng" algn="ctr">
                <a:solidFill>
                  <a:srgbClr val="FFFFFF">
                    <a:hueOff val="0"/>
                    <a:satOff val="0"/>
                    <a:lumOff val="0"/>
                    <a:alphaOff val="0"/>
                  </a:srgbClr>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mn-cs"/>
                </a:endParaRPr>
              </a:p>
            </p:txBody>
          </p:sp>
          <p:sp>
            <p:nvSpPr>
              <p:cNvPr id="94" name="Arrow: Chevron 4">
                <a:extLst>
                  <a:ext uri="{FF2B5EF4-FFF2-40B4-BE49-F238E27FC236}">
                    <a16:creationId xmlns:a16="http://schemas.microsoft.com/office/drawing/2014/main" id="{973A3E2A-EE45-6926-7B24-547F1A0E0338}"/>
                  </a:ext>
                </a:extLst>
              </p:cNvPr>
              <p:cNvSpPr txBox="1"/>
              <p:nvPr/>
            </p:nvSpPr>
            <p:spPr>
              <a:xfrm>
                <a:off x="4914847" y="482050"/>
                <a:ext cx="1875786" cy="641678"/>
              </a:xfrm>
              <a:prstGeom prst="rect">
                <a:avLst/>
              </a:prstGeom>
              <a:grpFill/>
              <a:ln>
                <a:noFill/>
              </a:ln>
              <a:effectLst/>
            </p:spPr>
            <p:txBody>
              <a:bodyPr spcFirstLastPara="0" vert="horz" wrap="square" lIns="80010" tIns="53340" rIns="26670" bIns="53340" numCol="1" spcCol="1270" anchor="b" anchorCtr="0">
                <a:noAutofit/>
              </a:bodyPr>
              <a:lstStyle/>
              <a:p>
                <a:pPr marL="0" marR="0" lvl="0" indent="0" algn="ctr" defTabSz="889000" rtl="0" eaLnBrk="1" fontAlgn="auto" latinLnBrk="0" hangingPunct="1">
                  <a:lnSpc>
                    <a:spcPct val="90000"/>
                  </a:lnSpc>
                  <a:spcBef>
                    <a:spcPts val="0"/>
                  </a:spcBef>
                  <a:spcAft>
                    <a:spcPct val="3500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a:ea typeface="+mn-ea"/>
                    <a:cs typeface="+mn-cs"/>
                  </a:rPr>
                  <a:t>Reset</a:t>
                </a:r>
              </a:p>
            </p:txBody>
          </p:sp>
        </p:grpSp>
        <p:grpSp>
          <p:nvGrpSpPr>
            <p:cNvPr id="85" name="Group 84">
              <a:extLst>
                <a:ext uri="{FF2B5EF4-FFF2-40B4-BE49-F238E27FC236}">
                  <a16:creationId xmlns:a16="http://schemas.microsoft.com/office/drawing/2014/main" id="{0E91FC13-B9DE-526D-FC7F-3AC9823B7EE1}"/>
                </a:ext>
              </a:extLst>
            </p:cNvPr>
            <p:cNvGrpSpPr/>
            <p:nvPr/>
          </p:nvGrpSpPr>
          <p:grpSpPr>
            <a:xfrm>
              <a:off x="5904075" y="5213357"/>
              <a:ext cx="2108673" cy="641678"/>
              <a:chOff x="6790633" y="482050"/>
              <a:chExt cx="2517464" cy="641678"/>
            </a:xfrm>
            <a:solidFill>
              <a:srgbClr val="FFFF64"/>
            </a:solidFill>
          </p:grpSpPr>
          <p:sp>
            <p:nvSpPr>
              <p:cNvPr id="91" name="Arrow: Chevron 90">
                <a:extLst>
                  <a:ext uri="{FF2B5EF4-FFF2-40B4-BE49-F238E27FC236}">
                    <a16:creationId xmlns:a16="http://schemas.microsoft.com/office/drawing/2014/main" id="{2F83AFEB-650C-83F7-3F25-26BA50F78781}"/>
                  </a:ext>
                </a:extLst>
              </p:cNvPr>
              <p:cNvSpPr/>
              <p:nvPr/>
            </p:nvSpPr>
            <p:spPr>
              <a:xfrm>
                <a:off x="6790633" y="482050"/>
                <a:ext cx="2517464" cy="641678"/>
              </a:xfrm>
              <a:prstGeom prst="chevron">
                <a:avLst/>
              </a:prstGeom>
              <a:grpFill/>
              <a:ln w="25400" cap="flat" cmpd="sng" algn="ctr">
                <a:solidFill>
                  <a:srgbClr val="FFFFFF">
                    <a:hueOff val="0"/>
                    <a:satOff val="0"/>
                    <a:lumOff val="0"/>
                    <a:alphaOff val="0"/>
                  </a:srgbClr>
                </a:solidFill>
                <a:prstDash val="solid"/>
              </a:ln>
              <a:effec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mn-cs"/>
                </a:endParaRPr>
              </a:p>
            </p:txBody>
          </p:sp>
          <p:sp>
            <p:nvSpPr>
              <p:cNvPr id="92" name="Arrow: Chevron 6">
                <a:extLst>
                  <a:ext uri="{FF2B5EF4-FFF2-40B4-BE49-F238E27FC236}">
                    <a16:creationId xmlns:a16="http://schemas.microsoft.com/office/drawing/2014/main" id="{C37A6C7C-780F-9A46-C7AD-ECB628D46013}"/>
                  </a:ext>
                </a:extLst>
              </p:cNvPr>
              <p:cNvSpPr txBox="1"/>
              <p:nvPr/>
            </p:nvSpPr>
            <p:spPr>
              <a:xfrm>
                <a:off x="7111472" y="482050"/>
                <a:ext cx="1875786" cy="641678"/>
              </a:xfrm>
              <a:prstGeom prst="rect">
                <a:avLst/>
              </a:prstGeom>
              <a:grpFill/>
              <a:ln>
                <a:noFill/>
              </a:ln>
              <a:effectLst/>
            </p:spPr>
            <p:txBody>
              <a:bodyPr spcFirstLastPara="0" vert="horz" wrap="square" lIns="80010" tIns="53340" rIns="26670" bIns="53340" numCol="1" spcCol="1270" anchor="b" anchorCtr="0">
                <a:noAutofit/>
              </a:bodyPr>
              <a:lstStyle/>
              <a:p>
                <a:pPr marL="0" marR="0" lvl="0" indent="0" algn="ctr" defTabSz="889000" rtl="0" eaLnBrk="1" fontAlgn="auto" latinLnBrk="0" hangingPunct="1">
                  <a:lnSpc>
                    <a:spcPct val="90000"/>
                  </a:lnSpc>
                  <a:spcBef>
                    <a:spcPts val="0"/>
                  </a:spcBef>
                  <a:spcAft>
                    <a:spcPct val="3500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a:ea typeface="+mn-ea"/>
                    <a:cs typeface="+mn-cs"/>
                  </a:rPr>
                  <a:t>Prepare &amp; Certify</a:t>
                </a:r>
              </a:p>
            </p:txBody>
          </p:sp>
        </p:grpSp>
        <p:grpSp>
          <p:nvGrpSpPr>
            <p:cNvPr id="86" name="Group 85">
              <a:extLst>
                <a:ext uri="{FF2B5EF4-FFF2-40B4-BE49-F238E27FC236}">
                  <a16:creationId xmlns:a16="http://schemas.microsoft.com/office/drawing/2014/main" id="{3D207E1C-044A-026C-957C-33E0C919D511}"/>
                </a:ext>
              </a:extLst>
            </p:cNvPr>
            <p:cNvGrpSpPr/>
            <p:nvPr/>
          </p:nvGrpSpPr>
          <p:grpSpPr>
            <a:xfrm>
              <a:off x="7744008" y="5213357"/>
              <a:ext cx="3972730" cy="641678"/>
              <a:chOff x="8987259" y="482050"/>
              <a:chExt cx="2517464" cy="641678"/>
            </a:xfrm>
            <a:solidFill>
              <a:srgbClr val="64FF8A"/>
            </a:solidFill>
          </p:grpSpPr>
          <p:sp>
            <p:nvSpPr>
              <p:cNvPr id="89" name="Arrow: Chevron 88">
                <a:extLst>
                  <a:ext uri="{FF2B5EF4-FFF2-40B4-BE49-F238E27FC236}">
                    <a16:creationId xmlns:a16="http://schemas.microsoft.com/office/drawing/2014/main" id="{1F811AE2-C1A5-8B07-2DF1-6913FF3E7DD0}"/>
                  </a:ext>
                </a:extLst>
              </p:cNvPr>
              <p:cNvSpPr/>
              <p:nvPr/>
            </p:nvSpPr>
            <p:spPr>
              <a:xfrm>
                <a:off x="8987259" y="482050"/>
                <a:ext cx="2517464" cy="641678"/>
              </a:xfrm>
              <a:prstGeom prst="chevron">
                <a:avLst/>
              </a:prstGeom>
              <a:grpFill/>
              <a:ln w="25400" cap="flat" cmpd="sng" algn="ctr">
                <a:solidFill>
                  <a:srgbClr val="FFFFFF">
                    <a:hueOff val="0"/>
                    <a:satOff val="0"/>
                    <a:lumOff val="0"/>
                    <a:alphaOff val="0"/>
                  </a:srgbClr>
                </a:solidFill>
                <a:prstDash val="solid"/>
              </a:ln>
              <a:effec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mn-cs"/>
                </a:endParaRPr>
              </a:p>
            </p:txBody>
          </p:sp>
          <p:sp>
            <p:nvSpPr>
              <p:cNvPr id="90" name="Arrow: Chevron 8">
                <a:extLst>
                  <a:ext uri="{FF2B5EF4-FFF2-40B4-BE49-F238E27FC236}">
                    <a16:creationId xmlns:a16="http://schemas.microsoft.com/office/drawing/2014/main" id="{78E2D0B1-CF71-5EDA-6D52-4D0E3E41E97B}"/>
                  </a:ext>
                </a:extLst>
              </p:cNvPr>
              <p:cNvSpPr txBox="1"/>
              <p:nvPr/>
            </p:nvSpPr>
            <p:spPr>
              <a:xfrm>
                <a:off x="9308098" y="482050"/>
                <a:ext cx="1875786" cy="641678"/>
              </a:xfrm>
              <a:prstGeom prst="rect">
                <a:avLst/>
              </a:prstGeom>
              <a:grpFill/>
              <a:ln>
                <a:noFill/>
              </a:ln>
              <a:effectLst/>
            </p:spPr>
            <p:txBody>
              <a:bodyPr spcFirstLastPara="0" vert="horz" wrap="square" lIns="80010" tIns="53340" rIns="26670" bIns="53340" numCol="1" spcCol="1270" anchor="b" anchorCtr="0">
                <a:noAutofit/>
              </a:bodyPr>
              <a:lstStyle/>
              <a:p>
                <a:pPr marL="0" marR="0" lvl="0" indent="0" algn="ctr" defTabSz="889000" rtl="0" eaLnBrk="1" fontAlgn="auto" latinLnBrk="0" hangingPunct="1">
                  <a:lnSpc>
                    <a:spcPct val="90000"/>
                  </a:lnSpc>
                  <a:spcBef>
                    <a:spcPts val="0"/>
                  </a:spcBef>
                  <a:spcAft>
                    <a:spcPct val="3500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a:ea typeface="+mn-ea"/>
                    <a:cs typeface="+mn-cs"/>
                  </a:rPr>
                  <a:t>Available</a:t>
                </a:r>
                <a:endParaRPr kumimoji="0" lang="en-US" sz="1200" b="0" i="0" u="none" strike="noStrike" kern="0" cap="none" spc="0" normalizeH="0" baseline="0" noProof="0" dirty="0">
                  <a:ln>
                    <a:noFill/>
                  </a:ln>
                  <a:solidFill>
                    <a:srgbClr val="000000"/>
                  </a:solidFill>
                  <a:effectLst/>
                  <a:uLnTx/>
                  <a:uFillTx/>
                  <a:latin typeface="Arial"/>
                  <a:ea typeface="+mn-ea"/>
                  <a:cs typeface="+mn-cs"/>
                </a:endParaRPr>
              </a:p>
            </p:txBody>
          </p:sp>
        </p:grpSp>
        <p:graphicFrame>
          <p:nvGraphicFramePr>
            <p:cNvPr id="87" name="Diagram 86">
              <a:extLst>
                <a:ext uri="{FF2B5EF4-FFF2-40B4-BE49-F238E27FC236}">
                  <a16:creationId xmlns:a16="http://schemas.microsoft.com/office/drawing/2014/main" id="{03B34492-4D61-9EB9-0F53-CFEE536E8DCD}"/>
                </a:ext>
              </a:extLst>
            </p:cNvPr>
            <p:cNvGraphicFramePr/>
            <p:nvPr/>
          </p:nvGraphicFramePr>
          <p:xfrm>
            <a:off x="4332527" y="4455354"/>
            <a:ext cx="7676078" cy="160577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8" name="Rectangle 87">
              <a:extLst>
                <a:ext uri="{FF2B5EF4-FFF2-40B4-BE49-F238E27FC236}">
                  <a16:creationId xmlns:a16="http://schemas.microsoft.com/office/drawing/2014/main" id="{B316C54B-300D-6038-06B4-484450163F96}"/>
                </a:ext>
              </a:extLst>
            </p:cNvPr>
            <p:cNvSpPr/>
            <p:nvPr/>
          </p:nvSpPr>
          <p:spPr>
            <a:xfrm>
              <a:off x="1673077" y="4937096"/>
              <a:ext cx="2678605" cy="642128"/>
            </a:xfrm>
            <a:prstGeom prst="rect">
              <a:avLst/>
            </a:prstGeom>
            <a:solidFill>
              <a:srgbClr val="FFFFFF">
                <a:lumMod val="50000"/>
              </a:srgbClr>
            </a:solidFill>
            <a:ln w="38100" cap="flat" cmpd="sng" algn="ctr">
              <a:solidFill>
                <a:srgbClr val="FFFFFF"/>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Arial"/>
                  <a:ea typeface="+mn-ea"/>
                  <a:cs typeface="+mn-cs"/>
                </a:rPr>
                <a:t>Air Task Force (ATF):</a:t>
              </a:r>
              <a:br>
                <a:rPr kumimoji="0" lang="en-US" sz="1800" b="1" i="0" u="none" strike="noStrike" kern="0" cap="none" spc="0" normalizeH="0" baseline="0" noProof="0" dirty="0">
                  <a:ln>
                    <a:noFill/>
                  </a:ln>
                  <a:solidFill>
                    <a:srgbClr val="FFFFFF"/>
                  </a:solidFill>
                  <a:effectLst/>
                  <a:uLnTx/>
                  <a:uFillTx/>
                  <a:latin typeface="Arial"/>
                  <a:ea typeface="+mn-ea"/>
                  <a:cs typeface="+mn-cs"/>
                </a:rPr>
              </a:br>
              <a:r>
                <a:rPr kumimoji="0" lang="en-US" sz="1800" b="1" i="0" u="none" strike="noStrike" kern="0" cap="none" spc="0" normalizeH="0" baseline="0" noProof="0" dirty="0">
                  <a:ln>
                    <a:noFill/>
                  </a:ln>
                  <a:solidFill>
                    <a:srgbClr val="FFFFFF"/>
                  </a:solidFill>
                  <a:effectLst/>
                  <a:uLnTx/>
                  <a:uFillTx/>
                  <a:latin typeface="Arial"/>
                  <a:ea typeface="+mn-ea"/>
                  <a:cs typeface="+mn-cs"/>
                </a:rPr>
                <a:t>from 3-4 bases</a:t>
              </a:r>
            </a:p>
          </p:txBody>
        </p:sp>
      </p:grpSp>
      <p:grpSp>
        <p:nvGrpSpPr>
          <p:cNvPr id="95" name="Group 94">
            <a:extLst>
              <a:ext uri="{FF2B5EF4-FFF2-40B4-BE49-F238E27FC236}">
                <a16:creationId xmlns:a16="http://schemas.microsoft.com/office/drawing/2014/main" id="{DF1236CF-8C9E-E21C-253D-4ECFF62977E6}"/>
              </a:ext>
            </a:extLst>
          </p:cNvPr>
          <p:cNvGrpSpPr/>
          <p:nvPr/>
        </p:nvGrpSpPr>
        <p:grpSpPr>
          <a:xfrm>
            <a:off x="578349" y="4204858"/>
            <a:ext cx="9627343" cy="1605779"/>
            <a:chOff x="2381261" y="4455354"/>
            <a:chExt cx="9627343" cy="1605779"/>
          </a:xfrm>
        </p:grpSpPr>
        <p:grpSp>
          <p:nvGrpSpPr>
            <p:cNvPr id="96" name="Group 95">
              <a:extLst>
                <a:ext uri="{FF2B5EF4-FFF2-40B4-BE49-F238E27FC236}">
                  <a16:creationId xmlns:a16="http://schemas.microsoft.com/office/drawing/2014/main" id="{1AD602B6-D602-C65C-D2EC-6076688D18F3}"/>
                </a:ext>
              </a:extLst>
            </p:cNvPr>
            <p:cNvGrpSpPr/>
            <p:nvPr/>
          </p:nvGrpSpPr>
          <p:grpSpPr>
            <a:xfrm>
              <a:off x="4057976" y="5213357"/>
              <a:ext cx="2154265" cy="641685"/>
              <a:chOff x="4594008" y="482050"/>
              <a:chExt cx="2517464" cy="641685"/>
            </a:xfrm>
            <a:solidFill>
              <a:srgbClr val="FF6464"/>
            </a:solidFill>
          </p:grpSpPr>
          <p:sp>
            <p:nvSpPr>
              <p:cNvPr id="105" name="Arrow: Chevron 104">
                <a:extLst>
                  <a:ext uri="{FF2B5EF4-FFF2-40B4-BE49-F238E27FC236}">
                    <a16:creationId xmlns:a16="http://schemas.microsoft.com/office/drawing/2014/main" id="{F7344CB4-3656-E71C-0484-C68E8432E1EA}"/>
                  </a:ext>
                </a:extLst>
              </p:cNvPr>
              <p:cNvSpPr/>
              <p:nvPr/>
            </p:nvSpPr>
            <p:spPr>
              <a:xfrm>
                <a:off x="4594008" y="482057"/>
                <a:ext cx="2517464" cy="641678"/>
              </a:xfrm>
              <a:prstGeom prst="chevron">
                <a:avLst/>
              </a:prstGeom>
              <a:grpFill/>
              <a:ln w="25400" cap="flat" cmpd="sng" algn="ctr">
                <a:solidFill>
                  <a:srgbClr val="FFFFFF">
                    <a:hueOff val="0"/>
                    <a:satOff val="0"/>
                    <a:lumOff val="0"/>
                    <a:alphaOff val="0"/>
                  </a:srgbClr>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mn-cs"/>
                </a:endParaRPr>
              </a:p>
            </p:txBody>
          </p:sp>
          <p:sp>
            <p:nvSpPr>
              <p:cNvPr id="106" name="Arrow: Chevron 4">
                <a:extLst>
                  <a:ext uri="{FF2B5EF4-FFF2-40B4-BE49-F238E27FC236}">
                    <a16:creationId xmlns:a16="http://schemas.microsoft.com/office/drawing/2014/main" id="{0039924E-1D75-FF4D-B221-34F87474F8FF}"/>
                  </a:ext>
                </a:extLst>
              </p:cNvPr>
              <p:cNvSpPr txBox="1"/>
              <p:nvPr/>
            </p:nvSpPr>
            <p:spPr>
              <a:xfrm>
                <a:off x="4914847" y="482050"/>
                <a:ext cx="1875786" cy="641678"/>
              </a:xfrm>
              <a:prstGeom prst="rect">
                <a:avLst/>
              </a:prstGeom>
              <a:grpFill/>
              <a:ln>
                <a:noFill/>
              </a:ln>
              <a:effectLst/>
            </p:spPr>
            <p:txBody>
              <a:bodyPr spcFirstLastPara="0" vert="horz" wrap="square" lIns="80010" tIns="53340" rIns="26670" bIns="53340" numCol="1" spcCol="1270" anchor="b" anchorCtr="0">
                <a:noAutofit/>
              </a:bodyPr>
              <a:lstStyle/>
              <a:p>
                <a:pPr marL="0" marR="0" lvl="0" indent="0" algn="ctr" defTabSz="889000" rtl="0" eaLnBrk="1" fontAlgn="auto" latinLnBrk="0" hangingPunct="1">
                  <a:lnSpc>
                    <a:spcPct val="90000"/>
                  </a:lnSpc>
                  <a:spcBef>
                    <a:spcPts val="0"/>
                  </a:spcBef>
                  <a:spcAft>
                    <a:spcPct val="3500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a:ea typeface="+mn-ea"/>
                    <a:cs typeface="+mn-cs"/>
                  </a:rPr>
                  <a:t>Reset</a:t>
                </a:r>
                <a:endParaRPr kumimoji="0" lang="en-US" sz="1600"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97" name="Group 96">
              <a:extLst>
                <a:ext uri="{FF2B5EF4-FFF2-40B4-BE49-F238E27FC236}">
                  <a16:creationId xmlns:a16="http://schemas.microsoft.com/office/drawing/2014/main" id="{1CED560A-F9D6-A8E1-C6E0-C8017FEF37FD}"/>
                </a:ext>
              </a:extLst>
            </p:cNvPr>
            <p:cNvGrpSpPr/>
            <p:nvPr/>
          </p:nvGrpSpPr>
          <p:grpSpPr>
            <a:xfrm>
              <a:off x="5904075" y="5213357"/>
              <a:ext cx="2108673" cy="641678"/>
              <a:chOff x="6790633" y="482050"/>
              <a:chExt cx="2517464" cy="641678"/>
            </a:xfrm>
            <a:solidFill>
              <a:srgbClr val="FFFF64"/>
            </a:solidFill>
          </p:grpSpPr>
          <p:sp>
            <p:nvSpPr>
              <p:cNvPr id="103" name="Arrow: Chevron 102">
                <a:extLst>
                  <a:ext uri="{FF2B5EF4-FFF2-40B4-BE49-F238E27FC236}">
                    <a16:creationId xmlns:a16="http://schemas.microsoft.com/office/drawing/2014/main" id="{BF3D74A0-4622-A1B8-8210-27928803B4AA}"/>
                  </a:ext>
                </a:extLst>
              </p:cNvPr>
              <p:cNvSpPr/>
              <p:nvPr/>
            </p:nvSpPr>
            <p:spPr>
              <a:xfrm>
                <a:off x="6790633" y="482050"/>
                <a:ext cx="2517464" cy="641678"/>
              </a:xfrm>
              <a:prstGeom prst="chevron">
                <a:avLst/>
              </a:prstGeom>
              <a:grpFill/>
              <a:ln w="25400" cap="flat" cmpd="sng" algn="ctr">
                <a:solidFill>
                  <a:srgbClr val="FFFFFF">
                    <a:hueOff val="0"/>
                    <a:satOff val="0"/>
                    <a:lumOff val="0"/>
                    <a:alphaOff val="0"/>
                  </a:srgbClr>
                </a:solidFill>
                <a:prstDash val="solid"/>
              </a:ln>
              <a:effec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mn-cs"/>
                </a:endParaRPr>
              </a:p>
            </p:txBody>
          </p:sp>
          <p:sp>
            <p:nvSpPr>
              <p:cNvPr id="104" name="Arrow: Chevron 6">
                <a:extLst>
                  <a:ext uri="{FF2B5EF4-FFF2-40B4-BE49-F238E27FC236}">
                    <a16:creationId xmlns:a16="http://schemas.microsoft.com/office/drawing/2014/main" id="{F4912D5F-303C-9FA5-4CC4-601E37EAC413}"/>
                  </a:ext>
                </a:extLst>
              </p:cNvPr>
              <p:cNvSpPr txBox="1"/>
              <p:nvPr/>
            </p:nvSpPr>
            <p:spPr>
              <a:xfrm>
                <a:off x="7111472" y="482050"/>
                <a:ext cx="1875786" cy="641678"/>
              </a:xfrm>
              <a:prstGeom prst="rect">
                <a:avLst/>
              </a:prstGeom>
              <a:grpFill/>
              <a:ln>
                <a:noFill/>
              </a:ln>
              <a:effectLst/>
            </p:spPr>
            <p:txBody>
              <a:bodyPr spcFirstLastPara="0" vert="horz" wrap="square" lIns="80010" tIns="53340" rIns="26670" bIns="53340" numCol="1" spcCol="1270" anchor="b" anchorCtr="0">
                <a:noAutofit/>
              </a:bodyPr>
              <a:lstStyle/>
              <a:p>
                <a:pPr marL="0" marR="0" lvl="0" indent="0" algn="ctr" defTabSz="889000" rtl="0" eaLnBrk="1" fontAlgn="auto" latinLnBrk="0" hangingPunct="1">
                  <a:lnSpc>
                    <a:spcPct val="90000"/>
                  </a:lnSpc>
                  <a:spcBef>
                    <a:spcPts val="0"/>
                  </a:spcBef>
                  <a:spcAft>
                    <a:spcPct val="3500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a:ea typeface="+mn-ea"/>
                    <a:cs typeface="+mn-cs"/>
                  </a:rPr>
                  <a:t>Prepare &amp; Certify</a:t>
                </a:r>
              </a:p>
            </p:txBody>
          </p:sp>
        </p:grpSp>
        <p:grpSp>
          <p:nvGrpSpPr>
            <p:cNvPr id="98" name="Group 97">
              <a:extLst>
                <a:ext uri="{FF2B5EF4-FFF2-40B4-BE49-F238E27FC236}">
                  <a16:creationId xmlns:a16="http://schemas.microsoft.com/office/drawing/2014/main" id="{8B1D3617-6E8D-3688-6114-699B5D929343}"/>
                </a:ext>
              </a:extLst>
            </p:cNvPr>
            <p:cNvGrpSpPr/>
            <p:nvPr/>
          </p:nvGrpSpPr>
          <p:grpSpPr>
            <a:xfrm>
              <a:off x="7744008" y="5213357"/>
              <a:ext cx="3972730" cy="641678"/>
              <a:chOff x="8987259" y="482050"/>
              <a:chExt cx="2517464" cy="641678"/>
            </a:xfrm>
            <a:solidFill>
              <a:srgbClr val="64FF8A"/>
            </a:solidFill>
          </p:grpSpPr>
          <p:sp>
            <p:nvSpPr>
              <p:cNvPr id="101" name="Arrow: Chevron 100">
                <a:extLst>
                  <a:ext uri="{FF2B5EF4-FFF2-40B4-BE49-F238E27FC236}">
                    <a16:creationId xmlns:a16="http://schemas.microsoft.com/office/drawing/2014/main" id="{119EDDC3-DC33-E72C-F5A7-A9F3C0207B12}"/>
                  </a:ext>
                </a:extLst>
              </p:cNvPr>
              <p:cNvSpPr/>
              <p:nvPr/>
            </p:nvSpPr>
            <p:spPr>
              <a:xfrm>
                <a:off x="8987259" y="482050"/>
                <a:ext cx="2517464" cy="641678"/>
              </a:xfrm>
              <a:prstGeom prst="chevron">
                <a:avLst/>
              </a:prstGeom>
              <a:grpFill/>
              <a:ln w="25400" cap="flat" cmpd="sng" algn="ctr">
                <a:solidFill>
                  <a:srgbClr val="FFFFFF">
                    <a:hueOff val="0"/>
                    <a:satOff val="0"/>
                    <a:lumOff val="0"/>
                    <a:alphaOff val="0"/>
                  </a:srgbClr>
                </a:solidFill>
                <a:prstDash val="solid"/>
              </a:ln>
              <a:effec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mn-cs"/>
                </a:endParaRPr>
              </a:p>
            </p:txBody>
          </p:sp>
          <p:sp>
            <p:nvSpPr>
              <p:cNvPr id="102" name="Arrow: Chevron 8">
                <a:extLst>
                  <a:ext uri="{FF2B5EF4-FFF2-40B4-BE49-F238E27FC236}">
                    <a16:creationId xmlns:a16="http://schemas.microsoft.com/office/drawing/2014/main" id="{E07A6439-E5B0-6773-7E14-911F879C4F9E}"/>
                  </a:ext>
                </a:extLst>
              </p:cNvPr>
              <p:cNvSpPr txBox="1"/>
              <p:nvPr/>
            </p:nvSpPr>
            <p:spPr>
              <a:xfrm>
                <a:off x="9308098" y="482050"/>
                <a:ext cx="1875786" cy="641678"/>
              </a:xfrm>
              <a:prstGeom prst="rect">
                <a:avLst/>
              </a:prstGeom>
              <a:grpFill/>
              <a:ln>
                <a:noFill/>
              </a:ln>
              <a:effectLst/>
            </p:spPr>
            <p:txBody>
              <a:bodyPr spcFirstLastPara="0" vert="horz" wrap="square" lIns="80010" tIns="53340" rIns="26670" bIns="53340" numCol="1" spcCol="1270" anchor="b" anchorCtr="0">
                <a:noAutofit/>
              </a:bodyPr>
              <a:lstStyle/>
              <a:p>
                <a:pPr marL="0" marR="0" lvl="0" indent="0" algn="ctr" defTabSz="889000" rtl="0" eaLnBrk="1" fontAlgn="auto" latinLnBrk="0" hangingPunct="1">
                  <a:lnSpc>
                    <a:spcPct val="90000"/>
                  </a:lnSpc>
                  <a:spcBef>
                    <a:spcPts val="0"/>
                  </a:spcBef>
                  <a:spcAft>
                    <a:spcPct val="3500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a:ea typeface="+mn-ea"/>
                    <a:cs typeface="+mn-cs"/>
                  </a:rPr>
                  <a:t>Available</a:t>
                </a:r>
                <a:endParaRPr kumimoji="0" lang="en-US" sz="1200" b="0" i="0" u="none" strike="noStrike" kern="0" cap="none" spc="0" normalizeH="0" baseline="0" noProof="0" dirty="0">
                  <a:ln>
                    <a:noFill/>
                  </a:ln>
                  <a:solidFill>
                    <a:srgbClr val="000000"/>
                  </a:solidFill>
                  <a:effectLst/>
                  <a:uLnTx/>
                  <a:uFillTx/>
                  <a:latin typeface="Arial"/>
                  <a:ea typeface="+mn-ea"/>
                  <a:cs typeface="+mn-cs"/>
                </a:endParaRPr>
              </a:p>
            </p:txBody>
          </p:sp>
        </p:grpSp>
        <p:graphicFrame>
          <p:nvGraphicFramePr>
            <p:cNvPr id="99" name="Diagram 98">
              <a:extLst>
                <a:ext uri="{FF2B5EF4-FFF2-40B4-BE49-F238E27FC236}">
                  <a16:creationId xmlns:a16="http://schemas.microsoft.com/office/drawing/2014/main" id="{C7EED8B5-1F75-8BED-6C55-28DC90F5F0E3}"/>
                </a:ext>
              </a:extLst>
            </p:cNvPr>
            <p:cNvGraphicFramePr/>
            <p:nvPr/>
          </p:nvGraphicFramePr>
          <p:xfrm>
            <a:off x="6144400" y="4455354"/>
            <a:ext cx="5864204" cy="1605779"/>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00" name="Rectangle 99">
              <a:extLst>
                <a:ext uri="{FF2B5EF4-FFF2-40B4-BE49-F238E27FC236}">
                  <a16:creationId xmlns:a16="http://schemas.microsoft.com/office/drawing/2014/main" id="{9C139A64-5D62-AF6D-E782-69A9DFC504BD}"/>
                </a:ext>
              </a:extLst>
            </p:cNvPr>
            <p:cNvSpPr/>
            <p:nvPr/>
          </p:nvSpPr>
          <p:spPr>
            <a:xfrm>
              <a:off x="2381261" y="4941769"/>
              <a:ext cx="3822551" cy="642128"/>
            </a:xfrm>
            <a:prstGeom prst="rect">
              <a:avLst/>
            </a:prstGeom>
            <a:solidFill>
              <a:srgbClr val="FFFFFF">
                <a:lumMod val="50000"/>
              </a:srgbClr>
            </a:solidFill>
            <a:ln w="38100" cap="flat" cmpd="sng" algn="ctr">
              <a:solidFill>
                <a:srgbClr val="FFFFFF"/>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Arial"/>
                  <a:ea typeface="+mn-ea"/>
                  <a:cs typeface="+mn-cs"/>
                </a:rPr>
                <a:t>Deployable Combat Wing (DCW):</a:t>
              </a:r>
              <a:br>
                <a:rPr kumimoji="0" lang="en-US" sz="1800" b="1" i="0" u="none" strike="noStrike" kern="0" cap="none" spc="0" normalizeH="0" baseline="0" noProof="0" dirty="0">
                  <a:ln>
                    <a:noFill/>
                  </a:ln>
                  <a:solidFill>
                    <a:srgbClr val="FFFFFF"/>
                  </a:solidFill>
                  <a:effectLst/>
                  <a:uLnTx/>
                  <a:uFillTx/>
                  <a:latin typeface="Arial"/>
                  <a:ea typeface="+mn-ea"/>
                  <a:cs typeface="+mn-cs"/>
                </a:rPr>
              </a:br>
              <a:r>
                <a:rPr kumimoji="0" lang="en-US" sz="1800" b="1" i="0" u="none" strike="noStrike" kern="0" cap="none" spc="0" normalizeH="0" baseline="0" noProof="0" dirty="0">
                  <a:ln>
                    <a:noFill/>
                  </a:ln>
                  <a:solidFill>
                    <a:srgbClr val="FFFFFF"/>
                  </a:solidFill>
                  <a:effectLst/>
                  <a:uLnTx/>
                  <a:uFillTx/>
                  <a:latin typeface="Arial"/>
                  <a:ea typeface="+mn-ea"/>
                  <a:cs typeface="+mn-cs"/>
                </a:rPr>
                <a:t>1 base</a:t>
              </a:r>
            </a:p>
          </p:txBody>
        </p:sp>
      </p:grpSp>
      <p:cxnSp>
        <p:nvCxnSpPr>
          <p:cNvPr id="107" name="Straight Connector 106">
            <a:extLst>
              <a:ext uri="{FF2B5EF4-FFF2-40B4-BE49-F238E27FC236}">
                <a16:creationId xmlns:a16="http://schemas.microsoft.com/office/drawing/2014/main" id="{283749C5-1643-CA0C-1D20-6C65CF11F45A}"/>
              </a:ext>
            </a:extLst>
          </p:cNvPr>
          <p:cNvCxnSpPr>
            <a:cxnSpLocks/>
          </p:cNvCxnSpPr>
          <p:nvPr/>
        </p:nvCxnSpPr>
        <p:spPr>
          <a:xfrm>
            <a:off x="8309844" y="1208870"/>
            <a:ext cx="63244" cy="5122810"/>
          </a:xfrm>
          <a:prstGeom prst="line">
            <a:avLst/>
          </a:prstGeom>
          <a:noFill/>
          <a:ln w="79375" cap="flat" cmpd="sng" algn="ctr">
            <a:solidFill>
              <a:srgbClr val="FFFFFF">
                <a:lumMod val="50000"/>
              </a:srgbClr>
            </a:solidFill>
            <a:prstDash val="sysDot"/>
          </a:ln>
          <a:effectLst/>
        </p:spPr>
      </p:cxnSp>
      <p:sp>
        <p:nvSpPr>
          <p:cNvPr id="108" name="TextBox 107">
            <a:extLst>
              <a:ext uri="{FF2B5EF4-FFF2-40B4-BE49-F238E27FC236}">
                <a16:creationId xmlns:a16="http://schemas.microsoft.com/office/drawing/2014/main" id="{7B6BA103-C3BA-CE4D-D681-898586E4080A}"/>
              </a:ext>
            </a:extLst>
          </p:cNvPr>
          <p:cNvSpPr txBox="1"/>
          <p:nvPr/>
        </p:nvSpPr>
        <p:spPr>
          <a:xfrm>
            <a:off x="8373088" y="1193371"/>
            <a:ext cx="27238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lumMod val="50000"/>
                  </a:srgbClr>
                </a:solidFill>
                <a:effectLst/>
                <a:uLnTx/>
                <a:uFillTx/>
                <a:latin typeface="Arial"/>
                <a:ea typeface="+mn-ea"/>
                <a:cs typeface="+mn-cs"/>
              </a:rPr>
              <a:t>Employment Start Date</a:t>
            </a:r>
          </a:p>
        </p:txBody>
      </p:sp>
      <p:sp>
        <p:nvSpPr>
          <p:cNvPr id="109" name="Arrow: Down 108">
            <a:extLst>
              <a:ext uri="{FF2B5EF4-FFF2-40B4-BE49-F238E27FC236}">
                <a16:creationId xmlns:a16="http://schemas.microsoft.com/office/drawing/2014/main" id="{F1C0ED1B-7C28-9CA4-9F32-720EB3C9150F}"/>
              </a:ext>
            </a:extLst>
          </p:cNvPr>
          <p:cNvSpPr/>
          <p:nvPr/>
        </p:nvSpPr>
        <p:spPr>
          <a:xfrm>
            <a:off x="11809927" y="3086659"/>
            <a:ext cx="300029" cy="872761"/>
          </a:xfrm>
          <a:prstGeom prst="downArrow">
            <a:avLst/>
          </a:prstGeom>
          <a:solidFill>
            <a:srgbClr val="00CC99"/>
          </a:solidFill>
          <a:ln w="25400" cap="flat" cmpd="sng" algn="ctr">
            <a:solidFill>
              <a:srgbClr val="00CC99">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110" name="Arrow: Down 109">
            <a:extLst>
              <a:ext uri="{FF2B5EF4-FFF2-40B4-BE49-F238E27FC236}">
                <a16:creationId xmlns:a16="http://schemas.microsoft.com/office/drawing/2014/main" id="{B1E16DCF-B730-3B24-F976-AC9CB53A1086}"/>
              </a:ext>
            </a:extLst>
          </p:cNvPr>
          <p:cNvSpPr/>
          <p:nvPr/>
        </p:nvSpPr>
        <p:spPr>
          <a:xfrm>
            <a:off x="11776268" y="4810404"/>
            <a:ext cx="300029" cy="872761"/>
          </a:xfrm>
          <a:prstGeom prst="downArrow">
            <a:avLst/>
          </a:prstGeom>
          <a:solidFill>
            <a:srgbClr val="00CC99"/>
          </a:solidFill>
          <a:ln w="25400" cap="flat" cmpd="sng" algn="ctr">
            <a:solidFill>
              <a:srgbClr val="00CC99">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cxnSp>
        <p:nvCxnSpPr>
          <p:cNvPr id="111" name="Straight Connector 110">
            <a:extLst>
              <a:ext uri="{FF2B5EF4-FFF2-40B4-BE49-F238E27FC236}">
                <a16:creationId xmlns:a16="http://schemas.microsoft.com/office/drawing/2014/main" id="{BC4F8F48-91B9-49DF-9951-9BD5A423CD99}"/>
              </a:ext>
            </a:extLst>
          </p:cNvPr>
          <p:cNvCxnSpPr/>
          <p:nvPr/>
        </p:nvCxnSpPr>
        <p:spPr>
          <a:xfrm>
            <a:off x="61254" y="4587851"/>
            <a:ext cx="12023224" cy="41430"/>
          </a:xfrm>
          <a:prstGeom prst="line">
            <a:avLst/>
          </a:prstGeom>
          <a:noFill/>
          <a:ln w="9525" cap="flat" cmpd="sng" algn="ctr">
            <a:solidFill>
              <a:srgbClr val="FFFFFF">
                <a:lumMod val="50000"/>
              </a:srgbClr>
            </a:solidFill>
            <a:prstDash val="solid"/>
          </a:ln>
          <a:effectLst/>
        </p:spPr>
      </p:cxnSp>
      <p:sp>
        <p:nvSpPr>
          <p:cNvPr id="112" name="TextBox 111">
            <a:extLst>
              <a:ext uri="{FF2B5EF4-FFF2-40B4-BE49-F238E27FC236}">
                <a16:creationId xmlns:a16="http://schemas.microsoft.com/office/drawing/2014/main" id="{B707B56D-4CA7-4AC0-88B6-4AAD560A82B0}"/>
              </a:ext>
            </a:extLst>
          </p:cNvPr>
          <p:cNvSpPr txBox="1"/>
          <p:nvPr/>
        </p:nvSpPr>
        <p:spPr>
          <a:xfrm>
            <a:off x="10585649" y="2384481"/>
            <a:ext cx="1608133"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mn-cs"/>
              </a:rPr>
              <a:t>AFFORGEN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mn-cs"/>
              </a:rPr>
              <a:t>Implemented</a:t>
            </a:r>
          </a:p>
        </p:txBody>
      </p:sp>
      <p:sp>
        <p:nvSpPr>
          <p:cNvPr id="113" name="TextBox 112">
            <a:extLst>
              <a:ext uri="{FF2B5EF4-FFF2-40B4-BE49-F238E27FC236}">
                <a16:creationId xmlns:a16="http://schemas.microsoft.com/office/drawing/2014/main" id="{AF63DDBF-DF0D-C2D0-5EC9-5DF3D1C49F2E}"/>
              </a:ext>
            </a:extLst>
          </p:cNvPr>
          <p:cNvSpPr txBox="1"/>
          <p:nvPr/>
        </p:nvSpPr>
        <p:spPr>
          <a:xfrm>
            <a:off x="10287734" y="4677571"/>
            <a:ext cx="1608133"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mn-cs"/>
              </a:rPr>
              <a:t>Great Power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mn-cs"/>
              </a:rPr>
              <a:t>Competition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mn-cs"/>
              </a:rPr>
              <a:t>Initiatives</a:t>
            </a:r>
          </a:p>
        </p:txBody>
      </p:sp>
      <p:sp>
        <p:nvSpPr>
          <p:cNvPr id="114" name="TextBox 113">
            <a:extLst>
              <a:ext uri="{FF2B5EF4-FFF2-40B4-BE49-F238E27FC236}">
                <a16:creationId xmlns:a16="http://schemas.microsoft.com/office/drawing/2014/main" id="{27ED811C-B3B3-2B48-C8FA-EFB974B16A57}"/>
              </a:ext>
            </a:extLst>
          </p:cNvPr>
          <p:cNvSpPr txBox="1"/>
          <p:nvPr/>
        </p:nvSpPr>
        <p:spPr>
          <a:xfrm>
            <a:off x="-1780" y="5764143"/>
            <a:ext cx="12193780" cy="584775"/>
          </a:xfrm>
          <a:prstGeom prst="rect">
            <a:avLst/>
          </a:prstGeom>
          <a:solidFill>
            <a:srgbClr val="AAE2CA">
              <a:lumMod val="50000"/>
            </a:srgb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Arial"/>
                <a:ea typeface="+mn-ea"/>
                <a:cs typeface="+mn-cs"/>
              </a:rPr>
              <a:t>Desired End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Arial"/>
                <a:ea typeface="+mn-ea"/>
                <a:cs typeface="+mn-cs"/>
              </a:rPr>
              <a:t>Standing Combat Wings organized for warfighting… ready across the warfighting spectrum… competition to conflict.</a:t>
            </a:r>
          </a:p>
        </p:txBody>
      </p:sp>
      <p:cxnSp>
        <p:nvCxnSpPr>
          <p:cNvPr id="115" name="Straight Connector 114">
            <a:extLst>
              <a:ext uri="{FF2B5EF4-FFF2-40B4-BE49-F238E27FC236}">
                <a16:creationId xmlns:a16="http://schemas.microsoft.com/office/drawing/2014/main" id="{7710614C-DB7A-8F74-99A4-FE5B12E4E68B}"/>
              </a:ext>
            </a:extLst>
          </p:cNvPr>
          <p:cNvCxnSpPr/>
          <p:nvPr/>
        </p:nvCxnSpPr>
        <p:spPr>
          <a:xfrm>
            <a:off x="74172" y="2229524"/>
            <a:ext cx="12023224" cy="41430"/>
          </a:xfrm>
          <a:prstGeom prst="line">
            <a:avLst/>
          </a:prstGeom>
          <a:noFill/>
          <a:ln w="9525" cap="flat" cmpd="sng" algn="ctr">
            <a:solidFill>
              <a:srgbClr val="FFFFFF">
                <a:lumMod val="50000"/>
              </a:srgbClr>
            </a:solidFill>
            <a:prstDash val="solid"/>
          </a:ln>
          <a:effectLst/>
        </p:spPr>
      </p:cxnSp>
    </p:spTree>
    <p:extLst>
      <p:ext uri="{BB962C8B-B14F-4D97-AF65-F5344CB8AC3E}">
        <p14:creationId xmlns:p14="http://schemas.microsoft.com/office/powerpoint/2010/main" val="3866240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B9181C-33EC-DD9E-7BC4-DC6E6554B9FB}"/>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7256DB1-98A0-4C5B-B461-C003FBFE3B06}" type="slidenum">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dirty="0">
              <a:ln>
                <a:noFill/>
              </a:ln>
              <a:solidFill>
                <a:srgbClr val="E7E6E6"/>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6D5D9F63-D2CB-13D2-50F6-90B2F45160E9}"/>
              </a:ext>
            </a:extLst>
          </p:cNvPr>
          <p:cNvSpPr>
            <a:spLocks noGrp="1"/>
          </p:cNvSpPr>
          <p:nvPr>
            <p:ph type="title"/>
          </p:nvPr>
        </p:nvSpPr>
        <p:spPr>
          <a:xfrm>
            <a:off x="2951747" y="1"/>
            <a:ext cx="8682534" cy="1189374"/>
          </a:xfrm>
        </p:spPr>
        <p:txBody>
          <a:bodyPr/>
          <a:lstStyle/>
          <a:p>
            <a:r>
              <a:rPr lang="en-US" dirty="0"/>
              <a:t>Great Power Competition</a:t>
            </a:r>
            <a:endParaRPr lang="en-US" sz="2400" dirty="0"/>
          </a:p>
        </p:txBody>
      </p:sp>
      <p:sp>
        <p:nvSpPr>
          <p:cNvPr id="5" name="TextBox 4">
            <a:extLst>
              <a:ext uri="{FF2B5EF4-FFF2-40B4-BE49-F238E27FC236}">
                <a16:creationId xmlns:a16="http://schemas.microsoft.com/office/drawing/2014/main" id="{CB0AF873-2385-0F1B-AC3A-273651AC2612}"/>
              </a:ext>
            </a:extLst>
          </p:cNvPr>
          <p:cNvSpPr txBox="1"/>
          <p:nvPr/>
        </p:nvSpPr>
        <p:spPr>
          <a:xfrm>
            <a:off x="677009" y="1536174"/>
            <a:ext cx="10401300" cy="329320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DAF is implementing Units of Action by separating into </a:t>
            </a: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Combat Wings</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Air Base Wings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and </a:t>
            </a: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Institutional Wings</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starting with a phased approach in summer of 2025.</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Combat Wings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focus on mission-level warfighting readiness, supported </a:t>
            </a: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by Air Base Wings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who are focused on power projection platform readiness (the installation).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Institutional Wings</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continue to provide support and capabilities essential to the organize, train and equip requirements of the U.S. Air Force.</a:t>
            </a:r>
          </a:p>
        </p:txBody>
      </p:sp>
    </p:spTree>
    <p:extLst>
      <p:ext uri="{BB962C8B-B14F-4D97-AF65-F5344CB8AC3E}">
        <p14:creationId xmlns:p14="http://schemas.microsoft.com/office/powerpoint/2010/main" val="2114467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B9181C-33EC-DD9E-7BC4-DC6E6554B9FB}"/>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7256DB1-98A0-4C5B-B461-C003FBFE3B06}" type="slidenum">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dirty="0">
              <a:ln>
                <a:noFill/>
              </a:ln>
              <a:solidFill>
                <a:srgbClr val="E7E6E6"/>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6D5D9F63-D2CB-13D2-50F6-90B2F45160E9}"/>
              </a:ext>
            </a:extLst>
          </p:cNvPr>
          <p:cNvSpPr>
            <a:spLocks noGrp="1"/>
          </p:cNvSpPr>
          <p:nvPr>
            <p:ph type="title"/>
          </p:nvPr>
        </p:nvSpPr>
        <p:spPr>
          <a:xfrm>
            <a:off x="2951747" y="1"/>
            <a:ext cx="8682534" cy="1189374"/>
          </a:xfrm>
        </p:spPr>
        <p:txBody>
          <a:bodyPr/>
          <a:lstStyle/>
          <a:p>
            <a:r>
              <a:rPr lang="en-US" dirty="0"/>
              <a:t>Deployable Combat Wings</a:t>
            </a:r>
            <a:endParaRPr lang="en-US" sz="2400" dirty="0"/>
          </a:p>
        </p:txBody>
      </p:sp>
      <p:sp>
        <p:nvSpPr>
          <p:cNvPr id="2" name="Content Placeholder 2">
            <a:extLst>
              <a:ext uri="{FF2B5EF4-FFF2-40B4-BE49-F238E27FC236}">
                <a16:creationId xmlns:a16="http://schemas.microsoft.com/office/drawing/2014/main" id="{7E500ACA-2AF3-F59C-8511-60F70912C040}"/>
              </a:ext>
            </a:extLst>
          </p:cNvPr>
          <p:cNvSpPr>
            <a:spLocks noGrp="1"/>
          </p:cNvSpPr>
          <p:nvPr>
            <p:ph idx="1"/>
          </p:nvPr>
        </p:nvSpPr>
        <p:spPr>
          <a:xfrm>
            <a:off x="659424" y="1401137"/>
            <a:ext cx="11079121" cy="4743450"/>
          </a:xfrm>
        </p:spPr>
        <p:txBody>
          <a:bodyPr>
            <a:noAutofit/>
          </a:bodyPr>
          <a:lstStyle/>
          <a:p>
            <a:r>
              <a:rPr lang="en-US" sz="2400" b="1" i="0" dirty="0">
                <a:solidFill>
                  <a:srgbClr val="000000"/>
                </a:solidFill>
                <a:effectLst/>
              </a:rPr>
              <a:t>Deployable Combat Wings</a:t>
            </a:r>
            <a:endParaRPr lang="en-US" sz="800" b="0" i="0" dirty="0">
              <a:solidFill>
                <a:srgbClr val="000000"/>
              </a:solidFill>
              <a:effectLst/>
            </a:endParaRPr>
          </a:p>
          <a:p>
            <a:pPr lvl="1">
              <a:buFont typeface="Arial" panose="020B0604020202020204" pitchFamily="34" charset="0"/>
              <a:buChar char="•"/>
            </a:pPr>
            <a:r>
              <a:rPr lang="en-US" sz="2400" b="0" dirty="0"/>
              <a:t>The Deployable Combat Wing (DCW) will have a redesigned concept of support for GPC schemes of maneuver, including Agile Combat Employment, to ensure the wings are prepared to execute their wartime functions and missions with assigned Airmen and units.	</a:t>
            </a:r>
          </a:p>
          <a:p>
            <a:pPr lvl="1">
              <a:buFont typeface="Arial" panose="020B0604020202020204" pitchFamily="34" charset="0"/>
              <a:buChar char="•"/>
            </a:pPr>
            <a:endParaRPr lang="en-US" sz="800" b="0" i="0" dirty="0">
              <a:solidFill>
                <a:srgbClr val="000000"/>
              </a:solidFill>
              <a:effectLst/>
            </a:endParaRPr>
          </a:p>
          <a:p>
            <a:pPr lvl="1">
              <a:buFont typeface="Arial" panose="020B0604020202020204" pitchFamily="34" charset="0"/>
              <a:buChar char="•"/>
            </a:pPr>
            <a:r>
              <a:rPr lang="en-US" sz="2400" b="0" i="0" dirty="0">
                <a:solidFill>
                  <a:srgbClr val="000000"/>
                </a:solidFill>
                <a:effectLst/>
              </a:rPr>
              <a:t>The plan is to have 24 DCWs, 16 active duty and 8 Reserve. Each will have a standardized three-tiered wing structure consisting of a command and staff layer, a mission layer, and a sustaining layer.  </a:t>
            </a:r>
          </a:p>
          <a:p>
            <a:pPr lvl="2">
              <a:buFont typeface="Arial" panose="020B0604020202020204" pitchFamily="34" charset="0"/>
              <a:buChar char="•"/>
            </a:pPr>
            <a:r>
              <a:rPr lang="en-US" b="0" i="0" dirty="0">
                <a:solidFill>
                  <a:srgbClr val="000000"/>
                </a:solidFill>
                <a:effectLst/>
              </a:rPr>
              <a:t>Command layer:  Command team, special staff, and A-staff </a:t>
            </a:r>
          </a:p>
          <a:p>
            <a:pPr lvl="2">
              <a:buFont typeface="Arial" panose="020B0604020202020204" pitchFamily="34" charset="0"/>
              <a:buChar char="•"/>
            </a:pPr>
            <a:r>
              <a:rPr lang="en-US" b="0" i="0" dirty="0">
                <a:solidFill>
                  <a:srgbClr val="000000"/>
                </a:solidFill>
                <a:effectLst/>
              </a:rPr>
              <a:t>Mission layer:  Generates combat power </a:t>
            </a:r>
          </a:p>
          <a:p>
            <a:pPr lvl="2">
              <a:buFont typeface="Arial" panose="020B0604020202020204" pitchFamily="34" charset="0"/>
              <a:buChar char="•"/>
            </a:pPr>
            <a:r>
              <a:rPr lang="en-US" b="0" i="0" dirty="0">
                <a:solidFill>
                  <a:srgbClr val="000000"/>
                </a:solidFill>
                <a:effectLst/>
              </a:rPr>
              <a:t>Sustaining layer:  Ensures sustained ops via a Combat Airbase Squadron (CABS) </a:t>
            </a:r>
          </a:p>
        </p:txBody>
      </p:sp>
    </p:spTree>
    <p:extLst>
      <p:ext uri="{BB962C8B-B14F-4D97-AF65-F5344CB8AC3E}">
        <p14:creationId xmlns:p14="http://schemas.microsoft.com/office/powerpoint/2010/main" val="3221873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B9181C-33EC-DD9E-7BC4-DC6E6554B9FB}"/>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7256DB1-98A0-4C5B-B461-C003FBFE3B06}" type="slidenum">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altLang="en-US" sz="1200" b="0" i="0" u="none" strike="noStrike" kern="1200" cap="none" spc="0" normalizeH="0" baseline="0" noProof="0" dirty="0">
              <a:ln>
                <a:noFill/>
              </a:ln>
              <a:solidFill>
                <a:srgbClr val="E7E6E6"/>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6D5D9F63-D2CB-13D2-50F6-90B2F45160E9}"/>
              </a:ext>
            </a:extLst>
          </p:cNvPr>
          <p:cNvSpPr>
            <a:spLocks noGrp="1"/>
          </p:cNvSpPr>
          <p:nvPr>
            <p:ph type="title"/>
          </p:nvPr>
        </p:nvSpPr>
        <p:spPr>
          <a:xfrm>
            <a:off x="2118090" y="68811"/>
            <a:ext cx="8682534" cy="1189374"/>
          </a:xfrm>
        </p:spPr>
        <p:txBody>
          <a:bodyPr/>
          <a:lstStyle/>
          <a:p>
            <a:r>
              <a:rPr lang="en-US" dirty="0"/>
              <a:t>Medical Initiatives Related to GPC</a:t>
            </a:r>
            <a:endParaRPr lang="en-US" sz="2400" dirty="0"/>
          </a:p>
        </p:txBody>
      </p:sp>
      <p:sp>
        <p:nvSpPr>
          <p:cNvPr id="22" name="Content Placeholder 8">
            <a:extLst>
              <a:ext uri="{FF2B5EF4-FFF2-40B4-BE49-F238E27FC236}">
                <a16:creationId xmlns:a16="http://schemas.microsoft.com/office/drawing/2014/main" id="{C2F478C7-1484-89CF-50B1-38D540EF822A}"/>
              </a:ext>
            </a:extLst>
          </p:cNvPr>
          <p:cNvSpPr txBox="1">
            <a:spLocks/>
          </p:cNvSpPr>
          <p:nvPr/>
        </p:nvSpPr>
        <p:spPr bwMode="auto">
          <a:xfrm>
            <a:off x="595968" y="1504950"/>
            <a:ext cx="5383138" cy="474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85750" indent="-285750" algn="l" rtl="0" eaLnBrk="0" fontAlgn="base" hangingPunct="0">
              <a:spcBef>
                <a:spcPct val="50000"/>
              </a:spcBef>
              <a:spcAft>
                <a:spcPct val="0"/>
              </a:spcAft>
              <a:buClr>
                <a:srgbClr val="151C77"/>
              </a:buClr>
              <a:buSzPct val="80000"/>
              <a:buFont typeface="Wingdings" panose="05000000000000000000" pitchFamily="2" charset="2"/>
              <a:buChar char="n"/>
              <a:defRPr sz="2000" b="1">
                <a:solidFill>
                  <a:schemeClr val="tx1"/>
                </a:solidFill>
                <a:latin typeface="+mn-lt"/>
                <a:ea typeface="+mn-ea"/>
                <a:cs typeface="+mn-cs"/>
              </a:defRPr>
            </a:lvl1pPr>
            <a:lvl2pPr marL="688975" indent="-282575" algn="l" rtl="0" eaLnBrk="0" fontAlgn="base" hangingPunct="0">
              <a:spcBef>
                <a:spcPct val="25000"/>
              </a:spcBef>
              <a:spcAft>
                <a:spcPct val="0"/>
              </a:spcAft>
              <a:buClr>
                <a:srgbClr val="151C77"/>
              </a:buClr>
              <a:buSzPct val="80000"/>
              <a:buFont typeface="Wingdings" panose="05000000000000000000" pitchFamily="2" charset="2"/>
              <a:buChar char="n"/>
              <a:defRPr sz="2000" b="1">
                <a:solidFill>
                  <a:schemeClr val="tx1"/>
                </a:solidFill>
                <a:latin typeface="+mn-lt"/>
              </a:defRPr>
            </a:lvl2pPr>
            <a:lvl3pPr marL="1027113" indent="-223838" algn="l" rtl="0" eaLnBrk="0" fontAlgn="base" hangingPunct="0">
              <a:spcBef>
                <a:spcPct val="25000"/>
              </a:spcBef>
              <a:spcAft>
                <a:spcPct val="0"/>
              </a:spcAft>
              <a:buClr>
                <a:srgbClr val="151C77"/>
              </a:buClr>
              <a:buSzPct val="80000"/>
              <a:buFont typeface="Wingdings" panose="05000000000000000000" pitchFamily="2" charset="2"/>
              <a:buChar char="n"/>
              <a:defRPr sz="2000" b="1">
                <a:solidFill>
                  <a:schemeClr val="tx1"/>
                </a:solidFill>
                <a:latin typeface="+mn-lt"/>
              </a:defRPr>
            </a:lvl3pPr>
            <a:lvl4pPr marL="1600200" indent="-228600" algn="l" rtl="0" eaLnBrk="0" fontAlgn="base" hangingPunct="0">
              <a:spcBef>
                <a:spcPct val="25000"/>
              </a:spcBef>
              <a:spcAft>
                <a:spcPct val="0"/>
              </a:spcAft>
              <a:buClr>
                <a:srgbClr val="151C77"/>
              </a:buClr>
              <a:buSzPct val="80000"/>
              <a:buFont typeface="Wingdings" panose="05000000000000000000" pitchFamily="2" charset="2"/>
              <a:buChar char="n"/>
              <a:defRPr sz="2000" b="1">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a:lstStyle>
          <a:p>
            <a:pPr marL="285750" marR="0" lvl="0" indent="-285750" algn="l" defTabSz="914400" rtl="0" eaLnBrk="0" fontAlgn="base" latinLnBrk="0" hangingPunct="0">
              <a:lnSpc>
                <a:spcPct val="120000"/>
              </a:lnSpc>
              <a:spcBef>
                <a:spcPts val="400"/>
              </a:spcBef>
              <a:spcAft>
                <a:spcPts val="800"/>
              </a:spcAft>
              <a:buClr>
                <a:srgbClr val="151C77"/>
              </a:buClr>
              <a:buSzPct val="120000"/>
              <a:buFont typeface="Wingdings" panose="05000000000000000000" pitchFamily="2" charset="2"/>
              <a:buChar char="§"/>
              <a:tabLst>
                <a:tab pos="457200" algn="l"/>
              </a:tabLst>
              <a:defRPr/>
            </a:pPr>
            <a:r>
              <a:rPr kumimoji="0" lang="en-US" sz="2400" b="1"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Great Power Competition is           </a:t>
            </a:r>
            <a:r>
              <a:rPr kumimoji="0" lang="en-US" sz="2400" b="1" i="0" u="sng"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DAF’s #1 Priority </a:t>
            </a:r>
            <a:r>
              <a:rPr kumimoji="0" lang="en-US" sz="2400" b="1"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2400" b="1" i="0" u="sng"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AFMS #1 Priority</a:t>
            </a:r>
          </a:p>
          <a:p>
            <a:pPr marL="285750" marR="0" lvl="0" indent="-285750" algn="l" defTabSz="914400" rtl="0" eaLnBrk="0" fontAlgn="base" latinLnBrk="0" hangingPunct="0">
              <a:lnSpc>
                <a:spcPct val="120000"/>
              </a:lnSpc>
              <a:spcBef>
                <a:spcPts val="400"/>
              </a:spcBef>
              <a:spcAft>
                <a:spcPts val="800"/>
              </a:spcAft>
              <a:buClr>
                <a:srgbClr val="151C77"/>
              </a:buClr>
              <a:buSzPct val="120000"/>
              <a:buFont typeface="Wingdings" panose="05000000000000000000" pitchFamily="2" charset="2"/>
              <a:buChar char="§"/>
              <a:tabLst>
                <a:tab pos="457200" algn="l"/>
              </a:tabLst>
              <a:defRPr/>
            </a:pPr>
            <a:r>
              <a:rPr kumimoji="0" lang="en-US" sz="2400" b="1"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Medical Initiatives</a:t>
            </a:r>
          </a:p>
          <a:p>
            <a:pPr marL="688975" marR="0" lvl="1" indent="-282575" algn="l" defTabSz="914400" rtl="0" eaLnBrk="0" fontAlgn="base" latinLnBrk="0" hangingPunct="0">
              <a:lnSpc>
                <a:spcPct val="120000"/>
              </a:lnSpc>
              <a:spcBef>
                <a:spcPts val="400"/>
              </a:spcBef>
              <a:spcAft>
                <a:spcPts val="800"/>
              </a:spcAft>
              <a:buClr>
                <a:srgbClr val="151C77"/>
              </a:buClr>
              <a:buSzPct val="120000"/>
              <a:buFont typeface="Wingdings" panose="05000000000000000000" pitchFamily="2" charset="2"/>
              <a:buChar char="§"/>
              <a:tabLst>
                <a:tab pos="457200" algn="l"/>
              </a:tabLst>
              <a:defRPr/>
            </a:pPr>
            <a:r>
              <a:rPr kumimoji="0" lang="en-US" sz="2400" b="1"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Deployment Force Posture</a:t>
            </a:r>
          </a:p>
          <a:p>
            <a:pPr marL="688975" marR="0" lvl="1" indent="-282575" algn="l" defTabSz="914400" rtl="0" eaLnBrk="0" fontAlgn="base" latinLnBrk="0" hangingPunct="0">
              <a:lnSpc>
                <a:spcPct val="120000"/>
              </a:lnSpc>
              <a:spcBef>
                <a:spcPts val="400"/>
              </a:spcBef>
              <a:spcAft>
                <a:spcPts val="800"/>
              </a:spcAft>
              <a:buClr>
                <a:srgbClr val="151C77"/>
              </a:buClr>
              <a:buSzPct val="120000"/>
              <a:buFont typeface="Wingdings" panose="05000000000000000000" pitchFamily="2" charset="2"/>
              <a:buChar char="§"/>
              <a:tabLst>
                <a:tab pos="457200" algn="l"/>
              </a:tabLst>
              <a:defRPr/>
            </a:pPr>
            <a:r>
              <a:rPr kumimoji="0" lang="en-US" sz="2400" b="1"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Home Station Response</a:t>
            </a:r>
          </a:p>
          <a:p>
            <a:pPr marL="688975" marR="0" lvl="1" indent="-282575" algn="l" defTabSz="914400" rtl="0" eaLnBrk="0" fontAlgn="base" latinLnBrk="0" hangingPunct="0">
              <a:lnSpc>
                <a:spcPct val="120000"/>
              </a:lnSpc>
              <a:spcBef>
                <a:spcPts val="400"/>
              </a:spcBef>
              <a:spcAft>
                <a:spcPts val="800"/>
              </a:spcAft>
              <a:buClr>
                <a:srgbClr val="151C77"/>
              </a:buClr>
              <a:buSzPct val="120000"/>
              <a:buFont typeface="Wingdings" panose="05000000000000000000" pitchFamily="2" charset="2"/>
              <a:buChar char="§"/>
              <a:tabLst>
                <a:tab pos="457200" algn="l"/>
              </a:tabLst>
              <a:defRPr/>
            </a:pPr>
            <a:r>
              <a:rPr kumimoji="0" lang="en-US" sz="2400" b="1"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Consolidated Training Platform</a:t>
            </a:r>
          </a:p>
          <a:p>
            <a:pPr marL="688975" marR="0" lvl="1" indent="-282575" algn="l" defTabSz="914400" rtl="0" eaLnBrk="0" fontAlgn="base" latinLnBrk="0" hangingPunct="0">
              <a:lnSpc>
                <a:spcPct val="120000"/>
              </a:lnSpc>
              <a:spcBef>
                <a:spcPts val="400"/>
              </a:spcBef>
              <a:spcAft>
                <a:spcPts val="800"/>
              </a:spcAft>
              <a:buClr>
                <a:srgbClr val="151C77"/>
              </a:buClr>
              <a:buSzPct val="120000"/>
              <a:buFont typeface="Wingdings" panose="05000000000000000000" pitchFamily="2" charset="2"/>
              <a:buChar char="§"/>
              <a:tabLst>
                <a:tab pos="457200" algn="l"/>
              </a:tabLst>
              <a:defRPr/>
            </a:pPr>
            <a:r>
              <a:rPr kumimoji="0" lang="en-US" sz="2400" b="1"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Medical CBRN</a:t>
            </a:r>
          </a:p>
        </p:txBody>
      </p:sp>
      <p:grpSp>
        <p:nvGrpSpPr>
          <p:cNvPr id="24" name="Group 23">
            <a:extLst>
              <a:ext uri="{FF2B5EF4-FFF2-40B4-BE49-F238E27FC236}">
                <a16:creationId xmlns:a16="http://schemas.microsoft.com/office/drawing/2014/main" id="{B00A82EC-EF89-619A-BA5A-41C9ED70C24E}"/>
              </a:ext>
            </a:extLst>
          </p:cNvPr>
          <p:cNvGrpSpPr/>
          <p:nvPr/>
        </p:nvGrpSpPr>
        <p:grpSpPr>
          <a:xfrm>
            <a:off x="6356350" y="1411247"/>
            <a:ext cx="5383137" cy="2013991"/>
            <a:chOff x="6587445" y="1320232"/>
            <a:chExt cx="5383137" cy="2013991"/>
          </a:xfrm>
        </p:grpSpPr>
        <p:sp>
          <p:nvSpPr>
            <p:cNvPr id="25" name="Rectangle 24">
              <a:extLst>
                <a:ext uri="{FF2B5EF4-FFF2-40B4-BE49-F238E27FC236}">
                  <a16:creationId xmlns:a16="http://schemas.microsoft.com/office/drawing/2014/main" id="{A2612D5B-2DC5-1E7C-9A14-A67D442B8627}"/>
                </a:ext>
              </a:extLst>
            </p:cNvPr>
            <p:cNvSpPr/>
            <p:nvPr/>
          </p:nvSpPr>
          <p:spPr bwMode="auto">
            <a:xfrm>
              <a:off x="6587445" y="1320232"/>
              <a:ext cx="5383137" cy="2013991"/>
            </a:xfrm>
            <a:prstGeom prst="rect">
              <a:avLst/>
            </a:prstGeom>
            <a:solidFill>
              <a:srgbClr val="FFFFFF">
                <a:lumMod val="95000"/>
              </a:srgbClr>
            </a:solidFill>
            <a:ln w="12700" cap="flat" cmpd="sng" algn="ctr">
              <a:noFill/>
              <a:prstDash val="solid"/>
              <a:round/>
              <a:headEnd type="none" w="med" len="med"/>
              <a:tailEnd type="none" w="med" len="med"/>
            </a:ln>
            <a:effectLst>
              <a:innerShdw blurRad="63500" dist="50800" dir="2700000">
                <a:prstClr val="black">
                  <a:alpha val="50000"/>
                </a:prstClr>
              </a:inn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rial" charset="0"/>
                <a:ea typeface="+mn-ea"/>
                <a:cs typeface="+mn-cs"/>
              </a:endParaRPr>
            </a:p>
          </p:txBody>
        </p:sp>
        <p:sp>
          <p:nvSpPr>
            <p:cNvPr id="26" name="Text Box 7">
              <a:extLst>
                <a:ext uri="{FF2B5EF4-FFF2-40B4-BE49-F238E27FC236}">
                  <a16:creationId xmlns:a16="http://schemas.microsoft.com/office/drawing/2014/main" id="{042A98B2-D93A-C205-1D61-52B11294003F}"/>
                </a:ext>
              </a:extLst>
            </p:cNvPr>
            <p:cNvSpPr txBox="1">
              <a:spLocks noChangeArrowheads="1"/>
            </p:cNvSpPr>
            <p:nvPr/>
          </p:nvSpPr>
          <p:spPr bwMode="auto">
            <a:xfrm>
              <a:off x="7170209" y="1405220"/>
              <a:ext cx="4177902" cy="369332"/>
            </a:xfrm>
            <a:prstGeom prst="rect">
              <a:avLst/>
            </a:prstGeom>
            <a:solidFill>
              <a:srgbClr val="2E4986"/>
            </a:solidFill>
            <a:ln w="9525">
              <a:solidFill>
                <a:sysClr val="windowText" lastClr="000000"/>
              </a:solidFill>
              <a:miter lim="800000"/>
              <a:headEnd/>
              <a:tailEnd/>
            </a:ln>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Arial"/>
                  <a:ea typeface="+mn-ea"/>
                  <a:cs typeface="+mn-cs"/>
                </a:rPr>
                <a:t>Current Medical Footprint in a DCW</a:t>
              </a:r>
            </a:p>
          </p:txBody>
        </p:sp>
        <p:grpSp>
          <p:nvGrpSpPr>
            <p:cNvPr id="27" name="Group 26">
              <a:extLst>
                <a:ext uri="{FF2B5EF4-FFF2-40B4-BE49-F238E27FC236}">
                  <a16:creationId xmlns:a16="http://schemas.microsoft.com/office/drawing/2014/main" id="{CC388CE5-71BF-C676-A28E-70C0759ABC0C}"/>
                </a:ext>
              </a:extLst>
            </p:cNvPr>
            <p:cNvGrpSpPr/>
            <p:nvPr/>
          </p:nvGrpSpPr>
          <p:grpSpPr>
            <a:xfrm>
              <a:off x="7063319" y="1792325"/>
              <a:ext cx="4425829" cy="1283469"/>
              <a:chOff x="850913" y="3515179"/>
              <a:chExt cx="4468308" cy="1551717"/>
            </a:xfrm>
          </p:grpSpPr>
          <p:sp>
            <p:nvSpPr>
              <p:cNvPr id="28" name="Rounded Rectangle 350">
                <a:extLst>
                  <a:ext uri="{FF2B5EF4-FFF2-40B4-BE49-F238E27FC236}">
                    <a16:creationId xmlns:a16="http://schemas.microsoft.com/office/drawing/2014/main" id="{403B9B90-4A05-37A0-BD04-4AE69EEE9C1B}"/>
                  </a:ext>
                </a:extLst>
              </p:cNvPr>
              <p:cNvSpPr/>
              <p:nvPr/>
            </p:nvSpPr>
            <p:spPr>
              <a:xfrm>
                <a:off x="1069179" y="4486289"/>
                <a:ext cx="1684992" cy="319559"/>
              </a:xfrm>
              <a:prstGeom prst="roundRect">
                <a:avLst/>
              </a:prstGeom>
              <a:solidFill>
                <a:srgbClr val="0C2D83"/>
              </a:solidFill>
              <a:ln w="9525" cap="flat" cmpd="sng" algn="ctr">
                <a:no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rPr>
                  <a:t>Medical ADVON / GRL</a:t>
                </a:r>
              </a:p>
            </p:txBody>
          </p:sp>
          <p:sp>
            <p:nvSpPr>
              <p:cNvPr id="29" name="TextBox 28">
                <a:extLst>
                  <a:ext uri="{FF2B5EF4-FFF2-40B4-BE49-F238E27FC236}">
                    <a16:creationId xmlns:a16="http://schemas.microsoft.com/office/drawing/2014/main" id="{C04D3BA8-CD91-2DBA-0625-57D25A9612D6}"/>
                  </a:ext>
                </a:extLst>
              </p:cNvPr>
              <p:cNvSpPr txBox="1"/>
              <p:nvPr/>
            </p:nvSpPr>
            <p:spPr>
              <a:xfrm>
                <a:off x="1832171" y="3515179"/>
                <a:ext cx="2399155" cy="632574"/>
              </a:xfrm>
              <a:prstGeom prst="rect">
                <a:avLst/>
              </a:prstGeom>
              <a:solidFill>
                <a:srgbClr val="3333CC">
                  <a:lumMod val="40000"/>
                  <a:lumOff val="60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sng" strike="noStrike" kern="0" cap="small" spc="0" normalizeH="0" baseline="0" noProof="0" dirty="0">
                    <a:ln>
                      <a:noFill/>
                    </a:ln>
                    <a:solidFill>
                      <a:prstClr val="black"/>
                    </a:solidFill>
                    <a:effectLst/>
                    <a:uLnTx/>
                    <a:uFillTx/>
                    <a:latin typeface="Arial"/>
                    <a:ea typeface="+mn-ea"/>
                    <a:cs typeface="Arial" panose="020B0604020202020204" pitchFamily="34" charset="0"/>
                  </a:rPr>
                  <a:t>Role 1</a:t>
                </a:r>
                <a:endParaRPr kumimoji="0" lang="en-US" sz="1400" b="1" i="0" u="none" strike="noStrike" kern="0" cap="small" spc="0" normalizeH="0" baseline="0" noProof="0" dirty="0">
                  <a:ln>
                    <a:noFill/>
                  </a:ln>
                  <a:solidFill>
                    <a:prstClr val="black"/>
                  </a:solidFill>
                  <a:effectLst/>
                  <a:uLnTx/>
                  <a:uFillTx/>
                  <a:latin typeface="Arial"/>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small" spc="0" normalizeH="0" baseline="0" noProof="0" dirty="0">
                    <a:ln>
                      <a:noFill/>
                    </a:ln>
                    <a:solidFill>
                      <a:prstClr val="black"/>
                    </a:solidFill>
                    <a:effectLst/>
                    <a:uLnTx/>
                    <a:uFillTx/>
                    <a:latin typeface="Arial"/>
                    <a:ea typeface="+mn-ea"/>
                    <a:cs typeface="Arial" panose="020B0604020202020204" pitchFamily="34" charset="0"/>
                  </a:rPr>
                  <a:t>Protect &amp; Regenerate</a:t>
                </a:r>
              </a:p>
            </p:txBody>
          </p:sp>
          <p:sp>
            <p:nvSpPr>
              <p:cNvPr id="30" name="Rounded Rectangle 350">
                <a:extLst>
                  <a:ext uri="{FF2B5EF4-FFF2-40B4-BE49-F238E27FC236}">
                    <a16:creationId xmlns:a16="http://schemas.microsoft.com/office/drawing/2014/main" id="{C94A2895-11AF-C974-0C22-0F102B62B961}"/>
                  </a:ext>
                </a:extLst>
              </p:cNvPr>
              <p:cNvSpPr/>
              <p:nvPr/>
            </p:nvSpPr>
            <p:spPr>
              <a:xfrm>
                <a:off x="3359547" y="4497365"/>
                <a:ext cx="1684992" cy="319559"/>
              </a:xfrm>
              <a:prstGeom prst="roundRect">
                <a:avLst/>
              </a:prstGeom>
              <a:solidFill>
                <a:srgbClr val="0C2D83"/>
              </a:solidFill>
              <a:ln w="9525" cap="flat" cmpd="sng" algn="ctr">
                <a:no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rPr>
                  <a:t>PREVMED/Primary Care</a:t>
                </a:r>
              </a:p>
            </p:txBody>
          </p:sp>
          <p:sp>
            <p:nvSpPr>
              <p:cNvPr id="31" name="TextBox 30">
                <a:extLst>
                  <a:ext uri="{FF2B5EF4-FFF2-40B4-BE49-F238E27FC236}">
                    <a16:creationId xmlns:a16="http://schemas.microsoft.com/office/drawing/2014/main" id="{E2A22292-469E-E103-393B-B1F8B7452F9A}"/>
                  </a:ext>
                </a:extLst>
              </p:cNvPr>
              <p:cNvSpPr txBox="1"/>
              <p:nvPr/>
            </p:nvSpPr>
            <p:spPr>
              <a:xfrm>
                <a:off x="850913" y="4174578"/>
                <a:ext cx="1801900" cy="3162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sng" strike="noStrike" kern="0" cap="small" spc="0" normalizeH="0" baseline="0" noProof="0" dirty="0">
                    <a:ln>
                      <a:noFill/>
                    </a:ln>
                    <a:solidFill>
                      <a:prstClr val="black"/>
                    </a:solidFill>
                    <a:effectLst/>
                    <a:uLnTx/>
                    <a:uFillTx/>
                    <a:latin typeface="Calibri" panose="020F0502020204030204"/>
                    <a:ea typeface="+mn-ea"/>
                    <a:cs typeface="Arial" panose="020B0604020202020204" pitchFamily="34" charset="0"/>
                  </a:rPr>
                  <a:t>Open</a:t>
                </a:r>
                <a:r>
                  <a:rPr kumimoji="0" lang="en-US" sz="1100" b="1" i="0" u="sng" strike="noStrike" kern="0" cap="all" spc="0" normalizeH="0" baseline="0" noProof="0" dirty="0">
                    <a:ln>
                      <a:noFill/>
                    </a:ln>
                    <a:solidFill>
                      <a:prstClr val="black"/>
                    </a:solidFill>
                    <a:effectLst/>
                    <a:uLnTx/>
                    <a:uFillTx/>
                    <a:latin typeface="Calibri" panose="020F0502020204030204"/>
                    <a:ea typeface="+mn-ea"/>
                    <a:cs typeface="Arial" panose="020B0604020202020204" pitchFamily="34" charset="0"/>
                  </a:rPr>
                  <a:t> </a:t>
                </a:r>
                <a:r>
                  <a:rPr kumimoji="0" lang="en-US" sz="1100" b="1" i="0" u="sng" strike="noStrike" kern="0" cap="small" spc="0" normalizeH="0" baseline="0" noProof="0" dirty="0">
                    <a:ln>
                      <a:noFill/>
                    </a:ln>
                    <a:solidFill>
                      <a:prstClr val="black"/>
                    </a:solidFill>
                    <a:effectLst/>
                    <a:uLnTx/>
                    <a:uFillTx/>
                    <a:latin typeface="Calibri" panose="020F0502020204030204"/>
                    <a:ea typeface="+mn-ea"/>
                    <a:cs typeface="Arial" panose="020B0604020202020204" pitchFamily="34" charset="0"/>
                  </a:rPr>
                  <a:t>the</a:t>
                </a:r>
                <a:r>
                  <a:rPr kumimoji="0" lang="en-US" sz="1100" b="1" i="0" u="sng" strike="noStrike" kern="0" cap="all" spc="0" normalizeH="0" baseline="0" noProof="0" dirty="0">
                    <a:ln>
                      <a:noFill/>
                    </a:ln>
                    <a:solidFill>
                      <a:prstClr val="black"/>
                    </a:solidFill>
                    <a:effectLst/>
                    <a:uLnTx/>
                    <a:uFillTx/>
                    <a:latin typeface="Calibri" panose="020F0502020204030204"/>
                    <a:ea typeface="+mn-ea"/>
                    <a:cs typeface="Arial" panose="020B0604020202020204" pitchFamily="34" charset="0"/>
                  </a:rPr>
                  <a:t> </a:t>
                </a:r>
                <a:r>
                  <a:rPr kumimoji="0" lang="en-US" sz="1100" b="1" i="0" u="sng" strike="noStrike" kern="0" cap="small" spc="0" normalizeH="0" baseline="0" noProof="0" dirty="0">
                    <a:ln>
                      <a:noFill/>
                    </a:ln>
                    <a:solidFill>
                      <a:prstClr val="black"/>
                    </a:solidFill>
                    <a:effectLst/>
                    <a:uLnTx/>
                    <a:uFillTx/>
                    <a:latin typeface="Calibri" panose="020F0502020204030204"/>
                    <a:ea typeface="+mn-ea"/>
                    <a:cs typeface="Arial" panose="020B0604020202020204" pitchFamily="34" charset="0"/>
                  </a:rPr>
                  <a:t>Airbase</a:t>
                </a:r>
              </a:p>
            </p:txBody>
          </p:sp>
          <p:sp>
            <p:nvSpPr>
              <p:cNvPr id="32" name="TextBox 31">
                <a:extLst>
                  <a:ext uri="{FF2B5EF4-FFF2-40B4-BE49-F238E27FC236}">
                    <a16:creationId xmlns:a16="http://schemas.microsoft.com/office/drawing/2014/main" id="{1B31CFE4-03FF-F71E-B7CA-A8338F6D6625}"/>
                  </a:ext>
                </a:extLst>
              </p:cNvPr>
              <p:cNvSpPr txBox="1"/>
              <p:nvPr/>
            </p:nvSpPr>
            <p:spPr>
              <a:xfrm>
                <a:off x="3031749" y="4155367"/>
                <a:ext cx="2287472" cy="3069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sng" strike="noStrike" kern="0" cap="small" spc="0" normalizeH="0" baseline="0" noProof="0" dirty="0">
                    <a:ln>
                      <a:noFill/>
                    </a:ln>
                    <a:solidFill>
                      <a:prstClr val="black"/>
                    </a:solidFill>
                    <a:effectLst/>
                    <a:uLnTx/>
                    <a:uFillTx/>
                    <a:latin typeface="Calibri" panose="020F0502020204030204"/>
                    <a:ea typeface="+mn-ea"/>
                    <a:cs typeface="Arial" panose="020B0604020202020204" pitchFamily="34" charset="0"/>
                  </a:rPr>
                  <a:t>The Air Task Force</a:t>
                </a:r>
              </a:p>
            </p:txBody>
          </p:sp>
          <p:sp>
            <p:nvSpPr>
              <p:cNvPr id="33" name="Rectangle 32">
                <a:extLst>
                  <a:ext uri="{FF2B5EF4-FFF2-40B4-BE49-F238E27FC236}">
                    <a16:creationId xmlns:a16="http://schemas.microsoft.com/office/drawing/2014/main" id="{19D6E840-B57E-668D-5E1D-4EBF4C808BB6}"/>
                  </a:ext>
                </a:extLst>
              </p:cNvPr>
              <p:cNvSpPr/>
              <p:nvPr/>
            </p:nvSpPr>
            <p:spPr>
              <a:xfrm>
                <a:off x="3359546" y="4824538"/>
                <a:ext cx="1684992" cy="242358"/>
              </a:xfrm>
              <a:prstGeom prst="rect">
                <a:avLst/>
              </a:prstGeom>
              <a:solidFill>
                <a:srgbClr val="FF0000"/>
              </a:solidFill>
              <a:ln w="25400" cap="flat" cmpd="sng" algn="ctr">
                <a:solidFill>
                  <a:srgbClr val="00CC99">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Arial"/>
                    <a:ea typeface="+mn-ea"/>
                    <a:cs typeface="Arial" panose="020B0604020202020204" pitchFamily="34" charset="0"/>
                  </a:rPr>
                  <a:t>Threat Level I</a:t>
                </a:r>
              </a:p>
            </p:txBody>
          </p:sp>
        </p:grpSp>
      </p:grpSp>
      <p:grpSp>
        <p:nvGrpSpPr>
          <p:cNvPr id="34" name="Group 33">
            <a:extLst>
              <a:ext uri="{FF2B5EF4-FFF2-40B4-BE49-F238E27FC236}">
                <a16:creationId xmlns:a16="http://schemas.microsoft.com/office/drawing/2014/main" id="{121B8E59-2685-D9C8-750A-B339A4F1ED1D}"/>
              </a:ext>
            </a:extLst>
          </p:cNvPr>
          <p:cNvGrpSpPr/>
          <p:nvPr/>
        </p:nvGrpSpPr>
        <p:grpSpPr>
          <a:xfrm>
            <a:off x="6360447" y="3566881"/>
            <a:ext cx="5383138" cy="2374100"/>
            <a:chOff x="6571403" y="3680666"/>
            <a:chExt cx="5383138" cy="2378620"/>
          </a:xfrm>
        </p:grpSpPr>
        <p:sp>
          <p:nvSpPr>
            <p:cNvPr id="35" name="Rectangle 34">
              <a:extLst>
                <a:ext uri="{FF2B5EF4-FFF2-40B4-BE49-F238E27FC236}">
                  <a16:creationId xmlns:a16="http://schemas.microsoft.com/office/drawing/2014/main" id="{6A52C532-29A9-7F89-CDC6-5DADDE7DB007}"/>
                </a:ext>
              </a:extLst>
            </p:cNvPr>
            <p:cNvSpPr/>
            <p:nvPr/>
          </p:nvSpPr>
          <p:spPr bwMode="auto">
            <a:xfrm>
              <a:off x="6571403" y="3680666"/>
              <a:ext cx="5383138" cy="2378620"/>
            </a:xfrm>
            <a:prstGeom prst="rect">
              <a:avLst/>
            </a:prstGeom>
            <a:solidFill>
              <a:srgbClr val="FFFFFF">
                <a:lumMod val="95000"/>
              </a:srgbClr>
            </a:solidFill>
            <a:ln w="12700" cap="flat" cmpd="sng" algn="ctr">
              <a:noFill/>
              <a:prstDash val="solid"/>
              <a:round/>
              <a:headEnd type="none" w="med" len="med"/>
              <a:tailEnd type="none" w="med" len="med"/>
            </a:ln>
            <a:effectLst>
              <a:innerShdw blurRad="63500" dist="50800" dir="2700000">
                <a:prstClr val="black">
                  <a:alpha val="50000"/>
                </a:prstClr>
              </a:inn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rial" charset="0"/>
                <a:ea typeface="+mn-ea"/>
                <a:cs typeface="+mn-cs"/>
              </a:endParaRPr>
            </a:p>
          </p:txBody>
        </p:sp>
        <p:sp>
          <p:nvSpPr>
            <p:cNvPr id="36" name="Text Box 7">
              <a:extLst>
                <a:ext uri="{FF2B5EF4-FFF2-40B4-BE49-F238E27FC236}">
                  <a16:creationId xmlns:a16="http://schemas.microsoft.com/office/drawing/2014/main" id="{0E130922-EBD2-018D-95FC-133FC3965650}"/>
                </a:ext>
              </a:extLst>
            </p:cNvPr>
            <p:cNvSpPr txBox="1">
              <a:spLocks noChangeArrowheads="1"/>
            </p:cNvSpPr>
            <p:nvPr/>
          </p:nvSpPr>
          <p:spPr bwMode="auto">
            <a:xfrm>
              <a:off x="7170209" y="3712812"/>
              <a:ext cx="4177902" cy="647562"/>
            </a:xfrm>
            <a:prstGeom prst="rect">
              <a:avLst/>
            </a:prstGeom>
            <a:solidFill>
              <a:srgbClr val="2E4986"/>
            </a:solidFill>
            <a:ln w="9525">
              <a:solidFill>
                <a:sysClr val="windowText" lastClr="000000"/>
              </a:solidFill>
              <a:miter lim="800000"/>
              <a:headEnd/>
              <a:tailEnd/>
            </a:ln>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Arial"/>
                  <a:ea typeface="+mn-ea"/>
                  <a:cs typeface="+mn-cs"/>
                </a:rPr>
                <a:t>Medical Footprints for Base Commands, ICWs, and CGWs</a:t>
              </a:r>
            </a:p>
          </p:txBody>
        </p:sp>
        <p:pic>
          <p:nvPicPr>
            <p:cNvPr id="37" name="Picture 36">
              <a:extLst>
                <a:ext uri="{FF2B5EF4-FFF2-40B4-BE49-F238E27FC236}">
                  <a16:creationId xmlns:a16="http://schemas.microsoft.com/office/drawing/2014/main" id="{7BD8DB80-A38D-28A5-5535-E68D3AAD41B3}"/>
                </a:ext>
              </a:extLst>
            </p:cNvPr>
            <p:cNvPicPr>
              <a:picLocks noChangeAspect="1"/>
            </p:cNvPicPr>
            <p:nvPr/>
          </p:nvPicPr>
          <p:blipFill rotWithShape="1">
            <a:blip r:embed="rId3"/>
            <a:srcRect l="1748" t="1" r="3052" b="3617"/>
            <a:stretch/>
          </p:blipFill>
          <p:spPr>
            <a:xfrm>
              <a:off x="6705600" y="4786749"/>
              <a:ext cx="5101389" cy="1164605"/>
            </a:xfrm>
            <a:prstGeom prst="rect">
              <a:avLst/>
            </a:prstGeom>
          </p:spPr>
        </p:pic>
        <p:sp>
          <p:nvSpPr>
            <p:cNvPr id="38" name="TextBox 37">
              <a:extLst>
                <a:ext uri="{FF2B5EF4-FFF2-40B4-BE49-F238E27FC236}">
                  <a16:creationId xmlns:a16="http://schemas.microsoft.com/office/drawing/2014/main" id="{D4D3104E-C291-85D1-AF83-A7AFBF11F40B}"/>
                </a:ext>
              </a:extLst>
            </p:cNvPr>
            <p:cNvSpPr txBox="1"/>
            <p:nvPr/>
          </p:nvSpPr>
          <p:spPr>
            <a:xfrm>
              <a:off x="7610042" y="4406456"/>
              <a:ext cx="3401538" cy="323165"/>
            </a:xfrm>
            <a:prstGeom prst="rect">
              <a:avLst/>
            </a:prstGeom>
            <a:gradFill rotWithShape="1">
              <a:gsLst>
                <a:gs pos="0">
                  <a:srgbClr val="000000">
                    <a:shade val="51000"/>
                    <a:satMod val="130000"/>
                  </a:srgbClr>
                </a:gs>
                <a:gs pos="80000">
                  <a:srgbClr val="000000">
                    <a:shade val="93000"/>
                    <a:satMod val="130000"/>
                  </a:srgbClr>
                </a:gs>
                <a:gs pos="100000">
                  <a:srgbClr val="00000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dirty="0">
                  <a:ln>
                    <a:noFill/>
                  </a:ln>
                  <a:solidFill>
                    <a:srgbClr val="FFFFFF"/>
                  </a:solidFill>
                  <a:effectLst/>
                  <a:uLnTx/>
                  <a:uFillTx/>
                  <a:latin typeface="Arial"/>
                  <a:ea typeface="+mn-ea"/>
                  <a:cs typeface="+mn-cs"/>
                </a:rPr>
                <a:t>Home Station Medical Response</a:t>
              </a:r>
            </a:p>
          </p:txBody>
        </p:sp>
      </p:grpSp>
      <p:cxnSp>
        <p:nvCxnSpPr>
          <p:cNvPr id="39" name="Straight Arrow Connector 38">
            <a:extLst>
              <a:ext uri="{FF2B5EF4-FFF2-40B4-BE49-F238E27FC236}">
                <a16:creationId xmlns:a16="http://schemas.microsoft.com/office/drawing/2014/main" id="{BC943170-96A6-D5DC-6C4B-D71D6B43FA57}"/>
              </a:ext>
            </a:extLst>
          </p:cNvPr>
          <p:cNvCxnSpPr>
            <a:cxnSpLocks/>
          </p:cNvCxnSpPr>
          <p:nvPr/>
        </p:nvCxnSpPr>
        <p:spPr bwMode="auto">
          <a:xfrm flipV="1">
            <a:off x="4892476" y="3066577"/>
            <a:ext cx="1402433" cy="142929"/>
          </a:xfrm>
          <a:prstGeom prst="straightConnector1">
            <a:avLst/>
          </a:prstGeom>
          <a:noFill/>
          <a:ln w="38100" cap="flat" cmpd="sng" algn="ctr">
            <a:solidFill>
              <a:srgbClr val="000000"/>
            </a:solidFill>
            <a:prstDash val="solid"/>
            <a:headEnd type="none" w="med" len="med"/>
            <a:tailEnd type="triangle"/>
          </a:ln>
          <a:effectLst>
            <a:outerShdw blurRad="40000" dist="23000" dir="5400000" rotWithShape="0">
              <a:srgbClr val="000000">
                <a:alpha val="35000"/>
              </a:srgbClr>
            </a:outerShdw>
          </a:effectLst>
        </p:spPr>
      </p:cxnSp>
    </p:spTree>
    <p:extLst>
      <p:ext uri="{BB962C8B-B14F-4D97-AF65-F5344CB8AC3E}">
        <p14:creationId xmlns:p14="http://schemas.microsoft.com/office/powerpoint/2010/main" val="27232118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3E54D704-968B-787F-A750-0B4EEF257D76}"/>
              </a:ext>
            </a:extLst>
          </p:cNvPr>
          <p:cNvSpPr txBox="1"/>
          <p:nvPr/>
        </p:nvSpPr>
        <p:spPr>
          <a:xfrm>
            <a:off x="5055410" y="6433618"/>
            <a:ext cx="2534979" cy="461665"/>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33B9181C-33EC-DD9E-7BC4-DC6E6554B9FB}"/>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7256DB1-98A0-4C5B-B461-C003FBFE3B06}" type="slidenum">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altLang="en-US" sz="1200" b="0" i="0" u="none" strike="noStrike" kern="1200" cap="none" spc="0" normalizeH="0" baseline="0" noProof="0" dirty="0">
              <a:ln>
                <a:noFill/>
              </a:ln>
              <a:solidFill>
                <a:srgbClr val="E7E6E6"/>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172CE3FD-6AAC-706C-0663-BB9DA5C563DC}"/>
              </a:ext>
            </a:extLst>
          </p:cNvPr>
          <p:cNvGrpSpPr/>
          <p:nvPr/>
        </p:nvGrpSpPr>
        <p:grpSpPr>
          <a:xfrm>
            <a:off x="4789776" y="0"/>
            <a:ext cx="2612446" cy="6929010"/>
            <a:chOff x="4789776" y="0"/>
            <a:chExt cx="2612446" cy="6929010"/>
          </a:xfrm>
        </p:grpSpPr>
        <p:sp>
          <p:nvSpPr>
            <p:cNvPr id="3" name="TextBox 2">
              <a:extLst>
                <a:ext uri="{FF2B5EF4-FFF2-40B4-BE49-F238E27FC236}">
                  <a16:creationId xmlns:a16="http://schemas.microsoft.com/office/drawing/2014/main" id="{4B51B514-E9F8-1831-43B1-CE52AA82823C}"/>
                </a:ext>
              </a:extLst>
            </p:cNvPr>
            <p:cNvSpPr txBox="1"/>
            <p:nvPr/>
          </p:nvSpPr>
          <p:spPr>
            <a:xfrm>
              <a:off x="4789776" y="0"/>
              <a:ext cx="261244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CUI</a:t>
              </a:r>
            </a:p>
          </p:txBody>
        </p:sp>
        <p:sp>
          <p:nvSpPr>
            <p:cNvPr id="5" name="TextBox 4">
              <a:extLst>
                <a:ext uri="{FF2B5EF4-FFF2-40B4-BE49-F238E27FC236}">
                  <a16:creationId xmlns:a16="http://schemas.microsoft.com/office/drawing/2014/main" id="{220AD2EA-3821-530B-1321-C46CD66D39A7}"/>
                </a:ext>
              </a:extLst>
            </p:cNvPr>
            <p:cNvSpPr txBox="1"/>
            <p:nvPr/>
          </p:nvSpPr>
          <p:spPr>
            <a:xfrm>
              <a:off x="4828510" y="6467345"/>
              <a:ext cx="253497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CUI</a:t>
              </a:r>
            </a:p>
          </p:txBody>
        </p:sp>
      </p:grpSp>
      <p:sp>
        <p:nvSpPr>
          <p:cNvPr id="7" name="Title 1">
            <a:extLst>
              <a:ext uri="{FF2B5EF4-FFF2-40B4-BE49-F238E27FC236}">
                <a16:creationId xmlns:a16="http://schemas.microsoft.com/office/drawing/2014/main" id="{E001246F-1AE6-BAFD-5263-C18F7FA29DCB}"/>
              </a:ext>
            </a:extLst>
          </p:cNvPr>
          <p:cNvSpPr>
            <a:spLocks noGrp="1"/>
          </p:cNvSpPr>
          <p:nvPr>
            <p:ph type="title"/>
          </p:nvPr>
        </p:nvSpPr>
        <p:spPr>
          <a:xfrm>
            <a:off x="2951747" y="231493"/>
            <a:ext cx="8682534" cy="957881"/>
          </a:xfrm>
        </p:spPr>
        <p:txBody>
          <a:bodyPr/>
          <a:lstStyle/>
          <a:p>
            <a:r>
              <a:rPr lang="en-US" dirty="0"/>
              <a:t>Theater – AFMS Force Posture</a:t>
            </a:r>
            <a:endParaRPr lang="en-US" sz="2400" dirty="0"/>
          </a:p>
        </p:txBody>
      </p:sp>
      <p:pic>
        <p:nvPicPr>
          <p:cNvPr id="12" name="Picture 11">
            <a:extLst>
              <a:ext uri="{FF2B5EF4-FFF2-40B4-BE49-F238E27FC236}">
                <a16:creationId xmlns:a16="http://schemas.microsoft.com/office/drawing/2014/main" id="{2229D18B-BEE0-939A-790C-1CE2DCA09FF4}"/>
              </a:ext>
            </a:extLst>
          </p:cNvPr>
          <p:cNvPicPr>
            <a:picLocks noChangeAspect="1"/>
          </p:cNvPicPr>
          <p:nvPr/>
        </p:nvPicPr>
        <p:blipFill>
          <a:blip r:embed="rId3">
            <a:alphaModFix amt="35000"/>
          </a:blip>
          <a:stretch>
            <a:fillRect/>
          </a:stretch>
        </p:blipFill>
        <p:spPr>
          <a:xfrm flipH="1">
            <a:off x="487455" y="1228467"/>
            <a:ext cx="11082380" cy="5293567"/>
          </a:xfrm>
          <a:prstGeom prst="rect">
            <a:avLst/>
          </a:prstGeom>
          <a:ln w="19050">
            <a:solidFill>
              <a:srgbClr val="000000"/>
            </a:solidFill>
          </a:ln>
          <a:effectLst>
            <a:outerShdw blurRad="50800" dist="50800" dir="5400000" algn="ctr" rotWithShape="0">
              <a:srgbClr val="000000">
                <a:alpha val="0"/>
              </a:srgbClr>
            </a:outerShdw>
          </a:effectLst>
        </p:spPr>
      </p:pic>
      <p:sp>
        <p:nvSpPr>
          <p:cNvPr id="13" name="Right Arrow 347">
            <a:extLst>
              <a:ext uri="{FF2B5EF4-FFF2-40B4-BE49-F238E27FC236}">
                <a16:creationId xmlns:a16="http://schemas.microsoft.com/office/drawing/2014/main" id="{43D8C93F-8FDB-3396-F587-057B601CCFA9}"/>
              </a:ext>
            </a:extLst>
          </p:cNvPr>
          <p:cNvSpPr/>
          <p:nvPr/>
        </p:nvSpPr>
        <p:spPr>
          <a:xfrm>
            <a:off x="6532780" y="6087380"/>
            <a:ext cx="5307287" cy="547522"/>
          </a:xfrm>
          <a:prstGeom prst="rightArrow">
            <a:avLst/>
          </a:prstGeom>
          <a:solidFill>
            <a:srgbClr val="7030A0"/>
          </a:solidFill>
          <a:ln w="19050" cap="flat" cmpd="sng" algn="ctr">
            <a:solidFill>
              <a:srgbClr val="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Joint Mission – Patient Movement </a:t>
            </a:r>
          </a:p>
        </p:txBody>
      </p:sp>
      <p:sp>
        <p:nvSpPr>
          <p:cNvPr id="14" name="Right Arrow 20">
            <a:extLst>
              <a:ext uri="{FF2B5EF4-FFF2-40B4-BE49-F238E27FC236}">
                <a16:creationId xmlns:a16="http://schemas.microsoft.com/office/drawing/2014/main" id="{27E4712E-B379-9DDB-82A2-60CF8E86F348}"/>
              </a:ext>
            </a:extLst>
          </p:cNvPr>
          <p:cNvSpPr/>
          <p:nvPr/>
        </p:nvSpPr>
        <p:spPr>
          <a:xfrm>
            <a:off x="450511" y="6080195"/>
            <a:ext cx="6525786" cy="547521"/>
          </a:xfrm>
          <a:prstGeom prst="rightArrow">
            <a:avLst/>
          </a:prstGeom>
          <a:solidFill>
            <a:srgbClr val="0C2D83"/>
          </a:solidFill>
          <a:ln w="19050" cap="flat" cmpd="sng" algn="ctr">
            <a:solidFill>
              <a:srgbClr val="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AF Mission – Treat &amp; Return To Duty</a:t>
            </a:r>
          </a:p>
        </p:txBody>
      </p:sp>
      <p:grpSp>
        <p:nvGrpSpPr>
          <p:cNvPr id="15" name="Group 14">
            <a:extLst>
              <a:ext uri="{FF2B5EF4-FFF2-40B4-BE49-F238E27FC236}">
                <a16:creationId xmlns:a16="http://schemas.microsoft.com/office/drawing/2014/main" id="{15C25815-E1E5-7F20-9B06-F110C2EDB772}"/>
              </a:ext>
            </a:extLst>
          </p:cNvPr>
          <p:cNvGrpSpPr/>
          <p:nvPr/>
        </p:nvGrpSpPr>
        <p:grpSpPr>
          <a:xfrm>
            <a:off x="539483" y="1360456"/>
            <a:ext cx="4601765" cy="2297719"/>
            <a:chOff x="319641" y="3369093"/>
            <a:chExt cx="4999580" cy="3125061"/>
          </a:xfrm>
        </p:grpSpPr>
        <p:sp>
          <p:nvSpPr>
            <p:cNvPr id="16" name="Rounded Rectangle 350">
              <a:extLst>
                <a:ext uri="{FF2B5EF4-FFF2-40B4-BE49-F238E27FC236}">
                  <a16:creationId xmlns:a16="http://schemas.microsoft.com/office/drawing/2014/main" id="{FCE40C18-0516-F6BE-F22A-CE85E6B45D3F}"/>
                </a:ext>
              </a:extLst>
            </p:cNvPr>
            <p:cNvSpPr/>
            <p:nvPr/>
          </p:nvSpPr>
          <p:spPr>
            <a:xfrm>
              <a:off x="412043" y="4657465"/>
              <a:ext cx="1993438" cy="702504"/>
            </a:xfrm>
            <a:prstGeom prst="roundRect">
              <a:avLst/>
            </a:prstGeom>
            <a:solidFill>
              <a:srgbClr val="0C2D83"/>
            </a:solidFill>
            <a:ln w="9525" cap="flat" cmpd="sng" algn="ctr">
              <a:no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Medical ADVON /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Enhanced Global Reach Laydown Tm</a:t>
              </a:r>
            </a:p>
          </p:txBody>
        </p:sp>
        <p:sp>
          <p:nvSpPr>
            <p:cNvPr id="17" name="TextBox 16">
              <a:extLst>
                <a:ext uri="{FF2B5EF4-FFF2-40B4-BE49-F238E27FC236}">
                  <a16:creationId xmlns:a16="http://schemas.microsoft.com/office/drawing/2014/main" id="{DDD5DD10-8D99-FB1D-3D20-B8B4286403B1}"/>
                </a:ext>
              </a:extLst>
            </p:cNvPr>
            <p:cNvSpPr txBox="1"/>
            <p:nvPr/>
          </p:nvSpPr>
          <p:spPr>
            <a:xfrm>
              <a:off x="1827053" y="3369093"/>
              <a:ext cx="2701695" cy="711616"/>
            </a:xfrm>
            <a:prstGeom prst="rect">
              <a:avLst/>
            </a:prstGeom>
            <a:solidFill>
              <a:srgbClr val="FFFFFF"/>
            </a:solidFill>
            <a:ln w="19050">
              <a:solidFill>
                <a:srgbClr val="0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sng" strike="noStrike" kern="0" cap="small" spc="0" normalizeH="0" baseline="0" noProof="0" dirty="0">
                  <a:ln>
                    <a:noFill/>
                  </a:ln>
                  <a:solidFill>
                    <a:prstClr val="black"/>
                  </a:solidFill>
                  <a:effectLst/>
                  <a:uLnTx/>
                  <a:uFillTx/>
                  <a:latin typeface="Arial"/>
                  <a:ea typeface="+mn-ea"/>
                  <a:cs typeface="Arial" panose="020B0604020202020204" pitchFamily="34" charset="0"/>
                </a:rPr>
                <a:t>Role 1</a:t>
              </a:r>
              <a:endParaRPr kumimoji="0" lang="en-US" sz="1400" b="1" i="0" u="none" strike="noStrike" kern="0" cap="small" spc="0" normalizeH="0" baseline="0" noProof="0" dirty="0">
                <a:ln>
                  <a:noFill/>
                </a:ln>
                <a:solidFill>
                  <a:prstClr val="black"/>
                </a:solidFill>
                <a:effectLst/>
                <a:uLnTx/>
                <a:uFillTx/>
                <a:latin typeface="Arial"/>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small" spc="0" normalizeH="0" baseline="0" noProof="0" dirty="0">
                  <a:ln>
                    <a:noFill/>
                  </a:ln>
                  <a:solidFill>
                    <a:prstClr val="black"/>
                  </a:solidFill>
                  <a:effectLst/>
                  <a:uLnTx/>
                  <a:uFillTx/>
                  <a:latin typeface="Arial"/>
                  <a:ea typeface="+mn-ea"/>
                  <a:cs typeface="Arial" panose="020B0604020202020204" pitchFamily="34" charset="0"/>
                </a:rPr>
                <a:t>Protect &amp; Regenerate</a:t>
              </a:r>
            </a:p>
          </p:txBody>
        </p:sp>
        <p:sp>
          <p:nvSpPr>
            <p:cNvPr id="18" name="Rounded Rectangle 350">
              <a:extLst>
                <a:ext uri="{FF2B5EF4-FFF2-40B4-BE49-F238E27FC236}">
                  <a16:creationId xmlns:a16="http://schemas.microsoft.com/office/drawing/2014/main" id="{9BD4A26F-13AF-B8D3-A5C3-E2174631184E}"/>
                </a:ext>
              </a:extLst>
            </p:cNvPr>
            <p:cNvSpPr/>
            <p:nvPr/>
          </p:nvSpPr>
          <p:spPr>
            <a:xfrm>
              <a:off x="3180328" y="5567299"/>
              <a:ext cx="1990166" cy="625206"/>
            </a:xfrm>
            <a:prstGeom prst="roundRect">
              <a:avLst/>
            </a:prstGeom>
            <a:solidFill>
              <a:srgbClr val="0C2D83"/>
            </a:solidFill>
            <a:ln w="9525" cap="flat" cmpd="sng" algn="ctr">
              <a:no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Role 1: Return to Duty &amp; Preventive Medicine</a:t>
              </a:r>
            </a:p>
          </p:txBody>
        </p:sp>
        <p:sp>
          <p:nvSpPr>
            <p:cNvPr id="19" name="TextBox 18">
              <a:extLst>
                <a:ext uri="{FF2B5EF4-FFF2-40B4-BE49-F238E27FC236}">
                  <a16:creationId xmlns:a16="http://schemas.microsoft.com/office/drawing/2014/main" id="{504EEB7A-6CF2-75EF-5C26-D810B6D5C7F1}"/>
                </a:ext>
              </a:extLst>
            </p:cNvPr>
            <p:cNvSpPr txBox="1"/>
            <p:nvPr/>
          </p:nvSpPr>
          <p:spPr>
            <a:xfrm>
              <a:off x="319641" y="4319636"/>
              <a:ext cx="2112782" cy="35580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sng" strike="noStrike" kern="0" cap="small" spc="0" normalizeH="0" baseline="0" noProof="0" dirty="0">
                  <a:ln>
                    <a:noFill/>
                  </a:ln>
                  <a:solidFill>
                    <a:prstClr val="black"/>
                  </a:solidFill>
                  <a:effectLst/>
                  <a:uLnTx/>
                  <a:uFillTx/>
                  <a:latin typeface="Arial"/>
                  <a:ea typeface="+mn-ea"/>
                  <a:cs typeface="Arial" panose="020B0604020202020204" pitchFamily="34" charset="0"/>
                </a:rPr>
                <a:t>Open</a:t>
              </a:r>
              <a:r>
                <a:rPr kumimoji="0" lang="en-US" sz="1100" b="1" i="0" u="sng" strike="noStrike" kern="0" cap="all" spc="0" normalizeH="0" baseline="0" noProof="0" dirty="0">
                  <a:ln>
                    <a:noFill/>
                  </a:ln>
                  <a:solidFill>
                    <a:prstClr val="black"/>
                  </a:solidFill>
                  <a:effectLst/>
                  <a:uLnTx/>
                  <a:uFillTx/>
                  <a:latin typeface="Arial"/>
                  <a:ea typeface="+mn-ea"/>
                  <a:cs typeface="Arial" panose="020B0604020202020204" pitchFamily="34" charset="0"/>
                </a:rPr>
                <a:t> </a:t>
              </a:r>
              <a:r>
                <a:rPr kumimoji="0" lang="en-US" sz="1100" b="1" i="0" u="sng" strike="noStrike" kern="0" cap="small" spc="0" normalizeH="0" baseline="0" noProof="0" dirty="0">
                  <a:ln>
                    <a:noFill/>
                  </a:ln>
                  <a:solidFill>
                    <a:prstClr val="black"/>
                  </a:solidFill>
                  <a:effectLst/>
                  <a:uLnTx/>
                  <a:uFillTx/>
                  <a:latin typeface="Arial"/>
                  <a:ea typeface="+mn-ea"/>
                  <a:cs typeface="Arial" panose="020B0604020202020204" pitchFamily="34" charset="0"/>
                </a:rPr>
                <a:t>the</a:t>
              </a:r>
              <a:r>
                <a:rPr kumimoji="0" lang="en-US" sz="1100" b="1" i="0" u="sng" strike="noStrike" kern="0" cap="all" spc="0" normalizeH="0" baseline="0" noProof="0" dirty="0">
                  <a:ln>
                    <a:noFill/>
                  </a:ln>
                  <a:solidFill>
                    <a:prstClr val="black"/>
                  </a:solidFill>
                  <a:effectLst/>
                  <a:uLnTx/>
                  <a:uFillTx/>
                  <a:latin typeface="Arial"/>
                  <a:ea typeface="+mn-ea"/>
                  <a:cs typeface="Arial" panose="020B0604020202020204" pitchFamily="34" charset="0"/>
                </a:rPr>
                <a:t> </a:t>
              </a:r>
              <a:r>
                <a:rPr kumimoji="0" lang="en-US" sz="1100" b="1" i="0" u="sng" strike="noStrike" kern="0" cap="small" spc="0" normalizeH="0" baseline="0" noProof="0" dirty="0">
                  <a:ln>
                    <a:noFill/>
                  </a:ln>
                  <a:solidFill>
                    <a:prstClr val="black"/>
                  </a:solidFill>
                  <a:effectLst/>
                  <a:uLnTx/>
                  <a:uFillTx/>
                  <a:latin typeface="Arial"/>
                  <a:ea typeface="+mn-ea"/>
                  <a:cs typeface="Arial" panose="020B0604020202020204" pitchFamily="34" charset="0"/>
                </a:rPr>
                <a:t>Airbase CGT</a:t>
              </a:r>
            </a:p>
          </p:txBody>
        </p:sp>
        <p:sp>
          <p:nvSpPr>
            <p:cNvPr id="20" name="TextBox 19">
              <a:extLst>
                <a:ext uri="{FF2B5EF4-FFF2-40B4-BE49-F238E27FC236}">
                  <a16:creationId xmlns:a16="http://schemas.microsoft.com/office/drawing/2014/main" id="{018E5B94-2B03-70C4-E575-5B46015E7451}"/>
                </a:ext>
              </a:extLst>
            </p:cNvPr>
            <p:cNvSpPr txBox="1"/>
            <p:nvPr/>
          </p:nvSpPr>
          <p:spPr>
            <a:xfrm>
              <a:off x="3031749" y="4097183"/>
              <a:ext cx="2287472" cy="3453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sng" strike="noStrike" kern="0" cap="small" spc="0" normalizeH="0" baseline="0" noProof="0" dirty="0">
                  <a:ln>
                    <a:noFill/>
                  </a:ln>
                  <a:solidFill>
                    <a:prstClr val="black"/>
                  </a:solidFill>
                  <a:effectLst/>
                  <a:uLnTx/>
                  <a:uFillTx/>
                  <a:latin typeface="Arial"/>
                  <a:ea typeface="+mn-ea"/>
                  <a:cs typeface="Arial" panose="020B0604020202020204" pitchFamily="34" charset="0"/>
                </a:rPr>
                <a:t>Deployable Combat Wing </a:t>
              </a:r>
            </a:p>
          </p:txBody>
        </p:sp>
        <p:sp>
          <p:nvSpPr>
            <p:cNvPr id="21" name="Rectangle 20">
              <a:extLst>
                <a:ext uri="{FF2B5EF4-FFF2-40B4-BE49-F238E27FC236}">
                  <a16:creationId xmlns:a16="http://schemas.microsoft.com/office/drawing/2014/main" id="{A2C8AD29-70A5-6D80-AC1A-83D3F03ACFF0}"/>
                </a:ext>
              </a:extLst>
            </p:cNvPr>
            <p:cNvSpPr/>
            <p:nvPr/>
          </p:nvSpPr>
          <p:spPr>
            <a:xfrm>
              <a:off x="3325594" y="6251798"/>
              <a:ext cx="1684992" cy="242356"/>
            </a:xfrm>
            <a:prstGeom prst="rect">
              <a:avLst/>
            </a:prstGeom>
            <a:solidFill>
              <a:srgbClr val="FF0000"/>
            </a:solidFill>
            <a:ln w="38100"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Threat Level I</a:t>
              </a:r>
            </a:p>
          </p:txBody>
        </p:sp>
      </p:grpSp>
      <p:cxnSp>
        <p:nvCxnSpPr>
          <p:cNvPr id="22" name="Straight Connector 21">
            <a:extLst>
              <a:ext uri="{FF2B5EF4-FFF2-40B4-BE49-F238E27FC236}">
                <a16:creationId xmlns:a16="http://schemas.microsoft.com/office/drawing/2014/main" id="{E70F8231-2A7C-1318-5B3B-F5822D970308}"/>
              </a:ext>
            </a:extLst>
          </p:cNvPr>
          <p:cNvCxnSpPr>
            <a:cxnSpLocks/>
          </p:cNvCxnSpPr>
          <p:nvPr/>
        </p:nvCxnSpPr>
        <p:spPr>
          <a:xfrm flipH="1" flipV="1">
            <a:off x="9905363" y="2099818"/>
            <a:ext cx="16270" cy="37"/>
          </a:xfrm>
          <a:prstGeom prst="line">
            <a:avLst/>
          </a:prstGeom>
          <a:noFill/>
          <a:ln w="9525" cap="flat" cmpd="sng" algn="ctr">
            <a:solidFill>
              <a:srgbClr val="00CC99">
                <a:shade val="95000"/>
                <a:satMod val="105000"/>
              </a:srgbClr>
            </a:solidFill>
            <a:prstDash val="solid"/>
          </a:ln>
          <a:effectLst/>
        </p:spPr>
      </p:cxnSp>
      <p:sp>
        <p:nvSpPr>
          <p:cNvPr id="23" name="Rounded Rectangle 350">
            <a:extLst>
              <a:ext uri="{FF2B5EF4-FFF2-40B4-BE49-F238E27FC236}">
                <a16:creationId xmlns:a16="http://schemas.microsoft.com/office/drawing/2014/main" id="{81873934-4620-AC1A-0DEA-7B80BD48F537}"/>
              </a:ext>
            </a:extLst>
          </p:cNvPr>
          <p:cNvSpPr/>
          <p:nvPr/>
        </p:nvSpPr>
        <p:spPr>
          <a:xfrm>
            <a:off x="7769899" y="2249577"/>
            <a:ext cx="1550919" cy="205092"/>
          </a:xfrm>
          <a:prstGeom prst="roundRect">
            <a:avLst/>
          </a:prstGeom>
          <a:gradFill>
            <a:gsLst>
              <a:gs pos="0">
                <a:srgbClr val="5BB4F6"/>
              </a:gs>
              <a:gs pos="0">
                <a:srgbClr val="0C2D83"/>
              </a:gs>
              <a:gs pos="34000">
                <a:srgbClr val="7030A0"/>
              </a:gs>
            </a:gsLst>
            <a:lin ang="0" scaled="0"/>
          </a:gradFill>
          <a:ln w="9525" cap="flat" cmpd="sng" algn="ctr">
            <a:no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Hold/Stage </a:t>
            </a:r>
          </a:p>
        </p:txBody>
      </p:sp>
      <p:sp>
        <p:nvSpPr>
          <p:cNvPr id="24" name="TextBox 23">
            <a:extLst>
              <a:ext uri="{FF2B5EF4-FFF2-40B4-BE49-F238E27FC236}">
                <a16:creationId xmlns:a16="http://schemas.microsoft.com/office/drawing/2014/main" id="{7CC0E4E9-F4AD-9443-8A91-BD84A3FAEA40}"/>
              </a:ext>
            </a:extLst>
          </p:cNvPr>
          <p:cNvSpPr txBox="1"/>
          <p:nvPr/>
        </p:nvSpPr>
        <p:spPr>
          <a:xfrm>
            <a:off x="8583275" y="1262030"/>
            <a:ext cx="2105461" cy="523220"/>
          </a:xfrm>
          <a:prstGeom prst="rect">
            <a:avLst/>
          </a:prstGeom>
          <a:solidFill>
            <a:srgbClr val="FFFFFF"/>
          </a:solidFill>
          <a:ln w="19050">
            <a:solidFill>
              <a:srgbClr val="000000"/>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sng" strike="noStrike" kern="0" cap="small" spc="0" normalizeH="0" baseline="0" noProof="0" dirty="0">
                <a:ln>
                  <a:noFill/>
                </a:ln>
                <a:solidFill>
                  <a:prstClr val="black"/>
                </a:solidFill>
                <a:effectLst/>
                <a:uLnTx/>
                <a:uFillTx/>
                <a:latin typeface="Arial"/>
                <a:ea typeface="+mn-ea"/>
                <a:cs typeface="Arial" panose="020B0604020202020204" pitchFamily="34" charset="0"/>
              </a:rPr>
              <a:t>Role 3</a:t>
            </a:r>
            <a:br>
              <a:rPr kumimoji="0" lang="en-US" sz="1400" b="1" i="0" u="none" strike="noStrike" kern="0" cap="small" spc="0" normalizeH="0" baseline="0" noProof="0" dirty="0">
                <a:ln>
                  <a:noFill/>
                </a:ln>
                <a:solidFill>
                  <a:prstClr val="black"/>
                </a:solidFill>
                <a:effectLst/>
                <a:uLnTx/>
                <a:uFillTx/>
                <a:latin typeface="Arial"/>
                <a:ea typeface="+mn-ea"/>
                <a:cs typeface="Arial" panose="020B0604020202020204" pitchFamily="34" charset="0"/>
              </a:rPr>
            </a:br>
            <a:r>
              <a:rPr kumimoji="0" lang="en-US" sz="1400" b="1" i="0" u="none" strike="noStrike" kern="0" cap="small" spc="0" normalizeH="0" baseline="0" noProof="0" dirty="0">
                <a:ln>
                  <a:noFill/>
                </a:ln>
                <a:solidFill>
                  <a:prstClr val="black"/>
                </a:solidFill>
                <a:effectLst/>
                <a:uLnTx/>
                <a:uFillTx/>
                <a:latin typeface="Arial"/>
                <a:ea typeface="+mn-ea"/>
                <a:cs typeface="Arial" panose="020B0604020202020204" pitchFamily="34" charset="0"/>
              </a:rPr>
              <a:t>En Route Care (ERC)</a:t>
            </a:r>
          </a:p>
        </p:txBody>
      </p:sp>
      <p:sp>
        <p:nvSpPr>
          <p:cNvPr id="25" name="Rounded Rectangle 350">
            <a:extLst>
              <a:ext uri="{FF2B5EF4-FFF2-40B4-BE49-F238E27FC236}">
                <a16:creationId xmlns:a16="http://schemas.microsoft.com/office/drawing/2014/main" id="{C9EF63F0-F0A1-830B-0AF9-501902D9A4CD}"/>
              </a:ext>
            </a:extLst>
          </p:cNvPr>
          <p:cNvSpPr/>
          <p:nvPr/>
        </p:nvSpPr>
        <p:spPr>
          <a:xfrm>
            <a:off x="7769900" y="2013735"/>
            <a:ext cx="1550919" cy="234957"/>
          </a:xfrm>
          <a:prstGeom prst="roundRect">
            <a:avLst/>
          </a:prstGeom>
          <a:gradFill>
            <a:gsLst>
              <a:gs pos="0">
                <a:srgbClr val="0C2D83"/>
              </a:gs>
              <a:gs pos="0">
                <a:srgbClr val="0C2D83"/>
              </a:gs>
              <a:gs pos="35000">
                <a:srgbClr val="7030A0"/>
              </a:gs>
            </a:gsLst>
            <a:lin ang="0" scaled="0"/>
          </a:gradFill>
          <a:ln w="9525" cap="flat" cmpd="sng" algn="ctr">
            <a:no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En Route Care </a:t>
            </a:r>
          </a:p>
        </p:txBody>
      </p:sp>
      <p:sp>
        <p:nvSpPr>
          <p:cNvPr id="26" name="Rounded Rectangle 350">
            <a:extLst>
              <a:ext uri="{FF2B5EF4-FFF2-40B4-BE49-F238E27FC236}">
                <a16:creationId xmlns:a16="http://schemas.microsoft.com/office/drawing/2014/main" id="{24230A4C-86FD-292E-7C07-264ED16D937D}"/>
              </a:ext>
            </a:extLst>
          </p:cNvPr>
          <p:cNvSpPr/>
          <p:nvPr/>
        </p:nvSpPr>
        <p:spPr>
          <a:xfrm>
            <a:off x="9706320" y="2252385"/>
            <a:ext cx="1550919" cy="205092"/>
          </a:xfrm>
          <a:prstGeom prst="roundRect">
            <a:avLst/>
          </a:prstGeom>
          <a:gradFill>
            <a:gsLst>
              <a:gs pos="0">
                <a:srgbClr val="5BB4F6"/>
              </a:gs>
              <a:gs pos="0">
                <a:srgbClr val="0C2D83"/>
              </a:gs>
              <a:gs pos="36000">
                <a:srgbClr val="7030A0"/>
              </a:gs>
            </a:gsLst>
            <a:lin ang="0" scaled="0"/>
          </a:gradFill>
          <a:ln w="9525" cap="flat" cmpd="sng" algn="ctr">
            <a:no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Advanced Specialties</a:t>
            </a:r>
          </a:p>
        </p:txBody>
      </p:sp>
      <p:sp>
        <p:nvSpPr>
          <p:cNvPr id="27" name="Rounded Rectangle 350">
            <a:extLst>
              <a:ext uri="{FF2B5EF4-FFF2-40B4-BE49-F238E27FC236}">
                <a16:creationId xmlns:a16="http://schemas.microsoft.com/office/drawing/2014/main" id="{EB173AEB-3494-0D80-7078-9B0E9CF6E2EB}"/>
              </a:ext>
            </a:extLst>
          </p:cNvPr>
          <p:cNvSpPr/>
          <p:nvPr/>
        </p:nvSpPr>
        <p:spPr>
          <a:xfrm>
            <a:off x="9706320" y="2013735"/>
            <a:ext cx="1550919" cy="234957"/>
          </a:xfrm>
          <a:prstGeom prst="roundRect">
            <a:avLst/>
          </a:prstGeom>
          <a:gradFill>
            <a:gsLst>
              <a:gs pos="0">
                <a:srgbClr val="5BB4F6"/>
              </a:gs>
              <a:gs pos="0">
                <a:srgbClr val="0C2D83"/>
              </a:gs>
              <a:gs pos="36000">
                <a:srgbClr val="7030A0"/>
              </a:gs>
            </a:gsLst>
            <a:lin ang="0" scaled="0"/>
          </a:gradFill>
          <a:ln w="9525" cap="flat" cmpd="sng" algn="ctr">
            <a:no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En Route Care </a:t>
            </a:r>
          </a:p>
        </p:txBody>
      </p:sp>
      <p:sp>
        <p:nvSpPr>
          <p:cNvPr id="28" name="Rounded Rectangle 350">
            <a:extLst>
              <a:ext uri="{FF2B5EF4-FFF2-40B4-BE49-F238E27FC236}">
                <a16:creationId xmlns:a16="http://schemas.microsoft.com/office/drawing/2014/main" id="{080CFDCE-292E-E8DF-4F31-B89BED0AC474}"/>
              </a:ext>
            </a:extLst>
          </p:cNvPr>
          <p:cNvSpPr/>
          <p:nvPr/>
        </p:nvSpPr>
        <p:spPr>
          <a:xfrm>
            <a:off x="9706320" y="2463312"/>
            <a:ext cx="1547629" cy="205092"/>
          </a:xfrm>
          <a:prstGeom prst="roundRect">
            <a:avLst/>
          </a:prstGeom>
          <a:gradFill>
            <a:gsLst>
              <a:gs pos="0">
                <a:srgbClr val="5BB4F6"/>
              </a:gs>
              <a:gs pos="0">
                <a:srgbClr val="0C2D83"/>
              </a:gs>
              <a:gs pos="46000">
                <a:srgbClr val="7030A0"/>
              </a:gs>
            </a:gsLst>
            <a:lin ang="0" scaled="0"/>
          </a:gradFill>
          <a:ln w="9525" cap="flat" cmpd="sng" algn="ctr">
            <a:no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Hold/Stage </a:t>
            </a:r>
          </a:p>
        </p:txBody>
      </p:sp>
      <p:sp>
        <p:nvSpPr>
          <p:cNvPr id="29" name="TextBox 28">
            <a:extLst>
              <a:ext uri="{FF2B5EF4-FFF2-40B4-BE49-F238E27FC236}">
                <a16:creationId xmlns:a16="http://schemas.microsoft.com/office/drawing/2014/main" id="{AC49EDC5-564A-829F-272A-2E8FA6FD1672}"/>
              </a:ext>
            </a:extLst>
          </p:cNvPr>
          <p:cNvSpPr txBox="1"/>
          <p:nvPr/>
        </p:nvSpPr>
        <p:spPr>
          <a:xfrm>
            <a:off x="7778328" y="1771128"/>
            <a:ext cx="151168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sng" strike="noStrike" kern="1200" cap="small" spc="0" normalizeH="0" baseline="0" noProof="0" dirty="0">
                <a:ln>
                  <a:noFill/>
                </a:ln>
                <a:solidFill>
                  <a:prstClr val="black"/>
                </a:solidFill>
                <a:effectLst/>
                <a:uLnTx/>
                <a:uFillTx/>
                <a:latin typeface="Arial"/>
                <a:ea typeface="+mn-ea"/>
                <a:cs typeface="Arial" panose="020B0604020202020204" pitchFamily="34" charset="0"/>
              </a:rPr>
              <a:t>ERC Small</a:t>
            </a:r>
          </a:p>
        </p:txBody>
      </p:sp>
      <p:sp>
        <p:nvSpPr>
          <p:cNvPr id="30" name="TextBox 29">
            <a:extLst>
              <a:ext uri="{FF2B5EF4-FFF2-40B4-BE49-F238E27FC236}">
                <a16:creationId xmlns:a16="http://schemas.microsoft.com/office/drawing/2014/main" id="{351573BD-3071-51B5-D5B7-29232998F0CD}"/>
              </a:ext>
            </a:extLst>
          </p:cNvPr>
          <p:cNvSpPr txBox="1"/>
          <p:nvPr/>
        </p:nvSpPr>
        <p:spPr>
          <a:xfrm>
            <a:off x="9745005" y="1761984"/>
            <a:ext cx="151168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sng" strike="noStrike" kern="1200" cap="small" spc="0" normalizeH="0" baseline="0" noProof="0" dirty="0">
                <a:ln>
                  <a:noFill/>
                </a:ln>
                <a:solidFill>
                  <a:prstClr val="black"/>
                </a:solidFill>
                <a:effectLst/>
                <a:uLnTx/>
                <a:uFillTx/>
                <a:latin typeface="Arial"/>
                <a:ea typeface="+mn-ea"/>
                <a:cs typeface="Arial" panose="020B0604020202020204" pitchFamily="34" charset="0"/>
              </a:rPr>
              <a:t>ERC Large</a:t>
            </a:r>
          </a:p>
        </p:txBody>
      </p:sp>
      <p:grpSp>
        <p:nvGrpSpPr>
          <p:cNvPr id="31" name="Group 30">
            <a:extLst>
              <a:ext uri="{FF2B5EF4-FFF2-40B4-BE49-F238E27FC236}">
                <a16:creationId xmlns:a16="http://schemas.microsoft.com/office/drawing/2014/main" id="{F46C72E7-B0BD-8548-C0EB-395B5B0C8CC3}"/>
              </a:ext>
            </a:extLst>
          </p:cNvPr>
          <p:cNvGrpSpPr/>
          <p:nvPr/>
        </p:nvGrpSpPr>
        <p:grpSpPr>
          <a:xfrm>
            <a:off x="4890928" y="2907377"/>
            <a:ext cx="6134777" cy="2461969"/>
            <a:chOff x="4687034" y="2810503"/>
            <a:chExt cx="6601753" cy="2769605"/>
          </a:xfrm>
        </p:grpSpPr>
        <p:grpSp>
          <p:nvGrpSpPr>
            <p:cNvPr id="32" name="Group 31">
              <a:extLst>
                <a:ext uri="{FF2B5EF4-FFF2-40B4-BE49-F238E27FC236}">
                  <a16:creationId xmlns:a16="http://schemas.microsoft.com/office/drawing/2014/main" id="{EE7D712A-F5BC-ED78-4BC9-802500D8007A}"/>
                </a:ext>
              </a:extLst>
            </p:cNvPr>
            <p:cNvGrpSpPr/>
            <p:nvPr/>
          </p:nvGrpSpPr>
          <p:grpSpPr>
            <a:xfrm>
              <a:off x="4687034" y="3099835"/>
              <a:ext cx="6601753" cy="2480273"/>
              <a:chOff x="4974745" y="3400924"/>
              <a:chExt cx="6245739" cy="2480273"/>
            </a:xfrm>
          </p:grpSpPr>
          <p:sp>
            <p:nvSpPr>
              <p:cNvPr id="34" name="Rounded Rectangle 350">
                <a:extLst>
                  <a:ext uri="{FF2B5EF4-FFF2-40B4-BE49-F238E27FC236}">
                    <a16:creationId xmlns:a16="http://schemas.microsoft.com/office/drawing/2014/main" id="{195C4510-D2C1-7D61-CBE9-B1D0B2D23F76}"/>
                  </a:ext>
                </a:extLst>
              </p:cNvPr>
              <p:cNvSpPr/>
              <p:nvPr/>
            </p:nvSpPr>
            <p:spPr>
              <a:xfrm>
                <a:off x="5043930" y="4212733"/>
                <a:ext cx="1765909" cy="227571"/>
              </a:xfrm>
              <a:prstGeom prst="roundRect">
                <a:avLst/>
              </a:prstGeom>
              <a:solidFill>
                <a:srgbClr val="0C2D83"/>
              </a:solidFill>
              <a:ln w="9525" cap="flat" cmpd="sng" algn="ctr">
                <a:solidFill>
                  <a:srgbClr val="0C2C81"/>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Mobile Emergency Tm</a:t>
                </a:r>
              </a:p>
            </p:txBody>
          </p:sp>
          <p:sp>
            <p:nvSpPr>
              <p:cNvPr id="35" name="TextBox 34">
                <a:extLst>
                  <a:ext uri="{FF2B5EF4-FFF2-40B4-BE49-F238E27FC236}">
                    <a16:creationId xmlns:a16="http://schemas.microsoft.com/office/drawing/2014/main" id="{31203043-38EB-26EB-297C-044060D04557}"/>
                  </a:ext>
                </a:extLst>
              </p:cNvPr>
              <p:cNvSpPr txBox="1"/>
              <p:nvPr/>
            </p:nvSpPr>
            <p:spPr>
              <a:xfrm>
                <a:off x="4974745" y="3923927"/>
                <a:ext cx="1864944" cy="26161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sng" strike="noStrike" kern="1200" cap="small" spc="0" normalizeH="0" baseline="0" noProof="0" dirty="0">
                    <a:ln>
                      <a:noFill/>
                    </a:ln>
                    <a:solidFill>
                      <a:prstClr val="black"/>
                    </a:solidFill>
                    <a:effectLst/>
                    <a:uLnTx/>
                    <a:uFillTx/>
                    <a:latin typeface="Arial"/>
                    <a:ea typeface="+mn-ea"/>
                    <a:cs typeface="Arial" panose="020B0604020202020204" pitchFamily="34" charset="0"/>
                  </a:rPr>
                  <a:t>Role 1 &amp; 2 Support CET</a:t>
                </a:r>
              </a:p>
            </p:txBody>
          </p:sp>
          <p:sp>
            <p:nvSpPr>
              <p:cNvPr id="36" name="TextBox 35">
                <a:extLst>
                  <a:ext uri="{FF2B5EF4-FFF2-40B4-BE49-F238E27FC236}">
                    <a16:creationId xmlns:a16="http://schemas.microsoft.com/office/drawing/2014/main" id="{0B2D806D-C8A0-D5BD-370A-707E1C22977A}"/>
                  </a:ext>
                </a:extLst>
              </p:cNvPr>
              <p:cNvSpPr txBox="1"/>
              <p:nvPr/>
            </p:nvSpPr>
            <p:spPr>
              <a:xfrm>
                <a:off x="9486540" y="5122407"/>
                <a:ext cx="1701979" cy="294299"/>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sng" strike="noStrike" kern="1200" cap="small" spc="0" normalizeH="0" baseline="0" noProof="0" dirty="0">
                    <a:ln>
                      <a:noFill/>
                    </a:ln>
                    <a:solidFill>
                      <a:prstClr val="black"/>
                    </a:solidFill>
                    <a:effectLst/>
                    <a:uLnTx/>
                    <a:uFillTx/>
                    <a:latin typeface="Arial"/>
                    <a:ea typeface="+mn-ea"/>
                    <a:cs typeface="Arial" panose="020B0604020202020204" pitchFamily="34" charset="0"/>
                  </a:rPr>
                  <a:t>Special Purpose CGT </a:t>
                </a:r>
              </a:p>
            </p:txBody>
          </p:sp>
          <p:sp>
            <p:nvSpPr>
              <p:cNvPr id="37" name="Rounded Rectangle 350">
                <a:extLst>
                  <a:ext uri="{FF2B5EF4-FFF2-40B4-BE49-F238E27FC236}">
                    <a16:creationId xmlns:a16="http://schemas.microsoft.com/office/drawing/2014/main" id="{190EA1F9-2E29-AF09-259D-8F417078762B}"/>
                  </a:ext>
                </a:extLst>
              </p:cNvPr>
              <p:cNvSpPr/>
              <p:nvPr/>
            </p:nvSpPr>
            <p:spPr>
              <a:xfrm>
                <a:off x="5043930" y="4440304"/>
                <a:ext cx="1765909" cy="268710"/>
              </a:xfrm>
              <a:prstGeom prst="roundRect">
                <a:avLst/>
              </a:prstGeom>
              <a:solidFill>
                <a:srgbClr val="0C2D83"/>
              </a:solidFill>
              <a:ln w="9525" cap="flat" cmpd="sng" algn="ctr">
                <a:solidFill>
                  <a:srgbClr val="0C2C81"/>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Damage Control Surgery</a:t>
                </a:r>
              </a:p>
            </p:txBody>
          </p:sp>
          <p:sp>
            <p:nvSpPr>
              <p:cNvPr id="38" name="Rounded Rectangle 350">
                <a:extLst>
                  <a:ext uri="{FF2B5EF4-FFF2-40B4-BE49-F238E27FC236}">
                    <a16:creationId xmlns:a16="http://schemas.microsoft.com/office/drawing/2014/main" id="{1EAA25F0-C433-9F49-A1DF-9F690C43B9EE}"/>
                  </a:ext>
                </a:extLst>
              </p:cNvPr>
              <p:cNvSpPr/>
              <p:nvPr/>
            </p:nvSpPr>
            <p:spPr>
              <a:xfrm>
                <a:off x="5043930" y="4721144"/>
                <a:ext cx="1765909" cy="359552"/>
              </a:xfrm>
              <a:prstGeom prst="roundRect">
                <a:avLst/>
              </a:prstGeom>
              <a:solidFill>
                <a:srgbClr val="0C2D83"/>
              </a:solidFill>
              <a:ln w="9525" cap="flat" cmpd="sng" algn="ctr">
                <a:solidFill>
                  <a:srgbClr val="0C2C81"/>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Mental Health Augmentation</a:t>
                </a:r>
              </a:p>
            </p:txBody>
          </p:sp>
          <p:sp>
            <p:nvSpPr>
              <p:cNvPr id="39" name="Rounded Rectangle 350">
                <a:extLst>
                  <a:ext uri="{FF2B5EF4-FFF2-40B4-BE49-F238E27FC236}">
                    <a16:creationId xmlns:a16="http://schemas.microsoft.com/office/drawing/2014/main" id="{E8AC35A1-72E2-E4B8-7EB5-E45BA13C54B0}"/>
                  </a:ext>
                </a:extLst>
              </p:cNvPr>
              <p:cNvSpPr/>
              <p:nvPr/>
            </p:nvSpPr>
            <p:spPr>
              <a:xfrm>
                <a:off x="9454575" y="5404315"/>
                <a:ext cx="1765909" cy="227570"/>
              </a:xfrm>
              <a:prstGeom prst="roundRect">
                <a:avLst/>
              </a:prstGeom>
              <a:solidFill>
                <a:srgbClr val="0C2D83"/>
              </a:solidFill>
              <a:ln w="9525" cap="flat" cmpd="sng" algn="ctr">
                <a:solidFill>
                  <a:srgbClr val="0C2C81"/>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Med CBRN Planning </a:t>
                </a:r>
              </a:p>
            </p:txBody>
          </p:sp>
          <p:sp>
            <p:nvSpPr>
              <p:cNvPr id="40" name="Rounded Rectangle 350">
                <a:extLst>
                  <a:ext uri="{FF2B5EF4-FFF2-40B4-BE49-F238E27FC236}">
                    <a16:creationId xmlns:a16="http://schemas.microsoft.com/office/drawing/2014/main" id="{6004F112-3DDB-D413-280C-DB0E1AE339D2}"/>
                  </a:ext>
                </a:extLst>
              </p:cNvPr>
              <p:cNvSpPr/>
              <p:nvPr/>
            </p:nvSpPr>
            <p:spPr>
              <a:xfrm>
                <a:off x="9454575" y="5640009"/>
                <a:ext cx="1765909" cy="227571"/>
              </a:xfrm>
              <a:prstGeom prst="roundRect">
                <a:avLst/>
              </a:prstGeom>
              <a:solidFill>
                <a:srgbClr val="0C2D83"/>
              </a:solidFill>
              <a:ln w="9525" cap="flat" cmpd="sng" algn="ctr">
                <a:solidFill>
                  <a:srgbClr val="0C2C81"/>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Med CBRN ADVON</a:t>
                </a:r>
              </a:p>
            </p:txBody>
          </p:sp>
          <p:sp>
            <p:nvSpPr>
              <p:cNvPr id="41" name="Rounded Rectangle 350">
                <a:extLst>
                  <a:ext uri="{FF2B5EF4-FFF2-40B4-BE49-F238E27FC236}">
                    <a16:creationId xmlns:a16="http://schemas.microsoft.com/office/drawing/2014/main" id="{FC73B34D-C7A1-6255-D158-6ACEAA740555}"/>
                  </a:ext>
                </a:extLst>
              </p:cNvPr>
              <p:cNvSpPr/>
              <p:nvPr/>
            </p:nvSpPr>
            <p:spPr>
              <a:xfrm>
                <a:off x="9387362" y="3400924"/>
                <a:ext cx="1764657" cy="324317"/>
              </a:xfrm>
              <a:prstGeom prst="roundRect">
                <a:avLst/>
              </a:prstGeom>
              <a:gradFill>
                <a:gsLst>
                  <a:gs pos="0">
                    <a:srgbClr val="5BB4F6"/>
                  </a:gs>
                  <a:gs pos="0">
                    <a:srgbClr val="0C2D83"/>
                  </a:gs>
                  <a:gs pos="34000">
                    <a:srgbClr val="7030A0"/>
                  </a:gs>
                </a:gsLst>
                <a:lin ang="0" scaled="0"/>
              </a:gradFill>
              <a:ln w="9525" cap="flat" cmpd="sng" algn="ctr">
                <a:solidFill>
                  <a:srgbClr val="0C2C81"/>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Critical Care </a:t>
                </a:r>
                <a:b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b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Air Transport Tm</a:t>
                </a:r>
              </a:p>
            </p:txBody>
          </p:sp>
          <p:sp>
            <p:nvSpPr>
              <p:cNvPr id="42" name="Rounded Rectangle 350">
                <a:extLst>
                  <a:ext uri="{FF2B5EF4-FFF2-40B4-BE49-F238E27FC236}">
                    <a16:creationId xmlns:a16="http://schemas.microsoft.com/office/drawing/2014/main" id="{DCA7798D-369B-E415-7945-9EDFCAB9AE50}"/>
                  </a:ext>
                </a:extLst>
              </p:cNvPr>
              <p:cNvSpPr/>
              <p:nvPr/>
            </p:nvSpPr>
            <p:spPr>
              <a:xfrm>
                <a:off x="5045182" y="5618738"/>
                <a:ext cx="1764657" cy="262459"/>
              </a:xfrm>
              <a:prstGeom prst="roundRect">
                <a:avLst/>
              </a:prstGeom>
              <a:solidFill>
                <a:srgbClr val="0C2D83"/>
              </a:solidFill>
              <a:ln w="9525" cap="flat" cmpd="sng" algn="ctr">
                <a:solidFill>
                  <a:srgbClr val="0C2C81"/>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Global Health</a:t>
                </a:r>
              </a:p>
            </p:txBody>
          </p:sp>
          <p:sp>
            <p:nvSpPr>
              <p:cNvPr id="43" name="Rounded Rectangle 350">
                <a:extLst>
                  <a:ext uri="{FF2B5EF4-FFF2-40B4-BE49-F238E27FC236}">
                    <a16:creationId xmlns:a16="http://schemas.microsoft.com/office/drawing/2014/main" id="{A7ADEC71-41B8-F2E4-42DB-7CABE1038146}"/>
                  </a:ext>
                </a:extLst>
              </p:cNvPr>
              <p:cNvSpPr/>
              <p:nvPr/>
            </p:nvSpPr>
            <p:spPr>
              <a:xfrm>
                <a:off x="9386110" y="3749101"/>
                <a:ext cx="1765909" cy="324317"/>
              </a:xfrm>
              <a:prstGeom prst="roundRect">
                <a:avLst/>
              </a:prstGeom>
              <a:gradFill>
                <a:gsLst>
                  <a:gs pos="0">
                    <a:srgbClr val="5BB4F6"/>
                  </a:gs>
                  <a:gs pos="0">
                    <a:srgbClr val="0C2D83"/>
                  </a:gs>
                  <a:gs pos="34000">
                    <a:srgbClr val="7030A0"/>
                  </a:gs>
                </a:gsLst>
                <a:lin ang="0" scaled="0"/>
              </a:gradFill>
              <a:ln w="9525" cap="flat" cmpd="sng" algn="ctr">
                <a:solidFill>
                  <a:srgbClr val="0C2C81"/>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Hold/Stage</a:t>
                </a:r>
              </a:p>
            </p:txBody>
          </p:sp>
        </p:grpSp>
        <p:sp>
          <p:nvSpPr>
            <p:cNvPr id="33" name="TextBox 32">
              <a:extLst>
                <a:ext uri="{FF2B5EF4-FFF2-40B4-BE49-F238E27FC236}">
                  <a16:creationId xmlns:a16="http://schemas.microsoft.com/office/drawing/2014/main" id="{C500421C-7D9A-28C4-7AA2-75E0F852157E}"/>
                </a:ext>
              </a:extLst>
            </p:cNvPr>
            <p:cNvSpPr txBox="1"/>
            <p:nvPr/>
          </p:nvSpPr>
          <p:spPr>
            <a:xfrm>
              <a:off x="9255000" y="2810503"/>
              <a:ext cx="1907590" cy="294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sng" strike="noStrike" kern="1200" cap="small" spc="0" normalizeH="0" baseline="0" noProof="0" dirty="0">
                  <a:ln>
                    <a:noFill/>
                  </a:ln>
                  <a:solidFill>
                    <a:prstClr val="black"/>
                  </a:solidFill>
                  <a:effectLst/>
                  <a:uLnTx/>
                  <a:uFillTx/>
                  <a:latin typeface="Arial"/>
                  <a:ea typeface="+mn-ea"/>
                  <a:cs typeface="Arial" panose="020B0604020202020204" pitchFamily="34" charset="0"/>
                </a:rPr>
                <a:t>Patient Movement CGT</a:t>
              </a:r>
            </a:p>
          </p:txBody>
        </p:sp>
      </p:grpSp>
      <p:sp>
        <p:nvSpPr>
          <p:cNvPr id="44" name="Rounded Rectangle 350">
            <a:extLst>
              <a:ext uri="{FF2B5EF4-FFF2-40B4-BE49-F238E27FC236}">
                <a16:creationId xmlns:a16="http://schemas.microsoft.com/office/drawing/2014/main" id="{00FB9CC0-9843-F913-50F6-877646BAD5BB}"/>
              </a:ext>
            </a:extLst>
          </p:cNvPr>
          <p:cNvSpPr/>
          <p:nvPr/>
        </p:nvSpPr>
        <p:spPr>
          <a:xfrm>
            <a:off x="9290008" y="5375809"/>
            <a:ext cx="1738209" cy="225650"/>
          </a:xfrm>
          <a:prstGeom prst="roundRect">
            <a:avLst/>
          </a:prstGeom>
          <a:solidFill>
            <a:srgbClr val="0C2D83"/>
          </a:solidFill>
          <a:ln w="9525" cap="flat" cmpd="sng" algn="ctr">
            <a:solidFill>
              <a:srgbClr val="0C2C81"/>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Med CBRN Response</a:t>
            </a:r>
          </a:p>
        </p:txBody>
      </p:sp>
      <p:grpSp>
        <p:nvGrpSpPr>
          <p:cNvPr id="45" name="Group 44">
            <a:extLst>
              <a:ext uri="{FF2B5EF4-FFF2-40B4-BE49-F238E27FC236}">
                <a16:creationId xmlns:a16="http://schemas.microsoft.com/office/drawing/2014/main" id="{DCB700D9-E351-1307-3278-19437E0E240A}"/>
              </a:ext>
            </a:extLst>
          </p:cNvPr>
          <p:cNvGrpSpPr/>
          <p:nvPr/>
        </p:nvGrpSpPr>
        <p:grpSpPr>
          <a:xfrm>
            <a:off x="1001930" y="4032246"/>
            <a:ext cx="3636760" cy="1503926"/>
            <a:chOff x="2409309" y="2392746"/>
            <a:chExt cx="3913588" cy="1691849"/>
          </a:xfrm>
        </p:grpSpPr>
        <p:sp>
          <p:nvSpPr>
            <p:cNvPr id="46" name="TextBox 45">
              <a:extLst>
                <a:ext uri="{FF2B5EF4-FFF2-40B4-BE49-F238E27FC236}">
                  <a16:creationId xmlns:a16="http://schemas.microsoft.com/office/drawing/2014/main" id="{A83EDF2B-CC9E-AAC2-09AF-EBCCB31BAE17}"/>
                </a:ext>
              </a:extLst>
            </p:cNvPr>
            <p:cNvSpPr txBox="1"/>
            <p:nvPr/>
          </p:nvSpPr>
          <p:spPr>
            <a:xfrm>
              <a:off x="3222683" y="2392746"/>
              <a:ext cx="2265727" cy="588599"/>
            </a:xfrm>
            <a:prstGeom prst="rect">
              <a:avLst/>
            </a:prstGeom>
            <a:solidFill>
              <a:srgbClr val="FFFFFF"/>
            </a:solidFill>
            <a:ln w="19050">
              <a:solidFill>
                <a:srgbClr val="000000"/>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sng" strike="noStrike" kern="0" cap="small" spc="0" normalizeH="0" baseline="0" noProof="0" dirty="0">
                  <a:ln>
                    <a:noFill/>
                  </a:ln>
                  <a:solidFill>
                    <a:prstClr val="black"/>
                  </a:solidFill>
                  <a:effectLst/>
                  <a:uLnTx/>
                  <a:uFillTx/>
                  <a:latin typeface="Arial"/>
                  <a:ea typeface="+mn-ea"/>
                  <a:cs typeface="Arial" panose="020B0604020202020204" pitchFamily="34" charset="0"/>
                </a:rPr>
                <a:t>Role 2</a:t>
              </a:r>
              <a:br>
                <a:rPr kumimoji="0" lang="en-US" sz="1400" b="1" i="0" u="none" strike="noStrike" kern="0" cap="small" spc="0" normalizeH="0" baseline="0" noProof="0" dirty="0">
                  <a:ln>
                    <a:noFill/>
                  </a:ln>
                  <a:solidFill>
                    <a:prstClr val="black"/>
                  </a:solidFill>
                  <a:effectLst/>
                  <a:uLnTx/>
                  <a:uFillTx/>
                  <a:latin typeface="Arial"/>
                  <a:ea typeface="+mn-ea"/>
                  <a:cs typeface="Arial" panose="020B0604020202020204" pitchFamily="34" charset="0"/>
                </a:rPr>
              </a:br>
              <a:r>
                <a:rPr kumimoji="0" lang="en-US" sz="1400" b="1" i="0" u="none" strike="noStrike" kern="0" cap="small" spc="0" normalizeH="0" baseline="0" noProof="0" dirty="0">
                  <a:ln>
                    <a:noFill/>
                  </a:ln>
                  <a:solidFill>
                    <a:prstClr val="black"/>
                  </a:solidFill>
                  <a:effectLst/>
                  <a:uLnTx/>
                  <a:uFillTx/>
                  <a:latin typeface="Arial"/>
                  <a:ea typeface="+mn-ea"/>
                  <a:cs typeface="Arial" panose="020B0604020202020204" pitchFamily="34" charset="0"/>
                </a:rPr>
                <a:t>Casualty care</a:t>
              </a:r>
            </a:p>
          </p:txBody>
        </p:sp>
        <p:sp>
          <p:nvSpPr>
            <p:cNvPr id="47" name="TextBox 46">
              <a:extLst>
                <a:ext uri="{FF2B5EF4-FFF2-40B4-BE49-F238E27FC236}">
                  <a16:creationId xmlns:a16="http://schemas.microsoft.com/office/drawing/2014/main" id="{EEB15741-F2B0-11BD-06A6-602FC961CEF6}"/>
                </a:ext>
              </a:extLst>
            </p:cNvPr>
            <p:cNvSpPr txBox="1"/>
            <p:nvPr/>
          </p:nvSpPr>
          <p:spPr>
            <a:xfrm>
              <a:off x="2430422" y="3089804"/>
              <a:ext cx="162674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sng" strike="noStrike" kern="0" cap="small" spc="0" normalizeH="0" baseline="0" noProof="0" dirty="0">
                  <a:ln>
                    <a:noFill/>
                  </a:ln>
                  <a:solidFill>
                    <a:prstClr val="black"/>
                  </a:solidFill>
                  <a:effectLst/>
                  <a:uLnTx/>
                  <a:uFillTx/>
                  <a:latin typeface="Arial"/>
                  <a:ea typeface="+mn-ea"/>
                  <a:cs typeface="Arial" panose="020B0604020202020204" pitchFamily="34" charset="0"/>
                </a:rPr>
                <a:t>EMEDS Small</a:t>
              </a:r>
            </a:p>
          </p:txBody>
        </p:sp>
        <p:sp>
          <p:nvSpPr>
            <p:cNvPr id="48" name="Rectangle 47">
              <a:extLst>
                <a:ext uri="{FF2B5EF4-FFF2-40B4-BE49-F238E27FC236}">
                  <a16:creationId xmlns:a16="http://schemas.microsoft.com/office/drawing/2014/main" id="{C0EF041E-71D5-BE85-AC63-FF4778EBACF6}"/>
                </a:ext>
              </a:extLst>
            </p:cNvPr>
            <p:cNvSpPr/>
            <p:nvPr/>
          </p:nvSpPr>
          <p:spPr>
            <a:xfrm>
              <a:off x="2409309" y="3883306"/>
              <a:ext cx="1654599" cy="197868"/>
            </a:xfrm>
            <a:prstGeom prst="rect">
              <a:avLst/>
            </a:prstGeom>
            <a:solidFill>
              <a:srgbClr val="FF0000"/>
            </a:solidFill>
            <a:ln w="38100"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Threat Level II</a:t>
              </a:r>
            </a:p>
          </p:txBody>
        </p:sp>
        <p:sp>
          <p:nvSpPr>
            <p:cNvPr id="49" name="Rounded Rectangle 350">
              <a:extLst>
                <a:ext uri="{FF2B5EF4-FFF2-40B4-BE49-F238E27FC236}">
                  <a16:creationId xmlns:a16="http://schemas.microsoft.com/office/drawing/2014/main" id="{4D072599-07E1-4834-82C1-673068711028}"/>
                </a:ext>
              </a:extLst>
            </p:cNvPr>
            <p:cNvSpPr/>
            <p:nvPr/>
          </p:nvSpPr>
          <p:spPr>
            <a:xfrm>
              <a:off x="2409309" y="3340222"/>
              <a:ext cx="1668975" cy="264316"/>
            </a:xfrm>
            <a:prstGeom prst="roundRect">
              <a:avLst/>
            </a:prstGeom>
            <a:solidFill>
              <a:srgbClr val="0C2D83"/>
            </a:solidFill>
            <a:ln w="9525" cap="flat" cmpd="sng" algn="ctr">
              <a:solidFill>
                <a:srgbClr val="0C2C81"/>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Surgical Hospital</a:t>
              </a:r>
            </a:p>
          </p:txBody>
        </p:sp>
        <p:sp>
          <p:nvSpPr>
            <p:cNvPr id="50" name="TextBox 49">
              <a:extLst>
                <a:ext uri="{FF2B5EF4-FFF2-40B4-BE49-F238E27FC236}">
                  <a16:creationId xmlns:a16="http://schemas.microsoft.com/office/drawing/2014/main" id="{FF0AB0CA-DF4D-495A-B13F-E14DC4C1BB89}"/>
                </a:ext>
              </a:extLst>
            </p:cNvPr>
            <p:cNvSpPr txBox="1"/>
            <p:nvPr/>
          </p:nvSpPr>
          <p:spPr>
            <a:xfrm>
              <a:off x="4675036" y="3092096"/>
              <a:ext cx="162674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sng" strike="noStrike" kern="0" cap="small" spc="0" normalizeH="0" baseline="0" noProof="0" dirty="0">
                  <a:ln>
                    <a:noFill/>
                  </a:ln>
                  <a:solidFill>
                    <a:prstClr val="black"/>
                  </a:solidFill>
                  <a:effectLst/>
                  <a:uLnTx/>
                  <a:uFillTx/>
                  <a:latin typeface="Arial"/>
                  <a:ea typeface="+mn-ea"/>
                  <a:cs typeface="Arial" panose="020B0604020202020204" pitchFamily="34" charset="0"/>
                </a:rPr>
                <a:t>EMEDS Large</a:t>
              </a:r>
            </a:p>
          </p:txBody>
        </p:sp>
        <p:sp>
          <p:nvSpPr>
            <p:cNvPr id="51" name="Rectangle 50">
              <a:extLst>
                <a:ext uri="{FF2B5EF4-FFF2-40B4-BE49-F238E27FC236}">
                  <a16:creationId xmlns:a16="http://schemas.microsoft.com/office/drawing/2014/main" id="{9369B231-DC0C-9CBB-90BD-D124E5BB34E8}"/>
                </a:ext>
              </a:extLst>
            </p:cNvPr>
            <p:cNvSpPr/>
            <p:nvPr/>
          </p:nvSpPr>
          <p:spPr>
            <a:xfrm>
              <a:off x="4653922" y="3886727"/>
              <a:ext cx="1668975" cy="197868"/>
            </a:xfrm>
            <a:prstGeom prst="rect">
              <a:avLst/>
            </a:prstGeom>
            <a:solidFill>
              <a:srgbClr val="FF0000"/>
            </a:solidFill>
            <a:ln w="38100"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Threat Level III</a:t>
              </a:r>
            </a:p>
          </p:txBody>
        </p:sp>
        <p:sp>
          <p:nvSpPr>
            <p:cNvPr id="52" name="Rounded Rectangle 350">
              <a:extLst>
                <a:ext uri="{FF2B5EF4-FFF2-40B4-BE49-F238E27FC236}">
                  <a16:creationId xmlns:a16="http://schemas.microsoft.com/office/drawing/2014/main" id="{E217D6C8-BA7E-3E4F-1595-E5328D0085EE}"/>
                </a:ext>
              </a:extLst>
            </p:cNvPr>
            <p:cNvSpPr/>
            <p:nvPr/>
          </p:nvSpPr>
          <p:spPr>
            <a:xfrm>
              <a:off x="2409309" y="3593346"/>
              <a:ext cx="1668975" cy="268179"/>
            </a:xfrm>
            <a:prstGeom prst="roundRect">
              <a:avLst/>
            </a:prstGeom>
            <a:solidFill>
              <a:srgbClr val="0C2D83"/>
            </a:solidFill>
            <a:ln w="9525" cap="flat" cmpd="sng" algn="ctr">
              <a:solidFill>
                <a:srgbClr val="0C2C81"/>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Hold/Stage </a:t>
              </a:r>
            </a:p>
          </p:txBody>
        </p:sp>
        <p:sp>
          <p:nvSpPr>
            <p:cNvPr id="53" name="Rounded Rectangle 350">
              <a:extLst>
                <a:ext uri="{FF2B5EF4-FFF2-40B4-BE49-F238E27FC236}">
                  <a16:creationId xmlns:a16="http://schemas.microsoft.com/office/drawing/2014/main" id="{B7010916-464E-664E-A9B6-2D1A8A472F26}"/>
                </a:ext>
              </a:extLst>
            </p:cNvPr>
            <p:cNvSpPr/>
            <p:nvPr/>
          </p:nvSpPr>
          <p:spPr>
            <a:xfrm>
              <a:off x="4653922" y="3367645"/>
              <a:ext cx="1668975" cy="279909"/>
            </a:xfrm>
            <a:prstGeom prst="roundRect">
              <a:avLst/>
            </a:prstGeom>
            <a:solidFill>
              <a:srgbClr val="0C2D83"/>
            </a:solidFill>
            <a:ln w="9525" cap="flat" cmpd="sng" algn="ctr">
              <a:solidFill>
                <a:srgbClr val="0C2C81"/>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Surgical Hospital </a:t>
              </a:r>
            </a:p>
          </p:txBody>
        </p:sp>
        <p:sp>
          <p:nvSpPr>
            <p:cNvPr id="54" name="Rounded Rectangle 350">
              <a:extLst>
                <a:ext uri="{FF2B5EF4-FFF2-40B4-BE49-F238E27FC236}">
                  <a16:creationId xmlns:a16="http://schemas.microsoft.com/office/drawing/2014/main" id="{4B7670AE-1C94-B79B-E90C-618D613AD96F}"/>
                </a:ext>
              </a:extLst>
            </p:cNvPr>
            <p:cNvSpPr/>
            <p:nvPr/>
          </p:nvSpPr>
          <p:spPr>
            <a:xfrm>
              <a:off x="4653922" y="3659367"/>
              <a:ext cx="1668975" cy="195621"/>
            </a:xfrm>
            <a:prstGeom prst="roundRect">
              <a:avLst/>
            </a:prstGeom>
            <a:solidFill>
              <a:srgbClr val="0C2D83"/>
            </a:solidFill>
            <a:ln w="9525" cap="flat" cmpd="sng" algn="ctr">
              <a:solidFill>
                <a:srgbClr val="0C2C81"/>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Hold/Stage </a:t>
              </a:r>
            </a:p>
          </p:txBody>
        </p:sp>
      </p:grpSp>
      <p:sp>
        <p:nvSpPr>
          <p:cNvPr id="55" name="Rounded Rectangle 350">
            <a:extLst>
              <a:ext uri="{FF2B5EF4-FFF2-40B4-BE49-F238E27FC236}">
                <a16:creationId xmlns:a16="http://schemas.microsoft.com/office/drawing/2014/main" id="{571CEA15-C0CD-55D2-F021-F55D6F7FE79B}"/>
              </a:ext>
            </a:extLst>
          </p:cNvPr>
          <p:cNvSpPr/>
          <p:nvPr/>
        </p:nvSpPr>
        <p:spPr>
          <a:xfrm>
            <a:off x="3172547" y="2151407"/>
            <a:ext cx="1818333" cy="407048"/>
          </a:xfrm>
          <a:prstGeom prst="roundRect">
            <a:avLst/>
          </a:prstGeom>
          <a:solidFill>
            <a:srgbClr val="0C2D83"/>
          </a:solidFill>
          <a:ln w="9525" cap="flat" cmpd="sng" algn="ctr">
            <a:solidFill>
              <a:srgbClr val="0C2C81"/>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SG &amp; Special Staff</a:t>
            </a:r>
          </a:p>
        </p:txBody>
      </p:sp>
      <p:sp>
        <p:nvSpPr>
          <p:cNvPr id="56" name="Rounded Rectangle 350">
            <a:extLst>
              <a:ext uri="{FF2B5EF4-FFF2-40B4-BE49-F238E27FC236}">
                <a16:creationId xmlns:a16="http://schemas.microsoft.com/office/drawing/2014/main" id="{8BE1015B-D930-2ABF-C09D-FEA2EBC5EBD4}"/>
              </a:ext>
            </a:extLst>
          </p:cNvPr>
          <p:cNvSpPr/>
          <p:nvPr/>
        </p:nvSpPr>
        <p:spPr>
          <a:xfrm>
            <a:off x="3172545" y="2562893"/>
            <a:ext cx="1818335" cy="407049"/>
          </a:xfrm>
          <a:prstGeom prst="roundRect">
            <a:avLst/>
          </a:prstGeom>
          <a:solidFill>
            <a:srgbClr val="0C2D83"/>
          </a:solidFill>
          <a:ln w="9525" cap="flat" cmpd="sng" algn="ctr">
            <a:solidFill>
              <a:srgbClr val="0C2C81"/>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Msn Gen Force Element</a:t>
            </a:r>
          </a:p>
        </p:txBody>
      </p:sp>
      <p:sp>
        <p:nvSpPr>
          <p:cNvPr id="57" name="Rounded Rectangle 350">
            <a:extLst>
              <a:ext uri="{FF2B5EF4-FFF2-40B4-BE49-F238E27FC236}">
                <a16:creationId xmlns:a16="http://schemas.microsoft.com/office/drawing/2014/main" id="{98780955-56FA-1009-D35F-FD3AC0B8EEC9}"/>
              </a:ext>
            </a:extLst>
          </p:cNvPr>
          <p:cNvSpPr/>
          <p:nvPr/>
        </p:nvSpPr>
        <p:spPr>
          <a:xfrm>
            <a:off x="4960114" y="4924684"/>
            <a:ext cx="1733306" cy="202292"/>
          </a:xfrm>
          <a:prstGeom prst="roundRect">
            <a:avLst/>
          </a:prstGeom>
          <a:solidFill>
            <a:srgbClr val="0C2D83"/>
          </a:solidFill>
          <a:ln w="9525" cap="flat" cmpd="sng" algn="ctr">
            <a:solidFill>
              <a:srgbClr val="0C2C81"/>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Preventive Medicine </a:t>
            </a:r>
          </a:p>
        </p:txBody>
      </p:sp>
      <p:sp>
        <p:nvSpPr>
          <p:cNvPr id="58" name="Rounded Rectangle 350">
            <a:extLst>
              <a:ext uri="{FF2B5EF4-FFF2-40B4-BE49-F238E27FC236}">
                <a16:creationId xmlns:a16="http://schemas.microsoft.com/office/drawing/2014/main" id="{A594C562-7F76-D915-DC5C-778B901A72D5}"/>
              </a:ext>
            </a:extLst>
          </p:cNvPr>
          <p:cNvSpPr/>
          <p:nvPr/>
        </p:nvSpPr>
        <p:spPr>
          <a:xfrm>
            <a:off x="4958884" y="4685143"/>
            <a:ext cx="1734536" cy="222299"/>
          </a:xfrm>
          <a:prstGeom prst="roundRect">
            <a:avLst/>
          </a:prstGeom>
          <a:solidFill>
            <a:srgbClr val="0C2D83"/>
          </a:solidFill>
          <a:ln w="9525" cap="flat" cmpd="sng" algn="ctr">
            <a:solidFill>
              <a:srgbClr val="0C2C81"/>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Mental Health Maneuver</a:t>
            </a:r>
          </a:p>
        </p:txBody>
      </p:sp>
      <p:sp>
        <p:nvSpPr>
          <p:cNvPr id="59" name="Rounded Rectangle 350">
            <a:extLst>
              <a:ext uri="{FF2B5EF4-FFF2-40B4-BE49-F238E27FC236}">
                <a16:creationId xmlns:a16="http://schemas.microsoft.com/office/drawing/2014/main" id="{546EBBF8-7928-3B6A-A106-F99FF5B31A72}"/>
              </a:ext>
            </a:extLst>
          </p:cNvPr>
          <p:cNvSpPr/>
          <p:nvPr/>
        </p:nvSpPr>
        <p:spPr>
          <a:xfrm>
            <a:off x="9303050" y="5601459"/>
            <a:ext cx="1733306" cy="233306"/>
          </a:xfrm>
          <a:prstGeom prst="roundRect">
            <a:avLst/>
          </a:prstGeom>
          <a:solidFill>
            <a:srgbClr val="0C2D83"/>
          </a:solidFill>
          <a:ln w="9525" cap="flat" cmpd="sng" algn="ctr">
            <a:solidFill>
              <a:srgbClr val="0C2C81"/>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Med Logistics</a:t>
            </a:r>
          </a:p>
        </p:txBody>
      </p:sp>
      <p:sp>
        <p:nvSpPr>
          <p:cNvPr id="60" name="Rounded Rectangle 350">
            <a:extLst>
              <a:ext uri="{FF2B5EF4-FFF2-40B4-BE49-F238E27FC236}">
                <a16:creationId xmlns:a16="http://schemas.microsoft.com/office/drawing/2014/main" id="{26D8E072-BB81-24AE-07DD-BBAB4A658A46}"/>
              </a:ext>
            </a:extLst>
          </p:cNvPr>
          <p:cNvSpPr/>
          <p:nvPr/>
        </p:nvSpPr>
        <p:spPr>
          <a:xfrm>
            <a:off x="9223921" y="3765135"/>
            <a:ext cx="1734536" cy="288293"/>
          </a:xfrm>
          <a:prstGeom prst="roundRect">
            <a:avLst/>
          </a:prstGeom>
          <a:gradFill>
            <a:gsLst>
              <a:gs pos="0">
                <a:srgbClr val="5BB4F6"/>
              </a:gs>
              <a:gs pos="0">
                <a:srgbClr val="0C2D83"/>
              </a:gs>
              <a:gs pos="34000">
                <a:srgbClr val="7030A0"/>
              </a:gs>
            </a:gsLst>
            <a:lin ang="0" scaled="0"/>
          </a:gradFill>
          <a:ln w="9525" cap="flat" cmpd="sng" algn="ctr">
            <a:solidFill>
              <a:srgbClr val="0C2C81"/>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Med Logistics</a:t>
            </a:r>
          </a:p>
        </p:txBody>
      </p:sp>
      <p:sp>
        <p:nvSpPr>
          <p:cNvPr id="61" name="Rectangle: Rounded Corners 60">
            <a:extLst>
              <a:ext uri="{FF2B5EF4-FFF2-40B4-BE49-F238E27FC236}">
                <a16:creationId xmlns:a16="http://schemas.microsoft.com/office/drawing/2014/main" id="{D3DE2D6C-CF12-2BAA-64B5-A371626EAF44}"/>
              </a:ext>
            </a:extLst>
          </p:cNvPr>
          <p:cNvSpPr/>
          <p:nvPr/>
        </p:nvSpPr>
        <p:spPr bwMode="auto">
          <a:xfrm>
            <a:off x="3135384" y="1869155"/>
            <a:ext cx="1905392" cy="1610826"/>
          </a:xfrm>
          <a:prstGeom prst="roundRect">
            <a:avLst/>
          </a:prstGeom>
          <a:noFill/>
          <a:ln w="38100" cap="flat" cmpd="sng" algn="ctr">
            <a:solidFill>
              <a:srgbClr val="FFFFFF"/>
            </a:solidFill>
            <a:prstDash val="lg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132024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B9181C-33EC-DD9E-7BC4-DC6E6554B9FB}"/>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7256DB1-98A0-4C5B-B461-C003FBFE3B06}" type="slidenum">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altLang="en-US" sz="1200" b="0" i="0" u="none" strike="noStrike" kern="1200" cap="none" spc="0" normalizeH="0" baseline="0" noProof="0" dirty="0">
              <a:ln>
                <a:noFill/>
              </a:ln>
              <a:solidFill>
                <a:srgbClr val="E7E6E6"/>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6D5D9F63-D2CB-13D2-50F6-90B2F45160E9}"/>
              </a:ext>
            </a:extLst>
          </p:cNvPr>
          <p:cNvSpPr>
            <a:spLocks noGrp="1"/>
          </p:cNvSpPr>
          <p:nvPr>
            <p:ph type="title"/>
          </p:nvPr>
        </p:nvSpPr>
        <p:spPr>
          <a:xfrm>
            <a:off x="2951747" y="1"/>
            <a:ext cx="8682534" cy="1189374"/>
          </a:xfrm>
        </p:spPr>
        <p:txBody>
          <a:bodyPr/>
          <a:lstStyle/>
          <a:p>
            <a:r>
              <a:rPr lang="en-US" dirty="0"/>
              <a:t>Medical Support to DCW</a:t>
            </a:r>
            <a:endParaRPr lang="en-US" sz="2400" dirty="0"/>
          </a:p>
        </p:txBody>
      </p:sp>
      <p:sp>
        <p:nvSpPr>
          <p:cNvPr id="7" name="TextBox 6">
            <a:extLst>
              <a:ext uri="{FF2B5EF4-FFF2-40B4-BE49-F238E27FC236}">
                <a16:creationId xmlns:a16="http://schemas.microsoft.com/office/drawing/2014/main" id="{5881CC58-FB31-8156-AFD9-4BDC0D8A1D49}"/>
              </a:ext>
            </a:extLst>
          </p:cNvPr>
          <p:cNvSpPr txBox="1"/>
          <p:nvPr/>
        </p:nvSpPr>
        <p:spPr>
          <a:xfrm>
            <a:off x="358987" y="1437255"/>
            <a:ext cx="5037601" cy="3447098"/>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Non-FF UTC</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Medical is not FAM for Role 1 UTCs</a:t>
            </a:r>
          </a:p>
          <a:p>
            <a:pPr marL="1257300" marR="0" lvl="2"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CTH11, XMST1, CSST-L</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rial"/>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28 PAX Experiment Underway</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26.1 Sourcing</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16 DCWs/4 per AFFORGEN cycle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2000" b="0" i="0" u="none" strike="noStrike" kern="1200" cap="none" spc="0" normalizeH="0" baseline="0" noProof="0" dirty="0">
              <a:ln>
                <a:noFill/>
              </a:ln>
              <a:solidFill>
                <a:srgbClr val="000000"/>
              </a:solidFill>
              <a:effectLst/>
              <a:uLnTx/>
              <a:uFillTx/>
              <a:latin typeface="Arial"/>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Threat-Based Capabilities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graphicFrame>
        <p:nvGraphicFramePr>
          <p:cNvPr id="9" name="Diagram 8">
            <a:extLst>
              <a:ext uri="{FF2B5EF4-FFF2-40B4-BE49-F238E27FC236}">
                <a16:creationId xmlns:a16="http://schemas.microsoft.com/office/drawing/2014/main" id="{CAD14FC4-0B46-C0FD-35F1-4A1D09760E35}"/>
              </a:ext>
            </a:extLst>
          </p:cNvPr>
          <p:cNvGraphicFramePr/>
          <p:nvPr/>
        </p:nvGraphicFramePr>
        <p:xfrm>
          <a:off x="2166349" y="4093480"/>
          <a:ext cx="8128000" cy="19131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1EA120D3-4B03-BFF7-30EE-3C0CE15EB609}"/>
              </a:ext>
            </a:extLst>
          </p:cNvPr>
          <p:cNvPicPr>
            <a:picLocks noChangeAspect="1"/>
          </p:cNvPicPr>
          <p:nvPr/>
        </p:nvPicPr>
        <p:blipFill>
          <a:blip r:embed="rId8"/>
          <a:stretch>
            <a:fillRect/>
          </a:stretch>
        </p:blipFill>
        <p:spPr>
          <a:xfrm>
            <a:off x="5683515" y="1413316"/>
            <a:ext cx="6149498" cy="2558379"/>
          </a:xfrm>
          <a:prstGeom prst="rect">
            <a:avLst/>
          </a:prstGeom>
          <a:ln>
            <a:solidFill>
              <a:srgbClr val="FFFFFF"/>
            </a:solidFill>
          </a:ln>
        </p:spPr>
      </p:pic>
      <p:sp>
        <p:nvSpPr>
          <p:cNvPr id="11" name="TextBox 10">
            <a:extLst>
              <a:ext uri="{FF2B5EF4-FFF2-40B4-BE49-F238E27FC236}">
                <a16:creationId xmlns:a16="http://schemas.microsoft.com/office/drawing/2014/main" id="{832E9C5C-CD8C-06FE-8FD3-E870E9E6F5D7}"/>
              </a:ext>
            </a:extLst>
          </p:cNvPr>
          <p:cNvSpPr txBox="1"/>
          <p:nvPr/>
        </p:nvSpPr>
        <p:spPr>
          <a:xfrm>
            <a:off x="8556989" y="3913825"/>
            <a:ext cx="347472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Ref: JP 3-10, Joint Security Operations in Theater</a:t>
            </a:r>
          </a:p>
        </p:txBody>
      </p:sp>
      <p:grpSp>
        <p:nvGrpSpPr>
          <p:cNvPr id="12" name="Group 11">
            <a:extLst>
              <a:ext uri="{FF2B5EF4-FFF2-40B4-BE49-F238E27FC236}">
                <a16:creationId xmlns:a16="http://schemas.microsoft.com/office/drawing/2014/main" id="{2CBB020A-46CB-B0C2-C72E-F8D9FF3BBDFA}"/>
              </a:ext>
            </a:extLst>
          </p:cNvPr>
          <p:cNvGrpSpPr/>
          <p:nvPr/>
        </p:nvGrpSpPr>
        <p:grpSpPr>
          <a:xfrm>
            <a:off x="2471057" y="5664438"/>
            <a:ext cx="7928881" cy="410898"/>
            <a:chOff x="2724988" y="5501148"/>
            <a:chExt cx="7674950" cy="410898"/>
          </a:xfrm>
        </p:grpSpPr>
        <p:sp>
          <p:nvSpPr>
            <p:cNvPr id="13" name="TextBox 12">
              <a:extLst>
                <a:ext uri="{FF2B5EF4-FFF2-40B4-BE49-F238E27FC236}">
                  <a16:creationId xmlns:a16="http://schemas.microsoft.com/office/drawing/2014/main" id="{982C2427-C981-BDC8-8829-1069F0B9B510}"/>
                </a:ext>
              </a:extLst>
            </p:cNvPr>
            <p:cNvSpPr txBox="1"/>
            <p:nvPr/>
          </p:nvSpPr>
          <p:spPr>
            <a:xfrm>
              <a:off x="2724988" y="5511936"/>
              <a:ext cx="228343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a:ea typeface="+mn-ea"/>
                  <a:cs typeface="+mn-cs"/>
                </a:rPr>
                <a:t>MST  /  CSST-L</a:t>
              </a:r>
            </a:p>
          </p:txBody>
        </p:sp>
        <p:sp>
          <p:nvSpPr>
            <p:cNvPr id="14" name="TextBox 13">
              <a:extLst>
                <a:ext uri="{FF2B5EF4-FFF2-40B4-BE49-F238E27FC236}">
                  <a16:creationId xmlns:a16="http://schemas.microsoft.com/office/drawing/2014/main" id="{EEA69773-AE56-B66F-9C45-7C43723EABC3}"/>
                </a:ext>
              </a:extLst>
            </p:cNvPr>
            <p:cNvSpPr txBox="1"/>
            <p:nvPr/>
          </p:nvSpPr>
          <p:spPr>
            <a:xfrm>
              <a:off x="5395381" y="5511936"/>
              <a:ext cx="177573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a:ea typeface="+mn-ea"/>
                  <a:cs typeface="+mn-cs"/>
                </a:rPr>
                <a:t>Role 2 Small</a:t>
              </a:r>
            </a:p>
          </p:txBody>
        </p:sp>
        <p:sp>
          <p:nvSpPr>
            <p:cNvPr id="15" name="TextBox 14">
              <a:extLst>
                <a:ext uri="{FF2B5EF4-FFF2-40B4-BE49-F238E27FC236}">
                  <a16:creationId xmlns:a16="http://schemas.microsoft.com/office/drawing/2014/main" id="{06637694-9132-1C7C-0BBB-D6ED1D132617}"/>
                </a:ext>
              </a:extLst>
            </p:cNvPr>
            <p:cNvSpPr txBox="1"/>
            <p:nvPr/>
          </p:nvSpPr>
          <p:spPr>
            <a:xfrm>
              <a:off x="8116501" y="5501148"/>
              <a:ext cx="228343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a:ea typeface="+mn-ea"/>
                  <a:cs typeface="+mn-cs"/>
                </a:rPr>
                <a:t>Role 2 Large</a:t>
              </a:r>
            </a:p>
          </p:txBody>
        </p:sp>
      </p:grpSp>
      <p:pic>
        <p:nvPicPr>
          <p:cNvPr id="16" name="Picture 15">
            <a:extLst>
              <a:ext uri="{FF2B5EF4-FFF2-40B4-BE49-F238E27FC236}">
                <a16:creationId xmlns:a16="http://schemas.microsoft.com/office/drawing/2014/main" id="{48CBFDC7-B90E-FD56-1095-E8A525943870}"/>
              </a:ext>
            </a:extLst>
          </p:cNvPr>
          <p:cNvPicPr>
            <a:picLocks noChangeAspect="1"/>
          </p:cNvPicPr>
          <p:nvPr/>
        </p:nvPicPr>
        <p:blipFill>
          <a:blip r:embed="rId9"/>
          <a:stretch>
            <a:fillRect/>
          </a:stretch>
        </p:blipFill>
        <p:spPr>
          <a:xfrm>
            <a:off x="6011057" y="4400966"/>
            <a:ext cx="438583" cy="400110"/>
          </a:xfrm>
          <a:prstGeom prst="rect">
            <a:avLst/>
          </a:prstGeom>
        </p:spPr>
      </p:pic>
      <p:pic>
        <p:nvPicPr>
          <p:cNvPr id="17" name="Picture 16">
            <a:extLst>
              <a:ext uri="{FF2B5EF4-FFF2-40B4-BE49-F238E27FC236}">
                <a16:creationId xmlns:a16="http://schemas.microsoft.com/office/drawing/2014/main" id="{BEAE7C93-D30E-3583-3CE6-44EB9F888E23}"/>
              </a:ext>
            </a:extLst>
          </p:cNvPr>
          <p:cNvPicPr>
            <a:picLocks noChangeAspect="1"/>
          </p:cNvPicPr>
          <p:nvPr/>
        </p:nvPicPr>
        <p:blipFill>
          <a:blip r:embed="rId10"/>
          <a:stretch>
            <a:fillRect/>
          </a:stretch>
        </p:blipFill>
        <p:spPr>
          <a:xfrm>
            <a:off x="8619641" y="4367132"/>
            <a:ext cx="503762" cy="467778"/>
          </a:xfrm>
          <a:prstGeom prst="rect">
            <a:avLst/>
          </a:prstGeom>
        </p:spPr>
      </p:pic>
      <p:pic>
        <p:nvPicPr>
          <p:cNvPr id="18" name="Picture 17">
            <a:extLst>
              <a:ext uri="{FF2B5EF4-FFF2-40B4-BE49-F238E27FC236}">
                <a16:creationId xmlns:a16="http://schemas.microsoft.com/office/drawing/2014/main" id="{9B40F285-68CB-250E-08DC-E3D8561AE932}"/>
              </a:ext>
            </a:extLst>
          </p:cNvPr>
          <p:cNvPicPr>
            <a:picLocks noChangeAspect="1"/>
          </p:cNvPicPr>
          <p:nvPr/>
        </p:nvPicPr>
        <p:blipFill>
          <a:blip r:embed="rId11"/>
          <a:stretch>
            <a:fillRect/>
          </a:stretch>
        </p:blipFill>
        <p:spPr>
          <a:xfrm>
            <a:off x="3276802" y="4241326"/>
            <a:ext cx="719390" cy="719390"/>
          </a:xfrm>
          <a:prstGeom prst="rect">
            <a:avLst/>
          </a:prstGeom>
        </p:spPr>
      </p:pic>
      <p:sp>
        <p:nvSpPr>
          <p:cNvPr id="19" name="Oval 18">
            <a:extLst>
              <a:ext uri="{FF2B5EF4-FFF2-40B4-BE49-F238E27FC236}">
                <a16:creationId xmlns:a16="http://schemas.microsoft.com/office/drawing/2014/main" id="{C811FDAB-8F59-5D64-51DA-3C72E060E491}"/>
              </a:ext>
            </a:extLst>
          </p:cNvPr>
          <p:cNvSpPr/>
          <p:nvPr/>
        </p:nvSpPr>
        <p:spPr>
          <a:xfrm>
            <a:off x="4595022" y="5041472"/>
            <a:ext cx="764421" cy="764421"/>
          </a:xfrm>
          <a:prstGeom prst="ellipse">
            <a:avLst/>
          </a:prstGeom>
          <a:solidFill>
            <a:srgbClr val="156082"/>
          </a:solidFill>
          <a:ln w="19050"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FFFFFF"/>
                </a:solidFill>
                <a:effectLst/>
                <a:uLnTx/>
                <a:uFillTx/>
                <a:latin typeface="Arial"/>
                <a:ea typeface="+mn-ea"/>
                <a:cs typeface="+mn-cs"/>
              </a:rPr>
              <a:t>+</a:t>
            </a:r>
          </a:p>
        </p:txBody>
      </p:sp>
      <p:grpSp>
        <p:nvGrpSpPr>
          <p:cNvPr id="20" name="Group 19">
            <a:extLst>
              <a:ext uri="{FF2B5EF4-FFF2-40B4-BE49-F238E27FC236}">
                <a16:creationId xmlns:a16="http://schemas.microsoft.com/office/drawing/2014/main" id="{D8F9F089-1FC6-3C11-E0F8-709E8C7E30AA}"/>
              </a:ext>
            </a:extLst>
          </p:cNvPr>
          <p:cNvGrpSpPr/>
          <p:nvPr/>
        </p:nvGrpSpPr>
        <p:grpSpPr>
          <a:xfrm>
            <a:off x="7221449" y="5031572"/>
            <a:ext cx="764421" cy="764421"/>
            <a:chOff x="7221449" y="4868282"/>
            <a:chExt cx="764421" cy="764421"/>
          </a:xfrm>
        </p:grpSpPr>
        <p:sp>
          <p:nvSpPr>
            <p:cNvPr id="21" name="Oval 20">
              <a:extLst>
                <a:ext uri="{FF2B5EF4-FFF2-40B4-BE49-F238E27FC236}">
                  <a16:creationId xmlns:a16="http://schemas.microsoft.com/office/drawing/2014/main" id="{05E20E86-594A-9EA2-FEA9-9B74D3AA13B6}"/>
                </a:ext>
              </a:extLst>
            </p:cNvPr>
            <p:cNvSpPr/>
            <p:nvPr/>
          </p:nvSpPr>
          <p:spPr>
            <a:xfrm>
              <a:off x="7221449" y="4868282"/>
              <a:ext cx="764421" cy="764421"/>
            </a:xfrm>
            <a:prstGeom prst="ellipse">
              <a:avLst/>
            </a:prstGeom>
            <a:solidFill>
              <a:srgbClr val="156082"/>
            </a:solidFill>
            <a:ln w="19050"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srgbClr val="FFFFFF"/>
                </a:solidFill>
                <a:effectLst/>
                <a:uLnTx/>
                <a:uFillTx/>
                <a:latin typeface="Arial"/>
                <a:ea typeface="+mn-ea"/>
                <a:cs typeface="+mn-cs"/>
              </a:endParaRPr>
            </a:p>
          </p:txBody>
        </p:sp>
        <p:sp>
          <p:nvSpPr>
            <p:cNvPr id="22" name="TextBox 21">
              <a:extLst>
                <a:ext uri="{FF2B5EF4-FFF2-40B4-BE49-F238E27FC236}">
                  <a16:creationId xmlns:a16="http://schemas.microsoft.com/office/drawing/2014/main" id="{69F392B3-19EC-0A07-8061-01028ACB32DC}"/>
                </a:ext>
              </a:extLst>
            </p:cNvPr>
            <p:cNvSpPr txBox="1"/>
            <p:nvPr/>
          </p:nvSpPr>
          <p:spPr>
            <a:xfrm>
              <a:off x="7222257" y="4974633"/>
              <a:ext cx="762805" cy="523221"/>
            </a:xfrm>
            <a:prstGeom prst="rect">
              <a:avLst/>
            </a:prstGeom>
            <a:noFill/>
            <a:ln w="1905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FFFF"/>
                  </a:solidFill>
                  <a:effectLst/>
                  <a:uLnTx/>
                  <a:uFillTx/>
                  <a:latin typeface="Arial"/>
                  <a:ea typeface="+mn-ea"/>
                  <a:cs typeface="+mn-cs"/>
                </a:rPr>
                <a:t>OR</a:t>
              </a:r>
              <a:endParaRPr kumimoji="0" lang="en-US" sz="3600" b="1" i="0" u="none" strike="noStrike" kern="0" cap="none" spc="0" normalizeH="0" baseline="0" noProof="0" dirty="0">
                <a:ln>
                  <a:noFill/>
                </a:ln>
                <a:solidFill>
                  <a:srgbClr val="FFFFFF"/>
                </a:solidFill>
                <a:effectLst/>
                <a:uLnTx/>
                <a:uFillTx/>
                <a:latin typeface="Arial"/>
                <a:ea typeface="+mn-ea"/>
                <a:cs typeface="+mn-cs"/>
              </a:endParaRPr>
            </a:p>
          </p:txBody>
        </p:sp>
      </p:grpSp>
    </p:spTree>
    <p:extLst>
      <p:ext uri="{BB962C8B-B14F-4D97-AF65-F5344CB8AC3E}">
        <p14:creationId xmlns:p14="http://schemas.microsoft.com/office/powerpoint/2010/main" val="3236715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BB20B9B0-836B-E09B-2490-3D15B2C55F2B}"/>
              </a:ext>
            </a:extLst>
          </p:cNvPr>
          <p:cNvGrpSpPr/>
          <p:nvPr/>
        </p:nvGrpSpPr>
        <p:grpSpPr>
          <a:xfrm>
            <a:off x="0" y="960209"/>
            <a:ext cx="12192000" cy="5577339"/>
            <a:chOff x="0" y="960209"/>
            <a:chExt cx="12192000" cy="5577339"/>
          </a:xfrm>
        </p:grpSpPr>
        <p:sp>
          <p:nvSpPr>
            <p:cNvPr id="44" name="Rectangle 43">
              <a:extLst>
                <a:ext uri="{FF2B5EF4-FFF2-40B4-BE49-F238E27FC236}">
                  <a16:creationId xmlns:a16="http://schemas.microsoft.com/office/drawing/2014/main" id="{12054B3E-6BFA-9155-B567-63646F4175AE}"/>
                </a:ext>
              </a:extLst>
            </p:cNvPr>
            <p:cNvSpPr/>
            <p:nvPr/>
          </p:nvSpPr>
          <p:spPr bwMode="auto">
            <a:xfrm>
              <a:off x="0" y="960209"/>
              <a:ext cx="12192000" cy="304800"/>
            </a:xfrm>
            <a:prstGeom prst="rect">
              <a:avLst/>
            </a:prstGeom>
            <a:solidFill>
              <a:schemeClr val="bg1"/>
            </a:solidFill>
            <a:ln w="127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45" name="Rectangle 44">
              <a:extLst>
                <a:ext uri="{FF2B5EF4-FFF2-40B4-BE49-F238E27FC236}">
                  <a16:creationId xmlns:a16="http://schemas.microsoft.com/office/drawing/2014/main" id="{46DB4471-2604-CCEB-3447-F48F1519D443}"/>
                </a:ext>
              </a:extLst>
            </p:cNvPr>
            <p:cNvSpPr/>
            <p:nvPr/>
          </p:nvSpPr>
          <p:spPr bwMode="auto">
            <a:xfrm>
              <a:off x="0" y="6232748"/>
              <a:ext cx="12192000" cy="304800"/>
            </a:xfrm>
            <a:prstGeom prst="rect">
              <a:avLst/>
            </a:prstGeom>
            <a:solidFill>
              <a:schemeClr val="bg1"/>
            </a:solidFill>
            <a:ln w="127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charset="0"/>
                <a:ea typeface="+mn-ea"/>
                <a:cs typeface="+mn-cs"/>
              </a:endParaRPr>
            </a:p>
          </p:txBody>
        </p:sp>
      </p:grpSp>
      <p:sp>
        <p:nvSpPr>
          <p:cNvPr id="4" name="Slide Number Placeholder 3">
            <a:extLst>
              <a:ext uri="{FF2B5EF4-FFF2-40B4-BE49-F238E27FC236}">
                <a16:creationId xmlns:a16="http://schemas.microsoft.com/office/drawing/2014/main" id="{33B9181C-33EC-DD9E-7BC4-DC6E6554B9FB}"/>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7256DB1-98A0-4C5B-B461-C003FBFE3B06}" type="slidenum">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US" altLang="en-US" sz="1200" b="0" i="0" u="none" strike="noStrike" kern="1200" cap="none" spc="0" normalizeH="0" baseline="0" noProof="0" dirty="0">
              <a:ln>
                <a:noFill/>
              </a:ln>
              <a:solidFill>
                <a:srgbClr val="E7E6E6"/>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6D5D9F63-D2CB-13D2-50F6-90B2F45160E9}"/>
              </a:ext>
            </a:extLst>
          </p:cNvPr>
          <p:cNvSpPr>
            <a:spLocks noGrp="1"/>
          </p:cNvSpPr>
          <p:nvPr>
            <p:ph type="title"/>
          </p:nvPr>
        </p:nvSpPr>
        <p:spPr>
          <a:xfrm>
            <a:off x="5802923" y="1"/>
            <a:ext cx="5831358" cy="646226"/>
          </a:xfrm>
        </p:spPr>
        <p:txBody>
          <a:bodyPr>
            <a:normAutofit fontScale="90000"/>
          </a:bodyPr>
          <a:lstStyle/>
          <a:p>
            <a:r>
              <a:rPr lang="en-US" dirty="0"/>
              <a:t>Back to the Basics</a:t>
            </a:r>
            <a:endParaRPr lang="en-US" sz="2400" dirty="0"/>
          </a:p>
        </p:txBody>
      </p:sp>
      <p:sp>
        <p:nvSpPr>
          <p:cNvPr id="30" name="TextBox 29">
            <a:extLst>
              <a:ext uri="{FF2B5EF4-FFF2-40B4-BE49-F238E27FC236}">
                <a16:creationId xmlns:a16="http://schemas.microsoft.com/office/drawing/2014/main" id="{889F64CD-8653-77F2-DA65-F5D326417F7F}"/>
              </a:ext>
            </a:extLst>
          </p:cNvPr>
          <p:cNvSpPr txBox="1"/>
          <p:nvPr/>
        </p:nvSpPr>
        <p:spPr>
          <a:xfrm>
            <a:off x="6789683" y="646227"/>
            <a:ext cx="5192110" cy="1923393"/>
          </a:xfrm>
          <a:prstGeom prst="rect">
            <a:avLst/>
          </a:prstGeom>
          <a:solidFill>
            <a:srgbClr val="808080">
              <a:lumMod val="40000"/>
              <a:lumOff val="60000"/>
            </a:srgbClr>
          </a:solidFill>
          <a:ln w="6350">
            <a:noFill/>
            <a:miter lim="800000"/>
          </a:ln>
          <a:effectLst>
            <a:outerShdw blurRad="50800" dist="38100" dir="5400000" algn="t" rotWithShape="0">
              <a:prstClr val="black">
                <a:alpha val="40000"/>
              </a:prstClr>
            </a:outerShdw>
          </a:effectLst>
        </p:spPr>
        <p:txBody>
          <a:bodyPr vert="horz" wrap="square" lIns="0" tIns="0" rIns="0" bIns="0" rtlCol="0">
            <a:noAutofit/>
          </a:bodyPr>
          <a:lstStyle/>
          <a:p>
            <a:pPr marL="0" marR="0" lvl="0" indent="0" algn="l" defTabSz="914400" rtl="0" eaLnBrk="1" fontAlgn="auto" latinLnBrk="0" hangingPunct="1">
              <a:lnSpc>
                <a:spcPct val="100000"/>
              </a:lnSpc>
              <a:spcBef>
                <a:spcPts val="400"/>
              </a:spcBef>
              <a:spcAft>
                <a:spcPts val="600"/>
              </a:spcAft>
              <a:buClrTx/>
              <a:buSzTx/>
              <a:buFontTx/>
              <a:buNone/>
              <a:tabLst/>
              <a:defRPr/>
            </a:pPr>
            <a:r>
              <a:rPr kumimoji="0" lang="en-US" sz="1800" b="1" i="0" u="sng" strike="noStrike" kern="0" cap="none" spc="0" normalizeH="0" baseline="0" noProof="0" dirty="0">
                <a:ln>
                  <a:noFill/>
                </a:ln>
                <a:solidFill>
                  <a:srgbClr val="151C77"/>
                </a:solidFill>
                <a:effectLst/>
                <a:uLnTx/>
                <a:uFillTx/>
                <a:latin typeface="Arial"/>
                <a:ea typeface="+mn-ea"/>
                <a:cs typeface="+mn-cs"/>
              </a:rPr>
              <a:t>Role 1 Care</a:t>
            </a:r>
            <a:r>
              <a:rPr kumimoji="0" lang="en-US" sz="1800" b="1" i="0" u="none" strike="noStrike" kern="0" cap="none" spc="0" normalizeH="0" baseline="0" noProof="0" dirty="0">
                <a:ln>
                  <a:noFill/>
                </a:ln>
                <a:solidFill>
                  <a:srgbClr val="808080">
                    <a:lumMod val="25000"/>
                  </a:srgbClr>
                </a:solidFill>
                <a:effectLst/>
                <a:uLnTx/>
                <a:uFillTx/>
                <a:latin typeface="Arial"/>
                <a:ea typeface="+mn-ea"/>
                <a:cs typeface="+mn-cs"/>
              </a:rPr>
              <a:t>: </a:t>
            </a:r>
          </a:p>
          <a:p>
            <a:pPr marL="231775" marR="0" lvl="0" indent="-115888" algn="l" defTabSz="914400" rtl="0" eaLnBrk="1" fontAlgn="auto" latinLnBrk="0" hangingPunct="1">
              <a:lnSpc>
                <a:spcPct val="100000"/>
              </a:lnSpc>
              <a:spcBef>
                <a:spcPts val="200"/>
              </a:spcBef>
              <a:spcAft>
                <a:spcPts val="400"/>
              </a:spcAft>
              <a:buClrTx/>
              <a:buSzTx/>
              <a:buFont typeface="Arial" panose="020B0604020202020204" pitchFamily="34" charset="0"/>
              <a:buChar char="•"/>
              <a:tabLst/>
              <a:defRPr/>
            </a:pPr>
            <a:r>
              <a:rPr kumimoji="0" lang="en-US" sz="1200" b="1" i="0" u="none" strike="noStrike" kern="0" cap="none" spc="0" normalizeH="0" baseline="0" noProof="0" dirty="0">
                <a:ln>
                  <a:noFill/>
                </a:ln>
                <a:solidFill>
                  <a:srgbClr val="000000"/>
                </a:solidFill>
                <a:effectLst/>
                <a:uLnTx/>
                <a:uFillTx/>
                <a:latin typeface="Arial"/>
                <a:ea typeface="+mn-ea"/>
                <a:cs typeface="+mn-cs"/>
              </a:rPr>
              <a:t>First medical care military personnel receive (unit-level/medic care)</a:t>
            </a:r>
          </a:p>
          <a:p>
            <a:pPr marL="231775" marR="0" lvl="0" indent="-115888" algn="l" defTabSz="914400" rtl="0" eaLnBrk="1" fontAlgn="auto" latinLnBrk="0" hangingPunct="1">
              <a:lnSpc>
                <a:spcPct val="100000"/>
              </a:lnSpc>
              <a:spcBef>
                <a:spcPts val="200"/>
              </a:spcBef>
              <a:spcAft>
                <a:spcPts val="400"/>
              </a:spcAft>
              <a:buClrTx/>
              <a:buSzTx/>
              <a:buFont typeface="Arial" panose="020B0604020202020204" pitchFamily="34" charset="0"/>
              <a:buChar char="•"/>
              <a:tabLst/>
              <a:defRPr/>
            </a:pPr>
            <a:r>
              <a:rPr kumimoji="0" lang="en-US" sz="1200" b="1" i="0" u="none" strike="noStrike" kern="0" cap="none" spc="0" normalizeH="0" baseline="0" noProof="0" dirty="0">
                <a:ln>
                  <a:noFill/>
                </a:ln>
                <a:solidFill>
                  <a:srgbClr val="000000"/>
                </a:solidFill>
                <a:effectLst/>
                <a:uLnTx/>
                <a:uFillTx/>
                <a:latin typeface="Arial"/>
                <a:ea typeface="+mn-ea"/>
                <a:cs typeface="+mn-cs"/>
              </a:rPr>
              <a:t>Immediate lifesaving measures, treatment for DNBI, Combat operational stress casualty (COSC),  Preventive Measures, Return to Duty</a:t>
            </a:r>
          </a:p>
          <a:p>
            <a:pPr marL="231775" marR="0" lvl="0" indent="-115888" algn="l" defTabSz="914400" rtl="0" eaLnBrk="1" fontAlgn="auto" latinLnBrk="0" hangingPunct="1">
              <a:lnSpc>
                <a:spcPct val="100000"/>
              </a:lnSpc>
              <a:spcBef>
                <a:spcPts val="200"/>
              </a:spcBef>
              <a:spcAft>
                <a:spcPts val="400"/>
              </a:spcAft>
              <a:buClrTx/>
              <a:buSzTx/>
              <a:buFont typeface="Arial" panose="020B0604020202020204" pitchFamily="34" charset="0"/>
              <a:buChar char="•"/>
              <a:tabLst/>
              <a:defRPr/>
            </a:pPr>
            <a:r>
              <a:rPr kumimoji="0" lang="en-US" sz="1200" b="1" i="0" u="none" strike="noStrike" kern="0" cap="none" spc="0" normalizeH="0" baseline="0" noProof="0" dirty="0">
                <a:ln>
                  <a:noFill/>
                </a:ln>
                <a:solidFill>
                  <a:srgbClr val="000000"/>
                </a:solidFill>
                <a:effectLst/>
                <a:uLnTx/>
                <a:uFillTx/>
                <a:latin typeface="Arial"/>
                <a:ea typeface="+mn-ea"/>
                <a:cs typeface="+mn-cs"/>
              </a:rPr>
              <a:t>Patient location &amp; acquisition/collection, Walking Blood Bank</a:t>
            </a:r>
          </a:p>
          <a:p>
            <a:pPr marL="231775" marR="0" lvl="0" indent="-115888" algn="l" defTabSz="914400" rtl="0" eaLnBrk="1" fontAlgn="auto" latinLnBrk="0" hangingPunct="1">
              <a:lnSpc>
                <a:spcPct val="100000"/>
              </a:lnSpc>
              <a:spcBef>
                <a:spcPts val="200"/>
              </a:spcBef>
              <a:spcAft>
                <a:spcPts val="400"/>
              </a:spcAft>
              <a:buClrTx/>
              <a:buSzTx/>
              <a:buFont typeface="Arial" panose="020B0604020202020204" pitchFamily="34" charset="0"/>
              <a:buChar char="•"/>
              <a:tabLst/>
              <a:defRPr/>
            </a:pPr>
            <a:r>
              <a:rPr kumimoji="0" lang="en-US" sz="1200" b="1" i="0" u="none" strike="noStrike" kern="0" cap="none" spc="0" normalizeH="0" baseline="0" noProof="0" dirty="0">
                <a:ln>
                  <a:noFill/>
                </a:ln>
                <a:solidFill>
                  <a:srgbClr val="000000"/>
                </a:solidFill>
                <a:effectLst/>
                <a:uLnTx/>
                <a:uFillTx/>
                <a:latin typeface="Arial"/>
                <a:ea typeface="+mn-ea"/>
                <a:cs typeface="+mn-cs"/>
              </a:rPr>
              <a:t>Provided by the Services</a:t>
            </a:r>
          </a:p>
        </p:txBody>
      </p:sp>
      <p:sp>
        <p:nvSpPr>
          <p:cNvPr id="31" name="TextBox 30">
            <a:extLst>
              <a:ext uri="{FF2B5EF4-FFF2-40B4-BE49-F238E27FC236}">
                <a16:creationId xmlns:a16="http://schemas.microsoft.com/office/drawing/2014/main" id="{3ABE3730-FED1-D51B-BE23-59C521B1F9E3}"/>
              </a:ext>
            </a:extLst>
          </p:cNvPr>
          <p:cNvSpPr txBox="1"/>
          <p:nvPr/>
        </p:nvSpPr>
        <p:spPr>
          <a:xfrm>
            <a:off x="6789683" y="2854986"/>
            <a:ext cx="5192110" cy="1923393"/>
          </a:xfrm>
          <a:prstGeom prst="rect">
            <a:avLst/>
          </a:prstGeom>
          <a:solidFill>
            <a:srgbClr val="808080">
              <a:lumMod val="40000"/>
              <a:lumOff val="60000"/>
            </a:srgbClr>
          </a:solidFill>
          <a:ln w="6350">
            <a:noFill/>
            <a:miter lim="800000"/>
          </a:ln>
          <a:effectLst>
            <a:outerShdw blurRad="50800" dist="38100" dir="5400000" algn="t" rotWithShape="0">
              <a:prstClr val="black">
                <a:alpha val="40000"/>
              </a:prstClr>
            </a:outerShdw>
          </a:effectLst>
        </p:spPr>
        <p:txBody>
          <a:bodyPr vert="horz" wrap="square" lIns="0" tIns="0" rIns="0" bIns="0" rtlCol="0">
            <a:noAutofit/>
          </a:bodyPr>
          <a:lstStyle/>
          <a:p>
            <a:pPr marL="0" marR="0" lvl="0" indent="0" algn="l" defTabSz="914400" rtl="0" eaLnBrk="1" fontAlgn="auto" latinLnBrk="0" hangingPunct="1">
              <a:lnSpc>
                <a:spcPct val="100000"/>
              </a:lnSpc>
              <a:spcBef>
                <a:spcPts val="400"/>
              </a:spcBef>
              <a:spcAft>
                <a:spcPts val="600"/>
              </a:spcAft>
              <a:buClrTx/>
              <a:buSzTx/>
              <a:buFontTx/>
              <a:buNone/>
              <a:tabLst/>
              <a:defRPr/>
            </a:pPr>
            <a:r>
              <a:rPr kumimoji="0" lang="en-US" sz="1800" b="1" i="0" u="sng" strike="noStrike" kern="0" cap="none" spc="0" normalizeH="0" baseline="0" noProof="0" dirty="0">
                <a:ln>
                  <a:noFill/>
                </a:ln>
                <a:solidFill>
                  <a:srgbClr val="151C77"/>
                </a:solidFill>
                <a:effectLst/>
                <a:uLnTx/>
                <a:uFillTx/>
                <a:latin typeface="Arial"/>
                <a:ea typeface="+mn-ea"/>
                <a:cs typeface="+mn-cs"/>
              </a:rPr>
              <a:t>Role 2 Care</a:t>
            </a:r>
            <a:r>
              <a:rPr kumimoji="0" lang="en-US" sz="1800" b="1" i="0" u="none" strike="noStrike" kern="0" cap="none" spc="0" normalizeH="0" baseline="0" noProof="0" dirty="0">
                <a:ln>
                  <a:noFill/>
                </a:ln>
                <a:solidFill>
                  <a:srgbClr val="808080">
                    <a:lumMod val="25000"/>
                  </a:srgbClr>
                </a:solidFill>
                <a:effectLst/>
                <a:uLnTx/>
                <a:uFillTx/>
                <a:latin typeface="Arial"/>
                <a:ea typeface="+mn-ea"/>
                <a:cs typeface="+mn-cs"/>
              </a:rPr>
              <a:t>: </a:t>
            </a:r>
          </a:p>
          <a:p>
            <a:pPr marL="231775" marR="0" lvl="0" indent="-115888" algn="l" defTabSz="914400" rtl="0" eaLnBrk="1" fontAlgn="auto" latinLnBrk="0" hangingPunct="1">
              <a:lnSpc>
                <a:spcPct val="100000"/>
              </a:lnSpc>
              <a:spcBef>
                <a:spcPts val="200"/>
              </a:spcBef>
              <a:spcAft>
                <a:spcPts val="400"/>
              </a:spcAft>
              <a:buClrTx/>
              <a:buSzTx/>
              <a:buFont typeface="Arial" panose="020B0604020202020204" pitchFamily="34" charset="0"/>
              <a:buChar char="•"/>
              <a:tabLst/>
              <a:defRPr/>
            </a:pPr>
            <a:r>
              <a:rPr kumimoji="0" lang="en-US" sz="1200" b="1" i="0" u="none" strike="noStrike" kern="0" cap="none" spc="0" normalizeH="0" baseline="0" noProof="0" dirty="0">
                <a:ln>
                  <a:noFill/>
                </a:ln>
                <a:solidFill>
                  <a:srgbClr val="000000"/>
                </a:solidFill>
                <a:effectLst/>
                <a:uLnTx/>
                <a:uFillTx/>
                <a:latin typeface="Arial"/>
                <a:ea typeface="+mn-ea"/>
                <a:cs typeface="+mn-cs"/>
              </a:rPr>
              <a:t>Forward trauma management &amp; emergency medical treatment including resuscitation from Role 1</a:t>
            </a:r>
          </a:p>
          <a:p>
            <a:pPr marL="231775" marR="0" lvl="0" indent="-115888" algn="l" defTabSz="914400" rtl="0" eaLnBrk="1" fontAlgn="auto" latinLnBrk="0" hangingPunct="1">
              <a:lnSpc>
                <a:spcPct val="100000"/>
              </a:lnSpc>
              <a:spcBef>
                <a:spcPts val="200"/>
              </a:spcBef>
              <a:spcAft>
                <a:spcPts val="400"/>
              </a:spcAft>
              <a:buClrTx/>
              <a:buSzTx/>
              <a:buFont typeface="Arial" panose="020B0604020202020204" pitchFamily="34" charset="0"/>
              <a:buChar char="•"/>
              <a:tabLst/>
              <a:defRPr/>
            </a:pPr>
            <a:r>
              <a:rPr kumimoji="0" lang="en-US" sz="1200" b="1" i="0" u="none" strike="noStrike" kern="0" cap="none" spc="0" normalizeH="0" baseline="0" noProof="0" dirty="0">
                <a:ln>
                  <a:noFill/>
                </a:ln>
                <a:solidFill>
                  <a:srgbClr val="000000"/>
                </a:solidFill>
                <a:effectLst/>
                <a:uLnTx/>
                <a:uFillTx/>
                <a:latin typeface="Arial"/>
                <a:ea typeface="+mn-ea"/>
                <a:cs typeface="+mn-cs"/>
              </a:rPr>
              <a:t>May include damage control surgery; capable of volume blood resuscitation, limited labs, x-ray, dental, COSC</a:t>
            </a:r>
          </a:p>
          <a:p>
            <a:pPr marL="231775" marR="0" lvl="0" indent="-115888" algn="l" defTabSz="914400" rtl="0" eaLnBrk="1" fontAlgn="auto" latinLnBrk="0" hangingPunct="1">
              <a:lnSpc>
                <a:spcPct val="100000"/>
              </a:lnSpc>
              <a:spcBef>
                <a:spcPts val="200"/>
              </a:spcBef>
              <a:spcAft>
                <a:spcPts val="400"/>
              </a:spcAft>
              <a:buClrTx/>
              <a:buSzTx/>
              <a:buFont typeface="Arial" panose="020B0604020202020204" pitchFamily="34" charset="0"/>
              <a:buChar char="•"/>
              <a:tabLst/>
              <a:defRPr/>
            </a:pPr>
            <a:r>
              <a:rPr kumimoji="0" lang="en-US" sz="1200" b="1" i="0" u="none" strike="noStrike" kern="0" cap="none" spc="0" normalizeH="0" baseline="0" noProof="0" dirty="0">
                <a:ln>
                  <a:noFill/>
                </a:ln>
                <a:solidFill>
                  <a:srgbClr val="000000"/>
                </a:solidFill>
                <a:effectLst/>
                <a:uLnTx/>
                <a:uFillTx/>
                <a:latin typeface="Arial"/>
                <a:ea typeface="+mn-ea"/>
                <a:cs typeface="+mn-cs"/>
              </a:rPr>
              <a:t>Limited patient holding up to 72 hours; may provide support to units without organic medical assets. Telehealth possible.</a:t>
            </a:r>
          </a:p>
          <a:p>
            <a:pPr marL="231775" marR="0" lvl="0" indent="-115888" algn="l" defTabSz="914400" rtl="0" eaLnBrk="1" fontAlgn="auto" latinLnBrk="0" hangingPunct="1">
              <a:lnSpc>
                <a:spcPct val="100000"/>
              </a:lnSpc>
              <a:spcBef>
                <a:spcPts val="200"/>
              </a:spcBef>
              <a:spcAft>
                <a:spcPts val="400"/>
              </a:spcAft>
              <a:buClrTx/>
              <a:buSzTx/>
              <a:buFont typeface="Arial" panose="020B0604020202020204" pitchFamily="34" charset="0"/>
              <a:buChar char="•"/>
              <a:tabLst/>
              <a:defRPr/>
            </a:pPr>
            <a:r>
              <a:rPr kumimoji="0" lang="en-US" sz="1200" b="1" i="0" u="none" strike="noStrike" kern="0" cap="none" spc="0" normalizeH="0" baseline="0" noProof="0" dirty="0">
                <a:ln>
                  <a:noFill/>
                </a:ln>
                <a:solidFill>
                  <a:srgbClr val="000000"/>
                </a:solidFill>
                <a:effectLst/>
                <a:uLnTx/>
                <a:uFillTx/>
                <a:latin typeface="Arial"/>
                <a:ea typeface="+mn-ea"/>
                <a:cs typeface="+mn-cs"/>
              </a:rPr>
              <a:t>Provided by the Services</a:t>
            </a:r>
          </a:p>
          <a:p>
            <a:pPr marL="0" marR="0" lvl="0" indent="0" algn="l" defTabSz="914400" rtl="0" eaLnBrk="1" fontAlgn="auto" latinLnBrk="0" hangingPunct="1">
              <a:lnSpc>
                <a:spcPct val="100000"/>
              </a:lnSpc>
              <a:spcBef>
                <a:spcPts val="400"/>
              </a:spcBef>
              <a:spcAft>
                <a:spcPts val="60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mn-cs"/>
            </a:endParaRPr>
          </a:p>
        </p:txBody>
      </p:sp>
      <p:sp>
        <p:nvSpPr>
          <p:cNvPr id="32" name="TextBox 31">
            <a:extLst>
              <a:ext uri="{FF2B5EF4-FFF2-40B4-BE49-F238E27FC236}">
                <a16:creationId xmlns:a16="http://schemas.microsoft.com/office/drawing/2014/main" id="{8FAAB880-FD3A-9178-3D3E-732DFE0C1046}"/>
              </a:ext>
            </a:extLst>
          </p:cNvPr>
          <p:cNvSpPr txBox="1"/>
          <p:nvPr/>
        </p:nvSpPr>
        <p:spPr>
          <a:xfrm>
            <a:off x="6789683" y="5063746"/>
            <a:ext cx="5192110" cy="1495316"/>
          </a:xfrm>
          <a:prstGeom prst="rect">
            <a:avLst/>
          </a:prstGeom>
          <a:solidFill>
            <a:srgbClr val="808080">
              <a:lumMod val="40000"/>
              <a:lumOff val="60000"/>
            </a:srgbClr>
          </a:solidFill>
          <a:ln w="6350">
            <a:noFill/>
            <a:miter lim="800000"/>
          </a:ln>
          <a:effectLst>
            <a:outerShdw blurRad="50800" dist="38100" dir="5400000" algn="t" rotWithShape="0">
              <a:prstClr val="black">
                <a:alpha val="40000"/>
              </a:prstClr>
            </a:outerShdw>
          </a:effectLst>
        </p:spPr>
        <p:txBody>
          <a:bodyPr vert="horz" wrap="square" lIns="0" tIns="0" rIns="0" bIns="0" rtlCol="0">
            <a:noAutofit/>
          </a:bodyPr>
          <a:lstStyle/>
          <a:p>
            <a:pPr marL="0" marR="0" lvl="0" indent="0" algn="l" defTabSz="914400" rtl="0" eaLnBrk="1" fontAlgn="auto" latinLnBrk="0" hangingPunct="1">
              <a:lnSpc>
                <a:spcPct val="100000"/>
              </a:lnSpc>
              <a:spcBef>
                <a:spcPts val="400"/>
              </a:spcBef>
              <a:spcAft>
                <a:spcPts val="600"/>
              </a:spcAft>
              <a:buClrTx/>
              <a:buSzTx/>
              <a:buFontTx/>
              <a:buNone/>
              <a:tabLst/>
              <a:defRPr/>
            </a:pPr>
            <a:r>
              <a:rPr kumimoji="0" lang="en-US" sz="1800" b="1" i="0" u="sng" strike="noStrike" kern="0" cap="none" spc="0" normalizeH="0" baseline="0" noProof="0" dirty="0">
                <a:ln>
                  <a:noFill/>
                </a:ln>
                <a:solidFill>
                  <a:srgbClr val="151C77"/>
                </a:solidFill>
                <a:effectLst/>
                <a:uLnTx/>
                <a:uFillTx/>
                <a:latin typeface="Arial"/>
                <a:ea typeface="+mn-ea"/>
                <a:cs typeface="+mn-cs"/>
              </a:rPr>
              <a:t>Role 3 Care</a:t>
            </a:r>
            <a:r>
              <a:rPr kumimoji="0" lang="en-US" sz="1800" b="1" i="0" u="none" strike="noStrike" kern="0" cap="none" spc="0" normalizeH="0" baseline="0" noProof="0" dirty="0">
                <a:ln>
                  <a:noFill/>
                </a:ln>
                <a:solidFill>
                  <a:srgbClr val="808080">
                    <a:lumMod val="25000"/>
                  </a:srgbClr>
                </a:solidFill>
                <a:effectLst/>
                <a:uLnTx/>
                <a:uFillTx/>
                <a:latin typeface="Arial"/>
                <a:ea typeface="+mn-ea"/>
                <a:cs typeface="+mn-cs"/>
              </a:rPr>
              <a:t>: </a:t>
            </a:r>
          </a:p>
          <a:p>
            <a:pPr marL="231775" marR="0" lvl="0" indent="-115888" algn="l" defTabSz="914400" rtl="0" eaLnBrk="1" fontAlgn="auto" latinLnBrk="0" hangingPunct="1">
              <a:lnSpc>
                <a:spcPct val="100000"/>
              </a:lnSpc>
              <a:spcBef>
                <a:spcPts val="200"/>
              </a:spcBef>
              <a:spcAft>
                <a:spcPts val="400"/>
              </a:spcAft>
              <a:buClrTx/>
              <a:buSzTx/>
              <a:buFont typeface="Arial" panose="020B0604020202020204" pitchFamily="34" charset="0"/>
              <a:buChar char="•"/>
              <a:tabLst/>
              <a:defRPr/>
            </a:pPr>
            <a:r>
              <a:rPr kumimoji="0" lang="en-US" sz="1200" b="1" i="0" u="none" strike="noStrike" kern="0" cap="none" spc="0" normalizeH="0" baseline="0" noProof="0" dirty="0">
                <a:ln>
                  <a:noFill/>
                </a:ln>
                <a:solidFill>
                  <a:srgbClr val="000000"/>
                </a:solidFill>
                <a:effectLst/>
                <a:uLnTx/>
                <a:uFillTx/>
                <a:latin typeface="Arial"/>
                <a:ea typeface="+mn-ea"/>
                <a:cs typeface="+mn-cs"/>
              </a:rPr>
              <a:t>Theater Hospitalization, equipped to provide all categories of patients to include post-surgery treatment</a:t>
            </a:r>
          </a:p>
          <a:p>
            <a:pPr marL="231775" marR="0" lvl="0" indent="-115888" algn="l" defTabSz="914400" rtl="0" eaLnBrk="1" fontAlgn="auto" latinLnBrk="0" hangingPunct="1">
              <a:lnSpc>
                <a:spcPct val="100000"/>
              </a:lnSpc>
              <a:spcBef>
                <a:spcPts val="200"/>
              </a:spcBef>
              <a:spcAft>
                <a:spcPts val="400"/>
              </a:spcAft>
              <a:buClrTx/>
              <a:buSzTx/>
              <a:buFont typeface="Arial" panose="020B0604020202020204" pitchFamily="34" charset="0"/>
              <a:buChar char="•"/>
              <a:tabLst/>
              <a:defRPr/>
            </a:pPr>
            <a:r>
              <a:rPr kumimoji="0" lang="en-US" sz="1200" b="1" i="0" u="none" strike="noStrike" kern="0" cap="none" spc="0" normalizeH="0" baseline="0" noProof="0" dirty="0">
                <a:ln>
                  <a:noFill/>
                </a:ln>
                <a:solidFill>
                  <a:srgbClr val="000000"/>
                </a:solidFill>
                <a:effectLst/>
                <a:uLnTx/>
                <a:uFillTx/>
                <a:latin typeface="Arial"/>
                <a:ea typeface="+mn-ea"/>
                <a:cs typeface="+mn-cs"/>
              </a:rPr>
              <a:t>Coordinates regulated patient movement out of the theater to Role 4</a:t>
            </a:r>
          </a:p>
          <a:p>
            <a:pPr marL="231775" marR="0" lvl="0" indent="-115888" algn="l" defTabSz="914400" rtl="0" eaLnBrk="1" fontAlgn="auto" latinLnBrk="0" hangingPunct="1">
              <a:lnSpc>
                <a:spcPct val="100000"/>
              </a:lnSpc>
              <a:spcBef>
                <a:spcPts val="200"/>
              </a:spcBef>
              <a:spcAft>
                <a:spcPts val="400"/>
              </a:spcAft>
              <a:buClrTx/>
              <a:buSzTx/>
              <a:buFont typeface="Arial" panose="020B0604020202020204" pitchFamily="34" charset="0"/>
              <a:buChar char="•"/>
              <a:tabLst/>
              <a:defRPr/>
            </a:pPr>
            <a:r>
              <a:rPr kumimoji="0" lang="en-US" sz="1200" b="1" i="0" u="none" strike="noStrike" kern="0" cap="none" spc="0" normalizeH="0" baseline="0" noProof="0" dirty="0">
                <a:ln>
                  <a:noFill/>
                </a:ln>
                <a:solidFill>
                  <a:srgbClr val="000000"/>
                </a:solidFill>
                <a:effectLst/>
                <a:uLnTx/>
                <a:uFillTx/>
                <a:latin typeface="Arial"/>
                <a:ea typeface="+mn-ea"/>
                <a:cs typeface="+mn-cs"/>
              </a:rPr>
              <a:t>Provided by Joint Services</a:t>
            </a:r>
          </a:p>
        </p:txBody>
      </p:sp>
      <p:pic>
        <p:nvPicPr>
          <p:cNvPr id="33" name="Picture 32">
            <a:extLst>
              <a:ext uri="{FF2B5EF4-FFF2-40B4-BE49-F238E27FC236}">
                <a16:creationId xmlns:a16="http://schemas.microsoft.com/office/drawing/2014/main" id="{A9CA126C-26A3-22B8-1099-8D9F16B64484}"/>
              </a:ext>
            </a:extLst>
          </p:cNvPr>
          <p:cNvPicPr>
            <a:picLocks noChangeAspect="1"/>
          </p:cNvPicPr>
          <p:nvPr/>
        </p:nvPicPr>
        <p:blipFill>
          <a:blip r:embed="rId3"/>
          <a:stretch>
            <a:fillRect/>
          </a:stretch>
        </p:blipFill>
        <p:spPr>
          <a:xfrm>
            <a:off x="126124" y="45819"/>
            <a:ext cx="4897822" cy="6576508"/>
          </a:xfrm>
          <a:prstGeom prst="rect">
            <a:avLst/>
          </a:prstGeom>
        </p:spPr>
      </p:pic>
      <p:sp>
        <p:nvSpPr>
          <p:cNvPr id="34" name="Subtitle 6">
            <a:extLst>
              <a:ext uri="{FF2B5EF4-FFF2-40B4-BE49-F238E27FC236}">
                <a16:creationId xmlns:a16="http://schemas.microsoft.com/office/drawing/2014/main" id="{E1F5A6CD-4F44-6CA4-4302-AC1DA28BB145}"/>
              </a:ext>
            </a:extLst>
          </p:cNvPr>
          <p:cNvSpPr txBox="1">
            <a:spLocks/>
          </p:cNvSpPr>
          <p:nvPr/>
        </p:nvSpPr>
        <p:spPr bwMode="auto">
          <a:xfrm>
            <a:off x="1559707" y="6651257"/>
            <a:ext cx="4326978" cy="153888"/>
          </a:xfrm>
          <a:prstGeom prst="rect">
            <a:avLst/>
          </a:prstGeom>
          <a:noFill/>
          <a:ln w="6350">
            <a:noFill/>
            <a:miter lim="800000"/>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lvl1pPr marL="285750" indent="-285750" algn="r" rtl="0" eaLnBrk="0" fontAlgn="base" hangingPunct="0">
              <a:spcBef>
                <a:spcPct val="50000"/>
              </a:spcBef>
              <a:spcAft>
                <a:spcPct val="0"/>
              </a:spcAft>
              <a:buClr>
                <a:srgbClr val="151C77"/>
              </a:buClr>
              <a:buSzPct val="80000"/>
              <a:buFont typeface="Wingdings" panose="05000000000000000000" pitchFamily="2" charset="2"/>
              <a:buChar char="n"/>
              <a:defRPr lang="en-US" sz="800" b="0" dirty="0">
                <a:solidFill>
                  <a:schemeClr val="tx1"/>
                </a:solidFill>
                <a:latin typeface="+mn-lt"/>
                <a:ea typeface="+mn-ea"/>
                <a:cs typeface="+mn-cs"/>
              </a:defRPr>
            </a:lvl1pPr>
            <a:lvl2pPr marL="688975" indent="-282575" algn="l" rtl="0" eaLnBrk="0" fontAlgn="base" hangingPunct="0">
              <a:spcBef>
                <a:spcPct val="25000"/>
              </a:spcBef>
              <a:spcAft>
                <a:spcPct val="0"/>
              </a:spcAft>
              <a:buClr>
                <a:srgbClr val="151C77"/>
              </a:buClr>
              <a:buSzPct val="80000"/>
              <a:buFont typeface="Wingdings" panose="05000000000000000000" pitchFamily="2" charset="2"/>
              <a:buChar char="n"/>
              <a:defRPr sz="2000" b="1">
                <a:solidFill>
                  <a:schemeClr val="tx1"/>
                </a:solidFill>
                <a:latin typeface="+mn-lt"/>
              </a:defRPr>
            </a:lvl2pPr>
            <a:lvl3pPr marL="1027113" indent="-223838" algn="l" rtl="0" eaLnBrk="0" fontAlgn="base" hangingPunct="0">
              <a:spcBef>
                <a:spcPct val="25000"/>
              </a:spcBef>
              <a:spcAft>
                <a:spcPct val="0"/>
              </a:spcAft>
              <a:buClr>
                <a:srgbClr val="151C77"/>
              </a:buClr>
              <a:buSzPct val="80000"/>
              <a:buFont typeface="Wingdings" panose="05000000000000000000" pitchFamily="2" charset="2"/>
              <a:buChar char="n"/>
              <a:defRPr sz="2000" b="1">
                <a:solidFill>
                  <a:schemeClr val="tx1"/>
                </a:solidFill>
                <a:latin typeface="+mn-lt"/>
              </a:defRPr>
            </a:lvl3pPr>
            <a:lvl4pPr marL="1600200" indent="-228600" algn="l" rtl="0" eaLnBrk="0" fontAlgn="base" hangingPunct="0">
              <a:spcBef>
                <a:spcPct val="25000"/>
              </a:spcBef>
              <a:spcAft>
                <a:spcPct val="0"/>
              </a:spcAft>
              <a:buClr>
                <a:srgbClr val="151C77"/>
              </a:buClr>
              <a:buSzPct val="80000"/>
              <a:buFont typeface="Wingdings" panose="05000000000000000000" pitchFamily="2" charset="2"/>
              <a:buChar char="n"/>
              <a:defRPr sz="2000" b="1">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a:lstStyle>
          <a:p>
            <a:pPr marL="0" marR="0" lvl="0" indent="0" algn="r" defTabSz="914400" rtl="0" eaLnBrk="0" fontAlgn="base" latinLnBrk="0" hangingPunct="0">
              <a:lnSpc>
                <a:spcPct val="100000"/>
              </a:lnSpc>
              <a:spcBef>
                <a:spcPct val="50000"/>
              </a:spcBef>
              <a:spcAft>
                <a:spcPct val="0"/>
              </a:spcAft>
              <a:buClr>
                <a:srgbClr val="151C77"/>
              </a:buClr>
              <a:buSzPct val="80000"/>
              <a:buFont typeface="Wingdings" panose="05000000000000000000" pitchFamily="2" charset="2"/>
              <a:buNone/>
              <a:tabLst/>
              <a:defRPr/>
            </a:pPr>
            <a:r>
              <a:rPr kumimoji="0" lang="en-US" sz="1000" b="1" i="0" u="none" strike="noStrike" kern="0" cap="none" spc="0" normalizeH="0" baseline="0" noProof="0" dirty="0">
                <a:ln>
                  <a:noFill/>
                </a:ln>
                <a:solidFill>
                  <a:srgbClr val="000000"/>
                </a:solidFill>
                <a:effectLst/>
                <a:uLnTx/>
                <a:uFillTx/>
                <a:latin typeface="Arial"/>
                <a:ea typeface="+mn-ea"/>
                <a:cs typeface="+mn-cs"/>
              </a:rPr>
              <a:t>* Adapted from Joint Publication 4-02, Joint Health Services, 29 Aug 23</a:t>
            </a:r>
          </a:p>
        </p:txBody>
      </p:sp>
      <p:sp>
        <p:nvSpPr>
          <p:cNvPr id="35" name="TextBox 34">
            <a:extLst>
              <a:ext uri="{FF2B5EF4-FFF2-40B4-BE49-F238E27FC236}">
                <a16:creationId xmlns:a16="http://schemas.microsoft.com/office/drawing/2014/main" id="{AE40FA3A-3A71-BB88-7E01-676438073D38}"/>
              </a:ext>
            </a:extLst>
          </p:cNvPr>
          <p:cNvSpPr txBox="1"/>
          <p:nvPr/>
        </p:nvSpPr>
        <p:spPr>
          <a:xfrm>
            <a:off x="5082947" y="1055077"/>
            <a:ext cx="1607477" cy="5503985"/>
          </a:xfrm>
          <a:prstGeom prst="rect">
            <a:avLst/>
          </a:prstGeom>
          <a:solidFill>
            <a:srgbClr val="FFFFFF">
              <a:lumMod val="95000"/>
            </a:srgbClr>
          </a:solidFill>
          <a:ln w="6350">
            <a:solidFill>
              <a:srgbClr val="000000"/>
            </a:solidFill>
            <a:miter lim="800000"/>
          </a:ln>
          <a:effectLst/>
        </p:spPr>
        <p:txBody>
          <a:bodyPr vert="horz" wrap="square" lIns="0" tIns="0" rIns="0" bIns="0" rtlCol="0">
            <a:noAutofit/>
          </a:bodyPr>
          <a:lstStyle/>
          <a:p>
            <a:pPr marL="115888" marR="0" lvl="0" indent="-63500" algn="ctr" defTabSz="914400" rtl="0" eaLnBrk="1" fontAlgn="auto" latinLnBrk="0" hangingPunct="1">
              <a:lnSpc>
                <a:spcPct val="100000"/>
              </a:lnSpc>
              <a:spcBef>
                <a:spcPts val="300"/>
              </a:spcBef>
              <a:spcAft>
                <a:spcPts val="30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Arial"/>
                <a:ea typeface="+mn-ea"/>
                <a:cs typeface="+mn-cs"/>
              </a:rPr>
              <a:t>(</a:t>
            </a:r>
            <a:r>
              <a:rPr kumimoji="0" lang="en-US" sz="1200" b="1" i="1" u="none" strike="noStrike" kern="0" cap="none" spc="0" normalizeH="0" baseline="0" noProof="0" dirty="0">
                <a:ln>
                  <a:noFill/>
                </a:ln>
                <a:solidFill>
                  <a:srgbClr val="000000"/>
                </a:solidFill>
                <a:effectLst/>
                <a:uLnTx/>
                <a:uFillTx/>
                <a:latin typeface="Arial"/>
                <a:ea typeface="+mn-ea"/>
                <a:cs typeface="+mn-cs"/>
              </a:rPr>
              <a:t>Intra-</a:t>
            </a:r>
            <a:r>
              <a:rPr kumimoji="0" lang="en-US" sz="1200" b="1" i="0" u="none" strike="noStrike" kern="0" cap="none" spc="0" normalizeH="0" baseline="0" noProof="0" dirty="0">
                <a:ln>
                  <a:noFill/>
                </a:ln>
                <a:solidFill>
                  <a:srgbClr val="000000"/>
                </a:solidFill>
                <a:effectLst/>
                <a:uLnTx/>
                <a:uFillTx/>
                <a:latin typeface="Arial"/>
                <a:ea typeface="+mn-ea"/>
                <a:cs typeface="+mn-cs"/>
              </a:rPr>
              <a:t>Theater PM)</a:t>
            </a:r>
          </a:p>
          <a:p>
            <a:pPr marL="168275" marR="0" lvl="0" indent="-115888"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US" sz="1200" b="1" i="0" u="none" strike="noStrike" kern="0" cap="none" spc="0" normalizeH="0" baseline="0" noProof="0" dirty="0">
                <a:ln>
                  <a:noFill/>
                </a:ln>
                <a:solidFill>
                  <a:srgbClr val="000000"/>
                </a:solidFill>
                <a:effectLst/>
                <a:uLnTx/>
                <a:uFillTx/>
                <a:latin typeface="Arial"/>
                <a:ea typeface="+mn-ea"/>
                <a:cs typeface="+mn-cs"/>
              </a:rPr>
              <a:t>USA &amp; USMC (Ground MEDEVAC) via Rotary Wing</a:t>
            </a: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endParaRPr kumimoji="0" lang="en-US" sz="1200" b="1" i="0" u="none" strike="noStrike" kern="0" cap="none" spc="0" normalizeH="0" baseline="0" noProof="0" dirty="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endParaRPr kumimoji="0" lang="en-US" sz="1200" b="1" i="0" u="none" strike="noStrike" kern="0" cap="none" spc="0" normalizeH="0" baseline="0" noProof="0" dirty="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endParaRPr kumimoji="0" lang="en-US" sz="1200" b="1" i="0" u="none" strike="noStrike" kern="0" cap="none" spc="0" normalizeH="0" baseline="0" noProof="0" dirty="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endParaRPr kumimoji="0" lang="en-US" sz="1200" b="1" i="0" u="none" strike="noStrike" kern="0" cap="none" spc="0" normalizeH="0" baseline="0" noProof="0" dirty="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endParaRPr kumimoji="0" lang="en-US" sz="1200" b="1" i="0" u="none" strike="noStrike" kern="0" cap="none" spc="0" normalizeH="0" baseline="0" noProof="0" dirty="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endParaRPr kumimoji="0" lang="en-US" sz="1200" b="1" i="0" u="none" strike="noStrike" kern="0" cap="none" spc="0" normalizeH="0" baseline="0" noProof="0" dirty="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endParaRPr kumimoji="0" lang="en-US" sz="1200" b="1" i="0" u="none" strike="noStrike" kern="0" cap="none" spc="0" normalizeH="0" baseline="0" noProof="0" dirty="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endParaRPr kumimoji="0" lang="en-US" sz="1200" b="1" i="0" u="none" strike="noStrike" kern="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Arial"/>
              <a:ea typeface="+mn-ea"/>
              <a:cs typeface="+mn-cs"/>
            </a:endParaRPr>
          </a:p>
          <a:p>
            <a:pPr marL="115888" marR="0" lvl="0" indent="-63500" algn="ctr" defTabSz="914400" rtl="0" eaLnBrk="1" fontAlgn="auto" latinLnBrk="0" hangingPunct="1">
              <a:lnSpc>
                <a:spcPct val="100000"/>
              </a:lnSpc>
              <a:spcBef>
                <a:spcPts val="300"/>
              </a:spcBef>
              <a:spcAft>
                <a:spcPts val="30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Arial"/>
                <a:ea typeface="+mn-ea"/>
                <a:cs typeface="+mn-cs"/>
              </a:rPr>
              <a:t>(</a:t>
            </a:r>
            <a:r>
              <a:rPr kumimoji="0" lang="en-US" sz="1200" b="1" i="1" u="none" strike="noStrike" kern="0" cap="none" spc="0" normalizeH="0" baseline="0" noProof="0" dirty="0">
                <a:ln>
                  <a:noFill/>
                </a:ln>
                <a:solidFill>
                  <a:srgbClr val="000000"/>
                </a:solidFill>
                <a:effectLst/>
                <a:uLnTx/>
                <a:uFillTx/>
                <a:latin typeface="Arial"/>
                <a:ea typeface="+mn-ea"/>
                <a:cs typeface="+mn-cs"/>
              </a:rPr>
              <a:t>Inter</a:t>
            </a:r>
            <a:r>
              <a:rPr kumimoji="0" lang="en-US" sz="1200" b="1" i="0" u="none" strike="noStrike" kern="0" cap="none" spc="0" normalizeH="0" baseline="0" noProof="0" dirty="0">
                <a:ln>
                  <a:noFill/>
                </a:ln>
                <a:solidFill>
                  <a:srgbClr val="000000"/>
                </a:solidFill>
                <a:effectLst/>
                <a:uLnTx/>
                <a:uFillTx/>
                <a:latin typeface="Arial"/>
                <a:ea typeface="+mn-ea"/>
                <a:cs typeface="+mn-cs"/>
              </a:rPr>
              <a:t>-Theater PM)</a:t>
            </a:r>
          </a:p>
          <a:p>
            <a:pPr marL="168275" marR="0" lvl="0" indent="-115888"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US" sz="1200" b="1" i="0" u="none" strike="noStrike" kern="0" cap="none" spc="0" normalizeH="0" baseline="0" noProof="0" dirty="0">
                <a:ln>
                  <a:noFill/>
                </a:ln>
                <a:solidFill>
                  <a:srgbClr val="000000"/>
                </a:solidFill>
                <a:effectLst/>
                <a:uLnTx/>
                <a:uFillTx/>
                <a:latin typeface="Arial"/>
                <a:ea typeface="+mn-ea"/>
                <a:cs typeface="+mn-cs"/>
              </a:rPr>
              <a:t>USAF via Fixed-Wing Air Evac</a:t>
            </a:r>
          </a:p>
          <a:p>
            <a:pPr marL="168275" marR="0" lvl="0" indent="-115888"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US" sz="1200" b="1" i="0" u="none" strike="noStrike" kern="0" cap="none" spc="0" normalizeH="0" baseline="0" noProof="0" dirty="0">
                <a:ln>
                  <a:noFill/>
                </a:ln>
                <a:solidFill>
                  <a:srgbClr val="000000"/>
                </a:solidFill>
                <a:effectLst/>
                <a:uLnTx/>
                <a:uFillTx/>
                <a:latin typeface="Arial"/>
                <a:ea typeface="+mn-ea"/>
                <a:cs typeface="+mn-cs"/>
              </a:rPr>
              <a:t>3-Person </a:t>
            </a:r>
            <a:br>
              <a:rPr kumimoji="0" lang="en-US" sz="1200" b="1" i="0" u="none" strike="noStrike" kern="0" cap="none" spc="0" normalizeH="0" baseline="0" noProof="0" dirty="0">
                <a:ln>
                  <a:noFill/>
                </a:ln>
                <a:solidFill>
                  <a:srgbClr val="000000"/>
                </a:solidFill>
                <a:effectLst/>
                <a:uLnTx/>
                <a:uFillTx/>
                <a:latin typeface="Arial"/>
                <a:ea typeface="+mn-ea"/>
                <a:cs typeface="+mn-cs"/>
              </a:rPr>
            </a:br>
            <a:r>
              <a:rPr kumimoji="0" lang="en-US" sz="1200" b="1" i="0" u="none" strike="noStrike" kern="0" cap="none" spc="0" normalizeH="0" baseline="0" noProof="0" dirty="0">
                <a:ln>
                  <a:noFill/>
                </a:ln>
                <a:solidFill>
                  <a:srgbClr val="000000"/>
                </a:solidFill>
                <a:effectLst/>
                <a:uLnTx/>
                <a:uFillTx/>
                <a:latin typeface="Arial"/>
                <a:ea typeface="+mn-ea"/>
                <a:cs typeface="+mn-cs"/>
              </a:rPr>
              <a:t>Critical Care Air Transport Team (CCATT)</a:t>
            </a:r>
          </a:p>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endParaRPr kumimoji="0" lang="en-US" sz="1200" b="1" i="0" u="none" strike="noStrike" kern="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Arial"/>
              <a:ea typeface="+mn-ea"/>
              <a:cs typeface="+mn-cs"/>
            </a:endParaRPr>
          </a:p>
        </p:txBody>
      </p:sp>
      <p:cxnSp>
        <p:nvCxnSpPr>
          <p:cNvPr id="36" name="Straight Connector 35">
            <a:extLst>
              <a:ext uri="{FF2B5EF4-FFF2-40B4-BE49-F238E27FC236}">
                <a16:creationId xmlns:a16="http://schemas.microsoft.com/office/drawing/2014/main" id="{2671837B-32FF-56E6-C2E1-973315A5CA55}"/>
              </a:ext>
            </a:extLst>
          </p:cNvPr>
          <p:cNvCxnSpPr>
            <a:cxnSpLocks/>
          </p:cNvCxnSpPr>
          <p:nvPr/>
        </p:nvCxnSpPr>
        <p:spPr>
          <a:xfrm>
            <a:off x="5886685" y="2214825"/>
            <a:ext cx="0" cy="2383068"/>
          </a:xfrm>
          <a:prstGeom prst="line">
            <a:avLst/>
          </a:prstGeom>
          <a:noFill/>
          <a:ln w="19050" cap="flat" cmpd="sng" algn="ctr">
            <a:solidFill>
              <a:srgbClr val="000000">
                <a:shade val="95000"/>
                <a:satMod val="105000"/>
              </a:srgbClr>
            </a:solidFill>
            <a:prstDash val="solid"/>
            <a:tailEnd type="none"/>
          </a:ln>
          <a:effectLst/>
        </p:spPr>
      </p:cxnSp>
      <p:sp>
        <p:nvSpPr>
          <p:cNvPr id="37" name="Rectangle 36">
            <a:extLst>
              <a:ext uri="{FF2B5EF4-FFF2-40B4-BE49-F238E27FC236}">
                <a16:creationId xmlns:a16="http://schemas.microsoft.com/office/drawing/2014/main" id="{50AD6527-7DA8-C863-F0FE-05C230E49D6D}"/>
              </a:ext>
            </a:extLst>
          </p:cNvPr>
          <p:cNvSpPr/>
          <p:nvPr/>
        </p:nvSpPr>
        <p:spPr bwMode="auto">
          <a:xfrm>
            <a:off x="4149969" y="2501462"/>
            <a:ext cx="721964" cy="312076"/>
          </a:xfrm>
          <a:prstGeom prst="rect">
            <a:avLst/>
          </a:prstGeom>
          <a:solidFill>
            <a:srgbClr val="AAE2CA">
              <a:lumMod val="20000"/>
              <a:lumOff val="80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000000"/>
                </a:solidFill>
                <a:effectLst/>
                <a:uLnTx/>
                <a:uFillTx/>
                <a:latin typeface="Arial Narrow" panose="020B0606020202030204" pitchFamily="34" charset="0"/>
                <a:ea typeface="+mn-ea"/>
                <a:cs typeface="+mn-cs"/>
              </a:rPr>
              <a:t>Mission Clinic</a:t>
            </a:r>
          </a:p>
        </p:txBody>
      </p:sp>
      <p:sp>
        <p:nvSpPr>
          <p:cNvPr id="38" name="Rectangle 37">
            <a:extLst>
              <a:ext uri="{FF2B5EF4-FFF2-40B4-BE49-F238E27FC236}">
                <a16:creationId xmlns:a16="http://schemas.microsoft.com/office/drawing/2014/main" id="{32E51B76-D019-7F2E-7D1E-6800947FE72D}"/>
              </a:ext>
            </a:extLst>
          </p:cNvPr>
          <p:cNvSpPr/>
          <p:nvPr/>
        </p:nvSpPr>
        <p:spPr bwMode="auto">
          <a:xfrm>
            <a:off x="4149969" y="3335712"/>
            <a:ext cx="721964" cy="1342037"/>
          </a:xfrm>
          <a:prstGeom prst="rect">
            <a:avLst/>
          </a:prstGeom>
          <a:solidFill>
            <a:srgbClr val="AAE2CA">
              <a:lumMod val="20000"/>
              <a:lumOff val="80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000000"/>
                </a:solidFill>
                <a:effectLst/>
                <a:uLnTx/>
                <a:uFillTx/>
                <a:latin typeface="Arial Narrow" panose="020B0606020202030204" pitchFamily="34" charset="0"/>
                <a:ea typeface="+mn-ea"/>
                <a:cs typeface="+mn-cs"/>
              </a:rPr>
              <a:t>Surgical Hospital</a:t>
            </a:r>
          </a:p>
        </p:txBody>
      </p:sp>
      <p:sp>
        <p:nvSpPr>
          <p:cNvPr id="39" name="Rectangle 38">
            <a:extLst>
              <a:ext uri="{FF2B5EF4-FFF2-40B4-BE49-F238E27FC236}">
                <a16:creationId xmlns:a16="http://schemas.microsoft.com/office/drawing/2014/main" id="{04DEB61F-2DD2-49EE-767C-E72A2E808130}"/>
              </a:ext>
            </a:extLst>
          </p:cNvPr>
          <p:cNvSpPr/>
          <p:nvPr/>
        </p:nvSpPr>
        <p:spPr bwMode="auto">
          <a:xfrm>
            <a:off x="4044463" y="4846901"/>
            <a:ext cx="916419" cy="731838"/>
          </a:xfrm>
          <a:prstGeom prst="rect">
            <a:avLst/>
          </a:prstGeom>
          <a:solidFill>
            <a:srgbClr val="AAE2CA">
              <a:lumMod val="20000"/>
              <a:lumOff val="80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000000"/>
                </a:solidFill>
                <a:effectLst/>
                <a:uLnTx/>
                <a:uFillTx/>
                <a:latin typeface="Arial Narrow" panose="020B0606020202030204" pitchFamily="34" charset="0"/>
                <a:ea typeface="+mn-ea"/>
                <a:cs typeface="+mn-cs"/>
              </a:rPr>
              <a:t>En Route Care Facility</a:t>
            </a:r>
          </a:p>
        </p:txBody>
      </p:sp>
      <p:sp>
        <p:nvSpPr>
          <p:cNvPr id="40" name="Rectangle 39">
            <a:extLst>
              <a:ext uri="{FF2B5EF4-FFF2-40B4-BE49-F238E27FC236}">
                <a16:creationId xmlns:a16="http://schemas.microsoft.com/office/drawing/2014/main" id="{4D4B7F14-F16A-FE06-78EF-38F2A79A1715}"/>
              </a:ext>
            </a:extLst>
          </p:cNvPr>
          <p:cNvSpPr/>
          <p:nvPr/>
        </p:nvSpPr>
        <p:spPr bwMode="auto">
          <a:xfrm>
            <a:off x="4044463" y="1497220"/>
            <a:ext cx="880224" cy="1004242"/>
          </a:xfrm>
          <a:prstGeom prst="rect">
            <a:avLst/>
          </a:prstGeom>
          <a:solidFill>
            <a:srgbClr val="AAE2CA">
              <a:lumMod val="20000"/>
              <a:lumOff val="80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000000"/>
                </a:solidFill>
                <a:effectLst/>
                <a:uLnTx/>
                <a:uFillTx/>
                <a:latin typeface="Arial Narrow" panose="020B0606020202030204" pitchFamily="34" charset="0"/>
                <a:ea typeface="+mn-ea"/>
                <a:cs typeface="+mn-cs"/>
              </a:rPr>
              <a:t>Squadron Medical Element &amp;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000000"/>
                </a:solidFill>
                <a:effectLst/>
                <a:uLnTx/>
                <a:uFillTx/>
                <a:latin typeface="Arial Narrow" panose="020B0606020202030204" pitchFamily="34" charset="0"/>
                <a:ea typeface="+mn-ea"/>
                <a:cs typeface="+mn-cs"/>
              </a:rPr>
              <a:t>Mission Support Team</a:t>
            </a:r>
          </a:p>
        </p:txBody>
      </p:sp>
      <p:cxnSp>
        <p:nvCxnSpPr>
          <p:cNvPr id="41" name="Straight Connector 40">
            <a:extLst>
              <a:ext uri="{FF2B5EF4-FFF2-40B4-BE49-F238E27FC236}">
                <a16:creationId xmlns:a16="http://schemas.microsoft.com/office/drawing/2014/main" id="{DB701D2F-330A-E657-1AE1-EB4610B81CDF}"/>
              </a:ext>
            </a:extLst>
          </p:cNvPr>
          <p:cNvCxnSpPr>
            <a:cxnSpLocks/>
            <a:endCxn id="40" idx="2"/>
          </p:cNvCxnSpPr>
          <p:nvPr/>
        </p:nvCxnSpPr>
        <p:spPr>
          <a:xfrm>
            <a:off x="4484575" y="2179657"/>
            <a:ext cx="0" cy="321805"/>
          </a:xfrm>
          <a:prstGeom prst="line">
            <a:avLst/>
          </a:prstGeom>
          <a:noFill/>
          <a:ln w="19050" cap="flat" cmpd="sng" algn="ctr">
            <a:solidFill>
              <a:srgbClr val="000000">
                <a:shade val="95000"/>
                <a:satMod val="105000"/>
              </a:srgbClr>
            </a:solidFill>
            <a:prstDash val="solid"/>
            <a:tailEnd type="none"/>
          </a:ln>
          <a:effectLst/>
        </p:spPr>
      </p:cxnSp>
      <p:cxnSp>
        <p:nvCxnSpPr>
          <p:cNvPr id="42" name="Straight Connector 41">
            <a:extLst>
              <a:ext uri="{FF2B5EF4-FFF2-40B4-BE49-F238E27FC236}">
                <a16:creationId xmlns:a16="http://schemas.microsoft.com/office/drawing/2014/main" id="{39C95FA4-1F71-AFC9-6A24-A9AE38DDCA93}"/>
              </a:ext>
            </a:extLst>
          </p:cNvPr>
          <p:cNvCxnSpPr>
            <a:cxnSpLocks/>
          </p:cNvCxnSpPr>
          <p:nvPr/>
        </p:nvCxnSpPr>
        <p:spPr>
          <a:xfrm>
            <a:off x="4484575" y="3721676"/>
            <a:ext cx="12425" cy="1069919"/>
          </a:xfrm>
          <a:prstGeom prst="line">
            <a:avLst/>
          </a:prstGeom>
          <a:noFill/>
          <a:ln w="19050" cap="flat" cmpd="sng" algn="ctr">
            <a:solidFill>
              <a:srgbClr val="000000">
                <a:shade val="95000"/>
                <a:satMod val="105000"/>
              </a:srgbClr>
            </a:solidFill>
            <a:prstDash val="solid"/>
            <a:tailEnd type="none"/>
          </a:ln>
          <a:effectLst/>
        </p:spPr>
      </p:cxnSp>
      <p:sp>
        <p:nvSpPr>
          <p:cNvPr id="43" name="TextBox 42">
            <a:extLst>
              <a:ext uri="{FF2B5EF4-FFF2-40B4-BE49-F238E27FC236}">
                <a16:creationId xmlns:a16="http://schemas.microsoft.com/office/drawing/2014/main" id="{EDBE45D3-B1E4-47D2-BC5D-1886BF4545D5}"/>
              </a:ext>
            </a:extLst>
          </p:cNvPr>
          <p:cNvSpPr txBox="1"/>
          <p:nvPr/>
        </p:nvSpPr>
        <p:spPr>
          <a:xfrm>
            <a:off x="5082947" y="646227"/>
            <a:ext cx="1607477" cy="347304"/>
          </a:xfrm>
          <a:prstGeom prst="rect">
            <a:avLst/>
          </a:prstGeom>
          <a:solidFill>
            <a:srgbClr val="FFFFFF">
              <a:lumMod val="95000"/>
            </a:srgbClr>
          </a:solidFill>
          <a:ln w="6350">
            <a:solidFill>
              <a:srgbClr val="000000"/>
            </a:solidFill>
            <a:miter lim="800000"/>
          </a:ln>
          <a:effectLst/>
        </p:spPr>
        <p:txBody>
          <a:bodyPr vert="horz" wrap="square" lIns="0" tIns="0" rIns="0" bIns="0" rtlCol="0">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150" b="1" i="0" u="none" strike="noStrike" kern="0" cap="none" spc="0" normalizeH="0" baseline="0" noProof="0" dirty="0">
                <a:ln>
                  <a:noFill/>
                </a:ln>
                <a:solidFill>
                  <a:srgbClr val="000000"/>
                </a:solidFill>
                <a:effectLst/>
                <a:uLnTx/>
                <a:uFillTx/>
                <a:latin typeface="Arial"/>
                <a:ea typeface="+mn-ea"/>
                <a:cs typeface="+mn-cs"/>
              </a:rPr>
              <a:t>Theater Patient Movement (PM)</a:t>
            </a:r>
          </a:p>
        </p:txBody>
      </p:sp>
    </p:spTree>
    <p:extLst>
      <p:ext uri="{BB962C8B-B14F-4D97-AF65-F5344CB8AC3E}">
        <p14:creationId xmlns:p14="http://schemas.microsoft.com/office/powerpoint/2010/main" val="3139966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400819" y="50190"/>
            <a:ext cx="9615054" cy="1325563"/>
          </a:xfrm>
        </p:spPr>
        <p:txBody>
          <a:bodyPr/>
          <a:lstStyle/>
          <a:p>
            <a:r>
              <a:rPr lang="en-US" dirty="0"/>
              <a:t>43P Manning</a:t>
            </a:r>
          </a:p>
        </p:txBody>
      </p:sp>
      <p:sp>
        <p:nvSpPr>
          <p:cNvPr id="7" name="Slide Number Placeholder 6"/>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FEA35D-FF74-484A-A4B0-07563B2EEAB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2096F690-5B08-BC3D-29AF-2A482445383B}"/>
              </a:ext>
            </a:extLst>
          </p:cNvPr>
          <p:cNvPicPr/>
          <p:nvPr/>
        </p:nvPicPr>
        <p:blipFill>
          <a:blip r:embed="rId3"/>
          <a:stretch>
            <a:fillRect/>
          </a:stretch>
        </p:blipFill>
        <p:spPr>
          <a:xfrm>
            <a:off x="1600200" y="3038475"/>
            <a:ext cx="8886826" cy="3080971"/>
          </a:xfrm>
          <a:prstGeom prst="rect">
            <a:avLst/>
          </a:prstGeom>
        </p:spPr>
      </p:pic>
      <p:pic>
        <p:nvPicPr>
          <p:cNvPr id="8" name="Picture 7">
            <a:extLst>
              <a:ext uri="{FF2B5EF4-FFF2-40B4-BE49-F238E27FC236}">
                <a16:creationId xmlns:a16="http://schemas.microsoft.com/office/drawing/2014/main" id="{11532435-44CB-5D06-E324-5226636AE195}"/>
              </a:ext>
            </a:extLst>
          </p:cNvPr>
          <p:cNvPicPr/>
          <p:nvPr/>
        </p:nvPicPr>
        <p:blipFill>
          <a:blip r:embed="rId4"/>
          <a:stretch>
            <a:fillRect/>
          </a:stretch>
        </p:blipFill>
        <p:spPr>
          <a:xfrm>
            <a:off x="1704976" y="1296743"/>
            <a:ext cx="3819525" cy="1695450"/>
          </a:xfrm>
          <a:prstGeom prst="rect">
            <a:avLst/>
          </a:prstGeom>
        </p:spPr>
      </p:pic>
      <p:pic>
        <p:nvPicPr>
          <p:cNvPr id="9" name="Picture 8">
            <a:extLst>
              <a:ext uri="{FF2B5EF4-FFF2-40B4-BE49-F238E27FC236}">
                <a16:creationId xmlns:a16="http://schemas.microsoft.com/office/drawing/2014/main" id="{163009CC-C56D-58EF-1008-FC708582297C}"/>
              </a:ext>
            </a:extLst>
          </p:cNvPr>
          <p:cNvPicPr/>
          <p:nvPr/>
        </p:nvPicPr>
        <p:blipFill>
          <a:blip r:embed="rId5"/>
          <a:stretch>
            <a:fillRect/>
          </a:stretch>
        </p:blipFill>
        <p:spPr>
          <a:xfrm>
            <a:off x="6667501" y="1296560"/>
            <a:ext cx="3819525" cy="1695450"/>
          </a:xfrm>
          <a:prstGeom prst="rect">
            <a:avLst/>
          </a:prstGeom>
        </p:spPr>
      </p:pic>
      <p:pic>
        <p:nvPicPr>
          <p:cNvPr id="10" name="Picture 9">
            <a:extLst>
              <a:ext uri="{FF2B5EF4-FFF2-40B4-BE49-F238E27FC236}">
                <a16:creationId xmlns:a16="http://schemas.microsoft.com/office/drawing/2014/main" id="{34F0FF66-1C98-E19B-5970-3F319EF79A7B}"/>
              </a:ext>
            </a:extLst>
          </p:cNvPr>
          <p:cNvPicPr/>
          <p:nvPr/>
        </p:nvPicPr>
        <p:blipFill>
          <a:blip r:embed="rId6"/>
          <a:stretch>
            <a:fillRect/>
          </a:stretch>
        </p:blipFill>
        <p:spPr>
          <a:xfrm>
            <a:off x="633046" y="4910626"/>
            <a:ext cx="1371600" cy="303212"/>
          </a:xfrm>
          <a:prstGeom prst="rect">
            <a:avLst/>
          </a:prstGeom>
        </p:spPr>
      </p:pic>
    </p:spTree>
    <p:extLst>
      <p:ext uri="{BB962C8B-B14F-4D97-AF65-F5344CB8AC3E}">
        <p14:creationId xmlns:p14="http://schemas.microsoft.com/office/powerpoint/2010/main" val="1292081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462366" y="42862"/>
            <a:ext cx="9615054" cy="1325563"/>
          </a:xfrm>
        </p:spPr>
        <p:txBody>
          <a:bodyPr/>
          <a:lstStyle/>
          <a:p>
            <a:r>
              <a:rPr lang="en-US" dirty="0"/>
              <a:t>43P Projected DOS Within 12 Months</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FEA35D-FF74-484A-A4B0-07563B2EEAB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A57AEEA-3B26-D4FF-16B6-B91C4E20463D}"/>
              </a:ext>
            </a:extLst>
          </p:cNvPr>
          <p:cNvPicPr/>
          <p:nvPr/>
        </p:nvPicPr>
        <p:blipFill>
          <a:blip r:embed="rId3"/>
          <a:stretch>
            <a:fillRect/>
          </a:stretch>
        </p:blipFill>
        <p:spPr>
          <a:xfrm>
            <a:off x="1670539" y="1178169"/>
            <a:ext cx="8640276" cy="4615963"/>
          </a:xfrm>
          <a:prstGeom prst="rect">
            <a:avLst/>
          </a:prstGeom>
        </p:spPr>
      </p:pic>
      <p:pic>
        <p:nvPicPr>
          <p:cNvPr id="6" name="Picture 5">
            <a:extLst>
              <a:ext uri="{FF2B5EF4-FFF2-40B4-BE49-F238E27FC236}">
                <a16:creationId xmlns:a16="http://schemas.microsoft.com/office/drawing/2014/main" id="{6516AE49-A7BB-1318-AF6F-EB9A09BEDECC}"/>
              </a:ext>
            </a:extLst>
          </p:cNvPr>
          <p:cNvPicPr/>
          <p:nvPr/>
        </p:nvPicPr>
        <p:blipFill>
          <a:blip r:embed="rId4"/>
          <a:stretch>
            <a:fillRect/>
          </a:stretch>
        </p:blipFill>
        <p:spPr>
          <a:xfrm>
            <a:off x="180975" y="6553200"/>
            <a:ext cx="1943100" cy="171450"/>
          </a:xfrm>
          <a:prstGeom prst="rect">
            <a:avLst/>
          </a:prstGeom>
        </p:spPr>
      </p:pic>
    </p:spTree>
    <p:extLst>
      <p:ext uri="{BB962C8B-B14F-4D97-AF65-F5344CB8AC3E}">
        <p14:creationId xmlns:p14="http://schemas.microsoft.com/office/powerpoint/2010/main" val="1540320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8F2AD-375D-5A26-F7B4-A3C4106C24D0}"/>
              </a:ext>
            </a:extLst>
          </p:cNvPr>
          <p:cNvSpPr>
            <a:spLocks noGrp="1"/>
          </p:cNvSpPr>
          <p:nvPr>
            <p:ph type="title"/>
          </p:nvPr>
        </p:nvSpPr>
        <p:spPr/>
        <p:txBody>
          <a:bodyPr/>
          <a:lstStyle/>
          <a:p>
            <a:r>
              <a:rPr lang="en-US" sz="3800" dirty="0"/>
              <a:t>43P CGO/FGO Attrition Rates</a:t>
            </a:r>
          </a:p>
        </p:txBody>
      </p:sp>
      <p:sp>
        <p:nvSpPr>
          <p:cNvPr id="4" name="Slide Number Placeholder 3">
            <a:extLst>
              <a:ext uri="{FF2B5EF4-FFF2-40B4-BE49-F238E27FC236}">
                <a16:creationId xmlns:a16="http://schemas.microsoft.com/office/drawing/2014/main" id="{2D565C1C-B9A7-96C5-FE62-CB4B7E8E0C99}"/>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CBDF859-B77C-4932-B7B0-12C49A93E314}" type="slidenum">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en-US" altLang="en-US" sz="1200" b="0" i="0" u="none" strike="noStrike" kern="1200" cap="none" spc="0" normalizeH="0" baseline="0" noProof="0" dirty="0">
              <a:ln>
                <a:noFill/>
              </a:ln>
              <a:solidFill>
                <a:srgbClr val="808080"/>
              </a:solidFill>
              <a:effectLst/>
              <a:uLnTx/>
              <a:uFillTx/>
              <a:latin typeface="Calibri" panose="020F0502020204030204"/>
              <a:ea typeface="+mn-ea"/>
              <a:cs typeface="+mn-cs"/>
            </a:endParaRPr>
          </a:p>
        </p:txBody>
      </p:sp>
      <p:pic>
        <p:nvPicPr>
          <p:cNvPr id="5" name="Content Placeholder 4">
            <a:extLst>
              <a:ext uri="{FF2B5EF4-FFF2-40B4-BE49-F238E27FC236}">
                <a16:creationId xmlns:a16="http://schemas.microsoft.com/office/drawing/2014/main" id="{CC92D4C9-6E78-573F-F0D3-0B7EBD984D35}"/>
              </a:ext>
            </a:extLst>
          </p:cNvPr>
          <p:cNvPicPr>
            <a:picLocks noGrp="1"/>
          </p:cNvPicPr>
          <p:nvPr>
            <p:ph idx="1"/>
          </p:nvPr>
        </p:nvPicPr>
        <p:blipFill>
          <a:blip r:embed="rId2"/>
          <a:stretch>
            <a:fillRect/>
          </a:stretch>
        </p:blipFill>
        <p:spPr>
          <a:xfrm>
            <a:off x="1652954" y="1840889"/>
            <a:ext cx="4262317" cy="3657600"/>
          </a:xfrm>
          <a:prstGeom prst="rect">
            <a:avLst/>
          </a:prstGeom>
        </p:spPr>
      </p:pic>
      <p:pic>
        <p:nvPicPr>
          <p:cNvPr id="6" name="Picture 5">
            <a:extLst>
              <a:ext uri="{FF2B5EF4-FFF2-40B4-BE49-F238E27FC236}">
                <a16:creationId xmlns:a16="http://schemas.microsoft.com/office/drawing/2014/main" id="{610CE52A-F003-C827-1322-93A0545F8CBE}"/>
              </a:ext>
            </a:extLst>
          </p:cNvPr>
          <p:cNvPicPr/>
          <p:nvPr/>
        </p:nvPicPr>
        <p:blipFill>
          <a:blip r:embed="rId3"/>
          <a:stretch>
            <a:fillRect/>
          </a:stretch>
        </p:blipFill>
        <p:spPr>
          <a:xfrm>
            <a:off x="6276731" y="1850414"/>
            <a:ext cx="4190316" cy="3648075"/>
          </a:xfrm>
          <a:prstGeom prst="rect">
            <a:avLst/>
          </a:prstGeom>
        </p:spPr>
      </p:pic>
    </p:spTree>
    <p:extLst>
      <p:ext uri="{BB962C8B-B14F-4D97-AF65-F5344CB8AC3E}">
        <p14:creationId xmlns:p14="http://schemas.microsoft.com/office/powerpoint/2010/main" val="2320506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36D59-39FA-4EE8-1378-FF1CC7C461A0}"/>
              </a:ext>
            </a:extLst>
          </p:cNvPr>
          <p:cNvSpPr>
            <a:spLocks noGrp="1"/>
          </p:cNvSpPr>
          <p:nvPr>
            <p:ph type="title"/>
          </p:nvPr>
        </p:nvSpPr>
        <p:spPr>
          <a:xfrm>
            <a:off x="3187700" y="76200"/>
            <a:ext cx="7236460" cy="1143000"/>
          </a:xfrm>
        </p:spPr>
        <p:txBody>
          <a:bodyPr/>
          <a:lstStyle/>
          <a:p>
            <a:pPr algn="ctr"/>
            <a:r>
              <a:rPr lang="en-US" sz="3800" dirty="0"/>
              <a:t>43P O-3/O-4/O-5 Attrition #s </a:t>
            </a:r>
          </a:p>
        </p:txBody>
      </p:sp>
      <p:sp>
        <p:nvSpPr>
          <p:cNvPr id="4" name="Slide Number Placeholder 3">
            <a:extLst>
              <a:ext uri="{FF2B5EF4-FFF2-40B4-BE49-F238E27FC236}">
                <a16:creationId xmlns:a16="http://schemas.microsoft.com/office/drawing/2014/main" id="{1B4D289D-BC99-1090-D0E1-43C82D9ED0C3}"/>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CBDF859-B77C-4932-B7B0-12C49A93E314}" type="slidenum">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en-US" altLang="en-US" sz="1200" b="0" i="0" u="none" strike="noStrike" kern="1200" cap="none" spc="0" normalizeH="0" baseline="0" noProof="0" dirty="0">
              <a:ln>
                <a:noFill/>
              </a:ln>
              <a:solidFill>
                <a:srgbClr val="808080"/>
              </a:solidFill>
              <a:effectLst/>
              <a:uLnTx/>
              <a:uFillTx/>
              <a:latin typeface="Calibri" panose="020F0502020204030204"/>
              <a:ea typeface="+mn-ea"/>
              <a:cs typeface="+mn-cs"/>
            </a:endParaRPr>
          </a:p>
        </p:txBody>
      </p:sp>
      <p:graphicFrame>
        <p:nvGraphicFramePr>
          <p:cNvPr id="9" name="Content Placeholder 8">
            <a:extLst>
              <a:ext uri="{FF2B5EF4-FFF2-40B4-BE49-F238E27FC236}">
                <a16:creationId xmlns:a16="http://schemas.microsoft.com/office/drawing/2014/main" id="{5E9D64C9-7925-6311-FC8F-46C6EB885E20}"/>
              </a:ext>
            </a:extLst>
          </p:cNvPr>
          <p:cNvGraphicFramePr>
            <a:graphicFrameLocks noGrp="1"/>
          </p:cNvGraphicFramePr>
          <p:nvPr>
            <p:ph idx="1"/>
          </p:nvPr>
        </p:nvGraphicFramePr>
        <p:xfrm>
          <a:off x="1617785" y="1504950"/>
          <a:ext cx="8924190" cy="4079240"/>
        </p:xfrm>
        <a:graphic>
          <a:graphicData uri="http://schemas.openxmlformats.org/drawingml/2006/table">
            <a:tbl>
              <a:tblPr firstRow="1" bandRow="1">
                <a:tableStyleId>{E8034E78-7F5D-4C2E-B375-FC64B27BC917}</a:tableStyleId>
              </a:tblPr>
              <a:tblGrid>
                <a:gridCol w="892419">
                  <a:extLst>
                    <a:ext uri="{9D8B030D-6E8A-4147-A177-3AD203B41FA5}">
                      <a16:colId xmlns:a16="http://schemas.microsoft.com/office/drawing/2014/main" val="2866321421"/>
                    </a:ext>
                  </a:extLst>
                </a:gridCol>
                <a:gridCol w="892419">
                  <a:extLst>
                    <a:ext uri="{9D8B030D-6E8A-4147-A177-3AD203B41FA5}">
                      <a16:colId xmlns:a16="http://schemas.microsoft.com/office/drawing/2014/main" val="4050470545"/>
                    </a:ext>
                  </a:extLst>
                </a:gridCol>
                <a:gridCol w="892419">
                  <a:extLst>
                    <a:ext uri="{9D8B030D-6E8A-4147-A177-3AD203B41FA5}">
                      <a16:colId xmlns:a16="http://schemas.microsoft.com/office/drawing/2014/main" val="1812205314"/>
                    </a:ext>
                  </a:extLst>
                </a:gridCol>
                <a:gridCol w="892419">
                  <a:extLst>
                    <a:ext uri="{9D8B030D-6E8A-4147-A177-3AD203B41FA5}">
                      <a16:colId xmlns:a16="http://schemas.microsoft.com/office/drawing/2014/main" val="707589195"/>
                    </a:ext>
                  </a:extLst>
                </a:gridCol>
                <a:gridCol w="892419">
                  <a:extLst>
                    <a:ext uri="{9D8B030D-6E8A-4147-A177-3AD203B41FA5}">
                      <a16:colId xmlns:a16="http://schemas.microsoft.com/office/drawing/2014/main" val="2364768158"/>
                    </a:ext>
                  </a:extLst>
                </a:gridCol>
                <a:gridCol w="892419">
                  <a:extLst>
                    <a:ext uri="{9D8B030D-6E8A-4147-A177-3AD203B41FA5}">
                      <a16:colId xmlns:a16="http://schemas.microsoft.com/office/drawing/2014/main" val="1383098044"/>
                    </a:ext>
                  </a:extLst>
                </a:gridCol>
                <a:gridCol w="892419">
                  <a:extLst>
                    <a:ext uri="{9D8B030D-6E8A-4147-A177-3AD203B41FA5}">
                      <a16:colId xmlns:a16="http://schemas.microsoft.com/office/drawing/2014/main" val="667076404"/>
                    </a:ext>
                  </a:extLst>
                </a:gridCol>
                <a:gridCol w="892419">
                  <a:extLst>
                    <a:ext uri="{9D8B030D-6E8A-4147-A177-3AD203B41FA5}">
                      <a16:colId xmlns:a16="http://schemas.microsoft.com/office/drawing/2014/main" val="3572069850"/>
                    </a:ext>
                  </a:extLst>
                </a:gridCol>
                <a:gridCol w="892419">
                  <a:extLst>
                    <a:ext uri="{9D8B030D-6E8A-4147-A177-3AD203B41FA5}">
                      <a16:colId xmlns:a16="http://schemas.microsoft.com/office/drawing/2014/main" val="1814813944"/>
                    </a:ext>
                  </a:extLst>
                </a:gridCol>
                <a:gridCol w="892419">
                  <a:extLst>
                    <a:ext uri="{9D8B030D-6E8A-4147-A177-3AD203B41FA5}">
                      <a16:colId xmlns:a16="http://schemas.microsoft.com/office/drawing/2014/main" val="3127367473"/>
                    </a:ext>
                  </a:extLst>
                </a:gridCol>
              </a:tblGrid>
              <a:tr h="370840">
                <a:tc>
                  <a:txBody>
                    <a:bodyPr/>
                    <a:lstStyle/>
                    <a:p>
                      <a:pPr algn="ctr"/>
                      <a:r>
                        <a:rPr lang="en-US" sz="1600" dirty="0"/>
                        <a:t>FY</a:t>
                      </a:r>
                    </a:p>
                  </a:txBody>
                  <a:tcPr/>
                </a:tc>
                <a:tc gridSpan="3">
                  <a:txBody>
                    <a:bodyPr/>
                    <a:lstStyle/>
                    <a:p>
                      <a:pPr algn="ctr"/>
                      <a:r>
                        <a:rPr lang="en-US" sz="1600" dirty="0"/>
                        <a:t>O-3s</a:t>
                      </a:r>
                    </a:p>
                  </a:txBody>
                  <a:tcPr/>
                </a:tc>
                <a:tc hMerge="1">
                  <a:txBody>
                    <a:bodyPr/>
                    <a:lstStyle/>
                    <a:p>
                      <a:pPr algn="ctr"/>
                      <a:endParaRPr lang="en-US" sz="1600" dirty="0"/>
                    </a:p>
                  </a:txBody>
                  <a:tcPr/>
                </a:tc>
                <a:tc hMerge="1">
                  <a:txBody>
                    <a:bodyPr/>
                    <a:lstStyle/>
                    <a:p>
                      <a:pPr algn="ctr"/>
                      <a:endParaRPr lang="en-US" sz="1600" dirty="0"/>
                    </a:p>
                  </a:txBody>
                  <a:tcPr/>
                </a:tc>
                <a:tc gridSpan="3">
                  <a:txBody>
                    <a:bodyPr/>
                    <a:lstStyle/>
                    <a:p>
                      <a:pPr algn="ctr"/>
                      <a:r>
                        <a:rPr lang="en-US" sz="1600" dirty="0"/>
                        <a:t>O-4s</a:t>
                      </a:r>
                    </a:p>
                  </a:txBody>
                  <a:tcPr/>
                </a:tc>
                <a:tc hMerge="1">
                  <a:txBody>
                    <a:bodyPr/>
                    <a:lstStyle/>
                    <a:p>
                      <a:pPr algn="ctr"/>
                      <a:endParaRPr lang="en-US" sz="1600" dirty="0"/>
                    </a:p>
                  </a:txBody>
                  <a:tcPr/>
                </a:tc>
                <a:tc hMerge="1">
                  <a:txBody>
                    <a:bodyPr/>
                    <a:lstStyle/>
                    <a:p>
                      <a:pPr algn="ctr"/>
                      <a:endParaRPr lang="en-US" sz="1600" dirty="0"/>
                    </a:p>
                  </a:txBody>
                  <a:tcPr/>
                </a:tc>
                <a:tc gridSpan="3">
                  <a:txBody>
                    <a:bodyPr/>
                    <a:lstStyle/>
                    <a:p>
                      <a:pPr algn="ctr"/>
                      <a:r>
                        <a:rPr lang="en-US" sz="1600" dirty="0"/>
                        <a:t>O-5s</a:t>
                      </a:r>
                    </a:p>
                  </a:txBody>
                  <a:tcPr/>
                </a:tc>
                <a:tc hMerge="1">
                  <a:txBody>
                    <a:bodyPr/>
                    <a:lstStyle/>
                    <a:p>
                      <a:pPr algn="ctr"/>
                      <a:endParaRPr lang="en-US" sz="1600" dirty="0"/>
                    </a:p>
                  </a:txBody>
                  <a:tcPr/>
                </a:tc>
                <a:tc hMerge="1">
                  <a:txBody>
                    <a:bodyPr/>
                    <a:lstStyle/>
                    <a:p>
                      <a:pPr algn="ctr"/>
                      <a:endParaRPr lang="en-US" sz="1600" dirty="0"/>
                    </a:p>
                  </a:txBody>
                  <a:tcPr/>
                </a:tc>
                <a:extLst>
                  <a:ext uri="{0D108BD9-81ED-4DB2-BD59-A6C34878D82A}">
                    <a16:rowId xmlns:a16="http://schemas.microsoft.com/office/drawing/2014/main" val="208718585"/>
                  </a:ext>
                </a:extLst>
              </a:tr>
              <a:tr h="370840">
                <a:tc>
                  <a:txBody>
                    <a:bodyPr/>
                    <a:lstStyle/>
                    <a:p>
                      <a:pPr algn="ctr"/>
                      <a:endParaRPr lang="en-US" sz="1600" dirty="0">
                        <a:solidFill>
                          <a:schemeClr val="tx1"/>
                        </a:solidFill>
                        <a:highlight>
                          <a:srgbClr val="000000"/>
                        </a:highlight>
                      </a:endParaRPr>
                    </a:p>
                  </a:txBody>
                  <a:tcPr>
                    <a:solidFill>
                      <a:schemeClr val="tx1"/>
                    </a:solidFill>
                  </a:tcPr>
                </a:tc>
                <a:tc>
                  <a:txBody>
                    <a:bodyPr/>
                    <a:lstStyle/>
                    <a:p>
                      <a:pPr algn="ctr"/>
                      <a:r>
                        <a:rPr lang="en-US" sz="1500" b="0" dirty="0">
                          <a:solidFill>
                            <a:schemeClr val="bg1"/>
                          </a:solidFill>
                          <a:highlight>
                            <a:srgbClr val="000000"/>
                          </a:highlight>
                        </a:rPr>
                        <a:t>Start</a:t>
                      </a:r>
                    </a:p>
                  </a:txBody>
                  <a:tcPr>
                    <a:solidFill>
                      <a:schemeClr val="tx1"/>
                    </a:solidFill>
                  </a:tcPr>
                </a:tc>
                <a:tc>
                  <a:txBody>
                    <a:bodyPr/>
                    <a:lstStyle/>
                    <a:p>
                      <a:pPr algn="ctr"/>
                      <a:r>
                        <a:rPr lang="en-US" sz="1500" b="0" dirty="0">
                          <a:solidFill>
                            <a:schemeClr val="bg1"/>
                          </a:solidFill>
                          <a:highlight>
                            <a:srgbClr val="000000"/>
                          </a:highlight>
                        </a:rPr>
                        <a:t>Loss</a:t>
                      </a:r>
                    </a:p>
                  </a:txBody>
                  <a:tcPr>
                    <a:solidFill>
                      <a:schemeClr val="tx1"/>
                    </a:solidFill>
                  </a:tcPr>
                </a:tc>
                <a:tc>
                  <a:txBody>
                    <a:bodyPr/>
                    <a:lstStyle/>
                    <a:p>
                      <a:pPr algn="ctr"/>
                      <a:r>
                        <a:rPr lang="en-US" sz="1500" b="0" dirty="0">
                          <a:solidFill>
                            <a:schemeClr val="bg1"/>
                          </a:solidFill>
                          <a:highlight>
                            <a:srgbClr val="000000"/>
                          </a:highlight>
                        </a:rPr>
                        <a:t>Loss %</a:t>
                      </a:r>
                    </a:p>
                  </a:txBody>
                  <a:tcPr>
                    <a:solidFill>
                      <a:schemeClr val="tx1"/>
                    </a:solidFill>
                  </a:tcPr>
                </a:tc>
                <a:tc>
                  <a:txBody>
                    <a:bodyPr/>
                    <a:lstStyle/>
                    <a:p>
                      <a:pPr algn="ctr"/>
                      <a:r>
                        <a:rPr lang="en-US" sz="1500" b="0" dirty="0">
                          <a:solidFill>
                            <a:schemeClr val="bg1"/>
                          </a:solidFill>
                          <a:highlight>
                            <a:srgbClr val="000000"/>
                          </a:highlight>
                        </a:rPr>
                        <a:t>Start</a:t>
                      </a:r>
                    </a:p>
                  </a:txBody>
                  <a:tcPr>
                    <a:solidFill>
                      <a:schemeClr val="tx1"/>
                    </a:solidFill>
                  </a:tcPr>
                </a:tc>
                <a:tc>
                  <a:txBody>
                    <a:bodyPr/>
                    <a:lstStyle/>
                    <a:p>
                      <a:pPr algn="ctr"/>
                      <a:r>
                        <a:rPr lang="en-US" sz="1500" b="0" dirty="0">
                          <a:solidFill>
                            <a:schemeClr val="bg1"/>
                          </a:solidFill>
                          <a:highlight>
                            <a:srgbClr val="000000"/>
                          </a:highlight>
                        </a:rPr>
                        <a:t>Loss</a:t>
                      </a:r>
                    </a:p>
                  </a:txBody>
                  <a:tcPr>
                    <a:solidFill>
                      <a:schemeClr val="tx1"/>
                    </a:solidFill>
                  </a:tcPr>
                </a:tc>
                <a:tc>
                  <a:txBody>
                    <a:bodyPr/>
                    <a:lstStyle/>
                    <a:p>
                      <a:pPr algn="ctr"/>
                      <a:r>
                        <a:rPr lang="en-US" sz="1500" b="0" dirty="0">
                          <a:solidFill>
                            <a:schemeClr val="bg1"/>
                          </a:solidFill>
                          <a:highlight>
                            <a:srgbClr val="000000"/>
                          </a:highlight>
                        </a:rPr>
                        <a:t>Loss %</a:t>
                      </a:r>
                    </a:p>
                  </a:txBody>
                  <a:tcPr>
                    <a:solidFill>
                      <a:schemeClr val="tx1"/>
                    </a:solidFill>
                  </a:tcPr>
                </a:tc>
                <a:tc>
                  <a:txBody>
                    <a:bodyPr/>
                    <a:lstStyle/>
                    <a:p>
                      <a:pPr algn="ctr"/>
                      <a:r>
                        <a:rPr lang="en-US" sz="1500" b="0" dirty="0">
                          <a:solidFill>
                            <a:schemeClr val="bg1"/>
                          </a:solidFill>
                          <a:highlight>
                            <a:srgbClr val="000000"/>
                          </a:highlight>
                        </a:rPr>
                        <a:t>Start</a:t>
                      </a:r>
                    </a:p>
                  </a:txBody>
                  <a:tcPr>
                    <a:solidFill>
                      <a:schemeClr val="tx1"/>
                    </a:solidFill>
                  </a:tcPr>
                </a:tc>
                <a:tc>
                  <a:txBody>
                    <a:bodyPr/>
                    <a:lstStyle/>
                    <a:p>
                      <a:pPr algn="ctr"/>
                      <a:r>
                        <a:rPr lang="en-US" sz="1500" b="0" dirty="0">
                          <a:solidFill>
                            <a:schemeClr val="bg1"/>
                          </a:solidFill>
                          <a:highlight>
                            <a:srgbClr val="000000"/>
                          </a:highlight>
                        </a:rPr>
                        <a:t>Loss</a:t>
                      </a:r>
                    </a:p>
                  </a:txBody>
                  <a:tcPr>
                    <a:solidFill>
                      <a:schemeClr val="tx1"/>
                    </a:solidFill>
                  </a:tcPr>
                </a:tc>
                <a:tc>
                  <a:txBody>
                    <a:bodyPr/>
                    <a:lstStyle/>
                    <a:p>
                      <a:pPr algn="ctr"/>
                      <a:r>
                        <a:rPr lang="en-US" sz="1500" b="0" dirty="0">
                          <a:solidFill>
                            <a:schemeClr val="bg1"/>
                          </a:solidFill>
                          <a:highlight>
                            <a:srgbClr val="000000"/>
                          </a:highlight>
                        </a:rPr>
                        <a:t>Loss %</a:t>
                      </a:r>
                    </a:p>
                  </a:txBody>
                  <a:tcPr>
                    <a:solidFill>
                      <a:schemeClr val="tx1"/>
                    </a:solidFill>
                  </a:tcPr>
                </a:tc>
                <a:extLst>
                  <a:ext uri="{0D108BD9-81ED-4DB2-BD59-A6C34878D82A}">
                    <a16:rowId xmlns:a16="http://schemas.microsoft.com/office/drawing/2014/main" val="3729291271"/>
                  </a:ext>
                </a:extLst>
              </a:tr>
              <a:tr h="370840">
                <a:tc>
                  <a:txBody>
                    <a:bodyPr/>
                    <a:lstStyle/>
                    <a:p>
                      <a:pPr algn="ctr"/>
                      <a:r>
                        <a:rPr lang="en-US" sz="1600" dirty="0">
                          <a:solidFill>
                            <a:schemeClr val="tx1">
                              <a:lumMod val="95000"/>
                              <a:lumOff val="5000"/>
                            </a:schemeClr>
                          </a:solidFill>
                        </a:rPr>
                        <a:t>2016</a:t>
                      </a:r>
                    </a:p>
                  </a:txBody>
                  <a:tcPr/>
                </a:tc>
                <a:tc>
                  <a:txBody>
                    <a:bodyPr/>
                    <a:lstStyle/>
                    <a:p>
                      <a:pPr algn="ctr"/>
                      <a:r>
                        <a:rPr lang="en-US" sz="1600" dirty="0">
                          <a:solidFill>
                            <a:schemeClr val="tx1">
                              <a:lumMod val="95000"/>
                              <a:lumOff val="5000"/>
                            </a:schemeClr>
                          </a:solidFill>
                        </a:rPr>
                        <a:t>120</a:t>
                      </a:r>
                    </a:p>
                  </a:txBody>
                  <a:tcPr/>
                </a:tc>
                <a:tc>
                  <a:txBody>
                    <a:bodyPr/>
                    <a:lstStyle/>
                    <a:p>
                      <a:pPr algn="ctr"/>
                      <a:r>
                        <a:rPr lang="en-US" sz="1600" dirty="0">
                          <a:solidFill>
                            <a:schemeClr val="tx1">
                              <a:lumMod val="95000"/>
                              <a:lumOff val="5000"/>
                            </a:schemeClr>
                          </a:solidFill>
                        </a:rPr>
                        <a:t>20</a:t>
                      </a:r>
                    </a:p>
                  </a:txBody>
                  <a:tcPr/>
                </a:tc>
                <a:tc>
                  <a:txBody>
                    <a:bodyPr/>
                    <a:lstStyle/>
                    <a:p>
                      <a:pPr algn="ctr"/>
                      <a:r>
                        <a:rPr lang="en-US" sz="1600" dirty="0">
                          <a:solidFill>
                            <a:schemeClr val="tx1">
                              <a:lumMod val="95000"/>
                              <a:lumOff val="5000"/>
                            </a:schemeClr>
                          </a:solidFill>
                        </a:rPr>
                        <a:t>16.7</a:t>
                      </a:r>
                    </a:p>
                  </a:txBody>
                  <a:tcPr>
                    <a:solidFill>
                      <a:srgbClr val="FFFF99"/>
                    </a:solidFill>
                  </a:tcPr>
                </a:tc>
                <a:tc>
                  <a:txBody>
                    <a:bodyPr/>
                    <a:lstStyle/>
                    <a:p>
                      <a:pPr algn="ctr"/>
                      <a:r>
                        <a:rPr lang="en-US" sz="1600" dirty="0">
                          <a:solidFill>
                            <a:schemeClr val="tx1">
                              <a:lumMod val="95000"/>
                              <a:lumOff val="5000"/>
                            </a:schemeClr>
                          </a:solidFill>
                        </a:rPr>
                        <a:t>78</a:t>
                      </a:r>
                    </a:p>
                  </a:txBody>
                  <a:tcPr/>
                </a:tc>
                <a:tc>
                  <a:txBody>
                    <a:bodyPr/>
                    <a:lstStyle/>
                    <a:p>
                      <a:pPr algn="ctr"/>
                      <a:r>
                        <a:rPr lang="en-US" sz="1600" dirty="0">
                          <a:solidFill>
                            <a:schemeClr val="tx1">
                              <a:lumMod val="95000"/>
                              <a:lumOff val="5000"/>
                            </a:schemeClr>
                          </a:solidFill>
                        </a:rPr>
                        <a:t>13</a:t>
                      </a:r>
                    </a:p>
                  </a:txBody>
                  <a:tcPr/>
                </a:tc>
                <a:tc>
                  <a:txBody>
                    <a:bodyPr/>
                    <a:lstStyle/>
                    <a:p>
                      <a:pPr algn="ctr"/>
                      <a:r>
                        <a:rPr lang="en-US" sz="1600" dirty="0">
                          <a:solidFill>
                            <a:schemeClr val="tx1">
                              <a:lumMod val="95000"/>
                              <a:lumOff val="5000"/>
                            </a:schemeClr>
                          </a:solidFill>
                        </a:rPr>
                        <a:t>16.7</a:t>
                      </a:r>
                    </a:p>
                  </a:txBody>
                  <a:tcPr>
                    <a:solidFill>
                      <a:srgbClr val="FFFF99"/>
                    </a:solidFill>
                  </a:tcPr>
                </a:tc>
                <a:tc>
                  <a:txBody>
                    <a:bodyPr/>
                    <a:lstStyle/>
                    <a:p>
                      <a:pPr algn="ctr"/>
                      <a:r>
                        <a:rPr lang="en-US" sz="1600" dirty="0">
                          <a:solidFill>
                            <a:schemeClr val="tx1">
                              <a:lumMod val="95000"/>
                              <a:lumOff val="5000"/>
                            </a:schemeClr>
                          </a:solidFill>
                        </a:rPr>
                        <a:t>40</a:t>
                      </a:r>
                    </a:p>
                  </a:txBody>
                  <a:tcPr/>
                </a:tc>
                <a:tc>
                  <a:txBody>
                    <a:bodyPr/>
                    <a:lstStyle/>
                    <a:p>
                      <a:pPr algn="ctr"/>
                      <a:r>
                        <a:rPr lang="en-US" sz="1600" dirty="0">
                          <a:solidFill>
                            <a:schemeClr val="tx1">
                              <a:lumMod val="95000"/>
                              <a:lumOff val="5000"/>
                            </a:schemeClr>
                          </a:solidFill>
                        </a:rPr>
                        <a:t>3</a:t>
                      </a:r>
                    </a:p>
                  </a:txBody>
                  <a:tcPr/>
                </a:tc>
                <a:tc>
                  <a:txBody>
                    <a:bodyPr/>
                    <a:lstStyle/>
                    <a:p>
                      <a:pPr algn="ctr"/>
                      <a:r>
                        <a:rPr lang="en-US" sz="1600" dirty="0">
                          <a:solidFill>
                            <a:schemeClr val="tx1">
                              <a:lumMod val="95000"/>
                              <a:lumOff val="5000"/>
                            </a:schemeClr>
                          </a:solidFill>
                        </a:rPr>
                        <a:t>7.5</a:t>
                      </a:r>
                    </a:p>
                  </a:txBody>
                  <a:tcPr>
                    <a:solidFill>
                      <a:srgbClr val="FFFF99"/>
                    </a:solidFill>
                  </a:tcPr>
                </a:tc>
                <a:extLst>
                  <a:ext uri="{0D108BD9-81ED-4DB2-BD59-A6C34878D82A}">
                    <a16:rowId xmlns:a16="http://schemas.microsoft.com/office/drawing/2014/main" val="2228918846"/>
                  </a:ext>
                </a:extLst>
              </a:tr>
              <a:tr h="370840">
                <a:tc>
                  <a:txBody>
                    <a:bodyPr/>
                    <a:lstStyle/>
                    <a:p>
                      <a:pPr algn="ctr"/>
                      <a:r>
                        <a:rPr lang="en-US" sz="1600" dirty="0">
                          <a:solidFill>
                            <a:schemeClr val="tx1">
                              <a:lumMod val="95000"/>
                              <a:lumOff val="5000"/>
                            </a:schemeClr>
                          </a:solidFill>
                        </a:rPr>
                        <a:t>2017</a:t>
                      </a:r>
                    </a:p>
                  </a:txBody>
                  <a:tcPr/>
                </a:tc>
                <a:tc>
                  <a:txBody>
                    <a:bodyPr/>
                    <a:lstStyle/>
                    <a:p>
                      <a:pPr algn="ctr"/>
                      <a:r>
                        <a:rPr lang="en-US" sz="1600" dirty="0">
                          <a:solidFill>
                            <a:schemeClr val="tx1">
                              <a:lumMod val="95000"/>
                              <a:lumOff val="5000"/>
                            </a:schemeClr>
                          </a:solidFill>
                        </a:rPr>
                        <a:t>84</a:t>
                      </a:r>
                    </a:p>
                  </a:txBody>
                  <a:tcPr/>
                </a:tc>
                <a:tc>
                  <a:txBody>
                    <a:bodyPr/>
                    <a:lstStyle/>
                    <a:p>
                      <a:pPr algn="ctr"/>
                      <a:r>
                        <a:rPr lang="en-US" sz="1600" dirty="0">
                          <a:solidFill>
                            <a:schemeClr val="tx1">
                              <a:lumMod val="95000"/>
                              <a:lumOff val="5000"/>
                            </a:schemeClr>
                          </a:solidFill>
                        </a:rPr>
                        <a:t>11</a:t>
                      </a:r>
                    </a:p>
                  </a:txBody>
                  <a:tcPr/>
                </a:tc>
                <a:tc>
                  <a:txBody>
                    <a:bodyPr/>
                    <a:lstStyle/>
                    <a:p>
                      <a:pPr algn="ctr"/>
                      <a:r>
                        <a:rPr lang="en-US" sz="1600" dirty="0">
                          <a:solidFill>
                            <a:schemeClr val="tx1">
                              <a:lumMod val="95000"/>
                              <a:lumOff val="5000"/>
                            </a:schemeClr>
                          </a:solidFill>
                        </a:rPr>
                        <a:t>13.1</a:t>
                      </a:r>
                    </a:p>
                  </a:txBody>
                  <a:tcPr>
                    <a:solidFill>
                      <a:srgbClr val="FFFF99"/>
                    </a:solidFill>
                  </a:tcPr>
                </a:tc>
                <a:tc>
                  <a:txBody>
                    <a:bodyPr/>
                    <a:lstStyle/>
                    <a:p>
                      <a:pPr algn="ctr"/>
                      <a:r>
                        <a:rPr lang="en-US" sz="1600" dirty="0">
                          <a:solidFill>
                            <a:schemeClr val="tx1">
                              <a:lumMod val="95000"/>
                              <a:lumOff val="5000"/>
                            </a:schemeClr>
                          </a:solidFill>
                        </a:rPr>
                        <a:t>96</a:t>
                      </a:r>
                    </a:p>
                  </a:txBody>
                  <a:tcPr/>
                </a:tc>
                <a:tc>
                  <a:txBody>
                    <a:bodyPr/>
                    <a:lstStyle/>
                    <a:p>
                      <a:pPr algn="ctr"/>
                      <a:r>
                        <a:rPr lang="en-US" sz="1600" dirty="0">
                          <a:solidFill>
                            <a:schemeClr val="tx1">
                              <a:lumMod val="95000"/>
                              <a:lumOff val="5000"/>
                            </a:schemeClr>
                          </a:solidFill>
                        </a:rPr>
                        <a:t>10</a:t>
                      </a:r>
                    </a:p>
                  </a:txBody>
                  <a:tcPr/>
                </a:tc>
                <a:tc>
                  <a:txBody>
                    <a:bodyPr/>
                    <a:lstStyle/>
                    <a:p>
                      <a:pPr algn="ctr"/>
                      <a:r>
                        <a:rPr lang="en-US" sz="1600" dirty="0">
                          <a:solidFill>
                            <a:schemeClr val="tx1">
                              <a:lumMod val="95000"/>
                              <a:lumOff val="5000"/>
                            </a:schemeClr>
                          </a:solidFill>
                        </a:rPr>
                        <a:t>10.4</a:t>
                      </a:r>
                    </a:p>
                  </a:txBody>
                  <a:tcPr>
                    <a:solidFill>
                      <a:srgbClr val="FFFF99"/>
                    </a:solidFill>
                  </a:tcPr>
                </a:tc>
                <a:tc>
                  <a:txBody>
                    <a:bodyPr/>
                    <a:lstStyle/>
                    <a:p>
                      <a:pPr algn="ctr"/>
                      <a:r>
                        <a:rPr lang="en-US" sz="1600" dirty="0">
                          <a:solidFill>
                            <a:schemeClr val="tx1">
                              <a:lumMod val="95000"/>
                              <a:lumOff val="5000"/>
                            </a:schemeClr>
                          </a:solidFill>
                        </a:rPr>
                        <a:t>36</a:t>
                      </a:r>
                    </a:p>
                  </a:txBody>
                  <a:tcPr/>
                </a:tc>
                <a:tc>
                  <a:txBody>
                    <a:bodyPr/>
                    <a:lstStyle/>
                    <a:p>
                      <a:pPr algn="ctr"/>
                      <a:r>
                        <a:rPr lang="en-US" sz="1600" dirty="0">
                          <a:solidFill>
                            <a:schemeClr val="tx1">
                              <a:lumMod val="95000"/>
                              <a:lumOff val="5000"/>
                            </a:schemeClr>
                          </a:solidFill>
                        </a:rPr>
                        <a:t>6</a:t>
                      </a:r>
                    </a:p>
                  </a:txBody>
                  <a:tcPr/>
                </a:tc>
                <a:tc>
                  <a:txBody>
                    <a:bodyPr/>
                    <a:lstStyle/>
                    <a:p>
                      <a:pPr algn="ctr"/>
                      <a:r>
                        <a:rPr lang="en-US" sz="1600" dirty="0">
                          <a:solidFill>
                            <a:schemeClr val="tx1">
                              <a:lumMod val="95000"/>
                              <a:lumOff val="5000"/>
                            </a:schemeClr>
                          </a:solidFill>
                        </a:rPr>
                        <a:t>16.7</a:t>
                      </a:r>
                    </a:p>
                  </a:txBody>
                  <a:tcPr>
                    <a:solidFill>
                      <a:srgbClr val="FFFF99"/>
                    </a:solidFill>
                  </a:tcPr>
                </a:tc>
                <a:extLst>
                  <a:ext uri="{0D108BD9-81ED-4DB2-BD59-A6C34878D82A}">
                    <a16:rowId xmlns:a16="http://schemas.microsoft.com/office/drawing/2014/main" val="2916560402"/>
                  </a:ext>
                </a:extLst>
              </a:tr>
              <a:tr h="370840">
                <a:tc>
                  <a:txBody>
                    <a:bodyPr/>
                    <a:lstStyle/>
                    <a:p>
                      <a:pPr algn="ctr"/>
                      <a:r>
                        <a:rPr lang="en-US" sz="1600" dirty="0">
                          <a:solidFill>
                            <a:schemeClr val="tx1">
                              <a:lumMod val="95000"/>
                              <a:lumOff val="5000"/>
                            </a:schemeClr>
                          </a:solidFill>
                        </a:rPr>
                        <a:t>2018</a:t>
                      </a:r>
                    </a:p>
                  </a:txBody>
                  <a:tcPr/>
                </a:tc>
                <a:tc>
                  <a:txBody>
                    <a:bodyPr/>
                    <a:lstStyle/>
                    <a:p>
                      <a:pPr algn="ctr"/>
                      <a:r>
                        <a:rPr lang="en-US" sz="1600" dirty="0">
                          <a:solidFill>
                            <a:schemeClr val="tx1">
                              <a:lumMod val="95000"/>
                              <a:lumOff val="5000"/>
                            </a:schemeClr>
                          </a:solidFill>
                        </a:rPr>
                        <a:t>87</a:t>
                      </a:r>
                    </a:p>
                  </a:txBody>
                  <a:tcPr/>
                </a:tc>
                <a:tc>
                  <a:txBody>
                    <a:bodyPr/>
                    <a:lstStyle/>
                    <a:p>
                      <a:pPr algn="ctr"/>
                      <a:r>
                        <a:rPr lang="en-US" sz="1600" dirty="0">
                          <a:solidFill>
                            <a:schemeClr val="tx1">
                              <a:lumMod val="95000"/>
                              <a:lumOff val="5000"/>
                            </a:schemeClr>
                          </a:solidFill>
                        </a:rPr>
                        <a:t>5</a:t>
                      </a:r>
                    </a:p>
                  </a:txBody>
                  <a:tcPr/>
                </a:tc>
                <a:tc>
                  <a:txBody>
                    <a:bodyPr/>
                    <a:lstStyle/>
                    <a:p>
                      <a:pPr algn="ctr"/>
                      <a:r>
                        <a:rPr lang="en-US" sz="1600" dirty="0">
                          <a:solidFill>
                            <a:schemeClr val="tx1">
                              <a:lumMod val="95000"/>
                              <a:lumOff val="5000"/>
                            </a:schemeClr>
                          </a:solidFill>
                        </a:rPr>
                        <a:t>5.7</a:t>
                      </a:r>
                    </a:p>
                  </a:txBody>
                  <a:tcPr>
                    <a:solidFill>
                      <a:srgbClr val="FFFF99"/>
                    </a:solidFill>
                  </a:tcPr>
                </a:tc>
                <a:tc>
                  <a:txBody>
                    <a:bodyPr/>
                    <a:lstStyle/>
                    <a:p>
                      <a:pPr algn="ctr"/>
                      <a:r>
                        <a:rPr lang="en-US" sz="1600" dirty="0">
                          <a:solidFill>
                            <a:schemeClr val="tx1">
                              <a:lumMod val="95000"/>
                              <a:lumOff val="5000"/>
                            </a:schemeClr>
                          </a:solidFill>
                        </a:rPr>
                        <a:t>101</a:t>
                      </a:r>
                    </a:p>
                  </a:txBody>
                  <a:tcPr/>
                </a:tc>
                <a:tc>
                  <a:txBody>
                    <a:bodyPr/>
                    <a:lstStyle/>
                    <a:p>
                      <a:pPr algn="ctr"/>
                      <a:r>
                        <a:rPr lang="en-US" sz="1600" dirty="0">
                          <a:solidFill>
                            <a:schemeClr val="tx1">
                              <a:lumMod val="95000"/>
                              <a:lumOff val="5000"/>
                            </a:schemeClr>
                          </a:solidFill>
                        </a:rPr>
                        <a:t>5</a:t>
                      </a:r>
                    </a:p>
                  </a:txBody>
                  <a:tcPr/>
                </a:tc>
                <a:tc>
                  <a:txBody>
                    <a:bodyPr/>
                    <a:lstStyle/>
                    <a:p>
                      <a:pPr algn="ctr"/>
                      <a:r>
                        <a:rPr lang="en-US" sz="1600" dirty="0">
                          <a:solidFill>
                            <a:schemeClr val="tx1">
                              <a:lumMod val="95000"/>
                              <a:lumOff val="5000"/>
                            </a:schemeClr>
                          </a:solidFill>
                        </a:rPr>
                        <a:t>5.0</a:t>
                      </a:r>
                    </a:p>
                  </a:txBody>
                  <a:tcPr>
                    <a:solidFill>
                      <a:srgbClr val="FFFF99"/>
                    </a:solidFill>
                  </a:tcPr>
                </a:tc>
                <a:tc>
                  <a:txBody>
                    <a:bodyPr/>
                    <a:lstStyle/>
                    <a:p>
                      <a:pPr algn="ctr"/>
                      <a:r>
                        <a:rPr lang="en-US" sz="1600" dirty="0">
                          <a:solidFill>
                            <a:schemeClr val="tx1">
                              <a:lumMod val="95000"/>
                              <a:lumOff val="5000"/>
                            </a:schemeClr>
                          </a:solidFill>
                        </a:rPr>
                        <a:t>36</a:t>
                      </a:r>
                    </a:p>
                  </a:txBody>
                  <a:tcPr/>
                </a:tc>
                <a:tc>
                  <a:txBody>
                    <a:bodyPr/>
                    <a:lstStyle/>
                    <a:p>
                      <a:pPr algn="ctr"/>
                      <a:r>
                        <a:rPr lang="en-US" sz="1600" dirty="0">
                          <a:solidFill>
                            <a:schemeClr val="tx1">
                              <a:lumMod val="95000"/>
                              <a:lumOff val="5000"/>
                            </a:schemeClr>
                          </a:solidFill>
                        </a:rPr>
                        <a:t>1</a:t>
                      </a:r>
                    </a:p>
                  </a:txBody>
                  <a:tcPr/>
                </a:tc>
                <a:tc>
                  <a:txBody>
                    <a:bodyPr/>
                    <a:lstStyle/>
                    <a:p>
                      <a:pPr algn="ctr"/>
                      <a:r>
                        <a:rPr lang="en-US" sz="1600" dirty="0">
                          <a:solidFill>
                            <a:schemeClr val="tx1">
                              <a:lumMod val="95000"/>
                              <a:lumOff val="5000"/>
                            </a:schemeClr>
                          </a:solidFill>
                        </a:rPr>
                        <a:t>2.8</a:t>
                      </a:r>
                    </a:p>
                  </a:txBody>
                  <a:tcPr>
                    <a:solidFill>
                      <a:srgbClr val="FFFF99"/>
                    </a:solidFill>
                  </a:tcPr>
                </a:tc>
                <a:extLst>
                  <a:ext uri="{0D108BD9-81ED-4DB2-BD59-A6C34878D82A}">
                    <a16:rowId xmlns:a16="http://schemas.microsoft.com/office/drawing/2014/main" val="3380559502"/>
                  </a:ext>
                </a:extLst>
              </a:tr>
              <a:tr h="370840">
                <a:tc>
                  <a:txBody>
                    <a:bodyPr/>
                    <a:lstStyle/>
                    <a:p>
                      <a:pPr algn="ctr"/>
                      <a:r>
                        <a:rPr lang="en-US" sz="1600" dirty="0">
                          <a:solidFill>
                            <a:schemeClr val="tx1">
                              <a:lumMod val="95000"/>
                              <a:lumOff val="5000"/>
                            </a:schemeClr>
                          </a:solidFill>
                        </a:rPr>
                        <a:t>2019</a:t>
                      </a:r>
                    </a:p>
                  </a:txBody>
                  <a:tcPr/>
                </a:tc>
                <a:tc>
                  <a:txBody>
                    <a:bodyPr/>
                    <a:lstStyle/>
                    <a:p>
                      <a:pPr algn="ctr"/>
                      <a:r>
                        <a:rPr lang="en-US" sz="1600" dirty="0">
                          <a:solidFill>
                            <a:schemeClr val="tx1">
                              <a:lumMod val="95000"/>
                              <a:lumOff val="5000"/>
                            </a:schemeClr>
                          </a:solidFill>
                        </a:rPr>
                        <a:t>104</a:t>
                      </a:r>
                    </a:p>
                  </a:txBody>
                  <a:tcPr/>
                </a:tc>
                <a:tc>
                  <a:txBody>
                    <a:bodyPr/>
                    <a:lstStyle/>
                    <a:p>
                      <a:pPr algn="ctr"/>
                      <a:r>
                        <a:rPr lang="en-US" sz="1600" dirty="0">
                          <a:solidFill>
                            <a:schemeClr val="tx1">
                              <a:lumMod val="95000"/>
                              <a:lumOff val="5000"/>
                            </a:schemeClr>
                          </a:solidFill>
                        </a:rPr>
                        <a:t>3</a:t>
                      </a:r>
                    </a:p>
                  </a:txBody>
                  <a:tcPr/>
                </a:tc>
                <a:tc>
                  <a:txBody>
                    <a:bodyPr/>
                    <a:lstStyle/>
                    <a:p>
                      <a:pPr algn="ctr"/>
                      <a:r>
                        <a:rPr lang="en-US" sz="1600" dirty="0">
                          <a:solidFill>
                            <a:schemeClr val="tx1">
                              <a:lumMod val="95000"/>
                              <a:lumOff val="5000"/>
                            </a:schemeClr>
                          </a:solidFill>
                        </a:rPr>
                        <a:t>2.9</a:t>
                      </a:r>
                    </a:p>
                  </a:txBody>
                  <a:tcPr>
                    <a:solidFill>
                      <a:srgbClr val="FFFF99"/>
                    </a:solidFill>
                  </a:tcPr>
                </a:tc>
                <a:tc>
                  <a:txBody>
                    <a:bodyPr/>
                    <a:lstStyle/>
                    <a:p>
                      <a:pPr algn="ctr"/>
                      <a:r>
                        <a:rPr lang="en-US" sz="1600" dirty="0">
                          <a:solidFill>
                            <a:schemeClr val="tx1">
                              <a:lumMod val="95000"/>
                              <a:lumOff val="5000"/>
                            </a:schemeClr>
                          </a:solidFill>
                        </a:rPr>
                        <a:t>103</a:t>
                      </a:r>
                    </a:p>
                  </a:txBody>
                  <a:tcPr/>
                </a:tc>
                <a:tc>
                  <a:txBody>
                    <a:bodyPr/>
                    <a:lstStyle/>
                    <a:p>
                      <a:pPr algn="ctr"/>
                      <a:r>
                        <a:rPr lang="en-US" sz="1600" dirty="0">
                          <a:solidFill>
                            <a:schemeClr val="tx1">
                              <a:lumMod val="95000"/>
                              <a:lumOff val="5000"/>
                            </a:schemeClr>
                          </a:solidFill>
                        </a:rPr>
                        <a:t>10</a:t>
                      </a:r>
                    </a:p>
                  </a:txBody>
                  <a:tcPr/>
                </a:tc>
                <a:tc>
                  <a:txBody>
                    <a:bodyPr/>
                    <a:lstStyle/>
                    <a:p>
                      <a:pPr algn="ctr"/>
                      <a:r>
                        <a:rPr lang="en-US" sz="1600" dirty="0">
                          <a:solidFill>
                            <a:schemeClr val="tx1">
                              <a:lumMod val="95000"/>
                              <a:lumOff val="5000"/>
                            </a:schemeClr>
                          </a:solidFill>
                        </a:rPr>
                        <a:t>9.7</a:t>
                      </a:r>
                    </a:p>
                  </a:txBody>
                  <a:tcPr>
                    <a:solidFill>
                      <a:srgbClr val="FFFF99"/>
                    </a:solidFill>
                  </a:tcPr>
                </a:tc>
                <a:tc>
                  <a:txBody>
                    <a:bodyPr/>
                    <a:lstStyle/>
                    <a:p>
                      <a:pPr algn="ctr"/>
                      <a:r>
                        <a:rPr lang="en-US" sz="1600" dirty="0">
                          <a:solidFill>
                            <a:schemeClr val="tx1">
                              <a:lumMod val="95000"/>
                              <a:lumOff val="5000"/>
                            </a:schemeClr>
                          </a:solidFill>
                        </a:rPr>
                        <a:t>39</a:t>
                      </a:r>
                    </a:p>
                  </a:txBody>
                  <a:tcPr/>
                </a:tc>
                <a:tc>
                  <a:txBody>
                    <a:bodyPr/>
                    <a:lstStyle/>
                    <a:p>
                      <a:pPr algn="ctr"/>
                      <a:r>
                        <a:rPr lang="en-US" sz="1600" dirty="0">
                          <a:solidFill>
                            <a:schemeClr val="tx1">
                              <a:lumMod val="95000"/>
                              <a:lumOff val="5000"/>
                            </a:schemeClr>
                          </a:solidFill>
                        </a:rPr>
                        <a:t>4</a:t>
                      </a:r>
                    </a:p>
                  </a:txBody>
                  <a:tcPr/>
                </a:tc>
                <a:tc>
                  <a:txBody>
                    <a:bodyPr/>
                    <a:lstStyle/>
                    <a:p>
                      <a:pPr algn="ctr"/>
                      <a:r>
                        <a:rPr lang="en-US" sz="1600" dirty="0">
                          <a:solidFill>
                            <a:schemeClr val="tx1">
                              <a:lumMod val="95000"/>
                              <a:lumOff val="5000"/>
                            </a:schemeClr>
                          </a:solidFill>
                        </a:rPr>
                        <a:t>10.3</a:t>
                      </a:r>
                    </a:p>
                  </a:txBody>
                  <a:tcPr>
                    <a:solidFill>
                      <a:srgbClr val="FFFF99"/>
                    </a:solidFill>
                  </a:tcPr>
                </a:tc>
                <a:extLst>
                  <a:ext uri="{0D108BD9-81ED-4DB2-BD59-A6C34878D82A}">
                    <a16:rowId xmlns:a16="http://schemas.microsoft.com/office/drawing/2014/main" val="3081184134"/>
                  </a:ext>
                </a:extLst>
              </a:tr>
              <a:tr h="370840">
                <a:tc>
                  <a:txBody>
                    <a:bodyPr/>
                    <a:lstStyle/>
                    <a:p>
                      <a:pPr algn="ctr"/>
                      <a:r>
                        <a:rPr lang="en-US" sz="1600" dirty="0">
                          <a:solidFill>
                            <a:schemeClr val="tx1">
                              <a:lumMod val="95000"/>
                              <a:lumOff val="5000"/>
                            </a:schemeClr>
                          </a:solidFill>
                        </a:rPr>
                        <a:t>2020</a:t>
                      </a:r>
                    </a:p>
                  </a:txBody>
                  <a:tcPr/>
                </a:tc>
                <a:tc>
                  <a:txBody>
                    <a:bodyPr/>
                    <a:lstStyle/>
                    <a:p>
                      <a:pPr algn="ctr"/>
                      <a:r>
                        <a:rPr lang="en-US" sz="1600" dirty="0">
                          <a:solidFill>
                            <a:schemeClr val="tx1">
                              <a:lumMod val="95000"/>
                              <a:lumOff val="5000"/>
                            </a:schemeClr>
                          </a:solidFill>
                        </a:rPr>
                        <a:t>114</a:t>
                      </a:r>
                    </a:p>
                  </a:txBody>
                  <a:tcPr/>
                </a:tc>
                <a:tc>
                  <a:txBody>
                    <a:bodyPr/>
                    <a:lstStyle/>
                    <a:p>
                      <a:pPr algn="ctr"/>
                      <a:r>
                        <a:rPr lang="en-US" sz="1600" dirty="0">
                          <a:solidFill>
                            <a:schemeClr val="tx1">
                              <a:lumMod val="95000"/>
                              <a:lumOff val="5000"/>
                            </a:schemeClr>
                          </a:solidFill>
                        </a:rPr>
                        <a:t>7</a:t>
                      </a:r>
                    </a:p>
                  </a:txBody>
                  <a:tcPr/>
                </a:tc>
                <a:tc>
                  <a:txBody>
                    <a:bodyPr/>
                    <a:lstStyle/>
                    <a:p>
                      <a:pPr algn="ctr"/>
                      <a:r>
                        <a:rPr lang="en-US" sz="1600" dirty="0">
                          <a:solidFill>
                            <a:schemeClr val="tx1">
                              <a:lumMod val="95000"/>
                              <a:lumOff val="5000"/>
                            </a:schemeClr>
                          </a:solidFill>
                        </a:rPr>
                        <a:t>6.1</a:t>
                      </a:r>
                    </a:p>
                  </a:txBody>
                  <a:tcPr>
                    <a:solidFill>
                      <a:srgbClr val="FFFF99"/>
                    </a:solidFill>
                  </a:tcPr>
                </a:tc>
                <a:tc>
                  <a:txBody>
                    <a:bodyPr/>
                    <a:lstStyle/>
                    <a:p>
                      <a:pPr algn="ctr"/>
                      <a:r>
                        <a:rPr lang="en-US" sz="1600" dirty="0">
                          <a:solidFill>
                            <a:schemeClr val="tx1">
                              <a:lumMod val="95000"/>
                              <a:lumOff val="5000"/>
                            </a:schemeClr>
                          </a:solidFill>
                        </a:rPr>
                        <a:t>107</a:t>
                      </a:r>
                    </a:p>
                  </a:txBody>
                  <a:tcPr/>
                </a:tc>
                <a:tc>
                  <a:txBody>
                    <a:bodyPr/>
                    <a:lstStyle/>
                    <a:p>
                      <a:pPr algn="ctr"/>
                      <a:r>
                        <a:rPr lang="en-US" sz="1600" dirty="0">
                          <a:solidFill>
                            <a:schemeClr val="tx1">
                              <a:lumMod val="95000"/>
                              <a:lumOff val="5000"/>
                            </a:schemeClr>
                          </a:solidFill>
                        </a:rPr>
                        <a:t>6</a:t>
                      </a:r>
                    </a:p>
                  </a:txBody>
                  <a:tcPr/>
                </a:tc>
                <a:tc>
                  <a:txBody>
                    <a:bodyPr/>
                    <a:lstStyle/>
                    <a:p>
                      <a:pPr algn="ctr"/>
                      <a:r>
                        <a:rPr lang="en-US" sz="1600" dirty="0">
                          <a:solidFill>
                            <a:schemeClr val="tx1">
                              <a:lumMod val="95000"/>
                              <a:lumOff val="5000"/>
                            </a:schemeClr>
                          </a:solidFill>
                        </a:rPr>
                        <a:t>5.6</a:t>
                      </a:r>
                    </a:p>
                  </a:txBody>
                  <a:tcPr>
                    <a:solidFill>
                      <a:srgbClr val="FFFF99"/>
                    </a:solidFill>
                  </a:tcPr>
                </a:tc>
                <a:tc>
                  <a:txBody>
                    <a:bodyPr/>
                    <a:lstStyle/>
                    <a:p>
                      <a:pPr algn="ctr"/>
                      <a:r>
                        <a:rPr lang="en-US" sz="1600" dirty="0">
                          <a:solidFill>
                            <a:schemeClr val="tx1">
                              <a:lumMod val="95000"/>
                              <a:lumOff val="5000"/>
                            </a:schemeClr>
                          </a:solidFill>
                        </a:rPr>
                        <a:t>33</a:t>
                      </a:r>
                    </a:p>
                  </a:txBody>
                  <a:tcPr/>
                </a:tc>
                <a:tc>
                  <a:txBody>
                    <a:bodyPr/>
                    <a:lstStyle/>
                    <a:p>
                      <a:pPr algn="ctr"/>
                      <a:r>
                        <a:rPr lang="en-US" sz="1600" dirty="0">
                          <a:solidFill>
                            <a:schemeClr val="tx1">
                              <a:lumMod val="95000"/>
                              <a:lumOff val="5000"/>
                            </a:schemeClr>
                          </a:solidFill>
                        </a:rPr>
                        <a:t>0</a:t>
                      </a:r>
                    </a:p>
                  </a:txBody>
                  <a:tcPr/>
                </a:tc>
                <a:tc>
                  <a:txBody>
                    <a:bodyPr/>
                    <a:lstStyle/>
                    <a:p>
                      <a:pPr algn="ctr"/>
                      <a:r>
                        <a:rPr lang="en-US" sz="1600" dirty="0">
                          <a:solidFill>
                            <a:schemeClr val="tx1">
                              <a:lumMod val="95000"/>
                              <a:lumOff val="5000"/>
                            </a:schemeClr>
                          </a:solidFill>
                        </a:rPr>
                        <a:t>0.0</a:t>
                      </a:r>
                    </a:p>
                  </a:txBody>
                  <a:tcPr>
                    <a:solidFill>
                      <a:srgbClr val="FFFF99"/>
                    </a:solidFill>
                  </a:tcPr>
                </a:tc>
                <a:extLst>
                  <a:ext uri="{0D108BD9-81ED-4DB2-BD59-A6C34878D82A}">
                    <a16:rowId xmlns:a16="http://schemas.microsoft.com/office/drawing/2014/main" val="431698300"/>
                  </a:ext>
                </a:extLst>
              </a:tr>
              <a:tr h="370840">
                <a:tc>
                  <a:txBody>
                    <a:bodyPr/>
                    <a:lstStyle/>
                    <a:p>
                      <a:pPr algn="ctr"/>
                      <a:r>
                        <a:rPr lang="en-US" sz="1600" dirty="0">
                          <a:solidFill>
                            <a:schemeClr val="tx1">
                              <a:lumMod val="95000"/>
                              <a:lumOff val="5000"/>
                            </a:schemeClr>
                          </a:solidFill>
                        </a:rPr>
                        <a:t>2021</a:t>
                      </a:r>
                    </a:p>
                  </a:txBody>
                  <a:tcPr/>
                </a:tc>
                <a:tc>
                  <a:txBody>
                    <a:bodyPr/>
                    <a:lstStyle/>
                    <a:p>
                      <a:pPr algn="ctr"/>
                      <a:r>
                        <a:rPr lang="en-US" sz="1600" dirty="0">
                          <a:solidFill>
                            <a:schemeClr val="tx1">
                              <a:lumMod val="95000"/>
                              <a:lumOff val="5000"/>
                            </a:schemeClr>
                          </a:solidFill>
                        </a:rPr>
                        <a:t>111</a:t>
                      </a:r>
                    </a:p>
                  </a:txBody>
                  <a:tcPr/>
                </a:tc>
                <a:tc>
                  <a:txBody>
                    <a:bodyPr/>
                    <a:lstStyle/>
                    <a:p>
                      <a:pPr algn="ctr"/>
                      <a:r>
                        <a:rPr lang="en-US" sz="1600" dirty="0">
                          <a:solidFill>
                            <a:schemeClr val="tx1">
                              <a:lumMod val="95000"/>
                              <a:lumOff val="5000"/>
                            </a:schemeClr>
                          </a:solidFill>
                        </a:rPr>
                        <a:t>3</a:t>
                      </a:r>
                    </a:p>
                  </a:txBody>
                  <a:tcPr/>
                </a:tc>
                <a:tc>
                  <a:txBody>
                    <a:bodyPr/>
                    <a:lstStyle/>
                    <a:p>
                      <a:pPr algn="ctr"/>
                      <a:r>
                        <a:rPr lang="en-US" sz="1600" dirty="0">
                          <a:solidFill>
                            <a:schemeClr val="tx1">
                              <a:lumMod val="95000"/>
                              <a:lumOff val="5000"/>
                            </a:schemeClr>
                          </a:solidFill>
                        </a:rPr>
                        <a:t>2.7</a:t>
                      </a:r>
                    </a:p>
                  </a:txBody>
                  <a:tcPr>
                    <a:solidFill>
                      <a:srgbClr val="FFFF99"/>
                    </a:solidFill>
                  </a:tcPr>
                </a:tc>
                <a:tc>
                  <a:txBody>
                    <a:bodyPr/>
                    <a:lstStyle/>
                    <a:p>
                      <a:pPr algn="ctr"/>
                      <a:r>
                        <a:rPr lang="en-US" sz="1600" dirty="0">
                          <a:solidFill>
                            <a:schemeClr val="tx1">
                              <a:lumMod val="95000"/>
                              <a:lumOff val="5000"/>
                            </a:schemeClr>
                          </a:solidFill>
                        </a:rPr>
                        <a:t>103</a:t>
                      </a:r>
                    </a:p>
                  </a:txBody>
                  <a:tcPr/>
                </a:tc>
                <a:tc>
                  <a:txBody>
                    <a:bodyPr/>
                    <a:lstStyle/>
                    <a:p>
                      <a:pPr algn="ctr"/>
                      <a:r>
                        <a:rPr lang="en-US" sz="1600" dirty="0">
                          <a:solidFill>
                            <a:schemeClr val="tx1">
                              <a:lumMod val="95000"/>
                              <a:lumOff val="5000"/>
                            </a:schemeClr>
                          </a:solidFill>
                        </a:rPr>
                        <a:t>9</a:t>
                      </a:r>
                    </a:p>
                  </a:txBody>
                  <a:tcPr/>
                </a:tc>
                <a:tc>
                  <a:txBody>
                    <a:bodyPr/>
                    <a:lstStyle/>
                    <a:p>
                      <a:pPr algn="ctr"/>
                      <a:r>
                        <a:rPr lang="en-US" sz="1600" dirty="0">
                          <a:solidFill>
                            <a:schemeClr val="tx1">
                              <a:lumMod val="95000"/>
                              <a:lumOff val="5000"/>
                            </a:schemeClr>
                          </a:solidFill>
                        </a:rPr>
                        <a:t>8.7</a:t>
                      </a:r>
                    </a:p>
                  </a:txBody>
                  <a:tcPr>
                    <a:solidFill>
                      <a:srgbClr val="FFFF99"/>
                    </a:solidFill>
                  </a:tcPr>
                </a:tc>
                <a:tc>
                  <a:txBody>
                    <a:bodyPr/>
                    <a:lstStyle/>
                    <a:p>
                      <a:pPr algn="ctr"/>
                      <a:r>
                        <a:rPr lang="en-US" sz="1600" dirty="0">
                          <a:solidFill>
                            <a:schemeClr val="tx1">
                              <a:lumMod val="95000"/>
                              <a:lumOff val="5000"/>
                            </a:schemeClr>
                          </a:solidFill>
                        </a:rPr>
                        <a:t>36</a:t>
                      </a:r>
                    </a:p>
                  </a:txBody>
                  <a:tcPr/>
                </a:tc>
                <a:tc>
                  <a:txBody>
                    <a:bodyPr/>
                    <a:lstStyle/>
                    <a:p>
                      <a:pPr algn="ctr"/>
                      <a:r>
                        <a:rPr lang="en-US" sz="1600" dirty="0">
                          <a:solidFill>
                            <a:schemeClr val="tx1">
                              <a:lumMod val="95000"/>
                              <a:lumOff val="5000"/>
                            </a:schemeClr>
                          </a:solidFill>
                        </a:rPr>
                        <a:t>3</a:t>
                      </a:r>
                    </a:p>
                  </a:txBody>
                  <a:tcPr/>
                </a:tc>
                <a:tc>
                  <a:txBody>
                    <a:bodyPr/>
                    <a:lstStyle/>
                    <a:p>
                      <a:pPr algn="ctr"/>
                      <a:r>
                        <a:rPr lang="en-US" sz="1600" dirty="0">
                          <a:solidFill>
                            <a:schemeClr val="tx1">
                              <a:lumMod val="95000"/>
                              <a:lumOff val="5000"/>
                            </a:schemeClr>
                          </a:solidFill>
                        </a:rPr>
                        <a:t>8.3</a:t>
                      </a:r>
                    </a:p>
                  </a:txBody>
                  <a:tcPr>
                    <a:solidFill>
                      <a:srgbClr val="FFFF99"/>
                    </a:solidFill>
                  </a:tcPr>
                </a:tc>
                <a:extLst>
                  <a:ext uri="{0D108BD9-81ED-4DB2-BD59-A6C34878D82A}">
                    <a16:rowId xmlns:a16="http://schemas.microsoft.com/office/drawing/2014/main" val="3024227746"/>
                  </a:ext>
                </a:extLst>
              </a:tr>
              <a:tr h="370840">
                <a:tc>
                  <a:txBody>
                    <a:bodyPr/>
                    <a:lstStyle/>
                    <a:p>
                      <a:pPr algn="ctr"/>
                      <a:r>
                        <a:rPr lang="en-US" sz="1600" dirty="0">
                          <a:solidFill>
                            <a:schemeClr val="tx1">
                              <a:lumMod val="95000"/>
                              <a:lumOff val="5000"/>
                            </a:schemeClr>
                          </a:solidFill>
                        </a:rPr>
                        <a:t>2022</a:t>
                      </a:r>
                    </a:p>
                  </a:txBody>
                  <a:tcPr/>
                </a:tc>
                <a:tc>
                  <a:txBody>
                    <a:bodyPr/>
                    <a:lstStyle/>
                    <a:p>
                      <a:pPr algn="ctr"/>
                      <a:r>
                        <a:rPr lang="en-US" sz="1600" dirty="0">
                          <a:solidFill>
                            <a:schemeClr val="tx1">
                              <a:lumMod val="95000"/>
                              <a:lumOff val="5000"/>
                            </a:schemeClr>
                          </a:solidFill>
                        </a:rPr>
                        <a:t>120</a:t>
                      </a:r>
                    </a:p>
                  </a:txBody>
                  <a:tcPr/>
                </a:tc>
                <a:tc>
                  <a:txBody>
                    <a:bodyPr/>
                    <a:lstStyle/>
                    <a:p>
                      <a:pPr algn="ctr"/>
                      <a:r>
                        <a:rPr lang="en-US" sz="1600" dirty="0">
                          <a:solidFill>
                            <a:schemeClr val="tx1">
                              <a:lumMod val="95000"/>
                              <a:lumOff val="5000"/>
                            </a:schemeClr>
                          </a:solidFill>
                        </a:rPr>
                        <a:t>9</a:t>
                      </a:r>
                    </a:p>
                  </a:txBody>
                  <a:tcPr/>
                </a:tc>
                <a:tc>
                  <a:txBody>
                    <a:bodyPr/>
                    <a:lstStyle/>
                    <a:p>
                      <a:pPr algn="ctr"/>
                      <a:r>
                        <a:rPr lang="en-US" sz="1600" dirty="0">
                          <a:solidFill>
                            <a:schemeClr val="tx1">
                              <a:lumMod val="95000"/>
                              <a:lumOff val="5000"/>
                            </a:schemeClr>
                          </a:solidFill>
                        </a:rPr>
                        <a:t>7.5</a:t>
                      </a:r>
                    </a:p>
                  </a:txBody>
                  <a:tcPr>
                    <a:solidFill>
                      <a:srgbClr val="FFFF99"/>
                    </a:solidFill>
                  </a:tcPr>
                </a:tc>
                <a:tc>
                  <a:txBody>
                    <a:bodyPr/>
                    <a:lstStyle/>
                    <a:p>
                      <a:pPr algn="ctr"/>
                      <a:r>
                        <a:rPr lang="en-US" sz="1600" dirty="0">
                          <a:solidFill>
                            <a:schemeClr val="tx1">
                              <a:lumMod val="95000"/>
                              <a:lumOff val="5000"/>
                            </a:schemeClr>
                          </a:solidFill>
                        </a:rPr>
                        <a:t>92</a:t>
                      </a:r>
                    </a:p>
                  </a:txBody>
                  <a:tcPr/>
                </a:tc>
                <a:tc>
                  <a:txBody>
                    <a:bodyPr/>
                    <a:lstStyle/>
                    <a:p>
                      <a:pPr algn="ctr"/>
                      <a:r>
                        <a:rPr lang="en-US" sz="1600" dirty="0">
                          <a:solidFill>
                            <a:schemeClr val="tx1">
                              <a:lumMod val="95000"/>
                              <a:lumOff val="5000"/>
                            </a:schemeClr>
                          </a:solidFill>
                        </a:rPr>
                        <a:t>7</a:t>
                      </a:r>
                    </a:p>
                  </a:txBody>
                  <a:tcPr/>
                </a:tc>
                <a:tc>
                  <a:txBody>
                    <a:bodyPr/>
                    <a:lstStyle/>
                    <a:p>
                      <a:pPr algn="ctr"/>
                      <a:r>
                        <a:rPr lang="en-US" sz="1600" dirty="0">
                          <a:solidFill>
                            <a:schemeClr val="tx1">
                              <a:lumMod val="95000"/>
                              <a:lumOff val="5000"/>
                            </a:schemeClr>
                          </a:solidFill>
                        </a:rPr>
                        <a:t>7.6</a:t>
                      </a:r>
                    </a:p>
                  </a:txBody>
                  <a:tcPr>
                    <a:solidFill>
                      <a:srgbClr val="FFFF99"/>
                    </a:solidFill>
                  </a:tcPr>
                </a:tc>
                <a:tc>
                  <a:txBody>
                    <a:bodyPr/>
                    <a:lstStyle/>
                    <a:p>
                      <a:pPr algn="ctr"/>
                      <a:r>
                        <a:rPr lang="en-US" sz="1600" dirty="0">
                          <a:solidFill>
                            <a:schemeClr val="tx1">
                              <a:lumMod val="95000"/>
                              <a:lumOff val="5000"/>
                            </a:schemeClr>
                          </a:solidFill>
                        </a:rPr>
                        <a:t>38</a:t>
                      </a:r>
                    </a:p>
                  </a:txBody>
                  <a:tcPr/>
                </a:tc>
                <a:tc>
                  <a:txBody>
                    <a:bodyPr/>
                    <a:lstStyle/>
                    <a:p>
                      <a:pPr algn="ctr"/>
                      <a:r>
                        <a:rPr lang="en-US" sz="1600" dirty="0">
                          <a:solidFill>
                            <a:schemeClr val="tx1">
                              <a:lumMod val="95000"/>
                              <a:lumOff val="5000"/>
                            </a:schemeClr>
                          </a:solidFill>
                        </a:rPr>
                        <a:t>2</a:t>
                      </a:r>
                    </a:p>
                  </a:txBody>
                  <a:tcPr/>
                </a:tc>
                <a:tc>
                  <a:txBody>
                    <a:bodyPr/>
                    <a:lstStyle/>
                    <a:p>
                      <a:pPr algn="ctr"/>
                      <a:r>
                        <a:rPr lang="en-US" sz="1600" dirty="0">
                          <a:solidFill>
                            <a:schemeClr val="tx1">
                              <a:lumMod val="95000"/>
                              <a:lumOff val="5000"/>
                            </a:schemeClr>
                          </a:solidFill>
                        </a:rPr>
                        <a:t>5.3</a:t>
                      </a:r>
                    </a:p>
                  </a:txBody>
                  <a:tcPr>
                    <a:solidFill>
                      <a:srgbClr val="FFFF99"/>
                    </a:solidFill>
                  </a:tcPr>
                </a:tc>
                <a:extLst>
                  <a:ext uri="{0D108BD9-81ED-4DB2-BD59-A6C34878D82A}">
                    <a16:rowId xmlns:a16="http://schemas.microsoft.com/office/drawing/2014/main" val="4100788801"/>
                  </a:ext>
                </a:extLst>
              </a:tr>
              <a:tr h="370840">
                <a:tc>
                  <a:txBody>
                    <a:bodyPr/>
                    <a:lstStyle/>
                    <a:p>
                      <a:pPr algn="ctr"/>
                      <a:r>
                        <a:rPr lang="en-US" sz="1600" dirty="0">
                          <a:solidFill>
                            <a:schemeClr val="tx1">
                              <a:lumMod val="95000"/>
                              <a:lumOff val="5000"/>
                            </a:schemeClr>
                          </a:solidFill>
                        </a:rPr>
                        <a:t>2023</a:t>
                      </a:r>
                    </a:p>
                  </a:txBody>
                  <a:tcPr/>
                </a:tc>
                <a:tc>
                  <a:txBody>
                    <a:bodyPr/>
                    <a:lstStyle/>
                    <a:p>
                      <a:pPr algn="ctr"/>
                      <a:r>
                        <a:rPr lang="en-US" sz="1600" dirty="0">
                          <a:solidFill>
                            <a:schemeClr val="tx1">
                              <a:lumMod val="95000"/>
                              <a:lumOff val="5000"/>
                            </a:schemeClr>
                          </a:solidFill>
                        </a:rPr>
                        <a:t>101</a:t>
                      </a:r>
                    </a:p>
                  </a:txBody>
                  <a:tcPr/>
                </a:tc>
                <a:tc>
                  <a:txBody>
                    <a:bodyPr/>
                    <a:lstStyle/>
                    <a:p>
                      <a:pPr algn="ctr"/>
                      <a:r>
                        <a:rPr lang="en-US" sz="1600" dirty="0">
                          <a:solidFill>
                            <a:schemeClr val="tx1">
                              <a:lumMod val="95000"/>
                              <a:lumOff val="5000"/>
                            </a:schemeClr>
                          </a:solidFill>
                        </a:rPr>
                        <a:t>7</a:t>
                      </a:r>
                    </a:p>
                  </a:txBody>
                  <a:tcPr/>
                </a:tc>
                <a:tc>
                  <a:txBody>
                    <a:bodyPr/>
                    <a:lstStyle/>
                    <a:p>
                      <a:pPr algn="ctr"/>
                      <a:r>
                        <a:rPr lang="en-US" sz="1600" dirty="0">
                          <a:solidFill>
                            <a:schemeClr val="tx1">
                              <a:lumMod val="95000"/>
                              <a:lumOff val="5000"/>
                            </a:schemeClr>
                          </a:solidFill>
                        </a:rPr>
                        <a:t>6.9</a:t>
                      </a:r>
                    </a:p>
                  </a:txBody>
                  <a:tcPr>
                    <a:solidFill>
                      <a:srgbClr val="FFFF99"/>
                    </a:solidFill>
                  </a:tcPr>
                </a:tc>
                <a:tc>
                  <a:txBody>
                    <a:bodyPr/>
                    <a:lstStyle/>
                    <a:p>
                      <a:pPr algn="ctr"/>
                      <a:r>
                        <a:rPr lang="en-US" sz="1600" dirty="0">
                          <a:solidFill>
                            <a:schemeClr val="tx1">
                              <a:lumMod val="95000"/>
                              <a:lumOff val="5000"/>
                            </a:schemeClr>
                          </a:solidFill>
                        </a:rPr>
                        <a:t>94</a:t>
                      </a:r>
                    </a:p>
                  </a:txBody>
                  <a:tcPr/>
                </a:tc>
                <a:tc>
                  <a:txBody>
                    <a:bodyPr/>
                    <a:lstStyle/>
                    <a:p>
                      <a:pPr algn="ctr"/>
                      <a:r>
                        <a:rPr lang="en-US" sz="1600" dirty="0">
                          <a:solidFill>
                            <a:schemeClr val="tx1">
                              <a:lumMod val="95000"/>
                              <a:lumOff val="5000"/>
                            </a:schemeClr>
                          </a:solidFill>
                        </a:rPr>
                        <a:t>5</a:t>
                      </a:r>
                    </a:p>
                  </a:txBody>
                  <a:tcPr/>
                </a:tc>
                <a:tc>
                  <a:txBody>
                    <a:bodyPr/>
                    <a:lstStyle/>
                    <a:p>
                      <a:pPr algn="ctr"/>
                      <a:r>
                        <a:rPr lang="en-US" sz="1600" dirty="0">
                          <a:solidFill>
                            <a:schemeClr val="tx1">
                              <a:lumMod val="95000"/>
                              <a:lumOff val="5000"/>
                            </a:schemeClr>
                          </a:solidFill>
                        </a:rPr>
                        <a:t>5.3</a:t>
                      </a:r>
                    </a:p>
                  </a:txBody>
                  <a:tcPr>
                    <a:solidFill>
                      <a:srgbClr val="FFFF99"/>
                    </a:solidFill>
                  </a:tcPr>
                </a:tc>
                <a:tc>
                  <a:txBody>
                    <a:bodyPr/>
                    <a:lstStyle/>
                    <a:p>
                      <a:pPr algn="ctr"/>
                      <a:r>
                        <a:rPr lang="en-US" sz="1600" dirty="0">
                          <a:solidFill>
                            <a:schemeClr val="tx1">
                              <a:lumMod val="95000"/>
                              <a:lumOff val="5000"/>
                            </a:schemeClr>
                          </a:solidFill>
                        </a:rPr>
                        <a:t>50</a:t>
                      </a:r>
                    </a:p>
                  </a:txBody>
                  <a:tcPr/>
                </a:tc>
                <a:tc>
                  <a:txBody>
                    <a:bodyPr/>
                    <a:lstStyle/>
                    <a:p>
                      <a:pPr algn="ctr"/>
                      <a:r>
                        <a:rPr lang="en-US" sz="1600" dirty="0">
                          <a:solidFill>
                            <a:schemeClr val="tx1">
                              <a:lumMod val="95000"/>
                              <a:lumOff val="5000"/>
                            </a:schemeClr>
                          </a:solidFill>
                        </a:rPr>
                        <a:t>3</a:t>
                      </a:r>
                    </a:p>
                  </a:txBody>
                  <a:tcPr/>
                </a:tc>
                <a:tc>
                  <a:txBody>
                    <a:bodyPr/>
                    <a:lstStyle/>
                    <a:p>
                      <a:pPr algn="ctr"/>
                      <a:r>
                        <a:rPr lang="en-US" sz="1600" dirty="0">
                          <a:solidFill>
                            <a:schemeClr val="tx1">
                              <a:lumMod val="95000"/>
                              <a:lumOff val="5000"/>
                            </a:schemeClr>
                          </a:solidFill>
                        </a:rPr>
                        <a:t>6.0</a:t>
                      </a:r>
                    </a:p>
                  </a:txBody>
                  <a:tcPr>
                    <a:solidFill>
                      <a:srgbClr val="FFFF99"/>
                    </a:solidFill>
                  </a:tcPr>
                </a:tc>
                <a:extLst>
                  <a:ext uri="{0D108BD9-81ED-4DB2-BD59-A6C34878D82A}">
                    <a16:rowId xmlns:a16="http://schemas.microsoft.com/office/drawing/2014/main" val="3430492910"/>
                  </a:ext>
                </a:extLst>
              </a:tr>
              <a:tr h="370840">
                <a:tc>
                  <a:txBody>
                    <a:bodyPr/>
                    <a:lstStyle/>
                    <a:p>
                      <a:pPr algn="ctr"/>
                      <a:r>
                        <a:rPr lang="en-US" sz="1600" dirty="0">
                          <a:solidFill>
                            <a:schemeClr val="tx1">
                              <a:lumMod val="95000"/>
                              <a:lumOff val="5000"/>
                            </a:schemeClr>
                          </a:solidFill>
                        </a:rPr>
                        <a:t>2024</a:t>
                      </a:r>
                    </a:p>
                  </a:txBody>
                  <a:tcPr/>
                </a:tc>
                <a:tc>
                  <a:txBody>
                    <a:bodyPr/>
                    <a:lstStyle/>
                    <a:p>
                      <a:pPr algn="ctr"/>
                      <a:r>
                        <a:rPr lang="en-US" sz="1600" dirty="0">
                          <a:solidFill>
                            <a:schemeClr val="tx1">
                              <a:lumMod val="95000"/>
                              <a:lumOff val="5000"/>
                            </a:schemeClr>
                          </a:solidFill>
                        </a:rPr>
                        <a:t>72</a:t>
                      </a:r>
                    </a:p>
                  </a:txBody>
                  <a:tcPr/>
                </a:tc>
                <a:tc>
                  <a:txBody>
                    <a:bodyPr/>
                    <a:lstStyle/>
                    <a:p>
                      <a:pPr algn="ctr"/>
                      <a:r>
                        <a:rPr lang="en-US" sz="1600" dirty="0">
                          <a:solidFill>
                            <a:schemeClr val="tx1">
                              <a:lumMod val="95000"/>
                              <a:lumOff val="5000"/>
                            </a:schemeClr>
                          </a:solidFill>
                        </a:rPr>
                        <a:t>6</a:t>
                      </a:r>
                    </a:p>
                  </a:txBody>
                  <a:tcPr/>
                </a:tc>
                <a:tc>
                  <a:txBody>
                    <a:bodyPr/>
                    <a:lstStyle/>
                    <a:p>
                      <a:pPr algn="ctr"/>
                      <a:r>
                        <a:rPr lang="en-US" sz="1600" dirty="0">
                          <a:solidFill>
                            <a:schemeClr val="tx1">
                              <a:lumMod val="95000"/>
                              <a:lumOff val="5000"/>
                            </a:schemeClr>
                          </a:solidFill>
                        </a:rPr>
                        <a:t>8.3</a:t>
                      </a:r>
                    </a:p>
                  </a:txBody>
                  <a:tcPr>
                    <a:solidFill>
                      <a:srgbClr val="FFFF99"/>
                    </a:solidFill>
                  </a:tcPr>
                </a:tc>
                <a:tc>
                  <a:txBody>
                    <a:bodyPr/>
                    <a:lstStyle/>
                    <a:p>
                      <a:pPr algn="ctr"/>
                      <a:r>
                        <a:rPr lang="en-US" sz="1600" dirty="0">
                          <a:solidFill>
                            <a:schemeClr val="tx1">
                              <a:lumMod val="95000"/>
                              <a:lumOff val="5000"/>
                            </a:schemeClr>
                          </a:solidFill>
                        </a:rPr>
                        <a:t>108</a:t>
                      </a:r>
                    </a:p>
                  </a:txBody>
                  <a:tcPr/>
                </a:tc>
                <a:tc>
                  <a:txBody>
                    <a:bodyPr/>
                    <a:lstStyle/>
                    <a:p>
                      <a:pPr algn="ctr"/>
                      <a:r>
                        <a:rPr lang="en-US" sz="1600" dirty="0">
                          <a:solidFill>
                            <a:schemeClr val="tx1">
                              <a:lumMod val="95000"/>
                              <a:lumOff val="5000"/>
                            </a:schemeClr>
                          </a:solidFill>
                        </a:rPr>
                        <a:t>7</a:t>
                      </a:r>
                    </a:p>
                  </a:txBody>
                  <a:tcPr/>
                </a:tc>
                <a:tc>
                  <a:txBody>
                    <a:bodyPr/>
                    <a:lstStyle/>
                    <a:p>
                      <a:pPr algn="ctr"/>
                      <a:r>
                        <a:rPr lang="en-US" sz="1600" dirty="0">
                          <a:solidFill>
                            <a:schemeClr val="tx1">
                              <a:lumMod val="95000"/>
                              <a:lumOff val="5000"/>
                            </a:schemeClr>
                          </a:solidFill>
                        </a:rPr>
                        <a:t>6.5</a:t>
                      </a:r>
                    </a:p>
                  </a:txBody>
                  <a:tcPr>
                    <a:solidFill>
                      <a:srgbClr val="FFFF99"/>
                    </a:solidFill>
                  </a:tcPr>
                </a:tc>
                <a:tc>
                  <a:txBody>
                    <a:bodyPr/>
                    <a:lstStyle/>
                    <a:p>
                      <a:pPr algn="ctr"/>
                      <a:r>
                        <a:rPr lang="en-US" sz="1600" dirty="0">
                          <a:solidFill>
                            <a:schemeClr val="tx1">
                              <a:lumMod val="95000"/>
                              <a:lumOff val="5000"/>
                            </a:schemeClr>
                          </a:solidFill>
                        </a:rPr>
                        <a:t>53</a:t>
                      </a:r>
                    </a:p>
                  </a:txBody>
                  <a:tcPr/>
                </a:tc>
                <a:tc>
                  <a:txBody>
                    <a:bodyPr/>
                    <a:lstStyle/>
                    <a:p>
                      <a:pPr algn="ctr"/>
                      <a:r>
                        <a:rPr lang="en-US" sz="1600" dirty="0">
                          <a:solidFill>
                            <a:schemeClr val="tx1">
                              <a:lumMod val="95000"/>
                              <a:lumOff val="5000"/>
                            </a:schemeClr>
                          </a:solidFill>
                        </a:rPr>
                        <a:t>5</a:t>
                      </a:r>
                    </a:p>
                  </a:txBody>
                  <a:tcPr/>
                </a:tc>
                <a:tc>
                  <a:txBody>
                    <a:bodyPr/>
                    <a:lstStyle/>
                    <a:p>
                      <a:pPr algn="ctr"/>
                      <a:r>
                        <a:rPr lang="en-US" sz="1600" dirty="0">
                          <a:solidFill>
                            <a:schemeClr val="tx1">
                              <a:lumMod val="95000"/>
                              <a:lumOff val="5000"/>
                            </a:schemeClr>
                          </a:solidFill>
                        </a:rPr>
                        <a:t>9.4</a:t>
                      </a:r>
                    </a:p>
                  </a:txBody>
                  <a:tcPr>
                    <a:solidFill>
                      <a:srgbClr val="FFFF99"/>
                    </a:solidFill>
                  </a:tcPr>
                </a:tc>
                <a:extLst>
                  <a:ext uri="{0D108BD9-81ED-4DB2-BD59-A6C34878D82A}">
                    <a16:rowId xmlns:a16="http://schemas.microsoft.com/office/drawing/2014/main" val="2153222845"/>
                  </a:ext>
                </a:extLst>
              </a:tr>
            </a:tbl>
          </a:graphicData>
        </a:graphic>
      </p:graphicFrame>
    </p:spTree>
    <p:extLst>
      <p:ext uri="{BB962C8B-B14F-4D97-AF65-F5344CB8AC3E}">
        <p14:creationId xmlns:p14="http://schemas.microsoft.com/office/powerpoint/2010/main" val="378733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423D8-4EC9-6CBF-457E-3AC5C912EF8F}"/>
              </a:ext>
            </a:extLst>
          </p:cNvPr>
          <p:cNvSpPr>
            <a:spLocks noGrp="1"/>
          </p:cNvSpPr>
          <p:nvPr>
            <p:ph type="title"/>
          </p:nvPr>
        </p:nvSpPr>
        <p:spPr/>
        <p:txBody>
          <a:bodyPr/>
          <a:lstStyle/>
          <a:p>
            <a:r>
              <a:rPr lang="en-US" dirty="0"/>
              <a:t>4P Career Field Health</a:t>
            </a:r>
          </a:p>
        </p:txBody>
      </p:sp>
      <p:sp>
        <p:nvSpPr>
          <p:cNvPr id="3" name="Content Placeholder 2">
            <a:extLst>
              <a:ext uri="{FF2B5EF4-FFF2-40B4-BE49-F238E27FC236}">
                <a16:creationId xmlns:a16="http://schemas.microsoft.com/office/drawing/2014/main" id="{B67B8FE5-424B-2B4D-627E-D97B27B191E0}"/>
              </a:ext>
            </a:extLst>
          </p:cNvPr>
          <p:cNvSpPr>
            <a:spLocks noGrp="1"/>
          </p:cNvSpPr>
          <p:nvPr>
            <p:ph idx="1"/>
          </p:nvPr>
        </p:nvSpPr>
        <p:spPr/>
        <p:txBody>
          <a:bodyPr/>
          <a:lstStyle/>
          <a:p>
            <a:endParaRPr lang="en-US"/>
          </a:p>
        </p:txBody>
      </p:sp>
      <p:pic>
        <p:nvPicPr>
          <p:cNvPr id="4" name="Picture" title="This slide contains the following visuals: Inventory and Sustainment by Grade ,pivotTable ,PP Inventory and UMD Authorizations ,Modeled vs Actual Losses ,multiRowCard ,multiRowCard ,actionButton ,multiRowCard ,actionButton ,multiRowCard ,actionButton ,multiRowCard ,actionButton ,multiRowCard ,actionButton ,textbox ,image ,textbox ,actionButton ,actionButton ,actionButton ,actionButton ,actionButton ,actionButton ,actionButton ,actionButton ,actionButton ,slicer ,slicer ,textbox ,textbox ,CUI ,CUI ,actionButton ,actionButton ,actionButton. Please refer to the notes on this slide for details">
            <a:hlinkClick r:id="rId2"/>
            <a:extLst>
              <a:ext uri="{FF2B5EF4-FFF2-40B4-BE49-F238E27FC236}">
                <a16:creationId xmlns:a16="http://schemas.microsoft.com/office/drawing/2014/main" id="{D8A84298-56D9-8018-4A56-CF594C1282F7}"/>
              </a:ext>
            </a:extLst>
          </p:cNvPr>
          <p:cNvPicPr>
            <a:picLocks noChangeAspect="1"/>
          </p:cNvPicPr>
          <p:nvPr/>
        </p:nvPicPr>
        <p:blipFill>
          <a:blip r:embed="rId3"/>
          <a:stretch>
            <a:fillRect/>
          </a:stretch>
        </p:blipFill>
        <p:spPr>
          <a:xfrm>
            <a:off x="467360" y="1325880"/>
            <a:ext cx="11629390" cy="5532120"/>
          </a:xfrm>
          <a:prstGeom prst="rect">
            <a:avLst/>
          </a:prstGeom>
          <a:noFill/>
        </p:spPr>
      </p:pic>
    </p:spTree>
    <p:extLst>
      <p:ext uri="{BB962C8B-B14F-4D97-AF65-F5344CB8AC3E}">
        <p14:creationId xmlns:p14="http://schemas.microsoft.com/office/powerpoint/2010/main" val="3296323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423D8-4EC9-6CBF-457E-3AC5C912EF8F}"/>
              </a:ext>
            </a:extLst>
          </p:cNvPr>
          <p:cNvSpPr>
            <a:spLocks noGrp="1"/>
          </p:cNvSpPr>
          <p:nvPr>
            <p:ph type="title"/>
          </p:nvPr>
        </p:nvSpPr>
        <p:spPr/>
        <p:txBody>
          <a:bodyPr/>
          <a:lstStyle/>
          <a:p>
            <a:r>
              <a:rPr lang="en-US" dirty="0"/>
              <a:t>4P Sustainment &amp; Production</a:t>
            </a:r>
          </a:p>
        </p:txBody>
      </p:sp>
      <p:sp>
        <p:nvSpPr>
          <p:cNvPr id="7" name="Content Placeholder 6">
            <a:extLst>
              <a:ext uri="{FF2B5EF4-FFF2-40B4-BE49-F238E27FC236}">
                <a16:creationId xmlns:a16="http://schemas.microsoft.com/office/drawing/2014/main" id="{488E8FC6-4D11-132F-4DD4-2B41EBE51C49}"/>
              </a:ext>
            </a:extLst>
          </p:cNvPr>
          <p:cNvSpPr>
            <a:spLocks noGrp="1"/>
          </p:cNvSpPr>
          <p:nvPr>
            <p:ph idx="1"/>
          </p:nvPr>
        </p:nvSpPr>
        <p:spPr/>
        <p:txBody>
          <a:bodyPr/>
          <a:lstStyle/>
          <a:p>
            <a:endParaRPr lang="en-US"/>
          </a:p>
        </p:txBody>
      </p:sp>
      <p:pic>
        <p:nvPicPr>
          <p:cNvPr id="8" name="Picture" title="This slide contains the following visuals: Inventory and Sustainment by YOS ,actionButton ,Accessions ,pivotTable ,textbox ,image ,textbox ,shape ,shape ,shape ,shape ,textbox ,textbox ,textbox ,textbox ,shape ,textbox ,shape ,textbox ,shape ,textbox ,shape ,textbox ,actionButton ,slicer ,slicer ,textbox ,textbox ,CUI ,CUI. Please refer to the notes on this slide for details">
            <a:hlinkClick r:id="rId2"/>
            <a:extLst>
              <a:ext uri="{FF2B5EF4-FFF2-40B4-BE49-F238E27FC236}">
                <a16:creationId xmlns:a16="http://schemas.microsoft.com/office/drawing/2014/main" id="{0E990395-3BA6-66BC-C90B-F920E0F83A6E}"/>
              </a:ext>
            </a:extLst>
          </p:cNvPr>
          <p:cNvPicPr>
            <a:picLocks noChangeAspect="1"/>
          </p:cNvPicPr>
          <p:nvPr/>
        </p:nvPicPr>
        <p:blipFill>
          <a:blip r:embed="rId3"/>
          <a:stretch>
            <a:fillRect/>
          </a:stretch>
        </p:blipFill>
        <p:spPr>
          <a:xfrm>
            <a:off x="554182" y="1330959"/>
            <a:ext cx="11221258" cy="4987545"/>
          </a:xfrm>
          <a:prstGeom prst="rect">
            <a:avLst/>
          </a:prstGeom>
          <a:noFill/>
        </p:spPr>
      </p:pic>
    </p:spTree>
    <p:extLst>
      <p:ext uri="{BB962C8B-B14F-4D97-AF65-F5344CB8AC3E}">
        <p14:creationId xmlns:p14="http://schemas.microsoft.com/office/powerpoint/2010/main" val="500771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423D8-4EC9-6CBF-457E-3AC5C912EF8F}"/>
              </a:ext>
            </a:extLst>
          </p:cNvPr>
          <p:cNvSpPr>
            <a:spLocks noGrp="1"/>
          </p:cNvSpPr>
          <p:nvPr>
            <p:ph type="title"/>
          </p:nvPr>
        </p:nvSpPr>
        <p:spPr/>
        <p:txBody>
          <a:bodyPr/>
          <a:lstStyle/>
          <a:p>
            <a:r>
              <a:rPr lang="en-US" dirty="0"/>
              <a:t>Resource Constraint Impacts</a:t>
            </a:r>
          </a:p>
        </p:txBody>
      </p:sp>
      <p:sp>
        <p:nvSpPr>
          <p:cNvPr id="3" name="Content Placeholder 2">
            <a:extLst>
              <a:ext uri="{FF2B5EF4-FFF2-40B4-BE49-F238E27FC236}">
                <a16:creationId xmlns:a16="http://schemas.microsoft.com/office/drawing/2014/main" id="{B67B8FE5-424B-2B4D-627E-D97B27B191E0}"/>
              </a:ext>
            </a:extLst>
          </p:cNvPr>
          <p:cNvSpPr>
            <a:spLocks noGrp="1"/>
          </p:cNvSpPr>
          <p:nvPr>
            <p:ph idx="1"/>
          </p:nvPr>
        </p:nvSpPr>
        <p:spPr>
          <a:xfrm>
            <a:off x="838200" y="1493520"/>
            <a:ext cx="10799618" cy="4683443"/>
          </a:xfrm>
        </p:spPr>
        <p:txBody>
          <a:bodyPr/>
          <a:lstStyle/>
          <a:p>
            <a:r>
              <a:rPr lang="en-US" dirty="0"/>
              <a:t>Medical AFSC retraining pause</a:t>
            </a:r>
          </a:p>
          <a:p>
            <a:r>
              <a:rPr lang="en-US" dirty="0"/>
              <a:t>Cancellation of conference funding</a:t>
            </a:r>
          </a:p>
          <a:p>
            <a:r>
              <a:rPr lang="en-US" dirty="0"/>
              <a:t>Contract solvency</a:t>
            </a:r>
          </a:p>
          <a:p>
            <a:r>
              <a:rPr lang="en-US" dirty="0"/>
              <a:t>TDY travel</a:t>
            </a:r>
          </a:p>
          <a:p>
            <a:r>
              <a:rPr lang="en-US" dirty="0"/>
              <a:t>Suspension of SRB Program – 20 May 2025</a:t>
            </a:r>
          </a:p>
          <a:p>
            <a:pPr lvl="1"/>
            <a:r>
              <a:rPr lang="en-US" dirty="0"/>
              <a:t>$11M of budget obligated in 7 months</a:t>
            </a:r>
          </a:p>
        </p:txBody>
      </p:sp>
    </p:spTree>
    <p:extLst>
      <p:ext uri="{BB962C8B-B14F-4D97-AF65-F5344CB8AC3E}">
        <p14:creationId xmlns:p14="http://schemas.microsoft.com/office/powerpoint/2010/main" val="2665957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423D8-4EC9-6CBF-457E-3AC5C912EF8F}"/>
              </a:ext>
            </a:extLst>
          </p:cNvPr>
          <p:cNvSpPr>
            <a:spLocks noGrp="1"/>
          </p:cNvSpPr>
          <p:nvPr>
            <p:ph type="title"/>
          </p:nvPr>
        </p:nvSpPr>
        <p:spPr/>
        <p:txBody>
          <a:bodyPr/>
          <a:lstStyle/>
          <a:p>
            <a:r>
              <a:rPr lang="en-US" dirty="0"/>
              <a:t>Resource Constraint Impacts</a:t>
            </a:r>
          </a:p>
        </p:txBody>
      </p:sp>
      <p:sp>
        <p:nvSpPr>
          <p:cNvPr id="3" name="Content Placeholder 2">
            <a:extLst>
              <a:ext uri="{FF2B5EF4-FFF2-40B4-BE49-F238E27FC236}">
                <a16:creationId xmlns:a16="http://schemas.microsoft.com/office/drawing/2014/main" id="{B67B8FE5-424B-2B4D-627E-D97B27B191E0}"/>
              </a:ext>
            </a:extLst>
          </p:cNvPr>
          <p:cNvSpPr>
            <a:spLocks noGrp="1"/>
          </p:cNvSpPr>
          <p:nvPr>
            <p:ph idx="1"/>
          </p:nvPr>
        </p:nvSpPr>
        <p:spPr>
          <a:xfrm>
            <a:off x="838200" y="1442720"/>
            <a:ext cx="10799618" cy="4734243"/>
          </a:xfrm>
        </p:spPr>
        <p:txBody>
          <a:bodyPr/>
          <a:lstStyle/>
          <a:p>
            <a:r>
              <a:rPr lang="en-US" dirty="0"/>
              <a:t>PCS Target Reductions – 22 May 2025</a:t>
            </a:r>
          </a:p>
          <a:p>
            <a:pPr lvl="1"/>
            <a:r>
              <a:rPr lang="en-US" dirty="0"/>
              <a:t>Frequency</a:t>
            </a:r>
          </a:p>
          <a:p>
            <a:pPr lvl="1"/>
            <a:r>
              <a:rPr lang="en-US" dirty="0"/>
              <a:t>Weight Limit Reductions</a:t>
            </a:r>
          </a:p>
          <a:p>
            <a:pPr lvl="1"/>
            <a:r>
              <a:rPr lang="en-US" dirty="0"/>
              <a:t>Temp Lodging Reimbursements</a:t>
            </a:r>
          </a:p>
          <a:p>
            <a:pPr lvl="1"/>
            <a:r>
              <a:rPr lang="en-US" dirty="0"/>
              <a:t>Dislocation Allowances</a:t>
            </a:r>
          </a:p>
          <a:p>
            <a:pPr lvl="1"/>
            <a:r>
              <a:rPr lang="en-US" dirty="0"/>
              <a:t>Training Travel</a:t>
            </a:r>
          </a:p>
          <a:p>
            <a:pPr lvl="2"/>
            <a:r>
              <a:rPr lang="en-US" dirty="0"/>
              <a:t>FY 2027 – 10%</a:t>
            </a:r>
          </a:p>
          <a:p>
            <a:pPr lvl="2"/>
            <a:r>
              <a:rPr lang="en-US" dirty="0"/>
              <a:t>FY 2028 – 30%</a:t>
            </a:r>
          </a:p>
          <a:p>
            <a:pPr lvl="2"/>
            <a:r>
              <a:rPr lang="en-US" dirty="0"/>
              <a:t>FY 2029 – 40%</a:t>
            </a:r>
          </a:p>
          <a:p>
            <a:pPr lvl="2"/>
            <a:r>
              <a:rPr lang="en-US" dirty="0"/>
              <a:t>FY 2030 – 50%</a:t>
            </a:r>
          </a:p>
        </p:txBody>
      </p:sp>
    </p:spTree>
    <p:extLst>
      <p:ext uri="{BB962C8B-B14F-4D97-AF65-F5344CB8AC3E}">
        <p14:creationId xmlns:p14="http://schemas.microsoft.com/office/powerpoint/2010/main" val="42114314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3924E91E-87A3-2447-9D6A-4614D8C1EA19}"/>
              </a:ext>
            </a:extLst>
          </p:cNvPr>
          <p:cNvSpPr>
            <a:spLocks noGrp="1"/>
          </p:cNvSpPr>
          <p:nvPr>
            <p:ph type="title"/>
          </p:nvPr>
        </p:nvSpPr>
        <p:spPr/>
        <p:txBody>
          <a:bodyPr/>
          <a:lstStyle/>
          <a:p>
            <a:r>
              <a:rPr lang="en-US" dirty="0"/>
              <a:t>CCAF Teach-Out </a:t>
            </a:r>
          </a:p>
        </p:txBody>
      </p:sp>
      <p:sp>
        <p:nvSpPr>
          <p:cNvPr id="35" name="Content Placeholder 34">
            <a:extLst>
              <a:ext uri="{FF2B5EF4-FFF2-40B4-BE49-F238E27FC236}">
                <a16:creationId xmlns:a16="http://schemas.microsoft.com/office/drawing/2014/main" id="{6F126E93-60E2-E265-1CDF-38B6FFEF1E68}"/>
              </a:ext>
            </a:extLst>
          </p:cNvPr>
          <p:cNvSpPr>
            <a:spLocks noGrp="1"/>
          </p:cNvSpPr>
          <p:nvPr>
            <p:ph sz="half" idx="1"/>
          </p:nvPr>
        </p:nvSpPr>
        <p:spPr/>
        <p:txBody>
          <a:bodyPr/>
          <a:lstStyle/>
          <a:p>
            <a:endParaRPr lang="en-US"/>
          </a:p>
        </p:txBody>
      </p:sp>
      <p:sp>
        <p:nvSpPr>
          <p:cNvPr id="36" name="Content Placeholder 35">
            <a:extLst>
              <a:ext uri="{FF2B5EF4-FFF2-40B4-BE49-F238E27FC236}">
                <a16:creationId xmlns:a16="http://schemas.microsoft.com/office/drawing/2014/main" id="{EB605147-354F-962D-2B66-4004EFC41087}"/>
              </a:ext>
            </a:extLst>
          </p:cNvPr>
          <p:cNvSpPr>
            <a:spLocks noGrp="1"/>
          </p:cNvSpPr>
          <p:nvPr>
            <p:ph sz="half" idx="2"/>
          </p:nvPr>
        </p:nvSpPr>
        <p:spPr>
          <a:xfrm>
            <a:off x="7052733" y="1591945"/>
            <a:ext cx="4561069" cy="4351338"/>
          </a:xfrm>
        </p:spPr>
        <p:txBody>
          <a:bodyPr/>
          <a:lstStyle/>
          <a:p>
            <a:r>
              <a:rPr lang="en-US" dirty="0"/>
              <a:t>1 year remaining</a:t>
            </a:r>
          </a:p>
          <a:p>
            <a:r>
              <a:rPr lang="en-US" dirty="0"/>
              <a:t>End Date - 28 Oct 2026</a:t>
            </a:r>
          </a:p>
          <a:p>
            <a:r>
              <a:rPr lang="en-US" dirty="0"/>
              <a:t>All requirements complete prior to end date</a:t>
            </a:r>
          </a:p>
          <a:p>
            <a:r>
              <a:rPr lang="en-US" dirty="0"/>
              <a:t>Must register through College of Allied Health Sciences (CAHS) afterwards</a:t>
            </a:r>
          </a:p>
        </p:txBody>
      </p:sp>
      <p:graphicFrame>
        <p:nvGraphicFramePr>
          <p:cNvPr id="33" name="Object 32">
            <a:extLst>
              <a:ext uri="{FF2B5EF4-FFF2-40B4-BE49-F238E27FC236}">
                <a16:creationId xmlns:a16="http://schemas.microsoft.com/office/drawing/2014/main" id="{2F0E714C-493B-2DB1-AA42-EDB0B97D878A}"/>
              </a:ext>
            </a:extLst>
          </p:cNvPr>
          <p:cNvGraphicFramePr>
            <a:graphicFrameLocks noChangeAspect="1"/>
          </p:cNvGraphicFramePr>
          <p:nvPr/>
        </p:nvGraphicFramePr>
        <p:xfrm>
          <a:off x="698269" y="1337310"/>
          <a:ext cx="5998575" cy="4605973"/>
        </p:xfrm>
        <a:graphic>
          <a:graphicData uri="http://schemas.openxmlformats.org/presentationml/2006/ole">
            <mc:AlternateContent xmlns:mc="http://schemas.openxmlformats.org/markup-compatibility/2006">
              <mc:Choice xmlns:v="urn:schemas-microsoft-com:vml" Requires="v">
                <p:oleObj name="Acrobat Document" r:id="rId2" imgW="5829298" imgH="7543753" progId="Acrobat.Document.DC">
                  <p:embed/>
                </p:oleObj>
              </mc:Choice>
              <mc:Fallback>
                <p:oleObj name="Acrobat Document" r:id="rId2" imgW="5829298" imgH="7543753" progId="Acrobat.Document.DC">
                  <p:embed/>
                  <p:pic>
                    <p:nvPicPr>
                      <p:cNvPr id="33" name="Object 32">
                        <a:extLst>
                          <a:ext uri="{FF2B5EF4-FFF2-40B4-BE49-F238E27FC236}">
                            <a16:creationId xmlns:a16="http://schemas.microsoft.com/office/drawing/2014/main" id="{2F0E714C-493B-2DB1-AA42-EDB0B97D878A}"/>
                          </a:ext>
                        </a:extLst>
                      </p:cNvPr>
                      <p:cNvPicPr/>
                      <p:nvPr/>
                    </p:nvPicPr>
                    <p:blipFill>
                      <a:blip r:embed="rId3"/>
                      <a:stretch>
                        <a:fillRect/>
                      </a:stretch>
                    </p:blipFill>
                    <p:spPr>
                      <a:xfrm>
                        <a:off x="698269" y="1337310"/>
                        <a:ext cx="5998575" cy="4605973"/>
                      </a:xfrm>
                      <a:prstGeom prst="rect">
                        <a:avLst/>
                      </a:prstGeom>
                    </p:spPr>
                  </p:pic>
                </p:oleObj>
              </mc:Fallback>
            </mc:AlternateContent>
          </a:graphicData>
        </a:graphic>
      </p:graphicFrame>
    </p:spTree>
    <p:extLst>
      <p:ext uri="{BB962C8B-B14F-4D97-AF65-F5344CB8AC3E}">
        <p14:creationId xmlns:p14="http://schemas.microsoft.com/office/powerpoint/2010/main" val="30164023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6280C-0DD3-5017-0BB8-CEEA218B2531}"/>
              </a:ext>
            </a:extLst>
          </p:cNvPr>
          <p:cNvSpPr>
            <a:spLocks noGrp="1"/>
          </p:cNvSpPr>
          <p:nvPr>
            <p:ph type="title"/>
          </p:nvPr>
        </p:nvSpPr>
        <p:spPr>
          <a:xfrm>
            <a:off x="1410055" y="92564"/>
            <a:ext cx="9615054" cy="1325563"/>
          </a:xfrm>
        </p:spPr>
        <p:txBody>
          <a:bodyPr/>
          <a:lstStyle/>
          <a:p>
            <a:r>
              <a:rPr lang="en-US" dirty="0"/>
              <a:t>Self-Assessment Question #1</a:t>
            </a:r>
          </a:p>
        </p:txBody>
      </p:sp>
      <p:sp>
        <p:nvSpPr>
          <p:cNvPr id="3" name="Content Placeholder 2">
            <a:extLst>
              <a:ext uri="{FF2B5EF4-FFF2-40B4-BE49-F238E27FC236}">
                <a16:creationId xmlns:a16="http://schemas.microsoft.com/office/drawing/2014/main" id="{6D6ABBB9-1637-49E3-9CBF-7E7047FD5B1E}"/>
              </a:ext>
            </a:extLst>
          </p:cNvPr>
          <p:cNvSpPr>
            <a:spLocks noGrp="1"/>
          </p:cNvSpPr>
          <p:nvPr>
            <p:ph idx="1"/>
          </p:nvPr>
        </p:nvSpPr>
        <p:spPr>
          <a:xfrm>
            <a:off x="1125414" y="1488466"/>
            <a:ext cx="10573949" cy="4351338"/>
          </a:xfrm>
        </p:spPr>
        <p:txBody>
          <a:bodyPr/>
          <a:lstStyle/>
          <a:p>
            <a:pPr marL="457200" lvl="1" indent="0">
              <a:buNone/>
            </a:pPr>
            <a:r>
              <a:rPr lang="en-US" b="1" dirty="0"/>
              <a:t>Which is not a medical initiative related to GPC?</a:t>
            </a:r>
          </a:p>
          <a:p>
            <a:pPr marL="457200" lvl="1" indent="0">
              <a:buNone/>
            </a:pPr>
            <a:endParaRPr lang="en-US" sz="800" b="1" dirty="0"/>
          </a:p>
          <a:p>
            <a:pPr marL="971550" lvl="1" indent="-514350">
              <a:buAutoNum type="alphaUcPeriod"/>
            </a:pPr>
            <a:r>
              <a:rPr lang="en-US" dirty="0"/>
              <a:t>Medical CBRN</a:t>
            </a:r>
          </a:p>
          <a:p>
            <a:pPr marL="971550" lvl="1" indent="-514350">
              <a:buAutoNum type="alphaUcPeriod"/>
            </a:pPr>
            <a:r>
              <a:rPr lang="en-US" dirty="0"/>
              <a:t>Home Station Response</a:t>
            </a:r>
          </a:p>
          <a:p>
            <a:pPr marL="971550" lvl="1" indent="-514350">
              <a:buFont typeface="+mj-lt"/>
              <a:buAutoNum type="alphaUcPeriod"/>
            </a:pPr>
            <a:r>
              <a:rPr lang="en-US" dirty="0"/>
              <a:t>Consolidated Training Platform</a:t>
            </a:r>
          </a:p>
          <a:p>
            <a:pPr marL="971550" lvl="1" indent="-514350">
              <a:buFont typeface="+mj-lt"/>
              <a:buAutoNum type="alphaUcPeriod"/>
            </a:pPr>
            <a:r>
              <a:rPr lang="en-US" dirty="0"/>
              <a:t>Deployment Force Posture</a:t>
            </a:r>
          </a:p>
          <a:p>
            <a:pPr marL="971550" lvl="1" indent="-514350">
              <a:buFont typeface="+mj-lt"/>
              <a:buAutoNum type="alphaUcPeriod"/>
            </a:pPr>
            <a:r>
              <a:rPr lang="en-US" dirty="0">
                <a:solidFill>
                  <a:srgbClr val="0000FF"/>
                </a:solidFill>
              </a:rPr>
              <a:t>N/A; all of them are medical initiatives relate to GPC</a:t>
            </a:r>
          </a:p>
          <a:p>
            <a:pPr marL="457200" lvl="1" indent="0">
              <a:buNone/>
            </a:pPr>
            <a:endParaRPr lang="en-US" dirty="0"/>
          </a:p>
          <a:p>
            <a:endParaRPr lang="en-US" dirty="0"/>
          </a:p>
        </p:txBody>
      </p:sp>
    </p:spTree>
    <p:extLst>
      <p:ext uri="{BB962C8B-B14F-4D97-AF65-F5344CB8AC3E}">
        <p14:creationId xmlns:p14="http://schemas.microsoft.com/office/powerpoint/2010/main" val="29315586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AF1F0-E4D6-F3F3-F64C-44EB5E313739}"/>
              </a:ext>
            </a:extLst>
          </p:cNvPr>
          <p:cNvSpPr>
            <a:spLocks noGrp="1"/>
          </p:cNvSpPr>
          <p:nvPr>
            <p:ph type="title"/>
          </p:nvPr>
        </p:nvSpPr>
        <p:spPr>
          <a:xfrm>
            <a:off x="1427640" y="95615"/>
            <a:ext cx="9615054" cy="1325563"/>
          </a:xfrm>
        </p:spPr>
        <p:txBody>
          <a:bodyPr/>
          <a:lstStyle/>
          <a:p>
            <a:r>
              <a:rPr lang="en-US" dirty="0"/>
              <a:t>Self-Assessment Question #2</a:t>
            </a:r>
          </a:p>
        </p:txBody>
      </p:sp>
      <p:sp>
        <p:nvSpPr>
          <p:cNvPr id="3" name="Content Placeholder 2">
            <a:extLst>
              <a:ext uri="{FF2B5EF4-FFF2-40B4-BE49-F238E27FC236}">
                <a16:creationId xmlns:a16="http://schemas.microsoft.com/office/drawing/2014/main" id="{B965F9EE-145D-BB0F-A228-342617ADAC9A}"/>
              </a:ext>
            </a:extLst>
          </p:cNvPr>
          <p:cNvSpPr>
            <a:spLocks noGrp="1"/>
          </p:cNvSpPr>
          <p:nvPr>
            <p:ph idx="1"/>
          </p:nvPr>
        </p:nvSpPr>
        <p:spPr>
          <a:xfrm>
            <a:off x="1348509" y="1421178"/>
            <a:ext cx="9298976" cy="4351338"/>
          </a:xfrm>
        </p:spPr>
        <p:txBody>
          <a:bodyPr/>
          <a:lstStyle/>
          <a:p>
            <a:pPr marL="457200" lvl="1" indent="0">
              <a:buNone/>
            </a:pPr>
            <a:r>
              <a:rPr lang="en-US" b="1" dirty="0"/>
              <a:t>Role 2 Care focuses on </a:t>
            </a:r>
          </a:p>
          <a:p>
            <a:pPr marL="457200" lvl="1" indent="0">
              <a:buNone/>
            </a:pPr>
            <a:endParaRPr lang="en-US" sz="800" b="1" dirty="0"/>
          </a:p>
          <a:p>
            <a:pPr marL="971550" lvl="1" indent="-514350">
              <a:buAutoNum type="alphaUcPeriod"/>
            </a:pPr>
            <a:r>
              <a:rPr lang="en-US" dirty="0"/>
              <a:t>Post-surgery Treatment</a:t>
            </a:r>
          </a:p>
          <a:p>
            <a:pPr marL="971550" lvl="1" indent="-514350">
              <a:buAutoNum type="alphaUcPeriod"/>
            </a:pPr>
            <a:r>
              <a:rPr lang="en-US" dirty="0"/>
              <a:t>Immediate Lifesaving Measures</a:t>
            </a:r>
          </a:p>
          <a:p>
            <a:pPr marL="971550" lvl="1" indent="-514350">
              <a:buFont typeface="+mj-lt"/>
              <a:buAutoNum type="alphaUcPeriod"/>
            </a:pPr>
            <a:r>
              <a:rPr lang="en-US" dirty="0">
                <a:solidFill>
                  <a:srgbClr val="0000FF"/>
                </a:solidFill>
              </a:rPr>
              <a:t>Trauma and Emergency Medical Treatment </a:t>
            </a:r>
          </a:p>
          <a:p>
            <a:pPr marL="971550" lvl="1" indent="-514350">
              <a:buFont typeface="+mj-lt"/>
              <a:buAutoNum type="alphaUcPeriod"/>
            </a:pPr>
            <a:r>
              <a:rPr lang="en-US" dirty="0"/>
              <a:t>Return to Duty</a:t>
            </a:r>
          </a:p>
          <a:p>
            <a:endParaRPr lang="en-US" dirty="0"/>
          </a:p>
        </p:txBody>
      </p:sp>
    </p:spTree>
    <p:extLst>
      <p:ext uri="{BB962C8B-B14F-4D97-AF65-F5344CB8AC3E}">
        <p14:creationId xmlns:p14="http://schemas.microsoft.com/office/powerpoint/2010/main" val="18727856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FA6EF-5599-42BB-CE7E-BF27F2335873}"/>
              </a:ext>
            </a:extLst>
          </p:cNvPr>
          <p:cNvSpPr>
            <a:spLocks noGrp="1"/>
          </p:cNvSpPr>
          <p:nvPr>
            <p:ph type="title"/>
          </p:nvPr>
        </p:nvSpPr>
        <p:spPr>
          <a:xfrm>
            <a:off x="1401263" y="165954"/>
            <a:ext cx="9615054" cy="1325563"/>
          </a:xfrm>
        </p:spPr>
        <p:txBody>
          <a:bodyPr/>
          <a:lstStyle/>
          <a:p>
            <a:r>
              <a:rPr lang="en-US" dirty="0"/>
              <a:t>Self-Assessment Question #3</a:t>
            </a:r>
          </a:p>
        </p:txBody>
      </p:sp>
      <p:sp>
        <p:nvSpPr>
          <p:cNvPr id="3" name="Content Placeholder 2">
            <a:extLst>
              <a:ext uri="{FF2B5EF4-FFF2-40B4-BE49-F238E27FC236}">
                <a16:creationId xmlns:a16="http://schemas.microsoft.com/office/drawing/2014/main" id="{9195DA21-C85D-2A55-E8B4-20C0BDBA474D}"/>
              </a:ext>
            </a:extLst>
          </p:cNvPr>
          <p:cNvSpPr>
            <a:spLocks noGrp="1"/>
          </p:cNvSpPr>
          <p:nvPr>
            <p:ph idx="1"/>
          </p:nvPr>
        </p:nvSpPr>
        <p:spPr>
          <a:xfrm>
            <a:off x="1099038" y="1491517"/>
            <a:ext cx="10005647" cy="4351338"/>
          </a:xfrm>
        </p:spPr>
        <p:txBody>
          <a:bodyPr/>
          <a:lstStyle/>
          <a:p>
            <a:pPr marL="457200" lvl="1" indent="0">
              <a:buNone/>
            </a:pPr>
            <a:r>
              <a:rPr lang="en-US" b="1" dirty="0"/>
              <a:t>How many 43Ps are assigned to “Out of Core” positions?</a:t>
            </a:r>
          </a:p>
          <a:p>
            <a:pPr marL="457200" lvl="1" indent="0">
              <a:buNone/>
            </a:pPr>
            <a:endParaRPr lang="en-US" sz="800" b="1" dirty="0"/>
          </a:p>
          <a:p>
            <a:pPr marL="971550" lvl="1" indent="-514350">
              <a:buAutoNum type="alphaUcPeriod"/>
            </a:pPr>
            <a:r>
              <a:rPr lang="en-US" dirty="0"/>
              <a:t>12</a:t>
            </a:r>
          </a:p>
          <a:p>
            <a:pPr marL="971550" lvl="1" indent="-514350">
              <a:buAutoNum type="alphaUcPeriod"/>
            </a:pPr>
            <a:r>
              <a:rPr lang="en-US" dirty="0"/>
              <a:t>21</a:t>
            </a:r>
          </a:p>
          <a:p>
            <a:pPr marL="971550" lvl="1" indent="-514350">
              <a:buAutoNum type="alphaUcPeriod"/>
            </a:pPr>
            <a:r>
              <a:rPr lang="en-US" dirty="0">
                <a:solidFill>
                  <a:srgbClr val="0000FF"/>
                </a:solidFill>
              </a:rPr>
              <a:t>28</a:t>
            </a:r>
          </a:p>
          <a:p>
            <a:pPr marL="971550" lvl="1" indent="-514350">
              <a:buAutoNum type="alphaUcPeriod"/>
            </a:pPr>
            <a:r>
              <a:rPr lang="en-US" dirty="0"/>
              <a:t>30</a:t>
            </a:r>
          </a:p>
        </p:txBody>
      </p:sp>
    </p:spTree>
    <p:extLst>
      <p:ext uri="{BB962C8B-B14F-4D97-AF65-F5344CB8AC3E}">
        <p14:creationId xmlns:p14="http://schemas.microsoft.com/office/powerpoint/2010/main" val="24453636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91C15-D921-28B8-CCB0-7133CEC46466}"/>
              </a:ext>
            </a:extLst>
          </p:cNvPr>
          <p:cNvSpPr>
            <a:spLocks noGrp="1"/>
          </p:cNvSpPr>
          <p:nvPr>
            <p:ph type="title"/>
          </p:nvPr>
        </p:nvSpPr>
        <p:spPr>
          <a:xfrm>
            <a:off x="2653617" y="136525"/>
            <a:ext cx="6759991" cy="1143000"/>
          </a:xfrm>
        </p:spPr>
        <p:txBody>
          <a:bodyPr/>
          <a:lstStyle/>
          <a:p>
            <a:pPr algn="ctr"/>
            <a:r>
              <a:rPr lang="en-US" sz="5400" dirty="0"/>
              <a:t>QUESTIONS</a:t>
            </a:r>
          </a:p>
        </p:txBody>
      </p:sp>
      <p:sp>
        <p:nvSpPr>
          <p:cNvPr id="4" name="Slide Number Placeholder 3">
            <a:extLst>
              <a:ext uri="{FF2B5EF4-FFF2-40B4-BE49-F238E27FC236}">
                <a16:creationId xmlns:a16="http://schemas.microsoft.com/office/drawing/2014/main" id="{DC8A4AD9-F942-571F-6B77-2AC48445F448}"/>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CBDF859-B77C-4932-B7B0-12C49A93E314}" type="slidenum">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en-US" altLang="en-US" sz="1200" b="0" i="0" u="none" strike="noStrike" kern="1200" cap="none" spc="0" normalizeH="0" baseline="0" noProof="0" dirty="0">
              <a:ln>
                <a:noFill/>
              </a:ln>
              <a:solidFill>
                <a:srgbClr val="808080"/>
              </a:solidFill>
              <a:effectLst/>
              <a:uLnTx/>
              <a:uFillTx/>
              <a:latin typeface="Calibri" panose="020F0502020204030204"/>
              <a:ea typeface="+mn-ea"/>
              <a:cs typeface="+mn-cs"/>
            </a:endParaRPr>
          </a:p>
        </p:txBody>
      </p:sp>
      <p:pic>
        <p:nvPicPr>
          <p:cNvPr id="5" name="Content Placeholder 4">
            <a:extLst>
              <a:ext uri="{FF2B5EF4-FFF2-40B4-BE49-F238E27FC236}">
                <a16:creationId xmlns:a16="http://schemas.microsoft.com/office/drawing/2014/main" id="{3201961A-0FDB-C699-B43B-865E57A2F1C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53155" y="1737360"/>
            <a:ext cx="5301760" cy="3852263"/>
          </a:xfrm>
          <a:prstGeom prst="rect">
            <a:avLst/>
          </a:prstGeom>
          <a:noFill/>
          <a:ln>
            <a:noFill/>
          </a:ln>
        </p:spPr>
      </p:pic>
    </p:spTree>
    <p:extLst>
      <p:ext uri="{BB962C8B-B14F-4D97-AF65-F5344CB8AC3E}">
        <p14:creationId xmlns:p14="http://schemas.microsoft.com/office/powerpoint/2010/main" val="38811706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5A7F7-C9DC-463E-6194-C91F7072C49F}"/>
              </a:ext>
            </a:extLst>
          </p:cNvPr>
          <p:cNvSpPr>
            <a:spLocks noGrp="1"/>
          </p:cNvSpPr>
          <p:nvPr>
            <p:ph type="title"/>
          </p:nvPr>
        </p:nvSpPr>
        <p:spPr/>
        <p:txBody>
          <a:bodyPr/>
          <a:lstStyle/>
          <a:p>
            <a:r>
              <a:rPr lang="en-US" dirty="0"/>
              <a:t>Continuing Education Credit</a:t>
            </a:r>
          </a:p>
        </p:txBody>
      </p:sp>
      <p:pic>
        <p:nvPicPr>
          <p:cNvPr id="5" name="Content Placeholder 4">
            <a:extLst>
              <a:ext uri="{FF2B5EF4-FFF2-40B4-BE49-F238E27FC236}">
                <a16:creationId xmlns:a16="http://schemas.microsoft.com/office/drawing/2014/main" id="{450A3463-0681-7868-B6E8-3C29E8722FEB}"/>
              </a:ext>
            </a:extLst>
          </p:cNvPr>
          <p:cNvPicPr>
            <a:picLocks noGrp="1" noChangeAspect="1"/>
          </p:cNvPicPr>
          <p:nvPr>
            <p:ph idx="1"/>
          </p:nvPr>
        </p:nvPicPr>
        <p:blipFill>
          <a:blip r:embed="rId2"/>
          <a:stretch>
            <a:fillRect/>
          </a:stretch>
        </p:blipFill>
        <p:spPr>
          <a:xfrm>
            <a:off x="4563819" y="1597143"/>
            <a:ext cx="3184432" cy="3173219"/>
          </a:xfrm>
        </p:spPr>
      </p:pic>
      <p:sp>
        <p:nvSpPr>
          <p:cNvPr id="6" name="TextBox 5">
            <a:extLst>
              <a:ext uri="{FF2B5EF4-FFF2-40B4-BE49-F238E27FC236}">
                <a16:creationId xmlns:a16="http://schemas.microsoft.com/office/drawing/2014/main" id="{5E2724C7-86BC-4A76-7ED0-ED126ED99597}"/>
              </a:ext>
            </a:extLst>
          </p:cNvPr>
          <p:cNvSpPr txBox="1"/>
          <p:nvPr/>
        </p:nvSpPr>
        <p:spPr>
          <a:xfrm>
            <a:off x="4433326" y="4770362"/>
            <a:ext cx="3325347"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Deadline to obtain CE </a:t>
            </a:r>
            <a:r>
              <a:rPr kumimoji="0" lang="en-US" sz="3200" b="0" i="0" u="none" strike="noStrike" kern="1200" cap="none" spc="0" normalizeH="0" baseline="0" noProof="0" dirty="0">
                <a:ln>
                  <a:noFill/>
                </a:ln>
                <a:solidFill>
                  <a:prstClr val="black"/>
                </a:solidFill>
                <a:effectLst/>
                <a:highlight>
                  <a:srgbClr val="FFFF00"/>
                </a:highlight>
                <a:uLnTx/>
                <a:uFillTx/>
                <a:latin typeface="Times New Roman" panose="02020603050405020304" pitchFamily="18" charset="0"/>
                <a:ea typeface="+mn-ea"/>
                <a:cs typeface="Times New Roman" panose="02020603050405020304" pitchFamily="18" charset="0"/>
              </a:rPr>
              <a:t>5 Aug 2025</a:t>
            </a:r>
            <a:endParaRPr kumimoji="0" lang="en-US" sz="12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p:txBody>
      </p:sp>
    </p:spTree>
    <p:extLst>
      <p:ext uri="{BB962C8B-B14F-4D97-AF65-F5344CB8AC3E}">
        <p14:creationId xmlns:p14="http://schemas.microsoft.com/office/powerpoint/2010/main" val="79665707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1621</Words>
  <Application>Microsoft Office PowerPoint</Application>
  <PresentationFormat>Widescreen</PresentationFormat>
  <Paragraphs>414</Paragraphs>
  <Slides>30</Slides>
  <Notes>11</Notes>
  <HiddenSlides>4</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41" baseType="lpstr">
      <vt:lpstr>Aptos</vt:lpstr>
      <vt:lpstr>Arial</vt:lpstr>
      <vt:lpstr>Arial Narrow</vt:lpstr>
      <vt:lpstr>Barlow Semi Condensed Medium</vt:lpstr>
      <vt:lpstr>Calibri</vt:lpstr>
      <vt:lpstr>Calibri Light</vt:lpstr>
      <vt:lpstr>EB Garamond</vt:lpstr>
      <vt:lpstr>Times New Roman</vt:lpstr>
      <vt:lpstr>Wingdings</vt:lpstr>
      <vt:lpstr>1_Office Theme</vt:lpstr>
      <vt:lpstr>Acrobat Document</vt:lpstr>
      <vt:lpstr> Society of Air Force Pharmacy Mid-Year Conference 16 -18 June 2025 Hilton Norfolk The Main Norfolk, VA</vt:lpstr>
      <vt:lpstr>43P/4P Career Field Update</vt:lpstr>
      <vt:lpstr>Disclosure</vt:lpstr>
      <vt:lpstr>Learning Objectives </vt:lpstr>
      <vt:lpstr>Self-Assessment Question #1</vt:lpstr>
      <vt:lpstr>Self-Assessment Question #2</vt:lpstr>
      <vt:lpstr>Self-Assessment Question #3</vt:lpstr>
      <vt:lpstr>Pharmacy – Past, Present and Future</vt:lpstr>
      <vt:lpstr>The Changing Character of War</vt:lpstr>
      <vt:lpstr>Force Presentation Evolution: Air Expeditionary Wing to Combat Wing</vt:lpstr>
      <vt:lpstr>Great Power Competition</vt:lpstr>
      <vt:lpstr>Deployable Combat Wings</vt:lpstr>
      <vt:lpstr>Medical Initiatives Related to GPC</vt:lpstr>
      <vt:lpstr>Theater – AFMS Force Posture</vt:lpstr>
      <vt:lpstr>Medical Support to DCW</vt:lpstr>
      <vt:lpstr>Back to the Basics</vt:lpstr>
      <vt:lpstr>43P Manning</vt:lpstr>
      <vt:lpstr>43P Projected DOS Within 12 Months</vt:lpstr>
      <vt:lpstr>43P CGO/FGO Attrition Rates</vt:lpstr>
      <vt:lpstr>43P O-3/O-4/O-5 Attrition #s </vt:lpstr>
      <vt:lpstr>4P Career Field Health</vt:lpstr>
      <vt:lpstr>4P Sustainment &amp; Production</vt:lpstr>
      <vt:lpstr>Resource Constraint Impacts</vt:lpstr>
      <vt:lpstr>Resource Constraint Impacts</vt:lpstr>
      <vt:lpstr>CCAF Teach-Out </vt:lpstr>
      <vt:lpstr>Self-Assessment Question #1</vt:lpstr>
      <vt:lpstr>Self-Assessment Question #2</vt:lpstr>
      <vt:lpstr>Self-Assessment Question #3</vt:lpstr>
      <vt:lpstr>QUESTIONS</vt:lpstr>
      <vt:lpstr>Continuing Education Credit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Beth Godwin</dc:creator>
  <cp:lastModifiedBy>Beth Godwin</cp:lastModifiedBy>
  <cp:revision>1</cp:revision>
  <dcterms:created xsi:type="dcterms:W3CDTF">2025-06-17T16:13:57Z</dcterms:created>
  <dcterms:modified xsi:type="dcterms:W3CDTF">2025-06-17T16:14:34Z</dcterms:modified>
</cp:coreProperties>
</file>