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8"/>
  </p:notesMasterIdLst>
  <p:sldIdLst>
    <p:sldId id="256" r:id="rId5"/>
    <p:sldId id="257" r:id="rId6"/>
    <p:sldId id="258" r:id="rId7"/>
    <p:sldId id="259" r:id="rId8"/>
    <p:sldId id="260" r:id="rId9"/>
    <p:sldId id="295" r:id="rId10"/>
    <p:sldId id="261" r:id="rId11"/>
    <p:sldId id="306" r:id="rId12"/>
    <p:sldId id="318" r:id="rId13"/>
    <p:sldId id="313" r:id="rId14"/>
    <p:sldId id="309" r:id="rId15"/>
    <p:sldId id="310" r:id="rId16"/>
    <p:sldId id="311" r:id="rId17"/>
    <p:sldId id="312" r:id="rId18"/>
    <p:sldId id="264" r:id="rId19"/>
    <p:sldId id="319" r:id="rId20"/>
    <p:sldId id="266" r:id="rId21"/>
    <p:sldId id="267" r:id="rId22"/>
    <p:sldId id="268" r:id="rId23"/>
    <p:sldId id="307" r:id="rId24"/>
    <p:sldId id="270" r:id="rId25"/>
    <p:sldId id="271" r:id="rId26"/>
    <p:sldId id="273" r:id="rId27"/>
    <p:sldId id="322" r:id="rId28"/>
    <p:sldId id="296" r:id="rId29"/>
    <p:sldId id="308" r:id="rId30"/>
    <p:sldId id="278" r:id="rId31"/>
    <p:sldId id="302" r:id="rId32"/>
    <p:sldId id="303" r:id="rId33"/>
    <p:sldId id="304" r:id="rId34"/>
    <p:sldId id="279" r:id="rId35"/>
    <p:sldId id="289" r:id="rId36"/>
    <p:sldId id="299" r:id="rId37"/>
    <p:sldId id="300" r:id="rId38"/>
    <p:sldId id="301" r:id="rId39"/>
    <p:sldId id="320" r:id="rId40"/>
    <p:sldId id="315" r:id="rId41"/>
    <p:sldId id="316" r:id="rId42"/>
    <p:sldId id="317" r:id="rId43"/>
    <p:sldId id="286" r:id="rId44"/>
    <p:sldId id="321" r:id="rId45"/>
    <p:sldId id="281" r:id="rId46"/>
    <p:sldId id="305" r:id="rId47"/>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E2E6A0-4820-4207-B64F-9F630FDB6B95}" v="2" dt="2025-02-06T22:07:20.109"/>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Franklin Gothic Book"/>
          <a:ea typeface="Franklin Gothic Book"/>
          <a:cs typeface="Franklin Gothic Book"/>
        </a:font>
        <a:schemeClr val="accent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CFD3"/>
          </a:solidFill>
        </a:fill>
      </a:tcStyle>
    </a:wholeTbl>
    <a:band2H>
      <a:tcTxStyle/>
      <a:tcStyle>
        <a:tcBdr/>
        <a:fill>
          <a:solidFill>
            <a:srgbClr val="E8E8EA"/>
          </a:solidFill>
        </a:fill>
      </a:tcStyle>
    </a:band2H>
    <a:firstCol>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firstCol>
    <a:la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lastRow>
    <a:fir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firstRow>
  </a:tblStyle>
  <a:tblStyle styleId="{C7B018BB-80A7-4F77-B60F-C8B233D01FF8}" styleName="">
    <a:tblBg/>
    <a:wholeTbl>
      <a:tcTxStyle b="off" i="off">
        <a:font>
          <a:latin typeface="Franklin Gothic Book"/>
          <a:ea typeface="Franklin Gothic Book"/>
          <a:cs typeface="Franklin Gothic Book"/>
        </a:font>
        <a:schemeClr val="accent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8EAEF"/>
          </a:solidFill>
        </a:fill>
      </a:tcStyle>
    </a:wholeTbl>
    <a:band2H>
      <a:tcTxStyle/>
      <a:tcStyle>
        <a:tcBdr/>
        <a:fill>
          <a:solidFill>
            <a:srgbClr val="F4F5F7"/>
          </a:solidFill>
        </a:fill>
      </a:tcStyle>
    </a:band2H>
    <a:firstCol>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EEE7283C-3CF3-47DC-8721-378D4A62B228}" styleName="">
    <a:tblBg/>
    <a:wholeTbl>
      <a:tcTxStyle b="off" i="off">
        <a:font>
          <a:latin typeface="Franklin Gothic Book"/>
          <a:ea typeface="Franklin Gothic Book"/>
          <a:cs typeface="Franklin Gothic Book"/>
        </a:font>
        <a:schemeClr val="accent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CBCC"/>
          </a:solidFill>
        </a:fill>
      </a:tcStyle>
    </a:wholeTbl>
    <a:band2H>
      <a:tcTxStyle/>
      <a:tcStyle>
        <a:tcBdr/>
        <a:fill>
          <a:solidFill>
            <a:srgbClr val="E9E7E7"/>
          </a:solidFill>
        </a:fill>
      </a:tcStyle>
    </a:band2H>
    <a:firstCol>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F821DB8-F4EB-4A41-A1BA-3FCAFE7338EE}" styleName="">
    <a:tblBg/>
    <a:wholeTbl>
      <a:tcTxStyle b="off" i="off">
        <a:font>
          <a:latin typeface="Franklin Gothic Book"/>
          <a:ea typeface="Franklin Gothic Book"/>
          <a:cs typeface="Franklin Gothic Book"/>
        </a:font>
        <a:schemeClr val="accent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CCE"/>
          </a:solidFill>
        </a:fill>
      </a:tcStyle>
    </a:wholeTbl>
    <a:band2H>
      <a:tcTxStyle/>
      <a:tcStyle>
        <a:tcBdr/>
        <a:fill>
          <a:solidFill>
            <a:srgbClr val="E7E7E8"/>
          </a:solidFill>
        </a:fill>
      </a:tcStyle>
    </a:band2H>
    <a:firstCol>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33BA23B1-9221-436E-865A-0063620EA4FD}" styleName="">
    <a:tblBg/>
    <a:wholeTbl>
      <a:tcTxStyle b="off" i="off">
        <a:font>
          <a:latin typeface="Franklin Gothic Book"/>
          <a:ea typeface="Franklin Gothic Book"/>
          <a:cs typeface="Franklin Gothic Book"/>
        </a:font>
        <a:schemeClr val="accent3"/>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8"/>
          </a:solidFill>
        </a:fill>
      </a:tcStyle>
    </a:wholeTbl>
    <a:band2H>
      <a:tcTxStyle/>
      <a:tcStyle>
        <a:tcBdr/>
        <a:fill>
          <a:solidFill>
            <a:srgbClr val="FFFFFF"/>
          </a:solidFill>
        </a:fill>
      </a:tcStyle>
    </a:band2H>
    <a:firstCol>
      <a:tcTxStyle b="on" i="off">
        <a:font>
          <a:latin typeface="Franklin Gothic Book"/>
          <a:ea typeface="Franklin Gothic Book"/>
          <a:cs typeface="Franklin Gothic Book"/>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Franklin Gothic Book"/>
          <a:ea typeface="Franklin Gothic Book"/>
          <a:cs typeface="Franklin Gothic Book"/>
        </a:font>
        <a:schemeClr val="accent3"/>
      </a:tcTxStyle>
      <a:tcStyle>
        <a:tcBdr>
          <a:left>
            <a:ln w="12700" cap="flat">
              <a:noFill/>
              <a:miter lim="400000"/>
            </a:ln>
          </a:left>
          <a:right>
            <a:ln w="12700" cap="flat">
              <a:noFill/>
              <a:miter lim="400000"/>
            </a:ln>
          </a:right>
          <a:top>
            <a:ln w="50800" cap="flat">
              <a:solidFill>
                <a:schemeClr val="accent3"/>
              </a:solidFill>
              <a:prstDash val="solid"/>
              <a:round/>
            </a:ln>
          </a:top>
          <a:bottom>
            <a:ln w="25400" cap="flat">
              <a:solidFill>
                <a:schemeClr val="accent3"/>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Franklin Gothic Book"/>
          <a:ea typeface="Franklin Gothic Book"/>
          <a:cs typeface="Franklin Gothic Book"/>
        </a:font>
        <a:srgbClr val="FFFFFF"/>
      </a:tcTxStyle>
      <a:tcStyle>
        <a:tcBdr>
          <a:left>
            <a:ln w="12700" cap="flat">
              <a:noFill/>
              <a:miter lim="400000"/>
            </a:ln>
          </a:left>
          <a:right>
            <a:ln w="12700" cap="flat">
              <a:noFill/>
              <a:miter lim="400000"/>
            </a:ln>
          </a:right>
          <a:top>
            <a:ln w="25400" cap="flat">
              <a:solidFill>
                <a:schemeClr val="accent3"/>
              </a:solidFill>
              <a:prstDash val="solid"/>
              <a:round/>
            </a:ln>
          </a:top>
          <a:bottom>
            <a:ln w="25400" cap="flat">
              <a:solidFill>
                <a:schemeClr val="accent3"/>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
          <a:latin typeface="Franklin Gothic Book"/>
          <a:ea typeface="Franklin Gothic Book"/>
          <a:cs typeface="Franklin Gothic Book"/>
        </a:font>
        <a:schemeClr val="accent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CCE"/>
          </a:solidFill>
        </a:fill>
      </a:tcStyle>
    </a:wholeTbl>
    <a:band2H>
      <a:tcTxStyle/>
      <a:tcStyle>
        <a:tcBdr/>
        <a:fill>
          <a:solidFill>
            <a:srgbClr val="E7E7E8"/>
          </a:solidFill>
        </a:fill>
      </a:tcStyle>
    </a:band2H>
    <a:firstCol>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Franklin Gothic Book"/>
          <a:ea typeface="Franklin Gothic Book"/>
          <a:cs typeface="Franklin Gothic Boo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70769" autoAdjust="0"/>
  </p:normalViewPr>
  <p:slideViewPr>
    <p:cSldViewPr snapToGrid="0">
      <p:cViewPr varScale="1">
        <p:scale>
          <a:sx n="103" d="100"/>
          <a:sy n="103" d="100"/>
        </p:scale>
        <p:origin x="112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linson, Jennifer P Maj USAF DHA HILL 75TH MDG (USA)" userId="1d7345d6-ec1a-459c-b55d-33d583993d78" providerId="ADAL" clId="{B1E2E6A0-4820-4207-B64F-9F630FDB6B95}"/>
    <pc:docChg chg="custSel addSld modSld">
      <pc:chgData name="Tomlinson, Jennifer P Maj USAF DHA HILL 75TH MDG (USA)" userId="1d7345d6-ec1a-459c-b55d-33d583993d78" providerId="ADAL" clId="{B1E2E6A0-4820-4207-B64F-9F630FDB6B95}" dt="2025-02-06T22:08:32.540" v="261" actId="1037"/>
      <pc:docMkLst>
        <pc:docMk/>
      </pc:docMkLst>
      <pc:sldChg chg="modSp mod">
        <pc:chgData name="Tomlinson, Jennifer P Maj USAF DHA HILL 75TH MDG (USA)" userId="1d7345d6-ec1a-459c-b55d-33d583993d78" providerId="ADAL" clId="{B1E2E6A0-4820-4207-B64F-9F630FDB6B95}" dt="2025-02-06T18:42:17.389" v="9" actId="20577"/>
        <pc:sldMkLst>
          <pc:docMk/>
          <pc:sldMk cId="0" sldId="268"/>
        </pc:sldMkLst>
        <pc:spChg chg="mod">
          <ac:chgData name="Tomlinson, Jennifer P Maj USAF DHA HILL 75TH MDG (USA)" userId="1d7345d6-ec1a-459c-b55d-33d583993d78" providerId="ADAL" clId="{B1E2E6A0-4820-4207-B64F-9F630FDB6B95}" dt="2025-02-06T18:42:17.389" v="9" actId="20577"/>
          <ac:spMkLst>
            <pc:docMk/>
            <pc:sldMk cId="0" sldId="268"/>
            <ac:spMk id="168" creationId="{00000000-0000-0000-0000-000000000000}"/>
          </ac:spMkLst>
        </pc:spChg>
      </pc:sldChg>
      <pc:sldChg chg="modSp mod">
        <pc:chgData name="Tomlinson, Jennifer P Maj USAF DHA HILL 75TH MDG (USA)" userId="1d7345d6-ec1a-459c-b55d-33d583993d78" providerId="ADAL" clId="{B1E2E6A0-4820-4207-B64F-9F630FDB6B95}" dt="2025-02-06T21:34:00.596" v="69" actId="20577"/>
        <pc:sldMkLst>
          <pc:docMk/>
          <pc:sldMk cId="0" sldId="273"/>
        </pc:sldMkLst>
        <pc:spChg chg="mod">
          <ac:chgData name="Tomlinson, Jennifer P Maj USAF DHA HILL 75TH MDG (USA)" userId="1d7345d6-ec1a-459c-b55d-33d583993d78" providerId="ADAL" clId="{B1E2E6A0-4820-4207-B64F-9F630FDB6B95}" dt="2025-02-06T18:43:41.739" v="18" actId="20577"/>
          <ac:spMkLst>
            <pc:docMk/>
            <pc:sldMk cId="0" sldId="273"/>
            <ac:spMk id="4" creationId="{24866D2A-09AB-C219-EE92-24DA241C4F34}"/>
          </ac:spMkLst>
        </pc:spChg>
        <pc:spChg chg="mod">
          <ac:chgData name="Tomlinson, Jennifer P Maj USAF DHA HILL 75TH MDG (USA)" userId="1d7345d6-ec1a-459c-b55d-33d583993d78" providerId="ADAL" clId="{B1E2E6A0-4820-4207-B64F-9F630FDB6B95}" dt="2025-02-06T21:34:00.596" v="69" actId="20577"/>
          <ac:spMkLst>
            <pc:docMk/>
            <pc:sldMk cId="0" sldId="273"/>
            <ac:spMk id="5" creationId="{D3FDED4A-BF74-FCA8-478C-C6B0B1FC70B8}"/>
          </ac:spMkLst>
        </pc:spChg>
      </pc:sldChg>
      <pc:sldChg chg="modSp mod">
        <pc:chgData name="Tomlinson, Jennifer P Maj USAF DHA HILL 75TH MDG (USA)" userId="1d7345d6-ec1a-459c-b55d-33d583993d78" providerId="ADAL" clId="{B1E2E6A0-4820-4207-B64F-9F630FDB6B95}" dt="2025-02-06T18:44:45.153" v="20" actId="27636"/>
        <pc:sldMkLst>
          <pc:docMk/>
          <pc:sldMk cId="1349606511" sldId="302"/>
        </pc:sldMkLst>
        <pc:spChg chg="mod">
          <ac:chgData name="Tomlinson, Jennifer P Maj USAF DHA HILL 75TH MDG (USA)" userId="1d7345d6-ec1a-459c-b55d-33d583993d78" providerId="ADAL" clId="{B1E2E6A0-4820-4207-B64F-9F630FDB6B95}" dt="2025-02-06T18:44:45.153" v="20" actId="27636"/>
          <ac:spMkLst>
            <pc:docMk/>
            <pc:sldMk cId="1349606511" sldId="302"/>
            <ac:spMk id="3" creationId="{D948CD75-4A90-A619-380A-56C7EAC3AEF1}"/>
          </ac:spMkLst>
        </pc:spChg>
      </pc:sldChg>
      <pc:sldChg chg="modSp mod">
        <pc:chgData name="Tomlinson, Jennifer P Maj USAF DHA HILL 75TH MDG (USA)" userId="1d7345d6-ec1a-459c-b55d-33d583993d78" providerId="ADAL" clId="{B1E2E6A0-4820-4207-B64F-9F630FDB6B95}" dt="2025-02-06T18:44:45.168" v="21" actId="27636"/>
        <pc:sldMkLst>
          <pc:docMk/>
          <pc:sldMk cId="489270495" sldId="304"/>
        </pc:sldMkLst>
        <pc:spChg chg="mod">
          <ac:chgData name="Tomlinson, Jennifer P Maj USAF DHA HILL 75TH MDG (USA)" userId="1d7345d6-ec1a-459c-b55d-33d583993d78" providerId="ADAL" clId="{B1E2E6A0-4820-4207-B64F-9F630FDB6B95}" dt="2025-02-06T18:44:45.168" v="21" actId="27636"/>
          <ac:spMkLst>
            <pc:docMk/>
            <pc:sldMk cId="489270495" sldId="304"/>
            <ac:spMk id="3" creationId="{8D8F5AEF-9D97-B467-C591-87D6A98DD696}"/>
          </ac:spMkLst>
        </pc:spChg>
      </pc:sldChg>
      <pc:sldChg chg="addSp delSp modSp add mod modTransition modNotesTx">
        <pc:chgData name="Tomlinson, Jennifer P Maj USAF DHA HILL 75TH MDG (USA)" userId="1d7345d6-ec1a-459c-b55d-33d583993d78" providerId="ADAL" clId="{B1E2E6A0-4820-4207-B64F-9F630FDB6B95}" dt="2025-02-06T22:08:32.540" v="261" actId="1037"/>
        <pc:sldMkLst>
          <pc:docMk/>
          <pc:sldMk cId="0" sldId="322"/>
        </pc:sldMkLst>
        <pc:spChg chg="add del">
          <ac:chgData name="Tomlinson, Jennifer P Maj USAF DHA HILL 75TH MDG (USA)" userId="1d7345d6-ec1a-459c-b55d-33d583993d78" providerId="ADAL" clId="{B1E2E6A0-4820-4207-B64F-9F630FDB6B95}" dt="2025-02-06T22:02:24.078" v="71" actId="478"/>
          <ac:spMkLst>
            <pc:docMk/>
            <pc:sldMk cId="0" sldId="322"/>
            <ac:spMk id="3" creationId="{FF14725C-877D-ED75-E48A-3E64486CDED4}"/>
          </ac:spMkLst>
        </pc:spChg>
        <pc:spChg chg="add mod">
          <ac:chgData name="Tomlinson, Jennifer P Maj USAF DHA HILL 75TH MDG (USA)" userId="1d7345d6-ec1a-459c-b55d-33d583993d78" providerId="ADAL" clId="{B1E2E6A0-4820-4207-B64F-9F630FDB6B95}" dt="2025-02-06T22:08:32.540" v="261" actId="1037"/>
          <ac:spMkLst>
            <pc:docMk/>
            <pc:sldMk cId="0" sldId="322"/>
            <ac:spMk id="12" creationId="{B5435B76-A4F5-408E-4529-D41631ED141C}"/>
          </ac:spMkLst>
        </pc:spChg>
        <pc:spChg chg="mod">
          <ac:chgData name="Tomlinson, Jennifer P Maj USAF DHA HILL 75TH MDG (USA)" userId="1d7345d6-ec1a-459c-b55d-33d583993d78" providerId="ADAL" clId="{B1E2E6A0-4820-4207-B64F-9F630FDB6B95}" dt="2025-02-06T22:06:50.243" v="140" actId="1037"/>
          <ac:spMkLst>
            <pc:docMk/>
            <pc:sldMk cId="0" sldId="322"/>
            <ac:spMk id="255" creationId="{00000000-0000-0000-0000-000000000000}"/>
          </ac:spMkLst>
        </pc:spChg>
        <pc:picChg chg="add del mod">
          <ac:chgData name="Tomlinson, Jennifer P Maj USAF DHA HILL 75TH MDG (USA)" userId="1d7345d6-ec1a-459c-b55d-33d583993d78" providerId="ADAL" clId="{B1E2E6A0-4820-4207-B64F-9F630FDB6B95}" dt="2025-02-06T22:06:04.980" v="117" actId="478"/>
          <ac:picMkLst>
            <pc:docMk/>
            <pc:sldMk cId="0" sldId="322"/>
            <ac:picMk id="5" creationId="{B8438990-79AF-FBBF-3AC2-8005578116C6}"/>
          </ac:picMkLst>
        </pc:picChg>
        <pc:picChg chg="add del mod">
          <ac:chgData name="Tomlinson, Jennifer P Maj USAF DHA HILL 75TH MDG (USA)" userId="1d7345d6-ec1a-459c-b55d-33d583993d78" providerId="ADAL" clId="{B1E2E6A0-4820-4207-B64F-9F630FDB6B95}" dt="2025-02-06T22:05:29.701" v="113" actId="478"/>
          <ac:picMkLst>
            <pc:docMk/>
            <pc:sldMk cId="0" sldId="322"/>
            <ac:picMk id="7" creationId="{3B75079C-11B7-C768-2CB3-FAC1594BB809}"/>
          </ac:picMkLst>
        </pc:picChg>
        <pc:picChg chg="add mod">
          <ac:chgData name="Tomlinson, Jennifer P Maj USAF DHA HILL 75TH MDG (USA)" userId="1d7345d6-ec1a-459c-b55d-33d583993d78" providerId="ADAL" clId="{B1E2E6A0-4820-4207-B64F-9F630FDB6B95}" dt="2025-02-06T22:06:20.772" v="123" actId="1035"/>
          <ac:picMkLst>
            <pc:docMk/>
            <pc:sldMk cId="0" sldId="322"/>
            <ac:picMk id="9" creationId="{4BE19F47-E3BE-A5A8-7BB1-E59011F68E08}"/>
          </ac:picMkLst>
        </pc:picChg>
        <pc:picChg chg="add mod">
          <ac:chgData name="Tomlinson, Jennifer P Maj USAF DHA HILL 75TH MDG (USA)" userId="1d7345d6-ec1a-459c-b55d-33d583993d78" providerId="ADAL" clId="{B1E2E6A0-4820-4207-B64F-9F630FDB6B95}" dt="2025-02-06T22:06:13.944" v="120" actId="1076"/>
          <ac:picMkLst>
            <pc:docMk/>
            <pc:sldMk cId="0" sldId="322"/>
            <ac:picMk id="11" creationId="{8C687063-6213-819D-EA2C-B919786A253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0" name="Shape 100"/>
          <p:cNvSpPr>
            <a:spLocks noGrp="1" noRot="1" noChangeAspect="1"/>
          </p:cNvSpPr>
          <p:nvPr>
            <p:ph type="sldImg"/>
          </p:nvPr>
        </p:nvSpPr>
        <p:spPr>
          <a:xfrm>
            <a:off x="1143000" y="685800"/>
            <a:ext cx="4572000" cy="3429000"/>
          </a:xfrm>
          <a:prstGeom prst="rect">
            <a:avLst/>
          </a:prstGeom>
        </p:spPr>
        <p:txBody>
          <a:bodyPr/>
          <a:lstStyle/>
          <a:p>
            <a:endParaRPr/>
          </a:p>
        </p:txBody>
      </p:sp>
      <p:sp>
        <p:nvSpPr>
          <p:cNvPr id="101" name="Shape 10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nypep.nysdoh.suny.edu/wp-content/uploads/2021/09/DI-response_TCAs-for-pain_10.22.16-fin-201611111510.pdf"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link.springer.com/article/10.2165/11536200-000000000-00000"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25008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360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Shape 118"/>
          <p:cNvSpPr>
            <a:spLocks noGrp="1" noRot="1" noChangeAspect="1"/>
          </p:cNvSpPr>
          <p:nvPr>
            <p:ph type="sldImg"/>
          </p:nvPr>
        </p:nvSpPr>
        <p:spPr>
          <a:xfrm>
            <a:off x="381000" y="685800"/>
            <a:ext cx="6096000" cy="3429000"/>
          </a:xfrm>
          <a:prstGeom prst="rect">
            <a:avLst/>
          </a:prstGeom>
        </p:spPr>
        <p:txBody>
          <a:bodyPr/>
          <a:lstStyle/>
          <a:p>
            <a:endParaRPr/>
          </a:p>
        </p:txBody>
      </p:sp>
      <p:sp>
        <p:nvSpPr>
          <p:cNvPr id="119" name="Shape 119"/>
          <p:cNvSpPr>
            <a:spLocks noGrp="1"/>
          </p:cNvSpPr>
          <p:nvPr>
            <p:ph type="body" sz="quarter" idx="1"/>
          </p:nvPr>
        </p:nvSpPr>
        <p:spPr>
          <a:prstGeom prst="rect">
            <a:avLst/>
          </a:prstGeom>
        </p:spPr>
        <p:txBody>
          <a:bodyPr/>
          <a:lstStyle>
            <a:lvl1pPr>
              <a:spcBef>
                <a:spcPts val="600"/>
              </a:spcBef>
            </a:lvl1pPr>
          </a:lstStyle>
          <a:p>
            <a:b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66594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xfrm>
            <a:off x="381000" y="685800"/>
            <a:ext cx="6096000" cy="3429000"/>
          </a:xfrm>
          <a:prstGeom prst="rect">
            <a:avLst/>
          </a:prstGeom>
        </p:spPr>
        <p:txBody>
          <a:bodyPr/>
          <a:lstStyle/>
          <a:p>
            <a:endParaRPr/>
          </a:p>
        </p:txBody>
      </p:sp>
      <p:sp>
        <p:nvSpPr>
          <p:cNvPr id="131" name="Shape 131"/>
          <p:cNvSpPr>
            <a:spLocks noGrp="1"/>
          </p:cNvSpPr>
          <p:nvPr>
            <p:ph type="body" sz="quarter" idx="1"/>
          </p:nvPr>
        </p:nvSpPr>
        <p:spPr>
          <a:prstGeom prst="rect">
            <a:avLst/>
          </a:prstGeom>
        </p:spPr>
        <p:txBody>
          <a:bodyPr/>
          <a:lstStyle/>
          <a:p>
            <a:endParaRPr lang="en-US" dirty="0">
              <a:solidFill>
                <a:srgbClr val="000000"/>
              </a:solidFill>
              <a:latin typeface="Calibri"/>
              <a:cs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xfrm>
            <a:off x="381000" y="685800"/>
            <a:ext cx="6096000" cy="3429000"/>
          </a:xfrm>
          <a:prstGeom prst="rect">
            <a:avLst/>
          </a:prstGeom>
        </p:spPr>
        <p:txBody>
          <a:bodyPr/>
          <a:lstStyle/>
          <a:p>
            <a:endParaRPr/>
          </a:p>
        </p:txBody>
      </p:sp>
      <p:sp>
        <p:nvSpPr>
          <p:cNvPr id="131" name="Shape 131"/>
          <p:cNvSpPr>
            <a:spLocks noGrp="1"/>
          </p:cNvSpPr>
          <p:nvPr>
            <p:ph type="body" sz="quarter" idx="1"/>
          </p:nvPr>
        </p:nvSpPr>
        <p:spPr>
          <a:prstGeom prst="rect">
            <a:avLst/>
          </a:prstGeom>
        </p:spPr>
        <p:txBody>
          <a:bodyPr/>
          <a:lstStyle/>
          <a:p>
            <a:r>
              <a:rPr lang="en-US" dirty="0">
                <a:solidFill>
                  <a:srgbClr val="000000"/>
                </a:solidFill>
                <a:latin typeface="Calibri"/>
                <a:cs typeface="Calibri"/>
              </a:rPr>
              <a:t>Note: these are symptoms that require a pattern of behavior, not just spontaneous, singular events</a:t>
            </a:r>
          </a:p>
          <a:p>
            <a:endParaRPr lang="en-US" dirty="0">
              <a:solidFill>
                <a:srgbClr val="000000"/>
              </a:solidFill>
              <a:latin typeface="Calibri"/>
              <a:cs typeface="Calibri"/>
            </a:endParaRPr>
          </a:p>
          <a:p>
            <a:r>
              <a:rPr lang="en-US" b="1" dirty="0">
                <a:solidFill>
                  <a:srgbClr val="000000"/>
                </a:solidFill>
                <a:latin typeface="Calibri"/>
                <a:cs typeface="Calibri"/>
              </a:rPr>
              <a:t>Inattention: </a:t>
            </a:r>
            <a:r>
              <a:rPr lang="en-US" dirty="0">
                <a:solidFill>
                  <a:srgbClr val="000000"/>
                </a:solidFill>
                <a:latin typeface="Calibri"/>
                <a:cs typeface="Calibri"/>
              </a:rPr>
              <a:t>not due to defiance or lack of comprehension </a:t>
            </a:r>
          </a:p>
          <a:p>
            <a:r>
              <a:rPr lang="en-US" b="1" dirty="0">
                <a:solidFill>
                  <a:srgbClr val="000000"/>
                </a:solidFill>
                <a:latin typeface="Calibri"/>
                <a:cs typeface="Calibri"/>
              </a:rPr>
              <a:t>Hyperactivity: </a:t>
            </a:r>
            <a:r>
              <a:rPr lang="en-US" dirty="0">
                <a:solidFill>
                  <a:srgbClr val="000000"/>
                </a:solidFill>
                <a:latin typeface="Calibri"/>
                <a:cs typeface="Calibri"/>
              </a:rPr>
              <a:t>constantly moving around, fidgety/tapping, talking too much </a:t>
            </a:r>
          </a:p>
          <a:p>
            <a:r>
              <a:rPr lang="en-US" b="1" dirty="0">
                <a:solidFill>
                  <a:srgbClr val="000000"/>
                </a:solidFill>
                <a:latin typeface="Calibri"/>
                <a:cs typeface="Calibri"/>
              </a:rPr>
              <a:t>Impulsivity: </a:t>
            </a:r>
            <a:r>
              <a:rPr lang="en-US" b="0" dirty="0">
                <a:solidFill>
                  <a:srgbClr val="000000"/>
                </a:solidFill>
                <a:latin typeface="Calibri"/>
                <a:cs typeface="Calibri"/>
              </a:rPr>
              <a:t>taking action without thinking, interrupting other’s speech, lack self-control, seeks immediate rewards and can’t delay or foresee downstream consequences </a:t>
            </a:r>
            <a:endParaRPr lang="en-US" b="1" dirty="0">
              <a:solidFill>
                <a:srgbClr val="000000"/>
              </a:solidFill>
              <a:latin typeface="Calibri"/>
              <a:cs typeface="Calibri"/>
            </a:endParaRPr>
          </a:p>
        </p:txBody>
      </p:sp>
    </p:spTree>
    <p:extLst>
      <p:ext uri="{BB962C8B-B14F-4D97-AF65-F5344CB8AC3E}">
        <p14:creationId xmlns:p14="http://schemas.microsoft.com/office/powerpoint/2010/main" val="3867275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xfrm>
            <a:off x="381000" y="685800"/>
            <a:ext cx="6096000" cy="3429000"/>
          </a:xfrm>
          <a:prstGeom prst="rect">
            <a:avLst/>
          </a:prstGeom>
        </p:spPr>
        <p:txBody>
          <a:bodyPr/>
          <a:lstStyle/>
          <a:p>
            <a:endParaRPr/>
          </a:p>
        </p:txBody>
      </p:sp>
      <p:sp>
        <p:nvSpPr>
          <p:cNvPr id="131" name="Shape 131"/>
          <p:cNvSpPr>
            <a:spLocks noGrp="1"/>
          </p:cNvSpPr>
          <p:nvPr>
            <p:ph type="body" sz="quarter" idx="1"/>
          </p:nvPr>
        </p:nvSpPr>
        <p:spPr>
          <a:prstGeom prst="rect">
            <a:avLst/>
          </a:prstGeom>
        </p:spPr>
        <p:txBody>
          <a:bodyPr/>
          <a:lstStyle/>
          <a:p>
            <a:pPr algn="l" fontAlgn="t"/>
            <a:r>
              <a:rPr lang="en-US" b="1" i="0" dirty="0">
                <a:solidFill>
                  <a:srgbClr val="1C1D1F"/>
                </a:solidFill>
                <a:effectLst/>
                <a:latin typeface="var(--fonts-poppins)"/>
              </a:rPr>
              <a:t>Inattention </a:t>
            </a:r>
            <a:r>
              <a:rPr lang="en-US" b="1" i="0" dirty="0">
                <a:solidFill>
                  <a:srgbClr val="1C1D1F"/>
                </a:solidFill>
                <a:effectLst/>
                <a:latin typeface="Nunito" panose="020F0502020204030204" pitchFamily="2" charset="0"/>
              </a:rPr>
              <a:t>Symptoms</a:t>
            </a:r>
            <a:endParaRPr lang="en-US" b="0" i="0" dirty="0">
              <a:solidFill>
                <a:srgbClr val="1C1D1F"/>
              </a:solidFill>
              <a:effectLst/>
              <a:latin typeface="Nunito" panose="020F0502020204030204" pitchFamily="2" charset="0"/>
            </a:endParaRPr>
          </a:p>
          <a:p>
            <a:pPr algn="l" fontAlgn="t"/>
            <a:r>
              <a:rPr lang="en-US" b="1" i="0" dirty="0">
                <a:solidFill>
                  <a:srgbClr val="1C1D1F"/>
                </a:solidFill>
                <a:effectLst/>
                <a:latin typeface="var(--fonts-poppins)"/>
              </a:rPr>
              <a:t>NOTE: Symptoms of inattention have been </a:t>
            </a:r>
            <a:r>
              <a:rPr lang="en-US" b="1" i="1" dirty="0">
                <a:solidFill>
                  <a:srgbClr val="1C1D1F"/>
                </a:solidFill>
                <a:effectLst/>
                <a:latin typeface="var(--fonts-poppins)"/>
              </a:rPr>
              <a:t>present for at least 6 months,</a:t>
            </a:r>
            <a:r>
              <a:rPr lang="en-US" b="1" i="0" dirty="0">
                <a:solidFill>
                  <a:srgbClr val="1C1D1F"/>
                </a:solidFill>
                <a:effectLst/>
                <a:latin typeface="var(--fonts-poppins)"/>
              </a:rPr>
              <a:t> and they are inappropriate for developmental level.</a:t>
            </a:r>
          </a:p>
          <a:p>
            <a:pPr algn="l" fontAlgn="t">
              <a:buFont typeface="Arial" panose="020B0604020202020204" pitchFamily="34" charset="0"/>
              <a:buChar char="•"/>
            </a:pPr>
            <a:r>
              <a:rPr lang="en-US" b="0" i="0" dirty="0">
                <a:solidFill>
                  <a:srgbClr val="1C1D1F"/>
                </a:solidFill>
                <a:effectLst/>
                <a:latin typeface="Nunito" panose="020F0502020204030204" pitchFamily="2" charset="0"/>
              </a:rPr>
              <a:t>Often fails to give close attention to details or makes careless mistakes in schoolwork, at work, or with other activities.</a:t>
            </a:r>
          </a:p>
          <a:p>
            <a:pPr algn="l" fontAlgn="t">
              <a:buFont typeface="Arial" panose="020B0604020202020204" pitchFamily="34" charset="0"/>
              <a:buChar char="•"/>
            </a:pPr>
            <a:r>
              <a:rPr lang="en-US" b="0" i="0" dirty="0">
                <a:solidFill>
                  <a:srgbClr val="1C1D1F"/>
                </a:solidFill>
                <a:effectLst/>
                <a:latin typeface="Nunito" panose="020F0502020204030204" pitchFamily="2" charset="0"/>
              </a:rPr>
              <a:t>Often has trouble holding attention on tasks or play activities.</a:t>
            </a:r>
          </a:p>
          <a:p>
            <a:pPr algn="l" fontAlgn="t">
              <a:buFont typeface="Arial" panose="020B0604020202020204" pitchFamily="34" charset="0"/>
              <a:buChar char="•"/>
            </a:pPr>
            <a:r>
              <a:rPr lang="en-US" b="0" i="0" dirty="0">
                <a:solidFill>
                  <a:srgbClr val="1C1D1F"/>
                </a:solidFill>
                <a:effectLst/>
                <a:latin typeface="Nunito" panose="020F0502020204030204" pitchFamily="2" charset="0"/>
              </a:rPr>
              <a:t>Often does not seem to listen when spoken to directly.</a:t>
            </a:r>
          </a:p>
          <a:p>
            <a:pPr algn="l" fontAlgn="t">
              <a:buFont typeface="Arial" panose="020B0604020202020204" pitchFamily="34" charset="0"/>
              <a:buChar char="•"/>
            </a:pPr>
            <a:r>
              <a:rPr lang="en-US" b="0" i="0" dirty="0">
                <a:solidFill>
                  <a:srgbClr val="1C1D1F"/>
                </a:solidFill>
                <a:effectLst/>
                <a:latin typeface="Nunito" panose="020F0502020204030204" pitchFamily="2" charset="0"/>
              </a:rPr>
              <a:t>Often does not follow through on instructions and fails to finish schoolwork, chores, or duties in the workplace (e.g., loses focus, side-tracked).</a:t>
            </a:r>
          </a:p>
          <a:p>
            <a:pPr algn="l" fontAlgn="t">
              <a:buFont typeface="Arial" panose="020B0604020202020204" pitchFamily="34" charset="0"/>
              <a:buChar char="•"/>
            </a:pPr>
            <a:r>
              <a:rPr lang="en-US" b="0" i="0" dirty="0">
                <a:solidFill>
                  <a:srgbClr val="1C1D1F"/>
                </a:solidFill>
                <a:effectLst/>
                <a:latin typeface="Nunito" panose="020F0502020204030204" pitchFamily="2" charset="0"/>
              </a:rPr>
              <a:t>Often has trouble organizing tasks and activities.</a:t>
            </a:r>
          </a:p>
          <a:p>
            <a:pPr algn="l" fontAlgn="t">
              <a:buFont typeface="Arial" panose="020B0604020202020204" pitchFamily="34" charset="0"/>
              <a:buChar char="•"/>
            </a:pPr>
            <a:r>
              <a:rPr lang="en-US" b="0" i="0" dirty="0">
                <a:solidFill>
                  <a:srgbClr val="1C1D1F"/>
                </a:solidFill>
                <a:effectLst/>
                <a:latin typeface="Nunito" panose="020F0502020204030204" pitchFamily="2" charset="0"/>
              </a:rPr>
              <a:t>Often avoids, dislikes, or is reluctant to do tasks that require mental effort over a long period of time (such as schoolwork or homework).</a:t>
            </a:r>
          </a:p>
          <a:p>
            <a:pPr algn="l" fontAlgn="t">
              <a:buFont typeface="Arial" panose="020B0604020202020204" pitchFamily="34" charset="0"/>
              <a:buChar char="•"/>
            </a:pPr>
            <a:r>
              <a:rPr lang="en-US" b="0" i="0" dirty="0">
                <a:solidFill>
                  <a:srgbClr val="1C1D1F"/>
                </a:solidFill>
                <a:effectLst/>
                <a:latin typeface="Nunito" panose="020F0502020204030204" pitchFamily="2" charset="0"/>
              </a:rPr>
              <a:t>Often loses things necessary for tasks and activities (e.g. school materials, pencils, books, tools, wallets, keys, paperwork, eyeglasses, mobile telephones).</a:t>
            </a:r>
          </a:p>
          <a:p>
            <a:pPr algn="l" fontAlgn="t">
              <a:buFont typeface="Arial" panose="020B0604020202020204" pitchFamily="34" charset="0"/>
              <a:buChar char="•"/>
            </a:pPr>
            <a:r>
              <a:rPr lang="en-US" b="0" i="0" dirty="0">
                <a:solidFill>
                  <a:srgbClr val="1C1D1F"/>
                </a:solidFill>
                <a:effectLst/>
                <a:latin typeface="Nunito" panose="020F0502020204030204" pitchFamily="2" charset="0"/>
              </a:rPr>
              <a:t>Is often easily distracted.</a:t>
            </a:r>
          </a:p>
          <a:p>
            <a:pPr algn="l" fontAlgn="t">
              <a:buFont typeface="Arial" panose="020B0604020202020204" pitchFamily="34" charset="0"/>
              <a:buChar char="•"/>
            </a:pPr>
            <a:r>
              <a:rPr lang="en-US" b="0" i="0" dirty="0">
                <a:solidFill>
                  <a:srgbClr val="1C1D1F"/>
                </a:solidFill>
                <a:effectLst/>
                <a:latin typeface="Nunito" panose="020F0502020204030204" pitchFamily="2" charset="0"/>
              </a:rPr>
              <a:t>Is often forgetful in daily activities.</a:t>
            </a:r>
            <a:br>
              <a:rPr lang="en-US" b="0" i="0" dirty="0">
                <a:solidFill>
                  <a:srgbClr val="1C1D1F"/>
                </a:solidFill>
                <a:effectLst/>
                <a:latin typeface="Nunito" panose="020F0502020204030204" pitchFamily="2" charset="0"/>
              </a:rPr>
            </a:br>
            <a:endParaRPr lang="en-US" b="0" i="0" dirty="0">
              <a:solidFill>
                <a:srgbClr val="1C1D1F"/>
              </a:solidFill>
              <a:effectLst/>
              <a:latin typeface="Nunito" panose="020F0502020204030204" pitchFamily="2" charset="0"/>
            </a:endParaRPr>
          </a:p>
          <a:p>
            <a:pPr algn="l" fontAlgn="t"/>
            <a:r>
              <a:rPr lang="en-US" b="1" i="0" dirty="0">
                <a:solidFill>
                  <a:srgbClr val="1C1D1F"/>
                </a:solidFill>
                <a:effectLst/>
                <a:latin typeface="var(--fonts-poppins)"/>
              </a:rPr>
              <a:t>Hyperactivity-impulsivity </a:t>
            </a:r>
            <a:r>
              <a:rPr lang="en-US" b="1" i="0" dirty="0">
                <a:solidFill>
                  <a:srgbClr val="1C1D1F"/>
                </a:solidFill>
                <a:effectLst/>
                <a:latin typeface="Nunito" panose="020F0502020204030204" pitchFamily="2" charset="0"/>
              </a:rPr>
              <a:t>Symptoms</a:t>
            </a:r>
            <a:endParaRPr lang="en-US" b="0" i="0" dirty="0">
              <a:solidFill>
                <a:srgbClr val="1C1D1F"/>
              </a:solidFill>
              <a:effectLst/>
              <a:latin typeface="Nunito" panose="020F0502020204030204" pitchFamily="2" charset="0"/>
            </a:endParaRPr>
          </a:p>
          <a:p>
            <a:pPr algn="l" fontAlgn="t"/>
            <a:r>
              <a:rPr lang="en-US" b="1" i="0" dirty="0">
                <a:solidFill>
                  <a:srgbClr val="1C1D1F"/>
                </a:solidFill>
                <a:effectLst/>
                <a:latin typeface="var(--fonts-poppins)"/>
              </a:rPr>
              <a:t>NOTE: Symptoms of hyperactivity-impulsivity have been </a:t>
            </a:r>
            <a:r>
              <a:rPr lang="en-US" b="1" i="1" dirty="0">
                <a:solidFill>
                  <a:srgbClr val="1C1D1F"/>
                </a:solidFill>
                <a:effectLst/>
                <a:latin typeface="var(--fonts-poppins)"/>
              </a:rPr>
              <a:t>present for at least 6 months,</a:t>
            </a:r>
            <a:r>
              <a:rPr lang="en-US" b="1" i="0" dirty="0">
                <a:solidFill>
                  <a:srgbClr val="1C1D1F"/>
                </a:solidFill>
                <a:effectLst/>
                <a:latin typeface="var(--fonts-poppins)"/>
              </a:rPr>
              <a:t> and they are inappropriate for the person's developmental level.</a:t>
            </a:r>
          </a:p>
          <a:p>
            <a:pPr algn="l" fontAlgn="t">
              <a:buFont typeface="Arial" panose="020B0604020202020204" pitchFamily="34" charset="0"/>
              <a:buChar char="•"/>
            </a:pPr>
            <a:r>
              <a:rPr lang="en-US" b="0" i="0" dirty="0">
                <a:solidFill>
                  <a:srgbClr val="1C1D1F"/>
                </a:solidFill>
                <a:effectLst/>
                <a:latin typeface="Nunito" panose="020F0502020204030204" pitchFamily="2" charset="0"/>
              </a:rPr>
              <a:t>Often fidgets with or taps hands or feet, or squirms in seat.</a:t>
            </a:r>
          </a:p>
          <a:p>
            <a:pPr algn="l" fontAlgn="t">
              <a:buFont typeface="Arial" panose="020B0604020202020204" pitchFamily="34" charset="0"/>
              <a:buChar char="•"/>
            </a:pPr>
            <a:r>
              <a:rPr lang="en-US" b="0" i="0" dirty="0">
                <a:solidFill>
                  <a:srgbClr val="1C1D1F"/>
                </a:solidFill>
                <a:effectLst/>
                <a:latin typeface="Nunito" panose="020F0502020204030204" pitchFamily="2" charset="0"/>
              </a:rPr>
              <a:t>Often leaves seat in situations when remaining seated is expected.</a:t>
            </a:r>
          </a:p>
          <a:p>
            <a:pPr algn="l" fontAlgn="t">
              <a:buFont typeface="Arial" panose="020B0604020202020204" pitchFamily="34" charset="0"/>
              <a:buChar char="•"/>
            </a:pPr>
            <a:r>
              <a:rPr lang="en-US" b="0" i="0" dirty="0">
                <a:solidFill>
                  <a:srgbClr val="1C1D1F"/>
                </a:solidFill>
                <a:effectLst/>
                <a:latin typeface="Nunito" panose="020F0502020204030204" pitchFamily="2" charset="0"/>
              </a:rPr>
              <a:t>Often runs about or climbs in situations where it is not appropriate (adolescents or adults may be limited to feeling restless).</a:t>
            </a:r>
          </a:p>
          <a:p>
            <a:pPr algn="l" fontAlgn="t">
              <a:buFont typeface="Arial" panose="020B0604020202020204" pitchFamily="34" charset="0"/>
              <a:buChar char="•"/>
            </a:pPr>
            <a:r>
              <a:rPr lang="en-US" b="0" i="0" dirty="0">
                <a:solidFill>
                  <a:srgbClr val="1C1D1F"/>
                </a:solidFill>
                <a:effectLst/>
                <a:latin typeface="Nunito" panose="020F0502020204030204" pitchFamily="2" charset="0"/>
              </a:rPr>
              <a:t>Often unable to play or take part in leisure activities quietly.</a:t>
            </a:r>
          </a:p>
          <a:p>
            <a:pPr algn="l" fontAlgn="t">
              <a:buFont typeface="Arial" panose="020B0604020202020204" pitchFamily="34" charset="0"/>
              <a:buChar char="•"/>
            </a:pPr>
            <a:r>
              <a:rPr lang="en-US" b="0" i="0" dirty="0">
                <a:solidFill>
                  <a:srgbClr val="1C1D1F"/>
                </a:solidFill>
                <a:effectLst/>
                <a:latin typeface="Nunito" panose="020F0502020204030204" pitchFamily="2" charset="0"/>
              </a:rPr>
              <a:t>Is often “on the go” acting as if “driven by a motor.”</a:t>
            </a:r>
          </a:p>
          <a:p>
            <a:pPr algn="l" fontAlgn="t">
              <a:buFont typeface="Arial" panose="020B0604020202020204" pitchFamily="34" charset="0"/>
              <a:buChar char="•"/>
            </a:pPr>
            <a:r>
              <a:rPr lang="en-US" b="0" i="0" dirty="0">
                <a:solidFill>
                  <a:srgbClr val="1C1D1F"/>
                </a:solidFill>
                <a:effectLst/>
                <a:latin typeface="Nunito" panose="020F0502020204030204" pitchFamily="2" charset="0"/>
              </a:rPr>
              <a:t>Often talks excessively.</a:t>
            </a:r>
          </a:p>
          <a:p>
            <a:pPr algn="l" fontAlgn="t">
              <a:buFont typeface="Arial" panose="020B0604020202020204" pitchFamily="34" charset="0"/>
              <a:buChar char="•"/>
            </a:pPr>
            <a:r>
              <a:rPr lang="en-US" b="0" i="0" dirty="0">
                <a:solidFill>
                  <a:srgbClr val="1C1D1F"/>
                </a:solidFill>
                <a:effectLst/>
                <a:latin typeface="Nunito" panose="020F0502020204030204" pitchFamily="2" charset="0"/>
              </a:rPr>
              <a:t>Often blurts out an answer before a question has been completed.</a:t>
            </a:r>
          </a:p>
          <a:p>
            <a:pPr algn="l" fontAlgn="t">
              <a:buFont typeface="Arial" panose="020B0604020202020204" pitchFamily="34" charset="0"/>
              <a:buChar char="•"/>
            </a:pPr>
            <a:r>
              <a:rPr lang="en-US" b="0" i="0" dirty="0">
                <a:solidFill>
                  <a:srgbClr val="1C1D1F"/>
                </a:solidFill>
                <a:effectLst/>
                <a:latin typeface="Nunito" panose="020F0502020204030204" pitchFamily="2" charset="0"/>
              </a:rPr>
              <a:t>Often has trouble waiting their turn.</a:t>
            </a:r>
          </a:p>
          <a:p>
            <a:pPr algn="l" fontAlgn="t">
              <a:buFont typeface="Arial" panose="020B0604020202020204" pitchFamily="34" charset="0"/>
              <a:buChar char="•"/>
            </a:pPr>
            <a:r>
              <a:rPr lang="en-US" b="0" i="0" dirty="0">
                <a:solidFill>
                  <a:srgbClr val="1C1D1F"/>
                </a:solidFill>
                <a:effectLst/>
                <a:latin typeface="Nunito" panose="020F0502020204030204" pitchFamily="2" charset="0"/>
              </a:rPr>
              <a:t>Often interrupts or intrudes on others (e.g., butts into conversations or games).</a:t>
            </a:r>
          </a:p>
          <a:p>
            <a:endParaRPr lang="en-US" b="1" dirty="0">
              <a:solidFill>
                <a:srgbClr val="000000"/>
              </a:solidFill>
              <a:latin typeface="Calibri"/>
              <a:cs typeface="Calibri"/>
            </a:endParaRPr>
          </a:p>
        </p:txBody>
      </p:sp>
    </p:spTree>
    <p:extLst>
      <p:ext uri="{BB962C8B-B14F-4D97-AF65-F5344CB8AC3E}">
        <p14:creationId xmlns:p14="http://schemas.microsoft.com/office/powerpoint/2010/main" val="2345172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Left: </a:t>
            </a:r>
          </a:p>
          <a:p>
            <a:r>
              <a:rPr lang="en-US" dirty="0"/>
              <a:t>Overall reduction in total brain size</a:t>
            </a:r>
            <a:r>
              <a:rPr lang="en-US" dirty="0">
                <a:sym typeface="Wingdings" panose="05000000000000000000" pitchFamily="2" charset="2"/>
              </a:rPr>
              <a:t> caudate nucleus, PFC white matter, corpus callosum, cerebellar vermis (Tripp and </a:t>
            </a:r>
            <a:r>
              <a:rPr lang="en-US" dirty="0" err="1">
                <a:sym typeface="Wingdings" panose="05000000000000000000" pitchFamily="2" charset="2"/>
              </a:rPr>
              <a:t>Wickens</a:t>
            </a:r>
            <a:r>
              <a:rPr lang="en-US" dirty="0">
                <a:sym typeface="Wingdings" panose="05000000000000000000" pitchFamily="2" charset="2"/>
              </a:rPr>
              <a:t>, 2009)</a:t>
            </a:r>
          </a:p>
          <a:p>
            <a:endParaRPr lang="en-US" dirty="0">
              <a:sym typeface="Wingdings" panose="05000000000000000000" pitchFamily="2" charset="2"/>
            </a:endParaRPr>
          </a:p>
          <a:p>
            <a:r>
              <a:rPr lang="en-US" dirty="0">
                <a:sym typeface="Wingdings" panose="05000000000000000000" pitchFamily="2" charset="2"/>
              </a:rPr>
              <a:t>Right: </a:t>
            </a:r>
          </a:p>
          <a:p>
            <a:r>
              <a:rPr lang="en-US" dirty="0">
                <a:sym typeface="Wingdings" panose="05000000000000000000" pitchFamily="2" charset="2"/>
              </a:rPr>
              <a:t>Caudate nucleus and globus pallidus of the basal ganglia are supposed to have high density of dopamine receptors, yet, they are smaller in ADHD (Swanson et al., 2007)</a:t>
            </a:r>
            <a:endParaRPr lang="en-US" dirty="0"/>
          </a:p>
        </p:txBody>
      </p:sp>
    </p:spTree>
    <p:extLst>
      <p:ext uri="{BB962C8B-B14F-4D97-AF65-F5344CB8AC3E}">
        <p14:creationId xmlns:p14="http://schemas.microsoft.com/office/powerpoint/2010/main" val="2009009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Focusing on these four guidelines based on relevancy and global perspective </a:t>
            </a:r>
          </a:p>
          <a:p>
            <a:r>
              <a:rPr lang="en-US" dirty="0"/>
              <a:t>European ADHD Guidelines Group (EAGG) 2021 gives summarized information from these specific guidelines</a:t>
            </a:r>
          </a:p>
          <a:p>
            <a:endParaRPr lang="en-US" dirty="0"/>
          </a:p>
          <a:p>
            <a:r>
              <a:rPr lang="en-US" dirty="0"/>
              <a:t>Asia guidelines pose as a striking contrast to Western guidelines </a:t>
            </a:r>
          </a:p>
          <a:p>
            <a:endParaRPr lang="en-US" dirty="0"/>
          </a:p>
          <a:p>
            <a:r>
              <a:rPr lang="en-US" dirty="0"/>
              <a:t>AAP: United States</a:t>
            </a:r>
          </a:p>
          <a:p>
            <a:r>
              <a:rPr lang="en-US" dirty="0"/>
              <a:t>Spanish: Spain, Europe</a:t>
            </a:r>
          </a:p>
          <a:p>
            <a:r>
              <a:rPr lang="en-US" dirty="0"/>
              <a:t>NICE: UK, Europe</a:t>
            </a:r>
          </a:p>
          <a:p>
            <a:r>
              <a:rPr lang="en-US" dirty="0"/>
              <a:t>Asia: Japan, Malaysia, Singapore, India, Republic of Korea</a:t>
            </a:r>
          </a:p>
          <a:p>
            <a:endParaRPr lang="en-US" dirty="0"/>
          </a:p>
          <a:p>
            <a:endParaRPr lang="en-US" dirty="0"/>
          </a:p>
        </p:txBody>
      </p:sp>
    </p:spTree>
    <p:extLst>
      <p:ext uri="{BB962C8B-B14F-4D97-AF65-F5344CB8AC3E}">
        <p14:creationId xmlns:p14="http://schemas.microsoft.com/office/powerpoint/2010/main" val="3744866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noRot="1" noChangeAspect="1"/>
          </p:cNvSpPr>
          <p:nvPr>
            <p:ph type="sldImg"/>
          </p:nvPr>
        </p:nvSpPr>
        <p:spPr>
          <a:xfrm>
            <a:off x="381000" y="685800"/>
            <a:ext cx="6096000" cy="3429000"/>
          </a:xfrm>
          <a:prstGeom prst="rect">
            <a:avLst/>
          </a:prstGeom>
        </p:spPr>
        <p:txBody>
          <a:bodyPr/>
          <a:lstStyle/>
          <a:p>
            <a:endParaRPr/>
          </a:p>
        </p:txBody>
      </p:sp>
      <p:sp>
        <p:nvSpPr>
          <p:cNvPr id="151" name="Shape 151"/>
          <p:cNvSpPr>
            <a:spLocks noGrp="1"/>
          </p:cNvSpPr>
          <p:nvPr>
            <p:ph type="body" sz="quarter" idx="1"/>
          </p:nvPr>
        </p:nvSpPr>
        <p:spPr>
          <a:prstGeom prst="rect">
            <a:avLst/>
          </a:prstGeom>
        </p:spPr>
        <p:txBody>
          <a:bodyPr/>
          <a:lstStyle/>
          <a:p>
            <a:pPr defTabSz="931774"/>
            <a:r>
              <a:rPr lang="en-US" u="none" dirty="0">
                <a:solidFill>
                  <a:srgbClr val="0000FF"/>
                </a:solidFill>
                <a:uFill>
                  <a:solidFill>
                    <a:srgbClr val="0000FF"/>
                  </a:solidFill>
                </a:uFill>
              </a:rPr>
              <a:t>FDA-approved: methylphenidate, amphetamine</a:t>
            </a:r>
            <a:br>
              <a:rPr lang="en-US" u="none" dirty="0">
                <a:solidFill>
                  <a:srgbClr val="0000FF"/>
                </a:solidFill>
                <a:uFill>
                  <a:solidFill>
                    <a:srgbClr val="0000FF"/>
                  </a:solidFill>
                </a:uFill>
              </a:rPr>
            </a:br>
            <a:r>
              <a:rPr lang="en-US" u="none" dirty="0">
                <a:solidFill>
                  <a:srgbClr val="0000FF"/>
                </a:solidFill>
                <a:uFill>
                  <a:solidFill>
                    <a:srgbClr val="0000FF"/>
                  </a:solidFill>
                </a:uFill>
              </a:rPr>
              <a:t>-As of 2019, only methylphenidate is available in Korea</a:t>
            </a:r>
          </a:p>
          <a:p>
            <a:pPr defTabSz="931774"/>
            <a:endParaRPr lang="en-US" u="none" dirty="0">
              <a:solidFill>
                <a:srgbClr val="0000FF"/>
              </a:solidFill>
              <a:uFill>
                <a:solidFill>
                  <a:srgbClr val="0000FF"/>
                </a:solidFill>
              </a:uFill>
            </a:endParaRPr>
          </a:p>
          <a:p>
            <a:pPr defTabSz="931774"/>
            <a:r>
              <a:rPr lang="en-US" u="none" dirty="0">
                <a:solidFill>
                  <a:srgbClr val="0000FF"/>
                </a:solidFill>
                <a:uFill>
                  <a:solidFill>
                    <a:srgbClr val="0000FF"/>
                  </a:solidFill>
                </a:uFill>
              </a:rPr>
              <a:t>Discuss boys vs. girls, social, cultural, genetic, expectations.</a:t>
            </a:r>
          </a:p>
          <a:p>
            <a:pPr defTabSz="931774"/>
            <a:endParaRPr lang="en-US" u="none" dirty="0">
              <a:solidFill>
                <a:srgbClr val="0000FF"/>
              </a:solidFill>
              <a:uFill>
                <a:solidFill>
                  <a:srgbClr val="0000FF"/>
                </a:solidFill>
              </a:uFill>
            </a:endParaRPr>
          </a:p>
          <a:p>
            <a:pPr defTabSz="931774"/>
            <a:r>
              <a:rPr lang="en-US" u="none" dirty="0">
                <a:solidFill>
                  <a:srgbClr val="0000FF"/>
                </a:solidFill>
                <a:uFill>
                  <a:solidFill>
                    <a:srgbClr val="0000FF"/>
                  </a:solidFill>
                </a:uFill>
              </a:rPr>
              <a:t>Before pre-school age, PTBM, as the first treatment, has shown to improve symptoms of ADHD significantly, which is why the guidelines push to not diagnose a pre-school aged child with ADHD prior to PTBM. </a:t>
            </a:r>
          </a:p>
          <a:p>
            <a:pPr defTabSz="931774"/>
            <a:endParaRPr lang="en-US" u="none" dirty="0">
              <a:solidFill>
                <a:srgbClr val="0000FF"/>
              </a:solidFill>
              <a:uFill>
                <a:solidFill>
                  <a:srgbClr val="0000FF"/>
                </a:solidFill>
              </a:uFill>
            </a:endParaRPr>
          </a:p>
          <a:p>
            <a:pPr defTabSz="931774"/>
            <a:r>
              <a:rPr lang="en-US" b="0" i="0" dirty="0">
                <a:solidFill>
                  <a:srgbClr val="1A1A1A"/>
                </a:solidFill>
                <a:effectLst/>
                <a:latin typeface="Open Sans" panose="020F0502020204030204" pitchFamily="34" charset="0"/>
              </a:rPr>
              <a:t>Why &gt;6? There is insufficient evidence to recommend diagnosis or treatment for children younger than 4 years (other than parent training in behavior management [PTBM], which does not require a diagnosis to be applied); in instances in which ADHD-like symptoms in children younger than 4 years bring substantial impairment, PCCs can consider making a referral for PTBM.</a:t>
            </a:r>
          </a:p>
          <a:p>
            <a:pPr defTabSz="931774"/>
            <a:endParaRPr lang="en-US" b="0" i="0" u="none" dirty="0">
              <a:solidFill>
                <a:srgbClr val="1A1A1A"/>
              </a:solidFill>
              <a:effectLst/>
              <a:uFill>
                <a:solidFill>
                  <a:srgbClr val="0000FF"/>
                </a:solidFill>
              </a:uFill>
              <a:latin typeface="Open Sans" panose="020F0502020204030204" pitchFamily="34" charset="0"/>
            </a:endParaRPr>
          </a:p>
          <a:p>
            <a:pPr defTabSz="931774"/>
            <a:r>
              <a:rPr lang="en-US" u="none" dirty="0">
                <a:solidFill>
                  <a:srgbClr val="0000FF"/>
                </a:solidFill>
                <a:uFill>
                  <a:solidFill>
                    <a:srgbClr val="0000FF"/>
                  </a:solidFill>
                </a:uFill>
              </a:rPr>
              <a:t>Explain why after 6y.o. no PTBM w/o Rx</a:t>
            </a:r>
          </a:p>
        </p:txBody>
      </p:sp>
    </p:spTree>
    <p:extLst>
      <p:ext uri="{BB962C8B-B14F-4D97-AF65-F5344CB8AC3E}">
        <p14:creationId xmlns:p14="http://schemas.microsoft.com/office/powerpoint/2010/main" val="1474434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xfrm>
            <a:off x="381000" y="685800"/>
            <a:ext cx="6096000" cy="3429000"/>
          </a:xfrm>
          <a:prstGeom prst="rect">
            <a:avLst/>
          </a:prstGeom>
        </p:spPr>
        <p:txBody>
          <a:bodyPr/>
          <a:lstStyle/>
          <a:p>
            <a:endParaRPr/>
          </a:p>
        </p:txBody>
      </p:sp>
      <p:sp>
        <p:nvSpPr>
          <p:cNvPr id="158" name="Shape 158"/>
          <p:cNvSpPr>
            <a:spLocks noGrp="1"/>
          </p:cNvSpPr>
          <p:nvPr>
            <p:ph type="body" sz="quarter" idx="1"/>
          </p:nvPr>
        </p:nvSpPr>
        <p:spPr>
          <a:prstGeom prst="rect">
            <a:avLst/>
          </a:prstGeom>
        </p:spPr>
        <p:txBody>
          <a:bodyPr/>
          <a:lstStyle/>
          <a:p>
            <a:pPr algn="just" rtl="0"/>
            <a:r>
              <a:rPr lang="en-US" sz="1800" b="0" i="0" dirty="0">
                <a:solidFill>
                  <a:srgbClr val="595959"/>
                </a:solidFill>
                <a:effectLst/>
                <a:latin typeface="Calibri" panose="020F0502020204030204" pitchFamily="34" charset="0"/>
              </a:rPr>
              <a:t>-no age specific criteria</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Shape 164"/>
          <p:cNvSpPr>
            <a:spLocks noGrp="1" noRot="1" noChangeAspect="1"/>
          </p:cNvSpPr>
          <p:nvPr>
            <p:ph type="sldImg"/>
          </p:nvPr>
        </p:nvSpPr>
        <p:spPr>
          <a:xfrm>
            <a:off x="381000" y="685800"/>
            <a:ext cx="6096000" cy="3429000"/>
          </a:xfrm>
          <a:prstGeom prst="rect">
            <a:avLst/>
          </a:prstGeom>
        </p:spPr>
        <p:txBody>
          <a:bodyPr/>
          <a:lstStyle/>
          <a:p>
            <a:endParaRPr/>
          </a:p>
        </p:txBody>
      </p:sp>
      <p:sp>
        <p:nvSpPr>
          <p:cNvPr id="165" name="Shape 165"/>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noRot="1" noChangeAspect="1"/>
          </p:cNvSpPr>
          <p:nvPr>
            <p:ph type="sldImg"/>
          </p:nvPr>
        </p:nvSpPr>
        <p:spPr>
          <a:xfrm>
            <a:off x="381000" y="685800"/>
            <a:ext cx="6096000" cy="3429000"/>
          </a:xfrm>
          <a:prstGeom prst="rect">
            <a:avLst/>
          </a:prstGeom>
        </p:spPr>
        <p:txBody>
          <a:bodyPr/>
          <a:lstStyle/>
          <a:p>
            <a:endParaRPr/>
          </a:p>
        </p:txBody>
      </p:sp>
      <p:sp>
        <p:nvSpPr>
          <p:cNvPr id="171" name="Shape 171"/>
          <p:cNvSpPr>
            <a:spLocks noGrp="1"/>
          </p:cNvSpPr>
          <p:nvPr>
            <p:ph type="body" sz="quarter" idx="1"/>
          </p:nvPr>
        </p:nvSpPr>
        <p:spPr>
          <a:prstGeom prst="rect">
            <a:avLst/>
          </a:prstGeom>
        </p:spPr>
        <p:txBody>
          <a:bodyPr/>
          <a:lstStyle/>
          <a:p>
            <a:pPr marL="0" indent="0" defTabSz="886968">
              <a:lnSpc>
                <a:spcPct val="90000"/>
              </a:lnSpc>
              <a:buSzTx/>
              <a:buNone/>
              <a:defRPr sz="2134"/>
            </a:pPr>
            <a:r>
              <a:rPr lang="en-US" sz="1200" i="1" dirty="0"/>
              <a:t>*If adult cannot tolerate methylphenidate or </a:t>
            </a:r>
            <a:r>
              <a:rPr lang="en-US" sz="1200" i="1" dirty="0" err="1"/>
              <a:t>lisdexamfetamine</a:t>
            </a:r>
            <a:r>
              <a:rPr lang="en-US" sz="1200" i="1" dirty="0"/>
              <a:t> for the 6-week trial, switch to the other</a:t>
            </a:r>
          </a:p>
          <a:p>
            <a:pPr marL="0" indent="0" defTabSz="886968">
              <a:lnSpc>
                <a:spcPct val="90000"/>
              </a:lnSpc>
              <a:buSzTx/>
              <a:buNone/>
              <a:defRPr sz="2134"/>
            </a:pPr>
            <a:endParaRPr lang="en-US" sz="1200" i="1" dirty="0"/>
          </a:p>
          <a:p>
            <a:pPr algn="just" rtl="0"/>
            <a:r>
              <a:rPr lang="en-US" sz="1200" i="1" dirty="0"/>
              <a:t>“</a:t>
            </a:r>
            <a:r>
              <a:rPr lang="en-US" sz="1800" b="0" i="0" dirty="0">
                <a:solidFill>
                  <a:srgbClr val="595959"/>
                </a:solidFill>
                <a:effectLst/>
                <a:latin typeface="Inter-Regular"/>
              </a:rPr>
              <a:t>Do not offer any of the following medication for ADHD without advice</a:t>
            </a:r>
          </a:p>
          <a:p>
            <a:pPr algn="just" rtl="0"/>
            <a:r>
              <a:rPr lang="en-US" sz="1800" b="0" i="0" dirty="0">
                <a:solidFill>
                  <a:srgbClr val="595959"/>
                </a:solidFill>
                <a:effectLst/>
                <a:latin typeface="Inter-Regular"/>
              </a:rPr>
              <a:t>from a tertiary ADHD service:</a:t>
            </a:r>
          </a:p>
          <a:p>
            <a:pPr algn="just" rtl="0"/>
            <a:r>
              <a:rPr lang="en-US" sz="1800" b="0" i="0" dirty="0">
                <a:solidFill>
                  <a:srgbClr val="595959"/>
                </a:solidFill>
                <a:effectLst/>
                <a:latin typeface="Inter-Regular"/>
              </a:rPr>
              <a:t>• guanfacine for adults (off-label use)</a:t>
            </a:r>
          </a:p>
          <a:p>
            <a:pPr algn="just" rtl="0"/>
            <a:r>
              <a:rPr lang="en-US" sz="1800" b="0" i="0" dirty="0">
                <a:solidFill>
                  <a:srgbClr val="595959"/>
                </a:solidFill>
                <a:effectLst/>
                <a:latin typeface="Inter-Regular"/>
              </a:rPr>
              <a:t>• clonidine for children with ADHD and sleep disturbance, rages or tics (off-label</a:t>
            </a:r>
          </a:p>
          <a:p>
            <a:pPr algn="just" rtl="0"/>
            <a:r>
              <a:rPr lang="en-US" sz="1800" b="0" i="0" dirty="0">
                <a:solidFill>
                  <a:srgbClr val="595959"/>
                </a:solidFill>
                <a:effectLst/>
                <a:latin typeface="Inter-Regular"/>
              </a:rPr>
              <a:t>use)</a:t>
            </a:r>
          </a:p>
          <a:p>
            <a:pPr algn="just" rtl="0"/>
            <a:r>
              <a:rPr lang="en-US" sz="1800" b="0" i="0" dirty="0">
                <a:solidFill>
                  <a:srgbClr val="595959"/>
                </a:solidFill>
                <a:effectLst/>
                <a:latin typeface="Inter-Regular"/>
              </a:rPr>
              <a:t>• atypical antipsychotics in addition to stimulants for people with ADHD and</a:t>
            </a:r>
          </a:p>
          <a:p>
            <a:pPr algn="just" rtl="0"/>
            <a:r>
              <a:rPr lang="en-US" sz="1800" b="0" i="0" dirty="0">
                <a:solidFill>
                  <a:srgbClr val="595959"/>
                </a:solidFill>
                <a:effectLst/>
                <a:latin typeface="Inter-Regular"/>
              </a:rPr>
              <a:t>coexisting pervasive aggression, rages or irritability”</a:t>
            </a:r>
          </a:p>
          <a:p>
            <a:pPr algn="just" rtl="0"/>
            <a:endParaRPr lang="en-US" sz="1200" i="1" dirty="0"/>
          </a:p>
          <a:p>
            <a:pPr marL="0" indent="0" defTabSz="886968">
              <a:lnSpc>
                <a:spcPct val="90000"/>
              </a:lnSpc>
              <a:buSzTx/>
              <a:buNone/>
              <a:defRPr sz="2134"/>
            </a:pPr>
            <a:r>
              <a:rPr lang="en-US" sz="1200" i="1" dirty="0"/>
              <a:t>Since 2018, all recommended medications below are considered off-label for children 5 years old</a:t>
            </a:r>
          </a:p>
          <a:p>
            <a:pPr marL="0" indent="0" defTabSz="886968">
              <a:lnSpc>
                <a:spcPct val="90000"/>
              </a:lnSpc>
              <a:buSzTx/>
              <a:buNone/>
              <a:defRPr sz="2134"/>
            </a:pPr>
            <a:endParaRPr lang="en-US" sz="1200" dirty="0"/>
          </a:p>
          <a:p>
            <a:pPr defTabSz="886968">
              <a:lnSpc>
                <a:spcPct val="90000"/>
              </a:lnSpc>
              <a:buSzTx/>
              <a:defRPr sz="2134"/>
            </a:pPr>
            <a:r>
              <a:rPr lang="en-US" sz="1200" dirty="0"/>
              <a:t>Children &gt;5 years old and young people:</a:t>
            </a:r>
          </a:p>
          <a:p>
            <a:pPr marL="0" indent="0" defTabSz="886968">
              <a:lnSpc>
                <a:spcPct val="90000"/>
              </a:lnSpc>
              <a:buSzTx/>
              <a:buNone/>
              <a:defRPr sz="2134"/>
            </a:pPr>
            <a:r>
              <a:rPr lang="en-US" sz="1200" dirty="0"/>
              <a:t>1</a:t>
            </a:r>
            <a:r>
              <a:rPr lang="en-US" sz="1200" baseline="30000" dirty="0"/>
              <a:t>st</a:t>
            </a:r>
            <a:r>
              <a:rPr lang="en-US" sz="1200" dirty="0"/>
              <a:t> line: Methylphenidate IR/LA</a:t>
            </a:r>
          </a:p>
          <a:p>
            <a:pPr marL="0" indent="0" defTabSz="886968">
              <a:lnSpc>
                <a:spcPct val="90000"/>
              </a:lnSpc>
              <a:buSzTx/>
              <a:buNone/>
              <a:defRPr sz="2134"/>
            </a:pPr>
            <a:endParaRPr lang="en-US" sz="1200" dirty="0"/>
          </a:p>
          <a:p>
            <a:pPr defTabSz="886968">
              <a:lnSpc>
                <a:spcPct val="90000"/>
              </a:lnSpc>
              <a:buSzTx/>
              <a:defRPr sz="2134"/>
            </a:pPr>
            <a:r>
              <a:rPr lang="en-US" sz="1200" dirty="0"/>
              <a:t>Children &gt;old and young people who failed a 6-week trial:</a:t>
            </a:r>
          </a:p>
          <a:p>
            <a:pPr defTabSz="886968">
              <a:lnSpc>
                <a:spcPct val="90000"/>
              </a:lnSpc>
              <a:buSzTx/>
              <a:defRPr sz="2134"/>
            </a:pPr>
            <a:r>
              <a:rPr lang="en-US" sz="1200" dirty="0"/>
              <a:t>2</a:t>
            </a:r>
            <a:r>
              <a:rPr lang="en-US" sz="1200" baseline="30000" dirty="0"/>
              <a:t>nd</a:t>
            </a:r>
            <a:r>
              <a:rPr lang="en-US" sz="1200" dirty="0"/>
              <a:t> line: switch to </a:t>
            </a:r>
            <a:r>
              <a:rPr lang="en-US" sz="1200" dirty="0" err="1"/>
              <a:t>lisdexamfetamine</a:t>
            </a:r>
            <a:endParaRPr lang="en-US" sz="1200" dirty="0"/>
          </a:p>
          <a:p>
            <a:pPr defTabSz="886968">
              <a:lnSpc>
                <a:spcPct val="90000"/>
              </a:lnSpc>
              <a:buSzTx/>
              <a:defRPr sz="2134"/>
            </a:pPr>
            <a:endParaRPr lang="en-US" sz="1200" dirty="0"/>
          </a:p>
          <a:p>
            <a:pPr defTabSz="886968">
              <a:lnSpc>
                <a:spcPct val="90000"/>
              </a:lnSpc>
              <a:buSzTx/>
              <a:defRPr sz="2134"/>
            </a:pPr>
            <a:r>
              <a:rPr lang="en-US" sz="1200" dirty="0"/>
              <a:t>Children &gt;5 years old and young people who respond to </a:t>
            </a:r>
            <a:r>
              <a:rPr lang="en-US" sz="1200" dirty="0" err="1"/>
              <a:t>lisdexamfetamine</a:t>
            </a:r>
            <a:r>
              <a:rPr lang="en-US" sz="1200" dirty="0"/>
              <a:t> but cannot tolerate long lasting effect </a:t>
            </a:r>
          </a:p>
          <a:p>
            <a:pPr defTabSz="886968">
              <a:lnSpc>
                <a:spcPct val="90000"/>
              </a:lnSpc>
              <a:buSzTx/>
              <a:defRPr sz="2134"/>
            </a:pPr>
            <a:r>
              <a:rPr lang="en-US" sz="1200" dirty="0"/>
              <a:t>3</a:t>
            </a:r>
            <a:r>
              <a:rPr lang="en-US" sz="1200" baseline="30000" dirty="0"/>
              <a:t>rd</a:t>
            </a:r>
            <a:r>
              <a:rPr lang="en-US" sz="1200" dirty="0"/>
              <a:t> line: dexamphetamine only approve dot treat ADHD in 6-17 year old when response to methylphenidate clinically inadequate ; not for intolerance of </a:t>
            </a:r>
            <a:r>
              <a:rPr lang="en-US" sz="1200" dirty="0" err="1"/>
              <a:t>lisdexamfetamine</a:t>
            </a:r>
            <a:r>
              <a:rPr lang="en-US" sz="1200" dirty="0"/>
              <a:t> </a:t>
            </a:r>
          </a:p>
          <a:p>
            <a:pPr defTabSz="886968">
              <a:lnSpc>
                <a:spcPct val="90000"/>
              </a:lnSpc>
              <a:buSzTx/>
              <a:defRPr sz="2134"/>
            </a:pPr>
            <a:endParaRPr lang="en-US" sz="1200" dirty="0"/>
          </a:p>
          <a:p>
            <a:pPr defTabSz="886968">
              <a:lnSpc>
                <a:spcPct val="90000"/>
              </a:lnSpc>
              <a:buSzTx/>
              <a:defRPr sz="2134"/>
            </a:pPr>
            <a:r>
              <a:rPr lang="en-US" sz="1200" dirty="0"/>
              <a:t>Children 5 years and over and young people</a:t>
            </a:r>
          </a:p>
          <a:p>
            <a:pPr defTabSz="886968">
              <a:lnSpc>
                <a:spcPct val="90000"/>
              </a:lnSpc>
              <a:buSzTx/>
              <a:defRPr sz="2134"/>
            </a:pPr>
            <a:r>
              <a:rPr lang="en-US" sz="1200" dirty="0"/>
              <a:t>4</a:t>
            </a:r>
            <a:r>
              <a:rPr lang="en-US" sz="1200" baseline="30000" dirty="0"/>
              <a:t>th</a:t>
            </a:r>
            <a:r>
              <a:rPr lang="en-US" sz="1200" dirty="0"/>
              <a:t> line: atomoxetine or guanfacine if cannot tolerate methylphenidate or </a:t>
            </a:r>
            <a:r>
              <a:rPr lang="en-US" sz="1200" dirty="0" err="1"/>
              <a:t>lisdexamfetamine</a:t>
            </a:r>
            <a:r>
              <a:rPr lang="en-US" sz="1200" dirty="0"/>
              <a:t> failed 6 week trials of both (off-label)</a:t>
            </a:r>
          </a:p>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noRot="1" noChangeAspect="1"/>
          </p:cNvSpPr>
          <p:nvPr>
            <p:ph type="sldImg"/>
          </p:nvPr>
        </p:nvSpPr>
        <p:spPr>
          <a:xfrm>
            <a:off x="381000" y="685800"/>
            <a:ext cx="6096000" cy="3429000"/>
          </a:xfrm>
          <a:prstGeom prst="rect">
            <a:avLst/>
          </a:prstGeom>
        </p:spPr>
        <p:txBody>
          <a:bodyPr/>
          <a:lstStyle/>
          <a:p>
            <a:endParaRPr/>
          </a:p>
        </p:txBody>
      </p:sp>
      <p:sp>
        <p:nvSpPr>
          <p:cNvPr id="171" name="Shape 171"/>
          <p:cNvSpPr>
            <a:spLocks noGrp="1"/>
          </p:cNvSpPr>
          <p:nvPr>
            <p:ph type="body" sz="quarter" idx="1"/>
          </p:nvPr>
        </p:nvSpPr>
        <p:spPr>
          <a:prstGeom prst="rect">
            <a:avLst/>
          </a:prstGeom>
        </p:spPr>
        <p:txBody>
          <a:bodyPr/>
          <a:lstStyle/>
          <a:p>
            <a:r>
              <a:rPr lang="en-US" dirty="0" err="1"/>
              <a:t>Kawabe</a:t>
            </a:r>
            <a:r>
              <a:rPr lang="en-US" dirty="0"/>
              <a:t> et al. 2024</a:t>
            </a:r>
          </a:p>
          <a:p>
            <a:endParaRPr lang="en-US" dirty="0"/>
          </a:p>
          <a:p>
            <a:r>
              <a:rPr lang="en-US" dirty="0"/>
              <a:t>For the most part, data collected from national databases and guidelines unclear (based off of prescribed </a:t>
            </a:r>
            <a:r>
              <a:rPr lang="en-US" dirty="0" err="1"/>
              <a:t>Rxs</a:t>
            </a:r>
            <a:r>
              <a:rPr lang="en-US" dirty="0"/>
              <a:t>)</a:t>
            </a:r>
          </a:p>
          <a:p>
            <a:endParaRPr lang="en-US" dirty="0"/>
          </a:p>
          <a:p>
            <a:r>
              <a:rPr lang="en-US" dirty="0"/>
              <a:t>2022 Japanese guidelines for ADHD:</a:t>
            </a:r>
          </a:p>
          <a:p>
            <a:r>
              <a:rPr lang="en-US" dirty="0"/>
              <a:t>1</a:t>
            </a:r>
            <a:r>
              <a:rPr lang="en-US" baseline="30000" dirty="0"/>
              <a:t>st</a:t>
            </a:r>
            <a:r>
              <a:rPr lang="en-US" dirty="0"/>
              <a:t> line: psychosocial treatment in the school environment</a:t>
            </a:r>
          </a:p>
          <a:p>
            <a:r>
              <a:rPr lang="en-US" dirty="0"/>
              <a:t>2</a:t>
            </a:r>
            <a:r>
              <a:rPr lang="en-US" baseline="30000" dirty="0"/>
              <a:t>nd</a:t>
            </a:r>
            <a:r>
              <a:rPr lang="en-US" dirty="0"/>
              <a:t> line: pharmacological treatment </a:t>
            </a:r>
          </a:p>
        </p:txBody>
      </p:sp>
    </p:spTree>
    <p:extLst>
      <p:ext uri="{BB962C8B-B14F-4D97-AF65-F5344CB8AC3E}">
        <p14:creationId xmlns:p14="http://schemas.microsoft.com/office/powerpoint/2010/main" val="2485009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Shape 182"/>
          <p:cNvSpPr>
            <a:spLocks noGrp="1" noRot="1" noChangeAspect="1"/>
          </p:cNvSpPr>
          <p:nvPr>
            <p:ph type="sldImg"/>
          </p:nvPr>
        </p:nvSpPr>
        <p:spPr>
          <a:xfrm>
            <a:off x="381000" y="685800"/>
            <a:ext cx="6096000" cy="3429000"/>
          </a:xfrm>
          <a:prstGeom prst="rect">
            <a:avLst/>
          </a:prstGeom>
        </p:spPr>
        <p:txBody>
          <a:bodyPr/>
          <a:lstStyle/>
          <a:p>
            <a:endParaRPr/>
          </a:p>
        </p:txBody>
      </p:sp>
      <p:sp>
        <p:nvSpPr>
          <p:cNvPr id="183" name="Shape 183"/>
          <p:cNvSpPr>
            <a:spLocks noGrp="1"/>
          </p:cNvSpPr>
          <p:nvPr>
            <p:ph type="body" sz="quarter" idx="1"/>
          </p:nvPr>
        </p:nvSpPr>
        <p:spPr>
          <a:prstGeom prst="rect">
            <a:avLst/>
          </a:prstGeom>
        </p:spPr>
        <p:txBody>
          <a:bodyPr/>
          <a:lstStyle/>
          <a:p>
            <a:r>
              <a:rPr lang="en-US" dirty="0"/>
              <a:t>More common co-morbidities: not to be confused with definitive traits of ADHD</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noRot="1" noChangeAspect="1"/>
          </p:cNvSpPr>
          <p:nvPr>
            <p:ph type="sldImg"/>
          </p:nvPr>
        </p:nvSpPr>
        <p:spPr>
          <a:xfrm>
            <a:off x="381000" y="685800"/>
            <a:ext cx="6096000" cy="3429000"/>
          </a:xfrm>
          <a:prstGeom prst="rect">
            <a:avLst/>
          </a:prstGeom>
        </p:spPr>
        <p:txBody>
          <a:bodyPr/>
          <a:lstStyle/>
          <a:p>
            <a:endParaRPr/>
          </a:p>
        </p:txBody>
      </p:sp>
      <p:sp>
        <p:nvSpPr>
          <p:cNvPr id="189" name="Shape 189"/>
          <p:cNvSpPr>
            <a:spLocks noGrp="1"/>
          </p:cNvSpPr>
          <p:nvPr>
            <p:ph type="body" sz="quarter" idx="1"/>
          </p:nvPr>
        </p:nvSpPr>
        <p:spPr>
          <a:prstGeom prst="rect">
            <a:avLst/>
          </a:prstGeom>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b="0" i="0" dirty="0">
                <a:solidFill>
                  <a:srgbClr val="293340"/>
                </a:solidFill>
                <a:effectLst/>
                <a:latin typeface="Open Sans" panose="020F0502020204030204" pitchFamily="34" charset="0"/>
              </a:rPr>
              <a:t>For adults, it is about medical history/contraindications and preference</a:t>
            </a:r>
          </a:p>
          <a:p>
            <a:pPr marL="0" marR="0" lvl="0" indent="0" algn="l" defTabSz="914400" eaLnBrk="1" fontAlgn="auto" latinLnBrk="0" hangingPunct="1">
              <a:lnSpc>
                <a:spcPct val="100000"/>
              </a:lnSpc>
              <a:spcBef>
                <a:spcPts val="0"/>
              </a:spcBef>
              <a:spcAft>
                <a:spcPts val="0"/>
              </a:spcAft>
              <a:buClrTx/>
              <a:buSzTx/>
              <a:buFontTx/>
              <a:buNone/>
              <a:tabLst/>
              <a:defRPr/>
            </a:pPr>
            <a:endParaRPr lang="en-US" b="0" i="0" dirty="0">
              <a:solidFill>
                <a:srgbClr val="293340"/>
              </a:solidFill>
              <a:effectLst/>
              <a:latin typeface="Open Sans" panose="020F0502020204030204" pitchFamily="34" charset="0"/>
            </a:endParaRPr>
          </a:p>
          <a:p>
            <a:pPr marL="0" marR="0" lvl="0" indent="0" algn="l" defTabSz="914400" eaLnBrk="1" fontAlgn="auto" latinLnBrk="0" hangingPunct="1">
              <a:lnSpc>
                <a:spcPct val="100000"/>
              </a:lnSpc>
              <a:spcBef>
                <a:spcPts val="0"/>
              </a:spcBef>
              <a:spcAft>
                <a:spcPts val="0"/>
              </a:spcAft>
              <a:buClrTx/>
              <a:buSzTx/>
              <a:buFontTx/>
              <a:buNone/>
              <a:tabLst/>
              <a:defRPr/>
            </a:pPr>
            <a:r>
              <a:rPr lang="en-US" b="0" i="0" dirty="0">
                <a:solidFill>
                  <a:srgbClr val="293340"/>
                </a:solidFill>
                <a:effectLst/>
                <a:latin typeface="Open Sans" panose="020F0502020204030204" pitchFamily="34" charset="0"/>
              </a:rPr>
              <a:t>For many people with ADHD, medication reduces hyperactivity and impulsivity and improves their ability to focus, work, and learn. Sometimes, several different medications or dosages must be tried before finding the one that works for a particular person. Anyone taking a medication must be monitored closely by their prescribing doctor.</a:t>
            </a:r>
          </a:p>
          <a:p>
            <a:endParaRPr u="sng" dirty="0">
              <a:solidFill>
                <a:srgbClr val="0000FF"/>
              </a:solidFill>
              <a:uFill>
                <a:solidFill>
                  <a:srgbClr val="0000FF"/>
                </a:solidFill>
              </a:uFill>
              <a:hlinkClick r:id="rId3"/>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a:spLocks noGrp="1" noRot="1" noChangeAspect="1"/>
          </p:cNvSpPr>
          <p:nvPr>
            <p:ph type="sldImg"/>
          </p:nvPr>
        </p:nvSpPr>
        <p:spPr>
          <a:xfrm>
            <a:off x="381000" y="685800"/>
            <a:ext cx="6096000" cy="3429000"/>
          </a:xfrm>
          <a:prstGeom prst="rect">
            <a:avLst/>
          </a:prstGeom>
        </p:spPr>
        <p:txBody>
          <a:bodyPr/>
          <a:lstStyle/>
          <a:p>
            <a:endParaRPr/>
          </a:p>
        </p:txBody>
      </p:sp>
      <p:sp>
        <p:nvSpPr>
          <p:cNvPr id="199" name="Shape 199"/>
          <p:cNvSpPr>
            <a:spLocks noGrp="1"/>
          </p:cNvSpPr>
          <p:nvPr>
            <p:ph type="body" sz="quarter" idx="1"/>
          </p:nvPr>
        </p:nvSpPr>
        <p:spPr>
          <a:prstGeom prst="rect">
            <a:avLst/>
          </a:prstGeom>
        </p:spPr>
        <p:txBody>
          <a:bodyPr/>
          <a:lstStyle/>
          <a:p>
            <a:endParaRPr u="sng" dirty="0">
              <a:solidFill>
                <a:srgbClr val="0000FF"/>
              </a:solidFill>
              <a:uFill>
                <a:solidFill>
                  <a:srgbClr val="0000FF"/>
                </a:solidFill>
              </a:uFill>
              <a:hlinkClick r:id="rId3"/>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3014f7f93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33014f7f93c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XR, IR, OSM</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SzTx/>
              <a:buNone/>
            </a:pPr>
            <a:endParaRPr lang="en-US" dirty="0"/>
          </a:p>
        </p:txBody>
      </p:sp>
    </p:spTree>
    <p:extLst>
      <p:ext uri="{BB962C8B-B14F-4D97-AF65-F5344CB8AC3E}">
        <p14:creationId xmlns:p14="http://schemas.microsoft.com/office/powerpoint/2010/main" val="32673325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just"/>
            <a:r>
              <a:rPr lang="en-US" sz="1800" b="0" i="0" dirty="0">
                <a:effectLst/>
                <a:latin typeface="Calibri" panose="020F0502020204030204" pitchFamily="34" charset="0"/>
              </a:rPr>
              <a:t>Adding omega-3 to diet increases its concentration in the cell membrane therefore improving</a:t>
            </a:r>
          </a:p>
          <a:p>
            <a:pPr algn="just"/>
            <a:r>
              <a:rPr lang="en-US" sz="1800" b="0" i="0" dirty="0">
                <a:effectLst/>
                <a:latin typeface="Calibri" panose="020F0502020204030204" pitchFamily="34" charset="0"/>
              </a:rPr>
              <a:t>transmission of neurotransmitters by diminishing neuroinflammation, especially in the frontal cortex. </a:t>
            </a:r>
          </a:p>
          <a:p>
            <a:pPr algn="just"/>
            <a:endParaRPr lang="en-US" sz="1800" b="0" i="0" dirty="0">
              <a:effectLst/>
              <a:latin typeface="Calibri" panose="020F0502020204030204" pitchFamily="34" charset="0"/>
            </a:endParaRPr>
          </a:p>
          <a:p>
            <a:pPr algn="just"/>
            <a:r>
              <a:rPr lang="en-US" sz="1800" b="0" i="0" dirty="0">
                <a:effectLst/>
                <a:latin typeface="Calibri" panose="020F0502020204030204" pitchFamily="34" charset="0"/>
              </a:rPr>
              <a:t>Studies have found that omega-3 levels are lower in the blood of children with ADHD. Most data reveal minimal improvement, though.</a:t>
            </a:r>
            <a:endParaRPr lang="en-US" dirty="0"/>
          </a:p>
        </p:txBody>
      </p:sp>
    </p:spTree>
    <p:extLst>
      <p:ext uri="{BB962C8B-B14F-4D97-AF65-F5344CB8AC3E}">
        <p14:creationId xmlns:p14="http://schemas.microsoft.com/office/powerpoint/2010/main" val="30333993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16761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r>
              <a:rPr lang="en-US" b="0" i="0" dirty="0">
                <a:solidFill>
                  <a:srgbClr val="293340"/>
                </a:solidFill>
                <a:effectLst/>
                <a:latin typeface="Open Sans" panose="020F0502020204030204" pitchFamily="34" charset="0"/>
              </a:rPr>
              <a:t>A professional therapist or life coach can help adults with ADHD learn to organize their life with tools. They can also provide practical tips for managing daily life, such as:</a:t>
            </a:r>
          </a:p>
          <a:p>
            <a:pPr algn="l">
              <a:buFont typeface="Arial" panose="020B0604020202020204" pitchFamily="34" charset="0"/>
              <a:buChar char="•"/>
            </a:pPr>
            <a:r>
              <a:rPr lang="en-US" b="0" i="0" dirty="0">
                <a:solidFill>
                  <a:srgbClr val="293340"/>
                </a:solidFill>
                <a:effectLst/>
                <a:latin typeface="Open Sans" panose="020F0502020204030204" pitchFamily="34" charset="0"/>
              </a:rPr>
              <a:t>Stick to routines.</a:t>
            </a:r>
          </a:p>
          <a:p>
            <a:pPr algn="l">
              <a:buFont typeface="Arial" panose="020B0604020202020204" pitchFamily="34" charset="0"/>
              <a:buChar char="•"/>
            </a:pPr>
            <a:r>
              <a:rPr lang="en-US" b="0" i="0" dirty="0">
                <a:solidFill>
                  <a:srgbClr val="293340"/>
                </a:solidFill>
                <a:effectLst/>
                <a:latin typeface="Open Sans" panose="020F0502020204030204" pitchFamily="34" charset="0"/>
              </a:rPr>
              <a:t>Make lists for different tasks and activities.</a:t>
            </a:r>
          </a:p>
          <a:p>
            <a:pPr algn="l">
              <a:buFont typeface="Arial" panose="020B0604020202020204" pitchFamily="34" charset="0"/>
              <a:buChar char="•"/>
            </a:pPr>
            <a:r>
              <a:rPr lang="en-US" b="0" i="0" dirty="0">
                <a:solidFill>
                  <a:srgbClr val="293340"/>
                </a:solidFill>
                <a:effectLst/>
                <a:latin typeface="Open Sans" panose="020F0502020204030204" pitchFamily="34" charset="0"/>
              </a:rPr>
              <a:t>Use a calendar for scheduling events.</a:t>
            </a:r>
          </a:p>
          <a:p>
            <a:pPr algn="l">
              <a:buFont typeface="Arial" panose="020B0604020202020204" pitchFamily="34" charset="0"/>
              <a:buChar char="•"/>
            </a:pPr>
            <a:r>
              <a:rPr lang="en-US" b="0" i="0" dirty="0">
                <a:solidFill>
                  <a:srgbClr val="293340"/>
                </a:solidFill>
                <a:effectLst/>
                <a:latin typeface="Open Sans" panose="020F0502020204030204" pitchFamily="34" charset="0"/>
              </a:rPr>
              <a:t>Write reminder notes.</a:t>
            </a:r>
          </a:p>
          <a:p>
            <a:pPr algn="l">
              <a:buFont typeface="Arial" panose="020B0604020202020204" pitchFamily="34" charset="0"/>
              <a:buChar char="•"/>
            </a:pPr>
            <a:r>
              <a:rPr lang="en-US" b="0" i="0" dirty="0">
                <a:solidFill>
                  <a:srgbClr val="293340"/>
                </a:solidFill>
                <a:effectLst/>
                <a:latin typeface="Open Sans" panose="020F0502020204030204" pitchFamily="34" charset="0"/>
              </a:rPr>
              <a:t>Get regular exercise, especially when feeling hyperactive or restless.</a:t>
            </a:r>
          </a:p>
          <a:p>
            <a:pPr algn="l">
              <a:buFont typeface="Arial" panose="020B0604020202020204" pitchFamily="34" charset="0"/>
              <a:buChar char="•"/>
            </a:pPr>
            <a:r>
              <a:rPr lang="en-US" b="0" i="0" dirty="0">
                <a:solidFill>
                  <a:srgbClr val="293340"/>
                </a:solidFill>
                <a:effectLst/>
                <a:latin typeface="Open Sans" panose="020F0502020204030204" pitchFamily="34" charset="0"/>
              </a:rPr>
              <a:t>Assign a special place for important items, like keys, bills, and paperwork.</a:t>
            </a:r>
          </a:p>
          <a:p>
            <a:pPr algn="l">
              <a:buFont typeface="Arial" panose="020B0604020202020204" pitchFamily="34" charset="0"/>
              <a:buChar char="•"/>
            </a:pPr>
            <a:r>
              <a:rPr lang="en-US" b="0" i="0" dirty="0">
                <a:solidFill>
                  <a:srgbClr val="293340"/>
                </a:solidFill>
                <a:effectLst/>
                <a:latin typeface="Open Sans" panose="020F0502020204030204" pitchFamily="34" charset="0"/>
              </a:rPr>
              <a:t>Break down large tasks into more manageable, smaller steps so that completing each part of the task provides a sense of accomplishment.</a:t>
            </a:r>
          </a:p>
          <a:p>
            <a:endParaRPr lang="en-US" dirty="0"/>
          </a:p>
        </p:txBody>
      </p:sp>
    </p:spTree>
    <p:extLst>
      <p:ext uri="{BB962C8B-B14F-4D97-AF65-F5344CB8AC3E}">
        <p14:creationId xmlns:p14="http://schemas.microsoft.com/office/powerpoint/2010/main" val="27740582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SzTx/>
              <a:buNone/>
            </a:pPr>
            <a:endParaRPr lang="en-US" dirty="0"/>
          </a:p>
        </p:txBody>
      </p:sp>
    </p:spTree>
    <p:extLst>
      <p:ext uri="{BB962C8B-B14F-4D97-AF65-F5344CB8AC3E}">
        <p14:creationId xmlns:p14="http://schemas.microsoft.com/office/powerpoint/2010/main" val="39704806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SzTx/>
              <a:buNone/>
            </a:pPr>
            <a:endParaRPr lang="en-US" dirty="0"/>
          </a:p>
        </p:txBody>
      </p:sp>
    </p:spTree>
    <p:extLst>
      <p:ext uri="{BB962C8B-B14F-4D97-AF65-F5344CB8AC3E}">
        <p14:creationId xmlns:p14="http://schemas.microsoft.com/office/powerpoint/2010/main" val="805843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08816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5" name="Rectangle 3"/>
          <p:cNvSpPr/>
          <p:nvPr/>
        </p:nvSpPr>
        <p:spPr>
          <a:xfrm>
            <a:off x="0" y="4594623"/>
            <a:ext cx="9144000" cy="555805"/>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6" name="Non-Opioid Medications for the Management of Chronic Pain"/>
          <p:cNvSpPr txBox="1">
            <a:spLocks noGrp="1"/>
          </p:cNvSpPr>
          <p:nvPr>
            <p:ph type="title" hasCustomPrompt="1"/>
          </p:nvPr>
        </p:nvSpPr>
        <p:spPr>
          <a:xfrm>
            <a:off x="800098" y="2536031"/>
            <a:ext cx="7543801" cy="1102520"/>
          </a:xfrm>
          <a:prstGeom prst="rect">
            <a:avLst/>
          </a:prstGeom>
        </p:spPr>
        <p:txBody>
          <a:bodyPr/>
          <a:lstStyle>
            <a:lvl1pPr algn="ctr">
              <a:defRPr sz="3200"/>
            </a:lvl1pPr>
          </a:lstStyle>
          <a:p>
            <a:r>
              <a:t>Non-Opioid Medications for the Management of Chronic Pain</a:t>
            </a:r>
          </a:p>
        </p:txBody>
      </p:sp>
      <p:sp>
        <p:nvSpPr>
          <p:cNvPr id="27" name="Body Level One…"/>
          <p:cNvSpPr txBox="1">
            <a:spLocks noGrp="1"/>
          </p:cNvSpPr>
          <p:nvPr>
            <p:ph type="body" sz="quarter" idx="1" hasCustomPrompt="1"/>
          </p:nvPr>
        </p:nvSpPr>
        <p:spPr>
          <a:xfrm>
            <a:off x="1371599" y="3638550"/>
            <a:ext cx="6400801" cy="914400"/>
          </a:xfrm>
          <a:prstGeom prst="rect">
            <a:avLst/>
          </a:prstGeom>
        </p:spPr>
        <p:txBody>
          <a:bodyPr/>
          <a:lstStyle>
            <a:lvl1pPr marL="0" indent="0" algn="ctr">
              <a:buClrTx/>
              <a:buSzTx/>
              <a:buFontTx/>
              <a:buNone/>
              <a:defRPr sz="2400" b="1"/>
            </a:lvl1pPr>
            <a:lvl2pPr marL="0" indent="457200" algn="ctr">
              <a:buClrTx/>
              <a:buSzTx/>
              <a:buFontTx/>
              <a:buNone/>
              <a:defRPr sz="2400" b="1"/>
            </a:lvl2pPr>
            <a:lvl3pPr marL="0" indent="914400" algn="ctr">
              <a:buClrTx/>
              <a:buSzTx/>
              <a:buFontTx/>
              <a:buNone/>
              <a:defRPr sz="2400" b="1"/>
            </a:lvl3pPr>
            <a:lvl4pPr marL="0" indent="1371600" algn="ctr">
              <a:buClrTx/>
              <a:buSzTx/>
              <a:buFontTx/>
              <a:buNone/>
              <a:defRPr sz="2400" b="1"/>
            </a:lvl4pPr>
            <a:lvl5pPr marL="0" indent="1828800" algn="ctr">
              <a:buClrTx/>
              <a:buSzTx/>
              <a:buFontTx/>
              <a:buNone/>
              <a:defRPr sz="2400" b="1"/>
            </a:lvl5pPr>
          </a:lstStyle>
          <a:p>
            <a:r>
              <a:t>Jessica Hagel, PharmDOctober 30, 2024</a:t>
            </a:r>
          </a:p>
          <a:p>
            <a:pPr lvl="1"/>
            <a:endParaRPr/>
          </a:p>
          <a:p>
            <a:pPr lvl="2"/>
            <a:endParaRPr/>
          </a:p>
          <a:p>
            <a:pPr lvl="3"/>
            <a:endParaRPr/>
          </a:p>
          <a:p>
            <a:pPr lvl="4"/>
            <a:endParaRPr/>
          </a:p>
        </p:txBody>
      </p:sp>
      <p:pic>
        <p:nvPicPr>
          <p:cNvPr id="28" name="Picture 3" descr="Picture 3"/>
          <p:cNvPicPr>
            <a:picLocks noChangeAspect="1"/>
          </p:cNvPicPr>
          <p:nvPr/>
        </p:nvPicPr>
        <p:blipFill>
          <a:blip r:embed="rId2"/>
          <a:stretch>
            <a:fillRect/>
          </a:stretch>
        </p:blipFill>
        <p:spPr>
          <a:xfrm>
            <a:off x="3649264" y="557961"/>
            <a:ext cx="1845470" cy="1845469"/>
          </a:xfrm>
          <a:prstGeom prst="rect">
            <a:avLst/>
          </a:prstGeom>
          <a:ln w="12700">
            <a:miter lim="400000"/>
          </a:ln>
        </p:spPr>
      </p:pic>
      <p:sp>
        <p:nvSpPr>
          <p:cNvPr id="29" name="Slide Number"/>
          <p:cNvSpPr txBox="1">
            <a:spLocks noGrp="1"/>
          </p:cNvSpPr>
          <p:nvPr>
            <p:ph type="sldNum" sz="quarter" idx="2"/>
          </p:nvPr>
        </p:nvSpPr>
        <p:spPr>
          <a:xfrm>
            <a:off x="4419600" y="4627562"/>
            <a:ext cx="2133600" cy="2794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36" name="Different title per slide, Franklin Gothic Medium 28pt"/>
          <p:cNvSpPr txBox="1">
            <a:spLocks noGrp="1"/>
          </p:cNvSpPr>
          <p:nvPr>
            <p:ph type="title" hasCustomPrompt="1"/>
          </p:nvPr>
        </p:nvSpPr>
        <p:spPr>
          <a:prstGeom prst="rect">
            <a:avLst/>
          </a:prstGeom>
        </p:spPr>
        <p:txBody>
          <a:bodyPr/>
          <a:lstStyle/>
          <a:p>
            <a:r>
              <a:t>Different title per slide, Franklin Gothic Medium 28pt</a:t>
            </a:r>
          </a:p>
        </p:txBody>
      </p:sp>
      <p:sp>
        <p:nvSpPr>
          <p:cNvPr id="37" name="Body Level One…"/>
          <p:cNvSpPr txBox="1">
            <a:spLocks noGrp="1"/>
          </p:cNvSpPr>
          <p:nvPr>
            <p:ph type="body" idx="1" hasCustomPrompt="1"/>
          </p:nvPr>
        </p:nvSpPr>
        <p:spPr>
          <a:prstGeom prst="rect">
            <a:avLst/>
          </a:prstGeom>
        </p:spPr>
        <p:txBody>
          <a:bodyPr/>
          <a:lstStyle/>
          <a:p>
            <a:r>
              <a:t>Click to edit Master text styles</a:t>
            </a:r>
          </a:p>
          <a:p>
            <a:pPr lvl="1"/>
            <a:endParaRPr/>
          </a:p>
          <a:p>
            <a:pPr lvl="2"/>
            <a:endParaRPr/>
          </a:p>
          <a:p>
            <a:pPr lvl="3"/>
            <a:endParaRPr/>
          </a:p>
          <a:p>
            <a:pPr lvl="4"/>
            <a:endParaRPr/>
          </a:p>
        </p:txBody>
      </p:sp>
      <p:sp>
        <p:nvSpPr>
          <p:cNvPr id="3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45" name="Rectangle 3"/>
          <p:cNvSpPr/>
          <p:nvPr/>
        </p:nvSpPr>
        <p:spPr>
          <a:xfrm>
            <a:off x="0" y="4594623"/>
            <a:ext cx="9144000" cy="555805"/>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46" name="Different title per slide, Franklin Gothic Medium 28pt"/>
          <p:cNvSpPr txBox="1">
            <a:spLocks noGrp="1"/>
          </p:cNvSpPr>
          <p:nvPr>
            <p:ph type="title" hasCustomPrompt="1"/>
          </p:nvPr>
        </p:nvSpPr>
        <p:spPr>
          <a:prstGeom prst="rect">
            <a:avLst/>
          </a:prstGeom>
        </p:spPr>
        <p:txBody>
          <a:bodyPr/>
          <a:lstStyle>
            <a:lvl1pPr>
              <a:defRPr>
                <a:solidFill>
                  <a:srgbClr val="051C48"/>
                </a:solidFill>
              </a:defRPr>
            </a:lvl1pPr>
          </a:lstStyle>
          <a:p>
            <a:r>
              <a:t>Different title per slide, Franklin Gothic Medium 28pt</a:t>
            </a:r>
          </a:p>
        </p:txBody>
      </p:sp>
      <p:sp>
        <p:nvSpPr>
          <p:cNvPr id="47" name="Body Level One…"/>
          <p:cNvSpPr txBox="1">
            <a:spLocks noGrp="1"/>
          </p:cNvSpPr>
          <p:nvPr>
            <p:ph type="body" sz="half" idx="1"/>
          </p:nvPr>
        </p:nvSpPr>
        <p:spPr>
          <a:xfrm>
            <a:off x="457200" y="1123950"/>
            <a:ext cx="4038600" cy="3276600"/>
          </a:xfrm>
          <a:prstGeom prst="rect">
            <a:avLst/>
          </a:prstGeom>
        </p:spPr>
        <p:txBody>
          <a:bodyPr/>
          <a:lstStyle>
            <a:lvl4pPr marL="1651000" indent="-279400"/>
            <a:lvl5pPr marL="2108200" indent="-279400"/>
          </a:lstStyle>
          <a:p>
            <a:r>
              <a:t>Body Level One</a:t>
            </a:r>
          </a:p>
          <a:p>
            <a:pPr lvl="1"/>
            <a:r>
              <a:t>Body Level Two</a:t>
            </a:r>
          </a:p>
          <a:p>
            <a:pPr lvl="2"/>
            <a:r>
              <a:t>Body Level Three</a:t>
            </a:r>
          </a:p>
          <a:p>
            <a:pPr lvl="3"/>
            <a:r>
              <a:t>Body Level Four</a:t>
            </a:r>
          </a:p>
          <a:p>
            <a:pPr lvl="4"/>
            <a:r>
              <a:t>Body Level Five</a:t>
            </a:r>
          </a:p>
        </p:txBody>
      </p:sp>
      <p:pic>
        <p:nvPicPr>
          <p:cNvPr id="48" name="Picture 22" descr="Picture 22"/>
          <p:cNvPicPr>
            <a:picLocks noChangeAspect="1"/>
          </p:cNvPicPr>
          <p:nvPr/>
        </p:nvPicPr>
        <p:blipFill>
          <a:blip r:embed="rId2"/>
          <a:stretch>
            <a:fillRect/>
          </a:stretch>
        </p:blipFill>
        <p:spPr>
          <a:xfrm>
            <a:off x="179297" y="4594623"/>
            <a:ext cx="555806" cy="555805"/>
          </a:xfrm>
          <a:prstGeom prst="rect">
            <a:avLst/>
          </a:prstGeom>
          <a:ln w="12700">
            <a:miter lim="400000"/>
          </a:ln>
        </p:spPr>
      </p:pic>
      <p:pic>
        <p:nvPicPr>
          <p:cNvPr id="49" name="Picture 23" descr="Picture 23"/>
          <p:cNvPicPr>
            <a:picLocks noChangeAspect="1"/>
          </p:cNvPicPr>
          <p:nvPr/>
        </p:nvPicPr>
        <p:blipFill>
          <a:blip r:embed="rId3"/>
          <a:stretch>
            <a:fillRect/>
          </a:stretch>
        </p:blipFill>
        <p:spPr>
          <a:xfrm>
            <a:off x="8458200" y="4643925"/>
            <a:ext cx="457200" cy="457201"/>
          </a:xfrm>
          <a:prstGeom prst="rect">
            <a:avLst/>
          </a:prstGeom>
          <a:ln w="12700">
            <a:miter lim="400000"/>
          </a:ln>
        </p:spPr>
      </p:pic>
      <p:grpSp>
        <p:nvGrpSpPr>
          <p:cNvPr id="59" name="Group 8"/>
          <p:cNvGrpSpPr/>
          <p:nvPr/>
        </p:nvGrpSpPr>
        <p:grpSpPr>
          <a:xfrm>
            <a:off x="457199" y="895350"/>
            <a:ext cx="8229601" cy="0"/>
            <a:chOff x="0" y="0"/>
            <a:chExt cx="8229600" cy="0"/>
          </a:xfrm>
        </p:grpSpPr>
        <p:sp>
          <p:nvSpPr>
            <p:cNvPr id="50" name="Straight Connector 9"/>
            <p:cNvSpPr/>
            <p:nvPr/>
          </p:nvSpPr>
          <p:spPr>
            <a:xfrm>
              <a:off x="0" y="0"/>
              <a:ext cx="914400" cy="0"/>
            </a:xfrm>
            <a:prstGeom prst="line">
              <a:avLst/>
            </a:prstGeom>
            <a:noFill/>
            <a:ln w="50800" cap="flat">
              <a:solidFill>
                <a:schemeClr val="accent1"/>
              </a:solidFill>
              <a:prstDash val="solid"/>
              <a:round/>
            </a:ln>
            <a:effectLst/>
          </p:spPr>
          <p:txBody>
            <a:bodyPr wrap="square" lIns="45719" tIns="45719" rIns="45719" bIns="45719" numCol="1" anchor="t">
              <a:noAutofit/>
            </a:bodyPr>
            <a:lstStyle/>
            <a:p>
              <a:endParaRPr/>
            </a:p>
          </p:txBody>
        </p:sp>
        <p:sp>
          <p:nvSpPr>
            <p:cNvPr id="51" name="Straight Connector 11"/>
            <p:cNvSpPr/>
            <p:nvPr/>
          </p:nvSpPr>
          <p:spPr>
            <a:xfrm>
              <a:off x="9144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52" name="Straight Connector 12"/>
            <p:cNvSpPr/>
            <p:nvPr/>
          </p:nvSpPr>
          <p:spPr>
            <a:xfrm>
              <a:off x="1828800" y="0"/>
              <a:ext cx="914400" cy="0"/>
            </a:xfrm>
            <a:prstGeom prst="line">
              <a:avLst/>
            </a:prstGeom>
            <a:noFill/>
            <a:ln w="50800" cap="flat">
              <a:solidFill>
                <a:srgbClr val="092068"/>
              </a:solidFill>
              <a:prstDash val="solid"/>
              <a:round/>
            </a:ln>
            <a:effectLst/>
          </p:spPr>
          <p:txBody>
            <a:bodyPr wrap="square" lIns="45719" tIns="45719" rIns="45719" bIns="45719" numCol="1" anchor="t">
              <a:noAutofit/>
            </a:bodyPr>
            <a:lstStyle/>
            <a:p>
              <a:endParaRPr/>
            </a:p>
          </p:txBody>
        </p:sp>
        <p:sp>
          <p:nvSpPr>
            <p:cNvPr id="53" name="Straight Connector 13"/>
            <p:cNvSpPr/>
            <p:nvPr/>
          </p:nvSpPr>
          <p:spPr>
            <a:xfrm>
              <a:off x="27432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54" name="Straight Connector 14"/>
            <p:cNvSpPr/>
            <p:nvPr/>
          </p:nvSpPr>
          <p:spPr>
            <a:xfrm>
              <a:off x="3657600" y="0"/>
              <a:ext cx="914400" cy="0"/>
            </a:xfrm>
            <a:prstGeom prst="line">
              <a:avLst/>
            </a:prstGeom>
            <a:noFill/>
            <a:ln w="50800" cap="flat">
              <a:solidFill>
                <a:schemeClr val="accent1"/>
              </a:solidFill>
              <a:prstDash val="solid"/>
              <a:round/>
            </a:ln>
            <a:effectLst/>
          </p:spPr>
          <p:txBody>
            <a:bodyPr wrap="square" lIns="45719" tIns="45719" rIns="45719" bIns="45719" numCol="1" anchor="t">
              <a:noAutofit/>
            </a:bodyPr>
            <a:lstStyle/>
            <a:p>
              <a:endParaRPr/>
            </a:p>
          </p:txBody>
        </p:sp>
        <p:sp>
          <p:nvSpPr>
            <p:cNvPr id="55" name="Straight Connector 15"/>
            <p:cNvSpPr/>
            <p:nvPr/>
          </p:nvSpPr>
          <p:spPr>
            <a:xfrm>
              <a:off x="45720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56" name="Straight Connector 16"/>
            <p:cNvSpPr/>
            <p:nvPr/>
          </p:nvSpPr>
          <p:spPr>
            <a:xfrm>
              <a:off x="5486400" y="0"/>
              <a:ext cx="914400" cy="0"/>
            </a:xfrm>
            <a:prstGeom prst="line">
              <a:avLst/>
            </a:prstGeom>
            <a:noFill/>
            <a:ln w="50800" cap="flat">
              <a:solidFill>
                <a:srgbClr val="092068"/>
              </a:solidFill>
              <a:prstDash val="solid"/>
              <a:round/>
            </a:ln>
            <a:effectLst/>
          </p:spPr>
          <p:txBody>
            <a:bodyPr wrap="square" lIns="45719" tIns="45719" rIns="45719" bIns="45719" numCol="1" anchor="t">
              <a:noAutofit/>
            </a:bodyPr>
            <a:lstStyle/>
            <a:p>
              <a:endParaRPr/>
            </a:p>
          </p:txBody>
        </p:sp>
        <p:sp>
          <p:nvSpPr>
            <p:cNvPr id="57" name="Straight Connector 18"/>
            <p:cNvSpPr/>
            <p:nvPr/>
          </p:nvSpPr>
          <p:spPr>
            <a:xfrm>
              <a:off x="64008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58" name="Straight Connector 19"/>
            <p:cNvSpPr/>
            <p:nvPr/>
          </p:nvSpPr>
          <p:spPr>
            <a:xfrm>
              <a:off x="7315200" y="0"/>
              <a:ext cx="914400" cy="0"/>
            </a:xfrm>
            <a:prstGeom prst="line">
              <a:avLst/>
            </a:prstGeom>
            <a:noFill/>
            <a:ln w="50800" cap="flat">
              <a:solidFill>
                <a:schemeClr val="accent1"/>
              </a:solidFill>
              <a:prstDash val="solid"/>
              <a:round/>
            </a:ln>
            <a:effectLst/>
          </p:spPr>
          <p:txBody>
            <a:bodyPr wrap="square" lIns="45719" tIns="45719" rIns="45719" bIns="45719" numCol="1" anchor="t">
              <a:noAutofit/>
            </a:bodyPr>
            <a:lstStyle/>
            <a:p>
              <a:endParaRPr/>
            </a:p>
          </p:txBody>
        </p:sp>
      </p:grpSp>
      <p:sp>
        <p:nvSpPr>
          <p:cNvPr id="60" name="TextBox 20"/>
          <p:cNvSpPr txBox="1"/>
          <p:nvPr/>
        </p:nvSpPr>
        <p:spPr>
          <a:xfrm>
            <a:off x="1228152" y="4716274"/>
            <a:ext cx="6687696" cy="4815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i="1">
                <a:solidFill>
                  <a:srgbClr val="FFFFFF"/>
                </a:solidFill>
                <a:latin typeface="Garamond"/>
                <a:ea typeface="Garamond"/>
                <a:cs typeface="Garamond"/>
                <a:sym typeface="Garamond"/>
              </a:defRPr>
            </a:lvl1pPr>
          </a:lstStyle>
          <a:p>
            <a:r>
              <a:t>Improving Health and Building Readiness. Anytime, Anywhere — Always</a:t>
            </a:r>
          </a:p>
        </p:txBody>
      </p:sp>
      <p:sp>
        <p:nvSpPr>
          <p:cNvPr id="6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68" name="Rectangle 3"/>
          <p:cNvSpPr/>
          <p:nvPr/>
        </p:nvSpPr>
        <p:spPr>
          <a:xfrm>
            <a:off x="0" y="4594623"/>
            <a:ext cx="9144000" cy="555805"/>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69" name="Different title per slide, Franklin Gothic Medium 28pt"/>
          <p:cNvSpPr txBox="1">
            <a:spLocks noGrp="1"/>
          </p:cNvSpPr>
          <p:nvPr>
            <p:ph type="title" hasCustomPrompt="1"/>
          </p:nvPr>
        </p:nvSpPr>
        <p:spPr>
          <a:prstGeom prst="rect">
            <a:avLst/>
          </a:prstGeom>
        </p:spPr>
        <p:txBody>
          <a:bodyPr/>
          <a:lstStyle>
            <a:lvl1pPr algn="ctr">
              <a:defRPr>
                <a:solidFill>
                  <a:srgbClr val="051C48"/>
                </a:solidFill>
              </a:defRPr>
            </a:lvl1pPr>
          </a:lstStyle>
          <a:p>
            <a:r>
              <a:t>Different title per slide, Franklin Gothic Medium 28pt</a:t>
            </a:r>
          </a:p>
        </p:txBody>
      </p:sp>
      <p:pic>
        <p:nvPicPr>
          <p:cNvPr id="70" name="Picture 20" descr="Picture 20"/>
          <p:cNvPicPr>
            <a:picLocks noChangeAspect="1"/>
          </p:cNvPicPr>
          <p:nvPr/>
        </p:nvPicPr>
        <p:blipFill>
          <a:blip r:embed="rId2"/>
          <a:stretch>
            <a:fillRect/>
          </a:stretch>
        </p:blipFill>
        <p:spPr>
          <a:xfrm>
            <a:off x="179297" y="4594623"/>
            <a:ext cx="555806" cy="555805"/>
          </a:xfrm>
          <a:prstGeom prst="rect">
            <a:avLst/>
          </a:prstGeom>
          <a:ln w="12700">
            <a:miter lim="400000"/>
          </a:ln>
        </p:spPr>
      </p:pic>
      <p:pic>
        <p:nvPicPr>
          <p:cNvPr id="71" name="Picture 21" descr="Picture 21"/>
          <p:cNvPicPr>
            <a:picLocks noChangeAspect="1"/>
          </p:cNvPicPr>
          <p:nvPr/>
        </p:nvPicPr>
        <p:blipFill>
          <a:blip r:embed="rId3"/>
          <a:stretch>
            <a:fillRect/>
          </a:stretch>
        </p:blipFill>
        <p:spPr>
          <a:xfrm>
            <a:off x="8458200" y="4643925"/>
            <a:ext cx="457200" cy="457201"/>
          </a:xfrm>
          <a:prstGeom prst="rect">
            <a:avLst/>
          </a:prstGeom>
          <a:ln w="12700">
            <a:miter lim="400000"/>
          </a:ln>
        </p:spPr>
      </p:pic>
      <p:grpSp>
        <p:nvGrpSpPr>
          <p:cNvPr id="81" name="Group 4"/>
          <p:cNvGrpSpPr/>
          <p:nvPr/>
        </p:nvGrpSpPr>
        <p:grpSpPr>
          <a:xfrm>
            <a:off x="457199" y="895350"/>
            <a:ext cx="8229601" cy="0"/>
            <a:chOff x="0" y="0"/>
            <a:chExt cx="8229600" cy="0"/>
          </a:xfrm>
        </p:grpSpPr>
        <p:sp>
          <p:nvSpPr>
            <p:cNvPr id="72" name="Straight Connector 5"/>
            <p:cNvSpPr/>
            <p:nvPr/>
          </p:nvSpPr>
          <p:spPr>
            <a:xfrm>
              <a:off x="0" y="0"/>
              <a:ext cx="914400" cy="0"/>
            </a:xfrm>
            <a:prstGeom prst="line">
              <a:avLst/>
            </a:prstGeom>
            <a:noFill/>
            <a:ln w="50800" cap="flat">
              <a:solidFill>
                <a:schemeClr val="accent1"/>
              </a:solidFill>
              <a:prstDash val="solid"/>
              <a:round/>
            </a:ln>
            <a:effectLst/>
          </p:spPr>
          <p:txBody>
            <a:bodyPr wrap="square" lIns="45719" tIns="45719" rIns="45719" bIns="45719" numCol="1" anchor="t">
              <a:noAutofit/>
            </a:bodyPr>
            <a:lstStyle/>
            <a:p>
              <a:endParaRPr/>
            </a:p>
          </p:txBody>
        </p:sp>
        <p:sp>
          <p:nvSpPr>
            <p:cNvPr id="73" name="Straight Connector 6"/>
            <p:cNvSpPr/>
            <p:nvPr/>
          </p:nvSpPr>
          <p:spPr>
            <a:xfrm>
              <a:off x="9144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74" name="Straight Connector 7"/>
            <p:cNvSpPr/>
            <p:nvPr/>
          </p:nvSpPr>
          <p:spPr>
            <a:xfrm>
              <a:off x="1828800" y="0"/>
              <a:ext cx="914400" cy="0"/>
            </a:xfrm>
            <a:prstGeom prst="line">
              <a:avLst/>
            </a:prstGeom>
            <a:noFill/>
            <a:ln w="50800" cap="flat">
              <a:solidFill>
                <a:srgbClr val="092068"/>
              </a:solidFill>
              <a:prstDash val="solid"/>
              <a:round/>
            </a:ln>
            <a:effectLst/>
          </p:spPr>
          <p:txBody>
            <a:bodyPr wrap="square" lIns="45719" tIns="45719" rIns="45719" bIns="45719" numCol="1" anchor="t">
              <a:noAutofit/>
            </a:bodyPr>
            <a:lstStyle/>
            <a:p>
              <a:endParaRPr/>
            </a:p>
          </p:txBody>
        </p:sp>
        <p:sp>
          <p:nvSpPr>
            <p:cNvPr id="75" name="Straight Connector 9"/>
            <p:cNvSpPr/>
            <p:nvPr/>
          </p:nvSpPr>
          <p:spPr>
            <a:xfrm>
              <a:off x="27432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76" name="Straight Connector 10"/>
            <p:cNvSpPr/>
            <p:nvPr/>
          </p:nvSpPr>
          <p:spPr>
            <a:xfrm>
              <a:off x="3657600" y="0"/>
              <a:ext cx="914400" cy="0"/>
            </a:xfrm>
            <a:prstGeom prst="line">
              <a:avLst/>
            </a:prstGeom>
            <a:noFill/>
            <a:ln w="50800" cap="flat">
              <a:solidFill>
                <a:schemeClr val="accent1"/>
              </a:solidFill>
              <a:prstDash val="solid"/>
              <a:round/>
            </a:ln>
            <a:effectLst/>
          </p:spPr>
          <p:txBody>
            <a:bodyPr wrap="square" lIns="45719" tIns="45719" rIns="45719" bIns="45719" numCol="1" anchor="t">
              <a:noAutofit/>
            </a:bodyPr>
            <a:lstStyle/>
            <a:p>
              <a:endParaRPr/>
            </a:p>
          </p:txBody>
        </p:sp>
        <p:sp>
          <p:nvSpPr>
            <p:cNvPr id="77" name="Straight Connector 11"/>
            <p:cNvSpPr/>
            <p:nvPr/>
          </p:nvSpPr>
          <p:spPr>
            <a:xfrm>
              <a:off x="45720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78" name="Straight Connector 12"/>
            <p:cNvSpPr/>
            <p:nvPr/>
          </p:nvSpPr>
          <p:spPr>
            <a:xfrm>
              <a:off x="5486400" y="0"/>
              <a:ext cx="914400" cy="0"/>
            </a:xfrm>
            <a:prstGeom prst="line">
              <a:avLst/>
            </a:prstGeom>
            <a:noFill/>
            <a:ln w="50800" cap="flat">
              <a:solidFill>
                <a:srgbClr val="092068"/>
              </a:solidFill>
              <a:prstDash val="solid"/>
              <a:round/>
            </a:ln>
            <a:effectLst/>
          </p:spPr>
          <p:txBody>
            <a:bodyPr wrap="square" lIns="45719" tIns="45719" rIns="45719" bIns="45719" numCol="1" anchor="t">
              <a:noAutofit/>
            </a:bodyPr>
            <a:lstStyle/>
            <a:p>
              <a:endParaRPr/>
            </a:p>
          </p:txBody>
        </p:sp>
        <p:sp>
          <p:nvSpPr>
            <p:cNvPr id="79" name="Straight Connector 13"/>
            <p:cNvSpPr/>
            <p:nvPr/>
          </p:nvSpPr>
          <p:spPr>
            <a:xfrm>
              <a:off x="64008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80" name="Straight Connector 14"/>
            <p:cNvSpPr/>
            <p:nvPr/>
          </p:nvSpPr>
          <p:spPr>
            <a:xfrm>
              <a:off x="7315200" y="0"/>
              <a:ext cx="914400" cy="0"/>
            </a:xfrm>
            <a:prstGeom prst="line">
              <a:avLst/>
            </a:prstGeom>
            <a:noFill/>
            <a:ln w="50800" cap="flat">
              <a:solidFill>
                <a:schemeClr val="accent1"/>
              </a:solidFill>
              <a:prstDash val="solid"/>
              <a:round/>
            </a:ln>
            <a:effectLst/>
          </p:spPr>
          <p:txBody>
            <a:bodyPr wrap="square" lIns="45719" tIns="45719" rIns="45719" bIns="45719" numCol="1" anchor="t">
              <a:noAutofit/>
            </a:bodyPr>
            <a:lstStyle/>
            <a:p>
              <a:endParaRPr/>
            </a:p>
          </p:txBody>
        </p:sp>
      </p:grpSp>
      <p:sp>
        <p:nvSpPr>
          <p:cNvPr id="82" name="TextBox 16"/>
          <p:cNvSpPr txBox="1"/>
          <p:nvPr/>
        </p:nvSpPr>
        <p:spPr>
          <a:xfrm>
            <a:off x="1228152" y="4716274"/>
            <a:ext cx="6687696" cy="4815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i="1">
                <a:solidFill>
                  <a:srgbClr val="FFFFFF"/>
                </a:solidFill>
                <a:latin typeface="Garamond"/>
                <a:ea typeface="Garamond"/>
                <a:cs typeface="Garamond"/>
                <a:sym typeface="Garamond"/>
              </a:defRPr>
            </a:lvl1pPr>
          </a:lstStyle>
          <a:p>
            <a:r>
              <a:t>Improving Health and Building Readiness. Anytime, Anywhere — Always</a:t>
            </a:r>
          </a:p>
        </p:txBody>
      </p:sp>
      <p:sp>
        <p:nvSpPr>
          <p:cNvPr id="8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90" name="Rectangle 3"/>
          <p:cNvSpPr/>
          <p:nvPr/>
        </p:nvSpPr>
        <p:spPr>
          <a:xfrm>
            <a:off x="0" y="4594623"/>
            <a:ext cx="9144000" cy="555805"/>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pic>
        <p:nvPicPr>
          <p:cNvPr id="91" name="Picture 5" descr="Picture 5"/>
          <p:cNvPicPr>
            <a:picLocks noChangeAspect="1"/>
          </p:cNvPicPr>
          <p:nvPr/>
        </p:nvPicPr>
        <p:blipFill>
          <a:blip r:embed="rId2"/>
          <a:stretch>
            <a:fillRect/>
          </a:stretch>
        </p:blipFill>
        <p:spPr>
          <a:xfrm>
            <a:off x="179297" y="4594623"/>
            <a:ext cx="555806" cy="555805"/>
          </a:xfrm>
          <a:prstGeom prst="rect">
            <a:avLst/>
          </a:prstGeom>
          <a:ln w="12700">
            <a:miter lim="400000"/>
          </a:ln>
        </p:spPr>
      </p:pic>
      <p:pic>
        <p:nvPicPr>
          <p:cNvPr id="92" name="Picture 6" descr="Picture 6"/>
          <p:cNvPicPr>
            <a:picLocks noChangeAspect="1"/>
          </p:cNvPicPr>
          <p:nvPr/>
        </p:nvPicPr>
        <p:blipFill>
          <a:blip r:embed="rId3"/>
          <a:stretch>
            <a:fillRect/>
          </a:stretch>
        </p:blipFill>
        <p:spPr>
          <a:xfrm>
            <a:off x="8458200" y="4643925"/>
            <a:ext cx="457200" cy="457201"/>
          </a:xfrm>
          <a:prstGeom prst="rect">
            <a:avLst/>
          </a:prstGeom>
          <a:ln w="12700">
            <a:miter lim="400000"/>
          </a:ln>
        </p:spPr>
      </p:pic>
      <p:sp>
        <p:nvSpPr>
          <p:cNvPr id="93" name="TextBox 3"/>
          <p:cNvSpPr txBox="1"/>
          <p:nvPr/>
        </p:nvSpPr>
        <p:spPr>
          <a:xfrm>
            <a:off x="1228152" y="4716274"/>
            <a:ext cx="6687696" cy="4815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i="1">
                <a:solidFill>
                  <a:srgbClr val="FFFFFF"/>
                </a:solidFill>
                <a:latin typeface="Garamond"/>
                <a:ea typeface="Garamond"/>
                <a:cs typeface="Garamond"/>
                <a:sym typeface="Garamond"/>
              </a:defRPr>
            </a:lvl1pPr>
          </a:lstStyle>
          <a:p>
            <a:r>
              <a:t>Improving Health and Building Readiness. Anytime, Anywhere — Always</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3"/>
          <p:cNvSpPr/>
          <p:nvPr/>
        </p:nvSpPr>
        <p:spPr>
          <a:xfrm>
            <a:off x="0" y="4594623"/>
            <a:ext cx="9144000" cy="555805"/>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 name="Different title per slide, Franklin Gothic Medium 28pt"/>
          <p:cNvSpPr txBox="1">
            <a:spLocks noGrp="1"/>
          </p:cNvSpPr>
          <p:nvPr>
            <p:ph type="title" hasCustomPrompt="1"/>
          </p:nvPr>
        </p:nvSpPr>
        <p:spPr>
          <a:xfrm>
            <a:off x="457200" y="133350"/>
            <a:ext cx="8229600" cy="8572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Different title per slide, Franklin Gothic Medium 28pt</a:t>
            </a:r>
          </a:p>
        </p:txBody>
      </p:sp>
      <p:sp>
        <p:nvSpPr>
          <p:cNvPr id="4" name="Body Level One…"/>
          <p:cNvSpPr txBox="1">
            <a:spLocks noGrp="1"/>
          </p:cNvSpPr>
          <p:nvPr>
            <p:ph type="body" idx="1" hasCustomPrompt="1"/>
          </p:nvPr>
        </p:nvSpPr>
        <p:spPr>
          <a:xfrm>
            <a:off x="457200" y="1123950"/>
            <a:ext cx="8229600" cy="32765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Click to edit Master text styles</a:t>
            </a:r>
          </a:p>
          <a:p>
            <a:pPr lvl="1"/>
            <a:endParaRPr/>
          </a:p>
          <a:p>
            <a:pPr lvl="2"/>
            <a:endParaRPr/>
          </a:p>
          <a:p>
            <a:pPr lvl="3"/>
            <a:endParaRPr/>
          </a:p>
          <a:p>
            <a:pPr lvl="4"/>
            <a:endParaRPr/>
          </a:p>
        </p:txBody>
      </p:sp>
      <p:sp>
        <p:nvSpPr>
          <p:cNvPr id="5" name="TextBox 3"/>
          <p:cNvSpPr txBox="1"/>
          <p:nvPr/>
        </p:nvSpPr>
        <p:spPr>
          <a:xfrm>
            <a:off x="1228152" y="4716274"/>
            <a:ext cx="6687696" cy="4815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i="1">
                <a:solidFill>
                  <a:srgbClr val="FFFFFF"/>
                </a:solidFill>
                <a:latin typeface="Garamond"/>
                <a:ea typeface="Garamond"/>
                <a:cs typeface="Garamond"/>
                <a:sym typeface="Garamond"/>
              </a:defRPr>
            </a:lvl1pPr>
          </a:lstStyle>
          <a:p>
            <a:r>
              <a:t>Improving Health and Building Readiness. Anytime, Anywhere — Always</a:t>
            </a:r>
          </a:p>
        </p:txBody>
      </p:sp>
      <p:pic>
        <p:nvPicPr>
          <p:cNvPr id="6" name="Picture 9" descr="Picture 9"/>
          <p:cNvPicPr>
            <a:picLocks noChangeAspect="1"/>
          </p:cNvPicPr>
          <p:nvPr/>
        </p:nvPicPr>
        <p:blipFill>
          <a:blip r:embed="rId7"/>
          <a:stretch>
            <a:fillRect/>
          </a:stretch>
        </p:blipFill>
        <p:spPr>
          <a:xfrm>
            <a:off x="179297" y="4594623"/>
            <a:ext cx="555806" cy="555805"/>
          </a:xfrm>
          <a:prstGeom prst="rect">
            <a:avLst/>
          </a:prstGeom>
          <a:ln w="12700">
            <a:miter lim="400000"/>
          </a:ln>
        </p:spPr>
      </p:pic>
      <p:pic>
        <p:nvPicPr>
          <p:cNvPr id="7" name="Picture 10" descr="Picture 10"/>
          <p:cNvPicPr>
            <a:picLocks noChangeAspect="1"/>
          </p:cNvPicPr>
          <p:nvPr/>
        </p:nvPicPr>
        <p:blipFill>
          <a:blip r:embed="rId8"/>
          <a:stretch>
            <a:fillRect/>
          </a:stretch>
        </p:blipFill>
        <p:spPr>
          <a:xfrm>
            <a:off x="8458200" y="4643925"/>
            <a:ext cx="457200" cy="457201"/>
          </a:xfrm>
          <a:prstGeom prst="rect">
            <a:avLst/>
          </a:prstGeom>
          <a:ln w="12700">
            <a:miter lim="400000"/>
          </a:ln>
        </p:spPr>
      </p:pic>
      <p:grpSp>
        <p:nvGrpSpPr>
          <p:cNvPr id="17" name="Group 16"/>
          <p:cNvGrpSpPr/>
          <p:nvPr/>
        </p:nvGrpSpPr>
        <p:grpSpPr>
          <a:xfrm>
            <a:off x="457199" y="895350"/>
            <a:ext cx="8229601" cy="0"/>
            <a:chOff x="0" y="0"/>
            <a:chExt cx="8229600" cy="0"/>
          </a:xfrm>
        </p:grpSpPr>
        <p:sp>
          <p:nvSpPr>
            <p:cNvPr id="8" name="Straight Connector 17"/>
            <p:cNvSpPr/>
            <p:nvPr/>
          </p:nvSpPr>
          <p:spPr>
            <a:xfrm>
              <a:off x="0" y="0"/>
              <a:ext cx="914400" cy="0"/>
            </a:xfrm>
            <a:prstGeom prst="line">
              <a:avLst/>
            </a:prstGeom>
            <a:noFill/>
            <a:ln w="50800" cap="flat">
              <a:solidFill>
                <a:schemeClr val="accent1"/>
              </a:solidFill>
              <a:prstDash val="solid"/>
              <a:round/>
            </a:ln>
            <a:effectLst/>
          </p:spPr>
          <p:txBody>
            <a:bodyPr wrap="square" lIns="45719" tIns="45719" rIns="45719" bIns="45719" numCol="1" anchor="t">
              <a:noAutofit/>
            </a:bodyPr>
            <a:lstStyle/>
            <a:p>
              <a:endParaRPr/>
            </a:p>
          </p:txBody>
        </p:sp>
        <p:sp>
          <p:nvSpPr>
            <p:cNvPr id="9" name="Straight Connector 18"/>
            <p:cNvSpPr/>
            <p:nvPr/>
          </p:nvSpPr>
          <p:spPr>
            <a:xfrm>
              <a:off x="9144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10" name="Straight Connector 19"/>
            <p:cNvSpPr/>
            <p:nvPr/>
          </p:nvSpPr>
          <p:spPr>
            <a:xfrm>
              <a:off x="1828800" y="0"/>
              <a:ext cx="914400" cy="0"/>
            </a:xfrm>
            <a:prstGeom prst="line">
              <a:avLst/>
            </a:prstGeom>
            <a:noFill/>
            <a:ln w="50800" cap="flat">
              <a:solidFill>
                <a:srgbClr val="092068"/>
              </a:solidFill>
              <a:prstDash val="solid"/>
              <a:round/>
            </a:ln>
            <a:effectLst/>
          </p:spPr>
          <p:txBody>
            <a:bodyPr wrap="square" lIns="45719" tIns="45719" rIns="45719" bIns="45719" numCol="1" anchor="t">
              <a:noAutofit/>
            </a:bodyPr>
            <a:lstStyle/>
            <a:p>
              <a:endParaRPr/>
            </a:p>
          </p:txBody>
        </p:sp>
        <p:sp>
          <p:nvSpPr>
            <p:cNvPr id="11" name="Straight Connector 20"/>
            <p:cNvSpPr/>
            <p:nvPr/>
          </p:nvSpPr>
          <p:spPr>
            <a:xfrm>
              <a:off x="27432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12" name="Straight Connector 29"/>
            <p:cNvSpPr/>
            <p:nvPr/>
          </p:nvSpPr>
          <p:spPr>
            <a:xfrm>
              <a:off x="3657600" y="0"/>
              <a:ext cx="914400" cy="0"/>
            </a:xfrm>
            <a:prstGeom prst="line">
              <a:avLst/>
            </a:prstGeom>
            <a:noFill/>
            <a:ln w="50800" cap="flat">
              <a:solidFill>
                <a:schemeClr val="accent1"/>
              </a:solidFill>
              <a:prstDash val="solid"/>
              <a:round/>
            </a:ln>
            <a:effectLst/>
          </p:spPr>
          <p:txBody>
            <a:bodyPr wrap="square" lIns="45719" tIns="45719" rIns="45719" bIns="45719" numCol="1" anchor="t">
              <a:noAutofit/>
            </a:bodyPr>
            <a:lstStyle/>
            <a:p>
              <a:endParaRPr/>
            </a:p>
          </p:txBody>
        </p:sp>
        <p:sp>
          <p:nvSpPr>
            <p:cNvPr id="13" name="Straight Connector 30"/>
            <p:cNvSpPr/>
            <p:nvPr/>
          </p:nvSpPr>
          <p:spPr>
            <a:xfrm>
              <a:off x="45720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14" name="Straight Connector 31"/>
            <p:cNvSpPr/>
            <p:nvPr/>
          </p:nvSpPr>
          <p:spPr>
            <a:xfrm>
              <a:off x="5486400" y="0"/>
              <a:ext cx="914400" cy="0"/>
            </a:xfrm>
            <a:prstGeom prst="line">
              <a:avLst/>
            </a:prstGeom>
            <a:noFill/>
            <a:ln w="50800" cap="flat">
              <a:solidFill>
                <a:srgbClr val="092068"/>
              </a:solidFill>
              <a:prstDash val="solid"/>
              <a:round/>
            </a:ln>
            <a:effectLst/>
          </p:spPr>
          <p:txBody>
            <a:bodyPr wrap="square" lIns="45719" tIns="45719" rIns="45719" bIns="45719" numCol="1" anchor="t">
              <a:noAutofit/>
            </a:bodyPr>
            <a:lstStyle/>
            <a:p>
              <a:endParaRPr/>
            </a:p>
          </p:txBody>
        </p:sp>
        <p:sp>
          <p:nvSpPr>
            <p:cNvPr id="15" name="Straight Connector 32"/>
            <p:cNvSpPr/>
            <p:nvPr/>
          </p:nvSpPr>
          <p:spPr>
            <a:xfrm>
              <a:off x="6400800" y="0"/>
              <a:ext cx="914400" cy="0"/>
            </a:xfrm>
            <a:prstGeom prst="line">
              <a:avLst/>
            </a:prstGeom>
            <a:noFill/>
            <a:ln w="50800" cap="flat">
              <a:solidFill>
                <a:srgbClr val="969696"/>
              </a:solidFill>
              <a:prstDash val="solid"/>
              <a:round/>
            </a:ln>
            <a:effectLst/>
          </p:spPr>
          <p:txBody>
            <a:bodyPr wrap="square" lIns="45719" tIns="45719" rIns="45719" bIns="45719" numCol="1" anchor="t">
              <a:noAutofit/>
            </a:bodyPr>
            <a:lstStyle/>
            <a:p>
              <a:endParaRPr/>
            </a:p>
          </p:txBody>
        </p:sp>
        <p:sp>
          <p:nvSpPr>
            <p:cNvPr id="16" name="Straight Connector 33"/>
            <p:cNvSpPr/>
            <p:nvPr/>
          </p:nvSpPr>
          <p:spPr>
            <a:xfrm>
              <a:off x="7315200" y="0"/>
              <a:ext cx="914400" cy="0"/>
            </a:xfrm>
            <a:prstGeom prst="line">
              <a:avLst/>
            </a:prstGeom>
            <a:noFill/>
            <a:ln w="50800" cap="flat">
              <a:solidFill>
                <a:schemeClr val="accent1"/>
              </a:solidFill>
              <a:prstDash val="solid"/>
              <a:round/>
            </a:ln>
            <a:effectLst/>
          </p:spPr>
          <p:txBody>
            <a:bodyPr wrap="square" lIns="45719" tIns="45719" rIns="45719" bIns="45719" numCol="1" anchor="t">
              <a:noAutofit/>
            </a:bodyPr>
            <a:lstStyle/>
            <a:p>
              <a:endParaRPr/>
            </a:p>
          </p:txBody>
        </p:sp>
      </p:grpSp>
      <p:sp>
        <p:nvSpPr>
          <p:cNvPr id="18" name="Slide Number"/>
          <p:cNvSpPr txBox="1">
            <a:spLocks noGrp="1"/>
          </p:cNvSpPr>
          <p:nvPr>
            <p:ph type="sldNum" sz="quarter" idx="2"/>
          </p:nvPr>
        </p:nvSpPr>
        <p:spPr>
          <a:xfrm>
            <a:off x="8794191" y="138182"/>
            <a:ext cx="273609" cy="264973"/>
          </a:xfrm>
          <a:prstGeom prst="rect">
            <a:avLst/>
          </a:prstGeom>
          <a:ln w="12700">
            <a:miter lim="400000"/>
          </a:ln>
        </p:spPr>
        <p:txBody>
          <a:bodyPr wrap="none" lIns="45719" rIns="45719" anchor="ctr">
            <a:spAutoFit/>
          </a:bodyPr>
          <a:lstStyle>
            <a:lvl1pPr algn="r">
              <a:defRPr sz="1200">
                <a:solidFill>
                  <a:srgbClr val="8B8D92"/>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spd="med"/>
  <p:txStyles>
    <p:titleStyle>
      <a:lvl1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92068"/>
          </a:solidFill>
          <a:uFillTx/>
          <a:latin typeface="Franklin Gothic Medium"/>
          <a:ea typeface="Franklin Gothic Medium"/>
          <a:cs typeface="Franklin Gothic Medium"/>
          <a:sym typeface="Franklin Gothic Medium"/>
        </a:defRPr>
      </a:lvl1pPr>
      <a:lvl2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92068"/>
          </a:solidFill>
          <a:uFillTx/>
          <a:latin typeface="Franklin Gothic Medium"/>
          <a:ea typeface="Franklin Gothic Medium"/>
          <a:cs typeface="Franklin Gothic Medium"/>
          <a:sym typeface="Franklin Gothic Medium"/>
        </a:defRPr>
      </a:lvl2pPr>
      <a:lvl3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92068"/>
          </a:solidFill>
          <a:uFillTx/>
          <a:latin typeface="Franklin Gothic Medium"/>
          <a:ea typeface="Franklin Gothic Medium"/>
          <a:cs typeface="Franklin Gothic Medium"/>
          <a:sym typeface="Franklin Gothic Medium"/>
        </a:defRPr>
      </a:lvl3pPr>
      <a:lvl4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92068"/>
          </a:solidFill>
          <a:uFillTx/>
          <a:latin typeface="Franklin Gothic Medium"/>
          <a:ea typeface="Franklin Gothic Medium"/>
          <a:cs typeface="Franklin Gothic Medium"/>
          <a:sym typeface="Franklin Gothic Medium"/>
        </a:defRPr>
      </a:lvl4pPr>
      <a:lvl5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92068"/>
          </a:solidFill>
          <a:uFillTx/>
          <a:latin typeface="Franklin Gothic Medium"/>
          <a:ea typeface="Franklin Gothic Medium"/>
          <a:cs typeface="Franklin Gothic Medium"/>
          <a:sym typeface="Franklin Gothic Medium"/>
        </a:defRPr>
      </a:lvl5pPr>
      <a:lvl6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92068"/>
          </a:solidFill>
          <a:uFillTx/>
          <a:latin typeface="Franklin Gothic Medium"/>
          <a:ea typeface="Franklin Gothic Medium"/>
          <a:cs typeface="Franklin Gothic Medium"/>
          <a:sym typeface="Franklin Gothic Medium"/>
        </a:defRPr>
      </a:lvl6pPr>
      <a:lvl7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92068"/>
          </a:solidFill>
          <a:uFillTx/>
          <a:latin typeface="Franklin Gothic Medium"/>
          <a:ea typeface="Franklin Gothic Medium"/>
          <a:cs typeface="Franklin Gothic Medium"/>
          <a:sym typeface="Franklin Gothic Medium"/>
        </a:defRPr>
      </a:lvl7pPr>
      <a:lvl8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92068"/>
          </a:solidFill>
          <a:uFillTx/>
          <a:latin typeface="Franklin Gothic Medium"/>
          <a:ea typeface="Franklin Gothic Medium"/>
          <a:cs typeface="Franklin Gothic Medium"/>
          <a:sym typeface="Franklin Gothic Medium"/>
        </a:defRPr>
      </a:lvl8pPr>
      <a:lvl9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92068"/>
          </a:solidFill>
          <a:uFillTx/>
          <a:latin typeface="Franklin Gothic Medium"/>
          <a:ea typeface="Franklin Gothic Medium"/>
          <a:cs typeface="Franklin Gothic Medium"/>
          <a:sym typeface="Franklin Gothic Medium"/>
        </a:defRPr>
      </a:lvl9pPr>
    </p:titleStyle>
    <p:bodyStyle>
      <a:lvl1pPr marL="342900" marR="0" indent="-342900" algn="l" defTabSz="914400" rtl="0" latinLnBrk="0">
        <a:lnSpc>
          <a:spcPct val="100000"/>
        </a:lnSpc>
        <a:spcBef>
          <a:spcPts val="500"/>
        </a:spcBef>
        <a:spcAft>
          <a:spcPts val="0"/>
        </a:spcAft>
        <a:buClr>
          <a:schemeClr val="accent1"/>
        </a:buClr>
        <a:buSzPct val="125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1pPr>
      <a:lvl2pPr marL="771525" marR="0" indent="-314325"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2pPr>
      <a:lvl3pPr marL="1193800" marR="0" indent="-27940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3pPr>
      <a:lvl4pPr marL="1623060" marR="0" indent="-25146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4pPr>
      <a:lvl5pPr marL="2080260" marR="0" indent="-25146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5pPr>
      <a:lvl6pPr marL="2537460" marR="0" indent="-25146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6pPr>
      <a:lvl7pPr marL="2994660" marR="0" indent="-25146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7pPr>
      <a:lvl8pPr marL="3451859" marR="0" indent="-251459"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8pPr>
      <a:lvl9pPr marL="3909059" marR="0" indent="-251459"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doi.org/10.1007/s11065-007-9019-9" TargetMode="External"/><Relationship Id="rId2" Type="http://schemas.openxmlformats.org/officeDocument/2006/relationships/hyperlink" Target="https://doi.org/10.1007/978-3-030-62059-2_403"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Title 1"/>
          <p:cNvSpPr txBox="1">
            <a:spLocks noGrp="1"/>
          </p:cNvSpPr>
          <p:nvPr>
            <p:ph type="ctrTitle"/>
          </p:nvPr>
        </p:nvSpPr>
        <p:spPr>
          <a:xfrm>
            <a:off x="800098" y="2266950"/>
            <a:ext cx="7543801" cy="1102520"/>
          </a:xfrm>
          <a:prstGeom prst="rect">
            <a:avLst/>
          </a:prstGeom>
        </p:spPr>
        <p:txBody>
          <a:bodyPr/>
          <a:lstStyle/>
          <a:p>
            <a:r>
              <a:rPr lang="en-US" dirty="0"/>
              <a:t>Attention-Deficit/Hyperactivity Disorder Clinical Treatment Guidelines Update</a:t>
            </a:r>
            <a:endParaRPr dirty="0"/>
          </a:p>
        </p:txBody>
      </p:sp>
      <p:sp>
        <p:nvSpPr>
          <p:cNvPr id="104" name="Subtitle 2"/>
          <p:cNvSpPr txBox="1">
            <a:spLocks noGrp="1"/>
          </p:cNvSpPr>
          <p:nvPr>
            <p:ph type="subTitle" sz="quarter" idx="1"/>
          </p:nvPr>
        </p:nvSpPr>
        <p:spPr>
          <a:xfrm>
            <a:off x="1371599" y="3409948"/>
            <a:ext cx="6400801" cy="1102520"/>
          </a:xfrm>
          <a:prstGeom prst="rect">
            <a:avLst/>
          </a:prstGeom>
        </p:spPr>
        <p:txBody>
          <a:bodyPr/>
          <a:lstStyle/>
          <a:p>
            <a:pPr>
              <a:lnSpc>
                <a:spcPct val="80000"/>
              </a:lnSpc>
              <a:spcBef>
                <a:spcPts val="300"/>
              </a:spcBef>
              <a:defRPr sz="1600"/>
            </a:pPr>
            <a:r>
              <a:rPr dirty="0"/>
              <a:t>Je</a:t>
            </a:r>
            <a:r>
              <a:rPr lang="en-US" dirty="0"/>
              <a:t>nnifer P. Tomlinson</a:t>
            </a:r>
            <a:r>
              <a:rPr dirty="0"/>
              <a:t>, </a:t>
            </a:r>
            <a:r>
              <a:rPr lang="en-US" dirty="0"/>
              <a:t>Maj, USAF, BSC</a:t>
            </a:r>
            <a:endParaRPr dirty="0"/>
          </a:p>
          <a:p>
            <a:pPr>
              <a:lnSpc>
                <a:spcPct val="80000"/>
              </a:lnSpc>
              <a:spcBef>
                <a:spcPts val="300"/>
              </a:spcBef>
              <a:defRPr sz="1600"/>
            </a:pPr>
            <a:r>
              <a:rPr lang="en-US" dirty="0"/>
              <a:t>75</a:t>
            </a:r>
            <a:r>
              <a:rPr lang="en-US" baseline="30000" dirty="0"/>
              <a:t>th</a:t>
            </a:r>
            <a:r>
              <a:rPr lang="en-US" dirty="0"/>
              <a:t> Medical Group</a:t>
            </a:r>
            <a:endParaRPr dirty="0"/>
          </a:p>
          <a:p>
            <a:pPr>
              <a:lnSpc>
                <a:spcPct val="80000"/>
              </a:lnSpc>
              <a:spcBef>
                <a:spcPts val="300"/>
              </a:spcBef>
              <a:defRPr sz="1600"/>
            </a:pPr>
            <a:r>
              <a:rPr lang="en-US" dirty="0"/>
              <a:t>Hill Air Force Base, Utah</a:t>
            </a:r>
            <a:endParaRPr dirty="0"/>
          </a:p>
          <a:p>
            <a:pPr>
              <a:lnSpc>
                <a:spcPct val="80000"/>
              </a:lnSpc>
              <a:spcBef>
                <a:spcPts val="300"/>
              </a:spcBef>
              <a:defRPr sz="1600"/>
            </a:pPr>
            <a:r>
              <a:rPr lang="en-US" dirty="0"/>
              <a:t>16 February 2025</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itle 1"/>
          <p:cNvSpPr txBox="1">
            <a:spLocks noGrp="1"/>
          </p:cNvSpPr>
          <p:nvPr>
            <p:ph type="title"/>
          </p:nvPr>
        </p:nvSpPr>
        <p:spPr>
          <a:prstGeom prst="rect">
            <a:avLst/>
          </a:prstGeom>
        </p:spPr>
        <p:txBody>
          <a:bodyPr/>
          <a:lstStyle/>
          <a:p>
            <a:r>
              <a:rPr dirty="0"/>
              <a:t>Presenter</a:t>
            </a:r>
          </a:p>
        </p:txBody>
      </p:sp>
      <p:sp>
        <p:nvSpPr>
          <p:cNvPr id="107" name="Content Placeholder 2"/>
          <p:cNvSpPr txBox="1">
            <a:spLocks noGrp="1"/>
          </p:cNvSpPr>
          <p:nvPr>
            <p:ph type="body" idx="1"/>
          </p:nvPr>
        </p:nvSpPr>
        <p:spPr>
          <a:xfrm>
            <a:off x="457200" y="1123950"/>
            <a:ext cx="8229600" cy="3276599"/>
          </a:xfrm>
          <a:prstGeom prst="rect">
            <a:avLst/>
          </a:prstGeom>
        </p:spPr>
        <p:txBody>
          <a:bodyPr/>
          <a:lstStyle/>
          <a:p>
            <a:pPr marL="0" indent="0" algn="ctr">
              <a:spcBef>
                <a:spcPts val="600"/>
              </a:spcBef>
              <a:buSzTx/>
              <a:buNone/>
            </a:pPr>
            <a:endParaRPr dirty="0"/>
          </a:p>
          <a:p>
            <a:pPr marL="0" indent="0" algn="ctr">
              <a:spcBef>
                <a:spcPts val="600"/>
              </a:spcBef>
              <a:buSzTx/>
              <a:buNone/>
            </a:pPr>
            <a:r>
              <a:rPr dirty="0"/>
              <a:t>Je</a:t>
            </a:r>
            <a:r>
              <a:rPr lang="en-US" dirty="0"/>
              <a:t>nnifer Tomlinson</a:t>
            </a:r>
            <a:r>
              <a:rPr dirty="0"/>
              <a:t>, Pharm</a:t>
            </a:r>
            <a:r>
              <a:rPr lang="en-US" dirty="0"/>
              <a:t>D</a:t>
            </a:r>
            <a:endParaRPr dirty="0"/>
          </a:p>
          <a:p>
            <a:pPr marL="0" indent="0" algn="ctr">
              <a:spcBef>
                <a:spcPts val="600"/>
              </a:spcBef>
              <a:buSzTx/>
              <a:buNone/>
            </a:pPr>
            <a:r>
              <a:rPr lang="en-US" dirty="0"/>
              <a:t>Chief of Pharmacy Operations</a:t>
            </a:r>
            <a:endParaRPr dirty="0"/>
          </a:p>
          <a:p>
            <a:pPr marL="0" indent="0" algn="ctr">
              <a:spcBef>
                <a:spcPts val="600"/>
              </a:spcBef>
              <a:buSzTx/>
              <a:buNone/>
            </a:pPr>
            <a:r>
              <a:rPr lang="en-US" dirty="0"/>
              <a:t>75</a:t>
            </a:r>
            <a:r>
              <a:rPr lang="en-US" baseline="30000" dirty="0"/>
              <a:t>th</a:t>
            </a:r>
            <a:r>
              <a:rPr lang="en-US" dirty="0"/>
              <a:t> Medical Group </a:t>
            </a:r>
            <a:endParaRPr dirty="0"/>
          </a:p>
          <a:p>
            <a:pPr marL="0" indent="0" algn="ctr">
              <a:spcBef>
                <a:spcPts val="600"/>
              </a:spcBef>
              <a:buSzTx/>
              <a:buNone/>
            </a:pPr>
            <a:r>
              <a:rPr lang="en-US" dirty="0"/>
              <a:t>Hill AFB, Utah</a:t>
            </a:r>
            <a:endParaRPr dirty="0"/>
          </a:p>
        </p:txBody>
      </p:sp>
      <p:sp>
        <p:nvSpPr>
          <p:cNvPr id="108" name="Slide Number Placeholder 3"/>
          <p:cNvSpPr txBox="1">
            <a:spLocks noGrp="1"/>
          </p:cNvSpPr>
          <p:nvPr>
            <p:ph type="sldNum" sz="quarter" idx="2"/>
          </p:nvPr>
        </p:nvSpPr>
        <p:spPr>
          <a:xfrm>
            <a:off x="8878925" y="138182"/>
            <a:ext cx="188875"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Title 1"/>
          <p:cNvSpPr txBox="1">
            <a:spLocks noGrp="1"/>
          </p:cNvSpPr>
          <p:nvPr>
            <p:ph type="title"/>
          </p:nvPr>
        </p:nvSpPr>
        <p:spPr>
          <a:prstGeom prst="rect">
            <a:avLst/>
          </a:prstGeom>
        </p:spPr>
        <p:txBody>
          <a:bodyPr/>
          <a:lstStyle/>
          <a:p>
            <a:r>
              <a:rPr lang="en-US" dirty="0"/>
              <a:t>Jennifer Tomlinson, PharmD, MS</a:t>
            </a:r>
            <a:endParaRPr dirty="0"/>
          </a:p>
        </p:txBody>
      </p:sp>
      <p:sp>
        <p:nvSpPr>
          <p:cNvPr id="111" name="Content Placeholder 3"/>
          <p:cNvSpPr txBox="1">
            <a:spLocks noGrp="1"/>
          </p:cNvSpPr>
          <p:nvPr>
            <p:ph type="body" sz="half" idx="1"/>
          </p:nvPr>
        </p:nvSpPr>
        <p:spPr>
          <a:xfrm>
            <a:off x="54591" y="1058840"/>
            <a:ext cx="9538648" cy="3276600"/>
          </a:xfrm>
          <a:prstGeom prst="rect">
            <a:avLst/>
          </a:prstGeom>
        </p:spPr>
        <p:txBody>
          <a:bodyPr>
            <a:normAutofit fontScale="92500" lnSpcReduction="10000"/>
          </a:bodyPr>
          <a:lstStyle>
            <a:lvl1pPr marL="0" indent="0">
              <a:spcBef>
                <a:spcPts val="400"/>
              </a:spcBef>
              <a:buSzTx/>
              <a:buNone/>
              <a:defRPr sz="2000"/>
            </a:lvl1pPr>
          </a:lstStyle>
          <a:p>
            <a:pPr marL="342900" indent="-342900">
              <a:buFont typeface="Arial" panose="020B0604020202020204" pitchFamily="34" charset="0"/>
              <a:buChar char="•"/>
            </a:pPr>
            <a:r>
              <a:rPr lang="en-US" dirty="0"/>
              <a:t>University of Colorado</a:t>
            </a:r>
          </a:p>
          <a:p>
            <a:pPr marL="1114425" lvl="1" indent="-342900">
              <a:buFont typeface="Arial" panose="020B0604020202020204" pitchFamily="34" charset="0"/>
              <a:buChar char="•"/>
            </a:pPr>
            <a:r>
              <a:rPr lang="en-US" sz="2000" dirty="0"/>
              <a:t>Doctor of Pharmacy</a:t>
            </a:r>
          </a:p>
          <a:p>
            <a:pPr marL="1114425" lvl="1" indent="-342900">
              <a:buFont typeface="Arial" panose="020B0604020202020204" pitchFamily="34" charset="0"/>
              <a:buChar char="•"/>
            </a:pPr>
            <a:r>
              <a:rPr lang="en-US" sz="2000" dirty="0"/>
              <a:t>Chief intern, clinical pharmacist at the University of Colorado Hospital </a:t>
            </a:r>
          </a:p>
          <a:p>
            <a:pPr marL="342900" indent="-342900">
              <a:buFont typeface="Arial" panose="020B0604020202020204" pitchFamily="34" charset="0"/>
              <a:buChar char="•"/>
            </a:pPr>
            <a:r>
              <a:rPr lang="en-US" dirty="0"/>
              <a:t>Philadelphia College of Osteopathic Medicine </a:t>
            </a:r>
          </a:p>
          <a:p>
            <a:pPr marL="1114425" lvl="1" indent="-342900">
              <a:buFont typeface="Arial" panose="020B0604020202020204" pitchFamily="34" charset="0"/>
              <a:buChar char="•"/>
            </a:pPr>
            <a:r>
              <a:rPr lang="en-US" sz="2000" dirty="0"/>
              <a:t>Master of Science in Biomedical Sciences</a:t>
            </a:r>
          </a:p>
          <a:p>
            <a:pPr marL="1536700" lvl="2" indent="-342900">
              <a:buFont typeface="Arial" panose="020B0604020202020204" pitchFamily="34" charset="0"/>
              <a:buChar char="•"/>
            </a:pPr>
            <a:r>
              <a:rPr lang="en-US" sz="2000" dirty="0"/>
              <a:t>Thesis: Fibronectin signaling pathways in tumorigenic breast carcinoma </a:t>
            </a:r>
          </a:p>
          <a:p>
            <a:pPr marL="342900" indent="-342900">
              <a:buFont typeface="Arial" panose="020B0604020202020204" pitchFamily="34" charset="0"/>
              <a:buChar char="•"/>
            </a:pPr>
            <a:r>
              <a:rPr lang="en-US" dirty="0"/>
              <a:t>Emory University</a:t>
            </a:r>
          </a:p>
          <a:p>
            <a:pPr marL="1114425" lvl="1" indent="-342900">
              <a:buFont typeface="Arial" panose="020B0604020202020204" pitchFamily="34" charset="0"/>
              <a:buChar char="•"/>
            </a:pPr>
            <a:r>
              <a:rPr lang="en-US" sz="2000" dirty="0"/>
              <a:t>Bachelor of Science in Neuroscience and Behavioral Biology </a:t>
            </a:r>
          </a:p>
          <a:p>
            <a:pPr marL="1536700" lvl="2" indent="-342900">
              <a:buFont typeface="Arial" panose="020B0604020202020204" pitchFamily="34" charset="0"/>
              <a:buChar char="•"/>
            </a:pPr>
            <a:r>
              <a:rPr lang="en-US" sz="2000" dirty="0"/>
              <a:t>Thesis: Maternal intake of alpha-linolenic acid on newborn acuity</a:t>
            </a:r>
          </a:p>
          <a:p>
            <a:pPr marL="1536700" lvl="2" indent="-342900">
              <a:buFont typeface="Arial" panose="020B0604020202020204" pitchFamily="34" charset="0"/>
              <a:buChar char="•"/>
            </a:pPr>
            <a:r>
              <a:rPr lang="en-US" sz="2000" dirty="0"/>
              <a:t>Music Performance</a:t>
            </a:r>
            <a:endParaRPr sz="2000" dirty="0"/>
          </a:p>
        </p:txBody>
      </p:sp>
      <p:sp>
        <p:nvSpPr>
          <p:cNvPr id="112" name="Slide Number Placeholder 8"/>
          <p:cNvSpPr txBox="1">
            <a:spLocks noGrp="1"/>
          </p:cNvSpPr>
          <p:nvPr>
            <p:ph type="sldNum" sz="quarter" idx="2"/>
          </p:nvPr>
        </p:nvSpPr>
        <p:spPr>
          <a:xfrm>
            <a:off x="8878925" y="138182"/>
            <a:ext cx="188875"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Title 1"/>
          <p:cNvSpPr txBox="1">
            <a:spLocks noGrp="1"/>
          </p:cNvSpPr>
          <p:nvPr>
            <p:ph type="title"/>
          </p:nvPr>
        </p:nvSpPr>
        <p:spPr>
          <a:prstGeom prst="rect">
            <a:avLst/>
          </a:prstGeom>
        </p:spPr>
        <p:txBody>
          <a:bodyPr/>
          <a:lstStyle/>
          <a:p>
            <a:r>
              <a:t>Disclosures</a:t>
            </a:r>
          </a:p>
        </p:txBody>
      </p:sp>
      <p:sp>
        <p:nvSpPr>
          <p:cNvPr id="116" name="Content Placeholder 2"/>
          <p:cNvSpPr txBox="1">
            <a:spLocks noGrp="1"/>
          </p:cNvSpPr>
          <p:nvPr>
            <p:ph type="body" idx="1"/>
          </p:nvPr>
        </p:nvSpPr>
        <p:spPr>
          <a:xfrm>
            <a:off x="457200" y="1237397"/>
            <a:ext cx="8229600" cy="3486150"/>
          </a:xfrm>
          <a:prstGeom prst="rect">
            <a:avLst/>
          </a:prstGeom>
        </p:spPr>
        <p:txBody>
          <a:bodyPr>
            <a:normAutofit/>
          </a:bodyPr>
          <a:lstStyle/>
          <a:p>
            <a:pPr>
              <a:lnSpc>
                <a:spcPct val="80000"/>
              </a:lnSpc>
              <a:spcBef>
                <a:spcPts val="400"/>
              </a:spcBef>
              <a:defRPr sz="1700"/>
            </a:pPr>
            <a:r>
              <a:rPr lang="en-US" sz="1800" dirty="0"/>
              <a:t>I have </a:t>
            </a:r>
            <a:r>
              <a:rPr sz="1800" dirty="0"/>
              <a:t>no relevant financial or non-financial relationships to disclose relating to the content of this activity.</a:t>
            </a:r>
            <a:br>
              <a:rPr lang="en-US" sz="1800" dirty="0"/>
            </a:br>
            <a:endParaRPr sz="1800" dirty="0"/>
          </a:p>
          <a:p>
            <a:pPr>
              <a:lnSpc>
                <a:spcPct val="80000"/>
              </a:lnSpc>
              <a:spcBef>
                <a:spcPts val="400"/>
              </a:spcBef>
              <a:defRPr sz="1700"/>
            </a:pPr>
            <a:r>
              <a:rPr sz="1800" dirty="0"/>
              <a:t>The views expressed in this presentation are those of the author and do not necessarily reflect the official policy or position of the Department of Defense, nor the U.S. Government.</a:t>
            </a:r>
            <a:br>
              <a:rPr lang="en-US" sz="1800" dirty="0"/>
            </a:br>
            <a:endParaRPr sz="1800" dirty="0"/>
          </a:p>
          <a:p>
            <a:pPr>
              <a:lnSpc>
                <a:spcPct val="80000"/>
              </a:lnSpc>
              <a:spcBef>
                <a:spcPts val="400"/>
              </a:spcBef>
              <a:defRPr sz="1700"/>
            </a:pPr>
            <a:r>
              <a:rPr sz="1800" dirty="0"/>
              <a:t>Commercial support was not received for this activity.</a:t>
            </a:r>
          </a:p>
        </p:txBody>
      </p:sp>
      <p:sp>
        <p:nvSpPr>
          <p:cNvPr id="117" name="Slide Number Placeholder 3"/>
          <p:cNvSpPr txBox="1">
            <a:spLocks noGrp="1"/>
          </p:cNvSpPr>
          <p:nvPr>
            <p:ph type="sldNum" sz="quarter" idx="2"/>
          </p:nvPr>
        </p:nvSpPr>
        <p:spPr>
          <a:xfrm>
            <a:off x="8878925" y="138182"/>
            <a:ext cx="188875"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a:t>
            </a:fld>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prstGeom prst="rect">
            <a:avLst/>
          </a:prstGeom>
        </p:spPr>
        <p:txBody>
          <a:bodyPr/>
          <a:lstStyle/>
          <a:p>
            <a:r>
              <a:t>Learning Objectives</a:t>
            </a:r>
          </a:p>
        </p:txBody>
      </p:sp>
      <p:sp>
        <p:nvSpPr>
          <p:cNvPr id="122" name="Content Placeholder 2"/>
          <p:cNvSpPr txBox="1">
            <a:spLocks noGrp="1"/>
          </p:cNvSpPr>
          <p:nvPr>
            <p:ph type="body" idx="1"/>
          </p:nvPr>
        </p:nvSpPr>
        <p:spPr>
          <a:xfrm>
            <a:off x="252479" y="1205838"/>
            <a:ext cx="8877869" cy="3276599"/>
          </a:xfrm>
          <a:prstGeom prst="rect">
            <a:avLst/>
          </a:prstGeom>
        </p:spPr>
        <p:txBody>
          <a:bodyPr>
            <a:normAutofit/>
          </a:bodyPr>
          <a:lstStyle/>
          <a:p>
            <a:pPr marL="0" indent="0">
              <a:buSzTx/>
              <a:buNone/>
            </a:pPr>
            <a:r>
              <a:rPr sz="1800" dirty="0"/>
              <a:t>At the conclusion of this activity, participants will be able to:</a:t>
            </a:r>
            <a:br>
              <a:rPr lang="en-US" sz="1800" dirty="0"/>
            </a:br>
            <a:endParaRPr sz="1800" dirty="0"/>
          </a:p>
          <a:p>
            <a:pPr marL="457200" indent="-457200">
              <a:buSzTx/>
              <a:buFont typeface="+mj-lt"/>
              <a:buAutoNum type="arabicPeriod"/>
            </a:pPr>
            <a:r>
              <a:rPr lang="en-US" sz="1800" dirty="0"/>
              <a:t>Understand the neurobiology and pathophysiological theories of the genesis of ADHD</a:t>
            </a:r>
            <a:br>
              <a:rPr lang="en-US" sz="1800" dirty="0"/>
            </a:br>
            <a:endParaRPr lang="en-US" sz="1800" dirty="0"/>
          </a:p>
          <a:p>
            <a:pPr marL="457200" indent="-457200">
              <a:buSzTx/>
              <a:buFont typeface="+mj-lt"/>
              <a:buAutoNum type="arabicPeriod"/>
            </a:pPr>
            <a:r>
              <a:rPr lang="en-US" sz="1800" dirty="0"/>
              <a:t>Understand different treatment protocols in geographically separated locations influenced by various ADHD clinical practice guidelines</a:t>
            </a:r>
            <a:br>
              <a:rPr lang="en-US" sz="1800" dirty="0"/>
            </a:br>
            <a:endParaRPr lang="en-US" sz="1800" dirty="0"/>
          </a:p>
          <a:p>
            <a:pPr marL="457200" indent="-457200">
              <a:buSzTx/>
              <a:buFont typeface="+mj-lt"/>
              <a:buAutoNum type="arabicPeriod"/>
            </a:pPr>
            <a:r>
              <a:rPr lang="en-US" sz="1800" dirty="0"/>
              <a:t>Provide a global perspective to flight physicians and PCMs when recommending alternative ADHD medications during supply chain disruptions</a:t>
            </a:r>
            <a:br>
              <a:rPr lang="en-US" sz="1800" dirty="0"/>
            </a:br>
            <a:endParaRPr lang="en-US" sz="1800" dirty="0"/>
          </a:p>
        </p:txBody>
      </p:sp>
      <p:sp>
        <p:nvSpPr>
          <p:cNvPr id="123" name="Slide Number Placeholder 3"/>
          <p:cNvSpPr txBox="1">
            <a:spLocks noGrp="1"/>
          </p:cNvSpPr>
          <p:nvPr>
            <p:ph type="sldNum" sz="quarter" idx="2"/>
          </p:nvPr>
        </p:nvSpPr>
        <p:spPr>
          <a:xfrm>
            <a:off x="8878925" y="138182"/>
            <a:ext cx="188875"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a:t>
            </a:fld>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F7788-5D26-E53C-96B6-8B8ED713AD7C}"/>
              </a:ext>
            </a:extLst>
          </p:cNvPr>
          <p:cNvSpPr>
            <a:spLocks noGrp="1"/>
          </p:cNvSpPr>
          <p:nvPr>
            <p:ph type="title"/>
          </p:nvPr>
        </p:nvSpPr>
        <p:spPr/>
        <p:txBody>
          <a:bodyPr/>
          <a:lstStyle/>
          <a:p>
            <a:r>
              <a:rPr lang="en-US" dirty="0"/>
              <a:t>Knowledge Check #1</a:t>
            </a:r>
          </a:p>
        </p:txBody>
      </p:sp>
      <p:sp>
        <p:nvSpPr>
          <p:cNvPr id="3" name="Text Placeholder 2">
            <a:extLst>
              <a:ext uri="{FF2B5EF4-FFF2-40B4-BE49-F238E27FC236}">
                <a16:creationId xmlns:a16="http://schemas.microsoft.com/office/drawing/2014/main" id="{6782D9B4-8E5B-699B-9EC4-AD51BE41D774}"/>
              </a:ext>
            </a:extLst>
          </p:cNvPr>
          <p:cNvSpPr>
            <a:spLocks noGrp="1"/>
          </p:cNvSpPr>
          <p:nvPr>
            <p:ph type="body" idx="1"/>
          </p:nvPr>
        </p:nvSpPr>
        <p:spPr/>
        <p:txBody>
          <a:bodyPr>
            <a:normAutofit/>
          </a:bodyPr>
          <a:lstStyle/>
          <a:p>
            <a:r>
              <a:rPr lang="en-US" sz="2000" dirty="0"/>
              <a:t>What is attention-deficit/hyperactivity disorder (ADHD)?</a:t>
            </a:r>
          </a:p>
          <a:p>
            <a:pPr marL="914400" lvl="1" indent="-457200">
              <a:buFont typeface="+mj-lt"/>
              <a:buAutoNum type="alphaUcPeriod"/>
            </a:pPr>
            <a:r>
              <a:rPr lang="en-US" sz="2000" dirty="0"/>
              <a:t>Neurobehavioral disorder inclusive of a pattern of inattention and hyperactivity </a:t>
            </a:r>
          </a:p>
          <a:p>
            <a:pPr marL="914400" lvl="1" indent="-457200">
              <a:buFont typeface="+mj-lt"/>
              <a:buAutoNum type="alphaUcPeriod"/>
            </a:pPr>
            <a:r>
              <a:rPr lang="en-US" sz="2000" dirty="0"/>
              <a:t>Neurobehavioral disorder inclusive of a pattern of inattention and/or hyperactivity</a:t>
            </a:r>
          </a:p>
          <a:p>
            <a:pPr marL="914400" lvl="1" indent="-457200">
              <a:buFont typeface="+mj-lt"/>
              <a:buAutoNum type="alphaUcPeriod"/>
            </a:pPr>
            <a:r>
              <a:rPr lang="en-US" sz="2000" dirty="0"/>
              <a:t>Theoretical disorder that adolescents create in their minds to get drugs to do better in school</a:t>
            </a:r>
          </a:p>
          <a:p>
            <a:pPr marL="914400" lvl="1" indent="-457200">
              <a:buFont typeface="+mj-lt"/>
              <a:buAutoNum type="alphaUcPeriod"/>
            </a:pPr>
            <a:r>
              <a:rPr lang="en-US" sz="2000" dirty="0"/>
              <a:t>Theoretical disorder that is stress-induced </a:t>
            </a:r>
          </a:p>
        </p:txBody>
      </p:sp>
    </p:spTree>
    <p:extLst>
      <p:ext uri="{BB962C8B-B14F-4D97-AF65-F5344CB8AC3E}">
        <p14:creationId xmlns:p14="http://schemas.microsoft.com/office/powerpoint/2010/main" val="76008378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itle 1"/>
          <p:cNvSpPr txBox="1">
            <a:spLocks noGrp="1"/>
          </p:cNvSpPr>
          <p:nvPr>
            <p:ph type="title"/>
          </p:nvPr>
        </p:nvSpPr>
        <p:spPr>
          <a:prstGeom prst="rect">
            <a:avLst/>
          </a:prstGeom>
        </p:spPr>
        <p:txBody>
          <a:bodyPr/>
          <a:lstStyle>
            <a:lvl1pPr>
              <a:defRPr>
                <a:solidFill>
                  <a:srgbClr val="092068"/>
                </a:solidFill>
              </a:defRPr>
            </a:lvl1pPr>
          </a:lstStyle>
          <a:p>
            <a:r>
              <a:rPr lang="en-US" dirty="0"/>
              <a:t>Defining ADHD</a:t>
            </a:r>
            <a:endParaRPr dirty="0"/>
          </a:p>
        </p:txBody>
      </p:sp>
      <p:sp>
        <p:nvSpPr>
          <p:cNvPr id="126" name="Content Placeholder 2"/>
          <p:cNvSpPr txBox="1">
            <a:spLocks noGrp="1"/>
          </p:cNvSpPr>
          <p:nvPr>
            <p:ph type="body" sz="half" idx="1"/>
          </p:nvPr>
        </p:nvSpPr>
        <p:spPr>
          <a:prstGeom prst="rect">
            <a:avLst/>
          </a:prstGeom>
        </p:spPr>
        <p:txBody>
          <a:bodyPr>
            <a:normAutofit fontScale="85000" lnSpcReduction="20000"/>
          </a:bodyPr>
          <a:lstStyle/>
          <a:p>
            <a:pPr algn="l"/>
            <a:r>
              <a:rPr lang="en-US" dirty="0">
                <a:solidFill>
                  <a:srgbClr val="293340"/>
                </a:solidFill>
                <a:latin typeface="Franklin Gothic Book" panose="020B0503020102020204" pitchFamily="34" charset="0"/>
              </a:rPr>
              <a:t>D</a:t>
            </a:r>
            <a:r>
              <a:rPr lang="en-US" b="0" i="0" dirty="0">
                <a:solidFill>
                  <a:srgbClr val="293340"/>
                </a:solidFill>
                <a:effectLst/>
                <a:latin typeface="Franklin Gothic Book" panose="020B0503020102020204" pitchFamily="34" charset="0"/>
              </a:rPr>
              <a:t>evelopmental disorder characteristic of a pattern of  inattention and/or hyperactivity and impulsivity </a:t>
            </a:r>
          </a:p>
          <a:p>
            <a:pPr lvl="1"/>
            <a:r>
              <a:rPr lang="en-US" dirty="0">
                <a:solidFill>
                  <a:srgbClr val="293340"/>
                </a:solidFill>
                <a:latin typeface="Franklin Gothic Book" panose="020B0503020102020204" pitchFamily="34" charset="0"/>
              </a:rPr>
              <a:t>Symptoms often interfere with daily activities</a:t>
            </a:r>
          </a:p>
          <a:p>
            <a:pPr lvl="1"/>
            <a:r>
              <a:rPr lang="en-US" dirty="0">
                <a:solidFill>
                  <a:srgbClr val="293340"/>
                </a:solidFill>
                <a:latin typeface="Franklin Gothic Book" panose="020B0503020102020204" pitchFamily="34" charset="0"/>
              </a:rPr>
              <a:t>Not an adult disorder</a:t>
            </a:r>
          </a:p>
          <a:p>
            <a:pPr lvl="1"/>
            <a:r>
              <a:rPr lang="en-US" dirty="0">
                <a:solidFill>
                  <a:srgbClr val="293340"/>
                </a:solidFill>
                <a:latin typeface="Franklin Gothic Book" panose="020B0503020102020204" pitchFamily="34" charset="0"/>
              </a:rPr>
              <a:t>Diagnostic criteria includes reviewing symptoms from childhood to age 12</a:t>
            </a:r>
          </a:p>
          <a:p>
            <a:pPr lvl="1"/>
            <a:r>
              <a:rPr lang="en-US" dirty="0">
                <a:solidFill>
                  <a:srgbClr val="293340"/>
                </a:solidFill>
                <a:latin typeface="Franklin Gothic Book" panose="020B0503020102020204" pitchFamily="34" charset="0"/>
              </a:rPr>
              <a:t>Often affects social, behavioral and school performance</a:t>
            </a:r>
            <a:endParaRPr lang="en-US" b="0" i="0" dirty="0">
              <a:solidFill>
                <a:srgbClr val="293340"/>
              </a:solidFill>
              <a:effectLst/>
              <a:latin typeface="Franklin Gothic Book" panose="020B0503020102020204" pitchFamily="34" charset="0"/>
            </a:endParaRPr>
          </a:p>
        </p:txBody>
      </p:sp>
      <p:sp>
        <p:nvSpPr>
          <p:cNvPr id="128" name="Slide Number Placeholder 4"/>
          <p:cNvSpPr txBox="1">
            <a:spLocks noGrp="1"/>
          </p:cNvSpPr>
          <p:nvPr>
            <p:ph type="sldNum" sz="quarter" idx="2"/>
          </p:nvPr>
        </p:nvSpPr>
        <p:spPr>
          <a:xfrm>
            <a:off x="8878925" y="138182"/>
            <a:ext cx="188875"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7</a:t>
            </a:fld>
            <a:endParaRPr/>
          </a:p>
        </p:txBody>
      </p:sp>
      <p:sp>
        <p:nvSpPr>
          <p:cNvPr id="129" name="TextBox 6"/>
          <p:cNvSpPr txBox="1"/>
          <p:nvPr/>
        </p:nvSpPr>
        <p:spPr>
          <a:xfrm>
            <a:off x="4579962" y="3438224"/>
            <a:ext cx="4179139" cy="4001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0" indent="0">
              <a:spcBef>
                <a:spcPts val="0"/>
              </a:spcBef>
              <a:buNone/>
            </a:pPr>
            <a:r>
              <a:rPr lang="en-US" sz="1000" dirty="0"/>
              <a:t>DSM-5 Criteria for ADHD Diagnosis. (</a:t>
            </a:r>
            <a:r>
              <a:rPr lang="de-DE" sz="1000" dirty="0"/>
              <a:t>October 22, 2024)</a:t>
            </a:r>
            <a:r>
              <a:rPr lang="en-US" sz="1000" dirty="0">
                <a:solidFill>
                  <a:srgbClr val="283446"/>
                </a:solidFill>
              </a:rPr>
              <a:t>. Copyright 2024 MAVA Behavioral Health.</a:t>
            </a:r>
            <a:endParaRPr sz="1000" dirty="0">
              <a:highlight>
                <a:srgbClr val="FFFF00"/>
              </a:highlight>
            </a:endParaRPr>
          </a:p>
        </p:txBody>
      </p:sp>
      <p:pic>
        <p:nvPicPr>
          <p:cNvPr id="4" name="Picture 3">
            <a:extLst>
              <a:ext uri="{FF2B5EF4-FFF2-40B4-BE49-F238E27FC236}">
                <a16:creationId xmlns:a16="http://schemas.microsoft.com/office/drawing/2014/main" id="{B54C5965-EA91-B073-C828-A3AC5F8C76BA}"/>
              </a:ext>
            </a:extLst>
          </p:cNvPr>
          <p:cNvPicPr>
            <a:picLocks noChangeAspect="1"/>
          </p:cNvPicPr>
          <p:nvPr/>
        </p:nvPicPr>
        <p:blipFill>
          <a:blip r:embed="rId3"/>
          <a:stretch>
            <a:fillRect/>
          </a:stretch>
        </p:blipFill>
        <p:spPr>
          <a:xfrm>
            <a:off x="4572000" y="1451361"/>
            <a:ext cx="4187101" cy="2008100"/>
          </a:xfrm>
          <a:prstGeom prst="rect">
            <a:avLst/>
          </a:prstGeom>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itle 1"/>
          <p:cNvSpPr txBox="1">
            <a:spLocks noGrp="1"/>
          </p:cNvSpPr>
          <p:nvPr>
            <p:ph type="title"/>
          </p:nvPr>
        </p:nvSpPr>
        <p:spPr>
          <a:prstGeom prst="rect">
            <a:avLst/>
          </a:prstGeom>
        </p:spPr>
        <p:txBody>
          <a:bodyPr/>
          <a:lstStyle>
            <a:lvl1pPr>
              <a:defRPr>
                <a:solidFill>
                  <a:srgbClr val="092068"/>
                </a:solidFill>
              </a:defRPr>
            </a:lvl1pPr>
          </a:lstStyle>
          <a:p>
            <a:r>
              <a:rPr lang="en-US" dirty="0"/>
              <a:t>Defining ADHD</a:t>
            </a:r>
            <a:endParaRPr dirty="0"/>
          </a:p>
        </p:txBody>
      </p:sp>
      <p:sp>
        <p:nvSpPr>
          <p:cNvPr id="128" name="Slide Number Placeholder 4"/>
          <p:cNvSpPr txBox="1">
            <a:spLocks noGrp="1"/>
          </p:cNvSpPr>
          <p:nvPr>
            <p:ph type="sldNum" sz="quarter" idx="2"/>
          </p:nvPr>
        </p:nvSpPr>
        <p:spPr>
          <a:xfrm>
            <a:off x="8878925" y="138182"/>
            <a:ext cx="188875" cy="26497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8</a:t>
            </a:fld>
            <a:endParaRPr/>
          </a:p>
        </p:txBody>
      </p:sp>
      <p:sp>
        <p:nvSpPr>
          <p:cNvPr id="129" name="TextBox 6"/>
          <p:cNvSpPr txBox="1"/>
          <p:nvPr/>
        </p:nvSpPr>
        <p:spPr>
          <a:xfrm>
            <a:off x="6393393" y="4080557"/>
            <a:ext cx="2718817" cy="553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l"/>
            <a:r>
              <a:rPr lang="pl-PL" sz="1000" b="0" i="0" dirty="0">
                <a:solidFill>
                  <a:srgbClr val="626262"/>
                </a:solidFill>
                <a:effectLst/>
                <a:latin typeface="Tahoma" panose="020B0604030504040204" pitchFamily="34" charset="0"/>
              </a:rPr>
              <a:t>Neuropsychiatria i Neuropsychologia 2023</a:t>
            </a:r>
            <a:r>
              <a:rPr lang="en-US" sz="1000" b="0" i="0" dirty="0">
                <a:solidFill>
                  <a:srgbClr val="626262"/>
                </a:solidFill>
                <a:effectLst/>
                <a:latin typeface="Tahoma" panose="020B0604030504040204" pitchFamily="34" charset="0"/>
              </a:rPr>
              <a:t>. (December 29, 2023). Copyright 2023 </a:t>
            </a:r>
            <a:r>
              <a:rPr lang="en-US" sz="1000" dirty="0"/>
              <a:t>American Psychiatric Association.</a:t>
            </a:r>
            <a:endParaRPr sz="1000" dirty="0">
              <a:highlight>
                <a:srgbClr val="FFFF00"/>
              </a:highlight>
            </a:endParaRPr>
          </a:p>
        </p:txBody>
      </p:sp>
      <p:sp>
        <p:nvSpPr>
          <p:cNvPr id="4" name="Content Placeholder 2">
            <a:extLst>
              <a:ext uri="{FF2B5EF4-FFF2-40B4-BE49-F238E27FC236}">
                <a16:creationId xmlns:a16="http://schemas.microsoft.com/office/drawing/2014/main" id="{906B4E8E-5EAA-EC87-D85B-2C1EBAFAABF5}"/>
              </a:ext>
            </a:extLst>
          </p:cNvPr>
          <p:cNvSpPr txBox="1">
            <a:spLocks/>
          </p:cNvSpPr>
          <p:nvPr/>
        </p:nvSpPr>
        <p:spPr>
          <a:xfrm>
            <a:off x="160862" y="1071685"/>
            <a:ext cx="2887767" cy="26891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marL="342900" marR="0" indent="-342900" algn="l" defTabSz="914400" rtl="0" latinLnBrk="0">
              <a:lnSpc>
                <a:spcPct val="100000"/>
              </a:lnSpc>
              <a:spcBef>
                <a:spcPts val="500"/>
              </a:spcBef>
              <a:spcAft>
                <a:spcPts val="0"/>
              </a:spcAft>
              <a:buClr>
                <a:schemeClr val="accent1"/>
              </a:buClr>
              <a:buSzPct val="125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1pPr>
            <a:lvl2pPr marL="771525" marR="0" indent="-314325"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2pPr>
            <a:lvl3pPr marL="1193800" marR="0" indent="-27940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3pPr>
            <a:lvl4pPr marL="1651000" marR="0" indent="-27940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4pPr>
            <a:lvl5pPr marL="2108200" marR="0" indent="-27940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5pPr>
            <a:lvl6pPr marL="2537460" marR="0" indent="-25146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6pPr>
            <a:lvl7pPr marL="2994660" marR="0" indent="-25146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7pPr>
            <a:lvl8pPr marL="3451859" marR="0" indent="-251459"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8pPr>
            <a:lvl9pPr marL="3909059" marR="0" indent="-251459"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9pPr>
          </a:lstStyle>
          <a:p>
            <a:pPr marL="0" indent="0" hangingPunct="1">
              <a:buNone/>
            </a:pPr>
            <a:r>
              <a:rPr lang="en-US" sz="1900" b="1" dirty="0">
                <a:solidFill>
                  <a:srgbClr val="293340"/>
                </a:solidFill>
                <a:latin typeface="Franklin Gothic Book" panose="020B0503020102020204" pitchFamily="34" charset="0"/>
              </a:rPr>
              <a:t>Inattention: </a:t>
            </a:r>
          </a:p>
          <a:p>
            <a:pPr lvl="1" hangingPunct="1"/>
            <a:r>
              <a:rPr lang="en-US" sz="1900" dirty="0">
                <a:solidFill>
                  <a:srgbClr val="293340"/>
                </a:solidFill>
                <a:latin typeface="Franklin Gothic Book" panose="020B0503020102020204" pitchFamily="34" charset="0"/>
              </a:rPr>
              <a:t>Task orientation</a:t>
            </a:r>
          </a:p>
          <a:p>
            <a:pPr lvl="1" hangingPunct="1"/>
            <a:r>
              <a:rPr lang="en-US" sz="1900" dirty="0">
                <a:solidFill>
                  <a:srgbClr val="293340"/>
                </a:solidFill>
                <a:latin typeface="Franklin Gothic Book" panose="020B0503020102020204" pitchFamily="34" charset="0"/>
              </a:rPr>
              <a:t>Focus and organization</a:t>
            </a:r>
          </a:p>
        </p:txBody>
      </p:sp>
      <p:pic>
        <p:nvPicPr>
          <p:cNvPr id="6" name="Picture 5">
            <a:extLst>
              <a:ext uri="{FF2B5EF4-FFF2-40B4-BE49-F238E27FC236}">
                <a16:creationId xmlns:a16="http://schemas.microsoft.com/office/drawing/2014/main" id="{F481178D-8620-CF2E-C228-93FFE52E3F2F}"/>
              </a:ext>
            </a:extLst>
          </p:cNvPr>
          <p:cNvPicPr>
            <a:picLocks noChangeAspect="1"/>
          </p:cNvPicPr>
          <p:nvPr/>
        </p:nvPicPr>
        <p:blipFill>
          <a:blip r:embed="rId3"/>
          <a:stretch>
            <a:fillRect/>
          </a:stretch>
        </p:blipFill>
        <p:spPr>
          <a:xfrm>
            <a:off x="251427" y="2757875"/>
            <a:ext cx="6141966" cy="1772158"/>
          </a:xfrm>
          <a:prstGeom prst="rect">
            <a:avLst/>
          </a:prstGeom>
        </p:spPr>
      </p:pic>
      <p:sp>
        <p:nvSpPr>
          <p:cNvPr id="7" name="Content Placeholder 2">
            <a:extLst>
              <a:ext uri="{FF2B5EF4-FFF2-40B4-BE49-F238E27FC236}">
                <a16:creationId xmlns:a16="http://schemas.microsoft.com/office/drawing/2014/main" id="{FB8C685F-AD08-D49E-D36E-2A762D25322B}"/>
              </a:ext>
            </a:extLst>
          </p:cNvPr>
          <p:cNvSpPr txBox="1">
            <a:spLocks/>
          </p:cNvSpPr>
          <p:nvPr/>
        </p:nvSpPr>
        <p:spPr>
          <a:xfrm>
            <a:off x="2914516" y="1078910"/>
            <a:ext cx="2887767" cy="26891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marL="342900" marR="0" indent="-342900" algn="l" defTabSz="914400" rtl="0" latinLnBrk="0">
              <a:lnSpc>
                <a:spcPct val="100000"/>
              </a:lnSpc>
              <a:spcBef>
                <a:spcPts val="500"/>
              </a:spcBef>
              <a:spcAft>
                <a:spcPts val="0"/>
              </a:spcAft>
              <a:buClr>
                <a:schemeClr val="accent1"/>
              </a:buClr>
              <a:buSzPct val="125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1pPr>
            <a:lvl2pPr marL="771525" marR="0" indent="-314325"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2pPr>
            <a:lvl3pPr marL="1193800" marR="0" indent="-27940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3pPr>
            <a:lvl4pPr marL="1651000" marR="0" indent="-27940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4pPr>
            <a:lvl5pPr marL="2108200" marR="0" indent="-27940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5pPr>
            <a:lvl6pPr marL="2537460" marR="0" indent="-25146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6pPr>
            <a:lvl7pPr marL="2994660" marR="0" indent="-25146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7pPr>
            <a:lvl8pPr marL="3451859" marR="0" indent="-251459"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8pPr>
            <a:lvl9pPr marL="3909059" marR="0" indent="-251459"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9pPr>
          </a:lstStyle>
          <a:p>
            <a:pPr marL="0" indent="0" hangingPunct="1">
              <a:buNone/>
            </a:pPr>
            <a:r>
              <a:rPr lang="en-US" sz="1900" b="1" dirty="0">
                <a:solidFill>
                  <a:srgbClr val="293340"/>
                </a:solidFill>
                <a:latin typeface="Franklin Gothic Book" panose="020B0503020102020204" pitchFamily="34" charset="0"/>
              </a:rPr>
              <a:t>Hyperactivity</a:t>
            </a:r>
            <a:r>
              <a:rPr lang="en-US" sz="1900" dirty="0">
                <a:solidFill>
                  <a:srgbClr val="293340"/>
                </a:solidFill>
                <a:latin typeface="Franklin Gothic Book" panose="020B0503020102020204" pitchFamily="34" charset="0"/>
              </a:rPr>
              <a:t>: </a:t>
            </a:r>
          </a:p>
          <a:p>
            <a:pPr lvl="1" hangingPunct="1">
              <a:buFont typeface="Arial" panose="020B0604020202020204" pitchFamily="34" charset="0"/>
              <a:buChar char="•"/>
            </a:pPr>
            <a:r>
              <a:rPr lang="en-US" sz="1900" dirty="0">
                <a:solidFill>
                  <a:srgbClr val="293340"/>
                </a:solidFill>
                <a:latin typeface="Franklin Gothic Book" panose="020B0503020102020204" pitchFamily="34" charset="0"/>
              </a:rPr>
              <a:t>Restlessness</a:t>
            </a:r>
          </a:p>
          <a:p>
            <a:pPr lvl="1" hangingPunct="1">
              <a:buFont typeface="Arial" panose="020B0604020202020204" pitchFamily="34" charset="0"/>
              <a:buChar char="•"/>
            </a:pPr>
            <a:r>
              <a:rPr lang="en-US" sz="1900" dirty="0">
                <a:solidFill>
                  <a:srgbClr val="293340"/>
                </a:solidFill>
                <a:latin typeface="Franklin Gothic Book" panose="020B0503020102020204" pitchFamily="34" charset="0"/>
              </a:rPr>
              <a:t>Inappropriate timing of actions</a:t>
            </a:r>
          </a:p>
          <a:p>
            <a:pPr lvl="1" hangingPunct="1">
              <a:buFont typeface="Arial" panose="020B0604020202020204" pitchFamily="34" charset="0"/>
              <a:buChar char="•"/>
            </a:pPr>
            <a:r>
              <a:rPr lang="en-US" sz="1900" dirty="0">
                <a:solidFill>
                  <a:srgbClr val="293340"/>
                </a:solidFill>
                <a:latin typeface="Franklin Gothic Book" panose="020B0503020102020204" pitchFamily="34" charset="0"/>
              </a:rPr>
              <a:t>Excessive speaking </a:t>
            </a:r>
          </a:p>
        </p:txBody>
      </p:sp>
      <p:sp>
        <p:nvSpPr>
          <p:cNvPr id="8" name="Content Placeholder 2">
            <a:extLst>
              <a:ext uri="{FF2B5EF4-FFF2-40B4-BE49-F238E27FC236}">
                <a16:creationId xmlns:a16="http://schemas.microsoft.com/office/drawing/2014/main" id="{64CE7F03-4D81-BDE7-2F30-A54F1EF4F513}"/>
              </a:ext>
            </a:extLst>
          </p:cNvPr>
          <p:cNvSpPr txBox="1">
            <a:spLocks/>
          </p:cNvSpPr>
          <p:nvPr/>
        </p:nvSpPr>
        <p:spPr>
          <a:xfrm>
            <a:off x="5991158" y="1063074"/>
            <a:ext cx="2887767" cy="26891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marL="342900" marR="0" indent="-342900" algn="l" defTabSz="914400" rtl="0" latinLnBrk="0">
              <a:lnSpc>
                <a:spcPct val="100000"/>
              </a:lnSpc>
              <a:spcBef>
                <a:spcPts val="500"/>
              </a:spcBef>
              <a:spcAft>
                <a:spcPts val="0"/>
              </a:spcAft>
              <a:buClr>
                <a:schemeClr val="accent1"/>
              </a:buClr>
              <a:buSzPct val="125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1pPr>
            <a:lvl2pPr marL="771525" marR="0" indent="-314325"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2pPr>
            <a:lvl3pPr marL="1193800" marR="0" indent="-27940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3pPr>
            <a:lvl4pPr marL="1651000" marR="0" indent="-27940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4pPr>
            <a:lvl5pPr marL="2108200" marR="0" indent="-27940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5pPr>
            <a:lvl6pPr marL="2537460" marR="0" indent="-25146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6pPr>
            <a:lvl7pPr marL="2994660" marR="0" indent="-25146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7pPr>
            <a:lvl8pPr marL="3451859" marR="0" indent="-251459"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8pPr>
            <a:lvl9pPr marL="3909059" marR="0" indent="-251459"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9pPr>
          </a:lstStyle>
          <a:p>
            <a:pPr marL="0" indent="0" hangingPunct="1">
              <a:buNone/>
            </a:pPr>
            <a:r>
              <a:rPr lang="en-US" sz="1900" b="1" dirty="0">
                <a:solidFill>
                  <a:srgbClr val="293340"/>
                </a:solidFill>
                <a:latin typeface="Franklin Gothic Book" panose="020B0503020102020204" pitchFamily="34" charset="0"/>
              </a:rPr>
              <a:t>Impulsivity</a:t>
            </a:r>
            <a:r>
              <a:rPr lang="en-US" sz="1900" dirty="0">
                <a:solidFill>
                  <a:srgbClr val="293340"/>
                </a:solidFill>
                <a:latin typeface="Franklin Gothic Book" panose="020B0503020102020204" pitchFamily="34" charset="0"/>
              </a:rPr>
              <a:t>: </a:t>
            </a:r>
          </a:p>
          <a:p>
            <a:pPr lvl="1" hangingPunct="1">
              <a:buFont typeface="Arial" panose="020B0604020202020204" pitchFamily="34" charset="0"/>
              <a:buChar char="•"/>
            </a:pPr>
            <a:r>
              <a:rPr lang="en-US" sz="1900" dirty="0">
                <a:solidFill>
                  <a:srgbClr val="293340"/>
                </a:solidFill>
                <a:latin typeface="Franklin Gothic Book" panose="020B0503020102020204" pitchFamily="34" charset="0"/>
              </a:rPr>
              <a:t>Thought to action disconnect</a:t>
            </a:r>
          </a:p>
          <a:p>
            <a:pPr lvl="1" hangingPunct="1">
              <a:buFont typeface="Arial" panose="020B0604020202020204" pitchFamily="34" charset="0"/>
              <a:buChar char="•"/>
            </a:pPr>
            <a:r>
              <a:rPr lang="en-US" sz="1900" dirty="0">
                <a:solidFill>
                  <a:srgbClr val="293340"/>
                </a:solidFill>
                <a:latin typeface="Franklin Gothic Book" panose="020B0503020102020204" pitchFamily="34" charset="0"/>
              </a:rPr>
              <a:t>Interrupting </a:t>
            </a:r>
          </a:p>
          <a:p>
            <a:pPr lvl="1" hangingPunct="1">
              <a:buFont typeface="Arial" panose="020B0604020202020204" pitchFamily="34" charset="0"/>
              <a:buChar char="•"/>
            </a:pPr>
            <a:r>
              <a:rPr lang="en-US" sz="1900" dirty="0">
                <a:solidFill>
                  <a:srgbClr val="293340"/>
                </a:solidFill>
                <a:latin typeface="Franklin Gothic Book" panose="020B0503020102020204" pitchFamily="34" charset="0"/>
              </a:rPr>
              <a:t>Self-control </a:t>
            </a:r>
          </a:p>
          <a:p>
            <a:pPr lvl="1" hangingPunct="1">
              <a:buFont typeface="Arial" panose="020B0604020202020204" pitchFamily="34" charset="0"/>
              <a:buChar char="•"/>
            </a:pPr>
            <a:r>
              <a:rPr lang="en-US" sz="1900" dirty="0">
                <a:solidFill>
                  <a:srgbClr val="293340"/>
                </a:solidFill>
                <a:latin typeface="Franklin Gothic Book" panose="020B0503020102020204" pitchFamily="34" charset="0"/>
              </a:rPr>
              <a:t>Long-term consequences</a:t>
            </a:r>
          </a:p>
        </p:txBody>
      </p:sp>
    </p:spTree>
    <p:extLst>
      <p:ext uri="{BB962C8B-B14F-4D97-AF65-F5344CB8AC3E}">
        <p14:creationId xmlns:p14="http://schemas.microsoft.com/office/powerpoint/2010/main" val="23445361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itle 1"/>
          <p:cNvSpPr txBox="1">
            <a:spLocks noGrp="1"/>
          </p:cNvSpPr>
          <p:nvPr>
            <p:ph type="title"/>
          </p:nvPr>
        </p:nvSpPr>
        <p:spPr>
          <a:prstGeom prst="rect">
            <a:avLst/>
          </a:prstGeom>
        </p:spPr>
        <p:txBody>
          <a:bodyPr/>
          <a:lstStyle>
            <a:lvl1pPr>
              <a:defRPr>
                <a:solidFill>
                  <a:srgbClr val="092068"/>
                </a:solidFill>
              </a:defRPr>
            </a:lvl1pPr>
          </a:lstStyle>
          <a:p>
            <a:r>
              <a:rPr lang="en-US" dirty="0"/>
              <a:t>Defining ADHD</a:t>
            </a:r>
            <a:endParaRPr dirty="0"/>
          </a:p>
        </p:txBody>
      </p:sp>
      <p:sp>
        <p:nvSpPr>
          <p:cNvPr id="128" name="Slide Number Placeholder 4"/>
          <p:cNvSpPr txBox="1">
            <a:spLocks noGrp="1"/>
          </p:cNvSpPr>
          <p:nvPr>
            <p:ph type="sldNum" sz="quarter" idx="2"/>
          </p:nvPr>
        </p:nvSpPr>
        <p:spPr>
          <a:xfrm>
            <a:off x="8878925" y="138182"/>
            <a:ext cx="188875"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9</a:t>
            </a:fld>
            <a:endParaRPr/>
          </a:p>
        </p:txBody>
      </p:sp>
      <p:sp>
        <p:nvSpPr>
          <p:cNvPr id="129" name="TextBox 6"/>
          <p:cNvSpPr txBox="1"/>
          <p:nvPr/>
        </p:nvSpPr>
        <p:spPr>
          <a:xfrm>
            <a:off x="6393393" y="4080557"/>
            <a:ext cx="2718817"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l"/>
            <a:r>
              <a:rPr lang="pl-PL" sz="1000" b="0" i="0" dirty="0">
                <a:solidFill>
                  <a:srgbClr val="626262"/>
                </a:solidFill>
                <a:effectLst/>
                <a:latin typeface="Tahoma" panose="020B0604030504040204" pitchFamily="34" charset="0"/>
              </a:rPr>
              <a:t>Neuropsychiatria i Neuropsychologia 2023</a:t>
            </a:r>
            <a:r>
              <a:rPr lang="en-US" sz="1000" b="0" i="0" dirty="0">
                <a:solidFill>
                  <a:srgbClr val="626262"/>
                </a:solidFill>
                <a:effectLst/>
                <a:latin typeface="Tahoma" panose="020B0604030504040204" pitchFamily="34" charset="0"/>
              </a:rPr>
              <a:t>. (December 29, 2023). Copyright 2023 </a:t>
            </a:r>
            <a:r>
              <a:rPr lang="en-US" sz="1000" dirty="0"/>
              <a:t>American Psychiatric Association.</a:t>
            </a:r>
            <a:endParaRPr sz="1000" dirty="0">
              <a:highlight>
                <a:srgbClr val="FFFF00"/>
              </a:highlight>
            </a:endParaRPr>
          </a:p>
        </p:txBody>
      </p:sp>
      <p:pic>
        <p:nvPicPr>
          <p:cNvPr id="6" name="Picture 5">
            <a:extLst>
              <a:ext uri="{FF2B5EF4-FFF2-40B4-BE49-F238E27FC236}">
                <a16:creationId xmlns:a16="http://schemas.microsoft.com/office/drawing/2014/main" id="{F481178D-8620-CF2E-C228-93FFE52E3F2F}"/>
              </a:ext>
            </a:extLst>
          </p:cNvPr>
          <p:cNvPicPr>
            <a:picLocks noChangeAspect="1"/>
          </p:cNvPicPr>
          <p:nvPr/>
        </p:nvPicPr>
        <p:blipFill>
          <a:blip r:embed="rId3"/>
          <a:stretch>
            <a:fillRect/>
          </a:stretch>
        </p:blipFill>
        <p:spPr>
          <a:xfrm>
            <a:off x="222606" y="1296783"/>
            <a:ext cx="8744413" cy="2523049"/>
          </a:xfrm>
          <a:prstGeom prst="rect">
            <a:avLst/>
          </a:prstGeom>
        </p:spPr>
      </p:pic>
    </p:spTree>
    <p:extLst>
      <p:ext uri="{BB962C8B-B14F-4D97-AF65-F5344CB8AC3E}">
        <p14:creationId xmlns:p14="http://schemas.microsoft.com/office/powerpoint/2010/main" val="192362937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7DE0E-D935-786B-41B5-CF1A164FA187}"/>
              </a:ext>
            </a:extLst>
          </p:cNvPr>
          <p:cNvSpPr>
            <a:spLocks noGrp="1"/>
          </p:cNvSpPr>
          <p:nvPr>
            <p:ph type="title"/>
          </p:nvPr>
        </p:nvSpPr>
        <p:spPr/>
        <p:txBody>
          <a:bodyPr/>
          <a:lstStyle/>
          <a:p>
            <a:r>
              <a:rPr lang="en-US" dirty="0"/>
              <a:t>Neurobiological changes in ADHD</a:t>
            </a:r>
          </a:p>
        </p:txBody>
      </p:sp>
      <p:sp>
        <p:nvSpPr>
          <p:cNvPr id="6" name="Rectangle 5">
            <a:extLst>
              <a:ext uri="{FF2B5EF4-FFF2-40B4-BE49-F238E27FC236}">
                <a16:creationId xmlns:a16="http://schemas.microsoft.com/office/drawing/2014/main" id="{F769C590-E43B-BCED-B42B-1AFF897A987A}"/>
              </a:ext>
            </a:extLst>
          </p:cNvPr>
          <p:cNvSpPr/>
          <p:nvPr/>
        </p:nvSpPr>
        <p:spPr>
          <a:xfrm>
            <a:off x="1910687" y="990600"/>
            <a:ext cx="873456" cy="360528"/>
          </a:xfrm>
          <a:prstGeom prst="rect">
            <a:avLst/>
          </a:prstGeom>
          <a:solidFill>
            <a:srgbClr val="FFFFFF"/>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endParaRPr>
          </a:p>
        </p:txBody>
      </p:sp>
      <p:pic>
        <p:nvPicPr>
          <p:cNvPr id="4" name="Picture 3">
            <a:extLst>
              <a:ext uri="{FF2B5EF4-FFF2-40B4-BE49-F238E27FC236}">
                <a16:creationId xmlns:a16="http://schemas.microsoft.com/office/drawing/2014/main" id="{9C1F70D6-5777-9E5C-2F71-3D2DFB69F6E2}"/>
              </a:ext>
            </a:extLst>
          </p:cNvPr>
          <p:cNvPicPr>
            <a:picLocks noChangeAspect="1"/>
          </p:cNvPicPr>
          <p:nvPr/>
        </p:nvPicPr>
        <p:blipFill>
          <a:blip r:embed="rId3"/>
          <a:stretch>
            <a:fillRect/>
          </a:stretch>
        </p:blipFill>
        <p:spPr>
          <a:xfrm>
            <a:off x="125899" y="1446662"/>
            <a:ext cx="4411906" cy="2919111"/>
          </a:xfrm>
          <a:prstGeom prst="rect">
            <a:avLst/>
          </a:prstGeom>
        </p:spPr>
      </p:pic>
      <p:pic>
        <p:nvPicPr>
          <p:cNvPr id="8" name="Picture 7">
            <a:extLst>
              <a:ext uri="{FF2B5EF4-FFF2-40B4-BE49-F238E27FC236}">
                <a16:creationId xmlns:a16="http://schemas.microsoft.com/office/drawing/2014/main" id="{A04F5F05-5BB0-75E9-A3E9-003F1F539619}"/>
              </a:ext>
            </a:extLst>
          </p:cNvPr>
          <p:cNvPicPr>
            <a:picLocks noChangeAspect="1"/>
          </p:cNvPicPr>
          <p:nvPr/>
        </p:nvPicPr>
        <p:blipFill>
          <a:blip r:embed="rId4"/>
          <a:stretch>
            <a:fillRect/>
          </a:stretch>
        </p:blipFill>
        <p:spPr>
          <a:xfrm>
            <a:off x="4790364" y="1499980"/>
            <a:ext cx="4227737" cy="2847002"/>
          </a:xfrm>
          <a:prstGeom prst="rect">
            <a:avLst/>
          </a:prstGeom>
        </p:spPr>
      </p:pic>
      <p:sp>
        <p:nvSpPr>
          <p:cNvPr id="9" name="TextBox 8">
            <a:extLst>
              <a:ext uri="{FF2B5EF4-FFF2-40B4-BE49-F238E27FC236}">
                <a16:creationId xmlns:a16="http://schemas.microsoft.com/office/drawing/2014/main" id="{B28646DC-FBD1-015A-00B3-27207E8DF53A}"/>
              </a:ext>
            </a:extLst>
          </p:cNvPr>
          <p:cNvSpPr txBox="1"/>
          <p:nvPr/>
        </p:nvSpPr>
        <p:spPr>
          <a:xfrm>
            <a:off x="1183323" y="922126"/>
            <a:ext cx="7061031"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dirty="0"/>
              <a:t>Drawings indicating reductions in specific structures </a:t>
            </a:r>
            <a:r>
              <a:rPr kumimoji="0" lang="en-US" sz="18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and other anatomical brain changes in ADHD</a:t>
            </a:r>
          </a:p>
        </p:txBody>
      </p:sp>
    </p:spTree>
    <p:extLst>
      <p:ext uri="{BB962C8B-B14F-4D97-AF65-F5344CB8AC3E}">
        <p14:creationId xmlns:p14="http://schemas.microsoft.com/office/powerpoint/2010/main" val="197542094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7DE0E-D935-786B-41B5-CF1A164FA187}"/>
              </a:ext>
            </a:extLst>
          </p:cNvPr>
          <p:cNvSpPr>
            <a:spLocks noGrp="1"/>
          </p:cNvSpPr>
          <p:nvPr>
            <p:ph type="title"/>
          </p:nvPr>
        </p:nvSpPr>
        <p:spPr/>
        <p:txBody>
          <a:bodyPr/>
          <a:lstStyle/>
          <a:p>
            <a:r>
              <a:rPr lang="en-US" dirty="0"/>
              <a:t>Neurobiology: Attention Regulation</a:t>
            </a:r>
          </a:p>
        </p:txBody>
      </p:sp>
      <p:pic>
        <p:nvPicPr>
          <p:cNvPr id="5" name="Picture 4">
            <a:extLst>
              <a:ext uri="{FF2B5EF4-FFF2-40B4-BE49-F238E27FC236}">
                <a16:creationId xmlns:a16="http://schemas.microsoft.com/office/drawing/2014/main" id="{9694FD1F-95C7-3532-3E01-FBC0310219CA}"/>
              </a:ext>
            </a:extLst>
          </p:cNvPr>
          <p:cNvPicPr>
            <a:picLocks noChangeAspect="1"/>
          </p:cNvPicPr>
          <p:nvPr/>
        </p:nvPicPr>
        <p:blipFill>
          <a:blip r:embed="rId2"/>
          <a:stretch>
            <a:fillRect/>
          </a:stretch>
        </p:blipFill>
        <p:spPr>
          <a:xfrm>
            <a:off x="1550234" y="1158153"/>
            <a:ext cx="6043531" cy="3347441"/>
          </a:xfrm>
          <a:prstGeom prst="rect">
            <a:avLst/>
          </a:prstGeom>
        </p:spPr>
      </p:pic>
    </p:spTree>
    <p:extLst>
      <p:ext uri="{BB962C8B-B14F-4D97-AF65-F5344CB8AC3E}">
        <p14:creationId xmlns:p14="http://schemas.microsoft.com/office/powerpoint/2010/main" val="1897230818"/>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7DE0E-D935-786B-41B5-CF1A164FA187}"/>
              </a:ext>
            </a:extLst>
          </p:cNvPr>
          <p:cNvSpPr>
            <a:spLocks noGrp="1"/>
          </p:cNvSpPr>
          <p:nvPr>
            <p:ph type="title"/>
          </p:nvPr>
        </p:nvSpPr>
        <p:spPr/>
        <p:txBody>
          <a:bodyPr/>
          <a:lstStyle/>
          <a:p>
            <a:r>
              <a:rPr lang="en-US" dirty="0"/>
              <a:t>Neurobiology: Behavior Regulation</a:t>
            </a:r>
          </a:p>
        </p:txBody>
      </p:sp>
      <p:pic>
        <p:nvPicPr>
          <p:cNvPr id="4" name="Picture 3">
            <a:extLst>
              <a:ext uri="{FF2B5EF4-FFF2-40B4-BE49-F238E27FC236}">
                <a16:creationId xmlns:a16="http://schemas.microsoft.com/office/drawing/2014/main" id="{C72996FF-84EC-8D10-4AE7-CD2E854ED89E}"/>
              </a:ext>
            </a:extLst>
          </p:cNvPr>
          <p:cNvPicPr>
            <a:picLocks noChangeAspect="1"/>
          </p:cNvPicPr>
          <p:nvPr/>
        </p:nvPicPr>
        <p:blipFill>
          <a:blip r:embed="rId2"/>
          <a:stretch>
            <a:fillRect/>
          </a:stretch>
        </p:blipFill>
        <p:spPr>
          <a:xfrm>
            <a:off x="1587764" y="990600"/>
            <a:ext cx="5686494" cy="3561702"/>
          </a:xfrm>
          <a:prstGeom prst="rect">
            <a:avLst/>
          </a:prstGeom>
        </p:spPr>
      </p:pic>
    </p:spTree>
    <p:extLst>
      <p:ext uri="{BB962C8B-B14F-4D97-AF65-F5344CB8AC3E}">
        <p14:creationId xmlns:p14="http://schemas.microsoft.com/office/powerpoint/2010/main" val="58746294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7DE0E-D935-786B-41B5-CF1A164FA187}"/>
              </a:ext>
            </a:extLst>
          </p:cNvPr>
          <p:cNvSpPr>
            <a:spLocks noGrp="1"/>
          </p:cNvSpPr>
          <p:nvPr>
            <p:ph type="title"/>
          </p:nvPr>
        </p:nvSpPr>
        <p:spPr/>
        <p:txBody>
          <a:bodyPr/>
          <a:lstStyle/>
          <a:p>
            <a:r>
              <a:rPr lang="en-US" dirty="0"/>
              <a:t>Neurobiology: Emotion Regulation</a:t>
            </a:r>
          </a:p>
        </p:txBody>
      </p:sp>
      <p:pic>
        <p:nvPicPr>
          <p:cNvPr id="5" name="Picture 4">
            <a:extLst>
              <a:ext uri="{FF2B5EF4-FFF2-40B4-BE49-F238E27FC236}">
                <a16:creationId xmlns:a16="http://schemas.microsoft.com/office/drawing/2014/main" id="{27AA46EF-E92F-2FA9-BD4C-2AB90B58C2FA}"/>
              </a:ext>
            </a:extLst>
          </p:cNvPr>
          <p:cNvPicPr>
            <a:picLocks noChangeAspect="1"/>
          </p:cNvPicPr>
          <p:nvPr/>
        </p:nvPicPr>
        <p:blipFill>
          <a:blip r:embed="rId2"/>
          <a:stretch>
            <a:fillRect/>
          </a:stretch>
        </p:blipFill>
        <p:spPr>
          <a:xfrm>
            <a:off x="2038395" y="990600"/>
            <a:ext cx="4689952" cy="3439298"/>
          </a:xfrm>
          <a:prstGeom prst="rect">
            <a:avLst/>
          </a:prstGeom>
        </p:spPr>
      </p:pic>
      <p:sp>
        <p:nvSpPr>
          <p:cNvPr id="6" name="Rectangle 5">
            <a:extLst>
              <a:ext uri="{FF2B5EF4-FFF2-40B4-BE49-F238E27FC236}">
                <a16:creationId xmlns:a16="http://schemas.microsoft.com/office/drawing/2014/main" id="{F769C590-E43B-BCED-B42B-1AFF897A987A}"/>
              </a:ext>
            </a:extLst>
          </p:cNvPr>
          <p:cNvSpPr/>
          <p:nvPr/>
        </p:nvSpPr>
        <p:spPr>
          <a:xfrm>
            <a:off x="1910687" y="990600"/>
            <a:ext cx="873456" cy="360528"/>
          </a:xfrm>
          <a:prstGeom prst="rect">
            <a:avLst/>
          </a:prstGeom>
          <a:solidFill>
            <a:srgbClr val="FFFFFF"/>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740733751"/>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BAF69-F20E-BC84-C718-338A8B087A08}"/>
              </a:ext>
            </a:extLst>
          </p:cNvPr>
          <p:cNvSpPr>
            <a:spLocks noGrp="1"/>
          </p:cNvSpPr>
          <p:nvPr>
            <p:ph type="title"/>
          </p:nvPr>
        </p:nvSpPr>
        <p:spPr/>
        <p:txBody>
          <a:bodyPr/>
          <a:lstStyle/>
          <a:p>
            <a:r>
              <a:rPr lang="en-US" dirty="0"/>
              <a:t>Dopamine Deficit Transfer Theory</a:t>
            </a:r>
          </a:p>
        </p:txBody>
      </p:sp>
      <p:pic>
        <p:nvPicPr>
          <p:cNvPr id="7" name="Picture 6">
            <a:extLst>
              <a:ext uri="{FF2B5EF4-FFF2-40B4-BE49-F238E27FC236}">
                <a16:creationId xmlns:a16="http://schemas.microsoft.com/office/drawing/2014/main" id="{DAB20066-680F-7F3D-232A-4C752177D7F2}"/>
              </a:ext>
            </a:extLst>
          </p:cNvPr>
          <p:cNvPicPr>
            <a:picLocks noChangeAspect="1"/>
          </p:cNvPicPr>
          <p:nvPr/>
        </p:nvPicPr>
        <p:blipFill>
          <a:blip r:embed="rId2"/>
          <a:stretch>
            <a:fillRect/>
          </a:stretch>
        </p:blipFill>
        <p:spPr>
          <a:xfrm>
            <a:off x="1071074" y="976952"/>
            <a:ext cx="7001852" cy="3620005"/>
          </a:xfrm>
          <a:prstGeom prst="rect">
            <a:avLst/>
          </a:prstGeom>
        </p:spPr>
      </p:pic>
    </p:spTree>
    <p:extLst>
      <p:ext uri="{BB962C8B-B14F-4D97-AF65-F5344CB8AC3E}">
        <p14:creationId xmlns:p14="http://schemas.microsoft.com/office/powerpoint/2010/main" val="148536494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itle 1"/>
          <p:cNvSpPr txBox="1">
            <a:spLocks noGrp="1"/>
          </p:cNvSpPr>
          <p:nvPr>
            <p:ph type="title"/>
          </p:nvPr>
        </p:nvSpPr>
        <p:spPr>
          <a:xfrm>
            <a:off x="279776" y="133350"/>
            <a:ext cx="8229600" cy="857250"/>
          </a:xfrm>
          <a:prstGeom prst="rect">
            <a:avLst/>
          </a:prstGeom>
        </p:spPr>
        <p:txBody>
          <a:bodyPr>
            <a:normAutofit/>
          </a:bodyPr>
          <a:lstStyle>
            <a:lvl1pPr>
              <a:defRPr sz="2500"/>
            </a:lvl1pPr>
          </a:lstStyle>
          <a:p>
            <a:r>
              <a:rPr lang="en-US" sz="2800" dirty="0"/>
              <a:t>Current Guidelines: Pharmacological Treatments</a:t>
            </a:r>
            <a:endParaRPr sz="2800" dirty="0"/>
          </a:p>
        </p:txBody>
      </p:sp>
      <p:sp>
        <p:nvSpPr>
          <p:cNvPr id="144" name="Slide Number Placeholder 3"/>
          <p:cNvSpPr txBox="1">
            <a:spLocks noGrp="1"/>
          </p:cNvSpPr>
          <p:nvPr>
            <p:ph type="sldNum" sz="quarter" idx="2"/>
          </p:nvPr>
        </p:nvSpPr>
        <p:spPr>
          <a:xfrm>
            <a:off x="8878925" y="138182"/>
            <a:ext cx="188875"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15</a:t>
            </a:fld>
            <a:endParaRPr/>
          </a:p>
        </p:txBody>
      </p:sp>
      <p:sp>
        <p:nvSpPr>
          <p:cNvPr id="4" name="Content Placeholder 4">
            <a:extLst>
              <a:ext uri="{FF2B5EF4-FFF2-40B4-BE49-F238E27FC236}">
                <a16:creationId xmlns:a16="http://schemas.microsoft.com/office/drawing/2014/main" id="{BFDB3CBC-6BB9-A510-19EA-556D3B2B5362}"/>
              </a:ext>
            </a:extLst>
          </p:cNvPr>
          <p:cNvSpPr txBox="1">
            <a:spLocks noGrp="1"/>
          </p:cNvSpPr>
          <p:nvPr>
            <p:ph type="body" sz="half" idx="1"/>
          </p:nvPr>
        </p:nvSpPr>
        <p:spPr>
          <a:xfrm>
            <a:off x="189927" y="1088552"/>
            <a:ext cx="9063253" cy="3276600"/>
          </a:xfrm>
          <a:prstGeom prst="rect">
            <a:avLst/>
          </a:prstGeom>
        </p:spPr>
        <p:txBody>
          <a:bodyPr>
            <a:normAutofit/>
          </a:bodyPr>
          <a:lstStyle/>
          <a:p>
            <a:pPr marL="0" indent="0" defTabSz="896111">
              <a:spcBef>
                <a:spcPts val="400"/>
              </a:spcBef>
              <a:buSzTx/>
              <a:buNone/>
              <a:defRPr sz="1960"/>
            </a:pPr>
            <a:r>
              <a:rPr lang="en-US" dirty="0"/>
              <a:t>American Academy of Pediatrics (AAP) ADHD Clinical Practice Guidelines 2019</a:t>
            </a:r>
            <a:endParaRPr dirty="0"/>
          </a:p>
          <a:p>
            <a:pPr marL="0" indent="0" defTabSz="896111">
              <a:spcBef>
                <a:spcPts val="400"/>
              </a:spcBef>
              <a:buSzTx/>
              <a:buNone/>
              <a:defRPr sz="1960"/>
            </a:pPr>
            <a:endParaRPr dirty="0"/>
          </a:p>
          <a:p>
            <a:pPr marL="0" indent="0" defTabSz="896111">
              <a:spcBef>
                <a:spcPts val="400"/>
              </a:spcBef>
              <a:buSzTx/>
              <a:buNone/>
              <a:defRPr sz="1960"/>
            </a:pPr>
            <a:r>
              <a:rPr lang="en-US" dirty="0"/>
              <a:t>Canadian ADHD Resource Alliance Guidelines 2020</a:t>
            </a:r>
            <a:endParaRPr dirty="0"/>
          </a:p>
          <a:p>
            <a:pPr marL="0" indent="0" defTabSz="896111">
              <a:spcBef>
                <a:spcPts val="400"/>
              </a:spcBef>
              <a:buSzTx/>
              <a:buNone/>
              <a:defRPr sz="1960"/>
            </a:pPr>
            <a:endParaRPr dirty="0"/>
          </a:p>
          <a:p>
            <a:pPr marL="0" indent="0" defTabSz="896111">
              <a:spcBef>
                <a:spcPts val="400"/>
              </a:spcBef>
              <a:buSzTx/>
              <a:buNone/>
              <a:defRPr sz="1960"/>
            </a:pPr>
            <a:r>
              <a:rPr lang="en-US" dirty="0"/>
              <a:t>Spanish ADHD Guidelines 2017</a:t>
            </a:r>
            <a:endParaRPr dirty="0"/>
          </a:p>
          <a:p>
            <a:pPr marL="0" indent="0" defTabSz="896111">
              <a:spcBef>
                <a:spcPts val="400"/>
              </a:spcBef>
              <a:buSzTx/>
              <a:buNone/>
              <a:defRPr sz="1960"/>
            </a:pPr>
            <a:endParaRPr dirty="0"/>
          </a:p>
          <a:p>
            <a:pPr marL="0" indent="0" defTabSz="896111">
              <a:spcBef>
                <a:spcPts val="400"/>
              </a:spcBef>
              <a:buSzTx/>
              <a:buNone/>
              <a:defRPr sz="1960"/>
            </a:pPr>
            <a:r>
              <a:rPr lang="en-US" dirty="0"/>
              <a:t>National Instituted for Health and Care Excellence (NICE) ADHD Guidelines 2018</a:t>
            </a:r>
          </a:p>
          <a:p>
            <a:pPr marL="0" indent="0" defTabSz="896111">
              <a:spcBef>
                <a:spcPts val="400"/>
              </a:spcBef>
              <a:buSzTx/>
              <a:buNone/>
              <a:defRPr sz="1960"/>
            </a:pPr>
            <a:endParaRPr lang="en-US" dirty="0"/>
          </a:p>
          <a:p>
            <a:pPr marL="0" indent="0" defTabSz="896111">
              <a:spcBef>
                <a:spcPts val="400"/>
              </a:spcBef>
              <a:buSzTx/>
              <a:buNone/>
              <a:defRPr sz="1960"/>
            </a:pPr>
            <a:r>
              <a:rPr lang="en-US" i="0" dirty="0">
                <a:solidFill>
                  <a:srgbClr val="212121"/>
                </a:solidFill>
                <a:effectLst/>
                <a:latin typeface="Franklin Gothic Book" panose="020B0503020102020204" pitchFamily="34" charset="0"/>
              </a:rPr>
              <a:t>Practical Clinical </a:t>
            </a:r>
            <a:r>
              <a:rPr lang="en-US" dirty="0">
                <a:solidFill>
                  <a:srgbClr val="212121"/>
                </a:solidFill>
                <a:latin typeface="Franklin Gothic Book" panose="020B0503020102020204" pitchFamily="34" charset="0"/>
              </a:rPr>
              <a:t>G</a:t>
            </a:r>
            <a:r>
              <a:rPr lang="en-US" i="0" dirty="0">
                <a:solidFill>
                  <a:srgbClr val="212121"/>
                </a:solidFill>
                <a:effectLst/>
                <a:latin typeface="Franklin Gothic Book" panose="020B0503020102020204" pitchFamily="34" charset="0"/>
              </a:rPr>
              <a:t>uidelines and Pharmacological </a:t>
            </a:r>
            <a:r>
              <a:rPr lang="en-US" dirty="0">
                <a:solidFill>
                  <a:srgbClr val="212121"/>
                </a:solidFill>
                <a:latin typeface="Franklin Gothic Book" panose="020B0503020102020204" pitchFamily="34" charset="0"/>
              </a:rPr>
              <a:t>T</a:t>
            </a:r>
            <a:r>
              <a:rPr lang="en-US" i="0" dirty="0">
                <a:solidFill>
                  <a:srgbClr val="212121"/>
                </a:solidFill>
                <a:effectLst/>
                <a:latin typeface="Franklin Gothic Book" panose="020B0503020102020204" pitchFamily="34" charset="0"/>
              </a:rPr>
              <a:t>reatment for ADHD in Asia 2024</a:t>
            </a:r>
          </a:p>
          <a:p>
            <a:pPr marL="0" indent="0" defTabSz="896111">
              <a:spcBef>
                <a:spcPts val="400"/>
              </a:spcBef>
              <a:buSzTx/>
              <a:buNone/>
              <a:defRPr sz="1960"/>
            </a:pPr>
            <a:endParaRPr dirty="0"/>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Title 1"/>
          <p:cNvSpPr txBox="1">
            <a:spLocks noGrp="1"/>
          </p:cNvSpPr>
          <p:nvPr>
            <p:ph type="title"/>
          </p:nvPr>
        </p:nvSpPr>
        <p:spPr>
          <a:prstGeom prst="rect">
            <a:avLst/>
          </a:prstGeom>
        </p:spPr>
        <p:txBody>
          <a:bodyPr/>
          <a:lstStyle/>
          <a:p>
            <a:r>
              <a:rPr lang="en-US" dirty="0"/>
              <a:t>American Academy of Pediatrics (AAP) 2019</a:t>
            </a:r>
            <a:endParaRPr dirty="0"/>
          </a:p>
        </p:txBody>
      </p:sp>
      <p:sp>
        <p:nvSpPr>
          <p:cNvPr id="147" name="Content Placeholder 4"/>
          <p:cNvSpPr txBox="1">
            <a:spLocks noGrp="1"/>
          </p:cNvSpPr>
          <p:nvPr>
            <p:ph type="body" sz="half" idx="1"/>
          </p:nvPr>
        </p:nvSpPr>
        <p:spPr>
          <a:prstGeom prst="rect">
            <a:avLst/>
          </a:prstGeom>
        </p:spPr>
        <p:txBody>
          <a:bodyPr>
            <a:normAutofit fontScale="77500" lnSpcReduction="20000"/>
          </a:bodyPr>
          <a:lstStyle/>
          <a:p>
            <a:pPr marL="0" indent="0" defTabSz="896111">
              <a:spcBef>
                <a:spcPts val="400"/>
              </a:spcBef>
              <a:buSzTx/>
              <a:buNone/>
              <a:defRPr sz="1960"/>
            </a:pPr>
            <a:r>
              <a:rPr lang="en-US" dirty="0"/>
              <a:t>Children 4 – 5 years old:</a:t>
            </a:r>
          </a:p>
          <a:p>
            <a:pPr marL="0" indent="0" defTabSz="896111">
              <a:spcBef>
                <a:spcPts val="400"/>
              </a:spcBef>
              <a:buSzTx/>
              <a:buNone/>
              <a:defRPr sz="1960"/>
            </a:pPr>
            <a:r>
              <a:rPr lang="en-US" dirty="0"/>
              <a:t>1</a:t>
            </a:r>
            <a:r>
              <a:rPr lang="en-US" baseline="30000" dirty="0"/>
              <a:t>st</a:t>
            </a:r>
            <a:r>
              <a:rPr lang="en-US" dirty="0"/>
              <a:t> line: Parent training in behavioral management (PTBM) and/or behavioral classroom intervention</a:t>
            </a:r>
            <a:endParaRPr dirty="0"/>
          </a:p>
          <a:p>
            <a:pPr marL="0" indent="0" defTabSz="896111">
              <a:spcBef>
                <a:spcPts val="400"/>
              </a:spcBef>
              <a:buSzTx/>
              <a:buNone/>
              <a:defRPr sz="1960"/>
            </a:pPr>
            <a:endParaRPr dirty="0"/>
          </a:p>
          <a:p>
            <a:pPr marL="0" indent="0" defTabSz="896111">
              <a:spcBef>
                <a:spcPts val="400"/>
              </a:spcBef>
              <a:buSzTx/>
              <a:buNone/>
              <a:defRPr sz="1960"/>
            </a:pPr>
            <a:r>
              <a:rPr lang="en-US" dirty="0"/>
              <a:t>Children 6 – 8 years old:</a:t>
            </a:r>
          </a:p>
          <a:p>
            <a:pPr marL="0" indent="0" defTabSz="896111">
              <a:spcBef>
                <a:spcPts val="400"/>
              </a:spcBef>
              <a:buSzTx/>
              <a:buNone/>
              <a:defRPr sz="1960"/>
            </a:pPr>
            <a:r>
              <a:rPr lang="en-US" dirty="0"/>
              <a:t>1</a:t>
            </a:r>
            <a:r>
              <a:rPr lang="en-US" baseline="30000" dirty="0"/>
              <a:t>st</a:t>
            </a:r>
            <a:r>
              <a:rPr lang="en-US" dirty="0"/>
              <a:t> line: FDA-approved ADHD Rx in combination with PTBM and/or behavioral classroom intervention</a:t>
            </a:r>
            <a:endParaRPr dirty="0"/>
          </a:p>
          <a:p>
            <a:pPr marL="0" indent="0" defTabSz="896111">
              <a:spcBef>
                <a:spcPts val="400"/>
              </a:spcBef>
              <a:buSzTx/>
              <a:buNone/>
              <a:defRPr sz="1960"/>
            </a:pPr>
            <a:endParaRPr dirty="0"/>
          </a:p>
          <a:p>
            <a:pPr marL="0" indent="0" defTabSz="896111">
              <a:spcBef>
                <a:spcPts val="400"/>
              </a:spcBef>
              <a:buSzTx/>
              <a:buNone/>
              <a:defRPr sz="1960"/>
            </a:pPr>
            <a:r>
              <a:rPr lang="en-US" dirty="0"/>
              <a:t>Adolescents 12 – 18 years old:</a:t>
            </a:r>
          </a:p>
          <a:p>
            <a:pPr marL="0" indent="0" defTabSz="896111">
              <a:spcBef>
                <a:spcPts val="400"/>
              </a:spcBef>
              <a:buSzTx/>
              <a:buNone/>
              <a:defRPr sz="1960"/>
            </a:pPr>
            <a:r>
              <a:rPr lang="en-US" dirty="0"/>
              <a:t>1</a:t>
            </a:r>
            <a:r>
              <a:rPr lang="en-US" baseline="30000" dirty="0"/>
              <a:t>st</a:t>
            </a:r>
            <a:r>
              <a:rPr lang="en-US" dirty="0"/>
              <a:t> line: FDA-approved ADHD Rx with behavioral training/interventions coupled with educational interventions and support </a:t>
            </a:r>
            <a:endParaRPr dirty="0"/>
          </a:p>
        </p:txBody>
      </p:sp>
      <p:sp>
        <p:nvSpPr>
          <p:cNvPr id="149" name="Slide Number Placeholder 3"/>
          <p:cNvSpPr txBox="1">
            <a:spLocks noGrp="1"/>
          </p:cNvSpPr>
          <p:nvPr>
            <p:ph type="sldNum" sz="quarter" idx="2"/>
          </p:nvPr>
        </p:nvSpPr>
        <p:spPr>
          <a:xfrm>
            <a:off x="8794191" y="138182"/>
            <a:ext cx="273610" cy="26497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16</a:t>
            </a:fld>
            <a:endParaRPr/>
          </a:p>
        </p:txBody>
      </p:sp>
      <p:sp>
        <p:nvSpPr>
          <p:cNvPr id="3" name="TextBox 2">
            <a:extLst>
              <a:ext uri="{FF2B5EF4-FFF2-40B4-BE49-F238E27FC236}">
                <a16:creationId xmlns:a16="http://schemas.microsoft.com/office/drawing/2014/main" id="{337F5C07-C23D-926A-B258-D7F0482218FF}"/>
              </a:ext>
            </a:extLst>
          </p:cNvPr>
          <p:cNvSpPr txBox="1"/>
          <p:nvPr/>
        </p:nvSpPr>
        <p:spPr>
          <a:xfrm>
            <a:off x="4648202" y="4253256"/>
            <a:ext cx="3933097" cy="2154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US" sz="800" b="0" i="0" dirty="0">
                <a:solidFill>
                  <a:srgbClr val="000000"/>
                </a:solidFill>
                <a:effectLst/>
                <a:latin typeface="Nunito" panose="020F0502020204030204" pitchFamily="2" charset="0"/>
              </a:rPr>
              <a:t>National Center for Health Statistics, National Health Interview Survey, 2020–2022.</a:t>
            </a:r>
            <a:endParaRPr lang="en-US" sz="800" dirty="0">
              <a:solidFill>
                <a:srgbClr val="212121"/>
              </a:solidFill>
              <a:ea typeface="Roboto"/>
              <a:cs typeface="Roboto"/>
            </a:endParaRPr>
          </a:p>
        </p:txBody>
      </p:sp>
      <p:sp>
        <p:nvSpPr>
          <p:cNvPr id="4" name="TextBox 3">
            <a:extLst>
              <a:ext uri="{FF2B5EF4-FFF2-40B4-BE49-F238E27FC236}">
                <a16:creationId xmlns:a16="http://schemas.microsoft.com/office/drawing/2014/main" id="{FDAC9038-F60F-BB38-3698-94A1E60243E0}"/>
              </a:ext>
            </a:extLst>
          </p:cNvPr>
          <p:cNvSpPr txBox="1"/>
          <p:nvPr/>
        </p:nvSpPr>
        <p:spPr>
          <a:xfrm>
            <a:off x="7307368" y="4885577"/>
            <a:ext cx="2743200" cy="3657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endParaRPr>
          </a:p>
        </p:txBody>
      </p:sp>
      <p:pic>
        <p:nvPicPr>
          <p:cNvPr id="5" name="Picture 4">
            <a:extLst>
              <a:ext uri="{FF2B5EF4-FFF2-40B4-BE49-F238E27FC236}">
                <a16:creationId xmlns:a16="http://schemas.microsoft.com/office/drawing/2014/main" id="{361E02D1-70A7-C229-5B5D-0387DF156C4E}"/>
              </a:ext>
            </a:extLst>
          </p:cNvPr>
          <p:cNvPicPr>
            <a:picLocks noChangeAspect="1"/>
          </p:cNvPicPr>
          <p:nvPr/>
        </p:nvPicPr>
        <p:blipFill>
          <a:blip r:embed="rId3"/>
          <a:stretch>
            <a:fillRect/>
          </a:stretch>
        </p:blipFill>
        <p:spPr>
          <a:xfrm>
            <a:off x="4598316" y="1123950"/>
            <a:ext cx="4119804" cy="3143311"/>
          </a:xfrm>
          <a:prstGeom prst="rect">
            <a:avLst/>
          </a:prstGeom>
        </p:spPr>
      </p:pic>
    </p:spTree>
    <p:extLst>
      <p:ext uri="{BB962C8B-B14F-4D97-AF65-F5344CB8AC3E}">
        <p14:creationId xmlns:p14="http://schemas.microsoft.com/office/powerpoint/2010/main" val="4032137884"/>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Title 1"/>
          <p:cNvSpPr txBox="1">
            <a:spLocks noGrp="1"/>
          </p:cNvSpPr>
          <p:nvPr>
            <p:ph type="title"/>
          </p:nvPr>
        </p:nvSpPr>
        <p:spPr>
          <a:prstGeom prst="rect">
            <a:avLst/>
          </a:prstGeom>
        </p:spPr>
        <p:txBody>
          <a:bodyPr/>
          <a:lstStyle/>
          <a:p>
            <a:r>
              <a:rPr lang="en-US" dirty="0"/>
              <a:t>Canadian (CADDRA) Guideline 2020</a:t>
            </a:r>
            <a:endParaRPr dirty="0"/>
          </a:p>
        </p:txBody>
      </p:sp>
      <p:sp>
        <p:nvSpPr>
          <p:cNvPr id="156" name="Slide Number Placeholder 3"/>
          <p:cNvSpPr txBox="1">
            <a:spLocks noGrp="1"/>
          </p:cNvSpPr>
          <p:nvPr>
            <p:ph type="sldNum" sz="quarter" idx="2"/>
          </p:nvPr>
        </p:nvSpPr>
        <p:spPr>
          <a:xfrm>
            <a:off x="8794191" y="138182"/>
            <a:ext cx="273610"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17</a:t>
            </a:fld>
            <a:endParaRPr/>
          </a:p>
        </p:txBody>
      </p:sp>
      <p:sp>
        <p:nvSpPr>
          <p:cNvPr id="2" name="TextBox 1">
            <a:extLst>
              <a:ext uri="{FF2B5EF4-FFF2-40B4-BE49-F238E27FC236}">
                <a16:creationId xmlns:a16="http://schemas.microsoft.com/office/drawing/2014/main" id="{DB375F6E-0872-7CE9-52D2-DB54C9FA691A}"/>
              </a:ext>
            </a:extLst>
          </p:cNvPr>
          <p:cNvSpPr txBox="1"/>
          <p:nvPr/>
        </p:nvSpPr>
        <p:spPr>
          <a:xfrm>
            <a:off x="7136411" y="3279717"/>
            <a:ext cx="4015178" cy="2154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US" sz="800" i="1" dirty="0">
                <a:solidFill>
                  <a:schemeClr val="tx1"/>
                </a:solidFill>
              </a:rPr>
              <a:t>Canadian ADHD Practice Guidelines 2020</a:t>
            </a:r>
          </a:p>
        </p:txBody>
      </p:sp>
      <p:sp>
        <p:nvSpPr>
          <p:cNvPr id="155" name="Content Placeholder 5"/>
          <p:cNvSpPr txBox="1">
            <a:spLocks noGrp="1"/>
          </p:cNvSpPr>
          <p:nvPr>
            <p:ph type="body" sz="half" idx="1"/>
          </p:nvPr>
        </p:nvSpPr>
        <p:spPr>
          <a:xfrm>
            <a:off x="455907" y="1123949"/>
            <a:ext cx="4038601" cy="3276601"/>
          </a:xfrm>
          <a:prstGeom prst="rect">
            <a:avLst/>
          </a:prstGeom>
        </p:spPr>
        <p:txBody>
          <a:bodyPr>
            <a:normAutofit fontScale="92500" lnSpcReduction="20000"/>
          </a:bodyPr>
          <a:lstStyle/>
          <a:p>
            <a:pPr marL="0" indent="0">
              <a:buSzTx/>
              <a:buNone/>
            </a:pPr>
            <a:r>
              <a:rPr lang="en-US" dirty="0"/>
              <a:t>1</a:t>
            </a:r>
            <a:r>
              <a:rPr lang="en-US" baseline="30000" dirty="0"/>
              <a:t>st</a:t>
            </a:r>
            <a:r>
              <a:rPr lang="en-US" dirty="0"/>
              <a:t> line: Long-acting psychostimulants approved by Health Canada (methylphenidate, amphetamines)</a:t>
            </a:r>
          </a:p>
          <a:p>
            <a:pPr marL="0" indent="0">
              <a:buSzTx/>
              <a:buNone/>
            </a:pPr>
            <a:endParaRPr lang="en-US" dirty="0"/>
          </a:p>
          <a:p>
            <a:pPr marL="0" indent="0">
              <a:buSzTx/>
              <a:buNone/>
            </a:pPr>
            <a:r>
              <a:rPr lang="en-US" dirty="0"/>
              <a:t>2</a:t>
            </a:r>
            <a:r>
              <a:rPr lang="en-US" baseline="30000" dirty="0"/>
              <a:t>nd</a:t>
            </a:r>
            <a:r>
              <a:rPr lang="en-US" dirty="0"/>
              <a:t> line: Atomoxetine, guanfacine XR, short/immediate acting psychostimulants </a:t>
            </a:r>
          </a:p>
          <a:p>
            <a:pPr marL="0" indent="0">
              <a:buSzTx/>
              <a:buNone/>
            </a:pPr>
            <a:endParaRPr lang="en-US" dirty="0"/>
          </a:p>
          <a:p>
            <a:pPr marL="0" indent="0">
              <a:buSzTx/>
              <a:buNone/>
            </a:pPr>
            <a:r>
              <a:rPr lang="en-US" dirty="0"/>
              <a:t>3</a:t>
            </a:r>
            <a:r>
              <a:rPr lang="en-US" baseline="30000" dirty="0"/>
              <a:t>rd</a:t>
            </a:r>
            <a:r>
              <a:rPr lang="en-US" dirty="0"/>
              <a:t> line: Bupropion, clonidine, imipramine, modafinil</a:t>
            </a:r>
            <a:endParaRPr dirty="0"/>
          </a:p>
        </p:txBody>
      </p:sp>
      <p:pic>
        <p:nvPicPr>
          <p:cNvPr id="5" name="Picture 4">
            <a:extLst>
              <a:ext uri="{FF2B5EF4-FFF2-40B4-BE49-F238E27FC236}">
                <a16:creationId xmlns:a16="http://schemas.microsoft.com/office/drawing/2014/main" id="{0897347D-832E-DA96-23BC-C574F6692A6F}"/>
              </a:ext>
            </a:extLst>
          </p:cNvPr>
          <p:cNvPicPr>
            <a:picLocks noChangeAspect="1"/>
          </p:cNvPicPr>
          <p:nvPr/>
        </p:nvPicPr>
        <p:blipFill>
          <a:blip r:embed="rId3"/>
          <a:stretch>
            <a:fillRect/>
          </a:stretch>
        </p:blipFill>
        <p:spPr>
          <a:xfrm>
            <a:off x="4148919" y="1233588"/>
            <a:ext cx="4918882" cy="2044211"/>
          </a:xfrm>
          <a:prstGeom prst="rect">
            <a:avLst/>
          </a:prstGeom>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Title 1"/>
          <p:cNvSpPr txBox="1">
            <a:spLocks noGrp="1"/>
          </p:cNvSpPr>
          <p:nvPr>
            <p:ph type="title"/>
          </p:nvPr>
        </p:nvSpPr>
        <p:spPr>
          <a:prstGeom prst="rect">
            <a:avLst/>
          </a:prstGeom>
        </p:spPr>
        <p:txBody>
          <a:bodyPr/>
          <a:lstStyle/>
          <a:p>
            <a:r>
              <a:rPr lang="en-US" dirty="0"/>
              <a:t>Spanish Guideline 2017</a:t>
            </a:r>
            <a:endParaRPr dirty="0"/>
          </a:p>
        </p:txBody>
      </p:sp>
      <p:sp>
        <p:nvSpPr>
          <p:cNvPr id="162" name="Slide Number Placeholder 3"/>
          <p:cNvSpPr txBox="1">
            <a:spLocks noGrp="1"/>
          </p:cNvSpPr>
          <p:nvPr>
            <p:ph type="sldNum" sz="quarter" idx="2"/>
          </p:nvPr>
        </p:nvSpPr>
        <p:spPr>
          <a:xfrm>
            <a:off x="8794191" y="138182"/>
            <a:ext cx="273610"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18</a:t>
            </a:fld>
            <a:endParaRPr/>
          </a:p>
        </p:txBody>
      </p:sp>
      <p:sp>
        <p:nvSpPr>
          <p:cNvPr id="3" name="Content Placeholder 2">
            <a:extLst>
              <a:ext uri="{FF2B5EF4-FFF2-40B4-BE49-F238E27FC236}">
                <a16:creationId xmlns:a16="http://schemas.microsoft.com/office/drawing/2014/main" id="{A26F2FAD-0835-507F-C54C-88F92EFEB5B1}"/>
              </a:ext>
            </a:extLst>
          </p:cNvPr>
          <p:cNvSpPr txBox="1">
            <a:spLocks noGrp="1"/>
          </p:cNvSpPr>
          <p:nvPr>
            <p:ph type="body" idx="1"/>
          </p:nvPr>
        </p:nvSpPr>
        <p:spPr>
          <a:xfrm>
            <a:off x="457200" y="1163433"/>
            <a:ext cx="8229600" cy="3276599"/>
          </a:xfrm>
          <a:prstGeom prst="rect">
            <a:avLst/>
          </a:prstGeom>
        </p:spPr>
        <p:txBody>
          <a:bodyPr>
            <a:normAutofit/>
          </a:bodyPr>
          <a:lstStyle/>
          <a:p>
            <a:pPr marL="0" indent="0" defTabSz="886968">
              <a:lnSpc>
                <a:spcPct val="90000"/>
              </a:lnSpc>
              <a:buSzTx/>
              <a:buNone/>
              <a:defRPr sz="1164"/>
            </a:pPr>
            <a:r>
              <a:rPr lang="en-US" sz="1900" dirty="0"/>
              <a:t>Unlike the United States (since 1955), Spain only has certain medications available to treat ADHD:</a:t>
            </a:r>
          </a:p>
          <a:p>
            <a:pPr marL="0" indent="0" defTabSz="886968">
              <a:lnSpc>
                <a:spcPct val="90000"/>
              </a:lnSpc>
              <a:buSzTx/>
              <a:buNone/>
              <a:defRPr sz="1164"/>
            </a:pPr>
            <a:endParaRPr lang="en-US" sz="1900" dirty="0"/>
          </a:p>
          <a:p>
            <a:pPr defTabSz="886968">
              <a:lnSpc>
                <a:spcPct val="90000"/>
              </a:lnSpc>
              <a:buSzTx/>
              <a:defRPr sz="1164"/>
            </a:pPr>
            <a:r>
              <a:rPr lang="en-US" sz="1900" dirty="0"/>
              <a:t>Methylphenidate IR has been available since 1981</a:t>
            </a:r>
          </a:p>
          <a:p>
            <a:pPr defTabSz="886968">
              <a:lnSpc>
                <a:spcPct val="90000"/>
              </a:lnSpc>
              <a:buSzTx/>
              <a:defRPr sz="1164"/>
            </a:pPr>
            <a:r>
              <a:rPr lang="en-US" sz="1900" dirty="0"/>
              <a:t>Methylphenidate OSM XR was only recently available in the last 10 years</a:t>
            </a:r>
          </a:p>
          <a:p>
            <a:pPr defTabSz="886968">
              <a:lnSpc>
                <a:spcPct val="90000"/>
              </a:lnSpc>
              <a:buSzTx/>
              <a:defRPr sz="1164"/>
            </a:pPr>
            <a:r>
              <a:rPr lang="en-US" sz="1900" dirty="0"/>
              <a:t>Atomoxetine (2006)</a:t>
            </a:r>
          </a:p>
          <a:p>
            <a:pPr defTabSz="886968">
              <a:lnSpc>
                <a:spcPct val="90000"/>
              </a:lnSpc>
              <a:buSzTx/>
              <a:defRPr sz="1164"/>
            </a:pPr>
            <a:endParaRPr lang="en-US" sz="1900" dirty="0"/>
          </a:p>
          <a:p>
            <a:pPr defTabSz="886968">
              <a:lnSpc>
                <a:spcPct val="90000"/>
              </a:lnSpc>
              <a:buSzTx/>
              <a:defRPr sz="1164"/>
            </a:pPr>
            <a:r>
              <a:rPr lang="en-US" sz="1900" dirty="0"/>
              <a:t>Non-stimulants: </a:t>
            </a:r>
          </a:p>
          <a:p>
            <a:pPr lvl="1" defTabSz="886968">
              <a:lnSpc>
                <a:spcPct val="90000"/>
              </a:lnSpc>
              <a:buSzTx/>
              <a:defRPr sz="1164"/>
            </a:pPr>
            <a:r>
              <a:rPr lang="en-US" sz="1900" dirty="0"/>
              <a:t>Clonidine, bupropion, modafinil reboxetine, imipramine, risperidone, aripiprazole (off-label use approved since 2009)</a:t>
            </a:r>
          </a:p>
          <a:p>
            <a:pPr defTabSz="886968">
              <a:lnSpc>
                <a:spcPct val="90000"/>
              </a:lnSpc>
              <a:buSzTx/>
              <a:defRPr sz="1164"/>
            </a:pPr>
            <a:endParaRPr sz="1900" dirty="0"/>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Title 1"/>
          <p:cNvSpPr txBox="1">
            <a:spLocks noGrp="1"/>
          </p:cNvSpPr>
          <p:nvPr>
            <p:ph type="title"/>
          </p:nvPr>
        </p:nvSpPr>
        <p:spPr>
          <a:prstGeom prst="rect">
            <a:avLst/>
          </a:prstGeom>
        </p:spPr>
        <p:txBody>
          <a:bodyPr>
            <a:normAutofit fontScale="90000"/>
          </a:bodyPr>
          <a:lstStyle/>
          <a:p>
            <a:r>
              <a:rPr lang="en-US" dirty="0"/>
              <a:t>National institute for Health and Care Excellence (NICE) Guideline 2018 (United Kingdom)</a:t>
            </a:r>
            <a:endParaRPr dirty="0"/>
          </a:p>
        </p:txBody>
      </p:sp>
      <p:sp>
        <p:nvSpPr>
          <p:cNvPr id="168" name="Content Placeholder 2"/>
          <p:cNvSpPr txBox="1">
            <a:spLocks noGrp="1"/>
          </p:cNvSpPr>
          <p:nvPr>
            <p:ph type="body" idx="1"/>
          </p:nvPr>
        </p:nvSpPr>
        <p:spPr>
          <a:xfrm>
            <a:off x="457200" y="1123950"/>
            <a:ext cx="8229600" cy="3276599"/>
          </a:xfrm>
          <a:prstGeom prst="rect">
            <a:avLst/>
          </a:prstGeom>
        </p:spPr>
        <p:txBody>
          <a:bodyPr>
            <a:normAutofit fontScale="92500" lnSpcReduction="10000"/>
          </a:bodyPr>
          <a:lstStyle/>
          <a:p>
            <a:pPr marL="0" indent="0" defTabSz="886968">
              <a:lnSpc>
                <a:spcPct val="90000"/>
              </a:lnSpc>
              <a:buSzTx/>
              <a:buNone/>
              <a:defRPr sz="2134"/>
            </a:pPr>
            <a:r>
              <a:rPr lang="en-US" sz="2400" i="1" dirty="0"/>
              <a:t>Adult ADHD pharmacological treatment </a:t>
            </a:r>
          </a:p>
          <a:p>
            <a:pPr marL="0" indent="0" defTabSz="886968">
              <a:lnSpc>
                <a:spcPct val="90000"/>
              </a:lnSpc>
              <a:buSzTx/>
              <a:buNone/>
              <a:defRPr sz="2134"/>
            </a:pPr>
            <a:endParaRPr lang="en-US" sz="2400" i="1" dirty="0"/>
          </a:p>
          <a:p>
            <a:pPr defTabSz="886968">
              <a:lnSpc>
                <a:spcPct val="90000"/>
              </a:lnSpc>
              <a:buSzTx/>
              <a:defRPr sz="2134"/>
            </a:pPr>
            <a:r>
              <a:rPr lang="en-US" sz="2400" dirty="0"/>
              <a:t>1</a:t>
            </a:r>
            <a:r>
              <a:rPr lang="en-US" sz="2400" baseline="30000" dirty="0"/>
              <a:t>st</a:t>
            </a:r>
            <a:r>
              <a:rPr lang="en-US" sz="2400" dirty="0"/>
              <a:t> line: Methylphenidate, </a:t>
            </a:r>
            <a:r>
              <a:rPr lang="en-US" sz="2400" dirty="0" err="1"/>
              <a:t>Lisdexamfetamine</a:t>
            </a:r>
            <a:r>
              <a:rPr lang="en-US" sz="2400" dirty="0"/>
              <a:t> (off-label if no childhood diagnosis)</a:t>
            </a:r>
          </a:p>
          <a:p>
            <a:pPr lvl="1" defTabSz="886968">
              <a:lnSpc>
                <a:spcPct val="90000"/>
              </a:lnSpc>
              <a:buSzTx/>
              <a:defRPr sz="2134"/>
            </a:pPr>
            <a:r>
              <a:rPr lang="en-US" sz="2400" dirty="0"/>
              <a:t>Not all preparations of methylphenidate are approved</a:t>
            </a:r>
          </a:p>
          <a:p>
            <a:pPr defTabSz="886968">
              <a:lnSpc>
                <a:spcPct val="90000"/>
              </a:lnSpc>
              <a:buSzTx/>
              <a:defRPr sz="2134"/>
            </a:pPr>
            <a:r>
              <a:rPr lang="en-US" sz="2400" dirty="0"/>
              <a:t>2</a:t>
            </a:r>
            <a:r>
              <a:rPr lang="en-US" sz="2400" baseline="30000" dirty="0"/>
              <a:t>nd</a:t>
            </a:r>
            <a:r>
              <a:rPr lang="en-US" sz="2400" dirty="0"/>
              <a:t> line: Dexamphetamine (off-label)</a:t>
            </a:r>
          </a:p>
          <a:p>
            <a:pPr lvl="1" defTabSz="886968">
              <a:lnSpc>
                <a:spcPct val="90000"/>
              </a:lnSpc>
              <a:buSzTx/>
              <a:defRPr sz="2134"/>
            </a:pPr>
            <a:r>
              <a:rPr lang="en-US" sz="2400" dirty="0"/>
              <a:t>If not responding to </a:t>
            </a:r>
            <a:r>
              <a:rPr lang="en-US" sz="2400" dirty="0" err="1"/>
              <a:t>lisdexamfetamine</a:t>
            </a:r>
            <a:r>
              <a:rPr lang="en-US" sz="2400" dirty="0"/>
              <a:t> or cannot tolerate </a:t>
            </a:r>
          </a:p>
          <a:p>
            <a:pPr defTabSz="886968">
              <a:lnSpc>
                <a:spcPct val="90000"/>
              </a:lnSpc>
              <a:buSzTx/>
              <a:defRPr sz="2134"/>
            </a:pPr>
            <a:r>
              <a:rPr lang="en-US" sz="2400" dirty="0"/>
              <a:t>3</a:t>
            </a:r>
            <a:r>
              <a:rPr lang="en-US" sz="2400" baseline="30000" dirty="0"/>
              <a:t>rd</a:t>
            </a:r>
            <a:r>
              <a:rPr lang="en-US" sz="2400" dirty="0"/>
              <a:t> line: Atomoxetine (off-label if no childhood diagnosis)</a:t>
            </a:r>
          </a:p>
          <a:p>
            <a:pPr lvl="1" defTabSz="886968">
              <a:lnSpc>
                <a:spcPct val="90000"/>
              </a:lnSpc>
              <a:buSzTx/>
              <a:defRPr sz="2134"/>
            </a:pPr>
            <a:r>
              <a:rPr lang="en-US" sz="2400" dirty="0"/>
              <a:t>Cannot tolerate </a:t>
            </a:r>
            <a:r>
              <a:rPr lang="en-US" sz="2400" dirty="0" err="1"/>
              <a:t>lisdexamfetamine</a:t>
            </a:r>
            <a:r>
              <a:rPr lang="en-US" sz="2400" dirty="0"/>
              <a:t> or methylphenidate, or </a:t>
            </a:r>
            <a:br>
              <a:rPr lang="en-US" sz="2400" dirty="0"/>
            </a:br>
            <a:r>
              <a:rPr lang="en-US" sz="2400" dirty="0"/>
              <a:t>no response to 6-week trial</a:t>
            </a:r>
            <a:endParaRPr sz="2400" dirty="0"/>
          </a:p>
          <a:p>
            <a:pPr marL="0" indent="0" defTabSz="886968">
              <a:lnSpc>
                <a:spcPct val="90000"/>
              </a:lnSpc>
              <a:buSzTx/>
              <a:buNone/>
              <a:defRPr sz="1164"/>
            </a:pPr>
            <a:endParaRPr dirty="0"/>
          </a:p>
        </p:txBody>
      </p:sp>
      <p:sp>
        <p:nvSpPr>
          <p:cNvPr id="169" name="Slide Number Placeholder 3"/>
          <p:cNvSpPr txBox="1">
            <a:spLocks noGrp="1"/>
          </p:cNvSpPr>
          <p:nvPr>
            <p:ph type="sldNum" sz="quarter" idx="2"/>
          </p:nvPr>
        </p:nvSpPr>
        <p:spPr>
          <a:xfrm>
            <a:off x="8794191" y="138182"/>
            <a:ext cx="273610"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19</a:t>
            </a:fld>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Title 1"/>
          <p:cNvSpPr txBox="1">
            <a:spLocks noGrp="1"/>
          </p:cNvSpPr>
          <p:nvPr>
            <p:ph type="title"/>
          </p:nvPr>
        </p:nvSpPr>
        <p:spPr>
          <a:prstGeom prst="rect">
            <a:avLst/>
          </a:prstGeom>
        </p:spPr>
        <p:txBody>
          <a:bodyPr/>
          <a:lstStyle/>
          <a:p>
            <a:r>
              <a:rPr lang="en-US" dirty="0"/>
              <a:t>Asia Guideline 2024</a:t>
            </a:r>
            <a:endParaRPr dirty="0"/>
          </a:p>
        </p:txBody>
      </p:sp>
      <p:sp>
        <p:nvSpPr>
          <p:cNvPr id="169" name="Slide Number Placeholder 3"/>
          <p:cNvSpPr txBox="1">
            <a:spLocks noGrp="1"/>
          </p:cNvSpPr>
          <p:nvPr>
            <p:ph type="sldNum" sz="quarter" idx="2"/>
          </p:nvPr>
        </p:nvSpPr>
        <p:spPr>
          <a:xfrm>
            <a:off x="8794191" y="138182"/>
            <a:ext cx="273610" cy="26497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20</a:t>
            </a:fld>
            <a:endParaRPr/>
          </a:p>
        </p:txBody>
      </p:sp>
      <p:pic>
        <p:nvPicPr>
          <p:cNvPr id="3" name="Picture 2">
            <a:extLst>
              <a:ext uri="{FF2B5EF4-FFF2-40B4-BE49-F238E27FC236}">
                <a16:creationId xmlns:a16="http://schemas.microsoft.com/office/drawing/2014/main" id="{56A16DB5-1C34-7236-5313-5664097CBEE2}"/>
              </a:ext>
            </a:extLst>
          </p:cNvPr>
          <p:cNvPicPr>
            <a:picLocks noChangeAspect="1"/>
          </p:cNvPicPr>
          <p:nvPr/>
        </p:nvPicPr>
        <p:blipFill>
          <a:blip r:embed="rId3"/>
          <a:stretch>
            <a:fillRect/>
          </a:stretch>
        </p:blipFill>
        <p:spPr>
          <a:xfrm>
            <a:off x="1231440" y="976952"/>
            <a:ext cx="6411306" cy="3627450"/>
          </a:xfrm>
          <a:prstGeom prst="rect">
            <a:avLst/>
          </a:prstGeom>
        </p:spPr>
      </p:pic>
      <p:pic>
        <p:nvPicPr>
          <p:cNvPr id="5" name="Picture 4">
            <a:extLst>
              <a:ext uri="{FF2B5EF4-FFF2-40B4-BE49-F238E27FC236}">
                <a16:creationId xmlns:a16="http://schemas.microsoft.com/office/drawing/2014/main" id="{6013DD75-274A-FD41-9110-F7A7FC5095F0}"/>
              </a:ext>
            </a:extLst>
          </p:cNvPr>
          <p:cNvPicPr>
            <a:picLocks noChangeAspect="1"/>
          </p:cNvPicPr>
          <p:nvPr/>
        </p:nvPicPr>
        <p:blipFill>
          <a:blip r:embed="rId4"/>
          <a:stretch>
            <a:fillRect/>
          </a:stretch>
        </p:blipFill>
        <p:spPr>
          <a:xfrm>
            <a:off x="3916903" y="366624"/>
            <a:ext cx="4768429" cy="435214"/>
          </a:xfrm>
          <a:prstGeom prst="rect">
            <a:avLst/>
          </a:prstGeom>
        </p:spPr>
      </p:pic>
    </p:spTree>
    <p:extLst>
      <p:ext uri="{BB962C8B-B14F-4D97-AF65-F5344CB8AC3E}">
        <p14:creationId xmlns:p14="http://schemas.microsoft.com/office/powerpoint/2010/main" val="2902910405"/>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Title 1"/>
          <p:cNvSpPr txBox="1">
            <a:spLocks noGrp="1"/>
          </p:cNvSpPr>
          <p:nvPr>
            <p:ph type="title"/>
          </p:nvPr>
        </p:nvSpPr>
        <p:spPr>
          <a:prstGeom prst="rect">
            <a:avLst/>
          </a:prstGeom>
        </p:spPr>
        <p:txBody>
          <a:bodyPr/>
          <a:lstStyle/>
          <a:p>
            <a:r>
              <a:rPr lang="en-US" dirty="0"/>
              <a:t>Co-morbid Conditions to Consider</a:t>
            </a:r>
            <a:endParaRPr dirty="0"/>
          </a:p>
        </p:txBody>
      </p:sp>
      <p:sp>
        <p:nvSpPr>
          <p:cNvPr id="180" name="Content Placeholder 2"/>
          <p:cNvSpPr txBox="1">
            <a:spLocks noGrp="1"/>
          </p:cNvSpPr>
          <p:nvPr>
            <p:ph type="body" idx="1"/>
          </p:nvPr>
        </p:nvSpPr>
        <p:spPr>
          <a:xfrm>
            <a:off x="457199" y="1123950"/>
            <a:ext cx="8336991" cy="3276599"/>
          </a:xfrm>
          <a:prstGeom prst="rect">
            <a:avLst/>
          </a:prstGeom>
        </p:spPr>
        <p:txBody>
          <a:bodyPr>
            <a:normAutofit/>
          </a:bodyPr>
          <a:lstStyle/>
          <a:p>
            <a:pPr marL="0" indent="0">
              <a:buSzTx/>
              <a:buNone/>
            </a:pPr>
            <a:r>
              <a:rPr lang="en-US" dirty="0"/>
              <a:t>Autism spectrum disorder</a:t>
            </a:r>
          </a:p>
          <a:p>
            <a:pPr marL="0" indent="0">
              <a:buSzTx/>
              <a:buNone/>
            </a:pPr>
            <a:r>
              <a:rPr lang="en-US" dirty="0"/>
              <a:t>Anxiety and Depression</a:t>
            </a:r>
          </a:p>
          <a:p>
            <a:pPr marL="0" indent="0">
              <a:buSzTx/>
              <a:buNone/>
            </a:pPr>
            <a:r>
              <a:rPr lang="en-US" dirty="0"/>
              <a:t>Learning and language disorders </a:t>
            </a:r>
          </a:p>
          <a:p>
            <a:pPr marL="0" indent="0">
              <a:buSzTx/>
              <a:buNone/>
            </a:pPr>
            <a:r>
              <a:rPr lang="en-US" dirty="0"/>
              <a:t>Substance use</a:t>
            </a:r>
          </a:p>
          <a:p>
            <a:pPr marL="0" indent="0">
              <a:buSzTx/>
              <a:buNone/>
            </a:pPr>
            <a:r>
              <a:rPr lang="en-US" dirty="0"/>
              <a:t>Sleep apnea</a:t>
            </a:r>
          </a:p>
          <a:p>
            <a:pPr marL="0" indent="0">
              <a:buSzTx/>
              <a:buNone/>
            </a:pPr>
            <a:r>
              <a:rPr lang="en-US" dirty="0"/>
              <a:t>Conduct disorder</a:t>
            </a:r>
          </a:p>
          <a:p>
            <a:pPr marL="0" indent="0">
              <a:buSzTx/>
              <a:buNone/>
            </a:pPr>
            <a:r>
              <a:rPr lang="en-US" dirty="0"/>
              <a:t>Obsessive-compulsive disorder</a:t>
            </a:r>
          </a:p>
          <a:p>
            <a:pPr marL="0" indent="0">
              <a:buSzTx/>
              <a:buNone/>
            </a:pPr>
            <a:endParaRPr dirty="0"/>
          </a:p>
        </p:txBody>
      </p:sp>
      <p:sp>
        <p:nvSpPr>
          <p:cNvPr id="181" name="Slide Number Placeholder 3"/>
          <p:cNvSpPr txBox="1">
            <a:spLocks noGrp="1"/>
          </p:cNvSpPr>
          <p:nvPr>
            <p:ph type="sldNum" sz="quarter" idx="2"/>
          </p:nvPr>
        </p:nvSpPr>
        <p:spPr>
          <a:xfrm>
            <a:off x="8794191" y="138182"/>
            <a:ext cx="273610"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21</a:t>
            </a:fld>
            <a:endParaRPr/>
          </a:p>
        </p:txBody>
      </p:sp>
      <p:pic>
        <p:nvPicPr>
          <p:cNvPr id="3" name="Picture 2">
            <a:extLst>
              <a:ext uri="{FF2B5EF4-FFF2-40B4-BE49-F238E27FC236}">
                <a16:creationId xmlns:a16="http://schemas.microsoft.com/office/drawing/2014/main" id="{8EA9C484-2BB7-3CE3-DF7A-F4E47D20AD5A}"/>
              </a:ext>
            </a:extLst>
          </p:cNvPr>
          <p:cNvPicPr>
            <a:picLocks noChangeAspect="1"/>
          </p:cNvPicPr>
          <p:nvPr/>
        </p:nvPicPr>
        <p:blipFill>
          <a:blip r:embed="rId3"/>
          <a:stretch>
            <a:fillRect/>
          </a:stretch>
        </p:blipFill>
        <p:spPr>
          <a:xfrm>
            <a:off x="4896841" y="1123950"/>
            <a:ext cx="3391373" cy="2924583"/>
          </a:xfrm>
          <a:prstGeom prst="rect">
            <a:avLst/>
          </a:prstGeom>
        </p:spPr>
      </p:pic>
      <p:sp>
        <p:nvSpPr>
          <p:cNvPr id="4" name="TextBox 3">
            <a:extLst>
              <a:ext uri="{FF2B5EF4-FFF2-40B4-BE49-F238E27FC236}">
                <a16:creationId xmlns:a16="http://schemas.microsoft.com/office/drawing/2014/main" id="{3BC4152A-55C4-EFDA-0A24-31C8B33E3347}"/>
              </a:ext>
            </a:extLst>
          </p:cNvPr>
          <p:cNvSpPr txBox="1"/>
          <p:nvPr/>
        </p:nvSpPr>
        <p:spPr>
          <a:xfrm>
            <a:off x="4852595" y="4056008"/>
            <a:ext cx="3907946"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000" b="0" i="0" dirty="0">
                <a:solidFill>
                  <a:srgbClr val="444444"/>
                </a:solidFill>
                <a:effectLst/>
                <a:latin typeface="Franklin Gothic Book" panose="020B0503020102020204" pitchFamily="34" charset="0"/>
              </a:rPr>
              <a:t>Joseph Biederman and Stephen </a:t>
            </a:r>
            <a:r>
              <a:rPr lang="en-US" sz="1000" b="0" i="0" dirty="0" err="1">
                <a:solidFill>
                  <a:srgbClr val="444444"/>
                </a:solidFill>
                <a:effectLst/>
                <a:latin typeface="Franklin Gothic Book" panose="020B0503020102020204" pitchFamily="34" charset="0"/>
              </a:rPr>
              <a:t>Faraone</a:t>
            </a:r>
            <a:r>
              <a:rPr lang="en-US" sz="1000" b="0" i="0" dirty="0">
                <a:solidFill>
                  <a:srgbClr val="444444"/>
                </a:solidFill>
                <a:effectLst/>
                <a:latin typeface="Franklin Gothic Book" panose="020B0503020102020204" pitchFamily="34" charset="0"/>
              </a:rPr>
              <a:t>, Harvard Mahoney Neuroscience Institute Letter – Winter 1996 Volume 5 Number 1</a:t>
            </a:r>
            <a:endParaRPr kumimoji="0" lang="en-US" sz="1000" b="0" i="0" u="none" strike="noStrike" cap="none" spc="0" normalizeH="0" baseline="0" dirty="0">
              <a:ln>
                <a:noFill/>
              </a:ln>
              <a:solidFill>
                <a:schemeClr val="accent3"/>
              </a:solidFill>
              <a:effectLst/>
              <a:uFillTx/>
              <a:latin typeface="Franklin Gothic Book" panose="020B0503020102020204" pitchFamily="34" charset="0"/>
              <a:sym typeface="Franklin Gothic Book"/>
            </a:endParaRP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Title 1"/>
          <p:cNvSpPr txBox="1">
            <a:spLocks noGrp="1"/>
          </p:cNvSpPr>
          <p:nvPr>
            <p:ph type="title"/>
          </p:nvPr>
        </p:nvSpPr>
        <p:spPr>
          <a:prstGeom prst="rect">
            <a:avLst/>
          </a:prstGeom>
        </p:spPr>
        <p:txBody>
          <a:bodyPr/>
          <a:lstStyle/>
          <a:p>
            <a:r>
              <a:rPr lang="en-US" dirty="0"/>
              <a:t>Determining a Pharmacological Treatment</a:t>
            </a:r>
            <a:endParaRPr dirty="0"/>
          </a:p>
        </p:txBody>
      </p:sp>
      <p:sp>
        <p:nvSpPr>
          <p:cNvPr id="187" name="Slide Number Placeholder 3"/>
          <p:cNvSpPr txBox="1">
            <a:spLocks noGrp="1"/>
          </p:cNvSpPr>
          <p:nvPr>
            <p:ph type="sldNum" sz="quarter" idx="2"/>
          </p:nvPr>
        </p:nvSpPr>
        <p:spPr>
          <a:xfrm>
            <a:off x="8794191" y="138182"/>
            <a:ext cx="273610"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22</a:t>
            </a:fld>
            <a:endParaRPr/>
          </a:p>
        </p:txBody>
      </p:sp>
      <p:sp>
        <p:nvSpPr>
          <p:cNvPr id="3" name="TextBox 2">
            <a:extLst>
              <a:ext uri="{FF2B5EF4-FFF2-40B4-BE49-F238E27FC236}">
                <a16:creationId xmlns:a16="http://schemas.microsoft.com/office/drawing/2014/main" id="{C598DF95-F14B-7AD9-98D2-20B1D2F7EB94}"/>
              </a:ext>
            </a:extLst>
          </p:cNvPr>
          <p:cNvSpPr txBox="1"/>
          <p:nvPr/>
        </p:nvSpPr>
        <p:spPr>
          <a:xfrm>
            <a:off x="448976" y="1022605"/>
            <a:ext cx="3872298" cy="35394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1600" b="1" i="0" dirty="0">
                <a:solidFill>
                  <a:srgbClr val="293340"/>
                </a:solidFill>
                <a:effectLst/>
                <a:latin typeface="Franklin Gothic Book" panose="020B0503020102020204" pitchFamily="34" charset="0"/>
              </a:rPr>
              <a:t>Stimulants</a:t>
            </a:r>
            <a:endParaRPr lang="en-US" sz="1600" b="0" i="0" dirty="0">
              <a:solidFill>
                <a:srgbClr val="293340"/>
              </a:solidFill>
              <a:effectLst/>
              <a:latin typeface="Franklin Gothic Book" panose="020B0503020102020204" pitchFamily="34" charset="0"/>
            </a:endParaRPr>
          </a:p>
          <a:p>
            <a:pPr marL="285750" lvl="1" indent="-285750">
              <a:buFont typeface="Arial" panose="020B0604020202020204" pitchFamily="34" charset="0"/>
              <a:buChar char="•"/>
            </a:pPr>
            <a:r>
              <a:rPr lang="en-US" sz="1600" dirty="0">
                <a:solidFill>
                  <a:srgbClr val="293340"/>
                </a:solidFill>
                <a:latin typeface="Franklin Gothic Book" panose="020B0503020102020204" pitchFamily="34" charset="0"/>
              </a:rPr>
              <a:t>Most prescribed and used in adults</a:t>
            </a:r>
          </a:p>
          <a:p>
            <a:pPr marL="285750" lvl="1" indent="-285750">
              <a:buFont typeface="Arial" panose="020B0604020202020204" pitchFamily="34" charset="0"/>
              <a:buChar char="•"/>
            </a:pPr>
            <a:r>
              <a:rPr lang="en-US" sz="1600" b="0" i="0" dirty="0">
                <a:solidFill>
                  <a:srgbClr val="293340"/>
                </a:solidFill>
                <a:effectLst/>
                <a:latin typeface="Franklin Gothic Book" panose="020B0503020102020204" pitchFamily="34" charset="0"/>
              </a:rPr>
              <a:t>Increase specific neurotransmitter (NT) levels in the synaptic </a:t>
            </a:r>
            <a:r>
              <a:rPr lang="en-US" sz="1600" dirty="0">
                <a:solidFill>
                  <a:srgbClr val="293340"/>
                </a:solidFill>
                <a:latin typeface="Franklin Gothic Book" panose="020B0503020102020204" pitchFamily="34" charset="0"/>
              </a:rPr>
              <a:t>cleft that are responsible for thought processing, focus and attention </a:t>
            </a:r>
          </a:p>
          <a:p>
            <a:pPr lvl="1">
              <a:buFont typeface="Arial" panose="020B0604020202020204" pitchFamily="34" charset="0"/>
              <a:buChar char="•"/>
            </a:pPr>
            <a:endParaRPr lang="en-US" sz="1600" b="0" i="0" dirty="0">
              <a:solidFill>
                <a:srgbClr val="293340"/>
              </a:solidFill>
              <a:effectLst/>
              <a:latin typeface="Franklin Gothic Book" panose="020B0503020102020204" pitchFamily="34" charset="0"/>
            </a:endParaRPr>
          </a:p>
          <a:p>
            <a:pPr algn="l">
              <a:buFont typeface="Arial" panose="020B0604020202020204" pitchFamily="34" charset="0"/>
              <a:buChar char="•"/>
            </a:pPr>
            <a:endParaRPr lang="en-US" sz="1600" b="0" i="0" dirty="0">
              <a:solidFill>
                <a:srgbClr val="293340"/>
              </a:solidFill>
              <a:effectLst/>
              <a:latin typeface="Franklin Gothic Book" panose="020B0503020102020204" pitchFamily="34" charset="0"/>
            </a:endParaRPr>
          </a:p>
          <a:p>
            <a:pPr algn="l"/>
            <a:r>
              <a:rPr lang="en-US" sz="1600" b="1" i="0" dirty="0">
                <a:solidFill>
                  <a:srgbClr val="293340"/>
                </a:solidFill>
                <a:effectLst/>
                <a:latin typeface="Franklin Gothic Book" panose="020B0503020102020204" pitchFamily="34" charset="0"/>
              </a:rPr>
              <a:t>Non-stimulants</a:t>
            </a:r>
            <a:endParaRPr lang="en-US" sz="1600" b="0" i="0" dirty="0">
              <a:solidFill>
                <a:srgbClr val="293340"/>
              </a:solidFill>
              <a:effectLst/>
              <a:latin typeface="Franklin Gothic Book" panose="020B0503020102020204" pitchFamily="34" charset="0"/>
            </a:endParaRPr>
          </a:p>
          <a:p>
            <a:pPr marL="285750" lvl="1" indent="-285750">
              <a:buFont typeface="Arial" panose="020B0604020202020204" pitchFamily="34" charset="0"/>
              <a:buChar char="•"/>
            </a:pPr>
            <a:r>
              <a:rPr lang="en-US" sz="1600" b="0" i="0" dirty="0">
                <a:solidFill>
                  <a:srgbClr val="293340"/>
                </a:solidFill>
                <a:effectLst/>
                <a:latin typeface="Franklin Gothic Book" panose="020B0503020102020204" pitchFamily="34" charset="0"/>
              </a:rPr>
              <a:t>Used for adults who prefer or cannot tolerate stimulants </a:t>
            </a:r>
          </a:p>
          <a:p>
            <a:pPr marL="285750" lvl="1" indent="-285750">
              <a:buFont typeface="Arial" panose="020B0604020202020204" pitchFamily="34" charset="0"/>
              <a:buChar char="•"/>
            </a:pPr>
            <a:r>
              <a:rPr lang="en-US" sz="1600" dirty="0">
                <a:solidFill>
                  <a:srgbClr val="293340"/>
                </a:solidFill>
                <a:latin typeface="Franklin Gothic Book" panose="020B0503020102020204" pitchFamily="34" charset="0"/>
              </a:rPr>
              <a:t>Longer onset of action </a:t>
            </a:r>
          </a:p>
          <a:p>
            <a:pPr marL="285750" lvl="1" indent="-285750">
              <a:buFont typeface="Arial" panose="020B0604020202020204" pitchFamily="34" charset="0"/>
              <a:buChar char="•"/>
            </a:pPr>
            <a:r>
              <a:rPr lang="en-US" sz="1600" b="0" i="0" dirty="0">
                <a:solidFill>
                  <a:srgbClr val="293340"/>
                </a:solidFill>
                <a:effectLst/>
                <a:latin typeface="Franklin Gothic Book" panose="020B0503020102020204" pitchFamily="34" charset="0"/>
              </a:rPr>
              <a:t>May help improve attention, impulsivity and focus</a:t>
            </a:r>
          </a:p>
        </p:txBody>
      </p:sp>
      <p:sp>
        <p:nvSpPr>
          <p:cNvPr id="4" name="TextBox 3">
            <a:extLst>
              <a:ext uri="{FF2B5EF4-FFF2-40B4-BE49-F238E27FC236}">
                <a16:creationId xmlns:a16="http://schemas.microsoft.com/office/drawing/2014/main" id="{1734D594-96E4-ACBA-BAA7-14BEB2060EA1}"/>
              </a:ext>
            </a:extLst>
          </p:cNvPr>
          <p:cNvSpPr txBox="1"/>
          <p:nvPr/>
        </p:nvSpPr>
        <p:spPr>
          <a:xfrm>
            <a:off x="4321274" y="1010963"/>
            <a:ext cx="4159048" cy="28623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l" rtl="0"/>
            <a:r>
              <a:rPr lang="en-US" sz="1200" b="0" i="0" dirty="0">
                <a:solidFill>
                  <a:srgbClr val="1B1B1B"/>
                </a:solidFill>
                <a:effectLst/>
                <a:latin typeface="Franklin Gothic Book" panose="020B0503020102020204" pitchFamily="34" charset="0"/>
              </a:rPr>
              <a:t>Amphetamine:</a:t>
            </a:r>
          </a:p>
          <a:p>
            <a:pPr algn="l" rtl="0">
              <a:buFont typeface="Arial" panose="020B0604020202020204" pitchFamily="34" charset="0"/>
              <a:buChar char="•"/>
            </a:pPr>
            <a:r>
              <a:rPr lang="en-US" sz="1200" b="0" i="0" dirty="0">
                <a:solidFill>
                  <a:srgbClr val="1B1B1B"/>
                </a:solidFill>
                <a:effectLst/>
                <a:latin typeface="Franklin Gothic Book" panose="020B0503020102020204" pitchFamily="34" charset="0"/>
              </a:rPr>
              <a:t>Mixed amphetamine salts (Adderall, Adderall XR)</a:t>
            </a:r>
          </a:p>
          <a:p>
            <a:pPr algn="l" rtl="0">
              <a:buFont typeface="Arial" panose="020B0604020202020204" pitchFamily="34" charset="0"/>
              <a:buChar char="•"/>
            </a:pPr>
            <a:r>
              <a:rPr lang="en-US" sz="1200" b="0" i="0" dirty="0">
                <a:solidFill>
                  <a:srgbClr val="1B1B1B"/>
                </a:solidFill>
                <a:effectLst/>
                <a:latin typeface="Franklin Gothic Book" panose="020B0503020102020204" pitchFamily="34" charset="0"/>
              </a:rPr>
              <a:t>Mixed salts of a single entity amphetamine (</a:t>
            </a:r>
            <a:r>
              <a:rPr lang="en-US" sz="1200" b="0" i="0" dirty="0" err="1">
                <a:solidFill>
                  <a:srgbClr val="1B1B1B"/>
                </a:solidFill>
                <a:effectLst/>
                <a:latin typeface="Franklin Gothic Book" panose="020B0503020102020204" pitchFamily="34" charset="0"/>
              </a:rPr>
              <a:t>Mydayis</a:t>
            </a:r>
            <a:r>
              <a:rPr lang="en-US" sz="1200" b="0" i="0" dirty="0">
                <a:solidFill>
                  <a:srgbClr val="1B1B1B"/>
                </a:solidFill>
                <a:effectLst/>
                <a:latin typeface="Franklin Gothic Book" panose="020B0503020102020204" pitchFamily="34" charset="0"/>
              </a:rPr>
              <a:t>)</a:t>
            </a:r>
          </a:p>
          <a:p>
            <a:pPr algn="l" rtl="0">
              <a:buFont typeface="Arial" panose="020B0604020202020204" pitchFamily="34" charset="0"/>
              <a:buChar char="•"/>
            </a:pPr>
            <a:r>
              <a:rPr lang="en-US" sz="1200" b="0" i="0" dirty="0">
                <a:solidFill>
                  <a:srgbClr val="1B1B1B"/>
                </a:solidFill>
                <a:effectLst/>
                <a:latin typeface="Franklin Gothic Book" panose="020B0503020102020204" pitchFamily="34" charset="0"/>
              </a:rPr>
              <a:t>Dextroamphetamine (Dexedrine, </a:t>
            </a:r>
            <a:r>
              <a:rPr lang="en-US" sz="1200" b="0" i="0" dirty="0" err="1">
                <a:solidFill>
                  <a:srgbClr val="1B1B1B"/>
                </a:solidFill>
                <a:effectLst/>
                <a:latin typeface="Franklin Gothic Book" panose="020B0503020102020204" pitchFamily="34" charset="0"/>
              </a:rPr>
              <a:t>Dextrostat</a:t>
            </a:r>
            <a:r>
              <a:rPr lang="en-US" sz="1200" b="0" i="0" dirty="0">
                <a:solidFill>
                  <a:srgbClr val="1B1B1B"/>
                </a:solidFill>
                <a:effectLst/>
                <a:latin typeface="Franklin Gothic Book" panose="020B0503020102020204" pitchFamily="34" charset="0"/>
              </a:rPr>
              <a:t>, </a:t>
            </a:r>
            <a:r>
              <a:rPr lang="en-US" sz="1200" b="0" i="0" dirty="0" err="1">
                <a:solidFill>
                  <a:srgbClr val="1B1B1B"/>
                </a:solidFill>
                <a:effectLst/>
                <a:latin typeface="Franklin Gothic Book" panose="020B0503020102020204" pitchFamily="34" charset="0"/>
              </a:rPr>
              <a:t>ProCentra</a:t>
            </a:r>
            <a:r>
              <a:rPr lang="en-US" sz="1200" b="0" i="0" dirty="0">
                <a:solidFill>
                  <a:srgbClr val="1B1B1B"/>
                </a:solidFill>
                <a:effectLst/>
                <a:latin typeface="Franklin Gothic Book" panose="020B0503020102020204" pitchFamily="34" charset="0"/>
              </a:rPr>
              <a:t>, </a:t>
            </a:r>
            <a:r>
              <a:rPr lang="en-US" sz="1200" b="0" i="0" dirty="0" err="1">
                <a:solidFill>
                  <a:srgbClr val="1B1B1B"/>
                </a:solidFill>
                <a:effectLst/>
                <a:latin typeface="Franklin Gothic Book" panose="020B0503020102020204" pitchFamily="34" charset="0"/>
              </a:rPr>
              <a:t>Zenzedi</a:t>
            </a:r>
            <a:r>
              <a:rPr lang="en-US" sz="1200" b="0" i="0" dirty="0">
                <a:solidFill>
                  <a:srgbClr val="1B1B1B"/>
                </a:solidFill>
                <a:effectLst/>
                <a:latin typeface="Franklin Gothic Book" panose="020B0503020102020204" pitchFamily="34" charset="0"/>
              </a:rPr>
              <a:t>)</a:t>
            </a:r>
          </a:p>
          <a:p>
            <a:pPr algn="l" rtl="0">
              <a:buFont typeface="Arial" panose="020B0604020202020204" pitchFamily="34" charset="0"/>
              <a:buChar char="•"/>
            </a:pPr>
            <a:r>
              <a:rPr lang="en-US" sz="1200" b="0" i="0" dirty="0" err="1">
                <a:solidFill>
                  <a:srgbClr val="1B1B1B"/>
                </a:solidFill>
                <a:effectLst/>
                <a:latin typeface="Franklin Gothic Book" panose="020B0503020102020204" pitchFamily="34" charset="0"/>
              </a:rPr>
              <a:t>Lisdexamfetamine</a:t>
            </a:r>
            <a:r>
              <a:rPr lang="en-US" sz="1200" b="0" i="0" dirty="0">
                <a:solidFill>
                  <a:srgbClr val="1B1B1B"/>
                </a:solidFill>
                <a:effectLst/>
                <a:latin typeface="Franklin Gothic Book" panose="020B0503020102020204" pitchFamily="34" charset="0"/>
              </a:rPr>
              <a:t> (Vyvanse)</a:t>
            </a:r>
            <a:br>
              <a:rPr lang="en-US" sz="1200" b="0" i="0" dirty="0">
                <a:solidFill>
                  <a:srgbClr val="1B1B1B"/>
                </a:solidFill>
                <a:effectLst/>
                <a:latin typeface="Franklin Gothic Book" panose="020B0503020102020204" pitchFamily="34" charset="0"/>
              </a:rPr>
            </a:br>
            <a:endParaRPr lang="en-US" sz="1200" b="0" i="0" dirty="0">
              <a:solidFill>
                <a:srgbClr val="1B1B1B"/>
              </a:solidFill>
              <a:effectLst/>
              <a:latin typeface="Franklin Gothic Book" panose="020B0503020102020204" pitchFamily="34" charset="0"/>
            </a:endParaRPr>
          </a:p>
          <a:p>
            <a:pPr algn="l" rtl="0"/>
            <a:r>
              <a:rPr lang="en-US" sz="1200" b="0" i="0" dirty="0">
                <a:solidFill>
                  <a:srgbClr val="1B1B1B"/>
                </a:solidFill>
                <a:effectLst/>
                <a:latin typeface="Franklin Gothic Book" panose="020B0503020102020204" pitchFamily="34" charset="0"/>
              </a:rPr>
              <a:t>Methylphenidate:</a:t>
            </a:r>
          </a:p>
          <a:p>
            <a:pPr algn="l" rtl="0">
              <a:buFont typeface="Arial" panose="020B0604020202020204" pitchFamily="34" charset="0"/>
              <a:buChar char="•"/>
            </a:pPr>
            <a:r>
              <a:rPr lang="en-US" sz="1200" b="0" i="0" dirty="0">
                <a:solidFill>
                  <a:srgbClr val="1B1B1B"/>
                </a:solidFill>
                <a:effectLst/>
                <a:latin typeface="Franklin Gothic Book" panose="020B0503020102020204" pitchFamily="34" charset="0"/>
              </a:rPr>
              <a:t>Dexmethylphenidate (Focalin)</a:t>
            </a:r>
          </a:p>
          <a:p>
            <a:pPr algn="l" rtl="0">
              <a:buFont typeface="Arial" panose="020B0604020202020204" pitchFamily="34" charset="0"/>
              <a:buChar char="•"/>
            </a:pPr>
            <a:r>
              <a:rPr lang="en-US" sz="1200" b="0" i="0" dirty="0">
                <a:solidFill>
                  <a:srgbClr val="1B1B1B"/>
                </a:solidFill>
                <a:effectLst/>
                <a:latin typeface="Franklin Gothic Book" panose="020B0503020102020204" pitchFamily="34" charset="0"/>
              </a:rPr>
              <a:t>Methylphenidate (Ritalin, </a:t>
            </a:r>
            <a:r>
              <a:rPr lang="en-US" sz="1200" b="0" i="0" dirty="0" err="1">
                <a:solidFill>
                  <a:srgbClr val="1B1B1B"/>
                </a:solidFill>
                <a:effectLst/>
                <a:latin typeface="Franklin Gothic Book" panose="020B0503020102020204" pitchFamily="34" charset="0"/>
              </a:rPr>
              <a:t>Concerta</a:t>
            </a:r>
            <a:r>
              <a:rPr lang="en-US" sz="1200" b="0" i="0" dirty="0">
                <a:solidFill>
                  <a:srgbClr val="1B1B1B"/>
                </a:solidFill>
                <a:effectLst/>
                <a:latin typeface="Franklin Gothic Book" panose="020B0503020102020204" pitchFamily="34" charset="0"/>
              </a:rPr>
              <a:t>, </a:t>
            </a:r>
            <a:r>
              <a:rPr lang="en-US" sz="1200" b="0" i="0" dirty="0" err="1">
                <a:solidFill>
                  <a:srgbClr val="1B1B1B"/>
                </a:solidFill>
                <a:effectLst/>
                <a:latin typeface="Franklin Gothic Book" panose="020B0503020102020204" pitchFamily="34" charset="0"/>
              </a:rPr>
              <a:t>Daytrana</a:t>
            </a:r>
            <a:r>
              <a:rPr lang="en-US" sz="1200" b="0" i="0" dirty="0">
                <a:solidFill>
                  <a:srgbClr val="1B1B1B"/>
                </a:solidFill>
                <a:effectLst/>
                <a:latin typeface="Franklin Gothic Book" panose="020B0503020102020204" pitchFamily="34" charset="0"/>
              </a:rPr>
              <a:t>, </a:t>
            </a:r>
            <a:r>
              <a:rPr lang="en-US" sz="1200" b="0" i="0" dirty="0" err="1">
                <a:solidFill>
                  <a:srgbClr val="1B1B1B"/>
                </a:solidFill>
                <a:effectLst/>
                <a:latin typeface="Franklin Gothic Book" panose="020B0503020102020204" pitchFamily="34" charset="0"/>
              </a:rPr>
              <a:t>Jornay</a:t>
            </a:r>
            <a:r>
              <a:rPr lang="en-US" sz="1200" b="0" i="0" dirty="0">
                <a:solidFill>
                  <a:srgbClr val="1B1B1B"/>
                </a:solidFill>
                <a:effectLst/>
                <a:latin typeface="Franklin Gothic Book" panose="020B0503020102020204" pitchFamily="34" charset="0"/>
              </a:rPr>
              <a:t> PM, Metadate, </a:t>
            </a:r>
            <a:r>
              <a:rPr lang="en-US" sz="1200" b="0" i="0" dirty="0" err="1">
                <a:solidFill>
                  <a:srgbClr val="1B1B1B"/>
                </a:solidFill>
                <a:effectLst/>
                <a:latin typeface="Franklin Gothic Book" panose="020B0503020102020204" pitchFamily="34" charset="0"/>
              </a:rPr>
              <a:t>Quillivant</a:t>
            </a:r>
            <a:r>
              <a:rPr lang="en-US" sz="1200" b="0" i="0" dirty="0">
                <a:solidFill>
                  <a:srgbClr val="1B1B1B"/>
                </a:solidFill>
                <a:effectLst/>
                <a:latin typeface="Franklin Gothic Book" panose="020B0503020102020204" pitchFamily="34" charset="0"/>
              </a:rPr>
              <a:t> XR)</a:t>
            </a:r>
          </a:p>
          <a:p>
            <a:pPr algn="l" rtl="0">
              <a:buFont typeface="Arial" panose="020B0604020202020204" pitchFamily="34" charset="0"/>
              <a:buChar char="•"/>
            </a:pPr>
            <a:r>
              <a:rPr lang="en-US" sz="1200" b="0" i="0" dirty="0" err="1">
                <a:solidFill>
                  <a:srgbClr val="1B1B1B"/>
                </a:solidFill>
                <a:effectLst/>
                <a:latin typeface="Franklin Gothic Book" panose="020B0503020102020204" pitchFamily="34" charset="0"/>
              </a:rPr>
              <a:t>Serdexmethylphenidate</a:t>
            </a:r>
            <a:r>
              <a:rPr lang="en-US" sz="1200" b="0" i="0" dirty="0">
                <a:solidFill>
                  <a:srgbClr val="1B1B1B"/>
                </a:solidFill>
                <a:effectLst/>
                <a:latin typeface="Franklin Gothic Book" panose="020B0503020102020204" pitchFamily="34" charset="0"/>
              </a:rPr>
              <a:t> and dexmethylphenidate (</a:t>
            </a:r>
            <a:r>
              <a:rPr lang="en-US" sz="1200" b="0" i="0" dirty="0" err="1">
                <a:solidFill>
                  <a:srgbClr val="1B1B1B"/>
                </a:solidFill>
                <a:effectLst/>
                <a:latin typeface="Franklin Gothic Book" panose="020B0503020102020204" pitchFamily="34" charset="0"/>
              </a:rPr>
              <a:t>Azstarys</a:t>
            </a:r>
            <a:r>
              <a:rPr lang="en-US" sz="1200" b="0" i="0" dirty="0">
                <a:solidFill>
                  <a:srgbClr val="1B1B1B"/>
                </a:solidFill>
                <a:effectLst/>
                <a:latin typeface="Franklin Gothic Book" panose="020B0503020102020204" pitchFamily="34" charset="0"/>
              </a:rPr>
              <a:t>)</a:t>
            </a:r>
          </a:p>
          <a:p>
            <a:pPr algn="l" rtl="0">
              <a:buFont typeface="Arial" panose="020B0604020202020204" pitchFamily="34" charset="0"/>
              <a:buChar char="•"/>
            </a:pPr>
            <a:endParaRPr lang="en-US" sz="1200" dirty="0">
              <a:solidFill>
                <a:srgbClr val="1B1B1B"/>
              </a:solidFill>
              <a:latin typeface="Franklin Gothic Book" panose="020B0503020102020204" pitchFamily="34" charset="0"/>
            </a:endParaRPr>
          </a:p>
          <a:p>
            <a:pPr algn="l" rtl="0">
              <a:buFont typeface="Arial" panose="020B0604020202020204" pitchFamily="34" charset="0"/>
              <a:buChar char="•"/>
            </a:pPr>
            <a:endParaRPr lang="en-US" sz="1200" b="0" i="0" dirty="0">
              <a:solidFill>
                <a:srgbClr val="1B1B1B"/>
              </a:solidFill>
              <a:effectLst/>
              <a:latin typeface="Franklin Gothic Book" panose="020B0503020102020204" pitchFamily="34" charset="0"/>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chemeClr val="accent3"/>
              </a:solidFill>
              <a:effectLst/>
              <a:uFillTx/>
              <a:latin typeface="Franklin Gothic Book" panose="020B0503020102020204" pitchFamily="34" charset="0"/>
              <a:sym typeface="Franklin Gothic Book"/>
            </a:endParaRPr>
          </a:p>
        </p:txBody>
      </p:sp>
      <p:sp>
        <p:nvSpPr>
          <p:cNvPr id="5" name="TextBox 4">
            <a:extLst>
              <a:ext uri="{FF2B5EF4-FFF2-40B4-BE49-F238E27FC236}">
                <a16:creationId xmlns:a16="http://schemas.microsoft.com/office/drawing/2014/main" id="{1120E11D-5A8D-D8D3-B31F-DE43FA9AE73D}"/>
              </a:ext>
            </a:extLst>
          </p:cNvPr>
          <p:cNvSpPr txBox="1"/>
          <p:nvPr/>
        </p:nvSpPr>
        <p:spPr>
          <a:xfrm>
            <a:off x="4321274" y="3713104"/>
            <a:ext cx="4218039" cy="1015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l" rtl="0">
              <a:buFont typeface="Arial" panose="020B0604020202020204" pitchFamily="34" charset="0"/>
              <a:buChar char="•"/>
            </a:pPr>
            <a:r>
              <a:rPr lang="en-US" sz="1200" b="0" i="0" dirty="0">
                <a:solidFill>
                  <a:srgbClr val="1B1B1B"/>
                </a:solidFill>
                <a:effectLst/>
                <a:latin typeface="Source Sans Pro" panose="020B0503030403020204" pitchFamily="34" charset="0"/>
              </a:rPr>
              <a:t>Atomoxetine (Strattera)</a:t>
            </a:r>
          </a:p>
          <a:p>
            <a:pPr algn="l" rtl="0">
              <a:buFont typeface="Arial" panose="020B0604020202020204" pitchFamily="34" charset="0"/>
              <a:buChar char="•"/>
            </a:pPr>
            <a:r>
              <a:rPr lang="en-US" sz="1200" b="0" i="0" dirty="0">
                <a:solidFill>
                  <a:srgbClr val="1B1B1B"/>
                </a:solidFill>
                <a:effectLst/>
                <a:latin typeface="Source Sans Pro" panose="020B0503030403020204" pitchFamily="34" charset="0"/>
              </a:rPr>
              <a:t>Clonidine (</a:t>
            </a:r>
            <a:r>
              <a:rPr lang="en-US" sz="1200" b="0" i="0" dirty="0" err="1">
                <a:solidFill>
                  <a:srgbClr val="1B1B1B"/>
                </a:solidFill>
                <a:effectLst/>
                <a:latin typeface="Source Sans Pro" panose="020B0503030403020204" pitchFamily="34" charset="0"/>
              </a:rPr>
              <a:t>Kapvay</a:t>
            </a:r>
            <a:r>
              <a:rPr lang="en-US" sz="1200" b="0" i="0" dirty="0">
                <a:solidFill>
                  <a:srgbClr val="1B1B1B"/>
                </a:solidFill>
                <a:effectLst/>
                <a:latin typeface="Source Sans Pro" panose="020B0503030403020204" pitchFamily="34" charset="0"/>
              </a:rPr>
              <a:t>)</a:t>
            </a:r>
          </a:p>
          <a:p>
            <a:pPr algn="l" rtl="0">
              <a:buFont typeface="Arial" panose="020B0604020202020204" pitchFamily="34" charset="0"/>
              <a:buChar char="•"/>
            </a:pPr>
            <a:r>
              <a:rPr lang="en-US" sz="1200" b="0" i="0" dirty="0">
                <a:solidFill>
                  <a:srgbClr val="1B1B1B"/>
                </a:solidFill>
                <a:effectLst/>
                <a:latin typeface="Source Sans Pro" panose="020B0503030403020204" pitchFamily="34" charset="0"/>
              </a:rPr>
              <a:t>Guanfacine (</a:t>
            </a:r>
            <a:r>
              <a:rPr lang="en-US" sz="1200" b="0" i="0" dirty="0" err="1">
                <a:solidFill>
                  <a:srgbClr val="1B1B1B"/>
                </a:solidFill>
                <a:effectLst/>
                <a:latin typeface="Source Sans Pro" panose="020B0503030403020204" pitchFamily="34" charset="0"/>
              </a:rPr>
              <a:t>Intuniv</a:t>
            </a:r>
            <a:r>
              <a:rPr lang="en-US" sz="1200" b="0" i="0" dirty="0">
                <a:solidFill>
                  <a:srgbClr val="1B1B1B"/>
                </a:solidFill>
                <a:effectLst/>
                <a:latin typeface="Source Sans Pro" panose="020B0503030403020204" pitchFamily="34" charset="0"/>
              </a:rPr>
              <a:t>)</a:t>
            </a:r>
          </a:p>
          <a:p>
            <a:pPr algn="l" rtl="0">
              <a:buFont typeface="Arial" panose="020B0604020202020204" pitchFamily="34" charset="0"/>
              <a:buChar char="•"/>
            </a:pPr>
            <a:r>
              <a:rPr lang="en-US" sz="1200" b="0" i="0" dirty="0">
                <a:solidFill>
                  <a:srgbClr val="1B1B1B"/>
                </a:solidFill>
                <a:effectLst/>
                <a:latin typeface="Source Sans Pro" panose="020B0503030403020204" pitchFamily="34" charset="0"/>
              </a:rPr>
              <a:t>Viloxazine (</a:t>
            </a:r>
            <a:r>
              <a:rPr lang="en-US" sz="1200" b="0" i="0" dirty="0" err="1">
                <a:solidFill>
                  <a:srgbClr val="1B1B1B"/>
                </a:solidFill>
                <a:effectLst/>
                <a:latin typeface="Source Sans Pro" panose="020B0503030403020204" pitchFamily="34" charset="0"/>
              </a:rPr>
              <a:t>Qelbree</a:t>
            </a:r>
            <a:r>
              <a:rPr lang="en-US" sz="1200" b="0" i="0" dirty="0">
                <a:solidFill>
                  <a:srgbClr val="1B1B1B"/>
                </a:solidFill>
                <a:effectLst/>
                <a:latin typeface="Source Sans Pro" panose="020B0503030403020204" pitchFamily="34" charset="0"/>
              </a:rPr>
              <a:t>)</a:t>
            </a:r>
          </a:p>
          <a:p>
            <a:pPr marL="0" marR="0" indent="0" algn="l" defTabSz="914400"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Title 1"/>
          <p:cNvSpPr txBox="1">
            <a:spLocks noGrp="1"/>
          </p:cNvSpPr>
          <p:nvPr>
            <p:ph type="title"/>
          </p:nvPr>
        </p:nvSpPr>
        <p:spPr>
          <a:prstGeom prst="rect">
            <a:avLst/>
          </a:prstGeom>
        </p:spPr>
        <p:txBody>
          <a:bodyPr/>
          <a:lstStyle/>
          <a:p>
            <a:r>
              <a:rPr lang="en-US" dirty="0"/>
              <a:t>Medication Side Effects to Consider</a:t>
            </a:r>
            <a:endParaRPr dirty="0"/>
          </a:p>
        </p:txBody>
      </p:sp>
      <p:sp>
        <p:nvSpPr>
          <p:cNvPr id="197" name="Slide Number Placeholder 3"/>
          <p:cNvSpPr txBox="1">
            <a:spLocks noGrp="1"/>
          </p:cNvSpPr>
          <p:nvPr>
            <p:ph type="sldNum" sz="quarter" idx="2"/>
          </p:nvPr>
        </p:nvSpPr>
        <p:spPr>
          <a:xfrm>
            <a:off x="8794191" y="138182"/>
            <a:ext cx="273610"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23</a:t>
            </a:fld>
            <a:endParaRPr/>
          </a:p>
        </p:txBody>
      </p:sp>
      <p:sp>
        <p:nvSpPr>
          <p:cNvPr id="4" name="TextBox 3">
            <a:extLst>
              <a:ext uri="{FF2B5EF4-FFF2-40B4-BE49-F238E27FC236}">
                <a16:creationId xmlns:a16="http://schemas.microsoft.com/office/drawing/2014/main" id="{24866D2A-09AB-C219-EE92-24DA241C4F34}"/>
              </a:ext>
            </a:extLst>
          </p:cNvPr>
          <p:cNvSpPr txBox="1"/>
          <p:nvPr/>
        </p:nvSpPr>
        <p:spPr>
          <a:xfrm>
            <a:off x="832069" y="990600"/>
            <a:ext cx="3459708" cy="38933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R="0" algn="l" defTabSz="914400" rtl="0" fontAlgn="auto" latinLnBrk="0" hangingPunct="0">
              <a:lnSpc>
                <a:spcPct val="100000"/>
              </a:lnSpc>
              <a:spcBef>
                <a:spcPts val="0"/>
              </a:spcBef>
              <a:spcAft>
                <a:spcPts val="0"/>
              </a:spcAft>
              <a:buClrTx/>
              <a:buSzTx/>
              <a:tabLst/>
            </a:pPr>
            <a:r>
              <a:rPr kumimoji="0" lang="en-US" sz="19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Short-term</a:t>
            </a: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1900" dirty="0"/>
              <a:t>Weight loss</a:t>
            </a: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9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Sleep quality loss</a:t>
            </a: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1900" dirty="0"/>
              <a:t>Social discordance </a:t>
            </a: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9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Decreased appetite</a:t>
            </a:r>
          </a:p>
          <a:p>
            <a:pPr marR="0" algn="l" defTabSz="914400" rtl="0" fontAlgn="auto" latinLnBrk="0" hangingPunct="0">
              <a:lnSpc>
                <a:spcPct val="100000"/>
              </a:lnSpc>
              <a:spcBef>
                <a:spcPts val="0"/>
              </a:spcBef>
              <a:spcAft>
                <a:spcPts val="0"/>
              </a:spcAft>
              <a:buClrTx/>
              <a:buSzTx/>
              <a:tabLst/>
            </a:pPr>
            <a:endParaRPr lang="en-US" sz="1900" dirty="0"/>
          </a:p>
          <a:p>
            <a:pPr marR="0" algn="l" defTabSz="914400" rtl="0" fontAlgn="auto" latinLnBrk="0" hangingPunct="0">
              <a:lnSpc>
                <a:spcPct val="100000"/>
              </a:lnSpc>
              <a:spcBef>
                <a:spcPts val="0"/>
              </a:spcBef>
              <a:spcAft>
                <a:spcPts val="0"/>
              </a:spcAft>
              <a:buClrTx/>
              <a:buSzTx/>
              <a:tabLst/>
            </a:pPr>
            <a:r>
              <a:rPr kumimoji="0" lang="en-US" sz="19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Long-term</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9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Abuse and addiction</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1900" dirty="0"/>
              <a:t>Skin discolorations</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9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Seizure</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1900" dirty="0"/>
              <a:t>Irregular heartbeat</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9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Heart disease</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kumimoji="0" lang="en-US" sz="19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endParaRPr>
          </a:p>
        </p:txBody>
      </p:sp>
      <p:sp>
        <p:nvSpPr>
          <p:cNvPr id="5" name="TextBox 4">
            <a:extLst>
              <a:ext uri="{FF2B5EF4-FFF2-40B4-BE49-F238E27FC236}">
                <a16:creationId xmlns:a16="http://schemas.microsoft.com/office/drawing/2014/main" id="{D3FDED4A-BF74-FCA8-478C-C6B0B1FC70B8}"/>
              </a:ext>
            </a:extLst>
          </p:cNvPr>
          <p:cNvSpPr txBox="1"/>
          <p:nvPr/>
        </p:nvSpPr>
        <p:spPr>
          <a:xfrm>
            <a:off x="4922288" y="983226"/>
            <a:ext cx="3764511" cy="24314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R="0" algn="l" defTabSz="914400" rtl="0" fontAlgn="auto" latinLnBrk="0" hangingPunct="0">
              <a:lnSpc>
                <a:spcPct val="100000"/>
              </a:lnSpc>
              <a:spcBef>
                <a:spcPts val="0"/>
              </a:spcBef>
              <a:spcAft>
                <a:spcPts val="0"/>
              </a:spcAft>
              <a:buClrTx/>
              <a:buSzTx/>
              <a:tabLst/>
            </a:pPr>
            <a:r>
              <a:rPr kumimoji="0" lang="en-US" sz="19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Pronounced (may require switch)</a:t>
            </a: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1900" dirty="0"/>
              <a:t>Stomach pain</a:t>
            </a: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9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Nausea</a:t>
            </a: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1900" dirty="0"/>
              <a:t>Pronounced increase in blood pressure and/or heartrate</a:t>
            </a: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9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rPr>
              <a:t>Dizziness</a:t>
            </a: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1900" dirty="0"/>
              <a:t>Headache</a:t>
            </a:r>
            <a:endParaRPr kumimoji="0" lang="en-US" sz="19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endParaRP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kumimoji="0" lang="en-US" sz="1900" b="0" i="0" u="none" strike="noStrike" cap="none" spc="0" normalizeH="0" baseline="0" dirty="0">
              <a:ln>
                <a:noFill/>
              </a:ln>
              <a:solidFill>
                <a:schemeClr val="accent3"/>
              </a:solidFill>
              <a:effectLst/>
              <a:uFillTx/>
              <a:latin typeface="Franklin Gothic Book"/>
              <a:ea typeface="Franklin Gothic Book"/>
              <a:cs typeface="Franklin Gothic Book"/>
              <a:sym typeface="Franklin Gothic Book"/>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33014f7f93c_0_0"/>
          <p:cNvSpPr txBox="1">
            <a:spLocks noGrp="1"/>
          </p:cNvSpPr>
          <p:nvPr>
            <p:ph type="title"/>
          </p:nvPr>
        </p:nvSpPr>
        <p:spPr>
          <a:xfrm>
            <a:off x="457200" y="133350"/>
            <a:ext cx="8229600" cy="857400"/>
          </a:xfrm>
          <a:prstGeom prst="rect">
            <a:avLst/>
          </a:prstGeom>
        </p:spPr>
        <p:txBody>
          <a:bodyPr spcFirstLastPara="1" wrap="square" lIns="45700" tIns="45700" rIns="45700" bIns="45700" anchor="ctr" anchorCtr="0">
            <a:normAutofit/>
          </a:bodyPr>
          <a:lstStyle/>
          <a:p>
            <a:pPr marL="0" lvl="0" indent="0" algn="l" rtl="0">
              <a:spcBef>
                <a:spcPts val="0"/>
              </a:spcBef>
              <a:spcAft>
                <a:spcPts val="0"/>
              </a:spcAft>
              <a:buNone/>
            </a:pPr>
            <a:r>
              <a:rPr lang="en-US"/>
              <a:t>Other Considerations</a:t>
            </a:r>
            <a:endParaRPr/>
          </a:p>
        </p:txBody>
      </p:sp>
      <p:sp>
        <p:nvSpPr>
          <p:cNvPr id="255" name="Google Shape;255;g33014f7f93c_0_0"/>
          <p:cNvSpPr txBox="1">
            <a:spLocks noGrp="1"/>
          </p:cNvSpPr>
          <p:nvPr>
            <p:ph type="body" idx="1"/>
          </p:nvPr>
        </p:nvSpPr>
        <p:spPr>
          <a:xfrm>
            <a:off x="307904" y="1123950"/>
            <a:ext cx="3638380" cy="3276600"/>
          </a:xfrm>
          <a:prstGeom prst="rect">
            <a:avLst/>
          </a:prstGeom>
        </p:spPr>
        <p:txBody>
          <a:bodyPr spcFirstLastPara="1" wrap="square" lIns="45700" tIns="45700" rIns="45700" bIns="45700" anchor="t" anchorCtr="0">
            <a:normAutofit fontScale="77500" lnSpcReduction="20000"/>
          </a:bodyPr>
          <a:lstStyle/>
          <a:p>
            <a:pPr marL="457200" lvl="0" indent="-371475" algn="l" rtl="0">
              <a:spcBef>
                <a:spcPts val="500"/>
              </a:spcBef>
              <a:spcAft>
                <a:spcPts val="0"/>
              </a:spcAft>
              <a:buSzPts val="2250"/>
              <a:buChar char="•"/>
            </a:pPr>
            <a:r>
              <a:rPr lang="en-US" dirty="0"/>
              <a:t>Stimulant Drug Shortages</a:t>
            </a:r>
            <a:br>
              <a:rPr lang="en-US" dirty="0"/>
            </a:br>
            <a:endParaRPr dirty="0"/>
          </a:p>
          <a:p>
            <a:pPr marL="457200" lvl="0" indent="-371475" algn="l" rtl="0">
              <a:spcBef>
                <a:spcPts val="0"/>
              </a:spcBef>
              <a:spcAft>
                <a:spcPts val="0"/>
              </a:spcAft>
              <a:buSzPts val="2250"/>
              <a:buChar char="•"/>
            </a:pPr>
            <a:r>
              <a:rPr lang="en-US" dirty="0"/>
              <a:t>Mechanism of Action</a:t>
            </a:r>
            <a:br>
              <a:rPr lang="en-US" dirty="0"/>
            </a:br>
            <a:endParaRPr dirty="0"/>
          </a:p>
          <a:p>
            <a:pPr marL="457200" lvl="0" indent="-371475" algn="l" rtl="0">
              <a:spcBef>
                <a:spcPts val="0"/>
              </a:spcBef>
              <a:spcAft>
                <a:spcPts val="0"/>
              </a:spcAft>
              <a:buSzPts val="2250"/>
              <a:buChar char="•"/>
            </a:pPr>
            <a:r>
              <a:rPr lang="en-US" dirty="0"/>
              <a:t>Pharmacokinetics</a:t>
            </a:r>
          </a:p>
          <a:p>
            <a:pPr marL="457200" lvl="0" indent="-371475" algn="l" rtl="0">
              <a:spcBef>
                <a:spcPts val="0"/>
              </a:spcBef>
              <a:spcAft>
                <a:spcPts val="0"/>
              </a:spcAft>
              <a:buSzPts val="2250"/>
              <a:buChar char="•"/>
            </a:pPr>
            <a:endParaRPr lang="en-US" dirty="0"/>
          </a:p>
          <a:p>
            <a:pPr marL="457200" lvl="0" indent="-371475" algn="l" rtl="0">
              <a:spcBef>
                <a:spcPts val="0"/>
              </a:spcBef>
              <a:spcAft>
                <a:spcPts val="0"/>
              </a:spcAft>
              <a:buSzPts val="2250"/>
              <a:buChar char="•"/>
            </a:pPr>
            <a:r>
              <a:rPr lang="en-US" dirty="0"/>
              <a:t>Pharmacodynamics</a:t>
            </a:r>
            <a:br>
              <a:rPr lang="en-US" dirty="0"/>
            </a:br>
            <a:endParaRPr dirty="0"/>
          </a:p>
          <a:p>
            <a:pPr marL="457200" lvl="0" indent="-371475" algn="l" rtl="0">
              <a:spcBef>
                <a:spcPts val="0"/>
              </a:spcBef>
              <a:spcAft>
                <a:spcPts val="0"/>
              </a:spcAft>
              <a:buSzPts val="2250"/>
              <a:buChar char="•"/>
            </a:pPr>
            <a:r>
              <a:rPr lang="en-US" dirty="0"/>
              <a:t>Medication delivery release</a:t>
            </a:r>
            <a:br>
              <a:rPr lang="en-US" dirty="0"/>
            </a:br>
            <a:r>
              <a:rPr lang="en-US" dirty="0"/>
              <a:t>technology</a:t>
            </a:r>
            <a:br>
              <a:rPr lang="en-US" dirty="0"/>
            </a:br>
            <a:endParaRPr dirty="0"/>
          </a:p>
          <a:p>
            <a:pPr marL="457200" lvl="0" indent="-371475" algn="l" rtl="0">
              <a:spcBef>
                <a:spcPts val="0"/>
              </a:spcBef>
              <a:spcAft>
                <a:spcPts val="0"/>
              </a:spcAft>
              <a:buSzPts val="2250"/>
              <a:buChar char="•"/>
            </a:pPr>
            <a:r>
              <a:rPr lang="en-US" dirty="0"/>
              <a:t>Drug-drug interactions </a:t>
            </a:r>
            <a:br>
              <a:rPr lang="en-US" dirty="0"/>
            </a:br>
            <a:endParaRPr lang="en-US" dirty="0"/>
          </a:p>
          <a:p>
            <a:pPr marL="457200" lvl="0" indent="-371475" algn="l" rtl="0">
              <a:spcBef>
                <a:spcPts val="0"/>
              </a:spcBef>
              <a:spcAft>
                <a:spcPts val="0"/>
              </a:spcAft>
              <a:buSzPts val="2250"/>
              <a:buChar char="•"/>
            </a:pPr>
            <a:r>
              <a:rPr lang="en-US" dirty="0"/>
              <a:t>Administration requirements </a:t>
            </a:r>
            <a:endParaRPr dirty="0"/>
          </a:p>
        </p:txBody>
      </p:sp>
      <p:pic>
        <p:nvPicPr>
          <p:cNvPr id="9" name="Picture 8">
            <a:extLst>
              <a:ext uri="{FF2B5EF4-FFF2-40B4-BE49-F238E27FC236}">
                <a16:creationId xmlns:a16="http://schemas.microsoft.com/office/drawing/2014/main" id="{4BE19F47-E3BE-A5A8-7BB1-E59011F68E08}"/>
              </a:ext>
            </a:extLst>
          </p:cNvPr>
          <p:cNvPicPr>
            <a:picLocks noChangeAspect="1"/>
          </p:cNvPicPr>
          <p:nvPr/>
        </p:nvPicPr>
        <p:blipFill>
          <a:blip r:embed="rId3"/>
          <a:stretch>
            <a:fillRect/>
          </a:stretch>
        </p:blipFill>
        <p:spPr>
          <a:xfrm>
            <a:off x="6391190" y="951721"/>
            <a:ext cx="2718022" cy="3463990"/>
          </a:xfrm>
          <a:prstGeom prst="rect">
            <a:avLst/>
          </a:prstGeom>
        </p:spPr>
      </p:pic>
      <p:pic>
        <p:nvPicPr>
          <p:cNvPr id="11" name="Picture 10">
            <a:extLst>
              <a:ext uri="{FF2B5EF4-FFF2-40B4-BE49-F238E27FC236}">
                <a16:creationId xmlns:a16="http://schemas.microsoft.com/office/drawing/2014/main" id="{8C687063-6213-819D-EA2C-B919786A253B}"/>
              </a:ext>
            </a:extLst>
          </p:cNvPr>
          <p:cNvPicPr>
            <a:picLocks noChangeAspect="1"/>
          </p:cNvPicPr>
          <p:nvPr/>
        </p:nvPicPr>
        <p:blipFill>
          <a:blip r:embed="rId4"/>
          <a:stretch>
            <a:fillRect/>
          </a:stretch>
        </p:blipFill>
        <p:spPr>
          <a:xfrm>
            <a:off x="3476204" y="938115"/>
            <a:ext cx="2914986" cy="3081435"/>
          </a:xfrm>
          <a:prstGeom prst="rect">
            <a:avLst/>
          </a:prstGeom>
        </p:spPr>
      </p:pic>
      <p:sp>
        <p:nvSpPr>
          <p:cNvPr id="12" name="TextBox 11">
            <a:extLst>
              <a:ext uri="{FF2B5EF4-FFF2-40B4-BE49-F238E27FC236}">
                <a16:creationId xmlns:a16="http://schemas.microsoft.com/office/drawing/2014/main" id="{B5435B76-A4F5-408E-4529-D41631ED141C}"/>
              </a:ext>
            </a:extLst>
          </p:cNvPr>
          <p:cNvSpPr txBox="1"/>
          <p:nvPr/>
        </p:nvSpPr>
        <p:spPr>
          <a:xfrm>
            <a:off x="6956522" y="4362193"/>
            <a:ext cx="2914986" cy="2462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000" b="0" i="0" dirty="0">
                <a:solidFill>
                  <a:srgbClr val="444444"/>
                </a:solidFill>
                <a:effectLst/>
                <a:latin typeface="Franklin Gothic Book" panose="020B0503020102020204" pitchFamily="34" charset="0"/>
              </a:rPr>
              <a:t>American Academy of Pediatrics. 2024.</a:t>
            </a:r>
            <a:endParaRPr kumimoji="0" lang="en-US" sz="1000" b="0" i="0" u="none" strike="noStrike" cap="none" spc="0" normalizeH="0" baseline="0" dirty="0">
              <a:ln>
                <a:noFill/>
              </a:ln>
              <a:solidFill>
                <a:schemeClr val="accent3"/>
              </a:solidFill>
              <a:effectLst/>
              <a:uFillTx/>
              <a:latin typeface="Franklin Gothic Book" panose="020B0503020102020204" pitchFamily="34" charset="0"/>
              <a:sym typeface="Franklin Gothic Book"/>
            </a:endParaRP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DB605-3D3F-89BF-790F-523E949B6454}"/>
              </a:ext>
            </a:extLst>
          </p:cNvPr>
          <p:cNvSpPr>
            <a:spLocks noGrp="1"/>
          </p:cNvSpPr>
          <p:nvPr>
            <p:ph type="title"/>
          </p:nvPr>
        </p:nvSpPr>
        <p:spPr/>
        <p:txBody>
          <a:bodyPr/>
          <a:lstStyle/>
          <a:p>
            <a:r>
              <a:rPr lang="en-US" dirty="0"/>
              <a:t>Knowledge Check #2</a:t>
            </a:r>
          </a:p>
        </p:txBody>
      </p:sp>
      <p:sp>
        <p:nvSpPr>
          <p:cNvPr id="3" name="Text Placeholder 2">
            <a:extLst>
              <a:ext uri="{FF2B5EF4-FFF2-40B4-BE49-F238E27FC236}">
                <a16:creationId xmlns:a16="http://schemas.microsoft.com/office/drawing/2014/main" id="{BBEAF7CD-070F-6206-7F4B-931FABE1D19A}"/>
              </a:ext>
            </a:extLst>
          </p:cNvPr>
          <p:cNvSpPr>
            <a:spLocks noGrp="1"/>
          </p:cNvSpPr>
          <p:nvPr>
            <p:ph type="body" idx="1"/>
          </p:nvPr>
        </p:nvSpPr>
        <p:spPr/>
        <p:txBody>
          <a:bodyPr/>
          <a:lstStyle/>
          <a:p>
            <a:pPr marL="0" indent="0">
              <a:buNone/>
            </a:pPr>
            <a:r>
              <a:rPr lang="en-US" dirty="0"/>
              <a:t>Which of these co-morbidities is commonly seen in individuals who have ADHD?</a:t>
            </a:r>
          </a:p>
          <a:p>
            <a:pPr marL="0" indent="0">
              <a:buNone/>
            </a:pPr>
            <a:endParaRPr lang="en-US" dirty="0"/>
          </a:p>
          <a:p>
            <a:pPr marL="457200" indent="-457200">
              <a:buFont typeface="+mj-lt"/>
              <a:buAutoNum type="alphaUcPeriod"/>
            </a:pPr>
            <a:r>
              <a:rPr lang="en-US" dirty="0"/>
              <a:t>Anxiety and depression</a:t>
            </a:r>
          </a:p>
          <a:p>
            <a:pPr marL="457200" indent="-457200">
              <a:buFont typeface="+mj-lt"/>
              <a:buAutoNum type="alphaUcPeriod"/>
            </a:pPr>
            <a:r>
              <a:rPr lang="en-US" dirty="0"/>
              <a:t>Tics, Tourette's syndrome </a:t>
            </a:r>
          </a:p>
          <a:p>
            <a:pPr marL="457200" indent="-457200">
              <a:buFont typeface="+mj-lt"/>
              <a:buAutoNum type="alphaUcPeriod"/>
            </a:pPr>
            <a:r>
              <a:rPr lang="en-US" dirty="0"/>
              <a:t>Suicidal ideation</a:t>
            </a:r>
          </a:p>
          <a:p>
            <a:pPr marL="457200" indent="-457200">
              <a:buFont typeface="+mj-lt"/>
              <a:buAutoNum type="alphaUcPeriod"/>
            </a:pPr>
            <a:r>
              <a:rPr lang="en-US" dirty="0"/>
              <a:t>Insomnia</a:t>
            </a:r>
          </a:p>
          <a:p>
            <a:endParaRPr lang="en-US" dirty="0"/>
          </a:p>
        </p:txBody>
      </p:sp>
    </p:spTree>
    <p:extLst>
      <p:ext uri="{BB962C8B-B14F-4D97-AF65-F5344CB8AC3E}">
        <p14:creationId xmlns:p14="http://schemas.microsoft.com/office/powerpoint/2010/main" val="2963721882"/>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28E9C-3734-2AF2-D73E-CD8384ECE1B3}"/>
              </a:ext>
            </a:extLst>
          </p:cNvPr>
          <p:cNvSpPr>
            <a:spLocks noGrp="1"/>
          </p:cNvSpPr>
          <p:nvPr>
            <p:ph type="title"/>
          </p:nvPr>
        </p:nvSpPr>
        <p:spPr/>
        <p:txBody>
          <a:bodyPr/>
          <a:lstStyle/>
          <a:p>
            <a:r>
              <a:rPr lang="en-US" dirty="0"/>
              <a:t>FDA-Approved non-stimulants</a:t>
            </a:r>
          </a:p>
        </p:txBody>
      </p:sp>
      <p:sp>
        <p:nvSpPr>
          <p:cNvPr id="3" name="Text Placeholder 2">
            <a:extLst>
              <a:ext uri="{FF2B5EF4-FFF2-40B4-BE49-F238E27FC236}">
                <a16:creationId xmlns:a16="http://schemas.microsoft.com/office/drawing/2014/main" id="{934B2701-4B6A-B168-5EB1-83460D478575}"/>
              </a:ext>
            </a:extLst>
          </p:cNvPr>
          <p:cNvSpPr>
            <a:spLocks noGrp="1"/>
          </p:cNvSpPr>
          <p:nvPr>
            <p:ph type="body" idx="1"/>
          </p:nvPr>
        </p:nvSpPr>
        <p:spPr>
          <a:xfrm>
            <a:off x="457200" y="1256684"/>
            <a:ext cx="8229600" cy="3276599"/>
          </a:xfrm>
        </p:spPr>
        <p:txBody>
          <a:bodyPr>
            <a:normAutofit/>
          </a:bodyPr>
          <a:lstStyle/>
          <a:p>
            <a:pPr algn="l" fontAlgn="base"/>
            <a:r>
              <a:rPr lang="en-US" sz="1900" b="0" i="0" dirty="0">
                <a:solidFill>
                  <a:srgbClr val="1A1A1A"/>
                </a:solidFill>
                <a:effectLst/>
                <a:latin typeface="Franklin Gothic Book" panose="020B0503020102020204" pitchFamily="34" charset="0"/>
              </a:rPr>
              <a:t>Adjunctive therapies may be considered:</a:t>
            </a:r>
          </a:p>
          <a:p>
            <a:pPr lvl="1" fontAlgn="base"/>
            <a:r>
              <a:rPr lang="en-US" sz="1900" dirty="0">
                <a:solidFill>
                  <a:srgbClr val="1A1A1A"/>
                </a:solidFill>
                <a:latin typeface="Franklin Gothic Book" panose="020B0503020102020204" pitchFamily="34" charset="0"/>
              </a:rPr>
              <a:t>Stimulant therapy not effective</a:t>
            </a:r>
          </a:p>
          <a:p>
            <a:pPr lvl="1" fontAlgn="base"/>
            <a:r>
              <a:rPr lang="en-US" sz="1900" dirty="0">
                <a:solidFill>
                  <a:srgbClr val="1A1A1A"/>
                </a:solidFill>
                <a:latin typeface="Franklin Gothic Book" panose="020B0503020102020204" pitchFamily="34" charset="0"/>
              </a:rPr>
              <a:t>Stimulant therapy causes unwanted side effects</a:t>
            </a:r>
          </a:p>
          <a:p>
            <a:pPr algn="l" fontAlgn="base"/>
            <a:r>
              <a:rPr lang="en-US" sz="1900" dirty="0"/>
              <a:t>Atomoxetine (limited evidence of safety and efficacy as adjunct)</a:t>
            </a:r>
          </a:p>
          <a:p>
            <a:pPr lvl="1"/>
            <a:r>
              <a:rPr lang="en-US" sz="1900" dirty="0"/>
              <a:t>Norepinephrine reuptake inhibitor </a:t>
            </a:r>
          </a:p>
          <a:p>
            <a:r>
              <a:rPr lang="en-US" sz="1900" dirty="0"/>
              <a:t>Clonidine ER, Guanfacine ER</a:t>
            </a:r>
          </a:p>
          <a:p>
            <a:pPr lvl="1"/>
            <a:r>
              <a:rPr lang="en-US" sz="1900" dirty="0"/>
              <a:t>Selective alpha-2 adrenergic agonists</a:t>
            </a:r>
          </a:p>
          <a:p>
            <a:pPr algn="l" fontAlgn="base"/>
            <a:endParaRPr lang="en-US" sz="1900" b="0" i="0" dirty="0">
              <a:solidFill>
                <a:srgbClr val="1A1A1A"/>
              </a:solidFill>
              <a:effectLst/>
              <a:latin typeface="Franklin Gothic Book" panose="020B0503020102020204" pitchFamily="34" charset="0"/>
            </a:endParaRPr>
          </a:p>
          <a:p>
            <a:endParaRPr lang="en-US" sz="1900" dirty="0">
              <a:latin typeface="Franklin Gothic Book" panose="020B0503020102020204" pitchFamily="34" charset="0"/>
            </a:endParaRPr>
          </a:p>
        </p:txBody>
      </p:sp>
    </p:spTree>
    <p:extLst>
      <p:ext uri="{BB962C8B-B14F-4D97-AF65-F5344CB8AC3E}">
        <p14:creationId xmlns:p14="http://schemas.microsoft.com/office/powerpoint/2010/main" val="1103892275"/>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Title 1"/>
          <p:cNvSpPr txBox="1">
            <a:spLocks noGrp="1"/>
          </p:cNvSpPr>
          <p:nvPr>
            <p:ph type="title"/>
          </p:nvPr>
        </p:nvSpPr>
        <p:spPr>
          <a:prstGeom prst="rect">
            <a:avLst/>
          </a:prstGeom>
        </p:spPr>
        <p:txBody>
          <a:bodyPr>
            <a:normAutofit fontScale="90000"/>
          </a:bodyPr>
          <a:lstStyle/>
          <a:p>
            <a:r>
              <a:rPr lang="en-US" dirty="0"/>
              <a:t>Multimodal Approach to Treatment: Non-pharmacological</a:t>
            </a:r>
            <a:endParaRPr dirty="0"/>
          </a:p>
        </p:txBody>
      </p:sp>
      <p:sp>
        <p:nvSpPr>
          <p:cNvPr id="220" name="Content Placeholder 2"/>
          <p:cNvSpPr txBox="1">
            <a:spLocks noGrp="1"/>
          </p:cNvSpPr>
          <p:nvPr>
            <p:ph type="body" idx="1"/>
          </p:nvPr>
        </p:nvSpPr>
        <p:spPr>
          <a:xfrm>
            <a:off x="457200" y="1123950"/>
            <a:ext cx="8229600" cy="3276599"/>
          </a:xfrm>
          <a:prstGeom prst="rect">
            <a:avLst/>
          </a:prstGeom>
        </p:spPr>
        <p:txBody>
          <a:bodyPr>
            <a:normAutofit lnSpcReduction="10000"/>
          </a:bodyPr>
          <a:lstStyle/>
          <a:p>
            <a:pPr algn="l">
              <a:buFont typeface="Arial" panose="020B0604020202020204" pitchFamily="34" charset="0"/>
              <a:buChar char="•"/>
            </a:pPr>
            <a:r>
              <a:rPr lang="en-US" b="1" i="0" dirty="0">
                <a:solidFill>
                  <a:srgbClr val="293340"/>
                </a:solidFill>
                <a:effectLst/>
                <a:latin typeface="Open Sans" panose="020F0502020204030204" pitchFamily="34" charset="0"/>
              </a:rPr>
              <a:t>Cognitive training</a:t>
            </a:r>
            <a:r>
              <a:rPr lang="en-US" b="0" i="0" dirty="0">
                <a:solidFill>
                  <a:srgbClr val="293340"/>
                </a:solidFill>
                <a:effectLst/>
                <a:latin typeface="Open Sans" panose="020F0502020204030204" pitchFamily="34" charset="0"/>
              </a:rPr>
              <a:t> </a:t>
            </a:r>
          </a:p>
          <a:p>
            <a:pPr lvl="1">
              <a:buFont typeface="Arial" panose="020B0604020202020204" pitchFamily="34" charset="0"/>
              <a:buChar char="•"/>
            </a:pPr>
            <a:r>
              <a:rPr lang="en-US" dirty="0">
                <a:solidFill>
                  <a:srgbClr val="293340"/>
                </a:solidFill>
                <a:latin typeface="Open Sans" panose="020F0502020204030204" pitchFamily="34" charset="0"/>
              </a:rPr>
              <a:t>Improves executive function and training</a:t>
            </a:r>
          </a:p>
          <a:p>
            <a:pPr lvl="1">
              <a:buFont typeface="Arial" panose="020B0604020202020204" pitchFamily="34" charset="0"/>
              <a:buChar char="•"/>
            </a:pPr>
            <a:r>
              <a:rPr lang="en-US" dirty="0">
                <a:solidFill>
                  <a:srgbClr val="293340"/>
                </a:solidFill>
                <a:latin typeface="Open Sans" panose="020F0502020204030204" pitchFamily="34" charset="0"/>
              </a:rPr>
              <a:t>Repeated activity that focuses on attention and memory, coupled with exercises to reinforce practice</a:t>
            </a:r>
          </a:p>
          <a:p>
            <a:pPr>
              <a:buFont typeface="Arial" panose="020B0604020202020204" pitchFamily="34" charset="0"/>
              <a:buChar char="•"/>
            </a:pPr>
            <a:r>
              <a:rPr lang="en-US" b="1" i="0" dirty="0">
                <a:solidFill>
                  <a:srgbClr val="293340"/>
                </a:solidFill>
                <a:effectLst/>
                <a:latin typeface="Open Sans" panose="020F0502020204030204" pitchFamily="34" charset="0"/>
              </a:rPr>
              <a:t>Neurofeedback</a:t>
            </a:r>
            <a:r>
              <a:rPr lang="en-US" b="0" i="0" dirty="0">
                <a:solidFill>
                  <a:srgbClr val="293340"/>
                </a:solidFill>
                <a:effectLst/>
                <a:latin typeface="Open Sans" panose="020F0502020204030204" pitchFamily="34" charset="0"/>
              </a:rPr>
              <a:t> </a:t>
            </a:r>
          </a:p>
          <a:p>
            <a:pPr lvl="1">
              <a:buFont typeface="Arial" panose="020B0604020202020204" pitchFamily="34" charset="0"/>
              <a:buChar char="•"/>
            </a:pPr>
            <a:r>
              <a:rPr lang="en-US" b="0" i="0" dirty="0">
                <a:solidFill>
                  <a:srgbClr val="293340"/>
                </a:solidFill>
                <a:effectLst/>
                <a:latin typeface="Open Sans" panose="020F0502020204030204" pitchFamily="34" charset="0"/>
              </a:rPr>
              <a:t>Requires device monitors to provide real-time neuro activity feedback</a:t>
            </a:r>
          </a:p>
          <a:p>
            <a:pPr lvl="1">
              <a:buFont typeface="Arial" panose="020B0604020202020204" pitchFamily="34" charset="0"/>
              <a:buChar char="•"/>
            </a:pPr>
            <a:r>
              <a:rPr lang="en-US" b="0" i="0" dirty="0">
                <a:solidFill>
                  <a:srgbClr val="293340"/>
                </a:solidFill>
                <a:effectLst/>
                <a:latin typeface="Open Sans" panose="020F0502020204030204" pitchFamily="34" charset="0"/>
              </a:rPr>
              <a:t>Patient learns to self-regulate brain activity to alter the behavior they are trying to remediate</a:t>
            </a:r>
          </a:p>
        </p:txBody>
      </p:sp>
      <p:sp>
        <p:nvSpPr>
          <p:cNvPr id="221" name="Slide Number Placeholder 3"/>
          <p:cNvSpPr txBox="1">
            <a:spLocks noGrp="1"/>
          </p:cNvSpPr>
          <p:nvPr>
            <p:ph type="sldNum" sz="quarter" idx="2"/>
          </p:nvPr>
        </p:nvSpPr>
        <p:spPr>
          <a:xfrm>
            <a:off x="8794191" y="138182"/>
            <a:ext cx="273610"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27</a:t>
            </a:fld>
            <a:endParaRP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9E513-47A0-C165-0645-CE2D3393EB7D}"/>
              </a:ext>
            </a:extLst>
          </p:cNvPr>
          <p:cNvSpPr>
            <a:spLocks noGrp="1"/>
          </p:cNvSpPr>
          <p:nvPr>
            <p:ph type="title"/>
          </p:nvPr>
        </p:nvSpPr>
        <p:spPr/>
        <p:txBody>
          <a:bodyPr>
            <a:normAutofit fontScale="90000"/>
          </a:bodyPr>
          <a:lstStyle/>
          <a:p>
            <a:r>
              <a:rPr lang="en-US" dirty="0"/>
              <a:t>Lifestyle multimodal approach: Cognitive Behavioral Therapy</a:t>
            </a:r>
          </a:p>
        </p:txBody>
      </p:sp>
      <p:sp>
        <p:nvSpPr>
          <p:cNvPr id="3" name="Text Placeholder 2">
            <a:extLst>
              <a:ext uri="{FF2B5EF4-FFF2-40B4-BE49-F238E27FC236}">
                <a16:creationId xmlns:a16="http://schemas.microsoft.com/office/drawing/2014/main" id="{D948CD75-4A90-A619-380A-56C7EAC3AEF1}"/>
              </a:ext>
            </a:extLst>
          </p:cNvPr>
          <p:cNvSpPr>
            <a:spLocks noGrp="1"/>
          </p:cNvSpPr>
          <p:nvPr>
            <p:ph type="body" idx="1"/>
          </p:nvPr>
        </p:nvSpPr>
        <p:spPr>
          <a:xfrm>
            <a:off x="457200" y="1123950"/>
            <a:ext cx="3746090" cy="3276599"/>
          </a:xfrm>
        </p:spPr>
        <p:txBody>
          <a:bodyPr>
            <a:normAutofit fontScale="92500"/>
          </a:bodyPr>
          <a:lstStyle/>
          <a:p>
            <a:pPr marL="0" indent="0" algn="l">
              <a:buNone/>
            </a:pPr>
            <a:r>
              <a:rPr lang="en-US" b="1" i="0" dirty="0">
                <a:solidFill>
                  <a:srgbClr val="293340"/>
                </a:solidFill>
                <a:effectLst/>
                <a:latin typeface="Open Sans" panose="020F0502020204030204" pitchFamily="34" charset="0"/>
              </a:rPr>
              <a:t>Cognitive Behavioral therapy</a:t>
            </a:r>
          </a:p>
          <a:p>
            <a:pPr lvl="1">
              <a:buFont typeface="Arial" panose="020B0604020202020204" pitchFamily="34" charset="0"/>
              <a:buChar char="•"/>
            </a:pPr>
            <a:r>
              <a:rPr lang="en-US" i="0" dirty="0">
                <a:solidFill>
                  <a:srgbClr val="293340"/>
                </a:solidFill>
                <a:effectLst/>
                <a:latin typeface="Open Sans" panose="020F0502020204030204" pitchFamily="34" charset="0"/>
              </a:rPr>
              <a:t>Therapist helps organize tasks and gives guidance</a:t>
            </a:r>
          </a:p>
          <a:p>
            <a:pPr lvl="1">
              <a:buFont typeface="Arial" panose="020B0604020202020204" pitchFamily="34" charset="0"/>
              <a:buChar char="•"/>
            </a:pPr>
            <a:r>
              <a:rPr lang="en-US" i="0" dirty="0">
                <a:solidFill>
                  <a:srgbClr val="293340"/>
                </a:solidFill>
                <a:effectLst/>
                <a:latin typeface="Open Sans" panose="020F0502020204030204" pitchFamily="34" charset="0"/>
              </a:rPr>
              <a:t>Patients are taught to monitor behavior</a:t>
            </a:r>
            <a:r>
              <a:rPr lang="en-US" dirty="0">
                <a:solidFill>
                  <a:srgbClr val="293340"/>
                </a:solidFill>
                <a:latin typeface="Open Sans" panose="020F0502020204030204" pitchFamily="34" charset="0"/>
              </a:rPr>
              <a:t>, give praise, control anger, and are counseled to think before acting</a:t>
            </a:r>
            <a:endParaRPr lang="en-US" b="0" i="0" dirty="0">
              <a:solidFill>
                <a:srgbClr val="293340"/>
              </a:solidFill>
              <a:effectLst/>
              <a:latin typeface="Open Sans" panose="020F0502020204030204" pitchFamily="34" charset="0"/>
            </a:endParaRPr>
          </a:p>
          <a:p>
            <a:endParaRPr lang="en-US" dirty="0"/>
          </a:p>
        </p:txBody>
      </p:sp>
      <p:pic>
        <p:nvPicPr>
          <p:cNvPr id="5" name="Picture 4">
            <a:extLst>
              <a:ext uri="{FF2B5EF4-FFF2-40B4-BE49-F238E27FC236}">
                <a16:creationId xmlns:a16="http://schemas.microsoft.com/office/drawing/2014/main" id="{E29ED106-C0D0-CE49-061A-5A65AFCA82DF}"/>
              </a:ext>
            </a:extLst>
          </p:cNvPr>
          <p:cNvPicPr>
            <a:picLocks noChangeAspect="1"/>
          </p:cNvPicPr>
          <p:nvPr/>
        </p:nvPicPr>
        <p:blipFill>
          <a:blip r:embed="rId2"/>
          <a:stretch>
            <a:fillRect/>
          </a:stretch>
        </p:blipFill>
        <p:spPr>
          <a:xfrm>
            <a:off x="4337760" y="1246025"/>
            <a:ext cx="4349040" cy="2887419"/>
          </a:xfrm>
          <a:prstGeom prst="rect">
            <a:avLst/>
          </a:prstGeom>
        </p:spPr>
      </p:pic>
    </p:spTree>
    <p:extLst>
      <p:ext uri="{BB962C8B-B14F-4D97-AF65-F5344CB8AC3E}">
        <p14:creationId xmlns:p14="http://schemas.microsoft.com/office/powerpoint/2010/main" val="1349606511"/>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BD563-B05F-82C0-8635-C4D6E48BC26D}"/>
              </a:ext>
            </a:extLst>
          </p:cNvPr>
          <p:cNvSpPr>
            <a:spLocks noGrp="1"/>
          </p:cNvSpPr>
          <p:nvPr>
            <p:ph type="title"/>
          </p:nvPr>
        </p:nvSpPr>
        <p:spPr>
          <a:xfrm>
            <a:off x="457200" y="133350"/>
            <a:ext cx="8686800" cy="857250"/>
          </a:xfrm>
        </p:spPr>
        <p:txBody>
          <a:bodyPr>
            <a:normAutofit fontScale="90000"/>
          </a:bodyPr>
          <a:lstStyle/>
          <a:p>
            <a:r>
              <a:rPr lang="en-US" dirty="0"/>
              <a:t>Lifestyle multimodal approach: Mindfulness Cognitive Behavioral Therapy </a:t>
            </a:r>
          </a:p>
        </p:txBody>
      </p:sp>
      <p:sp>
        <p:nvSpPr>
          <p:cNvPr id="3" name="Text Placeholder 2">
            <a:extLst>
              <a:ext uri="{FF2B5EF4-FFF2-40B4-BE49-F238E27FC236}">
                <a16:creationId xmlns:a16="http://schemas.microsoft.com/office/drawing/2014/main" id="{6AEFC9E3-E2D3-D20F-8579-CF67FD29D662}"/>
              </a:ext>
            </a:extLst>
          </p:cNvPr>
          <p:cNvSpPr>
            <a:spLocks noGrp="1"/>
          </p:cNvSpPr>
          <p:nvPr>
            <p:ph type="body" idx="1"/>
          </p:nvPr>
        </p:nvSpPr>
        <p:spPr>
          <a:xfrm>
            <a:off x="457200" y="1123950"/>
            <a:ext cx="3628103" cy="3276599"/>
          </a:xfrm>
        </p:spPr>
        <p:txBody>
          <a:bodyPr>
            <a:normAutofit/>
          </a:bodyPr>
          <a:lstStyle/>
          <a:p>
            <a:pPr marL="0" indent="0" algn="l">
              <a:buNone/>
            </a:pPr>
            <a:r>
              <a:rPr lang="en-US" b="1" i="0" dirty="0">
                <a:solidFill>
                  <a:srgbClr val="293340"/>
                </a:solidFill>
                <a:effectLst/>
                <a:latin typeface="Open Sans" panose="020F0502020204030204" pitchFamily="34" charset="0"/>
              </a:rPr>
              <a:t>Mindfulness Cognitive Behavioral </a:t>
            </a:r>
            <a:r>
              <a:rPr lang="en-US" b="1" dirty="0">
                <a:solidFill>
                  <a:srgbClr val="293340"/>
                </a:solidFill>
                <a:latin typeface="Open Sans" panose="020F0502020204030204" pitchFamily="34" charset="0"/>
              </a:rPr>
              <a:t>T</a:t>
            </a:r>
            <a:r>
              <a:rPr lang="en-US" b="1" i="0" dirty="0">
                <a:solidFill>
                  <a:srgbClr val="293340"/>
                </a:solidFill>
                <a:effectLst/>
                <a:latin typeface="Open Sans" panose="020F0502020204030204" pitchFamily="34" charset="0"/>
              </a:rPr>
              <a:t>herapy</a:t>
            </a:r>
            <a:endParaRPr lang="en-US" b="0" i="0" dirty="0">
              <a:solidFill>
                <a:srgbClr val="293340"/>
              </a:solidFill>
              <a:effectLst/>
              <a:latin typeface="Open Sans" panose="020F0502020204030204" pitchFamily="34" charset="0"/>
            </a:endParaRPr>
          </a:p>
          <a:p>
            <a:r>
              <a:rPr lang="en-US" b="0" i="0" dirty="0">
                <a:solidFill>
                  <a:srgbClr val="293340"/>
                </a:solidFill>
                <a:effectLst/>
                <a:latin typeface="Open Sans" panose="020F0502020204030204" pitchFamily="34" charset="0"/>
              </a:rPr>
              <a:t>Accepting thoughts and feelings to improve focus and concentration </a:t>
            </a:r>
          </a:p>
          <a:p>
            <a:r>
              <a:rPr lang="en-US" dirty="0">
                <a:solidFill>
                  <a:srgbClr val="293340"/>
                </a:solidFill>
                <a:latin typeface="Open Sans" panose="020F0502020204030204" pitchFamily="34" charset="0"/>
              </a:rPr>
              <a:t>Learning to pause and think before acting, resisting urge to take unnecessary risks</a:t>
            </a:r>
            <a:endParaRPr lang="en-US" i="0" dirty="0">
              <a:solidFill>
                <a:srgbClr val="293340"/>
              </a:solidFill>
              <a:effectLst/>
              <a:latin typeface="Open Sans" panose="020F0502020204030204" pitchFamily="34" charset="0"/>
            </a:endParaRPr>
          </a:p>
          <a:p>
            <a:endParaRPr lang="en-US" dirty="0"/>
          </a:p>
        </p:txBody>
      </p:sp>
      <p:pic>
        <p:nvPicPr>
          <p:cNvPr id="4" name="Picture 3">
            <a:extLst>
              <a:ext uri="{FF2B5EF4-FFF2-40B4-BE49-F238E27FC236}">
                <a16:creationId xmlns:a16="http://schemas.microsoft.com/office/drawing/2014/main" id="{26211982-B04A-5E09-C42C-530C676F18B0}"/>
              </a:ext>
            </a:extLst>
          </p:cNvPr>
          <p:cNvPicPr>
            <a:picLocks noChangeAspect="1"/>
          </p:cNvPicPr>
          <p:nvPr/>
        </p:nvPicPr>
        <p:blipFill>
          <a:blip r:embed="rId2"/>
          <a:stretch>
            <a:fillRect/>
          </a:stretch>
        </p:blipFill>
        <p:spPr>
          <a:xfrm>
            <a:off x="4337760" y="1246025"/>
            <a:ext cx="4349040" cy="2887419"/>
          </a:xfrm>
          <a:prstGeom prst="rect">
            <a:avLst/>
          </a:prstGeom>
        </p:spPr>
      </p:pic>
    </p:spTree>
    <p:extLst>
      <p:ext uri="{BB962C8B-B14F-4D97-AF65-F5344CB8AC3E}">
        <p14:creationId xmlns:p14="http://schemas.microsoft.com/office/powerpoint/2010/main" val="2455012898"/>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A2741-F085-381F-74F7-82FA25E478AC}"/>
              </a:ext>
            </a:extLst>
          </p:cNvPr>
          <p:cNvSpPr>
            <a:spLocks noGrp="1"/>
          </p:cNvSpPr>
          <p:nvPr>
            <p:ph type="title"/>
          </p:nvPr>
        </p:nvSpPr>
        <p:spPr/>
        <p:txBody>
          <a:bodyPr/>
          <a:lstStyle/>
          <a:p>
            <a:r>
              <a:rPr lang="en-US" dirty="0"/>
              <a:t>Lifestyle multimodal approach: Social Skills Training</a:t>
            </a:r>
          </a:p>
        </p:txBody>
      </p:sp>
      <p:sp>
        <p:nvSpPr>
          <p:cNvPr id="3" name="Text Placeholder 2">
            <a:extLst>
              <a:ext uri="{FF2B5EF4-FFF2-40B4-BE49-F238E27FC236}">
                <a16:creationId xmlns:a16="http://schemas.microsoft.com/office/drawing/2014/main" id="{8D8F5AEF-9D97-B467-C591-87D6A98DD696}"/>
              </a:ext>
            </a:extLst>
          </p:cNvPr>
          <p:cNvSpPr>
            <a:spLocks noGrp="1"/>
          </p:cNvSpPr>
          <p:nvPr>
            <p:ph type="body" idx="1"/>
          </p:nvPr>
        </p:nvSpPr>
        <p:spPr>
          <a:xfrm>
            <a:off x="457200" y="1123950"/>
            <a:ext cx="3880560" cy="3276599"/>
          </a:xfrm>
        </p:spPr>
        <p:txBody>
          <a:bodyPr>
            <a:normAutofit fontScale="92500"/>
          </a:bodyPr>
          <a:lstStyle/>
          <a:p>
            <a:pPr marL="0" indent="0">
              <a:buNone/>
            </a:pPr>
            <a:r>
              <a:rPr lang="en-US" b="1" i="0" dirty="0">
                <a:solidFill>
                  <a:srgbClr val="293340"/>
                </a:solidFill>
                <a:effectLst/>
                <a:latin typeface="Open Sans" panose="020F0502020204030204" pitchFamily="34" charset="0"/>
              </a:rPr>
              <a:t>Social Skills </a:t>
            </a:r>
            <a:r>
              <a:rPr lang="en-US" b="1" dirty="0">
                <a:solidFill>
                  <a:srgbClr val="293340"/>
                </a:solidFill>
                <a:latin typeface="Open Sans" panose="020F0502020204030204" pitchFamily="34" charset="0"/>
              </a:rPr>
              <a:t>T</a:t>
            </a:r>
            <a:r>
              <a:rPr lang="en-US" b="1" i="0" dirty="0">
                <a:solidFill>
                  <a:srgbClr val="293340"/>
                </a:solidFill>
                <a:effectLst/>
                <a:latin typeface="Open Sans" panose="020F0502020204030204" pitchFamily="34" charset="0"/>
              </a:rPr>
              <a:t>raining-</a:t>
            </a:r>
          </a:p>
          <a:p>
            <a:pPr marL="0" indent="0">
              <a:buNone/>
            </a:pPr>
            <a:r>
              <a:rPr lang="en-US" b="1" i="0" dirty="0">
                <a:solidFill>
                  <a:srgbClr val="293340"/>
                </a:solidFill>
                <a:effectLst/>
                <a:latin typeface="Open Sans" panose="020F0502020204030204" pitchFamily="34" charset="0"/>
              </a:rPr>
              <a:t>Occupational</a:t>
            </a:r>
          </a:p>
          <a:p>
            <a:r>
              <a:rPr lang="en-US" b="0" i="0" dirty="0">
                <a:solidFill>
                  <a:srgbClr val="293340"/>
                </a:solidFill>
                <a:effectLst/>
                <a:latin typeface="Open Sans" panose="020F0502020204030204" pitchFamily="34" charset="0"/>
              </a:rPr>
              <a:t>Interpersonal development to learn to communicate needs, desires, goals</a:t>
            </a:r>
          </a:p>
          <a:p>
            <a:r>
              <a:rPr lang="en-US" b="0" i="0" dirty="0">
                <a:solidFill>
                  <a:srgbClr val="293340"/>
                </a:solidFill>
                <a:effectLst/>
                <a:latin typeface="Open Sans" panose="020F0502020204030204" pitchFamily="34" charset="0"/>
              </a:rPr>
              <a:t>Active listening in social environment, reading facial expressions to learn to respond appropriately</a:t>
            </a:r>
            <a:endParaRPr lang="en-US" dirty="0"/>
          </a:p>
        </p:txBody>
      </p:sp>
      <p:pic>
        <p:nvPicPr>
          <p:cNvPr id="4" name="Picture 3">
            <a:extLst>
              <a:ext uri="{FF2B5EF4-FFF2-40B4-BE49-F238E27FC236}">
                <a16:creationId xmlns:a16="http://schemas.microsoft.com/office/drawing/2014/main" id="{4F2110FA-82C6-28DA-C512-0678D4ACF468}"/>
              </a:ext>
            </a:extLst>
          </p:cNvPr>
          <p:cNvPicPr>
            <a:picLocks noChangeAspect="1"/>
          </p:cNvPicPr>
          <p:nvPr/>
        </p:nvPicPr>
        <p:blipFill>
          <a:blip r:embed="rId2"/>
          <a:stretch>
            <a:fillRect/>
          </a:stretch>
        </p:blipFill>
        <p:spPr>
          <a:xfrm>
            <a:off x="4337760" y="1246025"/>
            <a:ext cx="4349040" cy="2887419"/>
          </a:xfrm>
          <a:prstGeom prst="rect">
            <a:avLst/>
          </a:prstGeom>
        </p:spPr>
      </p:pic>
    </p:spTree>
    <p:extLst>
      <p:ext uri="{BB962C8B-B14F-4D97-AF65-F5344CB8AC3E}">
        <p14:creationId xmlns:p14="http://schemas.microsoft.com/office/powerpoint/2010/main" val="489270495"/>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Title 1"/>
          <p:cNvSpPr txBox="1">
            <a:spLocks noGrp="1"/>
          </p:cNvSpPr>
          <p:nvPr>
            <p:ph type="title"/>
          </p:nvPr>
        </p:nvSpPr>
        <p:spPr>
          <a:prstGeom prst="rect">
            <a:avLst/>
          </a:prstGeom>
        </p:spPr>
        <p:txBody>
          <a:bodyPr/>
          <a:lstStyle/>
          <a:p>
            <a:r>
              <a:rPr lang="en-US" dirty="0"/>
              <a:t>Long-term Prognosis</a:t>
            </a:r>
            <a:endParaRPr dirty="0"/>
          </a:p>
        </p:txBody>
      </p:sp>
      <p:sp>
        <p:nvSpPr>
          <p:cNvPr id="2" name="Text Placeholder 1">
            <a:extLst>
              <a:ext uri="{FF2B5EF4-FFF2-40B4-BE49-F238E27FC236}">
                <a16:creationId xmlns:a16="http://schemas.microsoft.com/office/drawing/2014/main" id="{958DD5BC-F23D-8816-6D9E-770B454E3E1B}"/>
              </a:ext>
            </a:extLst>
          </p:cNvPr>
          <p:cNvSpPr>
            <a:spLocks noGrp="1"/>
          </p:cNvSpPr>
          <p:nvPr>
            <p:ph type="body" idx="1"/>
          </p:nvPr>
        </p:nvSpPr>
        <p:spPr/>
        <p:txBody>
          <a:bodyPr>
            <a:normAutofit/>
          </a:bodyPr>
          <a:lstStyle/>
          <a:p>
            <a:r>
              <a:rPr lang="en-US" dirty="0"/>
              <a:t>ADHD is not curable</a:t>
            </a:r>
            <a:br>
              <a:rPr lang="en-US" dirty="0"/>
            </a:br>
            <a:endParaRPr lang="en-US" dirty="0"/>
          </a:p>
          <a:p>
            <a:r>
              <a:rPr lang="en-US" dirty="0"/>
              <a:t>Treatment methods to reduce symptoms remain effective in improving functioning</a:t>
            </a:r>
            <a:br>
              <a:rPr lang="en-US" dirty="0"/>
            </a:br>
            <a:endParaRPr lang="en-US" dirty="0"/>
          </a:p>
          <a:p>
            <a:r>
              <a:rPr lang="en-US" dirty="0"/>
              <a:t>Overall guideline recommendations:</a:t>
            </a:r>
          </a:p>
          <a:p>
            <a:pPr lvl="1"/>
            <a:r>
              <a:rPr lang="en-US" dirty="0"/>
              <a:t>Medication, psychotherapy, behavioral therapy, all in combination is the best approach</a:t>
            </a:r>
          </a:p>
          <a:p>
            <a:endParaRPr lang="en-US" dirty="0"/>
          </a:p>
        </p:txBody>
      </p:sp>
      <p:sp>
        <p:nvSpPr>
          <p:cNvPr id="225" name="Slide Number Placeholder 6"/>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31</a:t>
            </a:fld>
            <a:endParaRP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A1F08-CC79-E122-C5D9-9EC03BE3A4F6}"/>
              </a:ext>
            </a:extLst>
          </p:cNvPr>
          <p:cNvSpPr>
            <a:spLocks noGrp="1"/>
          </p:cNvSpPr>
          <p:nvPr>
            <p:ph type="title"/>
          </p:nvPr>
        </p:nvSpPr>
        <p:spPr/>
        <p:txBody>
          <a:bodyPr/>
          <a:lstStyle/>
          <a:p>
            <a:r>
              <a:rPr lang="en-US" dirty="0"/>
              <a:t>Knowledge Check #3</a:t>
            </a:r>
          </a:p>
        </p:txBody>
      </p:sp>
      <p:sp>
        <p:nvSpPr>
          <p:cNvPr id="3" name="Text Placeholder 2">
            <a:extLst>
              <a:ext uri="{FF2B5EF4-FFF2-40B4-BE49-F238E27FC236}">
                <a16:creationId xmlns:a16="http://schemas.microsoft.com/office/drawing/2014/main" id="{7D2073A2-EB33-1BC4-856A-E61C0B83630E}"/>
              </a:ext>
            </a:extLst>
          </p:cNvPr>
          <p:cNvSpPr>
            <a:spLocks noGrp="1"/>
          </p:cNvSpPr>
          <p:nvPr>
            <p:ph type="body" idx="1"/>
          </p:nvPr>
        </p:nvSpPr>
        <p:spPr/>
        <p:txBody>
          <a:bodyPr/>
          <a:lstStyle/>
          <a:p>
            <a:pPr marL="0" indent="0">
              <a:buNone/>
            </a:pPr>
            <a:r>
              <a:rPr lang="en-US" dirty="0"/>
              <a:t>True or False: Multimodal approaches to treating ADHD will likely yield positive long-term effects over medication monotherapy. </a:t>
            </a:r>
          </a:p>
        </p:txBody>
      </p:sp>
    </p:spTree>
    <p:extLst>
      <p:ext uri="{BB962C8B-B14F-4D97-AF65-F5344CB8AC3E}">
        <p14:creationId xmlns:p14="http://schemas.microsoft.com/office/powerpoint/2010/main" val="1413653872"/>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ACE75-815C-700A-5DE5-6F70DBDAA9B4}"/>
              </a:ext>
            </a:extLst>
          </p:cNvPr>
          <p:cNvSpPr>
            <a:spLocks noGrp="1"/>
          </p:cNvSpPr>
          <p:nvPr>
            <p:ph type="title"/>
          </p:nvPr>
        </p:nvSpPr>
        <p:spPr/>
        <p:txBody>
          <a:bodyPr/>
          <a:lstStyle/>
          <a:p>
            <a:r>
              <a:rPr lang="en-US" dirty="0"/>
              <a:t>Bridging the gap for Patients, Providers, and Mission</a:t>
            </a:r>
          </a:p>
        </p:txBody>
      </p:sp>
      <p:sp>
        <p:nvSpPr>
          <p:cNvPr id="3" name="Text Placeholder 2">
            <a:extLst>
              <a:ext uri="{FF2B5EF4-FFF2-40B4-BE49-F238E27FC236}">
                <a16:creationId xmlns:a16="http://schemas.microsoft.com/office/drawing/2014/main" id="{BB9065B4-0350-2E64-6AC9-FD27B894B5AF}"/>
              </a:ext>
            </a:extLst>
          </p:cNvPr>
          <p:cNvSpPr>
            <a:spLocks noGrp="1"/>
          </p:cNvSpPr>
          <p:nvPr>
            <p:ph type="body" idx="1"/>
          </p:nvPr>
        </p:nvSpPr>
        <p:spPr/>
        <p:txBody>
          <a:bodyPr>
            <a:normAutofit/>
          </a:bodyPr>
          <a:lstStyle/>
          <a:p>
            <a:r>
              <a:rPr lang="en-US" sz="1900" dirty="0"/>
              <a:t>Pharmacists are in a unique role to relay trusted, crucial information on medication compliance, intolerance, and treatment failure to the care team</a:t>
            </a:r>
            <a:br>
              <a:rPr lang="en-US" sz="1900" dirty="0"/>
            </a:br>
            <a:endParaRPr lang="en-US" sz="1900" dirty="0"/>
          </a:p>
          <a:p>
            <a:r>
              <a:rPr lang="en-US" sz="1900" dirty="0"/>
              <a:t>Understanding stimulant, non-stimulant, and non-pharmacological alternatives/adjunctive to treatment can help a service member avoid unnecessary deployment setbacks</a:t>
            </a:r>
            <a:br>
              <a:rPr lang="en-US" sz="1900" dirty="0"/>
            </a:br>
            <a:endParaRPr lang="en-US" sz="1900" dirty="0"/>
          </a:p>
          <a:p>
            <a:r>
              <a:rPr lang="en-US" sz="1900" dirty="0"/>
              <a:t>Recommending a multimodal approach to a patient/provider and following-up with the patient may become a touchpoint that changes the patient’s long-term treatment course </a:t>
            </a:r>
          </a:p>
        </p:txBody>
      </p:sp>
    </p:spTree>
    <p:extLst>
      <p:ext uri="{BB962C8B-B14F-4D97-AF65-F5344CB8AC3E}">
        <p14:creationId xmlns:p14="http://schemas.microsoft.com/office/powerpoint/2010/main" val="2568480670"/>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F7788-5D26-E53C-96B6-8B8ED713AD7C}"/>
              </a:ext>
            </a:extLst>
          </p:cNvPr>
          <p:cNvSpPr>
            <a:spLocks noGrp="1"/>
          </p:cNvSpPr>
          <p:nvPr>
            <p:ph type="title"/>
          </p:nvPr>
        </p:nvSpPr>
        <p:spPr/>
        <p:txBody>
          <a:bodyPr/>
          <a:lstStyle/>
          <a:p>
            <a:r>
              <a:rPr lang="en-US" dirty="0"/>
              <a:t>Knowledge Check #1</a:t>
            </a:r>
          </a:p>
        </p:txBody>
      </p:sp>
      <p:sp>
        <p:nvSpPr>
          <p:cNvPr id="3" name="Text Placeholder 2">
            <a:extLst>
              <a:ext uri="{FF2B5EF4-FFF2-40B4-BE49-F238E27FC236}">
                <a16:creationId xmlns:a16="http://schemas.microsoft.com/office/drawing/2014/main" id="{6782D9B4-8E5B-699B-9EC4-AD51BE41D774}"/>
              </a:ext>
            </a:extLst>
          </p:cNvPr>
          <p:cNvSpPr>
            <a:spLocks noGrp="1"/>
          </p:cNvSpPr>
          <p:nvPr>
            <p:ph type="body" idx="1"/>
          </p:nvPr>
        </p:nvSpPr>
        <p:spPr/>
        <p:txBody>
          <a:bodyPr/>
          <a:lstStyle/>
          <a:p>
            <a:r>
              <a:rPr lang="en-US" dirty="0"/>
              <a:t>What is attention deficit hyperactivity disorder?</a:t>
            </a:r>
          </a:p>
          <a:p>
            <a:pPr marL="914400" lvl="1" indent="-457200">
              <a:buFont typeface="+mj-lt"/>
              <a:buAutoNum type="alphaUcPeriod"/>
            </a:pPr>
            <a:r>
              <a:rPr lang="en-US" dirty="0"/>
              <a:t>Developmental disorder inclusive of a pattern of inattention and hyperactivity </a:t>
            </a:r>
          </a:p>
          <a:p>
            <a:pPr marL="914400" lvl="1" indent="-457200">
              <a:buFont typeface="+mj-lt"/>
              <a:buAutoNum type="alphaUcPeriod"/>
            </a:pPr>
            <a:r>
              <a:rPr lang="en-US" dirty="0"/>
              <a:t>Developmental disorder inclusive of a pattern of inattention and/or hyperactivity</a:t>
            </a:r>
          </a:p>
          <a:p>
            <a:pPr marL="914400" lvl="1" indent="-457200">
              <a:buFont typeface="+mj-lt"/>
              <a:buAutoNum type="alphaUcPeriod"/>
            </a:pPr>
            <a:r>
              <a:rPr lang="en-US" dirty="0"/>
              <a:t>Theoretical disorder that adolescents create in their minds to get drugs to do better in school</a:t>
            </a:r>
          </a:p>
          <a:p>
            <a:pPr marL="914400" lvl="1" indent="-457200">
              <a:buFont typeface="+mj-lt"/>
              <a:buAutoNum type="alphaUcPeriod"/>
            </a:pPr>
            <a:r>
              <a:rPr lang="en-US" dirty="0"/>
              <a:t>Theoretical disorder that is stress-induced </a:t>
            </a:r>
          </a:p>
        </p:txBody>
      </p:sp>
    </p:spTree>
    <p:extLst>
      <p:ext uri="{BB962C8B-B14F-4D97-AF65-F5344CB8AC3E}">
        <p14:creationId xmlns:p14="http://schemas.microsoft.com/office/powerpoint/2010/main" val="3061264187"/>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F7788-5D26-E53C-96B6-8B8ED713AD7C}"/>
              </a:ext>
            </a:extLst>
          </p:cNvPr>
          <p:cNvSpPr>
            <a:spLocks noGrp="1"/>
          </p:cNvSpPr>
          <p:nvPr>
            <p:ph type="title"/>
          </p:nvPr>
        </p:nvSpPr>
        <p:spPr/>
        <p:txBody>
          <a:bodyPr/>
          <a:lstStyle/>
          <a:p>
            <a:r>
              <a:rPr lang="en-US" dirty="0"/>
              <a:t>Knowledge Check #1</a:t>
            </a:r>
          </a:p>
        </p:txBody>
      </p:sp>
      <p:sp>
        <p:nvSpPr>
          <p:cNvPr id="3" name="Text Placeholder 2">
            <a:extLst>
              <a:ext uri="{FF2B5EF4-FFF2-40B4-BE49-F238E27FC236}">
                <a16:creationId xmlns:a16="http://schemas.microsoft.com/office/drawing/2014/main" id="{6782D9B4-8E5B-699B-9EC4-AD51BE41D774}"/>
              </a:ext>
            </a:extLst>
          </p:cNvPr>
          <p:cNvSpPr>
            <a:spLocks noGrp="1"/>
          </p:cNvSpPr>
          <p:nvPr>
            <p:ph type="body" idx="1"/>
          </p:nvPr>
        </p:nvSpPr>
        <p:spPr/>
        <p:txBody>
          <a:bodyPr/>
          <a:lstStyle/>
          <a:p>
            <a:pPr marL="0" indent="0">
              <a:buNone/>
            </a:pPr>
            <a:r>
              <a:rPr lang="en-US" dirty="0"/>
              <a:t>What is attention deficit hyperactivity disorder?</a:t>
            </a:r>
          </a:p>
          <a:p>
            <a:pPr marL="914400" lvl="1" indent="-457200">
              <a:buFont typeface="+mj-lt"/>
              <a:buAutoNum type="alphaUcPeriod"/>
            </a:pPr>
            <a:r>
              <a:rPr lang="en-US" dirty="0"/>
              <a:t>Developmental disorder inclusive of a pattern of inattention and hyperactivity </a:t>
            </a:r>
          </a:p>
          <a:p>
            <a:pPr marL="914400" lvl="1" indent="-457200">
              <a:buFont typeface="+mj-lt"/>
              <a:buAutoNum type="alphaUcPeriod"/>
            </a:pPr>
            <a:r>
              <a:rPr lang="en-US" dirty="0">
                <a:highlight>
                  <a:srgbClr val="FFFF00"/>
                </a:highlight>
              </a:rPr>
              <a:t>Developmental disorder inclusive of a pattern of inattention and/or hyperactivity</a:t>
            </a:r>
          </a:p>
          <a:p>
            <a:pPr marL="914400" lvl="1" indent="-457200">
              <a:buFont typeface="+mj-lt"/>
              <a:buAutoNum type="alphaUcPeriod"/>
            </a:pPr>
            <a:r>
              <a:rPr lang="en-US" dirty="0"/>
              <a:t>Theoretical disorder that adolescents create in their minds to get drugs to do better in school</a:t>
            </a:r>
          </a:p>
          <a:p>
            <a:pPr marL="914400" lvl="1" indent="-457200">
              <a:buFont typeface="+mj-lt"/>
              <a:buAutoNum type="alphaUcPeriod"/>
            </a:pPr>
            <a:r>
              <a:rPr lang="en-US" dirty="0"/>
              <a:t>Theoretical disorder that is stress-induced </a:t>
            </a:r>
          </a:p>
        </p:txBody>
      </p:sp>
    </p:spTree>
    <p:extLst>
      <p:ext uri="{BB962C8B-B14F-4D97-AF65-F5344CB8AC3E}">
        <p14:creationId xmlns:p14="http://schemas.microsoft.com/office/powerpoint/2010/main" val="3627203324"/>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DB605-3D3F-89BF-790F-523E949B6454}"/>
              </a:ext>
            </a:extLst>
          </p:cNvPr>
          <p:cNvSpPr>
            <a:spLocks noGrp="1"/>
          </p:cNvSpPr>
          <p:nvPr>
            <p:ph type="title"/>
          </p:nvPr>
        </p:nvSpPr>
        <p:spPr/>
        <p:txBody>
          <a:bodyPr/>
          <a:lstStyle/>
          <a:p>
            <a:r>
              <a:rPr lang="en-US" dirty="0"/>
              <a:t>Knowledge Check #2</a:t>
            </a:r>
          </a:p>
        </p:txBody>
      </p:sp>
      <p:sp>
        <p:nvSpPr>
          <p:cNvPr id="3" name="Text Placeholder 2">
            <a:extLst>
              <a:ext uri="{FF2B5EF4-FFF2-40B4-BE49-F238E27FC236}">
                <a16:creationId xmlns:a16="http://schemas.microsoft.com/office/drawing/2014/main" id="{BBEAF7CD-070F-6206-7F4B-931FABE1D19A}"/>
              </a:ext>
            </a:extLst>
          </p:cNvPr>
          <p:cNvSpPr>
            <a:spLocks noGrp="1"/>
          </p:cNvSpPr>
          <p:nvPr>
            <p:ph type="body" idx="1"/>
          </p:nvPr>
        </p:nvSpPr>
        <p:spPr/>
        <p:txBody>
          <a:bodyPr/>
          <a:lstStyle/>
          <a:p>
            <a:pPr marL="0" indent="0">
              <a:buNone/>
            </a:pPr>
            <a:r>
              <a:rPr lang="en-US" dirty="0"/>
              <a:t>Which of these co-morbidities is commonly seen in individuals who have ADHD?</a:t>
            </a:r>
          </a:p>
          <a:p>
            <a:pPr marL="0" indent="0">
              <a:buNone/>
            </a:pPr>
            <a:endParaRPr lang="en-US" dirty="0"/>
          </a:p>
          <a:p>
            <a:pPr marL="457200" indent="-457200">
              <a:buFont typeface="+mj-lt"/>
              <a:buAutoNum type="alphaUcPeriod"/>
            </a:pPr>
            <a:r>
              <a:rPr lang="en-US" dirty="0"/>
              <a:t>Anxiety and depression</a:t>
            </a:r>
          </a:p>
          <a:p>
            <a:pPr marL="457200" indent="-457200">
              <a:buFont typeface="+mj-lt"/>
              <a:buAutoNum type="alphaUcPeriod"/>
            </a:pPr>
            <a:r>
              <a:rPr lang="en-US" dirty="0"/>
              <a:t>Tics, Tourette's syndrome </a:t>
            </a:r>
          </a:p>
          <a:p>
            <a:pPr marL="457200" indent="-457200">
              <a:buFont typeface="+mj-lt"/>
              <a:buAutoNum type="alphaUcPeriod"/>
            </a:pPr>
            <a:r>
              <a:rPr lang="en-US" dirty="0"/>
              <a:t>Suicidal ideation</a:t>
            </a:r>
          </a:p>
          <a:p>
            <a:pPr marL="457200" indent="-457200">
              <a:buFont typeface="+mj-lt"/>
              <a:buAutoNum type="alphaUcPeriod"/>
            </a:pPr>
            <a:r>
              <a:rPr lang="en-US" dirty="0"/>
              <a:t>Insomnia</a:t>
            </a:r>
          </a:p>
          <a:p>
            <a:endParaRPr lang="en-US" dirty="0"/>
          </a:p>
        </p:txBody>
      </p:sp>
    </p:spTree>
    <p:extLst>
      <p:ext uri="{BB962C8B-B14F-4D97-AF65-F5344CB8AC3E}">
        <p14:creationId xmlns:p14="http://schemas.microsoft.com/office/powerpoint/2010/main" val="313072748"/>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DB605-3D3F-89BF-790F-523E949B6454}"/>
              </a:ext>
            </a:extLst>
          </p:cNvPr>
          <p:cNvSpPr>
            <a:spLocks noGrp="1"/>
          </p:cNvSpPr>
          <p:nvPr>
            <p:ph type="title"/>
          </p:nvPr>
        </p:nvSpPr>
        <p:spPr/>
        <p:txBody>
          <a:bodyPr/>
          <a:lstStyle/>
          <a:p>
            <a:r>
              <a:rPr lang="en-US" dirty="0"/>
              <a:t>Knowledge Check #2</a:t>
            </a:r>
          </a:p>
        </p:txBody>
      </p:sp>
      <p:sp>
        <p:nvSpPr>
          <p:cNvPr id="3" name="Text Placeholder 2">
            <a:extLst>
              <a:ext uri="{FF2B5EF4-FFF2-40B4-BE49-F238E27FC236}">
                <a16:creationId xmlns:a16="http://schemas.microsoft.com/office/drawing/2014/main" id="{BBEAF7CD-070F-6206-7F4B-931FABE1D19A}"/>
              </a:ext>
            </a:extLst>
          </p:cNvPr>
          <p:cNvSpPr>
            <a:spLocks noGrp="1"/>
          </p:cNvSpPr>
          <p:nvPr>
            <p:ph type="body" idx="1"/>
          </p:nvPr>
        </p:nvSpPr>
        <p:spPr/>
        <p:txBody>
          <a:bodyPr/>
          <a:lstStyle/>
          <a:p>
            <a:pPr marL="0" indent="0">
              <a:buNone/>
            </a:pPr>
            <a:r>
              <a:rPr lang="en-US" dirty="0"/>
              <a:t>Which of these co-morbidities is commonly seen in individuals who have ADHD?</a:t>
            </a:r>
          </a:p>
          <a:p>
            <a:pPr marL="885825" lvl="1" indent="-457200">
              <a:buFont typeface="+mj-lt"/>
              <a:buAutoNum type="alphaUcPeriod"/>
            </a:pPr>
            <a:r>
              <a:rPr lang="en-US" dirty="0">
                <a:highlight>
                  <a:srgbClr val="FFFF00"/>
                </a:highlight>
              </a:rPr>
              <a:t>Anxiety and depression</a:t>
            </a:r>
          </a:p>
          <a:p>
            <a:pPr marL="885825" lvl="1" indent="-457200">
              <a:buFont typeface="+mj-lt"/>
              <a:buAutoNum type="alphaUcPeriod"/>
            </a:pPr>
            <a:r>
              <a:rPr lang="en-US" dirty="0"/>
              <a:t>Tics, Tourette's syndrome </a:t>
            </a:r>
          </a:p>
          <a:p>
            <a:pPr marL="885825" lvl="1" indent="-457200">
              <a:buFont typeface="+mj-lt"/>
              <a:buAutoNum type="alphaUcPeriod"/>
            </a:pPr>
            <a:r>
              <a:rPr lang="en-US" dirty="0"/>
              <a:t>Suicidal ideation</a:t>
            </a:r>
          </a:p>
          <a:p>
            <a:pPr marL="885825" lvl="1" indent="-457200">
              <a:buFont typeface="+mj-lt"/>
              <a:buAutoNum type="alphaUcPeriod"/>
            </a:pPr>
            <a:r>
              <a:rPr lang="en-US" dirty="0"/>
              <a:t>Insomnia</a:t>
            </a:r>
          </a:p>
          <a:p>
            <a:endParaRPr lang="en-US" dirty="0"/>
          </a:p>
        </p:txBody>
      </p:sp>
    </p:spTree>
    <p:extLst>
      <p:ext uri="{BB962C8B-B14F-4D97-AF65-F5344CB8AC3E}">
        <p14:creationId xmlns:p14="http://schemas.microsoft.com/office/powerpoint/2010/main" val="3521723410"/>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A1F08-CC79-E122-C5D9-9EC03BE3A4F6}"/>
              </a:ext>
            </a:extLst>
          </p:cNvPr>
          <p:cNvSpPr>
            <a:spLocks noGrp="1"/>
          </p:cNvSpPr>
          <p:nvPr>
            <p:ph type="title"/>
          </p:nvPr>
        </p:nvSpPr>
        <p:spPr/>
        <p:txBody>
          <a:bodyPr/>
          <a:lstStyle/>
          <a:p>
            <a:r>
              <a:rPr lang="en-US" dirty="0"/>
              <a:t>Knowledge Check #3</a:t>
            </a:r>
          </a:p>
        </p:txBody>
      </p:sp>
      <p:sp>
        <p:nvSpPr>
          <p:cNvPr id="3" name="Text Placeholder 2">
            <a:extLst>
              <a:ext uri="{FF2B5EF4-FFF2-40B4-BE49-F238E27FC236}">
                <a16:creationId xmlns:a16="http://schemas.microsoft.com/office/drawing/2014/main" id="{7D2073A2-EB33-1BC4-856A-E61C0B83630E}"/>
              </a:ext>
            </a:extLst>
          </p:cNvPr>
          <p:cNvSpPr>
            <a:spLocks noGrp="1"/>
          </p:cNvSpPr>
          <p:nvPr>
            <p:ph type="body" idx="1"/>
          </p:nvPr>
        </p:nvSpPr>
        <p:spPr/>
        <p:txBody>
          <a:bodyPr/>
          <a:lstStyle/>
          <a:p>
            <a:pPr marL="0" indent="0">
              <a:buNone/>
            </a:pPr>
            <a:r>
              <a:rPr lang="en-US" dirty="0"/>
              <a:t>True or False: Multimodal approaches to treating ADHD will likely yield positive long-term effects over medication monotherapy. </a:t>
            </a:r>
          </a:p>
        </p:txBody>
      </p:sp>
    </p:spTree>
    <p:extLst>
      <p:ext uri="{BB962C8B-B14F-4D97-AF65-F5344CB8AC3E}">
        <p14:creationId xmlns:p14="http://schemas.microsoft.com/office/powerpoint/2010/main" val="72695182"/>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A1F08-CC79-E122-C5D9-9EC03BE3A4F6}"/>
              </a:ext>
            </a:extLst>
          </p:cNvPr>
          <p:cNvSpPr>
            <a:spLocks noGrp="1"/>
          </p:cNvSpPr>
          <p:nvPr>
            <p:ph type="title"/>
          </p:nvPr>
        </p:nvSpPr>
        <p:spPr/>
        <p:txBody>
          <a:bodyPr/>
          <a:lstStyle/>
          <a:p>
            <a:r>
              <a:rPr lang="en-US" dirty="0"/>
              <a:t>Knowledge Check #3</a:t>
            </a:r>
          </a:p>
        </p:txBody>
      </p:sp>
      <p:sp>
        <p:nvSpPr>
          <p:cNvPr id="3" name="Text Placeholder 2">
            <a:extLst>
              <a:ext uri="{FF2B5EF4-FFF2-40B4-BE49-F238E27FC236}">
                <a16:creationId xmlns:a16="http://schemas.microsoft.com/office/drawing/2014/main" id="{7D2073A2-EB33-1BC4-856A-E61C0B83630E}"/>
              </a:ext>
            </a:extLst>
          </p:cNvPr>
          <p:cNvSpPr>
            <a:spLocks noGrp="1"/>
          </p:cNvSpPr>
          <p:nvPr>
            <p:ph type="body" idx="1"/>
          </p:nvPr>
        </p:nvSpPr>
        <p:spPr/>
        <p:txBody>
          <a:bodyPr/>
          <a:lstStyle/>
          <a:p>
            <a:pPr marL="0" indent="0">
              <a:buNone/>
            </a:pPr>
            <a:r>
              <a:rPr lang="en-US" dirty="0"/>
              <a:t>True or False: Multimodal approaches to treating ADHD will likely yield positive long-term effects over medication monotherapy. </a:t>
            </a:r>
          </a:p>
          <a:p>
            <a:pPr marL="0" indent="0">
              <a:buNone/>
            </a:pPr>
            <a:endParaRPr lang="en-US" dirty="0"/>
          </a:p>
          <a:p>
            <a:pPr marL="0" indent="0">
              <a:buNone/>
            </a:pPr>
            <a:r>
              <a:rPr lang="en-US" dirty="0">
                <a:highlight>
                  <a:srgbClr val="FFFF00"/>
                </a:highlight>
              </a:rPr>
              <a:t>True</a:t>
            </a:r>
          </a:p>
        </p:txBody>
      </p:sp>
    </p:spTree>
    <p:extLst>
      <p:ext uri="{BB962C8B-B14F-4D97-AF65-F5344CB8AC3E}">
        <p14:creationId xmlns:p14="http://schemas.microsoft.com/office/powerpoint/2010/main" val="3136336313"/>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91945-0C20-C81A-10C3-CE270926AC40}"/>
              </a:ext>
            </a:extLst>
          </p:cNvPr>
          <p:cNvSpPr>
            <a:spLocks noGrp="1"/>
          </p:cNvSpPr>
          <p:nvPr>
            <p:ph type="title"/>
          </p:nvPr>
        </p:nvSpPr>
        <p:spPr/>
        <p:txBody>
          <a:bodyPr lIns="45719" tIns="45720" rIns="45719" bIns="45720" anchor="ctr">
            <a:normAutofit/>
          </a:bodyPr>
          <a:lstStyle/>
          <a:p>
            <a:r>
              <a:rPr lang="en-US" dirty="0"/>
              <a:t>References</a:t>
            </a:r>
          </a:p>
        </p:txBody>
      </p:sp>
      <p:sp>
        <p:nvSpPr>
          <p:cNvPr id="3" name="Text Placeholder 2">
            <a:extLst>
              <a:ext uri="{FF2B5EF4-FFF2-40B4-BE49-F238E27FC236}">
                <a16:creationId xmlns:a16="http://schemas.microsoft.com/office/drawing/2014/main" id="{7D9D2268-E9E1-A5E3-69C7-AFCF2796AD33}"/>
              </a:ext>
            </a:extLst>
          </p:cNvPr>
          <p:cNvSpPr>
            <a:spLocks noGrp="1"/>
          </p:cNvSpPr>
          <p:nvPr>
            <p:ph type="body" idx="1"/>
          </p:nvPr>
        </p:nvSpPr>
        <p:spPr>
          <a:xfrm>
            <a:off x="839772" y="732282"/>
            <a:ext cx="7226711" cy="3276599"/>
          </a:xfrm>
        </p:spPr>
        <p:txBody>
          <a:bodyPr lIns="45719" tIns="45720" rIns="45719" bIns="45720" anchor="t">
            <a:noAutofit/>
          </a:bodyPr>
          <a:lstStyle/>
          <a:p>
            <a:pPr marL="0" indent="0" algn="just">
              <a:buNone/>
            </a:pPr>
            <a:r>
              <a:rPr lang="en-US" sz="1000" b="0" i="0" dirty="0">
                <a:effectLst/>
                <a:latin typeface="Calibri" panose="020F0502020204030204" pitchFamily="34" charset="0"/>
              </a:rPr>
              <a:t>American Psychiatric Association, </a:t>
            </a:r>
            <a:r>
              <a:rPr lang="en-US" sz="1000" b="0" i="1" dirty="0">
                <a:effectLst/>
                <a:latin typeface="Calibri" panose="020F0502020204030204" pitchFamily="34" charset="0"/>
              </a:rPr>
              <a:t>Diagnostic and statistical manual of mental disorders: DSM-5</a:t>
            </a:r>
            <a:r>
              <a:rPr lang="en-US" sz="1000" b="0" i="0" dirty="0">
                <a:effectLst/>
                <a:latin typeface="Calibri" panose="020F0502020204030204" pitchFamily="34" charset="0"/>
              </a:rPr>
              <a:t>. 2013, Washington, DC: American</a:t>
            </a:r>
            <a:br>
              <a:rPr lang="en-US" sz="1000" b="0" i="0" dirty="0">
                <a:effectLst/>
                <a:latin typeface="Calibri" panose="020F0502020204030204" pitchFamily="34" charset="0"/>
              </a:rPr>
            </a:br>
            <a:r>
              <a:rPr lang="en-US" sz="1000" b="0" i="0" dirty="0">
                <a:effectLst/>
                <a:latin typeface="Calibri" panose="020F0502020204030204" pitchFamily="34" charset="0"/>
              </a:rPr>
              <a:t>                Psychiatric Association.</a:t>
            </a:r>
          </a:p>
          <a:p>
            <a:pPr marL="0" indent="0" algn="just">
              <a:buNone/>
            </a:pPr>
            <a:r>
              <a:rPr lang="en-US" sz="1000" dirty="0" err="1"/>
              <a:t>Antshel</a:t>
            </a:r>
            <a:r>
              <a:rPr lang="en-US" sz="1000" dirty="0"/>
              <a:t> KM, Zhang-James Y, </a:t>
            </a:r>
            <a:r>
              <a:rPr lang="en-US" sz="1000" dirty="0" err="1"/>
              <a:t>Faraone</a:t>
            </a:r>
            <a:r>
              <a:rPr lang="en-US" sz="1000" dirty="0"/>
              <a:t> SV. The comorbidity of ADHD and autism spectrum disorder. Expert Rev </a:t>
            </a:r>
            <a:r>
              <a:rPr lang="en-US" sz="1000" dirty="0" err="1"/>
              <a:t>Neurother</a:t>
            </a:r>
            <a:br>
              <a:rPr lang="en-US" sz="1000" dirty="0"/>
            </a:br>
            <a:r>
              <a:rPr lang="en-US" sz="1000" dirty="0"/>
              <a:t>               2013;13:1117-28</a:t>
            </a:r>
          </a:p>
          <a:p>
            <a:pPr marL="457200" indent="-457200">
              <a:buNone/>
            </a:pPr>
            <a:r>
              <a:rPr lang="en-US" sz="1000" dirty="0" err="1"/>
              <a:t>Barbaresi</a:t>
            </a:r>
            <a:r>
              <a:rPr lang="en-US" sz="1000" dirty="0"/>
              <a:t> WJ, Campbell L, </a:t>
            </a:r>
            <a:r>
              <a:rPr lang="en-US" sz="1000" dirty="0" err="1"/>
              <a:t>Diekroger</a:t>
            </a:r>
            <a:r>
              <a:rPr lang="en-US" sz="1000" dirty="0"/>
              <a:t> EA, Froehlich TE, Liu YH, O'Malley E, et al. Society for developmental and behavioral pediatrics clinical practice guideline for the assessment and treatment of children and adolescents with complex </a:t>
            </a:r>
            <a:r>
              <a:rPr lang="en-US" sz="1000" dirty="0" err="1"/>
              <a:t>attentiondeficit</a:t>
            </a:r>
            <a:r>
              <a:rPr lang="en-US" sz="1000" dirty="0"/>
              <a:t>/hyperactivity disorder. J Dev </a:t>
            </a:r>
            <a:r>
              <a:rPr lang="en-US" sz="1000" dirty="0" err="1"/>
              <a:t>Behav</a:t>
            </a:r>
            <a:r>
              <a:rPr lang="en-US" sz="1000" dirty="0"/>
              <a:t> </a:t>
            </a:r>
            <a:r>
              <a:rPr lang="en-US" sz="1000" dirty="0" err="1"/>
              <a:t>Pediatr</a:t>
            </a:r>
            <a:r>
              <a:rPr lang="en-US" sz="1000" dirty="0"/>
              <a:t> 2020;41 Suppl 2S:S35-57.</a:t>
            </a:r>
            <a:endParaRPr lang="en-US" sz="1000" dirty="0">
              <a:solidFill>
                <a:schemeClr val="accent3"/>
              </a:solidFill>
              <a:ea typeface="Calibri"/>
              <a:cs typeface="Calibri"/>
            </a:endParaRPr>
          </a:p>
          <a:p>
            <a:pPr marL="457200" indent="-457200">
              <a:buNone/>
            </a:pPr>
            <a:r>
              <a:rPr lang="en-US" sz="1000" dirty="0" err="1"/>
              <a:t>Barbaresi</a:t>
            </a:r>
            <a:r>
              <a:rPr lang="en-US" sz="1000" dirty="0"/>
              <a:t> WJ, </a:t>
            </a:r>
            <a:r>
              <a:rPr lang="en-US" sz="1000" dirty="0" err="1"/>
              <a:t>Katusic</a:t>
            </a:r>
            <a:r>
              <a:rPr lang="en-US" sz="1000" dirty="0"/>
              <a:t> SK, Colligan RC, Weaver AL, Jacobsen SJ. Modifiers of long-term school outcomes for children with attention-deficit/hyperactivity disorder: does treatment with stimulant medication make a difference? Results from a population-based study. J Dev </a:t>
            </a:r>
            <a:r>
              <a:rPr lang="en-US" sz="1000" dirty="0" err="1"/>
              <a:t>Behav</a:t>
            </a:r>
            <a:r>
              <a:rPr lang="en-US" sz="1000" dirty="0"/>
              <a:t> </a:t>
            </a:r>
            <a:r>
              <a:rPr lang="en-US" sz="1000" dirty="0" err="1"/>
              <a:t>Pediatr</a:t>
            </a:r>
            <a:r>
              <a:rPr lang="en-US" sz="1000" dirty="0"/>
              <a:t> 2007;28:274-87.</a:t>
            </a:r>
            <a:endParaRPr lang="en-US" sz="1000" dirty="0">
              <a:latin typeface="Calibri" panose="020F0502020204030204" pitchFamily="34" charset="0"/>
            </a:endParaRPr>
          </a:p>
          <a:p>
            <a:pPr marL="0" indent="0" algn="just">
              <a:buNone/>
            </a:pPr>
            <a:r>
              <a:rPr lang="en-US" sz="1000" dirty="0">
                <a:latin typeface="Calibri" panose="020F0502020204030204" pitchFamily="34" charset="0"/>
              </a:rPr>
              <a:t>Biederman, J., et al., </a:t>
            </a:r>
            <a:r>
              <a:rPr lang="en-US" sz="1000" i="1" dirty="0">
                <a:latin typeface="Calibri" panose="020F0502020204030204" pitchFamily="34" charset="0"/>
              </a:rPr>
              <a:t>Adult outcome of attention-deficit/hyperactivity disorder: a controlled 16-year follow-up study. </a:t>
            </a:r>
            <a:r>
              <a:rPr lang="en-US" sz="1000" dirty="0">
                <a:latin typeface="Calibri" panose="020F0502020204030204" pitchFamily="34" charset="0"/>
              </a:rPr>
              <a:t> J Clin Psychiatry,</a:t>
            </a:r>
            <a:br>
              <a:rPr lang="en-US" sz="1000" dirty="0">
                <a:latin typeface="Calibri" panose="020F0502020204030204" pitchFamily="34" charset="0"/>
              </a:rPr>
            </a:br>
            <a:r>
              <a:rPr lang="en-US" sz="1000" dirty="0">
                <a:latin typeface="Calibri" panose="020F0502020204030204" pitchFamily="34" charset="0"/>
              </a:rPr>
              <a:t>                 2012. 73(7): p. 941-50.</a:t>
            </a:r>
          </a:p>
          <a:p>
            <a:pPr marL="0" indent="0" algn="just">
              <a:buNone/>
            </a:pPr>
            <a:r>
              <a:rPr lang="en-US" sz="1000" b="0" i="0" dirty="0">
                <a:solidFill>
                  <a:srgbClr val="1B1B1B"/>
                </a:solidFill>
                <a:effectLst/>
                <a:latin typeface="Franklin Gothic Book" panose="020B0503020102020204" pitchFamily="34" charset="0"/>
              </a:rPr>
              <a:t>Coghill D, </a:t>
            </a:r>
            <a:r>
              <a:rPr lang="en-US" sz="1000" b="0" i="0" dirty="0" err="1">
                <a:solidFill>
                  <a:srgbClr val="1B1B1B"/>
                </a:solidFill>
                <a:effectLst/>
                <a:latin typeface="Franklin Gothic Book" panose="020B0503020102020204" pitchFamily="34" charset="0"/>
              </a:rPr>
              <a:t>Banaschewski</a:t>
            </a:r>
            <a:r>
              <a:rPr lang="en-US" sz="1000" b="0" i="0" dirty="0">
                <a:solidFill>
                  <a:srgbClr val="1B1B1B"/>
                </a:solidFill>
                <a:effectLst/>
                <a:latin typeface="Franklin Gothic Book" panose="020B0503020102020204" pitchFamily="34" charset="0"/>
              </a:rPr>
              <a:t> T, Cortese S, </a:t>
            </a:r>
            <a:r>
              <a:rPr lang="en-US" sz="1000" b="0" i="0" dirty="0" err="1">
                <a:solidFill>
                  <a:srgbClr val="1B1B1B"/>
                </a:solidFill>
                <a:effectLst/>
                <a:latin typeface="Franklin Gothic Book" panose="020B0503020102020204" pitchFamily="34" charset="0"/>
              </a:rPr>
              <a:t>Asherson</a:t>
            </a:r>
            <a:r>
              <a:rPr lang="en-US" sz="1000" b="0" i="0" dirty="0">
                <a:solidFill>
                  <a:srgbClr val="1B1B1B"/>
                </a:solidFill>
                <a:effectLst/>
                <a:latin typeface="Franklin Gothic Book" panose="020B0503020102020204" pitchFamily="34" charset="0"/>
              </a:rPr>
              <a:t> P, Brandeis D, </a:t>
            </a:r>
            <a:r>
              <a:rPr lang="en-US" sz="1000" b="0" i="0" dirty="0" err="1">
                <a:solidFill>
                  <a:srgbClr val="1B1B1B"/>
                </a:solidFill>
                <a:effectLst/>
                <a:latin typeface="Franklin Gothic Book" panose="020B0503020102020204" pitchFamily="34" charset="0"/>
              </a:rPr>
              <a:t>Buitelaar</a:t>
            </a:r>
            <a:r>
              <a:rPr lang="en-US" sz="1000" b="0" i="0" dirty="0">
                <a:solidFill>
                  <a:srgbClr val="1B1B1B"/>
                </a:solidFill>
                <a:effectLst/>
                <a:latin typeface="Franklin Gothic Book" panose="020B0503020102020204" pitchFamily="34" charset="0"/>
              </a:rPr>
              <a:t> J, Daley D, </a:t>
            </a:r>
            <a:r>
              <a:rPr lang="en-US" sz="1000" b="0" i="0" dirty="0" err="1">
                <a:solidFill>
                  <a:srgbClr val="1B1B1B"/>
                </a:solidFill>
                <a:effectLst/>
                <a:latin typeface="Franklin Gothic Book" panose="020B0503020102020204" pitchFamily="34" charset="0"/>
              </a:rPr>
              <a:t>Danckaerts</a:t>
            </a:r>
            <a:r>
              <a:rPr lang="en-US" sz="1000" b="0" i="0" dirty="0">
                <a:solidFill>
                  <a:srgbClr val="1B1B1B"/>
                </a:solidFill>
                <a:effectLst/>
                <a:latin typeface="Franklin Gothic Book" panose="020B0503020102020204" pitchFamily="34" charset="0"/>
              </a:rPr>
              <a:t> M, </a:t>
            </a:r>
            <a:r>
              <a:rPr lang="en-US" sz="1000" b="0" i="0" dirty="0" err="1">
                <a:solidFill>
                  <a:srgbClr val="1B1B1B"/>
                </a:solidFill>
                <a:effectLst/>
                <a:latin typeface="Franklin Gothic Book" panose="020B0503020102020204" pitchFamily="34" charset="0"/>
              </a:rPr>
              <a:t>Dittmann</a:t>
            </a:r>
            <a:r>
              <a:rPr lang="en-US" sz="1000" b="0" i="0" dirty="0">
                <a:solidFill>
                  <a:srgbClr val="1B1B1B"/>
                </a:solidFill>
                <a:effectLst/>
                <a:latin typeface="Franklin Gothic Book" panose="020B0503020102020204" pitchFamily="34" charset="0"/>
              </a:rPr>
              <a:t> RW, </a:t>
            </a:r>
            <a:r>
              <a:rPr lang="en-US" sz="1000" b="0" i="0" dirty="0" err="1">
                <a:solidFill>
                  <a:srgbClr val="1B1B1B"/>
                </a:solidFill>
                <a:effectLst/>
                <a:latin typeface="Franklin Gothic Book" panose="020B0503020102020204" pitchFamily="34" charset="0"/>
              </a:rPr>
              <a:t>Doepfner</a:t>
            </a:r>
            <a:r>
              <a:rPr lang="en-US" sz="1000" b="0" i="0" dirty="0">
                <a:solidFill>
                  <a:srgbClr val="1B1B1B"/>
                </a:solidFill>
                <a:effectLst/>
                <a:latin typeface="Franklin Gothic Book" panose="020B0503020102020204" pitchFamily="34" charset="0"/>
              </a:rPr>
              <a:t> M, Ferrin </a:t>
            </a:r>
            <a:br>
              <a:rPr lang="en-US" sz="1000" b="0" i="0" dirty="0">
                <a:solidFill>
                  <a:srgbClr val="1B1B1B"/>
                </a:solidFill>
                <a:effectLst/>
                <a:latin typeface="Franklin Gothic Book" panose="020B0503020102020204" pitchFamily="34" charset="0"/>
              </a:rPr>
            </a:br>
            <a:r>
              <a:rPr lang="en-US" sz="1000" b="0" i="0" dirty="0">
                <a:solidFill>
                  <a:srgbClr val="1B1B1B"/>
                </a:solidFill>
                <a:effectLst/>
                <a:latin typeface="Franklin Gothic Book" panose="020B0503020102020204" pitchFamily="34" charset="0"/>
              </a:rPr>
              <a:t>               M, Hollis C, </a:t>
            </a:r>
            <a:r>
              <a:rPr lang="en-US" sz="1000" b="0" i="0" dirty="0" err="1">
                <a:solidFill>
                  <a:srgbClr val="1B1B1B"/>
                </a:solidFill>
                <a:effectLst/>
                <a:latin typeface="Franklin Gothic Book" panose="020B0503020102020204" pitchFamily="34" charset="0"/>
              </a:rPr>
              <a:t>Holtmann</a:t>
            </a:r>
            <a:r>
              <a:rPr lang="en-US" sz="1000" b="0" i="0" dirty="0">
                <a:solidFill>
                  <a:srgbClr val="1B1B1B"/>
                </a:solidFill>
                <a:effectLst/>
                <a:latin typeface="Franklin Gothic Book" panose="020B0503020102020204" pitchFamily="34" charset="0"/>
              </a:rPr>
              <a:t> M, </a:t>
            </a:r>
            <a:r>
              <a:rPr lang="en-US" sz="1000" b="0" i="0" dirty="0" err="1">
                <a:solidFill>
                  <a:srgbClr val="1B1B1B"/>
                </a:solidFill>
                <a:effectLst/>
                <a:latin typeface="Franklin Gothic Book" panose="020B0503020102020204" pitchFamily="34" charset="0"/>
              </a:rPr>
              <a:t>Paramala</a:t>
            </a:r>
            <a:r>
              <a:rPr lang="en-US" sz="1000" b="0" i="0" dirty="0">
                <a:solidFill>
                  <a:srgbClr val="1B1B1B"/>
                </a:solidFill>
                <a:effectLst/>
                <a:latin typeface="Franklin Gothic Book" panose="020B0503020102020204" pitchFamily="34" charset="0"/>
              </a:rPr>
              <a:t> S, </a:t>
            </a:r>
            <a:r>
              <a:rPr lang="en-US" sz="1000" b="0" i="0" dirty="0" err="1">
                <a:solidFill>
                  <a:srgbClr val="1B1B1B"/>
                </a:solidFill>
                <a:effectLst/>
                <a:latin typeface="Franklin Gothic Book" panose="020B0503020102020204" pitchFamily="34" charset="0"/>
              </a:rPr>
              <a:t>Sonuga-Barke</a:t>
            </a:r>
            <a:r>
              <a:rPr lang="en-US" sz="1000" b="0" i="0" dirty="0">
                <a:solidFill>
                  <a:srgbClr val="1B1B1B"/>
                </a:solidFill>
                <a:effectLst/>
                <a:latin typeface="Franklin Gothic Book" panose="020B0503020102020204" pitchFamily="34" charset="0"/>
              </a:rPr>
              <a:t> E, </a:t>
            </a:r>
            <a:r>
              <a:rPr lang="en-US" sz="1000" b="0" i="0" dirty="0" err="1">
                <a:solidFill>
                  <a:srgbClr val="1B1B1B"/>
                </a:solidFill>
                <a:effectLst/>
                <a:latin typeface="Franklin Gothic Book" panose="020B0503020102020204" pitchFamily="34" charset="0"/>
              </a:rPr>
              <a:t>Soutullo</a:t>
            </a:r>
            <a:r>
              <a:rPr lang="en-US" sz="1000" b="0" i="0" dirty="0">
                <a:solidFill>
                  <a:srgbClr val="1B1B1B"/>
                </a:solidFill>
                <a:effectLst/>
                <a:latin typeface="Franklin Gothic Book" panose="020B0503020102020204" pitchFamily="34" charset="0"/>
              </a:rPr>
              <a:t> C, </a:t>
            </a:r>
            <a:r>
              <a:rPr lang="en-US" sz="1000" b="0" i="0" dirty="0" err="1">
                <a:solidFill>
                  <a:srgbClr val="1B1B1B"/>
                </a:solidFill>
                <a:effectLst/>
                <a:latin typeface="Franklin Gothic Book" panose="020B0503020102020204" pitchFamily="34" charset="0"/>
              </a:rPr>
              <a:t>Steinhausen</a:t>
            </a:r>
            <a:r>
              <a:rPr lang="en-US" sz="1000" b="0" i="0" dirty="0">
                <a:solidFill>
                  <a:srgbClr val="1B1B1B"/>
                </a:solidFill>
                <a:effectLst/>
                <a:latin typeface="Franklin Gothic Book" panose="020B0503020102020204" pitchFamily="34" charset="0"/>
              </a:rPr>
              <a:t> HC, Van der Oord S, Wong ICK, </a:t>
            </a:r>
            <a:r>
              <a:rPr lang="en-US" sz="1000" b="0" i="0" dirty="0" err="1">
                <a:solidFill>
                  <a:srgbClr val="1B1B1B"/>
                </a:solidFill>
                <a:effectLst/>
                <a:latin typeface="Franklin Gothic Book" panose="020B0503020102020204" pitchFamily="34" charset="0"/>
              </a:rPr>
              <a:t>Zuddas</a:t>
            </a:r>
            <a:r>
              <a:rPr lang="en-US" sz="1000" b="0" i="0" dirty="0">
                <a:solidFill>
                  <a:srgbClr val="1B1B1B"/>
                </a:solidFill>
                <a:effectLst/>
                <a:latin typeface="Franklin Gothic Book" panose="020B0503020102020204" pitchFamily="34" charset="0"/>
              </a:rPr>
              <a:t> A, </a:t>
            </a:r>
            <a:br>
              <a:rPr lang="en-US" sz="1000" b="0" i="0" dirty="0">
                <a:solidFill>
                  <a:srgbClr val="1B1B1B"/>
                </a:solidFill>
                <a:effectLst/>
                <a:latin typeface="Franklin Gothic Book" panose="020B0503020102020204" pitchFamily="34" charset="0"/>
              </a:rPr>
            </a:br>
            <a:r>
              <a:rPr lang="en-US" sz="1000" b="0" i="0" dirty="0">
                <a:solidFill>
                  <a:srgbClr val="1B1B1B"/>
                </a:solidFill>
                <a:effectLst/>
                <a:latin typeface="Franklin Gothic Book" panose="020B0503020102020204" pitchFamily="34" charset="0"/>
              </a:rPr>
              <a:t>               </a:t>
            </a:r>
            <a:r>
              <a:rPr lang="en-US" sz="1000" b="0" i="0" dirty="0" err="1">
                <a:solidFill>
                  <a:srgbClr val="1B1B1B"/>
                </a:solidFill>
                <a:effectLst/>
                <a:latin typeface="Franklin Gothic Book" panose="020B0503020102020204" pitchFamily="34" charset="0"/>
              </a:rPr>
              <a:t>Simonoff</a:t>
            </a:r>
            <a:r>
              <a:rPr lang="en-US" sz="1000" b="0" i="0" dirty="0">
                <a:solidFill>
                  <a:srgbClr val="1B1B1B"/>
                </a:solidFill>
                <a:effectLst/>
                <a:latin typeface="Franklin Gothic Book" panose="020B0503020102020204" pitchFamily="34" charset="0"/>
              </a:rPr>
              <a:t> E. The management of ADHD in children and adolescents: bringing evidence to the clinic: perspective from the </a:t>
            </a:r>
            <a:br>
              <a:rPr lang="en-US" sz="1000" b="0" i="0" dirty="0">
                <a:solidFill>
                  <a:srgbClr val="1B1B1B"/>
                </a:solidFill>
                <a:effectLst/>
                <a:latin typeface="Franklin Gothic Book" panose="020B0503020102020204" pitchFamily="34" charset="0"/>
              </a:rPr>
            </a:br>
            <a:r>
              <a:rPr lang="en-US" sz="1000" b="0" i="0" dirty="0">
                <a:solidFill>
                  <a:srgbClr val="1B1B1B"/>
                </a:solidFill>
                <a:effectLst/>
                <a:latin typeface="Franklin Gothic Book" panose="020B0503020102020204" pitchFamily="34" charset="0"/>
              </a:rPr>
              <a:t>               European ADHD Guidelines Group (EAGG). </a:t>
            </a:r>
            <a:r>
              <a:rPr lang="en-US" sz="1000" b="0" i="0" dirty="0" err="1">
                <a:solidFill>
                  <a:srgbClr val="1B1B1B"/>
                </a:solidFill>
                <a:effectLst/>
                <a:latin typeface="Franklin Gothic Book" panose="020B0503020102020204" pitchFamily="34" charset="0"/>
              </a:rPr>
              <a:t>Eur</a:t>
            </a:r>
            <a:r>
              <a:rPr lang="en-US" sz="1000" b="0" i="0" dirty="0">
                <a:solidFill>
                  <a:srgbClr val="1B1B1B"/>
                </a:solidFill>
                <a:effectLst/>
                <a:latin typeface="Franklin Gothic Book" panose="020B0503020102020204" pitchFamily="34" charset="0"/>
              </a:rPr>
              <a:t> Child </a:t>
            </a:r>
            <a:r>
              <a:rPr lang="en-US" sz="1000" b="0" i="0" dirty="0" err="1">
                <a:solidFill>
                  <a:srgbClr val="1B1B1B"/>
                </a:solidFill>
                <a:effectLst/>
                <a:latin typeface="Franklin Gothic Book" panose="020B0503020102020204" pitchFamily="34" charset="0"/>
              </a:rPr>
              <a:t>Adolesc</a:t>
            </a:r>
            <a:r>
              <a:rPr lang="en-US" sz="1000" b="0" i="0" dirty="0">
                <a:solidFill>
                  <a:srgbClr val="1B1B1B"/>
                </a:solidFill>
                <a:effectLst/>
                <a:latin typeface="Franklin Gothic Book" panose="020B0503020102020204" pitchFamily="34" charset="0"/>
              </a:rPr>
              <a:t> Psychiatry. 2023 Aug;32(8):1337-1361. </a:t>
            </a:r>
            <a:r>
              <a:rPr lang="en-US" sz="1000" b="0" i="0" dirty="0" err="1">
                <a:solidFill>
                  <a:srgbClr val="1B1B1B"/>
                </a:solidFill>
                <a:effectLst/>
                <a:latin typeface="Franklin Gothic Book" panose="020B0503020102020204" pitchFamily="34" charset="0"/>
              </a:rPr>
              <a:t>doi</a:t>
            </a:r>
            <a:r>
              <a:rPr lang="en-US" sz="1000" b="0" i="0" dirty="0">
                <a:solidFill>
                  <a:srgbClr val="1B1B1B"/>
                </a:solidFill>
                <a:effectLst/>
                <a:latin typeface="Franklin Gothic Book" panose="020B0503020102020204" pitchFamily="34" charset="0"/>
              </a:rPr>
              <a:t>: 10.1007/s00787-</a:t>
            </a:r>
            <a:br>
              <a:rPr lang="en-US" sz="1000" b="0" i="0" dirty="0">
                <a:solidFill>
                  <a:srgbClr val="1B1B1B"/>
                </a:solidFill>
                <a:effectLst/>
                <a:latin typeface="Franklin Gothic Book" panose="020B0503020102020204" pitchFamily="34" charset="0"/>
              </a:rPr>
            </a:br>
            <a:r>
              <a:rPr lang="en-US" sz="1000" b="0" i="0" dirty="0">
                <a:solidFill>
                  <a:srgbClr val="1B1B1B"/>
                </a:solidFill>
                <a:effectLst/>
                <a:latin typeface="Franklin Gothic Book" panose="020B0503020102020204" pitchFamily="34" charset="0"/>
              </a:rPr>
              <a:t>               021-01871-x. </a:t>
            </a:r>
            <a:r>
              <a:rPr lang="en-US" sz="1000" b="0" i="0" dirty="0" err="1">
                <a:solidFill>
                  <a:srgbClr val="1B1B1B"/>
                </a:solidFill>
                <a:effectLst/>
                <a:latin typeface="Franklin Gothic Book" panose="020B0503020102020204" pitchFamily="34" charset="0"/>
              </a:rPr>
              <a:t>Epub</a:t>
            </a:r>
            <a:r>
              <a:rPr lang="en-US" sz="1000" b="0" i="0" dirty="0">
                <a:solidFill>
                  <a:srgbClr val="1B1B1B"/>
                </a:solidFill>
                <a:effectLst/>
                <a:latin typeface="Franklin Gothic Book" panose="020B0503020102020204" pitchFamily="34" charset="0"/>
              </a:rPr>
              <a:t> 2021 Oct 22. PMID: 34677682; PMCID: PMC8532460.</a:t>
            </a:r>
          </a:p>
          <a:p>
            <a:pPr marL="0" indent="0" algn="just">
              <a:buNone/>
            </a:pPr>
            <a:r>
              <a:rPr lang="en-US" sz="1000" b="0" i="0" dirty="0">
                <a:solidFill>
                  <a:srgbClr val="212121"/>
                </a:solidFill>
                <a:effectLst/>
                <a:latin typeface="Franklin Gothic Book" panose="020B0503020102020204" pitchFamily="34" charset="0"/>
              </a:rPr>
              <a:t>Dalrymple RA, McKenna Maxwell L, Russell S, Duthie J. NICE guideline review: Attention deficit hyperactivity disorder: diagnosis and </a:t>
            </a:r>
            <a:br>
              <a:rPr lang="en-US" sz="1000" b="0" i="0" dirty="0">
                <a:solidFill>
                  <a:srgbClr val="212121"/>
                </a:solidFill>
                <a:effectLst/>
                <a:latin typeface="Franklin Gothic Book" panose="020B0503020102020204" pitchFamily="34" charset="0"/>
              </a:rPr>
            </a:br>
            <a:r>
              <a:rPr lang="en-US" sz="1000" b="0" i="0" dirty="0">
                <a:solidFill>
                  <a:srgbClr val="212121"/>
                </a:solidFill>
                <a:effectLst/>
                <a:latin typeface="Franklin Gothic Book" panose="020B0503020102020204" pitchFamily="34" charset="0"/>
              </a:rPr>
              <a:t>               management (NG87). Arch Dis Child Educ </a:t>
            </a:r>
            <a:r>
              <a:rPr lang="en-US" sz="1000" b="0" i="0" dirty="0" err="1">
                <a:solidFill>
                  <a:srgbClr val="212121"/>
                </a:solidFill>
                <a:effectLst/>
                <a:latin typeface="Franklin Gothic Book" panose="020B0503020102020204" pitchFamily="34" charset="0"/>
              </a:rPr>
              <a:t>Pract</a:t>
            </a:r>
            <a:r>
              <a:rPr lang="en-US" sz="1000" b="0" i="0" dirty="0">
                <a:solidFill>
                  <a:srgbClr val="212121"/>
                </a:solidFill>
                <a:effectLst/>
                <a:latin typeface="Franklin Gothic Book" panose="020B0503020102020204" pitchFamily="34" charset="0"/>
              </a:rPr>
              <a:t> Ed. 2020 Oct;105(5):289-293. </a:t>
            </a:r>
            <a:r>
              <a:rPr lang="en-US" sz="1000" b="0" i="0" dirty="0" err="1">
                <a:solidFill>
                  <a:srgbClr val="212121"/>
                </a:solidFill>
                <a:effectLst/>
                <a:latin typeface="Franklin Gothic Book" panose="020B0503020102020204" pitchFamily="34" charset="0"/>
              </a:rPr>
              <a:t>doi</a:t>
            </a:r>
            <a:r>
              <a:rPr lang="en-US" sz="1000" b="0" i="0" dirty="0">
                <a:solidFill>
                  <a:srgbClr val="212121"/>
                </a:solidFill>
                <a:effectLst/>
                <a:latin typeface="Franklin Gothic Book" panose="020B0503020102020204" pitchFamily="34" charset="0"/>
              </a:rPr>
              <a:t>: 10.1136/archdischild-2019-316928. </a:t>
            </a:r>
            <a:br>
              <a:rPr lang="en-US" sz="1000" b="0" i="0" dirty="0">
                <a:solidFill>
                  <a:srgbClr val="212121"/>
                </a:solidFill>
                <a:effectLst/>
                <a:latin typeface="Franklin Gothic Book" panose="020B0503020102020204" pitchFamily="34" charset="0"/>
              </a:rPr>
            </a:br>
            <a:r>
              <a:rPr lang="en-US" sz="1000" b="0" i="0" dirty="0">
                <a:solidFill>
                  <a:srgbClr val="212121"/>
                </a:solidFill>
                <a:effectLst/>
                <a:latin typeface="Franklin Gothic Book" panose="020B0503020102020204" pitchFamily="34" charset="0"/>
              </a:rPr>
              <a:t>               </a:t>
            </a:r>
            <a:r>
              <a:rPr lang="en-US" sz="1000" b="0" i="0" dirty="0" err="1">
                <a:solidFill>
                  <a:srgbClr val="212121"/>
                </a:solidFill>
                <a:effectLst/>
                <a:latin typeface="Franklin Gothic Book" panose="020B0503020102020204" pitchFamily="34" charset="0"/>
              </a:rPr>
              <a:t>Epub</a:t>
            </a:r>
            <a:r>
              <a:rPr lang="en-US" sz="1000" b="0" i="0" dirty="0">
                <a:solidFill>
                  <a:srgbClr val="212121"/>
                </a:solidFill>
                <a:effectLst/>
                <a:latin typeface="Franklin Gothic Book" panose="020B0503020102020204" pitchFamily="34" charset="0"/>
              </a:rPr>
              <a:t> 2019 Nov 27. PMID: 31776172.</a:t>
            </a:r>
            <a:endParaRPr lang="en-US" sz="1000" dirty="0"/>
          </a:p>
          <a:p>
            <a:pPr marL="457200" indent="-457200">
              <a:buNone/>
            </a:pPr>
            <a:r>
              <a:rPr lang="en-US" sz="1000" dirty="0"/>
              <a:t>Elia J, </a:t>
            </a:r>
            <a:r>
              <a:rPr lang="en-US" sz="1000" dirty="0" err="1"/>
              <a:t>Ambrosini</a:t>
            </a:r>
            <a:r>
              <a:rPr lang="en-US" sz="1000" dirty="0"/>
              <a:t> P, </a:t>
            </a:r>
            <a:r>
              <a:rPr lang="en-US" sz="1000" dirty="0" err="1"/>
              <a:t>Berrettini</a:t>
            </a:r>
            <a:r>
              <a:rPr lang="en-US" sz="1000" dirty="0"/>
              <a:t> W. ADHD characteristics: I. Concurrent co-</a:t>
            </a:r>
            <a:r>
              <a:rPr lang="en-US" sz="1000" dirty="0" err="1"/>
              <a:t>mobidity</a:t>
            </a:r>
            <a:r>
              <a:rPr lang="en-US" sz="1000" dirty="0"/>
              <a:t> patterns in children &amp; adolescents. </a:t>
            </a:r>
            <a:r>
              <a:rPr lang="en-US" sz="1000" i="1" dirty="0"/>
              <a:t>Child </a:t>
            </a:r>
            <a:r>
              <a:rPr lang="en-US" sz="1000" i="1" dirty="0" err="1"/>
              <a:t>Adolesc</a:t>
            </a:r>
            <a:r>
              <a:rPr lang="en-US" sz="1000" i="1" dirty="0"/>
              <a:t> Psychiatry </a:t>
            </a:r>
            <a:r>
              <a:rPr lang="en-US" sz="1000" i="1" dirty="0" err="1"/>
              <a:t>Ment</a:t>
            </a:r>
            <a:r>
              <a:rPr lang="en-US" sz="1000" i="1" dirty="0"/>
              <a:t> Health. </a:t>
            </a:r>
            <a:r>
              <a:rPr lang="en-US" sz="1000" dirty="0"/>
              <a:t>2008;2(1):15</a:t>
            </a:r>
          </a:p>
          <a:p>
            <a:pPr marL="457200" indent="-457200">
              <a:buNone/>
            </a:pPr>
            <a:endParaRPr lang="en-US" sz="1000" dirty="0">
              <a:solidFill>
                <a:schemeClr val="accent3"/>
              </a:solidFill>
              <a:ea typeface="Calibri"/>
              <a:cs typeface="Calibri"/>
            </a:endParaRPr>
          </a:p>
          <a:p>
            <a:pPr marL="457200" indent="-457200">
              <a:buNone/>
            </a:pPr>
            <a:endParaRPr lang="en-US" sz="1000" dirty="0">
              <a:solidFill>
                <a:schemeClr val="accent3"/>
              </a:solidFill>
              <a:ea typeface="Calibri"/>
              <a:cs typeface="Calibri"/>
            </a:endParaRPr>
          </a:p>
        </p:txBody>
      </p:sp>
    </p:spTree>
    <p:extLst>
      <p:ext uri="{BB962C8B-B14F-4D97-AF65-F5344CB8AC3E}">
        <p14:creationId xmlns:p14="http://schemas.microsoft.com/office/powerpoint/2010/main" val="2871584985"/>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91945-0C20-C81A-10C3-CE270926AC40}"/>
              </a:ext>
            </a:extLst>
          </p:cNvPr>
          <p:cNvSpPr>
            <a:spLocks noGrp="1"/>
          </p:cNvSpPr>
          <p:nvPr>
            <p:ph type="title"/>
          </p:nvPr>
        </p:nvSpPr>
        <p:spPr/>
        <p:txBody>
          <a:bodyPr lIns="45719" tIns="45720" rIns="45719" bIns="45720" anchor="ctr">
            <a:normAutofit/>
          </a:bodyPr>
          <a:lstStyle/>
          <a:p>
            <a:r>
              <a:rPr lang="en-US" dirty="0"/>
              <a:t>References</a:t>
            </a:r>
          </a:p>
        </p:txBody>
      </p:sp>
      <p:sp>
        <p:nvSpPr>
          <p:cNvPr id="6" name="Text Placeholder 2">
            <a:extLst>
              <a:ext uri="{FF2B5EF4-FFF2-40B4-BE49-F238E27FC236}">
                <a16:creationId xmlns:a16="http://schemas.microsoft.com/office/drawing/2014/main" id="{7ED9B79F-37AE-CB9B-F3AE-693B30009156}"/>
              </a:ext>
            </a:extLst>
          </p:cNvPr>
          <p:cNvSpPr txBox="1">
            <a:spLocks/>
          </p:cNvSpPr>
          <p:nvPr/>
        </p:nvSpPr>
        <p:spPr>
          <a:xfrm>
            <a:off x="958644" y="933450"/>
            <a:ext cx="7226711" cy="32765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20" rIns="45719" bIns="45720" anchor="t">
            <a:noAutofit/>
          </a:bodyPr>
          <a:lstStyle>
            <a:lvl1pPr marL="342900" marR="0" indent="-342900" algn="l" defTabSz="914400" rtl="0" latinLnBrk="0">
              <a:lnSpc>
                <a:spcPct val="100000"/>
              </a:lnSpc>
              <a:spcBef>
                <a:spcPts val="500"/>
              </a:spcBef>
              <a:spcAft>
                <a:spcPts val="0"/>
              </a:spcAft>
              <a:buClr>
                <a:schemeClr val="accent1"/>
              </a:buClr>
              <a:buSzPct val="125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1pPr>
            <a:lvl2pPr marL="771525" marR="0" indent="-314325"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2pPr>
            <a:lvl3pPr marL="1193800" marR="0" indent="-27940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3pPr>
            <a:lvl4pPr marL="1623060" marR="0" indent="-25146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4pPr>
            <a:lvl5pPr marL="2080260" marR="0" indent="-25146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5pPr>
            <a:lvl6pPr marL="2537460" marR="0" indent="-25146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6pPr>
            <a:lvl7pPr marL="2994660" marR="0" indent="-251460"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7pPr>
            <a:lvl8pPr marL="3451859" marR="0" indent="-251459"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8pPr>
            <a:lvl9pPr marL="3909059" marR="0" indent="-251459" algn="l" defTabSz="914400" rtl="0" latinLnBrk="0">
              <a:lnSpc>
                <a:spcPct val="100000"/>
              </a:lnSpc>
              <a:spcBef>
                <a:spcPts val="500"/>
              </a:spcBef>
              <a:spcAft>
                <a:spcPts val="0"/>
              </a:spcAft>
              <a:buClr>
                <a:schemeClr val="accent1"/>
              </a:buClr>
              <a:buSzPct val="100000"/>
              <a:buFont typeface="Arial"/>
              <a:buChar char="•"/>
              <a:tabLst/>
              <a:defRPr sz="2200" b="0" i="0" u="none" strike="noStrike" cap="none" spc="0" baseline="0">
                <a:solidFill>
                  <a:srgbClr val="454545"/>
                </a:solidFill>
                <a:uFillTx/>
                <a:latin typeface="Franklin Gothic Book"/>
                <a:ea typeface="Franklin Gothic Book"/>
                <a:cs typeface="Franklin Gothic Book"/>
                <a:sym typeface="Franklin Gothic Book"/>
              </a:defRPr>
            </a:lvl9pPr>
          </a:lstStyle>
          <a:p>
            <a:pPr marL="457200" indent="-457200">
              <a:buNone/>
            </a:pPr>
            <a:r>
              <a:rPr lang="en-US" sz="1000" dirty="0" err="1"/>
              <a:t>Eom</a:t>
            </a:r>
            <a:r>
              <a:rPr lang="en-US" sz="1000" dirty="0"/>
              <a:t> TH, Kim YH. Clinical practice guidelines for attention-deficit/hyperactivity disorder: recent updates. Clin Exp </a:t>
            </a:r>
            <a:r>
              <a:rPr lang="en-US" sz="1000" dirty="0" err="1"/>
              <a:t>Pediatr</a:t>
            </a:r>
            <a:r>
              <a:rPr lang="en-US" sz="1000" dirty="0"/>
              <a:t> 2024;67:26-34.</a:t>
            </a:r>
            <a:endParaRPr lang="en-US" sz="1000" dirty="0">
              <a:latin typeface="Franklin Gothic Book" panose="020B0503020102020204" pitchFamily="34" charset="0"/>
            </a:endParaRPr>
          </a:p>
          <a:p>
            <a:pPr marL="457200" indent="-457200">
              <a:buNone/>
            </a:pPr>
            <a:r>
              <a:rPr lang="en-US" sz="1000" dirty="0" err="1">
                <a:latin typeface="Franklin Gothic Book" panose="020B0503020102020204" pitchFamily="34" charset="0"/>
              </a:rPr>
              <a:t>Eom</a:t>
            </a:r>
            <a:r>
              <a:rPr lang="en-US" sz="1000" dirty="0">
                <a:latin typeface="Franklin Gothic Book" panose="020B0503020102020204" pitchFamily="34" charset="0"/>
              </a:rPr>
              <a:t> TH, </a:t>
            </a:r>
            <a:r>
              <a:rPr lang="en-US" sz="1000" dirty="0" err="1">
                <a:latin typeface="Franklin Gothic Book" panose="020B0503020102020204" pitchFamily="34" charset="0"/>
              </a:rPr>
              <a:t>Kimn</a:t>
            </a:r>
            <a:r>
              <a:rPr lang="en-US" sz="1000" dirty="0">
                <a:latin typeface="Franklin Gothic Book" panose="020B0503020102020204" pitchFamily="34" charset="0"/>
              </a:rPr>
              <a:t> YH. Clinical practice guidelines for attention-deficit/hyperactivity disorder: recent updates. Clin Exp </a:t>
            </a:r>
            <a:r>
              <a:rPr lang="en-US" sz="1000" dirty="0" err="1">
                <a:latin typeface="Franklin Gothic Book" panose="020B0503020102020204" pitchFamily="34" charset="0"/>
              </a:rPr>
              <a:t>Pediatr</a:t>
            </a:r>
            <a:r>
              <a:rPr lang="en-US" sz="1000" dirty="0">
                <a:latin typeface="Franklin Gothic Book" panose="020B0503020102020204" pitchFamily="34" charset="0"/>
              </a:rPr>
              <a:t> (2024).67:26-34.</a:t>
            </a:r>
            <a:endParaRPr lang="en-US" sz="1000" dirty="0"/>
          </a:p>
          <a:p>
            <a:pPr marL="457200" indent="-457200" hangingPunct="1">
              <a:buFont typeface="Arial"/>
              <a:buNone/>
            </a:pPr>
            <a:r>
              <a:rPr lang="en-US" sz="1000" b="0" i="0" dirty="0" err="1">
                <a:solidFill>
                  <a:srgbClr val="1C1D1E"/>
                </a:solidFill>
                <a:effectLst/>
                <a:latin typeface="Franklin Gothic Book" panose="020B0503020102020204" pitchFamily="34" charset="0"/>
              </a:rPr>
              <a:t>Kawabe</a:t>
            </a:r>
            <a:r>
              <a:rPr lang="en-US" sz="1000" b="0" i="0" dirty="0">
                <a:solidFill>
                  <a:srgbClr val="1C1D1E"/>
                </a:solidFill>
                <a:effectLst/>
                <a:latin typeface="Franklin Gothic Book" panose="020B0503020102020204" pitchFamily="34" charset="0"/>
              </a:rPr>
              <a:t> K, Horiuchi F, Matsumoto Yu, Inoue S, </a:t>
            </a:r>
            <a:r>
              <a:rPr lang="en-US" sz="1000" b="0" i="0" dirty="0" err="1">
                <a:solidFill>
                  <a:srgbClr val="1C1D1E"/>
                </a:solidFill>
                <a:effectLst/>
                <a:latin typeface="Franklin Gothic Book" panose="020B0503020102020204" pitchFamily="34" charset="0"/>
              </a:rPr>
              <a:t>Okazawa</a:t>
            </a:r>
            <a:r>
              <a:rPr lang="en-US" sz="1000" b="0" i="0" dirty="0">
                <a:solidFill>
                  <a:srgbClr val="1C1D1E"/>
                </a:solidFill>
                <a:effectLst/>
                <a:latin typeface="Franklin Gothic Book" panose="020B0503020102020204" pitchFamily="34" charset="0"/>
              </a:rPr>
              <a:t> M, Hosokawa R, et al. Practical clinical guidelines and pharmacological treatment for attention-deficit hyperactivity disorder in Asia. </a:t>
            </a:r>
            <a:r>
              <a:rPr lang="en-US" sz="1000" b="0" i="1" dirty="0" err="1">
                <a:solidFill>
                  <a:srgbClr val="1C1D1E"/>
                </a:solidFill>
                <a:effectLst/>
                <a:latin typeface="Franklin Gothic Book" panose="020B0503020102020204" pitchFamily="34" charset="0"/>
              </a:rPr>
              <a:t>Neuropsychopharmacol</a:t>
            </a:r>
            <a:r>
              <a:rPr lang="en-US" sz="1000" b="0" i="1" dirty="0">
                <a:solidFill>
                  <a:srgbClr val="1C1D1E"/>
                </a:solidFill>
                <a:effectLst/>
                <a:latin typeface="Franklin Gothic Book" panose="020B0503020102020204" pitchFamily="34" charset="0"/>
              </a:rPr>
              <a:t> Rep</a:t>
            </a:r>
            <a:r>
              <a:rPr lang="en-US" sz="1000" b="0" i="0" dirty="0">
                <a:solidFill>
                  <a:srgbClr val="1C1D1E"/>
                </a:solidFill>
                <a:effectLst/>
                <a:latin typeface="Franklin Gothic Book" panose="020B0503020102020204" pitchFamily="34" charset="0"/>
              </a:rPr>
              <a:t>. 2024; 44: 29–33. </a:t>
            </a:r>
          </a:p>
          <a:p>
            <a:pPr marL="457200" indent="-457200" hangingPunct="1">
              <a:buNone/>
            </a:pPr>
            <a:r>
              <a:rPr lang="en-US" sz="1000" dirty="0" err="1"/>
              <a:t>LarsonK</a:t>
            </a:r>
            <a:r>
              <a:rPr lang="en-US" sz="1000" dirty="0"/>
              <a:t>, Russ </a:t>
            </a:r>
            <a:r>
              <a:rPr lang="en-US" sz="1000" dirty="0" err="1"/>
              <a:t>SA,Kahn</a:t>
            </a:r>
            <a:r>
              <a:rPr lang="en-US" sz="1000" dirty="0"/>
              <a:t> RS, </a:t>
            </a:r>
            <a:r>
              <a:rPr lang="en-US" sz="1000" dirty="0" err="1"/>
              <a:t>Halfon</a:t>
            </a:r>
            <a:r>
              <a:rPr lang="en-US" sz="1000" dirty="0"/>
              <a:t> N. Patterns of comorbidity, functioning, and service use for US children with ADHD, 2007. Pediatrics 2011;127:462-7</a:t>
            </a:r>
            <a:endParaRPr lang="en-US" sz="1000" b="0" i="0" dirty="0">
              <a:solidFill>
                <a:srgbClr val="1C1D1E"/>
              </a:solidFill>
              <a:effectLst/>
              <a:latin typeface="Franklin Gothic Book" panose="020B0503020102020204" pitchFamily="34" charset="0"/>
            </a:endParaRPr>
          </a:p>
          <a:p>
            <a:pPr marL="457200" indent="-457200">
              <a:buNone/>
            </a:pPr>
            <a:r>
              <a:rPr lang="en-US" sz="1000" dirty="0"/>
              <a:t>Mueller KL, Tomblin JB. Examining the comorbidity </a:t>
            </a:r>
            <a:r>
              <a:rPr lang="en-US" sz="1000" dirty="0" err="1"/>
              <a:t>oflanguage</a:t>
            </a:r>
            <a:r>
              <a:rPr lang="en-US" sz="1000" dirty="0"/>
              <a:t> disorders and ADHD. </a:t>
            </a:r>
            <a:r>
              <a:rPr lang="en-US" sz="1000" i="1" dirty="0"/>
              <a:t>Top Lang </a:t>
            </a:r>
            <a:r>
              <a:rPr lang="en-US" sz="1000" i="1" dirty="0" err="1"/>
              <a:t>Disord</a:t>
            </a:r>
            <a:r>
              <a:rPr lang="en-US" sz="1000" i="1" dirty="0"/>
              <a:t>.</a:t>
            </a:r>
            <a:r>
              <a:rPr lang="en-US" sz="1000" dirty="0"/>
              <a:t> 2014;32(3):228-246</a:t>
            </a:r>
          </a:p>
          <a:p>
            <a:pPr marL="457200" indent="-457200">
              <a:buNone/>
            </a:pPr>
            <a:r>
              <a:rPr lang="en-US" sz="1000" b="0" i="0" dirty="0" err="1">
                <a:solidFill>
                  <a:srgbClr val="222222"/>
                </a:solidFill>
                <a:effectLst/>
                <a:latin typeface="Franklin Gothic Book" panose="020B0503020102020204" pitchFamily="34" charset="0"/>
              </a:rPr>
              <a:t>NeuroPsychopharmacotherapy</a:t>
            </a:r>
            <a:r>
              <a:rPr lang="en-US" sz="1000" b="0" i="0" dirty="0">
                <a:solidFill>
                  <a:srgbClr val="222222"/>
                </a:solidFill>
                <a:effectLst/>
                <a:latin typeface="Franklin Gothic Book" panose="020B0503020102020204" pitchFamily="34" charset="0"/>
              </a:rPr>
              <a:t>. Springer, Cham. </a:t>
            </a:r>
            <a:r>
              <a:rPr lang="en-US" sz="1000" b="0" i="0" dirty="0">
                <a:solidFill>
                  <a:srgbClr val="222222"/>
                </a:solidFill>
                <a:effectLst/>
                <a:latin typeface="Franklin Gothic Book" panose="020B0503020102020204" pitchFamily="34" charset="0"/>
                <a:hlinkClick r:id="rId2"/>
              </a:rPr>
              <a:t>https://doi.org/10.1007/978-3-030-62059-2_403</a:t>
            </a:r>
            <a:endParaRPr lang="en-US" sz="1000" dirty="0"/>
          </a:p>
          <a:p>
            <a:pPr marL="457200" indent="-457200">
              <a:buNone/>
            </a:pPr>
            <a:r>
              <a:rPr lang="en-US" sz="1000" b="0" i="0" dirty="0">
                <a:solidFill>
                  <a:srgbClr val="222222"/>
                </a:solidFill>
                <a:effectLst/>
                <a:latin typeface="Franklin Gothic Book" panose="020B0503020102020204" pitchFamily="34" charset="0"/>
              </a:rPr>
              <a:t>Sugimoto, A., Someya, T. (2022). International Comparison of ADHD Clinical Practice Guidelines: Comparing NICE, UMHS, and CADDRA Guidelines to Consider the Latest ADHD Practice. In: </a:t>
            </a:r>
            <a:r>
              <a:rPr lang="en-US" sz="1000" b="0" i="0" dirty="0" err="1">
                <a:solidFill>
                  <a:srgbClr val="222222"/>
                </a:solidFill>
                <a:effectLst/>
                <a:latin typeface="Franklin Gothic Book" panose="020B0503020102020204" pitchFamily="34" charset="0"/>
              </a:rPr>
              <a:t>Riederer</a:t>
            </a:r>
            <a:r>
              <a:rPr lang="en-US" sz="1000" b="0" i="0" dirty="0">
                <a:solidFill>
                  <a:srgbClr val="222222"/>
                </a:solidFill>
                <a:effectLst/>
                <a:latin typeface="Franklin Gothic Book" panose="020B0503020102020204" pitchFamily="34" charset="0"/>
              </a:rPr>
              <a:t>, P., Laux, G., </a:t>
            </a:r>
            <a:r>
              <a:rPr lang="en-US" sz="1000" b="0" i="0" dirty="0" err="1">
                <a:solidFill>
                  <a:srgbClr val="222222"/>
                </a:solidFill>
                <a:effectLst/>
                <a:latin typeface="Franklin Gothic Book" panose="020B0503020102020204" pitchFamily="34" charset="0"/>
              </a:rPr>
              <a:t>Nagatsu</a:t>
            </a:r>
            <a:r>
              <a:rPr lang="en-US" sz="1000" b="0" i="0" dirty="0">
                <a:solidFill>
                  <a:srgbClr val="222222"/>
                </a:solidFill>
                <a:effectLst/>
                <a:latin typeface="Franklin Gothic Book" panose="020B0503020102020204" pitchFamily="34" charset="0"/>
              </a:rPr>
              <a:t>, T., Le, W., </a:t>
            </a:r>
            <a:r>
              <a:rPr lang="en-US" sz="1000" b="0" i="0" dirty="0" err="1">
                <a:solidFill>
                  <a:srgbClr val="222222"/>
                </a:solidFill>
                <a:effectLst/>
                <a:latin typeface="Franklin Gothic Book" panose="020B0503020102020204" pitchFamily="34" charset="0"/>
              </a:rPr>
              <a:t>Riederer</a:t>
            </a:r>
            <a:r>
              <a:rPr lang="en-US" sz="1000" b="0" i="0" dirty="0">
                <a:solidFill>
                  <a:srgbClr val="222222"/>
                </a:solidFill>
                <a:effectLst/>
                <a:latin typeface="Franklin Gothic Book" panose="020B0503020102020204" pitchFamily="34" charset="0"/>
              </a:rPr>
              <a:t>, C. (eds)</a:t>
            </a:r>
            <a:endParaRPr lang="en-US" sz="1000" dirty="0"/>
          </a:p>
          <a:p>
            <a:pPr marL="457200" indent="-457200">
              <a:buNone/>
            </a:pPr>
            <a:r>
              <a:rPr lang="en-US" sz="1000" b="0" i="0" dirty="0">
                <a:solidFill>
                  <a:srgbClr val="222222"/>
                </a:solidFill>
                <a:effectLst/>
                <a:latin typeface="Franklin Gothic Book" panose="020B0503020102020204" pitchFamily="34" charset="0"/>
              </a:rPr>
              <a:t>Swanson, J.M., </a:t>
            </a:r>
            <a:r>
              <a:rPr lang="en-US" sz="1000" b="0" i="0" dirty="0" err="1">
                <a:solidFill>
                  <a:srgbClr val="222222"/>
                </a:solidFill>
                <a:effectLst/>
                <a:latin typeface="Franklin Gothic Book" panose="020B0503020102020204" pitchFamily="34" charset="0"/>
              </a:rPr>
              <a:t>Kinsbourne</a:t>
            </a:r>
            <a:r>
              <a:rPr lang="en-US" sz="1000" b="0" i="0" dirty="0">
                <a:solidFill>
                  <a:srgbClr val="222222"/>
                </a:solidFill>
                <a:effectLst/>
                <a:latin typeface="Franklin Gothic Book" panose="020B0503020102020204" pitchFamily="34" charset="0"/>
              </a:rPr>
              <a:t>, M., </a:t>
            </a:r>
            <a:r>
              <a:rPr lang="en-US" sz="1000" b="0" i="0" dirty="0" err="1">
                <a:solidFill>
                  <a:srgbClr val="222222"/>
                </a:solidFill>
                <a:effectLst/>
                <a:latin typeface="Franklin Gothic Book" panose="020B0503020102020204" pitchFamily="34" charset="0"/>
              </a:rPr>
              <a:t>Nigg</a:t>
            </a:r>
            <a:r>
              <a:rPr lang="en-US" sz="1000" b="0" i="0" dirty="0">
                <a:solidFill>
                  <a:srgbClr val="222222"/>
                </a:solidFill>
                <a:effectLst/>
                <a:latin typeface="Franklin Gothic Book" panose="020B0503020102020204" pitchFamily="34" charset="0"/>
              </a:rPr>
              <a:t>, J. </a:t>
            </a:r>
            <a:r>
              <a:rPr lang="en-US" sz="1000" b="0" i="1" dirty="0">
                <a:solidFill>
                  <a:srgbClr val="222222"/>
                </a:solidFill>
                <a:effectLst/>
                <a:latin typeface="Franklin Gothic Book" panose="020B0503020102020204" pitchFamily="34" charset="0"/>
              </a:rPr>
              <a:t>et al.</a:t>
            </a:r>
            <a:r>
              <a:rPr lang="en-US" sz="1000" b="0" i="0" dirty="0">
                <a:solidFill>
                  <a:srgbClr val="222222"/>
                </a:solidFill>
                <a:effectLst/>
                <a:latin typeface="Franklin Gothic Book" panose="020B0503020102020204" pitchFamily="34" charset="0"/>
              </a:rPr>
              <a:t> Etiologic Subtypes of Attention-Deficit/Hyperactivity Disorder: Brain Imaging, Molecular Genetic and Environmental Factors and the Dopamine Hypothesis. </a:t>
            </a:r>
            <a:r>
              <a:rPr lang="en-US" sz="1000" b="0" i="1" dirty="0" err="1">
                <a:solidFill>
                  <a:srgbClr val="222222"/>
                </a:solidFill>
                <a:effectLst/>
                <a:latin typeface="Franklin Gothic Book" panose="020B0503020102020204" pitchFamily="34" charset="0"/>
              </a:rPr>
              <a:t>Neuropsychol</a:t>
            </a:r>
            <a:r>
              <a:rPr lang="en-US" sz="1000" b="0" i="1" dirty="0">
                <a:solidFill>
                  <a:srgbClr val="222222"/>
                </a:solidFill>
                <a:effectLst/>
                <a:latin typeface="Franklin Gothic Book" panose="020B0503020102020204" pitchFamily="34" charset="0"/>
              </a:rPr>
              <a:t> Rev</a:t>
            </a:r>
            <a:r>
              <a:rPr lang="en-US" sz="1000" b="0" i="0" dirty="0">
                <a:solidFill>
                  <a:srgbClr val="222222"/>
                </a:solidFill>
                <a:effectLst/>
                <a:latin typeface="Franklin Gothic Book" panose="020B0503020102020204" pitchFamily="34" charset="0"/>
              </a:rPr>
              <a:t> </a:t>
            </a:r>
            <a:r>
              <a:rPr lang="en-US" sz="1000" b="1" i="0" dirty="0">
                <a:solidFill>
                  <a:srgbClr val="222222"/>
                </a:solidFill>
                <a:effectLst/>
                <a:latin typeface="Franklin Gothic Book" panose="020B0503020102020204" pitchFamily="34" charset="0"/>
              </a:rPr>
              <a:t>17</a:t>
            </a:r>
            <a:r>
              <a:rPr lang="en-US" sz="1000" b="0" i="0" dirty="0">
                <a:solidFill>
                  <a:srgbClr val="222222"/>
                </a:solidFill>
                <a:effectLst/>
                <a:latin typeface="Franklin Gothic Book" panose="020B0503020102020204" pitchFamily="34" charset="0"/>
              </a:rPr>
              <a:t>, 39–59 (2007). </a:t>
            </a:r>
            <a:r>
              <a:rPr lang="en-US" sz="1000" b="0" i="0" dirty="0">
                <a:solidFill>
                  <a:srgbClr val="222222"/>
                </a:solidFill>
                <a:effectLst/>
                <a:latin typeface="Franklin Gothic Book" panose="020B0503020102020204" pitchFamily="34" charset="0"/>
                <a:hlinkClick r:id="rId3"/>
              </a:rPr>
              <a:t>https://doi.org/10.1007/s11065-007-9019-9</a:t>
            </a:r>
            <a:endParaRPr lang="en-US" sz="1000" dirty="0">
              <a:solidFill>
                <a:schemeClr val="accent3"/>
              </a:solidFill>
              <a:ea typeface="Calibri"/>
              <a:cs typeface="Calibri"/>
            </a:endParaRPr>
          </a:p>
          <a:p>
            <a:pPr marL="457200" indent="-457200">
              <a:buNone/>
            </a:pPr>
            <a:r>
              <a:rPr lang="en-US" sz="1000" dirty="0" err="1">
                <a:solidFill>
                  <a:schemeClr val="accent3"/>
                </a:solidFill>
                <a:latin typeface="Franklin Gothic Book" panose="020B0503020102020204" pitchFamily="34" charset="0"/>
                <a:ea typeface="Calibri"/>
                <a:cs typeface="Calibri"/>
              </a:rPr>
              <a:t>Wolraich</a:t>
            </a:r>
            <a:r>
              <a:rPr lang="en-US" sz="1000" dirty="0">
                <a:solidFill>
                  <a:schemeClr val="accent3"/>
                </a:solidFill>
                <a:latin typeface="Franklin Gothic Book" panose="020B0503020102020204" pitchFamily="34" charset="0"/>
                <a:ea typeface="Calibri"/>
                <a:cs typeface="Calibri"/>
              </a:rPr>
              <a:t>, ML., Hagan, JF et al. Clinical practice guidelines for the diagnosis, evaluation, and treatment of attention-deficit/hyperactivity disorder in children and adolescents. </a:t>
            </a:r>
            <a:r>
              <a:rPr lang="en-US" sz="1000" i="1" dirty="0">
                <a:solidFill>
                  <a:schemeClr val="accent3"/>
                </a:solidFill>
                <a:latin typeface="Franklin Gothic Book" panose="020B0503020102020204" pitchFamily="34" charset="0"/>
                <a:ea typeface="Calibri"/>
                <a:cs typeface="Calibri"/>
              </a:rPr>
              <a:t>American Academy of Pediatrics </a:t>
            </a:r>
            <a:r>
              <a:rPr lang="en-US" sz="1000" dirty="0">
                <a:solidFill>
                  <a:schemeClr val="accent3"/>
                </a:solidFill>
                <a:latin typeface="Franklin Gothic Book" panose="020B0503020102020204" pitchFamily="34" charset="0"/>
                <a:ea typeface="Calibri"/>
                <a:cs typeface="Calibri"/>
              </a:rPr>
              <a:t>(2019). </a:t>
            </a:r>
            <a:r>
              <a:rPr lang="en-US" sz="1000" b="0" i="0" dirty="0">
                <a:solidFill>
                  <a:srgbClr val="1A1A1A"/>
                </a:solidFill>
                <a:effectLst/>
                <a:latin typeface="Franklin Gothic Book" panose="020B0503020102020204" pitchFamily="34" charset="0"/>
              </a:rPr>
              <a:t>144 (4): e20192528.</a:t>
            </a:r>
          </a:p>
          <a:p>
            <a:pPr marL="457200" indent="-457200">
              <a:buNone/>
            </a:pPr>
            <a:r>
              <a:rPr lang="en-US" sz="1000" dirty="0" err="1"/>
              <a:t>Wolraich</a:t>
            </a:r>
            <a:r>
              <a:rPr lang="en-US" sz="1000" dirty="0"/>
              <a:t> ML, </a:t>
            </a:r>
            <a:r>
              <a:rPr lang="en-US" sz="1000" dirty="0" err="1"/>
              <a:t>Wibbelsman</a:t>
            </a:r>
            <a:r>
              <a:rPr lang="en-US" sz="1000" dirty="0"/>
              <a:t> CJ, Brown TE, Evans SW, </a:t>
            </a:r>
            <a:r>
              <a:rPr lang="en-US" sz="1000" dirty="0" err="1"/>
              <a:t>Gotlieb</a:t>
            </a:r>
            <a:r>
              <a:rPr lang="en-US" sz="1000" dirty="0"/>
              <a:t> EM, Knight JR, et al. Attention-deficit/hyperactivity disorder among adolescents: a review of the diagnosis, treatment, and clinical implications. Pediatrics 2005;115:1734-46.</a:t>
            </a:r>
          </a:p>
          <a:p>
            <a:pPr marL="457200" indent="-457200">
              <a:buNone/>
            </a:pPr>
            <a:endParaRPr lang="en-US" sz="1000" dirty="0">
              <a:solidFill>
                <a:schemeClr val="accent3"/>
              </a:solidFill>
              <a:latin typeface="Franklin Gothic Book" panose="020B0503020102020204" pitchFamily="34" charset="0"/>
              <a:ea typeface="Calibri"/>
              <a:cs typeface="Calibri"/>
            </a:endParaRPr>
          </a:p>
        </p:txBody>
      </p:sp>
    </p:spTree>
    <p:extLst>
      <p:ext uri="{BB962C8B-B14F-4D97-AF65-F5344CB8AC3E}">
        <p14:creationId xmlns:p14="http://schemas.microsoft.com/office/powerpoint/2010/main" val="2690570171"/>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Title 1"/>
          <p:cNvSpPr txBox="1">
            <a:spLocks noGrp="1"/>
          </p:cNvSpPr>
          <p:nvPr>
            <p:ph type="title"/>
          </p:nvPr>
        </p:nvSpPr>
        <p:spPr>
          <a:xfrm>
            <a:off x="457200" y="2143125"/>
            <a:ext cx="8229600" cy="857250"/>
          </a:xfrm>
          <a:prstGeom prst="rect">
            <a:avLst/>
          </a:prstGeom>
        </p:spPr>
        <p:txBody>
          <a:bodyPr/>
          <a:lstStyle>
            <a:lvl1pPr defTabSz="1219169"/>
          </a:lstStyle>
          <a:p>
            <a:r>
              <a:t>Questions?</a:t>
            </a:r>
          </a:p>
        </p:txBody>
      </p:sp>
      <p:sp>
        <p:nvSpPr>
          <p:cNvPr id="232" name="Slide Number Placeholder 4"/>
          <p:cNvSpPr txBox="1">
            <a:spLocks noGrp="1"/>
          </p:cNvSpPr>
          <p:nvPr>
            <p:ph type="sldNum" sz="quarter" idx="2"/>
          </p:nvPr>
        </p:nvSpPr>
        <p:spPr>
          <a:xfrm>
            <a:off x="8794191" y="138182"/>
            <a:ext cx="273610" cy="2649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42</a:t>
            </a:fld>
            <a:endParaRP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Title 1"/>
          <p:cNvSpPr txBox="1">
            <a:spLocks noGrp="1"/>
          </p:cNvSpPr>
          <p:nvPr>
            <p:ph type="ctrTitle"/>
          </p:nvPr>
        </p:nvSpPr>
        <p:spPr>
          <a:xfrm>
            <a:off x="800098" y="2266950"/>
            <a:ext cx="7543801" cy="1102520"/>
          </a:xfrm>
          <a:prstGeom prst="rect">
            <a:avLst/>
          </a:prstGeom>
        </p:spPr>
        <p:txBody>
          <a:bodyPr/>
          <a:lstStyle/>
          <a:p>
            <a:r>
              <a:rPr lang="en-US" dirty="0"/>
              <a:t>Attention Deficit Hyperactivity Disorder Clinical Treatment Guidelines Update</a:t>
            </a:r>
            <a:endParaRPr dirty="0"/>
          </a:p>
        </p:txBody>
      </p:sp>
      <p:sp>
        <p:nvSpPr>
          <p:cNvPr id="104" name="Subtitle 2"/>
          <p:cNvSpPr txBox="1">
            <a:spLocks noGrp="1"/>
          </p:cNvSpPr>
          <p:nvPr>
            <p:ph type="subTitle" sz="quarter" idx="1"/>
          </p:nvPr>
        </p:nvSpPr>
        <p:spPr>
          <a:xfrm>
            <a:off x="1371599" y="3409948"/>
            <a:ext cx="6400801" cy="1102520"/>
          </a:xfrm>
          <a:prstGeom prst="rect">
            <a:avLst/>
          </a:prstGeom>
        </p:spPr>
        <p:txBody>
          <a:bodyPr/>
          <a:lstStyle/>
          <a:p>
            <a:pPr>
              <a:lnSpc>
                <a:spcPct val="80000"/>
              </a:lnSpc>
              <a:spcBef>
                <a:spcPts val="300"/>
              </a:spcBef>
              <a:defRPr sz="1600"/>
            </a:pPr>
            <a:r>
              <a:rPr dirty="0"/>
              <a:t>Je</a:t>
            </a:r>
            <a:r>
              <a:rPr lang="en-US" dirty="0"/>
              <a:t>nnifer P. Tomlinson</a:t>
            </a:r>
            <a:r>
              <a:rPr dirty="0"/>
              <a:t>, </a:t>
            </a:r>
            <a:r>
              <a:rPr lang="en-US" dirty="0"/>
              <a:t>Maj, USAF, BSC</a:t>
            </a:r>
            <a:endParaRPr dirty="0"/>
          </a:p>
          <a:p>
            <a:pPr>
              <a:lnSpc>
                <a:spcPct val="80000"/>
              </a:lnSpc>
              <a:spcBef>
                <a:spcPts val="300"/>
              </a:spcBef>
              <a:defRPr sz="1600"/>
            </a:pPr>
            <a:r>
              <a:rPr lang="en-US" dirty="0"/>
              <a:t>75</a:t>
            </a:r>
            <a:r>
              <a:rPr lang="en-US" baseline="30000" dirty="0"/>
              <a:t>th</a:t>
            </a:r>
            <a:r>
              <a:rPr lang="en-US" dirty="0"/>
              <a:t> Medical Group</a:t>
            </a:r>
            <a:endParaRPr dirty="0"/>
          </a:p>
          <a:p>
            <a:pPr>
              <a:lnSpc>
                <a:spcPct val="80000"/>
              </a:lnSpc>
              <a:spcBef>
                <a:spcPts val="300"/>
              </a:spcBef>
              <a:defRPr sz="1600"/>
            </a:pPr>
            <a:r>
              <a:rPr lang="en-US" dirty="0"/>
              <a:t>Hill Air Force Base, Utah</a:t>
            </a:r>
            <a:endParaRPr dirty="0"/>
          </a:p>
          <a:p>
            <a:pPr>
              <a:lnSpc>
                <a:spcPct val="80000"/>
              </a:lnSpc>
              <a:spcBef>
                <a:spcPts val="300"/>
              </a:spcBef>
              <a:defRPr sz="1600"/>
            </a:pPr>
            <a:r>
              <a:rPr lang="en-US" dirty="0"/>
              <a:t>16 February 2025</a:t>
            </a:r>
            <a:endParaRPr dirty="0"/>
          </a:p>
        </p:txBody>
      </p:sp>
    </p:spTree>
    <p:extLst>
      <p:ext uri="{BB962C8B-B14F-4D97-AF65-F5344CB8AC3E}">
        <p14:creationId xmlns:p14="http://schemas.microsoft.com/office/powerpoint/2010/main" val="3188231897"/>
      </p:ext>
    </p:extLst>
  </p:cSld>
  <p:clrMapOvr>
    <a:masterClrMapping/>
  </p:clrMapOvr>
  <p:transition spd="med"/>
</p:sld>
</file>

<file path=ppt/theme/theme1.xml><?xml version="1.0" encoding="utf-8"?>
<a:theme xmlns:a="http://schemas.openxmlformats.org/drawingml/2006/main" name="Office Theme">
  <a:themeElements>
    <a:clrScheme name="Office Theme">
      <a:dk1>
        <a:srgbClr val="283446"/>
      </a:dk1>
      <a:lt1>
        <a:srgbClr val="FFFFFF"/>
      </a:lt1>
      <a:dk2>
        <a:srgbClr val="A7A7A7"/>
      </a:dk2>
      <a:lt2>
        <a:srgbClr val="535353"/>
      </a:lt2>
      <a:accent1>
        <a:srgbClr val="582831"/>
      </a:accent1>
      <a:accent2>
        <a:srgbClr val="6C82A7"/>
      </a:accent2>
      <a:accent3>
        <a:srgbClr val="283446"/>
      </a:accent3>
      <a:accent4>
        <a:srgbClr val="3D4D69"/>
      </a:accent4>
      <a:accent5>
        <a:srgbClr val="C4BD97"/>
      </a:accent5>
      <a:accent6>
        <a:srgbClr val="BFC6D4"/>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82831"/>
      </a:accent1>
      <a:accent2>
        <a:srgbClr val="6C82A7"/>
      </a:accent2>
      <a:accent3>
        <a:srgbClr val="283446"/>
      </a:accent3>
      <a:accent4>
        <a:srgbClr val="3D4D69"/>
      </a:accent4>
      <a:accent5>
        <a:srgbClr val="C4BD97"/>
      </a:accent5>
      <a:accent6>
        <a:srgbClr val="BFC6D4"/>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3"/>
            </a:solidFill>
            <a:effectLst/>
            <a:uFillTx/>
            <a:latin typeface="Franklin Gothic Book"/>
            <a:ea typeface="Franklin Gothic Book"/>
            <a:cs typeface="Franklin Gothic Book"/>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874DAFE8B67040BBB5DCBA742EFE2E" ma:contentTypeVersion="13" ma:contentTypeDescription="Create a new document." ma:contentTypeScope="" ma:versionID="0e36d32a164cddb4ad70b788c122d073">
  <xsd:schema xmlns:xsd="http://www.w3.org/2001/XMLSchema" xmlns:xs="http://www.w3.org/2001/XMLSchema" xmlns:p="http://schemas.microsoft.com/office/2006/metadata/properties" xmlns:ns2="cc2ef50c-479a-4d2b-99a4-f061b949e03d" xmlns:ns3="795a5f28-efb3-42e1-91d0-a379815a6c4e" targetNamespace="http://schemas.microsoft.com/office/2006/metadata/properties" ma:root="true" ma:fieldsID="f807332979d58e7aa4ded6763f698c8d" ns2:_="" ns3:_="">
    <xsd:import namespace="cc2ef50c-479a-4d2b-99a4-f061b949e03d"/>
    <xsd:import namespace="795a5f28-efb3-42e1-91d0-a379815a6c4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2ef50c-479a-4d2b-99a4-f061b949e0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fe196db-0334-4477-9bbc-2f8ce82265de"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5a5f28-efb3-42e1-91d0-a379815a6c4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bd86e5d-35a3-4a68-8467-ab385388bebe}" ma:internalName="TaxCatchAll" ma:showField="CatchAllData" ma:web="795a5f28-efb3-42e1-91d0-a379815a6c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95a5f28-efb3-42e1-91d0-a379815a6c4e" xsi:nil="true"/>
    <lcf76f155ced4ddcb4097134ff3c332f xmlns="cc2ef50c-479a-4d2b-99a4-f061b949e03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9A9603A-2FDF-4B10-931B-15918E9E4D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2ef50c-479a-4d2b-99a4-f061b949e03d"/>
    <ds:schemaRef ds:uri="795a5f28-efb3-42e1-91d0-a379815a6c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9F845EA-4E78-426B-962B-42EB5689E1B3}">
  <ds:schemaRefs>
    <ds:schemaRef ds:uri="http://schemas.microsoft.com/sharepoint/v3/contenttype/forms"/>
  </ds:schemaRefs>
</ds:datastoreItem>
</file>

<file path=customXml/itemProps3.xml><?xml version="1.0" encoding="utf-8"?>
<ds:datastoreItem xmlns:ds="http://schemas.openxmlformats.org/officeDocument/2006/customXml" ds:itemID="{47E2ACA2-E70B-4576-A31A-0FE8B46450F1}">
  <ds:schemaRefs>
    <ds:schemaRef ds:uri="http://purl.org/dc/dcmitype/"/>
    <ds:schemaRef ds:uri="795a5f28-efb3-42e1-91d0-a379815a6c4e"/>
    <ds:schemaRef ds:uri="http://schemas.microsoft.com/office/2006/metadata/properties"/>
    <ds:schemaRef ds:uri="cc2ef50c-479a-4d2b-99a4-f061b949e03d"/>
    <ds:schemaRef ds:uri="http://schemas.openxmlformats.org/package/2006/metadata/core-properties"/>
    <ds:schemaRef ds:uri="http://purl.org/dc/terms/"/>
    <ds:schemaRef ds:uri="http://purl.org/dc/elements/1.1/"/>
    <ds:schemaRef ds:uri="http://schemas.microsoft.com/office/2006/documentManagement/typ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4098</TotalTime>
  <Words>3609</Words>
  <Application>Microsoft Office PowerPoint</Application>
  <PresentationFormat>On-screen Show (16:9)</PresentationFormat>
  <Paragraphs>395</Paragraphs>
  <Slides>43</Slides>
  <Notes>25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43</vt:i4>
      </vt:variant>
    </vt:vector>
  </HeadingPairs>
  <TitlesOfParts>
    <vt:vector size="57" baseType="lpstr">
      <vt:lpstr>Arial</vt:lpstr>
      <vt:lpstr>Calibri</vt:lpstr>
      <vt:lpstr>Franklin Gothic Book</vt:lpstr>
      <vt:lpstr>Franklin Gothic Medium</vt:lpstr>
      <vt:lpstr>Garamond</vt:lpstr>
      <vt:lpstr>Inter-Regular</vt:lpstr>
      <vt:lpstr>Nunito</vt:lpstr>
      <vt:lpstr>Open Sans</vt:lpstr>
      <vt:lpstr>Roboto</vt:lpstr>
      <vt:lpstr>Source Sans Pro</vt:lpstr>
      <vt:lpstr>Tahoma</vt:lpstr>
      <vt:lpstr>var(--fonts-poppins)</vt:lpstr>
      <vt:lpstr>Wingdings</vt:lpstr>
      <vt:lpstr>Office Theme</vt:lpstr>
      <vt:lpstr>Attention-Deficit/Hyperactivity Disorder Clinical Treatment Guidelines Update</vt:lpstr>
      <vt:lpstr>Presenter</vt:lpstr>
      <vt:lpstr>Jennifer Tomlinson, PharmD, MS</vt:lpstr>
      <vt:lpstr>Disclosures</vt:lpstr>
      <vt:lpstr>Learning Objectives</vt:lpstr>
      <vt:lpstr>Knowledge Check #1</vt:lpstr>
      <vt:lpstr>Defining ADHD</vt:lpstr>
      <vt:lpstr>Defining ADHD</vt:lpstr>
      <vt:lpstr>Defining ADHD</vt:lpstr>
      <vt:lpstr>Neurobiological changes in ADHD</vt:lpstr>
      <vt:lpstr>Neurobiology: Attention Regulation</vt:lpstr>
      <vt:lpstr>Neurobiology: Behavior Regulation</vt:lpstr>
      <vt:lpstr>Neurobiology: Emotion Regulation</vt:lpstr>
      <vt:lpstr>Dopamine Deficit Transfer Theory</vt:lpstr>
      <vt:lpstr>Current Guidelines: Pharmacological Treatments</vt:lpstr>
      <vt:lpstr>American Academy of Pediatrics (AAP) 2019</vt:lpstr>
      <vt:lpstr>Canadian (CADDRA) Guideline 2020</vt:lpstr>
      <vt:lpstr>Spanish Guideline 2017</vt:lpstr>
      <vt:lpstr>National institute for Health and Care Excellence (NICE) Guideline 2018 (United Kingdom)</vt:lpstr>
      <vt:lpstr>Asia Guideline 2024</vt:lpstr>
      <vt:lpstr>Co-morbid Conditions to Consider</vt:lpstr>
      <vt:lpstr>Determining a Pharmacological Treatment</vt:lpstr>
      <vt:lpstr>Medication Side Effects to Consider</vt:lpstr>
      <vt:lpstr>Other Considerations</vt:lpstr>
      <vt:lpstr>Knowledge Check #2</vt:lpstr>
      <vt:lpstr>FDA-Approved non-stimulants</vt:lpstr>
      <vt:lpstr>Multimodal Approach to Treatment: Non-pharmacological</vt:lpstr>
      <vt:lpstr>Lifestyle multimodal approach: Cognitive Behavioral Therapy</vt:lpstr>
      <vt:lpstr>Lifestyle multimodal approach: Mindfulness Cognitive Behavioral Therapy </vt:lpstr>
      <vt:lpstr>Lifestyle multimodal approach: Social Skills Training</vt:lpstr>
      <vt:lpstr>Long-term Prognosis</vt:lpstr>
      <vt:lpstr>Knowledge Check #3</vt:lpstr>
      <vt:lpstr>Bridging the gap for Patients, Providers, and Mission</vt:lpstr>
      <vt:lpstr>Knowledge Check #1</vt:lpstr>
      <vt:lpstr>Knowledge Check #1</vt:lpstr>
      <vt:lpstr>Knowledge Check #2</vt:lpstr>
      <vt:lpstr>Knowledge Check #2</vt:lpstr>
      <vt:lpstr>Knowledge Check #3</vt:lpstr>
      <vt:lpstr>Knowledge Check #3</vt:lpstr>
      <vt:lpstr>References</vt:lpstr>
      <vt:lpstr>References</vt:lpstr>
      <vt:lpstr>Questions?</vt:lpstr>
      <vt:lpstr>Attention Deficit Hyperactivity Disorder Clinical Treatment Guidelines Update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Non-Opioid Medications for the Management of Chronic Pain</dc:title>
  <dc:creator>Soulati, Teresa D (Dawn) CIV DHA WRIGHT-PATT 88TH MDG (USA)</dc:creator>
  <cp:lastModifiedBy>Tomlinson, Jennifer P Maj USAF DHA HILL 75TH MDG (USA)</cp:lastModifiedBy>
  <cp:revision>249</cp:revision>
  <dcterms:modified xsi:type="dcterms:W3CDTF">2025-02-06T22:08:34Z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0x01010036874DAFE8B67040BBB5DCBA742EFE2E</vt:lpwstr>
  </property>
</Properties>
</file>