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8819" r:id="rId4"/>
  </p:sldMasterIdLst>
  <p:notesMasterIdLst>
    <p:notesMasterId r:id="rId56"/>
  </p:notesMasterIdLst>
  <p:handoutMasterIdLst>
    <p:handoutMasterId r:id="rId57"/>
  </p:handoutMasterIdLst>
  <p:sldIdLst>
    <p:sldId id="1581" r:id="rId5"/>
    <p:sldId id="1717" r:id="rId6"/>
    <p:sldId id="2147483555" r:id="rId7"/>
    <p:sldId id="2147483556" r:id="rId8"/>
    <p:sldId id="2147483557" r:id="rId9"/>
    <p:sldId id="2147483558" r:id="rId10"/>
    <p:sldId id="2147483559" r:id="rId11"/>
    <p:sldId id="2147483584" r:id="rId12"/>
    <p:sldId id="2147483586" r:id="rId13"/>
    <p:sldId id="2147483588" r:id="rId14"/>
    <p:sldId id="2147483590" r:id="rId15"/>
    <p:sldId id="2147483632" r:id="rId16"/>
    <p:sldId id="2147483635" r:id="rId17"/>
    <p:sldId id="2147483636" r:id="rId18"/>
    <p:sldId id="2147483637" r:id="rId19"/>
    <p:sldId id="2147483641" r:id="rId20"/>
    <p:sldId id="2147483640" r:id="rId21"/>
    <p:sldId id="2147483594" r:id="rId22"/>
    <p:sldId id="2147483642" r:id="rId23"/>
    <p:sldId id="2147483643" r:id="rId24"/>
    <p:sldId id="2147483634" r:id="rId25"/>
    <p:sldId id="2147483610" r:id="rId26"/>
    <p:sldId id="2147483611" r:id="rId27"/>
    <p:sldId id="2147483645" r:id="rId28"/>
    <p:sldId id="2147483644" r:id="rId29"/>
    <p:sldId id="2147483617" r:id="rId30"/>
    <p:sldId id="2147483618" r:id="rId31"/>
    <p:sldId id="2147483602" r:id="rId32"/>
    <p:sldId id="2147483566" r:id="rId33"/>
    <p:sldId id="2147483613" r:id="rId34"/>
    <p:sldId id="2147483575" r:id="rId35"/>
    <p:sldId id="2147483578" r:id="rId36"/>
    <p:sldId id="2147483577" r:id="rId37"/>
    <p:sldId id="2147483619" r:id="rId38"/>
    <p:sldId id="2147483579" r:id="rId39"/>
    <p:sldId id="2147483620" r:id="rId40"/>
    <p:sldId id="2147483646" r:id="rId41"/>
    <p:sldId id="2147483609" r:id="rId42"/>
    <p:sldId id="2147483621" r:id="rId43"/>
    <p:sldId id="2147483647" r:id="rId44"/>
    <p:sldId id="256" r:id="rId45"/>
    <p:sldId id="2147483629" r:id="rId46"/>
    <p:sldId id="2147483567" r:id="rId47"/>
    <p:sldId id="2147483598" r:id="rId48"/>
    <p:sldId id="2147483597" r:id="rId49"/>
    <p:sldId id="2147483600" r:id="rId50"/>
    <p:sldId id="2147483560" r:id="rId51"/>
    <p:sldId id="2147483561" r:id="rId52"/>
    <p:sldId id="2147483605" r:id="rId53"/>
    <p:sldId id="257" r:id="rId54"/>
    <p:sldId id="2147483606"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3604B95-2709-4393-A1B4-382A406CDA09}">
          <p14:sldIdLst>
            <p14:sldId id="1581"/>
            <p14:sldId id="1717"/>
            <p14:sldId id="2147483555"/>
            <p14:sldId id="2147483556"/>
            <p14:sldId id="2147483557"/>
            <p14:sldId id="2147483558"/>
            <p14:sldId id="2147483559"/>
            <p14:sldId id="2147483584"/>
            <p14:sldId id="2147483586"/>
            <p14:sldId id="2147483588"/>
            <p14:sldId id="2147483590"/>
            <p14:sldId id="2147483632"/>
            <p14:sldId id="2147483635"/>
            <p14:sldId id="2147483636"/>
            <p14:sldId id="2147483637"/>
            <p14:sldId id="2147483641"/>
            <p14:sldId id="2147483640"/>
            <p14:sldId id="2147483594"/>
            <p14:sldId id="2147483642"/>
            <p14:sldId id="2147483643"/>
            <p14:sldId id="2147483634"/>
            <p14:sldId id="2147483610"/>
            <p14:sldId id="2147483611"/>
            <p14:sldId id="2147483645"/>
            <p14:sldId id="2147483644"/>
            <p14:sldId id="2147483617"/>
            <p14:sldId id="2147483618"/>
            <p14:sldId id="2147483602"/>
            <p14:sldId id="2147483566"/>
            <p14:sldId id="2147483613"/>
            <p14:sldId id="2147483575"/>
            <p14:sldId id="2147483578"/>
            <p14:sldId id="2147483577"/>
            <p14:sldId id="2147483619"/>
            <p14:sldId id="2147483579"/>
            <p14:sldId id="2147483620"/>
            <p14:sldId id="2147483646"/>
            <p14:sldId id="2147483609"/>
            <p14:sldId id="2147483621"/>
            <p14:sldId id="2147483647"/>
            <p14:sldId id="256"/>
            <p14:sldId id="2147483629"/>
            <p14:sldId id="2147483567"/>
            <p14:sldId id="2147483598"/>
            <p14:sldId id="2147483597"/>
            <p14:sldId id="2147483600"/>
            <p14:sldId id="2147483560"/>
            <p14:sldId id="2147483561"/>
            <p14:sldId id="2147483605"/>
            <p14:sldId id="257"/>
            <p14:sldId id="21474836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MAL, JEREMY D Lt Col USAF PACAF 8 MDOS/CC" initials="MSOffice" lastIdx="1" clrIdx="0"/>
  <p:cmAuthor id="2" name="ZAMORA, HILDA R MSgt USAF PACAF 8 MDG/SGSM" initials="ZHRMUP8M" lastIdx="1" clrIdx="1">
    <p:extLst>
      <p:ext uri="{19B8F6BF-5375-455C-9EA6-DF929625EA0E}">
        <p15:presenceInfo xmlns:p15="http://schemas.microsoft.com/office/powerpoint/2012/main" userId="S-1-5-21-1271409858-1095883707-2794662393-561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97EC6"/>
    <a:srgbClr val="0099FF"/>
    <a:srgbClr val="002060"/>
    <a:srgbClr val="9933FF"/>
    <a:srgbClr val="FF33CC"/>
    <a:srgbClr val="2606E8"/>
    <a:srgbClr val="CC66FF"/>
    <a:srgbClr val="00FF00"/>
    <a:srgbClr val="E8EE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p:cViewPr varScale="1">
        <p:scale>
          <a:sx n="68" d="100"/>
          <a:sy n="68" d="100"/>
        </p:scale>
        <p:origin x="1086" y="6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10"/>
            <a:ext cx="3038475" cy="466726"/>
          </a:xfrm>
          <a:prstGeom prst="rect">
            <a:avLst/>
          </a:prstGeom>
        </p:spPr>
        <p:txBody>
          <a:bodyPr vert="horz" lIns="90390" tIns="45196" rIns="90390" bIns="45196" rtlCol="0"/>
          <a:lstStyle>
            <a:lvl1pPr algn="l">
              <a:defRPr sz="1200"/>
            </a:lvl1pPr>
          </a:lstStyle>
          <a:p>
            <a:endParaRPr lang="en-US"/>
          </a:p>
        </p:txBody>
      </p:sp>
      <p:sp>
        <p:nvSpPr>
          <p:cNvPr id="3" name="Date Placeholder 2"/>
          <p:cNvSpPr>
            <a:spLocks noGrp="1"/>
          </p:cNvSpPr>
          <p:nvPr>
            <p:ph type="dt" sz="quarter" idx="1"/>
          </p:nvPr>
        </p:nvSpPr>
        <p:spPr>
          <a:xfrm>
            <a:off x="3970339" y="10"/>
            <a:ext cx="3038475" cy="466726"/>
          </a:xfrm>
          <a:prstGeom prst="rect">
            <a:avLst/>
          </a:prstGeom>
        </p:spPr>
        <p:txBody>
          <a:bodyPr vert="horz" lIns="90390" tIns="45196" rIns="90390" bIns="45196" rtlCol="0"/>
          <a:lstStyle>
            <a:lvl1pPr algn="r">
              <a:defRPr sz="1200"/>
            </a:lvl1pPr>
          </a:lstStyle>
          <a:p>
            <a:fld id="{194C6676-0CFD-442D-BF39-0FE89F98B770}" type="datetimeFigureOut">
              <a:rPr lang="en-US" smtClean="0"/>
              <a:t>2/12/2025</a:t>
            </a:fld>
            <a:endParaRPr lang="en-US"/>
          </a:p>
        </p:txBody>
      </p:sp>
      <p:sp>
        <p:nvSpPr>
          <p:cNvPr id="4" name="Footer Placeholder 3"/>
          <p:cNvSpPr>
            <a:spLocks noGrp="1"/>
          </p:cNvSpPr>
          <p:nvPr>
            <p:ph type="ftr" sz="quarter" idx="2"/>
          </p:nvPr>
        </p:nvSpPr>
        <p:spPr>
          <a:xfrm>
            <a:off x="10" y="8829688"/>
            <a:ext cx="3038475" cy="466726"/>
          </a:xfrm>
          <a:prstGeom prst="rect">
            <a:avLst/>
          </a:prstGeom>
        </p:spPr>
        <p:txBody>
          <a:bodyPr vert="horz" lIns="90390" tIns="45196" rIns="90390" bIns="4519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88"/>
            <a:ext cx="3038475" cy="466726"/>
          </a:xfrm>
          <a:prstGeom prst="rect">
            <a:avLst/>
          </a:prstGeom>
        </p:spPr>
        <p:txBody>
          <a:bodyPr vert="horz" lIns="90390" tIns="45196" rIns="90390" bIns="45196" rtlCol="0" anchor="b"/>
          <a:lstStyle>
            <a:lvl1pPr algn="r">
              <a:defRPr sz="1200"/>
            </a:lvl1pPr>
          </a:lstStyle>
          <a:p>
            <a:fld id="{E48A0750-7CF1-48B5-BE5D-B6455E22E858}" type="slidenum">
              <a:rPr lang="en-US" smtClean="0"/>
              <a:t>‹#›</a:t>
            </a:fld>
            <a:endParaRPr lang="en-US"/>
          </a:p>
        </p:txBody>
      </p:sp>
    </p:spTree>
    <p:extLst>
      <p:ext uri="{BB962C8B-B14F-4D97-AF65-F5344CB8AC3E}">
        <p14:creationId xmlns:p14="http://schemas.microsoft.com/office/powerpoint/2010/main" val="3270205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9"/>
            <a:ext cx="3037841" cy="464821"/>
          </a:xfrm>
          <a:prstGeom prst="rect">
            <a:avLst/>
          </a:prstGeom>
        </p:spPr>
        <p:txBody>
          <a:bodyPr vert="horz" lIns="91906" tIns="45952" rIns="91906" bIns="45952" rtlCol="0"/>
          <a:lstStyle>
            <a:lvl1pPr algn="l">
              <a:defRPr sz="1200"/>
            </a:lvl1pPr>
          </a:lstStyle>
          <a:p>
            <a:pPr>
              <a:defRPr/>
            </a:pPr>
            <a:endParaRPr lang="en-US"/>
          </a:p>
        </p:txBody>
      </p:sp>
      <p:sp>
        <p:nvSpPr>
          <p:cNvPr id="3" name="Date Placeholder 2"/>
          <p:cNvSpPr>
            <a:spLocks noGrp="1"/>
          </p:cNvSpPr>
          <p:nvPr>
            <p:ph type="dt" idx="1"/>
          </p:nvPr>
        </p:nvSpPr>
        <p:spPr>
          <a:xfrm>
            <a:off x="3970950" y="9"/>
            <a:ext cx="3037841" cy="464821"/>
          </a:xfrm>
          <a:prstGeom prst="rect">
            <a:avLst/>
          </a:prstGeom>
        </p:spPr>
        <p:txBody>
          <a:bodyPr vert="horz" lIns="91906" tIns="45952" rIns="91906" bIns="45952" rtlCol="0"/>
          <a:lstStyle>
            <a:lvl1pPr algn="r">
              <a:defRPr sz="1200"/>
            </a:lvl1pPr>
          </a:lstStyle>
          <a:p>
            <a:pPr>
              <a:defRPr/>
            </a:pPr>
            <a:fld id="{E0553D66-373D-4799-901F-C1829BB9FDD5}" type="datetimeFigureOut">
              <a:rPr lang="en-US"/>
              <a:pPr>
                <a:defRPr/>
              </a:pPr>
              <a:t>2/12/2025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906" tIns="45952" rIns="91906" bIns="45952" rtlCol="0" anchor="ctr"/>
          <a:lstStyle/>
          <a:p>
            <a:pPr lvl="0"/>
            <a:endParaRPr lang="en-US" noProof="0"/>
          </a:p>
        </p:txBody>
      </p:sp>
      <p:sp>
        <p:nvSpPr>
          <p:cNvPr id="5" name="Notes Placeholder 4"/>
          <p:cNvSpPr>
            <a:spLocks noGrp="1"/>
          </p:cNvSpPr>
          <p:nvPr>
            <p:ph type="body" sz="quarter" idx="3"/>
          </p:nvPr>
        </p:nvSpPr>
        <p:spPr>
          <a:xfrm>
            <a:off x="701041" y="4415799"/>
            <a:ext cx="5608320" cy="4183381"/>
          </a:xfrm>
          <a:prstGeom prst="rect">
            <a:avLst/>
          </a:prstGeom>
        </p:spPr>
        <p:txBody>
          <a:bodyPr vert="horz" lIns="91906" tIns="45952" rIns="91906" bIns="4595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7" y="8829975"/>
            <a:ext cx="3037841" cy="464821"/>
          </a:xfrm>
          <a:prstGeom prst="rect">
            <a:avLst/>
          </a:prstGeom>
        </p:spPr>
        <p:txBody>
          <a:bodyPr vert="horz" lIns="91906" tIns="45952" rIns="91906" bIns="45952"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950" y="8829975"/>
            <a:ext cx="3037841" cy="464821"/>
          </a:xfrm>
          <a:prstGeom prst="rect">
            <a:avLst/>
          </a:prstGeom>
        </p:spPr>
        <p:txBody>
          <a:bodyPr vert="horz" lIns="91906" tIns="45952" rIns="91906" bIns="45952" rtlCol="0" anchor="b"/>
          <a:lstStyle>
            <a:lvl1pPr algn="r">
              <a:defRPr sz="1200"/>
            </a:lvl1pPr>
          </a:lstStyle>
          <a:p>
            <a:pPr>
              <a:defRPr/>
            </a:pPr>
            <a:fld id="{EA4627AC-BF6C-4803-9C87-F27FC06C07F6}" type="slidenum">
              <a:rPr lang="en-US"/>
              <a:pPr>
                <a:defRPr/>
              </a:pPr>
              <a:t>‹#›</a:t>
            </a:fld>
            <a:endParaRPr lang="en-US"/>
          </a:p>
        </p:txBody>
      </p:sp>
    </p:spTree>
    <p:extLst>
      <p:ext uri="{BB962C8B-B14F-4D97-AF65-F5344CB8AC3E}">
        <p14:creationId xmlns:p14="http://schemas.microsoft.com/office/powerpoint/2010/main" val="3550634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acom.mil/Portals/55/Documents/Travel%20Requirements/INDOPACOM%20Theater%20Entry%20Requirements%20FY24_Shareable.pdf?ver=c1eu-6ocuy6pS5rNY8axJg%3d%3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entcom.mil/Portals/6/MEDICAL/MOD17.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a:t>
            </a:fld>
            <a:endParaRPr lang="en-US"/>
          </a:p>
        </p:txBody>
      </p:sp>
    </p:spTree>
    <p:extLst>
      <p:ext uri="{BB962C8B-B14F-4D97-AF65-F5344CB8AC3E}">
        <p14:creationId xmlns:p14="http://schemas.microsoft.com/office/powerpoint/2010/main" val="2835068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a:t>
            </a:fld>
            <a:endParaRPr lang="en-US"/>
          </a:p>
        </p:txBody>
      </p:sp>
    </p:spTree>
    <p:extLst>
      <p:ext uri="{BB962C8B-B14F-4D97-AF65-F5344CB8AC3E}">
        <p14:creationId xmlns:p14="http://schemas.microsoft.com/office/powerpoint/2010/main" val="1597880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a:t>
            </a:fld>
            <a:endParaRPr lang="en-US"/>
          </a:p>
        </p:txBody>
      </p:sp>
    </p:spTree>
    <p:extLst>
      <p:ext uri="{BB962C8B-B14F-4D97-AF65-F5344CB8AC3E}">
        <p14:creationId xmlns:p14="http://schemas.microsoft.com/office/powerpoint/2010/main" val="24376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a:t>
            </a:fld>
            <a:endParaRPr lang="en-US"/>
          </a:p>
        </p:txBody>
      </p:sp>
    </p:spTree>
    <p:extLst>
      <p:ext uri="{BB962C8B-B14F-4D97-AF65-F5344CB8AC3E}">
        <p14:creationId xmlns:p14="http://schemas.microsoft.com/office/powerpoint/2010/main" val="279006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5</a:t>
            </a:fld>
            <a:endParaRPr lang="en-US"/>
          </a:p>
        </p:txBody>
      </p:sp>
    </p:spTree>
    <p:extLst>
      <p:ext uri="{BB962C8B-B14F-4D97-AF65-F5344CB8AC3E}">
        <p14:creationId xmlns:p14="http://schemas.microsoft.com/office/powerpoint/2010/main" val="98786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6</a:t>
            </a:fld>
            <a:endParaRPr lang="en-US"/>
          </a:p>
        </p:txBody>
      </p:sp>
    </p:spTree>
    <p:extLst>
      <p:ext uri="{BB962C8B-B14F-4D97-AF65-F5344CB8AC3E}">
        <p14:creationId xmlns:p14="http://schemas.microsoft.com/office/powerpoint/2010/main" val="2716172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7</a:t>
            </a:fld>
            <a:endParaRPr lang="en-US"/>
          </a:p>
        </p:txBody>
      </p:sp>
    </p:spTree>
    <p:extLst>
      <p:ext uri="{BB962C8B-B14F-4D97-AF65-F5344CB8AC3E}">
        <p14:creationId xmlns:p14="http://schemas.microsoft.com/office/powerpoint/2010/main" val="3528184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INDOPACOM Theater Entry Requirements FY24_Shareable.pdf</a:t>
            </a:r>
            <a:endParaRPr lang="en-US" dirty="0"/>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8</a:t>
            </a:fld>
            <a:endParaRPr lang="en-US"/>
          </a:p>
        </p:txBody>
      </p:sp>
    </p:spTree>
    <p:extLst>
      <p:ext uri="{BB962C8B-B14F-4D97-AF65-F5344CB8AC3E}">
        <p14:creationId xmlns:p14="http://schemas.microsoft.com/office/powerpoint/2010/main" val="4282381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9</a:t>
            </a:fld>
            <a:endParaRPr lang="en-US"/>
          </a:p>
        </p:txBody>
      </p:sp>
    </p:spTree>
    <p:extLst>
      <p:ext uri="{BB962C8B-B14F-4D97-AF65-F5344CB8AC3E}">
        <p14:creationId xmlns:p14="http://schemas.microsoft.com/office/powerpoint/2010/main" val="1345060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10</a:t>
            </a:fld>
            <a:endParaRPr lang="en-US"/>
          </a:p>
        </p:txBody>
      </p:sp>
    </p:spTree>
    <p:extLst>
      <p:ext uri="{BB962C8B-B14F-4D97-AF65-F5344CB8AC3E}">
        <p14:creationId xmlns:p14="http://schemas.microsoft.com/office/powerpoint/2010/main" val="695364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11</a:t>
            </a:fld>
            <a:endParaRPr lang="en-US"/>
          </a:p>
        </p:txBody>
      </p:sp>
    </p:spTree>
    <p:extLst>
      <p:ext uri="{BB962C8B-B14F-4D97-AF65-F5344CB8AC3E}">
        <p14:creationId xmlns:p14="http://schemas.microsoft.com/office/powerpoint/2010/main" val="792871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12</a:t>
            </a:fld>
            <a:endParaRPr lang="en-US"/>
          </a:p>
        </p:txBody>
      </p:sp>
    </p:spTree>
    <p:extLst>
      <p:ext uri="{BB962C8B-B14F-4D97-AF65-F5344CB8AC3E}">
        <p14:creationId xmlns:p14="http://schemas.microsoft.com/office/powerpoint/2010/main" val="3833501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13</a:t>
            </a:fld>
            <a:endParaRPr lang="en-US"/>
          </a:p>
        </p:txBody>
      </p:sp>
    </p:spTree>
    <p:extLst>
      <p:ext uri="{BB962C8B-B14F-4D97-AF65-F5344CB8AC3E}">
        <p14:creationId xmlns:p14="http://schemas.microsoft.com/office/powerpoint/2010/main" val="109288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14</a:t>
            </a:fld>
            <a:endParaRPr lang="en-US"/>
          </a:p>
        </p:txBody>
      </p:sp>
    </p:spTree>
    <p:extLst>
      <p:ext uri="{BB962C8B-B14F-4D97-AF65-F5344CB8AC3E}">
        <p14:creationId xmlns:p14="http://schemas.microsoft.com/office/powerpoint/2010/main" val="3752147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15</a:t>
            </a:fld>
            <a:endParaRPr lang="en-US"/>
          </a:p>
        </p:txBody>
      </p:sp>
    </p:spTree>
    <p:extLst>
      <p:ext uri="{BB962C8B-B14F-4D97-AF65-F5344CB8AC3E}">
        <p14:creationId xmlns:p14="http://schemas.microsoft.com/office/powerpoint/2010/main" val="4106040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16</a:t>
            </a:fld>
            <a:endParaRPr lang="en-US"/>
          </a:p>
        </p:txBody>
      </p:sp>
    </p:spTree>
    <p:extLst>
      <p:ext uri="{BB962C8B-B14F-4D97-AF65-F5344CB8AC3E}">
        <p14:creationId xmlns:p14="http://schemas.microsoft.com/office/powerpoint/2010/main" val="1410305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MOD17.pdf</a:t>
            </a:r>
            <a:r>
              <a:rPr lang="en-US" dirty="0"/>
              <a:t> </a:t>
            </a:r>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17</a:t>
            </a:fld>
            <a:endParaRPr lang="en-US"/>
          </a:p>
        </p:txBody>
      </p:sp>
    </p:spTree>
    <p:extLst>
      <p:ext uri="{BB962C8B-B14F-4D97-AF65-F5344CB8AC3E}">
        <p14:creationId xmlns:p14="http://schemas.microsoft.com/office/powerpoint/2010/main" val="204247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18</a:t>
            </a:fld>
            <a:endParaRPr lang="en-US"/>
          </a:p>
        </p:txBody>
      </p:sp>
    </p:spTree>
    <p:extLst>
      <p:ext uri="{BB962C8B-B14F-4D97-AF65-F5344CB8AC3E}">
        <p14:creationId xmlns:p14="http://schemas.microsoft.com/office/powerpoint/2010/main" val="310393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19</a:t>
            </a:fld>
            <a:endParaRPr lang="en-US"/>
          </a:p>
        </p:txBody>
      </p:sp>
    </p:spTree>
    <p:extLst>
      <p:ext uri="{BB962C8B-B14F-4D97-AF65-F5344CB8AC3E}">
        <p14:creationId xmlns:p14="http://schemas.microsoft.com/office/powerpoint/2010/main" val="379551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20</a:t>
            </a:fld>
            <a:endParaRPr lang="en-US"/>
          </a:p>
        </p:txBody>
      </p:sp>
    </p:spTree>
    <p:extLst>
      <p:ext uri="{BB962C8B-B14F-4D97-AF65-F5344CB8AC3E}">
        <p14:creationId xmlns:p14="http://schemas.microsoft.com/office/powerpoint/2010/main" val="1178175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21</a:t>
            </a:fld>
            <a:endParaRPr lang="en-US"/>
          </a:p>
        </p:txBody>
      </p:sp>
    </p:spTree>
    <p:extLst>
      <p:ext uri="{BB962C8B-B14F-4D97-AF65-F5344CB8AC3E}">
        <p14:creationId xmlns:p14="http://schemas.microsoft.com/office/powerpoint/2010/main" val="743851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22</a:t>
            </a:fld>
            <a:endParaRPr lang="en-US"/>
          </a:p>
        </p:txBody>
      </p:sp>
    </p:spTree>
    <p:extLst>
      <p:ext uri="{BB962C8B-B14F-4D97-AF65-F5344CB8AC3E}">
        <p14:creationId xmlns:p14="http://schemas.microsoft.com/office/powerpoint/2010/main" val="743665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23</a:t>
            </a:fld>
            <a:endParaRPr lang="en-US"/>
          </a:p>
        </p:txBody>
      </p:sp>
    </p:spTree>
    <p:extLst>
      <p:ext uri="{BB962C8B-B14F-4D97-AF65-F5344CB8AC3E}">
        <p14:creationId xmlns:p14="http://schemas.microsoft.com/office/powerpoint/2010/main" val="4289650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24</a:t>
            </a:fld>
            <a:endParaRPr lang="en-US"/>
          </a:p>
        </p:txBody>
      </p:sp>
    </p:spTree>
    <p:extLst>
      <p:ext uri="{BB962C8B-B14F-4D97-AF65-F5344CB8AC3E}">
        <p14:creationId xmlns:p14="http://schemas.microsoft.com/office/powerpoint/2010/main" val="2746642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25</a:t>
            </a:fld>
            <a:endParaRPr lang="en-US"/>
          </a:p>
        </p:txBody>
      </p:sp>
    </p:spTree>
    <p:extLst>
      <p:ext uri="{BB962C8B-B14F-4D97-AF65-F5344CB8AC3E}">
        <p14:creationId xmlns:p14="http://schemas.microsoft.com/office/powerpoint/2010/main" val="1455361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26</a:t>
            </a:fld>
            <a:endParaRPr lang="en-US"/>
          </a:p>
        </p:txBody>
      </p:sp>
    </p:spTree>
    <p:extLst>
      <p:ext uri="{BB962C8B-B14F-4D97-AF65-F5344CB8AC3E}">
        <p14:creationId xmlns:p14="http://schemas.microsoft.com/office/powerpoint/2010/main" val="2493978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27</a:t>
            </a:fld>
            <a:endParaRPr lang="en-US"/>
          </a:p>
        </p:txBody>
      </p:sp>
    </p:spTree>
    <p:extLst>
      <p:ext uri="{BB962C8B-B14F-4D97-AF65-F5344CB8AC3E}">
        <p14:creationId xmlns:p14="http://schemas.microsoft.com/office/powerpoint/2010/main" val="717380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28</a:t>
            </a:fld>
            <a:endParaRPr lang="en-US"/>
          </a:p>
        </p:txBody>
      </p:sp>
    </p:spTree>
    <p:extLst>
      <p:ext uri="{BB962C8B-B14F-4D97-AF65-F5344CB8AC3E}">
        <p14:creationId xmlns:p14="http://schemas.microsoft.com/office/powerpoint/2010/main" val="29280122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29</a:t>
            </a:fld>
            <a:endParaRPr lang="en-US"/>
          </a:p>
        </p:txBody>
      </p:sp>
    </p:spTree>
    <p:extLst>
      <p:ext uri="{BB962C8B-B14F-4D97-AF65-F5344CB8AC3E}">
        <p14:creationId xmlns:p14="http://schemas.microsoft.com/office/powerpoint/2010/main" val="1920997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30</a:t>
            </a:fld>
            <a:endParaRPr lang="en-US"/>
          </a:p>
        </p:txBody>
      </p:sp>
    </p:spTree>
    <p:extLst>
      <p:ext uri="{BB962C8B-B14F-4D97-AF65-F5344CB8AC3E}">
        <p14:creationId xmlns:p14="http://schemas.microsoft.com/office/powerpoint/2010/main" val="147081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31</a:t>
            </a:fld>
            <a:endParaRPr lang="en-US"/>
          </a:p>
        </p:txBody>
      </p:sp>
    </p:spTree>
    <p:extLst>
      <p:ext uri="{BB962C8B-B14F-4D97-AF65-F5344CB8AC3E}">
        <p14:creationId xmlns:p14="http://schemas.microsoft.com/office/powerpoint/2010/main" val="714561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32</a:t>
            </a:fld>
            <a:endParaRPr lang="en-US"/>
          </a:p>
        </p:txBody>
      </p:sp>
    </p:spTree>
    <p:extLst>
      <p:ext uri="{BB962C8B-B14F-4D97-AF65-F5344CB8AC3E}">
        <p14:creationId xmlns:p14="http://schemas.microsoft.com/office/powerpoint/2010/main" val="569502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33</a:t>
            </a:fld>
            <a:endParaRPr lang="en-US"/>
          </a:p>
        </p:txBody>
      </p:sp>
    </p:spTree>
    <p:extLst>
      <p:ext uri="{BB962C8B-B14F-4D97-AF65-F5344CB8AC3E}">
        <p14:creationId xmlns:p14="http://schemas.microsoft.com/office/powerpoint/2010/main" val="1810167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34</a:t>
            </a:fld>
            <a:endParaRPr lang="en-US"/>
          </a:p>
        </p:txBody>
      </p:sp>
    </p:spTree>
    <p:extLst>
      <p:ext uri="{BB962C8B-B14F-4D97-AF65-F5344CB8AC3E}">
        <p14:creationId xmlns:p14="http://schemas.microsoft.com/office/powerpoint/2010/main" val="3990492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35</a:t>
            </a:fld>
            <a:endParaRPr lang="en-US"/>
          </a:p>
        </p:txBody>
      </p:sp>
    </p:spTree>
    <p:extLst>
      <p:ext uri="{BB962C8B-B14F-4D97-AF65-F5344CB8AC3E}">
        <p14:creationId xmlns:p14="http://schemas.microsoft.com/office/powerpoint/2010/main" val="2590739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36</a:t>
            </a:fld>
            <a:endParaRPr lang="en-US"/>
          </a:p>
        </p:txBody>
      </p:sp>
    </p:spTree>
    <p:extLst>
      <p:ext uri="{BB962C8B-B14F-4D97-AF65-F5344CB8AC3E}">
        <p14:creationId xmlns:p14="http://schemas.microsoft.com/office/powerpoint/2010/main" val="24676958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37</a:t>
            </a:fld>
            <a:endParaRPr lang="en-US"/>
          </a:p>
        </p:txBody>
      </p:sp>
    </p:spTree>
    <p:extLst>
      <p:ext uri="{BB962C8B-B14F-4D97-AF65-F5344CB8AC3E}">
        <p14:creationId xmlns:p14="http://schemas.microsoft.com/office/powerpoint/2010/main" val="436047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38</a:t>
            </a:fld>
            <a:endParaRPr lang="en-US"/>
          </a:p>
        </p:txBody>
      </p:sp>
    </p:spTree>
    <p:extLst>
      <p:ext uri="{BB962C8B-B14F-4D97-AF65-F5344CB8AC3E}">
        <p14:creationId xmlns:p14="http://schemas.microsoft.com/office/powerpoint/2010/main" val="4239640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39</a:t>
            </a:fld>
            <a:endParaRPr lang="en-US"/>
          </a:p>
        </p:txBody>
      </p:sp>
    </p:spTree>
    <p:extLst>
      <p:ext uri="{BB962C8B-B14F-4D97-AF65-F5344CB8AC3E}">
        <p14:creationId xmlns:p14="http://schemas.microsoft.com/office/powerpoint/2010/main" val="39322556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40</a:t>
            </a:fld>
            <a:endParaRPr lang="en-US"/>
          </a:p>
        </p:txBody>
      </p:sp>
    </p:spTree>
    <p:extLst>
      <p:ext uri="{BB962C8B-B14F-4D97-AF65-F5344CB8AC3E}">
        <p14:creationId xmlns:p14="http://schemas.microsoft.com/office/powerpoint/2010/main" val="10825768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41</a:t>
            </a:fld>
            <a:endParaRPr lang="en-US"/>
          </a:p>
        </p:txBody>
      </p:sp>
    </p:spTree>
    <p:extLst>
      <p:ext uri="{BB962C8B-B14F-4D97-AF65-F5344CB8AC3E}">
        <p14:creationId xmlns:p14="http://schemas.microsoft.com/office/powerpoint/2010/main" val="22311248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42</a:t>
            </a:fld>
            <a:endParaRPr lang="en-US"/>
          </a:p>
        </p:txBody>
      </p:sp>
    </p:spTree>
    <p:extLst>
      <p:ext uri="{BB962C8B-B14F-4D97-AF65-F5344CB8AC3E}">
        <p14:creationId xmlns:p14="http://schemas.microsoft.com/office/powerpoint/2010/main" val="1153733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43</a:t>
            </a:fld>
            <a:endParaRPr lang="en-US"/>
          </a:p>
        </p:txBody>
      </p:sp>
    </p:spTree>
    <p:extLst>
      <p:ext uri="{BB962C8B-B14F-4D97-AF65-F5344CB8AC3E}">
        <p14:creationId xmlns:p14="http://schemas.microsoft.com/office/powerpoint/2010/main" val="1903051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44</a:t>
            </a:fld>
            <a:endParaRPr lang="en-US"/>
          </a:p>
        </p:txBody>
      </p:sp>
    </p:spTree>
    <p:extLst>
      <p:ext uri="{BB962C8B-B14F-4D97-AF65-F5344CB8AC3E}">
        <p14:creationId xmlns:p14="http://schemas.microsoft.com/office/powerpoint/2010/main" val="41410938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45</a:t>
            </a:fld>
            <a:endParaRPr lang="en-US"/>
          </a:p>
        </p:txBody>
      </p:sp>
    </p:spTree>
    <p:extLst>
      <p:ext uri="{BB962C8B-B14F-4D97-AF65-F5344CB8AC3E}">
        <p14:creationId xmlns:p14="http://schemas.microsoft.com/office/powerpoint/2010/main" val="483980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46</a:t>
            </a:fld>
            <a:endParaRPr lang="en-US"/>
          </a:p>
        </p:txBody>
      </p:sp>
    </p:spTree>
    <p:extLst>
      <p:ext uri="{BB962C8B-B14F-4D97-AF65-F5344CB8AC3E}">
        <p14:creationId xmlns:p14="http://schemas.microsoft.com/office/powerpoint/2010/main" val="4763522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47</a:t>
            </a:fld>
            <a:endParaRPr lang="en-US"/>
          </a:p>
        </p:txBody>
      </p:sp>
    </p:spTree>
    <p:extLst>
      <p:ext uri="{BB962C8B-B14F-4D97-AF65-F5344CB8AC3E}">
        <p14:creationId xmlns:p14="http://schemas.microsoft.com/office/powerpoint/2010/main" val="24563645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48</a:t>
            </a:fld>
            <a:endParaRPr lang="en-US"/>
          </a:p>
        </p:txBody>
      </p:sp>
    </p:spTree>
    <p:extLst>
      <p:ext uri="{BB962C8B-B14F-4D97-AF65-F5344CB8AC3E}">
        <p14:creationId xmlns:p14="http://schemas.microsoft.com/office/powerpoint/2010/main" val="12997490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49</a:t>
            </a:fld>
            <a:endParaRPr lang="en-US"/>
          </a:p>
        </p:txBody>
      </p:sp>
    </p:spTree>
    <p:extLst>
      <p:ext uri="{BB962C8B-B14F-4D97-AF65-F5344CB8AC3E}">
        <p14:creationId xmlns:p14="http://schemas.microsoft.com/office/powerpoint/2010/main" val="27204385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50</a:t>
            </a:fld>
            <a:endParaRPr lang="en-US"/>
          </a:p>
        </p:txBody>
      </p:sp>
    </p:spTree>
    <p:extLst>
      <p:ext uri="{BB962C8B-B14F-4D97-AF65-F5344CB8AC3E}">
        <p14:creationId xmlns:p14="http://schemas.microsoft.com/office/powerpoint/2010/main" val="26629456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4627AC-BF6C-4803-9C87-F27FC06C07F6}" type="slidenum">
              <a:rPr lang="en-US" smtClean="0"/>
              <a:pPr>
                <a:defRPr/>
              </a:pPr>
              <a:t>51</a:t>
            </a:fld>
            <a:endParaRPr lang="en-US"/>
          </a:p>
        </p:txBody>
      </p:sp>
    </p:spTree>
    <p:extLst>
      <p:ext uri="{BB962C8B-B14F-4D97-AF65-F5344CB8AC3E}">
        <p14:creationId xmlns:p14="http://schemas.microsoft.com/office/powerpoint/2010/main" val="157630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7079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5B541339-B5FA-46A5-B024-7A931806FE08}" type="datetimeFigureOut">
              <a:rPr lang="en-US" smtClean="0"/>
              <a:pPr>
                <a:defRPr/>
              </a:pPr>
              <a:t>2/12/2025</a:t>
            </a:fld>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DEACE369-E560-469B-9B68-801E840E475E}" type="slidenum">
              <a:rPr lang="en-US" smtClean="0"/>
              <a:pPr>
                <a:defRPr/>
              </a:pPr>
              <a:t>‹#›</a:t>
            </a:fld>
            <a:endParaRPr lang="en-US"/>
          </a:p>
        </p:txBody>
      </p:sp>
    </p:spTree>
    <p:extLst>
      <p:ext uri="{BB962C8B-B14F-4D97-AF65-F5344CB8AC3E}">
        <p14:creationId xmlns:p14="http://schemas.microsoft.com/office/powerpoint/2010/main" val="2286519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8F50E0B-06EB-4278-A729-2035CC59A59F}" type="datetimeFigureOut">
              <a:rPr lang="en-US" smtClean="0"/>
              <a:pPr>
                <a:defRPr/>
              </a:pPr>
              <a:t>2/12/2025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44517147-AA5F-4611-A6FB-67194FD76628}" type="slidenum">
              <a:rPr lang="en-US" smtClean="0"/>
              <a:pPr>
                <a:defRPr/>
              </a:pPr>
              <a:t>‹#›</a:t>
            </a:fld>
            <a:endParaRPr lang="en-US"/>
          </a:p>
        </p:txBody>
      </p:sp>
    </p:spTree>
    <p:extLst>
      <p:ext uri="{BB962C8B-B14F-4D97-AF65-F5344CB8AC3E}">
        <p14:creationId xmlns:p14="http://schemas.microsoft.com/office/powerpoint/2010/main" val="1606967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95E10AEA-72D6-46BB-8548-F46DDBF1C7C9}" type="datetimeFigureOut">
              <a:rPr lang="en-US" smtClean="0"/>
              <a:pPr>
                <a:defRPr/>
              </a:pPr>
              <a:t>2/12/2025</a:t>
            </a:fld>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56AB622F-9B68-4FEE-B9EF-51EA7F09B7BD}" type="slidenum">
              <a:rPr lang="en-US" smtClean="0"/>
              <a:pPr>
                <a:defRPr/>
              </a:pPr>
              <a:t>‹#›</a:t>
            </a:fld>
            <a:endParaRPr lang="en-US"/>
          </a:p>
        </p:txBody>
      </p:sp>
    </p:spTree>
    <p:extLst>
      <p:ext uri="{BB962C8B-B14F-4D97-AF65-F5344CB8AC3E}">
        <p14:creationId xmlns:p14="http://schemas.microsoft.com/office/powerpoint/2010/main" val="3228439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a:defRPr/>
            </a:pPr>
            <a:fld id="{2046E968-ABE3-4153-9901-08B25F6A665C}" type="datetimeFigureOut">
              <a:rPr lang="en-US" smtClean="0"/>
              <a:pPr>
                <a:defRPr/>
              </a:pPr>
              <a:t>2/12/2025</a:t>
            </a:fld>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a:defRPr/>
            </a:pPr>
            <a:fld id="{75B25C82-729C-47F0-A367-D6807D20FF14}" type="slidenum">
              <a:rPr lang="en-US" smtClean="0"/>
              <a:pPr>
                <a:defRPr/>
              </a:pPr>
              <a:t>‹#›</a:t>
            </a:fld>
            <a:endParaRPr lang="en-US"/>
          </a:p>
        </p:txBody>
      </p:sp>
    </p:spTree>
    <p:extLst>
      <p:ext uri="{BB962C8B-B14F-4D97-AF65-F5344CB8AC3E}">
        <p14:creationId xmlns:p14="http://schemas.microsoft.com/office/powerpoint/2010/main" val="348904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a:defRPr/>
            </a:pPr>
            <a:fld id="{5C492105-E3FA-4504-9BE3-7DA47932D23D}" type="datetimeFigureOut">
              <a:rPr lang="en-US" smtClean="0"/>
              <a:pPr>
                <a:defRPr/>
              </a:pPr>
              <a:t>2/12/2025</a:t>
            </a:fld>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a:defRPr/>
            </a:pPr>
            <a:fld id="{4603B1D2-E1A9-420E-8CAD-951B8195905A}" type="slidenum">
              <a:rPr lang="en-US" smtClean="0"/>
              <a:pPr>
                <a:defRPr/>
              </a:pPr>
              <a:t>‹#›</a:t>
            </a:fld>
            <a:endParaRPr lang="en-US"/>
          </a:p>
        </p:txBody>
      </p:sp>
    </p:spTree>
    <p:extLst>
      <p:ext uri="{BB962C8B-B14F-4D97-AF65-F5344CB8AC3E}">
        <p14:creationId xmlns:p14="http://schemas.microsoft.com/office/powerpoint/2010/main" val="1063515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a:defRPr/>
            </a:pPr>
            <a:fld id="{4CC4CB53-36D7-4EB7-9D0A-1604EB1CD378}" type="datetimeFigureOut">
              <a:rPr lang="en-US" smtClean="0"/>
              <a:pPr>
                <a:defRPr/>
              </a:pPr>
              <a:t>2/12/2025</a:t>
            </a:fld>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a:defRPr/>
            </a:pPr>
            <a:fld id="{DD44EB34-7C0D-44AF-A7AE-768CFC7D3D3C}" type="slidenum">
              <a:rPr lang="en-US" smtClean="0"/>
              <a:pPr>
                <a:defRPr/>
              </a:pPr>
              <a:t>‹#›</a:t>
            </a:fld>
            <a:endParaRPr lang="en-US"/>
          </a:p>
        </p:txBody>
      </p:sp>
    </p:spTree>
    <p:extLst>
      <p:ext uri="{BB962C8B-B14F-4D97-AF65-F5344CB8AC3E}">
        <p14:creationId xmlns:p14="http://schemas.microsoft.com/office/powerpoint/2010/main" val="208604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46E29C9B-B229-4750-8500-FE33C02CA084}" type="datetimeFigureOut">
              <a:rPr lang="en-US" smtClean="0"/>
              <a:pPr>
                <a:defRPr/>
              </a:pPr>
              <a:t>2/12/2025</a:t>
            </a:fld>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7115DEE3-6828-4566-B837-840EFE6D4E2E}" type="slidenum">
              <a:rPr lang="en-US" smtClean="0"/>
              <a:pPr>
                <a:defRPr/>
              </a:pPr>
              <a:t>‹#›</a:t>
            </a:fld>
            <a:endParaRPr lang="en-US"/>
          </a:p>
        </p:txBody>
      </p:sp>
    </p:spTree>
    <p:extLst>
      <p:ext uri="{BB962C8B-B14F-4D97-AF65-F5344CB8AC3E}">
        <p14:creationId xmlns:p14="http://schemas.microsoft.com/office/powerpoint/2010/main" val="254040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CF372B50-B4E0-44B9-88B0-FD0B3BF5B283}" type="datetimeFigureOut">
              <a:rPr lang="en-US" smtClean="0"/>
              <a:pPr>
                <a:defRPr/>
              </a:pPr>
              <a:t>2/12/2025</a:t>
            </a:fld>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0A27267D-AAAA-466F-91CC-91CAF5AFE423}" type="slidenum">
              <a:rPr lang="en-US" smtClean="0"/>
              <a:pPr>
                <a:defRPr/>
              </a:pPr>
              <a:t>‹#›</a:t>
            </a:fld>
            <a:endParaRPr lang="en-US"/>
          </a:p>
        </p:txBody>
      </p:sp>
    </p:spTree>
    <p:extLst>
      <p:ext uri="{BB962C8B-B14F-4D97-AF65-F5344CB8AC3E}">
        <p14:creationId xmlns:p14="http://schemas.microsoft.com/office/powerpoint/2010/main" val="1942897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915AF4D-560B-4AC0-AD17-1F1D01DBD7A2}" type="datetimeFigureOut">
              <a:rPr lang="en-US" smtClean="0"/>
              <a:t>2/12/2025</a:t>
            </a:fld>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5DCE31A-BD94-4938-AEC2-1940B6928EA1}" type="slidenum">
              <a:rPr lang="en-US" smtClean="0"/>
              <a:t>‹#›</a:t>
            </a:fld>
            <a:endParaRPr lang="en-US"/>
          </a:p>
        </p:txBody>
      </p:sp>
    </p:spTree>
    <p:extLst>
      <p:ext uri="{BB962C8B-B14F-4D97-AF65-F5344CB8AC3E}">
        <p14:creationId xmlns:p14="http://schemas.microsoft.com/office/powerpoint/2010/main" val="1736804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915AF4D-560B-4AC0-AD17-1F1D01DBD7A2}" type="datetimeFigureOut">
              <a:rPr lang="en-US" smtClean="0"/>
              <a:t>2/12/2025</a:t>
            </a:fld>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5DCE31A-BD94-4938-AEC2-1940B6928EA1}" type="slidenum">
              <a:rPr lang="en-US" smtClean="0"/>
              <a:t>‹#›</a:t>
            </a:fld>
            <a:endParaRPr lang="en-US"/>
          </a:p>
        </p:txBody>
      </p:sp>
    </p:spTree>
    <p:extLst>
      <p:ext uri="{BB962C8B-B14F-4D97-AF65-F5344CB8AC3E}">
        <p14:creationId xmlns:p14="http://schemas.microsoft.com/office/powerpoint/2010/main" val="507583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3016215"/>
      </p:ext>
    </p:extLst>
  </p:cSld>
  <p:clrMap bg1="lt1" tx1="dk1" bg2="lt2" tx2="dk2" accent1="accent1" accent2="accent2" accent3="accent3" accent4="accent4" accent5="accent5" accent6="accent6" hlink="hlink" folHlink="folHlink"/>
  <p:sldLayoutIdLst>
    <p:sldLayoutId id="2147488820" r:id="rId1"/>
    <p:sldLayoutId id="2147488821" r:id="rId2"/>
    <p:sldLayoutId id="2147488822" r:id="rId3"/>
    <p:sldLayoutId id="2147488823" r:id="rId4"/>
    <p:sldLayoutId id="2147488824" r:id="rId5"/>
    <p:sldLayoutId id="2147488825" r:id="rId6"/>
    <p:sldLayoutId id="2147488826" r:id="rId7"/>
    <p:sldLayoutId id="2147488827" r:id="rId8"/>
    <p:sldLayoutId id="2147488828" r:id="rId9"/>
    <p:sldLayoutId id="2147488829" r:id="rId10"/>
    <p:sldLayoutId id="21474888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https://www.centcom.mil/Portals/6/MEDICAL/MOD17_Tab_D.pdf"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https://www.centcom.mil/Portals/6/MEDICAL/MOD17_Tab_D.pdf"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2"/>
            <a:ext cx="9368118" cy="3655825"/>
          </a:xfrm>
        </p:spPr>
        <p:txBody>
          <a:bodyPr>
            <a:normAutofit/>
          </a:bodyPr>
          <a:lstStyle/>
          <a:p>
            <a:r>
              <a:rPr lang="en-US" sz="3200" i="0" u="none" strike="noStrike" baseline="0" dirty="0">
                <a:latin typeface="Arial" panose="020B0604020202020204" pitchFamily="34" charset="0"/>
              </a:rPr>
              <a:t>Force Health Protection Prescription Products (FHPPP)</a:t>
            </a:r>
            <a:br>
              <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br>
              <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Major Huette Wong and SSgt Damarinda Baylis</a:t>
            </a:r>
            <a:br>
              <a:rPr lang="en-US" sz="3200" b="0" i="0" u="none" strike="noStrike" baseline="0" dirty="0">
                <a:latin typeface="Arial" panose="020B0604020202020204" pitchFamily="34" charset="0"/>
              </a:rPr>
            </a:br>
            <a:r>
              <a:rPr lang="en-US" sz="3200" b="0" i="0" u="none" strike="noStrike" baseline="0" dirty="0">
                <a:latin typeface="Arial" panose="020B0604020202020204" pitchFamily="34" charset="0"/>
              </a:rPr>
              <a:t> </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a:xfrm>
            <a:off x="2667000" y="5472953"/>
            <a:ext cx="6858000" cy="741362"/>
          </a:xfrm>
        </p:spPr>
        <p:txBody>
          <a:bodyPr vert="horz" lIns="91440" tIns="45720" rIns="91440" bIns="45720" rtlCol="0" anchor="t">
            <a:normAutofit/>
          </a:bodyPr>
          <a:lstStyle/>
          <a:p>
            <a:r>
              <a:rPr lang="en-US" sz="3600" dirty="0">
                <a:effectLst>
                  <a:outerShdw blurRad="38100" dist="38100" dir="2700000" algn="tl">
                    <a:srgbClr val="000000">
                      <a:alpha val="43137"/>
                    </a:srgbClr>
                  </a:outerShdw>
                </a:effectLst>
                <a:latin typeface="Arial"/>
                <a:cs typeface="Arial"/>
              </a:rPr>
              <a:t>26 Nov 2024</a:t>
            </a:r>
          </a:p>
          <a:p>
            <a:endParaRPr lang="en-US" sz="36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10744200" y="300519"/>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360218" y="300519"/>
            <a:ext cx="1163782" cy="1163781"/>
          </a:xfrm>
          <a:prstGeom prst="rect">
            <a:avLst/>
          </a:prstGeom>
          <a:noFill/>
          <a:ln w="12700" cap="rnd">
            <a:noFill/>
            <a:round/>
            <a:headEnd/>
            <a:tailEnd/>
          </a:ln>
        </p:spPr>
      </p:pic>
    </p:spTree>
    <p:extLst>
      <p:ext uri="{BB962C8B-B14F-4D97-AF65-F5344CB8AC3E}">
        <p14:creationId xmlns:p14="http://schemas.microsoft.com/office/powerpoint/2010/main" val="3221337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0" i="0" u="none" strike="noStrike" baseline="0" dirty="0">
                <a:solidFill>
                  <a:srgbClr val="404040"/>
                </a:solidFill>
                <a:latin typeface="Arial" panose="020B0604020202020204" pitchFamily="34" charset="0"/>
                <a:cs typeface="Arial" panose="020B0604020202020204" pitchFamily="34" charset="0"/>
              </a:rPr>
              <a:t>Attendance Code</a:t>
            </a:r>
            <a:endParaRPr lang="en-US" sz="8000" b="1" dirty="0">
              <a:latin typeface="Arial" panose="020B0604020202020204" pitchFamily="34" charset="0"/>
              <a:cs typeface="Arial" panose="020B0604020202020204" pitchFamily="34" charset="0"/>
            </a:endParaRPr>
          </a:p>
        </p:txBody>
      </p:sp>
      <p:sp>
        <p:nvSpPr>
          <p:cNvPr id="9" name="TextBox 8"/>
          <p:cNvSpPr txBox="1"/>
          <p:nvPr/>
        </p:nvSpPr>
        <p:spPr>
          <a:xfrm>
            <a:off x="1025237" y="2551226"/>
            <a:ext cx="10515600" cy="1200329"/>
          </a:xfrm>
          <a:prstGeom prst="rect">
            <a:avLst/>
          </a:prstGeom>
          <a:noFill/>
        </p:spPr>
        <p:txBody>
          <a:bodyPr wrap="square" lIns="91440" tIns="45720" rIns="91440" bIns="45720" rtlCol="0" anchor="t">
            <a:spAutoFit/>
          </a:bodyPr>
          <a:lstStyle/>
          <a:p>
            <a:pPr algn="l"/>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404040"/>
                </a:solidFill>
                <a:latin typeface="Calibri" panose="020F0502020204030204" pitchFamily="34" charset="0"/>
              </a:rPr>
              <a:t>To obtain CPE credit for this activity, you are required to actively participate in this session. </a:t>
            </a:r>
            <a:r>
              <a:rPr lang="en-US" sz="1800" b="0" i="0" u="none" strike="noStrike" baseline="0" dirty="0">
                <a:solidFill>
                  <a:srgbClr val="404040"/>
                </a:solidFill>
                <a:latin typeface="Arial" panose="020B0604020202020204" pitchFamily="34" charset="0"/>
              </a:rPr>
              <a:t>You will need this attendance code in order to access the evaluation and CPE form for this activity. Your CPE must be filed by </a:t>
            </a:r>
            <a:r>
              <a:rPr lang="en-US" sz="1800" b="1" i="0" u="none" strike="noStrike" baseline="0" dirty="0">
                <a:solidFill>
                  <a:srgbClr val="404040"/>
                </a:solidFill>
                <a:latin typeface="Arial" panose="020B0604020202020204" pitchFamily="34" charset="0"/>
              </a:rPr>
              <a:t>XXXXXX 23, 2025, at 1700 EST </a:t>
            </a:r>
            <a:r>
              <a:rPr lang="en-US" sz="1800" b="0" i="0" u="none" strike="noStrike" baseline="0" dirty="0">
                <a:solidFill>
                  <a:srgbClr val="404040"/>
                </a:solidFill>
                <a:latin typeface="Arial" panose="020B0604020202020204" pitchFamily="34" charset="0"/>
              </a:rPr>
              <a:t>in order to receive credit.</a:t>
            </a:r>
          </a:p>
        </p:txBody>
      </p:sp>
    </p:spTree>
    <p:extLst>
      <p:ext uri="{BB962C8B-B14F-4D97-AF65-F5344CB8AC3E}">
        <p14:creationId xmlns:p14="http://schemas.microsoft.com/office/powerpoint/2010/main" val="3266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CPE Information and Disclosures</a:t>
            </a:r>
          </a:p>
        </p:txBody>
      </p:sp>
      <p:sp>
        <p:nvSpPr>
          <p:cNvPr id="9" name="TextBox 8"/>
          <p:cNvSpPr txBox="1"/>
          <p:nvPr/>
        </p:nvSpPr>
        <p:spPr>
          <a:xfrm>
            <a:off x="609600" y="1398600"/>
            <a:ext cx="11582400" cy="3785652"/>
          </a:xfrm>
          <a:prstGeom prst="rect">
            <a:avLst/>
          </a:prstGeom>
          <a:noFill/>
        </p:spPr>
        <p:txBody>
          <a:bodyPr wrap="square" lIns="91440" tIns="45720" rIns="91440" bIns="45720" rtlCol="0" anchor="t">
            <a:spAutoFit/>
          </a:bodyPr>
          <a:lstStyle/>
          <a:p>
            <a:r>
              <a:rPr lang="en-US" sz="2400" b="1" dirty="0">
                <a:cs typeface="Arial"/>
              </a:rPr>
              <a:t>Maj Huette Wong: “declare(s) no conflicts of interest, real or apparent, and no</a:t>
            </a:r>
          </a:p>
          <a:p>
            <a:r>
              <a:rPr lang="en-US" sz="2400" b="1" dirty="0">
                <a:cs typeface="Arial"/>
              </a:rPr>
              <a:t>financial interests in any company, product, or service mentioned in this program,</a:t>
            </a:r>
          </a:p>
          <a:p>
            <a:r>
              <a:rPr lang="en-US" sz="2400" b="1" dirty="0">
                <a:cs typeface="Arial"/>
              </a:rPr>
              <a:t>including grants, employment, gifts, stock holdings, and honoraria.” or declare</a:t>
            </a:r>
          </a:p>
          <a:p>
            <a:r>
              <a:rPr lang="en-US" sz="2400" b="1" dirty="0">
                <a:cs typeface="Arial"/>
              </a:rPr>
              <a:t>disclosures.</a:t>
            </a:r>
          </a:p>
          <a:p>
            <a:endParaRPr lang="en-US" sz="2400" b="1" dirty="0">
              <a:ea typeface="Calibri"/>
              <a:cs typeface="Arial"/>
            </a:endParaRPr>
          </a:p>
          <a:p>
            <a:r>
              <a:rPr lang="en-US" sz="2400" b="1" dirty="0">
                <a:cs typeface="Arial"/>
              </a:rPr>
              <a:t>SSgt Damarinda Baylis: “declare(s) no conflicts of interest, real or apparent, and no</a:t>
            </a:r>
          </a:p>
          <a:p>
            <a:r>
              <a:rPr lang="en-US" sz="2400" b="1" dirty="0">
                <a:cs typeface="Arial"/>
              </a:rPr>
              <a:t>financial interests in any company, product, or service mentioned in this program,</a:t>
            </a:r>
          </a:p>
          <a:p>
            <a:r>
              <a:rPr lang="en-US" sz="2400" b="1" dirty="0">
                <a:cs typeface="Arial"/>
              </a:rPr>
              <a:t>including grants, employment, gifts, stock holdings, and honoraria.” or declare</a:t>
            </a:r>
          </a:p>
          <a:p>
            <a:r>
              <a:rPr lang="en-US" sz="2400" b="1" dirty="0">
                <a:cs typeface="Arial"/>
              </a:rPr>
              <a:t>disclosures.</a:t>
            </a:r>
            <a:endParaRPr lang="en-US" sz="2400" b="1" dirty="0">
              <a:ea typeface="Calibri"/>
              <a:cs typeface="Arial"/>
            </a:endParaRPr>
          </a:p>
          <a:p>
            <a:endParaRPr lang="en-US" sz="2400" b="1" dirty="0">
              <a:ea typeface="Calibri"/>
              <a:cs typeface="Arial"/>
            </a:endParaRPr>
          </a:p>
        </p:txBody>
      </p:sp>
      <p:pic>
        <p:nvPicPr>
          <p:cNvPr id="4" name="Picture 3">
            <a:extLst>
              <a:ext uri="{FF2B5EF4-FFF2-40B4-BE49-F238E27FC236}">
                <a16:creationId xmlns:a16="http://schemas.microsoft.com/office/drawing/2014/main" id="{DA6AE6A9-02E7-BD0B-0D52-D089E33E784A}"/>
              </a:ext>
            </a:extLst>
          </p:cNvPr>
          <p:cNvPicPr>
            <a:picLocks noChangeAspect="1"/>
          </p:cNvPicPr>
          <p:nvPr/>
        </p:nvPicPr>
        <p:blipFill>
          <a:blip r:embed="rId5"/>
          <a:stretch>
            <a:fillRect/>
          </a:stretch>
        </p:blipFill>
        <p:spPr>
          <a:xfrm>
            <a:off x="419080" y="5329874"/>
            <a:ext cx="1290918" cy="1290918"/>
          </a:xfrm>
          <a:prstGeom prst="rect">
            <a:avLst/>
          </a:prstGeom>
        </p:spPr>
      </p:pic>
      <p:sp>
        <p:nvSpPr>
          <p:cNvPr id="12" name="TextBox 11">
            <a:extLst>
              <a:ext uri="{FF2B5EF4-FFF2-40B4-BE49-F238E27FC236}">
                <a16:creationId xmlns:a16="http://schemas.microsoft.com/office/drawing/2014/main" id="{D910340A-282C-6170-97BF-8C26BE2BD26B}"/>
              </a:ext>
            </a:extLst>
          </p:cNvPr>
          <p:cNvSpPr txBox="1"/>
          <p:nvPr/>
        </p:nvSpPr>
        <p:spPr>
          <a:xfrm>
            <a:off x="1836362" y="5652167"/>
            <a:ext cx="8519275" cy="646331"/>
          </a:xfrm>
          <a:prstGeom prst="rect">
            <a:avLst/>
          </a:prstGeom>
          <a:noFill/>
        </p:spPr>
        <p:txBody>
          <a:bodyPr wrap="square">
            <a:spAutoFit/>
          </a:bodyPr>
          <a:lstStyle/>
          <a:p>
            <a:r>
              <a:rPr lang="en-US" dirty="0"/>
              <a:t>The Tennessee Pharmacists Consortium for Education is accredited by the Accreditation Council for Pharmacy Education as a provider of continuing pharmacy education.</a:t>
            </a:r>
          </a:p>
        </p:txBody>
      </p:sp>
    </p:spTree>
    <p:extLst>
      <p:ext uri="{BB962C8B-B14F-4D97-AF65-F5344CB8AC3E}">
        <p14:creationId xmlns:p14="http://schemas.microsoft.com/office/powerpoint/2010/main" val="351617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CPE Information</a:t>
            </a:r>
          </a:p>
        </p:txBody>
      </p:sp>
      <p:sp>
        <p:nvSpPr>
          <p:cNvPr id="9" name="TextBox 8"/>
          <p:cNvSpPr txBox="1"/>
          <p:nvPr/>
        </p:nvSpPr>
        <p:spPr>
          <a:xfrm>
            <a:off x="609600" y="1398600"/>
            <a:ext cx="11582400" cy="1569660"/>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Target Audience: Pharmacists and Pharmacy Technicians</a:t>
            </a:r>
          </a:p>
          <a:p>
            <a:pPr marL="342900" indent="-342900">
              <a:buFont typeface="Wingdings" panose="05000000000000000000" pitchFamily="2" charset="2"/>
              <a:buChar char="§"/>
            </a:pPr>
            <a:r>
              <a:rPr lang="en-US" sz="2400" b="1" dirty="0">
                <a:cs typeface="Arial"/>
              </a:rPr>
              <a:t>ACPE#: 	</a:t>
            </a:r>
            <a:r>
              <a:rPr lang="en-US" sz="2400" b="1" dirty="0">
                <a:highlight>
                  <a:srgbClr val="FFFF00"/>
                </a:highlight>
                <a:cs typeface="Arial"/>
              </a:rPr>
              <a:t>0575-0000-20-091-L04-P</a:t>
            </a:r>
          </a:p>
          <a:p>
            <a:r>
              <a:rPr lang="en-US" sz="2400" b="1" dirty="0">
                <a:cs typeface="Arial"/>
              </a:rPr>
              <a:t>		</a:t>
            </a:r>
            <a:r>
              <a:rPr lang="en-US" sz="2400" b="1" dirty="0">
                <a:highlight>
                  <a:srgbClr val="FFFF00"/>
                </a:highlight>
                <a:cs typeface="Arial"/>
              </a:rPr>
              <a:t>0575-0000-20-091-L04-T</a:t>
            </a:r>
          </a:p>
          <a:p>
            <a:pPr marL="342900" indent="-342900">
              <a:buFont typeface="Wingdings" panose="05000000000000000000" pitchFamily="2" charset="2"/>
              <a:buChar char="§"/>
            </a:pPr>
            <a:r>
              <a:rPr lang="en-US" sz="2400" b="1" dirty="0">
                <a:cs typeface="Arial"/>
              </a:rPr>
              <a:t>Activity Type: Knowledge</a:t>
            </a:r>
            <a:endParaRPr lang="en-US" sz="2400" b="1" dirty="0">
              <a:ea typeface="Calibri"/>
              <a:cs typeface="Arial"/>
            </a:endParaRPr>
          </a:p>
        </p:txBody>
      </p:sp>
    </p:spTree>
    <p:extLst>
      <p:ext uri="{BB962C8B-B14F-4D97-AF65-F5344CB8AC3E}">
        <p14:creationId xmlns:p14="http://schemas.microsoft.com/office/powerpoint/2010/main" val="3432745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Learning Objectives</a:t>
            </a:r>
          </a:p>
        </p:txBody>
      </p:sp>
      <p:sp>
        <p:nvSpPr>
          <p:cNvPr id="9" name="TextBox 8"/>
          <p:cNvSpPr txBox="1"/>
          <p:nvPr/>
        </p:nvSpPr>
        <p:spPr>
          <a:xfrm>
            <a:off x="609600" y="1398600"/>
            <a:ext cx="11582400" cy="4154984"/>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Identify Force Health Protection Prescription Products (FHPPP) items </a:t>
            </a:r>
          </a:p>
          <a:p>
            <a:pPr marL="342900" indent="-342900">
              <a:buFont typeface="Wingdings" panose="05000000000000000000" pitchFamily="2" charset="2"/>
              <a:buChar char="§"/>
            </a:pPr>
            <a:r>
              <a:rPr lang="en-US" sz="2400" b="1" dirty="0">
                <a:cs typeface="Arial"/>
              </a:rPr>
              <a:t>Understand </a:t>
            </a:r>
            <a:r>
              <a:rPr lang="en-US" sz="2400" b="1" u="sng" dirty="0">
                <a:cs typeface="Arial"/>
              </a:rPr>
              <a:t>why</a:t>
            </a:r>
            <a:r>
              <a:rPr lang="en-US" sz="2400" b="1" dirty="0">
                <a:cs typeface="Arial"/>
              </a:rPr>
              <a:t> they are distributed</a:t>
            </a:r>
          </a:p>
          <a:p>
            <a:pPr marL="800100" lvl="1" indent="-342900">
              <a:buFont typeface="Wingdings" panose="05000000000000000000" pitchFamily="2" charset="2"/>
              <a:buChar char="§"/>
            </a:pPr>
            <a:r>
              <a:rPr lang="en-US" sz="2400" b="1" dirty="0">
                <a:cs typeface="Arial"/>
              </a:rPr>
              <a:t>Recognize the strategic process involved in determining the distribution</a:t>
            </a:r>
          </a:p>
          <a:p>
            <a:pPr marL="342900" indent="-342900">
              <a:buFont typeface="Wingdings" panose="05000000000000000000" pitchFamily="2" charset="2"/>
              <a:buChar char="§"/>
            </a:pPr>
            <a:r>
              <a:rPr lang="en-US" sz="2400" b="1" dirty="0">
                <a:cs typeface="Arial"/>
              </a:rPr>
              <a:t>Understand </a:t>
            </a:r>
            <a:r>
              <a:rPr lang="en-US" sz="2400" b="1" u="sng" dirty="0">
                <a:cs typeface="Arial"/>
              </a:rPr>
              <a:t>why</a:t>
            </a:r>
            <a:r>
              <a:rPr lang="en-US" sz="2400" b="1" dirty="0">
                <a:cs typeface="Arial"/>
              </a:rPr>
              <a:t> they are needed and </a:t>
            </a:r>
            <a:r>
              <a:rPr lang="en-US" sz="2400" b="1" u="sng" dirty="0">
                <a:cs typeface="Arial"/>
              </a:rPr>
              <a:t>what</a:t>
            </a:r>
            <a:r>
              <a:rPr lang="en-US" sz="2400" b="1" dirty="0">
                <a:cs typeface="Arial"/>
              </a:rPr>
              <a:t> they protect against	</a:t>
            </a:r>
          </a:p>
          <a:p>
            <a:pPr marL="800100" lvl="1" indent="-342900">
              <a:buFont typeface="Wingdings" panose="05000000000000000000" pitchFamily="2" charset="2"/>
              <a:buChar char="§"/>
            </a:pPr>
            <a:r>
              <a:rPr lang="en-US" sz="2400" b="1" dirty="0">
                <a:cs typeface="Arial"/>
              </a:rPr>
              <a:t>Understand the pharmacology, including their mechanism of action (MOA) and what they protect against.</a:t>
            </a:r>
          </a:p>
          <a:p>
            <a:pPr marL="342900" indent="-342900">
              <a:buFont typeface="Wingdings" panose="05000000000000000000" pitchFamily="2" charset="2"/>
              <a:buChar char="§"/>
            </a:pPr>
            <a:r>
              <a:rPr lang="en-US" sz="2400" b="1" dirty="0">
                <a:cs typeface="Arial"/>
              </a:rPr>
              <a:t>Review the general distribution process of FHPPP items</a:t>
            </a:r>
          </a:p>
          <a:p>
            <a:pPr marL="800100" lvl="1" indent="-342900">
              <a:buFont typeface="Wingdings" panose="05000000000000000000" pitchFamily="2" charset="2"/>
              <a:buChar char="§"/>
            </a:pPr>
            <a:r>
              <a:rPr lang="en-US" sz="2400" b="1" dirty="0">
                <a:cs typeface="Arial"/>
              </a:rPr>
              <a:t>The roles and responsibilities of individuals involved in receiving and distributing</a:t>
            </a:r>
          </a:p>
          <a:p>
            <a:pPr marL="800100" lvl="1" indent="-342900">
              <a:buFont typeface="Wingdings" panose="05000000000000000000" pitchFamily="2" charset="2"/>
              <a:buChar char="§"/>
            </a:pPr>
            <a:r>
              <a:rPr lang="en-US" sz="2400" b="1" dirty="0">
                <a:cs typeface="Arial"/>
              </a:rPr>
              <a:t>Identify the best places for distribution </a:t>
            </a:r>
          </a:p>
          <a:p>
            <a:pPr marL="800100" lvl="1" indent="-342900">
              <a:buFont typeface="Wingdings" panose="05000000000000000000" pitchFamily="2" charset="2"/>
              <a:buChar char="§"/>
            </a:pPr>
            <a:r>
              <a:rPr lang="en-US" sz="2400" b="1" dirty="0">
                <a:cs typeface="Arial"/>
              </a:rPr>
              <a:t>Describe the process on how to get the items distributed</a:t>
            </a:r>
          </a:p>
          <a:p>
            <a:endParaRPr lang="en-US" sz="2400" b="1" dirty="0">
              <a:cs typeface="Arial"/>
            </a:endParaRPr>
          </a:p>
        </p:txBody>
      </p:sp>
    </p:spTree>
    <p:extLst>
      <p:ext uri="{BB962C8B-B14F-4D97-AF65-F5344CB8AC3E}">
        <p14:creationId xmlns:p14="http://schemas.microsoft.com/office/powerpoint/2010/main" val="1148354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Questions</a:t>
            </a:r>
          </a:p>
        </p:txBody>
      </p:sp>
      <p:sp>
        <p:nvSpPr>
          <p:cNvPr id="9" name="TextBox 8"/>
          <p:cNvSpPr txBox="1"/>
          <p:nvPr/>
        </p:nvSpPr>
        <p:spPr>
          <a:xfrm>
            <a:off x="609600" y="1380207"/>
            <a:ext cx="11582400" cy="4524315"/>
          </a:xfrm>
          <a:prstGeom prst="rect">
            <a:avLst/>
          </a:prstGeom>
          <a:noFill/>
        </p:spPr>
        <p:txBody>
          <a:bodyPr wrap="square" lIns="91440" tIns="45720" rIns="91440" bIns="45720" rtlCol="0" anchor="t">
            <a:spAutoFit/>
          </a:bodyPr>
          <a:lstStyle/>
          <a:p>
            <a:r>
              <a:rPr lang="en-US" sz="1600" b="1" dirty="0">
                <a:cs typeface="Arial"/>
              </a:rPr>
              <a:t>1. Which following medication is NOT considered a Force Health Protection Prescription Products (FHPPP) item</a:t>
            </a:r>
          </a:p>
          <a:p>
            <a:r>
              <a:rPr lang="en-US" sz="1600" b="1" dirty="0">
                <a:cs typeface="Arial"/>
              </a:rPr>
              <a:t>	a)  Potassium Iodide</a:t>
            </a:r>
          </a:p>
          <a:p>
            <a:r>
              <a:rPr lang="en-US" sz="1600" b="1" dirty="0">
                <a:cs typeface="Arial"/>
              </a:rPr>
              <a:t>	b)  Doxycycline</a:t>
            </a:r>
          </a:p>
          <a:p>
            <a:r>
              <a:rPr lang="en-US" sz="1600" b="1" dirty="0">
                <a:cs typeface="Arial"/>
              </a:rPr>
              <a:t>	c)  Anthrax Vaccine</a:t>
            </a:r>
          </a:p>
          <a:p>
            <a:r>
              <a:rPr lang="en-US" sz="1600" b="1" dirty="0">
                <a:cs typeface="Arial"/>
              </a:rPr>
              <a:t>	d)  Influenza Vaccine</a:t>
            </a:r>
          </a:p>
          <a:p>
            <a:r>
              <a:rPr lang="en-US" sz="1600" b="1" dirty="0">
                <a:cs typeface="Arial"/>
              </a:rPr>
              <a:t>	d) None of the above</a:t>
            </a:r>
          </a:p>
          <a:p>
            <a:endParaRPr lang="en-US" sz="1600" b="1" dirty="0">
              <a:cs typeface="Arial"/>
            </a:endParaRPr>
          </a:p>
          <a:p>
            <a:r>
              <a:rPr lang="en-US" sz="1600" b="1" dirty="0">
                <a:cs typeface="Arial"/>
              </a:rPr>
              <a:t>2. How long are pyridostigmine tablets good for outside of refrigeration?</a:t>
            </a:r>
          </a:p>
          <a:p>
            <a:r>
              <a:rPr lang="en-US" sz="1600" b="1" dirty="0">
                <a:cs typeface="Arial"/>
              </a:rPr>
              <a:t>	a) 1 year</a:t>
            </a:r>
          </a:p>
          <a:p>
            <a:r>
              <a:rPr lang="en-US" sz="1600" b="1" dirty="0">
                <a:cs typeface="Arial"/>
              </a:rPr>
              <a:t>	b) 3 months</a:t>
            </a:r>
          </a:p>
          <a:p>
            <a:r>
              <a:rPr lang="en-US" sz="1600" b="1" dirty="0">
                <a:cs typeface="Arial"/>
              </a:rPr>
              <a:t>	c) 6 months</a:t>
            </a:r>
          </a:p>
          <a:p>
            <a:r>
              <a:rPr lang="en-US" sz="1600" b="1" dirty="0">
                <a:cs typeface="Arial"/>
              </a:rPr>
              <a:t>	d) Manufacture Expiration Date</a:t>
            </a:r>
          </a:p>
          <a:p>
            <a:pPr marL="342900" indent="-342900">
              <a:buFont typeface="Wingdings" panose="05000000000000000000" pitchFamily="2" charset="2"/>
              <a:buChar char="§"/>
            </a:pPr>
            <a:endParaRPr lang="en-US" sz="1600" b="1" dirty="0">
              <a:cs typeface="Arial"/>
            </a:endParaRPr>
          </a:p>
          <a:p>
            <a:r>
              <a:rPr lang="en-US" sz="1600" b="1" dirty="0">
                <a:cs typeface="Arial"/>
              </a:rPr>
              <a:t>3. What nerve agent is P-Tabs useful against?</a:t>
            </a:r>
          </a:p>
          <a:p>
            <a:r>
              <a:rPr lang="en-US" sz="1600" b="1" dirty="0">
                <a:cs typeface="Arial"/>
              </a:rPr>
              <a:t>	a) Soman</a:t>
            </a:r>
          </a:p>
          <a:p>
            <a:r>
              <a:rPr lang="en-US" sz="1600" b="1" dirty="0">
                <a:cs typeface="Arial"/>
              </a:rPr>
              <a:t>	b) Sarin</a:t>
            </a:r>
          </a:p>
          <a:p>
            <a:r>
              <a:rPr lang="en-US" sz="1600" b="1" dirty="0">
                <a:cs typeface="Arial"/>
              </a:rPr>
              <a:t>	c) Chlorine Gas</a:t>
            </a:r>
          </a:p>
          <a:p>
            <a:r>
              <a:rPr lang="en-US" sz="1600" b="1" dirty="0">
                <a:cs typeface="Arial"/>
              </a:rPr>
              <a:t>	d) Soman and Sarin</a:t>
            </a:r>
            <a:endParaRPr lang="en-US" sz="1600" b="1" dirty="0">
              <a:ea typeface="Calibri"/>
              <a:cs typeface="Arial"/>
            </a:endParaRPr>
          </a:p>
        </p:txBody>
      </p:sp>
    </p:spTree>
    <p:extLst>
      <p:ext uri="{BB962C8B-B14F-4D97-AF65-F5344CB8AC3E}">
        <p14:creationId xmlns:p14="http://schemas.microsoft.com/office/powerpoint/2010/main" val="2604358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FHPPP Description and Requirements (What)</a:t>
            </a:r>
          </a:p>
        </p:txBody>
      </p:sp>
      <p:sp>
        <p:nvSpPr>
          <p:cNvPr id="9" name="TextBox 8"/>
          <p:cNvSpPr txBox="1"/>
          <p:nvPr/>
        </p:nvSpPr>
        <p:spPr>
          <a:xfrm>
            <a:off x="349624" y="1431645"/>
            <a:ext cx="11842376" cy="4154984"/>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FHPPP include medications, vaccines, and other medical products useful for protecting military personnel against threats that could impact their health and readiness</a:t>
            </a:r>
          </a:p>
          <a:p>
            <a:pPr marL="342900" indent="-342900">
              <a:buFont typeface="Wingdings" panose="05000000000000000000" pitchFamily="2" charset="2"/>
              <a:buChar char="§"/>
            </a:pPr>
            <a:r>
              <a:rPr lang="en-US" sz="2400" b="1" dirty="0">
                <a:cs typeface="Arial"/>
              </a:rPr>
              <a:t>They are often required for deployments and for participation in daily military operations </a:t>
            </a:r>
          </a:p>
          <a:p>
            <a:pPr marL="800100" lvl="1" indent="-342900">
              <a:buFont typeface="Arial" panose="020B0604020202020204" pitchFamily="34" charset="0"/>
              <a:buChar char="•"/>
            </a:pPr>
            <a:r>
              <a:rPr lang="en-US" sz="2400" b="1" dirty="0">
                <a:cs typeface="Arial"/>
              </a:rPr>
              <a:t>Chemical Threats</a:t>
            </a:r>
          </a:p>
          <a:p>
            <a:pPr marL="800100" lvl="1" indent="-342900">
              <a:buFont typeface="Arial" panose="020B0604020202020204" pitchFamily="34" charset="0"/>
              <a:buChar char="•"/>
            </a:pPr>
            <a:r>
              <a:rPr lang="en-US" sz="2400" b="1" dirty="0">
                <a:cs typeface="Arial"/>
              </a:rPr>
              <a:t>Biological Threats</a:t>
            </a:r>
          </a:p>
          <a:p>
            <a:pPr marL="800100" lvl="1" indent="-342900">
              <a:buFont typeface="Arial" panose="020B0604020202020204" pitchFamily="34" charset="0"/>
              <a:buChar char="•"/>
            </a:pPr>
            <a:r>
              <a:rPr lang="en-US" sz="2400" b="1" dirty="0">
                <a:cs typeface="Arial"/>
              </a:rPr>
              <a:t>Nuclear  Threats</a:t>
            </a:r>
          </a:p>
          <a:p>
            <a:pPr marL="800100" lvl="1" indent="-342900">
              <a:buFont typeface="Arial" panose="020B0604020202020204" pitchFamily="34" charset="0"/>
              <a:buChar char="•"/>
            </a:pPr>
            <a:r>
              <a:rPr lang="en-US" sz="2400" b="1" dirty="0">
                <a:cs typeface="Arial"/>
              </a:rPr>
              <a:t>Malaria </a:t>
            </a:r>
          </a:p>
          <a:p>
            <a:pPr marL="800100" lvl="1" indent="-342900">
              <a:buFont typeface="Arial" panose="020B0604020202020204" pitchFamily="34" charset="0"/>
              <a:buChar char="•"/>
            </a:pPr>
            <a:r>
              <a:rPr lang="en-US" sz="2400" b="1" dirty="0">
                <a:cs typeface="Arial"/>
              </a:rPr>
              <a:t>Infectious Diseases</a:t>
            </a:r>
          </a:p>
          <a:p>
            <a:pPr marL="800100" lvl="1" indent="-342900">
              <a:buFont typeface="Arial" panose="020B0604020202020204" pitchFamily="34" charset="0"/>
              <a:buChar char="•"/>
            </a:pPr>
            <a:endParaRPr lang="en-US" sz="2400" b="1" dirty="0">
              <a:cs typeface="Arial"/>
            </a:endParaRPr>
          </a:p>
          <a:p>
            <a:pPr marL="800100" lvl="1" indent="-342900">
              <a:buFont typeface="Arial" panose="020B0604020202020204" pitchFamily="34" charset="0"/>
              <a:buChar char="•"/>
            </a:pPr>
            <a:endParaRPr lang="en-US" sz="2400" b="1" dirty="0">
              <a:cs typeface="Arial"/>
            </a:endParaRPr>
          </a:p>
          <a:p>
            <a:pPr marL="800100" lvl="1" indent="-342900">
              <a:buFont typeface="Arial" panose="020B0604020202020204" pitchFamily="34" charset="0"/>
              <a:buChar char="•"/>
            </a:pPr>
            <a:endParaRPr lang="en-US" sz="2400" b="1" dirty="0">
              <a:ea typeface="Calibri"/>
              <a:cs typeface="Arial"/>
            </a:endParaRPr>
          </a:p>
        </p:txBody>
      </p:sp>
    </p:spTree>
    <p:extLst>
      <p:ext uri="{BB962C8B-B14F-4D97-AF65-F5344CB8AC3E}">
        <p14:creationId xmlns:p14="http://schemas.microsoft.com/office/powerpoint/2010/main" val="100520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FHPPP Requirements (Why)</a:t>
            </a:r>
          </a:p>
        </p:txBody>
      </p:sp>
      <p:sp>
        <p:nvSpPr>
          <p:cNvPr id="9" name="TextBox 8"/>
          <p:cNvSpPr txBox="1"/>
          <p:nvPr/>
        </p:nvSpPr>
        <p:spPr>
          <a:xfrm>
            <a:off x="609600" y="1401944"/>
            <a:ext cx="11582400" cy="120032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endParaRPr lang="en-US" sz="2400" b="1" dirty="0">
              <a:cs typeface="Arial"/>
            </a:endParaRPr>
          </a:p>
          <a:p>
            <a:pPr marL="342900" indent="-342900">
              <a:buFont typeface="Wingdings" panose="05000000000000000000" pitchFamily="2" charset="2"/>
              <a:buChar char="§"/>
            </a:pPr>
            <a:r>
              <a:rPr lang="en-US" sz="2400" b="1" dirty="0">
                <a:cs typeface="Arial"/>
              </a:rPr>
              <a:t>Understand </a:t>
            </a:r>
            <a:r>
              <a:rPr lang="en-US" sz="2400" b="1" u="sng" dirty="0">
                <a:cs typeface="Arial"/>
              </a:rPr>
              <a:t>why</a:t>
            </a:r>
            <a:r>
              <a:rPr lang="en-US" sz="2400" b="1" dirty="0">
                <a:cs typeface="Arial"/>
              </a:rPr>
              <a:t> they are distributed</a:t>
            </a:r>
          </a:p>
          <a:p>
            <a:pPr marL="800100" lvl="1" indent="-342900">
              <a:buFont typeface="Wingdings" panose="05000000000000000000" pitchFamily="2" charset="2"/>
              <a:buChar char="§"/>
            </a:pPr>
            <a:r>
              <a:rPr lang="en-US" sz="2400" b="1" dirty="0">
                <a:cs typeface="Arial"/>
              </a:rPr>
              <a:t>Recognize the strategic process involved in determining the distribution</a:t>
            </a:r>
          </a:p>
        </p:txBody>
      </p:sp>
      <p:pic>
        <p:nvPicPr>
          <p:cNvPr id="4" name="Picture 3">
            <a:extLst>
              <a:ext uri="{FF2B5EF4-FFF2-40B4-BE49-F238E27FC236}">
                <a16:creationId xmlns:a16="http://schemas.microsoft.com/office/drawing/2014/main" id="{AD55B9EB-AA55-ED85-DEC5-BBBA492CCB6E}"/>
              </a:ext>
            </a:extLst>
          </p:cNvPr>
          <p:cNvPicPr>
            <a:picLocks noChangeAspect="1"/>
          </p:cNvPicPr>
          <p:nvPr/>
        </p:nvPicPr>
        <p:blipFill>
          <a:blip r:embed="rId5"/>
          <a:stretch>
            <a:fillRect/>
          </a:stretch>
        </p:blipFill>
        <p:spPr>
          <a:xfrm>
            <a:off x="1763179" y="2286000"/>
            <a:ext cx="7830643" cy="4336378"/>
          </a:xfrm>
          <a:prstGeom prst="rect">
            <a:avLst/>
          </a:prstGeom>
        </p:spPr>
      </p:pic>
    </p:spTree>
    <p:extLst>
      <p:ext uri="{BB962C8B-B14F-4D97-AF65-F5344CB8AC3E}">
        <p14:creationId xmlns:p14="http://schemas.microsoft.com/office/powerpoint/2010/main" val="3113155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INDOPACOM</a:t>
            </a:r>
          </a:p>
        </p:txBody>
      </p:sp>
      <p:sp>
        <p:nvSpPr>
          <p:cNvPr id="9" name="TextBox 8"/>
          <p:cNvSpPr txBox="1"/>
          <p:nvPr/>
        </p:nvSpPr>
        <p:spPr>
          <a:xfrm>
            <a:off x="838200" y="1926379"/>
            <a:ext cx="11582400" cy="1938992"/>
          </a:xfrm>
          <a:prstGeom prst="rect">
            <a:avLst/>
          </a:prstGeom>
          <a:noFill/>
        </p:spPr>
        <p:txBody>
          <a:bodyPr wrap="square" lIns="91440" tIns="45720" rIns="91440" bIns="45720" rtlCol="0" anchor="t">
            <a:spAutoFit/>
          </a:bodyPr>
          <a:lstStyle/>
          <a:p>
            <a:pPr marL="800100" lvl="1" indent="-342900">
              <a:buFont typeface="Arial" panose="020B0604020202020204" pitchFamily="34" charset="0"/>
              <a:buChar char="•"/>
            </a:pPr>
            <a:r>
              <a:rPr lang="en-US" sz="2400" b="1" dirty="0">
                <a:cs typeface="Arial"/>
              </a:rPr>
              <a:t>Completed by Public Health or the Deployment Provider</a:t>
            </a:r>
          </a:p>
          <a:p>
            <a:pPr marL="800100" lvl="1" indent="-342900">
              <a:buFont typeface="Arial" panose="020B0604020202020204" pitchFamily="34" charset="0"/>
              <a:buChar char="•"/>
            </a:pPr>
            <a:r>
              <a:rPr lang="en-US" sz="2400" b="1" dirty="0">
                <a:cs typeface="Arial"/>
              </a:rPr>
              <a:t>Accessed on </a:t>
            </a:r>
            <a:r>
              <a:rPr lang="en-US" sz="2400" b="1" u="sng" dirty="0">
                <a:cs typeface="Arial"/>
              </a:rPr>
              <a:t>Air Force Reporting Instructions Tool</a:t>
            </a:r>
          </a:p>
          <a:p>
            <a:pPr lvl="1"/>
            <a:r>
              <a:rPr lang="en-US" sz="2400" b="1" dirty="0">
                <a:cs typeface="Arial"/>
              </a:rPr>
              <a:t>	•	Select a COCOM</a:t>
            </a:r>
          </a:p>
          <a:p>
            <a:pPr lvl="1"/>
            <a:r>
              <a:rPr lang="en-US" sz="2400" b="1" dirty="0">
                <a:cs typeface="Arial"/>
              </a:rPr>
              <a:t>	• 	INDOPACOM</a:t>
            </a:r>
          </a:p>
          <a:p>
            <a:pPr lvl="1"/>
            <a:r>
              <a:rPr lang="en-US" sz="2400" b="1" dirty="0">
                <a:cs typeface="Arial"/>
              </a:rPr>
              <a:t>	• 	USINDOPACOM FY24 Force Health Protection Guidance</a:t>
            </a:r>
            <a:endParaRPr lang="en-US" sz="2400" b="1" dirty="0">
              <a:ea typeface="Calibri"/>
              <a:cs typeface="Arial"/>
            </a:endParaRPr>
          </a:p>
        </p:txBody>
      </p:sp>
    </p:spTree>
    <p:extLst>
      <p:ext uri="{BB962C8B-B14F-4D97-AF65-F5344CB8AC3E}">
        <p14:creationId xmlns:p14="http://schemas.microsoft.com/office/powerpoint/2010/main" val="2772506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E1C64BAF-ECC0-73AB-61F3-36534B11AA66}"/>
              </a:ext>
            </a:extLst>
          </p:cNvPr>
          <p:cNvPicPr>
            <a:picLocks noChangeAspect="1"/>
          </p:cNvPicPr>
          <p:nvPr/>
        </p:nvPicPr>
        <p:blipFill>
          <a:blip r:embed="rId3"/>
          <a:stretch>
            <a:fillRect/>
          </a:stretch>
        </p:blipFill>
        <p:spPr>
          <a:xfrm>
            <a:off x="723273" y="1683650"/>
            <a:ext cx="10978383" cy="3962703"/>
          </a:xfrm>
          <a:prstGeom prst="rect">
            <a:avLst/>
          </a:prstGeom>
        </p:spPr>
      </p:pic>
      <p:pic>
        <p:nvPicPr>
          <p:cNvPr id="6" name="Picture 5"/>
          <p:cNvPicPr>
            <a:picLocks noChangeAspect="1"/>
          </p:cNvPicPr>
          <p:nvPr/>
        </p:nvPicPr>
        <p:blipFill>
          <a:blip r:embed="rId4"/>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5"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INDOPACOM</a:t>
            </a:r>
          </a:p>
        </p:txBody>
      </p:sp>
      <p:cxnSp>
        <p:nvCxnSpPr>
          <p:cNvPr id="11" name="Straight Connector 10">
            <a:extLst>
              <a:ext uri="{FF2B5EF4-FFF2-40B4-BE49-F238E27FC236}">
                <a16:creationId xmlns:a16="http://schemas.microsoft.com/office/drawing/2014/main" id="{A85B6FD5-1A65-D594-9995-7FE5C9EF8DCE}"/>
              </a:ext>
            </a:extLst>
          </p:cNvPr>
          <p:cNvCxnSpPr>
            <a:cxnSpLocks/>
          </p:cNvCxnSpPr>
          <p:nvPr/>
        </p:nvCxnSpPr>
        <p:spPr>
          <a:xfrm>
            <a:off x="4403912" y="4418675"/>
            <a:ext cx="23016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6FD49C-8EB3-BD7A-7B36-587B35B069B6}"/>
              </a:ext>
            </a:extLst>
          </p:cNvPr>
          <p:cNvCxnSpPr>
            <a:cxnSpLocks/>
          </p:cNvCxnSpPr>
          <p:nvPr/>
        </p:nvCxnSpPr>
        <p:spPr>
          <a:xfrm>
            <a:off x="9137277" y="4090638"/>
            <a:ext cx="151086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79F2014-DFEE-A00B-8241-C8EB42A16258}"/>
              </a:ext>
            </a:extLst>
          </p:cNvPr>
          <p:cNvCxnSpPr>
            <a:cxnSpLocks/>
          </p:cNvCxnSpPr>
          <p:nvPr/>
        </p:nvCxnSpPr>
        <p:spPr>
          <a:xfrm>
            <a:off x="723273" y="3763325"/>
            <a:ext cx="649331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131F12-BE72-8269-9823-69DFE50B92D6}"/>
              </a:ext>
            </a:extLst>
          </p:cNvPr>
          <p:cNvCxnSpPr>
            <a:cxnSpLocks/>
          </p:cNvCxnSpPr>
          <p:nvPr/>
        </p:nvCxnSpPr>
        <p:spPr>
          <a:xfrm>
            <a:off x="3269877" y="4780920"/>
            <a:ext cx="3097306"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6571F02-9984-132A-B9C5-CB00775D40FB}"/>
              </a:ext>
            </a:extLst>
          </p:cNvPr>
          <p:cNvCxnSpPr>
            <a:cxnSpLocks/>
          </p:cNvCxnSpPr>
          <p:nvPr/>
        </p:nvCxnSpPr>
        <p:spPr>
          <a:xfrm>
            <a:off x="8073030" y="4780920"/>
            <a:ext cx="36979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818CAEE-CCC2-CFE0-3CB7-2B0242370AA9}"/>
              </a:ext>
            </a:extLst>
          </p:cNvPr>
          <p:cNvCxnSpPr>
            <a:cxnSpLocks/>
          </p:cNvCxnSpPr>
          <p:nvPr/>
        </p:nvCxnSpPr>
        <p:spPr>
          <a:xfrm flipV="1">
            <a:off x="723273" y="4418675"/>
            <a:ext cx="2916398" cy="3859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97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INDOPACOM</a:t>
            </a:r>
          </a:p>
        </p:txBody>
      </p:sp>
      <p:pic>
        <p:nvPicPr>
          <p:cNvPr id="4" name="Picture 3">
            <a:extLst>
              <a:ext uri="{FF2B5EF4-FFF2-40B4-BE49-F238E27FC236}">
                <a16:creationId xmlns:a16="http://schemas.microsoft.com/office/drawing/2014/main" id="{B495BF25-9344-397C-1CD5-24B39F2AA11F}"/>
              </a:ext>
            </a:extLst>
          </p:cNvPr>
          <p:cNvPicPr>
            <a:picLocks noChangeAspect="1"/>
          </p:cNvPicPr>
          <p:nvPr/>
        </p:nvPicPr>
        <p:blipFill>
          <a:blip r:embed="rId5"/>
          <a:stretch>
            <a:fillRect/>
          </a:stretch>
        </p:blipFill>
        <p:spPr>
          <a:xfrm>
            <a:off x="436825" y="1816056"/>
            <a:ext cx="11235939" cy="3168319"/>
          </a:xfrm>
          <a:prstGeom prst="rect">
            <a:avLst/>
          </a:prstGeom>
        </p:spPr>
      </p:pic>
    </p:spTree>
    <p:extLst>
      <p:ext uri="{BB962C8B-B14F-4D97-AF65-F5344CB8AC3E}">
        <p14:creationId xmlns:p14="http://schemas.microsoft.com/office/powerpoint/2010/main" val="377239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p:txBody>
      </p:sp>
      <p:sp>
        <p:nvSpPr>
          <p:cNvPr id="4" name="TextBox 3">
            <a:extLst>
              <a:ext uri="{FF2B5EF4-FFF2-40B4-BE49-F238E27FC236}">
                <a16:creationId xmlns:a16="http://schemas.microsoft.com/office/drawing/2014/main" id="{4827DEB4-68EB-039E-5FC3-747230A4E38B}"/>
              </a:ext>
            </a:extLst>
          </p:cNvPr>
          <p:cNvSpPr txBox="1"/>
          <p:nvPr/>
        </p:nvSpPr>
        <p:spPr>
          <a:xfrm>
            <a:off x="645459" y="1736229"/>
            <a:ext cx="8498541" cy="2554545"/>
          </a:xfrm>
          <a:prstGeom prst="rect">
            <a:avLst/>
          </a:prstGeom>
          <a:noFill/>
        </p:spPr>
        <p:txBody>
          <a:bodyPr wrap="square">
            <a:spAutoFit/>
          </a:bodyPr>
          <a:lstStyle/>
          <a:p>
            <a:r>
              <a:rPr lang="en-US" sz="2800" b="1" i="0" u="none" strike="noStrike" baseline="0" dirty="0"/>
              <a:t>Accessed on Air Force Reporting Instructions Tool </a:t>
            </a:r>
            <a:endParaRPr lang="en-US" sz="2800" b="0" i="0" u="none" strike="noStrike" baseline="0" dirty="0"/>
          </a:p>
          <a:p>
            <a:pPr marL="342900" indent="-342900">
              <a:buFont typeface="Arial" panose="020B0604020202020204" pitchFamily="34" charset="0"/>
              <a:buChar char="•"/>
            </a:pPr>
            <a:r>
              <a:rPr lang="en-US" sz="2400" dirty="0"/>
              <a:t>	</a:t>
            </a:r>
            <a:r>
              <a:rPr lang="en-US" sz="2400" b="1" i="0" u="none" strike="noStrike" baseline="0" dirty="0"/>
              <a:t>Select your COCOM </a:t>
            </a:r>
            <a:endParaRPr lang="en-US" sz="2400" b="0" i="0" u="none" strike="noStrike" baseline="0" dirty="0"/>
          </a:p>
          <a:p>
            <a:pPr marL="1200150" lvl="2" indent="-285750">
              <a:buFont typeface="Arial" panose="020B0604020202020204" pitchFamily="34" charset="0"/>
              <a:buChar char="•"/>
            </a:pPr>
            <a:r>
              <a:rPr lang="en-US" b="1" i="0" u="none" strike="noStrike" baseline="0" dirty="0"/>
              <a:t>CENTCOM</a:t>
            </a:r>
          </a:p>
          <a:p>
            <a:pPr marL="1200150" lvl="2" indent="-285750">
              <a:buFont typeface="Arial" panose="020B0604020202020204" pitchFamily="34" charset="0"/>
              <a:buChar char="•"/>
            </a:pPr>
            <a:r>
              <a:rPr lang="en-US" b="1" i="0" u="none" strike="noStrike" baseline="0" dirty="0"/>
              <a:t>General Policies </a:t>
            </a:r>
            <a:endParaRPr lang="en-US" b="1" dirty="0"/>
          </a:p>
          <a:p>
            <a:pPr marL="1200150" lvl="2" indent="-285750">
              <a:buFont typeface="Arial" panose="020B0604020202020204" pitchFamily="34" charset="0"/>
              <a:buChar char="•"/>
            </a:pPr>
            <a:r>
              <a:rPr lang="en-US" b="1" i="0" u="none" strike="noStrike" baseline="0" dirty="0"/>
              <a:t>AFCENT Medical Pre-deployment Requirements</a:t>
            </a:r>
          </a:p>
          <a:p>
            <a:pPr marL="742950" lvl="1" indent="-285750">
              <a:buFont typeface="Arial" panose="020B0604020202020204" pitchFamily="34" charset="0"/>
              <a:buChar char="•"/>
            </a:pPr>
            <a:r>
              <a:rPr lang="en-US" b="1" dirty="0">
                <a:hlinkClick r:id="rId5">
                  <a:extLst>
                    <a:ext uri="{A12FA001-AC4F-418D-AE19-62706E023703}">
                      <ahyp:hlinkClr xmlns:ahyp="http://schemas.microsoft.com/office/drawing/2018/hyperlinkcolor" val="tx"/>
                    </a:ext>
                  </a:extLst>
                </a:hlinkClick>
              </a:rPr>
              <a:t>MOD17_Tab_D.pdf</a:t>
            </a:r>
            <a:r>
              <a:rPr lang="en-US" b="1" i="0" u="none" strike="noStrike" baseline="0" dirty="0"/>
              <a:t> </a:t>
            </a:r>
          </a:p>
          <a:p>
            <a:pPr marL="742950" lvl="1" indent="-285750">
              <a:buFont typeface="Arial" panose="020B0604020202020204" pitchFamily="34" charset="0"/>
              <a:buChar char="•"/>
            </a:pPr>
            <a:r>
              <a:rPr lang="en-US" b="1" i="0" u="none" strike="noStrike" baseline="0" dirty="0"/>
              <a:t>https://www.centcom.mil/Portals/6/MEDICAL/MOD17_Tab_D.pdf</a:t>
            </a:r>
          </a:p>
          <a:p>
            <a:pPr lvl="2"/>
            <a:endParaRPr lang="en-US" b="0" i="0" u="none" strike="noStrike" baseline="0" dirty="0"/>
          </a:p>
        </p:txBody>
      </p:sp>
      <p:pic>
        <p:nvPicPr>
          <p:cNvPr id="3" name="Picture 2">
            <a:extLst>
              <a:ext uri="{FF2B5EF4-FFF2-40B4-BE49-F238E27FC236}">
                <a16:creationId xmlns:a16="http://schemas.microsoft.com/office/drawing/2014/main" id="{D01A5736-624A-AD79-7F66-9D08FE716ECA}"/>
              </a:ext>
            </a:extLst>
          </p:cNvPr>
          <p:cNvPicPr>
            <a:picLocks noChangeAspect="1"/>
          </p:cNvPicPr>
          <p:nvPr/>
        </p:nvPicPr>
        <p:blipFill>
          <a:blip r:embed="rId6"/>
          <a:stretch>
            <a:fillRect/>
          </a:stretch>
        </p:blipFill>
        <p:spPr>
          <a:xfrm>
            <a:off x="962898" y="4287842"/>
            <a:ext cx="10390902" cy="2000547"/>
          </a:xfrm>
          <a:prstGeom prst="rect">
            <a:avLst/>
          </a:prstGeom>
        </p:spPr>
      </p:pic>
    </p:spTree>
    <p:extLst>
      <p:ext uri="{BB962C8B-B14F-4D97-AF65-F5344CB8AC3E}">
        <p14:creationId xmlns:p14="http://schemas.microsoft.com/office/powerpoint/2010/main" val="3936178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p:txBody>
      </p:sp>
      <p:sp>
        <p:nvSpPr>
          <p:cNvPr id="4" name="TextBox 3">
            <a:extLst>
              <a:ext uri="{FF2B5EF4-FFF2-40B4-BE49-F238E27FC236}">
                <a16:creationId xmlns:a16="http://schemas.microsoft.com/office/drawing/2014/main" id="{4827DEB4-68EB-039E-5FC3-747230A4E38B}"/>
              </a:ext>
            </a:extLst>
          </p:cNvPr>
          <p:cNvSpPr txBox="1"/>
          <p:nvPr/>
        </p:nvSpPr>
        <p:spPr>
          <a:xfrm>
            <a:off x="645459" y="1736229"/>
            <a:ext cx="8498541" cy="2554545"/>
          </a:xfrm>
          <a:prstGeom prst="rect">
            <a:avLst/>
          </a:prstGeom>
          <a:noFill/>
        </p:spPr>
        <p:txBody>
          <a:bodyPr wrap="square">
            <a:spAutoFit/>
          </a:bodyPr>
          <a:lstStyle/>
          <a:p>
            <a:r>
              <a:rPr lang="en-US" sz="2800" b="1" i="0" u="none" strike="noStrike" baseline="0" dirty="0"/>
              <a:t>Accessed on Air Force Reporting Instructions Tool </a:t>
            </a:r>
            <a:endParaRPr lang="en-US" sz="2800" b="0" i="0" u="none" strike="noStrike" baseline="0" dirty="0"/>
          </a:p>
          <a:p>
            <a:pPr marL="342900" indent="-342900">
              <a:buFont typeface="Arial" panose="020B0604020202020204" pitchFamily="34" charset="0"/>
              <a:buChar char="•"/>
            </a:pPr>
            <a:r>
              <a:rPr lang="en-US" sz="2400" dirty="0"/>
              <a:t>	</a:t>
            </a:r>
            <a:r>
              <a:rPr lang="en-US" sz="2400" b="1" i="0" u="none" strike="noStrike" baseline="0" dirty="0"/>
              <a:t>Select your COCOM </a:t>
            </a:r>
            <a:endParaRPr lang="en-US" sz="2400" b="0" i="0" u="none" strike="noStrike" baseline="0" dirty="0"/>
          </a:p>
          <a:p>
            <a:pPr marL="1200150" lvl="2" indent="-285750">
              <a:buFont typeface="Arial" panose="020B0604020202020204" pitchFamily="34" charset="0"/>
              <a:buChar char="•"/>
            </a:pPr>
            <a:r>
              <a:rPr lang="en-US" b="1" i="0" u="none" strike="noStrike" baseline="0" dirty="0"/>
              <a:t>CENTCOM</a:t>
            </a:r>
          </a:p>
          <a:p>
            <a:pPr marL="1200150" lvl="2" indent="-285750">
              <a:buFont typeface="Arial" panose="020B0604020202020204" pitchFamily="34" charset="0"/>
              <a:buChar char="•"/>
            </a:pPr>
            <a:r>
              <a:rPr lang="en-US" b="1" i="0" u="none" strike="noStrike" baseline="0" dirty="0"/>
              <a:t>General Policies </a:t>
            </a:r>
            <a:endParaRPr lang="en-US" b="1" dirty="0"/>
          </a:p>
          <a:p>
            <a:pPr marL="1200150" lvl="2" indent="-285750">
              <a:buFont typeface="Arial" panose="020B0604020202020204" pitchFamily="34" charset="0"/>
              <a:buChar char="•"/>
            </a:pPr>
            <a:r>
              <a:rPr lang="en-US" b="1" i="0" u="none" strike="noStrike" baseline="0" dirty="0"/>
              <a:t>AFCENT Medical Pre-deployment Requirements</a:t>
            </a:r>
          </a:p>
          <a:p>
            <a:pPr marL="742950" lvl="1" indent="-285750">
              <a:buFont typeface="Arial" panose="020B0604020202020204" pitchFamily="34" charset="0"/>
              <a:buChar char="•"/>
            </a:pPr>
            <a:r>
              <a:rPr lang="en-US" b="1" dirty="0">
                <a:hlinkClick r:id="rId5">
                  <a:extLst>
                    <a:ext uri="{A12FA001-AC4F-418D-AE19-62706E023703}">
                      <ahyp:hlinkClr xmlns:ahyp="http://schemas.microsoft.com/office/drawing/2018/hyperlinkcolor" val="tx"/>
                    </a:ext>
                  </a:extLst>
                </a:hlinkClick>
              </a:rPr>
              <a:t>MOD17_Tab_D.pdf</a:t>
            </a:r>
            <a:r>
              <a:rPr lang="en-US" b="1" i="0" u="none" strike="noStrike" baseline="0" dirty="0"/>
              <a:t> </a:t>
            </a:r>
          </a:p>
          <a:p>
            <a:pPr marL="742950" lvl="1" indent="-285750">
              <a:buFont typeface="Arial" panose="020B0604020202020204" pitchFamily="34" charset="0"/>
              <a:buChar char="•"/>
            </a:pPr>
            <a:r>
              <a:rPr lang="en-US" b="1" i="0" u="none" strike="noStrike" baseline="0" dirty="0"/>
              <a:t>https://www.centcom.mil/Portals/6/MEDICAL/MOD17_Tab_D.pdf</a:t>
            </a:r>
          </a:p>
          <a:p>
            <a:pPr lvl="2"/>
            <a:endParaRPr lang="en-US" b="0" i="0" u="none" strike="noStrike" baseline="0" dirty="0"/>
          </a:p>
        </p:txBody>
      </p:sp>
      <p:pic>
        <p:nvPicPr>
          <p:cNvPr id="3" name="Picture 2">
            <a:extLst>
              <a:ext uri="{FF2B5EF4-FFF2-40B4-BE49-F238E27FC236}">
                <a16:creationId xmlns:a16="http://schemas.microsoft.com/office/drawing/2014/main" id="{D01A5736-624A-AD79-7F66-9D08FE716ECA}"/>
              </a:ext>
            </a:extLst>
          </p:cNvPr>
          <p:cNvPicPr>
            <a:picLocks noChangeAspect="1"/>
          </p:cNvPicPr>
          <p:nvPr/>
        </p:nvPicPr>
        <p:blipFill>
          <a:blip r:embed="rId6"/>
          <a:stretch>
            <a:fillRect/>
          </a:stretch>
        </p:blipFill>
        <p:spPr>
          <a:xfrm>
            <a:off x="962898" y="4287842"/>
            <a:ext cx="10390902" cy="2000547"/>
          </a:xfrm>
          <a:prstGeom prst="rect">
            <a:avLst/>
          </a:prstGeom>
        </p:spPr>
      </p:pic>
    </p:spTree>
    <p:extLst>
      <p:ext uri="{BB962C8B-B14F-4D97-AF65-F5344CB8AC3E}">
        <p14:creationId xmlns:p14="http://schemas.microsoft.com/office/powerpoint/2010/main" val="997236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2310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p:txBody>
      </p:sp>
      <p:sp>
        <p:nvSpPr>
          <p:cNvPr id="4" name="TextBox 3">
            <a:extLst>
              <a:ext uri="{FF2B5EF4-FFF2-40B4-BE49-F238E27FC236}">
                <a16:creationId xmlns:a16="http://schemas.microsoft.com/office/drawing/2014/main" id="{4827DEB4-68EB-039E-5FC3-747230A4E38B}"/>
              </a:ext>
            </a:extLst>
          </p:cNvPr>
          <p:cNvSpPr txBox="1"/>
          <p:nvPr/>
        </p:nvSpPr>
        <p:spPr>
          <a:xfrm>
            <a:off x="645459" y="1736229"/>
            <a:ext cx="11026588" cy="4401205"/>
          </a:xfrm>
          <a:prstGeom prst="rect">
            <a:avLst/>
          </a:prstGeom>
          <a:noFill/>
        </p:spPr>
        <p:txBody>
          <a:bodyPr wrap="square">
            <a:spAutoFit/>
          </a:bodyPr>
          <a:lstStyle/>
          <a:p>
            <a:r>
              <a:rPr lang="en-US" sz="2800" dirty="0"/>
              <a:t>3. (U) GENERAL. 3.A. (U) THIS POLICY IS A DEPARTURE FROM PREVIOUS VERSIONS OF MCDM GUIDANCE IN THE USCENTOM INDIVIDUAL PROTECTION AND INDIVIDUAL-UNIT DEPLOYMENT POLICY AS IT MOVES SELECT ITEMS LISTED IN PARAGRAPH 4 FROM BEING REQUIRED FOR EACH DEPLOYER TO EITHER BEING IN A </a:t>
            </a:r>
            <a:r>
              <a:rPr lang="en-US" sz="2800" dirty="0">
                <a:solidFill>
                  <a:srgbClr val="FF0000"/>
                </a:solidFill>
              </a:rPr>
              <a:t>REGIONALLY PROXIMAL SERVICE CONTROLLED CONTINGENCY STOCK PROGRAM </a:t>
            </a:r>
            <a:r>
              <a:rPr lang="en-US" sz="2800" dirty="0"/>
              <a:t>OR INTO A “</a:t>
            </a:r>
            <a:r>
              <a:rPr lang="en-US" sz="2800" dirty="0">
                <a:solidFill>
                  <a:srgbClr val="FF0000"/>
                </a:solidFill>
              </a:rPr>
              <a:t>BE PREPARED TO ACQUIRE</a:t>
            </a:r>
            <a:r>
              <a:rPr lang="en-US" sz="2800" dirty="0"/>
              <a:t>” STATUS. THIS IS MEANT TO BALANCE RESOUCING WITH CURRENT RISK BASED ON EXISTING LIMITATIONS OF ACQUISTION SUPPLY CHAINS FOR SELECT MCDM AND CHANGING THREAT DRIVERS FOR MCDM WITHIN THE USCENTCOM AOR. </a:t>
            </a:r>
            <a:endParaRPr lang="en-US" b="0" i="0" u="none" strike="noStrike" baseline="0" dirty="0"/>
          </a:p>
        </p:txBody>
      </p:sp>
    </p:spTree>
    <p:extLst>
      <p:ext uri="{BB962C8B-B14F-4D97-AF65-F5344CB8AC3E}">
        <p14:creationId xmlns:p14="http://schemas.microsoft.com/office/powerpoint/2010/main" val="1330663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2000" dirty="0"/>
              <a:t>UNCLASSIFIED</a:t>
            </a:r>
            <a:endParaRPr lang="en-US" sz="32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827DEB4-68EB-039E-5FC3-747230A4E38B}"/>
              </a:ext>
            </a:extLst>
          </p:cNvPr>
          <p:cNvSpPr txBox="1"/>
          <p:nvPr/>
        </p:nvSpPr>
        <p:spPr>
          <a:xfrm>
            <a:off x="645459" y="1736229"/>
            <a:ext cx="11026588" cy="2246769"/>
          </a:xfrm>
          <a:prstGeom prst="rect">
            <a:avLst/>
          </a:prstGeom>
          <a:noFill/>
        </p:spPr>
        <p:txBody>
          <a:bodyPr wrap="square">
            <a:spAutoFit/>
          </a:bodyPr>
          <a:lstStyle/>
          <a:p>
            <a:r>
              <a:rPr lang="en-US" sz="2800" dirty="0"/>
              <a:t>3.B.4. (U) BE PREPARED TO ACQUIRE </a:t>
            </a:r>
            <a:r>
              <a:rPr lang="en-US" sz="2800" dirty="0">
                <a:solidFill>
                  <a:srgbClr val="FF0000"/>
                </a:solidFill>
              </a:rPr>
              <a:t>(BPT-A). </a:t>
            </a:r>
            <a:r>
              <a:rPr lang="en-US" sz="2800" dirty="0"/>
              <a:t>THESE ARE ITEMS THAT SERVICE COMPONENTS WILL BE PREPARED TO PURCHASE OR PROCURE THROUGH SERVICE PROGRAMS AND / OR THE DOD SUPPLY CHAIN IN ORDER TO DISTRIBUTE IN A MANNER DICTATED UPON IDENTIFICATION OF CREDIBLE THREAT INDICATIONS AND WARNINGS./</a:t>
            </a:r>
            <a:endParaRPr lang="en-US" b="0" i="0" u="none" strike="noStrike" baseline="0" dirty="0"/>
          </a:p>
        </p:txBody>
      </p:sp>
    </p:spTree>
    <p:extLst>
      <p:ext uri="{BB962C8B-B14F-4D97-AF65-F5344CB8AC3E}">
        <p14:creationId xmlns:p14="http://schemas.microsoft.com/office/powerpoint/2010/main" val="3808821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1800" dirty="0"/>
              <a:t>UNCLASSIFIED</a:t>
            </a:r>
            <a:endParaRPr lang="en-US" sz="18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827DEB4-68EB-039E-5FC3-747230A4E38B}"/>
              </a:ext>
            </a:extLst>
          </p:cNvPr>
          <p:cNvSpPr txBox="1"/>
          <p:nvPr/>
        </p:nvSpPr>
        <p:spPr>
          <a:xfrm>
            <a:off x="645459" y="1736229"/>
            <a:ext cx="11026588" cy="3539430"/>
          </a:xfrm>
          <a:prstGeom prst="rect">
            <a:avLst/>
          </a:prstGeom>
          <a:noFill/>
        </p:spPr>
        <p:txBody>
          <a:bodyPr wrap="square">
            <a:spAutoFit/>
          </a:bodyPr>
          <a:lstStyle/>
          <a:p>
            <a:r>
              <a:rPr lang="en-US" sz="2800" dirty="0"/>
              <a:t>3.B.3. (U) </a:t>
            </a:r>
            <a:r>
              <a:rPr lang="en-US" sz="2800" dirty="0">
                <a:solidFill>
                  <a:srgbClr val="FF0000"/>
                </a:solidFill>
              </a:rPr>
              <a:t>CONTINGENCY STOCK ITEM (CSI). </a:t>
            </a:r>
          </a:p>
          <a:p>
            <a:endParaRPr lang="en-US" sz="2800" dirty="0">
              <a:solidFill>
                <a:srgbClr val="FF0000"/>
              </a:solidFill>
            </a:endParaRPr>
          </a:p>
          <a:p>
            <a:r>
              <a:rPr lang="en-US" sz="2800" dirty="0"/>
              <a:t>3.B.3.A. (U) CSI ARE CONTROLLED AND MAINTAINED IAW SERVICE SPECIFIC REQUIREMENTS BY USCENTCOM SERVICE COMPONENTS, AND RELEASED WHEN REQUIRED FOR USE AS IPE. </a:t>
            </a:r>
          </a:p>
          <a:p>
            <a:endParaRPr lang="en-US" sz="2800" dirty="0"/>
          </a:p>
          <a:p>
            <a:r>
              <a:rPr lang="en-US" sz="2800" dirty="0"/>
              <a:t>CONSISTENT WITH AUTHORITIES IN REF D, USCENTCOM REQUIRES CBRN CSI (ITEMS 4.B. AND 4.C. OF THIS MESSAGE) BE MANAGED ACCORDINGLY:</a:t>
            </a:r>
            <a:endParaRPr lang="en-US" sz="2800" b="0" i="0" u="none" strike="noStrike" baseline="0" dirty="0"/>
          </a:p>
        </p:txBody>
      </p:sp>
    </p:spTree>
    <p:extLst>
      <p:ext uri="{BB962C8B-B14F-4D97-AF65-F5344CB8AC3E}">
        <p14:creationId xmlns:p14="http://schemas.microsoft.com/office/powerpoint/2010/main" val="2886000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2000" dirty="0"/>
              <a:t>UNCLASSIFIED</a:t>
            </a:r>
            <a:endParaRPr lang="en-US" sz="32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827DEB4-68EB-039E-5FC3-747230A4E38B}"/>
              </a:ext>
            </a:extLst>
          </p:cNvPr>
          <p:cNvSpPr txBox="1"/>
          <p:nvPr/>
        </p:nvSpPr>
        <p:spPr>
          <a:xfrm>
            <a:off x="403725" y="1683650"/>
            <a:ext cx="11026588" cy="3139321"/>
          </a:xfrm>
          <a:prstGeom prst="rect">
            <a:avLst/>
          </a:prstGeom>
          <a:noFill/>
        </p:spPr>
        <p:txBody>
          <a:bodyPr wrap="square">
            <a:spAutoFit/>
          </a:bodyPr>
          <a:lstStyle/>
          <a:p>
            <a:r>
              <a:rPr lang="en-US" dirty="0"/>
              <a:t>3.B.3.A.1. (U) ENROLLED AND MAINTAINED IN THE SHELF-LIFE EXTENSION PROGRAM PER GUIDANCE IN REF C. </a:t>
            </a:r>
          </a:p>
          <a:p>
            <a:r>
              <a:rPr lang="en-US" dirty="0"/>
              <a:t>3.B.3.A.2. (U) CSI WILL BE STORED IN A REGIONALLY PROXIMAL LOCATION IN ORDER TO ALLOW TRANSFER TO THE CONTROL OF THE SUPPORTED COMMANDER FOR FURTHER DISPOSITION </a:t>
            </a:r>
            <a:r>
              <a:rPr lang="en-US" dirty="0">
                <a:solidFill>
                  <a:srgbClr val="FF0000"/>
                </a:solidFill>
              </a:rPr>
              <a:t>WITHIN 72 HOURS OF RELEASE</a:t>
            </a:r>
            <a:r>
              <a:rPr lang="en-US" dirty="0"/>
              <a:t>.</a:t>
            </a:r>
          </a:p>
          <a:p>
            <a:endParaRPr lang="en-US" dirty="0"/>
          </a:p>
          <a:p>
            <a:r>
              <a:rPr lang="en-US" dirty="0"/>
              <a:t>3.B.3.B. (U) SERVICE COMPONENTS WILL ENSURE SERVICE PERSONNEL </a:t>
            </a:r>
            <a:r>
              <a:rPr lang="en-US" dirty="0">
                <a:solidFill>
                  <a:srgbClr val="FF0000"/>
                </a:solidFill>
              </a:rPr>
              <a:t>CONTINUE TO DEPLOY WITH ITEMS </a:t>
            </a:r>
            <a:r>
              <a:rPr lang="en-US" dirty="0"/>
              <a:t>THAT ARE LISTED AS CSI IF THERE ARE INSUFFICIENT STOCKS TO MEET THE PROXIMITY/AVAILABILITY REQUIREMENTS OF PARAGRAPH 3.B.3.A.2</a:t>
            </a:r>
          </a:p>
          <a:p>
            <a:endParaRPr lang="en-US" b="0" i="0" u="none" strike="noStrike" baseline="0" dirty="0"/>
          </a:p>
          <a:p>
            <a:r>
              <a:rPr lang="en-US" dirty="0"/>
              <a:t>3.B.4. (U) </a:t>
            </a:r>
            <a:r>
              <a:rPr lang="en-US" dirty="0">
                <a:solidFill>
                  <a:srgbClr val="FF0000"/>
                </a:solidFill>
              </a:rPr>
              <a:t>BE PREPARED TO ACQUIRE (BPT-A). </a:t>
            </a:r>
            <a:r>
              <a:rPr lang="en-US" dirty="0"/>
              <a:t>THESE ARE ITEMS THAT SERVICE COMPONENTS WILL BE PREPARED TO PURCHASE OR PROCURE THROUGH SERVICE PROGRAMS AND / OR THE DOD SUPPLY CHAIN IN ORDER TO DISTRIBUTE IN A MANNER DICTATED UPON IDENTIFICATION OF CREDIBLE THREAT INDICATIONS AND WARNINGS.//</a:t>
            </a:r>
            <a:endParaRPr lang="en-US" b="0" i="0" u="none" strike="noStrike" baseline="0" dirty="0"/>
          </a:p>
        </p:txBody>
      </p:sp>
    </p:spTree>
    <p:extLst>
      <p:ext uri="{BB962C8B-B14F-4D97-AF65-F5344CB8AC3E}">
        <p14:creationId xmlns:p14="http://schemas.microsoft.com/office/powerpoint/2010/main" val="3983884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2200" dirty="0"/>
              <a:t>UNCLASSIFIED</a:t>
            </a:r>
            <a:endParaRPr lang="en-US" sz="32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E2AA61D-3293-F3A1-F34A-C52723BB4D6E}"/>
              </a:ext>
            </a:extLst>
          </p:cNvPr>
          <p:cNvSpPr txBox="1"/>
          <p:nvPr/>
        </p:nvSpPr>
        <p:spPr>
          <a:xfrm>
            <a:off x="723273" y="1683650"/>
            <a:ext cx="10515600" cy="4524315"/>
          </a:xfrm>
          <a:prstGeom prst="rect">
            <a:avLst/>
          </a:prstGeom>
          <a:noFill/>
        </p:spPr>
        <p:txBody>
          <a:bodyPr wrap="square">
            <a:spAutoFit/>
          </a:bodyPr>
          <a:lstStyle/>
          <a:p>
            <a:r>
              <a:rPr lang="en-US" dirty="0"/>
              <a:t>4. (U) THEATER MCDM REQUIREMENTS. THE FOLLOWING MCDM ITEM ALLOCATIONS AND AVAILIBILITIES CONSTITUTE THE MINIMUM REQUIREMENT FOR THE USCENTCOM THEATER IAW APPLICABILITY REQUIREMENTS OUTLINED IN PARA 2.</a:t>
            </a:r>
          </a:p>
          <a:p>
            <a:endParaRPr lang="en-US" dirty="0"/>
          </a:p>
          <a:p>
            <a:r>
              <a:rPr lang="en-US" dirty="0"/>
              <a:t>4.A. (U) M291A SKIN DECONTAMINATION KIT OR REACTIVE SKIN DECONTAMINATION LOTION (RSDL). </a:t>
            </a:r>
          </a:p>
          <a:p>
            <a:r>
              <a:rPr lang="en-US" dirty="0"/>
              <a:t>4.A.1. (U) ALLOCATION: ONE M291AKIT OR ONE POUCH CONTAINING 3 PACKETS OF RSDL PER AFFECTED INDIVIDUAL. </a:t>
            </a:r>
          </a:p>
          <a:p>
            <a:r>
              <a:rPr lang="en-US" dirty="0"/>
              <a:t>4.B. (U) LEVEL OF AVAILABILITY: </a:t>
            </a:r>
            <a:r>
              <a:rPr lang="en-US" dirty="0">
                <a:highlight>
                  <a:srgbClr val="00FF00"/>
                </a:highlight>
              </a:rPr>
              <a:t>REQUIRED AS IPE FOR ALL FORCES. </a:t>
            </a:r>
          </a:p>
          <a:p>
            <a:endParaRPr lang="en-US" dirty="0"/>
          </a:p>
          <a:p>
            <a:r>
              <a:rPr lang="en-US" dirty="0"/>
              <a:t>4.C. (U) ANTIDOTE TREATMENT NERVE AGENT AUTOINJECTOR (ATNAA) (6505- 01- 362-7427). </a:t>
            </a:r>
          </a:p>
          <a:p>
            <a:r>
              <a:rPr lang="en-US" dirty="0"/>
              <a:t>4.D. (U) ALLOCATION: THREE EACH PER INDIVIDUAL. </a:t>
            </a:r>
          </a:p>
          <a:p>
            <a:r>
              <a:rPr lang="en-US" dirty="0"/>
              <a:t>4.D.1. (U) LEVEL OF AVAILABILITY: </a:t>
            </a:r>
            <a:r>
              <a:rPr lang="en-US" dirty="0">
                <a:highlight>
                  <a:srgbClr val="FF0000"/>
                </a:highlight>
              </a:rPr>
              <a:t>MAINTAINED AS CSI.</a:t>
            </a:r>
          </a:p>
          <a:p>
            <a:endParaRPr lang="en-US" dirty="0"/>
          </a:p>
          <a:p>
            <a:r>
              <a:rPr lang="en-US" dirty="0"/>
              <a:t> 4.E. (U) DIAZEPAM INJECTION (CANA) (6505-01-274- 0951). 4.E.1. (U) ALLOCATION: ONE EACH PER INDIVIDUAL. 4.E.2. (U) LEVEL OF AVAILABILITY: </a:t>
            </a:r>
            <a:r>
              <a:rPr lang="en-US" dirty="0">
                <a:highlight>
                  <a:srgbClr val="FF0000"/>
                </a:highlight>
              </a:rPr>
              <a:t>MAINTAINED AS CSI. </a:t>
            </a:r>
          </a:p>
          <a:p>
            <a:endParaRPr lang="en-US" dirty="0"/>
          </a:p>
        </p:txBody>
      </p:sp>
    </p:spTree>
    <p:extLst>
      <p:ext uri="{BB962C8B-B14F-4D97-AF65-F5344CB8AC3E}">
        <p14:creationId xmlns:p14="http://schemas.microsoft.com/office/powerpoint/2010/main" val="3194463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2000" dirty="0"/>
              <a:t>UNCLASSIFIED</a:t>
            </a:r>
            <a:endParaRPr lang="en-US" sz="66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E2AA61D-3293-F3A1-F34A-C52723BB4D6E}"/>
              </a:ext>
            </a:extLst>
          </p:cNvPr>
          <p:cNvSpPr txBox="1"/>
          <p:nvPr/>
        </p:nvSpPr>
        <p:spPr>
          <a:xfrm>
            <a:off x="723273" y="1431645"/>
            <a:ext cx="10515600" cy="4801314"/>
          </a:xfrm>
          <a:prstGeom prst="rect">
            <a:avLst/>
          </a:prstGeom>
          <a:noFill/>
        </p:spPr>
        <p:txBody>
          <a:bodyPr wrap="square">
            <a:spAutoFit/>
          </a:bodyPr>
          <a:lstStyle/>
          <a:p>
            <a:r>
              <a:rPr lang="en-US" dirty="0"/>
              <a:t>4.F. (U) CIPROFLOXACIN 500MG TABS OR DOXYCYCLINE 100MG TABS. </a:t>
            </a:r>
          </a:p>
          <a:p>
            <a:r>
              <a:rPr lang="en-US" dirty="0"/>
              <a:t>4.F.1. (U) ALLOCATION: SIX TABS (BLISTER PACKS PREFERABLE) PER AFFECTED INDIVIDUAL OF EITHER MEDICATION.TO COVER INITIAL DOSAGE AND SUPPORT PROPHYLAXIS AND/OR TREATMENT FOR THREE DAYS PER INDIVIDUAL. AVAILABILITY OF COMPLETE 30-DAY COURSE OF MEDICATION (60 TABLETS) SHOULD BE CONSIDERED GIVEN MISSION REQUIREMENTS. INDIVIDUALS USING DOXYCYCLINE FOR MALARIA PROPHYLAXIS MAY BE CONSIDERED TO BE COVERED FOR THESE REMAINING DOSES. </a:t>
            </a:r>
          </a:p>
          <a:p>
            <a:r>
              <a:rPr lang="en-US" dirty="0"/>
              <a:t>4.F.2. (U</a:t>
            </a:r>
            <a:r>
              <a:rPr lang="en-US" dirty="0">
                <a:highlight>
                  <a:srgbClr val="FFFF00"/>
                </a:highlight>
              </a:rPr>
              <a:t>) LEVEL OF AVAILABILITY: BPT-A.</a:t>
            </a:r>
          </a:p>
          <a:p>
            <a:endParaRPr lang="en-US" dirty="0"/>
          </a:p>
          <a:p>
            <a:r>
              <a:rPr lang="en-US" dirty="0"/>
              <a:t>4.G. (U) PYRIDOSTIGMINE BROMIDE (PB) 30MG TABS (SOMAN NERVE AGENT PRETREATMENT PYRIDOSTIGMINE - SNAPP). </a:t>
            </a:r>
          </a:p>
          <a:p>
            <a:r>
              <a:rPr lang="en-US" dirty="0"/>
              <a:t>4.G.1. (U) ALLOCATION: 42 TABLETS PER INDIVIDUAL. </a:t>
            </a:r>
          </a:p>
          <a:p>
            <a:r>
              <a:rPr lang="en-US" dirty="0"/>
              <a:t>4.G.2. (U</a:t>
            </a:r>
            <a:r>
              <a:rPr lang="en-US" dirty="0">
                <a:highlight>
                  <a:srgbClr val="FFFF00"/>
                </a:highlight>
              </a:rPr>
              <a:t>) LEVEL OF AVAILABILITY: BPT-A. </a:t>
            </a:r>
          </a:p>
          <a:p>
            <a:endParaRPr lang="en-US" dirty="0"/>
          </a:p>
          <a:p>
            <a:r>
              <a:rPr lang="en-US" dirty="0"/>
              <a:t>4.H. (U) POTASSIUM IODIDE (KI) TABLETS (FOR BETA/GAMMA RADIATION EXPOSURE). </a:t>
            </a:r>
          </a:p>
          <a:p>
            <a:r>
              <a:rPr lang="en-US" dirty="0"/>
              <a:t>4.H.1. (U) ALLOCATION: 14 TABS PER AFFECTED INDIVIDUAL. </a:t>
            </a:r>
          </a:p>
          <a:p>
            <a:r>
              <a:rPr lang="en-US" dirty="0"/>
              <a:t>4.H.2. (U) </a:t>
            </a:r>
            <a:r>
              <a:rPr lang="en-US" dirty="0">
                <a:highlight>
                  <a:srgbClr val="FFFF00"/>
                </a:highlight>
              </a:rPr>
              <a:t>LEVEL OF AVAILABILITY: BPT-A.</a:t>
            </a:r>
          </a:p>
          <a:p>
            <a:endParaRPr lang="en-US" dirty="0"/>
          </a:p>
        </p:txBody>
      </p:sp>
    </p:spTree>
    <p:extLst>
      <p:ext uri="{BB962C8B-B14F-4D97-AF65-F5344CB8AC3E}">
        <p14:creationId xmlns:p14="http://schemas.microsoft.com/office/powerpoint/2010/main" val="4215531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a:p>
            <a:r>
              <a:rPr lang="en-US" sz="2000" dirty="0"/>
              <a:t>UNCLASSIFIED</a:t>
            </a:r>
            <a:endParaRPr lang="en-US" sz="66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E2AA61D-3293-F3A1-F34A-C52723BB4D6E}"/>
              </a:ext>
            </a:extLst>
          </p:cNvPr>
          <p:cNvSpPr txBox="1"/>
          <p:nvPr/>
        </p:nvSpPr>
        <p:spPr>
          <a:xfrm>
            <a:off x="723273" y="1683650"/>
            <a:ext cx="10515600" cy="3139321"/>
          </a:xfrm>
          <a:prstGeom prst="rect">
            <a:avLst/>
          </a:prstGeom>
          <a:noFill/>
        </p:spPr>
        <p:txBody>
          <a:bodyPr wrap="square">
            <a:spAutoFit/>
          </a:bodyPr>
          <a:lstStyle/>
          <a:p>
            <a:r>
              <a:rPr lang="en-US" dirty="0"/>
              <a:t>5. (U) COORDINATING INSTRUCTIONS. </a:t>
            </a:r>
          </a:p>
          <a:p>
            <a:r>
              <a:rPr lang="en-US" dirty="0"/>
              <a:t>5.A. (U//FOUO) CSI STOCKS MUST BE MAINTAINED IN SUFFICIENT QUANTITY TO SUPPORT APPLICABLE CURRENT THEATER POPULATION. </a:t>
            </a:r>
          </a:p>
          <a:p>
            <a:r>
              <a:rPr lang="en-US" dirty="0"/>
              <a:t>5.B. (U) USCENTCOM COMPONENTS RETAIN THE AUTHORITY TO DIRECT THE ISSUE ITEMS LISTED AS EITHER CSI OR BPT-A BASED UPON MISSION REQUIREMENTS AND SERVICE REQUIREMENTS.</a:t>
            </a:r>
          </a:p>
          <a:p>
            <a:endParaRPr lang="en-US" dirty="0"/>
          </a:p>
          <a:p>
            <a:endParaRPr lang="en-US" dirty="0"/>
          </a:p>
          <a:p>
            <a:r>
              <a:rPr lang="en-US" dirty="0"/>
              <a:t>3.B.4. (U) BE PREPARED TO ACQUIRE (BPT-A). THESE ARE ITEMS THAT SERVICE COMPONENTS WILL BE PREPARED TO PURCHASE OR PROCURE THROUGH SERVICE PROGRAMS AND / OR THE DOD SUPPLY CHAIN IN ORDER TO DISTRIBUTE IN A MANNER DICTATED UPON IDENTIFICATION OF CREDIBLE THREAT INDICATIONS AND WARNINGS./</a:t>
            </a:r>
          </a:p>
        </p:txBody>
      </p:sp>
    </p:spTree>
    <p:extLst>
      <p:ext uri="{BB962C8B-B14F-4D97-AF65-F5344CB8AC3E}">
        <p14:creationId xmlns:p14="http://schemas.microsoft.com/office/powerpoint/2010/main" val="3702214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Deployment Requirements - CENTCOM</a:t>
            </a:r>
          </a:p>
        </p:txBody>
      </p:sp>
      <p:pic>
        <p:nvPicPr>
          <p:cNvPr id="5" name="Picture 4">
            <a:extLst>
              <a:ext uri="{FF2B5EF4-FFF2-40B4-BE49-F238E27FC236}">
                <a16:creationId xmlns:a16="http://schemas.microsoft.com/office/drawing/2014/main" id="{ED9F96EB-9B07-6C97-CC82-E3103013D5A3}"/>
              </a:ext>
            </a:extLst>
          </p:cNvPr>
          <p:cNvPicPr>
            <a:picLocks noChangeAspect="1"/>
          </p:cNvPicPr>
          <p:nvPr/>
        </p:nvPicPr>
        <p:blipFill>
          <a:blip r:embed="rId5"/>
          <a:stretch>
            <a:fillRect/>
          </a:stretch>
        </p:blipFill>
        <p:spPr>
          <a:xfrm>
            <a:off x="1007903" y="2050616"/>
            <a:ext cx="10040274" cy="1378384"/>
          </a:xfrm>
          <a:prstGeom prst="rect">
            <a:avLst/>
          </a:prstGeom>
        </p:spPr>
      </p:pic>
    </p:spTree>
    <p:extLst>
      <p:ext uri="{BB962C8B-B14F-4D97-AF65-F5344CB8AC3E}">
        <p14:creationId xmlns:p14="http://schemas.microsoft.com/office/powerpoint/2010/main" val="1661819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War Threats</a:t>
            </a:r>
          </a:p>
        </p:txBody>
      </p:sp>
      <p:sp>
        <p:nvSpPr>
          <p:cNvPr id="9" name="TextBox 8"/>
          <p:cNvSpPr txBox="1"/>
          <p:nvPr/>
        </p:nvSpPr>
        <p:spPr>
          <a:xfrm>
            <a:off x="457827" y="1416405"/>
            <a:ext cx="11582400" cy="3631763"/>
          </a:xfrm>
          <a:prstGeom prst="rect">
            <a:avLst/>
          </a:prstGeom>
          <a:noFill/>
        </p:spPr>
        <p:txBody>
          <a:bodyPr wrap="square" lIns="91440" tIns="45720" rIns="91440" bIns="45720" rtlCol="0" anchor="t">
            <a:spAutoFit/>
          </a:bodyPr>
          <a:lstStyle/>
          <a:p>
            <a:r>
              <a:rPr lang="en-US" sz="2400" b="1" dirty="0">
                <a:cs typeface="Arial"/>
              </a:rPr>
              <a:t>Chemical Threats toxic chemicals as a weapon to harm or kill people, animals, or plants</a:t>
            </a:r>
          </a:p>
          <a:p>
            <a:r>
              <a:rPr lang="en-US" sz="2400" b="1" dirty="0">
                <a:cs typeface="Arial"/>
              </a:rPr>
              <a:t> </a:t>
            </a:r>
          </a:p>
          <a:p>
            <a:pPr algn="l">
              <a:buFont typeface="+mj-lt"/>
              <a:buAutoNum type="arabicPeriod"/>
            </a:pPr>
            <a:r>
              <a:rPr lang="en-US" sz="2400" b="1" i="0" dirty="0">
                <a:effectLst/>
                <a:latin typeface="Inter"/>
              </a:rPr>
              <a:t>Nerve Agents: </a:t>
            </a:r>
            <a:r>
              <a:rPr lang="en-US" sz="2400" i="0" dirty="0">
                <a:effectLst/>
                <a:latin typeface="Inter"/>
              </a:rPr>
              <a:t>Soman, Sarin, VX</a:t>
            </a:r>
          </a:p>
          <a:p>
            <a:pPr algn="l">
              <a:buFont typeface="+mj-lt"/>
              <a:buAutoNum type="arabicPeriod"/>
            </a:pPr>
            <a:r>
              <a:rPr lang="en-US" sz="2400" b="1" i="0" dirty="0">
                <a:effectLst/>
                <a:latin typeface="Inter"/>
              </a:rPr>
              <a:t>Blister Agents: </a:t>
            </a:r>
            <a:r>
              <a:rPr lang="en-US" sz="2400" b="0" i="0" dirty="0">
                <a:effectLst/>
                <a:latin typeface="Inter"/>
              </a:rPr>
              <a:t>Mustard Gas </a:t>
            </a:r>
          </a:p>
          <a:p>
            <a:pPr algn="l">
              <a:buFont typeface="+mj-lt"/>
              <a:buAutoNum type="arabicPeriod"/>
            </a:pPr>
            <a:r>
              <a:rPr lang="en-US" sz="2400" b="1" i="0" dirty="0">
                <a:effectLst/>
                <a:latin typeface="Inter"/>
              </a:rPr>
              <a:t>Choking Agents: </a:t>
            </a:r>
            <a:r>
              <a:rPr lang="en-US" sz="2400" b="0" i="0" dirty="0">
                <a:effectLst/>
                <a:latin typeface="Inter"/>
              </a:rPr>
              <a:t>Phosgene</a:t>
            </a:r>
          </a:p>
          <a:p>
            <a:pPr algn="l">
              <a:buFont typeface="+mj-lt"/>
              <a:buAutoNum type="arabicPeriod"/>
            </a:pPr>
            <a:r>
              <a:rPr lang="en-US" sz="2400" b="1" i="0" dirty="0">
                <a:effectLst/>
                <a:latin typeface="Inter"/>
              </a:rPr>
              <a:t>Blood Agents: </a:t>
            </a:r>
            <a:r>
              <a:rPr lang="en-US" sz="2400" i="0" dirty="0">
                <a:effectLst/>
                <a:latin typeface="Inter"/>
              </a:rPr>
              <a:t>Hydrogen Cyanide </a:t>
            </a:r>
          </a:p>
          <a:p>
            <a:pPr algn="l">
              <a:buFont typeface="+mj-lt"/>
              <a:buAutoNum type="arabicPeriod"/>
            </a:pPr>
            <a:r>
              <a:rPr lang="en-US" sz="2400" b="1" i="0" dirty="0">
                <a:effectLst/>
                <a:latin typeface="Inter"/>
              </a:rPr>
              <a:t>Riot Control Agents</a:t>
            </a:r>
            <a:r>
              <a:rPr lang="en-US" sz="2400" b="0" i="0" dirty="0">
                <a:effectLst/>
                <a:latin typeface="Inter"/>
              </a:rPr>
              <a:t>: CS Gas</a:t>
            </a:r>
          </a:p>
          <a:p>
            <a:pPr algn="l">
              <a:buFont typeface="+mj-lt"/>
              <a:buAutoNum type="arabicPeriod"/>
            </a:pPr>
            <a:r>
              <a:rPr lang="en-US" sz="2400" b="1" i="0" dirty="0">
                <a:effectLst/>
                <a:latin typeface="Inter"/>
              </a:rPr>
              <a:t>Toxic Industrial Chemicals (TICs): </a:t>
            </a:r>
            <a:r>
              <a:rPr lang="en-US" sz="2400" b="0" i="0" dirty="0">
                <a:effectLst/>
                <a:latin typeface="Inter"/>
              </a:rPr>
              <a:t>Chlorine</a:t>
            </a:r>
          </a:p>
          <a:p>
            <a:pPr algn="l">
              <a:buFont typeface="+mj-lt"/>
              <a:buAutoNum type="arabicPeriod"/>
            </a:pPr>
            <a:r>
              <a:rPr lang="en-US" sz="2400" b="1" i="0" dirty="0">
                <a:effectLst/>
                <a:latin typeface="Inter"/>
              </a:rPr>
              <a:t>Other Chemical Agents: </a:t>
            </a:r>
            <a:r>
              <a:rPr lang="en-US" sz="2400" b="0" i="0" dirty="0">
                <a:effectLst/>
                <a:latin typeface="Inter"/>
              </a:rPr>
              <a:t>Ricin</a:t>
            </a:r>
          </a:p>
          <a:p>
            <a:pPr marL="342900" indent="-342900">
              <a:buFont typeface="Wingdings" panose="05000000000000000000" pitchFamily="2" charset="2"/>
              <a:buChar char="§"/>
            </a:pPr>
            <a:endParaRPr lang="en-US" sz="1400" b="1" dirty="0">
              <a:cs typeface="Arial"/>
            </a:endParaRPr>
          </a:p>
        </p:txBody>
      </p:sp>
    </p:spTree>
    <p:extLst>
      <p:ext uri="{BB962C8B-B14F-4D97-AF65-F5344CB8AC3E}">
        <p14:creationId xmlns:p14="http://schemas.microsoft.com/office/powerpoint/2010/main" val="964507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War Threats</a:t>
            </a:r>
          </a:p>
        </p:txBody>
      </p:sp>
      <p:sp>
        <p:nvSpPr>
          <p:cNvPr id="9" name="TextBox 8"/>
          <p:cNvSpPr txBox="1"/>
          <p:nvPr/>
        </p:nvSpPr>
        <p:spPr>
          <a:xfrm>
            <a:off x="609600" y="1398600"/>
            <a:ext cx="11582400" cy="6863417"/>
          </a:xfrm>
          <a:prstGeom prst="rect">
            <a:avLst/>
          </a:prstGeom>
          <a:noFill/>
        </p:spPr>
        <p:txBody>
          <a:bodyPr wrap="square" lIns="91440" tIns="45720" rIns="91440" bIns="45720" rtlCol="0" anchor="t">
            <a:spAutoFit/>
          </a:bodyPr>
          <a:lstStyle/>
          <a:p>
            <a:pPr>
              <a:buFont typeface="+mj-lt"/>
              <a:buAutoNum type="arabicPeriod"/>
            </a:pPr>
            <a:r>
              <a:rPr lang="en-US" sz="2000" b="1" i="0" dirty="0">
                <a:effectLst/>
                <a:latin typeface="Inter"/>
              </a:rPr>
              <a:t>Nerve Agents</a:t>
            </a:r>
            <a:r>
              <a:rPr lang="en-US" sz="2000" b="0" i="0" dirty="0">
                <a:effectLst/>
                <a:latin typeface="Inter"/>
              </a:rPr>
              <a:t>: Causes respiratory failure, seizures, and death</a:t>
            </a:r>
          </a:p>
          <a:p>
            <a:pPr marL="742950" lvl="1" indent="-285750">
              <a:buFont typeface="Arial" panose="020B0604020202020204" pitchFamily="34" charset="0"/>
              <a:buChar char="•"/>
            </a:pPr>
            <a:r>
              <a:rPr lang="en-US" sz="2000" b="0" i="0" dirty="0">
                <a:effectLst/>
                <a:latin typeface="Inter"/>
              </a:rPr>
              <a:t>Soman (German Agent GD): </a:t>
            </a:r>
            <a:r>
              <a:rPr lang="en-US" sz="2000" dirty="0">
                <a:latin typeface="Inter"/>
              </a:rPr>
              <a:t>H</a:t>
            </a:r>
            <a:r>
              <a:rPr lang="en-US" sz="2000" b="0" i="0" dirty="0">
                <a:effectLst/>
                <a:latin typeface="Inter"/>
              </a:rPr>
              <a:t>ighly toxic liquid</a:t>
            </a:r>
          </a:p>
          <a:p>
            <a:pPr marL="742950" lvl="1" indent="-285750" algn="l">
              <a:buFont typeface="Arial" panose="020B0604020202020204" pitchFamily="34" charset="0"/>
              <a:buChar char="•"/>
            </a:pPr>
            <a:r>
              <a:rPr lang="en-US" sz="2000" b="0" i="0" dirty="0">
                <a:effectLst/>
                <a:latin typeface="Inter"/>
              </a:rPr>
              <a:t>Sarin (German Agent B GB): </a:t>
            </a:r>
            <a:r>
              <a:rPr lang="en-US" sz="2000" dirty="0">
                <a:latin typeface="Inter"/>
              </a:rPr>
              <a:t>H</a:t>
            </a:r>
            <a:r>
              <a:rPr lang="en-US" sz="2000" b="0" i="0" dirty="0">
                <a:effectLst/>
                <a:latin typeface="Inter"/>
              </a:rPr>
              <a:t>ighly toxic and volatile gas </a:t>
            </a:r>
          </a:p>
          <a:p>
            <a:pPr marL="1200150" lvl="2" indent="-285750">
              <a:buFont typeface="Arial" panose="020B0604020202020204" pitchFamily="34" charset="0"/>
              <a:buChar char="•"/>
            </a:pPr>
            <a:r>
              <a:rPr lang="en-US" sz="2000" dirty="0">
                <a:latin typeface="Inter"/>
              </a:rPr>
              <a:t>Iran-Iraq War</a:t>
            </a:r>
          </a:p>
          <a:p>
            <a:pPr marL="1200150" lvl="2" indent="-285750">
              <a:buFont typeface="Arial" panose="020B0604020202020204" pitchFamily="34" charset="0"/>
              <a:buChar char="•"/>
            </a:pPr>
            <a:r>
              <a:rPr lang="en-US" sz="2000" b="0" i="0" dirty="0">
                <a:effectLst/>
                <a:latin typeface="Inter"/>
              </a:rPr>
              <a:t>Syrian Civil </a:t>
            </a:r>
            <a:r>
              <a:rPr lang="en-US" sz="2000" dirty="0">
                <a:latin typeface="Inter"/>
              </a:rPr>
              <a:t>War</a:t>
            </a:r>
            <a:endParaRPr lang="en-US" sz="2000" b="0" i="0" dirty="0">
              <a:effectLst/>
              <a:latin typeface="Inter"/>
            </a:endParaRPr>
          </a:p>
          <a:p>
            <a:pPr marL="742950" lvl="1" indent="-285750" algn="l">
              <a:buFont typeface="Arial" panose="020B0604020202020204" pitchFamily="34" charset="0"/>
              <a:buChar char="•"/>
            </a:pPr>
            <a:r>
              <a:rPr lang="en-US" sz="2000" b="0" i="0" dirty="0">
                <a:effectLst/>
                <a:latin typeface="Inter"/>
              </a:rPr>
              <a:t>VX (Venomous agent X): </a:t>
            </a:r>
            <a:r>
              <a:rPr lang="en-US" sz="2000" dirty="0">
                <a:latin typeface="Inter"/>
              </a:rPr>
              <a:t>H</a:t>
            </a:r>
            <a:r>
              <a:rPr lang="en-US" sz="2000" b="0" i="0" dirty="0">
                <a:effectLst/>
                <a:latin typeface="Inter"/>
              </a:rPr>
              <a:t>ighly toxic liquid</a:t>
            </a:r>
          </a:p>
          <a:p>
            <a:pPr marL="742950" lvl="1" indent="-285750">
              <a:buFont typeface="Arial" panose="020B0604020202020204" pitchFamily="34" charset="0"/>
              <a:buChar char="•"/>
            </a:pPr>
            <a:r>
              <a:rPr lang="en-US" sz="2000" b="0" i="0" dirty="0">
                <a:effectLst/>
                <a:latin typeface="Inter"/>
              </a:rPr>
              <a:t>Tabun GA (German Agent A) : </a:t>
            </a:r>
            <a:r>
              <a:rPr lang="en-US" sz="2000" dirty="0">
                <a:latin typeface="Inter"/>
              </a:rPr>
              <a:t>H</a:t>
            </a:r>
            <a:r>
              <a:rPr lang="en-US" sz="2000" b="0" i="0" dirty="0">
                <a:effectLst/>
                <a:latin typeface="Inter"/>
              </a:rPr>
              <a:t>ighly toxic liquid</a:t>
            </a:r>
          </a:p>
          <a:p>
            <a:pPr lvl="1"/>
            <a:endParaRPr lang="en-US" sz="2000" b="0" i="0" dirty="0">
              <a:effectLst/>
              <a:latin typeface="Inter"/>
            </a:endParaRPr>
          </a:p>
          <a:p>
            <a:pPr>
              <a:buFont typeface="+mj-lt"/>
              <a:buAutoNum type="arabicPeriod"/>
            </a:pPr>
            <a:r>
              <a:rPr lang="en-US" sz="2000" b="1" i="0" dirty="0">
                <a:effectLst/>
                <a:latin typeface="Inter"/>
              </a:rPr>
              <a:t>Blister Agents</a:t>
            </a:r>
            <a:r>
              <a:rPr lang="en-US" sz="2000" b="0" i="0" dirty="0">
                <a:effectLst/>
                <a:latin typeface="Inter"/>
              </a:rPr>
              <a:t>: Causes severe blistering, skin burns, and eye damage</a:t>
            </a:r>
          </a:p>
          <a:p>
            <a:pPr marL="742950" lvl="1" indent="-285750" algn="l">
              <a:buFont typeface="Arial" panose="020B0604020202020204" pitchFamily="34" charset="0"/>
              <a:buChar char="•"/>
            </a:pPr>
            <a:r>
              <a:rPr lang="en-US" sz="2000" b="0" i="0" dirty="0">
                <a:effectLst/>
                <a:latin typeface="Inter"/>
              </a:rPr>
              <a:t>Mustard Gas: colorless, odorless liquid that can be released as a gas or a liquid</a:t>
            </a:r>
          </a:p>
          <a:p>
            <a:pPr marL="742950" lvl="1" indent="-285750" algn="l">
              <a:buFont typeface="Arial" panose="020B0604020202020204" pitchFamily="34" charset="0"/>
              <a:buChar char="•"/>
            </a:pPr>
            <a:r>
              <a:rPr lang="en-US" sz="2000" b="0" i="0" dirty="0">
                <a:effectLst/>
                <a:latin typeface="Inter"/>
              </a:rPr>
              <a:t>Lewisite: colorless, odorless liquid, arsenic-based compound</a:t>
            </a:r>
          </a:p>
          <a:p>
            <a:pPr marL="1200150" lvl="2" indent="-285750">
              <a:buFont typeface="Arial" panose="020B0604020202020204" pitchFamily="34" charset="0"/>
              <a:buChar char="•"/>
            </a:pPr>
            <a:r>
              <a:rPr lang="en-US" sz="2000" b="0" i="0" dirty="0">
                <a:effectLst/>
                <a:latin typeface="Inter"/>
              </a:rPr>
              <a:t>Wor</a:t>
            </a:r>
            <a:r>
              <a:rPr lang="en-US" sz="2000" dirty="0">
                <a:latin typeface="Inter"/>
              </a:rPr>
              <a:t>ld War I and World War II</a:t>
            </a:r>
          </a:p>
          <a:p>
            <a:pPr lvl="2"/>
            <a:endParaRPr lang="en-US" sz="2000" b="0" i="0" dirty="0">
              <a:effectLst/>
              <a:latin typeface="Inter"/>
            </a:endParaRPr>
          </a:p>
          <a:p>
            <a:pPr algn="l">
              <a:buFont typeface="+mj-lt"/>
              <a:buAutoNum type="arabicPeriod"/>
            </a:pPr>
            <a:r>
              <a:rPr lang="en-US" sz="2000" b="1" i="0" dirty="0">
                <a:effectLst/>
                <a:latin typeface="Inter"/>
              </a:rPr>
              <a:t>Choking Agents</a:t>
            </a:r>
            <a:r>
              <a:rPr lang="en-US" sz="2000" b="0" i="0" dirty="0">
                <a:effectLst/>
                <a:latin typeface="Inter"/>
              </a:rPr>
              <a:t>: Cause severe damage to the lungs, skin, and eyes</a:t>
            </a:r>
          </a:p>
          <a:p>
            <a:pPr marL="742950" lvl="1" indent="-285750" algn="l">
              <a:buFont typeface="Arial" panose="020B0604020202020204" pitchFamily="34" charset="0"/>
              <a:buChar char="•"/>
            </a:pPr>
            <a:r>
              <a:rPr lang="en-US" sz="2000" b="0" i="0" dirty="0">
                <a:effectLst/>
                <a:latin typeface="Inter"/>
              </a:rPr>
              <a:t>Phosgene : Highly toxic and corrosive gas</a:t>
            </a:r>
          </a:p>
          <a:p>
            <a:pPr marL="1200150" lvl="2" indent="-285750">
              <a:buFont typeface="Arial" panose="020B0604020202020204" pitchFamily="34" charset="0"/>
              <a:buChar char="•"/>
            </a:pPr>
            <a:r>
              <a:rPr lang="en-US" sz="2000" b="0" i="0" dirty="0">
                <a:effectLst/>
                <a:latin typeface="Inter"/>
              </a:rPr>
              <a:t>Wor</a:t>
            </a:r>
            <a:r>
              <a:rPr lang="en-US" sz="2000" dirty="0">
                <a:latin typeface="Inter"/>
              </a:rPr>
              <a:t>ld War I and World War II</a:t>
            </a:r>
            <a:endParaRPr lang="en-US" sz="2000" b="0" i="0" dirty="0">
              <a:effectLst/>
              <a:latin typeface="Inter"/>
            </a:endParaRPr>
          </a:p>
          <a:p>
            <a:pPr marL="742950" lvl="1" indent="-285750">
              <a:buFont typeface="Arial" panose="020B0604020202020204" pitchFamily="34" charset="0"/>
              <a:buChar char="•"/>
            </a:pPr>
            <a:r>
              <a:rPr lang="en-US" sz="2000" b="0" i="0" dirty="0">
                <a:effectLst/>
                <a:latin typeface="Inter"/>
              </a:rPr>
              <a:t>Diphosgene (DP): Highly toxic and corrosive gas</a:t>
            </a:r>
          </a:p>
          <a:p>
            <a:pPr marL="742950" lvl="1" indent="-285750">
              <a:buFont typeface="Arial" panose="020B0604020202020204" pitchFamily="34" charset="0"/>
              <a:buChar char="•"/>
            </a:pPr>
            <a:endParaRPr lang="en-US" sz="2000" b="0" i="0" dirty="0">
              <a:effectLst/>
              <a:latin typeface="Inter"/>
            </a:endParaRPr>
          </a:p>
          <a:p>
            <a:pPr marL="742950" lvl="1" indent="-285750" algn="l">
              <a:buFont typeface="Arial" panose="020B0604020202020204" pitchFamily="34" charset="0"/>
              <a:buChar char="•"/>
            </a:pPr>
            <a:endParaRPr lang="en-US" sz="2000" b="0" i="0" dirty="0">
              <a:effectLst/>
              <a:latin typeface="Inter"/>
            </a:endParaRPr>
          </a:p>
          <a:p>
            <a:pPr marL="285750" indent="-285750">
              <a:buFont typeface="Arial" panose="020B0604020202020204" pitchFamily="34" charset="0"/>
              <a:buChar char="•"/>
            </a:pPr>
            <a:endParaRPr lang="en-US" sz="2000" b="0" i="0" dirty="0">
              <a:effectLst/>
              <a:latin typeface="Inter"/>
            </a:endParaRPr>
          </a:p>
          <a:p>
            <a:pPr marL="285750" indent="-285750">
              <a:buFont typeface="Arial" panose="020B0604020202020204" pitchFamily="34" charset="0"/>
              <a:buChar char="•"/>
            </a:pPr>
            <a:endParaRPr lang="en-US" sz="2000" b="0" i="0" dirty="0">
              <a:effectLst/>
              <a:latin typeface="Inter"/>
            </a:endParaRPr>
          </a:p>
          <a:p>
            <a:pPr marL="342900" indent="-342900">
              <a:buFont typeface="Wingdings" panose="05000000000000000000" pitchFamily="2" charset="2"/>
              <a:buChar char="§"/>
            </a:pPr>
            <a:endParaRPr lang="en-US" sz="2000" b="1" dirty="0">
              <a:cs typeface="Arial"/>
            </a:endParaRPr>
          </a:p>
        </p:txBody>
      </p:sp>
    </p:spTree>
    <p:extLst>
      <p:ext uri="{BB962C8B-B14F-4D97-AF65-F5344CB8AC3E}">
        <p14:creationId xmlns:p14="http://schemas.microsoft.com/office/powerpoint/2010/main" val="3742422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Protection</a:t>
            </a:r>
          </a:p>
        </p:txBody>
      </p:sp>
      <p:sp>
        <p:nvSpPr>
          <p:cNvPr id="9" name="TextBox 8"/>
          <p:cNvSpPr txBox="1"/>
          <p:nvPr/>
        </p:nvSpPr>
        <p:spPr>
          <a:xfrm>
            <a:off x="609600" y="1868195"/>
            <a:ext cx="11582400" cy="3785652"/>
          </a:xfrm>
          <a:prstGeom prst="rect">
            <a:avLst/>
          </a:prstGeom>
          <a:noFill/>
        </p:spPr>
        <p:txBody>
          <a:bodyPr wrap="square" lIns="91440" tIns="45720" rIns="91440" bIns="45720" rtlCol="0" anchor="t">
            <a:spAutoFit/>
          </a:bodyPr>
          <a:lstStyle/>
          <a:p>
            <a:r>
              <a:rPr lang="en-US" sz="2400" b="1" dirty="0">
                <a:cs typeface="Arial"/>
              </a:rPr>
              <a:t>RSDL (Reactive Skin Decontamination Lotion)</a:t>
            </a:r>
          </a:p>
          <a:p>
            <a:pPr marL="800100" lvl="1" indent="-342900">
              <a:buFont typeface="Arial" panose="020B0604020202020204" pitchFamily="34" charset="0"/>
              <a:buChar char="•"/>
            </a:pPr>
            <a:r>
              <a:rPr lang="en-US" sz="2400" b="1" i="0" dirty="0">
                <a:effectLst/>
                <a:latin typeface="Inter"/>
              </a:rPr>
              <a:t>Nerve Agents</a:t>
            </a:r>
            <a:endParaRPr lang="en-US" sz="2400" b="0" i="0" dirty="0">
              <a:effectLst/>
              <a:latin typeface="Inter"/>
            </a:endParaRPr>
          </a:p>
          <a:p>
            <a:pPr marL="800100" lvl="1" indent="-342900">
              <a:buFont typeface="Arial" panose="020B0604020202020204" pitchFamily="34" charset="0"/>
              <a:buChar char="•"/>
            </a:pPr>
            <a:r>
              <a:rPr lang="en-US" sz="2400" b="1" i="0" dirty="0">
                <a:effectLst/>
                <a:latin typeface="Inter"/>
              </a:rPr>
              <a:t>Blister Agents</a:t>
            </a:r>
            <a:endParaRPr lang="en-US" sz="2400" b="0" i="0" dirty="0">
              <a:effectLst/>
              <a:latin typeface="Inter"/>
            </a:endParaRPr>
          </a:p>
          <a:p>
            <a:pPr marL="800100" lvl="1" indent="-342900">
              <a:buFont typeface="Arial" panose="020B0604020202020204" pitchFamily="34" charset="0"/>
              <a:buChar char="•"/>
            </a:pPr>
            <a:r>
              <a:rPr lang="en-US" sz="2400" b="1" i="0" dirty="0">
                <a:effectLst/>
                <a:latin typeface="Inter"/>
              </a:rPr>
              <a:t>Choking Agents</a:t>
            </a:r>
          </a:p>
          <a:p>
            <a:pPr lvl="1"/>
            <a:endParaRPr lang="en-US" sz="2400" b="1" dirty="0">
              <a:latin typeface="Inter"/>
            </a:endParaRPr>
          </a:p>
          <a:p>
            <a:pPr lvl="1"/>
            <a:endParaRPr lang="en-US" sz="2400" b="1" i="0" dirty="0">
              <a:effectLst/>
              <a:latin typeface="Inter"/>
            </a:endParaRPr>
          </a:p>
          <a:p>
            <a:pPr lvl="1"/>
            <a:endParaRPr lang="en-US" sz="2400" b="1" dirty="0">
              <a:latin typeface="Inter"/>
            </a:endParaRPr>
          </a:p>
          <a:p>
            <a:pPr lvl="1"/>
            <a:r>
              <a:rPr lang="en-US" sz="2400" b="1" i="0" dirty="0">
                <a:effectLst/>
                <a:latin typeface="Inter"/>
              </a:rPr>
              <a:t>Neutralize chemical agents making them less toxic and less likely to cause harm.</a:t>
            </a:r>
          </a:p>
          <a:p>
            <a:pPr lvl="1"/>
            <a:endParaRPr lang="en-US" sz="2400" b="0" i="0" dirty="0">
              <a:effectLst/>
              <a:latin typeface="Inter"/>
            </a:endParaRPr>
          </a:p>
          <a:p>
            <a:pPr marL="800100" lvl="1" indent="-342900">
              <a:buFont typeface="Wingdings" panose="05000000000000000000" pitchFamily="2" charset="2"/>
              <a:buChar char="§"/>
            </a:pPr>
            <a:endParaRPr lang="en-US" sz="2400" b="1" dirty="0">
              <a:cs typeface="Arial"/>
            </a:endParaRPr>
          </a:p>
        </p:txBody>
      </p:sp>
    </p:spTree>
    <p:extLst>
      <p:ext uri="{BB962C8B-B14F-4D97-AF65-F5344CB8AC3E}">
        <p14:creationId xmlns:p14="http://schemas.microsoft.com/office/powerpoint/2010/main" val="604752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War Threats</a:t>
            </a:r>
          </a:p>
        </p:txBody>
      </p:sp>
      <p:sp>
        <p:nvSpPr>
          <p:cNvPr id="9" name="TextBox 8"/>
          <p:cNvSpPr txBox="1"/>
          <p:nvPr/>
        </p:nvSpPr>
        <p:spPr>
          <a:xfrm>
            <a:off x="609600" y="1398600"/>
            <a:ext cx="11582400" cy="5632311"/>
          </a:xfrm>
          <a:prstGeom prst="rect">
            <a:avLst/>
          </a:prstGeom>
          <a:noFill/>
        </p:spPr>
        <p:txBody>
          <a:bodyPr wrap="square" lIns="91440" tIns="45720" rIns="91440" bIns="45720" rtlCol="0" anchor="t">
            <a:spAutoFit/>
          </a:bodyPr>
          <a:lstStyle/>
          <a:p>
            <a:r>
              <a:rPr lang="en-US" sz="2000" b="1" i="0" dirty="0">
                <a:effectLst/>
                <a:latin typeface="Inter"/>
              </a:rPr>
              <a:t>Normal Function of Acetylcholine (ACh): </a:t>
            </a:r>
          </a:p>
          <a:p>
            <a:pPr marL="342900" indent="-342900">
              <a:buFont typeface="Arial" panose="020B0604020202020204" pitchFamily="34" charset="0"/>
              <a:buChar char="•"/>
            </a:pPr>
            <a:r>
              <a:rPr lang="en-US" sz="2000" dirty="0">
                <a:solidFill>
                  <a:schemeClr val="accent2">
                    <a:lumMod val="75000"/>
                  </a:schemeClr>
                </a:solidFill>
                <a:latin typeface="Inter"/>
              </a:rPr>
              <a:t>Acetylcholine</a:t>
            </a:r>
            <a:r>
              <a:rPr lang="en-US" sz="2000" dirty="0">
                <a:latin typeface="Inter"/>
              </a:rPr>
              <a:t> is a neurotransmitter that plays a role in signals between nerve cells to other cells.  </a:t>
            </a:r>
          </a:p>
          <a:p>
            <a:pPr marL="342900" indent="-342900">
              <a:buFont typeface="Arial" panose="020B0604020202020204" pitchFamily="34" charset="0"/>
              <a:buChar char="•"/>
            </a:pPr>
            <a:r>
              <a:rPr lang="en-US" sz="2000" dirty="0">
                <a:latin typeface="Inter"/>
              </a:rPr>
              <a:t>ACh bins to receptors on cells causing actions, and after it completes its function, an enzyme called </a:t>
            </a:r>
            <a:r>
              <a:rPr lang="en-US" sz="2000" b="0" i="0" dirty="0">
                <a:solidFill>
                  <a:schemeClr val="accent2">
                    <a:lumMod val="75000"/>
                  </a:schemeClr>
                </a:solidFill>
                <a:effectLst/>
                <a:latin typeface="Inter"/>
              </a:rPr>
              <a:t>acetylcholinesterase </a:t>
            </a:r>
            <a:r>
              <a:rPr lang="en-US" sz="2000" b="0" i="0" dirty="0">
                <a:effectLst/>
                <a:latin typeface="Inter"/>
              </a:rPr>
              <a:t>breaks down </a:t>
            </a:r>
            <a:r>
              <a:rPr lang="en-US" sz="2000" dirty="0">
                <a:latin typeface="Inter"/>
              </a:rPr>
              <a:t>ACh</a:t>
            </a:r>
            <a:r>
              <a:rPr lang="en-US" sz="2000" b="0" i="0" dirty="0">
                <a:effectLst/>
                <a:latin typeface="Inter"/>
              </a:rPr>
              <a:t> to stop the signal </a:t>
            </a:r>
          </a:p>
          <a:p>
            <a:pPr marL="800100" lvl="1" indent="-342900">
              <a:buFont typeface="Arial" panose="020B0604020202020204" pitchFamily="34" charset="0"/>
              <a:buChar char="•"/>
            </a:pPr>
            <a:r>
              <a:rPr lang="en-US" sz="2000" b="0" i="0" dirty="0">
                <a:effectLst/>
                <a:latin typeface="Inter"/>
              </a:rPr>
              <a:t>Stimulates muscle contractions</a:t>
            </a:r>
          </a:p>
          <a:p>
            <a:pPr marL="800100" lvl="1" indent="-342900">
              <a:buFont typeface="Arial" panose="020B0604020202020204" pitchFamily="34" charset="0"/>
              <a:buChar char="•"/>
            </a:pPr>
            <a:r>
              <a:rPr lang="en-US" sz="2000" dirty="0">
                <a:latin typeface="Inter"/>
              </a:rPr>
              <a:t>Inhibits muscle contractions</a:t>
            </a:r>
          </a:p>
          <a:p>
            <a:pPr marL="800100" lvl="1" indent="-342900">
              <a:buFont typeface="Arial" panose="020B0604020202020204" pitchFamily="34" charset="0"/>
              <a:buChar char="•"/>
            </a:pPr>
            <a:r>
              <a:rPr lang="en-US" sz="2000" dirty="0">
                <a:latin typeface="Inter"/>
              </a:rPr>
              <a:t>Regulates heart rate</a:t>
            </a:r>
          </a:p>
          <a:p>
            <a:pPr marL="800100" lvl="1" indent="-342900">
              <a:buFont typeface="Arial" panose="020B0604020202020204" pitchFamily="34" charset="0"/>
              <a:buChar char="•"/>
            </a:pPr>
            <a:r>
              <a:rPr lang="en-US" sz="2000" dirty="0">
                <a:latin typeface="Inter"/>
              </a:rPr>
              <a:t>Regulates respiration</a:t>
            </a:r>
          </a:p>
          <a:p>
            <a:endParaRPr lang="en-US" sz="2000" b="1" dirty="0">
              <a:latin typeface="Inter"/>
            </a:endParaRPr>
          </a:p>
          <a:p>
            <a:r>
              <a:rPr lang="en-US" sz="2000" b="1" i="0" dirty="0">
                <a:effectLst/>
                <a:latin typeface="Inter"/>
              </a:rPr>
              <a:t>Nerve Agent Mechanisms of Action:</a:t>
            </a:r>
          </a:p>
          <a:p>
            <a:pPr marL="342900" indent="-342900">
              <a:buFont typeface="Arial" panose="020B0604020202020204" pitchFamily="34" charset="0"/>
              <a:buChar char="•"/>
            </a:pPr>
            <a:r>
              <a:rPr lang="en-US" sz="2000" dirty="0">
                <a:solidFill>
                  <a:srgbClr val="FF0000"/>
                </a:solidFill>
                <a:latin typeface="Inter"/>
              </a:rPr>
              <a:t>Irreversible</a:t>
            </a:r>
            <a:r>
              <a:rPr lang="en-US" sz="2000" dirty="0">
                <a:latin typeface="Inter"/>
              </a:rPr>
              <a:t> organophosphate inhibitor of </a:t>
            </a:r>
            <a:r>
              <a:rPr lang="en-US" sz="2000" b="0" i="0" dirty="0">
                <a:effectLst/>
                <a:latin typeface="Inter"/>
              </a:rPr>
              <a:t>the enzyme </a:t>
            </a:r>
            <a:r>
              <a:rPr lang="en-US" sz="2000" b="0" i="0" dirty="0">
                <a:solidFill>
                  <a:schemeClr val="accent2">
                    <a:lumMod val="75000"/>
                  </a:schemeClr>
                </a:solidFill>
                <a:effectLst/>
                <a:latin typeface="Inter"/>
              </a:rPr>
              <a:t>acetylcholinesterase, </a:t>
            </a:r>
            <a:r>
              <a:rPr lang="en-US" sz="2000" b="0" i="0" dirty="0">
                <a:effectLst/>
                <a:latin typeface="Inter"/>
              </a:rPr>
              <a:t>which is responsible for breaking down Ach</a:t>
            </a:r>
          </a:p>
          <a:p>
            <a:pPr marL="342900" indent="-342900">
              <a:buFont typeface="Arial" panose="020B0604020202020204" pitchFamily="34" charset="0"/>
              <a:buChar char="•"/>
            </a:pPr>
            <a:r>
              <a:rPr lang="en-US" sz="2000" b="0" i="0" dirty="0">
                <a:effectLst/>
                <a:latin typeface="Inter"/>
              </a:rPr>
              <a:t>Leads to an accumulation of ACh in the nervous system</a:t>
            </a:r>
          </a:p>
          <a:p>
            <a:pPr marL="342900" indent="-342900">
              <a:buFont typeface="Arial" panose="020B0604020202020204" pitchFamily="34" charset="0"/>
              <a:buChar char="•"/>
            </a:pPr>
            <a:r>
              <a:rPr lang="en-US" sz="2000" dirty="0">
                <a:latin typeface="Inter"/>
              </a:rPr>
              <a:t>Continuous signals without relaxation can lead to spasms, twitching, paralysis</a:t>
            </a:r>
          </a:p>
          <a:p>
            <a:pPr lvl="1" algn="l"/>
            <a:endParaRPr lang="en-US" sz="2000" dirty="0">
              <a:latin typeface="Inter"/>
            </a:endParaRPr>
          </a:p>
          <a:p>
            <a:pPr lvl="1" algn="l"/>
            <a:endParaRPr lang="en-US" sz="2000" b="0" i="0" dirty="0">
              <a:effectLst/>
              <a:latin typeface="Inter"/>
            </a:endParaRPr>
          </a:p>
          <a:p>
            <a:pPr marL="285750" indent="-285750">
              <a:buFont typeface="Arial" panose="020B0604020202020204" pitchFamily="34" charset="0"/>
              <a:buChar char="•"/>
            </a:pPr>
            <a:endParaRPr lang="en-US" sz="2000" b="0" i="0" dirty="0">
              <a:effectLst/>
              <a:latin typeface="Inter"/>
            </a:endParaRPr>
          </a:p>
          <a:p>
            <a:pPr marL="342900" indent="-342900">
              <a:buFont typeface="Wingdings" panose="05000000000000000000" pitchFamily="2" charset="2"/>
              <a:buChar char="§"/>
            </a:pPr>
            <a:endParaRPr lang="en-US" sz="2000" b="1" dirty="0">
              <a:cs typeface="Arial"/>
            </a:endParaRPr>
          </a:p>
        </p:txBody>
      </p:sp>
    </p:spTree>
    <p:extLst>
      <p:ext uri="{BB962C8B-B14F-4D97-AF65-F5344CB8AC3E}">
        <p14:creationId xmlns:p14="http://schemas.microsoft.com/office/powerpoint/2010/main" val="3414980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Protection</a:t>
            </a:r>
          </a:p>
        </p:txBody>
      </p:sp>
      <p:sp>
        <p:nvSpPr>
          <p:cNvPr id="9" name="TextBox 8"/>
          <p:cNvSpPr txBox="1"/>
          <p:nvPr/>
        </p:nvSpPr>
        <p:spPr>
          <a:xfrm>
            <a:off x="609600" y="1415776"/>
            <a:ext cx="11582400" cy="3785652"/>
          </a:xfrm>
          <a:prstGeom prst="rect">
            <a:avLst/>
          </a:prstGeom>
          <a:noFill/>
        </p:spPr>
        <p:txBody>
          <a:bodyPr wrap="square" lIns="91440" tIns="45720" rIns="91440" bIns="45720" rtlCol="0" anchor="t">
            <a:spAutoFit/>
          </a:bodyPr>
          <a:lstStyle/>
          <a:p>
            <a:r>
              <a:rPr lang="en-US" sz="2000" dirty="0">
                <a:cs typeface="Arial"/>
              </a:rPr>
              <a:t>Pyridostigmine bromide (P-Tabs, PB)</a:t>
            </a:r>
          </a:p>
          <a:p>
            <a:endParaRPr lang="en-US" sz="2000" dirty="0">
              <a:cs typeface="Arial"/>
            </a:endParaRPr>
          </a:p>
          <a:p>
            <a:pPr marL="800100" lvl="1" indent="-342900">
              <a:buFont typeface="Wingdings" panose="05000000000000000000" pitchFamily="2" charset="2"/>
              <a:buChar char="§"/>
            </a:pPr>
            <a:r>
              <a:rPr lang="en-US" sz="2000" dirty="0">
                <a:cs typeface="Arial"/>
              </a:rPr>
              <a:t>Used as a </a:t>
            </a:r>
            <a:r>
              <a:rPr lang="en-US" sz="2000" dirty="0">
                <a:solidFill>
                  <a:srgbClr val="00B050"/>
                </a:solidFill>
                <a:cs typeface="Arial"/>
              </a:rPr>
              <a:t>pre-treatment</a:t>
            </a:r>
            <a:r>
              <a:rPr lang="en-US" sz="2000" dirty="0">
                <a:cs typeface="Arial"/>
              </a:rPr>
              <a:t> for exposure to the nerve agent Soman </a:t>
            </a:r>
          </a:p>
          <a:p>
            <a:pPr marL="800100" lvl="1" indent="-342900">
              <a:buFont typeface="Wingdings" panose="05000000000000000000" pitchFamily="2" charset="2"/>
              <a:buChar char="§"/>
            </a:pPr>
            <a:r>
              <a:rPr lang="en-US" sz="2000" dirty="0">
                <a:cs typeface="Arial"/>
              </a:rPr>
              <a:t>Protects the nervous system</a:t>
            </a:r>
          </a:p>
          <a:p>
            <a:pPr marL="1257300" lvl="2" indent="-342900">
              <a:buFont typeface="Wingdings" panose="05000000000000000000" pitchFamily="2" charset="2"/>
              <a:buChar char="§"/>
            </a:pPr>
            <a:r>
              <a:rPr lang="en-US" sz="2000" dirty="0">
                <a:cs typeface="Arial"/>
              </a:rPr>
              <a:t>Reversible competitive inhibitor of the enzyme acetylcholinesterase</a:t>
            </a:r>
          </a:p>
          <a:p>
            <a:pPr marL="1257300" lvl="2" indent="-342900">
              <a:buFont typeface="Wingdings" panose="05000000000000000000" pitchFamily="2" charset="2"/>
              <a:buChar char="§"/>
            </a:pPr>
            <a:r>
              <a:rPr lang="en-US" sz="2000" dirty="0">
                <a:cs typeface="Arial"/>
              </a:rPr>
              <a:t>Temporarily prevents the enzyme from breaking down Ach but allows normal function to resume after the drug is metabolized</a:t>
            </a:r>
          </a:p>
          <a:p>
            <a:pPr marL="800100" lvl="1" indent="-342900">
              <a:buFont typeface="Wingdings" panose="05000000000000000000" pitchFamily="2" charset="2"/>
              <a:buChar char="§"/>
            </a:pPr>
            <a:r>
              <a:rPr lang="en-US" sz="2000" dirty="0">
                <a:cs typeface="Arial"/>
              </a:rPr>
              <a:t>Reduce the effects of Soman by competing with Soman at each receptor</a:t>
            </a:r>
          </a:p>
          <a:p>
            <a:pPr marL="800100" lvl="1" indent="-342900">
              <a:buFont typeface="Wingdings" panose="05000000000000000000" pitchFamily="2" charset="2"/>
              <a:buChar char="§"/>
            </a:pPr>
            <a:r>
              <a:rPr lang="en-US" sz="2000" dirty="0">
                <a:cs typeface="Arial"/>
              </a:rPr>
              <a:t>Enhance the effectiveness of Atropine </a:t>
            </a:r>
          </a:p>
          <a:p>
            <a:pPr marL="800100" lvl="1" indent="-342900">
              <a:buFont typeface="Wingdings" panose="05000000000000000000" pitchFamily="2" charset="2"/>
              <a:buChar char="§"/>
            </a:pPr>
            <a:r>
              <a:rPr lang="en-US" sz="2000" dirty="0">
                <a:cs typeface="Arial"/>
              </a:rPr>
              <a:t>The standard dosing:</a:t>
            </a:r>
          </a:p>
          <a:p>
            <a:pPr marL="1257300" lvl="2" indent="-342900">
              <a:buFont typeface="Wingdings" panose="05000000000000000000" pitchFamily="2" charset="2"/>
              <a:buChar char="§"/>
            </a:pPr>
            <a:r>
              <a:rPr lang="en-US" sz="2000" dirty="0">
                <a:cs typeface="Arial"/>
              </a:rPr>
              <a:t>30 mg every 8 hours, starting 24 hours before potential exposure to Soman</a:t>
            </a:r>
          </a:p>
          <a:p>
            <a:pPr marL="800100" lvl="1" indent="-342900">
              <a:buFont typeface="Wingdings" panose="05000000000000000000" pitchFamily="2" charset="2"/>
              <a:buChar char="§"/>
            </a:pPr>
            <a:endParaRPr lang="en-US" sz="2000" dirty="0">
              <a:cs typeface="Arial"/>
            </a:endParaRPr>
          </a:p>
        </p:txBody>
      </p:sp>
    </p:spTree>
    <p:extLst>
      <p:ext uri="{BB962C8B-B14F-4D97-AF65-F5344CB8AC3E}">
        <p14:creationId xmlns:p14="http://schemas.microsoft.com/office/powerpoint/2010/main" val="1232378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cs typeface="Arial"/>
              </a:rPr>
              <a:t>Pyridostigmine bromide (P-Tabs, PB)</a:t>
            </a:r>
          </a:p>
        </p:txBody>
      </p:sp>
      <p:sp>
        <p:nvSpPr>
          <p:cNvPr id="9" name="TextBox 8"/>
          <p:cNvSpPr txBox="1"/>
          <p:nvPr/>
        </p:nvSpPr>
        <p:spPr>
          <a:xfrm>
            <a:off x="838200" y="1775117"/>
            <a:ext cx="9646024" cy="4985980"/>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000" dirty="0">
                <a:cs typeface="Arial"/>
              </a:rPr>
              <a:t>The labeled use for Pyridostigmine Bromide tablets is indicated for pre-treatment before exposure to the organophosphorus nerve agent, Soman ONLY.</a:t>
            </a:r>
          </a:p>
          <a:p>
            <a:endParaRPr lang="en-US" sz="2000" dirty="0">
              <a:cs typeface="Arial"/>
            </a:endParaRPr>
          </a:p>
          <a:p>
            <a:pPr marL="800100" lvl="1" indent="-342900">
              <a:buFont typeface="Wingdings" panose="05000000000000000000" pitchFamily="2" charset="2"/>
              <a:buChar char="§"/>
            </a:pPr>
            <a:r>
              <a:rPr lang="en-US" sz="2000" dirty="0">
                <a:cs typeface="Arial"/>
              </a:rPr>
              <a:t>After review by the Department of the Army Surgeon General and agreement from the FDA on 23 May 2017 utilizing Pyridostigmine Bromide in any circumstance concerning the threat of exposure to a chemical nerve agent is recommended and an on-label indication.</a:t>
            </a:r>
          </a:p>
          <a:p>
            <a:pPr lvl="1"/>
            <a:endParaRPr lang="en-US" sz="2000" dirty="0">
              <a:cs typeface="Arial"/>
            </a:endParaRPr>
          </a:p>
          <a:p>
            <a:pPr marL="800100" lvl="1" indent="-342900">
              <a:buFont typeface="Wingdings" panose="05000000000000000000" pitchFamily="2" charset="2"/>
              <a:buChar char="§"/>
            </a:pPr>
            <a:r>
              <a:rPr lang="en-US" sz="2000" dirty="0">
                <a:cs typeface="Arial"/>
              </a:rPr>
              <a:t>There is currently no detection capability that can accurately dismiss the threat of specifically Soman among other chemical nerve agents</a:t>
            </a:r>
          </a:p>
          <a:p>
            <a:pPr marL="800100" lvl="1" indent="-342900">
              <a:buFont typeface="Wingdings" panose="05000000000000000000" pitchFamily="2" charset="2"/>
              <a:buChar char="§"/>
            </a:pPr>
            <a:endParaRPr lang="en-US" sz="2000" dirty="0">
              <a:cs typeface="Arial"/>
            </a:endParaRPr>
          </a:p>
          <a:p>
            <a:pPr marL="800100" lvl="1" indent="-342900">
              <a:buFont typeface="Wingdings" panose="05000000000000000000" pitchFamily="2" charset="2"/>
              <a:buChar char="§"/>
            </a:pPr>
            <a:endParaRPr lang="en-US" sz="2000" dirty="0">
              <a:cs typeface="Arial"/>
            </a:endParaRPr>
          </a:p>
          <a:p>
            <a:pPr marL="800100" lvl="1" indent="-342900">
              <a:buFont typeface="Wingdings" panose="05000000000000000000" pitchFamily="2" charset="2"/>
              <a:buChar char="§"/>
            </a:pPr>
            <a:endParaRPr lang="en-US" sz="2000" dirty="0">
              <a:cs typeface="Arial"/>
            </a:endParaRPr>
          </a:p>
          <a:p>
            <a:pPr marL="800100" lvl="1" indent="-342900">
              <a:buFont typeface="Wingdings" panose="05000000000000000000" pitchFamily="2" charset="2"/>
              <a:buChar char="§"/>
            </a:pPr>
            <a:endParaRPr lang="en-US" sz="2000" dirty="0">
              <a:cs typeface="Arial"/>
            </a:endParaRPr>
          </a:p>
          <a:p>
            <a:pPr lvl="1" algn="r"/>
            <a:endParaRPr lang="en-US" sz="2000" dirty="0">
              <a:cs typeface="Arial"/>
            </a:endParaRPr>
          </a:p>
          <a:p>
            <a:pPr algn="ctr"/>
            <a:r>
              <a:rPr lang="en-US" dirty="0">
                <a:cs typeface="Arial"/>
              </a:rPr>
              <a:t>Facts and Comparisons or Lexicomp</a:t>
            </a:r>
          </a:p>
        </p:txBody>
      </p:sp>
    </p:spTree>
    <p:extLst>
      <p:ext uri="{BB962C8B-B14F-4D97-AF65-F5344CB8AC3E}">
        <p14:creationId xmlns:p14="http://schemas.microsoft.com/office/powerpoint/2010/main" val="2104162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mn-lt"/>
                <a:cs typeface="Arial"/>
              </a:rPr>
              <a:t>Pyridostigmine bromide (P-Tabs, PB)</a:t>
            </a:r>
          </a:p>
        </p:txBody>
      </p:sp>
      <p:sp>
        <p:nvSpPr>
          <p:cNvPr id="9" name="TextBox 8"/>
          <p:cNvSpPr txBox="1"/>
          <p:nvPr/>
        </p:nvSpPr>
        <p:spPr>
          <a:xfrm>
            <a:off x="609600" y="1581344"/>
            <a:ext cx="10210800" cy="5078313"/>
          </a:xfrm>
          <a:prstGeom prst="rect">
            <a:avLst/>
          </a:prstGeom>
          <a:noFill/>
        </p:spPr>
        <p:txBody>
          <a:bodyPr wrap="square" lIns="91440" tIns="45720" rIns="91440" bIns="45720" rtlCol="0" anchor="t">
            <a:spAutoFit/>
          </a:bodyPr>
          <a:lstStyle/>
          <a:p>
            <a:pPr algn="l"/>
            <a:endParaRPr lang="en-US" sz="1800" b="0" i="0" u="none" strike="noStrike" baseline="0" dirty="0">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latin typeface="Calibri" panose="020F0502020204030204" pitchFamily="34" charset="0"/>
              </a:rPr>
              <a:t>A/O 5 Feb 2019 -The FDA approved the Department of the Army Surgeon General’s Supplemental New Drug Application that requested a change in storage conditions for Pyridostigmine Bromide tablets utilized for operational use</a:t>
            </a:r>
          </a:p>
          <a:p>
            <a:pPr marL="285750" indent="-285750">
              <a:buFont typeface="Arial" panose="020B0604020202020204" pitchFamily="34" charset="0"/>
              <a:buChar char="•"/>
            </a:pPr>
            <a:endParaRPr lang="en-US" sz="1800" b="0" i="0" u="none" strike="noStrike" baseline="0" dirty="0">
              <a:latin typeface="Calibri" panose="020F0502020204030204" pitchFamily="34" charset="0"/>
            </a:endParaRPr>
          </a:p>
          <a:p>
            <a:pPr marL="742950" lvl="1" indent="-285750">
              <a:buFont typeface="Arial" panose="020B0604020202020204" pitchFamily="34" charset="0"/>
              <a:buChar char="•"/>
            </a:pPr>
            <a:r>
              <a:rPr lang="en-US" b="0" i="0" u="none" strike="noStrike" baseline="0" dirty="0">
                <a:latin typeface="Calibri" panose="020F0502020204030204" pitchFamily="34" charset="0"/>
              </a:rPr>
              <a:t>Change in Storage Conditions</a:t>
            </a:r>
          </a:p>
          <a:p>
            <a:pPr lvl="2"/>
            <a:r>
              <a:rPr lang="en-US" b="0" i="0" u="none" strike="noStrike" baseline="0" dirty="0">
                <a:latin typeface="Calibri" panose="020F0502020204030204" pitchFamily="34" charset="0"/>
              </a:rPr>
              <a:t>(2°C -8°C) </a:t>
            </a:r>
            <a:r>
              <a:rPr lang="en-US" b="0" i="0" u="none" strike="noStrike" baseline="0" dirty="0">
                <a:latin typeface="Wingdings" panose="05000000000000000000" pitchFamily="2" charset="2"/>
              </a:rPr>
              <a:t></a:t>
            </a:r>
            <a:r>
              <a:rPr lang="en-US" b="0" i="0" u="none" strike="noStrike" baseline="0" dirty="0">
                <a:latin typeface="Calibri" panose="020F0502020204030204" pitchFamily="34" charset="0"/>
              </a:rPr>
              <a:t>(20°C -25°C)</a:t>
            </a:r>
            <a:r>
              <a:rPr lang="en-US" dirty="0">
                <a:latin typeface="Calibri" panose="020F0502020204030204" pitchFamily="34" charset="0"/>
              </a:rPr>
              <a:t> </a:t>
            </a:r>
          </a:p>
          <a:p>
            <a:pPr lvl="2"/>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lvl="2" algn="r"/>
            <a:endParaRPr lang="en-US" dirty="0">
              <a:latin typeface="Calibri" panose="020F0502020204030204" pitchFamily="34" charset="0"/>
            </a:endParaRPr>
          </a:p>
          <a:p>
            <a:pPr algn="ctr"/>
            <a:r>
              <a:rPr lang="en-US" dirty="0">
                <a:cs typeface="Arial"/>
              </a:rPr>
              <a:t>Facts and Comparisons or Lexicomp</a:t>
            </a:r>
          </a:p>
        </p:txBody>
      </p:sp>
    </p:spTree>
    <p:extLst>
      <p:ext uri="{BB962C8B-B14F-4D97-AF65-F5344CB8AC3E}">
        <p14:creationId xmlns:p14="http://schemas.microsoft.com/office/powerpoint/2010/main" val="102950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Protection</a:t>
            </a:r>
          </a:p>
        </p:txBody>
      </p:sp>
      <p:sp>
        <p:nvSpPr>
          <p:cNvPr id="9" name="TextBox 8"/>
          <p:cNvSpPr txBox="1"/>
          <p:nvPr/>
        </p:nvSpPr>
        <p:spPr>
          <a:xfrm>
            <a:off x="609600" y="1398600"/>
            <a:ext cx="11582400" cy="4524315"/>
          </a:xfrm>
          <a:prstGeom prst="rect">
            <a:avLst/>
          </a:prstGeom>
          <a:noFill/>
        </p:spPr>
        <p:txBody>
          <a:bodyPr wrap="square" lIns="91440" tIns="45720" rIns="91440" bIns="45720" rtlCol="0" anchor="t">
            <a:spAutoFit/>
          </a:bodyPr>
          <a:lstStyle/>
          <a:p>
            <a:pPr lvl="1"/>
            <a:r>
              <a:rPr lang="en-US" sz="2400" b="1" dirty="0">
                <a:cs typeface="Arial"/>
              </a:rPr>
              <a:t>ATNAA (Antidote Treatment - Nerve Agent, Auto-Injector)</a:t>
            </a:r>
          </a:p>
          <a:p>
            <a:pPr lvl="1"/>
            <a:r>
              <a:rPr lang="en-US" sz="2400" b="1" dirty="0">
                <a:cs typeface="Arial"/>
              </a:rPr>
              <a:t>Atropine and Pralidoxime chloride</a:t>
            </a:r>
          </a:p>
          <a:p>
            <a:pPr marL="1257300" lvl="2" indent="-342900">
              <a:buFont typeface="Arial" panose="020B0604020202020204" pitchFamily="34" charset="0"/>
              <a:buChar char="•"/>
            </a:pPr>
            <a:r>
              <a:rPr lang="en-US" sz="2400" i="0" dirty="0">
                <a:effectLst/>
                <a:latin typeface="Inter"/>
              </a:rPr>
              <a:t>Nerve Agents</a:t>
            </a:r>
          </a:p>
          <a:p>
            <a:pPr marL="1257300" lvl="2" indent="-342900">
              <a:buFont typeface="Arial" panose="020B0604020202020204" pitchFamily="34" charset="0"/>
              <a:buChar char="•"/>
            </a:pPr>
            <a:r>
              <a:rPr lang="en-US" sz="2400" i="0" dirty="0">
                <a:effectLst/>
                <a:latin typeface="Inter"/>
              </a:rPr>
              <a:t>Blister Agents</a:t>
            </a:r>
          </a:p>
          <a:p>
            <a:pPr marL="1257300" lvl="2" indent="-342900">
              <a:buFont typeface="Arial" panose="020B0604020202020204" pitchFamily="34" charset="0"/>
              <a:buChar char="•"/>
            </a:pPr>
            <a:r>
              <a:rPr lang="en-US" sz="2400" i="0" dirty="0">
                <a:effectLst/>
                <a:latin typeface="Inter"/>
              </a:rPr>
              <a:t>Choking Agents</a:t>
            </a:r>
          </a:p>
          <a:p>
            <a:pPr lvl="1"/>
            <a:endParaRPr lang="en-US" sz="2400" b="1" dirty="0">
              <a:cs typeface="Arial"/>
            </a:endParaRPr>
          </a:p>
          <a:p>
            <a:pPr lvl="1"/>
            <a:r>
              <a:rPr lang="en-US" sz="2400" b="1" dirty="0">
                <a:cs typeface="Arial"/>
              </a:rPr>
              <a:t>Atropine: </a:t>
            </a:r>
            <a:r>
              <a:rPr lang="en-US" sz="2400" dirty="0">
                <a:cs typeface="Arial"/>
              </a:rPr>
              <a:t>Works by blocking the action of acetylcholine, alleviates excessive secretions (e.g., salivation, sweating), Bronchospasm (constriction of airways)</a:t>
            </a:r>
          </a:p>
          <a:p>
            <a:pPr lvl="1"/>
            <a:endParaRPr lang="en-US" sz="2400" b="1" dirty="0">
              <a:cs typeface="Arial"/>
            </a:endParaRPr>
          </a:p>
          <a:p>
            <a:pPr lvl="1"/>
            <a:r>
              <a:rPr lang="en-US" sz="2400" b="1" dirty="0">
                <a:cs typeface="Arial"/>
              </a:rPr>
              <a:t>Pralidoxime (2-PAM): </a:t>
            </a:r>
            <a:r>
              <a:rPr lang="en-US" sz="2400" dirty="0">
                <a:cs typeface="Arial"/>
              </a:rPr>
              <a:t>Works by reactivating acetylcholinesterase to restore normal muscle function</a:t>
            </a:r>
          </a:p>
          <a:p>
            <a:pPr lvl="1"/>
            <a:endParaRPr lang="en-US" sz="2400" b="1" dirty="0">
              <a:cs typeface="Arial"/>
            </a:endParaRPr>
          </a:p>
        </p:txBody>
      </p:sp>
    </p:spTree>
    <p:extLst>
      <p:ext uri="{BB962C8B-B14F-4D97-AF65-F5344CB8AC3E}">
        <p14:creationId xmlns:p14="http://schemas.microsoft.com/office/powerpoint/2010/main" val="531416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Protection</a:t>
            </a:r>
          </a:p>
        </p:txBody>
      </p:sp>
      <p:sp>
        <p:nvSpPr>
          <p:cNvPr id="9" name="TextBox 8"/>
          <p:cNvSpPr txBox="1"/>
          <p:nvPr/>
        </p:nvSpPr>
        <p:spPr>
          <a:xfrm>
            <a:off x="609600" y="1398600"/>
            <a:ext cx="11582400" cy="3416320"/>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CANA (Convulsant Antidote for Nerve Agent)</a:t>
            </a:r>
          </a:p>
          <a:p>
            <a:r>
              <a:rPr lang="en-US" sz="2400" b="1" dirty="0">
                <a:cs typeface="Arial"/>
              </a:rPr>
              <a:t>	Diazepam</a:t>
            </a:r>
          </a:p>
          <a:p>
            <a:pPr marL="1257300" lvl="2" indent="-342900">
              <a:buFont typeface="Arial" panose="020B0604020202020204" pitchFamily="34" charset="0"/>
              <a:buChar char="•"/>
            </a:pPr>
            <a:r>
              <a:rPr lang="en-US" sz="2400" i="0" dirty="0">
                <a:effectLst/>
                <a:latin typeface="Inter"/>
              </a:rPr>
              <a:t>Nerve Agents</a:t>
            </a:r>
          </a:p>
          <a:p>
            <a:pPr marL="1257300" lvl="2" indent="-342900">
              <a:buFont typeface="Arial" panose="020B0604020202020204" pitchFamily="34" charset="0"/>
              <a:buChar char="•"/>
            </a:pPr>
            <a:r>
              <a:rPr lang="en-US" sz="2400" i="0" dirty="0">
                <a:effectLst/>
                <a:latin typeface="Inter"/>
              </a:rPr>
              <a:t>Blister Agents</a:t>
            </a:r>
          </a:p>
          <a:p>
            <a:pPr marL="1257300" lvl="2" indent="-342900">
              <a:buFont typeface="Arial" panose="020B0604020202020204" pitchFamily="34" charset="0"/>
              <a:buChar char="•"/>
            </a:pPr>
            <a:r>
              <a:rPr lang="en-US" sz="2400" i="0" dirty="0">
                <a:effectLst/>
                <a:latin typeface="Inter"/>
              </a:rPr>
              <a:t>Choking Agents</a:t>
            </a:r>
          </a:p>
          <a:p>
            <a:pPr marL="800100" lvl="1" indent="-342900">
              <a:buFont typeface="Wingdings" panose="05000000000000000000" pitchFamily="2" charset="2"/>
              <a:buChar char="§"/>
            </a:pPr>
            <a:endParaRPr lang="en-US" sz="2400" b="1" dirty="0">
              <a:cs typeface="Arial"/>
            </a:endParaRPr>
          </a:p>
          <a:p>
            <a:pPr lvl="1"/>
            <a:r>
              <a:rPr lang="en-US" sz="2400" b="1" i="0" dirty="0">
                <a:effectLst/>
                <a:latin typeface="Inter"/>
              </a:rPr>
              <a:t>Enhances the effects of GABA, a neurotransmitter that helps to calm the nervous system, control seizures and convulsions, reduces anxiety and agitation</a:t>
            </a:r>
            <a:endParaRPr lang="en-US" sz="2400" b="1" dirty="0">
              <a:cs typeface="Arial"/>
            </a:endParaRPr>
          </a:p>
          <a:p>
            <a:pPr marL="800100" lvl="1" indent="-342900">
              <a:buFont typeface="Wingdings" panose="05000000000000000000" pitchFamily="2" charset="2"/>
              <a:buChar char="§"/>
            </a:pPr>
            <a:endParaRPr lang="en-US" sz="2400" b="1" dirty="0">
              <a:cs typeface="Arial"/>
            </a:endParaRPr>
          </a:p>
        </p:txBody>
      </p:sp>
    </p:spTree>
    <p:extLst>
      <p:ext uri="{BB962C8B-B14F-4D97-AF65-F5344CB8AC3E}">
        <p14:creationId xmlns:p14="http://schemas.microsoft.com/office/powerpoint/2010/main" val="1222101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Chemical Protection</a:t>
            </a:r>
          </a:p>
        </p:txBody>
      </p:sp>
      <p:sp>
        <p:nvSpPr>
          <p:cNvPr id="9" name="TextBox 8"/>
          <p:cNvSpPr txBox="1"/>
          <p:nvPr/>
        </p:nvSpPr>
        <p:spPr>
          <a:xfrm>
            <a:off x="609600" y="1380207"/>
            <a:ext cx="11582400" cy="1569660"/>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dirty="0">
                <a:cs typeface="Arial"/>
              </a:rPr>
              <a:t>Upcoming Innovations Research and Development</a:t>
            </a:r>
          </a:p>
          <a:p>
            <a:pPr marL="800100" lvl="1" indent="-342900">
              <a:buFont typeface="Wingdings" panose="05000000000000000000" pitchFamily="2" charset="2"/>
              <a:buChar char="§"/>
            </a:pPr>
            <a:r>
              <a:rPr lang="en-US" sz="2400" dirty="0">
                <a:cs typeface="Arial"/>
              </a:rPr>
              <a:t>Midazolam Injector (Already replacing expired Diazepam)</a:t>
            </a:r>
          </a:p>
          <a:p>
            <a:pPr marL="800100" lvl="1" indent="-342900">
              <a:buFont typeface="Wingdings" panose="05000000000000000000" pitchFamily="2" charset="2"/>
              <a:buChar char="§"/>
            </a:pPr>
            <a:r>
              <a:rPr lang="en-US" sz="2400" dirty="0">
                <a:cs typeface="Arial"/>
              </a:rPr>
              <a:t>Extended Release Pyridostigmine bromide (P-Tabs, PB)</a:t>
            </a:r>
          </a:p>
          <a:p>
            <a:pPr marL="800100" lvl="1" indent="-342900">
              <a:buFont typeface="Wingdings" panose="05000000000000000000" pitchFamily="2" charset="2"/>
              <a:buChar char="§"/>
            </a:pPr>
            <a:endParaRPr lang="en-US" sz="2400" dirty="0">
              <a:cs typeface="Arial"/>
            </a:endParaRPr>
          </a:p>
        </p:txBody>
      </p:sp>
    </p:spTree>
    <p:extLst>
      <p:ext uri="{BB962C8B-B14F-4D97-AF65-F5344CB8AC3E}">
        <p14:creationId xmlns:p14="http://schemas.microsoft.com/office/powerpoint/2010/main" val="20491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War Threats</a:t>
            </a:r>
          </a:p>
        </p:txBody>
      </p:sp>
      <p:sp>
        <p:nvSpPr>
          <p:cNvPr id="9" name="TextBox 8"/>
          <p:cNvSpPr txBox="1"/>
          <p:nvPr/>
        </p:nvSpPr>
        <p:spPr>
          <a:xfrm>
            <a:off x="609600" y="1380207"/>
            <a:ext cx="11582400" cy="3970318"/>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1400" b="1" dirty="0">
                <a:cs typeface="Arial"/>
              </a:rPr>
              <a:t>Use of microorganisms, toxins, or other biological agents</a:t>
            </a:r>
          </a:p>
          <a:p>
            <a:pPr marL="342900" indent="-342900">
              <a:buFont typeface="Wingdings" panose="05000000000000000000" pitchFamily="2" charset="2"/>
              <a:buChar char="§"/>
            </a:pPr>
            <a:r>
              <a:rPr lang="en-US" sz="1400" b="1" dirty="0">
                <a:cs typeface="Arial"/>
              </a:rPr>
              <a:t>Bacteria:</a:t>
            </a:r>
          </a:p>
          <a:p>
            <a:pPr marL="800100" lvl="1" indent="-342900">
              <a:buFont typeface="Wingdings" panose="05000000000000000000" pitchFamily="2" charset="2"/>
              <a:buChar char="§"/>
            </a:pPr>
            <a:r>
              <a:rPr lang="en-US" sz="1400" b="1" dirty="0">
                <a:cs typeface="Arial"/>
              </a:rPr>
              <a:t>Anthrax (Bacillus anthracis): Respiratory failure, meningitis, and death.</a:t>
            </a:r>
          </a:p>
          <a:p>
            <a:pPr marL="800100" lvl="1" indent="-342900">
              <a:buFont typeface="Wingdings" panose="05000000000000000000" pitchFamily="2" charset="2"/>
              <a:buChar char="§"/>
            </a:pPr>
            <a:r>
              <a:rPr lang="en-US" sz="1400" b="1" dirty="0">
                <a:cs typeface="Arial"/>
              </a:rPr>
              <a:t>Plague (Yersinia pestis): Bubonic plague, pneumonic plague, and septicemic plague</a:t>
            </a:r>
          </a:p>
          <a:p>
            <a:pPr marL="800100" lvl="1" indent="-342900">
              <a:buFont typeface="Wingdings" panose="05000000000000000000" pitchFamily="2" charset="2"/>
              <a:buChar char="§"/>
            </a:pPr>
            <a:r>
              <a:rPr lang="en-US" sz="1400" b="1" dirty="0">
                <a:cs typeface="Arial"/>
              </a:rPr>
              <a:t>Tularemia (Francisella tularensis): Tularemia, a fatal disease if left untreated</a:t>
            </a:r>
          </a:p>
          <a:p>
            <a:pPr marL="342900" indent="-342900">
              <a:buFont typeface="Wingdings" panose="05000000000000000000" pitchFamily="2" charset="2"/>
              <a:buChar char="§"/>
            </a:pPr>
            <a:r>
              <a:rPr lang="en-US" sz="1400" b="1" dirty="0">
                <a:cs typeface="Arial"/>
              </a:rPr>
              <a:t>Viruses:</a:t>
            </a:r>
          </a:p>
          <a:p>
            <a:pPr marL="800100" lvl="1" indent="-342900">
              <a:buFont typeface="Wingdings" panose="05000000000000000000" pitchFamily="2" charset="2"/>
              <a:buChar char="§"/>
            </a:pPr>
            <a:r>
              <a:rPr lang="en-US" sz="1400" b="1" dirty="0">
                <a:cs typeface="Arial"/>
              </a:rPr>
              <a:t>Smallpox (Variola major): A highly contagious and deadly virus</a:t>
            </a:r>
          </a:p>
          <a:p>
            <a:pPr marL="800100" lvl="1" indent="-342900">
              <a:buFont typeface="Wingdings" panose="05000000000000000000" pitchFamily="2" charset="2"/>
              <a:buChar char="§"/>
            </a:pPr>
            <a:r>
              <a:rPr lang="en-US" sz="1400" b="1" dirty="0">
                <a:cs typeface="Arial"/>
              </a:rPr>
              <a:t>Ebola: Hemorrhagic fever, fatal disease if left untreated</a:t>
            </a:r>
          </a:p>
          <a:p>
            <a:pPr marL="800100" lvl="1" indent="-342900">
              <a:buFont typeface="Wingdings" panose="05000000000000000000" pitchFamily="2" charset="2"/>
              <a:buChar char="§"/>
            </a:pPr>
            <a:r>
              <a:rPr lang="en-US" sz="1400" b="1" dirty="0">
                <a:cs typeface="Arial"/>
              </a:rPr>
              <a:t>Lassa fever: Fatal disease if left untreated</a:t>
            </a:r>
          </a:p>
          <a:p>
            <a:pPr marL="342900" indent="-342900">
              <a:buFont typeface="Wingdings" panose="05000000000000000000" pitchFamily="2" charset="2"/>
              <a:buChar char="§"/>
            </a:pPr>
            <a:r>
              <a:rPr lang="en-US" sz="1400" b="1" dirty="0">
                <a:cs typeface="Arial"/>
              </a:rPr>
              <a:t>Toxins:</a:t>
            </a:r>
          </a:p>
          <a:p>
            <a:pPr marL="800100" lvl="1" indent="-342900">
              <a:buFont typeface="Wingdings" panose="05000000000000000000" pitchFamily="2" charset="2"/>
              <a:buChar char="§"/>
            </a:pPr>
            <a:r>
              <a:rPr lang="en-US" sz="1400" b="1" dirty="0">
                <a:cs typeface="Arial"/>
              </a:rPr>
              <a:t>Botulinum toxin: Can cause botulism, fatal disease if left untreated</a:t>
            </a:r>
          </a:p>
          <a:p>
            <a:pPr marL="800100" lvl="1" indent="-342900">
              <a:buFont typeface="Wingdings" panose="05000000000000000000" pitchFamily="2" charset="2"/>
              <a:buChar char="§"/>
            </a:pPr>
            <a:r>
              <a:rPr lang="en-US" sz="1400" b="1" dirty="0">
                <a:cs typeface="Arial"/>
              </a:rPr>
              <a:t>Ricin: Potent toxin from the castor bean plant, causes respiratory failure, cardiac arrest, and death</a:t>
            </a:r>
          </a:p>
          <a:p>
            <a:pPr marL="800100" lvl="1" indent="-342900">
              <a:buFont typeface="Wingdings" panose="05000000000000000000" pitchFamily="2" charset="2"/>
              <a:buChar char="§"/>
            </a:pPr>
            <a:r>
              <a:rPr lang="en-US" sz="1400" b="1" dirty="0">
                <a:cs typeface="Arial"/>
              </a:rPr>
              <a:t>Saxitoxin: Highly potent toxin produced by certain species of marine algae, which can cause paralytic shellfish poisoning</a:t>
            </a:r>
          </a:p>
          <a:p>
            <a:pPr marL="342900" indent="-342900">
              <a:buFont typeface="Wingdings" panose="05000000000000000000" pitchFamily="2" charset="2"/>
              <a:buChar char="§"/>
            </a:pPr>
            <a:r>
              <a:rPr lang="en-US" sz="1400" b="1" dirty="0">
                <a:cs typeface="Arial"/>
              </a:rPr>
              <a:t>Fungi:</a:t>
            </a:r>
          </a:p>
          <a:p>
            <a:pPr marL="800100" lvl="1" indent="-342900">
              <a:buFont typeface="Wingdings" panose="05000000000000000000" pitchFamily="2" charset="2"/>
              <a:buChar char="§"/>
            </a:pPr>
            <a:r>
              <a:rPr lang="en-US" sz="1400" b="1" dirty="0">
                <a:cs typeface="Arial"/>
              </a:rPr>
              <a:t>Coccidioides: Causes coccidioidomycosis, fatal disease if left untreated</a:t>
            </a:r>
          </a:p>
          <a:p>
            <a:pPr marL="342900" indent="-342900">
              <a:buFont typeface="Wingdings" panose="05000000000000000000" pitchFamily="2" charset="2"/>
              <a:buChar char="§"/>
            </a:pPr>
            <a:r>
              <a:rPr lang="en-US" sz="1400" b="1" dirty="0">
                <a:cs typeface="Arial"/>
              </a:rPr>
              <a:t>Other biological agents:</a:t>
            </a:r>
          </a:p>
          <a:p>
            <a:pPr marL="800100" lvl="1" indent="-342900">
              <a:buFont typeface="Wingdings" panose="05000000000000000000" pitchFamily="2" charset="2"/>
              <a:buChar char="§"/>
            </a:pPr>
            <a:r>
              <a:rPr lang="en-US" sz="1400" b="1" dirty="0">
                <a:cs typeface="Arial"/>
              </a:rPr>
              <a:t>Abrin: Highly potent toxin derived from the rosary pea plant, causes respiratory failure, cardiac arrest, and death.</a:t>
            </a:r>
          </a:p>
          <a:p>
            <a:pPr marL="800100" lvl="1" indent="-342900">
              <a:buFont typeface="Wingdings" panose="05000000000000000000" pitchFamily="2" charset="2"/>
              <a:buChar char="§"/>
            </a:pPr>
            <a:r>
              <a:rPr lang="en-US" sz="1400" b="1" dirty="0">
                <a:cs typeface="Arial"/>
              </a:rPr>
              <a:t>Shiga toxin: Highly potent toxin produced by the bacterium Shigella dysenteriae, causes severe diarrhea, dehydration, and death</a:t>
            </a:r>
          </a:p>
        </p:txBody>
      </p:sp>
    </p:spTree>
    <p:extLst>
      <p:ext uri="{BB962C8B-B14F-4D97-AF65-F5344CB8AC3E}">
        <p14:creationId xmlns:p14="http://schemas.microsoft.com/office/powerpoint/2010/main" val="3656922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Protection</a:t>
            </a:r>
          </a:p>
        </p:txBody>
      </p:sp>
      <p:sp>
        <p:nvSpPr>
          <p:cNvPr id="9" name="TextBox 8"/>
          <p:cNvSpPr txBox="1"/>
          <p:nvPr/>
        </p:nvSpPr>
        <p:spPr>
          <a:xfrm>
            <a:off x="609600" y="1398600"/>
            <a:ext cx="11582400" cy="3416320"/>
          </a:xfrm>
          <a:prstGeom prst="rect">
            <a:avLst/>
          </a:prstGeom>
          <a:noFill/>
        </p:spPr>
        <p:txBody>
          <a:bodyPr wrap="square" lIns="91440" tIns="45720" rIns="91440" bIns="45720" rtlCol="0" anchor="t">
            <a:spAutoFit/>
          </a:bodyPr>
          <a:lstStyle/>
          <a:p>
            <a:pPr marL="800100" lvl="1" indent="-342900">
              <a:buFont typeface="Wingdings" panose="05000000000000000000" pitchFamily="2" charset="2"/>
              <a:buChar char="§"/>
            </a:pPr>
            <a:r>
              <a:rPr lang="en-US" sz="2400" dirty="0">
                <a:cs typeface="Arial"/>
              </a:rPr>
              <a:t>Anthrax (Bacillus anthracis) </a:t>
            </a:r>
          </a:p>
          <a:p>
            <a:pPr marL="1257300" lvl="2" indent="-342900">
              <a:buFont typeface="Wingdings" panose="05000000000000000000" pitchFamily="2" charset="2"/>
              <a:buChar char="§"/>
            </a:pPr>
            <a:r>
              <a:rPr lang="en-US" sz="2400" dirty="0">
                <a:cs typeface="Arial"/>
              </a:rPr>
              <a:t>Anthrax prophylaxis, treats cutaneous, inhalational, and gastrointestinal anthrax</a:t>
            </a:r>
          </a:p>
          <a:p>
            <a:pPr marL="800100" lvl="1" indent="-342900">
              <a:buFont typeface="Wingdings" panose="05000000000000000000" pitchFamily="2" charset="2"/>
              <a:buChar char="§"/>
            </a:pPr>
            <a:r>
              <a:rPr lang="en-US" sz="2400" dirty="0">
                <a:cs typeface="Arial"/>
              </a:rPr>
              <a:t>Plague (Yersinia pestis) </a:t>
            </a:r>
          </a:p>
          <a:p>
            <a:pPr marL="1257300" lvl="2" indent="-342900">
              <a:buFont typeface="Wingdings" panose="05000000000000000000" pitchFamily="2" charset="2"/>
              <a:buChar char="§"/>
            </a:pPr>
            <a:r>
              <a:rPr lang="en-US" sz="2400" dirty="0">
                <a:cs typeface="Arial"/>
              </a:rPr>
              <a:t>Bubonic and pneumonic plague</a:t>
            </a:r>
          </a:p>
          <a:p>
            <a:pPr marL="800100" lvl="1" indent="-342900">
              <a:buFont typeface="Wingdings" panose="05000000000000000000" pitchFamily="2" charset="2"/>
              <a:buChar char="§"/>
            </a:pPr>
            <a:r>
              <a:rPr lang="en-US" sz="2400" dirty="0">
                <a:cs typeface="Arial"/>
              </a:rPr>
              <a:t>Tularemia (Francisella tularensis)</a:t>
            </a:r>
          </a:p>
          <a:p>
            <a:pPr marL="1257300" lvl="2" indent="-342900">
              <a:buFont typeface="Wingdings" panose="05000000000000000000" pitchFamily="2" charset="2"/>
              <a:buChar char="§"/>
            </a:pPr>
            <a:r>
              <a:rPr lang="en-US" sz="2400" dirty="0">
                <a:cs typeface="Arial"/>
              </a:rPr>
              <a:t>Ulceroglandular and pneumonic tularemia</a:t>
            </a:r>
          </a:p>
          <a:p>
            <a:pPr lvl="2"/>
            <a:endParaRPr lang="en-US" sz="2400" dirty="0">
              <a:cs typeface="Arial"/>
            </a:endParaRPr>
          </a:p>
          <a:p>
            <a:pPr lvl="2"/>
            <a:endParaRPr lang="en-US" sz="2400" dirty="0">
              <a:cs typeface="Arial"/>
            </a:endParaRPr>
          </a:p>
          <a:p>
            <a:pPr lvl="2"/>
            <a:r>
              <a:rPr lang="en-US" sz="2400" dirty="0">
                <a:cs typeface="Arial"/>
              </a:rPr>
              <a:t>Treatment &amp; Prophylaxis:  Ciprofloxacin or Doxycycline </a:t>
            </a:r>
          </a:p>
        </p:txBody>
      </p:sp>
    </p:spTree>
    <p:extLst>
      <p:ext uri="{BB962C8B-B14F-4D97-AF65-F5344CB8AC3E}">
        <p14:creationId xmlns:p14="http://schemas.microsoft.com/office/powerpoint/2010/main" val="2734511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Protection</a:t>
            </a:r>
          </a:p>
        </p:txBody>
      </p:sp>
      <p:sp>
        <p:nvSpPr>
          <p:cNvPr id="9" name="TextBox 8"/>
          <p:cNvSpPr txBox="1"/>
          <p:nvPr/>
        </p:nvSpPr>
        <p:spPr>
          <a:xfrm>
            <a:off x="723273" y="1290013"/>
            <a:ext cx="11582400" cy="513986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dirty="0">
                <a:cs typeface="Arial"/>
              </a:rPr>
              <a:t>Ciprofloxacin</a:t>
            </a:r>
          </a:p>
          <a:p>
            <a:pPr marL="800100" lvl="1" indent="-342900">
              <a:buFont typeface="Wingdings" panose="05000000000000000000" pitchFamily="2" charset="2"/>
              <a:buChar char="§"/>
            </a:pPr>
            <a:r>
              <a:rPr lang="en-US" sz="2000" dirty="0">
                <a:cs typeface="Arial"/>
              </a:rPr>
              <a:t>500 mg every 12 hours for 60 days</a:t>
            </a:r>
          </a:p>
          <a:p>
            <a:pPr marL="800100" lvl="1" indent="-342900">
              <a:buFont typeface="Wingdings" panose="05000000000000000000" pitchFamily="2" charset="2"/>
              <a:buChar char="§"/>
            </a:pPr>
            <a:r>
              <a:rPr lang="en-US" sz="2000" dirty="0">
                <a:cs typeface="Arial"/>
              </a:rPr>
              <a:t>ADE</a:t>
            </a:r>
          </a:p>
          <a:p>
            <a:pPr marL="1257300" lvl="2" indent="-342900">
              <a:buFont typeface="Wingdings" panose="05000000000000000000" pitchFamily="2" charset="2"/>
              <a:buChar char="§"/>
            </a:pPr>
            <a:r>
              <a:rPr lang="en-US" sz="2000" dirty="0">
                <a:cs typeface="Arial"/>
              </a:rPr>
              <a:t>Tendinitis and tendon rupture (patients over 60 years old)</a:t>
            </a:r>
          </a:p>
          <a:p>
            <a:pPr marL="1257300" lvl="2" indent="-342900">
              <a:buFont typeface="Wingdings" panose="05000000000000000000" pitchFamily="2" charset="2"/>
              <a:buChar char="§"/>
            </a:pPr>
            <a:r>
              <a:rPr lang="en-US" sz="2000" dirty="0">
                <a:cs typeface="Arial"/>
              </a:rPr>
              <a:t>Seizures</a:t>
            </a:r>
          </a:p>
          <a:p>
            <a:pPr marL="1257300" lvl="2" indent="-342900">
              <a:buFont typeface="Wingdings" panose="05000000000000000000" pitchFamily="2" charset="2"/>
              <a:buChar char="§"/>
            </a:pPr>
            <a:r>
              <a:rPr lang="en-US" sz="2000" dirty="0">
                <a:cs typeface="Arial"/>
              </a:rPr>
              <a:t>Clostridioides difficile-associated (C-Diff) diarrhea (patients with a history of antibiotic use)</a:t>
            </a:r>
          </a:p>
          <a:p>
            <a:pPr marL="1257300" lvl="2" indent="-342900">
              <a:buFont typeface="Wingdings" panose="05000000000000000000" pitchFamily="2" charset="2"/>
              <a:buChar char="§"/>
            </a:pPr>
            <a:endParaRPr lang="en-US" sz="2000" dirty="0">
              <a:cs typeface="Arial"/>
            </a:endParaRPr>
          </a:p>
          <a:p>
            <a:pPr marL="342900" indent="-342900">
              <a:buFont typeface="Wingdings" panose="05000000000000000000" pitchFamily="2" charset="2"/>
              <a:buChar char="§"/>
            </a:pPr>
            <a:r>
              <a:rPr lang="en-US" sz="2400" dirty="0">
                <a:cs typeface="Arial"/>
              </a:rPr>
              <a:t>Doxycycline</a:t>
            </a:r>
          </a:p>
          <a:p>
            <a:pPr marL="800100" lvl="1" indent="-342900">
              <a:buFont typeface="Wingdings" panose="05000000000000000000" pitchFamily="2" charset="2"/>
              <a:buChar char="§"/>
            </a:pPr>
            <a:r>
              <a:rPr lang="en-US" sz="2000" dirty="0">
                <a:cs typeface="Arial"/>
              </a:rPr>
              <a:t>100 mg every 12 hours for 60 days</a:t>
            </a:r>
          </a:p>
          <a:p>
            <a:pPr marL="800100" lvl="1" indent="-342900">
              <a:buFont typeface="Wingdings" panose="05000000000000000000" pitchFamily="2" charset="2"/>
              <a:buChar char="§"/>
            </a:pPr>
            <a:r>
              <a:rPr lang="en-US" sz="2000" dirty="0">
                <a:cs typeface="Arial"/>
              </a:rPr>
              <a:t>ADE</a:t>
            </a:r>
          </a:p>
          <a:p>
            <a:pPr marL="1257300" lvl="2" indent="-342900">
              <a:buFont typeface="Wingdings" panose="05000000000000000000" pitchFamily="2" charset="2"/>
              <a:buChar char="§"/>
            </a:pPr>
            <a:r>
              <a:rPr lang="en-US" sz="2000" dirty="0">
                <a:cs typeface="Arial"/>
              </a:rPr>
              <a:t>Sun hypersensitivity  </a:t>
            </a:r>
          </a:p>
          <a:p>
            <a:pPr marL="800100" lvl="1" indent="-342900">
              <a:buFont typeface="Wingdings" panose="05000000000000000000" pitchFamily="2" charset="2"/>
              <a:buChar char="§"/>
            </a:pPr>
            <a:r>
              <a:rPr lang="en-US" sz="2000" dirty="0">
                <a:cs typeface="Arial"/>
              </a:rPr>
              <a:t>Contraindicated</a:t>
            </a:r>
          </a:p>
          <a:p>
            <a:pPr marL="1257300" lvl="2" indent="-342900">
              <a:buFont typeface="Wingdings" panose="05000000000000000000" pitchFamily="2" charset="2"/>
              <a:buChar char="§"/>
            </a:pPr>
            <a:r>
              <a:rPr lang="en-US" sz="2000" dirty="0">
                <a:cs typeface="Arial"/>
              </a:rPr>
              <a:t>Pregnancy: Can harm the developing fetus and is excreted in breast milk </a:t>
            </a:r>
          </a:p>
          <a:p>
            <a:pPr marL="1257300" lvl="2" indent="-342900">
              <a:buFont typeface="Wingdings" panose="05000000000000000000" pitchFamily="2" charset="2"/>
              <a:buChar char="§"/>
            </a:pPr>
            <a:endParaRPr lang="en-US" sz="2000" dirty="0">
              <a:cs typeface="Arial"/>
            </a:endParaRPr>
          </a:p>
          <a:p>
            <a:pPr lvl="1" algn="r"/>
            <a:endParaRPr lang="en-US" sz="2000" dirty="0">
              <a:cs typeface="Arial"/>
            </a:endParaRPr>
          </a:p>
          <a:p>
            <a:pPr lvl="2" algn="ctr"/>
            <a:r>
              <a:rPr lang="en-US" sz="2000" dirty="0">
                <a:cs typeface="Arial"/>
              </a:rPr>
              <a:t> Reference Facts and Comparisons or Lexicomp as drug info resources</a:t>
            </a:r>
          </a:p>
        </p:txBody>
      </p:sp>
    </p:spTree>
    <p:extLst>
      <p:ext uri="{BB962C8B-B14F-4D97-AF65-F5344CB8AC3E}">
        <p14:creationId xmlns:p14="http://schemas.microsoft.com/office/powerpoint/2010/main" val="3202562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Daily Biological Force Protection</a:t>
            </a:r>
          </a:p>
        </p:txBody>
      </p:sp>
      <p:sp>
        <p:nvSpPr>
          <p:cNvPr id="9" name="TextBox 8"/>
          <p:cNvSpPr txBox="1"/>
          <p:nvPr/>
        </p:nvSpPr>
        <p:spPr>
          <a:xfrm>
            <a:off x="609600" y="1398600"/>
            <a:ext cx="11582400" cy="526297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1600" dirty="0">
                <a:cs typeface="Arial"/>
              </a:rPr>
              <a:t>Malaria is caused by the Plasmodium parasite, transmitted through the bite of an infected Anopheles mosquito</a:t>
            </a:r>
          </a:p>
          <a:p>
            <a:pPr marL="342900" indent="-342900">
              <a:buFont typeface="Wingdings" panose="05000000000000000000" pitchFamily="2" charset="2"/>
              <a:buChar char="§"/>
            </a:pPr>
            <a:r>
              <a:rPr lang="en-US" sz="1600" dirty="0">
                <a:cs typeface="Arial"/>
              </a:rPr>
              <a:t>Transmission</a:t>
            </a:r>
          </a:p>
          <a:p>
            <a:pPr marL="800100" lvl="1" indent="-342900">
              <a:buFont typeface="Wingdings" panose="05000000000000000000" pitchFamily="2" charset="2"/>
              <a:buChar char="§"/>
            </a:pPr>
            <a:r>
              <a:rPr lang="en-US" sz="1600" dirty="0">
                <a:cs typeface="Arial"/>
              </a:rPr>
              <a:t>When an infected mosquito bites a human, it injects sporozoites into the person's bloodstream </a:t>
            </a:r>
          </a:p>
          <a:p>
            <a:pPr marL="342900" indent="-342900">
              <a:buFont typeface="Wingdings" panose="05000000000000000000" pitchFamily="2" charset="2"/>
              <a:buChar char="§"/>
            </a:pPr>
            <a:r>
              <a:rPr lang="en-US" sz="1600" dirty="0">
                <a:cs typeface="Arial"/>
              </a:rPr>
              <a:t>Liver Stage</a:t>
            </a:r>
          </a:p>
          <a:p>
            <a:pPr marL="800100" lvl="1" indent="-342900">
              <a:buFont typeface="Wingdings" panose="05000000000000000000" pitchFamily="2" charset="2"/>
              <a:buChar char="§"/>
            </a:pPr>
            <a:r>
              <a:rPr lang="en-US" sz="1600" dirty="0">
                <a:cs typeface="Arial"/>
              </a:rPr>
              <a:t>In the liver, the sporozoites undergo a process called </a:t>
            </a:r>
            <a:r>
              <a:rPr lang="en-US" sz="1600" dirty="0" err="1">
                <a:cs typeface="Arial"/>
              </a:rPr>
              <a:t>exo</a:t>
            </a:r>
            <a:r>
              <a:rPr lang="en-US" sz="1600" dirty="0">
                <a:cs typeface="Arial"/>
              </a:rPr>
              <a:t>-erythrocytic schizogony, during which they multiply and differentiate into merozoites. Typically lasts 7-10 days and is asymptomatic</a:t>
            </a:r>
          </a:p>
          <a:p>
            <a:pPr marL="342900" indent="-342900">
              <a:buFont typeface="Wingdings" panose="05000000000000000000" pitchFamily="2" charset="2"/>
              <a:buChar char="§"/>
            </a:pPr>
            <a:r>
              <a:rPr lang="en-US" sz="1600" dirty="0">
                <a:cs typeface="Arial"/>
              </a:rPr>
              <a:t>Blood Stage</a:t>
            </a:r>
          </a:p>
          <a:p>
            <a:pPr marL="800100" lvl="1" indent="-342900">
              <a:buFont typeface="Wingdings" panose="05000000000000000000" pitchFamily="2" charset="2"/>
              <a:buChar char="§"/>
            </a:pPr>
            <a:r>
              <a:rPr lang="en-US" sz="1600" dirty="0">
                <a:cs typeface="Arial"/>
              </a:rPr>
              <a:t>Merozoites infect red blood cells (RBCs), where they undergo a process called erythrocytic schizogony. The parasites multiply and differentiate into trophozoites, schizonts, and gametocytes.</a:t>
            </a:r>
          </a:p>
          <a:p>
            <a:pPr marL="342900" indent="-342900">
              <a:buFont typeface="Wingdings" panose="05000000000000000000" pitchFamily="2" charset="2"/>
              <a:buChar char="§"/>
            </a:pPr>
            <a:r>
              <a:rPr lang="en-US" sz="1600" dirty="0">
                <a:cs typeface="Arial"/>
              </a:rPr>
              <a:t>Trophozoite Stage</a:t>
            </a:r>
          </a:p>
          <a:p>
            <a:pPr marL="800100" lvl="1" indent="-342900">
              <a:buFont typeface="Wingdings" panose="05000000000000000000" pitchFamily="2" charset="2"/>
              <a:buChar char="§"/>
            </a:pPr>
            <a:r>
              <a:rPr lang="en-US" sz="1600" dirty="0">
                <a:cs typeface="Arial"/>
              </a:rPr>
              <a:t>Characterized by feeding on the RBC's hemoglobin, causing the cell to be enlarged and misshapen. Typically lasts 2-3 days.</a:t>
            </a:r>
          </a:p>
          <a:p>
            <a:pPr marL="342900" indent="-342900">
              <a:buFont typeface="Wingdings" panose="05000000000000000000" pitchFamily="2" charset="2"/>
              <a:buChar char="§"/>
            </a:pPr>
            <a:r>
              <a:rPr lang="en-US" sz="1600" dirty="0">
                <a:cs typeface="Arial"/>
              </a:rPr>
              <a:t>Schizont Stage</a:t>
            </a:r>
          </a:p>
          <a:p>
            <a:pPr marL="800100" lvl="1" indent="-342900">
              <a:buFont typeface="Wingdings" panose="05000000000000000000" pitchFamily="2" charset="2"/>
              <a:buChar char="§"/>
            </a:pPr>
            <a:r>
              <a:rPr lang="en-US" sz="1600" dirty="0">
                <a:cs typeface="Arial"/>
              </a:rPr>
              <a:t>Multiplication and differentiation into more merozoites. Typically lasts 2-3 days and the RBC ruptures releasing more merozoites into the bloodstream</a:t>
            </a:r>
          </a:p>
          <a:p>
            <a:pPr marL="342900" indent="-342900">
              <a:buFont typeface="Wingdings" panose="05000000000000000000" pitchFamily="2" charset="2"/>
              <a:buChar char="§"/>
            </a:pPr>
            <a:r>
              <a:rPr lang="en-US" sz="1600" dirty="0">
                <a:cs typeface="Arial"/>
              </a:rPr>
              <a:t>Gametocyte Stage</a:t>
            </a:r>
          </a:p>
          <a:p>
            <a:pPr marL="800100" lvl="1" indent="-342900">
              <a:buFont typeface="Wingdings" panose="05000000000000000000" pitchFamily="2" charset="2"/>
              <a:buChar char="§"/>
            </a:pPr>
            <a:r>
              <a:rPr lang="en-US" sz="1600" dirty="0">
                <a:cs typeface="Arial"/>
              </a:rPr>
              <a:t>Final stage of the parasite's life cycle in the human host. Differentiate into male and female gametocytes, which are then ingested by an Anopheles mosquito, allowing the parasite to complete its life cycle.</a:t>
            </a:r>
          </a:p>
          <a:p>
            <a:pPr marL="800100" lvl="1" indent="-342900">
              <a:buFont typeface="Wingdings" panose="05000000000000000000" pitchFamily="2" charset="2"/>
              <a:buChar char="§"/>
            </a:pPr>
            <a:endParaRPr lang="en-US" sz="1600" dirty="0">
              <a:cs typeface="Arial"/>
            </a:endParaRPr>
          </a:p>
          <a:p>
            <a:pPr marL="800100" lvl="1" indent="-342900">
              <a:buFont typeface="Wingdings" panose="05000000000000000000" pitchFamily="2" charset="2"/>
              <a:buChar char="§"/>
            </a:pPr>
            <a:endParaRPr lang="en-US" sz="1600" dirty="0">
              <a:cs typeface="Arial"/>
            </a:endParaRPr>
          </a:p>
          <a:p>
            <a:pPr lvl="1" algn="ctr"/>
            <a:r>
              <a:rPr lang="en-US" sz="1600" dirty="0">
                <a:cs typeface="Arial"/>
              </a:rPr>
              <a:t> Reference Facts and Comparisons or Lexicomp as drug info resources.</a:t>
            </a:r>
          </a:p>
          <a:p>
            <a:pPr marL="342900" indent="-342900">
              <a:buFont typeface="Wingdings" panose="05000000000000000000" pitchFamily="2" charset="2"/>
              <a:buChar char="§"/>
            </a:pPr>
            <a:endParaRPr lang="en-US" sz="1600" b="1" dirty="0">
              <a:cs typeface="Arial"/>
            </a:endParaRPr>
          </a:p>
        </p:txBody>
      </p:sp>
    </p:spTree>
    <p:extLst>
      <p:ext uri="{BB962C8B-B14F-4D97-AF65-F5344CB8AC3E}">
        <p14:creationId xmlns:p14="http://schemas.microsoft.com/office/powerpoint/2010/main" val="3365385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Force Protection</a:t>
            </a:r>
          </a:p>
        </p:txBody>
      </p:sp>
      <p:pic>
        <p:nvPicPr>
          <p:cNvPr id="3" name="Picture 2">
            <a:extLst>
              <a:ext uri="{FF2B5EF4-FFF2-40B4-BE49-F238E27FC236}">
                <a16:creationId xmlns:a16="http://schemas.microsoft.com/office/drawing/2014/main" id="{B219C75E-DF3F-CAB2-1501-817D19EE0F48}"/>
              </a:ext>
            </a:extLst>
          </p:cNvPr>
          <p:cNvPicPr>
            <a:picLocks noChangeAspect="1"/>
          </p:cNvPicPr>
          <p:nvPr/>
        </p:nvPicPr>
        <p:blipFill>
          <a:blip r:embed="rId5"/>
          <a:stretch>
            <a:fillRect/>
          </a:stretch>
        </p:blipFill>
        <p:spPr>
          <a:xfrm>
            <a:off x="3253383" y="1380207"/>
            <a:ext cx="5106113" cy="4991797"/>
          </a:xfrm>
          <a:prstGeom prst="rect">
            <a:avLst/>
          </a:prstGeom>
        </p:spPr>
      </p:pic>
    </p:spTree>
    <p:extLst>
      <p:ext uri="{BB962C8B-B14F-4D97-AF65-F5344CB8AC3E}">
        <p14:creationId xmlns:p14="http://schemas.microsoft.com/office/powerpoint/2010/main" val="703856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Force Protection</a:t>
            </a:r>
          </a:p>
        </p:txBody>
      </p:sp>
      <p:sp>
        <p:nvSpPr>
          <p:cNvPr id="9" name="TextBox 8"/>
          <p:cNvSpPr txBox="1"/>
          <p:nvPr/>
        </p:nvSpPr>
        <p:spPr>
          <a:xfrm>
            <a:off x="609600" y="1398600"/>
            <a:ext cx="11582400" cy="1077218"/>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endParaRPr lang="en-US" sz="1600" b="1" dirty="0">
              <a:cs typeface="Arial"/>
            </a:endParaRPr>
          </a:p>
          <a:p>
            <a:pPr marL="342900" indent="-342900">
              <a:buFont typeface="Wingdings" panose="05000000000000000000" pitchFamily="2" charset="2"/>
              <a:buChar char="§"/>
            </a:pPr>
            <a:r>
              <a:rPr lang="en-US" sz="2400" dirty="0">
                <a:cs typeface="Arial"/>
              </a:rPr>
              <a:t>FHHHP for Malaria include a range of medications and treatments that are used to prevent and treat malaria in military personnel who are at risk of exposure</a:t>
            </a:r>
          </a:p>
        </p:txBody>
      </p:sp>
      <p:pic>
        <p:nvPicPr>
          <p:cNvPr id="2" name="Picture 1">
            <a:extLst>
              <a:ext uri="{FF2B5EF4-FFF2-40B4-BE49-F238E27FC236}">
                <a16:creationId xmlns:a16="http://schemas.microsoft.com/office/drawing/2014/main" id="{5069E9D1-74B4-BD40-D561-91A50D0B6452}"/>
              </a:ext>
            </a:extLst>
          </p:cNvPr>
          <p:cNvPicPr>
            <a:picLocks noChangeAspect="1"/>
          </p:cNvPicPr>
          <p:nvPr/>
        </p:nvPicPr>
        <p:blipFill>
          <a:blip r:embed="rId5"/>
          <a:stretch>
            <a:fillRect/>
          </a:stretch>
        </p:blipFill>
        <p:spPr>
          <a:xfrm>
            <a:off x="502106" y="3451355"/>
            <a:ext cx="10851694" cy="1861655"/>
          </a:xfrm>
          <a:prstGeom prst="rect">
            <a:avLst/>
          </a:prstGeom>
        </p:spPr>
      </p:pic>
      <p:cxnSp>
        <p:nvCxnSpPr>
          <p:cNvPr id="4" name="Straight Connector 3">
            <a:extLst>
              <a:ext uri="{FF2B5EF4-FFF2-40B4-BE49-F238E27FC236}">
                <a16:creationId xmlns:a16="http://schemas.microsoft.com/office/drawing/2014/main" id="{7FE1339C-8794-4489-B437-39D6CA5E0172}"/>
              </a:ext>
            </a:extLst>
          </p:cNvPr>
          <p:cNvCxnSpPr>
            <a:cxnSpLocks/>
          </p:cNvCxnSpPr>
          <p:nvPr/>
        </p:nvCxnSpPr>
        <p:spPr>
          <a:xfrm>
            <a:off x="8207637" y="3797940"/>
            <a:ext cx="3097306"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BD3B085-9F47-F292-57B9-E6BDB4A29D1E}"/>
              </a:ext>
            </a:extLst>
          </p:cNvPr>
          <p:cNvSpPr txBox="1"/>
          <p:nvPr/>
        </p:nvSpPr>
        <p:spPr>
          <a:xfrm>
            <a:off x="282388" y="6103881"/>
            <a:ext cx="11282082" cy="369332"/>
          </a:xfrm>
          <a:prstGeom prst="rect">
            <a:avLst/>
          </a:prstGeom>
          <a:noFill/>
        </p:spPr>
        <p:txBody>
          <a:bodyPr wrap="square" rtlCol="0">
            <a:spAutoFit/>
          </a:bodyPr>
          <a:lstStyle/>
          <a:p>
            <a:r>
              <a:rPr lang="en-US"/>
              <a:t>https://www.pacom.mil/Media/News/Article/2670460/force-health-protection-guidance-supplement-17-revision-1/</a:t>
            </a:r>
            <a:endParaRPr lang="en-US" dirty="0"/>
          </a:p>
        </p:txBody>
      </p:sp>
    </p:spTree>
    <p:extLst>
      <p:ext uri="{BB962C8B-B14F-4D97-AF65-F5344CB8AC3E}">
        <p14:creationId xmlns:p14="http://schemas.microsoft.com/office/powerpoint/2010/main" val="4142496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Force Protection</a:t>
            </a:r>
          </a:p>
        </p:txBody>
      </p:sp>
      <p:sp>
        <p:nvSpPr>
          <p:cNvPr id="9" name="TextBox 8"/>
          <p:cNvSpPr txBox="1"/>
          <p:nvPr/>
        </p:nvSpPr>
        <p:spPr>
          <a:xfrm>
            <a:off x="609600" y="1398600"/>
            <a:ext cx="11582400" cy="4247317"/>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dirty="0">
                <a:cs typeface="Arial"/>
              </a:rPr>
              <a:t>Doxycycline</a:t>
            </a:r>
          </a:p>
          <a:p>
            <a:pPr marL="800100" lvl="1" indent="-342900">
              <a:buFont typeface="Wingdings" panose="05000000000000000000" pitchFamily="2" charset="2"/>
              <a:buChar char="§"/>
            </a:pPr>
            <a:r>
              <a:rPr lang="en-US" dirty="0">
                <a:cs typeface="Arial"/>
              </a:rPr>
              <a:t>Taken once a day, starting 1-2 days before deployment to a malaria-endemic area and continuing for 4 weeks after return.</a:t>
            </a:r>
          </a:p>
          <a:p>
            <a:pPr marL="800100" lvl="1" indent="-342900">
              <a:buFont typeface="Wingdings" panose="05000000000000000000" pitchFamily="2" charset="2"/>
              <a:buChar char="§"/>
            </a:pPr>
            <a:r>
              <a:rPr lang="en-US" dirty="0">
                <a:cs typeface="Arial"/>
              </a:rPr>
              <a:t>Mechanism of action: </a:t>
            </a:r>
          </a:p>
          <a:p>
            <a:pPr marL="1257300" lvl="2" indent="-342900">
              <a:buFont typeface="Wingdings" panose="05000000000000000000" pitchFamily="2" charset="2"/>
              <a:buChar char="§"/>
            </a:pPr>
            <a:r>
              <a:rPr lang="en-US" dirty="0">
                <a:cs typeface="Arial"/>
              </a:rPr>
              <a:t>Inhibits protein synthesis</a:t>
            </a:r>
          </a:p>
          <a:p>
            <a:pPr marL="1257300" lvl="2" indent="-342900">
              <a:buFont typeface="Wingdings" panose="05000000000000000000" pitchFamily="2" charset="2"/>
              <a:buChar char="§"/>
            </a:pPr>
            <a:r>
              <a:rPr lang="en-US" dirty="0">
                <a:cs typeface="Arial"/>
              </a:rPr>
              <a:t>Interferes with the parasite's DNA replication</a:t>
            </a:r>
          </a:p>
          <a:p>
            <a:pPr marL="1257300" lvl="2" indent="-342900">
              <a:buFont typeface="Wingdings" panose="05000000000000000000" pitchFamily="2" charset="2"/>
              <a:buChar char="§"/>
            </a:pPr>
            <a:r>
              <a:rPr lang="en-US" dirty="0">
                <a:cs typeface="Arial"/>
              </a:rPr>
              <a:t>Disrupts the cell membrane</a:t>
            </a:r>
          </a:p>
          <a:p>
            <a:pPr marL="342900" indent="-342900">
              <a:buFont typeface="Wingdings" panose="05000000000000000000" pitchFamily="2" charset="2"/>
              <a:buChar char="§"/>
            </a:pPr>
            <a:r>
              <a:rPr lang="en-US" dirty="0">
                <a:cs typeface="Arial"/>
              </a:rPr>
              <a:t>Atovaquone-proguanil (Malarone)</a:t>
            </a:r>
          </a:p>
          <a:p>
            <a:pPr marL="800100" lvl="1" indent="-342900">
              <a:buFont typeface="Wingdings" panose="05000000000000000000" pitchFamily="2" charset="2"/>
              <a:buChar char="§"/>
            </a:pPr>
            <a:r>
              <a:rPr lang="en-US" dirty="0">
                <a:cs typeface="Arial"/>
              </a:rPr>
              <a:t>Taken once a day, starting 1-2 days before deployment to a malaria-endemic area and continuing for 7 days after return</a:t>
            </a:r>
          </a:p>
          <a:p>
            <a:pPr marL="342900" indent="-342900">
              <a:buFont typeface="Wingdings" panose="05000000000000000000" pitchFamily="2" charset="2"/>
              <a:buChar char="§"/>
            </a:pPr>
            <a:r>
              <a:rPr lang="en-US" dirty="0">
                <a:cs typeface="Arial"/>
              </a:rPr>
              <a:t>Chloroquine</a:t>
            </a:r>
          </a:p>
          <a:p>
            <a:pPr marL="800100" lvl="1" indent="-342900">
              <a:buFont typeface="Wingdings" panose="05000000000000000000" pitchFamily="2" charset="2"/>
              <a:buChar char="§"/>
            </a:pPr>
            <a:r>
              <a:rPr lang="en-US" dirty="0">
                <a:cs typeface="Arial"/>
              </a:rPr>
              <a:t>Taken once a week, starting 1-2 weeks before deployment to a malaria-endemic area and continuing for 4 weeks after return</a:t>
            </a:r>
          </a:p>
          <a:p>
            <a:pPr marL="342900" indent="-342900">
              <a:buFont typeface="Wingdings" panose="05000000000000000000" pitchFamily="2" charset="2"/>
              <a:buChar char="§"/>
            </a:pPr>
            <a:endParaRPr lang="en-US" dirty="0">
              <a:cs typeface="Arial"/>
            </a:endParaRPr>
          </a:p>
          <a:p>
            <a:pPr marL="342900" indent="-342900">
              <a:buFont typeface="Wingdings" panose="05000000000000000000" pitchFamily="2" charset="2"/>
              <a:buChar char="§"/>
            </a:pPr>
            <a:endParaRPr lang="en-US" dirty="0">
              <a:cs typeface="Arial"/>
            </a:endParaRPr>
          </a:p>
        </p:txBody>
      </p:sp>
    </p:spTree>
    <p:extLst>
      <p:ext uri="{BB962C8B-B14F-4D97-AF65-F5344CB8AC3E}">
        <p14:creationId xmlns:p14="http://schemas.microsoft.com/office/powerpoint/2010/main" val="3220423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Force Protection</a:t>
            </a:r>
          </a:p>
        </p:txBody>
      </p:sp>
      <p:sp>
        <p:nvSpPr>
          <p:cNvPr id="9" name="TextBox 8"/>
          <p:cNvSpPr txBox="1"/>
          <p:nvPr/>
        </p:nvSpPr>
        <p:spPr>
          <a:xfrm>
            <a:off x="609600" y="1398600"/>
            <a:ext cx="11582400" cy="4524315"/>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dirty="0">
                <a:cs typeface="Arial"/>
              </a:rPr>
              <a:t>Mefloquine (Lariam)</a:t>
            </a:r>
          </a:p>
          <a:p>
            <a:pPr marL="800100" lvl="1" indent="-342900">
              <a:buFont typeface="Wingdings" panose="05000000000000000000" pitchFamily="2" charset="2"/>
              <a:buChar char="§"/>
            </a:pPr>
            <a:r>
              <a:rPr lang="en-US" dirty="0">
                <a:cs typeface="Arial"/>
              </a:rPr>
              <a:t>Taken once a week, starting 1-2 weeks before deployment to a malaria-endemic area and continuing for 4 weeks after return.</a:t>
            </a:r>
          </a:p>
          <a:p>
            <a:pPr marL="800100" lvl="1" indent="-342900">
              <a:buFont typeface="Wingdings" panose="05000000000000000000" pitchFamily="2" charset="2"/>
              <a:buChar char="§"/>
            </a:pPr>
            <a:r>
              <a:rPr lang="en-US" dirty="0">
                <a:cs typeface="Arial"/>
              </a:rPr>
              <a:t>Mechanism of Action</a:t>
            </a:r>
          </a:p>
          <a:p>
            <a:pPr marL="1257300" lvl="2" indent="-342900">
              <a:buFont typeface="Wingdings" panose="05000000000000000000" pitchFamily="2" charset="2"/>
              <a:buChar char="§"/>
            </a:pPr>
            <a:r>
              <a:rPr lang="en-US" dirty="0">
                <a:cs typeface="Arial"/>
              </a:rPr>
              <a:t>Interferes with the parasite's ability to produce ATP (adenosine triphosphate), which is the energy source</a:t>
            </a:r>
          </a:p>
          <a:p>
            <a:pPr marL="1257300" lvl="2" indent="-342900">
              <a:buFont typeface="Wingdings" panose="05000000000000000000" pitchFamily="2" charset="2"/>
              <a:buChar char="§"/>
            </a:pPr>
            <a:r>
              <a:rPr lang="en-US" dirty="0">
                <a:cs typeface="Arial"/>
              </a:rPr>
              <a:t>Inhibits the parasite's mitochondria</a:t>
            </a:r>
          </a:p>
          <a:p>
            <a:pPr marL="1257300" lvl="2" indent="-342900">
              <a:buFont typeface="Wingdings" panose="05000000000000000000" pitchFamily="2" charset="2"/>
              <a:buChar char="§"/>
            </a:pPr>
            <a:r>
              <a:rPr lang="en-US" dirty="0">
                <a:cs typeface="Arial"/>
              </a:rPr>
              <a:t>Interferes with the protein synthesis</a:t>
            </a:r>
          </a:p>
          <a:p>
            <a:pPr marL="1257300" lvl="2" indent="-342900">
              <a:buFont typeface="Wingdings" panose="05000000000000000000" pitchFamily="2" charset="2"/>
              <a:buChar char="§"/>
            </a:pPr>
            <a:r>
              <a:rPr lang="en-US" dirty="0">
                <a:cs typeface="Arial"/>
              </a:rPr>
              <a:t>Disrupts DNA replication</a:t>
            </a:r>
          </a:p>
          <a:p>
            <a:pPr marL="800100" lvl="1" indent="-342900">
              <a:buFont typeface="Wingdings" panose="05000000000000000000" pitchFamily="2" charset="2"/>
              <a:buChar char="§"/>
            </a:pPr>
            <a:r>
              <a:rPr lang="en-US" dirty="0">
                <a:cs typeface="Arial"/>
              </a:rPr>
              <a:t>ADE: Linked with psychological issues</a:t>
            </a:r>
          </a:p>
          <a:p>
            <a:pPr marL="1257300" lvl="2" indent="-342900">
              <a:buFont typeface="Wingdings" panose="05000000000000000000" pitchFamily="2" charset="2"/>
              <a:buChar char="§"/>
            </a:pPr>
            <a:r>
              <a:rPr lang="en-US" dirty="0">
                <a:cs typeface="Arial"/>
              </a:rPr>
              <a:t>Neuropsychiatric adverse effects, including anxiety, depression</a:t>
            </a:r>
          </a:p>
          <a:p>
            <a:pPr marL="1257300" lvl="2" indent="-342900">
              <a:buFont typeface="Wingdings" panose="05000000000000000000" pitchFamily="2" charset="2"/>
              <a:buChar char="§"/>
            </a:pPr>
            <a:r>
              <a:rPr lang="en-US" dirty="0">
                <a:cs typeface="Arial"/>
              </a:rPr>
              <a:t>Psychotic episodes including hallucinations, delusions, and disorganized thinking</a:t>
            </a:r>
          </a:p>
          <a:p>
            <a:pPr marL="1257300" lvl="2" indent="-342900">
              <a:buFont typeface="Wingdings" panose="05000000000000000000" pitchFamily="2" charset="2"/>
              <a:buChar char="§"/>
            </a:pPr>
            <a:r>
              <a:rPr lang="en-US" dirty="0">
                <a:cs typeface="Arial"/>
              </a:rPr>
              <a:t>Mood changes, Sleep, Cognitive impairment</a:t>
            </a:r>
          </a:p>
          <a:p>
            <a:pPr marL="1257300" lvl="2" indent="-342900">
              <a:buFont typeface="Wingdings" panose="05000000000000000000" pitchFamily="2" charset="2"/>
              <a:buChar char="§"/>
            </a:pPr>
            <a:endParaRPr lang="en-US" dirty="0">
              <a:cs typeface="Arial"/>
            </a:endParaRPr>
          </a:p>
          <a:p>
            <a:pPr marL="342900" indent="-342900">
              <a:buFont typeface="Wingdings" panose="05000000000000000000" pitchFamily="2" charset="2"/>
              <a:buChar char="§"/>
            </a:pPr>
            <a:endParaRPr lang="en-US" dirty="0">
              <a:cs typeface="Arial"/>
            </a:endParaRPr>
          </a:p>
          <a:p>
            <a:pPr marL="342900" indent="-342900">
              <a:buFont typeface="Wingdings" panose="05000000000000000000" pitchFamily="2" charset="2"/>
              <a:buChar char="§"/>
            </a:pPr>
            <a:endParaRPr lang="en-US" dirty="0">
              <a:cs typeface="Arial"/>
            </a:endParaRPr>
          </a:p>
          <a:p>
            <a:endParaRPr lang="en-US" dirty="0">
              <a:cs typeface="Arial"/>
            </a:endParaRPr>
          </a:p>
        </p:txBody>
      </p:sp>
    </p:spTree>
    <p:extLst>
      <p:ext uri="{BB962C8B-B14F-4D97-AF65-F5344CB8AC3E}">
        <p14:creationId xmlns:p14="http://schemas.microsoft.com/office/powerpoint/2010/main" val="3203084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Biological Force Protection</a:t>
            </a:r>
          </a:p>
        </p:txBody>
      </p:sp>
      <p:sp>
        <p:nvSpPr>
          <p:cNvPr id="9" name="TextBox 8"/>
          <p:cNvSpPr txBox="1"/>
          <p:nvPr/>
        </p:nvSpPr>
        <p:spPr>
          <a:xfrm>
            <a:off x="609600" y="1398600"/>
            <a:ext cx="11582400" cy="4247317"/>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b="1" dirty="0">
                <a:cs typeface="Arial"/>
              </a:rPr>
              <a:t>Primaquine</a:t>
            </a:r>
            <a:r>
              <a:rPr lang="en-US" dirty="0">
                <a:cs typeface="Arial"/>
              </a:rPr>
              <a:t>: Taken once a day, starting 1-2 days before deployment to a malaria-endemic area and continuing for 14 days after return</a:t>
            </a:r>
          </a:p>
          <a:p>
            <a:pPr marL="342900" indent="-342900">
              <a:buFont typeface="Wingdings" panose="05000000000000000000" pitchFamily="2" charset="2"/>
              <a:buChar char="§"/>
            </a:pPr>
            <a:r>
              <a:rPr lang="en-US" b="1" dirty="0">
                <a:cs typeface="Arial"/>
              </a:rPr>
              <a:t>Tafenoquine</a:t>
            </a:r>
            <a:r>
              <a:rPr lang="en-US" dirty="0">
                <a:cs typeface="Arial"/>
              </a:rPr>
              <a:t>: Taken 300 mg once weekly, starting 1-2 days before traveling to an area where malaria is common, and continuing for 7 days after returning</a:t>
            </a:r>
          </a:p>
          <a:p>
            <a:pPr marL="342900" indent="-342900">
              <a:buFont typeface="Wingdings" panose="05000000000000000000" pitchFamily="2" charset="2"/>
              <a:buChar char="§"/>
            </a:pPr>
            <a:r>
              <a:rPr lang="en-US" dirty="0">
                <a:cs typeface="Arial"/>
              </a:rPr>
              <a:t>MOA: </a:t>
            </a:r>
          </a:p>
          <a:p>
            <a:pPr marL="800100" lvl="1" indent="-342900">
              <a:buFont typeface="Wingdings" panose="05000000000000000000" pitchFamily="2" charset="2"/>
              <a:buChar char="§"/>
            </a:pPr>
            <a:r>
              <a:rPr lang="en-US" b="1" dirty="0">
                <a:cs typeface="Arial"/>
              </a:rPr>
              <a:t>Kills the liver stages of the parasite</a:t>
            </a:r>
          </a:p>
          <a:p>
            <a:pPr marL="800100" lvl="1" indent="-342900">
              <a:buFont typeface="Wingdings" panose="05000000000000000000" pitchFamily="2" charset="2"/>
              <a:buChar char="§"/>
            </a:pPr>
            <a:r>
              <a:rPr lang="en-US" dirty="0">
                <a:cs typeface="Arial"/>
              </a:rPr>
              <a:t>Prevents multiplying in the liver, which prevents from progressing to the blood stage</a:t>
            </a:r>
          </a:p>
          <a:p>
            <a:pPr marL="800100" lvl="1" indent="-342900">
              <a:buFont typeface="Wingdings" panose="05000000000000000000" pitchFamily="2" charset="2"/>
              <a:buChar char="§"/>
            </a:pPr>
            <a:r>
              <a:rPr lang="en-US" dirty="0">
                <a:cs typeface="Arial"/>
              </a:rPr>
              <a:t>Kills the gametocytes stages of the parasite that are responsible for transmitting the disease to mosquitoes</a:t>
            </a:r>
          </a:p>
          <a:p>
            <a:pPr marL="342900" indent="-342900">
              <a:buFont typeface="Wingdings" panose="05000000000000000000" pitchFamily="2" charset="2"/>
              <a:buChar char="§"/>
            </a:pPr>
            <a:r>
              <a:rPr lang="en-US" dirty="0">
                <a:cs typeface="Arial"/>
              </a:rPr>
              <a:t>ADE</a:t>
            </a:r>
          </a:p>
          <a:p>
            <a:pPr marL="800100" lvl="1" indent="-342900">
              <a:buFont typeface="Wingdings" panose="05000000000000000000" pitchFamily="2" charset="2"/>
              <a:buChar char="§"/>
            </a:pPr>
            <a:r>
              <a:rPr lang="en-US" dirty="0">
                <a:cs typeface="Arial"/>
              </a:rPr>
              <a:t>Gastrointestinal effects: nausea, vomiting, and diarrhea</a:t>
            </a:r>
          </a:p>
          <a:p>
            <a:pPr marL="800100" lvl="1" indent="-342900">
              <a:buFont typeface="Wingdings" panose="05000000000000000000" pitchFamily="2" charset="2"/>
              <a:buChar char="§"/>
            </a:pPr>
            <a:r>
              <a:rPr lang="en-US" dirty="0">
                <a:cs typeface="Arial"/>
              </a:rPr>
              <a:t>Hematologic effects: anemia, leukopenia, and thrombocytopenia</a:t>
            </a:r>
          </a:p>
          <a:p>
            <a:pPr marL="800100" lvl="1" indent="-342900">
              <a:buFont typeface="Wingdings" panose="05000000000000000000" pitchFamily="2" charset="2"/>
              <a:buChar char="§"/>
            </a:pPr>
            <a:r>
              <a:rPr lang="en-US" dirty="0">
                <a:cs typeface="Arial"/>
              </a:rPr>
              <a:t>Neurological effects: headaches, dizziness, and insomnia</a:t>
            </a:r>
          </a:p>
          <a:p>
            <a:pPr marL="342900" indent="-342900">
              <a:buFont typeface="Wingdings" panose="05000000000000000000" pitchFamily="2" charset="2"/>
              <a:buChar char="§"/>
            </a:pPr>
            <a:r>
              <a:rPr lang="en-US" dirty="0">
                <a:cs typeface="Arial"/>
              </a:rPr>
              <a:t>Contraindications</a:t>
            </a:r>
          </a:p>
          <a:p>
            <a:pPr marL="800100" lvl="1" indent="-342900">
              <a:buFont typeface="Wingdings" panose="05000000000000000000" pitchFamily="2" charset="2"/>
              <a:buChar char="§"/>
            </a:pPr>
            <a:r>
              <a:rPr lang="en-US" dirty="0">
                <a:cs typeface="Arial"/>
              </a:rPr>
              <a:t>G6PD deficiency: may cause hemolysis</a:t>
            </a:r>
          </a:p>
          <a:p>
            <a:pPr marL="800100" lvl="1" indent="-342900">
              <a:buFont typeface="Wingdings" panose="05000000000000000000" pitchFamily="2" charset="2"/>
              <a:buChar char="§"/>
            </a:pPr>
            <a:r>
              <a:rPr lang="en-US" dirty="0">
                <a:cs typeface="Arial"/>
              </a:rPr>
              <a:t>Pregnancy and breastfeeding</a:t>
            </a:r>
          </a:p>
        </p:txBody>
      </p:sp>
    </p:spTree>
    <p:extLst>
      <p:ext uri="{BB962C8B-B14F-4D97-AF65-F5344CB8AC3E}">
        <p14:creationId xmlns:p14="http://schemas.microsoft.com/office/powerpoint/2010/main" val="30125492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Calibri" panose="020F0502020204030204" pitchFamily="34" charset="0"/>
                <a:ea typeface="Calibri" panose="020F0502020204030204" pitchFamily="34" charset="0"/>
                <a:cs typeface="Calibri" panose="020F0502020204030204" pitchFamily="34" charset="0"/>
              </a:rPr>
              <a:t>G6PD (Glucose-6-Phosphate Dehydrogenase) deficiency</a:t>
            </a:r>
          </a:p>
        </p:txBody>
      </p:sp>
      <p:sp>
        <p:nvSpPr>
          <p:cNvPr id="9" name="TextBox 8"/>
          <p:cNvSpPr txBox="1"/>
          <p:nvPr/>
        </p:nvSpPr>
        <p:spPr>
          <a:xfrm>
            <a:off x="1074420" y="1779600"/>
            <a:ext cx="9220200" cy="2585323"/>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dirty="0">
                <a:cs typeface="Arial"/>
              </a:rPr>
              <a:t>Genetic disorder that where the enzyme G6PD is either partially or completely deficient, the enzyme is responsible for maintaining the integrity of red blood cells </a:t>
            </a:r>
          </a:p>
          <a:p>
            <a:pPr marL="342900" indent="-342900">
              <a:buFont typeface="Wingdings" panose="05000000000000000000" pitchFamily="2" charset="2"/>
              <a:buChar char="§"/>
            </a:pPr>
            <a:r>
              <a:rPr lang="en-US" dirty="0">
                <a:cs typeface="Arial"/>
              </a:rPr>
              <a:t>With a deficient enzyme,  there is a reduction in the production of another enzyme that protects the cells called NADPH (Nicotinamide Adenine Dinucleotide Phosphate)</a:t>
            </a:r>
          </a:p>
          <a:p>
            <a:pPr marL="342900" indent="-342900">
              <a:buFont typeface="Wingdings" panose="05000000000000000000" pitchFamily="2" charset="2"/>
              <a:buChar char="§"/>
            </a:pPr>
            <a:r>
              <a:rPr lang="en-US" dirty="0">
                <a:cs typeface="Arial"/>
              </a:rPr>
              <a:t>Any trigger such as medications, stress or infections can cause red blood cells to be vulnerable to oxidative damage, via a reactive oxygen species (ROS)</a:t>
            </a:r>
          </a:p>
          <a:p>
            <a:pPr marL="800100" lvl="1" indent="-342900">
              <a:buFont typeface="Wingdings" panose="05000000000000000000" pitchFamily="2" charset="2"/>
              <a:buChar char="§"/>
            </a:pPr>
            <a:r>
              <a:rPr lang="en-US" dirty="0">
                <a:cs typeface="Arial"/>
              </a:rPr>
              <a:t>Without enough NADPH, the ROS are not broken down and it damages the red blood cells leading to hemolysis and initiates a chain reaction</a:t>
            </a:r>
          </a:p>
          <a:p>
            <a:pPr marL="800100" lvl="1" indent="-342900">
              <a:buFont typeface="Wingdings" panose="05000000000000000000" pitchFamily="2" charset="2"/>
              <a:buChar char="§"/>
            </a:pPr>
            <a:endParaRPr lang="en-US" dirty="0">
              <a:cs typeface="Arial"/>
            </a:endParaRPr>
          </a:p>
        </p:txBody>
      </p:sp>
    </p:spTree>
    <p:extLst>
      <p:ext uri="{BB962C8B-B14F-4D97-AF65-F5344CB8AC3E}">
        <p14:creationId xmlns:p14="http://schemas.microsoft.com/office/powerpoint/2010/main" val="4293992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Radioactive Threats</a:t>
            </a:r>
          </a:p>
        </p:txBody>
      </p:sp>
      <p:sp>
        <p:nvSpPr>
          <p:cNvPr id="9" name="TextBox 8"/>
          <p:cNvSpPr txBox="1"/>
          <p:nvPr/>
        </p:nvSpPr>
        <p:spPr>
          <a:xfrm>
            <a:off x="609600" y="1398600"/>
            <a:ext cx="11582400" cy="5632311"/>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dirty="0">
                <a:cs typeface="Arial"/>
              </a:rPr>
              <a:t>What is Radioactive Iodine?</a:t>
            </a:r>
          </a:p>
          <a:p>
            <a:pPr marL="800100" lvl="1" indent="-342900">
              <a:buFont typeface="Wingdings" panose="05000000000000000000" pitchFamily="2" charset="2"/>
              <a:buChar char="§"/>
            </a:pPr>
            <a:r>
              <a:rPr lang="en-US" dirty="0">
                <a:cs typeface="Arial"/>
              </a:rPr>
              <a:t>Type of radiation that can be released into the environment. It can be inhaled or ingested, and can accumulate in the thyroid gland, where it can cause damage and increase the risk of thyroid cancer</a:t>
            </a:r>
          </a:p>
          <a:p>
            <a:pPr marL="800100" lvl="1" indent="-342900">
              <a:buFont typeface="Wingdings" panose="05000000000000000000" pitchFamily="2" charset="2"/>
              <a:buChar char="§"/>
            </a:pPr>
            <a:endParaRPr lang="en-US" dirty="0">
              <a:cs typeface="Arial"/>
            </a:endParaRPr>
          </a:p>
          <a:p>
            <a:pPr marL="342900" indent="-342900">
              <a:buFont typeface="Wingdings" panose="05000000000000000000" pitchFamily="2" charset="2"/>
              <a:buChar char="§"/>
            </a:pPr>
            <a:r>
              <a:rPr lang="en-US" dirty="0">
                <a:cs typeface="Arial"/>
              </a:rPr>
              <a:t>Potassium iodide (KI)</a:t>
            </a:r>
          </a:p>
          <a:p>
            <a:pPr marL="800100" lvl="1" indent="-342900">
              <a:buFont typeface="Wingdings" panose="05000000000000000000" pitchFamily="2" charset="2"/>
              <a:buChar char="§"/>
            </a:pPr>
            <a:r>
              <a:rPr lang="en-US" dirty="0">
                <a:cs typeface="Arial"/>
              </a:rPr>
              <a:t>Used to protect the thyroid gland from radioactive iodine, which can be released into the environment during a nuclear accident</a:t>
            </a:r>
          </a:p>
          <a:p>
            <a:pPr marL="800100" lvl="1" indent="-342900">
              <a:buFont typeface="Wingdings" panose="05000000000000000000" pitchFamily="2" charset="2"/>
              <a:buChar char="§"/>
            </a:pPr>
            <a:r>
              <a:rPr lang="en-US" dirty="0">
                <a:cs typeface="Arial"/>
              </a:rPr>
              <a:t>Indicated for individuals who are at risk of exposure to radioactive iodine (Near a nuclear power, e</a:t>
            </a:r>
            <a:r>
              <a:rPr lang="en-US" sz="1800" dirty="0">
                <a:cs typeface="Arial"/>
              </a:rPr>
              <a:t>xposed during medical procedures or industrial processes)</a:t>
            </a:r>
            <a:endParaRPr lang="en-US" dirty="0">
              <a:cs typeface="Arial"/>
            </a:endParaRPr>
          </a:p>
          <a:p>
            <a:pPr marL="800100" lvl="1" indent="-342900">
              <a:buFont typeface="Wingdings" panose="05000000000000000000" pitchFamily="2" charset="2"/>
              <a:buChar char="§"/>
            </a:pPr>
            <a:r>
              <a:rPr lang="en-US" dirty="0">
                <a:cs typeface="Arial"/>
              </a:rPr>
              <a:t>MOA: </a:t>
            </a:r>
          </a:p>
          <a:p>
            <a:pPr marL="1257300" lvl="2" indent="-342900">
              <a:buFont typeface="Wingdings" panose="05000000000000000000" pitchFamily="2" charset="2"/>
              <a:buChar char="§"/>
            </a:pPr>
            <a:r>
              <a:rPr lang="en-US" dirty="0">
                <a:cs typeface="Arial"/>
              </a:rPr>
              <a:t>Saturates thyroid gland with non-radioactive iodine "thyroid blocking" </a:t>
            </a:r>
          </a:p>
          <a:p>
            <a:pPr marL="1257300" lvl="2" indent="-342900">
              <a:buFont typeface="Wingdings" panose="05000000000000000000" pitchFamily="2" charset="2"/>
              <a:buChar char="§"/>
            </a:pPr>
            <a:r>
              <a:rPr lang="en-US" dirty="0">
                <a:cs typeface="Arial"/>
              </a:rPr>
              <a:t>Thyroid gland is unable to absorb radioactive iodine, which reduces the risk of thyroid damage and cancer</a:t>
            </a:r>
          </a:p>
          <a:p>
            <a:pPr marL="800100" lvl="1" indent="-342900">
              <a:buFont typeface="Wingdings" panose="05000000000000000000" pitchFamily="2" charset="2"/>
              <a:buChar char="§"/>
            </a:pPr>
            <a:r>
              <a:rPr lang="en-US" dirty="0">
                <a:cs typeface="Arial"/>
              </a:rPr>
              <a:t>Likely not useful for deployment health </a:t>
            </a:r>
          </a:p>
          <a:p>
            <a:pPr marL="1257300" lvl="2" indent="-342900">
              <a:buFont typeface="Wingdings" panose="05000000000000000000" pitchFamily="2" charset="2"/>
              <a:buChar char="§"/>
            </a:pPr>
            <a:r>
              <a:rPr lang="en-US" dirty="0">
                <a:cs typeface="Arial"/>
              </a:rPr>
              <a:t>Does not provide protection against gamma radiation, beta radiation, or alpha radiation</a:t>
            </a:r>
          </a:p>
          <a:p>
            <a:pPr marL="1257300" lvl="2" indent="-342900">
              <a:buFont typeface="Wingdings" panose="05000000000000000000" pitchFamily="2" charset="2"/>
              <a:buChar char="§"/>
            </a:pPr>
            <a:r>
              <a:rPr lang="en-US" dirty="0">
                <a:cs typeface="Arial"/>
              </a:rPr>
              <a:t>Radiation exposure causes acute radiation syndrome, cancer, and genetic damage</a:t>
            </a:r>
          </a:p>
          <a:p>
            <a:pPr marL="1257300" lvl="2" indent="-342900">
              <a:buFont typeface="Wingdings" panose="05000000000000000000" pitchFamily="2" charset="2"/>
              <a:buChar char="§"/>
            </a:pPr>
            <a:r>
              <a:rPr lang="en-US" dirty="0">
                <a:cs typeface="Arial"/>
              </a:rPr>
              <a:t>Not for Nuclear Attacks!</a:t>
            </a:r>
          </a:p>
          <a:p>
            <a:pPr marL="800100" lvl="1" indent="-342900">
              <a:buFont typeface="Wingdings" panose="05000000000000000000" pitchFamily="2" charset="2"/>
              <a:buChar char="§"/>
            </a:pPr>
            <a:endParaRPr lang="en-US" dirty="0">
              <a:cs typeface="Arial"/>
            </a:endParaRPr>
          </a:p>
          <a:p>
            <a:pPr marL="800100" lvl="1" indent="-342900">
              <a:buFont typeface="Wingdings" panose="05000000000000000000" pitchFamily="2" charset="2"/>
              <a:buChar char="§"/>
            </a:pPr>
            <a:endParaRPr lang="en-US" dirty="0">
              <a:cs typeface="Arial"/>
            </a:endParaRPr>
          </a:p>
          <a:p>
            <a:pPr marL="800100" lvl="1" indent="-342900">
              <a:buFont typeface="Wingdings" panose="05000000000000000000" pitchFamily="2" charset="2"/>
              <a:buChar char="§"/>
            </a:pPr>
            <a:endParaRPr lang="en-US" dirty="0">
              <a:cs typeface="Arial"/>
            </a:endParaRPr>
          </a:p>
          <a:p>
            <a:pPr marL="800100" lvl="1" indent="-342900">
              <a:buFont typeface="Wingdings" panose="05000000000000000000" pitchFamily="2" charset="2"/>
              <a:buChar char="§"/>
            </a:pPr>
            <a:endParaRPr lang="en-US" dirty="0">
              <a:cs typeface="Arial"/>
            </a:endParaRPr>
          </a:p>
        </p:txBody>
      </p:sp>
    </p:spTree>
    <p:extLst>
      <p:ext uri="{BB962C8B-B14F-4D97-AF65-F5344CB8AC3E}">
        <p14:creationId xmlns:p14="http://schemas.microsoft.com/office/powerpoint/2010/main" val="377238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Distribution of FHPPP items  </a:t>
            </a:r>
          </a:p>
        </p:txBody>
      </p:sp>
      <p:sp>
        <p:nvSpPr>
          <p:cNvPr id="9" name="TextBox 8"/>
          <p:cNvSpPr txBox="1"/>
          <p:nvPr/>
        </p:nvSpPr>
        <p:spPr>
          <a:xfrm>
            <a:off x="609600" y="1398600"/>
            <a:ext cx="11582400" cy="3231654"/>
          </a:xfrm>
          <a:prstGeom prst="rect">
            <a:avLst/>
          </a:prstGeom>
          <a:noFill/>
        </p:spPr>
        <p:txBody>
          <a:bodyPr wrap="square" lIns="91440" tIns="45720" rIns="91440" bIns="45720" rtlCol="0" anchor="t">
            <a:spAutoFit/>
          </a:bodyPr>
          <a:lstStyle/>
          <a:p>
            <a:pPr marL="800100" lvl="1" indent="-342900">
              <a:buFont typeface="Arial" panose="020B0604020202020204" pitchFamily="34" charset="0"/>
              <a:buChar char="•"/>
            </a:pPr>
            <a:r>
              <a:rPr lang="en-US" sz="2400" dirty="0">
                <a:cs typeface="Arial" panose="020B0604020202020204" pitchFamily="34" charset="0"/>
              </a:rPr>
              <a:t>Pharmacy Daily Operations</a:t>
            </a:r>
          </a:p>
          <a:p>
            <a:pPr lvl="1"/>
            <a:endParaRPr lang="en-US" dirty="0">
              <a:cs typeface="Arial"/>
            </a:endParaRPr>
          </a:p>
          <a:p>
            <a:pPr marL="1257300" lvl="2" indent="-342900">
              <a:buFont typeface="Arial" panose="020B0604020202020204" pitchFamily="34" charset="0"/>
              <a:buChar char="•"/>
            </a:pPr>
            <a:r>
              <a:rPr lang="en-US" dirty="0">
                <a:cs typeface="Arial"/>
              </a:rPr>
              <a:t>All FHPPP shall be issued under prescription by qualified personnel who have been instructed on the exclusion criteria and other medical guidance applicable to the products</a:t>
            </a:r>
          </a:p>
          <a:p>
            <a:pPr lvl="2"/>
            <a:endParaRPr lang="en-US" dirty="0">
              <a:cs typeface="Arial"/>
            </a:endParaRPr>
          </a:p>
          <a:p>
            <a:pPr marL="1257300" lvl="2" indent="-342900">
              <a:buFont typeface="Arial" panose="020B0604020202020204" pitchFamily="34" charset="0"/>
              <a:buChar char="•"/>
            </a:pPr>
            <a:r>
              <a:rPr lang="en-US" dirty="0">
                <a:cs typeface="Arial"/>
              </a:rPr>
              <a:t>The medical record and genesis drug file of all patients issued FHPPP will be documented with the drug name, strength, quantity, directions and name of ordering provider.</a:t>
            </a:r>
          </a:p>
          <a:p>
            <a:pPr marL="800100" lvl="1" indent="-342900">
              <a:buFont typeface="Arial" panose="020B0604020202020204" pitchFamily="34" charset="0"/>
              <a:buChar char="•"/>
            </a:pPr>
            <a:endParaRPr lang="en-US" dirty="0">
              <a:cs typeface="Arial"/>
            </a:endParaRPr>
          </a:p>
          <a:p>
            <a:pPr marL="800100" lvl="1" indent="-342900">
              <a:buFont typeface="Arial" panose="020B0604020202020204" pitchFamily="34" charset="0"/>
              <a:buChar char="•"/>
            </a:pPr>
            <a:endParaRPr lang="en-US" dirty="0">
              <a:cs typeface="Arial"/>
            </a:endParaRPr>
          </a:p>
          <a:p>
            <a:pPr marL="800100" lvl="1" indent="-342900">
              <a:buFont typeface="Arial" panose="020B0604020202020204" pitchFamily="34" charset="0"/>
              <a:buChar char="•"/>
            </a:pPr>
            <a:endParaRPr lang="en-US" dirty="0">
              <a:cs typeface="Arial"/>
            </a:endParaRPr>
          </a:p>
          <a:p>
            <a:pPr marL="800100" lvl="1" indent="-342900">
              <a:buFont typeface="Arial" panose="020B0604020202020204" pitchFamily="34" charset="0"/>
              <a:buChar char="•"/>
            </a:pPr>
            <a:endParaRPr lang="en-US" dirty="0">
              <a:ea typeface="Calibri"/>
              <a:cs typeface="Arial"/>
            </a:endParaRPr>
          </a:p>
        </p:txBody>
      </p:sp>
    </p:spTree>
    <p:extLst>
      <p:ext uri="{BB962C8B-B14F-4D97-AF65-F5344CB8AC3E}">
        <p14:creationId xmlns:p14="http://schemas.microsoft.com/office/powerpoint/2010/main" val="2019046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mn-lt"/>
                <a:cs typeface="Arial"/>
              </a:rPr>
              <a:t>Mass Distribution of FHPPP items</a:t>
            </a:r>
          </a:p>
        </p:txBody>
      </p:sp>
      <p:sp>
        <p:nvSpPr>
          <p:cNvPr id="9" name="TextBox 8"/>
          <p:cNvSpPr txBox="1"/>
          <p:nvPr/>
        </p:nvSpPr>
        <p:spPr>
          <a:xfrm>
            <a:off x="609600" y="1398600"/>
            <a:ext cx="11582400" cy="5632311"/>
          </a:xfrm>
          <a:prstGeom prst="rect">
            <a:avLst/>
          </a:prstGeom>
          <a:noFill/>
        </p:spPr>
        <p:txBody>
          <a:bodyPr wrap="square" lIns="91440" tIns="45720" rIns="91440" bIns="45720" rtlCol="0" anchor="t">
            <a:spAutoFit/>
          </a:bodyPr>
          <a:lstStyle/>
          <a:p>
            <a:pPr marL="342900" indent="-342900">
              <a:buFont typeface="+mj-lt"/>
              <a:buAutoNum type="arabicPeriod"/>
            </a:pPr>
            <a:r>
              <a:rPr lang="en-US" sz="1800" b="0" i="0" u="none" strike="noStrike" baseline="0" dirty="0">
                <a:solidFill>
                  <a:srgbClr val="404040"/>
                </a:solidFill>
                <a:latin typeface="Calibri" panose="020F0502020204030204" pitchFamily="34" charset="0"/>
              </a:rPr>
              <a:t>Personnel involved:  Pharmacy team, logistics team, CAT, EOC, MCC, PACOM leadership</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Time estimation:  24-72 hours (distribution to day and night shifts)</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SG will issue a blanket prescription for BW/CW for all AD personnel per HA Policy 03-007 (NOTE:  AFI 41-209 only requires physician prescription; SG may be unrealistic considering demands of COCOM during contingency)</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CAT-D will direct units to pick up kits and then distribute BW/CW kits to their members and return notated alpha roster to MCC</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Pharmacy team will request names of authorized personnel from the MCC</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Unit representative arrive to designated pick-up point  </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If unit representative is not on the authorized list, and cannot produce an authorization letter the pharmacy team will request the MCC contact the unit through the EOC to verify member’s authorization</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Pharmacy will verify their identity (CAC) and provide an educational briefing on member distribution</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Units will distribute to members and provide patient education.  (AFI 41-209) </a:t>
            </a:r>
          </a:p>
          <a:p>
            <a:pPr marL="342900" indent="-342900">
              <a:buFont typeface="+mj-lt"/>
              <a:buAutoNum type="arabicPeriod"/>
            </a:pPr>
            <a:r>
              <a:rPr lang="en-US" dirty="0">
                <a:solidFill>
                  <a:srgbClr val="404040"/>
                </a:solidFill>
                <a:latin typeface="Calibri" panose="020F0502020204030204" pitchFamily="34" charset="0"/>
              </a:rPr>
              <a:t>U</a:t>
            </a:r>
            <a:r>
              <a:rPr lang="en-US" sz="1800" b="0" i="0" u="none" strike="noStrike" baseline="0" dirty="0">
                <a:solidFill>
                  <a:srgbClr val="404040"/>
                </a:solidFill>
                <a:latin typeface="Calibri" panose="020F0502020204030204" pitchFamily="34" charset="0"/>
              </a:rPr>
              <a:t>nit representatives will utilize an alpha roster to record when members receive BW/CW kits.  This roster will be turned in to the pharmacy team (through UCC –EOC –MCC) for documentation in the medical record.</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If alpha roster not received, pharmacy team will utilize the rosters requested from FSS at the beginning of contingency to annotate patient records</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Units will confirm distribution through the FHPPP chatroom or other means if commout</a:t>
            </a:r>
          </a:p>
          <a:p>
            <a:pPr marL="342900" indent="-342900">
              <a:buFont typeface="+mj-lt"/>
              <a:buAutoNum type="arabicPeriod"/>
            </a:pPr>
            <a:r>
              <a:rPr lang="en-US" sz="1800" b="0" i="0" u="none" strike="noStrike" baseline="0" dirty="0">
                <a:solidFill>
                  <a:srgbClr val="404040"/>
                </a:solidFill>
                <a:latin typeface="Calibri" panose="020F0502020204030204" pitchFamily="34" charset="0"/>
              </a:rPr>
              <a:t>Pharmacy team will annotate medications in the patient record</a:t>
            </a:r>
          </a:p>
          <a:p>
            <a:endParaRPr lang="en-US" sz="1800" b="0" i="0" u="none" strike="noStrike" baseline="0" dirty="0">
              <a:solidFill>
                <a:srgbClr val="404040"/>
              </a:solidFill>
              <a:latin typeface="Calibri" panose="020F0502020204030204" pitchFamily="34" charset="0"/>
            </a:endParaRPr>
          </a:p>
          <a:p>
            <a:endParaRPr lang="en-US" sz="1800" b="0" i="0" u="none" strike="noStrike" baseline="0" dirty="0">
              <a:solidFill>
                <a:srgbClr val="404040"/>
              </a:solidFill>
              <a:latin typeface="Calibri" panose="020F0502020204030204" pitchFamily="34" charset="0"/>
            </a:endParaRPr>
          </a:p>
        </p:txBody>
      </p:sp>
    </p:spTree>
    <p:extLst>
      <p:ext uri="{BB962C8B-B14F-4D97-AF65-F5344CB8AC3E}">
        <p14:creationId xmlns:p14="http://schemas.microsoft.com/office/powerpoint/2010/main" val="980365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r>
              <a:rPr lang="en-US" sz="2400" b="1" dirty="0">
                <a:cs typeface="Arial"/>
              </a:rPr>
              <a:t>			</a:t>
            </a:r>
            <a:r>
              <a:rPr lang="en-US" sz="3200" b="1" dirty="0">
                <a:cs typeface="Arial"/>
              </a:rPr>
              <a:t>Identify the best places for distribution </a:t>
            </a:r>
          </a:p>
        </p:txBody>
      </p:sp>
      <p:sp>
        <p:nvSpPr>
          <p:cNvPr id="9" name="TextBox 8"/>
          <p:cNvSpPr txBox="1"/>
          <p:nvPr/>
        </p:nvSpPr>
        <p:spPr>
          <a:xfrm>
            <a:off x="609600" y="1398600"/>
            <a:ext cx="11582400" cy="4524315"/>
          </a:xfrm>
          <a:prstGeom prst="rect">
            <a:avLst/>
          </a:prstGeom>
          <a:noFill/>
        </p:spPr>
        <p:txBody>
          <a:bodyPr wrap="square" lIns="91440" tIns="45720" rIns="91440" bIns="45720" rtlCol="0" anchor="t">
            <a:spAutoFit/>
          </a:bodyPr>
          <a:lstStyle/>
          <a:p>
            <a:pPr algn="l"/>
            <a:endParaRPr lang="en-US"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404040"/>
                </a:solidFill>
                <a:latin typeface="Calibri" panose="020F0502020204030204" pitchFamily="34" charset="0"/>
              </a:rPr>
              <a:t>If primary logistics building is open, unit representatives will be directed to pull their vehicle directly to the logistics loading dock.  If buildings are locked down, unit representatives will be directed into the facility and to the logistics warehouse</a:t>
            </a:r>
          </a:p>
          <a:p>
            <a:pPr marL="285750" indent="-285750">
              <a:buFont typeface="Arial" panose="020B0604020202020204" pitchFamily="34" charset="0"/>
              <a:buChar char="•"/>
            </a:pPr>
            <a:endParaRPr lang="en-US" sz="1800" b="0" i="0" u="none" strike="noStrike" baseline="0" dirty="0">
              <a:solidFill>
                <a:srgbClr val="40404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404040"/>
                </a:solidFill>
                <a:latin typeface="Calibri" panose="020F0502020204030204" pitchFamily="34" charset="0"/>
              </a:rPr>
              <a:t>Keep in mind the extra manpower that may be needed due to weight of full battle rattle and gear.  (Logistics)</a:t>
            </a:r>
          </a:p>
          <a:p>
            <a:pPr marL="285750" indent="-285750">
              <a:buFont typeface="Arial" panose="020B0604020202020204" pitchFamily="34" charset="0"/>
              <a:buChar char="•"/>
            </a:pPr>
            <a:endParaRPr lang="en-US" dirty="0">
              <a:solidFill>
                <a:srgbClr val="40404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Transport Requirements </a:t>
            </a:r>
            <a:endParaRPr lang="en-US" dirty="0">
              <a:solidFill>
                <a:srgbClr val="404040"/>
              </a:solidFill>
              <a:latin typeface="Calibri" panose="020F0502020204030204" pitchFamily="34" charset="0"/>
            </a:endParaRPr>
          </a:p>
          <a:p>
            <a:pPr marL="742950" lvl="1" indent="-285750">
              <a:buFont typeface="Arial" panose="020B0604020202020204" pitchFamily="34" charset="0"/>
              <a:buChar char="•"/>
            </a:pPr>
            <a:r>
              <a:rPr lang="en-US" b="0" i="0" u="none" strike="noStrike" baseline="0" dirty="0">
                <a:solidFill>
                  <a:srgbClr val="404040"/>
                </a:solidFill>
                <a:latin typeface="Calibri" panose="020F0502020204030204" pitchFamily="34" charset="0"/>
              </a:rPr>
              <a:t>CAT-D should advise units on appropriate vehicles for pick-up</a:t>
            </a:r>
          </a:p>
          <a:p>
            <a:pPr marL="742950" lvl="1" indent="-285750">
              <a:buFont typeface="Arial" panose="020B0604020202020204" pitchFamily="34" charset="0"/>
              <a:buChar char="•"/>
            </a:pPr>
            <a:r>
              <a:rPr lang="en-US" sz="1800" b="0" i="0" u="none" strike="noStrike" baseline="0" dirty="0">
                <a:solidFill>
                  <a:srgbClr val="404040"/>
                </a:solidFill>
                <a:latin typeface="Calibri" panose="020F0502020204030204" pitchFamily="34" charset="0"/>
              </a:rPr>
              <a:t>Units with more than 50 members are advised to bring a flatbed truck for pick-up</a:t>
            </a:r>
          </a:p>
          <a:p>
            <a:pPr marL="742950" lvl="1" indent="-285750">
              <a:buFont typeface="Arial" panose="020B0604020202020204" pitchFamily="34" charset="0"/>
              <a:buChar char="•"/>
            </a:pPr>
            <a:endParaRPr lang="en-US" sz="1800" b="0" i="0" u="none" strike="noStrike" baseline="0" dirty="0">
              <a:solidFill>
                <a:srgbClr val="404040"/>
              </a:solidFill>
              <a:latin typeface="Calibri" panose="020F0502020204030204" pitchFamily="34" charset="0"/>
            </a:endParaRPr>
          </a:p>
          <a:p>
            <a:pPr marL="285750" indent="-285750">
              <a:buFont typeface="Arial" panose="020B0604020202020204" pitchFamily="34" charset="0"/>
              <a:buChar char="•"/>
            </a:pPr>
            <a:r>
              <a:rPr lang="en-US" b="0" i="0" u="none" strike="noStrike" baseline="0" dirty="0">
                <a:solidFill>
                  <a:srgbClr val="404040"/>
                </a:solidFill>
                <a:latin typeface="Calibri" panose="020F0502020204030204" pitchFamily="34" charset="0"/>
              </a:rPr>
              <a:t>Footprint of FHPPP for 50 members is 20”L x 24”H x 24”W.  </a:t>
            </a:r>
          </a:p>
          <a:p>
            <a:pPr marL="742950" lvl="1" indent="-285750">
              <a:buFont typeface="Arial" panose="020B0604020202020204" pitchFamily="34" charset="0"/>
              <a:buChar char="•"/>
            </a:pPr>
            <a:r>
              <a:rPr lang="en-US" b="0" i="0" u="none" strike="noStrike" baseline="0" dirty="0">
                <a:solidFill>
                  <a:srgbClr val="404040"/>
                </a:solidFill>
                <a:latin typeface="Calibri" panose="020F0502020204030204" pitchFamily="34" charset="0"/>
              </a:rPr>
              <a:t>Units with 300 members will have one tri-wall to transport.  </a:t>
            </a:r>
          </a:p>
          <a:p>
            <a:pPr marL="742950" lvl="1" indent="-285750">
              <a:buFont typeface="Arial" panose="020B0604020202020204" pitchFamily="34" charset="0"/>
              <a:buChar char="•"/>
            </a:pPr>
            <a:r>
              <a:rPr lang="en-US" sz="1800" b="0" i="0" u="none" strike="noStrike" baseline="0" dirty="0">
                <a:solidFill>
                  <a:srgbClr val="404040"/>
                </a:solidFill>
                <a:latin typeface="Calibri" panose="020F0502020204030204" pitchFamily="34" charset="0"/>
              </a:rPr>
              <a:t>The tri-wall dimensions are 40”L x 46”H x 48”W, and each tri-wall weighs 200-300 pounds</a:t>
            </a:r>
          </a:p>
          <a:p>
            <a:endParaRPr lang="en-US" sz="1800" b="0" i="0" u="none" strike="noStrike" baseline="0" dirty="0">
              <a:solidFill>
                <a:srgbClr val="404040"/>
              </a:solidFill>
              <a:latin typeface="Calibri" panose="020F0502020204030204" pitchFamily="34" charset="0"/>
            </a:endParaRPr>
          </a:p>
          <a:p>
            <a:endParaRPr lang="en-US" sz="1800" b="0" i="0" u="none" strike="noStrike" baseline="0" dirty="0">
              <a:solidFill>
                <a:srgbClr val="404040"/>
              </a:solidFill>
              <a:latin typeface="Calibri" panose="020F0502020204030204" pitchFamily="34" charset="0"/>
            </a:endParaRPr>
          </a:p>
        </p:txBody>
      </p:sp>
    </p:spTree>
    <p:extLst>
      <p:ext uri="{BB962C8B-B14F-4D97-AF65-F5344CB8AC3E}">
        <p14:creationId xmlns:p14="http://schemas.microsoft.com/office/powerpoint/2010/main" val="518299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lgn="ctr"/>
            <a:r>
              <a:rPr lang="en-US" sz="4000" b="1" i="0" u="none" strike="noStrike" baseline="0" dirty="0">
                <a:solidFill>
                  <a:srgbClr val="404040"/>
                </a:solidFill>
                <a:latin typeface="Calibri" panose="020F0502020204030204" pitchFamily="34" charset="0"/>
              </a:rPr>
              <a:t>Kit Returns</a:t>
            </a:r>
            <a:endParaRPr lang="en-US" sz="4000" b="1" dirty="0">
              <a:cs typeface="Arial"/>
            </a:endParaRPr>
          </a:p>
        </p:txBody>
      </p:sp>
      <p:sp>
        <p:nvSpPr>
          <p:cNvPr id="9" name="TextBox 8"/>
          <p:cNvSpPr txBox="1"/>
          <p:nvPr/>
        </p:nvSpPr>
        <p:spPr>
          <a:xfrm>
            <a:off x="609600" y="1398600"/>
            <a:ext cx="11582400" cy="2585323"/>
          </a:xfrm>
          <a:prstGeom prst="rect">
            <a:avLst/>
          </a:prstGeom>
          <a:noFill/>
        </p:spPr>
        <p:txBody>
          <a:bodyPr wrap="square" lIns="91440" tIns="45720" rIns="91440" bIns="45720" rtlCol="0" anchor="t">
            <a:spAutoFit/>
          </a:bodyPr>
          <a:lstStyle/>
          <a:p>
            <a:pPr algn="l"/>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Once the threat of BW/CW has diminished and the CAT directs return of kits, units will collect unused BW/CW kits from their members</a:t>
            </a: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Collection of the FHPPP in bulk will be done at the squadron/group level and inventoried</a:t>
            </a: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An accurate count of each item is required and will be verified upon return</a:t>
            </a: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Units will return FHPPP kits to the Medical Logistics loading dock where they were issued</a:t>
            </a: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Once counts have been verified with Medical Logistics the BW/CW will be signed over to transfer ownership of the items</a:t>
            </a:r>
          </a:p>
          <a:p>
            <a:r>
              <a:rPr lang="en-US" sz="1800" b="0" i="0" u="none" strike="noStrike" baseline="0" dirty="0">
                <a:solidFill>
                  <a:srgbClr val="1CACE3"/>
                </a:solidFill>
                <a:latin typeface="Arial" panose="020B0604020202020204" pitchFamily="34" charset="0"/>
              </a:rPr>
              <a:t>•</a:t>
            </a:r>
            <a:r>
              <a:rPr lang="en-US" sz="1800" b="0" i="0" u="none" strike="noStrike" baseline="0" dirty="0">
                <a:solidFill>
                  <a:srgbClr val="404040"/>
                </a:solidFill>
                <a:latin typeface="Calibri" panose="020F0502020204030204" pitchFamily="34" charset="0"/>
              </a:rPr>
              <a:t>Medical Logistics will process returns in the Defense Medical Logistics Standard Support (DMLSS) system and then conduct appropriate destructions </a:t>
            </a:r>
          </a:p>
        </p:txBody>
      </p:sp>
    </p:spTree>
    <p:extLst>
      <p:ext uri="{BB962C8B-B14F-4D97-AF65-F5344CB8AC3E}">
        <p14:creationId xmlns:p14="http://schemas.microsoft.com/office/powerpoint/2010/main" val="3363166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lgn="ctr"/>
            <a:r>
              <a:rPr lang="en-US" sz="4800" b="1" i="0" u="none" strike="noStrike" baseline="0" dirty="0">
                <a:solidFill>
                  <a:srgbClr val="404040"/>
                </a:solidFill>
                <a:latin typeface="Calibri" panose="020F0502020204030204" pitchFamily="34" charset="0"/>
              </a:rPr>
              <a:t>Key Points</a:t>
            </a:r>
            <a:endParaRPr lang="en-US" sz="4800" b="1" dirty="0">
              <a:cs typeface="Arial"/>
            </a:endParaRPr>
          </a:p>
        </p:txBody>
      </p:sp>
      <p:sp>
        <p:nvSpPr>
          <p:cNvPr id="9" name="TextBox 8"/>
          <p:cNvSpPr txBox="1"/>
          <p:nvPr/>
        </p:nvSpPr>
        <p:spPr>
          <a:xfrm>
            <a:off x="723273" y="1609053"/>
            <a:ext cx="11582400" cy="5539978"/>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Exercises</a:t>
            </a:r>
          </a:p>
          <a:p>
            <a:pPr marL="800100" lvl="1" indent="-342900">
              <a:buFont typeface="Wingdings" panose="05000000000000000000" pitchFamily="2" charset="2"/>
              <a:buChar char="§"/>
            </a:pPr>
            <a:r>
              <a:rPr lang="en-US" b="1" i="0" u="none" strike="noStrike" baseline="0" dirty="0">
                <a:solidFill>
                  <a:srgbClr val="404040"/>
                </a:solidFill>
                <a:latin typeface="Calibri" panose="020F0502020204030204" pitchFamily="34" charset="0"/>
              </a:rPr>
              <a:t>Use a scale </a:t>
            </a:r>
            <a:r>
              <a:rPr lang="en-US" b="1" dirty="0">
                <a:solidFill>
                  <a:srgbClr val="404040"/>
                </a:solidFill>
                <a:latin typeface="Calibri" panose="020F0502020204030204" pitchFamily="34" charset="0"/>
              </a:rPr>
              <a:t>or the printer as a page counter to </a:t>
            </a:r>
            <a:r>
              <a:rPr lang="en-US" b="1" i="0" u="none" strike="noStrike" baseline="0" dirty="0">
                <a:solidFill>
                  <a:srgbClr val="404040"/>
                </a:solidFill>
                <a:latin typeface="Calibri" panose="020F0502020204030204" pitchFamily="34" charset="0"/>
              </a:rPr>
              <a:t>count the “bw/cw kits”</a:t>
            </a:r>
            <a:endParaRPr lang="en-US" dirty="0">
              <a:solidFill>
                <a:srgbClr val="404040"/>
              </a:solidFill>
              <a:latin typeface="Calibri" panose="020F0502020204030204" pitchFamily="34" charset="0"/>
            </a:endParaRPr>
          </a:p>
          <a:p>
            <a:pPr marL="800100" lvl="1" indent="-342900">
              <a:buFont typeface="Wingdings" panose="05000000000000000000" pitchFamily="2" charset="2"/>
              <a:buChar char="§"/>
            </a:pPr>
            <a:r>
              <a:rPr lang="en-US" sz="1800" b="1" i="0" u="none" strike="noStrike" baseline="0" dirty="0">
                <a:solidFill>
                  <a:srgbClr val="404040"/>
                </a:solidFill>
                <a:latin typeface="Calibri" panose="020F0502020204030204" pitchFamily="34" charset="0"/>
              </a:rPr>
              <a:t>Order </a:t>
            </a:r>
            <a:r>
              <a:rPr lang="en-US" b="1" i="0" u="none" strike="noStrike" baseline="0" dirty="0">
                <a:solidFill>
                  <a:srgbClr val="404040"/>
                </a:solidFill>
                <a:latin typeface="Calibri" panose="020F0502020204030204" pitchFamily="34" charset="0"/>
              </a:rPr>
              <a:t>“bw/cw kits” </a:t>
            </a:r>
            <a:r>
              <a:rPr lang="en-US" sz="1800" b="1" i="0" u="none" strike="noStrike" baseline="0" dirty="0">
                <a:solidFill>
                  <a:srgbClr val="404040"/>
                </a:solidFill>
                <a:latin typeface="Calibri" panose="020F0502020204030204" pitchFamily="34" charset="0"/>
              </a:rPr>
              <a:t>from a paper company</a:t>
            </a:r>
          </a:p>
          <a:p>
            <a:pPr marL="800100" lvl="1" indent="-342900">
              <a:buFont typeface="Wingdings" panose="05000000000000000000" pitchFamily="2" charset="2"/>
              <a:buChar char="§"/>
            </a:pPr>
            <a:r>
              <a:rPr lang="en-US" sz="1800" b="1" i="0" u="none" strike="noStrike" baseline="0" dirty="0">
                <a:solidFill>
                  <a:srgbClr val="404040"/>
                </a:solidFill>
                <a:latin typeface="Calibri" panose="020F0502020204030204" pitchFamily="34" charset="0"/>
              </a:rPr>
              <a:t>If your exercises require a true count, ask logistics want to move the supplies onto the movable wire racks</a:t>
            </a:r>
          </a:p>
          <a:p>
            <a:pPr marL="800100" lvl="1" indent="-342900">
              <a:buFont typeface="Wingdings" panose="05000000000000000000" pitchFamily="2" charset="2"/>
              <a:buChar char="§"/>
            </a:pPr>
            <a:r>
              <a:rPr lang="en-US" b="1" dirty="0">
                <a:solidFill>
                  <a:srgbClr val="404040"/>
                </a:solidFill>
                <a:latin typeface="Calibri" panose="020F0502020204030204" pitchFamily="34" charset="0"/>
              </a:rPr>
              <a:t>Do as much as your can before the exercise, survival is unlikely if issues during an exercise</a:t>
            </a:r>
          </a:p>
          <a:p>
            <a:pPr marL="342900" indent="-342900">
              <a:buFont typeface="Wingdings" panose="05000000000000000000" pitchFamily="2" charset="2"/>
              <a:buChar char="§"/>
            </a:pPr>
            <a:r>
              <a:rPr lang="en-US" b="1" i="0" u="none" strike="noStrike" baseline="0" dirty="0">
                <a:solidFill>
                  <a:srgbClr val="404040"/>
                </a:solidFill>
                <a:latin typeface="Calibri" panose="020F0502020204030204" pitchFamily="34" charset="0"/>
              </a:rPr>
              <a:t>Real </a:t>
            </a:r>
            <a:r>
              <a:rPr lang="en-US" b="1" dirty="0">
                <a:solidFill>
                  <a:srgbClr val="404040"/>
                </a:solidFill>
                <a:latin typeface="Calibri" panose="020F0502020204030204" pitchFamily="34" charset="0"/>
              </a:rPr>
              <a:t>World Operations</a:t>
            </a:r>
            <a:endParaRPr lang="en-US" b="1" i="0" u="none" strike="noStrike" baseline="0" dirty="0">
              <a:solidFill>
                <a:srgbClr val="404040"/>
              </a:solidFill>
              <a:latin typeface="Calibri" panose="020F0502020204030204" pitchFamily="34" charset="0"/>
            </a:endParaRPr>
          </a:p>
          <a:p>
            <a:pPr marL="800100" lvl="1" indent="-342900">
              <a:buFont typeface="Wingdings" panose="05000000000000000000" pitchFamily="2" charset="2"/>
              <a:buChar char="§"/>
            </a:pPr>
            <a:r>
              <a:rPr lang="en-US" b="1" i="0" u="none" strike="noStrike" baseline="0" dirty="0">
                <a:solidFill>
                  <a:srgbClr val="404040"/>
                </a:solidFill>
                <a:latin typeface="Calibri" panose="020F0502020204030204" pitchFamily="34" charset="0"/>
              </a:rPr>
              <a:t>Do not diverge significantly from regular operations, don’t put your name/license on the line!</a:t>
            </a:r>
          </a:p>
          <a:p>
            <a:pPr marL="800100" lvl="1" indent="-342900">
              <a:buFont typeface="Arial" panose="020B0604020202020204" pitchFamily="34" charset="0"/>
              <a:buChar char="•"/>
            </a:pPr>
            <a:r>
              <a:rPr lang="en-US" sz="1800" b="1" dirty="0">
                <a:cs typeface="Arial"/>
              </a:rPr>
              <a:t>All FHPPP should be issued under prescription by qualified personnel who have been instructed on the exclusion criteria and other medical guidance applicable to the products</a:t>
            </a:r>
          </a:p>
          <a:p>
            <a:pPr marL="800100" lvl="1" indent="-342900">
              <a:buFont typeface="Arial" panose="020B0604020202020204" pitchFamily="34" charset="0"/>
              <a:buChar char="•"/>
            </a:pPr>
            <a:r>
              <a:rPr lang="en-US" sz="1800" b="1" dirty="0">
                <a:cs typeface="Arial"/>
              </a:rPr>
              <a:t>The medical record and genesis drug file of all patients issued FHPPP will be documented with the drug name, strength, quantity, directions and name of ordering provider.</a:t>
            </a:r>
          </a:p>
          <a:p>
            <a:pPr marL="342900" indent="-342900">
              <a:buFont typeface="Arial" panose="020B0604020202020204" pitchFamily="34" charset="0"/>
              <a:buChar char="•"/>
            </a:pPr>
            <a:r>
              <a:rPr lang="en-US" b="1" dirty="0">
                <a:cs typeface="Arial"/>
              </a:rPr>
              <a:t>300 Real World Deployers going through Ramstein, did NOT have their BW/CW Kits issued from their base.  Ramstein Pharmacy was able to receive orders and issue all the kits needed, and it only required a few hours to process them correctly! It can be done!</a:t>
            </a:r>
          </a:p>
          <a:p>
            <a:pPr marL="1257300" lvl="2" indent="-342900">
              <a:buFont typeface="Arial" panose="020B0604020202020204" pitchFamily="34" charset="0"/>
              <a:buChar char="•"/>
            </a:pPr>
            <a:r>
              <a:rPr lang="en-US" b="1" dirty="0">
                <a:cs typeface="Arial"/>
              </a:rPr>
              <a:t>However good communication and robust administrative work between the Pharmacy, SGA, Logistics and their deploying unit commander was paramount before they were able to safely issue the BW/CW Kits</a:t>
            </a:r>
          </a:p>
          <a:p>
            <a:pPr marL="800100" lvl="1" indent="-342900">
              <a:buFont typeface="Wingdings" panose="05000000000000000000" pitchFamily="2" charset="2"/>
              <a:buChar char="§"/>
            </a:pPr>
            <a:endParaRPr lang="en-US" b="0" i="0" u="none" strike="noStrike" baseline="0" dirty="0">
              <a:solidFill>
                <a:srgbClr val="404040"/>
              </a:solidFill>
              <a:latin typeface="Calibri" panose="020F0502020204030204" pitchFamily="34" charset="0"/>
            </a:endParaRPr>
          </a:p>
          <a:p>
            <a:pPr marL="800100" lvl="1" indent="-342900">
              <a:buFont typeface="Wingdings" panose="05000000000000000000" pitchFamily="2" charset="2"/>
              <a:buChar char="§"/>
            </a:pPr>
            <a:endParaRPr lang="en-US" sz="1800" b="0" i="0" u="none" strike="noStrike" baseline="0" dirty="0">
              <a:solidFill>
                <a:srgbClr val="404040"/>
              </a:solidFill>
              <a:latin typeface="Calibri" panose="020F0502020204030204" pitchFamily="34" charset="0"/>
            </a:endParaRPr>
          </a:p>
          <a:p>
            <a:pPr marL="342900" indent="-342900">
              <a:buFont typeface="Wingdings" panose="05000000000000000000" pitchFamily="2" charset="2"/>
              <a:buChar char="§"/>
            </a:pPr>
            <a:endParaRPr lang="en-US" sz="2400" b="1" dirty="0">
              <a:ea typeface="Calibri"/>
              <a:cs typeface="Arial"/>
            </a:endParaRPr>
          </a:p>
        </p:txBody>
      </p:sp>
    </p:spTree>
    <p:extLst>
      <p:ext uri="{BB962C8B-B14F-4D97-AF65-F5344CB8AC3E}">
        <p14:creationId xmlns:p14="http://schemas.microsoft.com/office/powerpoint/2010/main" val="2876613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Key Points continued</a:t>
            </a:r>
          </a:p>
        </p:txBody>
      </p:sp>
      <p:sp>
        <p:nvSpPr>
          <p:cNvPr id="9" name="TextBox 8"/>
          <p:cNvSpPr txBox="1"/>
          <p:nvPr/>
        </p:nvSpPr>
        <p:spPr>
          <a:xfrm>
            <a:off x="609600" y="1380207"/>
            <a:ext cx="11582400" cy="3785652"/>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
            </a:pPr>
            <a:r>
              <a:rPr lang="en-US" sz="2400" b="1" dirty="0">
                <a:cs typeface="Arial"/>
              </a:rPr>
              <a:t>Identify Force Health Protection Prescription Products (FHPPP) items </a:t>
            </a:r>
          </a:p>
          <a:p>
            <a:pPr marL="342900" indent="-342900">
              <a:buFont typeface="Wingdings" panose="05000000000000000000" pitchFamily="2" charset="2"/>
              <a:buChar char="§"/>
            </a:pPr>
            <a:r>
              <a:rPr lang="en-US" sz="2400" b="1" dirty="0">
                <a:cs typeface="Arial"/>
              </a:rPr>
              <a:t>Understand </a:t>
            </a:r>
            <a:r>
              <a:rPr lang="en-US" sz="2400" b="1" u="sng" dirty="0">
                <a:cs typeface="Arial"/>
              </a:rPr>
              <a:t>why</a:t>
            </a:r>
            <a:r>
              <a:rPr lang="en-US" sz="2400" b="1" dirty="0">
                <a:cs typeface="Arial"/>
              </a:rPr>
              <a:t> they are distributed</a:t>
            </a:r>
          </a:p>
          <a:p>
            <a:pPr marL="800100" lvl="1" indent="-342900">
              <a:buFont typeface="Wingdings" panose="05000000000000000000" pitchFamily="2" charset="2"/>
              <a:buChar char="§"/>
            </a:pPr>
            <a:r>
              <a:rPr lang="en-US" sz="2400" b="1" dirty="0">
                <a:cs typeface="Arial"/>
              </a:rPr>
              <a:t>Recognize the strategic process involved in determining the distribution</a:t>
            </a:r>
          </a:p>
          <a:p>
            <a:pPr marL="342900" indent="-342900">
              <a:buFont typeface="Wingdings" panose="05000000000000000000" pitchFamily="2" charset="2"/>
              <a:buChar char="§"/>
            </a:pPr>
            <a:r>
              <a:rPr lang="en-US" sz="2400" b="1" dirty="0">
                <a:cs typeface="Arial"/>
              </a:rPr>
              <a:t>Understand </a:t>
            </a:r>
            <a:r>
              <a:rPr lang="en-US" sz="2400" b="1" u="sng" dirty="0">
                <a:cs typeface="Arial"/>
              </a:rPr>
              <a:t>why</a:t>
            </a:r>
            <a:r>
              <a:rPr lang="en-US" sz="2400" b="1" dirty="0">
                <a:cs typeface="Arial"/>
              </a:rPr>
              <a:t> they are needed and </a:t>
            </a:r>
            <a:r>
              <a:rPr lang="en-US" sz="2400" b="1" u="sng" dirty="0">
                <a:cs typeface="Arial"/>
              </a:rPr>
              <a:t>what</a:t>
            </a:r>
            <a:r>
              <a:rPr lang="en-US" sz="2400" b="1" dirty="0">
                <a:cs typeface="Arial"/>
              </a:rPr>
              <a:t> they protect against	</a:t>
            </a:r>
          </a:p>
          <a:p>
            <a:pPr marL="800100" lvl="1" indent="-342900">
              <a:buFont typeface="Wingdings" panose="05000000000000000000" pitchFamily="2" charset="2"/>
              <a:buChar char="§"/>
            </a:pPr>
            <a:r>
              <a:rPr lang="en-US" sz="2400" b="1" dirty="0">
                <a:cs typeface="Arial"/>
              </a:rPr>
              <a:t>Understand the pharmacology, including their mechanism of action (MOA) and what they protect against.</a:t>
            </a:r>
          </a:p>
          <a:p>
            <a:pPr marL="342900" indent="-342900">
              <a:buFont typeface="Wingdings" panose="05000000000000000000" pitchFamily="2" charset="2"/>
              <a:buChar char="§"/>
            </a:pPr>
            <a:r>
              <a:rPr lang="en-US" sz="2400" b="1" dirty="0">
                <a:cs typeface="Arial"/>
              </a:rPr>
              <a:t>Review the general distribution process of FHPPP items</a:t>
            </a:r>
          </a:p>
          <a:p>
            <a:pPr marL="800100" lvl="1" indent="-342900">
              <a:buFont typeface="Wingdings" panose="05000000000000000000" pitchFamily="2" charset="2"/>
              <a:buChar char="§"/>
            </a:pPr>
            <a:r>
              <a:rPr lang="en-US" sz="2400" b="1" dirty="0">
                <a:cs typeface="Arial"/>
              </a:rPr>
              <a:t>The roles and responsibilities of individuals involved in receiving and distributing</a:t>
            </a:r>
          </a:p>
          <a:p>
            <a:pPr marL="800100" lvl="1" indent="-342900">
              <a:buFont typeface="Wingdings" panose="05000000000000000000" pitchFamily="2" charset="2"/>
              <a:buChar char="§"/>
            </a:pPr>
            <a:r>
              <a:rPr lang="en-US" sz="2400" b="1" dirty="0">
                <a:cs typeface="Arial"/>
              </a:rPr>
              <a:t>Identify the best places for distribution </a:t>
            </a:r>
          </a:p>
          <a:p>
            <a:pPr marL="800100" lvl="1" indent="-342900">
              <a:buFont typeface="Wingdings" panose="05000000000000000000" pitchFamily="2" charset="2"/>
              <a:buChar char="§"/>
            </a:pPr>
            <a:r>
              <a:rPr lang="en-US" sz="2400" b="1" dirty="0">
                <a:cs typeface="Arial"/>
              </a:rPr>
              <a:t>Describe the process on how to get the items distributed</a:t>
            </a:r>
          </a:p>
        </p:txBody>
      </p:sp>
    </p:spTree>
    <p:extLst>
      <p:ext uri="{BB962C8B-B14F-4D97-AF65-F5344CB8AC3E}">
        <p14:creationId xmlns:p14="http://schemas.microsoft.com/office/powerpoint/2010/main" val="451636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Questions</a:t>
            </a:r>
          </a:p>
        </p:txBody>
      </p:sp>
      <p:sp>
        <p:nvSpPr>
          <p:cNvPr id="9" name="TextBox 8"/>
          <p:cNvSpPr txBox="1"/>
          <p:nvPr/>
        </p:nvSpPr>
        <p:spPr>
          <a:xfrm>
            <a:off x="723273" y="1380207"/>
            <a:ext cx="11582400" cy="4524315"/>
          </a:xfrm>
          <a:prstGeom prst="rect">
            <a:avLst/>
          </a:prstGeom>
          <a:noFill/>
        </p:spPr>
        <p:txBody>
          <a:bodyPr wrap="square" lIns="91440" tIns="45720" rIns="91440" bIns="45720" rtlCol="0" anchor="t">
            <a:spAutoFit/>
          </a:bodyPr>
          <a:lstStyle/>
          <a:p>
            <a:r>
              <a:rPr lang="en-US" sz="1600" b="1" dirty="0">
                <a:cs typeface="Arial"/>
              </a:rPr>
              <a:t>1. Which following medication is NOT considered a Force Health Protection Prescription Products (FHPPP) item</a:t>
            </a:r>
          </a:p>
          <a:p>
            <a:r>
              <a:rPr lang="en-US" sz="1600" b="1" dirty="0">
                <a:cs typeface="Arial"/>
              </a:rPr>
              <a:t>	a)  Potassium Iodide</a:t>
            </a:r>
          </a:p>
          <a:p>
            <a:r>
              <a:rPr lang="en-US" sz="1600" b="1" dirty="0">
                <a:cs typeface="Arial"/>
              </a:rPr>
              <a:t>	b)  Doxycycline</a:t>
            </a:r>
          </a:p>
          <a:p>
            <a:r>
              <a:rPr lang="en-US" sz="1600" b="1" dirty="0">
                <a:cs typeface="Arial"/>
              </a:rPr>
              <a:t>	c)  Anthrax Vaccine</a:t>
            </a:r>
          </a:p>
          <a:p>
            <a:r>
              <a:rPr lang="en-US" sz="1600" b="1" dirty="0">
                <a:cs typeface="Arial"/>
              </a:rPr>
              <a:t>	d)  Influenza Vaccine</a:t>
            </a:r>
          </a:p>
          <a:p>
            <a:r>
              <a:rPr lang="en-US" sz="1600" b="1" dirty="0">
                <a:solidFill>
                  <a:srgbClr val="FF0000"/>
                </a:solidFill>
                <a:cs typeface="Arial"/>
              </a:rPr>
              <a:t>	d) None of the above</a:t>
            </a:r>
          </a:p>
          <a:p>
            <a:endParaRPr lang="en-US" sz="1600" b="1" dirty="0">
              <a:cs typeface="Arial"/>
            </a:endParaRPr>
          </a:p>
          <a:p>
            <a:r>
              <a:rPr lang="en-US" sz="1600" b="1" dirty="0">
                <a:cs typeface="Arial"/>
              </a:rPr>
              <a:t>2. How long are pyridostigmine tablets good for out of refrigeration?</a:t>
            </a:r>
          </a:p>
          <a:p>
            <a:r>
              <a:rPr lang="en-US" sz="1600" b="1" dirty="0">
                <a:cs typeface="Arial"/>
              </a:rPr>
              <a:t>	a) 1 year</a:t>
            </a:r>
          </a:p>
          <a:p>
            <a:r>
              <a:rPr lang="en-US" sz="1600" b="1" dirty="0">
                <a:cs typeface="Arial"/>
              </a:rPr>
              <a:t>	b) 3 months</a:t>
            </a:r>
          </a:p>
          <a:p>
            <a:r>
              <a:rPr lang="en-US" sz="1600" b="1" dirty="0">
                <a:cs typeface="Arial"/>
              </a:rPr>
              <a:t>	c) 6 months</a:t>
            </a:r>
          </a:p>
          <a:p>
            <a:r>
              <a:rPr lang="en-US" sz="1600" b="1" dirty="0">
                <a:solidFill>
                  <a:srgbClr val="FF0000"/>
                </a:solidFill>
                <a:cs typeface="Arial"/>
              </a:rPr>
              <a:t>	d) Manufacture Expiration Date</a:t>
            </a:r>
          </a:p>
          <a:p>
            <a:pPr marL="342900" indent="-342900">
              <a:buFont typeface="Wingdings" panose="05000000000000000000" pitchFamily="2" charset="2"/>
              <a:buChar char="§"/>
            </a:pPr>
            <a:endParaRPr lang="en-US" sz="1600" b="1" dirty="0">
              <a:cs typeface="Arial"/>
            </a:endParaRPr>
          </a:p>
          <a:p>
            <a:r>
              <a:rPr lang="en-US" sz="1600" b="1" dirty="0">
                <a:cs typeface="Arial"/>
              </a:rPr>
              <a:t>3. What nerve agent is pyridostigmine Tabs useful against?</a:t>
            </a:r>
          </a:p>
          <a:p>
            <a:r>
              <a:rPr lang="en-US" sz="1600" b="1" dirty="0">
                <a:solidFill>
                  <a:srgbClr val="FF0000"/>
                </a:solidFill>
                <a:cs typeface="Arial"/>
              </a:rPr>
              <a:t>	a) Soman</a:t>
            </a:r>
          </a:p>
          <a:p>
            <a:r>
              <a:rPr lang="en-US" sz="1600" b="1" dirty="0">
                <a:cs typeface="Arial"/>
              </a:rPr>
              <a:t>	b) Sarin</a:t>
            </a:r>
          </a:p>
          <a:p>
            <a:r>
              <a:rPr lang="en-US" sz="1600" b="1" dirty="0">
                <a:cs typeface="Arial"/>
              </a:rPr>
              <a:t>	c) Chlorine Gas</a:t>
            </a:r>
          </a:p>
          <a:p>
            <a:r>
              <a:rPr lang="en-US" sz="1600" b="1" dirty="0">
                <a:cs typeface="Arial"/>
              </a:rPr>
              <a:t>	d) Soman and Sarin</a:t>
            </a:r>
            <a:endParaRPr lang="en-US" sz="1600" b="1" dirty="0">
              <a:ea typeface="Calibri"/>
              <a:cs typeface="Arial"/>
            </a:endParaRPr>
          </a:p>
        </p:txBody>
      </p:sp>
    </p:spTree>
    <p:extLst>
      <p:ext uri="{BB962C8B-B14F-4D97-AF65-F5344CB8AC3E}">
        <p14:creationId xmlns:p14="http://schemas.microsoft.com/office/powerpoint/2010/main" val="3790329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mn-lt"/>
                <a:cs typeface="Arial" panose="020B0604020202020204" pitchFamily="34" charset="0"/>
              </a:rPr>
              <a:t>Questions</a:t>
            </a:r>
          </a:p>
        </p:txBody>
      </p:sp>
      <p:sp>
        <p:nvSpPr>
          <p:cNvPr id="9" name="TextBox 8"/>
          <p:cNvSpPr txBox="1"/>
          <p:nvPr/>
        </p:nvSpPr>
        <p:spPr>
          <a:xfrm>
            <a:off x="723273" y="1380207"/>
            <a:ext cx="11582400" cy="4524315"/>
          </a:xfrm>
          <a:prstGeom prst="rect">
            <a:avLst/>
          </a:prstGeom>
          <a:noFill/>
        </p:spPr>
        <p:txBody>
          <a:bodyPr wrap="square" lIns="91440" tIns="45720" rIns="91440" bIns="45720" rtlCol="0" anchor="t">
            <a:spAutoFit/>
          </a:bodyPr>
          <a:lstStyle/>
          <a:p>
            <a:r>
              <a:rPr lang="en-US" sz="1600" b="1" dirty="0">
                <a:cs typeface="Arial"/>
              </a:rPr>
              <a:t>1. Which following medication is NOT considered a Force Health Protection Prescription Products (FHPPP) item</a:t>
            </a:r>
          </a:p>
          <a:p>
            <a:r>
              <a:rPr lang="en-US" sz="1600" b="1" dirty="0">
                <a:cs typeface="Arial"/>
              </a:rPr>
              <a:t>	a)  Potassium Iodide</a:t>
            </a:r>
          </a:p>
          <a:p>
            <a:r>
              <a:rPr lang="en-US" sz="1600" b="1" dirty="0">
                <a:cs typeface="Arial"/>
              </a:rPr>
              <a:t>	b)  Doxycycline</a:t>
            </a:r>
          </a:p>
          <a:p>
            <a:r>
              <a:rPr lang="en-US" sz="1600" b="1" dirty="0">
                <a:cs typeface="Arial"/>
              </a:rPr>
              <a:t>	c)  Anthrax Vaccine</a:t>
            </a:r>
          </a:p>
          <a:p>
            <a:r>
              <a:rPr lang="en-US" sz="1600" b="1" dirty="0">
                <a:cs typeface="Arial"/>
              </a:rPr>
              <a:t>	d)  Influenza Vaccine</a:t>
            </a:r>
          </a:p>
          <a:p>
            <a:r>
              <a:rPr lang="en-US" sz="1600" b="1" dirty="0">
                <a:solidFill>
                  <a:srgbClr val="FF0000"/>
                </a:solidFill>
                <a:cs typeface="Arial"/>
              </a:rPr>
              <a:t>	d) None of the above</a:t>
            </a:r>
          </a:p>
          <a:p>
            <a:endParaRPr lang="en-US" sz="1600" b="1" dirty="0">
              <a:cs typeface="Arial"/>
            </a:endParaRPr>
          </a:p>
          <a:p>
            <a:r>
              <a:rPr lang="en-US" sz="1600" b="1" dirty="0">
                <a:cs typeface="Arial"/>
              </a:rPr>
              <a:t>2. How long are pyridostigmine tablets good for out of refrigeration?</a:t>
            </a:r>
          </a:p>
          <a:p>
            <a:r>
              <a:rPr lang="en-US" sz="1600" b="1" dirty="0">
                <a:cs typeface="Arial"/>
              </a:rPr>
              <a:t>	a) 1 year</a:t>
            </a:r>
          </a:p>
          <a:p>
            <a:r>
              <a:rPr lang="en-US" sz="1600" b="1" dirty="0">
                <a:cs typeface="Arial"/>
              </a:rPr>
              <a:t>	b) 3 months</a:t>
            </a:r>
          </a:p>
          <a:p>
            <a:r>
              <a:rPr lang="en-US" sz="1600" b="1" dirty="0">
                <a:cs typeface="Arial"/>
              </a:rPr>
              <a:t>	c) 6 months</a:t>
            </a:r>
          </a:p>
          <a:p>
            <a:r>
              <a:rPr lang="en-US" sz="1600" b="1" dirty="0">
                <a:solidFill>
                  <a:srgbClr val="FF0000"/>
                </a:solidFill>
                <a:cs typeface="Arial"/>
              </a:rPr>
              <a:t>	d) Manufacture Expiration Date</a:t>
            </a:r>
          </a:p>
          <a:p>
            <a:pPr marL="342900" indent="-342900">
              <a:buFont typeface="Wingdings" panose="05000000000000000000" pitchFamily="2" charset="2"/>
              <a:buChar char="§"/>
            </a:pPr>
            <a:endParaRPr lang="en-US" sz="1600" b="1" dirty="0">
              <a:cs typeface="Arial"/>
            </a:endParaRPr>
          </a:p>
          <a:p>
            <a:r>
              <a:rPr lang="en-US" sz="1600" b="1" dirty="0">
                <a:cs typeface="Arial"/>
              </a:rPr>
              <a:t>3. What nerve agent is pyridostigmine Tabs useful against?</a:t>
            </a:r>
          </a:p>
          <a:p>
            <a:r>
              <a:rPr lang="en-US" sz="1600" b="1" dirty="0">
                <a:solidFill>
                  <a:srgbClr val="FF0000"/>
                </a:solidFill>
                <a:cs typeface="Arial"/>
              </a:rPr>
              <a:t>	a) Soman</a:t>
            </a:r>
          </a:p>
          <a:p>
            <a:r>
              <a:rPr lang="en-US" sz="1600" b="1" dirty="0">
                <a:cs typeface="Arial"/>
              </a:rPr>
              <a:t>	b) Sarin</a:t>
            </a:r>
          </a:p>
          <a:p>
            <a:r>
              <a:rPr lang="en-US" sz="1600" b="1" dirty="0">
                <a:cs typeface="Arial"/>
              </a:rPr>
              <a:t>	c) Chlorine Gas</a:t>
            </a:r>
          </a:p>
          <a:p>
            <a:r>
              <a:rPr lang="en-US" sz="1600" b="1" dirty="0">
                <a:cs typeface="Arial"/>
              </a:rPr>
              <a:t>	d) Soman and Sarin</a:t>
            </a:r>
            <a:endParaRPr lang="en-US" sz="1600" b="1" dirty="0">
              <a:ea typeface="Calibri"/>
              <a:cs typeface="Arial"/>
            </a:endParaRPr>
          </a:p>
        </p:txBody>
      </p:sp>
    </p:spTree>
    <p:extLst>
      <p:ext uri="{BB962C8B-B14F-4D97-AF65-F5344CB8AC3E}">
        <p14:creationId xmlns:p14="http://schemas.microsoft.com/office/powerpoint/2010/main" val="30386207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820400" y="134902"/>
            <a:ext cx="1219827" cy="1080366"/>
          </a:xfrm>
          <a:prstGeom prst="rect">
            <a:avLst/>
          </a:prstGeom>
        </p:spPr>
      </p:pic>
      <p:pic>
        <p:nvPicPr>
          <p:cNvPr id="7" name="Picture 1"/>
          <p:cNvPicPr>
            <a:picLocks noChangeAspect="1" noChangeArrowheads="1"/>
          </p:cNvPicPr>
          <p:nvPr/>
        </p:nvPicPr>
        <p:blipFill>
          <a:blip r:embed="rId4" cstate="print"/>
          <a:srcRect/>
          <a:stretch>
            <a:fillRect/>
          </a:stretch>
        </p:blipFill>
        <p:spPr bwMode="auto">
          <a:xfrm>
            <a:off x="151773" y="237208"/>
            <a:ext cx="1143000" cy="1142999"/>
          </a:xfrm>
          <a:prstGeom prst="rect">
            <a:avLst/>
          </a:prstGeom>
          <a:noFill/>
          <a:ln w="12700" cap="rnd">
            <a:noFill/>
            <a:round/>
            <a:headEnd/>
            <a:tailEnd/>
          </a:ln>
        </p:spPr>
      </p:pic>
      <p:sp>
        <p:nvSpPr>
          <p:cNvPr id="8" name="Title 1"/>
          <p:cNvSpPr txBox="1">
            <a:spLocks/>
          </p:cNvSpPr>
          <p:nvPr/>
        </p:nvSpPr>
        <p:spPr>
          <a:xfrm>
            <a:off x="838200" y="438345"/>
            <a:ext cx="10515600" cy="792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i="0" u="none" strike="noStrike" baseline="0" dirty="0">
                <a:solidFill>
                  <a:srgbClr val="404040"/>
                </a:solidFill>
                <a:latin typeface="+mn-lt"/>
              </a:rPr>
              <a:t>Attendance Code</a:t>
            </a:r>
            <a:endParaRPr lang="en-US" sz="8000" b="1" dirty="0">
              <a:latin typeface="+mn-lt"/>
              <a:cs typeface="Arial" panose="020B0604020202020204" pitchFamily="34" charset="0"/>
            </a:endParaRPr>
          </a:p>
        </p:txBody>
      </p:sp>
      <p:sp>
        <p:nvSpPr>
          <p:cNvPr id="9" name="TextBox 8"/>
          <p:cNvSpPr txBox="1"/>
          <p:nvPr/>
        </p:nvSpPr>
        <p:spPr>
          <a:xfrm>
            <a:off x="1025237" y="2551226"/>
            <a:ext cx="10515600" cy="1200329"/>
          </a:xfrm>
          <a:prstGeom prst="rect">
            <a:avLst/>
          </a:prstGeom>
          <a:noFill/>
        </p:spPr>
        <p:txBody>
          <a:bodyPr wrap="square" lIns="91440" tIns="45720" rIns="91440" bIns="45720" rtlCol="0" anchor="t">
            <a:spAutoFit/>
          </a:bodyPr>
          <a:lstStyle/>
          <a:p>
            <a:pPr algn="l"/>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404040"/>
                </a:solidFill>
                <a:latin typeface="Calibri" panose="020F0502020204030204" pitchFamily="34" charset="0"/>
              </a:rPr>
              <a:t>To obtain CPE credit for this activity, you are required to actively participate in this session. </a:t>
            </a:r>
            <a:r>
              <a:rPr lang="en-US" sz="1800" b="0" i="0" u="none" strike="noStrike" baseline="0" dirty="0">
                <a:solidFill>
                  <a:srgbClr val="404040"/>
                </a:solidFill>
                <a:latin typeface="Arial" panose="020B0604020202020204" pitchFamily="34" charset="0"/>
              </a:rPr>
              <a:t>You will need this attendance code in order to access the evaluation and CPE form for this activity. Your CPE must be filed by </a:t>
            </a:r>
            <a:r>
              <a:rPr lang="en-US" sz="1800" b="1" i="0" u="none" strike="noStrike" baseline="0" dirty="0">
                <a:solidFill>
                  <a:srgbClr val="404040"/>
                </a:solidFill>
                <a:latin typeface="Arial" panose="020B0604020202020204" pitchFamily="34" charset="0"/>
              </a:rPr>
              <a:t>XXXXXX 23, 2025, at 1700 EST </a:t>
            </a:r>
            <a:r>
              <a:rPr lang="en-US" sz="1800" b="0" i="0" u="none" strike="noStrike" baseline="0" dirty="0">
                <a:solidFill>
                  <a:srgbClr val="404040"/>
                </a:solidFill>
                <a:latin typeface="Arial" panose="020B0604020202020204" pitchFamily="34" charset="0"/>
              </a:rPr>
              <a:t>in order to receive credit.</a:t>
            </a:r>
          </a:p>
        </p:txBody>
      </p:sp>
    </p:spTree>
    <p:extLst>
      <p:ext uri="{BB962C8B-B14F-4D97-AF65-F5344CB8AC3E}">
        <p14:creationId xmlns:p14="http://schemas.microsoft.com/office/powerpoint/2010/main" val="7791802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54445cf-8230-4f6c-b4de-e305d3c610a9">
      <Terms xmlns="http://schemas.microsoft.com/office/infopath/2007/PartnerControls"/>
    </lcf76f155ced4ddcb4097134ff3c332f>
    <TaxCatchAll xmlns="30f552ee-f579-4eb8-ba29-f36fa3650cd0" xsi:nil="true"/>
    <SignedOn xmlns="254445cf-8230-4f6c-b4de-e305d3c610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1706DFF323E64A8B8EE77DC378A671" ma:contentTypeVersion="14" ma:contentTypeDescription="Create a new document." ma:contentTypeScope="" ma:versionID="8648a1c61d0b9bb86154d9ad269b678d">
  <xsd:schema xmlns:xsd="http://www.w3.org/2001/XMLSchema" xmlns:xs="http://www.w3.org/2001/XMLSchema" xmlns:p="http://schemas.microsoft.com/office/2006/metadata/properties" xmlns:ns2="254445cf-8230-4f6c-b4de-e305d3c610a9" xmlns:ns3="30f552ee-f579-4eb8-ba29-f36fa3650cd0" targetNamespace="http://schemas.microsoft.com/office/2006/metadata/properties" ma:root="true" ma:fieldsID="79decd241f6d9faaab938ec935027496" ns2:_="" ns3:_="">
    <xsd:import namespace="254445cf-8230-4f6c-b4de-e305d3c610a9"/>
    <xsd:import namespace="30f552ee-f579-4eb8-ba29-f36fa3650c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Signed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4445cf-8230-4f6c-b4de-e305d3c61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SignedOn" ma:index="21" nillable="true" ma:displayName="Signed On" ma:description="Date this appointment letter was signed" ma:format="DateOnly" ma:internalName="SignedOn">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0f552ee-f579-4eb8-ba29-f36fa3650cd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5479bae-d439-4916-85bb-50c476c96d70}" ma:internalName="TaxCatchAll" ma:showField="CatchAllData" ma:web="30f552ee-f579-4eb8-ba29-f36fa3650c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2009FA-A3DE-470E-A5F9-B4646A1E1ADA}">
  <ds:schemaRefs>
    <ds:schemaRef ds:uri="http://schemas.microsoft.com/office/2006/documentManagement/types"/>
    <ds:schemaRef ds:uri="30f552ee-f579-4eb8-ba29-f36fa3650cd0"/>
    <ds:schemaRef ds:uri="http://schemas.microsoft.com/office/infopath/2007/PartnerControls"/>
    <ds:schemaRef ds:uri="http://www.w3.org/XML/1998/namespace"/>
    <ds:schemaRef ds:uri="http://purl.org/dc/dcmitype/"/>
    <ds:schemaRef ds:uri="http://purl.org/dc/terms/"/>
    <ds:schemaRef ds:uri="http://purl.org/dc/elements/1.1/"/>
    <ds:schemaRef ds:uri="http://schemas.openxmlformats.org/package/2006/metadata/core-properties"/>
    <ds:schemaRef ds:uri="254445cf-8230-4f6c-b4de-e305d3c610a9"/>
    <ds:schemaRef ds:uri="http://schemas.microsoft.com/office/2006/metadata/properties"/>
  </ds:schemaRefs>
</ds:datastoreItem>
</file>

<file path=customXml/itemProps2.xml><?xml version="1.0" encoding="utf-8"?>
<ds:datastoreItem xmlns:ds="http://schemas.openxmlformats.org/officeDocument/2006/customXml" ds:itemID="{56FF799D-EDBE-4AEA-A86D-F5486EA51612}">
  <ds:schemaRefs>
    <ds:schemaRef ds:uri="http://schemas.microsoft.com/sharepoint/v3/contenttype/forms"/>
  </ds:schemaRefs>
</ds:datastoreItem>
</file>

<file path=customXml/itemProps3.xml><?xml version="1.0" encoding="utf-8"?>
<ds:datastoreItem xmlns:ds="http://schemas.openxmlformats.org/officeDocument/2006/customXml" ds:itemID="{0A4E8D96-DBBB-4100-9EF2-FEBC1F499F15}">
  <ds:schemaRefs>
    <ds:schemaRef ds:uri="254445cf-8230-4f6c-b4de-e305d3c610a9"/>
    <ds:schemaRef ds:uri="30f552ee-f579-4eb8-ba29-f36fa3650c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1917</TotalTime>
  <Words>4795</Words>
  <Application>Microsoft Office PowerPoint</Application>
  <PresentationFormat>Widescreen</PresentationFormat>
  <Paragraphs>552</Paragraphs>
  <Slides>51</Slides>
  <Notes>51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Inter</vt:lpstr>
      <vt:lpstr>Wingdings</vt:lpstr>
      <vt:lpstr>Office Theme</vt:lpstr>
      <vt:lpstr>Force Health Protection Prescription Products (FHPPP)  Major Huette Wong and SSgt Damarinda Baylis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janet.deltuva</dc:creator>
  <cp:lastModifiedBy>Baylis, Damarinda A SSgt USAF 59 MDTS (USA)</cp:lastModifiedBy>
  <cp:revision>57</cp:revision>
  <cp:lastPrinted>2024-03-12T03:54:39Z</cp:lastPrinted>
  <dcterms:created xsi:type="dcterms:W3CDTF">2009-09-29T10:04:05Z</dcterms:created>
  <dcterms:modified xsi:type="dcterms:W3CDTF">2025-02-12T09:10:13Z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0x010100961706DFF323E64A8B8EE77DC378A671</vt:lpwstr>
  </property>
  <property fmtid="{D5CDD505-2E9C-101B-9397-08002B2CF9AE}" pid="3" name="MediaServiceImageTags">
    <vt:lpwstr/>
  </property>
</Properties>
</file>