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50"/>
  </p:notesMasterIdLst>
  <p:handoutMasterIdLst>
    <p:handoutMasterId r:id="rId51"/>
  </p:handoutMasterIdLst>
  <p:sldIdLst>
    <p:sldId id="256" r:id="rId2"/>
    <p:sldId id="258" r:id="rId3"/>
    <p:sldId id="2142532262" r:id="rId4"/>
    <p:sldId id="262" r:id="rId5"/>
    <p:sldId id="263" r:id="rId6"/>
    <p:sldId id="264" r:id="rId7"/>
    <p:sldId id="268" r:id="rId8"/>
    <p:sldId id="271" r:id="rId9"/>
    <p:sldId id="269" r:id="rId10"/>
    <p:sldId id="270" r:id="rId11"/>
    <p:sldId id="272" r:id="rId12"/>
    <p:sldId id="2142532191" r:id="rId13"/>
    <p:sldId id="2142532194" r:id="rId14"/>
    <p:sldId id="2142532193" r:id="rId15"/>
    <p:sldId id="2142532195" r:id="rId16"/>
    <p:sldId id="2142532192" r:id="rId17"/>
    <p:sldId id="2142532197" r:id="rId18"/>
    <p:sldId id="2142532196" r:id="rId19"/>
    <p:sldId id="2142532198" r:id="rId20"/>
    <p:sldId id="2142532261" r:id="rId21"/>
    <p:sldId id="2142532199" r:id="rId22"/>
    <p:sldId id="2142532202" r:id="rId23"/>
    <p:sldId id="2142532201" r:id="rId24"/>
    <p:sldId id="2142532257" r:id="rId25"/>
    <p:sldId id="2142532258" r:id="rId26"/>
    <p:sldId id="2142532259" r:id="rId27"/>
    <p:sldId id="2142532260" r:id="rId28"/>
    <p:sldId id="2142532203" r:id="rId29"/>
    <p:sldId id="2142532205" r:id="rId30"/>
    <p:sldId id="2142532204" r:id="rId31"/>
    <p:sldId id="2142532206" r:id="rId32"/>
    <p:sldId id="2142532207" r:id="rId33"/>
    <p:sldId id="2142532208" r:id="rId34"/>
    <p:sldId id="2142532209" r:id="rId35"/>
    <p:sldId id="2142532210" r:id="rId36"/>
    <p:sldId id="2142532211" r:id="rId37"/>
    <p:sldId id="2142532212" r:id="rId38"/>
    <p:sldId id="2142532213" r:id="rId39"/>
    <p:sldId id="2142532214" r:id="rId40"/>
    <p:sldId id="2142532250" r:id="rId41"/>
    <p:sldId id="2142532251" r:id="rId42"/>
    <p:sldId id="2142532252" r:id="rId43"/>
    <p:sldId id="2142532253" r:id="rId44"/>
    <p:sldId id="2142532254" r:id="rId45"/>
    <p:sldId id="2142532255" r:id="rId46"/>
    <p:sldId id="2142532256" r:id="rId47"/>
    <p:sldId id="2142532165" r:id="rId48"/>
    <p:sldId id="26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7E3"/>
    <a:srgbClr val="B1BADD"/>
    <a:srgbClr val="CED4EA"/>
    <a:srgbClr val="B9C2E1"/>
    <a:srgbClr val="B3C3E7"/>
    <a:srgbClr val="8493CA"/>
    <a:srgbClr val="152342"/>
    <a:srgbClr val="045184"/>
    <a:srgbClr val="921E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3C5778-8785-4ECD-8A93-833128A629EF}" v="8" dt="2025-02-15T02:52:38.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7237" autoAdjust="0"/>
  </p:normalViewPr>
  <p:slideViewPr>
    <p:cSldViewPr snapToGrid="0">
      <p:cViewPr varScale="1">
        <p:scale>
          <a:sx n="77" d="100"/>
          <a:sy n="77" d="100"/>
        </p:scale>
        <p:origin x="912"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3" d="100"/>
          <a:sy n="103" d="100"/>
        </p:scale>
        <p:origin x="216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llings, Charles J (Josh) Lt Col USAF DLA TROOP SUPPORT (USA)" userId="b5da9583-01dd-484d-a7dd-fc839f605ab9" providerId="ADAL" clId="{E93C5778-8785-4ECD-8A93-833128A629EF}"/>
    <pc:docChg chg="custSel modSld">
      <pc:chgData name="Stallings, Charles J (Josh) Lt Col USAF DLA TROOP SUPPORT (USA)" userId="b5da9583-01dd-484d-a7dd-fc839f605ab9" providerId="ADAL" clId="{E93C5778-8785-4ECD-8A93-833128A629EF}" dt="2025-02-15T02:52:36.834" v="839" actId="313"/>
      <pc:docMkLst>
        <pc:docMk/>
      </pc:docMkLst>
      <pc:sldChg chg="modSp mod">
        <pc:chgData name="Stallings, Charles J (Josh) Lt Col USAF DLA TROOP SUPPORT (USA)" userId="b5da9583-01dd-484d-a7dd-fc839f605ab9" providerId="ADAL" clId="{E93C5778-8785-4ECD-8A93-833128A629EF}" dt="2025-02-15T02:48:07.909" v="721" actId="6549"/>
        <pc:sldMkLst>
          <pc:docMk/>
          <pc:sldMk cId="3051245482" sldId="258"/>
        </pc:sldMkLst>
        <pc:spChg chg="mod">
          <ac:chgData name="Stallings, Charles J (Josh) Lt Col USAF DLA TROOP SUPPORT (USA)" userId="b5da9583-01dd-484d-a7dd-fc839f605ab9" providerId="ADAL" clId="{E93C5778-8785-4ECD-8A93-833128A629EF}" dt="2025-02-15T02:48:07.909" v="721" actId="6549"/>
          <ac:spMkLst>
            <pc:docMk/>
            <pc:sldMk cId="3051245482" sldId="258"/>
            <ac:spMk id="6" creationId="{00000000-0000-0000-0000-000000000000}"/>
          </ac:spMkLst>
        </pc:spChg>
      </pc:sldChg>
      <pc:sldChg chg="modSp mod">
        <pc:chgData name="Stallings, Charles J (Josh) Lt Col USAF DLA TROOP SUPPORT (USA)" userId="b5da9583-01dd-484d-a7dd-fc839f605ab9" providerId="ADAL" clId="{E93C5778-8785-4ECD-8A93-833128A629EF}" dt="2025-02-15T02:48:28.489" v="722" actId="313"/>
        <pc:sldMkLst>
          <pc:docMk/>
          <pc:sldMk cId="1150022220" sldId="272"/>
        </pc:sldMkLst>
        <pc:spChg chg="mod">
          <ac:chgData name="Stallings, Charles J (Josh) Lt Col USAF DLA TROOP SUPPORT (USA)" userId="b5da9583-01dd-484d-a7dd-fc839f605ab9" providerId="ADAL" clId="{E93C5778-8785-4ECD-8A93-833128A629EF}" dt="2025-02-15T02:48:28.489" v="722" actId="313"/>
          <ac:spMkLst>
            <pc:docMk/>
            <pc:sldMk cId="1150022220" sldId="272"/>
            <ac:spMk id="2" creationId="{0FE7B151-E3FE-4F8D-A389-5ABEB2F47BE6}"/>
          </ac:spMkLst>
        </pc:spChg>
      </pc:sldChg>
      <pc:sldChg chg="modSp mod">
        <pc:chgData name="Stallings, Charles J (Josh) Lt Col USAF DLA TROOP SUPPORT (USA)" userId="b5da9583-01dd-484d-a7dd-fc839f605ab9" providerId="ADAL" clId="{E93C5778-8785-4ECD-8A93-833128A629EF}" dt="2025-02-15T02:48:37.061" v="725" actId="2"/>
        <pc:sldMkLst>
          <pc:docMk/>
          <pc:sldMk cId="373231242" sldId="2142532192"/>
        </pc:sldMkLst>
        <pc:spChg chg="mod">
          <ac:chgData name="Stallings, Charles J (Josh) Lt Col USAF DLA TROOP SUPPORT (USA)" userId="b5da9583-01dd-484d-a7dd-fc839f605ab9" providerId="ADAL" clId="{E93C5778-8785-4ECD-8A93-833128A629EF}" dt="2025-02-15T02:48:37.061" v="725" actId="2"/>
          <ac:spMkLst>
            <pc:docMk/>
            <pc:sldMk cId="373231242" sldId="2142532192"/>
            <ac:spMk id="11" creationId="{7EC77C54-36A9-6D74-CBA7-E60118442BD9}"/>
          </ac:spMkLst>
        </pc:spChg>
      </pc:sldChg>
      <pc:sldChg chg="modSp">
        <pc:chgData name="Stallings, Charles J (Josh) Lt Col USAF DLA TROOP SUPPORT (USA)" userId="b5da9583-01dd-484d-a7dd-fc839f605ab9" providerId="ADAL" clId="{E93C5778-8785-4ECD-8A93-833128A629EF}" dt="2025-02-15T02:52:27.766" v="838" actId="478"/>
        <pc:sldMkLst>
          <pc:docMk/>
          <pc:sldMk cId="2801935731" sldId="2142532193"/>
        </pc:sldMkLst>
        <pc:graphicFrameChg chg="mod">
          <ac:chgData name="Stallings, Charles J (Josh) Lt Col USAF DLA TROOP SUPPORT (USA)" userId="b5da9583-01dd-484d-a7dd-fc839f605ab9" providerId="ADAL" clId="{E93C5778-8785-4ECD-8A93-833128A629EF}" dt="2025-02-15T02:52:27.766" v="838" actId="478"/>
          <ac:graphicFrameMkLst>
            <pc:docMk/>
            <pc:sldMk cId="2801935731" sldId="2142532193"/>
            <ac:graphicFrameMk id="4" creationId="{5BC0ACA5-6EED-3B5C-BF9E-5217E10BB355}"/>
          </ac:graphicFrameMkLst>
        </pc:graphicFrameChg>
      </pc:sldChg>
      <pc:sldChg chg="modSp mod">
        <pc:chgData name="Stallings, Charles J (Josh) Lt Col USAF DLA TROOP SUPPORT (USA)" userId="b5da9583-01dd-484d-a7dd-fc839f605ab9" providerId="ADAL" clId="{E93C5778-8785-4ECD-8A93-833128A629EF}" dt="2025-02-15T02:48:34.924" v="723" actId="2"/>
        <pc:sldMkLst>
          <pc:docMk/>
          <pc:sldMk cId="775435619" sldId="2142532194"/>
        </pc:sldMkLst>
        <pc:spChg chg="mod">
          <ac:chgData name="Stallings, Charles J (Josh) Lt Col USAF DLA TROOP SUPPORT (USA)" userId="b5da9583-01dd-484d-a7dd-fc839f605ab9" providerId="ADAL" clId="{E93C5778-8785-4ECD-8A93-833128A629EF}" dt="2025-02-15T02:48:34.924" v="723" actId="2"/>
          <ac:spMkLst>
            <pc:docMk/>
            <pc:sldMk cId="775435619" sldId="2142532194"/>
            <ac:spMk id="3" creationId="{FF75C45A-1B2F-501B-53DB-30DFCD3B2789}"/>
          </ac:spMkLst>
        </pc:spChg>
      </pc:sldChg>
      <pc:sldChg chg="modSp mod">
        <pc:chgData name="Stallings, Charles J (Josh) Lt Col USAF DLA TROOP SUPPORT (USA)" userId="b5da9583-01dd-484d-a7dd-fc839f605ab9" providerId="ADAL" clId="{E93C5778-8785-4ECD-8A93-833128A629EF}" dt="2025-02-14T23:10:17.621" v="4"/>
        <pc:sldMkLst>
          <pc:docMk/>
          <pc:sldMk cId="2121911060" sldId="2142532195"/>
        </pc:sldMkLst>
        <pc:spChg chg="mod">
          <ac:chgData name="Stallings, Charles J (Josh) Lt Col USAF DLA TROOP SUPPORT (USA)" userId="b5da9583-01dd-484d-a7dd-fc839f605ab9" providerId="ADAL" clId="{E93C5778-8785-4ECD-8A93-833128A629EF}" dt="2025-02-14T23:10:17.621" v="4"/>
          <ac:spMkLst>
            <pc:docMk/>
            <pc:sldMk cId="2121911060" sldId="2142532195"/>
            <ac:spMk id="7" creationId="{F40987E1-96D3-0351-4FE8-B872A4ADBB3B}"/>
          </ac:spMkLst>
        </pc:spChg>
      </pc:sldChg>
      <pc:sldChg chg="modSp mod">
        <pc:chgData name="Stallings, Charles J (Josh) Lt Col USAF DLA TROOP SUPPORT (USA)" userId="b5da9583-01dd-484d-a7dd-fc839f605ab9" providerId="ADAL" clId="{E93C5778-8785-4ECD-8A93-833128A629EF}" dt="2025-02-15T02:48:54.382" v="739" actId="20577"/>
        <pc:sldMkLst>
          <pc:docMk/>
          <pc:sldMk cId="265707619" sldId="2142532202"/>
        </pc:sldMkLst>
        <pc:spChg chg="mod">
          <ac:chgData name="Stallings, Charles J (Josh) Lt Col USAF DLA TROOP SUPPORT (USA)" userId="b5da9583-01dd-484d-a7dd-fc839f605ab9" providerId="ADAL" clId="{E93C5778-8785-4ECD-8A93-833128A629EF}" dt="2025-02-15T02:48:54.382" v="739" actId="20577"/>
          <ac:spMkLst>
            <pc:docMk/>
            <pc:sldMk cId="265707619" sldId="2142532202"/>
            <ac:spMk id="6" creationId="{DA623CEA-6F14-4F54-C928-71D1414E90A5}"/>
          </ac:spMkLst>
        </pc:spChg>
      </pc:sldChg>
      <pc:sldChg chg="modSp mod">
        <pc:chgData name="Stallings, Charles J (Josh) Lt Col USAF DLA TROOP SUPPORT (USA)" userId="b5da9583-01dd-484d-a7dd-fc839f605ab9" providerId="ADAL" clId="{E93C5778-8785-4ECD-8A93-833128A629EF}" dt="2025-02-15T02:49:15.036" v="741" actId="20577"/>
        <pc:sldMkLst>
          <pc:docMk/>
          <pc:sldMk cId="101952014" sldId="2142532213"/>
        </pc:sldMkLst>
        <pc:spChg chg="mod">
          <ac:chgData name="Stallings, Charles J (Josh) Lt Col USAF DLA TROOP SUPPORT (USA)" userId="b5da9583-01dd-484d-a7dd-fc839f605ab9" providerId="ADAL" clId="{E93C5778-8785-4ECD-8A93-833128A629EF}" dt="2025-02-15T02:49:15.036" v="741" actId="20577"/>
          <ac:spMkLst>
            <pc:docMk/>
            <pc:sldMk cId="101952014" sldId="2142532213"/>
            <ac:spMk id="4" creationId="{12A43C9E-1184-82D3-B3CC-039F80847885}"/>
          </ac:spMkLst>
        </pc:spChg>
      </pc:sldChg>
      <pc:sldChg chg="modSp mod">
        <pc:chgData name="Stallings, Charles J (Josh) Lt Col USAF DLA TROOP SUPPORT (USA)" userId="b5da9583-01dd-484d-a7dd-fc839f605ab9" providerId="ADAL" clId="{E93C5778-8785-4ECD-8A93-833128A629EF}" dt="2025-02-15T02:52:36.834" v="839" actId="313"/>
        <pc:sldMkLst>
          <pc:docMk/>
          <pc:sldMk cId="331103370" sldId="2142532214"/>
        </pc:sldMkLst>
        <pc:spChg chg="mod">
          <ac:chgData name="Stallings, Charles J (Josh) Lt Col USAF DLA TROOP SUPPORT (USA)" userId="b5da9583-01dd-484d-a7dd-fc839f605ab9" providerId="ADAL" clId="{E93C5778-8785-4ECD-8A93-833128A629EF}" dt="2025-02-15T02:52:36.834" v="839" actId="313"/>
          <ac:spMkLst>
            <pc:docMk/>
            <pc:sldMk cId="331103370" sldId="2142532214"/>
            <ac:spMk id="9" creationId="{AFCB874D-B5F4-483F-C30D-C55209EBAAC3}"/>
          </ac:spMkLst>
        </pc:spChg>
      </pc:sldChg>
      <pc:sldChg chg="modSp mod">
        <pc:chgData name="Stallings, Charles J (Josh) Lt Col USAF DLA TROOP SUPPORT (USA)" userId="b5da9583-01dd-484d-a7dd-fc839f605ab9" providerId="ADAL" clId="{E93C5778-8785-4ECD-8A93-833128A629EF}" dt="2025-02-15T02:06:18.354" v="15" actId="20577"/>
        <pc:sldMkLst>
          <pc:docMk/>
          <pc:sldMk cId="2233871987" sldId="2142532261"/>
        </pc:sldMkLst>
        <pc:spChg chg="mod">
          <ac:chgData name="Stallings, Charles J (Josh) Lt Col USAF DLA TROOP SUPPORT (USA)" userId="b5da9583-01dd-484d-a7dd-fc839f605ab9" providerId="ADAL" clId="{E93C5778-8785-4ECD-8A93-833128A629EF}" dt="2025-02-15T02:06:18.354" v="15" actId="20577"/>
          <ac:spMkLst>
            <pc:docMk/>
            <pc:sldMk cId="2233871987" sldId="2142532261"/>
            <ac:spMk id="5" creationId="{F92F6E96-68BB-740F-DEEA-89A64BCFC98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31B0B2-5BED-40ED-8B2E-15E95E47E58E}"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38D9E520-3381-4E55-8BBF-315DBF5245E3}">
      <dgm:prSet/>
      <dgm:spPr/>
      <dgm:t>
        <a:bodyPr/>
        <a:lstStyle/>
        <a:p>
          <a:r>
            <a:rPr lang="en-US" dirty="0"/>
            <a:t>Drug Shortages </a:t>
          </a:r>
        </a:p>
      </dgm:t>
    </dgm:pt>
    <dgm:pt modelId="{4248F43E-C55B-4809-A39F-55A69632F558}" type="parTrans" cxnId="{338C3771-665E-428A-BA33-CE6B6F11C73D}">
      <dgm:prSet/>
      <dgm:spPr/>
      <dgm:t>
        <a:bodyPr/>
        <a:lstStyle/>
        <a:p>
          <a:endParaRPr lang="en-US"/>
        </a:p>
      </dgm:t>
    </dgm:pt>
    <dgm:pt modelId="{7E63C739-6CF0-4E23-99B7-0FAE32024C7C}" type="sibTrans" cxnId="{338C3771-665E-428A-BA33-CE6B6F11C73D}">
      <dgm:prSet/>
      <dgm:spPr/>
      <dgm:t>
        <a:bodyPr/>
        <a:lstStyle/>
        <a:p>
          <a:endParaRPr lang="en-US"/>
        </a:p>
      </dgm:t>
    </dgm:pt>
    <dgm:pt modelId="{7E7256DE-9BC3-458F-B78F-322EF0F57495}">
      <dgm:prSet/>
      <dgm:spPr/>
      <dgm:t>
        <a:bodyPr/>
        <a:lstStyle/>
        <a:p>
          <a:r>
            <a:rPr lang="en-US" dirty="0"/>
            <a:t>Monthly Newsletter</a:t>
          </a:r>
        </a:p>
      </dgm:t>
    </dgm:pt>
    <dgm:pt modelId="{2FC7E359-F60B-44A7-A59D-23FF4B08B0C7}" type="parTrans" cxnId="{941BA621-EC45-4BD3-9EB7-117727D3C474}">
      <dgm:prSet/>
      <dgm:spPr/>
      <dgm:t>
        <a:bodyPr/>
        <a:lstStyle/>
        <a:p>
          <a:endParaRPr lang="en-US"/>
        </a:p>
      </dgm:t>
    </dgm:pt>
    <dgm:pt modelId="{2D4BF1CC-1DAF-49E9-BA9C-E51794BF9797}" type="sibTrans" cxnId="{941BA621-EC45-4BD3-9EB7-117727D3C474}">
      <dgm:prSet/>
      <dgm:spPr/>
      <dgm:t>
        <a:bodyPr/>
        <a:lstStyle/>
        <a:p>
          <a:endParaRPr lang="en-US"/>
        </a:p>
      </dgm:t>
    </dgm:pt>
    <dgm:pt modelId="{1F19A9D0-0081-4A2F-B5FE-4C884751C3D9}">
      <dgm:prSet/>
      <dgm:spPr/>
      <dgm:t>
        <a:bodyPr/>
        <a:lstStyle/>
        <a:p>
          <a:r>
            <a:rPr lang="en-US" dirty="0"/>
            <a:t>Industry Liaison</a:t>
          </a:r>
        </a:p>
      </dgm:t>
    </dgm:pt>
    <dgm:pt modelId="{BB87A148-F78D-4990-AEFF-4E74BBBBCD9D}" type="parTrans" cxnId="{4507ECC9-7B51-4207-AF35-F0110B93945A}">
      <dgm:prSet/>
      <dgm:spPr/>
      <dgm:t>
        <a:bodyPr/>
        <a:lstStyle/>
        <a:p>
          <a:endParaRPr lang="en-US"/>
        </a:p>
      </dgm:t>
    </dgm:pt>
    <dgm:pt modelId="{F8276A72-5DDC-4A3D-9303-EAB29CF119F1}" type="sibTrans" cxnId="{4507ECC9-7B51-4207-AF35-F0110B93945A}">
      <dgm:prSet/>
      <dgm:spPr/>
      <dgm:t>
        <a:bodyPr/>
        <a:lstStyle/>
        <a:p>
          <a:endParaRPr lang="en-US"/>
        </a:p>
      </dgm:t>
    </dgm:pt>
    <dgm:pt modelId="{DB05A1D7-0204-43F5-8DC6-BC3C0011A65D}">
      <dgm:prSet/>
      <dgm:spPr/>
      <dgm:t>
        <a:bodyPr/>
        <a:lstStyle/>
        <a:p>
          <a:r>
            <a:rPr lang="en-US" dirty="0"/>
            <a:t>Reverse Distribution Guidance</a:t>
          </a:r>
        </a:p>
      </dgm:t>
    </dgm:pt>
    <dgm:pt modelId="{7D7B15D3-A537-4C9C-AF0D-8B3B5B154E1D}" type="parTrans" cxnId="{1AE57FD2-E90D-40AD-83FF-A23D7B22CDCB}">
      <dgm:prSet/>
      <dgm:spPr/>
      <dgm:t>
        <a:bodyPr/>
        <a:lstStyle/>
        <a:p>
          <a:endParaRPr lang="en-US"/>
        </a:p>
      </dgm:t>
    </dgm:pt>
    <dgm:pt modelId="{8815F0AA-F47D-4515-8937-01BAE3C1DA51}" type="sibTrans" cxnId="{1AE57FD2-E90D-40AD-83FF-A23D7B22CDCB}">
      <dgm:prSet/>
      <dgm:spPr/>
      <dgm:t>
        <a:bodyPr/>
        <a:lstStyle/>
        <a:p>
          <a:endParaRPr lang="en-US"/>
        </a:p>
      </dgm:t>
    </dgm:pt>
    <dgm:pt modelId="{CF83E92C-EAD5-426E-881E-6CDD935287CF}">
      <dgm:prSet/>
      <dgm:spPr/>
      <dgm:t>
        <a:bodyPr/>
        <a:lstStyle/>
        <a:p>
          <a:r>
            <a:rPr lang="en-US" dirty="0"/>
            <a:t>General Logistical Questions</a:t>
          </a:r>
        </a:p>
      </dgm:t>
    </dgm:pt>
    <dgm:pt modelId="{305974E5-EE12-4A22-8FBC-08F7EF4B467F}" type="parTrans" cxnId="{E82DFB36-F625-40BE-8C07-DF25397FA261}">
      <dgm:prSet/>
      <dgm:spPr/>
      <dgm:t>
        <a:bodyPr/>
        <a:lstStyle/>
        <a:p>
          <a:endParaRPr lang="en-US"/>
        </a:p>
      </dgm:t>
    </dgm:pt>
    <dgm:pt modelId="{2BA66C77-054A-4E1C-A3B4-29D69C442530}" type="sibTrans" cxnId="{E82DFB36-F625-40BE-8C07-DF25397FA261}">
      <dgm:prSet/>
      <dgm:spPr/>
      <dgm:t>
        <a:bodyPr/>
        <a:lstStyle/>
        <a:p>
          <a:endParaRPr lang="en-US"/>
        </a:p>
      </dgm:t>
    </dgm:pt>
    <dgm:pt modelId="{34058325-202A-4468-80BD-3183B44B7730}">
      <dgm:prSet/>
      <dgm:spPr/>
      <dgm:t>
        <a:bodyPr/>
        <a:lstStyle/>
        <a:p>
          <a:r>
            <a:rPr lang="en-US" dirty="0"/>
            <a:t>MTF Liaison into DLA Troop Support</a:t>
          </a:r>
        </a:p>
      </dgm:t>
    </dgm:pt>
    <dgm:pt modelId="{7B9E3152-55FD-4D23-B957-2F6051088C8A}" type="parTrans" cxnId="{5535884F-CDE6-4727-987E-B46E752C5E78}">
      <dgm:prSet/>
      <dgm:spPr/>
      <dgm:t>
        <a:bodyPr/>
        <a:lstStyle/>
        <a:p>
          <a:endParaRPr lang="en-US"/>
        </a:p>
      </dgm:t>
    </dgm:pt>
    <dgm:pt modelId="{EDFB0301-D70A-425F-B966-D4C74778AD5B}" type="sibTrans" cxnId="{5535884F-CDE6-4727-987E-B46E752C5E78}">
      <dgm:prSet/>
      <dgm:spPr/>
      <dgm:t>
        <a:bodyPr/>
        <a:lstStyle/>
        <a:p>
          <a:endParaRPr lang="en-US"/>
        </a:p>
      </dgm:t>
    </dgm:pt>
    <dgm:pt modelId="{437343D7-5DC1-48FB-AB6A-3389A0811672}">
      <dgm:prSet/>
      <dgm:spPr/>
      <dgm:t>
        <a:bodyPr/>
        <a:lstStyle/>
        <a:p>
          <a:r>
            <a:rPr lang="en-US" dirty="0"/>
            <a:t>Advisor to multiple DHA and Corp Specific working groups</a:t>
          </a:r>
        </a:p>
      </dgm:t>
    </dgm:pt>
    <dgm:pt modelId="{74C49239-DDCF-48B8-A191-8C8E5DAC1201}" type="parTrans" cxnId="{02261635-2D3B-4ABD-8D05-F2382338B1BA}">
      <dgm:prSet/>
      <dgm:spPr/>
      <dgm:t>
        <a:bodyPr/>
        <a:lstStyle/>
        <a:p>
          <a:endParaRPr lang="en-US"/>
        </a:p>
      </dgm:t>
    </dgm:pt>
    <dgm:pt modelId="{E56C79C4-7C25-40B5-8E06-4292448A0A0D}" type="sibTrans" cxnId="{02261635-2D3B-4ABD-8D05-F2382338B1BA}">
      <dgm:prSet/>
      <dgm:spPr/>
      <dgm:t>
        <a:bodyPr/>
        <a:lstStyle/>
        <a:p>
          <a:endParaRPr lang="en-US"/>
        </a:p>
      </dgm:t>
    </dgm:pt>
    <dgm:pt modelId="{E08E6DF6-EBDE-479F-9CE0-5573D83ED992}">
      <dgm:prSet/>
      <dgm:spPr/>
      <dgm:t>
        <a:bodyPr/>
        <a:lstStyle/>
        <a:p>
          <a:r>
            <a:rPr lang="en-US" dirty="0"/>
            <a:t>National Strategy Initiatives – Pharm SCRMWG, NATO MPUG </a:t>
          </a:r>
        </a:p>
      </dgm:t>
    </dgm:pt>
    <dgm:pt modelId="{C59A4843-D6CB-4DA2-BAE2-1232D08FFC2E}" type="parTrans" cxnId="{EB4A0902-E506-46DF-ADA5-9618319DB95A}">
      <dgm:prSet/>
      <dgm:spPr/>
      <dgm:t>
        <a:bodyPr/>
        <a:lstStyle/>
        <a:p>
          <a:endParaRPr lang="en-US"/>
        </a:p>
      </dgm:t>
    </dgm:pt>
    <dgm:pt modelId="{BF90651B-6C94-4FF9-AF95-A3492B5E5735}" type="sibTrans" cxnId="{EB4A0902-E506-46DF-ADA5-9618319DB95A}">
      <dgm:prSet/>
      <dgm:spPr/>
      <dgm:t>
        <a:bodyPr/>
        <a:lstStyle/>
        <a:p>
          <a:endParaRPr lang="en-US"/>
        </a:p>
      </dgm:t>
    </dgm:pt>
    <dgm:pt modelId="{0BF8C1BB-7462-4D0B-9178-25DB4FBC5967}" type="pres">
      <dgm:prSet presAssocID="{6A31B0B2-5BED-40ED-8B2E-15E95E47E58E}" presName="diagram" presStyleCnt="0">
        <dgm:presLayoutVars>
          <dgm:dir/>
          <dgm:resizeHandles val="exact"/>
        </dgm:presLayoutVars>
      </dgm:prSet>
      <dgm:spPr/>
    </dgm:pt>
    <dgm:pt modelId="{35B306C5-39E5-4EEB-ABEE-261ADF1F05E3}" type="pres">
      <dgm:prSet presAssocID="{38D9E520-3381-4E55-8BBF-315DBF5245E3}" presName="node" presStyleLbl="node1" presStyleIdx="0" presStyleCnt="8">
        <dgm:presLayoutVars>
          <dgm:bulletEnabled val="1"/>
        </dgm:presLayoutVars>
      </dgm:prSet>
      <dgm:spPr/>
    </dgm:pt>
    <dgm:pt modelId="{7C3A81D8-7232-4BA2-BC80-44A97BC87570}" type="pres">
      <dgm:prSet presAssocID="{7E63C739-6CF0-4E23-99B7-0FAE32024C7C}" presName="sibTrans" presStyleCnt="0"/>
      <dgm:spPr/>
    </dgm:pt>
    <dgm:pt modelId="{E24A8AD9-61DE-47DD-9566-347A371BF3A3}" type="pres">
      <dgm:prSet presAssocID="{7E7256DE-9BC3-458F-B78F-322EF0F57495}" presName="node" presStyleLbl="node1" presStyleIdx="1" presStyleCnt="8">
        <dgm:presLayoutVars>
          <dgm:bulletEnabled val="1"/>
        </dgm:presLayoutVars>
      </dgm:prSet>
      <dgm:spPr/>
    </dgm:pt>
    <dgm:pt modelId="{BDD88266-0F29-4F0B-9AF5-7E26AE1BED9F}" type="pres">
      <dgm:prSet presAssocID="{2D4BF1CC-1DAF-49E9-BA9C-E51794BF9797}" presName="sibTrans" presStyleCnt="0"/>
      <dgm:spPr/>
    </dgm:pt>
    <dgm:pt modelId="{F9872BB5-E841-4A39-82A6-0BAD0616D02C}" type="pres">
      <dgm:prSet presAssocID="{1F19A9D0-0081-4A2F-B5FE-4C884751C3D9}" presName="node" presStyleLbl="node1" presStyleIdx="2" presStyleCnt="8">
        <dgm:presLayoutVars>
          <dgm:bulletEnabled val="1"/>
        </dgm:presLayoutVars>
      </dgm:prSet>
      <dgm:spPr/>
    </dgm:pt>
    <dgm:pt modelId="{96E1D650-153D-424A-A350-BB9BD8219343}" type="pres">
      <dgm:prSet presAssocID="{F8276A72-5DDC-4A3D-9303-EAB29CF119F1}" presName="sibTrans" presStyleCnt="0"/>
      <dgm:spPr/>
    </dgm:pt>
    <dgm:pt modelId="{C5247C29-7E4A-40BF-9126-54DA91F060C9}" type="pres">
      <dgm:prSet presAssocID="{DB05A1D7-0204-43F5-8DC6-BC3C0011A65D}" presName="node" presStyleLbl="node1" presStyleIdx="3" presStyleCnt="8">
        <dgm:presLayoutVars>
          <dgm:bulletEnabled val="1"/>
        </dgm:presLayoutVars>
      </dgm:prSet>
      <dgm:spPr/>
    </dgm:pt>
    <dgm:pt modelId="{B83FDFD3-7784-4C50-8FC1-5819536B1508}" type="pres">
      <dgm:prSet presAssocID="{8815F0AA-F47D-4515-8937-01BAE3C1DA51}" presName="sibTrans" presStyleCnt="0"/>
      <dgm:spPr/>
    </dgm:pt>
    <dgm:pt modelId="{6574B85B-0608-41B8-A25C-554129962565}" type="pres">
      <dgm:prSet presAssocID="{CF83E92C-EAD5-426E-881E-6CDD935287CF}" presName="node" presStyleLbl="node1" presStyleIdx="4" presStyleCnt="8">
        <dgm:presLayoutVars>
          <dgm:bulletEnabled val="1"/>
        </dgm:presLayoutVars>
      </dgm:prSet>
      <dgm:spPr/>
    </dgm:pt>
    <dgm:pt modelId="{3BEF0C2D-238D-4BA7-B391-8BAAEC71DF33}" type="pres">
      <dgm:prSet presAssocID="{2BA66C77-054A-4E1C-A3B4-29D69C442530}" presName="sibTrans" presStyleCnt="0"/>
      <dgm:spPr/>
    </dgm:pt>
    <dgm:pt modelId="{45CA6A4F-6390-43B9-8C07-13BBA740BF46}" type="pres">
      <dgm:prSet presAssocID="{34058325-202A-4468-80BD-3183B44B7730}" presName="node" presStyleLbl="node1" presStyleIdx="5" presStyleCnt="8">
        <dgm:presLayoutVars>
          <dgm:bulletEnabled val="1"/>
        </dgm:presLayoutVars>
      </dgm:prSet>
      <dgm:spPr/>
    </dgm:pt>
    <dgm:pt modelId="{F112FCB2-46E0-4F6D-A761-BE5A6073AB14}" type="pres">
      <dgm:prSet presAssocID="{EDFB0301-D70A-425F-B966-D4C74778AD5B}" presName="sibTrans" presStyleCnt="0"/>
      <dgm:spPr/>
    </dgm:pt>
    <dgm:pt modelId="{89B69399-5C84-4369-A3B9-B6EF3C859AE3}" type="pres">
      <dgm:prSet presAssocID="{437343D7-5DC1-48FB-AB6A-3389A0811672}" presName="node" presStyleLbl="node1" presStyleIdx="6" presStyleCnt="8">
        <dgm:presLayoutVars>
          <dgm:bulletEnabled val="1"/>
        </dgm:presLayoutVars>
      </dgm:prSet>
      <dgm:spPr/>
    </dgm:pt>
    <dgm:pt modelId="{6A24737B-014B-48CC-81FB-A85A331A40A1}" type="pres">
      <dgm:prSet presAssocID="{E56C79C4-7C25-40B5-8E06-4292448A0A0D}" presName="sibTrans" presStyleCnt="0"/>
      <dgm:spPr/>
    </dgm:pt>
    <dgm:pt modelId="{661FBAFA-C735-48C4-AFC8-7C576D61A30B}" type="pres">
      <dgm:prSet presAssocID="{E08E6DF6-EBDE-479F-9CE0-5573D83ED992}" presName="node" presStyleLbl="node1" presStyleIdx="7" presStyleCnt="8">
        <dgm:presLayoutVars>
          <dgm:bulletEnabled val="1"/>
        </dgm:presLayoutVars>
      </dgm:prSet>
      <dgm:spPr/>
    </dgm:pt>
  </dgm:ptLst>
  <dgm:cxnLst>
    <dgm:cxn modelId="{EB4A0902-E506-46DF-ADA5-9618319DB95A}" srcId="{6A31B0B2-5BED-40ED-8B2E-15E95E47E58E}" destId="{E08E6DF6-EBDE-479F-9CE0-5573D83ED992}" srcOrd="7" destOrd="0" parTransId="{C59A4843-D6CB-4DA2-BAE2-1232D08FFC2E}" sibTransId="{BF90651B-6C94-4FF9-AF95-A3492B5E5735}"/>
    <dgm:cxn modelId="{881B4706-EB5C-48E9-8658-1CCBAB3849E2}" type="presOf" srcId="{CF83E92C-EAD5-426E-881E-6CDD935287CF}" destId="{6574B85B-0608-41B8-A25C-554129962565}" srcOrd="0" destOrd="0" presId="urn:microsoft.com/office/officeart/2005/8/layout/default"/>
    <dgm:cxn modelId="{032F1D14-ABFD-4E5E-B8E2-17494ADF304E}" type="presOf" srcId="{7E7256DE-9BC3-458F-B78F-322EF0F57495}" destId="{E24A8AD9-61DE-47DD-9566-347A371BF3A3}" srcOrd="0" destOrd="0" presId="urn:microsoft.com/office/officeart/2005/8/layout/default"/>
    <dgm:cxn modelId="{941BA621-EC45-4BD3-9EB7-117727D3C474}" srcId="{6A31B0B2-5BED-40ED-8B2E-15E95E47E58E}" destId="{7E7256DE-9BC3-458F-B78F-322EF0F57495}" srcOrd="1" destOrd="0" parTransId="{2FC7E359-F60B-44A7-A59D-23FF4B08B0C7}" sibTransId="{2D4BF1CC-1DAF-49E9-BA9C-E51794BF9797}"/>
    <dgm:cxn modelId="{AF2E0F35-C178-48F2-B571-1CFF28578233}" type="presOf" srcId="{E08E6DF6-EBDE-479F-9CE0-5573D83ED992}" destId="{661FBAFA-C735-48C4-AFC8-7C576D61A30B}" srcOrd="0" destOrd="0" presId="urn:microsoft.com/office/officeart/2005/8/layout/default"/>
    <dgm:cxn modelId="{02261635-2D3B-4ABD-8D05-F2382338B1BA}" srcId="{6A31B0B2-5BED-40ED-8B2E-15E95E47E58E}" destId="{437343D7-5DC1-48FB-AB6A-3389A0811672}" srcOrd="6" destOrd="0" parTransId="{74C49239-DDCF-48B8-A191-8C8E5DAC1201}" sibTransId="{E56C79C4-7C25-40B5-8E06-4292448A0A0D}"/>
    <dgm:cxn modelId="{E82DFB36-F625-40BE-8C07-DF25397FA261}" srcId="{6A31B0B2-5BED-40ED-8B2E-15E95E47E58E}" destId="{CF83E92C-EAD5-426E-881E-6CDD935287CF}" srcOrd="4" destOrd="0" parTransId="{305974E5-EE12-4A22-8FBC-08F7EF4B467F}" sibTransId="{2BA66C77-054A-4E1C-A3B4-29D69C442530}"/>
    <dgm:cxn modelId="{F395CA3C-15DA-425E-B183-F4E0256ED056}" type="presOf" srcId="{DB05A1D7-0204-43F5-8DC6-BC3C0011A65D}" destId="{C5247C29-7E4A-40BF-9126-54DA91F060C9}" srcOrd="0" destOrd="0" presId="urn:microsoft.com/office/officeart/2005/8/layout/default"/>
    <dgm:cxn modelId="{5535884F-CDE6-4727-987E-B46E752C5E78}" srcId="{6A31B0B2-5BED-40ED-8B2E-15E95E47E58E}" destId="{34058325-202A-4468-80BD-3183B44B7730}" srcOrd="5" destOrd="0" parTransId="{7B9E3152-55FD-4D23-B957-2F6051088C8A}" sibTransId="{EDFB0301-D70A-425F-B966-D4C74778AD5B}"/>
    <dgm:cxn modelId="{338C3771-665E-428A-BA33-CE6B6F11C73D}" srcId="{6A31B0B2-5BED-40ED-8B2E-15E95E47E58E}" destId="{38D9E520-3381-4E55-8BBF-315DBF5245E3}" srcOrd="0" destOrd="0" parTransId="{4248F43E-C55B-4809-A39F-55A69632F558}" sibTransId="{7E63C739-6CF0-4E23-99B7-0FAE32024C7C}"/>
    <dgm:cxn modelId="{312C3E94-5098-4642-8225-18E5F3F286FD}" type="presOf" srcId="{437343D7-5DC1-48FB-AB6A-3389A0811672}" destId="{89B69399-5C84-4369-A3B9-B6EF3C859AE3}" srcOrd="0" destOrd="0" presId="urn:microsoft.com/office/officeart/2005/8/layout/default"/>
    <dgm:cxn modelId="{2F39399A-32EC-408C-A851-7FC1198F9FFE}" type="presOf" srcId="{1F19A9D0-0081-4A2F-B5FE-4C884751C3D9}" destId="{F9872BB5-E841-4A39-82A6-0BAD0616D02C}" srcOrd="0" destOrd="0" presId="urn:microsoft.com/office/officeart/2005/8/layout/default"/>
    <dgm:cxn modelId="{F0CE15AD-D373-4172-9B4F-F45CC04079F0}" type="presOf" srcId="{6A31B0B2-5BED-40ED-8B2E-15E95E47E58E}" destId="{0BF8C1BB-7462-4D0B-9178-25DB4FBC5967}" srcOrd="0" destOrd="0" presId="urn:microsoft.com/office/officeart/2005/8/layout/default"/>
    <dgm:cxn modelId="{19F9D9B5-1BCE-400E-AA66-40DC05E9DADA}" type="presOf" srcId="{34058325-202A-4468-80BD-3183B44B7730}" destId="{45CA6A4F-6390-43B9-8C07-13BBA740BF46}" srcOrd="0" destOrd="0" presId="urn:microsoft.com/office/officeart/2005/8/layout/default"/>
    <dgm:cxn modelId="{4507ECC9-7B51-4207-AF35-F0110B93945A}" srcId="{6A31B0B2-5BED-40ED-8B2E-15E95E47E58E}" destId="{1F19A9D0-0081-4A2F-B5FE-4C884751C3D9}" srcOrd="2" destOrd="0" parTransId="{BB87A148-F78D-4990-AEFF-4E74BBBBCD9D}" sibTransId="{F8276A72-5DDC-4A3D-9303-EAB29CF119F1}"/>
    <dgm:cxn modelId="{1AE57FD2-E90D-40AD-83FF-A23D7B22CDCB}" srcId="{6A31B0B2-5BED-40ED-8B2E-15E95E47E58E}" destId="{DB05A1D7-0204-43F5-8DC6-BC3C0011A65D}" srcOrd="3" destOrd="0" parTransId="{7D7B15D3-A537-4C9C-AF0D-8B3B5B154E1D}" sibTransId="{8815F0AA-F47D-4515-8937-01BAE3C1DA51}"/>
    <dgm:cxn modelId="{C62D7BE9-F903-4B7D-9566-3C2A93E98BA8}" type="presOf" srcId="{38D9E520-3381-4E55-8BBF-315DBF5245E3}" destId="{35B306C5-39E5-4EEB-ABEE-261ADF1F05E3}" srcOrd="0" destOrd="0" presId="urn:microsoft.com/office/officeart/2005/8/layout/default"/>
    <dgm:cxn modelId="{1BC06041-E7D3-4C3C-914F-FC88CD772498}" type="presParOf" srcId="{0BF8C1BB-7462-4D0B-9178-25DB4FBC5967}" destId="{35B306C5-39E5-4EEB-ABEE-261ADF1F05E3}" srcOrd="0" destOrd="0" presId="urn:microsoft.com/office/officeart/2005/8/layout/default"/>
    <dgm:cxn modelId="{8F2D57E5-2E8D-47B6-845E-589F61391B31}" type="presParOf" srcId="{0BF8C1BB-7462-4D0B-9178-25DB4FBC5967}" destId="{7C3A81D8-7232-4BA2-BC80-44A97BC87570}" srcOrd="1" destOrd="0" presId="urn:microsoft.com/office/officeart/2005/8/layout/default"/>
    <dgm:cxn modelId="{60A331F1-7EBB-4792-9DF1-49A957B8E8FF}" type="presParOf" srcId="{0BF8C1BB-7462-4D0B-9178-25DB4FBC5967}" destId="{E24A8AD9-61DE-47DD-9566-347A371BF3A3}" srcOrd="2" destOrd="0" presId="urn:microsoft.com/office/officeart/2005/8/layout/default"/>
    <dgm:cxn modelId="{58A098A0-974D-4FBA-9362-B67F4EE139E5}" type="presParOf" srcId="{0BF8C1BB-7462-4D0B-9178-25DB4FBC5967}" destId="{BDD88266-0F29-4F0B-9AF5-7E26AE1BED9F}" srcOrd="3" destOrd="0" presId="urn:microsoft.com/office/officeart/2005/8/layout/default"/>
    <dgm:cxn modelId="{595124CA-8980-4F1D-B2D0-77DD852CC2A3}" type="presParOf" srcId="{0BF8C1BB-7462-4D0B-9178-25DB4FBC5967}" destId="{F9872BB5-E841-4A39-82A6-0BAD0616D02C}" srcOrd="4" destOrd="0" presId="urn:microsoft.com/office/officeart/2005/8/layout/default"/>
    <dgm:cxn modelId="{FCD7A6B4-89F2-4D54-BAA8-72A6ECB87A6D}" type="presParOf" srcId="{0BF8C1BB-7462-4D0B-9178-25DB4FBC5967}" destId="{96E1D650-153D-424A-A350-BB9BD8219343}" srcOrd="5" destOrd="0" presId="urn:microsoft.com/office/officeart/2005/8/layout/default"/>
    <dgm:cxn modelId="{91ED9438-3335-4299-9580-9C09328DF97F}" type="presParOf" srcId="{0BF8C1BB-7462-4D0B-9178-25DB4FBC5967}" destId="{C5247C29-7E4A-40BF-9126-54DA91F060C9}" srcOrd="6" destOrd="0" presId="urn:microsoft.com/office/officeart/2005/8/layout/default"/>
    <dgm:cxn modelId="{48C03640-5982-4243-95F5-25BBBAE8C995}" type="presParOf" srcId="{0BF8C1BB-7462-4D0B-9178-25DB4FBC5967}" destId="{B83FDFD3-7784-4C50-8FC1-5819536B1508}" srcOrd="7" destOrd="0" presId="urn:microsoft.com/office/officeart/2005/8/layout/default"/>
    <dgm:cxn modelId="{EF38CB47-F013-44D3-AA68-6006DCC7307B}" type="presParOf" srcId="{0BF8C1BB-7462-4D0B-9178-25DB4FBC5967}" destId="{6574B85B-0608-41B8-A25C-554129962565}" srcOrd="8" destOrd="0" presId="urn:microsoft.com/office/officeart/2005/8/layout/default"/>
    <dgm:cxn modelId="{CC4F2E16-6B8D-40A9-A622-05D530DCFB63}" type="presParOf" srcId="{0BF8C1BB-7462-4D0B-9178-25DB4FBC5967}" destId="{3BEF0C2D-238D-4BA7-B391-8BAAEC71DF33}" srcOrd="9" destOrd="0" presId="urn:microsoft.com/office/officeart/2005/8/layout/default"/>
    <dgm:cxn modelId="{2F777AA3-A946-47A9-9EF4-A5B45030B947}" type="presParOf" srcId="{0BF8C1BB-7462-4D0B-9178-25DB4FBC5967}" destId="{45CA6A4F-6390-43B9-8C07-13BBA740BF46}" srcOrd="10" destOrd="0" presId="urn:microsoft.com/office/officeart/2005/8/layout/default"/>
    <dgm:cxn modelId="{9532E89F-B849-48A1-A335-655E955959B8}" type="presParOf" srcId="{0BF8C1BB-7462-4D0B-9178-25DB4FBC5967}" destId="{F112FCB2-46E0-4F6D-A761-BE5A6073AB14}" srcOrd="11" destOrd="0" presId="urn:microsoft.com/office/officeart/2005/8/layout/default"/>
    <dgm:cxn modelId="{1B2C286D-0563-48B1-81B2-AE32376930CA}" type="presParOf" srcId="{0BF8C1BB-7462-4D0B-9178-25DB4FBC5967}" destId="{89B69399-5C84-4369-A3B9-B6EF3C859AE3}" srcOrd="12" destOrd="0" presId="urn:microsoft.com/office/officeart/2005/8/layout/default"/>
    <dgm:cxn modelId="{B3FCECE8-F100-42C7-92C3-5548A2DBE572}" type="presParOf" srcId="{0BF8C1BB-7462-4D0B-9178-25DB4FBC5967}" destId="{6A24737B-014B-48CC-81FB-A85A331A40A1}" srcOrd="13" destOrd="0" presId="urn:microsoft.com/office/officeart/2005/8/layout/default"/>
    <dgm:cxn modelId="{8EAB4E67-5781-4C87-BCB2-C5AF4E7CA0F2}" type="presParOf" srcId="{0BF8C1BB-7462-4D0B-9178-25DB4FBC5967}" destId="{661FBAFA-C735-48C4-AFC8-7C576D61A30B}"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306C5-39E5-4EEB-ABEE-261ADF1F05E3}">
      <dsp:nvSpPr>
        <dsp:cNvPr id="0" name=""/>
        <dsp:cNvSpPr/>
      </dsp:nvSpPr>
      <dsp:spPr>
        <a:xfrm>
          <a:off x="3080" y="385801"/>
          <a:ext cx="2444055" cy="14664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Drug Shortages </a:t>
          </a:r>
        </a:p>
      </dsp:txBody>
      <dsp:txXfrm>
        <a:off x="3080" y="385801"/>
        <a:ext cx="2444055" cy="1466433"/>
      </dsp:txXfrm>
    </dsp:sp>
    <dsp:sp modelId="{E24A8AD9-61DE-47DD-9566-347A371BF3A3}">
      <dsp:nvSpPr>
        <dsp:cNvPr id="0" name=""/>
        <dsp:cNvSpPr/>
      </dsp:nvSpPr>
      <dsp:spPr>
        <a:xfrm>
          <a:off x="2691541" y="385801"/>
          <a:ext cx="2444055" cy="1466433"/>
        </a:xfrm>
        <a:prstGeom prst="rect">
          <a:avLst/>
        </a:prstGeom>
        <a:solidFill>
          <a:schemeClr val="accent2">
            <a:hueOff val="920516"/>
            <a:satOff val="-2642"/>
            <a:lumOff val="-42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Monthly Newsletter</a:t>
          </a:r>
        </a:p>
      </dsp:txBody>
      <dsp:txXfrm>
        <a:off x="2691541" y="385801"/>
        <a:ext cx="2444055" cy="1466433"/>
      </dsp:txXfrm>
    </dsp:sp>
    <dsp:sp modelId="{F9872BB5-E841-4A39-82A6-0BAD0616D02C}">
      <dsp:nvSpPr>
        <dsp:cNvPr id="0" name=""/>
        <dsp:cNvSpPr/>
      </dsp:nvSpPr>
      <dsp:spPr>
        <a:xfrm>
          <a:off x="5380002" y="385801"/>
          <a:ext cx="2444055" cy="1466433"/>
        </a:xfrm>
        <a:prstGeom prst="rect">
          <a:avLst/>
        </a:prstGeom>
        <a:solidFill>
          <a:schemeClr val="accent2">
            <a:hueOff val="1841033"/>
            <a:satOff val="-5284"/>
            <a:lumOff val="-8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Industry Liaison</a:t>
          </a:r>
        </a:p>
      </dsp:txBody>
      <dsp:txXfrm>
        <a:off x="5380002" y="385801"/>
        <a:ext cx="2444055" cy="1466433"/>
      </dsp:txXfrm>
    </dsp:sp>
    <dsp:sp modelId="{C5247C29-7E4A-40BF-9126-54DA91F060C9}">
      <dsp:nvSpPr>
        <dsp:cNvPr id="0" name=""/>
        <dsp:cNvSpPr/>
      </dsp:nvSpPr>
      <dsp:spPr>
        <a:xfrm>
          <a:off x="8068463" y="385801"/>
          <a:ext cx="2444055" cy="1466433"/>
        </a:xfrm>
        <a:prstGeom prst="rect">
          <a:avLst/>
        </a:prstGeom>
        <a:solidFill>
          <a:schemeClr val="accent2">
            <a:hueOff val="2761549"/>
            <a:satOff val="-7926"/>
            <a:lumOff val="-126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Reverse Distribution Guidance</a:t>
          </a:r>
        </a:p>
      </dsp:txBody>
      <dsp:txXfrm>
        <a:off x="8068463" y="385801"/>
        <a:ext cx="2444055" cy="1466433"/>
      </dsp:txXfrm>
    </dsp:sp>
    <dsp:sp modelId="{6574B85B-0608-41B8-A25C-554129962565}">
      <dsp:nvSpPr>
        <dsp:cNvPr id="0" name=""/>
        <dsp:cNvSpPr/>
      </dsp:nvSpPr>
      <dsp:spPr>
        <a:xfrm>
          <a:off x="3080" y="2096640"/>
          <a:ext cx="2444055" cy="1466433"/>
        </a:xfrm>
        <a:prstGeom prst="rect">
          <a:avLst/>
        </a:prstGeom>
        <a:solidFill>
          <a:schemeClr val="accent2">
            <a:hueOff val="3682065"/>
            <a:satOff val="-10567"/>
            <a:lumOff val="-16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General Logistical Questions</a:t>
          </a:r>
        </a:p>
      </dsp:txBody>
      <dsp:txXfrm>
        <a:off x="3080" y="2096640"/>
        <a:ext cx="2444055" cy="1466433"/>
      </dsp:txXfrm>
    </dsp:sp>
    <dsp:sp modelId="{45CA6A4F-6390-43B9-8C07-13BBA740BF46}">
      <dsp:nvSpPr>
        <dsp:cNvPr id="0" name=""/>
        <dsp:cNvSpPr/>
      </dsp:nvSpPr>
      <dsp:spPr>
        <a:xfrm>
          <a:off x="2691541" y="2096640"/>
          <a:ext cx="2444055" cy="1466433"/>
        </a:xfrm>
        <a:prstGeom prst="rect">
          <a:avLst/>
        </a:prstGeom>
        <a:solidFill>
          <a:schemeClr val="accent2">
            <a:hueOff val="4602581"/>
            <a:satOff val="-13209"/>
            <a:lumOff val="-2114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MTF Liaison into DLA Troop Support</a:t>
          </a:r>
        </a:p>
      </dsp:txBody>
      <dsp:txXfrm>
        <a:off x="2691541" y="2096640"/>
        <a:ext cx="2444055" cy="1466433"/>
      </dsp:txXfrm>
    </dsp:sp>
    <dsp:sp modelId="{89B69399-5C84-4369-A3B9-B6EF3C859AE3}">
      <dsp:nvSpPr>
        <dsp:cNvPr id="0" name=""/>
        <dsp:cNvSpPr/>
      </dsp:nvSpPr>
      <dsp:spPr>
        <a:xfrm>
          <a:off x="5380002" y="2096640"/>
          <a:ext cx="2444055" cy="1466433"/>
        </a:xfrm>
        <a:prstGeom prst="rect">
          <a:avLst/>
        </a:prstGeom>
        <a:solidFill>
          <a:schemeClr val="accent2">
            <a:hueOff val="5523098"/>
            <a:satOff val="-15851"/>
            <a:lumOff val="-25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Advisor to multiple DHA and Corp Specific working groups</a:t>
          </a:r>
        </a:p>
      </dsp:txBody>
      <dsp:txXfrm>
        <a:off x="5380002" y="2096640"/>
        <a:ext cx="2444055" cy="1466433"/>
      </dsp:txXfrm>
    </dsp:sp>
    <dsp:sp modelId="{661FBAFA-C735-48C4-AFC8-7C576D61A30B}">
      <dsp:nvSpPr>
        <dsp:cNvPr id="0" name=""/>
        <dsp:cNvSpPr/>
      </dsp:nvSpPr>
      <dsp:spPr>
        <a:xfrm>
          <a:off x="8068463" y="2096640"/>
          <a:ext cx="2444055" cy="1466433"/>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National Strategy Initiatives – Pharm SCRMWG, NATO MPUG </a:t>
          </a:r>
        </a:p>
      </dsp:txBody>
      <dsp:txXfrm>
        <a:off x="8068463" y="2096640"/>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861E26-B471-419C-AD4A-B2BA1871D8F4}" type="datetimeFigureOut">
              <a:rPr lang="en-US" smtClean="0"/>
              <a:t>2/11/2025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C5A44B-AFA6-4726-925C-208C59584B03}" type="slidenum">
              <a:rPr lang="en-US" smtClean="0"/>
              <a:t>‹#›</a:t>
            </a:fld>
            <a:endParaRPr lang="en-US" dirty="0"/>
          </a:p>
        </p:txBody>
      </p:sp>
    </p:spTree>
    <p:extLst>
      <p:ext uri="{BB962C8B-B14F-4D97-AF65-F5344CB8AC3E}">
        <p14:creationId xmlns:p14="http://schemas.microsoft.com/office/powerpoint/2010/main" val="2642458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BA16A-D396-4A79-9663-3B4A3162ADD9}" type="datetimeFigureOut">
              <a:rPr lang="en-US" smtClean="0"/>
              <a:t>2/11/2025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06D3B-C844-4341-A8E9-AE5B747DFAED}" type="slidenum">
              <a:rPr lang="en-US" smtClean="0"/>
              <a:t>‹#›</a:t>
            </a:fld>
            <a:endParaRPr lang="en-US" dirty="0"/>
          </a:p>
        </p:txBody>
      </p:sp>
    </p:spTree>
    <p:extLst>
      <p:ext uri="{BB962C8B-B14F-4D97-AF65-F5344CB8AC3E}">
        <p14:creationId xmlns:p14="http://schemas.microsoft.com/office/powerpoint/2010/main" val="124943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06D3B-C844-4341-A8E9-AE5B747DFAED}" type="slidenum">
              <a:rPr lang="en-US" smtClean="0"/>
              <a:t>1</a:t>
            </a:fld>
            <a:endParaRPr lang="en-US" dirty="0"/>
          </a:p>
        </p:txBody>
      </p:sp>
    </p:spTree>
    <p:extLst>
      <p:ext uri="{BB962C8B-B14F-4D97-AF65-F5344CB8AC3E}">
        <p14:creationId xmlns:p14="http://schemas.microsoft.com/office/powerpoint/2010/main" val="1163251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39687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7136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315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4E8FA-5418-E0B6-3699-08F0173ABE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4046DF-5C25-F20A-0342-BB2EA034E9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9A1927-ADC0-C6BD-3159-E8FA3FA28E17}"/>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F81823EA-A92D-678E-ECC7-76572628E4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248BD7-9181-E550-148A-2AFD3C254762}"/>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3077551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CD624-9654-2A56-C42F-3F6A95BE60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0F826D-B437-8103-8386-AB11E5C190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E4730-3C44-096F-23FC-11071C321D4F}"/>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37BE449C-B283-82FA-F138-467396702A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220924-0080-51CA-C0F6-5F9555D1FC4A}"/>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3149471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0BE1-9908-1081-79E2-BDF1A11E61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3FD21-0C36-4A04-5590-902CCF6115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9E22B9-8716-25AF-DE56-A019A4BDA448}"/>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689128A2-35AB-BD77-7DA2-4B5A624AE2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929BE0-FD98-7A65-BE16-D545D5551083}"/>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2617185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25D1-C9BF-75F5-65F6-BD7620B88D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C49A2D-81A3-FBC0-9D04-5E2FCFC1C8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15C74C-A796-20AF-E0BF-2393A49934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66AF60-2FF3-7574-7D8C-B4C974162BE4}"/>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6" name="Footer Placeholder 5">
            <a:extLst>
              <a:ext uri="{FF2B5EF4-FFF2-40B4-BE49-F238E27FC236}">
                <a16:creationId xmlns:a16="http://schemas.microsoft.com/office/drawing/2014/main" id="{09D2DC69-C990-5E9F-DB48-E7B92FE847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5A6ECFC-D994-34CC-CAD4-C5CA19C07684}"/>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17758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B28E-B848-A618-D4F0-19A7EA66D2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B64DA4-2EA7-0A90-75F3-4424A9C833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1AE58D-D14B-B34F-8C0C-AD2B3E0224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E3052D-8A82-87D6-025C-F9C2C17A5D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1AF8A7-B7BB-5F40-9D69-0F80166B77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A79BEA-22A4-484B-678F-602059DBE399}"/>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8" name="Footer Placeholder 7">
            <a:extLst>
              <a:ext uri="{FF2B5EF4-FFF2-40B4-BE49-F238E27FC236}">
                <a16:creationId xmlns:a16="http://schemas.microsoft.com/office/drawing/2014/main" id="{14DAE5E0-F312-CBC8-43A6-355B4D005D5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5720D65-4A40-BA21-69A9-649AEAD5871D}"/>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328916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542F-2968-E408-8637-99C5EAFF72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57FB7C-9D8D-47A7-64D7-012CE35A4CD9}"/>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4" name="Footer Placeholder 3">
            <a:extLst>
              <a:ext uri="{FF2B5EF4-FFF2-40B4-BE49-F238E27FC236}">
                <a16:creationId xmlns:a16="http://schemas.microsoft.com/office/drawing/2014/main" id="{4E112083-84CD-6EEC-0763-414795C5E77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1D96883-CE80-123A-74C8-6BA08B8ECE2D}"/>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2076637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1B82BE-43AB-8D95-A784-4611665955E1}"/>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3" name="Footer Placeholder 2">
            <a:extLst>
              <a:ext uri="{FF2B5EF4-FFF2-40B4-BE49-F238E27FC236}">
                <a16:creationId xmlns:a16="http://schemas.microsoft.com/office/drawing/2014/main" id="{35D96472-46B5-1254-C244-E5CE9D21249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DD29F93-FFBA-D486-7A7A-6FF3CE07B6F3}"/>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40474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F523-15CE-E47E-2A08-E39642E936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2A9E39-FE86-136F-C95C-F73BB9C2A5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18E018-C266-357E-637F-91F6B86C1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A7350-DC2E-54FD-D436-64D8802F87E1}"/>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6" name="Footer Placeholder 5">
            <a:extLst>
              <a:ext uri="{FF2B5EF4-FFF2-40B4-BE49-F238E27FC236}">
                <a16:creationId xmlns:a16="http://schemas.microsoft.com/office/drawing/2014/main" id="{00C893A6-77C1-2BDD-ED71-F848880AF9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3E745CF-2995-9111-994E-1A3029A3AEB0}"/>
              </a:ext>
            </a:extLst>
          </p:cNvPr>
          <p:cNvSpPr>
            <a:spLocks noGrp="1"/>
          </p:cNvSpPr>
          <p:nvPr>
            <p:ph type="sldNum" sz="quarter" idx="12"/>
          </p:nvPr>
        </p:nvSpPr>
        <p:spPr/>
        <p:txBody>
          <a:bodyPr/>
          <a:lstStyle/>
          <a:p>
            <a:fld id="{8AAEBD2B-CE83-40A0-A050-AD835FE5760A}" type="slidenum">
              <a:rPr lang="en-US" smtClean="0"/>
              <a:t>‹#›</a:t>
            </a:fld>
            <a:endParaRPr lang="en-US" dirty="0"/>
          </a:p>
        </p:txBody>
      </p:sp>
      <p:sp>
        <p:nvSpPr>
          <p:cNvPr id="8" name="Title Placeholder 1">
            <a:extLst>
              <a:ext uri="{FF2B5EF4-FFF2-40B4-BE49-F238E27FC236}">
                <a16:creationId xmlns:a16="http://schemas.microsoft.com/office/drawing/2014/main" id="{2893167B-FEB1-1888-A29B-F1069B72A349}"/>
              </a:ext>
            </a:extLst>
          </p:cNvPr>
          <p:cNvSpPr txBox="1">
            <a:spLocks/>
          </p:cNvSpPr>
          <p:nvPr userDrawn="1"/>
        </p:nvSpPr>
        <p:spPr>
          <a:xfrm>
            <a:off x="1479479" y="403474"/>
            <a:ext cx="11493218" cy="72998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rgbClr val="002060"/>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Tree>
    <p:extLst>
      <p:ext uri="{BB962C8B-B14F-4D97-AF65-F5344CB8AC3E}">
        <p14:creationId xmlns:p14="http://schemas.microsoft.com/office/powerpoint/2010/main" val="3043602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C5A28-8573-0979-2EAC-63235125C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80237C-7C31-F37F-08BC-C4E9AD912B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19AD4E-C245-0851-2034-AD1DA9F4D3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A23BBB-5DD6-67AB-042B-759A78D7DDA3}"/>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6" name="Footer Placeholder 5">
            <a:extLst>
              <a:ext uri="{FF2B5EF4-FFF2-40B4-BE49-F238E27FC236}">
                <a16:creationId xmlns:a16="http://schemas.microsoft.com/office/drawing/2014/main" id="{61582A17-7A67-926C-3A20-05B8C24D6A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8F9B649-A756-1714-D960-C44D67F754E2}"/>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315241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98D25-41FD-BC73-07E5-346519BE4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8B45D2-4B90-C51D-EA3A-E0F8CDB8B7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FED8DA-FB62-586A-0A1E-7F6C7AA6099C}"/>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5D6DCD34-0714-E4D6-501C-FDC675FB8D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4D9808-29F3-09BC-5048-96C8862FDDA3}"/>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424838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B25113-5957-BFAD-8319-A14B302605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C5A84A-6606-39DF-7241-C87E27BB87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6AB27-F853-AF0B-F323-97EEFE6F13E2}"/>
              </a:ext>
            </a:extLst>
          </p:cNvPr>
          <p:cNvSpPr>
            <a:spLocks noGrp="1"/>
          </p:cNvSpPr>
          <p:nvPr>
            <p:ph type="dt" sz="half" idx="10"/>
          </p:nvPr>
        </p:nvSpPr>
        <p:spPr/>
        <p:txBody>
          <a:body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5B5A1C01-95CE-5595-D39D-E22BD7ACEA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B7F3FE-7E2E-9835-537F-F93120ADE42D}"/>
              </a:ext>
            </a:extLst>
          </p:cNvPr>
          <p:cNvSpPr>
            <a:spLocks noGrp="1"/>
          </p:cNvSpPr>
          <p:nvPr>
            <p:ph type="sldNum" sz="quarter" idx="12"/>
          </p:nvPr>
        </p:nvSpPr>
        <p:spPr/>
        <p:txBody>
          <a:bodyPr/>
          <a:lstStyle/>
          <a:p>
            <a:fld id="{8AAEBD2B-CE83-40A0-A050-AD835FE5760A}" type="slidenum">
              <a:rPr lang="en-US" smtClean="0"/>
              <a:t>‹#›</a:t>
            </a:fld>
            <a:endParaRPr lang="en-US" dirty="0"/>
          </a:p>
        </p:txBody>
      </p:sp>
    </p:spTree>
    <p:extLst>
      <p:ext uri="{BB962C8B-B14F-4D97-AF65-F5344CB8AC3E}">
        <p14:creationId xmlns:p14="http://schemas.microsoft.com/office/powerpoint/2010/main" val="3582459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0845199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97977521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3350899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01923649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33141329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46520776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4171393906"/>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94825696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55803427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82514746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1" userDrawn="1">
  <p:cSld name="Custom Layout 1">
    <p:spTree>
      <p:nvGrpSpPr>
        <p:cNvPr id="1" name="Shape 16"/>
        <p:cNvGrpSpPr/>
        <p:nvPr/>
      </p:nvGrpSpPr>
      <p:grpSpPr>
        <a:xfrm>
          <a:off x="0" y="0"/>
          <a:ext cx="0" cy="0"/>
          <a:chOff x="0" y="0"/>
          <a:chExt cx="0" cy="0"/>
        </a:xfrm>
      </p:grpSpPr>
      <p:sp>
        <p:nvSpPr>
          <p:cNvPr id="18" name="Google Shape;18;g123963dcaa2_0_20"/>
          <p:cNvSpPr txBox="1">
            <a:spLocks noGrp="1"/>
          </p:cNvSpPr>
          <p:nvPr>
            <p:ph type="title"/>
          </p:nvPr>
        </p:nvSpPr>
        <p:spPr>
          <a:xfrm>
            <a:off x="2670000" y="457200"/>
            <a:ext cx="6852000" cy="915300"/>
          </a:xfrm>
          <a:prstGeom prst="rect">
            <a:avLst/>
          </a:prstGeom>
          <a:noFill/>
          <a:ln>
            <a:noFill/>
          </a:ln>
        </p:spPr>
        <p:txBody>
          <a:bodyPr spcFirstLastPara="1" wrap="square" lIns="91425" tIns="91425" rIns="91425" bIns="91425" anchor="t" anchorCtr="0">
            <a:noAutofit/>
          </a:bodyPr>
          <a:lstStyle>
            <a:lvl1pPr lvl="0" rtl="0">
              <a:lnSpc>
                <a:spcPct val="105000"/>
              </a:lnSpc>
              <a:spcBef>
                <a:spcPts val="0"/>
              </a:spcBef>
              <a:spcAft>
                <a:spcPts val="0"/>
              </a:spcAft>
              <a:buClr>
                <a:schemeClr val="dk2"/>
              </a:buClr>
              <a:buSzPts val="3600"/>
              <a:buFont typeface="Barlow Semi Condensed Medium"/>
              <a:buNone/>
              <a:defRPr sz="3600">
                <a:solidFill>
                  <a:schemeClr val="dk2"/>
                </a:solidFill>
                <a:latin typeface="Barlow Semi Condensed Medium"/>
                <a:ea typeface="Barlow Semi Condensed Medium"/>
                <a:cs typeface="Barlow Semi Condensed Medium"/>
                <a:sym typeface="Barlow Semi Condensed Medium"/>
              </a:defRPr>
            </a:lvl1pPr>
            <a:lvl2pPr lvl="1"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endParaRPr dirty="0"/>
          </a:p>
        </p:txBody>
      </p:sp>
      <p:sp>
        <p:nvSpPr>
          <p:cNvPr id="19" name="Google Shape;19;g123963dcaa2_0_20"/>
          <p:cNvSpPr txBox="1">
            <a:spLocks noGrp="1"/>
          </p:cNvSpPr>
          <p:nvPr>
            <p:ph type="body" idx="1"/>
          </p:nvPr>
        </p:nvSpPr>
        <p:spPr>
          <a:xfrm>
            <a:off x="1307400" y="1609225"/>
            <a:ext cx="9577200" cy="4791600"/>
          </a:xfrm>
          <a:prstGeom prst="rect">
            <a:avLst/>
          </a:prstGeom>
          <a:noFill/>
          <a:ln>
            <a:noFill/>
          </a:ln>
        </p:spPr>
        <p:txBody>
          <a:bodyPr spcFirstLastPara="1" wrap="square" lIns="91425" tIns="91425" rIns="91425" bIns="91425" anchor="t" anchorCtr="0">
            <a:noAutofit/>
          </a:bodyPr>
          <a:lstStyle>
            <a:lvl1pPr marL="457200" lvl="0"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1pPr>
            <a:lvl2pPr marL="914400" lvl="1"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2pPr>
            <a:lvl3pPr marL="1371600" lvl="2"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3pPr>
            <a:lvl4pPr marL="1828800" lvl="3"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4pPr>
            <a:lvl5pPr marL="2286000" lvl="4"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5pPr>
            <a:lvl6pPr marL="2743200" lvl="5"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6pPr>
            <a:lvl7pPr marL="3200400" lvl="6"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7pPr>
            <a:lvl8pPr marL="3657600" lvl="7"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8pPr>
            <a:lvl9pPr marL="4114800" lvl="8" indent="-355600">
              <a:lnSpc>
                <a:spcPct val="125000"/>
              </a:lnSpc>
              <a:spcBef>
                <a:spcPts val="0"/>
              </a:spcBef>
              <a:spcAft>
                <a:spcPts val="0"/>
              </a:spcAft>
              <a:buSzPts val="2000"/>
              <a:buFont typeface="EB Garamond"/>
              <a:buChar char="■"/>
              <a:defRPr sz="2000">
                <a:latin typeface="EB Garamond"/>
                <a:ea typeface="EB Garamond"/>
                <a:cs typeface="EB Garamond"/>
                <a:sym typeface="EB Garamond"/>
              </a:defRPr>
            </a:lvl9pPr>
          </a:lstStyle>
          <a:p>
            <a:endParaRPr dirty="0"/>
          </a:p>
        </p:txBody>
      </p:sp>
      <p:sp>
        <p:nvSpPr>
          <p:cNvPr id="4" name="Slide Number Placeholder 5">
            <a:extLst>
              <a:ext uri="{FF2B5EF4-FFF2-40B4-BE49-F238E27FC236}">
                <a16:creationId xmlns:a16="http://schemas.microsoft.com/office/drawing/2014/main" id="{8111D7AB-5ACB-6C09-FADE-4D1B73D3179A}"/>
              </a:ext>
            </a:extLst>
          </p:cNvPr>
          <p:cNvSpPr>
            <a:spLocks noGrp="1"/>
          </p:cNvSpPr>
          <p:nvPr>
            <p:ph type="sldNum" sz="quarter" idx="12"/>
          </p:nvPr>
        </p:nvSpPr>
        <p:spPr>
          <a:xfrm>
            <a:off x="11081335" y="6281651"/>
            <a:ext cx="641465" cy="365125"/>
          </a:xfrm>
        </p:spPr>
        <p:txBody>
          <a:bodyPr/>
          <a:lstStyle>
            <a:lvl1pPr>
              <a:defRPr>
                <a:solidFill>
                  <a:srgbClr val="0FA92C"/>
                </a:solidFill>
              </a:defRPr>
            </a:lvl1pPr>
          </a:lstStyle>
          <a:p>
            <a:fld id="{6AE39000-5863-4755-8F11-6CA8CDD439B7}" type="slidenum">
              <a:rPr lang="en-US" smtClean="0"/>
              <a:pPr/>
              <a:t>‹#›</a:t>
            </a:fld>
            <a:endParaRPr lang="en-US" dirty="0"/>
          </a:p>
        </p:txBody>
      </p:sp>
    </p:spTree>
    <p:extLst>
      <p:ext uri="{BB962C8B-B14F-4D97-AF65-F5344CB8AC3E}">
        <p14:creationId xmlns:p14="http://schemas.microsoft.com/office/powerpoint/2010/main" val="1836118512"/>
      </p:ext>
    </p:extLst>
  </p:cSld>
  <p:clrMapOvr>
    <a:masterClrMapping/>
  </p:clrMapOvr>
  <p:extLst>
    <p:ext uri="{DCECCB84-F9BA-43D5-87BE-67443E8EF086}">
      <p15:sldGuideLst xmlns:p15="http://schemas.microsoft.com/office/powerpoint/2012/main">
        <p15:guide id="1" pos="288">
          <p15:clr>
            <a:srgbClr val="FA7B17"/>
          </p15:clr>
        </p15:guide>
        <p15:guide id="2" orient="horz" pos="288">
          <p15:clr>
            <a:srgbClr val="FA7B17"/>
          </p15:clr>
        </p15:guide>
        <p15:guide id="3" orient="horz" pos="4032">
          <p15:clr>
            <a:srgbClr val="FA7B17"/>
          </p15:clr>
        </p15:guide>
        <p15:guide id="4" pos="7392">
          <p15:clr>
            <a:srgbClr val="FA7B17"/>
          </p15:clr>
        </p15:guide>
        <p15:guide id="5" orient="horz" pos="2160">
          <p15:clr>
            <a:srgbClr val="FA7B17"/>
          </p15:clr>
        </p15:guide>
        <p15:guide id="6" pos="3840">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37116564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82684295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892319929"/>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03047148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378167117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79798228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969181768"/>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788967153"/>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29499214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300527735"/>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108504102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254487100"/>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4210387507"/>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032506311"/>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9" name="Rectangle 2"/>
          <p:cNvSpPr>
            <a:spLocks noGrp="1" noChangeArrowheads="1"/>
          </p:cNvSpPr>
          <p:nvPr>
            <p:ph type="ctrTitle"/>
          </p:nvPr>
        </p:nvSpPr>
        <p:spPr>
          <a:xfrm>
            <a:off x="-1" y="3933048"/>
            <a:ext cx="12191999" cy="1143000"/>
          </a:xfrm>
        </p:spPr>
        <p:txBody>
          <a:bodyPr/>
          <a:lstStyle>
            <a:lvl1pPr algn="ctr">
              <a:lnSpc>
                <a:spcPct val="90000"/>
              </a:lnSpc>
              <a:defRPr>
                <a:solidFill>
                  <a:schemeClr val="bg1"/>
                </a:solidFill>
              </a:defRPr>
            </a:lvl1pPr>
          </a:lstStyle>
          <a:p>
            <a:r>
              <a:rPr lang="en-US" dirty="0"/>
              <a:t>Click to edit Master title style</a:t>
            </a:r>
          </a:p>
        </p:txBody>
      </p:sp>
      <p:sp>
        <p:nvSpPr>
          <p:cNvPr id="10" name="Rectangle 3"/>
          <p:cNvSpPr>
            <a:spLocks noGrp="1" noChangeArrowheads="1"/>
          </p:cNvSpPr>
          <p:nvPr>
            <p:ph type="subTitle" idx="1"/>
          </p:nvPr>
        </p:nvSpPr>
        <p:spPr>
          <a:xfrm>
            <a:off x="0" y="5180763"/>
            <a:ext cx="12191999" cy="1752600"/>
          </a:xfrm>
        </p:spPr>
        <p:txBody>
          <a:bodyPr/>
          <a:lstStyle>
            <a:lvl1pPr marL="0" indent="0" algn="ctr">
              <a:lnSpc>
                <a:spcPct val="90000"/>
              </a:lnSpc>
              <a:buFont typeface="Times" charset="0"/>
              <a:buNone/>
              <a:defRPr sz="3600" b="1">
                <a:solidFill>
                  <a:schemeClr val="bg1"/>
                </a:solidFill>
              </a:defRPr>
            </a:lvl1pPr>
          </a:lstStyle>
          <a:p>
            <a:r>
              <a:rPr lang="en-US" dirty="0"/>
              <a:t>Click to edit Master subtitle style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493" y="1552113"/>
            <a:ext cx="11200901" cy="3753773"/>
          </a:xfrm>
        </p:spPr>
        <p:txBody>
          <a:bodyPr/>
          <a:lstStyle>
            <a:lvl1pPr algn="l">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765B0A4E-4840-4BA1-B806-C912871E82B4}"/>
              </a:ext>
            </a:extLst>
          </p:cNvPr>
          <p:cNvSpPr>
            <a:spLocks noGrp="1"/>
          </p:cNvSpPr>
          <p:nvPr>
            <p:ph type="title"/>
          </p:nvPr>
        </p:nvSpPr>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7DE94A1F-468D-4CC8-BA6D-26F29F256C82}"/>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8064" y="1614565"/>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0D46CCA9-E8D8-498A-8EF2-84542DDC8884}"/>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1404DCB1-569C-456B-9FF1-17C0B6399860}"/>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7334" y="1576128"/>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1576128"/>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55A3A0ED-62B7-4A10-9ED9-83303A881A02}"/>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922A0A62-4386-44CB-BA8F-F30C89CA0D1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5745" y="1708495"/>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529853"/>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1708495"/>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529853"/>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13E3EA7-DF6C-4769-9EF7-A8DC23E25132}"/>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B0EADF15-53E2-4C41-A85C-B31194235B7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302B-AA0D-44C8-ADFE-00740B46791F}"/>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9D8302E4-6728-4CD3-8015-6ADF19BF34F8}"/>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77332" y="2577004"/>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0">
            <a:extLst>
              <a:ext uri="{FF2B5EF4-FFF2-40B4-BE49-F238E27FC236}">
                <a16:creationId xmlns:a16="http://schemas.microsoft.com/office/drawing/2014/main" id="{0F1DDEB3-C667-4491-842E-C30D9CB42205}"/>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B252576B-7657-48FC-9AFA-1EB58FC41ED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
        <p:nvSpPr>
          <p:cNvPr id="13" name="Title 1">
            <a:extLst>
              <a:ext uri="{FF2B5EF4-FFF2-40B4-BE49-F238E27FC236}">
                <a16:creationId xmlns:a16="http://schemas.microsoft.com/office/drawing/2014/main" id="{ABD2DBAC-6848-4097-851E-594BFED14965}"/>
              </a:ext>
            </a:extLst>
          </p:cNvPr>
          <p:cNvSpPr txBox="1">
            <a:spLocks/>
          </p:cNvSpPr>
          <p:nvPr userDrawn="1"/>
        </p:nvSpPr>
        <p:spPr>
          <a:xfrm>
            <a:off x="677333" y="1589315"/>
            <a:ext cx="8596667"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400" b="0" kern="1200">
                <a:solidFill>
                  <a:srgbClr val="002060"/>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apti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9946" y="1510384"/>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0F189F6-6CEB-4FD0-8CDC-3702C6E0EF08}"/>
              </a:ext>
            </a:extLst>
          </p:cNvPr>
          <p:cNvSpPr>
            <a:spLocks noGrp="1"/>
          </p:cNvSpPr>
          <p:nvPr>
            <p:ph type="title"/>
          </p:nvPr>
        </p:nvSpPr>
        <p:spPr/>
        <p:txBody>
          <a:bodyPr/>
          <a:lstStyle/>
          <a:p>
            <a:r>
              <a:rPr lang="en-US"/>
              <a:t>Click to edit Master title style</a:t>
            </a:r>
          </a:p>
        </p:txBody>
      </p:sp>
      <p:sp>
        <p:nvSpPr>
          <p:cNvPr id="8" name="Footer Placeholder 7">
            <a:extLst>
              <a:ext uri="{FF2B5EF4-FFF2-40B4-BE49-F238E27FC236}">
                <a16:creationId xmlns:a16="http://schemas.microsoft.com/office/drawing/2014/main" id="{C2A5223C-9C1A-4F01-ADA7-2E94E9DD9C67}"/>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36578" y="1549823"/>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36578" y="209816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697CC8B7-5D4B-4FFB-A5D0-D021E123AD5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ED55A31-0FC8-43ED-A3CB-9E6C28AFDFA9}"/>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me Car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2239" y="1473164"/>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CACA6302-962C-4566-995D-712FD0A81191}"/>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D08FA650-1C1F-42D9-9313-E8EB92CAA01E}"/>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Name Card">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601142" y="1680096"/>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1142" y="2541706"/>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 name="Title 1">
            <a:extLst>
              <a:ext uri="{FF2B5EF4-FFF2-40B4-BE49-F238E27FC236}">
                <a16:creationId xmlns:a16="http://schemas.microsoft.com/office/drawing/2014/main" id="{1716691C-7E96-4A31-9C28-61316D0D985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8731AFA-3B7A-4A9B-BE25-E403E94E9B54}"/>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rue or False">
    <p:spTree>
      <p:nvGrpSpPr>
        <p:cNvPr id="1" name=""/>
        <p:cNvGrpSpPr/>
        <p:nvPr/>
      </p:nvGrpSpPr>
      <p:grpSpPr>
        <a:xfrm>
          <a:off x="0" y="0"/>
          <a:ext cx="0" cy="0"/>
          <a:chOff x="0" y="0"/>
          <a:chExt cx="0" cy="0"/>
        </a:xfrm>
      </p:grpSpPr>
      <p:sp>
        <p:nvSpPr>
          <p:cNvPr id="23" name="Text Placeholder 9"/>
          <p:cNvSpPr>
            <a:spLocks noGrp="1"/>
          </p:cNvSpPr>
          <p:nvPr>
            <p:ph type="body" sz="quarter" idx="13"/>
          </p:nvPr>
        </p:nvSpPr>
        <p:spPr>
          <a:xfrm>
            <a:off x="469942" y="1486816"/>
            <a:ext cx="8596669" cy="514248"/>
          </a:xfrm>
        </p:spPr>
        <p:txBody>
          <a:bodyPr anchor="b">
            <a:noAutofit/>
          </a:bodyPr>
          <a:lstStyle>
            <a:lvl1pPr marL="0" indent="0">
              <a:buFontTx/>
              <a:buNone/>
              <a:defRPr sz="2400">
                <a:solidFill>
                  <a:srgbClr val="045184"/>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469943" y="2507299"/>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1DD8D219-5498-4166-99F0-0017278DE77F}"/>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97CCE04-B78A-4F48-9D8B-6175585D31AE}"/>
              </a:ext>
            </a:extLst>
          </p:cNvPr>
          <p:cNvSpPr>
            <a:spLocks noGrp="1"/>
          </p:cNvSpPr>
          <p:nvPr>
            <p:ph type="ftr" sz="quarter" idx="14"/>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12199" y="1925490"/>
            <a:ext cx="11228260" cy="3908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BAB8BD6-B09F-42D3-BDA6-A3BA4B92B60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1E83D529-62B4-47CC-95B0-65E53F5008D1}"/>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26FABC-EFE1-FE62-9363-B7CD50C3E0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7C8BF4-31BD-A182-1C79-22D70A9DD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A2F65-EE13-DACB-DC50-3C673F6BB4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7F4828-657F-4797-A679-83C5E1D3F1DC}" type="datetimeFigureOut">
              <a:rPr lang="en-US" smtClean="0"/>
              <a:t>2/11/2025</a:t>
            </a:fld>
            <a:endParaRPr lang="en-US" dirty="0"/>
          </a:p>
        </p:txBody>
      </p:sp>
      <p:sp>
        <p:nvSpPr>
          <p:cNvPr id="5" name="Footer Placeholder 4">
            <a:extLst>
              <a:ext uri="{FF2B5EF4-FFF2-40B4-BE49-F238E27FC236}">
                <a16:creationId xmlns:a16="http://schemas.microsoft.com/office/drawing/2014/main" id="{526E4385-E8B2-8501-D416-23F1CAB208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CF267AD-A2BB-3E01-B6B7-2CA4666C44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AEBD2B-CE83-40A0-A050-AD835FE5760A}" type="slidenum">
              <a:rPr lang="en-US" smtClean="0"/>
              <a:t>‹#›</a:t>
            </a:fld>
            <a:endParaRPr lang="en-US" dirty="0"/>
          </a:p>
        </p:txBody>
      </p:sp>
      <p:sp>
        <p:nvSpPr>
          <p:cNvPr id="7" name="Rectangle 2">
            <a:extLst>
              <a:ext uri="{FF2B5EF4-FFF2-40B4-BE49-F238E27FC236}">
                <a16:creationId xmlns:a16="http://schemas.microsoft.com/office/drawing/2014/main" id="{DBFED60F-821C-4008-29DA-997CDEA1B7BB}"/>
              </a:ext>
            </a:extLst>
          </p:cNvPr>
          <p:cNvSpPr txBox="1">
            <a:spLocks noChangeArrowheads="1"/>
          </p:cNvSpPr>
          <p:nvPr userDrawn="1"/>
        </p:nvSpPr>
        <p:spPr bwMode="auto">
          <a:xfrm>
            <a:off x="0" y="1248169"/>
            <a:ext cx="12192000" cy="78032"/>
          </a:xfrm>
          <a:prstGeom prst="rect">
            <a:avLst/>
          </a:prstGeom>
          <a:solidFill>
            <a:srgbClr val="921E30"/>
          </a:solidFill>
          <a:ln w="9525">
            <a:solidFill>
              <a:srgbClr val="BBE0E3"/>
            </a:solidFill>
            <a:miter lim="800000"/>
            <a:headEnd/>
            <a:tailEnd/>
          </a:ln>
        </p:spPr>
        <p:txBody>
          <a:bodyPr anchor="ctr"/>
          <a:lstStyle/>
          <a:p>
            <a:pPr algn="l">
              <a:defRPr/>
            </a:pPr>
            <a:endParaRPr lang="en-US" sz="3600" b="1" dirty="0">
              <a:solidFill>
                <a:srgbClr val="192B77"/>
              </a:solidFill>
              <a:latin typeface="Arial" charset="0"/>
              <a:cs typeface="Geneva" charset="-128"/>
            </a:endParaRPr>
          </a:p>
        </p:txBody>
      </p:sp>
    </p:spTree>
    <p:extLst>
      <p:ext uri="{BB962C8B-B14F-4D97-AF65-F5344CB8AC3E}">
        <p14:creationId xmlns:p14="http://schemas.microsoft.com/office/powerpoint/2010/main" val="374581981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649" r:id="rId37"/>
    <p:sldLayoutId id="2147483650" r:id="rId38"/>
    <p:sldLayoutId id="2147483651" r:id="rId39"/>
    <p:sldLayoutId id="2147483665" r:id="rId40"/>
    <p:sldLayoutId id="2147483653" r:id="rId41"/>
    <p:sldLayoutId id="2147483655" r:id="rId42"/>
    <p:sldLayoutId id="2147483657" r:id="rId43"/>
    <p:sldLayoutId id="2147483660" r:id="rId44"/>
    <p:sldLayoutId id="2147483661" r:id="rId45"/>
    <p:sldLayoutId id="2147483662" r:id="rId46"/>
    <p:sldLayoutId id="2147483663" r:id="rId47"/>
    <p:sldLayoutId id="2147483664" r:id="rId48"/>
    <p:sldLayoutId id="2147483667" r:id="rId4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medical.dla.mil/" TargetMode="Externa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hyperlink" Target="mailto:CPOC@dla.mil" TargetMode="Externa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3" Type="http://schemas.openxmlformats.org/officeDocument/2006/relationships/hyperlink" Target="mailto:sooyun.kim@dla.mil" TargetMode="External"/><Relationship Id="rId2" Type="http://schemas.openxmlformats.org/officeDocument/2006/relationships/hyperlink" Target="mailto:charles.stallings@dla.mil" TargetMode="External"/><Relationship Id="rId1" Type="http://schemas.openxmlformats.org/officeDocument/2006/relationships/slideLayout" Target="../slideLayouts/slideLayout22.xml"/><Relationship Id="rId5" Type="http://schemas.openxmlformats.org/officeDocument/2006/relationships/image" Target="../media/image27.png"/><Relationship Id="rId4" Type="http://schemas.openxmlformats.org/officeDocument/2006/relationships/hyperlink" Target="mailto:cpos@dla.mi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3584575"/>
            <a:ext cx="12192000" cy="1285875"/>
          </a:xfrm>
        </p:spPr>
        <p:txBody>
          <a:bodyPr>
            <a:noAutofit/>
          </a:bodyPr>
          <a:lstStyle/>
          <a:p>
            <a:pPr eaLnBrk="1" hangingPunct="1"/>
            <a:r>
              <a:rPr lang="en-US" altLang="en-US" sz="4800" dirty="0"/>
              <a:t>DLA Troop Support Update: Supplying the Needs of Warfighters and Nation</a:t>
            </a:r>
          </a:p>
        </p:txBody>
      </p:sp>
      <p:sp>
        <p:nvSpPr>
          <p:cNvPr id="5" name="Rectangle 3"/>
          <p:cNvSpPr>
            <a:spLocks noGrp="1" noChangeArrowheads="1"/>
          </p:cNvSpPr>
          <p:nvPr>
            <p:ph type="subTitle" idx="1"/>
          </p:nvPr>
        </p:nvSpPr>
        <p:spPr>
          <a:xfrm>
            <a:off x="0" y="5139267"/>
            <a:ext cx="12192000" cy="1464279"/>
          </a:xfrm>
        </p:spPr>
        <p:txBody>
          <a:bodyPr>
            <a:normAutofit/>
          </a:bodyPr>
          <a:lstStyle/>
          <a:p>
            <a:pPr eaLnBrk="1" hangingPunct="1">
              <a:buFont typeface="Times" panose="02020603050405020304" pitchFamily="18" charset="0"/>
              <a:buNone/>
            </a:pPr>
            <a:r>
              <a:rPr lang="en-US" altLang="en-US" dirty="0"/>
              <a:t>Charles “Josh” Stallings, Lt Col, USAF, BSC</a:t>
            </a:r>
          </a:p>
          <a:p>
            <a:pPr eaLnBrk="1" hangingPunct="1">
              <a:buFont typeface="Times" panose="02020603050405020304" pitchFamily="18" charset="0"/>
              <a:buNone/>
            </a:pPr>
            <a:r>
              <a:rPr lang="en-US" altLang="en-US" dirty="0"/>
              <a:t>Customer Pharmacy Operations Center</a:t>
            </a:r>
          </a:p>
        </p:txBody>
      </p:sp>
    </p:spTree>
    <p:extLst>
      <p:ext uri="{BB962C8B-B14F-4D97-AF65-F5344CB8AC3E}">
        <p14:creationId xmlns:p14="http://schemas.microsoft.com/office/powerpoint/2010/main" val="399681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355600" y="1575186"/>
            <a:ext cx="1139155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000" dirty="0">
                <a:latin typeface="Arial" panose="020B0604020202020204" pitchFamily="34" charset="0"/>
                <a:cs typeface="Arial" panose="020B0604020202020204" pitchFamily="34" charset="0"/>
              </a:rPr>
              <a:t>Lt Col Stallings declares no conflicts of interest, real or apparent, and no financial interests in any company, product, or service mentioned in this program, including grants, employment, gifts, stock holdings, and honoraria.</a:t>
            </a:r>
          </a:p>
          <a:p>
            <a:pPr algn="l"/>
            <a:endParaRPr lang="en-US" altLang="en-US" sz="2000" dirty="0">
              <a:latin typeface="Arial" panose="020B0604020202020204" pitchFamily="34" charset="0"/>
              <a:cs typeface="Arial" panose="020B0604020202020204" pitchFamily="34" charset="0"/>
            </a:endParaRPr>
          </a:p>
          <a:p>
            <a:pPr algn="l"/>
            <a:r>
              <a:rPr lang="en-US" altLang="en-US" sz="2000" dirty="0">
                <a:latin typeface="Arial" panose="020B0604020202020204" pitchFamily="34" charset="0"/>
                <a:cs typeface="Arial" panose="020B0604020202020204" pitchFamily="34" charset="0"/>
              </a:rPr>
              <a:t>The information in this presentation was developed through the cumulative knowledge  and expertise of the pharmacists at the Customer Pharmacy Operation Center as well the whole of the Defense Logistics Agency Troop Support Medical Supply Chain. </a:t>
            </a:r>
          </a:p>
          <a:p>
            <a:pPr algn="l"/>
            <a:endParaRPr lang="en-US" altLang="en-US" sz="2000" dirty="0">
              <a:latin typeface="Arial" panose="020B0604020202020204" pitchFamily="34" charset="0"/>
              <a:cs typeface="Arial" panose="020B0604020202020204" pitchFamily="34" charset="0"/>
            </a:endParaRPr>
          </a:p>
          <a:p>
            <a:pPr algn="l"/>
            <a:r>
              <a:rPr lang="en-US" altLang="en-US" sz="2000" dirty="0">
                <a:latin typeface="Arial" panose="020B0604020202020204" pitchFamily="34" charset="0"/>
                <a:cs typeface="Arial" panose="020B0604020202020204" pitchFamily="34" charset="0"/>
              </a:rPr>
              <a:t>The Customer Pharmacy Operations Center are DoD pharmaceutical procurement subject matter experts as the only pharmacists in the Defense Logistics Agency Medical Supply Chain, integrating customer requests and challenges with e-commerce tools and solutions derived from other teams within the Medical Supply Chain.</a:t>
            </a:r>
          </a:p>
        </p:txBody>
      </p:sp>
      <p:sp>
        <p:nvSpPr>
          <p:cNvPr id="2" name="Title 1">
            <a:extLst>
              <a:ext uri="{FF2B5EF4-FFF2-40B4-BE49-F238E27FC236}">
                <a16:creationId xmlns:a16="http://schemas.microsoft.com/office/drawing/2014/main" id="{0C945EF0-0C86-4C14-821B-0EE6B6931433}"/>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305124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370702" y="1589903"/>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250000"/>
              </a:lnSpc>
              <a:buClr>
                <a:srgbClr val="921E30"/>
              </a:buClr>
            </a:pPr>
            <a:r>
              <a:rPr lang="en-US" altLang="en-US" dirty="0"/>
              <a:t>Describe the mission of Defense Logistics Agency (DLA) Troop Support</a:t>
            </a:r>
          </a:p>
          <a:p>
            <a:pPr>
              <a:lnSpc>
                <a:spcPct val="250000"/>
              </a:lnSpc>
              <a:buClr>
                <a:srgbClr val="921E30"/>
              </a:buClr>
            </a:pPr>
            <a:r>
              <a:rPr lang="en-US" altLang="en-US" dirty="0"/>
              <a:t>Discuss the Medical Supply Chain organization and its dual focus</a:t>
            </a:r>
          </a:p>
          <a:p>
            <a:pPr>
              <a:lnSpc>
                <a:spcPct val="250000"/>
              </a:lnSpc>
              <a:buClr>
                <a:srgbClr val="921E30"/>
              </a:buClr>
            </a:pPr>
            <a:r>
              <a:rPr lang="en-US" altLang="en-US" dirty="0"/>
              <a:t>Customer Pharmacy Operations Center (CPOC) and the services provided</a:t>
            </a:r>
          </a:p>
          <a:p>
            <a:pPr>
              <a:lnSpc>
                <a:spcPct val="250000"/>
              </a:lnSpc>
              <a:buClr>
                <a:srgbClr val="921E30"/>
              </a:buClr>
            </a:pPr>
            <a:r>
              <a:rPr lang="en-US" altLang="en-US" dirty="0"/>
              <a:t>Familiarization with National Contract Compliance, Medical Master Catalog, Prime Vendor Ordering</a:t>
            </a:r>
          </a:p>
        </p:txBody>
      </p:sp>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3418242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370702" y="1589903"/>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250000"/>
              </a:lnSpc>
              <a:buClr>
                <a:srgbClr val="921E30"/>
              </a:buClr>
            </a:pPr>
            <a:r>
              <a:rPr lang="en-US" altLang="en-US" dirty="0"/>
              <a:t>Recall the mission of Defense Logistics Agency (DLA) Troop Support</a:t>
            </a:r>
          </a:p>
          <a:p>
            <a:pPr>
              <a:lnSpc>
                <a:spcPct val="250000"/>
              </a:lnSpc>
              <a:buClr>
                <a:srgbClr val="921E30"/>
              </a:buClr>
            </a:pPr>
            <a:r>
              <a:rPr lang="en-US" altLang="en-US" dirty="0"/>
              <a:t>Discuss the Medical Supply Chain organization and its dual focus</a:t>
            </a:r>
          </a:p>
          <a:p>
            <a:pPr>
              <a:lnSpc>
                <a:spcPct val="250000"/>
              </a:lnSpc>
              <a:buClr>
                <a:srgbClr val="921E30"/>
              </a:buClr>
            </a:pPr>
            <a:r>
              <a:rPr lang="en-US" altLang="en-US" dirty="0"/>
              <a:t>Describe the role of Customer Pharmacy Operations Center (CPOC) and the services provided</a:t>
            </a:r>
          </a:p>
          <a:p>
            <a:pPr>
              <a:lnSpc>
                <a:spcPct val="250000"/>
              </a:lnSpc>
              <a:buClr>
                <a:srgbClr val="921E30"/>
              </a:buClr>
            </a:pPr>
            <a:r>
              <a:rPr lang="en-US" altLang="en-US" dirty="0"/>
              <a:t>Identify tools to help with National Contract Compliance, sourcing and accessing shortage or allocated supplies</a:t>
            </a:r>
          </a:p>
        </p:txBody>
      </p:sp>
      <p:sp>
        <p:nvSpPr>
          <p:cNvPr id="2" name="Title 1">
            <a:extLst>
              <a:ext uri="{FF2B5EF4-FFF2-40B4-BE49-F238E27FC236}">
                <a16:creationId xmlns:a16="http://schemas.microsoft.com/office/drawing/2014/main" id="{F5FC044B-7B92-4263-AFB9-760EF6C9E18C}"/>
              </a:ext>
            </a:extLst>
          </p:cNvPr>
          <p:cNvSpPr>
            <a:spLocks noGrp="1"/>
          </p:cNvSpPr>
          <p:nvPr>
            <p:ph type="title"/>
          </p:nvPr>
        </p:nvSpPr>
        <p:spPr/>
        <p:txBody>
          <a:bodyPr/>
          <a:lstStyle/>
          <a:p>
            <a:r>
              <a:rPr lang="en-US" dirty="0"/>
              <a:t>Objectives</a:t>
            </a:r>
          </a:p>
        </p:txBody>
      </p:sp>
    </p:spTree>
    <p:extLst>
      <p:ext uri="{BB962C8B-B14F-4D97-AF65-F5344CB8AC3E}">
        <p14:creationId xmlns:p14="http://schemas.microsoft.com/office/powerpoint/2010/main" val="223267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organization does CPOC fall under?</a:t>
            </a:r>
          </a:p>
          <a:p>
            <a:pPr>
              <a:buClr>
                <a:srgbClr val="921E30"/>
              </a:buClr>
              <a:buFont typeface="+mj-lt"/>
              <a:buAutoNum type="alphaUcPeriod"/>
            </a:pPr>
            <a:r>
              <a:rPr lang="en-US" altLang="en-US" dirty="0"/>
              <a:t>Defense Health Agency</a:t>
            </a:r>
          </a:p>
          <a:p>
            <a:pPr>
              <a:buClr>
                <a:srgbClr val="921E30"/>
              </a:buClr>
              <a:buFont typeface="+mj-lt"/>
              <a:buAutoNum type="alphaUcPeriod"/>
            </a:pPr>
            <a:r>
              <a:rPr lang="en-US" altLang="en-US" dirty="0"/>
              <a:t>Defense Logistics Agency</a:t>
            </a:r>
          </a:p>
          <a:p>
            <a:pPr>
              <a:buClr>
                <a:srgbClr val="921E30"/>
              </a:buClr>
              <a:buFont typeface="+mj-lt"/>
              <a:buAutoNum type="alphaUcPeriod"/>
            </a:pPr>
            <a:r>
              <a:rPr lang="en-US" altLang="en-US" dirty="0"/>
              <a:t>Department of Health and Human Services</a:t>
            </a:r>
          </a:p>
          <a:p>
            <a:pPr>
              <a:buClr>
                <a:srgbClr val="921E30"/>
              </a:buClr>
              <a:buFont typeface="+mj-lt"/>
              <a:buAutoNum type="alphaUcPeriod"/>
            </a:pPr>
            <a:r>
              <a:rPr lang="en-US" altLang="en-US" dirty="0"/>
              <a:t>Department of Veterans Affairs</a:t>
            </a: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4075210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is the most accurate source for current on-hand supply of a medication?</a:t>
            </a:r>
          </a:p>
          <a:p>
            <a:pPr>
              <a:buClr>
                <a:srgbClr val="921E30"/>
              </a:buClr>
              <a:buFont typeface="+mj-lt"/>
              <a:buAutoNum type="alphaUcPeriod"/>
            </a:pPr>
            <a:r>
              <a:rPr lang="en-US" altLang="en-US" dirty="0"/>
              <a:t>DAPA Manager</a:t>
            </a:r>
          </a:p>
          <a:p>
            <a:pPr>
              <a:buClr>
                <a:srgbClr val="921E30"/>
              </a:buClr>
              <a:buFont typeface="+mj-lt"/>
              <a:buAutoNum type="alphaUcPeriod"/>
            </a:pPr>
            <a:r>
              <a:rPr lang="en-US" altLang="en-US" dirty="0"/>
              <a:t>Medical Master Catalog</a:t>
            </a:r>
          </a:p>
          <a:p>
            <a:pPr>
              <a:buClr>
                <a:srgbClr val="921E30"/>
              </a:buClr>
              <a:buFont typeface="+mj-lt"/>
              <a:buAutoNum type="alphaUcPeriod"/>
            </a:pPr>
            <a:r>
              <a:rPr lang="en-US" altLang="en-US" dirty="0"/>
              <a:t>Prime Vendor Catalog</a:t>
            </a:r>
          </a:p>
          <a:p>
            <a:pPr>
              <a:buClr>
                <a:srgbClr val="921E30"/>
              </a:buClr>
              <a:buFont typeface="+mj-lt"/>
              <a:buAutoNum type="alphaUcPeriod"/>
            </a:pPr>
            <a:r>
              <a:rPr lang="en-US" altLang="en-US" dirty="0"/>
              <a:t>DMLSS</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967546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is the best source for locating alternate NDCs of a product?</a:t>
            </a:r>
          </a:p>
          <a:p>
            <a:pPr>
              <a:buClr>
                <a:srgbClr val="921E30"/>
              </a:buClr>
              <a:buFont typeface="+mj-lt"/>
              <a:buAutoNum type="alphaUcPeriod"/>
            </a:pPr>
            <a:r>
              <a:rPr lang="en-US" altLang="en-US" dirty="0"/>
              <a:t>DAPA Manager</a:t>
            </a:r>
          </a:p>
          <a:p>
            <a:pPr>
              <a:buClr>
                <a:srgbClr val="921E30"/>
              </a:buClr>
              <a:buFont typeface="+mj-lt"/>
              <a:buAutoNum type="alphaUcPeriod"/>
            </a:pPr>
            <a:r>
              <a:rPr lang="en-US" altLang="en-US" dirty="0"/>
              <a:t>Medical Master Catalog</a:t>
            </a:r>
          </a:p>
          <a:p>
            <a:pPr>
              <a:buClr>
                <a:srgbClr val="921E30"/>
              </a:buClr>
              <a:buFont typeface="+mj-lt"/>
              <a:buAutoNum type="alphaUcPeriod"/>
            </a:pPr>
            <a:r>
              <a:rPr lang="en-US" altLang="en-US" dirty="0"/>
              <a:t>Prime Vendor Catalog</a:t>
            </a:r>
          </a:p>
          <a:p>
            <a:pPr>
              <a:buClr>
                <a:srgbClr val="921E30"/>
              </a:buClr>
              <a:buFont typeface="+mj-lt"/>
              <a:buAutoNum type="alphaUcPeriod"/>
            </a:pPr>
            <a:r>
              <a:rPr lang="en-US" altLang="en-US" dirty="0"/>
              <a:t>DMLSS</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9925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DLA Troop Support Partnerships</a:t>
            </a:r>
          </a:p>
        </p:txBody>
      </p:sp>
      <p:pic>
        <p:nvPicPr>
          <p:cNvPr id="4" name="Picture 3">
            <a:extLst>
              <a:ext uri="{FF2B5EF4-FFF2-40B4-BE49-F238E27FC236}">
                <a16:creationId xmlns:a16="http://schemas.microsoft.com/office/drawing/2014/main" id="{EB165679-484B-258D-0B06-9FC8C8A89312}"/>
              </a:ext>
            </a:extLst>
          </p:cNvPr>
          <p:cNvPicPr>
            <a:picLocks noChangeAspect="1"/>
          </p:cNvPicPr>
          <p:nvPr/>
        </p:nvPicPr>
        <p:blipFill>
          <a:blip r:embed="rId2"/>
          <a:stretch>
            <a:fillRect/>
          </a:stretch>
        </p:blipFill>
        <p:spPr>
          <a:xfrm>
            <a:off x="0" y="1376313"/>
            <a:ext cx="12192000" cy="4817097"/>
          </a:xfrm>
          <a:prstGeom prst="rect">
            <a:avLst/>
          </a:prstGeom>
        </p:spPr>
      </p:pic>
    </p:spTree>
    <p:extLst>
      <p:ext uri="{BB962C8B-B14F-4D97-AF65-F5344CB8AC3E}">
        <p14:creationId xmlns:p14="http://schemas.microsoft.com/office/powerpoint/2010/main" val="2486563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DLA Personnel</a:t>
            </a:r>
          </a:p>
        </p:txBody>
      </p:sp>
      <p:pic>
        <p:nvPicPr>
          <p:cNvPr id="4" name="Picture 3">
            <a:extLst>
              <a:ext uri="{FF2B5EF4-FFF2-40B4-BE49-F238E27FC236}">
                <a16:creationId xmlns:a16="http://schemas.microsoft.com/office/drawing/2014/main" id="{7D1F7777-75DC-F297-AF46-63EF4E98EEC1}"/>
              </a:ext>
            </a:extLst>
          </p:cNvPr>
          <p:cNvPicPr>
            <a:picLocks noChangeAspect="1"/>
          </p:cNvPicPr>
          <p:nvPr/>
        </p:nvPicPr>
        <p:blipFill>
          <a:blip r:embed="rId2"/>
          <a:stretch>
            <a:fillRect/>
          </a:stretch>
        </p:blipFill>
        <p:spPr>
          <a:xfrm>
            <a:off x="0" y="1329179"/>
            <a:ext cx="12191999" cy="4845378"/>
          </a:xfrm>
          <a:prstGeom prst="rect">
            <a:avLst/>
          </a:prstGeom>
        </p:spPr>
      </p:pic>
    </p:spTree>
    <p:extLst>
      <p:ext uri="{BB962C8B-B14F-4D97-AF65-F5344CB8AC3E}">
        <p14:creationId xmlns:p14="http://schemas.microsoft.com/office/powerpoint/2010/main" val="3803183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DLA By the Numbers – FY23</a:t>
            </a:r>
          </a:p>
        </p:txBody>
      </p:sp>
      <p:pic>
        <p:nvPicPr>
          <p:cNvPr id="3" name="Picture 2">
            <a:extLst>
              <a:ext uri="{FF2B5EF4-FFF2-40B4-BE49-F238E27FC236}">
                <a16:creationId xmlns:a16="http://schemas.microsoft.com/office/drawing/2014/main" id="{85395C88-D1D7-B3BB-229F-3ACAE0AB5FB7}"/>
              </a:ext>
            </a:extLst>
          </p:cNvPr>
          <p:cNvPicPr>
            <a:picLocks noChangeAspect="1"/>
          </p:cNvPicPr>
          <p:nvPr/>
        </p:nvPicPr>
        <p:blipFill>
          <a:blip r:embed="rId2"/>
          <a:stretch>
            <a:fillRect/>
          </a:stretch>
        </p:blipFill>
        <p:spPr>
          <a:xfrm>
            <a:off x="-1" y="1350690"/>
            <a:ext cx="12113443" cy="4823867"/>
          </a:xfrm>
          <a:prstGeom prst="rect">
            <a:avLst/>
          </a:prstGeom>
        </p:spPr>
      </p:pic>
    </p:spTree>
    <p:extLst>
      <p:ext uri="{BB962C8B-B14F-4D97-AF65-F5344CB8AC3E}">
        <p14:creationId xmlns:p14="http://schemas.microsoft.com/office/powerpoint/2010/main" val="4183416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Medical Supply Chain Organization</a:t>
            </a:r>
          </a:p>
        </p:txBody>
      </p:sp>
      <p:pic>
        <p:nvPicPr>
          <p:cNvPr id="3" name="Picture 2">
            <a:extLst>
              <a:ext uri="{FF2B5EF4-FFF2-40B4-BE49-F238E27FC236}">
                <a16:creationId xmlns:a16="http://schemas.microsoft.com/office/drawing/2014/main" id="{46735ED4-1A1D-79CC-A7B8-5AE94FCF40C4}"/>
              </a:ext>
            </a:extLst>
          </p:cNvPr>
          <p:cNvPicPr>
            <a:picLocks noChangeAspect="1"/>
          </p:cNvPicPr>
          <p:nvPr/>
        </p:nvPicPr>
        <p:blipFill>
          <a:blip r:embed="rId2"/>
          <a:stretch>
            <a:fillRect/>
          </a:stretch>
        </p:blipFill>
        <p:spPr>
          <a:xfrm>
            <a:off x="0" y="1329180"/>
            <a:ext cx="12192000" cy="4826524"/>
          </a:xfrm>
          <a:prstGeom prst="rect">
            <a:avLst/>
          </a:prstGeom>
        </p:spPr>
      </p:pic>
    </p:spTree>
    <p:extLst>
      <p:ext uri="{BB962C8B-B14F-4D97-AF65-F5344CB8AC3E}">
        <p14:creationId xmlns:p14="http://schemas.microsoft.com/office/powerpoint/2010/main" val="115002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B15F65-A0FD-47C3-8A9D-220A1146750A}"/>
              </a:ext>
            </a:extLst>
          </p:cNvPr>
          <p:cNvSpPr>
            <a:spLocks noGrp="1"/>
          </p:cNvSpPr>
          <p:nvPr>
            <p:ph type="body" idx="1"/>
          </p:nvPr>
        </p:nvSpPr>
        <p:spPr>
          <a:xfrm>
            <a:off x="403634" y="1590235"/>
            <a:ext cx="5405673" cy="4351338"/>
          </a:xfr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Located in Naval Support Activity Philadelphia</a:t>
            </a:r>
          </a:p>
          <a:p>
            <a:pPr indent="-228600">
              <a:lnSpc>
                <a:spcPct val="90000"/>
              </a:lnSpc>
              <a:spcAft>
                <a:spcPts val="600"/>
              </a:spcAft>
              <a:buFont typeface="Arial" panose="020B0604020202020204" pitchFamily="34" charset="0"/>
              <a:buChar char="•"/>
            </a:pPr>
            <a:endParaRPr lang="en-US" sz="1800" dirty="0">
              <a:latin typeface="Arial" panose="020B0604020202020204" pitchFamily="34" charset="0"/>
              <a:ea typeface="+mn-ea"/>
              <a:cs typeface="Arial" panose="020B0604020202020204" pitchFamily="34" charset="0"/>
            </a:endParaRPr>
          </a:p>
          <a:p>
            <a:pPr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Eight Joint Pharmacists:</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CAPT William “Bill” Kelly, USN</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Lt Col Francisco Boral, USAF</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Lt Col Josh Stallings, USAF</a:t>
            </a:r>
            <a:endParaRPr lang="en-US" sz="1800" u="sng" dirty="0">
              <a:latin typeface="Arial" panose="020B0604020202020204" pitchFamily="34" charset="0"/>
              <a:ea typeface="+mn-ea"/>
              <a:cs typeface="Arial" panose="020B0604020202020204" pitchFamily="34" charset="0"/>
            </a:endParaRP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LCDR Sean Szad, USN</a:t>
            </a:r>
            <a:endParaRPr lang="en-US" sz="1800" u="sng" dirty="0">
              <a:latin typeface="Arial" panose="020B0604020202020204" pitchFamily="34" charset="0"/>
              <a:ea typeface="+mn-ea"/>
              <a:cs typeface="Arial" panose="020B0604020202020204" pitchFamily="34" charset="0"/>
            </a:endParaRP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LTC Triet Nguyen, USA</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Jose Ramos, RPh</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Sooyun Kim, PharmD</a:t>
            </a:r>
          </a:p>
          <a:p>
            <a:pPr lvl="1" indent="-228600">
              <a:lnSpc>
                <a:spcPct val="90000"/>
              </a:lnSpc>
              <a:spcAft>
                <a:spcPts val="600"/>
              </a:spcAft>
              <a:buFont typeface="Arial" panose="020B0604020202020204" pitchFamily="34" charset="0"/>
              <a:buChar char="•"/>
            </a:pPr>
            <a:r>
              <a:rPr lang="en-US" sz="1800" dirty="0">
                <a:latin typeface="Arial" panose="020B0604020202020204" pitchFamily="34" charset="0"/>
                <a:ea typeface="+mn-ea"/>
                <a:cs typeface="Arial" panose="020B0604020202020204" pitchFamily="34" charset="0"/>
              </a:rPr>
              <a:t>GS-12 Pharmacist (vacant)</a:t>
            </a:r>
          </a:p>
          <a:p>
            <a:pPr marL="0" indent="0">
              <a:lnSpc>
                <a:spcPct val="90000"/>
              </a:lnSpc>
              <a:spcAft>
                <a:spcPts val="600"/>
              </a:spcAft>
              <a:buNone/>
            </a:pPr>
            <a:br>
              <a:rPr lang="en-US" sz="1700" dirty="0">
                <a:latin typeface="+mn-lt"/>
                <a:ea typeface="+mn-ea"/>
                <a:cs typeface="+mn-cs"/>
              </a:rPr>
            </a:br>
            <a:endParaRPr lang="en-US" sz="1700" dirty="0">
              <a:latin typeface="+mn-lt"/>
              <a:ea typeface="+mn-ea"/>
              <a:cs typeface="+mn-cs"/>
            </a:endParaRPr>
          </a:p>
          <a:p>
            <a:pPr indent="-228600">
              <a:lnSpc>
                <a:spcPct val="90000"/>
              </a:lnSpc>
              <a:spcAft>
                <a:spcPts val="600"/>
              </a:spcAft>
              <a:buFont typeface="Arial" panose="020B0604020202020204" pitchFamily="34" charset="0"/>
              <a:buChar char="•"/>
            </a:pPr>
            <a:endParaRPr lang="en-US" sz="1700" dirty="0">
              <a:latin typeface="+mn-lt"/>
              <a:ea typeface="+mn-ea"/>
              <a:cs typeface="+mn-cs"/>
            </a:endParaRPr>
          </a:p>
        </p:txBody>
      </p:sp>
      <p:pic>
        <p:nvPicPr>
          <p:cNvPr id="4" name="Picture 3">
            <a:extLst>
              <a:ext uri="{FF2B5EF4-FFF2-40B4-BE49-F238E27FC236}">
                <a16:creationId xmlns:a16="http://schemas.microsoft.com/office/drawing/2014/main" id="{2BBB822E-E2C4-4B96-BA7A-D19890B34C7E}"/>
              </a:ext>
            </a:extLst>
          </p:cNvPr>
          <p:cNvPicPr>
            <a:picLocks noChangeAspect="1"/>
          </p:cNvPicPr>
          <p:nvPr/>
        </p:nvPicPr>
        <p:blipFill rotWithShape="1">
          <a:blip r:embed="rId3">
            <a:extLst>
              <a:ext uri="{28A0092B-C50C-407E-A947-70E740481C1C}">
                <a14:useLocalDpi xmlns:a14="http://schemas.microsoft.com/office/drawing/2010/main" val="0"/>
              </a:ext>
            </a:extLst>
          </a:blip>
          <a:srcRect l="59277" r="1338"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pic>
        <p:nvPicPr>
          <p:cNvPr id="5" name="Picture 4">
            <a:extLst>
              <a:ext uri="{FF2B5EF4-FFF2-40B4-BE49-F238E27FC236}">
                <a16:creationId xmlns:a16="http://schemas.microsoft.com/office/drawing/2014/main" id="{B757DF07-D229-4C3E-97A8-D7FF507DC200}"/>
              </a:ext>
            </a:extLst>
          </p:cNvPr>
          <p:cNvPicPr>
            <a:picLocks noChangeAspect="1"/>
          </p:cNvPicPr>
          <p:nvPr/>
        </p:nvPicPr>
        <p:blipFill rotWithShape="1">
          <a:blip r:embed="rId4">
            <a:extLst>
              <a:ext uri="{28A0092B-C50C-407E-A947-70E740481C1C}">
                <a14:useLocalDpi xmlns:a14="http://schemas.microsoft.com/office/drawing/2010/main" val="0"/>
              </a:ext>
            </a:extLst>
          </a:blip>
          <a:srcRect l="7338" r="14804" b="2"/>
          <a:stretch/>
        </p:blipFill>
        <p:spPr bwMode="auto">
          <a:xfrm>
            <a:off x="5809307" y="1329180"/>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p:spPr>
      </p:pic>
      <p:sp>
        <p:nvSpPr>
          <p:cNvPr id="10" name="Title 1">
            <a:extLst>
              <a:ext uri="{FF2B5EF4-FFF2-40B4-BE49-F238E27FC236}">
                <a16:creationId xmlns:a16="http://schemas.microsoft.com/office/drawing/2014/main" id="{54EF0D6E-F165-BE56-E31E-AB8A8E3EEFB6}"/>
              </a:ext>
            </a:extLst>
          </p:cNvPr>
          <p:cNvSpPr txBox="1">
            <a:spLocks/>
          </p:cNvSpPr>
          <p:nvPr/>
        </p:nvSpPr>
        <p:spPr>
          <a:xfrm>
            <a:off x="3395050" y="264914"/>
            <a:ext cx="8796950" cy="729983"/>
          </a:xfrm>
          <a:prstGeom prst="rect">
            <a:avLst/>
          </a:prstGeom>
          <a:noFill/>
          <a:ln>
            <a:noFill/>
          </a:ln>
        </p:spPr>
        <p:txBody>
          <a:bodyPr spcFirstLastPara="1" vert="horz" wrap="square" lIns="91425" tIns="91425" rIns="91425" bIns="91425" rtlCol="0" anchor="t" anchorCtr="0">
            <a:noAutofit/>
          </a:bodyPr>
          <a:lstStyle>
            <a:lvl1pPr lvl="0" algn="l" defTabSz="457200" rtl="0" eaLnBrk="1" latinLnBrk="0" hangingPunct="1">
              <a:lnSpc>
                <a:spcPct val="105000"/>
              </a:lnSpc>
              <a:spcBef>
                <a:spcPts val="0"/>
              </a:spcBef>
              <a:spcAft>
                <a:spcPts val="0"/>
              </a:spcAft>
              <a:buClr>
                <a:schemeClr val="dk2"/>
              </a:buClr>
              <a:buSzPts val="3600"/>
              <a:buFont typeface="Barlow Semi Condensed Medium"/>
              <a:buNone/>
              <a:defRPr sz="3600" kern="1200">
                <a:solidFill>
                  <a:schemeClr val="dk2"/>
                </a:solidFill>
                <a:latin typeface="Barlow Semi Condensed Medium"/>
                <a:ea typeface="Barlow Semi Condensed Medium"/>
                <a:cs typeface="Barlow Semi Condensed Medium"/>
                <a:sym typeface="Barlow Semi Condensed Medium"/>
              </a:defRPr>
            </a:lvl1pPr>
            <a:lvl2pPr lvl="1"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r>
              <a:rPr lang="en-US" sz="3200" dirty="0">
                <a:solidFill>
                  <a:schemeClr val="tx1"/>
                </a:solidFill>
                <a:latin typeface="Arial" panose="020B0604020202020204" pitchFamily="34" charset="0"/>
                <a:ea typeface="+mj-ea"/>
                <a:cs typeface="Arial" panose="020B0604020202020204" pitchFamily="34" charset="0"/>
              </a:rPr>
              <a:t>Customer Pharmacy Operations Center Team</a:t>
            </a:r>
            <a:endParaRPr lang="en-US" sz="3200" dirty="0">
              <a:solidFill>
                <a:schemeClr val="tx1"/>
              </a:solidFill>
            </a:endParaRPr>
          </a:p>
        </p:txBody>
      </p:sp>
    </p:spTree>
    <p:extLst>
      <p:ext uri="{BB962C8B-B14F-4D97-AF65-F5344CB8AC3E}">
        <p14:creationId xmlns:p14="http://schemas.microsoft.com/office/powerpoint/2010/main" val="1897349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Strategic Relationships</a:t>
            </a:r>
          </a:p>
        </p:txBody>
      </p:sp>
      <p:sp>
        <p:nvSpPr>
          <p:cNvPr id="3" name="Text Placeholder 2">
            <a:extLst>
              <a:ext uri="{FF2B5EF4-FFF2-40B4-BE49-F238E27FC236}">
                <a16:creationId xmlns:a16="http://schemas.microsoft.com/office/drawing/2014/main" id="{FF75C45A-1B2F-501B-53DB-30DFCD3B2789}"/>
              </a:ext>
            </a:extLst>
          </p:cNvPr>
          <p:cNvSpPr txBox="1">
            <a:spLocks/>
          </p:cNvSpPr>
          <p:nvPr/>
        </p:nvSpPr>
        <p:spPr>
          <a:xfrm>
            <a:off x="217283" y="1674296"/>
            <a:ext cx="11136516" cy="4780230"/>
          </a:xfrm>
          <a:prstGeom prst="rect">
            <a:avLst/>
          </a:prstGeom>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228600">
              <a:lnSpc>
                <a:spcPct val="90000"/>
              </a:lnSpc>
              <a:spcAft>
                <a:spcPts val="600"/>
              </a:spcAft>
              <a:buFont typeface="Arial" panose="020B0604020202020204" pitchFamily="34" charset="0"/>
              <a:buChar char="•"/>
            </a:pPr>
            <a:r>
              <a:rPr lang="en-US" b="1" dirty="0"/>
              <a:t>Defense Health Agency (DHA) </a:t>
            </a:r>
            <a:r>
              <a:rPr lang="en-US" dirty="0"/>
              <a:t>Pharmacy Operations  Division</a:t>
            </a:r>
          </a:p>
          <a:p>
            <a:pPr lvl="1" indent="-228600">
              <a:lnSpc>
                <a:spcPct val="90000"/>
              </a:lnSpc>
              <a:spcAft>
                <a:spcPts val="600"/>
              </a:spcAft>
              <a:buFont typeface="Arial" panose="020B0604020202020204" pitchFamily="34" charset="0"/>
              <a:buChar char="•"/>
            </a:pPr>
            <a:r>
              <a:rPr lang="en-US" sz="1800" dirty="0"/>
              <a:t>DoD P&amp;T Committee, Home Delivery (TMOP), UF BPAs</a:t>
            </a:r>
          </a:p>
          <a:p>
            <a:pPr indent="-228600">
              <a:lnSpc>
                <a:spcPct val="90000"/>
              </a:lnSpc>
              <a:spcAft>
                <a:spcPts val="600"/>
              </a:spcAft>
              <a:buFont typeface="Arial" panose="020B0604020202020204" pitchFamily="34" charset="0"/>
              <a:buChar char="•"/>
            </a:pPr>
            <a:r>
              <a:rPr lang="en-US" b="1" dirty="0"/>
              <a:t>DoD Pharmacy and Medical Logistics Consultants</a:t>
            </a:r>
          </a:p>
          <a:p>
            <a:pPr lvl="1" indent="-228600">
              <a:lnSpc>
                <a:spcPct val="90000"/>
              </a:lnSpc>
              <a:spcAft>
                <a:spcPts val="600"/>
              </a:spcAft>
              <a:buFont typeface="Arial" panose="020B0604020202020204" pitchFamily="34" charset="0"/>
              <a:buChar char="•"/>
            </a:pPr>
            <a:r>
              <a:rPr lang="en-US" sz="1800" dirty="0"/>
              <a:t>MTFs, Fleet, readiness rqmts, pricing, metrics, credits and data analysis</a:t>
            </a:r>
          </a:p>
          <a:p>
            <a:pPr indent="-228600">
              <a:lnSpc>
                <a:spcPct val="90000"/>
              </a:lnSpc>
              <a:spcAft>
                <a:spcPts val="600"/>
              </a:spcAft>
              <a:buFont typeface="Arial" panose="020B0604020202020204" pitchFamily="34" charset="0"/>
              <a:buChar char="•"/>
            </a:pPr>
            <a:r>
              <a:rPr lang="en-US" b="1" dirty="0"/>
              <a:t>Department of Veterans Affairs (DVA)</a:t>
            </a:r>
          </a:p>
          <a:p>
            <a:pPr lvl="1" indent="-228600">
              <a:lnSpc>
                <a:spcPct val="90000"/>
              </a:lnSpc>
              <a:spcAft>
                <a:spcPts val="600"/>
              </a:spcAft>
              <a:buFont typeface="Arial" panose="020B0604020202020204" pitchFamily="34" charset="0"/>
              <a:buChar char="•"/>
            </a:pPr>
            <a:r>
              <a:rPr lang="en-US" sz="1800" dirty="0"/>
              <a:t>Joint pharmaceutical national contracts, Federal Supply Schedule</a:t>
            </a:r>
          </a:p>
          <a:p>
            <a:pPr indent="-228600">
              <a:lnSpc>
                <a:spcPct val="90000"/>
              </a:lnSpc>
              <a:spcAft>
                <a:spcPts val="600"/>
              </a:spcAft>
              <a:buFont typeface="Arial" panose="020B0604020202020204" pitchFamily="34" charset="0"/>
              <a:buChar char="•"/>
            </a:pPr>
            <a:r>
              <a:rPr lang="en-US" b="1" dirty="0"/>
              <a:t>Industry Partners</a:t>
            </a:r>
            <a:r>
              <a:rPr lang="en-US" dirty="0"/>
              <a:t>; Manufacturers/suppliers and wholesalers</a:t>
            </a:r>
          </a:p>
          <a:p>
            <a:pPr lvl="1" indent="-228600">
              <a:lnSpc>
                <a:spcPct val="90000"/>
              </a:lnSpc>
              <a:spcAft>
                <a:spcPts val="600"/>
              </a:spcAft>
              <a:buFont typeface="Arial" panose="020B0604020202020204" pitchFamily="34" charset="0"/>
              <a:buChar char="•"/>
            </a:pPr>
            <a:r>
              <a:rPr lang="en-US" sz="1800" dirty="0"/>
              <a:t>Product availability, sales data, gov’t pricing, TAA compliance, shortages</a:t>
            </a:r>
          </a:p>
          <a:p>
            <a:pPr indent="-228600">
              <a:lnSpc>
                <a:spcPct val="90000"/>
              </a:lnSpc>
              <a:spcAft>
                <a:spcPts val="600"/>
              </a:spcAft>
              <a:buFont typeface="Arial" panose="020B0604020202020204" pitchFamily="34" charset="0"/>
              <a:buChar char="•"/>
            </a:pPr>
            <a:r>
              <a:rPr lang="en-US" b="1" dirty="0"/>
              <a:t>Other Federal Agencies; FDA, DEA, USPHS, CDC</a:t>
            </a:r>
          </a:p>
          <a:p>
            <a:pPr lvl="1" indent="-228600">
              <a:lnSpc>
                <a:spcPct val="90000"/>
              </a:lnSpc>
              <a:spcAft>
                <a:spcPts val="600"/>
              </a:spcAft>
              <a:buFont typeface="Arial" panose="020B0604020202020204" pitchFamily="34" charset="0"/>
              <a:buChar char="•"/>
            </a:pPr>
            <a:r>
              <a:rPr lang="en-US" sz="1800" dirty="0"/>
              <a:t>Drug Shortages, Recalls, Controlled Substances, stockpiles</a:t>
            </a:r>
            <a:endParaRPr lang="en-US" dirty="0"/>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775435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Customer Pharmacy Operations Center</a:t>
            </a:r>
          </a:p>
        </p:txBody>
      </p:sp>
      <p:graphicFrame>
        <p:nvGraphicFramePr>
          <p:cNvPr id="4" name="Text Placeholder 2">
            <a:extLst>
              <a:ext uri="{FF2B5EF4-FFF2-40B4-BE49-F238E27FC236}">
                <a16:creationId xmlns:a16="http://schemas.microsoft.com/office/drawing/2014/main" id="{5BC0ACA5-6EED-3B5C-BF9E-5217E10BB355}"/>
              </a:ext>
            </a:extLst>
          </p:cNvPr>
          <p:cNvGraphicFramePr/>
          <p:nvPr>
            <p:extLst>
              <p:ext uri="{D42A27DB-BD31-4B8C-83A1-F6EECF244321}">
                <p14:modId xmlns:p14="http://schemas.microsoft.com/office/powerpoint/2010/main" val="3799943784"/>
              </p:ext>
            </p:extLst>
          </p:nvPr>
        </p:nvGraphicFramePr>
        <p:xfrm>
          <a:off x="838200" y="1648665"/>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193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Customer Pharmacy Operations Center</a:t>
            </a:r>
          </a:p>
        </p:txBody>
      </p:sp>
      <p:sp>
        <p:nvSpPr>
          <p:cNvPr id="7" name="Content Placeholder 8">
            <a:extLst>
              <a:ext uri="{FF2B5EF4-FFF2-40B4-BE49-F238E27FC236}">
                <a16:creationId xmlns:a16="http://schemas.microsoft.com/office/drawing/2014/main" id="{F40987E1-96D3-0351-4FE8-B872A4ADBB3B}"/>
              </a:ext>
            </a:extLst>
          </p:cNvPr>
          <p:cNvSpPr txBox="1">
            <a:spLocks/>
          </p:cNvSpPr>
          <p:nvPr/>
        </p:nvSpPr>
        <p:spPr>
          <a:xfrm>
            <a:off x="1927018" y="2138167"/>
            <a:ext cx="9577200" cy="4791600"/>
          </a:xfrm>
          <a:prstGeom prst="rect">
            <a:avLst/>
          </a:prstGeom>
        </p:spPr>
        <p:txBody>
          <a:bodyPr>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101600"/>
            <a:r>
              <a:rPr lang="en-US" b="1" dirty="0">
                <a:solidFill>
                  <a:srgbClr val="00B050"/>
                </a:solidFill>
              </a:rPr>
              <a:t>Advisors</a:t>
            </a:r>
            <a:endParaRPr lang="en-US" dirty="0"/>
          </a:p>
          <a:p>
            <a:pPr marL="101600"/>
            <a:r>
              <a:rPr lang="en-US" dirty="0"/>
              <a:t>Contracting (technical review)</a:t>
            </a:r>
          </a:p>
          <a:p>
            <a:pPr marL="101600"/>
            <a:r>
              <a:rPr lang="en-US" dirty="0"/>
              <a:t>Logistical Guidance</a:t>
            </a:r>
          </a:p>
          <a:p>
            <a:pPr marL="101600"/>
            <a:r>
              <a:rPr lang="en-US" dirty="0"/>
              <a:t>Optimizers</a:t>
            </a:r>
          </a:p>
          <a:p>
            <a:pPr marL="101600"/>
            <a:r>
              <a:rPr lang="en-US" dirty="0"/>
              <a:t>Strategic Analytics</a:t>
            </a:r>
          </a:p>
          <a:p>
            <a:pPr marL="101600"/>
            <a:r>
              <a:rPr lang="en-US" dirty="0"/>
              <a:t>Access Granters</a:t>
            </a:r>
          </a:p>
          <a:p>
            <a:pPr marL="101600"/>
            <a:r>
              <a:rPr lang="en-US" dirty="0"/>
              <a:t>Credit Manager</a:t>
            </a:r>
          </a:p>
          <a:p>
            <a:pPr marL="101600"/>
            <a:r>
              <a:rPr lang="en-US" dirty="0"/>
              <a:t>Reverse Distribution</a:t>
            </a:r>
          </a:p>
          <a:p>
            <a:pPr marL="101600"/>
            <a:r>
              <a:rPr lang="en-US" dirty="0"/>
              <a:t>OCONUS controlled substances</a:t>
            </a:r>
            <a:br>
              <a:rPr lang="en-US" dirty="0"/>
            </a:br>
            <a:endParaRPr lang="en-US" dirty="0">
              <a:solidFill>
                <a:srgbClr val="00B050"/>
              </a:solidFill>
            </a:endParaRPr>
          </a:p>
          <a:p>
            <a:endParaRPr lang="en-US" dirty="0"/>
          </a:p>
        </p:txBody>
      </p:sp>
      <p:sp>
        <p:nvSpPr>
          <p:cNvPr id="8" name="Content Placeholder 8">
            <a:extLst>
              <a:ext uri="{FF2B5EF4-FFF2-40B4-BE49-F238E27FC236}">
                <a16:creationId xmlns:a16="http://schemas.microsoft.com/office/drawing/2014/main" id="{BF2A2515-C2EC-327E-FA91-FE0EAF9C6B61}"/>
              </a:ext>
            </a:extLst>
          </p:cNvPr>
          <p:cNvSpPr txBox="1">
            <a:spLocks/>
          </p:cNvSpPr>
          <p:nvPr/>
        </p:nvSpPr>
        <p:spPr>
          <a:xfrm>
            <a:off x="6864778" y="2138167"/>
            <a:ext cx="4937760" cy="355510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5000"/>
              </a:lnSpc>
            </a:pPr>
            <a:r>
              <a:rPr lang="en-US" sz="1800" dirty="0">
                <a:latin typeface="Arial" panose="020B0604020202020204" pitchFamily="34" charset="0"/>
                <a:ea typeface="EB Garamond"/>
                <a:cs typeface="Arial" panose="020B0604020202020204" pitchFamily="34" charset="0"/>
                <a:sym typeface="EB Garamond"/>
              </a:rPr>
              <a:t>Depot/Distributor</a:t>
            </a:r>
          </a:p>
          <a:p>
            <a:pPr>
              <a:lnSpc>
                <a:spcPct val="125000"/>
              </a:lnSpc>
            </a:pPr>
            <a:r>
              <a:rPr lang="en-US" sz="1800" b="1" dirty="0">
                <a:solidFill>
                  <a:srgbClr val="FF0000"/>
                </a:solidFill>
                <a:latin typeface="Arial" panose="020B0604020202020204" pitchFamily="34" charset="0"/>
                <a:ea typeface="EB Garamond"/>
                <a:cs typeface="Arial" panose="020B0604020202020204" pitchFamily="34" charset="0"/>
                <a:sym typeface="EB Garamond"/>
              </a:rPr>
              <a:t>B2G/NCCR Police</a:t>
            </a:r>
          </a:p>
          <a:p>
            <a:pPr>
              <a:lnSpc>
                <a:spcPct val="125000"/>
              </a:lnSpc>
            </a:pPr>
            <a:r>
              <a:rPr lang="en-US" sz="1800" dirty="0">
                <a:latin typeface="Arial" panose="020B0604020202020204" pitchFamily="34" charset="0"/>
                <a:ea typeface="EB Garamond"/>
                <a:cs typeface="Arial" panose="020B0604020202020204" pitchFamily="34" charset="0"/>
                <a:sym typeface="EB Garamond"/>
              </a:rPr>
              <a:t>Clinical Decision Makers</a:t>
            </a:r>
          </a:p>
          <a:p>
            <a:pPr>
              <a:lnSpc>
                <a:spcPct val="125000"/>
              </a:lnSpc>
            </a:pPr>
            <a:r>
              <a:rPr lang="en-US" sz="1800" dirty="0">
                <a:latin typeface="Arial" panose="020B0604020202020204" pitchFamily="34" charset="0"/>
                <a:ea typeface="EB Garamond"/>
                <a:cs typeface="Arial" panose="020B0604020202020204" pitchFamily="34" charset="0"/>
                <a:sym typeface="EB Garamond"/>
              </a:rPr>
              <a:t>Transporters</a:t>
            </a:r>
          </a:p>
          <a:p>
            <a:pPr>
              <a:lnSpc>
                <a:spcPct val="125000"/>
              </a:lnSpc>
            </a:pPr>
            <a:r>
              <a:rPr lang="en-US" sz="1800" b="1" dirty="0">
                <a:solidFill>
                  <a:srgbClr val="FF0000"/>
                </a:solidFill>
                <a:latin typeface="Arial" panose="020B0604020202020204" pitchFamily="34" charset="0"/>
                <a:ea typeface="EB Garamond"/>
                <a:cs typeface="Arial" panose="020B0604020202020204" pitchFamily="34" charset="0"/>
                <a:sym typeface="EB Garamond"/>
              </a:rPr>
              <a:t>Requirement generators</a:t>
            </a:r>
          </a:p>
          <a:p>
            <a:pPr>
              <a:lnSpc>
                <a:spcPct val="125000"/>
              </a:lnSpc>
            </a:pPr>
            <a:endParaRPr lang="en-US" sz="2000" b="1" dirty="0">
              <a:latin typeface="EB Garamond"/>
              <a:ea typeface="EB Garamond"/>
              <a:sym typeface="EB Garamond"/>
            </a:endParaRPr>
          </a:p>
          <a:p>
            <a:endParaRPr lang="en-US" dirty="0"/>
          </a:p>
        </p:txBody>
      </p:sp>
      <p:sp>
        <p:nvSpPr>
          <p:cNvPr id="9" name="Content Placeholder 6">
            <a:extLst>
              <a:ext uri="{FF2B5EF4-FFF2-40B4-BE49-F238E27FC236}">
                <a16:creationId xmlns:a16="http://schemas.microsoft.com/office/drawing/2014/main" id="{DF1464E2-4DDC-44F4-263B-03DDF198F22E}"/>
              </a:ext>
            </a:extLst>
          </p:cNvPr>
          <p:cNvSpPr txBox="1">
            <a:spLocks/>
          </p:cNvSpPr>
          <p:nvPr/>
        </p:nvSpPr>
        <p:spPr>
          <a:xfrm>
            <a:off x="1628698" y="1641157"/>
            <a:ext cx="4937760" cy="6251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1pPr>
            <a:lvl2pPr marL="914400" marR="0" lvl="1"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2pPr>
            <a:lvl3pPr marL="1371600" marR="0" lvl="2"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3pPr>
            <a:lvl4pPr marL="1828800" marR="0" lvl="3"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4pPr>
            <a:lvl5pPr marL="2286000" marR="0" lvl="4"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5pPr>
            <a:lvl6pPr marL="2743200" marR="0" lvl="5"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6pPr>
            <a:lvl7pPr marL="3200400" marR="0" lvl="6"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7pPr>
            <a:lvl8pPr marL="3657600" marR="0" lvl="7"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8pPr>
            <a:lvl9pPr marL="4114800" marR="0" lvl="8"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9pPr>
          </a:lstStyle>
          <a:p>
            <a:pPr marL="101600" indent="0">
              <a:buNone/>
            </a:pPr>
            <a:r>
              <a:rPr lang="en-US" sz="1800" b="1" dirty="0">
                <a:solidFill>
                  <a:schemeClr val="tx1"/>
                </a:solidFill>
                <a:latin typeface="Arial" panose="020B0604020202020204" pitchFamily="34" charset="0"/>
                <a:cs typeface="Arial" panose="020B0604020202020204" pitchFamily="34" charset="0"/>
              </a:rPr>
              <a:t>What CPOC is:</a:t>
            </a:r>
          </a:p>
        </p:txBody>
      </p:sp>
      <p:sp>
        <p:nvSpPr>
          <p:cNvPr id="10" name="Content Placeholder 6">
            <a:extLst>
              <a:ext uri="{FF2B5EF4-FFF2-40B4-BE49-F238E27FC236}">
                <a16:creationId xmlns:a16="http://schemas.microsoft.com/office/drawing/2014/main" id="{F1379CA1-5AD2-BBE7-76C8-691D8B687D1E}"/>
              </a:ext>
            </a:extLst>
          </p:cNvPr>
          <p:cNvSpPr txBox="1">
            <a:spLocks/>
          </p:cNvSpPr>
          <p:nvPr/>
        </p:nvSpPr>
        <p:spPr>
          <a:xfrm>
            <a:off x="6566458" y="1640656"/>
            <a:ext cx="4937760" cy="6251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1pPr>
            <a:lvl2pPr marL="914400" marR="0" lvl="1"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2pPr>
            <a:lvl3pPr marL="1371600" marR="0" lvl="2"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3pPr>
            <a:lvl4pPr marL="1828800" marR="0" lvl="3"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4pPr>
            <a:lvl5pPr marL="2286000" marR="0" lvl="4"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5pPr>
            <a:lvl6pPr marL="2743200" marR="0" lvl="5"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6pPr>
            <a:lvl7pPr marL="3200400" marR="0" lvl="6"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7pPr>
            <a:lvl8pPr marL="3657600" marR="0" lvl="7"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8pPr>
            <a:lvl9pPr marL="4114800" marR="0" lvl="8" indent="-355600" algn="l" rtl="0">
              <a:lnSpc>
                <a:spcPct val="125000"/>
              </a:lnSpc>
              <a:spcBef>
                <a:spcPts val="0"/>
              </a:spcBef>
              <a:spcAft>
                <a:spcPts val="0"/>
              </a:spcAft>
              <a:buClr>
                <a:srgbClr val="000000"/>
              </a:buClr>
              <a:buSzPts val="2000"/>
              <a:buFont typeface="EB Garamond"/>
              <a:buChar char="■"/>
              <a:defRPr sz="2000" b="0" i="0" u="none" strike="noStrike" cap="none">
                <a:solidFill>
                  <a:srgbClr val="000000"/>
                </a:solidFill>
                <a:latin typeface="EB Garamond"/>
                <a:ea typeface="EB Garamond"/>
                <a:cs typeface="EB Garamond"/>
                <a:sym typeface="EB Garamond"/>
              </a:defRPr>
            </a:lvl9pPr>
          </a:lstStyle>
          <a:p>
            <a:pPr marL="101600" indent="0">
              <a:buNone/>
            </a:pPr>
            <a:r>
              <a:rPr lang="en-US" b="1" dirty="0">
                <a:solidFill>
                  <a:srgbClr val="FF0000"/>
                </a:solidFill>
                <a:latin typeface="Arial" panose="020B0604020202020204" pitchFamily="34" charset="0"/>
                <a:cs typeface="Arial" panose="020B0604020202020204" pitchFamily="34" charset="0"/>
              </a:rPr>
              <a:t>What CPOC is not:</a:t>
            </a:r>
          </a:p>
        </p:txBody>
      </p:sp>
    </p:spTree>
    <p:extLst>
      <p:ext uri="{BB962C8B-B14F-4D97-AF65-F5344CB8AC3E}">
        <p14:creationId xmlns:p14="http://schemas.microsoft.com/office/powerpoint/2010/main" val="2121911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EF0D6E-F165-BE56-E31E-AB8A8E3EEFB6}"/>
              </a:ext>
            </a:extLst>
          </p:cNvPr>
          <p:cNvSpPr txBox="1">
            <a:spLocks/>
          </p:cNvSpPr>
          <p:nvPr/>
        </p:nvSpPr>
        <p:spPr>
          <a:xfrm>
            <a:off x="3612332" y="264914"/>
            <a:ext cx="8579667" cy="729983"/>
          </a:xfrm>
          <a:prstGeom prst="rect">
            <a:avLst/>
          </a:prstGeom>
          <a:noFill/>
          <a:ln>
            <a:noFill/>
          </a:ln>
        </p:spPr>
        <p:txBody>
          <a:bodyPr spcFirstLastPara="1" vert="horz" wrap="square" lIns="91425" tIns="91425" rIns="91425" bIns="91425" rtlCol="0" anchor="t" anchorCtr="0">
            <a:noAutofit/>
          </a:bodyPr>
          <a:lstStyle>
            <a:lvl1pPr lvl="0" algn="l" defTabSz="457200" rtl="0" eaLnBrk="1" latinLnBrk="0" hangingPunct="1">
              <a:lnSpc>
                <a:spcPct val="105000"/>
              </a:lnSpc>
              <a:spcBef>
                <a:spcPts val="0"/>
              </a:spcBef>
              <a:spcAft>
                <a:spcPts val="0"/>
              </a:spcAft>
              <a:buClr>
                <a:schemeClr val="dk2"/>
              </a:buClr>
              <a:buSzPts val="3600"/>
              <a:buFont typeface="Barlow Semi Condensed Medium"/>
              <a:buNone/>
              <a:defRPr sz="3600" kern="1200">
                <a:solidFill>
                  <a:schemeClr val="dk2"/>
                </a:solidFill>
                <a:latin typeface="Barlow Semi Condensed Medium"/>
                <a:ea typeface="Barlow Semi Condensed Medium"/>
                <a:cs typeface="Barlow Semi Condensed Medium"/>
                <a:sym typeface="Barlow Semi Condensed Medium"/>
              </a:defRPr>
            </a:lvl1pPr>
            <a:lvl2pPr lvl="1"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r>
              <a:rPr lang="en-US" dirty="0">
                <a:solidFill>
                  <a:schemeClr val="tx1"/>
                </a:solidFill>
                <a:latin typeface="Arial" panose="020B0604020202020204" pitchFamily="34" charset="0"/>
                <a:ea typeface="+mj-ea"/>
                <a:cs typeface="Arial" panose="020B0604020202020204" pitchFamily="34" charset="0"/>
              </a:rPr>
              <a:t>Sourcing</a:t>
            </a:r>
            <a:endParaRPr lang="en-US" dirty="0">
              <a:solidFill>
                <a:schemeClr val="tx1"/>
              </a:solidFill>
            </a:endParaRPr>
          </a:p>
        </p:txBody>
      </p:sp>
      <p:sp>
        <p:nvSpPr>
          <p:cNvPr id="11" name="Text Placeholder 2">
            <a:extLst>
              <a:ext uri="{FF2B5EF4-FFF2-40B4-BE49-F238E27FC236}">
                <a16:creationId xmlns:a16="http://schemas.microsoft.com/office/drawing/2014/main" id="{7EC77C54-36A9-6D74-CBA7-E60118442BD9}"/>
              </a:ext>
            </a:extLst>
          </p:cNvPr>
          <p:cNvSpPr>
            <a:spLocks noGrp="1"/>
          </p:cNvSpPr>
          <p:nvPr>
            <p:ph type="body" idx="1"/>
          </p:nvPr>
        </p:nvSpPr>
        <p:spPr>
          <a:xfrm>
            <a:off x="90534" y="1203166"/>
            <a:ext cx="12101465" cy="4791600"/>
          </a:xfrm>
        </p:spPr>
        <p:txBody>
          <a:bodyPr/>
          <a:lstStyle/>
          <a:p>
            <a:pPr marL="101600" indent="0">
              <a:buClrTx/>
              <a:buNone/>
            </a:pPr>
            <a:r>
              <a:rPr lang="en-US" sz="1600" dirty="0">
                <a:solidFill>
                  <a:schemeClr val="tx1"/>
                </a:solidFill>
                <a:latin typeface="Arial" panose="020B0604020202020204" pitchFamily="34" charset="0"/>
                <a:cs typeface="Arial" panose="020B0604020202020204" pitchFamily="34" charset="0"/>
              </a:rPr>
              <a:t>PPV = Pharmaceutical Prime Vendor = Wholesalers</a:t>
            </a:r>
          </a:p>
          <a:p>
            <a:pPr lvl="1"/>
            <a:r>
              <a:rPr lang="en-US" sz="1400" dirty="0">
                <a:solidFill>
                  <a:schemeClr val="tx1"/>
                </a:solidFill>
                <a:latin typeface="Arial" panose="020B0604020202020204" pitchFamily="34" charset="0"/>
                <a:cs typeface="Arial" panose="020B0604020202020204" pitchFamily="34" charset="0"/>
              </a:rPr>
              <a:t>Provide government contracted drugs directly to Military Treatment Facilities (MTF) and eligible customers based on region</a:t>
            </a:r>
          </a:p>
          <a:p>
            <a:pPr lvl="1"/>
            <a:r>
              <a:rPr lang="en-US" sz="1400" dirty="0">
                <a:solidFill>
                  <a:schemeClr val="tx1"/>
                </a:solidFill>
                <a:latin typeface="Arial" panose="020B0604020202020204" pitchFamily="34" charset="0"/>
                <a:cs typeface="Arial" panose="020B0604020202020204" pitchFamily="34" charset="0"/>
              </a:rPr>
              <a:t>Primary (PVP) are Cencora, Dakota Drug (Upper Prairie Region), and Cardinal (Navy Fleets)</a:t>
            </a:r>
          </a:p>
          <a:p>
            <a:pPr lvl="1"/>
            <a:r>
              <a:rPr lang="en-US" sz="1400" dirty="0">
                <a:solidFill>
                  <a:schemeClr val="tx1"/>
                </a:solidFill>
                <a:latin typeface="Arial" panose="020B0604020202020204" pitchFamily="34" charset="0"/>
                <a:cs typeface="Arial" panose="020B0604020202020204" pitchFamily="34" charset="0"/>
              </a:rPr>
              <a:t>Secondary (PV2) is DMS for all regions</a:t>
            </a:r>
          </a:p>
          <a:p>
            <a:pPr marL="101600" indent="0">
              <a:buNone/>
            </a:pPr>
            <a:r>
              <a:rPr lang="en-US" sz="1600" dirty="0">
                <a:latin typeface="Arial" panose="020B0604020202020204" pitchFamily="34" charset="0"/>
                <a:cs typeface="Arial" panose="020B0604020202020204" pitchFamily="34" charset="0"/>
              </a:rPr>
              <a:t>NPV = National Prime Vendor </a:t>
            </a:r>
          </a:p>
          <a:p>
            <a:pPr lvl="1"/>
            <a:r>
              <a:rPr lang="en-US" sz="1400" dirty="0">
                <a:latin typeface="Arial" panose="020B0604020202020204" pitchFamily="34" charset="0"/>
                <a:cs typeface="Arial" panose="020B0604020202020204" pitchFamily="34" charset="0"/>
              </a:rPr>
              <a:t>TRICARE Home Delivery Program</a:t>
            </a:r>
          </a:p>
          <a:p>
            <a:pPr lvl="1"/>
            <a:r>
              <a:rPr lang="en-US" sz="1400" dirty="0">
                <a:solidFill>
                  <a:schemeClr val="tx1"/>
                </a:solidFill>
                <a:latin typeface="Arial" panose="020B0604020202020204" pitchFamily="34" charset="0"/>
                <a:cs typeface="Arial" panose="020B0604020202020204" pitchFamily="34" charset="0"/>
              </a:rPr>
              <a:t>New NPV is Cencora (Prev. McKesson)</a:t>
            </a:r>
          </a:p>
          <a:p>
            <a:pPr marL="101600" indent="0">
              <a:buClrTx/>
              <a:buNone/>
            </a:pPr>
            <a:r>
              <a:rPr lang="en-US" sz="1600" dirty="0">
                <a:solidFill>
                  <a:schemeClr val="tx1"/>
                </a:solidFill>
                <a:latin typeface="Arial" panose="020B0604020202020204" pitchFamily="34" charset="0"/>
                <a:cs typeface="Arial" panose="020B0604020202020204" pitchFamily="34" charset="0"/>
              </a:rPr>
              <a:t>Med/Surg PPV = Medical/Surgical Prime Vendor </a:t>
            </a:r>
          </a:p>
          <a:p>
            <a:pPr lvl="1"/>
            <a:r>
              <a:rPr lang="en-US" sz="1400" dirty="0">
                <a:latin typeface="Arial" panose="020B0604020202020204" pitchFamily="34" charset="0"/>
                <a:cs typeface="Arial" panose="020B0604020202020204" pitchFamily="34" charset="0"/>
              </a:rPr>
              <a:t>Cardinal </a:t>
            </a:r>
          </a:p>
          <a:p>
            <a:pPr lvl="1"/>
            <a:r>
              <a:rPr lang="en-US" sz="1400" dirty="0">
                <a:solidFill>
                  <a:schemeClr val="tx1"/>
                </a:solidFill>
                <a:latin typeface="Arial" panose="020B0604020202020204" pitchFamily="34" charset="0"/>
                <a:cs typeface="Arial" panose="020B0604020202020204" pitchFamily="34" charset="0"/>
              </a:rPr>
              <a:t>Owen &amp; Minor </a:t>
            </a:r>
          </a:p>
          <a:p>
            <a:pPr marL="101600" indent="0">
              <a:buClrTx/>
              <a:buNone/>
            </a:pPr>
            <a:r>
              <a:rPr lang="en-US" sz="1600" dirty="0">
                <a:solidFill>
                  <a:schemeClr val="tx1"/>
                </a:solidFill>
                <a:latin typeface="Arial" panose="020B0604020202020204" pitchFamily="34" charset="0"/>
                <a:cs typeface="Arial" panose="020B0604020202020204" pitchFamily="34" charset="0"/>
              </a:rPr>
              <a:t>ECAT = Electronic catalog</a:t>
            </a:r>
          </a:p>
          <a:p>
            <a:pPr lvl="1"/>
            <a:r>
              <a:rPr lang="en-US" sz="1400" dirty="0">
                <a:solidFill>
                  <a:schemeClr val="tx1"/>
                </a:solidFill>
                <a:latin typeface="Arial" panose="020B0604020202020204" pitchFamily="34" charset="0"/>
                <a:cs typeface="Arial" panose="020B0604020202020204" pitchFamily="34" charset="0"/>
              </a:rPr>
              <a:t>An online ordering, distribution, and payment system providing access to laboratory, dental, optical and misc. medical/surgical items not available through PPV or Med/Surg PPV</a:t>
            </a:r>
          </a:p>
          <a:p>
            <a:pPr marL="101600" indent="0">
              <a:buClrTx/>
              <a:buNone/>
            </a:pPr>
            <a:r>
              <a:rPr lang="en-US" sz="1600" dirty="0">
                <a:solidFill>
                  <a:schemeClr val="tx1"/>
                </a:solidFill>
                <a:latin typeface="Arial" panose="020B0604020202020204" pitchFamily="34" charset="0"/>
                <a:cs typeface="Arial" panose="020B0604020202020204" pitchFamily="34" charset="0"/>
              </a:rPr>
              <a:t>DVD = Direct Vendor Delivery MILSTRIP = Military Standard Requisitioning and Issue Procedure</a:t>
            </a:r>
          </a:p>
          <a:p>
            <a:pPr lvl="1"/>
            <a:r>
              <a:rPr lang="en-US" sz="1400" dirty="0">
                <a:solidFill>
                  <a:schemeClr val="tx1"/>
                </a:solidFill>
                <a:latin typeface="Arial" panose="020B0604020202020204" pitchFamily="34" charset="0"/>
                <a:cs typeface="Arial" panose="020B0604020202020204" pitchFamily="34" charset="0"/>
              </a:rPr>
              <a:t>A uniform procedure established by DoD to govern the requisition and issue of material within standardized priorities</a:t>
            </a:r>
          </a:p>
          <a:p>
            <a:pPr marL="101600" indent="0">
              <a:buClrTx/>
              <a:buNone/>
            </a:pPr>
            <a:r>
              <a:rPr lang="en-US" sz="1600" dirty="0">
                <a:solidFill>
                  <a:srgbClr val="00B050"/>
                </a:solidFill>
                <a:latin typeface="Arial" panose="020B0604020202020204" pitchFamily="34" charset="0"/>
                <a:cs typeface="Arial" panose="020B0604020202020204" pitchFamily="34" charset="0"/>
              </a:rPr>
              <a:t>Placing an order:  PVP -&gt; PV2 then other programs</a:t>
            </a:r>
          </a:p>
          <a:p>
            <a:pPr marL="101600" indent="0">
              <a:buClrTx/>
              <a:buNone/>
            </a:pPr>
            <a:r>
              <a:rPr lang="en-US" sz="1600" dirty="0">
                <a:solidFill>
                  <a:srgbClr val="FF0000"/>
                </a:solidFill>
                <a:latin typeface="Arial" panose="020B0604020202020204" pitchFamily="34" charset="0"/>
                <a:cs typeface="Arial" panose="020B0604020202020204" pitchFamily="34" charset="0"/>
              </a:rPr>
              <a:t>Note: Government Purchase Credit Card is NOT a DLA source of supply</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31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EF0D6E-F165-BE56-E31E-AB8A8E3EEFB6}"/>
              </a:ext>
            </a:extLst>
          </p:cNvPr>
          <p:cNvSpPr txBox="1">
            <a:spLocks/>
          </p:cNvSpPr>
          <p:nvPr/>
        </p:nvSpPr>
        <p:spPr>
          <a:xfrm>
            <a:off x="3711920" y="264914"/>
            <a:ext cx="8480079" cy="729983"/>
          </a:xfrm>
          <a:prstGeom prst="rect">
            <a:avLst/>
          </a:prstGeom>
          <a:noFill/>
          <a:ln>
            <a:noFill/>
          </a:ln>
        </p:spPr>
        <p:txBody>
          <a:bodyPr spcFirstLastPara="1" vert="horz" wrap="square" lIns="91425" tIns="91425" rIns="91425" bIns="91425" rtlCol="0" anchor="t" anchorCtr="0">
            <a:noAutofit/>
          </a:bodyPr>
          <a:lstStyle>
            <a:lvl1pPr lvl="0" algn="l" defTabSz="457200" rtl="0" eaLnBrk="1" latinLnBrk="0" hangingPunct="1">
              <a:lnSpc>
                <a:spcPct val="105000"/>
              </a:lnSpc>
              <a:spcBef>
                <a:spcPts val="0"/>
              </a:spcBef>
              <a:spcAft>
                <a:spcPts val="0"/>
              </a:spcAft>
              <a:buClr>
                <a:schemeClr val="dk2"/>
              </a:buClr>
              <a:buSzPts val="3600"/>
              <a:buFont typeface="Barlow Semi Condensed Medium"/>
              <a:buNone/>
              <a:defRPr sz="3600" kern="1200">
                <a:solidFill>
                  <a:schemeClr val="dk2"/>
                </a:solidFill>
                <a:latin typeface="Barlow Semi Condensed Medium"/>
                <a:ea typeface="Barlow Semi Condensed Medium"/>
                <a:cs typeface="Barlow Semi Condensed Medium"/>
                <a:sym typeface="Barlow Semi Condensed Medium"/>
              </a:defRPr>
            </a:lvl1pPr>
            <a:lvl2pPr lvl="1"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2pPr>
            <a:lvl3pPr lvl="2"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3pPr>
            <a:lvl4pPr lvl="3"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4pPr>
            <a:lvl5pPr lvl="4"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5pPr>
            <a:lvl6pPr lvl="5"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6pPr>
            <a:lvl7pPr lvl="6"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7pPr>
            <a:lvl8pPr lvl="7"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8pPr>
            <a:lvl9pPr lvl="8" rtl="0" eaLnBrk="1" hangingPunct="1">
              <a:lnSpc>
                <a:spcPct val="105000"/>
              </a:lnSpc>
              <a:spcBef>
                <a:spcPts val="0"/>
              </a:spcBef>
              <a:spcAft>
                <a:spcPts val="0"/>
              </a:spcAft>
              <a:buClr>
                <a:schemeClr val="dk2"/>
              </a:buClr>
              <a:buSzPts val="3800"/>
              <a:buFont typeface="Barlow Semi Condensed Medium"/>
              <a:buNone/>
              <a:defRPr sz="3800">
                <a:solidFill>
                  <a:schemeClr val="dk2"/>
                </a:solidFill>
                <a:latin typeface="Barlow Semi Condensed Medium"/>
                <a:ea typeface="Barlow Semi Condensed Medium"/>
                <a:cs typeface="Barlow Semi Condensed Medium"/>
                <a:sym typeface="Barlow Semi Condensed Medium"/>
              </a:defRPr>
            </a:lvl9pPr>
          </a:lstStyle>
          <a:p>
            <a:r>
              <a:rPr lang="en-US" dirty="0">
                <a:solidFill>
                  <a:schemeClr val="tx1"/>
                </a:solidFill>
                <a:latin typeface="Arial" panose="020B0604020202020204" pitchFamily="34" charset="0"/>
                <a:ea typeface="+mj-ea"/>
                <a:cs typeface="Arial" panose="020B0604020202020204" pitchFamily="34" charset="0"/>
              </a:rPr>
              <a:t>Primary (PPV1) vs. Secondary (PPV2)</a:t>
            </a:r>
            <a:endParaRPr lang="en-US" dirty="0">
              <a:solidFill>
                <a:schemeClr val="tx1"/>
              </a:solidFill>
            </a:endParaRPr>
          </a:p>
        </p:txBody>
      </p:sp>
      <p:sp>
        <p:nvSpPr>
          <p:cNvPr id="4" name="Text Placeholder 2">
            <a:extLst>
              <a:ext uri="{FF2B5EF4-FFF2-40B4-BE49-F238E27FC236}">
                <a16:creationId xmlns:a16="http://schemas.microsoft.com/office/drawing/2014/main" id="{8D667809-133C-68F2-A61C-69FA64AB6D45}"/>
              </a:ext>
            </a:extLst>
          </p:cNvPr>
          <p:cNvSpPr>
            <a:spLocks noGrp="1"/>
          </p:cNvSpPr>
          <p:nvPr>
            <p:ph type="body" idx="1"/>
          </p:nvPr>
        </p:nvSpPr>
        <p:spPr>
          <a:xfrm>
            <a:off x="1244026" y="1482477"/>
            <a:ext cx="4526241" cy="4791600"/>
          </a:xfrm>
        </p:spPr>
        <p:txBody>
          <a:bodyPr/>
          <a:lstStyle/>
          <a:p>
            <a:pPr marL="101600" indent="0" algn="ctr">
              <a:buNone/>
            </a:pPr>
            <a:r>
              <a:rPr lang="en-US" sz="1800" dirty="0">
                <a:latin typeface="Arial" panose="020B0604020202020204" pitchFamily="34" charset="0"/>
                <a:cs typeface="Arial" panose="020B0604020202020204" pitchFamily="34" charset="0"/>
              </a:rPr>
              <a:t>Primary</a:t>
            </a:r>
          </a:p>
          <a:p>
            <a:pPr marL="101600" indent="0">
              <a:buNone/>
            </a:pPr>
            <a:r>
              <a:rPr lang="en-US" sz="1800" dirty="0">
                <a:latin typeface="Arial" panose="020B0604020202020204" pitchFamily="34" charset="0"/>
                <a:cs typeface="Arial" panose="020B0604020202020204" pitchFamily="34" charset="0"/>
              </a:rPr>
              <a:t>Cencora – MTFs, OCONUS</a:t>
            </a:r>
          </a:p>
          <a:p>
            <a:pPr marL="101600" indent="0">
              <a:buNone/>
            </a:pPr>
            <a:r>
              <a:rPr lang="en-US" sz="1800" dirty="0">
                <a:latin typeface="Arial" panose="020B0604020202020204" pitchFamily="34" charset="0"/>
                <a:cs typeface="Arial" panose="020B0604020202020204" pitchFamily="34" charset="0"/>
              </a:rPr>
              <a:t>Cardinal – CONUS Navy Ships</a:t>
            </a:r>
          </a:p>
          <a:p>
            <a:pPr marL="101600" indent="0">
              <a:buNone/>
            </a:pPr>
            <a:r>
              <a:rPr lang="en-US" sz="1800" dirty="0">
                <a:latin typeface="Arial" panose="020B0604020202020204" pitchFamily="34" charset="0"/>
                <a:cs typeface="Arial" panose="020B0604020202020204" pitchFamily="34" charset="0"/>
              </a:rPr>
              <a:t>Dakota Drug – Upper Prairie Region</a:t>
            </a:r>
          </a:p>
          <a:p>
            <a:pPr marL="101600" indent="0">
              <a:buNone/>
            </a:pPr>
            <a:r>
              <a:rPr lang="en-US" sz="1800" dirty="0">
                <a:latin typeface="Arial" panose="020B0604020202020204" pitchFamily="34" charset="0"/>
                <a:cs typeface="Arial" panose="020B0604020202020204" pitchFamily="34" charset="0"/>
              </a:rPr>
              <a:t>Cencora – Tricare Mail Order Pharmacy</a:t>
            </a:r>
          </a:p>
        </p:txBody>
      </p:sp>
      <p:sp>
        <p:nvSpPr>
          <p:cNvPr id="5" name="TextBox 4">
            <a:extLst>
              <a:ext uri="{FF2B5EF4-FFF2-40B4-BE49-F238E27FC236}">
                <a16:creationId xmlns:a16="http://schemas.microsoft.com/office/drawing/2014/main" id="{B757E4C8-3946-48FA-74EF-7D38272D7191}"/>
              </a:ext>
            </a:extLst>
          </p:cNvPr>
          <p:cNvSpPr txBox="1"/>
          <p:nvPr/>
        </p:nvSpPr>
        <p:spPr>
          <a:xfrm>
            <a:off x="6034714" y="1488370"/>
            <a:ext cx="5254856" cy="3867084"/>
          </a:xfrm>
          <a:prstGeom prst="rect">
            <a:avLst/>
          </a:prstGeom>
          <a:noFill/>
        </p:spPr>
        <p:txBody>
          <a:bodyPr wrap="square">
            <a:spAutoFit/>
          </a:bodyPr>
          <a:lstStyle/>
          <a:p>
            <a:pPr marL="101600" lvl="1" algn="ctr">
              <a:lnSpc>
                <a:spcPct val="125000"/>
              </a:lnSpc>
              <a:buSzPts val="2000"/>
            </a:pPr>
            <a:r>
              <a:rPr lang="en-US" dirty="0">
                <a:latin typeface="Arial" panose="020B0604020202020204" pitchFamily="34" charset="0"/>
                <a:ea typeface="EB Garamond"/>
                <a:cs typeface="Arial" panose="020B0604020202020204" pitchFamily="34" charset="0"/>
                <a:sym typeface="EB Garamond"/>
              </a:rPr>
              <a:t>Secondary</a:t>
            </a:r>
          </a:p>
          <a:p>
            <a:pPr marL="101600" lvl="1">
              <a:lnSpc>
                <a:spcPct val="125000"/>
              </a:lnSpc>
              <a:buSzPts val="2000"/>
            </a:pPr>
            <a:r>
              <a:rPr lang="en-US" dirty="0">
                <a:latin typeface="Arial" panose="020B0604020202020204" pitchFamily="34" charset="0"/>
                <a:ea typeface="EB Garamond"/>
                <a:cs typeface="Arial" panose="020B0604020202020204" pitchFamily="34" charset="0"/>
                <a:sym typeface="EB Garamond"/>
              </a:rPr>
              <a:t>Second option for all regions or users</a:t>
            </a:r>
          </a:p>
          <a:p>
            <a:pPr marL="101600" lvl="1">
              <a:lnSpc>
                <a:spcPct val="125000"/>
              </a:lnSpc>
              <a:buSzPts val="2000"/>
            </a:pPr>
            <a:endParaRPr lang="en-US" dirty="0">
              <a:latin typeface="Arial" panose="020B0604020202020204" pitchFamily="34" charset="0"/>
              <a:ea typeface="EB Garamond"/>
              <a:cs typeface="Arial" panose="020B0604020202020204" pitchFamily="34" charset="0"/>
              <a:sym typeface="EB Garamond"/>
            </a:endParaRPr>
          </a:p>
          <a:p>
            <a:pPr marL="101600" lvl="1">
              <a:lnSpc>
                <a:spcPct val="125000"/>
              </a:lnSpc>
              <a:buSzPts val="2000"/>
            </a:pPr>
            <a:r>
              <a:rPr lang="en-US" dirty="0">
                <a:latin typeface="Arial" panose="020B0604020202020204" pitchFamily="34" charset="0"/>
                <a:ea typeface="EB Garamond"/>
                <a:cs typeface="Arial" panose="020B0604020202020204" pitchFamily="34" charset="0"/>
                <a:sym typeface="EB Garamond"/>
              </a:rPr>
              <a:t>OCONUS – used to order temperature-controlled items and controlled substances</a:t>
            </a:r>
          </a:p>
          <a:p>
            <a:pPr marL="101600" lvl="1">
              <a:lnSpc>
                <a:spcPct val="125000"/>
              </a:lnSpc>
              <a:buSzPts val="2000"/>
            </a:pPr>
            <a:endParaRPr lang="en-US" dirty="0">
              <a:latin typeface="Arial" panose="020B0604020202020204" pitchFamily="34" charset="0"/>
              <a:ea typeface="EB Garamond"/>
              <a:cs typeface="Arial" panose="020B0604020202020204" pitchFamily="34" charset="0"/>
              <a:sym typeface="EB Garamond"/>
            </a:endParaRPr>
          </a:p>
          <a:p>
            <a:pPr marL="101600" lvl="1">
              <a:lnSpc>
                <a:spcPct val="125000"/>
              </a:lnSpc>
              <a:buSzPts val="2000"/>
            </a:pPr>
            <a:r>
              <a:rPr lang="en-US" dirty="0">
                <a:latin typeface="Arial" panose="020B0604020202020204" pitchFamily="34" charset="0"/>
                <a:ea typeface="EB Garamond"/>
                <a:cs typeface="Arial" panose="020B0604020202020204" pitchFamily="34" charset="0"/>
                <a:sym typeface="EB Garamond"/>
              </a:rPr>
              <a:t>ALL mixed handling pharmaceuticals going OCONUS must be procured via PV2 (DMS Pharmaceuticals)</a:t>
            </a:r>
          </a:p>
          <a:p>
            <a:pPr marL="101600" lvl="1">
              <a:lnSpc>
                <a:spcPct val="125000"/>
              </a:lnSpc>
              <a:buSzPts val="2000"/>
            </a:pPr>
            <a:endParaRPr lang="en-US" dirty="0">
              <a:latin typeface="Arial" panose="020B0604020202020204" pitchFamily="34" charset="0"/>
              <a:ea typeface="EB Garamond"/>
              <a:cs typeface="Arial" panose="020B0604020202020204" pitchFamily="34" charset="0"/>
              <a:sym typeface="EB Garamond"/>
            </a:endParaRPr>
          </a:p>
          <a:p>
            <a:pPr marL="101600" lvl="1">
              <a:lnSpc>
                <a:spcPct val="125000"/>
              </a:lnSpc>
              <a:buSzPts val="2000"/>
            </a:pPr>
            <a:r>
              <a:rPr lang="en-US" dirty="0">
                <a:latin typeface="Arial" panose="020B0604020202020204" pitchFamily="34" charset="0"/>
                <a:ea typeface="EB Garamond"/>
                <a:cs typeface="Arial" panose="020B0604020202020204" pitchFamily="34" charset="0"/>
                <a:sym typeface="EB Garamond"/>
              </a:rPr>
              <a:t>DMS only items</a:t>
            </a:r>
          </a:p>
        </p:txBody>
      </p:sp>
    </p:spTree>
    <p:extLst>
      <p:ext uri="{BB962C8B-B14F-4D97-AF65-F5344CB8AC3E}">
        <p14:creationId xmlns:p14="http://schemas.microsoft.com/office/powerpoint/2010/main" val="308290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Brand To Generic Report</a:t>
            </a:r>
          </a:p>
        </p:txBody>
      </p:sp>
      <p:sp>
        <p:nvSpPr>
          <p:cNvPr id="3" name="Text Placeholder 2">
            <a:extLst>
              <a:ext uri="{FF2B5EF4-FFF2-40B4-BE49-F238E27FC236}">
                <a16:creationId xmlns:a16="http://schemas.microsoft.com/office/drawing/2014/main" id="{6EF7AB87-BA93-A199-C8C8-6B47BE3144E4}"/>
              </a:ext>
            </a:extLst>
          </p:cNvPr>
          <p:cNvSpPr txBox="1">
            <a:spLocks/>
          </p:cNvSpPr>
          <p:nvPr/>
        </p:nvSpPr>
        <p:spPr>
          <a:xfrm>
            <a:off x="1307400" y="1609225"/>
            <a:ext cx="9577200" cy="4791600"/>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DHA Goal is 90%</a:t>
            </a:r>
          </a:p>
        </p:txBody>
      </p:sp>
      <p:pic>
        <p:nvPicPr>
          <p:cNvPr id="4" name="Content Placeholder 4">
            <a:extLst>
              <a:ext uri="{FF2B5EF4-FFF2-40B4-BE49-F238E27FC236}">
                <a16:creationId xmlns:a16="http://schemas.microsoft.com/office/drawing/2014/main" id="{B491C8C5-13AC-41C1-515D-2B89A50F5635}"/>
              </a:ext>
            </a:extLst>
          </p:cNvPr>
          <p:cNvPicPr>
            <a:picLocks noChangeAspect="1"/>
          </p:cNvPicPr>
          <p:nvPr/>
        </p:nvPicPr>
        <p:blipFill rotWithShape="1">
          <a:blip r:embed="rId2"/>
          <a:srcRect l="-1" t="-1" r="268" b="39064"/>
          <a:stretch/>
        </p:blipFill>
        <p:spPr>
          <a:xfrm>
            <a:off x="1575405" y="2173194"/>
            <a:ext cx="9041190" cy="3663661"/>
          </a:xfrm>
          <a:prstGeom prst="rect">
            <a:avLst/>
          </a:prstGeom>
          <a:noFill/>
          <a:ln>
            <a:noFill/>
          </a:ln>
        </p:spPr>
      </p:pic>
    </p:spTree>
    <p:extLst>
      <p:ext uri="{BB962C8B-B14F-4D97-AF65-F5344CB8AC3E}">
        <p14:creationId xmlns:p14="http://schemas.microsoft.com/office/powerpoint/2010/main" val="630642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sp>
        <p:nvSpPr>
          <p:cNvPr id="5" name="Text Placeholder 2">
            <a:extLst>
              <a:ext uri="{FF2B5EF4-FFF2-40B4-BE49-F238E27FC236}">
                <a16:creationId xmlns:a16="http://schemas.microsoft.com/office/drawing/2014/main" id="{F92F6E96-68BB-740F-DEEA-89A64BCFC987}"/>
              </a:ext>
            </a:extLst>
          </p:cNvPr>
          <p:cNvSpPr txBox="1">
            <a:spLocks/>
          </p:cNvSpPr>
          <p:nvPr/>
        </p:nvSpPr>
        <p:spPr>
          <a:xfrm>
            <a:off x="181333" y="1944203"/>
            <a:ext cx="5914667" cy="4791600"/>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Tx/>
              <a:buFont typeface="Arial" panose="020B0604020202020204" pitchFamily="34" charset="0"/>
              <a:buChar char="•"/>
            </a:pPr>
            <a:r>
              <a:rPr lang="en-US" dirty="0">
                <a:solidFill>
                  <a:schemeClr val="tx1"/>
                </a:solidFill>
              </a:rPr>
              <a:t>DLA tools tha</a:t>
            </a:r>
            <a:r>
              <a:rPr lang="en-US" dirty="0"/>
              <a:t>t support strategic sourcing</a:t>
            </a:r>
            <a:endParaRPr lang="en-US" dirty="0">
              <a:solidFill>
                <a:schemeClr val="tx1"/>
              </a:solidFill>
            </a:endParaRPr>
          </a:p>
          <a:p>
            <a:pPr>
              <a:buClrTx/>
              <a:buFont typeface="Arial" panose="020B0604020202020204" pitchFamily="34" charset="0"/>
              <a:buChar char="•"/>
            </a:pPr>
            <a:r>
              <a:rPr lang="en-US" dirty="0">
                <a:solidFill>
                  <a:schemeClr val="tx1"/>
                </a:solidFill>
              </a:rPr>
              <a:t>Register via </a:t>
            </a:r>
            <a:r>
              <a:rPr lang="en-US" dirty="0">
                <a:solidFill>
                  <a:schemeClr val="tx1"/>
                </a:solidFill>
                <a:hlinkClick r:id="rId2">
                  <a:extLst>
                    <a:ext uri="{A12FA001-AC4F-418D-AE19-62706E023703}">
                      <ahyp:hlinkClr xmlns:ahyp="http://schemas.microsoft.com/office/drawing/2018/hyperlinkcolor" val="tx"/>
                    </a:ext>
                  </a:extLst>
                </a:hlinkClick>
              </a:rPr>
              <a:t>https://www.medical.dla.mil</a:t>
            </a:r>
            <a:r>
              <a:rPr lang="en-US" dirty="0">
                <a:solidFill>
                  <a:schemeClr val="tx1"/>
                </a:solidFill>
              </a:rPr>
              <a:t> </a:t>
            </a:r>
          </a:p>
          <a:p>
            <a:pPr>
              <a:buClrTx/>
              <a:buFont typeface="Arial" panose="020B0604020202020204" pitchFamily="34" charset="0"/>
              <a:buChar char="•"/>
            </a:pPr>
            <a:r>
              <a:rPr lang="en-US" dirty="0">
                <a:solidFill>
                  <a:schemeClr val="tx1"/>
                </a:solidFill>
              </a:rPr>
              <a:t>Pharmaceutical PV</a:t>
            </a:r>
          </a:p>
          <a:p>
            <a:pPr>
              <a:buClrTx/>
              <a:buFont typeface="Arial" panose="020B0604020202020204" pitchFamily="34" charset="0"/>
              <a:buChar char="•"/>
            </a:pPr>
            <a:r>
              <a:rPr lang="en-US" dirty="0">
                <a:solidFill>
                  <a:schemeClr val="tx1"/>
                </a:solidFill>
              </a:rPr>
              <a:t>National Contracts Compliance</a:t>
            </a:r>
          </a:p>
          <a:p>
            <a:pPr>
              <a:buClrTx/>
              <a:buFont typeface="Arial" panose="020B0604020202020204" pitchFamily="34" charset="0"/>
              <a:buChar char="•"/>
            </a:pPr>
            <a:r>
              <a:rPr lang="en-US" dirty="0">
                <a:solidFill>
                  <a:schemeClr val="tx1"/>
                </a:solidFill>
              </a:rPr>
              <a:t>Business Intelligence Reporting</a:t>
            </a:r>
          </a:p>
          <a:p>
            <a:pPr>
              <a:buClrTx/>
              <a:buFont typeface="Arial" panose="020B0604020202020204" pitchFamily="34" charset="0"/>
              <a:buChar char="•"/>
            </a:pPr>
            <a:r>
              <a:rPr lang="en-US" dirty="0">
                <a:solidFill>
                  <a:schemeClr val="tx1"/>
                </a:solidFill>
              </a:rPr>
              <a:t>Medical Master Catalog</a:t>
            </a:r>
          </a:p>
          <a:p>
            <a:pPr>
              <a:buClrTx/>
              <a:buFont typeface="Arial" panose="020B0604020202020204" pitchFamily="34" charset="0"/>
              <a:buChar char="•"/>
            </a:pPr>
            <a:r>
              <a:rPr lang="en-US" dirty="0">
                <a:solidFill>
                  <a:schemeClr val="tx1"/>
                </a:solidFill>
              </a:rPr>
              <a:t>Vaccines</a:t>
            </a:r>
          </a:p>
          <a:p>
            <a:pPr>
              <a:buClrTx/>
              <a:buFont typeface="Arial" panose="020B0604020202020204" pitchFamily="34" charset="0"/>
              <a:buChar char="•"/>
            </a:pPr>
            <a:r>
              <a:rPr lang="en-US" dirty="0">
                <a:solidFill>
                  <a:schemeClr val="tx1"/>
                </a:solidFill>
              </a:rPr>
              <a:t>Cold Chain Packaging</a:t>
            </a:r>
          </a:p>
          <a:p>
            <a:pPr>
              <a:buClrTx/>
              <a:buFont typeface="Arial" panose="020B0604020202020204" pitchFamily="34" charset="0"/>
              <a:buChar char="•"/>
            </a:pPr>
            <a:r>
              <a:rPr lang="en-US" dirty="0">
                <a:solidFill>
                  <a:schemeClr val="tx1"/>
                </a:solidFill>
              </a:rPr>
              <a:t>Reverse Distribution</a:t>
            </a:r>
          </a:p>
          <a:p>
            <a:endParaRPr lang="en-US" dirty="0"/>
          </a:p>
        </p:txBody>
      </p:sp>
      <p:pic>
        <p:nvPicPr>
          <p:cNvPr id="6" name="Picture 5" descr="A screenshot of a social media post&#10;&#10;Description automatically generated">
            <a:extLst>
              <a:ext uri="{FF2B5EF4-FFF2-40B4-BE49-F238E27FC236}">
                <a16:creationId xmlns:a16="http://schemas.microsoft.com/office/drawing/2014/main" id="{82FA2A38-531C-13E6-65F2-6E0B49D00E1F}"/>
              </a:ext>
            </a:extLst>
          </p:cNvPr>
          <p:cNvPicPr>
            <a:picLocks noChangeAspect="1"/>
          </p:cNvPicPr>
          <p:nvPr/>
        </p:nvPicPr>
        <p:blipFill>
          <a:blip r:embed="rId3"/>
          <a:stretch>
            <a:fillRect/>
          </a:stretch>
        </p:blipFill>
        <p:spPr>
          <a:xfrm>
            <a:off x="6441636" y="1411608"/>
            <a:ext cx="5569031" cy="4702865"/>
          </a:xfrm>
          <a:prstGeom prst="rect">
            <a:avLst/>
          </a:prstGeom>
        </p:spPr>
      </p:pic>
    </p:spTree>
    <p:extLst>
      <p:ext uri="{BB962C8B-B14F-4D97-AF65-F5344CB8AC3E}">
        <p14:creationId xmlns:p14="http://schemas.microsoft.com/office/powerpoint/2010/main" val="3996746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Reverse Distribution</a:t>
            </a:r>
          </a:p>
        </p:txBody>
      </p:sp>
      <p:sp>
        <p:nvSpPr>
          <p:cNvPr id="5" name="Text Placeholder 2">
            <a:extLst>
              <a:ext uri="{FF2B5EF4-FFF2-40B4-BE49-F238E27FC236}">
                <a16:creationId xmlns:a16="http://schemas.microsoft.com/office/drawing/2014/main" id="{F92F6E96-68BB-740F-DEEA-89A64BCFC987}"/>
              </a:ext>
            </a:extLst>
          </p:cNvPr>
          <p:cNvSpPr txBox="1">
            <a:spLocks/>
          </p:cNvSpPr>
          <p:nvPr/>
        </p:nvSpPr>
        <p:spPr>
          <a:xfrm>
            <a:off x="0" y="1422400"/>
            <a:ext cx="5474643" cy="4765964"/>
          </a:xfrm>
          <a:prstGeom prst="rect">
            <a:avLst/>
          </a:prstGeom>
        </p:spPr>
        <p:txBody>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921E30"/>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921E30"/>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921E30"/>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Tx/>
              <a:buFont typeface="Arial" panose="020B0604020202020204" pitchFamily="34" charset="0"/>
              <a:buChar char="•"/>
            </a:pPr>
            <a:r>
              <a:rPr lang="en-US" sz="1600" dirty="0">
                <a:solidFill>
                  <a:schemeClr val="tx1"/>
                </a:solidFill>
              </a:rPr>
              <a:t> Not:</a:t>
            </a:r>
          </a:p>
          <a:p>
            <a:pPr lvl="1">
              <a:buClrTx/>
              <a:buFont typeface="Arial" panose="020B0604020202020204" pitchFamily="34" charset="0"/>
              <a:buChar char="•"/>
            </a:pPr>
            <a:r>
              <a:rPr lang="en-US" sz="1400" dirty="0">
                <a:solidFill>
                  <a:schemeClr val="tx1"/>
                </a:solidFill>
              </a:rPr>
              <a:t>a mandatory contract</a:t>
            </a:r>
          </a:p>
          <a:p>
            <a:pPr lvl="1">
              <a:buClrTx/>
              <a:buFont typeface="Arial" panose="020B0604020202020204" pitchFamily="34" charset="0"/>
              <a:buChar char="•"/>
            </a:pPr>
            <a:r>
              <a:rPr lang="en-US" sz="1400" dirty="0">
                <a:solidFill>
                  <a:schemeClr val="tx1"/>
                </a:solidFill>
              </a:rPr>
              <a:t>a destruction contract</a:t>
            </a:r>
          </a:p>
          <a:p>
            <a:pPr>
              <a:buClrTx/>
              <a:buFont typeface="Arial" panose="020B0604020202020204" pitchFamily="34" charset="0"/>
              <a:buChar char="•"/>
            </a:pPr>
            <a:r>
              <a:rPr lang="en-US" sz="1600" dirty="0">
                <a:solidFill>
                  <a:schemeClr val="tx1"/>
                </a:solidFill>
              </a:rPr>
              <a:t> Eligible items</a:t>
            </a:r>
          </a:p>
          <a:p>
            <a:pPr lvl="1">
              <a:buClrTx/>
              <a:buFont typeface="Arial" panose="020B0604020202020204" pitchFamily="34" charset="0"/>
              <a:buChar char="•"/>
            </a:pPr>
            <a:r>
              <a:rPr lang="en-US" sz="1400" dirty="0">
                <a:solidFill>
                  <a:schemeClr val="tx1"/>
                </a:solidFill>
              </a:rPr>
              <a:t>Purchased through Prime Vendor Program</a:t>
            </a:r>
          </a:p>
          <a:p>
            <a:pPr lvl="1">
              <a:buClrTx/>
              <a:buFont typeface="Arial" panose="020B0604020202020204" pitchFamily="34" charset="0"/>
              <a:buChar char="•"/>
            </a:pPr>
            <a:r>
              <a:rPr lang="en-US" sz="1400" dirty="0">
                <a:solidFill>
                  <a:schemeClr val="tx1"/>
                </a:solidFill>
              </a:rPr>
              <a:t>Within 120 days of expiration</a:t>
            </a:r>
          </a:p>
          <a:p>
            <a:pPr lvl="2">
              <a:buClrTx/>
              <a:buFont typeface="Arial" panose="020B0604020202020204" pitchFamily="34" charset="0"/>
              <a:buChar char="•"/>
            </a:pPr>
            <a:r>
              <a:rPr lang="en-US" sz="1200" dirty="0">
                <a:solidFill>
                  <a:schemeClr val="tx1"/>
                </a:solidFill>
              </a:rPr>
              <a:t>No more than 11 months past for CONUS and 9 months past for OCONUS</a:t>
            </a:r>
          </a:p>
          <a:p>
            <a:pPr lvl="1">
              <a:buClrTx/>
              <a:buFont typeface="Arial" panose="020B0604020202020204" pitchFamily="34" charset="0"/>
              <a:buChar char="•"/>
            </a:pPr>
            <a:r>
              <a:rPr lang="en-US" sz="1400" dirty="0">
                <a:solidFill>
                  <a:schemeClr val="tx1"/>
                </a:solidFill>
              </a:rPr>
              <a:t>In the manufacturers original packaging</a:t>
            </a:r>
          </a:p>
          <a:p>
            <a:pPr lvl="1">
              <a:buClrTx/>
              <a:buFont typeface="Arial" panose="020B0604020202020204" pitchFamily="34" charset="0"/>
              <a:buChar char="•"/>
            </a:pPr>
            <a:r>
              <a:rPr lang="en-US" sz="1400" dirty="0">
                <a:solidFill>
                  <a:schemeClr val="tx1"/>
                </a:solidFill>
              </a:rPr>
              <a:t>Not an CBRN/BWCW, SLEP, or MEDSURG item</a:t>
            </a:r>
          </a:p>
          <a:p>
            <a:pPr lvl="1">
              <a:buClrTx/>
              <a:buFont typeface="Arial" panose="020B0604020202020204" pitchFamily="34" charset="0"/>
              <a:buChar char="•"/>
            </a:pPr>
            <a:r>
              <a:rPr lang="en-US" sz="1400" dirty="0">
                <a:solidFill>
                  <a:schemeClr val="tx1"/>
                </a:solidFill>
              </a:rPr>
              <a:t>Not damaged</a:t>
            </a:r>
          </a:p>
          <a:p>
            <a:pPr>
              <a:buClrTx/>
              <a:buFont typeface="Arial" panose="020B0604020202020204" pitchFamily="34" charset="0"/>
              <a:buChar char="•"/>
            </a:pPr>
            <a:r>
              <a:rPr lang="en-US" sz="1600" dirty="0">
                <a:solidFill>
                  <a:schemeClr val="tx1"/>
                </a:solidFill>
              </a:rPr>
              <a:t> Note: </a:t>
            </a:r>
            <a:r>
              <a:rPr lang="en-US" sz="1400" dirty="0">
                <a:solidFill>
                  <a:schemeClr val="tx1"/>
                </a:solidFill>
              </a:rPr>
              <a:t>Recalls do not supersede these guidelines. Items pulled from your shelves for any reason outside of the 120-day window will either need to be held until the window or disposed of through a destruction/disposal contract.</a:t>
            </a:r>
          </a:p>
          <a:p>
            <a:pPr>
              <a:buClrTx/>
            </a:pPr>
            <a:endParaRPr lang="en-US" dirty="0">
              <a:solidFill>
                <a:schemeClr val="tx1"/>
              </a:solidFill>
            </a:endParaRPr>
          </a:p>
        </p:txBody>
      </p:sp>
      <p:pic>
        <p:nvPicPr>
          <p:cNvPr id="4" name="Picture 3">
            <a:extLst>
              <a:ext uri="{FF2B5EF4-FFF2-40B4-BE49-F238E27FC236}">
                <a16:creationId xmlns:a16="http://schemas.microsoft.com/office/drawing/2014/main" id="{EDF8E8E2-0ECB-275D-4C0A-9242A148257A}"/>
              </a:ext>
            </a:extLst>
          </p:cNvPr>
          <p:cNvPicPr>
            <a:picLocks noChangeAspect="1"/>
          </p:cNvPicPr>
          <p:nvPr/>
        </p:nvPicPr>
        <p:blipFill>
          <a:blip r:embed="rId2"/>
          <a:stretch>
            <a:fillRect/>
          </a:stretch>
        </p:blipFill>
        <p:spPr>
          <a:xfrm>
            <a:off x="5474643" y="1322355"/>
            <a:ext cx="6717357" cy="4866009"/>
          </a:xfrm>
          <a:prstGeom prst="rect">
            <a:avLst/>
          </a:prstGeom>
        </p:spPr>
      </p:pic>
    </p:spTree>
    <p:extLst>
      <p:ext uri="{BB962C8B-B14F-4D97-AF65-F5344CB8AC3E}">
        <p14:creationId xmlns:p14="http://schemas.microsoft.com/office/powerpoint/2010/main" val="2233871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A432F6-53A1-4382-BD31-8ECEA7AE00E9}"/>
              </a:ext>
            </a:extLst>
          </p:cNvPr>
          <p:cNvPicPr>
            <a:picLocks noChangeAspect="1"/>
          </p:cNvPicPr>
          <p:nvPr/>
        </p:nvPicPr>
        <p:blipFill>
          <a:blip r:embed="rId2"/>
          <a:stretch>
            <a:fillRect/>
          </a:stretch>
        </p:blipFill>
        <p:spPr>
          <a:xfrm>
            <a:off x="0" y="1382740"/>
            <a:ext cx="12192000" cy="4092519"/>
          </a:xfrm>
          <a:prstGeom prst="rect">
            <a:avLst/>
          </a:prstGeom>
        </p:spPr>
      </p:pic>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sp>
        <p:nvSpPr>
          <p:cNvPr id="4" name="Down Arrow 5">
            <a:extLst>
              <a:ext uri="{FF2B5EF4-FFF2-40B4-BE49-F238E27FC236}">
                <a16:creationId xmlns:a16="http://schemas.microsoft.com/office/drawing/2014/main" id="{F62F672E-A142-6F0D-713A-6C864191F4C7}"/>
              </a:ext>
            </a:extLst>
          </p:cNvPr>
          <p:cNvSpPr/>
          <p:nvPr/>
        </p:nvSpPr>
        <p:spPr>
          <a:xfrm rot="2654846">
            <a:off x="2237219" y="2199338"/>
            <a:ext cx="364986" cy="66329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own Arrow 6">
            <a:extLst>
              <a:ext uri="{FF2B5EF4-FFF2-40B4-BE49-F238E27FC236}">
                <a16:creationId xmlns:a16="http://schemas.microsoft.com/office/drawing/2014/main" id="{B4724772-1A06-2F58-86B7-7AD4DFE0AC2D}"/>
              </a:ext>
            </a:extLst>
          </p:cNvPr>
          <p:cNvSpPr/>
          <p:nvPr/>
        </p:nvSpPr>
        <p:spPr>
          <a:xfrm rot="16200000">
            <a:off x="2260263" y="4077175"/>
            <a:ext cx="337006" cy="63861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own Arrow 6">
            <a:extLst>
              <a:ext uri="{FF2B5EF4-FFF2-40B4-BE49-F238E27FC236}">
                <a16:creationId xmlns:a16="http://schemas.microsoft.com/office/drawing/2014/main" id="{E25D8B7F-02CC-BB2D-1FFD-CB2EC5CFA5A8}"/>
              </a:ext>
            </a:extLst>
          </p:cNvPr>
          <p:cNvSpPr/>
          <p:nvPr/>
        </p:nvSpPr>
        <p:spPr>
          <a:xfrm rot="5400000">
            <a:off x="8297416" y="3723688"/>
            <a:ext cx="337006" cy="63861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6">
            <a:extLst>
              <a:ext uri="{FF2B5EF4-FFF2-40B4-BE49-F238E27FC236}">
                <a16:creationId xmlns:a16="http://schemas.microsoft.com/office/drawing/2014/main" id="{0D4C4E8A-1F42-F5A7-43C1-DDEDB3743C92}"/>
              </a:ext>
            </a:extLst>
          </p:cNvPr>
          <p:cNvSpPr/>
          <p:nvPr/>
        </p:nvSpPr>
        <p:spPr>
          <a:xfrm rot="16200000">
            <a:off x="2274189" y="3734695"/>
            <a:ext cx="337006" cy="63861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2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Terms – Pricing Agreements</a:t>
            </a:r>
          </a:p>
        </p:txBody>
      </p:sp>
      <p:sp>
        <p:nvSpPr>
          <p:cNvPr id="6" name="Text Placeholder 2">
            <a:extLst>
              <a:ext uri="{FF2B5EF4-FFF2-40B4-BE49-F238E27FC236}">
                <a16:creationId xmlns:a16="http://schemas.microsoft.com/office/drawing/2014/main" id="{DA623CEA-6F14-4F54-C928-71D1414E90A5}"/>
              </a:ext>
            </a:extLst>
          </p:cNvPr>
          <p:cNvSpPr>
            <a:spLocks noGrp="1"/>
          </p:cNvSpPr>
          <p:nvPr>
            <p:ph type="body" idx="1"/>
          </p:nvPr>
        </p:nvSpPr>
        <p:spPr>
          <a:xfrm>
            <a:off x="90535" y="1358020"/>
            <a:ext cx="10794065" cy="5042805"/>
          </a:xfrm>
        </p:spPr>
        <p:txBody>
          <a:bodyPr/>
          <a:lstStyle/>
          <a:p>
            <a:pPr marL="101600" indent="0">
              <a:buNone/>
            </a:pPr>
            <a:r>
              <a:rPr lang="en-US" sz="1800" dirty="0">
                <a:solidFill>
                  <a:schemeClr val="tx1"/>
                </a:solidFill>
                <a:latin typeface="Arial" panose="020B0604020202020204" pitchFamily="34" charset="0"/>
                <a:cs typeface="Arial" panose="020B0604020202020204" pitchFamily="34" charset="0"/>
              </a:rPr>
              <a:t>National Contract (NC) = Joint National contract (JNC)</a:t>
            </a:r>
          </a:p>
          <a:p>
            <a:pPr lvl="1"/>
            <a:r>
              <a:rPr lang="en-US" sz="1800" dirty="0">
                <a:solidFill>
                  <a:schemeClr val="tx1"/>
                </a:solidFill>
                <a:latin typeface="Arial" panose="020B0604020202020204" pitchFamily="34" charset="0"/>
                <a:cs typeface="Arial" panose="020B0604020202020204" pitchFamily="34" charset="0"/>
              </a:rPr>
              <a:t>VA or DLA generated</a:t>
            </a:r>
          </a:p>
          <a:p>
            <a:pPr lvl="1"/>
            <a:r>
              <a:rPr lang="en-US" sz="1800" dirty="0">
                <a:solidFill>
                  <a:schemeClr val="tx1"/>
                </a:solidFill>
                <a:latin typeface="Arial" panose="020B0604020202020204" pitchFamily="34" charset="0"/>
                <a:cs typeface="Arial" panose="020B0604020202020204" pitchFamily="34" charset="0"/>
              </a:rPr>
              <a:t>Open for bid</a:t>
            </a:r>
          </a:p>
          <a:p>
            <a:pPr lvl="1"/>
            <a:r>
              <a:rPr lang="en-US" sz="1800" dirty="0">
                <a:solidFill>
                  <a:schemeClr val="tx1"/>
                </a:solidFill>
                <a:latin typeface="Arial" panose="020B0604020202020204" pitchFamily="34" charset="0"/>
                <a:cs typeface="Arial" panose="020B0604020202020204" pitchFamily="34" charset="0"/>
              </a:rPr>
              <a:t>Price based on potential supply commitment from vendor</a:t>
            </a:r>
          </a:p>
          <a:p>
            <a:pPr lvl="1"/>
            <a:r>
              <a:rPr lang="en-US" sz="1800" dirty="0">
                <a:solidFill>
                  <a:schemeClr val="tx1"/>
                </a:solidFill>
                <a:latin typeface="Arial" panose="020B0604020202020204" pitchFamily="34" charset="0"/>
                <a:cs typeface="Arial" panose="020B0604020202020204" pitchFamily="34" charset="0"/>
              </a:rPr>
              <a:t>Examples: Levofloxacin 500mg tablets</a:t>
            </a:r>
          </a:p>
          <a:p>
            <a:pPr marL="101600" indent="0">
              <a:buNone/>
            </a:pPr>
            <a:r>
              <a:rPr lang="en-US" sz="1800" dirty="0">
                <a:solidFill>
                  <a:schemeClr val="tx1"/>
                </a:solidFill>
                <a:latin typeface="Arial" panose="020B0604020202020204" pitchFamily="34" charset="0"/>
                <a:cs typeface="Arial" panose="020B0604020202020204" pitchFamily="34" charset="0"/>
              </a:rPr>
              <a:t>Distribution and Pricing Agreement (DAPA)</a:t>
            </a:r>
          </a:p>
          <a:p>
            <a:pPr lvl="1"/>
            <a:r>
              <a:rPr lang="en-US" sz="1800" dirty="0">
                <a:solidFill>
                  <a:schemeClr val="tx1"/>
                </a:solidFill>
                <a:latin typeface="Arial" panose="020B0604020202020204" pitchFamily="34" charset="0"/>
                <a:cs typeface="Arial" panose="020B0604020202020204" pitchFamily="34" charset="0"/>
              </a:rPr>
              <a:t>DLA </a:t>
            </a:r>
            <a:r>
              <a:rPr lang="en-US" sz="1800" dirty="0">
                <a:solidFill>
                  <a:schemeClr val="tx1"/>
                </a:solidFill>
                <a:latin typeface="Arial" panose="020B0604020202020204" pitchFamily="34" charset="0"/>
                <a:cs typeface="Arial" panose="020B0604020202020204" pitchFamily="34" charset="0"/>
                <a:sym typeface="Arial"/>
              </a:rPr>
              <a:t>generated</a:t>
            </a:r>
          </a:p>
          <a:p>
            <a:pPr lvl="1"/>
            <a:r>
              <a:rPr lang="en-US" sz="1800" dirty="0">
                <a:solidFill>
                  <a:schemeClr val="tx1"/>
                </a:solidFill>
                <a:latin typeface="Arial" panose="020B0604020202020204" pitchFamily="34" charset="0"/>
                <a:cs typeface="Arial" panose="020B0604020202020204" pitchFamily="34" charset="0"/>
              </a:rPr>
              <a:t>2 week process, gateway agreement</a:t>
            </a:r>
          </a:p>
          <a:p>
            <a:pPr lvl="1"/>
            <a:r>
              <a:rPr lang="en-US" sz="1800" dirty="0">
                <a:solidFill>
                  <a:schemeClr val="tx1"/>
                </a:solidFill>
                <a:latin typeface="Arial" panose="020B0604020202020204" pitchFamily="34" charset="0"/>
                <a:cs typeface="Arial" panose="020B0604020202020204" pitchFamily="34" charset="0"/>
              </a:rPr>
              <a:t>DoD’s version of FSS</a:t>
            </a:r>
          </a:p>
          <a:p>
            <a:pPr lvl="1"/>
            <a:r>
              <a:rPr lang="en-US" sz="1800" dirty="0">
                <a:solidFill>
                  <a:schemeClr val="tx1"/>
                </a:solidFill>
                <a:latin typeface="Arial" panose="020B0604020202020204" pitchFamily="34" charset="0"/>
                <a:cs typeface="Arial" panose="020B0604020202020204" pitchFamily="34" charset="0"/>
              </a:rPr>
              <a:t>Example: Bicillin LA</a:t>
            </a:r>
          </a:p>
          <a:p>
            <a:pPr marL="101600" indent="0">
              <a:buNone/>
            </a:pPr>
            <a:r>
              <a:rPr lang="en-US" sz="1800" dirty="0">
                <a:solidFill>
                  <a:schemeClr val="tx1"/>
                </a:solidFill>
                <a:latin typeface="Arial" panose="020B0604020202020204" pitchFamily="34" charset="0"/>
                <a:cs typeface="Arial" panose="020B0604020202020204" pitchFamily="34" charset="0"/>
              </a:rPr>
              <a:t>Uniform Formulary Blanket Purchase Agreement (UF BPA) </a:t>
            </a:r>
          </a:p>
          <a:p>
            <a:pPr lvl="1"/>
            <a:r>
              <a:rPr lang="en-US" sz="1800" dirty="0">
                <a:solidFill>
                  <a:schemeClr val="tx1"/>
                </a:solidFill>
                <a:latin typeface="Arial" panose="020B0604020202020204" pitchFamily="34" charset="0"/>
                <a:cs typeface="Arial" panose="020B0604020202020204" pitchFamily="34" charset="0"/>
              </a:rPr>
              <a:t>DHA  generated cost agreement based upon pricing concessions for DoD formulary placement</a:t>
            </a:r>
          </a:p>
          <a:p>
            <a:pPr lvl="1"/>
            <a:r>
              <a:rPr lang="en-US" sz="1800" dirty="0">
                <a:solidFill>
                  <a:schemeClr val="tx1"/>
                </a:solidFill>
                <a:latin typeface="Arial" panose="020B0604020202020204" pitchFamily="34" charset="0"/>
                <a:cs typeface="Arial" panose="020B0604020202020204" pitchFamily="34" charset="0"/>
              </a:rPr>
              <a:t>Example: Humira</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07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National Contract Compliance Report</a:t>
            </a:r>
          </a:p>
        </p:txBody>
      </p:sp>
      <p:sp>
        <p:nvSpPr>
          <p:cNvPr id="11" name="Text Placeholder 2">
            <a:extLst>
              <a:ext uri="{FF2B5EF4-FFF2-40B4-BE49-F238E27FC236}">
                <a16:creationId xmlns:a16="http://schemas.microsoft.com/office/drawing/2014/main" id="{13CD48F3-BC8F-E46F-0955-877324523A61}"/>
              </a:ext>
            </a:extLst>
          </p:cNvPr>
          <p:cNvSpPr>
            <a:spLocks noGrp="1"/>
          </p:cNvSpPr>
          <p:nvPr>
            <p:ph type="body" idx="1"/>
          </p:nvPr>
        </p:nvSpPr>
        <p:spPr>
          <a:xfrm>
            <a:off x="1" y="1439501"/>
            <a:ext cx="12192000" cy="4961324"/>
          </a:xfrm>
        </p:spPr>
        <p:txBody>
          <a:bodyPr/>
          <a:lstStyle/>
          <a:p>
            <a:pPr marL="0" indent="0">
              <a:buNone/>
            </a:pPr>
            <a:r>
              <a:rPr lang="en-US" dirty="0">
                <a:latin typeface="Arial" panose="020B0604020202020204" pitchFamily="34" charset="0"/>
                <a:cs typeface="Arial" panose="020B0604020202020204" pitchFamily="34" charset="0"/>
              </a:rPr>
              <a:t>Military Medical Treatment Facility Pharmacy Operations - </a:t>
            </a:r>
            <a:r>
              <a:rPr lang="da-DK" i="1" dirty="0">
                <a:latin typeface="Arial" panose="020B0604020202020204" pitchFamily="34" charset="0"/>
                <a:cs typeface="Arial" panose="020B0604020202020204" pitchFamily="34" charset="0"/>
              </a:rPr>
              <a:t>DHA-PI 6025.31 December 20, 2019 , pg 10</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(7) MTF Pharmacy Chiefs will ensure compliance with national pharmacy contracts and “Brand to Generic” conversions established by The Defense Logistics Agency in conjunction with the Chief, DHA, POD and the DoD P&amp;T Committee. MTF directors will not permit prescribers or pharmacy industry initiatives to supplant or circumvent contract requirements. Only medications which have been approved by the Food and Drug Administration (FDA) are authorized for use in MTFs except for investigational use. </a:t>
            </a:r>
          </a:p>
          <a:p>
            <a:r>
              <a:rPr lang="en-US" altLang="en-US" u="sng" dirty="0">
                <a:latin typeface="Arial" panose="020B0604020202020204" pitchFamily="34" charset="0"/>
                <a:cs typeface="Arial" panose="020B0604020202020204" pitchFamily="34" charset="0"/>
              </a:rPr>
              <a:t>DHA</a:t>
            </a:r>
            <a:r>
              <a:rPr lang="en-US" altLang="en-US" dirty="0">
                <a:latin typeface="Arial" panose="020B0604020202020204" pitchFamily="34" charset="0"/>
                <a:cs typeface="Arial" panose="020B0604020202020204" pitchFamily="34" charset="0"/>
              </a:rPr>
              <a:t> goal of 90%</a:t>
            </a:r>
          </a:p>
          <a:p>
            <a:r>
              <a:rPr lang="en-US" altLang="en-US" dirty="0">
                <a:latin typeface="Arial" panose="020B0604020202020204" pitchFamily="34" charset="0"/>
                <a:cs typeface="Arial" panose="020B0604020202020204" pitchFamily="34" charset="0"/>
              </a:rPr>
              <a:t>Document in P&amp;T off contract purchases</a:t>
            </a:r>
          </a:p>
          <a:p>
            <a:pPr lvl="1"/>
            <a:r>
              <a:rPr lang="en-US" altLang="en-US" dirty="0">
                <a:latin typeface="Arial" panose="020B0604020202020204" pitchFamily="34" charset="0"/>
                <a:cs typeface="Arial" panose="020B0604020202020204" pitchFamily="34" charset="0"/>
              </a:rPr>
              <a:t>Not available</a:t>
            </a:r>
          </a:p>
          <a:p>
            <a:pPr lvl="1"/>
            <a:r>
              <a:rPr lang="en-US" altLang="en-US" dirty="0">
                <a:latin typeface="Arial" panose="020B0604020202020204" pitchFamily="34" charset="0"/>
                <a:cs typeface="Arial" panose="020B0604020202020204" pitchFamily="34" charset="0"/>
              </a:rPr>
              <a:t>Package size for efficient workflow – critical analysis is allowed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931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pic>
        <p:nvPicPr>
          <p:cNvPr id="5" name="Picture 4">
            <a:extLst>
              <a:ext uri="{FF2B5EF4-FFF2-40B4-BE49-F238E27FC236}">
                <a16:creationId xmlns:a16="http://schemas.microsoft.com/office/drawing/2014/main" id="{782D8E06-B3A0-BBCD-B48F-0AD5B90F8E37}"/>
              </a:ext>
            </a:extLst>
          </p:cNvPr>
          <p:cNvPicPr>
            <a:picLocks noChangeAspect="1"/>
          </p:cNvPicPr>
          <p:nvPr/>
        </p:nvPicPr>
        <p:blipFill>
          <a:blip r:embed="rId2"/>
          <a:stretch>
            <a:fillRect/>
          </a:stretch>
        </p:blipFill>
        <p:spPr>
          <a:xfrm>
            <a:off x="0" y="1330036"/>
            <a:ext cx="12192000" cy="4849091"/>
          </a:xfrm>
          <a:prstGeom prst="rect">
            <a:avLst/>
          </a:prstGeom>
        </p:spPr>
      </p:pic>
      <p:sp>
        <p:nvSpPr>
          <p:cNvPr id="6" name="Arrow: Right 5">
            <a:extLst>
              <a:ext uri="{FF2B5EF4-FFF2-40B4-BE49-F238E27FC236}">
                <a16:creationId xmlns:a16="http://schemas.microsoft.com/office/drawing/2014/main" id="{43F08750-94BA-0AB0-7679-A10F145F33A0}"/>
              </a:ext>
            </a:extLst>
          </p:cNvPr>
          <p:cNvSpPr/>
          <p:nvPr/>
        </p:nvSpPr>
        <p:spPr>
          <a:xfrm>
            <a:off x="9522691" y="1348509"/>
            <a:ext cx="748145" cy="2401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EC7B1DF3-44D8-36E7-3E13-1B77B17990E7}"/>
              </a:ext>
            </a:extLst>
          </p:cNvPr>
          <p:cNvSpPr/>
          <p:nvPr/>
        </p:nvSpPr>
        <p:spPr>
          <a:xfrm>
            <a:off x="10076507" y="1774708"/>
            <a:ext cx="1934261" cy="371192"/>
          </a:xfrm>
          <a:prstGeom prst="ellipse">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3730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pic>
        <p:nvPicPr>
          <p:cNvPr id="4" name="Picture 3">
            <a:extLst>
              <a:ext uri="{FF2B5EF4-FFF2-40B4-BE49-F238E27FC236}">
                <a16:creationId xmlns:a16="http://schemas.microsoft.com/office/drawing/2014/main" id="{F92856AC-F84A-C2F8-5622-59932C634452}"/>
              </a:ext>
            </a:extLst>
          </p:cNvPr>
          <p:cNvPicPr>
            <a:picLocks noChangeAspect="1"/>
          </p:cNvPicPr>
          <p:nvPr/>
        </p:nvPicPr>
        <p:blipFill>
          <a:blip r:embed="rId2"/>
          <a:stretch>
            <a:fillRect/>
          </a:stretch>
        </p:blipFill>
        <p:spPr>
          <a:xfrm>
            <a:off x="0" y="1330036"/>
            <a:ext cx="12192000" cy="4823469"/>
          </a:xfrm>
          <a:prstGeom prst="rect">
            <a:avLst/>
          </a:prstGeom>
        </p:spPr>
      </p:pic>
      <p:sp>
        <p:nvSpPr>
          <p:cNvPr id="7" name="Arrow: Right 6">
            <a:extLst>
              <a:ext uri="{FF2B5EF4-FFF2-40B4-BE49-F238E27FC236}">
                <a16:creationId xmlns:a16="http://schemas.microsoft.com/office/drawing/2014/main" id="{097F5D6D-E20B-5186-BE0E-19EE5EC39686}"/>
              </a:ext>
            </a:extLst>
          </p:cNvPr>
          <p:cNvSpPr/>
          <p:nvPr/>
        </p:nvSpPr>
        <p:spPr>
          <a:xfrm>
            <a:off x="766435" y="2531864"/>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B7BBF52A-3013-A561-86BF-DC1068A6F639}"/>
              </a:ext>
            </a:extLst>
          </p:cNvPr>
          <p:cNvSpPr/>
          <p:nvPr/>
        </p:nvSpPr>
        <p:spPr>
          <a:xfrm>
            <a:off x="4831615" y="243931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1A884DCE-8A8C-D4CC-6AC4-B513D11055BF}"/>
              </a:ext>
            </a:extLst>
          </p:cNvPr>
          <p:cNvSpPr/>
          <p:nvPr/>
        </p:nvSpPr>
        <p:spPr>
          <a:xfrm rot="5400000">
            <a:off x="9608652" y="22460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280D9B92-BC19-89B6-C2EC-6779A1A20405}"/>
              </a:ext>
            </a:extLst>
          </p:cNvPr>
          <p:cNvSpPr/>
          <p:nvPr/>
        </p:nvSpPr>
        <p:spPr>
          <a:xfrm rot="10800000">
            <a:off x="11014067" y="2549970"/>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B84A8758-4A87-E833-8121-DE25B0757294}"/>
              </a:ext>
            </a:extLst>
          </p:cNvPr>
          <p:cNvSpPr/>
          <p:nvPr/>
        </p:nvSpPr>
        <p:spPr>
          <a:xfrm rot="16200000">
            <a:off x="5726729" y="331834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D732AFF8-793E-D2D8-829C-D4BDAE16E968}"/>
              </a:ext>
            </a:extLst>
          </p:cNvPr>
          <p:cNvSpPr/>
          <p:nvPr/>
        </p:nvSpPr>
        <p:spPr>
          <a:xfrm>
            <a:off x="3300962" y="58378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01FA87F2-80E3-64F2-F954-97B7BFBE286E}"/>
              </a:ext>
            </a:extLst>
          </p:cNvPr>
          <p:cNvSpPr/>
          <p:nvPr/>
        </p:nvSpPr>
        <p:spPr>
          <a:xfrm rot="5400000">
            <a:off x="3418246" y="2246087"/>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5415B97A-F63B-5CDE-26C6-AFA6DCBFC5BE}"/>
              </a:ext>
            </a:extLst>
          </p:cNvPr>
          <p:cNvSpPr/>
          <p:nvPr/>
        </p:nvSpPr>
        <p:spPr>
          <a:xfrm rot="16200000">
            <a:off x="323044" y="2392952"/>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2763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pic>
        <p:nvPicPr>
          <p:cNvPr id="4" name="Picture 3">
            <a:extLst>
              <a:ext uri="{FF2B5EF4-FFF2-40B4-BE49-F238E27FC236}">
                <a16:creationId xmlns:a16="http://schemas.microsoft.com/office/drawing/2014/main" id="{6A076B8E-AD4A-E40A-DE28-834F550D6F14}"/>
              </a:ext>
            </a:extLst>
          </p:cNvPr>
          <p:cNvPicPr>
            <a:picLocks noChangeAspect="1"/>
          </p:cNvPicPr>
          <p:nvPr/>
        </p:nvPicPr>
        <p:blipFill>
          <a:blip r:embed="rId2"/>
          <a:stretch>
            <a:fillRect/>
          </a:stretch>
        </p:blipFill>
        <p:spPr>
          <a:xfrm>
            <a:off x="0" y="1330859"/>
            <a:ext cx="12192000" cy="4848268"/>
          </a:xfrm>
          <a:prstGeom prst="rect">
            <a:avLst/>
          </a:prstGeom>
        </p:spPr>
      </p:pic>
      <p:sp>
        <p:nvSpPr>
          <p:cNvPr id="7" name="Arrow: Right 6">
            <a:extLst>
              <a:ext uri="{FF2B5EF4-FFF2-40B4-BE49-F238E27FC236}">
                <a16:creationId xmlns:a16="http://schemas.microsoft.com/office/drawing/2014/main" id="{11E10F57-11CD-02EB-6551-AF79238C0352}"/>
              </a:ext>
            </a:extLst>
          </p:cNvPr>
          <p:cNvSpPr/>
          <p:nvPr/>
        </p:nvSpPr>
        <p:spPr>
          <a:xfrm>
            <a:off x="11185053" y="2273245"/>
            <a:ext cx="517236" cy="203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7305D53-BEFD-3916-CB3B-61074F62E470}"/>
              </a:ext>
            </a:extLst>
          </p:cNvPr>
          <p:cNvSpPr/>
          <p:nvPr/>
        </p:nvSpPr>
        <p:spPr>
          <a:xfrm>
            <a:off x="175491" y="3519055"/>
            <a:ext cx="11924145" cy="36021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7116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B151-E3FE-4F8D-A389-5ABEB2F47BE6}"/>
              </a:ext>
            </a:extLst>
          </p:cNvPr>
          <p:cNvSpPr>
            <a:spLocks noGrp="1"/>
          </p:cNvSpPr>
          <p:nvPr>
            <p:ph type="title"/>
          </p:nvPr>
        </p:nvSpPr>
        <p:spPr/>
        <p:txBody>
          <a:bodyPr/>
          <a:lstStyle/>
          <a:p>
            <a:r>
              <a:rPr lang="en-US" dirty="0"/>
              <a:t>DMM Online</a:t>
            </a:r>
          </a:p>
        </p:txBody>
      </p:sp>
      <p:pic>
        <p:nvPicPr>
          <p:cNvPr id="5" name="Picture 4">
            <a:extLst>
              <a:ext uri="{FF2B5EF4-FFF2-40B4-BE49-F238E27FC236}">
                <a16:creationId xmlns:a16="http://schemas.microsoft.com/office/drawing/2014/main" id="{BD9CF6A1-49E6-A55E-D981-8B01AD9DDA02}"/>
              </a:ext>
            </a:extLst>
          </p:cNvPr>
          <p:cNvPicPr>
            <a:picLocks noChangeAspect="1"/>
          </p:cNvPicPr>
          <p:nvPr/>
        </p:nvPicPr>
        <p:blipFill>
          <a:blip r:embed="rId2"/>
          <a:stretch>
            <a:fillRect/>
          </a:stretch>
        </p:blipFill>
        <p:spPr>
          <a:xfrm>
            <a:off x="0" y="1320800"/>
            <a:ext cx="12192000" cy="4821382"/>
          </a:xfrm>
          <a:prstGeom prst="rect">
            <a:avLst/>
          </a:prstGeom>
        </p:spPr>
      </p:pic>
      <p:sp>
        <p:nvSpPr>
          <p:cNvPr id="6" name="Rectangle 5">
            <a:extLst>
              <a:ext uri="{FF2B5EF4-FFF2-40B4-BE49-F238E27FC236}">
                <a16:creationId xmlns:a16="http://schemas.microsoft.com/office/drawing/2014/main" id="{38110DC2-2D03-22A3-D7AF-1761AA6638C0}"/>
              </a:ext>
            </a:extLst>
          </p:cNvPr>
          <p:cNvSpPr/>
          <p:nvPr/>
        </p:nvSpPr>
        <p:spPr>
          <a:xfrm>
            <a:off x="193964" y="3352800"/>
            <a:ext cx="11816804" cy="18472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7363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ABC Order – Pricing Agreements</a:t>
            </a:r>
          </a:p>
        </p:txBody>
      </p:sp>
      <p:sp>
        <p:nvSpPr>
          <p:cNvPr id="5" name="Text Placeholder 2">
            <a:extLst>
              <a:ext uri="{FF2B5EF4-FFF2-40B4-BE49-F238E27FC236}">
                <a16:creationId xmlns:a16="http://schemas.microsoft.com/office/drawing/2014/main" id="{B99F0E20-933B-C36C-30B3-5B5828949C6F}"/>
              </a:ext>
            </a:extLst>
          </p:cNvPr>
          <p:cNvSpPr>
            <a:spLocks noGrp="1"/>
          </p:cNvSpPr>
          <p:nvPr>
            <p:ph type="body" idx="1"/>
          </p:nvPr>
        </p:nvSpPr>
        <p:spPr>
          <a:xfrm>
            <a:off x="0" y="1303699"/>
            <a:ext cx="12191999" cy="4861711"/>
          </a:xfrm>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DLA National Contract = </a:t>
            </a:r>
            <a:r>
              <a:rPr lang="en-US" b="1" dirty="0">
                <a:solidFill>
                  <a:srgbClr val="FFC000"/>
                </a:solidFill>
                <a:latin typeface="Arial" panose="020B0604020202020204" pitchFamily="34" charset="0"/>
                <a:cs typeface="Arial" panose="020B0604020202020204" pitchFamily="34" charset="0"/>
              </a:rPr>
              <a:t>Orange Bar</a:t>
            </a:r>
          </a:p>
          <a:p>
            <a:endParaRPr lang="en-US" dirty="0">
              <a:solidFill>
                <a:srgbClr val="FFC00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Federal Pricing Agreement (Veterans Affairs (VA) Federal Supply Schedule (FSS), VA Big4, Distribution and Pricing Agreement (DAPA), Blanket Purchase Agreement (BPA)) = </a:t>
            </a:r>
            <a:r>
              <a:rPr lang="en-US" b="1" dirty="0">
                <a:solidFill>
                  <a:srgbClr val="92D050"/>
                </a:solidFill>
                <a:latin typeface="Arial" panose="020B0604020202020204" pitchFamily="34" charset="0"/>
                <a:cs typeface="Arial" panose="020B0604020202020204" pitchFamily="34" charset="0"/>
              </a:rPr>
              <a:t>Green Bar</a:t>
            </a:r>
          </a:p>
          <a:p>
            <a:endParaRPr lang="en-US" dirty="0">
              <a:solidFill>
                <a:srgbClr val="92D05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Regional DAPA (AWP-15%) = No icon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Click on Icon Legend for specific details</a:t>
            </a:r>
          </a:p>
          <a:p>
            <a:pPr marL="10160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6784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ABC Order – Pricing Agreements</a:t>
            </a:r>
          </a:p>
        </p:txBody>
      </p:sp>
      <p:sp>
        <p:nvSpPr>
          <p:cNvPr id="6" name="Down Arrow 7">
            <a:extLst>
              <a:ext uri="{FF2B5EF4-FFF2-40B4-BE49-F238E27FC236}">
                <a16:creationId xmlns:a16="http://schemas.microsoft.com/office/drawing/2014/main" id="{862B84B6-B035-5B01-05C0-F76798EE9721}"/>
              </a:ext>
            </a:extLst>
          </p:cNvPr>
          <p:cNvSpPr/>
          <p:nvPr/>
        </p:nvSpPr>
        <p:spPr>
          <a:xfrm rot="5400000">
            <a:off x="9043797" y="3443198"/>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7817237-6863-F19D-FD46-DD5F94DF7B88}"/>
              </a:ext>
            </a:extLst>
          </p:cNvPr>
          <p:cNvPicPr>
            <a:picLocks noChangeAspect="1"/>
          </p:cNvPicPr>
          <p:nvPr/>
        </p:nvPicPr>
        <p:blipFill>
          <a:blip r:embed="rId2"/>
          <a:stretch>
            <a:fillRect/>
          </a:stretch>
        </p:blipFill>
        <p:spPr>
          <a:xfrm>
            <a:off x="1396377" y="1736992"/>
            <a:ext cx="9488224" cy="3384015"/>
          </a:xfrm>
          <a:prstGeom prst="rect">
            <a:avLst/>
          </a:prstGeom>
        </p:spPr>
      </p:pic>
      <p:sp>
        <p:nvSpPr>
          <p:cNvPr id="8" name="Down Arrow 8">
            <a:extLst>
              <a:ext uri="{FF2B5EF4-FFF2-40B4-BE49-F238E27FC236}">
                <a16:creationId xmlns:a16="http://schemas.microsoft.com/office/drawing/2014/main" id="{C54A38DC-9DC6-40F3-0E3F-DEAE83E31F6A}"/>
              </a:ext>
            </a:extLst>
          </p:cNvPr>
          <p:cNvSpPr/>
          <p:nvPr/>
        </p:nvSpPr>
        <p:spPr>
          <a:xfrm rot="14550941">
            <a:off x="752033" y="2238084"/>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0380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ABC Order – Icons Explained</a:t>
            </a:r>
          </a:p>
        </p:txBody>
      </p:sp>
      <p:sp>
        <p:nvSpPr>
          <p:cNvPr id="6" name="Down Arrow 10">
            <a:extLst>
              <a:ext uri="{FF2B5EF4-FFF2-40B4-BE49-F238E27FC236}">
                <a16:creationId xmlns:a16="http://schemas.microsoft.com/office/drawing/2014/main" id="{CE61C3A2-76FB-9427-2F65-87EC16B78916}"/>
              </a:ext>
            </a:extLst>
          </p:cNvPr>
          <p:cNvSpPr/>
          <p:nvPr/>
        </p:nvSpPr>
        <p:spPr>
          <a:xfrm rot="16200000">
            <a:off x="743584" y="1565441"/>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own Arrow 10">
            <a:extLst>
              <a:ext uri="{FF2B5EF4-FFF2-40B4-BE49-F238E27FC236}">
                <a16:creationId xmlns:a16="http://schemas.microsoft.com/office/drawing/2014/main" id="{6200AAE8-80E8-D4D7-3D3D-3D85188F1F68}"/>
              </a:ext>
            </a:extLst>
          </p:cNvPr>
          <p:cNvSpPr/>
          <p:nvPr/>
        </p:nvSpPr>
        <p:spPr>
          <a:xfrm rot="16200000">
            <a:off x="743584" y="2386428"/>
            <a:ext cx="484966" cy="98966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D7A3C07-0746-40C6-56B5-E266BF9AF900}"/>
              </a:ext>
            </a:extLst>
          </p:cNvPr>
          <p:cNvPicPr>
            <a:picLocks noChangeAspect="1"/>
          </p:cNvPicPr>
          <p:nvPr/>
        </p:nvPicPr>
        <p:blipFill>
          <a:blip r:embed="rId2"/>
          <a:stretch>
            <a:fillRect/>
          </a:stretch>
        </p:blipFill>
        <p:spPr>
          <a:xfrm>
            <a:off x="1480899" y="3459765"/>
            <a:ext cx="9707330" cy="1590897"/>
          </a:xfrm>
          <a:prstGeom prst="rect">
            <a:avLst/>
          </a:prstGeom>
        </p:spPr>
      </p:pic>
      <p:pic>
        <p:nvPicPr>
          <p:cNvPr id="9" name="Picture 8">
            <a:extLst>
              <a:ext uri="{FF2B5EF4-FFF2-40B4-BE49-F238E27FC236}">
                <a16:creationId xmlns:a16="http://schemas.microsoft.com/office/drawing/2014/main" id="{A2A1A6D5-ADB5-734B-33F5-DBEFAB33A18B}"/>
              </a:ext>
            </a:extLst>
          </p:cNvPr>
          <p:cNvPicPr>
            <a:picLocks noChangeAspect="1"/>
          </p:cNvPicPr>
          <p:nvPr/>
        </p:nvPicPr>
        <p:blipFill>
          <a:blip r:embed="rId3"/>
          <a:stretch>
            <a:fillRect/>
          </a:stretch>
        </p:blipFill>
        <p:spPr>
          <a:xfrm>
            <a:off x="1555600" y="5064261"/>
            <a:ext cx="9640645" cy="390580"/>
          </a:xfrm>
          <a:prstGeom prst="rect">
            <a:avLst/>
          </a:prstGeom>
        </p:spPr>
      </p:pic>
      <p:pic>
        <p:nvPicPr>
          <p:cNvPr id="10" name="Picture 9">
            <a:extLst>
              <a:ext uri="{FF2B5EF4-FFF2-40B4-BE49-F238E27FC236}">
                <a16:creationId xmlns:a16="http://schemas.microsoft.com/office/drawing/2014/main" id="{45499482-1523-BA0C-ADD3-327874A3FDBF}"/>
              </a:ext>
            </a:extLst>
          </p:cNvPr>
          <p:cNvPicPr>
            <a:picLocks noChangeAspect="1"/>
          </p:cNvPicPr>
          <p:nvPr/>
        </p:nvPicPr>
        <p:blipFill>
          <a:blip r:embed="rId4"/>
          <a:stretch>
            <a:fillRect/>
          </a:stretch>
        </p:blipFill>
        <p:spPr>
          <a:xfrm>
            <a:off x="1525248" y="1630710"/>
            <a:ext cx="9678751" cy="1829055"/>
          </a:xfrm>
          <a:prstGeom prst="rect">
            <a:avLst/>
          </a:prstGeom>
        </p:spPr>
      </p:pic>
    </p:spTree>
    <p:extLst>
      <p:ext uri="{BB962C8B-B14F-4D97-AF65-F5344CB8AC3E}">
        <p14:creationId xmlns:p14="http://schemas.microsoft.com/office/powerpoint/2010/main" val="4101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grpSp>
        <p:nvGrpSpPr>
          <p:cNvPr id="3" name="Group 2">
            <a:extLst>
              <a:ext uri="{FF2B5EF4-FFF2-40B4-BE49-F238E27FC236}">
                <a16:creationId xmlns:a16="http://schemas.microsoft.com/office/drawing/2014/main" id="{D095C761-D29C-C7EE-75F8-FD6C129C2A64}"/>
              </a:ext>
            </a:extLst>
          </p:cNvPr>
          <p:cNvGrpSpPr/>
          <p:nvPr/>
        </p:nvGrpSpPr>
        <p:grpSpPr>
          <a:xfrm>
            <a:off x="0" y="1303700"/>
            <a:ext cx="12192000" cy="4879818"/>
            <a:chOff x="296564" y="2100649"/>
            <a:chExt cx="8512397" cy="2804275"/>
          </a:xfrm>
        </p:grpSpPr>
        <p:pic>
          <p:nvPicPr>
            <p:cNvPr id="4" name="Picture 3">
              <a:extLst>
                <a:ext uri="{FF2B5EF4-FFF2-40B4-BE49-F238E27FC236}">
                  <a16:creationId xmlns:a16="http://schemas.microsoft.com/office/drawing/2014/main" id="{7CAB6999-BFC7-B47A-7E92-BF8DB5385B6D}"/>
                </a:ext>
              </a:extLst>
            </p:cNvPr>
            <p:cNvPicPr>
              <a:picLocks noChangeAspect="1"/>
            </p:cNvPicPr>
            <p:nvPr/>
          </p:nvPicPr>
          <p:blipFill rotWithShape="1">
            <a:blip r:embed="rId2"/>
            <a:srcRect r="512" b="15934"/>
            <a:stretch/>
          </p:blipFill>
          <p:spPr>
            <a:xfrm>
              <a:off x="296564" y="2100649"/>
              <a:ext cx="8512397" cy="2804275"/>
            </a:xfrm>
            <a:prstGeom prst="rect">
              <a:avLst/>
            </a:prstGeom>
          </p:spPr>
        </p:pic>
        <p:sp>
          <p:nvSpPr>
            <p:cNvPr id="5" name="Rectangle 4">
              <a:extLst>
                <a:ext uri="{FF2B5EF4-FFF2-40B4-BE49-F238E27FC236}">
                  <a16:creationId xmlns:a16="http://schemas.microsoft.com/office/drawing/2014/main" id="{1DF5AD37-4616-9A81-9AD4-9032725779CB}"/>
                </a:ext>
              </a:extLst>
            </p:cNvPr>
            <p:cNvSpPr/>
            <p:nvPr/>
          </p:nvSpPr>
          <p:spPr>
            <a:xfrm>
              <a:off x="7974330" y="2392680"/>
              <a:ext cx="632460" cy="13335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64152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403474"/>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pic>
        <p:nvPicPr>
          <p:cNvPr id="6" name="Content Placeholder 10">
            <a:extLst>
              <a:ext uri="{FF2B5EF4-FFF2-40B4-BE49-F238E27FC236}">
                <a16:creationId xmlns:a16="http://schemas.microsoft.com/office/drawing/2014/main" id="{12D8220B-990A-C46D-3D72-116542BEA95C}"/>
              </a:ext>
            </a:extLst>
          </p:cNvPr>
          <p:cNvPicPr>
            <a:picLocks noChangeAspect="1"/>
          </p:cNvPicPr>
          <p:nvPr/>
        </p:nvPicPr>
        <p:blipFill rotWithShape="1">
          <a:blip r:embed="rId2"/>
          <a:srcRect r="104" b="25590"/>
          <a:stretch/>
        </p:blipFill>
        <p:spPr>
          <a:xfrm>
            <a:off x="0" y="1330858"/>
            <a:ext cx="12191999" cy="4852659"/>
          </a:xfrm>
          <a:prstGeom prst="rect">
            <a:avLst/>
          </a:prstGeom>
          <a:noFill/>
          <a:ln>
            <a:noFill/>
          </a:ln>
        </p:spPr>
      </p:pic>
      <p:sp>
        <p:nvSpPr>
          <p:cNvPr id="7" name="Right Arrow 12">
            <a:extLst>
              <a:ext uri="{FF2B5EF4-FFF2-40B4-BE49-F238E27FC236}">
                <a16:creationId xmlns:a16="http://schemas.microsoft.com/office/drawing/2014/main" id="{4C5FB650-BCE3-F88D-F319-4AD30F525D9D}"/>
              </a:ext>
            </a:extLst>
          </p:cNvPr>
          <p:cNvSpPr/>
          <p:nvPr/>
        </p:nvSpPr>
        <p:spPr>
          <a:xfrm rot="5400000">
            <a:off x="7959017" y="4442602"/>
            <a:ext cx="682418" cy="403310"/>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61906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sp>
        <p:nvSpPr>
          <p:cNvPr id="4" name="Text Placeholder 2">
            <a:extLst>
              <a:ext uri="{FF2B5EF4-FFF2-40B4-BE49-F238E27FC236}">
                <a16:creationId xmlns:a16="http://schemas.microsoft.com/office/drawing/2014/main" id="{71E285F4-D04C-E800-032B-744BF793433E}"/>
              </a:ext>
            </a:extLst>
          </p:cNvPr>
          <p:cNvSpPr>
            <a:spLocks noGrp="1"/>
          </p:cNvSpPr>
          <p:nvPr>
            <p:ph type="body" idx="1"/>
          </p:nvPr>
        </p:nvSpPr>
        <p:spPr>
          <a:xfrm>
            <a:off x="1307400" y="2520103"/>
            <a:ext cx="9577200" cy="3415795"/>
          </a:xfrm>
        </p:spPr>
        <p:txBody>
          <a:bodyPr/>
          <a:lstStyle/>
          <a:p>
            <a:endParaRPr lang="en-US" dirty="0"/>
          </a:p>
        </p:txBody>
      </p:sp>
      <p:pic>
        <p:nvPicPr>
          <p:cNvPr id="5" name="Content Placeholder 7">
            <a:extLst>
              <a:ext uri="{FF2B5EF4-FFF2-40B4-BE49-F238E27FC236}">
                <a16:creationId xmlns:a16="http://schemas.microsoft.com/office/drawing/2014/main" id="{EE467989-DDAD-6AC1-55E7-41DFF06FCB6B}"/>
              </a:ext>
            </a:extLst>
          </p:cNvPr>
          <p:cNvPicPr>
            <a:picLocks noChangeAspect="1"/>
          </p:cNvPicPr>
          <p:nvPr/>
        </p:nvPicPr>
        <p:blipFill>
          <a:blip r:embed="rId2"/>
          <a:stretch>
            <a:fillRect/>
          </a:stretch>
        </p:blipFill>
        <p:spPr>
          <a:xfrm>
            <a:off x="0" y="1303699"/>
            <a:ext cx="12191999" cy="4888872"/>
          </a:xfrm>
          <a:prstGeom prst="rect">
            <a:avLst/>
          </a:prstGeom>
          <a:noFill/>
          <a:ln>
            <a:noFill/>
          </a:ln>
        </p:spPr>
      </p:pic>
      <p:sp>
        <p:nvSpPr>
          <p:cNvPr id="8" name="Right Arrow 8">
            <a:extLst>
              <a:ext uri="{FF2B5EF4-FFF2-40B4-BE49-F238E27FC236}">
                <a16:creationId xmlns:a16="http://schemas.microsoft.com/office/drawing/2014/main" id="{BDC97F09-4F3C-121C-8881-0DFC3BEF80D7}"/>
              </a:ext>
            </a:extLst>
          </p:cNvPr>
          <p:cNvSpPr/>
          <p:nvPr/>
        </p:nvSpPr>
        <p:spPr>
          <a:xfrm>
            <a:off x="8254977" y="1678711"/>
            <a:ext cx="964425" cy="287508"/>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Arrow 13">
            <a:extLst>
              <a:ext uri="{FF2B5EF4-FFF2-40B4-BE49-F238E27FC236}">
                <a16:creationId xmlns:a16="http://schemas.microsoft.com/office/drawing/2014/main" id="{2F060ABD-C9E5-9B4A-F193-4ABB7D917F72}"/>
              </a:ext>
            </a:extLst>
          </p:cNvPr>
          <p:cNvSpPr/>
          <p:nvPr/>
        </p:nvSpPr>
        <p:spPr>
          <a:xfrm rot="8936698">
            <a:off x="6266985" y="2715038"/>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13">
            <a:extLst>
              <a:ext uri="{FF2B5EF4-FFF2-40B4-BE49-F238E27FC236}">
                <a16:creationId xmlns:a16="http://schemas.microsoft.com/office/drawing/2014/main" id="{499AAA67-1348-E2D4-5298-AA7E6CCDC917}"/>
              </a:ext>
            </a:extLst>
          </p:cNvPr>
          <p:cNvSpPr/>
          <p:nvPr/>
        </p:nvSpPr>
        <p:spPr>
          <a:xfrm rot="8936698">
            <a:off x="3873359" y="5126510"/>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3">
            <a:extLst>
              <a:ext uri="{FF2B5EF4-FFF2-40B4-BE49-F238E27FC236}">
                <a16:creationId xmlns:a16="http://schemas.microsoft.com/office/drawing/2014/main" id="{59FF37D1-7243-8650-0020-C6F55BFC63C5}"/>
              </a:ext>
            </a:extLst>
          </p:cNvPr>
          <p:cNvSpPr/>
          <p:nvPr/>
        </p:nvSpPr>
        <p:spPr>
          <a:xfrm rot="8936698">
            <a:off x="2918433" y="2720657"/>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3">
            <a:extLst>
              <a:ext uri="{FF2B5EF4-FFF2-40B4-BE49-F238E27FC236}">
                <a16:creationId xmlns:a16="http://schemas.microsoft.com/office/drawing/2014/main" id="{10FB0B18-B366-9931-698C-41D906A9DBE8}"/>
              </a:ext>
            </a:extLst>
          </p:cNvPr>
          <p:cNvSpPr/>
          <p:nvPr/>
        </p:nvSpPr>
        <p:spPr>
          <a:xfrm rot="12805119">
            <a:off x="2260902" y="3459643"/>
            <a:ext cx="676413" cy="287508"/>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Arrow 13">
            <a:extLst>
              <a:ext uri="{FF2B5EF4-FFF2-40B4-BE49-F238E27FC236}">
                <a16:creationId xmlns:a16="http://schemas.microsoft.com/office/drawing/2014/main" id="{4E8F5516-4035-2C1F-2A0E-F966D1A474A6}"/>
              </a:ext>
            </a:extLst>
          </p:cNvPr>
          <p:cNvSpPr/>
          <p:nvPr/>
        </p:nvSpPr>
        <p:spPr>
          <a:xfrm rot="8936698">
            <a:off x="6748566" y="5112930"/>
            <a:ext cx="676413" cy="287509"/>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4463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pic>
        <p:nvPicPr>
          <p:cNvPr id="3" name="Picture 2">
            <a:extLst>
              <a:ext uri="{FF2B5EF4-FFF2-40B4-BE49-F238E27FC236}">
                <a16:creationId xmlns:a16="http://schemas.microsoft.com/office/drawing/2014/main" id="{E955DA72-7608-6AFB-A261-F5FFF7A404CA}"/>
              </a:ext>
            </a:extLst>
          </p:cNvPr>
          <p:cNvPicPr>
            <a:picLocks noChangeAspect="1"/>
          </p:cNvPicPr>
          <p:nvPr/>
        </p:nvPicPr>
        <p:blipFill>
          <a:blip r:embed="rId2"/>
          <a:stretch>
            <a:fillRect/>
          </a:stretch>
        </p:blipFill>
        <p:spPr>
          <a:xfrm>
            <a:off x="-1" y="1321806"/>
            <a:ext cx="12191999" cy="4879818"/>
          </a:xfrm>
          <a:prstGeom prst="rect">
            <a:avLst/>
          </a:prstGeom>
        </p:spPr>
      </p:pic>
      <p:sp>
        <p:nvSpPr>
          <p:cNvPr id="6" name="Right Arrow 13">
            <a:extLst>
              <a:ext uri="{FF2B5EF4-FFF2-40B4-BE49-F238E27FC236}">
                <a16:creationId xmlns:a16="http://schemas.microsoft.com/office/drawing/2014/main" id="{BD150428-567C-0C67-8F86-3A2117A30921}"/>
              </a:ext>
            </a:extLst>
          </p:cNvPr>
          <p:cNvSpPr/>
          <p:nvPr/>
        </p:nvSpPr>
        <p:spPr>
          <a:xfrm rot="17152313">
            <a:off x="19131" y="3447820"/>
            <a:ext cx="481303" cy="403310"/>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13">
            <a:extLst>
              <a:ext uri="{FF2B5EF4-FFF2-40B4-BE49-F238E27FC236}">
                <a16:creationId xmlns:a16="http://schemas.microsoft.com/office/drawing/2014/main" id="{851C8561-9623-D3B4-2E5D-AF1B384F2B02}"/>
              </a:ext>
            </a:extLst>
          </p:cNvPr>
          <p:cNvSpPr/>
          <p:nvPr/>
        </p:nvSpPr>
        <p:spPr>
          <a:xfrm rot="1186887">
            <a:off x="1248402" y="3115756"/>
            <a:ext cx="676413" cy="286975"/>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quot;Not Allowed&quot; Symbol 13">
            <a:extLst>
              <a:ext uri="{FF2B5EF4-FFF2-40B4-BE49-F238E27FC236}">
                <a16:creationId xmlns:a16="http://schemas.microsoft.com/office/drawing/2014/main" id="{77BFC942-A8B4-46F2-197A-46900AC66F44}"/>
              </a:ext>
            </a:extLst>
          </p:cNvPr>
          <p:cNvSpPr/>
          <p:nvPr/>
        </p:nvSpPr>
        <p:spPr>
          <a:xfrm>
            <a:off x="3240385" y="4209082"/>
            <a:ext cx="380144" cy="255870"/>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Right Arrow 13">
            <a:extLst>
              <a:ext uri="{FF2B5EF4-FFF2-40B4-BE49-F238E27FC236}">
                <a16:creationId xmlns:a16="http://schemas.microsoft.com/office/drawing/2014/main" id="{6C444F3A-8F14-2F84-D458-6F97F73FFC6D}"/>
              </a:ext>
            </a:extLst>
          </p:cNvPr>
          <p:cNvSpPr/>
          <p:nvPr/>
        </p:nvSpPr>
        <p:spPr>
          <a:xfrm rot="1186887">
            <a:off x="10122849" y="5017773"/>
            <a:ext cx="676413" cy="286975"/>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9715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pic>
        <p:nvPicPr>
          <p:cNvPr id="4" name="Content Placeholder 10">
            <a:extLst>
              <a:ext uri="{FF2B5EF4-FFF2-40B4-BE49-F238E27FC236}">
                <a16:creationId xmlns:a16="http://schemas.microsoft.com/office/drawing/2014/main" id="{822487C7-C96B-9176-5ACA-211DEC9EEE05}"/>
              </a:ext>
            </a:extLst>
          </p:cNvPr>
          <p:cNvPicPr>
            <a:picLocks noChangeAspect="1"/>
          </p:cNvPicPr>
          <p:nvPr/>
        </p:nvPicPr>
        <p:blipFill>
          <a:blip r:embed="rId2"/>
          <a:stretch>
            <a:fillRect/>
          </a:stretch>
        </p:blipFill>
        <p:spPr>
          <a:xfrm>
            <a:off x="265279" y="1828800"/>
            <a:ext cx="11661441" cy="3955774"/>
          </a:xfrm>
          <a:prstGeom prst="rect">
            <a:avLst/>
          </a:prstGeom>
          <a:noFill/>
          <a:ln>
            <a:noFill/>
          </a:ln>
        </p:spPr>
      </p:pic>
    </p:spTree>
    <p:extLst>
      <p:ext uri="{BB962C8B-B14F-4D97-AF65-F5344CB8AC3E}">
        <p14:creationId xmlns:p14="http://schemas.microsoft.com/office/powerpoint/2010/main" val="2608328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Medical Master Catalog</a:t>
            </a:r>
          </a:p>
        </p:txBody>
      </p:sp>
      <p:pic>
        <p:nvPicPr>
          <p:cNvPr id="4" name="Content Placeholder 10">
            <a:extLst>
              <a:ext uri="{FF2B5EF4-FFF2-40B4-BE49-F238E27FC236}">
                <a16:creationId xmlns:a16="http://schemas.microsoft.com/office/drawing/2014/main" id="{822487C7-C96B-9176-5ACA-211DEC9EEE05}"/>
              </a:ext>
            </a:extLst>
          </p:cNvPr>
          <p:cNvPicPr>
            <a:picLocks noChangeAspect="1"/>
          </p:cNvPicPr>
          <p:nvPr/>
        </p:nvPicPr>
        <p:blipFill>
          <a:blip r:embed="rId2"/>
          <a:stretch>
            <a:fillRect/>
          </a:stretch>
        </p:blipFill>
        <p:spPr>
          <a:xfrm>
            <a:off x="265279" y="1828800"/>
            <a:ext cx="11661441" cy="3955774"/>
          </a:xfrm>
          <a:prstGeom prst="rect">
            <a:avLst/>
          </a:prstGeom>
          <a:noFill/>
          <a:ln>
            <a:noFill/>
          </a:ln>
        </p:spPr>
      </p:pic>
    </p:spTree>
    <p:extLst>
      <p:ext uri="{BB962C8B-B14F-4D97-AF65-F5344CB8AC3E}">
        <p14:creationId xmlns:p14="http://schemas.microsoft.com/office/powerpoint/2010/main" val="3643723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Product Sourcing</a:t>
            </a:r>
          </a:p>
        </p:txBody>
      </p:sp>
      <p:pic>
        <p:nvPicPr>
          <p:cNvPr id="3" name="Picture 2">
            <a:extLst>
              <a:ext uri="{FF2B5EF4-FFF2-40B4-BE49-F238E27FC236}">
                <a16:creationId xmlns:a16="http://schemas.microsoft.com/office/drawing/2014/main" id="{DFDD12F3-84A2-F977-4C70-A27CCC64088B}"/>
              </a:ext>
            </a:extLst>
          </p:cNvPr>
          <p:cNvPicPr>
            <a:picLocks noChangeAspect="1"/>
          </p:cNvPicPr>
          <p:nvPr/>
        </p:nvPicPr>
        <p:blipFill>
          <a:blip r:embed="rId2"/>
          <a:stretch>
            <a:fillRect/>
          </a:stretch>
        </p:blipFill>
        <p:spPr>
          <a:xfrm>
            <a:off x="1359668" y="1504681"/>
            <a:ext cx="9557714" cy="4517428"/>
          </a:xfrm>
          <a:prstGeom prst="rect">
            <a:avLst/>
          </a:prstGeom>
        </p:spPr>
      </p:pic>
    </p:spTree>
    <p:extLst>
      <p:ext uri="{BB962C8B-B14F-4D97-AF65-F5344CB8AC3E}">
        <p14:creationId xmlns:p14="http://schemas.microsoft.com/office/powerpoint/2010/main" val="2644796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COVID Therapeutics</a:t>
            </a:r>
          </a:p>
        </p:txBody>
      </p:sp>
      <p:sp>
        <p:nvSpPr>
          <p:cNvPr id="4" name="Text Placeholder 2">
            <a:extLst>
              <a:ext uri="{FF2B5EF4-FFF2-40B4-BE49-F238E27FC236}">
                <a16:creationId xmlns:a16="http://schemas.microsoft.com/office/drawing/2014/main" id="{12A43C9E-1184-82D3-B3CC-039F80847885}"/>
              </a:ext>
            </a:extLst>
          </p:cNvPr>
          <p:cNvSpPr>
            <a:spLocks noGrp="1"/>
          </p:cNvSpPr>
          <p:nvPr>
            <p:ph type="body" idx="1"/>
          </p:nvPr>
        </p:nvSpPr>
        <p:spPr>
          <a:xfrm>
            <a:off x="0" y="1593409"/>
            <a:ext cx="12192000" cy="4517705"/>
          </a:xfrm>
        </p:spPr>
        <p:txBody>
          <a:bodyPr/>
          <a:lstStyle/>
          <a:p>
            <a:pPr marR="0">
              <a:spcAft>
                <a:spcPts val="0"/>
              </a:spcAft>
            </a:pPr>
            <a:r>
              <a:rPr lang="en-US" sz="1800" dirty="0">
                <a:latin typeface="Arial" panose="020B0604020202020204" pitchFamily="34" charset="0"/>
                <a:cs typeface="Arial" panose="020B0604020202020204" pitchFamily="34" charset="0"/>
              </a:rPr>
              <a:t>Nirmatrelvir/ritonavir is the only COVID therapeutic managed by CPOC</a:t>
            </a:r>
          </a:p>
          <a:p>
            <a:pPr lvl="1"/>
            <a:r>
              <a:rPr lang="en-US" sz="1800" dirty="0">
                <a:latin typeface="Arial" panose="020B0604020202020204" pitchFamily="34" charset="0"/>
                <a:cs typeface="Arial" panose="020B0604020202020204" pitchFamily="34" charset="0"/>
              </a:rPr>
              <a:t>Same process until 2028, based on current government contract with Pfizer</a:t>
            </a:r>
          </a:p>
          <a:p>
            <a:pPr lvl="1"/>
            <a:r>
              <a:rPr lang="en-US" sz="1800" dirty="0">
                <a:latin typeface="Arial" panose="020B0604020202020204" pitchFamily="34" charset="0"/>
                <a:cs typeface="Arial" panose="020B0604020202020204" pitchFamily="34" charset="0"/>
              </a:rPr>
              <a:t>Molnupiravir is available commercially through Cencora</a:t>
            </a:r>
          </a:p>
          <a:p>
            <a:r>
              <a:rPr lang="en-US" sz="1800" dirty="0">
                <a:latin typeface="Arial" panose="020B0604020202020204" pitchFamily="34" charset="0"/>
                <a:cs typeface="Arial" panose="020B0604020202020204" pitchFamily="34" charset="0"/>
              </a:rPr>
              <a:t>All sites should have the FDA approved nirmatrelvir/ritonavir (commercially available)</a:t>
            </a:r>
          </a:p>
          <a:p>
            <a:pPr lvl="1"/>
            <a:r>
              <a:rPr lang="en-US" sz="1800" dirty="0">
                <a:latin typeface="Arial" panose="020B0604020202020204" pitchFamily="34" charset="0"/>
                <a:cs typeface="Arial" panose="020B0604020202020204" pitchFamily="34" charset="0"/>
              </a:rPr>
              <a:t>EUA labeled nirmatrelvir/ritonavir are no longer authorized for dispensing</a:t>
            </a:r>
          </a:p>
          <a:p>
            <a:pPr lvl="2">
              <a:buFont typeface="Arial" panose="020B0604020202020204" pitchFamily="34" charset="0"/>
              <a:buChar char="•"/>
            </a:pPr>
            <a:r>
              <a:rPr lang="en-US" sz="1800" dirty="0">
                <a:latin typeface="Arial" panose="020B0604020202020204" pitchFamily="34" charset="0"/>
                <a:cs typeface="Arial" panose="020B0604020202020204" pitchFamily="34" charset="0"/>
              </a:rPr>
              <a:t>Discard IAW local procedures (can </a:t>
            </a:r>
            <a:r>
              <a:rPr lang="en-US" sz="1800" b="1" dirty="0">
                <a:latin typeface="Arial" panose="020B0604020202020204" pitchFamily="34" charset="0"/>
                <a:cs typeface="Arial" panose="020B0604020202020204" pitchFamily="34" charset="0"/>
              </a:rPr>
              <a:t>NOT</a:t>
            </a:r>
            <a:r>
              <a:rPr lang="en-US" sz="1800" dirty="0">
                <a:latin typeface="Arial" panose="020B0604020202020204" pitchFamily="34" charset="0"/>
                <a:cs typeface="Arial" panose="020B0604020202020204" pitchFamily="34" charset="0"/>
              </a:rPr>
              <a:t> use Reverse Distributor)</a:t>
            </a:r>
          </a:p>
          <a:p>
            <a:pPr lvl="1"/>
            <a:r>
              <a:rPr lang="en-US" sz="1800" dirty="0">
                <a:latin typeface="Arial" panose="020B0604020202020204" pitchFamily="34" charset="0"/>
                <a:cs typeface="Arial" panose="020B0604020202020204" pitchFamily="34" charset="0"/>
              </a:rPr>
              <a:t>If you haven’t received nirmatrelvir/ritonavir in 2024, you have EUA nirmatrelvir/ritonavir, contact CPOC to acquire FDA approved nirmatrelvir/ritonavir </a:t>
            </a:r>
          </a:p>
          <a:p>
            <a:pPr marR="0">
              <a:spcAft>
                <a:spcPts val="0"/>
              </a:spcAft>
            </a:pPr>
            <a:r>
              <a:rPr lang="en-US" sz="1800" dirty="0">
                <a:latin typeface="Arial" panose="020B0604020202020204" pitchFamily="34" charset="0"/>
                <a:cs typeface="Arial" panose="020B0604020202020204" pitchFamily="34" charset="0"/>
              </a:rPr>
              <a:t>Check the HHS and the CPOC news for updates on shelf-life extensions</a:t>
            </a:r>
          </a:p>
          <a:p>
            <a:pPr lvl="1"/>
            <a:r>
              <a:rPr lang="en-US" sz="1800" dirty="0">
                <a:latin typeface="Arial" panose="020B0604020202020204" pitchFamily="34" charset="0"/>
                <a:cs typeface="Arial" panose="020B0604020202020204" pitchFamily="34" charset="0"/>
              </a:rPr>
              <a:t>No current shelf-life extension in effect for Commercial nirmatrelvir/ritonavir  </a:t>
            </a:r>
          </a:p>
          <a:p>
            <a:pPr lvl="2"/>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52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Current Topics</a:t>
            </a:r>
          </a:p>
        </p:txBody>
      </p:sp>
      <p:sp>
        <p:nvSpPr>
          <p:cNvPr id="9" name="Text Placeholder 2">
            <a:extLst>
              <a:ext uri="{FF2B5EF4-FFF2-40B4-BE49-F238E27FC236}">
                <a16:creationId xmlns:a16="http://schemas.microsoft.com/office/drawing/2014/main" id="{AFCB874D-B5F4-483F-C30D-C55209EBAAC3}"/>
              </a:ext>
            </a:extLst>
          </p:cNvPr>
          <p:cNvSpPr>
            <a:spLocks noGrp="1"/>
          </p:cNvSpPr>
          <p:nvPr>
            <p:ph type="body" idx="1"/>
          </p:nvPr>
        </p:nvSpPr>
        <p:spPr>
          <a:xfrm>
            <a:off x="0" y="1319514"/>
            <a:ext cx="9577200" cy="4791600"/>
          </a:xfrm>
        </p:spPr>
        <p:txBody>
          <a:bodyPr/>
          <a:lstStyle/>
          <a:p>
            <a:r>
              <a:rPr lang="en-US" sz="1800" dirty="0">
                <a:latin typeface="Arial" panose="020B0604020202020204" pitchFamily="34" charset="0"/>
                <a:cs typeface="Arial" panose="020B0604020202020204" pitchFamily="34" charset="0"/>
              </a:rPr>
              <a:t>TIRF Discontinuation</a:t>
            </a:r>
          </a:p>
          <a:p>
            <a:r>
              <a:rPr lang="en-US" sz="1800" dirty="0">
                <a:latin typeface="Arial" panose="020B0604020202020204" pitchFamily="34" charset="0"/>
                <a:cs typeface="Arial" panose="020B0604020202020204" pitchFamily="34" charset="0"/>
              </a:rPr>
              <a:t>Typhoid vaccine vials</a:t>
            </a:r>
          </a:p>
          <a:p>
            <a:r>
              <a:rPr lang="en-US" sz="1800" dirty="0">
                <a:latin typeface="Arial" panose="020B0604020202020204" pitchFamily="34" charset="0"/>
                <a:cs typeface="Arial" panose="020B0604020202020204" pitchFamily="34" charset="0"/>
              </a:rPr>
              <a:t>REMS </a:t>
            </a:r>
          </a:p>
          <a:p>
            <a:r>
              <a:rPr lang="en-US" sz="1800" dirty="0">
                <a:latin typeface="Arial" panose="020B0604020202020204" pitchFamily="34" charset="0"/>
                <a:cs typeface="Arial" panose="020B0604020202020204" pitchFamily="34" charset="0"/>
              </a:rPr>
              <a:t>Mifepristone</a:t>
            </a:r>
          </a:p>
          <a:p>
            <a:r>
              <a:rPr lang="en-US" sz="1800" dirty="0">
                <a:latin typeface="Arial" panose="020B0604020202020204" pitchFamily="34" charset="0"/>
                <a:cs typeface="Arial" panose="020B0604020202020204" pitchFamily="34" charset="0"/>
              </a:rPr>
              <a:t>PV2 Only Items</a:t>
            </a:r>
          </a:p>
          <a:p>
            <a:r>
              <a:rPr lang="en-US" sz="1800" dirty="0">
                <a:latin typeface="Arial" panose="020B0604020202020204" pitchFamily="34" charset="0"/>
                <a:cs typeface="Arial" panose="020B0604020202020204" pitchFamily="34" charset="0"/>
              </a:rPr>
              <a:t>Combo Controlled Items for OCONUS</a:t>
            </a:r>
          </a:p>
          <a:p>
            <a:r>
              <a:rPr lang="en-US" sz="1800" dirty="0">
                <a:latin typeface="Arial" panose="020B0604020202020204" pitchFamily="34" charset="0"/>
                <a:cs typeface="Arial" panose="020B0604020202020204" pitchFamily="34" charset="0"/>
              </a:rPr>
              <a:t>Product updates:</a:t>
            </a:r>
          </a:p>
          <a:p>
            <a:pPr lvl="1"/>
            <a:r>
              <a:rPr lang="en-US" sz="1800" dirty="0">
                <a:latin typeface="Arial" panose="020B0604020202020204" pitchFamily="34" charset="0"/>
                <a:cs typeface="Arial" panose="020B0604020202020204" pitchFamily="34" charset="0"/>
              </a:rPr>
              <a:t>Omnipod</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103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Holding</a:t>
            </a:r>
            <a:r>
              <a:rPr lang="en-US" dirty="0">
                <a:solidFill>
                  <a:schemeClr val="bg1"/>
                </a:solidFill>
                <a:latin typeface="Arial" panose="020B0604020202020204" pitchFamily="34" charset="0"/>
                <a:ea typeface="+mj-ea"/>
                <a:cs typeface="Arial" panose="020B0604020202020204" pitchFamily="34" charset="0"/>
              </a:rPr>
              <a:t> </a:t>
            </a:r>
            <a:r>
              <a:rPr lang="en-US" dirty="0">
                <a:solidFill>
                  <a:schemeClr val="tx1"/>
                </a:solidFill>
                <a:latin typeface="Arial" panose="020B0604020202020204" pitchFamily="34" charset="0"/>
                <a:ea typeface="+mj-ea"/>
                <a:cs typeface="Arial" panose="020B0604020202020204" pitchFamily="34" charset="0"/>
              </a:rPr>
              <a:t>Orders</a:t>
            </a:r>
          </a:p>
        </p:txBody>
      </p:sp>
      <p:sp>
        <p:nvSpPr>
          <p:cNvPr id="9" name="Text Placeholder 2">
            <a:extLst>
              <a:ext uri="{FF2B5EF4-FFF2-40B4-BE49-F238E27FC236}">
                <a16:creationId xmlns:a16="http://schemas.microsoft.com/office/drawing/2014/main" id="{AFCB874D-B5F4-483F-C30D-C55209EBAAC3}"/>
              </a:ext>
            </a:extLst>
          </p:cNvPr>
          <p:cNvSpPr>
            <a:spLocks noGrp="1"/>
          </p:cNvSpPr>
          <p:nvPr>
            <p:ph type="body" idx="1"/>
          </p:nvPr>
        </p:nvSpPr>
        <p:spPr>
          <a:xfrm>
            <a:off x="130449" y="1437210"/>
            <a:ext cx="11811072" cy="4791600"/>
          </a:xfrm>
        </p:spPr>
        <p:txBody>
          <a:bodyPr/>
          <a:lstStyle/>
          <a:p>
            <a:r>
              <a:rPr lang="en-US" dirty="0">
                <a:latin typeface="Arial" panose="020B0604020202020204" pitchFamily="34" charset="0"/>
                <a:cs typeface="Arial" panose="020B0604020202020204" pitchFamily="34" charset="0"/>
              </a:rPr>
              <a:t>Keep non-narcotic orders open for up to 180 days (60 days for narcotics)</a:t>
            </a:r>
          </a:p>
          <a:p>
            <a:pPr lvl="1"/>
            <a:r>
              <a:rPr lang="en-US" dirty="0">
                <a:latin typeface="Arial" panose="020B0604020202020204" pitchFamily="34" charset="0"/>
                <a:cs typeface="Arial" panose="020B0604020202020204" pitchFamily="34" charset="0"/>
              </a:rPr>
              <a:t>Place only in ordering accounts (non-credit accounts)</a:t>
            </a:r>
          </a:p>
          <a:p>
            <a:pPr lvl="1"/>
            <a:r>
              <a:rPr lang="en-US" dirty="0">
                <a:latin typeface="Arial" panose="020B0604020202020204" pitchFamily="34" charset="0"/>
                <a:cs typeface="Arial" panose="020B0604020202020204" pitchFamily="34" charset="0"/>
              </a:rPr>
              <a:t>Manual offline holding orders can be placed using non-submit generated 1155</a:t>
            </a:r>
          </a:p>
          <a:p>
            <a:pPr lvl="1"/>
            <a:r>
              <a:rPr lang="en-US" dirty="0">
                <a:latin typeface="Arial" panose="020B0604020202020204" pitchFamily="34" charset="0"/>
                <a:cs typeface="Arial" panose="020B0604020202020204" pitchFamily="34" charset="0"/>
              </a:rPr>
              <a:t>$25 flat fee using credit account when order is fulfilled</a:t>
            </a:r>
          </a:p>
          <a:p>
            <a:pPr lvl="1"/>
            <a:r>
              <a:rPr lang="en-US" dirty="0">
                <a:latin typeface="Arial" panose="020B0604020202020204" pitchFamily="34" charset="0"/>
                <a:cs typeface="Arial" panose="020B0604020202020204" pitchFamily="34" charset="0"/>
              </a:rPr>
              <a:t>Holding orders are NDC specific</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4158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Manual Orders</a:t>
            </a:r>
          </a:p>
        </p:txBody>
      </p:sp>
      <p:sp>
        <p:nvSpPr>
          <p:cNvPr id="9" name="Text Placeholder 2">
            <a:extLst>
              <a:ext uri="{FF2B5EF4-FFF2-40B4-BE49-F238E27FC236}">
                <a16:creationId xmlns:a16="http://schemas.microsoft.com/office/drawing/2014/main" id="{AFCB874D-B5F4-483F-C30D-C55209EBAAC3}"/>
              </a:ext>
            </a:extLst>
          </p:cNvPr>
          <p:cNvSpPr>
            <a:spLocks noGrp="1"/>
          </p:cNvSpPr>
          <p:nvPr>
            <p:ph type="body" idx="1"/>
          </p:nvPr>
        </p:nvSpPr>
        <p:spPr>
          <a:xfrm>
            <a:off x="130450" y="1437210"/>
            <a:ext cx="12061550" cy="4791600"/>
          </a:xfrm>
        </p:spPr>
        <p:txBody>
          <a:bodyPr/>
          <a:lstStyle/>
          <a:p>
            <a:r>
              <a:rPr lang="en-US" sz="1800" dirty="0">
                <a:latin typeface="Arial" panose="020B0604020202020204" pitchFamily="34" charset="0"/>
                <a:cs typeface="Arial" panose="020B0604020202020204" pitchFamily="34" charset="0"/>
              </a:rPr>
              <a:t>For urgent needs, CPOC can assist with coordinating manual orders when DMLSS/TEWLS is down or there is a catalog issue pending long term resolution</a:t>
            </a:r>
          </a:p>
          <a:p>
            <a:pPr lvl="1"/>
            <a:r>
              <a:rPr lang="en-US" sz="1800" dirty="0">
                <a:latin typeface="Arial" panose="020B0604020202020204" pitchFamily="34" charset="0"/>
                <a:cs typeface="Arial" panose="020B0604020202020204" pitchFamily="34" charset="0"/>
              </a:rPr>
              <a:t>Placed on credit accounts using credit balances</a:t>
            </a:r>
          </a:p>
          <a:p>
            <a:pPr lvl="1"/>
            <a:r>
              <a:rPr lang="en-US" sz="1800" dirty="0">
                <a:latin typeface="Arial" panose="020B0604020202020204" pitchFamily="34" charset="0"/>
                <a:cs typeface="Arial" panose="020B0604020202020204" pitchFamily="34" charset="0"/>
              </a:rPr>
              <a:t>Coordination between PPV, KOs, CPOC, and the customer </a:t>
            </a:r>
          </a:p>
          <a:p>
            <a:pPr lvl="1"/>
            <a:r>
              <a:rPr lang="en-US" sz="1800" dirty="0">
                <a:latin typeface="Arial" panose="020B0604020202020204" pitchFamily="34" charset="0"/>
                <a:cs typeface="Arial" panose="020B0604020202020204" pitchFamily="34" charset="0"/>
              </a:rPr>
              <a:t>No fees are applied</a:t>
            </a:r>
          </a:p>
          <a:p>
            <a:pPr lvl="1"/>
            <a:r>
              <a:rPr lang="en-US" sz="1800" dirty="0">
                <a:latin typeface="Arial" panose="020B0604020202020204" pitchFamily="34" charset="0"/>
                <a:cs typeface="Arial" panose="020B0604020202020204" pitchFamily="34" charset="0"/>
              </a:rPr>
              <a:t>Limited to urgent and emergency requests only </a:t>
            </a:r>
          </a:p>
          <a:p>
            <a:pPr lvl="1"/>
            <a:r>
              <a:rPr lang="en-US" sz="1800" dirty="0">
                <a:latin typeface="Arial" panose="020B0604020202020204" pitchFamily="34" charset="0"/>
                <a:cs typeface="Arial" panose="020B0604020202020204" pitchFamily="34" charset="0"/>
              </a:rPr>
              <a:t>Send an email to </a:t>
            </a:r>
            <a:r>
              <a:rPr lang="en-US" sz="1800" dirty="0">
                <a:latin typeface="Arial" panose="020B0604020202020204" pitchFamily="34" charset="0"/>
                <a:cs typeface="Arial" panose="020B0604020202020204" pitchFamily="34" charset="0"/>
                <a:hlinkClick r:id="rId2"/>
              </a:rPr>
              <a:t>CPOC@dla.mil</a:t>
            </a:r>
            <a:r>
              <a:rPr lang="en-US" sz="1800" dirty="0">
                <a:latin typeface="Arial" panose="020B0604020202020204" pitchFamily="34" charset="0"/>
                <a:cs typeface="Arial" panose="020B0604020202020204" pitchFamily="34" charset="0"/>
              </a:rPr>
              <a:t> with justification </a:t>
            </a:r>
          </a:p>
          <a:p>
            <a:r>
              <a:rPr lang="en-US" sz="1800" dirty="0">
                <a:latin typeface="Arial" panose="020B0604020202020204" pitchFamily="34" charset="0"/>
                <a:cs typeface="Arial" panose="020B0604020202020204" pitchFamily="34" charset="0"/>
              </a:rPr>
              <a:t>Ex. Chartwell Ondansetron tablets </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374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Manufacturer Backorder Reports</a:t>
            </a:r>
          </a:p>
        </p:txBody>
      </p:sp>
      <p:pic>
        <p:nvPicPr>
          <p:cNvPr id="5" name="Picture 4" descr="A screenshot of a social media post&#10;&#10;Description automatically generated">
            <a:extLst>
              <a:ext uri="{FF2B5EF4-FFF2-40B4-BE49-F238E27FC236}">
                <a16:creationId xmlns:a16="http://schemas.microsoft.com/office/drawing/2014/main" id="{4918E8F6-3AAC-4DB9-958A-1A4925B78D9E}"/>
              </a:ext>
            </a:extLst>
          </p:cNvPr>
          <p:cNvPicPr>
            <a:picLocks noChangeAspect="1"/>
          </p:cNvPicPr>
          <p:nvPr/>
        </p:nvPicPr>
        <p:blipFill>
          <a:blip r:embed="rId2"/>
          <a:stretch>
            <a:fillRect/>
          </a:stretch>
        </p:blipFill>
        <p:spPr>
          <a:xfrm>
            <a:off x="0" y="1330035"/>
            <a:ext cx="12192000" cy="4841489"/>
          </a:xfrm>
          <a:prstGeom prst="rect">
            <a:avLst/>
          </a:prstGeom>
        </p:spPr>
      </p:pic>
      <p:sp>
        <p:nvSpPr>
          <p:cNvPr id="6" name="Oval 5">
            <a:extLst>
              <a:ext uri="{FF2B5EF4-FFF2-40B4-BE49-F238E27FC236}">
                <a16:creationId xmlns:a16="http://schemas.microsoft.com/office/drawing/2014/main" id="{CEF57D1F-3B0E-FF98-3C8F-8B1E0AA58F92}"/>
              </a:ext>
            </a:extLst>
          </p:cNvPr>
          <p:cNvSpPr/>
          <p:nvPr/>
        </p:nvSpPr>
        <p:spPr>
          <a:xfrm>
            <a:off x="1201304" y="1231121"/>
            <a:ext cx="1552575" cy="34290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7" name="Oval 6">
            <a:extLst>
              <a:ext uri="{FF2B5EF4-FFF2-40B4-BE49-F238E27FC236}">
                <a16:creationId xmlns:a16="http://schemas.microsoft.com/office/drawing/2014/main" id="{9D3B7E75-AB66-BFC3-ABD6-1B7983DBA58C}"/>
              </a:ext>
            </a:extLst>
          </p:cNvPr>
          <p:cNvSpPr/>
          <p:nvPr/>
        </p:nvSpPr>
        <p:spPr>
          <a:xfrm>
            <a:off x="8603384" y="1878533"/>
            <a:ext cx="3407384" cy="43815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8" name="Oval 7">
            <a:extLst>
              <a:ext uri="{FF2B5EF4-FFF2-40B4-BE49-F238E27FC236}">
                <a16:creationId xmlns:a16="http://schemas.microsoft.com/office/drawing/2014/main" id="{B8B1325E-059A-5DDD-2A32-F3978E613759}"/>
              </a:ext>
            </a:extLst>
          </p:cNvPr>
          <p:cNvSpPr/>
          <p:nvPr/>
        </p:nvSpPr>
        <p:spPr>
          <a:xfrm>
            <a:off x="2070966" y="4866379"/>
            <a:ext cx="2768889" cy="34290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20069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F3C7-DB3C-61F2-3B15-64EC2D1A1E30}"/>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Cencora DoD Support Team Contacts</a:t>
            </a:r>
          </a:p>
        </p:txBody>
      </p:sp>
      <p:pic>
        <p:nvPicPr>
          <p:cNvPr id="3" name="Picture 2">
            <a:extLst>
              <a:ext uri="{FF2B5EF4-FFF2-40B4-BE49-F238E27FC236}">
                <a16:creationId xmlns:a16="http://schemas.microsoft.com/office/drawing/2014/main" id="{95F37A03-6942-1D63-7866-7A3C803A28BD}"/>
              </a:ext>
            </a:extLst>
          </p:cNvPr>
          <p:cNvPicPr>
            <a:picLocks noChangeAspect="1"/>
          </p:cNvPicPr>
          <p:nvPr/>
        </p:nvPicPr>
        <p:blipFill>
          <a:blip r:embed="rId2"/>
          <a:stretch>
            <a:fillRect/>
          </a:stretch>
        </p:blipFill>
        <p:spPr>
          <a:xfrm>
            <a:off x="1" y="1330037"/>
            <a:ext cx="12192000" cy="4867564"/>
          </a:xfrm>
          <a:prstGeom prst="rect">
            <a:avLst/>
          </a:prstGeom>
        </p:spPr>
      </p:pic>
    </p:spTree>
    <p:extLst>
      <p:ext uri="{BB962C8B-B14F-4D97-AF65-F5344CB8AC3E}">
        <p14:creationId xmlns:p14="http://schemas.microsoft.com/office/powerpoint/2010/main" val="41427593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4227" y="1581665"/>
            <a:ext cx="11376454" cy="44319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organization does CPOC fall under?</a:t>
            </a:r>
          </a:p>
          <a:p>
            <a:pPr>
              <a:buClr>
                <a:srgbClr val="921E30"/>
              </a:buClr>
              <a:buFont typeface="+mj-lt"/>
              <a:buAutoNum type="alphaUcPeriod"/>
            </a:pPr>
            <a:r>
              <a:rPr lang="en-US" altLang="en-US" dirty="0"/>
              <a:t>Defense Health Agency</a:t>
            </a:r>
          </a:p>
          <a:p>
            <a:pPr>
              <a:buClr>
                <a:srgbClr val="921E30"/>
              </a:buClr>
              <a:buFont typeface="+mj-lt"/>
              <a:buAutoNum type="alphaUcPeriod"/>
            </a:pPr>
            <a:r>
              <a:rPr lang="en-US" altLang="en-US" b="1" dirty="0"/>
              <a:t>Defense Logistics Agency</a:t>
            </a:r>
          </a:p>
          <a:p>
            <a:pPr>
              <a:buClr>
                <a:srgbClr val="921E30"/>
              </a:buClr>
              <a:buFont typeface="+mj-lt"/>
              <a:buAutoNum type="alphaUcPeriod"/>
            </a:pPr>
            <a:r>
              <a:rPr lang="en-US" altLang="en-US" dirty="0"/>
              <a:t>Department of Health and Human Services</a:t>
            </a:r>
          </a:p>
          <a:p>
            <a:pPr>
              <a:buClr>
                <a:srgbClr val="921E30"/>
              </a:buClr>
              <a:buFont typeface="+mj-lt"/>
              <a:buAutoNum type="alphaUcPeriod"/>
            </a:pPr>
            <a:r>
              <a:rPr lang="en-US" altLang="en-US" dirty="0"/>
              <a:t>Department of Veterans Affairs</a:t>
            </a:r>
          </a:p>
        </p:txBody>
      </p:sp>
      <p:sp>
        <p:nvSpPr>
          <p:cNvPr id="2" name="Title 1">
            <a:extLst>
              <a:ext uri="{FF2B5EF4-FFF2-40B4-BE49-F238E27FC236}">
                <a16:creationId xmlns:a16="http://schemas.microsoft.com/office/drawing/2014/main" id="{E8C472CB-4588-4504-A005-E05FB654A6DE}"/>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3064214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is the most accurate source for current on-hand supply of a medication?</a:t>
            </a:r>
          </a:p>
          <a:p>
            <a:pPr>
              <a:buClr>
                <a:srgbClr val="921E30"/>
              </a:buClr>
              <a:buFont typeface="+mj-lt"/>
              <a:buAutoNum type="alphaUcPeriod"/>
            </a:pPr>
            <a:r>
              <a:rPr lang="en-US" altLang="en-US" dirty="0"/>
              <a:t>DAPA Manager</a:t>
            </a:r>
          </a:p>
          <a:p>
            <a:pPr>
              <a:buClr>
                <a:srgbClr val="921E30"/>
              </a:buClr>
              <a:buFont typeface="+mj-lt"/>
              <a:buAutoNum type="alphaUcPeriod"/>
            </a:pPr>
            <a:r>
              <a:rPr lang="en-US" altLang="en-US" dirty="0"/>
              <a:t>Medical Master Catalog</a:t>
            </a:r>
          </a:p>
          <a:p>
            <a:pPr>
              <a:buClr>
                <a:srgbClr val="921E30"/>
              </a:buClr>
              <a:buFont typeface="+mj-lt"/>
              <a:buAutoNum type="alphaUcPeriod"/>
            </a:pPr>
            <a:r>
              <a:rPr lang="en-US" altLang="en-US" b="1" dirty="0"/>
              <a:t>Prime Vendor Catalog</a:t>
            </a:r>
          </a:p>
          <a:p>
            <a:pPr>
              <a:buClr>
                <a:srgbClr val="921E30"/>
              </a:buClr>
              <a:buFont typeface="+mj-lt"/>
              <a:buAutoNum type="alphaUcPeriod"/>
            </a:pPr>
            <a:r>
              <a:rPr lang="en-US" altLang="en-US" dirty="0"/>
              <a:t>DMLSS</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641945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63677" y="1589904"/>
            <a:ext cx="11342292" cy="44319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t>What is the best source for locating alternate NDCs of a product?</a:t>
            </a:r>
          </a:p>
          <a:p>
            <a:pPr>
              <a:buClr>
                <a:srgbClr val="921E30"/>
              </a:buClr>
              <a:buFont typeface="+mj-lt"/>
              <a:buAutoNum type="alphaUcPeriod"/>
            </a:pPr>
            <a:r>
              <a:rPr lang="en-US" altLang="en-US" dirty="0"/>
              <a:t>DAPA Manager</a:t>
            </a:r>
          </a:p>
          <a:p>
            <a:pPr>
              <a:buClr>
                <a:srgbClr val="921E30"/>
              </a:buClr>
              <a:buFont typeface="+mj-lt"/>
              <a:buAutoNum type="alphaUcPeriod"/>
            </a:pPr>
            <a:r>
              <a:rPr lang="en-US" altLang="en-US" b="1" dirty="0"/>
              <a:t>Medical Master Catalog</a:t>
            </a:r>
          </a:p>
          <a:p>
            <a:pPr>
              <a:buClr>
                <a:srgbClr val="921E30"/>
              </a:buClr>
              <a:buFont typeface="+mj-lt"/>
              <a:buAutoNum type="alphaUcPeriod"/>
            </a:pPr>
            <a:r>
              <a:rPr lang="en-US" altLang="en-US" dirty="0"/>
              <a:t>Prime Vendor Catalog</a:t>
            </a:r>
          </a:p>
          <a:p>
            <a:pPr>
              <a:buClr>
                <a:srgbClr val="921E30"/>
              </a:buClr>
              <a:buFont typeface="+mj-lt"/>
              <a:buAutoNum type="alphaUcPeriod"/>
            </a:pPr>
            <a:r>
              <a:rPr lang="en-US" altLang="en-US" dirty="0"/>
              <a:t>DMLSS</a:t>
            </a:r>
          </a:p>
        </p:txBody>
      </p:sp>
      <p:sp>
        <p:nvSpPr>
          <p:cNvPr id="2" name="Title 1">
            <a:extLst>
              <a:ext uri="{FF2B5EF4-FFF2-40B4-BE49-F238E27FC236}">
                <a16:creationId xmlns:a16="http://schemas.microsoft.com/office/drawing/2014/main" id="{D16E90B4-84DC-489E-8E3C-887F9ABBA00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873766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CD42F4-393B-30FA-74CF-7CCDA2BE61FD}"/>
              </a:ext>
            </a:extLst>
          </p:cNvPr>
          <p:cNvSpPr>
            <a:spLocks noGrp="1"/>
          </p:cNvSpPr>
          <p:nvPr>
            <p:ph type="title"/>
          </p:nvPr>
        </p:nvSpPr>
        <p:spPr>
          <a:xfrm>
            <a:off x="3620529" y="284216"/>
            <a:ext cx="8390239" cy="729983"/>
          </a:xfrm>
        </p:spPr>
        <p:txBody>
          <a:bodyPr/>
          <a:lstStyle/>
          <a:p>
            <a:r>
              <a:rPr lang="en-US" dirty="0">
                <a:solidFill>
                  <a:schemeClr val="tx1"/>
                </a:solidFill>
                <a:latin typeface="Arial" panose="020B0604020202020204" pitchFamily="34" charset="0"/>
                <a:ea typeface="+mj-ea"/>
                <a:cs typeface="Arial" panose="020B0604020202020204" pitchFamily="34" charset="0"/>
              </a:rPr>
              <a:t>Closing Remarks</a:t>
            </a:r>
          </a:p>
        </p:txBody>
      </p:sp>
      <p:sp>
        <p:nvSpPr>
          <p:cNvPr id="3" name="Text Placeholder 2">
            <a:extLst>
              <a:ext uri="{FF2B5EF4-FFF2-40B4-BE49-F238E27FC236}">
                <a16:creationId xmlns:a16="http://schemas.microsoft.com/office/drawing/2014/main" id="{435E3D1B-D832-483A-BDA0-68A7AD4E509E}"/>
              </a:ext>
            </a:extLst>
          </p:cNvPr>
          <p:cNvSpPr>
            <a:spLocks noGrp="1"/>
          </p:cNvSpPr>
          <p:nvPr>
            <p:ph type="body" idx="1"/>
          </p:nvPr>
        </p:nvSpPr>
        <p:spPr>
          <a:xfrm>
            <a:off x="0" y="1330037"/>
            <a:ext cx="12192000" cy="4821382"/>
          </a:xfrm>
        </p:spPr>
        <p:txBody>
          <a:bodyPr/>
          <a:lstStyle/>
          <a:p>
            <a:pPr marL="101600" indent="0">
              <a:buNone/>
            </a:pPr>
            <a:r>
              <a:rPr lang="en-US" dirty="0">
                <a:latin typeface="Arial" panose="020B0604020202020204" pitchFamily="34" charset="0"/>
                <a:cs typeface="Arial" panose="020B0604020202020204" pitchFamily="34" charset="0"/>
              </a:rPr>
              <a:t>Charles “Josh” Stallings, Lt Col, USAF, BSC – </a:t>
            </a:r>
            <a:r>
              <a:rPr lang="en-US" dirty="0">
                <a:latin typeface="Arial" panose="020B0604020202020204" pitchFamily="34" charset="0"/>
                <a:cs typeface="Arial" panose="020B0604020202020204" pitchFamily="34" charset="0"/>
                <a:hlinkClick r:id="rId2"/>
              </a:rPr>
              <a:t>charles.stallings@dla.mil</a:t>
            </a:r>
            <a:endParaRPr lang="en-US" dirty="0">
              <a:latin typeface="Arial" panose="020B0604020202020204" pitchFamily="34" charset="0"/>
              <a:cs typeface="Arial" panose="020B0604020202020204" pitchFamily="34" charset="0"/>
            </a:endParaRPr>
          </a:p>
          <a:p>
            <a:pPr marL="101600" indent="0">
              <a:buNone/>
            </a:pPr>
            <a:r>
              <a:rPr lang="en-US" dirty="0">
                <a:latin typeface="Arial" panose="020B0604020202020204" pitchFamily="34" charset="0"/>
                <a:cs typeface="Arial" panose="020B0604020202020204" pitchFamily="34" charset="0"/>
              </a:rPr>
              <a:t>Dr. Sooyun Kin, PharmD – </a:t>
            </a:r>
            <a:r>
              <a:rPr lang="en-US" dirty="0">
                <a:latin typeface="Arial" panose="020B0604020202020204" pitchFamily="34" charset="0"/>
                <a:cs typeface="Arial" panose="020B0604020202020204" pitchFamily="34" charset="0"/>
                <a:hlinkClick r:id="rId3"/>
              </a:rPr>
              <a:t>sooyun.kim@dla.mil</a:t>
            </a:r>
            <a:endParaRPr lang="en-US" dirty="0">
              <a:latin typeface="Arial" panose="020B0604020202020204" pitchFamily="34" charset="0"/>
              <a:cs typeface="Arial" panose="020B0604020202020204" pitchFamily="34" charset="0"/>
            </a:endParaRPr>
          </a:p>
          <a:p>
            <a:pPr marL="101600" indent="0">
              <a:buNone/>
            </a:pPr>
            <a:endParaRPr lang="en-US" dirty="0">
              <a:latin typeface="Arial" panose="020B0604020202020204" pitchFamily="34" charset="0"/>
              <a:cs typeface="Arial" panose="020B0604020202020204" pitchFamily="34" charset="0"/>
            </a:endParaRPr>
          </a:p>
          <a:p>
            <a:pPr marL="101600" indent="0">
              <a:buNone/>
            </a:pPr>
            <a:r>
              <a:rPr lang="en-US" dirty="0">
                <a:latin typeface="Arial" panose="020B0604020202020204" pitchFamily="34" charset="0"/>
                <a:cs typeface="Arial" panose="020B0604020202020204" pitchFamily="34" charset="0"/>
              </a:rPr>
              <a:t>Defense Logistics Agency (DLA) Troop Support</a:t>
            </a:r>
          </a:p>
          <a:p>
            <a:pPr marL="101600" indent="0">
              <a:buNone/>
            </a:pPr>
            <a:r>
              <a:rPr lang="en-US" dirty="0">
                <a:latin typeface="Arial" panose="020B0604020202020204" pitchFamily="34" charset="0"/>
                <a:cs typeface="Arial" panose="020B0604020202020204" pitchFamily="34" charset="0"/>
              </a:rPr>
              <a:t>Philadelphia, PA</a:t>
            </a:r>
          </a:p>
          <a:p>
            <a:endParaRPr lang="en-US" dirty="0">
              <a:latin typeface="Arial" panose="020B0604020202020204" pitchFamily="34" charset="0"/>
              <a:cs typeface="Arial" panose="020B0604020202020204" pitchFamily="34" charset="0"/>
            </a:endParaRPr>
          </a:p>
          <a:p>
            <a:pPr marL="101600" indent="0">
              <a:buNone/>
            </a:pPr>
            <a:r>
              <a:rPr lang="en-US" dirty="0">
                <a:latin typeface="Arial" panose="020B0604020202020204" pitchFamily="34" charset="0"/>
                <a:cs typeface="Arial" panose="020B0604020202020204" pitchFamily="34" charset="0"/>
                <a:hlinkClick r:id="rId4"/>
              </a:rPr>
              <a:t>cpoc@dla.mil</a:t>
            </a:r>
            <a:r>
              <a:rPr lang="en-US" dirty="0">
                <a:latin typeface="Arial" panose="020B0604020202020204" pitchFamily="34" charset="0"/>
                <a:cs typeface="Arial" panose="020B0604020202020204" pitchFamily="34" charset="0"/>
              </a:rPr>
              <a:t> </a:t>
            </a:r>
          </a:p>
          <a:p>
            <a:pPr marL="101600" indent="0">
              <a:buNone/>
            </a:pPr>
            <a:endParaRPr lang="en-US" dirty="0">
              <a:latin typeface="Arial" panose="020B0604020202020204" pitchFamily="34" charset="0"/>
              <a:cs typeface="Arial" panose="020B0604020202020204" pitchFamily="34" charset="0"/>
            </a:endParaRPr>
          </a:p>
          <a:p>
            <a:pPr marL="101600" indent="0">
              <a:buNone/>
            </a:pPr>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4EC7C1-323A-41F9-9342-147BEE5FE3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20955" y="1747204"/>
            <a:ext cx="2956244" cy="3501571"/>
          </a:xfrm>
          <a:prstGeom prst="rect">
            <a:avLst/>
          </a:prstGeom>
          <a:noFill/>
        </p:spPr>
      </p:pic>
    </p:spTree>
    <p:extLst>
      <p:ext uri="{BB962C8B-B14F-4D97-AF65-F5344CB8AC3E}">
        <p14:creationId xmlns:p14="http://schemas.microsoft.com/office/powerpoint/2010/main" val="1577544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a:xfrm>
            <a:off x="-1" y="3674253"/>
            <a:ext cx="12191999" cy="1143000"/>
          </a:xfrm>
        </p:spPr>
        <p:txBody>
          <a:bodyPr/>
          <a:lstStyle/>
          <a:p>
            <a:pPr eaLnBrk="1" hangingPunct="1"/>
            <a:r>
              <a:rPr lang="en-US" altLang="en-US" sz="5400" dirty="0"/>
              <a:t>Closing Remarks</a:t>
            </a:r>
            <a:endParaRPr lang="en-US" altLang="en-US" dirty="0"/>
          </a:p>
        </p:txBody>
      </p:sp>
      <p:sp>
        <p:nvSpPr>
          <p:cNvPr id="4" name="Rectangle 3"/>
          <p:cNvSpPr>
            <a:spLocks noGrp="1" noChangeArrowheads="1"/>
          </p:cNvSpPr>
          <p:nvPr>
            <p:ph type="subTitle" idx="1"/>
          </p:nvPr>
        </p:nvSpPr>
        <p:spPr>
          <a:xfrm>
            <a:off x="0" y="4864540"/>
            <a:ext cx="12191999" cy="1752600"/>
          </a:xfrm>
        </p:spPr>
        <p:txBody>
          <a:bodyPr>
            <a:normAutofit/>
          </a:bodyPr>
          <a:lstStyle/>
          <a:p>
            <a:pPr eaLnBrk="1" hangingPunct="1">
              <a:buFont typeface="Times" panose="02020603050405020304" pitchFamily="18" charset="0"/>
              <a:buNone/>
            </a:pPr>
            <a:r>
              <a:rPr lang="en-US" altLang="en-US" sz="4000" dirty="0"/>
              <a:t>Customer Pharmacy Operations Center</a:t>
            </a:r>
          </a:p>
          <a:p>
            <a:pPr eaLnBrk="1" hangingPunct="1">
              <a:buFont typeface="Times" panose="02020603050405020304" pitchFamily="18" charset="0"/>
              <a:buNone/>
            </a:pPr>
            <a:r>
              <a:rPr lang="en-US" altLang="en-US" sz="4000" dirty="0"/>
              <a:t>cpoc@dla.mil</a:t>
            </a:r>
          </a:p>
        </p:txBody>
      </p:sp>
    </p:spTree>
    <p:extLst>
      <p:ext uri="{BB962C8B-B14F-4D97-AF65-F5344CB8AC3E}">
        <p14:creationId xmlns:p14="http://schemas.microsoft.com/office/powerpoint/2010/main" val="1360896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6267</TotalTime>
  <Words>1692</Words>
  <Application>Microsoft Office PowerPoint</Application>
  <PresentationFormat>Widescreen</PresentationFormat>
  <Paragraphs>260</Paragraphs>
  <Slides>48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Aptos</vt:lpstr>
      <vt:lpstr>Aptos Display</vt:lpstr>
      <vt:lpstr>Arial</vt:lpstr>
      <vt:lpstr>Barlow Semi Condensed Medium</vt:lpstr>
      <vt:lpstr>Calibri</vt:lpstr>
      <vt:lpstr>EB Garamond</vt:lpstr>
      <vt:lpstr>Times</vt:lpstr>
      <vt:lpstr>Office Theme</vt:lpstr>
      <vt:lpstr>DLA Troop Support Update: Supplying the Needs of Warfighters and Nation</vt:lpstr>
      <vt:lpstr>PowerPoint Presentation</vt:lpstr>
      <vt:lpstr>Summary</vt:lpstr>
      <vt:lpstr>Objectives</vt:lpstr>
      <vt:lpstr>PowerPoint Presentation</vt:lpstr>
      <vt:lpstr>PowerPoint Presentation</vt:lpstr>
      <vt:lpstr>PowerPoint Presentation</vt:lpstr>
      <vt:lpstr>DLA Troop Support Partnerships</vt:lpstr>
      <vt:lpstr>DLA Personnel</vt:lpstr>
      <vt:lpstr>DLA By the Numbers – FY23</vt:lpstr>
      <vt:lpstr>Medical Supply Chain Organization</vt:lpstr>
      <vt:lpstr>PowerPoint Presentation</vt:lpstr>
      <vt:lpstr>Strategic Relationships</vt:lpstr>
      <vt:lpstr>Customer Pharmacy Operations Center</vt:lpstr>
      <vt:lpstr>Customer Pharmacy Operations Center</vt:lpstr>
      <vt:lpstr>PowerPoint Presentation</vt:lpstr>
      <vt:lpstr>PowerPoint Presentation</vt:lpstr>
      <vt:lpstr>Brand To Generic Report</vt:lpstr>
      <vt:lpstr>DMM Online</vt:lpstr>
      <vt:lpstr>Reverse Distribution</vt:lpstr>
      <vt:lpstr>DMM Online</vt:lpstr>
      <vt:lpstr>Terms – Pricing Agreements</vt:lpstr>
      <vt:lpstr>National Contract Compliance Report</vt:lpstr>
      <vt:lpstr>DMM Online</vt:lpstr>
      <vt:lpstr>DMM Online</vt:lpstr>
      <vt:lpstr>DMM Online</vt:lpstr>
      <vt:lpstr>DMM Online</vt:lpstr>
      <vt:lpstr>ABC Order – Pricing Agreements</vt:lpstr>
      <vt:lpstr>ABC Order – Pricing Agreements</vt:lpstr>
      <vt:lpstr>ABC Order – Icons Explained</vt:lpstr>
      <vt:lpstr>Medical Master Catalog</vt:lpstr>
      <vt:lpstr>Medical Master Catalog</vt:lpstr>
      <vt:lpstr>Medical Master Catalog</vt:lpstr>
      <vt:lpstr>Medical Master Catalog</vt:lpstr>
      <vt:lpstr>Medical Master Catalog</vt:lpstr>
      <vt:lpstr>Medical Master Catalog</vt:lpstr>
      <vt:lpstr>Product Sourcing</vt:lpstr>
      <vt:lpstr>COVID Therapeutics</vt:lpstr>
      <vt:lpstr>Current Topics</vt:lpstr>
      <vt:lpstr>Holding Orders</vt:lpstr>
      <vt:lpstr>Manual Orders</vt:lpstr>
      <vt:lpstr>Manufacturer Backorder Reports</vt:lpstr>
      <vt:lpstr>Cencora DoD Support Team Contacts</vt:lpstr>
      <vt:lpstr>PowerPoint Presentation</vt:lpstr>
      <vt:lpstr>PowerPoint Presentation</vt:lpstr>
      <vt:lpstr>PowerPoint Presentation</vt:lpstr>
      <vt:lpstr>Closing Remarks</vt:lpstr>
      <vt:lpstr>Closing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Muringer, Richard</dc:creator>
  <cp:lastModifiedBy>Stallings, Charles J (Josh) Lt Col USAF DLA TROOP SUPPORT (USA)</cp:lastModifiedBy>
  <cp:revision>80</cp:revision>
  <dcterms:created xsi:type="dcterms:W3CDTF">2015-08-23T19:44:30Z</dcterms:created>
  <dcterms:modified xsi:type="dcterms:W3CDTF">2025-02-15T02:52:40Z</dcterms:modified>
</cp:coreProperties>
</file>