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57"/>
  </p:notesMasterIdLst>
  <p:sldIdLst>
    <p:sldId id="256" r:id="rId5"/>
    <p:sldId id="257" r:id="rId6"/>
    <p:sldId id="258" r:id="rId7"/>
    <p:sldId id="259" r:id="rId8"/>
    <p:sldId id="260" r:id="rId9"/>
    <p:sldId id="295" r:id="rId10"/>
    <p:sldId id="318" r:id="rId11"/>
    <p:sldId id="319" r:id="rId12"/>
    <p:sldId id="328" r:id="rId13"/>
    <p:sldId id="329" r:id="rId14"/>
    <p:sldId id="332" r:id="rId15"/>
    <p:sldId id="333" r:id="rId16"/>
    <p:sldId id="327" r:id="rId17"/>
    <p:sldId id="330" r:id="rId18"/>
    <p:sldId id="335" r:id="rId19"/>
    <p:sldId id="331" r:id="rId20"/>
    <p:sldId id="334" r:id="rId21"/>
    <p:sldId id="325" r:id="rId22"/>
    <p:sldId id="321" r:id="rId23"/>
    <p:sldId id="320" r:id="rId24"/>
    <p:sldId id="323" r:id="rId25"/>
    <p:sldId id="322" r:id="rId26"/>
    <p:sldId id="326" r:id="rId27"/>
    <p:sldId id="324" r:id="rId28"/>
    <p:sldId id="336" r:id="rId29"/>
    <p:sldId id="337" r:id="rId30"/>
    <p:sldId id="338" r:id="rId31"/>
    <p:sldId id="339" r:id="rId32"/>
    <p:sldId id="340" r:id="rId33"/>
    <p:sldId id="342" r:id="rId34"/>
    <p:sldId id="341" r:id="rId35"/>
    <p:sldId id="343" r:id="rId36"/>
    <p:sldId id="344" r:id="rId37"/>
    <p:sldId id="345" r:id="rId38"/>
    <p:sldId id="346" r:id="rId39"/>
    <p:sldId id="347" r:id="rId40"/>
    <p:sldId id="357" r:id="rId41"/>
    <p:sldId id="358" r:id="rId42"/>
    <p:sldId id="359" r:id="rId43"/>
    <p:sldId id="348" r:id="rId44"/>
    <p:sldId id="361" r:id="rId45"/>
    <p:sldId id="349" r:id="rId46"/>
    <p:sldId id="350" r:id="rId47"/>
    <p:sldId id="351" r:id="rId48"/>
    <p:sldId id="354" r:id="rId49"/>
    <p:sldId id="352" r:id="rId50"/>
    <p:sldId id="355" r:id="rId51"/>
    <p:sldId id="353" r:id="rId52"/>
    <p:sldId id="356" r:id="rId53"/>
    <p:sldId id="286" r:id="rId54"/>
    <p:sldId id="281" r:id="rId55"/>
    <p:sldId id="360" r:id="rId56"/>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81D8AC-4FDD-4F6C-B597-BE84B7DD40F3}" v="6" dt="2025-02-07T02:14:17.649"/>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Franklin Gothic Book"/>
          <a:ea typeface="Franklin Gothic Book"/>
          <a:cs typeface="Franklin Gothic Book"/>
        </a:font>
        <a:schemeClr val="accent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CFD3"/>
          </a:solidFill>
        </a:fill>
      </a:tcStyle>
    </a:wholeTbl>
    <a:band2H>
      <a:tcTxStyle/>
      <a:tcStyle>
        <a:tcBdr/>
        <a:fill>
          <a:solidFill>
            <a:srgbClr val="E8E8EA"/>
          </a:solidFill>
        </a:fill>
      </a:tcStyle>
    </a:band2H>
    <a:firstCol>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Col>
    <a:la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lastRow>
    <a:fir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Row>
  </a:tblStyle>
  <a:tblStyle styleId="{C7B018BB-80A7-4F77-B60F-C8B233D01FF8}" styleName="">
    <a:tblBg/>
    <a:wholeTbl>
      <a:tcTxStyle b="off" i="off">
        <a:font>
          <a:latin typeface="Franklin Gothic Book"/>
          <a:ea typeface="Franklin Gothic Book"/>
          <a:cs typeface="Franklin Gothic Book"/>
        </a:font>
        <a:schemeClr val="accent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8EAEF"/>
          </a:solidFill>
        </a:fill>
      </a:tcStyle>
    </a:wholeTbl>
    <a:band2H>
      <a:tcTxStyle/>
      <a:tcStyle>
        <a:tcBdr/>
        <a:fill>
          <a:solidFill>
            <a:srgbClr val="F4F5F7"/>
          </a:solidFill>
        </a:fill>
      </a:tcStyle>
    </a:band2H>
    <a:firstCol>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EEE7283C-3CF3-47DC-8721-378D4A62B228}" styleName="">
    <a:tblBg/>
    <a:wholeTbl>
      <a:tcTxStyle b="off" i="off">
        <a:font>
          <a:latin typeface="Franklin Gothic Book"/>
          <a:ea typeface="Franklin Gothic Book"/>
          <a:cs typeface="Franklin Gothic Book"/>
        </a:font>
        <a:schemeClr val="accent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CBCC"/>
          </a:solidFill>
        </a:fill>
      </a:tcStyle>
    </a:wholeTbl>
    <a:band2H>
      <a:tcTxStyle/>
      <a:tcStyle>
        <a:tcBdr/>
        <a:fill>
          <a:solidFill>
            <a:srgbClr val="E9E7E7"/>
          </a:solidFill>
        </a:fill>
      </a:tcStyle>
    </a:band2H>
    <a:firstCol>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
          <a:latin typeface="Franklin Gothic Book"/>
          <a:ea typeface="Franklin Gothic Book"/>
          <a:cs typeface="Franklin Gothic Book"/>
        </a:font>
        <a:schemeClr val="accent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CE"/>
          </a:solidFill>
        </a:fill>
      </a:tcStyle>
    </a:wholeTbl>
    <a:band2H>
      <a:tcTxStyle/>
      <a:tcStyle>
        <a:tcBdr/>
        <a:fill>
          <a:solidFill>
            <a:srgbClr val="E7E7E8"/>
          </a:solidFill>
        </a:fill>
      </a:tcStyle>
    </a:band2H>
    <a:firstCol>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
          <a:latin typeface="Franklin Gothic Book"/>
          <a:ea typeface="Franklin Gothic Book"/>
          <a:cs typeface="Franklin Gothic Book"/>
        </a:font>
        <a:schemeClr val="accent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8"/>
          </a:solidFill>
        </a:fill>
      </a:tcStyle>
    </a:wholeTbl>
    <a:band2H>
      <a:tcTxStyle/>
      <a:tcStyle>
        <a:tcBdr/>
        <a:fill>
          <a:solidFill>
            <a:srgbClr val="FFFFFF"/>
          </a:solidFill>
        </a:fill>
      </a:tcStyle>
    </a:band2H>
    <a:firstCol>
      <a:tcTxStyle b="on" i="off">
        <a:font>
          <a:latin typeface="Franklin Gothic Book"/>
          <a:ea typeface="Franklin Gothic Book"/>
          <a:cs typeface="Franklin Gothic Book"/>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Franklin Gothic Book"/>
          <a:ea typeface="Franklin Gothic Book"/>
          <a:cs typeface="Franklin Gothic Book"/>
        </a:font>
        <a:schemeClr val="accent3"/>
      </a:tcTxStyle>
      <a:tcStyle>
        <a:tcBdr>
          <a:left>
            <a:ln w="12700" cap="flat">
              <a:noFill/>
              <a:miter lim="400000"/>
            </a:ln>
          </a:left>
          <a:right>
            <a:ln w="12700" cap="flat">
              <a:noFill/>
              <a:miter lim="400000"/>
            </a:ln>
          </a:right>
          <a:top>
            <a:ln w="50800" cap="flat">
              <a:solidFill>
                <a:schemeClr val="accent3"/>
              </a:solidFill>
              <a:prstDash val="solid"/>
              <a:round/>
            </a:ln>
          </a:top>
          <a:bottom>
            <a:ln w="25400" cap="flat">
              <a:solidFill>
                <a:schemeClr val="accent3"/>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Franklin Gothic Book"/>
          <a:ea typeface="Franklin Gothic Book"/>
          <a:cs typeface="Franklin Gothic Book"/>
        </a:font>
        <a:srgbClr val="FFFFFF"/>
      </a:tcTxStyle>
      <a:tcStyle>
        <a:tcBdr>
          <a:left>
            <a:ln w="12700" cap="flat">
              <a:noFill/>
              <a:miter lim="400000"/>
            </a:ln>
          </a:left>
          <a:right>
            <a:ln w="12700" cap="flat">
              <a:noFill/>
              <a:miter lim="400000"/>
            </a:ln>
          </a:right>
          <a:top>
            <a:ln w="25400" cap="flat">
              <a:solidFill>
                <a:schemeClr val="accent3"/>
              </a:solidFill>
              <a:prstDash val="solid"/>
              <a:round/>
            </a:ln>
          </a:top>
          <a:bottom>
            <a:ln w="25400" cap="flat">
              <a:solidFill>
                <a:schemeClr val="accent3"/>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Franklin Gothic Book"/>
          <a:ea typeface="Franklin Gothic Book"/>
          <a:cs typeface="Franklin Gothic Book"/>
        </a:font>
        <a:schemeClr val="accent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CE"/>
          </a:solidFill>
        </a:fill>
      </a:tcStyle>
    </a:wholeTbl>
    <a:band2H>
      <a:tcTxStyle/>
      <a:tcStyle>
        <a:tcBdr/>
        <a:fill>
          <a:solidFill>
            <a:srgbClr val="E7E7E8"/>
          </a:solidFill>
        </a:fill>
      </a:tcStyle>
    </a:band2H>
    <a:firstCol>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0629" autoAdjust="0"/>
  </p:normalViewPr>
  <p:slideViewPr>
    <p:cSldViewPr snapToGrid="0">
      <p:cViewPr varScale="1">
        <p:scale>
          <a:sx n="82" d="100"/>
          <a:sy n="82" d="100"/>
        </p:scale>
        <p:origin x="105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t, James A Maj USAF 75 MDG (USA)" userId="ecd062d0-c5d8-473e-a414-d3c6298aa14a" providerId="ADAL" clId="{ED81D8AC-4FDD-4F6C-B597-BE84B7DD40F3}"/>
    <pc:docChg chg="undo custSel modSld">
      <pc:chgData name="Holt, James A Maj USAF 75 MDG (USA)" userId="ecd062d0-c5d8-473e-a414-d3c6298aa14a" providerId="ADAL" clId="{ED81D8AC-4FDD-4F6C-B597-BE84B7DD40F3}" dt="2025-02-07T02:18:44.634" v="99" actId="20577"/>
      <pc:docMkLst>
        <pc:docMk/>
      </pc:docMkLst>
      <pc:sldChg chg="modSp mod">
        <pc:chgData name="Holt, James A Maj USAF 75 MDG (USA)" userId="ecd062d0-c5d8-473e-a414-d3c6298aa14a" providerId="ADAL" clId="{ED81D8AC-4FDD-4F6C-B597-BE84B7DD40F3}" dt="2025-02-07T02:16:40.895" v="62"/>
        <pc:sldMkLst>
          <pc:docMk/>
          <pc:sldMk cId="2871584985" sldId="286"/>
        </pc:sldMkLst>
        <pc:spChg chg="mod">
          <ac:chgData name="Holt, James A Maj USAF 75 MDG (USA)" userId="ecd062d0-c5d8-473e-a414-d3c6298aa14a" providerId="ADAL" clId="{ED81D8AC-4FDD-4F6C-B597-BE84B7DD40F3}" dt="2025-02-07T02:16:40.895" v="62"/>
          <ac:spMkLst>
            <pc:docMk/>
            <pc:sldMk cId="2871584985" sldId="286"/>
            <ac:spMk id="3" creationId="{7D9D2268-E9E1-A5E3-69C7-AFCF2796AD33}"/>
          </ac:spMkLst>
        </pc:spChg>
      </pc:sldChg>
      <pc:sldChg chg="modSp mod">
        <pc:chgData name="Holt, James A Maj USAF 75 MDG (USA)" userId="ecd062d0-c5d8-473e-a414-d3c6298aa14a" providerId="ADAL" clId="{ED81D8AC-4FDD-4F6C-B597-BE84B7DD40F3}" dt="2025-02-07T02:17:56.335" v="80" actId="20577"/>
        <pc:sldMkLst>
          <pc:docMk/>
          <pc:sldMk cId="1186807128" sldId="324"/>
        </pc:sldMkLst>
        <pc:spChg chg="mod">
          <ac:chgData name="Holt, James A Maj USAF 75 MDG (USA)" userId="ecd062d0-c5d8-473e-a414-d3c6298aa14a" providerId="ADAL" clId="{ED81D8AC-4FDD-4F6C-B597-BE84B7DD40F3}" dt="2025-02-07T02:17:56.335" v="80" actId="20577"/>
          <ac:spMkLst>
            <pc:docMk/>
            <pc:sldMk cId="1186807128" sldId="324"/>
            <ac:spMk id="4" creationId="{FB660B96-6807-0B8A-234F-C86DB8F0F6EB}"/>
          </ac:spMkLst>
        </pc:spChg>
      </pc:sldChg>
      <pc:sldChg chg="modSp mod">
        <pc:chgData name="Holt, James A Maj USAF 75 MDG (USA)" userId="ecd062d0-c5d8-473e-a414-d3c6298aa14a" providerId="ADAL" clId="{ED81D8AC-4FDD-4F6C-B597-BE84B7DD40F3}" dt="2025-02-07T02:17:07.365" v="66" actId="20577"/>
        <pc:sldMkLst>
          <pc:docMk/>
          <pc:sldMk cId="3475460322" sldId="330"/>
        </pc:sldMkLst>
        <pc:spChg chg="mod">
          <ac:chgData name="Holt, James A Maj USAF 75 MDG (USA)" userId="ecd062d0-c5d8-473e-a414-d3c6298aa14a" providerId="ADAL" clId="{ED81D8AC-4FDD-4F6C-B597-BE84B7DD40F3}" dt="2025-02-07T02:17:07.365" v="66" actId="20577"/>
          <ac:spMkLst>
            <pc:docMk/>
            <pc:sldMk cId="3475460322" sldId="330"/>
            <ac:spMk id="8" creationId="{631D7A75-584E-752D-E35D-D6E0FA81158E}"/>
          </ac:spMkLst>
        </pc:spChg>
      </pc:sldChg>
      <pc:sldChg chg="addSp modSp mod">
        <pc:chgData name="Holt, James A Maj USAF 75 MDG (USA)" userId="ecd062d0-c5d8-473e-a414-d3c6298aa14a" providerId="ADAL" clId="{ED81D8AC-4FDD-4F6C-B597-BE84B7DD40F3}" dt="2025-02-07T02:17:42.882" v="76" actId="1076"/>
        <pc:sldMkLst>
          <pc:docMk/>
          <pc:sldMk cId="1840704991" sldId="331"/>
        </pc:sldMkLst>
        <pc:spChg chg="add mod">
          <ac:chgData name="Holt, James A Maj USAF 75 MDG (USA)" userId="ecd062d0-c5d8-473e-a414-d3c6298aa14a" providerId="ADAL" clId="{ED81D8AC-4FDD-4F6C-B597-BE84B7DD40F3}" dt="2025-02-07T02:17:42.882" v="76" actId="1076"/>
          <ac:spMkLst>
            <pc:docMk/>
            <pc:sldMk cId="1840704991" sldId="331"/>
            <ac:spMk id="4" creationId="{BD8BDB34-F213-05D5-5C8C-993161C5181A}"/>
          </ac:spMkLst>
        </pc:spChg>
      </pc:sldChg>
      <pc:sldChg chg="modSp mod">
        <pc:chgData name="Holt, James A Maj USAF 75 MDG (USA)" userId="ecd062d0-c5d8-473e-a414-d3c6298aa14a" providerId="ADAL" clId="{ED81D8AC-4FDD-4F6C-B597-BE84B7DD40F3}" dt="2025-02-07T02:17:49.038" v="78" actId="20577"/>
        <pc:sldMkLst>
          <pc:docMk/>
          <pc:sldMk cId="712539342" sldId="334"/>
        </pc:sldMkLst>
        <pc:spChg chg="mod">
          <ac:chgData name="Holt, James A Maj USAF 75 MDG (USA)" userId="ecd062d0-c5d8-473e-a414-d3c6298aa14a" providerId="ADAL" clId="{ED81D8AC-4FDD-4F6C-B597-BE84B7DD40F3}" dt="2025-02-07T02:17:49.038" v="78" actId="20577"/>
          <ac:spMkLst>
            <pc:docMk/>
            <pc:sldMk cId="712539342" sldId="334"/>
            <ac:spMk id="7" creationId="{C66AE394-BA39-8D7B-6133-8D3D4B6D4955}"/>
          </ac:spMkLst>
        </pc:spChg>
      </pc:sldChg>
      <pc:sldChg chg="modSp mod">
        <pc:chgData name="Holt, James A Maj USAF 75 MDG (USA)" userId="ecd062d0-c5d8-473e-a414-d3c6298aa14a" providerId="ADAL" clId="{ED81D8AC-4FDD-4F6C-B597-BE84B7DD40F3}" dt="2025-02-07T02:17:22.303" v="71" actId="14100"/>
        <pc:sldMkLst>
          <pc:docMk/>
          <pc:sldMk cId="3017124205" sldId="335"/>
        </pc:sldMkLst>
        <pc:spChg chg="mod">
          <ac:chgData name="Holt, James A Maj USAF 75 MDG (USA)" userId="ecd062d0-c5d8-473e-a414-d3c6298aa14a" providerId="ADAL" clId="{ED81D8AC-4FDD-4F6C-B597-BE84B7DD40F3}" dt="2025-02-07T02:17:22.303" v="71" actId="14100"/>
          <ac:spMkLst>
            <pc:docMk/>
            <pc:sldMk cId="3017124205" sldId="335"/>
            <ac:spMk id="6" creationId="{C45A66F1-12FD-E57C-26D6-96961ABA5CF7}"/>
          </ac:spMkLst>
        </pc:spChg>
      </pc:sldChg>
      <pc:sldChg chg="modSp mod">
        <pc:chgData name="Holt, James A Maj USAF 75 MDG (USA)" userId="ecd062d0-c5d8-473e-a414-d3c6298aa14a" providerId="ADAL" clId="{ED81D8AC-4FDD-4F6C-B597-BE84B7DD40F3}" dt="2025-02-07T02:18:26.649" v="87" actId="20577"/>
        <pc:sldMkLst>
          <pc:docMk/>
          <pc:sldMk cId="3112611640" sldId="336"/>
        </pc:sldMkLst>
        <pc:spChg chg="mod">
          <ac:chgData name="Holt, James A Maj USAF 75 MDG (USA)" userId="ecd062d0-c5d8-473e-a414-d3c6298aa14a" providerId="ADAL" clId="{ED81D8AC-4FDD-4F6C-B597-BE84B7DD40F3}" dt="2025-02-07T02:18:26.649" v="87" actId="20577"/>
          <ac:spMkLst>
            <pc:docMk/>
            <pc:sldMk cId="3112611640" sldId="336"/>
            <ac:spMk id="3" creationId="{55BA7C96-6FA5-6B4C-F786-92BF1CF8C15F}"/>
          </ac:spMkLst>
        </pc:spChg>
      </pc:sldChg>
      <pc:sldChg chg="modSp mod">
        <pc:chgData name="Holt, James A Maj USAF 75 MDG (USA)" userId="ecd062d0-c5d8-473e-a414-d3c6298aa14a" providerId="ADAL" clId="{ED81D8AC-4FDD-4F6C-B597-BE84B7DD40F3}" dt="2025-02-07T02:18:44.634" v="99" actId="20577"/>
        <pc:sldMkLst>
          <pc:docMk/>
          <pc:sldMk cId="2985137475" sldId="338"/>
        </pc:sldMkLst>
        <pc:spChg chg="mod">
          <ac:chgData name="Holt, James A Maj USAF 75 MDG (USA)" userId="ecd062d0-c5d8-473e-a414-d3c6298aa14a" providerId="ADAL" clId="{ED81D8AC-4FDD-4F6C-B597-BE84B7DD40F3}" dt="2025-02-07T02:18:44.634" v="99" actId="20577"/>
          <ac:spMkLst>
            <pc:docMk/>
            <pc:sldMk cId="2985137475" sldId="338"/>
            <ac:spMk id="3" creationId="{A84E77E8-B68C-646F-D604-04A926BD23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xfrm>
            <a:off x="1143000" y="685800"/>
            <a:ext cx="4572000" cy="3429000"/>
          </a:xfrm>
          <a:prstGeom prst="rect">
            <a:avLst/>
          </a:prstGeom>
        </p:spPr>
        <p:txBody>
          <a:bodyPr/>
          <a:lstStyle/>
          <a:p>
            <a:endParaRPr/>
          </a:p>
        </p:txBody>
      </p:sp>
      <p:sp>
        <p:nvSpPr>
          <p:cNvPr id="101" name="Shape 10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25008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360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solidFill>
                <a:srgbClr val="FF0000"/>
              </a:solidFill>
            </a:endParaRPr>
          </a:p>
        </p:txBody>
      </p:sp>
    </p:spTree>
    <p:extLst>
      <p:ext uri="{BB962C8B-B14F-4D97-AF65-F5344CB8AC3E}">
        <p14:creationId xmlns:p14="http://schemas.microsoft.com/office/powerpoint/2010/main" val="871684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a:spLocks noGrp="1" noRot="1" noChangeAspect="1"/>
          </p:cNvSpPr>
          <p:nvPr>
            <p:ph type="sldImg"/>
          </p:nvPr>
        </p:nvSpPr>
        <p:spPr>
          <a:xfrm>
            <a:off x="381000" y="685800"/>
            <a:ext cx="6096000" cy="3429000"/>
          </a:xfrm>
          <a:prstGeom prst="rect">
            <a:avLst/>
          </a:prstGeom>
        </p:spPr>
        <p:txBody>
          <a:bodyPr/>
          <a:lstStyle/>
          <a:p>
            <a:endParaRPr/>
          </a:p>
        </p:txBody>
      </p:sp>
      <p:sp>
        <p:nvSpPr>
          <p:cNvPr id="119" name="Shape 119"/>
          <p:cNvSpPr>
            <a:spLocks noGrp="1"/>
          </p:cNvSpPr>
          <p:nvPr>
            <p:ph type="body" sz="quarter" idx="1"/>
          </p:nvPr>
        </p:nvSpPr>
        <p:spPr>
          <a:prstGeom prst="rect">
            <a:avLst/>
          </a:prstGeom>
        </p:spPr>
        <p:txBody>
          <a:bodyPr/>
          <a:lstStyle>
            <a:lvl1pPr>
              <a:spcBef>
                <a:spcPts val="600"/>
              </a:spcBef>
            </a:lvl1pPr>
          </a:lstStyle>
          <a:p>
            <a:b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13358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1292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381000" y="685800"/>
            <a:ext cx="60960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r>
              <a:rPr lang="en-US" dirty="0">
                <a:solidFill>
                  <a:srgbClr val="000000"/>
                </a:solidFill>
                <a:latin typeface="Calibri"/>
                <a:cs typeface="Calibri"/>
              </a:rPr>
              <a:t>***************and</a:t>
            </a:r>
            <a:r>
              <a:rPr lang="en-US" b="1" u="sng" dirty="0">
                <a:solidFill>
                  <a:srgbClr val="000000"/>
                </a:solidFill>
                <a:latin typeface="Calibri"/>
                <a:cs typeface="Calibri"/>
              </a:rPr>
              <a:t>/</a:t>
            </a:r>
            <a:r>
              <a:rPr lang="en-US" dirty="0">
                <a:solidFill>
                  <a:srgbClr val="000000"/>
                </a:solidFill>
                <a:latin typeface="Calibri"/>
                <a:cs typeface="Calibri"/>
              </a:rPr>
              <a:t>or</a:t>
            </a:r>
          </a:p>
          <a:p>
            <a:endParaRPr lang="en-US" dirty="0">
              <a:solidFill>
                <a:srgbClr val="000000"/>
              </a:solidFill>
              <a:latin typeface="Calibri"/>
              <a:cs typeface="Calibri"/>
            </a:endParaRPr>
          </a:p>
          <a:p>
            <a:endParaRPr lang="en-US" dirty="0">
              <a:solidFill>
                <a:srgbClr val="000000"/>
              </a:solidFill>
              <a:latin typeface="Calibri"/>
              <a:cs typeface="Calibri"/>
            </a:endParaRPr>
          </a:p>
        </p:txBody>
      </p:sp>
    </p:spTree>
    <p:extLst>
      <p:ext uri="{BB962C8B-B14F-4D97-AF65-F5344CB8AC3E}">
        <p14:creationId xmlns:p14="http://schemas.microsoft.com/office/powerpoint/2010/main" val="730827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381000" y="685800"/>
            <a:ext cx="60960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r>
              <a:rPr lang="en-US" dirty="0">
                <a:solidFill>
                  <a:srgbClr val="000000"/>
                </a:solidFill>
                <a:latin typeface="Calibri"/>
                <a:cs typeface="Calibri"/>
              </a:rPr>
              <a:t>***************and</a:t>
            </a:r>
            <a:r>
              <a:rPr lang="en-US" b="1" u="sng" dirty="0">
                <a:solidFill>
                  <a:srgbClr val="000000"/>
                </a:solidFill>
                <a:latin typeface="Calibri"/>
                <a:cs typeface="Calibri"/>
              </a:rPr>
              <a:t>/</a:t>
            </a:r>
            <a:r>
              <a:rPr lang="en-US" dirty="0">
                <a:solidFill>
                  <a:srgbClr val="000000"/>
                </a:solidFill>
                <a:latin typeface="Calibri"/>
                <a:cs typeface="Calibri"/>
              </a:rPr>
              <a:t>or</a:t>
            </a:r>
          </a:p>
          <a:p>
            <a:endParaRPr lang="en-US" dirty="0">
              <a:solidFill>
                <a:srgbClr val="000000"/>
              </a:solidFill>
              <a:latin typeface="Calibri"/>
              <a:cs typeface="Calibri"/>
            </a:endParaRPr>
          </a:p>
          <a:p>
            <a:endParaRPr lang="en-US" dirty="0">
              <a:solidFill>
                <a:srgbClr val="000000"/>
              </a:solidFill>
              <a:latin typeface="Calibri"/>
              <a:cs typeface="Calibri"/>
            </a:endParaRPr>
          </a:p>
        </p:txBody>
      </p:sp>
    </p:spTree>
    <p:extLst>
      <p:ext uri="{BB962C8B-B14F-4D97-AF65-F5344CB8AC3E}">
        <p14:creationId xmlns:p14="http://schemas.microsoft.com/office/powerpoint/2010/main" val="1061210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North Korea has neither ratified or signed the Chemical Weapons Convention</a:t>
            </a:r>
          </a:p>
          <a:p>
            <a:pPr marL="285750" indent="-285750" algn="just">
              <a:buFontTx/>
              <a:buChar char="-"/>
            </a:pPr>
            <a:r>
              <a:rPr lang="en-US" sz="1800" b="0" i="0" dirty="0">
                <a:effectLst/>
                <a:latin typeface="TimesNewRomanPSMT"/>
              </a:rPr>
              <a:t>chemical weapons arsenal: nerve agents, blister agents, blood agents, choking agents, and riot-control agents</a:t>
            </a:r>
          </a:p>
          <a:p>
            <a:pPr marL="285750" indent="-285750" algn="just">
              <a:buFontTx/>
              <a:buChar char="-"/>
            </a:pPr>
            <a:r>
              <a:rPr lang="en-US" sz="1800" b="0" i="0" dirty="0">
                <a:effectLst/>
                <a:latin typeface="TimesNewRomanPSMT"/>
              </a:rPr>
              <a:t>2.5-5K tons</a:t>
            </a:r>
          </a:p>
          <a:p>
            <a:pPr marL="285750" indent="-285750" algn="just">
              <a:buFontTx/>
              <a:buChar char="-"/>
            </a:pPr>
            <a:r>
              <a:rPr lang="en-US" sz="1800" b="0" i="0" dirty="0">
                <a:effectLst/>
                <a:latin typeface="TimesNewRomanPSMT"/>
              </a:rPr>
              <a:t>Delivery methods: artillery, rockets, aircraft, ballistic missiles, &amp; naval </a:t>
            </a:r>
          </a:p>
          <a:p>
            <a:endParaRPr lang="en-US" dirty="0"/>
          </a:p>
        </p:txBody>
      </p:sp>
    </p:spTree>
    <p:extLst>
      <p:ext uri="{BB962C8B-B14F-4D97-AF65-F5344CB8AC3E}">
        <p14:creationId xmlns:p14="http://schemas.microsoft.com/office/powerpoint/2010/main" val="4195549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33643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57603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41208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381000" y="685800"/>
            <a:ext cx="60960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r>
              <a:rPr lang="en-US" dirty="0">
                <a:solidFill>
                  <a:srgbClr val="000000"/>
                </a:solidFill>
                <a:latin typeface="Calibri"/>
                <a:cs typeface="Calibri"/>
              </a:rPr>
              <a:t>***************and</a:t>
            </a:r>
            <a:r>
              <a:rPr lang="en-US" b="1" u="sng" dirty="0">
                <a:solidFill>
                  <a:srgbClr val="000000"/>
                </a:solidFill>
                <a:latin typeface="Calibri"/>
                <a:cs typeface="Calibri"/>
              </a:rPr>
              <a:t>/</a:t>
            </a:r>
            <a:r>
              <a:rPr lang="en-US" dirty="0">
                <a:solidFill>
                  <a:srgbClr val="000000"/>
                </a:solidFill>
                <a:latin typeface="Calibri"/>
                <a:cs typeface="Calibri"/>
              </a:rPr>
              <a:t>or</a:t>
            </a:r>
          </a:p>
          <a:p>
            <a:endParaRPr lang="en-US" dirty="0">
              <a:solidFill>
                <a:srgbClr val="000000"/>
              </a:solidFill>
              <a:latin typeface="Calibri"/>
              <a:cs typeface="Calibri"/>
            </a:endParaRPr>
          </a:p>
          <a:p>
            <a:endParaRPr lang="en-US" dirty="0">
              <a:solidFill>
                <a:srgbClr val="000000"/>
              </a:solidFill>
              <a:latin typeface="Calibri"/>
              <a:cs typeface="Calibri"/>
            </a:endParaRPr>
          </a:p>
        </p:txBody>
      </p:sp>
    </p:spTree>
    <p:extLst>
      <p:ext uri="{BB962C8B-B14F-4D97-AF65-F5344CB8AC3E}">
        <p14:creationId xmlns:p14="http://schemas.microsoft.com/office/powerpoint/2010/main" val="4230732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381000" y="685800"/>
            <a:ext cx="60960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r>
              <a:rPr lang="en-US" dirty="0">
                <a:solidFill>
                  <a:srgbClr val="000000"/>
                </a:solidFill>
                <a:latin typeface="Calibri"/>
                <a:cs typeface="Calibri"/>
              </a:rPr>
              <a:t>***************and</a:t>
            </a:r>
            <a:r>
              <a:rPr lang="en-US" b="1" u="sng" dirty="0">
                <a:solidFill>
                  <a:srgbClr val="000000"/>
                </a:solidFill>
                <a:latin typeface="Calibri"/>
                <a:cs typeface="Calibri"/>
              </a:rPr>
              <a:t>/</a:t>
            </a:r>
            <a:r>
              <a:rPr lang="en-US" dirty="0">
                <a:solidFill>
                  <a:srgbClr val="000000"/>
                </a:solidFill>
                <a:latin typeface="Calibri"/>
                <a:cs typeface="Calibri"/>
              </a:rPr>
              <a:t>or</a:t>
            </a:r>
          </a:p>
          <a:p>
            <a:endParaRPr lang="en-US" dirty="0">
              <a:solidFill>
                <a:srgbClr val="000000"/>
              </a:solidFill>
              <a:latin typeface="Calibri"/>
              <a:cs typeface="Calibri"/>
            </a:endParaRPr>
          </a:p>
          <a:p>
            <a:endParaRPr lang="en-US" dirty="0">
              <a:solidFill>
                <a:srgbClr val="000000"/>
              </a:solidFill>
              <a:latin typeface="Calibri"/>
              <a:cs typeface="Calibri"/>
            </a:endParaRPr>
          </a:p>
        </p:txBody>
      </p:sp>
    </p:spTree>
    <p:extLst>
      <p:ext uri="{BB962C8B-B14F-4D97-AF65-F5344CB8AC3E}">
        <p14:creationId xmlns:p14="http://schemas.microsoft.com/office/powerpoint/2010/main" val="1516071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381000" y="685800"/>
            <a:ext cx="60960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r>
              <a:rPr lang="en-US" dirty="0">
                <a:solidFill>
                  <a:srgbClr val="000000"/>
                </a:solidFill>
                <a:latin typeface="Calibri"/>
                <a:cs typeface="Calibri"/>
              </a:rPr>
              <a:t>***************and</a:t>
            </a:r>
            <a:r>
              <a:rPr lang="en-US" b="1" u="sng" dirty="0">
                <a:solidFill>
                  <a:srgbClr val="000000"/>
                </a:solidFill>
                <a:latin typeface="Calibri"/>
                <a:cs typeface="Calibri"/>
              </a:rPr>
              <a:t>/</a:t>
            </a:r>
            <a:r>
              <a:rPr lang="en-US" dirty="0">
                <a:solidFill>
                  <a:srgbClr val="000000"/>
                </a:solidFill>
                <a:latin typeface="Calibri"/>
                <a:cs typeface="Calibri"/>
              </a:rPr>
              <a:t>or</a:t>
            </a:r>
          </a:p>
          <a:p>
            <a:endParaRPr lang="en-US" dirty="0">
              <a:solidFill>
                <a:srgbClr val="000000"/>
              </a:solidFill>
              <a:latin typeface="Calibri"/>
              <a:cs typeface="Calibri"/>
            </a:endParaRPr>
          </a:p>
          <a:p>
            <a:endParaRPr lang="en-US" dirty="0">
              <a:solidFill>
                <a:srgbClr val="000000"/>
              </a:solidFill>
              <a:latin typeface="Calibri"/>
              <a:cs typeface="Calibri"/>
            </a:endParaRPr>
          </a:p>
        </p:txBody>
      </p:sp>
    </p:spTree>
    <p:extLst>
      <p:ext uri="{BB962C8B-B14F-4D97-AF65-F5344CB8AC3E}">
        <p14:creationId xmlns:p14="http://schemas.microsoft.com/office/powerpoint/2010/main" val="104406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381000" y="685800"/>
            <a:ext cx="60960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r>
              <a:rPr lang="en-US" dirty="0">
                <a:solidFill>
                  <a:srgbClr val="000000"/>
                </a:solidFill>
                <a:latin typeface="Calibri"/>
                <a:cs typeface="Calibri"/>
              </a:rPr>
              <a:t>***************and</a:t>
            </a:r>
            <a:r>
              <a:rPr lang="en-US" b="1" u="sng" dirty="0">
                <a:solidFill>
                  <a:srgbClr val="000000"/>
                </a:solidFill>
                <a:latin typeface="Calibri"/>
                <a:cs typeface="Calibri"/>
              </a:rPr>
              <a:t>/</a:t>
            </a:r>
            <a:r>
              <a:rPr lang="en-US" dirty="0">
                <a:solidFill>
                  <a:srgbClr val="000000"/>
                </a:solidFill>
                <a:latin typeface="Calibri"/>
                <a:cs typeface="Calibri"/>
              </a:rPr>
              <a:t>or</a:t>
            </a:r>
          </a:p>
          <a:p>
            <a:endParaRPr lang="en-US" dirty="0">
              <a:solidFill>
                <a:srgbClr val="000000"/>
              </a:solidFill>
              <a:latin typeface="Calibri"/>
              <a:cs typeface="Calibri"/>
            </a:endParaRPr>
          </a:p>
          <a:p>
            <a:endParaRPr lang="en-US" dirty="0">
              <a:solidFill>
                <a:srgbClr val="000000"/>
              </a:solidFill>
              <a:latin typeface="Calibri"/>
              <a:cs typeface="Calibri"/>
            </a:endParaRPr>
          </a:p>
        </p:txBody>
      </p:sp>
    </p:spTree>
    <p:extLst>
      <p:ext uri="{BB962C8B-B14F-4D97-AF65-F5344CB8AC3E}">
        <p14:creationId xmlns:p14="http://schemas.microsoft.com/office/powerpoint/2010/main" val="3209717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381000" y="685800"/>
            <a:ext cx="60960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r>
              <a:rPr lang="en-US" dirty="0">
                <a:solidFill>
                  <a:srgbClr val="000000"/>
                </a:solidFill>
                <a:latin typeface="Calibri"/>
                <a:cs typeface="Calibri"/>
              </a:rPr>
              <a:t>***************and</a:t>
            </a:r>
            <a:r>
              <a:rPr lang="en-US" b="1" u="sng" dirty="0">
                <a:solidFill>
                  <a:srgbClr val="000000"/>
                </a:solidFill>
                <a:latin typeface="Calibri"/>
                <a:cs typeface="Calibri"/>
              </a:rPr>
              <a:t>/</a:t>
            </a:r>
            <a:r>
              <a:rPr lang="en-US" dirty="0">
                <a:solidFill>
                  <a:srgbClr val="000000"/>
                </a:solidFill>
                <a:latin typeface="Calibri"/>
                <a:cs typeface="Calibri"/>
              </a:rPr>
              <a:t>or</a:t>
            </a:r>
          </a:p>
          <a:p>
            <a:endParaRPr lang="en-US" dirty="0">
              <a:solidFill>
                <a:srgbClr val="000000"/>
              </a:solidFill>
              <a:latin typeface="Calibri"/>
              <a:cs typeface="Calibri"/>
            </a:endParaRPr>
          </a:p>
          <a:p>
            <a:endParaRPr lang="en-US" dirty="0">
              <a:solidFill>
                <a:srgbClr val="000000"/>
              </a:solidFill>
              <a:latin typeface="Calibri"/>
              <a:cs typeface="Calibri"/>
            </a:endParaRPr>
          </a:p>
        </p:txBody>
      </p:sp>
    </p:spTree>
    <p:extLst>
      <p:ext uri="{BB962C8B-B14F-4D97-AF65-F5344CB8AC3E}">
        <p14:creationId xmlns:p14="http://schemas.microsoft.com/office/powerpoint/2010/main" val="22913123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All </a:t>
            </a:r>
            <a:r>
              <a:rPr lang="en-US"/>
              <a:t>bases outside of JBER</a:t>
            </a:r>
            <a:endParaRPr lang="en-US" dirty="0"/>
          </a:p>
        </p:txBody>
      </p:sp>
    </p:spTree>
    <p:extLst>
      <p:ext uri="{BB962C8B-B14F-4D97-AF65-F5344CB8AC3E}">
        <p14:creationId xmlns:p14="http://schemas.microsoft.com/office/powerpoint/2010/main" val="2904983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5km for FPV</a:t>
            </a:r>
          </a:p>
        </p:txBody>
      </p:sp>
    </p:spTree>
    <p:extLst>
      <p:ext uri="{BB962C8B-B14F-4D97-AF65-F5344CB8AC3E}">
        <p14:creationId xmlns:p14="http://schemas.microsoft.com/office/powerpoint/2010/main" val="3677597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DMC</a:t>
            </a:r>
          </a:p>
          <a:p>
            <a:r>
              <a:rPr lang="en-US" dirty="0"/>
              <a:t>How often have your pharmacies been last to hear about a deployment?</a:t>
            </a:r>
          </a:p>
          <a:p>
            <a:r>
              <a:rPr lang="en-US" dirty="0"/>
              <a:t>Our Log dept has been difficult at times when ordering BWCW supplies</a:t>
            </a:r>
          </a:p>
        </p:txBody>
      </p:sp>
    </p:spTree>
    <p:extLst>
      <p:ext uri="{BB962C8B-B14F-4D97-AF65-F5344CB8AC3E}">
        <p14:creationId xmlns:p14="http://schemas.microsoft.com/office/powerpoint/2010/main" val="3583516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a:solidFill>
                  <a:srgbClr val="FF0000"/>
                </a:solidFill>
              </a:rPr>
              <a:t> **********************I don’t know what is most correct but  most places I could find write it as Attention-deficit/hyperactivity disorder (ADHD)</a:t>
            </a:r>
          </a:p>
          <a:p>
            <a:endParaRPr lang="en-US" dirty="0"/>
          </a:p>
        </p:txBody>
      </p:sp>
    </p:spTree>
    <p:extLst>
      <p:ext uri="{BB962C8B-B14F-4D97-AF65-F5344CB8AC3E}">
        <p14:creationId xmlns:p14="http://schemas.microsoft.com/office/powerpoint/2010/main" val="2144427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a:solidFill>
                  <a:srgbClr val="FF0000"/>
                </a:solidFill>
              </a:rPr>
              <a:t> **********************I don’t know what is most correct but  most places I could find write it as Attention-deficit/hyperactivity disorder (ADHD)</a:t>
            </a:r>
          </a:p>
          <a:p>
            <a:endParaRPr lang="en-US" dirty="0"/>
          </a:p>
        </p:txBody>
      </p:sp>
    </p:spTree>
    <p:extLst>
      <p:ext uri="{BB962C8B-B14F-4D97-AF65-F5344CB8AC3E}">
        <p14:creationId xmlns:p14="http://schemas.microsoft.com/office/powerpoint/2010/main" val="2709465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a:solidFill>
                  <a:srgbClr val="FF0000"/>
                </a:solidFill>
              </a:rPr>
              <a:t> **********************I don’t know what is most correct but  most places I could find write it as Attention-deficit/hyperactivity disorder (ADHD)</a:t>
            </a:r>
          </a:p>
          <a:p>
            <a:endParaRPr lang="en-US" dirty="0"/>
          </a:p>
        </p:txBody>
      </p:sp>
    </p:spTree>
    <p:extLst>
      <p:ext uri="{BB962C8B-B14F-4D97-AF65-F5344CB8AC3E}">
        <p14:creationId xmlns:p14="http://schemas.microsoft.com/office/powerpoint/2010/main" val="30492533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11571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435582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5" name="Rectangle 3"/>
          <p:cNvSpPr/>
          <p:nvPr/>
        </p:nvSpPr>
        <p:spPr>
          <a:xfrm>
            <a:off x="0" y="4594623"/>
            <a:ext cx="9144000" cy="555805"/>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6" name="Non-Opioid Medications for the Management of Chronic Pain"/>
          <p:cNvSpPr txBox="1">
            <a:spLocks noGrp="1"/>
          </p:cNvSpPr>
          <p:nvPr>
            <p:ph type="title" hasCustomPrompt="1"/>
          </p:nvPr>
        </p:nvSpPr>
        <p:spPr>
          <a:xfrm>
            <a:off x="800098" y="2536031"/>
            <a:ext cx="7543801" cy="1102520"/>
          </a:xfrm>
          <a:prstGeom prst="rect">
            <a:avLst/>
          </a:prstGeom>
        </p:spPr>
        <p:txBody>
          <a:bodyPr/>
          <a:lstStyle>
            <a:lvl1pPr algn="ctr">
              <a:defRPr sz="3200"/>
            </a:lvl1pPr>
          </a:lstStyle>
          <a:p>
            <a:r>
              <a:t>Non-Opioid Medications for the Management of Chronic Pain</a:t>
            </a:r>
          </a:p>
        </p:txBody>
      </p:sp>
      <p:sp>
        <p:nvSpPr>
          <p:cNvPr id="27" name="Body Level One…"/>
          <p:cNvSpPr txBox="1">
            <a:spLocks noGrp="1"/>
          </p:cNvSpPr>
          <p:nvPr>
            <p:ph type="body" sz="quarter" idx="1" hasCustomPrompt="1"/>
          </p:nvPr>
        </p:nvSpPr>
        <p:spPr>
          <a:xfrm>
            <a:off x="1371599" y="3638550"/>
            <a:ext cx="6400801" cy="914400"/>
          </a:xfrm>
          <a:prstGeom prst="rect">
            <a:avLst/>
          </a:prstGeom>
        </p:spPr>
        <p:txBody>
          <a:bodyPr/>
          <a:lstStyle>
            <a:lvl1pPr marL="0" indent="0" algn="ctr">
              <a:buClrTx/>
              <a:buSzTx/>
              <a:buFontTx/>
              <a:buNone/>
              <a:defRPr sz="2400" b="1"/>
            </a:lvl1pPr>
            <a:lvl2pPr marL="0" indent="457200" algn="ctr">
              <a:buClrTx/>
              <a:buSzTx/>
              <a:buFontTx/>
              <a:buNone/>
              <a:defRPr sz="2400" b="1"/>
            </a:lvl2pPr>
            <a:lvl3pPr marL="0" indent="914400" algn="ctr">
              <a:buClrTx/>
              <a:buSzTx/>
              <a:buFontTx/>
              <a:buNone/>
              <a:defRPr sz="2400" b="1"/>
            </a:lvl3pPr>
            <a:lvl4pPr marL="0" indent="1371600" algn="ctr">
              <a:buClrTx/>
              <a:buSzTx/>
              <a:buFontTx/>
              <a:buNone/>
              <a:defRPr sz="2400" b="1"/>
            </a:lvl4pPr>
            <a:lvl5pPr marL="0" indent="1828800" algn="ctr">
              <a:buClrTx/>
              <a:buSzTx/>
              <a:buFontTx/>
              <a:buNone/>
              <a:defRPr sz="2400" b="1"/>
            </a:lvl5pPr>
          </a:lstStyle>
          <a:p>
            <a:r>
              <a:t>Jessica Hagel, PharmDOctober 30, 2024</a:t>
            </a:r>
          </a:p>
          <a:p>
            <a:pPr lvl="1"/>
            <a:endParaRPr/>
          </a:p>
          <a:p>
            <a:pPr lvl="2"/>
            <a:endParaRPr/>
          </a:p>
          <a:p>
            <a:pPr lvl="3"/>
            <a:endParaRPr/>
          </a:p>
          <a:p>
            <a:pPr lvl="4"/>
            <a:endParaRPr/>
          </a:p>
        </p:txBody>
      </p:sp>
      <p:pic>
        <p:nvPicPr>
          <p:cNvPr id="28" name="Picture 3" descr="Picture 3"/>
          <p:cNvPicPr>
            <a:picLocks noChangeAspect="1"/>
          </p:cNvPicPr>
          <p:nvPr/>
        </p:nvPicPr>
        <p:blipFill>
          <a:blip r:embed="rId2"/>
          <a:stretch>
            <a:fillRect/>
          </a:stretch>
        </p:blipFill>
        <p:spPr>
          <a:xfrm>
            <a:off x="3649264" y="557961"/>
            <a:ext cx="1845470" cy="1845469"/>
          </a:xfrm>
          <a:prstGeom prst="rect">
            <a:avLst/>
          </a:prstGeom>
          <a:ln w="12700">
            <a:miter lim="400000"/>
          </a:ln>
        </p:spPr>
      </p:pic>
      <p:sp>
        <p:nvSpPr>
          <p:cNvPr id="29" name="Slide Number"/>
          <p:cNvSpPr txBox="1">
            <a:spLocks noGrp="1"/>
          </p:cNvSpPr>
          <p:nvPr>
            <p:ph type="sldNum" sz="quarter" idx="2"/>
          </p:nvPr>
        </p:nvSpPr>
        <p:spPr>
          <a:xfrm>
            <a:off x="4419600" y="4627562"/>
            <a:ext cx="2133600" cy="2794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6" name="Different title per slide, Franklin Gothic Medium 28pt"/>
          <p:cNvSpPr txBox="1">
            <a:spLocks noGrp="1"/>
          </p:cNvSpPr>
          <p:nvPr>
            <p:ph type="title" hasCustomPrompt="1"/>
          </p:nvPr>
        </p:nvSpPr>
        <p:spPr>
          <a:prstGeom prst="rect">
            <a:avLst/>
          </a:prstGeom>
        </p:spPr>
        <p:txBody>
          <a:bodyPr/>
          <a:lstStyle/>
          <a:p>
            <a:r>
              <a:t>Different title per slide, Franklin Gothic Medium 28pt</a:t>
            </a:r>
          </a:p>
        </p:txBody>
      </p:sp>
      <p:sp>
        <p:nvSpPr>
          <p:cNvPr id="37" name="Body Level One…"/>
          <p:cNvSpPr txBox="1">
            <a:spLocks noGrp="1"/>
          </p:cNvSpPr>
          <p:nvPr>
            <p:ph type="body" idx="1" hasCustomPrompt="1"/>
          </p:nvPr>
        </p:nvSpPr>
        <p:spPr>
          <a:prstGeom prst="rect">
            <a:avLst/>
          </a:prstGeom>
        </p:spPr>
        <p:txBody>
          <a:bodyPr/>
          <a:lstStyle/>
          <a:p>
            <a:r>
              <a:t>Click to edit Master text styles</a:t>
            </a:r>
          </a:p>
          <a:p>
            <a:pPr lvl="1"/>
            <a:endParaRPr/>
          </a:p>
          <a:p>
            <a:pPr lvl="2"/>
            <a:endParaRPr/>
          </a:p>
          <a:p>
            <a:pPr lvl="3"/>
            <a:endParaRPr/>
          </a:p>
          <a:p>
            <a:pPr lvl="4"/>
            <a:endParaRPr/>
          </a:p>
        </p:txBody>
      </p:sp>
      <p:sp>
        <p:nvSpPr>
          <p:cNvPr id="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45" name="Rectangle 3"/>
          <p:cNvSpPr/>
          <p:nvPr/>
        </p:nvSpPr>
        <p:spPr>
          <a:xfrm>
            <a:off x="0" y="4594623"/>
            <a:ext cx="9144000" cy="555805"/>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46" name="Different title per slide, Franklin Gothic Medium 28pt"/>
          <p:cNvSpPr txBox="1">
            <a:spLocks noGrp="1"/>
          </p:cNvSpPr>
          <p:nvPr>
            <p:ph type="title" hasCustomPrompt="1"/>
          </p:nvPr>
        </p:nvSpPr>
        <p:spPr>
          <a:prstGeom prst="rect">
            <a:avLst/>
          </a:prstGeom>
        </p:spPr>
        <p:txBody>
          <a:bodyPr/>
          <a:lstStyle>
            <a:lvl1pPr>
              <a:defRPr>
                <a:solidFill>
                  <a:srgbClr val="051C48"/>
                </a:solidFill>
              </a:defRPr>
            </a:lvl1pPr>
          </a:lstStyle>
          <a:p>
            <a:r>
              <a:t>Different title per slide, Franklin Gothic Medium 28pt</a:t>
            </a:r>
          </a:p>
        </p:txBody>
      </p:sp>
      <p:sp>
        <p:nvSpPr>
          <p:cNvPr id="47" name="Body Level One…"/>
          <p:cNvSpPr txBox="1">
            <a:spLocks noGrp="1"/>
          </p:cNvSpPr>
          <p:nvPr>
            <p:ph type="body" sz="half" idx="1"/>
          </p:nvPr>
        </p:nvSpPr>
        <p:spPr>
          <a:xfrm>
            <a:off x="457200" y="1123950"/>
            <a:ext cx="4038600" cy="3276600"/>
          </a:xfrm>
          <a:prstGeom prst="rect">
            <a:avLst/>
          </a:prstGeom>
        </p:spPr>
        <p:txBody>
          <a:bodyPr/>
          <a:lstStyle>
            <a:lvl4pPr marL="1651000" indent="-279400"/>
            <a:lvl5pPr marL="2108200" indent="-279400"/>
          </a:lstStyle>
          <a:p>
            <a:r>
              <a:t>Body Level One</a:t>
            </a:r>
          </a:p>
          <a:p>
            <a:pPr lvl="1"/>
            <a:r>
              <a:t>Body Level Two</a:t>
            </a:r>
          </a:p>
          <a:p>
            <a:pPr lvl="2"/>
            <a:r>
              <a:t>Body Level Three</a:t>
            </a:r>
          </a:p>
          <a:p>
            <a:pPr lvl="3"/>
            <a:r>
              <a:t>Body Level Four</a:t>
            </a:r>
          </a:p>
          <a:p>
            <a:pPr lvl="4"/>
            <a:r>
              <a:t>Body Level Five</a:t>
            </a:r>
          </a:p>
        </p:txBody>
      </p:sp>
      <p:pic>
        <p:nvPicPr>
          <p:cNvPr id="48" name="Picture 22" descr="Picture 22"/>
          <p:cNvPicPr>
            <a:picLocks noChangeAspect="1"/>
          </p:cNvPicPr>
          <p:nvPr/>
        </p:nvPicPr>
        <p:blipFill>
          <a:blip r:embed="rId2"/>
          <a:stretch>
            <a:fillRect/>
          </a:stretch>
        </p:blipFill>
        <p:spPr>
          <a:xfrm>
            <a:off x="179297" y="4594623"/>
            <a:ext cx="555806" cy="555805"/>
          </a:xfrm>
          <a:prstGeom prst="rect">
            <a:avLst/>
          </a:prstGeom>
          <a:ln w="12700">
            <a:miter lim="400000"/>
          </a:ln>
        </p:spPr>
      </p:pic>
      <p:pic>
        <p:nvPicPr>
          <p:cNvPr id="49" name="Picture 23" descr="Picture 23"/>
          <p:cNvPicPr>
            <a:picLocks noChangeAspect="1"/>
          </p:cNvPicPr>
          <p:nvPr/>
        </p:nvPicPr>
        <p:blipFill>
          <a:blip r:embed="rId3"/>
          <a:stretch>
            <a:fillRect/>
          </a:stretch>
        </p:blipFill>
        <p:spPr>
          <a:xfrm>
            <a:off x="8458200" y="4643925"/>
            <a:ext cx="457200" cy="457201"/>
          </a:xfrm>
          <a:prstGeom prst="rect">
            <a:avLst/>
          </a:prstGeom>
          <a:ln w="12700">
            <a:miter lim="400000"/>
          </a:ln>
        </p:spPr>
      </p:pic>
      <p:grpSp>
        <p:nvGrpSpPr>
          <p:cNvPr id="59" name="Group 8"/>
          <p:cNvGrpSpPr/>
          <p:nvPr/>
        </p:nvGrpSpPr>
        <p:grpSpPr>
          <a:xfrm>
            <a:off x="457199" y="895350"/>
            <a:ext cx="8229601" cy="0"/>
            <a:chOff x="0" y="0"/>
            <a:chExt cx="8229600" cy="0"/>
          </a:xfrm>
        </p:grpSpPr>
        <p:sp>
          <p:nvSpPr>
            <p:cNvPr id="50" name="Straight Connector 9"/>
            <p:cNvSpPr/>
            <p:nvPr/>
          </p:nvSpPr>
          <p:spPr>
            <a:xfrm>
              <a:off x="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51" name="Straight Connector 11"/>
            <p:cNvSpPr/>
            <p:nvPr/>
          </p:nvSpPr>
          <p:spPr>
            <a:xfrm>
              <a:off x="9144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52" name="Straight Connector 12"/>
            <p:cNvSpPr/>
            <p:nvPr/>
          </p:nvSpPr>
          <p:spPr>
            <a:xfrm>
              <a:off x="18288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53" name="Straight Connector 13"/>
            <p:cNvSpPr/>
            <p:nvPr/>
          </p:nvSpPr>
          <p:spPr>
            <a:xfrm>
              <a:off x="27432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54" name="Straight Connector 14"/>
            <p:cNvSpPr/>
            <p:nvPr/>
          </p:nvSpPr>
          <p:spPr>
            <a:xfrm>
              <a:off x="36576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55" name="Straight Connector 15"/>
            <p:cNvSpPr/>
            <p:nvPr/>
          </p:nvSpPr>
          <p:spPr>
            <a:xfrm>
              <a:off x="45720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56" name="Straight Connector 16"/>
            <p:cNvSpPr/>
            <p:nvPr/>
          </p:nvSpPr>
          <p:spPr>
            <a:xfrm>
              <a:off x="54864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57" name="Straight Connector 18"/>
            <p:cNvSpPr/>
            <p:nvPr/>
          </p:nvSpPr>
          <p:spPr>
            <a:xfrm>
              <a:off x="64008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58" name="Straight Connector 19"/>
            <p:cNvSpPr/>
            <p:nvPr/>
          </p:nvSpPr>
          <p:spPr>
            <a:xfrm>
              <a:off x="73152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grpSp>
      <p:sp>
        <p:nvSpPr>
          <p:cNvPr id="60" name="TextBox 20"/>
          <p:cNvSpPr txBox="1"/>
          <p:nvPr/>
        </p:nvSpPr>
        <p:spPr>
          <a:xfrm>
            <a:off x="1228152" y="4716274"/>
            <a:ext cx="6687696" cy="4815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600" i="1">
                <a:solidFill>
                  <a:srgbClr val="FFFFFF"/>
                </a:solidFill>
                <a:latin typeface="Garamond"/>
                <a:ea typeface="Garamond"/>
                <a:cs typeface="Garamond"/>
                <a:sym typeface="Garamond"/>
              </a:defRPr>
            </a:lvl1pPr>
          </a:lstStyle>
          <a:p>
            <a:r>
              <a:t>Improving Health and Building Readiness. Anytime, Anywhere — Always</a:t>
            </a: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68" name="Rectangle 3"/>
          <p:cNvSpPr/>
          <p:nvPr/>
        </p:nvSpPr>
        <p:spPr>
          <a:xfrm>
            <a:off x="0" y="4594623"/>
            <a:ext cx="9144000" cy="555805"/>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69" name="Different title per slide, Franklin Gothic Medium 28pt"/>
          <p:cNvSpPr txBox="1">
            <a:spLocks noGrp="1"/>
          </p:cNvSpPr>
          <p:nvPr>
            <p:ph type="title" hasCustomPrompt="1"/>
          </p:nvPr>
        </p:nvSpPr>
        <p:spPr>
          <a:prstGeom prst="rect">
            <a:avLst/>
          </a:prstGeom>
        </p:spPr>
        <p:txBody>
          <a:bodyPr/>
          <a:lstStyle>
            <a:lvl1pPr algn="ctr">
              <a:defRPr>
                <a:solidFill>
                  <a:srgbClr val="051C48"/>
                </a:solidFill>
              </a:defRPr>
            </a:lvl1pPr>
          </a:lstStyle>
          <a:p>
            <a:r>
              <a:t>Different title per slide, Franklin Gothic Medium 28pt</a:t>
            </a:r>
          </a:p>
        </p:txBody>
      </p:sp>
      <p:pic>
        <p:nvPicPr>
          <p:cNvPr id="70" name="Picture 20" descr="Picture 20"/>
          <p:cNvPicPr>
            <a:picLocks noChangeAspect="1"/>
          </p:cNvPicPr>
          <p:nvPr/>
        </p:nvPicPr>
        <p:blipFill>
          <a:blip r:embed="rId2"/>
          <a:stretch>
            <a:fillRect/>
          </a:stretch>
        </p:blipFill>
        <p:spPr>
          <a:xfrm>
            <a:off x="179297" y="4594623"/>
            <a:ext cx="555806" cy="555805"/>
          </a:xfrm>
          <a:prstGeom prst="rect">
            <a:avLst/>
          </a:prstGeom>
          <a:ln w="12700">
            <a:miter lim="400000"/>
          </a:ln>
        </p:spPr>
      </p:pic>
      <p:pic>
        <p:nvPicPr>
          <p:cNvPr id="71" name="Picture 21" descr="Picture 21"/>
          <p:cNvPicPr>
            <a:picLocks noChangeAspect="1"/>
          </p:cNvPicPr>
          <p:nvPr/>
        </p:nvPicPr>
        <p:blipFill>
          <a:blip r:embed="rId3"/>
          <a:stretch>
            <a:fillRect/>
          </a:stretch>
        </p:blipFill>
        <p:spPr>
          <a:xfrm>
            <a:off x="8458200" y="4643925"/>
            <a:ext cx="457200" cy="457201"/>
          </a:xfrm>
          <a:prstGeom prst="rect">
            <a:avLst/>
          </a:prstGeom>
          <a:ln w="12700">
            <a:miter lim="400000"/>
          </a:ln>
        </p:spPr>
      </p:pic>
      <p:grpSp>
        <p:nvGrpSpPr>
          <p:cNvPr id="81" name="Group 4"/>
          <p:cNvGrpSpPr/>
          <p:nvPr/>
        </p:nvGrpSpPr>
        <p:grpSpPr>
          <a:xfrm>
            <a:off x="457199" y="895350"/>
            <a:ext cx="8229601" cy="0"/>
            <a:chOff x="0" y="0"/>
            <a:chExt cx="8229600" cy="0"/>
          </a:xfrm>
        </p:grpSpPr>
        <p:sp>
          <p:nvSpPr>
            <p:cNvPr id="72" name="Straight Connector 5"/>
            <p:cNvSpPr/>
            <p:nvPr/>
          </p:nvSpPr>
          <p:spPr>
            <a:xfrm>
              <a:off x="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73" name="Straight Connector 6"/>
            <p:cNvSpPr/>
            <p:nvPr/>
          </p:nvSpPr>
          <p:spPr>
            <a:xfrm>
              <a:off x="9144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74" name="Straight Connector 7"/>
            <p:cNvSpPr/>
            <p:nvPr/>
          </p:nvSpPr>
          <p:spPr>
            <a:xfrm>
              <a:off x="18288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75" name="Straight Connector 9"/>
            <p:cNvSpPr/>
            <p:nvPr/>
          </p:nvSpPr>
          <p:spPr>
            <a:xfrm>
              <a:off x="27432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76" name="Straight Connector 10"/>
            <p:cNvSpPr/>
            <p:nvPr/>
          </p:nvSpPr>
          <p:spPr>
            <a:xfrm>
              <a:off x="36576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77" name="Straight Connector 11"/>
            <p:cNvSpPr/>
            <p:nvPr/>
          </p:nvSpPr>
          <p:spPr>
            <a:xfrm>
              <a:off x="45720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78" name="Straight Connector 12"/>
            <p:cNvSpPr/>
            <p:nvPr/>
          </p:nvSpPr>
          <p:spPr>
            <a:xfrm>
              <a:off x="54864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79" name="Straight Connector 13"/>
            <p:cNvSpPr/>
            <p:nvPr/>
          </p:nvSpPr>
          <p:spPr>
            <a:xfrm>
              <a:off x="64008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80" name="Straight Connector 14"/>
            <p:cNvSpPr/>
            <p:nvPr/>
          </p:nvSpPr>
          <p:spPr>
            <a:xfrm>
              <a:off x="73152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grpSp>
      <p:sp>
        <p:nvSpPr>
          <p:cNvPr id="82" name="TextBox 16"/>
          <p:cNvSpPr txBox="1"/>
          <p:nvPr/>
        </p:nvSpPr>
        <p:spPr>
          <a:xfrm>
            <a:off x="1228152" y="4716274"/>
            <a:ext cx="6687696" cy="4815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600" i="1">
                <a:solidFill>
                  <a:srgbClr val="FFFFFF"/>
                </a:solidFill>
                <a:latin typeface="Garamond"/>
                <a:ea typeface="Garamond"/>
                <a:cs typeface="Garamond"/>
                <a:sym typeface="Garamond"/>
              </a:defRPr>
            </a:lvl1pPr>
          </a:lstStyle>
          <a:p>
            <a:r>
              <a:t>Improving Health and Building Readiness. Anytime, Anywhere — Always</a:t>
            </a:r>
          </a:p>
        </p:txBody>
      </p:sp>
      <p:sp>
        <p:nvSpPr>
          <p:cNvPr id="8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90" name="Rectangle 3"/>
          <p:cNvSpPr/>
          <p:nvPr/>
        </p:nvSpPr>
        <p:spPr>
          <a:xfrm>
            <a:off x="0" y="4594623"/>
            <a:ext cx="9144000" cy="555805"/>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91" name="Picture 5" descr="Picture 5"/>
          <p:cNvPicPr>
            <a:picLocks noChangeAspect="1"/>
          </p:cNvPicPr>
          <p:nvPr/>
        </p:nvPicPr>
        <p:blipFill>
          <a:blip r:embed="rId2"/>
          <a:stretch>
            <a:fillRect/>
          </a:stretch>
        </p:blipFill>
        <p:spPr>
          <a:xfrm>
            <a:off x="179297" y="4594623"/>
            <a:ext cx="555806" cy="555805"/>
          </a:xfrm>
          <a:prstGeom prst="rect">
            <a:avLst/>
          </a:prstGeom>
          <a:ln w="12700">
            <a:miter lim="400000"/>
          </a:ln>
        </p:spPr>
      </p:pic>
      <p:pic>
        <p:nvPicPr>
          <p:cNvPr id="92" name="Picture 6" descr="Picture 6"/>
          <p:cNvPicPr>
            <a:picLocks noChangeAspect="1"/>
          </p:cNvPicPr>
          <p:nvPr/>
        </p:nvPicPr>
        <p:blipFill>
          <a:blip r:embed="rId3"/>
          <a:stretch>
            <a:fillRect/>
          </a:stretch>
        </p:blipFill>
        <p:spPr>
          <a:xfrm>
            <a:off x="8458200" y="4643925"/>
            <a:ext cx="457200" cy="457201"/>
          </a:xfrm>
          <a:prstGeom prst="rect">
            <a:avLst/>
          </a:prstGeom>
          <a:ln w="12700">
            <a:miter lim="400000"/>
          </a:ln>
        </p:spPr>
      </p:pic>
      <p:sp>
        <p:nvSpPr>
          <p:cNvPr id="93" name="TextBox 3"/>
          <p:cNvSpPr txBox="1"/>
          <p:nvPr/>
        </p:nvSpPr>
        <p:spPr>
          <a:xfrm>
            <a:off x="1228152" y="4716274"/>
            <a:ext cx="6687696" cy="4815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600" i="1">
                <a:solidFill>
                  <a:srgbClr val="FFFFFF"/>
                </a:solidFill>
                <a:latin typeface="Garamond"/>
                <a:ea typeface="Garamond"/>
                <a:cs typeface="Garamond"/>
                <a:sym typeface="Garamond"/>
              </a:defRPr>
            </a:lvl1pPr>
          </a:lstStyle>
          <a:p>
            <a:r>
              <a:t>Improving Health and Building Readiness. Anytime, Anywhere — Always</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3"/>
          <p:cNvSpPr/>
          <p:nvPr/>
        </p:nvSpPr>
        <p:spPr>
          <a:xfrm>
            <a:off x="0" y="4594623"/>
            <a:ext cx="9144000" cy="555805"/>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 name="Different title per slide, Franklin Gothic Medium 28pt"/>
          <p:cNvSpPr txBox="1">
            <a:spLocks noGrp="1"/>
          </p:cNvSpPr>
          <p:nvPr>
            <p:ph type="title" hasCustomPrompt="1"/>
          </p:nvPr>
        </p:nvSpPr>
        <p:spPr>
          <a:xfrm>
            <a:off x="457200" y="133350"/>
            <a:ext cx="8229600" cy="8572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Different title per slide, Franklin Gothic Medium 28pt</a:t>
            </a:r>
          </a:p>
        </p:txBody>
      </p:sp>
      <p:sp>
        <p:nvSpPr>
          <p:cNvPr id="4" name="Body Level One…"/>
          <p:cNvSpPr txBox="1">
            <a:spLocks noGrp="1"/>
          </p:cNvSpPr>
          <p:nvPr>
            <p:ph type="body" idx="1" hasCustomPrompt="1"/>
          </p:nvPr>
        </p:nvSpPr>
        <p:spPr>
          <a:xfrm>
            <a:off x="457200" y="1123950"/>
            <a:ext cx="8229600" cy="32765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Click to edit Master text styles</a:t>
            </a:r>
          </a:p>
          <a:p>
            <a:pPr lvl="1"/>
            <a:endParaRPr/>
          </a:p>
          <a:p>
            <a:pPr lvl="2"/>
            <a:endParaRPr/>
          </a:p>
          <a:p>
            <a:pPr lvl="3"/>
            <a:endParaRPr/>
          </a:p>
          <a:p>
            <a:pPr lvl="4"/>
            <a:endParaRPr/>
          </a:p>
        </p:txBody>
      </p:sp>
      <p:sp>
        <p:nvSpPr>
          <p:cNvPr id="5" name="TextBox 3"/>
          <p:cNvSpPr txBox="1"/>
          <p:nvPr/>
        </p:nvSpPr>
        <p:spPr>
          <a:xfrm>
            <a:off x="1228152" y="4716274"/>
            <a:ext cx="6687696" cy="4815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600" i="1">
                <a:solidFill>
                  <a:srgbClr val="FFFFFF"/>
                </a:solidFill>
                <a:latin typeface="Garamond"/>
                <a:ea typeface="Garamond"/>
                <a:cs typeface="Garamond"/>
                <a:sym typeface="Garamond"/>
              </a:defRPr>
            </a:lvl1pPr>
          </a:lstStyle>
          <a:p>
            <a:r>
              <a:t>Improving Health and Building Readiness. Anytime, Anywhere — Always</a:t>
            </a:r>
          </a:p>
        </p:txBody>
      </p:sp>
      <p:pic>
        <p:nvPicPr>
          <p:cNvPr id="6" name="Picture 9" descr="Picture 9"/>
          <p:cNvPicPr>
            <a:picLocks noChangeAspect="1"/>
          </p:cNvPicPr>
          <p:nvPr/>
        </p:nvPicPr>
        <p:blipFill>
          <a:blip r:embed="rId7"/>
          <a:stretch>
            <a:fillRect/>
          </a:stretch>
        </p:blipFill>
        <p:spPr>
          <a:xfrm>
            <a:off x="179297" y="4594623"/>
            <a:ext cx="555806" cy="555805"/>
          </a:xfrm>
          <a:prstGeom prst="rect">
            <a:avLst/>
          </a:prstGeom>
          <a:ln w="12700">
            <a:miter lim="400000"/>
          </a:ln>
        </p:spPr>
      </p:pic>
      <p:pic>
        <p:nvPicPr>
          <p:cNvPr id="7" name="Picture 10" descr="Picture 10"/>
          <p:cNvPicPr>
            <a:picLocks noChangeAspect="1"/>
          </p:cNvPicPr>
          <p:nvPr/>
        </p:nvPicPr>
        <p:blipFill>
          <a:blip r:embed="rId8"/>
          <a:stretch>
            <a:fillRect/>
          </a:stretch>
        </p:blipFill>
        <p:spPr>
          <a:xfrm>
            <a:off x="8458200" y="4643925"/>
            <a:ext cx="457200" cy="457201"/>
          </a:xfrm>
          <a:prstGeom prst="rect">
            <a:avLst/>
          </a:prstGeom>
          <a:ln w="12700">
            <a:miter lim="400000"/>
          </a:ln>
        </p:spPr>
      </p:pic>
      <p:grpSp>
        <p:nvGrpSpPr>
          <p:cNvPr id="17" name="Group 16"/>
          <p:cNvGrpSpPr/>
          <p:nvPr/>
        </p:nvGrpSpPr>
        <p:grpSpPr>
          <a:xfrm>
            <a:off x="457199" y="895350"/>
            <a:ext cx="8229601" cy="0"/>
            <a:chOff x="0" y="0"/>
            <a:chExt cx="8229600" cy="0"/>
          </a:xfrm>
        </p:grpSpPr>
        <p:sp>
          <p:nvSpPr>
            <p:cNvPr id="8" name="Straight Connector 17"/>
            <p:cNvSpPr/>
            <p:nvPr/>
          </p:nvSpPr>
          <p:spPr>
            <a:xfrm>
              <a:off x="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9" name="Straight Connector 18"/>
            <p:cNvSpPr/>
            <p:nvPr/>
          </p:nvSpPr>
          <p:spPr>
            <a:xfrm>
              <a:off x="9144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10" name="Straight Connector 19"/>
            <p:cNvSpPr/>
            <p:nvPr/>
          </p:nvSpPr>
          <p:spPr>
            <a:xfrm>
              <a:off x="18288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11" name="Straight Connector 20"/>
            <p:cNvSpPr/>
            <p:nvPr/>
          </p:nvSpPr>
          <p:spPr>
            <a:xfrm>
              <a:off x="27432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12" name="Straight Connector 29"/>
            <p:cNvSpPr/>
            <p:nvPr/>
          </p:nvSpPr>
          <p:spPr>
            <a:xfrm>
              <a:off x="36576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13" name="Straight Connector 30"/>
            <p:cNvSpPr/>
            <p:nvPr/>
          </p:nvSpPr>
          <p:spPr>
            <a:xfrm>
              <a:off x="45720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14" name="Straight Connector 31"/>
            <p:cNvSpPr/>
            <p:nvPr/>
          </p:nvSpPr>
          <p:spPr>
            <a:xfrm>
              <a:off x="54864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15" name="Straight Connector 32"/>
            <p:cNvSpPr/>
            <p:nvPr/>
          </p:nvSpPr>
          <p:spPr>
            <a:xfrm>
              <a:off x="64008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16" name="Straight Connector 33"/>
            <p:cNvSpPr/>
            <p:nvPr/>
          </p:nvSpPr>
          <p:spPr>
            <a:xfrm>
              <a:off x="73152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grpSp>
      <p:sp>
        <p:nvSpPr>
          <p:cNvPr id="18" name="Slide Number"/>
          <p:cNvSpPr txBox="1">
            <a:spLocks noGrp="1"/>
          </p:cNvSpPr>
          <p:nvPr>
            <p:ph type="sldNum" sz="quarter" idx="2"/>
          </p:nvPr>
        </p:nvSpPr>
        <p:spPr>
          <a:xfrm>
            <a:off x="8794191" y="138182"/>
            <a:ext cx="273609" cy="264973"/>
          </a:xfrm>
          <a:prstGeom prst="rect">
            <a:avLst/>
          </a:prstGeom>
          <a:ln w="12700">
            <a:miter lim="400000"/>
          </a:ln>
        </p:spPr>
        <p:txBody>
          <a:bodyPr wrap="none" lIns="45719" rIns="45719" anchor="ctr">
            <a:spAutoFit/>
          </a:bodyPr>
          <a:lstStyle>
            <a:lvl1pPr algn="r">
              <a:defRPr sz="1200">
                <a:solidFill>
                  <a:srgbClr val="8B8D92"/>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med"/>
  <p:txStyles>
    <p:titleStyle>
      <a:lvl1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1pPr>
      <a:lvl2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2pPr>
      <a:lvl3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3pPr>
      <a:lvl4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4pPr>
      <a:lvl5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5pPr>
      <a:lvl6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6pPr>
      <a:lvl7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7pPr>
      <a:lvl8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8pPr>
      <a:lvl9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9pPr>
    </p:titleStyle>
    <p:bodyStyle>
      <a:lvl1pPr marL="342900" marR="0" indent="-342900" algn="l" defTabSz="914400" rtl="0" latinLnBrk="0">
        <a:lnSpc>
          <a:spcPct val="100000"/>
        </a:lnSpc>
        <a:spcBef>
          <a:spcPts val="500"/>
        </a:spcBef>
        <a:spcAft>
          <a:spcPts val="0"/>
        </a:spcAft>
        <a:buClr>
          <a:schemeClr val="accent1"/>
        </a:buClr>
        <a:buSzPct val="125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1pPr>
      <a:lvl2pPr marL="771525" marR="0" indent="-314325"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2pPr>
      <a:lvl3pPr marL="11938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3pPr>
      <a:lvl4pPr marL="16230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4pPr>
      <a:lvl5pPr marL="20802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5pPr>
      <a:lvl6pPr marL="25374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6pPr>
      <a:lvl7pPr marL="29946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7pPr>
      <a:lvl8pPr marL="34518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8pPr>
      <a:lvl9pPr marL="39090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hyperlink" Target="https://www.reuters.com/graphics/UKRAINE-CRISIS/DRONES/dwpkeyjwkpm/" TargetMode="External"/><Relationship Id="rId3" Type="http://schemas.openxmlformats.org/officeDocument/2006/relationships/hyperlink" Target="https://www.dhs.gov/topics/cybersecurity" TargetMode="External"/><Relationship Id="rId7" Type="http://schemas.openxmlformats.org/officeDocument/2006/relationships/hyperlink" Target="https://ecfr.eu/article/drones-in-ukraine-four-lessons-for-the-west/" TargetMode="External"/><Relationship Id="rId2" Type="http://schemas.openxmlformats.org/officeDocument/2006/relationships/hyperlink" Target="https://missilethreat.csis.org/country/dprk" TargetMode="External"/><Relationship Id="rId1" Type="http://schemas.openxmlformats.org/officeDocument/2006/relationships/slideLayout" Target="../slideLayouts/slideLayout2.xml"/><Relationship Id="rId6" Type="http://schemas.openxmlformats.org/officeDocument/2006/relationships/hyperlink" Target="https://www.dhs.gov/secure-cyberspace-and-critical-infrastructure" TargetMode="External"/><Relationship Id="rId5" Type="http://schemas.openxmlformats.org/officeDocument/2006/relationships/hyperlink" Target="https://www.bleepingcomputer.com/news/security/us-sanctions-chinese-firm-for-hacking-firewalls-in-ragnarok-ransomware-attacks/" TargetMode="External"/><Relationship Id="rId4" Type="http://schemas.openxmlformats.org/officeDocument/2006/relationships/hyperlink" Target="https://www.bleepingcomputer.com/news/security/the-biggest-cybersecurity-and-cyberattack-stories-of-2024/"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Title 1"/>
          <p:cNvSpPr txBox="1">
            <a:spLocks noGrp="1"/>
          </p:cNvSpPr>
          <p:nvPr>
            <p:ph type="ctrTitle"/>
          </p:nvPr>
        </p:nvSpPr>
        <p:spPr>
          <a:xfrm>
            <a:off x="800098" y="2266950"/>
            <a:ext cx="7543801" cy="1102520"/>
          </a:xfrm>
          <a:prstGeom prst="rect">
            <a:avLst/>
          </a:prstGeom>
        </p:spPr>
        <p:txBody>
          <a:bodyPr/>
          <a:lstStyle/>
          <a:p>
            <a:r>
              <a:rPr lang="en-US" dirty="0"/>
              <a:t>Pharmacy Readiness in the Great Power Competition</a:t>
            </a:r>
            <a:endParaRPr dirty="0"/>
          </a:p>
        </p:txBody>
      </p:sp>
      <p:sp>
        <p:nvSpPr>
          <p:cNvPr id="104" name="Subtitle 2"/>
          <p:cNvSpPr txBox="1">
            <a:spLocks noGrp="1"/>
          </p:cNvSpPr>
          <p:nvPr>
            <p:ph type="subTitle" sz="quarter" idx="1"/>
          </p:nvPr>
        </p:nvSpPr>
        <p:spPr>
          <a:xfrm>
            <a:off x="1371599" y="3409948"/>
            <a:ext cx="6400801" cy="1102520"/>
          </a:xfrm>
          <a:prstGeom prst="rect">
            <a:avLst/>
          </a:prstGeom>
        </p:spPr>
        <p:txBody>
          <a:bodyPr/>
          <a:lstStyle/>
          <a:p>
            <a:pPr>
              <a:lnSpc>
                <a:spcPct val="80000"/>
              </a:lnSpc>
              <a:spcBef>
                <a:spcPts val="300"/>
              </a:spcBef>
              <a:defRPr sz="1600"/>
            </a:pPr>
            <a:r>
              <a:rPr dirty="0"/>
              <a:t>J</a:t>
            </a:r>
            <a:r>
              <a:rPr lang="en-US" dirty="0"/>
              <a:t>ames A. Holt</a:t>
            </a:r>
            <a:r>
              <a:rPr dirty="0"/>
              <a:t>, </a:t>
            </a:r>
            <a:r>
              <a:rPr lang="en-US" dirty="0"/>
              <a:t>Maj, USAF, BSC</a:t>
            </a:r>
            <a:endParaRPr dirty="0"/>
          </a:p>
          <a:p>
            <a:pPr>
              <a:lnSpc>
                <a:spcPct val="80000"/>
              </a:lnSpc>
              <a:spcBef>
                <a:spcPts val="300"/>
              </a:spcBef>
              <a:defRPr sz="1600"/>
            </a:pPr>
            <a:r>
              <a:rPr lang="en-US" dirty="0"/>
              <a:t>75</a:t>
            </a:r>
            <a:r>
              <a:rPr lang="en-US" baseline="30000" dirty="0"/>
              <a:t>th</a:t>
            </a:r>
            <a:r>
              <a:rPr lang="en-US" dirty="0"/>
              <a:t> Medical Group</a:t>
            </a:r>
            <a:endParaRPr dirty="0"/>
          </a:p>
          <a:p>
            <a:pPr>
              <a:lnSpc>
                <a:spcPct val="80000"/>
              </a:lnSpc>
              <a:spcBef>
                <a:spcPts val="300"/>
              </a:spcBef>
              <a:defRPr sz="1600"/>
            </a:pPr>
            <a:r>
              <a:rPr lang="en-US" dirty="0"/>
              <a:t>Hill Air Force Base, Utah</a:t>
            </a:r>
            <a:endParaRPr dirty="0"/>
          </a:p>
          <a:p>
            <a:pPr>
              <a:lnSpc>
                <a:spcPct val="80000"/>
              </a:lnSpc>
              <a:spcBef>
                <a:spcPts val="300"/>
              </a:spcBef>
              <a:defRPr sz="1600"/>
            </a:pPr>
            <a:r>
              <a:rPr lang="en-US" dirty="0"/>
              <a:t>16 February 2025</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itle 1"/>
          <p:cNvSpPr txBox="1">
            <a:spLocks noGrp="1"/>
          </p:cNvSpPr>
          <p:nvPr>
            <p:ph type="title"/>
          </p:nvPr>
        </p:nvSpPr>
        <p:spPr>
          <a:prstGeom prst="rect">
            <a:avLst/>
          </a:prstGeom>
        </p:spPr>
        <p:txBody>
          <a:bodyPr/>
          <a:lstStyle/>
          <a:p>
            <a:r>
              <a:rPr dirty="0"/>
              <a:t>Presenter</a:t>
            </a:r>
          </a:p>
        </p:txBody>
      </p:sp>
      <p:sp>
        <p:nvSpPr>
          <p:cNvPr id="107" name="Content Placeholder 2"/>
          <p:cNvSpPr txBox="1">
            <a:spLocks noGrp="1"/>
          </p:cNvSpPr>
          <p:nvPr>
            <p:ph type="body" idx="1"/>
          </p:nvPr>
        </p:nvSpPr>
        <p:spPr>
          <a:xfrm>
            <a:off x="457200" y="1123950"/>
            <a:ext cx="8229600" cy="3276599"/>
          </a:xfrm>
          <a:prstGeom prst="rect">
            <a:avLst/>
          </a:prstGeom>
        </p:spPr>
        <p:txBody>
          <a:bodyPr/>
          <a:lstStyle/>
          <a:p>
            <a:pPr marL="0" indent="0" algn="ctr">
              <a:spcBef>
                <a:spcPts val="600"/>
              </a:spcBef>
              <a:buSzTx/>
              <a:buNone/>
            </a:pPr>
            <a:endParaRPr dirty="0"/>
          </a:p>
          <a:p>
            <a:pPr marL="0" indent="0" algn="ctr">
              <a:spcBef>
                <a:spcPts val="600"/>
              </a:spcBef>
              <a:buSzTx/>
              <a:buNone/>
            </a:pPr>
            <a:r>
              <a:rPr lang="en-US" dirty="0"/>
              <a:t>James Holt</a:t>
            </a:r>
            <a:r>
              <a:rPr dirty="0"/>
              <a:t>, Pharm</a:t>
            </a:r>
            <a:r>
              <a:rPr lang="en-US" dirty="0"/>
              <a:t>D</a:t>
            </a:r>
            <a:endParaRPr dirty="0"/>
          </a:p>
          <a:p>
            <a:pPr marL="0" indent="0" algn="ctr">
              <a:spcBef>
                <a:spcPts val="600"/>
              </a:spcBef>
              <a:buSzTx/>
              <a:buNone/>
            </a:pPr>
            <a:r>
              <a:rPr lang="en-US" dirty="0"/>
              <a:t>Pharmacy Flight Commander</a:t>
            </a:r>
            <a:endParaRPr dirty="0"/>
          </a:p>
          <a:p>
            <a:pPr marL="0" indent="0" algn="ctr">
              <a:spcBef>
                <a:spcPts val="600"/>
              </a:spcBef>
              <a:buSzTx/>
              <a:buNone/>
            </a:pPr>
            <a:r>
              <a:rPr lang="en-US" dirty="0"/>
              <a:t>75</a:t>
            </a:r>
            <a:r>
              <a:rPr lang="en-US" baseline="30000" dirty="0"/>
              <a:t>th</a:t>
            </a:r>
            <a:r>
              <a:rPr lang="en-US" dirty="0"/>
              <a:t> Medical Group </a:t>
            </a:r>
            <a:endParaRPr dirty="0"/>
          </a:p>
          <a:p>
            <a:pPr marL="0" indent="0" algn="ctr">
              <a:spcBef>
                <a:spcPts val="600"/>
              </a:spcBef>
              <a:buSzTx/>
              <a:buNone/>
            </a:pPr>
            <a:r>
              <a:rPr lang="en-US" dirty="0"/>
              <a:t>Hill AFB, Utah</a:t>
            </a:r>
            <a:endParaRPr dirty="0"/>
          </a:p>
        </p:txBody>
      </p:sp>
      <p:sp>
        <p:nvSpPr>
          <p:cNvPr id="108" name="Slide Number Placeholder 3"/>
          <p:cNvSpPr txBox="1">
            <a:spLocks noGrp="1"/>
          </p:cNvSpPr>
          <p:nvPr>
            <p:ph type="sldNum" sz="quarter" idx="2"/>
          </p:nvPr>
        </p:nvSpPr>
        <p:spPr>
          <a:xfrm>
            <a:off x="8878925" y="138182"/>
            <a:ext cx="188875" cy="26497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itle 1"/>
          <p:cNvSpPr txBox="1">
            <a:spLocks noGrp="1"/>
          </p:cNvSpPr>
          <p:nvPr>
            <p:ph type="title"/>
          </p:nvPr>
        </p:nvSpPr>
        <p:spPr>
          <a:prstGeom prst="rect">
            <a:avLst/>
          </a:prstGeom>
        </p:spPr>
        <p:txBody>
          <a:bodyPr/>
          <a:lstStyle/>
          <a:p>
            <a:r>
              <a:rPr lang="en-US" dirty="0"/>
              <a:t>James Holt, PharmD</a:t>
            </a:r>
            <a:endParaRPr dirty="0"/>
          </a:p>
        </p:txBody>
      </p:sp>
      <p:sp>
        <p:nvSpPr>
          <p:cNvPr id="111" name="Content Placeholder 3"/>
          <p:cNvSpPr txBox="1">
            <a:spLocks noGrp="1"/>
          </p:cNvSpPr>
          <p:nvPr>
            <p:ph type="body" sz="half" idx="1"/>
          </p:nvPr>
        </p:nvSpPr>
        <p:spPr>
          <a:xfrm>
            <a:off x="54591" y="1058840"/>
            <a:ext cx="9538648" cy="3276600"/>
          </a:xfrm>
          <a:prstGeom prst="rect">
            <a:avLst/>
          </a:prstGeom>
        </p:spPr>
        <p:txBody>
          <a:bodyPr>
            <a:normAutofit/>
          </a:bodyPr>
          <a:lstStyle>
            <a:lvl1pPr marL="0" indent="0">
              <a:spcBef>
                <a:spcPts val="400"/>
              </a:spcBef>
              <a:buSzTx/>
              <a:buNone/>
              <a:defRPr sz="2000"/>
            </a:lvl1pPr>
          </a:lstStyle>
          <a:p>
            <a:pPr marL="342900" indent="-342900">
              <a:buFont typeface="Arial" panose="020B0604020202020204" pitchFamily="34" charset="0"/>
              <a:buChar char="•"/>
            </a:pPr>
            <a:r>
              <a:rPr lang="en-US" dirty="0"/>
              <a:t>Medical University of South Carolina</a:t>
            </a:r>
          </a:p>
          <a:p>
            <a:pPr marL="1114425" lvl="1" indent="-342900">
              <a:buFont typeface="Arial" panose="020B0604020202020204" pitchFamily="34" charset="0"/>
              <a:buChar char="•"/>
            </a:pPr>
            <a:r>
              <a:rPr lang="en-US" sz="2000" dirty="0"/>
              <a:t>Doctor of Pharmacy</a:t>
            </a:r>
          </a:p>
          <a:p>
            <a:pPr marL="342900" indent="-342900">
              <a:buFont typeface="Arial" panose="020B0604020202020204" pitchFamily="34" charset="0"/>
              <a:buChar char="•"/>
            </a:pPr>
            <a:r>
              <a:rPr lang="en-US" dirty="0"/>
              <a:t>University of Kentucky</a:t>
            </a:r>
          </a:p>
          <a:p>
            <a:pPr marL="1114425" lvl="1" indent="-342900">
              <a:buFont typeface="Arial" panose="020B0604020202020204" pitchFamily="34" charset="0"/>
              <a:buChar char="•"/>
            </a:pPr>
            <a:r>
              <a:rPr lang="en-US" sz="2000" dirty="0"/>
              <a:t>Bachelor of Science in Biology</a:t>
            </a:r>
            <a:endParaRPr sz="2000" dirty="0"/>
          </a:p>
        </p:txBody>
      </p:sp>
      <p:sp>
        <p:nvSpPr>
          <p:cNvPr id="112" name="Slide Number Placeholder 8"/>
          <p:cNvSpPr txBox="1">
            <a:spLocks noGrp="1"/>
          </p:cNvSpPr>
          <p:nvPr>
            <p:ph type="sldNum" sz="quarter" idx="2"/>
          </p:nvPr>
        </p:nvSpPr>
        <p:spPr>
          <a:xfrm>
            <a:off x="8878925" y="138182"/>
            <a:ext cx="188875" cy="26497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Title 1"/>
          <p:cNvSpPr txBox="1">
            <a:spLocks noGrp="1"/>
          </p:cNvSpPr>
          <p:nvPr>
            <p:ph type="title"/>
          </p:nvPr>
        </p:nvSpPr>
        <p:spPr>
          <a:prstGeom prst="rect">
            <a:avLst/>
          </a:prstGeom>
        </p:spPr>
        <p:txBody>
          <a:bodyPr/>
          <a:lstStyle/>
          <a:p>
            <a:r>
              <a:t>Disclosures</a:t>
            </a:r>
          </a:p>
        </p:txBody>
      </p:sp>
      <p:sp>
        <p:nvSpPr>
          <p:cNvPr id="116" name="Content Placeholder 2"/>
          <p:cNvSpPr txBox="1">
            <a:spLocks noGrp="1"/>
          </p:cNvSpPr>
          <p:nvPr>
            <p:ph type="body" idx="1"/>
          </p:nvPr>
        </p:nvSpPr>
        <p:spPr>
          <a:xfrm>
            <a:off x="457200" y="1237397"/>
            <a:ext cx="8229600" cy="3486150"/>
          </a:xfrm>
          <a:prstGeom prst="rect">
            <a:avLst/>
          </a:prstGeom>
        </p:spPr>
        <p:txBody>
          <a:bodyPr>
            <a:normAutofit/>
          </a:bodyPr>
          <a:lstStyle/>
          <a:p>
            <a:pPr>
              <a:lnSpc>
                <a:spcPct val="80000"/>
              </a:lnSpc>
              <a:spcBef>
                <a:spcPts val="400"/>
              </a:spcBef>
              <a:defRPr sz="1700"/>
            </a:pPr>
            <a:r>
              <a:rPr lang="en-US" sz="1800" dirty="0"/>
              <a:t>I have </a:t>
            </a:r>
            <a:r>
              <a:rPr sz="1800" dirty="0"/>
              <a:t>no relevant financial or non-financial relationships to disclose relating to the content of this activity.</a:t>
            </a:r>
            <a:br>
              <a:rPr lang="en-US" sz="1800" dirty="0"/>
            </a:br>
            <a:endParaRPr sz="1800" dirty="0"/>
          </a:p>
          <a:p>
            <a:pPr>
              <a:lnSpc>
                <a:spcPct val="80000"/>
              </a:lnSpc>
              <a:spcBef>
                <a:spcPts val="400"/>
              </a:spcBef>
              <a:defRPr sz="1700"/>
            </a:pPr>
            <a:r>
              <a:rPr sz="1800" dirty="0"/>
              <a:t>The views expressed in this presentation are those of the author and do not necessarily reflect the official policy or position of the Department of Defense, nor the U.S. Government.</a:t>
            </a:r>
            <a:br>
              <a:rPr lang="en-US" sz="1800" dirty="0"/>
            </a:br>
            <a:endParaRPr sz="1800" dirty="0"/>
          </a:p>
          <a:p>
            <a:pPr>
              <a:lnSpc>
                <a:spcPct val="80000"/>
              </a:lnSpc>
              <a:spcBef>
                <a:spcPts val="400"/>
              </a:spcBef>
              <a:defRPr sz="1700"/>
            </a:pPr>
            <a:r>
              <a:rPr sz="1800" dirty="0"/>
              <a:t>Commercial support was not received for this activity.</a:t>
            </a:r>
          </a:p>
        </p:txBody>
      </p:sp>
      <p:sp>
        <p:nvSpPr>
          <p:cNvPr id="117" name="Slide Number Placeholder 3"/>
          <p:cNvSpPr txBox="1">
            <a:spLocks noGrp="1"/>
          </p:cNvSpPr>
          <p:nvPr>
            <p:ph type="sldNum" sz="quarter" idx="2"/>
          </p:nvPr>
        </p:nvSpPr>
        <p:spPr>
          <a:xfrm>
            <a:off x="8878925" y="138182"/>
            <a:ext cx="188875" cy="26497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prstGeom prst="rect">
            <a:avLst/>
          </a:prstGeom>
        </p:spPr>
        <p:txBody>
          <a:bodyPr/>
          <a:lstStyle/>
          <a:p>
            <a:r>
              <a:t>Learning Objectives</a:t>
            </a:r>
          </a:p>
        </p:txBody>
      </p:sp>
      <p:sp>
        <p:nvSpPr>
          <p:cNvPr id="122" name="Content Placeholder 2"/>
          <p:cNvSpPr txBox="1">
            <a:spLocks noGrp="1"/>
          </p:cNvSpPr>
          <p:nvPr>
            <p:ph type="body" idx="1"/>
          </p:nvPr>
        </p:nvSpPr>
        <p:spPr>
          <a:xfrm>
            <a:off x="252479" y="1205838"/>
            <a:ext cx="8877869" cy="3276599"/>
          </a:xfrm>
          <a:prstGeom prst="rect">
            <a:avLst/>
          </a:prstGeom>
        </p:spPr>
        <p:txBody>
          <a:bodyPr>
            <a:normAutofit/>
          </a:bodyPr>
          <a:lstStyle/>
          <a:p>
            <a:pPr marL="0" indent="0">
              <a:buSzTx/>
              <a:buNone/>
            </a:pPr>
            <a:r>
              <a:rPr sz="1800" dirty="0"/>
              <a:t>At the conclusion of this activity, participants will be able to:</a:t>
            </a:r>
            <a:br>
              <a:rPr lang="en-US" sz="1800" dirty="0"/>
            </a:br>
            <a:endParaRPr sz="1800" dirty="0"/>
          </a:p>
          <a:p>
            <a:pPr marL="457200" indent="-457200">
              <a:buSzTx/>
              <a:buFont typeface="+mj-lt"/>
              <a:buAutoNum type="arabicPeriod"/>
            </a:pPr>
            <a:r>
              <a:rPr lang="en-US" sz="1800" dirty="0"/>
              <a:t>Provide a global perspective on unique threats and challenges that will be faced in conflict with a peer/near-peer adversary</a:t>
            </a:r>
          </a:p>
          <a:p>
            <a:pPr marL="457200" indent="-457200">
              <a:buSzTx/>
              <a:buFont typeface="+mj-lt"/>
              <a:buAutoNum type="arabicPeriod"/>
            </a:pPr>
            <a:endParaRPr lang="en-US" sz="1800" dirty="0"/>
          </a:p>
          <a:p>
            <a:pPr marL="457200" indent="-457200">
              <a:buSzTx/>
              <a:buFont typeface="+mj-lt"/>
              <a:buAutoNum type="arabicPeriod"/>
            </a:pPr>
            <a:r>
              <a:rPr lang="en-US" sz="1800" dirty="0"/>
              <a:t>Understand the specific roles and responsibilities of Pharmacy in deployments</a:t>
            </a:r>
          </a:p>
          <a:p>
            <a:pPr marL="457200" indent="-457200">
              <a:buSzTx/>
              <a:buFont typeface="+mj-lt"/>
              <a:buAutoNum type="arabicPeriod"/>
            </a:pPr>
            <a:endParaRPr lang="en-US" sz="1800" dirty="0"/>
          </a:p>
          <a:p>
            <a:pPr marL="457200" indent="-457200">
              <a:buSzTx/>
              <a:buFont typeface="+mj-lt"/>
              <a:buAutoNum type="arabicPeriod"/>
            </a:pPr>
            <a:r>
              <a:rPr lang="en-US" sz="1800" dirty="0"/>
              <a:t>Understand different strategies to integrate and streamline the Pharmacy’s role in enabling deployments</a:t>
            </a:r>
            <a:br>
              <a:rPr lang="en-US" sz="1800" dirty="0"/>
            </a:br>
            <a:endParaRPr lang="en-US" sz="1800" dirty="0"/>
          </a:p>
        </p:txBody>
      </p:sp>
      <p:sp>
        <p:nvSpPr>
          <p:cNvPr id="123" name="Slide Number Placeholder 3"/>
          <p:cNvSpPr txBox="1">
            <a:spLocks noGrp="1"/>
          </p:cNvSpPr>
          <p:nvPr>
            <p:ph type="sldNum" sz="quarter" idx="2"/>
          </p:nvPr>
        </p:nvSpPr>
        <p:spPr>
          <a:xfrm>
            <a:off x="8878925" y="138182"/>
            <a:ext cx="188875" cy="26497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7788-5D26-E53C-96B6-8B8ED713AD7C}"/>
              </a:ext>
            </a:extLst>
          </p:cNvPr>
          <p:cNvSpPr>
            <a:spLocks noGrp="1"/>
          </p:cNvSpPr>
          <p:nvPr>
            <p:ph type="title"/>
          </p:nvPr>
        </p:nvSpPr>
        <p:spPr/>
        <p:txBody>
          <a:bodyPr/>
          <a:lstStyle/>
          <a:p>
            <a:r>
              <a:rPr lang="en-US" dirty="0"/>
              <a:t>Knowledge Check #1</a:t>
            </a:r>
          </a:p>
        </p:txBody>
      </p:sp>
      <p:sp>
        <p:nvSpPr>
          <p:cNvPr id="3" name="Text Placeholder 2">
            <a:extLst>
              <a:ext uri="{FF2B5EF4-FFF2-40B4-BE49-F238E27FC236}">
                <a16:creationId xmlns:a16="http://schemas.microsoft.com/office/drawing/2014/main" id="{6782D9B4-8E5B-699B-9EC4-AD51BE41D774}"/>
              </a:ext>
            </a:extLst>
          </p:cNvPr>
          <p:cNvSpPr>
            <a:spLocks noGrp="1"/>
          </p:cNvSpPr>
          <p:nvPr>
            <p:ph type="body" idx="1"/>
          </p:nvPr>
        </p:nvSpPr>
        <p:spPr/>
        <p:txBody>
          <a:bodyPr>
            <a:normAutofit/>
          </a:bodyPr>
          <a:lstStyle/>
          <a:p>
            <a:r>
              <a:rPr lang="en-US" sz="2000" dirty="0"/>
              <a:t>How much advance notice would MTFs have in a first strike scenario with China/North Korea/Russia?</a:t>
            </a:r>
          </a:p>
          <a:p>
            <a:pPr marL="914400" lvl="1" indent="-457200">
              <a:buFont typeface="+mj-lt"/>
              <a:buAutoNum type="alphaUcPeriod"/>
            </a:pPr>
            <a:r>
              <a:rPr lang="en-US" sz="2000" dirty="0"/>
              <a:t>5 minutes</a:t>
            </a:r>
          </a:p>
          <a:p>
            <a:pPr marL="914400" lvl="1" indent="-457200">
              <a:buFont typeface="+mj-lt"/>
              <a:buAutoNum type="alphaUcPeriod"/>
            </a:pPr>
            <a:r>
              <a:rPr lang="en-US" sz="2000" dirty="0"/>
              <a:t>1 hour</a:t>
            </a:r>
          </a:p>
          <a:p>
            <a:pPr marL="914400" lvl="1" indent="-457200">
              <a:buFont typeface="+mj-lt"/>
              <a:buAutoNum type="alphaUcPeriod"/>
            </a:pPr>
            <a:r>
              <a:rPr lang="en-US" sz="2000" dirty="0"/>
              <a:t>6 hours</a:t>
            </a:r>
          </a:p>
          <a:p>
            <a:pPr marL="914400" lvl="1" indent="-457200">
              <a:buFont typeface="+mj-lt"/>
              <a:buAutoNum type="alphaUcPeriod"/>
            </a:pPr>
            <a:r>
              <a:rPr lang="en-US" sz="2000" dirty="0"/>
              <a:t>24 hours</a:t>
            </a:r>
          </a:p>
          <a:p>
            <a:pPr marL="914400" lvl="1" indent="-457200">
              <a:buFont typeface="+mj-lt"/>
              <a:buAutoNum type="alphaUcPeriod"/>
            </a:pPr>
            <a:r>
              <a:rPr lang="en-US" sz="2000" dirty="0"/>
              <a:t>They may have the first strike, but we will provide the last</a:t>
            </a:r>
          </a:p>
        </p:txBody>
      </p:sp>
    </p:spTree>
    <p:extLst>
      <p:ext uri="{BB962C8B-B14F-4D97-AF65-F5344CB8AC3E}">
        <p14:creationId xmlns:p14="http://schemas.microsoft.com/office/powerpoint/2010/main" val="76008378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7788-5D26-E53C-96B6-8B8ED713AD7C}"/>
              </a:ext>
            </a:extLst>
          </p:cNvPr>
          <p:cNvSpPr>
            <a:spLocks noGrp="1"/>
          </p:cNvSpPr>
          <p:nvPr>
            <p:ph type="title"/>
          </p:nvPr>
        </p:nvSpPr>
        <p:spPr/>
        <p:txBody>
          <a:bodyPr/>
          <a:lstStyle/>
          <a:p>
            <a:r>
              <a:rPr lang="en-US" dirty="0"/>
              <a:t>Knowledge Check #2</a:t>
            </a:r>
          </a:p>
        </p:txBody>
      </p:sp>
      <p:sp>
        <p:nvSpPr>
          <p:cNvPr id="3" name="Text Placeholder 2">
            <a:extLst>
              <a:ext uri="{FF2B5EF4-FFF2-40B4-BE49-F238E27FC236}">
                <a16:creationId xmlns:a16="http://schemas.microsoft.com/office/drawing/2014/main" id="{6782D9B4-8E5B-699B-9EC4-AD51BE41D774}"/>
              </a:ext>
            </a:extLst>
          </p:cNvPr>
          <p:cNvSpPr>
            <a:spLocks noGrp="1"/>
          </p:cNvSpPr>
          <p:nvPr>
            <p:ph type="body" idx="1"/>
          </p:nvPr>
        </p:nvSpPr>
        <p:spPr/>
        <p:txBody>
          <a:bodyPr>
            <a:normAutofit/>
          </a:bodyPr>
          <a:lstStyle/>
          <a:p>
            <a:r>
              <a:rPr lang="en-US" sz="2000" dirty="0"/>
              <a:t>What system, when granted access, will give you eyes on current/future deployment taskings?</a:t>
            </a:r>
          </a:p>
          <a:p>
            <a:pPr marL="914400" lvl="1" indent="-457200">
              <a:buFont typeface="+mj-lt"/>
              <a:buAutoNum type="alphaUcPeriod"/>
            </a:pPr>
            <a:r>
              <a:rPr lang="en-US" sz="2000" dirty="0" err="1"/>
              <a:t>DMHRSi</a:t>
            </a:r>
            <a:endParaRPr lang="en-US" sz="2000" dirty="0"/>
          </a:p>
          <a:p>
            <a:pPr marL="914400" lvl="1" indent="-457200">
              <a:buFont typeface="+mj-lt"/>
              <a:buAutoNum type="alphaUcPeriod"/>
            </a:pPr>
            <a:r>
              <a:rPr lang="en-US" sz="2000" dirty="0"/>
              <a:t>ASIMS</a:t>
            </a:r>
          </a:p>
          <a:p>
            <a:pPr marL="914400" lvl="1" indent="-457200">
              <a:buFont typeface="+mj-lt"/>
              <a:buAutoNum type="alphaUcPeriod"/>
            </a:pPr>
            <a:r>
              <a:rPr lang="en-US" sz="2000" dirty="0"/>
              <a:t>JKO</a:t>
            </a:r>
          </a:p>
          <a:p>
            <a:pPr marL="914400" lvl="1" indent="-457200">
              <a:buFont typeface="+mj-lt"/>
              <a:buAutoNum type="alphaUcPeriod"/>
            </a:pPr>
            <a:r>
              <a:rPr lang="en-US" sz="2000" dirty="0"/>
              <a:t>SPDR</a:t>
            </a:r>
          </a:p>
        </p:txBody>
      </p:sp>
    </p:spTree>
    <p:extLst>
      <p:ext uri="{BB962C8B-B14F-4D97-AF65-F5344CB8AC3E}">
        <p14:creationId xmlns:p14="http://schemas.microsoft.com/office/powerpoint/2010/main" val="286709975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FC30D-4EE7-6B90-896D-D60DDA27E9D8}"/>
              </a:ext>
            </a:extLst>
          </p:cNvPr>
          <p:cNvSpPr>
            <a:spLocks noGrp="1"/>
          </p:cNvSpPr>
          <p:nvPr>
            <p:ph type="title"/>
          </p:nvPr>
        </p:nvSpPr>
        <p:spPr/>
        <p:txBody>
          <a:bodyPr/>
          <a:lstStyle/>
          <a:p>
            <a:r>
              <a:rPr lang="en-US" dirty="0"/>
              <a:t>Knowledge Check #3</a:t>
            </a:r>
          </a:p>
        </p:txBody>
      </p:sp>
      <p:sp>
        <p:nvSpPr>
          <p:cNvPr id="3" name="Text Placeholder 2">
            <a:extLst>
              <a:ext uri="{FF2B5EF4-FFF2-40B4-BE49-F238E27FC236}">
                <a16:creationId xmlns:a16="http://schemas.microsoft.com/office/drawing/2014/main" id="{579B6BD6-332C-BE43-BBC4-E3630E16060F}"/>
              </a:ext>
            </a:extLst>
          </p:cNvPr>
          <p:cNvSpPr>
            <a:spLocks noGrp="1"/>
          </p:cNvSpPr>
          <p:nvPr>
            <p:ph type="body" idx="1"/>
          </p:nvPr>
        </p:nvSpPr>
        <p:spPr/>
        <p:txBody>
          <a:bodyPr/>
          <a:lstStyle/>
          <a:p>
            <a:r>
              <a:rPr lang="en-US" dirty="0"/>
              <a:t>What are the components of a BW/CW kit?</a:t>
            </a:r>
          </a:p>
          <a:p>
            <a:pPr marL="885825" lvl="1" indent="-457200">
              <a:buFont typeface="+mj-lt"/>
              <a:buAutoNum type="alphaUcPeriod"/>
            </a:pPr>
            <a:r>
              <a:rPr lang="en-US" sz="2000" dirty="0"/>
              <a:t>Diazepam, Cipro, Pyridostigmine, </a:t>
            </a:r>
            <a:r>
              <a:rPr lang="en-US" sz="2000" dirty="0" err="1"/>
              <a:t>iOSAT</a:t>
            </a:r>
            <a:r>
              <a:rPr lang="en-US" sz="2000" dirty="0"/>
              <a:t>, ATNAA, RSDL</a:t>
            </a:r>
          </a:p>
          <a:p>
            <a:pPr marL="885825" lvl="1" indent="-457200">
              <a:buFont typeface="+mj-lt"/>
              <a:buAutoNum type="alphaUcPeriod"/>
            </a:pPr>
            <a:r>
              <a:rPr lang="en-US" sz="2000" dirty="0"/>
              <a:t>P-Tabs, Midazolam, Cipro, Potassium Iodide, ATNAA, RSDL</a:t>
            </a:r>
          </a:p>
          <a:p>
            <a:pPr marL="885825" lvl="1" indent="-457200">
              <a:buFont typeface="+mj-lt"/>
              <a:buAutoNum type="alphaUcPeriod"/>
            </a:pPr>
            <a:r>
              <a:rPr lang="en-US" sz="2000" dirty="0"/>
              <a:t>Atorvastatin, Sildenafil, Aciphex, baby aspirin, </a:t>
            </a:r>
            <a:r>
              <a:rPr lang="en-US" sz="2000" dirty="0" err="1"/>
              <a:t>Mounjaro</a:t>
            </a:r>
            <a:r>
              <a:rPr lang="en-US" sz="2000" dirty="0"/>
              <a:t>, Adderall</a:t>
            </a:r>
          </a:p>
          <a:p>
            <a:pPr marL="885825" lvl="1" indent="-457200">
              <a:buFont typeface="+mj-lt"/>
              <a:buAutoNum type="alphaUcPeriod"/>
            </a:pPr>
            <a:r>
              <a:rPr lang="en-US" sz="2000" dirty="0"/>
              <a:t>P-Tabs, </a:t>
            </a:r>
            <a:r>
              <a:rPr lang="en-US" sz="2000" dirty="0" err="1"/>
              <a:t>iOSAT</a:t>
            </a:r>
            <a:r>
              <a:rPr lang="en-US" sz="2000" dirty="0"/>
              <a:t>, Cipro, ATNAA, fentanyl, RSDL</a:t>
            </a:r>
          </a:p>
          <a:p>
            <a:pPr marL="885825" lvl="1" indent="-457200">
              <a:buFont typeface="+mj-lt"/>
              <a:buAutoNum type="alphaUcPeriod"/>
            </a:pPr>
            <a:endParaRPr lang="en-US" sz="2000" dirty="0"/>
          </a:p>
          <a:p>
            <a:pPr marL="885825" lvl="1" indent="-457200">
              <a:buFont typeface="+mj-lt"/>
              <a:buAutoNum type="alphaUcPeriod"/>
            </a:pPr>
            <a:endParaRPr lang="en-US" sz="2000" dirty="0"/>
          </a:p>
        </p:txBody>
      </p:sp>
    </p:spTree>
    <p:extLst>
      <p:ext uri="{BB962C8B-B14F-4D97-AF65-F5344CB8AC3E}">
        <p14:creationId xmlns:p14="http://schemas.microsoft.com/office/powerpoint/2010/main" val="131694112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08" name="Rectangle 3107">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434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0" name="Rectangle 3109">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63154" y="1063154"/>
            <a:ext cx="5156864" cy="3030558"/>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12" name="Rectangle 3111">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9674" y="1994553"/>
            <a:ext cx="3266696" cy="3030557"/>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0FF8D0CB-F2B1-3FCF-37C4-13788CFEAB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818" r="1" b="8636"/>
          <a:stretch/>
        </p:blipFill>
        <p:spPr bwMode="auto">
          <a:xfrm rot="5400000">
            <a:off x="3510526" y="-481577"/>
            <a:ext cx="5156864" cy="6120019"/>
          </a:xfrm>
          <a:prstGeom prst="rect">
            <a:avLst/>
          </a:prstGeom>
          <a:noFill/>
          <a:extLst>
            <a:ext uri="{909E8E84-426E-40DD-AFC4-6F175D3DCCD1}">
              <a14:hiddenFill xmlns:a14="http://schemas.microsoft.com/office/drawing/2010/main">
                <a:solidFill>
                  <a:srgbClr val="FFFFFF"/>
                </a:solidFill>
              </a14:hiddenFill>
            </a:ext>
          </a:extLst>
        </p:spPr>
      </p:pic>
      <p:sp>
        <p:nvSpPr>
          <p:cNvPr id="3114" name="Freeform: Shape 3113">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560516" y="900984"/>
            <a:ext cx="3606227"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5" name="Title 1"/>
          <p:cNvSpPr txBox="1">
            <a:spLocks noGrp="1"/>
          </p:cNvSpPr>
          <p:nvPr>
            <p:ph type="title"/>
          </p:nvPr>
        </p:nvSpPr>
        <p:spPr>
          <a:xfrm>
            <a:off x="400854" y="2212790"/>
            <a:ext cx="2289220" cy="2648552"/>
          </a:xfrm>
          <a:prstGeom prst="rect">
            <a:avLst/>
          </a:prstGeom>
        </p:spPr>
        <p:txBody>
          <a:bodyPr vert="horz" lIns="91440" tIns="45720" rIns="91440" bIns="45720" rtlCol="0" anchor="t">
            <a:normAutofit/>
          </a:bodyPr>
          <a:lstStyle>
            <a:lvl1pPr>
              <a:defRPr>
                <a:solidFill>
                  <a:srgbClr val="092068"/>
                </a:solidFill>
              </a:defRPr>
            </a:lvl1pPr>
          </a:lstStyle>
          <a:p>
            <a:pPr algn="r">
              <a:lnSpc>
                <a:spcPct val="90000"/>
              </a:lnSpc>
              <a:spcBef>
                <a:spcPct val="0"/>
              </a:spcBef>
            </a:pPr>
            <a:r>
              <a:rPr lang="en-US" sz="3000" kern="1200">
                <a:solidFill>
                  <a:srgbClr val="FFFFFF"/>
                </a:solidFill>
                <a:latin typeface="+mj-lt"/>
                <a:ea typeface="+mj-ea"/>
                <a:cs typeface="+mj-cs"/>
              </a:rPr>
              <a:t>What is the threat?</a:t>
            </a:r>
          </a:p>
        </p:txBody>
      </p:sp>
      <p:sp>
        <p:nvSpPr>
          <p:cNvPr id="128" name="Slide Number Placeholder 4"/>
          <p:cNvSpPr txBox="1">
            <a:spLocks noGrp="1"/>
          </p:cNvSpPr>
          <p:nvPr>
            <p:ph type="sldNum" sz="quarter" idx="2"/>
          </p:nvPr>
        </p:nvSpPr>
        <p:spPr>
          <a:xfrm>
            <a:off x="8778239" y="4841748"/>
            <a:ext cx="336042" cy="27384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normAutofit/>
          </a:bodyPr>
          <a:lstStyle/>
          <a:p>
            <a:pPr hangingPunct="1">
              <a:spcAft>
                <a:spcPts val="600"/>
              </a:spcAft>
              <a:defRPr/>
            </a:pPr>
            <a:fld id="{86CB4B4D-7CA3-9044-876B-883B54F8677D}" type="slidenum">
              <a:rPr lang="en-US" sz="800" kern="1200">
                <a:solidFill>
                  <a:srgbClr val="FFFFFF"/>
                </a:solidFill>
                <a:latin typeface="Calibri" panose="020F0502020204030204"/>
                <a:ea typeface="+mn-ea"/>
                <a:cs typeface="+mn-cs"/>
              </a:rPr>
              <a:pPr hangingPunct="1">
                <a:spcAft>
                  <a:spcPts val="600"/>
                </a:spcAft>
                <a:defRPr/>
              </a:pPr>
              <a:t>9</a:t>
            </a:fld>
            <a:endParaRPr lang="en-US" sz="800" kern="1200">
              <a:solidFill>
                <a:srgbClr val="FFFFFF"/>
              </a:solidFill>
              <a:latin typeface="Calibri" panose="020F0502020204030204"/>
              <a:ea typeface="+mn-ea"/>
              <a:cs typeface="+mn-cs"/>
            </a:endParaRPr>
          </a:p>
        </p:txBody>
      </p:sp>
    </p:spTree>
    <p:extLst>
      <p:ext uri="{BB962C8B-B14F-4D97-AF65-F5344CB8AC3E}">
        <p14:creationId xmlns:p14="http://schemas.microsoft.com/office/powerpoint/2010/main" val="250102799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25"/>
                                        </p:tgtEl>
                                        <p:attrNameLst>
                                          <p:attrName>style.visibility</p:attrName>
                                        </p:attrNameLst>
                                      </p:cBhvr>
                                      <p:to>
                                        <p:strVal val="visible"/>
                                      </p:to>
                                    </p:set>
                                    <p:animEffect transition="in" filter="fade">
                                      <p:cBhvr>
                                        <p:cTn id="7" dur="7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txBox="1">
            <a:spLocks noGrp="1"/>
          </p:cNvSpPr>
          <p:nvPr>
            <p:ph type="title"/>
          </p:nvPr>
        </p:nvSpPr>
        <p:spPr>
          <a:prstGeom prst="rect">
            <a:avLst/>
          </a:prstGeom>
        </p:spPr>
        <p:txBody>
          <a:bodyPr/>
          <a:lstStyle>
            <a:lvl1pPr>
              <a:defRPr>
                <a:solidFill>
                  <a:srgbClr val="092068"/>
                </a:solidFill>
              </a:defRPr>
            </a:lvl1pPr>
          </a:lstStyle>
          <a:p>
            <a:r>
              <a:rPr lang="en-US" dirty="0"/>
              <a:t>Chemical and Biological Agents</a:t>
            </a:r>
            <a:endParaRPr dirty="0"/>
          </a:p>
        </p:txBody>
      </p:sp>
      <p:sp>
        <p:nvSpPr>
          <p:cNvPr id="128" name="Slide Number Placeholder 4"/>
          <p:cNvSpPr txBox="1">
            <a:spLocks noGrp="1"/>
          </p:cNvSpPr>
          <p:nvPr>
            <p:ph type="sldNum" sz="quarter" idx="2"/>
          </p:nvPr>
        </p:nvSpPr>
        <p:spPr>
          <a:xfrm>
            <a:off x="8878925" y="138182"/>
            <a:ext cx="188875" cy="26497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10</a:t>
            </a:fld>
            <a:endParaRPr/>
          </a:p>
        </p:txBody>
      </p:sp>
      <p:sp>
        <p:nvSpPr>
          <p:cNvPr id="12" name="TextBox 11">
            <a:extLst>
              <a:ext uri="{FF2B5EF4-FFF2-40B4-BE49-F238E27FC236}">
                <a16:creationId xmlns:a16="http://schemas.microsoft.com/office/drawing/2014/main" id="{07B72956-F93B-7EBA-3188-A33A39AC3D6E}"/>
              </a:ext>
            </a:extLst>
          </p:cNvPr>
          <p:cNvSpPr txBox="1"/>
          <p:nvPr/>
        </p:nvSpPr>
        <p:spPr>
          <a:xfrm>
            <a:off x="3255264" y="1106424"/>
            <a:ext cx="5316518"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b="1" u="sng" dirty="0" err="1"/>
              <a:t>Sergiev</a:t>
            </a:r>
            <a:r>
              <a:rPr lang="en-US" b="1" u="sng" dirty="0"/>
              <a:t> Posad-6</a:t>
            </a:r>
          </a:p>
          <a:p>
            <a:pPr marL="0" marR="0" indent="0" algn="l" defTabSz="914400" rtl="0" fontAlgn="auto" latinLnBrk="0" hangingPunct="0">
              <a:lnSpc>
                <a:spcPct val="100000"/>
              </a:lnSpc>
              <a:spcBef>
                <a:spcPts val="0"/>
              </a:spcBef>
              <a:spcAft>
                <a:spcPts val="0"/>
              </a:spcAft>
              <a:buClrTx/>
              <a:buSzTx/>
              <a:buFontTx/>
              <a:buNone/>
              <a:tabLst/>
            </a:pPr>
            <a:endParaRPr lang="en-US" b="1" u="sng" dirty="0"/>
          </a:p>
          <a:p>
            <a:pPr marL="285750" marR="0" indent="-285750" algn="l" defTabSz="914400" rtl="0" fontAlgn="auto" latinLnBrk="0" hangingPunct="0">
              <a:lnSpc>
                <a:spcPct val="100000"/>
              </a:lnSpc>
              <a:spcBef>
                <a:spcPts val="0"/>
              </a:spcBef>
              <a:spcAft>
                <a:spcPts val="0"/>
              </a:spcAft>
              <a:buClrTx/>
              <a:buSzTx/>
              <a:buFontTx/>
              <a:buChar char="-"/>
              <a:tabLst/>
            </a:pPr>
            <a:r>
              <a:rPr lang="en-US" dirty="0"/>
              <a:t>Cold War bi</a:t>
            </a: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ological weapons </a:t>
            </a:r>
            <a:r>
              <a:rPr lang="en-US" dirty="0"/>
              <a:t>development center</a:t>
            </a:r>
          </a:p>
          <a:p>
            <a:pPr marL="285750" marR="0" indent="-285750" algn="l" defTabSz="914400" rtl="0" fontAlgn="auto" latinLnBrk="0" hangingPunct="0">
              <a:lnSpc>
                <a:spcPct val="100000"/>
              </a:lnSpc>
              <a:spcBef>
                <a:spcPts val="0"/>
              </a:spcBef>
              <a:spcAft>
                <a:spcPts val="0"/>
              </a:spcAft>
              <a:buClrTx/>
              <a:buSzTx/>
              <a:buFontTx/>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Construction/renovation began in 2022</a:t>
            </a:r>
          </a:p>
          <a:p>
            <a:pPr marL="285750" lvl="2" indent="-285750">
              <a:buFontTx/>
              <a:buChar char="-"/>
            </a:pPr>
            <a:r>
              <a:rPr lang="en-US" dirty="0"/>
              <a:t>10 new buildings</a:t>
            </a:r>
          </a:p>
          <a:p>
            <a:pPr marL="285750" lvl="2" indent="-285750">
              <a:buFontTx/>
              <a:buChar char="-"/>
            </a:pPr>
            <a:r>
              <a:rPr lang="en-US" dirty="0"/>
              <a:t>Confirmed site for study of hemorrhagic pathogens</a:t>
            </a:r>
            <a:endParaRPr kumimoji="0" lang="en-US"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pic>
        <p:nvPicPr>
          <p:cNvPr id="3074" name="Picture 2">
            <a:extLst>
              <a:ext uri="{FF2B5EF4-FFF2-40B4-BE49-F238E27FC236}">
                <a16:creationId xmlns:a16="http://schemas.microsoft.com/office/drawing/2014/main" id="{0FF8D0CB-F2B1-3FCF-37C4-13788CFEAB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394" r="4908" b="3211"/>
          <a:stretch/>
        </p:blipFill>
        <p:spPr bwMode="auto">
          <a:xfrm>
            <a:off x="457200" y="990600"/>
            <a:ext cx="2494447" cy="3553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91545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0A881FE2-A42C-CF9E-A0F7-D40D5B2B11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7188" t="19260" b="21168"/>
          <a:stretch/>
        </p:blipFill>
        <p:spPr>
          <a:xfrm>
            <a:off x="3813048" y="980086"/>
            <a:ext cx="5330952" cy="3564482"/>
          </a:xfrm>
          <a:prstGeom prst="rect">
            <a:avLst/>
          </a:prstGeom>
        </p:spPr>
      </p:pic>
      <p:sp>
        <p:nvSpPr>
          <p:cNvPr id="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4E0A4A-7E72-DB7F-79D7-133E7F6D91C3}"/>
              </a:ext>
            </a:extLst>
          </p:cNvPr>
          <p:cNvSpPr>
            <a:spLocks noGrp="1"/>
          </p:cNvSpPr>
          <p:nvPr>
            <p:ph type="title"/>
          </p:nvPr>
        </p:nvSpPr>
        <p:spPr>
          <a:xfrm>
            <a:off x="771525" y="1475449"/>
            <a:ext cx="1971675" cy="1910443"/>
          </a:xfrm>
          <a:noFill/>
        </p:spPr>
        <p:txBody>
          <a:bodyPr vert="horz" lIns="91440" tIns="45720" rIns="91440" bIns="45720" rtlCol="0" anchor="ctr">
            <a:normAutofit/>
          </a:bodyPr>
          <a:lstStyle/>
          <a:p>
            <a:pPr algn="ctr">
              <a:lnSpc>
                <a:spcPct val="90000"/>
              </a:lnSpc>
              <a:spcBef>
                <a:spcPct val="0"/>
              </a:spcBef>
            </a:pPr>
            <a:r>
              <a:rPr lang="en-US" sz="2700" kern="1200">
                <a:solidFill>
                  <a:srgbClr val="FFFFFF"/>
                </a:solidFill>
                <a:latin typeface="+mj-lt"/>
                <a:ea typeface="+mj-ea"/>
                <a:cs typeface="+mj-cs"/>
              </a:rPr>
              <a:t>What is the threat?</a:t>
            </a:r>
          </a:p>
        </p:txBody>
      </p:sp>
    </p:spTree>
    <p:extLst>
      <p:ext uri="{BB962C8B-B14F-4D97-AF65-F5344CB8AC3E}">
        <p14:creationId xmlns:p14="http://schemas.microsoft.com/office/powerpoint/2010/main" val="210396605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3CB2B-710A-B914-E487-AC4A2648DC28}"/>
              </a:ext>
            </a:extLst>
          </p:cNvPr>
          <p:cNvSpPr>
            <a:spLocks noGrp="1"/>
          </p:cNvSpPr>
          <p:nvPr>
            <p:ph type="title"/>
          </p:nvPr>
        </p:nvSpPr>
        <p:spPr/>
        <p:txBody>
          <a:bodyPr/>
          <a:lstStyle/>
          <a:p>
            <a:r>
              <a:rPr lang="en-US" dirty="0"/>
              <a:t>Chemical and Biological Agents</a:t>
            </a:r>
          </a:p>
        </p:txBody>
      </p:sp>
      <p:sp>
        <p:nvSpPr>
          <p:cNvPr id="3" name="Text Placeholder 2">
            <a:extLst>
              <a:ext uri="{FF2B5EF4-FFF2-40B4-BE49-F238E27FC236}">
                <a16:creationId xmlns:a16="http://schemas.microsoft.com/office/drawing/2014/main" id="{90814D60-5009-2102-829D-C85C7C67A248}"/>
              </a:ext>
            </a:extLst>
          </p:cNvPr>
          <p:cNvSpPr>
            <a:spLocks noGrp="1"/>
          </p:cNvSpPr>
          <p:nvPr>
            <p:ph type="body" sz="half" idx="1"/>
          </p:nvPr>
        </p:nvSpPr>
        <p:spPr>
          <a:xfrm>
            <a:off x="457200" y="1123950"/>
            <a:ext cx="8330184" cy="3276600"/>
          </a:xfrm>
        </p:spPr>
        <p:txBody>
          <a:bodyPr>
            <a:normAutofit/>
          </a:bodyPr>
          <a:lstStyle/>
          <a:p>
            <a:r>
              <a:rPr lang="en-US" sz="2000" dirty="0"/>
              <a:t>North Korea:</a:t>
            </a:r>
          </a:p>
          <a:p>
            <a:pPr lvl="1"/>
            <a:r>
              <a:rPr lang="en-US" sz="2000" dirty="0"/>
              <a:t>Never ratified or signed the Chemical Weapons Convention</a:t>
            </a:r>
          </a:p>
          <a:p>
            <a:pPr lvl="1"/>
            <a:r>
              <a:rPr lang="en-US" sz="2000" b="0" i="0" dirty="0">
                <a:effectLst/>
                <a:latin typeface="TimesNewRomanPSMT"/>
              </a:rPr>
              <a:t>Chemical weapons arsenal: nerve agents, blister agents, blood agents, choking agents, and riot-control agents</a:t>
            </a:r>
          </a:p>
          <a:p>
            <a:pPr lvl="1"/>
            <a:r>
              <a:rPr lang="en-US" sz="2000" b="0" i="0" dirty="0">
                <a:effectLst/>
                <a:latin typeface="TimesNewRomanPSMT"/>
              </a:rPr>
              <a:t>2.5-5K tons</a:t>
            </a:r>
          </a:p>
          <a:p>
            <a:pPr lvl="1"/>
            <a:r>
              <a:rPr lang="en-US" sz="2000" b="0" i="0" dirty="0">
                <a:effectLst/>
                <a:latin typeface="TimesNewRomanPSMT"/>
              </a:rPr>
              <a:t>Delivery methods: artillery, rockets, aircraft, ballistic missiles, &amp; naval </a:t>
            </a:r>
          </a:p>
          <a:p>
            <a:endParaRPr lang="en-US" sz="2000" dirty="0"/>
          </a:p>
        </p:txBody>
      </p:sp>
    </p:spTree>
    <p:extLst>
      <p:ext uri="{BB962C8B-B14F-4D97-AF65-F5344CB8AC3E}">
        <p14:creationId xmlns:p14="http://schemas.microsoft.com/office/powerpoint/2010/main" val="302268293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3851978" cy="5153736"/>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a:extLst>
              <a:ext uri="{FF2B5EF4-FFF2-40B4-BE49-F238E27FC236}">
                <a16:creationId xmlns:a16="http://schemas.microsoft.com/office/drawing/2014/main" id="{0A1752E3-5307-691A-0F0A-8315B03032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9710"/>
          <a:stretch/>
        </p:blipFill>
        <p:spPr bwMode="auto">
          <a:xfrm>
            <a:off x="2186591" y="10"/>
            <a:ext cx="6957409" cy="51434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EE35550-7684-9B63-062D-2D939A1A8E26}"/>
              </a:ext>
            </a:extLst>
          </p:cNvPr>
          <p:cNvSpPr>
            <a:spLocks noGrp="1"/>
          </p:cNvSpPr>
          <p:nvPr>
            <p:ph type="title"/>
          </p:nvPr>
        </p:nvSpPr>
        <p:spPr>
          <a:xfrm>
            <a:off x="496437" y="2139285"/>
            <a:ext cx="2371455" cy="1980186"/>
          </a:xfrm>
        </p:spPr>
        <p:txBody>
          <a:bodyPr vert="horz" lIns="91440" tIns="45720" rIns="91440" bIns="45720" rtlCol="0" anchor="b">
            <a:normAutofit/>
          </a:bodyPr>
          <a:lstStyle/>
          <a:p>
            <a:pPr>
              <a:lnSpc>
                <a:spcPct val="90000"/>
              </a:lnSpc>
              <a:spcBef>
                <a:spcPct val="0"/>
              </a:spcBef>
            </a:pPr>
            <a:r>
              <a:rPr lang="en-US" sz="2700" kern="1200">
                <a:solidFill>
                  <a:schemeClr val="tx1">
                    <a:lumMod val="85000"/>
                    <a:lumOff val="15000"/>
                  </a:schemeClr>
                </a:solidFill>
                <a:latin typeface="+mj-lt"/>
                <a:ea typeface="+mj-ea"/>
                <a:cs typeface="+mj-cs"/>
              </a:rPr>
              <a:t>What is the threat?</a:t>
            </a:r>
          </a:p>
        </p:txBody>
      </p:sp>
    </p:spTree>
    <p:extLst>
      <p:ext uri="{BB962C8B-B14F-4D97-AF65-F5344CB8AC3E}">
        <p14:creationId xmlns:p14="http://schemas.microsoft.com/office/powerpoint/2010/main" val="429163726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Diagram, schematic&#10;&#10;Description automatically generated">
            <a:extLst>
              <a:ext uri="{FF2B5EF4-FFF2-40B4-BE49-F238E27FC236}">
                <a16:creationId xmlns:a16="http://schemas.microsoft.com/office/drawing/2014/main" id="{BF9AE14E-9BDA-03A7-035C-1E19499F67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 t="16127" r="-11" b="1419"/>
          <a:stretch/>
        </p:blipFill>
        <p:spPr>
          <a:xfrm>
            <a:off x="20" y="961"/>
            <a:ext cx="9143980" cy="5142539"/>
          </a:xfrm>
          <a:prstGeom prst="rect">
            <a:avLst/>
          </a:prstGeom>
        </p:spPr>
      </p:pic>
      <p:sp>
        <p:nvSpPr>
          <p:cNvPr id="8" name="TextBox 7">
            <a:extLst>
              <a:ext uri="{FF2B5EF4-FFF2-40B4-BE49-F238E27FC236}">
                <a16:creationId xmlns:a16="http://schemas.microsoft.com/office/drawing/2014/main" id="{631D7A75-584E-752D-E35D-D6E0FA81158E}"/>
              </a:ext>
            </a:extLst>
          </p:cNvPr>
          <p:cNvSpPr txBox="1"/>
          <p:nvPr/>
        </p:nvSpPr>
        <p:spPr>
          <a:xfrm>
            <a:off x="6016751" y="356616"/>
            <a:ext cx="2904511" cy="36933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12700" cap="flat">
            <a:noFill/>
            <a:miter lim="400000"/>
          </a:ln>
          <a:effectLst>
            <a:softEdge rad="12700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IRAN’S MISSILE PROGRAM</a:t>
            </a:r>
            <a:r>
              <a:rPr lang="en-US" baseline="30000" dirty="0"/>
              <a:t> 1</a:t>
            </a:r>
            <a:endParaRPr kumimoji="0" lang="en-US" sz="1800" b="1"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pic>
        <p:nvPicPr>
          <p:cNvPr id="5122" name="Picture 2">
            <a:extLst>
              <a:ext uri="{FF2B5EF4-FFF2-40B4-BE49-F238E27FC236}">
                <a16:creationId xmlns:a16="http://schemas.microsoft.com/office/drawing/2014/main" id="{B8FDE869-2108-96A6-C2E1-C469999726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28" y="356616"/>
            <a:ext cx="2763113" cy="4434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46032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Diagram&#10;&#10;Description automatically generated">
            <a:extLst>
              <a:ext uri="{FF2B5EF4-FFF2-40B4-BE49-F238E27FC236}">
                <a16:creationId xmlns:a16="http://schemas.microsoft.com/office/drawing/2014/main" id="{D60DCDF5-3487-BC83-8743-1DB27FFEDE3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028" b="2570"/>
          <a:stretch/>
        </p:blipFill>
        <p:spPr>
          <a:xfrm>
            <a:off x="20" y="961"/>
            <a:ext cx="9143980" cy="5142539"/>
          </a:xfrm>
          <a:prstGeom prst="rect">
            <a:avLst/>
          </a:prstGeom>
        </p:spPr>
      </p:pic>
      <p:pic>
        <p:nvPicPr>
          <p:cNvPr id="7170" name="Picture 2">
            <a:extLst>
              <a:ext uri="{FF2B5EF4-FFF2-40B4-BE49-F238E27FC236}">
                <a16:creationId xmlns:a16="http://schemas.microsoft.com/office/drawing/2014/main" id="{E6119461-A78D-3D12-929F-CC7B752653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278" t="8889" r="41249" b="31624"/>
          <a:stretch/>
        </p:blipFill>
        <p:spPr bwMode="auto">
          <a:xfrm>
            <a:off x="0" y="2082800"/>
            <a:ext cx="2603500" cy="305973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45A66F1-12FD-E57C-26D6-96961ABA5CF7}"/>
              </a:ext>
            </a:extLst>
          </p:cNvPr>
          <p:cNvSpPr txBox="1"/>
          <p:nvPr/>
        </p:nvSpPr>
        <p:spPr>
          <a:xfrm>
            <a:off x="5588000" y="178816"/>
            <a:ext cx="3157415" cy="36933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12700" cap="flat">
            <a:noFill/>
            <a:miter lim="400000"/>
          </a:ln>
          <a:effectLst>
            <a:softEdge rad="12700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RUSSIA’S MISSILE PROGRAM</a:t>
            </a:r>
            <a:r>
              <a:rPr lang="en-US" baseline="30000" dirty="0"/>
              <a:t> 2</a:t>
            </a:r>
            <a:endParaRPr kumimoji="0" lang="en-US" sz="1800" b="1"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301712420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73CA885-F721-AA22-FB93-A8B2527F4BA9}"/>
              </a:ext>
            </a:extLst>
          </p:cNvPr>
          <p:cNvSpPr/>
          <p:nvPr/>
        </p:nvSpPr>
        <p:spPr>
          <a:xfrm>
            <a:off x="3153847" y="667512"/>
            <a:ext cx="1198697" cy="4288536"/>
          </a:xfrm>
          <a:prstGeom prst="rect">
            <a:avLst/>
          </a:prstGeom>
          <a:solidFill>
            <a:srgbClr val="FFFFFF"/>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endParaRPr>
          </a:p>
        </p:txBody>
      </p:sp>
      <p:sp useBgFill="1">
        <p:nvSpPr>
          <p:cNvPr id="4136" name="Rectangle 4135">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EC941CE9-2EC1-340B-88F4-9D06B576010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898"/>
          <a:stretch/>
        </p:blipFill>
        <p:spPr bwMode="auto">
          <a:xfrm>
            <a:off x="2752344" y="57386"/>
            <a:ext cx="6375861" cy="5053903"/>
          </a:xfrm>
          <a:prstGeom prst="rect">
            <a:avLst/>
          </a:prstGeom>
          <a:noFill/>
          <a:extLst>
            <a:ext uri="{909E8E84-426E-40DD-AFC4-6F175D3DCCD1}">
              <a14:hiddenFill xmlns:a14="http://schemas.microsoft.com/office/drawing/2010/main">
                <a:solidFill>
                  <a:srgbClr val="FFFFFF"/>
                </a:solidFill>
              </a14:hiddenFill>
            </a:ext>
          </a:extLst>
        </p:spPr>
      </p:pic>
      <p:sp useBgFill="1">
        <p:nvSpPr>
          <p:cNvPr id="4137" name="Freeform: Shape 4136">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754" cy="51435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38" name="Freeform: Shape 4137">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34896" cy="51435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23CBBF0-BB4F-C6EB-50F3-417178A33663}"/>
              </a:ext>
            </a:extLst>
          </p:cNvPr>
          <p:cNvSpPr>
            <a:spLocks noGrp="1"/>
          </p:cNvSpPr>
          <p:nvPr>
            <p:ph type="title"/>
          </p:nvPr>
        </p:nvSpPr>
        <p:spPr>
          <a:xfrm>
            <a:off x="278320" y="870966"/>
            <a:ext cx="2578608" cy="929259"/>
          </a:xfrm>
        </p:spPr>
        <p:txBody>
          <a:bodyPr vert="horz" lIns="91440" tIns="45720" rIns="91440" bIns="45720" rtlCol="0" anchor="ctr">
            <a:normAutofit/>
          </a:bodyPr>
          <a:lstStyle/>
          <a:p>
            <a:pPr>
              <a:lnSpc>
                <a:spcPct val="90000"/>
              </a:lnSpc>
              <a:spcBef>
                <a:spcPct val="0"/>
              </a:spcBef>
            </a:pPr>
            <a:r>
              <a:rPr lang="en-US" sz="2100" kern="1200" dirty="0">
                <a:solidFill>
                  <a:schemeClr val="tx1"/>
                </a:solidFill>
                <a:latin typeface="+mj-lt"/>
                <a:ea typeface="+mj-ea"/>
                <a:cs typeface="+mj-cs"/>
              </a:rPr>
              <a:t>What is the threat?</a:t>
            </a:r>
          </a:p>
        </p:txBody>
      </p:sp>
      <p:sp>
        <p:nvSpPr>
          <p:cNvPr id="4139" name="Rectangle 4138">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69909"/>
            <a:ext cx="96012" cy="490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40" name="Rectangle 413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6919" y="1832610"/>
            <a:ext cx="253746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00" name="Picture 4">
            <a:extLst>
              <a:ext uri="{FF2B5EF4-FFF2-40B4-BE49-F238E27FC236}">
                <a16:creationId xmlns:a16="http://schemas.microsoft.com/office/drawing/2014/main" id="{F6D48FF7-C0F9-DDFE-19F2-6D3C9157CB7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994" t="-2563" r="2295" b="2563"/>
          <a:stretch/>
        </p:blipFill>
        <p:spPr bwMode="auto">
          <a:xfrm>
            <a:off x="0" y="2671190"/>
            <a:ext cx="3904488" cy="241492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D8BDB34-F213-05D5-5C8C-993161C5181A}"/>
              </a:ext>
            </a:extLst>
          </p:cNvPr>
          <p:cNvSpPr txBox="1"/>
          <p:nvPr/>
        </p:nvSpPr>
        <p:spPr>
          <a:xfrm>
            <a:off x="7892562" y="57386"/>
            <a:ext cx="34907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aseline="30000" dirty="0"/>
              <a:t>3</a:t>
            </a:r>
            <a:endParaRPr lang="en-US" dirty="0"/>
          </a:p>
        </p:txBody>
      </p:sp>
    </p:spTree>
    <p:extLst>
      <p:ext uri="{BB962C8B-B14F-4D97-AF65-F5344CB8AC3E}">
        <p14:creationId xmlns:p14="http://schemas.microsoft.com/office/powerpoint/2010/main" val="184070499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Map&#10;&#10;Description automatically generated with medium confidence">
            <a:extLst>
              <a:ext uri="{FF2B5EF4-FFF2-40B4-BE49-F238E27FC236}">
                <a16:creationId xmlns:a16="http://schemas.microsoft.com/office/drawing/2014/main" id="{9C0069F8-25F1-BBD4-599E-0DB010DE231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 t="12510" r="-13" b="5088"/>
          <a:stretch/>
        </p:blipFill>
        <p:spPr>
          <a:xfrm>
            <a:off x="20" y="961"/>
            <a:ext cx="9143980" cy="5142539"/>
          </a:xfrm>
          <a:prstGeom prst="rect">
            <a:avLst/>
          </a:prstGeom>
        </p:spPr>
      </p:pic>
      <p:sp>
        <p:nvSpPr>
          <p:cNvPr id="7" name="TextBox 6">
            <a:extLst>
              <a:ext uri="{FF2B5EF4-FFF2-40B4-BE49-F238E27FC236}">
                <a16:creationId xmlns:a16="http://schemas.microsoft.com/office/drawing/2014/main" id="{C66AE394-BA39-8D7B-6133-8D3D4B6D4955}"/>
              </a:ext>
            </a:extLst>
          </p:cNvPr>
          <p:cNvSpPr txBox="1"/>
          <p:nvPr/>
        </p:nvSpPr>
        <p:spPr>
          <a:xfrm>
            <a:off x="5421758" y="752475"/>
            <a:ext cx="3721099" cy="44627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12700" cap="flat">
            <a:noFill/>
            <a:miter lim="400000"/>
          </a:ln>
          <a:effectLst>
            <a:softEdge rad="12700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spcBef>
                <a:spcPts val="0"/>
              </a:spcBef>
              <a:spcAft>
                <a:spcPts val="600"/>
              </a:spcAft>
              <a:buClrTx/>
              <a:buSzTx/>
              <a:buFontTx/>
              <a:buNone/>
              <a:tabLst/>
            </a:pPr>
            <a:r>
              <a:rPr kumimoji="0" lang="en-US" b="1"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NORTH KOREAN MISSILE PROGRAM</a:t>
            </a:r>
            <a:r>
              <a:rPr lang="en-US" baseline="30000" dirty="0"/>
              <a:t> 4</a:t>
            </a:r>
            <a:endParaRPr kumimoji="0" lang="en-US" b="1"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pic>
        <p:nvPicPr>
          <p:cNvPr id="6146" name="Picture 2" descr="A Hwasong-15 intercontinental ballistic missile (ICBM) is launched at Pyongyang International Airport, in Pyongyang, North Korea February 18, 2023 in this photo released by North Korea's Korean Central News Agency (KCNA). KCNA via REUTERS ATTENTION EDITORS - THIS IMAGE WAS PROVIDED BY A THIRD PARTY. REUTERS IS UNABLE TO INDEPENDENTLY VERIFY THIS IMAGE. NO THIRD PARTY SALES. SOUTH KOREA OUT. NO COMMERCIAL OR EDITORIAL SALES IN SOUTH KOREA. TPX IMAGES OF THE DAY">
            <a:extLst>
              <a:ext uri="{FF2B5EF4-FFF2-40B4-BE49-F238E27FC236}">
                <a16:creationId xmlns:a16="http://schemas.microsoft.com/office/drawing/2014/main" id="{1D3AE759-3A64-2CC2-2CA3-CD1840F32D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26" t="20241" r="44459" b="4664"/>
          <a:stretch/>
        </p:blipFill>
        <p:spPr bwMode="auto">
          <a:xfrm>
            <a:off x="0" y="1473200"/>
            <a:ext cx="2311400" cy="3669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53934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txBox="1">
            <a:spLocks noGrp="1"/>
          </p:cNvSpPr>
          <p:nvPr>
            <p:ph type="title"/>
          </p:nvPr>
        </p:nvSpPr>
        <p:spPr>
          <a:prstGeom prst="rect">
            <a:avLst/>
          </a:prstGeom>
        </p:spPr>
        <p:txBody>
          <a:bodyPr/>
          <a:lstStyle>
            <a:lvl1pPr>
              <a:defRPr>
                <a:solidFill>
                  <a:srgbClr val="092068"/>
                </a:solidFill>
              </a:defRPr>
            </a:lvl1pPr>
          </a:lstStyle>
          <a:p>
            <a:r>
              <a:rPr lang="en-US" dirty="0"/>
              <a:t>Missiles</a:t>
            </a:r>
            <a:endParaRPr dirty="0"/>
          </a:p>
        </p:txBody>
      </p:sp>
      <p:sp>
        <p:nvSpPr>
          <p:cNvPr id="128" name="Slide Number Placeholder 4"/>
          <p:cNvSpPr txBox="1">
            <a:spLocks noGrp="1"/>
          </p:cNvSpPr>
          <p:nvPr>
            <p:ph type="sldNum" sz="quarter" idx="2"/>
          </p:nvPr>
        </p:nvSpPr>
        <p:spPr>
          <a:xfrm>
            <a:off x="8878925" y="138182"/>
            <a:ext cx="188875"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18</a:t>
            </a:fld>
            <a:endParaRPr/>
          </a:p>
        </p:txBody>
      </p:sp>
      <p:pic>
        <p:nvPicPr>
          <p:cNvPr id="3" name="Picture 2">
            <a:extLst>
              <a:ext uri="{FF2B5EF4-FFF2-40B4-BE49-F238E27FC236}">
                <a16:creationId xmlns:a16="http://schemas.microsoft.com/office/drawing/2014/main" id="{D4A8775B-E930-5E62-C1F3-943BE005D80E}"/>
              </a:ext>
            </a:extLst>
          </p:cNvPr>
          <p:cNvPicPr>
            <a:picLocks noChangeAspect="1"/>
          </p:cNvPicPr>
          <p:nvPr/>
        </p:nvPicPr>
        <p:blipFill rotWithShape="1">
          <a:blip r:embed="rId3"/>
          <a:srcRect t="9775" r="7729" b="5977"/>
          <a:stretch/>
        </p:blipFill>
        <p:spPr>
          <a:xfrm>
            <a:off x="3621024" y="1058760"/>
            <a:ext cx="5065776" cy="1022120"/>
          </a:xfrm>
          <a:prstGeom prst="rect">
            <a:avLst/>
          </a:prstGeom>
        </p:spPr>
      </p:pic>
    </p:spTree>
    <p:extLst>
      <p:ext uri="{BB962C8B-B14F-4D97-AF65-F5344CB8AC3E}">
        <p14:creationId xmlns:p14="http://schemas.microsoft.com/office/powerpoint/2010/main" val="143779543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txBox="1">
            <a:spLocks noGrp="1"/>
          </p:cNvSpPr>
          <p:nvPr>
            <p:ph type="title"/>
          </p:nvPr>
        </p:nvSpPr>
        <p:spPr>
          <a:prstGeom prst="rect">
            <a:avLst/>
          </a:prstGeom>
        </p:spPr>
        <p:txBody>
          <a:bodyPr/>
          <a:lstStyle>
            <a:lvl1pPr>
              <a:defRPr>
                <a:solidFill>
                  <a:srgbClr val="092068"/>
                </a:solidFill>
              </a:defRPr>
            </a:lvl1pPr>
          </a:lstStyle>
          <a:p>
            <a:r>
              <a:rPr lang="en-US" dirty="0"/>
              <a:t>Missiles </a:t>
            </a:r>
            <a:r>
              <a:rPr lang="en-US" sz="1600" dirty="0"/>
              <a:t>(cont’d)</a:t>
            </a:r>
            <a:endParaRPr lang="en-US" dirty="0"/>
          </a:p>
        </p:txBody>
      </p:sp>
      <p:sp>
        <p:nvSpPr>
          <p:cNvPr id="128" name="Slide Number Placeholder 4"/>
          <p:cNvSpPr txBox="1">
            <a:spLocks noGrp="1"/>
          </p:cNvSpPr>
          <p:nvPr>
            <p:ph type="sldNum" sz="quarter" idx="2"/>
          </p:nvPr>
        </p:nvSpPr>
        <p:spPr>
          <a:xfrm>
            <a:off x="8878925" y="138182"/>
            <a:ext cx="188875"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19</a:t>
            </a:fld>
            <a:endParaRPr/>
          </a:p>
        </p:txBody>
      </p:sp>
      <p:pic>
        <p:nvPicPr>
          <p:cNvPr id="3" name="Picture 2">
            <a:extLst>
              <a:ext uri="{FF2B5EF4-FFF2-40B4-BE49-F238E27FC236}">
                <a16:creationId xmlns:a16="http://schemas.microsoft.com/office/drawing/2014/main" id="{D4A8775B-E930-5E62-C1F3-943BE005D80E}"/>
              </a:ext>
            </a:extLst>
          </p:cNvPr>
          <p:cNvPicPr>
            <a:picLocks noChangeAspect="1"/>
          </p:cNvPicPr>
          <p:nvPr/>
        </p:nvPicPr>
        <p:blipFill rotWithShape="1">
          <a:blip r:embed="rId3">
            <a:alphaModFix amt="25000"/>
          </a:blip>
          <a:srcRect t="9775" r="7729" b="5977"/>
          <a:stretch/>
        </p:blipFill>
        <p:spPr>
          <a:xfrm>
            <a:off x="3621024" y="1058760"/>
            <a:ext cx="5065776" cy="1022120"/>
          </a:xfrm>
          <a:prstGeom prst="rect">
            <a:avLst/>
          </a:prstGeom>
        </p:spPr>
      </p:pic>
      <p:pic>
        <p:nvPicPr>
          <p:cNvPr id="7" name="Picture 6">
            <a:extLst>
              <a:ext uri="{FF2B5EF4-FFF2-40B4-BE49-F238E27FC236}">
                <a16:creationId xmlns:a16="http://schemas.microsoft.com/office/drawing/2014/main" id="{DA1566BD-EED3-81F1-B580-D3C884DD7A3F}"/>
              </a:ext>
            </a:extLst>
          </p:cNvPr>
          <p:cNvPicPr>
            <a:picLocks noChangeAspect="1"/>
          </p:cNvPicPr>
          <p:nvPr/>
        </p:nvPicPr>
        <p:blipFill>
          <a:blip r:embed="rId4"/>
          <a:stretch>
            <a:fillRect/>
          </a:stretch>
        </p:blipFill>
        <p:spPr>
          <a:xfrm>
            <a:off x="457200" y="2132184"/>
            <a:ext cx="5572903" cy="1190791"/>
          </a:xfrm>
          <a:prstGeom prst="rect">
            <a:avLst/>
          </a:prstGeom>
        </p:spPr>
      </p:pic>
    </p:spTree>
    <p:extLst>
      <p:ext uri="{BB962C8B-B14F-4D97-AF65-F5344CB8AC3E}">
        <p14:creationId xmlns:p14="http://schemas.microsoft.com/office/powerpoint/2010/main" val="262196305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txBox="1">
            <a:spLocks noGrp="1"/>
          </p:cNvSpPr>
          <p:nvPr>
            <p:ph type="title"/>
          </p:nvPr>
        </p:nvSpPr>
        <p:spPr>
          <a:prstGeom prst="rect">
            <a:avLst/>
          </a:prstGeom>
        </p:spPr>
        <p:txBody>
          <a:bodyPr/>
          <a:lstStyle>
            <a:lvl1pPr>
              <a:defRPr>
                <a:solidFill>
                  <a:srgbClr val="092068"/>
                </a:solidFill>
              </a:defRPr>
            </a:lvl1pPr>
          </a:lstStyle>
          <a:p>
            <a:r>
              <a:rPr lang="en-US" dirty="0"/>
              <a:t>Missiles </a:t>
            </a:r>
            <a:r>
              <a:rPr lang="en-US" sz="1600" dirty="0"/>
              <a:t>(cont’d)</a:t>
            </a:r>
            <a:endParaRPr dirty="0"/>
          </a:p>
        </p:txBody>
      </p:sp>
      <p:sp>
        <p:nvSpPr>
          <p:cNvPr id="128" name="Slide Number Placeholder 4"/>
          <p:cNvSpPr txBox="1">
            <a:spLocks noGrp="1"/>
          </p:cNvSpPr>
          <p:nvPr>
            <p:ph type="sldNum" sz="quarter" idx="2"/>
          </p:nvPr>
        </p:nvSpPr>
        <p:spPr>
          <a:xfrm>
            <a:off x="8878925" y="138182"/>
            <a:ext cx="188875"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20</a:t>
            </a:fld>
            <a:endParaRPr/>
          </a:p>
        </p:txBody>
      </p:sp>
      <p:pic>
        <p:nvPicPr>
          <p:cNvPr id="3" name="Picture 2">
            <a:extLst>
              <a:ext uri="{FF2B5EF4-FFF2-40B4-BE49-F238E27FC236}">
                <a16:creationId xmlns:a16="http://schemas.microsoft.com/office/drawing/2014/main" id="{D4A8775B-E930-5E62-C1F3-943BE005D80E}"/>
              </a:ext>
            </a:extLst>
          </p:cNvPr>
          <p:cNvPicPr>
            <a:picLocks noChangeAspect="1"/>
          </p:cNvPicPr>
          <p:nvPr/>
        </p:nvPicPr>
        <p:blipFill rotWithShape="1">
          <a:blip r:embed="rId3">
            <a:alphaModFix amt="25000"/>
          </a:blip>
          <a:srcRect t="9775" r="7729" b="5977"/>
          <a:stretch/>
        </p:blipFill>
        <p:spPr>
          <a:xfrm>
            <a:off x="3621024" y="1058760"/>
            <a:ext cx="5065776" cy="1022120"/>
          </a:xfrm>
          <a:prstGeom prst="rect">
            <a:avLst/>
          </a:prstGeom>
        </p:spPr>
      </p:pic>
      <p:pic>
        <p:nvPicPr>
          <p:cNvPr id="7" name="Picture 6">
            <a:extLst>
              <a:ext uri="{FF2B5EF4-FFF2-40B4-BE49-F238E27FC236}">
                <a16:creationId xmlns:a16="http://schemas.microsoft.com/office/drawing/2014/main" id="{DA1566BD-EED3-81F1-B580-D3C884DD7A3F}"/>
              </a:ext>
            </a:extLst>
          </p:cNvPr>
          <p:cNvPicPr>
            <a:picLocks noChangeAspect="1"/>
          </p:cNvPicPr>
          <p:nvPr/>
        </p:nvPicPr>
        <p:blipFill>
          <a:blip r:embed="rId4">
            <a:alphaModFix amt="25000"/>
          </a:blip>
          <a:stretch>
            <a:fillRect/>
          </a:stretch>
        </p:blipFill>
        <p:spPr>
          <a:xfrm>
            <a:off x="457200" y="2132184"/>
            <a:ext cx="5572903" cy="1190791"/>
          </a:xfrm>
          <a:prstGeom prst="rect">
            <a:avLst/>
          </a:prstGeom>
        </p:spPr>
      </p:pic>
      <p:pic>
        <p:nvPicPr>
          <p:cNvPr id="11" name="Picture 10">
            <a:extLst>
              <a:ext uri="{FF2B5EF4-FFF2-40B4-BE49-F238E27FC236}">
                <a16:creationId xmlns:a16="http://schemas.microsoft.com/office/drawing/2014/main" id="{9416F71D-43D6-B0B9-223E-03074A93E780}"/>
              </a:ext>
            </a:extLst>
          </p:cNvPr>
          <p:cNvPicPr>
            <a:picLocks noChangeAspect="1"/>
          </p:cNvPicPr>
          <p:nvPr/>
        </p:nvPicPr>
        <p:blipFill>
          <a:blip r:embed="rId5"/>
          <a:stretch>
            <a:fillRect/>
          </a:stretch>
        </p:blipFill>
        <p:spPr>
          <a:xfrm>
            <a:off x="2942423" y="3321399"/>
            <a:ext cx="5744377" cy="1143160"/>
          </a:xfrm>
          <a:prstGeom prst="rect">
            <a:avLst/>
          </a:prstGeom>
        </p:spPr>
      </p:pic>
    </p:spTree>
    <p:extLst>
      <p:ext uri="{BB962C8B-B14F-4D97-AF65-F5344CB8AC3E}">
        <p14:creationId xmlns:p14="http://schemas.microsoft.com/office/powerpoint/2010/main" val="3909864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txBox="1">
            <a:spLocks noGrp="1"/>
          </p:cNvSpPr>
          <p:nvPr>
            <p:ph type="title"/>
          </p:nvPr>
        </p:nvSpPr>
        <p:spPr>
          <a:prstGeom prst="rect">
            <a:avLst/>
          </a:prstGeom>
        </p:spPr>
        <p:txBody>
          <a:bodyPr/>
          <a:lstStyle>
            <a:lvl1pPr>
              <a:defRPr>
                <a:solidFill>
                  <a:srgbClr val="092068"/>
                </a:solidFill>
              </a:defRPr>
            </a:lvl1pPr>
          </a:lstStyle>
          <a:p>
            <a:r>
              <a:rPr lang="en-US" dirty="0"/>
              <a:t>Missiles </a:t>
            </a:r>
            <a:r>
              <a:rPr lang="en-US" sz="1600" dirty="0"/>
              <a:t>(cont’d)</a:t>
            </a:r>
            <a:endParaRPr dirty="0"/>
          </a:p>
        </p:txBody>
      </p:sp>
      <p:sp>
        <p:nvSpPr>
          <p:cNvPr id="128" name="Slide Number Placeholder 4"/>
          <p:cNvSpPr txBox="1">
            <a:spLocks noGrp="1"/>
          </p:cNvSpPr>
          <p:nvPr>
            <p:ph type="sldNum" sz="quarter" idx="2"/>
          </p:nvPr>
        </p:nvSpPr>
        <p:spPr>
          <a:xfrm>
            <a:off x="8878925" y="138182"/>
            <a:ext cx="188875"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21</a:t>
            </a:fld>
            <a:endParaRPr/>
          </a:p>
        </p:txBody>
      </p:sp>
      <p:pic>
        <p:nvPicPr>
          <p:cNvPr id="3" name="Picture 2">
            <a:extLst>
              <a:ext uri="{FF2B5EF4-FFF2-40B4-BE49-F238E27FC236}">
                <a16:creationId xmlns:a16="http://schemas.microsoft.com/office/drawing/2014/main" id="{D4A8775B-E930-5E62-C1F3-943BE005D80E}"/>
              </a:ext>
            </a:extLst>
          </p:cNvPr>
          <p:cNvPicPr>
            <a:picLocks noChangeAspect="1"/>
          </p:cNvPicPr>
          <p:nvPr/>
        </p:nvPicPr>
        <p:blipFill rotWithShape="1">
          <a:blip r:embed="rId3">
            <a:alphaModFix amt="25000"/>
          </a:blip>
          <a:srcRect t="9775" r="7729" b="5977"/>
          <a:stretch/>
        </p:blipFill>
        <p:spPr>
          <a:xfrm>
            <a:off x="3621024" y="1058760"/>
            <a:ext cx="5065776" cy="1022120"/>
          </a:xfrm>
          <a:prstGeom prst="rect">
            <a:avLst/>
          </a:prstGeom>
        </p:spPr>
      </p:pic>
      <p:pic>
        <p:nvPicPr>
          <p:cNvPr id="7" name="Picture 6">
            <a:extLst>
              <a:ext uri="{FF2B5EF4-FFF2-40B4-BE49-F238E27FC236}">
                <a16:creationId xmlns:a16="http://schemas.microsoft.com/office/drawing/2014/main" id="{DA1566BD-EED3-81F1-B580-D3C884DD7A3F}"/>
              </a:ext>
            </a:extLst>
          </p:cNvPr>
          <p:cNvPicPr>
            <a:picLocks noChangeAspect="1"/>
          </p:cNvPicPr>
          <p:nvPr/>
        </p:nvPicPr>
        <p:blipFill>
          <a:blip r:embed="rId4">
            <a:alphaModFix amt="25000"/>
          </a:blip>
          <a:stretch>
            <a:fillRect/>
          </a:stretch>
        </p:blipFill>
        <p:spPr>
          <a:xfrm>
            <a:off x="457200" y="2132184"/>
            <a:ext cx="5572903" cy="1190791"/>
          </a:xfrm>
          <a:prstGeom prst="rect">
            <a:avLst/>
          </a:prstGeom>
        </p:spPr>
      </p:pic>
      <p:pic>
        <p:nvPicPr>
          <p:cNvPr id="11" name="Picture 10">
            <a:extLst>
              <a:ext uri="{FF2B5EF4-FFF2-40B4-BE49-F238E27FC236}">
                <a16:creationId xmlns:a16="http://schemas.microsoft.com/office/drawing/2014/main" id="{9416F71D-43D6-B0B9-223E-03074A93E780}"/>
              </a:ext>
            </a:extLst>
          </p:cNvPr>
          <p:cNvPicPr>
            <a:picLocks noChangeAspect="1"/>
          </p:cNvPicPr>
          <p:nvPr/>
        </p:nvPicPr>
        <p:blipFill>
          <a:blip r:embed="rId5">
            <a:alphaModFix amt="25000"/>
          </a:blip>
          <a:stretch>
            <a:fillRect/>
          </a:stretch>
        </p:blipFill>
        <p:spPr>
          <a:xfrm>
            <a:off x="2942423" y="3321399"/>
            <a:ext cx="5744377" cy="1143160"/>
          </a:xfrm>
          <a:prstGeom prst="rect">
            <a:avLst/>
          </a:prstGeom>
        </p:spPr>
      </p:pic>
      <p:pic>
        <p:nvPicPr>
          <p:cNvPr id="4" name="Picture 3">
            <a:extLst>
              <a:ext uri="{FF2B5EF4-FFF2-40B4-BE49-F238E27FC236}">
                <a16:creationId xmlns:a16="http://schemas.microsoft.com/office/drawing/2014/main" id="{359230CC-7038-5E0A-1E04-6940C063B3B0}"/>
              </a:ext>
            </a:extLst>
          </p:cNvPr>
          <p:cNvPicPr>
            <a:picLocks noChangeAspect="1"/>
          </p:cNvPicPr>
          <p:nvPr/>
        </p:nvPicPr>
        <p:blipFill>
          <a:blip r:embed="rId6"/>
          <a:stretch>
            <a:fillRect/>
          </a:stretch>
        </p:blipFill>
        <p:spPr>
          <a:xfrm>
            <a:off x="883144" y="1400011"/>
            <a:ext cx="5658640" cy="1171739"/>
          </a:xfrm>
          <a:prstGeom prst="rect">
            <a:avLst/>
          </a:prstGeom>
        </p:spPr>
      </p:pic>
    </p:spTree>
    <p:extLst>
      <p:ext uri="{BB962C8B-B14F-4D97-AF65-F5344CB8AC3E}">
        <p14:creationId xmlns:p14="http://schemas.microsoft.com/office/powerpoint/2010/main" val="314512664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txBox="1">
            <a:spLocks noGrp="1"/>
          </p:cNvSpPr>
          <p:nvPr>
            <p:ph type="title"/>
          </p:nvPr>
        </p:nvSpPr>
        <p:spPr>
          <a:prstGeom prst="rect">
            <a:avLst/>
          </a:prstGeom>
        </p:spPr>
        <p:txBody>
          <a:bodyPr/>
          <a:lstStyle>
            <a:lvl1pPr>
              <a:defRPr>
                <a:solidFill>
                  <a:srgbClr val="092068"/>
                </a:solidFill>
              </a:defRPr>
            </a:lvl1pPr>
          </a:lstStyle>
          <a:p>
            <a:r>
              <a:rPr lang="en-US" dirty="0"/>
              <a:t>Missiles </a:t>
            </a:r>
            <a:r>
              <a:rPr lang="en-US" sz="1600" dirty="0"/>
              <a:t>(cont’d)</a:t>
            </a:r>
            <a:endParaRPr dirty="0"/>
          </a:p>
        </p:txBody>
      </p:sp>
      <p:sp>
        <p:nvSpPr>
          <p:cNvPr id="128" name="Slide Number Placeholder 4"/>
          <p:cNvSpPr txBox="1">
            <a:spLocks noGrp="1"/>
          </p:cNvSpPr>
          <p:nvPr>
            <p:ph type="sldNum" sz="quarter" idx="2"/>
          </p:nvPr>
        </p:nvSpPr>
        <p:spPr>
          <a:xfrm>
            <a:off x="8878925" y="138182"/>
            <a:ext cx="188875" cy="26497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22</a:t>
            </a:fld>
            <a:endParaRPr/>
          </a:p>
        </p:txBody>
      </p:sp>
      <p:pic>
        <p:nvPicPr>
          <p:cNvPr id="3" name="Picture 2">
            <a:extLst>
              <a:ext uri="{FF2B5EF4-FFF2-40B4-BE49-F238E27FC236}">
                <a16:creationId xmlns:a16="http://schemas.microsoft.com/office/drawing/2014/main" id="{D4A8775B-E930-5E62-C1F3-943BE005D80E}"/>
              </a:ext>
            </a:extLst>
          </p:cNvPr>
          <p:cNvPicPr>
            <a:picLocks noChangeAspect="1"/>
          </p:cNvPicPr>
          <p:nvPr/>
        </p:nvPicPr>
        <p:blipFill rotWithShape="1">
          <a:blip r:embed="rId3">
            <a:alphaModFix amt="25000"/>
          </a:blip>
          <a:srcRect t="9775" r="7729" b="5977"/>
          <a:stretch/>
        </p:blipFill>
        <p:spPr>
          <a:xfrm>
            <a:off x="3621024" y="1058760"/>
            <a:ext cx="5065776" cy="1022120"/>
          </a:xfrm>
          <a:prstGeom prst="rect">
            <a:avLst/>
          </a:prstGeom>
        </p:spPr>
      </p:pic>
      <p:pic>
        <p:nvPicPr>
          <p:cNvPr id="7" name="Picture 6">
            <a:extLst>
              <a:ext uri="{FF2B5EF4-FFF2-40B4-BE49-F238E27FC236}">
                <a16:creationId xmlns:a16="http://schemas.microsoft.com/office/drawing/2014/main" id="{DA1566BD-EED3-81F1-B580-D3C884DD7A3F}"/>
              </a:ext>
            </a:extLst>
          </p:cNvPr>
          <p:cNvPicPr>
            <a:picLocks noChangeAspect="1"/>
          </p:cNvPicPr>
          <p:nvPr/>
        </p:nvPicPr>
        <p:blipFill>
          <a:blip r:embed="rId4">
            <a:alphaModFix amt="25000"/>
          </a:blip>
          <a:stretch>
            <a:fillRect/>
          </a:stretch>
        </p:blipFill>
        <p:spPr>
          <a:xfrm>
            <a:off x="457200" y="2132184"/>
            <a:ext cx="5572903" cy="1190791"/>
          </a:xfrm>
          <a:prstGeom prst="rect">
            <a:avLst/>
          </a:prstGeom>
        </p:spPr>
      </p:pic>
      <p:pic>
        <p:nvPicPr>
          <p:cNvPr id="11" name="Picture 10">
            <a:extLst>
              <a:ext uri="{FF2B5EF4-FFF2-40B4-BE49-F238E27FC236}">
                <a16:creationId xmlns:a16="http://schemas.microsoft.com/office/drawing/2014/main" id="{9416F71D-43D6-B0B9-223E-03074A93E780}"/>
              </a:ext>
            </a:extLst>
          </p:cNvPr>
          <p:cNvPicPr>
            <a:picLocks noChangeAspect="1"/>
          </p:cNvPicPr>
          <p:nvPr/>
        </p:nvPicPr>
        <p:blipFill>
          <a:blip r:embed="rId5">
            <a:alphaModFix amt="25000"/>
          </a:blip>
          <a:stretch>
            <a:fillRect/>
          </a:stretch>
        </p:blipFill>
        <p:spPr>
          <a:xfrm>
            <a:off x="2942423" y="3321399"/>
            <a:ext cx="5744377" cy="1143160"/>
          </a:xfrm>
          <a:prstGeom prst="rect">
            <a:avLst/>
          </a:prstGeom>
        </p:spPr>
      </p:pic>
      <p:pic>
        <p:nvPicPr>
          <p:cNvPr id="4" name="Picture 3">
            <a:extLst>
              <a:ext uri="{FF2B5EF4-FFF2-40B4-BE49-F238E27FC236}">
                <a16:creationId xmlns:a16="http://schemas.microsoft.com/office/drawing/2014/main" id="{359230CC-7038-5E0A-1E04-6940C063B3B0}"/>
              </a:ext>
            </a:extLst>
          </p:cNvPr>
          <p:cNvPicPr>
            <a:picLocks noChangeAspect="1"/>
          </p:cNvPicPr>
          <p:nvPr/>
        </p:nvPicPr>
        <p:blipFill>
          <a:blip r:embed="rId6">
            <a:alphaModFix amt="25000"/>
          </a:blip>
          <a:stretch>
            <a:fillRect/>
          </a:stretch>
        </p:blipFill>
        <p:spPr>
          <a:xfrm>
            <a:off x="883144" y="1400011"/>
            <a:ext cx="5658640" cy="1171739"/>
          </a:xfrm>
          <a:prstGeom prst="rect">
            <a:avLst/>
          </a:prstGeom>
        </p:spPr>
      </p:pic>
      <p:pic>
        <p:nvPicPr>
          <p:cNvPr id="6" name="Picture 5">
            <a:extLst>
              <a:ext uri="{FF2B5EF4-FFF2-40B4-BE49-F238E27FC236}">
                <a16:creationId xmlns:a16="http://schemas.microsoft.com/office/drawing/2014/main" id="{373E6F32-B8E9-85C1-4171-5D0CE32AFBB7}"/>
              </a:ext>
            </a:extLst>
          </p:cNvPr>
          <p:cNvPicPr>
            <a:picLocks noChangeAspect="1"/>
          </p:cNvPicPr>
          <p:nvPr/>
        </p:nvPicPr>
        <p:blipFill>
          <a:blip r:embed="rId7"/>
          <a:stretch>
            <a:fillRect/>
          </a:stretch>
        </p:blipFill>
        <p:spPr>
          <a:xfrm>
            <a:off x="1527987" y="2830529"/>
            <a:ext cx="5649113" cy="1171739"/>
          </a:xfrm>
          <a:prstGeom prst="rect">
            <a:avLst/>
          </a:prstGeom>
        </p:spPr>
      </p:pic>
    </p:spTree>
    <p:extLst>
      <p:ext uri="{BB962C8B-B14F-4D97-AF65-F5344CB8AC3E}">
        <p14:creationId xmlns:p14="http://schemas.microsoft.com/office/powerpoint/2010/main" val="230277297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5421C6-68EA-9D6E-760D-B2CC3637107D}"/>
              </a:ext>
            </a:extLst>
          </p:cNvPr>
          <p:cNvSpPr/>
          <p:nvPr/>
        </p:nvSpPr>
        <p:spPr>
          <a:xfrm>
            <a:off x="-2" y="96579"/>
            <a:ext cx="9144001" cy="5046921"/>
          </a:xfrm>
          <a:prstGeom prst="rect">
            <a:avLst/>
          </a:prstGeom>
          <a:solidFill>
            <a:schemeClr val="bg1"/>
          </a:solidFill>
          <a:ln w="25400" cap="flat">
            <a:solidFill>
              <a:schemeClr val="bg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endParaRPr>
          </a:p>
        </p:txBody>
      </p:sp>
      <p:pic>
        <p:nvPicPr>
          <p:cNvPr id="5" name="Picture 4" descr="Text&#10;&#10;Description automatically generated">
            <a:extLst>
              <a:ext uri="{FF2B5EF4-FFF2-40B4-BE49-F238E27FC236}">
                <a16:creationId xmlns:a16="http://schemas.microsoft.com/office/drawing/2014/main" id="{C8E84C18-C6B7-2DC3-CC4A-79434E7213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5219" y="0"/>
            <a:ext cx="7273561" cy="5143500"/>
          </a:xfrm>
          <a:prstGeom prst="rect">
            <a:avLst/>
          </a:prstGeom>
        </p:spPr>
      </p:pic>
    </p:spTree>
    <p:extLst>
      <p:ext uri="{BB962C8B-B14F-4D97-AF65-F5344CB8AC3E}">
        <p14:creationId xmlns:p14="http://schemas.microsoft.com/office/powerpoint/2010/main" val="72497514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71C90-1312-6887-7B01-6620228DF8FD}"/>
              </a:ext>
            </a:extLst>
          </p:cNvPr>
          <p:cNvSpPr>
            <a:spLocks noGrp="1"/>
          </p:cNvSpPr>
          <p:nvPr>
            <p:ph type="title"/>
          </p:nvPr>
        </p:nvSpPr>
        <p:spPr/>
        <p:txBody>
          <a:bodyPr/>
          <a:lstStyle/>
          <a:p>
            <a:r>
              <a:rPr lang="en-US" dirty="0"/>
              <a:t>What is the threat? </a:t>
            </a:r>
          </a:p>
        </p:txBody>
      </p:sp>
      <p:pic>
        <p:nvPicPr>
          <p:cNvPr id="1026" name="Picture 2" descr="r/iwatchedanoldmovie - I watched Hackers (1995)">
            <a:extLst>
              <a:ext uri="{FF2B5EF4-FFF2-40B4-BE49-F238E27FC236}">
                <a16:creationId xmlns:a16="http://schemas.microsoft.com/office/drawing/2014/main" id="{DAF5B3BB-90B9-E907-B090-80929ABE3F4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990600"/>
            <a:ext cx="2362200" cy="3543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B660B96-6807-0B8A-234F-C86DB8F0F6EB}"/>
              </a:ext>
            </a:extLst>
          </p:cNvPr>
          <p:cNvSpPr txBox="1"/>
          <p:nvPr/>
        </p:nvSpPr>
        <p:spPr>
          <a:xfrm>
            <a:off x="390525" y="1140590"/>
            <a:ext cx="5800725" cy="31393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R="0" algn="l" defTabSz="914400" rtl="0" fontAlgn="auto" latinLnBrk="0" hangingPunct="0">
              <a:lnSpc>
                <a:spcPct val="100000"/>
              </a:lnSpc>
              <a:spcBef>
                <a:spcPts val="0"/>
              </a:spcBef>
              <a:spcAft>
                <a:spcPts val="0"/>
              </a:spcAft>
              <a:buClrTx/>
              <a:buSzTx/>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a:t>
            </a:r>
            <a:r>
              <a:rPr lang="en-US" b="0" i="0" dirty="0">
                <a:solidFill>
                  <a:srgbClr val="080808"/>
                </a:solidFill>
                <a:effectLst/>
                <a:latin typeface="Source Sans Pro Web"/>
              </a:rPr>
              <a:t>In particular, nation-states are targeting critical infrastructure to collect information and gain access to industrial control systems in the energy, nuclear, water, aviation, and critical manufacturing sectors. Additionally, sophisticated nation-state attacks against government and private-sector organizations, critical infrastructure providers, and Internet service providers support espionage, extract intellectual property, maintain persistent access on networks, and potentially lay a foundation for future offensive operations.” </a:t>
            </a:r>
          </a:p>
          <a:p>
            <a:pPr marR="0" algn="l" defTabSz="914400" rtl="0" fontAlgn="auto" latinLnBrk="0" hangingPunct="0">
              <a:lnSpc>
                <a:spcPct val="100000"/>
              </a:lnSpc>
              <a:spcBef>
                <a:spcPts val="0"/>
              </a:spcBef>
              <a:spcAft>
                <a:spcPts val="0"/>
              </a:spcAft>
              <a:buClrTx/>
              <a:buSzTx/>
              <a:tabLst/>
            </a:pPr>
            <a:r>
              <a:rPr lang="en-US" b="0" i="0" dirty="0">
                <a:solidFill>
                  <a:srgbClr val="080808"/>
                </a:solidFill>
                <a:effectLst/>
                <a:latin typeface="Source Sans Pro Web"/>
              </a:rPr>
              <a:t>- Department of Homeland Security </a:t>
            </a:r>
            <a:r>
              <a:rPr lang="en-US" baseline="30000" dirty="0">
                <a:solidFill>
                  <a:srgbClr val="080808"/>
                </a:solidFill>
                <a:latin typeface="Source Sans Pro Web"/>
              </a:rPr>
              <a:t>5</a:t>
            </a:r>
            <a:endPar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1186807128"/>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A90EF-80B6-BD61-7405-7D75A2E51C5B}"/>
              </a:ext>
            </a:extLst>
          </p:cNvPr>
          <p:cNvSpPr>
            <a:spLocks noGrp="1"/>
          </p:cNvSpPr>
          <p:nvPr>
            <p:ph type="title"/>
          </p:nvPr>
        </p:nvSpPr>
        <p:spPr/>
        <p:txBody>
          <a:bodyPr/>
          <a:lstStyle/>
          <a:p>
            <a:r>
              <a:rPr lang="en-US" dirty="0"/>
              <a:t>Significant/recent hacking events</a:t>
            </a:r>
          </a:p>
        </p:txBody>
      </p:sp>
      <p:sp>
        <p:nvSpPr>
          <p:cNvPr id="3" name="Text Placeholder 2">
            <a:extLst>
              <a:ext uri="{FF2B5EF4-FFF2-40B4-BE49-F238E27FC236}">
                <a16:creationId xmlns:a16="http://schemas.microsoft.com/office/drawing/2014/main" id="{55BA7C96-6FA5-6B4C-F786-92BF1CF8C15F}"/>
              </a:ext>
            </a:extLst>
          </p:cNvPr>
          <p:cNvSpPr>
            <a:spLocks noGrp="1"/>
          </p:cNvSpPr>
          <p:nvPr>
            <p:ph type="body" sz="half" idx="1"/>
          </p:nvPr>
        </p:nvSpPr>
        <p:spPr>
          <a:xfrm>
            <a:off x="457199" y="1123950"/>
            <a:ext cx="8496301" cy="3276600"/>
          </a:xfrm>
        </p:spPr>
        <p:txBody>
          <a:bodyPr/>
          <a:lstStyle/>
          <a:p>
            <a:r>
              <a:rPr lang="en-US" dirty="0"/>
              <a:t>Russian state-sponsored hackers breached MS corporate email</a:t>
            </a:r>
            <a:r>
              <a:rPr lang="en-US" baseline="30000" dirty="0"/>
              <a:t> 6</a:t>
            </a:r>
            <a:r>
              <a:rPr lang="en-US" dirty="0"/>
              <a:t> </a:t>
            </a:r>
          </a:p>
          <a:p>
            <a:r>
              <a:rPr lang="en-US" dirty="0"/>
              <a:t>2.7 billion records leaked to include SSN’s, names, addresses, etc.</a:t>
            </a:r>
            <a:r>
              <a:rPr lang="en-US" baseline="30000" dirty="0"/>
              <a:t>7</a:t>
            </a:r>
            <a:endParaRPr lang="en-US" dirty="0"/>
          </a:p>
          <a:p>
            <a:r>
              <a:rPr lang="en-US" dirty="0"/>
              <a:t>Chinese linked hackers:</a:t>
            </a:r>
          </a:p>
          <a:p>
            <a:pPr lvl="1"/>
            <a:r>
              <a:rPr lang="en-US" dirty="0"/>
              <a:t>Target critical US infrastructure</a:t>
            </a:r>
          </a:p>
          <a:p>
            <a:pPr lvl="1"/>
            <a:r>
              <a:rPr lang="en-US" dirty="0"/>
              <a:t>Breach telecom companies creating 2FA vulnerabilities</a:t>
            </a:r>
            <a:r>
              <a:rPr lang="en-US" baseline="30000" dirty="0"/>
              <a:t>8</a:t>
            </a:r>
            <a:endParaRPr lang="en-US" dirty="0"/>
          </a:p>
          <a:p>
            <a:r>
              <a:rPr lang="en-US" dirty="0"/>
              <a:t>CHC</a:t>
            </a:r>
          </a:p>
          <a:p>
            <a:r>
              <a:rPr lang="en-US" dirty="0"/>
              <a:t>NK IT workers attempting to get jobs in US/other countries</a:t>
            </a:r>
            <a:r>
              <a:rPr lang="en-US" baseline="30000" dirty="0"/>
              <a:t> 8</a:t>
            </a:r>
            <a:endParaRPr lang="en-US" dirty="0"/>
          </a:p>
          <a:p>
            <a:endParaRPr lang="en-US" dirty="0"/>
          </a:p>
        </p:txBody>
      </p:sp>
    </p:spTree>
    <p:extLst>
      <p:ext uri="{BB962C8B-B14F-4D97-AF65-F5344CB8AC3E}">
        <p14:creationId xmlns:p14="http://schemas.microsoft.com/office/powerpoint/2010/main" val="311261164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D549-F9C0-B235-7248-1C299D90A415}"/>
              </a:ext>
            </a:extLst>
          </p:cNvPr>
          <p:cNvSpPr>
            <a:spLocks noGrp="1"/>
          </p:cNvSpPr>
          <p:nvPr>
            <p:ph type="title"/>
          </p:nvPr>
        </p:nvSpPr>
        <p:spPr/>
        <p:txBody>
          <a:bodyPr/>
          <a:lstStyle/>
          <a:p>
            <a:r>
              <a:rPr lang="en-US" dirty="0"/>
              <a:t>What is the threat?</a:t>
            </a:r>
          </a:p>
        </p:txBody>
      </p:sp>
      <p:pic>
        <p:nvPicPr>
          <p:cNvPr id="2050" name="Picture 2" descr="A soldier of the special aerial reconnaissance unit of the National Police of Ukraine Khyzhak holds an FPV drone in his hand during hostilities near the city of Toretsk, Donetsk region, eastern Ukraine, December 14, 2024. Photo by Dmytro Smolienko/Ukrinform/ABACAPRESS.COM">
            <a:extLst>
              <a:ext uri="{FF2B5EF4-FFF2-40B4-BE49-F238E27FC236}">
                <a16:creationId xmlns:a16="http://schemas.microsoft.com/office/drawing/2014/main" id="{6BB76346-02DC-7510-55E2-22F29FC396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9321" y="943556"/>
            <a:ext cx="6414976" cy="3608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74397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CFC87-D509-FDEC-2F33-93A702F187A9}"/>
              </a:ext>
            </a:extLst>
          </p:cNvPr>
          <p:cNvSpPr>
            <a:spLocks noGrp="1"/>
          </p:cNvSpPr>
          <p:nvPr>
            <p:ph type="title"/>
          </p:nvPr>
        </p:nvSpPr>
        <p:spPr/>
        <p:txBody>
          <a:bodyPr/>
          <a:lstStyle/>
          <a:p>
            <a:r>
              <a:rPr lang="en-US" dirty="0"/>
              <a:t>DRONES!</a:t>
            </a:r>
          </a:p>
        </p:txBody>
      </p:sp>
      <p:sp>
        <p:nvSpPr>
          <p:cNvPr id="3" name="Text Placeholder 2">
            <a:extLst>
              <a:ext uri="{FF2B5EF4-FFF2-40B4-BE49-F238E27FC236}">
                <a16:creationId xmlns:a16="http://schemas.microsoft.com/office/drawing/2014/main" id="{A84E77E8-B68C-646F-D604-04A926BD239A}"/>
              </a:ext>
            </a:extLst>
          </p:cNvPr>
          <p:cNvSpPr>
            <a:spLocks noGrp="1"/>
          </p:cNvSpPr>
          <p:nvPr>
            <p:ph type="body" sz="half" idx="1"/>
          </p:nvPr>
        </p:nvSpPr>
        <p:spPr>
          <a:xfrm>
            <a:off x="457200" y="1123950"/>
            <a:ext cx="8229600" cy="3276600"/>
          </a:xfrm>
        </p:spPr>
        <p:txBody>
          <a:bodyPr/>
          <a:lstStyle/>
          <a:p>
            <a:r>
              <a:rPr lang="en-US" dirty="0"/>
              <a:t>Ukraine vs Russia</a:t>
            </a:r>
            <a:r>
              <a:rPr lang="en-US" baseline="30000" dirty="0"/>
              <a:t> 9</a:t>
            </a:r>
            <a:endParaRPr lang="en-US" dirty="0"/>
          </a:p>
          <a:p>
            <a:r>
              <a:rPr lang="en-US" dirty="0"/>
              <a:t>Cheap</a:t>
            </a:r>
          </a:p>
          <a:p>
            <a:r>
              <a:rPr lang="en-US" dirty="0"/>
              <a:t>Short to long range </a:t>
            </a:r>
            <a:r>
              <a:rPr lang="en-US" baseline="30000" dirty="0"/>
              <a:t>10</a:t>
            </a:r>
            <a:endParaRPr lang="en-US" dirty="0"/>
          </a:p>
          <a:p>
            <a:r>
              <a:rPr lang="en-US" dirty="0"/>
              <a:t>DJI removes geofencing within the </a:t>
            </a:r>
            <a:r>
              <a:rPr lang="en-US"/>
              <a:t>US </a:t>
            </a:r>
            <a:r>
              <a:rPr lang="en-US" baseline="30000"/>
              <a:t>1</a:t>
            </a:r>
            <a:r>
              <a:rPr lang="en-US" baseline="30000" dirty="0"/>
              <a:t>1</a:t>
            </a:r>
            <a:endParaRPr lang="en-US" dirty="0"/>
          </a:p>
        </p:txBody>
      </p:sp>
    </p:spTree>
    <p:extLst>
      <p:ext uri="{BB962C8B-B14F-4D97-AF65-F5344CB8AC3E}">
        <p14:creationId xmlns:p14="http://schemas.microsoft.com/office/powerpoint/2010/main" val="298513747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29AA6-9A64-096A-0663-E61CE483A7EF}"/>
              </a:ext>
            </a:extLst>
          </p:cNvPr>
          <p:cNvSpPr>
            <a:spLocks noGrp="1"/>
          </p:cNvSpPr>
          <p:nvPr>
            <p:ph type="title"/>
          </p:nvPr>
        </p:nvSpPr>
        <p:spPr/>
        <p:txBody>
          <a:bodyPr/>
          <a:lstStyle/>
          <a:p>
            <a:r>
              <a:rPr lang="en-US" dirty="0"/>
              <a:t>What to do with this information</a:t>
            </a:r>
          </a:p>
        </p:txBody>
      </p:sp>
      <p:sp>
        <p:nvSpPr>
          <p:cNvPr id="3" name="Text Placeholder 2">
            <a:extLst>
              <a:ext uri="{FF2B5EF4-FFF2-40B4-BE49-F238E27FC236}">
                <a16:creationId xmlns:a16="http://schemas.microsoft.com/office/drawing/2014/main" id="{FEEB3090-15DC-8A12-6ABD-BB7ADA346E89}"/>
              </a:ext>
            </a:extLst>
          </p:cNvPr>
          <p:cNvSpPr>
            <a:spLocks noGrp="1"/>
          </p:cNvSpPr>
          <p:nvPr>
            <p:ph type="body" sz="half" idx="1"/>
          </p:nvPr>
        </p:nvSpPr>
        <p:spPr>
          <a:xfrm>
            <a:off x="457199" y="1123950"/>
            <a:ext cx="8229599" cy="3276600"/>
          </a:xfrm>
        </p:spPr>
        <p:txBody>
          <a:bodyPr>
            <a:normAutofit fontScale="92500" lnSpcReduction="10000"/>
          </a:bodyPr>
          <a:lstStyle/>
          <a:p>
            <a:r>
              <a:rPr lang="en-US" dirty="0"/>
              <a:t>Ask lots of questions:</a:t>
            </a:r>
          </a:p>
          <a:p>
            <a:pPr lvl="1"/>
            <a:r>
              <a:rPr lang="en-US" dirty="0"/>
              <a:t>How do you maintain visibility/stay on top of taskings?</a:t>
            </a:r>
          </a:p>
          <a:p>
            <a:pPr lvl="1"/>
            <a:r>
              <a:rPr lang="en-US" dirty="0"/>
              <a:t>Can you operate with no power/internet?</a:t>
            </a:r>
          </a:p>
          <a:p>
            <a:pPr lvl="1"/>
            <a:r>
              <a:rPr lang="en-US" dirty="0"/>
              <a:t>Plan for fridge meds?</a:t>
            </a:r>
          </a:p>
          <a:p>
            <a:pPr lvl="1"/>
            <a:r>
              <a:rPr lang="en-US" dirty="0"/>
              <a:t>How do you order?</a:t>
            </a:r>
          </a:p>
          <a:p>
            <a:pPr lvl="1"/>
            <a:r>
              <a:rPr lang="en-US" dirty="0"/>
              <a:t>How do you communicate with no cell phones?</a:t>
            </a:r>
          </a:p>
          <a:p>
            <a:pPr lvl="1"/>
            <a:r>
              <a:rPr lang="en-US" dirty="0"/>
              <a:t>Do you have access to pharmacotherapy information?</a:t>
            </a:r>
          </a:p>
          <a:p>
            <a:pPr lvl="1"/>
            <a:r>
              <a:rPr lang="en-US" dirty="0"/>
              <a:t>Can you quickly redeploy your ops?</a:t>
            </a:r>
          </a:p>
          <a:p>
            <a:pPr lvl="1"/>
            <a:r>
              <a:rPr lang="en-US" dirty="0"/>
              <a:t>Can we train appropriately?</a:t>
            </a:r>
          </a:p>
          <a:p>
            <a:pPr lvl="1"/>
            <a:endParaRPr lang="en-US" dirty="0"/>
          </a:p>
          <a:p>
            <a:pPr lvl="1"/>
            <a:endParaRPr lang="en-US" dirty="0"/>
          </a:p>
        </p:txBody>
      </p:sp>
    </p:spTree>
    <p:extLst>
      <p:ext uri="{BB962C8B-B14F-4D97-AF65-F5344CB8AC3E}">
        <p14:creationId xmlns:p14="http://schemas.microsoft.com/office/powerpoint/2010/main" val="304429211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BD584-86F1-364D-A375-73F63A5C16DF}"/>
              </a:ext>
            </a:extLst>
          </p:cNvPr>
          <p:cNvSpPr>
            <a:spLocks noGrp="1"/>
          </p:cNvSpPr>
          <p:nvPr>
            <p:ph type="title"/>
          </p:nvPr>
        </p:nvSpPr>
        <p:spPr/>
        <p:txBody>
          <a:bodyPr/>
          <a:lstStyle/>
          <a:p>
            <a:r>
              <a:rPr lang="en-US" dirty="0"/>
              <a:t>What does HAFB do?</a:t>
            </a:r>
          </a:p>
        </p:txBody>
      </p:sp>
      <p:sp>
        <p:nvSpPr>
          <p:cNvPr id="3" name="Text Placeholder 2">
            <a:extLst>
              <a:ext uri="{FF2B5EF4-FFF2-40B4-BE49-F238E27FC236}">
                <a16:creationId xmlns:a16="http://schemas.microsoft.com/office/drawing/2014/main" id="{D719A6A9-7F09-1924-6114-AC73638D0E8B}"/>
              </a:ext>
            </a:extLst>
          </p:cNvPr>
          <p:cNvSpPr>
            <a:spLocks noGrp="1"/>
          </p:cNvSpPr>
          <p:nvPr>
            <p:ph type="body" sz="half" idx="1"/>
          </p:nvPr>
        </p:nvSpPr>
        <p:spPr>
          <a:xfrm>
            <a:off x="457200" y="1123950"/>
            <a:ext cx="8229600" cy="3419697"/>
          </a:xfrm>
        </p:spPr>
        <p:txBody>
          <a:bodyPr>
            <a:normAutofit fontScale="92500"/>
          </a:bodyPr>
          <a:lstStyle/>
          <a:p>
            <a:r>
              <a:rPr lang="en-US" dirty="0"/>
              <a:t>Tasking Visibility: DMC access</a:t>
            </a:r>
          </a:p>
          <a:p>
            <a:r>
              <a:rPr lang="en-US" dirty="0"/>
              <a:t>Addressing power/internet concerns: The COOP Box</a:t>
            </a:r>
          </a:p>
          <a:p>
            <a:r>
              <a:rPr lang="en-US" dirty="0"/>
              <a:t>Plan for fridge meds: generator backup for red outlets</a:t>
            </a:r>
          </a:p>
          <a:p>
            <a:r>
              <a:rPr lang="en-US" dirty="0"/>
              <a:t>Ordering: engage with </a:t>
            </a:r>
            <a:r>
              <a:rPr lang="en-US" dirty="0" err="1"/>
              <a:t>MedLog</a:t>
            </a:r>
            <a:r>
              <a:rPr lang="en-US" dirty="0"/>
              <a:t> to tabletop</a:t>
            </a:r>
          </a:p>
          <a:p>
            <a:r>
              <a:rPr lang="en-US" dirty="0"/>
              <a:t>Comms: Radios</a:t>
            </a:r>
          </a:p>
          <a:p>
            <a:r>
              <a:rPr lang="en-US" dirty="0"/>
              <a:t>Pharmacy resources: Hardcopy of various pharmacotherapy resources</a:t>
            </a:r>
          </a:p>
          <a:p>
            <a:r>
              <a:rPr lang="en-US" dirty="0"/>
              <a:t>Moving Ops: Exercise in different locations</a:t>
            </a:r>
          </a:p>
          <a:p>
            <a:r>
              <a:rPr lang="en-US" dirty="0"/>
              <a:t>Training: Exercise outside of your comfort area &amp; think outside the box</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78607974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23AC-FE51-988C-3670-4A16FEEE870B}"/>
              </a:ext>
            </a:extLst>
          </p:cNvPr>
          <p:cNvSpPr>
            <a:spLocks noGrp="1"/>
          </p:cNvSpPr>
          <p:nvPr>
            <p:ph type="title"/>
          </p:nvPr>
        </p:nvSpPr>
        <p:spPr/>
        <p:txBody>
          <a:bodyPr/>
          <a:lstStyle/>
          <a:p>
            <a:r>
              <a:rPr lang="en-US" dirty="0"/>
              <a:t>Tasking Visibility</a:t>
            </a:r>
          </a:p>
        </p:txBody>
      </p:sp>
      <p:sp>
        <p:nvSpPr>
          <p:cNvPr id="3" name="Text Placeholder 2">
            <a:extLst>
              <a:ext uri="{FF2B5EF4-FFF2-40B4-BE49-F238E27FC236}">
                <a16:creationId xmlns:a16="http://schemas.microsoft.com/office/drawing/2014/main" id="{C3410531-CA81-2C70-68B4-5C39FDE0E567}"/>
              </a:ext>
            </a:extLst>
          </p:cNvPr>
          <p:cNvSpPr>
            <a:spLocks noGrp="1"/>
          </p:cNvSpPr>
          <p:nvPr>
            <p:ph type="body" sz="half" idx="1"/>
          </p:nvPr>
        </p:nvSpPr>
        <p:spPr>
          <a:xfrm>
            <a:off x="457199" y="1123950"/>
            <a:ext cx="8229599" cy="3276600"/>
          </a:xfrm>
        </p:spPr>
        <p:txBody>
          <a:bodyPr/>
          <a:lstStyle/>
          <a:p>
            <a:r>
              <a:rPr lang="en-US" dirty="0"/>
              <a:t>Why is the right ASIMS access important?</a:t>
            </a:r>
          </a:p>
          <a:p>
            <a:r>
              <a:rPr lang="en-US" dirty="0"/>
              <a:t>How do you get it?</a:t>
            </a:r>
          </a:p>
          <a:p>
            <a:r>
              <a:rPr lang="en-US" dirty="0"/>
              <a:t>What does it look like?</a:t>
            </a:r>
          </a:p>
          <a:p>
            <a:endParaRPr lang="en-US" dirty="0"/>
          </a:p>
        </p:txBody>
      </p:sp>
    </p:spTree>
    <p:extLst>
      <p:ext uri="{BB962C8B-B14F-4D97-AF65-F5344CB8AC3E}">
        <p14:creationId xmlns:p14="http://schemas.microsoft.com/office/powerpoint/2010/main" val="106225285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A847E-F638-7A10-E775-C5E79AAF774C}"/>
              </a:ext>
            </a:extLst>
          </p:cNvPr>
          <p:cNvSpPr>
            <a:spLocks noGrp="1"/>
          </p:cNvSpPr>
          <p:nvPr>
            <p:ph type="title"/>
          </p:nvPr>
        </p:nvSpPr>
        <p:spPr/>
        <p:txBody>
          <a:bodyPr/>
          <a:lstStyle/>
          <a:p>
            <a:r>
              <a:rPr lang="en-US" dirty="0"/>
              <a:t>What does the DMC look like? </a:t>
            </a:r>
          </a:p>
        </p:txBody>
      </p:sp>
      <p:sp>
        <p:nvSpPr>
          <p:cNvPr id="3" name="Text Placeholder 2">
            <a:extLst>
              <a:ext uri="{FF2B5EF4-FFF2-40B4-BE49-F238E27FC236}">
                <a16:creationId xmlns:a16="http://schemas.microsoft.com/office/drawing/2014/main" id="{A7F3A39E-EF30-BC88-5123-000ED2CEEE45}"/>
              </a:ext>
            </a:extLst>
          </p:cNvPr>
          <p:cNvSpPr>
            <a:spLocks noGrp="1"/>
          </p:cNvSpPr>
          <p:nvPr>
            <p:ph type="body" sz="half" idx="1"/>
          </p:nvPr>
        </p:nvSpPr>
        <p:spPr>
          <a:xfrm>
            <a:off x="457200" y="945043"/>
            <a:ext cx="8229600" cy="736600"/>
          </a:xfrm>
        </p:spPr>
        <p:txBody>
          <a:bodyPr/>
          <a:lstStyle/>
          <a:p>
            <a:pPr marL="0" indent="0">
              <a:buNone/>
            </a:pPr>
            <a:r>
              <a:rPr lang="en-US" dirty="0"/>
              <a:t>Step 1: Request access from your ASIMS manager</a:t>
            </a:r>
          </a:p>
        </p:txBody>
      </p:sp>
      <p:pic>
        <p:nvPicPr>
          <p:cNvPr id="5" name="Picture 4">
            <a:extLst>
              <a:ext uri="{FF2B5EF4-FFF2-40B4-BE49-F238E27FC236}">
                <a16:creationId xmlns:a16="http://schemas.microsoft.com/office/drawing/2014/main" id="{8ECC509B-6CE8-D8DA-9975-5073D1B9F438}"/>
              </a:ext>
            </a:extLst>
          </p:cNvPr>
          <p:cNvPicPr>
            <a:picLocks noChangeAspect="1"/>
          </p:cNvPicPr>
          <p:nvPr/>
        </p:nvPicPr>
        <p:blipFill rotWithShape="1">
          <a:blip r:embed="rId2"/>
          <a:srcRect r="36666"/>
          <a:stretch/>
        </p:blipFill>
        <p:spPr>
          <a:xfrm>
            <a:off x="1676400" y="1975384"/>
            <a:ext cx="5791200" cy="1573731"/>
          </a:xfrm>
          <a:prstGeom prst="rect">
            <a:avLst/>
          </a:prstGeom>
        </p:spPr>
      </p:pic>
      <p:sp>
        <p:nvSpPr>
          <p:cNvPr id="6" name="Arrow: Right 5">
            <a:extLst>
              <a:ext uri="{FF2B5EF4-FFF2-40B4-BE49-F238E27FC236}">
                <a16:creationId xmlns:a16="http://schemas.microsoft.com/office/drawing/2014/main" id="{82F72775-2C33-271F-B143-37380A9FCE0B}"/>
              </a:ext>
            </a:extLst>
          </p:cNvPr>
          <p:cNvSpPr/>
          <p:nvPr/>
        </p:nvSpPr>
        <p:spPr>
          <a:xfrm>
            <a:off x="726724" y="2783127"/>
            <a:ext cx="971107" cy="120502"/>
          </a:xfrm>
          <a:prstGeom prst="rightArrow">
            <a:avLst/>
          </a:prstGeom>
          <a:solidFill>
            <a:srgbClr val="FF000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endParaRPr>
          </a:p>
        </p:txBody>
      </p:sp>
      <p:sp>
        <p:nvSpPr>
          <p:cNvPr id="7" name="TextBox 6">
            <a:extLst>
              <a:ext uri="{FF2B5EF4-FFF2-40B4-BE49-F238E27FC236}">
                <a16:creationId xmlns:a16="http://schemas.microsoft.com/office/drawing/2014/main" id="{F63AE20A-AD1B-C944-ACB1-0F55B1740C2B}"/>
              </a:ext>
            </a:extLst>
          </p:cNvPr>
          <p:cNvSpPr txBox="1"/>
          <p:nvPr/>
        </p:nvSpPr>
        <p:spPr>
          <a:xfrm>
            <a:off x="836399" y="2457636"/>
            <a:ext cx="73032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Step 2</a:t>
            </a:r>
          </a:p>
        </p:txBody>
      </p:sp>
    </p:spTree>
    <p:extLst>
      <p:ext uri="{BB962C8B-B14F-4D97-AF65-F5344CB8AC3E}">
        <p14:creationId xmlns:p14="http://schemas.microsoft.com/office/powerpoint/2010/main" val="387696674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0F4FC-1540-A21E-D5FB-1881716777B5}"/>
              </a:ext>
            </a:extLst>
          </p:cNvPr>
          <p:cNvSpPr>
            <a:spLocks noGrp="1"/>
          </p:cNvSpPr>
          <p:nvPr>
            <p:ph type="title"/>
          </p:nvPr>
        </p:nvSpPr>
        <p:spPr/>
        <p:txBody>
          <a:bodyPr/>
          <a:lstStyle/>
          <a:p>
            <a:r>
              <a:rPr lang="en-US" dirty="0"/>
              <a:t>What does the DMC look like? </a:t>
            </a:r>
          </a:p>
        </p:txBody>
      </p:sp>
      <p:sp>
        <p:nvSpPr>
          <p:cNvPr id="3" name="Text Placeholder 2">
            <a:extLst>
              <a:ext uri="{FF2B5EF4-FFF2-40B4-BE49-F238E27FC236}">
                <a16:creationId xmlns:a16="http://schemas.microsoft.com/office/drawing/2014/main" id="{8C39A08F-BDA3-9CBE-9AFE-5A306B7470F1}"/>
              </a:ext>
            </a:extLst>
          </p:cNvPr>
          <p:cNvSpPr>
            <a:spLocks noGrp="1"/>
          </p:cNvSpPr>
          <p:nvPr>
            <p:ph type="body" sz="half" idx="1"/>
          </p:nvPr>
        </p:nvSpPr>
        <p:spPr>
          <a:xfrm>
            <a:off x="2722076" y="2037396"/>
            <a:ext cx="1043940" cy="491490"/>
          </a:xfrm>
        </p:spPr>
        <p:txBody>
          <a:bodyPr/>
          <a:lstStyle/>
          <a:p>
            <a:pPr marL="0" indent="0">
              <a:buNone/>
            </a:pPr>
            <a:r>
              <a:rPr lang="en-US" dirty="0"/>
              <a:t>Step 3</a:t>
            </a:r>
          </a:p>
        </p:txBody>
      </p:sp>
      <p:pic>
        <p:nvPicPr>
          <p:cNvPr id="11" name="Picture 10">
            <a:extLst>
              <a:ext uri="{FF2B5EF4-FFF2-40B4-BE49-F238E27FC236}">
                <a16:creationId xmlns:a16="http://schemas.microsoft.com/office/drawing/2014/main" id="{CE02DBA7-DB52-FEE5-DBF7-5B930FC29C81}"/>
              </a:ext>
            </a:extLst>
          </p:cNvPr>
          <p:cNvPicPr>
            <a:picLocks noChangeAspect="1"/>
          </p:cNvPicPr>
          <p:nvPr/>
        </p:nvPicPr>
        <p:blipFill>
          <a:blip r:embed="rId2"/>
          <a:stretch>
            <a:fillRect/>
          </a:stretch>
        </p:blipFill>
        <p:spPr>
          <a:xfrm>
            <a:off x="3595551" y="1923959"/>
            <a:ext cx="1952898" cy="1295581"/>
          </a:xfrm>
          <a:prstGeom prst="rect">
            <a:avLst/>
          </a:prstGeom>
        </p:spPr>
      </p:pic>
      <p:sp>
        <p:nvSpPr>
          <p:cNvPr id="13" name="Arrow: Right 12">
            <a:extLst>
              <a:ext uri="{FF2B5EF4-FFF2-40B4-BE49-F238E27FC236}">
                <a16:creationId xmlns:a16="http://schemas.microsoft.com/office/drawing/2014/main" id="{9DFA7F2B-35A5-7CC1-5E74-EA6E84D1FA50}"/>
              </a:ext>
            </a:extLst>
          </p:cNvPr>
          <p:cNvSpPr/>
          <p:nvPr/>
        </p:nvSpPr>
        <p:spPr>
          <a:xfrm>
            <a:off x="2722076" y="2408384"/>
            <a:ext cx="971107" cy="120502"/>
          </a:xfrm>
          <a:prstGeom prst="rightArrow">
            <a:avLst/>
          </a:prstGeom>
          <a:solidFill>
            <a:srgbClr val="FF000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2872164415"/>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41FF2-7F43-65C4-CCAD-21D0EA78DE0A}"/>
              </a:ext>
            </a:extLst>
          </p:cNvPr>
          <p:cNvSpPr>
            <a:spLocks noGrp="1"/>
          </p:cNvSpPr>
          <p:nvPr>
            <p:ph type="title"/>
          </p:nvPr>
        </p:nvSpPr>
        <p:spPr/>
        <p:txBody>
          <a:bodyPr/>
          <a:lstStyle/>
          <a:p>
            <a:r>
              <a:rPr lang="en-US" dirty="0"/>
              <a:t>What does the DMC look like? </a:t>
            </a:r>
          </a:p>
        </p:txBody>
      </p:sp>
      <p:sp>
        <p:nvSpPr>
          <p:cNvPr id="3" name="Text Placeholder 2">
            <a:extLst>
              <a:ext uri="{FF2B5EF4-FFF2-40B4-BE49-F238E27FC236}">
                <a16:creationId xmlns:a16="http://schemas.microsoft.com/office/drawing/2014/main" id="{F4023FC9-1394-964F-CD56-E66670D90FC0}"/>
              </a:ext>
            </a:extLst>
          </p:cNvPr>
          <p:cNvSpPr>
            <a:spLocks noGrp="1"/>
          </p:cNvSpPr>
          <p:nvPr>
            <p:ph type="body" sz="half" idx="1"/>
          </p:nvPr>
        </p:nvSpPr>
        <p:spPr>
          <a:xfrm>
            <a:off x="882794" y="1729263"/>
            <a:ext cx="1005840" cy="461010"/>
          </a:xfrm>
        </p:spPr>
        <p:txBody>
          <a:bodyPr/>
          <a:lstStyle/>
          <a:p>
            <a:pPr marL="0" indent="0">
              <a:buNone/>
            </a:pPr>
            <a:r>
              <a:rPr lang="en-US" dirty="0"/>
              <a:t>Step 4</a:t>
            </a:r>
          </a:p>
        </p:txBody>
      </p:sp>
      <p:pic>
        <p:nvPicPr>
          <p:cNvPr id="7" name="Picture 6">
            <a:extLst>
              <a:ext uri="{FF2B5EF4-FFF2-40B4-BE49-F238E27FC236}">
                <a16:creationId xmlns:a16="http://schemas.microsoft.com/office/drawing/2014/main" id="{AE4FB492-433A-E743-F30A-C1994FB359A7}"/>
              </a:ext>
            </a:extLst>
          </p:cNvPr>
          <p:cNvPicPr>
            <a:picLocks noChangeAspect="1"/>
          </p:cNvPicPr>
          <p:nvPr/>
        </p:nvPicPr>
        <p:blipFill>
          <a:blip r:embed="rId2"/>
          <a:stretch>
            <a:fillRect/>
          </a:stretch>
        </p:blipFill>
        <p:spPr>
          <a:xfrm>
            <a:off x="1834555" y="1093470"/>
            <a:ext cx="5474889" cy="3428421"/>
          </a:xfrm>
          <a:prstGeom prst="rect">
            <a:avLst/>
          </a:prstGeom>
        </p:spPr>
      </p:pic>
      <p:sp>
        <p:nvSpPr>
          <p:cNvPr id="8" name="Arrow: Right 7">
            <a:extLst>
              <a:ext uri="{FF2B5EF4-FFF2-40B4-BE49-F238E27FC236}">
                <a16:creationId xmlns:a16="http://schemas.microsoft.com/office/drawing/2014/main" id="{DC6A1DD4-E9E6-63B6-71DA-F4744F501BDF}"/>
              </a:ext>
            </a:extLst>
          </p:cNvPr>
          <p:cNvSpPr/>
          <p:nvPr/>
        </p:nvSpPr>
        <p:spPr>
          <a:xfrm>
            <a:off x="912066" y="2093118"/>
            <a:ext cx="971107" cy="120502"/>
          </a:xfrm>
          <a:prstGeom prst="rightArrow">
            <a:avLst/>
          </a:prstGeom>
          <a:solidFill>
            <a:srgbClr val="FF000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171563383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8B577-3BEE-9079-C803-307785486D59}"/>
              </a:ext>
            </a:extLst>
          </p:cNvPr>
          <p:cNvSpPr>
            <a:spLocks noGrp="1"/>
          </p:cNvSpPr>
          <p:nvPr>
            <p:ph type="title"/>
          </p:nvPr>
        </p:nvSpPr>
        <p:spPr/>
        <p:txBody>
          <a:bodyPr/>
          <a:lstStyle/>
          <a:p>
            <a:r>
              <a:rPr lang="en-US" dirty="0"/>
              <a:t>What does the DMC look like? </a:t>
            </a:r>
          </a:p>
        </p:txBody>
      </p:sp>
      <p:sp>
        <p:nvSpPr>
          <p:cNvPr id="3" name="Text Placeholder 2">
            <a:extLst>
              <a:ext uri="{FF2B5EF4-FFF2-40B4-BE49-F238E27FC236}">
                <a16:creationId xmlns:a16="http://schemas.microsoft.com/office/drawing/2014/main" id="{0559DA6F-725E-9F4C-6E4F-B7671E42B2E6}"/>
              </a:ext>
            </a:extLst>
          </p:cNvPr>
          <p:cNvSpPr>
            <a:spLocks noGrp="1"/>
          </p:cNvSpPr>
          <p:nvPr>
            <p:ph type="body" sz="half" idx="1"/>
          </p:nvPr>
        </p:nvSpPr>
        <p:spPr>
          <a:xfrm>
            <a:off x="379762" y="2639238"/>
            <a:ext cx="4038600" cy="495300"/>
          </a:xfrm>
        </p:spPr>
        <p:txBody>
          <a:bodyPr/>
          <a:lstStyle/>
          <a:p>
            <a:pPr marL="0" indent="0">
              <a:buNone/>
            </a:pPr>
            <a:r>
              <a:rPr lang="en-US" dirty="0"/>
              <a:t>If BW/CW required:</a:t>
            </a:r>
          </a:p>
        </p:txBody>
      </p:sp>
      <p:pic>
        <p:nvPicPr>
          <p:cNvPr id="5" name="Picture 4">
            <a:extLst>
              <a:ext uri="{FF2B5EF4-FFF2-40B4-BE49-F238E27FC236}">
                <a16:creationId xmlns:a16="http://schemas.microsoft.com/office/drawing/2014/main" id="{D9470990-EB4B-5466-DF02-A03652502C41}"/>
              </a:ext>
            </a:extLst>
          </p:cNvPr>
          <p:cNvPicPr>
            <a:picLocks noChangeAspect="1"/>
          </p:cNvPicPr>
          <p:nvPr/>
        </p:nvPicPr>
        <p:blipFill>
          <a:blip r:embed="rId2"/>
          <a:stretch>
            <a:fillRect/>
          </a:stretch>
        </p:blipFill>
        <p:spPr>
          <a:xfrm>
            <a:off x="2784854" y="933450"/>
            <a:ext cx="4494627" cy="3621703"/>
          </a:xfrm>
          <a:prstGeom prst="rect">
            <a:avLst/>
          </a:prstGeom>
        </p:spPr>
      </p:pic>
      <p:sp>
        <p:nvSpPr>
          <p:cNvPr id="6" name="Arrow: Right 5">
            <a:extLst>
              <a:ext uri="{FF2B5EF4-FFF2-40B4-BE49-F238E27FC236}">
                <a16:creationId xmlns:a16="http://schemas.microsoft.com/office/drawing/2014/main" id="{161DD7E0-1F29-691D-4E16-D7B95C605EE8}"/>
              </a:ext>
            </a:extLst>
          </p:cNvPr>
          <p:cNvSpPr/>
          <p:nvPr/>
        </p:nvSpPr>
        <p:spPr>
          <a:xfrm>
            <a:off x="3411536" y="2826637"/>
            <a:ext cx="971107" cy="120502"/>
          </a:xfrm>
          <a:prstGeom prst="rightArrow">
            <a:avLst/>
          </a:prstGeom>
          <a:solidFill>
            <a:srgbClr val="FF000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
        <p:nvSpPr>
          <p:cNvPr id="7" name="Rectangle 6">
            <a:extLst>
              <a:ext uri="{FF2B5EF4-FFF2-40B4-BE49-F238E27FC236}">
                <a16:creationId xmlns:a16="http://schemas.microsoft.com/office/drawing/2014/main" id="{FE2060D9-7C1A-F49D-7F6B-7CDDC29B5851}"/>
              </a:ext>
            </a:extLst>
          </p:cNvPr>
          <p:cNvSpPr/>
          <p:nvPr/>
        </p:nvSpPr>
        <p:spPr>
          <a:xfrm>
            <a:off x="4238847" y="1559442"/>
            <a:ext cx="276446" cy="141767"/>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2495406542"/>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71826-90FC-F210-8DB8-BB911F83EC4E}"/>
              </a:ext>
            </a:extLst>
          </p:cNvPr>
          <p:cNvSpPr>
            <a:spLocks noGrp="1"/>
          </p:cNvSpPr>
          <p:nvPr>
            <p:ph type="title"/>
          </p:nvPr>
        </p:nvSpPr>
        <p:spPr/>
        <p:txBody>
          <a:bodyPr/>
          <a:lstStyle/>
          <a:p>
            <a:r>
              <a:rPr lang="en-US" dirty="0"/>
              <a:t>What does the DMC look like? </a:t>
            </a:r>
          </a:p>
        </p:txBody>
      </p:sp>
      <p:pic>
        <p:nvPicPr>
          <p:cNvPr id="7" name="Picture 6">
            <a:extLst>
              <a:ext uri="{FF2B5EF4-FFF2-40B4-BE49-F238E27FC236}">
                <a16:creationId xmlns:a16="http://schemas.microsoft.com/office/drawing/2014/main" id="{6B5CBB5E-0933-D7BA-9E30-43AEA09F82EF}"/>
              </a:ext>
            </a:extLst>
          </p:cNvPr>
          <p:cNvPicPr>
            <a:picLocks noChangeAspect="1"/>
          </p:cNvPicPr>
          <p:nvPr/>
        </p:nvPicPr>
        <p:blipFill rotWithShape="1">
          <a:blip r:embed="rId2"/>
          <a:srcRect b="7505"/>
          <a:stretch/>
        </p:blipFill>
        <p:spPr>
          <a:xfrm>
            <a:off x="2592563" y="935665"/>
            <a:ext cx="3806473" cy="3643423"/>
          </a:xfrm>
          <a:prstGeom prst="rect">
            <a:avLst/>
          </a:prstGeom>
        </p:spPr>
      </p:pic>
      <p:sp>
        <p:nvSpPr>
          <p:cNvPr id="11" name="Text Placeholder 2">
            <a:extLst>
              <a:ext uri="{FF2B5EF4-FFF2-40B4-BE49-F238E27FC236}">
                <a16:creationId xmlns:a16="http://schemas.microsoft.com/office/drawing/2014/main" id="{D85B779F-3769-EF16-7BD3-01C106AD75D7}"/>
              </a:ext>
            </a:extLst>
          </p:cNvPr>
          <p:cNvSpPr>
            <a:spLocks noGrp="1"/>
          </p:cNvSpPr>
          <p:nvPr>
            <p:ph type="body" sz="half" idx="1"/>
          </p:nvPr>
        </p:nvSpPr>
        <p:spPr>
          <a:xfrm>
            <a:off x="138758" y="2433676"/>
            <a:ext cx="4038600" cy="495300"/>
          </a:xfrm>
        </p:spPr>
        <p:txBody>
          <a:bodyPr/>
          <a:lstStyle/>
          <a:p>
            <a:pPr marL="0" indent="0">
              <a:buNone/>
            </a:pPr>
            <a:r>
              <a:rPr lang="en-US" dirty="0"/>
              <a:t>If BW/CW required:</a:t>
            </a:r>
          </a:p>
        </p:txBody>
      </p:sp>
      <p:sp>
        <p:nvSpPr>
          <p:cNvPr id="12" name="Arrow: Right 11">
            <a:extLst>
              <a:ext uri="{FF2B5EF4-FFF2-40B4-BE49-F238E27FC236}">
                <a16:creationId xmlns:a16="http://schemas.microsoft.com/office/drawing/2014/main" id="{8803EB65-CA61-5DFD-984F-C8C02A7143E2}"/>
              </a:ext>
            </a:extLst>
          </p:cNvPr>
          <p:cNvSpPr/>
          <p:nvPr/>
        </p:nvSpPr>
        <p:spPr>
          <a:xfrm>
            <a:off x="2525489" y="2621075"/>
            <a:ext cx="971107" cy="120502"/>
          </a:xfrm>
          <a:prstGeom prst="rightArrow">
            <a:avLst/>
          </a:prstGeom>
          <a:solidFill>
            <a:srgbClr val="FF000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853755494"/>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0A3ED-0491-513C-E40E-BC35DD44EBF9}"/>
              </a:ext>
            </a:extLst>
          </p:cNvPr>
          <p:cNvSpPr>
            <a:spLocks noGrp="1"/>
          </p:cNvSpPr>
          <p:nvPr>
            <p:ph type="title"/>
          </p:nvPr>
        </p:nvSpPr>
        <p:spPr/>
        <p:txBody>
          <a:bodyPr/>
          <a:lstStyle/>
          <a:p>
            <a:r>
              <a:rPr lang="en-US" dirty="0"/>
              <a:t>What does the DMC look like? </a:t>
            </a:r>
          </a:p>
        </p:txBody>
      </p:sp>
      <p:sp>
        <p:nvSpPr>
          <p:cNvPr id="3" name="Text Placeholder 2">
            <a:extLst>
              <a:ext uri="{FF2B5EF4-FFF2-40B4-BE49-F238E27FC236}">
                <a16:creationId xmlns:a16="http://schemas.microsoft.com/office/drawing/2014/main" id="{F7F600FA-49DF-F5F3-62F5-92DE78721A6E}"/>
              </a:ext>
            </a:extLst>
          </p:cNvPr>
          <p:cNvSpPr>
            <a:spLocks noGrp="1"/>
          </p:cNvSpPr>
          <p:nvPr>
            <p:ph type="body" sz="half" idx="1"/>
          </p:nvPr>
        </p:nvSpPr>
        <p:spPr>
          <a:xfrm>
            <a:off x="767004" y="1889143"/>
            <a:ext cx="2059574" cy="1244712"/>
          </a:xfrm>
        </p:spPr>
        <p:txBody>
          <a:bodyPr/>
          <a:lstStyle/>
          <a:p>
            <a:pPr marL="0" indent="0">
              <a:buNone/>
            </a:pPr>
            <a:r>
              <a:rPr lang="en-US" dirty="0"/>
              <a:t>Non-BW/CW </a:t>
            </a:r>
          </a:p>
          <a:p>
            <a:pPr marL="0" indent="0">
              <a:buNone/>
            </a:pPr>
            <a:r>
              <a:rPr lang="en-US" dirty="0"/>
              <a:t>Pharmacy </a:t>
            </a:r>
          </a:p>
          <a:p>
            <a:pPr marL="0" indent="0">
              <a:buNone/>
            </a:pPr>
            <a:r>
              <a:rPr lang="en-US" dirty="0"/>
              <a:t>requirements</a:t>
            </a:r>
          </a:p>
        </p:txBody>
      </p:sp>
      <p:pic>
        <p:nvPicPr>
          <p:cNvPr id="5" name="Picture 4">
            <a:extLst>
              <a:ext uri="{FF2B5EF4-FFF2-40B4-BE49-F238E27FC236}">
                <a16:creationId xmlns:a16="http://schemas.microsoft.com/office/drawing/2014/main" id="{05A4613E-2B36-A2F6-5F56-0698896271A7}"/>
              </a:ext>
            </a:extLst>
          </p:cNvPr>
          <p:cNvPicPr>
            <a:picLocks noChangeAspect="1"/>
          </p:cNvPicPr>
          <p:nvPr/>
        </p:nvPicPr>
        <p:blipFill>
          <a:blip r:embed="rId2"/>
          <a:stretch>
            <a:fillRect/>
          </a:stretch>
        </p:blipFill>
        <p:spPr>
          <a:xfrm>
            <a:off x="2516774" y="935665"/>
            <a:ext cx="3724447" cy="3650512"/>
          </a:xfrm>
          <a:prstGeom prst="rect">
            <a:avLst/>
          </a:prstGeom>
        </p:spPr>
      </p:pic>
      <p:sp>
        <p:nvSpPr>
          <p:cNvPr id="6" name="Arrow: Right 5">
            <a:extLst>
              <a:ext uri="{FF2B5EF4-FFF2-40B4-BE49-F238E27FC236}">
                <a16:creationId xmlns:a16="http://schemas.microsoft.com/office/drawing/2014/main" id="{43F48CB4-EEA8-0FA7-23FF-545EDDDD44C6}"/>
              </a:ext>
            </a:extLst>
          </p:cNvPr>
          <p:cNvSpPr/>
          <p:nvPr/>
        </p:nvSpPr>
        <p:spPr>
          <a:xfrm>
            <a:off x="2411189" y="2368662"/>
            <a:ext cx="971107" cy="120502"/>
          </a:xfrm>
          <a:prstGeom prst="rightArrow">
            <a:avLst/>
          </a:prstGeom>
          <a:solidFill>
            <a:srgbClr val="FF000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
        <p:nvSpPr>
          <p:cNvPr id="7" name="Arrow: Right 6">
            <a:extLst>
              <a:ext uri="{FF2B5EF4-FFF2-40B4-BE49-F238E27FC236}">
                <a16:creationId xmlns:a16="http://schemas.microsoft.com/office/drawing/2014/main" id="{8F3A3686-FAAC-62A0-C86B-D71D32AF404A}"/>
              </a:ext>
            </a:extLst>
          </p:cNvPr>
          <p:cNvSpPr/>
          <p:nvPr/>
        </p:nvSpPr>
        <p:spPr>
          <a:xfrm flipH="1">
            <a:off x="4136691" y="2451248"/>
            <a:ext cx="794417" cy="120502"/>
          </a:xfrm>
          <a:prstGeom prst="rightArrow">
            <a:avLst/>
          </a:prstGeom>
          <a:solidFill>
            <a:srgbClr val="FF000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
        <p:nvSpPr>
          <p:cNvPr id="8" name="Arrow: Right 7">
            <a:extLst>
              <a:ext uri="{FF2B5EF4-FFF2-40B4-BE49-F238E27FC236}">
                <a16:creationId xmlns:a16="http://schemas.microsoft.com/office/drawing/2014/main" id="{1353DDA7-56F1-ABE0-7C49-9584CA2A9FFA}"/>
              </a:ext>
            </a:extLst>
          </p:cNvPr>
          <p:cNvSpPr/>
          <p:nvPr/>
        </p:nvSpPr>
        <p:spPr>
          <a:xfrm>
            <a:off x="2411189" y="2581275"/>
            <a:ext cx="971107" cy="120502"/>
          </a:xfrm>
          <a:prstGeom prst="rightArrow">
            <a:avLst/>
          </a:prstGeom>
          <a:solidFill>
            <a:srgbClr val="FF000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282691153"/>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71A35-D0BE-9405-8EC8-F99ACE3D8633}"/>
              </a:ext>
            </a:extLst>
          </p:cNvPr>
          <p:cNvSpPr>
            <a:spLocks noGrp="1"/>
          </p:cNvSpPr>
          <p:nvPr>
            <p:ph type="title"/>
          </p:nvPr>
        </p:nvSpPr>
        <p:spPr/>
        <p:txBody>
          <a:bodyPr>
            <a:normAutofit fontScale="90000"/>
          </a:bodyPr>
          <a:lstStyle/>
          <a:p>
            <a:r>
              <a:rPr lang="en-US" dirty="0"/>
              <a:t>Force Health Protection Prescription Products (FHPPP)</a:t>
            </a:r>
          </a:p>
        </p:txBody>
      </p:sp>
      <p:sp>
        <p:nvSpPr>
          <p:cNvPr id="3" name="Text Placeholder 2">
            <a:extLst>
              <a:ext uri="{FF2B5EF4-FFF2-40B4-BE49-F238E27FC236}">
                <a16:creationId xmlns:a16="http://schemas.microsoft.com/office/drawing/2014/main" id="{14B12ACB-6DA1-33DC-C2C6-6524B3835A97}"/>
              </a:ext>
            </a:extLst>
          </p:cNvPr>
          <p:cNvSpPr>
            <a:spLocks noGrp="1"/>
          </p:cNvSpPr>
          <p:nvPr>
            <p:ph type="body" sz="half" idx="1"/>
          </p:nvPr>
        </p:nvSpPr>
        <p:spPr>
          <a:xfrm>
            <a:off x="457199" y="1123950"/>
            <a:ext cx="8229599" cy="3276600"/>
          </a:xfrm>
        </p:spPr>
        <p:txBody>
          <a:bodyPr>
            <a:normAutofit lnSpcReduction="10000"/>
          </a:bodyPr>
          <a:lstStyle/>
          <a:p>
            <a:pPr algn="just"/>
            <a:r>
              <a:rPr lang="en-US" sz="1800" b="0" i="0" dirty="0">
                <a:effectLst/>
                <a:latin typeface="Calibri" panose="020F0502020204030204" pitchFamily="34" charset="0"/>
              </a:rPr>
              <a:t>FHPPP include medications, vaccines, and other medical products useful for protecting the health of deployed personnel.</a:t>
            </a:r>
          </a:p>
          <a:p>
            <a:pPr lvl="1" algn="just"/>
            <a:r>
              <a:rPr lang="en-US" sz="1800" b="0" i="0" dirty="0">
                <a:effectLst/>
                <a:latin typeface="Calibri" panose="020F0502020204030204" pitchFamily="34" charset="0"/>
              </a:rPr>
              <a:t>ATNAA (Antidote Treatment - Nerve Agent, Auto-Injector)</a:t>
            </a:r>
          </a:p>
          <a:p>
            <a:pPr lvl="2" algn="just">
              <a:buFont typeface="Arial" panose="020B0604020202020204" pitchFamily="34" charset="0"/>
              <a:buChar char="•"/>
            </a:pPr>
            <a:r>
              <a:rPr lang="en-US" sz="1800" b="0" i="0" dirty="0">
                <a:effectLst/>
                <a:latin typeface="Calibri" panose="020F0502020204030204" pitchFamily="34" charset="0"/>
              </a:rPr>
              <a:t>Atropine and pralidoxime chloride</a:t>
            </a:r>
          </a:p>
          <a:p>
            <a:pPr lvl="1" algn="just"/>
            <a:r>
              <a:rPr lang="en-US" sz="1800" b="0" i="0" dirty="0">
                <a:effectLst/>
                <a:latin typeface="Calibri" panose="020F0502020204030204" pitchFamily="34" charset="0"/>
              </a:rPr>
              <a:t>CANA (Convulsant Antidote for Nerve Agent)</a:t>
            </a:r>
          </a:p>
          <a:p>
            <a:pPr lvl="2" algn="just">
              <a:buFont typeface="Arial" panose="020B0604020202020204" pitchFamily="34" charset="0"/>
              <a:buChar char="•"/>
            </a:pPr>
            <a:r>
              <a:rPr lang="en-US" sz="1800" b="0" i="0" dirty="0">
                <a:effectLst/>
                <a:latin typeface="Calibri" panose="020F0502020204030204" pitchFamily="34" charset="0"/>
              </a:rPr>
              <a:t>Midazolam autoinjectors</a:t>
            </a:r>
          </a:p>
          <a:p>
            <a:pPr lvl="1" algn="just"/>
            <a:r>
              <a:rPr lang="en-US" sz="1800" b="0" i="0" dirty="0">
                <a:effectLst/>
                <a:latin typeface="Calibri" panose="020F0502020204030204" pitchFamily="34" charset="0"/>
              </a:rPr>
              <a:t>P-Tabs (Pyridostigmine bromide)</a:t>
            </a:r>
          </a:p>
          <a:p>
            <a:pPr lvl="1" algn="just"/>
            <a:r>
              <a:rPr lang="en-US" sz="1800" b="0" i="0" dirty="0">
                <a:effectLst/>
                <a:latin typeface="Calibri" panose="020F0502020204030204" pitchFamily="34" charset="0"/>
              </a:rPr>
              <a:t>RSDL (Reactive Skin Decontamination Lotion)</a:t>
            </a:r>
          </a:p>
          <a:p>
            <a:pPr lvl="1" algn="just"/>
            <a:r>
              <a:rPr lang="en-US" sz="1800" b="0" i="0" dirty="0">
                <a:effectLst/>
                <a:latin typeface="Calibri" panose="020F0502020204030204" pitchFamily="34" charset="0"/>
              </a:rPr>
              <a:t>Antimicrobials</a:t>
            </a:r>
          </a:p>
          <a:p>
            <a:pPr lvl="1" algn="just"/>
            <a:r>
              <a:rPr lang="en-US" sz="1800" b="0" i="0" dirty="0">
                <a:effectLst/>
                <a:latin typeface="Calibri" panose="020F0502020204030204" pitchFamily="34" charset="0"/>
              </a:rPr>
              <a:t>Antimalarials</a:t>
            </a:r>
          </a:p>
          <a:p>
            <a:endParaRPr lang="en-US" dirty="0"/>
          </a:p>
        </p:txBody>
      </p:sp>
    </p:spTree>
    <p:extLst>
      <p:ext uri="{BB962C8B-B14F-4D97-AF65-F5344CB8AC3E}">
        <p14:creationId xmlns:p14="http://schemas.microsoft.com/office/powerpoint/2010/main" val="1878414209"/>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C2F33-684B-3969-FCE7-24FE65158F7C}"/>
              </a:ext>
            </a:extLst>
          </p:cNvPr>
          <p:cNvSpPr>
            <a:spLocks noGrp="1"/>
          </p:cNvSpPr>
          <p:nvPr>
            <p:ph type="title"/>
          </p:nvPr>
        </p:nvSpPr>
        <p:spPr/>
        <p:txBody>
          <a:bodyPr/>
          <a:lstStyle/>
          <a:p>
            <a:r>
              <a:rPr lang="en-US" dirty="0"/>
              <a:t>Getting FHPPP out the window quickly:</a:t>
            </a:r>
          </a:p>
        </p:txBody>
      </p:sp>
      <p:sp>
        <p:nvSpPr>
          <p:cNvPr id="3" name="Text Placeholder 2">
            <a:extLst>
              <a:ext uri="{FF2B5EF4-FFF2-40B4-BE49-F238E27FC236}">
                <a16:creationId xmlns:a16="http://schemas.microsoft.com/office/drawing/2014/main" id="{8111D062-D106-CA85-BA1A-3B4F17FF6E0D}"/>
              </a:ext>
            </a:extLst>
          </p:cNvPr>
          <p:cNvSpPr>
            <a:spLocks noGrp="1"/>
          </p:cNvSpPr>
          <p:nvPr>
            <p:ph type="body" sz="half" idx="1"/>
          </p:nvPr>
        </p:nvSpPr>
        <p:spPr>
          <a:xfrm>
            <a:off x="457200" y="1123950"/>
            <a:ext cx="8229600" cy="3276600"/>
          </a:xfrm>
        </p:spPr>
        <p:txBody>
          <a:bodyPr>
            <a:normAutofit/>
          </a:bodyPr>
          <a:lstStyle/>
          <a:p>
            <a:r>
              <a:rPr lang="en-US" sz="2000" dirty="0"/>
              <a:t>Put non-controlled meds in MHSG under ‘Historical’ dispense priority </a:t>
            </a:r>
          </a:p>
          <a:p>
            <a:r>
              <a:rPr lang="en-US" sz="2000" dirty="0"/>
              <a:t>Historical Rx’s will adjudicate for workload credit</a:t>
            </a:r>
          </a:p>
          <a:p>
            <a:r>
              <a:rPr lang="en-US" sz="2000" dirty="0"/>
              <a:t>Fully activate midazolam</a:t>
            </a:r>
          </a:p>
        </p:txBody>
      </p:sp>
      <p:pic>
        <p:nvPicPr>
          <p:cNvPr id="11" name="Picture 10">
            <a:extLst>
              <a:ext uri="{FF2B5EF4-FFF2-40B4-BE49-F238E27FC236}">
                <a16:creationId xmlns:a16="http://schemas.microsoft.com/office/drawing/2014/main" id="{3B148174-4CA9-204D-2081-317967730D30}"/>
              </a:ext>
            </a:extLst>
          </p:cNvPr>
          <p:cNvPicPr>
            <a:picLocks noChangeAspect="1"/>
          </p:cNvPicPr>
          <p:nvPr/>
        </p:nvPicPr>
        <p:blipFill>
          <a:blip r:embed="rId2"/>
          <a:stretch>
            <a:fillRect/>
          </a:stretch>
        </p:blipFill>
        <p:spPr>
          <a:xfrm>
            <a:off x="2842971" y="2476285"/>
            <a:ext cx="3458058" cy="1543265"/>
          </a:xfrm>
          <a:prstGeom prst="rect">
            <a:avLst/>
          </a:prstGeom>
        </p:spPr>
      </p:pic>
    </p:spTree>
    <p:extLst>
      <p:ext uri="{BB962C8B-B14F-4D97-AF65-F5344CB8AC3E}">
        <p14:creationId xmlns:p14="http://schemas.microsoft.com/office/powerpoint/2010/main" val="3385092872"/>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53224-3EEC-FB35-2761-215799B84204}"/>
              </a:ext>
            </a:extLst>
          </p:cNvPr>
          <p:cNvSpPr>
            <a:spLocks noGrp="1"/>
          </p:cNvSpPr>
          <p:nvPr>
            <p:ph type="title"/>
          </p:nvPr>
        </p:nvSpPr>
        <p:spPr/>
        <p:txBody>
          <a:bodyPr/>
          <a:lstStyle/>
          <a:p>
            <a:r>
              <a:rPr lang="en-US" dirty="0"/>
              <a:t>Getting FHPPP out the window quickly:</a:t>
            </a:r>
          </a:p>
        </p:txBody>
      </p:sp>
      <p:pic>
        <p:nvPicPr>
          <p:cNvPr id="4" name="Picture 3">
            <a:extLst>
              <a:ext uri="{FF2B5EF4-FFF2-40B4-BE49-F238E27FC236}">
                <a16:creationId xmlns:a16="http://schemas.microsoft.com/office/drawing/2014/main" id="{E338039C-B4C2-3C1C-D3BB-29AB4365BE76}"/>
              </a:ext>
            </a:extLst>
          </p:cNvPr>
          <p:cNvPicPr>
            <a:picLocks noChangeAspect="1"/>
          </p:cNvPicPr>
          <p:nvPr/>
        </p:nvPicPr>
        <p:blipFill>
          <a:blip r:embed="rId2"/>
          <a:stretch>
            <a:fillRect/>
          </a:stretch>
        </p:blipFill>
        <p:spPr>
          <a:xfrm>
            <a:off x="5821430" y="990600"/>
            <a:ext cx="2865370" cy="3595577"/>
          </a:xfrm>
          <a:prstGeom prst="rect">
            <a:avLst/>
          </a:prstGeom>
        </p:spPr>
      </p:pic>
      <p:sp>
        <p:nvSpPr>
          <p:cNvPr id="5" name="TextBox 4">
            <a:extLst>
              <a:ext uri="{FF2B5EF4-FFF2-40B4-BE49-F238E27FC236}">
                <a16:creationId xmlns:a16="http://schemas.microsoft.com/office/drawing/2014/main" id="{60F8A87F-BE76-27CE-2413-42374857F0E5}"/>
              </a:ext>
            </a:extLst>
          </p:cNvPr>
          <p:cNvSpPr txBox="1"/>
          <p:nvPr/>
        </p:nvSpPr>
        <p:spPr>
          <a:xfrm>
            <a:off x="457200" y="1041991"/>
            <a:ext cx="5284381"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buFont typeface="Arial" panose="020B0604020202020204" pitchFamily="34" charset="0"/>
              <a:buChar char="•"/>
            </a:pPr>
            <a:r>
              <a:rPr lang="en-US" sz="1800" dirty="0"/>
              <a:t>Place info sheet in bag with contents</a:t>
            </a:r>
            <a:endPar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Meet with stakeholders regularly</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Connect with </a:t>
            </a:r>
            <a:r>
              <a:rPr kumimoji="0" lang="en-US" sz="1800" b="0" i="0" u="none" strike="noStrike" cap="none" spc="0" normalizeH="0" baseline="0" dirty="0" err="1">
                <a:ln>
                  <a:noFill/>
                </a:ln>
                <a:solidFill>
                  <a:schemeClr val="accent3"/>
                </a:solidFill>
                <a:effectLst/>
                <a:uFillTx/>
                <a:latin typeface="Franklin Gothic Book"/>
                <a:ea typeface="Franklin Gothic Book"/>
                <a:cs typeface="Franklin Gothic Book"/>
                <a:sym typeface="Franklin Gothic Book"/>
              </a:rPr>
              <a:t>MedLog</a:t>
            </a: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 to develop PAR/reorder plan</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344031938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1F63C-9F73-6C3B-482A-8482F3DE9FE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36780A98-A7C8-1EDC-61D6-1F7E8BEF9578}"/>
              </a:ext>
            </a:extLst>
          </p:cNvPr>
          <p:cNvSpPr>
            <a:spLocks noGrp="1"/>
          </p:cNvSpPr>
          <p:nvPr>
            <p:ph type="body" sz="half" idx="1"/>
          </p:nvPr>
        </p:nvSpPr>
        <p:spPr/>
        <p:txBody>
          <a:bodyPr/>
          <a:lstStyle/>
          <a:p>
            <a:endParaRPr lang="en-US"/>
          </a:p>
        </p:txBody>
      </p:sp>
      <p:sp>
        <p:nvSpPr>
          <p:cNvPr id="4" name="Rectangle 3">
            <a:extLst>
              <a:ext uri="{FF2B5EF4-FFF2-40B4-BE49-F238E27FC236}">
                <a16:creationId xmlns:a16="http://schemas.microsoft.com/office/drawing/2014/main" id="{FD066AA1-3114-03EE-9842-F08C33B9E1B8}"/>
              </a:ext>
            </a:extLst>
          </p:cNvPr>
          <p:cNvSpPr/>
          <p:nvPr/>
        </p:nvSpPr>
        <p:spPr>
          <a:xfrm>
            <a:off x="0" y="0"/>
            <a:ext cx="9144000" cy="5143500"/>
          </a:xfrm>
          <a:prstGeom prst="rect">
            <a:avLst/>
          </a:prstGeom>
          <a:solidFill>
            <a:srgbClr val="000000"/>
          </a:solidFill>
          <a:ln w="25400" cap="flat">
            <a:solidFill>
              <a:schemeClr val="tx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endParaRPr>
          </a:p>
        </p:txBody>
      </p:sp>
      <p:sp>
        <p:nvSpPr>
          <p:cNvPr id="5" name="TextBox 4">
            <a:extLst>
              <a:ext uri="{FF2B5EF4-FFF2-40B4-BE49-F238E27FC236}">
                <a16:creationId xmlns:a16="http://schemas.microsoft.com/office/drawing/2014/main" id="{09686EAD-4411-A2E9-EC17-1B067441CF33}"/>
              </a:ext>
            </a:extLst>
          </p:cNvPr>
          <p:cNvSpPr txBox="1"/>
          <p:nvPr/>
        </p:nvSpPr>
        <p:spPr>
          <a:xfrm>
            <a:off x="1550581" y="990600"/>
            <a:ext cx="5890438" cy="19389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6000" b="1" u="sng" dirty="0">
                <a:solidFill>
                  <a:schemeClr val="bg1"/>
                </a:solidFill>
              </a:rPr>
              <a:t>ALL OF THE LIGHTS</a:t>
            </a:r>
            <a:endParaRPr kumimoji="0" lang="en-US" sz="6000" b="1" i="0" u="sng" strike="noStrike" cap="none" spc="0" normalizeH="0" baseline="0" dirty="0">
              <a:ln>
                <a:noFill/>
              </a:ln>
              <a:solidFill>
                <a:schemeClr val="bg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327510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1F63C-9F73-6C3B-482A-8482F3DE9FE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36780A98-A7C8-1EDC-61D6-1F7E8BEF9578}"/>
              </a:ext>
            </a:extLst>
          </p:cNvPr>
          <p:cNvSpPr>
            <a:spLocks noGrp="1"/>
          </p:cNvSpPr>
          <p:nvPr>
            <p:ph type="body" sz="half" idx="1"/>
          </p:nvPr>
        </p:nvSpPr>
        <p:spPr/>
        <p:txBody>
          <a:bodyPr/>
          <a:lstStyle/>
          <a:p>
            <a:endParaRPr lang="en-US"/>
          </a:p>
        </p:txBody>
      </p:sp>
      <p:sp>
        <p:nvSpPr>
          <p:cNvPr id="4" name="Rectangle 3">
            <a:extLst>
              <a:ext uri="{FF2B5EF4-FFF2-40B4-BE49-F238E27FC236}">
                <a16:creationId xmlns:a16="http://schemas.microsoft.com/office/drawing/2014/main" id="{FD066AA1-3114-03EE-9842-F08C33B9E1B8}"/>
              </a:ext>
            </a:extLst>
          </p:cNvPr>
          <p:cNvSpPr/>
          <p:nvPr/>
        </p:nvSpPr>
        <p:spPr>
          <a:xfrm>
            <a:off x="0" y="0"/>
            <a:ext cx="9144000" cy="5143500"/>
          </a:xfrm>
          <a:prstGeom prst="rect">
            <a:avLst/>
          </a:prstGeom>
          <a:solidFill>
            <a:srgbClr val="000000"/>
          </a:solidFill>
          <a:ln w="25400" cap="flat">
            <a:solidFill>
              <a:schemeClr val="tx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2251679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62967-3863-55A3-6B4D-1EC3A9494FE9}"/>
              </a:ext>
            </a:extLst>
          </p:cNvPr>
          <p:cNvSpPr>
            <a:spLocks noGrp="1"/>
          </p:cNvSpPr>
          <p:nvPr>
            <p:ph type="title"/>
          </p:nvPr>
        </p:nvSpPr>
        <p:spPr/>
        <p:txBody>
          <a:bodyPr/>
          <a:lstStyle/>
          <a:p>
            <a:r>
              <a:rPr lang="en-US" dirty="0"/>
              <a:t>Power/systems outages…. </a:t>
            </a:r>
          </a:p>
        </p:txBody>
      </p:sp>
      <p:sp>
        <p:nvSpPr>
          <p:cNvPr id="3" name="Text Placeholder 2">
            <a:extLst>
              <a:ext uri="{FF2B5EF4-FFF2-40B4-BE49-F238E27FC236}">
                <a16:creationId xmlns:a16="http://schemas.microsoft.com/office/drawing/2014/main" id="{8423DB4B-1B4A-6330-4272-78032EF8E067}"/>
              </a:ext>
            </a:extLst>
          </p:cNvPr>
          <p:cNvSpPr>
            <a:spLocks noGrp="1"/>
          </p:cNvSpPr>
          <p:nvPr>
            <p:ph type="body" sz="half" idx="1"/>
          </p:nvPr>
        </p:nvSpPr>
        <p:spPr>
          <a:xfrm>
            <a:off x="457200" y="1123950"/>
            <a:ext cx="8229600" cy="385873"/>
          </a:xfrm>
        </p:spPr>
        <p:txBody>
          <a:bodyPr>
            <a:normAutofit fontScale="92500" lnSpcReduction="10000"/>
          </a:bodyPr>
          <a:lstStyle/>
          <a:p>
            <a:pPr marL="0" indent="0">
              <a:buNone/>
            </a:pPr>
            <a:r>
              <a:rPr lang="en-US" dirty="0"/>
              <a:t>HAFB breaks out the COOP Box: </a:t>
            </a:r>
          </a:p>
        </p:txBody>
      </p:sp>
      <p:sp>
        <p:nvSpPr>
          <p:cNvPr id="4" name="TextBox 3">
            <a:extLst>
              <a:ext uri="{FF2B5EF4-FFF2-40B4-BE49-F238E27FC236}">
                <a16:creationId xmlns:a16="http://schemas.microsoft.com/office/drawing/2014/main" id="{19487C9B-380A-6168-84CE-F9AB1FC0CF8E}"/>
              </a:ext>
            </a:extLst>
          </p:cNvPr>
          <p:cNvSpPr txBox="1"/>
          <p:nvPr/>
        </p:nvSpPr>
        <p:spPr>
          <a:xfrm>
            <a:off x="457200" y="1431851"/>
            <a:ext cx="8229600" cy="2862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2"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Contingency Binder</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Blank AF Form 781’s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Blank AF Form 579’s</a:t>
            </a:r>
          </a:p>
          <a:p>
            <a:pPr marL="285750" indent="-285750">
              <a:buFont typeface="Arial" panose="020B0604020202020204" pitchFamily="34" charset="0"/>
              <a:buChar char="•"/>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Blank Rx labels</a:t>
            </a:r>
            <a:endParaRPr lang="en-US" dirty="0"/>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Activation sheets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Tamper tape</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Pens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Sharpies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Window signa</a:t>
            </a:r>
            <a:r>
              <a:rPr lang="en-US" dirty="0"/>
              <a:t>ge (pick-up/drop-off)</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Walkie talkies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Clip boards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Glow stick</a:t>
            </a:r>
            <a:r>
              <a:rPr lang="en-US" dirty="0"/>
              <a:t>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Julian </a:t>
            </a:r>
            <a:r>
              <a:rPr lang="en-US" dirty="0"/>
              <a:t>calendar</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Blank AF Form 75’s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Flashlight</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Batteries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Distilled water</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MRE’s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Blankets</a:t>
            </a:r>
          </a:p>
        </p:txBody>
      </p:sp>
    </p:spTree>
    <p:extLst>
      <p:ext uri="{BB962C8B-B14F-4D97-AF65-F5344CB8AC3E}">
        <p14:creationId xmlns:p14="http://schemas.microsoft.com/office/powerpoint/2010/main" val="1739621846"/>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B48C3-A209-7655-5D5C-D86FE0A1836E}"/>
              </a:ext>
            </a:extLst>
          </p:cNvPr>
          <p:cNvSpPr>
            <a:spLocks noGrp="1"/>
          </p:cNvSpPr>
          <p:nvPr>
            <p:ph type="title"/>
          </p:nvPr>
        </p:nvSpPr>
        <p:spPr/>
        <p:txBody>
          <a:bodyPr/>
          <a:lstStyle/>
          <a:p>
            <a:r>
              <a:rPr lang="en-US" dirty="0"/>
              <a:t>Practice like you play:</a:t>
            </a:r>
          </a:p>
        </p:txBody>
      </p:sp>
      <p:sp>
        <p:nvSpPr>
          <p:cNvPr id="3" name="Text Placeholder 2">
            <a:extLst>
              <a:ext uri="{FF2B5EF4-FFF2-40B4-BE49-F238E27FC236}">
                <a16:creationId xmlns:a16="http://schemas.microsoft.com/office/drawing/2014/main" id="{5FB575B3-CF09-77CB-43F6-80155F34A303}"/>
              </a:ext>
            </a:extLst>
          </p:cNvPr>
          <p:cNvSpPr>
            <a:spLocks noGrp="1"/>
          </p:cNvSpPr>
          <p:nvPr>
            <p:ph type="body" sz="half" idx="1"/>
          </p:nvPr>
        </p:nvSpPr>
        <p:spPr>
          <a:xfrm>
            <a:off x="457199" y="1123950"/>
            <a:ext cx="8229599" cy="3276600"/>
          </a:xfrm>
        </p:spPr>
        <p:txBody>
          <a:bodyPr/>
          <a:lstStyle/>
          <a:p>
            <a:r>
              <a:rPr lang="en-US" dirty="0"/>
              <a:t>Don’t do your annual flu POD in the base theater (or </a:t>
            </a:r>
            <a:r>
              <a:rPr lang="en-US" dirty="0" err="1"/>
              <a:t>AmBay</a:t>
            </a:r>
            <a:r>
              <a:rPr lang="en-US" dirty="0"/>
              <a:t>) every year</a:t>
            </a:r>
          </a:p>
          <a:p>
            <a:r>
              <a:rPr lang="en-US" dirty="0"/>
              <a:t>How do you practice sterile </a:t>
            </a:r>
          </a:p>
          <a:p>
            <a:pPr marL="0" indent="0">
              <a:buNone/>
            </a:pPr>
            <a:r>
              <a:rPr lang="en-US" dirty="0"/>
              <a:t>     compounding? </a:t>
            </a:r>
          </a:p>
        </p:txBody>
      </p:sp>
      <p:pic>
        <p:nvPicPr>
          <p:cNvPr id="3074" name="Picture 2" descr="negative pressure isolator">
            <a:extLst>
              <a:ext uri="{FF2B5EF4-FFF2-40B4-BE49-F238E27FC236}">
                <a16:creationId xmlns:a16="http://schemas.microsoft.com/office/drawing/2014/main" id="{589427C1-504F-C0E7-24BD-4054FEB7C9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6541" y="1619062"/>
            <a:ext cx="3119660" cy="2821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426975"/>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7788-5D26-E53C-96B6-8B8ED713AD7C}"/>
              </a:ext>
            </a:extLst>
          </p:cNvPr>
          <p:cNvSpPr>
            <a:spLocks noGrp="1"/>
          </p:cNvSpPr>
          <p:nvPr>
            <p:ph type="title"/>
          </p:nvPr>
        </p:nvSpPr>
        <p:spPr/>
        <p:txBody>
          <a:bodyPr/>
          <a:lstStyle/>
          <a:p>
            <a:r>
              <a:rPr lang="en-US" dirty="0"/>
              <a:t>Knowledge Check #1</a:t>
            </a:r>
          </a:p>
        </p:txBody>
      </p:sp>
      <p:sp>
        <p:nvSpPr>
          <p:cNvPr id="3" name="Text Placeholder 2">
            <a:extLst>
              <a:ext uri="{FF2B5EF4-FFF2-40B4-BE49-F238E27FC236}">
                <a16:creationId xmlns:a16="http://schemas.microsoft.com/office/drawing/2014/main" id="{6782D9B4-8E5B-699B-9EC4-AD51BE41D774}"/>
              </a:ext>
            </a:extLst>
          </p:cNvPr>
          <p:cNvSpPr>
            <a:spLocks noGrp="1"/>
          </p:cNvSpPr>
          <p:nvPr>
            <p:ph type="body" idx="1"/>
          </p:nvPr>
        </p:nvSpPr>
        <p:spPr/>
        <p:txBody>
          <a:bodyPr>
            <a:normAutofit/>
          </a:bodyPr>
          <a:lstStyle/>
          <a:p>
            <a:r>
              <a:rPr lang="en-US" sz="2000" dirty="0"/>
              <a:t>How much advance notice would MTFs have in a first strike scenario with China/North Korea/Russia?</a:t>
            </a:r>
          </a:p>
          <a:p>
            <a:pPr marL="914400" lvl="1" indent="-457200">
              <a:buFont typeface="+mj-lt"/>
              <a:buAutoNum type="alphaUcPeriod"/>
            </a:pPr>
            <a:r>
              <a:rPr lang="en-US" sz="2000" dirty="0"/>
              <a:t>5 minutes</a:t>
            </a:r>
          </a:p>
          <a:p>
            <a:pPr marL="914400" lvl="1" indent="-457200">
              <a:buFont typeface="+mj-lt"/>
              <a:buAutoNum type="alphaUcPeriod"/>
            </a:pPr>
            <a:r>
              <a:rPr lang="en-US" sz="2000" dirty="0"/>
              <a:t>1 hour</a:t>
            </a:r>
          </a:p>
          <a:p>
            <a:pPr marL="914400" lvl="1" indent="-457200">
              <a:buFont typeface="+mj-lt"/>
              <a:buAutoNum type="alphaUcPeriod"/>
            </a:pPr>
            <a:r>
              <a:rPr lang="en-US" sz="2000" dirty="0"/>
              <a:t>6 hours</a:t>
            </a:r>
          </a:p>
          <a:p>
            <a:pPr marL="914400" lvl="1" indent="-457200">
              <a:buFont typeface="+mj-lt"/>
              <a:buAutoNum type="alphaUcPeriod"/>
            </a:pPr>
            <a:r>
              <a:rPr lang="en-US" sz="2000" dirty="0"/>
              <a:t>24 hours</a:t>
            </a:r>
          </a:p>
          <a:p>
            <a:pPr marL="914400" lvl="1" indent="-457200">
              <a:buFont typeface="+mj-lt"/>
              <a:buAutoNum type="alphaUcPeriod"/>
            </a:pPr>
            <a:r>
              <a:rPr lang="en-US" sz="2000" dirty="0"/>
              <a:t>They may have the first strike, but we will provide the last</a:t>
            </a:r>
          </a:p>
        </p:txBody>
      </p:sp>
    </p:spTree>
    <p:extLst>
      <p:ext uri="{BB962C8B-B14F-4D97-AF65-F5344CB8AC3E}">
        <p14:creationId xmlns:p14="http://schemas.microsoft.com/office/powerpoint/2010/main" val="39321782"/>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7788-5D26-E53C-96B6-8B8ED713AD7C}"/>
              </a:ext>
            </a:extLst>
          </p:cNvPr>
          <p:cNvSpPr>
            <a:spLocks noGrp="1"/>
          </p:cNvSpPr>
          <p:nvPr>
            <p:ph type="title"/>
          </p:nvPr>
        </p:nvSpPr>
        <p:spPr/>
        <p:txBody>
          <a:bodyPr/>
          <a:lstStyle/>
          <a:p>
            <a:r>
              <a:rPr lang="en-US" dirty="0"/>
              <a:t>Knowledge Check #1</a:t>
            </a:r>
          </a:p>
        </p:txBody>
      </p:sp>
      <p:sp>
        <p:nvSpPr>
          <p:cNvPr id="3" name="Text Placeholder 2">
            <a:extLst>
              <a:ext uri="{FF2B5EF4-FFF2-40B4-BE49-F238E27FC236}">
                <a16:creationId xmlns:a16="http://schemas.microsoft.com/office/drawing/2014/main" id="{6782D9B4-8E5B-699B-9EC4-AD51BE41D774}"/>
              </a:ext>
            </a:extLst>
          </p:cNvPr>
          <p:cNvSpPr>
            <a:spLocks noGrp="1"/>
          </p:cNvSpPr>
          <p:nvPr>
            <p:ph type="body" idx="1"/>
          </p:nvPr>
        </p:nvSpPr>
        <p:spPr/>
        <p:txBody>
          <a:bodyPr>
            <a:normAutofit/>
          </a:bodyPr>
          <a:lstStyle/>
          <a:p>
            <a:r>
              <a:rPr lang="en-US" sz="2000" dirty="0"/>
              <a:t>How much advance notice would MTFs have in a first strike scenario with China/North Korea/Russia?</a:t>
            </a:r>
          </a:p>
          <a:p>
            <a:pPr marL="914400" lvl="1" indent="-457200">
              <a:buFont typeface="+mj-lt"/>
              <a:buAutoNum type="alphaUcPeriod"/>
            </a:pPr>
            <a:r>
              <a:rPr lang="en-US" sz="2000" dirty="0">
                <a:highlight>
                  <a:srgbClr val="FFFF00"/>
                </a:highlight>
              </a:rPr>
              <a:t>5 minutes</a:t>
            </a:r>
          </a:p>
          <a:p>
            <a:pPr marL="914400" lvl="1" indent="-457200">
              <a:buFont typeface="+mj-lt"/>
              <a:buAutoNum type="alphaUcPeriod"/>
            </a:pPr>
            <a:r>
              <a:rPr lang="en-US" sz="2000" dirty="0"/>
              <a:t>1 hour</a:t>
            </a:r>
          </a:p>
          <a:p>
            <a:pPr marL="914400" lvl="1" indent="-457200">
              <a:buFont typeface="+mj-lt"/>
              <a:buAutoNum type="alphaUcPeriod"/>
            </a:pPr>
            <a:r>
              <a:rPr lang="en-US" sz="2000" dirty="0"/>
              <a:t>6 hours</a:t>
            </a:r>
          </a:p>
          <a:p>
            <a:pPr marL="914400" lvl="1" indent="-457200">
              <a:buFont typeface="+mj-lt"/>
              <a:buAutoNum type="alphaUcPeriod"/>
            </a:pPr>
            <a:r>
              <a:rPr lang="en-US" sz="2000" dirty="0"/>
              <a:t>24 hours</a:t>
            </a:r>
          </a:p>
          <a:p>
            <a:pPr marL="914400" lvl="1" indent="-457200">
              <a:buFont typeface="+mj-lt"/>
              <a:buAutoNum type="alphaUcPeriod"/>
            </a:pPr>
            <a:r>
              <a:rPr lang="en-US" sz="2000" dirty="0"/>
              <a:t>They may have the first strike, but we will provide the last</a:t>
            </a:r>
          </a:p>
        </p:txBody>
      </p:sp>
    </p:spTree>
    <p:extLst>
      <p:ext uri="{BB962C8B-B14F-4D97-AF65-F5344CB8AC3E}">
        <p14:creationId xmlns:p14="http://schemas.microsoft.com/office/powerpoint/2010/main" val="292776386"/>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7788-5D26-E53C-96B6-8B8ED713AD7C}"/>
              </a:ext>
            </a:extLst>
          </p:cNvPr>
          <p:cNvSpPr>
            <a:spLocks noGrp="1"/>
          </p:cNvSpPr>
          <p:nvPr>
            <p:ph type="title"/>
          </p:nvPr>
        </p:nvSpPr>
        <p:spPr/>
        <p:txBody>
          <a:bodyPr/>
          <a:lstStyle/>
          <a:p>
            <a:r>
              <a:rPr lang="en-US" dirty="0"/>
              <a:t>Knowledge Check #2</a:t>
            </a:r>
          </a:p>
        </p:txBody>
      </p:sp>
      <p:sp>
        <p:nvSpPr>
          <p:cNvPr id="3" name="Text Placeholder 2">
            <a:extLst>
              <a:ext uri="{FF2B5EF4-FFF2-40B4-BE49-F238E27FC236}">
                <a16:creationId xmlns:a16="http://schemas.microsoft.com/office/drawing/2014/main" id="{6782D9B4-8E5B-699B-9EC4-AD51BE41D774}"/>
              </a:ext>
            </a:extLst>
          </p:cNvPr>
          <p:cNvSpPr>
            <a:spLocks noGrp="1"/>
          </p:cNvSpPr>
          <p:nvPr>
            <p:ph type="body" idx="1"/>
          </p:nvPr>
        </p:nvSpPr>
        <p:spPr/>
        <p:txBody>
          <a:bodyPr>
            <a:normAutofit/>
          </a:bodyPr>
          <a:lstStyle/>
          <a:p>
            <a:r>
              <a:rPr lang="en-US" sz="2000" dirty="0"/>
              <a:t>What system, when granted access, will give you eyes on current/future deployment taskings?</a:t>
            </a:r>
          </a:p>
          <a:p>
            <a:pPr marL="914400" lvl="1" indent="-457200">
              <a:buFont typeface="+mj-lt"/>
              <a:buAutoNum type="alphaUcPeriod"/>
            </a:pPr>
            <a:r>
              <a:rPr lang="en-US" sz="2000" dirty="0" err="1"/>
              <a:t>DMHRSi</a:t>
            </a:r>
            <a:endParaRPr lang="en-US" sz="2000" dirty="0"/>
          </a:p>
          <a:p>
            <a:pPr marL="914400" lvl="1" indent="-457200">
              <a:buFont typeface="+mj-lt"/>
              <a:buAutoNum type="alphaUcPeriod"/>
            </a:pPr>
            <a:r>
              <a:rPr lang="en-US" sz="2000" dirty="0"/>
              <a:t>ASIMS</a:t>
            </a:r>
          </a:p>
          <a:p>
            <a:pPr marL="914400" lvl="1" indent="-457200">
              <a:buFont typeface="+mj-lt"/>
              <a:buAutoNum type="alphaUcPeriod"/>
            </a:pPr>
            <a:r>
              <a:rPr lang="en-US" sz="2000" dirty="0"/>
              <a:t>JKO</a:t>
            </a:r>
          </a:p>
          <a:p>
            <a:pPr marL="914400" lvl="1" indent="-457200">
              <a:buFont typeface="+mj-lt"/>
              <a:buAutoNum type="alphaUcPeriod"/>
            </a:pPr>
            <a:r>
              <a:rPr lang="en-US" sz="2000" dirty="0"/>
              <a:t>SPDR</a:t>
            </a:r>
          </a:p>
        </p:txBody>
      </p:sp>
    </p:spTree>
    <p:extLst>
      <p:ext uri="{BB962C8B-B14F-4D97-AF65-F5344CB8AC3E}">
        <p14:creationId xmlns:p14="http://schemas.microsoft.com/office/powerpoint/2010/main" val="1905514502"/>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7788-5D26-E53C-96B6-8B8ED713AD7C}"/>
              </a:ext>
            </a:extLst>
          </p:cNvPr>
          <p:cNvSpPr>
            <a:spLocks noGrp="1"/>
          </p:cNvSpPr>
          <p:nvPr>
            <p:ph type="title"/>
          </p:nvPr>
        </p:nvSpPr>
        <p:spPr/>
        <p:txBody>
          <a:bodyPr/>
          <a:lstStyle/>
          <a:p>
            <a:r>
              <a:rPr lang="en-US" dirty="0"/>
              <a:t>Knowledge Check #2</a:t>
            </a:r>
          </a:p>
        </p:txBody>
      </p:sp>
      <p:sp>
        <p:nvSpPr>
          <p:cNvPr id="3" name="Text Placeholder 2">
            <a:extLst>
              <a:ext uri="{FF2B5EF4-FFF2-40B4-BE49-F238E27FC236}">
                <a16:creationId xmlns:a16="http://schemas.microsoft.com/office/drawing/2014/main" id="{6782D9B4-8E5B-699B-9EC4-AD51BE41D774}"/>
              </a:ext>
            </a:extLst>
          </p:cNvPr>
          <p:cNvSpPr>
            <a:spLocks noGrp="1"/>
          </p:cNvSpPr>
          <p:nvPr>
            <p:ph type="body" idx="1"/>
          </p:nvPr>
        </p:nvSpPr>
        <p:spPr/>
        <p:txBody>
          <a:bodyPr>
            <a:normAutofit/>
          </a:bodyPr>
          <a:lstStyle/>
          <a:p>
            <a:r>
              <a:rPr lang="en-US" sz="2000" dirty="0"/>
              <a:t>What system, when granted access, will give you eyes on current/future deployment taskings?</a:t>
            </a:r>
          </a:p>
          <a:p>
            <a:pPr marL="914400" lvl="1" indent="-457200">
              <a:buFont typeface="+mj-lt"/>
              <a:buAutoNum type="alphaUcPeriod"/>
            </a:pPr>
            <a:r>
              <a:rPr lang="en-US" sz="2000" dirty="0" err="1"/>
              <a:t>DMHRSi</a:t>
            </a:r>
            <a:endParaRPr lang="en-US" sz="2000" dirty="0"/>
          </a:p>
          <a:p>
            <a:pPr marL="914400" lvl="1" indent="-457200">
              <a:buFont typeface="+mj-lt"/>
              <a:buAutoNum type="alphaUcPeriod"/>
            </a:pPr>
            <a:r>
              <a:rPr lang="en-US" sz="2000" dirty="0">
                <a:highlight>
                  <a:srgbClr val="FFFF00"/>
                </a:highlight>
              </a:rPr>
              <a:t>ASIMS</a:t>
            </a:r>
          </a:p>
          <a:p>
            <a:pPr marL="914400" lvl="1" indent="-457200">
              <a:buFont typeface="+mj-lt"/>
              <a:buAutoNum type="alphaUcPeriod"/>
            </a:pPr>
            <a:r>
              <a:rPr lang="en-US" sz="2000" dirty="0"/>
              <a:t>JKO</a:t>
            </a:r>
          </a:p>
          <a:p>
            <a:pPr marL="914400" lvl="1" indent="-457200">
              <a:buFont typeface="+mj-lt"/>
              <a:buAutoNum type="alphaUcPeriod"/>
            </a:pPr>
            <a:r>
              <a:rPr lang="en-US" sz="2000" dirty="0"/>
              <a:t>SPDR</a:t>
            </a:r>
          </a:p>
        </p:txBody>
      </p:sp>
    </p:spTree>
    <p:extLst>
      <p:ext uri="{BB962C8B-B14F-4D97-AF65-F5344CB8AC3E}">
        <p14:creationId xmlns:p14="http://schemas.microsoft.com/office/powerpoint/2010/main" val="3050581539"/>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FC30D-4EE7-6B90-896D-D60DDA27E9D8}"/>
              </a:ext>
            </a:extLst>
          </p:cNvPr>
          <p:cNvSpPr>
            <a:spLocks noGrp="1"/>
          </p:cNvSpPr>
          <p:nvPr>
            <p:ph type="title"/>
          </p:nvPr>
        </p:nvSpPr>
        <p:spPr/>
        <p:txBody>
          <a:bodyPr/>
          <a:lstStyle/>
          <a:p>
            <a:r>
              <a:rPr lang="en-US" dirty="0"/>
              <a:t>Knowledge Check #3</a:t>
            </a:r>
          </a:p>
        </p:txBody>
      </p:sp>
      <p:sp>
        <p:nvSpPr>
          <p:cNvPr id="3" name="Text Placeholder 2">
            <a:extLst>
              <a:ext uri="{FF2B5EF4-FFF2-40B4-BE49-F238E27FC236}">
                <a16:creationId xmlns:a16="http://schemas.microsoft.com/office/drawing/2014/main" id="{579B6BD6-332C-BE43-BBC4-E3630E16060F}"/>
              </a:ext>
            </a:extLst>
          </p:cNvPr>
          <p:cNvSpPr>
            <a:spLocks noGrp="1"/>
          </p:cNvSpPr>
          <p:nvPr>
            <p:ph type="body" idx="1"/>
          </p:nvPr>
        </p:nvSpPr>
        <p:spPr/>
        <p:txBody>
          <a:bodyPr/>
          <a:lstStyle/>
          <a:p>
            <a:r>
              <a:rPr lang="en-US" dirty="0"/>
              <a:t>What are the components of a BW/CW kit?</a:t>
            </a:r>
          </a:p>
          <a:p>
            <a:pPr marL="885825" lvl="1" indent="-457200">
              <a:buFont typeface="+mj-lt"/>
              <a:buAutoNum type="alphaUcPeriod"/>
            </a:pPr>
            <a:r>
              <a:rPr lang="en-US" sz="2000" dirty="0"/>
              <a:t>Diazepam, Cipro, Pyridostigmine, </a:t>
            </a:r>
            <a:r>
              <a:rPr lang="en-US" sz="2000" dirty="0" err="1"/>
              <a:t>iOSAT</a:t>
            </a:r>
            <a:r>
              <a:rPr lang="en-US" sz="2000" dirty="0"/>
              <a:t>, ATNAA, RSDL</a:t>
            </a:r>
          </a:p>
          <a:p>
            <a:pPr marL="885825" lvl="1" indent="-457200">
              <a:buFont typeface="+mj-lt"/>
              <a:buAutoNum type="alphaUcPeriod"/>
            </a:pPr>
            <a:r>
              <a:rPr lang="en-US" sz="2000" dirty="0"/>
              <a:t>P-Tabs, Midazolam, Cipro, Potassium Iodide, ATNAA, RSDL</a:t>
            </a:r>
          </a:p>
          <a:p>
            <a:pPr marL="885825" lvl="1" indent="-457200">
              <a:buFont typeface="+mj-lt"/>
              <a:buAutoNum type="alphaUcPeriod"/>
            </a:pPr>
            <a:r>
              <a:rPr lang="en-US" sz="2000" dirty="0"/>
              <a:t>Atorvastatin, Sildenafil, Aciphex, baby aspirin, </a:t>
            </a:r>
            <a:r>
              <a:rPr lang="en-US" sz="2000" dirty="0" err="1"/>
              <a:t>Mounjaro</a:t>
            </a:r>
            <a:r>
              <a:rPr lang="en-US" sz="2000" dirty="0"/>
              <a:t>, Adderall</a:t>
            </a:r>
          </a:p>
          <a:p>
            <a:pPr marL="885825" lvl="1" indent="-457200">
              <a:buFont typeface="+mj-lt"/>
              <a:buAutoNum type="alphaUcPeriod"/>
            </a:pPr>
            <a:r>
              <a:rPr lang="en-US" sz="2000" dirty="0"/>
              <a:t>P-Tabs, </a:t>
            </a:r>
            <a:r>
              <a:rPr lang="en-US" sz="2000" dirty="0" err="1"/>
              <a:t>iOSAT</a:t>
            </a:r>
            <a:r>
              <a:rPr lang="en-US" sz="2000" dirty="0"/>
              <a:t>, Cipro, ATNAA, fentanyl, RSDL</a:t>
            </a:r>
          </a:p>
          <a:p>
            <a:pPr marL="885825" lvl="1" indent="-457200">
              <a:buFont typeface="+mj-lt"/>
              <a:buAutoNum type="alphaUcPeriod"/>
            </a:pPr>
            <a:endParaRPr lang="en-US" sz="2000" dirty="0"/>
          </a:p>
          <a:p>
            <a:pPr marL="885825" lvl="1" indent="-457200">
              <a:buFont typeface="+mj-lt"/>
              <a:buAutoNum type="alphaUcPeriod"/>
            </a:pPr>
            <a:endParaRPr lang="en-US" sz="2000" dirty="0"/>
          </a:p>
        </p:txBody>
      </p:sp>
    </p:spTree>
    <p:extLst>
      <p:ext uri="{BB962C8B-B14F-4D97-AF65-F5344CB8AC3E}">
        <p14:creationId xmlns:p14="http://schemas.microsoft.com/office/powerpoint/2010/main" val="2336021515"/>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FC30D-4EE7-6B90-896D-D60DDA27E9D8}"/>
              </a:ext>
            </a:extLst>
          </p:cNvPr>
          <p:cNvSpPr>
            <a:spLocks noGrp="1"/>
          </p:cNvSpPr>
          <p:nvPr>
            <p:ph type="title"/>
          </p:nvPr>
        </p:nvSpPr>
        <p:spPr/>
        <p:txBody>
          <a:bodyPr/>
          <a:lstStyle/>
          <a:p>
            <a:r>
              <a:rPr lang="en-US" dirty="0"/>
              <a:t>Knowledge Check #3</a:t>
            </a:r>
          </a:p>
        </p:txBody>
      </p:sp>
      <p:sp>
        <p:nvSpPr>
          <p:cNvPr id="3" name="Text Placeholder 2">
            <a:extLst>
              <a:ext uri="{FF2B5EF4-FFF2-40B4-BE49-F238E27FC236}">
                <a16:creationId xmlns:a16="http://schemas.microsoft.com/office/drawing/2014/main" id="{579B6BD6-332C-BE43-BBC4-E3630E16060F}"/>
              </a:ext>
            </a:extLst>
          </p:cNvPr>
          <p:cNvSpPr>
            <a:spLocks noGrp="1"/>
          </p:cNvSpPr>
          <p:nvPr>
            <p:ph type="body" idx="1"/>
          </p:nvPr>
        </p:nvSpPr>
        <p:spPr/>
        <p:txBody>
          <a:bodyPr/>
          <a:lstStyle/>
          <a:p>
            <a:r>
              <a:rPr lang="en-US" dirty="0"/>
              <a:t>What are the components of a BW/CW kit?</a:t>
            </a:r>
          </a:p>
          <a:p>
            <a:pPr marL="885825" lvl="1" indent="-457200">
              <a:buFont typeface="+mj-lt"/>
              <a:buAutoNum type="alphaUcPeriod"/>
            </a:pPr>
            <a:r>
              <a:rPr lang="en-US" sz="2000" dirty="0"/>
              <a:t>Diazepam, Cipro, Pyridostigmine, </a:t>
            </a:r>
            <a:r>
              <a:rPr lang="en-US" sz="2000" dirty="0" err="1"/>
              <a:t>iOSAT</a:t>
            </a:r>
            <a:r>
              <a:rPr lang="en-US" sz="2000" dirty="0"/>
              <a:t>, ATNAA, RSDL</a:t>
            </a:r>
          </a:p>
          <a:p>
            <a:pPr marL="885825" lvl="1" indent="-457200">
              <a:buFont typeface="+mj-lt"/>
              <a:buAutoNum type="alphaUcPeriod"/>
            </a:pPr>
            <a:r>
              <a:rPr lang="en-US" sz="2000" dirty="0">
                <a:highlight>
                  <a:srgbClr val="FFFF00"/>
                </a:highlight>
              </a:rPr>
              <a:t>P-Tabs, Midazolam, Cipro, Potassium Iodide, ATNAA, RSDL</a:t>
            </a:r>
          </a:p>
          <a:p>
            <a:pPr marL="885825" lvl="1" indent="-457200">
              <a:buFont typeface="+mj-lt"/>
              <a:buAutoNum type="alphaUcPeriod"/>
            </a:pPr>
            <a:r>
              <a:rPr lang="en-US" sz="2000" dirty="0"/>
              <a:t>Atorvastatin, Sildenafil, Aciphex, baby aspirin, </a:t>
            </a:r>
            <a:r>
              <a:rPr lang="en-US" sz="2000" dirty="0" err="1"/>
              <a:t>Mounjaro</a:t>
            </a:r>
            <a:r>
              <a:rPr lang="en-US" sz="2000" dirty="0"/>
              <a:t>, Adderall</a:t>
            </a:r>
          </a:p>
          <a:p>
            <a:pPr marL="885825" lvl="1" indent="-457200">
              <a:buFont typeface="+mj-lt"/>
              <a:buAutoNum type="alphaUcPeriod"/>
            </a:pPr>
            <a:r>
              <a:rPr lang="en-US" sz="2000" dirty="0"/>
              <a:t>P-Tabs, </a:t>
            </a:r>
            <a:r>
              <a:rPr lang="en-US" sz="2000" dirty="0" err="1"/>
              <a:t>iOSAT</a:t>
            </a:r>
            <a:r>
              <a:rPr lang="en-US" sz="2000" dirty="0"/>
              <a:t>, Cipro, ATNAA, fentanyl, RSDL</a:t>
            </a:r>
          </a:p>
          <a:p>
            <a:pPr marL="885825" lvl="1" indent="-457200">
              <a:buFont typeface="+mj-lt"/>
              <a:buAutoNum type="alphaUcPeriod"/>
            </a:pPr>
            <a:endParaRPr lang="en-US" sz="2000" dirty="0"/>
          </a:p>
          <a:p>
            <a:pPr marL="885825" lvl="1" indent="-457200">
              <a:buFont typeface="+mj-lt"/>
              <a:buAutoNum type="alphaUcPeriod"/>
            </a:pPr>
            <a:endParaRPr lang="en-US" sz="2000" dirty="0"/>
          </a:p>
        </p:txBody>
      </p:sp>
    </p:spTree>
    <p:extLst>
      <p:ext uri="{BB962C8B-B14F-4D97-AF65-F5344CB8AC3E}">
        <p14:creationId xmlns:p14="http://schemas.microsoft.com/office/powerpoint/2010/main" val="1056170127"/>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91945-0C20-C81A-10C3-CE270926AC40}"/>
              </a:ext>
            </a:extLst>
          </p:cNvPr>
          <p:cNvSpPr>
            <a:spLocks noGrp="1"/>
          </p:cNvSpPr>
          <p:nvPr>
            <p:ph type="title"/>
          </p:nvPr>
        </p:nvSpPr>
        <p:spPr/>
        <p:txBody>
          <a:bodyPr lIns="45719" tIns="45720" rIns="45719" bIns="45720" anchor="ctr">
            <a:normAutofit/>
          </a:bodyPr>
          <a:lstStyle/>
          <a:p>
            <a:r>
              <a:rPr lang="en-US" dirty="0"/>
              <a:t>References</a:t>
            </a:r>
          </a:p>
        </p:txBody>
      </p:sp>
      <p:sp>
        <p:nvSpPr>
          <p:cNvPr id="3" name="Text Placeholder 2">
            <a:extLst>
              <a:ext uri="{FF2B5EF4-FFF2-40B4-BE49-F238E27FC236}">
                <a16:creationId xmlns:a16="http://schemas.microsoft.com/office/drawing/2014/main" id="{7D9D2268-E9E1-A5E3-69C7-AFCF2796AD33}"/>
              </a:ext>
            </a:extLst>
          </p:cNvPr>
          <p:cNvSpPr>
            <a:spLocks noGrp="1"/>
          </p:cNvSpPr>
          <p:nvPr>
            <p:ph type="body" idx="1"/>
          </p:nvPr>
        </p:nvSpPr>
        <p:spPr/>
        <p:txBody>
          <a:bodyPr lIns="45719" tIns="45720" rIns="45719" bIns="45720" anchor="t">
            <a:noAutofit/>
          </a:bodyPr>
          <a:lstStyle/>
          <a:p>
            <a:pPr marL="457200" indent="-457200">
              <a:buAutoNum type="arabicPeriod"/>
            </a:pPr>
            <a:r>
              <a:rPr lang="en-US" sz="700" dirty="0">
                <a:solidFill>
                  <a:schemeClr val="accent3"/>
                </a:solidFill>
                <a:ea typeface="Calibri"/>
                <a:cs typeface="Calibri"/>
              </a:rPr>
              <a:t>https://missilethreat.csis.org/country/iran/</a:t>
            </a:r>
          </a:p>
          <a:p>
            <a:pPr marL="457200" indent="-457200">
              <a:buAutoNum type="arabicPeriod"/>
            </a:pPr>
            <a:r>
              <a:rPr lang="en-US" sz="700" dirty="0">
                <a:solidFill>
                  <a:schemeClr val="accent3"/>
                </a:solidFill>
                <a:ea typeface="Calibri"/>
                <a:cs typeface="Calibri"/>
              </a:rPr>
              <a:t>Missiles of Russia. (n.d.). Missile Threat. https://missilethreat.csis.org/country/</a:t>
            </a:r>
            <a:r>
              <a:rPr lang="en-US" sz="700" dirty="0" err="1">
                <a:solidFill>
                  <a:schemeClr val="accent3"/>
                </a:solidFill>
                <a:ea typeface="Calibri"/>
                <a:cs typeface="Calibri"/>
              </a:rPr>
              <a:t>russia</a:t>
            </a:r>
            <a:r>
              <a:rPr lang="en-US" sz="700" dirty="0">
                <a:solidFill>
                  <a:schemeClr val="accent3"/>
                </a:solidFill>
                <a:ea typeface="Calibri"/>
                <a:cs typeface="Calibri"/>
              </a:rPr>
              <a:t>/‌</a:t>
            </a:r>
          </a:p>
          <a:p>
            <a:pPr marL="457200" indent="-457200">
              <a:buAutoNum type="arabicPeriod"/>
            </a:pPr>
            <a:r>
              <a:rPr lang="en-US" sz="700" dirty="0">
                <a:solidFill>
                  <a:schemeClr val="accent3"/>
                </a:solidFill>
                <a:ea typeface="Calibri"/>
                <a:cs typeface="Calibri"/>
              </a:rPr>
              <a:t>Missiles of China | Missile Threat. (2018). Missile Threat. https://missilethreat.csis.org/country/</a:t>
            </a:r>
            <a:r>
              <a:rPr lang="en-US" sz="700" dirty="0" err="1">
                <a:solidFill>
                  <a:schemeClr val="accent3"/>
                </a:solidFill>
                <a:ea typeface="Calibri"/>
                <a:cs typeface="Calibri"/>
              </a:rPr>
              <a:t>china</a:t>
            </a:r>
            <a:r>
              <a:rPr lang="en-US" sz="700" dirty="0">
                <a:solidFill>
                  <a:schemeClr val="accent3"/>
                </a:solidFill>
                <a:ea typeface="Calibri"/>
                <a:cs typeface="Calibri"/>
              </a:rPr>
              <a:t>/‌</a:t>
            </a:r>
          </a:p>
          <a:p>
            <a:pPr marL="457200" indent="-457200">
              <a:buAutoNum type="arabicPeriod"/>
            </a:pPr>
            <a:r>
              <a:rPr lang="en-US" sz="700" dirty="0">
                <a:solidFill>
                  <a:schemeClr val="accent3"/>
                </a:solidFill>
                <a:ea typeface="Calibri"/>
                <a:cs typeface="Calibri"/>
              </a:rPr>
              <a:t>Project, M. D. (2022, November 22). Missiles of North Korea | Missile threat. Missile Threat. </a:t>
            </a:r>
            <a:r>
              <a:rPr lang="en-US" sz="700" dirty="0">
                <a:solidFill>
                  <a:schemeClr val="accent3"/>
                </a:solidFill>
                <a:ea typeface="Calibri"/>
                <a:cs typeface="Calibri"/>
                <a:hlinkClick r:id="rId2"/>
              </a:rPr>
              <a:t>https://missilethreat.csis.org/country/dprk</a:t>
            </a:r>
            <a:endParaRPr lang="en-US" sz="700" dirty="0">
              <a:solidFill>
                <a:schemeClr val="accent3"/>
              </a:solidFill>
              <a:ea typeface="Calibri"/>
              <a:cs typeface="Calibri"/>
            </a:endParaRPr>
          </a:p>
          <a:p>
            <a:pPr marL="457200" indent="-457200">
              <a:buAutoNum type="arabicPeriod"/>
            </a:pPr>
            <a:r>
              <a:rPr lang="en-US" sz="700" dirty="0">
                <a:solidFill>
                  <a:schemeClr val="accent3"/>
                </a:solidFill>
                <a:ea typeface="Calibri"/>
                <a:cs typeface="Calibri"/>
              </a:rPr>
              <a:t>Cybersecurity | Homeland Security. (2024, December 6). U.S. Department of Homeland Security. </a:t>
            </a:r>
            <a:r>
              <a:rPr lang="en-US" sz="700" dirty="0">
                <a:solidFill>
                  <a:schemeClr val="accent3"/>
                </a:solidFill>
                <a:ea typeface="Calibri"/>
                <a:cs typeface="Calibri"/>
                <a:hlinkClick r:id="rId3"/>
              </a:rPr>
              <a:t>https://www.dhs.gov/topics/cybersecurity</a:t>
            </a:r>
            <a:endParaRPr lang="en-US" sz="700" dirty="0">
              <a:solidFill>
                <a:schemeClr val="accent3"/>
              </a:solidFill>
              <a:ea typeface="Calibri"/>
              <a:cs typeface="Calibri"/>
            </a:endParaRPr>
          </a:p>
          <a:p>
            <a:pPr marL="457200" indent="-457200">
              <a:buAutoNum type="arabicPeriod"/>
            </a:pPr>
            <a:r>
              <a:rPr lang="en-US" sz="700" dirty="0">
                <a:solidFill>
                  <a:schemeClr val="accent3"/>
                </a:solidFill>
                <a:ea typeface="Calibri"/>
                <a:cs typeface="Calibri"/>
              </a:rPr>
              <a:t>Abrams, L. (2025, January 3). The biggest cybersecurity and cyberattack stories of 2024. </a:t>
            </a:r>
            <a:r>
              <a:rPr lang="en-US" sz="700" dirty="0" err="1">
                <a:solidFill>
                  <a:schemeClr val="accent3"/>
                </a:solidFill>
                <a:ea typeface="Calibri"/>
                <a:cs typeface="Calibri"/>
              </a:rPr>
              <a:t>BleepingComputer</a:t>
            </a:r>
            <a:r>
              <a:rPr lang="en-US" sz="700" dirty="0">
                <a:solidFill>
                  <a:schemeClr val="accent3"/>
                </a:solidFill>
                <a:ea typeface="Calibri"/>
                <a:cs typeface="Calibri"/>
              </a:rPr>
              <a:t>. </a:t>
            </a:r>
            <a:r>
              <a:rPr lang="en-US" sz="700" dirty="0">
                <a:solidFill>
                  <a:schemeClr val="accent3"/>
                </a:solidFill>
                <a:ea typeface="Calibri"/>
                <a:cs typeface="Calibri"/>
                <a:hlinkClick r:id="rId4"/>
              </a:rPr>
              <a:t>https://www.bleepingcomputer.com/news/security/the-biggest-cybersecurity-and-cyberattack-stories-of-2024/</a:t>
            </a:r>
            <a:endParaRPr lang="en-US" sz="700" dirty="0">
              <a:solidFill>
                <a:schemeClr val="accent3"/>
              </a:solidFill>
              <a:ea typeface="Calibri"/>
              <a:cs typeface="Calibri"/>
            </a:endParaRPr>
          </a:p>
          <a:p>
            <a:pPr marL="457200" indent="-457200">
              <a:buAutoNum type="arabicPeriod"/>
            </a:pPr>
            <a:r>
              <a:rPr lang="en-US" sz="700" dirty="0" err="1">
                <a:solidFill>
                  <a:schemeClr val="accent3"/>
                </a:solidFill>
                <a:ea typeface="Calibri"/>
                <a:cs typeface="Calibri"/>
              </a:rPr>
              <a:t>Gatlan</a:t>
            </a:r>
            <a:r>
              <a:rPr lang="en-US" sz="700" dirty="0">
                <a:solidFill>
                  <a:schemeClr val="accent3"/>
                </a:solidFill>
                <a:ea typeface="Calibri"/>
                <a:cs typeface="Calibri"/>
              </a:rPr>
              <a:t>, S. (2024, December 10). US sanctions Chinese firm for hacking firewalls in ransomware attacks. </a:t>
            </a:r>
            <a:r>
              <a:rPr lang="en-US" sz="700" dirty="0" err="1">
                <a:solidFill>
                  <a:schemeClr val="accent3"/>
                </a:solidFill>
                <a:ea typeface="Calibri"/>
                <a:cs typeface="Calibri"/>
              </a:rPr>
              <a:t>BleepingComputer</a:t>
            </a:r>
            <a:r>
              <a:rPr lang="en-US" sz="700" dirty="0">
                <a:solidFill>
                  <a:schemeClr val="accent3"/>
                </a:solidFill>
                <a:ea typeface="Calibri"/>
                <a:cs typeface="Calibri"/>
              </a:rPr>
              <a:t>. </a:t>
            </a:r>
            <a:r>
              <a:rPr lang="en-US" sz="700" dirty="0">
                <a:solidFill>
                  <a:schemeClr val="accent3"/>
                </a:solidFill>
                <a:ea typeface="Calibri"/>
                <a:cs typeface="Calibri"/>
                <a:hlinkClick r:id="rId5"/>
              </a:rPr>
              <a:t>https://www.bleepingcomputer.com/news/security/us-sanctions-chinese-firm-for-hacking-firewalls-in-ragnarok-ransomware-attacks/</a:t>
            </a:r>
            <a:endParaRPr lang="en-US" sz="700" dirty="0">
              <a:solidFill>
                <a:schemeClr val="accent3"/>
              </a:solidFill>
              <a:ea typeface="Calibri"/>
              <a:cs typeface="Calibri"/>
            </a:endParaRPr>
          </a:p>
          <a:p>
            <a:pPr marL="457200" indent="-457200">
              <a:buAutoNum type="arabicPeriod"/>
            </a:pPr>
            <a:r>
              <a:rPr lang="en-US" sz="700" dirty="0">
                <a:solidFill>
                  <a:schemeClr val="accent3"/>
                </a:solidFill>
                <a:ea typeface="Calibri"/>
                <a:cs typeface="Calibri"/>
              </a:rPr>
              <a:t>Secure Cyberspace and critical Infrastructure | Homeland Security. (n.d.). U.S. Department of Homeland Security. </a:t>
            </a:r>
            <a:r>
              <a:rPr lang="en-US" sz="700" dirty="0">
                <a:solidFill>
                  <a:schemeClr val="accent3"/>
                </a:solidFill>
                <a:ea typeface="Calibri"/>
                <a:cs typeface="Calibri"/>
                <a:hlinkClick r:id="rId6"/>
              </a:rPr>
              <a:t>https://www.dhs.gov/secure-cyberspace-and-critical-infrastructure</a:t>
            </a:r>
            <a:endParaRPr lang="en-US" sz="700" dirty="0">
              <a:solidFill>
                <a:schemeClr val="accent3"/>
              </a:solidFill>
              <a:ea typeface="Calibri"/>
              <a:cs typeface="Calibri"/>
            </a:endParaRPr>
          </a:p>
          <a:p>
            <a:pPr marL="457200" indent="-457200">
              <a:buAutoNum type="arabicPeriod"/>
            </a:pPr>
            <a:r>
              <a:rPr lang="en-US" sz="700" dirty="0">
                <a:solidFill>
                  <a:schemeClr val="accent3"/>
                </a:solidFill>
                <a:ea typeface="Calibri"/>
                <a:cs typeface="Calibri"/>
              </a:rPr>
              <a:t>Comms, E., &amp; Comms, E. (2025, January 10). Drones in Ukraine: Four lessons for the West. ECFR. </a:t>
            </a:r>
            <a:r>
              <a:rPr lang="en-US" sz="700" dirty="0">
                <a:solidFill>
                  <a:schemeClr val="accent3"/>
                </a:solidFill>
                <a:ea typeface="Calibri"/>
                <a:cs typeface="Calibri"/>
                <a:hlinkClick r:id="rId7"/>
              </a:rPr>
              <a:t>https://ecfr.eu/article/drones-in-ukraine-four-lessons-for-the-west/</a:t>
            </a:r>
            <a:endParaRPr lang="en-US" sz="700" dirty="0">
              <a:solidFill>
                <a:schemeClr val="accent3"/>
              </a:solidFill>
              <a:ea typeface="Calibri"/>
              <a:cs typeface="Calibri"/>
            </a:endParaRPr>
          </a:p>
          <a:p>
            <a:pPr marL="457200" indent="-457200">
              <a:buAutoNum type="arabicPeriod"/>
            </a:pPr>
            <a:r>
              <a:rPr lang="en-US" sz="700" dirty="0">
                <a:solidFill>
                  <a:schemeClr val="accent3"/>
                </a:solidFill>
                <a:ea typeface="Calibri"/>
                <a:cs typeface="Calibri"/>
              </a:rPr>
              <a:t>Molina, M. Z., </a:t>
            </a:r>
            <a:r>
              <a:rPr lang="en-US" sz="700" dirty="0" err="1">
                <a:solidFill>
                  <a:schemeClr val="accent3"/>
                </a:solidFill>
                <a:ea typeface="Calibri"/>
                <a:cs typeface="Calibri"/>
              </a:rPr>
              <a:t>Hunder</a:t>
            </a:r>
            <a:r>
              <a:rPr lang="en-US" sz="700" dirty="0">
                <a:solidFill>
                  <a:schemeClr val="accent3"/>
                </a:solidFill>
                <a:ea typeface="Calibri"/>
                <a:cs typeface="Calibri"/>
              </a:rPr>
              <a:t>, M., Rao, A., &amp; </a:t>
            </a:r>
            <a:r>
              <a:rPr lang="en-US" sz="700" dirty="0" err="1">
                <a:solidFill>
                  <a:schemeClr val="accent3"/>
                </a:solidFill>
                <a:ea typeface="Calibri"/>
                <a:cs typeface="Calibri"/>
              </a:rPr>
              <a:t>Kiyada</a:t>
            </a:r>
            <a:r>
              <a:rPr lang="en-US" sz="700" dirty="0">
                <a:solidFill>
                  <a:schemeClr val="accent3"/>
                </a:solidFill>
                <a:ea typeface="Calibri"/>
                <a:cs typeface="Calibri"/>
              </a:rPr>
              <a:t>, S. (2024, March 26). How drone combat in Ukraine is changing warfare. Reuters. </a:t>
            </a:r>
            <a:r>
              <a:rPr lang="en-US" sz="700" dirty="0">
                <a:solidFill>
                  <a:schemeClr val="accent3"/>
                </a:solidFill>
                <a:ea typeface="Calibri"/>
                <a:cs typeface="Calibri"/>
                <a:hlinkClick r:id="rId8"/>
              </a:rPr>
              <a:t>https://www.reuters.com/graphics/UKRAINE-CRISIS/DRONES/dwpkeyjwkpm/</a:t>
            </a:r>
            <a:endParaRPr lang="en-US" sz="700" dirty="0">
              <a:solidFill>
                <a:schemeClr val="accent3"/>
              </a:solidFill>
              <a:ea typeface="Calibri"/>
              <a:cs typeface="Calibri"/>
            </a:endParaRPr>
          </a:p>
          <a:p>
            <a:pPr marL="457200" indent="-457200">
              <a:buAutoNum type="arabicPeriod"/>
            </a:pPr>
            <a:r>
              <a:rPr lang="en-US" sz="700" dirty="0">
                <a:solidFill>
                  <a:schemeClr val="accent3"/>
                </a:solidFill>
                <a:ea typeface="Calibri"/>
                <a:cs typeface="Calibri"/>
              </a:rPr>
              <a:t>Hollister, S. (2025, January 15). DJI will no longer stop drones from flying over airports, wildfires, and the White House. The Verge. https://www.theverge.com/2025/1/14/24343928/</a:t>
            </a:r>
            <a:r>
              <a:rPr lang="en-US" sz="700" dirty="0" err="1">
                <a:solidFill>
                  <a:schemeClr val="accent3"/>
                </a:solidFill>
                <a:ea typeface="Calibri"/>
                <a:cs typeface="Calibri"/>
              </a:rPr>
              <a:t>dji</a:t>
            </a:r>
            <a:r>
              <a:rPr lang="en-US" sz="700" dirty="0">
                <a:solidFill>
                  <a:schemeClr val="accent3"/>
                </a:solidFill>
                <a:ea typeface="Calibri"/>
                <a:cs typeface="Calibri"/>
              </a:rPr>
              <a:t>-no-more-geofencing-no-fly-zone‌</a:t>
            </a:r>
          </a:p>
          <a:p>
            <a:pPr marL="457200" indent="-457200">
              <a:buNone/>
            </a:pPr>
            <a:endParaRPr lang="en-US" sz="700" dirty="0">
              <a:solidFill>
                <a:schemeClr val="accent3"/>
              </a:solidFill>
              <a:ea typeface="Calibri"/>
              <a:cs typeface="Calibri"/>
            </a:endParaRPr>
          </a:p>
          <a:p>
            <a:pPr marL="457200" indent="-457200">
              <a:buNone/>
            </a:pPr>
            <a:endParaRPr lang="en-US" sz="700" dirty="0">
              <a:solidFill>
                <a:schemeClr val="accent3"/>
              </a:solidFill>
              <a:ea typeface="Calibri"/>
              <a:cs typeface="Calibri"/>
            </a:endParaRPr>
          </a:p>
          <a:p>
            <a:pPr marL="457200" indent="-457200">
              <a:buNone/>
            </a:pPr>
            <a:endParaRPr lang="en-US" sz="700" dirty="0">
              <a:solidFill>
                <a:schemeClr val="accent3"/>
              </a:solidFill>
              <a:ea typeface="Calibri"/>
              <a:cs typeface="Calibri"/>
            </a:endParaRPr>
          </a:p>
        </p:txBody>
      </p:sp>
    </p:spTree>
    <p:extLst>
      <p:ext uri="{BB962C8B-B14F-4D97-AF65-F5344CB8AC3E}">
        <p14:creationId xmlns:p14="http://schemas.microsoft.com/office/powerpoint/2010/main" val="2871584985"/>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itle 1"/>
          <p:cNvSpPr txBox="1">
            <a:spLocks noGrp="1"/>
          </p:cNvSpPr>
          <p:nvPr>
            <p:ph type="title"/>
          </p:nvPr>
        </p:nvSpPr>
        <p:spPr>
          <a:xfrm>
            <a:off x="457200" y="2143125"/>
            <a:ext cx="8229600" cy="857250"/>
          </a:xfrm>
          <a:prstGeom prst="rect">
            <a:avLst/>
          </a:prstGeom>
        </p:spPr>
        <p:txBody>
          <a:bodyPr/>
          <a:lstStyle>
            <a:lvl1pPr defTabSz="1219169"/>
          </a:lstStyle>
          <a:p>
            <a:r>
              <a:t>Questions?</a:t>
            </a:r>
          </a:p>
        </p:txBody>
      </p:sp>
      <p:sp>
        <p:nvSpPr>
          <p:cNvPr id="232" name="Slide Number Placeholder 4"/>
          <p:cNvSpPr txBox="1">
            <a:spLocks noGrp="1"/>
          </p:cNvSpPr>
          <p:nvPr>
            <p:ph type="sldNum" sz="quarter" idx="2"/>
          </p:nvPr>
        </p:nvSpPr>
        <p:spPr>
          <a:xfrm>
            <a:off x="8794191" y="138182"/>
            <a:ext cx="273610" cy="26497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51</a:t>
            </a:fld>
            <a:endParaRP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Title 1"/>
          <p:cNvSpPr txBox="1">
            <a:spLocks noGrp="1"/>
          </p:cNvSpPr>
          <p:nvPr>
            <p:ph type="ctrTitle"/>
          </p:nvPr>
        </p:nvSpPr>
        <p:spPr>
          <a:xfrm>
            <a:off x="800098" y="2266950"/>
            <a:ext cx="7543801" cy="1102520"/>
          </a:xfrm>
          <a:prstGeom prst="rect">
            <a:avLst/>
          </a:prstGeom>
        </p:spPr>
        <p:txBody>
          <a:bodyPr/>
          <a:lstStyle/>
          <a:p>
            <a:r>
              <a:rPr lang="en-US" dirty="0"/>
              <a:t>Pharmacy Readiness in the Great Power Competition</a:t>
            </a:r>
            <a:endParaRPr dirty="0"/>
          </a:p>
        </p:txBody>
      </p:sp>
      <p:sp>
        <p:nvSpPr>
          <p:cNvPr id="104" name="Subtitle 2"/>
          <p:cNvSpPr txBox="1">
            <a:spLocks noGrp="1"/>
          </p:cNvSpPr>
          <p:nvPr>
            <p:ph type="subTitle" sz="quarter" idx="1"/>
          </p:nvPr>
        </p:nvSpPr>
        <p:spPr>
          <a:xfrm>
            <a:off x="1371599" y="3409948"/>
            <a:ext cx="6400801" cy="1102520"/>
          </a:xfrm>
          <a:prstGeom prst="rect">
            <a:avLst/>
          </a:prstGeom>
        </p:spPr>
        <p:txBody>
          <a:bodyPr/>
          <a:lstStyle/>
          <a:p>
            <a:pPr>
              <a:lnSpc>
                <a:spcPct val="80000"/>
              </a:lnSpc>
              <a:spcBef>
                <a:spcPts val="300"/>
              </a:spcBef>
              <a:defRPr sz="1600"/>
            </a:pPr>
            <a:r>
              <a:rPr dirty="0"/>
              <a:t>J</a:t>
            </a:r>
            <a:r>
              <a:rPr lang="en-US" dirty="0"/>
              <a:t>ames A. Holt</a:t>
            </a:r>
            <a:r>
              <a:rPr dirty="0"/>
              <a:t>, </a:t>
            </a:r>
            <a:r>
              <a:rPr lang="en-US" dirty="0"/>
              <a:t>Maj, USAF, BSC</a:t>
            </a:r>
            <a:endParaRPr dirty="0"/>
          </a:p>
          <a:p>
            <a:pPr>
              <a:lnSpc>
                <a:spcPct val="80000"/>
              </a:lnSpc>
              <a:spcBef>
                <a:spcPts val="300"/>
              </a:spcBef>
              <a:defRPr sz="1600"/>
            </a:pPr>
            <a:r>
              <a:rPr lang="en-US" dirty="0"/>
              <a:t>75</a:t>
            </a:r>
            <a:r>
              <a:rPr lang="en-US" baseline="30000" dirty="0"/>
              <a:t>th</a:t>
            </a:r>
            <a:r>
              <a:rPr lang="en-US" dirty="0"/>
              <a:t> Medical Group</a:t>
            </a:r>
            <a:endParaRPr dirty="0"/>
          </a:p>
          <a:p>
            <a:pPr>
              <a:lnSpc>
                <a:spcPct val="80000"/>
              </a:lnSpc>
              <a:spcBef>
                <a:spcPts val="300"/>
              </a:spcBef>
              <a:defRPr sz="1600"/>
            </a:pPr>
            <a:r>
              <a:rPr lang="en-US" dirty="0"/>
              <a:t>Hill Air Force Base, Utah</a:t>
            </a:r>
            <a:endParaRPr dirty="0"/>
          </a:p>
          <a:p>
            <a:pPr>
              <a:lnSpc>
                <a:spcPct val="80000"/>
              </a:lnSpc>
              <a:spcBef>
                <a:spcPts val="300"/>
              </a:spcBef>
              <a:defRPr sz="1600"/>
            </a:pPr>
            <a:r>
              <a:rPr lang="en-US" dirty="0"/>
              <a:t>16 February 2025</a:t>
            </a:r>
            <a:endParaRPr dirty="0"/>
          </a:p>
        </p:txBody>
      </p:sp>
    </p:spTree>
    <p:extLst>
      <p:ext uri="{BB962C8B-B14F-4D97-AF65-F5344CB8AC3E}">
        <p14:creationId xmlns:p14="http://schemas.microsoft.com/office/powerpoint/2010/main" val="3985322138"/>
      </p:ext>
    </p:extLst>
  </p:cSld>
  <p:clrMapOvr>
    <a:masterClrMapping/>
  </p:clrMapOvr>
  <p:transition spd="med"/>
</p:sld>
</file>

<file path=ppt/theme/theme1.xml><?xml version="1.0" encoding="utf-8"?>
<a:theme xmlns:a="http://schemas.openxmlformats.org/drawingml/2006/main" name="Office Theme">
  <a:themeElements>
    <a:clrScheme name="Office Theme">
      <a:dk1>
        <a:srgbClr val="283446"/>
      </a:dk1>
      <a:lt1>
        <a:srgbClr val="FFFFFF"/>
      </a:lt1>
      <a:dk2>
        <a:srgbClr val="A7A7A7"/>
      </a:dk2>
      <a:lt2>
        <a:srgbClr val="535353"/>
      </a:lt2>
      <a:accent1>
        <a:srgbClr val="582831"/>
      </a:accent1>
      <a:accent2>
        <a:srgbClr val="6C82A7"/>
      </a:accent2>
      <a:accent3>
        <a:srgbClr val="283446"/>
      </a:accent3>
      <a:accent4>
        <a:srgbClr val="3D4D69"/>
      </a:accent4>
      <a:accent5>
        <a:srgbClr val="C4BD97"/>
      </a:accent5>
      <a:accent6>
        <a:srgbClr val="BFC6D4"/>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82831"/>
      </a:accent1>
      <a:accent2>
        <a:srgbClr val="6C82A7"/>
      </a:accent2>
      <a:accent3>
        <a:srgbClr val="283446"/>
      </a:accent3>
      <a:accent4>
        <a:srgbClr val="3D4D69"/>
      </a:accent4>
      <a:accent5>
        <a:srgbClr val="C4BD97"/>
      </a:accent5>
      <a:accent6>
        <a:srgbClr val="BFC6D4"/>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95a5f28-efb3-42e1-91d0-a379815a6c4e" xsi:nil="true"/>
    <lcf76f155ced4ddcb4097134ff3c332f xmlns="cc2ef50c-479a-4d2b-99a4-f061b949e03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874DAFE8B67040BBB5DCBA742EFE2E" ma:contentTypeVersion="13" ma:contentTypeDescription="Create a new document." ma:contentTypeScope="" ma:versionID="0e36d32a164cddb4ad70b788c122d073">
  <xsd:schema xmlns:xsd="http://www.w3.org/2001/XMLSchema" xmlns:xs="http://www.w3.org/2001/XMLSchema" xmlns:p="http://schemas.microsoft.com/office/2006/metadata/properties" xmlns:ns2="cc2ef50c-479a-4d2b-99a4-f061b949e03d" xmlns:ns3="795a5f28-efb3-42e1-91d0-a379815a6c4e" targetNamespace="http://schemas.microsoft.com/office/2006/metadata/properties" ma:root="true" ma:fieldsID="f807332979d58e7aa4ded6763f698c8d" ns2:_="" ns3:_="">
    <xsd:import namespace="cc2ef50c-479a-4d2b-99a4-f061b949e03d"/>
    <xsd:import namespace="795a5f28-efb3-42e1-91d0-a379815a6c4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2ef50c-479a-4d2b-99a4-f061b949e0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fe196db-0334-4477-9bbc-2f8ce82265d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5a5f28-efb3-42e1-91d0-a379815a6c4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bd86e5d-35a3-4a68-8467-ab385388bebe}" ma:internalName="TaxCatchAll" ma:showField="CatchAllData" ma:web="795a5f28-efb3-42e1-91d0-a379815a6c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F845EA-4E78-426B-962B-42EB5689E1B3}">
  <ds:schemaRefs>
    <ds:schemaRef ds:uri="http://schemas.microsoft.com/sharepoint/v3/contenttype/forms"/>
  </ds:schemaRefs>
</ds:datastoreItem>
</file>

<file path=customXml/itemProps2.xml><?xml version="1.0" encoding="utf-8"?>
<ds:datastoreItem xmlns:ds="http://schemas.openxmlformats.org/officeDocument/2006/customXml" ds:itemID="{47E2ACA2-E70B-4576-A31A-0FE8B46450F1}">
  <ds:schemaRefs>
    <ds:schemaRef ds:uri="http://purl.org/dc/dcmitype/"/>
    <ds:schemaRef ds:uri="795a5f28-efb3-42e1-91d0-a379815a6c4e"/>
    <ds:schemaRef ds:uri="http://schemas.microsoft.com/office/2006/metadata/properties"/>
    <ds:schemaRef ds:uri="cc2ef50c-479a-4d2b-99a4-f061b949e03d"/>
    <ds:schemaRef ds:uri="http://schemas.openxmlformats.org/package/2006/metadata/core-properties"/>
    <ds:schemaRef ds:uri="http://purl.org/dc/terms/"/>
    <ds:schemaRef ds:uri="http://purl.org/dc/elements/1.1/"/>
    <ds:schemaRef ds:uri="http://schemas.microsoft.com/office/2006/documentManagement/typ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49A9603A-2FDF-4B10-931B-15918E9E4D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2ef50c-479a-4d2b-99a4-f061b949e03d"/>
    <ds:schemaRef ds:uri="795a5f28-efb3-42e1-91d0-a379815a6c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6821</TotalTime>
  <Words>1919</Words>
  <Application>Microsoft Office PowerPoint</Application>
  <PresentationFormat>On-screen Show (16:9)</PresentationFormat>
  <Paragraphs>262</Paragraphs>
  <Slides>52</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Calibri</vt:lpstr>
      <vt:lpstr>Franklin Gothic Book</vt:lpstr>
      <vt:lpstr>Franklin Gothic Medium</vt:lpstr>
      <vt:lpstr>Garamond</vt:lpstr>
      <vt:lpstr>Source Sans Pro Web</vt:lpstr>
      <vt:lpstr>TimesNewRomanPSMT</vt:lpstr>
      <vt:lpstr>Office Theme</vt:lpstr>
      <vt:lpstr>Pharmacy Readiness in the Great Power Competition</vt:lpstr>
      <vt:lpstr>Presenter</vt:lpstr>
      <vt:lpstr>James Holt, PharmD</vt:lpstr>
      <vt:lpstr>Disclosures</vt:lpstr>
      <vt:lpstr>Learning Objectives</vt:lpstr>
      <vt:lpstr>Knowledge Check #1</vt:lpstr>
      <vt:lpstr>Knowledge Check #2</vt:lpstr>
      <vt:lpstr>Knowledge Check #3</vt:lpstr>
      <vt:lpstr>What is the threat?</vt:lpstr>
      <vt:lpstr>Chemical and Biological Agents</vt:lpstr>
      <vt:lpstr>What is the threat?</vt:lpstr>
      <vt:lpstr>Chemical and Biological Agents</vt:lpstr>
      <vt:lpstr>What is the threat?</vt:lpstr>
      <vt:lpstr>PowerPoint Presentation</vt:lpstr>
      <vt:lpstr>PowerPoint Presentation</vt:lpstr>
      <vt:lpstr>What is the threat?</vt:lpstr>
      <vt:lpstr>PowerPoint Presentation</vt:lpstr>
      <vt:lpstr>Missiles</vt:lpstr>
      <vt:lpstr>Missiles (cont’d)</vt:lpstr>
      <vt:lpstr>Missiles (cont’d)</vt:lpstr>
      <vt:lpstr>Missiles (cont’d)</vt:lpstr>
      <vt:lpstr>Missiles (cont’d)</vt:lpstr>
      <vt:lpstr>PowerPoint Presentation</vt:lpstr>
      <vt:lpstr>What is the threat? </vt:lpstr>
      <vt:lpstr>Significant/recent hacking events</vt:lpstr>
      <vt:lpstr>What is the threat?</vt:lpstr>
      <vt:lpstr>DRONES!</vt:lpstr>
      <vt:lpstr>What to do with this information</vt:lpstr>
      <vt:lpstr>What does HAFB do?</vt:lpstr>
      <vt:lpstr>Tasking Visibility</vt:lpstr>
      <vt:lpstr>What does the DMC look like? </vt:lpstr>
      <vt:lpstr>What does the DMC look like? </vt:lpstr>
      <vt:lpstr>What does the DMC look like? </vt:lpstr>
      <vt:lpstr>What does the DMC look like? </vt:lpstr>
      <vt:lpstr>What does the DMC look like? </vt:lpstr>
      <vt:lpstr>What does the DMC look like? </vt:lpstr>
      <vt:lpstr>Force Health Protection Prescription Products (FHPPP)</vt:lpstr>
      <vt:lpstr>Getting FHPPP out the window quickly:</vt:lpstr>
      <vt:lpstr>Getting FHPPP out the window quickly:</vt:lpstr>
      <vt:lpstr>PowerPoint Presentation</vt:lpstr>
      <vt:lpstr>PowerPoint Presentation</vt:lpstr>
      <vt:lpstr>Power/systems outages…. </vt:lpstr>
      <vt:lpstr>Practice like you play:</vt:lpstr>
      <vt:lpstr>Knowledge Check #1</vt:lpstr>
      <vt:lpstr>Knowledge Check #1</vt:lpstr>
      <vt:lpstr>Knowledge Check #2</vt:lpstr>
      <vt:lpstr>Knowledge Check #2</vt:lpstr>
      <vt:lpstr>Knowledge Check #3</vt:lpstr>
      <vt:lpstr>Knowledge Check #3</vt:lpstr>
      <vt:lpstr>References</vt:lpstr>
      <vt:lpstr>Questions?</vt:lpstr>
      <vt:lpstr>Pharmacy Readiness in the Great Power Competition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Non-Opioid Medications for the Management of Chronic Pain</dc:title>
  <dc:creator>Soulati, Teresa D (Dawn) CIV DHA WRIGHT-PATT 88TH MDG (USA)</dc:creator>
  <cp:lastModifiedBy>Holt, James A Maj USAF 75 MDG (USA)</cp:lastModifiedBy>
  <cp:revision>256</cp:revision>
  <dcterms:modified xsi:type="dcterms:W3CDTF">2025-02-07T02:18:46Z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0x01010036874DAFE8B67040BBB5DCBA742EFE2E</vt:lpwstr>
  </property>
</Properties>
</file>