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37" r:id="rId1"/>
  </p:sldMasterIdLst>
  <p:notesMasterIdLst>
    <p:notesMasterId r:id="rId41"/>
  </p:notesMasterIdLst>
  <p:handoutMasterIdLst>
    <p:handoutMasterId r:id="rId42"/>
  </p:handoutMasterIdLst>
  <p:sldIdLst>
    <p:sldId id="256" r:id="rId2"/>
    <p:sldId id="258" r:id="rId3"/>
    <p:sldId id="262" r:id="rId4"/>
    <p:sldId id="268" r:id="rId5"/>
    <p:sldId id="263" r:id="rId6"/>
    <p:sldId id="264" r:id="rId7"/>
    <p:sldId id="399" r:id="rId8"/>
    <p:sldId id="383" r:id="rId9"/>
    <p:sldId id="369" r:id="rId10"/>
    <p:sldId id="389" r:id="rId11"/>
    <p:sldId id="359" r:id="rId12"/>
    <p:sldId id="265" r:id="rId13"/>
    <p:sldId id="423" r:id="rId14"/>
    <p:sldId id="390" r:id="rId15"/>
    <p:sldId id="343" r:id="rId16"/>
    <p:sldId id="400" r:id="rId17"/>
    <p:sldId id="398" r:id="rId18"/>
    <p:sldId id="395" r:id="rId19"/>
    <p:sldId id="394" r:id="rId20"/>
    <p:sldId id="397" r:id="rId21"/>
    <p:sldId id="404" r:id="rId22"/>
    <p:sldId id="405" r:id="rId23"/>
    <p:sldId id="401" r:id="rId24"/>
    <p:sldId id="410" r:id="rId25"/>
    <p:sldId id="409" r:id="rId26"/>
    <p:sldId id="403" r:id="rId27"/>
    <p:sldId id="411" r:id="rId28"/>
    <p:sldId id="406" r:id="rId29"/>
    <p:sldId id="412" r:id="rId30"/>
    <p:sldId id="413" r:id="rId31"/>
    <p:sldId id="416" r:id="rId32"/>
    <p:sldId id="417" r:id="rId33"/>
    <p:sldId id="418" r:id="rId34"/>
    <p:sldId id="415" r:id="rId35"/>
    <p:sldId id="414" r:id="rId36"/>
    <p:sldId id="419" r:id="rId37"/>
    <p:sldId id="420" r:id="rId38"/>
    <p:sldId id="421" r:id="rId39"/>
    <p:sldId id="422"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FC7E3"/>
    <a:srgbClr val="B1BADD"/>
    <a:srgbClr val="CED4EA"/>
    <a:srgbClr val="B9C2E1"/>
    <a:srgbClr val="B3C3E7"/>
    <a:srgbClr val="8493CA"/>
    <a:srgbClr val="152342"/>
    <a:srgbClr val="045184"/>
    <a:srgbClr val="921E3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471A971-948B-4EC0-BB32-7BFBC4111C7A}" v="1" dt="2024-12-12T19:52:02.33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548" autoAdjust="0"/>
    <p:restoredTop sz="84557" autoAdjust="0"/>
  </p:normalViewPr>
  <p:slideViewPr>
    <p:cSldViewPr snapToGrid="0">
      <p:cViewPr varScale="1">
        <p:scale>
          <a:sx n="93" d="100"/>
          <a:sy n="93" d="100"/>
        </p:scale>
        <p:origin x="1068" y="78"/>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103" d="100"/>
          <a:sy n="103" d="100"/>
        </p:scale>
        <p:origin x="2166" y="10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47"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33FFFDB-58CD-4DB6-874D-CF8B604E5DCF}" type="doc">
      <dgm:prSet loTypeId="urn:microsoft.com/office/officeart/2005/8/layout/hProcess9" loCatId="process" qsTypeId="urn:microsoft.com/office/officeart/2005/8/quickstyle/simple1" qsCatId="simple" csTypeId="urn:microsoft.com/office/officeart/2005/8/colors/colorful2" csCatId="colorful" phldr="1"/>
      <dgm:spPr/>
    </dgm:pt>
    <dgm:pt modelId="{8F1A7AB6-8429-4FD8-BB2F-ABD34DAD556E}">
      <dgm:prSet phldrT="[Text]"/>
      <dgm:spPr/>
      <dgm:t>
        <a:bodyPr/>
        <a:lstStyle/>
        <a:p>
          <a:r>
            <a:rPr lang="en-US" dirty="0"/>
            <a:t>Enabling Combat Support to the Joint Force in Competition, Crises, or Conflict</a:t>
          </a:r>
        </a:p>
      </dgm:t>
    </dgm:pt>
    <dgm:pt modelId="{9C1E1E7E-641C-4DFC-A82F-6BBBA8784D6D}" type="parTrans" cxnId="{45A14A29-DC96-416D-939E-86C0E069F2C2}">
      <dgm:prSet/>
      <dgm:spPr/>
      <dgm:t>
        <a:bodyPr/>
        <a:lstStyle/>
        <a:p>
          <a:endParaRPr lang="en-US"/>
        </a:p>
      </dgm:t>
    </dgm:pt>
    <dgm:pt modelId="{A986F3D3-0230-401F-8D22-E9416A8F9DA7}" type="sibTrans" cxnId="{45A14A29-DC96-416D-939E-86C0E069F2C2}">
      <dgm:prSet/>
      <dgm:spPr/>
      <dgm:t>
        <a:bodyPr/>
        <a:lstStyle/>
        <a:p>
          <a:endParaRPr lang="en-US"/>
        </a:p>
      </dgm:t>
    </dgm:pt>
    <dgm:pt modelId="{A2606F25-1BDA-430C-B241-4034F00E7D16}">
      <dgm:prSet phldrT="[Text]"/>
      <dgm:spPr/>
      <dgm:t>
        <a:bodyPr/>
        <a:lstStyle/>
        <a:p>
          <a:r>
            <a:rPr lang="en-US" dirty="0"/>
            <a:t>Building a Modernized, Integrated and Resilient Healthcare Delivery System</a:t>
          </a:r>
        </a:p>
      </dgm:t>
    </dgm:pt>
    <dgm:pt modelId="{7F6AAD43-E7E8-4FF7-A527-E8136B6D8421}" type="parTrans" cxnId="{8FAD87C9-8CD3-493D-AED8-7C248780367B}">
      <dgm:prSet/>
      <dgm:spPr/>
      <dgm:t>
        <a:bodyPr/>
        <a:lstStyle/>
        <a:p>
          <a:endParaRPr lang="en-US"/>
        </a:p>
      </dgm:t>
    </dgm:pt>
    <dgm:pt modelId="{8C03BB41-D49B-4F77-B751-3B38E96594E9}" type="sibTrans" cxnId="{8FAD87C9-8CD3-493D-AED8-7C248780367B}">
      <dgm:prSet/>
      <dgm:spPr/>
      <dgm:t>
        <a:bodyPr/>
        <a:lstStyle/>
        <a:p>
          <a:endParaRPr lang="en-US"/>
        </a:p>
      </dgm:t>
    </dgm:pt>
    <dgm:pt modelId="{012BC831-2BA5-4481-AF95-F28A6447DA44}">
      <dgm:prSet phldrT="[Text]"/>
      <dgm:spPr/>
      <dgm:t>
        <a:bodyPr/>
        <a:lstStyle/>
        <a:p>
          <a:r>
            <a:rPr lang="en-US" dirty="0"/>
            <a:t>Dedicated and Inspired Teams of Professionals Driving Military Health’s Next Evolution</a:t>
          </a:r>
        </a:p>
      </dgm:t>
    </dgm:pt>
    <dgm:pt modelId="{EFEBCB3F-4777-431C-BE48-9E6EC7DE6CC9}" type="parTrans" cxnId="{21623305-DD92-4ED8-AC0B-83B85070E48A}">
      <dgm:prSet/>
      <dgm:spPr/>
      <dgm:t>
        <a:bodyPr/>
        <a:lstStyle/>
        <a:p>
          <a:endParaRPr lang="en-US"/>
        </a:p>
      </dgm:t>
    </dgm:pt>
    <dgm:pt modelId="{943CA013-2852-44B3-A82D-941B37822770}" type="sibTrans" cxnId="{21623305-DD92-4ED8-AC0B-83B85070E48A}">
      <dgm:prSet/>
      <dgm:spPr/>
      <dgm:t>
        <a:bodyPr/>
        <a:lstStyle/>
        <a:p>
          <a:endParaRPr lang="en-US"/>
        </a:p>
      </dgm:t>
    </dgm:pt>
    <dgm:pt modelId="{00C5C029-E5D9-438A-8CCD-99AF3DE0BB69}" type="pres">
      <dgm:prSet presAssocID="{033FFFDB-58CD-4DB6-874D-CF8B604E5DCF}" presName="CompostProcess" presStyleCnt="0">
        <dgm:presLayoutVars>
          <dgm:dir/>
          <dgm:resizeHandles val="exact"/>
        </dgm:presLayoutVars>
      </dgm:prSet>
      <dgm:spPr/>
    </dgm:pt>
    <dgm:pt modelId="{7F01DF28-2B75-4F28-B797-9C87DC3A00E7}" type="pres">
      <dgm:prSet presAssocID="{033FFFDB-58CD-4DB6-874D-CF8B604E5DCF}" presName="arrow" presStyleLbl="bgShp" presStyleIdx="0" presStyleCnt="1"/>
      <dgm:spPr/>
    </dgm:pt>
    <dgm:pt modelId="{65BA6B01-4181-4FB6-851E-E18FEC15C703}" type="pres">
      <dgm:prSet presAssocID="{033FFFDB-58CD-4DB6-874D-CF8B604E5DCF}" presName="linearProcess" presStyleCnt="0"/>
      <dgm:spPr/>
    </dgm:pt>
    <dgm:pt modelId="{0CB5C106-5D11-4AD9-9592-AE8E08529ECD}" type="pres">
      <dgm:prSet presAssocID="{8F1A7AB6-8429-4FD8-BB2F-ABD34DAD556E}" presName="textNode" presStyleLbl="node1" presStyleIdx="0" presStyleCnt="3">
        <dgm:presLayoutVars>
          <dgm:bulletEnabled val="1"/>
        </dgm:presLayoutVars>
      </dgm:prSet>
      <dgm:spPr/>
    </dgm:pt>
    <dgm:pt modelId="{EC9D4BFE-6A8E-49B1-909C-55303BBF0B44}" type="pres">
      <dgm:prSet presAssocID="{A986F3D3-0230-401F-8D22-E9416A8F9DA7}" presName="sibTrans" presStyleCnt="0"/>
      <dgm:spPr/>
    </dgm:pt>
    <dgm:pt modelId="{833FEBFD-B746-400C-A411-462E9EB21447}" type="pres">
      <dgm:prSet presAssocID="{A2606F25-1BDA-430C-B241-4034F00E7D16}" presName="textNode" presStyleLbl="node1" presStyleIdx="1" presStyleCnt="3">
        <dgm:presLayoutVars>
          <dgm:bulletEnabled val="1"/>
        </dgm:presLayoutVars>
      </dgm:prSet>
      <dgm:spPr/>
    </dgm:pt>
    <dgm:pt modelId="{6D9F4DA8-C65A-4EBB-8A66-479C20749505}" type="pres">
      <dgm:prSet presAssocID="{8C03BB41-D49B-4F77-B751-3B38E96594E9}" presName="sibTrans" presStyleCnt="0"/>
      <dgm:spPr/>
    </dgm:pt>
    <dgm:pt modelId="{D70AE368-67BB-4C02-96CC-C2CBAF3C98B7}" type="pres">
      <dgm:prSet presAssocID="{012BC831-2BA5-4481-AF95-F28A6447DA44}" presName="textNode" presStyleLbl="node1" presStyleIdx="2" presStyleCnt="3">
        <dgm:presLayoutVars>
          <dgm:bulletEnabled val="1"/>
        </dgm:presLayoutVars>
      </dgm:prSet>
      <dgm:spPr/>
    </dgm:pt>
  </dgm:ptLst>
  <dgm:cxnLst>
    <dgm:cxn modelId="{21623305-DD92-4ED8-AC0B-83B85070E48A}" srcId="{033FFFDB-58CD-4DB6-874D-CF8B604E5DCF}" destId="{012BC831-2BA5-4481-AF95-F28A6447DA44}" srcOrd="2" destOrd="0" parTransId="{EFEBCB3F-4777-431C-BE48-9E6EC7DE6CC9}" sibTransId="{943CA013-2852-44B3-A82D-941B37822770}"/>
    <dgm:cxn modelId="{45A14A29-DC96-416D-939E-86C0E069F2C2}" srcId="{033FFFDB-58CD-4DB6-874D-CF8B604E5DCF}" destId="{8F1A7AB6-8429-4FD8-BB2F-ABD34DAD556E}" srcOrd="0" destOrd="0" parTransId="{9C1E1E7E-641C-4DFC-A82F-6BBBA8784D6D}" sibTransId="{A986F3D3-0230-401F-8D22-E9416A8F9DA7}"/>
    <dgm:cxn modelId="{6ADD3C32-5FEE-4536-A6EF-C8290BCEB1ED}" type="presOf" srcId="{8F1A7AB6-8429-4FD8-BB2F-ABD34DAD556E}" destId="{0CB5C106-5D11-4AD9-9592-AE8E08529ECD}" srcOrd="0" destOrd="0" presId="urn:microsoft.com/office/officeart/2005/8/layout/hProcess9"/>
    <dgm:cxn modelId="{D259C0C2-B136-4FEB-908C-7B3CA846B170}" type="presOf" srcId="{033FFFDB-58CD-4DB6-874D-CF8B604E5DCF}" destId="{00C5C029-E5D9-438A-8CCD-99AF3DE0BB69}" srcOrd="0" destOrd="0" presId="urn:microsoft.com/office/officeart/2005/8/layout/hProcess9"/>
    <dgm:cxn modelId="{8FAD87C9-8CD3-493D-AED8-7C248780367B}" srcId="{033FFFDB-58CD-4DB6-874D-CF8B604E5DCF}" destId="{A2606F25-1BDA-430C-B241-4034F00E7D16}" srcOrd="1" destOrd="0" parTransId="{7F6AAD43-E7E8-4FF7-A527-E8136B6D8421}" sibTransId="{8C03BB41-D49B-4F77-B751-3B38E96594E9}"/>
    <dgm:cxn modelId="{3EEF67EF-D372-405E-B5AE-12A6EA327CAF}" type="presOf" srcId="{012BC831-2BA5-4481-AF95-F28A6447DA44}" destId="{D70AE368-67BB-4C02-96CC-C2CBAF3C98B7}" srcOrd="0" destOrd="0" presId="urn:microsoft.com/office/officeart/2005/8/layout/hProcess9"/>
    <dgm:cxn modelId="{9985D4FC-BA31-4CC3-B27F-AF373FA0F2AB}" type="presOf" srcId="{A2606F25-1BDA-430C-B241-4034F00E7D16}" destId="{833FEBFD-B746-400C-A411-462E9EB21447}" srcOrd="0" destOrd="0" presId="urn:microsoft.com/office/officeart/2005/8/layout/hProcess9"/>
    <dgm:cxn modelId="{E39DE17C-D2BC-4F02-B709-9FA2BAC148CA}" type="presParOf" srcId="{00C5C029-E5D9-438A-8CCD-99AF3DE0BB69}" destId="{7F01DF28-2B75-4F28-B797-9C87DC3A00E7}" srcOrd="0" destOrd="0" presId="urn:microsoft.com/office/officeart/2005/8/layout/hProcess9"/>
    <dgm:cxn modelId="{529E6A7D-1DF3-4BDB-B97A-F858BA0D8D9C}" type="presParOf" srcId="{00C5C029-E5D9-438A-8CCD-99AF3DE0BB69}" destId="{65BA6B01-4181-4FB6-851E-E18FEC15C703}" srcOrd="1" destOrd="0" presId="urn:microsoft.com/office/officeart/2005/8/layout/hProcess9"/>
    <dgm:cxn modelId="{6BA9EAAF-A7A9-436B-973F-ABFB6AF47B42}" type="presParOf" srcId="{65BA6B01-4181-4FB6-851E-E18FEC15C703}" destId="{0CB5C106-5D11-4AD9-9592-AE8E08529ECD}" srcOrd="0" destOrd="0" presId="urn:microsoft.com/office/officeart/2005/8/layout/hProcess9"/>
    <dgm:cxn modelId="{14396AF2-DE50-4385-B7FB-AF94A23D61A8}" type="presParOf" srcId="{65BA6B01-4181-4FB6-851E-E18FEC15C703}" destId="{EC9D4BFE-6A8E-49B1-909C-55303BBF0B44}" srcOrd="1" destOrd="0" presId="urn:microsoft.com/office/officeart/2005/8/layout/hProcess9"/>
    <dgm:cxn modelId="{D5A1851C-CA41-4F5F-9D0B-E8A0B95B017A}" type="presParOf" srcId="{65BA6B01-4181-4FB6-851E-E18FEC15C703}" destId="{833FEBFD-B746-400C-A411-462E9EB21447}" srcOrd="2" destOrd="0" presId="urn:microsoft.com/office/officeart/2005/8/layout/hProcess9"/>
    <dgm:cxn modelId="{5ACCABFC-71F3-4DE2-A51F-45F6E1D18624}" type="presParOf" srcId="{65BA6B01-4181-4FB6-851E-E18FEC15C703}" destId="{6D9F4DA8-C65A-4EBB-8A66-479C20749505}" srcOrd="3" destOrd="0" presId="urn:microsoft.com/office/officeart/2005/8/layout/hProcess9"/>
    <dgm:cxn modelId="{27556CBE-7F7E-464C-9685-6C38F2EC9663}" type="presParOf" srcId="{65BA6B01-4181-4FB6-851E-E18FEC15C703}" destId="{D70AE368-67BB-4C02-96CC-C2CBAF3C98B7}" srcOrd="4" destOrd="0" presId="urn:microsoft.com/office/officeart/2005/8/layout/hProcess9"/>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146E051-39C8-42AF-BD23-0DF1ED1AF14C}" type="doc">
      <dgm:prSet loTypeId="urn:microsoft.com/office/officeart/2005/8/layout/bProcess4" loCatId="process" qsTypeId="urn:microsoft.com/office/officeart/2005/8/quickstyle/simple1" qsCatId="simple" csTypeId="urn:microsoft.com/office/officeart/2005/8/colors/accent3_3" csCatId="accent3" phldr="1"/>
      <dgm:spPr/>
      <dgm:t>
        <a:bodyPr/>
        <a:lstStyle/>
        <a:p>
          <a:endParaRPr lang="en-US"/>
        </a:p>
      </dgm:t>
    </dgm:pt>
    <dgm:pt modelId="{EAC78F5F-9BDA-4584-B578-D6A32482400E}">
      <dgm:prSet phldrT="[Text]"/>
      <dgm:spPr/>
      <dgm:t>
        <a:bodyPr/>
        <a:lstStyle/>
        <a:p>
          <a:r>
            <a:rPr lang="en-US" altLang="en-US" dirty="0"/>
            <a:t>Site submits request through LogiCole </a:t>
          </a:r>
          <a:endParaRPr lang="en-US" dirty="0"/>
        </a:p>
      </dgm:t>
    </dgm:pt>
    <dgm:pt modelId="{2F8C8FF3-E73F-4D1D-AC54-B552849B8FF0}" type="parTrans" cxnId="{95712C38-86A6-472A-B573-A04D54432B91}">
      <dgm:prSet/>
      <dgm:spPr/>
      <dgm:t>
        <a:bodyPr/>
        <a:lstStyle/>
        <a:p>
          <a:endParaRPr lang="en-US"/>
        </a:p>
      </dgm:t>
    </dgm:pt>
    <dgm:pt modelId="{AE18E0E7-85AE-466E-BFB4-8F684D69A002}" type="sibTrans" cxnId="{95712C38-86A6-472A-B573-A04D54432B91}">
      <dgm:prSet/>
      <dgm:spPr/>
      <dgm:t>
        <a:bodyPr/>
        <a:lstStyle/>
        <a:p>
          <a:endParaRPr lang="en-US"/>
        </a:p>
      </dgm:t>
    </dgm:pt>
    <dgm:pt modelId="{F2D4322C-3422-47AA-BF2D-408EA690ABB4}">
      <dgm:prSet phldrT="[Text]"/>
      <dgm:spPr/>
      <dgm:t>
        <a:bodyPr/>
        <a:lstStyle/>
        <a:p>
          <a:pPr>
            <a:buClr>
              <a:srgbClr val="921E30"/>
            </a:buClr>
            <a:buNone/>
          </a:pPr>
          <a:r>
            <a:rPr lang="en-US" altLang="en-US" dirty="0"/>
            <a:t>POD “Rack and Stack”</a:t>
          </a:r>
          <a:endParaRPr lang="en-US" dirty="0"/>
        </a:p>
      </dgm:t>
    </dgm:pt>
    <dgm:pt modelId="{B1270AEB-801B-4214-A3DD-55305D252218}" type="parTrans" cxnId="{8C11B25C-4694-4F5E-819F-A1B5768A6D87}">
      <dgm:prSet/>
      <dgm:spPr/>
      <dgm:t>
        <a:bodyPr/>
        <a:lstStyle/>
        <a:p>
          <a:endParaRPr lang="en-US"/>
        </a:p>
      </dgm:t>
    </dgm:pt>
    <dgm:pt modelId="{ABE38819-03C2-4EE5-A69A-68F37819559A}" type="sibTrans" cxnId="{8C11B25C-4694-4F5E-819F-A1B5768A6D87}">
      <dgm:prSet/>
      <dgm:spPr/>
      <dgm:t>
        <a:bodyPr/>
        <a:lstStyle/>
        <a:p>
          <a:endParaRPr lang="en-US"/>
        </a:p>
      </dgm:t>
    </dgm:pt>
    <dgm:pt modelId="{4EA5D17A-5565-4D21-A77D-47AF6903BD4B}">
      <dgm:prSet phldrT="[Text]"/>
      <dgm:spPr/>
      <dgm:t>
        <a:bodyPr/>
        <a:lstStyle/>
        <a:p>
          <a:pPr>
            <a:buClr>
              <a:srgbClr val="921E30"/>
            </a:buClr>
            <a:buNone/>
          </a:pPr>
          <a:r>
            <a:rPr lang="en-US" altLang="en-US" dirty="0"/>
            <a:t>DHAERB (DHA Equipment Review Board)</a:t>
          </a:r>
          <a:endParaRPr lang="en-US" dirty="0"/>
        </a:p>
      </dgm:t>
    </dgm:pt>
    <dgm:pt modelId="{5D32092E-F5A7-454E-A6B3-8F3D17FCCF6E}" type="parTrans" cxnId="{C87C9BAF-C7F0-4A9F-BDC2-C042A06BBE0A}">
      <dgm:prSet/>
      <dgm:spPr/>
      <dgm:t>
        <a:bodyPr/>
        <a:lstStyle/>
        <a:p>
          <a:endParaRPr lang="en-US"/>
        </a:p>
      </dgm:t>
    </dgm:pt>
    <dgm:pt modelId="{129B5DDD-5831-456C-BCEE-DC4CBCD575BA}" type="sibTrans" cxnId="{C87C9BAF-C7F0-4A9F-BDC2-C042A06BBE0A}">
      <dgm:prSet/>
      <dgm:spPr/>
      <dgm:t>
        <a:bodyPr/>
        <a:lstStyle/>
        <a:p>
          <a:endParaRPr lang="en-US"/>
        </a:p>
      </dgm:t>
    </dgm:pt>
    <dgm:pt modelId="{4C6200A5-40C7-4C7E-854D-C8F0E166A4DA}">
      <dgm:prSet phldrT="[Text]"/>
      <dgm:spPr/>
      <dgm:t>
        <a:bodyPr/>
        <a:lstStyle/>
        <a:p>
          <a:pPr>
            <a:buClr>
              <a:srgbClr val="921E30"/>
            </a:buClr>
          </a:pPr>
          <a:r>
            <a:rPr lang="en-US" altLang="en-US" dirty="0"/>
            <a:t>“1-N” list created</a:t>
          </a:r>
          <a:endParaRPr lang="en-US" dirty="0"/>
        </a:p>
      </dgm:t>
    </dgm:pt>
    <dgm:pt modelId="{99B5A4E9-E2C8-491D-AFB2-671C70D204B6}" type="parTrans" cxnId="{67891039-6133-4ACD-AFB5-F87DE9FF2116}">
      <dgm:prSet/>
      <dgm:spPr/>
      <dgm:t>
        <a:bodyPr/>
        <a:lstStyle/>
        <a:p>
          <a:endParaRPr lang="en-US"/>
        </a:p>
      </dgm:t>
    </dgm:pt>
    <dgm:pt modelId="{2BFCC34D-B42A-42DD-AF15-34A00D2E2BEE}" type="sibTrans" cxnId="{67891039-6133-4ACD-AFB5-F87DE9FF2116}">
      <dgm:prSet/>
      <dgm:spPr/>
      <dgm:t>
        <a:bodyPr/>
        <a:lstStyle/>
        <a:p>
          <a:endParaRPr lang="en-US"/>
        </a:p>
      </dgm:t>
    </dgm:pt>
    <dgm:pt modelId="{8025B28B-AAD6-4E12-AB6A-87449FC4FF12}">
      <dgm:prSet phldrT="[Text]"/>
      <dgm:spPr/>
      <dgm:t>
        <a:bodyPr/>
        <a:lstStyle/>
        <a:p>
          <a:r>
            <a:rPr lang="en-US" dirty="0"/>
            <a:t>Projects Funded </a:t>
          </a:r>
        </a:p>
      </dgm:t>
    </dgm:pt>
    <dgm:pt modelId="{2CFA5130-F94C-491E-9BC0-329E593C2138}" type="parTrans" cxnId="{4600EEFB-4717-4E2D-A8B4-C380B27FAADF}">
      <dgm:prSet/>
      <dgm:spPr/>
      <dgm:t>
        <a:bodyPr/>
        <a:lstStyle/>
        <a:p>
          <a:endParaRPr lang="en-US"/>
        </a:p>
      </dgm:t>
    </dgm:pt>
    <dgm:pt modelId="{4D0AE421-7648-45AC-BD04-3E5A24F05A40}" type="sibTrans" cxnId="{4600EEFB-4717-4E2D-A8B4-C380B27FAADF}">
      <dgm:prSet/>
      <dgm:spPr/>
      <dgm:t>
        <a:bodyPr/>
        <a:lstStyle/>
        <a:p>
          <a:endParaRPr lang="en-US"/>
        </a:p>
      </dgm:t>
    </dgm:pt>
    <dgm:pt modelId="{0AB8C2C7-7563-46C6-A1D1-249FA08EBC4F}">
      <dgm:prSet phldrT="[Text]"/>
      <dgm:spPr/>
      <dgm:t>
        <a:bodyPr/>
        <a:lstStyle/>
        <a:p>
          <a:r>
            <a:rPr lang="en-US" dirty="0"/>
            <a:t>POD centrally executes contract purchase</a:t>
          </a:r>
        </a:p>
      </dgm:t>
    </dgm:pt>
    <dgm:pt modelId="{6906EF0E-B403-4D85-9B05-8F9B5A52B3B0}" type="parTrans" cxnId="{67487399-C599-4DF4-BB15-5A093F083F5D}">
      <dgm:prSet/>
      <dgm:spPr/>
      <dgm:t>
        <a:bodyPr/>
        <a:lstStyle/>
        <a:p>
          <a:endParaRPr lang="en-US"/>
        </a:p>
      </dgm:t>
    </dgm:pt>
    <dgm:pt modelId="{4D6D5FBA-A891-4376-8BF1-6FEE5C60F5EF}" type="sibTrans" cxnId="{67487399-C599-4DF4-BB15-5A093F083F5D}">
      <dgm:prSet/>
      <dgm:spPr/>
      <dgm:t>
        <a:bodyPr/>
        <a:lstStyle/>
        <a:p>
          <a:endParaRPr lang="en-US"/>
        </a:p>
      </dgm:t>
    </dgm:pt>
    <dgm:pt modelId="{D1ACD999-04F9-4B3F-BF98-5AB0AF1615EC}">
      <dgm:prSet phldrT="[Text]"/>
      <dgm:spPr/>
      <dgm:t>
        <a:bodyPr/>
        <a:lstStyle/>
        <a:p>
          <a:r>
            <a:rPr lang="en-US" dirty="0"/>
            <a:t>Project Executed with site and vendor </a:t>
          </a:r>
        </a:p>
      </dgm:t>
    </dgm:pt>
    <dgm:pt modelId="{9154A015-9714-4543-849D-B05DA570DB71}" type="parTrans" cxnId="{E1B9C55B-795F-4CEA-A775-5B87742AFC59}">
      <dgm:prSet/>
      <dgm:spPr/>
      <dgm:t>
        <a:bodyPr/>
        <a:lstStyle/>
        <a:p>
          <a:endParaRPr lang="en-US"/>
        </a:p>
      </dgm:t>
    </dgm:pt>
    <dgm:pt modelId="{07262B9D-FDAA-4AE5-A7D9-AF4C3B914F47}" type="sibTrans" cxnId="{E1B9C55B-795F-4CEA-A775-5B87742AFC59}">
      <dgm:prSet/>
      <dgm:spPr/>
      <dgm:t>
        <a:bodyPr/>
        <a:lstStyle/>
        <a:p>
          <a:endParaRPr lang="en-US"/>
        </a:p>
      </dgm:t>
    </dgm:pt>
    <dgm:pt modelId="{C43169C3-B94A-423C-8565-4C9637BD2F08}">
      <dgm:prSet phldrT="[Text]"/>
      <dgm:spPr/>
      <dgm:t>
        <a:bodyPr/>
        <a:lstStyle/>
        <a:p>
          <a:r>
            <a:rPr lang="en-US" dirty="0"/>
            <a:t>POD Sustainment &amp; Maintenance</a:t>
          </a:r>
        </a:p>
      </dgm:t>
    </dgm:pt>
    <dgm:pt modelId="{B5D5DE9D-092E-4A69-807A-8C51C24C88DB}" type="parTrans" cxnId="{3AFFADD6-8AA6-4F94-9555-0FD1E1A1B5BC}">
      <dgm:prSet/>
      <dgm:spPr/>
      <dgm:t>
        <a:bodyPr/>
        <a:lstStyle/>
        <a:p>
          <a:endParaRPr lang="en-US"/>
        </a:p>
      </dgm:t>
    </dgm:pt>
    <dgm:pt modelId="{A7DFE65E-680E-4B4A-A824-81A63EFF0E0B}" type="sibTrans" cxnId="{3AFFADD6-8AA6-4F94-9555-0FD1E1A1B5BC}">
      <dgm:prSet/>
      <dgm:spPr/>
      <dgm:t>
        <a:bodyPr/>
        <a:lstStyle/>
        <a:p>
          <a:endParaRPr lang="en-US"/>
        </a:p>
      </dgm:t>
    </dgm:pt>
    <dgm:pt modelId="{211CD7DC-7981-4995-A8CC-9F1933199D65}" type="pres">
      <dgm:prSet presAssocID="{F146E051-39C8-42AF-BD23-0DF1ED1AF14C}" presName="Name0" presStyleCnt="0">
        <dgm:presLayoutVars>
          <dgm:dir/>
          <dgm:resizeHandles/>
        </dgm:presLayoutVars>
      </dgm:prSet>
      <dgm:spPr/>
    </dgm:pt>
    <dgm:pt modelId="{AEA7563D-11BA-455F-B4CF-55016D62802D}" type="pres">
      <dgm:prSet presAssocID="{EAC78F5F-9BDA-4584-B578-D6A32482400E}" presName="compNode" presStyleCnt="0"/>
      <dgm:spPr/>
    </dgm:pt>
    <dgm:pt modelId="{CFBD569F-8F19-43D3-AE1B-93774E935632}" type="pres">
      <dgm:prSet presAssocID="{EAC78F5F-9BDA-4584-B578-D6A32482400E}" presName="dummyConnPt" presStyleCnt="0"/>
      <dgm:spPr/>
    </dgm:pt>
    <dgm:pt modelId="{0E934F30-29BA-4972-9A20-0C1489755D7E}" type="pres">
      <dgm:prSet presAssocID="{EAC78F5F-9BDA-4584-B578-D6A32482400E}" presName="node" presStyleLbl="node1" presStyleIdx="0" presStyleCnt="8">
        <dgm:presLayoutVars>
          <dgm:bulletEnabled val="1"/>
        </dgm:presLayoutVars>
      </dgm:prSet>
      <dgm:spPr/>
    </dgm:pt>
    <dgm:pt modelId="{34BC119C-A755-4CD7-B978-8A1D0F5D0893}" type="pres">
      <dgm:prSet presAssocID="{AE18E0E7-85AE-466E-BFB4-8F684D69A002}" presName="sibTrans" presStyleLbl="bgSibTrans2D1" presStyleIdx="0" presStyleCnt="7"/>
      <dgm:spPr/>
    </dgm:pt>
    <dgm:pt modelId="{8C6C8073-B379-449D-B959-CB121C5E3ADB}" type="pres">
      <dgm:prSet presAssocID="{F2D4322C-3422-47AA-BF2D-408EA690ABB4}" presName="compNode" presStyleCnt="0"/>
      <dgm:spPr/>
    </dgm:pt>
    <dgm:pt modelId="{AEF3F954-145A-4D00-87F3-EC7B74554DE7}" type="pres">
      <dgm:prSet presAssocID="{F2D4322C-3422-47AA-BF2D-408EA690ABB4}" presName="dummyConnPt" presStyleCnt="0"/>
      <dgm:spPr/>
    </dgm:pt>
    <dgm:pt modelId="{564535C6-340C-486E-9024-DA60BE097E80}" type="pres">
      <dgm:prSet presAssocID="{F2D4322C-3422-47AA-BF2D-408EA690ABB4}" presName="node" presStyleLbl="node1" presStyleIdx="1" presStyleCnt="8">
        <dgm:presLayoutVars>
          <dgm:bulletEnabled val="1"/>
        </dgm:presLayoutVars>
      </dgm:prSet>
      <dgm:spPr/>
    </dgm:pt>
    <dgm:pt modelId="{BA3DE234-5955-4E42-9B93-5806A9ACB70E}" type="pres">
      <dgm:prSet presAssocID="{ABE38819-03C2-4EE5-A69A-68F37819559A}" presName="sibTrans" presStyleLbl="bgSibTrans2D1" presStyleIdx="1" presStyleCnt="7"/>
      <dgm:spPr/>
    </dgm:pt>
    <dgm:pt modelId="{DB3B9715-D9EE-487F-917A-891C072B9E9B}" type="pres">
      <dgm:prSet presAssocID="{4EA5D17A-5565-4D21-A77D-47AF6903BD4B}" presName="compNode" presStyleCnt="0"/>
      <dgm:spPr/>
    </dgm:pt>
    <dgm:pt modelId="{172A5C5B-2C48-4088-9725-80EF97A52464}" type="pres">
      <dgm:prSet presAssocID="{4EA5D17A-5565-4D21-A77D-47AF6903BD4B}" presName="dummyConnPt" presStyleCnt="0"/>
      <dgm:spPr/>
    </dgm:pt>
    <dgm:pt modelId="{0679D0AC-0726-43BC-9658-F805803733BD}" type="pres">
      <dgm:prSet presAssocID="{4EA5D17A-5565-4D21-A77D-47AF6903BD4B}" presName="node" presStyleLbl="node1" presStyleIdx="2" presStyleCnt="8">
        <dgm:presLayoutVars>
          <dgm:bulletEnabled val="1"/>
        </dgm:presLayoutVars>
      </dgm:prSet>
      <dgm:spPr/>
    </dgm:pt>
    <dgm:pt modelId="{C95B6362-2A6F-41A8-9A19-8E5067022F94}" type="pres">
      <dgm:prSet presAssocID="{129B5DDD-5831-456C-BCEE-DC4CBCD575BA}" presName="sibTrans" presStyleLbl="bgSibTrans2D1" presStyleIdx="2" presStyleCnt="7"/>
      <dgm:spPr/>
    </dgm:pt>
    <dgm:pt modelId="{92AC9EB3-11AF-4BFD-8211-CAFF457E8F0F}" type="pres">
      <dgm:prSet presAssocID="{4C6200A5-40C7-4C7E-854D-C8F0E166A4DA}" presName="compNode" presStyleCnt="0"/>
      <dgm:spPr/>
    </dgm:pt>
    <dgm:pt modelId="{793D029C-79D4-467D-B798-A4AD2BBB5BF6}" type="pres">
      <dgm:prSet presAssocID="{4C6200A5-40C7-4C7E-854D-C8F0E166A4DA}" presName="dummyConnPt" presStyleCnt="0"/>
      <dgm:spPr/>
    </dgm:pt>
    <dgm:pt modelId="{5C01EDD0-B14D-4EBB-907F-0476DF9FD96E}" type="pres">
      <dgm:prSet presAssocID="{4C6200A5-40C7-4C7E-854D-C8F0E166A4DA}" presName="node" presStyleLbl="node1" presStyleIdx="3" presStyleCnt="8">
        <dgm:presLayoutVars>
          <dgm:bulletEnabled val="1"/>
        </dgm:presLayoutVars>
      </dgm:prSet>
      <dgm:spPr/>
    </dgm:pt>
    <dgm:pt modelId="{554C296F-C1BA-4B1F-B123-D58D40C7F5C4}" type="pres">
      <dgm:prSet presAssocID="{2BFCC34D-B42A-42DD-AF15-34A00D2E2BEE}" presName="sibTrans" presStyleLbl="bgSibTrans2D1" presStyleIdx="3" presStyleCnt="7"/>
      <dgm:spPr/>
    </dgm:pt>
    <dgm:pt modelId="{81D7EECB-84A5-4E59-B77E-69A1C68680C8}" type="pres">
      <dgm:prSet presAssocID="{8025B28B-AAD6-4E12-AB6A-87449FC4FF12}" presName="compNode" presStyleCnt="0"/>
      <dgm:spPr/>
    </dgm:pt>
    <dgm:pt modelId="{522A1691-8921-431E-9ACF-3FDEB8A15F42}" type="pres">
      <dgm:prSet presAssocID="{8025B28B-AAD6-4E12-AB6A-87449FC4FF12}" presName="dummyConnPt" presStyleCnt="0"/>
      <dgm:spPr/>
    </dgm:pt>
    <dgm:pt modelId="{C9569006-485A-4110-BC82-7497E3783A37}" type="pres">
      <dgm:prSet presAssocID="{8025B28B-AAD6-4E12-AB6A-87449FC4FF12}" presName="node" presStyleLbl="node1" presStyleIdx="4" presStyleCnt="8">
        <dgm:presLayoutVars>
          <dgm:bulletEnabled val="1"/>
        </dgm:presLayoutVars>
      </dgm:prSet>
      <dgm:spPr/>
    </dgm:pt>
    <dgm:pt modelId="{306CE38A-193E-4217-8070-67A50E8A1474}" type="pres">
      <dgm:prSet presAssocID="{4D0AE421-7648-45AC-BD04-3E5A24F05A40}" presName="sibTrans" presStyleLbl="bgSibTrans2D1" presStyleIdx="4" presStyleCnt="7"/>
      <dgm:spPr/>
    </dgm:pt>
    <dgm:pt modelId="{567397F8-603D-41BA-B940-402D24AE5ED8}" type="pres">
      <dgm:prSet presAssocID="{0AB8C2C7-7563-46C6-A1D1-249FA08EBC4F}" presName="compNode" presStyleCnt="0"/>
      <dgm:spPr/>
    </dgm:pt>
    <dgm:pt modelId="{1DD5D6FA-C96A-4D33-B7AC-1CD4955D994F}" type="pres">
      <dgm:prSet presAssocID="{0AB8C2C7-7563-46C6-A1D1-249FA08EBC4F}" presName="dummyConnPt" presStyleCnt="0"/>
      <dgm:spPr/>
    </dgm:pt>
    <dgm:pt modelId="{93FF6F5F-73AC-495B-9419-E66D64FAAAC2}" type="pres">
      <dgm:prSet presAssocID="{0AB8C2C7-7563-46C6-A1D1-249FA08EBC4F}" presName="node" presStyleLbl="node1" presStyleIdx="5" presStyleCnt="8">
        <dgm:presLayoutVars>
          <dgm:bulletEnabled val="1"/>
        </dgm:presLayoutVars>
      </dgm:prSet>
      <dgm:spPr/>
    </dgm:pt>
    <dgm:pt modelId="{DEBC88BA-F6F2-451F-9252-CF5CD3682AC5}" type="pres">
      <dgm:prSet presAssocID="{4D6D5FBA-A891-4376-8BF1-6FEE5C60F5EF}" presName="sibTrans" presStyleLbl="bgSibTrans2D1" presStyleIdx="5" presStyleCnt="7"/>
      <dgm:spPr/>
    </dgm:pt>
    <dgm:pt modelId="{0D5F18A3-3561-4D9A-9E76-17D45B28180A}" type="pres">
      <dgm:prSet presAssocID="{D1ACD999-04F9-4B3F-BF98-5AB0AF1615EC}" presName="compNode" presStyleCnt="0"/>
      <dgm:spPr/>
    </dgm:pt>
    <dgm:pt modelId="{EFD491ED-A801-4431-8217-159C1A9972B4}" type="pres">
      <dgm:prSet presAssocID="{D1ACD999-04F9-4B3F-BF98-5AB0AF1615EC}" presName="dummyConnPt" presStyleCnt="0"/>
      <dgm:spPr/>
    </dgm:pt>
    <dgm:pt modelId="{10EA3ADE-6CF9-49AE-BA89-D1B4BA9D1EFA}" type="pres">
      <dgm:prSet presAssocID="{D1ACD999-04F9-4B3F-BF98-5AB0AF1615EC}" presName="node" presStyleLbl="node1" presStyleIdx="6" presStyleCnt="8">
        <dgm:presLayoutVars>
          <dgm:bulletEnabled val="1"/>
        </dgm:presLayoutVars>
      </dgm:prSet>
      <dgm:spPr/>
    </dgm:pt>
    <dgm:pt modelId="{A7D80FE1-C9CA-4988-A40D-E50247A6B842}" type="pres">
      <dgm:prSet presAssocID="{07262B9D-FDAA-4AE5-A7D9-AF4C3B914F47}" presName="sibTrans" presStyleLbl="bgSibTrans2D1" presStyleIdx="6" presStyleCnt="7"/>
      <dgm:spPr/>
    </dgm:pt>
    <dgm:pt modelId="{B1A7A47F-D7B0-4C46-8533-2361CBDC75CC}" type="pres">
      <dgm:prSet presAssocID="{C43169C3-B94A-423C-8565-4C9637BD2F08}" presName="compNode" presStyleCnt="0"/>
      <dgm:spPr/>
    </dgm:pt>
    <dgm:pt modelId="{C5DF4D87-DFFC-42DD-8617-72FAA51AEE7C}" type="pres">
      <dgm:prSet presAssocID="{C43169C3-B94A-423C-8565-4C9637BD2F08}" presName="dummyConnPt" presStyleCnt="0"/>
      <dgm:spPr/>
    </dgm:pt>
    <dgm:pt modelId="{F14BD329-5E17-4758-A69C-B5724E4331D4}" type="pres">
      <dgm:prSet presAssocID="{C43169C3-B94A-423C-8565-4C9637BD2F08}" presName="node" presStyleLbl="node1" presStyleIdx="7" presStyleCnt="8">
        <dgm:presLayoutVars>
          <dgm:bulletEnabled val="1"/>
        </dgm:presLayoutVars>
      </dgm:prSet>
      <dgm:spPr/>
    </dgm:pt>
  </dgm:ptLst>
  <dgm:cxnLst>
    <dgm:cxn modelId="{1F991B06-3949-4B65-ADFD-613A03AE4CD6}" type="presOf" srcId="{4EA5D17A-5565-4D21-A77D-47AF6903BD4B}" destId="{0679D0AC-0726-43BC-9658-F805803733BD}" srcOrd="0" destOrd="0" presId="urn:microsoft.com/office/officeart/2005/8/layout/bProcess4"/>
    <dgm:cxn modelId="{A2D9DC17-3D6A-4979-8734-620727DDAE49}" type="presOf" srcId="{0AB8C2C7-7563-46C6-A1D1-249FA08EBC4F}" destId="{93FF6F5F-73AC-495B-9419-E66D64FAAAC2}" srcOrd="0" destOrd="0" presId="urn:microsoft.com/office/officeart/2005/8/layout/bProcess4"/>
    <dgm:cxn modelId="{0B5E4A21-F0DC-413E-A036-933E3C61361D}" type="presOf" srcId="{8025B28B-AAD6-4E12-AB6A-87449FC4FF12}" destId="{C9569006-485A-4110-BC82-7497E3783A37}" srcOrd="0" destOrd="0" presId="urn:microsoft.com/office/officeart/2005/8/layout/bProcess4"/>
    <dgm:cxn modelId="{95712C38-86A6-472A-B573-A04D54432B91}" srcId="{F146E051-39C8-42AF-BD23-0DF1ED1AF14C}" destId="{EAC78F5F-9BDA-4584-B578-D6A32482400E}" srcOrd="0" destOrd="0" parTransId="{2F8C8FF3-E73F-4D1D-AC54-B552849B8FF0}" sibTransId="{AE18E0E7-85AE-466E-BFB4-8F684D69A002}"/>
    <dgm:cxn modelId="{67891039-6133-4ACD-AFB5-F87DE9FF2116}" srcId="{F146E051-39C8-42AF-BD23-0DF1ED1AF14C}" destId="{4C6200A5-40C7-4C7E-854D-C8F0E166A4DA}" srcOrd="3" destOrd="0" parTransId="{99B5A4E9-E2C8-491D-AFB2-671C70D204B6}" sibTransId="{2BFCC34D-B42A-42DD-AF15-34A00D2E2BEE}"/>
    <dgm:cxn modelId="{E1B9C55B-795F-4CEA-A775-5B87742AFC59}" srcId="{F146E051-39C8-42AF-BD23-0DF1ED1AF14C}" destId="{D1ACD999-04F9-4B3F-BF98-5AB0AF1615EC}" srcOrd="6" destOrd="0" parTransId="{9154A015-9714-4543-849D-B05DA570DB71}" sibTransId="{07262B9D-FDAA-4AE5-A7D9-AF4C3B914F47}"/>
    <dgm:cxn modelId="{8C11B25C-4694-4F5E-819F-A1B5768A6D87}" srcId="{F146E051-39C8-42AF-BD23-0DF1ED1AF14C}" destId="{F2D4322C-3422-47AA-BF2D-408EA690ABB4}" srcOrd="1" destOrd="0" parTransId="{B1270AEB-801B-4214-A3DD-55305D252218}" sibTransId="{ABE38819-03C2-4EE5-A69A-68F37819559A}"/>
    <dgm:cxn modelId="{5911AC45-7A19-4159-ABB6-8F376B33D208}" type="presOf" srcId="{C43169C3-B94A-423C-8565-4C9637BD2F08}" destId="{F14BD329-5E17-4758-A69C-B5724E4331D4}" srcOrd="0" destOrd="0" presId="urn:microsoft.com/office/officeart/2005/8/layout/bProcess4"/>
    <dgm:cxn modelId="{9C91626A-02E8-46B6-8D0E-488F3C60DDE7}" type="presOf" srcId="{AE18E0E7-85AE-466E-BFB4-8F684D69A002}" destId="{34BC119C-A755-4CD7-B978-8A1D0F5D0893}" srcOrd="0" destOrd="0" presId="urn:microsoft.com/office/officeart/2005/8/layout/bProcess4"/>
    <dgm:cxn modelId="{70FFBC6B-C84D-4611-A1B3-56E1939A0639}" type="presOf" srcId="{EAC78F5F-9BDA-4584-B578-D6A32482400E}" destId="{0E934F30-29BA-4972-9A20-0C1489755D7E}" srcOrd="0" destOrd="0" presId="urn:microsoft.com/office/officeart/2005/8/layout/bProcess4"/>
    <dgm:cxn modelId="{30D1EB4D-8199-4EA1-B011-1DBB75977D5C}" type="presOf" srcId="{D1ACD999-04F9-4B3F-BF98-5AB0AF1615EC}" destId="{10EA3ADE-6CF9-49AE-BA89-D1B4BA9D1EFA}" srcOrd="0" destOrd="0" presId="urn:microsoft.com/office/officeart/2005/8/layout/bProcess4"/>
    <dgm:cxn modelId="{0878B552-AB10-43A6-BB61-28A06921290A}" type="presOf" srcId="{F2D4322C-3422-47AA-BF2D-408EA690ABB4}" destId="{564535C6-340C-486E-9024-DA60BE097E80}" srcOrd="0" destOrd="0" presId="urn:microsoft.com/office/officeart/2005/8/layout/bProcess4"/>
    <dgm:cxn modelId="{67487399-C599-4DF4-BB15-5A093F083F5D}" srcId="{F146E051-39C8-42AF-BD23-0DF1ED1AF14C}" destId="{0AB8C2C7-7563-46C6-A1D1-249FA08EBC4F}" srcOrd="5" destOrd="0" parTransId="{6906EF0E-B403-4D85-9B05-8F9B5A52B3B0}" sibTransId="{4D6D5FBA-A891-4376-8BF1-6FEE5C60F5EF}"/>
    <dgm:cxn modelId="{C87C9BAF-C7F0-4A9F-BDC2-C042A06BBE0A}" srcId="{F146E051-39C8-42AF-BD23-0DF1ED1AF14C}" destId="{4EA5D17A-5565-4D21-A77D-47AF6903BD4B}" srcOrd="2" destOrd="0" parTransId="{5D32092E-F5A7-454E-A6B3-8F3D17FCCF6E}" sibTransId="{129B5DDD-5831-456C-BCEE-DC4CBCD575BA}"/>
    <dgm:cxn modelId="{3A9455B4-4F67-4E7C-BB94-4C934BEB9455}" type="presOf" srcId="{129B5DDD-5831-456C-BCEE-DC4CBCD575BA}" destId="{C95B6362-2A6F-41A8-9A19-8E5067022F94}" srcOrd="0" destOrd="0" presId="urn:microsoft.com/office/officeart/2005/8/layout/bProcess4"/>
    <dgm:cxn modelId="{ECB598B7-669C-4BB1-9974-DD26728E9F5B}" type="presOf" srcId="{4D6D5FBA-A891-4376-8BF1-6FEE5C60F5EF}" destId="{DEBC88BA-F6F2-451F-9252-CF5CD3682AC5}" srcOrd="0" destOrd="0" presId="urn:microsoft.com/office/officeart/2005/8/layout/bProcess4"/>
    <dgm:cxn modelId="{87CF9BC3-F2D5-4315-A638-6DDD2AA4E98C}" type="presOf" srcId="{4D0AE421-7648-45AC-BD04-3E5A24F05A40}" destId="{306CE38A-193E-4217-8070-67A50E8A1474}" srcOrd="0" destOrd="0" presId="urn:microsoft.com/office/officeart/2005/8/layout/bProcess4"/>
    <dgm:cxn modelId="{9EE983C4-8854-4102-BBE1-AE65DA2324F4}" type="presOf" srcId="{F146E051-39C8-42AF-BD23-0DF1ED1AF14C}" destId="{211CD7DC-7981-4995-A8CC-9F1933199D65}" srcOrd="0" destOrd="0" presId="urn:microsoft.com/office/officeart/2005/8/layout/bProcess4"/>
    <dgm:cxn modelId="{EC57BBC6-51F8-4E68-8386-AB352EE136EA}" type="presOf" srcId="{ABE38819-03C2-4EE5-A69A-68F37819559A}" destId="{BA3DE234-5955-4E42-9B93-5806A9ACB70E}" srcOrd="0" destOrd="0" presId="urn:microsoft.com/office/officeart/2005/8/layout/bProcess4"/>
    <dgm:cxn modelId="{0BB50ED5-4E39-4719-9E9F-73399FFD5DD2}" type="presOf" srcId="{07262B9D-FDAA-4AE5-A7D9-AF4C3B914F47}" destId="{A7D80FE1-C9CA-4988-A40D-E50247A6B842}" srcOrd="0" destOrd="0" presId="urn:microsoft.com/office/officeart/2005/8/layout/bProcess4"/>
    <dgm:cxn modelId="{3AFFADD6-8AA6-4F94-9555-0FD1E1A1B5BC}" srcId="{F146E051-39C8-42AF-BD23-0DF1ED1AF14C}" destId="{C43169C3-B94A-423C-8565-4C9637BD2F08}" srcOrd="7" destOrd="0" parTransId="{B5D5DE9D-092E-4A69-807A-8C51C24C88DB}" sibTransId="{A7DFE65E-680E-4B4A-A824-81A63EFF0E0B}"/>
    <dgm:cxn modelId="{B81F15EC-5E64-4FC9-9FFC-D0F91F92FD4C}" type="presOf" srcId="{2BFCC34D-B42A-42DD-AF15-34A00D2E2BEE}" destId="{554C296F-C1BA-4B1F-B123-D58D40C7F5C4}" srcOrd="0" destOrd="0" presId="urn:microsoft.com/office/officeart/2005/8/layout/bProcess4"/>
    <dgm:cxn modelId="{027F90F3-BB8A-496C-8B30-54675AB4C6D5}" type="presOf" srcId="{4C6200A5-40C7-4C7E-854D-C8F0E166A4DA}" destId="{5C01EDD0-B14D-4EBB-907F-0476DF9FD96E}" srcOrd="0" destOrd="0" presId="urn:microsoft.com/office/officeart/2005/8/layout/bProcess4"/>
    <dgm:cxn modelId="{4600EEFB-4717-4E2D-A8B4-C380B27FAADF}" srcId="{F146E051-39C8-42AF-BD23-0DF1ED1AF14C}" destId="{8025B28B-AAD6-4E12-AB6A-87449FC4FF12}" srcOrd="4" destOrd="0" parTransId="{2CFA5130-F94C-491E-9BC0-329E593C2138}" sibTransId="{4D0AE421-7648-45AC-BD04-3E5A24F05A40}"/>
    <dgm:cxn modelId="{B40B1C21-152F-4E9A-AE46-E50C2E3734D9}" type="presParOf" srcId="{211CD7DC-7981-4995-A8CC-9F1933199D65}" destId="{AEA7563D-11BA-455F-B4CF-55016D62802D}" srcOrd="0" destOrd="0" presId="urn:microsoft.com/office/officeart/2005/8/layout/bProcess4"/>
    <dgm:cxn modelId="{14A01934-721F-42BB-A182-DD3820A83F13}" type="presParOf" srcId="{AEA7563D-11BA-455F-B4CF-55016D62802D}" destId="{CFBD569F-8F19-43D3-AE1B-93774E935632}" srcOrd="0" destOrd="0" presId="urn:microsoft.com/office/officeart/2005/8/layout/bProcess4"/>
    <dgm:cxn modelId="{CEDC4C1E-8011-45FD-A707-9EC169A3EEA3}" type="presParOf" srcId="{AEA7563D-11BA-455F-B4CF-55016D62802D}" destId="{0E934F30-29BA-4972-9A20-0C1489755D7E}" srcOrd="1" destOrd="0" presId="urn:microsoft.com/office/officeart/2005/8/layout/bProcess4"/>
    <dgm:cxn modelId="{28AA3A99-8949-459E-9369-B25B4F81772F}" type="presParOf" srcId="{211CD7DC-7981-4995-A8CC-9F1933199D65}" destId="{34BC119C-A755-4CD7-B978-8A1D0F5D0893}" srcOrd="1" destOrd="0" presId="urn:microsoft.com/office/officeart/2005/8/layout/bProcess4"/>
    <dgm:cxn modelId="{F301DB07-7F74-4843-B376-86DFD8C30A14}" type="presParOf" srcId="{211CD7DC-7981-4995-A8CC-9F1933199D65}" destId="{8C6C8073-B379-449D-B959-CB121C5E3ADB}" srcOrd="2" destOrd="0" presId="urn:microsoft.com/office/officeart/2005/8/layout/bProcess4"/>
    <dgm:cxn modelId="{8ADD45CB-B544-4862-A256-36C0E180F90B}" type="presParOf" srcId="{8C6C8073-B379-449D-B959-CB121C5E3ADB}" destId="{AEF3F954-145A-4D00-87F3-EC7B74554DE7}" srcOrd="0" destOrd="0" presId="urn:microsoft.com/office/officeart/2005/8/layout/bProcess4"/>
    <dgm:cxn modelId="{A5701FD9-98BE-4082-B327-665115BBBC02}" type="presParOf" srcId="{8C6C8073-B379-449D-B959-CB121C5E3ADB}" destId="{564535C6-340C-486E-9024-DA60BE097E80}" srcOrd="1" destOrd="0" presId="urn:microsoft.com/office/officeart/2005/8/layout/bProcess4"/>
    <dgm:cxn modelId="{86D60B3E-1566-424B-A0C1-FBC560F53E4A}" type="presParOf" srcId="{211CD7DC-7981-4995-A8CC-9F1933199D65}" destId="{BA3DE234-5955-4E42-9B93-5806A9ACB70E}" srcOrd="3" destOrd="0" presId="urn:microsoft.com/office/officeart/2005/8/layout/bProcess4"/>
    <dgm:cxn modelId="{C969487F-7599-42D1-968B-224E1EF1F9AF}" type="presParOf" srcId="{211CD7DC-7981-4995-A8CC-9F1933199D65}" destId="{DB3B9715-D9EE-487F-917A-891C072B9E9B}" srcOrd="4" destOrd="0" presId="urn:microsoft.com/office/officeart/2005/8/layout/bProcess4"/>
    <dgm:cxn modelId="{F176F384-E8A8-4212-BBC9-EABD7F7F3F06}" type="presParOf" srcId="{DB3B9715-D9EE-487F-917A-891C072B9E9B}" destId="{172A5C5B-2C48-4088-9725-80EF97A52464}" srcOrd="0" destOrd="0" presId="urn:microsoft.com/office/officeart/2005/8/layout/bProcess4"/>
    <dgm:cxn modelId="{23EC3B91-1A0E-4C08-910C-8B5E9E5FC10F}" type="presParOf" srcId="{DB3B9715-D9EE-487F-917A-891C072B9E9B}" destId="{0679D0AC-0726-43BC-9658-F805803733BD}" srcOrd="1" destOrd="0" presId="urn:microsoft.com/office/officeart/2005/8/layout/bProcess4"/>
    <dgm:cxn modelId="{EBD93FC9-CBEE-4D2C-ABD0-DC0594300B41}" type="presParOf" srcId="{211CD7DC-7981-4995-A8CC-9F1933199D65}" destId="{C95B6362-2A6F-41A8-9A19-8E5067022F94}" srcOrd="5" destOrd="0" presId="urn:microsoft.com/office/officeart/2005/8/layout/bProcess4"/>
    <dgm:cxn modelId="{907223D5-D431-4DAA-9F16-6E6C58259A00}" type="presParOf" srcId="{211CD7DC-7981-4995-A8CC-9F1933199D65}" destId="{92AC9EB3-11AF-4BFD-8211-CAFF457E8F0F}" srcOrd="6" destOrd="0" presId="urn:microsoft.com/office/officeart/2005/8/layout/bProcess4"/>
    <dgm:cxn modelId="{E65348A6-7A13-4FAE-9EF8-17F176E5226E}" type="presParOf" srcId="{92AC9EB3-11AF-4BFD-8211-CAFF457E8F0F}" destId="{793D029C-79D4-467D-B798-A4AD2BBB5BF6}" srcOrd="0" destOrd="0" presId="urn:microsoft.com/office/officeart/2005/8/layout/bProcess4"/>
    <dgm:cxn modelId="{265BC80C-8276-40D7-9178-066B42DF58E0}" type="presParOf" srcId="{92AC9EB3-11AF-4BFD-8211-CAFF457E8F0F}" destId="{5C01EDD0-B14D-4EBB-907F-0476DF9FD96E}" srcOrd="1" destOrd="0" presId="urn:microsoft.com/office/officeart/2005/8/layout/bProcess4"/>
    <dgm:cxn modelId="{BEC35865-AF97-4410-B11D-BCA0AEB7F4E0}" type="presParOf" srcId="{211CD7DC-7981-4995-A8CC-9F1933199D65}" destId="{554C296F-C1BA-4B1F-B123-D58D40C7F5C4}" srcOrd="7" destOrd="0" presId="urn:microsoft.com/office/officeart/2005/8/layout/bProcess4"/>
    <dgm:cxn modelId="{FB5359AF-D773-495C-906A-294A44E98674}" type="presParOf" srcId="{211CD7DC-7981-4995-A8CC-9F1933199D65}" destId="{81D7EECB-84A5-4E59-B77E-69A1C68680C8}" srcOrd="8" destOrd="0" presId="urn:microsoft.com/office/officeart/2005/8/layout/bProcess4"/>
    <dgm:cxn modelId="{EE6703CC-90FE-4A6E-80D0-56283555F469}" type="presParOf" srcId="{81D7EECB-84A5-4E59-B77E-69A1C68680C8}" destId="{522A1691-8921-431E-9ACF-3FDEB8A15F42}" srcOrd="0" destOrd="0" presId="urn:microsoft.com/office/officeart/2005/8/layout/bProcess4"/>
    <dgm:cxn modelId="{20C1B91D-7807-4188-983E-5F8008747A45}" type="presParOf" srcId="{81D7EECB-84A5-4E59-B77E-69A1C68680C8}" destId="{C9569006-485A-4110-BC82-7497E3783A37}" srcOrd="1" destOrd="0" presId="urn:microsoft.com/office/officeart/2005/8/layout/bProcess4"/>
    <dgm:cxn modelId="{CC4F5AC9-B778-4AA8-B49F-3FCA74570236}" type="presParOf" srcId="{211CD7DC-7981-4995-A8CC-9F1933199D65}" destId="{306CE38A-193E-4217-8070-67A50E8A1474}" srcOrd="9" destOrd="0" presId="urn:microsoft.com/office/officeart/2005/8/layout/bProcess4"/>
    <dgm:cxn modelId="{3B071FAC-6115-4AD9-B56C-17D8AF5FD176}" type="presParOf" srcId="{211CD7DC-7981-4995-A8CC-9F1933199D65}" destId="{567397F8-603D-41BA-B940-402D24AE5ED8}" srcOrd="10" destOrd="0" presId="urn:microsoft.com/office/officeart/2005/8/layout/bProcess4"/>
    <dgm:cxn modelId="{1F5925DD-2178-488E-8532-775287AFBAB9}" type="presParOf" srcId="{567397F8-603D-41BA-B940-402D24AE5ED8}" destId="{1DD5D6FA-C96A-4D33-B7AC-1CD4955D994F}" srcOrd="0" destOrd="0" presId="urn:microsoft.com/office/officeart/2005/8/layout/bProcess4"/>
    <dgm:cxn modelId="{659DE968-2EE1-46C3-9B3C-3B0D8C12C5E3}" type="presParOf" srcId="{567397F8-603D-41BA-B940-402D24AE5ED8}" destId="{93FF6F5F-73AC-495B-9419-E66D64FAAAC2}" srcOrd="1" destOrd="0" presId="urn:microsoft.com/office/officeart/2005/8/layout/bProcess4"/>
    <dgm:cxn modelId="{14961961-25CE-4F3B-BA20-3FFAA3E548A8}" type="presParOf" srcId="{211CD7DC-7981-4995-A8CC-9F1933199D65}" destId="{DEBC88BA-F6F2-451F-9252-CF5CD3682AC5}" srcOrd="11" destOrd="0" presId="urn:microsoft.com/office/officeart/2005/8/layout/bProcess4"/>
    <dgm:cxn modelId="{6330E54C-D04C-44D1-8923-EA5FDEF07E01}" type="presParOf" srcId="{211CD7DC-7981-4995-A8CC-9F1933199D65}" destId="{0D5F18A3-3561-4D9A-9E76-17D45B28180A}" srcOrd="12" destOrd="0" presId="urn:microsoft.com/office/officeart/2005/8/layout/bProcess4"/>
    <dgm:cxn modelId="{1A25A146-0512-4394-8FD3-BEF0C70E4849}" type="presParOf" srcId="{0D5F18A3-3561-4D9A-9E76-17D45B28180A}" destId="{EFD491ED-A801-4431-8217-159C1A9972B4}" srcOrd="0" destOrd="0" presId="urn:microsoft.com/office/officeart/2005/8/layout/bProcess4"/>
    <dgm:cxn modelId="{094EDE55-D6B8-434C-8AE7-E2CED5F12FD9}" type="presParOf" srcId="{0D5F18A3-3561-4D9A-9E76-17D45B28180A}" destId="{10EA3ADE-6CF9-49AE-BA89-D1B4BA9D1EFA}" srcOrd="1" destOrd="0" presId="urn:microsoft.com/office/officeart/2005/8/layout/bProcess4"/>
    <dgm:cxn modelId="{ED1F13E4-0C1E-4D93-B323-460E890D0F87}" type="presParOf" srcId="{211CD7DC-7981-4995-A8CC-9F1933199D65}" destId="{A7D80FE1-C9CA-4988-A40D-E50247A6B842}" srcOrd="13" destOrd="0" presId="urn:microsoft.com/office/officeart/2005/8/layout/bProcess4"/>
    <dgm:cxn modelId="{3BD26B91-0B47-4948-9AC1-8781F968D115}" type="presParOf" srcId="{211CD7DC-7981-4995-A8CC-9F1933199D65}" destId="{B1A7A47F-D7B0-4C46-8533-2361CBDC75CC}" srcOrd="14" destOrd="0" presId="urn:microsoft.com/office/officeart/2005/8/layout/bProcess4"/>
    <dgm:cxn modelId="{ABEFEB5C-8467-4A06-A38C-C41E9F3112A7}" type="presParOf" srcId="{B1A7A47F-D7B0-4C46-8533-2361CBDC75CC}" destId="{C5DF4D87-DFFC-42DD-8617-72FAA51AEE7C}" srcOrd="0" destOrd="0" presId="urn:microsoft.com/office/officeart/2005/8/layout/bProcess4"/>
    <dgm:cxn modelId="{028A268A-15CE-4F3B-A6D1-E378101549B3}" type="presParOf" srcId="{B1A7A47F-D7B0-4C46-8533-2361CBDC75CC}" destId="{F14BD329-5E17-4758-A69C-B5724E4331D4}" srcOrd="1" destOrd="0" presId="urn:microsoft.com/office/officeart/2005/8/layout/b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01DF28-2B75-4F28-B797-9C87DC3A00E7}">
      <dsp:nvSpPr>
        <dsp:cNvPr id="0" name=""/>
        <dsp:cNvSpPr/>
      </dsp:nvSpPr>
      <dsp:spPr>
        <a:xfrm>
          <a:off x="492838" y="0"/>
          <a:ext cx="5585502" cy="2622243"/>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CB5C106-5D11-4AD9-9592-AE8E08529ECD}">
      <dsp:nvSpPr>
        <dsp:cNvPr id="0" name=""/>
        <dsp:cNvSpPr/>
      </dsp:nvSpPr>
      <dsp:spPr>
        <a:xfrm>
          <a:off x="7058" y="786672"/>
          <a:ext cx="2115098" cy="1048897"/>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Enabling Combat Support to the Joint Force in Competition, Crises, or Conflict</a:t>
          </a:r>
        </a:p>
      </dsp:txBody>
      <dsp:txXfrm>
        <a:off x="58261" y="837875"/>
        <a:ext cx="2012692" cy="946491"/>
      </dsp:txXfrm>
    </dsp:sp>
    <dsp:sp modelId="{833FEBFD-B746-400C-A411-462E9EB21447}">
      <dsp:nvSpPr>
        <dsp:cNvPr id="0" name=""/>
        <dsp:cNvSpPr/>
      </dsp:nvSpPr>
      <dsp:spPr>
        <a:xfrm>
          <a:off x="2228040" y="786672"/>
          <a:ext cx="2115098" cy="1048897"/>
        </a:xfrm>
        <a:prstGeom prst="roundRect">
          <a:avLst/>
        </a:prstGeom>
        <a:solidFill>
          <a:schemeClr val="accent2">
            <a:hueOff val="-48717"/>
            <a:satOff val="1083"/>
            <a:lumOff val="-1617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Building a Modernized, Integrated and Resilient Healthcare Delivery System</a:t>
          </a:r>
        </a:p>
      </dsp:txBody>
      <dsp:txXfrm>
        <a:off x="2279243" y="837875"/>
        <a:ext cx="2012692" cy="946491"/>
      </dsp:txXfrm>
    </dsp:sp>
    <dsp:sp modelId="{D70AE368-67BB-4C02-96CC-C2CBAF3C98B7}">
      <dsp:nvSpPr>
        <dsp:cNvPr id="0" name=""/>
        <dsp:cNvSpPr/>
      </dsp:nvSpPr>
      <dsp:spPr>
        <a:xfrm>
          <a:off x="4449021" y="786672"/>
          <a:ext cx="2115098" cy="1048897"/>
        </a:xfrm>
        <a:prstGeom prst="roundRect">
          <a:avLst/>
        </a:prstGeom>
        <a:solidFill>
          <a:schemeClr val="accent2">
            <a:hueOff val="-97433"/>
            <a:satOff val="2167"/>
            <a:lumOff val="-3235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Dedicated and Inspired Teams of Professionals Driving Military Health’s Next Evolution</a:t>
          </a:r>
        </a:p>
      </dsp:txBody>
      <dsp:txXfrm>
        <a:off x="4500224" y="837875"/>
        <a:ext cx="2012692" cy="94649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BC119C-A755-4CD7-B978-8A1D0F5D0893}">
      <dsp:nvSpPr>
        <dsp:cNvPr id="0" name=""/>
        <dsp:cNvSpPr/>
      </dsp:nvSpPr>
      <dsp:spPr>
        <a:xfrm rot="5400000">
          <a:off x="-374328" y="1438591"/>
          <a:ext cx="1654072" cy="199667"/>
        </a:xfrm>
        <a:prstGeom prst="rect">
          <a:avLst/>
        </a:prstGeom>
        <a:solidFill>
          <a:schemeClr val="accent3">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E934F30-29BA-4972-9A20-0C1489755D7E}">
      <dsp:nvSpPr>
        <dsp:cNvPr id="0" name=""/>
        <dsp:cNvSpPr/>
      </dsp:nvSpPr>
      <dsp:spPr>
        <a:xfrm>
          <a:off x="4087" y="379875"/>
          <a:ext cx="2218531" cy="1331118"/>
        </a:xfrm>
        <a:prstGeom prst="roundRect">
          <a:avLst>
            <a:gd name="adj" fmla="val 10000"/>
          </a:avLst>
        </a:prstGeom>
        <a:solidFill>
          <a:schemeClr val="accent3">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altLang="en-US" sz="2100" kern="1200" dirty="0"/>
            <a:t>Site submits request through LogiCole </a:t>
          </a:r>
          <a:endParaRPr lang="en-US" sz="2100" kern="1200" dirty="0"/>
        </a:p>
      </dsp:txBody>
      <dsp:txXfrm>
        <a:off x="43074" y="418862"/>
        <a:ext cx="2140557" cy="1253144"/>
      </dsp:txXfrm>
    </dsp:sp>
    <dsp:sp modelId="{BA3DE234-5955-4E42-9B93-5806A9ACB70E}">
      <dsp:nvSpPr>
        <dsp:cNvPr id="0" name=""/>
        <dsp:cNvSpPr/>
      </dsp:nvSpPr>
      <dsp:spPr>
        <a:xfrm rot="5400000">
          <a:off x="-374328" y="3102489"/>
          <a:ext cx="1654072" cy="199667"/>
        </a:xfrm>
        <a:prstGeom prst="rect">
          <a:avLst/>
        </a:prstGeom>
        <a:solidFill>
          <a:schemeClr val="accent3">
            <a:shade val="90000"/>
            <a:hueOff val="40010"/>
            <a:satOff val="-4095"/>
            <a:lumOff val="6742"/>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64535C6-340C-486E-9024-DA60BE097E80}">
      <dsp:nvSpPr>
        <dsp:cNvPr id="0" name=""/>
        <dsp:cNvSpPr/>
      </dsp:nvSpPr>
      <dsp:spPr>
        <a:xfrm>
          <a:off x="4087" y="2043774"/>
          <a:ext cx="2218531" cy="1331118"/>
        </a:xfrm>
        <a:prstGeom prst="roundRect">
          <a:avLst>
            <a:gd name="adj" fmla="val 10000"/>
          </a:avLst>
        </a:prstGeom>
        <a:solidFill>
          <a:schemeClr val="accent3">
            <a:shade val="80000"/>
            <a:hueOff val="34146"/>
            <a:satOff val="-3564"/>
            <a:lumOff val="595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Clr>
              <a:srgbClr val="921E30"/>
            </a:buClr>
            <a:buNone/>
          </a:pPr>
          <a:r>
            <a:rPr lang="en-US" altLang="en-US" sz="2100" kern="1200" dirty="0"/>
            <a:t>POD “Rack and Stack”</a:t>
          </a:r>
          <a:endParaRPr lang="en-US" sz="2100" kern="1200" dirty="0"/>
        </a:p>
      </dsp:txBody>
      <dsp:txXfrm>
        <a:off x="43074" y="2082761"/>
        <a:ext cx="2140557" cy="1253144"/>
      </dsp:txXfrm>
    </dsp:sp>
    <dsp:sp modelId="{C95B6362-2A6F-41A8-9A19-8E5067022F94}">
      <dsp:nvSpPr>
        <dsp:cNvPr id="0" name=""/>
        <dsp:cNvSpPr/>
      </dsp:nvSpPr>
      <dsp:spPr>
        <a:xfrm>
          <a:off x="457620" y="3934438"/>
          <a:ext cx="2940820" cy="199667"/>
        </a:xfrm>
        <a:prstGeom prst="rect">
          <a:avLst/>
        </a:prstGeom>
        <a:solidFill>
          <a:schemeClr val="accent3">
            <a:shade val="90000"/>
            <a:hueOff val="80019"/>
            <a:satOff val="-8191"/>
            <a:lumOff val="13485"/>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679D0AC-0726-43BC-9658-F805803733BD}">
      <dsp:nvSpPr>
        <dsp:cNvPr id="0" name=""/>
        <dsp:cNvSpPr/>
      </dsp:nvSpPr>
      <dsp:spPr>
        <a:xfrm>
          <a:off x="4087" y="3707672"/>
          <a:ext cx="2218531" cy="1331118"/>
        </a:xfrm>
        <a:prstGeom prst="roundRect">
          <a:avLst>
            <a:gd name="adj" fmla="val 10000"/>
          </a:avLst>
        </a:prstGeom>
        <a:solidFill>
          <a:schemeClr val="accent3">
            <a:shade val="80000"/>
            <a:hueOff val="68293"/>
            <a:satOff val="-7129"/>
            <a:lumOff val="1191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Clr>
              <a:srgbClr val="921E30"/>
            </a:buClr>
            <a:buNone/>
          </a:pPr>
          <a:r>
            <a:rPr lang="en-US" altLang="en-US" sz="2100" kern="1200" dirty="0"/>
            <a:t>DHAERB (DHA Equipment Review Board)</a:t>
          </a:r>
          <a:endParaRPr lang="en-US" sz="2100" kern="1200" dirty="0"/>
        </a:p>
      </dsp:txBody>
      <dsp:txXfrm>
        <a:off x="43074" y="3746659"/>
        <a:ext cx="2140557" cy="1253144"/>
      </dsp:txXfrm>
    </dsp:sp>
    <dsp:sp modelId="{554C296F-C1BA-4B1F-B123-D58D40C7F5C4}">
      <dsp:nvSpPr>
        <dsp:cNvPr id="0" name=""/>
        <dsp:cNvSpPr/>
      </dsp:nvSpPr>
      <dsp:spPr>
        <a:xfrm rot="16200000">
          <a:off x="2576317" y="3102489"/>
          <a:ext cx="1654072" cy="199667"/>
        </a:xfrm>
        <a:prstGeom prst="rect">
          <a:avLst/>
        </a:prstGeom>
        <a:solidFill>
          <a:schemeClr val="accent3">
            <a:shade val="90000"/>
            <a:hueOff val="120029"/>
            <a:satOff val="-12286"/>
            <a:lumOff val="20227"/>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C01EDD0-B14D-4EBB-907F-0476DF9FD96E}">
      <dsp:nvSpPr>
        <dsp:cNvPr id="0" name=""/>
        <dsp:cNvSpPr/>
      </dsp:nvSpPr>
      <dsp:spPr>
        <a:xfrm>
          <a:off x="2954734" y="3707672"/>
          <a:ext cx="2218531" cy="1331118"/>
        </a:xfrm>
        <a:prstGeom prst="roundRect">
          <a:avLst>
            <a:gd name="adj" fmla="val 10000"/>
          </a:avLst>
        </a:prstGeom>
        <a:solidFill>
          <a:schemeClr val="accent3">
            <a:shade val="80000"/>
            <a:hueOff val="102439"/>
            <a:satOff val="-10693"/>
            <a:lumOff val="1786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Clr>
              <a:srgbClr val="921E30"/>
            </a:buClr>
            <a:buNone/>
          </a:pPr>
          <a:r>
            <a:rPr lang="en-US" altLang="en-US" sz="2100" kern="1200" dirty="0"/>
            <a:t>“1-N” list created</a:t>
          </a:r>
          <a:endParaRPr lang="en-US" sz="2100" kern="1200" dirty="0"/>
        </a:p>
      </dsp:txBody>
      <dsp:txXfrm>
        <a:off x="2993721" y="3746659"/>
        <a:ext cx="2140557" cy="1253144"/>
      </dsp:txXfrm>
    </dsp:sp>
    <dsp:sp modelId="{306CE38A-193E-4217-8070-67A50E8A1474}">
      <dsp:nvSpPr>
        <dsp:cNvPr id="0" name=""/>
        <dsp:cNvSpPr/>
      </dsp:nvSpPr>
      <dsp:spPr>
        <a:xfrm rot="16200000">
          <a:off x="2576317" y="1438591"/>
          <a:ext cx="1654072" cy="199667"/>
        </a:xfrm>
        <a:prstGeom prst="rect">
          <a:avLst/>
        </a:prstGeom>
        <a:solidFill>
          <a:schemeClr val="accent3">
            <a:shade val="90000"/>
            <a:hueOff val="160038"/>
            <a:satOff val="-16381"/>
            <a:lumOff val="2697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9569006-485A-4110-BC82-7497E3783A37}">
      <dsp:nvSpPr>
        <dsp:cNvPr id="0" name=""/>
        <dsp:cNvSpPr/>
      </dsp:nvSpPr>
      <dsp:spPr>
        <a:xfrm>
          <a:off x="2954734" y="2043774"/>
          <a:ext cx="2218531" cy="1331118"/>
        </a:xfrm>
        <a:prstGeom prst="roundRect">
          <a:avLst>
            <a:gd name="adj" fmla="val 10000"/>
          </a:avLst>
        </a:prstGeom>
        <a:solidFill>
          <a:schemeClr val="accent3">
            <a:shade val="80000"/>
            <a:hueOff val="136586"/>
            <a:satOff val="-14257"/>
            <a:lumOff val="2382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t>Projects Funded </a:t>
          </a:r>
        </a:p>
      </dsp:txBody>
      <dsp:txXfrm>
        <a:off x="2993721" y="2082761"/>
        <a:ext cx="2140557" cy="1253144"/>
      </dsp:txXfrm>
    </dsp:sp>
    <dsp:sp modelId="{DEBC88BA-F6F2-451F-9252-CF5CD3682AC5}">
      <dsp:nvSpPr>
        <dsp:cNvPr id="0" name=""/>
        <dsp:cNvSpPr/>
      </dsp:nvSpPr>
      <dsp:spPr>
        <a:xfrm>
          <a:off x="3408266" y="606641"/>
          <a:ext cx="2940820" cy="199667"/>
        </a:xfrm>
        <a:prstGeom prst="rect">
          <a:avLst/>
        </a:prstGeom>
        <a:solidFill>
          <a:schemeClr val="accent3">
            <a:shade val="90000"/>
            <a:hueOff val="200048"/>
            <a:satOff val="-20477"/>
            <a:lumOff val="33712"/>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3FF6F5F-73AC-495B-9419-E66D64FAAAC2}">
      <dsp:nvSpPr>
        <dsp:cNvPr id="0" name=""/>
        <dsp:cNvSpPr/>
      </dsp:nvSpPr>
      <dsp:spPr>
        <a:xfrm>
          <a:off x="2954734" y="379875"/>
          <a:ext cx="2218531" cy="1331118"/>
        </a:xfrm>
        <a:prstGeom prst="roundRect">
          <a:avLst>
            <a:gd name="adj" fmla="val 10000"/>
          </a:avLst>
        </a:prstGeom>
        <a:solidFill>
          <a:schemeClr val="accent3">
            <a:shade val="80000"/>
            <a:hueOff val="170732"/>
            <a:satOff val="-17821"/>
            <a:lumOff val="2978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t>POD centrally executes contract purchase</a:t>
          </a:r>
        </a:p>
      </dsp:txBody>
      <dsp:txXfrm>
        <a:off x="2993721" y="418862"/>
        <a:ext cx="2140557" cy="1253144"/>
      </dsp:txXfrm>
    </dsp:sp>
    <dsp:sp modelId="{A7D80FE1-C9CA-4988-A40D-E50247A6B842}">
      <dsp:nvSpPr>
        <dsp:cNvPr id="0" name=""/>
        <dsp:cNvSpPr/>
      </dsp:nvSpPr>
      <dsp:spPr>
        <a:xfrm rot="5400000">
          <a:off x="5526964" y="1438591"/>
          <a:ext cx="1654072" cy="199667"/>
        </a:xfrm>
        <a:prstGeom prst="rect">
          <a:avLst/>
        </a:prstGeom>
        <a:solidFill>
          <a:schemeClr val="accent3">
            <a:shade val="90000"/>
            <a:hueOff val="240058"/>
            <a:satOff val="-24572"/>
            <a:lumOff val="40455"/>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0EA3ADE-6CF9-49AE-BA89-D1B4BA9D1EFA}">
      <dsp:nvSpPr>
        <dsp:cNvPr id="0" name=""/>
        <dsp:cNvSpPr/>
      </dsp:nvSpPr>
      <dsp:spPr>
        <a:xfrm>
          <a:off x="5905380" y="379875"/>
          <a:ext cx="2218531" cy="1331118"/>
        </a:xfrm>
        <a:prstGeom prst="roundRect">
          <a:avLst>
            <a:gd name="adj" fmla="val 10000"/>
          </a:avLst>
        </a:prstGeom>
        <a:solidFill>
          <a:schemeClr val="accent3">
            <a:shade val="80000"/>
            <a:hueOff val="204879"/>
            <a:satOff val="-21386"/>
            <a:lumOff val="3573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t>Project Executed with site and vendor </a:t>
          </a:r>
        </a:p>
      </dsp:txBody>
      <dsp:txXfrm>
        <a:off x="5944367" y="418862"/>
        <a:ext cx="2140557" cy="1253144"/>
      </dsp:txXfrm>
    </dsp:sp>
    <dsp:sp modelId="{F14BD329-5E17-4758-A69C-B5724E4331D4}">
      <dsp:nvSpPr>
        <dsp:cNvPr id="0" name=""/>
        <dsp:cNvSpPr/>
      </dsp:nvSpPr>
      <dsp:spPr>
        <a:xfrm>
          <a:off x="5905380" y="2043774"/>
          <a:ext cx="2218531" cy="1331118"/>
        </a:xfrm>
        <a:prstGeom prst="roundRect">
          <a:avLst>
            <a:gd name="adj" fmla="val 10000"/>
          </a:avLst>
        </a:prstGeom>
        <a:solidFill>
          <a:schemeClr val="accent3">
            <a:shade val="80000"/>
            <a:hueOff val="239025"/>
            <a:satOff val="-24950"/>
            <a:lumOff val="4169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t>POD Sustainment &amp; Maintenance</a:t>
          </a:r>
        </a:p>
      </dsp:txBody>
      <dsp:txXfrm>
        <a:off x="5944367" y="2082761"/>
        <a:ext cx="2140557" cy="1253144"/>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9861E26-B471-419C-AD4A-B2BA1871D8F4}" type="datetimeFigureOut">
              <a:rPr lang="en-US" smtClean="0"/>
              <a:t>2/5/2025</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BC5A44B-AFA6-4726-925C-208C59584B03}" type="slidenum">
              <a:rPr lang="en-US" smtClean="0"/>
              <a:t>‹#›</a:t>
            </a:fld>
            <a:endParaRPr lang="en-US"/>
          </a:p>
        </p:txBody>
      </p:sp>
    </p:spTree>
    <p:extLst>
      <p:ext uri="{BB962C8B-B14F-4D97-AF65-F5344CB8AC3E}">
        <p14:creationId xmlns:p14="http://schemas.microsoft.com/office/powerpoint/2010/main" val="26424589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9BA16A-D396-4A79-9663-3B4A3162ADD9}" type="datetimeFigureOut">
              <a:rPr lang="en-US" smtClean="0"/>
              <a:t>2/5/2025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AD06D3B-C844-4341-A8E9-AE5B747DFAED}" type="slidenum">
              <a:rPr lang="en-US" smtClean="0"/>
              <a:t>‹#›</a:t>
            </a:fld>
            <a:endParaRPr lang="en-US"/>
          </a:p>
        </p:txBody>
      </p:sp>
    </p:spTree>
    <p:extLst>
      <p:ext uri="{BB962C8B-B14F-4D97-AF65-F5344CB8AC3E}">
        <p14:creationId xmlns:p14="http://schemas.microsoft.com/office/powerpoint/2010/main" val="12494352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AD06D3B-C844-4341-A8E9-AE5B747DFAED}" type="slidenum">
              <a:rPr lang="en-US" smtClean="0"/>
              <a:t>1</a:t>
            </a:fld>
            <a:endParaRPr lang="en-US"/>
          </a:p>
        </p:txBody>
      </p:sp>
    </p:spTree>
    <p:extLst>
      <p:ext uri="{BB962C8B-B14F-4D97-AF65-F5344CB8AC3E}">
        <p14:creationId xmlns:p14="http://schemas.microsoft.com/office/powerpoint/2010/main" val="11632515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indent="-342900" fontAlgn="ctr">
              <a:spcBef>
                <a:spcPts val="0"/>
              </a:spcBef>
              <a:buSzPts val="1000"/>
              <a:buFont typeface="Symbol" panose="05050102010706020507" pitchFamily="18" charset="2"/>
              <a:buChar char=""/>
              <a:tabLst>
                <a:tab pos="457200" algn="l"/>
              </a:tabLst>
            </a:pPr>
            <a:endParaRPr lang="en-US" dirty="0">
              <a:latin typeface="Calibri" panose="020F0502020204030204" pitchFamily="34" charset="0"/>
              <a:ea typeface="Calibri" panose="020F0502020204030204" pitchFamily="34" charset="0"/>
              <a:cs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9AD06D3B-C844-4341-A8E9-AE5B747DFAED}" type="slidenum">
              <a:rPr lang="en-US" smtClean="0"/>
              <a:t>3</a:t>
            </a:fld>
            <a:endParaRPr lang="en-US"/>
          </a:p>
        </p:txBody>
      </p:sp>
    </p:spTree>
    <p:extLst>
      <p:ext uri="{BB962C8B-B14F-4D97-AF65-F5344CB8AC3E}">
        <p14:creationId xmlns:p14="http://schemas.microsoft.com/office/powerpoint/2010/main" val="3753967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u="none" strike="noStrike" baseline="0" dirty="0">
                <a:solidFill>
                  <a:srgbClr val="4B4C4E"/>
                </a:solidFill>
                <a:latin typeface="ITCFranklinGothic LT Pro CnBk"/>
              </a:rPr>
              <a:t>Improve the delivery and management of new products, services, and knowledge to enable better</a:t>
            </a:r>
          </a:p>
          <a:p>
            <a:r>
              <a:rPr lang="en-US" sz="1800" b="0" i="0" u="none" strike="noStrike" baseline="0" dirty="0">
                <a:solidFill>
                  <a:srgbClr val="4B4C4E"/>
                </a:solidFill>
                <a:latin typeface="ITCFranklinGothic LT Pro CnBk"/>
              </a:rPr>
              <a:t>readiness and care for Service members and beneficiaries, through an integrated support enterprise. </a:t>
            </a:r>
          </a:p>
          <a:p>
            <a:endParaRPr lang="en-US" sz="1800" b="0" i="0" u="none" strike="noStrike" baseline="0" dirty="0">
              <a:solidFill>
                <a:srgbClr val="4B4C4E"/>
              </a:solidFill>
              <a:latin typeface="ITCFranklinGothic LT Pro CnBk"/>
            </a:endParaRPr>
          </a:p>
          <a:p>
            <a:r>
              <a:rPr lang="en-US" sz="1800" b="0" i="0" u="none" strike="noStrike" baseline="0" dirty="0">
                <a:solidFill>
                  <a:srgbClr val="4B4C4E"/>
                </a:solidFill>
                <a:latin typeface="ITCFranklinGothic LT Pro CnBk"/>
              </a:rPr>
              <a:t>Through seamless integration across the lifecycle, responsive to user needs, and deliver the right solution at the speed of relevance. </a:t>
            </a:r>
          </a:p>
          <a:p>
            <a:endParaRPr lang="en-US" sz="1800" b="0" i="0" u="none" strike="noStrike" baseline="0" dirty="0">
              <a:solidFill>
                <a:srgbClr val="4B4C4E"/>
              </a:solidFill>
              <a:latin typeface="ITCFranklinGothic LT Pro CnBk"/>
            </a:endParaRPr>
          </a:p>
          <a:p>
            <a:r>
              <a:rPr lang="en-US" sz="1800" b="0" i="0" u="none" strike="noStrike" baseline="0" dirty="0">
                <a:solidFill>
                  <a:srgbClr val="4B4C4E"/>
                </a:solidFill>
                <a:latin typeface="ITCFranklinGothic LT Pro CnBk"/>
              </a:rPr>
              <a:t>Without decrementing effectiveness, create efficiencies through tailored support to ensure the appropriate balance of enterprise approaches that eliminate</a:t>
            </a:r>
          </a:p>
          <a:p>
            <a:r>
              <a:rPr lang="en-US" sz="1800" b="0" i="0" u="none" strike="noStrike" baseline="0" dirty="0">
                <a:solidFill>
                  <a:srgbClr val="4B4C4E"/>
                </a:solidFill>
                <a:latin typeface="ITCFranklinGothic LT Pro CnBk"/>
              </a:rPr>
              <a:t>unwanted variation and regional/local approaches when warranted.</a:t>
            </a:r>
          </a:p>
          <a:p>
            <a:endParaRPr lang="en-US" sz="1800" b="0" i="0" u="none" strike="noStrike" baseline="0" dirty="0">
              <a:solidFill>
                <a:srgbClr val="4B4C4E"/>
              </a:solidFill>
              <a:latin typeface="ITCFranklinGothic LT Pro CnBk"/>
            </a:endParaRPr>
          </a:p>
          <a:p>
            <a:r>
              <a:rPr lang="en-US" sz="1800" b="0" i="0" u="none" strike="noStrike" baseline="0" dirty="0">
                <a:solidFill>
                  <a:srgbClr val="4B4C4E"/>
                </a:solidFill>
                <a:latin typeface="ITCFranklinGothic LT Pro CnBk"/>
              </a:rPr>
              <a:t>Initiative Driver- A specific action or focus area within an initiative supported by a set of projects that collectively drives progress towards success.</a:t>
            </a:r>
          </a:p>
          <a:p>
            <a:endParaRPr lang="en-US" sz="1800" b="0" i="0" u="none" strike="noStrike" baseline="0" dirty="0">
              <a:solidFill>
                <a:srgbClr val="4B4C4E"/>
              </a:solidFill>
              <a:latin typeface="ITCFranklinGothic LT Pro CnBk"/>
            </a:endParaRPr>
          </a:p>
          <a:p>
            <a:r>
              <a:rPr lang="en-US" sz="1800" b="0" i="0" u="none" strike="noStrike" baseline="0" dirty="0">
                <a:solidFill>
                  <a:srgbClr val="4B4C4E"/>
                </a:solidFill>
                <a:latin typeface="ITCFranklinGothic LT Pro CnBk"/>
              </a:rPr>
              <a:t>Taking Care of People  Under SECDEF Initiative</a:t>
            </a:r>
          </a:p>
          <a:p>
            <a:pPr marL="285750" indent="-285750">
              <a:buFontTx/>
              <a:buChar char="-"/>
            </a:pPr>
            <a:r>
              <a:rPr lang="en-US" sz="1800" b="0" i="0" u="none" strike="noStrike" baseline="0" dirty="0">
                <a:solidFill>
                  <a:srgbClr val="4B4C4E"/>
                </a:solidFill>
                <a:latin typeface="ITCFranklinGothic LT Pro CnBk"/>
              </a:rPr>
              <a:t>Make Access to health care easier and more convenient for patients</a:t>
            </a:r>
          </a:p>
          <a:p>
            <a:pPr marL="285750" indent="-285750">
              <a:buFontTx/>
              <a:buChar char="-"/>
            </a:pPr>
            <a:r>
              <a:rPr lang="en-US" sz="1800" b="0" i="0" u="none" strike="noStrike" baseline="0" dirty="0">
                <a:solidFill>
                  <a:srgbClr val="4B4C4E"/>
                </a:solidFill>
                <a:latin typeface="ITCFranklinGothic LT Pro CnBk"/>
              </a:rPr>
              <a:t>PHARMACY Focus - Pharmacy automation to make it easier to access prescription medications and shorten wait times.</a:t>
            </a:r>
          </a:p>
          <a:p>
            <a:pPr marL="285750" indent="-285750">
              <a:buFontTx/>
              <a:buChar char="-"/>
            </a:pPr>
            <a:r>
              <a:rPr lang="en-US" sz="1800" b="0" i="0" u="none" strike="noStrike" baseline="0" dirty="0">
                <a:solidFill>
                  <a:srgbClr val="4B4C4E"/>
                </a:solidFill>
                <a:latin typeface="ITCFranklinGothic LT Pro CnBk"/>
              </a:rPr>
              <a:t>DHA will implement pharmacy automation processes (Rx Lockers; cellphone/texting services; and other innovations) that will reduce wait times at MTF pharmacies and simplify processes for refills and pickups at MTFs. Requires some acquisition of equipment. </a:t>
            </a:r>
          </a:p>
          <a:p>
            <a:pPr marL="285750" indent="-285750">
              <a:buFontTx/>
              <a:buChar char="-"/>
            </a:pPr>
            <a:r>
              <a:rPr lang="en-US" sz="1800" b="0" i="0" u="none" strike="noStrike" baseline="0" dirty="0">
                <a:solidFill>
                  <a:srgbClr val="4B4C4E"/>
                </a:solidFill>
                <a:latin typeface="ITCFranklinGothic LT Pro CnBk"/>
              </a:rPr>
              <a:t>A digital front door is a strategy health care institutions are employing to use technology to improve patient experiences and </a:t>
            </a:r>
          </a:p>
          <a:p>
            <a:pPr marL="285750" indent="-285750">
              <a:buFontTx/>
              <a:buChar char="-"/>
            </a:pPr>
            <a:r>
              <a:rPr lang="en-US" sz="1800" b="0" i="0" u="none" strike="noStrike" baseline="0" dirty="0">
                <a:solidFill>
                  <a:srgbClr val="4B4C4E"/>
                </a:solidFill>
                <a:latin typeface="ITCFranklinGothic LT Pro CnBk"/>
              </a:rPr>
              <a:t>Defined as “all the touchpoints where providers can digitally interact with patients to drive better access, engagement and experiences across the service continuum,” </a:t>
            </a:r>
          </a:p>
          <a:p>
            <a:pPr marL="0" indent="0">
              <a:buFontTx/>
              <a:buNone/>
            </a:pPr>
            <a:endParaRPr lang="en-US" sz="1800" b="0" i="0" u="none" strike="noStrike" baseline="0" dirty="0">
              <a:solidFill>
                <a:srgbClr val="4B4C4E"/>
              </a:solidFill>
              <a:latin typeface="ITCFranklinGothic LT Pro CnBk"/>
            </a:endParaRPr>
          </a:p>
          <a:p>
            <a:r>
              <a:rPr lang="en-US" sz="1800" b="0" i="0" u="none" strike="noStrike" baseline="0" dirty="0">
                <a:solidFill>
                  <a:srgbClr val="5AAB45"/>
                </a:solidFill>
                <a:latin typeface="ITCFranklinGothic LT Pro CnBk"/>
              </a:rPr>
              <a:t>- Improve Acquisition of Services to Support Local, Regional, and Enterprise Approaches</a:t>
            </a:r>
          </a:p>
          <a:p>
            <a:r>
              <a:rPr lang="en-US" sz="1800" b="0" i="0" u="none" strike="noStrike" baseline="0" dirty="0">
                <a:solidFill>
                  <a:srgbClr val="5AAB45"/>
                </a:solidFill>
                <a:latin typeface="ITCFranklinGothic LT Pro CnBk"/>
              </a:rPr>
              <a:t>- Deliver the Right Mix of Products, Services, and Knowledge.</a:t>
            </a:r>
          </a:p>
          <a:p>
            <a:pPr marL="285750" indent="-285750">
              <a:buFontTx/>
              <a:buChar char="-"/>
            </a:pPr>
            <a:r>
              <a:rPr lang="en-US" sz="1800" b="0" i="0" u="none" strike="noStrike" baseline="0" dirty="0">
                <a:solidFill>
                  <a:srgbClr val="5AAB45"/>
                </a:solidFill>
                <a:latin typeface="ITCFranklinGothic LT Pro CnBk"/>
              </a:rPr>
              <a:t>Transform Delivery and Lifecycle Management of Equipment and Devices</a:t>
            </a:r>
          </a:p>
          <a:p>
            <a:pPr marL="0" indent="0">
              <a:buFontTx/>
              <a:buNone/>
            </a:pPr>
            <a:r>
              <a:rPr lang="en-US" sz="1800" b="0" i="0" u="none" strike="noStrike" baseline="0" dirty="0">
                <a:solidFill>
                  <a:srgbClr val="5AAB45"/>
                </a:solidFill>
                <a:latin typeface="ITCFranklinGothic LT Pro CnBk"/>
              </a:rPr>
              <a:t>Leverage Emerging Technology</a:t>
            </a:r>
          </a:p>
          <a:p>
            <a:pPr marL="285750" indent="-285750">
              <a:buFontTx/>
              <a:buChar char="-"/>
            </a:pPr>
            <a:r>
              <a:rPr lang="en-US" sz="1800" b="0" i="0" u="none" strike="noStrike" baseline="0" dirty="0">
                <a:solidFill>
                  <a:srgbClr val="5AAB45"/>
                </a:solidFill>
                <a:latin typeface="ITCFranklinGothic LT Pro CnBk"/>
              </a:rPr>
              <a:t>Leverage Innovative Business Intelligence and Analytics Tools to Optimize Allocation and Execution of Enterprise Resources</a:t>
            </a:r>
          </a:p>
          <a:p>
            <a:pPr marL="285750" indent="-285750">
              <a:buFontTx/>
              <a:buChar char="-"/>
            </a:pPr>
            <a:r>
              <a:rPr lang="en-US" sz="1800" b="0" i="0" u="none" strike="noStrike" baseline="0" dirty="0">
                <a:solidFill>
                  <a:srgbClr val="5AAB45"/>
                </a:solidFill>
                <a:latin typeface="ITCFranklinGothic LT Pro CnBk"/>
              </a:rPr>
              <a:t>Patient Centered Workflow Review and Redesign (i.e. Related to New Clinical Technology, Implementing AI/ML Related to Diagnostics and Ordering)</a:t>
            </a:r>
          </a:p>
          <a:p>
            <a:pPr marR="3070"/>
            <a:endParaRPr lang="en-US" sz="1800" b="0" i="0" u="none" strike="noStrike" baseline="0" dirty="0">
              <a:solidFill>
                <a:srgbClr val="FFFFFF"/>
              </a:solidFill>
              <a:latin typeface="ITCFranklinGothic LT Pro CnBk"/>
            </a:endParaRPr>
          </a:p>
          <a:p>
            <a:endParaRPr lang="en-US" sz="1800" b="0" i="0" u="none" strike="noStrike" baseline="0" dirty="0">
              <a:solidFill>
                <a:srgbClr val="5AAB45"/>
              </a:solidFill>
              <a:latin typeface="ITCFranklinGothic LT Pro CnBk"/>
            </a:endParaRPr>
          </a:p>
          <a:p>
            <a:endParaRPr lang="en-US" sz="1800" b="0" i="0" u="none" strike="noStrike" baseline="0" dirty="0">
              <a:solidFill>
                <a:srgbClr val="4B4C4E"/>
              </a:solidFill>
              <a:latin typeface="ITC Franklin Gothic LT Book Con"/>
            </a:endParaRPr>
          </a:p>
          <a:p>
            <a:pPr marR="4050"/>
            <a:endParaRPr lang="en-US" sz="1800" b="0" i="0" u="none" strike="noStrike" baseline="0" dirty="0">
              <a:solidFill>
                <a:srgbClr val="4B4C4E"/>
              </a:solidFill>
              <a:latin typeface="ITC Franklin Gothic LT Book Con"/>
            </a:endParaRPr>
          </a:p>
          <a:p>
            <a:endParaRPr lang="en-US" sz="1800" b="0" i="0" u="none" strike="noStrike" baseline="0" dirty="0">
              <a:solidFill>
                <a:srgbClr val="4B4C4E"/>
              </a:solidFill>
              <a:latin typeface="ITC Franklin Gothic LT Book Con"/>
            </a:endParaRPr>
          </a:p>
          <a:p>
            <a:endParaRPr lang="en-US" sz="1800" b="0" i="0" u="none" strike="noStrike" baseline="0" dirty="0">
              <a:solidFill>
                <a:srgbClr val="4B4C4E"/>
              </a:solidFill>
              <a:latin typeface="ITC Franklin Gothic LT Book Con"/>
            </a:endParaRPr>
          </a:p>
          <a:p>
            <a:endParaRPr lang="en-US" sz="1800" b="0" i="0" u="none" strike="noStrike" baseline="0" dirty="0">
              <a:solidFill>
                <a:srgbClr val="4B4C4E"/>
              </a:solidFill>
              <a:latin typeface="ITC Franklin Gothic LT Book Con"/>
            </a:endParaRPr>
          </a:p>
          <a:p>
            <a:endParaRPr lang="en-US" sz="1800" b="0" i="0" u="none" strike="noStrike" baseline="0" dirty="0">
              <a:solidFill>
                <a:srgbClr val="4B4C4E"/>
              </a:solidFill>
              <a:latin typeface="ITC Franklin Gothic LT Book Con"/>
            </a:endParaRPr>
          </a:p>
          <a:p>
            <a:endParaRPr lang="en-US" sz="1800" b="0" i="0" u="none" strike="noStrike" baseline="0" dirty="0">
              <a:solidFill>
                <a:srgbClr val="4B4C4E"/>
              </a:solidFill>
              <a:latin typeface="ITC Franklin Gothic LT Book Con"/>
            </a:endParaRPr>
          </a:p>
          <a:p>
            <a:endParaRPr lang="en-US" sz="1800" b="0" i="0" u="none" strike="noStrike" baseline="0" dirty="0">
              <a:solidFill>
                <a:srgbClr val="4B4C4E"/>
              </a:solidFill>
              <a:latin typeface="ITC Franklin Gothic LT Book Con"/>
            </a:endParaRPr>
          </a:p>
          <a:p>
            <a:endParaRPr lang="en-US" sz="1800" b="0" i="0" u="none" strike="noStrike" baseline="0" dirty="0">
              <a:solidFill>
                <a:srgbClr val="4B4C4E"/>
              </a:solidFill>
              <a:latin typeface="ITC Franklin Gothic LT Book Con"/>
            </a:endParaRPr>
          </a:p>
          <a:p>
            <a:endParaRPr lang="en-US" sz="1800" b="0" i="0" u="none" strike="noStrike" baseline="0" dirty="0">
              <a:solidFill>
                <a:srgbClr val="4B4C4E"/>
              </a:solidFill>
              <a:latin typeface="ITC Franklin Gothic LT Book Con"/>
            </a:endParaRPr>
          </a:p>
          <a:p>
            <a:endParaRPr lang="en-US" sz="1800" b="0" i="0" u="none" strike="noStrike" baseline="0" dirty="0">
              <a:solidFill>
                <a:srgbClr val="4B4C4E"/>
              </a:solidFill>
              <a:latin typeface="ITC Franklin Gothic LT Book Con"/>
            </a:endParaRPr>
          </a:p>
          <a:p>
            <a:endParaRPr lang="en-US" sz="1800" b="0" i="0" u="none" strike="noStrike" baseline="0" dirty="0">
              <a:solidFill>
                <a:srgbClr val="4B4C4E"/>
              </a:solidFill>
              <a:latin typeface="ITC Franklin Gothic LT Book Con"/>
            </a:endParaRPr>
          </a:p>
          <a:p>
            <a:endParaRPr lang="en-US" sz="1800" b="0" i="0" u="none" strike="noStrike" baseline="0" dirty="0">
              <a:solidFill>
                <a:srgbClr val="4B4C4E"/>
              </a:solidFill>
              <a:latin typeface="ITC Franklin Gothic LT Book Con"/>
            </a:endParaRPr>
          </a:p>
          <a:p>
            <a:endParaRPr lang="en-US" sz="1800" b="0" i="0" u="none" strike="noStrike" baseline="0" dirty="0">
              <a:solidFill>
                <a:srgbClr val="4B4C4E"/>
              </a:solidFill>
              <a:latin typeface="ITC Franklin Gothic LT Book Con"/>
            </a:endParaRPr>
          </a:p>
          <a:p>
            <a:endParaRPr lang="en-US" sz="1800" b="0" i="0" u="none" strike="noStrike" baseline="0" dirty="0">
              <a:solidFill>
                <a:srgbClr val="4B4C4E"/>
              </a:solidFill>
              <a:latin typeface="ITC Franklin Gothic LT Book Con"/>
            </a:endParaRPr>
          </a:p>
          <a:p>
            <a:endParaRPr lang="en-US" sz="1800" b="0" i="0" u="none" strike="noStrike" baseline="0" dirty="0">
              <a:solidFill>
                <a:srgbClr val="FFFFFF"/>
              </a:solidFill>
              <a:latin typeface="ITCFranklinGothic LT Pro CnBk"/>
            </a:endParaRPr>
          </a:p>
          <a:p>
            <a:endParaRPr lang="en-US" sz="1800" b="0" i="0" u="none" strike="noStrike" baseline="0" dirty="0">
              <a:solidFill>
                <a:srgbClr val="4B4C4E"/>
              </a:solidFill>
              <a:latin typeface="ITC Franklin Gothic LT Book Con"/>
            </a:endParaRPr>
          </a:p>
          <a:p>
            <a:endParaRPr lang="en-US" sz="1800" b="0" i="0" u="none" strike="noStrike" baseline="0" dirty="0">
              <a:solidFill>
                <a:srgbClr val="4B4C4E"/>
              </a:solidFill>
              <a:latin typeface="ITC Franklin Gothic LT Book Con"/>
            </a:endParaRPr>
          </a:p>
          <a:p>
            <a:r>
              <a:rPr lang="en-US" sz="1800" b="0" i="0" u="none" strike="noStrike" baseline="0" dirty="0">
                <a:solidFill>
                  <a:srgbClr val="4B4C4E"/>
                </a:solidFill>
                <a:latin typeface="ITC Franklin Gothic LT Book Con"/>
              </a:rPr>
              <a:t>The DHA Strategic Portfolio is comprised of the strategic functions, initiatives, drivers, key performance indicators (KPIs), and projects that demonstrate the agency’s approach to stabilize and modernize the system in order to achieve its five-year end states. </a:t>
            </a:r>
            <a:r>
              <a:rPr lang="en-US" dirty="0"/>
              <a:t>for pharmacy automation</a:t>
            </a:r>
          </a:p>
          <a:p>
            <a:endParaRPr lang="en-US" dirty="0"/>
          </a:p>
          <a:p>
            <a:endParaRPr lang="en-US" dirty="0"/>
          </a:p>
        </p:txBody>
      </p:sp>
      <p:sp>
        <p:nvSpPr>
          <p:cNvPr id="4" name="Slide Number Placeholder 3"/>
          <p:cNvSpPr>
            <a:spLocks noGrp="1"/>
          </p:cNvSpPr>
          <p:nvPr>
            <p:ph type="sldNum" sz="quarter" idx="5"/>
          </p:nvPr>
        </p:nvSpPr>
        <p:spPr/>
        <p:txBody>
          <a:bodyPr/>
          <a:lstStyle/>
          <a:p>
            <a:fld id="{9AD06D3B-C844-4341-A8E9-AE5B747DFAED}" type="slidenum">
              <a:rPr lang="en-US" smtClean="0"/>
              <a:t>8</a:t>
            </a:fld>
            <a:endParaRPr lang="en-US"/>
          </a:p>
        </p:txBody>
      </p:sp>
    </p:spTree>
    <p:extLst>
      <p:ext uri="{BB962C8B-B14F-4D97-AF65-F5344CB8AC3E}">
        <p14:creationId xmlns:p14="http://schemas.microsoft.com/office/powerpoint/2010/main" val="20758567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Arial" panose="020B0604020202020204" pitchFamily="34" charset="0"/>
                <a:cs typeface="Arial" panose="020B0604020202020204" pitchFamily="34" charset="0"/>
              </a:rPr>
              <a:t>The Program Management team is responsible for the general management and oversight of all pharmacy equipment programs</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Arial" panose="020B0604020202020204" pitchFamily="34" charset="0"/>
                <a:cs typeface="Arial" panose="020B0604020202020204" pitchFamily="34" charset="0"/>
              </a:rPr>
              <a:t>Work with service representatives to meet pharmacy equipment requirements</a:t>
            </a:r>
            <a:endParaRPr lang="en-US" sz="1800" dirty="0">
              <a:effectLst/>
              <a:latin typeface="Arial" panose="020B0604020202020204" pitchFamily="34" charset="0"/>
              <a:ea typeface="Calibri" panose="020F0502020204030204" pitchFamily="34" charset="0"/>
              <a:cs typeface="Arial" panose="020B0604020202020204" pitchFamily="34" charset="0"/>
            </a:endParaRPr>
          </a:p>
          <a:p>
            <a:endParaRPr lang="en-US" dirty="0"/>
          </a:p>
          <a:p>
            <a:r>
              <a:rPr lang="en-US" dirty="0"/>
              <a:t>What does centralized contracting mean?  </a:t>
            </a:r>
          </a:p>
          <a:p>
            <a:pPr marL="171450" indent="-171450">
              <a:buFont typeface="Arial" panose="020B0604020202020204" pitchFamily="34" charset="0"/>
              <a:buChar char="•"/>
            </a:pPr>
            <a:r>
              <a:rPr lang="en-US" dirty="0"/>
              <a:t>DHA Program Management means we own procurement, lifecycle management / upgrades, and maintenance contracts</a:t>
            </a:r>
          </a:p>
          <a:p>
            <a:endParaRPr lang="en-US" dirty="0"/>
          </a:p>
          <a:p>
            <a:r>
              <a:rPr lang="en-US" dirty="0"/>
              <a:t>IVR Changes / Impact / Timeline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latin typeface="Arial" panose="020B0604020202020204" pitchFamily="34" charset="0"/>
              <a:ea typeface="Calibri" panose="020F0502020204030204" pitchFamily="34" charset="0"/>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9AD06D3B-C844-4341-A8E9-AE5B747DFAED}" type="slidenum">
              <a:rPr lang="en-US" smtClean="0"/>
              <a:t>9</a:t>
            </a:fld>
            <a:endParaRPr lang="en-US"/>
          </a:p>
        </p:txBody>
      </p:sp>
    </p:spTree>
    <p:extLst>
      <p:ext uri="{BB962C8B-B14F-4D97-AF65-F5344CB8AC3E}">
        <p14:creationId xmlns:p14="http://schemas.microsoft.com/office/powerpoint/2010/main" val="41097004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Clr>
                <a:srgbClr val="921E30"/>
              </a:buClr>
            </a:pPr>
            <a:r>
              <a:rPr lang="en-US" altLang="en-US" sz="1800" dirty="0" err="1"/>
              <a:t>ScriptCenter</a:t>
            </a:r>
            <a:r>
              <a:rPr lang="en-US" altLang="en-US" sz="1800" dirty="0"/>
              <a:t> 2023 New Units: Beaufort, Ft. Bliss, Jacksonville, Ft. Eisenhower, Langley, Schriever, Ft. Gregg Adams, Wright Patterson, Walter Reed, Sheppard AFB, Ft. Sill, Lemoore, Tripler</a:t>
            </a:r>
          </a:p>
          <a:p>
            <a:pPr>
              <a:buClr>
                <a:srgbClr val="921E30"/>
              </a:buClr>
            </a:pPr>
            <a:r>
              <a:rPr lang="en-US" altLang="en-US" sz="1800" dirty="0" err="1"/>
              <a:t>ScriptCenter</a:t>
            </a:r>
            <a:r>
              <a:rPr lang="en-US" altLang="en-US" sz="1800" dirty="0"/>
              <a:t> 2023 Expansions: Keesler </a:t>
            </a:r>
            <a:r>
              <a:rPr lang="en-US" altLang="en-US" sz="1800" dirty="0" err="1"/>
              <a:t>aFB</a:t>
            </a:r>
            <a:r>
              <a:rPr lang="en-US" altLang="en-US" sz="1800" dirty="0"/>
              <a:t>, Schriever, Hill, Ft. Carson, Bremerton, Luke, Camp </a:t>
            </a:r>
            <a:r>
              <a:rPr lang="en-US" altLang="en-US" sz="1800" dirty="0" err="1"/>
              <a:t>Pendelton</a:t>
            </a:r>
            <a:r>
              <a:rPr lang="en-US" altLang="en-US" sz="1800" dirty="0"/>
              <a:t>, Ft. Riley</a:t>
            </a:r>
          </a:p>
          <a:p>
            <a:pPr>
              <a:buClr>
                <a:srgbClr val="921E30"/>
              </a:buClr>
            </a:pPr>
            <a:endParaRPr lang="en-US" altLang="en-US" sz="1800" dirty="0"/>
          </a:p>
          <a:p>
            <a:r>
              <a:rPr lang="en-US" dirty="0" err="1"/>
              <a:t>PickPoint</a:t>
            </a:r>
            <a:r>
              <a:rPr lang="en-US" dirty="0"/>
              <a:t> Will Call System is only installed in Air Force pharmacies:</a:t>
            </a:r>
          </a:p>
          <a:p>
            <a:endParaRPr lang="en-US" dirty="0"/>
          </a:p>
          <a:p>
            <a:r>
              <a:rPr lang="en-US" dirty="0"/>
              <a:t>-	Buckley AFB</a:t>
            </a:r>
          </a:p>
          <a:p>
            <a:r>
              <a:rPr lang="en-US" dirty="0"/>
              <a:t>-	Barksdale AFB</a:t>
            </a:r>
          </a:p>
          <a:p>
            <a:r>
              <a:rPr lang="en-US" dirty="0"/>
              <a:t>-	Kirtland AFB</a:t>
            </a:r>
          </a:p>
          <a:p>
            <a:r>
              <a:rPr lang="en-US" dirty="0"/>
              <a:t>-	Shaw AFB</a:t>
            </a:r>
          </a:p>
          <a:p>
            <a:r>
              <a:rPr lang="en-US" dirty="0"/>
              <a:t>-	RAF </a:t>
            </a:r>
            <a:r>
              <a:rPr lang="en-US" dirty="0" err="1"/>
              <a:t>Lakenheath</a:t>
            </a:r>
            <a:endParaRPr lang="en-US" dirty="0"/>
          </a:p>
          <a:p>
            <a:r>
              <a:rPr lang="en-US" dirty="0"/>
              <a:t>-	Ramstein AB</a:t>
            </a:r>
          </a:p>
          <a:p>
            <a:endParaRPr lang="en-US" dirty="0"/>
          </a:p>
          <a:p>
            <a:endParaRPr lang="en-US" dirty="0"/>
          </a:p>
        </p:txBody>
      </p:sp>
      <p:sp>
        <p:nvSpPr>
          <p:cNvPr id="4" name="Slide Number Placeholder 3"/>
          <p:cNvSpPr>
            <a:spLocks noGrp="1"/>
          </p:cNvSpPr>
          <p:nvPr>
            <p:ph type="sldNum" sz="quarter" idx="5"/>
          </p:nvPr>
        </p:nvSpPr>
        <p:spPr/>
        <p:txBody>
          <a:bodyPr/>
          <a:lstStyle/>
          <a:p>
            <a:fld id="{9AD06D3B-C844-4341-A8E9-AE5B747DFAED}" type="slidenum">
              <a:rPr lang="en-US" smtClean="0"/>
              <a:t>10</a:t>
            </a:fld>
            <a:endParaRPr lang="en-US"/>
          </a:p>
        </p:txBody>
      </p:sp>
    </p:spTree>
    <p:extLst>
      <p:ext uri="{BB962C8B-B14F-4D97-AF65-F5344CB8AC3E}">
        <p14:creationId xmlns:p14="http://schemas.microsoft.com/office/powerpoint/2010/main" val="4839263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 </a:t>
            </a:r>
          </a:p>
          <a:p>
            <a:endParaRPr lang="en-US" dirty="0"/>
          </a:p>
          <a:p>
            <a:r>
              <a:rPr lang="en-US" dirty="0"/>
              <a:t>Cost-saving initiative to transition Q-Anywhere to web platform (current 40 sites out of 112)</a:t>
            </a:r>
          </a:p>
        </p:txBody>
      </p:sp>
      <p:sp>
        <p:nvSpPr>
          <p:cNvPr id="4" name="Slide Number Placeholder 3"/>
          <p:cNvSpPr>
            <a:spLocks noGrp="1"/>
          </p:cNvSpPr>
          <p:nvPr>
            <p:ph type="sldNum" sz="quarter" idx="5"/>
          </p:nvPr>
        </p:nvSpPr>
        <p:spPr/>
        <p:txBody>
          <a:bodyPr/>
          <a:lstStyle/>
          <a:p>
            <a:fld id="{9AD06D3B-C844-4341-A8E9-AE5B747DFAED}" type="slidenum">
              <a:rPr lang="en-US" smtClean="0"/>
              <a:t>11</a:t>
            </a:fld>
            <a:endParaRPr lang="en-US"/>
          </a:p>
        </p:txBody>
      </p:sp>
    </p:spTree>
    <p:extLst>
      <p:ext uri="{BB962C8B-B14F-4D97-AF65-F5344CB8AC3E}">
        <p14:creationId xmlns:p14="http://schemas.microsoft.com/office/powerpoint/2010/main" val="15757437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Clr>
                <a:srgbClr val="921E30"/>
              </a:buClr>
              <a:buNone/>
            </a:pPr>
            <a:r>
              <a:rPr lang="en-US" altLang="en-US" sz="2000" dirty="0"/>
              <a:t>1:  Site submits request through LogiCole </a:t>
            </a:r>
          </a:p>
          <a:p>
            <a:pPr marL="795338">
              <a:buClr>
                <a:srgbClr val="921E30"/>
              </a:buClr>
            </a:pPr>
            <a:r>
              <a:rPr lang="en-US" altLang="en-US" sz="2000" dirty="0"/>
              <a:t>Deadline is April 15 for upcoming fiscal year consideration </a:t>
            </a:r>
          </a:p>
          <a:p>
            <a:pPr marL="0" indent="0">
              <a:buClr>
                <a:srgbClr val="921E30"/>
              </a:buClr>
              <a:buNone/>
            </a:pPr>
            <a:r>
              <a:rPr lang="en-US" altLang="en-US" sz="2000" dirty="0"/>
              <a:t>2:  POD (Pharmacy Ops Division) reaches out to MTF for additional clarification if needed</a:t>
            </a:r>
          </a:p>
          <a:p>
            <a:pPr marL="0" indent="0">
              <a:buClr>
                <a:srgbClr val="921E30"/>
              </a:buClr>
              <a:buNone/>
            </a:pPr>
            <a:r>
              <a:rPr lang="en-US" altLang="en-US" sz="2000" dirty="0"/>
              <a:t>3:  POD “Rack and Stack”</a:t>
            </a:r>
          </a:p>
          <a:p>
            <a:pPr lvl="1">
              <a:buClr>
                <a:srgbClr val="921E30"/>
              </a:buClr>
            </a:pPr>
            <a:r>
              <a:rPr lang="en-US" altLang="en-US" sz="1800" dirty="0"/>
              <a:t>Criteria reviewed: marketing plan, current usage, prescription volume, local workflow changes</a:t>
            </a:r>
          </a:p>
          <a:p>
            <a:pPr marL="284163" indent="-284163">
              <a:buClr>
                <a:srgbClr val="921E30"/>
              </a:buClr>
              <a:buNone/>
            </a:pPr>
            <a:r>
              <a:rPr lang="en-US" altLang="en-US" sz="2000" dirty="0"/>
              <a:t>4:  MEDLOG, Integrated Clinical Systems (ICS), Medical Simulation and Training (MST), and POD “Rack and Stack” at DHAERB (DHA Equipment Review Board)</a:t>
            </a:r>
          </a:p>
          <a:p>
            <a:pPr lvl="1">
              <a:buClr>
                <a:srgbClr val="921E30"/>
              </a:buClr>
            </a:pPr>
            <a:r>
              <a:rPr lang="en-US" altLang="en-US" sz="1800" dirty="0"/>
              <a:t>“1-N” list created</a:t>
            </a:r>
          </a:p>
          <a:p>
            <a:pPr lvl="1">
              <a:buClr>
                <a:srgbClr val="921E30"/>
              </a:buClr>
            </a:pPr>
            <a:r>
              <a:rPr lang="en-US" altLang="en-US" sz="1800" dirty="0"/>
              <a:t>In queue for next FY</a:t>
            </a:r>
          </a:p>
          <a:p>
            <a:pPr marL="0" indent="0">
              <a:buClr>
                <a:srgbClr val="921E30"/>
              </a:buClr>
              <a:buNone/>
            </a:pPr>
            <a:r>
              <a:rPr lang="en-US" altLang="en-US" sz="2000" dirty="0"/>
              <a:t>5:  POD centrally executes pharmacy equipment purchase</a:t>
            </a:r>
          </a:p>
          <a:p>
            <a:pPr lvl="1">
              <a:buClr>
                <a:srgbClr val="921E30"/>
              </a:buClr>
            </a:pPr>
            <a:r>
              <a:rPr lang="en-US" altLang="en-US" sz="1800" dirty="0"/>
              <a:t>POD initiates project execution with site and vendor once funding is received</a:t>
            </a:r>
          </a:p>
          <a:p>
            <a:endParaRPr lang="en-US" dirty="0"/>
          </a:p>
        </p:txBody>
      </p:sp>
      <p:sp>
        <p:nvSpPr>
          <p:cNvPr id="4" name="Slide Number Placeholder 3"/>
          <p:cNvSpPr>
            <a:spLocks noGrp="1"/>
          </p:cNvSpPr>
          <p:nvPr>
            <p:ph type="sldNum" sz="quarter" idx="5"/>
          </p:nvPr>
        </p:nvSpPr>
        <p:spPr/>
        <p:txBody>
          <a:bodyPr/>
          <a:lstStyle/>
          <a:p>
            <a:fld id="{86F6F157-91A8-41E1-9418-90884EA5CE0A}" type="slidenum">
              <a:rPr lang="en-US" smtClean="0"/>
              <a:t>13</a:t>
            </a:fld>
            <a:endParaRPr lang="en-US"/>
          </a:p>
        </p:txBody>
      </p:sp>
    </p:spTree>
    <p:extLst>
      <p:ext uri="{BB962C8B-B14F-4D97-AF65-F5344CB8AC3E}">
        <p14:creationId xmlns:p14="http://schemas.microsoft.com/office/powerpoint/2010/main" val="30293111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Clr>
                <a:srgbClr val="921E30"/>
              </a:buClr>
              <a:buNone/>
            </a:pPr>
            <a:r>
              <a:rPr lang="en-US" altLang="en-US" sz="2000" dirty="0"/>
              <a:t>1:  Site submits request through LogiCole </a:t>
            </a:r>
          </a:p>
          <a:p>
            <a:pPr marL="795338">
              <a:buClr>
                <a:srgbClr val="921E30"/>
              </a:buClr>
            </a:pPr>
            <a:r>
              <a:rPr lang="en-US" altLang="en-US" sz="2000" dirty="0"/>
              <a:t>Deadline is April 15 for upcoming fiscal year consideration </a:t>
            </a:r>
          </a:p>
          <a:p>
            <a:pPr marL="0" indent="0">
              <a:buClr>
                <a:srgbClr val="921E30"/>
              </a:buClr>
              <a:buNone/>
            </a:pPr>
            <a:r>
              <a:rPr lang="en-US" altLang="en-US" sz="2000" dirty="0"/>
              <a:t>2:  POD (Pharmacy Ops Division) reaches out to MTF for additional clarification if needed</a:t>
            </a:r>
          </a:p>
          <a:p>
            <a:pPr marL="0" indent="0">
              <a:buClr>
                <a:srgbClr val="921E30"/>
              </a:buClr>
              <a:buNone/>
            </a:pPr>
            <a:r>
              <a:rPr lang="en-US" altLang="en-US" sz="2000" dirty="0"/>
              <a:t>3:  POD “Rack and Stack”</a:t>
            </a:r>
          </a:p>
          <a:p>
            <a:pPr lvl="1">
              <a:buClr>
                <a:srgbClr val="921E30"/>
              </a:buClr>
            </a:pPr>
            <a:r>
              <a:rPr lang="en-US" altLang="en-US" sz="1800" dirty="0"/>
              <a:t>Criteria reviewed: marketing plan, current usage, prescription volume, local workflow changes</a:t>
            </a:r>
          </a:p>
          <a:p>
            <a:pPr marL="284163" indent="-284163">
              <a:buClr>
                <a:srgbClr val="921E30"/>
              </a:buClr>
              <a:buNone/>
            </a:pPr>
            <a:r>
              <a:rPr lang="en-US" altLang="en-US" sz="2000" dirty="0"/>
              <a:t>4:  MEDLOG, Integrated Clinical Systems (ICS), Medical Simulation and Training (MST), and POD “Rack and Stack” at DHAERB (DHA Equipment Review Board)</a:t>
            </a:r>
          </a:p>
          <a:p>
            <a:pPr lvl="1">
              <a:buClr>
                <a:srgbClr val="921E30"/>
              </a:buClr>
            </a:pPr>
            <a:r>
              <a:rPr lang="en-US" altLang="en-US" sz="1800" dirty="0"/>
              <a:t>“1-N” list created</a:t>
            </a:r>
          </a:p>
          <a:p>
            <a:pPr lvl="1">
              <a:buClr>
                <a:srgbClr val="921E30"/>
              </a:buClr>
            </a:pPr>
            <a:r>
              <a:rPr lang="en-US" altLang="en-US" sz="1800" dirty="0"/>
              <a:t>In queue for next FY</a:t>
            </a:r>
          </a:p>
          <a:p>
            <a:pPr marL="0" indent="0">
              <a:buClr>
                <a:srgbClr val="921E30"/>
              </a:buClr>
              <a:buNone/>
            </a:pPr>
            <a:r>
              <a:rPr lang="en-US" altLang="en-US" sz="2000" dirty="0"/>
              <a:t>5:  POD centrally executes pharmacy equipment purchase</a:t>
            </a:r>
          </a:p>
          <a:p>
            <a:pPr lvl="1">
              <a:buClr>
                <a:srgbClr val="921E30"/>
              </a:buClr>
            </a:pPr>
            <a:r>
              <a:rPr lang="en-US" altLang="en-US" sz="1800" dirty="0"/>
              <a:t>POD initiates project execution with site and vendor once funding is received</a:t>
            </a:r>
          </a:p>
          <a:p>
            <a:endParaRPr lang="en-US" dirty="0"/>
          </a:p>
        </p:txBody>
      </p:sp>
      <p:sp>
        <p:nvSpPr>
          <p:cNvPr id="4" name="Slide Number Placeholder 3"/>
          <p:cNvSpPr>
            <a:spLocks noGrp="1"/>
          </p:cNvSpPr>
          <p:nvPr>
            <p:ph type="sldNum" sz="quarter" idx="5"/>
          </p:nvPr>
        </p:nvSpPr>
        <p:spPr/>
        <p:txBody>
          <a:bodyPr/>
          <a:lstStyle/>
          <a:p>
            <a:fld id="{9AD06D3B-C844-4341-A8E9-AE5B747DFAED}" type="slidenum">
              <a:rPr lang="en-US" smtClean="0"/>
              <a:t>14</a:t>
            </a:fld>
            <a:endParaRPr lang="en-US"/>
          </a:p>
        </p:txBody>
      </p:sp>
    </p:spTree>
    <p:extLst>
      <p:ext uri="{BB962C8B-B14F-4D97-AF65-F5344CB8AC3E}">
        <p14:creationId xmlns:p14="http://schemas.microsoft.com/office/powerpoint/2010/main" val="20715041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LogiCole</a:t>
            </a:r>
          </a:p>
          <a:p>
            <a:pPr marL="628650" lvl="1" indent="-171450">
              <a:buFont typeface="Arial" panose="020B0604020202020204" pitchFamily="34" charset="0"/>
              <a:buChar char="•"/>
            </a:pPr>
            <a:r>
              <a:rPr lang="en-US" dirty="0"/>
              <a:t>Web based system</a:t>
            </a:r>
          </a:p>
          <a:p>
            <a:pPr marL="628650" lvl="1" indent="-171450">
              <a:buFont typeface="Arial" panose="020B0604020202020204" pitchFamily="34" charset="0"/>
              <a:buChar char="•"/>
            </a:pPr>
            <a:r>
              <a:rPr lang="en-US" dirty="0"/>
              <a:t>New version of DMLSS platform that encompasses all legacy MEDLOG applications</a:t>
            </a:r>
          </a:p>
          <a:p>
            <a:pPr marL="628650" lvl="1" indent="-171450">
              <a:buFont typeface="Arial" panose="020B0604020202020204" pitchFamily="34" charset="0"/>
              <a:buChar char="•"/>
            </a:pPr>
            <a:r>
              <a:rPr lang="en-US" dirty="0"/>
              <a:t>All new equipment requests should go through LogiCole</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Pharmacy has access and submits requirement. </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DHA is the “Service” level</a:t>
            </a:r>
          </a:p>
          <a:p>
            <a:endParaRPr lang="en-US" dirty="0"/>
          </a:p>
          <a:p>
            <a:pPr marL="171450" indent="-171450">
              <a:buFont typeface="Arial" panose="020B0604020202020204" pitchFamily="34" charset="0"/>
              <a:buChar char="•"/>
            </a:pPr>
            <a:r>
              <a:rPr lang="en-US" dirty="0"/>
              <a:t>We see it get hung up at the site level because facilties, IT, logistics are still pending review. </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POD (DHA Service Level) unable to approve until site completes total review.</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C72B32-1A00-43DB-BBB8-B81738A4878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7287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Counting Devices: Pharmacies earn one device for every 150 </a:t>
            </a:r>
            <a:r>
              <a:rPr lang="en-US" dirty="0" err="1"/>
              <a:t>Rxs</a:t>
            </a:r>
            <a:r>
              <a:rPr lang="en-US" dirty="0"/>
              <a:t> filled per day (37.5K/year) with a maximum of three devices per filling line. </a:t>
            </a:r>
          </a:p>
          <a:p>
            <a:r>
              <a:rPr lang="en-US" dirty="0"/>
              <a:t>Example: a pharmacy that has two filling lines: one for POEs that fills ~600/day and one for off-base </a:t>
            </a:r>
            <a:r>
              <a:rPr lang="en-US" dirty="0" err="1"/>
              <a:t>Rxs</a:t>
            </a:r>
            <a:r>
              <a:rPr lang="en-US" dirty="0"/>
              <a:t> that fills ~300/day would earn a total of 5 units (3 for POEs and 2 for off-base)</a:t>
            </a:r>
          </a:p>
        </p:txBody>
      </p:sp>
      <p:sp>
        <p:nvSpPr>
          <p:cNvPr id="4" name="Slide Number Placeholder 3"/>
          <p:cNvSpPr>
            <a:spLocks noGrp="1"/>
          </p:cNvSpPr>
          <p:nvPr>
            <p:ph type="sldNum" sz="quarter" idx="5"/>
          </p:nvPr>
        </p:nvSpPr>
        <p:spPr/>
        <p:txBody>
          <a:bodyPr/>
          <a:lstStyle/>
          <a:p>
            <a:fld id="{9AD06D3B-C844-4341-A8E9-AE5B747DFAED}" type="slidenum">
              <a:rPr lang="en-US" smtClean="0"/>
              <a:t>16</a:t>
            </a:fld>
            <a:endParaRPr lang="en-US"/>
          </a:p>
        </p:txBody>
      </p:sp>
    </p:spTree>
    <p:extLst>
      <p:ext uri="{BB962C8B-B14F-4D97-AF65-F5344CB8AC3E}">
        <p14:creationId xmlns:p14="http://schemas.microsoft.com/office/powerpoint/2010/main" val="27726859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It is important for IIB to maintain an accurate equipment list. </a:t>
            </a:r>
          </a:p>
          <a:p>
            <a:r>
              <a:rPr lang="en-US" dirty="0"/>
              <a:t>Contact DHA POD IIB team first and always prior to relocating(temporarily) or removing any equipment.</a:t>
            </a:r>
          </a:p>
          <a:p>
            <a:r>
              <a:rPr lang="en-US" dirty="0"/>
              <a:t>This is usually not a concern for big robots, however the smaller pieces of equipment such as workstations, </a:t>
            </a:r>
            <a:r>
              <a:rPr lang="en-US" dirty="0" err="1"/>
              <a:t>medstations</a:t>
            </a:r>
            <a:r>
              <a:rPr lang="en-US" dirty="0"/>
              <a:t>, have a tendency to move around</a:t>
            </a:r>
          </a:p>
          <a:p>
            <a:r>
              <a:rPr lang="en-US" dirty="0"/>
              <a:t>If equipment is relocated or moved improperly and damage is done; the cost to repair the damage is not covered under the contract.</a:t>
            </a:r>
          </a:p>
          <a:p>
            <a:endParaRPr lang="en-US" dirty="0"/>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9AD06D3B-C844-4341-A8E9-AE5B747DFAED}" type="slidenum">
              <a:rPr lang="en-US" smtClean="0"/>
              <a:t>17</a:t>
            </a:fld>
            <a:endParaRPr lang="en-US"/>
          </a:p>
        </p:txBody>
      </p:sp>
    </p:spTree>
    <p:extLst>
      <p:ext uri="{BB962C8B-B14F-4D97-AF65-F5344CB8AC3E}">
        <p14:creationId xmlns:p14="http://schemas.microsoft.com/office/powerpoint/2010/main" val="714157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IV Workflow Software</a:t>
            </a:r>
          </a:p>
          <a:p>
            <a:pPr marL="171450" indent="-171450">
              <a:buFont typeface="Arial" panose="020B0604020202020204" pitchFamily="34" charset="0"/>
              <a:buChar char="•"/>
            </a:pPr>
            <a:r>
              <a:rPr lang="en-US" dirty="0"/>
              <a:t>Takes digital pictures of IV preparations in the hood</a:t>
            </a:r>
          </a:p>
          <a:p>
            <a:pPr marL="171450" indent="-171450">
              <a:buFont typeface="Arial" panose="020B0604020202020204" pitchFamily="34" charset="0"/>
              <a:buChar char="•"/>
            </a:pPr>
            <a:r>
              <a:rPr lang="en-US" dirty="0"/>
              <a:t>Allows for remote verification either locally or off-site</a:t>
            </a:r>
          </a:p>
          <a:p>
            <a:pPr marL="171450" indent="-171450">
              <a:buFont typeface="Arial" panose="020B0604020202020204" pitchFamily="34" charset="0"/>
              <a:buChar char="•"/>
            </a:pPr>
            <a:r>
              <a:rPr lang="en-US" dirty="0"/>
              <a:t>Funding is likely available, Plan for FY24 Acquisition</a:t>
            </a:r>
          </a:p>
          <a:p>
            <a:pPr marL="171450" indent="-171450">
              <a:buFont typeface="Arial" panose="020B0604020202020204" pitchFamily="34" charset="0"/>
              <a:buChar char="•"/>
            </a:pPr>
            <a:r>
              <a:rPr lang="en-US" dirty="0"/>
              <a:t>Sites that have a hood would qualify initially:</a:t>
            </a:r>
          </a:p>
          <a:p>
            <a:r>
              <a:rPr lang="en-US" dirty="0"/>
              <a:t>AMC BAMC-FSH AMC </a:t>
            </a:r>
            <a:r>
              <a:rPr lang="en-US" dirty="0" err="1"/>
              <a:t>Darnall</a:t>
            </a:r>
            <a:r>
              <a:rPr lang="en-US" dirty="0"/>
              <a:t>-Hood AMC Eisenhower-Gordon AMC Madigan-Lewis AMC Tripler-Shafter AMC William Beaumont-Bliss AMC Womack-Bragg Eglin AFB Ft Belvoir Community Hosp Keesler AFB Landstuhl Regional Med Center Langley AFB Nellis AFB NMC Camp Lejeune NMC Portsmouth NMC San Diego Travis AFB Walter Reed Natl Mil Med Center Wright Patterson AFB </a:t>
            </a:r>
          </a:p>
          <a:p>
            <a:endParaRPr lang="en-US" dirty="0"/>
          </a:p>
          <a:p>
            <a:endParaRPr lang="en-US" dirty="0"/>
          </a:p>
          <a:p>
            <a:r>
              <a:rPr lang="en-US" b="1" dirty="0"/>
              <a:t>Nexia Standardization/Interfacing with other-than-iA automation (SP, </a:t>
            </a:r>
            <a:r>
              <a:rPr lang="en-US" b="1" dirty="0" err="1"/>
              <a:t>Parata</a:t>
            </a:r>
            <a:r>
              <a:rPr lang="en-US" b="1" dirty="0"/>
              <a:t>)</a:t>
            </a:r>
          </a:p>
          <a:p>
            <a:r>
              <a:rPr lang="en-US" dirty="0"/>
              <a:t>2018 – JBER piloted; proof-of-concept w/ SP</a:t>
            </a:r>
          </a:p>
          <a:p>
            <a:r>
              <a:rPr lang="en-US" dirty="0"/>
              <a:t>2019 – Ft Wainwright – first Army site w/SP</a:t>
            </a:r>
          </a:p>
          <a:p>
            <a:r>
              <a:rPr lang="en-US" dirty="0"/>
              <a:t>2020-2023 – continued expansion</a:t>
            </a:r>
          </a:p>
          <a:p>
            <a:r>
              <a:rPr lang="en-US" dirty="0" err="1"/>
              <a:t>Parata</a:t>
            </a:r>
            <a:r>
              <a:rPr lang="en-US" dirty="0"/>
              <a:t> announced sunsetting of software</a:t>
            </a:r>
          </a:p>
          <a:p>
            <a:r>
              <a:rPr lang="en-US" dirty="0"/>
              <a:t>No longer extensively developing/updating its software</a:t>
            </a:r>
          </a:p>
          <a:p>
            <a:r>
              <a:rPr lang="en-US" dirty="0"/>
              <a:t>PAWS-E (Pharmacy Automation Workflow Software-Enterprise) POD decided to stand up a program to move to a standardized workflow software for the enterprise</a:t>
            </a:r>
          </a:p>
          <a:p>
            <a:endParaRPr lang="en-US" dirty="0"/>
          </a:p>
          <a:p>
            <a:endParaRPr lang="en-US" dirty="0"/>
          </a:p>
        </p:txBody>
      </p:sp>
      <p:sp>
        <p:nvSpPr>
          <p:cNvPr id="4" name="Slide Number Placeholder 3"/>
          <p:cNvSpPr>
            <a:spLocks noGrp="1"/>
          </p:cNvSpPr>
          <p:nvPr>
            <p:ph type="sldNum" sz="quarter" idx="5"/>
          </p:nvPr>
        </p:nvSpPr>
        <p:spPr/>
        <p:txBody>
          <a:bodyPr/>
          <a:lstStyle/>
          <a:p>
            <a:fld id="{9AD06D3B-C844-4341-A8E9-AE5B747DFAED}" type="slidenum">
              <a:rPr lang="en-US" smtClean="0"/>
              <a:t>18</a:t>
            </a:fld>
            <a:endParaRPr lang="en-US"/>
          </a:p>
        </p:txBody>
      </p:sp>
    </p:spTree>
    <p:extLst>
      <p:ext uri="{BB962C8B-B14F-4D97-AF65-F5344CB8AC3E}">
        <p14:creationId xmlns:p14="http://schemas.microsoft.com/office/powerpoint/2010/main" val="39347563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Central FTE Contract Package</a:t>
            </a:r>
          </a:p>
          <a:p>
            <a:endParaRPr lang="en-US" dirty="0"/>
          </a:p>
          <a:p>
            <a:r>
              <a:rPr lang="en-US" dirty="0"/>
              <a:t>Continue to grow the central execution of pharmacy requirements</a:t>
            </a:r>
          </a:p>
          <a:p>
            <a:pPr marL="171450" indent="-171450">
              <a:buFont typeface="Arial" panose="020B0604020202020204" pitchFamily="34" charset="0"/>
              <a:buChar char="•"/>
            </a:pPr>
            <a:r>
              <a:rPr lang="en-US" dirty="0"/>
              <a:t>Ideally, we would stick to network-interfacing equipment/software</a:t>
            </a:r>
          </a:p>
          <a:p>
            <a:pPr marL="171450" indent="-171450">
              <a:buFont typeface="Arial" panose="020B0604020202020204" pitchFamily="34" charset="0"/>
              <a:buChar char="•"/>
            </a:pPr>
            <a:r>
              <a:rPr lang="en-US" dirty="0"/>
              <a:t>Non-network equipment still being considered</a:t>
            </a:r>
          </a:p>
          <a:p>
            <a:endParaRPr lang="en-US" dirty="0"/>
          </a:p>
        </p:txBody>
      </p:sp>
      <p:sp>
        <p:nvSpPr>
          <p:cNvPr id="4" name="Slide Number Placeholder 3"/>
          <p:cNvSpPr>
            <a:spLocks noGrp="1"/>
          </p:cNvSpPr>
          <p:nvPr>
            <p:ph type="sldNum" sz="quarter" idx="5"/>
          </p:nvPr>
        </p:nvSpPr>
        <p:spPr/>
        <p:txBody>
          <a:bodyPr/>
          <a:lstStyle/>
          <a:p>
            <a:fld id="{9AD06D3B-C844-4341-A8E9-AE5B747DFAED}" type="slidenum">
              <a:rPr lang="en-US" smtClean="0"/>
              <a:t>19</a:t>
            </a:fld>
            <a:endParaRPr lang="en-US"/>
          </a:p>
        </p:txBody>
      </p:sp>
    </p:spTree>
    <p:extLst>
      <p:ext uri="{BB962C8B-B14F-4D97-AF65-F5344CB8AC3E}">
        <p14:creationId xmlns:p14="http://schemas.microsoft.com/office/powerpoint/2010/main" val="9306538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Selecting the corresponding Nursing Unit or </a:t>
            </a:r>
            <a:r>
              <a:rPr lang="en-US" dirty="0" err="1"/>
              <a:t>Floorstock</a:t>
            </a:r>
            <a:r>
              <a:rPr lang="en-US" dirty="0"/>
              <a:t> Location where the product is stocked and utilized will allow </a:t>
            </a:r>
            <a:r>
              <a:rPr lang="en-US" dirty="0" err="1"/>
              <a:t>AutoProduct</a:t>
            </a:r>
            <a:r>
              <a:rPr lang="en-US" dirty="0"/>
              <a:t> Assignment (APA)/</a:t>
            </a:r>
            <a:r>
              <a:rPr lang="en-US" dirty="0" err="1"/>
              <a:t>AutoVerification</a:t>
            </a:r>
            <a:r>
              <a:rPr lang="en-US" dirty="0"/>
              <a:t> (AV) to occur without requiring pharmacy verification. As a default configuration, </a:t>
            </a:r>
            <a:r>
              <a:rPr lang="en-US" dirty="0" err="1"/>
              <a:t>floorstock</a:t>
            </a:r>
            <a:r>
              <a:rPr lang="en-US" dirty="0"/>
              <a:t> locations should be selected if the medication is ever expected to be stocked in the location and used by clinic staff without pharmacist verification first.</a:t>
            </a:r>
          </a:p>
        </p:txBody>
      </p:sp>
      <p:sp>
        <p:nvSpPr>
          <p:cNvPr id="4" name="Slide Number Placeholder 3"/>
          <p:cNvSpPr>
            <a:spLocks noGrp="1"/>
          </p:cNvSpPr>
          <p:nvPr>
            <p:ph type="sldNum" sz="quarter" idx="5"/>
          </p:nvPr>
        </p:nvSpPr>
        <p:spPr/>
        <p:txBody>
          <a:bodyPr/>
          <a:lstStyle/>
          <a:p>
            <a:fld id="{9AD06D3B-C844-4341-A8E9-AE5B747DFAED}" type="slidenum">
              <a:rPr lang="en-US" smtClean="0"/>
              <a:t>24</a:t>
            </a:fld>
            <a:endParaRPr lang="en-US"/>
          </a:p>
        </p:txBody>
      </p:sp>
    </p:spTree>
    <p:extLst>
      <p:ext uri="{BB962C8B-B14F-4D97-AF65-F5344CB8AC3E}">
        <p14:creationId xmlns:p14="http://schemas.microsoft.com/office/powerpoint/2010/main" val="312385093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066799" y="3381376"/>
            <a:ext cx="10058400" cy="1470025"/>
          </a:xfrm>
        </p:spPr>
        <p:txBody>
          <a:bodyPr>
            <a:normAutofit/>
          </a:bodyPr>
          <a:lstStyle>
            <a:lvl1pPr>
              <a:defRPr sz="4267" b="1" baseline="0">
                <a:solidFill>
                  <a:srgbClr val="092068"/>
                </a:solidFill>
                <a:latin typeface="Franklin Gothic Medium" panose="020B0603020102020204" pitchFamily="34" charset="0"/>
              </a:defRPr>
            </a:lvl1pPr>
          </a:lstStyle>
          <a:p>
            <a:r>
              <a:rPr lang="en-US" dirty="0"/>
              <a:t>Title, Franklin Gothic Medium, 32pt</a:t>
            </a:r>
          </a:p>
        </p:txBody>
      </p:sp>
      <p:sp>
        <p:nvSpPr>
          <p:cNvPr id="3" name="Subtitle 2"/>
          <p:cNvSpPr>
            <a:spLocks noGrp="1"/>
          </p:cNvSpPr>
          <p:nvPr>
            <p:ph type="subTitle" idx="1" hasCustomPrompt="1"/>
          </p:nvPr>
        </p:nvSpPr>
        <p:spPr>
          <a:xfrm>
            <a:off x="1828799" y="4851400"/>
            <a:ext cx="8534400" cy="1219200"/>
          </a:xfrm>
        </p:spPr>
        <p:txBody>
          <a:bodyPr>
            <a:normAutofit/>
          </a:bodyPr>
          <a:lstStyle>
            <a:lvl1pPr marL="0" indent="0" algn="ctr">
              <a:buNone/>
              <a:defRPr sz="3200" b="1" baseline="0">
                <a:solidFill>
                  <a:srgbClr val="454545"/>
                </a:solidFill>
                <a:latin typeface="Franklin Gothic Book" panose="020B0503020102020204"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Presenter Name</a:t>
            </a:r>
            <a:br>
              <a:rPr lang="en-US" dirty="0"/>
            </a:br>
            <a:r>
              <a:rPr lang="en-US" dirty="0"/>
              <a:t>Month DD, YYYY</a:t>
            </a: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865688" y="743949"/>
            <a:ext cx="2460625" cy="2460625"/>
          </a:xfrm>
          <a:prstGeom prst="rect">
            <a:avLst/>
          </a:prstGeom>
        </p:spPr>
      </p:pic>
    </p:spTree>
    <p:extLst>
      <p:ext uri="{BB962C8B-B14F-4D97-AF65-F5344CB8AC3E}">
        <p14:creationId xmlns:p14="http://schemas.microsoft.com/office/powerpoint/2010/main" val="26224441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rmAutofit/>
          </a:bodyPr>
          <a:lstStyle>
            <a:lvl1pPr algn="l">
              <a:defRPr sz="3733" b="1" baseline="0">
                <a:solidFill>
                  <a:srgbClr val="092068"/>
                </a:solidFill>
              </a:defRPr>
            </a:lvl1pPr>
          </a:lstStyle>
          <a:p>
            <a:r>
              <a:rPr lang="en-US" dirty="0"/>
              <a:t>Different title per slide, Franklin Gothic Medium 28pt</a:t>
            </a:r>
          </a:p>
        </p:txBody>
      </p:sp>
      <p:sp>
        <p:nvSpPr>
          <p:cNvPr id="3" name="Content Placeholder 2"/>
          <p:cNvSpPr>
            <a:spLocks noGrp="1"/>
          </p:cNvSpPr>
          <p:nvPr>
            <p:ph idx="1" hasCustomPrompt="1"/>
          </p:nvPr>
        </p:nvSpPr>
        <p:spPr>
          <a:xfrm>
            <a:off x="609600" y="1498601"/>
            <a:ext cx="10972800" cy="4368799"/>
          </a:xfrm>
        </p:spPr>
        <p:txBody>
          <a:bodyPr/>
          <a:lstStyle>
            <a:lvl1pPr marL="457189" indent="-457189">
              <a:buClr>
                <a:srgbClr val="582831"/>
              </a:buClr>
              <a:buSzPct val="125000"/>
              <a:buFont typeface="Arial" panose="020B0604020202020204" pitchFamily="34" charset="0"/>
              <a:buChar char="•"/>
              <a:defRPr sz="2933">
                <a:solidFill>
                  <a:srgbClr val="454545"/>
                </a:solidFill>
                <a:latin typeface="Franklin Gothic Book" panose="020B0503020102020204" pitchFamily="34" charset="0"/>
              </a:defRPr>
            </a:lvl1pPr>
            <a:lvl2pPr marL="990575" indent="-380990">
              <a:buClr>
                <a:srgbClr val="092068"/>
              </a:buClr>
              <a:buFont typeface="Wingdings" panose="05000000000000000000" pitchFamily="2" charset="2"/>
              <a:buChar char="§"/>
              <a:defRPr sz="2667">
                <a:solidFill>
                  <a:srgbClr val="454545"/>
                </a:solidFill>
                <a:latin typeface="Franklin Gothic Book" panose="020B0503020102020204" pitchFamily="34" charset="0"/>
              </a:defRPr>
            </a:lvl2pPr>
            <a:lvl3pPr marL="1523962" indent="-304792">
              <a:buClr>
                <a:srgbClr val="6C82A7"/>
              </a:buClr>
              <a:buFont typeface="Wingdings" panose="05000000000000000000" pitchFamily="2" charset="2"/>
              <a:buChar char="ü"/>
              <a:defRPr sz="2400">
                <a:solidFill>
                  <a:srgbClr val="454545"/>
                </a:solidFill>
                <a:latin typeface="Franklin Gothic Book" panose="020B0503020102020204" pitchFamily="34" charset="0"/>
              </a:defRPr>
            </a:lvl3pPr>
          </a:lstStyle>
          <a:p>
            <a:pPr lvl="0"/>
            <a:r>
              <a:rPr lang="en-US" dirty="0"/>
              <a:t>Click to edit Master text styles</a:t>
            </a:r>
          </a:p>
          <a:p>
            <a:pPr lvl="1"/>
            <a:r>
              <a:rPr lang="en-US" dirty="0"/>
              <a:t>Second level</a:t>
            </a:r>
          </a:p>
          <a:p>
            <a:pPr lvl="2"/>
            <a:r>
              <a:rPr lang="en-US" dirty="0"/>
              <a:t>Third level</a:t>
            </a:r>
          </a:p>
          <a:p>
            <a:pPr lvl="0"/>
            <a:endParaRPr lang="en-US" dirty="0"/>
          </a:p>
          <a:p>
            <a:pPr lvl="2"/>
            <a:endParaRPr lang="en-US" dirty="0"/>
          </a:p>
          <a:p>
            <a:pPr lvl="2"/>
            <a:endParaRPr lang="en-US" dirty="0"/>
          </a:p>
        </p:txBody>
      </p:sp>
      <p:sp>
        <p:nvSpPr>
          <p:cNvPr id="4" name="TextBox 3"/>
          <p:cNvSpPr txBox="1"/>
          <p:nvPr userDrawn="1"/>
        </p:nvSpPr>
        <p:spPr>
          <a:xfrm>
            <a:off x="1576576" y="6288365"/>
            <a:ext cx="9038848" cy="636008"/>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en-US" sz="2133" b="0" i="1" u="none" strike="noStrike" kern="1200" baseline="0" dirty="0">
                <a:solidFill>
                  <a:schemeClr val="bg1"/>
                </a:solidFill>
                <a:latin typeface="Garamond" panose="02020404030301010803" pitchFamily="18" charset="0"/>
                <a:ea typeface="+mn-ea"/>
                <a:cs typeface="+mn-cs"/>
              </a:rPr>
              <a:t>Improving Health and Building Readiness. Anytime, Anywhere — Always</a:t>
            </a:r>
          </a:p>
          <a:p>
            <a:pPr algn="ctr"/>
            <a:endParaRPr lang="en-US" sz="1400" i="0" baseline="0" dirty="0">
              <a:solidFill>
                <a:schemeClr val="bg1"/>
              </a:solidFill>
              <a:latin typeface="Franklin Gothic Book" panose="020B0503020102020204" pitchFamily="34" charset="0"/>
            </a:endParaRPr>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39064" y="6126164"/>
            <a:ext cx="741072" cy="741072"/>
          </a:xfrm>
          <a:prstGeom prst="rect">
            <a:avLst/>
          </a:prstGeom>
        </p:spPr>
      </p:pic>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277600" y="6191900"/>
            <a:ext cx="609600" cy="609600"/>
          </a:xfrm>
          <a:prstGeom prst="rect">
            <a:avLst/>
          </a:prstGeom>
        </p:spPr>
      </p:pic>
      <p:grpSp>
        <p:nvGrpSpPr>
          <p:cNvPr id="17" name="Group 16"/>
          <p:cNvGrpSpPr/>
          <p:nvPr userDrawn="1"/>
        </p:nvGrpSpPr>
        <p:grpSpPr>
          <a:xfrm>
            <a:off x="609600" y="1193800"/>
            <a:ext cx="10972800" cy="0"/>
            <a:chOff x="457200" y="990600"/>
            <a:chExt cx="8229600" cy="0"/>
          </a:xfrm>
        </p:grpSpPr>
        <p:cxnSp>
          <p:nvCxnSpPr>
            <p:cNvPr id="18" name="Straight Connector 17"/>
            <p:cNvCxnSpPr/>
            <p:nvPr userDrawn="1"/>
          </p:nvCxnSpPr>
          <p:spPr>
            <a:xfrm>
              <a:off x="457200" y="990600"/>
              <a:ext cx="914400" cy="0"/>
            </a:xfrm>
            <a:prstGeom prst="line">
              <a:avLst/>
            </a:prstGeom>
            <a:ln w="50800">
              <a:solidFill>
                <a:srgbClr val="58283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a:xfrm>
              <a:off x="1371600" y="990600"/>
              <a:ext cx="914400" cy="0"/>
            </a:xfrm>
            <a:prstGeom prst="line">
              <a:avLst/>
            </a:prstGeom>
            <a:ln w="50800">
              <a:solidFill>
                <a:srgbClr val="969696"/>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a:xfrm>
              <a:off x="2286000" y="990600"/>
              <a:ext cx="914400" cy="0"/>
            </a:xfrm>
            <a:prstGeom prst="line">
              <a:avLst/>
            </a:prstGeom>
            <a:ln w="50800">
              <a:solidFill>
                <a:srgbClr val="092068"/>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a:xfrm>
              <a:off x="3200400" y="990600"/>
              <a:ext cx="914400" cy="0"/>
            </a:xfrm>
            <a:prstGeom prst="line">
              <a:avLst/>
            </a:prstGeom>
            <a:ln w="50800">
              <a:solidFill>
                <a:srgbClr val="969696"/>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a:xfrm>
              <a:off x="4114800" y="990600"/>
              <a:ext cx="914400" cy="0"/>
            </a:xfrm>
            <a:prstGeom prst="line">
              <a:avLst/>
            </a:prstGeom>
            <a:ln w="50800">
              <a:solidFill>
                <a:srgbClr val="58283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a:xfrm>
              <a:off x="5029200" y="990600"/>
              <a:ext cx="914400" cy="0"/>
            </a:xfrm>
            <a:prstGeom prst="line">
              <a:avLst/>
            </a:prstGeom>
            <a:ln w="50800">
              <a:solidFill>
                <a:srgbClr val="969696"/>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a:xfrm>
              <a:off x="5943600" y="990600"/>
              <a:ext cx="914400" cy="0"/>
            </a:xfrm>
            <a:prstGeom prst="line">
              <a:avLst/>
            </a:prstGeom>
            <a:ln w="50800">
              <a:solidFill>
                <a:srgbClr val="092068"/>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a:xfrm>
              <a:off x="6858000" y="990600"/>
              <a:ext cx="914400" cy="0"/>
            </a:xfrm>
            <a:prstGeom prst="line">
              <a:avLst/>
            </a:prstGeom>
            <a:ln w="50800">
              <a:solidFill>
                <a:srgbClr val="969696"/>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a:xfrm>
              <a:off x="7772400" y="990600"/>
              <a:ext cx="914400" cy="0"/>
            </a:xfrm>
            <a:prstGeom prst="line">
              <a:avLst/>
            </a:prstGeom>
            <a:ln w="50800">
              <a:solidFill>
                <a:srgbClr val="582831"/>
              </a:solidFill>
            </a:ln>
          </p:spPr>
          <p:style>
            <a:lnRef idx="1">
              <a:schemeClr val="accent1"/>
            </a:lnRef>
            <a:fillRef idx="0">
              <a:schemeClr val="accent1"/>
            </a:fillRef>
            <a:effectRef idx="0">
              <a:schemeClr val="accent1"/>
            </a:effectRef>
            <a:fontRef idx="minor">
              <a:schemeClr val="tx1"/>
            </a:fontRef>
          </p:style>
        </p:cxnSp>
      </p:grpSp>
      <p:sp>
        <p:nvSpPr>
          <p:cNvPr id="5" name="Slide Number Placeholder 5">
            <a:extLst>
              <a:ext uri="{FF2B5EF4-FFF2-40B4-BE49-F238E27FC236}">
                <a16:creationId xmlns:a16="http://schemas.microsoft.com/office/drawing/2014/main" id="{AB9BEDD3-8903-B54C-F3D5-F1AE338A1051}"/>
              </a:ext>
            </a:extLst>
          </p:cNvPr>
          <p:cNvSpPr>
            <a:spLocks noGrp="1"/>
          </p:cNvSpPr>
          <p:nvPr>
            <p:ph type="sldNum" sz="quarter" idx="4"/>
          </p:nvPr>
        </p:nvSpPr>
        <p:spPr>
          <a:xfrm>
            <a:off x="9245600" y="177801"/>
            <a:ext cx="2743200" cy="366183"/>
          </a:xfrm>
          <a:prstGeom prst="rect">
            <a:avLst/>
          </a:prstGeom>
        </p:spPr>
        <p:txBody>
          <a:bodyPr vert="horz" lIns="91440" tIns="45720" rIns="91440" bIns="45720" rtlCol="0" anchor="ctr"/>
          <a:lstStyle>
            <a:lvl1pPr algn="r">
              <a:defRPr sz="1600">
                <a:solidFill>
                  <a:schemeClr val="tx1">
                    <a:tint val="75000"/>
                  </a:schemeClr>
                </a:solidFill>
              </a:defRPr>
            </a:lvl1pPr>
          </a:lstStyle>
          <a:p>
            <a:fld id="{B8EC6C1D-B94A-4A9A-BD8D-A546578E37EF}" type="slidenum">
              <a:rPr lang="en-US" smtClean="0"/>
              <a:t>‹#›</a:t>
            </a:fld>
            <a:endParaRPr lang="en-US"/>
          </a:p>
        </p:txBody>
      </p:sp>
    </p:spTree>
    <p:extLst>
      <p:ext uri="{BB962C8B-B14F-4D97-AF65-F5344CB8AC3E}">
        <p14:creationId xmlns:p14="http://schemas.microsoft.com/office/powerpoint/2010/main" val="3397813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rmAutofit/>
          </a:bodyPr>
          <a:lstStyle>
            <a:lvl1pPr algn="l">
              <a:defRPr sz="3733" b="1">
                <a:solidFill>
                  <a:srgbClr val="051C48"/>
                </a:solidFill>
              </a:defRPr>
            </a:lvl1pPr>
          </a:lstStyle>
          <a:p>
            <a:r>
              <a:rPr lang="en-US" dirty="0"/>
              <a:t>Different title per slide, Franklin Gothic Medium 28pt</a:t>
            </a:r>
          </a:p>
        </p:txBody>
      </p:sp>
      <p:sp>
        <p:nvSpPr>
          <p:cNvPr id="3" name="Content Placeholder 2"/>
          <p:cNvSpPr>
            <a:spLocks noGrp="1"/>
          </p:cNvSpPr>
          <p:nvPr>
            <p:ph sz="half" idx="1"/>
          </p:nvPr>
        </p:nvSpPr>
        <p:spPr>
          <a:xfrm>
            <a:off x="609600" y="1498600"/>
            <a:ext cx="5384800" cy="4368800"/>
          </a:xfrm>
        </p:spPr>
        <p:txBody>
          <a:bodyPr/>
          <a:lstStyle>
            <a:lvl1pPr marL="457189" indent="-457189">
              <a:buClr>
                <a:srgbClr val="582831"/>
              </a:buClr>
              <a:buFont typeface="Arial" panose="020B0604020202020204" pitchFamily="34" charset="0"/>
              <a:buChar char="•"/>
              <a:defRPr sz="2933">
                <a:solidFill>
                  <a:srgbClr val="454545"/>
                </a:solidFill>
              </a:defRPr>
            </a:lvl1pPr>
            <a:lvl2pPr marL="990575" indent="-380990">
              <a:buClr>
                <a:srgbClr val="092068"/>
              </a:buClr>
              <a:buFont typeface="Wingdings" panose="05000000000000000000" pitchFamily="2" charset="2"/>
              <a:buChar char="§"/>
              <a:defRPr sz="2667">
                <a:solidFill>
                  <a:srgbClr val="454545"/>
                </a:solidFill>
              </a:defRPr>
            </a:lvl2pPr>
            <a:lvl3pPr marL="1523962" indent="-304792">
              <a:buFont typeface="Wingdings" panose="05000000000000000000" pitchFamily="2" charset="2"/>
              <a:buChar char="ü"/>
              <a:defRPr sz="2400">
                <a:solidFill>
                  <a:srgbClr val="454545"/>
                </a:solidFill>
              </a:defRPr>
            </a:lvl3pPr>
            <a:lvl4pPr>
              <a:defRPr sz="2400">
                <a:solidFill>
                  <a:srgbClr val="002060"/>
                </a:solidFill>
              </a:defRPr>
            </a:lvl4pPr>
            <a:lvl5pPr>
              <a:defRPr sz="2400">
                <a:solidFill>
                  <a:srgbClr val="002060"/>
                </a:solidFill>
              </a:defRPr>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p:txBody>
      </p:sp>
      <p:sp>
        <p:nvSpPr>
          <p:cNvPr id="4" name="Content Placeholder 3"/>
          <p:cNvSpPr>
            <a:spLocks noGrp="1"/>
          </p:cNvSpPr>
          <p:nvPr>
            <p:ph sz="half" idx="2"/>
          </p:nvPr>
        </p:nvSpPr>
        <p:spPr>
          <a:xfrm>
            <a:off x="6197600" y="1498600"/>
            <a:ext cx="5384800" cy="4368800"/>
          </a:xfrm>
        </p:spPr>
        <p:txBody>
          <a:bodyPr>
            <a:normAutofit/>
          </a:bodyPr>
          <a:lstStyle>
            <a:lvl1pPr marL="457189" indent="-457189" algn="l" defTabSz="1219170" rtl="0" eaLnBrk="1" latinLnBrk="0" hangingPunct="1">
              <a:spcBef>
                <a:spcPct val="20000"/>
              </a:spcBef>
              <a:buClr>
                <a:srgbClr val="582831"/>
              </a:buClr>
              <a:buFont typeface="Arial" panose="020B0604020202020204" pitchFamily="34" charset="0"/>
              <a:buChar char="•"/>
              <a:defRPr lang="en-US" sz="2933" kern="1200" dirty="0" smtClean="0">
                <a:solidFill>
                  <a:srgbClr val="454545"/>
                </a:solidFill>
                <a:latin typeface="+mn-lt"/>
                <a:ea typeface="+mn-ea"/>
                <a:cs typeface="+mn-cs"/>
              </a:defRPr>
            </a:lvl1pPr>
            <a:lvl2pPr marL="1066773" indent="-457189" algn="l" defTabSz="1219170" rtl="0" eaLnBrk="1" latinLnBrk="0" hangingPunct="1">
              <a:spcBef>
                <a:spcPct val="20000"/>
              </a:spcBef>
              <a:buClr>
                <a:srgbClr val="092068"/>
              </a:buClr>
              <a:buFont typeface="Wingdings" panose="05000000000000000000" pitchFamily="2" charset="2"/>
              <a:buChar char="§"/>
              <a:defRPr lang="en-US" sz="2667" kern="1200" dirty="0" smtClean="0">
                <a:solidFill>
                  <a:srgbClr val="454545"/>
                </a:solidFill>
                <a:latin typeface="+mn-lt"/>
                <a:ea typeface="+mn-ea"/>
                <a:cs typeface="+mn-cs"/>
              </a:defRPr>
            </a:lvl2pPr>
            <a:lvl3pPr marL="1523962" indent="-304792" algn="l" defTabSz="1219170" rtl="0" eaLnBrk="1" latinLnBrk="0" hangingPunct="1">
              <a:spcBef>
                <a:spcPct val="20000"/>
              </a:spcBef>
              <a:buFont typeface="Wingdings" panose="05000000000000000000" pitchFamily="2" charset="2"/>
              <a:buChar char="ü"/>
              <a:defRPr lang="en-US" sz="2400" kern="1200" dirty="0" smtClean="0">
                <a:solidFill>
                  <a:srgbClr val="454545"/>
                </a:solidFill>
                <a:latin typeface="+mn-lt"/>
                <a:ea typeface="+mn-ea"/>
                <a:cs typeface="+mn-cs"/>
              </a:defRPr>
            </a:lvl3pPr>
            <a:lvl4pPr>
              <a:defRPr sz="2400">
                <a:solidFill>
                  <a:srgbClr val="002060"/>
                </a:solidFill>
              </a:defRPr>
            </a:lvl4pPr>
            <a:lvl5pPr>
              <a:defRPr sz="2400">
                <a:solidFill>
                  <a:srgbClr val="002060"/>
                </a:solidFill>
              </a:defRPr>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p:txBody>
      </p:sp>
      <p:pic>
        <p:nvPicPr>
          <p:cNvPr id="23" name="Picture 2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39064" y="6126164"/>
            <a:ext cx="741072" cy="741072"/>
          </a:xfrm>
          <a:prstGeom prst="rect">
            <a:avLst/>
          </a:prstGeom>
        </p:spPr>
      </p:pic>
      <p:pic>
        <p:nvPicPr>
          <p:cNvPr id="24" name="Picture 2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277600" y="6191900"/>
            <a:ext cx="609600" cy="609600"/>
          </a:xfrm>
          <a:prstGeom prst="rect">
            <a:avLst/>
          </a:prstGeom>
        </p:spPr>
      </p:pic>
      <p:grpSp>
        <p:nvGrpSpPr>
          <p:cNvPr id="9" name="Group 8">
            <a:extLst>
              <a:ext uri="{FF2B5EF4-FFF2-40B4-BE49-F238E27FC236}">
                <a16:creationId xmlns:a16="http://schemas.microsoft.com/office/drawing/2014/main" id="{384C336D-EBA9-50C7-E897-D392F41EFD44}"/>
              </a:ext>
            </a:extLst>
          </p:cNvPr>
          <p:cNvGrpSpPr/>
          <p:nvPr userDrawn="1"/>
        </p:nvGrpSpPr>
        <p:grpSpPr>
          <a:xfrm>
            <a:off x="609600" y="1193800"/>
            <a:ext cx="10972800" cy="0"/>
            <a:chOff x="457200" y="990600"/>
            <a:chExt cx="8229600" cy="0"/>
          </a:xfrm>
        </p:grpSpPr>
        <p:cxnSp>
          <p:nvCxnSpPr>
            <p:cNvPr id="10" name="Straight Connector 9">
              <a:extLst>
                <a:ext uri="{FF2B5EF4-FFF2-40B4-BE49-F238E27FC236}">
                  <a16:creationId xmlns:a16="http://schemas.microsoft.com/office/drawing/2014/main" id="{DE9CE6FF-DF0A-CEE0-BDE0-85E9336E64B7}"/>
                </a:ext>
              </a:extLst>
            </p:cNvPr>
            <p:cNvCxnSpPr/>
            <p:nvPr userDrawn="1"/>
          </p:nvCxnSpPr>
          <p:spPr>
            <a:xfrm>
              <a:off x="457200" y="990600"/>
              <a:ext cx="914400" cy="0"/>
            </a:xfrm>
            <a:prstGeom prst="line">
              <a:avLst/>
            </a:prstGeom>
            <a:ln w="50800">
              <a:solidFill>
                <a:srgbClr val="58283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8951B197-3011-6887-B892-453275EA855C}"/>
                </a:ext>
              </a:extLst>
            </p:cNvPr>
            <p:cNvCxnSpPr/>
            <p:nvPr userDrawn="1"/>
          </p:nvCxnSpPr>
          <p:spPr>
            <a:xfrm>
              <a:off x="1371600" y="990600"/>
              <a:ext cx="914400" cy="0"/>
            </a:xfrm>
            <a:prstGeom prst="line">
              <a:avLst/>
            </a:prstGeom>
            <a:ln w="50800">
              <a:solidFill>
                <a:srgbClr val="969696"/>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73B96308-DA40-CA6B-F6F2-39B24DDA44B0}"/>
                </a:ext>
              </a:extLst>
            </p:cNvPr>
            <p:cNvCxnSpPr/>
            <p:nvPr userDrawn="1"/>
          </p:nvCxnSpPr>
          <p:spPr>
            <a:xfrm>
              <a:off x="2286000" y="990600"/>
              <a:ext cx="914400" cy="0"/>
            </a:xfrm>
            <a:prstGeom prst="line">
              <a:avLst/>
            </a:prstGeom>
            <a:ln w="50800">
              <a:solidFill>
                <a:srgbClr val="092068"/>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20616D76-979B-236A-893E-52F517D23981}"/>
                </a:ext>
              </a:extLst>
            </p:cNvPr>
            <p:cNvCxnSpPr/>
            <p:nvPr userDrawn="1"/>
          </p:nvCxnSpPr>
          <p:spPr>
            <a:xfrm>
              <a:off x="3200400" y="990600"/>
              <a:ext cx="914400" cy="0"/>
            </a:xfrm>
            <a:prstGeom prst="line">
              <a:avLst/>
            </a:prstGeom>
            <a:ln w="50800">
              <a:solidFill>
                <a:srgbClr val="969696"/>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CDF36A6E-9282-43E8-1E10-C70BF5D11794}"/>
                </a:ext>
              </a:extLst>
            </p:cNvPr>
            <p:cNvCxnSpPr/>
            <p:nvPr userDrawn="1"/>
          </p:nvCxnSpPr>
          <p:spPr>
            <a:xfrm>
              <a:off x="4114800" y="990600"/>
              <a:ext cx="914400" cy="0"/>
            </a:xfrm>
            <a:prstGeom prst="line">
              <a:avLst/>
            </a:prstGeom>
            <a:ln w="50800">
              <a:solidFill>
                <a:srgbClr val="58283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D290408D-0DB0-8CBD-1D05-4E9108AC34C2}"/>
                </a:ext>
              </a:extLst>
            </p:cNvPr>
            <p:cNvCxnSpPr/>
            <p:nvPr userDrawn="1"/>
          </p:nvCxnSpPr>
          <p:spPr>
            <a:xfrm>
              <a:off x="5029200" y="990600"/>
              <a:ext cx="914400" cy="0"/>
            </a:xfrm>
            <a:prstGeom prst="line">
              <a:avLst/>
            </a:prstGeom>
            <a:ln w="50800">
              <a:solidFill>
                <a:srgbClr val="969696"/>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3FEF054D-3DC5-455C-1D58-7592446D714F}"/>
                </a:ext>
              </a:extLst>
            </p:cNvPr>
            <p:cNvCxnSpPr/>
            <p:nvPr userDrawn="1"/>
          </p:nvCxnSpPr>
          <p:spPr>
            <a:xfrm>
              <a:off x="5943600" y="990600"/>
              <a:ext cx="914400" cy="0"/>
            </a:xfrm>
            <a:prstGeom prst="line">
              <a:avLst/>
            </a:prstGeom>
            <a:ln w="50800">
              <a:solidFill>
                <a:srgbClr val="092068"/>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7C05A261-6E2E-FA53-104C-277D1DEC9657}"/>
                </a:ext>
              </a:extLst>
            </p:cNvPr>
            <p:cNvCxnSpPr/>
            <p:nvPr userDrawn="1"/>
          </p:nvCxnSpPr>
          <p:spPr>
            <a:xfrm>
              <a:off x="6858000" y="990600"/>
              <a:ext cx="914400" cy="0"/>
            </a:xfrm>
            <a:prstGeom prst="line">
              <a:avLst/>
            </a:prstGeom>
            <a:ln w="50800">
              <a:solidFill>
                <a:srgbClr val="969696"/>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ED32949F-A91A-38DA-C57A-0D9E557E0FAA}"/>
                </a:ext>
              </a:extLst>
            </p:cNvPr>
            <p:cNvCxnSpPr/>
            <p:nvPr userDrawn="1"/>
          </p:nvCxnSpPr>
          <p:spPr>
            <a:xfrm>
              <a:off x="7772400" y="990600"/>
              <a:ext cx="914400" cy="0"/>
            </a:xfrm>
            <a:prstGeom prst="line">
              <a:avLst/>
            </a:prstGeom>
            <a:ln w="50800">
              <a:solidFill>
                <a:srgbClr val="582831"/>
              </a:solidFill>
            </a:ln>
          </p:spPr>
          <p:style>
            <a:lnRef idx="1">
              <a:schemeClr val="accent1"/>
            </a:lnRef>
            <a:fillRef idx="0">
              <a:schemeClr val="accent1"/>
            </a:fillRef>
            <a:effectRef idx="0">
              <a:schemeClr val="accent1"/>
            </a:effectRef>
            <a:fontRef idx="minor">
              <a:schemeClr val="tx1"/>
            </a:fontRef>
          </p:style>
        </p:cxnSp>
      </p:grpSp>
      <p:sp>
        <p:nvSpPr>
          <p:cNvPr id="21" name="TextBox 20">
            <a:extLst>
              <a:ext uri="{FF2B5EF4-FFF2-40B4-BE49-F238E27FC236}">
                <a16:creationId xmlns:a16="http://schemas.microsoft.com/office/drawing/2014/main" id="{245027EB-CF3A-A284-983F-AFB10C561230}"/>
              </a:ext>
            </a:extLst>
          </p:cNvPr>
          <p:cNvSpPr txBox="1"/>
          <p:nvPr userDrawn="1"/>
        </p:nvSpPr>
        <p:spPr>
          <a:xfrm>
            <a:off x="1576576" y="6288365"/>
            <a:ext cx="9038848" cy="636008"/>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en-US" sz="2133" b="0" i="1" u="none" strike="noStrike" kern="1200" baseline="0" dirty="0">
                <a:solidFill>
                  <a:schemeClr val="bg1"/>
                </a:solidFill>
                <a:latin typeface="Garamond" panose="02020404030301010803" pitchFamily="18" charset="0"/>
                <a:ea typeface="+mn-ea"/>
                <a:cs typeface="+mn-cs"/>
              </a:rPr>
              <a:t>Improving Health and Building Readiness. Anytime, Anywhere — Always</a:t>
            </a:r>
          </a:p>
          <a:p>
            <a:pPr algn="ctr"/>
            <a:endParaRPr lang="en-US" sz="1400" i="0" baseline="0" dirty="0">
              <a:solidFill>
                <a:schemeClr val="bg1"/>
              </a:solidFill>
              <a:latin typeface="Franklin Gothic Book" panose="020B0503020102020204" pitchFamily="34" charset="0"/>
            </a:endParaRPr>
          </a:p>
        </p:txBody>
      </p:sp>
      <p:sp>
        <p:nvSpPr>
          <p:cNvPr id="5" name="Slide Number Placeholder 5">
            <a:extLst>
              <a:ext uri="{FF2B5EF4-FFF2-40B4-BE49-F238E27FC236}">
                <a16:creationId xmlns:a16="http://schemas.microsoft.com/office/drawing/2014/main" id="{1AF2CA99-A7DF-8D51-AB61-FB411238D511}"/>
              </a:ext>
            </a:extLst>
          </p:cNvPr>
          <p:cNvSpPr>
            <a:spLocks noGrp="1"/>
          </p:cNvSpPr>
          <p:nvPr>
            <p:ph type="sldNum" sz="quarter" idx="4"/>
          </p:nvPr>
        </p:nvSpPr>
        <p:spPr>
          <a:xfrm>
            <a:off x="9245600" y="177801"/>
            <a:ext cx="2743200" cy="366183"/>
          </a:xfrm>
          <a:prstGeom prst="rect">
            <a:avLst/>
          </a:prstGeom>
        </p:spPr>
        <p:txBody>
          <a:bodyPr vert="horz" lIns="91440" tIns="45720" rIns="91440" bIns="45720" rtlCol="0" anchor="ctr"/>
          <a:lstStyle>
            <a:lvl1pPr algn="r">
              <a:defRPr sz="1600">
                <a:solidFill>
                  <a:schemeClr val="tx1">
                    <a:tint val="75000"/>
                  </a:schemeClr>
                </a:solidFill>
              </a:defRPr>
            </a:lvl1pPr>
          </a:lstStyle>
          <a:p>
            <a:fld id="{B8EC6C1D-B94A-4A9A-BD8D-A546578E37EF}" type="slidenum">
              <a:rPr lang="en-US" smtClean="0"/>
              <a:t>‹#›</a:t>
            </a:fld>
            <a:endParaRPr lang="en-US"/>
          </a:p>
        </p:txBody>
      </p:sp>
    </p:spTree>
    <p:extLst>
      <p:ext uri="{BB962C8B-B14F-4D97-AF65-F5344CB8AC3E}">
        <p14:creationId xmlns:p14="http://schemas.microsoft.com/office/powerpoint/2010/main" val="6275172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rmAutofit/>
          </a:bodyPr>
          <a:lstStyle>
            <a:lvl1pPr>
              <a:defRPr sz="3733" b="1">
                <a:solidFill>
                  <a:srgbClr val="051C48"/>
                </a:solidFill>
              </a:defRPr>
            </a:lvl1pPr>
          </a:lstStyle>
          <a:p>
            <a:r>
              <a:rPr lang="en-US" dirty="0"/>
              <a:t>Different title per slide, Franklin Gothic Medium 28pt</a:t>
            </a:r>
          </a:p>
        </p:txBody>
      </p:sp>
      <p:pic>
        <p:nvPicPr>
          <p:cNvPr id="21" name="Picture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39064" y="6126164"/>
            <a:ext cx="741072" cy="741072"/>
          </a:xfrm>
          <a:prstGeom prst="rect">
            <a:avLst/>
          </a:prstGeom>
        </p:spPr>
      </p:pic>
      <p:pic>
        <p:nvPicPr>
          <p:cNvPr id="22" name="Picture 2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277600" y="6191900"/>
            <a:ext cx="609600" cy="609600"/>
          </a:xfrm>
          <a:prstGeom prst="rect">
            <a:avLst/>
          </a:prstGeom>
        </p:spPr>
      </p:pic>
      <p:grpSp>
        <p:nvGrpSpPr>
          <p:cNvPr id="5" name="Group 4">
            <a:extLst>
              <a:ext uri="{FF2B5EF4-FFF2-40B4-BE49-F238E27FC236}">
                <a16:creationId xmlns:a16="http://schemas.microsoft.com/office/drawing/2014/main" id="{392E368C-8BD9-3948-F45D-B1C1D0483385}"/>
              </a:ext>
            </a:extLst>
          </p:cNvPr>
          <p:cNvGrpSpPr/>
          <p:nvPr userDrawn="1"/>
        </p:nvGrpSpPr>
        <p:grpSpPr>
          <a:xfrm>
            <a:off x="609600" y="1193800"/>
            <a:ext cx="10972800" cy="0"/>
            <a:chOff x="457200" y="990600"/>
            <a:chExt cx="8229600" cy="0"/>
          </a:xfrm>
        </p:grpSpPr>
        <p:cxnSp>
          <p:nvCxnSpPr>
            <p:cNvPr id="6" name="Straight Connector 5">
              <a:extLst>
                <a:ext uri="{FF2B5EF4-FFF2-40B4-BE49-F238E27FC236}">
                  <a16:creationId xmlns:a16="http://schemas.microsoft.com/office/drawing/2014/main" id="{BAFCBDB1-8BB2-6D28-E6A9-4B9672FDDABD}"/>
                </a:ext>
              </a:extLst>
            </p:cNvPr>
            <p:cNvCxnSpPr/>
            <p:nvPr userDrawn="1"/>
          </p:nvCxnSpPr>
          <p:spPr>
            <a:xfrm>
              <a:off x="457200" y="990600"/>
              <a:ext cx="914400" cy="0"/>
            </a:xfrm>
            <a:prstGeom prst="line">
              <a:avLst/>
            </a:prstGeom>
            <a:ln w="50800">
              <a:solidFill>
                <a:srgbClr val="58283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19C4928B-B517-CF6A-2422-17F90192DD3B}"/>
                </a:ext>
              </a:extLst>
            </p:cNvPr>
            <p:cNvCxnSpPr/>
            <p:nvPr userDrawn="1"/>
          </p:nvCxnSpPr>
          <p:spPr>
            <a:xfrm>
              <a:off x="1371600" y="990600"/>
              <a:ext cx="914400" cy="0"/>
            </a:xfrm>
            <a:prstGeom prst="line">
              <a:avLst/>
            </a:prstGeom>
            <a:ln w="50800">
              <a:solidFill>
                <a:srgbClr val="969696"/>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5EA539B0-DEA3-0B97-25F6-57161B439896}"/>
                </a:ext>
              </a:extLst>
            </p:cNvPr>
            <p:cNvCxnSpPr/>
            <p:nvPr userDrawn="1"/>
          </p:nvCxnSpPr>
          <p:spPr>
            <a:xfrm>
              <a:off x="2286000" y="990600"/>
              <a:ext cx="914400" cy="0"/>
            </a:xfrm>
            <a:prstGeom prst="line">
              <a:avLst/>
            </a:prstGeom>
            <a:ln w="50800">
              <a:solidFill>
                <a:srgbClr val="092068"/>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A42816FD-BAB7-8637-A19E-1D4DA94C335B}"/>
                </a:ext>
              </a:extLst>
            </p:cNvPr>
            <p:cNvCxnSpPr/>
            <p:nvPr userDrawn="1"/>
          </p:nvCxnSpPr>
          <p:spPr>
            <a:xfrm>
              <a:off x="3200400" y="990600"/>
              <a:ext cx="914400" cy="0"/>
            </a:xfrm>
            <a:prstGeom prst="line">
              <a:avLst/>
            </a:prstGeom>
            <a:ln w="50800">
              <a:solidFill>
                <a:srgbClr val="969696"/>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04B48E0C-5E90-4E7C-DFEB-A2CC914D3011}"/>
                </a:ext>
              </a:extLst>
            </p:cNvPr>
            <p:cNvCxnSpPr/>
            <p:nvPr userDrawn="1"/>
          </p:nvCxnSpPr>
          <p:spPr>
            <a:xfrm>
              <a:off x="4114800" y="990600"/>
              <a:ext cx="914400" cy="0"/>
            </a:xfrm>
            <a:prstGeom prst="line">
              <a:avLst/>
            </a:prstGeom>
            <a:ln w="50800">
              <a:solidFill>
                <a:srgbClr val="58283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D181B70-BDEE-E605-DB24-6EB7838902D2}"/>
                </a:ext>
              </a:extLst>
            </p:cNvPr>
            <p:cNvCxnSpPr/>
            <p:nvPr userDrawn="1"/>
          </p:nvCxnSpPr>
          <p:spPr>
            <a:xfrm>
              <a:off x="5029200" y="990600"/>
              <a:ext cx="914400" cy="0"/>
            </a:xfrm>
            <a:prstGeom prst="line">
              <a:avLst/>
            </a:prstGeom>
            <a:ln w="50800">
              <a:solidFill>
                <a:srgbClr val="969696"/>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D1F4197C-3D57-B14D-00D8-DFEE5C1BC7A9}"/>
                </a:ext>
              </a:extLst>
            </p:cNvPr>
            <p:cNvCxnSpPr/>
            <p:nvPr userDrawn="1"/>
          </p:nvCxnSpPr>
          <p:spPr>
            <a:xfrm>
              <a:off x="5943600" y="990600"/>
              <a:ext cx="914400" cy="0"/>
            </a:xfrm>
            <a:prstGeom prst="line">
              <a:avLst/>
            </a:prstGeom>
            <a:ln w="50800">
              <a:solidFill>
                <a:srgbClr val="092068"/>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06AEA9F5-B328-E31B-5BFF-C12388D8F88B}"/>
                </a:ext>
              </a:extLst>
            </p:cNvPr>
            <p:cNvCxnSpPr/>
            <p:nvPr userDrawn="1"/>
          </p:nvCxnSpPr>
          <p:spPr>
            <a:xfrm>
              <a:off x="6858000" y="990600"/>
              <a:ext cx="914400" cy="0"/>
            </a:xfrm>
            <a:prstGeom prst="line">
              <a:avLst/>
            </a:prstGeom>
            <a:ln w="50800">
              <a:solidFill>
                <a:srgbClr val="969696"/>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53E647F0-F308-E92F-BD0F-A4E0581430D0}"/>
                </a:ext>
              </a:extLst>
            </p:cNvPr>
            <p:cNvCxnSpPr/>
            <p:nvPr userDrawn="1"/>
          </p:nvCxnSpPr>
          <p:spPr>
            <a:xfrm>
              <a:off x="7772400" y="990600"/>
              <a:ext cx="914400" cy="0"/>
            </a:xfrm>
            <a:prstGeom prst="line">
              <a:avLst/>
            </a:prstGeom>
            <a:ln w="50800">
              <a:solidFill>
                <a:srgbClr val="582831"/>
              </a:solidFill>
            </a:ln>
          </p:spPr>
          <p:style>
            <a:lnRef idx="1">
              <a:schemeClr val="accent1"/>
            </a:lnRef>
            <a:fillRef idx="0">
              <a:schemeClr val="accent1"/>
            </a:fillRef>
            <a:effectRef idx="0">
              <a:schemeClr val="accent1"/>
            </a:effectRef>
            <a:fontRef idx="minor">
              <a:schemeClr val="tx1"/>
            </a:fontRef>
          </p:style>
        </p:cxnSp>
      </p:grpSp>
      <p:sp>
        <p:nvSpPr>
          <p:cNvPr id="17" name="TextBox 16">
            <a:extLst>
              <a:ext uri="{FF2B5EF4-FFF2-40B4-BE49-F238E27FC236}">
                <a16:creationId xmlns:a16="http://schemas.microsoft.com/office/drawing/2014/main" id="{657C8DEF-050F-78B7-8D4A-A6221C776BA0}"/>
              </a:ext>
            </a:extLst>
          </p:cNvPr>
          <p:cNvSpPr txBox="1"/>
          <p:nvPr userDrawn="1"/>
        </p:nvSpPr>
        <p:spPr>
          <a:xfrm>
            <a:off x="1576576" y="6288365"/>
            <a:ext cx="9038848" cy="636008"/>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en-US" sz="2133" b="0" i="1" u="none" strike="noStrike" kern="1200" baseline="0" dirty="0">
                <a:solidFill>
                  <a:schemeClr val="bg1"/>
                </a:solidFill>
                <a:latin typeface="Garamond" panose="02020404030301010803" pitchFamily="18" charset="0"/>
                <a:ea typeface="+mn-ea"/>
                <a:cs typeface="+mn-cs"/>
              </a:rPr>
              <a:t>Improving Health and Building Readiness. Anytime, Anywhere — Always</a:t>
            </a:r>
          </a:p>
          <a:p>
            <a:pPr algn="ctr"/>
            <a:endParaRPr lang="en-US" sz="1400" i="0" baseline="0" dirty="0">
              <a:solidFill>
                <a:schemeClr val="bg1"/>
              </a:solidFill>
              <a:latin typeface="Franklin Gothic Book" panose="020B0503020102020204" pitchFamily="34" charset="0"/>
            </a:endParaRPr>
          </a:p>
        </p:txBody>
      </p:sp>
      <p:sp>
        <p:nvSpPr>
          <p:cNvPr id="3" name="Slide Number Placeholder 5">
            <a:extLst>
              <a:ext uri="{FF2B5EF4-FFF2-40B4-BE49-F238E27FC236}">
                <a16:creationId xmlns:a16="http://schemas.microsoft.com/office/drawing/2014/main" id="{5D4743D7-7F66-3B8C-E920-1A68A3F2714D}"/>
              </a:ext>
            </a:extLst>
          </p:cNvPr>
          <p:cNvSpPr>
            <a:spLocks noGrp="1"/>
          </p:cNvSpPr>
          <p:nvPr>
            <p:ph type="sldNum" sz="quarter" idx="4"/>
          </p:nvPr>
        </p:nvSpPr>
        <p:spPr>
          <a:xfrm>
            <a:off x="9245600" y="177801"/>
            <a:ext cx="2743200" cy="366183"/>
          </a:xfrm>
          <a:prstGeom prst="rect">
            <a:avLst/>
          </a:prstGeom>
        </p:spPr>
        <p:txBody>
          <a:bodyPr vert="horz" lIns="91440" tIns="45720" rIns="91440" bIns="45720" rtlCol="0" anchor="ctr"/>
          <a:lstStyle>
            <a:lvl1pPr algn="r">
              <a:defRPr sz="1600">
                <a:solidFill>
                  <a:schemeClr val="tx1">
                    <a:tint val="75000"/>
                  </a:schemeClr>
                </a:solidFill>
              </a:defRPr>
            </a:lvl1pPr>
          </a:lstStyle>
          <a:p>
            <a:fld id="{B8EC6C1D-B94A-4A9A-BD8D-A546578E37EF}" type="slidenum">
              <a:rPr lang="en-US" smtClean="0"/>
              <a:t>‹#›</a:t>
            </a:fld>
            <a:endParaRPr lang="en-US"/>
          </a:p>
        </p:txBody>
      </p:sp>
    </p:spTree>
    <p:extLst>
      <p:ext uri="{BB962C8B-B14F-4D97-AF65-F5344CB8AC3E}">
        <p14:creationId xmlns:p14="http://schemas.microsoft.com/office/powerpoint/2010/main" val="7354086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39064" y="6126164"/>
            <a:ext cx="741072" cy="741072"/>
          </a:xfrm>
          <a:prstGeom prst="rect">
            <a:avLst/>
          </a:prstGeom>
        </p:spPr>
      </p:pic>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277600" y="6191900"/>
            <a:ext cx="609600" cy="609600"/>
          </a:xfrm>
          <a:prstGeom prst="rect">
            <a:avLst/>
          </a:prstGeom>
        </p:spPr>
      </p:pic>
      <p:sp>
        <p:nvSpPr>
          <p:cNvPr id="4" name="TextBox 3">
            <a:extLst>
              <a:ext uri="{FF2B5EF4-FFF2-40B4-BE49-F238E27FC236}">
                <a16:creationId xmlns:a16="http://schemas.microsoft.com/office/drawing/2014/main" id="{DCEDCEF0-165B-CDD8-FA67-5EA34221BC3D}"/>
              </a:ext>
            </a:extLst>
          </p:cNvPr>
          <p:cNvSpPr txBox="1"/>
          <p:nvPr userDrawn="1"/>
        </p:nvSpPr>
        <p:spPr>
          <a:xfrm>
            <a:off x="1576576" y="6288365"/>
            <a:ext cx="9038848" cy="636008"/>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en-US" sz="2133" b="0" i="1" u="none" strike="noStrike" kern="1200" baseline="0" dirty="0">
                <a:solidFill>
                  <a:schemeClr val="bg1"/>
                </a:solidFill>
                <a:latin typeface="Garamond" panose="02020404030301010803" pitchFamily="18" charset="0"/>
                <a:ea typeface="+mn-ea"/>
                <a:cs typeface="+mn-cs"/>
              </a:rPr>
              <a:t>Improving Health and Building Readiness. Anytime, Anywhere — Always</a:t>
            </a:r>
          </a:p>
          <a:p>
            <a:pPr algn="ctr"/>
            <a:endParaRPr lang="en-US" sz="1400" i="0" baseline="0" dirty="0">
              <a:solidFill>
                <a:schemeClr val="bg1"/>
              </a:solidFill>
              <a:latin typeface="Franklin Gothic Book" panose="020B0503020102020204" pitchFamily="34" charset="0"/>
            </a:endParaRPr>
          </a:p>
        </p:txBody>
      </p:sp>
      <p:sp>
        <p:nvSpPr>
          <p:cNvPr id="2" name="Slide Number Placeholder 5">
            <a:extLst>
              <a:ext uri="{FF2B5EF4-FFF2-40B4-BE49-F238E27FC236}">
                <a16:creationId xmlns:a16="http://schemas.microsoft.com/office/drawing/2014/main" id="{9EC0B675-7634-1FB8-DD8D-B246CC551ECC}"/>
              </a:ext>
            </a:extLst>
          </p:cNvPr>
          <p:cNvSpPr>
            <a:spLocks noGrp="1"/>
          </p:cNvSpPr>
          <p:nvPr>
            <p:ph type="sldNum" sz="quarter" idx="4"/>
          </p:nvPr>
        </p:nvSpPr>
        <p:spPr>
          <a:xfrm>
            <a:off x="9245600" y="177801"/>
            <a:ext cx="2743200" cy="366183"/>
          </a:xfrm>
          <a:prstGeom prst="rect">
            <a:avLst/>
          </a:prstGeom>
        </p:spPr>
        <p:txBody>
          <a:bodyPr vert="horz" lIns="91440" tIns="45720" rIns="91440" bIns="45720" rtlCol="0" anchor="ctr"/>
          <a:lstStyle>
            <a:lvl1pPr algn="r">
              <a:defRPr sz="1600">
                <a:solidFill>
                  <a:schemeClr val="tx1">
                    <a:tint val="75000"/>
                  </a:schemeClr>
                </a:solidFill>
              </a:defRPr>
            </a:lvl1pPr>
          </a:lstStyle>
          <a:p>
            <a:fld id="{B8EC6C1D-B94A-4A9A-BD8D-A546578E37EF}" type="slidenum">
              <a:rPr lang="en-US" smtClean="0"/>
              <a:t>‹#›</a:t>
            </a:fld>
            <a:endParaRPr lang="en-US"/>
          </a:p>
        </p:txBody>
      </p:sp>
    </p:spTree>
    <p:extLst>
      <p:ext uri="{BB962C8B-B14F-4D97-AF65-F5344CB8AC3E}">
        <p14:creationId xmlns:p14="http://schemas.microsoft.com/office/powerpoint/2010/main" val="4319623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Vertical 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795F0-CC29-4073-8725-B2EEB574BF5C}"/>
              </a:ext>
            </a:extLst>
          </p:cNvPr>
          <p:cNvSpPr>
            <a:spLocks noGrp="1"/>
          </p:cNvSpPr>
          <p:nvPr>
            <p:ph type="title"/>
          </p:nvPr>
        </p:nvSpPr>
        <p:spPr/>
        <p:txBody>
          <a:bodyPr/>
          <a:lstStyle/>
          <a:p>
            <a:r>
              <a:rPr lang="en-US"/>
              <a:t>Click to edit Master title style</a:t>
            </a:r>
          </a:p>
        </p:txBody>
      </p:sp>
      <p:sp>
        <p:nvSpPr>
          <p:cNvPr id="7" name="Footer Placeholder 6">
            <a:extLst>
              <a:ext uri="{FF2B5EF4-FFF2-40B4-BE49-F238E27FC236}">
                <a16:creationId xmlns:a16="http://schemas.microsoft.com/office/drawing/2014/main" id="{416B9CB5-C299-4167-89A7-2CB015759546}"/>
              </a:ext>
            </a:extLst>
          </p:cNvPr>
          <p:cNvSpPr>
            <a:spLocks noGrp="1"/>
          </p:cNvSpPr>
          <p:nvPr>
            <p:ph type="ftr" sz="quarter" idx="10"/>
          </p:nvPr>
        </p:nvSpPr>
        <p:spPr>
          <a:xfrm>
            <a:off x="461869" y="6331243"/>
            <a:ext cx="6297612" cy="365125"/>
          </a:xfrm>
          <a:prstGeom prst="rect">
            <a:avLst/>
          </a:prstGeom>
        </p:spPr>
        <p:txBody>
          <a:bodyPr/>
          <a:lstStyle/>
          <a:p>
            <a:endParaRPr lang="en-US" dirty="0"/>
          </a:p>
        </p:txBody>
      </p:sp>
    </p:spTree>
    <p:extLst>
      <p:ext uri="{BB962C8B-B14F-4D97-AF65-F5344CB8AC3E}">
        <p14:creationId xmlns:p14="http://schemas.microsoft.com/office/powerpoint/2010/main" val="91997422"/>
      </p:ext>
    </p:extLst>
  </p:cSld>
  <p:clrMapOvr>
    <a:masterClrMapping/>
  </p:clrMapOvr>
  <p:extLst>
    <p:ext uri="{DCECCB84-F9BA-43D5-87BE-67443E8EF086}">
      <p15:sldGuideLst xmlns:p15="http://schemas.microsoft.com/office/powerpoint/2012/main">
        <p15:guide id="1" orient="horz" pos="1056">
          <p15:clr>
            <a:srgbClr val="FBAE40"/>
          </p15:clr>
        </p15:guide>
        <p15:guide id="2" pos="288">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2_Vertical 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795F0-CC29-4073-8725-B2EEB574BF5C}"/>
              </a:ext>
            </a:extLst>
          </p:cNvPr>
          <p:cNvSpPr>
            <a:spLocks noGrp="1"/>
          </p:cNvSpPr>
          <p:nvPr>
            <p:ph type="title"/>
          </p:nvPr>
        </p:nvSpPr>
        <p:spPr/>
        <p:txBody>
          <a:bodyPr/>
          <a:lstStyle/>
          <a:p>
            <a:r>
              <a:rPr lang="en-US"/>
              <a:t>Click to edit Master title style</a:t>
            </a:r>
          </a:p>
        </p:txBody>
      </p:sp>
      <p:sp>
        <p:nvSpPr>
          <p:cNvPr id="7" name="Footer Placeholder 6">
            <a:extLst>
              <a:ext uri="{FF2B5EF4-FFF2-40B4-BE49-F238E27FC236}">
                <a16:creationId xmlns:a16="http://schemas.microsoft.com/office/drawing/2014/main" id="{416B9CB5-C299-4167-89A7-2CB015759546}"/>
              </a:ext>
            </a:extLst>
          </p:cNvPr>
          <p:cNvSpPr>
            <a:spLocks noGrp="1"/>
          </p:cNvSpPr>
          <p:nvPr>
            <p:ph type="ftr" sz="quarter" idx="10"/>
          </p:nvPr>
        </p:nvSpPr>
        <p:spPr>
          <a:xfrm>
            <a:off x="461869" y="6331243"/>
            <a:ext cx="6297612" cy="365125"/>
          </a:xfrm>
          <a:prstGeom prst="rect">
            <a:avLst/>
          </a:prstGeom>
        </p:spPr>
        <p:txBody>
          <a:bodyPr/>
          <a:lstStyle/>
          <a:p>
            <a:endParaRPr lang="en-US" dirty="0"/>
          </a:p>
        </p:txBody>
      </p:sp>
    </p:spTree>
    <p:extLst>
      <p:ext uri="{BB962C8B-B14F-4D97-AF65-F5344CB8AC3E}">
        <p14:creationId xmlns:p14="http://schemas.microsoft.com/office/powerpoint/2010/main" val="3053393996"/>
      </p:ext>
    </p:extLst>
  </p:cSld>
  <p:clrMapOvr>
    <a:masterClrMapping/>
  </p:clrMapOvr>
  <p:extLst>
    <p:ext uri="{DCECCB84-F9BA-43D5-87BE-67443E8EF086}">
      <p15:sldGuideLst xmlns:p15="http://schemas.microsoft.com/office/powerpoint/2012/main">
        <p15:guide id="1" orient="horz" pos="1056">
          <p15:clr>
            <a:srgbClr val="FBAE40"/>
          </p15:clr>
        </p15:guide>
        <p15:guide id="2" pos="288">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3_Vertical 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795F0-CC29-4073-8725-B2EEB574BF5C}"/>
              </a:ext>
            </a:extLst>
          </p:cNvPr>
          <p:cNvSpPr>
            <a:spLocks noGrp="1"/>
          </p:cNvSpPr>
          <p:nvPr>
            <p:ph type="title"/>
          </p:nvPr>
        </p:nvSpPr>
        <p:spPr/>
        <p:txBody>
          <a:bodyPr/>
          <a:lstStyle/>
          <a:p>
            <a:r>
              <a:rPr lang="en-US"/>
              <a:t>Click to edit Master title style</a:t>
            </a:r>
          </a:p>
        </p:txBody>
      </p:sp>
      <p:sp>
        <p:nvSpPr>
          <p:cNvPr id="7" name="Footer Placeholder 6">
            <a:extLst>
              <a:ext uri="{FF2B5EF4-FFF2-40B4-BE49-F238E27FC236}">
                <a16:creationId xmlns:a16="http://schemas.microsoft.com/office/drawing/2014/main" id="{416B9CB5-C299-4167-89A7-2CB015759546}"/>
              </a:ext>
            </a:extLst>
          </p:cNvPr>
          <p:cNvSpPr>
            <a:spLocks noGrp="1"/>
          </p:cNvSpPr>
          <p:nvPr>
            <p:ph type="ftr" sz="quarter" idx="10"/>
          </p:nvPr>
        </p:nvSpPr>
        <p:spPr>
          <a:xfrm>
            <a:off x="461869" y="6331243"/>
            <a:ext cx="6297612" cy="365125"/>
          </a:xfrm>
          <a:prstGeom prst="rect">
            <a:avLst/>
          </a:prstGeom>
        </p:spPr>
        <p:txBody>
          <a:bodyPr/>
          <a:lstStyle/>
          <a:p>
            <a:endParaRPr lang="en-US" dirty="0"/>
          </a:p>
        </p:txBody>
      </p:sp>
    </p:spTree>
    <p:extLst>
      <p:ext uri="{BB962C8B-B14F-4D97-AF65-F5344CB8AC3E}">
        <p14:creationId xmlns:p14="http://schemas.microsoft.com/office/powerpoint/2010/main" val="1421192968"/>
      </p:ext>
    </p:extLst>
  </p:cSld>
  <p:clrMapOvr>
    <a:masterClrMapping/>
  </p:clrMapOvr>
  <p:extLst>
    <p:ext uri="{DCECCB84-F9BA-43D5-87BE-67443E8EF086}">
      <p15:sldGuideLst xmlns:p15="http://schemas.microsoft.com/office/powerpoint/2012/main">
        <p15:guide id="1" orient="horz" pos="1056">
          <p15:clr>
            <a:srgbClr val="FBAE40"/>
          </p15:clr>
        </p15:guide>
        <p15:guide id="2" pos="288">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4_Vertical 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795F0-CC29-4073-8725-B2EEB574BF5C}"/>
              </a:ext>
            </a:extLst>
          </p:cNvPr>
          <p:cNvSpPr>
            <a:spLocks noGrp="1"/>
          </p:cNvSpPr>
          <p:nvPr>
            <p:ph type="title"/>
          </p:nvPr>
        </p:nvSpPr>
        <p:spPr/>
        <p:txBody>
          <a:bodyPr/>
          <a:lstStyle/>
          <a:p>
            <a:r>
              <a:rPr lang="en-US"/>
              <a:t>Click to edit Master title style</a:t>
            </a:r>
          </a:p>
        </p:txBody>
      </p:sp>
      <p:sp>
        <p:nvSpPr>
          <p:cNvPr id="7" name="Footer Placeholder 6">
            <a:extLst>
              <a:ext uri="{FF2B5EF4-FFF2-40B4-BE49-F238E27FC236}">
                <a16:creationId xmlns:a16="http://schemas.microsoft.com/office/drawing/2014/main" id="{416B9CB5-C299-4167-89A7-2CB015759546}"/>
              </a:ext>
            </a:extLst>
          </p:cNvPr>
          <p:cNvSpPr>
            <a:spLocks noGrp="1"/>
          </p:cNvSpPr>
          <p:nvPr>
            <p:ph type="ftr" sz="quarter" idx="10"/>
          </p:nvPr>
        </p:nvSpPr>
        <p:spPr>
          <a:xfrm>
            <a:off x="461869" y="6331243"/>
            <a:ext cx="6297612" cy="365125"/>
          </a:xfrm>
          <a:prstGeom prst="rect">
            <a:avLst/>
          </a:prstGeom>
        </p:spPr>
        <p:txBody>
          <a:bodyPr/>
          <a:lstStyle/>
          <a:p>
            <a:endParaRPr lang="en-US" dirty="0"/>
          </a:p>
        </p:txBody>
      </p:sp>
    </p:spTree>
    <p:extLst>
      <p:ext uri="{BB962C8B-B14F-4D97-AF65-F5344CB8AC3E}">
        <p14:creationId xmlns:p14="http://schemas.microsoft.com/office/powerpoint/2010/main" val="872103163"/>
      </p:ext>
    </p:extLst>
  </p:cSld>
  <p:clrMapOvr>
    <a:masterClrMapping/>
  </p:clrMapOvr>
  <p:extLst>
    <p:ext uri="{DCECCB84-F9BA-43D5-87BE-67443E8EF086}">
      <p15:sldGuideLst xmlns:p15="http://schemas.microsoft.com/office/powerpoint/2012/main">
        <p15:guide id="1" orient="horz" pos="1056">
          <p15:clr>
            <a:srgbClr val="FBAE40"/>
          </p15:clr>
        </p15:guide>
        <p15:guide id="2" pos="288">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5_Vertical 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795F0-CC29-4073-8725-B2EEB574BF5C}"/>
              </a:ext>
            </a:extLst>
          </p:cNvPr>
          <p:cNvSpPr>
            <a:spLocks noGrp="1"/>
          </p:cNvSpPr>
          <p:nvPr>
            <p:ph type="title"/>
          </p:nvPr>
        </p:nvSpPr>
        <p:spPr/>
        <p:txBody>
          <a:bodyPr/>
          <a:lstStyle/>
          <a:p>
            <a:r>
              <a:rPr lang="en-US"/>
              <a:t>Click to edit Master title style</a:t>
            </a:r>
          </a:p>
        </p:txBody>
      </p:sp>
      <p:sp>
        <p:nvSpPr>
          <p:cNvPr id="7" name="Footer Placeholder 6">
            <a:extLst>
              <a:ext uri="{FF2B5EF4-FFF2-40B4-BE49-F238E27FC236}">
                <a16:creationId xmlns:a16="http://schemas.microsoft.com/office/drawing/2014/main" id="{416B9CB5-C299-4167-89A7-2CB015759546}"/>
              </a:ext>
            </a:extLst>
          </p:cNvPr>
          <p:cNvSpPr>
            <a:spLocks noGrp="1"/>
          </p:cNvSpPr>
          <p:nvPr>
            <p:ph type="ftr" sz="quarter" idx="10"/>
          </p:nvPr>
        </p:nvSpPr>
        <p:spPr>
          <a:xfrm>
            <a:off x="461869" y="6331243"/>
            <a:ext cx="6297612" cy="365125"/>
          </a:xfrm>
          <a:prstGeom prst="rect">
            <a:avLst/>
          </a:prstGeom>
        </p:spPr>
        <p:txBody>
          <a:bodyPr/>
          <a:lstStyle/>
          <a:p>
            <a:endParaRPr lang="en-US" dirty="0"/>
          </a:p>
        </p:txBody>
      </p:sp>
    </p:spTree>
    <p:extLst>
      <p:ext uri="{BB962C8B-B14F-4D97-AF65-F5344CB8AC3E}">
        <p14:creationId xmlns:p14="http://schemas.microsoft.com/office/powerpoint/2010/main" val="687986141"/>
      </p:ext>
    </p:extLst>
  </p:cSld>
  <p:clrMapOvr>
    <a:masterClrMapping/>
  </p:clrMapOvr>
  <p:extLst>
    <p:ext uri="{DCECCB84-F9BA-43D5-87BE-67443E8EF086}">
      <p15:sldGuideLst xmlns:p15="http://schemas.microsoft.com/office/powerpoint/2012/main">
        <p15:guide id="1" orient="horz" pos="1056">
          <p15:clr>
            <a:srgbClr val="FBAE40"/>
          </p15:clr>
        </p15:guide>
        <p15:guide id="2" pos="288">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6_Vertical 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795F0-CC29-4073-8725-B2EEB574BF5C}"/>
              </a:ext>
            </a:extLst>
          </p:cNvPr>
          <p:cNvSpPr>
            <a:spLocks noGrp="1"/>
          </p:cNvSpPr>
          <p:nvPr>
            <p:ph type="title"/>
          </p:nvPr>
        </p:nvSpPr>
        <p:spPr/>
        <p:txBody>
          <a:bodyPr/>
          <a:lstStyle/>
          <a:p>
            <a:r>
              <a:rPr lang="en-US"/>
              <a:t>Click to edit Master title style</a:t>
            </a:r>
          </a:p>
        </p:txBody>
      </p:sp>
      <p:sp>
        <p:nvSpPr>
          <p:cNvPr id="7" name="Footer Placeholder 6">
            <a:extLst>
              <a:ext uri="{FF2B5EF4-FFF2-40B4-BE49-F238E27FC236}">
                <a16:creationId xmlns:a16="http://schemas.microsoft.com/office/drawing/2014/main" id="{416B9CB5-C299-4167-89A7-2CB015759546}"/>
              </a:ext>
            </a:extLst>
          </p:cNvPr>
          <p:cNvSpPr>
            <a:spLocks noGrp="1"/>
          </p:cNvSpPr>
          <p:nvPr>
            <p:ph type="ftr" sz="quarter" idx="10"/>
          </p:nvPr>
        </p:nvSpPr>
        <p:spPr>
          <a:xfrm>
            <a:off x="461869" y="6331243"/>
            <a:ext cx="6297612" cy="365125"/>
          </a:xfrm>
          <a:prstGeom prst="rect">
            <a:avLst/>
          </a:prstGeom>
        </p:spPr>
        <p:txBody>
          <a:bodyPr/>
          <a:lstStyle/>
          <a:p>
            <a:endParaRPr lang="en-US" dirty="0"/>
          </a:p>
        </p:txBody>
      </p:sp>
    </p:spTree>
    <p:extLst>
      <p:ext uri="{BB962C8B-B14F-4D97-AF65-F5344CB8AC3E}">
        <p14:creationId xmlns:p14="http://schemas.microsoft.com/office/powerpoint/2010/main" val="3078964553"/>
      </p:ext>
    </p:extLst>
  </p:cSld>
  <p:clrMapOvr>
    <a:masterClrMapping/>
  </p:clrMapOvr>
  <p:extLst>
    <p:ext uri="{DCECCB84-F9BA-43D5-87BE-67443E8EF086}">
      <p15:sldGuideLst xmlns:p15="http://schemas.microsoft.com/office/powerpoint/2012/main">
        <p15:guide id="1" orient="horz" pos="1056">
          <p15:clr>
            <a:srgbClr val="FBAE40"/>
          </p15:clr>
        </p15:guide>
        <p15:guide id="2" pos="288">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7_Vertical 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795F0-CC29-4073-8725-B2EEB574BF5C}"/>
              </a:ext>
            </a:extLst>
          </p:cNvPr>
          <p:cNvSpPr>
            <a:spLocks noGrp="1"/>
          </p:cNvSpPr>
          <p:nvPr>
            <p:ph type="title"/>
          </p:nvPr>
        </p:nvSpPr>
        <p:spPr/>
        <p:txBody>
          <a:bodyPr/>
          <a:lstStyle/>
          <a:p>
            <a:r>
              <a:rPr lang="en-US"/>
              <a:t>Click to edit Master title style</a:t>
            </a:r>
          </a:p>
        </p:txBody>
      </p:sp>
      <p:sp>
        <p:nvSpPr>
          <p:cNvPr id="7" name="Footer Placeholder 6">
            <a:extLst>
              <a:ext uri="{FF2B5EF4-FFF2-40B4-BE49-F238E27FC236}">
                <a16:creationId xmlns:a16="http://schemas.microsoft.com/office/drawing/2014/main" id="{416B9CB5-C299-4167-89A7-2CB015759546}"/>
              </a:ext>
            </a:extLst>
          </p:cNvPr>
          <p:cNvSpPr>
            <a:spLocks noGrp="1"/>
          </p:cNvSpPr>
          <p:nvPr>
            <p:ph type="ftr" sz="quarter" idx="10"/>
          </p:nvPr>
        </p:nvSpPr>
        <p:spPr>
          <a:xfrm>
            <a:off x="461869" y="6331243"/>
            <a:ext cx="6297612" cy="365125"/>
          </a:xfrm>
          <a:prstGeom prst="rect">
            <a:avLst/>
          </a:prstGeom>
        </p:spPr>
        <p:txBody>
          <a:bodyPr/>
          <a:lstStyle/>
          <a:p>
            <a:endParaRPr lang="en-US" dirty="0"/>
          </a:p>
        </p:txBody>
      </p:sp>
    </p:spTree>
    <p:extLst>
      <p:ext uri="{BB962C8B-B14F-4D97-AF65-F5344CB8AC3E}">
        <p14:creationId xmlns:p14="http://schemas.microsoft.com/office/powerpoint/2010/main" val="3330307379"/>
      </p:ext>
    </p:extLst>
  </p:cSld>
  <p:clrMapOvr>
    <a:masterClrMapping/>
  </p:clrMapOvr>
  <p:extLst>
    <p:ext uri="{DCECCB84-F9BA-43D5-87BE-67443E8EF086}">
      <p15:sldGuideLst xmlns:p15="http://schemas.microsoft.com/office/powerpoint/2012/main">
        <p15:guide id="1" orient="horz" pos="1056">
          <p15:clr>
            <a:srgbClr val="FBAE40"/>
          </p15:clr>
        </p15:guide>
        <p15:guide id="2" pos="288">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8_Vertical 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795F0-CC29-4073-8725-B2EEB574BF5C}"/>
              </a:ext>
            </a:extLst>
          </p:cNvPr>
          <p:cNvSpPr>
            <a:spLocks noGrp="1"/>
          </p:cNvSpPr>
          <p:nvPr>
            <p:ph type="title"/>
          </p:nvPr>
        </p:nvSpPr>
        <p:spPr/>
        <p:txBody>
          <a:bodyPr/>
          <a:lstStyle/>
          <a:p>
            <a:r>
              <a:rPr lang="en-US"/>
              <a:t>Click to edit Master title style</a:t>
            </a:r>
          </a:p>
        </p:txBody>
      </p:sp>
      <p:sp>
        <p:nvSpPr>
          <p:cNvPr id="7" name="Footer Placeholder 6">
            <a:extLst>
              <a:ext uri="{FF2B5EF4-FFF2-40B4-BE49-F238E27FC236}">
                <a16:creationId xmlns:a16="http://schemas.microsoft.com/office/drawing/2014/main" id="{416B9CB5-C299-4167-89A7-2CB015759546}"/>
              </a:ext>
            </a:extLst>
          </p:cNvPr>
          <p:cNvSpPr>
            <a:spLocks noGrp="1"/>
          </p:cNvSpPr>
          <p:nvPr>
            <p:ph type="ftr" sz="quarter" idx="10"/>
          </p:nvPr>
        </p:nvSpPr>
        <p:spPr>
          <a:xfrm>
            <a:off x="461869" y="6331243"/>
            <a:ext cx="6297612" cy="365125"/>
          </a:xfrm>
          <a:prstGeom prst="rect">
            <a:avLst/>
          </a:prstGeom>
        </p:spPr>
        <p:txBody>
          <a:bodyPr/>
          <a:lstStyle/>
          <a:p>
            <a:endParaRPr lang="en-US" dirty="0"/>
          </a:p>
        </p:txBody>
      </p:sp>
    </p:spTree>
    <p:extLst>
      <p:ext uri="{BB962C8B-B14F-4D97-AF65-F5344CB8AC3E}">
        <p14:creationId xmlns:p14="http://schemas.microsoft.com/office/powerpoint/2010/main" val="3112722888"/>
      </p:ext>
    </p:extLst>
  </p:cSld>
  <p:clrMapOvr>
    <a:masterClrMapping/>
  </p:clrMapOvr>
  <p:extLst>
    <p:ext uri="{DCECCB84-F9BA-43D5-87BE-67443E8EF086}">
      <p15:sldGuideLst xmlns:p15="http://schemas.microsoft.com/office/powerpoint/2012/main">
        <p15:guide id="1" orient="horz" pos="1056">
          <p15:clr>
            <a:srgbClr val="FBAE40"/>
          </p15:clr>
        </p15:guide>
        <p15:guide id="2" pos="288">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9_Vertical 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795F0-CC29-4073-8725-B2EEB574BF5C}"/>
              </a:ext>
            </a:extLst>
          </p:cNvPr>
          <p:cNvSpPr>
            <a:spLocks noGrp="1"/>
          </p:cNvSpPr>
          <p:nvPr>
            <p:ph type="title"/>
          </p:nvPr>
        </p:nvSpPr>
        <p:spPr/>
        <p:txBody>
          <a:bodyPr/>
          <a:lstStyle/>
          <a:p>
            <a:r>
              <a:rPr lang="en-US"/>
              <a:t>Click to edit Master title style</a:t>
            </a:r>
          </a:p>
        </p:txBody>
      </p:sp>
      <p:sp>
        <p:nvSpPr>
          <p:cNvPr id="7" name="Footer Placeholder 6">
            <a:extLst>
              <a:ext uri="{FF2B5EF4-FFF2-40B4-BE49-F238E27FC236}">
                <a16:creationId xmlns:a16="http://schemas.microsoft.com/office/drawing/2014/main" id="{416B9CB5-C299-4167-89A7-2CB015759546}"/>
              </a:ext>
            </a:extLst>
          </p:cNvPr>
          <p:cNvSpPr>
            <a:spLocks noGrp="1"/>
          </p:cNvSpPr>
          <p:nvPr>
            <p:ph type="ftr" sz="quarter" idx="10"/>
          </p:nvPr>
        </p:nvSpPr>
        <p:spPr>
          <a:xfrm>
            <a:off x="461869" y="6331243"/>
            <a:ext cx="6297612" cy="365125"/>
          </a:xfrm>
          <a:prstGeom prst="rect">
            <a:avLst/>
          </a:prstGeom>
        </p:spPr>
        <p:txBody>
          <a:bodyPr/>
          <a:lstStyle/>
          <a:p>
            <a:endParaRPr lang="en-US" dirty="0"/>
          </a:p>
        </p:txBody>
      </p:sp>
    </p:spTree>
    <p:extLst>
      <p:ext uri="{BB962C8B-B14F-4D97-AF65-F5344CB8AC3E}">
        <p14:creationId xmlns:p14="http://schemas.microsoft.com/office/powerpoint/2010/main" val="1867464312"/>
      </p:ext>
    </p:extLst>
  </p:cSld>
  <p:clrMapOvr>
    <a:masterClrMapping/>
  </p:clrMapOvr>
  <p:extLst>
    <p:ext uri="{DCECCB84-F9BA-43D5-87BE-67443E8EF086}">
      <p15:sldGuideLst xmlns:p15="http://schemas.microsoft.com/office/powerpoint/2012/main">
        <p15:guide id="1" orient="horz" pos="1056">
          <p15:clr>
            <a:srgbClr val="FBAE40"/>
          </p15:clr>
        </p15:guide>
        <p15:guide id="2" pos="288">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0_Vertical 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795F0-CC29-4073-8725-B2EEB574BF5C}"/>
              </a:ext>
            </a:extLst>
          </p:cNvPr>
          <p:cNvSpPr>
            <a:spLocks noGrp="1"/>
          </p:cNvSpPr>
          <p:nvPr>
            <p:ph type="title"/>
          </p:nvPr>
        </p:nvSpPr>
        <p:spPr/>
        <p:txBody>
          <a:bodyPr/>
          <a:lstStyle/>
          <a:p>
            <a:r>
              <a:rPr lang="en-US"/>
              <a:t>Click to edit Master title style</a:t>
            </a:r>
          </a:p>
        </p:txBody>
      </p:sp>
      <p:sp>
        <p:nvSpPr>
          <p:cNvPr id="7" name="Footer Placeholder 6">
            <a:extLst>
              <a:ext uri="{FF2B5EF4-FFF2-40B4-BE49-F238E27FC236}">
                <a16:creationId xmlns:a16="http://schemas.microsoft.com/office/drawing/2014/main" id="{416B9CB5-C299-4167-89A7-2CB015759546}"/>
              </a:ext>
            </a:extLst>
          </p:cNvPr>
          <p:cNvSpPr>
            <a:spLocks noGrp="1"/>
          </p:cNvSpPr>
          <p:nvPr>
            <p:ph type="ftr" sz="quarter" idx="10"/>
          </p:nvPr>
        </p:nvSpPr>
        <p:spPr>
          <a:xfrm>
            <a:off x="461869" y="6331243"/>
            <a:ext cx="6297612" cy="365125"/>
          </a:xfrm>
          <a:prstGeom prst="rect">
            <a:avLst/>
          </a:prstGeom>
        </p:spPr>
        <p:txBody>
          <a:bodyPr/>
          <a:lstStyle/>
          <a:p>
            <a:endParaRPr lang="en-US" dirty="0"/>
          </a:p>
        </p:txBody>
      </p:sp>
    </p:spTree>
    <p:extLst>
      <p:ext uri="{BB962C8B-B14F-4D97-AF65-F5344CB8AC3E}">
        <p14:creationId xmlns:p14="http://schemas.microsoft.com/office/powerpoint/2010/main" val="1027222182"/>
      </p:ext>
    </p:extLst>
  </p:cSld>
  <p:clrMapOvr>
    <a:masterClrMapping/>
  </p:clrMapOvr>
  <p:extLst>
    <p:ext uri="{DCECCB84-F9BA-43D5-87BE-67443E8EF086}">
      <p15:sldGuideLst xmlns:p15="http://schemas.microsoft.com/office/powerpoint/2012/main">
        <p15:guide id="1" orient="horz" pos="1056">
          <p15:clr>
            <a:srgbClr val="FBAE40"/>
          </p15:clr>
        </p15:guide>
        <p15:guide id="2" pos="288">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1_Vertical 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795F0-CC29-4073-8725-B2EEB574BF5C}"/>
              </a:ext>
            </a:extLst>
          </p:cNvPr>
          <p:cNvSpPr>
            <a:spLocks noGrp="1"/>
          </p:cNvSpPr>
          <p:nvPr>
            <p:ph type="title"/>
          </p:nvPr>
        </p:nvSpPr>
        <p:spPr/>
        <p:txBody>
          <a:bodyPr/>
          <a:lstStyle/>
          <a:p>
            <a:r>
              <a:rPr lang="en-US"/>
              <a:t>Click to edit Master title style</a:t>
            </a:r>
          </a:p>
        </p:txBody>
      </p:sp>
      <p:sp>
        <p:nvSpPr>
          <p:cNvPr id="7" name="Footer Placeholder 6">
            <a:extLst>
              <a:ext uri="{FF2B5EF4-FFF2-40B4-BE49-F238E27FC236}">
                <a16:creationId xmlns:a16="http://schemas.microsoft.com/office/drawing/2014/main" id="{416B9CB5-C299-4167-89A7-2CB015759546}"/>
              </a:ext>
            </a:extLst>
          </p:cNvPr>
          <p:cNvSpPr>
            <a:spLocks noGrp="1"/>
          </p:cNvSpPr>
          <p:nvPr>
            <p:ph type="ftr" sz="quarter" idx="10"/>
          </p:nvPr>
        </p:nvSpPr>
        <p:spPr>
          <a:xfrm>
            <a:off x="461869" y="6331243"/>
            <a:ext cx="6297612" cy="365125"/>
          </a:xfrm>
          <a:prstGeom prst="rect">
            <a:avLst/>
          </a:prstGeom>
        </p:spPr>
        <p:txBody>
          <a:bodyPr/>
          <a:lstStyle/>
          <a:p>
            <a:endParaRPr lang="en-US" dirty="0"/>
          </a:p>
        </p:txBody>
      </p:sp>
    </p:spTree>
    <p:extLst>
      <p:ext uri="{BB962C8B-B14F-4D97-AF65-F5344CB8AC3E}">
        <p14:creationId xmlns:p14="http://schemas.microsoft.com/office/powerpoint/2010/main" val="2901509380"/>
      </p:ext>
    </p:extLst>
  </p:cSld>
  <p:clrMapOvr>
    <a:masterClrMapping/>
  </p:clrMapOvr>
  <p:extLst>
    <p:ext uri="{DCECCB84-F9BA-43D5-87BE-67443E8EF086}">
      <p15:sldGuideLst xmlns:p15="http://schemas.microsoft.com/office/powerpoint/2012/main">
        <p15:guide id="1" orient="horz" pos="1056">
          <p15:clr>
            <a:srgbClr val="FBAE40"/>
          </p15:clr>
        </p15:guide>
        <p15:guide id="2" pos="288">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2_Vertical 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795F0-CC29-4073-8725-B2EEB574BF5C}"/>
              </a:ext>
            </a:extLst>
          </p:cNvPr>
          <p:cNvSpPr>
            <a:spLocks noGrp="1"/>
          </p:cNvSpPr>
          <p:nvPr>
            <p:ph type="title"/>
          </p:nvPr>
        </p:nvSpPr>
        <p:spPr/>
        <p:txBody>
          <a:bodyPr/>
          <a:lstStyle/>
          <a:p>
            <a:r>
              <a:rPr lang="en-US"/>
              <a:t>Click to edit Master title style</a:t>
            </a:r>
          </a:p>
        </p:txBody>
      </p:sp>
      <p:sp>
        <p:nvSpPr>
          <p:cNvPr id="7" name="Footer Placeholder 6">
            <a:extLst>
              <a:ext uri="{FF2B5EF4-FFF2-40B4-BE49-F238E27FC236}">
                <a16:creationId xmlns:a16="http://schemas.microsoft.com/office/drawing/2014/main" id="{416B9CB5-C299-4167-89A7-2CB015759546}"/>
              </a:ext>
            </a:extLst>
          </p:cNvPr>
          <p:cNvSpPr>
            <a:spLocks noGrp="1"/>
          </p:cNvSpPr>
          <p:nvPr>
            <p:ph type="ftr" sz="quarter" idx="10"/>
          </p:nvPr>
        </p:nvSpPr>
        <p:spPr>
          <a:xfrm>
            <a:off x="461869" y="6331243"/>
            <a:ext cx="6297612" cy="365125"/>
          </a:xfrm>
          <a:prstGeom prst="rect">
            <a:avLst/>
          </a:prstGeom>
        </p:spPr>
        <p:txBody>
          <a:bodyPr/>
          <a:lstStyle/>
          <a:p>
            <a:endParaRPr lang="en-US" dirty="0"/>
          </a:p>
        </p:txBody>
      </p:sp>
    </p:spTree>
    <p:extLst>
      <p:ext uri="{BB962C8B-B14F-4D97-AF65-F5344CB8AC3E}">
        <p14:creationId xmlns:p14="http://schemas.microsoft.com/office/powerpoint/2010/main" val="3825918026"/>
      </p:ext>
    </p:extLst>
  </p:cSld>
  <p:clrMapOvr>
    <a:masterClrMapping/>
  </p:clrMapOvr>
  <p:extLst>
    <p:ext uri="{DCECCB84-F9BA-43D5-87BE-67443E8EF086}">
      <p15:sldGuideLst xmlns:p15="http://schemas.microsoft.com/office/powerpoint/2012/main">
        <p15:guide id="1" orient="horz" pos="1056">
          <p15:clr>
            <a:srgbClr val="FBAE40"/>
          </p15:clr>
        </p15:guide>
        <p15:guide id="2" pos="288">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3_Vertical 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795F0-CC29-4073-8725-B2EEB574BF5C}"/>
              </a:ext>
            </a:extLst>
          </p:cNvPr>
          <p:cNvSpPr>
            <a:spLocks noGrp="1"/>
          </p:cNvSpPr>
          <p:nvPr>
            <p:ph type="title"/>
          </p:nvPr>
        </p:nvSpPr>
        <p:spPr/>
        <p:txBody>
          <a:bodyPr/>
          <a:lstStyle/>
          <a:p>
            <a:r>
              <a:rPr lang="en-US"/>
              <a:t>Click to edit Master title style</a:t>
            </a:r>
          </a:p>
        </p:txBody>
      </p:sp>
      <p:sp>
        <p:nvSpPr>
          <p:cNvPr id="7" name="Footer Placeholder 6">
            <a:extLst>
              <a:ext uri="{FF2B5EF4-FFF2-40B4-BE49-F238E27FC236}">
                <a16:creationId xmlns:a16="http://schemas.microsoft.com/office/drawing/2014/main" id="{416B9CB5-C299-4167-89A7-2CB015759546}"/>
              </a:ext>
            </a:extLst>
          </p:cNvPr>
          <p:cNvSpPr>
            <a:spLocks noGrp="1"/>
          </p:cNvSpPr>
          <p:nvPr>
            <p:ph type="ftr" sz="quarter" idx="10"/>
          </p:nvPr>
        </p:nvSpPr>
        <p:spPr>
          <a:xfrm>
            <a:off x="461869" y="6331243"/>
            <a:ext cx="6297612" cy="365125"/>
          </a:xfrm>
          <a:prstGeom prst="rect">
            <a:avLst/>
          </a:prstGeom>
        </p:spPr>
        <p:txBody>
          <a:bodyPr/>
          <a:lstStyle/>
          <a:p>
            <a:endParaRPr lang="en-US" dirty="0"/>
          </a:p>
        </p:txBody>
      </p:sp>
    </p:spTree>
    <p:extLst>
      <p:ext uri="{BB962C8B-B14F-4D97-AF65-F5344CB8AC3E}">
        <p14:creationId xmlns:p14="http://schemas.microsoft.com/office/powerpoint/2010/main" val="2351500771"/>
      </p:ext>
    </p:extLst>
  </p:cSld>
  <p:clrMapOvr>
    <a:masterClrMapping/>
  </p:clrMapOvr>
  <p:extLst>
    <p:ext uri="{DCECCB84-F9BA-43D5-87BE-67443E8EF086}">
      <p15:sldGuideLst xmlns:p15="http://schemas.microsoft.com/office/powerpoint/2012/main">
        <p15:guide id="1" orient="horz" pos="1056">
          <p15:clr>
            <a:srgbClr val="FBAE40"/>
          </p15:clr>
        </p15:guide>
        <p15:guide id="2" pos="288">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4_Vertical 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795F0-CC29-4073-8725-B2EEB574BF5C}"/>
              </a:ext>
            </a:extLst>
          </p:cNvPr>
          <p:cNvSpPr>
            <a:spLocks noGrp="1"/>
          </p:cNvSpPr>
          <p:nvPr>
            <p:ph type="title"/>
          </p:nvPr>
        </p:nvSpPr>
        <p:spPr/>
        <p:txBody>
          <a:bodyPr/>
          <a:lstStyle/>
          <a:p>
            <a:r>
              <a:rPr lang="en-US"/>
              <a:t>Click to edit Master title style</a:t>
            </a:r>
          </a:p>
        </p:txBody>
      </p:sp>
      <p:sp>
        <p:nvSpPr>
          <p:cNvPr id="7" name="Footer Placeholder 6">
            <a:extLst>
              <a:ext uri="{FF2B5EF4-FFF2-40B4-BE49-F238E27FC236}">
                <a16:creationId xmlns:a16="http://schemas.microsoft.com/office/drawing/2014/main" id="{416B9CB5-C299-4167-89A7-2CB015759546}"/>
              </a:ext>
            </a:extLst>
          </p:cNvPr>
          <p:cNvSpPr>
            <a:spLocks noGrp="1"/>
          </p:cNvSpPr>
          <p:nvPr>
            <p:ph type="ftr" sz="quarter" idx="10"/>
          </p:nvPr>
        </p:nvSpPr>
        <p:spPr>
          <a:xfrm>
            <a:off x="461869" y="6331243"/>
            <a:ext cx="6297612" cy="365125"/>
          </a:xfrm>
          <a:prstGeom prst="rect">
            <a:avLst/>
          </a:prstGeom>
        </p:spPr>
        <p:txBody>
          <a:bodyPr/>
          <a:lstStyle/>
          <a:p>
            <a:endParaRPr lang="en-US" dirty="0"/>
          </a:p>
        </p:txBody>
      </p:sp>
    </p:spTree>
    <p:extLst>
      <p:ext uri="{BB962C8B-B14F-4D97-AF65-F5344CB8AC3E}">
        <p14:creationId xmlns:p14="http://schemas.microsoft.com/office/powerpoint/2010/main" val="3460925519"/>
      </p:ext>
    </p:extLst>
  </p:cSld>
  <p:clrMapOvr>
    <a:masterClrMapping/>
  </p:clrMapOvr>
  <p:extLst>
    <p:ext uri="{DCECCB84-F9BA-43D5-87BE-67443E8EF086}">
      <p15:sldGuideLst xmlns:p15="http://schemas.microsoft.com/office/powerpoint/2012/main">
        <p15:guide id="1" orient="horz" pos="1056">
          <p15:clr>
            <a:srgbClr val="FBAE40"/>
          </p15:clr>
        </p15:guide>
        <p15:guide id="2" pos="288">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5_Vertical 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795F0-CC29-4073-8725-B2EEB574BF5C}"/>
              </a:ext>
            </a:extLst>
          </p:cNvPr>
          <p:cNvSpPr>
            <a:spLocks noGrp="1"/>
          </p:cNvSpPr>
          <p:nvPr>
            <p:ph type="title"/>
          </p:nvPr>
        </p:nvSpPr>
        <p:spPr/>
        <p:txBody>
          <a:bodyPr/>
          <a:lstStyle/>
          <a:p>
            <a:r>
              <a:rPr lang="en-US"/>
              <a:t>Click to edit Master title style</a:t>
            </a:r>
          </a:p>
        </p:txBody>
      </p:sp>
      <p:sp>
        <p:nvSpPr>
          <p:cNvPr id="7" name="Footer Placeholder 6">
            <a:extLst>
              <a:ext uri="{FF2B5EF4-FFF2-40B4-BE49-F238E27FC236}">
                <a16:creationId xmlns:a16="http://schemas.microsoft.com/office/drawing/2014/main" id="{416B9CB5-C299-4167-89A7-2CB015759546}"/>
              </a:ext>
            </a:extLst>
          </p:cNvPr>
          <p:cNvSpPr>
            <a:spLocks noGrp="1"/>
          </p:cNvSpPr>
          <p:nvPr>
            <p:ph type="ftr" sz="quarter" idx="10"/>
          </p:nvPr>
        </p:nvSpPr>
        <p:spPr>
          <a:xfrm>
            <a:off x="461869" y="6331243"/>
            <a:ext cx="6297612" cy="365125"/>
          </a:xfrm>
          <a:prstGeom prst="rect">
            <a:avLst/>
          </a:prstGeom>
        </p:spPr>
        <p:txBody>
          <a:bodyPr/>
          <a:lstStyle/>
          <a:p>
            <a:endParaRPr lang="en-US" dirty="0"/>
          </a:p>
        </p:txBody>
      </p:sp>
    </p:spTree>
    <p:extLst>
      <p:ext uri="{BB962C8B-B14F-4D97-AF65-F5344CB8AC3E}">
        <p14:creationId xmlns:p14="http://schemas.microsoft.com/office/powerpoint/2010/main" val="3200366329"/>
      </p:ext>
    </p:extLst>
  </p:cSld>
  <p:clrMapOvr>
    <a:masterClrMapping/>
  </p:clrMapOvr>
  <p:extLst>
    <p:ext uri="{DCECCB84-F9BA-43D5-87BE-67443E8EF086}">
      <p15:sldGuideLst xmlns:p15="http://schemas.microsoft.com/office/powerpoint/2012/main">
        <p15:guide id="1" orient="horz" pos="1056">
          <p15:clr>
            <a:srgbClr val="FBAE40"/>
          </p15:clr>
        </p15:guide>
        <p15:guide id="2" pos="288">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6_Vertical 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795F0-CC29-4073-8725-B2EEB574BF5C}"/>
              </a:ext>
            </a:extLst>
          </p:cNvPr>
          <p:cNvSpPr>
            <a:spLocks noGrp="1"/>
          </p:cNvSpPr>
          <p:nvPr>
            <p:ph type="title"/>
          </p:nvPr>
        </p:nvSpPr>
        <p:spPr/>
        <p:txBody>
          <a:bodyPr/>
          <a:lstStyle/>
          <a:p>
            <a:r>
              <a:rPr lang="en-US"/>
              <a:t>Click to edit Master title style</a:t>
            </a:r>
          </a:p>
        </p:txBody>
      </p:sp>
      <p:sp>
        <p:nvSpPr>
          <p:cNvPr id="7" name="Footer Placeholder 6">
            <a:extLst>
              <a:ext uri="{FF2B5EF4-FFF2-40B4-BE49-F238E27FC236}">
                <a16:creationId xmlns:a16="http://schemas.microsoft.com/office/drawing/2014/main" id="{416B9CB5-C299-4167-89A7-2CB015759546}"/>
              </a:ext>
            </a:extLst>
          </p:cNvPr>
          <p:cNvSpPr>
            <a:spLocks noGrp="1"/>
          </p:cNvSpPr>
          <p:nvPr>
            <p:ph type="ftr" sz="quarter" idx="10"/>
          </p:nvPr>
        </p:nvSpPr>
        <p:spPr>
          <a:xfrm>
            <a:off x="461869" y="6331243"/>
            <a:ext cx="6297612" cy="365125"/>
          </a:xfrm>
          <a:prstGeom prst="rect">
            <a:avLst/>
          </a:prstGeom>
        </p:spPr>
        <p:txBody>
          <a:bodyPr/>
          <a:lstStyle/>
          <a:p>
            <a:endParaRPr lang="en-US" dirty="0"/>
          </a:p>
        </p:txBody>
      </p:sp>
    </p:spTree>
    <p:extLst>
      <p:ext uri="{BB962C8B-B14F-4D97-AF65-F5344CB8AC3E}">
        <p14:creationId xmlns:p14="http://schemas.microsoft.com/office/powerpoint/2010/main" val="372112296"/>
      </p:ext>
    </p:extLst>
  </p:cSld>
  <p:clrMapOvr>
    <a:masterClrMapping/>
  </p:clrMapOvr>
  <p:extLst>
    <p:ext uri="{DCECCB84-F9BA-43D5-87BE-67443E8EF086}">
      <p15:sldGuideLst xmlns:p15="http://schemas.microsoft.com/office/powerpoint/2012/main">
        <p15:guide id="1" orient="horz" pos="1056">
          <p15:clr>
            <a:srgbClr val="FBAE40"/>
          </p15:clr>
        </p15:guide>
        <p15:guide id="2" pos="288">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7_Vertical 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795F0-CC29-4073-8725-B2EEB574BF5C}"/>
              </a:ext>
            </a:extLst>
          </p:cNvPr>
          <p:cNvSpPr>
            <a:spLocks noGrp="1"/>
          </p:cNvSpPr>
          <p:nvPr>
            <p:ph type="title"/>
          </p:nvPr>
        </p:nvSpPr>
        <p:spPr/>
        <p:txBody>
          <a:bodyPr/>
          <a:lstStyle/>
          <a:p>
            <a:r>
              <a:rPr lang="en-US"/>
              <a:t>Click to edit Master title style</a:t>
            </a:r>
          </a:p>
        </p:txBody>
      </p:sp>
      <p:sp>
        <p:nvSpPr>
          <p:cNvPr id="7" name="Footer Placeholder 6">
            <a:extLst>
              <a:ext uri="{FF2B5EF4-FFF2-40B4-BE49-F238E27FC236}">
                <a16:creationId xmlns:a16="http://schemas.microsoft.com/office/drawing/2014/main" id="{416B9CB5-C299-4167-89A7-2CB015759546}"/>
              </a:ext>
            </a:extLst>
          </p:cNvPr>
          <p:cNvSpPr>
            <a:spLocks noGrp="1"/>
          </p:cNvSpPr>
          <p:nvPr>
            <p:ph type="ftr" sz="quarter" idx="10"/>
          </p:nvPr>
        </p:nvSpPr>
        <p:spPr>
          <a:xfrm>
            <a:off x="461869" y="6331243"/>
            <a:ext cx="6297612" cy="365125"/>
          </a:xfrm>
          <a:prstGeom prst="rect">
            <a:avLst/>
          </a:prstGeom>
        </p:spPr>
        <p:txBody>
          <a:bodyPr/>
          <a:lstStyle/>
          <a:p>
            <a:endParaRPr lang="en-US" dirty="0"/>
          </a:p>
        </p:txBody>
      </p:sp>
    </p:spTree>
    <p:extLst>
      <p:ext uri="{BB962C8B-B14F-4D97-AF65-F5344CB8AC3E}">
        <p14:creationId xmlns:p14="http://schemas.microsoft.com/office/powerpoint/2010/main" val="1987593124"/>
      </p:ext>
    </p:extLst>
  </p:cSld>
  <p:clrMapOvr>
    <a:masterClrMapping/>
  </p:clrMapOvr>
  <p:extLst>
    <p:ext uri="{DCECCB84-F9BA-43D5-87BE-67443E8EF086}">
      <p15:sldGuideLst xmlns:p15="http://schemas.microsoft.com/office/powerpoint/2012/main">
        <p15:guide id="1" orient="horz" pos="1056">
          <p15:clr>
            <a:srgbClr val="FBAE40"/>
          </p15:clr>
        </p15:guide>
        <p15:guide id="2" pos="288">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8_Vertical 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795F0-CC29-4073-8725-B2EEB574BF5C}"/>
              </a:ext>
            </a:extLst>
          </p:cNvPr>
          <p:cNvSpPr>
            <a:spLocks noGrp="1"/>
          </p:cNvSpPr>
          <p:nvPr>
            <p:ph type="title"/>
          </p:nvPr>
        </p:nvSpPr>
        <p:spPr/>
        <p:txBody>
          <a:bodyPr/>
          <a:lstStyle/>
          <a:p>
            <a:r>
              <a:rPr lang="en-US"/>
              <a:t>Click to edit Master title style</a:t>
            </a:r>
          </a:p>
        </p:txBody>
      </p:sp>
      <p:sp>
        <p:nvSpPr>
          <p:cNvPr id="7" name="Footer Placeholder 6">
            <a:extLst>
              <a:ext uri="{FF2B5EF4-FFF2-40B4-BE49-F238E27FC236}">
                <a16:creationId xmlns:a16="http://schemas.microsoft.com/office/drawing/2014/main" id="{416B9CB5-C299-4167-89A7-2CB015759546}"/>
              </a:ext>
            </a:extLst>
          </p:cNvPr>
          <p:cNvSpPr>
            <a:spLocks noGrp="1"/>
          </p:cNvSpPr>
          <p:nvPr>
            <p:ph type="ftr" sz="quarter" idx="10"/>
          </p:nvPr>
        </p:nvSpPr>
        <p:spPr>
          <a:xfrm>
            <a:off x="461869" y="6331243"/>
            <a:ext cx="6297612" cy="365125"/>
          </a:xfrm>
          <a:prstGeom prst="rect">
            <a:avLst/>
          </a:prstGeom>
        </p:spPr>
        <p:txBody>
          <a:bodyPr/>
          <a:lstStyle/>
          <a:p>
            <a:endParaRPr lang="en-US" dirty="0"/>
          </a:p>
        </p:txBody>
      </p:sp>
    </p:spTree>
    <p:extLst>
      <p:ext uri="{BB962C8B-B14F-4D97-AF65-F5344CB8AC3E}">
        <p14:creationId xmlns:p14="http://schemas.microsoft.com/office/powerpoint/2010/main" val="543334581"/>
      </p:ext>
    </p:extLst>
  </p:cSld>
  <p:clrMapOvr>
    <a:masterClrMapping/>
  </p:clrMapOvr>
  <p:extLst>
    <p:ext uri="{DCECCB84-F9BA-43D5-87BE-67443E8EF086}">
      <p15:sldGuideLst xmlns:p15="http://schemas.microsoft.com/office/powerpoint/2012/main">
        <p15:guide id="1" orient="horz" pos="1056">
          <p15:clr>
            <a:srgbClr val="FBAE40"/>
          </p15:clr>
        </p15:guide>
        <p15:guide id="2" pos="288">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9_Vertical 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795F0-CC29-4073-8725-B2EEB574BF5C}"/>
              </a:ext>
            </a:extLst>
          </p:cNvPr>
          <p:cNvSpPr>
            <a:spLocks noGrp="1"/>
          </p:cNvSpPr>
          <p:nvPr>
            <p:ph type="title"/>
          </p:nvPr>
        </p:nvSpPr>
        <p:spPr/>
        <p:txBody>
          <a:bodyPr/>
          <a:lstStyle/>
          <a:p>
            <a:r>
              <a:rPr lang="en-US"/>
              <a:t>Click to edit Master title style</a:t>
            </a:r>
          </a:p>
        </p:txBody>
      </p:sp>
      <p:sp>
        <p:nvSpPr>
          <p:cNvPr id="7" name="Footer Placeholder 6">
            <a:extLst>
              <a:ext uri="{FF2B5EF4-FFF2-40B4-BE49-F238E27FC236}">
                <a16:creationId xmlns:a16="http://schemas.microsoft.com/office/drawing/2014/main" id="{416B9CB5-C299-4167-89A7-2CB015759546}"/>
              </a:ext>
            </a:extLst>
          </p:cNvPr>
          <p:cNvSpPr>
            <a:spLocks noGrp="1"/>
          </p:cNvSpPr>
          <p:nvPr>
            <p:ph type="ftr" sz="quarter" idx="10"/>
          </p:nvPr>
        </p:nvSpPr>
        <p:spPr>
          <a:xfrm>
            <a:off x="461869" y="6331243"/>
            <a:ext cx="6297612" cy="365125"/>
          </a:xfrm>
          <a:prstGeom prst="rect">
            <a:avLst/>
          </a:prstGeom>
        </p:spPr>
        <p:txBody>
          <a:bodyPr/>
          <a:lstStyle/>
          <a:p>
            <a:endParaRPr lang="en-US" dirty="0"/>
          </a:p>
        </p:txBody>
      </p:sp>
    </p:spTree>
    <p:extLst>
      <p:ext uri="{BB962C8B-B14F-4D97-AF65-F5344CB8AC3E}">
        <p14:creationId xmlns:p14="http://schemas.microsoft.com/office/powerpoint/2010/main" val="3666090055"/>
      </p:ext>
    </p:extLst>
  </p:cSld>
  <p:clrMapOvr>
    <a:masterClrMapping/>
  </p:clrMapOvr>
  <p:extLst>
    <p:ext uri="{DCECCB84-F9BA-43D5-87BE-67443E8EF086}">
      <p15:sldGuideLst xmlns:p15="http://schemas.microsoft.com/office/powerpoint/2012/main">
        <p15:guide id="1" orient="horz" pos="1056">
          <p15:clr>
            <a:srgbClr val="FBAE40"/>
          </p15:clr>
        </p15:guide>
        <p15:guide id="2" pos="288">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20_Vertical 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795F0-CC29-4073-8725-B2EEB574BF5C}"/>
              </a:ext>
            </a:extLst>
          </p:cNvPr>
          <p:cNvSpPr>
            <a:spLocks noGrp="1"/>
          </p:cNvSpPr>
          <p:nvPr>
            <p:ph type="title"/>
          </p:nvPr>
        </p:nvSpPr>
        <p:spPr/>
        <p:txBody>
          <a:bodyPr/>
          <a:lstStyle/>
          <a:p>
            <a:r>
              <a:rPr lang="en-US"/>
              <a:t>Click to edit Master title style</a:t>
            </a:r>
          </a:p>
        </p:txBody>
      </p:sp>
      <p:sp>
        <p:nvSpPr>
          <p:cNvPr id="7" name="Footer Placeholder 6">
            <a:extLst>
              <a:ext uri="{FF2B5EF4-FFF2-40B4-BE49-F238E27FC236}">
                <a16:creationId xmlns:a16="http://schemas.microsoft.com/office/drawing/2014/main" id="{416B9CB5-C299-4167-89A7-2CB015759546}"/>
              </a:ext>
            </a:extLst>
          </p:cNvPr>
          <p:cNvSpPr>
            <a:spLocks noGrp="1"/>
          </p:cNvSpPr>
          <p:nvPr>
            <p:ph type="ftr" sz="quarter" idx="10"/>
          </p:nvPr>
        </p:nvSpPr>
        <p:spPr>
          <a:xfrm>
            <a:off x="461869" y="6331243"/>
            <a:ext cx="6297612" cy="365125"/>
          </a:xfrm>
          <a:prstGeom prst="rect">
            <a:avLst/>
          </a:prstGeom>
        </p:spPr>
        <p:txBody>
          <a:bodyPr/>
          <a:lstStyle/>
          <a:p>
            <a:endParaRPr lang="en-US" dirty="0"/>
          </a:p>
        </p:txBody>
      </p:sp>
    </p:spTree>
    <p:extLst>
      <p:ext uri="{BB962C8B-B14F-4D97-AF65-F5344CB8AC3E}">
        <p14:creationId xmlns:p14="http://schemas.microsoft.com/office/powerpoint/2010/main" val="1074718733"/>
      </p:ext>
    </p:extLst>
  </p:cSld>
  <p:clrMapOvr>
    <a:masterClrMapping/>
  </p:clrMapOvr>
  <p:extLst>
    <p:ext uri="{DCECCB84-F9BA-43D5-87BE-67443E8EF086}">
      <p15:sldGuideLst xmlns:p15="http://schemas.microsoft.com/office/powerpoint/2012/main">
        <p15:guide id="1" orient="horz" pos="1056">
          <p15:clr>
            <a:srgbClr val="FBAE40"/>
          </p15:clr>
        </p15:guide>
        <p15:guide id="2" pos="288">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21_Vertical 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795F0-CC29-4073-8725-B2EEB574BF5C}"/>
              </a:ext>
            </a:extLst>
          </p:cNvPr>
          <p:cNvSpPr>
            <a:spLocks noGrp="1"/>
          </p:cNvSpPr>
          <p:nvPr>
            <p:ph type="title"/>
          </p:nvPr>
        </p:nvSpPr>
        <p:spPr/>
        <p:txBody>
          <a:bodyPr/>
          <a:lstStyle/>
          <a:p>
            <a:r>
              <a:rPr lang="en-US"/>
              <a:t>Click to edit Master title style</a:t>
            </a:r>
          </a:p>
        </p:txBody>
      </p:sp>
      <p:sp>
        <p:nvSpPr>
          <p:cNvPr id="7" name="Footer Placeholder 6">
            <a:extLst>
              <a:ext uri="{FF2B5EF4-FFF2-40B4-BE49-F238E27FC236}">
                <a16:creationId xmlns:a16="http://schemas.microsoft.com/office/drawing/2014/main" id="{416B9CB5-C299-4167-89A7-2CB015759546}"/>
              </a:ext>
            </a:extLst>
          </p:cNvPr>
          <p:cNvSpPr>
            <a:spLocks noGrp="1"/>
          </p:cNvSpPr>
          <p:nvPr>
            <p:ph type="ftr" sz="quarter" idx="10"/>
          </p:nvPr>
        </p:nvSpPr>
        <p:spPr>
          <a:xfrm>
            <a:off x="461869" y="6331243"/>
            <a:ext cx="6297612" cy="365125"/>
          </a:xfrm>
          <a:prstGeom prst="rect">
            <a:avLst/>
          </a:prstGeom>
        </p:spPr>
        <p:txBody>
          <a:bodyPr/>
          <a:lstStyle/>
          <a:p>
            <a:endParaRPr lang="en-US" dirty="0"/>
          </a:p>
        </p:txBody>
      </p:sp>
    </p:spTree>
    <p:extLst>
      <p:ext uri="{BB962C8B-B14F-4D97-AF65-F5344CB8AC3E}">
        <p14:creationId xmlns:p14="http://schemas.microsoft.com/office/powerpoint/2010/main" val="3169865284"/>
      </p:ext>
    </p:extLst>
  </p:cSld>
  <p:clrMapOvr>
    <a:masterClrMapping/>
  </p:clrMapOvr>
  <p:extLst>
    <p:ext uri="{DCECCB84-F9BA-43D5-87BE-67443E8EF086}">
      <p15:sldGuideLst xmlns:p15="http://schemas.microsoft.com/office/powerpoint/2012/main">
        <p15:guide id="1" orient="horz" pos="1056">
          <p15:clr>
            <a:srgbClr val="FBAE40"/>
          </p15:clr>
        </p15:guide>
        <p15:guide id="2" pos="288">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22_Vertical 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795F0-CC29-4073-8725-B2EEB574BF5C}"/>
              </a:ext>
            </a:extLst>
          </p:cNvPr>
          <p:cNvSpPr>
            <a:spLocks noGrp="1"/>
          </p:cNvSpPr>
          <p:nvPr>
            <p:ph type="title"/>
          </p:nvPr>
        </p:nvSpPr>
        <p:spPr/>
        <p:txBody>
          <a:bodyPr/>
          <a:lstStyle/>
          <a:p>
            <a:r>
              <a:rPr lang="en-US"/>
              <a:t>Click to edit Master title style</a:t>
            </a:r>
          </a:p>
        </p:txBody>
      </p:sp>
      <p:sp>
        <p:nvSpPr>
          <p:cNvPr id="7" name="Footer Placeholder 6">
            <a:extLst>
              <a:ext uri="{FF2B5EF4-FFF2-40B4-BE49-F238E27FC236}">
                <a16:creationId xmlns:a16="http://schemas.microsoft.com/office/drawing/2014/main" id="{416B9CB5-C299-4167-89A7-2CB015759546}"/>
              </a:ext>
            </a:extLst>
          </p:cNvPr>
          <p:cNvSpPr>
            <a:spLocks noGrp="1"/>
          </p:cNvSpPr>
          <p:nvPr>
            <p:ph type="ftr" sz="quarter" idx="10"/>
          </p:nvPr>
        </p:nvSpPr>
        <p:spPr>
          <a:xfrm>
            <a:off x="461869" y="6331243"/>
            <a:ext cx="6297612" cy="365125"/>
          </a:xfrm>
          <a:prstGeom prst="rect">
            <a:avLst/>
          </a:prstGeom>
        </p:spPr>
        <p:txBody>
          <a:bodyPr/>
          <a:lstStyle/>
          <a:p>
            <a:endParaRPr lang="en-US" dirty="0"/>
          </a:p>
        </p:txBody>
      </p:sp>
    </p:spTree>
    <p:extLst>
      <p:ext uri="{BB962C8B-B14F-4D97-AF65-F5344CB8AC3E}">
        <p14:creationId xmlns:p14="http://schemas.microsoft.com/office/powerpoint/2010/main" val="2803829538"/>
      </p:ext>
    </p:extLst>
  </p:cSld>
  <p:clrMapOvr>
    <a:masterClrMapping/>
  </p:clrMapOvr>
  <p:extLst>
    <p:ext uri="{DCECCB84-F9BA-43D5-87BE-67443E8EF086}">
      <p15:sldGuideLst xmlns:p15="http://schemas.microsoft.com/office/powerpoint/2012/main">
        <p15:guide id="1" orient="horz" pos="1056">
          <p15:clr>
            <a:srgbClr val="FBAE40"/>
          </p15:clr>
        </p15:guide>
        <p15:guide id="2" pos="288">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sp>
        <p:nvSpPr>
          <p:cNvPr id="9" name="Rectangle 2"/>
          <p:cNvSpPr>
            <a:spLocks noGrp="1" noChangeArrowheads="1"/>
          </p:cNvSpPr>
          <p:nvPr>
            <p:ph type="ctrTitle"/>
          </p:nvPr>
        </p:nvSpPr>
        <p:spPr>
          <a:xfrm>
            <a:off x="-1" y="3933048"/>
            <a:ext cx="12191999" cy="1143000"/>
          </a:xfrm>
        </p:spPr>
        <p:txBody>
          <a:bodyPr/>
          <a:lstStyle>
            <a:lvl1pPr algn="ctr">
              <a:lnSpc>
                <a:spcPct val="90000"/>
              </a:lnSpc>
              <a:defRPr>
                <a:solidFill>
                  <a:schemeClr val="bg1"/>
                </a:solidFill>
              </a:defRPr>
            </a:lvl1pPr>
          </a:lstStyle>
          <a:p>
            <a:r>
              <a:rPr lang="en-US" dirty="0"/>
              <a:t>Click to edit Master title style</a:t>
            </a:r>
          </a:p>
        </p:txBody>
      </p:sp>
      <p:pic>
        <p:nvPicPr>
          <p:cNvPr id="6" name="Picture 5" descr="A red and white background with white text&#10;&#10;Description automatically generated">
            <a:extLst>
              <a:ext uri="{FF2B5EF4-FFF2-40B4-BE49-F238E27FC236}">
                <a16:creationId xmlns:a16="http://schemas.microsoft.com/office/drawing/2014/main" id="{12BF324E-1B63-3395-88B6-5B4E0DFB6B5C}"/>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0" name="Rectangle 3"/>
          <p:cNvSpPr>
            <a:spLocks noGrp="1" noChangeArrowheads="1"/>
          </p:cNvSpPr>
          <p:nvPr>
            <p:ph type="subTitle" idx="1"/>
          </p:nvPr>
        </p:nvSpPr>
        <p:spPr>
          <a:xfrm>
            <a:off x="0" y="5180763"/>
            <a:ext cx="12191999" cy="1752600"/>
          </a:xfrm>
        </p:spPr>
        <p:txBody>
          <a:bodyPr/>
          <a:lstStyle>
            <a:lvl1pPr marL="0" indent="0" algn="ctr">
              <a:lnSpc>
                <a:spcPct val="90000"/>
              </a:lnSpc>
              <a:buFont typeface="Times" charset="0"/>
              <a:buNone/>
              <a:defRPr sz="3600" b="1">
                <a:solidFill>
                  <a:schemeClr val="bg1"/>
                </a:solidFill>
              </a:defRPr>
            </a:lvl1pPr>
          </a:lstStyle>
          <a:p>
            <a:r>
              <a:rPr lang="en-US" dirty="0"/>
              <a:t>Click to edit Master subtitle style</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92493" y="1552113"/>
            <a:ext cx="11200901" cy="3753773"/>
          </a:xfrm>
        </p:spPr>
        <p:txBody>
          <a:bodyPr/>
          <a:lstStyle>
            <a:lvl1pPr algn="l">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a:extLst>
              <a:ext uri="{FF2B5EF4-FFF2-40B4-BE49-F238E27FC236}">
                <a16:creationId xmlns:a16="http://schemas.microsoft.com/office/drawing/2014/main" id="{765B0A4E-4840-4BA1-B806-C912871E82B4}"/>
              </a:ext>
            </a:extLst>
          </p:cNvPr>
          <p:cNvSpPr>
            <a:spLocks noGrp="1"/>
          </p:cNvSpPr>
          <p:nvPr>
            <p:ph type="title"/>
          </p:nvPr>
        </p:nvSpPr>
        <p:spPr/>
        <p:txBody>
          <a:bodyPr/>
          <a:lstStyle/>
          <a:p>
            <a:r>
              <a:rPr lang="en-US" dirty="0"/>
              <a:t>Click to edit Master title style</a:t>
            </a:r>
          </a:p>
        </p:txBody>
      </p:sp>
      <p:sp>
        <p:nvSpPr>
          <p:cNvPr id="8" name="Footer Placeholder 7">
            <a:extLst>
              <a:ext uri="{FF2B5EF4-FFF2-40B4-BE49-F238E27FC236}">
                <a16:creationId xmlns:a16="http://schemas.microsoft.com/office/drawing/2014/main" id="{7DE94A1F-468D-4CC8-BA6D-26F29F256C82}"/>
              </a:ext>
            </a:extLst>
          </p:cNvPr>
          <p:cNvSpPr>
            <a:spLocks noGrp="1"/>
          </p:cNvSpPr>
          <p:nvPr>
            <p:ph type="ftr" sz="quarter" idx="10"/>
          </p:nvPr>
        </p:nvSpPr>
        <p:spPr>
          <a:xfrm>
            <a:off x="461869" y="6331243"/>
            <a:ext cx="6297612" cy="365125"/>
          </a:xfrm>
          <a:prstGeom prst="rect">
            <a:avLst/>
          </a:prstGeom>
        </p:spPr>
        <p:txBody>
          <a:bodyPr/>
          <a:lstStyle/>
          <a:p>
            <a:endParaRPr lang="en-US" dirty="0"/>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88064" y="1614565"/>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2" name="Title 1">
            <a:extLst>
              <a:ext uri="{FF2B5EF4-FFF2-40B4-BE49-F238E27FC236}">
                <a16:creationId xmlns:a16="http://schemas.microsoft.com/office/drawing/2014/main" id="{0D46CCA9-E8D8-498A-8EF2-84542DDC8884}"/>
              </a:ext>
            </a:extLst>
          </p:cNvPr>
          <p:cNvSpPr>
            <a:spLocks noGrp="1"/>
          </p:cNvSpPr>
          <p:nvPr>
            <p:ph type="title"/>
          </p:nvPr>
        </p:nvSpPr>
        <p:spPr/>
        <p:txBody>
          <a:bodyPr/>
          <a:lstStyle/>
          <a:p>
            <a:r>
              <a:rPr lang="en-US"/>
              <a:t>Click to edit Master title style</a:t>
            </a:r>
          </a:p>
        </p:txBody>
      </p:sp>
      <p:sp>
        <p:nvSpPr>
          <p:cNvPr id="9" name="Footer Placeholder 8">
            <a:extLst>
              <a:ext uri="{FF2B5EF4-FFF2-40B4-BE49-F238E27FC236}">
                <a16:creationId xmlns:a16="http://schemas.microsoft.com/office/drawing/2014/main" id="{1404DCB1-569C-456B-9FF1-17C0B6399860}"/>
              </a:ext>
            </a:extLst>
          </p:cNvPr>
          <p:cNvSpPr>
            <a:spLocks noGrp="1"/>
          </p:cNvSpPr>
          <p:nvPr>
            <p:ph type="ftr" sz="quarter" idx="10"/>
          </p:nvPr>
        </p:nvSpPr>
        <p:spPr>
          <a:xfrm>
            <a:off x="461869" y="6331243"/>
            <a:ext cx="6297612" cy="365125"/>
          </a:xfrm>
          <a:prstGeom prst="rect">
            <a:avLst/>
          </a:prstGeom>
        </p:spPr>
        <p:txBody>
          <a:bodyPr/>
          <a:lstStyle/>
          <a:p>
            <a:endParaRPr lang="en-US" dirty="0"/>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77334" y="1576128"/>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1576128"/>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55A3A0ED-62B7-4A10-9ED9-83303A881A02}"/>
              </a:ext>
            </a:extLst>
          </p:cNvPr>
          <p:cNvSpPr>
            <a:spLocks noGrp="1"/>
          </p:cNvSpPr>
          <p:nvPr>
            <p:ph type="title"/>
          </p:nvPr>
        </p:nvSpPr>
        <p:spPr/>
        <p:txBody>
          <a:bodyPr/>
          <a:lstStyle/>
          <a:p>
            <a:r>
              <a:rPr lang="en-US"/>
              <a:t>Click to edit Master title style</a:t>
            </a:r>
          </a:p>
        </p:txBody>
      </p:sp>
      <p:sp>
        <p:nvSpPr>
          <p:cNvPr id="7" name="Footer Placeholder 6">
            <a:extLst>
              <a:ext uri="{FF2B5EF4-FFF2-40B4-BE49-F238E27FC236}">
                <a16:creationId xmlns:a16="http://schemas.microsoft.com/office/drawing/2014/main" id="{922A0A62-4386-44CB-BA8F-F30C89CA0D18}"/>
              </a:ext>
            </a:extLst>
          </p:cNvPr>
          <p:cNvSpPr>
            <a:spLocks noGrp="1"/>
          </p:cNvSpPr>
          <p:nvPr>
            <p:ph type="ftr" sz="quarter" idx="10"/>
          </p:nvPr>
        </p:nvSpPr>
        <p:spPr>
          <a:xfrm>
            <a:off x="461869" y="6331243"/>
            <a:ext cx="6297612" cy="365125"/>
          </a:xfrm>
          <a:prstGeom prst="rect">
            <a:avLst/>
          </a:prstGeom>
        </p:spPr>
        <p:txBody>
          <a:bodyPr/>
          <a:lstStyle/>
          <a:p>
            <a:endParaRPr lang="en-US" dirty="0"/>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75745" y="1708495"/>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75745" y="2529853"/>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1708495"/>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529853"/>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C13E3EA7-DF6C-4769-9EF7-A8DC23E25132}"/>
              </a:ext>
            </a:extLst>
          </p:cNvPr>
          <p:cNvSpPr>
            <a:spLocks noGrp="1"/>
          </p:cNvSpPr>
          <p:nvPr>
            <p:ph type="title"/>
          </p:nvPr>
        </p:nvSpPr>
        <p:spPr/>
        <p:txBody>
          <a:bodyPr/>
          <a:lstStyle/>
          <a:p>
            <a:r>
              <a:rPr lang="en-US"/>
              <a:t>Click to edit Master title style</a:t>
            </a:r>
          </a:p>
        </p:txBody>
      </p:sp>
      <p:sp>
        <p:nvSpPr>
          <p:cNvPr id="9" name="Footer Placeholder 8">
            <a:extLst>
              <a:ext uri="{FF2B5EF4-FFF2-40B4-BE49-F238E27FC236}">
                <a16:creationId xmlns:a16="http://schemas.microsoft.com/office/drawing/2014/main" id="{B0EADF15-53E2-4C41-A85C-B31194235B78}"/>
              </a:ext>
            </a:extLst>
          </p:cNvPr>
          <p:cNvSpPr>
            <a:spLocks noGrp="1"/>
          </p:cNvSpPr>
          <p:nvPr>
            <p:ph type="ftr" sz="quarter" idx="10"/>
          </p:nvPr>
        </p:nvSpPr>
        <p:spPr>
          <a:xfrm>
            <a:off x="461869" y="6331243"/>
            <a:ext cx="6297612" cy="365125"/>
          </a:xfrm>
          <a:prstGeom prst="rect">
            <a:avLst/>
          </a:prstGeom>
        </p:spPr>
        <p:txBody>
          <a:bodyPr/>
          <a:lstStyle/>
          <a:p>
            <a:endParaRPr lang="en-US" dirty="0"/>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87302B-AA0D-44C8-ADFE-00740B46791F}"/>
              </a:ext>
            </a:extLst>
          </p:cNvPr>
          <p:cNvSpPr>
            <a:spLocks noGrp="1"/>
          </p:cNvSpPr>
          <p:nvPr>
            <p:ph type="title"/>
          </p:nvPr>
        </p:nvSpPr>
        <p:spPr/>
        <p:txBody>
          <a:bodyPr/>
          <a:lstStyle/>
          <a:p>
            <a:r>
              <a:rPr lang="en-US"/>
              <a:t>Click to edit Master title style</a:t>
            </a:r>
          </a:p>
        </p:txBody>
      </p:sp>
      <p:sp>
        <p:nvSpPr>
          <p:cNvPr id="5" name="Footer Placeholder 4">
            <a:extLst>
              <a:ext uri="{FF2B5EF4-FFF2-40B4-BE49-F238E27FC236}">
                <a16:creationId xmlns:a16="http://schemas.microsoft.com/office/drawing/2014/main" id="{9D8302E4-6728-4CD3-8015-6ADF19BF34F8}"/>
              </a:ext>
            </a:extLst>
          </p:cNvPr>
          <p:cNvSpPr>
            <a:spLocks noGrp="1"/>
          </p:cNvSpPr>
          <p:nvPr>
            <p:ph type="ftr" sz="quarter" idx="10"/>
          </p:nvPr>
        </p:nvSpPr>
        <p:spPr>
          <a:xfrm>
            <a:off x="461869" y="6331243"/>
            <a:ext cx="6297612" cy="365125"/>
          </a:xfrm>
          <a:prstGeom prst="rect">
            <a:avLst/>
          </a:prstGeom>
        </p:spPr>
        <p:txBody>
          <a:bodyPr/>
          <a:lstStyle/>
          <a:p>
            <a:endParaRPr lang="en-US" dirty="0"/>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677332" y="2577004"/>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itle 10">
            <a:extLst>
              <a:ext uri="{FF2B5EF4-FFF2-40B4-BE49-F238E27FC236}">
                <a16:creationId xmlns:a16="http://schemas.microsoft.com/office/drawing/2014/main" id="{0F1DDEB3-C667-4491-842E-C30D9CB42205}"/>
              </a:ext>
            </a:extLst>
          </p:cNvPr>
          <p:cNvSpPr>
            <a:spLocks noGrp="1"/>
          </p:cNvSpPr>
          <p:nvPr>
            <p:ph type="title"/>
          </p:nvPr>
        </p:nvSpPr>
        <p:spPr/>
        <p:txBody>
          <a:bodyPr/>
          <a:lstStyle/>
          <a:p>
            <a:r>
              <a:rPr lang="en-US"/>
              <a:t>Click to edit Master title style</a:t>
            </a:r>
          </a:p>
        </p:txBody>
      </p:sp>
      <p:sp>
        <p:nvSpPr>
          <p:cNvPr id="12" name="Footer Placeholder 11">
            <a:extLst>
              <a:ext uri="{FF2B5EF4-FFF2-40B4-BE49-F238E27FC236}">
                <a16:creationId xmlns:a16="http://schemas.microsoft.com/office/drawing/2014/main" id="{B252576B-7657-48FC-9AFA-1EB58FC41EDE}"/>
              </a:ext>
            </a:extLst>
          </p:cNvPr>
          <p:cNvSpPr>
            <a:spLocks noGrp="1"/>
          </p:cNvSpPr>
          <p:nvPr>
            <p:ph type="ftr" sz="quarter" idx="10"/>
          </p:nvPr>
        </p:nvSpPr>
        <p:spPr>
          <a:xfrm>
            <a:off x="461869" y="6331243"/>
            <a:ext cx="6297612" cy="365125"/>
          </a:xfrm>
          <a:prstGeom prst="rect">
            <a:avLst/>
          </a:prstGeom>
        </p:spPr>
        <p:txBody>
          <a:bodyPr/>
          <a:lstStyle/>
          <a:p>
            <a:endParaRPr lang="en-US" dirty="0"/>
          </a:p>
        </p:txBody>
      </p:sp>
      <p:sp>
        <p:nvSpPr>
          <p:cNvPr id="13" name="Title 1">
            <a:extLst>
              <a:ext uri="{FF2B5EF4-FFF2-40B4-BE49-F238E27FC236}">
                <a16:creationId xmlns:a16="http://schemas.microsoft.com/office/drawing/2014/main" id="{ABD2DBAC-6848-4097-851E-594BFED14965}"/>
              </a:ext>
            </a:extLst>
          </p:cNvPr>
          <p:cNvSpPr txBox="1">
            <a:spLocks/>
          </p:cNvSpPr>
          <p:nvPr userDrawn="1"/>
        </p:nvSpPr>
        <p:spPr>
          <a:xfrm>
            <a:off x="677333" y="1589315"/>
            <a:ext cx="8596667" cy="566738"/>
          </a:xfrm>
          <a:prstGeom prst="rect">
            <a:avLst/>
          </a:prstGeom>
        </p:spPr>
        <p:txBody>
          <a:bodyPr vert="horz" lIns="91440" tIns="45720" rIns="91440" bIns="45720" rtlCol="0" anchor="b">
            <a:normAutofit/>
          </a:bodyPr>
          <a:lstStyle>
            <a:lvl1pPr algn="l" defTabSz="457200" rtl="0" eaLnBrk="1" latinLnBrk="0" hangingPunct="1">
              <a:spcBef>
                <a:spcPct val="0"/>
              </a:spcBef>
              <a:buNone/>
              <a:defRPr sz="2400" b="0" kern="1200">
                <a:solidFill>
                  <a:srgbClr val="002060"/>
                </a:solidFill>
                <a:latin typeface="Arial" panose="020B0604020202020204" pitchFamily="34" charset="0"/>
                <a:ea typeface="+mj-ea"/>
                <a:cs typeface="Arial" panose="020B060402020202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a:t>Click to edit Master title style</a:t>
            </a:r>
            <a:endParaRPr lang="en-US" dirty="0"/>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and Capti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69946" y="1510384"/>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2" name="Title 1">
            <a:extLst>
              <a:ext uri="{FF2B5EF4-FFF2-40B4-BE49-F238E27FC236}">
                <a16:creationId xmlns:a16="http://schemas.microsoft.com/office/drawing/2014/main" id="{90F189F6-6CEB-4FD0-8CDC-3702C6E0EF08}"/>
              </a:ext>
            </a:extLst>
          </p:cNvPr>
          <p:cNvSpPr>
            <a:spLocks noGrp="1"/>
          </p:cNvSpPr>
          <p:nvPr>
            <p:ph type="title"/>
          </p:nvPr>
        </p:nvSpPr>
        <p:spPr/>
        <p:txBody>
          <a:bodyPr/>
          <a:lstStyle/>
          <a:p>
            <a:r>
              <a:rPr lang="en-US"/>
              <a:t>Click to edit Master title style</a:t>
            </a:r>
          </a:p>
        </p:txBody>
      </p:sp>
      <p:sp>
        <p:nvSpPr>
          <p:cNvPr id="8" name="Footer Placeholder 7">
            <a:extLst>
              <a:ext uri="{FF2B5EF4-FFF2-40B4-BE49-F238E27FC236}">
                <a16:creationId xmlns:a16="http://schemas.microsoft.com/office/drawing/2014/main" id="{C2A5223C-9C1A-4F01-ADA7-2E94E9DD9C67}"/>
              </a:ext>
            </a:extLst>
          </p:cNvPr>
          <p:cNvSpPr>
            <a:spLocks noGrp="1"/>
          </p:cNvSpPr>
          <p:nvPr>
            <p:ph type="ftr" sz="quarter" idx="10"/>
          </p:nvPr>
        </p:nvSpPr>
        <p:spPr>
          <a:xfrm>
            <a:off x="461869" y="6331243"/>
            <a:ext cx="6297612" cy="365125"/>
          </a:xfrm>
          <a:prstGeom prst="rect">
            <a:avLst/>
          </a:prstGeom>
        </p:spPr>
        <p:txBody>
          <a:bodyPr/>
          <a:lstStyle/>
          <a:p>
            <a:endParaRPr lang="en-US" dirty="0"/>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Quote with Caption">
    <p:spTree>
      <p:nvGrpSpPr>
        <p:cNvPr id="1" name=""/>
        <p:cNvGrpSpPr/>
        <p:nvPr/>
      </p:nvGrpSpPr>
      <p:grpSpPr>
        <a:xfrm>
          <a:off x="0" y="0"/>
          <a:ext cx="0" cy="0"/>
          <a:chOff x="0" y="0"/>
          <a:chExt cx="0" cy="0"/>
        </a:xfrm>
      </p:grpSpPr>
      <p:sp>
        <p:nvSpPr>
          <p:cNvPr id="23" name="Text Placeholder 9"/>
          <p:cNvSpPr>
            <a:spLocks noGrp="1"/>
          </p:cNvSpPr>
          <p:nvPr>
            <p:ph type="body" sz="quarter" idx="13"/>
          </p:nvPr>
        </p:nvSpPr>
        <p:spPr>
          <a:xfrm>
            <a:off x="436578" y="1549823"/>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436578" y="209816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 name="Title 1">
            <a:extLst>
              <a:ext uri="{FF2B5EF4-FFF2-40B4-BE49-F238E27FC236}">
                <a16:creationId xmlns:a16="http://schemas.microsoft.com/office/drawing/2014/main" id="{697CC8B7-5D4B-4FFB-A5D0-D021E123AD58}"/>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3ED55A31-0FC8-43ED-A3CB-9E6C28AFDFA9}"/>
              </a:ext>
            </a:extLst>
          </p:cNvPr>
          <p:cNvSpPr>
            <a:spLocks noGrp="1"/>
          </p:cNvSpPr>
          <p:nvPr>
            <p:ph type="ftr" sz="quarter" idx="14"/>
          </p:nvPr>
        </p:nvSpPr>
        <p:spPr>
          <a:xfrm>
            <a:off x="461869" y="6331243"/>
            <a:ext cx="6297612" cy="365125"/>
          </a:xfrm>
          <a:prstGeom prst="rect">
            <a:avLst/>
          </a:prstGeom>
        </p:spPr>
        <p:txBody>
          <a:bodyPr/>
          <a:lstStyle/>
          <a:p>
            <a:endParaRPr lang="en-US" dirty="0"/>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Name Car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32239" y="1473164"/>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2" name="Title 1">
            <a:extLst>
              <a:ext uri="{FF2B5EF4-FFF2-40B4-BE49-F238E27FC236}">
                <a16:creationId xmlns:a16="http://schemas.microsoft.com/office/drawing/2014/main" id="{CACA6302-962C-4566-995D-712FD0A81191}"/>
              </a:ext>
            </a:extLst>
          </p:cNvPr>
          <p:cNvSpPr>
            <a:spLocks noGrp="1"/>
          </p:cNvSpPr>
          <p:nvPr>
            <p:ph type="title"/>
          </p:nvPr>
        </p:nvSpPr>
        <p:spPr/>
        <p:txBody>
          <a:bodyPr/>
          <a:lstStyle/>
          <a:p>
            <a:r>
              <a:rPr lang="en-US"/>
              <a:t>Click to edit Master title style</a:t>
            </a:r>
          </a:p>
        </p:txBody>
      </p:sp>
      <p:sp>
        <p:nvSpPr>
          <p:cNvPr id="6" name="Footer Placeholder 5">
            <a:extLst>
              <a:ext uri="{FF2B5EF4-FFF2-40B4-BE49-F238E27FC236}">
                <a16:creationId xmlns:a16="http://schemas.microsoft.com/office/drawing/2014/main" id="{D08FA650-1C1F-42D9-9313-E8EB92CAA01E}"/>
              </a:ext>
            </a:extLst>
          </p:cNvPr>
          <p:cNvSpPr>
            <a:spLocks noGrp="1"/>
          </p:cNvSpPr>
          <p:nvPr>
            <p:ph type="ftr" sz="quarter" idx="10"/>
          </p:nvPr>
        </p:nvSpPr>
        <p:spPr>
          <a:xfrm>
            <a:off x="461869" y="6331243"/>
            <a:ext cx="6297612" cy="365125"/>
          </a:xfrm>
          <a:prstGeom prst="rect">
            <a:avLst/>
          </a:prstGeom>
        </p:spPr>
        <p:txBody>
          <a:bodyPr/>
          <a:lstStyle/>
          <a:p>
            <a:endParaRPr lang="en-US" dirty="0"/>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Quote Name Card">
    <p:spTree>
      <p:nvGrpSpPr>
        <p:cNvPr id="1" name=""/>
        <p:cNvGrpSpPr/>
        <p:nvPr/>
      </p:nvGrpSpPr>
      <p:grpSpPr>
        <a:xfrm>
          <a:off x="0" y="0"/>
          <a:ext cx="0" cy="0"/>
          <a:chOff x="0" y="0"/>
          <a:chExt cx="0" cy="0"/>
        </a:xfrm>
      </p:grpSpPr>
      <p:sp>
        <p:nvSpPr>
          <p:cNvPr id="23" name="Text Placeholder 9"/>
          <p:cNvSpPr>
            <a:spLocks noGrp="1"/>
          </p:cNvSpPr>
          <p:nvPr>
            <p:ph type="body" sz="quarter" idx="13"/>
          </p:nvPr>
        </p:nvSpPr>
        <p:spPr>
          <a:xfrm>
            <a:off x="601142" y="1680096"/>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01142" y="2541706"/>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 name="Title 1">
            <a:extLst>
              <a:ext uri="{FF2B5EF4-FFF2-40B4-BE49-F238E27FC236}">
                <a16:creationId xmlns:a16="http://schemas.microsoft.com/office/drawing/2014/main" id="{1716691C-7E96-4A31-9C28-61316D0D9855}"/>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18731AFA-3B7A-4A9B-BE25-E403E94E9B54}"/>
              </a:ext>
            </a:extLst>
          </p:cNvPr>
          <p:cNvSpPr>
            <a:spLocks noGrp="1"/>
          </p:cNvSpPr>
          <p:nvPr>
            <p:ph type="ftr" sz="quarter" idx="14"/>
          </p:nvPr>
        </p:nvSpPr>
        <p:spPr>
          <a:xfrm>
            <a:off x="461869" y="6331243"/>
            <a:ext cx="6297612" cy="365125"/>
          </a:xfrm>
          <a:prstGeom prst="rect">
            <a:avLst/>
          </a:prstGeom>
        </p:spPr>
        <p:txBody>
          <a:bodyPr/>
          <a:lstStyle/>
          <a:p>
            <a:endParaRPr lang="en-US" dirty="0"/>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rue or False">
    <p:spTree>
      <p:nvGrpSpPr>
        <p:cNvPr id="1" name=""/>
        <p:cNvGrpSpPr/>
        <p:nvPr/>
      </p:nvGrpSpPr>
      <p:grpSpPr>
        <a:xfrm>
          <a:off x="0" y="0"/>
          <a:ext cx="0" cy="0"/>
          <a:chOff x="0" y="0"/>
          <a:chExt cx="0" cy="0"/>
        </a:xfrm>
      </p:grpSpPr>
      <p:sp>
        <p:nvSpPr>
          <p:cNvPr id="23" name="Text Placeholder 9"/>
          <p:cNvSpPr>
            <a:spLocks noGrp="1"/>
          </p:cNvSpPr>
          <p:nvPr>
            <p:ph type="body" sz="quarter" idx="13"/>
          </p:nvPr>
        </p:nvSpPr>
        <p:spPr>
          <a:xfrm>
            <a:off x="469942" y="1486816"/>
            <a:ext cx="8596669" cy="514248"/>
          </a:xfrm>
        </p:spPr>
        <p:txBody>
          <a:bodyPr anchor="b">
            <a:noAutofit/>
          </a:bodyPr>
          <a:lstStyle>
            <a:lvl1pPr marL="0" indent="0">
              <a:buFontTx/>
              <a:buNone/>
              <a:defRPr sz="2400">
                <a:solidFill>
                  <a:srgbClr val="045184"/>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Click to edit Master text styles</a:t>
            </a:r>
          </a:p>
        </p:txBody>
      </p:sp>
      <p:sp>
        <p:nvSpPr>
          <p:cNvPr id="3" name="Text Placeholder 2"/>
          <p:cNvSpPr>
            <a:spLocks noGrp="1"/>
          </p:cNvSpPr>
          <p:nvPr>
            <p:ph type="body" idx="1"/>
          </p:nvPr>
        </p:nvSpPr>
        <p:spPr>
          <a:xfrm>
            <a:off x="469943" y="2507299"/>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2" name="Title 1">
            <a:extLst>
              <a:ext uri="{FF2B5EF4-FFF2-40B4-BE49-F238E27FC236}">
                <a16:creationId xmlns:a16="http://schemas.microsoft.com/office/drawing/2014/main" id="{1DD8D219-5498-4166-99F0-0017278DE77F}"/>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C97CCE04-B78A-4F48-9D8B-6175585D31AE}"/>
              </a:ext>
            </a:extLst>
          </p:cNvPr>
          <p:cNvSpPr>
            <a:spLocks noGrp="1"/>
          </p:cNvSpPr>
          <p:nvPr>
            <p:ph type="ftr" sz="quarter" idx="14"/>
          </p:nvPr>
        </p:nvSpPr>
        <p:spPr>
          <a:xfrm>
            <a:off x="461869" y="6331243"/>
            <a:ext cx="6297612" cy="365125"/>
          </a:xfrm>
          <a:prstGeom prst="rect">
            <a:avLst/>
          </a:prstGeom>
        </p:spPr>
        <p:txBody>
          <a:bodyPr/>
          <a:lstStyle/>
          <a:p>
            <a:endParaRPr lang="en-US" dirty="0"/>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512199" y="1925490"/>
            <a:ext cx="11228260" cy="39086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BAB8BD6-B09F-42D3-BDA6-A3BA4B92B60B}"/>
              </a:ext>
            </a:extLst>
          </p:cNvPr>
          <p:cNvSpPr>
            <a:spLocks noGrp="1"/>
          </p:cNvSpPr>
          <p:nvPr>
            <p:ph type="title"/>
          </p:nvPr>
        </p:nvSpPr>
        <p:spPr/>
        <p:txBody>
          <a:bodyPr/>
          <a:lstStyle/>
          <a:p>
            <a:r>
              <a:rPr lang="en-US"/>
              <a:t>Click to edit Master title style</a:t>
            </a:r>
          </a:p>
        </p:txBody>
      </p:sp>
      <p:sp>
        <p:nvSpPr>
          <p:cNvPr id="6" name="Footer Placeholder 5">
            <a:extLst>
              <a:ext uri="{FF2B5EF4-FFF2-40B4-BE49-F238E27FC236}">
                <a16:creationId xmlns:a16="http://schemas.microsoft.com/office/drawing/2014/main" id="{1E83D529-62B4-47CC-95B0-65E53F5008D1}"/>
              </a:ext>
            </a:extLst>
          </p:cNvPr>
          <p:cNvSpPr>
            <a:spLocks noGrp="1"/>
          </p:cNvSpPr>
          <p:nvPr>
            <p:ph type="ftr" sz="quarter" idx="10"/>
          </p:nvPr>
        </p:nvSpPr>
        <p:spPr>
          <a:xfrm>
            <a:off x="461869" y="6331243"/>
            <a:ext cx="6297612" cy="365125"/>
          </a:xfrm>
          <a:prstGeom prst="rect">
            <a:avLst/>
          </a:prstGeom>
        </p:spPr>
        <p:txBody>
          <a:bodyPr/>
          <a:lstStyle/>
          <a:p>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177800"/>
            <a:ext cx="10972800" cy="1143000"/>
          </a:xfrm>
          <a:prstGeom prst="rect">
            <a:avLst/>
          </a:prstGeom>
        </p:spPr>
        <p:txBody>
          <a:bodyPr vert="horz" lIns="91440" tIns="45720" rIns="91440" bIns="45720" rtlCol="0" anchor="ctr">
            <a:normAutofit/>
          </a:bodyPr>
          <a:lstStyle/>
          <a:p>
            <a:r>
              <a:rPr lang="en-US" dirty="0"/>
              <a:t>Different title per slide, Franklin Gothic Medium 28pt</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p:txBody>
      </p:sp>
      <p:sp>
        <p:nvSpPr>
          <p:cNvPr id="4" name="Rectangle 3">
            <a:extLst>
              <a:ext uri="{FF2B5EF4-FFF2-40B4-BE49-F238E27FC236}">
                <a16:creationId xmlns:a16="http://schemas.microsoft.com/office/drawing/2014/main" id="{86C191B9-38D4-4329-8F07-1183FAC2EBFC}"/>
              </a:ext>
            </a:extLst>
          </p:cNvPr>
          <p:cNvSpPr/>
          <p:nvPr userDrawn="1"/>
        </p:nvSpPr>
        <p:spPr>
          <a:xfrm>
            <a:off x="0" y="6126164"/>
            <a:ext cx="12192000" cy="741072"/>
          </a:xfrm>
          <a:prstGeom prst="rect">
            <a:avLst/>
          </a:prstGeom>
          <a:solidFill>
            <a:srgbClr val="5828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 name="Slide Number Placeholder 5">
            <a:extLst>
              <a:ext uri="{FF2B5EF4-FFF2-40B4-BE49-F238E27FC236}">
                <a16:creationId xmlns:a16="http://schemas.microsoft.com/office/drawing/2014/main" id="{421811A2-995A-F314-7F2D-D1F96F51A658}"/>
              </a:ext>
            </a:extLst>
          </p:cNvPr>
          <p:cNvSpPr>
            <a:spLocks noGrp="1"/>
          </p:cNvSpPr>
          <p:nvPr>
            <p:ph type="sldNum" sz="quarter" idx="4"/>
          </p:nvPr>
        </p:nvSpPr>
        <p:spPr>
          <a:xfrm>
            <a:off x="9245600" y="177801"/>
            <a:ext cx="2743200" cy="366183"/>
          </a:xfrm>
          <a:prstGeom prst="rect">
            <a:avLst/>
          </a:prstGeom>
        </p:spPr>
        <p:txBody>
          <a:bodyPr vert="horz" lIns="91440" tIns="45720" rIns="91440" bIns="45720" rtlCol="0" anchor="ctr"/>
          <a:lstStyle>
            <a:lvl1pPr algn="r">
              <a:defRPr sz="1600">
                <a:solidFill>
                  <a:schemeClr val="tx1">
                    <a:tint val="75000"/>
                  </a:schemeClr>
                </a:solidFill>
              </a:defRPr>
            </a:lvl1pPr>
          </a:lstStyle>
          <a:p>
            <a:fld id="{B8EC6C1D-B94A-4A9A-BD8D-A546578E37EF}" type="slidenum">
              <a:rPr lang="en-US" smtClean="0"/>
              <a:t>‹#›</a:t>
            </a:fld>
            <a:endParaRPr lang="en-US"/>
          </a:p>
        </p:txBody>
      </p:sp>
    </p:spTree>
    <p:extLst>
      <p:ext uri="{BB962C8B-B14F-4D97-AF65-F5344CB8AC3E}">
        <p14:creationId xmlns:p14="http://schemas.microsoft.com/office/powerpoint/2010/main" val="4075779248"/>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16" r:id="rId7"/>
    <p:sldLayoutId id="2147483717" r:id="rId8"/>
    <p:sldLayoutId id="2147483718" r:id="rId9"/>
    <p:sldLayoutId id="2147483719" r:id="rId10"/>
    <p:sldLayoutId id="2147483720" r:id="rId11"/>
    <p:sldLayoutId id="2147483721" r:id="rId12"/>
    <p:sldLayoutId id="2147483722" r:id="rId13"/>
    <p:sldLayoutId id="2147483723" r:id="rId14"/>
    <p:sldLayoutId id="2147483724" r:id="rId15"/>
    <p:sldLayoutId id="2147483725" r:id="rId16"/>
    <p:sldLayoutId id="2147483726" r:id="rId17"/>
    <p:sldLayoutId id="2147483727" r:id="rId18"/>
    <p:sldLayoutId id="2147483728" r:id="rId19"/>
    <p:sldLayoutId id="2147483729" r:id="rId20"/>
    <p:sldLayoutId id="2147483730" r:id="rId21"/>
    <p:sldLayoutId id="2147483731" r:id="rId22"/>
    <p:sldLayoutId id="2147483732" r:id="rId23"/>
    <p:sldLayoutId id="2147483733" r:id="rId24"/>
    <p:sldLayoutId id="2147483734" r:id="rId25"/>
    <p:sldLayoutId id="2147483735" r:id="rId26"/>
    <p:sldLayoutId id="2147483736" r:id="rId27"/>
    <p:sldLayoutId id="2147483649" r:id="rId28"/>
    <p:sldLayoutId id="2147483650" r:id="rId29"/>
    <p:sldLayoutId id="2147483651" r:id="rId30"/>
    <p:sldLayoutId id="2147483665" r:id="rId31"/>
    <p:sldLayoutId id="2147483653" r:id="rId32"/>
    <p:sldLayoutId id="2147483655" r:id="rId33"/>
    <p:sldLayoutId id="2147483657" r:id="rId34"/>
    <p:sldLayoutId id="2147483660" r:id="rId35"/>
    <p:sldLayoutId id="2147483661" r:id="rId36"/>
    <p:sldLayoutId id="2147483662" r:id="rId37"/>
    <p:sldLayoutId id="2147483663" r:id="rId38"/>
    <p:sldLayoutId id="2147483664" r:id="rId39"/>
    <p:sldLayoutId id="2147483667" r:id="rId40"/>
  </p:sldLayoutIdLst>
  <p:hf hdr="0" ftr="0" dt="0"/>
  <p:txStyles>
    <p:titleStyle>
      <a:lvl1pPr algn="ctr" defTabSz="1219170" rtl="0" eaLnBrk="1" latinLnBrk="0" hangingPunct="1">
        <a:spcBef>
          <a:spcPct val="0"/>
        </a:spcBef>
        <a:buNone/>
        <a:defRPr sz="3733" b="1" kern="1200" baseline="0">
          <a:solidFill>
            <a:srgbClr val="283446"/>
          </a:solidFill>
          <a:latin typeface="+mj-lt"/>
          <a:ea typeface="+mj-ea"/>
          <a:cs typeface="+mj-cs"/>
        </a:defRPr>
      </a:lvl1pPr>
    </p:titleStyle>
    <p:bodyStyle>
      <a:lvl1pPr marL="457189" indent="-457189" algn="l" defTabSz="1219170" rtl="0" eaLnBrk="1" latinLnBrk="0" hangingPunct="1">
        <a:spcBef>
          <a:spcPct val="20000"/>
        </a:spcBef>
        <a:buSzPct val="125000"/>
        <a:buFont typeface="Arial" panose="020B0604020202020204" pitchFamily="34" charset="0"/>
        <a:buChar char="•"/>
        <a:defRPr sz="2933" kern="1200">
          <a:solidFill>
            <a:srgbClr val="454545"/>
          </a:solidFill>
          <a:latin typeface="Franklin Gothic Book" panose="020B0503020102020204" pitchFamily="34" charset="0"/>
          <a:ea typeface="+mn-ea"/>
          <a:cs typeface="+mn-cs"/>
        </a:defRPr>
      </a:lvl1pPr>
      <a:lvl2pPr marL="990575" indent="-380990" algn="l" defTabSz="1219170" rtl="0" eaLnBrk="1" latinLnBrk="0" hangingPunct="1">
        <a:spcBef>
          <a:spcPct val="20000"/>
        </a:spcBef>
        <a:buFont typeface="Wingdings" panose="05000000000000000000" pitchFamily="2" charset="2"/>
        <a:buChar char="§"/>
        <a:defRPr sz="2667" kern="1200">
          <a:solidFill>
            <a:srgbClr val="454545"/>
          </a:solidFill>
          <a:latin typeface="Franklin Gothic Book" panose="020B0503020102020204" pitchFamily="34" charset="0"/>
          <a:ea typeface="+mn-ea"/>
          <a:cs typeface="+mn-cs"/>
        </a:defRPr>
      </a:lvl2pPr>
      <a:lvl3pPr marL="1523962" indent="-304792" algn="l" defTabSz="1219170" rtl="0" eaLnBrk="1" latinLnBrk="0" hangingPunct="1">
        <a:spcBef>
          <a:spcPct val="20000"/>
        </a:spcBef>
        <a:buFont typeface="Wingdings" panose="05000000000000000000" pitchFamily="2" charset="2"/>
        <a:buChar char="ü"/>
        <a:defRPr sz="2400" kern="1200">
          <a:solidFill>
            <a:srgbClr val="454545"/>
          </a:solidFill>
          <a:latin typeface="Franklin Gothic Book" panose="020B0503020102020204" pitchFamily="34" charset="0"/>
          <a:ea typeface="+mn-ea"/>
          <a:cs typeface="+mn-cs"/>
        </a:defRPr>
      </a:lvl3pPr>
      <a:lvl4pPr marL="2133547"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6.png"/><Relationship Id="rId7" Type="http://schemas.openxmlformats.org/officeDocument/2006/relationships/diagramColors" Target="../diagrams/colors1.xml"/><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image" Target="../media/image9.pn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gif"/><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image" Target="../media/image14.png"/><Relationship Id="rId5" Type="http://schemas.openxmlformats.org/officeDocument/2006/relationships/image" Target="../media/image13.gif"/><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hyperlink" Target="https://info.health.mil/hco/pharmacy/IIB/TechSIG/SitePages/Home.aspx" TargetMode="External"/><Relationship Id="rId2" Type="http://schemas.openxmlformats.org/officeDocument/2006/relationships/hyperlink" Target="https://dod.teams.microsoft.us/l/team/19%3Adod%3Ab29b5f6d23244663badbc8b817dce02b%40thread.tacv2/conversations?groupId=cbe6fb7e-c989-49e8-8f88-364c781d399b&amp;tenantId=8903a443-af33-4ed4-acf5-ee613bcb2f59" TargetMode="External"/><Relationship Id="rId1" Type="http://schemas.openxmlformats.org/officeDocument/2006/relationships/slideLayout" Target="../slideLayouts/slideLayout4.xml"/><Relationship Id="rId4" Type="http://schemas.openxmlformats.org/officeDocument/2006/relationships/image" Target="../media/image1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emf"/><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hyperlink" Target="https://mhsservicehelpdesk.servicenowservices.health.mil/csm?id=sc_cat_item&amp;sys_id=c0be157fdb280590ca67340a3296195c&amp;sysparm_category=2a875d0d1b81e4909eeced3be54bcbbf&amp;catalog_id=-1" TargetMode="External"/><Relationship Id="rId2" Type="http://schemas.openxmlformats.org/officeDocument/2006/relationships/hyperlink" Target="https://gsc.health.mil/portal/" TargetMode="External"/><Relationship Id="rId1" Type="http://schemas.openxmlformats.org/officeDocument/2006/relationships/slideLayout" Target="../slideLayouts/slideLayout4.xml"/><Relationship Id="rId4" Type="http://schemas.openxmlformats.org/officeDocument/2006/relationships/image" Target="../media/image24.png"/></Relationships>
</file>

<file path=ppt/slides/_rels/slide3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jpe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pe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hyperlink" Target="https://www.milsuite.mil/book/community/spaces/mhs-genesis-mtf" TargetMode="External"/><Relationship Id="rId2" Type="http://schemas.openxmlformats.org/officeDocument/2006/relationships/hyperlink" Target="https://info.health.mil/hco/pharmacy/IIB/TechSIG/Pages/MHSGenesisEP.aspx" TargetMode="Externa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hyperlink" Target="mailto:Ronnie.s.Holuby.civ@health.mil" TargetMode="External"/><Relationship Id="rId2" Type="http://schemas.openxmlformats.org/officeDocument/2006/relationships/hyperlink" Target="mailto:kenesha.d.pace.mil@health.mil"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ctrTitle"/>
          </p:nvPr>
        </p:nvSpPr>
        <p:spPr>
          <a:xfrm>
            <a:off x="0" y="2944303"/>
            <a:ext cx="12192000" cy="1285875"/>
          </a:xfrm>
        </p:spPr>
        <p:txBody>
          <a:bodyPr>
            <a:normAutofit fontScale="90000"/>
          </a:bodyPr>
          <a:lstStyle/>
          <a:p>
            <a:pPr eaLnBrk="1" hangingPunct="1"/>
            <a:r>
              <a:rPr lang="en-US" altLang="en-US" sz="6000" dirty="0"/>
              <a:t>Updates in DHA Pharmacy Informatics</a:t>
            </a:r>
            <a:endParaRPr lang="en-US" altLang="en-US" dirty="0"/>
          </a:p>
        </p:txBody>
      </p:sp>
      <p:sp>
        <p:nvSpPr>
          <p:cNvPr id="5" name="Rectangle 3"/>
          <p:cNvSpPr>
            <a:spLocks noGrp="1" noChangeArrowheads="1"/>
          </p:cNvSpPr>
          <p:nvPr>
            <p:ph type="subTitle" idx="1"/>
          </p:nvPr>
        </p:nvSpPr>
        <p:spPr>
          <a:xfrm>
            <a:off x="0" y="4230178"/>
            <a:ext cx="12192000" cy="1989982"/>
          </a:xfrm>
        </p:spPr>
        <p:txBody>
          <a:bodyPr>
            <a:normAutofit fontScale="77500" lnSpcReduction="20000"/>
          </a:bodyPr>
          <a:lstStyle/>
          <a:p>
            <a:pPr eaLnBrk="1" hangingPunct="1">
              <a:buFont typeface="Times" panose="02020603050405020304" pitchFamily="18" charset="0"/>
              <a:buNone/>
            </a:pPr>
            <a:r>
              <a:rPr lang="en-US" altLang="en-US" sz="5000" dirty="0"/>
              <a:t>LTC Kenesha Pace, PharmD, BCPS</a:t>
            </a:r>
          </a:p>
          <a:p>
            <a:pPr eaLnBrk="1" hangingPunct="1">
              <a:buFont typeface="Times" panose="02020603050405020304" pitchFamily="18" charset="0"/>
              <a:buNone/>
            </a:pPr>
            <a:r>
              <a:rPr lang="en-US" altLang="en-US" sz="5000" dirty="0"/>
              <a:t>R. Scott Holuby, PharmD, BCPS</a:t>
            </a:r>
          </a:p>
          <a:p>
            <a:pPr eaLnBrk="1" hangingPunct="1">
              <a:buFont typeface="Times" panose="02020603050405020304" pitchFamily="18" charset="0"/>
              <a:buNone/>
            </a:pPr>
            <a:r>
              <a:rPr lang="en-US" altLang="en-US" sz="4000" dirty="0"/>
              <a:t>DHA Pharmacy Operations Division, Informatics Integration Branch</a:t>
            </a:r>
            <a:endParaRPr lang="en-US" altLang="en-US" dirty="0"/>
          </a:p>
        </p:txBody>
      </p:sp>
    </p:spTree>
    <p:extLst>
      <p:ext uri="{BB962C8B-B14F-4D97-AF65-F5344CB8AC3E}">
        <p14:creationId xmlns:p14="http://schemas.microsoft.com/office/powerpoint/2010/main" val="39968197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1016000" y="5416655"/>
            <a:ext cx="1093698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panose="02020603050405020304" pitchFamily="18" charset="0"/>
                <a:ea typeface="Geneva" charset="-128"/>
              </a:defRPr>
            </a:lvl1pPr>
            <a:lvl2pPr marL="37931725" indent="-37474525">
              <a:defRPr sz="2400">
                <a:solidFill>
                  <a:schemeClr val="tx1"/>
                </a:solidFill>
                <a:latin typeface="Times" panose="02020603050405020304" pitchFamily="18" charset="0"/>
                <a:ea typeface="Geneva" charset="-128"/>
              </a:defRPr>
            </a:lvl2pPr>
            <a:lvl3pPr>
              <a:defRPr sz="2400">
                <a:solidFill>
                  <a:schemeClr val="tx1"/>
                </a:solidFill>
                <a:latin typeface="Times" panose="02020603050405020304" pitchFamily="18" charset="0"/>
                <a:ea typeface="Geneva" charset="-128"/>
              </a:defRPr>
            </a:lvl3pPr>
            <a:lvl4pPr>
              <a:defRPr sz="2400">
                <a:solidFill>
                  <a:schemeClr val="tx1"/>
                </a:solidFill>
                <a:latin typeface="Times" panose="02020603050405020304" pitchFamily="18" charset="0"/>
                <a:ea typeface="Geneva" charset="-128"/>
              </a:defRPr>
            </a:lvl4pPr>
            <a:lvl5pPr>
              <a:defRPr sz="2400">
                <a:solidFill>
                  <a:schemeClr val="tx1"/>
                </a:solidFill>
                <a:latin typeface="Times" panose="02020603050405020304" pitchFamily="18" charset="0"/>
                <a:ea typeface="Geneva" charset="-128"/>
              </a:defRPr>
            </a:lvl5pPr>
            <a:lvl6pPr marL="457200" eaLnBrk="0" fontAlgn="base" hangingPunct="0">
              <a:spcBef>
                <a:spcPct val="0"/>
              </a:spcBef>
              <a:spcAft>
                <a:spcPct val="0"/>
              </a:spcAft>
              <a:defRPr sz="2400">
                <a:solidFill>
                  <a:schemeClr val="tx1"/>
                </a:solidFill>
                <a:latin typeface="Times" panose="02020603050405020304" pitchFamily="18" charset="0"/>
                <a:ea typeface="Geneva" charset="-128"/>
              </a:defRPr>
            </a:lvl6pPr>
            <a:lvl7pPr marL="914400" eaLnBrk="0" fontAlgn="base" hangingPunct="0">
              <a:spcBef>
                <a:spcPct val="0"/>
              </a:spcBef>
              <a:spcAft>
                <a:spcPct val="0"/>
              </a:spcAft>
              <a:defRPr sz="2400">
                <a:solidFill>
                  <a:schemeClr val="tx1"/>
                </a:solidFill>
                <a:latin typeface="Times" panose="02020603050405020304" pitchFamily="18" charset="0"/>
                <a:ea typeface="Geneva" charset="-128"/>
              </a:defRPr>
            </a:lvl7pPr>
            <a:lvl8pPr marL="1371600" eaLnBrk="0" fontAlgn="base" hangingPunct="0">
              <a:spcBef>
                <a:spcPct val="0"/>
              </a:spcBef>
              <a:spcAft>
                <a:spcPct val="0"/>
              </a:spcAft>
              <a:defRPr sz="2400">
                <a:solidFill>
                  <a:schemeClr val="tx1"/>
                </a:solidFill>
                <a:latin typeface="Times" panose="02020603050405020304" pitchFamily="18" charset="0"/>
                <a:ea typeface="Geneva" charset="-128"/>
              </a:defRPr>
            </a:lvl8pPr>
            <a:lvl9pPr marL="1828800" eaLnBrk="0" fontAlgn="base" hangingPunct="0">
              <a:spcBef>
                <a:spcPct val="0"/>
              </a:spcBef>
              <a:spcAft>
                <a:spcPct val="0"/>
              </a:spcAft>
              <a:defRPr sz="2400">
                <a:solidFill>
                  <a:schemeClr val="tx1"/>
                </a:solidFill>
                <a:latin typeface="Times" panose="02020603050405020304" pitchFamily="18" charset="0"/>
                <a:ea typeface="Geneva" charset="-128"/>
              </a:defRPr>
            </a:lvl9pPr>
          </a:lstStyle>
          <a:p>
            <a:pPr algn="l"/>
            <a:r>
              <a:rPr lang="en-US" altLang="en-US" sz="2000" dirty="0">
                <a:latin typeface="Arial" panose="020B0604020202020204" pitchFamily="34" charset="0"/>
                <a:cs typeface="Arial" panose="020B0604020202020204" pitchFamily="34" charset="0"/>
              </a:rPr>
              <a:t>The Tennessee Pharmacists Consortium for Education is accredited by the Accreditation Council for Pharmacy Education as a provider of continuing pharmacy education.</a:t>
            </a:r>
          </a:p>
        </p:txBody>
      </p:sp>
      <p:pic>
        <p:nvPicPr>
          <p:cNvPr id="5" name="Picture 5" descr="ACPE Logo black.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55600" y="5396405"/>
            <a:ext cx="663575"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6"/>
          <p:cNvSpPr txBox="1">
            <a:spLocks noChangeArrowheads="1"/>
          </p:cNvSpPr>
          <p:nvPr/>
        </p:nvSpPr>
        <p:spPr bwMode="auto">
          <a:xfrm>
            <a:off x="355600" y="1575186"/>
            <a:ext cx="11391557"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panose="02020603050405020304" pitchFamily="18" charset="0"/>
                <a:ea typeface="Geneva" charset="-128"/>
              </a:defRPr>
            </a:lvl1pPr>
            <a:lvl2pPr marL="37931725" indent="-37474525">
              <a:defRPr sz="2400">
                <a:solidFill>
                  <a:schemeClr val="tx1"/>
                </a:solidFill>
                <a:latin typeface="Times" panose="02020603050405020304" pitchFamily="18" charset="0"/>
                <a:ea typeface="Geneva" charset="-128"/>
              </a:defRPr>
            </a:lvl2pPr>
            <a:lvl3pPr>
              <a:defRPr sz="2400">
                <a:solidFill>
                  <a:schemeClr val="tx1"/>
                </a:solidFill>
                <a:latin typeface="Times" panose="02020603050405020304" pitchFamily="18" charset="0"/>
                <a:ea typeface="Geneva" charset="-128"/>
              </a:defRPr>
            </a:lvl3pPr>
            <a:lvl4pPr>
              <a:defRPr sz="2400">
                <a:solidFill>
                  <a:schemeClr val="tx1"/>
                </a:solidFill>
                <a:latin typeface="Times" panose="02020603050405020304" pitchFamily="18" charset="0"/>
                <a:ea typeface="Geneva" charset="-128"/>
              </a:defRPr>
            </a:lvl4pPr>
            <a:lvl5pPr>
              <a:defRPr sz="2400">
                <a:solidFill>
                  <a:schemeClr val="tx1"/>
                </a:solidFill>
                <a:latin typeface="Times" panose="02020603050405020304" pitchFamily="18" charset="0"/>
                <a:ea typeface="Geneva" charset="-128"/>
              </a:defRPr>
            </a:lvl5pPr>
            <a:lvl6pPr marL="457200" eaLnBrk="0" fontAlgn="base" hangingPunct="0">
              <a:spcBef>
                <a:spcPct val="0"/>
              </a:spcBef>
              <a:spcAft>
                <a:spcPct val="0"/>
              </a:spcAft>
              <a:defRPr sz="2400">
                <a:solidFill>
                  <a:schemeClr val="tx1"/>
                </a:solidFill>
                <a:latin typeface="Times" panose="02020603050405020304" pitchFamily="18" charset="0"/>
                <a:ea typeface="Geneva" charset="-128"/>
              </a:defRPr>
            </a:lvl6pPr>
            <a:lvl7pPr marL="914400" eaLnBrk="0" fontAlgn="base" hangingPunct="0">
              <a:spcBef>
                <a:spcPct val="0"/>
              </a:spcBef>
              <a:spcAft>
                <a:spcPct val="0"/>
              </a:spcAft>
              <a:defRPr sz="2400">
                <a:solidFill>
                  <a:schemeClr val="tx1"/>
                </a:solidFill>
                <a:latin typeface="Times" panose="02020603050405020304" pitchFamily="18" charset="0"/>
                <a:ea typeface="Geneva" charset="-128"/>
              </a:defRPr>
            </a:lvl7pPr>
            <a:lvl8pPr marL="1371600" eaLnBrk="0" fontAlgn="base" hangingPunct="0">
              <a:spcBef>
                <a:spcPct val="0"/>
              </a:spcBef>
              <a:spcAft>
                <a:spcPct val="0"/>
              </a:spcAft>
              <a:defRPr sz="2400">
                <a:solidFill>
                  <a:schemeClr val="tx1"/>
                </a:solidFill>
                <a:latin typeface="Times" panose="02020603050405020304" pitchFamily="18" charset="0"/>
                <a:ea typeface="Geneva" charset="-128"/>
              </a:defRPr>
            </a:lvl8pPr>
            <a:lvl9pPr marL="1828800" eaLnBrk="0" fontAlgn="base" hangingPunct="0">
              <a:spcBef>
                <a:spcPct val="0"/>
              </a:spcBef>
              <a:spcAft>
                <a:spcPct val="0"/>
              </a:spcAft>
              <a:defRPr sz="2400">
                <a:solidFill>
                  <a:schemeClr val="tx1"/>
                </a:solidFill>
                <a:latin typeface="Times" panose="02020603050405020304" pitchFamily="18" charset="0"/>
                <a:ea typeface="Geneva" charset="-128"/>
              </a:defRPr>
            </a:lvl9pPr>
          </a:lstStyle>
          <a:p>
            <a:pPr algn="l"/>
            <a:r>
              <a:rPr lang="en-US" altLang="en-US" sz="2000" dirty="0">
                <a:latin typeface="Arial" panose="020B0604020202020204" pitchFamily="34" charset="0"/>
                <a:cs typeface="Arial" panose="020B0604020202020204" pitchFamily="34" charset="0"/>
              </a:rPr>
              <a:t>Kenesha Pace and R. Scott Holuby: “declare no conflicts of interest, real or apparent, and no financial interests in any company, product, or service mentioned in this program, including grants, employment, gifts, stock holdings, and honoraria.”</a:t>
            </a:r>
          </a:p>
          <a:p>
            <a:pPr algn="l"/>
            <a:endParaRPr lang="en-US" altLang="en-US" sz="2000" dirty="0">
              <a:latin typeface="Arial" panose="020B0604020202020204" pitchFamily="34" charset="0"/>
              <a:cs typeface="Arial" panose="020B0604020202020204" pitchFamily="34" charset="0"/>
            </a:endParaRPr>
          </a:p>
          <a:p>
            <a:pPr algn="l"/>
            <a:endParaRPr lang="en-US" altLang="en-US" sz="2000" dirty="0">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0C945EF0-0C86-4C14-821B-0EE6B6931433}"/>
              </a:ext>
            </a:extLst>
          </p:cNvPr>
          <p:cNvSpPr>
            <a:spLocks noGrp="1"/>
          </p:cNvSpPr>
          <p:nvPr>
            <p:ph type="title"/>
          </p:nvPr>
        </p:nvSpPr>
        <p:spPr/>
        <p:txBody>
          <a:bodyPr/>
          <a:lstStyle/>
          <a:p>
            <a:r>
              <a:rPr lang="en-US" dirty="0"/>
              <a:t>Disclosure</a:t>
            </a:r>
          </a:p>
        </p:txBody>
      </p:sp>
    </p:spTree>
    <p:extLst>
      <p:ext uri="{BB962C8B-B14F-4D97-AF65-F5344CB8AC3E}">
        <p14:creationId xmlns:p14="http://schemas.microsoft.com/office/powerpoint/2010/main" val="30512454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p:cNvSpPr txBox="1">
            <a:spLocks noChangeArrowheads="1"/>
          </p:cNvSpPr>
          <p:nvPr/>
        </p:nvSpPr>
        <p:spPr>
          <a:xfrm>
            <a:off x="370702" y="1589903"/>
            <a:ext cx="11351741" cy="4423719"/>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buClr>
                <a:srgbClr val="921E30"/>
              </a:buClr>
            </a:pPr>
            <a:r>
              <a:rPr lang="en-US" altLang="en-US" sz="2000" dirty="0"/>
              <a:t>List three centrally managed pharmacy informatics solutions for DHA</a:t>
            </a:r>
          </a:p>
          <a:p>
            <a:pPr>
              <a:buClr>
                <a:srgbClr val="921E30"/>
              </a:buClr>
            </a:pPr>
            <a:r>
              <a:rPr lang="en-US" altLang="en-US" sz="2000" dirty="0"/>
              <a:t>Identify resources and pathways for pharmacy equipment acquisition</a:t>
            </a:r>
          </a:p>
          <a:p>
            <a:pPr>
              <a:buClr>
                <a:srgbClr val="921E30"/>
              </a:buClr>
            </a:pPr>
            <a:r>
              <a:rPr lang="en-US" altLang="en-US" sz="2000" dirty="0"/>
              <a:t>Describe the process to relocate or remove equipment from DHA pharmacies</a:t>
            </a:r>
          </a:p>
          <a:p>
            <a:pPr>
              <a:buClr>
                <a:srgbClr val="921E30"/>
              </a:buClr>
            </a:pPr>
            <a:r>
              <a:rPr lang="en-US" altLang="en-US" sz="2000" dirty="0"/>
              <a:t>Discuss recent &amp; future changes to MHS GENESIS functionality and the ticket/issue resolution processes</a:t>
            </a:r>
          </a:p>
          <a:p>
            <a:pPr>
              <a:buClr>
                <a:srgbClr val="921E30"/>
              </a:buClr>
            </a:pPr>
            <a:endParaRPr lang="en-US" altLang="en-US" sz="2000" dirty="0"/>
          </a:p>
          <a:p>
            <a:pPr>
              <a:buClr>
                <a:srgbClr val="921E30"/>
              </a:buClr>
            </a:pPr>
            <a:endParaRPr lang="en-US" altLang="en-US" sz="2000" dirty="0"/>
          </a:p>
          <a:p>
            <a:pPr>
              <a:buClr>
                <a:srgbClr val="921E30"/>
              </a:buClr>
            </a:pPr>
            <a:endParaRPr lang="en-US" altLang="en-US" sz="2000" dirty="0"/>
          </a:p>
          <a:p>
            <a:pPr>
              <a:buClr>
                <a:srgbClr val="921E30"/>
              </a:buClr>
            </a:pPr>
            <a:endParaRPr lang="en-US" altLang="en-US" sz="2000" dirty="0"/>
          </a:p>
          <a:p>
            <a:pPr>
              <a:buClr>
                <a:srgbClr val="921E30"/>
              </a:buClr>
            </a:pPr>
            <a:endParaRPr lang="en-US" altLang="en-US" sz="2000" dirty="0"/>
          </a:p>
          <a:p>
            <a:pPr lvl="1" indent="-342900" fontAlgn="ctr">
              <a:spcBef>
                <a:spcPts val="0"/>
              </a:spcBef>
              <a:buSzPts val="1000"/>
              <a:buFont typeface="Symbol" panose="05050102010706020507" pitchFamily="18" charset="2"/>
              <a:buChar char=""/>
              <a:tabLst>
                <a:tab pos="457200" algn="l"/>
              </a:tabLst>
            </a:pPr>
            <a:endParaRPr lang="en-US" sz="1800" dirty="0">
              <a:effectLst/>
              <a:latin typeface="Aptos" panose="020B0004020202020204" pitchFamily="34" charset="0"/>
              <a:ea typeface="Calibri" panose="020F0502020204030204" pitchFamily="34" charset="0"/>
              <a:cs typeface="Calibri" panose="020F0502020204030204" pitchFamily="34" charset="0"/>
            </a:endParaRPr>
          </a:p>
        </p:txBody>
      </p:sp>
      <p:sp>
        <p:nvSpPr>
          <p:cNvPr id="2" name="Title 1">
            <a:extLst>
              <a:ext uri="{FF2B5EF4-FFF2-40B4-BE49-F238E27FC236}">
                <a16:creationId xmlns:a16="http://schemas.microsoft.com/office/drawing/2014/main" id="{F5FC044B-7B92-4263-AFB9-760EF6C9E18C}"/>
              </a:ext>
            </a:extLst>
          </p:cNvPr>
          <p:cNvSpPr>
            <a:spLocks noGrp="1"/>
          </p:cNvSpPr>
          <p:nvPr>
            <p:ph type="title"/>
          </p:nvPr>
        </p:nvSpPr>
        <p:spPr/>
        <p:txBody>
          <a:bodyPr/>
          <a:lstStyle/>
          <a:p>
            <a:r>
              <a:rPr lang="en-US" dirty="0"/>
              <a:t>Learning Objectives</a:t>
            </a:r>
          </a:p>
        </p:txBody>
      </p:sp>
    </p:spTree>
    <p:extLst>
      <p:ext uri="{BB962C8B-B14F-4D97-AF65-F5344CB8AC3E}">
        <p14:creationId xmlns:p14="http://schemas.microsoft.com/office/powerpoint/2010/main" val="22326743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a:xfrm>
            <a:off x="354227" y="1581665"/>
            <a:ext cx="11376454" cy="4431957"/>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buClr>
                <a:srgbClr val="921E30"/>
              </a:buClr>
            </a:pPr>
            <a:r>
              <a:rPr lang="en-US" altLang="en-US" sz="2000" dirty="0"/>
              <a:t>Question 1: Which of the following programs are centrally managed by DHA POD?</a:t>
            </a:r>
          </a:p>
          <a:p>
            <a:pPr marL="457200" lvl="1" indent="0">
              <a:buClr>
                <a:srgbClr val="921E30"/>
              </a:buClr>
              <a:buNone/>
            </a:pPr>
            <a:r>
              <a:rPr lang="en-US" altLang="en-US" sz="2000" dirty="0"/>
              <a:t>A. </a:t>
            </a:r>
            <a:r>
              <a:rPr lang="en-US" altLang="en-US" sz="2000" dirty="0" err="1"/>
              <a:t>ScriptPro</a:t>
            </a:r>
            <a:r>
              <a:rPr lang="en-US" altLang="en-US" sz="2000" dirty="0"/>
              <a:t>, </a:t>
            </a:r>
            <a:r>
              <a:rPr lang="en-US" altLang="en-US" sz="2000" dirty="0" err="1"/>
              <a:t>ScriptCenter</a:t>
            </a:r>
            <a:r>
              <a:rPr lang="en-US" altLang="en-US" sz="2000" dirty="0"/>
              <a:t>, </a:t>
            </a:r>
            <a:r>
              <a:rPr lang="en-US" altLang="en-US" sz="2000" dirty="0" err="1"/>
              <a:t>NEXiA</a:t>
            </a:r>
            <a:r>
              <a:rPr lang="en-US" altLang="en-US" sz="2000" dirty="0"/>
              <a:t>, Pyxis</a:t>
            </a:r>
          </a:p>
          <a:p>
            <a:pPr marL="457200" lvl="1" indent="0">
              <a:buClr>
                <a:srgbClr val="921E30"/>
              </a:buClr>
              <a:buNone/>
            </a:pPr>
            <a:r>
              <a:rPr lang="en-US" altLang="en-US" sz="2000" dirty="0"/>
              <a:t>B. Q-Flow, MHS GENESIS, </a:t>
            </a:r>
            <a:r>
              <a:rPr lang="en-US" altLang="en-US" sz="2000" dirty="0" err="1"/>
              <a:t>RapidRx</a:t>
            </a:r>
            <a:r>
              <a:rPr lang="en-US" altLang="en-US" sz="2000" dirty="0"/>
              <a:t> (GSL), </a:t>
            </a:r>
            <a:r>
              <a:rPr lang="en-US" altLang="en-US" sz="2000" dirty="0" err="1"/>
              <a:t>Parata</a:t>
            </a:r>
            <a:endParaRPr lang="en-US" altLang="en-US" sz="2000" dirty="0"/>
          </a:p>
          <a:p>
            <a:pPr marL="457200" lvl="1" indent="0">
              <a:buClr>
                <a:srgbClr val="921E30"/>
              </a:buClr>
              <a:buNone/>
            </a:pPr>
            <a:r>
              <a:rPr lang="en-US" altLang="en-US" sz="2000" dirty="0"/>
              <a:t>C. </a:t>
            </a:r>
            <a:r>
              <a:rPr lang="en-US" altLang="en-US" sz="2000" dirty="0" err="1"/>
              <a:t>Audiocare</a:t>
            </a:r>
            <a:r>
              <a:rPr lang="en-US" altLang="en-US" sz="2000" dirty="0"/>
              <a:t>, </a:t>
            </a:r>
            <a:r>
              <a:rPr lang="en-US" altLang="en-US" sz="2000" dirty="0" err="1"/>
              <a:t>RapidRx</a:t>
            </a:r>
            <a:r>
              <a:rPr lang="en-US" altLang="en-US" sz="2000" dirty="0"/>
              <a:t>, </a:t>
            </a:r>
            <a:r>
              <a:rPr lang="en-US" altLang="en-US" sz="2000" dirty="0" err="1"/>
              <a:t>Parata</a:t>
            </a:r>
            <a:r>
              <a:rPr lang="en-US" altLang="en-US" sz="2000" dirty="0"/>
              <a:t>, Q-Flow</a:t>
            </a:r>
          </a:p>
          <a:p>
            <a:pPr marL="457200" lvl="1" indent="0">
              <a:buClr>
                <a:srgbClr val="921E30"/>
              </a:buClr>
              <a:buNone/>
            </a:pPr>
            <a:r>
              <a:rPr lang="en-US" altLang="en-US" sz="2000" dirty="0"/>
              <a:t>D. Electronic Clinical Reference, </a:t>
            </a:r>
            <a:r>
              <a:rPr lang="en-US" altLang="en-US" sz="2000" dirty="0" err="1"/>
              <a:t>ScriptPro</a:t>
            </a:r>
            <a:r>
              <a:rPr lang="en-US" altLang="en-US" sz="2000" dirty="0"/>
              <a:t>, CII-Safe, </a:t>
            </a:r>
            <a:r>
              <a:rPr lang="en-US" altLang="en-US" sz="2000" dirty="0" err="1"/>
              <a:t>RapidRx</a:t>
            </a:r>
            <a:r>
              <a:rPr lang="en-US" altLang="en-US" sz="2000" dirty="0"/>
              <a:t> (GSL)</a:t>
            </a:r>
          </a:p>
          <a:p>
            <a:pPr>
              <a:buClr>
                <a:srgbClr val="921E30"/>
              </a:buClr>
            </a:pPr>
            <a:endParaRPr lang="en-US" altLang="en-US" dirty="0"/>
          </a:p>
          <a:p>
            <a:pPr>
              <a:buClr>
                <a:srgbClr val="921E30"/>
              </a:buClr>
            </a:pPr>
            <a:endParaRPr lang="en-US" altLang="en-US" dirty="0"/>
          </a:p>
        </p:txBody>
      </p:sp>
      <p:sp>
        <p:nvSpPr>
          <p:cNvPr id="2" name="Title 1">
            <a:extLst>
              <a:ext uri="{FF2B5EF4-FFF2-40B4-BE49-F238E27FC236}">
                <a16:creationId xmlns:a16="http://schemas.microsoft.com/office/drawing/2014/main" id="{E8C472CB-4588-4504-A005-E05FB654A6DE}"/>
              </a:ext>
            </a:extLst>
          </p:cNvPr>
          <p:cNvSpPr>
            <a:spLocks noGrp="1"/>
          </p:cNvSpPr>
          <p:nvPr>
            <p:ph type="title"/>
          </p:nvPr>
        </p:nvSpPr>
        <p:spPr/>
        <p:txBody>
          <a:bodyPr/>
          <a:lstStyle/>
          <a:p>
            <a:r>
              <a:rPr lang="en-US" dirty="0"/>
              <a:t>Pre-Assessment Questions</a:t>
            </a:r>
          </a:p>
        </p:txBody>
      </p:sp>
    </p:spTree>
    <p:extLst>
      <p:ext uri="{BB962C8B-B14F-4D97-AF65-F5344CB8AC3E}">
        <p14:creationId xmlns:p14="http://schemas.microsoft.com/office/powerpoint/2010/main" val="3933631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a:xfrm>
            <a:off x="354227" y="1581665"/>
            <a:ext cx="11376454" cy="4431957"/>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buClr>
                <a:srgbClr val="921E30"/>
              </a:buClr>
            </a:pPr>
            <a:r>
              <a:rPr lang="en-US" altLang="en-US" sz="2000" dirty="0"/>
              <a:t>Question 2: What is the new web-based platform used to request medical equipment?</a:t>
            </a:r>
          </a:p>
          <a:p>
            <a:pPr marL="457200" lvl="1" indent="0">
              <a:buClr>
                <a:srgbClr val="921E30"/>
              </a:buClr>
              <a:buNone/>
            </a:pPr>
            <a:r>
              <a:rPr lang="en-US" altLang="en-US" sz="2000" dirty="0"/>
              <a:t>A. DMLSS</a:t>
            </a:r>
          </a:p>
          <a:p>
            <a:pPr marL="457200" lvl="1" indent="0">
              <a:buClr>
                <a:srgbClr val="921E30"/>
              </a:buClr>
              <a:buNone/>
            </a:pPr>
            <a:r>
              <a:rPr lang="en-US" altLang="en-US" sz="2000" dirty="0"/>
              <a:t>B. MHS GENESIS</a:t>
            </a:r>
          </a:p>
          <a:p>
            <a:pPr marL="457200" lvl="1" indent="0">
              <a:buClr>
                <a:srgbClr val="921E30"/>
              </a:buClr>
              <a:buNone/>
            </a:pPr>
            <a:r>
              <a:rPr lang="en-US" altLang="en-US" sz="2000" dirty="0"/>
              <a:t>C. LogiCole</a:t>
            </a:r>
          </a:p>
          <a:p>
            <a:pPr marL="457200" lvl="1" indent="0">
              <a:buClr>
                <a:srgbClr val="921E30"/>
              </a:buClr>
              <a:buNone/>
            </a:pPr>
            <a:r>
              <a:rPr lang="en-US" altLang="en-US" sz="2000" dirty="0"/>
              <a:t>D. </a:t>
            </a:r>
            <a:r>
              <a:rPr lang="en-US" altLang="en-US" sz="2000" dirty="0" err="1"/>
              <a:t>Carepoint</a:t>
            </a:r>
            <a:endParaRPr lang="en-US" altLang="en-US" sz="2000" dirty="0"/>
          </a:p>
          <a:p>
            <a:pPr>
              <a:buClr>
                <a:srgbClr val="921E30"/>
              </a:buClr>
            </a:pPr>
            <a:endParaRPr lang="en-US" altLang="en-US" dirty="0"/>
          </a:p>
          <a:p>
            <a:pPr>
              <a:buClr>
                <a:srgbClr val="921E30"/>
              </a:buClr>
            </a:pPr>
            <a:endParaRPr lang="en-US" altLang="en-US" dirty="0"/>
          </a:p>
        </p:txBody>
      </p:sp>
      <p:sp>
        <p:nvSpPr>
          <p:cNvPr id="2" name="Title 1">
            <a:extLst>
              <a:ext uri="{FF2B5EF4-FFF2-40B4-BE49-F238E27FC236}">
                <a16:creationId xmlns:a16="http://schemas.microsoft.com/office/drawing/2014/main" id="{E8C472CB-4588-4504-A005-E05FB654A6DE}"/>
              </a:ext>
            </a:extLst>
          </p:cNvPr>
          <p:cNvSpPr>
            <a:spLocks noGrp="1"/>
          </p:cNvSpPr>
          <p:nvPr>
            <p:ph type="title"/>
          </p:nvPr>
        </p:nvSpPr>
        <p:spPr/>
        <p:txBody>
          <a:bodyPr/>
          <a:lstStyle/>
          <a:p>
            <a:r>
              <a:rPr lang="en-US" dirty="0"/>
              <a:t>Pre-Assessment Questions</a:t>
            </a:r>
          </a:p>
        </p:txBody>
      </p:sp>
    </p:spTree>
    <p:extLst>
      <p:ext uri="{BB962C8B-B14F-4D97-AF65-F5344CB8AC3E}">
        <p14:creationId xmlns:p14="http://schemas.microsoft.com/office/powerpoint/2010/main" val="40752100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a:xfrm>
            <a:off x="363677" y="1589904"/>
            <a:ext cx="11342292" cy="4431956"/>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buClr>
                <a:srgbClr val="921E30"/>
              </a:buClr>
            </a:pPr>
            <a:r>
              <a:rPr lang="en-US" altLang="en-US" sz="2000" dirty="0"/>
              <a:t>Question 3: What is the first step in the process to relocate or remove any pharmacy automation equipment?</a:t>
            </a:r>
          </a:p>
          <a:p>
            <a:pPr marL="0" indent="0">
              <a:buClr>
                <a:srgbClr val="921E30"/>
              </a:buClr>
              <a:buNone/>
            </a:pPr>
            <a:r>
              <a:rPr lang="en-US" altLang="en-US" sz="2000" dirty="0"/>
              <a:t>	A. Coordinate with specific vendor to request a quote</a:t>
            </a:r>
          </a:p>
          <a:p>
            <a:pPr marL="0" indent="0">
              <a:buClr>
                <a:srgbClr val="921E30"/>
              </a:buClr>
              <a:buNone/>
            </a:pPr>
            <a:r>
              <a:rPr lang="en-US" altLang="en-US" sz="2000" dirty="0"/>
              <a:t>	B. Communicate with DHA POD IIB team</a:t>
            </a:r>
          </a:p>
          <a:p>
            <a:pPr marL="0" indent="0">
              <a:buClr>
                <a:srgbClr val="921E30"/>
              </a:buClr>
              <a:buNone/>
            </a:pPr>
            <a:r>
              <a:rPr lang="en-US" altLang="en-US" sz="2000" dirty="0"/>
              <a:t>	C. Contact local medical logistics</a:t>
            </a:r>
          </a:p>
          <a:p>
            <a:pPr marL="0" indent="0">
              <a:buClr>
                <a:srgbClr val="921E30"/>
              </a:buClr>
              <a:buNone/>
            </a:pPr>
            <a:r>
              <a:rPr lang="en-US" altLang="en-US" sz="2000" dirty="0"/>
              <a:t>	D. Communicate with pharmacy chief and DHA Pharmacy Consultant</a:t>
            </a:r>
          </a:p>
        </p:txBody>
      </p:sp>
      <p:sp>
        <p:nvSpPr>
          <p:cNvPr id="2" name="Title 1">
            <a:extLst>
              <a:ext uri="{FF2B5EF4-FFF2-40B4-BE49-F238E27FC236}">
                <a16:creationId xmlns:a16="http://schemas.microsoft.com/office/drawing/2014/main" id="{D16E90B4-84DC-489E-8E3C-887F9ABBA00B}"/>
              </a:ext>
            </a:extLst>
          </p:cNvPr>
          <p:cNvSpPr>
            <a:spLocks noGrp="1"/>
          </p:cNvSpPr>
          <p:nvPr>
            <p:ph type="title"/>
          </p:nvPr>
        </p:nvSpPr>
        <p:spPr/>
        <p:txBody>
          <a:bodyPr/>
          <a:lstStyle/>
          <a:p>
            <a:r>
              <a:rPr lang="en-US" dirty="0"/>
              <a:t>Pre-Assessment Questions</a:t>
            </a:r>
          </a:p>
        </p:txBody>
      </p:sp>
    </p:spTree>
    <p:extLst>
      <p:ext uri="{BB962C8B-B14F-4D97-AF65-F5344CB8AC3E}">
        <p14:creationId xmlns:p14="http://schemas.microsoft.com/office/powerpoint/2010/main" val="19675463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a:xfrm>
            <a:off x="363677" y="1589904"/>
            <a:ext cx="11342292" cy="4431956"/>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buClr>
                <a:srgbClr val="921E30"/>
              </a:buClr>
            </a:pPr>
            <a:r>
              <a:rPr lang="en-US" altLang="en-US" sz="2000" dirty="0"/>
              <a:t>Question 4: You recently purchased generic lisinopril from </a:t>
            </a:r>
            <a:r>
              <a:rPr lang="en-US" altLang="en-US" sz="2000" dirty="0" err="1"/>
              <a:t>Viona</a:t>
            </a:r>
            <a:r>
              <a:rPr lang="en-US" altLang="en-US" sz="2000" dirty="0"/>
              <a:t> Pharmaceuticals.  You tried to flex on the NDC using the retail flexing utility, but it is not listed.  What is the best and quickest way to have your NDC added into the MHS GENESIS drug file?</a:t>
            </a:r>
          </a:p>
          <a:p>
            <a:pPr marL="800100" lvl="1" indent="-342900">
              <a:buClr>
                <a:srgbClr val="921E30"/>
              </a:buClr>
              <a:buFont typeface="+mj-lt"/>
              <a:buAutoNum type="alphaUcPeriod"/>
            </a:pPr>
            <a:r>
              <a:rPr lang="en-US" altLang="en-US" sz="2000" dirty="0"/>
              <a:t>Call the GSC and request a high priority ticket</a:t>
            </a:r>
          </a:p>
          <a:p>
            <a:pPr marL="800100" lvl="1" indent="-342900">
              <a:buClr>
                <a:srgbClr val="921E30"/>
              </a:buClr>
              <a:buFont typeface="+mj-lt"/>
              <a:buAutoNum type="alphaUcPeriod"/>
            </a:pPr>
            <a:r>
              <a:rPr lang="en-US" altLang="en-US" sz="2000" dirty="0"/>
              <a:t>Submit a regular case through the Global Service Center website</a:t>
            </a:r>
          </a:p>
          <a:p>
            <a:pPr marL="800100" lvl="1" indent="-342900">
              <a:buClr>
                <a:srgbClr val="921E30"/>
              </a:buClr>
              <a:buFont typeface="+mj-lt"/>
              <a:buAutoNum type="alphaUcPeriod"/>
            </a:pPr>
            <a:r>
              <a:rPr lang="en-US" altLang="en-US" sz="2000" dirty="0"/>
              <a:t>Submit a Service Catalog request via the GSC portal to “Add/Modify/Remove Medication NDC”</a:t>
            </a:r>
          </a:p>
          <a:p>
            <a:pPr marL="800100" lvl="1" indent="-342900">
              <a:buClr>
                <a:srgbClr val="921E30"/>
              </a:buClr>
              <a:buFont typeface="+mj-lt"/>
              <a:buAutoNum type="alphaUcPeriod"/>
            </a:pPr>
            <a:r>
              <a:rPr lang="en-US" altLang="en-US" sz="2000" dirty="0"/>
              <a:t>Contact the Formulary Management Branch directly and ask them to do it</a:t>
            </a:r>
          </a:p>
        </p:txBody>
      </p:sp>
      <p:sp>
        <p:nvSpPr>
          <p:cNvPr id="2" name="Title 1">
            <a:extLst>
              <a:ext uri="{FF2B5EF4-FFF2-40B4-BE49-F238E27FC236}">
                <a16:creationId xmlns:a16="http://schemas.microsoft.com/office/drawing/2014/main" id="{D16E90B4-84DC-489E-8E3C-887F9ABBA00B}"/>
              </a:ext>
            </a:extLst>
          </p:cNvPr>
          <p:cNvSpPr>
            <a:spLocks noGrp="1"/>
          </p:cNvSpPr>
          <p:nvPr>
            <p:ph type="title"/>
          </p:nvPr>
        </p:nvSpPr>
        <p:spPr/>
        <p:txBody>
          <a:bodyPr/>
          <a:lstStyle/>
          <a:p>
            <a:r>
              <a:rPr lang="en-US" dirty="0"/>
              <a:t>Pre-Assessment Questions</a:t>
            </a:r>
          </a:p>
        </p:txBody>
      </p:sp>
    </p:spTree>
    <p:extLst>
      <p:ext uri="{BB962C8B-B14F-4D97-AF65-F5344CB8AC3E}">
        <p14:creationId xmlns:p14="http://schemas.microsoft.com/office/powerpoint/2010/main" val="19707587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a:xfrm>
            <a:off x="340841" y="1521941"/>
            <a:ext cx="11310551" cy="4415481"/>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buClr>
                <a:srgbClr val="921E30"/>
              </a:buClr>
            </a:pPr>
            <a:r>
              <a:rPr lang="en-US" altLang="en-US" sz="2000" dirty="0"/>
              <a:t>Defense Health Agency (DHA) Goal – Stabilize, optimize, and modernize the system</a:t>
            </a:r>
          </a:p>
          <a:p>
            <a:pPr>
              <a:buClr>
                <a:srgbClr val="921E30"/>
              </a:buClr>
            </a:pPr>
            <a:r>
              <a:rPr lang="en-US" altLang="en-US" sz="2000" dirty="0"/>
              <a:t>Priorities</a:t>
            </a:r>
          </a:p>
          <a:p>
            <a:pPr>
              <a:buClr>
                <a:srgbClr val="921E30"/>
              </a:buClr>
            </a:pPr>
            <a:endParaRPr lang="en-US" altLang="en-US" sz="2000" dirty="0"/>
          </a:p>
          <a:p>
            <a:pPr>
              <a:buClr>
                <a:srgbClr val="921E30"/>
              </a:buClr>
            </a:pPr>
            <a:endParaRPr lang="en-US" altLang="en-US" sz="2000" dirty="0"/>
          </a:p>
          <a:p>
            <a:pPr>
              <a:buClr>
                <a:srgbClr val="921E30"/>
              </a:buClr>
            </a:pPr>
            <a:endParaRPr lang="en-US" altLang="en-US" sz="2000" dirty="0"/>
          </a:p>
          <a:p>
            <a:pPr>
              <a:buClr>
                <a:srgbClr val="921E30"/>
              </a:buClr>
            </a:pPr>
            <a:endParaRPr lang="en-US" altLang="en-US" sz="2000" dirty="0"/>
          </a:p>
          <a:p>
            <a:pPr>
              <a:buClr>
                <a:srgbClr val="921E30"/>
              </a:buClr>
            </a:pPr>
            <a:endParaRPr lang="en-US" altLang="en-US" sz="2000" dirty="0"/>
          </a:p>
          <a:p>
            <a:pPr>
              <a:buClr>
                <a:srgbClr val="921E30"/>
              </a:buClr>
            </a:pPr>
            <a:r>
              <a:rPr lang="en-US" altLang="en-US" sz="2000" dirty="0"/>
              <a:t>Deliver the right mix of products, services, and knowledge</a:t>
            </a:r>
          </a:p>
          <a:p>
            <a:pPr>
              <a:buClr>
                <a:srgbClr val="921E30"/>
              </a:buClr>
            </a:pPr>
            <a:r>
              <a:rPr lang="en-US" altLang="en-US" sz="2000" dirty="0"/>
              <a:t>Leverage emerging technology</a:t>
            </a:r>
          </a:p>
          <a:p>
            <a:pPr>
              <a:buClr>
                <a:srgbClr val="921E30"/>
              </a:buClr>
            </a:pPr>
            <a:r>
              <a:rPr lang="en-US" altLang="en-US" sz="2000" dirty="0"/>
              <a:t>Transform delivery and lifecycle management of equipment and devices</a:t>
            </a:r>
          </a:p>
          <a:p>
            <a:pPr>
              <a:buClr>
                <a:srgbClr val="921E30"/>
              </a:buClr>
            </a:pPr>
            <a:endParaRPr lang="en-US" altLang="en-US" dirty="0"/>
          </a:p>
        </p:txBody>
      </p:sp>
      <p:sp>
        <p:nvSpPr>
          <p:cNvPr id="2" name="Title 1">
            <a:extLst>
              <a:ext uri="{FF2B5EF4-FFF2-40B4-BE49-F238E27FC236}">
                <a16:creationId xmlns:a16="http://schemas.microsoft.com/office/drawing/2014/main" id="{0FE7B151-E3FE-4F8D-A389-5ABEB2F47BE6}"/>
              </a:ext>
            </a:extLst>
          </p:cNvPr>
          <p:cNvSpPr>
            <a:spLocks noGrp="1"/>
          </p:cNvSpPr>
          <p:nvPr>
            <p:ph type="title"/>
          </p:nvPr>
        </p:nvSpPr>
        <p:spPr/>
        <p:txBody>
          <a:bodyPr>
            <a:normAutofit/>
          </a:bodyPr>
          <a:lstStyle/>
          <a:p>
            <a:r>
              <a:rPr lang="en-US" dirty="0"/>
              <a:t>Program Management and DHA Strategic Plan</a:t>
            </a:r>
          </a:p>
        </p:txBody>
      </p:sp>
      <p:pic>
        <p:nvPicPr>
          <p:cNvPr id="5" name="Picture 4">
            <a:extLst>
              <a:ext uri="{FF2B5EF4-FFF2-40B4-BE49-F238E27FC236}">
                <a16:creationId xmlns:a16="http://schemas.microsoft.com/office/drawing/2014/main" id="{28BE6ECF-29F6-092F-9913-9A9C78CE9539}"/>
              </a:ext>
            </a:extLst>
          </p:cNvPr>
          <p:cNvPicPr>
            <a:picLocks noChangeAspect="1"/>
          </p:cNvPicPr>
          <p:nvPr/>
        </p:nvPicPr>
        <p:blipFill>
          <a:blip r:embed="rId3"/>
          <a:stretch>
            <a:fillRect/>
          </a:stretch>
        </p:blipFill>
        <p:spPr>
          <a:xfrm>
            <a:off x="7667395" y="2090720"/>
            <a:ext cx="1777800" cy="2166143"/>
          </a:xfrm>
          <a:prstGeom prst="rect">
            <a:avLst/>
          </a:prstGeom>
        </p:spPr>
      </p:pic>
      <p:graphicFrame>
        <p:nvGraphicFramePr>
          <p:cNvPr id="6" name="Diagram 5">
            <a:extLst>
              <a:ext uri="{FF2B5EF4-FFF2-40B4-BE49-F238E27FC236}">
                <a16:creationId xmlns:a16="http://schemas.microsoft.com/office/drawing/2014/main" id="{2E7F4913-B6E3-6132-E22F-1692B8955C5F}"/>
              </a:ext>
            </a:extLst>
          </p:cNvPr>
          <p:cNvGraphicFramePr/>
          <p:nvPr/>
        </p:nvGraphicFramePr>
        <p:xfrm>
          <a:off x="667820" y="1862671"/>
          <a:ext cx="6571179" cy="262224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Rectangle 2">
            <a:extLst>
              <a:ext uri="{FF2B5EF4-FFF2-40B4-BE49-F238E27FC236}">
                <a16:creationId xmlns:a16="http://schemas.microsoft.com/office/drawing/2014/main" id="{40A39A76-C445-1B45-3604-956C1E146808}"/>
              </a:ext>
            </a:extLst>
          </p:cNvPr>
          <p:cNvSpPr/>
          <p:nvPr/>
        </p:nvSpPr>
        <p:spPr>
          <a:xfrm>
            <a:off x="2841170" y="2416629"/>
            <a:ext cx="2212743" cy="1412856"/>
          </a:xfrm>
          <a:prstGeom prst="rect">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2560FC0E-E549-E668-3A8B-FE8DCB4AC749}"/>
              </a:ext>
            </a:extLst>
          </p:cNvPr>
          <p:cNvSpPr txBox="1"/>
          <p:nvPr/>
        </p:nvSpPr>
        <p:spPr>
          <a:xfrm>
            <a:off x="7853953" y="5752756"/>
            <a:ext cx="4338047" cy="369332"/>
          </a:xfrm>
          <a:prstGeom prst="rect">
            <a:avLst/>
          </a:prstGeom>
          <a:noFill/>
        </p:spPr>
        <p:txBody>
          <a:bodyPr wrap="none" rtlCol="0">
            <a:spAutoFit/>
          </a:bodyPr>
          <a:lstStyle/>
          <a:p>
            <a:r>
              <a:rPr lang="en-US" sz="900" dirty="0"/>
              <a:t>Defense Health Agency Strategic Plan Fiscal Year 23-28. Falls Church, VA; 2023</a:t>
            </a:r>
          </a:p>
          <a:p>
            <a:r>
              <a:rPr lang="en-US" sz="900" dirty="0"/>
              <a:t>Taking Care of People Initiative 2023. Falls Church, VA: Defense Health Agency; 2023</a:t>
            </a:r>
          </a:p>
        </p:txBody>
      </p:sp>
    </p:spTree>
    <p:extLst>
      <p:ext uri="{BB962C8B-B14F-4D97-AF65-F5344CB8AC3E}">
        <p14:creationId xmlns:p14="http://schemas.microsoft.com/office/powerpoint/2010/main" val="3511604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7" end="7"/>
                                            </p:txEl>
                                          </p:spTgt>
                                        </p:tgtEl>
                                        <p:attrNameLst>
                                          <p:attrName>style.visibility</p:attrName>
                                        </p:attrNameLst>
                                      </p:cBhvr>
                                      <p:to>
                                        <p:strVal val="visible"/>
                                      </p:to>
                                    </p:set>
                                    <p:anim calcmode="lin" valueType="num">
                                      <p:cBhvr additive="base">
                                        <p:cTn id="13"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8" end="8"/>
                                            </p:txEl>
                                          </p:spTgt>
                                        </p:tgtEl>
                                        <p:attrNameLst>
                                          <p:attrName>style.visibility</p:attrName>
                                        </p:attrNameLst>
                                      </p:cBhvr>
                                      <p:to>
                                        <p:strVal val="visible"/>
                                      </p:to>
                                    </p:set>
                                    <p:anim calcmode="lin" valueType="num">
                                      <p:cBhvr additive="base">
                                        <p:cTn id="19" dur="500" fill="hold"/>
                                        <p:tgtEl>
                                          <p:spTgt spid="4">
                                            <p:txEl>
                                              <p:pRg st="8" end="8"/>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9" end="9"/>
                                            </p:txEl>
                                          </p:spTgt>
                                        </p:tgtEl>
                                        <p:attrNameLst>
                                          <p:attrName>style.visibility</p:attrName>
                                        </p:attrNameLst>
                                      </p:cBhvr>
                                      <p:to>
                                        <p:strVal val="visible"/>
                                      </p:to>
                                    </p:set>
                                    <p:anim calcmode="lin" valueType="num">
                                      <p:cBhvr additive="base">
                                        <p:cTn id="25" dur="500" fill="hold"/>
                                        <p:tgtEl>
                                          <p:spTgt spid="4">
                                            <p:txEl>
                                              <p:pRg st="9" end="9"/>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a:xfrm>
            <a:off x="378942" y="1451386"/>
            <a:ext cx="5096170" cy="4746214"/>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buClr>
                <a:srgbClr val="921E30"/>
              </a:buClr>
            </a:pPr>
            <a:r>
              <a:rPr lang="en-US" altLang="en-US" sz="1900" dirty="0"/>
              <a:t>Pharmacy Outpatient Automation Solution (POAS)</a:t>
            </a:r>
          </a:p>
          <a:p>
            <a:pPr lvl="1">
              <a:buClr>
                <a:srgbClr val="921E30"/>
              </a:buClr>
            </a:pPr>
            <a:r>
              <a:rPr lang="en-US" altLang="en-US" sz="1700" dirty="0" err="1"/>
              <a:t>ScriptPro</a:t>
            </a:r>
            <a:endParaRPr lang="en-US" altLang="en-US" sz="1700" dirty="0"/>
          </a:p>
          <a:p>
            <a:pPr lvl="1">
              <a:buClr>
                <a:srgbClr val="921E30"/>
              </a:buClr>
            </a:pPr>
            <a:r>
              <a:rPr lang="en-US" altLang="en-US" sz="1700" dirty="0" err="1"/>
              <a:t>Parata</a:t>
            </a:r>
            <a:endParaRPr lang="en-US" altLang="en-US" sz="1700" dirty="0"/>
          </a:p>
          <a:p>
            <a:pPr lvl="1">
              <a:buClr>
                <a:srgbClr val="921E30"/>
              </a:buClr>
            </a:pPr>
            <a:r>
              <a:rPr lang="en-US" altLang="en-US" sz="1700" dirty="0"/>
              <a:t>Innovations (iA)/</a:t>
            </a:r>
            <a:r>
              <a:rPr lang="en-US" altLang="en-US" sz="1700" dirty="0" err="1"/>
              <a:t>NEXiA</a:t>
            </a:r>
            <a:endParaRPr lang="en-US" altLang="en-US" sz="1700" dirty="0"/>
          </a:p>
          <a:p>
            <a:pPr>
              <a:buClr>
                <a:srgbClr val="921E30"/>
              </a:buClr>
            </a:pPr>
            <a:endParaRPr lang="en-US" altLang="en-US" sz="1900" dirty="0"/>
          </a:p>
          <a:p>
            <a:pPr>
              <a:buClr>
                <a:srgbClr val="921E30"/>
              </a:buClr>
            </a:pPr>
            <a:r>
              <a:rPr lang="en-US" altLang="en-US" sz="1900" dirty="0"/>
              <a:t>Pharmacy Inpatient Automation Solution Enterprise (PIAS-E)</a:t>
            </a:r>
          </a:p>
          <a:p>
            <a:pPr lvl="1">
              <a:buClr>
                <a:srgbClr val="921E30"/>
              </a:buClr>
            </a:pPr>
            <a:r>
              <a:rPr lang="en-US" altLang="en-US" sz="1700" dirty="0"/>
              <a:t>Pyxis</a:t>
            </a:r>
          </a:p>
          <a:p>
            <a:pPr>
              <a:buClr>
                <a:srgbClr val="921E30"/>
              </a:buClr>
            </a:pPr>
            <a:endParaRPr lang="en-US" altLang="en-US" dirty="0"/>
          </a:p>
        </p:txBody>
      </p:sp>
      <p:sp>
        <p:nvSpPr>
          <p:cNvPr id="2" name="Title 1">
            <a:extLst>
              <a:ext uri="{FF2B5EF4-FFF2-40B4-BE49-F238E27FC236}">
                <a16:creationId xmlns:a16="http://schemas.microsoft.com/office/drawing/2014/main" id="{0FE7B151-E3FE-4F8D-A389-5ABEB2F47BE6}"/>
              </a:ext>
            </a:extLst>
          </p:cNvPr>
          <p:cNvSpPr>
            <a:spLocks noGrp="1"/>
          </p:cNvSpPr>
          <p:nvPr>
            <p:ph type="title"/>
          </p:nvPr>
        </p:nvSpPr>
        <p:spPr/>
        <p:txBody>
          <a:bodyPr>
            <a:normAutofit fontScale="90000"/>
          </a:bodyPr>
          <a:lstStyle/>
          <a:p>
            <a:r>
              <a:rPr lang="en-US" dirty="0"/>
              <a:t>Centrally Managed Pharmacy Operations Division (POD) Automation Programs**</a:t>
            </a:r>
          </a:p>
        </p:txBody>
      </p:sp>
      <p:sp>
        <p:nvSpPr>
          <p:cNvPr id="3" name="Rectangle 3">
            <a:extLst>
              <a:ext uri="{FF2B5EF4-FFF2-40B4-BE49-F238E27FC236}">
                <a16:creationId xmlns:a16="http://schemas.microsoft.com/office/drawing/2014/main" id="{2D99E558-B9B2-E5EC-C008-6F8D1E80A781}"/>
              </a:ext>
            </a:extLst>
          </p:cNvPr>
          <p:cNvSpPr txBox="1">
            <a:spLocks noChangeArrowheads="1"/>
          </p:cNvSpPr>
          <p:nvPr/>
        </p:nvSpPr>
        <p:spPr>
          <a:xfrm>
            <a:off x="5463824" y="1450010"/>
            <a:ext cx="4639734" cy="4407547"/>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buClr>
                <a:srgbClr val="921E30"/>
              </a:buClr>
            </a:pPr>
            <a:endParaRPr lang="en-US" altLang="en-US" dirty="0"/>
          </a:p>
        </p:txBody>
      </p:sp>
      <p:pic>
        <p:nvPicPr>
          <p:cNvPr id="5" name="Picture 4">
            <a:extLst>
              <a:ext uri="{FF2B5EF4-FFF2-40B4-BE49-F238E27FC236}">
                <a16:creationId xmlns:a16="http://schemas.microsoft.com/office/drawing/2014/main" id="{B1203D85-E9E3-217A-2811-8143291947AB}"/>
              </a:ext>
            </a:extLst>
          </p:cNvPr>
          <p:cNvPicPr>
            <a:picLocks noChangeAspect="1"/>
          </p:cNvPicPr>
          <p:nvPr/>
        </p:nvPicPr>
        <p:blipFill>
          <a:blip r:embed="rId3"/>
          <a:stretch>
            <a:fillRect/>
          </a:stretch>
        </p:blipFill>
        <p:spPr>
          <a:xfrm>
            <a:off x="3685545" y="4617596"/>
            <a:ext cx="1944027" cy="1249347"/>
          </a:xfrm>
          <a:prstGeom prst="rect">
            <a:avLst/>
          </a:prstGeom>
        </p:spPr>
      </p:pic>
      <p:pic>
        <p:nvPicPr>
          <p:cNvPr id="6" name="Picture 5">
            <a:extLst>
              <a:ext uri="{FF2B5EF4-FFF2-40B4-BE49-F238E27FC236}">
                <a16:creationId xmlns:a16="http://schemas.microsoft.com/office/drawing/2014/main" id="{C7D50FDA-6921-1CB5-B1D3-B659EACE9172}"/>
              </a:ext>
            </a:extLst>
          </p:cNvPr>
          <p:cNvPicPr>
            <a:picLocks noChangeAspect="1"/>
          </p:cNvPicPr>
          <p:nvPr/>
        </p:nvPicPr>
        <p:blipFill>
          <a:blip r:embed="rId4"/>
          <a:stretch>
            <a:fillRect/>
          </a:stretch>
        </p:blipFill>
        <p:spPr>
          <a:xfrm>
            <a:off x="3533277" y="1876099"/>
            <a:ext cx="2096295" cy="1427693"/>
          </a:xfrm>
          <a:prstGeom prst="rect">
            <a:avLst/>
          </a:prstGeom>
        </p:spPr>
      </p:pic>
      <p:pic>
        <p:nvPicPr>
          <p:cNvPr id="7" name="Picture 6">
            <a:extLst>
              <a:ext uri="{FF2B5EF4-FFF2-40B4-BE49-F238E27FC236}">
                <a16:creationId xmlns:a16="http://schemas.microsoft.com/office/drawing/2014/main" id="{B1E317FB-EEC5-F356-3786-6CDFF86C4EDB}"/>
              </a:ext>
            </a:extLst>
          </p:cNvPr>
          <p:cNvPicPr>
            <a:picLocks noChangeAspect="1"/>
          </p:cNvPicPr>
          <p:nvPr/>
        </p:nvPicPr>
        <p:blipFill>
          <a:blip r:embed="rId5"/>
          <a:stretch>
            <a:fillRect/>
          </a:stretch>
        </p:blipFill>
        <p:spPr>
          <a:xfrm>
            <a:off x="9280487" y="4069925"/>
            <a:ext cx="2271430" cy="1668616"/>
          </a:xfrm>
          <a:prstGeom prst="rect">
            <a:avLst/>
          </a:prstGeom>
        </p:spPr>
      </p:pic>
      <p:sp>
        <p:nvSpPr>
          <p:cNvPr id="10" name="Rectangle 3">
            <a:extLst>
              <a:ext uri="{FF2B5EF4-FFF2-40B4-BE49-F238E27FC236}">
                <a16:creationId xmlns:a16="http://schemas.microsoft.com/office/drawing/2014/main" id="{9AEA3503-3D11-C6E0-2783-6A41045AC58B}"/>
              </a:ext>
            </a:extLst>
          </p:cNvPr>
          <p:cNvSpPr txBox="1">
            <a:spLocks noChangeArrowheads="1"/>
          </p:cNvSpPr>
          <p:nvPr/>
        </p:nvSpPr>
        <p:spPr>
          <a:xfrm>
            <a:off x="5795321" y="1450010"/>
            <a:ext cx="5096170" cy="4746214"/>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buClr>
                <a:srgbClr val="921E30"/>
              </a:buClr>
            </a:pPr>
            <a:r>
              <a:rPr lang="en-US" altLang="en-US" sz="1900" dirty="0" err="1"/>
              <a:t>RxRefill</a:t>
            </a:r>
            <a:r>
              <a:rPr lang="en-US" altLang="en-US" sz="1900" dirty="0"/>
              <a:t> *</a:t>
            </a:r>
          </a:p>
          <a:p>
            <a:pPr lvl="1">
              <a:buClr>
                <a:srgbClr val="921E30"/>
              </a:buClr>
            </a:pPr>
            <a:r>
              <a:rPr lang="en-US" altLang="en-US" sz="1700" dirty="0" err="1"/>
              <a:t>AudioCare</a:t>
            </a:r>
            <a:r>
              <a:rPr lang="en-US" altLang="en-US" sz="1700" dirty="0"/>
              <a:t> &gt;&gt; IVR</a:t>
            </a:r>
          </a:p>
          <a:p>
            <a:pPr>
              <a:buClr>
                <a:srgbClr val="921E30"/>
              </a:buClr>
            </a:pPr>
            <a:endParaRPr lang="en-US" altLang="en-US" sz="1900" dirty="0"/>
          </a:p>
          <a:p>
            <a:pPr>
              <a:buClr>
                <a:srgbClr val="921E30"/>
              </a:buClr>
            </a:pPr>
            <a:r>
              <a:rPr lang="en-US" altLang="en-US" sz="1900" dirty="0"/>
              <a:t>Pharmacy Will Call System (PWCS)</a:t>
            </a:r>
          </a:p>
          <a:p>
            <a:pPr lvl="1">
              <a:buClr>
                <a:srgbClr val="921E30"/>
              </a:buClr>
            </a:pPr>
            <a:r>
              <a:rPr lang="en-US" altLang="en-US" sz="1700" dirty="0" err="1"/>
              <a:t>Intellicab</a:t>
            </a:r>
            <a:r>
              <a:rPr lang="en-US" altLang="en-US" sz="1700" dirty="0"/>
              <a:t> (aka GSL / </a:t>
            </a:r>
            <a:r>
              <a:rPr lang="en-US" altLang="en-US" sz="1700" dirty="0" err="1"/>
              <a:t>RapidRx</a:t>
            </a:r>
            <a:r>
              <a:rPr lang="en-US" altLang="en-US" sz="1700" dirty="0"/>
              <a:t>)</a:t>
            </a:r>
          </a:p>
          <a:p>
            <a:pPr lvl="1">
              <a:buClr>
                <a:srgbClr val="921E30"/>
              </a:buClr>
            </a:pPr>
            <a:r>
              <a:rPr lang="en-US" altLang="en-US" sz="1700" dirty="0"/>
              <a:t>Innovations (iA)</a:t>
            </a:r>
          </a:p>
          <a:p>
            <a:pPr lvl="1">
              <a:buClr>
                <a:srgbClr val="921E30"/>
              </a:buClr>
            </a:pPr>
            <a:r>
              <a:rPr lang="en-US" altLang="en-US" sz="1700" dirty="0" err="1"/>
              <a:t>ScriptCenter</a:t>
            </a:r>
            <a:endParaRPr lang="en-US" altLang="en-US" sz="1700" dirty="0"/>
          </a:p>
          <a:p>
            <a:pPr lvl="1">
              <a:buClr>
                <a:srgbClr val="921E30"/>
              </a:buClr>
            </a:pPr>
            <a:r>
              <a:rPr lang="en-US" altLang="en-US" sz="1700" dirty="0" err="1"/>
              <a:t>PickPoint</a:t>
            </a:r>
            <a:endParaRPr lang="en-US" altLang="en-US" sz="1700" dirty="0"/>
          </a:p>
          <a:p>
            <a:pPr>
              <a:buClr>
                <a:srgbClr val="921E30"/>
              </a:buClr>
            </a:pPr>
            <a:endParaRPr lang="en-US" altLang="en-US" dirty="0"/>
          </a:p>
        </p:txBody>
      </p:sp>
      <p:sp>
        <p:nvSpPr>
          <p:cNvPr id="8" name="TextBox 7">
            <a:extLst>
              <a:ext uri="{FF2B5EF4-FFF2-40B4-BE49-F238E27FC236}">
                <a16:creationId xmlns:a16="http://schemas.microsoft.com/office/drawing/2014/main" id="{F584AFF2-22AA-B3A3-4E36-82F7717DE9B9}"/>
              </a:ext>
            </a:extLst>
          </p:cNvPr>
          <p:cNvSpPr txBox="1"/>
          <p:nvPr/>
        </p:nvSpPr>
        <p:spPr>
          <a:xfrm>
            <a:off x="378942" y="5540176"/>
            <a:ext cx="3306603" cy="584775"/>
          </a:xfrm>
          <a:prstGeom prst="rect">
            <a:avLst/>
          </a:prstGeom>
          <a:noFill/>
        </p:spPr>
        <p:txBody>
          <a:bodyPr wrap="square" rtlCol="0">
            <a:spAutoFit/>
          </a:bodyPr>
          <a:lstStyle/>
          <a:p>
            <a:r>
              <a:rPr lang="en-US" sz="1600" b="1" i="1" dirty="0"/>
              <a:t>** Does not constitute government endorsement</a:t>
            </a:r>
          </a:p>
        </p:txBody>
      </p:sp>
    </p:spTree>
    <p:extLst>
      <p:ext uri="{BB962C8B-B14F-4D97-AF65-F5344CB8AC3E}">
        <p14:creationId xmlns:p14="http://schemas.microsoft.com/office/powerpoint/2010/main" val="16946024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a:xfrm>
            <a:off x="322497" y="1530408"/>
            <a:ext cx="11310551" cy="4415481"/>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buClr>
                <a:srgbClr val="921E30"/>
              </a:buClr>
            </a:pPr>
            <a:r>
              <a:rPr lang="en-US" altLang="en-US" sz="2200" dirty="0"/>
              <a:t>469 DHA Automated Pharmacy Locations</a:t>
            </a:r>
          </a:p>
          <a:p>
            <a:pPr>
              <a:buClr>
                <a:srgbClr val="921E30"/>
              </a:buClr>
            </a:pPr>
            <a:endParaRPr lang="en-US" altLang="en-US" sz="2200" dirty="0"/>
          </a:p>
          <a:p>
            <a:pPr>
              <a:buClr>
                <a:srgbClr val="921E30"/>
              </a:buClr>
            </a:pPr>
            <a:endParaRPr lang="en-US" altLang="en-US" sz="2200" dirty="0"/>
          </a:p>
          <a:p>
            <a:pPr>
              <a:buClr>
                <a:srgbClr val="921E30"/>
              </a:buClr>
            </a:pPr>
            <a:endParaRPr lang="en-US" altLang="en-US" sz="2200" dirty="0"/>
          </a:p>
          <a:p>
            <a:pPr>
              <a:buClr>
                <a:srgbClr val="921E30"/>
              </a:buClr>
            </a:pPr>
            <a:endParaRPr lang="en-US" altLang="en-US" sz="2200" dirty="0"/>
          </a:p>
          <a:p>
            <a:pPr>
              <a:buClr>
                <a:srgbClr val="921E30"/>
              </a:buClr>
            </a:pPr>
            <a:r>
              <a:rPr lang="en-US" altLang="en-US" sz="2000" dirty="0"/>
              <a:t>Note: All pharmacy locations can contain a percentage of each type of automation equipment, resulting in a total percentage greater than 100.</a:t>
            </a:r>
          </a:p>
          <a:p>
            <a:pPr>
              <a:buClr>
                <a:srgbClr val="921E30"/>
              </a:buClr>
            </a:pPr>
            <a:r>
              <a:rPr lang="en-US" altLang="en-US" sz="2000" dirty="0"/>
              <a:t>For example: One pharmacy site can have </a:t>
            </a:r>
            <a:r>
              <a:rPr lang="en-US" altLang="en-US" sz="2000" b="1" dirty="0" err="1"/>
              <a:t>Parata</a:t>
            </a:r>
            <a:r>
              <a:rPr lang="en-US" altLang="en-US" sz="2000" b="1" dirty="0"/>
              <a:t> Max or Mini, </a:t>
            </a:r>
            <a:r>
              <a:rPr lang="en-US" altLang="en-US" sz="2000" b="1" dirty="0" err="1"/>
              <a:t>ScriptPro</a:t>
            </a:r>
            <a:r>
              <a:rPr lang="en-US" altLang="en-US" sz="2000" b="1" dirty="0"/>
              <a:t> 200 Robot </a:t>
            </a:r>
            <a:r>
              <a:rPr lang="en-US" altLang="en-US" sz="2000" dirty="0"/>
              <a:t>with </a:t>
            </a:r>
            <a:r>
              <a:rPr lang="en-US" altLang="en-US" sz="2000" b="1" dirty="0" err="1"/>
              <a:t>NEXiA</a:t>
            </a:r>
            <a:r>
              <a:rPr lang="en-US" altLang="en-US" sz="2000" b="1" dirty="0"/>
              <a:t> Workflow Software, GSL Will-Call </a:t>
            </a:r>
            <a:r>
              <a:rPr lang="en-US" altLang="en-US" sz="2000" dirty="0"/>
              <a:t>inside the pharmacy, and </a:t>
            </a:r>
            <a:r>
              <a:rPr lang="en-US" altLang="en-US" sz="2000" b="1" dirty="0" err="1"/>
              <a:t>ScriptCenter</a:t>
            </a:r>
            <a:r>
              <a:rPr lang="en-US" altLang="en-US" sz="2000" dirty="0"/>
              <a:t> located in the PX/BX.</a:t>
            </a:r>
          </a:p>
          <a:p>
            <a:pPr>
              <a:buClr>
                <a:srgbClr val="921E30"/>
              </a:buClr>
            </a:pPr>
            <a:endParaRPr lang="en-US" altLang="en-US" dirty="0"/>
          </a:p>
          <a:p>
            <a:pPr>
              <a:buClr>
                <a:srgbClr val="921E30"/>
              </a:buClr>
            </a:pPr>
            <a:endParaRPr lang="en-US" altLang="en-US" dirty="0"/>
          </a:p>
          <a:p>
            <a:pPr>
              <a:buClr>
                <a:srgbClr val="921E30"/>
              </a:buClr>
            </a:pPr>
            <a:endParaRPr lang="en-US" altLang="en-US" dirty="0"/>
          </a:p>
          <a:p>
            <a:pPr>
              <a:buClr>
                <a:srgbClr val="921E30"/>
              </a:buClr>
            </a:pPr>
            <a:endParaRPr lang="en-US" altLang="en-US" dirty="0"/>
          </a:p>
        </p:txBody>
      </p:sp>
      <p:sp>
        <p:nvSpPr>
          <p:cNvPr id="2" name="Title 1">
            <a:extLst>
              <a:ext uri="{FF2B5EF4-FFF2-40B4-BE49-F238E27FC236}">
                <a16:creationId xmlns:a16="http://schemas.microsoft.com/office/drawing/2014/main" id="{0FE7B151-E3FE-4F8D-A389-5ABEB2F47BE6}"/>
              </a:ext>
            </a:extLst>
          </p:cNvPr>
          <p:cNvSpPr>
            <a:spLocks noGrp="1"/>
          </p:cNvSpPr>
          <p:nvPr>
            <p:ph type="title"/>
          </p:nvPr>
        </p:nvSpPr>
        <p:spPr/>
        <p:txBody>
          <a:bodyPr>
            <a:normAutofit/>
          </a:bodyPr>
          <a:lstStyle/>
          <a:p>
            <a:r>
              <a:rPr lang="en-US" dirty="0"/>
              <a:t>POD By the Numbers**</a:t>
            </a:r>
          </a:p>
        </p:txBody>
      </p:sp>
      <p:pic>
        <p:nvPicPr>
          <p:cNvPr id="3" name="Picture 2">
            <a:extLst>
              <a:ext uri="{FF2B5EF4-FFF2-40B4-BE49-F238E27FC236}">
                <a16:creationId xmlns:a16="http://schemas.microsoft.com/office/drawing/2014/main" id="{8D54D1C0-D031-3470-36D5-17019F11619C}"/>
              </a:ext>
            </a:extLst>
          </p:cNvPr>
          <p:cNvPicPr>
            <a:picLocks noChangeAspect="1"/>
          </p:cNvPicPr>
          <p:nvPr/>
        </p:nvPicPr>
        <p:blipFill>
          <a:blip r:embed="rId3"/>
          <a:stretch>
            <a:fillRect/>
          </a:stretch>
        </p:blipFill>
        <p:spPr>
          <a:xfrm>
            <a:off x="10393524" y="0"/>
            <a:ext cx="1798476" cy="1194920"/>
          </a:xfrm>
          <a:prstGeom prst="rect">
            <a:avLst/>
          </a:prstGeom>
        </p:spPr>
      </p:pic>
      <p:graphicFrame>
        <p:nvGraphicFramePr>
          <p:cNvPr id="5" name="Table 5">
            <a:extLst>
              <a:ext uri="{FF2B5EF4-FFF2-40B4-BE49-F238E27FC236}">
                <a16:creationId xmlns:a16="http://schemas.microsoft.com/office/drawing/2014/main" id="{3457BAE0-57B8-39F7-BBC7-81AD93BF5CF6}"/>
              </a:ext>
            </a:extLst>
          </p:cNvPr>
          <p:cNvGraphicFramePr>
            <a:graphicFrameLocks noGrp="1"/>
          </p:cNvGraphicFramePr>
          <p:nvPr>
            <p:extLst>
              <p:ext uri="{D42A27DB-BD31-4B8C-83A1-F6EECF244321}">
                <p14:modId xmlns:p14="http://schemas.microsoft.com/office/powerpoint/2010/main" val="2553498418"/>
              </p:ext>
            </p:extLst>
          </p:nvPr>
        </p:nvGraphicFramePr>
        <p:xfrm>
          <a:off x="1393360" y="2116683"/>
          <a:ext cx="9405280" cy="1531149"/>
        </p:xfrm>
        <a:graphic>
          <a:graphicData uri="http://schemas.openxmlformats.org/drawingml/2006/table">
            <a:tbl>
              <a:tblPr firstRow="1" bandRow="1">
                <a:tableStyleId>{F5AB1C69-6EDB-4FF4-983F-18BD219EF322}</a:tableStyleId>
              </a:tblPr>
              <a:tblGrid>
                <a:gridCol w="1500476">
                  <a:extLst>
                    <a:ext uri="{9D8B030D-6E8A-4147-A177-3AD203B41FA5}">
                      <a16:colId xmlns:a16="http://schemas.microsoft.com/office/drawing/2014/main" val="21388049"/>
                    </a:ext>
                  </a:extLst>
                </a:gridCol>
                <a:gridCol w="1737308">
                  <a:extLst>
                    <a:ext uri="{9D8B030D-6E8A-4147-A177-3AD203B41FA5}">
                      <a16:colId xmlns:a16="http://schemas.microsoft.com/office/drawing/2014/main" val="2581180343"/>
                    </a:ext>
                  </a:extLst>
                </a:gridCol>
                <a:gridCol w="1689603">
                  <a:extLst>
                    <a:ext uri="{9D8B030D-6E8A-4147-A177-3AD203B41FA5}">
                      <a16:colId xmlns:a16="http://schemas.microsoft.com/office/drawing/2014/main" val="3565267080"/>
                    </a:ext>
                  </a:extLst>
                </a:gridCol>
                <a:gridCol w="1856243">
                  <a:extLst>
                    <a:ext uri="{9D8B030D-6E8A-4147-A177-3AD203B41FA5}">
                      <a16:colId xmlns:a16="http://schemas.microsoft.com/office/drawing/2014/main" val="2956622707"/>
                    </a:ext>
                  </a:extLst>
                </a:gridCol>
                <a:gridCol w="1310825">
                  <a:extLst>
                    <a:ext uri="{9D8B030D-6E8A-4147-A177-3AD203B41FA5}">
                      <a16:colId xmlns:a16="http://schemas.microsoft.com/office/drawing/2014/main" val="883553552"/>
                    </a:ext>
                  </a:extLst>
                </a:gridCol>
                <a:gridCol w="1310825">
                  <a:extLst>
                    <a:ext uri="{9D8B030D-6E8A-4147-A177-3AD203B41FA5}">
                      <a16:colId xmlns:a16="http://schemas.microsoft.com/office/drawing/2014/main" val="2248882836"/>
                    </a:ext>
                  </a:extLst>
                </a:gridCol>
              </a:tblGrid>
              <a:tr h="1032189">
                <a:tc>
                  <a:txBody>
                    <a:bodyPr/>
                    <a:lstStyle/>
                    <a:p>
                      <a:pPr algn="ctr"/>
                      <a:r>
                        <a:rPr lang="en-US" sz="2000" dirty="0" err="1"/>
                        <a:t>Parata</a:t>
                      </a:r>
                      <a:endParaRPr lang="en-US" sz="2000" dirty="0"/>
                    </a:p>
                  </a:txBody>
                  <a:tcPr/>
                </a:tc>
                <a:tc>
                  <a:txBody>
                    <a:bodyPr/>
                    <a:lstStyle/>
                    <a:p>
                      <a:pPr algn="ctr"/>
                      <a:r>
                        <a:rPr lang="en-US" sz="2000" dirty="0" err="1"/>
                        <a:t>RapidRx</a:t>
                      </a:r>
                      <a:r>
                        <a:rPr lang="en-US" sz="2000" dirty="0"/>
                        <a:t> (GSL)</a:t>
                      </a:r>
                    </a:p>
                  </a:txBody>
                  <a:tcPr/>
                </a:tc>
                <a:tc>
                  <a:txBody>
                    <a:bodyPr/>
                    <a:lstStyle/>
                    <a:p>
                      <a:pPr algn="ctr"/>
                      <a:r>
                        <a:rPr lang="en-US" sz="2000" dirty="0" err="1"/>
                        <a:t>NEXiA</a:t>
                      </a:r>
                      <a:endParaRPr lang="en-US" sz="2000" dirty="0"/>
                    </a:p>
                  </a:txBody>
                  <a:tcPr/>
                </a:tc>
                <a:tc>
                  <a:txBody>
                    <a:bodyPr/>
                    <a:lstStyle/>
                    <a:p>
                      <a:pPr algn="ctr"/>
                      <a:r>
                        <a:rPr lang="en-US" sz="2000" dirty="0" err="1"/>
                        <a:t>ScriptCenter</a:t>
                      </a:r>
                      <a:endParaRPr lang="en-US" sz="2000" dirty="0"/>
                    </a:p>
                  </a:txBody>
                  <a:tcPr/>
                </a:tc>
                <a:tc>
                  <a:txBody>
                    <a:bodyPr/>
                    <a:lstStyle/>
                    <a:p>
                      <a:pPr algn="ctr"/>
                      <a:r>
                        <a:rPr lang="en-US" sz="2000" dirty="0" err="1"/>
                        <a:t>ScriptPro</a:t>
                      </a:r>
                      <a:endParaRPr lang="en-US" sz="2000" dirty="0"/>
                    </a:p>
                  </a:txBody>
                  <a:tcPr/>
                </a:tc>
                <a:tc>
                  <a:txBody>
                    <a:bodyPr/>
                    <a:lstStyle/>
                    <a:p>
                      <a:pPr algn="ctr"/>
                      <a:r>
                        <a:rPr lang="en-US" sz="2000" dirty="0" err="1"/>
                        <a:t>PickPoint</a:t>
                      </a:r>
                      <a:endParaRPr lang="en-US" sz="2000" dirty="0"/>
                    </a:p>
                  </a:txBody>
                  <a:tcPr/>
                </a:tc>
                <a:extLst>
                  <a:ext uri="{0D108BD9-81ED-4DB2-BD59-A6C34878D82A}">
                    <a16:rowId xmlns:a16="http://schemas.microsoft.com/office/drawing/2014/main" val="2459927750"/>
                  </a:ext>
                </a:extLst>
              </a:tr>
              <a:tr h="498960">
                <a:tc>
                  <a:txBody>
                    <a:bodyPr/>
                    <a:lstStyle/>
                    <a:p>
                      <a:pPr algn="ctr"/>
                      <a:r>
                        <a:rPr lang="en-US" dirty="0"/>
                        <a:t>27%</a:t>
                      </a:r>
                    </a:p>
                  </a:txBody>
                  <a:tcPr/>
                </a:tc>
                <a:tc>
                  <a:txBody>
                    <a:bodyPr/>
                    <a:lstStyle/>
                    <a:p>
                      <a:pPr algn="ctr"/>
                      <a:r>
                        <a:rPr lang="en-US" dirty="0"/>
                        <a:t>31%</a:t>
                      </a:r>
                    </a:p>
                  </a:txBody>
                  <a:tcPr/>
                </a:tc>
                <a:tc>
                  <a:txBody>
                    <a:bodyPr/>
                    <a:lstStyle/>
                    <a:p>
                      <a:pPr algn="ctr"/>
                      <a:r>
                        <a:rPr lang="en-US" dirty="0"/>
                        <a:t>51%</a:t>
                      </a:r>
                    </a:p>
                  </a:txBody>
                  <a:tcPr/>
                </a:tc>
                <a:tc>
                  <a:txBody>
                    <a:bodyPr/>
                    <a:lstStyle/>
                    <a:p>
                      <a:pPr algn="ctr"/>
                      <a:r>
                        <a:rPr lang="en-US" dirty="0"/>
                        <a:t>17%</a:t>
                      </a:r>
                    </a:p>
                  </a:txBody>
                  <a:tcPr/>
                </a:tc>
                <a:tc>
                  <a:txBody>
                    <a:bodyPr/>
                    <a:lstStyle/>
                    <a:p>
                      <a:pPr algn="ctr"/>
                      <a:r>
                        <a:rPr lang="en-US" dirty="0"/>
                        <a:t>23%</a:t>
                      </a:r>
                    </a:p>
                  </a:txBody>
                  <a:tcPr/>
                </a:tc>
                <a:tc>
                  <a:txBody>
                    <a:bodyPr/>
                    <a:lstStyle/>
                    <a:p>
                      <a:pPr algn="ctr"/>
                      <a:r>
                        <a:rPr lang="en-US" dirty="0"/>
                        <a:t>1.2%</a:t>
                      </a:r>
                    </a:p>
                  </a:txBody>
                  <a:tcPr/>
                </a:tc>
                <a:extLst>
                  <a:ext uri="{0D108BD9-81ED-4DB2-BD59-A6C34878D82A}">
                    <a16:rowId xmlns:a16="http://schemas.microsoft.com/office/drawing/2014/main" val="3616745365"/>
                  </a:ext>
                </a:extLst>
              </a:tr>
            </a:tbl>
          </a:graphicData>
        </a:graphic>
      </p:graphicFrame>
      <p:sp>
        <p:nvSpPr>
          <p:cNvPr id="6" name="TextBox 5">
            <a:extLst>
              <a:ext uri="{FF2B5EF4-FFF2-40B4-BE49-F238E27FC236}">
                <a16:creationId xmlns:a16="http://schemas.microsoft.com/office/drawing/2014/main" id="{1CB7B50B-BD90-5318-4E06-EDCEE2590CCD}"/>
              </a:ext>
            </a:extLst>
          </p:cNvPr>
          <p:cNvSpPr txBox="1"/>
          <p:nvPr/>
        </p:nvSpPr>
        <p:spPr>
          <a:xfrm>
            <a:off x="764284" y="5560536"/>
            <a:ext cx="3306603" cy="584775"/>
          </a:xfrm>
          <a:prstGeom prst="rect">
            <a:avLst/>
          </a:prstGeom>
          <a:noFill/>
        </p:spPr>
        <p:txBody>
          <a:bodyPr wrap="square" rtlCol="0">
            <a:spAutoFit/>
          </a:bodyPr>
          <a:lstStyle/>
          <a:p>
            <a:r>
              <a:rPr lang="en-US" sz="1600" b="1" i="1" dirty="0"/>
              <a:t>** Does not constitute government endorsement</a:t>
            </a:r>
          </a:p>
        </p:txBody>
      </p:sp>
    </p:spTree>
    <p:extLst>
      <p:ext uri="{BB962C8B-B14F-4D97-AF65-F5344CB8AC3E}">
        <p14:creationId xmlns:p14="http://schemas.microsoft.com/office/powerpoint/2010/main" val="41150103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a:xfrm>
            <a:off x="322497" y="1530408"/>
            <a:ext cx="11310551" cy="4415481"/>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buClr>
                <a:srgbClr val="921E30"/>
              </a:buClr>
            </a:pPr>
            <a:r>
              <a:rPr lang="en-US" altLang="en-US" sz="2000" dirty="0"/>
              <a:t>Collaborative Programs, not managed by POD</a:t>
            </a:r>
          </a:p>
          <a:p>
            <a:pPr lvl="1">
              <a:buClr>
                <a:srgbClr val="921E30"/>
              </a:buClr>
            </a:pPr>
            <a:r>
              <a:rPr lang="en-US" altLang="en-US" sz="1800" dirty="0"/>
              <a:t>Patient Queueing Notification System (PQNS)</a:t>
            </a:r>
          </a:p>
          <a:p>
            <a:pPr lvl="2">
              <a:buClr>
                <a:srgbClr val="921E30"/>
              </a:buClr>
            </a:pPr>
            <a:r>
              <a:rPr lang="en-US" altLang="en-US" sz="1600" dirty="0"/>
              <a:t>Q-Flow, Q-Anywhere / Q-Anywhere Web</a:t>
            </a:r>
          </a:p>
          <a:p>
            <a:pPr lvl="2">
              <a:buClr>
                <a:srgbClr val="921E30"/>
              </a:buClr>
            </a:pPr>
            <a:r>
              <a:rPr lang="en-US" altLang="en-US" sz="1600" dirty="0"/>
              <a:t>POCs:  Mr. McDonald or LCDR </a:t>
            </a:r>
            <a:r>
              <a:rPr lang="en-US" altLang="en-US" sz="1600" dirty="0" err="1"/>
              <a:t>Tanesia</a:t>
            </a:r>
            <a:r>
              <a:rPr lang="en-US" altLang="en-US" sz="1600" dirty="0"/>
              <a:t> Maul</a:t>
            </a:r>
          </a:p>
          <a:p>
            <a:pPr marL="914400" lvl="2" indent="0">
              <a:buClr>
                <a:srgbClr val="921E30"/>
              </a:buClr>
              <a:buNone/>
            </a:pPr>
            <a:endParaRPr lang="en-US" altLang="en-US" dirty="0"/>
          </a:p>
          <a:p>
            <a:pPr lvl="1">
              <a:buClr>
                <a:srgbClr val="921E30"/>
              </a:buClr>
            </a:pPr>
            <a:r>
              <a:rPr lang="en-US" altLang="en-US" sz="1800" dirty="0"/>
              <a:t>DoD Healthcare Management System Modernization (DHMSM)</a:t>
            </a:r>
          </a:p>
          <a:p>
            <a:pPr lvl="2">
              <a:buClr>
                <a:srgbClr val="921E30"/>
              </a:buClr>
            </a:pPr>
            <a:r>
              <a:rPr lang="en-US" altLang="en-US" sz="1600" dirty="0"/>
              <a:t>Military Health System (MHS GENESIS)</a:t>
            </a:r>
          </a:p>
          <a:p>
            <a:pPr marL="914400" lvl="2" indent="0">
              <a:buClr>
                <a:srgbClr val="921E30"/>
              </a:buClr>
              <a:buNone/>
            </a:pPr>
            <a:endParaRPr lang="en-US" altLang="en-US" dirty="0"/>
          </a:p>
          <a:p>
            <a:pPr lvl="1">
              <a:buClr>
                <a:srgbClr val="921E30"/>
              </a:buClr>
            </a:pPr>
            <a:r>
              <a:rPr lang="en-US" altLang="en-US" sz="1800" dirty="0"/>
              <a:t>Electronic Clinical Reference (ECR)</a:t>
            </a:r>
          </a:p>
          <a:p>
            <a:pPr lvl="2">
              <a:buClr>
                <a:srgbClr val="921E30"/>
              </a:buClr>
            </a:pPr>
            <a:r>
              <a:rPr lang="en-US" altLang="en-US" sz="1600" dirty="0"/>
              <a:t>Medical Library: Up to Date® </a:t>
            </a:r>
            <a:r>
              <a:rPr lang="en-US" altLang="en-US" sz="1600" dirty="0" err="1"/>
              <a:t>Lexidrug</a:t>
            </a:r>
            <a:r>
              <a:rPr lang="en-US" altLang="en-US" sz="1600" dirty="0"/>
              <a:t>™, Pharmacist’s Letter (includes Hospital Pharmacist’s Letter, Hospital Pharmacy Technician’s Letter and Pharmacy Technician’s Letter)</a:t>
            </a:r>
          </a:p>
          <a:p>
            <a:pPr>
              <a:buClr>
                <a:srgbClr val="921E30"/>
              </a:buClr>
            </a:pPr>
            <a:endParaRPr lang="en-US" altLang="en-US" dirty="0"/>
          </a:p>
          <a:p>
            <a:pPr lvl="1">
              <a:buClr>
                <a:srgbClr val="921E30"/>
              </a:buClr>
            </a:pPr>
            <a:endParaRPr lang="en-US" altLang="en-US" dirty="0"/>
          </a:p>
          <a:p>
            <a:pPr>
              <a:buClr>
                <a:srgbClr val="921E30"/>
              </a:buClr>
            </a:pPr>
            <a:endParaRPr lang="en-US" altLang="en-US" dirty="0"/>
          </a:p>
        </p:txBody>
      </p:sp>
      <p:sp>
        <p:nvSpPr>
          <p:cNvPr id="2" name="Title 1">
            <a:extLst>
              <a:ext uri="{FF2B5EF4-FFF2-40B4-BE49-F238E27FC236}">
                <a16:creationId xmlns:a16="http://schemas.microsoft.com/office/drawing/2014/main" id="{0FE7B151-E3FE-4F8D-A389-5ABEB2F47BE6}"/>
              </a:ext>
            </a:extLst>
          </p:cNvPr>
          <p:cNvSpPr>
            <a:spLocks noGrp="1"/>
          </p:cNvSpPr>
          <p:nvPr>
            <p:ph type="title"/>
          </p:nvPr>
        </p:nvSpPr>
        <p:spPr/>
        <p:txBody>
          <a:bodyPr>
            <a:normAutofit/>
          </a:bodyPr>
          <a:lstStyle/>
          <a:p>
            <a:r>
              <a:rPr lang="en-US" dirty="0"/>
              <a:t>Centralized Portfolios (non-POD)**</a:t>
            </a:r>
          </a:p>
        </p:txBody>
      </p:sp>
      <p:sp>
        <p:nvSpPr>
          <p:cNvPr id="3" name="TextBox 2">
            <a:extLst>
              <a:ext uri="{FF2B5EF4-FFF2-40B4-BE49-F238E27FC236}">
                <a16:creationId xmlns:a16="http://schemas.microsoft.com/office/drawing/2014/main" id="{80312555-6B63-83CB-F4C0-AF8148FC5E31}"/>
              </a:ext>
            </a:extLst>
          </p:cNvPr>
          <p:cNvSpPr txBox="1"/>
          <p:nvPr/>
        </p:nvSpPr>
        <p:spPr>
          <a:xfrm>
            <a:off x="764284" y="5560536"/>
            <a:ext cx="3306603" cy="584775"/>
          </a:xfrm>
          <a:prstGeom prst="rect">
            <a:avLst/>
          </a:prstGeom>
          <a:noFill/>
        </p:spPr>
        <p:txBody>
          <a:bodyPr wrap="square" rtlCol="0">
            <a:spAutoFit/>
          </a:bodyPr>
          <a:lstStyle/>
          <a:p>
            <a:r>
              <a:rPr lang="en-US" sz="1600" b="1" i="1" dirty="0"/>
              <a:t>** Does not constitute government endorsement</a:t>
            </a:r>
          </a:p>
        </p:txBody>
      </p:sp>
    </p:spTree>
    <p:extLst>
      <p:ext uri="{BB962C8B-B14F-4D97-AF65-F5344CB8AC3E}">
        <p14:creationId xmlns:p14="http://schemas.microsoft.com/office/powerpoint/2010/main" val="24654606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a:xfrm>
            <a:off x="378941" y="1598141"/>
            <a:ext cx="11310551" cy="4415481"/>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buClr>
                <a:srgbClr val="921E30"/>
              </a:buClr>
            </a:pPr>
            <a:r>
              <a:rPr lang="en-US" altLang="en-US" sz="2000" dirty="0"/>
              <a:t>Priority 1: No loss of existing capabilities</a:t>
            </a:r>
          </a:p>
          <a:p>
            <a:pPr lvl="1">
              <a:buClr>
                <a:srgbClr val="921E30"/>
              </a:buClr>
            </a:pPr>
            <a:r>
              <a:rPr lang="en-US" altLang="en-US" dirty="0"/>
              <a:t>End of Life (EOL) notifications</a:t>
            </a:r>
          </a:p>
          <a:p>
            <a:pPr>
              <a:buClr>
                <a:srgbClr val="921E30"/>
              </a:buClr>
            </a:pPr>
            <a:r>
              <a:rPr lang="en-US" altLang="en-US" sz="2000" dirty="0"/>
              <a:t>Priority 2: Improve patient safety</a:t>
            </a:r>
          </a:p>
          <a:p>
            <a:pPr>
              <a:buClr>
                <a:srgbClr val="921E30"/>
              </a:buClr>
            </a:pPr>
            <a:r>
              <a:rPr lang="en-US" altLang="en-US" sz="2000" dirty="0"/>
              <a:t>Priority 3: Improve operational efficiency</a:t>
            </a:r>
          </a:p>
          <a:p>
            <a:pPr>
              <a:buClr>
                <a:srgbClr val="921E30"/>
              </a:buClr>
            </a:pPr>
            <a:r>
              <a:rPr lang="en-US" altLang="en-US" sz="2000" dirty="0"/>
              <a:t>Priority 4: Improve patient satisfaction</a:t>
            </a:r>
          </a:p>
          <a:p>
            <a:pPr>
              <a:buClr>
                <a:srgbClr val="921E30"/>
              </a:buClr>
            </a:pPr>
            <a:r>
              <a:rPr lang="en-US" altLang="en-US" sz="2000" dirty="0"/>
              <a:t>Priority 5: Enterprise infrastructure enhancements</a:t>
            </a:r>
          </a:p>
          <a:p>
            <a:pPr lvl="1">
              <a:buClr>
                <a:srgbClr val="921E30"/>
              </a:buClr>
            </a:pPr>
            <a:r>
              <a:rPr lang="en-US" altLang="en-US" dirty="0"/>
              <a:t>Server consolidations</a:t>
            </a:r>
          </a:p>
          <a:p>
            <a:pPr>
              <a:buClr>
                <a:srgbClr val="921E30"/>
              </a:buClr>
            </a:pPr>
            <a:r>
              <a:rPr lang="en-US" altLang="en-US" sz="2000" dirty="0"/>
              <a:t>Priority 6: Cost-savings opportunities</a:t>
            </a:r>
            <a:endParaRPr lang="en-US" altLang="en-US" dirty="0"/>
          </a:p>
        </p:txBody>
      </p:sp>
      <p:sp>
        <p:nvSpPr>
          <p:cNvPr id="2" name="Title 1">
            <a:extLst>
              <a:ext uri="{FF2B5EF4-FFF2-40B4-BE49-F238E27FC236}">
                <a16:creationId xmlns:a16="http://schemas.microsoft.com/office/drawing/2014/main" id="{0FE7B151-E3FE-4F8D-A389-5ABEB2F47BE6}"/>
              </a:ext>
            </a:extLst>
          </p:cNvPr>
          <p:cNvSpPr>
            <a:spLocks noGrp="1"/>
          </p:cNvSpPr>
          <p:nvPr>
            <p:ph type="title"/>
          </p:nvPr>
        </p:nvSpPr>
        <p:spPr/>
        <p:txBody>
          <a:bodyPr/>
          <a:lstStyle/>
          <a:p>
            <a:r>
              <a:rPr lang="en-US" dirty="0"/>
              <a:t>Equipment Acquisition - Requirements</a:t>
            </a:r>
          </a:p>
        </p:txBody>
      </p:sp>
    </p:spTree>
    <p:extLst>
      <p:ext uri="{BB962C8B-B14F-4D97-AF65-F5344CB8AC3E}">
        <p14:creationId xmlns:p14="http://schemas.microsoft.com/office/powerpoint/2010/main" val="40223943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Fiscal Year Equipment Request Process</a:t>
            </a:r>
          </a:p>
        </p:txBody>
      </p:sp>
      <p:pic>
        <p:nvPicPr>
          <p:cNvPr id="22" name="Picture 21">
            <a:extLst>
              <a:ext uri="{FF2B5EF4-FFF2-40B4-BE49-F238E27FC236}">
                <a16:creationId xmlns:a16="http://schemas.microsoft.com/office/drawing/2014/main" id="{142F4EA0-44E6-CC2D-94E4-88AF3DE46131}"/>
              </a:ext>
            </a:extLst>
          </p:cNvPr>
          <p:cNvPicPr>
            <a:picLocks noChangeAspect="1"/>
          </p:cNvPicPr>
          <p:nvPr/>
        </p:nvPicPr>
        <p:blipFill>
          <a:blip r:embed="rId3"/>
          <a:stretch>
            <a:fillRect/>
          </a:stretch>
        </p:blipFill>
        <p:spPr>
          <a:xfrm>
            <a:off x="2490369" y="1901039"/>
            <a:ext cx="962699" cy="872559"/>
          </a:xfrm>
          <a:prstGeom prst="rect">
            <a:avLst/>
          </a:prstGeom>
          <a:ln w="25400">
            <a:solidFill>
              <a:srgbClr val="FFC000"/>
            </a:solidFill>
          </a:ln>
        </p:spPr>
      </p:pic>
      <p:pic>
        <p:nvPicPr>
          <p:cNvPr id="24" name="Picture 23" descr="A picture containing text, electronics, indoor, monitor&#10;&#10;Description automatically generated">
            <a:extLst>
              <a:ext uri="{FF2B5EF4-FFF2-40B4-BE49-F238E27FC236}">
                <a16:creationId xmlns:a16="http://schemas.microsoft.com/office/drawing/2014/main" id="{F5E0785F-40E1-7442-3906-D124371E3B5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24163" y="4243311"/>
            <a:ext cx="1722071" cy="1722071"/>
          </a:xfrm>
          <a:prstGeom prst="rect">
            <a:avLst/>
          </a:prstGeom>
        </p:spPr>
      </p:pic>
      <p:sp>
        <p:nvSpPr>
          <p:cNvPr id="25" name="TextBox 24">
            <a:extLst>
              <a:ext uri="{FF2B5EF4-FFF2-40B4-BE49-F238E27FC236}">
                <a16:creationId xmlns:a16="http://schemas.microsoft.com/office/drawing/2014/main" id="{DB9BD864-522A-EAD7-644E-F7FA1198A322}"/>
              </a:ext>
            </a:extLst>
          </p:cNvPr>
          <p:cNvSpPr txBox="1"/>
          <p:nvPr/>
        </p:nvSpPr>
        <p:spPr>
          <a:xfrm>
            <a:off x="4777483" y="4625795"/>
            <a:ext cx="688605" cy="338554"/>
          </a:xfrm>
          <a:prstGeom prst="rect">
            <a:avLst/>
          </a:prstGeom>
          <a:noFill/>
        </p:spPr>
        <p:txBody>
          <a:bodyPr wrap="square" rtlCol="0">
            <a:spAutoFit/>
          </a:bodyPr>
          <a:lstStyle/>
          <a:p>
            <a:pPr algn="ctr"/>
            <a:r>
              <a:rPr lang="en-US" sz="800" dirty="0"/>
              <a:t>ACCEPTED BY DMLLSS</a:t>
            </a:r>
          </a:p>
        </p:txBody>
      </p:sp>
      <p:pic>
        <p:nvPicPr>
          <p:cNvPr id="26" name="Picture 25">
            <a:extLst>
              <a:ext uri="{FF2B5EF4-FFF2-40B4-BE49-F238E27FC236}">
                <a16:creationId xmlns:a16="http://schemas.microsoft.com/office/drawing/2014/main" id="{AA9E4D52-E844-F65F-1E08-D363C96CABB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212077" y="4590963"/>
            <a:ext cx="593191" cy="593191"/>
          </a:xfrm>
          <a:prstGeom prst="rect">
            <a:avLst/>
          </a:prstGeom>
        </p:spPr>
      </p:pic>
      <p:sp>
        <p:nvSpPr>
          <p:cNvPr id="27" name="Arrow: U-Turn 26">
            <a:extLst>
              <a:ext uri="{FF2B5EF4-FFF2-40B4-BE49-F238E27FC236}">
                <a16:creationId xmlns:a16="http://schemas.microsoft.com/office/drawing/2014/main" id="{54C68C86-3B6E-FF25-B24A-6A1FD26C783D}"/>
              </a:ext>
            </a:extLst>
          </p:cNvPr>
          <p:cNvSpPr/>
          <p:nvPr/>
        </p:nvSpPr>
        <p:spPr>
          <a:xfrm rot="16200000" flipH="1" flipV="1">
            <a:off x="9835589" y="3592057"/>
            <a:ext cx="3023011" cy="413339"/>
          </a:xfrm>
          <a:prstGeom prst="uturnArrow">
            <a:avLst>
              <a:gd name="adj1" fmla="val 21314"/>
              <a:gd name="adj2" fmla="val 25000"/>
              <a:gd name="adj3" fmla="val 25000"/>
              <a:gd name="adj4" fmla="val 43750"/>
              <a:gd name="adj5" fmla="val 100000"/>
            </a:avLst>
          </a:prstGeom>
          <a:solidFill>
            <a:srgbClr val="00B050"/>
          </a:solidFill>
          <a:ln>
            <a:solidFill>
              <a:srgbClr val="00B05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400" dirty="0">
                <a:solidFill>
                  <a:schemeClr val="tx1"/>
                </a:solidFill>
              </a:rPr>
              <a:t>Approved Prioritization List</a:t>
            </a:r>
          </a:p>
        </p:txBody>
      </p:sp>
      <p:sp>
        <p:nvSpPr>
          <p:cNvPr id="28" name="Arrow: Right 27">
            <a:extLst>
              <a:ext uri="{FF2B5EF4-FFF2-40B4-BE49-F238E27FC236}">
                <a16:creationId xmlns:a16="http://schemas.microsoft.com/office/drawing/2014/main" id="{B9387537-BFC3-C6B1-C3E3-E989B95B1622}"/>
              </a:ext>
            </a:extLst>
          </p:cNvPr>
          <p:cNvSpPr/>
          <p:nvPr/>
        </p:nvSpPr>
        <p:spPr>
          <a:xfrm rot="10800000">
            <a:off x="3508239" y="4962364"/>
            <a:ext cx="431588" cy="227189"/>
          </a:xfrm>
          <a:prstGeom prst="righ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Picture 28">
            <a:extLst>
              <a:ext uri="{FF2B5EF4-FFF2-40B4-BE49-F238E27FC236}">
                <a16:creationId xmlns:a16="http://schemas.microsoft.com/office/drawing/2014/main" id="{8C46E33F-46DA-1EC2-FE63-BB6C3DA05A14}"/>
              </a:ext>
            </a:extLst>
          </p:cNvPr>
          <p:cNvPicPr>
            <a:picLocks noChangeAspect="1"/>
          </p:cNvPicPr>
          <p:nvPr/>
        </p:nvPicPr>
        <p:blipFill>
          <a:blip r:embed="rId3"/>
          <a:stretch>
            <a:fillRect/>
          </a:stretch>
        </p:blipFill>
        <p:spPr>
          <a:xfrm>
            <a:off x="2198376" y="4520686"/>
            <a:ext cx="962699" cy="872559"/>
          </a:xfrm>
          <a:prstGeom prst="rect">
            <a:avLst/>
          </a:prstGeom>
          <a:ln w="25400">
            <a:solidFill>
              <a:srgbClr val="FFC000"/>
            </a:solidFill>
          </a:ln>
        </p:spPr>
      </p:pic>
      <p:sp>
        <p:nvSpPr>
          <p:cNvPr id="3" name="Rectangle 2">
            <a:extLst>
              <a:ext uri="{FF2B5EF4-FFF2-40B4-BE49-F238E27FC236}">
                <a16:creationId xmlns:a16="http://schemas.microsoft.com/office/drawing/2014/main" id="{797002FB-489E-7518-DC72-7BC565BA3CC0}"/>
              </a:ext>
            </a:extLst>
          </p:cNvPr>
          <p:cNvSpPr/>
          <p:nvPr/>
        </p:nvSpPr>
        <p:spPr>
          <a:xfrm>
            <a:off x="2482035" y="1623587"/>
            <a:ext cx="979367" cy="260764"/>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tx1"/>
                </a:solidFill>
              </a:rPr>
              <a:t>Site Coordinator</a:t>
            </a:r>
          </a:p>
        </p:txBody>
      </p:sp>
      <p:sp>
        <p:nvSpPr>
          <p:cNvPr id="23" name="TextBox 22">
            <a:extLst>
              <a:ext uri="{FF2B5EF4-FFF2-40B4-BE49-F238E27FC236}">
                <a16:creationId xmlns:a16="http://schemas.microsoft.com/office/drawing/2014/main" id="{1E02CC65-4727-7D18-C530-34C5A43FFFF5}"/>
              </a:ext>
            </a:extLst>
          </p:cNvPr>
          <p:cNvSpPr txBox="1"/>
          <p:nvPr/>
        </p:nvSpPr>
        <p:spPr>
          <a:xfrm>
            <a:off x="2162028" y="2782672"/>
            <a:ext cx="1603315" cy="830997"/>
          </a:xfrm>
          <a:prstGeom prst="rect">
            <a:avLst/>
          </a:prstGeom>
          <a:noFill/>
        </p:spPr>
        <p:txBody>
          <a:bodyPr wrap="square">
            <a:spAutoFit/>
          </a:bodyPr>
          <a:lstStyle/>
          <a:p>
            <a:pPr algn="ctr"/>
            <a:r>
              <a:rPr lang="en-US" sz="1200" dirty="0"/>
              <a:t>Request Requires Portfolio Review, Send to Higher via LogiCole</a:t>
            </a:r>
          </a:p>
        </p:txBody>
      </p:sp>
      <p:sp>
        <p:nvSpPr>
          <p:cNvPr id="43" name="Arrow: Right 42">
            <a:extLst>
              <a:ext uri="{FF2B5EF4-FFF2-40B4-BE49-F238E27FC236}">
                <a16:creationId xmlns:a16="http://schemas.microsoft.com/office/drawing/2014/main" id="{A18EA464-C94C-C36D-C2E6-8A8592CE8B91}"/>
              </a:ext>
            </a:extLst>
          </p:cNvPr>
          <p:cNvSpPr/>
          <p:nvPr/>
        </p:nvSpPr>
        <p:spPr>
          <a:xfrm>
            <a:off x="3728499" y="2043743"/>
            <a:ext cx="431588" cy="227189"/>
          </a:xfrm>
          <a:prstGeom prst="righ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4" name="Picture 43">
            <a:extLst>
              <a:ext uri="{FF2B5EF4-FFF2-40B4-BE49-F238E27FC236}">
                <a16:creationId xmlns:a16="http://schemas.microsoft.com/office/drawing/2014/main" id="{2980BA84-DF81-1DA7-45E2-7253092F6266}"/>
              </a:ext>
            </a:extLst>
          </p:cNvPr>
          <p:cNvPicPr>
            <a:picLocks noChangeAspect="1"/>
          </p:cNvPicPr>
          <p:nvPr/>
        </p:nvPicPr>
        <p:blipFill>
          <a:blip r:embed="rId3"/>
          <a:stretch>
            <a:fillRect/>
          </a:stretch>
        </p:blipFill>
        <p:spPr>
          <a:xfrm>
            <a:off x="4417525" y="1902755"/>
            <a:ext cx="962699" cy="872559"/>
          </a:xfrm>
          <a:prstGeom prst="rect">
            <a:avLst/>
          </a:prstGeom>
          <a:ln w="25400">
            <a:solidFill>
              <a:srgbClr val="7030A0"/>
            </a:solidFill>
          </a:ln>
        </p:spPr>
      </p:pic>
      <p:sp>
        <p:nvSpPr>
          <p:cNvPr id="45" name="Rectangle 44">
            <a:extLst>
              <a:ext uri="{FF2B5EF4-FFF2-40B4-BE49-F238E27FC236}">
                <a16:creationId xmlns:a16="http://schemas.microsoft.com/office/drawing/2014/main" id="{AB781B92-588E-19F4-C684-72B9F845CC47}"/>
              </a:ext>
            </a:extLst>
          </p:cNvPr>
          <p:cNvSpPr/>
          <p:nvPr/>
        </p:nvSpPr>
        <p:spPr>
          <a:xfrm>
            <a:off x="4408002" y="1615074"/>
            <a:ext cx="979367" cy="260764"/>
          </a:xfrm>
          <a:prstGeom prst="rect">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tx1"/>
                </a:solidFill>
              </a:rPr>
              <a:t>Portfolio Coordinator</a:t>
            </a:r>
          </a:p>
        </p:txBody>
      </p:sp>
      <p:sp>
        <p:nvSpPr>
          <p:cNvPr id="46" name="TextBox 45">
            <a:extLst>
              <a:ext uri="{FF2B5EF4-FFF2-40B4-BE49-F238E27FC236}">
                <a16:creationId xmlns:a16="http://schemas.microsoft.com/office/drawing/2014/main" id="{575481E1-FEDD-0E74-CACB-0F17DF193D79}"/>
              </a:ext>
            </a:extLst>
          </p:cNvPr>
          <p:cNvSpPr txBox="1"/>
          <p:nvPr/>
        </p:nvSpPr>
        <p:spPr>
          <a:xfrm>
            <a:off x="4124956" y="2784784"/>
            <a:ext cx="1603315" cy="830997"/>
          </a:xfrm>
          <a:prstGeom prst="rect">
            <a:avLst/>
          </a:prstGeom>
          <a:noFill/>
        </p:spPr>
        <p:txBody>
          <a:bodyPr wrap="square">
            <a:spAutoFit/>
          </a:bodyPr>
          <a:lstStyle/>
          <a:p>
            <a:pPr algn="ctr"/>
            <a:r>
              <a:rPr lang="en-US" sz="1200" dirty="0"/>
              <a:t>Portfolio Coordinator assigns Subject Matter Expert (SME)</a:t>
            </a:r>
          </a:p>
        </p:txBody>
      </p:sp>
      <p:pic>
        <p:nvPicPr>
          <p:cNvPr id="47" name="Picture 46">
            <a:extLst>
              <a:ext uri="{FF2B5EF4-FFF2-40B4-BE49-F238E27FC236}">
                <a16:creationId xmlns:a16="http://schemas.microsoft.com/office/drawing/2014/main" id="{CEB7ACFE-5258-21B2-E8A4-EF07C86916F8}"/>
              </a:ext>
            </a:extLst>
          </p:cNvPr>
          <p:cNvPicPr>
            <a:picLocks noChangeAspect="1"/>
          </p:cNvPicPr>
          <p:nvPr/>
        </p:nvPicPr>
        <p:blipFill>
          <a:blip r:embed="rId3"/>
          <a:stretch>
            <a:fillRect/>
          </a:stretch>
        </p:blipFill>
        <p:spPr>
          <a:xfrm>
            <a:off x="6180697" y="1893915"/>
            <a:ext cx="962699" cy="872559"/>
          </a:xfrm>
          <a:prstGeom prst="rect">
            <a:avLst/>
          </a:prstGeom>
          <a:ln w="25400">
            <a:solidFill>
              <a:srgbClr val="7030A0"/>
            </a:solidFill>
          </a:ln>
        </p:spPr>
      </p:pic>
      <p:sp>
        <p:nvSpPr>
          <p:cNvPr id="48" name="Rectangle 47">
            <a:extLst>
              <a:ext uri="{FF2B5EF4-FFF2-40B4-BE49-F238E27FC236}">
                <a16:creationId xmlns:a16="http://schemas.microsoft.com/office/drawing/2014/main" id="{A2DA1B3E-244F-CDF6-A9F7-A8141A4F2C78}"/>
              </a:ext>
            </a:extLst>
          </p:cNvPr>
          <p:cNvSpPr/>
          <p:nvPr/>
        </p:nvSpPr>
        <p:spPr>
          <a:xfrm>
            <a:off x="6171175" y="1606235"/>
            <a:ext cx="979367" cy="260764"/>
          </a:xfrm>
          <a:prstGeom prst="rect">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tx1"/>
                </a:solidFill>
              </a:rPr>
              <a:t>Portfolio SME</a:t>
            </a:r>
          </a:p>
        </p:txBody>
      </p:sp>
      <p:sp>
        <p:nvSpPr>
          <p:cNvPr id="49" name="TextBox 48">
            <a:extLst>
              <a:ext uri="{FF2B5EF4-FFF2-40B4-BE49-F238E27FC236}">
                <a16:creationId xmlns:a16="http://schemas.microsoft.com/office/drawing/2014/main" id="{F48CF64D-E721-0F48-4027-2B80D4F00F87}"/>
              </a:ext>
            </a:extLst>
          </p:cNvPr>
          <p:cNvSpPr txBox="1"/>
          <p:nvPr/>
        </p:nvSpPr>
        <p:spPr>
          <a:xfrm>
            <a:off x="5873969" y="2775387"/>
            <a:ext cx="1603315" cy="646331"/>
          </a:xfrm>
          <a:prstGeom prst="rect">
            <a:avLst/>
          </a:prstGeom>
          <a:noFill/>
        </p:spPr>
        <p:txBody>
          <a:bodyPr wrap="square">
            <a:spAutoFit/>
          </a:bodyPr>
          <a:lstStyle/>
          <a:p>
            <a:pPr algn="ctr"/>
            <a:r>
              <a:rPr lang="en-US" sz="1200" dirty="0"/>
              <a:t>SME Reviews, Provides Recommendation</a:t>
            </a:r>
          </a:p>
        </p:txBody>
      </p:sp>
      <p:pic>
        <p:nvPicPr>
          <p:cNvPr id="50" name="Picture 49">
            <a:extLst>
              <a:ext uri="{FF2B5EF4-FFF2-40B4-BE49-F238E27FC236}">
                <a16:creationId xmlns:a16="http://schemas.microsoft.com/office/drawing/2014/main" id="{C9260C79-CBDA-63E9-B231-A87C7AEDD110}"/>
              </a:ext>
            </a:extLst>
          </p:cNvPr>
          <p:cNvPicPr>
            <a:picLocks noChangeAspect="1"/>
          </p:cNvPicPr>
          <p:nvPr/>
        </p:nvPicPr>
        <p:blipFill>
          <a:blip r:embed="rId3"/>
          <a:stretch>
            <a:fillRect/>
          </a:stretch>
        </p:blipFill>
        <p:spPr>
          <a:xfrm>
            <a:off x="8061769" y="1866999"/>
            <a:ext cx="962699" cy="872559"/>
          </a:xfrm>
          <a:prstGeom prst="rect">
            <a:avLst/>
          </a:prstGeom>
          <a:ln w="25400">
            <a:solidFill>
              <a:srgbClr val="7030A0"/>
            </a:solidFill>
          </a:ln>
        </p:spPr>
      </p:pic>
      <p:sp>
        <p:nvSpPr>
          <p:cNvPr id="51" name="Rectangle 50">
            <a:extLst>
              <a:ext uri="{FF2B5EF4-FFF2-40B4-BE49-F238E27FC236}">
                <a16:creationId xmlns:a16="http://schemas.microsoft.com/office/drawing/2014/main" id="{8BE217B2-9C75-D582-65E5-DD26D1F62B05}"/>
              </a:ext>
            </a:extLst>
          </p:cNvPr>
          <p:cNvSpPr/>
          <p:nvPr/>
        </p:nvSpPr>
        <p:spPr>
          <a:xfrm>
            <a:off x="8052247" y="1579319"/>
            <a:ext cx="979367" cy="260764"/>
          </a:xfrm>
          <a:prstGeom prst="rect">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tx1"/>
                </a:solidFill>
              </a:rPr>
              <a:t>Portfolio Coordinator</a:t>
            </a:r>
          </a:p>
        </p:txBody>
      </p:sp>
      <p:sp>
        <p:nvSpPr>
          <p:cNvPr id="52" name="TextBox 51">
            <a:extLst>
              <a:ext uri="{FF2B5EF4-FFF2-40B4-BE49-F238E27FC236}">
                <a16:creationId xmlns:a16="http://schemas.microsoft.com/office/drawing/2014/main" id="{D82DE51E-7411-49D6-97B7-67F9B23F5A21}"/>
              </a:ext>
            </a:extLst>
          </p:cNvPr>
          <p:cNvSpPr txBox="1"/>
          <p:nvPr/>
        </p:nvSpPr>
        <p:spPr>
          <a:xfrm>
            <a:off x="7748221" y="2832078"/>
            <a:ext cx="1603315" cy="646331"/>
          </a:xfrm>
          <a:prstGeom prst="rect">
            <a:avLst/>
          </a:prstGeom>
          <a:noFill/>
        </p:spPr>
        <p:txBody>
          <a:bodyPr wrap="square">
            <a:spAutoFit/>
          </a:bodyPr>
          <a:lstStyle/>
          <a:p>
            <a:pPr algn="ctr"/>
            <a:r>
              <a:rPr lang="en-US" sz="1200" dirty="0"/>
              <a:t>Prioritized by Portfolios into FY </a:t>
            </a:r>
          </a:p>
          <a:p>
            <a:pPr algn="ctr"/>
            <a:r>
              <a:rPr lang="en-US" sz="1200" dirty="0"/>
              <a:t>1-N List</a:t>
            </a:r>
          </a:p>
        </p:txBody>
      </p:sp>
      <p:sp>
        <p:nvSpPr>
          <p:cNvPr id="53" name="Arrow: Right 52">
            <a:extLst>
              <a:ext uri="{FF2B5EF4-FFF2-40B4-BE49-F238E27FC236}">
                <a16:creationId xmlns:a16="http://schemas.microsoft.com/office/drawing/2014/main" id="{B77E7684-D431-2475-79B6-EEC9B8D83EC0}"/>
              </a:ext>
            </a:extLst>
          </p:cNvPr>
          <p:cNvSpPr/>
          <p:nvPr/>
        </p:nvSpPr>
        <p:spPr>
          <a:xfrm>
            <a:off x="5624015" y="2043743"/>
            <a:ext cx="431588" cy="227189"/>
          </a:xfrm>
          <a:prstGeom prst="righ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Arrow: Right 55">
            <a:extLst>
              <a:ext uri="{FF2B5EF4-FFF2-40B4-BE49-F238E27FC236}">
                <a16:creationId xmlns:a16="http://schemas.microsoft.com/office/drawing/2014/main" id="{2DD1F108-A87A-833B-804E-E467C3310A11}"/>
              </a:ext>
            </a:extLst>
          </p:cNvPr>
          <p:cNvSpPr/>
          <p:nvPr/>
        </p:nvSpPr>
        <p:spPr>
          <a:xfrm>
            <a:off x="7407398" y="2076088"/>
            <a:ext cx="431588" cy="227189"/>
          </a:xfrm>
          <a:prstGeom prst="righ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TextBox 58">
            <a:extLst>
              <a:ext uri="{FF2B5EF4-FFF2-40B4-BE49-F238E27FC236}">
                <a16:creationId xmlns:a16="http://schemas.microsoft.com/office/drawing/2014/main" id="{748A34FE-C4AF-AD91-96B7-E46FDA258850}"/>
              </a:ext>
            </a:extLst>
          </p:cNvPr>
          <p:cNvSpPr txBox="1"/>
          <p:nvPr/>
        </p:nvSpPr>
        <p:spPr>
          <a:xfrm>
            <a:off x="9537109" y="2857287"/>
            <a:ext cx="1603315" cy="646331"/>
          </a:xfrm>
          <a:prstGeom prst="rect">
            <a:avLst/>
          </a:prstGeom>
          <a:noFill/>
        </p:spPr>
        <p:txBody>
          <a:bodyPr wrap="square">
            <a:spAutoFit/>
          </a:bodyPr>
          <a:lstStyle/>
          <a:p>
            <a:pPr algn="ctr"/>
            <a:r>
              <a:rPr lang="en-US" sz="1200" dirty="0"/>
              <a:t>DHA</a:t>
            </a:r>
          </a:p>
          <a:p>
            <a:pPr algn="ctr"/>
            <a:r>
              <a:rPr lang="en-US" sz="1200" dirty="0"/>
              <a:t> Equipment Review Board (DHAERB)</a:t>
            </a:r>
          </a:p>
        </p:txBody>
      </p:sp>
      <p:sp>
        <p:nvSpPr>
          <p:cNvPr id="71" name="Arrow: U-Turn 70">
            <a:extLst>
              <a:ext uri="{FF2B5EF4-FFF2-40B4-BE49-F238E27FC236}">
                <a16:creationId xmlns:a16="http://schemas.microsoft.com/office/drawing/2014/main" id="{0B965E98-DF9A-80B0-A40F-FAAC591C57D4}"/>
              </a:ext>
            </a:extLst>
          </p:cNvPr>
          <p:cNvSpPr/>
          <p:nvPr/>
        </p:nvSpPr>
        <p:spPr>
          <a:xfrm flipH="1">
            <a:off x="3385721" y="1336856"/>
            <a:ext cx="1189827" cy="227189"/>
          </a:xfrm>
          <a:prstGeom prst="uturnArrow">
            <a:avLst>
              <a:gd name="adj1" fmla="val 21314"/>
              <a:gd name="adj2" fmla="val 25000"/>
              <a:gd name="adj3" fmla="val 25000"/>
              <a:gd name="adj4" fmla="val 43750"/>
              <a:gd name="adj5" fmla="val 100000"/>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200" dirty="0">
                <a:solidFill>
                  <a:schemeClr val="tx1"/>
                </a:solidFill>
              </a:rPr>
              <a:t>Rework</a:t>
            </a:r>
            <a:r>
              <a:rPr lang="en-US" dirty="0">
                <a:solidFill>
                  <a:schemeClr val="tx1"/>
                </a:solidFill>
              </a:rPr>
              <a:t> </a:t>
            </a:r>
          </a:p>
        </p:txBody>
      </p:sp>
      <p:sp>
        <p:nvSpPr>
          <p:cNvPr id="72" name="Arrow: U-Turn 71">
            <a:extLst>
              <a:ext uri="{FF2B5EF4-FFF2-40B4-BE49-F238E27FC236}">
                <a16:creationId xmlns:a16="http://schemas.microsoft.com/office/drawing/2014/main" id="{9F82B398-A472-B31D-0689-F49F20A9749D}"/>
              </a:ext>
            </a:extLst>
          </p:cNvPr>
          <p:cNvSpPr/>
          <p:nvPr/>
        </p:nvSpPr>
        <p:spPr>
          <a:xfrm flipH="1">
            <a:off x="5232670" y="1345504"/>
            <a:ext cx="1069535" cy="227189"/>
          </a:xfrm>
          <a:prstGeom prst="uturnArrow">
            <a:avLst>
              <a:gd name="adj1" fmla="val 21314"/>
              <a:gd name="adj2" fmla="val 25000"/>
              <a:gd name="adj3" fmla="val 25000"/>
              <a:gd name="adj4" fmla="val 43750"/>
              <a:gd name="adj5" fmla="val 100000"/>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200" dirty="0">
                <a:solidFill>
                  <a:schemeClr val="tx1"/>
                </a:solidFill>
              </a:rPr>
              <a:t>Rework</a:t>
            </a:r>
            <a:r>
              <a:rPr lang="en-US" dirty="0">
                <a:solidFill>
                  <a:schemeClr val="tx1"/>
                </a:solidFill>
              </a:rPr>
              <a:t> </a:t>
            </a:r>
          </a:p>
        </p:txBody>
      </p:sp>
      <p:sp>
        <p:nvSpPr>
          <p:cNvPr id="73" name="Arrow: Right 72">
            <a:extLst>
              <a:ext uri="{FF2B5EF4-FFF2-40B4-BE49-F238E27FC236}">
                <a16:creationId xmlns:a16="http://schemas.microsoft.com/office/drawing/2014/main" id="{73065F5D-B30E-0533-B4F9-5B0DB7DF1916}"/>
              </a:ext>
            </a:extLst>
          </p:cNvPr>
          <p:cNvSpPr/>
          <p:nvPr/>
        </p:nvSpPr>
        <p:spPr>
          <a:xfrm>
            <a:off x="9175171" y="2103004"/>
            <a:ext cx="431588" cy="227189"/>
          </a:xfrm>
          <a:prstGeom prst="righ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5" name="Picture 74" descr="A picture containing pot, kitchenware, porcelain&#10;&#10;Description automatically generated">
            <a:extLst>
              <a:ext uri="{FF2B5EF4-FFF2-40B4-BE49-F238E27FC236}">
                <a16:creationId xmlns:a16="http://schemas.microsoft.com/office/drawing/2014/main" id="{5BF5584F-152B-07A6-BE19-9DFB134A8E3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627875" y="1441551"/>
            <a:ext cx="1491007" cy="1491007"/>
          </a:xfrm>
          <a:prstGeom prst="rect">
            <a:avLst/>
          </a:prstGeom>
        </p:spPr>
      </p:pic>
      <p:sp>
        <p:nvSpPr>
          <p:cNvPr id="78" name="AutoShape 2" descr="This animation shows a figure standing waiting and checking watch from time to time.">
            <a:extLst>
              <a:ext uri="{FF2B5EF4-FFF2-40B4-BE49-F238E27FC236}">
                <a16:creationId xmlns:a16="http://schemas.microsoft.com/office/drawing/2014/main" id="{CBC27A1C-16C4-0529-532B-A13ECD992246}"/>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82" name="Picture 81">
            <a:extLst>
              <a:ext uri="{FF2B5EF4-FFF2-40B4-BE49-F238E27FC236}">
                <a16:creationId xmlns:a16="http://schemas.microsoft.com/office/drawing/2014/main" id="{46416E62-7616-51A7-5CE3-0FD95496F4F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124235" y="4625795"/>
            <a:ext cx="939404" cy="939404"/>
          </a:xfrm>
          <a:prstGeom prst="rect">
            <a:avLst/>
          </a:prstGeom>
        </p:spPr>
      </p:pic>
      <p:sp>
        <p:nvSpPr>
          <p:cNvPr id="84" name="TextBox 83">
            <a:extLst>
              <a:ext uri="{FF2B5EF4-FFF2-40B4-BE49-F238E27FC236}">
                <a16:creationId xmlns:a16="http://schemas.microsoft.com/office/drawing/2014/main" id="{E9CC2ED4-2782-BE85-5733-FABCE01F0340}"/>
              </a:ext>
            </a:extLst>
          </p:cNvPr>
          <p:cNvSpPr txBox="1"/>
          <p:nvPr/>
        </p:nvSpPr>
        <p:spPr>
          <a:xfrm>
            <a:off x="9005073" y="5480909"/>
            <a:ext cx="1603315" cy="276999"/>
          </a:xfrm>
          <a:prstGeom prst="rect">
            <a:avLst/>
          </a:prstGeom>
          <a:noFill/>
        </p:spPr>
        <p:txBody>
          <a:bodyPr wrap="square">
            <a:spAutoFit/>
          </a:bodyPr>
          <a:lstStyle/>
          <a:p>
            <a:pPr algn="ctr"/>
            <a:r>
              <a:rPr lang="en-US" sz="1200" dirty="0"/>
              <a:t>Waiting for Funding</a:t>
            </a:r>
          </a:p>
        </p:txBody>
      </p:sp>
      <p:pic>
        <p:nvPicPr>
          <p:cNvPr id="86" name="Picture 85" descr="A close-up of a compass&#10;&#10;Description automatically generated with low confidence">
            <a:extLst>
              <a:ext uri="{FF2B5EF4-FFF2-40B4-BE49-F238E27FC236}">
                <a16:creationId xmlns:a16="http://schemas.microsoft.com/office/drawing/2014/main" id="{766FB4DE-7E6A-6C15-5B01-A9253AE7AF15}"/>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flipH="1">
            <a:off x="9857875" y="4329627"/>
            <a:ext cx="638007" cy="685264"/>
          </a:xfrm>
          <a:prstGeom prst="rect">
            <a:avLst/>
          </a:prstGeom>
        </p:spPr>
      </p:pic>
      <p:pic>
        <p:nvPicPr>
          <p:cNvPr id="7" name="Picture 6">
            <a:extLst>
              <a:ext uri="{FF2B5EF4-FFF2-40B4-BE49-F238E27FC236}">
                <a16:creationId xmlns:a16="http://schemas.microsoft.com/office/drawing/2014/main" id="{4308F7B9-FF94-E670-5DA0-644B94CBCE4D}"/>
              </a:ext>
            </a:extLst>
          </p:cNvPr>
          <p:cNvPicPr>
            <a:picLocks noChangeAspect="1"/>
          </p:cNvPicPr>
          <p:nvPr/>
        </p:nvPicPr>
        <p:blipFill>
          <a:blip r:embed="rId3"/>
          <a:stretch>
            <a:fillRect/>
          </a:stretch>
        </p:blipFill>
        <p:spPr>
          <a:xfrm>
            <a:off x="6676280" y="4516679"/>
            <a:ext cx="962699" cy="872559"/>
          </a:xfrm>
          <a:prstGeom prst="rect">
            <a:avLst/>
          </a:prstGeom>
          <a:ln w="25400">
            <a:solidFill>
              <a:srgbClr val="7030A0"/>
            </a:solidFill>
          </a:ln>
        </p:spPr>
      </p:pic>
      <p:sp>
        <p:nvSpPr>
          <p:cNvPr id="8" name="Rectangle 7">
            <a:extLst>
              <a:ext uri="{FF2B5EF4-FFF2-40B4-BE49-F238E27FC236}">
                <a16:creationId xmlns:a16="http://schemas.microsoft.com/office/drawing/2014/main" id="{E6E6ACB5-2C40-D251-6699-146EA0E1AD47}"/>
              </a:ext>
            </a:extLst>
          </p:cNvPr>
          <p:cNvSpPr/>
          <p:nvPr/>
        </p:nvSpPr>
        <p:spPr>
          <a:xfrm>
            <a:off x="6666755" y="4228998"/>
            <a:ext cx="979367" cy="260764"/>
          </a:xfrm>
          <a:prstGeom prst="rect">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tx1"/>
                </a:solidFill>
              </a:rPr>
              <a:t>Portfolio Coordinator</a:t>
            </a:r>
          </a:p>
        </p:txBody>
      </p:sp>
      <p:sp>
        <p:nvSpPr>
          <p:cNvPr id="9" name="TextBox 8">
            <a:extLst>
              <a:ext uri="{FF2B5EF4-FFF2-40B4-BE49-F238E27FC236}">
                <a16:creationId xmlns:a16="http://schemas.microsoft.com/office/drawing/2014/main" id="{59EA09E6-E141-4AAD-E2A6-7F3E65881E07}"/>
              </a:ext>
            </a:extLst>
          </p:cNvPr>
          <p:cNvSpPr txBox="1"/>
          <p:nvPr/>
        </p:nvSpPr>
        <p:spPr>
          <a:xfrm>
            <a:off x="5867801" y="5444339"/>
            <a:ext cx="2702739" cy="461665"/>
          </a:xfrm>
          <a:prstGeom prst="rect">
            <a:avLst/>
          </a:prstGeom>
          <a:noFill/>
        </p:spPr>
        <p:txBody>
          <a:bodyPr wrap="square">
            <a:spAutoFit/>
          </a:bodyPr>
          <a:lstStyle/>
          <a:p>
            <a:pPr algn="ctr"/>
            <a:r>
              <a:rPr lang="en-US" sz="1200" dirty="0"/>
              <a:t>Funding received; Central Execution/ Contracting Coordination</a:t>
            </a:r>
          </a:p>
        </p:txBody>
      </p:sp>
      <p:sp>
        <p:nvSpPr>
          <p:cNvPr id="10" name="Arrow: Right 9">
            <a:extLst>
              <a:ext uri="{FF2B5EF4-FFF2-40B4-BE49-F238E27FC236}">
                <a16:creationId xmlns:a16="http://schemas.microsoft.com/office/drawing/2014/main" id="{4CC8D94B-5554-1197-3838-7A34BCF74474}"/>
              </a:ext>
            </a:extLst>
          </p:cNvPr>
          <p:cNvSpPr/>
          <p:nvPr/>
        </p:nvSpPr>
        <p:spPr>
          <a:xfrm rot="10800000">
            <a:off x="8395219" y="4901300"/>
            <a:ext cx="431588" cy="227189"/>
          </a:xfrm>
          <a:prstGeom prst="righ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rrow: Right 10">
            <a:extLst>
              <a:ext uri="{FF2B5EF4-FFF2-40B4-BE49-F238E27FC236}">
                <a16:creationId xmlns:a16="http://schemas.microsoft.com/office/drawing/2014/main" id="{22573A35-EBDD-090F-4190-807E50B094A5}"/>
              </a:ext>
            </a:extLst>
          </p:cNvPr>
          <p:cNvSpPr/>
          <p:nvPr/>
        </p:nvSpPr>
        <p:spPr>
          <a:xfrm rot="10800000">
            <a:off x="5725718" y="4956964"/>
            <a:ext cx="431588" cy="227189"/>
          </a:xfrm>
          <a:prstGeom prst="righ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Arrow: Left 12">
            <a:extLst>
              <a:ext uri="{FF2B5EF4-FFF2-40B4-BE49-F238E27FC236}">
                <a16:creationId xmlns:a16="http://schemas.microsoft.com/office/drawing/2014/main" id="{F1688331-0D39-7531-D4DE-B5FE6A51B053}"/>
              </a:ext>
            </a:extLst>
          </p:cNvPr>
          <p:cNvSpPr/>
          <p:nvPr/>
        </p:nvSpPr>
        <p:spPr>
          <a:xfrm>
            <a:off x="122511" y="4516679"/>
            <a:ext cx="1870670" cy="613211"/>
          </a:xfrm>
          <a:prstGeom prst="leftArrow">
            <a:avLst/>
          </a:prstGeom>
          <a:solidFill>
            <a:schemeClr val="bg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Site Process</a:t>
            </a:r>
          </a:p>
        </p:txBody>
      </p:sp>
      <p:sp>
        <p:nvSpPr>
          <p:cNvPr id="12" name="Arrow: Right 11">
            <a:extLst>
              <a:ext uri="{FF2B5EF4-FFF2-40B4-BE49-F238E27FC236}">
                <a16:creationId xmlns:a16="http://schemas.microsoft.com/office/drawing/2014/main" id="{67C6ABF3-5EF5-7047-67DE-77C4BA8A6619}"/>
              </a:ext>
            </a:extLst>
          </p:cNvPr>
          <p:cNvSpPr/>
          <p:nvPr/>
        </p:nvSpPr>
        <p:spPr>
          <a:xfrm>
            <a:off x="212084" y="1901039"/>
            <a:ext cx="2127582" cy="556601"/>
          </a:xfrm>
          <a:prstGeom prst="rightArrow">
            <a:avLst/>
          </a:prstGeom>
          <a:solidFill>
            <a:schemeClr val="bg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Higher Review</a:t>
            </a:r>
          </a:p>
        </p:txBody>
      </p:sp>
      <p:sp>
        <p:nvSpPr>
          <p:cNvPr id="14" name="TextBox 13">
            <a:extLst>
              <a:ext uri="{FF2B5EF4-FFF2-40B4-BE49-F238E27FC236}">
                <a16:creationId xmlns:a16="http://schemas.microsoft.com/office/drawing/2014/main" id="{125E88AC-843D-811C-BA5B-927CC3E73D6A}"/>
              </a:ext>
            </a:extLst>
          </p:cNvPr>
          <p:cNvSpPr txBox="1"/>
          <p:nvPr/>
        </p:nvSpPr>
        <p:spPr>
          <a:xfrm>
            <a:off x="1661269" y="5393243"/>
            <a:ext cx="2062763" cy="646331"/>
          </a:xfrm>
          <a:prstGeom prst="rect">
            <a:avLst/>
          </a:prstGeom>
          <a:noFill/>
        </p:spPr>
        <p:txBody>
          <a:bodyPr wrap="square">
            <a:spAutoFit/>
          </a:bodyPr>
          <a:lstStyle/>
          <a:p>
            <a:pPr algn="ctr"/>
            <a:r>
              <a:rPr lang="en-US" sz="1200" dirty="0"/>
              <a:t>Site Coordinator processes order in DMLSS and awaits delivery</a:t>
            </a:r>
          </a:p>
        </p:txBody>
      </p:sp>
      <p:sp>
        <p:nvSpPr>
          <p:cNvPr id="15" name="Rectangle 14">
            <a:extLst>
              <a:ext uri="{FF2B5EF4-FFF2-40B4-BE49-F238E27FC236}">
                <a16:creationId xmlns:a16="http://schemas.microsoft.com/office/drawing/2014/main" id="{7E7AFEF8-FD46-F9F6-4E3D-723E532D4BCE}"/>
              </a:ext>
            </a:extLst>
          </p:cNvPr>
          <p:cNvSpPr/>
          <p:nvPr/>
        </p:nvSpPr>
        <p:spPr>
          <a:xfrm>
            <a:off x="2181709" y="4228998"/>
            <a:ext cx="979367" cy="260764"/>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tx1"/>
                </a:solidFill>
              </a:rPr>
              <a:t>Site Coordinator</a:t>
            </a:r>
          </a:p>
        </p:txBody>
      </p:sp>
      <p:sp>
        <p:nvSpPr>
          <p:cNvPr id="5" name="TextBox 4">
            <a:extLst>
              <a:ext uri="{FF2B5EF4-FFF2-40B4-BE49-F238E27FC236}">
                <a16:creationId xmlns:a16="http://schemas.microsoft.com/office/drawing/2014/main" id="{927F5B6E-CAC1-3F3B-DA8C-09A33EB5747A}"/>
              </a:ext>
            </a:extLst>
          </p:cNvPr>
          <p:cNvSpPr txBox="1"/>
          <p:nvPr/>
        </p:nvSpPr>
        <p:spPr>
          <a:xfrm>
            <a:off x="122511" y="2457640"/>
            <a:ext cx="1870670" cy="1015663"/>
          </a:xfrm>
          <a:prstGeom prst="rect">
            <a:avLst/>
          </a:prstGeom>
        </p:spPr>
        <p:style>
          <a:lnRef idx="1">
            <a:schemeClr val="accent3"/>
          </a:lnRef>
          <a:fillRef idx="3">
            <a:schemeClr val="accent3"/>
          </a:fillRef>
          <a:effectRef idx="2">
            <a:schemeClr val="accent3"/>
          </a:effectRef>
          <a:fontRef idx="minor">
            <a:schemeClr val="lt1"/>
          </a:fontRef>
        </p:style>
        <p:txBody>
          <a:bodyPr wrap="square">
            <a:spAutoFit/>
          </a:bodyPr>
          <a:lstStyle/>
          <a:p>
            <a:pPr>
              <a:buClr>
                <a:srgbClr val="921E30"/>
              </a:buClr>
            </a:pPr>
            <a:r>
              <a:rPr lang="en-US" altLang="en-US" sz="1200" dirty="0"/>
              <a:t>Deadline is April 15 for following fiscal year funding consideration through LogiCole Process </a:t>
            </a:r>
          </a:p>
        </p:txBody>
      </p:sp>
    </p:spTree>
    <p:extLst>
      <p:ext uri="{BB962C8B-B14F-4D97-AF65-F5344CB8AC3E}">
        <p14:creationId xmlns:p14="http://schemas.microsoft.com/office/powerpoint/2010/main" val="10885133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Rectangle 3"/>
          <p:cNvSpPr txBox="1">
            <a:spLocks noChangeArrowheads="1"/>
          </p:cNvSpPr>
          <p:nvPr/>
        </p:nvSpPr>
        <p:spPr>
          <a:xfrm>
            <a:off x="378942" y="1598141"/>
            <a:ext cx="3138810" cy="4415481"/>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buClr>
                <a:srgbClr val="921E30"/>
              </a:buClr>
            </a:pPr>
            <a:r>
              <a:rPr lang="en-US" altLang="en-US" dirty="0"/>
              <a:t>Deadline is April 15 for following fiscal year funding consideration through LogiCole Process </a:t>
            </a:r>
          </a:p>
        </p:txBody>
      </p:sp>
      <p:sp>
        <p:nvSpPr>
          <p:cNvPr id="2" name="Title 1">
            <a:extLst>
              <a:ext uri="{FF2B5EF4-FFF2-40B4-BE49-F238E27FC236}">
                <a16:creationId xmlns:a16="http://schemas.microsoft.com/office/drawing/2014/main" id="{0FE7B151-E3FE-4F8D-A389-5ABEB2F47BE6}"/>
              </a:ext>
            </a:extLst>
          </p:cNvPr>
          <p:cNvSpPr>
            <a:spLocks noGrp="1"/>
          </p:cNvSpPr>
          <p:nvPr>
            <p:ph type="title"/>
          </p:nvPr>
        </p:nvSpPr>
        <p:spPr/>
        <p:txBody>
          <a:bodyPr>
            <a:normAutofit/>
          </a:bodyPr>
          <a:lstStyle/>
          <a:p>
            <a:r>
              <a:rPr lang="en-US" dirty="0"/>
              <a:t>Pharmacy Equipment Acquisition - Process</a:t>
            </a:r>
          </a:p>
        </p:txBody>
      </p:sp>
      <p:graphicFrame>
        <p:nvGraphicFramePr>
          <p:cNvPr id="3" name="Diagram 2">
            <a:extLst>
              <a:ext uri="{FF2B5EF4-FFF2-40B4-BE49-F238E27FC236}">
                <a16:creationId xmlns:a16="http://schemas.microsoft.com/office/drawing/2014/main" id="{06487E48-5741-EB4B-5A23-5E3334F03439}"/>
              </a:ext>
            </a:extLst>
          </p:cNvPr>
          <p:cNvGraphicFramePr/>
          <p:nvPr>
            <p:extLst>
              <p:ext uri="{D42A27DB-BD31-4B8C-83A1-F6EECF244321}">
                <p14:modId xmlns:p14="http://schemas.microsoft.com/office/powerpoint/2010/main" val="1933561159"/>
              </p:ext>
            </p:extLst>
          </p:nvPr>
        </p:nvGraphicFramePr>
        <p:xfrm>
          <a:off x="3751648" y="1035859"/>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715064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46411D48-EF81-47E4-A9BB-86E1B34F72C2}"/>
              </a:ext>
            </a:extLst>
          </p:cNvPr>
          <p:cNvGrpSpPr/>
          <p:nvPr/>
        </p:nvGrpSpPr>
        <p:grpSpPr>
          <a:xfrm>
            <a:off x="584203" y="1450111"/>
            <a:ext cx="10998199" cy="1053404"/>
            <a:chOff x="584200" y="1450109"/>
            <a:chExt cx="10998199" cy="1053404"/>
          </a:xfrm>
          <a:solidFill>
            <a:schemeClr val="bg1"/>
          </a:solidFill>
        </p:grpSpPr>
        <p:sp>
          <p:nvSpPr>
            <p:cNvPr id="6" name="Rectangle 5">
              <a:extLst>
                <a:ext uri="{FF2B5EF4-FFF2-40B4-BE49-F238E27FC236}">
                  <a16:creationId xmlns:a16="http://schemas.microsoft.com/office/drawing/2014/main" id="{080C1198-2422-4DD8-A5DB-0CA22FF1EE1B}"/>
                </a:ext>
              </a:extLst>
            </p:cNvPr>
            <p:cNvSpPr/>
            <p:nvPr/>
          </p:nvSpPr>
          <p:spPr>
            <a:xfrm>
              <a:off x="840508" y="1450109"/>
              <a:ext cx="10741891" cy="1053404"/>
            </a:xfrm>
            <a:prstGeom prst="rect">
              <a:avLst/>
            </a:prstGeom>
            <a:grp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11562BF9-B84F-4A73-B7B3-7523B926805D}"/>
                </a:ext>
              </a:extLst>
            </p:cNvPr>
            <p:cNvSpPr/>
            <p:nvPr/>
          </p:nvSpPr>
          <p:spPr>
            <a:xfrm>
              <a:off x="584200" y="1450109"/>
              <a:ext cx="256308" cy="1053404"/>
            </a:xfrm>
            <a:prstGeom prst="rect">
              <a:avLst/>
            </a:prstGeom>
            <a:grp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1600" b="1" i="1" dirty="0">
                  <a:solidFill>
                    <a:srgbClr val="000000"/>
                  </a:solidFill>
                </a:rPr>
                <a:t>Site</a:t>
              </a:r>
            </a:p>
          </p:txBody>
        </p:sp>
      </p:grpSp>
      <p:grpSp>
        <p:nvGrpSpPr>
          <p:cNvPr id="33" name="Group 32">
            <a:extLst>
              <a:ext uri="{FF2B5EF4-FFF2-40B4-BE49-F238E27FC236}">
                <a16:creationId xmlns:a16="http://schemas.microsoft.com/office/drawing/2014/main" id="{A16F63A4-5076-4CEF-8D2F-08DA7F47F20D}"/>
              </a:ext>
            </a:extLst>
          </p:cNvPr>
          <p:cNvGrpSpPr/>
          <p:nvPr/>
        </p:nvGrpSpPr>
        <p:grpSpPr>
          <a:xfrm>
            <a:off x="571504" y="2583759"/>
            <a:ext cx="11049395" cy="924095"/>
            <a:chOff x="584200" y="1469159"/>
            <a:chExt cx="10998199" cy="924095"/>
          </a:xfrm>
          <a:solidFill>
            <a:schemeClr val="bg1"/>
          </a:solidFill>
        </p:grpSpPr>
        <p:sp>
          <p:nvSpPr>
            <p:cNvPr id="34" name="Rectangle 33">
              <a:extLst>
                <a:ext uri="{FF2B5EF4-FFF2-40B4-BE49-F238E27FC236}">
                  <a16:creationId xmlns:a16="http://schemas.microsoft.com/office/drawing/2014/main" id="{EE09D8A7-97BA-4346-9F57-B2ACA279EC0B}"/>
                </a:ext>
              </a:extLst>
            </p:cNvPr>
            <p:cNvSpPr/>
            <p:nvPr/>
          </p:nvSpPr>
          <p:spPr>
            <a:xfrm>
              <a:off x="840508" y="1469159"/>
              <a:ext cx="10741891" cy="924095"/>
            </a:xfrm>
            <a:prstGeom prst="rect">
              <a:avLst/>
            </a:prstGeom>
            <a:grp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3DC41613-4024-4AF9-B89A-4CE5266812B9}"/>
                </a:ext>
              </a:extLst>
            </p:cNvPr>
            <p:cNvSpPr/>
            <p:nvPr/>
          </p:nvSpPr>
          <p:spPr>
            <a:xfrm>
              <a:off x="584200" y="1469159"/>
              <a:ext cx="256308" cy="924095"/>
            </a:xfrm>
            <a:prstGeom prst="rect">
              <a:avLst/>
            </a:prstGeom>
            <a:grp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1600" b="1" i="1" dirty="0">
                  <a:solidFill>
                    <a:srgbClr val="000000"/>
                  </a:solidFill>
                </a:rPr>
                <a:t>Network</a:t>
              </a:r>
            </a:p>
          </p:txBody>
        </p:sp>
      </p:grpSp>
      <p:grpSp>
        <p:nvGrpSpPr>
          <p:cNvPr id="36" name="Group 35">
            <a:extLst>
              <a:ext uri="{FF2B5EF4-FFF2-40B4-BE49-F238E27FC236}">
                <a16:creationId xmlns:a16="http://schemas.microsoft.com/office/drawing/2014/main" id="{1C5817A5-2AD6-4934-9192-6751B36E58DF}"/>
              </a:ext>
            </a:extLst>
          </p:cNvPr>
          <p:cNvGrpSpPr/>
          <p:nvPr/>
        </p:nvGrpSpPr>
        <p:grpSpPr>
          <a:xfrm>
            <a:off x="590212" y="3652303"/>
            <a:ext cx="11010899" cy="1066641"/>
            <a:chOff x="584200" y="1450109"/>
            <a:chExt cx="10998199" cy="924095"/>
          </a:xfrm>
          <a:solidFill>
            <a:schemeClr val="bg1"/>
          </a:solidFill>
        </p:grpSpPr>
        <p:sp>
          <p:nvSpPr>
            <p:cNvPr id="37" name="Rectangle 36">
              <a:extLst>
                <a:ext uri="{FF2B5EF4-FFF2-40B4-BE49-F238E27FC236}">
                  <a16:creationId xmlns:a16="http://schemas.microsoft.com/office/drawing/2014/main" id="{FD9F8A0E-B18B-48F1-8C79-36FFEEF43740}"/>
                </a:ext>
              </a:extLst>
            </p:cNvPr>
            <p:cNvSpPr/>
            <p:nvPr/>
          </p:nvSpPr>
          <p:spPr>
            <a:xfrm>
              <a:off x="840508" y="1450109"/>
              <a:ext cx="10741891" cy="924095"/>
            </a:xfrm>
            <a:prstGeom prst="rect">
              <a:avLst/>
            </a:prstGeom>
            <a:grp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0"/>
            </a:p>
          </p:txBody>
        </p:sp>
        <p:sp>
          <p:nvSpPr>
            <p:cNvPr id="38" name="Rectangle 37">
              <a:extLst>
                <a:ext uri="{FF2B5EF4-FFF2-40B4-BE49-F238E27FC236}">
                  <a16:creationId xmlns:a16="http://schemas.microsoft.com/office/drawing/2014/main" id="{0C73C780-F389-46D4-A1B4-3F869A137D01}"/>
                </a:ext>
              </a:extLst>
            </p:cNvPr>
            <p:cNvSpPr/>
            <p:nvPr/>
          </p:nvSpPr>
          <p:spPr>
            <a:xfrm>
              <a:off x="584200" y="1450109"/>
              <a:ext cx="256308" cy="924095"/>
            </a:xfrm>
            <a:prstGeom prst="rect">
              <a:avLst/>
            </a:prstGeom>
            <a:grp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1300" b="1" i="1" dirty="0">
                  <a:solidFill>
                    <a:srgbClr val="000000"/>
                  </a:solidFill>
                </a:rPr>
                <a:t>DHA Service</a:t>
              </a:r>
            </a:p>
          </p:txBody>
        </p:sp>
      </p:grpSp>
      <p:grpSp>
        <p:nvGrpSpPr>
          <p:cNvPr id="39" name="Group 38">
            <a:extLst>
              <a:ext uri="{FF2B5EF4-FFF2-40B4-BE49-F238E27FC236}">
                <a16:creationId xmlns:a16="http://schemas.microsoft.com/office/drawing/2014/main" id="{CCF2499E-43D6-40BA-B56B-9D9C64327457}"/>
              </a:ext>
            </a:extLst>
          </p:cNvPr>
          <p:cNvGrpSpPr/>
          <p:nvPr/>
        </p:nvGrpSpPr>
        <p:grpSpPr>
          <a:xfrm>
            <a:off x="558803" y="4766661"/>
            <a:ext cx="11074399" cy="1066642"/>
            <a:chOff x="584200" y="1450109"/>
            <a:chExt cx="10998199" cy="1066642"/>
          </a:xfrm>
          <a:solidFill>
            <a:schemeClr val="bg1"/>
          </a:solidFill>
        </p:grpSpPr>
        <p:sp>
          <p:nvSpPr>
            <p:cNvPr id="40" name="Rectangle 39">
              <a:extLst>
                <a:ext uri="{FF2B5EF4-FFF2-40B4-BE49-F238E27FC236}">
                  <a16:creationId xmlns:a16="http://schemas.microsoft.com/office/drawing/2014/main" id="{FF65F9A9-DD8D-495D-A6AF-4B4E19FB2767}"/>
                </a:ext>
              </a:extLst>
            </p:cNvPr>
            <p:cNvSpPr/>
            <p:nvPr/>
          </p:nvSpPr>
          <p:spPr>
            <a:xfrm>
              <a:off x="840508" y="1450109"/>
              <a:ext cx="10741891" cy="924095"/>
            </a:xfrm>
            <a:prstGeom prst="rect">
              <a:avLst/>
            </a:prstGeom>
            <a:grp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AEB2F3D2-3E93-448D-B679-B6411BDD8EF6}"/>
                </a:ext>
              </a:extLst>
            </p:cNvPr>
            <p:cNvSpPr/>
            <p:nvPr/>
          </p:nvSpPr>
          <p:spPr>
            <a:xfrm>
              <a:off x="584200" y="1450110"/>
              <a:ext cx="256308" cy="1066641"/>
            </a:xfrm>
            <a:prstGeom prst="rect">
              <a:avLst/>
            </a:prstGeom>
            <a:grp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1200" b="1" i="1" dirty="0">
                  <a:solidFill>
                    <a:srgbClr val="000000"/>
                  </a:solidFill>
                </a:rPr>
                <a:t>Agency/DoD</a:t>
              </a:r>
            </a:p>
          </p:txBody>
        </p:sp>
      </p:grpSp>
      <p:sp>
        <p:nvSpPr>
          <p:cNvPr id="15" name="TextBox 14">
            <a:extLst>
              <a:ext uri="{FF2B5EF4-FFF2-40B4-BE49-F238E27FC236}">
                <a16:creationId xmlns:a16="http://schemas.microsoft.com/office/drawing/2014/main" id="{592EC26F-FD1B-4E04-B5B1-D5F7215AF971}"/>
              </a:ext>
            </a:extLst>
          </p:cNvPr>
          <p:cNvSpPr txBox="1"/>
          <p:nvPr/>
        </p:nvSpPr>
        <p:spPr>
          <a:xfrm>
            <a:off x="9477376" y="3634744"/>
            <a:ext cx="2092325" cy="461665"/>
          </a:xfrm>
          <a:prstGeom prst="rect">
            <a:avLst/>
          </a:prstGeom>
          <a:noFill/>
          <a:ln w="19050">
            <a:solidFill>
              <a:srgbClr val="000000"/>
            </a:solidFill>
          </a:ln>
        </p:spPr>
        <p:txBody>
          <a:bodyPr wrap="square" rtlCol="0">
            <a:spAutoFit/>
          </a:bodyPr>
          <a:lstStyle/>
          <a:p>
            <a:r>
              <a:rPr lang="en-US" sz="1200" b="1" i="1" dirty="0">
                <a:solidFill>
                  <a:srgbClr val="000000"/>
                </a:solidFill>
              </a:rPr>
              <a:t>HTM, POD, DMMSO Portfolio</a:t>
            </a:r>
          </a:p>
        </p:txBody>
      </p:sp>
      <p:sp>
        <p:nvSpPr>
          <p:cNvPr id="42" name="TextBox 41">
            <a:extLst>
              <a:ext uri="{FF2B5EF4-FFF2-40B4-BE49-F238E27FC236}">
                <a16:creationId xmlns:a16="http://schemas.microsoft.com/office/drawing/2014/main" id="{55DA15BC-BE85-42F6-A554-D355715A1133}"/>
              </a:ext>
            </a:extLst>
          </p:cNvPr>
          <p:cNvSpPr txBox="1"/>
          <p:nvPr/>
        </p:nvSpPr>
        <p:spPr>
          <a:xfrm>
            <a:off x="9849595" y="4785484"/>
            <a:ext cx="1783605" cy="276999"/>
          </a:xfrm>
          <a:prstGeom prst="rect">
            <a:avLst/>
          </a:prstGeom>
          <a:noFill/>
          <a:ln w="19050">
            <a:solidFill>
              <a:srgbClr val="000000"/>
            </a:solidFill>
          </a:ln>
        </p:spPr>
        <p:txBody>
          <a:bodyPr wrap="square" rtlCol="0">
            <a:spAutoFit/>
          </a:bodyPr>
          <a:lstStyle/>
          <a:p>
            <a:r>
              <a:rPr lang="en-US" sz="1200" b="1" i="1" dirty="0"/>
              <a:t>ICS PMO Portfolio </a:t>
            </a:r>
          </a:p>
        </p:txBody>
      </p:sp>
      <p:sp>
        <p:nvSpPr>
          <p:cNvPr id="18" name="Rectangle: Rounded Corners 17">
            <a:extLst>
              <a:ext uri="{FF2B5EF4-FFF2-40B4-BE49-F238E27FC236}">
                <a16:creationId xmlns:a16="http://schemas.microsoft.com/office/drawing/2014/main" id="{B75BFA8D-5BD0-4068-A3B7-AB1A1DD88CC7}"/>
              </a:ext>
            </a:extLst>
          </p:cNvPr>
          <p:cNvSpPr/>
          <p:nvPr/>
        </p:nvSpPr>
        <p:spPr>
          <a:xfrm>
            <a:off x="943603" y="1712557"/>
            <a:ext cx="1247775" cy="476079"/>
          </a:xfrm>
          <a:prstGeom prst="roundRect">
            <a:avLst/>
          </a:prstGeom>
          <a:gradFill flip="none" rotWithShape="1">
            <a:gsLst>
              <a:gs pos="0">
                <a:srgbClr val="84322C"/>
              </a:gs>
              <a:gs pos="30000">
                <a:srgbClr val="996633"/>
              </a:gs>
              <a:gs pos="80000">
                <a:schemeClr val="accent1">
                  <a:lumMod val="75000"/>
                </a:schemeClr>
              </a:gs>
            </a:gsLst>
            <a:lin ang="8100000" scaled="1"/>
            <a:tileRect/>
          </a:gradFill>
          <a:scene3d>
            <a:camera prst="orthographicFront"/>
            <a:lightRig rig="threePt" dir="t"/>
          </a:scene3d>
          <a:sp3d prstMaterial="dkEdge">
            <a:bevelT/>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rmAutofit/>
          </a:bodyPr>
          <a:lstStyle/>
          <a:p>
            <a:pPr algn="ctr"/>
            <a:r>
              <a:rPr lang="en-US" sz="1200" b="1" i="1" dirty="0"/>
              <a:t>Requestor Submits NER</a:t>
            </a:r>
          </a:p>
        </p:txBody>
      </p:sp>
      <p:sp>
        <p:nvSpPr>
          <p:cNvPr id="43" name="Rectangle: Rounded Corners 42">
            <a:extLst>
              <a:ext uri="{FF2B5EF4-FFF2-40B4-BE49-F238E27FC236}">
                <a16:creationId xmlns:a16="http://schemas.microsoft.com/office/drawing/2014/main" id="{67DA5810-342E-4476-B6E8-94D59B66B989}"/>
              </a:ext>
            </a:extLst>
          </p:cNvPr>
          <p:cNvSpPr/>
          <p:nvPr/>
        </p:nvSpPr>
        <p:spPr>
          <a:xfrm>
            <a:off x="2425015" y="1661449"/>
            <a:ext cx="1169767" cy="584896"/>
          </a:xfrm>
          <a:prstGeom prst="roundRect">
            <a:avLst/>
          </a:prstGeom>
          <a:gradFill flip="none" rotWithShape="1">
            <a:gsLst>
              <a:gs pos="0">
                <a:srgbClr val="84322C"/>
              </a:gs>
              <a:gs pos="30000">
                <a:srgbClr val="996633"/>
              </a:gs>
              <a:gs pos="80000">
                <a:schemeClr val="accent1">
                  <a:lumMod val="75000"/>
                </a:schemeClr>
              </a:gs>
            </a:gsLst>
            <a:lin ang="8100000" scaled="1"/>
            <a:tileRect/>
          </a:gradFill>
          <a:scene3d>
            <a:camera prst="orthographicFront"/>
            <a:lightRig rig="threePt" dir="t"/>
          </a:scene3d>
          <a:sp3d prstMaterial="dkEdge">
            <a:bevelT/>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rmAutofit lnSpcReduction="10000"/>
          </a:bodyPr>
          <a:lstStyle/>
          <a:p>
            <a:pPr algn="ctr"/>
            <a:r>
              <a:rPr lang="en-US" sz="1200" b="1" i="1" dirty="0"/>
              <a:t>Coordinator Assigns Reviewers</a:t>
            </a:r>
          </a:p>
        </p:txBody>
      </p:sp>
      <p:sp>
        <p:nvSpPr>
          <p:cNvPr id="44" name="Rectangle: Rounded Corners 43">
            <a:extLst>
              <a:ext uri="{FF2B5EF4-FFF2-40B4-BE49-F238E27FC236}">
                <a16:creationId xmlns:a16="http://schemas.microsoft.com/office/drawing/2014/main" id="{59B92614-0F57-4962-AB8C-F2715049F1A4}"/>
              </a:ext>
            </a:extLst>
          </p:cNvPr>
          <p:cNvSpPr/>
          <p:nvPr/>
        </p:nvSpPr>
        <p:spPr>
          <a:xfrm>
            <a:off x="3854209" y="1669657"/>
            <a:ext cx="1361843" cy="561755"/>
          </a:xfrm>
          <a:prstGeom prst="roundRect">
            <a:avLst/>
          </a:prstGeom>
          <a:gradFill flip="none" rotWithShape="1">
            <a:gsLst>
              <a:gs pos="0">
                <a:srgbClr val="84322C"/>
              </a:gs>
              <a:gs pos="30000">
                <a:srgbClr val="996633"/>
              </a:gs>
              <a:gs pos="80000">
                <a:schemeClr val="accent1">
                  <a:lumMod val="75000"/>
                </a:schemeClr>
              </a:gs>
            </a:gsLst>
            <a:lin ang="8100000" scaled="1"/>
            <a:tileRect/>
          </a:gradFill>
          <a:scene3d>
            <a:camera prst="orthographicFront"/>
            <a:lightRig rig="threePt" dir="t"/>
          </a:scene3d>
          <a:sp3d prstMaterial="dkEdge">
            <a:bevelT/>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rmAutofit/>
          </a:bodyPr>
          <a:lstStyle/>
          <a:p>
            <a:pPr algn="ctr"/>
            <a:r>
              <a:rPr lang="en-US" sz="1200" b="1" dirty="0"/>
              <a:t>Reviewers Recommendations</a:t>
            </a:r>
          </a:p>
        </p:txBody>
      </p:sp>
      <p:sp>
        <p:nvSpPr>
          <p:cNvPr id="45" name="Rectangle: Rounded Corners 44">
            <a:extLst>
              <a:ext uri="{FF2B5EF4-FFF2-40B4-BE49-F238E27FC236}">
                <a16:creationId xmlns:a16="http://schemas.microsoft.com/office/drawing/2014/main" id="{0F7DF6BD-55B3-44A8-850A-80DA044E7567}"/>
              </a:ext>
            </a:extLst>
          </p:cNvPr>
          <p:cNvSpPr/>
          <p:nvPr/>
        </p:nvSpPr>
        <p:spPr>
          <a:xfrm>
            <a:off x="5435935" y="1673021"/>
            <a:ext cx="1149496" cy="561755"/>
          </a:xfrm>
          <a:prstGeom prst="roundRect">
            <a:avLst/>
          </a:prstGeom>
          <a:solidFill>
            <a:srgbClr val="FFC000"/>
          </a:solidFill>
          <a:ln>
            <a:solidFill>
              <a:srgbClr val="000000"/>
            </a:solidFill>
          </a:ln>
          <a:scene3d>
            <a:camera prst="orthographicFront"/>
            <a:lightRig rig="threePt" dir="t"/>
          </a:scene3d>
          <a:sp3d prstMaterial="dkEdge">
            <a:bevelT/>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rmAutofit lnSpcReduction="10000"/>
          </a:bodyPr>
          <a:lstStyle/>
          <a:p>
            <a:pPr algn="ctr"/>
            <a:r>
              <a:rPr lang="en-US" sz="1200" b="1" i="1" dirty="0">
                <a:solidFill>
                  <a:srgbClr val="000000"/>
                </a:solidFill>
              </a:rPr>
              <a:t>Conduct Equipment Review Board </a:t>
            </a:r>
          </a:p>
        </p:txBody>
      </p:sp>
      <p:sp>
        <p:nvSpPr>
          <p:cNvPr id="46" name="Rectangle: Rounded Corners 45">
            <a:extLst>
              <a:ext uri="{FF2B5EF4-FFF2-40B4-BE49-F238E27FC236}">
                <a16:creationId xmlns:a16="http://schemas.microsoft.com/office/drawing/2014/main" id="{26D9C3FB-7140-48E8-A4B8-8861B4AE644C}"/>
              </a:ext>
            </a:extLst>
          </p:cNvPr>
          <p:cNvSpPr/>
          <p:nvPr/>
        </p:nvSpPr>
        <p:spPr>
          <a:xfrm>
            <a:off x="6908397" y="1669657"/>
            <a:ext cx="1149496" cy="561755"/>
          </a:xfrm>
          <a:prstGeom prst="roundRect">
            <a:avLst/>
          </a:prstGeom>
          <a:gradFill flip="none" rotWithShape="1">
            <a:gsLst>
              <a:gs pos="0">
                <a:srgbClr val="84322C"/>
              </a:gs>
              <a:gs pos="30000">
                <a:srgbClr val="996633"/>
              </a:gs>
              <a:gs pos="80000">
                <a:schemeClr val="accent1">
                  <a:lumMod val="75000"/>
                </a:schemeClr>
              </a:gs>
            </a:gsLst>
            <a:lin ang="8100000" scaled="1"/>
            <a:tileRect/>
          </a:gradFill>
          <a:scene3d>
            <a:camera prst="orthographicFront"/>
            <a:lightRig rig="threePt" dir="t"/>
          </a:scene3d>
          <a:sp3d prstMaterial="dkEdge">
            <a:bevelT/>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rmAutofit lnSpcReduction="10000"/>
          </a:bodyPr>
          <a:lstStyle/>
          <a:p>
            <a:pPr algn="ctr"/>
            <a:r>
              <a:rPr lang="en-US" sz="1200" b="1" dirty="0"/>
              <a:t>Coordinator Prioritizes Request</a:t>
            </a:r>
          </a:p>
        </p:txBody>
      </p:sp>
      <p:sp>
        <p:nvSpPr>
          <p:cNvPr id="48" name="Rectangle: Rounded Corners 47">
            <a:extLst>
              <a:ext uri="{FF2B5EF4-FFF2-40B4-BE49-F238E27FC236}">
                <a16:creationId xmlns:a16="http://schemas.microsoft.com/office/drawing/2014/main" id="{C5A411D4-50EF-4881-8AC3-2F084BA7E805}"/>
              </a:ext>
            </a:extLst>
          </p:cNvPr>
          <p:cNvSpPr/>
          <p:nvPr/>
        </p:nvSpPr>
        <p:spPr>
          <a:xfrm>
            <a:off x="10277195" y="1512136"/>
            <a:ext cx="1247668" cy="228995"/>
          </a:xfrm>
          <a:prstGeom prst="roundRect">
            <a:avLst/>
          </a:prstGeom>
          <a:solidFill>
            <a:srgbClr val="00B050"/>
          </a:solidFill>
          <a:ln>
            <a:solidFill>
              <a:srgbClr val="000000"/>
            </a:solidFill>
          </a:ln>
          <a:scene3d>
            <a:camera prst="orthographicFront"/>
            <a:lightRig rig="threePt" dir="t"/>
          </a:scene3d>
          <a:sp3d prstMaterial="dkEdge">
            <a:bevelT/>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rmAutofit/>
          </a:bodyPr>
          <a:lstStyle/>
          <a:p>
            <a:pPr algn="ctr"/>
            <a:r>
              <a:rPr lang="en-US" sz="1200" b="1" i="1" dirty="0"/>
              <a:t>Approve</a:t>
            </a:r>
          </a:p>
        </p:txBody>
      </p:sp>
      <p:sp>
        <p:nvSpPr>
          <p:cNvPr id="49" name="Diamond 48">
            <a:extLst>
              <a:ext uri="{FF2B5EF4-FFF2-40B4-BE49-F238E27FC236}">
                <a16:creationId xmlns:a16="http://schemas.microsoft.com/office/drawing/2014/main" id="{53F5EDF2-BEB3-4F99-A536-B46C886CBF8E}"/>
              </a:ext>
            </a:extLst>
          </p:cNvPr>
          <p:cNvSpPr/>
          <p:nvPr/>
        </p:nvSpPr>
        <p:spPr>
          <a:xfrm>
            <a:off x="8288235" y="1612507"/>
            <a:ext cx="912239" cy="676388"/>
          </a:xfrm>
          <a:prstGeom prst="diamond">
            <a:avLst/>
          </a:prstGeom>
          <a:gradFill flip="none" rotWithShape="1">
            <a:gsLst>
              <a:gs pos="0">
                <a:srgbClr val="84322C"/>
              </a:gs>
              <a:gs pos="30000">
                <a:srgbClr val="996633"/>
              </a:gs>
              <a:gs pos="80000">
                <a:schemeClr val="accent1">
                  <a:lumMod val="75000"/>
                </a:schemeClr>
              </a:gs>
            </a:gsLst>
            <a:lin ang="8100000" scaled="1"/>
            <a:tileRect/>
          </a:gradFill>
          <a:scene3d>
            <a:camera prst="orthographicFront"/>
            <a:lightRig rig="threePt" dir="t"/>
          </a:scene3d>
          <a:sp3d prstMaterial="dkEdge">
            <a:bevelT/>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rmAutofit fontScale="85000" lnSpcReduction="10000"/>
          </a:bodyPr>
          <a:lstStyle/>
          <a:p>
            <a:pPr algn="ctr"/>
            <a:r>
              <a:rPr lang="en-US" sz="1200" b="1" dirty="0"/>
              <a:t>Higher Review?</a:t>
            </a:r>
          </a:p>
        </p:txBody>
      </p:sp>
      <p:cxnSp>
        <p:nvCxnSpPr>
          <p:cNvPr id="51" name="Straight Arrow Connector 50">
            <a:extLst>
              <a:ext uri="{FF2B5EF4-FFF2-40B4-BE49-F238E27FC236}">
                <a16:creationId xmlns:a16="http://schemas.microsoft.com/office/drawing/2014/main" id="{5C05F5C5-CA1C-4FC3-A692-2A383576BBD5}"/>
              </a:ext>
            </a:extLst>
          </p:cNvPr>
          <p:cNvCxnSpPr>
            <a:cxnSpLocks/>
            <a:stCxn id="18" idx="3"/>
            <a:endCxn id="43" idx="1"/>
          </p:cNvCxnSpPr>
          <p:nvPr/>
        </p:nvCxnSpPr>
        <p:spPr>
          <a:xfrm>
            <a:off x="2191378" y="1950597"/>
            <a:ext cx="233639" cy="3303"/>
          </a:xfrm>
          <a:prstGeom prst="straightConnector1">
            <a:avLst/>
          </a:prstGeom>
          <a:ln w="25400">
            <a:solidFill>
              <a:srgbClr val="000000"/>
            </a:solidFill>
            <a:tailEnd type="triangle"/>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0463D5B0-F694-419D-99D0-743F4192264B}"/>
              </a:ext>
            </a:extLst>
          </p:cNvPr>
          <p:cNvCxnSpPr>
            <a:cxnSpLocks/>
            <a:stCxn id="43" idx="3"/>
            <a:endCxn id="44" idx="1"/>
          </p:cNvCxnSpPr>
          <p:nvPr/>
        </p:nvCxnSpPr>
        <p:spPr>
          <a:xfrm flipV="1">
            <a:off x="3594782" y="1950535"/>
            <a:ext cx="259427" cy="3362"/>
          </a:xfrm>
          <a:prstGeom prst="straightConnector1">
            <a:avLst/>
          </a:prstGeom>
          <a:ln w="25400">
            <a:solidFill>
              <a:srgbClr val="000000"/>
            </a:solidFill>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A7131FD5-C155-4575-A3DE-EA5ADED0E29F}"/>
              </a:ext>
            </a:extLst>
          </p:cNvPr>
          <p:cNvCxnSpPr>
            <a:cxnSpLocks/>
            <a:stCxn id="44" idx="3"/>
            <a:endCxn id="45" idx="1"/>
          </p:cNvCxnSpPr>
          <p:nvPr/>
        </p:nvCxnSpPr>
        <p:spPr>
          <a:xfrm>
            <a:off x="5216052" y="1950535"/>
            <a:ext cx="219883" cy="3364"/>
          </a:xfrm>
          <a:prstGeom prst="straightConnector1">
            <a:avLst/>
          </a:prstGeom>
          <a:ln w="25400">
            <a:solidFill>
              <a:srgbClr val="000000"/>
            </a:solidFill>
            <a:tailEnd type="triangle"/>
          </a:ln>
        </p:spPr>
        <p:style>
          <a:lnRef idx="1">
            <a:schemeClr val="accent1"/>
          </a:lnRef>
          <a:fillRef idx="0">
            <a:schemeClr val="accent1"/>
          </a:fillRef>
          <a:effectRef idx="0">
            <a:schemeClr val="accent1"/>
          </a:effectRef>
          <a:fontRef idx="minor">
            <a:schemeClr val="tx1"/>
          </a:fontRef>
        </p:style>
      </p:cxnSp>
      <p:cxnSp>
        <p:nvCxnSpPr>
          <p:cNvPr id="59" name="Straight Arrow Connector 58">
            <a:extLst>
              <a:ext uri="{FF2B5EF4-FFF2-40B4-BE49-F238E27FC236}">
                <a16:creationId xmlns:a16="http://schemas.microsoft.com/office/drawing/2014/main" id="{2AE6C08F-E200-474E-9FC4-86354E427C1D}"/>
              </a:ext>
            </a:extLst>
          </p:cNvPr>
          <p:cNvCxnSpPr>
            <a:cxnSpLocks/>
            <a:stCxn id="45" idx="3"/>
            <a:endCxn id="46" idx="1"/>
          </p:cNvCxnSpPr>
          <p:nvPr/>
        </p:nvCxnSpPr>
        <p:spPr>
          <a:xfrm flipV="1">
            <a:off x="6585433" y="1950536"/>
            <a:ext cx="322967" cy="3363"/>
          </a:xfrm>
          <a:prstGeom prst="straightConnector1">
            <a:avLst/>
          </a:prstGeom>
          <a:ln w="25400">
            <a:solidFill>
              <a:srgbClr val="000000"/>
            </a:solidFill>
            <a:tailEnd type="triangle"/>
          </a:ln>
        </p:spPr>
        <p:style>
          <a:lnRef idx="1">
            <a:schemeClr val="accent1"/>
          </a:lnRef>
          <a:fillRef idx="0">
            <a:schemeClr val="accent1"/>
          </a:fillRef>
          <a:effectRef idx="0">
            <a:schemeClr val="accent1"/>
          </a:effectRef>
          <a:fontRef idx="minor">
            <a:schemeClr val="tx1"/>
          </a:fontRef>
        </p:style>
      </p:cxnSp>
      <p:cxnSp>
        <p:nvCxnSpPr>
          <p:cNvPr id="62" name="Straight Arrow Connector 61">
            <a:extLst>
              <a:ext uri="{FF2B5EF4-FFF2-40B4-BE49-F238E27FC236}">
                <a16:creationId xmlns:a16="http://schemas.microsoft.com/office/drawing/2014/main" id="{FCD57C0B-2E6D-4C98-90D9-BC43B3229339}"/>
              </a:ext>
            </a:extLst>
          </p:cNvPr>
          <p:cNvCxnSpPr>
            <a:cxnSpLocks/>
            <a:stCxn id="46" idx="3"/>
            <a:endCxn id="49" idx="1"/>
          </p:cNvCxnSpPr>
          <p:nvPr/>
        </p:nvCxnSpPr>
        <p:spPr>
          <a:xfrm>
            <a:off x="8057895" y="1950537"/>
            <a:ext cx="230340" cy="167"/>
          </a:xfrm>
          <a:prstGeom prst="straightConnector1">
            <a:avLst/>
          </a:prstGeom>
          <a:ln w="25400">
            <a:solidFill>
              <a:srgbClr val="000000"/>
            </a:solidFill>
            <a:tailEnd type="triangle"/>
          </a:ln>
        </p:spPr>
        <p:style>
          <a:lnRef idx="1">
            <a:schemeClr val="accent1"/>
          </a:lnRef>
          <a:fillRef idx="0">
            <a:schemeClr val="accent1"/>
          </a:fillRef>
          <a:effectRef idx="0">
            <a:schemeClr val="accent1"/>
          </a:effectRef>
          <a:fontRef idx="minor">
            <a:schemeClr val="tx1"/>
          </a:fontRef>
        </p:style>
      </p:cxnSp>
      <p:cxnSp>
        <p:nvCxnSpPr>
          <p:cNvPr id="65" name="Straight Arrow Connector 64">
            <a:extLst>
              <a:ext uri="{FF2B5EF4-FFF2-40B4-BE49-F238E27FC236}">
                <a16:creationId xmlns:a16="http://schemas.microsoft.com/office/drawing/2014/main" id="{83F6F4D5-11B1-438F-A404-BD28360CB134}"/>
              </a:ext>
            </a:extLst>
          </p:cNvPr>
          <p:cNvCxnSpPr>
            <a:cxnSpLocks/>
            <a:stCxn id="49" idx="0"/>
            <a:endCxn id="48" idx="1"/>
          </p:cNvCxnSpPr>
          <p:nvPr/>
        </p:nvCxnSpPr>
        <p:spPr>
          <a:xfrm>
            <a:off x="8744353" y="1612508"/>
            <a:ext cx="1532840" cy="14125"/>
          </a:xfrm>
          <a:prstGeom prst="straightConnector1">
            <a:avLst/>
          </a:prstGeom>
          <a:ln w="25400">
            <a:solidFill>
              <a:srgbClr val="000000"/>
            </a:solidFill>
            <a:tailEnd type="triangle"/>
          </a:ln>
        </p:spPr>
        <p:style>
          <a:lnRef idx="1">
            <a:schemeClr val="accent1"/>
          </a:lnRef>
          <a:fillRef idx="0">
            <a:schemeClr val="accent1"/>
          </a:fillRef>
          <a:effectRef idx="0">
            <a:schemeClr val="accent1"/>
          </a:effectRef>
          <a:fontRef idx="minor">
            <a:schemeClr val="tx1"/>
          </a:fontRef>
        </p:style>
      </p:cxnSp>
      <p:sp>
        <p:nvSpPr>
          <p:cNvPr id="68" name="Rectangle: Rounded Corners 67">
            <a:extLst>
              <a:ext uri="{FF2B5EF4-FFF2-40B4-BE49-F238E27FC236}">
                <a16:creationId xmlns:a16="http://schemas.microsoft.com/office/drawing/2014/main" id="{F7453CAA-3F20-44EF-91F5-52E42F430722}"/>
              </a:ext>
            </a:extLst>
          </p:cNvPr>
          <p:cNvSpPr/>
          <p:nvPr/>
        </p:nvSpPr>
        <p:spPr>
          <a:xfrm>
            <a:off x="8332501" y="2772064"/>
            <a:ext cx="1144875" cy="561755"/>
          </a:xfrm>
          <a:prstGeom prst="roundRect">
            <a:avLst/>
          </a:prstGeom>
          <a:gradFill flip="none" rotWithShape="1">
            <a:gsLst>
              <a:gs pos="0">
                <a:srgbClr val="84322C"/>
              </a:gs>
              <a:gs pos="30000">
                <a:srgbClr val="996633"/>
              </a:gs>
              <a:gs pos="80000">
                <a:schemeClr val="accent1">
                  <a:lumMod val="75000"/>
                </a:schemeClr>
              </a:gs>
            </a:gsLst>
            <a:lin ang="8100000" scaled="1"/>
            <a:tileRect/>
          </a:gradFill>
          <a:scene3d>
            <a:camera prst="orthographicFront"/>
            <a:lightRig rig="threePt" dir="t"/>
          </a:scene3d>
          <a:sp3d prstMaterial="dkEdge">
            <a:bevelT/>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rmAutofit fontScale="92500"/>
          </a:bodyPr>
          <a:lstStyle/>
          <a:p>
            <a:pPr algn="ctr"/>
            <a:r>
              <a:rPr lang="en-US" sz="1200" b="1" dirty="0"/>
              <a:t>DHA HTM Network Level Review of Request</a:t>
            </a:r>
          </a:p>
        </p:txBody>
      </p:sp>
      <p:cxnSp>
        <p:nvCxnSpPr>
          <p:cNvPr id="69" name="Straight Arrow Connector 68">
            <a:extLst>
              <a:ext uri="{FF2B5EF4-FFF2-40B4-BE49-F238E27FC236}">
                <a16:creationId xmlns:a16="http://schemas.microsoft.com/office/drawing/2014/main" id="{58B590E3-89AC-4C6E-8CA4-FBBC168F7915}"/>
              </a:ext>
            </a:extLst>
          </p:cNvPr>
          <p:cNvCxnSpPr>
            <a:cxnSpLocks/>
            <a:stCxn id="49" idx="2"/>
            <a:endCxn id="95" idx="1"/>
          </p:cNvCxnSpPr>
          <p:nvPr/>
        </p:nvCxnSpPr>
        <p:spPr>
          <a:xfrm flipV="1">
            <a:off x="8744353" y="2284859"/>
            <a:ext cx="1512520" cy="4037"/>
          </a:xfrm>
          <a:prstGeom prst="straightConnector1">
            <a:avLst/>
          </a:prstGeom>
          <a:ln w="25400">
            <a:solidFill>
              <a:srgbClr val="000000"/>
            </a:solidFill>
            <a:tailEnd type="triangle"/>
          </a:ln>
        </p:spPr>
        <p:style>
          <a:lnRef idx="1">
            <a:schemeClr val="accent1"/>
          </a:lnRef>
          <a:fillRef idx="0">
            <a:schemeClr val="accent1"/>
          </a:fillRef>
          <a:effectRef idx="0">
            <a:schemeClr val="accent1"/>
          </a:effectRef>
          <a:fontRef idx="minor">
            <a:schemeClr val="tx1"/>
          </a:fontRef>
        </p:style>
      </p:cxnSp>
      <p:sp>
        <p:nvSpPr>
          <p:cNvPr id="72" name="Rectangle: Rounded Corners 71">
            <a:extLst>
              <a:ext uri="{FF2B5EF4-FFF2-40B4-BE49-F238E27FC236}">
                <a16:creationId xmlns:a16="http://schemas.microsoft.com/office/drawing/2014/main" id="{85E646A1-3FB9-42C0-B930-514F27581F00}"/>
              </a:ext>
            </a:extLst>
          </p:cNvPr>
          <p:cNvSpPr/>
          <p:nvPr/>
        </p:nvSpPr>
        <p:spPr>
          <a:xfrm>
            <a:off x="6925589" y="2772064"/>
            <a:ext cx="1144875" cy="561755"/>
          </a:xfrm>
          <a:prstGeom prst="roundRect">
            <a:avLst/>
          </a:prstGeom>
          <a:gradFill flip="none" rotWithShape="1">
            <a:gsLst>
              <a:gs pos="0">
                <a:srgbClr val="84322C"/>
              </a:gs>
              <a:gs pos="30000">
                <a:srgbClr val="996633"/>
              </a:gs>
              <a:gs pos="80000">
                <a:schemeClr val="accent1">
                  <a:lumMod val="75000"/>
                </a:schemeClr>
              </a:gs>
            </a:gsLst>
            <a:lin ang="8100000" scaled="1"/>
            <a:tileRect/>
          </a:gradFill>
          <a:scene3d>
            <a:camera prst="orthographicFront"/>
            <a:lightRig rig="threePt" dir="t"/>
          </a:scene3d>
          <a:sp3d prstMaterial="dkEdge">
            <a:bevelT/>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rmAutofit/>
          </a:bodyPr>
          <a:lstStyle/>
          <a:p>
            <a:pPr algn="ctr"/>
            <a:r>
              <a:rPr lang="en-US" sz="1200" b="1" dirty="0"/>
              <a:t>Skip SME Reviews</a:t>
            </a:r>
          </a:p>
        </p:txBody>
      </p:sp>
      <p:sp>
        <p:nvSpPr>
          <p:cNvPr id="73" name="Rectangle: Rounded Corners 72">
            <a:extLst>
              <a:ext uri="{FF2B5EF4-FFF2-40B4-BE49-F238E27FC236}">
                <a16:creationId xmlns:a16="http://schemas.microsoft.com/office/drawing/2014/main" id="{BFCABFFB-552A-4323-85A5-5D9A6BF76282}"/>
              </a:ext>
            </a:extLst>
          </p:cNvPr>
          <p:cNvSpPr/>
          <p:nvPr/>
        </p:nvSpPr>
        <p:spPr>
          <a:xfrm>
            <a:off x="5518676" y="2772064"/>
            <a:ext cx="1144875" cy="561755"/>
          </a:xfrm>
          <a:prstGeom prst="roundRect">
            <a:avLst/>
          </a:prstGeom>
          <a:gradFill flip="none" rotWithShape="1">
            <a:gsLst>
              <a:gs pos="0">
                <a:srgbClr val="84322C"/>
              </a:gs>
              <a:gs pos="30000">
                <a:srgbClr val="996633"/>
              </a:gs>
              <a:gs pos="80000">
                <a:schemeClr val="accent1">
                  <a:lumMod val="75000"/>
                </a:schemeClr>
              </a:gs>
            </a:gsLst>
            <a:lin ang="8100000" scaled="1"/>
            <a:tileRect/>
          </a:gradFill>
          <a:scene3d>
            <a:camera prst="orthographicFront"/>
            <a:lightRig rig="threePt" dir="t"/>
          </a:scene3d>
          <a:sp3d prstMaterial="dkEdge">
            <a:bevelT/>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rmAutofit/>
          </a:bodyPr>
          <a:lstStyle/>
          <a:p>
            <a:pPr algn="ctr"/>
            <a:r>
              <a:rPr lang="en-US" sz="1200" b="1" dirty="0"/>
              <a:t>Send to Service for Review</a:t>
            </a:r>
          </a:p>
        </p:txBody>
      </p:sp>
      <p:cxnSp>
        <p:nvCxnSpPr>
          <p:cNvPr id="74" name="Straight Arrow Connector 73">
            <a:extLst>
              <a:ext uri="{FF2B5EF4-FFF2-40B4-BE49-F238E27FC236}">
                <a16:creationId xmlns:a16="http://schemas.microsoft.com/office/drawing/2014/main" id="{EC5BEFD0-C00A-44A8-B957-090A2FA6C4E0}"/>
              </a:ext>
            </a:extLst>
          </p:cNvPr>
          <p:cNvCxnSpPr>
            <a:cxnSpLocks/>
            <a:stCxn id="68" idx="1"/>
            <a:endCxn id="72" idx="3"/>
          </p:cNvCxnSpPr>
          <p:nvPr/>
        </p:nvCxnSpPr>
        <p:spPr>
          <a:xfrm flipH="1">
            <a:off x="8070465" y="3052940"/>
            <a:ext cx="262039" cy="0"/>
          </a:xfrm>
          <a:prstGeom prst="straightConnector1">
            <a:avLst/>
          </a:prstGeom>
          <a:ln w="25400">
            <a:solidFill>
              <a:srgbClr val="000000"/>
            </a:solidFill>
            <a:tailEnd type="triangle"/>
          </a:ln>
        </p:spPr>
        <p:style>
          <a:lnRef idx="1">
            <a:schemeClr val="accent1"/>
          </a:lnRef>
          <a:fillRef idx="0">
            <a:schemeClr val="accent1"/>
          </a:fillRef>
          <a:effectRef idx="0">
            <a:schemeClr val="accent1"/>
          </a:effectRef>
          <a:fontRef idx="minor">
            <a:schemeClr val="tx1"/>
          </a:fontRef>
        </p:style>
      </p:cxnSp>
      <p:cxnSp>
        <p:nvCxnSpPr>
          <p:cNvPr id="77" name="Straight Arrow Connector 76">
            <a:extLst>
              <a:ext uri="{FF2B5EF4-FFF2-40B4-BE49-F238E27FC236}">
                <a16:creationId xmlns:a16="http://schemas.microsoft.com/office/drawing/2014/main" id="{1E4C537A-9BF9-45DB-A34D-5E902A4F9C7D}"/>
              </a:ext>
            </a:extLst>
          </p:cNvPr>
          <p:cNvCxnSpPr>
            <a:cxnSpLocks/>
            <a:stCxn id="72" idx="1"/>
            <a:endCxn id="73" idx="3"/>
          </p:cNvCxnSpPr>
          <p:nvPr/>
        </p:nvCxnSpPr>
        <p:spPr>
          <a:xfrm flipH="1">
            <a:off x="6663551" y="3052940"/>
            <a:ext cx="262039" cy="0"/>
          </a:xfrm>
          <a:prstGeom prst="straightConnector1">
            <a:avLst/>
          </a:prstGeom>
          <a:ln w="25400">
            <a:solidFill>
              <a:srgbClr val="000000"/>
            </a:solidFill>
            <a:tailEnd type="triangle"/>
          </a:ln>
        </p:spPr>
        <p:style>
          <a:lnRef idx="1">
            <a:schemeClr val="accent1"/>
          </a:lnRef>
          <a:fillRef idx="0">
            <a:schemeClr val="accent1"/>
          </a:fillRef>
          <a:effectRef idx="0">
            <a:schemeClr val="accent1"/>
          </a:effectRef>
          <a:fontRef idx="minor">
            <a:schemeClr val="tx1"/>
          </a:fontRef>
        </p:style>
      </p:cxnSp>
      <p:sp>
        <p:nvSpPr>
          <p:cNvPr id="80" name="TextBox 79">
            <a:extLst>
              <a:ext uri="{FF2B5EF4-FFF2-40B4-BE49-F238E27FC236}">
                <a16:creationId xmlns:a16="http://schemas.microsoft.com/office/drawing/2014/main" id="{16634174-196D-4DE2-9808-C47B015261B7}"/>
              </a:ext>
            </a:extLst>
          </p:cNvPr>
          <p:cNvSpPr txBox="1"/>
          <p:nvPr/>
        </p:nvSpPr>
        <p:spPr>
          <a:xfrm>
            <a:off x="9420357" y="2052495"/>
            <a:ext cx="580947" cy="276999"/>
          </a:xfrm>
          <a:prstGeom prst="rect">
            <a:avLst/>
          </a:prstGeom>
          <a:noFill/>
        </p:spPr>
        <p:txBody>
          <a:bodyPr wrap="square" rtlCol="0">
            <a:spAutoFit/>
          </a:bodyPr>
          <a:lstStyle/>
          <a:p>
            <a:r>
              <a:rPr lang="en-US" sz="1200" b="1" i="1" dirty="0">
                <a:solidFill>
                  <a:srgbClr val="FF0000"/>
                </a:solidFill>
              </a:rPr>
              <a:t>Yes</a:t>
            </a:r>
          </a:p>
        </p:txBody>
      </p:sp>
      <p:sp>
        <p:nvSpPr>
          <p:cNvPr id="81" name="TextBox 80">
            <a:extLst>
              <a:ext uri="{FF2B5EF4-FFF2-40B4-BE49-F238E27FC236}">
                <a16:creationId xmlns:a16="http://schemas.microsoft.com/office/drawing/2014/main" id="{CD22962A-F9A3-44DD-8219-CE423726307E}"/>
              </a:ext>
            </a:extLst>
          </p:cNvPr>
          <p:cNvSpPr txBox="1"/>
          <p:nvPr/>
        </p:nvSpPr>
        <p:spPr>
          <a:xfrm>
            <a:off x="9429065" y="1656470"/>
            <a:ext cx="550905" cy="276999"/>
          </a:xfrm>
          <a:prstGeom prst="rect">
            <a:avLst/>
          </a:prstGeom>
          <a:noFill/>
        </p:spPr>
        <p:txBody>
          <a:bodyPr wrap="square" rtlCol="0">
            <a:spAutoFit/>
          </a:bodyPr>
          <a:lstStyle/>
          <a:p>
            <a:r>
              <a:rPr lang="en-US" sz="1200" b="1" i="1" dirty="0">
                <a:solidFill>
                  <a:srgbClr val="FF0000"/>
                </a:solidFill>
              </a:rPr>
              <a:t>No</a:t>
            </a:r>
          </a:p>
        </p:txBody>
      </p:sp>
      <p:sp>
        <p:nvSpPr>
          <p:cNvPr id="82" name="Rectangle: Rounded Corners 81">
            <a:extLst>
              <a:ext uri="{FF2B5EF4-FFF2-40B4-BE49-F238E27FC236}">
                <a16:creationId xmlns:a16="http://schemas.microsoft.com/office/drawing/2014/main" id="{FA124BDD-4FC0-44F2-95DB-267A89021D44}"/>
              </a:ext>
            </a:extLst>
          </p:cNvPr>
          <p:cNvSpPr/>
          <p:nvPr/>
        </p:nvSpPr>
        <p:spPr>
          <a:xfrm>
            <a:off x="995049" y="3886881"/>
            <a:ext cx="1144875" cy="561755"/>
          </a:xfrm>
          <a:prstGeom prst="roundRect">
            <a:avLst/>
          </a:prstGeom>
          <a:solidFill>
            <a:srgbClr val="FFC000"/>
          </a:solidFill>
          <a:ln>
            <a:solidFill>
              <a:srgbClr val="000000"/>
            </a:solidFill>
          </a:ln>
          <a:scene3d>
            <a:camera prst="orthographicFront"/>
            <a:lightRig rig="threePt" dir="t"/>
          </a:scene3d>
          <a:sp3d prstMaterial="dkEdge">
            <a:bevelT/>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rmAutofit lnSpcReduction="10000"/>
          </a:bodyPr>
          <a:lstStyle/>
          <a:p>
            <a:pPr algn="ctr"/>
            <a:r>
              <a:rPr lang="en-US" sz="1200" b="1" i="1" dirty="0">
                <a:solidFill>
                  <a:srgbClr val="000000"/>
                </a:solidFill>
              </a:rPr>
              <a:t>Coordinator Identifies Portfolio</a:t>
            </a:r>
          </a:p>
        </p:txBody>
      </p:sp>
      <p:sp>
        <p:nvSpPr>
          <p:cNvPr id="83" name="Diamond 82">
            <a:extLst>
              <a:ext uri="{FF2B5EF4-FFF2-40B4-BE49-F238E27FC236}">
                <a16:creationId xmlns:a16="http://schemas.microsoft.com/office/drawing/2014/main" id="{45357EB1-CAC4-42EB-A386-C772BABD356D}"/>
              </a:ext>
            </a:extLst>
          </p:cNvPr>
          <p:cNvSpPr/>
          <p:nvPr/>
        </p:nvSpPr>
        <p:spPr>
          <a:xfrm>
            <a:off x="2516585" y="3832808"/>
            <a:ext cx="921755" cy="674195"/>
          </a:xfrm>
          <a:prstGeom prst="diamond">
            <a:avLst/>
          </a:prstGeom>
          <a:gradFill flip="none" rotWithShape="1">
            <a:gsLst>
              <a:gs pos="0">
                <a:srgbClr val="84322C"/>
              </a:gs>
              <a:gs pos="30000">
                <a:srgbClr val="996633"/>
              </a:gs>
              <a:gs pos="80000">
                <a:schemeClr val="accent1">
                  <a:lumMod val="75000"/>
                </a:schemeClr>
              </a:gs>
            </a:gsLst>
            <a:lin ang="8100000" scaled="1"/>
            <a:tileRect/>
          </a:gradFill>
          <a:scene3d>
            <a:camera prst="orthographicFront"/>
            <a:lightRig rig="threePt" dir="t"/>
          </a:scene3d>
          <a:sp3d prstMaterial="dkEdge">
            <a:bevelT/>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rmAutofit fontScale="92500"/>
          </a:bodyPr>
          <a:lstStyle/>
          <a:p>
            <a:pPr algn="ctr"/>
            <a:r>
              <a:rPr lang="en-US" sz="1200" b="1" i="1" dirty="0"/>
              <a:t>Service Level?</a:t>
            </a:r>
          </a:p>
        </p:txBody>
      </p:sp>
      <p:sp>
        <p:nvSpPr>
          <p:cNvPr id="84" name="Rectangle: Rounded Corners 83">
            <a:extLst>
              <a:ext uri="{FF2B5EF4-FFF2-40B4-BE49-F238E27FC236}">
                <a16:creationId xmlns:a16="http://schemas.microsoft.com/office/drawing/2014/main" id="{0C8C9584-A2C4-4385-8508-8E2285DC51FD}"/>
              </a:ext>
            </a:extLst>
          </p:cNvPr>
          <p:cNvSpPr/>
          <p:nvPr/>
        </p:nvSpPr>
        <p:spPr>
          <a:xfrm>
            <a:off x="3769621" y="3888097"/>
            <a:ext cx="1144875" cy="561755"/>
          </a:xfrm>
          <a:prstGeom prst="roundRect">
            <a:avLst/>
          </a:prstGeom>
          <a:gradFill flip="none" rotWithShape="1">
            <a:gsLst>
              <a:gs pos="0">
                <a:srgbClr val="84322C"/>
              </a:gs>
              <a:gs pos="30000">
                <a:srgbClr val="996633"/>
              </a:gs>
              <a:gs pos="80000">
                <a:schemeClr val="accent1">
                  <a:lumMod val="75000"/>
                </a:schemeClr>
              </a:gs>
            </a:gsLst>
            <a:lin ang="8100000" scaled="1"/>
            <a:tileRect/>
          </a:gradFill>
          <a:scene3d>
            <a:camera prst="orthographicFront"/>
            <a:lightRig rig="threePt" dir="t"/>
          </a:scene3d>
          <a:sp3d prstMaterial="dkEdge">
            <a:bevelT/>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rmAutofit fontScale="92500"/>
          </a:bodyPr>
          <a:lstStyle/>
          <a:p>
            <a:pPr algn="ctr"/>
            <a:r>
              <a:rPr lang="en-US" sz="1200" b="1" i="1" dirty="0"/>
              <a:t>Coordinator Assigns SME and Portfolio Manager</a:t>
            </a:r>
          </a:p>
        </p:txBody>
      </p:sp>
      <p:sp>
        <p:nvSpPr>
          <p:cNvPr id="85" name="Rectangle: Rounded Corners 84">
            <a:extLst>
              <a:ext uri="{FF2B5EF4-FFF2-40B4-BE49-F238E27FC236}">
                <a16:creationId xmlns:a16="http://schemas.microsoft.com/office/drawing/2014/main" id="{CB33757E-2953-46B8-A0AD-45AC87203CE0}"/>
              </a:ext>
            </a:extLst>
          </p:cNvPr>
          <p:cNvSpPr/>
          <p:nvPr/>
        </p:nvSpPr>
        <p:spPr>
          <a:xfrm>
            <a:off x="2390456" y="4966377"/>
            <a:ext cx="1144875" cy="561755"/>
          </a:xfrm>
          <a:prstGeom prst="roundRect">
            <a:avLst/>
          </a:prstGeom>
          <a:gradFill flip="none" rotWithShape="1">
            <a:gsLst>
              <a:gs pos="0">
                <a:srgbClr val="84322C"/>
              </a:gs>
              <a:gs pos="30000">
                <a:srgbClr val="996633"/>
              </a:gs>
              <a:gs pos="80000">
                <a:schemeClr val="accent1">
                  <a:lumMod val="75000"/>
                </a:schemeClr>
              </a:gs>
            </a:gsLst>
            <a:lin ang="8100000" scaled="1"/>
            <a:tileRect/>
          </a:gradFill>
          <a:scene3d>
            <a:camera prst="orthographicFront"/>
            <a:lightRig rig="threePt" dir="t"/>
          </a:scene3d>
          <a:sp3d prstMaterial="dkEdge">
            <a:bevelT/>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rmAutofit/>
          </a:bodyPr>
          <a:lstStyle/>
          <a:p>
            <a:pPr algn="ctr"/>
            <a:r>
              <a:rPr lang="en-US" sz="1200" b="1" i="1" dirty="0"/>
              <a:t>ICS Coordinator Assigns SME</a:t>
            </a:r>
          </a:p>
        </p:txBody>
      </p:sp>
      <p:sp>
        <p:nvSpPr>
          <p:cNvPr id="86" name="TextBox 85">
            <a:extLst>
              <a:ext uri="{FF2B5EF4-FFF2-40B4-BE49-F238E27FC236}">
                <a16:creationId xmlns:a16="http://schemas.microsoft.com/office/drawing/2014/main" id="{99AEE967-600F-49CF-83BD-59DADD81656D}"/>
              </a:ext>
            </a:extLst>
          </p:cNvPr>
          <p:cNvSpPr txBox="1"/>
          <p:nvPr/>
        </p:nvSpPr>
        <p:spPr>
          <a:xfrm>
            <a:off x="3033465" y="4422883"/>
            <a:ext cx="732051" cy="276999"/>
          </a:xfrm>
          <a:prstGeom prst="rect">
            <a:avLst/>
          </a:prstGeom>
          <a:noFill/>
        </p:spPr>
        <p:txBody>
          <a:bodyPr wrap="square" rtlCol="0">
            <a:spAutoFit/>
          </a:bodyPr>
          <a:lstStyle/>
          <a:p>
            <a:r>
              <a:rPr lang="en-US" sz="1200" b="1" dirty="0">
                <a:solidFill>
                  <a:srgbClr val="FF0000"/>
                </a:solidFill>
              </a:rPr>
              <a:t>No</a:t>
            </a:r>
          </a:p>
        </p:txBody>
      </p:sp>
      <p:sp>
        <p:nvSpPr>
          <p:cNvPr id="87" name="TextBox 86">
            <a:extLst>
              <a:ext uri="{FF2B5EF4-FFF2-40B4-BE49-F238E27FC236}">
                <a16:creationId xmlns:a16="http://schemas.microsoft.com/office/drawing/2014/main" id="{3595A1D0-817A-4971-BE0C-91F45FB413A8}"/>
              </a:ext>
            </a:extLst>
          </p:cNvPr>
          <p:cNvSpPr txBox="1"/>
          <p:nvPr/>
        </p:nvSpPr>
        <p:spPr>
          <a:xfrm>
            <a:off x="3273696" y="3845420"/>
            <a:ext cx="503053" cy="276999"/>
          </a:xfrm>
          <a:prstGeom prst="rect">
            <a:avLst/>
          </a:prstGeom>
          <a:noFill/>
        </p:spPr>
        <p:txBody>
          <a:bodyPr wrap="square" rtlCol="0">
            <a:spAutoFit/>
          </a:bodyPr>
          <a:lstStyle/>
          <a:p>
            <a:r>
              <a:rPr lang="en-US" sz="1200" b="1" i="1" dirty="0">
                <a:solidFill>
                  <a:srgbClr val="FF0000"/>
                </a:solidFill>
              </a:rPr>
              <a:t>Yes</a:t>
            </a:r>
          </a:p>
        </p:txBody>
      </p:sp>
      <p:cxnSp>
        <p:nvCxnSpPr>
          <p:cNvPr id="88" name="Straight Arrow Connector 87">
            <a:extLst>
              <a:ext uri="{FF2B5EF4-FFF2-40B4-BE49-F238E27FC236}">
                <a16:creationId xmlns:a16="http://schemas.microsoft.com/office/drawing/2014/main" id="{0C840D3E-6C30-4444-BC1F-E66AFCF6C6AA}"/>
              </a:ext>
            </a:extLst>
          </p:cNvPr>
          <p:cNvCxnSpPr>
            <a:cxnSpLocks/>
            <a:stCxn id="83" idx="3"/>
            <a:endCxn id="84" idx="1"/>
          </p:cNvCxnSpPr>
          <p:nvPr/>
        </p:nvCxnSpPr>
        <p:spPr>
          <a:xfrm flipV="1">
            <a:off x="3438337" y="4168973"/>
            <a:ext cx="331283" cy="931"/>
          </a:xfrm>
          <a:prstGeom prst="straightConnector1">
            <a:avLst/>
          </a:prstGeom>
          <a:ln w="25400">
            <a:solidFill>
              <a:srgbClr val="000000"/>
            </a:solidFill>
            <a:tailEnd type="triangle"/>
          </a:ln>
        </p:spPr>
        <p:style>
          <a:lnRef idx="1">
            <a:schemeClr val="accent1"/>
          </a:lnRef>
          <a:fillRef idx="0">
            <a:schemeClr val="accent1"/>
          </a:fillRef>
          <a:effectRef idx="0">
            <a:schemeClr val="accent1"/>
          </a:effectRef>
          <a:fontRef idx="minor">
            <a:schemeClr val="tx1"/>
          </a:fontRef>
        </p:style>
      </p:cxnSp>
      <p:sp>
        <p:nvSpPr>
          <p:cNvPr id="95" name="Rectangle: Rounded Corners 94">
            <a:extLst>
              <a:ext uri="{FF2B5EF4-FFF2-40B4-BE49-F238E27FC236}">
                <a16:creationId xmlns:a16="http://schemas.microsoft.com/office/drawing/2014/main" id="{BDBBEA46-C496-418A-9368-2CD15D60896A}"/>
              </a:ext>
            </a:extLst>
          </p:cNvPr>
          <p:cNvSpPr/>
          <p:nvPr/>
        </p:nvSpPr>
        <p:spPr>
          <a:xfrm>
            <a:off x="10256875" y="2140371"/>
            <a:ext cx="1211268" cy="288972"/>
          </a:xfrm>
          <a:prstGeom prst="roundRect">
            <a:avLst/>
          </a:prstGeom>
          <a:solidFill>
            <a:srgbClr val="FFC000"/>
          </a:solidFill>
          <a:ln>
            <a:solidFill>
              <a:srgbClr val="000000"/>
            </a:solidFill>
          </a:ln>
          <a:scene3d>
            <a:camera prst="orthographicFront"/>
            <a:lightRig rig="threePt" dir="t"/>
          </a:scene3d>
          <a:sp3d prstMaterial="dkEdge">
            <a:bevelT/>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rmAutofit/>
          </a:bodyPr>
          <a:lstStyle/>
          <a:p>
            <a:pPr algn="ctr"/>
            <a:r>
              <a:rPr lang="en-US" sz="1200" b="1" i="1" dirty="0">
                <a:solidFill>
                  <a:srgbClr val="000000"/>
                </a:solidFill>
              </a:rPr>
              <a:t>Send to Higher</a:t>
            </a:r>
          </a:p>
        </p:txBody>
      </p:sp>
      <p:sp>
        <p:nvSpPr>
          <p:cNvPr id="110" name="Rectangle: Rounded Corners 109">
            <a:extLst>
              <a:ext uri="{FF2B5EF4-FFF2-40B4-BE49-F238E27FC236}">
                <a16:creationId xmlns:a16="http://schemas.microsoft.com/office/drawing/2014/main" id="{1137F39E-0883-485D-BBD3-6E07DD912A22}"/>
              </a:ext>
            </a:extLst>
          </p:cNvPr>
          <p:cNvSpPr/>
          <p:nvPr/>
        </p:nvSpPr>
        <p:spPr>
          <a:xfrm>
            <a:off x="5179628" y="3885561"/>
            <a:ext cx="1144875" cy="561755"/>
          </a:xfrm>
          <a:prstGeom prst="roundRect">
            <a:avLst/>
          </a:prstGeom>
          <a:gradFill flip="none" rotWithShape="1">
            <a:gsLst>
              <a:gs pos="0">
                <a:srgbClr val="84322C"/>
              </a:gs>
              <a:gs pos="30000">
                <a:srgbClr val="996633"/>
              </a:gs>
              <a:gs pos="80000">
                <a:schemeClr val="accent1">
                  <a:lumMod val="75000"/>
                </a:schemeClr>
              </a:gs>
            </a:gsLst>
            <a:lin ang="8100000" scaled="1"/>
            <a:tileRect/>
          </a:gradFill>
          <a:scene3d>
            <a:camera prst="orthographicFront"/>
            <a:lightRig rig="threePt" dir="t"/>
          </a:scene3d>
          <a:sp3d prstMaterial="dkEdge">
            <a:bevelT/>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rmAutofit fontScale="92500"/>
          </a:bodyPr>
          <a:lstStyle/>
          <a:p>
            <a:pPr algn="ctr"/>
            <a:r>
              <a:rPr lang="en-US" sz="1200" b="1" i="1" dirty="0"/>
              <a:t>SME and Portfolio Manager Recommendation</a:t>
            </a:r>
          </a:p>
        </p:txBody>
      </p:sp>
      <p:cxnSp>
        <p:nvCxnSpPr>
          <p:cNvPr id="115" name="Connector: Elbow 114">
            <a:extLst>
              <a:ext uri="{FF2B5EF4-FFF2-40B4-BE49-F238E27FC236}">
                <a16:creationId xmlns:a16="http://schemas.microsoft.com/office/drawing/2014/main" id="{1B6B0467-9505-4A18-A0F0-C01B85676D5E}"/>
              </a:ext>
            </a:extLst>
          </p:cNvPr>
          <p:cNvCxnSpPr>
            <a:cxnSpLocks/>
            <a:stCxn id="95" idx="2"/>
            <a:endCxn id="68" idx="3"/>
          </p:cNvCxnSpPr>
          <p:nvPr/>
        </p:nvCxnSpPr>
        <p:spPr>
          <a:xfrm rot="5400000">
            <a:off x="9858144" y="2048578"/>
            <a:ext cx="623597" cy="1385132"/>
          </a:xfrm>
          <a:prstGeom prst="bentConnector2">
            <a:avLst/>
          </a:prstGeom>
          <a:ln w="25400">
            <a:solidFill>
              <a:srgbClr val="000000"/>
            </a:solidFill>
            <a:tailEnd type="triangle"/>
          </a:ln>
        </p:spPr>
        <p:style>
          <a:lnRef idx="1">
            <a:schemeClr val="accent1"/>
          </a:lnRef>
          <a:fillRef idx="0">
            <a:schemeClr val="accent1"/>
          </a:fillRef>
          <a:effectRef idx="0">
            <a:schemeClr val="accent1"/>
          </a:effectRef>
          <a:fontRef idx="minor">
            <a:schemeClr val="tx1"/>
          </a:fontRef>
        </p:style>
      </p:cxnSp>
      <p:cxnSp>
        <p:nvCxnSpPr>
          <p:cNvPr id="120" name="Straight Arrow Connector 119">
            <a:extLst>
              <a:ext uri="{FF2B5EF4-FFF2-40B4-BE49-F238E27FC236}">
                <a16:creationId xmlns:a16="http://schemas.microsoft.com/office/drawing/2014/main" id="{BEE26891-DA16-49CD-999B-773102CAE8C7}"/>
              </a:ext>
            </a:extLst>
          </p:cNvPr>
          <p:cNvCxnSpPr>
            <a:cxnSpLocks/>
            <a:stCxn id="82" idx="3"/>
            <a:endCxn id="83" idx="1"/>
          </p:cNvCxnSpPr>
          <p:nvPr/>
        </p:nvCxnSpPr>
        <p:spPr>
          <a:xfrm>
            <a:off x="2139926" y="4167757"/>
            <a:ext cx="376660" cy="2147"/>
          </a:xfrm>
          <a:prstGeom prst="straightConnector1">
            <a:avLst/>
          </a:prstGeom>
          <a:ln w="25400">
            <a:solidFill>
              <a:srgbClr val="000000"/>
            </a:solidFill>
            <a:tailEnd type="triangle"/>
          </a:ln>
        </p:spPr>
        <p:style>
          <a:lnRef idx="1">
            <a:schemeClr val="accent1"/>
          </a:lnRef>
          <a:fillRef idx="0">
            <a:schemeClr val="accent1"/>
          </a:fillRef>
          <a:effectRef idx="0">
            <a:schemeClr val="accent1"/>
          </a:effectRef>
          <a:fontRef idx="minor">
            <a:schemeClr val="tx1"/>
          </a:fontRef>
        </p:style>
      </p:cxnSp>
      <p:sp>
        <p:nvSpPr>
          <p:cNvPr id="123" name="Rectangle: Rounded Corners 122">
            <a:extLst>
              <a:ext uri="{FF2B5EF4-FFF2-40B4-BE49-F238E27FC236}">
                <a16:creationId xmlns:a16="http://schemas.microsoft.com/office/drawing/2014/main" id="{7EEAECD0-C716-4513-AE97-65F107A2EC6B}"/>
              </a:ext>
            </a:extLst>
          </p:cNvPr>
          <p:cNvSpPr/>
          <p:nvPr/>
        </p:nvSpPr>
        <p:spPr>
          <a:xfrm>
            <a:off x="3793782" y="4972901"/>
            <a:ext cx="1315117" cy="561755"/>
          </a:xfrm>
          <a:prstGeom prst="roundRect">
            <a:avLst/>
          </a:prstGeom>
          <a:gradFill flip="none" rotWithShape="1">
            <a:gsLst>
              <a:gs pos="0">
                <a:srgbClr val="84322C"/>
              </a:gs>
              <a:gs pos="30000">
                <a:srgbClr val="996633"/>
              </a:gs>
              <a:gs pos="80000">
                <a:schemeClr val="accent1">
                  <a:lumMod val="75000"/>
                </a:schemeClr>
              </a:gs>
            </a:gsLst>
            <a:lin ang="8100000" scaled="1"/>
            <a:tileRect/>
          </a:gradFill>
          <a:scene3d>
            <a:camera prst="orthographicFront"/>
            <a:lightRig rig="threePt" dir="t"/>
          </a:scene3d>
          <a:sp3d prstMaterial="dkEdge">
            <a:bevelT/>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rmAutofit/>
          </a:bodyPr>
          <a:lstStyle/>
          <a:p>
            <a:pPr algn="ctr"/>
            <a:r>
              <a:rPr lang="en-US" sz="1200" b="1" i="1" dirty="0"/>
              <a:t>ICS SME Recommendation</a:t>
            </a:r>
          </a:p>
        </p:txBody>
      </p:sp>
      <p:sp>
        <p:nvSpPr>
          <p:cNvPr id="124" name="Rectangle: Rounded Corners 123">
            <a:extLst>
              <a:ext uri="{FF2B5EF4-FFF2-40B4-BE49-F238E27FC236}">
                <a16:creationId xmlns:a16="http://schemas.microsoft.com/office/drawing/2014/main" id="{BD4C71F9-4A87-409D-8EC0-034171796829}"/>
              </a:ext>
            </a:extLst>
          </p:cNvPr>
          <p:cNvSpPr/>
          <p:nvPr/>
        </p:nvSpPr>
        <p:spPr>
          <a:xfrm>
            <a:off x="5440557" y="4980649"/>
            <a:ext cx="1144875" cy="561755"/>
          </a:xfrm>
          <a:prstGeom prst="roundRect">
            <a:avLst/>
          </a:prstGeom>
          <a:gradFill flip="none" rotWithShape="1">
            <a:gsLst>
              <a:gs pos="0">
                <a:srgbClr val="84322C"/>
              </a:gs>
              <a:gs pos="30000">
                <a:srgbClr val="996633"/>
              </a:gs>
              <a:gs pos="80000">
                <a:schemeClr val="accent1">
                  <a:lumMod val="75000"/>
                </a:schemeClr>
              </a:gs>
            </a:gsLst>
            <a:lin ang="8100000" scaled="1"/>
            <a:tileRect/>
          </a:gradFill>
          <a:scene3d>
            <a:camera prst="orthographicFront"/>
            <a:lightRig rig="threePt" dir="t"/>
          </a:scene3d>
          <a:sp3d prstMaterial="dkEdge">
            <a:bevelT/>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rmAutofit/>
          </a:bodyPr>
          <a:lstStyle/>
          <a:p>
            <a:pPr algn="ctr"/>
            <a:r>
              <a:rPr lang="en-US" sz="1200" b="1" i="1" dirty="0"/>
              <a:t>ICS Coordinator </a:t>
            </a:r>
          </a:p>
        </p:txBody>
      </p:sp>
      <p:cxnSp>
        <p:nvCxnSpPr>
          <p:cNvPr id="125" name="Connector: Elbow 124">
            <a:extLst>
              <a:ext uri="{FF2B5EF4-FFF2-40B4-BE49-F238E27FC236}">
                <a16:creationId xmlns:a16="http://schemas.microsoft.com/office/drawing/2014/main" id="{CA53A003-4591-4A21-9D88-C04CCFF7590D}"/>
              </a:ext>
            </a:extLst>
          </p:cNvPr>
          <p:cNvCxnSpPr>
            <a:cxnSpLocks/>
            <a:stCxn id="73" idx="1"/>
            <a:endCxn id="82" idx="0"/>
          </p:cNvCxnSpPr>
          <p:nvPr/>
        </p:nvCxnSpPr>
        <p:spPr>
          <a:xfrm rot="10800000" flipV="1">
            <a:off x="1567487" y="3052942"/>
            <a:ext cx="3951188" cy="833940"/>
          </a:xfrm>
          <a:prstGeom prst="bentConnector2">
            <a:avLst/>
          </a:prstGeom>
          <a:ln w="25400">
            <a:solidFill>
              <a:srgbClr val="000000"/>
            </a:solidFill>
            <a:tailEnd type="triangle"/>
          </a:ln>
        </p:spPr>
        <p:style>
          <a:lnRef idx="1">
            <a:schemeClr val="accent1"/>
          </a:lnRef>
          <a:fillRef idx="0">
            <a:schemeClr val="accent1"/>
          </a:fillRef>
          <a:effectRef idx="0">
            <a:schemeClr val="accent1"/>
          </a:effectRef>
          <a:fontRef idx="minor">
            <a:schemeClr val="tx1"/>
          </a:fontRef>
        </p:style>
      </p:cxnSp>
      <p:cxnSp>
        <p:nvCxnSpPr>
          <p:cNvPr id="128" name="Straight Arrow Connector 127">
            <a:extLst>
              <a:ext uri="{FF2B5EF4-FFF2-40B4-BE49-F238E27FC236}">
                <a16:creationId xmlns:a16="http://schemas.microsoft.com/office/drawing/2014/main" id="{3A066CA3-B9F2-49A1-938A-552A8B039951}"/>
              </a:ext>
            </a:extLst>
          </p:cNvPr>
          <p:cNvCxnSpPr>
            <a:cxnSpLocks/>
            <a:stCxn id="83" idx="2"/>
            <a:endCxn id="85" idx="0"/>
          </p:cNvCxnSpPr>
          <p:nvPr/>
        </p:nvCxnSpPr>
        <p:spPr>
          <a:xfrm flipH="1">
            <a:off x="2962894" y="4507001"/>
            <a:ext cx="14569" cy="459376"/>
          </a:xfrm>
          <a:prstGeom prst="straightConnector1">
            <a:avLst/>
          </a:prstGeom>
          <a:ln w="25400">
            <a:solidFill>
              <a:srgbClr val="000000"/>
            </a:solidFill>
            <a:tailEnd type="triangle"/>
          </a:ln>
        </p:spPr>
        <p:style>
          <a:lnRef idx="1">
            <a:schemeClr val="accent1"/>
          </a:lnRef>
          <a:fillRef idx="0">
            <a:schemeClr val="accent1"/>
          </a:fillRef>
          <a:effectRef idx="0">
            <a:schemeClr val="accent1"/>
          </a:effectRef>
          <a:fontRef idx="minor">
            <a:schemeClr val="tx1"/>
          </a:fontRef>
        </p:style>
      </p:cxnSp>
      <p:cxnSp>
        <p:nvCxnSpPr>
          <p:cNvPr id="131" name="Straight Arrow Connector 130">
            <a:extLst>
              <a:ext uri="{FF2B5EF4-FFF2-40B4-BE49-F238E27FC236}">
                <a16:creationId xmlns:a16="http://schemas.microsoft.com/office/drawing/2014/main" id="{BB5A2BB6-0710-492C-BB7D-469759A60673}"/>
              </a:ext>
            </a:extLst>
          </p:cNvPr>
          <p:cNvCxnSpPr>
            <a:cxnSpLocks/>
            <a:stCxn id="85" idx="3"/>
            <a:endCxn id="123" idx="1"/>
          </p:cNvCxnSpPr>
          <p:nvPr/>
        </p:nvCxnSpPr>
        <p:spPr>
          <a:xfrm>
            <a:off x="3535331" y="5247255"/>
            <a:ext cx="258451" cy="6524"/>
          </a:xfrm>
          <a:prstGeom prst="straightConnector1">
            <a:avLst/>
          </a:prstGeom>
          <a:ln w="25400">
            <a:solidFill>
              <a:srgbClr val="000000"/>
            </a:solidFill>
            <a:tailEnd type="triangle"/>
          </a:ln>
        </p:spPr>
        <p:style>
          <a:lnRef idx="1">
            <a:schemeClr val="accent1"/>
          </a:lnRef>
          <a:fillRef idx="0">
            <a:schemeClr val="accent1"/>
          </a:fillRef>
          <a:effectRef idx="0">
            <a:schemeClr val="accent1"/>
          </a:effectRef>
          <a:fontRef idx="minor">
            <a:schemeClr val="tx1"/>
          </a:fontRef>
        </p:style>
      </p:cxnSp>
      <p:cxnSp>
        <p:nvCxnSpPr>
          <p:cNvPr id="134" name="Straight Arrow Connector 133">
            <a:extLst>
              <a:ext uri="{FF2B5EF4-FFF2-40B4-BE49-F238E27FC236}">
                <a16:creationId xmlns:a16="http://schemas.microsoft.com/office/drawing/2014/main" id="{11C38CB1-5EF9-4294-A17D-2A363C275B1C}"/>
              </a:ext>
            </a:extLst>
          </p:cNvPr>
          <p:cNvCxnSpPr>
            <a:cxnSpLocks/>
            <a:stCxn id="123" idx="3"/>
            <a:endCxn id="124" idx="1"/>
          </p:cNvCxnSpPr>
          <p:nvPr/>
        </p:nvCxnSpPr>
        <p:spPr>
          <a:xfrm>
            <a:off x="5108899" y="5253779"/>
            <a:ext cx="331658" cy="7748"/>
          </a:xfrm>
          <a:prstGeom prst="straightConnector1">
            <a:avLst/>
          </a:prstGeom>
          <a:ln w="25400">
            <a:solidFill>
              <a:srgbClr val="000000"/>
            </a:solidFill>
            <a:tailEnd type="triangle"/>
          </a:ln>
        </p:spPr>
        <p:style>
          <a:lnRef idx="1">
            <a:schemeClr val="accent1"/>
          </a:lnRef>
          <a:fillRef idx="0">
            <a:schemeClr val="accent1"/>
          </a:fillRef>
          <a:effectRef idx="0">
            <a:schemeClr val="accent1"/>
          </a:effectRef>
          <a:fontRef idx="minor">
            <a:schemeClr val="tx1"/>
          </a:fontRef>
        </p:style>
      </p:cxnSp>
      <p:sp>
        <p:nvSpPr>
          <p:cNvPr id="144" name="Rectangle: Rounded Corners 143">
            <a:extLst>
              <a:ext uri="{FF2B5EF4-FFF2-40B4-BE49-F238E27FC236}">
                <a16:creationId xmlns:a16="http://schemas.microsoft.com/office/drawing/2014/main" id="{C38EEDAF-D743-41C3-A297-AD9310D8FB06}"/>
              </a:ext>
            </a:extLst>
          </p:cNvPr>
          <p:cNvSpPr/>
          <p:nvPr/>
        </p:nvSpPr>
        <p:spPr>
          <a:xfrm>
            <a:off x="10263471" y="4033723"/>
            <a:ext cx="1247668" cy="276999"/>
          </a:xfrm>
          <a:prstGeom prst="roundRect">
            <a:avLst/>
          </a:prstGeom>
          <a:solidFill>
            <a:srgbClr val="00B050"/>
          </a:solidFill>
          <a:scene3d>
            <a:camera prst="orthographicFront"/>
            <a:lightRig rig="threePt" dir="t"/>
          </a:scene3d>
          <a:sp3d prstMaterial="dkEdge">
            <a:bevelT/>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rmAutofit/>
          </a:bodyPr>
          <a:lstStyle/>
          <a:p>
            <a:pPr algn="ctr"/>
            <a:r>
              <a:rPr lang="en-US" sz="1200" b="1" i="1" dirty="0"/>
              <a:t>Approve</a:t>
            </a:r>
          </a:p>
        </p:txBody>
      </p:sp>
      <p:sp>
        <p:nvSpPr>
          <p:cNvPr id="145" name="Rectangle: Rounded Corners 144">
            <a:extLst>
              <a:ext uri="{FF2B5EF4-FFF2-40B4-BE49-F238E27FC236}">
                <a16:creationId xmlns:a16="http://schemas.microsoft.com/office/drawing/2014/main" id="{742278C5-6A94-4747-9C5A-D71F79316611}"/>
              </a:ext>
            </a:extLst>
          </p:cNvPr>
          <p:cNvSpPr/>
          <p:nvPr/>
        </p:nvSpPr>
        <p:spPr>
          <a:xfrm>
            <a:off x="10277195" y="5128970"/>
            <a:ext cx="1247668" cy="265119"/>
          </a:xfrm>
          <a:prstGeom prst="roundRect">
            <a:avLst/>
          </a:prstGeom>
          <a:solidFill>
            <a:srgbClr val="00B050"/>
          </a:solidFill>
          <a:ln>
            <a:solidFill>
              <a:srgbClr val="000000"/>
            </a:solidFill>
          </a:ln>
          <a:scene3d>
            <a:camera prst="orthographicFront"/>
            <a:lightRig rig="threePt" dir="t"/>
          </a:scene3d>
          <a:sp3d prstMaterial="dkEdge">
            <a:bevelT/>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rmAutofit/>
          </a:bodyPr>
          <a:lstStyle/>
          <a:p>
            <a:pPr algn="ctr"/>
            <a:r>
              <a:rPr lang="en-US" sz="1200" b="1" i="1" dirty="0"/>
              <a:t>Approve</a:t>
            </a:r>
          </a:p>
        </p:txBody>
      </p:sp>
      <p:sp>
        <p:nvSpPr>
          <p:cNvPr id="147" name="Rectangle: Rounded Corners 146">
            <a:extLst>
              <a:ext uri="{FF2B5EF4-FFF2-40B4-BE49-F238E27FC236}">
                <a16:creationId xmlns:a16="http://schemas.microsoft.com/office/drawing/2014/main" id="{3C73348C-57BC-4F0C-A252-03BF132C6BEE}"/>
              </a:ext>
            </a:extLst>
          </p:cNvPr>
          <p:cNvSpPr/>
          <p:nvPr/>
        </p:nvSpPr>
        <p:spPr>
          <a:xfrm>
            <a:off x="6655784" y="3885129"/>
            <a:ext cx="1144875" cy="561755"/>
          </a:xfrm>
          <a:prstGeom prst="roundRect">
            <a:avLst/>
          </a:prstGeom>
          <a:gradFill flip="none" rotWithShape="1">
            <a:gsLst>
              <a:gs pos="0">
                <a:srgbClr val="84322C"/>
              </a:gs>
              <a:gs pos="30000">
                <a:srgbClr val="996633"/>
              </a:gs>
              <a:gs pos="80000">
                <a:schemeClr val="accent1">
                  <a:lumMod val="75000"/>
                </a:schemeClr>
              </a:gs>
            </a:gsLst>
            <a:lin ang="8100000" scaled="1"/>
            <a:tileRect/>
          </a:gradFill>
          <a:scene3d>
            <a:camera prst="orthographicFront"/>
            <a:lightRig rig="threePt" dir="t"/>
          </a:scene3d>
          <a:sp3d prstMaterial="dkEdge">
            <a:bevelT/>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rmAutofit/>
          </a:bodyPr>
          <a:lstStyle/>
          <a:p>
            <a:pPr algn="ctr"/>
            <a:r>
              <a:rPr lang="en-US" sz="1200" b="1" i="1" dirty="0"/>
              <a:t>Agency Coordinator </a:t>
            </a:r>
          </a:p>
        </p:txBody>
      </p:sp>
      <p:cxnSp>
        <p:nvCxnSpPr>
          <p:cNvPr id="148" name="Straight Arrow Connector 147">
            <a:extLst>
              <a:ext uri="{FF2B5EF4-FFF2-40B4-BE49-F238E27FC236}">
                <a16:creationId xmlns:a16="http://schemas.microsoft.com/office/drawing/2014/main" id="{166F6523-6D09-4D72-B94F-3F8DA99D49FA}"/>
              </a:ext>
            </a:extLst>
          </p:cNvPr>
          <p:cNvCxnSpPr>
            <a:cxnSpLocks/>
            <a:stCxn id="84" idx="3"/>
            <a:endCxn id="110" idx="1"/>
          </p:cNvCxnSpPr>
          <p:nvPr/>
        </p:nvCxnSpPr>
        <p:spPr>
          <a:xfrm flipV="1">
            <a:off x="4914496" y="4166440"/>
            <a:ext cx="265133" cy="2537"/>
          </a:xfrm>
          <a:prstGeom prst="straightConnector1">
            <a:avLst/>
          </a:prstGeom>
          <a:ln w="25400">
            <a:solidFill>
              <a:srgbClr val="000000"/>
            </a:solidFill>
            <a:tailEnd type="triangle"/>
          </a:ln>
        </p:spPr>
        <p:style>
          <a:lnRef idx="1">
            <a:schemeClr val="accent1"/>
          </a:lnRef>
          <a:fillRef idx="0">
            <a:schemeClr val="accent1"/>
          </a:fillRef>
          <a:effectRef idx="0">
            <a:schemeClr val="accent1"/>
          </a:effectRef>
          <a:fontRef idx="minor">
            <a:schemeClr val="tx1"/>
          </a:fontRef>
        </p:style>
      </p:cxnSp>
      <p:cxnSp>
        <p:nvCxnSpPr>
          <p:cNvPr id="151" name="Straight Arrow Connector 150">
            <a:extLst>
              <a:ext uri="{FF2B5EF4-FFF2-40B4-BE49-F238E27FC236}">
                <a16:creationId xmlns:a16="http://schemas.microsoft.com/office/drawing/2014/main" id="{64E5D7C2-64E1-4A16-8325-98C63018AE16}"/>
              </a:ext>
            </a:extLst>
          </p:cNvPr>
          <p:cNvCxnSpPr>
            <a:cxnSpLocks/>
            <a:stCxn id="110" idx="3"/>
            <a:endCxn id="147" idx="1"/>
          </p:cNvCxnSpPr>
          <p:nvPr/>
        </p:nvCxnSpPr>
        <p:spPr>
          <a:xfrm flipV="1">
            <a:off x="6324501" y="4166005"/>
            <a:ext cx="331283" cy="432"/>
          </a:xfrm>
          <a:prstGeom prst="straightConnector1">
            <a:avLst/>
          </a:prstGeom>
          <a:ln w="25400">
            <a:solidFill>
              <a:srgbClr val="000000"/>
            </a:solidFill>
            <a:tailEnd type="triangle"/>
          </a:ln>
        </p:spPr>
        <p:style>
          <a:lnRef idx="1">
            <a:schemeClr val="accent1"/>
          </a:lnRef>
          <a:fillRef idx="0">
            <a:schemeClr val="accent1"/>
          </a:fillRef>
          <a:effectRef idx="0">
            <a:schemeClr val="accent1"/>
          </a:effectRef>
          <a:fontRef idx="minor">
            <a:schemeClr val="tx1"/>
          </a:fontRef>
        </p:style>
      </p:cxnSp>
      <p:cxnSp>
        <p:nvCxnSpPr>
          <p:cNvPr id="154" name="Straight Arrow Connector 153">
            <a:extLst>
              <a:ext uri="{FF2B5EF4-FFF2-40B4-BE49-F238E27FC236}">
                <a16:creationId xmlns:a16="http://schemas.microsoft.com/office/drawing/2014/main" id="{E6A964AF-BC4C-4245-A3F4-A2E0892E81E0}"/>
              </a:ext>
            </a:extLst>
          </p:cNvPr>
          <p:cNvCxnSpPr>
            <a:cxnSpLocks/>
            <a:stCxn id="124" idx="3"/>
            <a:endCxn id="145" idx="1"/>
          </p:cNvCxnSpPr>
          <p:nvPr/>
        </p:nvCxnSpPr>
        <p:spPr>
          <a:xfrm>
            <a:off x="6585432" y="5261527"/>
            <a:ext cx="3691763" cy="0"/>
          </a:xfrm>
          <a:prstGeom prst="straightConnector1">
            <a:avLst/>
          </a:prstGeom>
          <a:ln w="25400">
            <a:solidFill>
              <a:srgbClr val="000000"/>
            </a:solidFill>
            <a:tailEnd type="triangle"/>
          </a:ln>
        </p:spPr>
        <p:style>
          <a:lnRef idx="1">
            <a:schemeClr val="accent1"/>
          </a:lnRef>
          <a:fillRef idx="0">
            <a:schemeClr val="accent1"/>
          </a:fillRef>
          <a:effectRef idx="0">
            <a:schemeClr val="accent1"/>
          </a:effectRef>
          <a:fontRef idx="minor">
            <a:schemeClr val="tx1"/>
          </a:fontRef>
        </p:style>
      </p:cxnSp>
      <p:cxnSp>
        <p:nvCxnSpPr>
          <p:cNvPr id="157" name="Straight Arrow Connector 156">
            <a:extLst>
              <a:ext uri="{FF2B5EF4-FFF2-40B4-BE49-F238E27FC236}">
                <a16:creationId xmlns:a16="http://schemas.microsoft.com/office/drawing/2014/main" id="{20E91AA1-2324-49EF-9238-1BC960C6527B}"/>
              </a:ext>
            </a:extLst>
          </p:cNvPr>
          <p:cNvCxnSpPr>
            <a:cxnSpLocks/>
            <a:stCxn id="147" idx="3"/>
            <a:endCxn id="144" idx="1"/>
          </p:cNvCxnSpPr>
          <p:nvPr/>
        </p:nvCxnSpPr>
        <p:spPr>
          <a:xfrm>
            <a:off x="7800659" y="4166005"/>
            <a:ext cx="2462815" cy="6216"/>
          </a:xfrm>
          <a:prstGeom prst="straightConnector1">
            <a:avLst/>
          </a:prstGeom>
          <a:ln w="25400">
            <a:solidFill>
              <a:srgbClr val="000000"/>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7B672D7F-6485-A1FE-338B-C04D95A61EB4}"/>
              </a:ext>
            </a:extLst>
          </p:cNvPr>
          <p:cNvSpPr txBox="1">
            <a:spLocks/>
          </p:cNvSpPr>
          <p:nvPr/>
        </p:nvSpPr>
        <p:spPr>
          <a:xfrm>
            <a:off x="609600" y="177800"/>
            <a:ext cx="10972800" cy="1143000"/>
          </a:xfrm>
          <a:prstGeom prst="rect">
            <a:avLst/>
          </a:prstGeom>
        </p:spPr>
        <p:txBody>
          <a:bodyPr vert="horz" lIns="91440" tIns="45720" rIns="91440" bIns="45720" rtlCol="0" anchor="ctr">
            <a:normAutofit/>
          </a:bodyPr>
          <a:lstStyle>
            <a:lvl1pPr defTabSz="1219170">
              <a:spcBef>
                <a:spcPct val="0"/>
              </a:spcBef>
              <a:buNone/>
              <a:defRPr sz="3733" b="1" baseline="0">
                <a:solidFill>
                  <a:srgbClr val="092068"/>
                </a:solidFill>
                <a:latin typeface="+mj-lt"/>
                <a:ea typeface="+mj-ea"/>
                <a:cs typeface="+mj-cs"/>
              </a:defRPr>
            </a:lvl1pPr>
          </a:lstStyle>
          <a:p>
            <a:r>
              <a:rPr lang="en-US" dirty="0">
                <a:solidFill>
                  <a:schemeClr val="tx1"/>
                </a:solidFill>
              </a:rPr>
              <a:t>                    </a:t>
            </a:r>
            <a:r>
              <a:rPr lang="en-US" dirty="0">
                <a:solidFill>
                  <a:srgbClr val="051C48"/>
                </a:solidFill>
              </a:rPr>
              <a:t>LogiCole - Request Process Flow</a:t>
            </a:r>
          </a:p>
        </p:txBody>
      </p:sp>
      <p:sp>
        <p:nvSpPr>
          <p:cNvPr id="3" name="Rectangle: Rounded Corners 2">
            <a:extLst>
              <a:ext uri="{FF2B5EF4-FFF2-40B4-BE49-F238E27FC236}">
                <a16:creationId xmlns:a16="http://schemas.microsoft.com/office/drawing/2014/main" id="{BACD2AD3-AA69-010A-8583-31C2AB55EDBC}"/>
              </a:ext>
            </a:extLst>
          </p:cNvPr>
          <p:cNvSpPr/>
          <p:nvPr/>
        </p:nvSpPr>
        <p:spPr>
          <a:xfrm>
            <a:off x="558803" y="3634744"/>
            <a:ext cx="11339283" cy="1175533"/>
          </a:xfrm>
          <a:prstGeom prst="roundRect">
            <a:avLst/>
          </a:prstGeom>
          <a:noFill/>
          <a:ln w="57150">
            <a:solidFill>
              <a:srgbClr val="0451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3B9821E9-21DF-CA00-C6BC-FA78297B2897}"/>
              </a:ext>
            </a:extLst>
          </p:cNvPr>
          <p:cNvSpPr txBox="1"/>
          <p:nvPr/>
        </p:nvSpPr>
        <p:spPr>
          <a:xfrm>
            <a:off x="137357" y="6433979"/>
            <a:ext cx="6074099" cy="246221"/>
          </a:xfrm>
          <a:prstGeom prst="rect">
            <a:avLst/>
          </a:prstGeom>
          <a:noFill/>
        </p:spPr>
        <p:txBody>
          <a:bodyPr wrap="none" rtlCol="0">
            <a:spAutoFit/>
          </a:bodyPr>
          <a:lstStyle/>
          <a:p>
            <a:r>
              <a:rPr lang="en-US" sz="1000" dirty="0">
                <a:solidFill>
                  <a:schemeClr val="bg1"/>
                </a:solidFill>
              </a:rPr>
              <a:t>LogiCole Workflow. Database. https://logicole.health.mil/login/loginForm. Accessed October 1, 2023</a:t>
            </a:r>
          </a:p>
        </p:txBody>
      </p:sp>
    </p:spTree>
    <p:extLst>
      <p:ext uri="{BB962C8B-B14F-4D97-AF65-F5344CB8AC3E}">
        <p14:creationId xmlns:p14="http://schemas.microsoft.com/office/powerpoint/2010/main" val="3502838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D156610-328C-BE83-E661-515B7C7952B0}"/>
              </a:ext>
            </a:extLst>
          </p:cNvPr>
          <p:cNvSpPr/>
          <p:nvPr/>
        </p:nvSpPr>
        <p:spPr>
          <a:xfrm>
            <a:off x="8505228" y="1413615"/>
            <a:ext cx="3184264" cy="4323489"/>
          </a:xfrm>
          <a:prstGeom prst="rect">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AF345E04-D0BC-AAD6-16A1-790039170C5A}"/>
              </a:ext>
            </a:extLst>
          </p:cNvPr>
          <p:cNvPicPr>
            <a:picLocks noChangeAspect="1"/>
          </p:cNvPicPr>
          <p:nvPr/>
        </p:nvPicPr>
        <p:blipFill>
          <a:blip r:embed="rId3"/>
          <a:stretch>
            <a:fillRect/>
          </a:stretch>
        </p:blipFill>
        <p:spPr>
          <a:xfrm>
            <a:off x="8336563" y="1616062"/>
            <a:ext cx="3254776" cy="42106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Rectangle 3"/>
          <p:cNvSpPr txBox="1">
            <a:spLocks noChangeArrowheads="1"/>
          </p:cNvSpPr>
          <p:nvPr/>
        </p:nvSpPr>
        <p:spPr>
          <a:xfrm>
            <a:off x="378941" y="1598141"/>
            <a:ext cx="11310551" cy="4415481"/>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buClr>
                <a:srgbClr val="921E30"/>
              </a:buClr>
            </a:pPr>
            <a:r>
              <a:rPr lang="en-US" altLang="en-US" dirty="0" err="1"/>
              <a:t>Fillmaster</a:t>
            </a:r>
            <a:r>
              <a:rPr lang="en-US" altLang="en-US" dirty="0"/>
              <a:t> (June 2024)</a:t>
            </a:r>
          </a:p>
          <a:p>
            <a:pPr>
              <a:buClr>
                <a:srgbClr val="921E30"/>
              </a:buClr>
            </a:pPr>
            <a:r>
              <a:rPr lang="en-US" altLang="en-US" dirty="0" err="1"/>
              <a:t>Asteres</a:t>
            </a:r>
            <a:r>
              <a:rPr lang="en-US" altLang="en-US" dirty="0"/>
              <a:t> </a:t>
            </a:r>
            <a:r>
              <a:rPr lang="en-US" altLang="en-US" dirty="0" err="1"/>
              <a:t>ScriptCenter</a:t>
            </a:r>
            <a:r>
              <a:rPr lang="en-US" altLang="en-US" dirty="0"/>
              <a:t> (Jul 2024)</a:t>
            </a:r>
          </a:p>
          <a:p>
            <a:pPr>
              <a:buClr>
                <a:srgbClr val="921E30"/>
              </a:buClr>
            </a:pPr>
            <a:r>
              <a:rPr lang="en-US" altLang="en-US" dirty="0"/>
              <a:t>Tabletop Counters (June 2024)</a:t>
            </a:r>
          </a:p>
          <a:p>
            <a:pPr lvl="1">
              <a:buClr>
                <a:srgbClr val="921E30"/>
              </a:buClr>
            </a:pPr>
            <a:r>
              <a:rPr lang="en-US" altLang="en-US" dirty="0"/>
              <a:t>Kirby Lester</a:t>
            </a:r>
          </a:p>
          <a:p>
            <a:pPr lvl="1">
              <a:buClr>
                <a:srgbClr val="921E30"/>
              </a:buClr>
            </a:pPr>
            <a:r>
              <a:rPr lang="en-US" altLang="en-US" dirty="0" err="1"/>
              <a:t>EyeCon</a:t>
            </a:r>
            <a:r>
              <a:rPr lang="en-US" altLang="en-US" dirty="0"/>
              <a:t>  </a:t>
            </a:r>
          </a:p>
          <a:p>
            <a:pPr lvl="1">
              <a:buClr>
                <a:srgbClr val="921E30"/>
              </a:buClr>
            </a:pPr>
            <a:r>
              <a:rPr lang="en-US" altLang="en-US" dirty="0"/>
              <a:t>Weight Scale</a:t>
            </a:r>
          </a:p>
          <a:p>
            <a:pPr>
              <a:buClr>
                <a:srgbClr val="921E30"/>
              </a:buClr>
            </a:pPr>
            <a:r>
              <a:rPr lang="en-US" altLang="en-US" dirty="0"/>
              <a:t>iA Supply Ordering Guide (Dec 2019)</a:t>
            </a:r>
          </a:p>
          <a:p>
            <a:pPr>
              <a:buClr>
                <a:srgbClr val="921E30"/>
              </a:buClr>
            </a:pPr>
            <a:r>
              <a:rPr lang="en-US" altLang="en-US" dirty="0" err="1"/>
              <a:t>Parata</a:t>
            </a:r>
            <a:r>
              <a:rPr lang="en-US" altLang="en-US" dirty="0"/>
              <a:t> Vial Filling Solutions (April 2024)</a:t>
            </a:r>
          </a:p>
        </p:txBody>
      </p:sp>
      <p:sp>
        <p:nvSpPr>
          <p:cNvPr id="2" name="Title 1">
            <a:extLst>
              <a:ext uri="{FF2B5EF4-FFF2-40B4-BE49-F238E27FC236}">
                <a16:creationId xmlns:a16="http://schemas.microsoft.com/office/drawing/2014/main" id="{0FE7B151-E3FE-4F8D-A389-5ABEB2F47BE6}"/>
              </a:ext>
            </a:extLst>
          </p:cNvPr>
          <p:cNvSpPr>
            <a:spLocks noGrp="1"/>
          </p:cNvSpPr>
          <p:nvPr>
            <p:ph type="title"/>
          </p:nvPr>
        </p:nvSpPr>
        <p:spPr/>
        <p:txBody>
          <a:bodyPr/>
          <a:lstStyle/>
          <a:p>
            <a:r>
              <a:rPr lang="en-US" dirty="0"/>
              <a:t>Ordering Guides**</a:t>
            </a:r>
          </a:p>
        </p:txBody>
      </p:sp>
      <p:pic>
        <p:nvPicPr>
          <p:cNvPr id="8" name="Picture 7">
            <a:extLst>
              <a:ext uri="{FF2B5EF4-FFF2-40B4-BE49-F238E27FC236}">
                <a16:creationId xmlns:a16="http://schemas.microsoft.com/office/drawing/2014/main" id="{754C7435-7E97-2140-A97F-C2BC5A2C6B21}"/>
              </a:ext>
            </a:extLst>
          </p:cNvPr>
          <p:cNvPicPr>
            <a:picLocks noChangeAspect="1"/>
          </p:cNvPicPr>
          <p:nvPr/>
        </p:nvPicPr>
        <p:blipFill>
          <a:blip r:embed="rId4"/>
          <a:stretch>
            <a:fillRect/>
          </a:stretch>
        </p:blipFill>
        <p:spPr>
          <a:xfrm>
            <a:off x="8083668" y="1954886"/>
            <a:ext cx="3254775" cy="424326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1" name="TextBox 10">
            <a:extLst>
              <a:ext uri="{FF2B5EF4-FFF2-40B4-BE49-F238E27FC236}">
                <a16:creationId xmlns:a16="http://schemas.microsoft.com/office/drawing/2014/main" id="{D7431AA4-0ECF-56FE-1961-97C41DAE9F72}"/>
              </a:ext>
            </a:extLst>
          </p:cNvPr>
          <p:cNvSpPr txBox="1"/>
          <p:nvPr/>
        </p:nvSpPr>
        <p:spPr>
          <a:xfrm>
            <a:off x="236136" y="6454526"/>
            <a:ext cx="6099348" cy="276999"/>
          </a:xfrm>
          <a:prstGeom prst="rect">
            <a:avLst/>
          </a:prstGeom>
          <a:noFill/>
        </p:spPr>
        <p:txBody>
          <a:bodyPr wrap="square">
            <a:spAutoFit/>
          </a:bodyPr>
          <a:lstStyle/>
          <a:p>
            <a:r>
              <a:rPr lang="en-US" sz="1200" dirty="0">
                <a:solidFill>
                  <a:schemeClr val="bg1"/>
                </a:solidFill>
              </a:rPr>
              <a:t>https://info.health.mil/hco/pharmacy/IIB/TechSIG</a:t>
            </a:r>
          </a:p>
        </p:txBody>
      </p:sp>
      <p:sp>
        <p:nvSpPr>
          <p:cNvPr id="3" name="TextBox 2">
            <a:extLst>
              <a:ext uri="{FF2B5EF4-FFF2-40B4-BE49-F238E27FC236}">
                <a16:creationId xmlns:a16="http://schemas.microsoft.com/office/drawing/2014/main" id="{5C85222C-6017-48DC-CEE0-C14CD30B5FCA}"/>
              </a:ext>
            </a:extLst>
          </p:cNvPr>
          <p:cNvSpPr txBox="1"/>
          <p:nvPr/>
        </p:nvSpPr>
        <p:spPr>
          <a:xfrm>
            <a:off x="764284" y="5560536"/>
            <a:ext cx="3306603" cy="584775"/>
          </a:xfrm>
          <a:prstGeom prst="rect">
            <a:avLst/>
          </a:prstGeom>
          <a:noFill/>
        </p:spPr>
        <p:txBody>
          <a:bodyPr wrap="square" rtlCol="0">
            <a:spAutoFit/>
          </a:bodyPr>
          <a:lstStyle/>
          <a:p>
            <a:r>
              <a:rPr lang="en-US" sz="1600" b="1" i="1" dirty="0"/>
              <a:t>** Does not constitute government endorsement</a:t>
            </a:r>
          </a:p>
        </p:txBody>
      </p:sp>
    </p:spTree>
    <p:extLst>
      <p:ext uri="{BB962C8B-B14F-4D97-AF65-F5344CB8AC3E}">
        <p14:creationId xmlns:p14="http://schemas.microsoft.com/office/powerpoint/2010/main" val="8962817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CF8B473-A879-491B-A284-9606A888BFE7}"/>
              </a:ext>
            </a:extLst>
          </p:cNvPr>
          <p:cNvSpPr>
            <a:spLocks noGrp="1"/>
          </p:cNvSpPr>
          <p:nvPr>
            <p:ph type="title"/>
          </p:nvPr>
        </p:nvSpPr>
        <p:spPr/>
        <p:txBody>
          <a:bodyPr/>
          <a:lstStyle/>
          <a:p>
            <a:r>
              <a:rPr lang="en-US" dirty="0"/>
              <a:t>Equipment Turn-In</a:t>
            </a:r>
          </a:p>
        </p:txBody>
      </p:sp>
      <p:sp>
        <p:nvSpPr>
          <p:cNvPr id="2" name="Content Placeholder 1">
            <a:extLst>
              <a:ext uri="{FF2B5EF4-FFF2-40B4-BE49-F238E27FC236}">
                <a16:creationId xmlns:a16="http://schemas.microsoft.com/office/drawing/2014/main" id="{0CF4FD66-1B96-305A-F5DD-C4A2E01B1D47}"/>
              </a:ext>
            </a:extLst>
          </p:cNvPr>
          <p:cNvSpPr>
            <a:spLocks noGrp="1"/>
          </p:cNvSpPr>
          <p:nvPr>
            <p:ph idx="4294967295"/>
          </p:nvPr>
        </p:nvSpPr>
        <p:spPr>
          <a:xfrm>
            <a:off x="609600" y="1320800"/>
            <a:ext cx="10972800" cy="4368800"/>
          </a:xfrm>
        </p:spPr>
        <p:txBody>
          <a:bodyPr>
            <a:normAutofit/>
          </a:bodyPr>
          <a:lstStyle/>
          <a:p>
            <a:pPr marL="342900" indent="-342900">
              <a:buClr>
                <a:srgbClr val="921E30"/>
              </a:buClr>
              <a:buFont typeface="Wingdings 3" charset="2"/>
              <a:buChar char=""/>
            </a:pPr>
            <a:r>
              <a:rPr lang="en-US" altLang="en-US" sz="2000" dirty="0"/>
              <a:t>Always contact DHA POD IIB before removing or relocating any pharmacy automation equipment</a:t>
            </a:r>
          </a:p>
          <a:p>
            <a:pPr marL="1085850" lvl="1" indent="-342900"/>
            <a:r>
              <a:rPr lang="en-US" altLang="en-US" sz="1800" dirty="0"/>
              <a:t>Email DHA POD IIB Team (First and Always)</a:t>
            </a:r>
          </a:p>
          <a:p>
            <a:pPr marL="1085850" lvl="1" indent="-342900"/>
            <a:r>
              <a:rPr lang="en-US" altLang="en-US" sz="1800" dirty="0"/>
              <a:t>Includes Pyxis </a:t>
            </a:r>
            <a:r>
              <a:rPr lang="en-US" altLang="en-US" sz="1800" dirty="0" err="1"/>
              <a:t>Medstation</a:t>
            </a:r>
            <a:r>
              <a:rPr lang="en-US" altLang="en-US" sz="1800" dirty="0"/>
              <a:t> and </a:t>
            </a:r>
            <a:r>
              <a:rPr lang="en-US" altLang="en-US" sz="1800" dirty="0" err="1"/>
              <a:t>ScriptPro</a:t>
            </a:r>
            <a:r>
              <a:rPr lang="en-US" altLang="en-US" sz="1800" dirty="0"/>
              <a:t> Datapoints/workstations</a:t>
            </a:r>
          </a:p>
          <a:p>
            <a:pPr marL="1085850" lvl="1" indent="-342900"/>
            <a:endParaRPr lang="en-US" altLang="en-US" sz="1800" dirty="0"/>
          </a:p>
          <a:p>
            <a:pPr marL="342900" indent="-342900">
              <a:buClr>
                <a:srgbClr val="921E30"/>
              </a:buClr>
              <a:buFont typeface="Wingdings 3" charset="2"/>
              <a:buChar char=""/>
            </a:pPr>
            <a:r>
              <a:rPr lang="en-US" altLang="en-US" sz="2000" dirty="0"/>
              <a:t>Removing or relocating equipment without appropriate coordination can: </a:t>
            </a:r>
          </a:p>
          <a:p>
            <a:pPr marL="1085850" lvl="1" indent="-342900"/>
            <a:r>
              <a:rPr lang="en-US" altLang="en-US" sz="1800" dirty="0"/>
              <a:t>Void the warranty</a:t>
            </a:r>
          </a:p>
          <a:p>
            <a:pPr marL="1085850" lvl="1" indent="-342900"/>
            <a:r>
              <a:rPr lang="en-US" altLang="en-US" sz="1800" dirty="0"/>
              <a:t>Create financial obligation (server offline; re-connection fee)</a:t>
            </a:r>
          </a:p>
          <a:p>
            <a:pPr marL="1085850" lvl="1" indent="-342900"/>
            <a:r>
              <a:rPr lang="en-US" altLang="en-US" sz="1800" dirty="0"/>
              <a:t>Potentially require a new IP address and network connection</a:t>
            </a:r>
          </a:p>
          <a:p>
            <a:pPr marL="1085850" lvl="1" indent="-342900"/>
            <a:r>
              <a:rPr lang="en-US" altLang="en-US" sz="1800" dirty="0"/>
              <a:t>Inability to efficiently manage the equipment list</a:t>
            </a:r>
          </a:p>
          <a:p>
            <a:pPr>
              <a:buClr>
                <a:srgbClr val="921E30"/>
              </a:buClr>
            </a:pPr>
            <a:endParaRPr lang="en-US" altLang="en-US" sz="2000" dirty="0"/>
          </a:p>
          <a:p>
            <a:endParaRPr lang="en-US" dirty="0"/>
          </a:p>
        </p:txBody>
      </p:sp>
      <p:sp>
        <p:nvSpPr>
          <p:cNvPr id="5" name="TextBox 4">
            <a:extLst>
              <a:ext uri="{FF2B5EF4-FFF2-40B4-BE49-F238E27FC236}">
                <a16:creationId xmlns:a16="http://schemas.microsoft.com/office/drawing/2014/main" id="{619C586C-E441-B006-521D-F6592A4497B8}"/>
              </a:ext>
            </a:extLst>
          </p:cNvPr>
          <p:cNvSpPr txBox="1"/>
          <p:nvPr/>
        </p:nvSpPr>
        <p:spPr>
          <a:xfrm>
            <a:off x="0" y="6269860"/>
            <a:ext cx="5105885" cy="400110"/>
          </a:xfrm>
          <a:prstGeom prst="rect">
            <a:avLst/>
          </a:prstGeom>
          <a:noFill/>
        </p:spPr>
        <p:txBody>
          <a:bodyPr wrap="none" rtlCol="0">
            <a:spAutoFit/>
          </a:bodyPr>
          <a:lstStyle/>
          <a:p>
            <a:r>
              <a:rPr lang="en-US" sz="1000" dirty="0">
                <a:solidFill>
                  <a:schemeClr val="bg1"/>
                </a:solidFill>
              </a:rPr>
              <a:t>Defense Health Agency Strategic Plan Fiscal Year 23-28. Falls Church, VA; 2023</a:t>
            </a:r>
          </a:p>
          <a:p>
            <a:r>
              <a:rPr lang="en-US" sz="1000" dirty="0">
                <a:solidFill>
                  <a:schemeClr val="bg1"/>
                </a:solidFill>
              </a:rPr>
              <a:t>Taking Care of People Initiative 2023. Falls Church, VA: Defense Health Agency; 2023</a:t>
            </a:r>
          </a:p>
        </p:txBody>
      </p:sp>
    </p:spTree>
    <p:extLst>
      <p:ext uri="{BB962C8B-B14F-4D97-AF65-F5344CB8AC3E}">
        <p14:creationId xmlns:p14="http://schemas.microsoft.com/office/powerpoint/2010/main" val="4630665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CF8B473-A879-491B-A284-9606A888BFE7}"/>
              </a:ext>
            </a:extLst>
          </p:cNvPr>
          <p:cNvSpPr>
            <a:spLocks noGrp="1"/>
          </p:cNvSpPr>
          <p:nvPr>
            <p:ph type="title"/>
          </p:nvPr>
        </p:nvSpPr>
        <p:spPr/>
        <p:txBody>
          <a:bodyPr/>
          <a:lstStyle/>
          <a:p>
            <a:r>
              <a:rPr lang="en-US" dirty="0"/>
              <a:t>Current Projects</a:t>
            </a:r>
          </a:p>
        </p:txBody>
      </p:sp>
      <p:sp>
        <p:nvSpPr>
          <p:cNvPr id="2" name="Content Placeholder 1">
            <a:extLst>
              <a:ext uri="{FF2B5EF4-FFF2-40B4-BE49-F238E27FC236}">
                <a16:creationId xmlns:a16="http://schemas.microsoft.com/office/drawing/2014/main" id="{0CF4FD66-1B96-305A-F5DD-C4A2E01B1D47}"/>
              </a:ext>
            </a:extLst>
          </p:cNvPr>
          <p:cNvSpPr>
            <a:spLocks noGrp="1"/>
          </p:cNvSpPr>
          <p:nvPr>
            <p:ph idx="4294967295"/>
          </p:nvPr>
        </p:nvSpPr>
        <p:spPr>
          <a:xfrm>
            <a:off x="609600" y="1320800"/>
            <a:ext cx="10972800" cy="4368800"/>
          </a:xfrm>
        </p:spPr>
        <p:txBody>
          <a:bodyPr/>
          <a:lstStyle/>
          <a:p>
            <a:pPr marL="342900" indent="-342900">
              <a:buClr>
                <a:srgbClr val="921E30"/>
              </a:buClr>
              <a:buFont typeface="Wingdings 3" charset="2"/>
              <a:buChar char=""/>
            </a:pPr>
            <a:r>
              <a:rPr lang="en-US" altLang="en-US" sz="2000" dirty="0"/>
              <a:t>Taking Care of People Initiative DHA Strategic Plan</a:t>
            </a:r>
          </a:p>
          <a:p>
            <a:pPr marL="1085850" lvl="1" indent="-342900"/>
            <a:r>
              <a:rPr lang="en-US" altLang="en-US" dirty="0"/>
              <a:t>Standardize, optimized, modernized</a:t>
            </a:r>
          </a:p>
          <a:p>
            <a:pPr marL="1085850" lvl="1" indent="-342900"/>
            <a:r>
              <a:rPr lang="en-US" altLang="en-US" dirty="0"/>
              <a:t>Enterprise architecture / Interoperability between capabilities </a:t>
            </a:r>
          </a:p>
          <a:p>
            <a:pPr marL="342900" indent="-342900">
              <a:buClr>
                <a:srgbClr val="921E30"/>
              </a:buClr>
              <a:buFont typeface="Wingdings 3" charset="2"/>
              <a:buChar char=""/>
            </a:pPr>
            <a:endParaRPr lang="en-US" sz="2000" dirty="0"/>
          </a:p>
          <a:p>
            <a:pPr marL="342900" indent="-342900">
              <a:buClr>
                <a:srgbClr val="921E30"/>
              </a:buClr>
              <a:buFont typeface="Wingdings 3" charset="2"/>
              <a:buChar char=""/>
            </a:pPr>
            <a:r>
              <a:rPr lang="en-US" sz="2000" dirty="0"/>
              <a:t>Nexia Workflow Standardization**</a:t>
            </a:r>
          </a:p>
          <a:p>
            <a:pPr marL="342900" indent="-342900">
              <a:buClr>
                <a:srgbClr val="921E30"/>
              </a:buClr>
              <a:buFont typeface="Wingdings 3" charset="2"/>
              <a:buChar char=""/>
            </a:pPr>
            <a:endParaRPr lang="en-US" altLang="en-US" sz="2000" dirty="0"/>
          </a:p>
          <a:p>
            <a:pPr marL="342900" indent="-342900">
              <a:buClr>
                <a:srgbClr val="921E30"/>
              </a:buClr>
              <a:buFont typeface="Wingdings 3" charset="2"/>
              <a:buChar char=""/>
            </a:pPr>
            <a:r>
              <a:rPr lang="en-US" altLang="en-US" sz="2000" dirty="0"/>
              <a:t>IV Workflow Management Software</a:t>
            </a:r>
          </a:p>
          <a:p>
            <a:endParaRPr lang="en-US" dirty="0"/>
          </a:p>
        </p:txBody>
      </p:sp>
      <p:sp>
        <p:nvSpPr>
          <p:cNvPr id="5" name="TextBox 4">
            <a:extLst>
              <a:ext uri="{FF2B5EF4-FFF2-40B4-BE49-F238E27FC236}">
                <a16:creationId xmlns:a16="http://schemas.microsoft.com/office/drawing/2014/main" id="{619C586C-E441-B006-521D-F6592A4497B8}"/>
              </a:ext>
            </a:extLst>
          </p:cNvPr>
          <p:cNvSpPr txBox="1"/>
          <p:nvPr/>
        </p:nvSpPr>
        <p:spPr>
          <a:xfrm>
            <a:off x="0" y="6269860"/>
            <a:ext cx="5105885" cy="400110"/>
          </a:xfrm>
          <a:prstGeom prst="rect">
            <a:avLst/>
          </a:prstGeom>
          <a:noFill/>
        </p:spPr>
        <p:txBody>
          <a:bodyPr wrap="none" rtlCol="0">
            <a:spAutoFit/>
          </a:bodyPr>
          <a:lstStyle/>
          <a:p>
            <a:r>
              <a:rPr lang="en-US" sz="1000" dirty="0">
                <a:solidFill>
                  <a:schemeClr val="bg1"/>
                </a:solidFill>
              </a:rPr>
              <a:t>Defense Health Agency Strategic Plan Fiscal Year 23-28. Falls Church, VA; 2023</a:t>
            </a:r>
          </a:p>
          <a:p>
            <a:r>
              <a:rPr lang="en-US" sz="1000" dirty="0">
                <a:solidFill>
                  <a:schemeClr val="bg1"/>
                </a:solidFill>
              </a:rPr>
              <a:t>Taking Care of People Initiative 2023. Falls Church, VA: Defense Health Agency; 2023</a:t>
            </a:r>
          </a:p>
        </p:txBody>
      </p:sp>
      <p:sp>
        <p:nvSpPr>
          <p:cNvPr id="4" name="TextBox 3">
            <a:extLst>
              <a:ext uri="{FF2B5EF4-FFF2-40B4-BE49-F238E27FC236}">
                <a16:creationId xmlns:a16="http://schemas.microsoft.com/office/drawing/2014/main" id="{ECC86AD9-AB6F-4809-06A7-5034E1D09B39}"/>
              </a:ext>
            </a:extLst>
          </p:cNvPr>
          <p:cNvSpPr txBox="1"/>
          <p:nvPr/>
        </p:nvSpPr>
        <p:spPr>
          <a:xfrm>
            <a:off x="764284" y="5560536"/>
            <a:ext cx="3306603" cy="584775"/>
          </a:xfrm>
          <a:prstGeom prst="rect">
            <a:avLst/>
          </a:prstGeom>
          <a:noFill/>
        </p:spPr>
        <p:txBody>
          <a:bodyPr wrap="square" rtlCol="0">
            <a:spAutoFit/>
          </a:bodyPr>
          <a:lstStyle/>
          <a:p>
            <a:r>
              <a:rPr lang="en-US" sz="1600" b="1" i="1" dirty="0"/>
              <a:t>** Does not constitute government endorsement</a:t>
            </a:r>
          </a:p>
        </p:txBody>
      </p:sp>
    </p:spTree>
    <p:extLst>
      <p:ext uri="{BB962C8B-B14F-4D97-AF65-F5344CB8AC3E}">
        <p14:creationId xmlns:p14="http://schemas.microsoft.com/office/powerpoint/2010/main" val="6823754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CA23A0-974C-4FFD-B474-07F5095808B6}"/>
              </a:ext>
            </a:extLst>
          </p:cNvPr>
          <p:cNvSpPr>
            <a:spLocks noGrp="1"/>
          </p:cNvSpPr>
          <p:nvPr>
            <p:ph type="title"/>
          </p:nvPr>
        </p:nvSpPr>
        <p:spPr/>
        <p:txBody>
          <a:bodyPr>
            <a:normAutofit/>
          </a:bodyPr>
          <a:lstStyle/>
          <a:p>
            <a:r>
              <a:rPr lang="en-US" dirty="0"/>
              <a:t>Future Initiatives</a:t>
            </a:r>
          </a:p>
        </p:txBody>
      </p:sp>
      <p:sp>
        <p:nvSpPr>
          <p:cNvPr id="4" name="Content Placeholder 2"/>
          <p:cNvSpPr>
            <a:spLocks noGrp="1"/>
          </p:cNvSpPr>
          <p:nvPr>
            <p:ph idx="4294967295"/>
          </p:nvPr>
        </p:nvSpPr>
        <p:spPr>
          <a:xfrm>
            <a:off x="488830" y="1320800"/>
            <a:ext cx="10972800" cy="4368800"/>
          </a:xfrm>
        </p:spPr>
        <p:txBody>
          <a:bodyPr>
            <a:normAutofit/>
          </a:bodyPr>
          <a:lstStyle/>
          <a:p>
            <a:pPr marL="342900" indent="-342900">
              <a:buClr>
                <a:srgbClr val="921E30"/>
              </a:buClr>
              <a:buFont typeface="Wingdings 3" charset="2"/>
              <a:buChar char=""/>
            </a:pPr>
            <a:r>
              <a:rPr lang="en-US" altLang="en-US" sz="2000" dirty="0"/>
              <a:t>Strengthening Outpatient Remote Verification capabilities</a:t>
            </a:r>
          </a:p>
          <a:p>
            <a:pPr marL="342900" indent="-342900">
              <a:buClr>
                <a:srgbClr val="921E30"/>
              </a:buClr>
              <a:buFont typeface="Wingdings 3" charset="2"/>
              <a:buChar char=""/>
            </a:pPr>
            <a:endParaRPr lang="en-US" altLang="en-US" sz="2000" dirty="0"/>
          </a:p>
          <a:p>
            <a:pPr marL="342900" indent="-342900">
              <a:buClr>
                <a:srgbClr val="921E30"/>
              </a:buClr>
              <a:buFont typeface="Wingdings 3" charset="2"/>
              <a:buChar char=""/>
            </a:pPr>
            <a:r>
              <a:rPr lang="en-US" altLang="en-US" sz="2000" dirty="0"/>
              <a:t>Growing central execution of Pharmacy Requirements</a:t>
            </a:r>
          </a:p>
          <a:p>
            <a:pPr>
              <a:buClr>
                <a:srgbClr val="921E30"/>
              </a:buClr>
            </a:pPr>
            <a:endParaRPr lang="en-US" altLang="en-US" sz="2400" dirty="0"/>
          </a:p>
          <a:p>
            <a:pPr>
              <a:buClr>
                <a:srgbClr val="921E30"/>
              </a:buClr>
            </a:pPr>
            <a:endParaRPr lang="en-US" altLang="en-US" sz="2400" dirty="0"/>
          </a:p>
        </p:txBody>
      </p:sp>
    </p:spTree>
    <p:extLst>
      <p:ext uri="{BB962C8B-B14F-4D97-AF65-F5344CB8AC3E}">
        <p14:creationId xmlns:p14="http://schemas.microsoft.com/office/powerpoint/2010/main" val="11010684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05683-07B3-19D7-8034-DF6D3B1D88DE}"/>
              </a:ext>
            </a:extLst>
          </p:cNvPr>
          <p:cNvSpPr>
            <a:spLocks noGrp="1"/>
          </p:cNvSpPr>
          <p:nvPr>
            <p:ph type="title"/>
          </p:nvPr>
        </p:nvSpPr>
        <p:spPr/>
        <p:txBody>
          <a:bodyPr/>
          <a:lstStyle/>
          <a:p>
            <a:r>
              <a:rPr lang="en-US" dirty="0"/>
              <a:t>Resources</a:t>
            </a:r>
          </a:p>
        </p:txBody>
      </p:sp>
      <p:sp>
        <p:nvSpPr>
          <p:cNvPr id="3" name="Content Placeholder 2">
            <a:extLst>
              <a:ext uri="{FF2B5EF4-FFF2-40B4-BE49-F238E27FC236}">
                <a16:creationId xmlns:a16="http://schemas.microsoft.com/office/drawing/2014/main" id="{6B1B3D87-B86F-842D-14C3-23987990DC84}"/>
              </a:ext>
            </a:extLst>
          </p:cNvPr>
          <p:cNvSpPr>
            <a:spLocks noGrp="1"/>
          </p:cNvSpPr>
          <p:nvPr>
            <p:ph idx="4294967295"/>
          </p:nvPr>
        </p:nvSpPr>
        <p:spPr>
          <a:xfrm>
            <a:off x="488830" y="1320800"/>
            <a:ext cx="10972800" cy="4368800"/>
          </a:xfrm>
        </p:spPr>
        <p:txBody>
          <a:bodyPr/>
          <a:lstStyle/>
          <a:p>
            <a:r>
              <a:rPr lang="en-US" sz="2000" dirty="0"/>
              <a:t>POD Teams Channel: </a:t>
            </a:r>
            <a:r>
              <a:rPr lang="en-US" sz="2000" dirty="0" err="1">
                <a:solidFill>
                  <a:schemeClr val="tx1"/>
                </a:solidFill>
                <a:hlinkClick r:id="rId2">
                  <a:extLst>
                    <a:ext uri="{A12FA001-AC4F-418D-AE19-62706E023703}">
                      <ahyp:hlinkClr xmlns:ahyp="http://schemas.microsoft.com/office/drawing/2018/hyperlinkcolor" val="tx"/>
                    </a:ext>
                  </a:extLst>
                </a:hlinkClick>
              </a:rPr>
              <a:t>POD_PharmacyOperationsDivision</a:t>
            </a:r>
            <a:r>
              <a:rPr lang="en-US" sz="2000" dirty="0">
                <a:solidFill>
                  <a:schemeClr val="tx1"/>
                </a:solidFill>
                <a:hlinkClick r:id="rId2">
                  <a:extLst>
                    <a:ext uri="{A12FA001-AC4F-418D-AE19-62706E023703}">
                      <ahyp:hlinkClr xmlns:ahyp="http://schemas.microsoft.com/office/drawing/2018/hyperlinkcolor" val="tx"/>
                    </a:ext>
                  </a:extLst>
                </a:hlinkClick>
              </a:rPr>
              <a:t>(Public) | General | Microsoft Teams</a:t>
            </a:r>
            <a:endParaRPr lang="en-US" sz="2000" dirty="0">
              <a:solidFill>
                <a:schemeClr val="tx1"/>
              </a:solidFill>
            </a:endParaRPr>
          </a:p>
          <a:p>
            <a:r>
              <a:rPr lang="en-US" sz="2000" dirty="0" err="1"/>
              <a:t>TechSIG</a:t>
            </a:r>
            <a:r>
              <a:rPr lang="en-US" sz="2000" dirty="0"/>
              <a:t> SharePoint: </a:t>
            </a:r>
            <a:r>
              <a:rPr lang="en-US" sz="2000" dirty="0">
                <a:hlinkClick r:id="rId3">
                  <a:extLst>
                    <a:ext uri="{A12FA001-AC4F-418D-AE19-62706E023703}">
                      <ahyp:hlinkClr xmlns:ahyp="http://schemas.microsoft.com/office/drawing/2018/hyperlinkcolor" val="tx"/>
                    </a:ext>
                  </a:extLst>
                </a:hlinkClick>
              </a:rPr>
              <a:t>https://info.health.mil/hco/pharmacy/IIB/TechSIG/SitePages/Home.aspx</a:t>
            </a:r>
            <a:endParaRPr lang="en-US" sz="2000" dirty="0"/>
          </a:p>
          <a:p>
            <a:endParaRPr lang="en-US" dirty="0"/>
          </a:p>
        </p:txBody>
      </p:sp>
      <p:pic>
        <p:nvPicPr>
          <p:cNvPr id="5" name="Picture 4">
            <a:extLst>
              <a:ext uri="{FF2B5EF4-FFF2-40B4-BE49-F238E27FC236}">
                <a16:creationId xmlns:a16="http://schemas.microsoft.com/office/drawing/2014/main" id="{16211A60-08E3-A8A0-3D49-C0ED50323CF6}"/>
              </a:ext>
            </a:extLst>
          </p:cNvPr>
          <p:cNvPicPr>
            <a:picLocks noChangeAspect="1"/>
          </p:cNvPicPr>
          <p:nvPr/>
        </p:nvPicPr>
        <p:blipFill rotWithShape="1">
          <a:blip r:embed="rId4"/>
          <a:srcRect t="33121"/>
          <a:stretch/>
        </p:blipFill>
        <p:spPr>
          <a:xfrm>
            <a:off x="2074198" y="2398143"/>
            <a:ext cx="7802064" cy="3606038"/>
          </a:xfrm>
          <a:prstGeom prst="rect">
            <a:avLst/>
          </a:prstGeom>
        </p:spPr>
      </p:pic>
    </p:spTree>
    <p:extLst>
      <p:ext uri="{BB962C8B-B14F-4D97-AF65-F5344CB8AC3E}">
        <p14:creationId xmlns:p14="http://schemas.microsoft.com/office/powerpoint/2010/main" val="8107270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E8034-A7ED-F22A-768B-C650CF3CD26E}"/>
              </a:ext>
            </a:extLst>
          </p:cNvPr>
          <p:cNvSpPr>
            <a:spLocks noGrp="1"/>
          </p:cNvSpPr>
          <p:nvPr>
            <p:ph type="ctrTitle"/>
          </p:nvPr>
        </p:nvSpPr>
        <p:spPr/>
        <p:txBody>
          <a:bodyPr/>
          <a:lstStyle/>
          <a:p>
            <a:r>
              <a:rPr lang="en-US" dirty="0"/>
              <a:t>MHS GENESIS Update</a:t>
            </a:r>
          </a:p>
        </p:txBody>
      </p:sp>
      <p:sp>
        <p:nvSpPr>
          <p:cNvPr id="3" name="Subtitle 2">
            <a:extLst>
              <a:ext uri="{FF2B5EF4-FFF2-40B4-BE49-F238E27FC236}">
                <a16:creationId xmlns:a16="http://schemas.microsoft.com/office/drawing/2014/main" id="{2AFFBF66-CA1C-1A39-35F0-D102902E854E}"/>
              </a:ext>
            </a:extLst>
          </p:cNvPr>
          <p:cNvSpPr>
            <a:spLocks noGrp="1"/>
          </p:cNvSpPr>
          <p:nvPr>
            <p:ph type="subTitle" idx="1"/>
          </p:nvPr>
        </p:nvSpPr>
        <p:spPr/>
        <p:txBody>
          <a:bodyPr/>
          <a:lstStyle/>
          <a:p>
            <a:r>
              <a:rPr lang="en-US" dirty="0"/>
              <a:t>R. Scott Holuby, PharmD, BCPS</a:t>
            </a:r>
          </a:p>
        </p:txBody>
      </p:sp>
    </p:spTree>
    <p:extLst>
      <p:ext uri="{BB962C8B-B14F-4D97-AF65-F5344CB8AC3E}">
        <p14:creationId xmlns:p14="http://schemas.microsoft.com/office/powerpoint/2010/main" val="18957244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780DE9-028E-1888-342D-947DF4DBA603}"/>
              </a:ext>
            </a:extLst>
          </p:cNvPr>
          <p:cNvSpPr>
            <a:spLocks noGrp="1"/>
          </p:cNvSpPr>
          <p:nvPr>
            <p:ph type="title"/>
          </p:nvPr>
        </p:nvSpPr>
        <p:spPr/>
        <p:txBody>
          <a:bodyPr/>
          <a:lstStyle/>
          <a:p>
            <a:r>
              <a:rPr lang="en-US" dirty="0"/>
              <a:t>Federal EHR Statistics</a:t>
            </a:r>
          </a:p>
        </p:txBody>
      </p:sp>
      <p:sp>
        <p:nvSpPr>
          <p:cNvPr id="4" name="Rectangle 3">
            <a:extLst>
              <a:ext uri="{FF2B5EF4-FFF2-40B4-BE49-F238E27FC236}">
                <a16:creationId xmlns:a16="http://schemas.microsoft.com/office/drawing/2014/main" id="{7499F714-D188-38C6-D671-CF43AF18FA4A}"/>
              </a:ext>
            </a:extLst>
          </p:cNvPr>
          <p:cNvSpPr txBox="1">
            <a:spLocks noGrp="1" noChangeArrowheads="1"/>
          </p:cNvSpPr>
          <p:nvPr>
            <p:ph idx="4294967295"/>
          </p:nvPr>
        </p:nvSpPr>
        <p:spPr>
          <a:xfrm>
            <a:off x="609600" y="1320800"/>
            <a:ext cx="10972800" cy="4368800"/>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buClr>
                <a:srgbClr val="921E30"/>
              </a:buClr>
            </a:pPr>
            <a:r>
              <a:rPr lang="en-US" altLang="en-US" dirty="0"/>
              <a:t>138 parent Military Treatment Facilities (3,628 DoD locations)</a:t>
            </a:r>
          </a:p>
          <a:p>
            <a:pPr lvl="1">
              <a:buClr>
                <a:srgbClr val="921E30"/>
              </a:buClr>
            </a:pPr>
            <a:r>
              <a:rPr lang="en-US" altLang="en-US" dirty="0"/>
              <a:t>FHCC (Great Lakes) – last DoD facility went live in March 2024; all DoD locations currently live</a:t>
            </a:r>
          </a:p>
          <a:p>
            <a:pPr>
              <a:buClr>
                <a:srgbClr val="921E30"/>
              </a:buClr>
            </a:pPr>
            <a:r>
              <a:rPr lang="en-US" altLang="en-US" dirty="0"/>
              <a:t>6 VA Medical Centers (25 associated clinics and 104 remove services)</a:t>
            </a:r>
          </a:p>
          <a:p>
            <a:pPr>
              <a:buClr>
                <a:srgbClr val="921E30"/>
              </a:buClr>
            </a:pPr>
            <a:r>
              <a:rPr lang="en-US" altLang="en-US" dirty="0"/>
              <a:t>109 US Coast Guard Sites</a:t>
            </a:r>
          </a:p>
          <a:p>
            <a:pPr>
              <a:buClr>
                <a:srgbClr val="921E30"/>
              </a:buClr>
            </a:pPr>
            <a:r>
              <a:rPr lang="en-US" altLang="en-US" dirty="0"/>
              <a:t>7 NOAA sites</a:t>
            </a:r>
          </a:p>
          <a:p>
            <a:pPr>
              <a:buClr>
                <a:srgbClr val="921E30"/>
              </a:buClr>
            </a:pPr>
            <a:r>
              <a:rPr lang="en-US" altLang="en-US" dirty="0"/>
              <a:t>207,000+ Federal EHR Users (clinicians, nurses, pharmacists, etc.)</a:t>
            </a:r>
          </a:p>
          <a:p>
            <a:pPr>
              <a:buClr>
                <a:srgbClr val="921E30"/>
              </a:buClr>
            </a:pPr>
            <a:r>
              <a:rPr lang="en-US" altLang="en-US" dirty="0"/>
              <a:t>9.6M+ unique patients currently in the Federal EHR</a:t>
            </a:r>
          </a:p>
        </p:txBody>
      </p:sp>
    </p:spTree>
    <p:extLst>
      <p:ext uri="{BB962C8B-B14F-4D97-AF65-F5344CB8AC3E}">
        <p14:creationId xmlns:p14="http://schemas.microsoft.com/office/powerpoint/2010/main" val="10221735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780DE9-028E-1888-342D-947DF4DBA603}"/>
              </a:ext>
            </a:extLst>
          </p:cNvPr>
          <p:cNvSpPr>
            <a:spLocks noGrp="1"/>
          </p:cNvSpPr>
          <p:nvPr>
            <p:ph type="title"/>
          </p:nvPr>
        </p:nvSpPr>
        <p:spPr/>
        <p:txBody>
          <a:bodyPr/>
          <a:lstStyle/>
          <a:p>
            <a:pPr>
              <a:buClr>
                <a:srgbClr val="921E30"/>
              </a:buClr>
            </a:pPr>
            <a:r>
              <a:rPr lang="en-US" altLang="en-US" dirty="0"/>
              <a:t>Recent Accomplishments</a:t>
            </a:r>
          </a:p>
        </p:txBody>
      </p:sp>
      <p:sp>
        <p:nvSpPr>
          <p:cNvPr id="6" name="Rectangle 3">
            <a:extLst>
              <a:ext uri="{FF2B5EF4-FFF2-40B4-BE49-F238E27FC236}">
                <a16:creationId xmlns:a16="http://schemas.microsoft.com/office/drawing/2014/main" id="{D8F2A0B1-6E68-696F-98F1-11D6F323AC54}"/>
              </a:ext>
            </a:extLst>
          </p:cNvPr>
          <p:cNvSpPr txBox="1">
            <a:spLocks noGrp="1" noChangeArrowheads="1"/>
          </p:cNvSpPr>
          <p:nvPr>
            <p:ph idx="4294967295"/>
          </p:nvPr>
        </p:nvSpPr>
        <p:spPr>
          <a:xfrm>
            <a:off x="609600" y="1320800"/>
            <a:ext cx="10972800" cy="4368800"/>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buClr>
                <a:srgbClr val="921E30"/>
              </a:buClr>
            </a:pPr>
            <a:r>
              <a:rPr lang="en-US" altLang="en-US" dirty="0"/>
              <a:t>IVR/Patient Portal refills</a:t>
            </a:r>
          </a:p>
          <a:p>
            <a:pPr lvl="1">
              <a:buClr>
                <a:srgbClr val="921E30"/>
              </a:buClr>
            </a:pPr>
            <a:r>
              <a:rPr lang="en-US" altLang="en-US" dirty="0"/>
              <a:t>Prescription pickup reminds, refill too soon capability and improved reporting</a:t>
            </a:r>
          </a:p>
          <a:p>
            <a:pPr>
              <a:buClr>
                <a:srgbClr val="921E30"/>
              </a:buClr>
            </a:pPr>
            <a:r>
              <a:rPr lang="en-US" altLang="en-US" dirty="0" err="1"/>
              <a:t>Floorstock</a:t>
            </a:r>
            <a:r>
              <a:rPr lang="en-US" altLang="en-US" dirty="0"/>
              <a:t> inventory location flexing </a:t>
            </a:r>
          </a:p>
          <a:p>
            <a:pPr lvl="1">
              <a:buClr>
                <a:srgbClr val="921E30"/>
              </a:buClr>
            </a:pPr>
            <a:r>
              <a:rPr lang="en-US" altLang="en-US" dirty="0"/>
              <a:t>Facilitates auto-verification</a:t>
            </a:r>
          </a:p>
          <a:p>
            <a:pPr>
              <a:buClr>
                <a:srgbClr val="921E30"/>
              </a:buClr>
            </a:pPr>
            <a:r>
              <a:rPr lang="en-US" dirty="0"/>
              <a:t>Duplicate medication checking enabled in PowerChart ordering </a:t>
            </a:r>
          </a:p>
          <a:p>
            <a:pPr lvl="1">
              <a:buClr>
                <a:srgbClr val="921E30"/>
              </a:buClr>
            </a:pPr>
            <a:r>
              <a:rPr lang="en-US" dirty="0"/>
              <a:t>Still suppressing duplicates in PowerPlans</a:t>
            </a:r>
            <a:endParaRPr lang="en-US" altLang="en-US" dirty="0"/>
          </a:p>
          <a:p>
            <a:pPr>
              <a:buClr>
                <a:srgbClr val="921E30"/>
              </a:buClr>
            </a:pPr>
            <a:r>
              <a:rPr lang="en-US" dirty="0"/>
              <a:t>Heparin PowerPlans optimized/standardized</a:t>
            </a:r>
          </a:p>
          <a:p>
            <a:pPr>
              <a:buClr>
                <a:srgbClr val="921E30"/>
              </a:buClr>
            </a:pPr>
            <a:r>
              <a:rPr lang="en-US" dirty="0"/>
              <a:t>Hepatic Dysfunction Alerts</a:t>
            </a:r>
            <a:endParaRPr lang="en-US" altLang="en-US" dirty="0"/>
          </a:p>
        </p:txBody>
      </p:sp>
    </p:spTree>
    <p:extLst>
      <p:ext uri="{BB962C8B-B14F-4D97-AF65-F5344CB8AC3E}">
        <p14:creationId xmlns:p14="http://schemas.microsoft.com/office/powerpoint/2010/main" val="14931789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1185157-2CA0-26A1-C4C2-3F1528CFBA88}"/>
              </a:ext>
            </a:extLst>
          </p:cNvPr>
          <p:cNvSpPr>
            <a:spLocks noGrp="1"/>
          </p:cNvSpPr>
          <p:nvPr>
            <p:ph type="title"/>
          </p:nvPr>
        </p:nvSpPr>
        <p:spPr/>
        <p:txBody>
          <a:bodyPr>
            <a:normAutofit/>
          </a:bodyPr>
          <a:lstStyle/>
          <a:p>
            <a:r>
              <a:rPr lang="en-US" altLang="en-US" dirty="0" err="1"/>
              <a:t>Floorstock</a:t>
            </a:r>
            <a:r>
              <a:rPr lang="en-US" altLang="en-US" dirty="0"/>
              <a:t> Inventory Location Flexing</a:t>
            </a:r>
            <a:endParaRPr lang="en-US" dirty="0"/>
          </a:p>
        </p:txBody>
      </p:sp>
      <p:pic>
        <p:nvPicPr>
          <p:cNvPr id="5" name="Content Placeholder 4">
            <a:extLst>
              <a:ext uri="{FF2B5EF4-FFF2-40B4-BE49-F238E27FC236}">
                <a16:creationId xmlns:a16="http://schemas.microsoft.com/office/drawing/2014/main" id="{A1FF1A9C-0557-B8FB-3D66-8886953F5BA8}"/>
              </a:ext>
            </a:extLst>
          </p:cNvPr>
          <p:cNvPicPr>
            <a:picLocks noGrp="1" noChangeAspect="1"/>
          </p:cNvPicPr>
          <p:nvPr>
            <p:ph idx="4294967295"/>
          </p:nvPr>
        </p:nvPicPr>
        <p:blipFill>
          <a:blip r:embed="rId3"/>
          <a:stretch>
            <a:fillRect/>
          </a:stretch>
        </p:blipFill>
        <p:spPr>
          <a:xfrm>
            <a:off x="3525328" y="1320800"/>
            <a:ext cx="4520241" cy="4828257"/>
          </a:xfrm>
        </p:spPr>
      </p:pic>
    </p:spTree>
    <p:extLst>
      <p:ext uri="{BB962C8B-B14F-4D97-AF65-F5344CB8AC3E}">
        <p14:creationId xmlns:p14="http://schemas.microsoft.com/office/powerpoint/2010/main" val="13805583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780DE9-028E-1888-342D-947DF4DBA603}"/>
              </a:ext>
            </a:extLst>
          </p:cNvPr>
          <p:cNvSpPr>
            <a:spLocks noGrp="1"/>
          </p:cNvSpPr>
          <p:nvPr>
            <p:ph type="title"/>
          </p:nvPr>
        </p:nvSpPr>
        <p:spPr/>
        <p:txBody>
          <a:bodyPr>
            <a:normAutofit/>
          </a:bodyPr>
          <a:lstStyle/>
          <a:p>
            <a:r>
              <a:rPr lang="en-US" dirty="0"/>
              <a:t>Hepatic Dysfunction Alert DRC Enhancement</a:t>
            </a:r>
          </a:p>
        </p:txBody>
      </p:sp>
      <p:sp>
        <p:nvSpPr>
          <p:cNvPr id="6" name="Rectangle 3">
            <a:extLst>
              <a:ext uri="{FF2B5EF4-FFF2-40B4-BE49-F238E27FC236}">
                <a16:creationId xmlns:a16="http://schemas.microsoft.com/office/drawing/2014/main" id="{D8F2A0B1-6E68-696F-98F1-11D6F323AC54}"/>
              </a:ext>
            </a:extLst>
          </p:cNvPr>
          <p:cNvSpPr txBox="1">
            <a:spLocks noGrp="1" noChangeArrowheads="1"/>
          </p:cNvSpPr>
          <p:nvPr>
            <p:ph idx="4294967295"/>
          </p:nvPr>
        </p:nvSpPr>
        <p:spPr>
          <a:xfrm>
            <a:off x="609600" y="1481348"/>
            <a:ext cx="10972800" cy="4368800"/>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buClr>
                <a:srgbClr val="921E30"/>
              </a:buClr>
            </a:pPr>
            <a:r>
              <a:rPr lang="en-US" dirty="0"/>
              <a:t>DRC content has native hepatic protocols built into it that helps identify the appropriate dosing for patients with diagnosed hepatic dysfunction. A new alert was created to help to further refine those protocols using updated criteria but also to provide lab values within the alert to help ordering providers further determine the level of hepatic dosing modifications that may or may not be required.</a:t>
            </a:r>
          </a:p>
          <a:p>
            <a:pPr>
              <a:buClr>
                <a:srgbClr val="921E30"/>
              </a:buClr>
            </a:pPr>
            <a:endParaRPr lang="en-US" dirty="0"/>
          </a:p>
          <a:p>
            <a:pPr>
              <a:buClr>
                <a:srgbClr val="921E30"/>
              </a:buClr>
            </a:pPr>
            <a:endParaRPr lang="en-US" altLang="en-US" dirty="0"/>
          </a:p>
        </p:txBody>
      </p:sp>
      <p:pic>
        <p:nvPicPr>
          <p:cNvPr id="3" name="Picture 2">
            <a:extLst>
              <a:ext uri="{FF2B5EF4-FFF2-40B4-BE49-F238E27FC236}">
                <a16:creationId xmlns:a16="http://schemas.microsoft.com/office/drawing/2014/main" id="{578B0E87-0865-DE1C-0B5D-EF88705B9AC0}"/>
              </a:ext>
            </a:extLst>
          </p:cNvPr>
          <p:cNvPicPr>
            <a:picLocks noChangeAspect="1"/>
          </p:cNvPicPr>
          <p:nvPr/>
        </p:nvPicPr>
        <p:blipFill>
          <a:blip r:embed="rId2"/>
          <a:stretch>
            <a:fillRect/>
          </a:stretch>
        </p:blipFill>
        <p:spPr>
          <a:xfrm>
            <a:off x="1158144" y="3028950"/>
            <a:ext cx="5359493" cy="3024441"/>
          </a:xfrm>
          <a:prstGeom prst="rect">
            <a:avLst/>
          </a:prstGeom>
        </p:spPr>
      </p:pic>
      <p:pic>
        <p:nvPicPr>
          <p:cNvPr id="4" name="Picture 3">
            <a:extLst>
              <a:ext uri="{FF2B5EF4-FFF2-40B4-BE49-F238E27FC236}">
                <a16:creationId xmlns:a16="http://schemas.microsoft.com/office/drawing/2014/main" id="{E5C83854-2F00-2693-81B7-FFCEA45C2F4A}"/>
              </a:ext>
            </a:extLst>
          </p:cNvPr>
          <p:cNvPicPr>
            <a:picLocks noChangeAspect="1"/>
          </p:cNvPicPr>
          <p:nvPr/>
        </p:nvPicPr>
        <p:blipFill>
          <a:blip r:embed="rId3"/>
          <a:stretch>
            <a:fillRect/>
          </a:stretch>
        </p:blipFill>
        <p:spPr>
          <a:xfrm>
            <a:off x="7401474" y="3028950"/>
            <a:ext cx="3772758" cy="3024441"/>
          </a:xfrm>
          <a:prstGeom prst="rect">
            <a:avLst/>
          </a:prstGeom>
        </p:spPr>
      </p:pic>
    </p:spTree>
    <p:extLst>
      <p:ext uri="{BB962C8B-B14F-4D97-AF65-F5344CB8AC3E}">
        <p14:creationId xmlns:p14="http://schemas.microsoft.com/office/powerpoint/2010/main" val="30965370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780DE9-028E-1888-342D-947DF4DBA603}"/>
              </a:ext>
            </a:extLst>
          </p:cNvPr>
          <p:cNvSpPr>
            <a:spLocks noGrp="1"/>
          </p:cNvSpPr>
          <p:nvPr>
            <p:ph type="title"/>
          </p:nvPr>
        </p:nvSpPr>
        <p:spPr/>
        <p:txBody>
          <a:bodyPr/>
          <a:lstStyle/>
          <a:p>
            <a:pPr>
              <a:buClr>
                <a:srgbClr val="921E30"/>
              </a:buClr>
            </a:pPr>
            <a:r>
              <a:rPr lang="en-US" altLang="en-US" dirty="0"/>
              <a:t>Current Projects</a:t>
            </a:r>
          </a:p>
        </p:txBody>
      </p:sp>
      <p:sp>
        <p:nvSpPr>
          <p:cNvPr id="6" name="Rectangle 3">
            <a:extLst>
              <a:ext uri="{FF2B5EF4-FFF2-40B4-BE49-F238E27FC236}">
                <a16:creationId xmlns:a16="http://schemas.microsoft.com/office/drawing/2014/main" id="{D8F2A0B1-6E68-696F-98F1-11D6F323AC54}"/>
              </a:ext>
            </a:extLst>
          </p:cNvPr>
          <p:cNvSpPr txBox="1">
            <a:spLocks noGrp="1" noChangeArrowheads="1"/>
          </p:cNvSpPr>
          <p:nvPr>
            <p:ph idx="4294967295"/>
          </p:nvPr>
        </p:nvSpPr>
        <p:spPr>
          <a:xfrm>
            <a:off x="465827" y="1464094"/>
            <a:ext cx="10972800" cy="4368800"/>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buClr>
                <a:srgbClr val="921E30"/>
              </a:buClr>
            </a:pPr>
            <a:r>
              <a:rPr lang="en-US" dirty="0"/>
              <a:t>PowerForms update for adult/ped/NICU parenteral nutrition (TPN/PPN)</a:t>
            </a:r>
          </a:p>
          <a:p>
            <a:pPr>
              <a:buClr>
                <a:srgbClr val="921E30"/>
              </a:buClr>
            </a:pPr>
            <a:r>
              <a:rPr lang="en-US" dirty="0"/>
              <a:t>Biosimilar optimization</a:t>
            </a:r>
          </a:p>
          <a:p>
            <a:pPr>
              <a:buClr>
                <a:srgbClr val="921E30"/>
              </a:buClr>
            </a:pPr>
            <a:r>
              <a:rPr lang="en-US" dirty="0"/>
              <a:t>IVIG/SC updates</a:t>
            </a:r>
          </a:p>
          <a:p>
            <a:pPr>
              <a:buClr>
                <a:srgbClr val="921E30"/>
              </a:buClr>
            </a:pPr>
            <a:r>
              <a:rPr lang="en-US" altLang="en-US" dirty="0"/>
              <a:t>Ongoing PowerPlan updates</a:t>
            </a:r>
          </a:p>
          <a:p>
            <a:pPr>
              <a:buClr>
                <a:srgbClr val="921E30"/>
              </a:buClr>
            </a:pPr>
            <a:r>
              <a:rPr lang="en-US" altLang="en-US" dirty="0"/>
              <a:t>Align continuous IV drips to Joint Commission requirements </a:t>
            </a:r>
          </a:p>
          <a:p>
            <a:pPr lvl="1">
              <a:buClr>
                <a:srgbClr val="921E30"/>
              </a:buClr>
            </a:pPr>
            <a:r>
              <a:rPr lang="en-US" altLang="en-US" dirty="0"/>
              <a:t>Titration parameters, order sentences, etc.</a:t>
            </a:r>
          </a:p>
        </p:txBody>
      </p:sp>
    </p:spTree>
    <p:extLst>
      <p:ext uri="{BB962C8B-B14F-4D97-AF65-F5344CB8AC3E}">
        <p14:creationId xmlns:p14="http://schemas.microsoft.com/office/powerpoint/2010/main" val="26953961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780DE9-028E-1888-342D-947DF4DBA603}"/>
              </a:ext>
            </a:extLst>
          </p:cNvPr>
          <p:cNvSpPr>
            <a:spLocks noGrp="1"/>
          </p:cNvSpPr>
          <p:nvPr>
            <p:ph type="title"/>
          </p:nvPr>
        </p:nvSpPr>
        <p:spPr/>
        <p:txBody>
          <a:bodyPr>
            <a:normAutofit fontScale="90000"/>
          </a:bodyPr>
          <a:lstStyle/>
          <a:p>
            <a:r>
              <a:rPr lang="en-US" altLang="en-US" dirty="0"/>
              <a:t>Future Enhancements/Projects</a:t>
            </a:r>
            <a:br>
              <a:rPr lang="en-US" altLang="en-US" dirty="0"/>
            </a:br>
            <a:endParaRPr lang="en-US" dirty="0"/>
          </a:p>
        </p:txBody>
      </p:sp>
      <p:sp>
        <p:nvSpPr>
          <p:cNvPr id="6" name="Rectangle 3">
            <a:extLst>
              <a:ext uri="{FF2B5EF4-FFF2-40B4-BE49-F238E27FC236}">
                <a16:creationId xmlns:a16="http://schemas.microsoft.com/office/drawing/2014/main" id="{D8F2A0B1-6E68-696F-98F1-11D6F323AC54}"/>
              </a:ext>
            </a:extLst>
          </p:cNvPr>
          <p:cNvSpPr txBox="1">
            <a:spLocks noGrp="1" noChangeArrowheads="1"/>
          </p:cNvSpPr>
          <p:nvPr>
            <p:ph idx="4294967295"/>
          </p:nvPr>
        </p:nvSpPr>
        <p:spPr>
          <a:xfrm>
            <a:off x="609600" y="1446842"/>
            <a:ext cx="10972800" cy="4368800"/>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buClr>
                <a:srgbClr val="921E30"/>
              </a:buClr>
            </a:pPr>
            <a:r>
              <a:rPr lang="en-US" dirty="0"/>
              <a:t>Update DKA PowerPlans</a:t>
            </a:r>
          </a:p>
          <a:p>
            <a:pPr>
              <a:buClr>
                <a:srgbClr val="921E30"/>
              </a:buClr>
            </a:pPr>
            <a:r>
              <a:rPr lang="en-US" dirty="0"/>
              <a:t>Align PCA orders with ASHP Standard Concentrations</a:t>
            </a:r>
          </a:p>
          <a:p>
            <a:pPr>
              <a:buClr>
                <a:srgbClr val="921E30"/>
              </a:buClr>
            </a:pPr>
            <a:r>
              <a:rPr lang="en-US" dirty="0"/>
              <a:t>Supply Chain mobile</a:t>
            </a:r>
          </a:p>
          <a:p>
            <a:pPr>
              <a:buClr>
                <a:srgbClr val="921E30"/>
              </a:buClr>
            </a:pPr>
            <a:r>
              <a:rPr lang="en-US" altLang="en-US" dirty="0"/>
              <a:t>3b functionality (Feb 2025)</a:t>
            </a:r>
          </a:p>
          <a:p>
            <a:pPr lvl="1">
              <a:buClr>
                <a:srgbClr val="921E30"/>
              </a:buClr>
            </a:pPr>
            <a:r>
              <a:rPr lang="en-US" altLang="en-US" dirty="0"/>
              <a:t>PRN indication; quantity per dose visible in MMR and writes back to PowerChart</a:t>
            </a:r>
          </a:p>
        </p:txBody>
      </p:sp>
    </p:spTree>
    <p:extLst>
      <p:ext uri="{BB962C8B-B14F-4D97-AF65-F5344CB8AC3E}">
        <p14:creationId xmlns:p14="http://schemas.microsoft.com/office/powerpoint/2010/main" val="34123947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75217CE-9C5B-ECD3-941F-62183A744E0D}"/>
              </a:ext>
            </a:extLst>
          </p:cNvPr>
          <p:cNvSpPr>
            <a:spLocks noGrp="1"/>
          </p:cNvSpPr>
          <p:nvPr>
            <p:ph type="title"/>
          </p:nvPr>
        </p:nvSpPr>
        <p:spPr/>
        <p:txBody>
          <a:bodyPr/>
          <a:lstStyle/>
          <a:p>
            <a:r>
              <a:rPr lang="en-US" dirty="0"/>
              <a:t>3b Functionality in MMR</a:t>
            </a:r>
          </a:p>
        </p:txBody>
      </p:sp>
      <p:pic>
        <p:nvPicPr>
          <p:cNvPr id="1026" name="Picture 2">
            <a:extLst>
              <a:ext uri="{FF2B5EF4-FFF2-40B4-BE49-F238E27FC236}">
                <a16:creationId xmlns:a16="http://schemas.microsoft.com/office/drawing/2014/main" id="{FA63105E-651A-A892-111B-F0DB52CC54B9}"/>
              </a:ext>
            </a:extLst>
          </p:cNvPr>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tretch>
            <a:fillRect/>
          </a:stretch>
        </p:blipFill>
        <p:spPr bwMode="auto">
          <a:xfrm>
            <a:off x="3709987" y="1498600"/>
            <a:ext cx="4772025" cy="4368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23369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a:xfrm>
            <a:off x="378941" y="1598141"/>
            <a:ext cx="11310551" cy="4415481"/>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buClr>
                <a:srgbClr val="921E30"/>
              </a:buClr>
            </a:pPr>
            <a:r>
              <a:rPr lang="en-US" altLang="en-US" dirty="0"/>
              <a:t>For DHA users, there are multiple ways to submit trouble ticket for MHS GENESIS issue</a:t>
            </a:r>
          </a:p>
          <a:p>
            <a:pPr lvl="1">
              <a:buClr>
                <a:srgbClr val="921E30"/>
              </a:buClr>
            </a:pPr>
            <a:r>
              <a:rPr lang="en-US" altLang="en-US" dirty="0"/>
              <a:t>Phone: </a:t>
            </a:r>
            <a:r>
              <a:rPr lang="en-US" altLang="en-US" b="1" u="sng" dirty="0"/>
              <a:t>work stoppage</a:t>
            </a:r>
            <a:r>
              <a:rPr lang="en-US" altLang="en-US" dirty="0"/>
              <a:t>, high priority tickets</a:t>
            </a:r>
          </a:p>
          <a:p>
            <a:pPr lvl="1">
              <a:buClr>
                <a:srgbClr val="921E30"/>
              </a:buClr>
            </a:pPr>
            <a:r>
              <a:rPr lang="en-US" altLang="en-US" dirty="0"/>
              <a:t>Global Service Center (</a:t>
            </a:r>
            <a:r>
              <a:rPr lang="en-US" altLang="en-US" dirty="0">
                <a:hlinkClick r:id="rId2"/>
              </a:rPr>
              <a:t>https://gsc.health.mil/portal/</a:t>
            </a:r>
            <a:r>
              <a:rPr lang="en-US" altLang="en-US" dirty="0"/>
              <a:t>): all other issues</a:t>
            </a:r>
          </a:p>
          <a:p>
            <a:pPr lvl="2">
              <a:buClr>
                <a:srgbClr val="921E30"/>
              </a:buClr>
            </a:pPr>
            <a:r>
              <a:rPr lang="en-US" altLang="en-US" dirty="0"/>
              <a:t>Service Catalog Request:</a:t>
            </a:r>
            <a:r>
              <a:rPr lang="en-US" b="0" i="0" dirty="0">
                <a:solidFill>
                  <a:srgbClr val="2E2E2E"/>
                </a:solidFill>
                <a:effectLst/>
                <a:latin typeface="SourceSansPro"/>
              </a:rPr>
              <a:t> </a:t>
            </a:r>
            <a:r>
              <a:rPr lang="en-US" b="0" i="0" dirty="0">
                <a:solidFill>
                  <a:srgbClr val="2E2E2E"/>
                </a:solidFill>
                <a:effectLst/>
              </a:rPr>
              <a:t>Add/Modify/Remove Drug File Entry in MHS GENESIS (bypasses triage)</a:t>
            </a:r>
            <a:r>
              <a:rPr lang="en-US" altLang="en-US" dirty="0"/>
              <a:t> </a:t>
            </a:r>
            <a:r>
              <a:rPr lang="en-US" altLang="en-US" dirty="0">
                <a:hlinkClick r:id="rId3"/>
              </a:rPr>
              <a:t>https://mhsservicehelpdesk.servicenowservices.health.mil/csm?id=sc_cat_item&amp;sys_id=c0be157fdb280590ca67340a3296195c&amp;sysparm_category=2a875d0d1b81e4909eeced3be54bcbbf&amp;catalog_id=-1</a:t>
            </a:r>
            <a:r>
              <a:rPr lang="en-US" altLang="en-US" dirty="0"/>
              <a:t> </a:t>
            </a:r>
          </a:p>
          <a:p>
            <a:pPr lvl="2">
              <a:buClr>
                <a:srgbClr val="921E30"/>
              </a:buClr>
            </a:pPr>
            <a:r>
              <a:rPr lang="en-US" altLang="en-US" dirty="0"/>
              <a:t>Submit case: low priority issues only (goes through triage)</a:t>
            </a:r>
          </a:p>
        </p:txBody>
      </p:sp>
      <p:sp>
        <p:nvSpPr>
          <p:cNvPr id="2" name="Title 1">
            <a:extLst>
              <a:ext uri="{FF2B5EF4-FFF2-40B4-BE49-F238E27FC236}">
                <a16:creationId xmlns:a16="http://schemas.microsoft.com/office/drawing/2014/main" id="{0FE7B151-E3FE-4F8D-A389-5ABEB2F47BE6}"/>
              </a:ext>
            </a:extLst>
          </p:cNvPr>
          <p:cNvSpPr>
            <a:spLocks noGrp="1"/>
          </p:cNvSpPr>
          <p:nvPr>
            <p:ph type="title"/>
          </p:nvPr>
        </p:nvSpPr>
        <p:spPr/>
        <p:txBody>
          <a:bodyPr/>
          <a:lstStyle/>
          <a:p>
            <a:r>
              <a:rPr lang="en-US" dirty="0"/>
              <a:t>Troubleshooting &amp; Ticket Submission</a:t>
            </a:r>
          </a:p>
        </p:txBody>
      </p:sp>
      <p:pic>
        <p:nvPicPr>
          <p:cNvPr id="7" name="Picture 6">
            <a:extLst>
              <a:ext uri="{FF2B5EF4-FFF2-40B4-BE49-F238E27FC236}">
                <a16:creationId xmlns:a16="http://schemas.microsoft.com/office/drawing/2014/main" id="{5D68C22D-B5F9-26B7-CFAE-B1EE8B919163}"/>
              </a:ext>
            </a:extLst>
          </p:cNvPr>
          <p:cNvPicPr>
            <a:picLocks noChangeAspect="1"/>
          </p:cNvPicPr>
          <p:nvPr/>
        </p:nvPicPr>
        <p:blipFill>
          <a:blip r:embed="rId4"/>
          <a:stretch>
            <a:fillRect/>
          </a:stretch>
        </p:blipFill>
        <p:spPr>
          <a:xfrm>
            <a:off x="3510643" y="3933222"/>
            <a:ext cx="5170714" cy="2209380"/>
          </a:xfrm>
          <a:prstGeom prst="rect">
            <a:avLst/>
          </a:prstGeom>
        </p:spPr>
      </p:pic>
    </p:spTree>
    <p:extLst>
      <p:ext uri="{BB962C8B-B14F-4D97-AF65-F5344CB8AC3E}">
        <p14:creationId xmlns:p14="http://schemas.microsoft.com/office/powerpoint/2010/main" val="25533959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E7B151-E3FE-4F8D-A389-5ABEB2F47BE6}"/>
              </a:ext>
            </a:extLst>
          </p:cNvPr>
          <p:cNvSpPr>
            <a:spLocks noGrp="1"/>
          </p:cNvSpPr>
          <p:nvPr>
            <p:ph type="title"/>
          </p:nvPr>
        </p:nvSpPr>
        <p:spPr/>
        <p:txBody>
          <a:bodyPr/>
          <a:lstStyle/>
          <a:p>
            <a:r>
              <a:rPr lang="en-US" dirty="0"/>
              <a:t>Service Catalog Ticket Submission</a:t>
            </a:r>
          </a:p>
        </p:txBody>
      </p:sp>
      <p:pic>
        <p:nvPicPr>
          <p:cNvPr id="5" name="Picture 4">
            <a:extLst>
              <a:ext uri="{FF2B5EF4-FFF2-40B4-BE49-F238E27FC236}">
                <a16:creationId xmlns:a16="http://schemas.microsoft.com/office/drawing/2014/main" id="{5D6A1AFC-8FB8-AFF1-13D4-003D623C0D11}"/>
              </a:ext>
            </a:extLst>
          </p:cNvPr>
          <p:cNvPicPr>
            <a:picLocks noChangeAspect="1"/>
          </p:cNvPicPr>
          <p:nvPr/>
        </p:nvPicPr>
        <p:blipFill>
          <a:blip r:embed="rId2"/>
          <a:stretch>
            <a:fillRect/>
          </a:stretch>
        </p:blipFill>
        <p:spPr>
          <a:xfrm>
            <a:off x="1454636" y="1358063"/>
            <a:ext cx="9169822" cy="4810708"/>
          </a:xfrm>
          <a:prstGeom prst="rect">
            <a:avLst/>
          </a:prstGeom>
        </p:spPr>
      </p:pic>
    </p:spTree>
    <p:extLst>
      <p:ext uri="{BB962C8B-B14F-4D97-AF65-F5344CB8AC3E}">
        <p14:creationId xmlns:p14="http://schemas.microsoft.com/office/powerpoint/2010/main" val="28556000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E7B151-E3FE-4F8D-A389-5ABEB2F47BE6}"/>
              </a:ext>
            </a:extLst>
          </p:cNvPr>
          <p:cNvSpPr>
            <a:spLocks noGrp="1"/>
          </p:cNvSpPr>
          <p:nvPr>
            <p:ph type="title"/>
          </p:nvPr>
        </p:nvSpPr>
        <p:spPr/>
        <p:txBody>
          <a:bodyPr/>
          <a:lstStyle/>
          <a:p>
            <a:r>
              <a:rPr lang="en-US" dirty="0"/>
              <a:t>Service Catalog Ticket Submission</a:t>
            </a:r>
          </a:p>
        </p:txBody>
      </p:sp>
      <p:pic>
        <p:nvPicPr>
          <p:cNvPr id="4" name="Picture 3">
            <a:extLst>
              <a:ext uri="{FF2B5EF4-FFF2-40B4-BE49-F238E27FC236}">
                <a16:creationId xmlns:a16="http://schemas.microsoft.com/office/drawing/2014/main" id="{FD0BBC23-7F91-C3E9-C72B-8E6534BE2354}"/>
              </a:ext>
            </a:extLst>
          </p:cNvPr>
          <p:cNvPicPr>
            <a:picLocks noChangeAspect="1"/>
          </p:cNvPicPr>
          <p:nvPr/>
        </p:nvPicPr>
        <p:blipFill>
          <a:blip r:embed="rId2"/>
          <a:stretch>
            <a:fillRect/>
          </a:stretch>
        </p:blipFill>
        <p:spPr>
          <a:xfrm>
            <a:off x="2970397" y="1332336"/>
            <a:ext cx="6251206" cy="4811289"/>
          </a:xfrm>
          <a:prstGeom prst="rect">
            <a:avLst/>
          </a:prstGeom>
        </p:spPr>
      </p:pic>
    </p:spTree>
    <p:extLst>
      <p:ext uri="{BB962C8B-B14F-4D97-AF65-F5344CB8AC3E}">
        <p14:creationId xmlns:p14="http://schemas.microsoft.com/office/powerpoint/2010/main" val="28045700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B6C9A-F1F2-6153-633A-B5EE82674786}"/>
              </a:ext>
            </a:extLst>
          </p:cNvPr>
          <p:cNvSpPr>
            <a:spLocks noGrp="1"/>
          </p:cNvSpPr>
          <p:nvPr>
            <p:ph type="title"/>
          </p:nvPr>
        </p:nvSpPr>
        <p:spPr/>
        <p:txBody>
          <a:bodyPr/>
          <a:lstStyle/>
          <a:p>
            <a:r>
              <a:rPr lang="en-US" dirty="0"/>
              <a:t>Case Ticket Submission</a:t>
            </a:r>
          </a:p>
        </p:txBody>
      </p:sp>
      <p:pic>
        <p:nvPicPr>
          <p:cNvPr id="4" name="Picture 3">
            <a:extLst>
              <a:ext uri="{FF2B5EF4-FFF2-40B4-BE49-F238E27FC236}">
                <a16:creationId xmlns:a16="http://schemas.microsoft.com/office/drawing/2014/main" id="{14DAFC33-3922-628B-F343-3BFD7F9E1368}"/>
              </a:ext>
            </a:extLst>
          </p:cNvPr>
          <p:cNvPicPr>
            <a:picLocks noChangeAspect="1"/>
          </p:cNvPicPr>
          <p:nvPr/>
        </p:nvPicPr>
        <p:blipFill>
          <a:blip r:embed="rId2"/>
          <a:stretch>
            <a:fillRect/>
          </a:stretch>
        </p:blipFill>
        <p:spPr>
          <a:xfrm>
            <a:off x="1559596" y="1386591"/>
            <a:ext cx="9072808" cy="4779969"/>
          </a:xfrm>
          <a:prstGeom prst="rect">
            <a:avLst/>
          </a:prstGeom>
        </p:spPr>
      </p:pic>
    </p:spTree>
    <p:extLst>
      <p:ext uri="{BB962C8B-B14F-4D97-AF65-F5344CB8AC3E}">
        <p14:creationId xmlns:p14="http://schemas.microsoft.com/office/powerpoint/2010/main" val="31952194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3E03A45-3587-B085-C1E1-3B924DB678FA}"/>
              </a:ext>
            </a:extLst>
          </p:cNvPr>
          <p:cNvSpPr>
            <a:spLocks noGrp="1"/>
          </p:cNvSpPr>
          <p:nvPr>
            <p:ph type="title"/>
          </p:nvPr>
        </p:nvSpPr>
        <p:spPr/>
        <p:txBody>
          <a:bodyPr/>
          <a:lstStyle/>
          <a:p>
            <a:r>
              <a:rPr lang="en-US" dirty="0"/>
              <a:t>Task Ticket Statistics</a:t>
            </a:r>
          </a:p>
        </p:txBody>
      </p:sp>
      <p:pic>
        <p:nvPicPr>
          <p:cNvPr id="7" name="Content Placeholder 6" descr="Chart, bar chart, histogram&#10;&#10;Description automatically generated">
            <a:extLst>
              <a:ext uri="{FF2B5EF4-FFF2-40B4-BE49-F238E27FC236}">
                <a16:creationId xmlns:a16="http://schemas.microsoft.com/office/drawing/2014/main" id="{EEC892D6-6349-BA13-1165-38E826A3515D}"/>
              </a:ext>
            </a:extLst>
          </p:cNvPr>
          <p:cNvPicPr>
            <a:picLocks noGrp="1" noChangeAspect="1"/>
          </p:cNvPicPr>
          <p:nvPr>
            <p:ph idx="4294967295"/>
          </p:nvPr>
        </p:nvPicPr>
        <p:blipFill>
          <a:blip r:embed="rId2"/>
          <a:stretch>
            <a:fillRect/>
          </a:stretch>
        </p:blipFill>
        <p:spPr>
          <a:xfrm>
            <a:off x="0" y="1498600"/>
            <a:ext cx="5826125" cy="4368800"/>
          </a:xfrm>
        </p:spPr>
      </p:pic>
      <p:pic>
        <p:nvPicPr>
          <p:cNvPr id="9" name="Picture 8">
            <a:extLst>
              <a:ext uri="{FF2B5EF4-FFF2-40B4-BE49-F238E27FC236}">
                <a16:creationId xmlns:a16="http://schemas.microsoft.com/office/drawing/2014/main" id="{71472452-2014-6D2E-FB70-0C8242128485}"/>
              </a:ext>
            </a:extLst>
          </p:cNvPr>
          <p:cNvPicPr>
            <a:picLocks noChangeAspect="1"/>
          </p:cNvPicPr>
          <p:nvPr/>
        </p:nvPicPr>
        <p:blipFill>
          <a:blip r:embed="rId3"/>
          <a:stretch>
            <a:fillRect/>
          </a:stretch>
        </p:blipFill>
        <p:spPr>
          <a:xfrm>
            <a:off x="6548098" y="1552575"/>
            <a:ext cx="4148477" cy="4124122"/>
          </a:xfrm>
          <a:prstGeom prst="rect">
            <a:avLst/>
          </a:prstGeom>
        </p:spPr>
      </p:pic>
      <p:sp>
        <p:nvSpPr>
          <p:cNvPr id="10" name="TextBox 9">
            <a:extLst>
              <a:ext uri="{FF2B5EF4-FFF2-40B4-BE49-F238E27FC236}">
                <a16:creationId xmlns:a16="http://schemas.microsoft.com/office/drawing/2014/main" id="{03143177-545B-A5F6-A91B-485DEEAE7949}"/>
              </a:ext>
            </a:extLst>
          </p:cNvPr>
          <p:cNvSpPr txBox="1"/>
          <p:nvPr/>
        </p:nvSpPr>
        <p:spPr>
          <a:xfrm>
            <a:off x="2595903" y="5657444"/>
            <a:ext cx="3048000" cy="369332"/>
          </a:xfrm>
          <a:prstGeom prst="rect">
            <a:avLst/>
          </a:prstGeom>
          <a:noFill/>
        </p:spPr>
        <p:txBody>
          <a:bodyPr wrap="square" rtlCol="0">
            <a:spAutoFit/>
          </a:bodyPr>
          <a:lstStyle/>
          <a:p>
            <a:r>
              <a:rPr lang="en-US" dirty="0"/>
              <a:t>*As of 30 September 2024</a:t>
            </a:r>
          </a:p>
        </p:txBody>
      </p:sp>
    </p:spTree>
    <p:extLst>
      <p:ext uri="{BB962C8B-B14F-4D97-AF65-F5344CB8AC3E}">
        <p14:creationId xmlns:p14="http://schemas.microsoft.com/office/powerpoint/2010/main" val="13253111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3E03A45-3587-B085-C1E1-3B924DB678FA}"/>
              </a:ext>
            </a:extLst>
          </p:cNvPr>
          <p:cNvSpPr>
            <a:spLocks noGrp="1"/>
          </p:cNvSpPr>
          <p:nvPr>
            <p:ph type="title"/>
          </p:nvPr>
        </p:nvSpPr>
        <p:spPr/>
        <p:txBody>
          <a:bodyPr/>
          <a:lstStyle/>
          <a:p>
            <a:r>
              <a:rPr lang="en-US" dirty="0"/>
              <a:t>Incident Ticket Statistics</a:t>
            </a:r>
          </a:p>
        </p:txBody>
      </p:sp>
      <p:pic>
        <p:nvPicPr>
          <p:cNvPr id="6" name="Content Placeholder 5" descr="Chart, histogram&#10;&#10;Description automatically generated">
            <a:extLst>
              <a:ext uri="{FF2B5EF4-FFF2-40B4-BE49-F238E27FC236}">
                <a16:creationId xmlns:a16="http://schemas.microsoft.com/office/drawing/2014/main" id="{8707E8C3-4138-13DC-89D9-F1EEBF970B22}"/>
              </a:ext>
            </a:extLst>
          </p:cNvPr>
          <p:cNvPicPr>
            <a:picLocks noGrp="1" noChangeAspect="1"/>
          </p:cNvPicPr>
          <p:nvPr>
            <p:ph idx="4294967295"/>
          </p:nvPr>
        </p:nvPicPr>
        <p:blipFill>
          <a:blip r:embed="rId2"/>
          <a:stretch>
            <a:fillRect/>
          </a:stretch>
        </p:blipFill>
        <p:spPr>
          <a:xfrm>
            <a:off x="0" y="1498600"/>
            <a:ext cx="5826125" cy="4368800"/>
          </a:xfrm>
        </p:spPr>
      </p:pic>
      <p:sp>
        <p:nvSpPr>
          <p:cNvPr id="10" name="TextBox 9">
            <a:extLst>
              <a:ext uri="{FF2B5EF4-FFF2-40B4-BE49-F238E27FC236}">
                <a16:creationId xmlns:a16="http://schemas.microsoft.com/office/drawing/2014/main" id="{03143177-545B-A5F6-A91B-485DEEAE7949}"/>
              </a:ext>
            </a:extLst>
          </p:cNvPr>
          <p:cNvSpPr txBox="1"/>
          <p:nvPr/>
        </p:nvSpPr>
        <p:spPr>
          <a:xfrm>
            <a:off x="2595903" y="5657444"/>
            <a:ext cx="3048000" cy="369332"/>
          </a:xfrm>
          <a:prstGeom prst="rect">
            <a:avLst/>
          </a:prstGeom>
          <a:noFill/>
        </p:spPr>
        <p:txBody>
          <a:bodyPr wrap="square" rtlCol="0">
            <a:spAutoFit/>
          </a:bodyPr>
          <a:lstStyle/>
          <a:p>
            <a:r>
              <a:rPr lang="en-US" dirty="0"/>
              <a:t>*As of 30 September 2024</a:t>
            </a:r>
          </a:p>
        </p:txBody>
      </p:sp>
      <p:pic>
        <p:nvPicPr>
          <p:cNvPr id="11" name="Picture 10">
            <a:extLst>
              <a:ext uri="{FF2B5EF4-FFF2-40B4-BE49-F238E27FC236}">
                <a16:creationId xmlns:a16="http://schemas.microsoft.com/office/drawing/2014/main" id="{C8B746CA-7E4B-7AD3-6020-3B3C94B460E1}"/>
              </a:ext>
            </a:extLst>
          </p:cNvPr>
          <p:cNvPicPr>
            <a:picLocks noChangeAspect="1"/>
          </p:cNvPicPr>
          <p:nvPr/>
        </p:nvPicPr>
        <p:blipFill>
          <a:blip r:embed="rId3"/>
          <a:stretch>
            <a:fillRect/>
          </a:stretch>
        </p:blipFill>
        <p:spPr>
          <a:xfrm>
            <a:off x="7047214" y="1457324"/>
            <a:ext cx="3721726" cy="4569452"/>
          </a:xfrm>
          <a:prstGeom prst="rect">
            <a:avLst/>
          </a:prstGeom>
        </p:spPr>
      </p:pic>
    </p:spTree>
    <p:extLst>
      <p:ext uri="{BB962C8B-B14F-4D97-AF65-F5344CB8AC3E}">
        <p14:creationId xmlns:p14="http://schemas.microsoft.com/office/powerpoint/2010/main" val="3500201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a:xfrm>
            <a:off x="378941" y="1598141"/>
            <a:ext cx="11310551" cy="4415481"/>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buClr>
                <a:srgbClr val="921E30"/>
              </a:buClr>
            </a:pPr>
            <a:r>
              <a:rPr lang="en-US" dirty="0">
                <a:solidFill>
                  <a:srgbClr val="000000"/>
                </a:solidFill>
                <a:latin typeface="Calibri" panose="020F0502020204030204" pitchFamily="34" charset="0"/>
                <a:ea typeface="Calibri" panose="020F0502020204030204" pitchFamily="34" charset="0"/>
              </a:rPr>
              <a:t>Pharmacy tipsheet page</a:t>
            </a:r>
          </a:p>
          <a:p>
            <a:pPr lvl="1">
              <a:buClr>
                <a:srgbClr val="921E30"/>
              </a:buClr>
            </a:pPr>
            <a:r>
              <a:rPr lang="en-US" dirty="0">
                <a:solidFill>
                  <a:srgbClr val="000000"/>
                </a:solidFill>
                <a:effectLst/>
                <a:latin typeface="Calibri" panose="020F0502020204030204" pitchFamily="34" charset="0"/>
                <a:ea typeface="Calibri" panose="020F0502020204030204" pitchFamily="34" charset="0"/>
                <a:hlinkClick r:id="rId2"/>
              </a:rPr>
              <a:t>https://info.health.mil/hco/pharmacy/IIB/TechSIG/Pages/MHSGenesisEP.aspx</a:t>
            </a:r>
            <a:r>
              <a:rPr lang="en-US" dirty="0">
                <a:solidFill>
                  <a:srgbClr val="000000"/>
                </a:solidFill>
                <a:effectLst/>
                <a:latin typeface="Calibri" panose="020F0502020204030204" pitchFamily="34" charset="0"/>
                <a:ea typeface="Calibri" panose="020F0502020204030204" pitchFamily="34" charset="0"/>
              </a:rPr>
              <a:t> </a:t>
            </a:r>
          </a:p>
          <a:p>
            <a:pPr>
              <a:buClr>
                <a:srgbClr val="921E30"/>
              </a:buClr>
            </a:pPr>
            <a:r>
              <a:rPr lang="en-US" sz="1800" dirty="0">
                <a:solidFill>
                  <a:srgbClr val="000000"/>
                </a:solidFill>
                <a:effectLst/>
                <a:latin typeface="Calibri" panose="020F0502020204030204" pitchFamily="34" charset="0"/>
                <a:ea typeface="Calibri" panose="020F0502020204030204" pitchFamily="34" charset="0"/>
              </a:rPr>
              <a:t>DoD </a:t>
            </a:r>
            <a:r>
              <a:rPr lang="en-US" sz="1800" dirty="0" err="1">
                <a:solidFill>
                  <a:srgbClr val="000000"/>
                </a:solidFill>
                <a:effectLst/>
                <a:latin typeface="Calibri" panose="020F0502020204030204" pitchFamily="34" charset="0"/>
                <a:ea typeface="Calibri" panose="020F0502020204030204" pitchFamily="34" charset="0"/>
              </a:rPr>
              <a:t>MilSuite</a:t>
            </a:r>
            <a:r>
              <a:rPr lang="en-US" sz="1800" dirty="0">
                <a:solidFill>
                  <a:srgbClr val="000000"/>
                </a:solidFill>
                <a:effectLst/>
                <a:latin typeface="Calibri" panose="020F0502020204030204" pitchFamily="34" charset="0"/>
                <a:ea typeface="Calibri" panose="020F0502020204030204" pitchFamily="34" charset="0"/>
              </a:rPr>
              <a:t> page</a:t>
            </a:r>
          </a:p>
          <a:p>
            <a:pPr lvl="1">
              <a:buClr>
                <a:srgbClr val="921E30"/>
              </a:buClr>
            </a:pPr>
            <a:r>
              <a:rPr lang="en-US" u="sng" dirty="0">
                <a:solidFill>
                  <a:srgbClr val="0563C1"/>
                </a:solidFill>
                <a:effectLst/>
                <a:latin typeface="Calibri" panose="020F0502020204030204" pitchFamily="34" charset="0"/>
                <a:ea typeface="Calibri" panose="020F0502020204030204" pitchFamily="34" charset="0"/>
                <a:hlinkClick r:id="rId3"/>
              </a:rPr>
              <a:t>https://www.milsuite.mil/book/community/spaces/mhs-genesis-mtf</a:t>
            </a:r>
            <a:endParaRPr lang="en-US" u="sng" dirty="0">
              <a:solidFill>
                <a:srgbClr val="0563C1"/>
              </a:solidFill>
              <a:effectLst/>
              <a:latin typeface="Calibri" panose="020F0502020204030204" pitchFamily="34" charset="0"/>
              <a:ea typeface="Calibri" panose="020F0502020204030204" pitchFamily="34" charset="0"/>
            </a:endParaRPr>
          </a:p>
          <a:p>
            <a:pPr>
              <a:buClr>
                <a:srgbClr val="921E30"/>
              </a:buClr>
            </a:pPr>
            <a:r>
              <a:rPr lang="en-US" altLang="en-US" dirty="0">
                <a:solidFill>
                  <a:schemeClr val="tx1"/>
                </a:solidFill>
                <a:latin typeface="Calibri" panose="020F0502020204030204" pitchFamily="34" charset="0"/>
                <a:ea typeface="Calibri" panose="020F0502020204030204" pitchFamily="34" charset="0"/>
              </a:rPr>
              <a:t>POD TEAMs Channels</a:t>
            </a:r>
          </a:p>
          <a:p>
            <a:pPr lvl="1">
              <a:buClr>
                <a:srgbClr val="921E30"/>
              </a:buClr>
            </a:pPr>
            <a:r>
              <a:rPr lang="en-US" altLang="en-US" dirty="0">
                <a:solidFill>
                  <a:schemeClr val="tx1"/>
                </a:solidFill>
                <a:latin typeface="Calibri" panose="020F0502020204030204" pitchFamily="34" charset="0"/>
                <a:ea typeface="Calibri" panose="020F0502020204030204" pitchFamily="34" charset="0"/>
              </a:rPr>
              <a:t>General</a:t>
            </a:r>
          </a:p>
          <a:p>
            <a:pPr lvl="1">
              <a:buClr>
                <a:srgbClr val="921E30"/>
              </a:buClr>
            </a:pPr>
            <a:r>
              <a:rPr lang="en-US" altLang="en-US" dirty="0">
                <a:solidFill>
                  <a:schemeClr val="tx1"/>
                </a:solidFill>
                <a:latin typeface="Calibri" panose="020F0502020204030204" pitchFamily="34" charset="0"/>
                <a:ea typeface="Calibri" panose="020F0502020204030204" pitchFamily="34" charset="0"/>
              </a:rPr>
              <a:t>Drug File &amp; Formulary Management</a:t>
            </a:r>
          </a:p>
          <a:p>
            <a:pPr lvl="1">
              <a:buClr>
                <a:srgbClr val="921E30"/>
              </a:buClr>
            </a:pPr>
            <a:r>
              <a:rPr lang="en-US" altLang="en-US" dirty="0">
                <a:solidFill>
                  <a:schemeClr val="tx1"/>
                </a:solidFill>
                <a:latin typeface="Calibri" panose="020F0502020204030204" pitchFamily="34" charset="0"/>
                <a:ea typeface="Calibri" panose="020F0502020204030204" pitchFamily="34" charset="0"/>
              </a:rPr>
              <a:t>Inpatient</a:t>
            </a:r>
          </a:p>
          <a:p>
            <a:pPr lvl="1">
              <a:buClr>
                <a:srgbClr val="921E30"/>
              </a:buClr>
            </a:pPr>
            <a:r>
              <a:rPr lang="en-US" altLang="en-US" dirty="0">
                <a:solidFill>
                  <a:schemeClr val="tx1"/>
                </a:solidFill>
                <a:latin typeface="Calibri" panose="020F0502020204030204" pitchFamily="34" charset="0"/>
                <a:ea typeface="Calibri" panose="020F0502020204030204" pitchFamily="34" charset="0"/>
              </a:rPr>
              <a:t>Outpatient</a:t>
            </a:r>
          </a:p>
          <a:p>
            <a:pPr lvl="1">
              <a:buClr>
                <a:srgbClr val="921E30"/>
              </a:buClr>
            </a:pPr>
            <a:r>
              <a:rPr lang="en-US" altLang="en-US" dirty="0">
                <a:solidFill>
                  <a:schemeClr val="tx1"/>
                </a:solidFill>
                <a:latin typeface="Calibri" panose="020F0502020204030204" pitchFamily="34" charset="0"/>
                <a:ea typeface="Calibri" panose="020F0502020204030204" pitchFamily="34" charset="0"/>
              </a:rPr>
              <a:t>Supply</a:t>
            </a:r>
          </a:p>
          <a:p>
            <a:pPr>
              <a:buClr>
                <a:srgbClr val="921E30"/>
              </a:buClr>
            </a:pPr>
            <a:r>
              <a:rPr lang="en-US" altLang="en-US" dirty="0">
                <a:solidFill>
                  <a:schemeClr val="tx1"/>
                </a:solidFill>
                <a:latin typeface="Calibri" panose="020F0502020204030204" pitchFamily="34" charset="0"/>
                <a:ea typeface="Calibri" panose="020F0502020204030204" pitchFamily="34" charset="0"/>
              </a:rPr>
              <a:t>Health Informatics End User Engagement (EUE) TEAMs Channel</a:t>
            </a:r>
            <a:r>
              <a:rPr lang="en-US" altLang="en-US" dirty="0"/>
              <a:t> </a:t>
            </a:r>
          </a:p>
        </p:txBody>
      </p:sp>
      <p:sp>
        <p:nvSpPr>
          <p:cNvPr id="2" name="Title 1">
            <a:extLst>
              <a:ext uri="{FF2B5EF4-FFF2-40B4-BE49-F238E27FC236}">
                <a16:creationId xmlns:a16="http://schemas.microsoft.com/office/drawing/2014/main" id="{0FE7B151-E3FE-4F8D-A389-5ABEB2F47BE6}"/>
              </a:ext>
            </a:extLst>
          </p:cNvPr>
          <p:cNvSpPr>
            <a:spLocks noGrp="1"/>
          </p:cNvSpPr>
          <p:nvPr>
            <p:ph type="title"/>
          </p:nvPr>
        </p:nvSpPr>
        <p:spPr/>
        <p:txBody>
          <a:bodyPr/>
          <a:lstStyle/>
          <a:p>
            <a:r>
              <a:rPr lang="en-US" dirty="0"/>
              <a:t>MHS GENESIS Troubleshooting</a:t>
            </a:r>
          </a:p>
        </p:txBody>
      </p:sp>
    </p:spTree>
    <p:extLst>
      <p:ext uri="{BB962C8B-B14F-4D97-AF65-F5344CB8AC3E}">
        <p14:creationId xmlns:p14="http://schemas.microsoft.com/office/powerpoint/2010/main" val="142671604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a:xfrm>
            <a:off x="385016" y="1598141"/>
            <a:ext cx="11320952" cy="4423718"/>
          </a:xfrm>
          <a:prstGeom prst="rect">
            <a:avLst/>
          </a:prstGeom>
        </p:spPr>
        <p:txBody>
          <a:bodyPr vert="horz" lIns="91440" tIns="45720" rIns="91440" bIns="45720" rtlCol="0">
            <a:normAutofit lnSpcReduction="1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buClr>
                <a:srgbClr val="921E30"/>
              </a:buClr>
            </a:pPr>
            <a:r>
              <a:rPr lang="en-US" altLang="en-US" sz="2000" dirty="0"/>
              <a:t>Question 1: Which of the following programs are centrally managed by DHA POD?</a:t>
            </a:r>
          </a:p>
          <a:p>
            <a:pPr marL="800100" lvl="1" indent="-342900">
              <a:buClr>
                <a:srgbClr val="921E30"/>
              </a:buClr>
              <a:buFont typeface="+mj-lt"/>
              <a:buAutoNum type="alphaUcPeriod"/>
            </a:pPr>
            <a:r>
              <a:rPr lang="en-US" altLang="en-US" sz="1800" dirty="0" err="1"/>
              <a:t>ScriptPro</a:t>
            </a:r>
            <a:r>
              <a:rPr lang="en-US" altLang="en-US" sz="1800" dirty="0"/>
              <a:t>, </a:t>
            </a:r>
            <a:r>
              <a:rPr lang="en-US" altLang="en-US" sz="1800" dirty="0" err="1"/>
              <a:t>ScriptCenter</a:t>
            </a:r>
            <a:r>
              <a:rPr lang="en-US" altLang="en-US" sz="1800" dirty="0"/>
              <a:t>, </a:t>
            </a:r>
            <a:r>
              <a:rPr lang="en-US" altLang="en-US" sz="1800" dirty="0" err="1"/>
              <a:t>NEXiA</a:t>
            </a:r>
            <a:r>
              <a:rPr lang="en-US" altLang="en-US" sz="1800" dirty="0"/>
              <a:t>, Pyxis</a:t>
            </a:r>
          </a:p>
          <a:p>
            <a:pPr marL="800100" lvl="1" indent="-342900">
              <a:buClr>
                <a:srgbClr val="921E30"/>
              </a:buClr>
              <a:buFont typeface="+mj-lt"/>
              <a:buAutoNum type="alphaUcPeriod"/>
            </a:pPr>
            <a:r>
              <a:rPr lang="en-US" altLang="en-US" sz="1800" dirty="0"/>
              <a:t>Q-Flow, MHS GENESIS, </a:t>
            </a:r>
            <a:r>
              <a:rPr lang="en-US" altLang="en-US" sz="1800" dirty="0" err="1"/>
              <a:t>RapidRx</a:t>
            </a:r>
            <a:r>
              <a:rPr lang="en-US" altLang="en-US" sz="1800" dirty="0"/>
              <a:t>(GSL), </a:t>
            </a:r>
            <a:r>
              <a:rPr lang="en-US" altLang="en-US" sz="1800" dirty="0" err="1"/>
              <a:t>Parata</a:t>
            </a:r>
            <a:endParaRPr lang="en-US" altLang="en-US" sz="1800" dirty="0"/>
          </a:p>
          <a:p>
            <a:pPr marL="800100" lvl="1" indent="-342900">
              <a:buClr>
                <a:srgbClr val="921E30"/>
              </a:buClr>
              <a:buFont typeface="+mj-lt"/>
              <a:buAutoNum type="alphaUcPeriod"/>
            </a:pPr>
            <a:r>
              <a:rPr lang="en-US" altLang="en-US" sz="1800" dirty="0" err="1"/>
              <a:t>Audiocare</a:t>
            </a:r>
            <a:r>
              <a:rPr lang="en-US" altLang="en-US" sz="1800" dirty="0"/>
              <a:t>, </a:t>
            </a:r>
            <a:r>
              <a:rPr lang="en-US" altLang="en-US" sz="1800" dirty="0" err="1"/>
              <a:t>RapidRx</a:t>
            </a:r>
            <a:r>
              <a:rPr lang="en-US" altLang="en-US" sz="1800" dirty="0"/>
              <a:t>, </a:t>
            </a:r>
            <a:r>
              <a:rPr lang="en-US" altLang="en-US" sz="1800" dirty="0" err="1"/>
              <a:t>Parata</a:t>
            </a:r>
            <a:r>
              <a:rPr lang="en-US" altLang="en-US" sz="1800" dirty="0"/>
              <a:t>, Q-Flow</a:t>
            </a:r>
          </a:p>
          <a:p>
            <a:pPr marL="800100" lvl="1" indent="-342900">
              <a:buClr>
                <a:srgbClr val="921E30"/>
              </a:buClr>
              <a:buFont typeface="+mj-lt"/>
              <a:buAutoNum type="alphaUcPeriod"/>
            </a:pPr>
            <a:r>
              <a:rPr lang="en-US" altLang="en-US" sz="1800" dirty="0"/>
              <a:t>Electronic Clinical Reference, </a:t>
            </a:r>
            <a:r>
              <a:rPr lang="en-US" altLang="en-US" sz="1800" dirty="0" err="1"/>
              <a:t>ScriptPro</a:t>
            </a:r>
            <a:r>
              <a:rPr lang="en-US" altLang="en-US" sz="1800" dirty="0"/>
              <a:t>, CII-Safe, </a:t>
            </a:r>
            <a:r>
              <a:rPr lang="en-US" altLang="en-US" sz="1800" dirty="0" err="1"/>
              <a:t>RapidRx</a:t>
            </a:r>
            <a:r>
              <a:rPr lang="en-US" altLang="en-US" sz="1800" dirty="0"/>
              <a:t> (GSL)</a:t>
            </a:r>
          </a:p>
          <a:p>
            <a:pPr>
              <a:buClr>
                <a:srgbClr val="921E30"/>
              </a:buClr>
            </a:pPr>
            <a:endParaRPr lang="en-US" altLang="en-US" sz="2000" dirty="0"/>
          </a:p>
          <a:p>
            <a:pPr>
              <a:buClr>
                <a:srgbClr val="921E30"/>
              </a:buClr>
            </a:pPr>
            <a:r>
              <a:rPr lang="en-US" altLang="en-US" sz="2000" dirty="0"/>
              <a:t>Question 2: What is the new web-based platform used to request medical equipment?</a:t>
            </a:r>
          </a:p>
          <a:p>
            <a:pPr marL="800100" lvl="1" indent="-342900">
              <a:buClr>
                <a:srgbClr val="921E30"/>
              </a:buClr>
              <a:buFont typeface="+mj-lt"/>
              <a:buAutoNum type="alphaUcPeriod"/>
            </a:pPr>
            <a:r>
              <a:rPr lang="en-US" altLang="en-US" sz="1800" dirty="0"/>
              <a:t>DMLSS</a:t>
            </a:r>
          </a:p>
          <a:p>
            <a:pPr marL="800100" lvl="1" indent="-342900">
              <a:buClr>
                <a:srgbClr val="921E30"/>
              </a:buClr>
              <a:buFont typeface="+mj-lt"/>
              <a:buAutoNum type="alphaUcPeriod"/>
            </a:pPr>
            <a:r>
              <a:rPr lang="en-US" altLang="en-US" sz="1800" dirty="0"/>
              <a:t>MHS GENESIS</a:t>
            </a:r>
          </a:p>
          <a:p>
            <a:pPr marL="800100" lvl="1" indent="-342900">
              <a:buClr>
                <a:srgbClr val="921E30"/>
              </a:buClr>
              <a:buFont typeface="+mj-lt"/>
              <a:buAutoNum type="alphaUcPeriod"/>
            </a:pPr>
            <a:r>
              <a:rPr lang="en-US" altLang="en-US" sz="1800" dirty="0"/>
              <a:t>LogiCole</a:t>
            </a:r>
          </a:p>
          <a:p>
            <a:pPr marL="800100" lvl="1" indent="-342900">
              <a:buClr>
                <a:srgbClr val="921E30"/>
              </a:buClr>
              <a:buFont typeface="+mj-lt"/>
              <a:buAutoNum type="alphaUcPeriod"/>
            </a:pPr>
            <a:r>
              <a:rPr lang="en-US" altLang="en-US" sz="1800" dirty="0" err="1"/>
              <a:t>Carepoint</a:t>
            </a:r>
            <a:endParaRPr lang="en-US" altLang="en-US" dirty="0"/>
          </a:p>
        </p:txBody>
      </p:sp>
      <p:sp>
        <p:nvSpPr>
          <p:cNvPr id="2" name="Title 1">
            <a:extLst>
              <a:ext uri="{FF2B5EF4-FFF2-40B4-BE49-F238E27FC236}">
                <a16:creationId xmlns:a16="http://schemas.microsoft.com/office/drawing/2014/main" id="{8F95C7BA-1245-489E-AC48-3CEA13FBAD95}"/>
              </a:ext>
            </a:extLst>
          </p:cNvPr>
          <p:cNvSpPr>
            <a:spLocks noGrp="1"/>
          </p:cNvSpPr>
          <p:nvPr>
            <p:ph type="title"/>
          </p:nvPr>
        </p:nvSpPr>
        <p:spPr/>
        <p:txBody>
          <a:bodyPr/>
          <a:lstStyle/>
          <a:p>
            <a:r>
              <a:rPr lang="en-US" dirty="0"/>
              <a:t>Post-Assessment Questions</a:t>
            </a:r>
          </a:p>
        </p:txBody>
      </p:sp>
      <p:sp>
        <p:nvSpPr>
          <p:cNvPr id="3" name="Oval 2">
            <a:extLst>
              <a:ext uri="{FF2B5EF4-FFF2-40B4-BE49-F238E27FC236}">
                <a16:creationId xmlns:a16="http://schemas.microsoft.com/office/drawing/2014/main" id="{8F97A0C6-4F75-690E-70C1-D5153DC5FD81}"/>
              </a:ext>
            </a:extLst>
          </p:cNvPr>
          <p:cNvSpPr/>
          <p:nvPr/>
        </p:nvSpPr>
        <p:spPr>
          <a:xfrm>
            <a:off x="803564" y="1981200"/>
            <a:ext cx="360218" cy="374073"/>
          </a:xfrm>
          <a:prstGeom prst="ellipse">
            <a:avLst/>
          </a:prstGeom>
          <a:noFill/>
          <a:ln w="28575"/>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7" name="Oval 6">
            <a:extLst>
              <a:ext uri="{FF2B5EF4-FFF2-40B4-BE49-F238E27FC236}">
                <a16:creationId xmlns:a16="http://schemas.microsoft.com/office/drawing/2014/main" id="{680EE5E1-701B-C46D-C905-DD058FBE7459}"/>
              </a:ext>
            </a:extLst>
          </p:cNvPr>
          <p:cNvSpPr/>
          <p:nvPr/>
        </p:nvSpPr>
        <p:spPr>
          <a:xfrm>
            <a:off x="831272" y="5010481"/>
            <a:ext cx="360218" cy="374073"/>
          </a:xfrm>
          <a:prstGeom prst="ellipse">
            <a:avLst/>
          </a:prstGeom>
          <a:noFill/>
          <a:ln w="28575"/>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4252297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a:xfrm>
            <a:off x="385016" y="1598141"/>
            <a:ext cx="11320952" cy="4423718"/>
          </a:xfrm>
          <a:prstGeom prst="rect">
            <a:avLst/>
          </a:prstGeom>
        </p:spPr>
        <p:txBody>
          <a:bodyPr vert="horz" lIns="91440" tIns="45720" rIns="91440" bIns="45720" rtlCol="0">
            <a:normAutofit fontScale="85000" lnSpcReduction="1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buClr>
                <a:srgbClr val="921E30"/>
              </a:buClr>
            </a:pPr>
            <a:r>
              <a:rPr lang="en-US" altLang="en-US" sz="2000" dirty="0"/>
              <a:t>Question 3: What is the first step in the process to relocate or remove any pharmacy automation equipment?</a:t>
            </a:r>
          </a:p>
          <a:p>
            <a:pPr marL="0" indent="0">
              <a:buClr>
                <a:srgbClr val="921E30"/>
              </a:buClr>
              <a:buNone/>
            </a:pPr>
            <a:r>
              <a:rPr lang="en-US" altLang="en-US" sz="1900" dirty="0"/>
              <a:t>	A. Coordinate with specific vendor to request a quote</a:t>
            </a:r>
          </a:p>
          <a:p>
            <a:pPr marL="0" indent="0">
              <a:buClr>
                <a:srgbClr val="921E30"/>
              </a:buClr>
              <a:buNone/>
            </a:pPr>
            <a:r>
              <a:rPr lang="en-US" altLang="en-US" sz="1900" dirty="0"/>
              <a:t>	B. Communicate with DHA POD IIB team</a:t>
            </a:r>
          </a:p>
          <a:p>
            <a:pPr marL="0" indent="0">
              <a:buClr>
                <a:srgbClr val="921E30"/>
              </a:buClr>
              <a:buNone/>
            </a:pPr>
            <a:r>
              <a:rPr lang="en-US" altLang="en-US" sz="1900" dirty="0"/>
              <a:t>	C. Contact local medical logistics</a:t>
            </a:r>
          </a:p>
          <a:p>
            <a:pPr marL="0" indent="0">
              <a:buClr>
                <a:srgbClr val="921E30"/>
              </a:buClr>
              <a:buNone/>
            </a:pPr>
            <a:r>
              <a:rPr lang="en-US" altLang="en-US" sz="1900" dirty="0"/>
              <a:t>	D. Communicate with pharmacy chief and DHA Pharmacy Consultant</a:t>
            </a:r>
          </a:p>
          <a:p>
            <a:pPr marL="0" indent="0">
              <a:buClr>
                <a:srgbClr val="921E30"/>
              </a:buClr>
              <a:buNone/>
            </a:pPr>
            <a:endParaRPr lang="en-US" altLang="en-US" sz="2000" dirty="0"/>
          </a:p>
          <a:p>
            <a:pPr>
              <a:buClr>
                <a:srgbClr val="921E30"/>
              </a:buClr>
            </a:pPr>
            <a:r>
              <a:rPr lang="en-US" altLang="en-US" sz="2000" dirty="0"/>
              <a:t>Question 4: You recently purchased generic lisinopril from </a:t>
            </a:r>
            <a:r>
              <a:rPr lang="en-US" altLang="en-US" sz="2000" dirty="0" err="1"/>
              <a:t>Viona</a:t>
            </a:r>
            <a:r>
              <a:rPr lang="en-US" altLang="en-US" sz="2000" dirty="0"/>
              <a:t> Pharmaceuticals.  You tried to flex on the NDC using the retail flexing utility, but it is not listed.  What is the best and quickest way to have your NDC added into the MHS GENESIS drug file?</a:t>
            </a:r>
          </a:p>
          <a:p>
            <a:pPr marL="800100" lvl="1" indent="-342900">
              <a:buClr>
                <a:srgbClr val="921E30"/>
              </a:buClr>
              <a:buFont typeface="+mj-lt"/>
              <a:buAutoNum type="alphaUcPeriod"/>
            </a:pPr>
            <a:r>
              <a:rPr lang="en-US" altLang="en-US" sz="1900" dirty="0"/>
              <a:t>Call the GSC and request a high priority ticket</a:t>
            </a:r>
          </a:p>
          <a:p>
            <a:pPr marL="800100" lvl="1" indent="-342900">
              <a:buClr>
                <a:srgbClr val="921E30"/>
              </a:buClr>
              <a:buFont typeface="+mj-lt"/>
              <a:buAutoNum type="alphaUcPeriod"/>
            </a:pPr>
            <a:r>
              <a:rPr lang="en-US" altLang="en-US" sz="1900" dirty="0"/>
              <a:t>Submit a regular case through the Global Service Center website</a:t>
            </a:r>
          </a:p>
          <a:p>
            <a:pPr marL="800100" lvl="1" indent="-342900">
              <a:buClr>
                <a:srgbClr val="921E30"/>
              </a:buClr>
              <a:buFont typeface="+mj-lt"/>
              <a:buAutoNum type="alphaUcPeriod"/>
            </a:pPr>
            <a:r>
              <a:rPr lang="en-US" altLang="en-US" sz="1900" dirty="0"/>
              <a:t>Submit a Service Catalog request via the GSC portal to “Add/Modify/Remove Medication NDC”</a:t>
            </a:r>
          </a:p>
          <a:p>
            <a:pPr marL="800100" lvl="1" indent="-342900">
              <a:buClr>
                <a:srgbClr val="921E30"/>
              </a:buClr>
              <a:buFont typeface="+mj-lt"/>
              <a:buAutoNum type="alphaUcPeriod"/>
            </a:pPr>
            <a:r>
              <a:rPr lang="en-US" altLang="en-US" sz="1900" dirty="0"/>
              <a:t>Contact the Formulary Management Branch directly and ask them to do it</a:t>
            </a:r>
          </a:p>
        </p:txBody>
      </p:sp>
      <p:sp>
        <p:nvSpPr>
          <p:cNvPr id="2" name="Title 1">
            <a:extLst>
              <a:ext uri="{FF2B5EF4-FFF2-40B4-BE49-F238E27FC236}">
                <a16:creationId xmlns:a16="http://schemas.microsoft.com/office/drawing/2014/main" id="{8F95C7BA-1245-489E-AC48-3CEA13FBAD95}"/>
              </a:ext>
            </a:extLst>
          </p:cNvPr>
          <p:cNvSpPr>
            <a:spLocks noGrp="1"/>
          </p:cNvSpPr>
          <p:nvPr>
            <p:ph type="title"/>
          </p:nvPr>
        </p:nvSpPr>
        <p:spPr/>
        <p:txBody>
          <a:bodyPr/>
          <a:lstStyle/>
          <a:p>
            <a:r>
              <a:rPr lang="en-US" dirty="0"/>
              <a:t>Post-Assessment Questions</a:t>
            </a:r>
          </a:p>
        </p:txBody>
      </p:sp>
      <p:sp>
        <p:nvSpPr>
          <p:cNvPr id="3" name="Oval 2">
            <a:extLst>
              <a:ext uri="{FF2B5EF4-FFF2-40B4-BE49-F238E27FC236}">
                <a16:creationId xmlns:a16="http://schemas.microsoft.com/office/drawing/2014/main" id="{7EA38E58-59ED-A35A-4642-AD804DAC6B87}"/>
              </a:ext>
            </a:extLst>
          </p:cNvPr>
          <p:cNvSpPr/>
          <p:nvPr/>
        </p:nvSpPr>
        <p:spPr>
          <a:xfrm>
            <a:off x="831273" y="5259859"/>
            <a:ext cx="360218" cy="374073"/>
          </a:xfrm>
          <a:prstGeom prst="ellipse">
            <a:avLst/>
          </a:prstGeom>
          <a:noFill/>
          <a:ln w="28575"/>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5" name="Oval 4">
            <a:extLst>
              <a:ext uri="{FF2B5EF4-FFF2-40B4-BE49-F238E27FC236}">
                <a16:creationId xmlns:a16="http://schemas.microsoft.com/office/drawing/2014/main" id="{657ADD9B-E544-E70E-AFEA-28B694E662FC}"/>
              </a:ext>
            </a:extLst>
          </p:cNvPr>
          <p:cNvSpPr/>
          <p:nvPr/>
        </p:nvSpPr>
        <p:spPr>
          <a:xfrm>
            <a:off x="831273" y="2281132"/>
            <a:ext cx="360218" cy="374073"/>
          </a:xfrm>
          <a:prstGeom prst="ellipse">
            <a:avLst/>
          </a:prstGeom>
          <a:noFill/>
          <a:ln w="28575"/>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645650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CA23A0-974C-4FFD-B474-07F5095808B6}"/>
              </a:ext>
            </a:extLst>
          </p:cNvPr>
          <p:cNvSpPr>
            <a:spLocks noGrp="1"/>
          </p:cNvSpPr>
          <p:nvPr>
            <p:ph type="title"/>
          </p:nvPr>
        </p:nvSpPr>
        <p:spPr/>
        <p:txBody>
          <a:bodyPr/>
          <a:lstStyle/>
          <a:p>
            <a:r>
              <a:rPr lang="en-US" dirty="0"/>
              <a:t>Final Thoughts</a:t>
            </a:r>
          </a:p>
        </p:txBody>
      </p:sp>
      <p:sp>
        <p:nvSpPr>
          <p:cNvPr id="4" name="Content Placeholder 2"/>
          <p:cNvSpPr>
            <a:spLocks noGrp="1"/>
          </p:cNvSpPr>
          <p:nvPr>
            <p:ph idx="4294967295"/>
          </p:nvPr>
        </p:nvSpPr>
        <p:spPr>
          <a:xfrm>
            <a:off x="483079" y="1498600"/>
            <a:ext cx="10972800" cy="4368800"/>
          </a:xfrm>
        </p:spPr>
        <p:txBody>
          <a:bodyPr/>
          <a:lstStyle/>
          <a:p>
            <a:pPr marL="0" indent="0">
              <a:buClr>
                <a:srgbClr val="921E30"/>
              </a:buClr>
              <a:buNone/>
            </a:pPr>
            <a:r>
              <a:rPr lang="en-US" altLang="en-US" sz="2400" dirty="0"/>
              <a:t>1. Consider your impact to the Enterprise </a:t>
            </a:r>
          </a:p>
          <a:p>
            <a:pPr marL="0" indent="0">
              <a:buClr>
                <a:srgbClr val="921E30"/>
              </a:buClr>
              <a:buNone/>
            </a:pPr>
            <a:r>
              <a:rPr lang="en-US" altLang="en-US" sz="2400" dirty="0"/>
              <a:t>	a. All pharmacy equipment requests must route through POD</a:t>
            </a:r>
          </a:p>
          <a:p>
            <a:pPr marL="0" indent="0">
              <a:buClr>
                <a:srgbClr val="921E30"/>
              </a:buClr>
              <a:buNone/>
            </a:pPr>
            <a:r>
              <a:rPr lang="en-US" altLang="en-US" sz="2400" dirty="0"/>
              <a:t>	b. DO NOT remove or relocate equipment without first notifying POD</a:t>
            </a:r>
          </a:p>
          <a:p>
            <a:pPr marL="0" indent="0">
              <a:buClr>
                <a:srgbClr val="921E30"/>
              </a:buClr>
              <a:buNone/>
            </a:pPr>
            <a:endParaRPr lang="en-US" altLang="en-US" sz="2400" dirty="0"/>
          </a:p>
          <a:p>
            <a:pPr marL="0" indent="0">
              <a:buClr>
                <a:srgbClr val="921E30"/>
              </a:buClr>
              <a:buNone/>
            </a:pPr>
            <a:r>
              <a:rPr lang="en-US" altLang="en-US" sz="2400" dirty="0"/>
              <a:t>2. Utilize resources and references on Pharmacy </a:t>
            </a:r>
            <a:r>
              <a:rPr lang="en-US" altLang="en-US" sz="2400" dirty="0" err="1"/>
              <a:t>Sharepoint</a:t>
            </a:r>
            <a:r>
              <a:rPr lang="en-US" altLang="en-US" sz="2400" dirty="0"/>
              <a:t> for acquisition information</a:t>
            </a:r>
          </a:p>
          <a:p>
            <a:pPr marL="0" indent="0">
              <a:buClr>
                <a:srgbClr val="921E30"/>
              </a:buClr>
              <a:buNone/>
            </a:pPr>
            <a:endParaRPr lang="en-US" altLang="en-US" sz="2400" dirty="0"/>
          </a:p>
          <a:p>
            <a:pPr marL="0" indent="0">
              <a:buClr>
                <a:srgbClr val="921E30"/>
              </a:buClr>
              <a:buNone/>
            </a:pPr>
            <a:r>
              <a:rPr lang="en-US" altLang="en-US" sz="2400" dirty="0"/>
              <a:t>3. Utilize available tools for troubleshooting MHS GENESIS issues and submit tickets correctly to facilitate timely resolution</a:t>
            </a:r>
          </a:p>
          <a:p>
            <a:pPr>
              <a:buClr>
                <a:srgbClr val="921E30"/>
              </a:buClr>
            </a:pPr>
            <a:endParaRPr lang="en-US" altLang="en-US" sz="2400" dirty="0"/>
          </a:p>
        </p:txBody>
      </p:sp>
    </p:spTree>
    <p:extLst>
      <p:ext uri="{BB962C8B-B14F-4D97-AF65-F5344CB8AC3E}">
        <p14:creationId xmlns:p14="http://schemas.microsoft.com/office/powerpoint/2010/main" val="255009987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ChangeArrowheads="1"/>
          </p:cNvSpPr>
          <p:nvPr>
            <p:ph type="ctrTitle"/>
          </p:nvPr>
        </p:nvSpPr>
        <p:spPr>
          <a:xfrm>
            <a:off x="-1" y="3007503"/>
            <a:ext cx="12191999" cy="1143000"/>
          </a:xfrm>
        </p:spPr>
        <p:txBody>
          <a:bodyPr/>
          <a:lstStyle/>
          <a:p>
            <a:pPr eaLnBrk="1" hangingPunct="1"/>
            <a:r>
              <a:rPr lang="en-US" altLang="en-US" sz="5400" dirty="0"/>
              <a:t>Closing Remarks</a:t>
            </a:r>
            <a:endParaRPr lang="en-US" altLang="en-US" dirty="0"/>
          </a:p>
        </p:txBody>
      </p:sp>
      <p:sp>
        <p:nvSpPr>
          <p:cNvPr id="4" name="Rectangle 3"/>
          <p:cNvSpPr>
            <a:spLocks noGrp="1" noChangeArrowheads="1"/>
          </p:cNvSpPr>
          <p:nvPr>
            <p:ph type="subTitle" idx="1"/>
          </p:nvPr>
        </p:nvSpPr>
        <p:spPr>
          <a:xfrm>
            <a:off x="1" y="4150503"/>
            <a:ext cx="12191999" cy="2721415"/>
          </a:xfrm>
        </p:spPr>
        <p:txBody>
          <a:bodyPr>
            <a:normAutofit/>
          </a:bodyPr>
          <a:lstStyle/>
          <a:p>
            <a:pPr eaLnBrk="1" hangingPunct="1">
              <a:buFont typeface="Times" panose="02020603050405020304" pitchFamily="18" charset="0"/>
              <a:buNone/>
            </a:pPr>
            <a:r>
              <a:rPr lang="en-US" altLang="en-US" sz="2800" dirty="0"/>
              <a:t>LTC Kenesha Pace, PharmD, BCPS (</a:t>
            </a:r>
            <a:r>
              <a:rPr lang="en-US" altLang="en-US" sz="2800" dirty="0">
                <a:hlinkClick r:id="rId2"/>
              </a:rPr>
              <a:t>kenesha.d.pace.mil@health.mil</a:t>
            </a:r>
            <a:r>
              <a:rPr lang="en-US" altLang="en-US" sz="2800" dirty="0"/>
              <a:t>)</a:t>
            </a:r>
          </a:p>
          <a:p>
            <a:pPr eaLnBrk="1" hangingPunct="1">
              <a:buFont typeface="Times" panose="02020603050405020304" pitchFamily="18" charset="0"/>
              <a:buNone/>
            </a:pPr>
            <a:r>
              <a:rPr lang="en-US" altLang="en-US" sz="2800" dirty="0"/>
              <a:t> R. Scott Holuby, PharmD, BCPS (</a:t>
            </a:r>
            <a:r>
              <a:rPr lang="en-US" altLang="en-US" sz="2800" dirty="0">
                <a:hlinkClick r:id="rId3"/>
              </a:rPr>
              <a:t>Ronnie.s.Holuby.civ@health.mil</a:t>
            </a:r>
            <a:r>
              <a:rPr lang="en-US" altLang="en-US" sz="2800" dirty="0"/>
              <a:t>)</a:t>
            </a:r>
          </a:p>
          <a:p>
            <a:pPr eaLnBrk="1" hangingPunct="1">
              <a:buFont typeface="Times" panose="02020603050405020304" pitchFamily="18" charset="0"/>
              <a:buNone/>
            </a:pPr>
            <a:r>
              <a:rPr lang="en-US" altLang="en-US" sz="2800" dirty="0"/>
              <a:t>DHA POD, Informatics Integration Branch</a:t>
            </a:r>
          </a:p>
        </p:txBody>
      </p:sp>
    </p:spTree>
    <p:extLst>
      <p:ext uri="{BB962C8B-B14F-4D97-AF65-F5344CB8AC3E}">
        <p14:creationId xmlns:p14="http://schemas.microsoft.com/office/powerpoint/2010/main" val="3701897907"/>
      </p:ext>
    </p:extLst>
  </p:cSld>
  <p:clrMapOvr>
    <a:masterClrMapping/>
  </p:clrMapOvr>
</p:sld>
</file>

<file path=ppt/theme/theme1.xml><?xml version="1.0" encoding="utf-8"?>
<a:theme xmlns:a="http://schemas.openxmlformats.org/drawingml/2006/main" name="1_Office Theme">
  <a:themeElements>
    <a:clrScheme name="Custom 2">
      <a:dk1>
        <a:srgbClr val="283446"/>
      </a:dk1>
      <a:lt1>
        <a:sysClr val="window" lastClr="FFFFFF"/>
      </a:lt1>
      <a:dk2>
        <a:srgbClr val="3D4D69"/>
      </a:dk2>
      <a:lt2>
        <a:srgbClr val="BFC6D4"/>
      </a:lt2>
      <a:accent1>
        <a:srgbClr val="582831"/>
      </a:accent1>
      <a:accent2>
        <a:srgbClr val="6C82A7"/>
      </a:accent2>
      <a:accent3>
        <a:srgbClr val="283446"/>
      </a:accent3>
      <a:accent4>
        <a:srgbClr val="3D4D69"/>
      </a:accent4>
      <a:accent5>
        <a:srgbClr val="C4BD97"/>
      </a:accent5>
      <a:accent6>
        <a:srgbClr val="BFC6D4"/>
      </a:accent6>
      <a:hlink>
        <a:srgbClr val="0000FF"/>
      </a:hlink>
      <a:folHlink>
        <a:srgbClr val="800080"/>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DHA PPT Template - 230413  -  Read-Only" id="{D5105C85-9088-4D73-AA5C-8560A67D6058}" vid="{A033901E-8C03-4564-9FC2-ABE64E54FD7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2132</TotalTime>
  <Words>3490</Words>
  <Application>Microsoft Office PowerPoint</Application>
  <PresentationFormat>Widescreen</PresentationFormat>
  <Paragraphs>465</Paragraphs>
  <Slides>39</Slides>
  <Notes>14</Notes>
  <HiddenSlides>1</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39</vt:i4>
      </vt:variant>
    </vt:vector>
  </HeadingPairs>
  <TitlesOfParts>
    <vt:vector size="53" baseType="lpstr">
      <vt:lpstr>Aptos</vt:lpstr>
      <vt:lpstr>Arial</vt:lpstr>
      <vt:lpstr>Calibri</vt:lpstr>
      <vt:lpstr>Franklin Gothic Book</vt:lpstr>
      <vt:lpstr>Franklin Gothic Medium</vt:lpstr>
      <vt:lpstr>Garamond</vt:lpstr>
      <vt:lpstr>ITC Franklin Gothic LT Book Con</vt:lpstr>
      <vt:lpstr>ITCFranklinGothic LT Pro CnBk</vt:lpstr>
      <vt:lpstr>SourceSansPro</vt:lpstr>
      <vt:lpstr>Symbol</vt:lpstr>
      <vt:lpstr>Times</vt:lpstr>
      <vt:lpstr>Wingdings</vt:lpstr>
      <vt:lpstr>Wingdings 3</vt:lpstr>
      <vt:lpstr>1_Office Theme</vt:lpstr>
      <vt:lpstr>Updates in DHA Pharmacy Informatics</vt:lpstr>
      <vt:lpstr>Disclosure</vt:lpstr>
      <vt:lpstr>Learning Objectives</vt:lpstr>
      <vt:lpstr>Pre-Assessment Questions</vt:lpstr>
      <vt:lpstr>Pre-Assessment Questions</vt:lpstr>
      <vt:lpstr>Pre-Assessment Questions</vt:lpstr>
      <vt:lpstr>Pre-Assessment Questions</vt:lpstr>
      <vt:lpstr>Program Management and DHA Strategic Plan</vt:lpstr>
      <vt:lpstr>Centrally Managed Pharmacy Operations Division (POD) Automation Programs**</vt:lpstr>
      <vt:lpstr>POD By the Numbers**</vt:lpstr>
      <vt:lpstr>Centralized Portfolios (non-POD)**</vt:lpstr>
      <vt:lpstr>Equipment Acquisition - Requirements</vt:lpstr>
      <vt:lpstr>Fiscal Year Equipment Request Process</vt:lpstr>
      <vt:lpstr>Pharmacy Equipment Acquisition - Process</vt:lpstr>
      <vt:lpstr>PowerPoint Presentation</vt:lpstr>
      <vt:lpstr>Ordering Guides**</vt:lpstr>
      <vt:lpstr>Equipment Turn-In</vt:lpstr>
      <vt:lpstr>Current Projects</vt:lpstr>
      <vt:lpstr>Future Initiatives</vt:lpstr>
      <vt:lpstr>Resources</vt:lpstr>
      <vt:lpstr>MHS GENESIS Update</vt:lpstr>
      <vt:lpstr>Federal EHR Statistics</vt:lpstr>
      <vt:lpstr>Recent Accomplishments</vt:lpstr>
      <vt:lpstr>Floorstock Inventory Location Flexing</vt:lpstr>
      <vt:lpstr>Hepatic Dysfunction Alert DRC Enhancement</vt:lpstr>
      <vt:lpstr>Current Projects</vt:lpstr>
      <vt:lpstr>Future Enhancements/Projects </vt:lpstr>
      <vt:lpstr>3b Functionality in MMR</vt:lpstr>
      <vt:lpstr>Troubleshooting &amp; Ticket Submission</vt:lpstr>
      <vt:lpstr>Service Catalog Ticket Submission</vt:lpstr>
      <vt:lpstr>Service Catalog Ticket Submission</vt:lpstr>
      <vt:lpstr>Case Ticket Submission</vt:lpstr>
      <vt:lpstr>Task Ticket Statistics</vt:lpstr>
      <vt:lpstr>Incident Ticket Statistics</vt:lpstr>
      <vt:lpstr>MHS GENESIS Troubleshooting</vt:lpstr>
      <vt:lpstr>Post-Assessment Questions</vt:lpstr>
      <vt:lpstr>Post-Assessment Questions</vt:lpstr>
      <vt:lpstr>Final Thoughts</vt:lpstr>
      <vt:lpstr>Closing Remarks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Muringer, Richard</dc:creator>
  <cp:lastModifiedBy>Holuby, R Scott CIV DHA HEALTHCARE OPS (USA)</cp:lastModifiedBy>
  <cp:revision>87</cp:revision>
  <dcterms:created xsi:type="dcterms:W3CDTF">2015-08-23T19:44:30Z</dcterms:created>
  <dcterms:modified xsi:type="dcterms:W3CDTF">2025-02-05T20:51:27Z</dcterms:modified>
</cp:coreProperties>
</file>