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5"/>
  </p:sldMasterIdLst>
  <p:notesMasterIdLst>
    <p:notesMasterId r:id="rId29"/>
  </p:notesMasterIdLst>
  <p:sldIdLst>
    <p:sldId id="312" r:id="rId6"/>
    <p:sldId id="662" r:id="rId7"/>
    <p:sldId id="663" r:id="rId8"/>
    <p:sldId id="659" r:id="rId9"/>
    <p:sldId id="668" r:id="rId10"/>
    <p:sldId id="670" r:id="rId11"/>
    <p:sldId id="667" r:id="rId12"/>
    <p:sldId id="671" r:id="rId13"/>
    <p:sldId id="672" r:id="rId14"/>
    <p:sldId id="660" r:id="rId15"/>
    <p:sldId id="657" r:id="rId16"/>
    <p:sldId id="658" r:id="rId17"/>
    <p:sldId id="274" r:id="rId18"/>
    <p:sldId id="673" r:id="rId19"/>
    <p:sldId id="314" r:id="rId20"/>
    <p:sldId id="676" r:id="rId21"/>
    <p:sldId id="675" r:id="rId22"/>
    <p:sldId id="674" r:id="rId23"/>
    <p:sldId id="677" r:id="rId24"/>
    <p:sldId id="664" r:id="rId25"/>
    <p:sldId id="665" r:id="rId26"/>
    <p:sldId id="666" r:id="rId27"/>
    <p:sldId id="669" r:id="rId28"/>
  </p:sldIdLst>
  <p:sldSz cx="12801600" cy="9601200" type="A3"/>
  <p:notesSz cx="7023100" cy="9309100"/>
  <p:defaultTextStyle>
    <a:defPPr>
      <a:defRPr lang="en-US"/>
    </a:defPPr>
    <a:lvl1pPr marL="0" algn="l" defTabSz="1185062" rtl="0" eaLnBrk="1" latinLnBrk="0" hangingPunct="1">
      <a:defRPr sz="2333" kern="1200">
        <a:solidFill>
          <a:schemeClr val="tx1"/>
        </a:solidFill>
        <a:latin typeface="+mn-lt"/>
        <a:ea typeface="+mn-ea"/>
        <a:cs typeface="+mn-cs"/>
      </a:defRPr>
    </a:lvl1pPr>
    <a:lvl2pPr marL="592531" algn="l" defTabSz="1185062" rtl="0" eaLnBrk="1" latinLnBrk="0" hangingPunct="1">
      <a:defRPr sz="2333" kern="1200">
        <a:solidFill>
          <a:schemeClr val="tx1"/>
        </a:solidFill>
        <a:latin typeface="+mn-lt"/>
        <a:ea typeface="+mn-ea"/>
        <a:cs typeface="+mn-cs"/>
      </a:defRPr>
    </a:lvl2pPr>
    <a:lvl3pPr marL="1185062" algn="l" defTabSz="1185062" rtl="0" eaLnBrk="1" latinLnBrk="0" hangingPunct="1">
      <a:defRPr sz="2333" kern="1200">
        <a:solidFill>
          <a:schemeClr val="tx1"/>
        </a:solidFill>
        <a:latin typeface="+mn-lt"/>
        <a:ea typeface="+mn-ea"/>
        <a:cs typeface="+mn-cs"/>
      </a:defRPr>
    </a:lvl3pPr>
    <a:lvl4pPr marL="1777594" algn="l" defTabSz="1185062" rtl="0" eaLnBrk="1" latinLnBrk="0" hangingPunct="1">
      <a:defRPr sz="2333" kern="1200">
        <a:solidFill>
          <a:schemeClr val="tx1"/>
        </a:solidFill>
        <a:latin typeface="+mn-lt"/>
        <a:ea typeface="+mn-ea"/>
        <a:cs typeface="+mn-cs"/>
      </a:defRPr>
    </a:lvl4pPr>
    <a:lvl5pPr marL="2370125" algn="l" defTabSz="1185062" rtl="0" eaLnBrk="1" latinLnBrk="0" hangingPunct="1">
      <a:defRPr sz="2333" kern="1200">
        <a:solidFill>
          <a:schemeClr val="tx1"/>
        </a:solidFill>
        <a:latin typeface="+mn-lt"/>
        <a:ea typeface="+mn-ea"/>
        <a:cs typeface="+mn-cs"/>
      </a:defRPr>
    </a:lvl5pPr>
    <a:lvl6pPr marL="2962656" algn="l" defTabSz="1185062" rtl="0" eaLnBrk="1" latinLnBrk="0" hangingPunct="1">
      <a:defRPr sz="2333" kern="1200">
        <a:solidFill>
          <a:schemeClr val="tx1"/>
        </a:solidFill>
        <a:latin typeface="+mn-lt"/>
        <a:ea typeface="+mn-ea"/>
        <a:cs typeface="+mn-cs"/>
      </a:defRPr>
    </a:lvl6pPr>
    <a:lvl7pPr marL="3555187" algn="l" defTabSz="1185062" rtl="0" eaLnBrk="1" latinLnBrk="0" hangingPunct="1">
      <a:defRPr sz="2333" kern="1200">
        <a:solidFill>
          <a:schemeClr val="tx1"/>
        </a:solidFill>
        <a:latin typeface="+mn-lt"/>
        <a:ea typeface="+mn-ea"/>
        <a:cs typeface="+mn-cs"/>
      </a:defRPr>
    </a:lvl7pPr>
    <a:lvl8pPr marL="4147718" algn="l" defTabSz="1185062" rtl="0" eaLnBrk="1" latinLnBrk="0" hangingPunct="1">
      <a:defRPr sz="2333" kern="1200">
        <a:solidFill>
          <a:schemeClr val="tx1"/>
        </a:solidFill>
        <a:latin typeface="+mn-lt"/>
        <a:ea typeface="+mn-ea"/>
        <a:cs typeface="+mn-cs"/>
      </a:defRPr>
    </a:lvl8pPr>
    <a:lvl9pPr marL="4740250" algn="l" defTabSz="1185062" rtl="0" eaLnBrk="1" latinLnBrk="0" hangingPunct="1">
      <a:defRPr sz="233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00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002088"/>
    <a:srgbClr val="1F497D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D6C19A-5E39-4C70-9823-2F6C7F0466E8}" v="2" dt="2025-02-05T20:11:26.6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332" autoAdjust="0"/>
    <p:restoredTop sz="89561" autoAdjust="0"/>
  </p:normalViewPr>
  <p:slideViewPr>
    <p:cSldViewPr snapToGrid="0" showGuides="1">
      <p:cViewPr varScale="1">
        <p:scale>
          <a:sx n="71" d="100"/>
          <a:sy n="71" d="100"/>
        </p:scale>
        <p:origin x="2532" y="78"/>
      </p:cViewPr>
      <p:guideLst>
        <p:guide orient="horz" pos="3000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4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hang, Mason Maj USAF 15 MDG (USA)" userId="c6f74f91-8cce-4d1a-9243-77aff427c02f" providerId="ADAL" clId="{D2422477-3DD4-4F9A-B1AB-A21E584FF404}"/>
    <pc:docChg chg="modSld">
      <pc:chgData name="Zhang, Mason Maj USAF 15 MDG (USA)" userId="c6f74f91-8cce-4d1a-9243-77aff427c02f" providerId="ADAL" clId="{D2422477-3DD4-4F9A-B1AB-A21E584FF404}" dt="2025-01-15T20:57:46.289" v="45" actId="20577"/>
      <pc:docMkLst>
        <pc:docMk/>
      </pc:docMkLst>
      <pc:sldChg chg="modSp mod">
        <pc:chgData name="Zhang, Mason Maj USAF 15 MDG (USA)" userId="c6f74f91-8cce-4d1a-9243-77aff427c02f" providerId="ADAL" clId="{D2422477-3DD4-4F9A-B1AB-A21E584FF404}" dt="2025-01-15T20:57:46.289" v="45" actId="20577"/>
        <pc:sldMkLst>
          <pc:docMk/>
          <pc:sldMk cId="2350319023" sldId="312"/>
        </pc:sldMkLst>
        <pc:spChg chg="mod">
          <ac:chgData name="Zhang, Mason Maj USAF 15 MDG (USA)" userId="c6f74f91-8cce-4d1a-9243-77aff427c02f" providerId="ADAL" clId="{D2422477-3DD4-4F9A-B1AB-A21E584FF404}" dt="2025-01-15T20:57:46.289" v="45" actId="20577"/>
          <ac:spMkLst>
            <pc:docMk/>
            <pc:sldMk cId="2350319023" sldId="312"/>
            <ac:spMk id="2" creationId="{9D014009-9571-BF15-D109-1F9C4E8588D1}"/>
          </ac:spMkLst>
        </pc:spChg>
        <pc:spChg chg="mod">
          <ac:chgData name="Zhang, Mason Maj USAF 15 MDG (USA)" userId="c6f74f91-8cce-4d1a-9243-77aff427c02f" providerId="ADAL" clId="{D2422477-3DD4-4F9A-B1AB-A21E584FF404}" dt="2025-01-15T20:57:42.499" v="42" actId="20577"/>
          <ac:spMkLst>
            <pc:docMk/>
            <pc:sldMk cId="2350319023" sldId="312"/>
            <ac:spMk id="8194" creationId="{00000000-0000-0000-0000-000000000000}"/>
          </ac:spMkLst>
        </pc:spChg>
      </pc:sldChg>
    </pc:docChg>
  </pc:docChgLst>
  <pc:docChgLst>
    <pc:chgData name="Zhang, Mason Capt USAF 15 MDG (USA)" userId="c6f74f91-8cce-4d1a-9243-77aff427c02f" providerId="ADAL" clId="{EFE11D6C-EAA5-4599-AA8C-710272F320AF}"/>
    <pc:docChg chg="modSld">
      <pc:chgData name="Zhang, Mason Capt USAF 15 MDG (USA)" userId="c6f74f91-8cce-4d1a-9243-77aff427c02f" providerId="ADAL" clId="{EFE11D6C-EAA5-4599-AA8C-710272F320AF}" dt="2024-11-15T23:33:45.047" v="35" actId="20577"/>
      <pc:docMkLst>
        <pc:docMk/>
      </pc:docMkLst>
      <pc:sldChg chg="modSp mod">
        <pc:chgData name="Zhang, Mason Capt USAF 15 MDG (USA)" userId="c6f74f91-8cce-4d1a-9243-77aff427c02f" providerId="ADAL" clId="{EFE11D6C-EAA5-4599-AA8C-710272F320AF}" dt="2024-11-15T23:33:45.047" v="35" actId="20577"/>
        <pc:sldMkLst>
          <pc:docMk/>
          <pc:sldMk cId="2350319023" sldId="312"/>
        </pc:sldMkLst>
        <pc:spChg chg="mod">
          <ac:chgData name="Zhang, Mason Capt USAF 15 MDG (USA)" userId="c6f74f91-8cce-4d1a-9243-77aff427c02f" providerId="ADAL" clId="{EFE11D6C-EAA5-4599-AA8C-710272F320AF}" dt="2024-11-15T23:33:45.047" v="35" actId="20577"/>
          <ac:spMkLst>
            <pc:docMk/>
            <pc:sldMk cId="2350319023" sldId="312"/>
            <ac:spMk id="8194" creationId="{00000000-0000-0000-0000-000000000000}"/>
          </ac:spMkLst>
        </pc:spChg>
      </pc:sldChg>
    </pc:docChg>
  </pc:docChgLst>
  <pc:docChgLst>
    <pc:chgData name="Zhang, Mason Maj USAF 15 MDG (USA)" userId="c6f74f91-8cce-4d1a-9243-77aff427c02f" providerId="ADAL" clId="{D4D6C19A-5E39-4C70-9823-2F6C7F0466E8}"/>
    <pc:docChg chg="undo custSel addSld modSld sldOrd">
      <pc:chgData name="Zhang, Mason Maj USAF 15 MDG (USA)" userId="c6f74f91-8cce-4d1a-9243-77aff427c02f" providerId="ADAL" clId="{D4D6C19A-5E39-4C70-9823-2F6C7F0466E8}" dt="2025-02-05T20:11:26.543" v="301" actId="20577"/>
      <pc:docMkLst>
        <pc:docMk/>
      </pc:docMkLst>
      <pc:sldChg chg="modSp">
        <pc:chgData name="Zhang, Mason Maj USAF 15 MDG (USA)" userId="c6f74f91-8cce-4d1a-9243-77aff427c02f" providerId="ADAL" clId="{D4D6C19A-5E39-4C70-9823-2F6C7F0466E8}" dt="2025-02-05T19:32:34.201" v="299"/>
        <pc:sldMkLst>
          <pc:docMk/>
          <pc:sldMk cId="1729674614" sldId="657"/>
        </pc:sldMkLst>
        <pc:spChg chg="mod">
          <ac:chgData name="Zhang, Mason Maj USAF 15 MDG (USA)" userId="c6f74f91-8cce-4d1a-9243-77aff427c02f" providerId="ADAL" clId="{D4D6C19A-5E39-4C70-9823-2F6C7F0466E8}" dt="2025-02-05T19:32:34.201" v="299"/>
          <ac:spMkLst>
            <pc:docMk/>
            <pc:sldMk cId="1729674614" sldId="657"/>
            <ac:spMk id="2" creationId="{A930B010-9D0E-91A0-EC15-356A428FACBB}"/>
          </ac:spMkLst>
        </pc:spChg>
        <pc:spChg chg="mod">
          <ac:chgData name="Zhang, Mason Maj USAF 15 MDG (USA)" userId="c6f74f91-8cce-4d1a-9243-77aff427c02f" providerId="ADAL" clId="{D4D6C19A-5E39-4C70-9823-2F6C7F0466E8}" dt="2025-02-05T19:32:34.201" v="299"/>
          <ac:spMkLst>
            <pc:docMk/>
            <pc:sldMk cId="1729674614" sldId="657"/>
            <ac:spMk id="4" creationId="{EA8B88C6-2DF5-9E7D-F4BC-472E7DC93DF3}"/>
          </ac:spMkLst>
        </pc:spChg>
      </pc:sldChg>
      <pc:sldChg chg="delSp modSp mod">
        <pc:chgData name="Zhang, Mason Maj USAF 15 MDG (USA)" userId="c6f74f91-8cce-4d1a-9243-77aff427c02f" providerId="ADAL" clId="{D4D6C19A-5E39-4C70-9823-2F6C7F0466E8}" dt="2025-02-03T23:51:42.926" v="269" actId="2710"/>
        <pc:sldMkLst>
          <pc:docMk/>
          <pc:sldMk cId="73398450" sldId="672"/>
        </pc:sldMkLst>
        <pc:spChg chg="mod">
          <ac:chgData name="Zhang, Mason Maj USAF 15 MDG (USA)" userId="c6f74f91-8cce-4d1a-9243-77aff427c02f" providerId="ADAL" clId="{D4D6C19A-5E39-4C70-9823-2F6C7F0466E8}" dt="2025-02-03T23:51:42.926" v="269" actId="2710"/>
          <ac:spMkLst>
            <pc:docMk/>
            <pc:sldMk cId="73398450" sldId="672"/>
            <ac:spMk id="3" creationId="{D060ABAC-BE93-D541-3EB4-85EDB9D2A9A5}"/>
          </ac:spMkLst>
        </pc:spChg>
        <pc:graphicFrameChg chg="del">
          <ac:chgData name="Zhang, Mason Maj USAF 15 MDG (USA)" userId="c6f74f91-8cce-4d1a-9243-77aff427c02f" providerId="ADAL" clId="{D4D6C19A-5E39-4C70-9823-2F6C7F0466E8}" dt="2025-02-03T23:51:37.740" v="268" actId="478"/>
          <ac:graphicFrameMkLst>
            <pc:docMk/>
            <pc:sldMk cId="73398450" sldId="672"/>
            <ac:graphicFrameMk id="9" creationId="{40622B80-0B5B-13F5-9572-61BF223FCC98}"/>
          </ac:graphicFrameMkLst>
        </pc:graphicFrameChg>
      </pc:sldChg>
      <pc:sldChg chg="modSp mod">
        <pc:chgData name="Zhang, Mason Maj USAF 15 MDG (USA)" userId="c6f74f91-8cce-4d1a-9243-77aff427c02f" providerId="ADAL" clId="{D4D6C19A-5E39-4C70-9823-2F6C7F0466E8}" dt="2025-02-05T20:11:26.543" v="301" actId="20577"/>
        <pc:sldMkLst>
          <pc:docMk/>
          <pc:sldMk cId="2037629013" sldId="674"/>
        </pc:sldMkLst>
        <pc:spChg chg="mod">
          <ac:chgData name="Zhang, Mason Maj USAF 15 MDG (USA)" userId="c6f74f91-8cce-4d1a-9243-77aff427c02f" providerId="ADAL" clId="{D4D6C19A-5E39-4C70-9823-2F6C7F0466E8}" dt="2025-02-03T23:52:09.270" v="298" actId="20577"/>
          <ac:spMkLst>
            <pc:docMk/>
            <pc:sldMk cId="2037629013" sldId="674"/>
            <ac:spMk id="2" creationId="{352C3EA2-B101-DEE4-89FD-DD7F890718A8}"/>
          </ac:spMkLst>
        </pc:spChg>
        <pc:spChg chg="mod">
          <ac:chgData name="Zhang, Mason Maj USAF 15 MDG (USA)" userId="c6f74f91-8cce-4d1a-9243-77aff427c02f" providerId="ADAL" clId="{D4D6C19A-5E39-4C70-9823-2F6C7F0466E8}" dt="2025-02-05T20:11:26.543" v="301" actId="20577"/>
          <ac:spMkLst>
            <pc:docMk/>
            <pc:sldMk cId="2037629013" sldId="674"/>
            <ac:spMk id="3" creationId="{FC6AE3A8-93F2-4921-90A1-190A6F214FF9}"/>
          </ac:spMkLst>
        </pc:spChg>
      </pc:sldChg>
      <pc:sldChg chg="addSp delSp modSp add mod chgLayout">
        <pc:chgData name="Zhang, Mason Maj USAF 15 MDG (USA)" userId="c6f74f91-8cce-4d1a-9243-77aff427c02f" providerId="ADAL" clId="{D4D6C19A-5E39-4C70-9823-2F6C7F0466E8}" dt="2025-02-03T23:50:41.011" v="257" actId="20577"/>
        <pc:sldMkLst>
          <pc:docMk/>
          <pc:sldMk cId="4168337854" sldId="675"/>
        </pc:sldMkLst>
        <pc:spChg chg="mod ord">
          <ac:chgData name="Zhang, Mason Maj USAF 15 MDG (USA)" userId="c6f74f91-8cce-4d1a-9243-77aff427c02f" providerId="ADAL" clId="{D4D6C19A-5E39-4C70-9823-2F6C7F0466E8}" dt="2025-02-03T23:46:19.794" v="41" actId="700"/>
          <ac:spMkLst>
            <pc:docMk/>
            <pc:sldMk cId="4168337854" sldId="675"/>
            <ac:spMk id="4" creationId="{00000000-0000-0000-0000-000000000000}"/>
          </ac:spMkLst>
        </pc:spChg>
        <pc:spChg chg="mod ord">
          <ac:chgData name="Zhang, Mason Maj USAF 15 MDG (USA)" userId="c6f74f91-8cce-4d1a-9243-77aff427c02f" providerId="ADAL" clId="{D4D6C19A-5E39-4C70-9823-2F6C7F0466E8}" dt="2025-02-03T23:46:19.794" v="41" actId="700"/>
          <ac:spMkLst>
            <pc:docMk/>
            <pc:sldMk cId="4168337854" sldId="675"/>
            <ac:spMk id="5" creationId="{00000000-0000-0000-0000-000000000000}"/>
          </ac:spMkLst>
        </pc:spChg>
        <pc:spChg chg="add mod ord">
          <ac:chgData name="Zhang, Mason Maj USAF 15 MDG (USA)" userId="c6f74f91-8cce-4d1a-9243-77aff427c02f" providerId="ADAL" clId="{D4D6C19A-5E39-4C70-9823-2F6C7F0466E8}" dt="2025-02-03T23:46:52.227" v="100" actId="20577"/>
          <ac:spMkLst>
            <pc:docMk/>
            <pc:sldMk cId="4168337854" sldId="675"/>
            <ac:spMk id="7" creationId="{7BC9FB45-DFD0-DD5A-EDAB-B3B29212E728}"/>
          </ac:spMkLst>
        </pc:spChg>
        <pc:spChg chg="mod ord">
          <ac:chgData name="Zhang, Mason Maj USAF 15 MDG (USA)" userId="c6f74f91-8cce-4d1a-9243-77aff427c02f" providerId="ADAL" clId="{D4D6C19A-5E39-4C70-9823-2F6C7F0466E8}" dt="2025-02-03T23:50:41.011" v="257" actId="20577"/>
          <ac:spMkLst>
            <pc:docMk/>
            <pc:sldMk cId="4168337854" sldId="675"/>
            <ac:spMk id="8194" creationId="{00000000-0000-0000-0000-000000000000}"/>
          </ac:spMkLst>
        </pc:spChg>
        <pc:picChg chg="add mod">
          <ac:chgData name="Zhang, Mason Maj USAF 15 MDG (USA)" userId="c6f74f91-8cce-4d1a-9243-77aff427c02f" providerId="ADAL" clId="{D4D6C19A-5E39-4C70-9823-2F6C7F0466E8}" dt="2025-02-03T23:45:51.631" v="11" actId="1076"/>
          <ac:picMkLst>
            <pc:docMk/>
            <pc:sldMk cId="4168337854" sldId="675"/>
            <ac:picMk id="3" creationId="{A3850C43-6080-FB29-6F00-6A52720B1288}"/>
          </ac:picMkLst>
        </pc:picChg>
        <pc:picChg chg="del">
          <ac:chgData name="Zhang, Mason Maj USAF 15 MDG (USA)" userId="c6f74f91-8cce-4d1a-9243-77aff427c02f" providerId="ADAL" clId="{D4D6C19A-5E39-4C70-9823-2F6C7F0466E8}" dt="2025-02-03T23:45:44.836" v="8" actId="478"/>
          <ac:picMkLst>
            <pc:docMk/>
            <pc:sldMk cId="4168337854" sldId="675"/>
            <ac:picMk id="6" creationId="{022879F7-A626-71AF-8BD3-68BE3294F0E7}"/>
          </ac:picMkLst>
        </pc:picChg>
      </pc:sldChg>
      <pc:sldChg chg="addSp delSp modSp add mod ord">
        <pc:chgData name="Zhang, Mason Maj USAF 15 MDG (USA)" userId="c6f74f91-8cce-4d1a-9243-77aff427c02f" providerId="ADAL" clId="{D4D6C19A-5E39-4C70-9823-2F6C7F0466E8}" dt="2025-02-03T23:50:45.678" v="267" actId="20577"/>
        <pc:sldMkLst>
          <pc:docMk/>
          <pc:sldMk cId="3517804209" sldId="676"/>
        </pc:sldMkLst>
        <pc:spChg chg="mod">
          <ac:chgData name="Zhang, Mason Maj USAF 15 MDG (USA)" userId="c6f74f91-8cce-4d1a-9243-77aff427c02f" providerId="ADAL" clId="{D4D6C19A-5E39-4C70-9823-2F6C7F0466E8}" dt="2025-02-03T23:50:28.066" v="246" actId="20577"/>
          <ac:spMkLst>
            <pc:docMk/>
            <pc:sldMk cId="3517804209" sldId="676"/>
            <ac:spMk id="7" creationId="{7BC9FB45-DFD0-DD5A-EDAB-B3B29212E728}"/>
          </ac:spMkLst>
        </pc:spChg>
        <pc:spChg chg="mod">
          <ac:chgData name="Zhang, Mason Maj USAF 15 MDG (USA)" userId="c6f74f91-8cce-4d1a-9243-77aff427c02f" providerId="ADAL" clId="{D4D6C19A-5E39-4C70-9823-2F6C7F0466E8}" dt="2025-02-03T23:50:45.678" v="267" actId="20577"/>
          <ac:spMkLst>
            <pc:docMk/>
            <pc:sldMk cId="3517804209" sldId="676"/>
            <ac:spMk id="8194" creationId="{00000000-0000-0000-0000-000000000000}"/>
          </ac:spMkLst>
        </pc:spChg>
        <pc:picChg chg="del">
          <ac:chgData name="Zhang, Mason Maj USAF 15 MDG (USA)" userId="c6f74f91-8cce-4d1a-9243-77aff427c02f" providerId="ADAL" clId="{D4D6C19A-5E39-4C70-9823-2F6C7F0466E8}" dt="2025-02-03T23:47:12.550" v="102" actId="478"/>
          <ac:picMkLst>
            <pc:docMk/>
            <pc:sldMk cId="3517804209" sldId="676"/>
            <ac:picMk id="3" creationId="{A3850C43-6080-FB29-6F00-6A52720B1288}"/>
          </ac:picMkLst>
        </pc:picChg>
        <pc:picChg chg="add del">
          <ac:chgData name="Zhang, Mason Maj USAF 15 MDG (USA)" userId="c6f74f91-8cce-4d1a-9243-77aff427c02f" providerId="ADAL" clId="{D4D6C19A-5E39-4C70-9823-2F6C7F0466E8}" dt="2025-02-03T23:48:42.504" v="173" actId="22"/>
          <ac:picMkLst>
            <pc:docMk/>
            <pc:sldMk cId="3517804209" sldId="676"/>
            <ac:picMk id="6" creationId="{46ACC5E7-A74C-EBA7-A093-81D1A2C74E34}"/>
          </ac:picMkLst>
        </pc:picChg>
        <pc:picChg chg="add mod">
          <ac:chgData name="Zhang, Mason Maj USAF 15 MDG (USA)" userId="c6f74f91-8cce-4d1a-9243-77aff427c02f" providerId="ADAL" clId="{D4D6C19A-5E39-4C70-9823-2F6C7F0466E8}" dt="2025-02-03T23:50:29.617" v="247" actId="1076"/>
          <ac:picMkLst>
            <pc:docMk/>
            <pc:sldMk cId="3517804209" sldId="676"/>
            <ac:picMk id="9" creationId="{A3971B16-FB59-5A58-0430-0AD50F39CC3B}"/>
          </ac:picMkLst>
        </pc:picChg>
      </pc:sldChg>
      <pc:sldChg chg="modSp add mod">
        <pc:chgData name="Zhang, Mason Maj USAF 15 MDG (USA)" userId="c6f74f91-8cce-4d1a-9243-77aff427c02f" providerId="ADAL" clId="{D4D6C19A-5E39-4C70-9823-2F6C7F0466E8}" dt="2025-02-03T23:49:35.172" v="236" actId="20577"/>
        <pc:sldMkLst>
          <pc:docMk/>
          <pc:sldMk cId="3417170185" sldId="677"/>
        </pc:sldMkLst>
        <pc:spChg chg="mod">
          <ac:chgData name="Zhang, Mason Maj USAF 15 MDG (USA)" userId="c6f74f91-8cce-4d1a-9243-77aff427c02f" providerId="ADAL" clId="{D4D6C19A-5E39-4C70-9823-2F6C7F0466E8}" dt="2025-02-03T23:49:25.796" v="190" actId="20577"/>
          <ac:spMkLst>
            <pc:docMk/>
            <pc:sldMk cId="3417170185" sldId="677"/>
            <ac:spMk id="2" creationId="{352C3EA2-B101-DEE4-89FD-DD7F890718A8}"/>
          </ac:spMkLst>
        </pc:spChg>
        <pc:spChg chg="mod">
          <ac:chgData name="Zhang, Mason Maj USAF 15 MDG (USA)" userId="c6f74f91-8cce-4d1a-9243-77aff427c02f" providerId="ADAL" clId="{D4D6C19A-5E39-4C70-9823-2F6C7F0466E8}" dt="2025-02-03T23:49:35.172" v="236" actId="20577"/>
          <ac:spMkLst>
            <pc:docMk/>
            <pc:sldMk cId="3417170185" sldId="677"/>
            <ac:spMk id="3" creationId="{FC6AE3A8-93F2-4921-90A1-190A6F214FF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Supply in a Nutshell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E9F8-4F16-9A21-4A41DCD798B4}"/>
              </c:ext>
            </c:extLst>
          </c:dPt>
          <c:dPt>
            <c:idx val="1"/>
            <c:bubble3D val="0"/>
            <c:explosion val="9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9F8-4F16-9A21-4A41DCD798B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9F8-4F16-9A21-4A41DCD798B4}"/>
              </c:ext>
            </c:extLst>
          </c:dPt>
          <c:dLbls>
            <c:dLbl>
              <c:idx val="0"/>
              <c:layout>
                <c:manualLayout>
                  <c:x val="5.6547619047619048E-2"/>
                  <c:y val="-7.1428571428571591E-2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3192151762279715"/>
                      <c:h val="0.1321238751406074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E9F8-4F16-9A21-4A41DCD798B4}"/>
                </c:ext>
              </c:extLst>
            </c:dLbl>
            <c:dLbl>
              <c:idx val="2"/>
              <c:layout>
                <c:manualLayout>
                  <c:x val="6.3988095238095136E-2"/>
                  <c:y val="-1.56250000000000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9F8-4F16-9A21-4A41DCD798B4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Sheet1!$A$2:$A$4</c:f>
              <c:strCache>
                <c:ptCount val="3"/>
                <c:pt idx="0">
                  <c:v>Thinking about Work</c:v>
                </c:pt>
                <c:pt idx="1">
                  <c:v>Preparing to work</c:v>
                </c:pt>
                <c:pt idx="2">
                  <c:v>Work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94</c:v>
                </c:pt>
                <c:pt idx="1">
                  <c:v>5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F8-4F16-9A21-4A41DCD798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6E12C4-4A9A-4603-A054-033414FF5F35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E5162F5A-D5F3-42EC-80C6-E1B28AEE5B4C}">
      <dgm:prSet phldrT="[Text]"/>
      <dgm:spPr/>
      <dgm:t>
        <a:bodyPr/>
        <a:lstStyle/>
        <a:p>
          <a:r>
            <a:rPr lang="en-US" dirty="0"/>
            <a:t>10. 2021 MHS Genesis, </a:t>
          </a:r>
          <a:r>
            <a:rPr lang="en-US" dirty="0" err="1"/>
            <a:t>Scanfest</a:t>
          </a:r>
          <a:endParaRPr lang="en-US" dirty="0"/>
        </a:p>
      </dgm:t>
    </dgm:pt>
    <dgm:pt modelId="{9CA27664-FF04-44F1-B7BF-E719D6F7E944}" type="parTrans" cxnId="{F5F444BA-DC4E-4EE2-BC79-7860BF6471DF}">
      <dgm:prSet/>
      <dgm:spPr/>
      <dgm:t>
        <a:bodyPr/>
        <a:lstStyle/>
        <a:p>
          <a:endParaRPr lang="en-US"/>
        </a:p>
      </dgm:t>
    </dgm:pt>
    <dgm:pt modelId="{2951851E-1FE7-4E25-BC5B-29A0A51A689C}" type="sibTrans" cxnId="{F5F444BA-DC4E-4EE2-BC79-7860BF6471DF}">
      <dgm:prSet/>
      <dgm:spPr/>
      <dgm:t>
        <a:bodyPr/>
        <a:lstStyle/>
        <a:p>
          <a:endParaRPr lang="en-US"/>
        </a:p>
      </dgm:t>
    </dgm:pt>
    <dgm:pt modelId="{177EEBF8-D696-4A00-B518-D5FE96B64865}">
      <dgm:prSet phldrT="[Text]"/>
      <dgm:spPr/>
      <dgm:t>
        <a:bodyPr/>
        <a:lstStyle/>
        <a:p>
          <a:r>
            <a:rPr lang="en-US" dirty="0"/>
            <a:t>12 2024 Full Perpetual</a:t>
          </a:r>
        </a:p>
      </dgm:t>
    </dgm:pt>
    <dgm:pt modelId="{0A8E9A77-B576-47CD-B872-B6BE8C015795}" type="parTrans" cxnId="{32B32003-7BC9-4809-A6DB-AE46C646EDAE}">
      <dgm:prSet/>
      <dgm:spPr/>
    </dgm:pt>
    <dgm:pt modelId="{4B7D8870-E0BA-4EA2-A456-BDEF612AB615}" type="sibTrans" cxnId="{32B32003-7BC9-4809-A6DB-AE46C646EDAE}">
      <dgm:prSet/>
      <dgm:spPr/>
      <dgm:t>
        <a:bodyPr/>
        <a:lstStyle/>
        <a:p>
          <a:endParaRPr lang="en-US"/>
        </a:p>
      </dgm:t>
    </dgm:pt>
    <dgm:pt modelId="{013525D7-A23E-423E-9F0B-393CF7D8E426}">
      <dgm:prSet phldrT="[Text]"/>
      <dgm:spPr/>
      <dgm:t>
        <a:bodyPr/>
        <a:lstStyle/>
        <a:p>
          <a:r>
            <a:rPr lang="en-US" dirty="0"/>
            <a:t>09. 2022 First attempt at Perpetual</a:t>
          </a:r>
        </a:p>
      </dgm:t>
    </dgm:pt>
    <dgm:pt modelId="{71AE4B93-3747-4768-85F6-036180FBF95A}" type="parTrans" cxnId="{CA383661-8A02-481C-99EF-957A0306C6D2}">
      <dgm:prSet/>
      <dgm:spPr/>
    </dgm:pt>
    <dgm:pt modelId="{A0200004-B53E-4DBE-BE66-EDC2720F3590}" type="sibTrans" cxnId="{CA383661-8A02-481C-99EF-957A0306C6D2}">
      <dgm:prSet/>
      <dgm:spPr/>
      <dgm:t>
        <a:bodyPr/>
        <a:lstStyle/>
        <a:p>
          <a:endParaRPr lang="en-US"/>
        </a:p>
      </dgm:t>
    </dgm:pt>
    <dgm:pt modelId="{A3F0F2C6-7385-4958-9A01-10773FD7B9DC}">
      <dgm:prSet phldrT="[Text]"/>
      <dgm:spPr/>
      <dgm:t>
        <a:bodyPr/>
        <a:lstStyle/>
        <a:p>
          <a:r>
            <a:rPr lang="en-US" dirty="0"/>
            <a:t>07. 2024 Second </a:t>
          </a:r>
          <a:r>
            <a:rPr lang="en-US" dirty="0" err="1"/>
            <a:t>Scanfest</a:t>
          </a:r>
          <a:endParaRPr lang="en-US" dirty="0"/>
        </a:p>
      </dgm:t>
    </dgm:pt>
    <dgm:pt modelId="{DC2B9902-A3BB-45D9-A13C-CBD7BCB3236A}" type="parTrans" cxnId="{536C1D4C-1778-4280-A5CA-A7007B29388E}">
      <dgm:prSet/>
      <dgm:spPr/>
    </dgm:pt>
    <dgm:pt modelId="{075DDE2B-483B-4CEE-913B-1B5A3BA2B263}" type="sibTrans" cxnId="{536C1D4C-1778-4280-A5CA-A7007B29388E}">
      <dgm:prSet/>
      <dgm:spPr/>
      <dgm:t>
        <a:bodyPr/>
        <a:lstStyle/>
        <a:p>
          <a:endParaRPr lang="en-US"/>
        </a:p>
      </dgm:t>
    </dgm:pt>
    <dgm:pt modelId="{9492B16F-564C-415D-86D7-A1B00B7C9868}">
      <dgm:prSet phldrT="[Text]"/>
      <dgm:spPr/>
      <dgm:t>
        <a:bodyPr/>
        <a:lstStyle/>
        <a:p>
          <a:r>
            <a:rPr lang="en-US" dirty="0"/>
            <a:t>10. 2024 </a:t>
          </a:r>
          <a:r>
            <a:rPr lang="en-US" dirty="0" err="1"/>
            <a:t>Scanfest</a:t>
          </a:r>
          <a:r>
            <a:rPr lang="en-US" dirty="0"/>
            <a:t> finished</a:t>
          </a:r>
        </a:p>
      </dgm:t>
    </dgm:pt>
    <dgm:pt modelId="{6D9FA3D4-667C-425E-AD76-200EC084EBB2}" type="parTrans" cxnId="{6B5F57A3-F2FD-44E8-B421-C079752E5285}">
      <dgm:prSet/>
      <dgm:spPr/>
    </dgm:pt>
    <dgm:pt modelId="{C1FAF9F7-EF59-45EE-9DB5-127656AED21D}" type="sibTrans" cxnId="{6B5F57A3-F2FD-44E8-B421-C079752E5285}">
      <dgm:prSet/>
      <dgm:spPr/>
      <dgm:t>
        <a:bodyPr/>
        <a:lstStyle/>
        <a:p>
          <a:endParaRPr lang="en-US"/>
        </a:p>
      </dgm:t>
    </dgm:pt>
    <dgm:pt modelId="{BFA8A889-34A3-4D9F-8F66-2623C85C371B}" type="pres">
      <dgm:prSet presAssocID="{DE6E12C4-4A9A-4603-A054-033414FF5F35}" presName="Name0" presStyleCnt="0">
        <dgm:presLayoutVars>
          <dgm:dir/>
          <dgm:resizeHandles val="exact"/>
        </dgm:presLayoutVars>
      </dgm:prSet>
      <dgm:spPr/>
    </dgm:pt>
    <dgm:pt modelId="{09DE66C0-A0EC-47E1-98F0-9C3CE42C18F7}" type="pres">
      <dgm:prSet presAssocID="{E5162F5A-D5F3-42EC-80C6-E1B28AEE5B4C}" presName="node" presStyleLbl="node1" presStyleIdx="0" presStyleCnt="5">
        <dgm:presLayoutVars>
          <dgm:bulletEnabled val="1"/>
        </dgm:presLayoutVars>
      </dgm:prSet>
      <dgm:spPr/>
    </dgm:pt>
    <dgm:pt modelId="{21AC3FE3-5818-4449-A38B-BE9B1E5F8040}" type="pres">
      <dgm:prSet presAssocID="{2951851E-1FE7-4E25-BC5B-29A0A51A689C}" presName="sibTrans" presStyleLbl="sibTrans2D1" presStyleIdx="0" presStyleCnt="4"/>
      <dgm:spPr/>
    </dgm:pt>
    <dgm:pt modelId="{C422E92E-B0FA-4492-861E-6017A5803D93}" type="pres">
      <dgm:prSet presAssocID="{2951851E-1FE7-4E25-BC5B-29A0A51A689C}" presName="connectorText" presStyleLbl="sibTrans2D1" presStyleIdx="0" presStyleCnt="4"/>
      <dgm:spPr/>
    </dgm:pt>
    <dgm:pt modelId="{A24954AE-6D97-4B30-88C8-5DF9D531479E}" type="pres">
      <dgm:prSet presAssocID="{013525D7-A23E-423E-9F0B-393CF7D8E426}" presName="node" presStyleLbl="node1" presStyleIdx="1" presStyleCnt="5">
        <dgm:presLayoutVars>
          <dgm:bulletEnabled val="1"/>
        </dgm:presLayoutVars>
      </dgm:prSet>
      <dgm:spPr/>
    </dgm:pt>
    <dgm:pt modelId="{0DEB3D0D-2B0A-436F-B162-E3904ACB8FC2}" type="pres">
      <dgm:prSet presAssocID="{A0200004-B53E-4DBE-BE66-EDC2720F3590}" presName="sibTrans" presStyleLbl="sibTrans2D1" presStyleIdx="1" presStyleCnt="4"/>
      <dgm:spPr/>
    </dgm:pt>
    <dgm:pt modelId="{A8625887-7C59-4E39-8DEB-3E4D33A0E45A}" type="pres">
      <dgm:prSet presAssocID="{A0200004-B53E-4DBE-BE66-EDC2720F3590}" presName="connectorText" presStyleLbl="sibTrans2D1" presStyleIdx="1" presStyleCnt="4"/>
      <dgm:spPr/>
    </dgm:pt>
    <dgm:pt modelId="{E341FA99-5A6E-401C-B576-732B80575340}" type="pres">
      <dgm:prSet presAssocID="{A3F0F2C6-7385-4958-9A01-10773FD7B9DC}" presName="node" presStyleLbl="node1" presStyleIdx="2" presStyleCnt="5">
        <dgm:presLayoutVars>
          <dgm:bulletEnabled val="1"/>
        </dgm:presLayoutVars>
      </dgm:prSet>
      <dgm:spPr/>
    </dgm:pt>
    <dgm:pt modelId="{A2D833AB-79CF-4BBA-B723-B8B552DC502C}" type="pres">
      <dgm:prSet presAssocID="{075DDE2B-483B-4CEE-913B-1B5A3BA2B263}" presName="sibTrans" presStyleLbl="sibTrans2D1" presStyleIdx="2" presStyleCnt="4"/>
      <dgm:spPr/>
    </dgm:pt>
    <dgm:pt modelId="{0AFEA0BE-FFD8-4645-B3BC-C274E6E42ACB}" type="pres">
      <dgm:prSet presAssocID="{075DDE2B-483B-4CEE-913B-1B5A3BA2B263}" presName="connectorText" presStyleLbl="sibTrans2D1" presStyleIdx="2" presStyleCnt="4"/>
      <dgm:spPr/>
    </dgm:pt>
    <dgm:pt modelId="{034B1D47-5457-41C9-A3FD-D5447644555D}" type="pres">
      <dgm:prSet presAssocID="{9492B16F-564C-415D-86D7-A1B00B7C9868}" presName="node" presStyleLbl="node1" presStyleIdx="3" presStyleCnt="5">
        <dgm:presLayoutVars>
          <dgm:bulletEnabled val="1"/>
        </dgm:presLayoutVars>
      </dgm:prSet>
      <dgm:spPr/>
    </dgm:pt>
    <dgm:pt modelId="{509987F4-9489-4E99-A4D2-D501B9EFEE8B}" type="pres">
      <dgm:prSet presAssocID="{C1FAF9F7-EF59-45EE-9DB5-127656AED21D}" presName="sibTrans" presStyleLbl="sibTrans2D1" presStyleIdx="3" presStyleCnt="4"/>
      <dgm:spPr/>
    </dgm:pt>
    <dgm:pt modelId="{BEBAE8D8-8284-4F97-BB26-6F3FC2229500}" type="pres">
      <dgm:prSet presAssocID="{C1FAF9F7-EF59-45EE-9DB5-127656AED21D}" presName="connectorText" presStyleLbl="sibTrans2D1" presStyleIdx="3" presStyleCnt="4"/>
      <dgm:spPr/>
    </dgm:pt>
    <dgm:pt modelId="{1D9FDD1F-FBE3-49AE-B6BE-5E55E6034481}" type="pres">
      <dgm:prSet presAssocID="{177EEBF8-D696-4A00-B518-D5FE96B64865}" presName="node" presStyleLbl="node1" presStyleIdx="4" presStyleCnt="5">
        <dgm:presLayoutVars>
          <dgm:bulletEnabled val="1"/>
        </dgm:presLayoutVars>
      </dgm:prSet>
      <dgm:spPr/>
    </dgm:pt>
  </dgm:ptLst>
  <dgm:cxnLst>
    <dgm:cxn modelId="{32B32003-7BC9-4809-A6DB-AE46C646EDAE}" srcId="{DE6E12C4-4A9A-4603-A054-033414FF5F35}" destId="{177EEBF8-D696-4A00-B518-D5FE96B64865}" srcOrd="4" destOrd="0" parTransId="{0A8E9A77-B576-47CD-B872-B6BE8C015795}" sibTransId="{4B7D8870-E0BA-4EA2-A456-BDEF612AB615}"/>
    <dgm:cxn modelId="{BEE9530E-0093-4F4F-A0D2-8F9824A26978}" type="presOf" srcId="{075DDE2B-483B-4CEE-913B-1B5A3BA2B263}" destId="{0AFEA0BE-FFD8-4645-B3BC-C274E6E42ACB}" srcOrd="1" destOrd="0" presId="urn:microsoft.com/office/officeart/2005/8/layout/process1"/>
    <dgm:cxn modelId="{D0CCA916-EEFC-419B-B8AB-23AF3CEEA14E}" type="presOf" srcId="{013525D7-A23E-423E-9F0B-393CF7D8E426}" destId="{A24954AE-6D97-4B30-88C8-5DF9D531479E}" srcOrd="0" destOrd="0" presId="urn:microsoft.com/office/officeart/2005/8/layout/process1"/>
    <dgm:cxn modelId="{701FEA2B-27F9-4450-9918-1829D85F1F52}" type="presOf" srcId="{177EEBF8-D696-4A00-B518-D5FE96B64865}" destId="{1D9FDD1F-FBE3-49AE-B6BE-5E55E6034481}" srcOrd="0" destOrd="0" presId="urn:microsoft.com/office/officeart/2005/8/layout/process1"/>
    <dgm:cxn modelId="{C4D58131-F92B-41C3-9175-52FF1474D044}" type="presOf" srcId="{A0200004-B53E-4DBE-BE66-EDC2720F3590}" destId="{A8625887-7C59-4E39-8DEB-3E4D33A0E45A}" srcOrd="1" destOrd="0" presId="urn:microsoft.com/office/officeart/2005/8/layout/process1"/>
    <dgm:cxn modelId="{62EF0B3D-8B29-450D-9DB5-CAF64EDAAD59}" type="presOf" srcId="{2951851E-1FE7-4E25-BC5B-29A0A51A689C}" destId="{21AC3FE3-5818-4449-A38B-BE9B1E5F8040}" srcOrd="0" destOrd="0" presId="urn:microsoft.com/office/officeart/2005/8/layout/process1"/>
    <dgm:cxn modelId="{D34CE140-6B0A-4174-A5EF-950BEB94F2EE}" type="presOf" srcId="{9492B16F-564C-415D-86D7-A1B00B7C9868}" destId="{034B1D47-5457-41C9-A3FD-D5447644555D}" srcOrd="0" destOrd="0" presId="urn:microsoft.com/office/officeart/2005/8/layout/process1"/>
    <dgm:cxn modelId="{CA383661-8A02-481C-99EF-957A0306C6D2}" srcId="{DE6E12C4-4A9A-4603-A054-033414FF5F35}" destId="{013525D7-A23E-423E-9F0B-393CF7D8E426}" srcOrd="1" destOrd="0" parTransId="{71AE4B93-3747-4768-85F6-036180FBF95A}" sibTransId="{A0200004-B53E-4DBE-BE66-EDC2720F3590}"/>
    <dgm:cxn modelId="{536C1D4C-1778-4280-A5CA-A7007B29388E}" srcId="{DE6E12C4-4A9A-4603-A054-033414FF5F35}" destId="{A3F0F2C6-7385-4958-9A01-10773FD7B9DC}" srcOrd="2" destOrd="0" parTransId="{DC2B9902-A3BB-45D9-A13C-CBD7BCB3236A}" sibTransId="{075DDE2B-483B-4CEE-913B-1B5A3BA2B263}"/>
    <dgm:cxn modelId="{014DDF50-B0DF-4A36-B263-C94C2AEBFC9D}" type="presOf" srcId="{A3F0F2C6-7385-4958-9A01-10773FD7B9DC}" destId="{E341FA99-5A6E-401C-B576-732B80575340}" srcOrd="0" destOrd="0" presId="urn:microsoft.com/office/officeart/2005/8/layout/process1"/>
    <dgm:cxn modelId="{527C5F52-5062-4EB7-A600-D0DD1E29A3B9}" type="presOf" srcId="{2951851E-1FE7-4E25-BC5B-29A0A51A689C}" destId="{C422E92E-B0FA-4492-861E-6017A5803D93}" srcOrd="1" destOrd="0" presId="urn:microsoft.com/office/officeart/2005/8/layout/process1"/>
    <dgm:cxn modelId="{A122C18C-6C90-4FA7-BFA9-773757DC3216}" type="presOf" srcId="{DE6E12C4-4A9A-4603-A054-033414FF5F35}" destId="{BFA8A889-34A3-4D9F-8F66-2623C85C371B}" srcOrd="0" destOrd="0" presId="urn:microsoft.com/office/officeart/2005/8/layout/process1"/>
    <dgm:cxn modelId="{6B5F57A3-F2FD-44E8-B421-C079752E5285}" srcId="{DE6E12C4-4A9A-4603-A054-033414FF5F35}" destId="{9492B16F-564C-415D-86D7-A1B00B7C9868}" srcOrd="3" destOrd="0" parTransId="{6D9FA3D4-667C-425E-AD76-200EC084EBB2}" sibTransId="{C1FAF9F7-EF59-45EE-9DB5-127656AED21D}"/>
    <dgm:cxn modelId="{F5F444BA-DC4E-4EE2-BC79-7860BF6471DF}" srcId="{DE6E12C4-4A9A-4603-A054-033414FF5F35}" destId="{E5162F5A-D5F3-42EC-80C6-E1B28AEE5B4C}" srcOrd="0" destOrd="0" parTransId="{9CA27664-FF04-44F1-B7BF-E719D6F7E944}" sibTransId="{2951851E-1FE7-4E25-BC5B-29A0A51A689C}"/>
    <dgm:cxn modelId="{757C4AC1-5DAB-4F73-9FCA-02497C84C0BE}" type="presOf" srcId="{075DDE2B-483B-4CEE-913B-1B5A3BA2B263}" destId="{A2D833AB-79CF-4BBA-B723-B8B552DC502C}" srcOrd="0" destOrd="0" presId="urn:microsoft.com/office/officeart/2005/8/layout/process1"/>
    <dgm:cxn modelId="{B90E5DC3-6D97-4B07-A77A-8A00D3FDE28F}" type="presOf" srcId="{E5162F5A-D5F3-42EC-80C6-E1B28AEE5B4C}" destId="{09DE66C0-A0EC-47E1-98F0-9C3CE42C18F7}" srcOrd="0" destOrd="0" presId="urn:microsoft.com/office/officeart/2005/8/layout/process1"/>
    <dgm:cxn modelId="{95A29BCC-0ADB-472B-B8D2-4F555BBA0A45}" type="presOf" srcId="{C1FAF9F7-EF59-45EE-9DB5-127656AED21D}" destId="{BEBAE8D8-8284-4F97-BB26-6F3FC2229500}" srcOrd="1" destOrd="0" presId="urn:microsoft.com/office/officeart/2005/8/layout/process1"/>
    <dgm:cxn modelId="{656E1AE1-2C63-4330-9442-90BF5951DCB1}" type="presOf" srcId="{C1FAF9F7-EF59-45EE-9DB5-127656AED21D}" destId="{509987F4-9489-4E99-A4D2-D501B9EFEE8B}" srcOrd="0" destOrd="0" presId="urn:microsoft.com/office/officeart/2005/8/layout/process1"/>
    <dgm:cxn modelId="{2DAC80E7-634B-47A5-9819-2D91F16D11B3}" type="presOf" srcId="{A0200004-B53E-4DBE-BE66-EDC2720F3590}" destId="{0DEB3D0D-2B0A-436F-B162-E3904ACB8FC2}" srcOrd="0" destOrd="0" presId="urn:microsoft.com/office/officeart/2005/8/layout/process1"/>
    <dgm:cxn modelId="{582D8DA0-7249-43CA-A7FF-F9537F48D133}" type="presParOf" srcId="{BFA8A889-34A3-4D9F-8F66-2623C85C371B}" destId="{09DE66C0-A0EC-47E1-98F0-9C3CE42C18F7}" srcOrd="0" destOrd="0" presId="urn:microsoft.com/office/officeart/2005/8/layout/process1"/>
    <dgm:cxn modelId="{C44C42BC-FE24-4673-B4E7-7BD3672A28F2}" type="presParOf" srcId="{BFA8A889-34A3-4D9F-8F66-2623C85C371B}" destId="{21AC3FE3-5818-4449-A38B-BE9B1E5F8040}" srcOrd="1" destOrd="0" presId="urn:microsoft.com/office/officeart/2005/8/layout/process1"/>
    <dgm:cxn modelId="{39C808D7-63B1-4FF8-9DA0-ED902ADA4C74}" type="presParOf" srcId="{21AC3FE3-5818-4449-A38B-BE9B1E5F8040}" destId="{C422E92E-B0FA-4492-861E-6017A5803D93}" srcOrd="0" destOrd="0" presId="urn:microsoft.com/office/officeart/2005/8/layout/process1"/>
    <dgm:cxn modelId="{CE4CE4AB-CE0F-4657-A4F5-52324F81A3A1}" type="presParOf" srcId="{BFA8A889-34A3-4D9F-8F66-2623C85C371B}" destId="{A24954AE-6D97-4B30-88C8-5DF9D531479E}" srcOrd="2" destOrd="0" presId="urn:microsoft.com/office/officeart/2005/8/layout/process1"/>
    <dgm:cxn modelId="{AC39F7E9-532D-47E8-934D-C1A1962CD326}" type="presParOf" srcId="{BFA8A889-34A3-4D9F-8F66-2623C85C371B}" destId="{0DEB3D0D-2B0A-436F-B162-E3904ACB8FC2}" srcOrd="3" destOrd="0" presId="urn:microsoft.com/office/officeart/2005/8/layout/process1"/>
    <dgm:cxn modelId="{426C9F6C-F2F2-4041-B3FC-425DC21BFD30}" type="presParOf" srcId="{0DEB3D0D-2B0A-436F-B162-E3904ACB8FC2}" destId="{A8625887-7C59-4E39-8DEB-3E4D33A0E45A}" srcOrd="0" destOrd="0" presId="urn:microsoft.com/office/officeart/2005/8/layout/process1"/>
    <dgm:cxn modelId="{33B43232-1520-4BCD-8ACA-D764BB1FDA7A}" type="presParOf" srcId="{BFA8A889-34A3-4D9F-8F66-2623C85C371B}" destId="{E341FA99-5A6E-401C-B576-732B80575340}" srcOrd="4" destOrd="0" presId="urn:microsoft.com/office/officeart/2005/8/layout/process1"/>
    <dgm:cxn modelId="{EB210D9B-CB33-44F8-8202-ABF94522DCB3}" type="presParOf" srcId="{BFA8A889-34A3-4D9F-8F66-2623C85C371B}" destId="{A2D833AB-79CF-4BBA-B723-B8B552DC502C}" srcOrd="5" destOrd="0" presId="urn:microsoft.com/office/officeart/2005/8/layout/process1"/>
    <dgm:cxn modelId="{F66D3466-463C-4A2E-B7C7-440C1C4C2C72}" type="presParOf" srcId="{A2D833AB-79CF-4BBA-B723-B8B552DC502C}" destId="{0AFEA0BE-FFD8-4645-B3BC-C274E6E42ACB}" srcOrd="0" destOrd="0" presId="urn:microsoft.com/office/officeart/2005/8/layout/process1"/>
    <dgm:cxn modelId="{5686D855-61EA-4712-A07D-9B5E8AD5449B}" type="presParOf" srcId="{BFA8A889-34A3-4D9F-8F66-2623C85C371B}" destId="{034B1D47-5457-41C9-A3FD-D5447644555D}" srcOrd="6" destOrd="0" presId="urn:microsoft.com/office/officeart/2005/8/layout/process1"/>
    <dgm:cxn modelId="{10FB9264-5289-4031-8FA6-61FED4DB6F73}" type="presParOf" srcId="{BFA8A889-34A3-4D9F-8F66-2623C85C371B}" destId="{509987F4-9489-4E99-A4D2-D501B9EFEE8B}" srcOrd="7" destOrd="0" presId="urn:microsoft.com/office/officeart/2005/8/layout/process1"/>
    <dgm:cxn modelId="{CD773281-1E06-4B19-A0D6-15E4DEB2EE2C}" type="presParOf" srcId="{509987F4-9489-4E99-A4D2-D501B9EFEE8B}" destId="{BEBAE8D8-8284-4F97-BB26-6F3FC2229500}" srcOrd="0" destOrd="0" presId="urn:microsoft.com/office/officeart/2005/8/layout/process1"/>
    <dgm:cxn modelId="{E981EC9C-754B-4ABE-A70C-7A79A5F64B72}" type="presParOf" srcId="{BFA8A889-34A3-4D9F-8F66-2623C85C371B}" destId="{1D9FDD1F-FBE3-49AE-B6BE-5E55E6034481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DE66C0-A0EC-47E1-98F0-9C3CE42C18F7}">
      <dsp:nvSpPr>
        <dsp:cNvPr id="0" name=""/>
        <dsp:cNvSpPr/>
      </dsp:nvSpPr>
      <dsp:spPr>
        <a:xfrm>
          <a:off x="4167" y="2221089"/>
          <a:ext cx="1291828" cy="12474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10. 2021 MHS Genesis, </a:t>
          </a:r>
          <a:r>
            <a:rPr lang="en-US" sz="1800" kern="1200" dirty="0" err="1"/>
            <a:t>Scanfest</a:t>
          </a:r>
          <a:endParaRPr lang="en-US" sz="1800" kern="1200" dirty="0"/>
        </a:p>
      </dsp:txBody>
      <dsp:txXfrm>
        <a:off x="40703" y="2257625"/>
        <a:ext cx="1218756" cy="1174349"/>
      </dsp:txXfrm>
    </dsp:sp>
    <dsp:sp modelId="{21AC3FE3-5818-4449-A38B-BE9B1E5F8040}">
      <dsp:nvSpPr>
        <dsp:cNvPr id="0" name=""/>
        <dsp:cNvSpPr/>
      </dsp:nvSpPr>
      <dsp:spPr>
        <a:xfrm>
          <a:off x="1425178" y="2684613"/>
          <a:ext cx="273867" cy="3203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1425178" y="2748688"/>
        <a:ext cx="191707" cy="192223"/>
      </dsp:txXfrm>
    </dsp:sp>
    <dsp:sp modelId="{A24954AE-6D97-4B30-88C8-5DF9D531479E}">
      <dsp:nvSpPr>
        <dsp:cNvPr id="0" name=""/>
        <dsp:cNvSpPr/>
      </dsp:nvSpPr>
      <dsp:spPr>
        <a:xfrm>
          <a:off x="1812726" y="2221089"/>
          <a:ext cx="1291828" cy="12474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09. 2022 First attempt at Perpetual</a:t>
          </a:r>
        </a:p>
      </dsp:txBody>
      <dsp:txXfrm>
        <a:off x="1849262" y="2257625"/>
        <a:ext cx="1218756" cy="1174349"/>
      </dsp:txXfrm>
    </dsp:sp>
    <dsp:sp modelId="{0DEB3D0D-2B0A-436F-B162-E3904ACB8FC2}">
      <dsp:nvSpPr>
        <dsp:cNvPr id="0" name=""/>
        <dsp:cNvSpPr/>
      </dsp:nvSpPr>
      <dsp:spPr>
        <a:xfrm>
          <a:off x="3233737" y="2684613"/>
          <a:ext cx="273867" cy="3203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3233737" y="2748688"/>
        <a:ext cx="191707" cy="192223"/>
      </dsp:txXfrm>
    </dsp:sp>
    <dsp:sp modelId="{E341FA99-5A6E-401C-B576-732B80575340}">
      <dsp:nvSpPr>
        <dsp:cNvPr id="0" name=""/>
        <dsp:cNvSpPr/>
      </dsp:nvSpPr>
      <dsp:spPr>
        <a:xfrm>
          <a:off x="3621285" y="2221089"/>
          <a:ext cx="1291828" cy="12474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07. 2024 Second </a:t>
          </a:r>
          <a:r>
            <a:rPr lang="en-US" sz="1800" kern="1200" dirty="0" err="1"/>
            <a:t>Scanfest</a:t>
          </a:r>
          <a:endParaRPr lang="en-US" sz="1800" kern="1200" dirty="0"/>
        </a:p>
      </dsp:txBody>
      <dsp:txXfrm>
        <a:off x="3657821" y="2257625"/>
        <a:ext cx="1218756" cy="1174349"/>
      </dsp:txXfrm>
    </dsp:sp>
    <dsp:sp modelId="{A2D833AB-79CF-4BBA-B723-B8B552DC502C}">
      <dsp:nvSpPr>
        <dsp:cNvPr id="0" name=""/>
        <dsp:cNvSpPr/>
      </dsp:nvSpPr>
      <dsp:spPr>
        <a:xfrm>
          <a:off x="5042296" y="2684613"/>
          <a:ext cx="273867" cy="3203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5042296" y="2748688"/>
        <a:ext cx="191707" cy="192223"/>
      </dsp:txXfrm>
    </dsp:sp>
    <dsp:sp modelId="{034B1D47-5457-41C9-A3FD-D5447644555D}">
      <dsp:nvSpPr>
        <dsp:cNvPr id="0" name=""/>
        <dsp:cNvSpPr/>
      </dsp:nvSpPr>
      <dsp:spPr>
        <a:xfrm>
          <a:off x="5429845" y="2221089"/>
          <a:ext cx="1291828" cy="12474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10. 2024 </a:t>
          </a:r>
          <a:r>
            <a:rPr lang="en-US" sz="1800" kern="1200" dirty="0" err="1"/>
            <a:t>Scanfest</a:t>
          </a:r>
          <a:r>
            <a:rPr lang="en-US" sz="1800" kern="1200" dirty="0"/>
            <a:t> finished</a:t>
          </a:r>
        </a:p>
      </dsp:txBody>
      <dsp:txXfrm>
        <a:off x="5466381" y="2257625"/>
        <a:ext cx="1218756" cy="1174349"/>
      </dsp:txXfrm>
    </dsp:sp>
    <dsp:sp modelId="{509987F4-9489-4E99-A4D2-D501B9EFEE8B}">
      <dsp:nvSpPr>
        <dsp:cNvPr id="0" name=""/>
        <dsp:cNvSpPr/>
      </dsp:nvSpPr>
      <dsp:spPr>
        <a:xfrm>
          <a:off x="6850856" y="2684613"/>
          <a:ext cx="273867" cy="3203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6850856" y="2748688"/>
        <a:ext cx="191707" cy="192223"/>
      </dsp:txXfrm>
    </dsp:sp>
    <dsp:sp modelId="{1D9FDD1F-FBE3-49AE-B6BE-5E55E6034481}">
      <dsp:nvSpPr>
        <dsp:cNvPr id="0" name=""/>
        <dsp:cNvSpPr/>
      </dsp:nvSpPr>
      <dsp:spPr>
        <a:xfrm>
          <a:off x="7238404" y="2221089"/>
          <a:ext cx="1291828" cy="12474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12 2024 Full Perpetual</a:t>
          </a:r>
        </a:p>
      </dsp:txBody>
      <dsp:txXfrm>
        <a:off x="7274940" y="2257625"/>
        <a:ext cx="1218756" cy="11743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43397" cy="466823"/>
          </a:xfrm>
          <a:prstGeom prst="rect">
            <a:avLst/>
          </a:prstGeom>
        </p:spPr>
        <p:txBody>
          <a:bodyPr vert="horz" lIns="92894" tIns="46447" rIns="92894" bIns="4644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087" y="2"/>
            <a:ext cx="3043397" cy="466823"/>
          </a:xfrm>
          <a:prstGeom prst="rect">
            <a:avLst/>
          </a:prstGeom>
        </p:spPr>
        <p:txBody>
          <a:bodyPr vert="horz" lIns="92894" tIns="46447" rIns="92894" bIns="46447" rtlCol="0"/>
          <a:lstStyle>
            <a:lvl1pPr algn="r">
              <a:defRPr sz="1200"/>
            </a:lvl1pPr>
          </a:lstStyle>
          <a:p>
            <a:fld id="{6BF89DD6-A647-4A86-83C0-0E25CAEF32D8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87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94" tIns="46447" rIns="92894" bIns="4644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826" y="4479895"/>
            <a:ext cx="5619450" cy="3665367"/>
          </a:xfrm>
          <a:prstGeom prst="rect">
            <a:avLst/>
          </a:prstGeom>
        </p:spPr>
        <p:txBody>
          <a:bodyPr vert="horz" lIns="92894" tIns="46447" rIns="92894" bIns="4644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42277"/>
            <a:ext cx="3043397" cy="466823"/>
          </a:xfrm>
          <a:prstGeom prst="rect">
            <a:avLst/>
          </a:prstGeom>
        </p:spPr>
        <p:txBody>
          <a:bodyPr vert="horz" lIns="92894" tIns="46447" rIns="92894" bIns="4644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087" y="8842277"/>
            <a:ext cx="3043397" cy="466823"/>
          </a:xfrm>
          <a:prstGeom prst="rect">
            <a:avLst/>
          </a:prstGeom>
        </p:spPr>
        <p:txBody>
          <a:bodyPr vert="horz" lIns="92894" tIns="46447" rIns="92894" bIns="46447" rtlCol="0" anchor="b"/>
          <a:lstStyle>
            <a:lvl1pPr algn="r">
              <a:defRPr sz="1200"/>
            </a:lvl1pPr>
          </a:lstStyle>
          <a:p>
            <a:fld id="{62F6CCA3-2B48-47F7-88E2-5002445CBF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666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889" y="6800852"/>
            <a:ext cx="9267825" cy="178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560321"/>
            <a:ext cx="10881360" cy="439610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" y="320040"/>
            <a:ext cx="9067800" cy="16002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3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6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29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2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15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58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1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448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7C0E0-2DCA-450F-B93E-B4F588CFCFA9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2/5/2025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46960" y="8898892"/>
            <a:ext cx="8107680" cy="511175"/>
          </a:xfrm>
        </p:spPr>
        <p:txBody>
          <a:bodyPr/>
          <a:lstStyle>
            <a:lvl1pPr>
              <a:defRPr sz="2376"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“Medically Ready Force…Ready Medical Force”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FC09B-BF19-4A90-A574-EDD9D93A793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16472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A28F8-74C4-4BF9-9F96-EAC314A7F808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2/5/2025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“Medically Ready Force…Ready Medical Force”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63"/>
            </a:lvl1pPr>
          </a:lstStyle>
          <a:p>
            <a:fld id="{8EE2D198-605E-43F0-AD94-37E74790E13B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3200400" y="4385103"/>
            <a:ext cx="6400800" cy="71891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036" dirty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Pre-Decisional Deliberative Matter – For Official Use Only Within DoD</a:t>
            </a:r>
          </a:p>
        </p:txBody>
      </p:sp>
    </p:spTree>
    <p:extLst>
      <p:ext uri="{BB962C8B-B14F-4D97-AF65-F5344CB8AC3E}">
        <p14:creationId xmlns:p14="http://schemas.microsoft.com/office/powerpoint/2010/main" val="3887788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2851"/>
            </a:lvl1pPr>
            <a:lvl2pPr>
              <a:defRPr sz="2851"/>
            </a:lvl2pPr>
            <a:lvl3pPr>
              <a:defRPr sz="2376"/>
            </a:lvl3pPr>
            <a:lvl4pPr>
              <a:defRPr sz="2138"/>
            </a:lvl4pPr>
            <a:lvl5pPr>
              <a:defRPr sz="2138"/>
            </a:lvl5pPr>
            <a:lvl6pPr>
              <a:defRPr sz="2138"/>
            </a:lvl6pPr>
            <a:lvl7pPr>
              <a:defRPr sz="2138"/>
            </a:lvl7pPr>
            <a:lvl8pPr>
              <a:defRPr sz="2138"/>
            </a:lvl8pPr>
            <a:lvl9pPr>
              <a:defRPr sz="213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2851"/>
            </a:lvl1pPr>
            <a:lvl2pPr>
              <a:defRPr sz="2851"/>
            </a:lvl2pPr>
            <a:lvl3pPr>
              <a:defRPr sz="2376"/>
            </a:lvl3pPr>
            <a:lvl4pPr>
              <a:defRPr sz="2138"/>
            </a:lvl4pPr>
            <a:lvl5pPr>
              <a:defRPr sz="2138"/>
            </a:lvl5pPr>
            <a:lvl6pPr>
              <a:defRPr sz="2138"/>
            </a:lvl6pPr>
            <a:lvl7pPr>
              <a:defRPr sz="2138"/>
            </a:lvl7pPr>
            <a:lvl8pPr>
              <a:defRPr sz="2138"/>
            </a:lvl8pPr>
            <a:lvl9pPr>
              <a:defRPr sz="213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3A4B6-105E-44DD-AD32-30A00027874C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2/5/2025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“Medically Ready Force…Ready Medical Force”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F08C4-F585-4F6E-8534-A766E3CC038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91633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149159"/>
            <a:ext cx="5656263" cy="895667"/>
          </a:xfrm>
        </p:spPr>
        <p:txBody>
          <a:bodyPr anchor="b"/>
          <a:lstStyle>
            <a:lvl1pPr marL="0" indent="0">
              <a:buNone/>
              <a:defRPr sz="2851" b="1"/>
            </a:lvl1pPr>
            <a:lvl2pPr marL="543108" indent="0">
              <a:buNone/>
              <a:defRPr sz="2376" b="1"/>
            </a:lvl2pPr>
            <a:lvl3pPr marL="1086216" indent="0">
              <a:buNone/>
              <a:defRPr sz="2138" b="1"/>
            </a:lvl3pPr>
            <a:lvl4pPr marL="1629324" indent="0">
              <a:buNone/>
              <a:defRPr sz="1901" b="1"/>
            </a:lvl4pPr>
            <a:lvl5pPr marL="2172432" indent="0">
              <a:buNone/>
              <a:defRPr sz="1901" b="1"/>
            </a:lvl5pPr>
            <a:lvl6pPr marL="2715539" indent="0">
              <a:buNone/>
              <a:defRPr sz="1901" b="1"/>
            </a:lvl6pPr>
            <a:lvl7pPr marL="3258647" indent="0">
              <a:buNone/>
              <a:defRPr sz="1901" b="1"/>
            </a:lvl7pPr>
            <a:lvl8pPr marL="3801755" indent="0">
              <a:buNone/>
              <a:defRPr sz="1901" b="1"/>
            </a:lvl8pPr>
            <a:lvl9pPr marL="4344863" indent="0">
              <a:buNone/>
              <a:defRPr sz="190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3044826"/>
            <a:ext cx="5656263" cy="5531803"/>
          </a:xfrm>
        </p:spPr>
        <p:txBody>
          <a:bodyPr/>
          <a:lstStyle>
            <a:lvl1pPr>
              <a:defRPr sz="2851"/>
            </a:lvl1pPr>
            <a:lvl2pPr>
              <a:defRPr sz="2376"/>
            </a:lvl2pPr>
            <a:lvl3pPr>
              <a:defRPr sz="2138"/>
            </a:lvl3pPr>
            <a:lvl4pPr>
              <a:defRPr sz="1901"/>
            </a:lvl4pPr>
            <a:lvl5pPr>
              <a:defRPr sz="1901"/>
            </a:lvl5pPr>
            <a:lvl6pPr>
              <a:defRPr sz="1901"/>
            </a:lvl6pPr>
            <a:lvl7pPr>
              <a:defRPr sz="1901"/>
            </a:lvl7pPr>
            <a:lvl8pPr>
              <a:defRPr sz="1901"/>
            </a:lvl8pPr>
            <a:lvl9pPr>
              <a:defRPr sz="19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2149159"/>
            <a:ext cx="5658485" cy="895667"/>
          </a:xfrm>
        </p:spPr>
        <p:txBody>
          <a:bodyPr anchor="b"/>
          <a:lstStyle>
            <a:lvl1pPr marL="0" indent="0">
              <a:buNone/>
              <a:defRPr sz="2851" b="1"/>
            </a:lvl1pPr>
            <a:lvl2pPr marL="543108" indent="0">
              <a:buNone/>
              <a:defRPr sz="2376" b="1"/>
            </a:lvl2pPr>
            <a:lvl3pPr marL="1086216" indent="0">
              <a:buNone/>
              <a:defRPr sz="2138" b="1"/>
            </a:lvl3pPr>
            <a:lvl4pPr marL="1629324" indent="0">
              <a:buNone/>
              <a:defRPr sz="1901" b="1"/>
            </a:lvl4pPr>
            <a:lvl5pPr marL="2172432" indent="0">
              <a:buNone/>
              <a:defRPr sz="1901" b="1"/>
            </a:lvl5pPr>
            <a:lvl6pPr marL="2715539" indent="0">
              <a:buNone/>
              <a:defRPr sz="1901" b="1"/>
            </a:lvl6pPr>
            <a:lvl7pPr marL="3258647" indent="0">
              <a:buNone/>
              <a:defRPr sz="1901" b="1"/>
            </a:lvl7pPr>
            <a:lvl8pPr marL="3801755" indent="0">
              <a:buNone/>
              <a:defRPr sz="1901" b="1"/>
            </a:lvl8pPr>
            <a:lvl9pPr marL="4344863" indent="0">
              <a:buNone/>
              <a:defRPr sz="190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3044826"/>
            <a:ext cx="5658485" cy="5531803"/>
          </a:xfrm>
        </p:spPr>
        <p:txBody>
          <a:bodyPr/>
          <a:lstStyle>
            <a:lvl1pPr>
              <a:defRPr sz="2851"/>
            </a:lvl1pPr>
            <a:lvl2pPr>
              <a:defRPr sz="2376"/>
            </a:lvl2pPr>
            <a:lvl3pPr>
              <a:defRPr sz="2138"/>
            </a:lvl3pPr>
            <a:lvl4pPr>
              <a:defRPr sz="1901"/>
            </a:lvl4pPr>
            <a:lvl5pPr>
              <a:defRPr sz="1901"/>
            </a:lvl5pPr>
            <a:lvl6pPr>
              <a:defRPr sz="1901"/>
            </a:lvl6pPr>
            <a:lvl7pPr>
              <a:defRPr sz="1901"/>
            </a:lvl7pPr>
            <a:lvl8pPr>
              <a:defRPr sz="1901"/>
            </a:lvl8pPr>
            <a:lvl9pPr>
              <a:defRPr sz="19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26F5C-07F1-4238-9EAD-51C8DB8D2D75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2/5/2025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“Medically Ready Force…Ready Medical Force”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AF6959-FDBE-41D3-A02E-2C2AC3141C7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55113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FB13E-6413-461E-98C8-2645B9AA4A84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2/5/2025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“Medically Ready Force…Ready Medical Force”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8654B-4FCC-42E3-B83F-81A2AB8A738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98348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CAC45-F0D1-4422-889D-8AB41587A81F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2/5/2025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“Medically Ready Force…Ready Medical Force”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C4AF3D-F7AC-4CAF-8CD6-EDBC9937D2F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15026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20040" y="384493"/>
            <a:ext cx="949452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40080" y="2335848"/>
            <a:ext cx="11521440" cy="6240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8898892"/>
            <a:ext cx="149352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25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1086216">
              <a:defRPr/>
            </a:pPr>
            <a:fld id="{F68667F3-F903-44DE-9740-424AFCDBFD2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86216">
                <a:defRPr/>
              </a:pPr>
              <a:t>2/5/2025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53640" y="8898892"/>
            <a:ext cx="800100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2376" b="1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defRPr>
            </a:lvl1pPr>
          </a:lstStyle>
          <a:p>
            <a:pPr defTabSz="1086216">
              <a:defRPr/>
            </a:pPr>
            <a:r>
              <a:rPr lang="en-US" dirty="0">
                <a:solidFill>
                  <a:prstClr val="black"/>
                </a:solidFill>
              </a:rPr>
              <a:t>“Medically Ready Force…Ready Medical Force”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8000" y="8898892"/>
            <a:ext cx="1493520" cy="5111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901" b="1">
                <a:solidFill>
                  <a:srgbClr val="898989"/>
                </a:solidFill>
              </a:defRPr>
            </a:lvl1pPr>
          </a:lstStyle>
          <a:p>
            <a:pPr defTabSz="1086216" fontAlgn="base">
              <a:spcBef>
                <a:spcPct val="0"/>
              </a:spcBef>
              <a:spcAft>
                <a:spcPct val="0"/>
              </a:spcAft>
            </a:pPr>
            <a:fld id="{CD734D38-6279-45D7-95A0-B157E0748EFA}" type="slidenum">
              <a:rPr lang="en-US" altLang="en-US" smtClean="0">
                <a:cs typeface="Arial" panose="020B0604020202020204" pitchFamily="34" charset="0"/>
              </a:rPr>
              <a:pPr defTabSz="1086216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cs typeface="Arial" panose="020B0604020202020204" pitchFamily="34" charset="0"/>
            </a:endParaRPr>
          </a:p>
        </p:txBody>
      </p:sp>
      <p:pic>
        <p:nvPicPr>
          <p:cNvPr id="1031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898" y="2026921"/>
            <a:ext cx="12939396" cy="308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898" y="8652194"/>
            <a:ext cx="12939396" cy="308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4"/>
          <p:cNvPicPr>
            <a:picLocks noChangeAspect="1" noChangeArrowheads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9859011" y="691200"/>
            <a:ext cx="2333625" cy="9645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-1129" y="9322436"/>
            <a:ext cx="3728906" cy="2294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77586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91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ＭＳ Ｐゴシック" pitchFamily="1" charset="-128"/>
                <a:cs typeface="+mn-cs"/>
              </a:rPr>
              <a:t>Pre-Decisional Deliberative Matter – For Official Use Only Within DoD</a:t>
            </a:r>
          </a:p>
        </p:txBody>
      </p:sp>
    </p:spTree>
    <p:extLst>
      <p:ext uri="{BB962C8B-B14F-4D97-AF65-F5344CB8AC3E}">
        <p14:creationId xmlns:p14="http://schemas.microsoft.com/office/powerpoint/2010/main" val="4184926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3801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1" b="1">
          <a:solidFill>
            <a:schemeClr val="tx1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1" b="1">
          <a:solidFill>
            <a:schemeClr val="tx1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1" b="1">
          <a:solidFill>
            <a:schemeClr val="tx1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1" b="1">
          <a:solidFill>
            <a:schemeClr val="tx1"/>
          </a:solidFill>
          <a:latin typeface="Calibri" pitchFamily="34" charset="0"/>
        </a:defRPr>
      </a:lvl5pPr>
      <a:lvl6pPr marL="543108" algn="l" rtl="0" eaLnBrk="1" fontAlgn="base" hangingPunct="1">
        <a:spcBef>
          <a:spcPct val="0"/>
        </a:spcBef>
        <a:spcAft>
          <a:spcPct val="0"/>
        </a:spcAft>
        <a:defRPr sz="3801" b="1">
          <a:solidFill>
            <a:schemeClr val="tx1"/>
          </a:solidFill>
          <a:latin typeface="Calibri" pitchFamily="34" charset="0"/>
        </a:defRPr>
      </a:lvl6pPr>
      <a:lvl7pPr marL="1086216" algn="l" rtl="0" eaLnBrk="1" fontAlgn="base" hangingPunct="1">
        <a:spcBef>
          <a:spcPct val="0"/>
        </a:spcBef>
        <a:spcAft>
          <a:spcPct val="0"/>
        </a:spcAft>
        <a:defRPr sz="3801" b="1">
          <a:solidFill>
            <a:schemeClr val="tx1"/>
          </a:solidFill>
          <a:latin typeface="Calibri" pitchFamily="34" charset="0"/>
        </a:defRPr>
      </a:lvl7pPr>
      <a:lvl8pPr marL="1629324" algn="l" rtl="0" eaLnBrk="1" fontAlgn="base" hangingPunct="1">
        <a:spcBef>
          <a:spcPct val="0"/>
        </a:spcBef>
        <a:spcAft>
          <a:spcPct val="0"/>
        </a:spcAft>
        <a:defRPr sz="3801" b="1">
          <a:solidFill>
            <a:schemeClr val="tx1"/>
          </a:solidFill>
          <a:latin typeface="Calibri" pitchFamily="34" charset="0"/>
        </a:defRPr>
      </a:lvl8pPr>
      <a:lvl9pPr marL="2172432" algn="l" rtl="0" eaLnBrk="1" fontAlgn="base" hangingPunct="1">
        <a:spcBef>
          <a:spcPct val="0"/>
        </a:spcBef>
        <a:spcAft>
          <a:spcPct val="0"/>
        </a:spcAft>
        <a:defRPr sz="3801" b="1">
          <a:solidFill>
            <a:schemeClr val="tx1"/>
          </a:solidFill>
          <a:latin typeface="Calibri" pitchFamily="34" charset="0"/>
        </a:defRPr>
      </a:lvl9pPr>
    </p:titleStyle>
    <p:bodyStyle>
      <a:lvl1pPr marL="407331" indent="-407331" algn="l" rtl="0" fontAlgn="base">
        <a:spcBef>
          <a:spcPct val="20000"/>
        </a:spcBef>
        <a:spcAft>
          <a:spcPct val="0"/>
        </a:spcAft>
        <a:buFont typeface="Lucida Sans Unicode" panose="020B0602030504020204" pitchFamily="34" charset="0"/>
        <a:buChar char="∎"/>
        <a:defRPr sz="3326" kern="1200">
          <a:solidFill>
            <a:schemeClr val="tx1"/>
          </a:solidFill>
          <a:latin typeface="+mn-lt"/>
          <a:ea typeface="+mn-ea"/>
          <a:cs typeface="+mn-cs"/>
        </a:defRPr>
      </a:lvl1pPr>
      <a:lvl2pPr marL="882550" indent="-339442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q"/>
        <a:defRPr sz="2851" kern="1200">
          <a:solidFill>
            <a:schemeClr val="tx1"/>
          </a:solidFill>
          <a:latin typeface="+mn-lt"/>
          <a:ea typeface="+mn-ea"/>
          <a:cs typeface="+mn-cs"/>
        </a:defRPr>
      </a:lvl2pPr>
      <a:lvl3pPr marL="1357770" indent="-271554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613" kern="1200">
          <a:solidFill>
            <a:schemeClr val="tx1"/>
          </a:solidFill>
          <a:latin typeface="+mn-lt"/>
          <a:ea typeface="+mn-ea"/>
          <a:cs typeface="+mn-cs"/>
        </a:defRPr>
      </a:lvl3pPr>
      <a:lvl4pPr marL="1900878" indent="-271554" algn="l" rtl="0" fontAlgn="base">
        <a:spcBef>
          <a:spcPct val="20000"/>
        </a:spcBef>
        <a:spcAft>
          <a:spcPct val="0"/>
        </a:spcAft>
        <a:buFont typeface="Lucida Sans Unicode" panose="020B0602030504020204" pitchFamily="34" charset="0"/>
        <a:buChar char="▻"/>
        <a:defRPr sz="2376" kern="1200">
          <a:solidFill>
            <a:schemeClr val="tx1"/>
          </a:solidFill>
          <a:latin typeface="+mn-lt"/>
          <a:ea typeface="+mn-ea"/>
          <a:cs typeface="+mn-cs"/>
        </a:defRPr>
      </a:lvl4pPr>
      <a:lvl5pPr marL="2443985" indent="-271554" algn="l" rtl="0" fontAlgn="base">
        <a:spcBef>
          <a:spcPct val="20000"/>
        </a:spcBef>
        <a:spcAft>
          <a:spcPct val="0"/>
        </a:spcAft>
        <a:buFont typeface="Lucida Sans Unicode" panose="020B0602030504020204" pitchFamily="34" charset="0"/>
        <a:buChar char="▹"/>
        <a:defRPr sz="2376" kern="1200">
          <a:solidFill>
            <a:schemeClr val="tx1"/>
          </a:solidFill>
          <a:latin typeface="+mn-lt"/>
          <a:ea typeface="+mn-ea"/>
          <a:cs typeface="+mn-cs"/>
        </a:defRPr>
      </a:lvl5pPr>
      <a:lvl6pPr marL="2987093" indent="-271554" algn="l" defTabSz="10862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76" kern="1200">
          <a:solidFill>
            <a:schemeClr val="tx1"/>
          </a:solidFill>
          <a:latin typeface="+mn-lt"/>
          <a:ea typeface="+mn-ea"/>
          <a:cs typeface="+mn-cs"/>
        </a:defRPr>
      </a:lvl6pPr>
      <a:lvl7pPr marL="3530201" indent="-271554" algn="l" defTabSz="10862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76" kern="1200">
          <a:solidFill>
            <a:schemeClr val="tx1"/>
          </a:solidFill>
          <a:latin typeface="+mn-lt"/>
          <a:ea typeface="+mn-ea"/>
          <a:cs typeface="+mn-cs"/>
        </a:defRPr>
      </a:lvl7pPr>
      <a:lvl8pPr marL="4073309" indent="-271554" algn="l" defTabSz="10862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76" kern="1200">
          <a:solidFill>
            <a:schemeClr val="tx1"/>
          </a:solidFill>
          <a:latin typeface="+mn-lt"/>
          <a:ea typeface="+mn-ea"/>
          <a:cs typeface="+mn-cs"/>
        </a:defRPr>
      </a:lvl8pPr>
      <a:lvl9pPr marL="4616417" indent="-271554" algn="l" defTabSz="10862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6216" rtl="0" eaLnBrk="1" latinLnBrk="0" hangingPunct="1">
        <a:defRPr sz="2138" kern="1200">
          <a:solidFill>
            <a:schemeClr val="tx1"/>
          </a:solidFill>
          <a:latin typeface="+mn-lt"/>
          <a:ea typeface="+mn-ea"/>
          <a:cs typeface="+mn-cs"/>
        </a:defRPr>
      </a:lvl1pPr>
      <a:lvl2pPr marL="543108" algn="l" defTabSz="1086216" rtl="0" eaLnBrk="1" latinLnBrk="0" hangingPunct="1">
        <a:defRPr sz="2138" kern="1200">
          <a:solidFill>
            <a:schemeClr val="tx1"/>
          </a:solidFill>
          <a:latin typeface="+mn-lt"/>
          <a:ea typeface="+mn-ea"/>
          <a:cs typeface="+mn-cs"/>
        </a:defRPr>
      </a:lvl2pPr>
      <a:lvl3pPr marL="1086216" algn="l" defTabSz="1086216" rtl="0" eaLnBrk="1" latinLnBrk="0" hangingPunct="1">
        <a:defRPr sz="2138" kern="1200">
          <a:solidFill>
            <a:schemeClr val="tx1"/>
          </a:solidFill>
          <a:latin typeface="+mn-lt"/>
          <a:ea typeface="+mn-ea"/>
          <a:cs typeface="+mn-cs"/>
        </a:defRPr>
      </a:lvl3pPr>
      <a:lvl4pPr marL="1629324" algn="l" defTabSz="1086216" rtl="0" eaLnBrk="1" latinLnBrk="0" hangingPunct="1">
        <a:defRPr sz="2138" kern="1200">
          <a:solidFill>
            <a:schemeClr val="tx1"/>
          </a:solidFill>
          <a:latin typeface="+mn-lt"/>
          <a:ea typeface="+mn-ea"/>
          <a:cs typeface="+mn-cs"/>
        </a:defRPr>
      </a:lvl4pPr>
      <a:lvl5pPr marL="2172432" algn="l" defTabSz="1086216" rtl="0" eaLnBrk="1" latinLnBrk="0" hangingPunct="1">
        <a:defRPr sz="2138" kern="1200">
          <a:solidFill>
            <a:schemeClr val="tx1"/>
          </a:solidFill>
          <a:latin typeface="+mn-lt"/>
          <a:ea typeface="+mn-ea"/>
          <a:cs typeface="+mn-cs"/>
        </a:defRPr>
      </a:lvl5pPr>
      <a:lvl6pPr marL="2715539" algn="l" defTabSz="1086216" rtl="0" eaLnBrk="1" latinLnBrk="0" hangingPunct="1">
        <a:defRPr sz="2138" kern="1200">
          <a:solidFill>
            <a:schemeClr val="tx1"/>
          </a:solidFill>
          <a:latin typeface="+mn-lt"/>
          <a:ea typeface="+mn-ea"/>
          <a:cs typeface="+mn-cs"/>
        </a:defRPr>
      </a:lvl6pPr>
      <a:lvl7pPr marL="3258647" algn="l" defTabSz="1086216" rtl="0" eaLnBrk="1" latinLnBrk="0" hangingPunct="1">
        <a:defRPr sz="2138" kern="1200">
          <a:solidFill>
            <a:schemeClr val="tx1"/>
          </a:solidFill>
          <a:latin typeface="+mn-lt"/>
          <a:ea typeface="+mn-ea"/>
          <a:cs typeface="+mn-cs"/>
        </a:defRPr>
      </a:lvl7pPr>
      <a:lvl8pPr marL="3801755" algn="l" defTabSz="1086216" rtl="0" eaLnBrk="1" latinLnBrk="0" hangingPunct="1">
        <a:defRPr sz="2138" kern="1200">
          <a:solidFill>
            <a:schemeClr val="tx1"/>
          </a:solidFill>
          <a:latin typeface="+mn-lt"/>
          <a:ea typeface="+mn-ea"/>
          <a:cs typeface="+mn-cs"/>
        </a:defRPr>
      </a:lvl8pPr>
      <a:lvl9pPr marL="4344863" algn="l" defTabSz="1086216" rtl="0" eaLnBrk="1" latinLnBrk="0" hangingPunct="1">
        <a:defRPr sz="21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N5RSfSqyu4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1867625" y="3455119"/>
            <a:ext cx="9494520" cy="1600200"/>
          </a:xfrm>
        </p:spPr>
        <p:txBody>
          <a:bodyPr/>
          <a:lstStyle/>
          <a:p>
            <a:pPr algn="ctr"/>
            <a:r>
              <a:rPr lang="en-US" altLang="en-US" sz="6000" dirty="0"/>
              <a:t>The Augmented Reality of Air Force Pharmacy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effectLst/>
              </a:rPr>
              <a:t>“Medically Ready Force…Ready Medical Force”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882550" indent="-339442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357770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900878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443985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987093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530201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4073309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4616417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5C8DBA-6B27-465E-88ED-C76A6442CDC9}" type="slidenum">
              <a:rPr lang="en-US" altLang="en-US">
                <a:solidFill>
                  <a:srgbClr val="898989"/>
                </a:solidFill>
              </a:rPr>
              <a:pPr eaLnBrk="1" hangingPunct="1"/>
              <a:t>1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0" y="4276575"/>
            <a:ext cx="12496800" cy="5133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07331" indent="-407331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∎"/>
              <a:defRPr sz="33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82550" indent="-339442" algn="l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 sz="28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57770" indent="-271554" algn="l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6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0878" indent="-271554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▻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3985" indent="-271554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▹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87093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0201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73309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16417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endParaRPr lang="en-US" sz="2800" dirty="0"/>
          </a:p>
          <a:p>
            <a:pPr marL="0" indent="0" defTabSz="914400">
              <a:buNone/>
            </a:pP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014009-9571-BF15-D109-1F9C4E8588D1}"/>
              </a:ext>
            </a:extLst>
          </p:cNvPr>
          <p:cNvSpPr txBox="1"/>
          <p:nvPr/>
        </p:nvSpPr>
        <p:spPr>
          <a:xfrm>
            <a:off x="3733074" y="5458773"/>
            <a:ext cx="5763623" cy="3036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Maj Mason Zhang, PharmD, MBA, BCPS</a:t>
            </a:r>
          </a:p>
          <a:p>
            <a:r>
              <a:rPr lang="en-US" sz="2400" dirty="0"/>
              <a:t>Director, Pharmacy Operations</a:t>
            </a:r>
          </a:p>
          <a:p>
            <a:r>
              <a:rPr lang="en-US" sz="2400" dirty="0"/>
              <a:t>Hickam AFB, HI</a:t>
            </a:r>
          </a:p>
          <a:p>
            <a:endParaRPr lang="en-US" sz="2400" dirty="0"/>
          </a:p>
          <a:p>
            <a:r>
              <a:rPr lang="en-US" sz="2400" dirty="0"/>
              <a:t>MSgt James Lobban, </a:t>
            </a:r>
            <a:r>
              <a:rPr lang="en-US" sz="2400" dirty="0" err="1"/>
              <a:t>CPht</a:t>
            </a:r>
            <a:endParaRPr lang="en-US" sz="2400" dirty="0"/>
          </a:p>
          <a:p>
            <a:r>
              <a:rPr lang="en-US" sz="2400" dirty="0"/>
              <a:t>Pharmacy Flight Chief</a:t>
            </a:r>
          </a:p>
          <a:p>
            <a:r>
              <a:rPr lang="en-US" sz="2400" dirty="0"/>
              <a:t>Hickam AFB, HI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319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55" dirty="0"/>
              <a:t>Disclosures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effectLst/>
              </a:rPr>
              <a:t>“Medically Ready Force…Ready Medical Force”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882550" indent="-339442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357770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900878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443985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987093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530201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4073309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4616417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5C8DBA-6B27-465E-88ED-C76A6442CDC9}" type="slidenum">
              <a:rPr lang="en-US" altLang="en-US">
                <a:solidFill>
                  <a:srgbClr val="898989"/>
                </a:solidFill>
              </a:rPr>
              <a:pPr eaLnBrk="1" hangingPunct="1"/>
              <a:t>2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876300" y="2473672"/>
            <a:ext cx="12496800" cy="5133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07331" indent="-407331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∎"/>
              <a:defRPr sz="33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82550" indent="-339442" algn="l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 sz="28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57770" indent="-271554" algn="l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6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0878" indent="-271554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▻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3985" indent="-271554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▹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87093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0201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73309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16417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endParaRPr lang="en-US" sz="2800" dirty="0"/>
          </a:p>
          <a:p>
            <a:pPr marL="0" indent="0" defTabSz="914400">
              <a:buNone/>
            </a:pP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014009-9571-BF15-D109-1F9C4E8588D1}"/>
              </a:ext>
            </a:extLst>
          </p:cNvPr>
          <p:cNvSpPr txBox="1"/>
          <p:nvPr/>
        </p:nvSpPr>
        <p:spPr>
          <a:xfrm>
            <a:off x="104140" y="4855752"/>
            <a:ext cx="1270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Neither the speaker(s) nor contributors for this program have any financial relationships or conflicts of interest to disclose.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201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55" dirty="0"/>
              <a:t>Learning Objectives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effectLst/>
              </a:rPr>
              <a:t>“Medically Ready Force…Ready Medical Force”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882550" indent="-339442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357770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900878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443985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987093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530201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4073309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4616417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5C8DBA-6B27-465E-88ED-C76A6442CDC9}" type="slidenum">
              <a:rPr lang="en-US" altLang="en-US">
                <a:solidFill>
                  <a:srgbClr val="898989"/>
                </a:solidFill>
              </a:rPr>
              <a:pPr eaLnBrk="1" hangingPunct="1"/>
              <a:t>3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876300" y="2473672"/>
            <a:ext cx="12496800" cy="5133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07331" indent="-407331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∎"/>
              <a:defRPr sz="33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82550" indent="-339442" algn="l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 sz="28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57770" indent="-271554" algn="l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6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0878" indent="-271554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▻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3985" indent="-271554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▹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87093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0201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73309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16417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endParaRPr lang="en-US" sz="2800" dirty="0"/>
          </a:p>
          <a:p>
            <a:pPr marL="0" indent="0" defTabSz="914400">
              <a:buNone/>
            </a:pP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014009-9571-BF15-D109-1F9C4E8588D1}"/>
              </a:ext>
            </a:extLst>
          </p:cNvPr>
          <p:cNvSpPr txBox="1"/>
          <p:nvPr/>
        </p:nvSpPr>
        <p:spPr>
          <a:xfrm>
            <a:off x="104140" y="3118392"/>
            <a:ext cx="12700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sng" dirty="0"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Learning Objectives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At the conclusion of this educational activity, participants will be able to: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Understand how the implementation of E-RX, MHS-G and the DHA has changed pharmacy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800" dirty="0">
                <a:latin typeface="Tahoma" panose="020B0604030504040204" pitchFamily="34" charset="0"/>
                <a:ea typeface="Times New Roman" panose="02020603050405020304" pitchFamily="18" charset="0"/>
              </a:rPr>
              <a:t>Understand the current limitations of the pharmacy workflow</a:t>
            </a:r>
            <a:endParaRPr lang="en-US" sz="1800" dirty="0">
              <a:effectLst/>
              <a:latin typeface="Tahoma" panose="020B0604030504040204" pitchFamily="34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800" dirty="0"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Identify the most time intensive step to the prescription process</a:t>
            </a:r>
          </a:p>
          <a:p>
            <a:pPr marL="342900" marR="0" lvl="0" indent="-34290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800" dirty="0">
                <a:latin typeface="Tahoma" panose="020B0604030504040204" pitchFamily="34" charset="0"/>
                <a:ea typeface="Calibri" panose="020F0502020204030204" pitchFamily="34" charset="0"/>
              </a:rPr>
              <a:t>Identify pieces of technology that can be used to bridge the gaps in workflow.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046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55" dirty="0"/>
              <a:t>Why are we doing this?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effectLst/>
              </a:rPr>
              <a:t>“Medically Ready Force…Ready Medical Force”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882550" indent="-339442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357770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900878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443985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987093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530201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4073309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4616417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5C8DBA-6B27-465E-88ED-C76A6442CDC9}" type="slidenum">
              <a:rPr lang="en-US" altLang="en-US">
                <a:solidFill>
                  <a:srgbClr val="898989"/>
                </a:solidFill>
              </a:rPr>
              <a:pPr eaLnBrk="1" hangingPunct="1"/>
              <a:t>4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20040" y="4000177"/>
            <a:ext cx="12496800" cy="5133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07331" indent="-407331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∎"/>
              <a:defRPr sz="33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82550" indent="-339442" algn="l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 sz="28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57770" indent="-271554" algn="l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6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0878" indent="-271554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▻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3985" indent="-271554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▹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87093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0201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73309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16417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endParaRPr lang="en-US" sz="2800" dirty="0"/>
          </a:p>
          <a:p>
            <a:pPr marL="0" indent="0" defTabSz="914400">
              <a:buNone/>
            </a:pPr>
            <a:endParaRPr lang="en-US" sz="2800" dirty="0"/>
          </a:p>
        </p:txBody>
      </p:sp>
      <p:pic>
        <p:nvPicPr>
          <p:cNvPr id="3" name="Content Placeholder 6">
            <a:extLst>
              <a:ext uri="{FF2B5EF4-FFF2-40B4-BE49-F238E27FC236}">
                <a16:creationId xmlns:a16="http://schemas.microsoft.com/office/drawing/2014/main" id="{65FB8A25-3C6A-EA84-01E5-3034D8FAC8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850"/>
          <a:stretch/>
        </p:blipFill>
        <p:spPr bwMode="auto">
          <a:xfrm>
            <a:off x="453967" y="4262239"/>
            <a:ext cx="11893666" cy="189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8DB6F55-8DE3-B389-786C-BCC25B074D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757402"/>
              </p:ext>
            </p:extLst>
          </p:nvPr>
        </p:nvGraphicFramePr>
        <p:xfrm>
          <a:off x="2674870" y="6523584"/>
          <a:ext cx="8382839" cy="1478223"/>
        </p:xfrm>
        <a:graphic>
          <a:graphicData uri="http://schemas.openxmlformats.org/drawingml/2006/table">
            <a:tbl>
              <a:tblPr firstRow="1" bandRow="1"/>
              <a:tblGrid>
                <a:gridCol w="2356141">
                  <a:extLst>
                    <a:ext uri="{9D8B030D-6E8A-4147-A177-3AD203B41FA5}">
                      <a16:colId xmlns:a16="http://schemas.microsoft.com/office/drawing/2014/main" val="3290079968"/>
                    </a:ext>
                  </a:extLst>
                </a:gridCol>
                <a:gridCol w="1433511">
                  <a:extLst>
                    <a:ext uri="{9D8B030D-6E8A-4147-A177-3AD203B41FA5}">
                      <a16:colId xmlns:a16="http://schemas.microsoft.com/office/drawing/2014/main" val="1491139875"/>
                    </a:ext>
                  </a:extLst>
                </a:gridCol>
                <a:gridCol w="1613532">
                  <a:extLst>
                    <a:ext uri="{9D8B030D-6E8A-4147-A177-3AD203B41FA5}">
                      <a16:colId xmlns:a16="http://schemas.microsoft.com/office/drawing/2014/main" val="2062001577"/>
                    </a:ext>
                  </a:extLst>
                </a:gridCol>
                <a:gridCol w="1546144">
                  <a:extLst>
                    <a:ext uri="{9D8B030D-6E8A-4147-A177-3AD203B41FA5}">
                      <a16:colId xmlns:a16="http://schemas.microsoft.com/office/drawing/2014/main" val="3102340819"/>
                    </a:ext>
                  </a:extLst>
                </a:gridCol>
                <a:gridCol w="1433511">
                  <a:extLst>
                    <a:ext uri="{9D8B030D-6E8A-4147-A177-3AD203B41FA5}">
                      <a16:colId xmlns:a16="http://schemas.microsoft.com/office/drawing/2014/main" val="1358802310"/>
                    </a:ext>
                  </a:extLst>
                </a:gridCol>
              </a:tblGrid>
              <a:tr h="492741">
                <a:tc>
                  <a:txBody>
                    <a:bodyPr/>
                    <a:lstStyle>
                      <a:lvl1pPr marL="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8006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6012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44018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92024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40030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88036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36042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84048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8006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6012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44018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92024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40030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88036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36042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84048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 RX’s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8006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6012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44018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92024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40030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88036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36042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84048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Pharmacists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8006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6012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44018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92024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40030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88036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36042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84048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Technicians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8006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6012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44018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92024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40030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88036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36042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840480" algn="l" defTabSz="960120" rtl="0" eaLnBrk="1" latinLnBrk="0" hangingPunct="1">
                        <a:defRPr sz="189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Force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146828"/>
                  </a:ext>
                </a:extLst>
              </a:tr>
              <a:tr h="492741">
                <a:tc>
                  <a:txBody>
                    <a:bodyPr/>
                    <a:lstStyle>
                      <a:lvl1pPr marL="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006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6012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4018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2024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0030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88036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6042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4048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Hickam (Current)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006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6012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4018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2024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0030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88036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6042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4048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92,944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006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6012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4018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2024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0030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88036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6042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4048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006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6012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4018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2024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0030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88036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6042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4048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006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6012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4018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2024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0030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88036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6042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4048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005171"/>
                  </a:ext>
                </a:extLst>
              </a:tr>
              <a:tr h="492741">
                <a:tc>
                  <a:txBody>
                    <a:bodyPr/>
                    <a:lstStyle>
                      <a:lvl1pPr marL="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006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6012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4018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2024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0030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88036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6042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4048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Hickam (Projected)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006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6012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4018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2024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0030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88036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6042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4048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92,944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006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6012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4018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2024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0030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88036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6042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4048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006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6012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4018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2024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0030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88036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6042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4048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006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6012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4018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2024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0030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88036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6042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40480" algn="l" defTabSz="960120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17113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7958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3EAEC-E52C-3888-C0B2-ADC34B515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process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32F80-FE1A-E32B-CC09-6D94E773D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leave the doctor’s office…..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7ACA61-286F-BC48-C336-29C5C35A2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“Medically Ready Force…Ready Medical Force”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906B81-F5EF-99C2-A539-2EF1E25AD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2D198-605E-43F0-AD94-37E74790E13B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404A57-223F-B3F2-68FD-6A7047C93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920" y="3433757"/>
            <a:ext cx="1603094" cy="19832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E22E11-FEF1-3A00-3A13-0BF17D378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72" y="3614251"/>
            <a:ext cx="2729118" cy="15351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7B932C-A248-D8C5-776E-F7C461B32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2468" y="3373406"/>
            <a:ext cx="2143125" cy="21431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0124FC-D41E-F042-9CA3-E495544C5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2442" y="5935948"/>
            <a:ext cx="2729118" cy="15351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441C48-66E0-795E-72EE-63B2C640FE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29521" y="3533835"/>
            <a:ext cx="1254783" cy="12547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0CB6A9-0E82-BC24-1A2A-B141D6B1C9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040" y="6631788"/>
            <a:ext cx="3231391" cy="1678578"/>
          </a:xfrm>
          <a:prstGeom prst="rect">
            <a:avLst/>
          </a:prstGeom>
        </p:spPr>
      </p:pic>
      <p:sp>
        <p:nvSpPr>
          <p:cNvPr id="13" name="Arrow: Down 12">
            <a:extLst>
              <a:ext uri="{FF2B5EF4-FFF2-40B4-BE49-F238E27FC236}">
                <a16:creationId xmlns:a16="http://schemas.microsoft.com/office/drawing/2014/main" id="{FAA8BF0E-4022-2206-BBD0-C2265A16C587}"/>
              </a:ext>
            </a:extLst>
          </p:cNvPr>
          <p:cNvSpPr/>
          <p:nvPr/>
        </p:nvSpPr>
        <p:spPr>
          <a:xfrm rot="16200000">
            <a:off x="3227867" y="4025243"/>
            <a:ext cx="235131" cy="5071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9E082807-8955-2BE8-46EC-DE71DCA3D318}"/>
              </a:ext>
            </a:extLst>
          </p:cNvPr>
          <p:cNvSpPr/>
          <p:nvPr/>
        </p:nvSpPr>
        <p:spPr>
          <a:xfrm rot="16200000">
            <a:off x="5347979" y="4025243"/>
            <a:ext cx="235131" cy="5071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F91039FB-9311-4E0B-DEDF-CA487B4B3949}"/>
              </a:ext>
            </a:extLst>
          </p:cNvPr>
          <p:cNvSpPr/>
          <p:nvPr/>
        </p:nvSpPr>
        <p:spPr>
          <a:xfrm rot="16200000">
            <a:off x="8196064" y="4054965"/>
            <a:ext cx="235131" cy="5071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965DFE7A-A68C-8BEB-E1EA-B62F1CF51BBE}"/>
              </a:ext>
            </a:extLst>
          </p:cNvPr>
          <p:cNvSpPr/>
          <p:nvPr/>
        </p:nvSpPr>
        <p:spPr>
          <a:xfrm>
            <a:off x="11956913" y="5134414"/>
            <a:ext cx="235131" cy="5071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BA178C27-377D-05B2-9D96-7438383F0751}"/>
              </a:ext>
            </a:extLst>
          </p:cNvPr>
          <p:cNvSpPr/>
          <p:nvPr/>
        </p:nvSpPr>
        <p:spPr>
          <a:xfrm rot="10800000">
            <a:off x="1345147" y="5523100"/>
            <a:ext cx="363967" cy="61516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DEDA7D2-C740-9848-9275-6EC2CEF8E6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5455" y="3274401"/>
            <a:ext cx="1695687" cy="1590897"/>
          </a:xfrm>
          <a:prstGeom prst="rect">
            <a:avLst/>
          </a:prstGeom>
        </p:spPr>
      </p:pic>
      <p:sp>
        <p:nvSpPr>
          <p:cNvPr id="24" name="Arrow: Down 23">
            <a:extLst>
              <a:ext uri="{FF2B5EF4-FFF2-40B4-BE49-F238E27FC236}">
                <a16:creationId xmlns:a16="http://schemas.microsoft.com/office/drawing/2014/main" id="{B172877F-2951-724F-1F41-292686134D5F}"/>
              </a:ext>
            </a:extLst>
          </p:cNvPr>
          <p:cNvSpPr/>
          <p:nvPr/>
        </p:nvSpPr>
        <p:spPr>
          <a:xfrm rot="16200000">
            <a:off x="10745886" y="4010699"/>
            <a:ext cx="235131" cy="5071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146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3" grpId="0" animBg="1"/>
      <p:bldP spid="14" grpId="0" animBg="1"/>
      <p:bldP spid="15" grpId="0" animBg="1"/>
      <p:bldP spid="16" grpId="0" animBg="1"/>
      <p:bldP spid="17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3EAEC-E52C-3888-C0B2-ADC34B515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process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32F80-FE1A-E32B-CC09-6D94E773D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leave the doctor’s office…..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7ACA61-286F-BC48-C336-29C5C35A2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“Medically Ready Force…Ready Medical Force”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906B81-F5EF-99C2-A539-2EF1E25AD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2D198-605E-43F0-AD94-37E74790E13B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404A57-223F-B3F2-68FD-6A7047C93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920" y="3433757"/>
            <a:ext cx="1603094" cy="19832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E22E11-FEF1-3A00-3A13-0BF17D378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72" y="3614251"/>
            <a:ext cx="2729118" cy="15351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7B932C-A248-D8C5-776E-F7C461B32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2468" y="3373406"/>
            <a:ext cx="2143125" cy="21431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0124FC-D41E-F042-9CA3-E495544C5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2442" y="5935948"/>
            <a:ext cx="2729118" cy="15351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441C48-66E0-795E-72EE-63B2C640FE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29521" y="3533835"/>
            <a:ext cx="1254783" cy="12547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0CB6A9-0E82-BC24-1A2A-B141D6B1C9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040" y="6631788"/>
            <a:ext cx="3231391" cy="1678578"/>
          </a:xfrm>
          <a:prstGeom prst="rect">
            <a:avLst/>
          </a:prstGeom>
        </p:spPr>
      </p:pic>
      <p:sp>
        <p:nvSpPr>
          <p:cNvPr id="13" name="Arrow: Down 12">
            <a:extLst>
              <a:ext uri="{FF2B5EF4-FFF2-40B4-BE49-F238E27FC236}">
                <a16:creationId xmlns:a16="http://schemas.microsoft.com/office/drawing/2014/main" id="{FAA8BF0E-4022-2206-BBD0-C2265A16C587}"/>
              </a:ext>
            </a:extLst>
          </p:cNvPr>
          <p:cNvSpPr/>
          <p:nvPr/>
        </p:nvSpPr>
        <p:spPr>
          <a:xfrm rot="16200000">
            <a:off x="3227867" y="4025243"/>
            <a:ext cx="235131" cy="5071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9E082807-8955-2BE8-46EC-DE71DCA3D318}"/>
              </a:ext>
            </a:extLst>
          </p:cNvPr>
          <p:cNvSpPr/>
          <p:nvPr/>
        </p:nvSpPr>
        <p:spPr>
          <a:xfrm rot="16200000">
            <a:off x="5347979" y="4025243"/>
            <a:ext cx="235131" cy="5071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F91039FB-9311-4E0B-DEDF-CA487B4B3949}"/>
              </a:ext>
            </a:extLst>
          </p:cNvPr>
          <p:cNvSpPr/>
          <p:nvPr/>
        </p:nvSpPr>
        <p:spPr>
          <a:xfrm rot="16200000">
            <a:off x="8196064" y="4054965"/>
            <a:ext cx="235131" cy="5071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965DFE7A-A68C-8BEB-E1EA-B62F1CF51BBE}"/>
              </a:ext>
            </a:extLst>
          </p:cNvPr>
          <p:cNvSpPr/>
          <p:nvPr/>
        </p:nvSpPr>
        <p:spPr>
          <a:xfrm>
            <a:off x="11956913" y="5134414"/>
            <a:ext cx="235131" cy="5071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BA178C27-377D-05B2-9D96-7438383F0751}"/>
              </a:ext>
            </a:extLst>
          </p:cNvPr>
          <p:cNvSpPr/>
          <p:nvPr/>
        </p:nvSpPr>
        <p:spPr>
          <a:xfrm rot="16200000">
            <a:off x="4082436" y="7080350"/>
            <a:ext cx="363967" cy="61516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4427659-15EC-3E9C-444E-049D70472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9654" y="6298262"/>
            <a:ext cx="1678579" cy="1678579"/>
          </a:xfrm>
          <a:prstGeom prst="rect">
            <a:avLst/>
          </a:prstGeom>
        </p:spPr>
      </p:pic>
      <p:sp>
        <p:nvSpPr>
          <p:cNvPr id="19" name="Arrow: Down 18">
            <a:extLst>
              <a:ext uri="{FF2B5EF4-FFF2-40B4-BE49-F238E27FC236}">
                <a16:creationId xmlns:a16="http://schemas.microsoft.com/office/drawing/2014/main" id="{A53212D5-AAFA-41A5-BE8A-FD9217D72FE8}"/>
              </a:ext>
            </a:extLst>
          </p:cNvPr>
          <p:cNvSpPr/>
          <p:nvPr/>
        </p:nvSpPr>
        <p:spPr>
          <a:xfrm rot="15248042">
            <a:off x="9447748" y="6845361"/>
            <a:ext cx="186603" cy="38649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ultiplication Sign 20">
            <a:extLst>
              <a:ext uri="{FF2B5EF4-FFF2-40B4-BE49-F238E27FC236}">
                <a16:creationId xmlns:a16="http://schemas.microsoft.com/office/drawing/2014/main" id="{04CBD8EB-B414-3A56-5A63-589CDD58CF6C}"/>
              </a:ext>
            </a:extLst>
          </p:cNvPr>
          <p:cNvSpPr/>
          <p:nvPr/>
        </p:nvSpPr>
        <p:spPr>
          <a:xfrm>
            <a:off x="4572001" y="6139347"/>
            <a:ext cx="2008851" cy="198929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DEDA7D2-C740-9848-9275-6EC2CEF8E6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5455" y="3274401"/>
            <a:ext cx="1695687" cy="1590897"/>
          </a:xfrm>
          <a:prstGeom prst="rect">
            <a:avLst/>
          </a:prstGeom>
        </p:spPr>
      </p:pic>
      <p:sp>
        <p:nvSpPr>
          <p:cNvPr id="24" name="Arrow: Down 23">
            <a:extLst>
              <a:ext uri="{FF2B5EF4-FFF2-40B4-BE49-F238E27FC236}">
                <a16:creationId xmlns:a16="http://schemas.microsoft.com/office/drawing/2014/main" id="{B172877F-2951-724F-1F41-292686134D5F}"/>
              </a:ext>
            </a:extLst>
          </p:cNvPr>
          <p:cNvSpPr/>
          <p:nvPr/>
        </p:nvSpPr>
        <p:spPr>
          <a:xfrm rot="16200000">
            <a:off x="10745886" y="4010699"/>
            <a:ext cx="235131" cy="5071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97AF01A-C539-B260-9F25-020A11EAC7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03447" y="6609857"/>
            <a:ext cx="1695687" cy="1590897"/>
          </a:xfrm>
          <a:prstGeom prst="rect">
            <a:avLst/>
          </a:prstGeom>
        </p:spPr>
      </p:pic>
      <p:sp>
        <p:nvSpPr>
          <p:cNvPr id="26" name="Arrow: Down 25">
            <a:extLst>
              <a:ext uri="{FF2B5EF4-FFF2-40B4-BE49-F238E27FC236}">
                <a16:creationId xmlns:a16="http://schemas.microsoft.com/office/drawing/2014/main" id="{94638937-9173-C973-74CD-B0DED5F586C6}"/>
              </a:ext>
            </a:extLst>
          </p:cNvPr>
          <p:cNvSpPr/>
          <p:nvPr/>
        </p:nvSpPr>
        <p:spPr>
          <a:xfrm rot="16200000">
            <a:off x="6920623" y="7130518"/>
            <a:ext cx="186603" cy="38649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Multiplication Sign 26">
            <a:extLst>
              <a:ext uri="{FF2B5EF4-FFF2-40B4-BE49-F238E27FC236}">
                <a16:creationId xmlns:a16="http://schemas.microsoft.com/office/drawing/2014/main" id="{5F67605C-0381-224D-9EA4-B22964D524C4}"/>
              </a:ext>
            </a:extLst>
          </p:cNvPr>
          <p:cNvSpPr/>
          <p:nvPr/>
        </p:nvSpPr>
        <p:spPr>
          <a:xfrm>
            <a:off x="7400707" y="6393283"/>
            <a:ext cx="2008851" cy="198929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52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1" grpId="0" animBg="1"/>
      <p:bldP spid="24" grpId="0" animBg="1"/>
      <p:bldP spid="26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55" dirty="0"/>
              <a:t>Supply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effectLst/>
              </a:rPr>
              <a:t>“Medically Ready Force…Ready Medical Force”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882550" indent="-339442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357770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900878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443985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987093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530201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4073309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4616417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5C8DBA-6B27-465E-88ED-C76A6442CDC9}" type="slidenum">
              <a:rPr lang="en-US" altLang="en-US">
                <a:solidFill>
                  <a:srgbClr val="898989"/>
                </a:solidFill>
              </a:rPr>
              <a:pPr eaLnBrk="1" hangingPunct="1"/>
              <a:t>7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40622B80-0B5B-13F5-9572-61BF223FCC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3379762"/>
              </p:ext>
            </p:extLst>
          </p:nvPr>
        </p:nvGraphicFramePr>
        <p:xfrm>
          <a:off x="2133600" y="2426063"/>
          <a:ext cx="8534400" cy="568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5384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55" dirty="0"/>
              <a:t>Perpetual Inventory Timeline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effectLst/>
              </a:rPr>
              <a:t>“Medically Ready Force…Ready Medical Force”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882550" indent="-339442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357770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900878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443985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987093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530201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4073309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4616417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5C8DBA-6B27-465E-88ED-C76A6442CDC9}" type="slidenum">
              <a:rPr lang="en-US" altLang="en-US">
                <a:solidFill>
                  <a:srgbClr val="898989"/>
                </a:solidFill>
              </a:rPr>
              <a:pPr eaLnBrk="1" hangingPunct="1"/>
              <a:t>8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40622B80-0B5B-13F5-9572-61BF223FCC98}"/>
              </a:ext>
            </a:extLst>
          </p:cNvPr>
          <p:cNvGraphicFramePr/>
          <p:nvPr/>
        </p:nvGraphicFramePr>
        <p:xfrm>
          <a:off x="2133600" y="2426063"/>
          <a:ext cx="8534400" cy="568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07A5E8E-DB06-55D6-C44D-2E3A385525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6563243"/>
              </p:ext>
            </p:extLst>
          </p:nvPr>
        </p:nvGraphicFramePr>
        <p:xfrm>
          <a:off x="2133600" y="1955800"/>
          <a:ext cx="8534400" cy="568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36008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55" dirty="0"/>
              <a:t>Perpetual Inventory Lessons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0ABAC-BE93-D541-3EB4-85EDB9D2A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Trust Logistics</a:t>
            </a:r>
          </a:p>
          <a:p>
            <a:pPr>
              <a:lnSpc>
                <a:spcPct val="200000"/>
              </a:lnSpc>
            </a:pPr>
            <a:r>
              <a:rPr lang="en-US" dirty="0"/>
              <a:t>Phased roll out</a:t>
            </a:r>
          </a:p>
          <a:p>
            <a:pPr>
              <a:lnSpc>
                <a:spcPct val="200000"/>
              </a:lnSpc>
            </a:pPr>
            <a:r>
              <a:rPr lang="en-US" dirty="0"/>
              <a:t>Get key player buy in FIRST</a:t>
            </a:r>
          </a:p>
          <a:p>
            <a:pPr>
              <a:lnSpc>
                <a:spcPct val="200000"/>
              </a:lnSpc>
            </a:pPr>
            <a:r>
              <a:rPr lang="en-US" dirty="0"/>
              <a:t>Frequent reinforcement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effectLst/>
              </a:rPr>
              <a:t>“Medically Ready Force…Ready Medical Force”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882550" indent="-339442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357770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900878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443985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987093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530201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4073309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4616417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5C8DBA-6B27-465E-88ED-C76A6442CDC9}" type="slidenum">
              <a:rPr lang="en-US" altLang="en-US">
                <a:solidFill>
                  <a:srgbClr val="898989"/>
                </a:solidFill>
              </a:rPr>
              <a:pPr eaLnBrk="1" hangingPunct="1"/>
              <a:t>9</a:t>
            </a:fld>
            <a:endParaRPr lang="en-US" altLang="en-US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98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7200" dirty="0"/>
              <a:t>Pharmacy Workflow A3</a:t>
            </a:r>
            <a:br>
              <a:rPr lang="en-US" altLang="en-US" sz="7200" dirty="0"/>
            </a:br>
            <a:endParaRPr lang="en-US" altLang="en-US" sz="7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effectLst/>
              </a:rPr>
              <a:t>“Medically Ready Force…Ready Medical Force”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882550" indent="-339442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357770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900878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443985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987093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530201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4073309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4616417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5C8DBA-6B27-465E-88ED-C76A6442CDC9}" type="slidenum">
              <a:rPr lang="en-US" altLang="en-US">
                <a:solidFill>
                  <a:srgbClr val="898989"/>
                </a:solidFill>
              </a:rPr>
              <a:pPr eaLnBrk="1" hangingPunct="1"/>
              <a:t>10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876300" y="2473672"/>
            <a:ext cx="12496800" cy="5133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07331" indent="-407331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∎"/>
              <a:defRPr sz="33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82550" indent="-339442" algn="l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 sz="28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57770" indent="-271554" algn="l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6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0878" indent="-271554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▻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3985" indent="-271554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▹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87093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0201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73309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16417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endParaRPr lang="en-US" sz="2800" dirty="0"/>
          </a:p>
          <a:p>
            <a:pPr marL="0" indent="0" defTabSz="914400">
              <a:buNone/>
            </a:pP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527D7B-66E3-805C-5E8E-FA62C8C25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151"/>
            <a:ext cx="12801600" cy="793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314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B010-9D0E-91A0-EC15-356A428FA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D89C8-37DA-5CF3-41AD-10D2964F54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15" y="3773714"/>
            <a:ext cx="11756470" cy="4974046"/>
          </a:xfrm>
        </p:spPr>
        <p:txBody>
          <a:bodyPr/>
          <a:lstStyle/>
          <a:p>
            <a:pPr marL="0" indent="0" algn="ctr">
              <a:buNone/>
            </a:pPr>
            <a:r>
              <a:rPr lang="en-US" sz="7200" dirty="0"/>
              <a:t>Current Activation Steps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8B88C6-2DF5-9E7D-F4BC-472E7DC93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60120">
              <a:defRPr/>
            </a:pPr>
            <a:fld id="{47256DB1-98A0-4C5B-B461-C003FBFE3B06}" type="slidenum">
              <a:rPr lang="en-US" altLang="en-US">
                <a:latin typeface="Arial"/>
              </a:rPr>
              <a:pPr defTabSz="960120">
                <a:defRPr/>
              </a:pPr>
              <a:t>11</a:t>
            </a:fld>
            <a:endParaRPr lang="en-US" altLang="en-US">
              <a:solidFill>
                <a:srgbClr val="80808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9674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55" dirty="0"/>
              <a:t>Identify Performance Gaps</a:t>
            </a:r>
            <a:br>
              <a:rPr lang="en-US" altLang="en-US" sz="3055" dirty="0"/>
            </a:br>
            <a:r>
              <a:rPr lang="en-US" altLang="en-US" sz="3055" dirty="0"/>
              <a:t>Small Facility  </a:t>
            </a:r>
            <a:br>
              <a:rPr lang="en-US" altLang="en-US" sz="3055" dirty="0"/>
            </a:br>
            <a:br>
              <a:rPr lang="en-US" altLang="en-US" sz="3055" dirty="0"/>
            </a:br>
            <a:endParaRPr lang="en-US" altLang="en-US" sz="3055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effectLst/>
              </a:rPr>
              <a:t>“Medically Ready Force…Ready Medical Force”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882550" indent="-339442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357770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900878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443985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987093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530201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4073309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4616417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5C8DBA-6B27-465E-88ED-C76A6442CDC9}" type="slidenum">
              <a:rPr lang="en-US" altLang="en-US">
                <a:solidFill>
                  <a:srgbClr val="898989"/>
                </a:solidFill>
              </a:rPr>
              <a:pPr eaLnBrk="1" hangingPunct="1"/>
              <a:t>12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876300" y="2473672"/>
            <a:ext cx="12496800" cy="5133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07331" indent="-407331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∎"/>
              <a:defRPr sz="33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82550" indent="-339442" algn="l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 sz="28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57770" indent="-271554" algn="l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6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0878" indent="-271554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▻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3985" indent="-271554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▹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87093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0201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73309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16417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endParaRPr lang="en-US" sz="2800" dirty="0"/>
          </a:p>
          <a:p>
            <a:pPr marL="0" indent="0" defTabSz="914400">
              <a:buNone/>
            </a:pP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014009-9571-BF15-D109-1F9C4E8588D1}"/>
              </a:ext>
            </a:extLst>
          </p:cNvPr>
          <p:cNvSpPr txBox="1"/>
          <p:nvPr/>
        </p:nvSpPr>
        <p:spPr>
          <a:xfrm>
            <a:off x="101600" y="2286453"/>
            <a:ext cx="12700000" cy="1190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While conducting a value stream map, it was discovered that the current process has a total of 1 hours and 14 minutes in work in progress (WIP).  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652C65-4BDC-F8EA-74FE-AF810476B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179604"/>
            <a:ext cx="11605260" cy="541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897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55" dirty="0"/>
              <a:t>2. Break Down the Problem / Identify Performance Gaps </a:t>
            </a:r>
            <a:br>
              <a:rPr lang="en-US" altLang="en-US" sz="3055" dirty="0"/>
            </a:br>
            <a:br>
              <a:rPr lang="en-US" altLang="en-US" sz="3055" dirty="0"/>
            </a:br>
            <a:r>
              <a:rPr lang="en-US" altLang="en-US" sz="3055" dirty="0"/>
              <a:t>Large Pharmacy Manning Model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effectLst/>
              </a:rPr>
              <a:t>“Medically Ready Force…Ready Medical Force”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882550" indent="-339442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357770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900878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443985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987093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530201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4073309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4616417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5C8DBA-6B27-465E-88ED-C76A6442CDC9}" type="slidenum">
              <a:rPr lang="en-US" altLang="en-US">
                <a:solidFill>
                  <a:srgbClr val="898989"/>
                </a:solidFill>
              </a:rPr>
              <a:pPr eaLnBrk="1" hangingPunct="1"/>
              <a:t>13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04800" y="2407133"/>
            <a:ext cx="12496800" cy="5133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07331" indent="-407331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∎"/>
              <a:defRPr sz="33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82550" indent="-339442" algn="l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 sz="28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57770" indent="-271554" algn="l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6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0878" indent="-271554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▻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3985" indent="-271554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▹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87093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0201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73309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16417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endParaRPr lang="en-US" sz="2800" dirty="0"/>
          </a:p>
          <a:p>
            <a:pPr marL="0" indent="0" defTabSz="914400">
              <a:buNone/>
            </a:pPr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E595AC-4889-29BD-EE7C-F9FDEA791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2407133"/>
            <a:ext cx="12598400" cy="623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606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237CE-D52F-8FF5-A729-5401ACF9C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sz="9600" dirty="0"/>
              <a:t>Future Activation Steps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94A3E0-95A0-639D-F663-D425343B7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“Medically Ready Force…Ready Medical Force”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0B56CD-4FCD-CF4D-05B4-D9D166B27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2D198-605E-43F0-AD94-37E74790E13B}" type="slidenum">
              <a:rPr lang="en-US" altLang="en-US" smtClean="0"/>
              <a:pPr/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17154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55" dirty="0"/>
              <a:t>Goal Workflow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effectLst/>
              </a:rPr>
              <a:t>“Medically Ready Force…Ready Medical Force”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882550" indent="-339442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357770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900878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443985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987093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530201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4073309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4616417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5C8DBA-6B27-465E-88ED-C76A6442CDC9}" type="slidenum">
              <a:rPr lang="en-US" altLang="en-US">
                <a:solidFill>
                  <a:srgbClr val="898989"/>
                </a:solidFill>
              </a:rPr>
              <a:pPr eaLnBrk="1" hangingPunct="1"/>
              <a:t>15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2879F7-A626-71AF-8BD3-68BE3294F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56" y="2365828"/>
            <a:ext cx="12632688" cy="614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557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55" dirty="0"/>
              <a:t>The future: UI Path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C9FB45-DFD0-DD5A-EDAB-B3B29212E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A program able to execute a series of pre-defined functions</a:t>
            </a:r>
          </a:p>
          <a:p>
            <a:pPr>
              <a:lnSpc>
                <a:spcPct val="200000"/>
              </a:lnSpc>
            </a:pPr>
            <a:r>
              <a:rPr lang="en-US" dirty="0"/>
              <a:t>Q Anywhere</a:t>
            </a:r>
          </a:p>
          <a:p>
            <a:pPr>
              <a:lnSpc>
                <a:spcPct val="200000"/>
              </a:lnSpc>
            </a:pPr>
            <a:r>
              <a:rPr lang="en-US" dirty="0"/>
              <a:t>Batch Refills</a:t>
            </a:r>
          </a:p>
          <a:p>
            <a:pPr>
              <a:lnSpc>
                <a:spcPct val="200000"/>
              </a:lnSpc>
            </a:pPr>
            <a:r>
              <a:rPr lang="en-US" dirty="0"/>
              <a:t>Batch Pickups</a:t>
            </a:r>
          </a:p>
          <a:p>
            <a:pPr>
              <a:lnSpc>
                <a:spcPct val="200000"/>
              </a:lnSpc>
            </a:pPr>
            <a:r>
              <a:rPr lang="en-US" sz="4800" b="1" dirty="0"/>
              <a:t>Activation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effectLst/>
              </a:rPr>
              <a:t>“Medically Ready Force…Ready Medical Force”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882550" indent="-339442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357770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900878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443985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987093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530201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4073309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4616417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5C8DBA-6B27-465E-88ED-C76A6442CDC9}" type="slidenum">
              <a:rPr lang="en-US" altLang="en-US">
                <a:solidFill>
                  <a:srgbClr val="898989"/>
                </a:solidFill>
              </a:rPr>
              <a:pPr eaLnBrk="1" hangingPunct="1"/>
              <a:t>16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971B16-FB59-5A58-0430-0AD50F39C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2615" y="3909692"/>
            <a:ext cx="3793355" cy="33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804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55" dirty="0"/>
              <a:t>Activation: UI Path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C9FB45-DFD0-DD5A-EDAB-B3B29212E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program able to execute a series of pre-defined functions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effectLst/>
              </a:rPr>
              <a:t>“Medically Ready Force…Ready Medical Force”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882550" indent="-339442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357770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900878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443985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987093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530201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4073309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4616417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5C8DBA-6B27-465E-88ED-C76A6442CDC9}" type="slidenum">
              <a:rPr lang="en-US" altLang="en-US">
                <a:solidFill>
                  <a:srgbClr val="898989"/>
                </a:solidFill>
              </a:rPr>
              <a:pPr eaLnBrk="1" hangingPunct="1"/>
              <a:t>17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850C43-6080-FB29-6F00-6A52720B1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768" y="2977780"/>
            <a:ext cx="10623176" cy="560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3378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C3EA2-B101-DEE4-89FD-DD7F89071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Automation Showcase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6AE3A8-93F2-4921-90A1-190A6F214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sz="8000" dirty="0"/>
              <a:t>Automation Showcase</a:t>
            </a:r>
          </a:p>
          <a:p>
            <a:pPr marL="0" indent="0" algn="ctr">
              <a:buNone/>
            </a:pPr>
            <a:r>
              <a:rPr lang="en-US" sz="1800" u="sng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2"/>
              </a:rPr>
              <a:t>https://www.youtube.com/watch?v</a:t>
            </a:r>
            <a:r>
              <a:rPr lang="en-US" sz="18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2"/>
              </a:rPr>
              <a:t>=UN5RSfSqyu4</a:t>
            </a:r>
            <a:r>
              <a:rPr lang="en-US" sz="18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endParaRPr lang="en-US" sz="8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6410EE-E7DF-ADC4-7FC9-6F53B55C1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“Medically Ready Force…Ready Medical Force”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1D73FC-9EF9-CE89-83F5-585539421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2D198-605E-43F0-AD94-37E74790E13B}" type="slidenum">
              <a:rPr lang="en-US" altLang="en-US" smtClean="0"/>
              <a:pPr/>
              <a:t>18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7629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C3EA2-B101-DEE4-89FD-DD7F89071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6AE3A8-93F2-4921-90A1-190A6F214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sz="8000" dirty="0"/>
              <a:t>If you had a robot, what would you use it for?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6410EE-E7DF-ADC4-7FC9-6F53B55C1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“Medically Ready Force…Ready Medical Force”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1D73FC-9EF9-CE89-83F5-585539421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2D198-605E-43F0-AD94-37E74790E13B}" type="slidenum">
              <a:rPr lang="en-US" altLang="en-US" smtClean="0"/>
              <a:pPr/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17170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55" dirty="0"/>
              <a:t>CE Question 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effectLst/>
              </a:rPr>
              <a:t>“Medically Ready Force…Ready Medical Force”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882550" indent="-339442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357770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900878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443985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987093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530201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4073309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4616417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5C8DBA-6B27-465E-88ED-C76A6442CDC9}" type="slidenum">
              <a:rPr lang="en-US" altLang="en-US">
                <a:solidFill>
                  <a:srgbClr val="898989"/>
                </a:solidFill>
              </a:rPr>
              <a:pPr eaLnBrk="1" hangingPunct="1"/>
              <a:t>20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876300" y="2473672"/>
            <a:ext cx="12496800" cy="5133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07331" indent="-407331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∎"/>
              <a:defRPr sz="33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82550" indent="-339442" algn="l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 sz="28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57770" indent="-271554" algn="l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6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0878" indent="-271554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▻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3985" indent="-271554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▹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87093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0201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73309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16417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endParaRPr lang="en-US" sz="2800" dirty="0"/>
          </a:p>
          <a:p>
            <a:pPr marL="0" indent="0" defTabSz="914400">
              <a:buNone/>
            </a:pP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014009-9571-BF15-D109-1F9C4E8588D1}"/>
              </a:ext>
            </a:extLst>
          </p:cNvPr>
          <p:cNvSpPr txBox="1"/>
          <p:nvPr/>
        </p:nvSpPr>
        <p:spPr>
          <a:xfrm>
            <a:off x="104140" y="3118392"/>
            <a:ext cx="12700000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Tahoma" panose="020B0604030504040204" pitchFamily="34" charset="0"/>
                <a:ea typeface="Calibri" panose="020F0502020204030204" pitchFamily="34" charset="0"/>
              </a:rPr>
              <a:t>What is the most labor-intensive step to the traditional prescription process?</a:t>
            </a:r>
          </a:p>
          <a:p>
            <a:pPr marL="342900" marR="0" indent="-34290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Data Entry</a:t>
            </a:r>
          </a:p>
          <a:p>
            <a:pPr marL="342900" marR="0" indent="-34290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latin typeface="Tahoma" panose="020B0604030504040204" pitchFamily="34" charset="0"/>
                <a:ea typeface="Calibri" panose="020F0502020204030204" pitchFamily="34" charset="0"/>
              </a:rPr>
              <a:t>Filling</a:t>
            </a:r>
          </a:p>
          <a:p>
            <a:pPr marL="342900" marR="0" indent="-34290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Verification</a:t>
            </a:r>
          </a:p>
          <a:p>
            <a:pPr marL="342900" marR="0" indent="-34290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latin typeface="Tahoma" panose="020B0604030504040204" pitchFamily="34" charset="0"/>
                <a:ea typeface="Calibri" panose="020F0502020204030204" pitchFamily="34" charset="0"/>
              </a:rPr>
              <a:t>Prescription drop-off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17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55" dirty="0"/>
              <a:t>CE Question 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effectLst/>
              </a:rPr>
              <a:t>“Medically Ready Force…Ready Medical Force”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882550" indent="-339442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357770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900878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443985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987093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530201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4073309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4616417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5C8DBA-6B27-465E-88ED-C76A6442CDC9}" type="slidenum">
              <a:rPr lang="en-US" altLang="en-US">
                <a:solidFill>
                  <a:srgbClr val="898989"/>
                </a:solidFill>
              </a:rPr>
              <a:pPr eaLnBrk="1" hangingPunct="1"/>
              <a:t>21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876300" y="2473672"/>
            <a:ext cx="12496800" cy="5133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07331" indent="-407331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∎"/>
              <a:defRPr sz="33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82550" indent="-339442" algn="l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 sz="28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57770" indent="-271554" algn="l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6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0878" indent="-271554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▻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3985" indent="-271554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▹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87093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0201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73309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16417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endParaRPr lang="en-US" sz="2800" dirty="0"/>
          </a:p>
          <a:p>
            <a:pPr marL="0" indent="0" defTabSz="914400">
              <a:buNone/>
            </a:pP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014009-9571-BF15-D109-1F9C4E8588D1}"/>
              </a:ext>
            </a:extLst>
          </p:cNvPr>
          <p:cNvSpPr txBox="1"/>
          <p:nvPr/>
        </p:nvSpPr>
        <p:spPr>
          <a:xfrm>
            <a:off x="104140" y="3118392"/>
            <a:ext cx="12700000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Tahoma" panose="020B0604030504040204" pitchFamily="34" charset="0"/>
                <a:ea typeface="Calibri" panose="020F0502020204030204" pitchFamily="34" charset="0"/>
              </a:rPr>
              <a:t>How much is pharmacy manning expected to decrease in the upcoming years?</a:t>
            </a:r>
          </a:p>
          <a:p>
            <a:pPr marL="342900" marR="0" indent="-34290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10%</a:t>
            </a:r>
          </a:p>
          <a:p>
            <a:pPr marL="342900" marR="0" indent="-34290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latin typeface="Tahoma" panose="020B0604030504040204" pitchFamily="34" charset="0"/>
                <a:ea typeface="Calibri" panose="020F0502020204030204" pitchFamily="34" charset="0"/>
              </a:rPr>
              <a:t>20%</a:t>
            </a:r>
          </a:p>
          <a:p>
            <a:pPr marL="342900" marR="0" indent="-34290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30%</a:t>
            </a:r>
          </a:p>
          <a:p>
            <a:pPr marL="342900" marR="0" indent="-34290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40%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3467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55" dirty="0"/>
              <a:t>CE Question 3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effectLst/>
              </a:rPr>
              <a:t>“Medically Ready Force…Ready Medical Force”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882550" indent="-339442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357770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900878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443985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987093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530201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4073309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4616417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5C8DBA-6B27-465E-88ED-C76A6442CDC9}" type="slidenum">
              <a:rPr lang="en-US" altLang="en-US">
                <a:solidFill>
                  <a:srgbClr val="898989"/>
                </a:solidFill>
              </a:rPr>
              <a:pPr eaLnBrk="1" hangingPunct="1"/>
              <a:t>22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876300" y="2473672"/>
            <a:ext cx="12496800" cy="5133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07331" indent="-407331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∎"/>
              <a:defRPr sz="33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82550" indent="-339442" algn="l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 sz="28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57770" indent="-271554" algn="l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6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0878" indent="-271554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▻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3985" indent="-271554" algn="l" rtl="0" fontAlgn="base">
              <a:spcBef>
                <a:spcPct val="20000"/>
              </a:spcBef>
              <a:spcAft>
                <a:spcPct val="0"/>
              </a:spcAft>
              <a:buFont typeface="Lucida Sans Unicode" panose="020B0602030504020204" pitchFamily="34" charset="0"/>
              <a:buChar char="▹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87093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0201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73309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16417" indent="-271554" algn="l" defTabSz="10862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endParaRPr lang="en-US" sz="2800" dirty="0"/>
          </a:p>
          <a:p>
            <a:pPr marL="0" indent="0" defTabSz="914400">
              <a:buNone/>
            </a:pP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014009-9571-BF15-D109-1F9C4E8588D1}"/>
              </a:ext>
            </a:extLst>
          </p:cNvPr>
          <p:cNvSpPr txBox="1"/>
          <p:nvPr/>
        </p:nvSpPr>
        <p:spPr>
          <a:xfrm>
            <a:off x="104140" y="3118392"/>
            <a:ext cx="12700000" cy="3429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Tahoma" panose="020B0604030504040204" pitchFamily="34" charset="0"/>
                <a:ea typeface="Calibri" panose="020F0502020204030204" pitchFamily="34" charset="0"/>
              </a:rPr>
              <a:t>What strategy is the Hickam Team implementing to bridge the gap in anticipated manning shortage?</a:t>
            </a:r>
          </a:p>
          <a:p>
            <a:pPr marL="342900" marR="0" indent="-34290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latin typeface="Tahoma" panose="020B0604030504040204" pitchFamily="34" charset="0"/>
                <a:ea typeface="Calibri" panose="020F0502020204030204" pitchFamily="34" charset="0"/>
              </a:rPr>
              <a:t>Requesting more manning</a:t>
            </a:r>
          </a:p>
          <a:p>
            <a:pPr marL="342900" marR="0" indent="-34290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Shutting down a pharmacy</a:t>
            </a:r>
          </a:p>
          <a:p>
            <a:pPr marL="342900" marR="0" indent="-34290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latin typeface="Tahoma" panose="020B0604030504040204" pitchFamily="34" charset="0"/>
                <a:ea typeface="Calibri" panose="020F0502020204030204" pitchFamily="34" charset="0"/>
              </a:rPr>
              <a:t>Consolidating operations</a:t>
            </a:r>
          </a:p>
          <a:p>
            <a:pPr marL="342900" marR="0" indent="-34290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800" dirty="0"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Leveraging artificial intelligence</a:t>
            </a:r>
          </a:p>
        </p:txBody>
      </p:sp>
    </p:spTree>
    <p:extLst>
      <p:ext uri="{BB962C8B-B14F-4D97-AF65-F5344CB8AC3E}">
        <p14:creationId xmlns:p14="http://schemas.microsoft.com/office/powerpoint/2010/main" val="29792907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957762" y="4000500"/>
            <a:ext cx="9494520" cy="1600200"/>
          </a:xfrm>
        </p:spPr>
        <p:txBody>
          <a:bodyPr/>
          <a:lstStyle/>
          <a:p>
            <a:r>
              <a:rPr lang="en-US" altLang="en-US" sz="7200" dirty="0"/>
              <a:t>Questions?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effectLst/>
              </a:rPr>
              <a:t>“Medically Ready Force…Ready Medical Force”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882550" indent="-339442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357770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900878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443985" indent="-271554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987093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530201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4073309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4616417" indent="-2715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5C8DBA-6B27-465E-88ED-C76A6442CDC9}" type="slidenum">
              <a:rPr lang="en-US" altLang="en-US">
                <a:solidFill>
                  <a:srgbClr val="898989"/>
                </a:solidFill>
              </a:rPr>
              <a:pPr eaLnBrk="1" hangingPunct="1"/>
              <a:t>23</a:t>
            </a:fld>
            <a:endParaRPr lang="en-US" altLang="en-US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656448"/>
      </p:ext>
    </p:extLst>
  </p:cSld>
  <p:clrMapOvr>
    <a:masterClrMapping/>
  </p:clrMapOvr>
</p:sld>
</file>

<file path=ppt/theme/theme1.xml><?xml version="1.0" encoding="utf-8"?>
<a:theme xmlns:a="http://schemas.openxmlformats.org/drawingml/2006/main" name="1_DHA template 2014-04-2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44BF02D9754A4A9825FEC25AD71779" ma:contentTypeVersion="17" ma:contentTypeDescription="Create a new document." ma:contentTypeScope="" ma:versionID="7b9eb53c4b090b18858cc032eb7e7176">
  <xsd:schema xmlns:xsd="http://www.w3.org/2001/XMLSchema" xmlns:xs="http://www.w3.org/2001/XMLSchema" xmlns:p="http://schemas.microsoft.com/office/2006/metadata/properties" xmlns:ns2="236f8186-b227-4c6b-9ce3-9a9e73863e89" xmlns:ns3="372a5b99-f7ee-4ed9-a394-d10bbc51eed0" xmlns:ns4="a8f029c3-3eaa-4606-a860-0bde66dd5c15" targetNamespace="http://schemas.microsoft.com/office/2006/metadata/properties" ma:root="true" ma:fieldsID="da856e77e442f26c014ab8b2457c00ac" ns2:_="" ns3:_="" ns4:_="">
    <xsd:import namespace="236f8186-b227-4c6b-9ce3-9a9e73863e89"/>
    <xsd:import namespace="372a5b99-f7ee-4ed9-a394-d10bbc51eed0"/>
    <xsd:import namespace="a8f029c3-3eaa-4606-a860-0bde66dd5c15"/>
    <xsd:element name="properties">
      <xsd:complexType>
        <xsd:sequence>
          <xsd:element name="documentManagement">
            <xsd:complexType>
              <xsd:all>
                <xsd:element ref="ns2:DocType" minOccurs="0"/>
                <xsd:element ref="ns2:Category" minOccurs="0"/>
                <xsd:element ref="ns2:Methodology" minOccurs="0"/>
                <xsd:element ref="ns2:Phase" minOccurs="0"/>
                <xsd:element ref="ns2:Service" minOccurs="0"/>
                <xsd:element ref="ns2:ServiceRequired" minOccurs="0"/>
                <xsd:element ref="ns2:Approved_x0020__x002d__x0020_Reg_x002e__x0020_MBB_x0020__x0028_West_x0029_" minOccurs="0"/>
                <xsd:element ref="ns2:Approved_x0020__x002d__x0020_Reg_x002e__x0020_MBB_x0020__x0028_East_x0029_" minOccurs="0"/>
                <xsd:element ref="ns3:_dlc_DocId" minOccurs="0"/>
                <xsd:element ref="ns3:_dlc_DocIdUrl" minOccurs="0"/>
                <xsd:element ref="ns3:_dlc_DocIdPersistId" minOccurs="0"/>
                <xsd:element ref="ns2:SME_x002f_POC" minOccurs="0"/>
                <xsd:element ref="ns4:External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6f8186-b227-4c6b-9ce3-9a9e73863e89" elementFormDefault="qualified">
    <xsd:import namespace="http://schemas.microsoft.com/office/2006/documentManagement/types"/>
    <xsd:import namespace="http://schemas.microsoft.com/office/infopath/2007/PartnerControls"/>
    <xsd:element name="DocType" ma:index="2" nillable="true" ma:displayName="Document Type" ma:description="Resource/Manual - Informative (e.g. 4DX Methodology Overview)&#10;Template - Standardized (e.g. Approved LSS Charter)&#10;Tool - Supportive (e.g. PI Sustainment Tracker)" ma:format="RadioButtons" ma:internalName="DocType">
      <xsd:simpleType>
        <xsd:restriction base="dms:Choice">
          <xsd:enumeration value="Resource/Manual"/>
          <xsd:enumeration value="Template"/>
          <xsd:enumeration value="Tool"/>
          <xsd:enumeration value="New Template"/>
          <xsd:enumeration value="New Tool"/>
        </xsd:restriction>
      </xsd:simpleType>
    </xsd:element>
    <xsd:element name="Category" ma:index="3" nillable="true" ma:displayName="Category" ma:format="Dropdown" ma:internalName="Category">
      <xsd:simpleType>
        <xsd:restriction base="dms:Choice">
          <xsd:enumeration value="SPIDR Resources"/>
          <xsd:enumeration value="Performance Improvement"/>
          <xsd:enumeration value="Project Management"/>
        </xsd:restriction>
      </xsd:simpleType>
    </xsd:element>
    <xsd:element name="Methodology" ma:index="4" nillable="true" ma:displayName="Methodology" ma:list="{25936055-ac55-41e6-b3fc-7347ad3a7d65}" ma:internalName="Methodology" ma:showField="Title" ma:web="372a5b99-f7ee-4ed9-a394-d10bbc51eed0">
      <xsd:simpleType>
        <xsd:restriction base="dms:Lookup"/>
      </xsd:simpleType>
    </xsd:element>
    <xsd:element name="Phase" ma:index="5" nillable="true" ma:displayName="Phase" ma:description="Use a methodology phase. If multiple phases, state &quot;Multiple&quot;. Use &quot;N/A&quot; if appropriate." ma:internalName="Phase">
      <xsd:simpleType>
        <xsd:restriction base="dms:Text">
          <xsd:maxLength value="255"/>
        </xsd:restriction>
      </xsd:simpleType>
    </xsd:element>
    <xsd:element name="Service" ma:index="6" nillable="true" ma:displayName="Service" ma:format="Dropdown" ma:internalName="Service">
      <xsd:simpleType>
        <xsd:restriction base="dms:Choice">
          <xsd:enumeration value="DHA"/>
          <xsd:enumeration value="Army"/>
          <xsd:enumeration value="Air Force"/>
          <xsd:enumeration value="Marine Corps"/>
          <xsd:enumeration value="Navy"/>
        </xsd:restriction>
      </xsd:simpleType>
    </xsd:element>
    <xsd:element name="ServiceRequired" ma:index="7" nillable="true" ma:displayName="Service Required" ma:default="0" ma:internalName="ServiceRequired">
      <xsd:simpleType>
        <xsd:restriction base="dms:Boolean"/>
      </xsd:simpleType>
    </xsd:element>
    <xsd:element name="Approved_x0020__x002d__x0020_Reg_x002e__x0020_MBB_x0020__x0028_West_x0029_" ma:index="8" nillable="true" ma:displayName="Approved - Reg. MBB (West)" ma:default="0" ma:description="Content has been reviewed and approved" ma:internalName="Approved_x0020__x002d__x0020_Reg_x002e__x0020_MBB_x0020__x0028_West_x0029_">
      <xsd:simpleType>
        <xsd:restriction base="dms:Boolean"/>
      </xsd:simpleType>
    </xsd:element>
    <xsd:element name="Approved_x0020__x002d__x0020_Reg_x002e__x0020_MBB_x0020__x0028_East_x0029_" ma:index="9" nillable="true" ma:displayName="Approved - Reg. MBB (East)" ma:default="0" ma:description="Content has been reviewed and approved" ma:internalName="Approved_x0020__x002d__x0020_Reg_x002e__x0020_MBB_x0020__x0028_East_x0029_">
      <xsd:simpleType>
        <xsd:restriction base="dms:Boolean"/>
      </xsd:simpleType>
    </xsd:element>
    <xsd:element name="SME_x002f_POC" ma:index="19" nillable="true" ma:displayName="SME/POC" ma:description="The subject matter expert or point of contact that can assist users in leveraging this document or tool." ma:list="UserInfo" ma:SharePointGroup="0" ma:internalName="SME_x002f_POC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a5b99-f7ee-4ed9-a394-d10bbc51eed0" elementFormDefault="qualified">
    <xsd:import namespace="http://schemas.microsoft.com/office/2006/documentManagement/types"/>
    <xsd:import namespace="http://schemas.microsoft.com/office/infopath/2007/PartnerControls"/>
    <xsd:element name="_dlc_DocId" ma:index="12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3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4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f029c3-3eaa-4606-a860-0bde66dd5c15" elementFormDefault="qualified">
    <xsd:import namespace="http://schemas.microsoft.com/office/2006/documentManagement/types"/>
    <xsd:import namespace="http://schemas.microsoft.com/office/infopath/2007/PartnerControls"/>
    <xsd:element name="ExternalLink" ma:index="20" nillable="true" ma:displayName="External Link" ma:format="Hyperlink" ma:internalName="External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5" ma:displayName="Content Type"/>
        <xsd:element ref="dc:title" minOccurs="0" maxOccurs="1" ma:index="0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rviceRequired xmlns="236f8186-b227-4c6b-9ce3-9a9e73863e89">false</ServiceRequired>
    <Category xmlns="236f8186-b227-4c6b-9ce3-9a9e73863e89">Performance Improvement</Category>
    <DocType xmlns="236f8186-b227-4c6b-9ce3-9a9e73863e89">Template</DocType>
    <Methodology xmlns="236f8186-b227-4c6b-9ce3-9a9e73863e89">15</Methodology>
    <SME_x002f_POC xmlns="236f8186-b227-4c6b-9ce3-9a9e73863e89">
      <UserInfo>
        <DisplayName>Angela Koelsch</DisplayName>
        <AccountId>2955</AccountId>
        <AccountType/>
      </UserInfo>
    </SME_x002f_POC>
    <Service xmlns="236f8186-b227-4c6b-9ce3-9a9e73863e89">DHA</Service>
    <Approved_x0020__x002d__x0020_Reg_x002e__x0020_MBB_x0020__x0028_West_x0029_ xmlns="236f8186-b227-4c6b-9ce3-9a9e73863e89">true</Approved_x0020__x002d__x0020_Reg_x002e__x0020_MBB_x0020__x0028_West_x0029_>
    <ExternalLink xmlns="a8f029c3-3eaa-4606-a860-0bde66dd5c15">
      <Url xsi:nil="true"/>
      <Description xsi:nil="true"/>
    </ExternalLink>
    <Phase xmlns="236f8186-b227-4c6b-9ce3-9a9e73863e89">Multiple</Phase>
    <Approved_x0020__x002d__x0020_Reg_x002e__x0020_MBB_x0020__x0028_East_x0029_ xmlns="236f8186-b227-4c6b-9ce3-9a9e73863e89">true</Approved_x0020__x002d__x0020_Reg_x002e__x0020_MBB_x0020__x0028_East_x0029_>
  </documentManagement>
</p:properties>
</file>

<file path=customXml/itemProps1.xml><?xml version="1.0" encoding="utf-8"?>
<ds:datastoreItem xmlns:ds="http://schemas.openxmlformats.org/officeDocument/2006/customXml" ds:itemID="{9027D8D2-42A0-411B-8E45-65C1886666D0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D56ED9A0-7DEA-455F-9E46-590BAE2A92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6f8186-b227-4c6b-9ce3-9a9e73863e89"/>
    <ds:schemaRef ds:uri="372a5b99-f7ee-4ed9-a394-d10bbc51eed0"/>
    <ds:schemaRef ds:uri="a8f029c3-3eaa-4606-a860-0bde66dd5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2F3FD6A-4ED7-4B99-B403-FD68D22F2D5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C6E86B32-77D6-4755-88D9-4AC9B5A81811}">
  <ds:schemaRefs>
    <ds:schemaRef ds:uri="372a5b99-f7ee-4ed9-a394-d10bbc51eed0"/>
    <ds:schemaRef ds:uri="http://schemas.microsoft.com/office/2006/metadata/properties"/>
    <ds:schemaRef ds:uri="a8f029c3-3eaa-4606-a860-0bde66dd5c15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236f8186-b227-4c6b-9ce3-9a9e73863e89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9035</TotalTime>
  <Words>658</Words>
  <Application>Microsoft Office PowerPoint</Application>
  <PresentationFormat>A3 Paper (297x420 mm)</PresentationFormat>
  <Paragraphs>151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Aptos</vt:lpstr>
      <vt:lpstr>Arial</vt:lpstr>
      <vt:lpstr>Calibri</vt:lpstr>
      <vt:lpstr>Lucida Sans Unicode</vt:lpstr>
      <vt:lpstr>Tahoma</vt:lpstr>
      <vt:lpstr>Wingdings</vt:lpstr>
      <vt:lpstr>1_DHA template 2014-04-22</vt:lpstr>
      <vt:lpstr>The Augmented Reality of Air Force Pharmacy</vt:lpstr>
      <vt:lpstr>Disclosures</vt:lpstr>
      <vt:lpstr>Learning Objectives</vt:lpstr>
      <vt:lpstr>Why are we doing this? </vt:lpstr>
      <vt:lpstr>Traditional process </vt:lpstr>
      <vt:lpstr>Traditional process </vt:lpstr>
      <vt:lpstr>Supply</vt:lpstr>
      <vt:lpstr>Perpetual Inventory Timeline</vt:lpstr>
      <vt:lpstr>Perpetual Inventory Lessons Learned</vt:lpstr>
      <vt:lpstr>Pharmacy Workflow A3 </vt:lpstr>
      <vt:lpstr>Demonstration</vt:lpstr>
      <vt:lpstr>Identify Performance Gaps Small Facility    </vt:lpstr>
      <vt:lpstr>2. Break Down the Problem / Identify Performance Gaps   Large Pharmacy Manning Model</vt:lpstr>
      <vt:lpstr>PowerPoint Presentation</vt:lpstr>
      <vt:lpstr>Goal Workflow </vt:lpstr>
      <vt:lpstr>The future: UI Path</vt:lpstr>
      <vt:lpstr>Activation: UI Path</vt:lpstr>
      <vt:lpstr>Automation Showcase</vt:lpstr>
      <vt:lpstr>The Future</vt:lpstr>
      <vt:lpstr>CE Question 1</vt:lpstr>
      <vt:lpstr>CE Question 2</vt:lpstr>
      <vt:lpstr>CE Question 3</vt:lpstr>
      <vt:lpstr>Questions?</vt:lpstr>
    </vt:vector>
  </TitlesOfParts>
  <Company>DHA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DHA_Initiative_A3_Template</dc:title>
  <dc:creator>Pampel, Heidi A CTR USARMY (US)</dc:creator>
  <cp:lastModifiedBy>Zhang, Mason Maj USAF 15 MDG (USA)</cp:lastModifiedBy>
  <cp:revision>343</cp:revision>
  <cp:lastPrinted>2019-05-08T18:29:54Z</cp:lastPrinted>
  <dcterms:created xsi:type="dcterms:W3CDTF">2018-08-29T13:32:20Z</dcterms:created>
  <dcterms:modified xsi:type="dcterms:W3CDTF">2025-02-05T20:11:30Z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0x010100DD44BF02D9754A4A9825FEC25AD71779</vt:lpwstr>
  </property>
</Properties>
</file>