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49" r:id="rId5"/>
  </p:sldMasterIdLst>
  <p:handoutMasterIdLst>
    <p:handoutMasterId r:id="rId19"/>
  </p:handoutMasterIdLst>
  <p:sldIdLst>
    <p:sldId id="256" r:id="rId6"/>
    <p:sldId id="284" r:id="rId7"/>
    <p:sldId id="293" r:id="rId8"/>
    <p:sldId id="286" r:id="rId9"/>
    <p:sldId id="276" r:id="rId10"/>
    <p:sldId id="281" r:id="rId11"/>
    <p:sldId id="278" r:id="rId12"/>
    <p:sldId id="279" r:id="rId13"/>
    <p:sldId id="270" r:id="rId14"/>
    <p:sldId id="291" r:id="rId15"/>
    <p:sldId id="264" r:id="rId16"/>
    <p:sldId id="266" r:id="rId17"/>
    <p:sldId id="287" r:id="rId1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1" autoAdjust="0"/>
    <p:restoredTop sz="94640" autoAdjust="0"/>
  </p:normalViewPr>
  <p:slideViewPr>
    <p:cSldViewPr>
      <p:cViewPr varScale="1">
        <p:scale>
          <a:sx n="149" d="100"/>
          <a:sy n="149" d="100"/>
        </p:scale>
        <p:origin x="466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23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5C40D43-1B3E-CD48-9081-8C076963E2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463F94-33D7-EA40-A50B-BA31CDB17E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5057D810-AD1D-7F44-90DC-97008213FF23}" type="datetimeFigureOut">
              <a:rPr lang="en-US"/>
              <a:pPr>
                <a:defRPr/>
              </a:pPr>
              <a:t>2/6/2025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592180-C156-6E4A-9A3A-2B607DDEFCD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5417F0-F36D-E74D-B11A-A9666E713D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63B962C-8E02-0C41-90F7-D8649D91E04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8AA9EA-5D45-DC41-879B-1B10A01233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4D60198-A4C6-9B46-AE99-84A59D8478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DD6049A-4416-E247-99F1-75053227C8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7AF109-6A69-DE47-8BE7-328CFB94CB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4036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39D9F8-5AE4-7946-AC3F-F118EF05BA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174127-67CD-D345-A0C4-393EF7C3A4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700E6E-5435-A944-B108-87B7280426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3D0C59-8474-614C-B7C4-63CAEA000D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0000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6CC8C80-4533-EC4C-9110-37516ECD53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32BB4A-20C8-BF41-AD91-889AF9627B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28DC692-D9C1-B44F-BCF6-816DA0E0CA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75A340-517F-4C4E-BDCC-9D23554BDF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4159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6BC323-4D06-C44C-99AB-02AA741C5A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AAB001-77CC-3A43-AC91-D05ECF4569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7892E5-09E7-E143-B7E3-EC9833AAC0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F64839-9A32-FA40-97C1-5641622739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465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E53A853-6AE9-AD43-A8E7-CC3FF5877E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D9205D3-535E-E643-B1A0-9C2EA3414D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B08A159-9131-9042-A9EC-C6B2D68B93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75425A-7493-BF40-9F27-30987F76CE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8897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A20111F-7EFD-DF4E-B88D-4ECF27793F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A2F746C-438E-564F-AEF2-5EF0781DD1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B0B8488-E155-0746-B963-4D962DFF4C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8F28D2-BD34-B547-91BB-6CE6CF1A5C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1165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167CA10-0010-1D4D-99FC-F2AFF6D3C5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01A0AFB-C350-E148-B62D-C2BB734959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74495CD-9DF2-E24F-BDF1-D0EE5A35F8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4D916F-D8D3-E746-9A2A-0C12837AFE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6194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512AF5-56E7-774A-BF8D-77D9E5D371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E628BE-C05E-5247-84D6-930258A4D7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00B20D-B914-F94B-B9B8-5F3559A981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D1E474-52AB-9748-9BC6-FF2820FD54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266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A94818-B4E8-D545-8360-CFDB16101D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860844-53D7-0542-8936-B7261E496A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AAF14B-5432-FF40-BB44-3AF3D2F2E4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AF615D-57C7-BC46-AB66-3751596808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654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D40A389-05E1-2149-9704-E42AAE7BAA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F41F0F3-3ED8-334C-9310-5C636F7832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B92A7C0-59F7-734A-B5EE-3259BB36A5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5F1894-A104-3A41-A791-672F71CC69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7628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9EC7A8C-2A9D-4547-B862-65FC3FDB2C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31EB023-3A74-5C4E-BEFB-7422C6882A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D2A6B01-251D-E34F-8E6F-2FD35226A5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EF32F4-82C4-9842-BAF8-5CF7E9BA5B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2753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6493DE-C2BC-D546-9D17-F377F8E819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95FA15-C75E-FC45-814A-5CD72A2652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5FF8EF7-8E3F-8E4B-BC94-FEB4A6CD1C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DA40BD-F42B-D74C-8C4E-B0576A1259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383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AE7346-2BA3-5244-93A8-A372BEA9B2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9970642-CF79-BE41-A2E9-1F3F097360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56A49CD-25D3-1C44-AA3D-328780BE2E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F6B509-87DE-3447-8C24-C20F7F67D6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770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73DFD8-61EF-5B42-B0C5-91DEB160C9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07F39D-03F6-7F44-86C2-E9381DBB21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D090E07-57B1-9A4A-BCFE-76B48BCD30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A92729-DAFD-EC42-A6CA-018406D412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0982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D06411-2514-0F4D-AE22-EF644CC519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C53151-97B6-BD46-AFA2-8C1588BA8B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A18586-FA24-5345-8955-566658426B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461EF0-4445-224B-BD8E-3AA5F6A53D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3341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33C20D1-8329-8D45-B59E-9B45531404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049F48-E8A2-344C-B06E-4ED671FE6E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1E9724D-75B3-E244-82EF-860D660432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74FBCB-2F8F-2245-B88F-0F9BC6B412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11240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1076562-6CBE-4A44-A27F-1970494C69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387E173-B593-9E40-ACF2-DEE0F15C4B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B9D1CFD-EAE3-074B-8F5F-266C65D380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6F8560-9EBD-C14E-AACE-2F8598DEB7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94983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18F279E-2AA7-8349-A609-C3DEEE76ED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AA8F340-FA6F-F44A-B97B-5A04D796A1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28BB918-B1B1-0B4B-9845-D1AB1FCFFB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6FDE13-16F2-7248-B7FA-770970BD94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30056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EE37FE-3422-F949-9BB2-B60C37989D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796B9E-2FC3-8345-BC63-46D7EEFC08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902950-069B-A146-8EA3-25CA26DFEC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A0FC5F-162D-3247-B553-08EED6DB3B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11014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8A5184-E1FC-D248-94B1-DE6F5B393E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C471EC-D1D5-6F4F-AB73-9BF72E2CA0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99F552-2C2E-B346-9A44-0E0C77C17C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D1406-D526-6E4A-912C-CE8CE70C37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517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43327A-7154-6F45-966F-3688C5E503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4B607EF-0D7B-B049-B035-42D6B7DFC5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C659498-CCDC-7844-A32D-104C060FCA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801C7-2F81-2E46-9D03-9EE4BFBD58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91334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23F1F3-1F7D-B94C-B22F-E80B0619D1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5B54F4-4DAE-D94A-8185-94FF2173AF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C648718-43F6-7C49-9671-A8E3B66F43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D162A-A9D7-8746-A882-7B364B14C3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8258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06E9152-6397-3D4B-A4F3-A0C9B20D4A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CCE9D21-A01E-5E48-B8CB-36A7E935E7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9F41290-97F7-FC43-BFCF-F6465AE026E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2264805-F81A-AF43-8D96-338ECCDAE4A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20B9540-C03D-BB40-90F8-017B54C1743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9E2B88E-54FE-FC4B-A5DC-42FA0EC17805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31" name="Picture 26" descr="Samson Syndrome, The_T_nt">
            <a:extLst>
              <a:ext uri="{FF2B5EF4-FFF2-40B4-BE49-F238E27FC236}">
                <a16:creationId xmlns:a16="http://schemas.microsoft.com/office/drawing/2014/main" id="{D6EC9330-D4DF-3F46-9792-0D4B9C8195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A2EC153-7EF9-684C-BBBC-31794382DD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99E509F-226C-144E-9836-F14C0E1E2E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794B3DB9-8232-5B4F-BD9E-6AAF4AD8154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1C4A0CD5-9B79-6740-BE61-BEFBC8C3025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1629C56-2534-EA40-9FEF-D3C1225D134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37C5423-8FC9-E546-8490-D380623D4EFC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055" name="Picture 28" descr="Samson Syndrome, The_C_nt">
            <a:extLst>
              <a:ext uri="{FF2B5EF4-FFF2-40B4-BE49-F238E27FC236}">
                <a16:creationId xmlns:a16="http://schemas.microsoft.com/office/drawing/2014/main" id="{475BC874-5AC2-3545-AECD-7D646FE1B1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/url?sa=i&amp;rct=j&amp;q=spirituality&amp;source=images&amp;cd=&amp;cad=rja&amp;docid=nOatXp3STOnhgM&amp;tbnid=FPyNpv03UMQ1qM:&amp;ved=0CAUQjRw&amp;url=http://rationallyspeaking.blogspot.com/2012/02/podcast-on-spirituality.html&amp;ei=LmSIUcrTBYj69gTumYCoAw&amp;bvm=bv.45960087,d.eWU&amp;psig=AFQjCNFefHBvQx7uFpKpATie7Py6dmWY-w&amp;ust=1367979116786411" TargetMode="Externa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/url?sa=i&amp;rct=j&amp;q=spirituality+tragedy&amp;source=images&amp;cd=&amp;cad=rja&amp;docid=JYEW9IdJ4jdXCM&amp;tbnid=aCZm_ofA4ItokM:&amp;ved=0CAUQjRw&amp;url=http://www.goodtherapy.org/blog/spiritual-insights-disaster-aftermath-0418134&amp;ei=ZWSIUeC9EYLI9gTSsoGACA&amp;bvm=bv.45960087,d.dmg&amp;psig=AFQjCNEx_vgjECCR0rvMjMCoPF8kUtUNiQ&amp;ust=1367979485860893" TargetMode="Externa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8429D8F-FF82-A746-88A6-8017758F5D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685800"/>
            <a:ext cx="86868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z="7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Resiliency</a:t>
            </a:r>
            <a:br>
              <a:rPr lang="en-US" sz="66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en-US" sz="36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Ch, Capt, Basil O. Eruo</a:t>
            </a:r>
            <a:br>
              <a:rPr lang="en-US" sz="36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en-US" sz="36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Chaplain 374AW/HC</a:t>
            </a:r>
            <a:br>
              <a:rPr lang="en-US" sz="36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en-US" sz="36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Yokota AFB Japan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9D2FA-753E-5FD2-40F3-3E0213B93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040A8-8DB3-00E1-B077-56827721D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Neither the speaker nor contributors for this program have any financial relationships conflicts of interest to disclose</a:t>
            </a:r>
          </a:p>
        </p:txBody>
      </p:sp>
    </p:spTree>
    <p:extLst>
      <p:ext uri="{BB962C8B-B14F-4D97-AF65-F5344CB8AC3E}">
        <p14:creationId xmlns:p14="http://schemas.microsoft.com/office/powerpoint/2010/main" val="1979050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4E63B-1499-D9FF-7918-EADAD8A64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2BBC7-D814-94EE-6758-EFDD173A4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Ordained a Catholic priest August 1999</a:t>
            </a:r>
          </a:p>
          <a:p>
            <a:r>
              <a:rPr lang="en-US" dirty="0"/>
              <a:t>Ministry in Nigeria and USA for 21 years</a:t>
            </a:r>
          </a:p>
          <a:p>
            <a:r>
              <a:rPr lang="en-US" dirty="0"/>
              <a:t>Obtained a masters in clinical mental health counseling at Quincy University Ill</a:t>
            </a:r>
          </a:p>
          <a:p>
            <a:r>
              <a:rPr lang="en-US" dirty="0"/>
              <a:t>Practicum/Internship</a:t>
            </a:r>
          </a:p>
          <a:p>
            <a:r>
              <a:rPr lang="en-US" dirty="0"/>
              <a:t>Served for 4 years in the Air Force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949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FFA0B-5235-173C-90C1-F9AA9DC2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C3B09-D67B-6B86-58DE-1D5DDCC9D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424" y="1417638"/>
            <a:ext cx="8229600" cy="4525963"/>
          </a:xfrm>
        </p:spPr>
        <p:txBody>
          <a:bodyPr/>
          <a:lstStyle/>
          <a:p>
            <a:r>
              <a:rPr lang="en-US" dirty="0"/>
              <a:t>At the conclusion of this educational activity, participants will be able to: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Understand the meaning of resiliency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Identify their stressors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Identify ways to handle stress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Be aware of helping agencies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Resiliency ready</a:t>
            </a:r>
          </a:p>
        </p:txBody>
      </p:sp>
    </p:spTree>
    <p:extLst>
      <p:ext uri="{BB962C8B-B14F-4D97-AF65-F5344CB8AC3E}">
        <p14:creationId xmlns:p14="http://schemas.microsoft.com/office/powerpoint/2010/main" val="3984961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A9BD8-BAA3-E945-ACA7-22F113292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Resiliency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F814DA4-3E81-0046-A106-C197B691604C}"/>
              </a:ext>
            </a:extLst>
          </p:cNvPr>
          <p:cNvSpPr txBox="1">
            <a:spLocks/>
          </p:cNvSpPr>
          <p:nvPr/>
        </p:nvSpPr>
        <p:spPr>
          <a:xfrm>
            <a:off x="914400" y="1447800"/>
            <a:ext cx="7467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2800" kern="0" dirty="0">
                <a:solidFill>
                  <a:srgbClr val="663300"/>
                </a:solidFill>
              </a:rPr>
              <a:t>The capacity to recover quickly from difficulties; toughness</a:t>
            </a:r>
          </a:p>
          <a:p>
            <a:pPr eaLnBrk="1" hangingPunct="1"/>
            <a:r>
              <a:rPr lang="en-US" altLang="en-US" sz="2800" kern="0" dirty="0">
                <a:solidFill>
                  <a:srgbClr val="663300"/>
                </a:solidFill>
              </a:rPr>
              <a:t>The ability of a substance or object to spring back into shape; elasticity </a:t>
            </a:r>
          </a:p>
          <a:p>
            <a:pPr eaLnBrk="1" hangingPunct="1"/>
            <a:r>
              <a:rPr lang="en-US" altLang="en-US" sz="2800" kern="0" dirty="0">
                <a:solidFill>
                  <a:srgbClr val="663300"/>
                </a:solidFill>
              </a:rPr>
              <a:t>Restoring and refilling</a:t>
            </a:r>
          </a:p>
        </p:txBody>
      </p:sp>
    </p:spTree>
    <p:extLst>
      <p:ext uri="{BB962C8B-B14F-4D97-AF65-F5344CB8AC3E}">
        <p14:creationId xmlns:p14="http://schemas.microsoft.com/office/powerpoint/2010/main" val="4120583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F0460-FECA-624A-B55F-D76F585D4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Spiritual Resiliency</a:t>
            </a:r>
          </a:p>
        </p:txBody>
      </p:sp>
      <p:sp>
        <p:nvSpPr>
          <p:cNvPr id="7171" name="Content Placeholder 4">
            <a:extLst>
              <a:ext uri="{FF2B5EF4-FFF2-40B4-BE49-F238E27FC236}">
                <a16:creationId xmlns:a16="http://schemas.microsoft.com/office/drawing/2014/main" id="{12CE1F8C-7119-AC41-AD84-71D3917EF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47800"/>
            <a:ext cx="8382000" cy="3429000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en-US" dirty="0">
                <a:solidFill>
                  <a:srgbClr val="663300"/>
                </a:solidFill>
                <a:latin typeface="+mj-lt"/>
              </a:rPr>
              <a:t>AFI 36-2618 (para 4.4.6.4)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800" dirty="0">
                <a:solidFill>
                  <a:srgbClr val="663300"/>
                </a:solidFill>
                <a:latin typeface="+mj-lt"/>
              </a:rPr>
              <a:t>“Be spiritually ready to accomplish the mission.  Spiritual readiness is the proactive practice of establishing a sense of purpose or personal priorities to develop the skills needed in times of stress, hardship, and tragedy. Spiritual readiness may or may not include religious activities.”</a:t>
            </a:r>
          </a:p>
        </p:txBody>
      </p:sp>
    </p:spTree>
    <p:extLst>
      <p:ext uri="{BB962C8B-B14F-4D97-AF65-F5344CB8AC3E}">
        <p14:creationId xmlns:p14="http://schemas.microsoft.com/office/powerpoint/2010/main" val="226968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A9BD8-BAA3-E945-ACA7-22F113292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Stressors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F814DA4-3E81-0046-A106-C197B691604C}"/>
              </a:ext>
            </a:extLst>
          </p:cNvPr>
          <p:cNvSpPr txBox="1">
            <a:spLocks/>
          </p:cNvSpPr>
          <p:nvPr/>
        </p:nvSpPr>
        <p:spPr>
          <a:xfrm>
            <a:off x="914400" y="1447800"/>
            <a:ext cx="7467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2800" kern="0" dirty="0">
                <a:solidFill>
                  <a:srgbClr val="663300"/>
                </a:solidFill>
              </a:rPr>
              <a:t>Our work</a:t>
            </a:r>
          </a:p>
          <a:p>
            <a:pPr eaLnBrk="1" hangingPunct="1"/>
            <a:r>
              <a:rPr lang="en-US" altLang="en-US" sz="2800" kern="0" dirty="0">
                <a:solidFill>
                  <a:srgbClr val="663300"/>
                </a:solidFill>
              </a:rPr>
              <a:t>Our relationships</a:t>
            </a:r>
          </a:p>
          <a:p>
            <a:pPr eaLnBrk="1" hangingPunct="1"/>
            <a:r>
              <a:rPr lang="en-US" altLang="en-US" sz="2800" kern="0" dirty="0">
                <a:solidFill>
                  <a:srgbClr val="663300"/>
                </a:solidFill>
              </a:rPr>
              <a:t>Our families</a:t>
            </a:r>
          </a:p>
          <a:p>
            <a:pPr eaLnBrk="1" hangingPunct="1"/>
            <a:r>
              <a:rPr lang="en-US" altLang="en-US" sz="2800" kern="0" dirty="0">
                <a:solidFill>
                  <a:srgbClr val="663300"/>
                </a:solidFill>
              </a:rPr>
              <a:t>Our past experiences-hurts, losses, pains</a:t>
            </a:r>
          </a:p>
          <a:p>
            <a:pPr eaLnBrk="1" hangingPunct="1"/>
            <a:r>
              <a:rPr lang="en-US" altLang="en-US" sz="2800" kern="0" dirty="0">
                <a:solidFill>
                  <a:srgbClr val="663300"/>
                </a:solidFill>
              </a:rPr>
              <a:t>Our failures-regrets, guilts</a:t>
            </a:r>
          </a:p>
          <a:p>
            <a:pPr eaLnBrk="1" hangingPunct="1"/>
            <a:endParaRPr lang="en-US" altLang="en-US" sz="2800" kern="0" dirty="0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818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A9BD8-BAA3-E945-ACA7-22F113292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Restoration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F814DA4-3E81-0046-A106-C197B691604C}"/>
              </a:ext>
            </a:extLst>
          </p:cNvPr>
          <p:cNvSpPr txBox="1">
            <a:spLocks/>
          </p:cNvSpPr>
          <p:nvPr/>
        </p:nvSpPr>
        <p:spPr>
          <a:xfrm>
            <a:off x="762000" y="1143000"/>
            <a:ext cx="7467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2800" kern="0" dirty="0">
                <a:solidFill>
                  <a:srgbClr val="663300"/>
                </a:solidFill>
              </a:rPr>
              <a:t>Exercise-walk, run, lift weights, swim</a:t>
            </a:r>
          </a:p>
          <a:p>
            <a:pPr eaLnBrk="1" hangingPunct="1"/>
            <a:r>
              <a:rPr lang="en-US" altLang="en-US" sz="2800" kern="0" dirty="0">
                <a:solidFill>
                  <a:srgbClr val="663300"/>
                </a:solidFill>
              </a:rPr>
              <a:t>Link up with community/friends</a:t>
            </a:r>
          </a:p>
          <a:p>
            <a:pPr eaLnBrk="1" hangingPunct="1"/>
            <a:r>
              <a:rPr lang="en-US" altLang="en-US" sz="2800" kern="0" dirty="0">
                <a:solidFill>
                  <a:srgbClr val="663300"/>
                </a:solidFill>
              </a:rPr>
              <a:t>Listen to music-any music</a:t>
            </a:r>
          </a:p>
          <a:p>
            <a:pPr eaLnBrk="1" hangingPunct="1"/>
            <a:r>
              <a:rPr lang="en-US" altLang="en-US" sz="2800" kern="0" dirty="0">
                <a:solidFill>
                  <a:srgbClr val="663300"/>
                </a:solidFill>
              </a:rPr>
              <a:t>Play some instruments</a:t>
            </a:r>
          </a:p>
          <a:p>
            <a:pPr eaLnBrk="1" hangingPunct="1"/>
            <a:r>
              <a:rPr lang="en-US" altLang="en-US" sz="2800" kern="0" dirty="0">
                <a:solidFill>
                  <a:srgbClr val="663300"/>
                </a:solidFill>
              </a:rPr>
              <a:t>Take a vacation</a:t>
            </a:r>
          </a:p>
          <a:p>
            <a:pPr eaLnBrk="1" hangingPunct="1"/>
            <a:r>
              <a:rPr lang="en-US" altLang="en-US" sz="2800" kern="0" dirty="0">
                <a:solidFill>
                  <a:srgbClr val="663300"/>
                </a:solidFill>
              </a:rPr>
              <a:t>Watch a movie</a:t>
            </a:r>
          </a:p>
          <a:p>
            <a:pPr eaLnBrk="1" hangingPunct="1"/>
            <a:r>
              <a:rPr lang="en-US" altLang="en-US" sz="2800" kern="0" dirty="0">
                <a:solidFill>
                  <a:srgbClr val="663300"/>
                </a:solidFill>
              </a:rPr>
              <a:t>Good sleep:6-8 hours</a:t>
            </a:r>
          </a:p>
          <a:p>
            <a:pPr eaLnBrk="1" hangingPunct="1"/>
            <a:r>
              <a:rPr lang="en-US" altLang="en-US" sz="2800" kern="0" dirty="0">
                <a:solidFill>
                  <a:srgbClr val="663300"/>
                </a:solidFill>
              </a:rPr>
              <a:t>Yoga</a:t>
            </a:r>
          </a:p>
          <a:p>
            <a:pPr eaLnBrk="1" hangingPunct="1"/>
            <a:endParaRPr lang="en-US" altLang="en-US" sz="2800" kern="0" dirty="0">
              <a:solidFill>
                <a:srgbClr val="663300"/>
              </a:solidFill>
            </a:endParaRPr>
          </a:p>
          <a:p>
            <a:pPr marL="0" indent="0" eaLnBrk="1" hangingPunct="1">
              <a:buNone/>
            </a:pPr>
            <a:endParaRPr lang="en-US" altLang="en-US" sz="2800" kern="0" dirty="0">
              <a:solidFill>
                <a:srgbClr val="663300"/>
              </a:solidFill>
            </a:endParaRPr>
          </a:p>
          <a:p>
            <a:pPr eaLnBrk="1" hangingPunct="1"/>
            <a:endParaRPr lang="en-US" altLang="en-US" sz="2800" kern="0" dirty="0">
              <a:solidFill>
                <a:srgbClr val="663300"/>
              </a:solidFill>
            </a:endParaRPr>
          </a:p>
        </p:txBody>
      </p:sp>
      <p:pic>
        <p:nvPicPr>
          <p:cNvPr id="4" name="Picture 2" descr="http://2.bp.blogspot.com/-Caq1WWrmZ-I/T0vTC5GiUkI/AAAAAAAAEMg/iA4171Q9A1g/s1600/how_do_you_define_spirituality.jpg">
            <a:hlinkClick r:id="rId2"/>
            <a:extLst>
              <a:ext uri="{FF2B5EF4-FFF2-40B4-BE49-F238E27FC236}">
                <a16:creationId xmlns:a16="http://schemas.microsoft.com/office/drawing/2014/main" id="{8095B69E-A2B0-AB47-955D-71BC78031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124200"/>
            <a:ext cx="2247900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6836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D647867C-3052-B44C-AA84-6C5081C79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Strictly Spiritual</a:t>
            </a:r>
          </a:p>
        </p:txBody>
      </p:sp>
      <p:sp>
        <p:nvSpPr>
          <p:cNvPr id="8195" name="Content Placeholder 4">
            <a:extLst>
              <a:ext uri="{FF2B5EF4-FFF2-40B4-BE49-F238E27FC236}">
                <a16:creationId xmlns:a16="http://schemas.microsoft.com/office/drawing/2014/main" id="{E315931F-C028-EB40-86ED-B9F18BF42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95400"/>
            <a:ext cx="6629400" cy="3429000"/>
          </a:xfrm>
        </p:spPr>
        <p:txBody>
          <a:bodyPr/>
          <a:lstStyle/>
          <a:p>
            <a:pPr eaLnBrk="1" hangingPunct="1">
              <a:defRPr/>
            </a:pPr>
            <a:r>
              <a:rPr lang="en-US" sz="3100" dirty="0">
                <a:solidFill>
                  <a:srgbClr val="663300"/>
                </a:solidFill>
                <a:latin typeface="+mj-lt"/>
              </a:rPr>
              <a:t>Connect to your higher being</a:t>
            </a:r>
          </a:p>
          <a:p>
            <a:pPr eaLnBrk="1" hangingPunct="1">
              <a:defRPr/>
            </a:pPr>
            <a:r>
              <a:rPr lang="en-US" sz="3100" dirty="0">
                <a:solidFill>
                  <a:srgbClr val="663300"/>
                </a:solidFill>
                <a:latin typeface="+mj-lt"/>
              </a:rPr>
              <a:t>Read some inspirational books</a:t>
            </a:r>
          </a:p>
          <a:p>
            <a:pPr eaLnBrk="1" hangingPunct="1">
              <a:defRPr/>
            </a:pPr>
            <a:r>
              <a:rPr lang="en-US" sz="3100" dirty="0">
                <a:solidFill>
                  <a:srgbClr val="663300"/>
                </a:solidFill>
                <a:latin typeface="+mj-lt"/>
              </a:rPr>
              <a:t>Pray and meditate</a:t>
            </a:r>
          </a:p>
          <a:p>
            <a:pPr eaLnBrk="1" hangingPunct="1">
              <a:defRPr/>
            </a:pPr>
            <a:r>
              <a:rPr lang="en-US" sz="3100" dirty="0">
                <a:solidFill>
                  <a:srgbClr val="663300"/>
                </a:solidFill>
                <a:latin typeface="+mj-lt"/>
              </a:rPr>
              <a:t>Music &amp; art</a:t>
            </a:r>
          </a:p>
          <a:p>
            <a:pPr eaLnBrk="1" hangingPunct="1">
              <a:defRPr/>
            </a:pPr>
            <a:r>
              <a:rPr lang="en-US" sz="3100" dirty="0">
                <a:solidFill>
                  <a:srgbClr val="663300"/>
                </a:solidFill>
                <a:latin typeface="+mj-lt"/>
              </a:rPr>
              <a:t>Retreat &amp; renewal</a:t>
            </a:r>
          </a:p>
          <a:p>
            <a:pPr eaLnBrk="1" hangingPunct="1">
              <a:defRPr/>
            </a:pPr>
            <a:r>
              <a:rPr lang="en-US" sz="3100" dirty="0">
                <a:solidFill>
                  <a:srgbClr val="663300"/>
                </a:solidFill>
                <a:latin typeface="+mj-lt"/>
              </a:rPr>
              <a:t>Engage with community</a:t>
            </a:r>
          </a:p>
        </p:txBody>
      </p:sp>
      <p:pic>
        <p:nvPicPr>
          <p:cNvPr id="4" name="Picture 15" descr="http://1.bp.blogspot.com/_F_1M4tfekwQ/SmtUOLQXLqI/AAAAAAAADMs/n0lmpXw9PeU/s400/prayer3.jpg">
            <a:extLst>
              <a:ext uri="{FF2B5EF4-FFF2-40B4-BE49-F238E27FC236}">
                <a16:creationId xmlns:a16="http://schemas.microsoft.com/office/drawing/2014/main" id="{D8D18ED4-0B6A-BC42-B2AA-0A86B9B09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998788"/>
            <a:ext cx="2727325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B8968-1E70-9A8E-B3E4-BE981845F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Unhealthy Coping skills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9FAF1-F44C-306D-0B35-279805F17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Going on a shopping spree</a:t>
            </a:r>
          </a:p>
          <a:p>
            <a:r>
              <a:rPr lang="en-US" dirty="0"/>
              <a:t>Drinking, smoking</a:t>
            </a:r>
          </a:p>
          <a:p>
            <a:r>
              <a:rPr lang="en-US" dirty="0"/>
              <a:t>Overeating</a:t>
            </a:r>
          </a:p>
          <a:p>
            <a:r>
              <a:rPr lang="en-US" dirty="0"/>
              <a:t>Taking it out on others</a:t>
            </a:r>
          </a:p>
          <a:p>
            <a:r>
              <a:rPr lang="en-US" dirty="0"/>
              <a:t>Physical abuse</a:t>
            </a:r>
          </a:p>
        </p:txBody>
      </p:sp>
    </p:spTree>
    <p:extLst>
      <p:ext uri="{BB962C8B-B14F-4D97-AF65-F5344CB8AC3E}">
        <p14:creationId xmlns:p14="http://schemas.microsoft.com/office/powerpoint/2010/main" val="1391739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73494E1A-140D-684F-B909-A6B6AFAD4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We are Humans!</a:t>
            </a:r>
          </a:p>
        </p:txBody>
      </p:sp>
      <p:sp>
        <p:nvSpPr>
          <p:cNvPr id="10243" name="Content Placeholder 4">
            <a:extLst>
              <a:ext uri="{FF2B5EF4-FFF2-40B4-BE49-F238E27FC236}">
                <a16:creationId xmlns:a16="http://schemas.microsoft.com/office/drawing/2014/main" id="{E421F1FA-4B73-944F-86AA-8514A29E8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3581400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solidFill>
                  <a:srgbClr val="663300"/>
                </a:solidFill>
              </a:rPr>
              <a:t>You are human: it can happen to you</a:t>
            </a:r>
          </a:p>
          <a:p>
            <a:pPr eaLnBrk="1" hangingPunct="1"/>
            <a:r>
              <a:rPr lang="en-US" altLang="en-US" sz="2400" dirty="0">
                <a:solidFill>
                  <a:srgbClr val="663300"/>
                </a:solidFill>
              </a:rPr>
              <a:t>You are not alone</a:t>
            </a:r>
          </a:p>
          <a:p>
            <a:pPr eaLnBrk="1" hangingPunct="1"/>
            <a:r>
              <a:rPr lang="en-US" altLang="en-US" sz="2400" dirty="0">
                <a:solidFill>
                  <a:srgbClr val="663300"/>
                </a:solidFill>
              </a:rPr>
              <a:t>You are strong enough</a:t>
            </a:r>
          </a:p>
        </p:txBody>
      </p:sp>
      <p:pic>
        <p:nvPicPr>
          <p:cNvPr id="13316" name="Picture 2" descr="http://www.goodtherapy.org/blog/blog/wp-content/uploads/2013/04/spirituality-tragedy-0418134.jpg">
            <a:hlinkClick r:id="rId2"/>
            <a:extLst>
              <a:ext uri="{FF2B5EF4-FFF2-40B4-BE49-F238E27FC236}">
                <a16:creationId xmlns:a16="http://schemas.microsoft.com/office/drawing/2014/main" id="{FBD2A0C0-CD9E-AD4F-A8CB-1A418D4F9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733983"/>
            <a:ext cx="2176463" cy="328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D1FAB910-7E6D-7E44-8A7B-1CE84F820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Find Support</a:t>
            </a:r>
          </a:p>
        </p:txBody>
      </p:sp>
      <p:sp>
        <p:nvSpPr>
          <p:cNvPr id="17411" name="Content Placeholder 4">
            <a:extLst>
              <a:ext uri="{FF2B5EF4-FFF2-40B4-BE49-F238E27FC236}">
                <a16:creationId xmlns:a16="http://schemas.microsoft.com/office/drawing/2014/main" id="{BB1D7205-2CC9-0445-8C4A-3B1B46739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06052"/>
            <a:ext cx="8686800" cy="4175547"/>
          </a:xfrm>
        </p:spPr>
        <p:txBody>
          <a:bodyPr/>
          <a:lstStyle/>
          <a:p>
            <a:pPr eaLnBrk="1" hangingPunct="1"/>
            <a:r>
              <a:rPr lang="en-US" altLang="en-US" sz="2600" dirty="0">
                <a:solidFill>
                  <a:srgbClr val="663300"/>
                </a:solidFill>
              </a:rPr>
              <a:t>You Have Help: -Friends, Family, Leadership</a:t>
            </a:r>
          </a:p>
          <a:p>
            <a:pPr eaLnBrk="1" hangingPunct="1"/>
            <a:r>
              <a:rPr lang="en-US" altLang="en-US" sz="2600" dirty="0">
                <a:solidFill>
                  <a:srgbClr val="663300"/>
                </a:solidFill>
              </a:rPr>
              <a:t>Connect with a support group</a:t>
            </a:r>
          </a:p>
          <a:p>
            <a:pPr lvl="1" eaLnBrk="1" hangingPunct="1"/>
            <a:r>
              <a:rPr lang="en-US" altLang="en-US" sz="2200" dirty="0">
                <a:solidFill>
                  <a:srgbClr val="663300"/>
                </a:solidFill>
              </a:rPr>
              <a:t>Seek/be a wingman! </a:t>
            </a:r>
            <a:endParaRPr lang="en-US" altLang="en-US" sz="2600" dirty="0">
              <a:solidFill>
                <a:srgbClr val="663300"/>
              </a:solidFill>
            </a:endParaRPr>
          </a:p>
          <a:p>
            <a:pPr eaLnBrk="1" hangingPunct="1"/>
            <a:r>
              <a:rPr lang="en-US" altLang="en-US" sz="2600" dirty="0">
                <a:solidFill>
                  <a:srgbClr val="663300"/>
                </a:solidFill>
              </a:rPr>
              <a:t>Chaplain Support</a:t>
            </a:r>
          </a:p>
          <a:p>
            <a:pPr lvl="1" eaLnBrk="1" hangingPunct="1"/>
            <a:r>
              <a:rPr lang="en-US" altLang="en-US" sz="2400" u="sng" dirty="0">
                <a:solidFill>
                  <a:srgbClr val="663300"/>
                </a:solidFill>
              </a:rPr>
              <a:t>Privileged Communication = 100% Confidentiality</a:t>
            </a:r>
          </a:p>
          <a:p>
            <a:pPr lvl="1" eaLnBrk="1" hangingPunct="1"/>
            <a:r>
              <a:rPr lang="en-US" altLang="en-US" sz="2400" u="sng" dirty="0">
                <a:solidFill>
                  <a:srgbClr val="663300"/>
                </a:solidFill>
              </a:rPr>
              <a:t>Chaplain on-call emergency # </a:t>
            </a:r>
          </a:p>
          <a:p>
            <a:pPr lvl="2" eaLnBrk="1" hangingPunct="1"/>
            <a:r>
              <a:rPr lang="en-US" altLang="en-US" sz="2000" u="sng" dirty="0">
                <a:solidFill>
                  <a:srgbClr val="663300"/>
                </a:solidFill>
              </a:rPr>
              <a:t>DSN 315-225-7009</a:t>
            </a:r>
          </a:p>
          <a:p>
            <a:pPr lvl="2" eaLnBrk="1" hangingPunct="1"/>
            <a:r>
              <a:rPr lang="en-US" altLang="en-US" sz="2000" u="sng" dirty="0">
                <a:solidFill>
                  <a:srgbClr val="663300"/>
                </a:solidFill>
              </a:rPr>
              <a:t>Command post 315-225-3740</a:t>
            </a:r>
            <a:endParaRPr lang="en-US" altLang="en-US" sz="2200" dirty="0">
              <a:solidFill>
                <a:srgbClr val="663300"/>
              </a:solidFill>
            </a:endParaRPr>
          </a:p>
          <a:p>
            <a:pPr eaLnBrk="1" hangingPunct="1"/>
            <a:r>
              <a:rPr lang="en-US" altLang="en-US" sz="2600" dirty="0">
                <a:solidFill>
                  <a:srgbClr val="663300"/>
                </a:solidFill>
              </a:rPr>
              <a:t>Mental health: 315-225-3566</a:t>
            </a:r>
          </a:p>
          <a:p>
            <a:pPr marL="914400" lvl="2" indent="0" eaLnBrk="1" hangingPunct="1">
              <a:buNone/>
            </a:pPr>
            <a:endParaRPr lang="en-US" altLang="en-US" sz="2000" u="sng" dirty="0">
              <a:solidFill>
                <a:srgbClr val="663300"/>
              </a:solidFill>
            </a:endParaRPr>
          </a:p>
          <a:p>
            <a:pPr lvl="2" eaLnBrk="1" hangingPunct="1"/>
            <a:endParaRPr lang="en-US" altLang="en-US" sz="2000" u="sng" dirty="0">
              <a:solidFill>
                <a:srgbClr val="663300"/>
              </a:solidFill>
            </a:endParaRPr>
          </a:p>
        </p:txBody>
      </p:sp>
      <p:pic>
        <p:nvPicPr>
          <p:cNvPr id="17412" name="Picture 2" descr="http://www.blackfive.net/photos/uncategorized/2009/03/06/chaplain_hires_090303fxxxxo003b.jpg">
            <a:extLst>
              <a:ext uri="{FF2B5EF4-FFF2-40B4-BE49-F238E27FC236}">
                <a16:creationId xmlns:a16="http://schemas.microsoft.com/office/drawing/2014/main" id="{E80DA422-D3C4-7340-8F03-218944757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200400"/>
            <a:ext cx="286226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C9A34-656E-A127-DD34-B3654F857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15045817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9AC668A6280D478A0DD4E5B74D719D" ma:contentTypeVersion="10" ma:contentTypeDescription="Create a new document." ma:contentTypeScope="" ma:versionID="fe8b1846e079c68bedae32eb17ee91cd">
  <xsd:schema xmlns:xsd="http://www.w3.org/2001/XMLSchema" xmlns:xs="http://www.w3.org/2001/XMLSchema" xmlns:p="http://schemas.microsoft.com/office/2006/metadata/properties" xmlns:ns3="657a0ec9-ce9d-4f71-9917-33c790f9747a" targetNamespace="http://schemas.microsoft.com/office/2006/metadata/properties" ma:root="true" ma:fieldsID="ed548c36bdeab383b369b278fa80e761" ns3:_="">
    <xsd:import namespace="657a0ec9-ce9d-4f71-9917-33c790f9747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ObjectDetectorVersions" minOccurs="0"/>
                <xsd:element ref="ns3:_activity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a0ec9-ce9d-4f71-9917-33c790f974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57a0ec9-ce9d-4f71-9917-33c790f9747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5F2CBF-449A-4C2A-AA81-8ADF47CAA3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7a0ec9-ce9d-4f71-9917-33c790f974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7ADD739-315F-4DE4-8DB5-178454F9D4F6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657a0ec9-ce9d-4f71-9917-33c790f9747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B795AC2-B3B9-4D8C-9908-E34612D3F5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1105</TotalTime>
  <Words>359</Words>
  <Application>Microsoft Office PowerPoint</Application>
  <PresentationFormat>On-screen Show (4:3)</PresentationFormat>
  <Paragraphs>67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Default Design</vt:lpstr>
      <vt:lpstr>Custom Design</vt:lpstr>
      <vt:lpstr>Resiliency Ch, Capt, Basil O. Eruo Chaplain 374AW/HC Yokota AFB Japan</vt:lpstr>
      <vt:lpstr>Disclosures</vt:lpstr>
      <vt:lpstr>My Background</vt:lpstr>
      <vt:lpstr>Learning Objectives</vt:lpstr>
      <vt:lpstr>Understanding Resiliency</vt:lpstr>
      <vt:lpstr>Spiritual Resiliency</vt:lpstr>
      <vt:lpstr>Our Stressors</vt:lpstr>
      <vt:lpstr>Restoration</vt:lpstr>
      <vt:lpstr>Strictly Spiritual</vt:lpstr>
      <vt:lpstr>Unhealthy Coping skills</vt:lpstr>
      <vt:lpstr>We are Humans!</vt:lpstr>
      <vt:lpstr>Find Support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Joshua Bailey</dc:creator>
  <cp:lastModifiedBy>ERUO, BASIL O Capt USAF PACAF 374 AW/HC</cp:lastModifiedBy>
  <cp:revision>68</cp:revision>
  <cp:lastPrinted>2016-01-26T18:09:13Z</cp:lastPrinted>
  <dcterms:created xsi:type="dcterms:W3CDTF">2006-01-01T02:56:11Z</dcterms:created>
  <dcterms:modified xsi:type="dcterms:W3CDTF">2025-02-06T03:43:32Z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0x010100F99AC668A6280D478A0DD4E5B74D719D</vt:lpwstr>
  </property>
</Properties>
</file>