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4"/>
  </p:sldMasterIdLst>
  <p:notesMasterIdLst>
    <p:notesMasterId r:id="rId79"/>
  </p:notesMasterIdLst>
  <p:handoutMasterIdLst>
    <p:handoutMasterId r:id="rId80"/>
  </p:handoutMasterIdLst>
  <p:sldIdLst>
    <p:sldId id="256" r:id="rId5"/>
    <p:sldId id="264" r:id="rId6"/>
    <p:sldId id="258" r:id="rId7"/>
    <p:sldId id="267" r:id="rId8"/>
    <p:sldId id="259" r:id="rId9"/>
    <p:sldId id="268" r:id="rId10"/>
    <p:sldId id="269" r:id="rId11"/>
    <p:sldId id="271" r:id="rId12"/>
    <p:sldId id="270" r:id="rId13"/>
    <p:sldId id="272" r:id="rId14"/>
    <p:sldId id="274" r:id="rId15"/>
    <p:sldId id="275" r:id="rId16"/>
    <p:sldId id="276" r:id="rId17"/>
    <p:sldId id="277" r:id="rId18"/>
    <p:sldId id="281" r:id="rId19"/>
    <p:sldId id="280" r:id="rId20"/>
    <p:sldId id="278" r:id="rId21"/>
    <p:sldId id="279" r:id="rId22"/>
    <p:sldId id="282" r:id="rId23"/>
    <p:sldId id="283" r:id="rId24"/>
    <p:sldId id="284" r:id="rId25"/>
    <p:sldId id="285" r:id="rId26"/>
    <p:sldId id="286" r:id="rId27"/>
    <p:sldId id="287" r:id="rId28"/>
    <p:sldId id="288" r:id="rId29"/>
    <p:sldId id="289" r:id="rId30"/>
    <p:sldId id="291" r:id="rId31"/>
    <p:sldId id="292" r:id="rId32"/>
    <p:sldId id="27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31" r:id="rId60"/>
    <p:sldId id="332" r:id="rId61"/>
    <p:sldId id="333" r:id="rId62"/>
    <p:sldId id="335" r:id="rId63"/>
    <p:sldId id="334" r:id="rId64"/>
    <p:sldId id="337" r:id="rId65"/>
    <p:sldId id="336" r:id="rId66"/>
    <p:sldId id="340" r:id="rId67"/>
    <p:sldId id="338" r:id="rId68"/>
    <p:sldId id="339" r:id="rId69"/>
    <p:sldId id="320" r:id="rId70"/>
    <p:sldId id="326" r:id="rId71"/>
    <p:sldId id="327" r:id="rId72"/>
    <p:sldId id="328" r:id="rId73"/>
    <p:sldId id="330" r:id="rId74"/>
    <p:sldId id="266" r:id="rId75"/>
    <p:sldId id="263" r:id="rId76"/>
    <p:sldId id="325" r:id="rId77"/>
    <p:sldId id="262" r:id="rId7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2068"/>
    <a:srgbClr val="414042"/>
    <a:srgbClr val="582831"/>
    <a:srgbClr val="FFD03F"/>
    <a:srgbClr val="5AAB46"/>
    <a:srgbClr val="5991CA"/>
    <a:srgbClr val="84322C"/>
    <a:srgbClr val="051C48"/>
    <a:srgbClr val="BFC6D4"/>
    <a:srgbClr val="7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7FBD6E-827E-426D-90DC-ABC5BAE0677A}" v="35" dt="2025-02-04T23:13:01.120"/>
  </p1510:revLst>
</p1510:revInfo>
</file>

<file path=ppt/tableStyles.xml><?xml version="1.0" encoding="utf-8"?>
<a:tblStyleLst xmlns:a="http://schemas.openxmlformats.org/drawingml/2006/main" def="{5C22544A-7EE6-4342-B048-85BDC9FD1C3A}">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940" autoAdjust="0"/>
  </p:normalViewPr>
  <p:slideViewPr>
    <p:cSldViewPr>
      <p:cViewPr varScale="1">
        <p:scale>
          <a:sx n="139" d="100"/>
          <a:sy n="139" d="100"/>
        </p:scale>
        <p:origin x="810" y="10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71" d="100"/>
          <a:sy n="71" d="100"/>
        </p:scale>
        <p:origin x="216" y="5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handoutMaster" Target="handoutMasters/handoutMaster1.xml"/><Relationship Id="rId85"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D8F377-1D4D-4E55-BA23-B4C88B08AE04}" type="datetimeFigureOut">
              <a:rPr lang="en-US" smtClean="0"/>
              <a:t>2/3/2025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5D02E8-D589-462B-8871-E4027AEEAA39}" type="slidenum">
              <a:rPr lang="en-US" smtClean="0"/>
              <a:t>‹#›</a:t>
            </a:fld>
            <a:endParaRPr lang="en-US"/>
          </a:p>
        </p:txBody>
      </p:sp>
    </p:spTree>
    <p:extLst>
      <p:ext uri="{BB962C8B-B14F-4D97-AF65-F5344CB8AC3E}">
        <p14:creationId xmlns:p14="http://schemas.microsoft.com/office/powerpoint/2010/main" val="8494876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1C232C-A669-41A2-B224-8DB9E51725EC}" type="datetimeFigureOut">
              <a:rPr lang="en-US" smtClean="0"/>
              <a:t>2/3/2025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C72B32-1A00-43DB-BBB8-B81738A4878E}" type="slidenum">
              <a:rPr lang="en-US" smtClean="0"/>
              <a:t>‹#›</a:t>
            </a:fld>
            <a:endParaRPr lang="en-US"/>
          </a:p>
        </p:txBody>
      </p:sp>
    </p:spTree>
    <p:extLst>
      <p:ext uri="{BB962C8B-B14F-4D97-AF65-F5344CB8AC3E}">
        <p14:creationId xmlns:p14="http://schemas.microsoft.com/office/powerpoint/2010/main" val="346293876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15152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Wingdings" panose="05000000000000000000" pitchFamily="2" charset="2"/>
              <a:buNone/>
            </a:pPr>
            <a:endParaRPr lang="en-US" dirty="0"/>
          </a:p>
          <a:p>
            <a:endParaRPr lang="en-US" dirty="0"/>
          </a:p>
        </p:txBody>
      </p:sp>
    </p:spTree>
    <p:extLst>
      <p:ext uri="{BB962C8B-B14F-4D97-AF65-F5344CB8AC3E}">
        <p14:creationId xmlns:p14="http://schemas.microsoft.com/office/powerpoint/2010/main" val="2319017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15533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93240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28598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Wingdings" panose="05000000000000000000" pitchFamily="2" charset="2"/>
              <a:buNone/>
            </a:pPr>
            <a:endParaRPr lang="en-US" dirty="0"/>
          </a:p>
          <a:p>
            <a:endParaRPr lang="en-US" dirty="0"/>
          </a:p>
        </p:txBody>
      </p:sp>
    </p:spTree>
    <p:extLst>
      <p:ext uri="{BB962C8B-B14F-4D97-AF65-F5344CB8AC3E}">
        <p14:creationId xmlns:p14="http://schemas.microsoft.com/office/powerpoint/2010/main" val="399912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65740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80039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3550216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00099" y="2536031"/>
            <a:ext cx="7543800" cy="1102519"/>
          </a:xfrm>
        </p:spPr>
        <p:txBody>
          <a:bodyPr>
            <a:normAutofit/>
          </a:bodyPr>
          <a:lstStyle>
            <a:lvl1pPr>
              <a:defRPr sz="3200" b="1" baseline="0">
                <a:solidFill>
                  <a:srgbClr val="092068"/>
                </a:solidFill>
                <a:latin typeface="Franklin Gothic Medium" panose="020B0603020102020204" pitchFamily="34" charset="0"/>
              </a:defRPr>
            </a:lvl1pPr>
          </a:lstStyle>
          <a:p>
            <a:r>
              <a:rPr lang="en-US" dirty="0"/>
              <a:t>Title, Franklin Gothic Medium, 32pt</a:t>
            </a:r>
          </a:p>
        </p:txBody>
      </p:sp>
      <p:sp>
        <p:nvSpPr>
          <p:cNvPr id="3" name="Subtitle 2"/>
          <p:cNvSpPr>
            <a:spLocks noGrp="1"/>
          </p:cNvSpPr>
          <p:nvPr>
            <p:ph type="subTitle" idx="1" hasCustomPrompt="1"/>
          </p:nvPr>
        </p:nvSpPr>
        <p:spPr>
          <a:xfrm>
            <a:off x="1371599" y="3638550"/>
            <a:ext cx="6400800" cy="914400"/>
          </a:xfrm>
        </p:spPr>
        <p:txBody>
          <a:bodyPr>
            <a:normAutofit/>
          </a:bodyPr>
          <a:lstStyle>
            <a:lvl1pPr marL="0" indent="0" algn="ctr">
              <a:buNone/>
              <a:defRPr sz="2400" b="1" baseline="0">
                <a:solidFill>
                  <a:srgbClr val="454545"/>
                </a:solidFill>
                <a:latin typeface="Franklin Gothic Book" panose="020B05030201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 Name</a:t>
            </a:r>
            <a:br>
              <a:rPr lang="en-US" dirty="0"/>
            </a:br>
            <a:r>
              <a:rPr lang="en-US" dirty="0"/>
              <a:t>Month DD, YYYY</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49265" y="557961"/>
            <a:ext cx="1845469" cy="1845469"/>
          </a:xfrm>
          <a:prstGeom prst="rect">
            <a:avLst/>
          </a:prstGeom>
        </p:spPr>
      </p:pic>
      <p:pic>
        <p:nvPicPr>
          <p:cNvPr id="5" name="Picture 4">
            <a:extLst>
              <a:ext uri="{FF2B5EF4-FFF2-40B4-BE49-F238E27FC236}">
                <a16:creationId xmlns:a16="http://schemas.microsoft.com/office/drawing/2014/main" id="{A17D6BD6-6E8A-0A24-E943-70CF9A4D55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49265" y="557961"/>
            <a:ext cx="1845469" cy="1845469"/>
          </a:xfrm>
          <a:prstGeom prst="rect">
            <a:avLst/>
          </a:prstGeom>
        </p:spPr>
      </p:pic>
    </p:spTree>
    <p:extLst>
      <p:ext uri="{BB962C8B-B14F-4D97-AF65-F5344CB8AC3E}">
        <p14:creationId xmlns:p14="http://schemas.microsoft.com/office/powerpoint/2010/main" val="2014986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800" b="1" baseline="0">
                <a:solidFill>
                  <a:srgbClr val="092068"/>
                </a:solidFill>
              </a:defRPr>
            </a:lvl1pPr>
          </a:lstStyle>
          <a:p>
            <a:r>
              <a:rPr lang="en-US" dirty="0"/>
              <a:t>Different title per slide, Franklin Gothic Medium 28pt</a:t>
            </a:r>
          </a:p>
        </p:txBody>
      </p:sp>
      <p:sp>
        <p:nvSpPr>
          <p:cNvPr id="3" name="Content Placeholder 2"/>
          <p:cNvSpPr>
            <a:spLocks noGrp="1"/>
          </p:cNvSpPr>
          <p:nvPr>
            <p:ph idx="1" hasCustomPrompt="1"/>
          </p:nvPr>
        </p:nvSpPr>
        <p:spPr>
          <a:xfrm>
            <a:off x="457200" y="1123950"/>
            <a:ext cx="8229600" cy="3276599"/>
          </a:xfrm>
        </p:spPr>
        <p:txBody>
          <a:bodyPr/>
          <a:lstStyle>
            <a:lvl1pPr marL="342900" indent="-342900">
              <a:buClr>
                <a:srgbClr val="582831"/>
              </a:buClr>
              <a:buSzPct val="125000"/>
              <a:buFont typeface="Arial" panose="020B0604020202020204" pitchFamily="34" charset="0"/>
              <a:buChar char="•"/>
              <a:defRPr sz="2200">
                <a:solidFill>
                  <a:srgbClr val="454545"/>
                </a:solidFill>
                <a:latin typeface="Franklin Gothic Book" panose="020B0503020102020204" pitchFamily="34" charset="0"/>
              </a:defRPr>
            </a:lvl1pPr>
            <a:lvl2pPr marL="742950" indent="-285750">
              <a:buClr>
                <a:srgbClr val="092068"/>
              </a:buClr>
              <a:buFont typeface="Wingdings" panose="05000000000000000000" pitchFamily="2" charset="2"/>
              <a:buChar char="§"/>
              <a:defRPr sz="2000">
                <a:solidFill>
                  <a:srgbClr val="454545"/>
                </a:solidFill>
                <a:latin typeface="Franklin Gothic Book" panose="020B0503020102020204" pitchFamily="34" charset="0"/>
              </a:defRPr>
            </a:lvl2pPr>
            <a:lvl3pPr marL="1143000" indent="-228600">
              <a:buClr>
                <a:srgbClr val="6C82A7"/>
              </a:buClr>
              <a:buFont typeface="Wingdings" panose="05000000000000000000" pitchFamily="2" charset="2"/>
              <a:buChar char="ü"/>
              <a:defRPr sz="1800">
                <a:solidFill>
                  <a:srgbClr val="454545"/>
                </a:solidFill>
                <a:latin typeface="Franklin Gothic Book" panose="020B0503020102020204" pitchFamily="34" charset="0"/>
              </a:defRPr>
            </a:lvl3pPr>
          </a:lstStyle>
          <a:p>
            <a:pPr lvl="0"/>
            <a:r>
              <a:rPr lang="en-US" dirty="0"/>
              <a:t>Click to edit Master text styles</a:t>
            </a:r>
          </a:p>
          <a:p>
            <a:pPr lvl="1"/>
            <a:r>
              <a:rPr lang="en-US" dirty="0"/>
              <a:t>Second level</a:t>
            </a:r>
          </a:p>
          <a:p>
            <a:pPr lvl="2"/>
            <a:r>
              <a:rPr lang="en-US" dirty="0"/>
              <a:t>Third level</a:t>
            </a:r>
          </a:p>
          <a:p>
            <a:pPr lvl="0"/>
            <a:endParaRPr lang="en-US" dirty="0"/>
          </a:p>
          <a:p>
            <a:pPr lvl="2"/>
            <a:endParaRPr lang="en-US" dirty="0"/>
          </a:p>
          <a:p>
            <a:pPr lvl="2"/>
            <a:endParaRPr lang="en-US" dirty="0"/>
          </a:p>
        </p:txBody>
      </p:sp>
      <p:sp>
        <p:nvSpPr>
          <p:cNvPr id="4" name="TextBox 3"/>
          <p:cNvSpPr txBox="1"/>
          <p:nvPr/>
        </p:nvSpPr>
        <p:spPr>
          <a:xfrm>
            <a:off x="1182432" y="4716274"/>
            <a:ext cx="6779136" cy="5001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050" i="0" baseline="0" dirty="0">
              <a:solidFill>
                <a:schemeClr val="bg1"/>
              </a:solidFill>
              <a:latin typeface="Franklin Gothic Book" panose="020B0503020102020204" pitchFamily="34" charset="0"/>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298" y="4594623"/>
            <a:ext cx="555804" cy="555804"/>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8200" y="4643925"/>
            <a:ext cx="457200" cy="457200"/>
          </a:xfrm>
          <a:prstGeom prst="rect">
            <a:avLst/>
          </a:prstGeom>
        </p:spPr>
      </p:pic>
      <p:grpSp>
        <p:nvGrpSpPr>
          <p:cNvPr id="17" name="Group 16"/>
          <p:cNvGrpSpPr/>
          <p:nvPr/>
        </p:nvGrpSpPr>
        <p:grpSpPr>
          <a:xfrm>
            <a:off x="457200" y="895350"/>
            <a:ext cx="8229600" cy="0"/>
            <a:chOff x="457200" y="990600"/>
            <a:chExt cx="8229600" cy="0"/>
          </a:xfrm>
        </p:grpSpPr>
        <p:cxnSp>
          <p:nvCxnSpPr>
            <p:cNvPr id="18" name="Straight Connector 17"/>
            <p:cNvCxnSpPr/>
            <p:nvPr/>
          </p:nvCxnSpPr>
          <p:spPr>
            <a:xfrm>
              <a:off x="4572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3716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2860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004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1148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0292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9436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580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7724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grpSp>
      <p:sp>
        <p:nvSpPr>
          <p:cNvPr id="5" name="Slide Number Placeholder 4">
            <a:extLst>
              <a:ext uri="{FF2B5EF4-FFF2-40B4-BE49-F238E27FC236}">
                <a16:creationId xmlns:a16="http://schemas.microsoft.com/office/drawing/2014/main" id="{C5909097-C5FB-9A92-08A4-276BD05D43A9}"/>
              </a:ext>
            </a:extLst>
          </p:cNvPr>
          <p:cNvSpPr>
            <a:spLocks noGrp="1"/>
          </p:cNvSpPr>
          <p:nvPr>
            <p:ph type="sldNum" sz="quarter" idx="4"/>
          </p:nvPr>
        </p:nvSpPr>
        <p:spPr>
          <a:xfrm>
            <a:off x="7010400" y="133350"/>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02540B9-D82F-44A3-9899-A5422F2D74D5}" type="slidenum">
              <a:rPr lang="en-US" smtClean="0"/>
              <a:t>‹#›</a:t>
            </a:fld>
            <a:endParaRPr lang="en-US"/>
          </a:p>
        </p:txBody>
      </p:sp>
      <p:sp>
        <p:nvSpPr>
          <p:cNvPr id="6" name="TextBox 5">
            <a:extLst>
              <a:ext uri="{FF2B5EF4-FFF2-40B4-BE49-F238E27FC236}">
                <a16:creationId xmlns:a16="http://schemas.microsoft.com/office/drawing/2014/main" id="{E72EA666-995A-1EDF-3111-FBACEA480CA0}"/>
              </a:ext>
            </a:extLst>
          </p:cNvPr>
          <p:cNvSpPr txBox="1"/>
          <p:nvPr userDrawn="1"/>
        </p:nvSpPr>
        <p:spPr>
          <a:xfrm>
            <a:off x="1182432" y="4716274"/>
            <a:ext cx="6779136" cy="5001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050" i="0" baseline="0" dirty="0">
              <a:solidFill>
                <a:schemeClr val="bg1"/>
              </a:solidFill>
              <a:latin typeface="Franklin Gothic Book" panose="020B0503020102020204" pitchFamily="34" charset="0"/>
            </a:endParaRPr>
          </a:p>
        </p:txBody>
      </p:sp>
      <p:pic>
        <p:nvPicPr>
          <p:cNvPr id="7" name="Picture 6">
            <a:extLst>
              <a:ext uri="{FF2B5EF4-FFF2-40B4-BE49-F238E27FC236}">
                <a16:creationId xmlns:a16="http://schemas.microsoft.com/office/drawing/2014/main" id="{5A41A962-5FEF-E977-E3AB-481A79675D4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298" y="4594623"/>
            <a:ext cx="555804" cy="555804"/>
          </a:xfrm>
          <a:prstGeom prst="rect">
            <a:avLst/>
          </a:prstGeom>
        </p:spPr>
      </p:pic>
      <p:pic>
        <p:nvPicPr>
          <p:cNvPr id="8" name="Picture 7">
            <a:extLst>
              <a:ext uri="{FF2B5EF4-FFF2-40B4-BE49-F238E27FC236}">
                <a16:creationId xmlns:a16="http://schemas.microsoft.com/office/drawing/2014/main" id="{9FEBABDC-79E1-2A87-1C2A-50416A513D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58200" y="4643925"/>
            <a:ext cx="457200" cy="457200"/>
          </a:xfrm>
          <a:prstGeom prst="rect">
            <a:avLst/>
          </a:prstGeom>
        </p:spPr>
      </p:pic>
      <p:grpSp>
        <p:nvGrpSpPr>
          <p:cNvPr id="9" name="Group 8">
            <a:extLst>
              <a:ext uri="{FF2B5EF4-FFF2-40B4-BE49-F238E27FC236}">
                <a16:creationId xmlns:a16="http://schemas.microsoft.com/office/drawing/2014/main" id="{1215571E-ED01-39F0-A224-101D9F21A77E}"/>
              </a:ext>
            </a:extLst>
          </p:cNvPr>
          <p:cNvGrpSpPr/>
          <p:nvPr userDrawn="1"/>
        </p:nvGrpSpPr>
        <p:grpSpPr>
          <a:xfrm>
            <a:off x="457200" y="895350"/>
            <a:ext cx="8229600" cy="0"/>
            <a:chOff x="457200" y="990600"/>
            <a:chExt cx="8229600" cy="0"/>
          </a:xfrm>
        </p:grpSpPr>
        <p:cxnSp>
          <p:nvCxnSpPr>
            <p:cNvPr id="12" name="Straight Connector 11">
              <a:extLst>
                <a:ext uri="{FF2B5EF4-FFF2-40B4-BE49-F238E27FC236}">
                  <a16:creationId xmlns:a16="http://schemas.microsoft.com/office/drawing/2014/main" id="{131CB899-5DAC-4F3C-B277-90D5B86DA3B5}"/>
                </a:ext>
              </a:extLst>
            </p:cNvPr>
            <p:cNvCxnSpPr/>
            <p:nvPr userDrawn="1"/>
          </p:nvCxnSpPr>
          <p:spPr>
            <a:xfrm>
              <a:off x="4572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F9857C3-9FE3-3DDC-2A5E-DC747BC6A353}"/>
                </a:ext>
              </a:extLst>
            </p:cNvPr>
            <p:cNvCxnSpPr/>
            <p:nvPr userDrawn="1"/>
          </p:nvCxnSpPr>
          <p:spPr>
            <a:xfrm>
              <a:off x="13716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1ED3DB2-5B11-8D5A-84F9-989B33FD65F8}"/>
                </a:ext>
              </a:extLst>
            </p:cNvPr>
            <p:cNvCxnSpPr/>
            <p:nvPr userDrawn="1"/>
          </p:nvCxnSpPr>
          <p:spPr>
            <a:xfrm>
              <a:off x="22860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81690DD-D44D-1BFD-351D-1CF8415267AE}"/>
                </a:ext>
              </a:extLst>
            </p:cNvPr>
            <p:cNvCxnSpPr/>
            <p:nvPr userDrawn="1"/>
          </p:nvCxnSpPr>
          <p:spPr>
            <a:xfrm>
              <a:off x="32004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8BCB2ED-5CCA-8CFA-C879-C67E2310EAF2}"/>
                </a:ext>
              </a:extLst>
            </p:cNvPr>
            <p:cNvCxnSpPr/>
            <p:nvPr userDrawn="1"/>
          </p:nvCxnSpPr>
          <p:spPr>
            <a:xfrm>
              <a:off x="41148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70DD5F5-9962-33B6-C33F-D80F9B000DD1}"/>
                </a:ext>
              </a:extLst>
            </p:cNvPr>
            <p:cNvCxnSpPr/>
            <p:nvPr userDrawn="1"/>
          </p:nvCxnSpPr>
          <p:spPr>
            <a:xfrm>
              <a:off x="50292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CC17481-3BAF-4036-2E2C-B3154E8F2D5E}"/>
                </a:ext>
              </a:extLst>
            </p:cNvPr>
            <p:cNvCxnSpPr/>
            <p:nvPr userDrawn="1"/>
          </p:nvCxnSpPr>
          <p:spPr>
            <a:xfrm>
              <a:off x="59436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849880E-67C0-CEBD-D5EB-5FC6916FA4A9}"/>
                </a:ext>
              </a:extLst>
            </p:cNvPr>
            <p:cNvCxnSpPr/>
            <p:nvPr userDrawn="1"/>
          </p:nvCxnSpPr>
          <p:spPr>
            <a:xfrm>
              <a:off x="68580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EEA908C-5E57-7E96-CF05-4894EBBDD37A}"/>
                </a:ext>
              </a:extLst>
            </p:cNvPr>
            <p:cNvCxnSpPr/>
            <p:nvPr userDrawn="1"/>
          </p:nvCxnSpPr>
          <p:spPr>
            <a:xfrm>
              <a:off x="77724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04756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800" b="1">
                <a:solidFill>
                  <a:srgbClr val="051C48"/>
                </a:solidFill>
              </a:defRPr>
            </a:lvl1pPr>
          </a:lstStyle>
          <a:p>
            <a:r>
              <a:rPr lang="en-US" dirty="0"/>
              <a:t>Different title per slide, Franklin Gothic Medium 28pt</a:t>
            </a:r>
          </a:p>
        </p:txBody>
      </p:sp>
      <p:sp>
        <p:nvSpPr>
          <p:cNvPr id="3" name="Content Placeholder 2"/>
          <p:cNvSpPr>
            <a:spLocks noGrp="1"/>
          </p:cNvSpPr>
          <p:nvPr>
            <p:ph sz="half" idx="1"/>
          </p:nvPr>
        </p:nvSpPr>
        <p:spPr>
          <a:xfrm>
            <a:off x="457200" y="1123950"/>
            <a:ext cx="4038600" cy="3276600"/>
          </a:xfrm>
        </p:spPr>
        <p:txBody>
          <a:bodyPr/>
          <a:lstStyle>
            <a:lvl1pPr marL="342900" indent="-342900">
              <a:buClr>
                <a:srgbClr val="582831"/>
              </a:buClr>
              <a:buFont typeface="Arial" panose="020B0604020202020204" pitchFamily="34" charset="0"/>
              <a:buChar char="•"/>
              <a:defRPr sz="2200">
                <a:solidFill>
                  <a:srgbClr val="454545"/>
                </a:solidFill>
              </a:defRPr>
            </a:lvl1pPr>
            <a:lvl2pPr marL="742950" indent="-285750">
              <a:buClr>
                <a:srgbClr val="092068"/>
              </a:buClr>
              <a:buFont typeface="Wingdings" panose="05000000000000000000" pitchFamily="2" charset="2"/>
              <a:buChar char="§"/>
              <a:defRPr sz="2000">
                <a:solidFill>
                  <a:srgbClr val="454545"/>
                </a:solidFill>
              </a:defRPr>
            </a:lvl2pPr>
            <a:lvl3pPr marL="1143000" indent="-228600">
              <a:buFont typeface="Wingdings" panose="05000000000000000000" pitchFamily="2" charset="2"/>
              <a:buChar char="ü"/>
              <a:defRPr sz="1800">
                <a:solidFill>
                  <a:srgbClr val="454545"/>
                </a:solidFill>
              </a:defRPr>
            </a:lvl3pPr>
            <a:lvl4pPr>
              <a:defRPr sz="1800">
                <a:solidFill>
                  <a:srgbClr val="002060"/>
                </a:solidFill>
              </a:defRPr>
            </a:lvl4pPr>
            <a:lvl5pPr>
              <a:defRPr sz="1800">
                <a:solidFill>
                  <a:srgbClr val="00206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123950"/>
            <a:ext cx="4038600" cy="3276600"/>
          </a:xfrm>
        </p:spPr>
        <p:txBody>
          <a:bodyPr>
            <a:normAutofit/>
          </a:bodyPr>
          <a:lstStyle>
            <a:lvl1pPr marL="342900" indent="-342900" algn="l" defTabSz="914400" rtl="0" eaLnBrk="1" latinLnBrk="0" hangingPunct="1">
              <a:spcBef>
                <a:spcPct val="20000"/>
              </a:spcBef>
              <a:buClr>
                <a:srgbClr val="582831"/>
              </a:buClr>
              <a:buFont typeface="Arial" panose="020B0604020202020204" pitchFamily="34" charset="0"/>
              <a:buChar char="•"/>
              <a:defRPr lang="en-US" sz="2200" kern="1200" dirty="0" smtClean="0">
                <a:solidFill>
                  <a:srgbClr val="454545"/>
                </a:solidFill>
                <a:latin typeface="+mn-lt"/>
                <a:ea typeface="+mn-ea"/>
                <a:cs typeface="+mn-cs"/>
              </a:defRPr>
            </a:lvl1pPr>
            <a:lvl2pPr marL="800100" indent="-342900" algn="l" defTabSz="914400" rtl="0" eaLnBrk="1" latinLnBrk="0" hangingPunct="1">
              <a:spcBef>
                <a:spcPct val="20000"/>
              </a:spcBef>
              <a:buClr>
                <a:srgbClr val="092068"/>
              </a:buClr>
              <a:buFont typeface="Wingdings" panose="05000000000000000000" pitchFamily="2" charset="2"/>
              <a:buChar char="§"/>
              <a:defRPr lang="en-US" sz="2000" kern="1200" dirty="0" smtClean="0">
                <a:solidFill>
                  <a:srgbClr val="454545"/>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ü"/>
              <a:defRPr lang="en-US" sz="1800" kern="1200" dirty="0" smtClean="0">
                <a:solidFill>
                  <a:srgbClr val="454545"/>
                </a:solidFill>
                <a:latin typeface="+mn-lt"/>
                <a:ea typeface="+mn-ea"/>
                <a:cs typeface="+mn-cs"/>
              </a:defRPr>
            </a:lvl3pPr>
            <a:lvl4pPr>
              <a:defRPr sz="1800">
                <a:solidFill>
                  <a:srgbClr val="002060"/>
                </a:solidFill>
              </a:defRPr>
            </a:lvl4pPr>
            <a:lvl5pPr>
              <a:defRPr sz="1800">
                <a:solidFill>
                  <a:srgbClr val="00206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298" y="4594623"/>
            <a:ext cx="555804" cy="555804"/>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8200" y="4643925"/>
            <a:ext cx="457200" cy="457200"/>
          </a:xfrm>
          <a:prstGeom prst="rect">
            <a:avLst/>
          </a:prstGeom>
        </p:spPr>
      </p:pic>
      <p:grpSp>
        <p:nvGrpSpPr>
          <p:cNvPr id="9" name="Group 8">
            <a:extLst>
              <a:ext uri="{FF2B5EF4-FFF2-40B4-BE49-F238E27FC236}">
                <a16:creationId xmlns:a16="http://schemas.microsoft.com/office/drawing/2014/main" id="{384C336D-EBA9-50C7-E897-D392F41EFD44}"/>
              </a:ext>
            </a:extLst>
          </p:cNvPr>
          <p:cNvGrpSpPr/>
          <p:nvPr/>
        </p:nvGrpSpPr>
        <p:grpSpPr>
          <a:xfrm>
            <a:off x="457200" y="895350"/>
            <a:ext cx="8229600" cy="0"/>
            <a:chOff x="457200" y="990600"/>
            <a:chExt cx="8229600" cy="0"/>
          </a:xfrm>
        </p:grpSpPr>
        <p:cxnSp>
          <p:nvCxnSpPr>
            <p:cNvPr id="10" name="Straight Connector 9">
              <a:extLst>
                <a:ext uri="{FF2B5EF4-FFF2-40B4-BE49-F238E27FC236}">
                  <a16:creationId xmlns:a16="http://schemas.microsoft.com/office/drawing/2014/main" id="{DE9CE6FF-DF0A-CEE0-BDE0-85E9336E64B7}"/>
                </a:ext>
              </a:extLst>
            </p:cNvPr>
            <p:cNvCxnSpPr/>
            <p:nvPr/>
          </p:nvCxnSpPr>
          <p:spPr>
            <a:xfrm>
              <a:off x="4572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951B197-3011-6887-B892-453275EA855C}"/>
                </a:ext>
              </a:extLst>
            </p:cNvPr>
            <p:cNvCxnSpPr/>
            <p:nvPr/>
          </p:nvCxnSpPr>
          <p:spPr>
            <a:xfrm>
              <a:off x="13716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3B96308-DA40-CA6B-F6F2-39B24DDA44B0}"/>
                </a:ext>
              </a:extLst>
            </p:cNvPr>
            <p:cNvCxnSpPr/>
            <p:nvPr/>
          </p:nvCxnSpPr>
          <p:spPr>
            <a:xfrm>
              <a:off x="22860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616D76-979B-236A-893E-52F517D23981}"/>
                </a:ext>
              </a:extLst>
            </p:cNvPr>
            <p:cNvCxnSpPr/>
            <p:nvPr/>
          </p:nvCxnSpPr>
          <p:spPr>
            <a:xfrm>
              <a:off x="32004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DF36A6E-9282-43E8-1E10-C70BF5D11794}"/>
                </a:ext>
              </a:extLst>
            </p:cNvPr>
            <p:cNvCxnSpPr/>
            <p:nvPr/>
          </p:nvCxnSpPr>
          <p:spPr>
            <a:xfrm>
              <a:off x="41148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290408D-0DB0-8CBD-1D05-4E9108AC34C2}"/>
                </a:ext>
              </a:extLst>
            </p:cNvPr>
            <p:cNvCxnSpPr/>
            <p:nvPr/>
          </p:nvCxnSpPr>
          <p:spPr>
            <a:xfrm>
              <a:off x="50292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FEF054D-3DC5-455C-1D58-7592446D714F}"/>
                </a:ext>
              </a:extLst>
            </p:cNvPr>
            <p:cNvCxnSpPr/>
            <p:nvPr/>
          </p:nvCxnSpPr>
          <p:spPr>
            <a:xfrm>
              <a:off x="59436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C05A261-6E2E-FA53-104C-277D1DEC9657}"/>
                </a:ext>
              </a:extLst>
            </p:cNvPr>
            <p:cNvCxnSpPr/>
            <p:nvPr/>
          </p:nvCxnSpPr>
          <p:spPr>
            <a:xfrm>
              <a:off x="68580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D32949F-A91A-38DA-C57A-0D9E557E0FAA}"/>
                </a:ext>
              </a:extLst>
            </p:cNvPr>
            <p:cNvCxnSpPr/>
            <p:nvPr/>
          </p:nvCxnSpPr>
          <p:spPr>
            <a:xfrm>
              <a:off x="77724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245027EB-CF3A-A284-983F-AFB10C561230}"/>
              </a:ext>
            </a:extLst>
          </p:cNvPr>
          <p:cNvSpPr txBox="1"/>
          <p:nvPr/>
        </p:nvSpPr>
        <p:spPr>
          <a:xfrm>
            <a:off x="1182432" y="4716274"/>
            <a:ext cx="6779136" cy="5001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050" i="0" baseline="0" dirty="0">
              <a:solidFill>
                <a:schemeClr val="bg1"/>
              </a:solidFill>
              <a:latin typeface="Franklin Gothic Book" panose="020B0503020102020204" pitchFamily="34" charset="0"/>
            </a:endParaRPr>
          </a:p>
        </p:txBody>
      </p:sp>
      <p:sp>
        <p:nvSpPr>
          <p:cNvPr id="5" name="Slide Number Placeholder 4">
            <a:extLst>
              <a:ext uri="{FF2B5EF4-FFF2-40B4-BE49-F238E27FC236}">
                <a16:creationId xmlns:a16="http://schemas.microsoft.com/office/drawing/2014/main" id="{6F087F48-7A4F-B567-AFE1-C1C56E32EE7F}"/>
              </a:ext>
            </a:extLst>
          </p:cNvPr>
          <p:cNvSpPr>
            <a:spLocks noGrp="1"/>
          </p:cNvSpPr>
          <p:nvPr>
            <p:ph type="sldNum" sz="quarter" idx="4"/>
          </p:nvPr>
        </p:nvSpPr>
        <p:spPr>
          <a:xfrm>
            <a:off x="7010400" y="133350"/>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02540B9-D82F-44A3-9899-A5422F2D74D5}" type="slidenum">
              <a:rPr lang="en-US" smtClean="0"/>
              <a:t>‹#›</a:t>
            </a:fld>
            <a:endParaRPr lang="en-US"/>
          </a:p>
        </p:txBody>
      </p:sp>
      <p:pic>
        <p:nvPicPr>
          <p:cNvPr id="6" name="Picture 5">
            <a:extLst>
              <a:ext uri="{FF2B5EF4-FFF2-40B4-BE49-F238E27FC236}">
                <a16:creationId xmlns:a16="http://schemas.microsoft.com/office/drawing/2014/main" id="{9B8534F3-AAEB-4966-4630-ECCA3F2BEA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298" y="4594623"/>
            <a:ext cx="555804" cy="555804"/>
          </a:xfrm>
          <a:prstGeom prst="rect">
            <a:avLst/>
          </a:prstGeom>
        </p:spPr>
      </p:pic>
      <p:pic>
        <p:nvPicPr>
          <p:cNvPr id="7" name="Picture 6">
            <a:extLst>
              <a:ext uri="{FF2B5EF4-FFF2-40B4-BE49-F238E27FC236}">
                <a16:creationId xmlns:a16="http://schemas.microsoft.com/office/drawing/2014/main" id="{9EDADE52-FA2A-C553-5238-3E49D09E6BC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58200" y="4643925"/>
            <a:ext cx="457200" cy="457200"/>
          </a:xfrm>
          <a:prstGeom prst="rect">
            <a:avLst/>
          </a:prstGeom>
        </p:spPr>
      </p:pic>
      <p:grpSp>
        <p:nvGrpSpPr>
          <p:cNvPr id="8" name="Group 7">
            <a:extLst>
              <a:ext uri="{FF2B5EF4-FFF2-40B4-BE49-F238E27FC236}">
                <a16:creationId xmlns:a16="http://schemas.microsoft.com/office/drawing/2014/main" id="{917834EC-134E-250C-14B7-E346292DBD9E}"/>
              </a:ext>
            </a:extLst>
          </p:cNvPr>
          <p:cNvGrpSpPr/>
          <p:nvPr userDrawn="1"/>
        </p:nvGrpSpPr>
        <p:grpSpPr>
          <a:xfrm>
            <a:off x="457200" y="895350"/>
            <a:ext cx="8229600" cy="0"/>
            <a:chOff x="457200" y="990600"/>
            <a:chExt cx="8229600" cy="0"/>
          </a:xfrm>
        </p:grpSpPr>
        <p:cxnSp>
          <p:nvCxnSpPr>
            <p:cNvPr id="11" name="Straight Connector 10">
              <a:extLst>
                <a:ext uri="{FF2B5EF4-FFF2-40B4-BE49-F238E27FC236}">
                  <a16:creationId xmlns:a16="http://schemas.microsoft.com/office/drawing/2014/main" id="{45B89FFE-3AD1-113D-22C0-DA7BD712A0C5}"/>
                </a:ext>
              </a:extLst>
            </p:cNvPr>
            <p:cNvCxnSpPr/>
            <p:nvPr userDrawn="1"/>
          </p:nvCxnSpPr>
          <p:spPr>
            <a:xfrm>
              <a:off x="4572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A5D949E-66BF-6C2D-47D9-EA6EF5FD7AF2}"/>
                </a:ext>
              </a:extLst>
            </p:cNvPr>
            <p:cNvCxnSpPr/>
            <p:nvPr userDrawn="1"/>
          </p:nvCxnSpPr>
          <p:spPr>
            <a:xfrm>
              <a:off x="13716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69B8657-E4FE-6F94-FF7A-AC6AA923AE30}"/>
                </a:ext>
              </a:extLst>
            </p:cNvPr>
            <p:cNvCxnSpPr/>
            <p:nvPr userDrawn="1"/>
          </p:nvCxnSpPr>
          <p:spPr>
            <a:xfrm>
              <a:off x="22860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8135C8C-2E5C-343F-3C34-E25C478BBDDD}"/>
                </a:ext>
              </a:extLst>
            </p:cNvPr>
            <p:cNvCxnSpPr/>
            <p:nvPr userDrawn="1"/>
          </p:nvCxnSpPr>
          <p:spPr>
            <a:xfrm>
              <a:off x="32004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9C4F795-756C-3F87-84A7-66D3308CF36A}"/>
                </a:ext>
              </a:extLst>
            </p:cNvPr>
            <p:cNvCxnSpPr/>
            <p:nvPr userDrawn="1"/>
          </p:nvCxnSpPr>
          <p:spPr>
            <a:xfrm>
              <a:off x="41148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E143EFD-2D02-983C-8F9E-D51C66E5BE9D}"/>
                </a:ext>
              </a:extLst>
            </p:cNvPr>
            <p:cNvCxnSpPr/>
            <p:nvPr userDrawn="1"/>
          </p:nvCxnSpPr>
          <p:spPr>
            <a:xfrm>
              <a:off x="50292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B7121FF-49FF-CF04-5554-4E07D2C8D963}"/>
                </a:ext>
              </a:extLst>
            </p:cNvPr>
            <p:cNvCxnSpPr/>
            <p:nvPr userDrawn="1"/>
          </p:nvCxnSpPr>
          <p:spPr>
            <a:xfrm>
              <a:off x="59436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46A3F6F-5789-AE19-037A-E64EB04B45E8}"/>
                </a:ext>
              </a:extLst>
            </p:cNvPr>
            <p:cNvCxnSpPr/>
            <p:nvPr userDrawn="1"/>
          </p:nvCxnSpPr>
          <p:spPr>
            <a:xfrm>
              <a:off x="68580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C36A89-91FA-7CDC-ED1D-ADB01733A446}"/>
                </a:ext>
              </a:extLst>
            </p:cNvPr>
            <p:cNvCxnSpPr/>
            <p:nvPr userDrawn="1"/>
          </p:nvCxnSpPr>
          <p:spPr>
            <a:xfrm>
              <a:off x="77724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80CB6FAD-A105-46CB-342D-A30F1088A5A3}"/>
              </a:ext>
            </a:extLst>
          </p:cNvPr>
          <p:cNvSpPr txBox="1"/>
          <p:nvPr userDrawn="1"/>
        </p:nvSpPr>
        <p:spPr>
          <a:xfrm>
            <a:off x="1182432" y="4716274"/>
            <a:ext cx="6779136" cy="5001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050" i="0" baseline="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37650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800" b="1">
                <a:solidFill>
                  <a:srgbClr val="051C48"/>
                </a:solidFill>
              </a:defRPr>
            </a:lvl1pPr>
          </a:lstStyle>
          <a:p>
            <a:r>
              <a:rPr lang="en-US" dirty="0"/>
              <a:t>Different title per slide, Franklin Gothic Medium 28pt</a:t>
            </a:r>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298" y="4594623"/>
            <a:ext cx="555804" cy="555804"/>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8200" y="4643925"/>
            <a:ext cx="457200" cy="457200"/>
          </a:xfrm>
          <a:prstGeom prst="rect">
            <a:avLst/>
          </a:prstGeom>
        </p:spPr>
      </p:pic>
      <p:grpSp>
        <p:nvGrpSpPr>
          <p:cNvPr id="5" name="Group 4">
            <a:extLst>
              <a:ext uri="{FF2B5EF4-FFF2-40B4-BE49-F238E27FC236}">
                <a16:creationId xmlns:a16="http://schemas.microsoft.com/office/drawing/2014/main" id="{392E368C-8BD9-3948-F45D-B1C1D0483385}"/>
              </a:ext>
            </a:extLst>
          </p:cNvPr>
          <p:cNvGrpSpPr/>
          <p:nvPr/>
        </p:nvGrpSpPr>
        <p:grpSpPr>
          <a:xfrm>
            <a:off x="457200" y="895350"/>
            <a:ext cx="8229600" cy="0"/>
            <a:chOff x="457200" y="990600"/>
            <a:chExt cx="8229600" cy="0"/>
          </a:xfrm>
        </p:grpSpPr>
        <p:cxnSp>
          <p:nvCxnSpPr>
            <p:cNvPr id="6" name="Straight Connector 5">
              <a:extLst>
                <a:ext uri="{FF2B5EF4-FFF2-40B4-BE49-F238E27FC236}">
                  <a16:creationId xmlns:a16="http://schemas.microsoft.com/office/drawing/2014/main" id="{BAFCBDB1-8BB2-6D28-E6A9-4B9672FDDABD}"/>
                </a:ext>
              </a:extLst>
            </p:cNvPr>
            <p:cNvCxnSpPr/>
            <p:nvPr/>
          </p:nvCxnSpPr>
          <p:spPr>
            <a:xfrm>
              <a:off x="4572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9C4928B-B517-CF6A-2422-17F90192DD3B}"/>
                </a:ext>
              </a:extLst>
            </p:cNvPr>
            <p:cNvCxnSpPr/>
            <p:nvPr/>
          </p:nvCxnSpPr>
          <p:spPr>
            <a:xfrm>
              <a:off x="13716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EA539B0-DEA3-0B97-25F6-57161B439896}"/>
                </a:ext>
              </a:extLst>
            </p:cNvPr>
            <p:cNvCxnSpPr/>
            <p:nvPr/>
          </p:nvCxnSpPr>
          <p:spPr>
            <a:xfrm>
              <a:off x="22860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42816FD-BAB7-8637-A19E-1D4DA94C335B}"/>
                </a:ext>
              </a:extLst>
            </p:cNvPr>
            <p:cNvCxnSpPr/>
            <p:nvPr/>
          </p:nvCxnSpPr>
          <p:spPr>
            <a:xfrm>
              <a:off x="32004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4B48E0C-5E90-4E7C-DFEB-A2CC914D3011}"/>
                </a:ext>
              </a:extLst>
            </p:cNvPr>
            <p:cNvCxnSpPr/>
            <p:nvPr/>
          </p:nvCxnSpPr>
          <p:spPr>
            <a:xfrm>
              <a:off x="41148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D181B70-BDEE-E605-DB24-6EB7838902D2}"/>
                </a:ext>
              </a:extLst>
            </p:cNvPr>
            <p:cNvCxnSpPr/>
            <p:nvPr/>
          </p:nvCxnSpPr>
          <p:spPr>
            <a:xfrm>
              <a:off x="50292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1F4197C-3D57-B14D-00D8-DFEE5C1BC7A9}"/>
                </a:ext>
              </a:extLst>
            </p:cNvPr>
            <p:cNvCxnSpPr/>
            <p:nvPr/>
          </p:nvCxnSpPr>
          <p:spPr>
            <a:xfrm>
              <a:off x="59436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6AEA9F5-B328-E31B-5BFF-C12388D8F88B}"/>
                </a:ext>
              </a:extLst>
            </p:cNvPr>
            <p:cNvCxnSpPr/>
            <p:nvPr/>
          </p:nvCxnSpPr>
          <p:spPr>
            <a:xfrm>
              <a:off x="68580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3E647F0-F308-E92F-BD0F-A4E0581430D0}"/>
                </a:ext>
              </a:extLst>
            </p:cNvPr>
            <p:cNvCxnSpPr/>
            <p:nvPr/>
          </p:nvCxnSpPr>
          <p:spPr>
            <a:xfrm>
              <a:off x="77724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657C8DEF-050F-78B7-8D4A-A6221C776BA0}"/>
              </a:ext>
            </a:extLst>
          </p:cNvPr>
          <p:cNvSpPr txBox="1"/>
          <p:nvPr/>
        </p:nvSpPr>
        <p:spPr>
          <a:xfrm>
            <a:off x="1182432" y="4716274"/>
            <a:ext cx="6779136" cy="5001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050" i="0" baseline="0" dirty="0">
              <a:solidFill>
                <a:schemeClr val="bg1"/>
              </a:solidFill>
              <a:latin typeface="Franklin Gothic Book" panose="020B0503020102020204" pitchFamily="34" charset="0"/>
            </a:endParaRPr>
          </a:p>
        </p:txBody>
      </p:sp>
      <p:sp>
        <p:nvSpPr>
          <p:cNvPr id="3" name="Slide Number Placeholder 4">
            <a:extLst>
              <a:ext uri="{FF2B5EF4-FFF2-40B4-BE49-F238E27FC236}">
                <a16:creationId xmlns:a16="http://schemas.microsoft.com/office/drawing/2014/main" id="{CB861E65-E2C4-5C1C-E8CC-5E7C8EAA9D9F}"/>
              </a:ext>
            </a:extLst>
          </p:cNvPr>
          <p:cNvSpPr>
            <a:spLocks noGrp="1"/>
          </p:cNvSpPr>
          <p:nvPr>
            <p:ph type="sldNum" sz="quarter" idx="4"/>
          </p:nvPr>
        </p:nvSpPr>
        <p:spPr>
          <a:xfrm>
            <a:off x="7010400" y="133350"/>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02540B9-D82F-44A3-9899-A5422F2D74D5}" type="slidenum">
              <a:rPr lang="en-US" smtClean="0"/>
              <a:t>‹#›</a:t>
            </a:fld>
            <a:endParaRPr lang="en-US"/>
          </a:p>
        </p:txBody>
      </p:sp>
      <p:pic>
        <p:nvPicPr>
          <p:cNvPr id="4" name="Picture 3">
            <a:extLst>
              <a:ext uri="{FF2B5EF4-FFF2-40B4-BE49-F238E27FC236}">
                <a16:creationId xmlns:a16="http://schemas.microsoft.com/office/drawing/2014/main" id="{187D92DD-7079-7189-EAD9-399705F0235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298" y="4594623"/>
            <a:ext cx="555804" cy="555804"/>
          </a:xfrm>
          <a:prstGeom prst="rect">
            <a:avLst/>
          </a:prstGeom>
        </p:spPr>
      </p:pic>
      <p:pic>
        <p:nvPicPr>
          <p:cNvPr id="9" name="Picture 8">
            <a:extLst>
              <a:ext uri="{FF2B5EF4-FFF2-40B4-BE49-F238E27FC236}">
                <a16:creationId xmlns:a16="http://schemas.microsoft.com/office/drawing/2014/main" id="{4DB67ECC-7A34-C47F-6824-87CF4147F9D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58200" y="4643925"/>
            <a:ext cx="457200" cy="457200"/>
          </a:xfrm>
          <a:prstGeom prst="rect">
            <a:avLst/>
          </a:prstGeom>
        </p:spPr>
      </p:pic>
      <p:grpSp>
        <p:nvGrpSpPr>
          <p:cNvPr id="16" name="Group 15">
            <a:extLst>
              <a:ext uri="{FF2B5EF4-FFF2-40B4-BE49-F238E27FC236}">
                <a16:creationId xmlns:a16="http://schemas.microsoft.com/office/drawing/2014/main" id="{661F09F1-90EC-C9BA-DA92-02795E98AB10}"/>
              </a:ext>
            </a:extLst>
          </p:cNvPr>
          <p:cNvGrpSpPr/>
          <p:nvPr userDrawn="1"/>
        </p:nvGrpSpPr>
        <p:grpSpPr>
          <a:xfrm>
            <a:off x="457200" y="895350"/>
            <a:ext cx="8229600" cy="0"/>
            <a:chOff x="457200" y="990600"/>
            <a:chExt cx="8229600" cy="0"/>
          </a:xfrm>
        </p:grpSpPr>
        <p:cxnSp>
          <p:nvCxnSpPr>
            <p:cNvPr id="18" name="Straight Connector 17">
              <a:extLst>
                <a:ext uri="{FF2B5EF4-FFF2-40B4-BE49-F238E27FC236}">
                  <a16:creationId xmlns:a16="http://schemas.microsoft.com/office/drawing/2014/main" id="{D7B559E3-5385-6FD6-B378-82DCC194A1AE}"/>
                </a:ext>
              </a:extLst>
            </p:cNvPr>
            <p:cNvCxnSpPr/>
            <p:nvPr userDrawn="1"/>
          </p:nvCxnSpPr>
          <p:spPr>
            <a:xfrm>
              <a:off x="4572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AE99EDC-8E9C-87E6-18F2-2414673B1C3C}"/>
                </a:ext>
              </a:extLst>
            </p:cNvPr>
            <p:cNvCxnSpPr/>
            <p:nvPr userDrawn="1"/>
          </p:nvCxnSpPr>
          <p:spPr>
            <a:xfrm>
              <a:off x="13716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A70E8EA-0E64-EF17-ACAD-4FA2C63C0070}"/>
                </a:ext>
              </a:extLst>
            </p:cNvPr>
            <p:cNvCxnSpPr/>
            <p:nvPr userDrawn="1"/>
          </p:nvCxnSpPr>
          <p:spPr>
            <a:xfrm>
              <a:off x="22860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9C0A975-D1AA-F75A-2962-F028F42C730E}"/>
                </a:ext>
              </a:extLst>
            </p:cNvPr>
            <p:cNvCxnSpPr/>
            <p:nvPr userDrawn="1"/>
          </p:nvCxnSpPr>
          <p:spPr>
            <a:xfrm>
              <a:off x="32004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6DECFBA-F7F7-D93C-1583-16703E314642}"/>
                </a:ext>
              </a:extLst>
            </p:cNvPr>
            <p:cNvCxnSpPr/>
            <p:nvPr userDrawn="1"/>
          </p:nvCxnSpPr>
          <p:spPr>
            <a:xfrm>
              <a:off x="41148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C6A3F52-E138-D056-5FE5-CDC24E84D736}"/>
                </a:ext>
              </a:extLst>
            </p:cNvPr>
            <p:cNvCxnSpPr/>
            <p:nvPr userDrawn="1"/>
          </p:nvCxnSpPr>
          <p:spPr>
            <a:xfrm>
              <a:off x="50292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59C7CBA-54FF-FC8E-E54B-7B34F767C13E}"/>
                </a:ext>
              </a:extLst>
            </p:cNvPr>
            <p:cNvCxnSpPr/>
            <p:nvPr userDrawn="1"/>
          </p:nvCxnSpPr>
          <p:spPr>
            <a:xfrm>
              <a:off x="5943600" y="990600"/>
              <a:ext cx="914400" cy="0"/>
            </a:xfrm>
            <a:prstGeom prst="line">
              <a:avLst/>
            </a:prstGeom>
            <a:ln w="50800">
              <a:solidFill>
                <a:srgbClr val="092068"/>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87BBA40-088B-062B-04F5-E6F9C022DD54}"/>
                </a:ext>
              </a:extLst>
            </p:cNvPr>
            <p:cNvCxnSpPr/>
            <p:nvPr userDrawn="1"/>
          </p:nvCxnSpPr>
          <p:spPr>
            <a:xfrm>
              <a:off x="6858000" y="990600"/>
              <a:ext cx="914400" cy="0"/>
            </a:xfrm>
            <a:prstGeom prst="line">
              <a:avLst/>
            </a:prstGeom>
            <a:ln w="50800">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6E246BD-FAE9-14CF-818E-7EC46E2135AA}"/>
                </a:ext>
              </a:extLst>
            </p:cNvPr>
            <p:cNvCxnSpPr/>
            <p:nvPr userDrawn="1"/>
          </p:nvCxnSpPr>
          <p:spPr>
            <a:xfrm>
              <a:off x="7772400" y="990600"/>
              <a:ext cx="914400" cy="0"/>
            </a:xfrm>
            <a:prstGeom prst="line">
              <a:avLst/>
            </a:prstGeom>
            <a:ln w="50800">
              <a:solidFill>
                <a:srgbClr val="582831"/>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F61AF9FE-3677-3A57-9883-AE0E630EBA28}"/>
              </a:ext>
            </a:extLst>
          </p:cNvPr>
          <p:cNvSpPr txBox="1"/>
          <p:nvPr userDrawn="1"/>
        </p:nvSpPr>
        <p:spPr>
          <a:xfrm>
            <a:off x="1182432" y="4716274"/>
            <a:ext cx="6779136" cy="5001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050" i="0" baseline="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2959198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298" y="4594623"/>
            <a:ext cx="555804" cy="555804"/>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8200" y="4643925"/>
            <a:ext cx="457200" cy="457200"/>
          </a:xfrm>
          <a:prstGeom prst="rect">
            <a:avLst/>
          </a:prstGeom>
        </p:spPr>
      </p:pic>
      <p:sp>
        <p:nvSpPr>
          <p:cNvPr id="4" name="TextBox 3">
            <a:extLst>
              <a:ext uri="{FF2B5EF4-FFF2-40B4-BE49-F238E27FC236}">
                <a16:creationId xmlns:a16="http://schemas.microsoft.com/office/drawing/2014/main" id="{DCEDCEF0-165B-CDD8-FA67-5EA34221BC3D}"/>
              </a:ext>
            </a:extLst>
          </p:cNvPr>
          <p:cNvSpPr txBox="1"/>
          <p:nvPr/>
        </p:nvSpPr>
        <p:spPr>
          <a:xfrm>
            <a:off x="1182432" y="4716274"/>
            <a:ext cx="6779136" cy="5001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050" i="0" baseline="0" dirty="0">
              <a:solidFill>
                <a:schemeClr val="bg1"/>
              </a:solidFill>
              <a:latin typeface="Franklin Gothic Book" panose="020B0503020102020204" pitchFamily="34" charset="0"/>
            </a:endParaRPr>
          </a:p>
        </p:txBody>
      </p:sp>
      <p:sp>
        <p:nvSpPr>
          <p:cNvPr id="2" name="Slide Number Placeholder 4">
            <a:extLst>
              <a:ext uri="{FF2B5EF4-FFF2-40B4-BE49-F238E27FC236}">
                <a16:creationId xmlns:a16="http://schemas.microsoft.com/office/drawing/2014/main" id="{D35C78AA-623B-F99C-FD56-14A6E153E1B5}"/>
              </a:ext>
            </a:extLst>
          </p:cNvPr>
          <p:cNvSpPr>
            <a:spLocks noGrp="1"/>
          </p:cNvSpPr>
          <p:nvPr>
            <p:ph type="sldNum" sz="quarter" idx="4"/>
          </p:nvPr>
        </p:nvSpPr>
        <p:spPr>
          <a:xfrm>
            <a:off x="7010400" y="133350"/>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02540B9-D82F-44A3-9899-A5422F2D74D5}" type="slidenum">
              <a:rPr lang="en-US" smtClean="0"/>
              <a:t>‹#›</a:t>
            </a:fld>
            <a:endParaRPr lang="en-US"/>
          </a:p>
        </p:txBody>
      </p:sp>
      <p:pic>
        <p:nvPicPr>
          <p:cNvPr id="3" name="Picture 2">
            <a:extLst>
              <a:ext uri="{FF2B5EF4-FFF2-40B4-BE49-F238E27FC236}">
                <a16:creationId xmlns:a16="http://schemas.microsoft.com/office/drawing/2014/main" id="{FF06EAC5-46F6-BDA3-6052-B7F7AEF7C6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298" y="4594623"/>
            <a:ext cx="555804" cy="555804"/>
          </a:xfrm>
          <a:prstGeom prst="rect">
            <a:avLst/>
          </a:prstGeom>
        </p:spPr>
      </p:pic>
      <p:pic>
        <p:nvPicPr>
          <p:cNvPr id="5" name="Picture 4">
            <a:extLst>
              <a:ext uri="{FF2B5EF4-FFF2-40B4-BE49-F238E27FC236}">
                <a16:creationId xmlns:a16="http://schemas.microsoft.com/office/drawing/2014/main" id="{38DE7528-08DE-5932-55F7-A64403AB46D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58200" y="4643925"/>
            <a:ext cx="457200" cy="457200"/>
          </a:xfrm>
          <a:prstGeom prst="rect">
            <a:avLst/>
          </a:prstGeom>
        </p:spPr>
      </p:pic>
      <p:sp>
        <p:nvSpPr>
          <p:cNvPr id="8" name="TextBox 7">
            <a:extLst>
              <a:ext uri="{FF2B5EF4-FFF2-40B4-BE49-F238E27FC236}">
                <a16:creationId xmlns:a16="http://schemas.microsoft.com/office/drawing/2014/main" id="{80C5A7DA-1CAD-1C81-7969-E40C935196E1}"/>
              </a:ext>
            </a:extLst>
          </p:cNvPr>
          <p:cNvSpPr txBox="1"/>
          <p:nvPr userDrawn="1"/>
        </p:nvSpPr>
        <p:spPr>
          <a:xfrm>
            <a:off x="1182432" y="4716274"/>
            <a:ext cx="6779136" cy="5001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bg1"/>
                </a:solidFill>
                <a:latin typeface="Garamond" panose="02020404030301010803" pitchFamily="18" charset="0"/>
                <a:ea typeface="+mn-ea"/>
                <a:cs typeface="+mn-cs"/>
              </a:rPr>
              <a:t>Improving Health and Building Readiness. Anytime, Anywhere — Always</a:t>
            </a:r>
          </a:p>
          <a:p>
            <a:pPr algn="ctr"/>
            <a:endParaRPr lang="en-US" sz="1050" i="0" baseline="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38962885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33350"/>
            <a:ext cx="8229600" cy="857250"/>
          </a:xfrm>
          <a:prstGeom prst="rect">
            <a:avLst/>
          </a:prstGeom>
        </p:spPr>
        <p:txBody>
          <a:bodyPr vert="horz" lIns="91440" tIns="45720" rIns="91440" bIns="45720" rtlCol="0" anchor="ctr">
            <a:normAutofit/>
          </a:bodyPr>
          <a:lstStyle/>
          <a:p>
            <a:r>
              <a:rPr lang="en-US" dirty="0"/>
              <a:t>Different title per slide, Franklin Gothic Medium 28pt</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Rectangle 3">
            <a:extLst>
              <a:ext uri="{FF2B5EF4-FFF2-40B4-BE49-F238E27FC236}">
                <a16:creationId xmlns:a16="http://schemas.microsoft.com/office/drawing/2014/main" id="{86C191B9-38D4-4329-8F07-1183FAC2EBFC}"/>
              </a:ext>
            </a:extLst>
          </p:cNvPr>
          <p:cNvSpPr/>
          <p:nvPr/>
        </p:nvSpPr>
        <p:spPr>
          <a:xfrm>
            <a:off x="0" y="4594623"/>
            <a:ext cx="9144000" cy="555804"/>
          </a:xfrm>
          <a:prstGeom prst="rect">
            <a:avLst/>
          </a:prstGeom>
          <a:solidFill>
            <a:srgbClr val="582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9E206F9C-4465-F60A-A8CB-FD75F6C0F00C}"/>
              </a:ext>
            </a:extLst>
          </p:cNvPr>
          <p:cNvSpPr>
            <a:spLocks noGrp="1"/>
          </p:cNvSpPr>
          <p:nvPr>
            <p:ph type="sldNum" sz="quarter" idx="4"/>
          </p:nvPr>
        </p:nvSpPr>
        <p:spPr>
          <a:xfrm>
            <a:off x="7010400" y="4324350"/>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02540B9-D82F-44A3-9899-A5422F2D74D5}" type="slidenum">
              <a:rPr lang="en-US" smtClean="0"/>
              <a:t>‹#›</a:t>
            </a:fld>
            <a:endParaRPr lang="en-US"/>
          </a:p>
        </p:txBody>
      </p:sp>
      <p:sp>
        <p:nvSpPr>
          <p:cNvPr id="6" name="Rectangle 5">
            <a:extLst>
              <a:ext uri="{FF2B5EF4-FFF2-40B4-BE49-F238E27FC236}">
                <a16:creationId xmlns:a16="http://schemas.microsoft.com/office/drawing/2014/main" id="{E48C4EA7-9D90-D233-0A05-57E789175E00}"/>
              </a:ext>
            </a:extLst>
          </p:cNvPr>
          <p:cNvSpPr/>
          <p:nvPr userDrawn="1"/>
        </p:nvSpPr>
        <p:spPr>
          <a:xfrm>
            <a:off x="0" y="4594623"/>
            <a:ext cx="9144000" cy="555804"/>
          </a:xfrm>
          <a:prstGeom prst="rect">
            <a:avLst/>
          </a:prstGeom>
          <a:solidFill>
            <a:srgbClr val="582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2850972"/>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Lst>
  <p:hf hdr="0" ftr="0" dt="0"/>
  <p:txStyles>
    <p:titleStyle>
      <a:lvl1pPr algn="ctr" defTabSz="914400" rtl="0" eaLnBrk="1" latinLnBrk="0" hangingPunct="1">
        <a:spcBef>
          <a:spcPct val="0"/>
        </a:spcBef>
        <a:buNone/>
        <a:defRPr sz="2800" b="1" kern="1200" baseline="0">
          <a:solidFill>
            <a:srgbClr val="283446"/>
          </a:solidFill>
          <a:latin typeface="+mj-lt"/>
          <a:ea typeface="+mj-ea"/>
          <a:cs typeface="+mj-cs"/>
        </a:defRPr>
      </a:lvl1pPr>
    </p:titleStyle>
    <p:bodyStyle>
      <a:lvl1pPr marL="342900" indent="-342900" algn="l" defTabSz="914400" rtl="0" eaLnBrk="1" latinLnBrk="0" hangingPunct="1">
        <a:spcBef>
          <a:spcPct val="20000"/>
        </a:spcBef>
        <a:buSzPct val="125000"/>
        <a:buFont typeface="Arial" panose="020B0604020202020204" pitchFamily="34" charset="0"/>
        <a:buChar char="•"/>
        <a:defRPr sz="2200" kern="1200">
          <a:solidFill>
            <a:srgbClr val="454545"/>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Wingdings" panose="05000000000000000000" pitchFamily="2" charset="2"/>
        <a:buChar char="§"/>
        <a:defRPr sz="2000" kern="1200">
          <a:solidFill>
            <a:srgbClr val="454545"/>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Wingdings" panose="05000000000000000000" pitchFamily="2" charset="2"/>
        <a:buChar char="ü"/>
        <a:defRPr sz="1800" kern="1200">
          <a:solidFill>
            <a:srgbClr val="454545"/>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5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s://www.usp.org/"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099" y="2266950"/>
            <a:ext cx="7543800" cy="1102519"/>
          </a:xfrm>
        </p:spPr>
        <p:txBody>
          <a:bodyPr>
            <a:normAutofit/>
          </a:bodyPr>
          <a:lstStyle/>
          <a:p>
            <a:r>
              <a:rPr lang="en-US" dirty="0"/>
              <a:t>USP &lt;797&gt;: Review &amp; Updates</a:t>
            </a:r>
          </a:p>
        </p:txBody>
      </p:sp>
      <p:sp>
        <p:nvSpPr>
          <p:cNvPr id="3" name="Subtitle 2"/>
          <p:cNvSpPr>
            <a:spLocks noGrp="1"/>
          </p:cNvSpPr>
          <p:nvPr>
            <p:ph type="subTitle" idx="1"/>
          </p:nvPr>
        </p:nvSpPr>
        <p:spPr>
          <a:xfrm>
            <a:off x="1371599" y="3409949"/>
            <a:ext cx="6400800" cy="1102519"/>
          </a:xfrm>
        </p:spPr>
        <p:txBody>
          <a:bodyPr>
            <a:normAutofit fontScale="92500" lnSpcReduction="20000"/>
          </a:bodyPr>
          <a:lstStyle/>
          <a:p>
            <a:r>
              <a:rPr lang="en-US" dirty="0"/>
              <a:t>Major Justine Seymour</a:t>
            </a:r>
          </a:p>
          <a:p>
            <a:r>
              <a:rPr lang="en-US" dirty="0"/>
              <a:t>Inpatient Pharmacist</a:t>
            </a:r>
          </a:p>
          <a:p>
            <a:r>
              <a:rPr lang="en-US" dirty="0"/>
              <a:t>Joint Base Elmendorf-Richardson, Alaska</a:t>
            </a:r>
          </a:p>
        </p:txBody>
      </p:sp>
    </p:spTree>
    <p:extLst>
      <p:ext uri="{BB962C8B-B14F-4D97-AF65-F5344CB8AC3E}">
        <p14:creationId xmlns:p14="http://schemas.microsoft.com/office/powerpoint/2010/main" val="1314410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Disclosures</a:t>
            </a:r>
          </a:p>
        </p:txBody>
      </p:sp>
      <p:sp>
        <p:nvSpPr>
          <p:cNvPr id="3" name="Content Placeholder 2"/>
          <p:cNvSpPr>
            <a:spLocks noGrp="1"/>
          </p:cNvSpPr>
          <p:nvPr>
            <p:ph idx="1"/>
          </p:nvPr>
        </p:nvSpPr>
        <p:spPr/>
        <p:txBody>
          <a:bodyPr>
            <a:normAutofit/>
          </a:bodyPr>
          <a:lstStyle/>
          <a:p>
            <a:pPr marL="0" indent="0" algn="l">
              <a:buNone/>
            </a:pPr>
            <a:r>
              <a:rPr lang="en-US" altLang="en-US" sz="1800" dirty="0">
                <a:solidFill>
                  <a:schemeClr val="tx2"/>
                </a:solidFill>
                <a:latin typeface="Arial" panose="020B0604020202020204" pitchFamily="34" charset="0"/>
                <a:cs typeface="Arial" panose="020B0604020202020204" pitchFamily="34" charset="0"/>
              </a:rPr>
              <a:t>Maj Justine Seymour declare(s) no conflicts of interest, real or apparent, and no financial interests in any company, product, or service mentioned in this program, including grants, employment, gifts, stock holdings, and honoraria.</a:t>
            </a:r>
          </a:p>
        </p:txBody>
      </p:sp>
      <p:sp>
        <p:nvSpPr>
          <p:cNvPr id="4" name="Slide Number Placeholder 3">
            <a:extLst>
              <a:ext uri="{FF2B5EF4-FFF2-40B4-BE49-F238E27FC236}">
                <a16:creationId xmlns:a16="http://schemas.microsoft.com/office/drawing/2014/main" id="{B2BABA0D-E823-B966-C8F0-037136AA0E33}"/>
              </a:ext>
            </a:extLst>
          </p:cNvPr>
          <p:cNvSpPr>
            <a:spLocks noGrp="1"/>
          </p:cNvSpPr>
          <p:nvPr>
            <p:ph type="sldNum" sz="quarter" idx="4"/>
          </p:nvPr>
        </p:nvSpPr>
        <p:spPr/>
        <p:txBody>
          <a:bodyPr/>
          <a:lstStyle/>
          <a:p>
            <a:fld id="{002540B9-D82F-44A3-9899-A5422F2D74D5}" type="slidenum">
              <a:rPr lang="en-US" smtClean="0"/>
              <a:t>2</a:t>
            </a:fld>
            <a:endParaRPr lang="en-US"/>
          </a:p>
        </p:txBody>
      </p:sp>
    </p:spTree>
    <p:extLst>
      <p:ext uri="{BB962C8B-B14F-4D97-AF65-F5344CB8AC3E}">
        <p14:creationId xmlns:p14="http://schemas.microsoft.com/office/powerpoint/2010/main" val="3790946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Learning Objectives</a:t>
            </a:r>
          </a:p>
        </p:txBody>
      </p:sp>
      <p:sp>
        <p:nvSpPr>
          <p:cNvPr id="3" name="Content Placeholder 2"/>
          <p:cNvSpPr>
            <a:spLocks noGrp="1"/>
          </p:cNvSpPr>
          <p:nvPr>
            <p:ph idx="1"/>
          </p:nvPr>
        </p:nvSpPr>
        <p:spPr/>
        <p:txBody>
          <a:bodyPr/>
          <a:lstStyle/>
          <a:p>
            <a:pPr marL="0" indent="0">
              <a:buNone/>
            </a:pPr>
            <a:r>
              <a:rPr lang="en-US" dirty="0">
                <a:solidFill>
                  <a:schemeClr val="tx2"/>
                </a:solidFill>
              </a:rPr>
              <a:t>1. Describe the purpose for USP &lt;797&gt;</a:t>
            </a:r>
          </a:p>
          <a:p>
            <a:pPr marL="0" indent="0">
              <a:buNone/>
            </a:pPr>
            <a:r>
              <a:rPr lang="en-US" dirty="0">
                <a:solidFill>
                  <a:schemeClr val="tx2"/>
                </a:solidFill>
              </a:rPr>
              <a:t>2. Explain sterile compounding &amp; understand the difference between the three compounded sterile preparation (CSP) categories</a:t>
            </a:r>
          </a:p>
          <a:p>
            <a:pPr marL="0" indent="0">
              <a:buNone/>
            </a:pPr>
            <a:r>
              <a:rPr lang="en-US" dirty="0">
                <a:solidFill>
                  <a:schemeClr val="tx2"/>
                </a:solidFill>
              </a:rPr>
              <a:t>3. Distinguish between a beyond-use date (BUD) and an expiration date</a:t>
            </a:r>
          </a:p>
          <a:p>
            <a:pPr marL="0" indent="0">
              <a:buNone/>
            </a:pPr>
            <a:r>
              <a:rPr lang="en-US" dirty="0">
                <a:solidFill>
                  <a:schemeClr val="tx2"/>
                </a:solidFill>
              </a:rPr>
              <a:t>4. Identify key USP 797 revisions from the 2022 updates</a:t>
            </a:r>
          </a:p>
          <a:p>
            <a:pPr marL="457200" indent="-457200">
              <a:buFont typeface="+mj-lt"/>
              <a:buAutoNum type="arabicPeriod"/>
            </a:pPr>
            <a:endParaRPr lang="en-US" dirty="0"/>
          </a:p>
        </p:txBody>
      </p:sp>
      <p:sp>
        <p:nvSpPr>
          <p:cNvPr id="4" name="Slide Number Placeholder 3">
            <a:extLst>
              <a:ext uri="{FF2B5EF4-FFF2-40B4-BE49-F238E27FC236}">
                <a16:creationId xmlns:a16="http://schemas.microsoft.com/office/drawing/2014/main" id="{A358A0A0-361A-695B-2B2B-82820933E306}"/>
              </a:ext>
            </a:extLst>
          </p:cNvPr>
          <p:cNvSpPr>
            <a:spLocks noGrp="1"/>
          </p:cNvSpPr>
          <p:nvPr>
            <p:ph type="sldNum" sz="quarter" idx="4"/>
          </p:nvPr>
        </p:nvSpPr>
        <p:spPr/>
        <p:txBody>
          <a:bodyPr/>
          <a:lstStyle/>
          <a:p>
            <a:fld id="{002540B9-D82F-44A3-9899-A5422F2D74D5}" type="slidenum">
              <a:rPr lang="en-US" smtClean="0"/>
              <a:t>3</a:t>
            </a:fld>
            <a:endParaRPr lang="en-US"/>
          </a:p>
        </p:txBody>
      </p:sp>
    </p:spTree>
    <p:extLst>
      <p:ext uri="{BB962C8B-B14F-4D97-AF65-F5344CB8AC3E}">
        <p14:creationId xmlns:p14="http://schemas.microsoft.com/office/powerpoint/2010/main" val="782857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B088-45F7-F7C6-D0EE-7E127DE9857E}"/>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5CEDAFA1-6ED3-EE62-253C-38C860499740}"/>
              </a:ext>
            </a:extLst>
          </p:cNvPr>
          <p:cNvSpPr>
            <a:spLocks noGrp="1"/>
          </p:cNvSpPr>
          <p:nvPr>
            <p:ph idx="1"/>
          </p:nvPr>
        </p:nvSpPr>
        <p:spPr/>
        <p:txBody>
          <a:bodyPr>
            <a:normAutofit/>
          </a:bodyPr>
          <a:lstStyle/>
          <a:p>
            <a:r>
              <a:rPr lang="en-US" sz="1600" dirty="0">
                <a:solidFill>
                  <a:schemeClr val="tx2"/>
                </a:solidFill>
              </a:rPr>
              <a:t>How often are compounding personnel required to pass a written or an electronic test?</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month</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4 months</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6 months</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12 months</a:t>
            </a:r>
          </a:p>
          <a:p>
            <a:r>
              <a:rPr lang="en-US" sz="1600" dirty="0">
                <a:solidFill>
                  <a:schemeClr val="tx2"/>
                </a:solidFill>
              </a:rPr>
              <a:t>What is an expiration date?</a:t>
            </a:r>
          </a:p>
          <a:p>
            <a:pPr lvl="1">
              <a:spcBef>
                <a:spcPts val="0"/>
              </a:spcBef>
              <a:buFont typeface="+mj-lt"/>
              <a:buAutoNum type="alphaUcPeriod"/>
            </a:pPr>
            <a:r>
              <a:rPr lang="en-US" sz="1200" dirty="0">
                <a:solidFill>
                  <a:schemeClr val="tx2"/>
                </a:solidFill>
                <a:ea typeface="Calibri" panose="020F0502020204030204" pitchFamily="34" charset="0"/>
              </a:rPr>
              <a:t>The final date after which a CSP must not be used or administered </a:t>
            </a:r>
            <a:endParaRPr lang="en-US" sz="1200" dirty="0">
              <a:solidFill>
                <a:schemeClr val="tx2"/>
              </a:solidFill>
              <a:effectLst/>
              <a:ea typeface="Calibri" panose="020F0502020204030204" pitchFamily="34" charset="0"/>
            </a:endParaRPr>
          </a:p>
          <a:p>
            <a:pPr lvl="1">
              <a:spcBef>
                <a:spcPts val="0"/>
              </a:spcBef>
              <a:buFont typeface="+mj-lt"/>
              <a:buAutoNum type="alphaUcPeriod"/>
            </a:pPr>
            <a:r>
              <a:rPr lang="en-US" sz="1200" dirty="0">
                <a:solidFill>
                  <a:schemeClr val="tx2"/>
                </a:solidFill>
                <a:effectLst/>
                <a:ea typeface="Calibri" panose="020F0502020204030204" pitchFamily="34" charset="0"/>
              </a:rPr>
              <a:t>The final date in which the </a:t>
            </a:r>
            <a:r>
              <a:rPr lang="en-US" sz="1200" dirty="0" err="1">
                <a:solidFill>
                  <a:schemeClr val="tx2"/>
                </a:solidFill>
                <a:effectLst/>
                <a:ea typeface="Calibri" panose="020F0502020204030204" pitchFamily="34" charset="0"/>
              </a:rPr>
              <a:t>manf</a:t>
            </a:r>
            <a:r>
              <a:rPr lang="en-US" sz="1200" dirty="0">
                <a:solidFill>
                  <a:schemeClr val="tx2"/>
                </a:solidFill>
                <a:effectLst/>
                <a:ea typeface="Calibri" panose="020F0502020204030204" pitchFamily="34" charset="0"/>
              </a:rPr>
              <a:t>. can guarantee the full potency and safety of a medication</a:t>
            </a:r>
          </a:p>
          <a:p>
            <a:pPr lvl="1">
              <a:spcBef>
                <a:spcPts val="0"/>
              </a:spcBef>
              <a:buFont typeface="+mj-lt"/>
              <a:buAutoNum type="alphaUcPeriod"/>
            </a:pPr>
            <a:r>
              <a:rPr lang="en-US" sz="1200" dirty="0">
                <a:solidFill>
                  <a:schemeClr val="tx2"/>
                </a:solidFill>
                <a:effectLst/>
                <a:ea typeface="Calibri" panose="020F0502020204030204" pitchFamily="34" charset="0"/>
              </a:rPr>
              <a:t>The final date that is determined from when the preparation of the CSP began</a:t>
            </a:r>
          </a:p>
          <a:p>
            <a:pPr lvl="1">
              <a:spcBef>
                <a:spcPts val="0"/>
              </a:spcBef>
              <a:buFont typeface="+mj-lt"/>
              <a:buAutoNum type="alphaUcPeriod"/>
            </a:pPr>
            <a:r>
              <a:rPr lang="en-US" sz="1200" dirty="0">
                <a:solidFill>
                  <a:schemeClr val="tx2"/>
                </a:solidFill>
                <a:ea typeface="Calibri" panose="020F0502020204030204" pitchFamily="34" charset="0"/>
              </a:rPr>
              <a:t>Both A and C</a:t>
            </a:r>
          </a:p>
          <a:p>
            <a:pPr>
              <a:spcBef>
                <a:spcPts val="0"/>
              </a:spcBef>
            </a:pPr>
            <a:r>
              <a:rPr lang="en-US" sz="1600" dirty="0">
                <a:solidFill>
                  <a:schemeClr val="tx2"/>
                </a:solidFill>
                <a:ea typeface="Calibri" panose="020F0502020204030204" pitchFamily="34" charset="0"/>
              </a:rPr>
              <a:t>Which statement is FALSE regarding the purpose of USP chapter &lt;797&gt;?</a:t>
            </a:r>
          </a:p>
          <a:p>
            <a:pPr lvl="1">
              <a:spcBef>
                <a:spcPts val="0"/>
              </a:spcBef>
              <a:buFont typeface="+mj-lt"/>
              <a:buAutoNum type="alphaUcPeriod"/>
              <a:tabLst>
                <a:tab pos="228600" algn="l"/>
              </a:tabLst>
            </a:pPr>
            <a:r>
              <a:rPr lang="en-US" sz="1200" dirty="0">
                <a:solidFill>
                  <a:schemeClr val="tx2"/>
                </a:solidFill>
                <a:effectLst/>
                <a:ea typeface="ヒラギノ角ゴ Pro W3"/>
              </a:rPr>
              <a:t>Provides the standards for the sterile compounding</a:t>
            </a:r>
          </a:p>
          <a:p>
            <a:pPr lvl="1">
              <a:spcBef>
                <a:spcPts val="0"/>
              </a:spcBef>
              <a:buFont typeface="+mj-lt"/>
              <a:buAutoNum type="alphaUcPeriod"/>
              <a:tabLst>
                <a:tab pos="228600" algn="l"/>
              </a:tabLst>
            </a:pPr>
            <a:r>
              <a:rPr lang="en-US" sz="1200" dirty="0">
                <a:solidFill>
                  <a:schemeClr val="tx2"/>
                </a:solidFill>
                <a:effectLst/>
                <a:ea typeface="ヒラギノ角ゴ Pro W3"/>
              </a:rPr>
              <a:t>Provides the standards for the safe handling of hazardous drugs</a:t>
            </a:r>
          </a:p>
          <a:p>
            <a:pPr lvl="1">
              <a:spcBef>
                <a:spcPts val="0"/>
              </a:spcBef>
              <a:buFont typeface="+mj-lt"/>
              <a:buAutoNum type="alphaUcPeriod"/>
              <a:tabLst>
                <a:tab pos="228600" algn="l"/>
              </a:tabLst>
            </a:pPr>
            <a:r>
              <a:rPr lang="en-US" sz="1200" dirty="0">
                <a:solidFill>
                  <a:schemeClr val="tx2"/>
                </a:solidFill>
                <a:effectLst/>
                <a:ea typeface="ヒラギノ角ゴ Pro W3"/>
              </a:rPr>
              <a:t>Aims to minimize harm that could result from microbial contamination</a:t>
            </a:r>
          </a:p>
          <a:p>
            <a:pPr lvl="1">
              <a:spcBef>
                <a:spcPts val="0"/>
              </a:spcBef>
              <a:buFont typeface="+mj-lt"/>
              <a:buAutoNum type="alphaUcPeriod"/>
              <a:tabLst>
                <a:tab pos="228600" algn="l"/>
              </a:tabLst>
            </a:pPr>
            <a:r>
              <a:rPr lang="en-US" sz="1200" dirty="0">
                <a:solidFill>
                  <a:schemeClr val="tx2"/>
                </a:solidFill>
                <a:effectLst/>
                <a:ea typeface="ヒラギノ角ゴ Pro W3"/>
              </a:rPr>
              <a:t>Both A and C</a:t>
            </a:r>
          </a:p>
          <a:p>
            <a:pPr>
              <a:spcBef>
                <a:spcPts val="0"/>
              </a:spcBef>
            </a:pPr>
            <a:endParaRPr lang="en-US" sz="1400" dirty="0">
              <a:solidFill>
                <a:schemeClr val="tx1"/>
              </a:solidFill>
              <a:ea typeface="Calibri" panose="020F0502020204030204" pitchFamily="34" charset="0"/>
            </a:endParaRPr>
          </a:p>
          <a:p>
            <a:pPr marL="457200" lvl="1" indent="0">
              <a:spcBef>
                <a:spcPts val="0"/>
              </a:spcBef>
              <a:buNone/>
            </a:pPr>
            <a:endParaRPr lang="en-US" sz="1200" dirty="0">
              <a:solidFill>
                <a:schemeClr val="tx1"/>
              </a:solidFill>
              <a:effectLst/>
              <a:ea typeface="Calibri" panose="020F0502020204030204" pitchFamily="34" charset="0"/>
            </a:endParaRPr>
          </a:p>
          <a:p>
            <a:endParaRPr lang="en-US" sz="1600" dirty="0"/>
          </a:p>
        </p:txBody>
      </p:sp>
      <p:sp>
        <p:nvSpPr>
          <p:cNvPr id="4" name="Slide Number Placeholder 3">
            <a:extLst>
              <a:ext uri="{FF2B5EF4-FFF2-40B4-BE49-F238E27FC236}">
                <a16:creationId xmlns:a16="http://schemas.microsoft.com/office/drawing/2014/main" id="{D72FED1F-0834-6FF1-9E62-6EB3F826B7B8}"/>
              </a:ext>
            </a:extLst>
          </p:cNvPr>
          <p:cNvSpPr>
            <a:spLocks noGrp="1"/>
          </p:cNvSpPr>
          <p:nvPr>
            <p:ph type="sldNum" sz="quarter" idx="4"/>
          </p:nvPr>
        </p:nvSpPr>
        <p:spPr/>
        <p:txBody>
          <a:bodyPr/>
          <a:lstStyle/>
          <a:p>
            <a:fld id="{002540B9-D82F-44A3-9899-A5422F2D74D5}" type="slidenum">
              <a:rPr lang="en-US" smtClean="0"/>
              <a:t>4</a:t>
            </a:fld>
            <a:endParaRPr lang="en-US"/>
          </a:p>
        </p:txBody>
      </p:sp>
    </p:spTree>
    <p:extLst>
      <p:ext uri="{BB962C8B-B14F-4D97-AF65-F5344CB8AC3E}">
        <p14:creationId xmlns:p14="http://schemas.microsoft.com/office/powerpoint/2010/main" val="448958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srgbClr val="092068"/>
                </a:solidFill>
              </a:rPr>
              <a:t>USP 797 - Background</a:t>
            </a:r>
          </a:p>
        </p:txBody>
      </p:sp>
      <p:sp>
        <p:nvSpPr>
          <p:cNvPr id="3" name="Content Placeholder 2"/>
          <p:cNvSpPr>
            <a:spLocks noGrp="1"/>
          </p:cNvSpPr>
          <p:nvPr>
            <p:ph sz="half" idx="1"/>
          </p:nvPr>
        </p:nvSpPr>
        <p:spPr>
          <a:xfrm>
            <a:off x="457200" y="1047750"/>
            <a:ext cx="8229600" cy="3429000"/>
          </a:xfrm>
        </p:spPr>
        <p:txBody>
          <a:bodyPr>
            <a:normAutofit/>
          </a:bodyPr>
          <a:lstStyle/>
          <a:p>
            <a:pPr>
              <a:buClr>
                <a:srgbClr val="780000"/>
              </a:buClr>
            </a:pPr>
            <a:r>
              <a:rPr lang="en-US" sz="2000" dirty="0">
                <a:solidFill>
                  <a:schemeClr val="tx2"/>
                </a:solidFill>
              </a:rPr>
              <a:t>The USP 797 standards published in 2023 began </a:t>
            </a:r>
            <a:r>
              <a:rPr lang="en-US" sz="2000" b="1" u="sng" dirty="0">
                <a:solidFill>
                  <a:schemeClr val="tx2"/>
                </a:solidFill>
              </a:rPr>
              <a:t>1 Nov 2023.</a:t>
            </a:r>
          </a:p>
          <a:p>
            <a:pPr>
              <a:buClr>
                <a:srgbClr val="780000"/>
              </a:buClr>
            </a:pPr>
            <a:r>
              <a:rPr lang="en-US" sz="2000" dirty="0">
                <a:solidFill>
                  <a:schemeClr val="tx2"/>
                </a:solidFill>
              </a:rPr>
              <a:t>These standards were enforceable by The Joint Commission on </a:t>
            </a:r>
            <a:r>
              <a:rPr lang="en-US" sz="2000" b="1" u="sng" dirty="0">
                <a:solidFill>
                  <a:schemeClr val="tx2"/>
                </a:solidFill>
              </a:rPr>
              <a:t>1 Jan 2024.</a:t>
            </a:r>
          </a:p>
          <a:p>
            <a:pPr>
              <a:buClr>
                <a:srgbClr val="780000"/>
              </a:buClr>
            </a:pPr>
            <a:r>
              <a:rPr lang="en-US" sz="2000" dirty="0">
                <a:solidFill>
                  <a:schemeClr val="tx2"/>
                </a:solidFill>
              </a:rPr>
              <a:t>The revised changes defer hazardous and radiopharmaceutical compounding to USP 800 &amp; 825 respectively.</a:t>
            </a:r>
          </a:p>
        </p:txBody>
      </p:sp>
      <p:sp>
        <p:nvSpPr>
          <p:cNvPr id="7" name="Slide Number Placeholder 6">
            <a:extLst>
              <a:ext uri="{FF2B5EF4-FFF2-40B4-BE49-F238E27FC236}">
                <a16:creationId xmlns:a16="http://schemas.microsoft.com/office/drawing/2014/main" id="{1BCF8FC5-DDBD-39E0-C518-7771020DC1F4}"/>
              </a:ext>
            </a:extLst>
          </p:cNvPr>
          <p:cNvSpPr>
            <a:spLocks noGrp="1"/>
          </p:cNvSpPr>
          <p:nvPr>
            <p:ph type="sldNum" sz="quarter" idx="4"/>
          </p:nvPr>
        </p:nvSpPr>
        <p:spPr/>
        <p:txBody>
          <a:bodyPr/>
          <a:lstStyle/>
          <a:p>
            <a:fld id="{002540B9-D82F-44A3-9899-A5422F2D74D5}" type="slidenum">
              <a:rPr lang="en-US" smtClean="0"/>
              <a:t>5</a:t>
            </a:fld>
            <a:endParaRPr lang="en-US"/>
          </a:p>
        </p:txBody>
      </p:sp>
    </p:spTree>
    <p:extLst>
      <p:ext uri="{BB962C8B-B14F-4D97-AF65-F5344CB8AC3E}">
        <p14:creationId xmlns:p14="http://schemas.microsoft.com/office/powerpoint/2010/main" val="3252954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srgbClr val="092068"/>
                </a:solidFill>
              </a:rPr>
              <a:t>USP 797 - Background</a:t>
            </a:r>
          </a:p>
        </p:txBody>
      </p:sp>
      <p:sp>
        <p:nvSpPr>
          <p:cNvPr id="3" name="Content Placeholder 2"/>
          <p:cNvSpPr>
            <a:spLocks noGrp="1"/>
          </p:cNvSpPr>
          <p:nvPr>
            <p:ph sz="half" idx="1"/>
          </p:nvPr>
        </p:nvSpPr>
        <p:spPr>
          <a:xfrm>
            <a:off x="457200" y="1047750"/>
            <a:ext cx="8229600" cy="3429000"/>
          </a:xfrm>
        </p:spPr>
        <p:txBody>
          <a:bodyPr>
            <a:normAutofit/>
          </a:bodyPr>
          <a:lstStyle/>
          <a:p>
            <a:pPr>
              <a:buClr>
                <a:srgbClr val="780000"/>
              </a:buClr>
            </a:pPr>
            <a:r>
              <a:rPr lang="en-US" sz="2000" dirty="0">
                <a:solidFill>
                  <a:schemeClr val="tx2"/>
                </a:solidFill>
              </a:rPr>
              <a:t>USP 797 describes the </a:t>
            </a:r>
            <a:r>
              <a:rPr lang="en-US" sz="2000" u="sng" dirty="0">
                <a:solidFill>
                  <a:schemeClr val="tx2"/>
                </a:solidFill>
              </a:rPr>
              <a:t>minimum</a:t>
            </a:r>
            <a:r>
              <a:rPr lang="en-US" sz="2000" dirty="0">
                <a:solidFill>
                  <a:schemeClr val="tx2"/>
                </a:solidFill>
              </a:rPr>
              <a:t> standards for preparing </a:t>
            </a:r>
            <a:r>
              <a:rPr lang="en-US" sz="2000" b="1" dirty="0">
                <a:solidFill>
                  <a:schemeClr val="tx2"/>
                </a:solidFill>
              </a:rPr>
              <a:t>compounded sterile preparations (CSPs).</a:t>
            </a:r>
          </a:p>
          <a:p>
            <a:pPr>
              <a:buClr>
                <a:srgbClr val="780000"/>
              </a:buClr>
            </a:pPr>
            <a:r>
              <a:rPr lang="en-US" sz="2000" dirty="0">
                <a:solidFill>
                  <a:schemeClr val="tx2"/>
                </a:solidFill>
              </a:rPr>
              <a:t>Its purpose is to minimize harm that could result from the following:</a:t>
            </a:r>
          </a:p>
          <a:p>
            <a:pPr lvl="1"/>
            <a:r>
              <a:rPr lang="en-US" sz="1600" dirty="0">
                <a:solidFill>
                  <a:schemeClr val="tx2"/>
                </a:solidFill>
              </a:rPr>
              <a:t>Microbial contamination (non-sterility)</a:t>
            </a:r>
          </a:p>
          <a:p>
            <a:pPr lvl="1"/>
            <a:r>
              <a:rPr lang="en-US" sz="1600" dirty="0">
                <a:solidFill>
                  <a:schemeClr val="tx2"/>
                </a:solidFill>
              </a:rPr>
              <a:t>Excessive bacterial endotoxins</a:t>
            </a:r>
          </a:p>
          <a:p>
            <a:pPr lvl="1"/>
            <a:r>
              <a:rPr lang="en-US" sz="1600" dirty="0">
                <a:solidFill>
                  <a:schemeClr val="tx2"/>
                </a:solidFill>
              </a:rPr>
              <a:t>Variability from the intended strength of correct ingredients</a:t>
            </a:r>
          </a:p>
          <a:p>
            <a:pPr lvl="1"/>
            <a:r>
              <a:rPr lang="en-US" sz="1600" dirty="0">
                <a:solidFill>
                  <a:schemeClr val="tx2"/>
                </a:solidFill>
              </a:rPr>
              <a:t>Physical and chemical incompatibilities</a:t>
            </a:r>
          </a:p>
          <a:p>
            <a:pPr lvl="1"/>
            <a:r>
              <a:rPr lang="en-US" sz="1600" dirty="0">
                <a:solidFill>
                  <a:schemeClr val="tx2"/>
                </a:solidFill>
              </a:rPr>
              <a:t>Physical and chemical contaminants</a:t>
            </a:r>
          </a:p>
          <a:p>
            <a:pPr lvl="1"/>
            <a:r>
              <a:rPr lang="en-US" sz="1600" dirty="0">
                <a:solidFill>
                  <a:schemeClr val="tx2"/>
                </a:solidFill>
              </a:rPr>
              <a:t>Use of ingredients of inappropriate quality</a:t>
            </a:r>
          </a:p>
          <a:p>
            <a:pPr marL="457200" lvl="1" indent="0">
              <a:buClr>
                <a:srgbClr val="780000"/>
              </a:buClr>
              <a:buNone/>
            </a:pPr>
            <a:endParaRPr lang="en-US" sz="1800" dirty="0"/>
          </a:p>
        </p:txBody>
      </p:sp>
      <p:sp>
        <p:nvSpPr>
          <p:cNvPr id="7" name="Slide Number Placeholder 6">
            <a:extLst>
              <a:ext uri="{FF2B5EF4-FFF2-40B4-BE49-F238E27FC236}">
                <a16:creationId xmlns:a16="http://schemas.microsoft.com/office/drawing/2014/main" id="{1BCF8FC5-DDBD-39E0-C518-7771020DC1F4}"/>
              </a:ext>
            </a:extLst>
          </p:cNvPr>
          <p:cNvSpPr>
            <a:spLocks noGrp="1"/>
          </p:cNvSpPr>
          <p:nvPr>
            <p:ph type="sldNum" sz="quarter" idx="4"/>
          </p:nvPr>
        </p:nvSpPr>
        <p:spPr/>
        <p:txBody>
          <a:bodyPr/>
          <a:lstStyle/>
          <a:p>
            <a:fld id="{002540B9-D82F-44A3-9899-A5422F2D74D5}" type="slidenum">
              <a:rPr lang="en-US" smtClean="0"/>
              <a:t>6</a:t>
            </a:fld>
            <a:endParaRPr lang="en-US"/>
          </a:p>
        </p:txBody>
      </p:sp>
    </p:spTree>
    <p:extLst>
      <p:ext uri="{BB962C8B-B14F-4D97-AF65-F5344CB8AC3E}">
        <p14:creationId xmlns:p14="http://schemas.microsoft.com/office/powerpoint/2010/main" val="1962092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329AD1-19A5-EC32-64D3-8D661EB6D720}"/>
              </a:ext>
            </a:extLst>
          </p:cNvPr>
          <p:cNvSpPr>
            <a:spLocks noGrp="1"/>
          </p:cNvSpPr>
          <p:nvPr>
            <p:ph type="sldNum" sz="quarter" idx="4"/>
          </p:nvPr>
        </p:nvSpPr>
        <p:spPr/>
        <p:txBody>
          <a:bodyPr/>
          <a:lstStyle/>
          <a:p>
            <a:fld id="{002540B9-D82F-44A3-9899-A5422F2D74D5}" type="slidenum">
              <a:rPr lang="en-US" smtClean="0"/>
              <a:t>7</a:t>
            </a:fld>
            <a:endParaRPr lang="en-US"/>
          </a:p>
        </p:txBody>
      </p:sp>
      <p:pic>
        <p:nvPicPr>
          <p:cNvPr id="5" name="Content Placeholder 4" descr="Table&#10;&#10;Description automatically generated">
            <a:extLst>
              <a:ext uri="{FF2B5EF4-FFF2-40B4-BE49-F238E27FC236}">
                <a16:creationId xmlns:a16="http://schemas.microsoft.com/office/drawing/2014/main" id="{1538FE17-B329-ADCD-FB2C-4D4D89EE8FE9}"/>
              </a:ext>
            </a:extLst>
          </p:cNvPr>
          <p:cNvPicPr>
            <a:picLocks noGrp="1" noChangeAspect="1"/>
          </p:cNvPicPr>
          <p:nvPr>
            <p:ph idx="1"/>
          </p:nvPr>
        </p:nvPicPr>
        <p:blipFill>
          <a:blip r:embed="rId2"/>
          <a:stretch>
            <a:fillRect/>
          </a:stretch>
        </p:blipFill>
        <p:spPr>
          <a:xfrm>
            <a:off x="304800" y="109717"/>
            <a:ext cx="8534400" cy="5651303"/>
          </a:xfrm>
        </p:spPr>
      </p:pic>
    </p:spTree>
    <p:extLst>
      <p:ext uri="{BB962C8B-B14F-4D97-AF65-F5344CB8AC3E}">
        <p14:creationId xmlns:p14="http://schemas.microsoft.com/office/powerpoint/2010/main" val="2512615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1FF56-A48B-5F70-9843-731A6C2A0344}"/>
              </a:ext>
            </a:extLst>
          </p:cNvPr>
          <p:cNvSpPr>
            <a:spLocks noGrp="1"/>
          </p:cNvSpPr>
          <p:nvPr>
            <p:ph type="ctrTitle"/>
          </p:nvPr>
        </p:nvSpPr>
        <p:spPr/>
        <p:txBody>
          <a:bodyPr/>
          <a:lstStyle/>
          <a:p>
            <a:r>
              <a:rPr lang="en-US" sz="3200" dirty="0"/>
              <a:t>Compounded Sterile Preparation Category Revisions</a:t>
            </a:r>
            <a:endParaRPr lang="en-US" dirty="0"/>
          </a:p>
        </p:txBody>
      </p:sp>
    </p:spTree>
    <p:extLst>
      <p:ext uri="{BB962C8B-B14F-4D97-AF65-F5344CB8AC3E}">
        <p14:creationId xmlns:p14="http://schemas.microsoft.com/office/powerpoint/2010/main" val="713838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2A157-B1BC-D43E-2E16-196C18BD8F9D}"/>
              </a:ext>
            </a:extLst>
          </p:cNvPr>
          <p:cNvSpPr>
            <a:spLocks noGrp="1"/>
          </p:cNvSpPr>
          <p:nvPr>
            <p:ph type="title"/>
          </p:nvPr>
        </p:nvSpPr>
        <p:spPr/>
        <p:txBody>
          <a:bodyPr/>
          <a:lstStyle/>
          <a:p>
            <a:r>
              <a:rPr lang="en-US" dirty="0"/>
              <a:t>USP Category Revisions </a:t>
            </a:r>
          </a:p>
        </p:txBody>
      </p:sp>
      <p:sp>
        <p:nvSpPr>
          <p:cNvPr id="3" name="Content Placeholder 2">
            <a:extLst>
              <a:ext uri="{FF2B5EF4-FFF2-40B4-BE49-F238E27FC236}">
                <a16:creationId xmlns:a16="http://schemas.microsoft.com/office/drawing/2014/main" id="{05ABB8B5-ADB0-FE6E-5543-9DAB456122AF}"/>
              </a:ext>
            </a:extLst>
          </p:cNvPr>
          <p:cNvSpPr>
            <a:spLocks noGrp="1"/>
          </p:cNvSpPr>
          <p:nvPr>
            <p:ph idx="1"/>
          </p:nvPr>
        </p:nvSpPr>
        <p:spPr/>
        <p:txBody>
          <a:bodyPr/>
          <a:lstStyle/>
          <a:p>
            <a:pPr marL="400050">
              <a:defRPr/>
            </a:pPr>
            <a:r>
              <a:rPr lang="en-US" sz="2000" dirty="0">
                <a:solidFill>
                  <a:schemeClr val="tx2"/>
                </a:solidFill>
              </a:rPr>
              <a:t>Low-Risk in a Segregated Compounding Area</a:t>
            </a:r>
          </a:p>
          <a:p>
            <a:pPr lvl="1">
              <a:defRPr/>
            </a:pPr>
            <a:r>
              <a:rPr lang="en-US" sz="1800" u="sng" dirty="0">
                <a:solidFill>
                  <a:schemeClr val="tx2"/>
                </a:solidFill>
              </a:rPr>
              <a:t>Fewer than</a:t>
            </a:r>
            <a:r>
              <a:rPr lang="en-US" sz="1800" dirty="0">
                <a:solidFill>
                  <a:schemeClr val="tx2"/>
                </a:solidFill>
              </a:rPr>
              <a:t> 3 ingredients combined</a:t>
            </a:r>
          </a:p>
          <a:p>
            <a:pPr marL="400050">
              <a:defRPr/>
            </a:pPr>
            <a:r>
              <a:rPr lang="en-US" sz="2000" dirty="0">
                <a:solidFill>
                  <a:schemeClr val="tx2"/>
                </a:solidFill>
              </a:rPr>
              <a:t>Low-Risk</a:t>
            </a:r>
          </a:p>
          <a:p>
            <a:pPr lvl="1">
              <a:defRPr/>
            </a:pPr>
            <a:r>
              <a:rPr lang="en-US" sz="1800" u="sng" dirty="0">
                <a:solidFill>
                  <a:schemeClr val="tx2"/>
                </a:solidFill>
              </a:rPr>
              <a:t>Fewer than</a:t>
            </a:r>
            <a:r>
              <a:rPr lang="en-US" sz="1800" dirty="0">
                <a:solidFill>
                  <a:schemeClr val="tx2"/>
                </a:solidFill>
              </a:rPr>
              <a:t> 3 ingredients combined</a:t>
            </a:r>
          </a:p>
          <a:p>
            <a:pPr marL="400050">
              <a:defRPr/>
            </a:pPr>
            <a:r>
              <a:rPr lang="en-US" sz="2000" dirty="0">
                <a:solidFill>
                  <a:schemeClr val="tx2"/>
                </a:solidFill>
              </a:rPr>
              <a:t>Medium-Risk</a:t>
            </a:r>
          </a:p>
          <a:p>
            <a:pPr lvl="1">
              <a:defRPr/>
            </a:pPr>
            <a:r>
              <a:rPr lang="en-US" sz="1800" dirty="0">
                <a:solidFill>
                  <a:schemeClr val="tx2"/>
                </a:solidFill>
              </a:rPr>
              <a:t>3 ingredients combined</a:t>
            </a:r>
          </a:p>
          <a:p>
            <a:pPr marL="400050">
              <a:defRPr/>
            </a:pPr>
            <a:r>
              <a:rPr lang="en-US" sz="2000" dirty="0">
                <a:solidFill>
                  <a:schemeClr val="tx2"/>
                </a:solidFill>
              </a:rPr>
              <a:t>High-Risk</a:t>
            </a:r>
          </a:p>
          <a:p>
            <a:pPr lvl="1">
              <a:defRPr/>
            </a:pPr>
            <a:r>
              <a:rPr lang="en-US" sz="1800" u="sng" dirty="0">
                <a:solidFill>
                  <a:schemeClr val="tx2"/>
                </a:solidFill>
              </a:rPr>
              <a:t>More than </a:t>
            </a:r>
            <a:r>
              <a:rPr lang="en-US" sz="1800" dirty="0">
                <a:solidFill>
                  <a:schemeClr val="tx2"/>
                </a:solidFill>
              </a:rPr>
              <a:t>3 ingredients combined</a:t>
            </a:r>
          </a:p>
          <a:p>
            <a:pPr lvl="1">
              <a:defRPr/>
            </a:pPr>
            <a:endParaRPr lang="en-US" sz="2000"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1EC37D5B-AD02-93CA-4AA0-AC7FAAF5505E}"/>
              </a:ext>
            </a:extLst>
          </p:cNvPr>
          <p:cNvSpPr>
            <a:spLocks noGrp="1"/>
          </p:cNvSpPr>
          <p:nvPr>
            <p:ph type="sldNum" sz="quarter" idx="4"/>
          </p:nvPr>
        </p:nvSpPr>
        <p:spPr/>
        <p:txBody>
          <a:bodyPr/>
          <a:lstStyle/>
          <a:p>
            <a:fld id="{002540B9-D82F-44A3-9899-A5422F2D74D5}" type="slidenum">
              <a:rPr lang="en-US" smtClean="0"/>
              <a:t>9</a:t>
            </a:fld>
            <a:endParaRPr lang="en-US"/>
          </a:p>
        </p:txBody>
      </p:sp>
      <p:pic>
        <p:nvPicPr>
          <p:cNvPr id="5" name="Picture 4" descr="A picture containing person, indoor&#10;&#10;Description automatically generated">
            <a:extLst>
              <a:ext uri="{FF2B5EF4-FFF2-40B4-BE49-F238E27FC236}">
                <a16:creationId xmlns:a16="http://schemas.microsoft.com/office/drawing/2014/main" id="{207D34B8-1CFB-270B-74D1-A58FC12AC4E3}"/>
              </a:ext>
            </a:extLst>
          </p:cNvPr>
          <p:cNvPicPr>
            <a:picLocks noChangeAspect="1"/>
          </p:cNvPicPr>
          <p:nvPr/>
        </p:nvPicPr>
        <p:blipFill>
          <a:blip r:embed="rId2"/>
          <a:stretch>
            <a:fillRect/>
          </a:stretch>
        </p:blipFill>
        <p:spPr>
          <a:xfrm>
            <a:off x="5638800" y="1792542"/>
            <a:ext cx="2904271" cy="1939413"/>
          </a:xfrm>
          <a:prstGeom prst="rect">
            <a:avLst/>
          </a:prstGeom>
        </p:spPr>
      </p:pic>
      <p:pic>
        <p:nvPicPr>
          <p:cNvPr id="6" name="Picture 5">
            <a:extLst>
              <a:ext uri="{FF2B5EF4-FFF2-40B4-BE49-F238E27FC236}">
                <a16:creationId xmlns:a16="http://schemas.microsoft.com/office/drawing/2014/main" id="{FD0400EE-20E3-5E90-7A0D-F6AA0212E316}"/>
              </a:ext>
            </a:extLst>
          </p:cNvPr>
          <p:cNvPicPr>
            <a:picLocks noChangeAspect="1"/>
          </p:cNvPicPr>
          <p:nvPr/>
        </p:nvPicPr>
        <p:blipFill>
          <a:blip r:embed="rId3"/>
          <a:stretch>
            <a:fillRect/>
          </a:stretch>
        </p:blipFill>
        <p:spPr>
          <a:xfrm>
            <a:off x="1779790" y="151428"/>
            <a:ext cx="5584420" cy="4840644"/>
          </a:xfrm>
          <a:prstGeom prst="rect">
            <a:avLst/>
          </a:prstGeom>
        </p:spPr>
      </p:pic>
    </p:spTree>
    <p:extLst>
      <p:ext uri="{BB962C8B-B14F-4D97-AF65-F5344CB8AC3E}">
        <p14:creationId xmlns:p14="http://schemas.microsoft.com/office/powerpoint/2010/main" val="183642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E195-6584-8045-3CAF-4DB9AB9A41EE}"/>
              </a:ext>
            </a:extLst>
          </p:cNvPr>
          <p:cNvSpPr>
            <a:spLocks noGrp="1"/>
          </p:cNvSpPr>
          <p:nvPr>
            <p:ph type="title"/>
          </p:nvPr>
        </p:nvSpPr>
        <p:spPr/>
        <p:txBody>
          <a:bodyPr/>
          <a:lstStyle/>
          <a:p>
            <a:r>
              <a:rPr lang="en-US" dirty="0"/>
              <a:t>USP Category Revisions</a:t>
            </a:r>
          </a:p>
        </p:txBody>
      </p:sp>
      <p:sp>
        <p:nvSpPr>
          <p:cNvPr id="3" name="Content Placeholder 2">
            <a:extLst>
              <a:ext uri="{FF2B5EF4-FFF2-40B4-BE49-F238E27FC236}">
                <a16:creationId xmlns:a16="http://schemas.microsoft.com/office/drawing/2014/main" id="{89CC9A48-BE97-F0B2-C814-81D7B8237768}"/>
              </a:ext>
            </a:extLst>
          </p:cNvPr>
          <p:cNvSpPr>
            <a:spLocks noGrp="1"/>
          </p:cNvSpPr>
          <p:nvPr>
            <p:ph idx="1"/>
          </p:nvPr>
        </p:nvSpPr>
        <p:spPr/>
        <p:txBody>
          <a:bodyPr>
            <a:normAutofit fontScale="92500" lnSpcReduction="20000"/>
          </a:bodyPr>
          <a:lstStyle/>
          <a:p>
            <a:pPr marL="400050">
              <a:defRPr/>
            </a:pPr>
            <a:r>
              <a:rPr lang="en-US" sz="2400" dirty="0">
                <a:solidFill>
                  <a:schemeClr val="tx2"/>
                </a:solidFill>
              </a:rPr>
              <a:t>In the USP 797 update, the categories of </a:t>
            </a:r>
            <a:r>
              <a:rPr lang="en-US" sz="2400" u="sng" dirty="0">
                <a:solidFill>
                  <a:schemeClr val="tx2"/>
                </a:solidFill>
              </a:rPr>
              <a:t>low</a:t>
            </a:r>
            <a:r>
              <a:rPr lang="en-US" sz="2400" dirty="0">
                <a:solidFill>
                  <a:schemeClr val="tx2"/>
                </a:solidFill>
              </a:rPr>
              <a:t>, </a:t>
            </a:r>
            <a:r>
              <a:rPr lang="en-US" sz="2400" u="sng" dirty="0">
                <a:solidFill>
                  <a:schemeClr val="tx2"/>
                </a:solidFill>
              </a:rPr>
              <a:t>medium</a:t>
            </a:r>
            <a:r>
              <a:rPr lang="en-US" sz="2400" dirty="0">
                <a:solidFill>
                  <a:schemeClr val="tx2"/>
                </a:solidFill>
              </a:rPr>
              <a:t> and </a:t>
            </a:r>
            <a:r>
              <a:rPr lang="en-US" sz="2400" u="sng" dirty="0">
                <a:solidFill>
                  <a:schemeClr val="tx2"/>
                </a:solidFill>
              </a:rPr>
              <a:t>high</a:t>
            </a:r>
            <a:r>
              <a:rPr lang="en-US" sz="2400" dirty="0">
                <a:solidFill>
                  <a:schemeClr val="tx2"/>
                </a:solidFill>
              </a:rPr>
              <a:t> have been replaced with </a:t>
            </a:r>
            <a:r>
              <a:rPr lang="en-US" sz="2400" b="1" dirty="0">
                <a:solidFill>
                  <a:schemeClr val="tx2"/>
                </a:solidFill>
              </a:rPr>
              <a:t>Category 1</a:t>
            </a:r>
            <a:r>
              <a:rPr lang="en-US" sz="2400" dirty="0">
                <a:solidFill>
                  <a:schemeClr val="tx2"/>
                </a:solidFill>
              </a:rPr>
              <a:t>, </a:t>
            </a:r>
            <a:r>
              <a:rPr lang="en-US" sz="2400" b="1" dirty="0">
                <a:solidFill>
                  <a:schemeClr val="tx2"/>
                </a:solidFill>
              </a:rPr>
              <a:t>Category 2</a:t>
            </a:r>
            <a:r>
              <a:rPr lang="en-US" sz="2400" dirty="0">
                <a:solidFill>
                  <a:schemeClr val="tx2"/>
                </a:solidFill>
              </a:rPr>
              <a:t> and </a:t>
            </a:r>
            <a:r>
              <a:rPr lang="en-US" sz="2400" b="1" dirty="0">
                <a:solidFill>
                  <a:schemeClr val="tx2"/>
                </a:solidFill>
              </a:rPr>
              <a:t>Category 3</a:t>
            </a:r>
          </a:p>
          <a:p>
            <a:pPr>
              <a:defRPr/>
            </a:pPr>
            <a:endParaRPr lang="en-US" sz="2400" b="1" dirty="0">
              <a:solidFill>
                <a:schemeClr val="tx2"/>
              </a:solidFill>
            </a:endParaRPr>
          </a:p>
          <a:p>
            <a:pPr marL="400050">
              <a:defRPr/>
            </a:pPr>
            <a:r>
              <a:rPr lang="en-US" sz="2400" b="1" dirty="0">
                <a:solidFill>
                  <a:schemeClr val="tx2"/>
                </a:solidFill>
              </a:rPr>
              <a:t>Old CSP Categories were based on type &amp; quantity of products</a:t>
            </a:r>
          </a:p>
          <a:p>
            <a:pPr>
              <a:defRPr/>
            </a:pPr>
            <a:endParaRPr lang="en-US" sz="2400" b="1" dirty="0">
              <a:solidFill>
                <a:schemeClr val="tx2"/>
              </a:solidFill>
            </a:endParaRPr>
          </a:p>
          <a:p>
            <a:pPr marL="400050">
              <a:defRPr/>
            </a:pPr>
            <a:r>
              <a:rPr lang="en-US" sz="2400" b="1" u="sng" dirty="0">
                <a:solidFill>
                  <a:schemeClr val="tx2"/>
                </a:solidFill>
              </a:rPr>
              <a:t>New</a:t>
            </a:r>
            <a:r>
              <a:rPr lang="en-US" sz="2400" b="1" dirty="0">
                <a:solidFill>
                  <a:schemeClr val="tx2"/>
                </a:solidFill>
              </a:rPr>
              <a:t> CSP Categories are now based on overall contamination risk:</a:t>
            </a:r>
          </a:p>
          <a:p>
            <a:pPr marL="800100" lvl="1">
              <a:lnSpc>
                <a:spcPct val="120000"/>
              </a:lnSpc>
              <a:defRPr/>
            </a:pPr>
            <a:r>
              <a:rPr kumimoji="0" lang="en-US" sz="1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Conditions under which the CSPs are made</a:t>
            </a:r>
          </a:p>
          <a:p>
            <a:pPr marL="800100" lvl="1">
              <a:lnSpc>
                <a:spcPct val="120000"/>
              </a:lnSpc>
              <a:defRPr/>
            </a:pPr>
            <a:r>
              <a:rPr kumimoji="0" lang="en-US" sz="1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Probability for microbial growth</a:t>
            </a:r>
          </a:p>
          <a:p>
            <a:pPr marL="800100" lvl="1">
              <a:lnSpc>
                <a:spcPct val="120000"/>
              </a:lnSpc>
              <a:defRPr/>
            </a:pPr>
            <a:r>
              <a:rPr kumimoji="0" lang="en-US" sz="1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Time period within which the CSPs must be used</a:t>
            </a:r>
          </a:p>
          <a:p>
            <a:endParaRPr lang="en-US" dirty="0"/>
          </a:p>
        </p:txBody>
      </p:sp>
      <p:sp>
        <p:nvSpPr>
          <p:cNvPr id="4" name="Slide Number Placeholder 3">
            <a:extLst>
              <a:ext uri="{FF2B5EF4-FFF2-40B4-BE49-F238E27FC236}">
                <a16:creationId xmlns:a16="http://schemas.microsoft.com/office/drawing/2014/main" id="{59A22FC4-2CA3-4213-6817-0A07AFD8F2C9}"/>
              </a:ext>
            </a:extLst>
          </p:cNvPr>
          <p:cNvSpPr>
            <a:spLocks noGrp="1"/>
          </p:cNvSpPr>
          <p:nvPr>
            <p:ph type="sldNum" sz="quarter" idx="4"/>
          </p:nvPr>
        </p:nvSpPr>
        <p:spPr/>
        <p:txBody>
          <a:bodyPr/>
          <a:lstStyle/>
          <a:p>
            <a:fld id="{002540B9-D82F-44A3-9899-A5422F2D74D5}" type="slidenum">
              <a:rPr lang="en-US" smtClean="0"/>
              <a:t>10</a:t>
            </a:fld>
            <a:endParaRPr lang="en-US"/>
          </a:p>
        </p:txBody>
      </p:sp>
    </p:spTree>
    <p:extLst>
      <p:ext uri="{BB962C8B-B14F-4D97-AF65-F5344CB8AC3E}">
        <p14:creationId xmlns:p14="http://schemas.microsoft.com/office/powerpoint/2010/main" val="1473549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E195-6584-8045-3CAF-4DB9AB9A41EE}"/>
              </a:ext>
            </a:extLst>
          </p:cNvPr>
          <p:cNvSpPr>
            <a:spLocks noGrp="1"/>
          </p:cNvSpPr>
          <p:nvPr>
            <p:ph type="title"/>
          </p:nvPr>
        </p:nvSpPr>
        <p:spPr/>
        <p:txBody>
          <a:bodyPr/>
          <a:lstStyle/>
          <a:p>
            <a:r>
              <a:rPr lang="en-US" dirty="0"/>
              <a:t>USP Category Revisions</a:t>
            </a:r>
          </a:p>
        </p:txBody>
      </p:sp>
      <p:sp>
        <p:nvSpPr>
          <p:cNvPr id="3" name="Content Placeholder 2">
            <a:extLst>
              <a:ext uri="{FF2B5EF4-FFF2-40B4-BE49-F238E27FC236}">
                <a16:creationId xmlns:a16="http://schemas.microsoft.com/office/drawing/2014/main" id="{89CC9A48-BE97-F0B2-C814-81D7B8237768}"/>
              </a:ext>
            </a:extLst>
          </p:cNvPr>
          <p:cNvSpPr>
            <a:spLocks noGrp="1"/>
          </p:cNvSpPr>
          <p:nvPr>
            <p:ph idx="1"/>
          </p:nvPr>
        </p:nvSpPr>
        <p:spPr/>
        <p:txBody>
          <a:bodyPr>
            <a:normAutofit fontScale="92500" lnSpcReduction="10000"/>
          </a:bodyPr>
          <a:lstStyle/>
          <a:p>
            <a:pPr marL="400050">
              <a:defRPr/>
            </a:pPr>
            <a:r>
              <a:rPr lang="en-US" sz="2400" dirty="0">
                <a:solidFill>
                  <a:schemeClr val="tx2"/>
                </a:solidFill>
              </a:rPr>
              <a:t>In the USP 797 update, the categories of </a:t>
            </a:r>
            <a:r>
              <a:rPr lang="en-US" sz="2400" u="sng" dirty="0">
                <a:solidFill>
                  <a:schemeClr val="tx2"/>
                </a:solidFill>
              </a:rPr>
              <a:t>low</a:t>
            </a:r>
            <a:r>
              <a:rPr lang="en-US" sz="2400" dirty="0">
                <a:solidFill>
                  <a:schemeClr val="tx2"/>
                </a:solidFill>
              </a:rPr>
              <a:t>, </a:t>
            </a:r>
            <a:r>
              <a:rPr lang="en-US" sz="2400" u="sng" dirty="0">
                <a:solidFill>
                  <a:schemeClr val="tx2"/>
                </a:solidFill>
              </a:rPr>
              <a:t>medium</a:t>
            </a:r>
            <a:r>
              <a:rPr lang="en-US" sz="2400" dirty="0">
                <a:solidFill>
                  <a:schemeClr val="tx2"/>
                </a:solidFill>
              </a:rPr>
              <a:t> and </a:t>
            </a:r>
            <a:r>
              <a:rPr lang="en-US" sz="2400" u="sng" dirty="0">
                <a:solidFill>
                  <a:schemeClr val="tx2"/>
                </a:solidFill>
              </a:rPr>
              <a:t>high</a:t>
            </a:r>
            <a:r>
              <a:rPr lang="en-US" sz="2400" dirty="0">
                <a:solidFill>
                  <a:schemeClr val="tx2"/>
                </a:solidFill>
              </a:rPr>
              <a:t> have been replaced with </a:t>
            </a:r>
            <a:r>
              <a:rPr lang="en-US" sz="2400" b="1" dirty="0">
                <a:solidFill>
                  <a:schemeClr val="tx2"/>
                </a:solidFill>
              </a:rPr>
              <a:t>Category 1</a:t>
            </a:r>
            <a:r>
              <a:rPr lang="en-US" sz="2400" dirty="0">
                <a:solidFill>
                  <a:schemeClr val="tx2"/>
                </a:solidFill>
              </a:rPr>
              <a:t>, </a:t>
            </a:r>
            <a:r>
              <a:rPr lang="en-US" sz="2400" b="1" dirty="0">
                <a:solidFill>
                  <a:schemeClr val="tx2"/>
                </a:solidFill>
              </a:rPr>
              <a:t>Category 2</a:t>
            </a:r>
            <a:r>
              <a:rPr lang="en-US" sz="2400" dirty="0">
                <a:solidFill>
                  <a:schemeClr val="tx2"/>
                </a:solidFill>
              </a:rPr>
              <a:t> and </a:t>
            </a:r>
            <a:r>
              <a:rPr lang="en-US" sz="2400" b="1" dirty="0">
                <a:solidFill>
                  <a:schemeClr val="tx2"/>
                </a:solidFill>
              </a:rPr>
              <a:t>Category 3</a:t>
            </a:r>
          </a:p>
          <a:p>
            <a:pPr indent="-285750">
              <a:buFont typeface="Wingdings 3" charset="2"/>
              <a:buChar char=""/>
              <a:defRPr/>
            </a:pPr>
            <a:endParaRPr lang="en-US" sz="2400" b="1" dirty="0">
              <a:solidFill>
                <a:schemeClr val="tx2"/>
              </a:solidFill>
            </a:endParaRPr>
          </a:p>
          <a:p>
            <a:pPr marL="400050">
              <a:defRPr/>
            </a:pPr>
            <a:r>
              <a:rPr lang="en-US" sz="2400" b="1" dirty="0">
                <a:solidFill>
                  <a:schemeClr val="tx2"/>
                </a:solidFill>
              </a:rPr>
              <a:t>Category 1</a:t>
            </a:r>
          </a:p>
          <a:p>
            <a:pPr lvl="1">
              <a:defRPr/>
            </a:pPr>
            <a:r>
              <a:rPr lang="en-US" sz="2200" dirty="0">
                <a:solidFill>
                  <a:schemeClr val="tx2"/>
                </a:solidFill>
              </a:rPr>
              <a:t>Prepared in an ISO 5 Primary Engineering Control (PEC)</a:t>
            </a:r>
          </a:p>
          <a:p>
            <a:pPr lvl="1">
              <a:defRPr/>
            </a:pPr>
            <a:r>
              <a:rPr lang="en-US" sz="2200" dirty="0">
                <a:solidFill>
                  <a:schemeClr val="tx2"/>
                </a:solidFill>
              </a:rPr>
              <a:t>Space is uncontrolled or unclassified</a:t>
            </a:r>
          </a:p>
          <a:p>
            <a:pPr lvl="2">
              <a:defRPr/>
            </a:pPr>
            <a:r>
              <a:rPr lang="en-US" sz="2000" dirty="0">
                <a:solidFill>
                  <a:schemeClr val="tx2"/>
                </a:solidFill>
              </a:rPr>
              <a:t>“Less-than-ideal circumstances”</a:t>
            </a:r>
          </a:p>
          <a:p>
            <a:pPr lvl="3">
              <a:buClr>
                <a:schemeClr val="accent1"/>
              </a:buClr>
              <a:defRPr/>
            </a:pPr>
            <a:r>
              <a:rPr lang="en-US" sz="1800" dirty="0">
                <a:solidFill>
                  <a:schemeClr val="tx2"/>
                </a:solidFill>
              </a:rPr>
              <a:t>An SCA with inadequate air pressure, air exchanges, or filtration</a:t>
            </a:r>
          </a:p>
          <a:p>
            <a:pPr lvl="3">
              <a:buClr>
                <a:schemeClr val="accent1"/>
              </a:buClr>
              <a:defRPr/>
            </a:pPr>
            <a:r>
              <a:rPr lang="en-US" sz="1800" dirty="0">
                <a:solidFill>
                  <a:schemeClr val="tx2"/>
                </a:solidFill>
              </a:rPr>
              <a:t>Temporary break in control of the buffer area, such as a power failure or loss of pressure</a:t>
            </a:r>
          </a:p>
          <a:p>
            <a:endParaRPr lang="en-US" dirty="0"/>
          </a:p>
        </p:txBody>
      </p:sp>
      <p:sp>
        <p:nvSpPr>
          <p:cNvPr id="4" name="Slide Number Placeholder 3">
            <a:extLst>
              <a:ext uri="{FF2B5EF4-FFF2-40B4-BE49-F238E27FC236}">
                <a16:creationId xmlns:a16="http://schemas.microsoft.com/office/drawing/2014/main" id="{59A22FC4-2CA3-4213-6817-0A07AFD8F2C9}"/>
              </a:ext>
            </a:extLst>
          </p:cNvPr>
          <p:cNvSpPr>
            <a:spLocks noGrp="1"/>
          </p:cNvSpPr>
          <p:nvPr>
            <p:ph type="sldNum" sz="quarter" idx="4"/>
          </p:nvPr>
        </p:nvSpPr>
        <p:spPr/>
        <p:txBody>
          <a:bodyPr/>
          <a:lstStyle/>
          <a:p>
            <a:fld id="{002540B9-D82F-44A3-9899-A5422F2D74D5}" type="slidenum">
              <a:rPr lang="en-US" smtClean="0"/>
              <a:t>11</a:t>
            </a:fld>
            <a:endParaRPr lang="en-US"/>
          </a:p>
        </p:txBody>
      </p:sp>
    </p:spTree>
    <p:extLst>
      <p:ext uri="{BB962C8B-B14F-4D97-AF65-F5344CB8AC3E}">
        <p14:creationId xmlns:p14="http://schemas.microsoft.com/office/powerpoint/2010/main" val="184204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E195-6584-8045-3CAF-4DB9AB9A41EE}"/>
              </a:ext>
            </a:extLst>
          </p:cNvPr>
          <p:cNvSpPr>
            <a:spLocks noGrp="1"/>
          </p:cNvSpPr>
          <p:nvPr>
            <p:ph type="title"/>
          </p:nvPr>
        </p:nvSpPr>
        <p:spPr/>
        <p:txBody>
          <a:bodyPr/>
          <a:lstStyle/>
          <a:p>
            <a:r>
              <a:rPr lang="en-US" dirty="0"/>
              <a:t>USP Category Revisions</a:t>
            </a:r>
          </a:p>
        </p:txBody>
      </p:sp>
      <p:sp>
        <p:nvSpPr>
          <p:cNvPr id="3" name="Content Placeholder 2">
            <a:extLst>
              <a:ext uri="{FF2B5EF4-FFF2-40B4-BE49-F238E27FC236}">
                <a16:creationId xmlns:a16="http://schemas.microsoft.com/office/drawing/2014/main" id="{89CC9A48-BE97-F0B2-C814-81D7B8237768}"/>
              </a:ext>
            </a:extLst>
          </p:cNvPr>
          <p:cNvSpPr>
            <a:spLocks noGrp="1"/>
          </p:cNvSpPr>
          <p:nvPr>
            <p:ph idx="1"/>
          </p:nvPr>
        </p:nvSpPr>
        <p:spPr/>
        <p:txBody>
          <a:bodyPr>
            <a:normAutofit/>
          </a:bodyPr>
          <a:lstStyle/>
          <a:p>
            <a:pPr marL="400050">
              <a:defRPr/>
            </a:pPr>
            <a:r>
              <a:rPr lang="en-US" dirty="0">
                <a:solidFill>
                  <a:schemeClr val="tx2"/>
                </a:solidFill>
              </a:rPr>
              <a:t>In the USP 797 update, the categories of </a:t>
            </a:r>
            <a:r>
              <a:rPr lang="en-US" u="sng" dirty="0">
                <a:solidFill>
                  <a:schemeClr val="tx2"/>
                </a:solidFill>
              </a:rPr>
              <a:t>low</a:t>
            </a:r>
            <a:r>
              <a:rPr lang="en-US" dirty="0">
                <a:solidFill>
                  <a:schemeClr val="tx2"/>
                </a:solidFill>
              </a:rPr>
              <a:t>, </a:t>
            </a:r>
            <a:r>
              <a:rPr lang="en-US" u="sng" dirty="0">
                <a:solidFill>
                  <a:schemeClr val="tx2"/>
                </a:solidFill>
              </a:rPr>
              <a:t>medium</a:t>
            </a:r>
            <a:r>
              <a:rPr lang="en-US" dirty="0">
                <a:solidFill>
                  <a:schemeClr val="tx2"/>
                </a:solidFill>
              </a:rPr>
              <a:t> and </a:t>
            </a:r>
            <a:r>
              <a:rPr lang="en-US" u="sng" dirty="0">
                <a:solidFill>
                  <a:schemeClr val="tx2"/>
                </a:solidFill>
              </a:rPr>
              <a:t>high</a:t>
            </a:r>
            <a:r>
              <a:rPr lang="en-US" dirty="0">
                <a:solidFill>
                  <a:schemeClr val="tx2"/>
                </a:solidFill>
              </a:rPr>
              <a:t> have been replaced with </a:t>
            </a:r>
            <a:r>
              <a:rPr lang="en-US" b="1" dirty="0">
                <a:solidFill>
                  <a:schemeClr val="tx2"/>
                </a:solidFill>
              </a:rPr>
              <a:t>Category 1</a:t>
            </a:r>
            <a:r>
              <a:rPr lang="en-US" dirty="0">
                <a:solidFill>
                  <a:schemeClr val="tx2"/>
                </a:solidFill>
              </a:rPr>
              <a:t>, </a:t>
            </a:r>
            <a:r>
              <a:rPr lang="en-US" b="1" dirty="0">
                <a:solidFill>
                  <a:schemeClr val="tx2"/>
                </a:solidFill>
              </a:rPr>
              <a:t>Category 2</a:t>
            </a:r>
            <a:r>
              <a:rPr lang="en-US" dirty="0">
                <a:solidFill>
                  <a:schemeClr val="tx2"/>
                </a:solidFill>
              </a:rPr>
              <a:t> and </a:t>
            </a:r>
            <a:r>
              <a:rPr lang="en-US" b="1" dirty="0">
                <a:solidFill>
                  <a:schemeClr val="tx2"/>
                </a:solidFill>
              </a:rPr>
              <a:t>Category 3</a:t>
            </a:r>
          </a:p>
          <a:p>
            <a:pPr indent="-285750">
              <a:buFont typeface="Wingdings 3" charset="2"/>
              <a:buChar char=""/>
              <a:defRPr/>
            </a:pPr>
            <a:endParaRPr lang="en-US" b="1" dirty="0">
              <a:solidFill>
                <a:schemeClr val="tx2"/>
              </a:solidFill>
            </a:endParaRPr>
          </a:p>
          <a:p>
            <a:pPr marL="400050">
              <a:defRPr/>
            </a:pPr>
            <a:r>
              <a:rPr lang="en-US" sz="2400" b="1" dirty="0">
                <a:solidFill>
                  <a:schemeClr val="tx2"/>
                </a:solidFill>
              </a:rPr>
              <a:t>Category 2</a:t>
            </a:r>
          </a:p>
          <a:p>
            <a:pPr lvl="1">
              <a:defRPr/>
            </a:pPr>
            <a:r>
              <a:rPr lang="en-US" dirty="0">
                <a:solidFill>
                  <a:schemeClr val="tx2"/>
                </a:solidFill>
              </a:rPr>
              <a:t>Prepared in an ISO 5 PEC with a </a:t>
            </a:r>
            <a:r>
              <a:rPr lang="en-US" u="sng" dirty="0">
                <a:solidFill>
                  <a:schemeClr val="tx2"/>
                </a:solidFill>
              </a:rPr>
              <a:t>classified clean room suite</a:t>
            </a:r>
          </a:p>
          <a:p>
            <a:pPr lvl="1">
              <a:defRPr/>
            </a:pPr>
            <a:r>
              <a:rPr lang="en-US" dirty="0">
                <a:solidFill>
                  <a:schemeClr val="tx2"/>
                </a:solidFill>
              </a:rPr>
              <a:t>Most modern-day pharmacy compounding environments</a:t>
            </a:r>
          </a:p>
          <a:p>
            <a:pPr lvl="1">
              <a:defRPr/>
            </a:pPr>
            <a:r>
              <a:rPr lang="en-US" dirty="0">
                <a:solidFill>
                  <a:schemeClr val="tx2"/>
                </a:solidFill>
              </a:rPr>
              <a:t>Start with sterile products*</a:t>
            </a:r>
          </a:p>
          <a:p>
            <a:endParaRPr lang="en-US" dirty="0"/>
          </a:p>
        </p:txBody>
      </p:sp>
      <p:sp>
        <p:nvSpPr>
          <p:cNvPr id="4" name="Slide Number Placeholder 3">
            <a:extLst>
              <a:ext uri="{FF2B5EF4-FFF2-40B4-BE49-F238E27FC236}">
                <a16:creationId xmlns:a16="http://schemas.microsoft.com/office/drawing/2014/main" id="{59A22FC4-2CA3-4213-6817-0A07AFD8F2C9}"/>
              </a:ext>
            </a:extLst>
          </p:cNvPr>
          <p:cNvSpPr>
            <a:spLocks noGrp="1"/>
          </p:cNvSpPr>
          <p:nvPr>
            <p:ph type="sldNum" sz="quarter" idx="4"/>
          </p:nvPr>
        </p:nvSpPr>
        <p:spPr/>
        <p:txBody>
          <a:bodyPr/>
          <a:lstStyle/>
          <a:p>
            <a:fld id="{002540B9-D82F-44A3-9899-A5422F2D74D5}" type="slidenum">
              <a:rPr lang="en-US" smtClean="0"/>
              <a:t>12</a:t>
            </a:fld>
            <a:endParaRPr lang="en-US"/>
          </a:p>
        </p:txBody>
      </p:sp>
    </p:spTree>
    <p:extLst>
      <p:ext uri="{BB962C8B-B14F-4D97-AF65-F5344CB8AC3E}">
        <p14:creationId xmlns:p14="http://schemas.microsoft.com/office/powerpoint/2010/main" val="3066278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E195-6584-8045-3CAF-4DB9AB9A41EE}"/>
              </a:ext>
            </a:extLst>
          </p:cNvPr>
          <p:cNvSpPr>
            <a:spLocks noGrp="1"/>
          </p:cNvSpPr>
          <p:nvPr>
            <p:ph type="title"/>
          </p:nvPr>
        </p:nvSpPr>
        <p:spPr/>
        <p:txBody>
          <a:bodyPr/>
          <a:lstStyle/>
          <a:p>
            <a:r>
              <a:rPr lang="en-US" dirty="0"/>
              <a:t>USP Category Revisions</a:t>
            </a:r>
          </a:p>
        </p:txBody>
      </p:sp>
      <p:sp>
        <p:nvSpPr>
          <p:cNvPr id="3" name="Content Placeholder 2">
            <a:extLst>
              <a:ext uri="{FF2B5EF4-FFF2-40B4-BE49-F238E27FC236}">
                <a16:creationId xmlns:a16="http://schemas.microsoft.com/office/drawing/2014/main" id="{89CC9A48-BE97-F0B2-C814-81D7B8237768}"/>
              </a:ext>
            </a:extLst>
          </p:cNvPr>
          <p:cNvSpPr>
            <a:spLocks noGrp="1"/>
          </p:cNvSpPr>
          <p:nvPr>
            <p:ph idx="1"/>
          </p:nvPr>
        </p:nvSpPr>
        <p:spPr/>
        <p:txBody>
          <a:bodyPr>
            <a:normAutofit/>
          </a:bodyPr>
          <a:lstStyle/>
          <a:p>
            <a:pPr marL="400050">
              <a:defRPr/>
            </a:pPr>
            <a:r>
              <a:rPr lang="en-US" dirty="0">
                <a:solidFill>
                  <a:schemeClr val="tx2"/>
                </a:solidFill>
              </a:rPr>
              <a:t>In the USP 797 update, the categories of </a:t>
            </a:r>
            <a:r>
              <a:rPr lang="en-US" u="sng" dirty="0">
                <a:solidFill>
                  <a:schemeClr val="tx2"/>
                </a:solidFill>
              </a:rPr>
              <a:t>low</a:t>
            </a:r>
            <a:r>
              <a:rPr lang="en-US" dirty="0">
                <a:solidFill>
                  <a:schemeClr val="tx2"/>
                </a:solidFill>
              </a:rPr>
              <a:t>, </a:t>
            </a:r>
            <a:r>
              <a:rPr lang="en-US" u="sng" dirty="0">
                <a:solidFill>
                  <a:schemeClr val="tx2"/>
                </a:solidFill>
              </a:rPr>
              <a:t>medium</a:t>
            </a:r>
            <a:r>
              <a:rPr lang="en-US" dirty="0">
                <a:solidFill>
                  <a:schemeClr val="tx2"/>
                </a:solidFill>
              </a:rPr>
              <a:t> and </a:t>
            </a:r>
            <a:r>
              <a:rPr lang="en-US" u="sng" dirty="0">
                <a:solidFill>
                  <a:schemeClr val="tx2"/>
                </a:solidFill>
              </a:rPr>
              <a:t>high</a:t>
            </a:r>
            <a:r>
              <a:rPr lang="en-US" dirty="0">
                <a:solidFill>
                  <a:schemeClr val="tx2"/>
                </a:solidFill>
              </a:rPr>
              <a:t> have been replaced with </a:t>
            </a:r>
            <a:r>
              <a:rPr lang="en-US" b="1" dirty="0">
                <a:solidFill>
                  <a:schemeClr val="tx2"/>
                </a:solidFill>
              </a:rPr>
              <a:t>Category 1</a:t>
            </a:r>
            <a:r>
              <a:rPr lang="en-US" dirty="0">
                <a:solidFill>
                  <a:schemeClr val="tx2"/>
                </a:solidFill>
              </a:rPr>
              <a:t>, </a:t>
            </a:r>
            <a:r>
              <a:rPr lang="en-US" b="1" dirty="0">
                <a:solidFill>
                  <a:schemeClr val="tx2"/>
                </a:solidFill>
              </a:rPr>
              <a:t>Category 2</a:t>
            </a:r>
            <a:r>
              <a:rPr lang="en-US" dirty="0">
                <a:solidFill>
                  <a:schemeClr val="tx2"/>
                </a:solidFill>
              </a:rPr>
              <a:t> and </a:t>
            </a:r>
            <a:r>
              <a:rPr lang="en-US" b="1" dirty="0">
                <a:solidFill>
                  <a:schemeClr val="tx2"/>
                </a:solidFill>
              </a:rPr>
              <a:t>Category 3</a:t>
            </a:r>
          </a:p>
          <a:p>
            <a:pPr indent="-285750">
              <a:buFont typeface="Wingdings 3" charset="2"/>
              <a:buChar char=""/>
              <a:defRPr/>
            </a:pPr>
            <a:endParaRPr lang="en-US" b="1" dirty="0">
              <a:solidFill>
                <a:schemeClr val="tx2"/>
              </a:solidFill>
            </a:endParaRPr>
          </a:p>
          <a:p>
            <a:pPr marL="400050">
              <a:defRPr/>
            </a:pPr>
            <a:r>
              <a:rPr lang="en-US" sz="2400" b="1" dirty="0">
                <a:solidFill>
                  <a:schemeClr val="tx2"/>
                </a:solidFill>
              </a:rPr>
              <a:t>Category 3</a:t>
            </a:r>
          </a:p>
          <a:p>
            <a:pPr lvl="1">
              <a:defRPr/>
            </a:pPr>
            <a:r>
              <a:rPr lang="en-US" dirty="0">
                <a:solidFill>
                  <a:schemeClr val="tx2"/>
                </a:solidFill>
              </a:rPr>
              <a:t>Prepared in an ISO 5 PEC with a </a:t>
            </a:r>
            <a:r>
              <a:rPr lang="en-US" u="sng" dirty="0">
                <a:solidFill>
                  <a:schemeClr val="tx2"/>
                </a:solidFill>
              </a:rPr>
              <a:t>classified clean room suite</a:t>
            </a:r>
          </a:p>
          <a:p>
            <a:pPr lvl="1">
              <a:defRPr/>
            </a:pPr>
            <a:r>
              <a:rPr lang="en-US" sz="2000" dirty="0">
                <a:solidFill>
                  <a:schemeClr val="tx2"/>
                </a:solidFill>
              </a:rPr>
              <a:t>Start with non-sterile ingredients</a:t>
            </a:r>
            <a:endParaRPr lang="en-US" sz="1800" dirty="0">
              <a:solidFill>
                <a:schemeClr val="tx2"/>
              </a:solidFill>
            </a:endParaRPr>
          </a:p>
          <a:p>
            <a:pPr lvl="1">
              <a:defRPr/>
            </a:pPr>
            <a:r>
              <a:rPr lang="en-US" sz="2000" dirty="0">
                <a:solidFill>
                  <a:schemeClr val="tx2"/>
                </a:solidFill>
              </a:rPr>
              <a:t>Must undergo sterility testing</a:t>
            </a:r>
            <a:endParaRPr lang="en-US" sz="1600" dirty="0">
              <a:solidFill>
                <a:schemeClr val="tx2"/>
              </a:solidFill>
            </a:endParaRPr>
          </a:p>
          <a:p>
            <a:endParaRPr lang="en-US" dirty="0"/>
          </a:p>
        </p:txBody>
      </p:sp>
      <p:sp>
        <p:nvSpPr>
          <p:cNvPr id="4" name="Slide Number Placeholder 3">
            <a:extLst>
              <a:ext uri="{FF2B5EF4-FFF2-40B4-BE49-F238E27FC236}">
                <a16:creationId xmlns:a16="http://schemas.microsoft.com/office/drawing/2014/main" id="{59A22FC4-2CA3-4213-6817-0A07AFD8F2C9}"/>
              </a:ext>
            </a:extLst>
          </p:cNvPr>
          <p:cNvSpPr>
            <a:spLocks noGrp="1"/>
          </p:cNvSpPr>
          <p:nvPr>
            <p:ph type="sldNum" sz="quarter" idx="4"/>
          </p:nvPr>
        </p:nvSpPr>
        <p:spPr/>
        <p:txBody>
          <a:bodyPr/>
          <a:lstStyle/>
          <a:p>
            <a:fld id="{002540B9-D82F-44A3-9899-A5422F2D74D5}" type="slidenum">
              <a:rPr lang="en-US" smtClean="0"/>
              <a:t>13</a:t>
            </a:fld>
            <a:endParaRPr lang="en-US"/>
          </a:p>
        </p:txBody>
      </p:sp>
    </p:spTree>
    <p:extLst>
      <p:ext uri="{BB962C8B-B14F-4D97-AF65-F5344CB8AC3E}">
        <p14:creationId xmlns:p14="http://schemas.microsoft.com/office/powerpoint/2010/main" val="2090592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1FF56-A48B-5F70-9843-731A6C2A0344}"/>
              </a:ext>
            </a:extLst>
          </p:cNvPr>
          <p:cNvSpPr>
            <a:spLocks noGrp="1"/>
          </p:cNvSpPr>
          <p:nvPr>
            <p:ph type="ctrTitle"/>
          </p:nvPr>
        </p:nvSpPr>
        <p:spPr/>
        <p:txBody>
          <a:bodyPr/>
          <a:lstStyle/>
          <a:p>
            <a:r>
              <a:rPr lang="en-US" sz="3200" dirty="0"/>
              <a:t>Beyond-Use Date Revisions</a:t>
            </a:r>
            <a:endParaRPr lang="en-US" dirty="0"/>
          </a:p>
        </p:txBody>
      </p:sp>
    </p:spTree>
    <p:extLst>
      <p:ext uri="{BB962C8B-B14F-4D97-AF65-F5344CB8AC3E}">
        <p14:creationId xmlns:p14="http://schemas.microsoft.com/office/powerpoint/2010/main" val="2474386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BB460-F998-77D2-0B62-9BA3294955E2}"/>
              </a:ext>
            </a:extLst>
          </p:cNvPr>
          <p:cNvSpPr>
            <a:spLocks noGrp="1"/>
          </p:cNvSpPr>
          <p:nvPr>
            <p:ph type="title"/>
          </p:nvPr>
        </p:nvSpPr>
        <p:spPr/>
        <p:txBody>
          <a:bodyPr/>
          <a:lstStyle/>
          <a:p>
            <a:r>
              <a:rPr lang="en-US" dirty="0"/>
              <a:t>Beyond-Use Date vs. Expiration Date</a:t>
            </a:r>
          </a:p>
        </p:txBody>
      </p:sp>
      <p:sp>
        <p:nvSpPr>
          <p:cNvPr id="3" name="Content Placeholder 2">
            <a:extLst>
              <a:ext uri="{FF2B5EF4-FFF2-40B4-BE49-F238E27FC236}">
                <a16:creationId xmlns:a16="http://schemas.microsoft.com/office/drawing/2014/main" id="{66890E4B-1151-2111-2AE4-214E2C3C3494}"/>
              </a:ext>
            </a:extLst>
          </p:cNvPr>
          <p:cNvSpPr>
            <a:spLocks noGrp="1"/>
          </p:cNvSpPr>
          <p:nvPr>
            <p:ph idx="1"/>
          </p:nvPr>
        </p:nvSpPr>
        <p:spPr/>
        <p:txBody>
          <a:bodyPr>
            <a:normAutofit fontScale="77500" lnSpcReduction="20000"/>
          </a:bodyPr>
          <a:lstStyle/>
          <a:p>
            <a:pPr marL="514350" indent="-457200">
              <a:lnSpc>
                <a:spcPct val="110000"/>
              </a:lnSpc>
              <a:defRPr/>
            </a:pPr>
            <a:r>
              <a:rPr lang="en-US" sz="2800" b="1" u="sng" dirty="0">
                <a:solidFill>
                  <a:schemeClr val="tx2"/>
                </a:solidFill>
              </a:rPr>
              <a:t>Beyond-Use Date:</a:t>
            </a:r>
          </a:p>
          <a:p>
            <a:pPr lvl="1">
              <a:lnSpc>
                <a:spcPct val="110000"/>
              </a:lnSpc>
              <a:defRPr/>
            </a:pPr>
            <a:r>
              <a:rPr lang="en-US" sz="2200" dirty="0">
                <a:solidFill>
                  <a:schemeClr val="tx2"/>
                </a:solidFill>
              </a:rPr>
              <a:t>Definition- Either the date, or hour and date, after which a CSP must not be used. The BUD is determined from the date and time that preparation of the CSP is initiated.</a:t>
            </a:r>
          </a:p>
          <a:p>
            <a:pPr lvl="1">
              <a:lnSpc>
                <a:spcPct val="110000"/>
              </a:lnSpc>
              <a:defRPr/>
            </a:pPr>
            <a:r>
              <a:rPr lang="en-US" sz="2200" dirty="0">
                <a:solidFill>
                  <a:schemeClr val="tx2"/>
                </a:solidFill>
              </a:rPr>
              <a:t>Applicability- Applies to all CSPs</a:t>
            </a:r>
            <a:endParaRPr lang="en-US" sz="2600" dirty="0">
              <a:solidFill>
                <a:schemeClr val="tx2"/>
              </a:solidFill>
            </a:endParaRPr>
          </a:p>
          <a:p>
            <a:pPr indent="-285750">
              <a:lnSpc>
                <a:spcPct val="110000"/>
              </a:lnSpc>
              <a:buFont typeface="Wingdings 3" charset="2"/>
              <a:buChar char=""/>
              <a:defRPr/>
            </a:pPr>
            <a:endParaRPr lang="en-US" sz="3100" dirty="0">
              <a:solidFill>
                <a:schemeClr val="tx2"/>
              </a:solidFill>
            </a:endParaRPr>
          </a:p>
          <a:p>
            <a:pPr marL="514350" indent="-457200">
              <a:lnSpc>
                <a:spcPct val="110000"/>
              </a:lnSpc>
              <a:defRPr/>
            </a:pPr>
            <a:r>
              <a:rPr lang="en-US" sz="2800" b="1" u="sng" dirty="0">
                <a:solidFill>
                  <a:schemeClr val="tx2"/>
                </a:solidFill>
              </a:rPr>
              <a:t>Expiration Date:</a:t>
            </a:r>
          </a:p>
          <a:p>
            <a:pPr lvl="1">
              <a:lnSpc>
                <a:spcPct val="110000"/>
              </a:lnSpc>
              <a:defRPr/>
            </a:pPr>
            <a:r>
              <a:rPr lang="en-US" sz="2200" dirty="0">
                <a:solidFill>
                  <a:schemeClr val="tx2"/>
                </a:solidFill>
              </a:rPr>
              <a:t>Definition- The time during which a product can be expected to maintain expected quality provided it is kept under the specified storage conditions.</a:t>
            </a:r>
          </a:p>
          <a:p>
            <a:pPr lvl="1">
              <a:lnSpc>
                <a:spcPct val="110000"/>
              </a:lnSpc>
              <a:defRPr/>
            </a:pPr>
            <a:r>
              <a:rPr lang="en-US" sz="2200" dirty="0">
                <a:solidFill>
                  <a:schemeClr val="tx2"/>
                </a:solidFill>
              </a:rPr>
              <a:t>Applicability- Applies to all conventionally manufactured products, APIs, and added substances</a:t>
            </a:r>
          </a:p>
          <a:p>
            <a:endParaRPr lang="en-US" dirty="0"/>
          </a:p>
        </p:txBody>
      </p:sp>
      <p:sp>
        <p:nvSpPr>
          <p:cNvPr id="4" name="Slide Number Placeholder 3">
            <a:extLst>
              <a:ext uri="{FF2B5EF4-FFF2-40B4-BE49-F238E27FC236}">
                <a16:creationId xmlns:a16="http://schemas.microsoft.com/office/drawing/2014/main" id="{D3AB3031-8D47-39F2-8435-5B1238927279}"/>
              </a:ext>
            </a:extLst>
          </p:cNvPr>
          <p:cNvSpPr>
            <a:spLocks noGrp="1"/>
          </p:cNvSpPr>
          <p:nvPr>
            <p:ph type="sldNum" sz="quarter" idx="4"/>
          </p:nvPr>
        </p:nvSpPr>
        <p:spPr/>
        <p:txBody>
          <a:bodyPr/>
          <a:lstStyle/>
          <a:p>
            <a:fld id="{002540B9-D82F-44A3-9899-A5422F2D74D5}" type="slidenum">
              <a:rPr lang="en-US" smtClean="0"/>
              <a:t>15</a:t>
            </a:fld>
            <a:endParaRPr lang="en-US"/>
          </a:p>
        </p:txBody>
      </p:sp>
    </p:spTree>
    <p:extLst>
      <p:ext uri="{BB962C8B-B14F-4D97-AF65-F5344CB8AC3E}">
        <p14:creationId xmlns:p14="http://schemas.microsoft.com/office/powerpoint/2010/main" val="3033816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AD67B-2161-97D1-4515-0B10A675418B}"/>
              </a:ext>
            </a:extLst>
          </p:cNvPr>
          <p:cNvSpPr>
            <a:spLocks noGrp="1"/>
          </p:cNvSpPr>
          <p:nvPr>
            <p:ph type="title"/>
          </p:nvPr>
        </p:nvSpPr>
        <p:spPr/>
        <p:txBody>
          <a:bodyPr/>
          <a:lstStyle/>
          <a:p>
            <a:r>
              <a:rPr lang="en-US" sz="2800" dirty="0"/>
              <a:t>Expiration Date</a:t>
            </a:r>
            <a:endParaRPr lang="en-US" dirty="0"/>
          </a:p>
        </p:txBody>
      </p:sp>
      <p:sp>
        <p:nvSpPr>
          <p:cNvPr id="3" name="Content Placeholder 2">
            <a:extLst>
              <a:ext uri="{FF2B5EF4-FFF2-40B4-BE49-F238E27FC236}">
                <a16:creationId xmlns:a16="http://schemas.microsoft.com/office/drawing/2014/main" id="{94AD8E29-4DA4-DAFD-2715-FC0C119DEA8C}"/>
              </a:ext>
            </a:extLst>
          </p:cNvPr>
          <p:cNvSpPr>
            <a:spLocks noGrp="1"/>
          </p:cNvSpPr>
          <p:nvPr>
            <p:ph idx="1"/>
          </p:nvPr>
        </p:nvSpPr>
        <p:spPr>
          <a:xfrm>
            <a:off x="457200" y="1123950"/>
            <a:ext cx="8229600" cy="3733800"/>
          </a:xfrm>
        </p:spPr>
        <p:txBody>
          <a:bodyPr>
            <a:normAutofit fontScale="92500"/>
          </a:bodyPr>
          <a:lstStyle/>
          <a:p>
            <a:pPr marL="400050">
              <a:defRPr/>
            </a:pPr>
            <a:r>
              <a:rPr lang="en-US" dirty="0">
                <a:solidFill>
                  <a:schemeClr val="tx2"/>
                </a:solidFill>
              </a:rPr>
              <a:t>Identifies the final date in which the </a:t>
            </a:r>
            <a:r>
              <a:rPr lang="en-US" u="sng" dirty="0">
                <a:solidFill>
                  <a:schemeClr val="tx2"/>
                </a:solidFill>
              </a:rPr>
              <a:t>manufacturer</a:t>
            </a:r>
            <a:r>
              <a:rPr lang="en-US" dirty="0">
                <a:solidFill>
                  <a:schemeClr val="tx2"/>
                </a:solidFill>
              </a:rPr>
              <a:t> can guarantee the full potency &amp; safety of a medication</a:t>
            </a:r>
          </a:p>
          <a:p>
            <a:pPr marL="400050">
              <a:defRPr/>
            </a:pPr>
            <a:r>
              <a:rPr lang="en-US" dirty="0">
                <a:solidFill>
                  <a:schemeClr val="tx2"/>
                </a:solidFill>
              </a:rPr>
              <a:t>These dates are estimated using stability testing under good manufacturing practices as determined by the FDA:</a:t>
            </a:r>
          </a:p>
          <a:p>
            <a:pPr lvl="1">
              <a:defRPr/>
            </a:pPr>
            <a:r>
              <a:rPr lang="en-US" sz="2000" dirty="0">
                <a:solidFill>
                  <a:schemeClr val="tx2"/>
                </a:solidFill>
              </a:rPr>
              <a:t>Note: storage conditions can affect the stability of the medications</a:t>
            </a:r>
          </a:p>
          <a:p>
            <a:pPr marL="457200" lvl="1" indent="0">
              <a:buNone/>
              <a:defRPr/>
            </a:pPr>
            <a:endParaRPr lang="en-US" sz="1300" dirty="0">
              <a:solidFill>
                <a:schemeClr val="tx2"/>
              </a:solidFill>
            </a:endParaRPr>
          </a:p>
          <a:p>
            <a:pPr>
              <a:defRPr/>
            </a:pPr>
            <a:r>
              <a:rPr lang="en-US" dirty="0">
                <a:solidFill>
                  <a:schemeClr val="tx2"/>
                </a:solidFill>
              </a:rPr>
              <a:t>Applies to all conventionally manufactured products, active pharmaceutical ingredients (APIs), and excipients</a:t>
            </a:r>
          </a:p>
          <a:p>
            <a:pPr marL="0" marR="0" lvl="0" indent="0" algn="l" defTabSz="457200" rtl="0" eaLnBrk="1" fontAlgn="auto" latinLnBrk="0" hangingPunct="1">
              <a:lnSpc>
                <a:spcPct val="100000"/>
              </a:lnSpc>
              <a:spcBef>
                <a:spcPts val="1000"/>
              </a:spcBef>
              <a:spcAft>
                <a:spcPts val="0"/>
              </a:spcAft>
              <a:buClr>
                <a:srgbClr val="F07F09"/>
              </a:buClr>
              <a:buSzPct val="80000"/>
              <a:buNone/>
              <a:tabLst/>
              <a:defRPr/>
            </a:pPr>
            <a:endParaRPr lang="en-US" sz="1300" dirty="0">
              <a:solidFill>
                <a:schemeClr val="tx2"/>
              </a:solidFill>
            </a:endParaRPr>
          </a:p>
          <a:p>
            <a:pPr marL="0" marR="0" lvl="0" indent="0" algn="l" defTabSz="457200" rtl="0" eaLnBrk="1" fontAlgn="auto" latinLnBrk="0" hangingPunct="1">
              <a:lnSpc>
                <a:spcPct val="100000"/>
              </a:lnSpc>
              <a:spcBef>
                <a:spcPts val="1000"/>
              </a:spcBef>
              <a:spcAft>
                <a:spcPts val="0"/>
              </a:spcAft>
              <a:buClr>
                <a:srgbClr val="F07F09"/>
              </a:buClr>
              <a:buSzPct val="80000"/>
              <a:buNone/>
              <a:tabLst/>
              <a:defRPr/>
            </a:pPr>
            <a:endParaRPr lang="en-US" sz="600" dirty="0">
              <a:solidFill>
                <a:schemeClr val="tx2"/>
              </a:solidFill>
            </a:endParaRPr>
          </a:p>
          <a:p>
            <a:pPr marL="0" indent="0" algn="ctr">
              <a:buClr>
                <a:srgbClr val="F07F09"/>
              </a:buClr>
              <a:buNone/>
              <a:defRPr/>
            </a:pPr>
            <a:r>
              <a:rPr lang="en-US" dirty="0">
                <a:solidFill>
                  <a:schemeClr val="tx2"/>
                </a:solidFill>
              </a:rPr>
              <a:t>**BUDs generally </a:t>
            </a:r>
            <a:r>
              <a:rPr lang="en-US" u="sng" dirty="0">
                <a:solidFill>
                  <a:schemeClr val="tx2"/>
                </a:solidFill>
              </a:rPr>
              <a:t>do not</a:t>
            </a:r>
            <a:r>
              <a:rPr lang="en-US" dirty="0">
                <a:solidFill>
                  <a:schemeClr val="tx2"/>
                </a:solidFill>
              </a:rPr>
              <a:t> extend past the expiration date of a drug**</a:t>
            </a:r>
          </a:p>
        </p:txBody>
      </p:sp>
      <p:sp>
        <p:nvSpPr>
          <p:cNvPr id="4" name="Slide Number Placeholder 3">
            <a:extLst>
              <a:ext uri="{FF2B5EF4-FFF2-40B4-BE49-F238E27FC236}">
                <a16:creationId xmlns:a16="http://schemas.microsoft.com/office/drawing/2014/main" id="{DFEF1CFA-EB46-10FC-B3C1-384D82AEA751}"/>
              </a:ext>
            </a:extLst>
          </p:cNvPr>
          <p:cNvSpPr>
            <a:spLocks noGrp="1"/>
          </p:cNvSpPr>
          <p:nvPr>
            <p:ph type="sldNum" sz="quarter" idx="4"/>
          </p:nvPr>
        </p:nvSpPr>
        <p:spPr/>
        <p:txBody>
          <a:bodyPr/>
          <a:lstStyle/>
          <a:p>
            <a:fld id="{002540B9-D82F-44A3-9899-A5422F2D74D5}" type="slidenum">
              <a:rPr lang="en-US" smtClean="0"/>
              <a:t>16</a:t>
            </a:fld>
            <a:endParaRPr lang="en-US"/>
          </a:p>
        </p:txBody>
      </p:sp>
    </p:spTree>
    <p:extLst>
      <p:ext uri="{BB962C8B-B14F-4D97-AF65-F5344CB8AC3E}">
        <p14:creationId xmlns:p14="http://schemas.microsoft.com/office/powerpoint/2010/main" val="3667946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AD67B-2161-97D1-4515-0B10A675418B}"/>
              </a:ext>
            </a:extLst>
          </p:cNvPr>
          <p:cNvSpPr>
            <a:spLocks noGrp="1"/>
          </p:cNvSpPr>
          <p:nvPr>
            <p:ph type="title"/>
          </p:nvPr>
        </p:nvSpPr>
        <p:spPr/>
        <p:txBody>
          <a:bodyPr/>
          <a:lstStyle/>
          <a:p>
            <a:r>
              <a:rPr lang="en-US" sz="2800" dirty="0"/>
              <a:t>Beyond-Use Date Revisions</a:t>
            </a:r>
            <a:endParaRPr lang="en-US" dirty="0"/>
          </a:p>
        </p:txBody>
      </p:sp>
      <p:sp>
        <p:nvSpPr>
          <p:cNvPr id="3" name="Content Placeholder 2">
            <a:extLst>
              <a:ext uri="{FF2B5EF4-FFF2-40B4-BE49-F238E27FC236}">
                <a16:creationId xmlns:a16="http://schemas.microsoft.com/office/drawing/2014/main" id="{94AD8E29-4DA4-DAFD-2715-FC0C119DEA8C}"/>
              </a:ext>
            </a:extLst>
          </p:cNvPr>
          <p:cNvSpPr>
            <a:spLocks noGrp="1"/>
          </p:cNvSpPr>
          <p:nvPr>
            <p:ph idx="1"/>
          </p:nvPr>
        </p:nvSpPr>
        <p:spPr/>
        <p:txBody>
          <a:bodyPr>
            <a:normAutofit fontScale="85000" lnSpcReduction="10000"/>
          </a:bodyPr>
          <a:lstStyle/>
          <a:p>
            <a:pPr marL="400050">
              <a:defRPr/>
            </a:pPr>
            <a:r>
              <a:rPr lang="en-US" sz="2400" dirty="0">
                <a:solidFill>
                  <a:schemeClr val="tx2"/>
                </a:solidFill>
              </a:rPr>
              <a:t>Date or hour/date after which a CSP must not be used (hung), stored, or transported</a:t>
            </a:r>
          </a:p>
          <a:p>
            <a:pPr marL="400050">
              <a:defRPr/>
            </a:pPr>
            <a:r>
              <a:rPr lang="en-US" sz="2400" dirty="0">
                <a:solidFill>
                  <a:schemeClr val="tx2"/>
                </a:solidFill>
              </a:rPr>
              <a:t>Determined from the date/time the preparation was compounded</a:t>
            </a:r>
          </a:p>
          <a:p>
            <a:pPr marL="400050">
              <a:defRPr/>
            </a:pPr>
            <a:r>
              <a:rPr lang="en-US" sz="2400" u="sng" dirty="0">
                <a:solidFill>
                  <a:schemeClr val="tx2"/>
                </a:solidFill>
              </a:rPr>
              <a:t>From start of preparation to start of administration</a:t>
            </a:r>
          </a:p>
          <a:p>
            <a:pPr marL="400050">
              <a:defRPr/>
            </a:pPr>
            <a:r>
              <a:rPr lang="en-US" sz="2400" dirty="0">
                <a:solidFill>
                  <a:schemeClr val="tx2"/>
                </a:solidFill>
              </a:rPr>
              <a:t>BUDs should be conservative to ensure that the drug maintains its required characteristics:</a:t>
            </a:r>
          </a:p>
          <a:p>
            <a:pPr marL="1143000" marR="0" lvl="2" indent="-228600" algn="l" defTabSz="457200" rtl="0" eaLnBrk="1" fontAlgn="auto" latinLnBrk="0" hangingPunct="1">
              <a:lnSpc>
                <a:spcPct val="100000"/>
              </a:lnSpc>
              <a:spcBef>
                <a:spcPts val="1000"/>
              </a:spcBef>
              <a:spcAft>
                <a:spcPts val="0"/>
              </a:spcAft>
              <a:buClr>
                <a:srgbClr val="921E30"/>
              </a:buClr>
              <a:buSzPct val="80000"/>
              <a:buFont typeface="Wingdings 3" charset="2"/>
              <a:buChar char=""/>
              <a:tabLst/>
              <a:defRPr/>
            </a:pPr>
            <a:r>
              <a:rPr kumimoji="0" lang="en-US" sz="2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Chemical and physical properties of the drug and/or its formulation</a:t>
            </a:r>
          </a:p>
          <a:p>
            <a:pPr marL="1143000" marR="0" lvl="2" indent="-228600" algn="l" defTabSz="457200" rtl="0" eaLnBrk="1" fontAlgn="auto" latinLnBrk="0" hangingPunct="1">
              <a:lnSpc>
                <a:spcPct val="100000"/>
              </a:lnSpc>
              <a:spcBef>
                <a:spcPts val="1000"/>
              </a:spcBef>
              <a:spcAft>
                <a:spcPts val="0"/>
              </a:spcAft>
              <a:buClr>
                <a:srgbClr val="921E30"/>
              </a:buClr>
              <a:buSzPct val="80000"/>
              <a:buFont typeface="Wingdings 3" charset="2"/>
              <a:buChar char=""/>
              <a:tabLst/>
              <a:defRPr/>
            </a:pPr>
            <a:r>
              <a:rPr kumimoji="0" lang="en-US" sz="2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Compatibility of the container-closure system with the finished preparation</a:t>
            </a:r>
          </a:p>
          <a:p>
            <a:endParaRPr lang="en-US" dirty="0"/>
          </a:p>
        </p:txBody>
      </p:sp>
      <p:sp>
        <p:nvSpPr>
          <p:cNvPr id="4" name="Slide Number Placeholder 3">
            <a:extLst>
              <a:ext uri="{FF2B5EF4-FFF2-40B4-BE49-F238E27FC236}">
                <a16:creationId xmlns:a16="http://schemas.microsoft.com/office/drawing/2014/main" id="{DFEF1CFA-EB46-10FC-B3C1-384D82AEA751}"/>
              </a:ext>
            </a:extLst>
          </p:cNvPr>
          <p:cNvSpPr>
            <a:spLocks noGrp="1"/>
          </p:cNvSpPr>
          <p:nvPr>
            <p:ph type="sldNum" sz="quarter" idx="4"/>
          </p:nvPr>
        </p:nvSpPr>
        <p:spPr/>
        <p:txBody>
          <a:bodyPr/>
          <a:lstStyle/>
          <a:p>
            <a:fld id="{002540B9-D82F-44A3-9899-A5422F2D74D5}" type="slidenum">
              <a:rPr lang="en-US" smtClean="0"/>
              <a:t>17</a:t>
            </a:fld>
            <a:endParaRPr lang="en-US"/>
          </a:p>
        </p:txBody>
      </p:sp>
    </p:spTree>
    <p:extLst>
      <p:ext uri="{BB962C8B-B14F-4D97-AF65-F5344CB8AC3E}">
        <p14:creationId xmlns:p14="http://schemas.microsoft.com/office/powerpoint/2010/main" val="3808018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AD67B-2161-97D1-4515-0B10A675418B}"/>
              </a:ext>
            </a:extLst>
          </p:cNvPr>
          <p:cNvSpPr>
            <a:spLocks noGrp="1"/>
          </p:cNvSpPr>
          <p:nvPr>
            <p:ph type="title"/>
          </p:nvPr>
        </p:nvSpPr>
        <p:spPr/>
        <p:txBody>
          <a:bodyPr/>
          <a:lstStyle/>
          <a:p>
            <a:r>
              <a:rPr lang="en-US" sz="2800" dirty="0"/>
              <a:t>Beyond-Use Date Revisions</a:t>
            </a:r>
            <a:endParaRPr lang="en-US" dirty="0"/>
          </a:p>
        </p:txBody>
      </p:sp>
      <p:sp>
        <p:nvSpPr>
          <p:cNvPr id="3" name="Content Placeholder 2">
            <a:extLst>
              <a:ext uri="{FF2B5EF4-FFF2-40B4-BE49-F238E27FC236}">
                <a16:creationId xmlns:a16="http://schemas.microsoft.com/office/drawing/2014/main" id="{94AD8E29-4DA4-DAFD-2715-FC0C119DEA8C}"/>
              </a:ext>
            </a:extLst>
          </p:cNvPr>
          <p:cNvSpPr>
            <a:spLocks noGrp="1"/>
          </p:cNvSpPr>
          <p:nvPr>
            <p:ph idx="1"/>
          </p:nvPr>
        </p:nvSpPr>
        <p:spPr/>
        <p:txBody>
          <a:bodyPr>
            <a:normAutofit/>
          </a:bodyPr>
          <a:lstStyle/>
          <a:p>
            <a:pPr defTabSz="457200">
              <a:spcBef>
                <a:spcPts val="1000"/>
              </a:spcBef>
              <a:buClr>
                <a:schemeClr val="accent1"/>
              </a:buClr>
              <a:buSzPct val="100000"/>
              <a:defRPr/>
            </a:pPr>
            <a:r>
              <a:rPr kumimoji="0" lang="en-US" sz="24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Factors </a:t>
            </a:r>
            <a:r>
              <a:rPr lang="en-US" sz="2400" dirty="0">
                <a:solidFill>
                  <a:schemeClr val="tx2"/>
                </a:solidFill>
                <a:latin typeface="+mn-lt"/>
              </a:rPr>
              <a:t>that influence how a BUD is set: </a:t>
            </a:r>
          </a:p>
          <a:p>
            <a:pPr lvl="1"/>
            <a:r>
              <a:rPr lang="en-US" sz="2000" dirty="0">
                <a:solidFill>
                  <a:schemeClr val="tx2"/>
                </a:solidFill>
                <a:latin typeface="+mn-lt"/>
              </a:rPr>
              <a:t>Environment in which the CSP is prepared</a:t>
            </a:r>
          </a:p>
          <a:p>
            <a:pPr lvl="1"/>
            <a:r>
              <a:rPr lang="en-US" sz="2000" dirty="0">
                <a:solidFill>
                  <a:schemeClr val="tx2"/>
                </a:solidFill>
                <a:latin typeface="+mn-lt"/>
              </a:rPr>
              <a:t>Aseptic preparation and sterilization method</a:t>
            </a:r>
          </a:p>
          <a:p>
            <a:pPr lvl="1"/>
            <a:r>
              <a:rPr lang="en-US" sz="2000" dirty="0">
                <a:solidFill>
                  <a:schemeClr val="tx2"/>
                </a:solidFill>
                <a:latin typeface="+mn-lt"/>
              </a:rPr>
              <a:t>Components and starting ingredients (i.e. sterile or nonsterile)</a:t>
            </a:r>
          </a:p>
          <a:p>
            <a:pPr lvl="1"/>
            <a:r>
              <a:rPr lang="en-US" sz="2000" dirty="0">
                <a:solidFill>
                  <a:schemeClr val="tx2"/>
                </a:solidFill>
                <a:latin typeface="+mn-lt"/>
              </a:rPr>
              <a:t>Whether or not sterility testing is performed</a:t>
            </a:r>
          </a:p>
          <a:p>
            <a:pPr lvl="1"/>
            <a:r>
              <a:rPr lang="en-US" sz="2000" dirty="0">
                <a:solidFill>
                  <a:schemeClr val="tx2"/>
                </a:solidFill>
                <a:latin typeface="+mn-lt"/>
              </a:rPr>
              <a:t>Storage conditions</a:t>
            </a:r>
          </a:p>
          <a:p>
            <a:endParaRPr lang="en-US" dirty="0"/>
          </a:p>
        </p:txBody>
      </p:sp>
      <p:sp>
        <p:nvSpPr>
          <p:cNvPr id="4" name="Slide Number Placeholder 3">
            <a:extLst>
              <a:ext uri="{FF2B5EF4-FFF2-40B4-BE49-F238E27FC236}">
                <a16:creationId xmlns:a16="http://schemas.microsoft.com/office/drawing/2014/main" id="{DFEF1CFA-EB46-10FC-B3C1-384D82AEA751}"/>
              </a:ext>
            </a:extLst>
          </p:cNvPr>
          <p:cNvSpPr>
            <a:spLocks noGrp="1"/>
          </p:cNvSpPr>
          <p:nvPr>
            <p:ph type="sldNum" sz="quarter" idx="4"/>
          </p:nvPr>
        </p:nvSpPr>
        <p:spPr/>
        <p:txBody>
          <a:bodyPr/>
          <a:lstStyle/>
          <a:p>
            <a:fld id="{002540B9-D82F-44A3-9899-A5422F2D74D5}" type="slidenum">
              <a:rPr lang="en-US" smtClean="0"/>
              <a:t>18</a:t>
            </a:fld>
            <a:endParaRPr lang="en-US"/>
          </a:p>
        </p:txBody>
      </p:sp>
    </p:spTree>
    <p:extLst>
      <p:ext uri="{BB962C8B-B14F-4D97-AF65-F5344CB8AC3E}">
        <p14:creationId xmlns:p14="http://schemas.microsoft.com/office/powerpoint/2010/main" val="3524430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AD67B-2161-97D1-4515-0B10A675418B}"/>
              </a:ext>
            </a:extLst>
          </p:cNvPr>
          <p:cNvSpPr>
            <a:spLocks noGrp="1"/>
          </p:cNvSpPr>
          <p:nvPr>
            <p:ph type="title"/>
          </p:nvPr>
        </p:nvSpPr>
        <p:spPr/>
        <p:txBody>
          <a:bodyPr/>
          <a:lstStyle/>
          <a:p>
            <a:r>
              <a:rPr lang="en-US" sz="2800" dirty="0"/>
              <a:t>Beyond-Use Date Revisions</a:t>
            </a:r>
            <a:endParaRPr lang="en-US" dirty="0"/>
          </a:p>
        </p:txBody>
      </p:sp>
      <p:sp>
        <p:nvSpPr>
          <p:cNvPr id="3" name="Content Placeholder 2">
            <a:extLst>
              <a:ext uri="{FF2B5EF4-FFF2-40B4-BE49-F238E27FC236}">
                <a16:creationId xmlns:a16="http://schemas.microsoft.com/office/drawing/2014/main" id="{94AD8E29-4DA4-DAFD-2715-FC0C119DEA8C}"/>
              </a:ext>
            </a:extLst>
          </p:cNvPr>
          <p:cNvSpPr>
            <a:spLocks noGrp="1"/>
          </p:cNvSpPr>
          <p:nvPr>
            <p:ph idx="1"/>
          </p:nvPr>
        </p:nvSpPr>
        <p:spPr/>
        <p:txBody>
          <a:bodyPr>
            <a:normAutofit/>
          </a:bodyPr>
          <a:lstStyle/>
          <a:p>
            <a:pPr marL="514350" indent="-457200">
              <a:defRPr/>
            </a:pPr>
            <a:r>
              <a:rPr lang="en-US" sz="2600" dirty="0">
                <a:solidFill>
                  <a:schemeClr val="tx2"/>
                </a:solidFill>
              </a:rPr>
              <a:t>Immediate-Use:</a:t>
            </a:r>
          </a:p>
          <a:p>
            <a:pPr lvl="1">
              <a:defRPr/>
            </a:pPr>
            <a:r>
              <a:rPr lang="en-US" sz="2200" dirty="0">
                <a:solidFill>
                  <a:schemeClr val="tx2"/>
                </a:solidFill>
              </a:rPr>
              <a:t>2008</a:t>
            </a:r>
          </a:p>
          <a:p>
            <a:pPr lvl="2">
              <a:buFont typeface="Arial" panose="020B0604020202020204" pitchFamily="34" charset="0"/>
              <a:buChar char="•"/>
              <a:defRPr/>
            </a:pPr>
            <a:r>
              <a:rPr lang="en-US" dirty="0">
                <a:solidFill>
                  <a:schemeClr val="tx2"/>
                </a:solidFill>
              </a:rPr>
              <a:t>1 hour from start of compounding </a:t>
            </a:r>
          </a:p>
          <a:p>
            <a:pPr lvl="1">
              <a:defRPr/>
            </a:pPr>
            <a:r>
              <a:rPr lang="en-US" sz="2200" dirty="0">
                <a:solidFill>
                  <a:schemeClr val="tx2"/>
                </a:solidFill>
              </a:rPr>
              <a:t>Revisions</a:t>
            </a:r>
          </a:p>
          <a:p>
            <a:pPr lvl="2">
              <a:buFont typeface="Arial" panose="020B0604020202020204" pitchFamily="34" charset="0"/>
              <a:buChar char="•"/>
              <a:defRPr/>
            </a:pPr>
            <a:r>
              <a:rPr lang="en-US" dirty="0">
                <a:solidFill>
                  <a:schemeClr val="tx2"/>
                </a:solidFill>
              </a:rPr>
              <a:t>4 hours from start of compounding</a:t>
            </a:r>
          </a:p>
          <a:p>
            <a:pPr lvl="2">
              <a:buFont typeface="Arial" panose="020B0604020202020204" pitchFamily="34" charset="0"/>
              <a:buChar char="•"/>
              <a:defRPr/>
            </a:pPr>
            <a:r>
              <a:rPr lang="en-US" dirty="0">
                <a:solidFill>
                  <a:schemeClr val="tx2"/>
                </a:solidFill>
              </a:rPr>
              <a:t>Must be 3 or fewer ingredients (including diluent)</a:t>
            </a:r>
          </a:p>
          <a:p>
            <a:endParaRPr lang="en-US" dirty="0"/>
          </a:p>
        </p:txBody>
      </p:sp>
      <p:sp>
        <p:nvSpPr>
          <p:cNvPr id="4" name="Slide Number Placeholder 3">
            <a:extLst>
              <a:ext uri="{FF2B5EF4-FFF2-40B4-BE49-F238E27FC236}">
                <a16:creationId xmlns:a16="http://schemas.microsoft.com/office/drawing/2014/main" id="{DFEF1CFA-EB46-10FC-B3C1-384D82AEA751}"/>
              </a:ext>
            </a:extLst>
          </p:cNvPr>
          <p:cNvSpPr>
            <a:spLocks noGrp="1"/>
          </p:cNvSpPr>
          <p:nvPr>
            <p:ph type="sldNum" sz="quarter" idx="4"/>
          </p:nvPr>
        </p:nvSpPr>
        <p:spPr/>
        <p:txBody>
          <a:bodyPr/>
          <a:lstStyle/>
          <a:p>
            <a:fld id="{002540B9-D82F-44A3-9899-A5422F2D74D5}" type="slidenum">
              <a:rPr lang="en-US" smtClean="0"/>
              <a:t>19</a:t>
            </a:fld>
            <a:endParaRPr lang="en-US"/>
          </a:p>
        </p:txBody>
      </p:sp>
    </p:spTree>
    <p:extLst>
      <p:ext uri="{BB962C8B-B14F-4D97-AF65-F5344CB8AC3E}">
        <p14:creationId xmlns:p14="http://schemas.microsoft.com/office/powerpoint/2010/main" val="4135716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AD67B-2161-97D1-4515-0B10A675418B}"/>
              </a:ext>
            </a:extLst>
          </p:cNvPr>
          <p:cNvSpPr>
            <a:spLocks noGrp="1"/>
          </p:cNvSpPr>
          <p:nvPr>
            <p:ph type="title"/>
          </p:nvPr>
        </p:nvSpPr>
        <p:spPr/>
        <p:txBody>
          <a:bodyPr/>
          <a:lstStyle/>
          <a:p>
            <a:r>
              <a:rPr lang="en-US" sz="2800" dirty="0"/>
              <a:t>Beyond-Use Date Revisions</a:t>
            </a:r>
            <a:endParaRPr lang="en-US" dirty="0"/>
          </a:p>
        </p:txBody>
      </p:sp>
      <p:sp>
        <p:nvSpPr>
          <p:cNvPr id="3" name="Content Placeholder 2">
            <a:extLst>
              <a:ext uri="{FF2B5EF4-FFF2-40B4-BE49-F238E27FC236}">
                <a16:creationId xmlns:a16="http://schemas.microsoft.com/office/drawing/2014/main" id="{94AD8E29-4DA4-DAFD-2715-FC0C119DEA8C}"/>
              </a:ext>
            </a:extLst>
          </p:cNvPr>
          <p:cNvSpPr>
            <a:spLocks noGrp="1"/>
          </p:cNvSpPr>
          <p:nvPr>
            <p:ph idx="1"/>
          </p:nvPr>
        </p:nvSpPr>
        <p:spPr/>
        <p:txBody>
          <a:bodyPr>
            <a:normAutofit fontScale="85000" lnSpcReduction="20000"/>
          </a:bodyPr>
          <a:lstStyle/>
          <a:p>
            <a:pPr marL="400050">
              <a:defRPr/>
            </a:pPr>
            <a:r>
              <a:rPr lang="en-US" sz="2400" dirty="0">
                <a:solidFill>
                  <a:schemeClr val="tx2"/>
                </a:solidFill>
              </a:rPr>
              <a:t>Low-Risk in a Segregated Compounding Area</a:t>
            </a:r>
          </a:p>
          <a:p>
            <a:pPr lvl="1">
              <a:defRPr/>
            </a:pPr>
            <a:r>
              <a:rPr lang="en-US" sz="2000" dirty="0">
                <a:solidFill>
                  <a:schemeClr val="tx2"/>
                </a:solidFill>
              </a:rPr>
              <a:t>12 hours at CRT</a:t>
            </a:r>
          </a:p>
          <a:p>
            <a:pPr marL="400050">
              <a:defRPr/>
            </a:pPr>
            <a:r>
              <a:rPr lang="en-US" sz="2400" dirty="0">
                <a:solidFill>
                  <a:schemeClr val="tx2"/>
                </a:solidFill>
              </a:rPr>
              <a:t>Low-Risk</a:t>
            </a:r>
          </a:p>
          <a:p>
            <a:pPr lvl="1">
              <a:defRPr/>
            </a:pPr>
            <a:r>
              <a:rPr lang="en-US" sz="2000" dirty="0">
                <a:solidFill>
                  <a:schemeClr val="tx2"/>
                </a:solidFill>
              </a:rPr>
              <a:t>48 hours at CRT</a:t>
            </a:r>
          </a:p>
          <a:p>
            <a:pPr lvl="1">
              <a:defRPr/>
            </a:pPr>
            <a:r>
              <a:rPr lang="en-US" sz="2000" dirty="0">
                <a:solidFill>
                  <a:schemeClr val="tx2"/>
                </a:solidFill>
              </a:rPr>
              <a:t>14 days in refrigerator</a:t>
            </a:r>
          </a:p>
          <a:p>
            <a:pPr marL="400050">
              <a:defRPr/>
            </a:pPr>
            <a:r>
              <a:rPr lang="en-US" sz="2400" dirty="0">
                <a:solidFill>
                  <a:schemeClr val="tx2"/>
                </a:solidFill>
              </a:rPr>
              <a:t>Medium-Risk</a:t>
            </a:r>
          </a:p>
          <a:p>
            <a:pPr lvl="1">
              <a:defRPr/>
            </a:pPr>
            <a:r>
              <a:rPr lang="en-US" sz="2000" dirty="0">
                <a:solidFill>
                  <a:schemeClr val="tx2"/>
                </a:solidFill>
              </a:rPr>
              <a:t>30 hours at CRT</a:t>
            </a:r>
          </a:p>
          <a:p>
            <a:pPr lvl="1">
              <a:defRPr/>
            </a:pPr>
            <a:r>
              <a:rPr lang="en-US" sz="2000" dirty="0">
                <a:solidFill>
                  <a:schemeClr val="tx2"/>
                </a:solidFill>
              </a:rPr>
              <a:t>9 days in refrigerator </a:t>
            </a:r>
          </a:p>
          <a:p>
            <a:pPr marL="400050">
              <a:defRPr/>
            </a:pPr>
            <a:r>
              <a:rPr lang="en-US" sz="2400" dirty="0">
                <a:solidFill>
                  <a:schemeClr val="tx2"/>
                </a:solidFill>
              </a:rPr>
              <a:t>High-Risk</a:t>
            </a:r>
          </a:p>
          <a:p>
            <a:pPr lvl="1">
              <a:defRPr/>
            </a:pPr>
            <a:r>
              <a:rPr lang="en-US" sz="2000" dirty="0">
                <a:solidFill>
                  <a:schemeClr val="tx2"/>
                </a:solidFill>
              </a:rPr>
              <a:t>24 hours at CRT</a:t>
            </a:r>
          </a:p>
          <a:p>
            <a:pPr lvl="1">
              <a:defRPr/>
            </a:pPr>
            <a:r>
              <a:rPr lang="en-US" sz="2000" dirty="0">
                <a:solidFill>
                  <a:schemeClr val="tx2"/>
                </a:solidFill>
              </a:rPr>
              <a:t>3 days in refrigerator</a:t>
            </a:r>
          </a:p>
          <a:p>
            <a:endParaRPr lang="en-US" dirty="0"/>
          </a:p>
        </p:txBody>
      </p:sp>
      <p:sp>
        <p:nvSpPr>
          <p:cNvPr id="4" name="Slide Number Placeholder 3">
            <a:extLst>
              <a:ext uri="{FF2B5EF4-FFF2-40B4-BE49-F238E27FC236}">
                <a16:creationId xmlns:a16="http://schemas.microsoft.com/office/drawing/2014/main" id="{DFEF1CFA-EB46-10FC-B3C1-384D82AEA751}"/>
              </a:ext>
            </a:extLst>
          </p:cNvPr>
          <p:cNvSpPr>
            <a:spLocks noGrp="1"/>
          </p:cNvSpPr>
          <p:nvPr>
            <p:ph type="sldNum" sz="quarter" idx="4"/>
          </p:nvPr>
        </p:nvSpPr>
        <p:spPr/>
        <p:txBody>
          <a:bodyPr/>
          <a:lstStyle/>
          <a:p>
            <a:fld id="{002540B9-D82F-44A3-9899-A5422F2D74D5}" type="slidenum">
              <a:rPr lang="en-US" smtClean="0"/>
              <a:t>20</a:t>
            </a:fld>
            <a:endParaRPr lang="en-US"/>
          </a:p>
        </p:txBody>
      </p:sp>
      <p:sp>
        <p:nvSpPr>
          <p:cNvPr id="5" name="Multiplication Sign 4">
            <a:extLst>
              <a:ext uri="{FF2B5EF4-FFF2-40B4-BE49-F238E27FC236}">
                <a16:creationId xmlns:a16="http://schemas.microsoft.com/office/drawing/2014/main" id="{01323F4A-1860-ED03-48AF-9794E1526120}"/>
              </a:ext>
            </a:extLst>
          </p:cNvPr>
          <p:cNvSpPr/>
          <p:nvPr/>
        </p:nvSpPr>
        <p:spPr>
          <a:xfrm>
            <a:off x="61860" y="-857250"/>
            <a:ext cx="8630195" cy="6662058"/>
          </a:xfrm>
          <a:prstGeom prst="mathMultiply">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2823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399AB-B54E-C063-E5F6-4565810CEBB9}"/>
              </a:ext>
            </a:extLst>
          </p:cNvPr>
          <p:cNvSpPr>
            <a:spLocks noGrp="1"/>
          </p:cNvSpPr>
          <p:nvPr>
            <p:ph type="title"/>
          </p:nvPr>
        </p:nvSpPr>
        <p:spPr/>
        <p:txBody>
          <a:bodyPr/>
          <a:lstStyle/>
          <a:p>
            <a:r>
              <a:rPr lang="en-US" sz="2800" dirty="0"/>
              <a:t>Beyond-Use Date Revisions</a:t>
            </a:r>
            <a:endParaRPr lang="en-US" dirty="0"/>
          </a:p>
        </p:txBody>
      </p:sp>
      <p:sp>
        <p:nvSpPr>
          <p:cNvPr id="3" name="Content Placeholder 2">
            <a:extLst>
              <a:ext uri="{FF2B5EF4-FFF2-40B4-BE49-F238E27FC236}">
                <a16:creationId xmlns:a16="http://schemas.microsoft.com/office/drawing/2014/main" id="{C3F8D371-63C8-960E-8A9C-ACC6F923AD16}"/>
              </a:ext>
            </a:extLst>
          </p:cNvPr>
          <p:cNvSpPr>
            <a:spLocks noGrp="1"/>
          </p:cNvSpPr>
          <p:nvPr>
            <p:ph idx="1"/>
          </p:nvPr>
        </p:nvSpPr>
        <p:spPr/>
        <p:txBody>
          <a:bodyPr/>
          <a:lstStyle/>
          <a:p>
            <a:pPr marL="400050">
              <a:defRPr/>
            </a:pPr>
            <a:r>
              <a:rPr lang="en-US" sz="2400" b="1" dirty="0">
                <a:solidFill>
                  <a:schemeClr val="tx2"/>
                </a:solidFill>
              </a:rPr>
              <a:t>Category 1</a:t>
            </a:r>
          </a:p>
          <a:p>
            <a:pPr lvl="1">
              <a:defRPr/>
            </a:pPr>
            <a:r>
              <a:rPr lang="en-US" sz="2200" dirty="0">
                <a:solidFill>
                  <a:schemeClr val="tx2"/>
                </a:solidFill>
              </a:rPr>
              <a:t>12 hours at Controlled Room Temperature</a:t>
            </a:r>
          </a:p>
          <a:p>
            <a:pPr lvl="1">
              <a:defRPr/>
            </a:pPr>
            <a:r>
              <a:rPr lang="en-US" sz="2200" dirty="0">
                <a:solidFill>
                  <a:schemeClr val="tx2"/>
                </a:solidFill>
              </a:rPr>
              <a:t>24 hours in refrigerator</a:t>
            </a:r>
          </a:p>
          <a:p>
            <a:pPr lvl="1">
              <a:defRPr/>
            </a:pPr>
            <a:r>
              <a:rPr lang="en-US" sz="2200" dirty="0">
                <a:solidFill>
                  <a:schemeClr val="tx2"/>
                </a:solidFill>
              </a:rPr>
              <a:t>No freezer allowed </a:t>
            </a:r>
            <a:endParaRPr lang="en-US" sz="1800" dirty="0">
              <a:solidFill>
                <a:schemeClr val="tx2"/>
              </a:solidFill>
            </a:endParaRPr>
          </a:p>
          <a:p>
            <a:endParaRPr lang="en-US" dirty="0"/>
          </a:p>
        </p:txBody>
      </p:sp>
      <p:sp>
        <p:nvSpPr>
          <p:cNvPr id="4" name="Slide Number Placeholder 3">
            <a:extLst>
              <a:ext uri="{FF2B5EF4-FFF2-40B4-BE49-F238E27FC236}">
                <a16:creationId xmlns:a16="http://schemas.microsoft.com/office/drawing/2014/main" id="{FE6D1F61-584D-B196-B5BF-8B2B290FDD16}"/>
              </a:ext>
            </a:extLst>
          </p:cNvPr>
          <p:cNvSpPr>
            <a:spLocks noGrp="1"/>
          </p:cNvSpPr>
          <p:nvPr>
            <p:ph type="sldNum" sz="quarter" idx="4"/>
          </p:nvPr>
        </p:nvSpPr>
        <p:spPr/>
        <p:txBody>
          <a:bodyPr/>
          <a:lstStyle/>
          <a:p>
            <a:fld id="{002540B9-D82F-44A3-9899-A5422F2D74D5}" type="slidenum">
              <a:rPr lang="en-US" smtClean="0"/>
              <a:t>21</a:t>
            </a:fld>
            <a:endParaRPr lang="en-US"/>
          </a:p>
        </p:txBody>
      </p:sp>
    </p:spTree>
    <p:extLst>
      <p:ext uri="{BB962C8B-B14F-4D97-AF65-F5344CB8AC3E}">
        <p14:creationId xmlns:p14="http://schemas.microsoft.com/office/powerpoint/2010/main" val="2139777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399AB-B54E-C063-E5F6-4565810CEBB9}"/>
              </a:ext>
            </a:extLst>
          </p:cNvPr>
          <p:cNvSpPr>
            <a:spLocks noGrp="1"/>
          </p:cNvSpPr>
          <p:nvPr>
            <p:ph type="title"/>
          </p:nvPr>
        </p:nvSpPr>
        <p:spPr/>
        <p:txBody>
          <a:bodyPr/>
          <a:lstStyle/>
          <a:p>
            <a:r>
              <a:rPr lang="en-US" sz="2800" dirty="0"/>
              <a:t>Beyond-Use Date Revisions</a:t>
            </a:r>
            <a:endParaRPr lang="en-US" dirty="0"/>
          </a:p>
        </p:txBody>
      </p:sp>
      <p:sp>
        <p:nvSpPr>
          <p:cNvPr id="3" name="Content Placeholder 2">
            <a:extLst>
              <a:ext uri="{FF2B5EF4-FFF2-40B4-BE49-F238E27FC236}">
                <a16:creationId xmlns:a16="http://schemas.microsoft.com/office/drawing/2014/main" id="{C3F8D371-63C8-960E-8A9C-ACC6F923AD16}"/>
              </a:ext>
            </a:extLst>
          </p:cNvPr>
          <p:cNvSpPr>
            <a:spLocks noGrp="1"/>
          </p:cNvSpPr>
          <p:nvPr>
            <p:ph idx="1"/>
          </p:nvPr>
        </p:nvSpPr>
        <p:spPr/>
        <p:txBody>
          <a:bodyPr/>
          <a:lstStyle/>
          <a:p>
            <a:pPr marL="400050">
              <a:defRPr/>
            </a:pPr>
            <a:r>
              <a:rPr lang="en-US" sz="2400" b="1" dirty="0">
                <a:solidFill>
                  <a:schemeClr val="tx2"/>
                </a:solidFill>
              </a:rPr>
              <a:t>Category 2</a:t>
            </a:r>
          </a:p>
          <a:p>
            <a:pPr lvl="1">
              <a:defRPr/>
            </a:pPr>
            <a:r>
              <a:rPr lang="en-US" sz="1800" dirty="0">
                <a:solidFill>
                  <a:schemeClr val="tx2"/>
                </a:solidFill>
              </a:rPr>
              <a:t>Complex categories involving:</a:t>
            </a:r>
          </a:p>
          <a:p>
            <a:pPr lvl="2">
              <a:buFont typeface="Arial" panose="020B0604020202020204" pitchFamily="34" charset="0"/>
              <a:buChar char="•"/>
              <a:defRPr/>
            </a:pPr>
            <a:r>
              <a:rPr lang="en-US" sz="1400" dirty="0">
                <a:solidFill>
                  <a:schemeClr val="tx2"/>
                </a:solidFill>
              </a:rPr>
              <a:t>With or without sterile ingredients</a:t>
            </a:r>
          </a:p>
          <a:p>
            <a:pPr lvl="2">
              <a:buFont typeface="Arial" panose="020B0604020202020204" pitchFamily="34" charset="0"/>
              <a:buChar char="•"/>
              <a:defRPr/>
            </a:pPr>
            <a:r>
              <a:rPr lang="en-US" sz="1400" dirty="0">
                <a:solidFill>
                  <a:schemeClr val="tx2"/>
                </a:solidFill>
              </a:rPr>
              <a:t>Non-Sterile ingredients: with or without testing</a:t>
            </a:r>
          </a:p>
          <a:p>
            <a:pPr lvl="2">
              <a:buFont typeface="Arial" panose="020B0604020202020204" pitchFamily="34" charset="0"/>
              <a:buChar char="•"/>
              <a:defRPr/>
            </a:pPr>
            <a:r>
              <a:rPr lang="en-US" sz="1400" dirty="0">
                <a:solidFill>
                  <a:schemeClr val="tx2"/>
                </a:solidFill>
              </a:rPr>
              <a:t>Aseptic technique</a:t>
            </a:r>
          </a:p>
          <a:p>
            <a:pPr lvl="2">
              <a:buFont typeface="Arial" panose="020B0604020202020204" pitchFamily="34" charset="0"/>
              <a:buChar char="•"/>
              <a:defRPr/>
            </a:pPr>
            <a:r>
              <a:rPr lang="en-US" sz="1400" dirty="0">
                <a:solidFill>
                  <a:schemeClr val="tx2"/>
                </a:solidFill>
              </a:rPr>
              <a:t>With or without terminal sterilization  </a:t>
            </a:r>
          </a:p>
          <a:p>
            <a:pPr lvl="1">
              <a:defRPr/>
            </a:pPr>
            <a:r>
              <a:rPr lang="en-US" sz="1600" u="sng" dirty="0">
                <a:solidFill>
                  <a:schemeClr val="tx2"/>
                </a:solidFill>
              </a:rPr>
              <a:t>Most common: aseptic technique, no sterility testing (of products), only sterile ingredients</a:t>
            </a:r>
            <a:endParaRPr lang="en-US" sz="1600" dirty="0">
              <a:solidFill>
                <a:schemeClr val="tx2"/>
              </a:solidFill>
            </a:endParaRPr>
          </a:p>
          <a:p>
            <a:endParaRPr lang="en-US" dirty="0"/>
          </a:p>
        </p:txBody>
      </p:sp>
      <p:sp>
        <p:nvSpPr>
          <p:cNvPr id="4" name="Slide Number Placeholder 3">
            <a:extLst>
              <a:ext uri="{FF2B5EF4-FFF2-40B4-BE49-F238E27FC236}">
                <a16:creationId xmlns:a16="http://schemas.microsoft.com/office/drawing/2014/main" id="{FE6D1F61-584D-B196-B5BF-8B2B290FDD16}"/>
              </a:ext>
            </a:extLst>
          </p:cNvPr>
          <p:cNvSpPr>
            <a:spLocks noGrp="1"/>
          </p:cNvSpPr>
          <p:nvPr>
            <p:ph type="sldNum" sz="quarter" idx="4"/>
          </p:nvPr>
        </p:nvSpPr>
        <p:spPr/>
        <p:txBody>
          <a:bodyPr/>
          <a:lstStyle/>
          <a:p>
            <a:fld id="{002540B9-D82F-44A3-9899-A5422F2D74D5}" type="slidenum">
              <a:rPr lang="en-US" smtClean="0"/>
              <a:t>22</a:t>
            </a:fld>
            <a:endParaRPr lang="en-US"/>
          </a:p>
        </p:txBody>
      </p:sp>
    </p:spTree>
    <p:extLst>
      <p:ext uri="{BB962C8B-B14F-4D97-AF65-F5344CB8AC3E}">
        <p14:creationId xmlns:p14="http://schemas.microsoft.com/office/powerpoint/2010/main" val="3967430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399AB-B54E-C063-E5F6-4565810CEBB9}"/>
              </a:ext>
            </a:extLst>
          </p:cNvPr>
          <p:cNvSpPr>
            <a:spLocks noGrp="1"/>
          </p:cNvSpPr>
          <p:nvPr>
            <p:ph type="title"/>
          </p:nvPr>
        </p:nvSpPr>
        <p:spPr/>
        <p:txBody>
          <a:bodyPr/>
          <a:lstStyle/>
          <a:p>
            <a:r>
              <a:rPr lang="en-US" sz="2800" dirty="0"/>
              <a:t>Beyond-Use Date Revisions</a:t>
            </a:r>
            <a:endParaRPr lang="en-US" dirty="0"/>
          </a:p>
        </p:txBody>
      </p:sp>
      <p:sp>
        <p:nvSpPr>
          <p:cNvPr id="3" name="Content Placeholder 2">
            <a:extLst>
              <a:ext uri="{FF2B5EF4-FFF2-40B4-BE49-F238E27FC236}">
                <a16:creationId xmlns:a16="http://schemas.microsoft.com/office/drawing/2014/main" id="{C3F8D371-63C8-960E-8A9C-ACC6F923AD16}"/>
              </a:ext>
            </a:extLst>
          </p:cNvPr>
          <p:cNvSpPr>
            <a:spLocks noGrp="1"/>
          </p:cNvSpPr>
          <p:nvPr>
            <p:ph idx="1"/>
          </p:nvPr>
        </p:nvSpPr>
        <p:spPr/>
        <p:txBody>
          <a:bodyPr/>
          <a:lstStyle/>
          <a:p>
            <a:pPr marL="400050">
              <a:defRPr/>
            </a:pPr>
            <a:r>
              <a:rPr lang="en-US" sz="2400" b="1" dirty="0">
                <a:solidFill>
                  <a:schemeClr val="tx2"/>
                </a:solidFill>
              </a:rPr>
              <a:t>Category 2</a:t>
            </a:r>
          </a:p>
          <a:p>
            <a:pPr lvl="1">
              <a:defRPr/>
            </a:pPr>
            <a:r>
              <a:rPr lang="en-US" sz="1800" dirty="0">
                <a:solidFill>
                  <a:schemeClr val="tx2"/>
                </a:solidFill>
              </a:rPr>
              <a:t>Complex categories involving:</a:t>
            </a:r>
          </a:p>
          <a:p>
            <a:pPr lvl="2">
              <a:buFont typeface="Arial" panose="020B0604020202020204" pitchFamily="34" charset="0"/>
              <a:buChar char="•"/>
              <a:defRPr/>
            </a:pPr>
            <a:r>
              <a:rPr lang="en-US" sz="1400" dirty="0">
                <a:solidFill>
                  <a:schemeClr val="tx2"/>
                </a:solidFill>
              </a:rPr>
              <a:t>With or without sterile ingredients</a:t>
            </a:r>
          </a:p>
          <a:p>
            <a:pPr lvl="2">
              <a:buFont typeface="Arial" panose="020B0604020202020204" pitchFamily="34" charset="0"/>
              <a:buChar char="•"/>
              <a:defRPr/>
            </a:pPr>
            <a:r>
              <a:rPr lang="en-US" sz="1400" dirty="0">
                <a:solidFill>
                  <a:schemeClr val="tx2"/>
                </a:solidFill>
              </a:rPr>
              <a:t>Non-Sterile ingredients: with or without testing</a:t>
            </a:r>
          </a:p>
          <a:p>
            <a:pPr lvl="2">
              <a:buFont typeface="Arial" panose="020B0604020202020204" pitchFamily="34" charset="0"/>
              <a:buChar char="•"/>
              <a:defRPr/>
            </a:pPr>
            <a:r>
              <a:rPr lang="en-US" sz="1400" dirty="0">
                <a:solidFill>
                  <a:schemeClr val="tx2"/>
                </a:solidFill>
              </a:rPr>
              <a:t>Aseptic technique</a:t>
            </a:r>
          </a:p>
          <a:p>
            <a:pPr lvl="2">
              <a:buFont typeface="Arial" panose="020B0604020202020204" pitchFamily="34" charset="0"/>
              <a:buChar char="•"/>
              <a:defRPr/>
            </a:pPr>
            <a:r>
              <a:rPr lang="en-US" sz="1400" dirty="0">
                <a:solidFill>
                  <a:schemeClr val="tx2"/>
                </a:solidFill>
              </a:rPr>
              <a:t>With or without terminal sterilization  </a:t>
            </a:r>
          </a:p>
          <a:p>
            <a:pPr lvl="1">
              <a:defRPr/>
            </a:pPr>
            <a:r>
              <a:rPr lang="en-US" sz="1600" u="sng" dirty="0">
                <a:solidFill>
                  <a:schemeClr val="tx2"/>
                </a:solidFill>
              </a:rPr>
              <a:t>Most common: aseptic technique, no sterility testing (of products), only sterile ingredients</a:t>
            </a:r>
          </a:p>
          <a:p>
            <a:pPr lvl="2">
              <a:buFont typeface="Arial" panose="020B0604020202020204" pitchFamily="34" charset="0"/>
              <a:buChar char="•"/>
              <a:defRPr/>
            </a:pPr>
            <a:r>
              <a:rPr lang="en-US" sz="1400" dirty="0">
                <a:solidFill>
                  <a:schemeClr val="tx2"/>
                </a:solidFill>
              </a:rPr>
              <a:t>4 days at CRT</a:t>
            </a:r>
          </a:p>
          <a:p>
            <a:pPr lvl="2">
              <a:buFont typeface="Arial" panose="020B0604020202020204" pitchFamily="34" charset="0"/>
              <a:buChar char="•"/>
              <a:defRPr/>
            </a:pPr>
            <a:r>
              <a:rPr lang="en-US" sz="1400" dirty="0">
                <a:solidFill>
                  <a:schemeClr val="tx2"/>
                </a:solidFill>
              </a:rPr>
              <a:t>10 days in refrigerator</a:t>
            </a:r>
          </a:p>
          <a:p>
            <a:pPr lvl="2">
              <a:buFont typeface="Arial" panose="020B0604020202020204" pitchFamily="34" charset="0"/>
              <a:buChar char="•"/>
              <a:defRPr/>
            </a:pPr>
            <a:r>
              <a:rPr lang="en-US" sz="1400" dirty="0">
                <a:solidFill>
                  <a:schemeClr val="tx2"/>
                </a:solidFill>
              </a:rPr>
              <a:t>45 days in freezer</a:t>
            </a:r>
          </a:p>
          <a:p>
            <a:pPr lvl="1">
              <a:defRPr/>
            </a:pPr>
            <a:endParaRPr lang="en-US" sz="1600"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FE6D1F61-584D-B196-B5BF-8B2B290FDD16}"/>
              </a:ext>
            </a:extLst>
          </p:cNvPr>
          <p:cNvSpPr>
            <a:spLocks noGrp="1"/>
          </p:cNvSpPr>
          <p:nvPr>
            <p:ph type="sldNum" sz="quarter" idx="4"/>
          </p:nvPr>
        </p:nvSpPr>
        <p:spPr/>
        <p:txBody>
          <a:bodyPr/>
          <a:lstStyle/>
          <a:p>
            <a:fld id="{002540B9-D82F-44A3-9899-A5422F2D74D5}" type="slidenum">
              <a:rPr lang="en-US" smtClean="0"/>
              <a:t>23</a:t>
            </a:fld>
            <a:endParaRPr lang="en-US"/>
          </a:p>
        </p:txBody>
      </p:sp>
    </p:spTree>
    <p:extLst>
      <p:ext uri="{BB962C8B-B14F-4D97-AF65-F5344CB8AC3E}">
        <p14:creationId xmlns:p14="http://schemas.microsoft.com/office/powerpoint/2010/main" val="402818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399AB-B54E-C063-E5F6-4565810CEBB9}"/>
              </a:ext>
            </a:extLst>
          </p:cNvPr>
          <p:cNvSpPr>
            <a:spLocks noGrp="1"/>
          </p:cNvSpPr>
          <p:nvPr>
            <p:ph type="title"/>
          </p:nvPr>
        </p:nvSpPr>
        <p:spPr/>
        <p:txBody>
          <a:bodyPr/>
          <a:lstStyle/>
          <a:p>
            <a:r>
              <a:rPr lang="en-US" sz="2800" dirty="0"/>
              <a:t>Beyond-Use Date Revisions</a:t>
            </a:r>
            <a:endParaRPr lang="en-US" dirty="0"/>
          </a:p>
        </p:txBody>
      </p:sp>
      <p:sp>
        <p:nvSpPr>
          <p:cNvPr id="4" name="Slide Number Placeholder 3">
            <a:extLst>
              <a:ext uri="{FF2B5EF4-FFF2-40B4-BE49-F238E27FC236}">
                <a16:creationId xmlns:a16="http://schemas.microsoft.com/office/drawing/2014/main" id="{FE6D1F61-584D-B196-B5BF-8B2B290FDD16}"/>
              </a:ext>
            </a:extLst>
          </p:cNvPr>
          <p:cNvSpPr>
            <a:spLocks noGrp="1"/>
          </p:cNvSpPr>
          <p:nvPr>
            <p:ph type="sldNum" sz="quarter" idx="4"/>
          </p:nvPr>
        </p:nvSpPr>
        <p:spPr/>
        <p:txBody>
          <a:bodyPr/>
          <a:lstStyle/>
          <a:p>
            <a:fld id="{002540B9-D82F-44A3-9899-A5422F2D74D5}" type="slidenum">
              <a:rPr lang="en-US" smtClean="0"/>
              <a:t>24</a:t>
            </a:fld>
            <a:endParaRPr lang="en-US"/>
          </a:p>
        </p:txBody>
      </p:sp>
      <p:graphicFrame>
        <p:nvGraphicFramePr>
          <p:cNvPr id="5" name="Table 4">
            <a:extLst>
              <a:ext uri="{FF2B5EF4-FFF2-40B4-BE49-F238E27FC236}">
                <a16:creationId xmlns:a16="http://schemas.microsoft.com/office/drawing/2014/main" id="{19B56C64-B229-C998-D0AE-BC4E20FE0173}"/>
              </a:ext>
            </a:extLst>
          </p:cNvPr>
          <p:cNvGraphicFramePr>
            <a:graphicFrameLocks noGrp="1"/>
          </p:cNvGraphicFramePr>
          <p:nvPr>
            <p:extLst>
              <p:ext uri="{D42A27DB-BD31-4B8C-83A1-F6EECF244321}">
                <p14:modId xmlns:p14="http://schemas.microsoft.com/office/powerpoint/2010/main" val="2979741036"/>
              </p:ext>
            </p:extLst>
          </p:nvPr>
        </p:nvGraphicFramePr>
        <p:xfrm>
          <a:off x="884902" y="1437996"/>
          <a:ext cx="7374195" cy="2507953"/>
        </p:xfrm>
        <a:graphic>
          <a:graphicData uri="http://schemas.openxmlformats.org/drawingml/2006/table">
            <a:tbl>
              <a:tblPr/>
              <a:tblGrid>
                <a:gridCol w="1474839">
                  <a:extLst>
                    <a:ext uri="{9D8B030D-6E8A-4147-A177-3AD203B41FA5}">
                      <a16:colId xmlns:a16="http://schemas.microsoft.com/office/drawing/2014/main" val="1457091187"/>
                    </a:ext>
                  </a:extLst>
                </a:gridCol>
                <a:gridCol w="1474839">
                  <a:extLst>
                    <a:ext uri="{9D8B030D-6E8A-4147-A177-3AD203B41FA5}">
                      <a16:colId xmlns:a16="http://schemas.microsoft.com/office/drawing/2014/main" val="2404495570"/>
                    </a:ext>
                  </a:extLst>
                </a:gridCol>
                <a:gridCol w="1474839">
                  <a:extLst>
                    <a:ext uri="{9D8B030D-6E8A-4147-A177-3AD203B41FA5}">
                      <a16:colId xmlns:a16="http://schemas.microsoft.com/office/drawing/2014/main" val="946165309"/>
                    </a:ext>
                  </a:extLst>
                </a:gridCol>
                <a:gridCol w="1474839">
                  <a:extLst>
                    <a:ext uri="{9D8B030D-6E8A-4147-A177-3AD203B41FA5}">
                      <a16:colId xmlns:a16="http://schemas.microsoft.com/office/drawing/2014/main" val="3565903492"/>
                    </a:ext>
                  </a:extLst>
                </a:gridCol>
                <a:gridCol w="1474839">
                  <a:extLst>
                    <a:ext uri="{9D8B030D-6E8A-4147-A177-3AD203B41FA5}">
                      <a16:colId xmlns:a16="http://schemas.microsoft.com/office/drawing/2014/main" val="3576867468"/>
                    </a:ext>
                  </a:extLst>
                </a:gridCol>
              </a:tblGrid>
              <a:tr h="155585">
                <a:tc gridSpan="2">
                  <a:txBody>
                    <a:bodyPr/>
                    <a:lstStyle/>
                    <a:p>
                      <a:pPr algn="ctr" fontAlgn="t"/>
                      <a:r>
                        <a:rPr lang="en-US" sz="1000" b="1" i="0" u="none" strike="noStrike" dirty="0">
                          <a:solidFill>
                            <a:srgbClr val="000000"/>
                          </a:solidFill>
                          <a:effectLst/>
                          <a:latin typeface="Verdana" panose="020B0604030504040204" pitchFamily="34" charset="0"/>
                        </a:rPr>
                        <a:t>Preparation Characteristics</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tc gridSpan="3">
                  <a:txBody>
                    <a:bodyPr/>
                    <a:lstStyle/>
                    <a:p>
                      <a:pPr algn="ctr" fontAlgn="ctr"/>
                      <a:r>
                        <a:rPr lang="en-US" sz="1000" b="1" i="0" u="none" strike="noStrike" dirty="0">
                          <a:solidFill>
                            <a:srgbClr val="000000"/>
                          </a:solidFill>
                          <a:effectLst/>
                          <a:latin typeface="Verdana" panose="020B0604030504040204" pitchFamily="34" charset="0"/>
                        </a:rPr>
                        <a:t>Storage Conditions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0217687"/>
                  </a:ext>
                </a:extLst>
              </a:tr>
              <a:tr h="404521">
                <a:tc>
                  <a:txBody>
                    <a:bodyPr/>
                    <a:lstStyle/>
                    <a:p>
                      <a:pPr algn="ctr" fontAlgn="t"/>
                      <a:r>
                        <a:rPr lang="en-US" sz="1000" b="1" i="0" u="none" strike="noStrike">
                          <a:solidFill>
                            <a:srgbClr val="000000"/>
                          </a:solidFill>
                          <a:effectLst/>
                          <a:latin typeface="Verdana" panose="020B0604030504040204" pitchFamily="34" charset="0"/>
                        </a:rPr>
                        <a:t>Compounding Method</a:t>
                      </a: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t"/>
                      <a:r>
                        <a:rPr lang="en-US" sz="1000" b="1" i="0" u="none" strike="noStrike">
                          <a:solidFill>
                            <a:srgbClr val="000000"/>
                          </a:solidFill>
                          <a:effectLst/>
                          <a:latin typeface="Verdana" panose="020B0604030504040204" pitchFamily="34" charset="0"/>
                        </a:rPr>
                        <a:t>Sterility Testing Performed and Passed</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t"/>
                      <a:r>
                        <a:rPr lang="en-US" sz="1000" b="1" i="0" u="none" strike="noStrike" dirty="0">
                          <a:solidFill>
                            <a:srgbClr val="000000"/>
                          </a:solidFill>
                          <a:effectLst/>
                          <a:latin typeface="Verdana" panose="020B0604030504040204" pitchFamily="34" charset="0"/>
                        </a:rPr>
                        <a:t>Controlled Room Temperature </a:t>
                      </a:r>
                    </a:p>
                    <a:p>
                      <a:pPr algn="ctr" fontAlgn="t"/>
                      <a:r>
                        <a:rPr lang="en-US" sz="1000" b="1" i="0" u="none" strike="noStrike" dirty="0">
                          <a:solidFill>
                            <a:srgbClr val="000000"/>
                          </a:solidFill>
                          <a:effectLst/>
                          <a:latin typeface="Verdana" panose="020B0604030504040204" pitchFamily="34" charset="0"/>
                        </a:rPr>
                        <a:t>(20°–25°)</a:t>
                      </a: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t"/>
                      <a:r>
                        <a:rPr lang="en-US" sz="1000" b="1" i="0" u="none" strike="noStrike" dirty="0">
                          <a:solidFill>
                            <a:srgbClr val="000000"/>
                          </a:solidFill>
                          <a:effectLst/>
                          <a:latin typeface="Verdana" panose="020B0604030504040204" pitchFamily="34" charset="0"/>
                        </a:rPr>
                        <a:t>Refrigerator </a:t>
                      </a:r>
                    </a:p>
                    <a:p>
                      <a:pPr algn="ctr" fontAlgn="t"/>
                      <a:r>
                        <a:rPr lang="en-US" sz="1000" b="1" i="0" u="none" strike="noStrike" dirty="0">
                          <a:solidFill>
                            <a:srgbClr val="000000"/>
                          </a:solidFill>
                          <a:effectLst/>
                          <a:latin typeface="Verdana" panose="020B0604030504040204" pitchFamily="34" charset="0"/>
                        </a:rPr>
                        <a:t>(2°–8°)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t"/>
                      <a:r>
                        <a:rPr lang="en-US" sz="1000" b="1" i="0" u="none" strike="noStrike">
                          <a:solidFill>
                            <a:srgbClr val="000000"/>
                          </a:solidFill>
                          <a:effectLst/>
                          <a:latin typeface="Verdana" panose="020B0604030504040204" pitchFamily="34" charset="0"/>
                        </a:rPr>
                        <a:t>Freezer</a:t>
                      </a:r>
                      <a:br>
                        <a:rPr lang="en-US" sz="1000" b="1" i="0" u="none" strike="noStrike">
                          <a:solidFill>
                            <a:srgbClr val="000000"/>
                          </a:solidFill>
                          <a:effectLst/>
                          <a:latin typeface="Verdana" panose="020B0604030504040204" pitchFamily="34" charset="0"/>
                        </a:rPr>
                      </a:br>
                      <a:r>
                        <a:rPr lang="en-US" sz="1000" b="1" i="0" u="none" strike="noStrike">
                          <a:solidFill>
                            <a:srgbClr val="000000"/>
                          </a:solidFill>
                          <a:effectLst/>
                          <a:latin typeface="Verdana" panose="020B0604030504040204" pitchFamily="34" charset="0"/>
                        </a:rPr>
                        <a:t>(−25° to −10°)</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7722060"/>
                  </a:ext>
                </a:extLst>
              </a:tr>
              <a:tr h="528989">
                <a:tc rowSpan="3">
                  <a:txBody>
                    <a:bodyPr/>
                    <a:lstStyle/>
                    <a:p>
                      <a:pPr algn="ctr" fontAlgn="ctr"/>
                      <a:r>
                        <a:rPr lang="en-US" sz="1000" b="0" i="0" u="none" strike="noStrike" dirty="0">
                          <a:solidFill>
                            <a:srgbClr val="000000"/>
                          </a:solidFill>
                          <a:effectLst/>
                          <a:latin typeface="Verdana" panose="020B0604030504040204" pitchFamily="34" charset="0"/>
                        </a:rPr>
                        <a:t>Aseptically processed CSPs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rowSpan="2">
                  <a:txBody>
                    <a:bodyPr/>
                    <a:lstStyle/>
                    <a:p>
                      <a:pPr algn="ctr" fontAlgn="ctr"/>
                      <a:r>
                        <a:rPr lang="en-US" sz="1000" b="0" i="0" u="none" strike="noStrike" dirty="0">
                          <a:solidFill>
                            <a:srgbClr val="000000"/>
                          </a:solidFill>
                          <a:effectLst/>
                          <a:latin typeface="Verdana" panose="020B0604030504040204" pitchFamily="34" charset="0"/>
                        </a:rPr>
                        <a:t>No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t"/>
                      <a:r>
                        <a:rPr lang="en-US" sz="1000" b="0" i="0" u="none" strike="noStrike" dirty="0">
                          <a:solidFill>
                            <a:srgbClr val="000000"/>
                          </a:solidFill>
                          <a:effectLst/>
                          <a:latin typeface="Verdana" panose="020B0604030504040204" pitchFamily="34" charset="0"/>
                        </a:rPr>
                        <a:t>Prepared from one or more nonsterile starting component(s): </a:t>
                      </a:r>
                      <a:br>
                        <a:rPr lang="en-US" sz="1000" b="0" i="0" u="none" strike="noStrike" dirty="0">
                          <a:solidFill>
                            <a:srgbClr val="000000"/>
                          </a:solidFill>
                          <a:effectLst/>
                          <a:latin typeface="Verdana" panose="020B0604030504040204" pitchFamily="34" charset="0"/>
                        </a:rPr>
                      </a:br>
                      <a:r>
                        <a:rPr lang="en-US" sz="1000" b="1" i="0" u="none" strike="noStrike" dirty="0">
                          <a:solidFill>
                            <a:srgbClr val="000000"/>
                          </a:solidFill>
                          <a:effectLst/>
                          <a:latin typeface="Verdana" panose="020B0604030504040204" pitchFamily="34" charset="0"/>
                        </a:rPr>
                        <a:t>1 day</a:t>
                      </a:r>
                      <a:endParaRPr lang="en-US" sz="1000" b="0" i="0" u="none" strike="noStrike" dirty="0">
                        <a:solidFill>
                          <a:srgbClr val="000000"/>
                        </a:solidFill>
                        <a:effectLst/>
                        <a:latin typeface="Verdan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t"/>
                      <a:r>
                        <a:rPr lang="en-US" sz="1000" b="0" i="0" u="none" strike="noStrike">
                          <a:solidFill>
                            <a:srgbClr val="000000"/>
                          </a:solidFill>
                          <a:effectLst/>
                          <a:latin typeface="Verdana" panose="020B0604030504040204" pitchFamily="34" charset="0"/>
                        </a:rPr>
                        <a:t>Prepared from one or more nonsterile starting component(s): </a:t>
                      </a:r>
                      <a:br>
                        <a:rPr lang="en-US" sz="1000" b="0" i="0" u="none" strike="noStrike">
                          <a:solidFill>
                            <a:srgbClr val="000000"/>
                          </a:solidFill>
                          <a:effectLst/>
                          <a:latin typeface="Verdana" panose="020B0604030504040204" pitchFamily="34" charset="0"/>
                        </a:rPr>
                      </a:br>
                      <a:r>
                        <a:rPr lang="en-US" sz="1000" b="1" i="0" u="none" strike="noStrike">
                          <a:solidFill>
                            <a:srgbClr val="000000"/>
                          </a:solidFill>
                          <a:effectLst/>
                          <a:latin typeface="Verdana" panose="020B0604030504040204" pitchFamily="34" charset="0"/>
                        </a:rPr>
                        <a:t>4 days</a:t>
                      </a:r>
                      <a:endParaRPr lang="en-US" sz="1000" b="0" i="0" u="none" strike="noStrike">
                        <a:solidFill>
                          <a:srgbClr val="000000"/>
                        </a:solidFill>
                        <a:effectLst/>
                        <a:latin typeface="Verdana" panose="020B060403050404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t"/>
                      <a:r>
                        <a:rPr lang="en-US" sz="1000" b="0" i="0" u="none" strike="noStrike">
                          <a:solidFill>
                            <a:srgbClr val="000000"/>
                          </a:solidFill>
                          <a:effectLst/>
                          <a:latin typeface="Verdana" panose="020B0604030504040204" pitchFamily="34" charset="0"/>
                        </a:rPr>
                        <a:t>Prepared from one or more nonsterile starting component(s): </a:t>
                      </a:r>
                      <a:br>
                        <a:rPr lang="en-US" sz="1000" b="0" i="0" u="none" strike="noStrike">
                          <a:solidFill>
                            <a:srgbClr val="000000"/>
                          </a:solidFill>
                          <a:effectLst/>
                          <a:latin typeface="Verdana" panose="020B0604030504040204" pitchFamily="34" charset="0"/>
                        </a:rPr>
                      </a:br>
                      <a:r>
                        <a:rPr lang="en-US" sz="1000" b="1" i="0" u="none" strike="noStrike">
                          <a:solidFill>
                            <a:srgbClr val="000000"/>
                          </a:solidFill>
                          <a:effectLst/>
                          <a:latin typeface="Verdana" panose="020B0604030504040204" pitchFamily="34" charset="0"/>
                        </a:rPr>
                        <a:t>45 days</a:t>
                      </a:r>
                      <a:endParaRPr lang="en-US" sz="1000" b="0" i="0" u="none" strike="noStrike">
                        <a:solidFill>
                          <a:srgbClr val="000000"/>
                        </a:solidFill>
                        <a:effectLst/>
                        <a:latin typeface="Verdana" panose="020B0604030504040204" pitchFamily="34" charset="0"/>
                      </a:endParaRP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934449396"/>
                  </a:ext>
                </a:extLst>
              </a:tr>
              <a:tr h="528989">
                <a:tc vMerge="1">
                  <a:txBody>
                    <a:bodyPr/>
                    <a:lstStyle/>
                    <a:p>
                      <a:endParaRPr lang="en-US"/>
                    </a:p>
                  </a:txBody>
                  <a:tcPr/>
                </a:tc>
                <a:tc vMerge="1">
                  <a:txBody>
                    <a:bodyPr/>
                    <a:lstStyle/>
                    <a:p>
                      <a:endParaRPr lang="en-US"/>
                    </a:p>
                  </a:txBody>
                  <a:tcPr/>
                </a:tc>
                <a:tc>
                  <a:txBody>
                    <a:bodyPr/>
                    <a:lstStyle/>
                    <a:p>
                      <a:pPr algn="l" fontAlgn="t"/>
                      <a:r>
                        <a:rPr lang="en-US" sz="1000" b="0" i="0" u="none" strike="noStrike" dirty="0">
                          <a:solidFill>
                            <a:srgbClr val="000000"/>
                          </a:solidFill>
                          <a:effectLst/>
                          <a:latin typeface="Verdana" panose="020B0604030504040204" pitchFamily="34" charset="0"/>
                        </a:rPr>
                        <a:t>Prepared from only sterile starting components:</a:t>
                      </a:r>
                      <a:br>
                        <a:rPr lang="en-US" sz="1000" b="0" i="0" u="none" strike="noStrike" dirty="0">
                          <a:solidFill>
                            <a:srgbClr val="000000"/>
                          </a:solidFill>
                          <a:effectLst/>
                          <a:latin typeface="Verdana" panose="020B0604030504040204" pitchFamily="34" charset="0"/>
                        </a:rPr>
                      </a:br>
                      <a:r>
                        <a:rPr lang="en-US" sz="1000" b="1" i="0" u="none" strike="noStrike" dirty="0">
                          <a:solidFill>
                            <a:srgbClr val="000000"/>
                          </a:solidFill>
                          <a:effectLst/>
                          <a:latin typeface="Verdana" panose="020B0604030504040204" pitchFamily="34" charset="0"/>
                        </a:rPr>
                        <a:t>4 days</a:t>
                      </a:r>
                      <a:endParaRPr lang="en-US" sz="1000" b="0" i="0" u="none" strike="noStrike" dirty="0">
                        <a:solidFill>
                          <a:srgbClr val="000000"/>
                        </a:solidFill>
                        <a:effectLst/>
                        <a:latin typeface="Verdan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t"/>
                      <a:r>
                        <a:rPr lang="en-US" sz="1000" b="0" i="0" u="none" strike="noStrike">
                          <a:solidFill>
                            <a:srgbClr val="000000"/>
                          </a:solidFill>
                          <a:effectLst/>
                          <a:latin typeface="Verdana" panose="020B0604030504040204" pitchFamily="34" charset="0"/>
                        </a:rPr>
                        <a:t>Prepared from only sterile starting components:</a:t>
                      </a:r>
                      <a:br>
                        <a:rPr lang="en-US" sz="1000" b="0" i="0" u="none" strike="noStrike">
                          <a:solidFill>
                            <a:srgbClr val="000000"/>
                          </a:solidFill>
                          <a:effectLst/>
                          <a:latin typeface="Verdana" panose="020B0604030504040204" pitchFamily="34" charset="0"/>
                        </a:rPr>
                      </a:br>
                      <a:r>
                        <a:rPr lang="en-US" sz="1000" b="1" i="0" u="none" strike="noStrike">
                          <a:solidFill>
                            <a:srgbClr val="000000"/>
                          </a:solidFill>
                          <a:effectLst/>
                          <a:latin typeface="Verdana" panose="020B0604030504040204" pitchFamily="34" charset="0"/>
                        </a:rPr>
                        <a:t>10 days</a:t>
                      </a:r>
                      <a:endParaRPr lang="en-US" sz="1000" b="0" i="0" u="none" strike="noStrike">
                        <a:solidFill>
                          <a:srgbClr val="000000"/>
                        </a:solidFill>
                        <a:effectLst/>
                        <a:latin typeface="Verdana" panose="020B060403050404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t"/>
                      <a:r>
                        <a:rPr lang="en-US" sz="1000" b="0" i="0" u="none" strike="noStrike">
                          <a:solidFill>
                            <a:srgbClr val="000000"/>
                          </a:solidFill>
                          <a:effectLst/>
                          <a:latin typeface="Verdana" panose="020B0604030504040204" pitchFamily="34" charset="0"/>
                        </a:rPr>
                        <a:t>Prepared from only sterile starting components:</a:t>
                      </a:r>
                      <a:br>
                        <a:rPr lang="en-US" sz="1000" b="0" i="0" u="none" strike="noStrike">
                          <a:solidFill>
                            <a:srgbClr val="000000"/>
                          </a:solidFill>
                          <a:effectLst/>
                          <a:latin typeface="Verdana" panose="020B0604030504040204" pitchFamily="34" charset="0"/>
                        </a:rPr>
                      </a:br>
                      <a:r>
                        <a:rPr lang="en-US" sz="1000" b="1" i="0" u="none" strike="noStrike">
                          <a:solidFill>
                            <a:srgbClr val="000000"/>
                          </a:solidFill>
                          <a:effectLst/>
                          <a:latin typeface="Verdana" panose="020B0604030504040204" pitchFamily="34" charset="0"/>
                        </a:rPr>
                        <a:t>45 days</a:t>
                      </a:r>
                      <a:endParaRPr lang="en-US" sz="1000" b="0" i="0" u="none" strike="noStrike">
                        <a:solidFill>
                          <a:srgbClr val="000000"/>
                        </a:solidFill>
                        <a:effectLst/>
                        <a:latin typeface="Verdana" panose="020B0604030504040204" pitchFamily="34" charset="0"/>
                      </a:endParaRP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732302144"/>
                  </a:ext>
                </a:extLst>
              </a:tr>
              <a:tr h="163364">
                <a:tc vMerge="1">
                  <a:txBody>
                    <a:bodyPr/>
                    <a:lstStyle/>
                    <a:p>
                      <a:endParaRPr lang="en-US"/>
                    </a:p>
                  </a:txBody>
                  <a:tcPr/>
                </a:tc>
                <a:tc>
                  <a:txBody>
                    <a:bodyPr/>
                    <a:lstStyle/>
                    <a:p>
                      <a:pPr algn="ctr" fontAlgn="t"/>
                      <a:r>
                        <a:rPr lang="en-US" sz="1000" b="0" i="0" u="none" strike="noStrike">
                          <a:solidFill>
                            <a:srgbClr val="000000"/>
                          </a:solidFill>
                          <a:effectLst/>
                          <a:latin typeface="Verdana" panose="020B0604030504040204" pitchFamily="34" charset="0"/>
                        </a:rPr>
                        <a:t>Yes</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t"/>
                      <a:r>
                        <a:rPr lang="en-US" sz="1000" b="0" i="0" u="none" strike="noStrike">
                          <a:solidFill>
                            <a:srgbClr val="000000"/>
                          </a:solidFill>
                          <a:effectLst/>
                          <a:latin typeface="Verdana" panose="020B0604030504040204" pitchFamily="34" charset="0"/>
                        </a:rPr>
                        <a:t>30 days</a:t>
                      </a: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t"/>
                      <a:r>
                        <a:rPr lang="en-US" sz="1000" b="0" i="0" u="none" strike="noStrike">
                          <a:solidFill>
                            <a:srgbClr val="000000"/>
                          </a:solidFill>
                          <a:effectLst/>
                          <a:latin typeface="Verdana" panose="020B0604030504040204" pitchFamily="34" charset="0"/>
                        </a:rPr>
                        <a:t>45 days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t"/>
                      <a:r>
                        <a:rPr lang="en-US" sz="1000" b="0" i="0" u="none" strike="noStrike">
                          <a:solidFill>
                            <a:srgbClr val="000000"/>
                          </a:solidFill>
                          <a:effectLst/>
                          <a:latin typeface="Verdana" panose="020B0604030504040204" pitchFamily="34" charset="0"/>
                        </a:rPr>
                        <a:t>60 days</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916725517"/>
                  </a:ext>
                </a:extLst>
              </a:tr>
              <a:tr h="155585">
                <a:tc rowSpan="2">
                  <a:txBody>
                    <a:bodyPr/>
                    <a:lstStyle/>
                    <a:p>
                      <a:pPr algn="ctr" fontAlgn="ctr"/>
                      <a:r>
                        <a:rPr lang="en-US" sz="1000" b="0" i="0" u="none" strike="noStrike">
                          <a:solidFill>
                            <a:srgbClr val="000000"/>
                          </a:solidFill>
                          <a:effectLst/>
                          <a:latin typeface="Verdana" panose="020B0604030504040204" pitchFamily="34" charset="0"/>
                        </a:rPr>
                        <a:t>Terminally sterilized CSPs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000" b="0" i="0" u="none" strike="noStrike">
                          <a:solidFill>
                            <a:srgbClr val="000000"/>
                          </a:solidFill>
                          <a:effectLst/>
                          <a:latin typeface="Verdana" panose="020B0604030504040204" pitchFamily="34" charset="0"/>
                        </a:rPr>
                        <a:t>No</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000" b="0" i="0" u="none" strike="noStrike">
                          <a:solidFill>
                            <a:srgbClr val="000000"/>
                          </a:solidFill>
                          <a:effectLst/>
                          <a:latin typeface="Verdana" panose="020B0604030504040204" pitchFamily="34" charset="0"/>
                        </a:rPr>
                        <a:t>14 days</a:t>
                      </a: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000" b="0" i="0" u="none" strike="noStrike">
                          <a:solidFill>
                            <a:srgbClr val="000000"/>
                          </a:solidFill>
                          <a:effectLst/>
                          <a:latin typeface="Verdana" panose="020B0604030504040204" pitchFamily="34" charset="0"/>
                        </a:rPr>
                        <a:t>28 days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000" b="0" i="0" u="none" strike="noStrike">
                          <a:solidFill>
                            <a:srgbClr val="000000"/>
                          </a:solidFill>
                          <a:effectLst/>
                          <a:latin typeface="Verdana" panose="020B0604030504040204" pitchFamily="34" charset="0"/>
                        </a:rPr>
                        <a:t>45 days</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729710340"/>
                  </a:ext>
                </a:extLst>
              </a:tr>
              <a:tr h="163364">
                <a:tc vMerge="1">
                  <a:txBody>
                    <a:bodyPr/>
                    <a:lstStyle/>
                    <a:p>
                      <a:endParaRPr lang="en-US"/>
                    </a:p>
                  </a:txBody>
                  <a:tcPr/>
                </a:tc>
                <a:tc>
                  <a:txBody>
                    <a:bodyPr/>
                    <a:lstStyle/>
                    <a:p>
                      <a:pPr algn="ctr" fontAlgn="t"/>
                      <a:r>
                        <a:rPr lang="en-US" sz="1000" b="0" i="0" u="none" strike="noStrike">
                          <a:solidFill>
                            <a:srgbClr val="000000"/>
                          </a:solidFill>
                          <a:effectLst/>
                          <a:latin typeface="Verdana" panose="020B0604030504040204" pitchFamily="34" charset="0"/>
                        </a:rPr>
                        <a:t>Yes</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t"/>
                      <a:r>
                        <a:rPr lang="en-US" sz="1000" b="0" i="0" u="none" strike="noStrike">
                          <a:solidFill>
                            <a:srgbClr val="000000"/>
                          </a:solidFill>
                          <a:effectLst/>
                          <a:latin typeface="Verdana" panose="020B0604030504040204" pitchFamily="34" charset="0"/>
                        </a:rPr>
                        <a:t>45 days</a:t>
                      </a: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t"/>
                      <a:r>
                        <a:rPr lang="en-US" sz="1000" b="0" i="0" u="none" strike="noStrike" dirty="0">
                          <a:solidFill>
                            <a:srgbClr val="000000"/>
                          </a:solidFill>
                          <a:effectLst/>
                          <a:latin typeface="Verdana" panose="020B0604030504040204" pitchFamily="34" charset="0"/>
                        </a:rPr>
                        <a:t>60 days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t"/>
                      <a:r>
                        <a:rPr lang="en-US" sz="1000" b="0" i="0" u="none" strike="noStrike" dirty="0">
                          <a:solidFill>
                            <a:srgbClr val="000000"/>
                          </a:solidFill>
                          <a:effectLst/>
                          <a:latin typeface="Verdana" panose="020B0604030504040204" pitchFamily="34" charset="0"/>
                        </a:rPr>
                        <a:t>90 days</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63171892"/>
                  </a:ext>
                </a:extLst>
              </a:tr>
            </a:tbl>
          </a:graphicData>
        </a:graphic>
      </p:graphicFrame>
    </p:spTree>
    <p:extLst>
      <p:ext uri="{BB962C8B-B14F-4D97-AF65-F5344CB8AC3E}">
        <p14:creationId xmlns:p14="http://schemas.microsoft.com/office/powerpoint/2010/main" val="2416620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399AB-B54E-C063-E5F6-4565810CEBB9}"/>
              </a:ext>
            </a:extLst>
          </p:cNvPr>
          <p:cNvSpPr>
            <a:spLocks noGrp="1"/>
          </p:cNvSpPr>
          <p:nvPr>
            <p:ph type="title"/>
          </p:nvPr>
        </p:nvSpPr>
        <p:spPr/>
        <p:txBody>
          <a:bodyPr/>
          <a:lstStyle/>
          <a:p>
            <a:r>
              <a:rPr lang="en-US" sz="2800" dirty="0"/>
              <a:t>Beyond-Use Date Revisions</a:t>
            </a:r>
            <a:endParaRPr lang="en-US" dirty="0"/>
          </a:p>
        </p:txBody>
      </p:sp>
      <p:sp>
        <p:nvSpPr>
          <p:cNvPr id="4" name="Slide Number Placeholder 3">
            <a:extLst>
              <a:ext uri="{FF2B5EF4-FFF2-40B4-BE49-F238E27FC236}">
                <a16:creationId xmlns:a16="http://schemas.microsoft.com/office/drawing/2014/main" id="{FE6D1F61-584D-B196-B5BF-8B2B290FDD16}"/>
              </a:ext>
            </a:extLst>
          </p:cNvPr>
          <p:cNvSpPr>
            <a:spLocks noGrp="1"/>
          </p:cNvSpPr>
          <p:nvPr>
            <p:ph type="sldNum" sz="quarter" idx="4"/>
          </p:nvPr>
        </p:nvSpPr>
        <p:spPr/>
        <p:txBody>
          <a:bodyPr/>
          <a:lstStyle/>
          <a:p>
            <a:fld id="{002540B9-D82F-44A3-9899-A5422F2D74D5}" type="slidenum">
              <a:rPr lang="en-US" smtClean="0"/>
              <a:t>25</a:t>
            </a:fld>
            <a:endParaRPr lang="en-US"/>
          </a:p>
        </p:txBody>
      </p:sp>
      <p:graphicFrame>
        <p:nvGraphicFramePr>
          <p:cNvPr id="5" name="Table 4">
            <a:extLst>
              <a:ext uri="{FF2B5EF4-FFF2-40B4-BE49-F238E27FC236}">
                <a16:creationId xmlns:a16="http://schemas.microsoft.com/office/drawing/2014/main" id="{19B56C64-B229-C998-D0AE-BC4E20FE0173}"/>
              </a:ext>
            </a:extLst>
          </p:cNvPr>
          <p:cNvGraphicFramePr>
            <a:graphicFrameLocks noGrp="1"/>
          </p:cNvGraphicFramePr>
          <p:nvPr/>
        </p:nvGraphicFramePr>
        <p:xfrm>
          <a:off x="884902" y="1437996"/>
          <a:ext cx="7374195" cy="2507953"/>
        </p:xfrm>
        <a:graphic>
          <a:graphicData uri="http://schemas.openxmlformats.org/drawingml/2006/table">
            <a:tbl>
              <a:tblPr/>
              <a:tblGrid>
                <a:gridCol w="1474839">
                  <a:extLst>
                    <a:ext uri="{9D8B030D-6E8A-4147-A177-3AD203B41FA5}">
                      <a16:colId xmlns:a16="http://schemas.microsoft.com/office/drawing/2014/main" val="1457091187"/>
                    </a:ext>
                  </a:extLst>
                </a:gridCol>
                <a:gridCol w="1474839">
                  <a:extLst>
                    <a:ext uri="{9D8B030D-6E8A-4147-A177-3AD203B41FA5}">
                      <a16:colId xmlns:a16="http://schemas.microsoft.com/office/drawing/2014/main" val="2404495570"/>
                    </a:ext>
                  </a:extLst>
                </a:gridCol>
                <a:gridCol w="1474839">
                  <a:extLst>
                    <a:ext uri="{9D8B030D-6E8A-4147-A177-3AD203B41FA5}">
                      <a16:colId xmlns:a16="http://schemas.microsoft.com/office/drawing/2014/main" val="946165309"/>
                    </a:ext>
                  </a:extLst>
                </a:gridCol>
                <a:gridCol w="1474839">
                  <a:extLst>
                    <a:ext uri="{9D8B030D-6E8A-4147-A177-3AD203B41FA5}">
                      <a16:colId xmlns:a16="http://schemas.microsoft.com/office/drawing/2014/main" val="3565903492"/>
                    </a:ext>
                  </a:extLst>
                </a:gridCol>
                <a:gridCol w="1474839">
                  <a:extLst>
                    <a:ext uri="{9D8B030D-6E8A-4147-A177-3AD203B41FA5}">
                      <a16:colId xmlns:a16="http://schemas.microsoft.com/office/drawing/2014/main" val="3576867468"/>
                    </a:ext>
                  </a:extLst>
                </a:gridCol>
              </a:tblGrid>
              <a:tr h="155585">
                <a:tc gridSpan="2">
                  <a:txBody>
                    <a:bodyPr/>
                    <a:lstStyle/>
                    <a:p>
                      <a:pPr algn="ctr" fontAlgn="t"/>
                      <a:r>
                        <a:rPr lang="en-US" sz="1000" b="1" i="0" u="none" strike="noStrike" dirty="0">
                          <a:solidFill>
                            <a:srgbClr val="000000"/>
                          </a:solidFill>
                          <a:effectLst/>
                          <a:latin typeface="Verdana" panose="020B0604030504040204" pitchFamily="34" charset="0"/>
                        </a:rPr>
                        <a:t>Preparation Characteristics</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tc gridSpan="3">
                  <a:txBody>
                    <a:bodyPr/>
                    <a:lstStyle/>
                    <a:p>
                      <a:pPr algn="ctr" fontAlgn="ctr"/>
                      <a:r>
                        <a:rPr lang="en-US" sz="1000" b="1" i="0" u="none" strike="noStrike" dirty="0">
                          <a:solidFill>
                            <a:srgbClr val="000000"/>
                          </a:solidFill>
                          <a:effectLst/>
                          <a:latin typeface="Verdana" panose="020B0604030504040204" pitchFamily="34" charset="0"/>
                        </a:rPr>
                        <a:t>Storage Conditions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0217687"/>
                  </a:ext>
                </a:extLst>
              </a:tr>
              <a:tr h="404521">
                <a:tc>
                  <a:txBody>
                    <a:bodyPr/>
                    <a:lstStyle/>
                    <a:p>
                      <a:pPr algn="ctr" fontAlgn="t"/>
                      <a:r>
                        <a:rPr lang="en-US" sz="1000" b="1" i="0" u="none" strike="noStrike">
                          <a:solidFill>
                            <a:srgbClr val="000000"/>
                          </a:solidFill>
                          <a:effectLst/>
                          <a:latin typeface="Verdana" panose="020B0604030504040204" pitchFamily="34" charset="0"/>
                        </a:rPr>
                        <a:t>Compounding Method</a:t>
                      </a: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t"/>
                      <a:r>
                        <a:rPr lang="en-US" sz="1000" b="1" i="0" u="none" strike="noStrike">
                          <a:solidFill>
                            <a:srgbClr val="000000"/>
                          </a:solidFill>
                          <a:effectLst/>
                          <a:latin typeface="Verdana" panose="020B0604030504040204" pitchFamily="34" charset="0"/>
                        </a:rPr>
                        <a:t>Sterility Testing Performed and Passed</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t"/>
                      <a:r>
                        <a:rPr lang="en-US" sz="1000" b="1" i="0" u="none" strike="noStrike" dirty="0">
                          <a:solidFill>
                            <a:srgbClr val="000000"/>
                          </a:solidFill>
                          <a:effectLst/>
                          <a:latin typeface="Verdana" panose="020B0604030504040204" pitchFamily="34" charset="0"/>
                        </a:rPr>
                        <a:t>Controlled Room Temperature </a:t>
                      </a:r>
                    </a:p>
                    <a:p>
                      <a:pPr algn="ctr" fontAlgn="t"/>
                      <a:r>
                        <a:rPr lang="en-US" sz="1000" b="1" i="0" u="none" strike="noStrike" dirty="0">
                          <a:solidFill>
                            <a:srgbClr val="000000"/>
                          </a:solidFill>
                          <a:effectLst/>
                          <a:latin typeface="Verdana" panose="020B0604030504040204" pitchFamily="34" charset="0"/>
                        </a:rPr>
                        <a:t>(20°–25°)</a:t>
                      </a: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t"/>
                      <a:r>
                        <a:rPr lang="en-US" sz="1000" b="1" i="0" u="none" strike="noStrike" dirty="0">
                          <a:solidFill>
                            <a:srgbClr val="000000"/>
                          </a:solidFill>
                          <a:effectLst/>
                          <a:latin typeface="Verdana" panose="020B0604030504040204" pitchFamily="34" charset="0"/>
                        </a:rPr>
                        <a:t>Refrigerator </a:t>
                      </a:r>
                    </a:p>
                    <a:p>
                      <a:pPr algn="ctr" fontAlgn="t"/>
                      <a:r>
                        <a:rPr lang="en-US" sz="1000" b="1" i="0" u="none" strike="noStrike" dirty="0">
                          <a:solidFill>
                            <a:srgbClr val="000000"/>
                          </a:solidFill>
                          <a:effectLst/>
                          <a:latin typeface="Verdana" panose="020B0604030504040204" pitchFamily="34" charset="0"/>
                        </a:rPr>
                        <a:t>(2°–8°)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t"/>
                      <a:r>
                        <a:rPr lang="en-US" sz="1000" b="1" i="0" u="none" strike="noStrike">
                          <a:solidFill>
                            <a:srgbClr val="000000"/>
                          </a:solidFill>
                          <a:effectLst/>
                          <a:latin typeface="Verdana" panose="020B0604030504040204" pitchFamily="34" charset="0"/>
                        </a:rPr>
                        <a:t>Freezer</a:t>
                      </a:r>
                      <a:br>
                        <a:rPr lang="en-US" sz="1000" b="1" i="0" u="none" strike="noStrike">
                          <a:solidFill>
                            <a:srgbClr val="000000"/>
                          </a:solidFill>
                          <a:effectLst/>
                          <a:latin typeface="Verdana" panose="020B0604030504040204" pitchFamily="34" charset="0"/>
                        </a:rPr>
                      </a:br>
                      <a:r>
                        <a:rPr lang="en-US" sz="1000" b="1" i="0" u="none" strike="noStrike">
                          <a:solidFill>
                            <a:srgbClr val="000000"/>
                          </a:solidFill>
                          <a:effectLst/>
                          <a:latin typeface="Verdana" panose="020B0604030504040204" pitchFamily="34" charset="0"/>
                        </a:rPr>
                        <a:t>(−25° to −10°)</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7722060"/>
                  </a:ext>
                </a:extLst>
              </a:tr>
              <a:tr h="528989">
                <a:tc rowSpan="3">
                  <a:txBody>
                    <a:bodyPr/>
                    <a:lstStyle/>
                    <a:p>
                      <a:pPr algn="ctr" fontAlgn="ctr"/>
                      <a:r>
                        <a:rPr lang="en-US" sz="1000" b="0" i="0" u="none" strike="noStrike" dirty="0">
                          <a:solidFill>
                            <a:srgbClr val="000000"/>
                          </a:solidFill>
                          <a:effectLst/>
                          <a:latin typeface="Verdana" panose="020B0604030504040204" pitchFamily="34" charset="0"/>
                        </a:rPr>
                        <a:t>Aseptically processed CSPs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rowSpan="2">
                  <a:txBody>
                    <a:bodyPr/>
                    <a:lstStyle/>
                    <a:p>
                      <a:pPr algn="ctr" fontAlgn="ctr"/>
                      <a:r>
                        <a:rPr lang="en-US" sz="1000" b="0" i="0" u="none" strike="noStrike" dirty="0">
                          <a:solidFill>
                            <a:srgbClr val="000000"/>
                          </a:solidFill>
                          <a:effectLst/>
                          <a:latin typeface="Verdana" panose="020B0604030504040204" pitchFamily="34" charset="0"/>
                        </a:rPr>
                        <a:t>No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t"/>
                      <a:r>
                        <a:rPr lang="en-US" sz="1000" b="0" i="0" u="none" strike="noStrike" dirty="0">
                          <a:solidFill>
                            <a:srgbClr val="000000"/>
                          </a:solidFill>
                          <a:effectLst/>
                          <a:latin typeface="Verdana" panose="020B0604030504040204" pitchFamily="34" charset="0"/>
                        </a:rPr>
                        <a:t>Prepared from one or more nonsterile starting component(s): </a:t>
                      </a:r>
                      <a:br>
                        <a:rPr lang="en-US" sz="1000" b="0" i="0" u="none" strike="noStrike" dirty="0">
                          <a:solidFill>
                            <a:srgbClr val="000000"/>
                          </a:solidFill>
                          <a:effectLst/>
                          <a:latin typeface="Verdana" panose="020B0604030504040204" pitchFamily="34" charset="0"/>
                        </a:rPr>
                      </a:br>
                      <a:r>
                        <a:rPr lang="en-US" sz="1000" b="1" i="0" u="none" strike="noStrike" dirty="0">
                          <a:solidFill>
                            <a:srgbClr val="000000"/>
                          </a:solidFill>
                          <a:effectLst/>
                          <a:latin typeface="Verdana" panose="020B0604030504040204" pitchFamily="34" charset="0"/>
                        </a:rPr>
                        <a:t>1 day</a:t>
                      </a:r>
                      <a:endParaRPr lang="en-US" sz="1000" b="0" i="0" u="none" strike="noStrike" dirty="0">
                        <a:solidFill>
                          <a:srgbClr val="000000"/>
                        </a:solidFill>
                        <a:effectLst/>
                        <a:latin typeface="Verdan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t"/>
                      <a:r>
                        <a:rPr lang="en-US" sz="1000" b="0" i="0" u="none" strike="noStrike">
                          <a:solidFill>
                            <a:srgbClr val="000000"/>
                          </a:solidFill>
                          <a:effectLst/>
                          <a:latin typeface="Verdana" panose="020B0604030504040204" pitchFamily="34" charset="0"/>
                        </a:rPr>
                        <a:t>Prepared from one or more nonsterile starting component(s): </a:t>
                      </a:r>
                      <a:br>
                        <a:rPr lang="en-US" sz="1000" b="0" i="0" u="none" strike="noStrike">
                          <a:solidFill>
                            <a:srgbClr val="000000"/>
                          </a:solidFill>
                          <a:effectLst/>
                          <a:latin typeface="Verdana" panose="020B0604030504040204" pitchFamily="34" charset="0"/>
                        </a:rPr>
                      </a:br>
                      <a:r>
                        <a:rPr lang="en-US" sz="1000" b="1" i="0" u="none" strike="noStrike">
                          <a:solidFill>
                            <a:srgbClr val="000000"/>
                          </a:solidFill>
                          <a:effectLst/>
                          <a:latin typeface="Verdana" panose="020B0604030504040204" pitchFamily="34" charset="0"/>
                        </a:rPr>
                        <a:t>4 days</a:t>
                      </a:r>
                      <a:endParaRPr lang="en-US" sz="1000" b="0" i="0" u="none" strike="noStrike">
                        <a:solidFill>
                          <a:srgbClr val="000000"/>
                        </a:solidFill>
                        <a:effectLst/>
                        <a:latin typeface="Verdana" panose="020B060403050404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t"/>
                      <a:r>
                        <a:rPr lang="en-US" sz="1000" b="0" i="0" u="none" strike="noStrike">
                          <a:solidFill>
                            <a:srgbClr val="000000"/>
                          </a:solidFill>
                          <a:effectLst/>
                          <a:latin typeface="Verdana" panose="020B0604030504040204" pitchFamily="34" charset="0"/>
                        </a:rPr>
                        <a:t>Prepared from one or more nonsterile starting component(s): </a:t>
                      </a:r>
                      <a:br>
                        <a:rPr lang="en-US" sz="1000" b="0" i="0" u="none" strike="noStrike">
                          <a:solidFill>
                            <a:srgbClr val="000000"/>
                          </a:solidFill>
                          <a:effectLst/>
                          <a:latin typeface="Verdana" panose="020B0604030504040204" pitchFamily="34" charset="0"/>
                        </a:rPr>
                      </a:br>
                      <a:r>
                        <a:rPr lang="en-US" sz="1000" b="1" i="0" u="none" strike="noStrike">
                          <a:solidFill>
                            <a:srgbClr val="000000"/>
                          </a:solidFill>
                          <a:effectLst/>
                          <a:latin typeface="Verdana" panose="020B0604030504040204" pitchFamily="34" charset="0"/>
                        </a:rPr>
                        <a:t>45 days</a:t>
                      </a:r>
                      <a:endParaRPr lang="en-US" sz="1000" b="0" i="0" u="none" strike="noStrike">
                        <a:solidFill>
                          <a:srgbClr val="000000"/>
                        </a:solidFill>
                        <a:effectLst/>
                        <a:latin typeface="Verdana" panose="020B0604030504040204" pitchFamily="34" charset="0"/>
                      </a:endParaRP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934449396"/>
                  </a:ext>
                </a:extLst>
              </a:tr>
              <a:tr h="528989">
                <a:tc vMerge="1">
                  <a:txBody>
                    <a:bodyPr/>
                    <a:lstStyle/>
                    <a:p>
                      <a:endParaRPr lang="en-US"/>
                    </a:p>
                  </a:txBody>
                  <a:tcPr/>
                </a:tc>
                <a:tc vMerge="1">
                  <a:txBody>
                    <a:bodyPr/>
                    <a:lstStyle/>
                    <a:p>
                      <a:endParaRPr lang="en-US"/>
                    </a:p>
                  </a:txBody>
                  <a:tcPr/>
                </a:tc>
                <a:tc>
                  <a:txBody>
                    <a:bodyPr/>
                    <a:lstStyle/>
                    <a:p>
                      <a:pPr algn="l" fontAlgn="t"/>
                      <a:r>
                        <a:rPr lang="en-US" sz="1000" b="0" i="0" u="none" strike="noStrike" dirty="0">
                          <a:solidFill>
                            <a:srgbClr val="000000"/>
                          </a:solidFill>
                          <a:effectLst/>
                          <a:latin typeface="Verdana" panose="020B0604030504040204" pitchFamily="34" charset="0"/>
                        </a:rPr>
                        <a:t>Prepared from only sterile starting components:</a:t>
                      </a:r>
                      <a:br>
                        <a:rPr lang="en-US" sz="1000" b="0" i="0" u="none" strike="noStrike" dirty="0">
                          <a:solidFill>
                            <a:srgbClr val="000000"/>
                          </a:solidFill>
                          <a:effectLst/>
                          <a:latin typeface="Verdana" panose="020B0604030504040204" pitchFamily="34" charset="0"/>
                        </a:rPr>
                      </a:br>
                      <a:r>
                        <a:rPr lang="en-US" sz="1000" b="1" i="0" u="none" strike="noStrike" dirty="0">
                          <a:solidFill>
                            <a:srgbClr val="000000"/>
                          </a:solidFill>
                          <a:effectLst/>
                          <a:latin typeface="Verdana" panose="020B0604030504040204" pitchFamily="34" charset="0"/>
                        </a:rPr>
                        <a:t>4 days</a:t>
                      </a:r>
                      <a:endParaRPr lang="en-US" sz="1000" b="0" i="0" u="none" strike="noStrike" dirty="0">
                        <a:solidFill>
                          <a:srgbClr val="000000"/>
                        </a:solidFill>
                        <a:effectLst/>
                        <a:latin typeface="Verdan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t"/>
                      <a:r>
                        <a:rPr lang="en-US" sz="1000" b="0" i="0" u="none" strike="noStrike">
                          <a:solidFill>
                            <a:srgbClr val="000000"/>
                          </a:solidFill>
                          <a:effectLst/>
                          <a:latin typeface="Verdana" panose="020B0604030504040204" pitchFamily="34" charset="0"/>
                        </a:rPr>
                        <a:t>Prepared from only sterile starting components:</a:t>
                      </a:r>
                      <a:br>
                        <a:rPr lang="en-US" sz="1000" b="0" i="0" u="none" strike="noStrike">
                          <a:solidFill>
                            <a:srgbClr val="000000"/>
                          </a:solidFill>
                          <a:effectLst/>
                          <a:latin typeface="Verdana" panose="020B0604030504040204" pitchFamily="34" charset="0"/>
                        </a:rPr>
                      </a:br>
                      <a:r>
                        <a:rPr lang="en-US" sz="1000" b="1" i="0" u="none" strike="noStrike">
                          <a:solidFill>
                            <a:srgbClr val="000000"/>
                          </a:solidFill>
                          <a:effectLst/>
                          <a:latin typeface="Verdana" panose="020B0604030504040204" pitchFamily="34" charset="0"/>
                        </a:rPr>
                        <a:t>10 days</a:t>
                      </a:r>
                      <a:endParaRPr lang="en-US" sz="1000" b="0" i="0" u="none" strike="noStrike">
                        <a:solidFill>
                          <a:srgbClr val="000000"/>
                        </a:solidFill>
                        <a:effectLst/>
                        <a:latin typeface="Verdana" panose="020B060403050404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t"/>
                      <a:r>
                        <a:rPr lang="en-US" sz="1000" b="0" i="0" u="none" strike="noStrike">
                          <a:solidFill>
                            <a:srgbClr val="000000"/>
                          </a:solidFill>
                          <a:effectLst/>
                          <a:latin typeface="Verdana" panose="020B0604030504040204" pitchFamily="34" charset="0"/>
                        </a:rPr>
                        <a:t>Prepared from only sterile starting components:</a:t>
                      </a:r>
                      <a:br>
                        <a:rPr lang="en-US" sz="1000" b="0" i="0" u="none" strike="noStrike">
                          <a:solidFill>
                            <a:srgbClr val="000000"/>
                          </a:solidFill>
                          <a:effectLst/>
                          <a:latin typeface="Verdana" panose="020B0604030504040204" pitchFamily="34" charset="0"/>
                        </a:rPr>
                      </a:br>
                      <a:r>
                        <a:rPr lang="en-US" sz="1000" b="1" i="0" u="none" strike="noStrike">
                          <a:solidFill>
                            <a:srgbClr val="000000"/>
                          </a:solidFill>
                          <a:effectLst/>
                          <a:latin typeface="Verdana" panose="020B0604030504040204" pitchFamily="34" charset="0"/>
                        </a:rPr>
                        <a:t>45 days</a:t>
                      </a:r>
                      <a:endParaRPr lang="en-US" sz="1000" b="0" i="0" u="none" strike="noStrike">
                        <a:solidFill>
                          <a:srgbClr val="000000"/>
                        </a:solidFill>
                        <a:effectLst/>
                        <a:latin typeface="Verdana" panose="020B0604030504040204" pitchFamily="34" charset="0"/>
                      </a:endParaRP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732302144"/>
                  </a:ext>
                </a:extLst>
              </a:tr>
              <a:tr h="163364">
                <a:tc vMerge="1">
                  <a:txBody>
                    <a:bodyPr/>
                    <a:lstStyle/>
                    <a:p>
                      <a:endParaRPr lang="en-US"/>
                    </a:p>
                  </a:txBody>
                  <a:tcPr/>
                </a:tc>
                <a:tc>
                  <a:txBody>
                    <a:bodyPr/>
                    <a:lstStyle/>
                    <a:p>
                      <a:pPr algn="ctr" fontAlgn="t"/>
                      <a:r>
                        <a:rPr lang="en-US" sz="1000" b="0" i="0" u="none" strike="noStrike">
                          <a:solidFill>
                            <a:srgbClr val="000000"/>
                          </a:solidFill>
                          <a:effectLst/>
                          <a:latin typeface="Verdana" panose="020B0604030504040204" pitchFamily="34" charset="0"/>
                        </a:rPr>
                        <a:t>Yes</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t"/>
                      <a:r>
                        <a:rPr lang="en-US" sz="1000" b="0" i="0" u="none" strike="noStrike">
                          <a:solidFill>
                            <a:srgbClr val="000000"/>
                          </a:solidFill>
                          <a:effectLst/>
                          <a:latin typeface="Verdana" panose="020B0604030504040204" pitchFamily="34" charset="0"/>
                        </a:rPr>
                        <a:t>30 days</a:t>
                      </a: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t"/>
                      <a:r>
                        <a:rPr lang="en-US" sz="1000" b="0" i="0" u="none" strike="noStrike">
                          <a:solidFill>
                            <a:srgbClr val="000000"/>
                          </a:solidFill>
                          <a:effectLst/>
                          <a:latin typeface="Verdana" panose="020B0604030504040204" pitchFamily="34" charset="0"/>
                        </a:rPr>
                        <a:t>45 days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tc>
                  <a:txBody>
                    <a:bodyPr/>
                    <a:lstStyle/>
                    <a:p>
                      <a:pPr algn="ctr" fontAlgn="t"/>
                      <a:r>
                        <a:rPr lang="en-US" sz="1000" b="0" i="0" u="none" strike="noStrike">
                          <a:solidFill>
                            <a:srgbClr val="000000"/>
                          </a:solidFill>
                          <a:effectLst/>
                          <a:latin typeface="Verdana" panose="020B0604030504040204" pitchFamily="34" charset="0"/>
                        </a:rPr>
                        <a:t>60 days</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916725517"/>
                  </a:ext>
                </a:extLst>
              </a:tr>
              <a:tr h="155585">
                <a:tc rowSpan="2">
                  <a:txBody>
                    <a:bodyPr/>
                    <a:lstStyle/>
                    <a:p>
                      <a:pPr algn="ctr" fontAlgn="ctr"/>
                      <a:r>
                        <a:rPr lang="en-US" sz="1000" b="0" i="0" u="none" strike="noStrike">
                          <a:solidFill>
                            <a:srgbClr val="000000"/>
                          </a:solidFill>
                          <a:effectLst/>
                          <a:latin typeface="Verdana" panose="020B0604030504040204" pitchFamily="34" charset="0"/>
                        </a:rPr>
                        <a:t>Terminally sterilized CSPs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000" b="0" i="0" u="none" strike="noStrike">
                          <a:solidFill>
                            <a:srgbClr val="000000"/>
                          </a:solidFill>
                          <a:effectLst/>
                          <a:latin typeface="Verdana" panose="020B0604030504040204" pitchFamily="34" charset="0"/>
                        </a:rPr>
                        <a:t>No</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000" b="0" i="0" u="none" strike="noStrike">
                          <a:solidFill>
                            <a:srgbClr val="000000"/>
                          </a:solidFill>
                          <a:effectLst/>
                          <a:latin typeface="Verdana" panose="020B0604030504040204" pitchFamily="34" charset="0"/>
                        </a:rPr>
                        <a:t>14 days</a:t>
                      </a: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000" b="0" i="0" u="none" strike="noStrike">
                          <a:solidFill>
                            <a:srgbClr val="000000"/>
                          </a:solidFill>
                          <a:effectLst/>
                          <a:latin typeface="Verdana" panose="020B0604030504040204" pitchFamily="34" charset="0"/>
                        </a:rPr>
                        <a:t>28 days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000" b="0" i="0" u="none" strike="noStrike">
                          <a:solidFill>
                            <a:srgbClr val="000000"/>
                          </a:solidFill>
                          <a:effectLst/>
                          <a:latin typeface="Verdana" panose="020B0604030504040204" pitchFamily="34" charset="0"/>
                        </a:rPr>
                        <a:t>45 days</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729710340"/>
                  </a:ext>
                </a:extLst>
              </a:tr>
              <a:tr h="163364">
                <a:tc vMerge="1">
                  <a:txBody>
                    <a:bodyPr/>
                    <a:lstStyle/>
                    <a:p>
                      <a:endParaRPr lang="en-US"/>
                    </a:p>
                  </a:txBody>
                  <a:tcPr/>
                </a:tc>
                <a:tc>
                  <a:txBody>
                    <a:bodyPr/>
                    <a:lstStyle/>
                    <a:p>
                      <a:pPr algn="ctr" fontAlgn="t"/>
                      <a:r>
                        <a:rPr lang="en-US" sz="1000" b="0" i="0" u="none" strike="noStrike">
                          <a:solidFill>
                            <a:srgbClr val="000000"/>
                          </a:solidFill>
                          <a:effectLst/>
                          <a:latin typeface="Verdana" panose="020B0604030504040204" pitchFamily="34" charset="0"/>
                        </a:rPr>
                        <a:t>Yes</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t"/>
                      <a:r>
                        <a:rPr lang="en-US" sz="1000" b="0" i="0" u="none" strike="noStrike">
                          <a:solidFill>
                            <a:srgbClr val="000000"/>
                          </a:solidFill>
                          <a:effectLst/>
                          <a:latin typeface="Verdana" panose="020B0604030504040204" pitchFamily="34" charset="0"/>
                        </a:rPr>
                        <a:t>45 days</a:t>
                      </a: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t"/>
                      <a:r>
                        <a:rPr lang="en-US" sz="1000" b="0" i="0" u="none" strike="noStrike" dirty="0">
                          <a:solidFill>
                            <a:srgbClr val="000000"/>
                          </a:solidFill>
                          <a:effectLst/>
                          <a:latin typeface="Verdana" panose="020B0604030504040204" pitchFamily="34" charset="0"/>
                        </a:rPr>
                        <a:t>60 days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t"/>
                      <a:r>
                        <a:rPr lang="en-US" sz="1000" b="0" i="0" u="none" strike="noStrike" dirty="0">
                          <a:solidFill>
                            <a:srgbClr val="000000"/>
                          </a:solidFill>
                          <a:effectLst/>
                          <a:latin typeface="Verdana" panose="020B0604030504040204" pitchFamily="34" charset="0"/>
                        </a:rPr>
                        <a:t>90 days</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63171892"/>
                  </a:ext>
                </a:extLst>
              </a:tr>
            </a:tbl>
          </a:graphicData>
        </a:graphic>
      </p:graphicFrame>
      <p:sp>
        <p:nvSpPr>
          <p:cNvPr id="3" name="Rectangle 2">
            <a:extLst>
              <a:ext uri="{FF2B5EF4-FFF2-40B4-BE49-F238E27FC236}">
                <a16:creationId xmlns:a16="http://schemas.microsoft.com/office/drawing/2014/main" id="{9C9960CF-5912-B416-3316-678C8AA02522}"/>
              </a:ext>
            </a:extLst>
          </p:cNvPr>
          <p:cNvSpPr/>
          <p:nvPr/>
        </p:nvSpPr>
        <p:spPr>
          <a:xfrm>
            <a:off x="3797456" y="2800350"/>
            <a:ext cx="4495800" cy="7037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 Arrow 11">
            <a:extLst>
              <a:ext uri="{FF2B5EF4-FFF2-40B4-BE49-F238E27FC236}">
                <a16:creationId xmlns:a16="http://schemas.microsoft.com/office/drawing/2014/main" id="{5C26310B-A6E9-7910-DE62-A1177EC7D6CE}"/>
              </a:ext>
            </a:extLst>
          </p:cNvPr>
          <p:cNvSpPr/>
          <p:nvPr/>
        </p:nvSpPr>
        <p:spPr>
          <a:xfrm>
            <a:off x="8326821" y="2829496"/>
            <a:ext cx="740979" cy="580454"/>
          </a:xfrm>
          <a:prstGeom prst="leftArrow">
            <a:avLst/>
          </a:prstGeom>
          <a:solidFill>
            <a:srgbClr val="FFCC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rgbClr val="C00000"/>
                </a:solidFill>
              </a:rPr>
              <a:t>Most Likely</a:t>
            </a:r>
          </a:p>
        </p:txBody>
      </p:sp>
    </p:spTree>
    <p:extLst>
      <p:ext uri="{BB962C8B-B14F-4D97-AF65-F5344CB8AC3E}">
        <p14:creationId xmlns:p14="http://schemas.microsoft.com/office/powerpoint/2010/main" val="4180349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399AB-B54E-C063-E5F6-4565810CEBB9}"/>
              </a:ext>
            </a:extLst>
          </p:cNvPr>
          <p:cNvSpPr>
            <a:spLocks noGrp="1"/>
          </p:cNvSpPr>
          <p:nvPr>
            <p:ph type="title"/>
          </p:nvPr>
        </p:nvSpPr>
        <p:spPr/>
        <p:txBody>
          <a:bodyPr/>
          <a:lstStyle/>
          <a:p>
            <a:r>
              <a:rPr lang="en-US" sz="2800" dirty="0"/>
              <a:t>Beyond-Use Date Revisions</a:t>
            </a:r>
            <a:endParaRPr lang="en-US" dirty="0"/>
          </a:p>
        </p:txBody>
      </p:sp>
      <p:sp>
        <p:nvSpPr>
          <p:cNvPr id="4" name="Slide Number Placeholder 3">
            <a:extLst>
              <a:ext uri="{FF2B5EF4-FFF2-40B4-BE49-F238E27FC236}">
                <a16:creationId xmlns:a16="http://schemas.microsoft.com/office/drawing/2014/main" id="{FE6D1F61-584D-B196-B5BF-8B2B290FDD16}"/>
              </a:ext>
            </a:extLst>
          </p:cNvPr>
          <p:cNvSpPr>
            <a:spLocks noGrp="1"/>
          </p:cNvSpPr>
          <p:nvPr>
            <p:ph type="sldNum" sz="quarter" idx="4"/>
          </p:nvPr>
        </p:nvSpPr>
        <p:spPr/>
        <p:txBody>
          <a:bodyPr/>
          <a:lstStyle/>
          <a:p>
            <a:fld id="{002540B9-D82F-44A3-9899-A5422F2D74D5}" type="slidenum">
              <a:rPr lang="en-US" smtClean="0"/>
              <a:t>26</a:t>
            </a:fld>
            <a:endParaRPr lang="en-US"/>
          </a:p>
        </p:txBody>
      </p:sp>
      <p:graphicFrame>
        <p:nvGraphicFramePr>
          <p:cNvPr id="3" name="Content Placeholder 5">
            <a:extLst>
              <a:ext uri="{FF2B5EF4-FFF2-40B4-BE49-F238E27FC236}">
                <a16:creationId xmlns:a16="http://schemas.microsoft.com/office/drawing/2014/main" id="{3B0C9355-9876-45DD-796A-E23A1AFB7B18}"/>
              </a:ext>
            </a:extLst>
          </p:cNvPr>
          <p:cNvGraphicFramePr>
            <a:graphicFrameLocks/>
          </p:cNvGraphicFramePr>
          <p:nvPr>
            <p:extLst>
              <p:ext uri="{D42A27DB-BD31-4B8C-83A1-F6EECF244321}">
                <p14:modId xmlns:p14="http://schemas.microsoft.com/office/powerpoint/2010/main" val="329906902"/>
              </p:ext>
            </p:extLst>
          </p:nvPr>
        </p:nvGraphicFramePr>
        <p:xfrm>
          <a:off x="1066800" y="1047750"/>
          <a:ext cx="7010400" cy="3428999"/>
        </p:xfrm>
        <a:graphic>
          <a:graphicData uri="http://schemas.openxmlformats.org/drawingml/2006/table">
            <a:tbl>
              <a:tblPr firstRow="1" bandRow="1">
                <a:tableStyleId>{69CF1AB2-1976-4502-BF36-3FF5EA218861}</a:tableStyleId>
              </a:tblPr>
              <a:tblGrid>
                <a:gridCol w="1687688">
                  <a:extLst>
                    <a:ext uri="{9D8B030D-6E8A-4147-A177-3AD203B41FA5}">
                      <a16:colId xmlns:a16="http://schemas.microsoft.com/office/drawing/2014/main" val="20000"/>
                    </a:ext>
                  </a:extLst>
                </a:gridCol>
                <a:gridCol w="2985912">
                  <a:extLst>
                    <a:ext uri="{9D8B030D-6E8A-4147-A177-3AD203B41FA5}">
                      <a16:colId xmlns:a16="http://schemas.microsoft.com/office/drawing/2014/main" val="20001"/>
                    </a:ext>
                  </a:extLst>
                </a:gridCol>
                <a:gridCol w="2336800">
                  <a:extLst>
                    <a:ext uri="{9D8B030D-6E8A-4147-A177-3AD203B41FA5}">
                      <a16:colId xmlns:a16="http://schemas.microsoft.com/office/drawing/2014/main" val="20002"/>
                    </a:ext>
                  </a:extLst>
                </a:gridCol>
              </a:tblGrid>
              <a:tr h="455064">
                <a:tc gridSpan="3">
                  <a:txBody>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2000" dirty="0"/>
                        <a:t>BUDs for Category 1,</a:t>
                      </a:r>
                      <a:r>
                        <a:rPr lang="en-US" sz="2000" baseline="0" dirty="0"/>
                        <a:t> 2 and 3 </a:t>
                      </a:r>
                      <a:r>
                        <a:rPr lang="en-US" sz="2000" dirty="0"/>
                        <a:t>CSPs</a:t>
                      </a:r>
                      <a:r>
                        <a:rPr kumimoji="0" lang="en-US" sz="2000" b="0" i="0" u="none" strike="noStrike" kern="1200" cap="none" spc="0" normalizeH="0" baseline="0" noProof="0" dirty="0">
                          <a:ln>
                            <a:noFill/>
                          </a:ln>
                          <a:solidFill>
                            <a:srgbClr val="FF0000"/>
                          </a:solidFill>
                          <a:effectLst/>
                          <a:uLnTx/>
                          <a:uFillTx/>
                          <a:latin typeface="+mn-lt"/>
                          <a:ea typeface="+mn-ea"/>
                          <a:cs typeface="Arial" charset="0"/>
                        </a:rPr>
                        <a:t> </a:t>
                      </a:r>
                      <a:r>
                        <a:rPr lang="en-US" sz="2000" dirty="0"/>
                        <a:t> </a:t>
                      </a:r>
                    </a:p>
                  </a:txBody>
                  <a:tcPr/>
                </a:tc>
                <a:tc hMerge="1">
                  <a:txBody>
                    <a:bodyPr/>
                    <a:lstStyle/>
                    <a:p>
                      <a:pPr algn="ctr"/>
                      <a:endParaRPr lang="en-US" sz="2000" dirty="0">
                        <a:solidFill>
                          <a:srgbClr val="FF0000"/>
                        </a:solidFill>
                        <a:latin typeface="+mj-lt"/>
                        <a:cs typeface="Arial" panose="020B0604020202020204" pitchFamily="34" charset="0"/>
                      </a:endParaRPr>
                    </a:p>
                  </a:txBody>
                  <a:tcPr anchor="ctr"/>
                </a:tc>
                <a:tc hMerge="1">
                  <a:txBody>
                    <a:bodyPr/>
                    <a:lstStyle/>
                    <a:p>
                      <a:endParaRPr lang="en-US"/>
                    </a:p>
                  </a:txBody>
                  <a:tcPr/>
                </a:tc>
                <a:extLst>
                  <a:ext uri="{0D108BD9-81ED-4DB2-BD59-A6C34878D82A}">
                    <a16:rowId xmlns:a16="http://schemas.microsoft.com/office/drawing/2014/main" val="10000"/>
                  </a:ext>
                </a:extLst>
              </a:tr>
              <a:tr h="411919">
                <a:tc>
                  <a:txBody>
                    <a:bodyPr/>
                    <a:lstStyle/>
                    <a:p>
                      <a:pPr algn="ctr"/>
                      <a:endParaRPr lang="en-US" sz="2000" dirty="0"/>
                    </a:p>
                  </a:txBody>
                  <a:tcPr anchor="ctr"/>
                </a:tc>
                <a:tc gridSpan="2">
                  <a:txBody>
                    <a:bodyPr/>
                    <a:lstStyle/>
                    <a:p>
                      <a:pPr algn="ctr"/>
                      <a:r>
                        <a:rPr lang="en-US" sz="2000" b="1" dirty="0">
                          <a:solidFill>
                            <a:schemeClr val="tx1"/>
                          </a:solidFill>
                          <a:latin typeface="+mj-lt"/>
                          <a:cs typeface="Arial" panose="020B0604020202020204" pitchFamily="34" charset="0"/>
                        </a:rPr>
                        <a:t>Storage Conditions</a:t>
                      </a:r>
                    </a:p>
                  </a:txBody>
                  <a:tcPr anchor="ctr"/>
                </a:tc>
                <a:tc hMerge="1">
                  <a:txBody>
                    <a:bodyPr/>
                    <a:lstStyle/>
                    <a:p>
                      <a:pPr algn="ctr"/>
                      <a:endParaRPr lang="en-US" sz="1500" dirty="0">
                        <a:solidFill>
                          <a:srgbClr val="FF0000"/>
                        </a:solidFill>
                        <a:latin typeface="+mj-lt"/>
                        <a:cs typeface="Arial" panose="020B0604020202020204" pitchFamily="34" charset="0"/>
                      </a:endParaRPr>
                    </a:p>
                  </a:txBody>
                  <a:tcPr/>
                </a:tc>
                <a:extLst>
                  <a:ext uri="{0D108BD9-81ED-4DB2-BD59-A6C34878D82A}">
                    <a16:rowId xmlns:a16="http://schemas.microsoft.com/office/drawing/2014/main" val="10001"/>
                  </a:ext>
                </a:extLst>
              </a:tr>
              <a:tr h="1244408">
                <a:tc>
                  <a:txBody>
                    <a:bodyPr/>
                    <a:lstStyle/>
                    <a:p>
                      <a:pPr algn="ctr"/>
                      <a:endParaRPr lang="en-US" sz="2000" dirty="0"/>
                    </a:p>
                  </a:txBody>
                  <a:tcPr anchor="ctr"/>
                </a:tc>
                <a:tc>
                  <a:txBody>
                    <a:bodyPr/>
                    <a:lstStyle>
                      <a:lvl1pPr marL="0" algn="l" defTabSz="914331" rtl="0" eaLnBrk="1" latinLnBrk="0" hangingPunct="1">
                        <a:defRPr sz="1800" b="1" kern="1200">
                          <a:solidFill>
                            <a:schemeClr val="lt1"/>
                          </a:solidFill>
                          <a:latin typeface="Calibri" panose="020F0502020204030204"/>
                        </a:defRPr>
                      </a:lvl1pPr>
                      <a:lvl2pPr marL="457166" algn="l" defTabSz="914331" rtl="0" eaLnBrk="1" latinLnBrk="0" hangingPunct="1">
                        <a:defRPr sz="1800" b="1" kern="1200">
                          <a:solidFill>
                            <a:schemeClr val="lt1"/>
                          </a:solidFill>
                          <a:latin typeface="Calibri" panose="020F0502020204030204"/>
                        </a:defRPr>
                      </a:lvl2pPr>
                      <a:lvl3pPr marL="914331" algn="l" defTabSz="914331" rtl="0" eaLnBrk="1" latinLnBrk="0" hangingPunct="1">
                        <a:defRPr sz="1800" b="1" kern="1200">
                          <a:solidFill>
                            <a:schemeClr val="lt1"/>
                          </a:solidFill>
                          <a:latin typeface="Calibri" panose="020F0502020204030204"/>
                        </a:defRPr>
                      </a:lvl3pPr>
                      <a:lvl4pPr marL="1371498" algn="l" defTabSz="914331" rtl="0" eaLnBrk="1" latinLnBrk="0" hangingPunct="1">
                        <a:defRPr sz="1800" b="1" kern="1200">
                          <a:solidFill>
                            <a:schemeClr val="lt1"/>
                          </a:solidFill>
                          <a:latin typeface="Calibri" panose="020F0502020204030204"/>
                        </a:defRPr>
                      </a:lvl4pPr>
                      <a:lvl5pPr marL="1828664" algn="l" defTabSz="914331" rtl="0" eaLnBrk="1" latinLnBrk="0" hangingPunct="1">
                        <a:defRPr sz="1800" b="1" kern="1200">
                          <a:solidFill>
                            <a:schemeClr val="lt1"/>
                          </a:solidFill>
                          <a:latin typeface="Calibri" panose="020F0502020204030204"/>
                        </a:defRPr>
                      </a:lvl5pPr>
                      <a:lvl6pPr marL="2285829" algn="l" defTabSz="914331" rtl="0" eaLnBrk="1" latinLnBrk="0" hangingPunct="1">
                        <a:defRPr sz="1800" b="1" kern="1200">
                          <a:solidFill>
                            <a:schemeClr val="lt1"/>
                          </a:solidFill>
                          <a:latin typeface="Calibri" panose="020F0502020204030204"/>
                        </a:defRPr>
                      </a:lvl6pPr>
                      <a:lvl7pPr marL="2742995" algn="l" defTabSz="914331" rtl="0" eaLnBrk="1" latinLnBrk="0" hangingPunct="1">
                        <a:defRPr sz="1800" b="1" kern="1200">
                          <a:solidFill>
                            <a:schemeClr val="lt1"/>
                          </a:solidFill>
                          <a:latin typeface="Calibri" panose="020F0502020204030204"/>
                        </a:defRPr>
                      </a:lvl7pPr>
                      <a:lvl8pPr marL="3200160" algn="l" defTabSz="914331" rtl="0" eaLnBrk="1" latinLnBrk="0" hangingPunct="1">
                        <a:defRPr sz="1800" b="1" kern="1200">
                          <a:solidFill>
                            <a:schemeClr val="lt1"/>
                          </a:solidFill>
                          <a:latin typeface="Calibri" panose="020F0502020204030204"/>
                        </a:defRPr>
                      </a:lvl8pPr>
                      <a:lvl9pPr marL="3657326" algn="l" defTabSz="914331" rtl="0" eaLnBrk="1" latinLnBrk="0" hangingPunct="1">
                        <a:defRPr sz="1800" b="1" kern="1200">
                          <a:solidFill>
                            <a:schemeClr val="lt1"/>
                          </a:solidFill>
                          <a:latin typeface="Calibri" panose="020F0502020204030204"/>
                        </a:defRPr>
                      </a:lvl9pPr>
                    </a:lstStyle>
                    <a:p>
                      <a:pPr algn="ctr"/>
                      <a:r>
                        <a:rPr lang="en-US" sz="2000" dirty="0">
                          <a:solidFill>
                            <a:schemeClr val="tx1"/>
                          </a:solidFill>
                          <a:latin typeface="+mj-lt"/>
                        </a:rPr>
                        <a:t>Controlled Room Temperature (20°- 25</a:t>
                      </a:r>
                      <a:r>
                        <a:rPr lang="en-US" sz="2000" b="1" kern="1200" dirty="0">
                          <a:solidFill>
                            <a:schemeClr val="tx1"/>
                          </a:solidFill>
                          <a:latin typeface="+mj-lt"/>
                          <a:ea typeface="+mn-ea"/>
                          <a:cs typeface="Arial" panose="020B0604020202020204" pitchFamily="34" charset="0"/>
                        </a:rPr>
                        <a:t>°</a:t>
                      </a:r>
                      <a:r>
                        <a:rPr lang="en-US" sz="2000" b="1" kern="1200" baseline="0" dirty="0">
                          <a:solidFill>
                            <a:schemeClr val="tx1"/>
                          </a:solidFill>
                          <a:latin typeface="+mj-lt"/>
                          <a:ea typeface="+mn-ea"/>
                          <a:cs typeface="+mn-cs"/>
                        </a:rPr>
                        <a:t>C</a:t>
                      </a:r>
                      <a:r>
                        <a:rPr lang="en-US" sz="2000" b="1" kern="1200" baseline="0" dirty="0">
                          <a:solidFill>
                            <a:schemeClr val="tx1"/>
                          </a:solidFill>
                          <a:latin typeface="Calibri" panose="020F0502020204030204"/>
                          <a:ea typeface="+mn-ea"/>
                          <a:cs typeface="+mn-cs"/>
                        </a:rPr>
                        <a:t>)</a:t>
                      </a:r>
                      <a:endParaRPr lang="en-US" sz="2000" dirty="0">
                        <a:solidFill>
                          <a:schemeClr val="tx1"/>
                        </a:solidFill>
                        <a:latin typeface="+mj-lt"/>
                        <a:cs typeface="Arial" panose="020B0604020202020204" pitchFamily="34" charset="0"/>
                      </a:endParaRPr>
                    </a:p>
                  </a:txBody>
                  <a:tcPr anchor="ctr"/>
                </a:tc>
                <a:tc>
                  <a:txBody>
                    <a:bodyPr/>
                    <a:lstStyle>
                      <a:lvl1pPr marL="0" algn="l" defTabSz="914331" rtl="0" eaLnBrk="1" latinLnBrk="0" hangingPunct="1">
                        <a:defRPr sz="1800" b="1" kern="1200">
                          <a:solidFill>
                            <a:schemeClr val="lt1"/>
                          </a:solidFill>
                          <a:latin typeface="Calibri" panose="020F0502020204030204"/>
                        </a:defRPr>
                      </a:lvl1pPr>
                      <a:lvl2pPr marL="457166" algn="l" defTabSz="914331" rtl="0" eaLnBrk="1" latinLnBrk="0" hangingPunct="1">
                        <a:defRPr sz="1800" b="1" kern="1200">
                          <a:solidFill>
                            <a:schemeClr val="lt1"/>
                          </a:solidFill>
                          <a:latin typeface="Calibri" panose="020F0502020204030204"/>
                        </a:defRPr>
                      </a:lvl2pPr>
                      <a:lvl3pPr marL="914331" algn="l" defTabSz="914331" rtl="0" eaLnBrk="1" latinLnBrk="0" hangingPunct="1">
                        <a:defRPr sz="1800" b="1" kern="1200">
                          <a:solidFill>
                            <a:schemeClr val="lt1"/>
                          </a:solidFill>
                          <a:latin typeface="Calibri" panose="020F0502020204030204"/>
                        </a:defRPr>
                      </a:lvl3pPr>
                      <a:lvl4pPr marL="1371498" algn="l" defTabSz="914331" rtl="0" eaLnBrk="1" latinLnBrk="0" hangingPunct="1">
                        <a:defRPr sz="1800" b="1" kern="1200">
                          <a:solidFill>
                            <a:schemeClr val="lt1"/>
                          </a:solidFill>
                          <a:latin typeface="Calibri" panose="020F0502020204030204"/>
                        </a:defRPr>
                      </a:lvl4pPr>
                      <a:lvl5pPr marL="1828664" algn="l" defTabSz="914331" rtl="0" eaLnBrk="1" latinLnBrk="0" hangingPunct="1">
                        <a:defRPr sz="1800" b="1" kern="1200">
                          <a:solidFill>
                            <a:schemeClr val="lt1"/>
                          </a:solidFill>
                          <a:latin typeface="Calibri" panose="020F0502020204030204"/>
                        </a:defRPr>
                      </a:lvl5pPr>
                      <a:lvl6pPr marL="2285829" algn="l" defTabSz="914331" rtl="0" eaLnBrk="1" latinLnBrk="0" hangingPunct="1">
                        <a:defRPr sz="1800" b="1" kern="1200">
                          <a:solidFill>
                            <a:schemeClr val="lt1"/>
                          </a:solidFill>
                          <a:latin typeface="Calibri" panose="020F0502020204030204"/>
                        </a:defRPr>
                      </a:lvl6pPr>
                      <a:lvl7pPr marL="2742995" algn="l" defTabSz="914331" rtl="0" eaLnBrk="1" latinLnBrk="0" hangingPunct="1">
                        <a:defRPr sz="1800" b="1" kern="1200">
                          <a:solidFill>
                            <a:schemeClr val="lt1"/>
                          </a:solidFill>
                          <a:latin typeface="Calibri" panose="020F0502020204030204"/>
                        </a:defRPr>
                      </a:lvl7pPr>
                      <a:lvl8pPr marL="3200160" algn="l" defTabSz="914331" rtl="0" eaLnBrk="1" latinLnBrk="0" hangingPunct="1">
                        <a:defRPr sz="1800" b="1" kern="1200">
                          <a:solidFill>
                            <a:schemeClr val="lt1"/>
                          </a:solidFill>
                          <a:latin typeface="Calibri" panose="020F0502020204030204"/>
                        </a:defRPr>
                      </a:lvl8pPr>
                      <a:lvl9pPr marL="3657326" algn="l" defTabSz="914331" rtl="0" eaLnBrk="1" latinLnBrk="0" hangingPunct="1">
                        <a:defRPr sz="1800" b="1" kern="1200">
                          <a:solidFill>
                            <a:schemeClr val="lt1"/>
                          </a:solidFill>
                          <a:latin typeface="Calibri" panose="020F0502020204030204"/>
                        </a:defRPr>
                      </a:lvl9pPr>
                    </a:lstStyle>
                    <a:p>
                      <a:pPr algn="ctr"/>
                      <a:r>
                        <a:rPr lang="en-US" sz="2000" dirty="0">
                          <a:solidFill>
                            <a:schemeClr val="tx1"/>
                          </a:solidFill>
                          <a:latin typeface="+mj-lt"/>
                        </a:rPr>
                        <a:t>Refrigerator</a:t>
                      </a:r>
                    </a:p>
                    <a:p>
                      <a:pPr algn="ctr"/>
                      <a:r>
                        <a:rPr lang="en-US" sz="2000" dirty="0">
                          <a:solidFill>
                            <a:schemeClr val="tx1"/>
                          </a:solidFill>
                          <a:latin typeface="+mj-lt"/>
                          <a:cs typeface="Arial" panose="020B0604020202020204" pitchFamily="34" charset="0"/>
                        </a:rPr>
                        <a:t>(2°- 8°C)</a:t>
                      </a:r>
                    </a:p>
                  </a:txBody>
                  <a:tcPr anchor="ctr"/>
                </a:tc>
                <a:extLst>
                  <a:ext uri="{0D108BD9-81ED-4DB2-BD59-A6C34878D82A}">
                    <a16:rowId xmlns:a16="http://schemas.microsoft.com/office/drawing/2014/main" val="10002"/>
                  </a:ext>
                </a:extLst>
              </a:tr>
              <a:tr h="658804">
                <a:tc>
                  <a:txBody>
                    <a:bodyPr/>
                    <a:lstStyle>
                      <a:lvl1pPr marL="0" algn="l" defTabSz="914331" rtl="0" eaLnBrk="1" latinLnBrk="0" hangingPunct="1">
                        <a:defRPr sz="1800" kern="1200">
                          <a:solidFill>
                            <a:schemeClr val="dk1"/>
                          </a:solidFill>
                          <a:latin typeface="Calibri" panose="020F0502020204030204"/>
                        </a:defRPr>
                      </a:lvl1pPr>
                      <a:lvl2pPr marL="457166" algn="l" defTabSz="914331" rtl="0" eaLnBrk="1" latinLnBrk="0" hangingPunct="1">
                        <a:defRPr sz="1800" kern="1200">
                          <a:solidFill>
                            <a:schemeClr val="dk1"/>
                          </a:solidFill>
                          <a:latin typeface="Calibri" panose="020F0502020204030204"/>
                        </a:defRPr>
                      </a:lvl2pPr>
                      <a:lvl3pPr marL="914331" algn="l" defTabSz="914331" rtl="0" eaLnBrk="1" latinLnBrk="0" hangingPunct="1">
                        <a:defRPr sz="1800" kern="1200">
                          <a:solidFill>
                            <a:schemeClr val="dk1"/>
                          </a:solidFill>
                          <a:latin typeface="Calibri" panose="020F0502020204030204"/>
                        </a:defRPr>
                      </a:lvl3pPr>
                      <a:lvl4pPr marL="1371498" algn="l" defTabSz="914331" rtl="0" eaLnBrk="1" latinLnBrk="0" hangingPunct="1">
                        <a:defRPr sz="1800" kern="1200">
                          <a:solidFill>
                            <a:schemeClr val="dk1"/>
                          </a:solidFill>
                          <a:latin typeface="Calibri" panose="020F0502020204030204"/>
                        </a:defRPr>
                      </a:lvl4pPr>
                      <a:lvl5pPr marL="1828664" algn="l" defTabSz="914331" rtl="0" eaLnBrk="1" latinLnBrk="0" hangingPunct="1">
                        <a:defRPr sz="1800" kern="1200">
                          <a:solidFill>
                            <a:schemeClr val="dk1"/>
                          </a:solidFill>
                          <a:latin typeface="Calibri" panose="020F0502020204030204"/>
                        </a:defRPr>
                      </a:lvl5pPr>
                      <a:lvl6pPr marL="2285829" algn="l" defTabSz="914331" rtl="0" eaLnBrk="1" latinLnBrk="0" hangingPunct="1">
                        <a:defRPr sz="1800" kern="1200">
                          <a:solidFill>
                            <a:schemeClr val="dk1"/>
                          </a:solidFill>
                          <a:latin typeface="Calibri" panose="020F0502020204030204"/>
                        </a:defRPr>
                      </a:lvl6pPr>
                      <a:lvl7pPr marL="2742995" algn="l" defTabSz="914331" rtl="0" eaLnBrk="1" latinLnBrk="0" hangingPunct="1">
                        <a:defRPr sz="1800" kern="1200">
                          <a:solidFill>
                            <a:schemeClr val="dk1"/>
                          </a:solidFill>
                          <a:latin typeface="Calibri" panose="020F0502020204030204"/>
                        </a:defRPr>
                      </a:lvl7pPr>
                      <a:lvl8pPr marL="3200160" algn="l" defTabSz="914331" rtl="0" eaLnBrk="1" latinLnBrk="0" hangingPunct="1">
                        <a:defRPr sz="1800" kern="1200">
                          <a:solidFill>
                            <a:schemeClr val="dk1"/>
                          </a:solidFill>
                          <a:latin typeface="Calibri" panose="020F0502020204030204"/>
                        </a:defRPr>
                      </a:lvl8pPr>
                      <a:lvl9pPr marL="3657326" algn="l" defTabSz="914331" rtl="0" eaLnBrk="1" latinLnBrk="0" hangingPunct="1">
                        <a:defRPr sz="1800" kern="1200">
                          <a:solidFill>
                            <a:schemeClr val="dk1"/>
                          </a:solidFill>
                          <a:latin typeface="Calibri" panose="020F0502020204030204"/>
                        </a:defRPr>
                      </a:lvl9pPr>
                    </a:lstStyle>
                    <a:p>
                      <a:pPr algn="ctr"/>
                      <a:r>
                        <a:rPr lang="en-US" sz="2000" b="1" dirty="0">
                          <a:solidFill>
                            <a:schemeClr val="tx1"/>
                          </a:solidFill>
                          <a:latin typeface="+mj-lt"/>
                        </a:rPr>
                        <a:t>Category 1</a:t>
                      </a:r>
                      <a:endParaRPr lang="en-US" sz="2000" b="1" dirty="0">
                        <a:solidFill>
                          <a:schemeClr val="tx1"/>
                        </a:solidFill>
                        <a:latin typeface="+mj-lt"/>
                        <a:cs typeface="Arial" panose="020B0604020202020204" pitchFamily="34" charset="0"/>
                      </a:endParaRPr>
                    </a:p>
                  </a:txBody>
                  <a:tcPr anchor="ctr"/>
                </a:tc>
                <a:tc>
                  <a:txBody>
                    <a:bodyPr/>
                    <a:lstStyle>
                      <a:lvl1pPr marL="0" algn="l" defTabSz="914331" rtl="0" eaLnBrk="1" latinLnBrk="0" hangingPunct="1">
                        <a:defRPr sz="1800" kern="1200">
                          <a:solidFill>
                            <a:schemeClr val="dk1"/>
                          </a:solidFill>
                          <a:latin typeface="Calibri" panose="020F0502020204030204"/>
                        </a:defRPr>
                      </a:lvl1pPr>
                      <a:lvl2pPr marL="457166" algn="l" defTabSz="914331" rtl="0" eaLnBrk="1" latinLnBrk="0" hangingPunct="1">
                        <a:defRPr sz="1800" kern="1200">
                          <a:solidFill>
                            <a:schemeClr val="dk1"/>
                          </a:solidFill>
                          <a:latin typeface="Calibri" panose="020F0502020204030204"/>
                        </a:defRPr>
                      </a:lvl2pPr>
                      <a:lvl3pPr marL="914331" algn="l" defTabSz="914331" rtl="0" eaLnBrk="1" latinLnBrk="0" hangingPunct="1">
                        <a:defRPr sz="1800" kern="1200">
                          <a:solidFill>
                            <a:schemeClr val="dk1"/>
                          </a:solidFill>
                          <a:latin typeface="Calibri" panose="020F0502020204030204"/>
                        </a:defRPr>
                      </a:lvl3pPr>
                      <a:lvl4pPr marL="1371498" algn="l" defTabSz="914331" rtl="0" eaLnBrk="1" latinLnBrk="0" hangingPunct="1">
                        <a:defRPr sz="1800" kern="1200">
                          <a:solidFill>
                            <a:schemeClr val="dk1"/>
                          </a:solidFill>
                          <a:latin typeface="Calibri" panose="020F0502020204030204"/>
                        </a:defRPr>
                      </a:lvl4pPr>
                      <a:lvl5pPr marL="1828664" algn="l" defTabSz="914331" rtl="0" eaLnBrk="1" latinLnBrk="0" hangingPunct="1">
                        <a:defRPr sz="1800" kern="1200">
                          <a:solidFill>
                            <a:schemeClr val="dk1"/>
                          </a:solidFill>
                          <a:latin typeface="Calibri" panose="020F0502020204030204"/>
                        </a:defRPr>
                      </a:lvl5pPr>
                      <a:lvl6pPr marL="2285829" algn="l" defTabSz="914331" rtl="0" eaLnBrk="1" latinLnBrk="0" hangingPunct="1">
                        <a:defRPr sz="1800" kern="1200">
                          <a:solidFill>
                            <a:schemeClr val="dk1"/>
                          </a:solidFill>
                          <a:latin typeface="Calibri" panose="020F0502020204030204"/>
                        </a:defRPr>
                      </a:lvl6pPr>
                      <a:lvl7pPr marL="2742995" algn="l" defTabSz="914331" rtl="0" eaLnBrk="1" latinLnBrk="0" hangingPunct="1">
                        <a:defRPr sz="1800" kern="1200">
                          <a:solidFill>
                            <a:schemeClr val="dk1"/>
                          </a:solidFill>
                          <a:latin typeface="Calibri" panose="020F0502020204030204"/>
                        </a:defRPr>
                      </a:lvl7pPr>
                      <a:lvl8pPr marL="3200160" algn="l" defTabSz="914331" rtl="0" eaLnBrk="1" latinLnBrk="0" hangingPunct="1">
                        <a:defRPr sz="1800" kern="1200">
                          <a:solidFill>
                            <a:schemeClr val="dk1"/>
                          </a:solidFill>
                          <a:latin typeface="Calibri" panose="020F0502020204030204"/>
                        </a:defRPr>
                      </a:lvl8pPr>
                      <a:lvl9pPr marL="3657326" algn="l" defTabSz="914331" rtl="0" eaLnBrk="1" latinLnBrk="0" hangingPunct="1">
                        <a:defRPr sz="1800" kern="1200">
                          <a:solidFill>
                            <a:schemeClr val="dk1"/>
                          </a:solidFill>
                          <a:latin typeface="Calibri" panose="020F0502020204030204"/>
                        </a:defRPr>
                      </a:lvl9pPr>
                    </a:lstStyle>
                    <a:p>
                      <a:pPr algn="ctr"/>
                      <a:r>
                        <a:rPr lang="en-US" sz="2000" b="0" dirty="0">
                          <a:latin typeface="Arial" panose="020B0604020202020204" pitchFamily="34" charset="0"/>
                          <a:cs typeface="Arial" panose="020B0604020202020204" pitchFamily="34" charset="0"/>
                        </a:rPr>
                        <a:t>≤ 12 hours</a:t>
                      </a:r>
                      <a:endParaRPr lang="en-US" sz="2000" dirty="0">
                        <a:latin typeface="Arial" panose="020B0604020202020204" pitchFamily="34" charset="0"/>
                        <a:cs typeface="Arial" panose="020B0604020202020204" pitchFamily="34" charset="0"/>
                      </a:endParaRPr>
                    </a:p>
                  </a:txBody>
                  <a:tcPr anchor="ctr"/>
                </a:tc>
                <a:tc>
                  <a:txBody>
                    <a:bodyPr/>
                    <a:lstStyle>
                      <a:lvl1pPr marL="0" algn="l" defTabSz="914331" rtl="0" eaLnBrk="1" latinLnBrk="0" hangingPunct="1">
                        <a:defRPr sz="1800" kern="1200">
                          <a:solidFill>
                            <a:schemeClr val="dk1"/>
                          </a:solidFill>
                          <a:latin typeface="Calibri" panose="020F0502020204030204"/>
                        </a:defRPr>
                      </a:lvl1pPr>
                      <a:lvl2pPr marL="457166" algn="l" defTabSz="914331" rtl="0" eaLnBrk="1" latinLnBrk="0" hangingPunct="1">
                        <a:defRPr sz="1800" kern="1200">
                          <a:solidFill>
                            <a:schemeClr val="dk1"/>
                          </a:solidFill>
                          <a:latin typeface="Calibri" panose="020F0502020204030204"/>
                        </a:defRPr>
                      </a:lvl2pPr>
                      <a:lvl3pPr marL="914331" algn="l" defTabSz="914331" rtl="0" eaLnBrk="1" latinLnBrk="0" hangingPunct="1">
                        <a:defRPr sz="1800" kern="1200">
                          <a:solidFill>
                            <a:schemeClr val="dk1"/>
                          </a:solidFill>
                          <a:latin typeface="Calibri" panose="020F0502020204030204"/>
                        </a:defRPr>
                      </a:lvl3pPr>
                      <a:lvl4pPr marL="1371498" algn="l" defTabSz="914331" rtl="0" eaLnBrk="1" latinLnBrk="0" hangingPunct="1">
                        <a:defRPr sz="1800" kern="1200">
                          <a:solidFill>
                            <a:schemeClr val="dk1"/>
                          </a:solidFill>
                          <a:latin typeface="Calibri" panose="020F0502020204030204"/>
                        </a:defRPr>
                      </a:lvl4pPr>
                      <a:lvl5pPr marL="1828664" algn="l" defTabSz="914331" rtl="0" eaLnBrk="1" latinLnBrk="0" hangingPunct="1">
                        <a:defRPr sz="1800" kern="1200">
                          <a:solidFill>
                            <a:schemeClr val="dk1"/>
                          </a:solidFill>
                          <a:latin typeface="Calibri" panose="020F0502020204030204"/>
                        </a:defRPr>
                      </a:lvl5pPr>
                      <a:lvl6pPr marL="2285829" algn="l" defTabSz="914331" rtl="0" eaLnBrk="1" latinLnBrk="0" hangingPunct="1">
                        <a:defRPr sz="1800" kern="1200">
                          <a:solidFill>
                            <a:schemeClr val="dk1"/>
                          </a:solidFill>
                          <a:latin typeface="Calibri" panose="020F0502020204030204"/>
                        </a:defRPr>
                      </a:lvl6pPr>
                      <a:lvl7pPr marL="2742995" algn="l" defTabSz="914331" rtl="0" eaLnBrk="1" latinLnBrk="0" hangingPunct="1">
                        <a:defRPr sz="1800" kern="1200">
                          <a:solidFill>
                            <a:schemeClr val="dk1"/>
                          </a:solidFill>
                          <a:latin typeface="Calibri" panose="020F0502020204030204"/>
                        </a:defRPr>
                      </a:lvl7pPr>
                      <a:lvl8pPr marL="3200160" algn="l" defTabSz="914331" rtl="0" eaLnBrk="1" latinLnBrk="0" hangingPunct="1">
                        <a:defRPr sz="1800" kern="1200">
                          <a:solidFill>
                            <a:schemeClr val="dk1"/>
                          </a:solidFill>
                          <a:latin typeface="Calibri" panose="020F0502020204030204"/>
                        </a:defRPr>
                      </a:lvl8pPr>
                      <a:lvl9pPr marL="3657326" algn="l" defTabSz="914331" rtl="0" eaLnBrk="1" latinLnBrk="0" hangingPunct="1">
                        <a:defRPr sz="1800" kern="1200">
                          <a:solidFill>
                            <a:schemeClr val="dk1"/>
                          </a:solidFill>
                          <a:latin typeface="Calibri" panose="020F0502020204030204"/>
                        </a:defRPr>
                      </a:lvl9pPr>
                    </a:lstStyle>
                    <a:p>
                      <a:pPr marL="0" marR="0" lvl="0" indent="0" algn="ctr" defTabSz="914331" rtl="0" eaLnBrk="1" fontAlgn="auto" latinLnBrk="0" hangingPunct="1">
                        <a:lnSpc>
                          <a:spcPct val="100000"/>
                        </a:lnSpc>
                        <a:spcBef>
                          <a:spcPts val="0"/>
                        </a:spcBef>
                        <a:spcAft>
                          <a:spcPts val="0"/>
                        </a:spcAft>
                        <a:buClrTx/>
                        <a:buSzTx/>
                        <a:buFontTx/>
                        <a:buNone/>
                        <a:tabLst/>
                        <a:defRPr/>
                      </a:pPr>
                      <a:r>
                        <a:rPr lang="en-US" sz="2000" b="0" dirty="0">
                          <a:latin typeface="+mj-lt"/>
                          <a:cs typeface="Arial" panose="020B0604020202020204" pitchFamily="34" charset="0"/>
                        </a:rPr>
                        <a:t>≤ 24 hours</a:t>
                      </a:r>
                      <a:endParaRPr lang="en-US" sz="2000" dirty="0">
                        <a:latin typeface="+mj-lt"/>
                        <a:cs typeface="Arial" panose="020B0604020202020204" pitchFamily="34" charset="0"/>
                      </a:endParaRPr>
                    </a:p>
                  </a:txBody>
                  <a:tcPr anchor="ctr"/>
                </a:tc>
                <a:extLst>
                  <a:ext uri="{0D108BD9-81ED-4DB2-BD59-A6C34878D82A}">
                    <a16:rowId xmlns:a16="http://schemas.microsoft.com/office/drawing/2014/main" val="10003"/>
                  </a:ext>
                </a:extLst>
              </a:tr>
              <a:tr h="658804">
                <a:tc>
                  <a:txBody>
                    <a:bodyPr/>
                    <a:lstStyle/>
                    <a:p>
                      <a:pPr algn="ctr"/>
                      <a:r>
                        <a:rPr lang="en-US" sz="2000" b="1" dirty="0">
                          <a:solidFill>
                            <a:schemeClr val="tx1"/>
                          </a:solidFill>
                          <a:latin typeface="+mj-lt"/>
                          <a:cs typeface="Arial" panose="020B0604020202020204" pitchFamily="34" charset="0"/>
                        </a:rPr>
                        <a:t>Category 2/3</a:t>
                      </a:r>
                    </a:p>
                  </a:txBody>
                  <a:tcPr anchor="ctr"/>
                </a:tc>
                <a:tc>
                  <a:txBody>
                    <a:bodyPr/>
                    <a:lstStyle/>
                    <a:p>
                      <a:pPr algn="ctr"/>
                      <a:r>
                        <a:rPr lang="en-US" sz="2000" dirty="0">
                          <a:latin typeface="Arial" panose="020B0604020202020204" pitchFamily="34" charset="0"/>
                          <a:cs typeface="Arial" panose="020B0604020202020204" pitchFamily="34" charset="0"/>
                        </a:rPr>
                        <a:t>&gt;</a:t>
                      </a:r>
                      <a:r>
                        <a:rPr lang="en-US" sz="2000" baseline="0" dirty="0">
                          <a:latin typeface="Arial" panose="020B0604020202020204" pitchFamily="34" charset="0"/>
                          <a:cs typeface="Arial" panose="020B0604020202020204" pitchFamily="34" charset="0"/>
                        </a:rPr>
                        <a:t> 12 hours</a:t>
                      </a:r>
                      <a:endParaRPr lang="en-US" sz="2000" dirty="0">
                        <a:latin typeface="Arial" panose="020B0604020202020204" pitchFamily="34" charset="0"/>
                        <a:cs typeface="Arial" panose="020B0604020202020204" pitchFamily="34" charset="0"/>
                      </a:endParaRPr>
                    </a:p>
                  </a:txBody>
                  <a:tcPr anchor="ctr"/>
                </a:tc>
                <a:tc>
                  <a:txBody>
                    <a:bodyPr/>
                    <a:lstStyle/>
                    <a:p>
                      <a:pPr marL="0" marR="0" lvl="0" indent="0" algn="ctr" defTabSz="914331" rtl="0" eaLnBrk="1" fontAlgn="auto" latinLnBrk="0" hangingPunct="1">
                        <a:lnSpc>
                          <a:spcPct val="100000"/>
                        </a:lnSpc>
                        <a:spcBef>
                          <a:spcPts val="0"/>
                        </a:spcBef>
                        <a:spcAft>
                          <a:spcPts val="0"/>
                        </a:spcAft>
                        <a:buClrTx/>
                        <a:buSzTx/>
                        <a:buFontTx/>
                        <a:buNone/>
                        <a:tabLst/>
                        <a:defRPr/>
                      </a:pPr>
                      <a:r>
                        <a:rPr lang="en-US" sz="2000" dirty="0">
                          <a:latin typeface="+mj-lt"/>
                          <a:cs typeface="Arial" panose="020B0604020202020204" pitchFamily="34" charset="0"/>
                        </a:rPr>
                        <a:t>&gt; 24 hours</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90495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1FF56-A48B-5F70-9843-731A6C2A0344}"/>
              </a:ext>
            </a:extLst>
          </p:cNvPr>
          <p:cNvSpPr>
            <a:spLocks noGrp="1"/>
          </p:cNvSpPr>
          <p:nvPr>
            <p:ph type="ctrTitle"/>
          </p:nvPr>
        </p:nvSpPr>
        <p:spPr/>
        <p:txBody>
          <a:bodyPr/>
          <a:lstStyle/>
          <a:p>
            <a:r>
              <a:rPr lang="en-US" sz="3200" dirty="0"/>
              <a:t>Personnel Training &amp; Evaluation</a:t>
            </a:r>
            <a:endParaRPr lang="en-US" dirty="0"/>
          </a:p>
        </p:txBody>
      </p:sp>
    </p:spTree>
    <p:extLst>
      <p:ext uri="{BB962C8B-B14F-4D97-AF65-F5344CB8AC3E}">
        <p14:creationId xmlns:p14="http://schemas.microsoft.com/office/powerpoint/2010/main" val="829958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1894C-7CBD-7452-727C-C5FB280C4486}"/>
              </a:ext>
            </a:extLst>
          </p:cNvPr>
          <p:cNvSpPr>
            <a:spLocks noGrp="1"/>
          </p:cNvSpPr>
          <p:nvPr>
            <p:ph type="title"/>
          </p:nvPr>
        </p:nvSpPr>
        <p:spPr/>
        <p:txBody>
          <a:bodyPr/>
          <a:lstStyle/>
          <a:p>
            <a:r>
              <a:rPr lang="en-US" sz="2800" dirty="0"/>
              <a:t>Personnel Training &amp; Evaluation Revisions</a:t>
            </a:r>
            <a:endParaRPr lang="en-US" dirty="0"/>
          </a:p>
        </p:txBody>
      </p:sp>
      <p:sp>
        <p:nvSpPr>
          <p:cNvPr id="3" name="Content Placeholder 2">
            <a:extLst>
              <a:ext uri="{FF2B5EF4-FFF2-40B4-BE49-F238E27FC236}">
                <a16:creationId xmlns:a16="http://schemas.microsoft.com/office/drawing/2014/main" id="{C8CF8760-CEC6-CB97-CC85-3922146762EC}"/>
              </a:ext>
            </a:extLst>
          </p:cNvPr>
          <p:cNvSpPr>
            <a:spLocks noGrp="1"/>
          </p:cNvSpPr>
          <p:nvPr>
            <p:ph idx="1"/>
          </p:nvPr>
        </p:nvSpPr>
        <p:spPr/>
        <p:txBody>
          <a:bodyPr/>
          <a:lstStyle/>
          <a:p>
            <a:r>
              <a:rPr lang="en-US" dirty="0">
                <a:solidFill>
                  <a:schemeClr val="tx2"/>
                </a:solidFill>
              </a:rPr>
              <a:t>Each </a:t>
            </a:r>
            <a:r>
              <a:rPr lang="en-US" sz="2000" dirty="0">
                <a:solidFill>
                  <a:schemeClr val="tx2"/>
                </a:solidFill>
              </a:rPr>
              <a:t>compounding facility must develop a written training program that describes the following:</a:t>
            </a:r>
          </a:p>
          <a:p>
            <a:pPr lvl="2">
              <a:buFont typeface="Arial" panose="020B0604020202020204" pitchFamily="34" charset="0"/>
              <a:buChar char="•"/>
            </a:pPr>
            <a:r>
              <a:rPr lang="en-US" dirty="0">
                <a:solidFill>
                  <a:schemeClr val="tx2"/>
                </a:solidFill>
              </a:rPr>
              <a:t>The required training</a:t>
            </a:r>
          </a:p>
          <a:p>
            <a:pPr lvl="2">
              <a:buFont typeface="Arial" panose="020B0604020202020204" pitchFamily="34" charset="0"/>
              <a:buChar char="•"/>
            </a:pPr>
            <a:r>
              <a:rPr lang="en-US" dirty="0">
                <a:solidFill>
                  <a:schemeClr val="tx2"/>
                </a:solidFill>
              </a:rPr>
              <a:t>The frequency of the training</a:t>
            </a:r>
          </a:p>
          <a:p>
            <a:pPr lvl="2">
              <a:buFont typeface="Arial" panose="020B0604020202020204" pitchFamily="34" charset="0"/>
              <a:buChar char="•"/>
            </a:pPr>
            <a:r>
              <a:rPr lang="en-US" dirty="0">
                <a:solidFill>
                  <a:schemeClr val="tx2"/>
                </a:solidFill>
              </a:rPr>
              <a:t>The process for evaluating the performance of individuals involved in preparing CSPs</a:t>
            </a:r>
          </a:p>
          <a:p>
            <a:pPr indent="-285750">
              <a:buClr>
                <a:srgbClr val="F07F09"/>
              </a:buClr>
              <a:buFont typeface="Wingdings 3" charset="2"/>
              <a:buChar char=""/>
              <a:defRPr/>
            </a:pPr>
            <a:endParaRPr lang="en-US" sz="2800" dirty="0">
              <a:solidFill>
                <a:schemeClr val="tx1"/>
              </a:solidFill>
            </a:endParaRPr>
          </a:p>
          <a:p>
            <a:pPr marL="0" marR="0" lvl="0" indent="-285750" algn="l" defTabSz="457200" rtl="0" eaLnBrk="1" fontAlgn="auto" latinLnBrk="0" hangingPunct="1">
              <a:lnSpc>
                <a:spcPct val="100000"/>
              </a:lnSpc>
              <a:spcBef>
                <a:spcPts val="1000"/>
              </a:spcBef>
              <a:spcAft>
                <a:spcPts val="0"/>
              </a:spcAft>
              <a:buClr>
                <a:srgbClr val="F07F09"/>
              </a:buClr>
              <a:buSzPct val="80000"/>
              <a:buFont typeface="Wingdings 3" charset="2"/>
              <a:buChar char=""/>
              <a:tabLst/>
              <a:defRPr/>
            </a:pPr>
            <a:endParaRPr kumimoji="0" lang="en-US"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sz="2000"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EECD5B2B-7759-6F04-70E7-BB58BCA8FB63}"/>
              </a:ext>
            </a:extLst>
          </p:cNvPr>
          <p:cNvSpPr>
            <a:spLocks noGrp="1"/>
          </p:cNvSpPr>
          <p:nvPr>
            <p:ph type="sldNum" sz="quarter" idx="4"/>
          </p:nvPr>
        </p:nvSpPr>
        <p:spPr/>
        <p:txBody>
          <a:bodyPr/>
          <a:lstStyle/>
          <a:p>
            <a:fld id="{002540B9-D82F-44A3-9899-A5422F2D74D5}" type="slidenum">
              <a:rPr lang="en-US" smtClean="0"/>
              <a:t>28</a:t>
            </a:fld>
            <a:endParaRPr lang="en-US"/>
          </a:p>
        </p:txBody>
      </p:sp>
    </p:spTree>
    <p:extLst>
      <p:ext uri="{BB962C8B-B14F-4D97-AF65-F5344CB8AC3E}">
        <p14:creationId xmlns:p14="http://schemas.microsoft.com/office/powerpoint/2010/main" val="4188076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01948-177A-482E-A13E-67D0CB25E655}"/>
              </a:ext>
            </a:extLst>
          </p:cNvPr>
          <p:cNvSpPr>
            <a:spLocks noGrp="1"/>
          </p:cNvSpPr>
          <p:nvPr>
            <p:ph type="title"/>
          </p:nvPr>
        </p:nvSpPr>
        <p:spPr/>
        <p:txBody>
          <a:bodyPr/>
          <a:lstStyle/>
          <a:p>
            <a:r>
              <a:rPr lang="en-US" sz="2800" dirty="0"/>
              <a:t>Personnel Training &amp; Evaluation Revisions</a:t>
            </a:r>
            <a:endParaRPr lang="en-US" dirty="0"/>
          </a:p>
        </p:txBody>
      </p:sp>
      <p:sp>
        <p:nvSpPr>
          <p:cNvPr id="3" name="Content Placeholder 2">
            <a:extLst>
              <a:ext uri="{FF2B5EF4-FFF2-40B4-BE49-F238E27FC236}">
                <a16:creationId xmlns:a16="http://schemas.microsoft.com/office/drawing/2014/main" id="{944BC2E8-3544-04CF-E0D0-4204A1192CD4}"/>
              </a:ext>
            </a:extLst>
          </p:cNvPr>
          <p:cNvSpPr>
            <a:spLocks noGrp="1"/>
          </p:cNvSpPr>
          <p:nvPr>
            <p:ph idx="1"/>
          </p:nvPr>
        </p:nvSpPr>
        <p:spPr>
          <a:xfrm>
            <a:off x="457200" y="1123950"/>
            <a:ext cx="8229600" cy="3733800"/>
          </a:xfrm>
        </p:spPr>
        <p:txBody>
          <a:bodyPr>
            <a:normAutofit fontScale="77500" lnSpcReduction="20000"/>
          </a:bodyPr>
          <a:lstStyle/>
          <a:p>
            <a:pPr defTabSz="457200">
              <a:lnSpc>
                <a:spcPct val="120000"/>
              </a:lnSpc>
              <a:spcBef>
                <a:spcPts val="1000"/>
              </a:spcBef>
              <a:buClr>
                <a:schemeClr val="accent1"/>
              </a:buClr>
              <a:defRPr/>
            </a:pPr>
            <a:r>
              <a:rPr kumimoji="0" lang="en-US" sz="3100" b="1"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Designated Person</a:t>
            </a:r>
          </a:p>
          <a:p>
            <a:pPr lvl="1">
              <a:lnSpc>
                <a:spcPct val="120000"/>
              </a:lnSpc>
              <a:buClr>
                <a:schemeClr val="tx2"/>
              </a:buClr>
              <a:defRPr/>
            </a:pPr>
            <a:r>
              <a:rPr kumimoji="0" lang="en-US" sz="2200" b="1"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This individual is accountable for the performance of the facility &amp; personnel</a:t>
            </a:r>
          </a:p>
          <a:p>
            <a:pPr lvl="1">
              <a:lnSpc>
                <a:spcPct val="120000"/>
              </a:lnSpc>
              <a:buClr>
                <a:schemeClr val="tx2"/>
              </a:buClr>
              <a:defRPr/>
            </a:pPr>
            <a:r>
              <a:rPr kumimoji="0" lang="en-US" sz="220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Responsibilities:</a:t>
            </a:r>
          </a:p>
          <a:p>
            <a:pPr lvl="2">
              <a:lnSpc>
                <a:spcPct val="120000"/>
              </a:lnSpc>
              <a:buClr>
                <a:schemeClr val="accent2"/>
              </a:buClr>
              <a:buFont typeface="Arial" panose="020B0604020202020204" pitchFamily="34" charset="0"/>
              <a:buChar char="•"/>
              <a:defRPr/>
            </a:pPr>
            <a:r>
              <a:rPr kumimoji="0" lang="en-US" sz="190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Ensure the SOPs are appropriate &amp; implemented</a:t>
            </a:r>
          </a:p>
          <a:p>
            <a:pPr lvl="2">
              <a:lnSpc>
                <a:spcPct val="120000"/>
              </a:lnSpc>
              <a:buClr>
                <a:schemeClr val="accent2"/>
              </a:buClr>
              <a:buFont typeface="Arial" panose="020B0604020202020204" pitchFamily="34" charset="0"/>
              <a:buChar char="•"/>
              <a:defRPr/>
            </a:pPr>
            <a:r>
              <a:rPr kumimoji="0" lang="en-US" sz="190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Monitor personnel training and competency</a:t>
            </a:r>
          </a:p>
          <a:p>
            <a:pPr lvl="2">
              <a:lnSpc>
                <a:spcPct val="120000"/>
              </a:lnSpc>
              <a:buClr>
                <a:schemeClr val="accent2"/>
              </a:buClr>
              <a:buFont typeface="Arial" panose="020B0604020202020204" pitchFamily="34" charset="0"/>
              <a:buChar char="•"/>
              <a:defRPr/>
            </a:pPr>
            <a:r>
              <a:rPr kumimoji="0" lang="en-US" sz="190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Review SOPs at minimum every 12 months</a:t>
            </a:r>
          </a:p>
          <a:p>
            <a:pPr lvl="3">
              <a:lnSpc>
                <a:spcPct val="120000"/>
              </a:lnSpc>
              <a:buClr>
                <a:schemeClr val="accent2"/>
              </a:buClr>
              <a:buFont typeface="Arial" panose="020B0604020202020204" pitchFamily="34" charset="0"/>
              <a:buChar char="•"/>
              <a:defRPr/>
            </a:pPr>
            <a:r>
              <a:rPr kumimoji="0" lang="en-US" sz="1700" i="0" u="none" strike="noStrike" kern="1200" cap="none" spc="0" normalizeH="0" baseline="0" noProof="0" dirty="0">
                <a:ln>
                  <a:noFill/>
                </a:ln>
                <a:solidFill>
                  <a:schemeClr val="tx2"/>
                </a:solidFill>
                <a:effectLst/>
                <a:uLnTx/>
                <a:uFillTx/>
                <a:ea typeface="+mn-ea"/>
                <a:cs typeface="Arial" panose="020B0604020202020204" pitchFamily="34" charset="0"/>
              </a:rPr>
              <a:t>This must be documented that is occurred and by whom</a:t>
            </a:r>
          </a:p>
          <a:p>
            <a:pPr lvl="2">
              <a:lnSpc>
                <a:spcPct val="120000"/>
              </a:lnSpc>
              <a:buClr>
                <a:schemeClr val="accent2"/>
              </a:buClr>
              <a:buFont typeface="Arial" panose="020B0604020202020204" pitchFamily="34" charset="0"/>
              <a:buChar char="•"/>
              <a:defRPr/>
            </a:pPr>
            <a:r>
              <a:rPr kumimoji="0" lang="en-US" sz="190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Communicate revisions to all personnel involved</a:t>
            </a:r>
          </a:p>
          <a:p>
            <a:pPr lvl="3">
              <a:buClr>
                <a:schemeClr val="accent2"/>
              </a:buClr>
              <a:buFont typeface="Arial" panose="020B0604020202020204" pitchFamily="34" charset="0"/>
              <a:buChar char="•"/>
              <a:defRPr/>
            </a:pPr>
            <a:endParaRPr kumimoji="0" lang="en-US" sz="1800" i="0" u="none" strike="noStrike" kern="1200" cap="none" spc="0" normalizeH="0" baseline="0" noProof="0" dirty="0">
              <a:ln>
                <a:noFill/>
              </a:ln>
              <a:solidFill>
                <a:prstClr val="black"/>
              </a:solidFill>
              <a:effectLst/>
              <a:uLnTx/>
              <a:uFillTx/>
              <a:ea typeface="+mn-ea"/>
              <a:cs typeface="Arial" panose="020B0604020202020204" pitchFamily="34" charset="0"/>
            </a:endParaRPr>
          </a:p>
          <a:p>
            <a:pPr lvl="3">
              <a:buClr>
                <a:schemeClr val="accent2"/>
              </a:buClr>
              <a:buFont typeface="Arial" panose="020B0604020202020204" pitchFamily="34" charset="0"/>
              <a:buChar char="•"/>
              <a:defRPr/>
            </a:pPr>
            <a:endParaRPr kumimoji="0" lang="en-US" sz="1800" i="0" u="none" strike="noStrike" kern="1200" cap="none" spc="0" normalizeH="0" baseline="0" noProof="0" dirty="0">
              <a:ln>
                <a:noFill/>
              </a:ln>
              <a:solidFill>
                <a:prstClr val="black"/>
              </a:solidFill>
              <a:effectLst/>
              <a:uLnTx/>
              <a:uFillTx/>
              <a:ea typeface="+mn-ea"/>
              <a:cs typeface="Arial" panose="020B0604020202020204" pitchFamily="34" charset="0"/>
            </a:endParaRPr>
          </a:p>
          <a:p>
            <a:pPr lvl="3">
              <a:buClr>
                <a:schemeClr val="accent2"/>
              </a:buClr>
              <a:buFont typeface="Arial" panose="020B0604020202020204" pitchFamily="34" charset="0"/>
              <a:buChar char="•"/>
              <a:defRPr/>
            </a:pPr>
            <a:endParaRPr kumimoji="0" lang="en-US" sz="1800" i="0" u="none" strike="noStrike" kern="1200" cap="none" spc="0" normalizeH="0" baseline="0" noProof="0" dirty="0">
              <a:ln>
                <a:noFill/>
              </a:ln>
              <a:solidFill>
                <a:prstClr val="black"/>
              </a:solidFill>
              <a:effectLst/>
              <a:uLnTx/>
              <a:uFillTx/>
              <a:ea typeface="+mn-ea"/>
              <a:cs typeface="Arial" panose="020B0604020202020204" pitchFamily="34" charset="0"/>
            </a:endParaRPr>
          </a:p>
          <a:p>
            <a:pPr lvl="3">
              <a:buClr>
                <a:schemeClr val="accent2"/>
              </a:buClr>
              <a:buFont typeface="Arial" panose="020B0604020202020204" pitchFamily="34" charset="0"/>
              <a:buChar char="•"/>
              <a:defRPr/>
            </a:pPr>
            <a:endParaRPr kumimoji="0" lang="en-US" sz="130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indent="0" algn="ctr">
              <a:buNone/>
            </a:pPr>
            <a:r>
              <a:rPr lang="en-US" sz="2600" dirty="0">
                <a:solidFill>
                  <a:schemeClr val="tx1"/>
                </a:solidFill>
                <a:latin typeface="+mn-lt"/>
              </a:rPr>
              <a:t>**</a:t>
            </a:r>
            <a:r>
              <a:rPr lang="en-US" sz="2600" b="1" dirty="0">
                <a:solidFill>
                  <a:srgbClr val="FF0000"/>
                </a:solidFill>
                <a:latin typeface="+mn-lt"/>
              </a:rPr>
              <a:t>ONLY</a:t>
            </a:r>
            <a:r>
              <a:rPr lang="en-US" sz="2600" b="1" dirty="0">
                <a:latin typeface="+mn-lt"/>
              </a:rPr>
              <a:t> </a:t>
            </a:r>
            <a:r>
              <a:rPr lang="en-US" sz="2600" dirty="0">
                <a:solidFill>
                  <a:schemeClr val="tx1"/>
                </a:solidFill>
                <a:latin typeface="+mn-lt"/>
              </a:rPr>
              <a:t>the Designated Person can make changes to SOPs**</a:t>
            </a:r>
          </a:p>
          <a:p>
            <a:endParaRPr lang="en-US" dirty="0"/>
          </a:p>
        </p:txBody>
      </p:sp>
      <p:sp>
        <p:nvSpPr>
          <p:cNvPr id="4" name="Slide Number Placeholder 3">
            <a:extLst>
              <a:ext uri="{FF2B5EF4-FFF2-40B4-BE49-F238E27FC236}">
                <a16:creationId xmlns:a16="http://schemas.microsoft.com/office/drawing/2014/main" id="{416F590E-6774-AE64-BEC9-5F769A704B7E}"/>
              </a:ext>
            </a:extLst>
          </p:cNvPr>
          <p:cNvSpPr>
            <a:spLocks noGrp="1"/>
          </p:cNvSpPr>
          <p:nvPr>
            <p:ph type="sldNum" sz="quarter" idx="4"/>
          </p:nvPr>
        </p:nvSpPr>
        <p:spPr/>
        <p:txBody>
          <a:bodyPr/>
          <a:lstStyle/>
          <a:p>
            <a:fld id="{002540B9-D82F-44A3-9899-A5422F2D74D5}" type="slidenum">
              <a:rPr lang="en-US" smtClean="0"/>
              <a:t>29</a:t>
            </a:fld>
            <a:endParaRPr lang="en-US"/>
          </a:p>
        </p:txBody>
      </p:sp>
    </p:spTree>
    <p:extLst>
      <p:ext uri="{BB962C8B-B14F-4D97-AF65-F5344CB8AC3E}">
        <p14:creationId xmlns:p14="http://schemas.microsoft.com/office/powerpoint/2010/main" val="1350685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1894C-7CBD-7452-727C-C5FB280C4486}"/>
              </a:ext>
            </a:extLst>
          </p:cNvPr>
          <p:cNvSpPr>
            <a:spLocks noGrp="1"/>
          </p:cNvSpPr>
          <p:nvPr>
            <p:ph type="title"/>
          </p:nvPr>
        </p:nvSpPr>
        <p:spPr/>
        <p:txBody>
          <a:bodyPr/>
          <a:lstStyle/>
          <a:p>
            <a:r>
              <a:rPr lang="en-US" sz="2800" dirty="0"/>
              <a:t>Personnel Training &amp; Evaluation Revisions</a:t>
            </a:r>
            <a:endParaRPr lang="en-US" dirty="0"/>
          </a:p>
        </p:txBody>
      </p:sp>
      <p:sp>
        <p:nvSpPr>
          <p:cNvPr id="3" name="Content Placeholder 2">
            <a:extLst>
              <a:ext uri="{FF2B5EF4-FFF2-40B4-BE49-F238E27FC236}">
                <a16:creationId xmlns:a16="http://schemas.microsoft.com/office/drawing/2014/main" id="{C8CF8760-CEC6-CB97-CC85-3922146762EC}"/>
              </a:ext>
            </a:extLst>
          </p:cNvPr>
          <p:cNvSpPr>
            <a:spLocks noGrp="1"/>
          </p:cNvSpPr>
          <p:nvPr>
            <p:ph idx="1"/>
          </p:nvPr>
        </p:nvSpPr>
        <p:spPr/>
        <p:txBody>
          <a:bodyPr/>
          <a:lstStyle/>
          <a:p>
            <a:pPr marL="400050">
              <a:buClr>
                <a:schemeClr val="accent1"/>
              </a:buClr>
              <a:defRPr/>
            </a:pPr>
            <a:r>
              <a:rPr lang="en-US" sz="2400" b="1" dirty="0">
                <a:solidFill>
                  <a:schemeClr val="tx2"/>
                </a:solidFill>
              </a:rPr>
              <a:t>Didactic Testing</a:t>
            </a:r>
          </a:p>
          <a:p>
            <a:pPr lvl="1">
              <a:buClr>
                <a:schemeClr val="accent2"/>
              </a:buClr>
              <a:defRPr/>
            </a:pPr>
            <a:r>
              <a:rPr lang="en-US" sz="1800" dirty="0">
                <a:solidFill>
                  <a:schemeClr val="tx2"/>
                </a:solidFill>
              </a:rPr>
              <a:t>Any</a:t>
            </a:r>
            <a:r>
              <a:rPr lang="en-US" sz="1800" b="1" dirty="0">
                <a:solidFill>
                  <a:schemeClr val="tx2"/>
                </a:solidFill>
              </a:rPr>
              <a:t> </a:t>
            </a:r>
            <a:r>
              <a:rPr lang="en-US" sz="1800" dirty="0">
                <a:solidFill>
                  <a:schemeClr val="tx2"/>
                </a:solidFill>
              </a:rPr>
              <a:t>individual involved in compounding CSPs (to include those overseeing compounding) must be initially trained and qualified.</a:t>
            </a:r>
          </a:p>
          <a:p>
            <a:pPr lvl="1">
              <a:buClr>
                <a:schemeClr val="accent2"/>
              </a:buClr>
              <a:defRPr/>
            </a:pPr>
            <a:r>
              <a:rPr lang="en-US" sz="1800" dirty="0">
                <a:solidFill>
                  <a:schemeClr val="tx2"/>
                </a:solidFill>
              </a:rPr>
              <a:t>Training is to be completed </a:t>
            </a:r>
            <a:r>
              <a:rPr lang="en-US" sz="1800" u="sng" dirty="0">
                <a:solidFill>
                  <a:schemeClr val="tx2"/>
                </a:solidFill>
              </a:rPr>
              <a:t>every 12 months</a:t>
            </a:r>
            <a:r>
              <a:rPr lang="en-US" sz="1800" dirty="0">
                <a:solidFill>
                  <a:schemeClr val="tx2"/>
                </a:solidFill>
              </a:rPr>
              <a:t> to include passing a written or an electronic test (6 months for category 3).</a:t>
            </a:r>
          </a:p>
          <a:p>
            <a:pPr lvl="1">
              <a:buClr>
                <a:schemeClr val="accent2"/>
              </a:buClr>
              <a:defRPr/>
            </a:pPr>
            <a:r>
              <a:rPr lang="en-US" sz="1800" dirty="0">
                <a:solidFill>
                  <a:schemeClr val="tx2"/>
                </a:solidFill>
              </a:rPr>
              <a:t>Those involved with other tasks within the compounding area (</a:t>
            </a:r>
            <a:r>
              <a:rPr lang="en-US" sz="1800" dirty="0" err="1">
                <a:solidFill>
                  <a:schemeClr val="tx2"/>
                </a:solidFill>
              </a:rPr>
              <a:t>ie</a:t>
            </a:r>
            <a:r>
              <a:rPr lang="en-US" sz="1800" dirty="0">
                <a:solidFill>
                  <a:schemeClr val="tx2"/>
                </a:solidFill>
              </a:rPr>
              <a:t> restocking/cleaning)</a:t>
            </a:r>
          </a:p>
          <a:p>
            <a:pPr lvl="2">
              <a:buClr>
                <a:schemeClr val="accent2"/>
              </a:buClr>
              <a:buFont typeface="Arial" panose="020B0604020202020204" pitchFamily="34" charset="0"/>
              <a:buChar char="•"/>
              <a:defRPr/>
            </a:pPr>
            <a:r>
              <a:rPr lang="en-US" sz="1800" dirty="0">
                <a:solidFill>
                  <a:schemeClr val="tx2"/>
                </a:solidFill>
              </a:rPr>
              <a:t>Training is defined by the local facilities SOPs</a:t>
            </a:r>
          </a:p>
          <a:p>
            <a:pPr indent="-285750">
              <a:buClr>
                <a:srgbClr val="F07F09"/>
              </a:buClr>
              <a:buFont typeface="Wingdings 3" charset="2"/>
              <a:buChar char=""/>
              <a:defRPr/>
            </a:pPr>
            <a:endParaRPr lang="en-US" sz="2800" dirty="0">
              <a:solidFill>
                <a:schemeClr val="tx1"/>
              </a:solidFill>
            </a:endParaRPr>
          </a:p>
          <a:p>
            <a:pPr marL="0" marR="0" lvl="0" indent="-285750" algn="l" defTabSz="457200" rtl="0" eaLnBrk="1" fontAlgn="auto" latinLnBrk="0" hangingPunct="1">
              <a:lnSpc>
                <a:spcPct val="100000"/>
              </a:lnSpc>
              <a:spcBef>
                <a:spcPts val="1000"/>
              </a:spcBef>
              <a:spcAft>
                <a:spcPts val="0"/>
              </a:spcAft>
              <a:buClr>
                <a:srgbClr val="F07F09"/>
              </a:buClr>
              <a:buSzPct val="80000"/>
              <a:buFont typeface="Wingdings 3" charset="2"/>
              <a:buChar char=""/>
              <a:tabLst/>
              <a:defRPr/>
            </a:pPr>
            <a:endParaRPr kumimoji="0" lang="en-US"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sz="2000"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EECD5B2B-7759-6F04-70E7-BB58BCA8FB63}"/>
              </a:ext>
            </a:extLst>
          </p:cNvPr>
          <p:cNvSpPr>
            <a:spLocks noGrp="1"/>
          </p:cNvSpPr>
          <p:nvPr>
            <p:ph type="sldNum" sz="quarter" idx="4"/>
          </p:nvPr>
        </p:nvSpPr>
        <p:spPr/>
        <p:txBody>
          <a:bodyPr/>
          <a:lstStyle/>
          <a:p>
            <a:fld id="{002540B9-D82F-44A3-9899-A5422F2D74D5}" type="slidenum">
              <a:rPr lang="en-US" smtClean="0"/>
              <a:t>30</a:t>
            </a:fld>
            <a:endParaRPr lang="en-US"/>
          </a:p>
        </p:txBody>
      </p:sp>
    </p:spTree>
    <p:extLst>
      <p:ext uri="{BB962C8B-B14F-4D97-AF65-F5344CB8AC3E}">
        <p14:creationId xmlns:p14="http://schemas.microsoft.com/office/powerpoint/2010/main" val="82173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1894C-7CBD-7452-727C-C5FB280C4486}"/>
              </a:ext>
            </a:extLst>
          </p:cNvPr>
          <p:cNvSpPr>
            <a:spLocks noGrp="1"/>
          </p:cNvSpPr>
          <p:nvPr>
            <p:ph type="title"/>
          </p:nvPr>
        </p:nvSpPr>
        <p:spPr/>
        <p:txBody>
          <a:bodyPr/>
          <a:lstStyle/>
          <a:p>
            <a:r>
              <a:rPr lang="en-US" sz="2800" dirty="0"/>
              <a:t>Personnel Training &amp; Evaluation Revisions</a:t>
            </a:r>
            <a:endParaRPr lang="en-US" dirty="0"/>
          </a:p>
        </p:txBody>
      </p:sp>
      <p:sp>
        <p:nvSpPr>
          <p:cNvPr id="3" name="Content Placeholder 2">
            <a:extLst>
              <a:ext uri="{FF2B5EF4-FFF2-40B4-BE49-F238E27FC236}">
                <a16:creationId xmlns:a16="http://schemas.microsoft.com/office/drawing/2014/main" id="{C8CF8760-CEC6-CB97-CC85-3922146762EC}"/>
              </a:ext>
            </a:extLst>
          </p:cNvPr>
          <p:cNvSpPr>
            <a:spLocks noGrp="1"/>
          </p:cNvSpPr>
          <p:nvPr>
            <p:ph idx="1"/>
          </p:nvPr>
        </p:nvSpPr>
        <p:spPr>
          <a:xfrm>
            <a:off x="457200" y="1123950"/>
            <a:ext cx="8229600" cy="3429000"/>
          </a:xfrm>
        </p:spPr>
        <p:txBody>
          <a:bodyPr>
            <a:normAutofit fontScale="85000" lnSpcReduction="20000"/>
          </a:bodyPr>
          <a:lstStyle/>
          <a:p>
            <a:pPr marL="400050">
              <a:buClr>
                <a:schemeClr val="accent1"/>
              </a:buClr>
              <a:defRPr/>
            </a:pPr>
            <a:r>
              <a:rPr lang="en-US" sz="2400" b="1" dirty="0">
                <a:solidFill>
                  <a:schemeClr val="tx2"/>
                </a:solidFill>
              </a:rPr>
              <a:t>Garbing Competency</a:t>
            </a:r>
          </a:p>
          <a:p>
            <a:pPr lvl="1">
              <a:buClr>
                <a:schemeClr val="accent2"/>
              </a:buClr>
              <a:defRPr/>
            </a:pPr>
            <a:r>
              <a:rPr lang="en-US" sz="2200" dirty="0">
                <a:solidFill>
                  <a:schemeClr val="tx2"/>
                </a:solidFill>
              </a:rPr>
              <a:t>This includes both visual observation &amp; gloved-fingertip samplings</a:t>
            </a:r>
          </a:p>
          <a:p>
            <a:pPr lvl="2">
              <a:buClr>
                <a:schemeClr val="accent2"/>
              </a:buClr>
              <a:buFont typeface="Arial" panose="020B0604020202020204" pitchFamily="34" charset="0"/>
              <a:buChar char="•"/>
              <a:defRPr/>
            </a:pPr>
            <a:r>
              <a:rPr lang="en-US" sz="2000" dirty="0">
                <a:solidFill>
                  <a:schemeClr val="tx2"/>
                </a:solidFill>
              </a:rPr>
              <a:t>Initial garbing evaluation must include </a:t>
            </a:r>
            <a:r>
              <a:rPr lang="en-US" sz="2000" u="sng" dirty="0">
                <a:solidFill>
                  <a:schemeClr val="tx2"/>
                </a:solidFill>
              </a:rPr>
              <a:t>no fewer than 3 separate times</a:t>
            </a:r>
            <a:r>
              <a:rPr lang="en-US" sz="2000" dirty="0">
                <a:solidFill>
                  <a:schemeClr val="tx2"/>
                </a:solidFill>
              </a:rPr>
              <a:t>. The 3 successful completions must be in succession.</a:t>
            </a:r>
          </a:p>
          <a:p>
            <a:pPr lvl="2">
              <a:buClr>
                <a:schemeClr val="accent2"/>
              </a:buClr>
              <a:buFont typeface="Arial" panose="020B0604020202020204" pitchFamily="34" charset="0"/>
              <a:buChar char="•"/>
              <a:defRPr/>
            </a:pPr>
            <a:r>
              <a:rPr lang="en-US" sz="2000" dirty="0">
                <a:solidFill>
                  <a:schemeClr val="tx2"/>
                </a:solidFill>
              </a:rPr>
              <a:t>Failure to accomplish will require individual to repeat testing until successful completion of 3 evaluations in a row.</a:t>
            </a:r>
          </a:p>
          <a:p>
            <a:pPr marL="914400" lvl="2" indent="0">
              <a:buClr>
                <a:schemeClr val="accent2"/>
              </a:buClr>
              <a:buNone/>
              <a:defRPr/>
            </a:pPr>
            <a:endParaRPr lang="en-US" sz="1200" dirty="0">
              <a:solidFill>
                <a:schemeClr val="tx2"/>
              </a:solidFill>
            </a:endParaRPr>
          </a:p>
          <a:p>
            <a:pPr marL="914400" lvl="2" indent="0">
              <a:buClr>
                <a:schemeClr val="accent2"/>
              </a:buClr>
              <a:buNone/>
              <a:defRPr/>
            </a:pPr>
            <a:endParaRPr lang="en-US" sz="2000" dirty="0">
              <a:solidFill>
                <a:schemeClr val="tx2"/>
              </a:solidFill>
            </a:endParaRPr>
          </a:p>
          <a:p>
            <a:pPr>
              <a:buClr>
                <a:schemeClr val="accent1"/>
              </a:buClr>
              <a:defRPr/>
            </a:pPr>
            <a:r>
              <a:rPr lang="en-US" sz="2400" dirty="0">
                <a:solidFill>
                  <a:schemeClr val="tx2"/>
                </a:solidFill>
              </a:rPr>
              <a:t>Frequency of competency for </a:t>
            </a:r>
            <a:r>
              <a:rPr lang="en-US" sz="2400" u="sng" dirty="0">
                <a:solidFill>
                  <a:schemeClr val="tx2"/>
                </a:solidFill>
              </a:rPr>
              <a:t>direct compounders</a:t>
            </a:r>
            <a:r>
              <a:rPr lang="en-US" sz="2400" dirty="0">
                <a:solidFill>
                  <a:schemeClr val="tx2"/>
                </a:solidFill>
              </a:rPr>
              <a:t>:</a:t>
            </a:r>
          </a:p>
          <a:p>
            <a:pPr lvl="1">
              <a:buClr>
                <a:schemeClr val="accent2"/>
              </a:buClr>
              <a:defRPr/>
            </a:pPr>
            <a:r>
              <a:rPr lang="en-US" sz="2200" dirty="0">
                <a:solidFill>
                  <a:schemeClr val="tx2"/>
                </a:solidFill>
              </a:rPr>
              <a:t>Category 1 &amp; 2: at least every 6 months </a:t>
            </a:r>
          </a:p>
          <a:p>
            <a:pPr lvl="2">
              <a:buClr>
                <a:schemeClr val="accent2"/>
              </a:buClr>
              <a:buFont typeface="Arial" panose="020B0604020202020204" pitchFamily="34" charset="0"/>
              <a:buChar char="•"/>
              <a:defRPr/>
            </a:pPr>
            <a:r>
              <a:rPr lang="en-US" sz="1800" dirty="0">
                <a:solidFill>
                  <a:schemeClr val="tx2"/>
                </a:solidFill>
              </a:rPr>
              <a:t>Increase in frequency from annually </a:t>
            </a:r>
          </a:p>
          <a:p>
            <a:pPr lvl="1">
              <a:buClr>
                <a:schemeClr val="accent2"/>
              </a:buClr>
              <a:defRPr/>
            </a:pPr>
            <a:r>
              <a:rPr lang="en-US" sz="2200" dirty="0">
                <a:solidFill>
                  <a:schemeClr val="tx2"/>
                </a:solidFill>
              </a:rPr>
              <a:t>Category 3: at least every 3 months</a:t>
            </a:r>
          </a:p>
          <a:p>
            <a:pPr lvl="2">
              <a:buClr>
                <a:schemeClr val="accent2"/>
              </a:buClr>
              <a:buFont typeface="Arial" panose="020B0604020202020204" pitchFamily="34" charset="0"/>
              <a:buChar char="•"/>
              <a:defRPr/>
            </a:pPr>
            <a:r>
              <a:rPr lang="en-US" sz="1800" dirty="0">
                <a:solidFill>
                  <a:schemeClr val="tx2"/>
                </a:solidFill>
              </a:rPr>
              <a:t>Increase in frequency from every 6 months</a:t>
            </a:r>
            <a:endParaRPr lang="en-US" sz="2800" dirty="0">
              <a:solidFill>
                <a:schemeClr val="tx2"/>
              </a:solidFill>
            </a:endParaRPr>
          </a:p>
          <a:p>
            <a:pPr marL="0" marR="0" lvl="0" indent="-285750" algn="l" defTabSz="457200" rtl="0" eaLnBrk="1" fontAlgn="auto" latinLnBrk="0" hangingPunct="1">
              <a:lnSpc>
                <a:spcPct val="100000"/>
              </a:lnSpc>
              <a:spcBef>
                <a:spcPts val="1000"/>
              </a:spcBef>
              <a:spcAft>
                <a:spcPts val="0"/>
              </a:spcAft>
              <a:buClr>
                <a:srgbClr val="F07F09"/>
              </a:buClr>
              <a:buSzPct val="80000"/>
              <a:buFont typeface="Wingdings 3" charset="2"/>
              <a:buChar char=""/>
              <a:tabLst/>
              <a:defRPr/>
            </a:pPr>
            <a:endParaRPr kumimoji="0" lang="en-US"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sz="2000"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EECD5B2B-7759-6F04-70E7-BB58BCA8FB63}"/>
              </a:ext>
            </a:extLst>
          </p:cNvPr>
          <p:cNvSpPr>
            <a:spLocks noGrp="1"/>
          </p:cNvSpPr>
          <p:nvPr>
            <p:ph type="sldNum" sz="quarter" idx="4"/>
          </p:nvPr>
        </p:nvSpPr>
        <p:spPr/>
        <p:txBody>
          <a:bodyPr/>
          <a:lstStyle/>
          <a:p>
            <a:fld id="{002540B9-D82F-44A3-9899-A5422F2D74D5}" type="slidenum">
              <a:rPr lang="en-US" smtClean="0"/>
              <a:t>31</a:t>
            </a:fld>
            <a:endParaRPr lang="en-US"/>
          </a:p>
        </p:txBody>
      </p:sp>
    </p:spTree>
    <p:extLst>
      <p:ext uri="{BB962C8B-B14F-4D97-AF65-F5344CB8AC3E}">
        <p14:creationId xmlns:p14="http://schemas.microsoft.com/office/powerpoint/2010/main" val="100532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1894C-7CBD-7452-727C-C5FB280C4486}"/>
              </a:ext>
            </a:extLst>
          </p:cNvPr>
          <p:cNvSpPr>
            <a:spLocks noGrp="1"/>
          </p:cNvSpPr>
          <p:nvPr>
            <p:ph type="title"/>
          </p:nvPr>
        </p:nvSpPr>
        <p:spPr/>
        <p:txBody>
          <a:bodyPr/>
          <a:lstStyle/>
          <a:p>
            <a:r>
              <a:rPr lang="en-US" sz="2800" dirty="0"/>
              <a:t>Personnel Training &amp; Evaluation Revisions</a:t>
            </a:r>
            <a:endParaRPr lang="en-US" dirty="0"/>
          </a:p>
        </p:txBody>
      </p:sp>
      <p:sp>
        <p:nvSpPr>
          <p:cNvPr id="3" name="Content Placeholder 2">
            <a:extLst>
              <a:ext uri="{FF2B5EF4-FFF2-40B4-BE49-F238E27FC236}">
                <a16:creationId xmlns:a16="http://schemas.microsoft.com/office/drawing/2014/main" id="{C8CF8760-CEC6-CB97-CC85-3922146762EC}"/>
              </a:ext>
            </a:extLst>
          </p:cNvPr>
          <p:cNvSpPr>
            <a:spLocks noGrp="1"/>
          </p:cNvSpPr>
          <p:nvPr>
            <p:ph idx="1"/>
          </p:nvPr>
        </p:nvSpPr>
        <p:spPr>
          <a:xfrm>
            <a:off x="457200" y="1123950"/>
            <a:ext cx="8229600" cy="3429000"/>
          </a:xfrm>
        </p:spPr>
        <p:txBody>
          <a:bodyPr>
            <a:normAutofit/>
          </a:bodyPr>
          <a:lstStyle/>
          <a:p>
            <a:pPr marL="400050">
              <a:buClr>
                <a:schemeClr val="accent1"/>
              </a:buClr>
              <a:defRPr/>
            </a:pPr>
            <a:r>
              <a:rPr lang="en-US" sz="2400" b="1" dirty="0">
                <a:solidFill>
                  <a:schemeClr val="tx2"/>
                </a:solidFill>
              </a:rPr>
              <a:t>Reusing Garb</a:t>
            </a:r>
            <a:endParaRPr lang="en-US" sz="2400" dirty="0">
              <a:solidFill>
                <a:schemeClr val="tx2"/>
              </a:solidFill>
            </a:endParaRPr>
          </a:p>
          <a:p>
            <a:pPr lvl="1">
              <a:buClr>
                <a:schemeClr val="accent2"/>
              </a:buClr>
              <a:defRPr/>
            </a:pPr>
            <a:r>
              <a:rPr lang="en-US" sz="2200" dirty="0">
                <a:solidFill>
                  <a:schemeClr val="tx2"/>
                </a:solidFill>
              </a:rPr>
              <a:t>2008:</a:t>
            </a:r>
          </a:p>
          <a:p>
            <a:pPr lvl="2">
              <a:buClr>
                <a:schemeClr val="accent2"/>
              </a:buClr>
              <a:buFont typeface="Arial" panose="020B0604020202020204" pitchFamily="34" charset="0"/>
              <a:buChar char="•"/>
              <a:defRPr/>
            </a:pPr>
            <a:r>
              <a:rPr lang="en-US" sz="2000" dirty="0">
                <a:solidFill>
                  <a:schemeClr val="tx2"/>
                </a:solidFill>
              </a:rPr>
              <a:t>Allows gown to be reused if used on the same workday</a:t>
            </a:r>
          </a:p>
          <a:p>
            <a:pPr lvl="1">
              <a:buClr>
                <a:schemeClr val="accent2"/>
              </a:buClr>
              <a:defRPr/>
            </a:pPr>
            <a:r>
              <a:rPr lang="en-US" sz="2200" dirty="0">
                <a:solidFill>
                  <a:schemeClr val="tx2"/>
                </a:solidFill>
              </a:rPr>
              <a:t>Revisions (Category 1 &amp; 2):</a:t>
            </a:r>
          </a:p>
          <a:p>
            <a:pPr lvl="2">
              <a:buClr>
                <a:schemeClr val="accent2"/>
              </a:buClr>
              <a:buFont typeface="Arial" panose="020B0604020202020204" pitchFamily="34" charset="0"/>
              <a:buChar char="•"/>
              <a:defRPr/>
            </a:pPr>
            <a:r>
              <a:rPr lang="en-US" sz="2000" dirty="0">
                <a:solidFill>
                  <a:schemeClr val="tx2"/>
                </a:solidFill>
              </a:rPr>
              <a:t>“Gowns may be reused within the same shift by the same person if the gown is maintained in a classified area or adjacent to the segregated compounding area in a manner that prevents contamination.”</a:t>
            </a:r>
          </a:p>
          <a:p>
            <a:pPr marL="0" marR="0" lvl="0" indent="-285750" algn="l" defTabSz="457200" rtl="0" eaLnBrk="1" fontAlgn="auto" latinLnBrk="0" hangingPunct="1">
              <a:lnSpc>
                <a:spcPct val="100000"/>
              </a:lnSpc>
              <a:spcBef>
                <a:spcPts val="1000"/>
              </a:spcBef>
              <a:spcAft>
                <a:spcPts val="0"/>
              </a:spcAft>
              <a:buClr>
                <a:srgbClr val="F07F09"/>
              </a:buClr>
              <a:buSzPct val="80000"/>
              <a:buFont typeface="Wingdings 3" charset="2"/>
              <a:buChar char=""/>
              <a:tabLst/>
              <a:defRPr/>
            </a:pPr>
            <a:endParaRPr kumimoji="0" lang="en-US"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sz="2000"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EECD5B2B-7759-6F04-70E7-BB58BCA8FB63}"/>
              </a:ext>
            </a:extLst>
          </p:cNvPr>
          <p:cNvSpPr>
            <a:spLocks noGrp="1"/>
          </p:cNvSpPr>
          <p:nvPr>
            <p:ph type="sldNum" sz="quarter" idx="4"/>
          </p:nvPr>
        </p:nvSpPr>
        <p:spPr/>
        <p:txBody>
          <a:bodyPr/>
          <a:lstStyle/>
          <a:p>
            <a:fld id="{002540B9-D82F-44A3-9899-A5422F2D74D5}" type="slidenum">
              <a:rPr lang="en-US" smtClean="0"/>
              <a:t>32</a:t>
            </a:fld>
            <a:endParaRPr lang="en-US"/>
          </a:p>
        </p:txBody>
      </p:sp>
    </p:spTree>
    <p:extLst>
      <p:ext uri="{BB962C8B-B14F-4D97-AF65-F5344CB8AC3E}">
        <p14:creationId xmlns:p14="http://schemas.microsoft.com/office/powerpoint/2010/main" val="16348906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1894C-7CBD-7452-727C-C5FB280C4486}"/>
              </a:ext>
            </a:extLst>
          </p:cNvPr>
          <p:cNvSpPr>
            <a:spLocks noGrp="1"/>
          </p:cNvSpPr>
          <p:nvPr>
            <p:ph type="title"/>
          </p:nvPr>
        </p:nvSpPr>
        <p:spPr/>
        <p:txBody>
          <a:bodyPr/>
          <a:lstStyle/>
          <a:p>
            <a:r>
              <a:rPr lang="en-US" sz="2800" dirty="0"/>
              <a:t>Personnel Training &amp; Evaluation Revisions</a:t>
            </a:r>
            <a:endParaRPr lang="en-US" dirty="0"/>
          </a:p>
        </p:txBody>
      </p:sp>
      <p:sp>
        <p:nvSpPr>
          <p:cNvPr id="3" name="Content Placeholder 2">
            <a:extLst>
              <a:ext uri="{FF2B5EF4-FFF2-40B4-BE49-F238E27FC236}">
                <a16:creationId xmlns:a16="http://schemas.microsoft.com/office/drawing/2014/main" id="{C8CF8760-CEC6-CB97-CC85-3922146762EC}"/>
              </a:ext>
            </a:extLst>
          </p:cNvPr>
          <p:cNvSpPr>
            <a:spLocks noGrp="1"/>
          </p:cNvSpPr>
          <p:nvPr>
            <p:ph idx="1"/>
          </p:nvPr>
        </p:nvSpPr>
        <p:spPr>
          <a:xfrm>
            <a:off x="457200" y="1123950"/>
            <a:ext cx="8229600" cy="3429000"/>
          </a:xfrm>
        </p:spPr>
        <p:txBody>
          <a:bodyPr>
            <a:normAutofit fontScale="85000" lnSpcReduction="20000"/>
          </a:bodyPr>
          <a:lstStyle/>
          <a:p>
            <a:pPr marL="400050">
              <a:buClr>
                <a:schemeClr val="accent1"/>
              </a:buClr>
              <a:defRPr/>
            </a:pPr>
            <a:r>
              <a:rPr lang="en-US" sz="2800" b="1" dirty="0">
                <a:solidFill>
                  <a:schemeClr val="tx2"/>
                </a:solidFill>
              </a:rPr>
              <a:t>Handwashing</a:t>
            </a:r>
            <a:endParaRPr lang="en-US" sz="2400" b="1" dirty="0">
              <a:solidFill>
                <a:schemeClr val="tx2"/>
              </a:solidFill>
            </a:endParaRPr>
          </a:p>
          <a:p>
            <a:pPr lvl="1">
              <a:buClr>
                <a:schemeClr val="accent2"/>
              </a:buClr>
              <a:defRPr/>
            </a:pPr>
            <a:r>
              <a:rPr lang="en-US" sz="2200" dirty="0">
                <a:solidFill>
                  <a:schemeClr val="tx2"/>
                </a:solidFill>
              </a:rPr>
              <a:t>2008:</a:t>
            </a:r>
          </a:p>
          <a:p>
            <a:pPr lvl="2">
              <a:buClr>
                <a:schemeClr val="accent2"/>
              </a:buClr>
              <a:buFont typeface="Arial" panose="020B0604020202020204" pitchFamily="34" charset="0"/>
              <a:buChar char="•"/>
              <a:defRPr/>
            </a:pPr>
            <a:r>
              <a:rPr lang="en-US" sz="2000" dirty="0">
                <a:solidFill>
                  <a:schemeClr val="tx2"/>
                </a:solidFill>
              </a:rPr>
              <a:t>Gave a specific order for garbing &amp; handwashing</a:t>
            </a:r>
          </a:p>
          <a:p>
            <a:pPr lvl="2">
              <a:buClr>
                <a:schemeClr val="accent2"/>
              </a:buClr>
              <a:buFont typeface="Arial" panose="020B0604020202020204" pitchFamily="34" charset="0"/>
              <a:buChar char="•"/>
              <a:defRPr/>
            </a:pPr>
            <a:r>
              <a:rPr lang="en-US" sz="2000" dirty="0">
                <a:solidFill>
                  <a:schemeClr val="tx2"/>
                </a:solidFill>
              </a:rPr>
              <a:t>Sterile gloves should be donned in the buffer room</a:t>
            </a:r>
          </a:p>
          <a:p>
            <a:pPr lvl="1">
              <a:buClr>
                <a:schemeClr val="accent2"/>
              </a:buClr>
              <a:defRPr/>
            </a:pPr>
            <a:r>
              <a:rPr lang="en-US" sz="2200" dirty="0">
                <a:solidFill>
                  <a:schemeClr val="tx2"/>
                </a:solidFill>
              </a:rPr>
              <a:t>Revisions:</a:t>
            </a:r>
          </a:p>
          <a:p>
            <a:pPr lvl="2">
              <a:buClr>
                <a:schemeClr val="accent2"/>
              </a:buClr>
              <a:buFont typeface="Arial" panose="020B0604020202020204" pitchFamily="34" charset="0"/>
              <a:buChar char="•"/>
              <a:defRPr/>
            </a:pPr>
            <a:r>
              <a:rPr lang="en-US" sz="2000" dirty="0">
                <a:solidFill>
                  <a:schemeClr val="tx2"/>
                </a:solidFill>
              </a:rPr>
              <a:t>The order of handwashing and garbing is determined by the placement of the sink</a:t>
            </a:r>
          </a:p>
          <a:p>
            <a:pPr lvl="3">
              <a:buClr>
                <a:schemeClr val="accent2"/>
              </a:buClr>
              <a:buFont typeface="Arial" panose="020B0604020202020204" pitchFamily="34" charset="0"/>
              <a:buChar char="•"/>
              <a:defRPr/>
            </a:pPr>
            <a:r>
              <a:rPr lang="en-US" sz="1800" dirty="0">
                <a:solidFill>
                  <a:schemeClr val="tx2"/>
                </a:solidFill>
              </a:rPr>
              <a:t>Facility specific</a:t>
            </a:r>
          </a:p>
          <a:p>
            <a:pPr lvl="3">
              <a:buClr>
                <a:schemeClr val="accent2"/>
              </a:buClr>
              <a:buFont typeface="Arial" panose="020B0604020202020204" pitchFamily="34" charset="0"/>
              <a:buChar char="•"/>
              <a:defRPr/>
            </a:pPr>
            <a:r>
              <a:rPr lang="en-US" sz="1800" dirty="0">
                <a:solidFill>
                  <a:schemeClr val="tx2"/>
                </a:solidFill>
              </a:rPr>
              <a:t>Must be outlined in SOPs</a:t>
            </a:r>
          </a:p>
          <a:p>
            <a:pPr lvl="2">
              <a:buClr>
                <a:schemeClr val="accent2"/>
              </a:buClr>
              <a:buFont typeface="Arial" panose="020B0604020202020204" pitchFamily="34" charset="0"/>
              <a:buChar char="•"/>
              <a:defRPr/>
            </a:pPr>
            <a:r>
              <a:rPr lang="en-US" sz="2000" dirty="0">
                <a:solidFill>
                  <a:schemeClr val="tx2"/>
                </a:solidFill>
              </a:rPr>
              <a:t>Donning and doffing should not occur in the same area at the same time</a:t>
            </a:r>
          </a:p>
          <a:p>
            <a:pPr lvl="2">
              <a:buClr>
                <a:schemeClr val="accent2"/>
              </a:buClr>
              <a:buFont typeface="Arial" panose="020B0604020202020204" pitchFamily="34" charset="0"/>
              <a:buChar char="•"/>
              <a:defRPr/>
            </a:pPr>
            <a:r>
              <a:rPr lang="en-US" sz="2000" dirty="0">
                <a:solidFill>
                  <a:schemeClr val="tx2"/>
                </a:solidFill>
              </a:rPr>
              <a:t>Hand dryers are </a:t>
            </a:r>
            <a:r>
              <a:rPr lang="en-US" sz="2000" u="sng" dirty="0">
                <a:solidFill>
                  <a:schemeClr val="tx2"/>
                </a:solidFill>
              </a:rPr>
              <a:t>not</a:t>
            </a:r>
            <a:r>
              <a:rPr lang="en-US" sz="2000" dirty="0">
                <a:solidFill>
                  <a:schemeClr val="tx2"/>
                </a:solidFill>
              </a:rPr>
              <a:t> allowed</a:t>
            </a:r>
          </a:p>
          <a:p>
            <a:pPr lvl="2">
              <a:buClr>
                <a:schemeClr val="accent2"/>
              </a:buClr>
              <a:buFont typeface="Arial" panose="020B0604020202020204" pitchFamily="34" charset="0"/>
              <a:buChar char="•"/>
              <a:defRPr/>
            </a:pPr>
            <a:r>
              <a:rPr lang="en-US" sz="2000" dirty="0">
                <a:solidFill>
                  <a:schemeClr val="tx2"/>
                </a:solidFill>
              </a:rPr>
              <a:t>Cannot refill or “top off” a soap dispenser, must replace entirely </a:t>
            </a:r>
          </a:p>
          <a:p>
            <a:pPr lvl="1">
              <a:buClr>
                <a:srgbClr val="F07F09"/>
              </a:buClr>
              <a:defRPr/>
            </a:pPr>
            <a:endParaRPr lang="en-US" sz="1800" dirty="0">
              <a:solidFill>
                <a:schemeClr val="tx1"/>
              </a:solidFill>
            </a:endParaRPr>
          </a:p>
          <a:p>
            <a:pPr marL="400050">
              <a:buClr>
                <a:schemeClr val="accent1"/>
              </a:buClr>
              <a:defRPr/>
            </a:pPr>
            <a:endParaRPr kumimoji="0" lang="en-US"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sz="2000"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EECD5B2B-7759-6F04-70E7-BB58BCA8FB63}"/>
              </a:ext>
            </a:extLst>
          </p:cNvPr>
          <p:cNvSpPr>
            <a:spLocks noGrp="1"/>
          </p:cNvSpPr>
          <p:nvPr>
            <p:ph type="sldNum" sz="quarter" idx="4"/>
          </p:nvPr>
        </p:nvSpPr>
        <p:spPr/>
        <p:txBody>
          <a:bodyPr/>
          <a:lstStyle/>
          <a:p>
            <a:fld id="{002540B9-D82F-44A3-9899-A5422F2D74D5}" type="slidenum">
              <a:rPr lang="en-US" smtClean="0"/>
              <a:t>33</a:t>
            </a:fld>
            <a:endParaRPr lang="en-US"/>
          </a:p>
        </p:txBody>
      </p:sp>
    </p:spTree>
    <p:extLst>
      <p:ext uri="{BB962C8B-B14F-4D97-AF65-F5344CB8AC3E}">
        <p14:creationId xmlns:p14="http://schemas.microsoft.com/office/powerpoint/2010/main" val="1607901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1894C-7CBD-7452-727C-C5FB280C4486}"/>
              </a:ext>
            </a:extLst>
          </p:cNvPr>
          <p:cNvSpPr>
            <a:spLocks noGrp="1"/>
          </p:cNvSpPr>
          <p:nvPr>
            <p:ph type="title"/>
          </p:nvPr>
        </p:nvSpPr>
        <p:spPr/>
        <p:txBody>
          <a:bodyPr/>
          <a:lstStyle/>
          <a:p>
            <a:r>
              <a:rPr lang="en-US" sz="2800" dirty="0"/>
              <a:t>Personnel Training &amp; Evaluation Revisions</a:t>
            </a:r>
            <a:endParaRPr lang="en-US" dirty="0"/>
          </a:p>
        </p:txBody>
      </p:sp>
      <p:sp>
        <p:nvSpPr>
          <p:cNvPr id="3" name="Content Placeholder 2">
            <a:extLst>
              <a:ext uri="{FF2B5EF4-FFF2-40B4-BE49-F238E27FC236}">
                <a16:creationId xmlns:a16="http://schemas.microsoft.com/office/drawing/2014/main" id="{C8CF8760-CEC6-CB97-CC85-3922146762EC}"/>
              </a:ext>
            </a:extLst>
          </p:cNvPr>
          <p:cNvSpPr>
            <a:spLocks noGrp="1"/>
          </p:cNvSpPr>
          <p:nvPr>
            <p:ph idx="1"/>
          </p:nvPr>
        </p:nvSpPr>
        <p:spPr>
          <a:xfrm>
            <a:off x="457200" y="1123950"/>
            <a:ext cx="8229600" cy="3429000"/>
          </a:xfrm>
        </p:spPr>
        <p:txBody>
          <a:bodyPr>
            <a:normAutofit fontScale="77500" lnSpcReduction="20000"/>
          </a:bodyPr>
          <a:lstStyle/>
          <a:p>
            <a:pPr marL="400050">
              <a:buClr>
                <a:schemeClr val="accent1"/>
              </a:buClr>
              <a:defRPr/>
            </a:pPr>
            <a:r>
              <a:rPr lang="en-US" sz="2800" b="1" dirty="0">
                <a:solidFill>
                  <a:schemeClr val="tx2"/>
                </a:solidFill>
              </a:rPr>
              <a:t>Aseptic Manipulation Competency</a:t>
            </a:r>
            <a:endParaRPr lang="en-US" sz="2400" b="1" dirty="0">
              <a:solidFill>
                <a:schemeClr val="tx2"/>
              </a:solidFill>
            </a:endParaRPr>
          </a:p>
          <a:p>
            <a:pPr lvl="1">
              <a:buClr>
                <a:schemeClr val="accent2"/>
              </a:buClr>
              <a:defRPr/>
            </a:pPr>
            <a:r>
              <a:rPr lang="en-US" sz="2200" dirty="0">
                <a:solidFill>
                  <a:schemeClr val="tx2"/>
                </a:solidFill>
              </a:rPr>
              <a:t>This includes visual observation, media-fill testing with post-gloved fingertip, &amp; surface sampling</a:t>
            </a:r>
          </a:p>
          <a:p>
            <a:pPr lvl="2">
              <a:buClr>
                <a:schemeClr val="accent2"/>
              </a:buClr>
              <a:buFont typeface="Arial" panose="020B0604020202020204" pitchFamily="34" charset="0"/>
              <a:buChar char="•"/>
              <a:defRPr/>
            </a:pPr>
            <a:r>
              <a:rPr lang="en-US" sz="2000" dirty="0">
                <a:solidFill>
                  <a:schemeClr val="tx2"/>
                </a:solidFill>
              </a:rPr>
              <a:t>Initial manipulation evaluation must include </a:t>
            </a:r>
            <a:r>
              <a:rPr lang="en-US" sz="2000" u="sng" dirty="0">
                <a:solidFill>
                  <a:schemeClr val="tx2"/>
                </a:solidFill>
              </a:rPr>
              <a:t>1 successful aseptic manipulation. </a:t>
            </a:r>
            <a:endParaRPr lang="en-US" sz="2000" dirty="0">
              <a:solidFill>
                <a:schemeClr val="tx2"/>
              </a:solidFill>
            </a:endParaRPr>
          </a:p>
          <a:p>
            <a:pPr lvl="2">
              <a:buClr>
                <a:schemeClr val="accent2"/>
              </a:buClr>
              <a:buFont typeface="Arial" panose="020B0604020202020204" pitchFamily="34" charset="0"/>
              <a:buChar char="•"/>
              <a:defRPr/>
            </a:pPr>
            <a:r>
              <a:rPr lang="en-US" sz="2000" dirty="0">
                <a:solidFill>
                  <a:schemeClr val="tx2"/>
                </a:solidFill>
              </a:rPr>
              <a:t>Failure in either media fill test, gloved fingertip test, or surface sampling constitutes an overall failure for this competency.</a:t>
            </a:r>
          </a:p>
          <a:p>
            <a:pPr lvl="2">
              <a:buClr>
                <a:schemeClr val="accent2"/>
              </a:buClr>
              <a:defRPr/>
            </a:pPr>
            <a:endParaRPr lang="en-US" sz="2000" dirty="0">
              <a:solidFill>
                <a:schemeClr val="tx2"/>
              </a:solidFill>
            </a:endParaRPr>
          </a:p>
          <a:p>
            <a:pPr lvl="2">
              <a:buClr>
                <a:schemeClr val="accent2"/>
              </a:buClr>
              <a:defRPr/>
            </a:pPr>
            <a:endParaRPr lang="en-US" sz="1400" dirty="0">
              <a:solidFill>
                <a:schemeClr val="tx2"/>
              </a:solidFill>
            </a:endParaRPr>
          </a:p>
          <a:p>
            <a:pPr defTabSz="457200">
              <a:spcBef>
                <a:spcPts val="1000"/>
              </a:spcBef>
              <a:buClr>
                <a:schemeClr val="accent1"/>
              </a:buClr>
              <a:buSzPct val="100000"/>
              <a:defRPr/>
            </a:pPr>
            <a:r>
              <a:rPr lang="en-US" sz="2600" dirty="0">
                <a:solidFill>
                  <a:schemeClr val="tx2"/>
                </a:solidFill>
              </a:rPr>
              <a:t>Frequency of competency for </a:t>
            </a:r>
            <a:r>
              <a:rPr lang="en-US" sz="2600" u="sng" dirty="0">
                <a:solidFill>
                  <a:schemeClr val="tx2"/>
                </a:solidFill>
              </a:rPr>
              <a:t>direct compounders</a:t>
            </a:r>
            <a:r>
              <a:rPr lang="en-US" sz="2600" dirty="0">
                <a:solidFill>
                  <a:schemeClr val="tx2"/>
                </a:solidFill>
              </a:rPr>
              <a:t>:</a:t>
            </a:r>
          </a:p>
          <a:p>
            <a:pPr lvl="1">
              <a:buClr>
                <a:schemeClr val="accent2"/>
              </a:buClr>
              <a:defRPr/>
            </a:pPr>
            <a:r>
              <a:rPr lang="en-US" sz="2200" dirty="0">
                <a:solidFill>
                  <a:schemeClr val="tx2"/>
                </a:solidFill>
              </a:rPr>
              <a:t>Category 1 &amp; 2: at least every 6 months </a:t>
            </a:r>
          </a:p>
          <a:p>
            <a:pPr lvl="2">
              <a:buClr>
                <a:schemeClr val="accent2"/>
              </a:buClr>
              <a:buFont typeface="Arial" panose="020B0604020202020204" pitchFamily="34" charset="0"/>
              <a:buChar char="•"/>
              <a:defRPr/>
            </a:pPr>
            <a:r>
              <a:rPr lang="en-US" sz="1800" dirty="0">
                <a:solidFill>
                  <a:schemeClr val="tx2"/>
                </a:solidFill>
              </a:rPr>
              <a:t>Increase in frequency from annually </a:t>
            </a:r>
          </a:p>
          <a:p>
            <a:pPr lvl="1">
              <a:buClr>
                <a:schemeClr val="accent2"/>
              </a:buClr>
              <a:defRPr/>
            </a:pPr>
            <a:r>
              <a:rPr lang="en-US" sz="2200" dirty="0">
                <a:solidFill>
                  <a:schemeClr val="tx2"/>
                </a:solidFill>
              </a:rPr>
              <a:t>Category 3: at least every 3 months</a:t>
            </a:r>
          </a:p>
          <a:p>
            <a:pPr lvl="2">
              <a:buClr>
                <a:schemeClr val="accent2"/>
              </a:buClr>
              <a:buFont typeface="Arial" panose="020B0604020202020204" pitchFamily="34" charset="0"/>
              <a:buChar char="•"/>
              <a:defRPr/>
            </a:pPr>
            <a:r>
              <a:rPr lang="en-US" sz="1800" dirty="0">
                <a:solidFill>
                  <a:schemeClr val="tx2"/>
                </a:solidFill>
              </a:rPr>
              <a:t>Increase in frequency from every 6 months</a:t>
            </a:r>
          </a:p>
          <a:p>
            <a:pPr>
              <a:buClr>
                <a:schemeClr val="accent1"/>
              </a:buClr>
              <a:defRPr/>
            </a:pPr>
            <a:endParaRPr lang="en-US" sz="1800" dirty="0">
              <a:solidFill>
                <a:schemeClr val="tx1"/>
              </a:solidFill>
            </a:endParaRPr>
          </a:p>
          <a:p>
            <a:pPr marL="400050">
              <a:buClr>
                <a:schemeClr val="accent1"/>
              </a:buClr>
              <a:defRPr/>
            </a:pPr>
            <a:endParaRPr kumimoji="0" lang="en-US"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sz="2000"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EECD5B2B-7759-6F04-70E7-BB58BCA8FB63}"/>
              </a:ext>
            </a:extLst>
          </p:cNvPr>
          <p:cNvSpPr>
            <a:spLocks noGrp="1"/>
          </p:cNvSpPr>
          <p:nvPr>
            <p:ph type="sldNum" sz="quarter" idx="4"/>
          </p:nvPr>
        </p:nvSpPr>
        <p:spPr/>
        <p:txBody>
          <a:bodyPr/>
          <a:lstStyle/>
          <a:p>
            <a:fld id="{002540B9-D82F-44A3-9899-A5422F2D74D5}" type="slidenum">
              <a:rPr lang="en-US" smtClean="0"/>
              <a:t>34</a:t>
            </a:fld>
            <a:endParaRPr lang="en-US"/>
          </a:p>
        </p:txBody>
      </p:sp>
    </p:spTree>
    <p:extLst>
      <p:ext uri="{BB962C8B-B14F-4D97-AF65-F5344CB8AC3E}">
        <p14:creationId xmlns:p14="http://schemas.microsoft.com/office/powerpoint/2010/main" val="111791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1894C-7CBD-7452-727C-C5FB280C4486}"/>
              </a:ext>
            </a:extLst>
          </p:cNvPr>
          <p:cNvSpPr>
            <a:spLocks noGrp="1"/>
          </p:cNvSpPr>
          <p:nvPr>
            <p:ph type="title"/>
          </p:nvPr>
        </p:nvSpPr>
        <p:spPr/>
        <p:txBody>
          <a:bodyPr/>
          <a:lstStyle/>
          <a:p>
            <a:r>
              <a:rPr lang="en-US" sz="2800" dirty="0"/>
              <a:t>Personnel Training &amp; Evaluation Revisions</a:t>
            </a:r>
            <a:endParaRPr lang="en-US" dirty="0"/>
          </a:p>
        </p:txBody>
      </p:sp>
      <p:sp>
        <p:nvSpPr>
          <p:cNvPr id="3" name="Content Placeholder 2">
            <a:extLst>
              <a:ext uri="{FF2B5EF4-FFF2-40B4-BE49-F238E27FC236}">
                <a16:creationId xmlns:a16="http://schemas.microsoft.com/office/drawing/2014/main" id="{C8CF8760-CEC6-CB97-CC85-3922146762EC}"/>
              </a:ext>
            </a:extLst>
          </p:cNvPr>
          <p:cNvSpPr>
            <a:spLocks noGrp="1"/>
          </p:cNvSpPr>
          <p:nvPr>
            <p:ph idx="1"/>
          </p:nvPr>
        </p:nvSpPr>
        <p:spPr>
          <a:xfrm>
            <a:off x="457200" y="1123950"/>
            <a:ext cx="8229600" cy="3429000"/>
          </a:xfrm>
        </p:spPr>
        <p:txBody>
          <a:bodyPr>
            <a:normAutofit fontScale="92500" lnSpcReduction="20000"/>
          </a:bodyPr>
          <a:lstStyle/>
          <a:p>
            <a:pPr marL="514350" indent="-457200">
              <a:buClr>
                <a:schemeClr val="accent1"/>
              </a:buClr>
              <a:defRPr/>
            </a:pPr>
            <a:r>
              <a:rPr lang="en-US" sz="2600" b="1" dirty="0">
                <a:solidFill>
                  <a:schemeClr val="tx2"/>
                </a:solidFill>
              </a:rPr>
              <a:t>Incubation standards</a:t>
            </a:r>
            <a:r>
              <a:rPr lang="en-US" sz="2400" dirty="0">
                <a:solidFill>
                  <a:schemeClr val="tx2"/>
                </a:solidFill>
              </a:rPr>
              <a:t> </a:t>
            </a:r>
          </a:p>
          <a:p>
            <a:pPr lvl="1">
              <a:buClr>
                <a:schemeClr val="accent2"/>
              </a:buClr>
              <a:defRPr/>
            </a:pPr>
            <a:r>
              <a:rPr lang="en-US" sz="2200" dirty="0">
                <a:solidFill>
                  <a:schemeClr val="tx2"/>
                </a:solidFill>
              </a:rPr>
              <a:t>Gloved fingertip sampling</a:t>
            </a:r>
          </a:p>
          <a:p>
            <a:pPr lvl="2">
              <a:buClr>
                <a:schemeClr val="accent2"/>
              </a:buClr>
              <a:buFont typeface="Arial" panose="020B0604020202020204" pitchFamily="34" charset="0"/>
              <a:buChar char="•"/>
              <a:defRPr/>
            </a:pPr>
            <a:r>
              <a:rPr lang="en-US" sz="1800" dirty="0">
                <a:solidFill>
                  <a:schemeClr val="tx2"/>
                </a:solidFill>
              </a:rPr>
              <a:t>2008: Incubate at 30-35</a:t>
            </a:r>
            <a:r>
              <a:rPr lang="en-US" sz="1800" baseline="30000" dirty="0">
                <a:solidFill>
                  <a:schemeClr val="tx2"/>
                </a:solidFill>
              </a:rPr>
              <a:t>o</a:t>
            </a:r>
            <a:r>
              <a:rPr lang="en-US" sz="1800" dirty="0">
                <a:solidFill>
                  <a:schemeClr val="tx2"/>
                </a:solidFill>
              </a:rPr>
              <a:t>C for 2-3 days</a:t>
            </a:r>
          </a:p>
          <a:p>
            <a:pPr lvl="2">
              <a:buClr>
                <a:schemeClr val="accent2"/>
              </a:buClr>
              <a:buFont typeface="Arial" panose="020B0604020202020204" pitchFamily="34" charset="0"/>
              <a:buChar char="•"/>
              <a:defRPr/>
            </a:pPr>
            <a:r>
              <a:rPr lang="en-US" sz="1800" dirty="0">
                <a:solidFill>
                  <a:schemeClr val="tx2"/>
                </a:solidFill>
              </a:rPr>
              <a:t>Revision: “Incubate the media device at 30-35</a:t>
            </a:r>
            <a:r>
              <a:rPr lang="en-US" sz="1800" baseline="30000" dirty="0">
                <a:solidFill>
                  <a:schemeClr val="tx2"/>
                </a:solidFill>
              </a:rPr>
              <a:t>o</a:t>
            </a:r>
            <a:r>
              <a:rPr lang="en-US" sz="1800" dirty="0">
                <a:solidFill>
                  <a:schemeClr val="tx2"/>
                </a:solidFill>
              </a:rPr>
              <a:t>C for no less than 48 hours </a:t>
            </a:r>
            <a:r>
              <a:rPr lang="en-US" sz="1800" u="sng" dirty="0">
                <a:solidFill>
                  <a:schemeClr val="tx2"/>
                </a:solidFill>
              </a:rPr>
              <a:t>AND</a:t>
            </a:r>
            <a:r>
              <a:rPr lang="en-US" sz="1800" dirty="0">
                <a:solidFill>
                  <a:schemeClr val="tx2"/>
                </a:solidFill>
              </a:rPr>
              <a:t> then at 20-25</a:t>
            </a:r>
            <a:r>
              <a:rPr lang="en-US" sz="1800" baseline="30000" dirty="0">
                <a:solidFill>
                  <a:schemeClr val="tx2"/>
                </a:solidFill>
              </a:rPr>
              <a:t>o</a:t>
            </a:r>
            <a:r>
              <a:rPr lang="en-US" sz="1800" dirty="0">
                <a:solidFill>
                  <a:schemeClr val="tx2"/>
                </a:solidFill>
              </a:rPr>
              <a:t>C for no less than 5 additional days”</a:t>
            </a:r>
          </a:p>
          <a:p>
            <a:pPr lvl="1">
              <a:buClr>
                <a:schemeClr val="accent2"/>
              </a:buClr>
              <a:buFont typeface="Arial" panose="020B0604020202020204" pitchFamily="34" charset="0"/>
              <a:buChar char="•"/>
              <a:defRPr/>
            </a:pPr>
            <a:endParaRPr kumimoji="0" lang="en-US" sz="3000" b="0" i="0" u="none" strike="noStrike" kern="1200" cap="none" spc="0" normalizeH="0" baseline="0" noProof="0" dirty="0">
              <a:ln>
                <a:noFill/>
              </a:ln>
              <a:solidFill>
                <a:schemeClr val="tx2"/>
              </a:solidFill>
              <a:effectLst/>
              <a:uLnTx/>
              <a:uFillTx/>
              <a:latin typeface="+mn-lt"/>
              <a:ea typeface="+mn-ea"/>
              <a:cs typeface="Arial" panose="020B0604020202020204" pitchFamily="34" charset="0"/>
            </a:endParaRPr>
          </a:p>
          <a:p>
            <a:pPr lvl="1">
              <a:buClr>
                <a:schemeClr val="accent2"/>
              </a:buClr>
              <a:defRPr/>
            </a:pPr>
            <a:r>
              <a:rPr kumimoji="0" lang="en-US" sz="22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Media-fill testing</a:t>
            </a:r>
          </a:p>
          <a:p>
            <a:pPr lvl="2" defTabSz="457200">
              <a:spcBef>
                <a:spcPts val="1000"/>
              </a:spcBef>
              <a:buClr>
                <a:schemeClr val="accent2"/>
              </a:buClr>
              <a:buSzPct val="120000"/>
              <a:buFont typeface="Arial" panose="020B0604020202020204" pitchFamily="34" charset="0"/>
              <a:buChar char="•"/>
              <a:defRPr/>
            </a:pPr>
            <a:r>
              <a:rPr kumimoji="0" lang="en-US" sz="18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2008: Incubate at 20-25</a:t>
            </a:r>
            <a:r>
              <a:rPr kumimoji="0" lang="en-US" sz="1800" b="0" i="0" u="none" strike="noStrike" kern="1200" cap="none" spc="0" normalizeH="0" baseline="30000" noProof="0" dirty="0">
                <a:ln>
                  <a:noFill/>
                </a:ln>
                <a:solidFill>
                  <a:schemeClr val="tx2"/>
                </a:solidFill>
                <a:effectLst/>
                <a:uLnTx/>
                <a:uFillTx/>
                <a:latin typeface="+mn-lt"/>
                <a:ea typeface="+mn-ea"/>
                <a:cs typeface="Arial" panose="020B0604020202020204" pitchFamily="34" charset="0"/>
              </a:rPr>
              <a:t>o</a:t>
            </a:r>
            <a:r>
              <a:rPr kumimoji="0" lang="en-US" sz="18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C or 30-35</a:t>
            </a:r>
            <a:r>
              <a:rPr kumimoji="0" lang="en-US" sz="1800" b="0" i="0" u="none" strike="noStrike" kern="1200" cap="none" spc="0" normalizeH="0" baseline="30000" noProof="0" dirty="0">
                <a:ln>
                  <a:noFill/>
                </a:ln>
                <a:solidFill>
                  <a:schemeClr val="tx2"/>
                </a:solidFill>
                <a:effectLst/>
                <a:uLnTx/>
                <a:uFillTx/>
                <a:latin typeface="+mn-lt"/>
                <a:ea typeface="+mn-ea"/>
                <a:cs typeface="Arial" panose="020B0604020202020204" pitchFamily="34" charset="0"/>
              </a:rPr>
              <a:t>o</a:t>
            </a:r>
            <a:r>
              <a:rPr kumimoji="0" lang="en-US" sz="18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C for 14 days</a:t>
            </a:r>
          </a:p>
          <a:p>
            <a:pPr lvl="2" defTabSz="457200">
              <a:spcBef>
                <a:spcPts val="1000"/>
              </a:spcBef>
              <a:buClr>
                <a:schemeClr val="accent2"/>
              </a:buClr>
              <a:buSzPct val="120000"/>
              <a:buFont typeface="Arial" panose="020B0604020202020204" pitchFamily="34" charset="0"/>
              <a:buChar char="•"/>
              <a:defRPr/>
            </a:pPr>
            <a:r>
              <a:rPr kumimoji="0" lang="en-US" sz="18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Revision: “Incubate the final containers at 30-35</a:t>
            </a:r>
            <a:r>
              <a:rPr kumimoji="0" lang="en-US" sz="1800" b="0" i="0" u="none" strike="noStrike" kern="1200" cap="none" spc="0" normalizeH="0" baseline="30000" noProof="0" dirty="0">
                <a:ln>
                  <a:noFill/>
                </a:ln>
                <a:solidFill>
                  <a:schemeClr val="tx2"/>
                </a:solidFill>
                <a:effectLst/>
                <a:uLnTx/>
                <a:uFillTx/>
                <a:latin typeface="+mn-lt"/>
                <a:ea typeface="+mn-ea"/>
                <a:cs typeface="Arial" panose="020B0604020202020204" pitchFamily="34" charset="0"/>
              </a:rPr>
              <a:t>o</a:t>
            </a:r>
            <a:r>
              <a:rPr kumimoji="0" lang="en-US" sz="18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C </a:t>
            </a:r>
            <a:r>
              <a:rPr kumimoji="0" lang="en-US" sz="1800" b="0" i="0" u="sng" strike="noStrike" kern="1200" cap="none" spc="0" normalizeH="0" baseline="0" noProof="0" dirty="0">
                <a:ln>
                  <a:noFill/>
                </a:ln>
                <a:solidFill>
                  <a:schemeClr val="tx2"/>
                </a:solidFill>
                <a:effectLst/>
                <a:uLnTx/>
                <a:uFillTx/>
                <a:latin typeface="+mn-lt"/>
                <a:ea typeface="+mn-ea"/>
                <a:cs typeface="Arial" panose="020B0604020202020204" pitchFamily="34" charset="0"/>
              </a:rPr>
              <a:t>AND</a:t>
            </a:r>
            <a:r>
              <a:rPr kumimoji="0" lang="en-US" sz="18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 20-25</a:t>
            </a:r>
            <a:r>
              <a:rPr kumimoji="0" lang="en-US" sz="1800" b="0" i="0" u="none" strike="noStrike" kern="1200" cap="none" spc="0" normalizeH="0" baseline="30000" noProof="0" dirty="0">
                <a:ln>
                  <a:noFill/>
                </a:ln>
                <a:solidFill>
                  <a:schemeClr val="tx2"/>
                </a:solidFill>
                <a:effectLst/>
                <a:uLnTx/>
                <a:uFillTx/>
                <a:latin typeface="+mn-lt"/>
                <a:ea typeface="+mn-ea"/>
                <a:cs typeface="Arial" panose="020B0604020202020204" pitchFamily="34" charset="0"/>
              </a:rPr>
              <a:t>o</a:t>
            </a:r>
            <a:r>
              <a:rPr kumimoji="0" lang="en-US" sz="1800" b="0" i="0" u="none" strike="noStrike" kern="1200" cap="none" spc="0" normalizeH="0" baseline="0" noProof="0" dirty="0">
                <a:ln>
                  <a:noFill/>
                </a:ln>
                <a:solidFill>
                  <a:schemeClr val="tx2"/>
                </a:solidFill>
                <a:effectLst/>
                <a:uLnTx/>
                <a:uFillTx/>
                <a:latin typeface="+mn-lt"/>
                <a:ea typeface="+mn-ea"/>
                <a:cs typeface="Arial" panose="020B0604020202020204" pitchFamily="34" charset="0"/>
              </a:rPr>
              <a:t>C for no less than 7 days at each temperature band”</a:t>
            </a:r>
          </a:p>
          <a:p>
            <a:pPr lvl="3">
              <a:buClr>
                <a:schemeClr val="accent2"/>
              </a:buClr>
              <a:buFont typeface="Wingdings" panose="05000000000000000000" pitchFamily="2" charset="2"/>
              <a:buChar char="§"/>
              <a:defRPr/>
            </a:pPr>
            <a:r>
              <a:rPr lang="en-US" sz="1600" dirty="0">
                <a:solidFill>
                  <a:schemeClr val="tx2"/>
                </a:solidFill>
              </a:rPr>
              <a:t>Order of incubation temperatures must be described in the facility SOPs </a:t>
            </a:r>
            <a:endParaRPr lang="en-US" sz="2000" dirty="0">
              <a:solidFill>
                <a:schemeClr val="tx2"/>
              </a:solidFill>
            </a:endParaRPr>
          </a:p>
        </p:txBody>
      </p:sp>
      <p:sp>
        <p:nvSpPr>
          <p:cNvPr id="4" name="Slide Number Placeholder 3">
            <a:extLst>
              <a:ext uri="{FF2B5EF4-FFF2-40B4-BE49-F238E27FC236}">
                <a16:creationId xmlns:a16="http://schemas.microsoft.com/office/drawing/2014/main" id="{EECD5B2B-7759-6F04-70E7-BB58BCA8FB63}"/>
              </a:ext>
            </a:extLst>
          </p:cNvPr>
          <p:cNvSpPr>
            <a:spLocks noGrp="1"/>
          </p:cNvSpPr>
          <p:nvPr>
            <p:ph type="sldNum" sz="quarter" idx="4"/>
          </p:nvPr>
        </p:nvSpPr>
        <p:spPr/>
        <p:txBody>
          <a:bodyPr/>
          <a:lstStyle/>
          <a:p>
            <a:fld id="{002540B9-D82F-44A3-9899-A5422F2D74D5}" type="slidenum">
              <a:rPr lang="en-US" smtClean="0"/>
              <a:t>35</a:t>
            </a:fld>
            <a:endParaRPr lang="en-US"/>
          </a:p>
        </p:txBody>
      </p:sp>
    </p:spTree>
    <p:extLst>
      <p:ext uri="{BB962C8B-B14F-4D97-AF65-F5344CB8AC3E}">
        <p14:creationId xmlns:p14="http://schemas.microsoft.com/office/powerpoint/2010/main" val="16800868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5EAF3-0C0F-CDE0-2BD0-A330E2108C7B}"/>
              </a:ext>
            </a:extLst>
          </p:cNvPr>
          <p:cNvSpPr>
            <a:spLocks noGrp="1"/>
          </p:cNvSpPr>
          <p:nvPr>
            <p:ph type="ctrTitle"/>
          </p:nvPr>
        </p:nvSpPr>
        <p:spPr/>
        <p:txBody>
          <a:bodyPr/>
          <a:lstStyle/>
          <a:p>
            <a:r>
              <a:rPr lang="en-US" dirty="0"/>
              <a:t>Cleaning &amp; Disinfecting</a:t>
            </a:r>
          </a:p>
        </p:txBody>
      </p:sp>
      <p:sp>
        <p:nvSpPr>
          <p:cNvPr id="3" name="Subtitle 2">
            <a:extLst>
              <a:ext uri="{FF2B5EF4-FFF2-40B4-BE49-F238E27FC236}">
                <a16:creationId xmlns:a16="http://schemas.microsoft.com/office/drawing/2014/main" id="{94192E5E-0938-EEAB-F8F6-685E37C4817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508279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F2C22-BCA9-EAC4-14CE-464D4C1207F2}"/>
              </a:ext>
            </a:extLst>
          </p:cNvPr>
          <p:cNvSpPr>
            <a:spLocks noGrp="1"/>
          </p:cNvSpPr>
          <p:nvPr>
            <p:ph type="title"/>
          </p:nvPr>
        </p:nvSpPr>
        <p:spPr/>
        <p:txBody>
          <a:bodyPr/>
          <a:lstStyle/>
          <a:p>
            <a:r>
              <a:rPr lang="en-US" dirty="0"/>
              <a:t>Cleaning &amp; Disinfecting Revisions</a:t>
            </a:r>
          </a:p>
        </p:txBody>
      </p:sp>
      <p:sp>
        <p:nvSpPr>
          <p:cNvPr id="3" name="Content Placeholder 2">
            <a:extLst>
              <a:ext uri="{FF2B5EF4-FFF2-40B4-BE49-F238E27FC236}">
                <a16:creationId xmlns:a16="http://schemas.microsoft.com/office/drawing/2014/main" id="{CFF23BA0-1714-9C4E-0BDB-AB7F008AE5B9}"/>
              </a:ext>
            </a:extLst>
          </p:cNvPr>
          <p:cNvSpPr>
            <a:spLocks noGrp="1"/>
          </p:cNvSpPr>
          <p:nvPr>
            <p:ph idx="1"/>
          </p:nvPr>
        </p:nvSpPr>
        <p:spPr/>
        <p:txBody>
          <a:bodyPr/>
          <a:lstStyle/>
          <a:p>
            <a:pPr marL="514350" indent="-457200">
              <a:buClr>
                <a:schemeClr val="accent1"/>
              </a:buClr>
              <a:defRPr/>
            </a:pPr>
            <a:r>
              <a:rPr lang="en-US" sz="2400" b="1" dirty="0">
                <a:solidFill>
                  <a:schemeClr val="tx2"/>
                </a:solidFill>
              </a:rPr>
              <a:t>Supplies</a:t>
            </a:r>
            <a:endParaRPr lang="en-US" sz="2000" dirty="0">
              <a:solidFill>
                <a:schemeClr val="tx2"/>
              </a:solidFill>
            </a:endParaRPr>
          </a:p>
          <a:p>
            <a:pPr lvl="1">
              <a:buClr>
                <a:schemeClr val="accent2"/>
              </a:buClr>
              <a:defRPr/>
            </a:pPr>
            <a:r>
              <a:rPr lang="en-US" sz="2200" dirty="0">
                <a:solidFill>
                  <a:schemeClr val="tx2"/>
                </a:solidFill>
              </a:rPr>
              <a:t>Revision:</a:t>
            </a:r>
          </a:p>
          <a:p>
            <a:pPr lvl="2">
              <a:buClr>
                <a:schemeClr val="accent2"/>
              </a:buClr>
              <a:buFont typeface="Arial" panose="020B0604020202020204" pitchFamily="34" charset="0"/>
              <a:buChar char="•"/>
              <a:defRPr/>
            </a:pPr>
            <a:r>
              <a:rPr lang="en-US" sz="2000" dirty="0">
                <a:solidFill>
                  <a:schemeClr val="tx2"/>
                </a:solidFill>
              </a:rPr>
              <a:t>Must be low-lint</a:t>
            </a:r>
          </a:p>
          <a:p>
            <a:pPr lvl="2">
              <a:buClr>
                <a:schemeClr val="accent2"/>
              </a:buClr>
              <a:buFont typeface="Arial" panose="020B0604020202020204" pitchFamily="34" charset="0"/>
              <a:buChar char="•"/>
              <a:defRPr/>
            </a:pPr>
            <a:r>
              <a:rPr lang="en-US" sz="2000" dirty="0">
                <a:solidFill>
                  <a:schemeClr val="tx2"/>
                </a:solidFill>
              </a:rPr>
              <a:t>Reusable cleaning tools must be dedicated and not removed from the segregated area.</a:t>
            </a:r>
          </a:p>
          <a:p>
            <a:pPr lvl="3">
              <a:buClr>
                <a:schemeClr val="accent2"/>
              </a:buClr>
              <a:buFont typeface="Arial" panose="020B0604020202020204" pitchFamily="34" charset="0"/>
              <a:buChar char="•"/>
              <a:defRPr/>
            </a:pPr>
            <a:r>
              <a:rPr lang="en-US" sz="1800" dirty="0">
                <a:solidFill>
                  <a:schemeClr val="tx2"/>
                </a:solidFill>
              </a:rPr>
              <a:t>They must be made of cleanable material (i.e. no wood or porous materials)</a:t>
            </a:r>
          </a:p>
          <a:p>
            <a:pPr lvl="2">
              <a:buClr>
                <a:schemeClr val="accent2"/>
              </a:buClr>
              <a:buFont typeface="Arial" panose="020B0604020202020204" pitchFamily="34" charset="0"/>
              <a:buChar char="•"/>
              <a:defRPr/>
            </a:pPr>
            <a:r>
              <a:rPr lang="en-US" sz="2000" dirty="0">
                <a:solidFill>
                  <a:schemeClr val="tx2"/>
                </a:solidFill>
              </a:rPr>
              <a:t>All supplies used within the PEC must be </a:t>
            </a:r>
            <a:r>
              <a:rPr lang="en-US" sz="2000" u="sng" dirty="0">
                <a:solidFill>
                  <a:schemeClr val="tx2"/>
                </a:solidFill>
              </a:rPr>
              <a:t>sterile</a:t>
            </a:r>
          </a:p>
          <a:p>
            <a:endParaRPr lang="en-US" dirty="0"/>
          </a:p>
        </p:txBody>
      </p:sp>
      <p:sp>
        <p:nvSpPr>
          <p:cNvPr id="4" name="Slide Number Placeholder 3">
            <a:extLst>
              <a:ext uri="{FF2B5EF4-FFF2-40B4-BE49-F238E27FC236}">
                <a16:creationId xmlns:a16="http://schemas.microsoft.com/office/drawing/2014/main" id="{0798A1F7-9B74-1536-D3AF-F574D193555A}"/>
              </a:ext>
            </a:extLst>
          </p:cNvPr>
          <p:cNvSpPr>
            <a:spLocks noGrp="1"/>
          </p:cNvSpPr>
          <p:nvPr>
            <p:ph type="sldNum" sz="quarter" idx="4"/>
          </p:nvPr>
        </p:nvSpPr>
        <p:spPr/>
        <p:txBody>
          <a:bodyPr/>
          <a:lstStyle/>
          <a:p>
            <a:fld id="{002540B9-D82F-44A3-9899-A5422F2D74D5}" type="slidenum">
              <a:rPr lang="en-US" smtClean="0"/>
              <a:t>37</a:t>
            </a:fld>
            <a:endParaRPr lang="en-US"/>
          </a:p>
        </p:txBody>
      </p:sp>
    </p:spTree>
    <p:extLst>
      <p:ext uri="{BB962C8B-B14F-4D97-AF65-F5344CB8AC3E}">
        <p14:creationId xmlns:p14="http://schemas.microsoft.com/office/powerpoint/2010/main" val="20079703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F2C22-BCA9-EAC4-14CE-464D4C1207F2}"/>
              </a:ext>
            </a:extLst>
          </p:cNvPr>
          <p:cNvSpPr>
            <a:spLocks noGrp="1"/>
          </p:cNvSpPr>
          <p:nvPr>
            <p:ph type="title"/>
          </p:nvPr>
        </p:nvSpPr>
        <p:spPr/>
        <p:txBody>
          <a:bodyPr/>
          <a:lstStyle/>
          <a:p>
            <a:r>
              <a:rPr lang="en-US" dirty="0"/>
              <a:t>Cleaning &amp; Disinfecting Revisions</a:t>
            </a:r>
          </a:p>
        </p:txBody>
      </p:sp>
      <p:sp>
        <p:nvSpPr>
          <p:cNvPr id="3" name="Content Placeholder 2">
            <a:extLst>
              <a:ext uri="{FF2B5EF4-FFF2-40B4-BE49-F238E27FC236}">
                <a16:creationId xmlns:a16="http://schemas.microsoft.com/office/drawing/2014/main" id="{CFF23BA0-1714-9C4E-0BDB-AB7F008AE5B9}"/>
              </a:ext>
            </a:extLst>
          </p:cNvPr>
          <p:cNvSpPr>
            <a:spLocks noGrp="1"/>
          </p:cNvSpPr>
          <p:nvPr>
            <p:ph idx="1"/>
          </p:nvPr>
        </p:nvSpPr>
        <p:spPr/>
        <p:txBody>
          <a:bodyPr/>
          <a:lstStyle/>
          <a:p>
            <a:pPr marL="514350" indent="-457200">
              <a:buClr>
                <a:schemeClr val="accent1"/>
              </a:buClr>
              <a:defRPr/>
            </a:pPr>
            <a:r>
              <a:rPr lang="en-US" sz="2400" b="1" dirty="0">
                <a:solidFill>
                  <a:schemeClr val="tx2"/>
                </a:solidFill>
              </a:rPr>
              <a:t>Cleaning Application</a:t>
            </a:r>
            <a:endParaRPr lang="en-US" sz="2000" dirty="0">
              <a:solidFill>
                <a:schemeClr val="tx2"/>
              </a:solidFill>
            </a:endParaRPr>
          </a:p>
          <a:p>
            <a:pPr lvl="1">
              <a:buClr>
                <a:schemeClr val="accent2"/>
              </a:buClr>
              <a:defRPr/>
            </a:pPr>
            <a:r>
              <a:rPr lang="en-US" sz="2200" dirty="0">
                <a:solidFill>
                  <a:schemeClr val="tx2"/>
                </a:solidFill>
              </a:rPr>
              <a:t>2008:</a:t>
            </a:r>
          </a:p>
          <a:p>
            <a:pPr lvl="2">
              <a:buClr>
                <a:schemeClr val="accent2"/>
              </a:buClr>
              <a:buFont typeface="Arial" panose="020B0604020202020204" pitchFamily="34" charset="0"/>
              <a:buChar char="•"/>
              <a:defRPr/>
            </a:pPr>
            <a:r>
              <a:rPr lang="en-US" sz="2000" dirty="0">
                <a:solidFill>
                  <a:schemeClr val="tx2"/>
                </a:solidFill>
              </a:rPr>
              <a:t>Minimum frequencies are based on method (cleaning or disinfecting)</a:t>
            </a:r>
          </a:p>
          <a:p>
            <a:pPr lvl="2">
              <a:buClr>
                <a:schemeClr val="accent2"/>
              </a:buClr>
              <a:defRPr/>
            </a:pPr>
            <a:endParaRPr lang="en-US" sz="500" dirty="0">
              <a:solidFill>
                <a:schemeClr val="tx2"/>
              </a:solidFill>
            </a:endParaRPr>
          </a:p>
          <a:p>
            <a:pPr lvl="1">
              <a:buClr>
                <a:schemeClr val="accent2"/>
              </a:buClr>
              <a:defRPr/>
            </a:pPr>
            <a:r>
              <a:rPr lang="en-US" sz="2200" dirty="0">
                <a:solidFill>
                  <a:schemeClr val="tx2"/>
                </a:solidFill>
              </a:rPr>
              <a:t>Revisions:</a:t>
            </a:r>
          </a:p>
          <a:p>
            <a:pPr lvl="2">
              <a:buClr>
                <a:schemeClr val="accent2"/>
              </a:buClr>
              <a:buFont typeface="Arial" panose="020B0604020202020204" pitchFamily="34" charset="0"/>
              <a:buChar char="•"/>
              <a:defRPr/>
            </a:pPr>
            <a:r>
              <a:rPr lang="en-US" sz="2000" dirty="0">
                <a:solidFill>
                  <a:schemeClr val="tx2"/>
                </a:solidFill>
              </a:rPr>
              <a:t>Minimum frequencies are broken down into 3 categories (cleaning, disinfecting, and applying sporicidal disinfectant)</a:t>
            </a:r>
          </a:p>
          <a:p>
            <a:endParaRPr lang="en-US" dirty="0"/>
          </a:p>
        </p:txBody>
      </p:sp>
      <p:sp>
        <p:nvSpPr>
          <p:cNvPr id="4" name="Slide Number Placeholder 3">
            <a:extLst>
              <a:ext uri="{FF2B5EF4-FFF2-40B4-BE49-F238E27FC236}">
                <a16:creationId xmlns:a16="http://schemas.microsoft.com/office/drawing/2014/main" id="{0798A1F7-9B74-1536-D3AF-F574D193555A}"/>
              </a:ext>
            </a:extLst>
          </p:cNvPr>
          <p:cNvSpPr>
            <a:spLocks noGrp="1"/>
          </p:cNvSpPr>
          <p:nvPr>
            <p:ph type="sldNum" sz="quarter" idx="4"/>
          </p:nvPr>
        </p:nvSpPr>
        <p:spPr/>
        <p:txBody>
          <a:bodyPr/>
          <a:lstStyle/>
          <a:p>
            <a:fld id="{002540B9-D82F-44A3-9899-A5422F2D74D5}" type="slidenum">
              <a:rPr lang="en-US" smtClean="0"/>
              <a:t>38</a:t>
            </a:fld>
            <a:endParaRPr lang="en-US"/>
          </a:p>
        </p:txBody>
      </p:sp>
    </p:spTree>
    <p:extLst>
      <p:ext uri="{BB962C8B-B14F-4D97-AF65-F5344CB8AC3E}">
        <p14:creationId xmlns:p14="http://schemas.microsoft.com/office/powerpoint/2010/main" val="23836849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F2C22-BCA9-EAC4-14CE-464D4C1207F2}"/>
              </a:ext>
            </a:extLst>
          </p:cNvPr>
          <p:cNvSpPr>
            <a:spLocks noGrp="1"/>
          </p:cNvSpPr>
          <p:nvPr>
            <p:ph type="title"/>
          </p:nvPr>
        </p:nvSpPr>
        <p:spPr/>
        <p:txBody>
          <a:bodyPr/>
          <a:lstStyle/>
          <a:p>
            <a:r>
              <a:rPr lang="en-US" dirty="0"/>
              <a:t>Cleaning &amp; Disinfecting Revisions</a:t>
            </a:r>
          </a:p>
        </p:txBody>
      </p:sp>
      <p:sp>
        <p:nvSpPr>
          <p:cNvPr id="3" name="Content Placeholder 2">
            <a:extLst>
              <a:ext uri="{FF2B5EF4-FFF2-40B4-BE49-F238E27FC236}">
                <a16:creationId xmlns:a16="http://schemas.microsoft.com/office/drawing/2014/main" id="{CFF23BA0-1714-9C4E-0BDB-AB7F008AE5B9}"/>
              </a:ext>
            </a:extLst>
          </p:cNvPr>
          <p:cNvSpPr>
            <a:spLocks noGrp="1"/>
          </p:cNvSpPr>
          <p:nvPr>
            <p:ph idx="1"/>
          </p:nvPr>
        </p:nvSpPr>
        <p:spPr>
          <a:xfrm>
            <a:off x="457200" y="990600"/>
            <a:ext cx="8229600" cy="3276599"/>
          </a:xfrm>
        </p:spPr>
        <p:txBody>
          <a:bodyPr/>
          <a:lstStyle/>
          <a:p>
            <a:pPr marL="514350" indent="-457200">
              <a:buClr>
                <a:schemeClr val="accent1"/>
              </a:buClr>
              <a:defRPr/>
            </a:pPr>
            <a:r>
              <a:rPr lang="en-US" sz="2400" b="1" dirty="0">
                <a:solidFill>
                  <a:schemeClr val="tx2"/>
                </a:solidFill>
              </a:rPr>
              <a:t>Cleaning &amp; Disinfecting Frequencies</a:t>
            </a:r>
            <a:endParaRPr lang="en-US" sz="2000" dirty="0">
              <a:solidFill>
                <a:schemeClr val="tx2"/>
              </a:solidFill>
            </a:endParaRPr>
          </a:p>
          <a:p>
            <a:endParaRPr lang="en-US" dirty="0"/>
          </a:p>
        </p:txBody>
      </p:sp>
      <p:sp>
        <p:nvSpPr>
          <p:cNvPr id="4" name="Slide Number Placeholder 3">
            <a:extLst>
              <a:ext uri="{FF2B5EF4-FFF2-40B4-BE49-F238E27FC236}">
                <a16:creationId xmlns:a16="http://schemas.microsoft.com/office/drawing/2014/main" id="{0798A1F7-9B74-1536-D3AF-F574D193555A}"/>
              </a:ext>
            </a:extLst>
          </p:cNvPr>
          <p:cNvSpPr>
            <a:spLocks noGrp="1"/>
          </p:cNvSpPr>
          <p:nvPr>
            <p:ph type="sldNum" sz="quarter" idx="4"/>
          </p:nvPr>
        </p:nvSpPr>
        <p:spPr/>
        <p:txBody>
          <a:bodyPr/>
          <a:lstStyle/>
          <a:p>
            <a:fld id="{002540B9-D82F-44A3-9899-A5422F2D74D5}" type="slidenum">
              <a:rPr lang="en-US" smtClean="0"/>
              <a:t>39</a:t>
            </a:fld>
            <a:endParaRPr lang="en-US"/>
          </a:p>
        </p:txBody>
      </p:sp>
      <p:graphicFrame>
        <p:nvGraphicFramePr>
          <p:cNvPr id="5" name="Content Placeholder 3">
            <a:extLst>
              <a:ext uri="{FF2B5EF4-FFF2-40B4-BE49-F238E27FC236}">
                <a16:creationId xmlns:a16="http://schemas.microsoft.com/office/drawing/2014/main" id="{0004C6C8-2EEC-60E2-7047-C11F64DFCE6F}"/>
              </a:ext>
            </a:extLst>
          </p:cNvPr>
          <p:cNvGraphicFramePr>
            <a:graphicFrameLocks/>
          </p:cNvGraphicFramePr>
          <p:nvPr>
            <p:extLst>
              <p:ext uri="{D42A27DB-BD31-4B8C-83A1-F6EECF244321}">
                <p14:modId xmlns:p14="http://schemas.microsoft.com/office/powerpoint/2010/main" val="2777849819"/>
              </p:ext>
            </p:extLst>
          </p:nvPr>
        </p:nvGraphicFramePr>
        <p:xfrm>
          <a:off x="609600" y="1444362"/>
          <a:ext cx="7924800" cy="3260988"/>
        </p:xfrm>
        <a:graphic>
          <a:graphicData uri="http://schemas.openxmlformats.org/drawingml/2006/table">
            <a:tbl>
              <a:tblPr firstRow="1" bandRow="1">
                <a:tableStyleId>{69CF1AB2-1976-4502-BF36-3FF5EA218861}</a:tableStyleId>
              </a:tblPr>
              <a:tblGrid>
                <a:gridCol w="3924663">
                  <a:extLst>
                    <a:ext uri="{9D8B030D-6E8A-4147-A177-3AD203B41FA5}">
                      <a16:colId xmlns:a16="http://schemas.microsoft.com/office/drawing/2014/main" val="3820787212"/>
                    </a:ext>
                  </a:extLst>
                </a:gridCol>
                <a:gridCol w="4000137">
                  <a:extLst>
                    <a:ext uri="{9D8B030D-6E8A-4147-A177-3AD203B41FA5}">
                      <a16:colId xmlns:a16="http://schemas.microsoft.com/office/drawing/2014/main" val="1744635261"/>
                    </a:ext>
                  </a:extLst>
                </a:gridCol>
              </a:tblGrid>
              <a:tr h="310819">
                <a:tc>
                  <a:txBody>
                    <a:bodyPr/>
                    <a:lstStyle/>
                    <a:p>
                      <a:pPr algn="ctr"/>
                      <a:r>
                        <a:rPr lang="en-US" sz="1800" dirty="0"/>
                        <a:t>Daily</a:t>
                      </a:r>
                    </a:p>
                  </a:txBody>
                  <a:tcPr marL="68580" marR="68580" marT="34290" marB="34290" anchor="ctr"/>
                </a:tc>
                <a:tc>
                  <a:txBody>
                    <a:bodyPr/>
                    <a:lstStyle/>
                    <a:p>
                      <a:pPr algn="ctr"/>
                      <a:r>
                        <a:rPr lang="en-US" sz="1800" dirty="0"/>
                        <a:t>Monthly</a:t>
                      </a:r>
                    </a:p>
                  </a:txBody>
                  <a:tcPr marL="68580" marR="68580" marT="34290" marB="34290" anchor="ctr"/>
                </a:tc>
                <a:extLst>
                  <a:ext uri="{0D108BD9-81ED-4DB2-BD59-A6C34878D82A}">
                    <a16:rowId xmlns:a16="http://schemas.microsoft.com/office/drawing/2014/main" val="1386524864"/>
                  </a:ext>
                </a:extLst>
              </a:tr>
              <a:tr h="8227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Empty trash,</a:t>
                      </a:r>
                      <a:r>
                        <a:rPr lang="en-US" sz="1600" baseline="0" dirty="0"/>
                        <a:t> </a:t>
                      </a:r>
                      <a:r>
                        <a:rPr lang="en-US" sz="1600" dirty="0"/>
                        <a:t>dispose of all waste, restock supplies/equipment as necessary</a:t>
                      </a:r>
                      <a:endParaRPr lang="en-US" sz="1600" b="1"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p>
                  </a:txBody>
                  <a:tcPr marL="68580" marR="68580" marT="34290" marB="34290" anchor="ctr"/>
                </a:tc>
                <a:tc>
                  <a:txBody>
                    <a:bodyPr/>
                    <a:lstStyle/>
                    <a:p>
                      <a:pPr algn="ctr"/>
                      <a:r>
                        <a:rPr lang="en-US" sz="1600" dirty="0"/>
                        <a:t>Clean all storage units (containers) and storage shelving</a:t>
                      </a:r>
                      <a:endParaRPr lang="en-US" sz="1600" b="1" dirty="0"/>
                    </a:p>
                  </a:txBody>
                  <a:tcPr marL="68580" marR="68580" marT="34290" marB="34290" anchor="ctr"/>
                </a:tc>
                <a:extLst>
                  <a:ext uri="{0D108BD9-81ED-4DB2-BD59-A6C34878D82A}">
                    <a16:rowId xmlns:a16="http://schemas.microsoft.com/office/drawing/2014/main" val="4123611189"/>
                  </a:ext>
                </a:extLst>
              </a:tr>
              <a:tr h="8227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Clean/Mop floors beginning with the farthest, cleanest point to the dirtiest, closest point (Buffer to Ante Room)</a:t>
                      </a:r>
                      <a:endParaRPr lang="en-US" sz="1600" b="1" dirty="0"/>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Clean ceilings, wall surfaces,</a:t>
                      </a:r>
                      <a:r>
                        <a:rPr lang="en-US" sz="1600" baseline="0" dirty="0"/>
                        <a:t> </a:t>
                      </a:r>
                      <a:r>
                        <a:rPr lang="en-US" sz="1600" dirty="0"/>
                        <a:t>doors, door frames</a:t>
                      </a:r>
                      <a:endParaRPr lang="en-US" sz="1600" b="1" dirty="0"/>
                    </a:p>
                    <a:p>
                      <a:pPr algn="ctr"/>
                      <a:endParaRPr lang="en-US" sz="1600" b="1" dirty="0"/>
                    </a:p>
                  </a:txBody>
                  <a:tcPr marL="68580" marR="68580" marT="34290" marB="34290" anchor="ctr"/>
                </a:tc>
                <a:extLst>
                  <a:ext uri="{0D108BD9-81ED-4DB2-BD59-A6C34878D82A}">
                    <a16:rowId xmlns:a16="http://schemas.microsoft.com/office/drawing/2014/main" val="1102872696"/>
                  </a:ext>
                </a:extLst>
              </a:tr>
              <a:tr h="29753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t>PEC</a:t>
                      </a:r>
                      <a:r>
                        <a:rPr lang="en-US" sz="1600" b="0" baseline="0" dirty="0"/>
                        <a:t> and all equipment inside PEC </a:t>
                      </a:r>
                      <a:endParaRPr lang="en-US" sz="1600" b="1" dirty="0"/>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Equipment outside the PEC (</a:t>
                      </a:r>
                      <a:r>
                        <a:rPr lang="en-US" sz="1600" baseline="0" dirty="0"/>
                        <a:t>stool, cart) </a:t>
                      </a:r>
                      <a:endParaRPr lang="en-US" sz="1600" b="1" dirty="0"/>
                    </a:p>
                  </a:txBody>
                  <a:tcPr marL="68580" marR="68580" marT="34290" marB="34290" anchor="ctr"/>
                </a:tc>
                <a:extLst>
                  <a:ext uri="{0D108BD9-81ED-4DB2-BD59-A6C34878D82A}">
                    <a16:rowId xmlns:a16="http://schemas.microsoft.com/office/drawing/2014/main" val="4121671407"/>
                  </a:ext>
                </a:extLst>
              </a:tr>
              <a:tr h="50421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All work surfaces/counters, pass through(s), sink (s)</a:t>
                      </a:r>
                      <a:r>
                        <a:rPr lang="en-US" sz="1600" baseline="0" dirty="0"/>
                        <a:t> </a:t>
                      </a:r>
                      <a:endParaRPr lang="en-US" sz="1600" b="1" dirty="0"/>
                    </a:p>
                  </a:txBody>
                  <a:tcPr marL="68580" marR="68580" marT="34290" marB="34290" anchor="ctr"/>
                </a:tc>
                <a:tc>
                  <a:txBody>
                    <a:bodyPr/>
                    <a:lstStyle/>
                    <a:p>
                      <a:pPr algn="ctr"/>
                      <a:r>
                        <a:rPr lang="en-US" sz="1600" b="0" dirty="0"/>
                        <a:t>Area underneath the work tray </a:t>
                      </a:r>
                    </a:p>
                  </a:txBody>
                  <a:tcPr marL="68580" marR="68580" marT="34290" marB="34290" anchor="ctr"/>
                </a:tc>
                <a:extLst>
                  <a:ext uri="{0D108BD9-81ED-4DB2-BD59-A6C34878D82A}">
                    <a16:rowId xmlns:a16="http://schemas.microsoft.com/office/drawing/2014/main" val="2969045333"/>
                  </a:ext>
                </a:extLst>
              </a:tr>
              <a:tr h="366076">
                <a:tc gridSpan="2">
                  <a:txBody>
                    <a:bodyPr/>
                    <a:lstStyle/>
                    <a:p>
                      <a:pPr marL="0" marR="0" lvl="0" indent="0" algn="l" defTabSz="914331" rtl="0" eaLnBrk="1" fontAlgn="auto" latinLnBrk="0" hangingPunct="1">
                        <a:lnSpc>
                          <a:spcPct val="100000"/>
                        </a:lnSpc>
                        <a:spcBef>
                          <a:spcPts val="0"/>
                        </a:spcBef>
                        <a:spcAft>
                          <a:spcPts val="0"/>
                        </a:spcAft>
                        <a:buClrTx/>
                        <a:buSzTx/>
                        <a:buFontTx/>
                        <a:buNone/>
                        <a:tabLst/>
                        <a:defRPr/>
                      </a:pPr>
                      <a:r>
                        <a:rPr lang="en-US" sz="1100" dirty="0"/>
                        <a:t>**For</a:t>
                      </a:r>
                      <a:r>
                        <a:rPr lang="en-US" sz="1100" baseline="0" dirty="0"/>
                        <a:t> further detail see USP 797; Section 7, Table 10. Minimum Frequency for Cleaning and Disinfecting Surfaces and Applying Sporicidal Agents in Classified Areas and in the SCA** </a:t>
                      </a:r>
                      <a:endParaRPr lang="en-US" sz="1100" b="0" dirty="0"/>
                    </a:p>
                  </a:txBody>
                  <a:tcPr marL="68580" marR="68580" marT="34290" marB="34290" anchor="ctr"/>
                </a:tc>
                <a:tc hMerge="1">
                  <a:txBody>
                    <a:bodyPr/>
                    <a:lstStyle/>
                    <a:p>
                      <a:pPr algn="ctr"/>
                      <a:endParaRPr lang="en-US" sz="1800" b="1" dirty="0"/>
                    </a:p>
                  </a:txBody>
                  <a:tcPr marL="68580" marR="68580" marT="34290" marB="3429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7148465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F2C22-BCA9-EAC4-14CE-464D4C1207F2}"/>
              </a:ext>
            </a:extLst>
          </p:cNvPr>
          <p:cNvSpPr>
            <a:spLocks noGrp="1"/>
          </p:cNvSpPr>
          <p:nvPr>
            <p:ph type="title"/>
          </p:nvPr>
        </p:nvSpPr>
        <p:spPr/>
        <p:txBody>
          <a:bodyPr/>
          <a:lstStyle/>
          <a:p>
            <a:r>
              <a:rPr lang="en-US" dirty="0"/>
              <a:t>Cleaning &amp; Disinfecting Revisions</a:t>
            </a:r>
          </a:p>
        </p:txBody>
      </p:sp>
      <p:sp>
        <p:nvSpPr>
          <p:cNvPr id="3" name="Content Placeholder 2">
            <a:extLst>
              <a:ext uri="{FF2B5EF4-FFF2-40B4-BE49-F238E27FC236}">
                <a16:creationId xmlns:a16="http://schemas.microsoft.com/office/drawing/2014/main" id="{CFF23BA0-1714-9C4E-0BDB-AB7F008AE5B9}"/>
              </a:ext>
            </a:extLst>
          </p:cNvPr>
          <p:cNvSpPr>
            <a:spLocks noGrp="1"/>
          </p:cNvSpPr>
          <p:nvPr>
            <p:ph idx="1"/>
          </p:nvPr>
        </p:nvSpPr>
        <p:spPr/>
        <p:txBody>
          <a:bodyPr/>
          <a:lstStyle/>
          <a:p>
            <a:pPr marL="514350" indent="-457200">
              <a:buClr>
                <a:schemeClr val="accent1"/>
              </a:buClr>
              <a:defRPr/>
            </a:pPr>
            <a:r>
              <a:rPr lang="en-US" sz="2400" b="1" dirty="0">
                <a:solidFill>
                  <a:schemeClr val="tx2"/>
                </a:solidFill>
              </a:rPr>
              <a:t>Sporicidal Frequencies</a:t>
            </a:r>
            <a:endParaRPr lang="en-US" sz="2000" dirty="0">
              <a:solidFill>
                <a:schemeClr val="tx2"/>
              </a:solidFill>
            </a:endParaRPr>
          </a:p>
          <a:p>
            <a:pPr lvl="1">
              <a:buClr>
                <a:schemeClr val="accent2"/>
              </a:buClr>
              <a:defRPr/>
            </a:pPr>
            <a:r>
              <a:rPr lang="en-US" sz="2200" dirty="0">
                <a:solidFill>
                  <a:schemeClr val="tx2"/>
                </a:solidFill>
              </a:rPr>
              <a:t>Category 1 &amp; 2 </a:t>
            </a:r>
            <a:r>
              <a:rPr lang="en-US" sz="2200" u="sng" dirty="0">
                <a:solidFill>
                  <a:schemeClr val="tx2"/>
                </a:solidFill>
              </a:rPr>
              <a:t>monthly</a:t>
            </a:r>
            <a:r>
              <a:rPr lang="en-US" sz="2200" dirty="0">
                <a:solidFill>
                  <a:schemeClr val="tx2"/>
                </a:solidFill>
              </a:rPr>
              <a:t> frequency for the following:</a:t>
            </a:r>
          </a:p>
          <a:p>
            <a:pPr lvl="2">
              <a:buClr>
                <a:schemeClr val="accent2"/>
              </a:buClr>
              <a:buFont typeface="Arial" panose="020B0604020202020204" pitchFamily="34" charset="0"/>
              <a:buChar char="•"/>
              <a:defRPr/>
            </a:pPr>
            <a:r>
              <a:rPr lang="en-US" sz="2000" dirty="0">
                <a:solidFill>
                  <a:schemeClr val="tx2"/>
                </a:solidFill>
              </a:rPr>
              <a:t>Inside the PEC</a:t>
            </a:r>
          </a:p>
          <a:p>
            <a:pPr lvl="2">
              <a:buClr>
                <a:schemeClr val="accent2"/>
              </a:buClr>
              <a:buFont typeface="Arial" panose="020B0604020202020204" pitchFamily="34" charset="0"/>
              <a:buChar char="•"/>
              <a:defRPr/>
            </a:pPr>
            <a:r>
              <a:rPr lang="en-US" sz="2000" dirty="0">
                <a:solidFill>
                  <a:schemeClr val="tx2"/>
                </a:solidFill>
              </a:rPr>
              <a:t>Pass through(s)</a:t>
            </a:r>
          </a:p>
          <a:p>
            <a:pPr lvl="2">
              <a:buClr>
                <a:schemeClr val="accent2"/>
              </a:buClr>
              <a:buFont typeface="Arial" panose="020B0604020202020204" pitchFamily="34" charset="0"/>
              <a:buChar char="•"/>
              <a:defRPr/>
            </a:pPr>
            <a:r>
              <a:rPr lang="en-US" sz="2000" dirty="0">
                <a:solidFill>
                  <a:schemeClr val="tx2"/>
                </a:solidFill>
              </a:rPr>
              <a:t>Work surfaces outside PEC (i.e. counters, sink)</a:t>
            </a:r>
          </a:p>
          <a:p>
            <a:pPr lvl="2">
              <a:buClr>
                <a:schemeClr val="accent2"/>
              </a:buClr>
              <a:buFont typeface="Arial" panose="020B0604020202020204" pitchFamily="34" charset="0"/>
              <a:buChar char="•"/>
              <a:defRPr/>
            </a:pPr>
            <a:r>
              <a:rPr lang="en-US" sz="2000" dirty="0">
                <a:solidFill>
                  <a:schemeClr val="tx2"/>
                </a:solidFill>
              </a:rPr>
              <a:t>Floors, walls, door frames, ceilings</a:t>
            </a:r>
          </a:p>
          <a:p>
            <a:pPr lvl="2">
              <a:buClr>
                <a:schemeClr val="accent2"/>
              </a:buClr>
              <a:buFont typeface="Arial" panose="020B0604020202020204" pitchFamily="34" charset="0"/>
              <a:buChar char="•"/>
              <a:defRPr/>
            </a:pPr>
            <a:r>
              <a:rPr lang="en-US" sz="2000" dirty="0">
                <a:solidFill>
                  <a:schemeClr val="tx2"/>
                </a:solidFill>
              </a:rPr>
              <a:t>Storage shelving and bins</a:t>
            </a:r>
          </a:p>
          <a:p>
            <a:pPr lvl="2">
              <a:buClr>
                <a:schemeClr val="accent2"/>
              </a:buClr>
              <a:buFont typeface="Arial" panose="020B0604020202020204" pitchFamily="34" charset="0"/>
              <a:buChar char="•"/>
              <a:defRPr/>
            </a:pPr>
            <a:r>
              <a:rPr lang="en-US" sz="2000" dirty="0">
                <a:solidFill>
                  <a:schemeClr val="tx2"/>
                </a:solidFill>
              </a:rPr>
              <a:t>Equipment outside the PEC</a:t>
            </a:r>
          </a:p>
          <a:p>
            <a:endParaRPr lang="en-US" dirty="0"/>
          </a:p>
        </p:txBody>
      </p:sp>
      <p:sp>
        <p:nvSpPr>
          <p:cNvPr id="4" name="Slide Number Placeholder 3">
            <a:extLst>
              <a:ext uri="{FF2B5EF4-FFF2-40B4-BE49-F238E27FC236}">
                <a16:creationId xmlns:a16="http://schemas.microsoft.com/office/drawing/2014/main" id="{0798A1F7-9B74-1536-D3AF-F574D193555A}"/>
              </a:ext>
            </a:extLst>
          </p:cNvPr>
          <p:cNvSpPr>
            <a:spLocks noGrp="1"/>
          </p:cNvSpPr>
          <p:nvPr>
            <p:ph type="sldNum" sz="quarter" idx="4"/>
          </p:nvPr>
        </p:nvSpPr>
        <p:spPr/>
        <p:txBody>
          <a:bodyPr/>
          <a:lstStyle/>
          <a:p>
            <a:fld id="{002540B9-D82F-44A3-9899-A5422F2D74D5}" type="slidenum">
              <a:rPr lang="en-US" smtClean="0"/>
              <a:t>40</a:t>
            </a:fld>
            <a:endParaRPr lang="en-US"/>
          </a:p>
        </p:txBody>
      </p:sp>
    </p:spTree>
    <p:extLst>
      <p:ext uri="{BB962C8B-B14F-4D97-AF65-F5344CB8AC3E}">
        <p14:creationId xmlns:p14="http://schemas.microsoft.com/office/powerpoint/2010/main" val="19790223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F2C22-BCA9-EAC4-14CE-464D4C1207F2}"/>
              </a:ext>
            </a:extLst>
          </p:cNvPr>
          <p:cNvSpPr>
            <a:spLocks noGrp="1"/>
          </p:cNvSpPr>
          <p:nvPr>
            <p:ph type="title"/>
          </p:nvPr>
        </p:nvSpPr>
        <p:spPr/>
        <p:txBody>
          <a:bodyPr/>
          <a:lstStyle/>
          <a:p>
            <a:r>
              <a:rPr lang="en-US" dirty="0"/>
              <a:t>Cleaning &amp; Disinfecting Revisions</a:t>
            </a:r>
          </a:p>
        </p:txBody>
      </p:sp>
      <p:sp>
        <p:nvSpPr>
          <p:cNvPr id="3" name="Content Placeholder 2">
            <a:extLst>
              <a:ext uri="{FF2B5EF4-FFF2-40B4-BE49-F238E27FC236}">
                <a16:creationId xmlns:a16="http://schemas.microsoft.com/office/drawing/2014/main" id="{CFF23BA0-1714-9C4E-0BDB-AB7F008AE5B9}"/>
              </a:ext>
            </a:extLst>
          </p:cNvPr>
          <p:cNvSpPr>
            <a:spLocks noGrp="1"/>
          </p:cNvSpPr>
          <p:nvPr>
            <p:ph idx="1"/>
          </p:nvPr>
        </p:nvSpPr>
        <p:spPr>
          <a:xfrm>
            <a:off x="457200" y="1123950"/>
            <a:ext cx="8229600" cy="3581400"/>
          </a:xfrm>
        </p:spPr>
        <p:txBody>
          <a:bodyPr>
            <a:normAutofit fontScale="92500"/>
          </a:bodyPr>
          <a:lstStyle/>
          <a:p>
            <a:pPr marL="514350" indent="-457200">
              <a:buClr>
                <a:schemeClr val="accent1"/>
              </a:buClr>
              <a:defRPr/>
            </a:pPr>
            <a:r>
              <a:rPr lang="en-US" sz="2600" b="1" dirty="0">
                <a:solidFill>
                  <a:schemeClr val="tx2"/>
                </a:solidFill>
              </a:rPr>
              <a:t>Sporicidal Agent Application</a:t>
            </a:r>
            <a:endParaRPr lang="en-US" sz="2600" dirty="0">
              <a:solidFill>
                <a:schemeClr val="tx2"/>
              </a:solidFill>
            </a:endParaRPr>
          </a:p>
          <a:p>
            <a:pPr lvl="1">
              <a:buClr>
                <a:schemeClr val="accent2"/>
              </a:buClr>
              <a:defRPr/>
            </a:pPr>
            <a:r>
              <a:rPr lang="en-US" sz="2400" dirty="0">
                <a:solidFill>
                  <a:schemeClr val="tx2"/>
                </a:solidFill>
              </a:rPr>
              <a:t>Revision:</a:t>
            </a:r>
          </a:p>
          <a:p>
            <a:pPr lvl="2">
              <a:buClr>
                <a:schemeClr val="accent2"/>
              </a:buClr>
              <a:buFont typeface="Arial" panose="020B0604020202020204" pitchFamily="34" charset="0"/>
              <a:buChar char="•"/>
              <a:defRPr/>
            </a:pPr>
            <a:r>
              <a:rPr lang="en-US" sz="2000" dirty="0">
                <a:solidFill>
                  <a:schemeClr val="tx2"/>
                </a:solidFill>
              </a:rPr>
              <a:t>Use a low lint wipe to clean and disinfect all surfaces with </a:t>
            </a:r>
            <a:r>
              <a:rPr lang="en-US" sz="2000" u="sng" dirty="0">
                <a:solidFill>
                  <a:schemeClr val="tx2"/>
                </a:solidFill>
              </a:rPr>
              <a:t>sporicidal agent</a:t>
            </a:r>
            <a:r>
              <a:rPr lang="en-US" sz="2000" dirty="0">
                <a:solidFill>
                  <a:schemeClr val="tx2"/>
                </a:solidFill>
              </a:rPr>
              <a:t> first</a:t>
            </a:r>
          </a:p>
          <a:p>
            <a:pPr lvl="2">
              <a:buClr>
                <a:schemeClr val="accent2"/>
              </a:buClr>
              <a:buFont typeface="Arial" panose="020B0604020202020204" pitchFamily="34" charset="0"/>
              <a:buChar char="•"/>
              <a:defRPr/>
            </a:pPr>
            <a:r>
              <a:rPr lang="en-US" sz="2000" dirty="0">
                <a:solidFill>
                  <a:schemeClr val="tx2"/>
                </a:solidFill>
              </a:rPr>
              <a:t>Allow to sit for the specified time by the manufacturer</a:t>
            </a:r>
          </a:p>
          <a:p>
            <a:pPr lvl="2">
              <a:buClr>
                <a:schemeClr val="accent2"/>
              </a:buClr>
              <a:buFont typeface="Arial" panose="020B0604020202020204" pitchFamily="34" charset="0"/>
              <a:buChar char="•"/>
              <a:defRPr/>
            </a:pPr>
            <a:r>
              <a:rPr lang="en-US" sz="2000" dirty="0">
                <a:solidFill>
                  <a:schemeClr val="tx2"/>
                </a:solidFill>
              </a:rPr>
              <a:t>Use low lint wipe with 70% isopropyl alcohol</a:t>
            </a:r>
          </a:p>
          <a:p>
            <a:pPr lvl="2">
              <a:buClr>
                <a:schemeClr val="accent2"/>
              </a:buClr>
              <a:defRPr/>
            </a:pPr>
            <a:endParaRPr lang="en-US" sz="2000" dirty="0">
              <a:solidFill>
                <a:schemeClr val="tx2"/>
              </a:solidFill>
            </a:endParaRPr>
          </a:p>
          <a:p>
            <a:pPr lvl="2">
              <a:buClr>
                <a:schemeClr val="accent2"/>
              </a:buClr>
              <a:defRPr/>
            </a:pPr>
            <a:endParaRPr lang="en-US" sz="2000" dirty="0">
              <a:solidFill>
                <a:schemeClr val="tx2"/>
              </a:solidFill>
            </a:endParaRPr>
          </a:p>
          <a:p>
            <a:pPr lvl="2">
              <a:buClr>
                <a:schemeClr val="accent2"/>
              </a:buClr>
              <a:defRPr/>
            </a:pPr>
            <a:endParaRPr lang="en-US" sz="1300" dirty="0">
              <a:solidFill>
                <a:schemeClr val="tx2"/>
              </a:solidFill>
            </a:endParaRPr>
          </a:p>
          <a:p>
            <a:pPr marL="457200" lvl="1" indent="0">
              <a:buClr>
                <a:schemeClr val="accent2"/>
              </a:buClr>
              <a:buNone/>
              <a:defRPr/>
            </a:pPr>
            <a:r>
              <a:rPr lang="en-US" sz="2200" dirty="0">
                <a:solidFill>
                  <a:schemeClr val="tx2"/>
                </a:solidFill>
              </a:rPr>
              <a:t>**Note: can use a one-step disinfectant sporicidal cleaner instead.**</a:t>
            </a:r>
          </a:p>
          <a:p>
            <a:endParaRPr lang="en-US" dirty="0"/>
          </a:p>
        </p:txBody>
      </p:sp>
      <p:sp>
        <p:nvSpPr>
          <p:cNvPr id="4" name="Slide Number Placeholder 3">
            <a:extLst>
              <a:ext uri="{FF2B5EF4-FFF2-40B4-BE49-F238E27FC236}">
                <a16:creationId xmlns:a16="http://schemas.microsoft.com/office/drawing/2014/main" id="{0798A1F7-9B74-1536-D3AF-F574D193555A}"/>
              </a:ext>
            </a:extLst>
          </p:cNvPr>
          <p:cNvSpPr>
            <a:spLocks noGrp="1"/>
          </p:cNvSpPr>
          <p:nvPr>
            <p:ph type="sldNum" sz="quarter" idx="4"/>
          </p:nvPr>
        </p:nvSpPr>
        <p:spPr/>
        <p:txBody>
          <a:bodyPr/>
          <a:lstStyle/>
          <a:p>
            <a:fld id="{002540B9-D82F-44A3-9899-A5422F2D74D5}" type="slidenum">
              <a:rPr lang="en-US" smtClean="0"/>
              <a:t>41</a:t>
            </a:fld>
            <a:endParaRPr lang="en-US"/>
          </a:p>
        </p:txBody>
      </p:sp>
    </p:spTree>
    <p:extLst>
      <p:ext uri="{BB962C8B-B14F-4D97-AF65-F5344CB8AC3E}">
        <p14:creationId xmlns:p14="http://schemas.microsoft.com/office/powerpoint/2010/main" val="9318730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AC8ED-CF65-04F4-5DC1-227020C12D27}"/>
              </a:ext>
            </a:extLst>
          </p:cNvPr>
          <p:cNvSpPr>
            <a:spLocks noGrp="1"/>
          </p:cNvSpPr>
          <p:nvPr>
            <p:ph type="ctrTitle"/>
          </p:nvPr>
        </p:nvSpPr>
        <p:spPr/>
        <p:txBody>
          <a:bodyPr/>
          <a:lstStyle/>
          <a:p>
            <a:r>
              <a:rPr lang="en-US" dirty="0"/>
              <a:t>Master Formulation &amp; Compounding Records</a:t>
            </a:r>
          </a:p>
        </p:txBody>
      </p:sp>
      <p:sp>
        <p:nvSpPr>
          <p:cNvPr id="3" name="Subtitle 2">
            <a:extLst>
              <a:ext uri="{FF2B5EF4-FFF2-40B4-BE49-F238E27FC236}">
                <a16:creationId xmlns:a16="http://schemas.microsoft.com/office/drawing/2014/main" id="{0B21D453-6730-2956-2FC8-41D34E3373F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179084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ED55-F82E-78E0-7908-4240527C4804}"/>
              </a:ext>
            </a:extLst>
          </p:cNvPr>
          <p:cNvSpPr>
            <a:spLocks noGrp="1"/>
          </p:cNvSpPr>
          <p:nvPr>
            <p:ph type="title"/>
          </p:nvPr>
        </p:nvSpPr>
        <p:spPr/>
        <p:txBody>
          <a:bodyPr/>
          <a:lstStyle/>
          <a:p>
            <a:r>
              <a:rPr lang="en-US" sz="2800" dirty="0"/>
              <a:t>Master Formulation Record Revisions</a:t>
            </a:r>
            <a:endParaRPr lang="en-US" dirty="0"/>
          </a:p>
        </p:txBody>
      </p:sp>
      <p:sp>
        <p:nvSpPr>
          <p:cNvPr id="3" name="Content Placeholder 2">
            <a:extLst>
              <a:ext uri="{FF2B5EF4-FFF2-40B4-BE49-F238E27FC236}">
                <a16:creationId xmlns:a16="http://schemas.microsoft.com/office/drawing/2014/main" id="{A8D0FABB-2319-054C-3EAB-A8B5617D4F65}"/>
              </a:ext>
            </a:extLst>
          </p:cNvPr>
          <p:cNvSpPr>
            <a:spLocks noGrp="1"/>
          </p:cNvSpPr>
          <p:nvPr>
            <p:ph idx="1"/>
          </p:nvPr>
        </p:nvSpPr>
        <p:spPr/>
        <p:txBody>
          <a:bodyPr/>
          <a:lstStyle/>
          <a:p>
            <a:pPr marL="514350" indent="-457200">
              <a:buClr>
                <a:schemeClr val="accent1"/>
              </a:buClr>
              <a:defRPr/>
            </a:pPr>
            <a:r>
              <a:rPr lang="en-US" sz="2400" b="1" dirty="0">
                <a:solidFill>
                  <a:schemeClr val="tx2"/>
                </a:solidFill>
              </a:rPr>
              <a:t>Master Formulation Record (MFR)</a:t>
            </a:r>
            <a:endParaRPr lang="en-US" sz="2400" dirty="0">
              <a:solidFill>
                <a:schemeClr val="tx2"/>
              </a:solidFill>
            </a:endParaRPr>
          </a:p>
          <a:p>
            <a:pPr lvl="1">
              <a:buClr>
                <a:schemeClr val="accent2"/>
              </a:buClr>
              <a:defRPr/>
            </a:pPr>
            <a:r>
              <a:rPr lang="en-US" sz="2200" u="sng" dirty="0">
                <a:solidFill>
                  <a:schemeClr val="tx2"/>
                </a:solidFill>
              </a:rPr>
              <a:t>Definition:</a:t>
            </a:r>
            <a:r>
              <a:rPr lang="en-US" sz="2200" dirty="0">
                <a:solidFill>
                  <a:schemeClr val="tx2"/>
                </a:solidFill>
              </a:rPr>
              <a:t> a detailed record of procedures and preparation instructions for CSP</a:t>
            </a:r>
          </a:p>
          <a:p>
            <a:pPr lvl="2">
              <a:buClr>
                <a:schemeClr val="accent2"/>
              </a:buClr>
              <a:buFont typeface="Arial" panose="020B0604020202020204" pitchFamily="34" charset="0"/>
              <a:buChar char="•"/>
              <a:defRPr/>
            </a:pPr>
            <a:r>
              <a:rPr lang="en-US" sz="2000" dirty="0">
                <a:solidFill>
                  <a:schemeClr val="tx2"/>
                </a:solidFill>
              </a:rPr>
              <a:t>New requirement</a:t>
            </a:r>
          </a:p>
          <a:p>
            <a:pPr lvl="2">
              <a:buClr>
                <a:schemeClr val="accent2"/>
              </a:buClr>
              <a:buFont typeface="Arial" panose="020B0604020202020204" pitchFamily="34" charset="0"/>
              <a:buChar char="•"/>
              <a:defRPr/>
            </a:pPr>
            <a:r>
              <a:rPr lang="en-US" sz="2000" dirty="0">
                <a:solidFill>
                  <a:schemeClr val="tx2"/>
                </a:solidFill>
              </a:rPr>
              <a:t>Required for all CSPs that are prepared for more than 1 patient </a:t>
            </a:r>
            <a:r>
              <a:rPr lang="en-US" sz="2000" u="sng" dirty="0">
                <a:solidFill>
                  <a:schemeClr val="tx2"/>
                </a:solidFill>
              </a:rPr>
              <a:t>or</a:t>
            </a:r>
            <a:r>
              <a:rPr lang="en-US" sz="2000" dirty="0">
                <a:solidFill>
                  <a:schemeClr val="tx2"/>
                </a:solidFill>
              </a:rPr>
              <a:t> when using non-sterile ingredients</a:t>
            </a:r>
          </a:p>
          <a:p>
            <a:pPr lvl="2">
              <a:buClr>
                <a:schemeClr val="accent2"/>
              </a:buClr>
              <a:buFont typeface="Arial" panose="020B0604020202020204" pitchFamily="34" charset="0"/>
              <a:buChar char="•"/>
              <a:defRPr/>
            </a:pPr>
            <a:r>
              <a:rPr lang="en-US" sz="2000" dirty="0">
                <a:solidFill>
                  <a:schemeClr val="tx2"/>
                </a:solidFill>
              </a:rPr>
              <a:t>Any changes or alterations in MFR must be approved and documented by the facilities SOP</a:t>
            </a:r>
          </a:p>
          <a:p>
            <a:endParaRPr lang="en-US" dirty="0"/>
          </a:p>
        </p:txBody>
      </p:sp>
      <p:sp>
        <p:nvSpPr>
          <p:cNvPr id="4" name="Slide Number Placeholder 3">
            <a:extLst>
              <a:ext uri="{FF2B5EF4-FFF2-40B4-BE49-F238E27FC236}">
                <a16:creationId xmlns:a16="http://schemas.microsoft.com/office/drawing/2014/main" id="{2854C932-5484-46AA-BBEB-EDBA47280AA2}"/>
              </a:ext>
            </a:extLst>
          </p:cNvPr>
          <p:cNvSpPr>
            <a:spLocks noGrp="1"/>
          </p:cNvSpPr>
          <p:nvPr>
            <p:ph type="sldNum" sz="quarter" idx="4"/>
          </p:nvPr>
        </p:nvSpPr>
        <p:spPr/>
        <p:txBody>
          <a:bodyPr/>
          <a:lstStyle/>
          <a:p>
            <a:fld id="{002540B9-D82F-44A3-9899-A5422F2D74D5}" type="slidenum">
              <a:rPr lang="en-US" smtClean="0"/>
              <a:t>43</a:t>
            </a:fld>
            <a:endParaRPr lang="en-US"/>
          </a:p>
        </p:txBody>
      </p:sp>
    </p:spTree>
    <p:extLst>
      <p:ext uri="{BB962C8B-B14F-4D97-AF65-F5344CB8AC3E}">
        <p14:creationId xmlns:p14="http://schemas.microsoft.com/office/powerpoint/2010/main" val="34787102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ED55-F82E-78E0-7908-4240527C4804}"/>
              </a:ext>
            </a:extLst>
          </p:cNvPr>
          <p:cNvSpPr>
            <a:spLocks noGrp="1"/>
          </p:cNvSpPr>
          <p:nvPr>
            <p:ph type="title"/>
          </p:nvPr>
        </p:nvSpPr>
        <p:spPr/>
        <p:txBody>
          <a:bodyPr/>
          <a:lstStyle/>
          <a:p>
            <a:r>
              <a:rPr lang="en-US" sz="2800" dirty="0"/>
              <a:t>Master Formulation Record Revisions</a:t>
            </a:r>
            <a:endParaRPr lang="en-US" dirty="0"/>
          </a:p>
        </p:txBody>
      </p:sp>
      <p:sp>
        <p:nvSpPr>
          <p:cNvPr id="4" name="Slide Number Placeholder 3">
            <a:extLst>
              <a:ext uri="{FF2B5EF4-FFF2-40B4-BE49-F238E27FC236}">
                <a16:creationId xmlns:a16="http://schemas.microsoft.com/office/drawing/2014/main" id="{2854C932-5484-46AA-BBEB-EDBA47280AA2}"/>
              </a:ext>
            </a:extLst>
          </p:cNvPr>
          <p:cNvSpPr>
            <a:spLocks noGrp="1"/>
          </p:cNvSpPr>
          <p:nvPr>
            <p:ph type="sldNum" sz="quarter" idx="4"/>
          </p:nvPr>
        </p:nvSpPr>
        <p:spPr/>
        <p:txBody>
          <a:bodyPr/>
          <a:lstStyle/>
          <a:p>
            <a:fld id="{002540B9-D82F-44A3-9899-A5422F2D74D5}" type="slidenum">
              <a:rPr lang="en-US" smtClean="0"/>
              <a:t>44</a:t>
            </a:fld>
            <a:endParaRPr lang="en-US"/>
          </a:p>
        </p:txBody>
      </p:sp>
      <p:sp>
        <p:nvSpPr>
          <p:cNvPr id="6" name="Content Placeholder 5">
            <a:extLst>
              <a:ext uri="{FF2B5EF4-FFF2-40B4-BE49-F238E27FC236}">
                <a16:creationId xmlns:a16="http://schemas.microsoft.com/office/drawing/2014/main" id="{DC0BBCF9-A26A-F790-11B5-D19979C7AEF2}"/>
              </a:ext>
            </a:extLst>
          </p:cNvPr>
          <p:cNvSpPr>
            <a:spLocks noGrp="1"/>
          </p:cNvSpPr>
          <p:nvPr>
            <p:ph idx="1"/>
          </p:nvPr>
        </p:nvSpPr>
        <p:spPr/>
        <p:txBody>
          <a:bodyPr/>
          <a:lstStyle/>
          <a:p>
            <a:endParaRPr lang="en-US"/>
          </a:p>
        </p:txBody>
      </p:sp>
      <p:graphicFrame>
        <p:nvGraphicFramePr>
          <p:cNvPr id="7" name="Table 6">
            <a:extLst>
              <a:ext uri="{FF2B5EF4-FFF2-40B4-BE49-F238E27FC236}">
                <a16:creationId xmlns:a16="http://schemas.microsoft.com/office/drawing/2014/main" id="{27428E83-07BF-FAB4-94E5-78A51E4CA645}"/>
              </a:ext>
            </a:extLst>
          </p:cNvPr>
          <p:cNvGraphicFramePr>
            <a:graphicFrameLocks noGrp="1"/>
          </p:cNvGraphicFramePr>
          <p:nvPr>
            <p:extLst>
              <p:ext uri="{D42A27DB-BD31-4B8C-83A1-F6EECF244321}">
                <p14:modId xmlns:p14="http://schemas.microsoft.com/office/powerpoint/2010/main" val="2242194898"/>
              </p:ext>
            </p:extLst>
          </p:nvPr>
        </p:nvGraphicFramePr>
        <p:xfrm>
          <a:off x="1410865" y="876300"/>
          <a:ext cx="6322269" cy="4267200"/>
        </p:xfrm>
        <a:graphic>
          <a:graphicData uri="http://schemas.openxmlformats.org/drawingml/2006/table">
            <a:tbl>
              <a:tblPr firstRow="1" bandRow="1">
                <a:tableStyleId>{69CF1AB2-1976-4502-BF36-3FF5EA218861}</a:tableStyleId>
              </a:tblPr>
              <a:tblGrid>
                <a:gridCol w="1633253">
                  <a:extLst>
                    <a:ext uri="{9D8B030D-6E8A-4147-A177-3AD203B41FA5}">
                      <a16:colId xmlns:a16="http://schemas.microsoft.com/office/drawing/2014/main" val="20000"/>
                    </a:ext>
                  </a:extLst>
                </a:gridCol>
                <a:gridCol w="4689016">
                  <a:extLst>
                    <a:ext uri="{9D8B030D-6E8A-4147-A177-3AD203B41FA5}">
                      <a16:colId xmlns:a16="http://schemas.microsoft.com/office/drawing/2014/main" val="20001"/>
                    </a:ext>
                  </a:extLst>
                </a:gridCol>
              </a:tblGrid>
              <a:tr h="299357">
                <a:tc gridSpan="2">
                  <a:txBody>
                    <a:bodyPr/>
                    <a:lstStyle/>
                    <a:p>
                      <a:pPr algn="ctr"/>
                      <a:r>
                        <a:rPr lang="en-US" sz="1600" b="1" dirty="0">
                          <a:latin typeface="+mj-lt"/>
                          <a:cs typeface="Arial" panose="020B0604020202020204" pitchFamily="34" charset="0"/>
                        </a:rPr>
                        <a:t>Summary of the Requirements for a Master Formulation Record </a:t>
                      </a:r>
                    </a:p>
                  </a:txBody>
                  <a:tcPr anchor="ctr"/>
                </a:tc>
                <a:tc hMerge="1">
                  <a:txBody>
                    <a:bodyPr/>
                    <a:lstStyle/>
                    <a:p>
                      <a:pPr marL="742950" lvl="1" indent="-285750" algn="l">
                        <a:buFont typeface="Arial" panose="020B0604020202020204" pitchFamily="34" charset="0"/>
                        <a:buChar char="•"/>
                      </a:pPr>
                      <a:endParaRPr lang="en-US" sz="1800" b="0" kern="1200" baseline="0" dirty="0"/>
                    </a:p>
                  </a:txBody>
                  <a:tcPr anchor="ctr"/>
                </a:tc>
                <a:extLst>
                  <a:ext uri="{0D108BD9-81ED-4DB2-BD59-A6C34878D82A}">
                    <a16:rowId xmlns:a16="http://schemas.microsoft.com/office/drawing/2014/main" val="10000"/>
                  </a:ext>
                </a:extLst>
              </a:tr>
              <a:tr h="3510643">
                <a:tc>
                  <a:txBody>
                    <a:bodyPr/>
                    <a:lstStyle>
                      <a:lvl1pPr marL="0" algn="l" defTabSz="914331" rtl="0" eaLnBrk="1" latinLnBrk="0" hangingPunct="1">
                        <a:defRPr sz="1800" kern="1200">
                          <a:solidFill>
                            <a:schemeClr val="dk1"/>
                          </a:solidFill>
                          <a:latin typeface="Calibri" panose="020F0502020204030204"/>
                        </a:defRPr>
                      </a:lvl1pPr>
                      <a:lvl2pPr marL="457166" algn="l" defTabSz="914331" rtl="0" eaLnBrk="1" latinLnBrk="0" hangingPunct="1">
                        <a:defRPr sz="1800" kern="1200">
                          <a:solidFill>
                            <a:schemeClr val="dk1"/>
                          </a:solidFill>
                          <a:latin typeface="Calibri" panose="020F0502020204030204"/>
                        </a:defRPr>
                      </a:lvl2pPr>
                      <a:lvl3pPr marL="914331" algn="l" defTabSz="914331" rtl="0" eaLnBrk="1" latinLnBrk="0" hangingPunct="1">
                        <a:defRPr sz="1800" kern="1200">
                          <a:solidFill>
                            <a:schemeClr val="dk1"/>
                          </a:solidFill>
                          <a:latin typeface="Calibri" panose="020F0502020204030204"/>
                        </a:defRPr>
                      </a:lvl3pPr>
                      <a:lvl4pPr marL="1371498" algn="l" defTabSz="914331" rtl="0" eaLnBrk="1" latinLnBrk="0" hangingPunct="1">
                        <a:defRPr sz="1800" kern="1200">
                          <a:solidFill>
                            <a:schemeClr val="dk1"/>
                          </a:solidFill>
                          <a:latin typeface="Calibri" panose="020F0502020204030204"/>
                        </a:defRPr>
                      </a:lvl4pPr>
                      <a:lvl5pPr marL="1828664" algn="l" defTabSz="914331" rtl="0" eaLnBrk="1" latinLnBrk="0" hangingPunct="1">
                        <a:defRPr sz="1800" kern="1200">
                          <a:solidFill>
                            <a:schemeClr val="dk1"/>
                          </a:solidFill>
                          <a:latin typeface="Calibri" panose="020F0502020204030204"/>
                        </a:defRPr>
                      </a:lvl5pPr>
                      <a:lvl6pPr marL="2285829" algn="l" defTabSz="914331" rtl="0" eaLnBrk="1" latinLnBrk="0" hangingPunct="1">
                        <a:defRPr sz="1800" kern="1200">
                          <a:solidFill>
                            <a:schemeClr val="dk1"/>
                          </a:solidFill>
                          <a:latin typeface="Calibri" panose="020F0502020204030204"/>
                        </a:defRPr>
                      </a:lvl6pPr>
                      <a:lvl7pPr marL="2742995" algn="l" defTabSz="914331" rtl="0" eaLnBrk="1" latinLnBrk="0" hangingPunct="1">
                        <a:defRPr sz="1800" kern="1200">
                          <a:solidFill>
                            <a:schemeClr val="dk1"/>
                          </a:solidFill>
                          <a:latin typeface="Calibri" panose="020F0502020204030204"/>
                        </a:defRPr>
                      </a:lvl7pPr>
                      <a:lvl8pPr marL="3200160" algn="l" defTabSz="914331" rtl="0" eaLnBrk="1" latinLnBrk="0" hangingPunct="1">
                        <a:defRPr sz="1800" kern="1200">
                          <a:solidFill>
                            <a:schemeClr val="dk1"/>
                          </a:solidFill>
                          <a:latin typeface="Calibri" panose="020F0502020204030204"/>
                        </a:defRPr>
                      </a:lvl8pPr>
                      <a:lvl9pPr marL="3657326" algn="l" defTabSz="914331" rtl="0" eaLnBrk="1" latinLnBrk="0" hangingPunct="1">
                        <a:defRPr sz="1800" kern="1200">
                          <a:solidFill>
                            <a:schemeClr val="dk1"/>
                          </a:solidFill>
                          <a:latin typeface="Calibri" panose="020F0502020204030204"/>
                        </a:defRPr>
                      </a:lvl9pPr>
                    </a:lstStyle>
                    <a:p>
                      <a:r>
                        <a:rPr lang="en-US" sz="1600" b="1" dirty="0"/>
                        <a:t>What is required?</a:t>
                      </a:r>
                      <a:endParaRPr lang="en-US" sz="1600" b="1" dirty="0">
                        <a:latin typeface="+mj-lt"/>
                        <a:cs typeface="Arial" panose="020B0604020202020204" pitchFamily="34" charset="0"/>
                      </a:endParaRPr>
                    </a:p>
                  </a:txBody>
                  <a:tcPr anchor="ctr"/>
                </a:tc>
                <a:tc>
                  <a:txBody>
                    <a:bodyPr/>
                    <a:lstStyle>
                      <a:lvl1pPr marL="0" algn="l" defTabSz="914331" rtl="0" eaLnBrk="1" latinLnBrk="0" hangingPunct="1">
                        <a:defRPr sz="1800" kern="1200">
                          <a:solidFill>
                            <a:schemeClr val="dk1"/>
                          </a:solidFill>
                          <a:latin typeface="Calibri" panose="020F0502020204030204"/>
                        </a:defRPr>
                      </a:lvl1pPr>
                      <a:lvl2pPr marL="457166" algn="l" defTabSz="914331" rtl="0" eaLnBrk="1" latinLnBrk="0" hangingPunct="1">
                        <a:defRPr sz="1800" kern="1200">
                          <a:solidFill>
                            <a:schemeClr val="dk1"/>
                          </a:solidFill>
                          <a:latin typeface="Calibri" panose="020F0502020204030204"/>
                        </a:defRPr>
                      </a:lvl2pPr>
                      <a:lvl3pPr marL="914331" algn="l" defTabSz="914331" rtl="0" eaLnBrk="1" latinLnBrk="0" hangingPunct="1">
                        <a:defRPr sz="1800" kern="1200">
                          <a:solidFill>
                            <a:schemeClr val="dk1"/>
                          </a:solidFill>
                          <a:latin typeface="Calibri" panose="020F0502020204030204"/>
                        </a:defRPr>
                      </a:lvl3pPr>
                      <a:lvl4pPr marL="1371498" algn="l" defTabSz="914331" rtl="0" eaLnBrk="1" latinLnBrk="0" hangingPunct="1">
                        <a:defRPr sz="1800" kern="1200">
                          <a:solidFill>
                            <a:schemeClr val="dk1"/>
                          </a:solidFill>
                          <a:latin typeface="Calibri" panose="020F0502020204030204"/>
                        </a:defRPr>
                      </a:lvl4pPr>
                      <a:lvl5pPr marL="1828664" algn="l" defTabSz="914331" rtl="0" eaLnBrk="1" latinLnBrk="0" hangingPunct="1">
                        <a:defRPr sz="1800" kern="1200">
                          <a:solidFill>
                            <a:schemeClr val="dk1"/>
                          </a:solidFill>
                          <a:latin typeface="Calibri" panose="020F0502020204030204"/>
                        </a:defRPr>
                      </a:lvl5pPr>
                      <a:lvl6pPr marL="2285829" algn="l" defTabSz="914331" rtl="0" eaLnBrk="1" latinLnBrk="0" hangingPunct="1">
                        <a:defRPr sz="1800" kern="1200">
                          <a:solidFill>
                            <a:schemeClr val="dk1"/>
                          </a:solidFill>
                          <a:latin typeface="Calibri" panose="020F0502020204030204"/>
                        </a:defRPr>
                      </a:lvl6pPr>
                      <a:lvl7pPr marL="2742995" algn="l" defTabSz="914331" rtl="0" eaLnBrk="1" latinLnBrk="0" hangingPunct="1">
                        <a:defRPr sz="1800" kern="1200">
                          <a:solidFill>
                            <a:schemeClr val="dk1"/>
                          </a:solidFill>
                          <a:latin typeface="Calibri" panose="020F0502020204030204"/>
                        </a:defRPr>
                      </a:lvl7pPr>
                      <a:lvl8pPr marL="3200160" algn="l" defTabSz="914331" rtl="0" eaLnBrk="1" latinLnBrk="0" hangingPunct="1">
                        <a:defRPr sz="1800" kern="1200">
                          <a:solidFill>
                            <a:schemeClr val="dk1"/>
                          </a:solidFill>
                          <a:latin typeface="Calibri" panose="020F0502020204030204"/>
                        </a:defRPr>
                      </a:lvl8pPr>
                      <a:lvl9pPr marL="3657326" algn="l" defTabSz="914331" rtl="0" eaLnBrk="1" latinLnBrk="0" hangingPunct="1">
                        <a:defRPr sz="1800" kern="1200">
                          <a:solidFill>
                            <a:schemeClr val="dk1"/>
                          </a:solidFill>
                          <a:latin typeface="Calibri" panose="020F0502020204030204"/>
                        </a:defRPr>
                      </a:lvl9pPr>
                    </a:lstStyle>
                    <a:p>
                      <a:pPr marL="285750" indent="-285750" algn="l">
                        <a:buFont typeface="Wingdings" panose="05000000000000000000" pitchFamily="2" charset="2"/>
                        <a:buChar char="q"/>
                      </a:pPr>
                      <a:r>
                        <a:rPr lang="en-US" sz="1400" b="0" dirty="0"/>
                        <a:t>Name,</a:t>
                      </a:r>
                      <a:r>
                        <a:rPr lang="en-US" sz="1400" b="0" baseline="0" dirty="0"/>
                        <a:t> strength, dosage form of CSP</a:t>
                      </a:r>
                    </a:p>
                    <a:p>
                      <a:pPr marL="285750" indent="-285750" algn="l">
                        <a:buFont typeface="Wingdings" panose="05000000000000000000" pitchFamily="2" charset="2"/>
                        <a:buChar char="q"/>
                      </a:pPr>
                      <a:r>
                        <a:rPr lang="en-US" sz="1400" b="0" baseline="0" dirty="0"/>
                        <a:t>Identities and amounts of all ingredients</a:t>
                      </a:r>
                    </a:p>
                    <a:p>
                      <a:pPr marL="285750" indent="-285750" algn="l">
                        <a:buFont typeface="Wingdings" panose="05000000000000000000" pitchFamily="2" charset="2"/>
                        <a:buChar char="q"/>
                      </a:pPr>
                      <a:r>
                        <a:rPr lang="en-US" sz="1400" b="0" baseline="0" dirty="0"/>
                        <a:t>Type, size of container-closure system(s)</a:t>
                      </a:r>
                    </a:p>
                    <a:p>
                      <a:pPr marL="285750" indent="-285750" algn="l">
                        <a:buFont typeface="Wingdings" panose="05000000000000000000" pitchFamily="2" charset="2"/>
                        <a:buChar char="q"/>
                      </a:pPr>
                      <a:r>
                        <a:rPr lang="en-US" sz="1400" b="0" baseline="0" dirty="0"/>
                        <a:t>Instructions for preparing CSP</a:t>
                      </a:r>
                    </a:p>
                    <a:p>
                      <a:pPr marL="742950" lvl="1" indent="-285750" algn="l">
                        <a:buFont typeface="Arial" panose="020B0604020202020204" pitchFamily="34" charset="0"/>
                        <a:buChar char="•"/>
                      </a:pPr>
                      <a:r>
                        <a:rPr lang="en-US" sz="1400" b="0" baseline="0" dirty="0"/>
                        <a:t>Equipment</a:t>
                      </a:r>
                    </a:p>
                    <a:p>
                      <a:pPr marL="742950" lvl="1" indent="-285750" algn="l">
                        <a:buFont typeface="Arial" panose="020B0604020202020204" pitchFamily="34" charset="0"/>
                        <a:buChar char="•"/>
                      </a:pPr>
                      <a:r>
                        <a:rPr lang="en-US" sz="1400" b="0" baseline="0" dirty="0"/>
                        <a:t>Supplies</a:t>
                      </a:r>
                    </a:p>
                    <a:p>
                      <a:pPr marL="742950" lvl="1" indent="-285750" algn="l">
                        <a:buFont typeface="Arial" panose="020B0604020202020204" pitchFamily="34" charset="0"/>
                        <a:buChar char="•"/>
                      </a:pPr>
                      <a:r>
                        <a:rPr lang="en-US" sz="1400" b="0" baseline="0" dirty="0"/>
                        <a:t>How To</a:t>
                      </a:r>
                    </a:p>
                    <a:p>
                      <a:pPr marL="742950" lvl="1" indent="-285750" algn="l">
                        <a:buFont typeface="Arial" panose="020B0604020202020204" pitchFamily="34" charset="0"/>
                        <a:buChar char="•"/>
                      </a:pPr>
                      <a:r>
                        <a:rPr lang="en-US" sz="1400" b="0" baseline="0" dirty="0"/>
                        <a:t>Special Precautions</a:t>
                      </a:r>
                    </a:p>
                    <a:p>
                      <a:pPr marL="285750" indent="-285750" algn="l">
                        <a:buFont typeface="Wingdings" panose="05000000000000000000" pitchFamily="2" charset="2"/>
                        <a:buChar char="q"/>
                      </a:pPr>
                      <a:r>
                        <a:rPr lang="en-US" sz="1400" b="0" baseline="0" dirty="0"/>
                        <a:t>Physical description of CSP</a:t>
                      </a:r>
                    </a:p>
                    <a:p>
                      <a:pPr marL="285750" indent="-285750" algn="l">
                        <a:buFont typeface="Wingdings" panose="05000000000000000000" pitchFamily="2" charset="2"/>
                        <a:buChar char="q"/>
                      </a:pPr>
                      <a:r>
                        <a:rPr lang="en-US" sz="1400" b="0" baseline="0" dirty="0"/>
                        <a:t>BUD and storage requirements</a:t>
                      </a:r>
                    </a:p>
                    <a:p>
                      <a:pPr marL="285750" indent="-285750" algn="l">
                        <a:buFont typeface="Wingdings" panose="05000000000000000000" pitchFamily="2" charset="2"/>
                        <a:buChar char="q"/>
                      </a:pPr>
                      <a:r>
                        <a:rPr lang="en-US" sz="1400" b="0" baseline="0" dirty="0"/>
                        <a:t>Reference to support stability</a:t>
                      </a:r>
                    </a:p>
                    <a:p>
                      <a:pPr marL="285784" lvl="0" indent="-285750" algn="l">
                        <a:buFont typeface="Wingdings" panose="05000000000000000000" pitchFamily="2" charset="2"/>
                        <a:buChar char="q"/>
                      </a:pPr>
                      <a:r>
                        <a:rPr lang="en-US" sz="1400" b="0" kern="1200" dirty="0"/>
                        <a:t>Quality control (QC) procedures</a:t>
                      </a:r>
                    </a:p>
                    <a:p>
                      <a:pPr marL="742950" lvl="1" indent="-285750" algn="l">
                        <a:buFont typeface="Arial" panose="020B0604020202020204" pitchFamily="34" charset="0"/>
                        <a:buChar char="•"/>
                      </a:pPr>
                      <a:r>
                        <a:rPr lang="en-US" sz="1400" b="0" kern="1200" dirty="0"/>
                        <a:t>pH testing</a:t>
                      </a:r>
                    </a:p>
                    <a:p>
                      <a:pPr marL="742950" lvl="1" indent="-285750" algn="l">
                        <a:buFont typeface="Arial" panose="020B0604020202020204" pitchFamily="34" charset="0"/>
                        <a:buChar char="•"/>
                      </a:pPr>
                      <a:r>
                        <a:rPr lang="en-US" sz="1400" b="0" kern="1200" dirty="0"/>
                        <a:t>Filter</a:t>
                      </a:r>
                      <a:r>
                        <a:rPr lang="en-US" sz="1400" b="0" kern="1200" baseline="0" dirty="0"/>
                        <a:t> integrity testing</a:t>
                      </a:r>
                    </a:p>
                    <a:p>
                      <a:pPr marL="285784"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Relevant info needed to describe the compounding process and ensure repeatability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Adjusting pH and tonicity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Sterilization method</a:t>
                      </a:r>
                      <a:endParaRPr lang="en-US" sz="1400" b="0" kern="1200" baseline="0" dirty="0"/>
                    </a:p>
                  </a:txBody>
                  <a:tcPr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972208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ED55-F82E-78E0-7908-4240527C4804}"/>
              </a:ext>
            </a:extLst>
          </p:cNvPr>
          <p:cNvSpPr>
            <a:spLocks noGrp="1"/>
          </p:cNvSpPr>
          <p:nvPr>
            <p:ph type="title"/>
          </p:nvPr>
        </p:nvSpPr>
        <p:spPr/>
        <p:txBody>
          <a:bodyPr/>
          <a:lstStyle/>
          <a:p>
            <a:r>
              <a:rPr lang="en-US" sz="2800" dirty="0"/>
              <a:t>Master Formulation Record Revisions</a:t>
            </a:r>
            <a:endParaRPr lang="en-US" dirty="0"/>
          </a:p>
        </p:txBody>
      </p:sp>
      <p:sp>
        <p:nvSpPr>
          <p:cNvPr id="4" name="Slide Number Placeholder 3">
            <a:extLst>
              <a:ext uri="{FF2B5EF4-FFF2-40B4-BE49-F238E27FC236}">
                <a16:creationId xmlns:a16="http://schemas.microsoft.com/office/drawing/2014/main" id="{2854C932-5484-46AA-BBEB-EDBA47280AA2}"/>
              </a:ext>
            </a:extLst>
          </p:cNvPr>
          <p:cNvSpPr>
            <a:spLocks noGrp="1"/>
          </p:cNvSpPr>
          <p:nvPr>
            <p:ph type="sldNum" sz="quarter" idx="4"/>
          </p:nvPr>
        </p:nvSpPr>
        <p:spPr/>
        <p:txBody>
          <a:bodyPr/>
          <a:lstStyle/>
          <a:p>
            <a:fld id="{002540B9-D82F-44A3-9899-A5422F2D74D5}" type="slidenum">
              <a:rPr lang="en-US" smtClean="0"/>
              <a:t>45</a:t>
            </a:fld>
            <a:endParaRPr lang="en-US"/>
          </a:p>
        </p:txBody>
      </p:sp>
      <p:sp>
        <p:nvSpPr>
          <p:cNvPr id="6" name="Content Placeholder 5">
            <a:extLst>
              <a:ext uri="{FF2B5EF4-FFF2-40B4-BE49-F238E27FC236}">
                <a16:creationId xmlns:a16="http://schemas.microsoft.com/office/drawing/2014/main" id="{DC0BBCF9-A26A-F790-11B5-D19979C7AEF2}"/>
              </a:ext>
            </a:extLst>
          </p:cNvPr>
          <p:cNvSpPr>
            <a:spLocks noGrp="1"/>
          </p:cNvSpPr>
          <p:nvPr>
            <p:ph idx="1"/>
          </p:nvPr>
        </p:nvSpPr>
        <p:spPr/>
        <p:txBody>
          <a:bodyPr/>
          <a:lstStyle/>
          <a:p>
            <a:endParaRPr lang="en-US"/>
          </a:p>
        </p:txBody>
      </p:sp>
      <p:graphicFrame>
        <p:nvGraphicFramePr>
          <p:cNvPr id="3" name="Table 2">
            <a:extLst>
              <a:ext uri="{FF2B5EF4-FFF2-40B4-BE49-F238E27FC236}">
                <a16:creationId xmlns:a16="http://schemas.microsoft.com/office/drawing/2014/main" id="{40EEDAEB-C595-F977-10B3-2F6A2079674E}"/>
              </a:ext>
            </a:extLst>
          </p:cNvPr>
          <p:cNvGraphicFramePr>
            <a:graphicFrameLocks noGrp="1"/>
          </p:cNvGraphicFramePr>
          <p:nvPr>
            <p:extLst>
              <p:ext uri="{D42A27DB-BD31-4B8C-83A1-F6EECF244321}">
                <p14:modId xmlns:p14="http://schemas.microsoft.com/office/powerpoint/2010/main" val="1464435344"/>
              </p:ext>
            </p:extLst>
          </p:nvPr>
        </p:nvGraphicFramePr>
        <p:xfrm>
          <a:off x="1371600" y="992570"/>
          <a:ext cx="6069724" cy="3556053"/>
        </p:xfrm>
        <a:graphic>
          <a:graphicData uri="http://schemas.openxmlformats.org/drawingml/2006/table">
            <a:tbl>
              <a:tblPr firstRow="1" bandRow="1">
                <a:tableStyleId>{69CF1AB2-1976-4502-BF36-3FF5EA218861}</a:tableStyleId>
              </a:tblPr>
              <a:tblGrid>
                <a:gridCol w="1719755">
                  <a:extLst>
                    <a:ext uri="{9D8B030D-6E8A-4147-A177-3AD203B41FA5}">
                      <a16:colId xmlns:a16="http://schemas.microsoft.com/office/drawing/2014/main" val="20000"/>
                    </a:ext>
                  </a:extLst>
                </a:gridCol>
                <a:gridCol w="4349969">
                  <a:extLst>
                    <a:ext uri="{9D8B030D-6E8A-4147-A177-3AD203B41FA5}">
                      <a16:colId xmlns:a16="http://schemas.microsoft.com/office/drawing/2014/main" val="20001"/>
                    </a:ext>
                  </a:extLst>
                </a:gridCol>
              </a:tblGrid>
              <a:tr h="508241">
                <a:tc>
                  <a:txBody>
                    <a:bodyPr/>
                    <a:lstStyle>
                      <a:lvl1pPr marL="0" algn="l" defTabSz="914331" rtl="0" eaLnBrk="1" latinLnBrk="0" hangingPunct="1">
                        <a:defRPr sz="1800" kern="1200">
                          <a:solidFill>
                            <a:schemeClr val="dk1"/>
                          </a:solidFill>
                          <a:latin typeface="Calibri" panose="020F0502020204030204"/>
                        </a:defRPr>
                      </a:lvl1pPr>
                      <a:lvl2pPr marL="457166" algn="l" defTabSz="914331" rtl="0" eaLnBrk="1" latinLnBrk="0" hangingPunct="1">
                        <a:defRPr sz="1800" kern="1200">
                          <a:solidFill>
                            <a:schemeClr val="dk1"/>
                          </a:solidFill>
                          <a:latin typeface="Calibri" panose="020F0502020204030204"/>
                        </a:defRPr>
                      </a:lvl2pPr>
                      <a:lvl3pPr marL="914331" algn="l" defTabSz="914331" rtl="0" eaLnBrk="1" latinLnBrk="0" hangingPunct="1">
                        <a:defRPr sz="1800" kern="1200">
                          <a:solidFill>
                            <a:schemeClr val="dk1"/>
                          </a:solidFill>
                          <a:latin typeface="Calibri" panose="020F0502020204030204"/>
                        </a:defRPr>
                      </a:lvl3pPr>
                      <a:lvl4pPr marL="1371498" algn="l" defTabSz="914331" rtl="0" eaLnBrk="1" latinLnBrk="0" hangingPunct="1">
                        <a:defRPr sz="1800" kern="1200">
                          <a:solidFill>
                            <a:schemeClr val="dk1"/>
                          </a:solidFill>
                          <a:latin typeface="Calibri" panose="020F0502020204030204"/>
                        </a:defRPr>
                      </a:lvl4pPr>
                      <a:lvl5pPr marL="1828664" algn="l" defTabSz="914331" rtl="0" eaLnBrk="1" latinLnBrk="0" hangingPunct="1">
                        <a:defRPr sz="1800" kern="1200">
                          <a:solidFill>
                            <a:schemeClr val="dk1"/>
                          </a:solidFill>
                          <a:latin typeface="Calibri" panose="020F0502020204030204"/>
                        </a:defRPr>
                      </a:lvl5pPr>
                      <a:lvl6pPr marL="2285829" algn="l" defTabSz="914331" rtl="0" eaLnBrk="1" latinLnBrk="0" hangingPunct="1">
                        <a:defRPr sz="1800" kern="1200">
                          <a:solidFill>
                            <a:schemeClr val="dk1"/>
                          </a:solidFill>
                          <a:latin typeface="Calibri" panose="020F0502020204030204"/>
                        </a:defRPr>
                      </a:lvl6pPr>
                      <a:lvl7pPr marL="2742995" algn="l" defTabSz="914331" rtl="0" eaLnBrk="1" latinLnBrk="0" hangingPunct="1">
                        <a:defRPr sz="1800" kern="1200">
                          <a:solidFill>
                            <a:schemeClr val="dk1"/>
                          </a:solidFill>
                          <a:latin typeface="Calibri" panose="020F0502020204030204"/>
                        </a:defRPr>
                      </a:lvl7pPr>
                      <a:lvl8pPr marL="3200160" algn="l" defTabSz="914331" rtl="0" eaLnBrk="1" latinLnBrk="0" hangingPunct="1">
                        <a:defRPr sz="1800" kern="1200">
                          <a:solidFill>
                            <a:schemeClr val="dk1"/>
                          </a:solidFill>
                          <a:latin typeface="Calibri" panose="020F0502020204030204"/>
                        </a:defRPr>
                      </a:lvl8pPr>
                      <a:lvl9pPr marL="3657326" algn="l" defTabSz="914331" rtl="0" eaLnBrk="1" latinLnBrk="0" hangingPunct="1">
                        <a:defRPr sz="1800" kern="1200">
                          <a:solidFill>
                            <a:schemeClr val="dk1"/>
                          </a:solidFill>
                          <a:latin typeface="Calibri" panose="020F0502020204030204"/>
                        </a:defRPr>
                      </a:lvl9pPr>
                    </a:lstStyle>
                    <a:p>
                      <a:r>
                        <a:rPr lang="en-US" sz="1600" b="1" dirty="0"/>
                        <a:t>Who</a:t>
                      </a:r>
                      <a:r>
                        <a:rPr lang="en-US" sz="1600" b="1" baseline="0" dirty="0"/>
                        <a:t> is responsible?</a:t>
                      </a:r>
                      <a:endParaRPr lang="en-US" sz="1600" b="1" dirty="0">
                        <a:latin typeface="+mj-lt"/>
                        <a:cs typeface="Arial" panose="020B0604020202020204" pitchFamily="34" charset="0"/>
                      </a:endParaRPr>
                    </a:p>
                  </a:txBody>
                  <a:tcPr anchor="ctr"/>
                </a:tc>
                <a:tc>
                  <a:txBody>
                    <a:bodyPr/>
                    <a:lstStyle>
                      <a:lvl1pPr marL="0" algn="l" defTabSz="914331" rtl="0" eaLnBrk="1" latinLnBrk="0" hangingPunct="1">
                        <a:defRPr sz="1800" kern="1200">
                          <a:solidFill>
                            <a:schemeClr val="dk1"/>
                          </a:solidFill>
                          <a:latin typeface="Calibri" panose="020F0502020204030204"/>
                        </a:defRPr>
                      </a:lvl1pPr>
                      <a:lvl2pPr marL="457166" algn="l" defTabSz="914331" rtl="0" eaLnBrk="1" latinLnBrk="0" hangingPunct="1">
                        <a:defRPr sz="1800" kern="1200">
                          <a:solidFill>
                            <a:schemeClr val="dk1"/>
                          </a:solidFill>
                          <a:latin typeface="Calibri" panose="020F0502020204030204"/>
                        </a:defRPr>
                      </a:lvl2pPr>
                      <a:lvl3pPr marL="914331" algn="l" defTabSz="914331" rtl="0" eaLnBrk="1" latinLnBrk="0" hangingPunct="1">
                        <a:defRPr sz="1800" kern="1200">
                          <a:solidFill>
                            <a:schemeClr val="dk1"/>
                          </a:solidFill>
                          <a:latin typeface="Calibri" panose="020F0502020204030204"/>
                        </a:defRPr>
                      </a:lvl3pPr>
                      <a:lvl4pPr marL="1371498" algn="l" defTabSz="914331" rtl="0" eaLnBrk="1" latinLnBrk="0" hangingPunct="1">
                        <a:defRPr sz="1800" kern="1200">
                          <a:solidFill>
                            <a:schemeClr val="dk1"/>
                          </a:solidFill>
                          <a:latin typeface="Calibri" panose="020F0502020204030204"/>
                        </a:defRPr>
                      </a:lvl4pPr>
                      <a:lvl5pPr marL="1828664" algn="l" defTabSz="914331" rtl="0" eaLnBrk="1" latinLnBrk="0" hangingPunct="1">
                        <a:defRPr sz="1800" kern="1200">
                          <a:solidFill>
                            <a:schemeClr val="dk1"/>
                          </a:solidFill>
                          <a:latin typeface="Calibri" panose="020F0502020204030204"/>
                        </a:defRPr>
                      </a:lvl5pPr>
                      <a:lvl6pPr marL="2285829" algn="l" defTabSz="914331" rtl="0" eaLnBrk="1" latinLnBrk="0" hangingPunct="1">
                        <a:defRPr sz="1800" kern="1200">
                          <a:solidFill>
                            <a:schemeClr val="dk1"/>
                          </a:solidFill>
                          <a:latin typeface="Calibri" panose="020F0502020204030204"/>
                        </a:defRPr>
                      </a:lvl6pPr>
                      <a:lvl7pPr marL="2742995" algn="l" defTabSz="914331" rtl="0" eaLnBrk="1" latinLnBrk="0" hangingPunct="1">
                        <a:defRPr sz="1800" kern="1200">
                          <a:solidFill>
                            <a:schemeClr val="dk1"/>
                          </a:solidFill>
                          <a:latin typeface="Calibri" panose="020F0502020204030204"/>
                        </a:defRPr>
                      </a:lvl7pPr>
                      <a:lvl8pPr marL="3200160" algn="l" defTabSz="914331" rtl="0" eaLnBrk="1" latinLnBrk="0" hangingPunct="1">
                        <a:defRPr sz="1800" kern="1200">
                          <a:solidFill>
                            <a:schemeClr val="dk1"/>
                          </a:solidFill>
                          <a:latin typeface="Calibri" panose="020F0502020204030204"/>
                        </a:defRPr>
                      </a:lvl8pPr>
                      <a:lvl9pPr marL="3657326" algn="l" defTabSz="914331" rtl="0" eaLnBrk="1" latinLnBrk="0" hangingPunct="1">
                        <a:defRPr sz="1800" kern="1200">
                          <a:solidFill>
                            <a:schemeClr val="dk1"/>
                          </a:solidFill>
                          <a:latin typeface="Calibri" panose="020F0502020204030204"/>
                        </a:defRPr>
                      </a:lvl9pPr>
                    </a:lstStyle>
                    <a:p>
                      <a:pPr marL="285750" indent="-285750">
                        <a:buFont typeface="Wingdings" panose="05000000000000000000" pitchFamily="2" charset="2"/>
                        <a:buChar char="q"/>
                      </a:pPr>
                      <a:r>
                        <a:rPr lang="en-US" sz="1400" b="0" dirty="0"/>
                        <a:t>Designated Person</a:t>
                      </a:r>
                      <a:endParaRPr lang="en-US" sz="1400" b="0" dirty="0">
                        <a:latin typeface="+mj-lt"/>
                        <a:cs typeface="Arial" panose="020B0604020202020204" pitchFamily="34" charset="0"/>
                      </a:endParaRPr>
                    </a:p>
                  </a:txBody>
                  <a:tcPr anchor="ctr"/>
                </a:tc>
                <a:extLst>
                  <a:ext uri="{0D108BD9-81ED-4DB2-BD59-A6C34878D82A}">
                    <a16:rowId xmlns:a16="http://schemas.microsoft.com/office/drawing/2014/main" val="10001"/>
                  </a:ext>
                </a:extLst>
              </a:tr>
              <a:tr h="726058">
                <a:tc>
                  <a:txBody>
                    <a:bodyPr/>
                    <a:lstStyle>
                      <a:lvl1pPr marL="0" algn="l" defTabSz="914331" rtl="0" eaLnBrk="1" latinLnBrk="0" hangingPunct="1">
                        <a:defRPr sz="1800" kern="1200">
                          <a:solidFill>
                            <a:schemeClr val="dk1"/>
                          </a:solidFill>
                          <a:latin typeface="Calibri" panose="020F0502020204030204"/>
                        </a:defRPr>
                      </a:lvl1pPr>
                      <a:lvl2pPr marL="457166" algn="l" defTabSz="914331" rtl="0" eaLnBrk="1" latinLnBrk="0" hangingPunct="1">
                        <a:defRPr sz="1800" kern="1200">
                          <a:solidFill>
                            <a:schemeClr val="dk1"/>
                          </a:solidFill>
                          <a:latin typeface="Calibri" panose="020F0502020204030204"/>
                        </a:defRPr>
                      </a:lvl2pPr>
                      <a:lvl3pPr marL="914331" algn="l" defTabSz="914331" rtl="0" eaLnBrk="1" latinLnBrk="0" hangingPunct="1">
                        <a:defRPr sz="1800" kern="1200">
                          <a:solidFill>
                            <a:schemeClr val="dk1"/>
                          </a:solidFill>
                          <a:latin typeface="Calibri" panose="020F0502020204030204"/>
                        </a:defRPr>
                      </a:lvl3pPr>
                      <a:lvl4pPr marL="1371498" algn="l" defTabSz="914331" rtl="0" eaLnBrk="1" latinLnBrk="0" hangingPunct="1">
                        <a:defRPr sz="1800" kern="1200">
                          <a:solidFill>
                            <a:schemeClr val="dk1"/>
                          </a:solidFill>
                          <a:latin typeface="Calibri" panose="020F0502020204030204"/>
                        </a:defRPr>
                      </a:lvl4pPr>
                      <a:lvl5pPr marL="1828664" algn="l" defTabSz="914331" rtl="0" eaLnBrk="1" latinLnBrk="0" hangingPunct="1">
                        <a:defRPr sz="1800" kern="1200">
                          <a:solidFill>
                            <a:schemeClr val="dk1"/>
                          </a:solidFill>
                          <a:latin typeface="Calibri" panose="020F0502020204030204"/>
                        </a:defRPr>
                      </a:lvl5pPr>
                      <a:lvl6pPr marL="2285829" algn="l" defTabSz="914331" rtl="0" eaLnBrk="1" latinLnBrk="0" hangingPunct="1">
                        <a:defRPr sz="1800" kern="1200">
                          <a:solidFill>
                            <a:schemeClr val="dk1"/>
                          </a:solidFill>
                          <a:latin typeface="Calibri" panose="020F0502020204030204"/>
                        </a:defRPr>
                      </a:lvl6pPr>
                      <a:lvl7pPr marL="2742995" algn="l" defTabSz="914331" rtl="0" eaLnBrk="1" latinLnBrk="0" hangingPunct="1">
                        <a:defRPr sz="1800" kern="1200">
                          <a:solidFill>
                            <a:schemeClr val="dk1"/>
                          </a:solidFill>
                          <a:latin typeface="Calibri" panose="020F0502020204030204"/>
                        </a:defRPr>
                      </a:lvl7pPr>
                      <a:lvl8pPr marL="3200160" algn="l" defTabSz="914331" rtl="0" eaLnBrk="1" latinLnBrk="0" hangingPunct="1">
                        <a:defRPr sz="1800" kern="1200">
                          <a:solidFill>
                            <a:schemeClr val="dk1"/>
                          </a:solidFill>
                          <a:latin typeface="Calibri" panose="020F0502020204030204"/>
                        </a:defRPr>
                      </a:lvl8pPr>
                      <a:lvl9pPr marL="3657326" algn="l" defTabSz="914331" rtl="0" eaLnBrk="1" latinLnBrk="0" hangingPunct="1">
                        <a:defRPr sz="1800" kern="1200">
                          <a:solidFill>
                            <a:schemeClr val="dk1"/>
                          </a:solidFill>
                          <a:latin typeface="Calibri" panose="020F0502020204030204"/>
                        </a:defRPr>
                      </a:lvl9pPr>
                    </a:lstStyle>
                    <a:p>
                      <a:pPr algn="l"/>
                      <a:r>
                        <a:rPr lang="en-US" sz="1600" b="1" dirty="0"/>
                        <a:t>How</a:t>
                      </a:r>
                      <a:r>
                        <a:rPr lang="en-US" sz="1600" b="1" baseline="0" dirty="0"/>
                        <a:t> can</a:t>
                      </a:r>
                    </a:p>
                    <a:p>
                      <a:pPr algn="l"/>
                      <a:r>
                        <a:rPr lang="en-US" sz="1600" b="1" baseline="0" dirty="0"/>
                        <a:t>this be documented?</a:t>
                      </a:r>
                      <a:endParaRPr lang="en-US" sz="1600" b="1" dirty="0">
                        <a:latin typeface="+mj-lt"/>
                        <a:cs typeface="Arial" panose="020B0604020202020204" pitchFamily="34" charset="0"/>
                      </a:endParaRPr>
                    </a:p>
                  </a:txBody>
                  <a:tcPr anchor="ctr"/>
                </a:tc>
                <a:tc>
                  <a:txBody>
                    <a:bodyPr/>
                    <a:lstStyle>
                      <a:lvl1pPr marL="0" algn="l" defTabSz="914331" rtl="0" eaLnBrk="1" latinLnBrk="0" hangingPunct="1">
                        <a:defRPr sz="1800" kern="1200">
                          <a:solidFill>
                            <a:schemeClr val="dk1"/>
                          </a:solidFill>
                          <a:latin typeface="Calibri" panose="020F0502020204030204"/>
                        </a:defRPr>
                      </a:lvl1pPr>
                      <a:lvl2pPr marL="457166" algn="l" defTabSz="914331" rtl="0" eaLnBrk="1" latinLnBrk="0" hangingPunct="1">
                        <a:defRPr sz="1800" kern="1200">
                          <a:solidFill>
                            <a:schemeClr val="dk1"/>
                          </a:solidFill>
                          <a:latin typeface="Calibri" panose="020F0502020204030204"/>
                        </a:defRPr>
                      </a:lvl2pPr>
                      <a:lvl3pPr marL="914331" algn="l" defTabSz="914331" rtl="0" eaLnBrk="1" latinLnBrk="0" hangingPunct="1">
                        <a:defRPr sz="1800" kern="1200">
                          <a:solidFill>
                            <a:schemeClr val="dk1"/>
                          </a:solidFill>
                          <a:latin typeface="Calibri" panose="020F0502020204030204"/>
                        </a:defRPr>
                      </a:lvl3pPr>
                      <a:lvl4pPr marL="1371498" algn="l" defTabSz="914331" rtl="0" eaLnBrk="1" latinLnBrk="0" hangingPunct="1">
                        <a:defRPr sz="1800" kern="1200">
                          <a:solidFill>
                            <a:schemeClr val="dk1"/>
                          </a:solidFill>
                          <a:latin typeface="Calibri" panose="020F0502020204030204"/>
                        </a:defRPr>
                      </a:lvl4pPr>
                      <a:lvl5pPr marL="1828664" algn="l" defTabSz="914331" rtl="0" eaLnBrk="1" latinLnBrk="0" hangingPunct="1">
                        <a:defRPr sz="1800" kern="1200">
                          <a:solidFill>
                            <a:schemeClr val="dk1"/>
                          </a:solidFill>
                          <a:latin typeface="Calibri" panose="020F0502020204030204"/>
                        </a:defRPr>
                      </a:lvl5pPr>
                      <a:lvl6pPr marL="2285829" algn="l" defTabSz="914331" rtl="0" eaLnBrk="1" latinLnBrk="0" hangingPunct="1">
                        <a:defRPr sz="1800" kern="1200">
                          <a:solidFill>
                            <a:schemeClr val="dk1"/>
                          </a:solidFill>
                          <a:latin typeface="Calibri" panose="020F0502020204030204"/>
                        </a:defRPr>
                      </a:lvl6pPr>
                      <a:lvl7pPr marL="2742995" algn="l" defTabSz="914331" rtl="0" eaLnBrk="1" latinLnBrk="0" hangingPunct="1">
                        <a:defRPr sz="1800" kern="1200">
                          <a:solidFill>
                            <a:schemeClr val="dk1"/>
                          </a:solidFill>
                          <a:latin typeface="Calibri" panose="020F0502020204030204"/>
                        </a:defRPr>
                      </a:lvl7pPr>
                      <a:lvl8pPr marL="3200160" algn="l" defTabSz="914331" rtl="0" eaLnBrk="1" latinLnBrk="0" hangingPunct="1">
                        <a:defRPr sz="1800" kern="1200">
                          <a:solidFill>
                            <a:schemeClr val="dk1"/>
                          </a:solidFill>
                          <a:latin typeface="Calibri" panose="020F0502020204030204"/>
                        </a:defRPr>
                      </a:lvl8pPr>
                      <a:lvl9pPr marL="3657326" algn="l" defTabSz="914331" rtl="0" eaLnBrk="1" latinLnBrk="0" hangingPunct="1">
                        <a:defRPr sz="1800" kern="1200">
                          <a:solidFill>
                            <a:schemeClr val="dk1"/>
                          </a:solidFill>
                          <a:latin typeface="Calibri" panose="020F0502020204030204"/>
                        </a:defRPr>
                      </a:lvl9pPr>
                    </a:lstStyle>
                    <a:p>
                      <a:pPr marL="285750" indent="-285750">
                        <a:buFont typeface="Wingdings" panose="05000000000000000000" pitchFamily="2" charset="2"/>
                        <a:buChar char="q"/>
                      </a:pPr>
                      <a:r>
                        <a:rPr lang="en-US" sz="1400" b="0" dirty="0"/>
                        <a:t>Electronic Log (must be retrievable)</a:t>
                      </a:r>
                    </a:p>
                    <a:p>
                      <a:pPr marL="285750" indent="-285750">
                        <a:buFont typeface="Wingdings" panose="05000000000000000000" pitchFamily="2" charset="2"/>
                        <a:buChar char="q"/>
                      </a:pPr>
                      <a:r>
                        <a:rPr lang="en-US" sz="1400" b="0" dirty="0"/>
                        <a:t>Hard Copy</a:t>
                      </a:r>
                      <a:endParaRPr lang="en-US" sz="1400" b="0" dirty="0">
                        <a:latin typeface="+mj-lt"/>
                        <a:cs typeface="Arial" panose="020B0604020202020204" pitchFamily="34" charset="0"/>
                      </a:endParaRPr>
                    </a:p>
                  </a:txBody>
                  <a:tcPr anchor="ctr"/>
                </a:tc>
                <a:extLst>
                  <a:ext uri="{0D108BD9-81ED-4DB2-BD59-A6C34878D82A}">
                    <a16:rowId xmlns:a16="http://schemas.microsoft.com/office/drawing/2014/main" val="10002"/>
                  </a:ext>
                </a:extLst>
              </a:tr>
              <a:tr h="1427915">
                <a:tc>
                  <a:txBody>
                    <a:bodyPr/>
                    <a:lstStyle>
                      <a:lvl1pPr marL="0" algn="l" defTabSz="914331" rtl="0" eaLnBrk="1" latinLnBrk="0" hangingPunct="1">
                        <a:defRPr sz="1800" kern="1200">
                          <a:solidFill>
                            <a:schemeClr val="dk1"/>
                          </a:solidFill>
                          <a:latin typeface="Calibri" panose="020F0502020204030204"/>
                        </a:defRPr>
                      </a:lvl1pPr>
                      <a:lvl2pPr marL="457166" algn="l" defTabSz="914331" rtl="0" eaLnBrk="1" latinLnBrk="0" hangingPunct="1">
                        <a:defRPr sz="1800" kern="1200">
                          <a:solidFill>
                            <a:schemeClr val="dk1"/>
                          </a:solidFill>
                          <a:latin typeface="Calibri" panose="020F0502020204030204"/>
                        </a:defRPr>
                      </a:lvl2pPr>
                      <a:lvl3pPr marL="914331" algn="l" defTabSz="914331" rtl="0" eaLnBrk="1" latinLnBrk="0" hangingPunct="1">
                        <a:defRPr sz="1800" kern="1200">
                          <a:solidFill>
                            <a:schemeClr val="dk1"/>
                          </a:solidFill>
                          <a:latin typeface="Calibri" panose="020F0502020204030204"/>
                        </a:defRPr>
                      </a:lvl3pPr>
                      <a:lvl4pPr marL="1371498" algn="l" defTabSz="914331" rtl="0" eaLnBrk="1" latinLnBrk="0" hangingPunct="1">
                        <a:defRPr sz="1800" kern="1200">
                          <a:solidFill>
                            <a:schemeClr val="dk1"/>
                          </a:solidFill>
                          <a:latin typeface="Calibri" panose="020F0502020204030204"/>
                        </a:defRPr>
                      </a:lvl4pPr>
                      <a:lvl5pPr marL="1828664" algn="l" defTabSz="914331" rtl="0" eaLnBrk="1" latinLnBrk="0" hangingPunct="1">
                        <a:defRPr sz="1800" kern="1200">
                          <a:solidFill>
                            <a:schemeClr val="dk1"/>
                          </a:solidFill>
                          <a:latin typeface="Calibri" panose="020F0502020204030204"/>
                        </a:defRPr>
                      </a:lvl5pPr>
                      <a:lvl6pPr marL="2285829" algn="l" defTabSz="914331" rtl="0" eaLnBrk="1" latinLnBrk="0" hangingPunct="1">
                        <a:defRPr sz="1800" kern="1200">
                          <a:solidFill>
                            <a:schemeClr val="dk1"/>
                          </a:solidFill>
                          <a:latin typeface="Calibri" panose="020F0502020204030204"/>
                        </a:defRPr>
                      </a:lvl6pPr>
                      <a:lvl7pPr marL="2742995" algn="l" defTabSz="914331" rtl="0" eaLnBrk="1" latinLnBrk="0" hangingPunct="1">
                        <a:defRPr sz="1800" kern="1200">
                          <a:solidFill>
                            <a:schemeClr val="dk1"/>
                          </a:solidFill>
                          <a:latin typeface="Calibri" panose="020F0502020204030204"/>
                        </a:defRPr>
                      </a:lvl7pPr>
                      <a:lvl8pPr marL="3200160" algn="l" defTabSz="914331" rtl="0" eaLnBrk="1" latinLnBrk="0" hangingPunct="1">
                        <a:defRPr sz="1800" kern="1200">
                          <a:solidFill>
                            <a:schemeClr val="dk1"/>
                          </a:solidFill>
                          <a:latin typeface="Calibri" panose="020F0502020204030204"/>
                        </a:defRPr>
                      </a:lvl8pPr>
                      <a:lvl9pPr marL="3657326" algn="l" defTabSz="914331" rtl="0" eaLnBrk="1" latinLnBrk="0" hangingPunct="1">
                        <a:defRPr sz="1800" kern="1200">
                          <a:solidFill>
                            <a:schemeClr val="dk1"/>
                          </a:solidFill>
                          <a:latin typeface="Calibri" panose="020F0502020204030204"/>
                        </a:defRPr>
                      </a:lvl9pPr>
                    </a:lstStyle>
                    <a:p>
                      <a:r>
                        <a:rPr lang="en-US" sz="1600" b="1" dirty="0"/>
                        <a:t>When is this required?</a:t>
                      </a:r>
                      <a:endParaRPr lang="en-US" sz="1600" b="1" dirty="0">
                        <a:latin typeface="+mj-lt"/>
                        <a:cs typeface="Arial" panose="020B0604020202020204" pitchFamily="34" charset="0"/>
                      </a:endParaRPr>
                    </a:p>
                  </a:txBody>
                  <a:tcPr anchor="ctr"/>
                </a:tc>
                <a:tc>
                  <a:txBody>
                    <a:bodyPr/>
                    <a:lstStyle>
                      <a:lvl1pPr marL="0" algn="l" defTabSz="914331" rtl="0" eaLnBrk="1" latinLnBrk="0" hangingPunct="1">
                        <a:defRPr sz="1800" kern="1200">
                          <a:solidFill>
                            <a:schemeClr val="dk1"/>
                          </a:solidFill>
                          <a:latin typeface="Calibri" panose="020F0502020204030204"/>
                        </a:defRPr>
                      </a:lvl1pPr>
                      <a:lvl2pPr marL="457166" algn="l" defTabSz="914331" rtl="0" eaLnBrk="1" latinLnBrk="0" hangingPunct="1">
                        <a:defRPr sz="1800" kern="1200">
                          <a:solidFill>
                            <a:schemeClr val="dk1"/>
                          </a:solidFill>
                          <a:latin typeface="Calibri" panose="020F0502020204030204"/>
                        </a:defRPr>
                      </a:lvl2pPr>
                      <a:lvl3pPr marL="914331" algn="l" defTabSz="914331" rtl="0" eaLnBrk="1" latinLnBrk="0" hangingPunct="1">
                        <a:defRPr sz="1800" kern="1200">
                          <a:solidFill>
                            <a:schemeClr val="dk1"/>
                          </a:solidFill>
                          <a:latin typeface="Calibri" panose="020F0502020204030204"/>
                        </a:defRPr>
                      </a:lvl3pPr>
                      <a:lvl4pPr marL="1371498" algn="l" defTabSz="914331" rtl="0" eaLnBrk="1" latinLnBrk="0" hangingPunct="1">
                        <a:defRPr sz="1800" kern="1200">
                          <a:solidFill>
                            <a:schemeClr val="dk1"/>
                          </a:solidFill>
                          <a:latin typeface="Calibri" panose="020F0502020204030204"/>
                        </a:defRPr>
                      </a:lvl4pPr>
                      <a:lvl5pPr marL="1828664" algn="l" defTabSz="914331" rtl="0" eaLnBrk="1" latinLnBrk="0" hangingPunct="1">
                        <a:defRPr sz="1800" kern="1200">
                          <a:solidFill>
                            <a:schemeClr val="dk1"/>
                          </a:solidFill>
                          <a:latin typeface="Calibri" panose="020F0502020204030204"/>
                        </a:defRPr>
                      </a:lvl5pPr>
                      <a:lvl6pPr marL="2285829" algn="l" defTabSz="914331" rtl="0" eaLnBrk="1" latinLnBrk="0" hangingPunct="1">
                        <a:defRPr sz="1800" kern="1200">
                          <a:solidFill>
                            <a:schemeClr val="dk1"/>
                          </a:solidFill>
                          <a:latin typeface="Calibri" panose="020F0502020204030204"/>
                        </a:defRPr>
                      </a:lvl6pPr>
                      <a:lvl7pPr marL="2742995" algn="l" defTabSz="914331" rtl="0" eaLnBrk="1" latinLnBrk="0" hangingPunct="1">
                        <a:defRPr sz="1800" kern="1200">
                          <a:solidFill>
                            <a:schemeClr val="dk1"/>
                          </a:solidFill>
                          <a:latin typeface="Calibri" panose="020F0502020204030204"/>
                        </a:defRPr>
                      </a:lvl7pPr>
                      <a:lvl8pPr marL="3200160" algn="l" defTabSz="914331" rtl="0" eaLnBrk="1" latinLnBrk="0" hangingPunct="1">
                        <a:defRPr sz="1800" kern="1200">
                          <a:solidFill>
                            <a:schemeClr val="dk1"/>
                          </a:solidFill>
                          <a:latin typeface="Calibri" panose="020F0502020204030204"/>
                        </a:defRPr>
                      </a:lvl8pPr>
                      <a:lvl9pPr marL="3657326" algn="l" defTabSz="914331" rtl="0" eaLnBrk="1" latinLnBrk="0" hangingPunct="1">
                        <a:defRPr sz="1800" kern="1200">
                          <a:solidFill>
                            <a:schemeClr val="dk1"/>
                          </a:solidFill>
                          <a:latin typeface="Calibri" panose="020F0502020204030204"/>
                        </a:defRPr>
                      </a:lvl9pPr>
                    </a:lstStyle>
                    <a:p>
                      <a:pPr marL="285750" indent="-285750" algn="l">
                        <a:buFont typeface="Wingdings" panose="05000000000000000000" pitchFamily="2" charset="2"/>
                        <a:buChar char="q"/>
                      </a:pPr>
                      <a:r>
                        <a:rPr lang="en-US" sz="1400" b="0" dirty="0"/>
                        <a:t>CSPs</a:t>
                      </a:r>
                      <a:r>
                        <a:rPr lang="en-US" sz="1400" b="0" baseline="0" dirty="0"/>
                        <a:t> prepared in a batch for more than 1 patient</a:t>
                      </a:r>
                    </a:p>
                    <a:p>
                      <a:pPr marL="800100" lvl="1" indent="-342900" algn="l">
                        <a:buFont typeface="Arial" panose="020B0604020202020204" pitchFamily="34" charset="0"/>
                        <a:buChar char="•"/>
                      </a:pPr>
                      <a:r>
                        <a:rPr lang="en-US" sz="1400" b="0" baseline="0" dirty="0"/>
                        <a:t>10 gram cefazolin vial used to make five 2 gram IV piggybacks</a:t>
                      </a:r>
                    </a:p>
                    <a:p>
                      <a:pPr marL="285750" indent="-285750" algn="l">
                        <a:buFont typeface="Wingdings" panose="05000000000000000000" pitchFamily="2" charset="2"/>
                        <a:buChar char="q"/>
                      </a:pPr>
                      <a:r>
                        <a:rPr lang="en-US" sz="1400" b="0" dirty="0"/>
                        <a:t>CSPs</a:t>
                      </a:r>
                      <a:r>
                        <a:rPr lang="en-US" sz="1400" b="0" baseline="0" dirty="0"/>
                        <a:t> prepared from nonsterile ingredients</a:t>
                      </a:r>
                    </a:p>
                    <a:p>
                      <a:pPr marL="742950" lvl="1" indent="-285750" algn="l">
                        <a:buFont typeface="Arial" panose="020B0604020202020204" pitchFamily="34" charset="0"/>
                        <a:buChar char="•"/>
                      </a:pPr>
                      <a:r>
                        <a:rPr lang="en-US" sz="1400" b="0" baseline="0" dirty="0"/>
                        <a:t>Compounding sterile normal saline from sodium chloride powder</a:t>
                      </a:r>
                      <a:endParaRPr lang="en-US" sz="1400" b="0" dirty="0">
                        <a:latin typeface="+mj-lt"/>
                        <a:cs typeface="Arial" panose="020B0604020202020204" pitchFamily="34" charset="0"/>
                      </a:endParaRPr>
                    </a:p>
                  </a:txBody>
                  <a:tcPr anchor="ctr"/>
                </a:tc>
                <a:extLst>
                  <a:ext uri="{0D108BD9-81ED-4DB2-BD59-A6C34878D82A}">
                    <a16:rowId xmlns:a16="http://schemas.microsoft.com/office/drawing/2014/main" val="10003"/>
                  </a:ext>
                </a:extLst>
              </a:tr>
              <a:tr h="726058">
                <a:tc>
                  <a:txBody>
                    <a:bodyPr/>
                    <a:lstStyle/>
                    <a:p>
                      <a:r>
                        <a:rPr lang="en-US" sz="1600" b="1" dirty="0"/>
                        <a:t>Other considerations?</a:t>
                      </a:r>
                      <a:endParaRPr lang="en-US" sz="1600" b="1" dirty="0">
                        <a:latin typeface="+mj-lt"/>
                        <a:cs typeface="Arial" panose="020B0604020202020204" pitchFamily="34" charset="0"/>
                      </a:endParaRPr>
                    </a:p>
                  </a:txBody>
                  <a:tcPr anchor="ctr"/>
                </a:tc>
                <a:tc>
                  <a:txBody>
                    <a:bodyPr/>
                    <a:lstStyle/>
                    <a:p>
                      <a:pPr marL="285784" lvl="0" indent="-285750" algn="l">
                        <a:buFont typeface="Wingdings" panose="05000000000000000000" pitchFamily="2" charset="2"/>
                        <a:buChar char="q"/>
                      </a:pPr>
                      <a:r>
                        <a:rPr lang="en-US" sz="1400" b="0" dirty="0"/>
                        <a:t>None</a:t>
                      </a:r>
                      <a:endParaRPr lang="en-US" sz="1400" b="0" dirty="0">
                        <a:latin typeface="+mj-lt"/>
                        <a:cs typeface="Arial" panose="020B0604020202020204" pitchFamily="34" charset="0"/>
                      </a:endParaRP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758843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ED55-F82E-78E0-7908-4240527C4804}"/>
              </a:ext>
            </a:extLst>
          </p:cNvPr>
          <p:cNvSpPr>
            <a:spLocks noGrp="1"/>
          </p:cNvSpPr>
          <p:nvPr>
            <p:ph type="title"/>
          </p:nvPr>
        </p:nvSpPr>
        <p:spPr/>
        <p:txBody>
          <a:bodyPr/>
          <a:lstStyle/>
          <a:p>
            <a:endParaRPr lang="en-US" dirty="0"/>
          </a:p>
        </p:txBody>
      </p:sp>
      <p:sp>
        <p:nvSpPr>
          <p:cNvPr id="4" name="Slide Number Placeholder 3">
            <a:extLst>
              <a:ext uri="{FF2B5EF4-FFF2-40B4-BE49-F238E27FC236}">
                <a16:creationId xmlns:a16="http://schemas.microsoft.com/office/drawing/2014/main" id="{2854C932-5484-46AA-BBEB-EDBA47280AA2}"/>
              </a:ext>
            </a:extLst>
          </p:cNvPr>
          <p:cNvSpPr>
            <a:spLocks noGrp="1"/>
          </p:cNvSpPr>
          <p:nvPr>
            <p:ph type="sldNum" sz="quarter" idx="4"/>
          </p:nvPr>
        </p:nvSpPr>
        <p:spPr/>
        <p:txBody>
          <a:bodyPr/>
          <a:lstStyle/>
          <a:p>
            <a:fld id="{002540B9-D82F-44A3-9899-A5422F2D74D5}" type="slidenum">
              <a:rPr lang="en-US" smtClean="0"/>
              <a:t>46</a:t>
            </a:fld>
            <a:endParaRPr lang="en-US"/>
          </a:p>
        </p:txBody>
      </p:sp>
      <p:sp>
        <p:nvSpPr>
          <p:cNvPr id="6" name="Content Placeholder 5">
            <a:extLst>
              <a:ext uri="{FF2B5EF4-FFF2-40B4-BE49-F238E27FC236}">
                <a16:creationId xmlns:a16="http://schemas.microsoft.com/office/drawing/2014/main" id="{DC0BBCF9-A26A-F790-11B5-D19979C7AEF2}"/>
              </a:ext>
            </a:extLst>
          </p:cNvPr>
          <p:cNvSpPr>
            <a:spLocks noGrp="1"/>
          </p:cNvSpPr>
          <p:nvPr>
            <p:ph idx="1"/>
          </p:nvPr>
        </p:nvSpPr>
        <p:spPr/>
        <p:txBody>
          <a:bodyPr/>
          <a:lstStyle/>
          <a:p>
            <a:endParaRPr lang="en-US"/>
          </a:p>
        </p:txBody>
      </p:sp>
      <p:grpSp>
        <p:nvGrpSpPr>
          <p:cNvPr id="5" name="Group 4">
            <a:extLst>
              <a:ext uri="{FF2B5EF4-FFF2-40B4-BE49-F238E27FC236}">
                <a16:creationId xmlns:a16="http://schemas.microsoft.com/office/drawing/2014/main" id="{5678B35E-EBCB-F8E2-D911-B4A814469FA5}"/>
              </a:ext>
            </a:extLst>
          </p:cNvPr>
          <p:cNvGrpSpPr/>
          <p:nvPr/>
        </p:nvGrpSpPr>
        <p:grpSpPr>
          <a:xfrm>
            <a:off x="97220" y="133350"/>
            <a:ext cx="6151179" cy="3124200"/>
            <a:chOff x="1" y="1676400"/>
            <a:chExt cx="9144000" cy="5116200"/>
          </a:xfrm>
        </p:grpSpPr>
        <p:pic>
          <p:nvPicPr>
            <p:cNvPr id="7" name="Picture 6">
              <a:extLst>
                <a:ext uri="{FF2B5EF4-FFF2-40B4-BE49-F238E27FC236}">
                  <a16:creationId xmlns:a16="http://schemas.microsoft.com/office/drawing/2014/main" id="{20AC2A17-9521-1343-70F5-8AF4B9CFEDC0}"/>
                </a:ext>
              </a:extLst>
            </p:cNvPr>
            <p:cNvPicPr>
              <a:picLocks noChangeAspect="1"/>
            </p:cNvPicPr>
            <p:nvPr/>
          </p:nvPicPr>
          <p:blipFill rotWithShape="1">
            <a:blip r:embed="rId2">
              <a:grayscl/>
            </a:blip>
            <a:srcRect l="875" t="5616" r="2001"/>
            <a:stretch/>
          </p:blipFill>
          <p:spPr>
            <a:xfrm>
              <a:off x="1" y="1676400"/>
              <a:ext cx="9067800" cy="2438400"/>
            </a:xfrm>
            <a:prstGeom prst="rect">
              <a:avLst/>
            </a:prstGeom>
          </p:spPr>
        </p:pic>
        <p:pic>
          <p:nvPicPr>
            <p:cNvPr id="8" name="Picture 7">
              <a:extLst>
                <a:ext uri="{FF2B5EF4-FFF2-40B4-BE49-F238E27FC236}">
                  <a16:creationId xmlns:a16="http://schemas.microsoft.com/office/drawing/2014/main" id="{A34D9835-224A-C415-A8ED-C8A9DAA59E69}"/>
                </a:ext>
              </a:extLst>
            </p:cNvPr>
            <p:cNvPicPr>
              <a:picLocks noChangeAspect="1"/>
            </p:cNvPicPr>
            <p:nvPr/>
          </p:nvPicPr>
          <p:blipFill rotWithShape="1">
            <a:blip r:embed="rId3">
              <a:grayscl/>
            </a:blip>
            <a:srcRect l="574" r="3321"/>
            <a:stretch/>
          </p:blipFill>
          <p:spPr>
            <a:xfrm>
              <a:off x="1" y="3962400"/>
              <a:ext cx="9144000" cy="2830200"/>
            </a:xfrm>
            <a:prstGeom prst="rect">
              <a:avLst/>
            </a:prstGeom>
          </p:spPr>
        </p:pic>
      </p:grpSp>
      <p:grpSp>
        <p:nvGrpSpPr>
          <p:cNvPr id="9" name="Group 8">
            <a:extLst>
              <a:ext uri="{FF2B5EF4-FFF2-40B4-BE49-F238E27FC236}">
                <a16:creationId xmlns:a16="http://schemas.microsoft.com/office/drawing/2014/main" id="{62E9A6E7-A7EE-F1B4-8554-D014EBB4AFC5}"/>
              </a:ext>
            </a:extLst>
          </p:cNvPr>
          <p:cNvGrpSpPr/>
          <p:nvPr/>
        </p:nvGrpSpPr>
        <p:grpSpPr>
          <a:xfrm>
            <a:off x="3124201" y="2027698"/>
            <a:ext cx="5997442" cy="3054420"/>
            <a:chOff x="0" y="1600200"/>
            <a:chExt cx="9144000" cy="5251663"/>
          </a:xfrm>
        </p:grpSpPr>
        <p:pic>
          <p:nvPicPr>
            <p:cNvPr id="10" name="Picture 9">
              <a:extLst>
                <a:ext uri="{FF2B5EF4-FFF2-40B4-BE49-F238E27FC236}">
                  <a16:creationId xmlns:a16="http://schemas.microsoft.com/office/drawing/2014/main" id="{0FFBFB7F-0D02-DA2A-1B97-B7491C3197AB}"/>
                </a:ext>
              </a:extLst>
            </p:cNvPr>
            <p:cNvPicPr>
              <a:picLocks noChangeAspect="1"/>
            </p:cNvPicPr>
            <p:nvPr/>
          </p:nvPicPr>
          <p:blipFill>
            <a:blip r:embed="rId4"/>
            <a:stretch>
              <a:fillRect/>
            </a:stretch>
          </p:blipFill>
          <p:spPr>
            <a:xfrm>
              <a:off x="0" y="1600200"/>
              <a:ext cx="9144000" cy="2362200"/>
            </a:xfrm>
            <a:prstGeom prst="rect">
              <a:avLst/>
            </a:prstGeom>
          </p:spPr>
        </p:pic>
        <p:pic>
          <p:nvPicPr>
            <p:cNvPr id="11" name="Picture 10">
              <a:extLst>
                <a:ext uri="{FF2B5EF4-FFF2-40B4-BE49-F238E27FC236}">
                  <a16:creationId xmlns:a16="http://schemas.microsoft.com/office/drawing/2014/main" id="{84F1566D-E0B4-1BC6-40B9-4C89E35CDB50}"/>
                </a:ext>
              </a:extLst>
            </p:cNvPr>
            <p:cNvPicPr>
              <a:picLocks noChangeAspect="1"/>
            </p:cNvPicPr>
            <p:nvPr/>
          </p:nvPicPr>
          <p:blipFill>
            <a:blip r:embed="rId5"/>
            <a:stretch>
              <a:fillRect/>
            </a:stretch>
          </p:blipFill>
          <p:spPr>
            <a:xfrm>
              <a:off x="0" y="3991417"/>
              <a:ext cx="9143999" cy="2860446"/>
            </a:xfrm>
            <a:prstGeom prst="rect">
              <a:avLst/>
            </a:prstGeom>
          </p:spPr>
        </p:pic>
      </p:grpSp>
    </p:spTree>
    <p:extLst>
      <p:ext uri="{BB962C8B-B14F-4D97-AF65-F5344CB8AC3E}">
        <p14:creationId xmlns:p14="http://schemas.microsoft.com/office/powerpoint/2010/main" val="2418208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520E7-36BC-BFDC-98CE-0F78174C7E24}"/>
              </a:ext>
            </a:extLst>
          </p:cNvPr>
          <p:cNvSpPr>
            <a:spLocks noGrp="1"/>
          </p:cNvSpPr>
          <p:nvPr>
            <p:ph type="title"/>
          </p:nvPr>
        </p:nvSpPr>
        <p:spPr/>
        <p:txBody>
          <a:bodyPr/>
          <a:lstStyle/>
          <a:p>
            <a:r>
              <a:rPr lang="en-US" dirty="0"/>
              <a:t>Compounding Record Revisions</a:t>
            </a:r>
          </a:p>
        </p:txBody>
      </p:sp>
      <p:sp>
        <p:nvSpPr>
          <p:cNvPr id="3" name="Content Placeholder 2">
            <a:extLst>
              <a:ext uri="{FF2B5EF4-FFF2-40B4-BE49-F238E27FC236}">
                <a16:creationId xmlns:a16="http://schemas.microsoft.com/office/drawing/2014/main" id="{74F813A3-65A5-1766-4F1C-96F18A3BE4C7}"/>
              </a:ext>
            </a:extLst>
          </p:cNvPr>
          <p:cNvSpPr>
            <a:spLocks noGrp="1"/>
          </p:cNvSpPr>
          <p:nvPr>
            <p:ph idx="1"/>
          </p:nvPr>
        </p:nvSpPr>
        <p:spPr/>
        <p:txBody>
          <a:bodyPr/>
          <a:lstStyle/>
          <a:p>
            <a:pPr marL="514350" indent="-457200">
              <a:buClr>
                <a:schemeClr val="accent1"/>
              </a:buClr>
              <a:defRPr/>
            </a:pPr>
            <a:r>
              <a:rPr lang="en-US" sz="2400" b="1" dirty="0">
                <a:solidFill>
                  <a:schemeClr val="tx2"/>
                </a:solidFill>
              </a:rPr>
              <a:t>Compounding Record (CR)</a:t>
            </a:r>
            <a:endParaRPr lang="en-US" sz="2400" dirty="0">
              <a:solidFill>
                <a:schemeClr val="tx2"/>
              </a:solidFill>
            </a:endParaRPr>
          </a:p>
          <a:p>
            <a:pPr lvl="1">
              <a:buClr>
                <a:schemeClr val="accent2"/>
              </a:buClr>
              <a:defRPr/>
            </a:pPr>
            <a:r>
              <a:rPr lang="en-US" sz="2200" u="sng" dirty="0">
                <a:solidFill>
                  <a:schemeClr val="tx2"/>
                </a:solidFill>
              </a:rPr>
              <a:t>Definition:</a:t>
            </a:r>
            <a:r>
              <a:rPr lang="en-US" sz="2200" dirty="0">
                <a:solidFill>
                  <a:schemeClr val="tx2"/>
                </a:solidFill>
              </a:rPr>
              <a:t> documents the compounding process of each CSP</a:t>
            </a:r>
          </a:p>
          <a:p>
            <a:pPr lvl="2">
              <a:buClr>
                <a:schemeClr val="accent2"/>
              </a:buClr>
              <a:buFont typeface="Arial" panose="020B0604020202020204" pitchFamily="34" charset="0"/>
              <a:buChar char="•"/>
              <a:defRPr/>
            </a:pPr>
            <a:r>
              <a:rPr lang="en-US" sz="2000" dirty="0">
                <a:solidFill>
                  <a:schemeClr val="tx2"/>
                </a:solidFill>
              </a:rPr>
              <a:t>Revision:</a:t>
            </a:r>
          </a:p>
          <a:p>
            <a:pPr lvl="3">
              <a:buClr>
                <a:schemeClr val="accent2"/>
              </a:buClr>
              <a:buFont typeface="Arial" panose="020B0604020202020204" pitchFamily="34" charset="0"/>
              <a:buChar char="•"/>
              <a:defRPr/>
            </a:pPr>
            <a:r>
              <a:rPr lang="en-US" sz="1800" dirty="0">
                <a:solidFill>
                  <a:schemeClr val="tx2"/>
                </a:solidFill>
              </a:rPr>
              <a:t>A MFR can serve as the basis for preparing a CR</a:t>
            </a:r>
          </a:p>
          <a:p>
            <a:pPr lvl="3">
              <a:buClr>
                <a:schemeClr val="accent2"/>
              </a:buClr>
              <a:buFont typeface="Arial" panose="020B0604020202020204" pitchFamily="34" charset="0"/>
              <a:buChar char="•"/>
              <a:defRPr/>
            </a:pPr>
            <a:r>
              <a:rPr lang="en-US" sz="1800" dirty="0">
                <a:solidFill>
                  <a:schemeClr val="tx2"/>
                </a:solidFill>
              </a:rPr>
              <a:t>A prescription or medication order or label may serve as the record </a:t>
            </a:r>
          </a:p>
          <a:p>
            <a:endParaRPr lang="en-US" dirty="0"/>
          </a:p>
        </p:txBody>
      </p:sp>
      <p:sp>
        <p:nvSpPr>
          <p:cNvPr id="4" name="Slide Number Placeholder 3">
            <a:extLst>
              <a:ext uri="{FF2B5EF4-FFF2-40B4-BE49-F238E27FC236}">
                <a16:creationId xmlns:a16="http://schemas.microsoft.com/office/drawing/2014/main" id="{A2E361F6-07D4-75B4-60EA-769EA9B71359}"/>
              </a:ext>
            </a:extLst>
          </p:cNvPr>
          <p:cNvSpPr>
            <a:spLocks noGrp="1"/>
          </p:cNvSpPr>
          <p:nvPr>
            <p:ph type="sldNum" sz="quarter" idx="4"/>
          </p:nvPr>
        </p:nvSpPr>
        <p:spPr/>
        <p:txBody>
          <a:bodyPr/>
          <a:lstStyle/>
          <a:p>
            <a:fld id="{002540B9-D82F-44A3-9899-A5422F2D74D5}" type="slidenum">
              <a:rPr lang="en-US" smtClean="0"/>
              <a:t>47</a:t>
            </a:fld>
            <a:endParaRPr lang="en-US"/>
          </a:p>
        </p:txBody>
      </p:sp>
    </p:spTree>
    <p:extLst>
      <p:ext uri="{BB962C8B-B14F-4D97-AF65-F5344CB8AC3E}">
        <p14:creationId xmlns:p14="http://schemas.microsoft.com/office/powerpoint/2010/main" val="9471619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5DE22-983B-DE07-97F9-856221181B9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576A43-942E-6A2E-22C2-6003590511B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B87190A-666B-BF5A-5F8D-1BBDFEFA2141}"/>
              </a:ext>
            </a:extLst>
          </p:cNvPr>
          <p:cNvSpPr>
            <a:spLocks noGrp="1"/>
          </p:cNvSpPr>
          <p:nvPr>
            <p:ph type="sldNum" sz="quarter" idx="4"/>
          </p:nvPr>
        </p:nvSpPr>
        <p:spPr/>
        <p:txBody>
          <a:bodyPr/>
          <a:lstStyle/>
          <a:p>
            <a:fld id="{002540B9-D82F-44A3-9899-A5422F2D74D5}" type="slidenum">
              <a:rPr lang="en-US" smtClean="0"/>
              <a:t>48</a:t>
            </a:fld>
            <a:endParaRPr lang="en-US"/>
          </a:p>
        </p:txBody>
      </p:sp>
      <p:grpSp>
        <p:nvGrpSpPr>
          <p:cNvPr id="5" name="Group 4">
            <a:extLst>
              <a:ext uri="{FF2B5EF4-FFF2-40B4-BE49-F238E27FC236}">
                <a16:creationId xmlns:a16="http://schemas.microsoft.com/office/drawing/2014/main" id="{4DF8BE64-8BFC-3377-666B-188C370B31A5}"/>
              </a:ext>
            </a:extLst>
          </p:cNvPr>
          <p:cNvGrpSpPr/>
          <p:nvPr/>
        </p:nvGrpSpPr>
        <p:grpSpPr>
          <a:xfrm>
            <a:off x="68317" y="122183"/>
            <a:ext cx="6629400" cy="2990850"/>
            <a:chOff x="152400" y="1828800"/>
            <a:chExt cx="8458200" cy="5029200"/>
          </a:xfrm>
        </p:grpSpPr>
        <p:pic>
          <p:nvPicPr>
            <p:cNvPr id="6" name="Picture 5">
              <a:extLst>
                <a:ext uri="{FF2B5EF4-FFF2-40B4-BE49-F238E27FC236}">
                  <a16:creationId xmlns:a16="http://schemas.microsoft.com/office/drawing/2014/main" id="{C88E5A15-3F74-EF3B-14BD-FA5F06EFC526}"/>
                </a:ext>
              </a:extLst>
            </p:cNvPr>
            <p:cNvPicPr>
              <a:picLocks noChangeAspect="1"/>
            </p:cNvPicPr>
            <p:nvPr/>
          </p:nvPicPr>
          <p:blipFill rotWithShape="1">
            <a:blip r:embed="rId2"/>
            <a:srcRect l="837" t="7638" r="1260"/>
            <a:stretch/>
          </p:blipFill>
          <p:spPr>
            <a:xfrm>
              <a:off x="152400" y="1828800"/>
              <a:ext cx="8458200" cy="1842867"/>
            </a:xfrm>
            <a:prstGeom prst="rect">
              <a:avLst/>
            </a:prstGeom>
          </p:spPr>
        </p:pic>
        <p:pic>
          <p:nvPicPr>
            <p:cNvPr id="7" name="Picture 6">
              <a:extLst>
                <a:ext uri="{FF2B5EF4-FFF2-40B4-BE49-F238E27FC236}">
                  <a16:creationId xmlns:a16="http://schemas.microsoft.com/office/drawing/2014/main" id="{54C3D872-7669-3D0A-0DA4-36DD39A57EDB}"/>
                </a:ext>
              </a:extLst>
            </p:cNvPr>
            <p:cNvPicPr>
              <a:picLocks noChangeAspect="1"/>
            </p:cNvPicPr>
            <p:nvPr/>
          </p:nvPicPr>
          <p:blipFill rotWithShape="1">
            <a:blip r:embed="rId3"/>
            <a:srcRect l="1693"/>
            <a:stretch/>
          </p:blipFill>
          <p:spPr>
            <a:xfrm>
              <a:off x="228600" y="3580612"/>
              <a:ext cx="8379521" cy="3277388"/>
            </a:xfrm>
            <a:prstGeom prst="rect">
              <a:avLst/>
            </a:prstGeom>
          </p:spPr>
        </p:pic>
      </p:grpSp>
      <p:pic>
        <p:nvPicPr>
          <p:cNvPr id="8" name="Picture 7">
            <a:extLst>
              <a:ext uri="{FF2B5EF4-FFF2-40B4-BE49-F238E27FC236}">
                <a16:creationId xmlns:a16="http://schemas.microsoft.com/office/drawing/2014/main" id="{484EDF06-46FA-1EC5-6306-953C7C7C09DA}"/>
              </a:ext>
            </a:extLst>
          </p:cNvPr>
          <p:cNvPicPr>
            <a:picLocks noChangeAspect="1"/>
          </p:cNvPicPr>
          <p:nvPr/>
        </p:nvPicPr>
        <p:blipFill>
          <a:blip r:embed="rId4"/>
          <a:stretch>
            <a:fillRect/>
          </a:stretch>
        </p:blipFill>
        <p:spPr>
          <a:xfrm>
            <a:off x="3048000" y="1638300"/>
            <a:ext cx="6096000" cy="3505200"/>
          </a:xfrm>
          <a:prstGeom prst="rect">
            <a:avLst/>
          </a:prstGeom>
        </p:spPr>
      </p:pic>
    </p:spTree>
    <p:extLst>
      <p:ext uri="{BB962C8B-B14F-4D97-AF65-F5344CB8AC3E}">
        <p14:creationId xmlns:p14="http://schemas.microsoft.com/office/powerpoint/2010/main" val="17691455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CB38F-9CC2-CAF8-50DA-CE8AD9E89DCD}"/>
              </a:ext>
            </a:extLst>
          </p:cNvPr>
          <p:cNvSpPr>
            <a:spLocks noGrp="1"/>
          </p:cNvSpPr>
          <p:nvPr>
            <p:ph type="ctrTitle"/>
          </p:nvPr>
        </p:nvSpPr>
        <p:spPr/>
        <p:txBody>
          <a:bodyPr/>
          <a:lstStyle/>
          <a:p>
            <a:r>
              <a:rPr lang="en-US" dirty="0"/>
              <a:t>The Joint Commission Standards</a:t>
            </a:r>
          </a:p>
        </p:txBody>
      </p:sp>
      <p:sp>
        <p:nvSpPr>
          <p:cNvPr id="3" name="Subtitle 2">
            <a:extLst>
              <a:ext uri="{FF2B5EF4-FFF2-40B4-BE49-F238E27FC236}">
                <a16:creationId xmlns:a16="http://schemas.microsoft.com/office/drawing/2014/main" id="{165C042D-8656-1796-35FD-51838CB999B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807805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9B947-A219-D5BC-8F0E-361187FB9BCB}"/>
              </a:ext>
            </a:extLst>
          </p:cNvPr>
          <p:cNvSpPr>
            <a:spLocks noGrp="1"/>
          </p:cNvSpPr>
          <p:nvPr>
            <p:ph type="title"/>
          </p:nvPr>
        </p:nvSpPr>
        <p:spPr/>
        <p:txBody>
          <a:bodyPr/>
          <a:lstStyle/>
          <a:p>
            <a:r>
              <a:rPr lang="en-US" dirty="0"/>
              <a:t>The Joint Commission Revisions</a:t>
            </a:r>
          </a:p>
        </p:txBody>
      </p:sp>
      <p:sp>
        <p:nvSpPr>
          <p:cNvPr id="4" name="Slide Number Placeholder 3">
            <a:extLst>
              <a:ext uri="{FF2B5EF4-FFF2-40B4-BE49-F238E27FC236}">
                <a16:creationId xmlns:a16="http://schemas.microsoft.com/office/drawing/2014/main" id="{D55B7710-0E1A-6483-7F87-DF924B6165DB}"/>
              </a:ext>
            </a:extLst>
          </p:cNvPr>
          <p:cNvSpPr>
            <a:spLocks noGrp="1"/>
          </p:cNvSpPr>
          <p:nvPr>
            <p:ph type="sldNum" sz="quarter" idx="4"/>
          </p:nvPr>
        </p:nvSpPr>
        <p:spPr/>
        <p:txBody>
          <a:bodyPr/>
          <a:lstStyle/>
          <a:p>
            <a:fld id="{002540B9-D82F-44A3-9899-A5422F2D74D5}" type="slidenum">
              <a:rPr lang="en-US" smtClean="0"/>
              <a:t>50</a:t>
            </a:fld>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3D8E22EE-9DC4-1BDA-90BA-D4F437A6974E}"/>
              </a:ext>
            </a:extLst>
          </p:cNvPr>
          <p:cNvPicPr>
            <a:picLocks noChangeAspect="1"/>
          </p:cNvPicPr>
          <p:nvPr/>
        </p:nvPicPr>
        <p:blipFill>
          <a:blip r:embed="rId2"/>
          <a:stretch>
            <a:fillRect/>
          </a:stretch>
        </p:blipFill>
        <p:spPr>
          <a:xfrm>
            <a:off x="457200" y="1123950"/>
            <a:ext cx="4474139" cy="937975"/>
          </a:xfrm>
          <a:prstGeom prst="rect">
            <a:avLst/>
          </a:prstGeom>
        </p:spPr>
      </p:pic>
      <p:pic>
        <p:nvPicPr>
          <p:cNvPr id="6" name="Picture 5" descr="Graphical user interface, text, application, email&#10;&#10;Description automatically generated">
            <a:extLst>
              <a:ext uri="{FF2B5EF4-FFF2-40B4-BE49-F238E27FC236}">
                <a16:creationId xmlns:a16="http://schemas.microsoft.com/office/drawing/2014/main" id="{BAB31378-1762-26E8-6F09-D8949C0CB0B4}"/>
              </a:ext>
            </a:extLst>
          </p:cNvPr>
          <p:cNvPicPr>
            <a:picLocks noChangeAspect="1"/>
          </p:cNvPicPr>
          <p:nvPr/>
        </p:nvPicPr>
        <p:blipFill>
          <a:blip r:embed="rId3"/>
          <a:stretch>
            <a:fillRect/>
          </a:stretch>
        </p:blipFill>
        <p:spPr>
          <a:xfrm>
            <a:off x="533400" y="2165715"/>
            <a:ext cx="7972425" cy="2133600"/>
          </a:xfrm>
          <a:prstGeom prst="rect">
            <a:avLst/>
          </a:prstGeom>
        </p:spPr>
      </p:pic>
      <p:sp>
        <p:nvSpPr>
          <p:cNvPr id="7" name="Left Arrow 11">
            <a:extLst>
              <a:ext uri="{FF2B5EF4-FFF2-40B4-BE49-F238E27FC236}">
                <a16:creationId xmlns:a16="http://schemas.microsoft.com/office/drawing/2014/main" id="{4737EC69-7A1D-56A6-3EAB-837FF05F0428}"/>
              </a:ext>
            </a:extLst>
          </p:cNvPr>
          <p:cNvSpPr/>
          <p:nvPr/>
        </p:nvSpPr>
        <p:spPr>
          <a:xfrm>
            <a:off x="8196755" y="2362977"/>
            <a:ext cx="827690" cy="436528"/>
          </a:xfrm>
          <a:prstGeom prst="leftArrow">
            <a:avLst/>
          </a:prstGeom>
          <a:solidFill>
            <a:srgbClr val="FFCC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rgbClr val="C00000"/>
                </a:solidFill>
              </a:rPr>
              <a:t>Indicates a risk area</a:t>
            </a:r>
          </a:p>
        </p:txBody>
      </p:sp>
      <p:sp>
        <p:nvSpPr>
          <p:cNvPr id="8" name="Content Placeholder 1">
            <a:extLst>
              <a:ext uri="{FF2B5EF4-FFF2-40B4-BE49-F238E27FC236}">
                <a16:creationId xmlns:a16="http://schemas.microsoft.com/office/drawing/2014/main" id="{A91E7BF7-E31E-A8EA-8A37-0C5FDEB07672}"/>
              </a:ext>
            </a:extLst>
          </p:cNvPr>
          <p:cNvSpPr>
            <a:spLocks noGrp="1"/>
          </p:cNvSpPr>
          <p:nvPr>
            <p:ph idx="1"/>
          </p:nvPr>
        </p:nvSpPr>
        <p:spPr>
          <a:xfrm>
            <a:off x="1676400" y="4299315"/>
            <a:ext cx="5916462" cy="463500"/>
          </a:xfrm>
        </p:spPr>
        <p:txBody>
          <a:bodyPr>
            <a:normAutofit/>
          </a:bodyPr>
          <a:lstStyle/>
          <a:p>
            <a:pPr marL="0" indent="0" algn="ctr">
              <a:buNone/>
            </a:pPr>
            <a:r>
              <a:rPr lang="en-US" sz="1400" dirty="0">
                <a:solidFill>
                  <a:schemeClr val="tx1"/>
                </a:solidFill>
              </a:rPr>
              <a:t>**Enforceable by The Joint Commission since </a:t>
            </a:r>
            <a:r>
              <a:rPr lang="en-US" sz="1400" b="1" u="sng" dirty="0">
                <a:solidFill>
                  <a:schemeClr val="tx1"/>
                </a:solidFill>
              </a:rPr>
              <a:t>1 Jan 2024</a:t>
            </a:r>
            <a:r>
              <a:rPr lang="en-US" sz="1400" dirty="0">
                <a:solidFill>
                  <a:schemeClr val="tx1"/>
                </a:solidFill>
              </a:rPr>
              <a:t>**</a:t>
            </a:r>
            <a:endParaRPr lang="en-US" sz="1400" b="1" u="sng" dirty="0">
              <a:solidFill>
                <a:schemeClr val="tx1"/>
              </a:solidFill>
            </a:endParaRPr>
          </a:p>
          <a:p>
            <a:endParaRPr lang="en-US" dirty="0"/>
          </a:p>
        </p:txBody>
      </p:sp>
    </p:spTree>
    <p:extLst>
      <p:ext uri="{BB962C8B-B14F-4D97-AF65-F5344CB8AC3E}">
        <p14:creationId xmlns:p14="http://schemas.microsoft.com/office/powerpoint/2010/main" val="2672121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9B947-A219-D5BC-8F0E-361187FB9BCB}"/>
              </a:ext>
            </a:extLst>
          </p:cNvPr>
          <p:cNvSpPr>
            <a:spLocks noGrp="1"/>
          </p:cNvSpPr>
          <p:nvPr>
            <p:ph type="title"/>
          </p:nvPr>
        </p:nvSpPr>
        <p:spPr/>
        <p:txBody>
          <a:bodyPr/>
          <a:lstStyle/>
          <a:p>
            <a:r>
              <a:rPr lang="en-US" dirty="0"/>
              <a:t>The Joint Commission Revisions</a:t>
            </a:r>
          </a:p>
        </p:txBody>
      </p:sp>
      <p:sp>
        <p:nvSpPr>
          <p:cNvPr id="4" name="Slide Number Placeholder 3">
            <a:extLst>
              <a:ext uri="{FF2B5EF4-FFF2-40B4-BE49-F238E27FC236}">
                <a16:creationId xmlns:a16="http://schemas.microsoft.com/office/drawing/2014/main" id="{D55B7710-0E1A-6483-7F87-DF924B6165DB}"/>
              </a:ext>
            </a:extLst>
          </p:cNvPr>
          <p:cNvSpPr>
            <a:spLocks noGrp="1"/>
          </p:cNvSpPr>
          <p:nvPr>
            <p:ph type="sldNum" sz="quarter" idx="4"/>
          </p:nvPr>
        </p:nvSpPr>
        <p:spPr/>
        <p:txBody>
          <a:bodyPr/>
          <a:lstStyle/>
          <a:p>
            <a:fld id="{002540B9-D82F-44A3-9899-A5422F2D74D5}" type="slidenum">
              <a:rPr lang="en-US" smtClean="0"/>
              <a:t>51</a:t>
            </a:fld>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3D8E22EE-9DC4-1BDA-90BA-D4F437A6974E}"/>
              </a:ext>
            </a:extLst>
          </p:cNvPr>
          <p:cNvPicPr>
            <a:picLocks noChangeAspect="1"/>
          </p:cNvPicPr>
          <p:nvPr/>
        </p:nvPicPr>
        <p:blipFill>
          <a:blip r:embed="rId2"/>
          <a:stretch>
            <a:fillRect/>
          </a:stretch>
        </p:blipFill>
        <p:spPr>
          <a:xfrm>
            <a:off x="457200" y="1123950"/>
            <a:ext cx="4474139" cy="937975"/>
          </a:xfrm>
          <a:prstGeom prst="rect">
            <a:avLst/>
          </a:prstGeom>
        </p:spPr>
      </p:pic>
      <p:pic>
        <p:nvPicPr>
          <p:cNvPr id="3" name="Picture 2">
            <a:extLst>
              <a:ext uri="{FF2B5EF4-FFF2-40B4-BE49-F238E27FC236}">
                <a16:creationId xmlns:a16="http://schemas.microsoft.com/office/drawing/2014/main" id="{4039F1ED-137F-850D-01F3-6B9E90CAA28B}"/>
              </a:ext>
            </a:extLst>
          </p:cNvPr>
          <p:cNvPicPr>
            <a:picLocks noChangeAspect="1"/>
          </p:cNvPicPr>
          <p:nvPr/>
        </p:nvPicPr>
        <p:blipFill>
          <a:blip r:embed="rId3"/>
          <a:stretch>
            <a:fillRect/>
          </a:stretch>
        </p:blipFill>
        <p:spPr>
          <a:xfrm>
            <a:off x="1020817" y="2061925"/>
            <a:ext cx="7102366" cy="861938"/>
          </a:xfrm>
          <a:prstGeom prst="rect">
            <a:avLst/>
          </a:prstGeom>
        </p:spPr>
      </p:pic>
      <p:pic>
        <p:nvPicPr>
          <p:cNvPr id="9" name="Picture 8" descr="Graphical user interface, text, application&#10;&#10;Description automatically generated">
            <a:extLst>
              <a:ext uri="{FF2B5EF4-FFF2-40B4-BE49-F238E27FC236}">
                <a16:creationId xmlns:a16="http://schemas.microsoft.com/office/drawing/2014/main" id="{3EB7BA4A-A357-B9D4-057D-6F83218CA093}"/>
              </a:ext>
            </a:extLst>
          </p:cNvPr>
          <p:cNvPicPr>
            <a:picLocks noChangeAspect="1"/>
          </p:cNvPicPr>
          <p:nvPr/>
        </p:nvPicPr>
        <p:blipFill>
          <a:blip r:embed="rId4"/>
          <a:stretch>
            <a:fillRect/>
          </a:stretch>
        </p:blipFill>
        <p:spPr>
          <a:xfrm>
            <a:off x="1020817" y="2944227"/>
            <a:ext cx="7026166" cy="1293843"/>
          </a:xfrm>
          <a:prstGeom prst="rect">
            <a:avLst/>
          </a:prstGeom>
        </p:spPr>
      </p:pic>
      <p:sp>
        <p:nvSpPr>
          <p:cNvPr id="8" name="Content Placeholder 1">
            <a:extLst>
              <a:ext uri="{FF2B5EF4-FFF2-40B4-BE49-F238E27FC236}">
                <a16:creationId xmlns:a16="http://schemas.microsoft.com/office/drawing/2014/main" id="{A91E7BF7-E31E-A8EA-8A37-0C5FDEB07672}"/>
              </a:ext>
            </a:extLst>
          </p:cNvPr>
          <p:cNvSpPr>
            <a:spLocks noGrp="1"/>
          </p:cNvSpPr>
          <p:nvPr>
            <p:ph idx="1"/>
          </p:nvPr>
        </p:nvSpPr>
        <p:spPr>
          <a:xfrm>
            <a:off x="1676400" y="4299315"/>
            <a:ext cx="5916462" cy="463500"/>
          </a:xfrm>
        </p:spPr>
        <p:txBody>
          <a:bodyPr>
            <a:normAutofit/>
          </a:bodyPr>
          <a:lstStyle/>
          <a:p>
            <a:pPr marL="0" indent="0" algn="ctr">
              <a:buNone/>
            </a:pPr>
            <a:r>
              <a:rPr lang="en-US" sz="1400" dirty="0">
                <a:solidFill>
                  <a:schemeClr val="tx1"/>
                </a:solidFill>
              </a:rPr>
              <a:t>**Enforceable by The Joint Commission since </a:t>
            </a:r>
            <a:r>
              <a:rPr lang="en-US" sz="1400" b="1" u="sng" dirty="0">
                <a:solidFill>
                  <a:schemeClr val="tx1"/>
                </a:solidFill>
              </a:rPr>
              <a:t>1 Jan 2024</a:t>
            </a:r>
            <a:r>
              <a:rPr lang="en-US" sz="1400" dirty="0">
                <a:solidFill>
                  <a:schemeClr val="tx1"/>
                </a:solidFill>
              </a:rPr>
              <a:t>**</a:t>
            </a:r>
            <a:endParaRPr lang="en-US" sz="1400" b="1" u="sng" dirty="0">
              <a:solidFill>
                <a:schemeClr val="tx1"/>
              </a:solidFill>
            </a:endParaRPr>
          </a:p>
          <a:p>
            <a:endParaRPr lang="en-US" dirty="0"/>
          </a:p>
        </p:txBody>
      </p:sp>
      <p:sp>
        <p:nvSpPr>
          <p:cNvPr id="10" name="Left Arrow 11">
            <a:extLst>
              <a:ext uri="{FF2B5EF4-FFF2-40B4-BE49-F238E27FC236}">
                <a16:creationId xmlns:a16="http://schemas.microsoft.com/office/drawing/2014/main" id="{1C8E4BC0-BB5E-3439-7559-465D4209E51D}"/>
              </a:ext>
            </a:extLst>
          </p:cNvPr>
          <p:cNvSpPr/>
          <p:nvPr/>
        </p:nvSpPr>
        <p:spPr>
          <a:xfrm>
            <a:off x="8039100" y="2990540"/>
            <a:ext cx="953729" cy="600608"/>
          </a:xfrm>
          <a:prstGeom prst="leftArrow">
            <a:avLst/>
          </a:prstGeom>
          <a:solidFill>
            <a:srgbClr val="FFCC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C00000"/>
                </a:solidFill>
              </a:rPr>
              <a:t>Indicates documentation is required</a:t>
            </a:r>
          </a:p>
        </p:txBody>
      </p:sp>
    </p:spTree>
    <p:extLst>
      <p:ext uri="{BB962C8B-B14F-4D97-AF65-F5344CB8AC3E}">
        <p14:creationId xmlns:p14="http://schemas.microsoft.com/office/powerpoint/2010/main" val="19209864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9B947-A219-D5BC-8F0E-361187FB9BCB}"/>
              </a:ext>
            </a:extLst>
          </p:cNvPr>
          <p:cNvSpPr>
            <a:spLocks noGrp="1"/>
          </p:cNvSpPr>
          <p:nvPr>
            <p:ph type="title"/>
          </p:nvPr>
        </p:nvSpPr>
        <p:spPr/>
        <p:txBody>
          <a:bodyPr/>
          <a:lstStyle/>
          <a:p>
            <a:r>
              <a:rPr lang="en-US" dirty="0"/>
              <a:t>The Joint Commission Revisions</a:t>
            </a:r>
          </a:p>
        </p:txBody>
      </p:sp>
      <p:sp>
        <p:nvSpPr>
          <p:cNvPr id="4" name="Slide Number Placeholder 3">
            <a:extLst>
              <a:ext uri="{FF2B5EF4-FFF2-40B4-BE49-F238E27FC236}">
                <a16:creationId xmlns:a16="http://schemas.microsoft.com/office/drawing/2014/main" id="{D55B7710-0E1A-6483-7F87-DF924B6165DB}"/>
              </a:ext>
            </a:extLst>
          </p:cNvPr>
          <p:cNvSpPr>
            <a:spLocks noGrp="1"/>
          </p:cNvSpPr>
          <p:nvPr>
            <p:ph type="sldNum" sz="quarter" idx="4"/>
          </p:nvPr>
        </p:nvSpPr>
        <p:spPr/>
        <p:txBody>
          <a:bodyPr/>
          <a:lstStyle/>
          <a:p>
            <a:fld id="{002540B9-D82F-44A3-9899-A5422F2D74D5}" type="slidenum">
              <a:rPr lang="en-US" smtClean="0"/>
              <a:t>52</a:t>
            </a:fld>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3D8E22EE-9DC4-1BDA-90BA-D4F437A6974E}"/>
              </a:ext>
            </a:extLst>
          </p:cNvPr>
          <p:cNvPicPr>
            <a:picLocks noChangeAspect="1"/>
          </p:cNvPicPr>
          <p:nvPr/>
        </p:nvPicPr>
        <p:blipFill>
          <a:blip r:embed="rId2"/>
          <a:stretch>
            <a:fillRect/>
          </a:stretch>
        </p:blipFill>
        <p:spPr>
          <a:xfrm>
            <a:off x="457200" y="1123950"/>
            <a:ext cx="4474139" cy="937975"/>
          </a:xfrm>
          <a:prstGeom prst="rect">
            <a:avLst/>
          </a:prstGeom>
        </p:spPr>
      </p:pic>
      <p:sp>
        <p:nvSpPr>
          <p:cNvPr id="8" name="Content Placeholder 1">
            <a:extLst>
              <a:ext uri="{FF2B5EF4-FFF2-40B4-BE49-F238E27FC236}">
                <a16:creationId xmlns:a16="http://schemas.microsoft.com/office/drawing/2014/main" id="{A91E7BF7-E31E-A8EA-8A37-0C5FDEB07672}"/>
              </a:ext>
            </a:extLst>
          </p:cNvPr>
          <p:cNvSpPr>
            <a:spLocks noGrp="1"/>
          </p:cNvSpPr>
          <p:nvPr>
            <p:ph idx="1"/>
          </p:nvPr>
        </p:nvSpPr>
        <p:spPr>
          <a:xfrm>
            <a:off x="1676400" y="4299315"/>
            <a:ext cx="5916462" cy="463500"/>
          </a:xfrm>
        </p:spPr>
        <p:txBody>
          <a:bodyPr>
            <a:normAutofit/>
          </a:bodyPr>
          <a:lstStyle/>
          <a:p>
            <a:pPr marL="0" indent="0" algn="ctr">
              <a:buNone/>
            </a:pPr>
            <a:r>
              <a:rPr lang="en-US" sz="1400" dirty="0">
                <a:solidFill>
                  <a:schemeClr val="tx1"/>
                </a:solidFill>
              </a:rPr>
              <a:t>**Enforceable by The Joint Commission since </a:t>
            </a:r>
            <a:r>
              <a:rPr lang="en-US" sz="1400" b="1" u="sng" dirty="0">
                <a:solidFill>
                  <a:schemeClr val="tx1"/>
                </a:solidFill>
              </a:rPr>
              <a:t>1 Jan 2024</a:t>
            </a:r>
            <a:r>
              <a:rPr lang="en-US" sz="1400" dirty="0">
                <a:solidFill>
                  <a:schemeClr val="tx1"/>
                </a:solidFill>
              </a:rPr>
              <a:t>**</a:t>
            </a:r>
            <a:endParaRPr lang="en-US" sz="1400" b="1" u="sng" dirty="0">
              <a:solidFill>
                <a:schemeClr val="tx1"/>
              </a:solidFill>
            </a:endParaRPr>
          </a:p>
          <a:p>
            <a:endParaRPr lang="en-US" dirty="0"/>
          </a:p>
        </p:txBody>
      </p:sp>
      <p:pic>
        <p:nvPicPr>
          <p:cNvPr id="3" name="Picture 2" descr="Graphical user interface, text, application, email&#10;&#10;Description automatically generated">
            <a:extLst>
              <a:ext uri="{FF2B5EF4-FFF2-40B4-BE49-F238E27FC236}">
                <a16:creationId xmlns:a16="http://schemas.microsoft.com/office/drawing/2014/main" id="{BD7C57DD-FB0E-7BD2-4946-9A6911D8E05E}"/>
              </a:ext>
            </a:extLst>
          </p:cNvPr>
          <p:cNvPicPr>
            <a:picLocks noChangeAspect="1"/>
          </p:cNvPicPr>
          <p:nvPr/>
        </p:nvPicPr>
        <p:blipFill>
          <a:blip r:embed="rId3"/>
          <a:stretch>
            <a:fillRect/>
          </a:stretch>
        </p:blipFill>
        <p:spPr>
          <a:xfrm>
            <a:off x="871896" y="2223522"/>
            <a:ext cx="7400207" cy="1834468"/>
          </a:xfrm>
          <a:prstGeom prst="rect">
            <a:avLst/>
          </a:prstGeom>
        </p:spPr>
      </p:pic>
      <p:sp>
        <p:nvSpPr>
          <p:cNvPr id="10" name="Left Arrow 11">
            <a:extLst>
              <a:ext uri="{FF2B5EF4-FFF2-40B4-BE49-F238E27FC236}">
                <a16:creationId xmlns:a16="http://schemas.microsoft.com/office/drawing/2014/main" id="{5A7F9565-BA03-3591-DD60-57EB8A5EADC2}"/>
              </a:ext>
            </a:extLst>
          </p:cNvPr>
          <p:cNvSpPr/>
          <p:nvPr/>
        </p:nvSpPr>
        <p:spPr>
          <a:xfrm>
            <a:off x="8114071" y="3028950"/>
            <a:ext cx="953729" cy="600608"/>
          </a:xfrm>
          <a:prstGeom prst="leftArrow">
            <a:avLst/>
          </a:prstGeom>
          <a:solidFill>
            <a:srgbClr val="FFCC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C00000"/>
                </a:solidFill>
              </a:rPr>
              <a:t>Indicates documentation is required</a:t>
            </a:r>
          </a:p>
        </p:txBody>
      </p:sp>
    </p:spTree>
    <p:extLst>
      <p:ext uri="{BB962C8B-B14F-4D97-AF65-F5344CB8AC3E}">
        <p14:creationId xmlns:p14="http://schemas.microsoft.com/office/powerpoint/2010/main" val="31126781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text, application, email&#10;&#10;Description automatically generated">
            <a:extLst>
              <a:ext uri="{FF2B5EF4-FFF2-40B4-BE49-F238E27FC236}">
                <a16:creationId xmlns:a16="http://schemas.microsoft.com/office/drawing/2014/main" id="{B7EB872E-963E-4813-D94C-86C1CFED1122}"/>
              </a:ext>
            </a:extLst>
          </p:cNvPr>
          <p:cNvPicPr>
            <a:picLocks noChangeAspect="1"/>
          </p:cNvPicPr>
          <p:nvPr/>
        </p:nvPicPr>
        <p:blipFill>
          <a:blip r:embed="rId2"/>
          <a:stretch>
            <a:fillRect/>
          </a:stretch>
        </p:blipFill>
        <p:spPr>
          <a:xfrm>
            <a:off x="976672" y="2157477"/>
            <a:ext cx="7315918" cy="2102779"/>
          </a:xfrm>
          <a:prstGeom prst="rect">
            <a:avLst/>
          </a:prstGeom>
        </p:spPr>
      </p:pic>
      <p:sp>
        <p:nvSpPr>
          <p:cNvPr id="2" name="Title 1">
            <a:extLst>
              <a:ext uri="{FF2B5EF4-FFF2-40B4-BE49-F238E27FC236}">
                <a16:creationId xmlns:a16="http://schemas.microsoft.com/office/drawing/2014/main" id="{3CA9B947-A219-D5BC-8F0E-361187FB9BCB}"/>
              </a:ext>
            </a:extLst>
          </p:cNvPr>
          <p:cNvSpPr>
            <a:spLocks noGrp="1"/>
          </p:cNvSpPr>
          <p:nvPr>
            <p:ph type="title"/>
          </p:nvPr>
        </p:nvSpPr>
        <p:spPr/>
        <p:txBody>
          <a:bodyPr/>
          <a:lstStyle/>
          <a:p>
            <a:r>
              <a:rPr lang="en-US" dirty="0"/>
              <a:t>The Joint Commission Revisions</a:t>
            </a:r>
          </a:p>
        </p:txBody>
      </p:sp>
      <p:sp>
        <p:nvSpPr>
          <p:cNvPr id="4" name="Slide Number Placeholder 3">
            <a:extLst>
              <a:ext uri="{FF2B5EF4-FFF2-40B4-BE49-F238E27FC236}">
                <a16:creationId xmlns:a16="http://schemas.microsoft.com/office/drawing/2014/main" id="{D55B7710-0E1A-6483-7F87-DF924B6165DB}"/>
              </a:ext>
            </a:extLst>
          </p:cNvPr>
          <p:cNvSpPr>
            <a:spLocks noGrp="1"/>
          </p:cNvSpPr>
          <p:nvPr>
            <p:ph type="sldNum" sz="quarter" idx="4"/>
          </p:nvPr>
        </p:nvSpPr>
        <p:spPr/>
        <p:txBody>
          <a:bodyPr/>
          <a:lstStyle/>
          <a:p>
            <a:fld id="{002540B9-D82F-44A3-9899-A5422F2D74D5}" type="slidenum">
              <a:rPr lang="en-US" smtClean="0"/>
              <a:t>53</a:t>
            </a:fld>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3D8E22EE-9DC4-1BDA-90BA-D4F437A6974E}"/>
              </a:ext>
            </a:extLst>
          </p:cNvPr>
          <p:cNvPicPr>
            <a:picLocks noChangeAspect="1"/>
          </p:cNvPicPr>
          <p:nvPr/>
        </p:nvPicPr>
        <p:blipFill>
          <a:blip r:embed="rId3"/>
          <a:stretch>
            <a:fillRect/>
          </a:stretch>
        </p:blipFill>
        <p:spPr>
          <a:xfrm>
            <a:off x="457200" y="1123950"/>
            <a:ext cx="4474139" cy="937975"/>
          </a:xfrm>
          <a:prstGeom prst="rect">
            <a:avLst/>
          </a:prstGeom>
        </p:spPr>
      </p:pic>
      <p:sp>
        <p:nvSpPr>
          <p:cNvPr id="8" name="Content Placeholder 1">
            <a:extLst>
              <a:ext uri="{FF2B5EF4-FFF2-40B4-BE49-F238E27FC236}">
                <a16:creationId xmlns:a16="http://schemas.microsoft.com/office/drawing/2014/main" id="{A91E7BF7-E31E-A8EA-8A37-0C5FDEB07672}"/>
              </a:ext>
            </a:extLst>
          </p:cNvPr>
          <p:cNvSpPr>
            <a:spLocks noGrp="1"/>
          </p:cNvSpPr>
          <p:nvPr>
            <p:ph idx="1"/>
          </p:nvPr>
        </p:nvSpPr>
        <p:spPr>
          <a:xfrm>
            <a:off x="1676400" y="4299315"/>
            <a:ext cx="5916462" cy="463500"/>
          </a:xfrm>
        </p:spPr>
        <p:txBody>
          <a:bodyPr>
            <a:normAutofit/>
          </a:bodyPr>
          <a:lstStyle/>
          <a:p>
            <a:pPr marL="0" indent="0" algn="ctr">
              <a:buNone/>
            </a:pPr>
            <a:r>
              <a:rPr lang="en-US" sz="1400" dirty="0">
                <a:solidFill>
                  <a:schemeClr val="tx1"/>
                </a:solidFill>
              </a:rPr>
              <a:t>**Enforceable by The Joint Commission since </a:t>
            </a:r>
            <a:r>
              <a:rPr lang="en-US" sz="1400" b="1" u="sng" dirty="0">
                <a:solidFill>
                  <a:schemeClr val="tx1"/>
                </a:solidFill>
              </a:rPr>
              <a:t>1 Jan 2024</a:t>
            </a:r>
            <a:r>
              <a:rPr lang="en-US" sz="1400" dirty="0">
                <a:solidFill>
                  <a:schemeClr val="tx1"/>
                </a:solidFill>
              </a:rPr>
              <a:t>**</a:t>
            </a:r>
            <a:endParaRPr lang="en-US" sz="1400" b="1" u="sng" dirty="0">
              <a:solidFill>
                <a:schemeClr val="tx1"/>
              </a:solidFill>
            </a:endParaRPr>
          </a:p>
          <a:p>
            <a:endParaRPr lang="en-US" dirty="0"/>
          </a:p>
        </p:txBody>
      </p:sp>
      <p:sp>
        <p:nvSpPr>
          <p:cNvPr id="10" name="Left Arrow 11">
            <a:extLst>
              <a:ext uri="{FF2B5EF4-FFF2-40B4-BE49-F238E27FC236}">
                <a16:creationId xmlns:a16="http://schemas.microsoft.com/office/drawing/2014/main" id="{5A7F9565-BA03-3591-DD60-57EB8A5EADC2}"/>
              </a:ext>
            </a:extLst>
          </p:cNvPr>
          <p:cNvSpPr/>
          <p:nvPr/>
        </p:nvSpPr>
        <p:spPr>
          <a:xfrm>
            <a:off x="8077200" y="2952750"/>
            <a:ext cx="953729" cy="600608"/>
          </a:xfrm>
          <a:prstGeom prst="leftArrow">
            <a:avLst/>
          </a:prstGeom>
          <a:solidFill>
            <a:srgbClr val="FFCC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C00000"/>
                </a:solidFill>
              </a:rPr>
              <a:t>Indicates documentation is required</a:t>
            </a:r>
          </a:p>
        </p:txBody>
      </p:sp>
    </p:spTree>
    <p:extLst>
      <p:ext uri="{BB962C8B-B14F-4D97-AF65-F5344CB8AC3E}">
        <p14:creationId xmlns:p14="http://schemas.microsoft.com/office/powerpoint/2010/main" val="42518987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4025797C-6E54-7A21-AE93-FCC816840C6E}"/>
              </a:ext>
            </a:extLst>
          </p:cNvPr>
          <p:cNvPicPr>
            <a:picLocks noChangeAspect="1"/>
          </p:cNvPicPr>
          <p:nvPr/>
        </p:nvPicPr>
        <p:blipFill>
          <a:blip r:embed="rId2"/>
          <a:stretch>
            <a:fillRect/>
          </a:stretch>
        </p:blipFill>
        <p:spPr>
          <a:xfrm>
            <a:off x="936419" y="2089496"/>
            <a:ext cx="7271162" cy="2093608"/>
          </a:xfrm>
          <a:prstGeom prst="rect">
            <a:avLst/>
          </a:prstGeom>
        </p:spPr>
      </p:pic>
      <p:sp>
        <p:nvSpPr>
          <p:cNvPr id="2" name="Title 1">
            <a:extLst>
              <a:ext uri="{FF2B5EF4-FFF2-40B4-BE49-F238E27FC236}">
                <a16:creationId xmlns:a16="http://schemas.microsoft.com/office/drawing/2014/main" id="{3CA9B947-A219-D5BC-8F0E-361187FB9BCB}"/>
              </a:ext>
            </a:extLst>
          </p:cNvPr>
          <p:cNvSpPr>
            <a:spLocks noGrp="1"/>
          </p:cNvSpPr>
          <p:nvPr>
            <p:ph type="title"/>
          </p:nvPr>
        </p:nvSpPr>
        <p:spPr/>
        <p:txBody>
          <a:bodyPr/>
          <a:lstStyle/>
          <a:p>
            <a:r>
              <a:rPr lang="en-US" dirty="0"/>
              <a:t>The Joint Commission Revisions</a:t>
            </a:r>
          </a:p>
        </p:txBody>
      </p:sp>
      <p:sp>
        <p:nvSpPr>
          <p:cNvPr id="4" name="Slide Number Placeholder 3">
            <a:extLst>
              <a:ext uri="{FF2B5EF4-FFF2-40B4-BE49-F238E27FC236}">
                <a16:creationId xmlns:a16="http://schemas.microsoft.com/office/drawing/2014/main" id="{D55B7710-0E1A-6483-7F87-DF924B6165DB}"/>
              </a:ext>
            </a:extLst>
          </p:cNvPr>
          <p:cNvSpPr>
            <a:spLocks noGrp="1"/>
          </p:cNvSpPr>
          <p:nvPr>
            <p:ph type="sldNum" sz="quarter" idx="4"/>
          </p:nvPr>
        </p:nvSpPr>
        <p:spPr/>
        <p:txBody>
          <a:bodyPr/>
          <a:lstStyle/>
          <a:p>
            <a:fld id="{002540B9-D82F-44A3-9899-A5422F2D74D5}" type="slidenum">
              <a:rPr lang="en-US" smtClean="0"/>
              <a:t>54</a:t>
            </a:fld>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3D8E22EE-9DC4-1BDA-90BA-D4F437A6974E}"/>
              </a:ext>
            </a:extLst>
          </p:cNvPr>
          <p:cNvPicPr>
            <a:picLocks noChangeAspect="1"/>
          </p:cNvPicPr>
          <p:nvPr/>
        </p:nvPicPr>
        <p:blipFill>
          <a:blip r:embed="rId3"/>
          <a:stretch>
            <a:fillRect/>
          </a:stretch>
        </p:blipFill>
        <p:spPr>
          <a:xfrm>
            <a:off x="457200" y="1123950"/>
            <a:ext cx="4474139" cy="937975"/>
          </a:xfrm>
          <a:prstGeom prst="rect">
            <a:avLst/>
          </a:prstGeom>
        </p:spPr>
      </p:pic>
      <p:sp>
        <p:nvSpPr>
          <p:cNvPr id="8" name="Content Placeholder 1">
            <a:extLst>
              <a:ext uri="{FF2B5EF4-FFF2-40B4-BE49-F238E27FC236}">
                <a16:creationId xmlns:a16="http://schemas.microsoft.com/office/drawing/2014/main" id="{A91E7BF7-E31E-A8EA-8A37-0C5FDEB07672}"/>
              </a:ext>
            </a:extLst>
          </p:cNvPr>
          <p:cNvSpPr>
            <a:spLocks noGrp="1"/>
          </p:cNvSpPr>
          <p:nvPr>
            <p:ph idx="1"/>
          </p:nvPr>
        </p:nvSpPr>
        <p:spPr>
          <a:xfrm>
            <a:off x="1676400" y="4299315"/>
            <a:ext cx="5916462" cy="463500"/>
          </a:xfrm>
        </p:spPr>
        <p:txBody>
          <a:bodyPr>
            <a:normAutofit/>
          </a:bodyPr>
          <a:lstStyle/>
          <a:p>
            <a:pPr marL="0" indent="0" algn="ctr">
              <a:buNone/>
            </a:pPr>
            <a:r>
              <a:rPr lang="en-US" sz="1400" dirty="0">
                <a:solidFill>
                  <a:schemeClr val="tx1"/>
                </a:solidFill>
              </a:rPr>
              <a:t>**Enforceable by The Joint Commission since </a:t>
            </a:r>
            <a:r>
              <a:rPr lang="en-US" sz="1400" b="1" u="sng" dirty="0">
                <a:solidFill>
                  <a:schemeClr val="tx1"/>
                </a:solidFill>
              </a:rPr>
              <a:t>1 Jan 2024</a:t>
            </a:r>
            <a:r>
              <a:rPr lang="en-US" sz="1400" dirty="0">
                <a:solidFill>
                  <a:schemeClr val="tx1"/>
                </a:solidFill>
              </a:rPr>
              <a:t>**</a:t>
            </a:r>
            <a:endParaRPr lang="en-US" sz="1400" b="1" u="sng" dirty="0">
              <a:solidFill>
                <a:schemeClr val="tx1"/>
              </a:solidFill>
            </a:endParaRPr>
          </a:p>
          <a:p>
            <a:endParaRPr lang="en-US" dirty="0"/>
          </a:p>
        </p:txBody>
      </p:sp>
      <p:sp>
        <p:nvSpPr>
          <p:cNvPr id="10" name="Left Arrow 11">
            <a:extLst>
              <a:ext uri="{FF2B5EF4-FFF2-40B4-BE49-F238E27FC236}">
                <a16:creationId xmlns:a16="http://schemas.microsoft.com/office/drawing/2014/main" id="{5A7F9565-BA03-3591-DD60-57EB8A5EADC2}"/>
              </a:ext>
            </a:extLst>
          </p:cNvPr>
          <p:cNvSpPr/>
          <p:nvPr/>
        </p:nvSpPr>
        <p:spPr>
          <a:xfrm>
            <a:off x="8039100" y="3173948"/>
            <a:ext cx="953729" cy="600608"/>
          </a:xfrm>
          <a:prstGeom prst="leftArrow">
            <a:avLst/>
          </a:prstGeom>
          <a:solidFill>
            <a:srgbClr val="FFCC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C00000"/>
                </a:solidFill>
              </a:rPr>
              <a:t>Indicates documentation is required</a:t>
            </a:r>
          </a:p>
        </p:txBody>
      </p:sp>
      <p:sp>
        <p:nvSpPr>
          <p:cNvPr id="7" name="Left Arrow 11">
            <a:extLst>
              <a:ext uri="{FF2B5EF4-FFF2-40B4-BE49-F238E27FC236}">
                <a16:creationId xmlns:a16="http://schemas.microsoft.com/office/drawing/2014/main" id="{3239F3C8-48AF-0C24-6CE6-6063D10AC5CB}"/>
              </a:ext>
            </a:extLst>
          </p:cNvPr>
          <p:cNvSpPr/>
          <p:nvPr/>
        </p:nvSpPr>
        <p:spPr>
          <a:xfrm>
            <a:off x="8039100" y="2182787"/>
            <a:ext cx="895765" cy="582613"/>
          </a:xfrm>
          <a:prstGeom prst="leftArrow">
            <a:avLst/>
          </a:prstGeom>
          <a:solidFill>
            <a:srgbClr val="FFCC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rgbClr val="C00000"/>
                </a:solidFill>
              </a:rPr>
              <a:t>Indicates a risk area</a:t>
            </a:r>
          </a:p>
        </p:txBody>
      </p:sp>
    </p:spTree>
    <p:extLst>
      <p:ext uri="{BB962C8B-B14F-4D97-AF65-F5344CB8AC3E}">
        <p14:creationId xmlns:p14="http://schemas.microsoft.com/office/powerpoint/2010/main" val="2387738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9B947-A219-D5BC-8F0E-361187FB9BCB}"/>
              </a:ext>
            </a:extLst>
          </p:cNvPr>
          <p:cNvSpPr>
            <a:spLocks noGrp="1"/>
          </p:cNvSpPr>
          <p:nvPr>
            <p:ph type="title"/>
          </p:nvPr>
        </p:nvSpPr>
        <p:spPr/>
        <p:txBody>
          <a:bodyPr/>
          <a:lstStyle/>
          <a:p>
            <a:r>
              <a:rPr lang="en-US" dirty="0"/>
              <a:t>The Joint Commission Revisions</a:t>
            </a:r>
          </a:p>
        </p:txBody>
      </p:sp>
      <p:sp>
        <p:nvSpPr>
          <p:cNvPr id="4" name="Slide Number Placeholder 3">
            <a:extLst>
              <a:ext uri="{FF2B5EF4-FFF2-40B4-BE49-F238E27FC236}">
                <a16:creationId xmlns:a16="http://schemas.microsoft.com/office/drawing/2014/main" id="{D55B7710-0E1A-6483-7F87-DF924B6165DB}"/>
              </a:ext>
            </a:extLst>
          </p:cNvPr>
          <p:cNvSpPr>
            <a:spLocks noGrp="1"/>
          </p:cNvSpPr>
          <p:nvPr>
            <p:ph type="sldNum" sz="quarter" idx="4"/>
          </p:nvPr>
        </p:nvSpPr>
        <p:spPr/>
        <p:txBody>
          <a:bodyPr/>
          <a:lstStyle/>
          <a:p>
            <a:fld id="{002540B9-D82F-44A3-9899-A5422F2D74D5}" type="slidenum">
              <a:rPr lang="en-US" smtClean="0"/>
              <a:t>55</a:t>
            </a:fld>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3D8E22EE-9DC4-1BDA-90BA-D4F437A6974E}"/>
              </a:ext>
            </a:extLst>
          </p:cNvPr>
          <p:cNvPicPr>
            <a:picLocks noChangeAspect="1"/>
          </p:cNvPicPr>
          <p:nvPr/>
        </p:nvPicPr>
        <p:blipFill>
          <a:blip r:embed="rId2"/>
          <a:stretch>
            <a:fillRect/>
          </a:stretch>
        </p:blipFill>
        <p:spPr>
          <a:xfrm>
            <a:off x="457200" y="1123950"/>
            <a:ext cx="4474139" cy="937975"/>
          </a:xfrm>
          <a:prstGeom prst="rect">
            <a:avLst/>
          </a:prstGeom>
        </p:spPr>
      </p:pic>
      <p:sp>
        <p:nvSpPr>
          <p:cNvPr id="8" name="Content Placeholder 1">
            <a:extLst>
              <a:ext uri="{FF2B5EF4-FFF2-40B4-BE49-F238E27FC236}">
                <a16:creationId xmlns:a16="http://schemas.microsoft.com/office/drawing/2014/main" id="{A91E7BF7-E31E-A8EA-8A37-0C5FDEB07672}"/>
              </a:ext>
            </a:extLst>
          </p:cNvPr>
          <p:cNvSpPr>
            <a:spLocks noGrp="1"/>
          </p:cNvSpPr>
          <p:nvPr>
            <p:ph idx="1"/>
          </p:nvPr>
        </p:nvSpPr>
        <p:spPr>
          <a:xfrm>
            <a:off x="1676400" y="4299315"/>
            <a:ext cx="5916462" cy="463500"/>
          </a:xfrm>
        </p:spPr>
        <p:txBody>
          <a:bodyPr>
            <a:normAutofit/>
          </a:bodyPr>
          <a:lstStyle/>
          <a:p>
            <a:pPr marL="0" indent="0" algn="ctr">
              <a:buNone/>
            </a:pPr>
            <a:r>
              <a:rPr lang="en-US" sz="1400" dirty="0">
                <a:solidFill>
                  <a:schemeClr val="tx1"/>
                </a:solidFill>
              </a:rPr>
              <a:t>**Enforceable by The Joint Commission since </a:t>
            </a:r>
            <a:r>
              <a:rPr lang="en-US" sz="1400" b="1" u="sng" dirty="0">
                <a:solidFill>
                  <a:schemeClr val="tx1"/>
                </a:solidFill>
              </a:rPr>
              <a:t>1 Jan 2024</a:t>
            </a:r>
            <a:r>
              <a:rPr lang="en-US" sz="1400" dirty="0">
                <a:solidFill>
                  <a:schemeClr val="tx1"/>
                </a:solidFill>
              </a:rPr>
              <a:t>**</a:t>
            </a:r>
            <a:endParaRPr lang="en-US" sz="1400" b="1" u="sng" dirty="0">
              <a:solidFill>
                <a:schemeClr val="tx1"/>
              </a:solidFill>
            </a:endParaRPr>
          </a:p>
          <a:p>
            <a:endParaRPr lang="en-US" dirty="0"/>
          </a:p>
        </p:txBody>
      </p:sp>
      <p:pic>
        <p:nvPicPr>
          <p:cNvPr id="6" name="Picture 5" descr="Text&#10;&#10;Description automatically generated">
            <a:extLst>
              <a:ext uri="{FF2B5EF4-FFF2-40B4-BE49-F238E27FC236}">
                <a16:creationId xmlns:a16="http://schemas.microsoft.com/office/drawing/2014/main" id="{47B2E4B1-312B-E260-77FD-5E2D4C0594B9}"/>
              </a:ext>
            </a:extLst>
          </p:cNvPr>
          <p:cNvPicPr>
            <a:picLocks noChangeAspect="1"/>
          </p:cNvPicPr>
          <p:nvPr/>
        </p:nvPicPr>
        <p:blipFill>
          <a:blip r:embed="rId3"/>
          <a:stretch>
            <a:fillRect/>
          </a:stretch>
        </p:blipFill>
        <p:spPr>
          <a:xfrm>
            <a:off x="1367658" y="2195743"/>
            <a:ext cx="6408683" cy="833207"/>
          </a:xfrm>
          <a:prstGeom prst="rect">
            <a:avLst/>
          </a:prstGeom>
        </p:spPr>
      </p:pic>
      <p:pic>
        <p:nvPicPr>
          <p:cNvPr id="9" name="Picture 8" descr="Graphical user interface, text, application&#10;&#10;Description automatically generated">
            <a:extLst>
              <a:ext uri="{FF2B5EF4-FFF2-40B4-BE49-F238E27FC236}">
                <a16:creationId xmlns:a16="http://schemas.microsoft.com/office/drawing/2014/main" id="{4C7A8EDB-DB2F-70BB-9441-7661BA6F6057}"/>
              </a:ext>
            </a:extLst>
          </p:cNvPr>
          <p:cNvPicPr>
            <a:picLocks noChangeAspect="1"/>
          </p:cNvPicPr>
          <p:nvPr/>
        </p:nvPicPr>
        <p:blipFill>
          <a:blip r:embed="rId4"/>
          <a:stretch>
            <a:fillRect/>
          </a:stretch>
        </p:blipFill>
        <p:spPr>
          <a:xfrm>
            <a:off x="1367657" y="2950523"/>
            <a:ext cx="6408683" cy="916627"/>
          </a:xfrm>
          <a:prstGeom prst="rect">
            <a:avLst/>
          </a:prstGeom>
        </p:spPr>
      </p:pic>
      <p:sp>
        <p:nvSpPr>
          <p:cNvPr id="10" name="Left Arrow 11">
            <a:extLst>
              <a:ext uri="{FF2B5EF4-FFF2-40B4-BE49-F238E27FC236}">
                <a16:creationId xmlns:a16="http://schemas.microsoft.com/office/drawing/2014/main" id="{5A7F9565-BA03-3591-DD60-57EB8A5EADC2}"/>
              </a:ext>
            </a:extLst>
          </p:cNvPr>
          <p:cNvSpPr/>
          <p:nvPr/>
        </p:nvSpPr>
        <p:spPr>
          <a:xfrm>
            <a:off x="7620000" y="2959838"/>
            <a:ext cx="953729" cy="600608"/>
          </a:xfrm>
          <a:prstGeom prst="leftArrow">
            <a:avLst/>
          </a:prstGeom>
          <a:solidFill>
            <a:srgbClr val="FFCC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C00000"/>
                </a:solidFill>
              </a:rPr>
              <a:t>Indicates documentation is required</a:t>
            </a:r>
          </a:p>
        </p:txBody>
      </p:sp>
    </p:spTree>
    <p:extLst>
      <p:ext uri="{BB962C8B-B14F-4D97-AF65-F5344CB8AC3E}">
        <p14:creationId xmlns:p14="http://schemas.microsoft.com/office/powerpoint/2010/main" val="406863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CB38F-9CC2-CAF8-50DA-CE8AD9E89DCD}"/>
              </a:ext>
            </a:extLst>
          </p:cNvPr>
          <p:cNvSpPr>
            <a:spLocks noGrp="1"/>
          </p:cNvSpPr>
          <p:nvPr>
            <p:ph type="ctrTitle"/>
          </p:nvPr>
        </p:nvSpPr>
        <p:spPr/>
        <p:txBody>
          <a:bodyPr/>
          <a:lstStyle/>
          <a:p>
            <a:r>
              <a:rPr lang="en-US" dirty="0"/>
              <a:t>How Do We Meet These Standards?</a:t>
            </a:r>
          </a:p>
        </p:txBody>
      </p:sp>
      <p:sp>
        <p:nvSpPr>
          <p:cNvPr id="3" name="Subtitle 2">
            <a:extLst>
              <a:ext uri="{FF2B5EF4-FFF2-40B4-BE49-F238E27FC236}">
                <a16:creationId xmlns:a16="http://schemas.microsoft.com/office/drawing/2014/main" id="{165C042D-8656-1796-35FD-51838CB999B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643723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146E8-D4D2-A4B8-E101-139ACD8E6980}"/>
              </a:ext>
            </a:extLst>
          </p:cNvPr>
          <p:cNvSpPr>
            <a:spLocks noGrp="1"/>
          </p:cNvSpPr>
          <p:nvPr>
            <p:ph type="title"/>
          </p:nvPr>
        </p:nvSpPr>
        <p:spPr/>
        <p:txBody>
          <a:bodyPr/>
          <a:lstStyle/>
          <a:p>
            <a:r>
              <a:rPr lang="en-US" dirty="0"/>
              <a:t>How Do We Meet These Standards?</a:t>
            </a:r>
          </a:p>
        </p:txBody>
      </p:sp>
      <p:sp>
        <p:nvSpPr>
          <p:cNvPr id="3" name="Content Placeholder 2">
            <a:extLst>
              <a:ext uri="{FF2B5EF4-FFF2-40B4-BE49-F238E27FC236}">
                <a16:creationId xmlns:a16="http://schemas.microsoft.com/office/drawing/2014/main" id="{736B1EA5-B659-4C5D-1890-EE674CBF4496}"/>
              </a:ext>
            </a:extLst>
          </p:cNvPr>
          <p:cNvSpPr>
            <a:spLocks noGrp="1"/>
          </p:cNvSpPr>
          <p:nvPr>
            <p:ph idx="1"/>
          </p:nvPr>
        </p:nvSpPr>
        <p:spPr/>
        <p:txBody>
          <a:bodyPr/>
          <a:lstStyle/>
          <a:p>
            <a:r>
              <a:rPr lang="en-US" dirty="0">
                <a:solidFill>
                  <a:schemeClr val="tx2"/>
                </a:solidFill>
              </a:rPr>
              <a:t>Organization!!</a:t>
            </a:r>
          </a:p>
        </p:txBody>
      </p:sp>
      <p:sp>
        <p:nvSpPr>
          <p:cNvPr id="4" name="Slide Number Placeholder 3">
            <a:extLst>
              <a:ext uri="{FF2B5EF4-FFF2-40B4-BE49-F238E27FC236}">
                <a16:creationId xmlns:a16="http://schemas.microsoft.com/office/drawing/2014/main" id="{D5E5BCCA-B827-895D-EEFF-523F4FA76E91}"/>
              </a:ext>
            </a:extLst>
          </p:cNvPr>
          <p:cNvSpPr>
            <a:spLocks noGrp="1"/>
          </p:cNvSpPr>
          <p:nvPr>
            <p:ph type="sldNum" sz="quarter" idx="4"/>
          </p:nvPr>
        </p:nvSpPr>
        <p:spPr/>
        <p:txBody>
          <a:bodyPr/>
          <a:lstStyle/>
          <a:p>
            <a:fld id="{002540B9-D82F-44A3-9899-A5422F2D74D5}" type="slidenum">
              <a:rPr lang="en-US" smtClean="0"/>
              <a:t>57</a:t>
            </a:fld>
            <a:endParaRPr lang="en-US"/>
          </a:p>
        </p:txBody>
      </p:sp>
      <p:pic>
        <p:nvPicPr>
          <p:cNvPr id="7" name="Content Placeholder 5">
            <a:extLst>
              <a:ext uri="{FF2B5EF4-FFF2-40B4-BE49-F238E27FC236}">
                <a16:creationId xmlns:a16="http://schemas.microsoft.com/office/drawing/2014/main" id="{E5EDD7BA-B51A-A8AA-73A7-DC06BD23881D}"/>
              </a:ext>
            </a:extLst>
          </p:cNvPr>
          <p:cNvPicPr>
            <a:picLocks noChangeAspect="1"/>
          </p:cNvPicPr>
          <p:nvPr/>
        </p:nvPicPr>
        <p:blipFill>
          <a:blip r:embed="rId2"/>
          <a:stretch>
            <a:fillRect/>
          </a:stretch>
        </p:blipFill>
        <p:spPr>
          <a:xfrm>
            <a:off x="839103" y="1733550"/>
            <a:ext cx="7200570" cy="3276600"/>
          </a:xfrm>
          <a:prstGeom prst="rect">
            <a:avLst/>
          </a:prstGeom>
        </p:spPr>
      </p:pic>
    </p:spTree>
    <p:extLst>
      <p:ext uri="{BB962C8B-B14F-4D97-AF65-F5344CB8AC3E}">
        <p14:creationId xmlns:p14="http://schemas.microsoft.com/office/powerpoint/2010/main" val="179008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19D4F-2A6B-EE4C-2A7D-F4F64974CBCE}"/>
              </a:ext>
            </a:extLst>
          </p:cNvPr>
          <p:cNvSpPr>
            <a:spLocks noGrp="1"/>
          </p:cNvSpPr>
          <p:nvPr>
            <p:ph type="title"/>
          </p:nvPr>
        </p:nvSpPr>
        <p:spPr/>
        <p:txBody>
          <a:bodyPr/>
          <a:lstStyle/>
          <a:p>
            <a:r>
              <a:rPr lang="en-US" dirty="0" err="1"/>
              <a:t>Simplifi</a:t>
            </a:r>
            <a:r>
              <a:rPr lang="en-US" dirty="0"/>
              <a:t> 797®</a:t>
            </a:r>
          </a:p>
        </p:txBody>
      </p:sp>
      <p:pic>
        <p:nvPicPr>
          <p:cNvPr id="6" name="Content Placeholder 5" descr="Graphical user interface, application, Teams&#10;&#10;Description automatically generated">
            <a:extLst>
              <a:ext uri="{FF2B5EF4-FFF2-40B4-BE49-F238E27FC236}">
                <a16:creationId xmlns:a16="http://schemas.microsoft.com/office/drawing/2014/main" id="{89684CAC-9021-FB5B-CCD0-545E92C4350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58440" y="1296513"/>
            <a:ext cx="7027120" cy="2952750"/>
          </a:xfrm>
        </p:spPr>
      </p:pic>
      <p:sp>
        <p:nvSpPr>
          <p:cNvPr id="4" name="Slide Number Placeholder 3">
            <a:extLst>
              <a:ext uri="{FF2B5EF4-FFF2-40B4-BE49-F238E27FC236}">
                <a16:creationId xmlns:a16="http://schemas.microsoft.com/office/drawing/2014/main" id="{905EC2DB-9A37-94AF-AF43-97483D087CBF}"/>
              </a:ext>
            </a:extLst>
          </p:cNvPr>
          <p:cNvSpPr>
            <a:spLocks noGrp="1"/>
          </p:cNvSpPr>
          <p:nvPr>
            <p:ph type="sldNum" sz="quarter" idx="4"/>
          </p:nvPr>
        </p:nvSpPr>
        <p:spPr/>
        <p:txBody>
          <a:bodyPr/>
          <a:lstStyle/>
          <a:p>
            <a:fld id="{002540B9-D82F-44A3-9899-A5422F2D74D5}" type="slidenum">
              <a:rPr lang="en-US" smtClean="0"/>
              <a:t>58</a:t>
            </a:fld>
            <a:endParaRPr lang="en-US"/>
          </a:p>
        </p:txBody>
      </p:sp>
      <p:sp>
        <p:nvSpPr>
          <p:cNvPr id="8" name="TextBox 7">
            <a:extLst>
              <a:ext uri="{FF2B5EF4-FFF2-40B4-BE49-F238E27FC236}">
                <a16:creationId xmlns:a16="http://schemas.microsoft.com/office/drawing/2014/main" id="{4BE8431F-9B1F-8A08-967C-F284584267A4}"/>
              </a:ext>
            </a:extLst>
          </p:cNvPr>
          <p:cNvSpPr txBox="1"/>
          <p:nvPr/>
        </p:nvSpPr>
        <p:spPr>
          <a:xfrm>
            <a:off x="3028950" y="894237"/>
            <a:ext cx="3086100" cy="369332"/>
          </a:xfrm>
          <a:prstGeom prst="rect">
            <a:avLst/>
          </a:prstGeom>
          <a:noFill/>
        </p:spPr>
        <p:txBody>
          <a:bodyPr wrap="square">
            <a:spAutoFit/>
          </a:bodyPr>
          <a:lstStyle/>
          <a:p>
            <a:pPr algn="ctr"/>
            <a:r>
              <a:rPr lang="en-US" dirty="0">
                <a:solidFill>
                  <a:schemeClr val="tx2"/>
                </a:solidFill>
              </a:rPr>
              <a:t>Example of Recurring Tasks</a:t>
            </a:r>
          </a:p>
        </p:txBody>
      </p:sp>
    </p:spTree>
    <p:extLst>
      <p:ext uri="{BB962C8B-B14F-4D97-AF65-F5344CB8AC3E}">
        <p14:creationId xmlns:p14="http://schemas.microsoft.com/office/powerpoint/2010/main" val="486148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19D4F-2A6B-EE4C-2A7D-F4F64974CBCE}"/>
              </a:ext>
            </a:extLst>
          </p:cNvPr>
          <p:cNvSpPr>
            <a:spLocks noGrp="1"/>
          </p:cNvSpPr>
          <p:nvPr>
            <p:ph type="title"/>
          </p:nvPr>
        </p:nvSpPr>
        <p:spPr/>
        <p:txBody>
          <a:bodyPr/>
          <a:lstStyle/>
          <a:p>
            <a:r>
              <a:rPr lang="en-US" dirty="0" err="1"/>
              <a:t>Simplifi</a:t>
            </a:r>
            <a:r>
              <a:rPr lang="en-US" dirty="0"/>
              <a:t> 797®</a:t>
            </a:r>
          </a:p>
        </p:txBody>
      </p:sp>
      <p:sp>
        <p:nvSpPr>
          <p:cNvPr id="4" name="Slide Number Placeholder 3">
            <a:extLst>
              <a:ext uri="{FF2B5EF4-FFF2-40B4-BE49-F238E27FC236}">
                <a16:creationId xmlns:a16="http://schemas.microsoft.com/office/drawing/2014/main" id="{905EC2DB-9A37-94AF-AF43-97483D087CBF}"/>
              </a:ext>
            </a:extLst>
          </p:cNvPr>
          <p:cNvSpPr>
            <a:spLocks noGrp="1"/>
          </p:cNvSpPr>
          <p:nvPr>
            <p:ph type="sldNum" sz="quarter" idx="4"/>
          </p:nvPr>
        </p:nvSpPr>
        <p:spPr/>
        <p:txBody>
          <a:bodyPr/>
          <a:lstStyle/>
          <a:p>
            <a:fld id="{002540B9-D82F-44A3-9899-A5422F2D74D5}" type="slidenum">
              <a:rPr lang="en-US" smtClean="0"/>
              <a:t>59</a:t>
            </a:fld>
            <a:endParaRPr lang="en-US"/>
          </a:p>
        </p:txBody>
      </p:sp>
      <p:pic>
        <p:nvPicPr>
          <p:cNvPr id="8" name="Content Placeholder 7" descr="Graphical user interface, application&#10;&#10;Description automatically generated">
            <a:extLst>
              <a:ext uri="{FF2B5EF4-FFF2-40B4-BE49-F238E27FC236}">
                <a16:creationId xmlns:a16="http://schemas.microsoft.com/office/drawing/2014/main" id="{B1C3C9BE-17E5-FFBE-BEE4-B23A66DEB6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565942"/>
            <a:ext cx="8229600" cy="2392615"/>
          </a:xfrm>
        </p:spPr>
      </p:pic>
      <p:sp>
        <p:nvSpPr>
          <p:cNvPr id="9" name="TextBox 8">
            <a:extLst>
              <a:ext uri="{FF2B5EF4-FFF2-40B4-BE49-F238E27FC236}">
                <a16:creationId xmlns:a16="http://schemas.microsoft.com/office/drawing/2014/main" id="{E46D9219-73B1-8B08-7B15-E42E20744037}"/>
              </a:ext>
            </a:extLst>
          </p:cNvPr>
          <p:cNvSpPr txBox="1"/>
          <p:nvPr/>
        </p:nvSpPr>
        <p:spPr>
          <a:xfrm>
            <a:off x="3028950" y="1125546"/>
            <a:ext cx="3086100" cy="369332"/>
          </a:xfrm>
          <a:prstGeom prst="rect">
            <a:avLst/>
          </a:prstGeom>
          <a:noFill/>
        </p:spPr>
        <p:txBody>
          <a:bodyPr wrap="square">
            <a:spAutoFit/>
          </a:bodyPr>
          <a:lstStyle/>
          <a:p>
            <a:pPr algn="ctr"/>
            <a:r>
              <a:rPr lang="en-US" dirty="0">
                <a:solidFill>
                  <a:schemeClr val="tx2"/>
                </a:solidFill>
              </a:rPr>
              <a:t>Example of Recurring Tasks</a:t>
            </a:r>
          </a:p>
        </p:txBody>
      </p:sp>
    </p:spTree>
    <p:extLst>
      <p:ext uri="{BB962C8B-B14F-4D97-AF65-F5344CB8AC3E}">
        <p14:creationId xmlns:p14="http://schemas.microsoft.com/office/powerpoint/2010/main" val="17288267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19D4F-2A6B-EE4C-2A7D-F4F64974CBCE}"/>
              </a:ext>
            </a:extLst>
          </p:cNvPr>
          <p:cNvSpPr>
            <a:spLocks noGrp="1"/>
          </p:cNvSpPr>
          <p:nvPr>
            <p:ph type="title"/>
          </p:nvPr>
        </p:nvSpPr>
        <p:spPr/>
        <p:txBody>
          <a:bodyPr/>
          <a:lstStyle/>
          <a:p>
            <a:r>
              <a:rPr lang="en-US" dirty="0" err="1"/>
              <a:t>Simplifi</a:t>
            </a:r>
            <a:r>
              <a:rPr lang="en-US" dirty="0"/>
              <a:t> 797®</a:t>
            </a:r>
          </a:p>
        </p:txBody>
      </p:sp>
      <p:sp>
        <p:nvSpPr>
          <p:cNvPr id="4" name="Slide Number Placeholder 3">
            <a:extLst>
              <a:ext uri="{FF2B5EF4-FFF2-40B4-BE49-F238E27FC236}">
                <a16:creationId xmlns:a16="http://schemas.microsoft.com/office/drawing/2014/main" id="{905EC2DB-9A37-94AF-AF43-97483D087CBF}"/>
              </a:ext>
            </a:extLst>
          </p:cNvPr>
          <p:cNvSpPr>
            <a:spLocks noGrp="1"/>
          </p:cNvSpPr>
          <p:nvPr>
            <p:ph type="sldNum" sz="quarter" idx="4"/>
          </p:nvPr>
        </p:nvSpPr>
        <p:spPr/>
        <p:txBody>
          <a:bodyPr/>
          <a:lstStyle/>
          <a:p>
            <a:fld id="{002540B9-D82F-44A3-9899-A5422F2D74D5}" type="slidenum">
              <a:rPr lang="en-US" smtClean="0"/>
              <a:t>60</a:t>
            </a:fld>
            <a:endParaRPr lang="en-US"/>
          </a:p>
        </p:txBody>
      </p:sp>
      <p:pic>
        <p:nvPicPr>
          <p:cNvPr id="8" name="Content Placeholder 7" descr="Graphical user interface, application&#10;&#10;Description automatically generated">
            <a:extLst>
              <a:ext uri="{FF2B5EF4-FFF2-40B4-BE49-F238E27FC236}">
                <a16:creationId xmlns:a16="http://schemas.microsoft.com/office/drawing/2014/main" id="{E711016C-AC91-2DF4-8310-E77A53B2AD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2062" y="1357497"/>
            <a:ext cx="7459876" cy="3276600"/>
          </a:xfrm>
        </p:spPr>
      </p:pic>
      <p:sp>
        <p:nvSpPr>
          <p:cNvPr id="11" name="TextBox 10">
            <a:extLst>
              <a:ext uri="{FF2B5EF4-FFF2-40B4-BE49-F238E27FC236}">
                <a16:creationId xmlns:a16="http://schemas.microsoft.com/office/drawing/2014/main" id="{001E6502-2A16-C70D-4063-3E815AA9AF19}"/>
              </a:ext>
            </a:extLst>
          </p:cNvPr>
          <p:cNvSpPr txBox="1"/>
          <p:nvPr/>
        </p:nvSpPr>
        <p:spPr>
          <a:xfrm>
            <a:off x="2543175" y="984375"/>
            <a:ext cx="4057650" cy="369332"/>
          </a:xfrm>
          <a:prstGeom prst="rect">
            <a:avLst/>
          </a:prstGeom>
          <a:noFill/>
        </p:spPr>
        <p:txBody>
          <a:bodyPr wrap="square">
            <a:spAutoFit/>
          </a:bodyPr>
          <a:lstStyle/>
          <a:p>
            <a:pPr algn="ctr"/>
            <a:r>
              <a:rPr lang="en-US" dirty="0">
                <a:solidFill>
                  <a:schemeClr val="tx2"/>
                </a:solidFill>
              </a:rPr>
              <a:t>Example of a built out daily checklists</a:t>
            </a:r>
          </a:p>
        </p:txBody>
      </p:sp>
    </p:spTree>
    <p:extLst>
      <p:ext uri="{BB962C8B-B14F-4D97-AF65-F5344CB8AC3E}">
        <p14:creationId xmlns:p14="http://schemas.microsoft.com/office/powerpoint/2010/main" val="33292184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19D4F-2A6B-EE4C-2A7D-F4F64974CBCE}"/>
              </a:ext>
            </a:extLst>
          </p:cNvPr>
          <p:cNvSpPr>
            <a:spLocks noGrp="1"/>
          </p:cNvSpPr>
          <p:nvPr>
            <p:ph type="title"/>
          </p:nvPr>
        </p:nvSpPr>
        <p:spPr/>
        <p:txBody>
          <a:bodyPr/>
          <a:lstStyle/>
          <a:p>
            <a:r>
              <a:rPr lang="en-US" dirty="0" err="1"/>
              <a:t>Simplifi</a:t>
            </a:r>
            <a:r>
              <a:rPr lang="en-US" dirty="0"/>
              <a:t> 797®</a:t>
            </a:r>
          </a:p>
        </p:txBody>
      </p:sp>
      <p:sp>
        <p:nvSpPr>
          <p:cNvPr id="4" name="Slide Number Placeholder 3">
            <a:extLst>
              <a:ext uri="{FF2B5EF4-FFF2-40B4-BE49-F238E27FC236}">
                <a16:creationId xmlns:a16="http://schemas.microsoft.com/office/drawing/2014/main" id="{905EC2DB-9A37-94AF-AF43-97483D087CBF}"/>
              </a:ext>
            </a:extLst>
          </p:cNvPr>
          <p:cNvSpPr>
            <a:spLocks noGrp="1"/>
          </p:cNvSpPr>
          <p:nvPr>
            <p:ph type="sldNum" sz="quarter" idx="4"/>
          </p:nvPr>
        </p:nvSpPr>
        <p:spPr/>
        <p:txBody>
          <a:bodyPr/>
          <a:lstStyle/>
          <a:p>
            <a:fld id="{002540B9-D82F-44A3-9899-A5422F2D74D5}" type="slidenum">
              <a:rPr lang="en-US" smtClean="0"/>
              <a:t>61</a:t>
            </a:fld>
            <a:endParaRPr lang="en-US"/>
          </a:p>
        </p:txBody>
      </p:sp>
      <p:pic>
        <p:nvPicPr>
          <p:cNvPr id="7" name="Content Placeholder 6" descr="Graphical user interface, application, Teams&#10;&#10;Description automatically generated">
            <a:extLst>
              <a:ext uri="{FF2B5EF4-FFF2-40B4-BE49-F238E27FC236}">
                <a16:creationId xmlns:a16="http://schemas.microsoft.com/office/drawing/2014/main" id="{63FBF3D9-3B8F-9783-0EE5-2BCA04E52F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8705" y="1277033"/>
            <a:ext cx="6942374" cy="3276600"/>
          </a:xfrm>
        </p:spPr>
      </p:pic>
      <p:sp>
        <p:nvSpPr>
          <p:cNvPr id="9" name="TextBox 8">
            <a:extLst>
              <a:ext uri="{FF2B5EF4-FFF2-40B4-BE49-F238E27FC236}">
                <a16:creationId xmlns:a16="http://schemas.microsoft.com/office/drawing/2014/main" id="{873DE7C1-9E59-8CE8-CFBD-451F788243F9}"/>
              </a:ext>
            </a:extLst>
          </p:cNvPr>
          <p:cNvSpPr txBox="1"/>
          <p:nvPr/>
        </p:nvSpPr>
        <p:spPr>
          <a:xfrm>
            <a:off x="2843888" y="910709"/>
            <a:ext cx="3448050" cy="369332"/>
          </a:xfrm>
          <a:prstGeom prst="rect">
            <a:avLst/>
          </a:prstGeom>
          <a:noFill/>
        </p:spPr>
        <p:txBody>
          <a:bodyPr wrap="square">
            <a:spAutoFit/>
          </a:bodyPr>
          <a:lstStyle/>
          <a:p>
            <a:pPr algn="ctr"/>
            <a:r>
              <a:rPr lang="en-US" dirty="0">
                <a:solidFill>
                  <a:schemeClr val="tx2"/>
                </a:solidFill>
              </a:rPr>
              <a:t>Example of an Active To Do List</a:t>
            </a:r>
          </a:p>
        </p:txBody>
      </p:sp>
    </p:spTree>
    <p:extLst>
      <p:ext uri="{BB962C8B-B14F-4D97-AF65-F5344CB8AC3E}">
        <p14:creationId xmlns:p14="http://schemas.microsoft.com/office/powerpoint/2010/main" val="562882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19D4F-2A6B-EE4C-2A7D-F4F64974CBCE}"/>
              </a:ext>
            </a:extLst>
          </p:cNvPr>
          <p:cNvSpPr>
            <a:spLocks noGrp="1"/>
          </p:cNvSpPr>
          <p:nvPr>
            <p:ph type="title"/>
          </p:nvPr>
        </p:nvSpPr>
        <p:spPr/>
        <p:txBody>
          <a:bodyPr/>
          <a:lstStyle/>
          <a:p>
            <a:r>
              <a:rPr lang="en-US" dirty="0" err="1"/>
              <a:t>Simplifi</a:t>
            </a:r>
            <a:r>
              <a:rPr lang="en-US" dirty="0"/>
              <a:t> 797®</a:t>
            </a:r>
          </a:p>
        </p:txBody>
      </p:sp>
      <p:sp>
        <p:nvSpPr>
          <p:cNvPr id="4" name="Slide Number Placeholder 3">
            <a:extLst>
              <a:ext uri="{FF2B5EF4-FFF2-40B4-BE49-F238E27FC236}">
                <a16:creationId xmlns:a16="http://schemas.microsoft.com/office/drawing/2014/main" id="{905EC2DB-9A37-94AF-AF43-97483D087CBF}"/>
              </a:ext>
            </a:extLst>
          </p:cNvPr>
          <p:cNvSpPr>
            <a:spLocks noGrp="1"/>
          </p:cNvSpPr>
          <p:nvPr>
            <p:ph type="sldNum" sz="quarter" idx="4"/>
          </p:nvPr>
        </p:nvSpPr>
        <p:spPr/>
        <p:txBody>
          <a:bodyPr/>
          <a:lstStyle/>
          <a:p>
            <a:fld id="{002540B9-D82F-44A3-9899-A5422F2D74D5}" type="slidenum">
              <a:rPr lang="en-US" smtClean="0"/>
              <a:t>62</a:t>
            </a:fld>
            <a:endParaRPr lang="en-US"/>
          </a:p>
        </p:txBody>
      </p:sp>
      <p:pic>
        <p:nvPicPr>
          <p:cNvPr id="7" name="Content Placeholder 6" descr="Graphical user interface, application&#10;&#10;Description automatically generated">
            <a:extLst>
              <a:ext uri="{FF2B5EF4-FFF2-40B4-BE49-F238E27FC236}">
                <a16:creationId xmlns:a16="http://schemas.microsoft.com/office/drawing/2014/main" id="{39786ADC-924C-850B-A8DB-04C89271188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18256" y="1276350"/>
            <a:ext cx="6707488" cy="3276600"/>
          </a:xfrm>
        </p:spPr>
      </p:pic>
      <p:sp>
        <p:nvSpPr>
          <p:cNvPr id="9" name="TextBox 8">
            <a:extLst>
              <a:ext uri="{FF2B5EF4-FFF2-40B4-BE49-F238E27FC236}">
                <a16:creationId xmlns:a16="http://schemas.microsoft.com/office/drawing/2014/main" id="{08B624A1-BACD-23B3-3461-009B674D90E3}"/>
              </a:ext>
            </a:extLst>
          </p:cNvPr>
          <p:cNvSpPr txBox="1"/>
          <p:nvPr/>
        </p:nvSpPr>
        <p:spPr>
          <a:xfrm>
            <a:off x="2771775" y="904583"/>
            <a:ext cx="3600450" cy="369332"/>
          </a:xfrm>
          <a:prstGeom prst="rect">
            <a:avLst/>
          </a:prstGeom>
          <a:noFill/>
        </p:spPr>
        <p:txBody>
          <a:bodyPr wrap="square">
            <a:spAutoFit/>
          </a:bodyPr>
          <a:lstStyle/>
          <a:p>
            <a:pPr algn="ctr"/>
            <a:r>
              <a:rPr lang="en-US" dirty="0">
                <a:solidFill>
                  <a:schemeClr val="tx2"/>
                </a:solidFill>
              </a:rPr>
              <a:t>Example of Competencies built out</a:t>
            </a:r>
          </a:p>
        </p:txBody>
      </p:sp>
    </p:spTree>
    <p:extLst>
      <p:ext uri="{BB962C8B-B14F-4D97-AF65-F5344CB8AC3E}">
        <p14:creationId xmlns:p14="http://schemas.microsoft.com/office/powerpoint/2010/main" val="16947536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3CD7F-70D1-4DB6-E3D8-6B9207B8F4F0}"/>
              </a:ext>
            </a:extLst>
          </p:cNvPr>
          <p:cNvSpPr>
            <a:spLocks noGrp="1"/>
          </p:cNvSpPr>
          <p:nvPr>
            <p:ph type="title"/>
          </p:nvPr>
        </p:nvSpPr>
        <p:spPr/>
        <p:txBody>
          <a:bodyPr/>
          <a:lstStyle/>
          <a:p>
            <a:r>
              <a:rPr lang="en-US" dirty="0" err="1"/>
              <a:t>Simplifi</a:t>
            </a:r>
            <a:r>
              <a:rPr lang="en-US" dirty="0"/>
              <a:t> 797®</a:t>
            </a:r>
          </a:p>
        </p:txBody>
      </p:sp>
      <p:pic>
        <p:nvPicPr>
          <p:cNvPr id="6" name="Content Placeholder 5" descr="Graphical user interface, text, application, email&#10;&#10;Description automatically generated">
            <a:extLst>
              <a:ext uri="{FF2B5EF4-FFF2-40B4-BE49-F238E27FC236}">
                <a16:creationId xmlns:a16="http://schemas.microsoft.com/office/drawing/2014/main" id="{CD3C39ED-525D-C276-1488-3C873253D0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1901" y="1450319"/>
            <a:ext cx="5649024" cy="3276600"/>
          </a:xfrm>
        </p:spPr>
      </p:pic>
      <p:sp>
        <p:nvSpPr>
          <p:cNvPr id="4" name="Slide Number Placeholder 3">
            <a:extLst>
              <a:ext uri="{FF2B5EF4-FFF2-40B4-BE49-F238E27FC236}">
                <a16:creationId xmlns:a16="http://schemas.microsoft.com/office/drawing/2014/main" id="{673D7C5E-65D2-0B37-1714-C439B5195D4F}"/>
              </a:ext>
            </a:extLst>
          </p:cNvPr>
          <p:cNvSpPr>
            <a:spLocks noGrp="1"/>
          </p:cNvSpPr>
          <p:nvPr>
            <p:ph type="sldNum" sz="quarter" idx="4"/>
          </p:nvPr>
        </p:nvSpPr>
        <p:spPr/>
        <p:txBody>
          <a:bodyPr/>
          <a:lstStyle/>
          <a:p>
            <a:fld id="{002540B9-D82F-44A3-9899-A5422F2D74D5}" type="slidenum">
              <a:rPr lang="en-US" smtClean="0"/>
              <a:t>63</a:t>
            </a:fld>
            <a:endParaRPr lang="en-US"/>
          </a:p>
        </p:txBody>
      </p:sp>
      <p:sp>
        <p:nvSpPr>
          <p:cNvPr id="7" name="TextBox 6">
            <a:extLst>
              <a:ext uri="{FF2B5EF4-FFF2-40B4-BE49-F238E27FC236}">
                <a16:creationId xmlns:a16="http://schemas.microsoft.com/office/drawing/2014/main" id="{2FFBFE8D-021C-4F06-85B6-C72F08A2AA37}"/>
              </a:ext>
            </a:extLst>
          </p:cNvPr>
          <p:cNvSpPr txBox="1"/>
          <p:nvPr/>
        </p:nvSpPr>
        <p:spPr>
          <a:xfrm>
            <a:off x="1290637" y="867706"/>
            <a:ext cx="6562725" cy="646331"/>
          </a:xfrm>
          <a:prstGeom prst="rect">
            <a:avLst/>
          </a:prstGeom>
          <a:noFill/>
        </p:spPr>
        <p:txBody>
          <a:bodyPr wrap="square">
            <a:spAutoFit/>
          </a:bodyPr>
          <a:lstStyle/>
          <a:p>
            <a:pPr algn="ctr"/>
            <a:r>
              <a:rPr lang="en-US" dirty="0">
                <a:solidFill>
                  <a:schemeClr val="tx2"/>
                </a:solidFill>
              </a:rPr>
              <a:t>Example of References plus materials locally added (Published SOPs, HD Lists, Certification Results, </a:t>
            </a:r>
            <a:r>
              <a:rPr lang="en-US" dirty="0" err="1">
                <a:solidFill>
                  <a:schemeClr val="tx2"/>
                </a:solidFill>
              </a:rPr>
              <a:t>etc</a:t>
            </a:r>
            <a:r>
              <a:rPr lang="en-US" dirty="0">
                <a:solidFill>
                  <a:schemeClr val="tx2"/>
                </a:solidFill>
              </a:rPr>
              <a:t>)</a:t>
            </a:r>
          </a:p>
        </p:txBody>
      </p:sp>
    </p:spTree>
    <p:extLst>
      <p:ext uri="{BB962C8B-B14F-4D97-AF65-F5344CB8AC3E}">
        <p14:creationId xmlns:p14="http://schemas.microsoft.com/office/powerpoint/2010/main" val="9949767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3E23-4A64-9AEF-8F32-2A127CB5E4EE}"/>
              </a:ext>
            </a:extLst>
          </p:cNvPr>
          <p:cNvSpPr>
            <a:spLocks noGrp="1"/>
          </p:cNvSpPr>
          <p:nvPr>
            <p:ph type="title"/>
          </p:nvPr>
        </p:nvSpPr>
        <p:spPr/>
        <p:txBody>
          <a:bodyPr/>
          <a:lstStyle/>
          <a:p>
            <a:r>
              <a:rPr lang="en-US" dirty="0" err="1"/>
              <a:t>Simplifi</a:t>
            </a:r>
            <a:r>
              <a:rPr lang="en-US" dirty="0"/>
              <a:t> 797®… A Step Further</a:t>
            </a:r>
          </a:p>
        </p:txBody>
      </p:sp>
      <p:pic>
        <p:nvPicPr>
          <p:cNvPr id="6" name="Content Placeholder 5" descr="Graphical user interface, text, application, email&#10;&#10;Description automatically generated">
            <a:extLst>
              <a:ext uri="{FF2B5EF4-FFF2-40B4-BE49-F238E27FC236}">
                <a16:creationId xmlns:a16="http://schemas.microsoft.com/office/drawing/2014/main" id="{1D487F7F-821E-0937-EF41-95906AB4D9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9228" y="1264605"/>
            <a:ext cx="5825544" cy="3276600"/>
          </a:xfrm>
        </p:spPr>
      </p:pic>
      <p:sp>
        <p:nvSpPr>
          <p:cNvPr id="4" name="Slide Number Placeholder 3">
            <a:extLst>
              <a:ext uri="{FF2B5EF4-FFF2-40B4-BE49-F238E27FC236}">
                <a16:creationId xmlns:a16="http://schemas.microsoft.com/office/drawing/2014/main" id="{7AC7E396-701E-4BD3-E7C6-0B3E759B7CCA}"/>
              </a:ext>
            </a:extLst>
          </p:cNvPr>
          <p:cNvSpPr>
            <a:spLocks noGrp="1"/>
          </p:cNvSpPr>
          <p:nvPr>
            <p:ph type="sldNum" sz="quarter" idx="4"/>
          </p:nvPr>
        </p:nvSpPr>
        <p:spPr/>
        <p:txBody>
          <a:bodyPr/>
          <a:lstStyle/>
          <a:p>
            <a:fld id="{002540B9-D82F-44A3-9899-A5422F2D74D5}" type="slidenum">
              <a:rPr lang="en-US" smtClean="0"/>
              <a:t>64</a:t>
            </a:fld>
            <a:endParaRPr lang="en-US"/>
          </a:p>
        </p:txBody>
      </p:sp>
      <p:sp>
        <p:nvSpPr>
          <p:cNvPr id="7" name="TextBox 6">
            <a:extLst>
              <a:ext uri="{FF2B5EF4-FFF2-40B4-BE49-F238E27FC236}">
                <a16:creationId xmlns:a16="http://schemas.microsoft.com/office/drawing/2014/main" id="{3E5F7901-15C1-6245-A24A-92D80BFA0D8D}"/>
              </a:ext>
            </a:extLst>
          </p:cNvPr>
          <p:cNvSpPr txBox="1"/>
          <p:nvPr/>
        </p:nvSpPr>
        <p:spPr>
          <a:xfrm>
            <a:off x="2033587" y="912574"/>
            <a:ext cx="5076826" cy="369332"/>
          </a:xfrm>
          <a:prstGeom prst="rect">
            <a:avLst/>
          </a:prstGeom>
          <a:noFill/>
        </p:spPr>
        <p:txBody>
          <a:bodyPr wrap="square">
            <a:spAutoFit/>
          </a:bodyPr>
          <a:lstStyle/>
          <a:p>
            <a:pPr algn="ctr"/>
            <a:r>
              <a:rPr lang="en-US" dirty="0">
                <a:solidFill>
                  <a:schemeClr val="tx2"/>
                </a:solidFill>
              </a:rPr>
              <a:t>Example of built out sections for an entire Flight</a:t>
            </a:r>
          </a:p>
        </p:txBody>
      </p:sp>
    </p:spTree>
    <p:extLst>
      <p:ext uri="{BB962C8B-B14F-4D97-AF65-F5344CB8AC3E}">
        <p14:creationId xmlns:p14="http://schemas.microsoft.com/office/powerpoint/2010/main" val="1087016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1F53C-7746-7412-F2C8-93828F079334}"/>
              </a:ext>
            </a:extLst>
          </p:cNvPr>
          <p:cNvSpPr>
            <a:spLocks noGrp="1"/>
          </p:cNvSpPr>
          <p:nvPr>
            <p:ph type="title"/>
          </p:nvPr>
        </p:nvSpPr>
        <p:spPr/>
        <p:txBody>
          <a:bodyPr/>
          <a:lstStyle/>
          <a:p>
            <a:r>
              <a:rPr lang="en-US" dirty="0" err="1"/>
              <a:t>Simplifi</a:t>
            </a:r>
            <a:r>
              <a:rPr lang="en-US" dirty="0"/>
              <a:t> 797®… A Step Further</a:t>
            </a:r>
          </a:p>
        </p:txBody>
      </p:sp>
      <p:pic>
        <p:nvPicPr>
          <p:cNvPr id="6" name="Content Placeholder 5" descr="Graphical user interface, text, application, email&#10;&#10;Description automatically generated">
            <a:extLst>
              <a:ext uri="{FF2B5EF4-FFF2-40B4-BE49-F238E27FC236}">
                <a16:creationId xmlns:a16="http://schemas.microsoft.com/office/drawing/2014/main" id="{133C4A38-9DF7-15A9-7371-EC8485F450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2358" y="1276350"/>
            <a:ext cx="6859283" cy="3276600"/>
          </a:xfrm>
        </p:spPr>
      </p:pic>
      <p:sp>
        <p:nvSpPr>
          <p:cNvPr id="4" name="Slide Number Placeholder 3">
            <a:extLst>
              <a:ext uri="{FF2B5EF4-FFF2-40B4-BE49-F238E27FC236}">
                <a16:creationId xmlns:a16="http://schemas.microsoft.com/office/drawing/2014/main" id="{102D2DDD-FC47-D7F5-5FCD-8B4215509630}"/>
              </a:ext>
            </a:extLst>
          </p:cNvPr>
          <p:cNvSpPr>
            <a:spLocks noGrp="1"/>
          </p:cNvSpPr>
          <p:nvPr>
            <p:ph type="sldNum" sz="quarter" idx="4"/>
          </p:nvPr>
        </p:nvSpPr>
        <p:spPr/>
        <p:txBody>
          <a:bodyPr/>
          <a:lstStyle/>
          <a:p>
            <a:fld id="{002540B9-D82F-44A3-9899-A5422F2D74D5}" type="slidenum">
              <a:rPr lang="en-US" smtClean="0"/>
              <a:t>65</a:t>
            </a:fld>
            <a:endParaRPr lang="en-US"/>
          </a:p>
        </p:txBody>
      </p:sp>
      <p:sp>
        <p:nvSpPr>
          <p:cNvPr id="7" name="TextBox 6">
            <a:extLst>
              <a:ext uri="{FF2B5EF4-FFF2-40B4-BE49-F238E27FC236}">
                <a16:creationId xmlns:a16="http://schemas.microsoft.com/office/drawing/2014/main" id="{47D731A0-B883-E01D-3E4A-6973904B5723}"/>
              </a:ext>
            </a:extLst>
          </p:cNvPr>
          <p:cNvSpPr txBox="1"/>
          <p:nvPr/>
        </p:nvSpPr>
        <p:spPr>
          <a:xfrm>
            <a:off x="2771775" y="904583"/>
            <a:ext cx="3600450" cy="369332"/>
          </a:xfrm>
          <a:prstGeom prst="rect">
            <a:avLst/>
          </a:prstGeom>
          <a:noFill/>
        </p:spPr>
        <p:txBody>
          <a:bodyPr wrap="square">
            <a:spAutoFit/>
          </a:bodyPr>
          <a:lstStyle/>
          <a:p>
            <a:pPr algn="ctr"/>
            <a:r>
              <a:rPr lang="en-US" dirty="0">
                <a:solidFill>
                  <a:schemeClr val="tx2"/>
                </a:solidFill>
              </a:rPr>
              <a:t>Example of MFRs and CRs</a:t>
            </a:r>
          </a:p>
        </p:txBody>
      </p:sp>
    </p:spTree>
    <p:extLst>
      <p:ext uri="{BB962C8B-B14F-4D97-AF65-F5344CB8AC3E}">
        <p14:creationId xmlns:p14="http://schemas.microsoft.com/office/powerpoint/2010/main" val="16777166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Learning Objectives</a:t>
            </a:r>
          </a:p>
        </p:txBody>
      </p:sp>
      <p:sp>
        <p:nvSpPr>
          <p:cNvPr id="3" name="Content Placeholder 2"/>
          <p:cNvSpPr>
            <a:spLocks noGrp="1"/>
          </p:cNvSpPr>
          <p:nvPr>
            <p:ph idx="1"/>
          </p:nvPr>
        </p:nvSpPr>
        <p:spPr/>
        <p:txBody>
          <a:bodyPr/>
          <a:lstStyle/>
          <a:p>
            <a:pPr marL="0" indent="0">
              <a:buNone/>
            </a:pPr>
            <a:r>
              <a:rPr lang="en-US" dirty="0">
                <a:solidFill>
                  <a:schemeClr val="tx2"/>
                </a:solidFill>
              </a:rPr>
              <a:t>1. Describe the purpose for USP 797</a:t>
            </a:r>
          </a:p>
          <a:p>
            <a:pPr marL="0" indent="0">
              <a:buNone/>
            </a:pPr>
            <a:r>
              <a:rPr lang="en-US" dirty="0">
                <a:solidFill>
                  <a:schemeClr val="tx2"/>
                </a:solidFill>
              </a:rPr>
              <a:t>2. Explain sterile compounding &amp; understand the difference between the three compounded sterile preparation (CSP) categories</a:t>
            </a:r>
          </a:p>
          <a:p>
            <a:pPr marL="0" indent="0">
              <a:buNone/>
            </a:pPr>
            <a:r>
              <a:rPr lang="en-US" dirty="0">
                <a:solidFill>
                  <a:schemeClr val="tx2"/>
                </a:solidFill>
              </a:rPr>
              <a:t>3. Distinguish between a beyond-use date (BUD) and an expiration date</a:t>
            </a:r>
          </a:p>
          <a:p>
            <a:pPr marL="0" indent="0">
              <a:buNone/>
            </a:pPr>
            <a:r>
              <a:rPr lang="en-US" dirty="0">
                <a:solidFill>
                  <a:schemeClr val="tx2"/>
                </a:solidFill>
              </a:rPr>
              <a:t>4. Identify key USP 797 revisions from the 2022 updates</a:t>
            </a:r>
          </a:p>
          <a:p>
            <a:pPr marL="457200" indent="-457200">
              <a:buFont typeface="+mj-lt"/>
              <a:buAutoNum type="arabicPeriod"/>
            </a:pPr>
            <a:endParaRPr lang="en-US" dirty="0"/>
          </a:p>
        </p:txBody>
      </p:sp>
      <p:sp>
        <p:nvSpPr>
          <p:cNvPr id="4" name="Slide Number Placeholder 3">
            <a:extLst>
              <a:ext uri="{FF2B5EF4-FFF2-40B4-BE49-F238E27FC236}">
                <a16:creationId xmlns:a16="http://schemas.microsoft.com/office/drawing/2014/main" id="{A358A0A0-361A-695B-2B2B-82820933E306}"/>
              </a:ext>
            </a:extLst>
          </p:cNvPr>
          <p:cNvSpPr>
            <a:spLocks noGrp="1"/>
          </p:cNvSpPr>
          <p:nvPr>
            <p:ph type="sldNum" sz="quarter" idx="4"/>
          </p:nvPr>
        </p:nvSpPr>
        <p:spPr/>
        <p:txBody>
          <a:bodyPr/>
          <a:lstStyle/>
          <a:p>
            <a:fld id="{002540B9-D82F-44A3-9899-A5422F2D74D5}" type="slidenum">
              <a:rPr lang="en-US" smtClean="0"/>
              <a:t>66</a:t>
            </a:fld>
            <a:endParaRPr lang="en-US"/>
          </a:p>
        </p:txBody>
      </p:sp>
    </p:spTree>
    <p:extLst>
      <p:ext uri="{BB962C8B-B14F-4D97-AF65-F5344CB8AC3E}">
        <p14:creationId xmlns:p14="http://schemas.microsoft.com/office/powerpoint/2010/main" val="15677848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B088-45F7-F7C6-D0EE-7E127DE9857E}"/>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5CEDAFA1-6ED3-EE62-253C-38C860499740}"/>
              </a:ext>
            </a:extLst>
          </p:cNvPr>
          <p:cNvSpPr>
            <a:spLocks noGrp="1"/>
          </p:cNvSpPr>
          <p:nvPr>
            <p:ph idx="1"/>
          </p:nvPr>
        </p:nvSpPr>
        <p:spPr/>
        <p:txBody>
          <a:bodyPr>
            <a:normAutofit/>
          </a:bodyPr>
          <a:lstStyle/>
          <a:p>
            <a:r>
              <a:rPr lang="en-US" sz="1600" dirty="0">
                <a:solidFill>
                  <a:schemeClr val="tx2"/>
                </a:solidFill>
              </a:rPr>
              <a:t>How often are compounding personnel required to pass a written or an electronic test?</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month</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4 months</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6 months</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12 months</a:t>
            </a:r>
          </a:p>
          <a:p>
            <a:r>
              <a:rPr lang="en-US" sz="1600" dirty="0">
                <a:solidFill>
                  <a:schemeClr val="tx2"/>
                </a:solidFill>
              </a:rPr>
              <a:t>What is an expiration date?</a:t>
            </a:r>
          </a:p>
          <a:p>
            <a:pPr lvl="1">
              <a:spcBef>
                <a:spcPts val="0"/>
              </a:spcBef>
              <a:buFont typeface="+mj-lt"/>
              <a:buAutoNum type="alphaUcPeriod"/>
            </a:pPr>
            <a:r>
              <a:rPr lang="en-US" sz="1200" dirty="0">
                <a:solidFill>
                  <a:schemeClr val="tx2"/>
                </a:solidFill>
                <a:ea typeface="Calibri" panose="020F0502020204030204" pitchFamily="34" charset="0"/>
              </a:rPr>
              <a:t>The final date after which a CSP must not be used or administered </a:t>
            </a:r>
            <a:endParaRPr lang="en-US" sz="1200" dirty="0">
              <a:solidFill>
                <a:schemeClr val="tx2"/>
              </a:solidFill>
              <a:effectLst/>
              <a:ea typeface="Calibri" panose="020F0502020204030204" pitchFamily="34" charset="0"/>
            </a:endParaRPr>
          </a:p>
          <a:p>
            <a:pPr lvl="1">
              <a:spcBef>
                <a:spcPts val="0"/>
              </a:spcBef>
              <a:buFont typeface="+mj-lt"/>
              <a:buAutoNum type="alphaUcPeriod"/>
            </a:pPr>
            <a:r>
              <a:rPr lang="en-US" sz="1200" dirty="0">
                <a:solidFill>
                  <a:schemeClr val="tx2"/>
                </a:solidFill>
                <a:effectLst/>
                <a:ea typeface="Calibri" panose="020F0502020204030204" pitchFamily="34" charset="0"/>
              </a:rPr>
              <a:t>The final date in which the </a:t>
            </a:r>
            <a:r>
              <a:rPr lang="en-US" sz="1200" dirty="0" err="1">
                <a:solidFill>
                  <a:schemeClr val="tx2"/>
                </a:solidFill>
                <a:effectLst/>
                <a:ea typeface="Calibri" panose="020F0502020204030204" pitchFamily="34" charset="0"/>
              </a:rPr>
              <a:t>manf</a:t>
            </a:r>
            <a:r>
              <a:rPr lang="en-US" sz="1200" dirty="0">
                <a:solidFill>
                  <a:schemeClr val="tx2"/>
                </a:solidFill>
                <a:effectLst/>
                <a:ea typeface="Calibri" panose="020F0502020204030204" pitchFamily="34" charset="0"/>
              </a:rPr>
              <a:t>. can guarantee the full potency and safety of a medication</a:t>
            </a:r>
          </a:p>
          <a:p>
            <a:pPr lvl="1">
              <a:spcBef>
                <a:spcPts val="0"/>
              </a:spcBef>
              <a:buFont typeface="+mj-lt"/>
              <a:buAutoNum type="alphaUcPeriod"/>
            </a:pPr>
            <a:r>
              <a:rPr lang="en-US" sz="1200" dirty="0">
                <a:solidFill>
                  <a:schemeClr val="tx2"/>
                </a:solidFill>
                <a:effectLst/>
                <a:ea typeface="Calibri" panose="020F0502020204030204" pitchFamily="34" charset="0"/>
              </a:rPr>
              <a:t>The final date that is determined from when the preparation of the CSP began</a:t>
            </a:r>
          </a:p>
          <a:p>
            <a:pPr lvl="1">
              <a:spcBef>
                <a:spcPts val="0"/>
              </a:spcBef>
              <a:buFont typeface="+mj-lt"/>
              <a:buAutoNum type="alphaUcPeriod"/>
            </a:pPr>
            <a:r>
              <a:rPr lang="en-US" sz="1200" dirty="0">
                <a:solidFill>
                  <a:schemeClr val="tx2"/>
                </a:solidFill>
                <a:ea typeface="Calibri" panose="020F0502020204030204" pitchFamily="34" charset="0"/>
              </a:rPr>
              <a:t>Both A and C</a:t>
            </a:r>
          </a:p>
          <a:p>
            <a:pPr>
              <a:spcBef>
                <a:spcPts val="0"/>
              </a:spcBef>
            </a:pPr>
            <a:r>
              <a:rPr lang="en-US" sz="1600" dirty="0">
                <a:solidFill>
                  <a:schemeClr val="tx2"/>
                </a:solidFill>
                <a:ea typeface="Calibri" panose="020F0502020204030204" pitchFamily="34" charset="0"/>
              </a:rPr>
              <a:t>Which statement is FALSE regarding the purpose of USP chapter &lt;797&gt;?</a:t>
            </a:r>
          </a:p>
          <a:p>
            <a:pPr lvl="1">
              <a:spcBef>
                <a:spcPts val="0"/>
              </a:spcBef>
              <a:buFont typeface="+mj-lt"/>
              <a:buAutoNum type="alphaUcPeriod"/>
              <a:tabLst>
                <a:tab pos="228600" algn="l"/>
              </a:tabLst>
            </a:pPr>
            <a:r>
              <a:rPr lang="en-US" sz="1200" dirty="0">
                <a:solidFill>
                  <a:schemeClr val="tx2"/>
                </a:solidFill>
                <a:effectLst/>
                <a:ea typeface="ヒラギノ角ゴ Pro W3"/>
              </a:rPr>
              <a:t>Provides the standards for the sterile compounding</a:t>
            </a:r>
          </a:p>
          <a:p>
            <a:pPr lvl="1">
              <a:spcBef>
                <a:spcPts val="0"/>
              </a:spcBef>
              <a:buFont typeface="+mj-lt"/>
              <a:buAutoNum type="alphaUcPeriod"/>
              <a:tabLst>
                <a:tab pos="228600" algn="l"/>
              </a:tabLst>
            </a:pPr>
            <a:r>
              <a:rPr lang="en-US" sz="1200" dirty="0">
                <a:solidFill>
                  <a:schemeClr val="tx2"/>
                </a:solidFill>
                <a:effectLst/>
                <a:ea typeface="ヒラギノ角ゴ Pro W3"/>
              </a:rPr>
              <a:t>Provides the standards for the safe handling of hazardous drugs</a:t>
            </a:r>
          </a:p>
          <a:p>
            <a:pPr lvl="1">
              <a:spcBef>
                <a:spcPts val="0"/>
              </a:spcBef>
              <a:buFont typeface="+mj-lt"/>
              <a:buAutoNum type="alphaUcPeriod"/>
              <a:tabLst>
                <a:tab pos="228600" algn="l"/>
              </a:tabLst>
            </a:pPr>
            <a:r>
              <a:rPr lang="en-US" sz="1200" dirty="0">
                <a:solidFill>
                  <a:schemeClr val="tx2"/>
                </a:solidFill>
                <a:effectLst/>
                <a:ea typeface="ヒラギノ角ゴ Pro W3"/>
              </a:rPr>
              <a:t>Aims to minimize harm that could result from microbial contamination</a:t>
            </a:r>
          </a:p>
          <a:p>
            <a:pPr lvl="1">
              <a:spcBef>
                <a:spcPts val="0"/>
              </a:spcBef>
              <a:buFont typeface="+mj-lt"/>
              <a:buAutoNum type="alphaUcPeriod"/>
              <a:tabLst>
                <a:tab pos="228600" algn="l"/>
              </a:tabLst>
            </a:pPr>
            <a:r>
              <a:rPr lang="en-US" sz="1200" dirty="0">
                <a:solidFill>
                  <a:schemeClr val="tx2"/>
                </a:solidFill>
                <a:effectLst/>
                <a:ea typeface="ヒラギノ角ゴ Pro W3"/>
              </a:rPr>
              <a:t>Both A and C</a:t>
            </a:r>
          </a:p>
          <a:p>
            <a:pPr>
              <a:spcBef>
                <a:spcPts val="0"/>
              </a:spcBef>
            </a:pPr>
            <a:endParaRPr lang="en-US" sz="1400" dirty="0">
              <a:solidFill>
                <a:schemeClr val="tx1"/>
              </a:solidFill>
              <a:ea typeface="Calibri" panose="020F0502020204030204" pitchFamily="34" charset="0"/>
            </a:endParaRPr>
          </a:p>
          <a:p>
            <a:pPr marL="457200" lvl="1" indent="0">
              <a:spcBef>
                <a:spcPts val="0"/>
              </a:spcBef>
              <a:buNone/>
            </a:pPr>
            <a:endParaRPr lang="en-US" sz="1200" dirty="0">
              <a:solidFill>
                <a:schemeClr val="tx1"/>
              </a:solidFill>
              <a:effectLst/>
              <a:ea typeface="Calibri" panose="020F0502020204030204" pitchFamily="34" charset="0"/>
            </a:endParaRPr>
          </a:p>
          <a:p>
            <a:endParaRPr lang="en-US" sz="1600" dirty="0"/>
          </a:p>
        </p:txBody>
      </p:sp>
      <p:sp>
        <p:nvSpPr>
          <p:cNvPr id="4" name="Slide Number Placeholder 3">
            <a:extLst>
              <a:ext uri="{FF2B5EF4-FFF2-40B4-BE49-F238E27FC236}">
                <a16:creationId xmlns:a16="http://schemas.microsoft.com/office/drawing/2014/main" id="{D72FED1F-0834-6FF1-9E62-6EB3F826B7B8}"/>
              </a:ext>
            </a:extLst>
          </p:cNvPr>
          <p:cNvSpPr>
            <a:spLocks noGrp="1"/>
          </p:cNvSpPr>
          <p:nvPr>
            <p:ph type="sldNum" sz="quarter" idx="4"/>
          </p:nvPr>
        </p:nvSpPr>
        <p:spPr/>
        <p:txBody>
          <a:bodyPr/>
          <a:lstStyle/>
          <a:p>
            <a:fld id="{002540B9-D82F-44A3-9899-A5422F2D74D5}" type="slidenum">
              <a:rPr lang="en-US" smtClean="0"/>
              <a:t>67</a:t>
            </a:fld>
            <a:endParaRPr lang="en-US"/>
          </a:p>
        </p:txBody>
      </p:sp>
    </p:spTree>
    <p:extLst>
      <p:ext uri="{BB962C8B-B14F-4D97-AF65-F5344CB8AC3E}">
        <p14:creationId xmlns:p14="http://schemas.microsoft.com/office/powerpoint/2010/main" val="25948340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B088-45F7-F7C6-D0EE-7E127DE9857E}"/>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5CEDAFA1-6ED3-EE62-253C-38C860499740}"/>
              </a:ext>
            </a:extLst>
          </p:cNvPr>
          <p:cNvSpPr>
            <a:spLocks noGrp="1"/>
          </p:cNvSpPr>
          <p:nvPr>
            <p:ph idx="1"/>
          </p:nvPr>
        </p:nvSpPr>
        <p:spPr/>
        <p:txBody>
          <a:bodyPr>
            <a:normAutofit/>
          </a:bodyPr>
          <a:lstStyle/>
          <a:p>
            <a:r>
              <a:rPr lang="en-US" sz="1600" dirty="0">
                <a:solidFill>
                  <a:schemeClr val="tx2"/>
                </a:solidFill>
              </a:rPr>
              <a:t>How often are compounding personnel required to pass a written or an electronic test?</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month</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4 months</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6 months</a:t>
            </a:r>
          </a:p>
          <a:p>
            <a:pPr lvl="1" indent="-342900">
              <a:spcBef>
                <a:spcPts val="0"/>
              </a:spcBef>
              <a:buSzPct val="100000"/>
              <a:buFont typeface="+mj-lt"/>
              <a:buAutoNum type="alphaUcPeriod"/>
            </a:pPr>
            <a:r>
              <a:rPr lang="en-US" sz="1200" b="1" dirty="0">
                <a:solidFill>
                  <a:schemeClr val="tx2"/>
                </a:solidFill>
                <a:effectLst/>
                <a:highlight>
                  <a:srgbClr val="FFFF00"/>
                </a:highlight>
                <a:ea typeface="Calibri" panose="020F0502020204030204" pitchFamily="34" charset="0"/>
              </a:rPr>
              <a:t>Every 12 months</a:t>
            </a:r>
          </a:p>
          <a:p>
            <a:r>
              <a:rPr lang="en-US" sz="1600" dirty="0">
                <a:solidFill>
                  <a:schemeClr val="tx2"/>
                </a:solidFill>
              </a:rPr>
              <a:t>What is an expiration date?</a:t>
            </a:r>
          </a:p>
          <a:p>
            <a:pPr lvl="1">
              <a:spcBef>
                <a:spcPts val="0"/>
              </a:spcBef>
              <a:buFont typeface="+mj-lt"/>
              <a:buAutoNum type="alphaUcPeriod"/>
            </a:pPr>
            <a:r>
              <a:rPr lang="en-US" sz="1200" dirty="0">
                <a:solidFill>
                  <a:schemeClr val="tx2"/>
                </a:solidFill>
                <a:ea typeface="Calibri" panose="020F0502020204030204" pitchFamily="34" charset="0"/>
              </a:rPr>
              <a:t>The final date after which a CSP must not be used or administered </a:t>
            </a:r>
            <a:endParaRPr lang="en-US" sz="1200" dirty="0">
              <a:solidFill>
                <a:schemeClr val="tx2"/>
              </a:solidFill>
              <a:effectLst/>
              <a:ea typeface="Calibri" panose="020F0502020204030204" pitchFamily="34" charset="0"/>
            </a:endParaRPr>
          </a:p>
          <a:p>
            <a:pPr lvl="1">
              <a:spcBef>
                <a:spcPts val="0"/>
              </a:spcBef>
              <a:buFont typeface="+mj-lt"/>
              <a:buAutoNum type="alphaUcPeriod"/>
            </a:pPr>
            <a:r>
              <a:rPr lang="en-US" sz="1200" dirty="0">
                <a:solidFill>
                  <a:schemeClr val="tx2"/>
                </a:solidFill>
                <a:effectLst/>
                <a:ea typeface="Calibri" panose="020F0502020204030204" pitchFamily="34" charset="0"/>
              </a:rPr>
              <a:t>The final date in which the </a:t>
            </a:r>
            <a:r>
              <a:rPr lang="en-US" sz="1200" dirty="0" err="1">
                <a:solidFill>
                  <a:schemeClr val="tx2"/>
                </a:solidFill>
                <a:effectLst/>
                <a:ea typeface="Calibri" panose="020F0502020204030204" pitchFamily="34" charset="0"/>
              </a:rPr>
              <a:t>manf</a:t>
            </a:r>
            <a:r>
              <a:rPr lang="en-US" sz="1200" dirty="0">
                <a:solidFill>
                  <a:schemeClr val="tx2"/>
                </a:solidFill>
                <a:effectLst/>
                <a:ea typeface="Calibri" panose="020F0502020204030204" pitchFamily="34" charset="0"/>
              </a:rPr>
              <a:t>. can guarantee the full potency and safety of a medication</a:t>
            </a:r>
          </a:p>
          <a:p>
            <a:pPr lvl="1">
              <a:spcBef>
                <a:spcPts val="0"/>
              </a:spcBef>
              <a:buFont typeface="+mj-lt"/>
              <a:buAutoNum type="alphaUcPeriod"/>
            </a:pPr>
            <a:r>
              <a:rPr lang="en-US" sz="1200" dirty="0">
                <a:solidFill>
                  <a:schemeClr val="tx2"/>
                </a:solidFill>
                <a:effectLst/>
                <a:ea typeface="Calibri" panose="020F0502020204030204" pitchFamily="34" charset="0"/>
              </a:rPr>
              <a:t>The final date that is determined from when the preparation of the CSP began</a:t>
            </a:r>
          </a:p>
          <a:p>
            <a:pPr lvl="1">
              <a:spcBef>
                <a:spcPts val="0"/>
              </a:spcBef>
              <a:buFont typeface="+mj-lt"/>
              <a:buAutoNum type="alphaUcPeriod"/>
            </a:pPr>
            <a:r>
              <a:rPr lang="en-US" sz="1200" dirty="0">
                <a:solidFill>
                  <a:schemeClr val="tx2"/>
                </a:solidFill>
                <a:ea typeface="Calibri" panose="020F0502020204030204" pitchFamily="34" charset="0"/>
              </a:rPr>
              <a:t>Both A and C</a:t>
            </a:r>
          </a:p>
          <a:p>
            <a:pPr>
              <a:spcBef>
                <a:spcPts val="0"/>
              </a:spcBef>
            </a:pPr>
            <a:r>
              <a:rPr lang="en-US" sz="1600" dirty="0">
                <a:solidFill>
                  <a:schemeClr val="tx2"/>
                </a:solidFill>
                <a:ea typeface="Calibri" panose="020F0502020204030204" pitchFamily="34" charset="0"/>
              </a:rPr>
              <a:t>Which statement is FALSE regarding the purpose of USP chapter &lt;797&gt;?</a:t>
            </a:r>
          </a:p>
          <a:p>
            <a:pPr lvl="1">
              <a:spcBef>
                <a:spcPts val="0"/>
              </a:spcBef>
              <a:buFont typeface="+mj-lt"/>
              <a:buAutoNum type="alphaUcPeriod"/>
              <a:tabLst>
                <a:tab pos="228600" algn="l"/>
              </a:tabLst>
            </a:pPr>
            <a:r>
              <a:rPr lang="en-US" sz="1200" dirty="0">
                <a:solidFill>
                  <a:schemeClr val="tx2"/>
                </a:solidFill>
                <a:effectLst/>
                <a:ea typeface="ヒラギノ角ゴ Pro W3"/>
              </a:rPr>
              <a:t>Provides the standards for the sterile compounding</a:t>
            </a:r>
          </a:p>
          <a:p>
            <a:pPr lvl="1">
              <a:spcBef>
                <a:spcPts val="0"/>
              </a:spcBef>
              <a:buFont typeface="+mj-lt"/>
              <a:buAutoNum type="alphaUcPeriod"/>
              <a:tabLst>
                <a:tab pos="228600" algn="l"/>
              </a:tabLst>
            </a:pPr>
            <a:r>
              <a:rPr lang="en-US" sz="1200" dirty="0">
                <a:solidFill>
                  <a:schemeClr val="tx2"/>
                </a:solidFill>
                <a:effectLst/>
                <a:ea typeface="ヒラギノ角ゴ Pro W3"/>
              </a:rPr>
              <a:t>Provides the standards for the safe handling of hazardous drugs</a:t>
            </a:r>
          </a:p>
          <a:p>
            <a:pPr lvl="1">
              <a:spcBef>
                <a:spcPts val="0"/>
              </a:spcBef>
              <a:buFont typeface="+mj-lt"/>
              <a:buAutoNum type="alphaUcPeriod"/>
              <a:tabLst>
                <a:tab pos="228600" algn="l"/>
              </a:tabLst>
            </a:pPr>
            <a:r>
              <a:rPr lang="en-US" sz="1200" dirty="0">
                <a:solidFill>
                  <a:schemeClr val="tx2"/>
                </a:solidFill>
                <a:effectLst/>
                <a:ea typeface="ヒラギノ角ゴ Pro W3"/>
              </a:rPr>
              <a:t>Aims to minimize harm that could result from microbial contamination</a:t>
            </a:r>
          </a:p>
          <a:p>
            <a:pPr lvl="1">
              <a:spcBef>
                <a:spcPts val="0"/>
              </a:spcBef>
              <a:buFont typeface="+mj-lt"/>
              <a:buAutoNum type="alphaUcPeriod"/>
              <a:tabLst>
                <a:tab pos="228600" algn="l"/>
              </a:tabLst>
            </a:pPr>
            <a:r>
              <a:rPr lang="en-US" sz="1200" dirty="0">
                <a:solidFill>
                  <a:schemeClr val="tx2"/>
                </a:solidFill>
                <a:effectLst/>
                <a:ea typeface="ヒラギノ角ゴ Pro W3"/>
              </a:rPr>
              <a:t>Both A and C</a:t>
            </a:r>
          </a:p>
          <a:p>
            <a:pPr>
              <a:spcBef>
                <a:spcPts val="0"/>
              </a:spcBef>
            </a:pPr>
            <a:endParaRPr lang="en-US" sz="1400" dirty="0">
              <a:solidFill>
                <a:schemeClr val="tx1"/>
              </a:solidFill>
              <a:ea typeface="Calibri" panose="020F0502020204030204" pitchFamily="34" charset="0"/>
            </a:endParaRPr>
          </a:p>
          <a:p>
            <a:pPr marL="457200" lvl="1" indent="0">
              <a:spcBef>
                <a:spcPts val="0"/>
              </a:spcBef>
              <a:buNone/>
            </a:pPr>
            <a:endParaRPr lang="en-US" sz="1200" dirty="0">
              <a:solidFill>
                <a:schemeClr val="tx1"/>
              </a:solidFill>
              <a:effectLst/>
              <a:ea typeface="Calibri" panose="020F0502020204030204" pitchFamily="34" charset="0"/>
            </a:endParaRPr>
          </a:p>
          <a:p>
            <a:endParaRPr lang="en-US" sz="1600" dirty="0"/>
          </a:p>
        </p:txBody>
      </p:sp>
      <p:sp>
        <p:nvSpPr>
          <p:cNvPr id="4" name="Slide Number Placeholder 3">
            <a:extLst>
              <a:ext uri="{FF2B5EF4-FFF2-40B4-BE49-F238E27FC236}">
                <a16:creationId xmlns:a16="http://schemas.microsoft.com/office/drawing/2014/main" id="{D72FED1F-0834-6FF1-9E62-6EB3F826B7B8}"/>
              </a:ext>
            </a:extLst>
          </p:cNvPr>
          <p:cNvSpPr>
            <a:spLocks noGrp="1"/>
          </p:cNvSpPr>
          <p:nvPr>
            <p:ph type="sldNum" sz="quarter" idx="4"/>
          </p:nvPr>
        </p:nvSpPr>
        <p:spPr/>
        <p:txBody>
          <a:bodyPr/>
          <a:lstStyle/>
          <a:p>
            <a:fld id="{002540B9-D82F-44A3-9899-A5422F2D74D5}" type="slidenum">
              <a:rPr lang="en-US" smtClean="0"/>
              <a:t>68</a:t>
            </a:fld>
            <a:endParaRPr lang="en-US"/>
          </a:p>
        </p:txBody>
      </p:sp>
    </p:spTree>
    <p:extLst>
      <p:ext uri="{BB962C8B-B14F-4D97-AF65-F5344CB8AC3E}">
        <p14:creationId xmlns:p14="http://schemas.microsoft.com/office/powerpoint/2010/main" val="40648655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B088-45F7-F7C6-D0EE-7E127DE9857E}"/>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5CEDAFA1-6ED3-EE62-253C-38C860499740}"/>
              </a:ext>
            </a:extLst>
          </p:cNvPr>
          <p:cNvSpPr>
            <a:spLocks noGrp="1"/>
          </p:cNvSpPr>
          <p:nvPr>
            <p:ph idx="1"/>
          </p:nvPr>
        </p:nvSpPr>
        <p:spPr/>
        <p:txBody>
          <a:bodyPr>
            <a:normAutofit/>
          </a:bodyPr>
          <a:lstStyle/>
          <a:p>
            <a:r>
              <a:rPr lang="en-US" sz="1600" dirty="0">
                <a:solidFill>
                  <a:schemeClr val="tx2"/>
                </a:solidFill>
              </a:rPr>
              <a:t>How often are compounding personnel required to pass a written or an electronic test?</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month</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4 months</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6 months</a:t>
            </a:r>
          </a:p>
          <a:p>
            <a:pPr lvl="1" indent="-342900">
              <a:spcBef>
                <a:spcPts val="0"/>
              </a:spcBef>
              <a:buSzPct val="100000"/>
              <a:buFont typeface="+mj-lt"/>
              <a:buAutoNum type="alphaUcPeriod"/>
            </a:pPr>
            <a:r>
              <a:rPr lang="en-US" sz="1200" b="1" dirty="0">
                <a:solidFill>
                  <a:schemeClr val="tx2"/>
                </a:solidFill>
                <a:effectLst/>
                <a:highlight>
                  <a:srgbClr val="FFFF00"/>
                </a:highlight>
                <a:ea typeface="Calibri" panose="020F0502020204030204" pitchFamily="34" charset="0"/>
              </a:rPr>
              <a:t>Every 12 months</a:t>
            </a:r>
          </a:p>
          <a:p>
            <a:r>
              <a:rPr lang="en-US" sz="1600" dirty="0">
                <a:solidFill>
                  <a:schemeClr val="tx2"/>
                </a:solidFill>
              </a:rPr>
              <a:t>What is an expiration date?</a:t>
            </a:r>
          </a:p>
          <a:p>
            <a:pPr lvl="1">
              <a:spcBef>
                <a:spcPts val="0"/>
              </a:spcBef>
              <a:buFont typeface="+mj-lt"/>
              <a:buAutoNum type="alphaUcPeriod"/>
            </a:pPr>
            <a:r>
              <a:rPr lang="en-US" sz="1200" dirty="0">
                <a:solidFill>
                  <a:schemeClr val="tx2"/>
                </a:solidFill>
                <a:ea typeface="Calibri" panose="020F0502020204030204" pitchFamily="34" charset="0"/>
              </a:rPr>
              <a:t>The final date after which a CSP must not be used or administered </a:t>
            </a:r>
            <a:endParaRPr lang="en-US" sz="1200" dirty="0">
              <a:solidFill>
                <a:schemeClr val="tx2"/>
              </a:solidFill>
              <a:effectLst/>
              <a:ea typeface="Calibri" panose="020F0502020204030204" pitchFamily="34" charset="0"/>
            </a:endParaRPr>
          </a:p>
          <a:p>
            <a:pPr lvl="1">
              <a:spcBef>
                <a:spcPts val="0"/>
              </a:spcBef>
              <a:buFont typeface="+mj-lt"/>
              <a:buAutoNum type="alphaUcPeriod"/>
            </a:pPr>
            <a:r>
              <a:rPr lang="en-US" sz="1200" b="1" dirty="0">
                <a:solidFill>
                  <a:schemeClr val="tx2"/>
                </a:solidFill>
                <a:effectLst/>
                <a:highlight>
                  <a:srgbClr val="FFFF00"/>
                </a:highlight>
                <a:ea typeface="Calibri" panose="020F0502020204030204" pitchFamily="34" charset="0"/>
              </a:rPr>
              <a:t>The final date in which the </a:t>
            </a:r>
            <a:r>
              <a:rPr lang="en-US" sz="1200" b="1" dirty="0" err="1">
                <a:solidFill>
                  <a:schemeClr val="tx2"/>
                </a:solidFill>
                <a:effectLst/>
                <a:highlight>
                  <a:srgbClr val="FFFF00"/>
                </a:highlight>
                <a:ea typeface="Calibri" panose="020F0502020204030204" pitchFamily="34" charset="0"/>
              </a:rPr>
              <a:t>manf</a:t>
            </a:r>
            <a:r>
              <a:rPr lang="en-US" sz="1200" b="1" dirty="0">
                <a:solidFill>
                  <a:schemeClr val="tx2"/>
                </a:solidFill>
                <a:effectLst/>
                <a:highlight>
                  <a:srgbClr val="FFFF00"/>
                </a:highlight>
                <a:ea typeface="Calibri" panose="020F0502020204030204" pitchFamily="34" charset="0"/>
              </a:rPr>
              <a:t>. can guarantee the full potency and safety of a medication</a:t>
            </a:r>
          </a:p>
          <a:p>
            <a:pPr lvl="1">
              <a:spcBef>
                <a:spcPts val="0"/>
              </a:spcBef>
              <a:buFont typeface="+mj-lt"/>
              <a:buAutoNum type="alphaUcPeriod"/>
            </a:pPr>
            <a:r>
              <a:rPr lang="en-US" sz="1200" dirty="0">
                <a:solidFill>
                  <a:schemeClr val="tx2"/>
                </a:solidFill>
                <a:effectLst/>
                <a:ea typeface="Calibri" panose="020F0502020204030204" pitchFamily="34" charset="0"/>
              </a:rPr>
              <a:t>The final date that is determined from when the preparation of the CSP began</a:t>
            </a:r>
          </a:p>
          <a:p>
            <a:pPr lvl="1">
              <a:spcBef>
                <a:spcPts val="0"/>
              </a:spcBef>
              <a:buFont typeface="+mj-lt"/>
              <a:buAutoNum type="alphaUcPeriod"/>
            </a:pPr>
            <a:r>
              <a:rPr lang="en-US" sz="1200" dirty="0">
                <a:solidFill>
                  <a:schemeClr val="tx2"/>
                </a:solidFill>
                <a:ea typeface="Calibri" panose="020F0502020204030204" pitchFamily="34" charset="0"/>
              </a:rPr>
              <a:t>Both A and C</a:t>
            </a:r>
          </a:p>
          <a:p>
            <a:pPr>
              <a:spcBef>
                <a:spcPts val="0"/>
              </a:spcBef>
            </a:pPr>
            <a:r>
              <a:rPr lang="en-US" sz="1600" dirty="0">
                <a:solidFill>
                  <a:schemeClr val="tx2"/>
                </a:solidFill>
                <a:ea typeface="Calibri" panose="020F0502020204030204" pitchFamily="34" charset="0"/>
              </a:rPr>
              <a:t>Which statement is FALSE regarding the purpose of USP chapter &lt;797&gt;?</a:t>
            </a:r>
          </a:p>
          <a:p>
            <a:pPr lvl="1">
              <a:spcBef>
                <a:spcPts val="0"/>
              </a:spcBef>
              <a:buFont typeface="+mj-lt"/>
              <a:buAutoNum type="alphaUcPeriod"/>
              <a:tabLst>
                <a:tab pos="228600" algn="l"/>
              </a:tabLst>
            </a:pPr>
            <a:r>
              <a:rPr lang="en-US" sz="1200" dirty="0">
                <a:solidFill>
                  <a:schemeClr val="tx2"/>
                </a:solidFill>
                <a:effectLst/>
                <a:ea typeface="ヒラギノ角ゴ Pro W3"/>
              </a:rPr>
              <a:t>Provides the standards for the sterile compounding</a:t>
            </a:r>
          </a:p>
          <a:p>
            <a:pPr lvl="1">
              <a:spcBef>
                <a:spcPts val="0"/>
              </a:spcBef>
              <a:buFont typeface="+mj-lt"/>
              <a:buAutoNum type="alphaUcPeriod"/>
              <a:tabLst>
                <a:tab pos="228600" algn="l"/>
              </a:tabLst>
            </a:pPr>
            <a:r>
              <a:rPr lang="en-US" sz="1200" dirty="0">
                <a:solidFill>
                  <a:schemeClr val="tx2"/>
                </a:solidFill>
                <a:effectLst/>
                <a:ea typeface="ヒラギノ角ゴ Pro W3"/>
              </a:rPr>
              <a:t>Provides the standards for the safe handling of hazardous drugs</a:t>
            </a:r>
          </a:p>
          <a:p>
            <a:pPr lvl="1">
              <a:spcBef>
                <a:spcPts val="0"/>
              </a:spcBef>
              <a:buFont typeface="+mj-lt"/>
              <a:buAutoNum type="alphaUcPeriod"/>
              <a:tabLst>
                <a:tab pos="228600" algn="l"/>
              </a:tabLst>
            </a:pPr>
            <a:r>
              <a:rPr lang="en-US" sz="1200" dirty="0">
                <a:solidFill>
                  <a:schemeClr val="tx2"/>
                </a:solidFill>
                <a:effectLst/>
                <a:ea typeface="ヒラギノ角ゴ Pro W3"/>
              </a:rPr>
              <a:t>Aims to minimize harm that could result from microbial contamination</a:t>
            </a:r>
          </a:p>
          <a:p>
            <a:pPr lvl="1">
              <a:spcBef>
                <a:spcPts val="0"/>
              </a:spcBef>
              <a:buFont typeface="+mj-lt"/>
              <a:buAutoNum type="alphaUcPeriod"/>
              <a:tabLst>
                <a:tab pos="228600" algn="l"/>
              </a:tabLst>
            </a:pPr>
            <a:r>
              <a:rPr lang="en-US" sz="1200" dirty="0">
                <a:solidFill>
                  <a:schemeClr val="tx2"/>
                </a:solidFill>
                <a:effectLst/>
                <a:ea typeface="ヒラギノ角ゴ Pro W3"/>
              </a:rPr>
              <a:t>Both A and C</a:t>
            </a:r>
          </a:p>
          <a:p>
            <a:pPr>
              <a:spcBef>
                <a:spcPts val="0"/>
              </a:spcBef>
            </a:pPr>
            <a:endParaRPr lang="en-US" sz="1400" dirty="0">
              <a:solidFill>
                <a:schemeClr val="tx1"/>
              </a:solidFill>
              <a:ea typeface="Calibri" panose="020F0502020204030204" pitchFamily="34" charset="0"/>
            </a:endParaRPr>
          </a:p>
          <a:p>
            <a:pPr marL="457200" lvl="1" indent="0">
              <a:spcBef>
                <a:spcPts val="0"/>
              </a:spcBef>
              <a:buNone/>
            </a:pPr>
            <a:endParaRPr lang="en-US" sz="1200" dirty="0">
              <a:solidFill>
                <a:schemeClr val="tx1"/>
              </a:solidFill>
              <a:effectLst/>
              <a:ea typeface="Calibri" panose="020F0502020204030204" pitchFamily="34" charset="0"/>
            </a:endParaRPr>
          </a:p>
          <a:p>
            <a:endParaRPr lang="en-US" sz="1600" dirty="0"/>
          </a:p>
        </p:txBody>
      </p:sp>
      <p:sp>
        <p:nvSpPr>
          <p:cNvPr id="4" name="Slide Number Placeholder 3">
            <a:extLst>
              <a:ext uri="{FF2B5EF4-FFF2-40B4-BE49-F238E27FC236}">
                <a16:creationId xmlns:a16="http://schemas.microsoft.com/office/drawing/2014/main" id="{D72FED1F-0834-6FF1-9E62-6EB3F826B7B8}"/>
              </a:ext>
            </a:extLst>
          </p:cNvPr>
          <p:cNvSpPr>
            <a:spLocks noGrp="1"/>
          </p:cNvSpPr>
          <p:nvPr>
            <p:ph type="sldNum" sz="quarter" idx="4"/>
          </p:nvPr>
        </p:nvSpPr>
        <p:spPr/>
        <p:txBody>
          <a:bodyPr/>
          <a:lstStyle/>
          <a:p>
            <a:fld id="{002540B9-D82F-44A3-9899-A5422F2D74D5}" type="slidenum">
              <a:rPr lang="en-US" smtClean="0"/>
              <a:t>69</a:t>
            </a:fld>
            <a:endParaRPr lang="en-US"/>
          </a:p>
        </p:txBody>
      </p:sp>
    </p:spTree>
    <p:extLst>
      <p:ext uri="{BB962C8B-B14F-4D97-AF65-F5344CB8AC3E}">
        <p14:creationId xmlns:p14="http://schemas.microsoft.com/office/powerpoint/2010/main" val="20317027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B088-45F7-F7C6-D0EE-7E127DE9857E}"/>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5CEDAFA1-6ED3-EE62-253C-38C860499740}"/>
              </a:ext>
            </a:extLst>
          </p:cNvPr>
          <p:cNvSpPr>
            <a:spLocks noGrp="1"/>
          </p:cNvSpPr>
          <p:nvPr>
            <p:ph idx="1"/>
          </p:nvPr>
        </p:nvSpPr>
        <p:spPr/>
        <p:txBody>
          <a:bodyPr>
            <a:normAutofit/>
          </a:bodyPr>
          <a:lstStyle/>
          <a:p>
            <a:r>
              <a:rPr lang="en-US" sz="1600" dirty="0">
                <a:solidFill>
                  <a:schemeClr val="tx2"/>
                </a:solidFill>
              </a:rPr>
              <a:t>How often are compounding personnel required to pass a written or an electronic test?</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month</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4 months</a:t>
            </a:r>
          </a:p>
          <a:p>
            <a:pPr lvl="1" indent="-342900">
              <a:spcBef>
                <a:spcPts val="0"/>
              </a:spcBef>
              <a:buSzPct val="100000"/>
              <a:buFont typeface="+mj-lt"/>
              <a:buAutoNum type="alphaUcPeriod"/>
            </a:pPr>
            <a:r>
              <a:rPr lang="en-US" sz="1200" dirty="0">
                <a:solidFill>
                  <a:schemeClr val="tx2"/>
                </a:solidFill>
                <a:effectLst/>
                <a:ea typeface="Calibri" panose="020F0502020204030204" pitchFamily="34" charset="0"/>
              </a:rPr>
              <a:t>Every 6 months</a:t>
            </a:r>
          </a:p>
          <a:p>
            <a:pPr lvl="1" indent="-342900">
              <a:spcBef>
                <a:spcPts val="0"/>
              </a:spcBef>
              <a:buSzPct val="100000"/>
              <a:buFont typeface="+mj-lt"/>
              <a:buAutoNum type="alphaUcPeriod"/>
            </a:pPr>
            <a:r>
              <a:rPr lang="en-US" sz="1200" b="1" dirty="0">
                <a:solidFill>
                  <a:schemeClr val="tx2"/>
                </a:solidFill>
                <a:effectLst/>
                <a:highlight>
                  <a:srgbClr val="FFFF00"/>
                </a:highlight>
                <a:ea typeface="Calibri" panose="020F0502020204030204" pitchFamily="34" charset="0"/>
              </a:rPr>
              <a:t>Every 12 months</a:t>
            </a:r>
          </a:p>
          <a:p>
            <a:r>
              <a:rPr lang="en-US" sz="1600" dirty="0">
                <a:solidFill>
                  <a:schemeClr val="tx2"/>
                </a:solidFill>
              </a:rPr>
              <a:t>What is an expiration date?</a:t>
            </a:r>
          </a:p>
          <a:p>
            <a:pPr lvl="1">
              <a:spcBef>
                <a:spcPts val="0"/>
              </a:spcBef>
              <a:buFont typeface="+mj-lt"/>
              <a:buAutoNum type="alphaUcPeriod"/>
            </a:pPr>
            <a:r>
              <a:rPr lang="en-US" sz="1200" dirty="0">
                <a:solidFill>
                  <a:schemeClr val="tx2"/>
                </a:solidFill>
                <a:ea typeface="Calibri" panose="020F0502020204030204" pitchFamily="34" charset="0"/>
              </a:rPr>
              <a:t>The final date after which a CSP must not be used or administered </a:t>
            </a:r>
            <a:endParaRPr lang="en-US" sz="1200" dirty="0">
              <a:solidFill>
                <a:schemeClr val="tx2"/>
              </a:solidFill>
              <a:effectLst/>
              <a:ea typeface="Calibri" panose="020F0502020204030204" pitchFamily="34" charset="0"/>
            </a:endParaRPr>
          </a:p>
          <a:p>
            <a:pPr lvl="1">
              <a:spcBef>
                <a:spcPts val="0"/>
              </a:spcBef>
              <a:buFont typeface="+mj-lt"/>
              <a:buAutoNum type="alphaUcPeriod"/>
            </a:pPr>
            <a:r>
              <a:rPr lang="en-US" sz="1200" b="1" dirty="0">
                <a:solidFill>
                  <a:schemeClr val="tx2"/>
                </a:solidFill>
                <a:effectLst/>
                <a:highlight>
                  <a:srgbClr val="FFFF00"/>
                </a:highlight>
                <a:ea typeface="Calibri" panose="020F0502020204030204" pitchFamily="34" charset="0"/>
              </a:rPr>
              <a:t>The final date in which the </a:t>
            </a:r>
            <a:r>
              <a:rPr lang="en-US" sz="1200" b="1" dirty="0" err="1">
                <a:solidFill>
                  <a:schemeClr val="tx2"/>
                </a:solidFill>
                <a:effectLst/>
                <a:highlight>
                  <a:srgbClr val="FFFF00"/>
                </a:highlight>
                <a:ea typeface="Calibri" panose="020F0502020204030204" pitchFamily="34" charset="0"/>
              </a:rPr>
              <a:t>manf</a:t>
            </a:r>
            <a:r>
              <a:rPr lang="en-US" sz="1200" b="1" dirty="0">
                <a:solidFill>
                  <a:schemeClr val="tx2"/>
                </a:solidFill>
                <a:effectLst/>
                <a:highlight>
                  <a:srgbClr val="FFFF00"/>
                </a:highlight>
                <a:ea typeface="Calibri" panose="020F0502020204030204" pitchFamily="34" charset="0"/>
              </a:rPr>
              <a:t>. can guarantee the full potency and safety of a medication</a:t>
            </a:r>
          </a:p>
          <a:p>
            <a:pPr lvl="1">
              <a:spcBef>
                <a:spcPts val="0"/>
              </a:spcBef>
              <a:buFont typeface="+mj-lt"/>
              <a:buAutoNum type="alphaUcPeriod"/>
            </a:pPr>
            <a:r>
              <a:rPr lang="en-US" sz="1200" dirty="0">
                <a:solidFill>
                  <a:schemeClr val="tx2"/>
                </a:solidFill>
                <a:effectLst/>
                <a:ea typeface="Calibri" panose="020F0502020204030204" pitchFamily="34" charset="0"/>
              </a:rPr>
              <a:t>The final date that is determined from when the preparation of the CSP began</a:t>
            </a:r>
          </a:p>
          <a:p>
            <a:pPr lvl="1">
              <a:spcBef>
                <a:spcPts val="0"/>
              </a:spcBef>
              <a:buFont typeface="+mj-lt"/>
              <a:buAutoNum type="alphaUcPeriod"/>
            </a:pPr>
            <a:r>
              <a:rPr lang="en-US" sz="1200" dirty="0">
                <a:solidFill>
                  <a:schemeClr val="tx2"/>
                </a:solidFill>
                <a:ea typeface="Calibri" panose="020F0502020204030204" pitchFamily="34" charset="0"/>
              </a:rPr>
              <a:t>Both A and C</a:t>
            </a:r>
          </a:p>
          <a:p>
            <a:pPr>
              <a:spcBef>
                <a:spcPts val="0"/>
              </a:spcBef>
            </a:pPr>
            <a:r>
              <a:rPr lang="en-US" sz="1600" dirty="0">
                <a:solidFill>
                  <a:schemeClr val="tx2"/>
                </a:solidFill>
                <a:ea typeface="Calibri" panose="020F0502020204030204" pitchFamily="34" charset="0"/>
              </a:rPr>
              <a:t>Which statement is FALSE regarding the purpose of USP chapter &lt;797&gt;?</a:t>
            </a:r>
          </a:p>
          <a:p>
            <a:pPr lvl="1">
              <a:spcBef>
                <a:spcPts val="0"/>
              </a:spcBef>
              <a:buFont typeface="+mj-lt"/>
              <a:buAutoNum type="alphaUcPeriod"/>
              <a:tabLst>
                <a:tab pos="228600" algn="l"/>
              </a:tabLst>
            </a:pPr>
            <a:r>
              <a:rPr lang="en-US" sz="1200" dirty="0">
                <a:solidFill>
                  <a:schemeClr val="tx2"/>
                </a:solidFill>
                <a:effectLst/>
                <a:ea typeface="ヒラギノ角ゴ Pro W3"/>
              </a:rPr>
              <a:t>Provides the standards for the sterile compounding</a:t>
            </a:r>
          </a:p>
          <a:p>
            <a:pPr lvl="1">
              <a:spcBef>
                <a:spcPts val="0"/>
              </a:spcBef>
              <a:buFont typeface="+mj-lt"/>
              <a:buAutoNum type="alphaUcPeriod"/>
              <a:tabLst>
                <a:tab pos="228600" algn="l"/>
              </a:tabLst>
            </a:pPr>
            <a:r>
              <a:rPr lang="en-US" sz="1200" b="1" dirty="0">
                <a:solidFill>
                  <a:schemeClr val="tx2"/>
                </a:solidFill>
                <a:effectLst/>
                <a:highlight>
                  <a:srgbClr val="FFFF00"/>
                </a:highlight>
                <a:ea typeface="ヒラギノ角ゴ Pro W3"/>
              </a:rPr>
              <a:t>Provides the standards for the safe handling of hazardous drugs</a:t>
            </a:r>
          </a:p>
          <a:p>
            <a:pPr lvl="1">
              <a:spcBef>
                <a:spcPts val="0"/>
              </a:spcBef>
              <a:buFont typeface="+mj-lt"/>
              <a:buAutoNum type="alphaUcPeriod"/>
              <a:tabLst>
                <a:tab pos="228600" algn="l"/>
              </a:tabLst>
            </a:pPr>
            <a:r>
              <a:rPr lang="en-US" sz="1200" dirty="0">
                <a:solidFill>
                  <a:schemeClr val="tx2"/>
                </a:solidFill>
                <a:effectLst/>
                <a:ea typeface="ヒラギノ角ゴ Pro W3"/>
              </a:rPr>
              <a:t>Aims to minimize harm that could result from microbial contamination</a:t>
            </a:r>
          </a:p>
          <a:p>
            <a:pPr lvl="1">
              <a:spcBef>
                <a:spcPts val="0"/>
              </a:spcBef>
              <a:buFont typeface="+mj-lt"/>
              <a:buAutoNum type="alphaUcPeriod"/>
              <a:tabLst>
                <a:tab pos="228600" algn="l"/>
              </a:tabLst>
            </a:pPr>
            <a:r>
              <a:rPr lang="en-US" sz="1200" dirty="0">
                <a:solidFill>
                  <a:schemeClr val="tx2"/>
                </a:solidFill>
                <a:effectLst/>
                <a:ea typeface="ヒラギノ角ゴ Pro W3"/>
              </a:rPr>
              <a:t>Both A and C</a:t>
            </a:r>
          </a:p>
          <a:p>
            <a:pPr>
              <a:spcBef>
                <a:spcPts val="0"/>
              </a:spcBef>
            </a:pPr>
            <a:endParaRPr lang="en-US" sz="1400" dirty="0">
              <a:solidFill>
                <a:schemeClr val="tx1"/>
              </a:solidFill>
              <a:ea typeface="Calibri" panose="020F0502020204030204" pitchFamily="34" charset="0"/>
            </a:endParaRPr>
          </a:p>
          <a:p>
            <a:pPr marL="457200" lvl="1" indent="0">
              <a:spcBef>
                <a:spcPts val="0"/>
              </a:spcBef>
              <a:buNone/>
            </a:pPr>
            <a:endParaRPr lang="en-US" sz="1200" dirty="0">
              <a:solidFill>
                <a:schemeClr val="tx1"/>
              </a:solidFill>
              <a:effectLst/>
              <a:ea typeface="Calibri" panose="020F0502020204030204" pitchFamily="34" charset="0"/>
            </a:endParaRPr>
          </a:p>
          <a:p>
            <a:endParaRPr lang="en-US" sz="1600" dirty="0"/>
          </a:p>
        </p:txBody>
      </p:sp>
      <p:sp>
        <p:nvSpPr>
          <p:cNvPr id="4" name="Slide Number Placeholder 3">
            <a:extLst>
              <a:ext uri="{FF2B5EF4-FFF2-40B4-BE49-F238E27FC236}">
                <a16:creationId xmlns:a16="http://schemas.microsoft.com/office/drawing/2014/main" id="{D72FED1F-0834-6FF1-9E62-6EB3F826B7B8}"/>
              </a:ext>
            </a:extLst>
          </p:cNvPr>
          <p:cNvSpPr>
            <a:spLocks noGrp="1"/>
          </p:cNvSpPr>
          <p:nvPr>
            <p:ph type="sldNum" sz="quarter" idx="4"/>
          </p:nvPr>
        </p:nvSpPr>
        <p:spPr/>
        <p:txBody>
          <a:bodyPr/>
          <a:lstStyle/>
          <a:p>
            <a:fld id="{002540B9-D82F-44A3-9899-A5422F2D74D5}" type="slidenum">
              <a:rPr lang="en-US" smtClean="0"/>
              <a:t>70</a:t>
            </a:fld>
            <a:endParaRPr lang="en-US"/>
          </a:p>
        </p:txBody>
      </p:sp>
    </p:spTree>
    <p:extLst>
      <p:ext uri="{BB962C8B-B14F-4D97-AF65-F5344CB8AC3E}">
        <p14:creationId xmlns:p14="http://schemas.microsoft.com/office/powerpoint/2010/main" val="12975941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D1220-213D-AEF1-5C16-5E70E4C06AF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85CF1DFE-7467-5DA8-EA10-B3C4B86949E5}"/>
              </a:ext>
            </a:extLst>
          </p:cNvPr>
          <p:cNvSpPr>
            <a:spLocks noGrp="1"/>
          </p:cNvSpPr>
          <p:nvPr>
            <p:ph idx="1"/>
          </p:nvPr>
        </p:nvSpPr>
        <p:spPr/>
        <p:txBody>
          <a:bodyPr>
            <a:normAutofit/>
          </a:bodyPr>
          <a:lstStyle/>
          <a:p>
            <a:pPr>
              <a:lnSpc>
                <a:spcPct val="90000"/>
              </a:lnSpc>
              <a:spcBef>
                <a:spcPts val="0"/>
              </a:spcBef>
              <a:buClrTx/>
              <a:buSzTx/>
              <a:defRPr/>
            </a:pPr>
            <a:r>
              <a:rPr lang="en-US" sz="1800" dirty="0">
                <a:solidFill>
                  <a:schemeClr val="tx1"/>
                </a:solidFill>
              </a:rPr>
              <a:t>United States Pharmacopeia. USP general chapter &lt;797&gt; pharmaceutical compounding – sterile preparations. 30 Oct 24. </a:t>
            </a:r>
            <a:r>
              <a:rPr lang="en-US" sz="1800" dirty="0">
                <a:solidFill>
                  <a:schemeClr val="tx1"/>
                </a:solidFill>
                <a:hlinkClick r:id="rId2">
                  <a:extLst>
                    <a:ext uri="{A12FA001-AC4F-418D-AE19-62706E023703}">
                      <ahyp:hlinkClr xmlns:ahyp="http://schemas.microsoft.com/office/drawing/2018/hyperlinkcolor" val="tx"/>
                    </a:ext>
                  </a:extLst>
                </a:hlinkClick>
              </a:rPr>
              <a:t>https://www.usp.org/</a:t>
            </a:r>
            <a:endParaRPr lang="en-US" sz="1800" dirty="0">
              <a:solidFill>
                <a:schemeClr val="tx1"/>
              </a:solidFill>
            </a:endParaRPr>
          </a:p>
          <a:p>
            <a:pPr marL="457200" marR="0" lvl="0" indent="-457200" algn="l" defTabSz="914400" rtl="0" eaLnBrk="1" fontAlgn="auto" latinLnBrk="0" hangingPunct="1">
              <a:lnSpc>
                <a:spcPct val="9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Franklin Gothic Book" panose="020B0503020102020204"/>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D74D6D4F-8AFB-A5F5-2803-B18F76B0A84C}"/>
              </a:ext>
            </a:extLst>
          </p:cNvPr>
          <p:cNvSpPr>
            <a:spLocks noGrp="1"/>
          </p:cNvSpPr>
          <p:nvPr>
            <p:ph type="sldNum" sz="quarter" idx="4"/>
          </p:nvPr>
        </p:nvSpPr>
        <p:spPr/>
        <p:txBody>
          <a:bodyPr/>
          <a:lstStyle/>
          <a:p>
            <a:fld id="{002540B9-D82F-44A3-9899-A5422F2D74D5}" type="slidenum">
              <a:rPr lang="en-US" smtClean="0"/>
              <a:t>71</a:t>
            </a:fld>
            <a:endParaRPr lang="en-US"/>
          </a:p>
        </p:txBody>
      </p:sp>
    </p:spTree>
    <p:extLst>
      <p:ext uri="{BB962C8B-B14F-4D97-AF65-F5344CB8AC3E}">
        <p14:creationId xmlns:p14="http://schemas.microsoft.com/office/powerpoint/2010/main" val="1278895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3125"/>
            <a:ext cx="8229600" cy="857250"/>
          </a:xfrm>
        </p:spPr>
        <p:txBody>
          <a:bodyPr/>
          <a:lstStyle/>
          <a:p>
            <a:pPr marL="0" lvl="0" indent="0" algn="ctr" defTabSz="1219170">
              <a:buNone/>
            </a:pPr>
            <a:r>
              <a:rPr lang="en-US" sz="2800" b="1" dirty="0">
                <a:solidFill>
                  <a:srgbClr val="092068"/>
                </a:solidFill>
              </a:rPr>
              <a:t>Questions?</a:t>
            </a:r>
          </a:p>
        </p:txBody>
      </p:sp>
      <p:sp>
        <p:nvSpPr>
          <p:cNvPr id="5" name="Slide Number Placeholder 4">
            <a:extLst>
              <a:ext uri="{FF2B5EF4-FFF2-40B4-BE49-F238E27FC236}">
                <a16:creationId xmlns:a16="http://schemas.microsoft.com/office/drawing/2014/main" id="{FFE9C32F-AB8B-07DD-F137-9B6E92CF9219}"/>
              </a:ext>
            </a:extLst>
          </p:cNvPr>
          <p:cNvSpPr>
            <a:spLocks noGrp="1"/>
          </p:cNvSpPr>
          <p:nvPr>
            <p:ph type="sldNum" sz="quarter" idx="4"/>
          </p:nvPr>
        </p:nvSpPr>
        <p:spPr/>
        <p:txBody>
          <a:bodyPr/>
          <a:lstStyle/>
          <a:p>
            <a:fld id="{002540B9-D82F-44A3-9899-A5422F2D74D5}" type="slidenum">
              <a:rPr lang="en-US" smtClean="0"/>
              <a:t>72</a:t>
            </a:fld>
            <a:endParaRPr lang="en-US"/>
          </a:p>
        </p:txBody>
      </p:sp>
    </p:spTree>
    <p:extLst>
      <p:ext uri="{BB962C8B-B14F-4D97-AF65-F5344CB8AC3E}">
        <p14:creationId xmlns:p14="http://schemas.microsoft.com/office/powerpoint/2010/main" val="13132712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099" y="2266950"/>
            <a:ext cx="7543800" cy="1102519"/>
          </a:xfrm>
        </p:spPr>
        <p:txBody>
          <a:bodyPr>
            <a:normAutofit/>
          </a:bodyPr>
          <a:lstStyle/>
          <a:p>
            <a:r>
              <a:rPr lang="en-US" dirty="0"/>
              <a:t>USP 797: Review &amp; Updates</a:t>
            </a:r>
          </a:p>
        </p:txBody>
      </p:sp>
      <p:sp>
        <p:nvSpPr>
          <p:cNvPr id="3" name="Subtitle 2"/>
          <p:cNvSpPr>
            <a:spLocks noGrp="1"/>
          </p:cNvSpPr>
          <p:nvPr>
            <p:ph type="subTitle" idx="1"/>
          </p:nvPr>
        </p:nvSpPr>
        <p:spPr>
          <a:xfrm>
            <a:off x="1371599" y="3409949"/>
            <a:ext cx="6400800" cy="1102519"/>
          </a:xfrm>
        </p:spPr>
        <p:txBody>
          <a:bodyPr>
            <a:normAutofit fontScale="92500" lnSpcReduction="20000"/>
          </a:bodyPr>
          <a:lstStyle/>
          <a:p>
            <a:r>
              <a:rPr lang="en-US" dirty="0"/>
              <a:t>Major Justine Seymour</a:t>
            </a:r>
          </a:p>
          <a:p>
            <a:r>
              <a:rPr lang="en-US" dirty="0"/>
              <a:t>Inpatient Pharmacist</a:t>
            </a:r>
          </a:p>
          <a:p>
            <a:r>
              <a:rPr lang="en-US" dirty="0"/>
              <a:t>Joint Base Elmendorf-Richardson, Alaska</a:t>
            </a:r>
          </a:p>
        </p:txBody>
      </p:sp>
    </p:spTree>
    <p:extLst>
      <p:ext uri="{BB962C8B-B14F-4D97-AF65-F5344CB8AC3E}">
        <p14:creationId xmlns:p14="http://schemas.microsoft.com/office/powerpoint/2010/main" val="4660650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How to Obtain CE/CME Credits</a:t>
            </a:r>
          </a:p>
        </p:txBody>
      </p:sp>
      <p:sp>
        <p:nvSpPr>
          <p:cNvPr id="3" name="Content Placeholder 2"/>
          <p:cNvSpPr>
            <a:spLocks noGrp="1"/>
          </p:cNvSpPr>
          <p:nvPr>
            <p:ph idx="1"/>
          </p:nvPr>
        </p:nvSpPr>
        <p:spPr>
          <a:xfrm>
            <a:off x="457200" y="1047751"/>
            <a:ext cx="8229600" cy="3429000"/>
          </a:xfrm>
        </p:spPr>
        <p:txBody>
          <a:bodyPr/>
          <a:lstStyle/>
          <a:p>
            <a:pPr marL="457200" lvl="1" indent="0">
              <a:buNone/>
            </a:pPr>
            <a:endParaRPr lang="en-US" dirty="0"/>
          </a:p>
          <a:p>
            <a:pPr marL="0" indent="0" algn="ctr">
              <a:buNone/>
            </a:pPr>
            <a:endParaRPr lang="en-US" dirty="0"/>
          </a:p>
          <a:p>
            <a:pPr marL="457200" lvl="1" indent="0" algn="ctr">
              <a:buNone/>
            </a:pPr>
            <a:endParaRPr lang="en-US" dirty="0"/>
          </a:p>
        </p:txBody>
      </p:sp>
      <p:sp>
        <p:nvSpPr>
          <p:cNvPr id="4" name="Slide Number Placeholder 3">
            <a:extLst>
              <a:ext uri="{FF2B5EF4-FFF2-40B4-BE49-F238E27FC236}">
                <a16:creationId xmlns:a16="http://schemas.microsoft.com/office/drawing/2014/main" id="{1935DCDD-09E0-B47D-A9D0-98DBDE0A0669}"/>
              </a:ext>
            </a:extLst>
          </p:cNvPr>
          <p:cNvSpPr>
            <a:spLocks noGrp="1"/>
          </p:cNvSpPr>
          <p:nvPr>
            <p:ph type="sldNum" sz="quarter" idx="4"/>
          </p:nvPr>
        </p:nvSpPr>
        <p:spPr/>
        <p:txBody>
          <a:bodyPr/>
          <a:lstStyle/>
          <a:p>
            <a:fld id="{002540B9-D82F-44A3-9899-A5422F2D74D5}" type="slidenum">
              <a:rPr lang="en-US" smtClean="0"/>
              <a:t>74</a:t>
            </a:fld>
            <a:endParaRPr lang="en-US"/>
          </a:p>
        </p:txBody>
      </p:sp>
    </p:spTree>
    <p:extLst>
      <p:ext uri="{BB962C8B-B14F-4D97-AF65-F5344CB8AC3E}">
        <p14:creationId xmlns:p14="http://schemas.microsoft.com/office/powerpoint/2010/main" val="2065796810"/>
      </p:ext>
    </p:extLst>
  </p:cSld>
  <p:clrMapOvr>
    <a:masterClrMapping/>
  </p:clrMapOvr>
</p:sld>
</file>

<file path=ppt/theme/theme1.xml><?xml version="1.0" encoding="utf-8"?>
<a:theme xmlns:a="http://schemas.openxmlformats.org/drawingml/2006/main" name="Theme1">
  <a:themeElements>
    <a:clrScheme name="Custom 2">
      <a:dk1>
        <a:srgbClr val="283446"/>
      </a:dk1>
      <a:lt1>
        <a:sysClr val="window" lastClr="FFFFFF"/>
      </a:lt1>
      <a:dk2>
        <a:srgbClr val="3D4D69"/>
      </a:dk2>
      <a:lt2>
        <a:srgbClr val="BFC6D4"/>
      </a:lt2>
      <a:accent1>
        <a:srgbClr val="582831"/>
      </a:accent1>
      <a:accent2>
        <a:srgbClr val="6C82A7"/>
      </a:accent2>
      <a:accent3>
        <a:srgbClr val="283446"/>
      </a:accent3>
      <a:accent4>
        <a:srgbClr val="3D4D69"/>
      </a:accent4>
      <a:accent5>
        <a:srgbClr val="C4BD97"/>
      </a:accent5>
      <a:accent6>
        <a:srgbClr val="BFC6D4"/>
      </a:accent6>
      <a:hlink>
        <a:srgbClr val="0000FF"/>
      </a:hlink>
      <a:folHlink>
        <a:srgbClr val="800080"/>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10F6B1B2-668E-42A3-8F51-012924FBC834}" vid="{8B120FD3-48CA-4FD8-878E-85893D72AD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C2BB780FAC6B47A69E358D24FE010E" ma:contentTypeVersion="1" ma:contentTypeDescription="Create a new document." ma:contentTypeScope="" ma:versionID="f3263647ef17b0f2f91484e5c4a5715e">
  <xsd:schema xmlns:xsd="http://www.w3.org/2001/XMLSchema" xmlns:xs="http://www.w3.org/2001/XMLSchema" xmlns:p="http://schemas.microsoft.com/office/2006/metadata/properties" xmlns:ns1="http://schemas.microsoft.com/sharepoint/v3" targetNamespace="http://schemas.microsoft.com/office/2006/metadata/properties" ma:root="true" ma:fieldsID="2d944f400e5ce67ccaa158313eb572c1"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FD5D6A-9A71-4509-9198-53A4BAD76D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9F847EF-B67A-4F59-803E-7BA1D94D076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www.w3.org/XML/1998/namespace"/>
    <ds:schemaRef ds:uri="http://purl.org/dc/dcmitype/"/>
  </ds:schemaRefs>
</ds:datastoreItem>
</file>

<file path=customXml/itemProps3.xml><?xml version="1.0" encoding="utf-8"?>
<ds:datastoreItem xmlns:ds="http://schemas.openxmlformats.org/officeDocument/2006/customXml" ds:itemID="{BD0FBFF6-B324-4F32-BBB1-72F70CD8FA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Theme1</Template>
  <TotalTime>9213</TotalTime>
  <Words>3551</Words>
  <Application>Microsoft Office PowerPoint</Application>
  <PresentationFormat>On-screen Show (16:9)</PresentationFormat>
  <Paragraphs>601</Paragraphs>
  <Slides>74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74</vt:i4>
      </vt:variant>
    </vt:vector>
  </HeadingPairs>
  <TitlesOfParts>
    <vt:vector size="84" baseType="lpstr">
      <vt:lpstr>Arial</vt:lpstr>
      <vt:lpstr>Calibri</vt:lpstr>
      <vt:lpstr>Franklin Gothic Book</vt:lpstr>
      <vt:lpstr>Franklin Gothic Medium</vt:lpstr>
      <vt:lpstr>Garamond</vt:lpstr>
      <vt:lpstr>Verdana</vt:lpstr>
      <vt:lpstr>Wingdings</vt:lpstr>
      <vt:lpstr>Wingdings 3</vt:lpstr>
      <vt:lpstr>ヒラギノ角ゴ Pro W3</vt:lpstr>
      <vt:lpstr>Theme1</vt:lpstr>
      <vt:lpstr>USP &lt;797&gt;: Review &amp; Updates</vt:lpstr>
      <vt:lpstr>Disclosures</vt:lpstr>
      <vt:lpstr>Learning Objectives</vt:lpstr>
      <vt:lpstr>Questions</vt:lpstr>
      <vt:lpstr>USP 797 - Background</vt:lpstr>
      <vt:lpstr>USP 797 - Background</vt:lpstr>
      <vt:lpstr>PowerPoint Presentation</vt:lpstr>
      <vt:lpstr>Compounded Sterile Preparation Category Revisions</vt:lpstr>
      <vt:lpstr>USP Category Revisions </vt:lpstr>
      <vt:lpstr>USP Category Revisions</vt:lpstr>
      <vt:lpstr>USP Category Revisions</vt:lpstr>
      <vt:lpstr>USP Category Revisions</vt:lpstr>
      <vt:lpstr>USP Category Revisions</vt:lpstr>
      <vt:lpstr>Beyond-Use Date Revisions</vt:lpstr>
      <vt:lpstr>Beyond-Use Date vs. Expiration Date</vt:lpstr>
      <vt:lpstr>Expiration Date</vt:lpstr>
      <vt:lpstr>Beyond-Use Date Revisions</vt:lpstr>
      <vt:lpstr>Beyond-Use Date Revisions</vt:lpstr>
      <vt:lpstr>Beyond-Use Date Revisions</vt:lpstr>
      <vt:lpstr>Beyond-Use Date Revisions</vt:lpstr>
      <vt:lpstr>Beyond-Use Date Revisions</vt:lpstr>
      <vt:lpstr>Beyond-Use Date Revisions</vt:lpstr>
      <vt:lpstr>Beyond-Use Date Revisions</vt:lpstr>
      <vt:lpstr>Beyond-Use Date Revisions</vt:lpstr>
      <vt:lpstr>Beyond-Use Date Revisions</vt:lpstr>
      <vt:lpstr>Beyond-Use Date Revisions</vt:lpstr>
      <vt:lpstr>Personnel Training &amp; Evaluation</vt:lpstr>
      <vt:lpstr>Personnel Training &amp; Evaluation Revisions</vt:lpstr>
      <vt:lpstr>Personnel Training &amp; Evaluation Revisions</vt:lpstr>
      <vt:lpstr>Personnel Training &amp; Evaluation Revisions</vt:lpstr>
      <vt:lpstr>Personnel Training &amp; Evaluation Revisions</vt:lpstr>
      <vt:lpstr>Personnel Training &amp; Evaluation Revisions</vt:lpstr>
      <vt:lpstr>Personnel Training &amp; Evaluation Revisions</vt:lpstr>
      <vt:lpstr>Personnel Training &amp; Evaluation Revisions</vt:lpstr>
      <vt:lpstr>Personnel Training &amp; Evaluation Revisions</vt:lpstr>
      <vt:lpstr>Cleaning &amp; Disinfecting</vt:lpstr>
      <vt:lpstr>Cleaning &amp; Disinfecting Revisions</vt:lpstr>
      <vt:lpstr>Cleaning &amp; Disinfecting Revisions</vt:lpstr>
      <vt:lpstr>Cleaning &amp; Disinfecting Revisions</vt:lpstr>
      <vt:lpstr>Cleaning &amp; Disinfecting Revisions</vt:lpstr>
      <vt:lpstr>Cleaning &amp; Disinfecting Revisions</vt:lpstr>
      <vt:lpstr>Master Formulation &amp; Compounding Records</vt:lpstr>
      <vt:lpstr>Master Formulation Record Revisions</vt:lpstr>
      <vt:lpstr>Master Formulation Record Revisions</vt:lpstr>
      <vt:lpstr>Master Formulation Record Revisions</vt:lpstr>
      <vt:lpstr>PowerPoint Presentation</vt:lpstr>
      <vt:lpstr>Compounding Record Revisions</vt:lpstr>
      <vt:lpstr>PowerPoint Presentation</vt:lpstr>
      <vt:lpstr>The Joint Commission Standards</vt:lpstr>
      <vt:lpstr>The Joint Commission Revisions</vt:lpstr>
      <vt:lpstr>The Joint Commission Revisions</vt:lpstr>
      <vt:lpstr>The Joint Commission Revisions</vt:lpstr>
      <vt:lpstr>The Joint Commission Revisions</vt:lpstr>
      <vt:lpstr>The Joint Commission Revisions</vt:lpstr>
      <vt:lpstr>The Joint Commission Revisions</vt:lpstr>
      <vt:lpstr>How Do We Meet These Standards?</vt:lpstr>
      <vt:lpstr>How Do We Meet These Standards?</vt:lpstr>
      <vt:lpstr>Simplifi 797®</vt:lpstr>
      <vt:lpstr>Simplifi 797®</vt:lpstr>
      <vt:lpstr>Simplifi 797®</vt:lpstr>
      <vt:lpstr>Simplifi 797®</vt:lpstr>
      <vt:lpstr>Simplifi 797®</vt:lpstr>
      <vt:lpstr>Simplifi 797®</vt:lpstr>
      <vt:lpstr>Simplifi 797®… A Step Further</vt:lpstr>
      <vt:lpstr>Simplifi 797®… A Step Further</vt:lpstr>
      <vt:lpstr>Learning Objectives</vt:lpstr>
      <vt:lpstr>Questions</vt:lpstr>
      <vt:lpstr>Questions</vt:lpstr>
      <vt:lpstr>Questions</vt:lpstr>
      <vt:lpstr>Questions</vt:lpstr>
      <vt:lpstr>References</vt:lpstr>
      <vt:lpstr>Questions?</vt:lpstr>
      <vt:lpstr>USP 797: Review &amp; Updates</vt:lpstr>
      <vt:lpstr>How to Obtain CE/CME Credits</vt:lpstr>
    </vt:vector>
  </TitlesOfParts>
  <Company>DHHS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ASPR PowerPoint Slide Template</dc:title>
  <dc:subject>ASPR PowerPoint Template</dc:subject>
  <dc:creator>Mary Radebach</dc:creator>
  <cp:lastModifiedBy>Seymour, Justine E Capt USAF 673 MDG (USA)</cp:lastModifiedBy>
  <cp:revision>88</cp:revision>
  <dcterms:created xsi:type="dcterms:W3CDTF">2018-01-29T20:56:18Z</dcterms:created>
  <dcterms:modified xsi:type="dcterms:W3CDTF">2025-02-04T23:14:17Z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0x010100BCC2BB780FAC6B47A69E358D24FE010E</vt:lpwstr>
  </property>
</Properties>
</file>