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8" r:id="rId1"/>
  </p:sldMasterIdLst>
  <p:sldIdLst>
    <p:sldId id="256" r:id="rId2"/>
    <p:sldId id="258" r:id="rId3"/>
    <p:sldId id="260" r:id="rId4"/>
    <p:sldId id="261" r:id="rId5"/>
    <p:sldId id="262" r:id="rId6"/>
    <p:sldId id="264" r:id="rId7"/>
    <p:sldId id="265" r:id="rId8"/>
    <p:sldId id="284" r:id="rId9"/>
    <p:sldId id="285" r:id="rId10"/>
    <p:sldId id="286" r:id="rId11"/>
    <p:sldId id="289" r:id="rId12"/>
    <p:sldId id="273" r:id="rId13"/>
    <p:sldId id="279" r:id="rId14"/>
    <p:sldId id="269" r:id="rId15"/>
    <p:sldId id="270" r:id="rId16"/>
    <p:sldId id="277" r:id="rId17"/>
    <p:sldId id="278" r:id="rId18"/>
    <p:sldId id="280" r:id="rId19"/>
    <p:sldId id="281" r:id="rId20"/>
    <p:sldId id="287" r:id="rId21"/>
    <p:sldId id="268" r:id="rId22"/>
    <p:sldId id="266" r:id="rId23"/>
    <p:sldId id="283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2953"/>
    <a:srgbClr val="0C0C2C"/>
    <a:srgbClr val="282F58"/>
    <a:srgbClr val="667186"/>
    <a:srgbClr val="181B41"/>
    <a:srgbClr val="2313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2054F-E689-5D5E-2950-5EE0F28FE4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BE9C13-0538-0063-D617-379D04F6BF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013FB0-9E80-6BEC-B867-8D966D496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5A860-F335-4252-AA00-24FB67ED2982}" type="datetime1">
              <a:rPr lang="en-US" smtClean="0"/>
              <a:t>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55A65C-865C-62DB-CD03-559B72C22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FB0795-2495-5D75-02FC-5EC934717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734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78E0B-47CF-9639-6165-30A24C990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C2352B-F983-869B-CF93-6E5E3A06BA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ADF419-2B7C-A43B-5FD5-AB6A180DF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BC802-30E3-4658-9CCA-F873646FEC67}" type="datetime1">
              <a:rPr lang="en-US" smtClean="0"/>
              <a:t>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EF44DC-8E7E-07B5-EAC7-E729636BC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709BE0-74F8-F58F-6B14-64C27A2AB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441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BF5A8-6770-852A-63F4-8A2D6D32F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D936DB-72A4-3152-2FE7-45591BD3DC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A15B77-45B5-CBF3-FCBE-F9BFF7329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227A3-19CE-4153-81CE-64EB7AB094B3}" type="datetime1">
              <a:rPr lang="en-US" smtClean="0"/>
              <a:t>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80F99F-C24B-8B18-8F0E-28F85ADCA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ABCABD-ECA6-B471-0543-B357A9F67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039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8FD3B-1C17-36E5-F5E1-E6B6A7629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955A76-045F-2FB0-A061-72B713B395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A60552-A4BC-9ADB-2C94-1045A59AB2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9DD0F0-7031-ABC1-1765-D1E443103E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9A100-10F6-477E-8847-29D479EF1C92}" type="datetime1">
              <a:rPr lang="en-US" smtClean="0"/>
              <a:t>1/14/2025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01C129-A8A8-23B0-77AB-5EDC20A93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96CBE7-84DC-0100-EDBE-F88D443BA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923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1B679-97A1-8A02-0C64-D1FF267E1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C29C10-9686-B328-A2A9-F5871D0252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2775D4-575C-0D70-387F-1669154B21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5343A2-0E89-63A9-4710-8E31BBECEE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32B849-BE3A-A4C8-016D-2AB25DEC6E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5EEC8C-173F-8ABE-F1EA-7B2560010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A142-DA77-4A5F-AD1F-14E6C18F0F5F}" type="datetime1">
              <a:rPr lang="en-US" smtClean="0"/>
              <a:t>1/14/2025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4F0359-2C25-AFCF-D06E-07B04CE0A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95A437-E600-E6A1-2DFC-1395BE4C7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838639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04B9C-EA35-9329-A4CC-8FCF260A5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A942DE6-0508-5DD3-50C0-ED3C602F6D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A235E-F8FD-479F-9FC7-18BE84110877}" type="datetime1">
              <a:rPr lang="en-US" smtClean="0"/>
              <a:t>1/14/2025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04EE23-3BF9-FF7E-5BB4-CBABDECEE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9BAEBC-9F18-D8F6-70A2-980139FC6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748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16E3D6-D49B-C12D-9B80-74617C1AA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0F09B-68DA-462E-9DB4-4C9ADAB8CBCC}" type="datetime1">
              <a:rPr lang="en-US" smtClean="0"/>
              <a:t>1/14/2025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3AE471-4327-9061-8A6D-4C7C08572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CAD95E-8078-146F-1605-FC5C73F9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4228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B470F1-6BB2-72C5-A98C-83A0381C3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BE834E-F801-83F1-92E6-ECA8F6B692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48F250-23E8-2053-F822-3730B8B66E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304C9E-B4CD-8C64-2F9A-66888D212D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C4E36-FABE-47EB-AA7F-C19A93824617}" type="datetime1">
              <a:rPr lang="en-US" smtClean="0"/>
              <a:t>1/14/2025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3C3C1E-4A78-E0CE-D655-2A18F5940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2EE62B-9E20-D5EF-B5BC-0923DC4EC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4999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DD243-5F89-B21F-2BFC-1F0E33D55E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13D6942-3445-35F2-9532-07EC0487B9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D325FE-3D19-D438-73C2-B182ED2A89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C5798A-943D-D3FA-3652-9CF1C6B25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9CE6B-5DE6-4A2D-B72E-5E8969F9F56F}" type="datetime1">
              <a:rPr lang="en-US" smtClean="0"/>
              <a:t>1/14/2025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8CE013-509D-A5E4-7A16-6276725E8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5BBFAF-B536-81F1-54C9-59B68F19F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6576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2BA00-7BFE-3E66-D246-C387D58A2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1A8341-0D7B-1347-EF8F-6681A72855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86D8B3-57AF-0D6C-625C-3E65D9645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1048-0047-48CA-88BA-D69B470942CF}" type="datetime1">
              <a:rPr lang="en-US" smtClean="0"/>
              <a:t>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B3D849-5EB8-84B4-C0D5-0352A1ECE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E3D3C9-F803-425D-D56F-4BE354586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565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4D7EE14-7925-B5BC-B90F-D673EA1448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9F053E-1C6E-8C38-F6CB-EE03D4E108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EF2FE6-85DB-A8E3-8AE9-C22B1422F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3879-648C-49A9-81A2-0EF5946532D0}" type="datetime1">
              <a:rPr lang="en-US" smtClean="0"/>
              <a:t>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7D6999-F9D7-D3ED-2D6D-745D1DA59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3E4F1C-11EC-AF28-1BFA-8FD093AE5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916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8D6FDBD-4A37-3188-1907-8A77F1BE6E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DCF2F9-E333-DB0E-6215-980F13057B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71BE4F-F416-9D54-EE9D-D0B9F85F57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1A142-DA77-4A5F-AD1F-14E6C18F0F5F}" type="datetime1">
              <a:rPr lang="en-US" smtClean="0"/>
              <a:t>1/14/2025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7C9EB8-1D66-BB3E-B1BE-F5F15905C3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3BE0C1-CAE6-FF49-9735-CDE659A56E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646F3F-274D-499B-ABBE-824EB4ABDC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264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  <p:sldLayoutId id="2147483856" r:id="rId8"/>
    <p:sldLayoutId id="2147483857" r:id="rId9"/>
    <p:sldLayoutId id="2147483858" r:id="rId10"/>
    <p:sldLayoutId id="21474838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tyrome.l.brown.mil@health.mil" TargetMode="External"/><Relationship Id="rId2" Type="http://schemas.openxmlformats.org/officeDocument/2006/relationships/hyperlink" Target="mailto:lam.t.chung.mil@health.mi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Hiroshi.Kikuchi.jmsdf@gmail.com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2029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57457-C8FC-002B-4BDD-3F365BB851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557783"/>
            <a:ext cx="3901736" cy="3130807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Over-the-counter Medications in Japan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9C768A-0D2A-B439-C604-67555D73FB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3902206"/>
            <a:ext cx="3901736" cy="2240529"/>
          </a:xfrm>
        </p:spPr>
        <p:txBody>
          <a:bodyPr>
            <a:normAutofit fontScale="70000" lnSpcReduction="20000"/>
          </a:bodyPr>
          <a:lstStyle/>
          <a:p>
            <a:pPr>
              <a:spcBef>
                <a:spcPts val="0"/>
              </a:spcBef>
            </a:pPr>
            <a:r>
              <a:rPr lang="en-US" dirty="0">
                <a:solidFill>
                  <a:schemeClr val="bg1"/>
                </a:solidFill>
              </a:rPr>
              <a:t>Maj Lam T. Chung, USAF</a:t>
            </a:r>
          </a:p>
          <a:p>
            <a:pPr>
              <a:spcBef>
                <a:spcPts val="0"/>
              </a:spcBef>
            </a:pPr>
            <a:r>
              <a:rPr lang="en-US" dirty="0">
                <a:solidFill>
                  <a:schemeClr val="bg1"/>
                </a:solidFill>
              </a:rPr>
              <a:t>Pharmacy &amp; Nut Med Flt CC</a:t>
            </a:r>
          </a:p>
          <a:p>
            <a:pPr>
              <a:spcBef>
                <a:spcPts val="0"/>
              </a:spcBef>
            </a:pPr>
            <a:r>
              <a:rPr lang="en-US" dirty="0">
                <a:solidFill>
                  <a:schemeClr val="bg1"/>
                </a:solidFill>
              </a:rPr>
              <a:t>35</a:t>
            </a:r>
            <a:r>
              <a:rPr lang="en-US" baseline="30000" dirty="0">
                <a:solidFill>
                  <a:schemeClr val="bg1"/>
                </a:solidFill>
              </a:rPr>
              <a:t>th</a:t>
            </a:r>
            <a:r>
              <a:rPr lang="en-US" dirty="0">
                <a:solidFill>
                  <a:schemeClr val="bg1"/>
                </a:solidFill>
              </a:rPr>
              <a:t> MDG</a:t>
            </a:r>
          </a:p>
          <a:p>
            <a:pPr>
              <a:spcBef>
                <a:spcPts val="0"/>
              </a:spcBef>
            </a:pPr>
            <a:endParaRPr lang="en-US" dirty="0">
              <a:solidFill>
                <a:schemeClr val="bg1"/>
              </a:solidFill>
            </a:endParaRPr>
          </a:p>
          <a:p>
            <a:pPr>
              <a:spcBef>
                <a:spcPts val="0"/>
              </a:spcBef>
            </a:pPr>
            <a:r>
              <a:rPr lang="en-US" dirty="0">
                <a:solidFill>
                  <a:schemeClr val="bg1"/>
                </a:solidFill>
              </a:rPr>
              <a:t>Tyrome L. Brown, USAF</a:t>
            </a:r>
          </a:p>
          <a:p>
            <a:pPr>
              <a:spcBef>
                <a:spcPts val="0"/>
              </a:spcBef>
            </a:pPr>
            <a:r>
              <a:rPr lang="en-US" dirty="0">
                <a:solidFill>
                  <a:schemeClr val="bg1"/>
                </a:solidFill>
              </a:rPr>
              <a:t>Inpatient Pharmacy Element Chief</a:t>
            </a:r>
          </a:p>
          <a:p>
            <a:pPr>
              <a:spcBef>
                <a:spcPts val="0"/>
              </a:spcBef>
            </a:pPr>
            <a:r>
              <a:rPr lang="en-US" dirty="0">
                <a:solidFill>
                  <a:schemeClr val="bg1"/>
                </a:solidFill>
              </a:rPr>
              <a:t>35</a:t>
            </a:r>
            <a:r>
              <a:rPr lang="en-US" baseline="30000" dirty="0">
                <a:solidFill>
                  <a:schemeClr val="bg1"/>
                </a:solidFill>
              </a:rPr>
              <a:t>th</a:t>
            </a:r>
            <a:r>
              <a:rPr lang="en-US" dirty="0">
                <a:solidFill>
                  <a:schemeClr val="bg1"/>
                </a:solidFill>
              </a:rPr>
              <a:t> MDG</a:t>
            </a:r>
          </a:p>
          <a:p>
            <a:pPr>
              <a:spcBef>
                <a:spcPts val="0"/>
              </a:spcBef>
            </a:pPr>
            <a:endParaRPr lang="en-US" dirty="0">
              <a:solidFill>
                <a:schemeClr val="bg1"/>
              </a:solidFill>
            </a:endParaRPr>
          </a:p>
          <a:p>
            <a:pPr>
              <a:spcBef>
                <a:spcPts val="0"/>
              </a:spcBef>
            </a:pPr>
            <a:r>
              <a:rPr lang="en-US" dirty="0">
                <a:solidFill>
                  <a:schemeClr val="bg1"/>
                </a:solidFill>
              </a:rPr>
              <a:t>CDR Kikuchi Hiroshi, JMSDF</a:t>
            </a:r>
          </a:p>
          <a:p>
            <a:pPr>
              <a:spcBef>
                <a:spcPts val="0"/>
              </a:spcBef>
            </a:pPr>
            <a:r>
              <a:rPr lang="en-US" dirty="0">
                <a:solidFill>
                  <a:schemeClr val="bg1"/>
                </a:solidFill>
              </a:rPr>
              <a:t>Department Chief of Pharmacy</a:t>
            </a:r>
          </a:p>
          <a:p>
            <a:pPr>
              <a:spcBef>
                <a:spcPts val="0"/>
              </a:spcBef>
            </a:pPr>
            <a:r>
              <a:rPr lang="en-US" dirty="0" err="1">
                <a:solidFill>
                  <a:schemeClr val="bg1"/>
                </a:solidFill>
              </a:rPr>
              <a:t>Ominato</a:t>
            </a:r>
            <a:r>
              <a:rPr lang="en-US" dirty="0">
                <a:solidFill>
                  <a:schemeClr val="bg1"/>
                </a:solidFill>
              </a:rPr>
              <a:t> Medical Service Unit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C107F67-C021-4C3C-41A9-23AA34970D7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684" r="10882" b="-1"/>
          <a:stretch/>
        </p:blipFill>
        <p:spPr>
          <a:xfrm>
            <a:off x="4955602" y="10"/>
            <a:ext cx="7236398" cy="6857990"/>
          </a:xfrm>
          <a:custGeom>
            <a:avLst/>
            <a:gdLst/>
            <a:ahLst/>
            <a:cxnLst/>
            <a:rect l="l" t="t" r="r" b="b"/>
            <a:pathLst>
              <a:path w="7726675" h="6858000">
                <a:moveTo>
                  <a:pt x="2975226" y="5978334"/>
                </a:moveTo>
                <a:cubicBezTo>
                  <a:pt x="3002582" y="5978928"/>
                  <a:pt x="3030286" y="5982273"/>
                  <a:pt x="3058007" y="5988576"/>
                </a:cubicBezTo>
                <a:cubicBezTo>
                  <a:pt x="3279778" y="6038998"/>
                  <a:pt x="3418684" y="6259656"/>
                  <a:pt x="3368261" y="6481427"/>
                </a:cubicBezTo>
                <a:cubicBezTo>
                  <a:pt x="3317839" y="6703198"/>
                  <a:pt x="3097182" y="6842104"/>
                  <a:pt x="2875410" y="6791681"/>
                </a:cubicBezTo>
                <a:cubicBezTo>
                  <a:pt x="2653640" y="6741259"/>
                  <a:pt x="2514734" y="6520601"/>
                  <a:pt x="2565157" y="6298830"/>
                </a:cubicBezTo>
                <a:cubicBezTo>
                  <a:pt x="2609276" y="6104780"/>
                  <a:pt x="2783732" y="5974174"/>
                  <a:pt x="2975226" y="5978334"/>
                </a:cubicBezTo>
                <a:close/>
                <a:moveTo>
                  <a:pt x="542891" y="1298362"/>
                </a:moveTo>
                <a:cubicBezTo>
                  <a:pt x="578216" y="1299129"/>
                  <a:pt x="613991" y="1303448"/>
                  <a:pt x="649789" y="1311587"/>
                </a:cubicBezTo>
                <a:cubicBezTo>
                  <a:pt x="936170" y="1376700"/>
                  <a:pt x="1115545" y="1661643"/>
                  <a:pt x="1050432" y="1948025"/>
                </a:cubicBezTo>
                <a:cubicBezTo>
                  <a:pt x="985319" y="2234407"/>
                  <a:pt x="700376" y="2413781"/>
                  <a:pt x="413995" y="2348669"/>
                </a:cubicBezTo>
                <a:cubicBezTo>
                  <a:pt x="127612" y="2283556"/>
                  <a:pt x="-51762" y="1998612"/>
                  <a:pt x="13351" y="1712231"/>
                </a:cubicBezTo>
                <a:cubicBezTo>
                  <a:pt x="70325" y="1461647"/>
                  <a:pt x="295606" y="1292990"/>
                  <a:pt x="542891" y="1298362"/>
                </a:cubicBezTo>
                <a:close/>
                <a:moveTo>
                  <a:pt x="362049" y="446831"/>
                </a:moveTo>
                <a:cubicBezTo>
                  <a:pt x="382746" y="447281"/>
                  <a:pt x="403706" y="449811"/>
                  <a:pt x="424679" y="454579"/>
                </a:cubicBezTo>
                <a:cubicBezTo>
                  <a:pt x="592463" y="492727"/>
                  <a:pt x="697554" y="659668"/>
                  <a:pt x="659405" y="827452"/>
                </a:cubicBezTo>
                <a:cubicBezTo>
                  <a:pt x="621257" y="995236"/>
                  <a:pt x="454318" y="1100327"/>
                  <a:pt x="286534" y="1062179"/>
                </a:cubicBezTo>
                <a:cubicBezTo>
                  <a:pt x="118749" y="1024031"/>
                  <a:pt x="13658" y="857091"/>
                  <a:pt x="51806" y="689306"/>
                </a:cubicBezTo>
                <a:cubicBezTo>
                  <a:pt x="85186" y="542495"/>
                  <a:pt x="217172" y="443684"/>
                  <a:pt x="362049" y="446831"/>
                </a:cubicBezTo>
                <a:close/>
                <a:moveTo>
                  <a:pt x="688320" y="0"/>
                </a:moveTo>
                <a:lnTo>
                  <a:pt x="5442022" y="0"/>
                </a:lnTo>
                <a:lnTo>
                  <a:pt x="7726675" y="0"/>
                </a:lnTo>
                <a:lnTo>
                  <a:pt x="7726675" y="988372"/>
                </a:lnTo>
                <a:lnTo>
                  <a:pt x="7726675" y="6858000"/>
                </a:lnTo>
                <a:lnTo>
                  <a:pt x="4265234" y="6858000"/>
                </a:lnTo>
                <a:lnTo>
                  <a:pt x="4167452" y="6648946"/>
                </a:lnTo>
                <a:cubicBezTo>
                  <a:pt x="4064668" y="6438534"/>
                  <a:pt x="3951418" y="6237194"/>
                  <a:pt x="3802376" y="6067515"/>
                </a:cubicBezTo>
                <a:cubicBezTo>
                  <a:pt x="3433898" y="5648543"/>
                  <a:pt x="2855445" y="5560200"/>
                  <a:pt x="2314714" y="5492960"/>
                </a:cubicBezTo>
                <a:cubicBezTo>
                  <a:pt x="1689319" y="5415368"/>
                  <a:pt x="1105502" y="5269445"/>
                  <a:pt x="626568" y="4822392"/>
                </a:cubicBezTo>
                <a:cubicBezTo>
                  <a:pt x="42544" y="4277286"/>
                  <a:pt x="59772" y="3691233"/>
                  <a:pt x="462831" y="3184007"/>
                </a:cubicBezTo>
                <a:cubicBezTo>
                  <a:pt x="688845" y="2899538"/>
                  <a:pt x="972083" y="2660548"/>
                  <a:pt x="1228189" y="2399566"/>
                </a:cubicBezTo>
                <a:cubicBezTo>
                  <a:pt x="1460698" y="2161897"/>
                  <a:pt x="1522193" y="1866062"/>
                  <a:pt x="1384674" y="1566341"/>
                </a:cubicBezTo>
                <a:cubicBezTo>
                  <a:pt x="1239184" y="1249484"/>
                  <a:pt x="1095206" y="930335"/>
                  <a:pt x="922279" y="628332"/>
                </a:cubicBezTo>
                <a:cubicBezTo>
                  <a:pt x="805583" y="424593"/>
                  <a:pt x="731712" y="225291"/>
                  <a:pt x="693729" y="3334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7575119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672FE60-CE9B-0A0D-CD80-DA309981B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 dirty="0">
                <a:solidFill>
                  <a:srgbClr val="FFFFFF"/>
                </a:solidFill>
              </a:rPr>
              <a:t>Disclosure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E00B7ED-38D5-6EFA-5E6D-1B694654A6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en-US" sz="2000" dirty="0"/>
              <a:t>Maj Lam T. Chung, Maj Tyrome L. Brown, &amp; CDR Kikuchi Hiroshi nor any contributors for this educational activity have any financial relationships or conflicts of interest to disclose. </a:t>
            </a:r>
          </a:p>
        </p:txBody>
      </p:sp>
    </p:spTree>
    <p:extLst>
      <p:ext uri="{BB962C8B-B14F-4D97-AF65-F5344CB8AC3E}">
        <p14:creationId xmlns:p14="http://schemas.microsoft.com/office/powerpoint/2010/main" val="1733244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672FE60-CE9B-0A0D-CD80-DA309981B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 dirty="0">
                <a:solidFill>
                  <a:srgbClr val="FFFFFF"/>
                </a:solidFill>
              </a:rPr>
              <a:t>Disclosure of Unlabeled Use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E00B7ED-38D5-6EFA-5E6D-1B694654A6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en-US" sz="2000" dirty="0"/>
              <a:t>This educational activity may contain discussion of published and/or investigational uses of agents that are not indicated by the FDA. The planners of this activity do not recommend the use of any agent outside of the labeled indications. 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118859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3" name="Rectangle 42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672FE60-CE9B-0A0D-CD80-DA309981B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Learning Objectives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E00B7ED-38D5-6EFA-5E6D-1B694654A6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en-US" sz="2000" dirty="0"/>
              <a:t>After conclusion of this educational activity, participants will be able to:</a:t>
            </a:r>
          </a:p>
          <a:p>
            <a:pPr lvl="1"/>
            <a:r>
              <a:rPr lang="en-US" sz="2000" dirty="0"/>
              <a:t>Recognize common over-the-counter medications available in the US and their equivalents available in Japan.</a:t>
            </a:r>
          </a:p>
          <a:p>
            <a:pPr lvl="1"/>
            <a:r>
              <a:rPr lang="en-US" sz="2000" dirty="0"/>
              <a:t>Categorize common Japanese medications based on therapeutic classes and indications (e.g., analgesics, cough suppressants, antihistamines).</a:t>
            </a:r>
          </a:p>
          <a:p>
            <a:pPr lvl="1"/>
            <a:r>
              <a:rPr lang="en-US" sz="2000" dirty="0"/>
              <a:t>Evaluate potential safety issues and OTC classifications for Japanese retail drugs. </a:t>
            </a:r>
          </a:p>
        </p:txBody>
      </p:sp>
    </p:spTree>
    <p:extLst>
      <p:ext uri="{BB962C8B-B14F-4D97-AF65-F5344CB8AC3E}">
        <p14:creationId xmlns:p14="http://schemas.microsoft.com/office/powerpoint/2010/main" val="40740886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672FE60-CE9B-0A0D-CD80-DA309981B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 dirty="0">
                <a:solidFill>
                  <a:srgbClr val="FFFFFF"/>
                </a:solidFill>
              </a:rPr>
              <a:t>Learning Assessment Question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E00B7ED-38D5-6EFA-5E6D-1B694654A6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en-US" sz="2000" dirty="0"/>
              <a:t>What common Japanese medication below can be used to treat headaches?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sz="1600" dirty="0" err="1"/>
              <a:t>Bufferin</a:t>
            </a:r>
            <a:r>
              <a:rPr lang="en-US" sz="1600" dirty="0"/>
              <a:t> Premium DX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sz="1600" dirty="0"/>
              <a:t>NOGOGLE spray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sz="1600" dirty="0" err="1"/>
              <a:t>Gaster</a:t>
            </a:r>
            <a:r>
              <a:rPr lang="en-US" sz="1600" dirty="0"/>
              <a:t> 10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sz="1600" dirty="0" err="1"/>
              <a:t>Selbelle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32276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672FE60-CE9B-0A0D-CD80-DA309981B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 dirty="0">
                <a:solidFill>
                  <a:srgbClr val="FFFFFF"/>
                </a:solidFill>
              </a:rPr>
              <a:t>Learning Assessment Question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E00B7ED-38D5-6EFA-5E6D-1B694654A6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en-US" sz="2000" dirty="0"/>
              <a:t>What medication below contains Famotidine (H2 Blocker) as the active ingredient?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sz="1600" dirty="0"/>
              <a:t>Tylenol A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sz="1600" dirty="0" err="1"/>
              <a:t>Loxonin</a:t>
            </a:r>
            <a:r>
              <a:rPr lang="en-US" sz="1600" dirty="0"/>
              <a:t> S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sz="1600" dirty="0" err="1"/>
              <a:t>Gaster</a:t>
            </a:r>
            <a:r>
              <a:rPr lang="en-US" sz="1600" dirty="0"/>
              <a:t> 10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sz="1600" dirty="0"/>
              <a:t>KAMPO</a:t>
            </a:r>
          </a:p>
        </p:txBody>
      </p:sp>
    </p:spTree>
    <p:extLst>
      <p:ext uri="{BB962C8B-B14F-4D97-AF65-F5344CB8AC3E}">
        <p14:creationId xmlns:p14="http://schemas.microsoft.com/office/powerpoint/2010/main" val="24003080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672FE60-CE9B-0A0D-CD80-DA309981B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 dirty="0">
                <a:solidFill>
                  <a:srgbClr val="FFFFFF"/>
                </a:solidFill>
              </a:rPr>
              <a:t>Learning Assessment Question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E00B7ED-38D5-6EFA-5E6D-1B694654A6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en-US" sz="2000" dirty="0"/>
              <a:t>What OTC classification requires (mandatory) written information to be provided by a pharmacist?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sz="1600" dirty="0"/>
              <a:t>Class 1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sz="1600" dirty="0"/>
              <a:t>Class 2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sz="1600" dirty="0"/>
              <a:t>Class 3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sz="1600" dirty="0"/>
              <a:t>Class 1 &amp; 2</a:t>
            </a:r>
          </a:p>
        </p:txBody>
      </p:sp>
    </p:spTree>
    <p:extLst>
      <p:ext uri="{BB962C8B-B14F-4D97-AF65-F5344CB8AC3E}">
        <p14:creationId xmlns:p14="http://schemas.microsoft.com/office/powerpoint/2010/main" val="39166677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672FE60-CE9B-0A0D-CD80-DA309981B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 dirty="0">
                <a:solidFill>
                  <a:srgbClr val="FFFFFF"/>
                </a:solidFill>
              </a:rPr>
              <a:t>Japan Self-Medication Industry (JSMI)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E00B7ED-38D5-6EFA-5E6D-1B694654A6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en-US" sz="1600" dirty="0"/>
              <a:t>Established in 1985</a:t>
            </a:r>
          </a:p>
          <a:p>
            <a:r>
              <a:rPr lang="en-US" sz="1600" dirty="0"/>
              <a:t>National Association of over-the-counter drug manufacturers</a:t>
            </a:r>
          </a:p>
          <a:p>
            <a:r>
              <a:rPr lang="en-US" sz="1600" dirty="0"/>
              <a:t> OTC drugs are categorized into classifications for safety reasons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B8BC7FC-51F8-9BED-C567-2C4F12AA77FD}"/>
              </a:ext>
            </a:extLst>
          </p:cNvPr>
          <p:cNvSpPr txBox="1"/>
          <p:nvPr/>
        </p:nvSpPr>
        <p:spPr>
          <a:xfrm>
            <a:off x="8575329" y="6598786"/>
            <a:ext cx="361667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/>
              <a:t>JSMI.JP. (n.d.). https://www.jsmi.jp/english/activities/index.html </a:t>
            </a:r>
          </a:p>
        </p:txBody>
      </p:sp>
    </p:spTree>
    <p:extLst>
      <p:ext uri="{BB962C8B-B14F-4D97-AF65-F5344CB8AC3E}">
        <p14:creationId xmlns:p14="http://schemas.microsoft.com/office/powerpoint/2010/main" val="28414690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672FE60-CE9B-0A0D-CD80-DA309981B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 dirty="0">
                <a:solidFill>
                  <a:srgbClr val="FFFFFF"/>
                </a:solidFill>
              </a:rPr>
              <a:t>OTC Classifications</a:t>
            </a:r>
          </a:p>
        </p:txBody>
      </p:sp>
      <p:graphicFrame>
        <p:nvGraphicFramePr>
          <p:cNvPr id="2" name="Content Placeholder 1">
            <a:extLst>
              <a:ext uri="{FF2B5EF4-FFF2-40B4-BE49-F238E27FC236}">
                <a16:creationId xmlns:a16="http://schemas.microsoft.com/office/drawing/2014/main" id="{61DD965D-B71B-6414-223F-26064198B21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1798555"/>
              </p:ext>
            </p:extLst>
          </p:nvPr>
        </p:nvGraphicFramePr>
        <p:xfrm>
          <a:off x="4367695" y="971294"/>
          <a:ext cx="7068208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4104">
                  <a:extLst>
                    <a:ext uri="{9D8B030D-6E8A-4147-A177-3AD203B41FA5}">
                      <a16:colId xmlns:a16="http://schemas.microsoft.com/office/drawing/2014/main" val="1970765325"/>
                    </a:ext>
                  </a:extLst>
                </a:gridCol>
                <a:gridCol w="3534104">
                  <a:extLst>
                    <a:ext uri="{9D8B030D-6E8A-4147-A177-3AD203B41FA5}">
                      <a16:colId xmlns:a16="http://schemas.microsoft.com/office/drawing/2014/main" val="1976191422"/>
                    </a:ext>
                  </a:extLst>
                </a:gridCol>
              </a:tblGrid>
              <a:tr h="223360">
                <a:tc>
                  <a:txBody>
                    <a:bodyPr/>
                    <a:lstStyle/>
                    <a:p>
                      <a:r>
                        <a:rPr lang="en-US" dirty="0"/>
                        <a:t>Classification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Safety profile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3617628"/>
                  </a:ext>
                </a:extLst>
              </a:tr>
              <a:tr h="223360">
                <a:tc>
                  <a:txBody>
                    <a:bodyPr/>
                    <a:lstStyle/>
                    <a:p>
                      <a:r>
                        <a:rPr lang="en-US" dirty="0"/>
                        <a:t>Class 1 pharmaceuticals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Has side effects and interactions that require special attention. Requires counseling from a Pharmacist and written information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5038808"/>
                  </a:ext>
                </a:extLst>
              </a:tr>
              <a:tr h="223360">
                <a:tc>
                  <a:txBody>
                    <a:bodyPr/>
                    <a:lstStyle/>
                    <a:p>
                      <a:r>
                        <a:rPr lang="en-US" dirty="0"/>
                        <a:t>Class 2 pharmaceuticals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Has mild side effects and interactions that require special attention. Best effort to provide Counseling from a pharmacist but not mandatory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5743803"/>
                  </a:ext>
                </a:extLst>
              </a:tr>
              <a:tr h="223360">
                <a:tc>
                  <a:txBody>
                    <a:bodyPr/>
                    <a:lstStyle/>
                    <a:p>
                      <a:r>
                        <a:rPr lang="en-US" dirty="0"/>
                        <a:t>Class 3 pharmaceuticals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Relatively safe, no counseling required by a pharmacist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869257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977CCA37-37D3-5A7D-E4DA-F7A75F3587A4}"/>
              </a:ext>
            </a:extLst>
          </p:cNvPr>
          <p:cNvSpPr txBox="1"/>
          <p:nvPr/>
        </p:nvSpPr>
        <p:spPr>
          <a:xfrm>
            <a:off x="8575329" y="6598786"/>
            <a:ext cx="361667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/>
              <a:t>JSMI.JP. (n.d.). https://www.jsmi.jp/english/activities/index.html </a:t>
            </a:r>
          </a:p>
        </p:txBody>
      </p:sp>
    </p:spTree>
    <p:extLst>
      <p:ext uri="{BB962C8B-B14F-4D97-AF65-F5344CB8AC3E}">
        <p14:creationId xmlns:p14="http://schemas.microsoft.com/office/powerpoint/2010/main" val="16293747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619740A-4712-49D5-BFE0-E2AAA3EA46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8004617"/>
              </p:ext>
            </p:extLst>
          </p:nvPr>
        </p:nvGraphicFramePr>
        <p:xfrm>
          <a:off x="437477" y="2074333"/>
          <a:ext cx="11317045" cy="27093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4631">
                  <a:extLst>
                    <a:ext uri="{9D8B030D-6E8A-4147-A177-3AD203B41FA5}">
                      <a16:colId xmlns:a16="http://schemas.microsoft.com/office/drawing/2014/main" val="4063255350"/>
                    </a:ext>
                  </a:extLst>
                </a:gridCol>
                <a:gridCol w="1414631">
                  <a:extLst>
                    <a:ext uri="{9D8B030D-6E8A-4147-A177-3AD203B41FA5}">
                      <a16:colId xmlns:a16="http://schemas.microsoft.com/office/drawing/2014/main" val="855408497"/>
                    </a:ext>
                  </a:extLst>
                </a:gridCol>
                <a:gridCol w="2829261">
                  <a:extLst>
                    <a:ext uri="{9D8B030D-6E8A-4147-A177-3AD203B41FA5}">
                      <a16:colId xmlns:a16="http://schemas.microsoft.com/office/drawing/2014/main" val="3939790868"/>
                    </a:ext>
                  </a:extLst>
                </a:gridCol>
                <a:gridCol w="2829261">
                  <a:extLst>
                    <a:ext uri="{9D8B030D-6E8A-4147-A177-3AD203B41FA5}">
                      <a16:colId xmlns:a16="http://schemas.microsoft.com/office/drawing/2014/main" val="2526622116"/>
                    </a:ext>
                  </a:extLst>
                </a:gridCol>
                <a:gridCol w="2829261">
                  <a:extLst>
                    <a:ext uri="{9D8B030D-6E8A-4147-A177-3AD203B41FA5}">
                      <a16:colId xmlns:a16="http://schemas.microsoft.com/office/drawing/2014/main" val="2645595529"/>
                    </a:ext>
                  </a:extLst>
                </a:gridCol>
              </a:tblGrid>
              <a:tr h="725267">
                <a:tc gridSpan="2">
                  <a:txBody>
                    <a:bodyPr/>
                    <a:lstStyle/>
                    <a:p>
                      <a:r>
                        <a:rPr lang="en-US" dirty="0"/>
                        <a:t>OTC Classification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Corresponding experts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Requirement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Internet sales by mail, etc.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793047"/>
                  </a:ext>
                </a:extLst>
              </a:tr>
              <a:tr h="725267">
                <a:tc gridSpan="2">
                  <a:txBody>
                    <a:bodyPr/>
                    <a:lstStyle/>
                    <a:p>
                      <a:r>
                        <a:rPr lang="en-US" dirty="0"/>
                        <a:t>Medicines requiring guidance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dirty="0"/>
                        <a:t>Pharmacist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en-US" dirty="0"/>
                        <a:t>Provide information in writing (mandatory)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6181854"/>
                  </a:ext>
                </a:extLst>
              </a:tr>
              <a:tr h="419600">
                <a:tc rowSpan="3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Class 1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Yes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6497256"/>
                  </a:ext>
                </a:extLst>
              </a:tr>
              <a:tr h="41960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Class 2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en-US" dirty="0"/>
                        <a:t>Pharmacist or registered seller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Obligation to strive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Yes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0683154"/>
                  </a:ext>
                </a:extLst>
              </a:tr>
              <a:tr h="41960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Class 3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 legal provisions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Yes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571240"/>
                  </a:ext>
                </a:extLst>
              </a:tr>
            </a:tbl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2B35AD13-FA98-C812-C008-32AD9CF53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2060"/>
                </a:solidFill>
              </a:rPr>
              <a:t>OTC Classification Guidance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BCD83B-918B-122E-D19E-B537FE3850A3}"/>
              </a:ext>
            </a:extLst>
          </p:cNvPr>
          <p:cNvSpPr txBox="1"/>
          <p:nvPr/>
        </p:nvSpPr>
        <p:spPr>
          <a:xfrm>
            <a:off x="8575329" y="6598786"/>
            <a:ext cx="361667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/>
              <a:t>JSMI.JP. (n.d.). https://www.jsmi.jp/english/activities/index.html </a:t>
            </a:r>
          </a:p>
        </p:txBody>
      </p:sp>
    </p:spTree>
    <p:extLst>
      <p:ext uri="{BB962C8B-B14F-4D97-AF65-F5344CB8AC3E}">
        <p14:creationId xmlns:p14="http://schemas.microsoft.com/office/powerpoint/2010/main" val="8842145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Content Placeholder 13" descr="Calendar">
            <a:extLst>
              <a:ext uri="{FF2B5EF4-FFF2-40B4-BE49-F238E27FC236}">
                <a16:creationId xmlns:a16="http://schemas.microsoft.com/office/drawing/2014/main" id="{9F4ECF96-11C2-A194-5AE5-BE2589A770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4933" y="338234"/>
            <a:ext cx="8805333" cy="6154641"/>
          </a:xfrm>
        </p:spPr>
      </p:pic>
    </p:spTree>
    <p:extLst>
      <p:ext uri="{BB962C8B-B14F-4D97-AF65-F5344CB8AC3E}">
        <p14:creationId xmlns:p14="http://schemas.microsoft.com/office/powerpoint/2010/main" val="3743860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672FE60-CE9B-0A0D-CD80-DA309981B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 dirty="0">
                <a:solidFill>
                  <a:srgbClr val="FFFFFF"/>
                </a:solidFill>
              </a:rPr>
              <a:t>Cough</a:t>
            </a:r>
          </a:p>
        </p:txBody>
      </p:sp>
      <p:graphicFrame>
        <p:nvGraphicFramePr>
          <p:cNvPr id="2" name="Content Placeholder 1">
            <a:extLst>
              <a:ext uri="{FF2B5EF4-FFF2-40B4-BE49-F238E27FC236}">
                <a16:creationId xmlns:a16="http://schemas.microsoft.com/office/drawing/2014/main" id="{04EC9E48-B56A-7679-E8DA-574415F24A0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5730410"/>
              </p:ext>
            </p:extLst>
          </p:nvPr>
        </p:nvGraphicFramePr>
        <p:xfrm>
          <a:off x="4367695" y="221095"/>
          <a:ext cx="7083014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1507">
                  <a:extLst>
                    <a:ext uri="{9D8B030D-6E8A-4147-A177-3AD203B41FA5}">
                      <a16:colId xmlns:a16="http://schemas.microsoft.com/office/drawing/2014/main" val="1969557117"/>
                    </a:ext>
                  </a:extLst>
                </a:gridCol>
                <a:gridCol w="3541507">
                  <a:extLst>
                    <a:ext uri="{9D8B030D-6E8A-4147-A177-3AD203B41FA5}">
                      <a16:colId xmlns:a16="http://schemas.microsoft.com/office/drawing/2014/main" val="338014598"/>
                    </a:ext>
                  </a:extLst>
                </a:gridCol>
              </a:tblGrid>
              <a:tr h="283192">
                <a:tc>
                  <a:txBody>
                    <a:bodyPr/>
                    <a:lstStyle/>
                    <a:p>
                      <a:r>
                        <a:rPr lang="en-US" dirty="0"/>
                        <a:t>Drug names/Active ingredient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Japanese Equivalent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7198898"/>
                  </a:ext>
                </a:extLst>
              </a:tr>
              <a:tr h="283192">
                <a:tc>
                  <a:txBody>
                    <a:bodyPr/>
                    <a:lstStyle/>
                    <a:p>
                      <a:r>
                        <a:rPr lang="en-US" b="1" u="sng" dirty="0"/>
                        <a:t>Suppressant</a:t>
                      </a:r>
                    </a:p>
                    <a:p>
                      <a:r>
                        <a:rPr lang="en-US" b="0" u="none" dirty="0"/>
                        <a:t>Dextromethorphan</a:t>
                      </a:r>
                    </a:p>
                    <a:p>
                      <a:endParaRPr lang="en-US" b="0" u="none" dirty="0"/>
                    </a:p>
                    <a:p>
                      <a:r>
                        <a:rPr lang="en-US" b="1" u="sng" dirty="0"/>
                        <a:t>Expectorant</a:t>
                      </a:r>
                    </a:p>
                    <a:p>
                      <a:r>
                        <a:rPr lang="en-US" b="0" u="none" dirty="0"/>
                        <a:t>Guaifenesin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Stone-S: Acetaminophen 162.5mg, Chlorpheniramine 2mg, Dextromethorphan 10mg </a:t>
                      </a:r>
                    </a:p>
                    <a:p>
                      <a:r>
                        <a:rPr lang="en-US" dirty="0"/>
                        <a:t>New </a:t>
                      </a:r>
                      <a:r>
                        <a:rPr lang="en-US" dirty="0" err="1"/>
                        <a:t>Bron</a:t>
                      </a:r>
                      <a:r>
                        <a:rPr lang="en-US" dirty="0"/>
                        <a:t> (II): Dihydrocodeine phosphate 30mg, Guaifenesin 170mg, Chlorpheniramine 12mg, Caffeine 62mg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648881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9B4A2A31-8F9F-59F5-BD0B-6025023E93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2428" y="2613754"/>
            <a:ext cx="2118699" cy="161021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FE92ABD-5D09-736A-DBE3-3DCC5E4B5D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5340" y="2856651"/>
            <a:ext cx="1894712" cy="140281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B3205F6-E335-42C0-3091-31194F2713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3537" y="4259466"/>
            <a:ext cx="2026259" cy="202625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9B626B5-34FA-A261-A7B0-0FC41B7627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5604" y="4543903"/>
            <a:ext cx="2026259" cy="202625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AF25B6A-D305-776A-12F1-E8F30A7D2831}"/>
              </a:ext>
            </a:extLst>
          </p:cNvPr>
          <p:cNvSpPr txBox="1"/>
          <p:nvPr/>
        </p:nvSpPr>
        <p:spPr>
          <a:xfrm>
            <a:off x="9333549" y="6617030"/>
            <a:ext cx="281312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900" dirty="0"/>
              <a:t>(n.d.). https://www.kobayashi.co.jp/seihin/otc_seihin/ 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4843178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672FE60-CE9B-0A0D-CD80-DA309981B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 dirty="0">
                <a:solidFill>
                  <a:srgbClr val="FFFFFF"/>
                </a:solidFill>
              </a:rPr>
              <a:t>Aches and Pain</a:t>
            </a:r>
          </a:p>
        </p:txBody>
      </p:sp>
      <p:graphicFrame>
        <p:nvGraphicFramePr>
          <p:cNvPr id="2" name="Content Placeholder 1">
            <a:extLst>
              <a:ext uri="{FF2B5EF4-FFF2-40B4-BE49-F238E27FC236}">
                <a16:creationId xmlns:a16="http://schemas.microsoft.com/office/drawing/2014/main" id="{22E9E341-1787-5CC8-F3B8-AE901A7790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3440287"/>
              </p:ext>
            </p:extLst>
          </p:nvPr>
        </p:nvGraphicFramePr>
        <p:xfrm>
          <a:off x="4504548" y="394257"/>
          <a:ext cx="7436440" cy="262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8220">
                  <a:extLst>
                    <a:ext uri="{9D8B030D-6E8A-4147-A177-3AD203B41FA5}">
                      <a16:colId xmlns:a16="http://schemas.microsoft.com/office/drawing/2014/main" val="305030881"/>
                    </a:ext>
                  </a:extLst>
                </a:gridCol>
                <a:gridCol w="3718220">
                  <a:extLst>
                    <a:ext uri="{9D8B030D-6E8A-4147-A177-3AD203B41FA5}">
                      <a16:colId xmlns:a16="http://schemas.microsoft.com/office/drawing/2014/main" val="558911514"/>
                    </a:ext>
                  </a:extLst>
                </a:gridCol>
              </a:tblGrid>
              <a:tr h="311099">
                <a:tc>
                  <a:txBody>
                    <a:bodyPr/>
                    <a:lstStyle/>
                    <a:p>
                      <a:r>
                        <a:rPr lang="en-US" sz="1600" dirty="0"/>
                        <a:t>Drug names/Active ingredient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Japanese equivalent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342632"/>
                  </a:ext>
                </a:extLst>
              </a:tr>
              <a:tr h="2177693">
                <a:tc>
                  <a:txBody>
                    <a:bodyPr/>
                    <a:lstStyle/>
                    <a:p>
                      <a:r>
                        <a:rPr lang="en-US" sz="1600" b="1" u="sng" dirty="0"/>
                        <a:t>NSAIDs/Analgesic</a:t>
                      </a:r>
                    </a:p>
                    <a:p>
                      <a:r>
                        <a:rPr lang="en-US" sz="1600" dirty="0"/>
                        <a:t>Acetaminophen – 325mg, 500mg</a:t>
                      </a:r>
                    </a:p>
                    <a:p>
                      <a:r>
                        <a:rPr lang="en-US" sz="1600" dirty="0"/>
                        <a:t>Aspirin – 81mg, 325mg</a:t>
                      </a:r>
                    </a:p>
                    <a:p>
                      <a:r>
                        <a:rPr lang="en-US" sz="1600" dirty="0"/>
                        <a:t>Ibuprofen – 200mg</a:t>
                      </a:r>
                    </a:p>
                    <a:p>
                      <a:r>
                        <a:rPr lang="en-US" sz="1600" dirty="0"/>
                        <a:t>Diclofenac Gel – 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/>
                        <a:t>Bufferin</a:t>
                      </a:r>
                      <a:r>
                        <a:rPr lang="en-US" sz="1600" dirty="0"/>
                        <a:t> Premium DX – Ibuprofen (160mg), Acetaminophen (160mg), Caffeine (50mg)</a:t>
                      </a:r>
                    </a:p>
                    <a:p>
                      <a:r>
                        <a:rPr lang="en-US" sz="1600" dirty="0" err="1"/>
                        <a:t>RinglN</a:t>
                      </a:r>
                      <a:r>
                        <a:rPr lang="en-US" sz="1600" dirty="0"/>
                        <a:t> – Acetaminophen (900mg), Caffeine (75mg)</a:t>
                      </a:r>
                    </a:p>
                    <a:p>
                      <a:r>
                        <a:rPr lang="en-US" sz="1600" dirty="0"/>
                        <a:t>Aspirin – 500mg</a:t>
                      </a:r>
                    </a:p>
                    <a:p>
                      <a:r>
                        <a:rPr lang="en-US" sz="1600" dirty="0" err="1"/>
                        <a:t>Ringl</a:t>
                      </a:r>
                      <a:r>
                        <a:rPr lang="en-US" sz="1600" dirty="0"/>
                        <a:t> Ivy – Ibuprofen (150mg)</a:t>
                      </a:r>
                    </a:p>
                    <a:p>
                      <a:r>
                        <a:rPr lang="en-US" sz="1600" dirty="0"/>
                        <a:t>Eve Quick – Ibuprofen 150mg, Mag Ox 100mg, Caffeine 80mg</a:t>
                      </a:r>
                    </a:p>
                    <a:p>
                      <a:r>
                        <a:rPr lang="en-US" sz="1600" dirty="0"/>
                        <a:t>Fates Z gel – Diclofenac 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6793034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5C1ED0DC-0865-6E4A-2F31-1A50E48D4D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1732" y="3129315"/>
            <a:ext cx="1782744" cy="105211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4E25066-0AB8-D8B6-A561-4ABA624CAD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1544" y="5475900"/>
            <a:ext cx="2049444" cy="13922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8109296-D66E-5E75-9472-9DE430F69F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5948" y="3177530"/>
            <a:ext cx="1700931" cy="17070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9163A95-003C-44D3-7424-ED6B78672A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71668" y="3177530"/>
            <a:ext cx="1713124" cy="171312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07C39BD-091A-D43A-8C51-A2E47BBB02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84792" y="3059197"/>
            <a:ext cx="2103302" cy="210330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F866B4D-A7AF-2E8A-6812-F54CFA617C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42234" y="5002891"/>
            <a:ext cx="1615580" cy="161558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2E4715B-FA66-C91A-017B-995F4CA5BBB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04548" y="4911443"/>
            <a:ext cx="2397968" cy="161558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A1BCD22-710E-DDAB-2526-55A190C0DC10}"/>
              </a:ext>
            </a:extLst>
          </p:cNvPr>
          <p:cNvSpPr txBox="1"/>
          <p:nvPr/>
        </p:nvSpPr>
        <p:spPr>
          <a:xfrm>
            <a:off x="8896914" y="6607597"/>
            <a:ext cx="365293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/>
              <a:t>(n.d.). https://search.sato-seiyaku.co.jp/pub/product/4904/</a:t>
            </a:r>
          </a:p>
        </p:txBody>
      </p:sp>
    </p:spTree>
    <p:extLst>
      <p:ext uri="{BB962C8B-B14F-4D97-AF65-F5344CB8AC3E}">
        <p14:creationId xmlns:p14="http://schemas.microsoft.com/office/powerpoint/2010/main" val="37792758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672FE60-CE9B-0A0D-CD80-DA309981B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 dirty="0">
                <a:solidFill>
                  <a:srgbClr val="FFFFFF"/>
                </a:solidFill>
              </a:rPr>
              <a:t>Anti-histamines</a:t>
            </a:r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CE7AAFC1-D4A7-B599-FD9D-72FD64D5DF7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3381597"/>
              </p:ext>
            </p:extLst>
          </p:nvPr>
        </p:nvGraphicFramePr>
        <p:xfrm>
          <a:off x="4255268" y="268776"/>
          <a:ext cx="7797800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98900">
                  <a:extLst>
                    <a:ext uri="{9D8B030D-6E8A-4147-A177-3AD203B41FA5}">
                      <a16:colId xmlns:a16="http://schemas.microsoft.com/office/drawing/2014/main" val="1790852692"/>
                    </a:ext>
                  </a:extLst>
                </a:gridCol>
                <a:gridCol w="3898900">
                  <a:extLst>
                    <a:ext uri="{9D8B030D-6E8A-4147-A177-3AD203B41FA5}">
                      <a16:colId xmlns:a16="http://schemas.microsoft.com/office/drawing/2014/main" val="1764396993"/>
                    </a:ext>
                  </a:extLst>
                </a:gridCol>
              </a:tblGrid>
              <a:tr h="364786">
                <a:tc>
                  <a:txBody>
                    <a:bodyPr/>
                    <a:lstStyle/>
                    <a:p>
                      <a:r>
                        <a:rPr lang="en-US" dirty="0"/>
                        <a:t>Drug Names/Active Ingredient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Japanese Equivalent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9508231"/>
                  </a:ext>
                </a:extLst>
              </a:tr>
              <a:tr h="364786">
                <a:tc>
                  <a:txBody>
                    <a:bodyPr/>
                    <a:lstStyle/>
                    <a:p>
                      <a:r>
                        <a:rPr lang="en-US" b="1" u="sng" dirty="0"/>
                        <a:t>Allergy/Cough &amp; Cold</a:t>
                      </a:r>
                    </a:p>
                    <a:p>
                      <a:r>
                        <a:rPr lang="en-US" dirty="0"/>
                        <a:t>Fexofenadine</a:t>
                      </a:r>
                    </a:p>
                    <a:p>
                      <a:r>
                        <a:rPr lang="en-US" dirty="0"/>
                        <a:t>Loratadine</a:t>
                      </a:r>
                    </a:p>
                    <a:p>
                      <a:r>
                        <a:rPr lang="en-US" dirty="0"/>
                        <a:t>Diphenhydramine</a:t>
                      </a:r>
                    </a:p>
                    <a:p>
                      <a:r>
                        <a:rPr lang="en-US" dirty="0"/>
                        <a:t>Chlorpheniramine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Claritin EX (II) – Loratadine 10mg</a:t>
                      </a:r>
                    </a:p>
                    <a:p>
                      <a:r>
                        <a:rPr lang="en-US" dirty="0"/>
                        <a:t>Elesion20 (II) - </a:t>
                      </a:r>
                      <a:r>
                        <a:rPr lang="en-US" dirty="0" err="1"/>
                        <a:t>Epinastine</a:t>
                      </a:r>
                      <a:r>
                        <a:rPr lang="en-US" dirty="0"/>
                        <a:t> 20mg</a:t>
                      </a:r>
                    </a:p>
                    <a:p>
                      <a:r>
                        <a:rPr lang="en-US" dirty="0"/>
                        <a:t>Allegra FX – Fexofenadine 60mg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606744"/>
                  </a:ext>
                </a:extLst>
              </a:tr>
              <a:tr h="364786">
                <a:tc>
                  <a:txBody>
                    <a:bodyPr/>
                    <a:lstStyle/>
                    <a:p>
                      <a:r>
                        <a:rPr lang="en-US" b="1" u="sng" dirty="0"/>
                        <a:t>Sleep Aid</a:t>
                      </a:r>
                    </a:p>
                    <a:p>
                      <a:r>
                        <a:rPr lang="en-US" dirty="0"/>
                        <a:t>Doxylamine or Diphenhydramine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Drewell</a:t>
                      </a:r>
                      <a:r>
                        <a:rPr lang="en-US" dirty="0"/>
                        <a:t> – Diphenhydramine 25mg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80257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4564FF48-D58F-A095-F8FC-CA9B4A6275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4168" y="5165652"/>
            <a:ext cx="1757645" cy="11793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D321A71-147C-B571-7B0C-23E5933E71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0347" y="3418860"/>
            <a:ext cx="2168575" cy="159535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59A7FA6-3CA3-4E32-8992-E4AE17F12C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7748" y="3151320"/>
            <a:ext cx="2286198" cy="164606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C0CFE0D-9113-0999-8FF3-1636BDFEEDC8}"/>
              </a:ext>
            </a:extLst>
          </p:cNvPr>
          <p:cNvSpPr txBox="1"/>
          <p:nvPr/>
        </p:nvSpPr>
        <p:spPr>
          <a:xfrm>
            <a:off x="8428770" y="6524887"/>
            <a:ext cx="4451731" cy="2457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000" dirty="0"/>
              <a:t> (n.d.). https://www.catalog-taisho.com/category/02/003/04839/</a:t>
            </a:r>
            <a:endParaRPr lang="en-US" sz="10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24D1E7C-FDD6-50EF-B9BA-0CD86CD815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1895" y="5145866"/>
            <a:ext cx="1443358" cy="1443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4922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672FE60-CE9B-0A0D-CD80-DA309981B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 dirty="0">
                <a:solidFill>
                  <a:srgbClr val="FFFFFF"/>
                </a:solidFill>
              </a:rPr>
              <a:t>Nasal Spray for Allergic Rhinitis</a:t>
            </a:r>
          </a:p>
        </p:txBody>
      </p:sp>
      <p:graphicFrame>
        <p:nvGraphicFramePr>
          <p:cNvPr id="2" name="Content Placeholder 1">
            <a:extLst>
              <a:ext uri="{FF2B5EF4-FFF2-40B4-BE49-F238E27FC236}">
                <a16:creationId xmlns:a16="http://schemas.microsoft.com/office/drawing/2014/main" id="{22E9E341-1787-5CC8-F3B8-AE901A7790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7513157"/>
              </p:ext>
            </p:extLst>
          </p:nvPr>
        </p:nvGraphicFramePr>
        <p:xfrm>
          <a:off x="4504548" y="394257"/>
          <a:ext cx="721899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9495">
                  <a:extLst>
                    <a:ext uri="{9D8B030D-6E8A-4147-A177-3AD203B41FA5}">
                      <a16:colId xmlns:a16="http://schemas.microsoft.com/office/drawing/2014/main" val="305030881"/>
                    </a:ext>
                  </a:extLst>
                </a:gridCol>
                <a:gridCol w="3609495">
                  <a:extLst>
                    <a:ext uri="{9D8B030D-6E8A-4147-A177-3AD203B41FA5}">
                      <a16:colId xmlns:a16="http://schemas.microsoft.com/office/drawing/2014/main" val="558911514"/>
                    </a:ext>
                  </a:extLst>
                </a:gridCol>
              </a:tblGrid>
              <a:tr h="336979">
                <a:tc>
                  <a:txBody>
                    <a:bodyPr/>
                    <a:lstStyle/>
                    <a:p>
                      <a:r>
                        <a:rPr lang="en-US" dirty="0"/>
                        <a:t>Drug names/Active ingredient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Japanese equivalent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342632"/>
                  </a:ext>
                </a:extLst>
              </a:tr>
              <a:tr h="336979">
                <a:tc>
                  <a:txBody>
                    <a:bodyPr/>
                    <a:lstStyle/>
                    <a:p>
                      <a:r>
                        <a:rPr lang="en-US" b="1" u="sng" dirty="0"/>
                        <a:t>Seasonal Allergies</a:t>
                      </a:r>
                    </a:p>
                    <a:p>
                      <a:r>
                        <a:rPr lang="en-US" b="0" u="none" dirty="0"/>
                        <a:t>Fluticasone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Flunase</a:t>
                      </a:r>
                      <a:r>
                        <a:rPr lang="en-US" dirty="0"/>
                        <a:t> – Fluticasone 50mcg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6793034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934CDC7A-06A2-3B45-4D73-D55D5FEB75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8562" y="2468215"/>
            <a:ext cx="1609483" cy="223742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5BF4F40-54ED-0189-41FA-8041C47E2A94}"/>
              </a:ext>
            </a:extLst>
          </p:cNvPr>
          <p:cNvSpPr txBox="1"/>
          <p:nvPr/>
        </p:nvSpPr>
        <p:spPr>
          <a:xfrm>
            <a:off x="10143724" y="6552010"/>
            <a:ext cx="1905000" cy="246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/>
              <a:t>(n.d.). https://www.flunase.jp/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884B559-5C34-3A0D-B983-F98242F922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5054" y="2684936"/>
            <a:ext cx="1933575" cy="17145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EF48836-9A82-F878-1F56-F5F5DB3EEA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7213" y="3337953"/>
            <a:ext cx="2304488" cy="408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9238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672FE60-CE9B-0A0D-CD80-DA309981B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 dirty="0">
                <a:solidFill>
                  <a:srgbClr val="FFFFFF"/>
                </a:solidFill>
              </a:rPr>
              <a:t>Nasal Decongestant</a:t>
            </a:r>
          </a:p>
        </p:txBody>
      </p:sp>
      <p:graphicFrame>
        <p:nvGraphicFramePr>
          <p:cNvPr id="2" name="Content Placeholder 1">
            <a:extLst>
              <a:ext uri="{FF2B5EF4-FFF2-40B4-BE49-F238E27FC236}">
                <a16:creationId xmlns:a16="http://schemas.microsoft.com/office/drawing/2014/main" id="{22E9E341-1787-5CC8-F3B8-AE901A7790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6348266"/>
              </p:ext>
            </p:extLst>
          </p:nvPr>
        </p:nvGraphicFramePr>
        <p:xfrm>
          <a:off x="4504548" y="394257"/>
          <a:ext cx="7218990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9495">
                  <a:extLst>
                    <a:ext uri="{9D8B030D-6E8A-4147-A177-3AD203B41FA5}">
                      <a16:colId xmlns:a16="http://schemas.microsoft.com/office/drawing/2014/main" val="305030881"/>
                    </a:ext>
                  </a:extLst>
                </a:gridCol>
                <a:gridCol w="3609495">
                  <a:extLst>
                    <a:ext uri="{9D8B030D-6E8A-4147-A177-3AD203B41FA5}">
                      <a16:colId xmlns:a16="http://schemas.microsoft.com/office/drawing/2014/main" val="558911514"/>
                    </a:ext>
                  </a:extLst>
                </a:gridCol>
              </a:tblGrid>
              <a:tr h="336979">
                <a:tc>
                  <a:txBody>
                    <a:bodyPr/>
                    <a:lstStyle/>
                    <a:p>
                      <a:r>
                        <a:rPr lang="en-US" dirty="0"/>
                        <a:t>Drug names/Active ingredient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Japanese equivalent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342632"/>
                  </a:ext>
                </a:extLst>
              </a:tr>
              <a:tr h="336979">
                <a:tc>
                  <a:txBody>
                    <a:bodyPr/>
                    <a:lstStyle/>
                    <a:p>
                      <a:r>
                        <a:rPr lang="en-US" b="1" u="sng" dirty="0"/>
                        <a:t>Nasal Spray/Rinse</a:t>
                      </a:r>
                    </a:p>
                    <a:p>
                      <a:r>
                        <a:rPr lang="en-US" dirty="0"/>
                        <a:t>Oxymetazoline</a:t>
                      </a:r>
                    </a:p>
                    <a:p>
                      <a:endParaRPr lang="en-US" dirty="0"/>
                    </a:p>
                    <a:p>
                      <a:r>
                        <a:rPr lang="en-US" b="1" u="sng" dirty="0"/>
                        <a:t>Oral Decongestant</a:t>
                      </a:r>
                      <a:endParaRPr lang="en-US" dirty="0"/>
                    </a:p>
                    <a:p>
                      <a:r>
                        <a:rPr lang="en-US" dirty="0"/>
                        <a:t>Pseudoephedrine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u="sng" dirty="0"/>
                        <a:t>Nasal Spray</a:t>
                      </a:r>
                    </a:p>
                    <a:p>
                      <a:r>
                        <a:rPr lang="en-US" dirty="0" err="1"/>
                        <a:t>Nasivin</a:t>
                      </a:r>
                      <a:r>
                        <a:rPr lang="en-US" dirty="0"/>
                        <a:t> – Oxymetazoline 0.05%</a:t>
                      </a:r>
                    </a:p>
                    <a:p>
                      <a:endParaRPr lang="en-US" dirty="0"/>
                    </a:p>
                    <a:p>
                      <a:r>
                        <a:rPr lang="en-US" b="1" u="sng" dirty="0"/>
                        <a:t>Oral Decongestant</a:t>
                      </a:r>
                    </a:p>
                    <a:p>
                      <a:r>
                        <a:rPr lang="en-US" dirty="0"/>
                        <a:t>ZERIA </a:t>
                      </a:r>
                      <a:r>
                        <a:rPr lang="en-US" dirty="0" err="1"/>
                        <a:t>Cepie</a:t>
                      </a:r>
                      <a:r>
                        <a:rPr lang="en-US" dirty="0"/>
                        <a:t> Rhinitis Soft N – Pseudoephedrine 120mg, Chlorpheniramine 6mg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6793034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59BE6DA6-E934-03E7-A5B2-0C6A7583E8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8700" y="3048640"/>
            <a:ext cx="1457816" cy="145423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4DBD5B2-64E9-E68E-1842-83CECDD67F9B}"/>
              </a:ext>
            </a:extLst>
          </p:cNvPr>
          <p:cNvSpPr txBox="1"/>
          <p:nvPr/>
        </p:nvSpPr>
        <p:spPr>
          <a:xfrm>
            <a:off x="8592272" y="6601641"/>
            <a:ext cx="367688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/>
              <a:t>(n.d.). https://search.sato-seiyaku.co.jp/pub/product/2188/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8E62622-6FFD-F47C-2402-78B9E71A19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3585" y="3545644"/>
            <a:ext cx="2304512" cy="41065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DF1390D-2A14-D051-BA45-003760948D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9300" y="2851832"/>
            <a:ext cx="1818710" cy="181871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D50C9CF-6304-C985-C9EB-1C50BD3DF9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24781" y="4779818"/>
            <a:ext cx="1779522" cy="177952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CF042AD-E86C-6EB1-B71D-4F5D47F8FD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24014" y="4799949"/>
            <a:ext cx="2686403" cy="185894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D842E66-8600-B1E6-2168-F5659510389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42986" y="5417037"/>
            <a:ext cx="2304488" cy="408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4933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672FE60-CE9B-0A0D-CD80-DA309981B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3600" dirty="0">
                <a:solidFill>
                  <a:srgbClr val="FFFFFF"/>
                </a:solidFill>
              </a:rPr>
              <a:t>Gastrointestinal</a:t>
            </a:r>
          </a:p>
        </p:txBody>
      </p:sp>
      <p:graphicFrame>
        <p:nvGraphicFramePr>
          <p:cNvPr id="2" name="Content Placeholder 1">
            <a:extLst>
              <a:ext uri="{FF2B5EF4-FFF2-40B4-BE49-F238E27FC236}">
                <a16:creationId xmlns:a16="http://schemas.microsoft.com/office/drawing/2014/main" id="{22E9E341-1787-5CC8-F3B8-AE901A7790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4343317"/>
              </p:ext>
            </p:extLst>
          </p:nvPr>
        </p:nvGraphicFramePr>
        <p:xfrm>
          <a:off x="4496696" y="394257"/>
          <a:ext cx="7226842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17347">
                  <a:extLst>
                    <a:ext uri="{9D8B030D-6E8A-4147-A177-3AD203B41FA5}">
                      <a16:colId xmlns:a16="http://schemas.microsoft.com/office/drawing/2014/main" val="305030881"/>
                    </a:ext>
                  </a:extLst>
                </a:gridCol>
                <a:gridCol w="3609495">
                  <a:extLst>
                    <a:ext uri="{9D8B030D-6E8A-4147-A177-3AD203B41FA5}">
                      <a16:colId xmlns:a16="http://schemas.microsoft.com/office/drawing/2014/main" val="558911514"/>
                    </a:ext>
                  </a:extLst>
                </a:gridCol>
              </a:tblGrid>
              <a:tr h="336979">
                <a:tc>
                  <a:txBody>
                    <a:bodyPr/>
                    <a:lstStyle/>
                    <a:p>
                      <a:r>
                        <a:rPr lang="en-US" dirty="0"/>
                        <a:t>Drug names/Active ingredient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Japanese equivalent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342632"/>
                  </a:ext>
                </a:extLst>
              </a:tr>
              <a:tr h="336979">
                <a:tc>
                  <a:txBody>
                    <a:bodyPr/>
                    <a:lstStyle/>
                    <a:p>
                      <a:r>
                        <a:rPr lang="en-US" b="1" u="sng" dirty="0"/>
                        <a:t>Heartburn</a:t>
                      </a:r>
                    </a:p>
                    <a:p>
                      <a:r>
                        <a:rPr lang="en-US" dirty="0"/>
                        <a:t>Proton Pump Inhibitors</a:t>
                      </a:r>
                    </a:p>
                    <a:p>
                      <a:pPr lvl="1"/>
                      <a:r>
                        <a:rPr lang="en-US" dirty="0"/>
                        <a:t>Omeprazole</a:t>
                      </a:r>
                    </a:p>
                    <a:p>
                      <a:pPr lvl="1"/>
                      <a:r>
                        <a:rPr lang="en-US" dirty="0"/>
                        <a:t>Esomeprazole</a:t>
                      </a:r>
                    </a:p>
                    <a:p>
                      <a:pPr lvl="1"/>
                      <a:r>
                        <a:rPr lang="en-US" dirty="0"/>
                        <a:t>Lansoprazole</a:t>
                      </a:r>
                    </a:p>
                    <a:p>
                      <a:pPr lvl="0"/>
                      <a:r>
                        <a:rPr lang="en-US" dirty="0"/>
                        <a:t>H2 Blockers</a:t>
                      </a:r>
                    </a:p>
                    <a:p>
                      <a:pPr lvl="1"/>
                      <a:r>
                        <a:rPr lang="en-US" dirty="0"/>
                        <a:t>Famotidine</a:t>
                      </a:r>
                    </a:p>
                    <a:p>
                      <a:pPr lvl="0"/>
                      <a:r>
                        <a:rPr lang="en-US" dirty="0"/>
                        <a:t>Antacids</a:t>
                      </a:r>
                    </a:p>
                    <a:p>
                      <a:pPr lvl="1"/>
                      <a:r>
                        <a:rPr lang="en-US" dirty="0"/>
                        <a:t>Magnesium Hydroxide</a:t>
                      </a:r>
                    </a:p>
                    <a:p>
                      <a:pPr lvl="0"/>
                      <a:r>
                        <a:rPr lang="en-US" dirty="0"/>
                        <a:t>Antidiarrheal</a:t>
                      </a:r>
                    </a:p>
                    <a:p>
                      <a:pPr lvl="1"/>
                      <a:r>
                        <a:rPr lang="en-US" dirty="0"/>
                        <a:t>Loperamide</a:t>
                      </a:r>
                    </a:p>
                    <a:p>
                      <a:pPr lvl="0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PPIs – Requires prescription</a:t>
                      </a:r>
                    </a:p>
                    <a:p>
                      <a:r>
                        <a:rPr lang="en-US" dirty="0"/>
                        <a:t>H2 Blockers</a:t>
                      </a:r>
                    </a:p>
                    <a:p>
                      <a:pPr lvl="1"/>
                      <a:r>
                        <a:rPr lang="en-US" dirty="0" err="1"/>
                        <a:t>Gaster</a:t>
                      </a:r>
                      <a:r>
                        <a:rPr lang="en-US" dirty="0"/>
                        <a:t> 10 – Famotidine 10mg</a:t>
                      </a:r>
                    </a:p>
                    <a:p>
                      <a:r>
                        <a:rPr lang="en-US" dirty="0"/>
                        <a:t>Antacid</a:t>
                      </a:r>
                    </a:p>
                    <a:p>
                      <a:pPr lvl="1"/>
                      <a:r>
                        <a:rPr lang="en-US" dirty="0"/>
                        <a:t>Mill Mag - Magnesium Hydroxide 12g</a:t>
                      </a:r>
                    </a:p>
                    <a:p>
                      <a:pPr lvl="0"/>
                      <a:r>
                        <a:rPr lang="en-US" dirty="0"/>
                        <a:t>Antidiarrheal – </a:t>
                      </a:r>
                      <a:r>
                        <a:rPr lang="en-US" dirty="0" err="1"/>
                        <a:t>Geridome</a:t>
                      </a:r>
                      <a:r>
                        <a:rPr lang="en-US" dirty="0"/>
                        <a:t> tablets </a:t>
                      </a:r>
                      <a:r>
                        <a:rPr lang="en-US" dirty="0" err="1"/>
                        <a:t>Kunihiro</a:t>
                      </a:r>
                      <a:r>
                        <a:rPr lang="en-US" dirty="0"/>
                        <a:t> with </a:t>
                      </a:r>
                      <a:r>
                        <a:rPr lang="en-US" dirty="0" err="1"/>
                        <a:t>Scoplia</a:t>
                      </a:r>
                      <a:r>
                        <a:rPr lang="en-US" dirty="0"/>
                        <a:t> extract</a:t>
                      </a:r>
                    </a:p>
                    <a:p>
                      <a:pPr lvl="1"/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6793034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6AE26DFD-5195-2137-713B-CC16511B19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6696" y="5064071"/>
            <a:ext cx="2582530" cy="154951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9C8D43B-BBE3-A882-1EAF-E03ECE5110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9397" y="4528740"/>
            <a:ext cx="2100513" cy="13799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C7DF235-9704-BD3E-5247-3301F3BA40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0129483" y="4443659"/>
            <a:ext cx="1790528" cy="202008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7F66959-62A1-0038-5B9D-2B59D4D8945A}"/>
              </a:ext>
            </a:extLst>
          </p:cNvPr>
          <p:cNvSpPr txBox="1"/>
          <p:nvPr/>
        </p:nvSpPr>
        <p:spPr>
          <a:xfrm>
            <a:off x="9638865" y="6620087"/>
            <a:ext cx="2550087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/>
              <a:t> https://www.kobayashi.co.jp/seihin/otc_seihin/</a:t>
            </a:r>
          </a:p>
        </p:txBody>
      </p:sp>
    </p:spTree>
    <p:extLst>
      <p:ext uri="{BB962C8B-B14F-4D97-AF65-F5344CB8AC3E}">
        <p14:creationId xmlns:p14="http://schemas.microsoft.com/office/powerpoint/2010/main" val="15010762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672FE60-CE9B-0A0D-CD80-DA309981B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 dirty="0">
                <a:solidFill>
                  <a:srgbClr val="FFFFFF"/>
                </a:solidFill>
              </a:rPr>
              <a:t>Learning Assessment Question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E00B7ED-38D5-6EFA-5E6D-1B694654A6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en-US" sz="2000" dirty="0"/>
              <a:t>What common Japanese medication below can be used to treat headaches?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sz="1600" dirty="0" err="1"/>
              <a:t>Bufferin</a:t>
            </a:r>
            <a:r>
              <a:rPr lang="en-US" sz="1600" dirty="0"/>
              <a:t> Premium DX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sz="1600" dirty="0"/>
              <a:t>NOGOGLE spray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sz="1600" dirty="0" err="1"/>
              <a:t>Gaster</a:t>
            </a:r>
            <a:r>
              <a:rPr lang="en-US" sz="1600" dirty="0"/>
              <a:t> 10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sz="1600" dirty="0" err="1"/>
              <a:t>Selbelle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1305951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672FE60-CE9B-0A0D-CD80-DA309981B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 dirty="0">
                <a:solidFill>
                  <a:srgbClr val="FFFFFF"/>
                </a:solidFill>
              </a:rPr>
              <a:t>Learning Assessment Question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E00B7ED-38D5-6EFA-5E6D-1B694654A6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en-US" sz="2000" dirty="0"/>
              <a:t>What medication below contains Famotidine (H2 Blocker) as the active ingredient?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sz="1600" dirty="0"/>
              <a:t>Tylenol A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sz="1600" dirty="0" err="1"/>
              <a:t>Loxonin</a:t>
            </a:r>
            <a:r>
              <a:rPr lang="en-US" sz="1600" dirty="0"/>
              <a:t> S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sz="1600" dirty="0" err="1"/>
              <a:t>Gaster</a:t>
            </a:r>
            <a:r>
              <a:rPr lang="en-US" sz="1600" dirty="0"/>
              <a:t> 10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sz="1600" dirty="0"/>
              <a:t>KAMPO</a:t>
            </a:r>
          </a:p>
        </p:txBody>
      </p:sp>
    </p:spTree>
    <p:extLst>
      <p:ext uri="{BB962C8B-B14F-4D97-AF65-F5344CB8AC3E}">
        <p14:creationId xmlns:p14="http://schemas.microsoft.com/office/powerpoint/2010/main" val="35295227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672FE60-CE9B-0A0D-CD80-DA309981B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 dirty="0">
                <a:solidFill>
                  <a:srgbClr val="FFFFFF"/>
                </a:solidFill>
              </a:rPr>
              <a:t>Learning Assessment Question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E00B7ED-38D5-6EFA-5E6D-1B694654A6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en-US" sz="2000" dirty="0"/>
              <a:t>What OTC classification requires (mandatory) written information to be provided by a pharmacist?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sz="1600" dirty="0"/>
              <a:t>Class 1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sz="1600" dirty="0"/>
              <a:t>Class 2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sz="1600" dirty="0"/>
              <a:t>Class 3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sz="1600" dirty="0"/>
              <a:t>Class 1 &amp; 2</a:t>
            </a:r>
          </a:p>
        </p:txBody>
      </p:sp>
    </p:spTree>
    <p:extLst>
      <p:ext uri="{BB962C8B-B14F-4D97-AF65-F5344CB8AC3E}">
        <p14:creationId xmlns:p14="http://schemas.microsoft.com/office/powerpoint/2010/main" val="32031165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672FE60-CE9B-0A0D-CD80-DA309981B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 dirty="0">
                <a:solidFill>
                  <a:srgbClr val="FFFFFF"/>
                </a:solidFill>
              </a:rPr>
              <a:t>Contact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E00B7ED-38D5-6EFA-5E6D-1B694654A6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en-US" sz="2000" dirty="0"/>
              <a:t>Maj Lam T. Chung (</a:t>
            </a:r>
            <a:r>
              <a:rPr lang="en-US" sz="2000" dirty="0">
                <a:hlinkClick r:id="rId2"/>
              </a:rPr>
              <a:t>lam.t.chung.mil@health.mil</a:t>
            </a:r>
            <a:r>
              <a:rPr lang="en-US" sz="2000" dirty="0"/>
              <a:t>)</a:t>
            </a:r>
          </a:p>
          <a:p>
            <a:r>
              <a:rPr lang="en-US" sz="2000" dirty="0"/>
              <a:t>Maj Tyrome L. Brown (</a:t>
            </a:r>
            <a:r>
              <a:rPr lang="en-US" sz="2000" dirty="0">
                <a:hlinkClick r:id="rId3"/>
              </a:rPr>
              <a:t>tyrome.l.brown.mil@health.mil</a:t>
            </a:r>
            <a:r>
              <a:rPr lang="en-US" sz="2000" dirty="0"/>
              <a:t>)</a:t>
            </a:r>
          </a:p>
          <a:p>
            <a:r>
              <a:rPr lang="en-US" sz="2000" dirty="0"/>
              <a:t>CDR Kikuchi Hiroshi (</a:t>
            </a:r>
            <a:r>
              <a:rPr lang="en-US" sz="2000" dirty="0">
                <a:hlinkClick r:id="rId4"/>
              </a:rPr>
              <a:t>Hiroshi.Kikuchi.jmsdf@gmail.com</a:t>
            </a:r>
            <a:r>
              <a:rPr lang="en-US" sz="2000" dirty="0"/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13006098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74751229-0244-4FBB-BED1-407467F4C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672FE60-CE9B-0A0D-CD80-DA309981B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7101" y="735283"/>
            <a:ext cx="4978399" cy="316504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Questions?</a:t>
            </a:r>
          </a:p>
        </p:txBody>
      </p:sp>
      <p:pic>
        <p:nvPicPr>
          <p:cNvPr id="26" name="Graphic 25" descr="Question mark">
            <a:extLst>
              <a:ext uri="{FF2B5EF4-FFF2-40B4-BE49-F238E27FC236}">
                <a16:creationId xmlns:a16="http://schemas.microsoft.com/office/drawing/2014/main" id="{E6C31732-7E16-C9B0-9E2C-5627D6842B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7549" y="2776619"/>
            <a:ext cx="1289051" cy="1289051"/>
          </a:xfrm>
          <a:prstGeom prst="rect">
            <a:avLst/>
          </a:prstGeom>
        </p:spPr>
      </p:pic>
      <p:pic>
        <p:nvPicPr>
          <p:cNvPr id="28" name="Graphic 27" descr="Question mark">
            <a:extLst>
              <a:ext uri="{FF2B5EF4-FFF2-40B4-BE49-F238E27FC236}">
                <a16:creationId xmlns:a16="http://schemas.microsoft.com/office/drawing/2014/main" id="{41D50B29-D598-4B1C-8378-F76A467A0E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07815" y="716407"/>
            <a:ext cx="5411343" cy="5411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0918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2029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57457-C8FC-002B-4BDD-3F365BB851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557783"/>
            <a:ext cx="3901736" cy="3130807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Over-the-counter Medications in Japan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9C768A-0D2A-B439-C604-67555D73FB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3902206"/>
            <a:ext cx="3901736" cy="2240529"/>
          </a:xfrm>
        </p:spPr>
        <p:txBody>
          <a:bodyPr>
            <a:normAutofit fontScale="70000" lnSpcReduction="20000"/>
          </a:bodyPr>
          <a:lstStyle/>
          <a:p>
            <a:pPr>
              <a:spcBef>
                <a:spcPts val="0"/>
              </a:spcBef>
            </a:pPr>
            <a:r>
              <a:rPr lang="en-US" dirty="0">
                <a:solidFill>
                  <a:schemeClr val="bg1"/>
                </a:solidFill>
              </a:rPr>
              <a:t>Maj Lam T. Chung, USAF</a:t>
            </a:r>
          </a:p>
          <a:p>
            <a:pPr>
              <a:spcBef>
                <a:spcPts val="0"/>
              </a:spcBef>
            </a:pPr>
            <a:r>
              <a:rPr lang="en-US" dirty="0">
                <a:solidFill>
                  <a:schemeClr val="bg1"/>
                </a:solidFill>
              </a:rPr>
              <a:t>Pharmacy &amp; Nut Med Flt CC</a:t>
            </a:r>
          </a:p>
          <a:p>
            <a:pPr>
              <a:spcBef>
                <a:spcPts val="0"/>
              </a:spcBef>
            </a:pPr>
            <a:r>
              <a:rPr lang="en-US" dirty="0">
                <a:solidFill>
                  <a:schemeClr val="bg1"/>
                </a:solidFill>
              </a:rPr>
              <a:t>35</a:t>
            </a:r>
            <a:r>
              <a:rPr lang="en-US" baseline="30000" dirty="0">
                <a:solidFill>
                  <a:schemeClr val="bg1"/>
                </a:solidFill>
              </a:rPr>
              <a:t>th</a:t>
            </a:r>
            <a:r>
              <a:rPr lang="en-US" dirty="0">
                <a:solidFill>
                  <a:schemeClr val="bg1"/>
                </a:solidFill>
              </a:rPr>
              <a:t> MDG</a:t>
            </a:r>
          </a:p>
          <a:p>
            <a:pPr>
              <a:spcBef>
                <a:spcPts val="0"/>
              </a:spcBef>
            </a:pPr>
            <a:endParaRPr lang="en-US" dirty="0">
              <a:solidFill>
                <a:schemeClr val="bg1"/>
              </a:solidFill>
            </a:endParaRPr>
          </a:p>
          <a:p>
            <a:pPr>
              <a:spcBef>
                <a:spcPts val="0"/>
              </a:spcBef>
            </a:pPr>
            <a:r>
              <a:rPr lang="en-US" dirty="0">
                <a:solidFill>
                  <a:schemeClr val="bg1"/>
                </a:solidFill>
              </a:rPr>
              <a:t>Tyrome L. Brown, USAF</a:t>
            </a:r>
          </a:p>
          <a:p>
            <a:pPr>
              <a:spcBef>
                <a:spcPts val="0"/>
              </a:spcBef>
            </a:pPr>
            <a:r>
              <a:rPr lang="en-US" dirty="0">
                <a:solidFill>
                  <a:schemeClr val="bg1"/>
                </a:solidFill>
              </a:rPr>
              <a:t>Inpatient Pharmacy Element Chief</a:t>
            </a:r>
          </a:p>
          <a:p>
            <a:pPr>
              <a:spcBef>
                <a:spcPts val="0"/>
              </a:spcBef>
            </a:pPr>
            <a:r>
              <a:rPr lang="en-US" dirty="0">
                <a:solidFill>
                  <a:schemeClr val="bg1"/>
                </a:solidFill>
              </a:rPr>
              <a:t>35</a:t>
            </a:r>
            <a:r>
              <a:rPr lang="en-US" baseline="30000" dirty="0">
                <a:solidFill>
                  <a:schemeClr val="bg1"/>
                </a:solidFill>
              </a:rPr>
              <a:t>th</a:t>
            </a:r>
            <a:r>
              <a:rPr lang="en-US" dirty="0">
                <a:solidFill>
                  <a:schemeClr val="bg1"/>
                </a:solidFill>
              </a:rPr>
              <a:t> MDG</a:t>
            </a:r>
          </a:p>
          <a:p>
            <a:pPr>
              <a:spcBef>
                <a:spcPts val="0"/>
              </a:spcBef>
            </a:pPr>
            <a:endParaRPr lang="en-US" dirty="0">
              <a:solidFill>
                <a:schemeClr val="bg1"/>
              </a:solidFill>
            </a:endParaRPr>
          </a:p>
          <a:p>
            <a:pPr>
              <a:spcBef>
                <a:spcPts val="0"/>
              </a:spcBef>
            </a:pPr>
            <a:r>
              <a:rPr lang="en-US" dirty="0">
                <a:solidFill>
                  <a:schemeClr val="bg1"/>
                </a:solidFill>
              </a:rPr>
              <a:t>CDR Kikuchi Hiroshi, JMSDF</a:t>
            </a:r>
          </a:p>
          <a:p>
            <a:pPr>
              <a:spcBef>
                <a:spcPts val="0"/>
              </a:spcBef>
            </a:pPr>
            <a:r>
              <a:rPr lang="en-US" dirty="0">
                <a:solidFill>
                  <a:schemeClr val="bg1"/>
                </a:solidFill>
              </a:rPr>
              <a:t>Department Chief of Pharmacy</a:t>
            </a:r>
          </a:p>
          <a:p>
            <a:pPr>
              <a:spcBef>
                <a:spcPts val="0"/>
              </a:spcBef>
            </a:pPr>
            <a:r>
              <a:rPr lang="en-US" dirty="0" err="1">
                <a:solidFill>
                  <a:schemeClr val="bg1"/>
                </a:solidFill>
              </a:rPr>
              <a:t>Ominato</a:t>
            </a:r>
            <a:r>
              <a:rPr lang="en-US" dirty="0">
                <a:solidFill>
                  <a:schemeClr val="bg1"/>
                </a:solidFill>
              </a:rPr>
              <a:t> Medical Service Unit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C107F67-C021-4C3C-41A9-23AA34970D7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684" r="10882" b="-1"/>
          <a:stretch/>
        </p:blipFill>
        <p:spPr>
          <a:xfrm>
            <a:off x="4955602" y="10"/>
            <a:ext cx="7236398" cy="6857990"/>
          </a:xfrm>
          <a:custGeom>
            <a:avLst/>
            <a:gdLst/>
            <a:ahLst/>
            <a:cxnLst/>
            <a:rect l="l" t="t" r="r" b="b"/>
            <a:pathLst>
              <a:path w="7726675" h="6858000">
                <a:moveTo>
                  <a:pt x="2975226" y="5978334"/>
                </a:moveTo>
                <a:cubicBezTo>
                  <a:pt x="3002582" y="5978928"/>
                  <a:pt x="3030286" y="5982273"/>
                  <a:pt x="3058007" y="5988576"/>
                </a:cubicBezTo>
                <a:cubicBezTo>
                  <a:pt x="3279778" y="6038998"/>
                  <a:pt x="3418684" y="6259656"/>
                  <a:pt x="3368261" y="6481427"/>
                </a:cubicBezTo>
                <a:cubicBezTo>
                  <a:pt x="3317839" y="6703198"/>
                  <a:pt x="3097182" y="6842104"/>
                  <a:pt x="2875410" y="6791681"/>
                </a:cubicBezTo>
                <a:cubicBezTo>
                  <a:pt x="2653640" y="6741259"/>
                  <a:pt x="2514734" y="6520601"/>
                  <a:pt x="2565157" y="6298830"/>
                </a:cubicBezTo>
                <a:cubicBezTo>
                  <a:pt x="2609276" y="6104780"/>
                  <a:pt x="2783732" y="5974174"/>
                  <a:pt x="2975226" y="5978334"/>
                </a:cubicBezTo>
                <a:close/>
                <a:moveTo>
                  <a:pt x="542891" y="1298362"/>
                </a:moveTo>
                <a:cubicBezTo>
                  <a:pt x="578216" y="1299129"/>
                  <a:pt x="613991" y="1303448"/>
                  <a:pt x="649789" y="1311587"/>
                </a:cubicBezTo>
                <a:cubicBezTo>
                  <a:pt x="936170" y="1376700"/>
                  <a:pt x="1115545" y="1661643"/>
                  <a:pt x="1050432" y="1948025"/>
                </a:cubicBezTo>
                <a:cubicBezTo>
                  <a:pt x="985319" y="2234407"/>
                  <a:pt x="700376" y="2413781"/>
                  <a:pt x="413995" y="2348669"/>
                </a:cubicBezTo>
                <a:cubicBezTo>
                  <a:pt x="127612" y="2283556"/>
                  <a:pt x="-51762" y="1998612"/>
                  <a:pt x="13351" y="1712231"/>
                </a:cubicBezTo>
                <a:cubicBezTo>
                  <a:pt x="70325" y="1461647"/>
                  <a:pt x="295606" y="1292990"/>
                  <a:pt x="542891" y="1298362"/>
                </a:cubicBezTo>
                <a:close/>
                <a:moveTo>
                  <a:pt x="362049" y="446831"/>
                </a:moveTo>
                <a:cubicBezTo>
                  <a:pt x="382746" y="447281"/>
                  <a:pt x="403706" y="449811"/>
                  <a:pt x="424679" y="454579"/>
                </a:cubicBezTo>
                <a:cubicBezTo>
                  <a:pt x="592463" y="492727"/>
                  <a:pt x="697554" y="659668"/>
                  <a:pt x="659405" y="827452"/>
                </a:cubicBezTo>
                <a:cubicBezTo>
                  <a:pt x="621257" y="995236"/>
                  <a:pt x="454318" y="1100327"/>
                  <a:pt x="286534" y="1062179"/>
                </a:cubicBezTo>
                <a:cubicBezTo>
                  <a:pt x="118749" y="1024031"/>
                  <a:pt x="13658" y="857091"/>
                  <a:pt x="51806" y="689306"/>
                </a:cubicBezTo>
                <a:cubicBezTo>
                  <a:pt x="85186" y="542495"/>
                  <a:pt x="217172" y="443684"/>
                  <a:pt x="362049" y="446831"/>
                </a:cubicBezTo>
                <a:close/>
                <a:moveTo>
                  <a:pt x="688320" y="0"/>
                </a:moveTo>
                <a:lnTo>
                  <a:pt x="5442022" y="0"/>
                </a:lnTo>
                <a:lnTo>
                  <a:pt x="7726675" y="0"/>
                </a:lnTo>
                <a:lnTo>
                  <a:pt x="7726675" y="988372"/>
                </a:lnTo>
                <a:lnTo>
                  <a:pt x="7726675" y="6858000"/>
                </a:lnTo>
                <a:lnTo>
                  <a:pt x="4265234" y="6858000"/>
                </a:lnTo>
                <a:lnTo>
                  <a:pt x="4167452" y="6648946"/>
                </a:lnTo>
                <a:cubicBezTo>
                  <a:pt x="4064668" y="6438534"/>
                  <a:pt x="3951418" y="6237194"/>
                  <a:pt x="3802376" y="6067515"/>
                </a:cubicBezTo>
                <a:cubicBezTo>
                  <a:pt x="3433898" y="5648543"/>
                  <a:pt x="2855445" y="5560200"/>
                  <a:pt x="2314714" y="5492960"/>
                </a:cubicBezTo>
                <a:cubicBezTo>
                  <a:pt x="1689319" y="5415368"/>
                  <a:pt x="1105502" y="5269445"/>
                  <a:pt x="626568" y="4822392"/>
                </a:cubicBezTo>
                <a:cubicBezTo>
                  <a:pt x="42544" y="4277286"/>
                  <a:pt x="59772" y="3691233"/>
                  <a:pt x="462831" y="3184007"/>
                </a:cubicBezTo>
                <a:cubicBezTo>
                  <a:pt x="688845" y="2899538"/>
                  <a:pt x="972083" y="2660548"/>
                  <a:pt x="1228189" y="2399566"/>
                </a:cubicBezTo>
                <a:cubicBezTo>
                  <a:pt x="1460698" y="2161897"/>
                  <a:pt x="1522193" y="1866062"/>
                  <a:pt x="1384674" y="1566341"/>
                </a:cubicBezTo>
                <a:cubicBezTo>
                  <a:pt x="1239184" y="1249484"/>
                  <a:pt x="1095206" y="930335"/>
                  <a:pt x="922279" y="628332"/>
                </a:cubicBezTo>
                <a:cubicBezTo>
                  <a:pt x="805583" y="424593"/>
                  <a:pt x="731712" y="225291"/>
                  <a:pt x="693729" y="3334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530815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2432</TotalTime>
  <Words>1031</Words>
  <Application>Microsoft Office PowerPoint</Application>
  <PresentationFormat>Widescreen</PresentationFormat>
  <Paragraphs>191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Office Theme</vt:lpstr>
      <vt:lpstr>Over-the-counter Medications in Japan</vt:lpstr>
      <vt:lpstr>Disclosure</vt:lpstr>
      <vt:lpstr>Disclosure of Unlabeled Use</vt:lpstr>
      <vt:lpstr>Learning Objectives</vt:lpstr>
      <vt:lpstr>Learning Assessment Question</vt:lpstr>
      <vt:lpstr>Learning Assessment Question</vt:lpstr>
      <vt:lpstr>Learning Assessment Question</vt:lpstr>
      <vt:lpstr>Japan Self-Medication Industry (JSMI)</vt:lpstr>
      <vt:lpstr>OTC Classifications</vt:lpstr>
      <vt:lpstr>OTC Classification Guidance</vt:lpstr>
      <vt:lpstr>PowerPoint Presentation</vt:lpstr>
      <vt:lpstr>Cough</vt:lpstr>
      <vt:lpstr>Aches and Pain</vt:lpstr>
      <vt:lpstr>Anti-histamines</vt:lpstr>
      <vt:lpstr>Nasal Spray for Allergic Rhinitis</vt:lpstr>
      <vt:lpstr>Nasal Decongestant</vt:lpstr>
      <vt:lpstr>Gastrointestinal</vt:lpstr>
      <vt:lpstr>Learning Assessment Question</vt:lpstr>
      <vt:lpstr>Learning Assessment Question</vt:lpstr>
      <vt:lpstr>Learning Assessment Question</vt:lpstr>
      <vt:lpstr>Contact</vt:lpstr>
      <vt:lpstr>Questions?</vt:lpstr>
      <vt:lpstr>Over-the-counter Medications in Japan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Over-the-counter Medications in Japan</dc:title>
  <dc:creator>Brown, Tyrome L Jr Maj USAF 35 MDG (USA)</dc:creator>
  <cp:lastModifiedBy>Brown, Tyrome L Jr Maj USAF 35 MDG (USA)</cp:lastModifiedBy>
  <cp:revision>14</cp:revision>
  <dcterms:created xsi:type="dcterms:W3CDTF">2025-01-09T00:22:02Z</dcterms:created>
  <dcterms:modified xsi:type="dcterms:W3CDTF">2025-01-14T12:02:52Z</dcterms:modified>
</cp:coreProperties>
</file>