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0" r:id="rId1"/>
  </p:sldMasterIdLst>
  <p:notesMasterIdLst>
    <p:notesMasterId r:id="rId37"/>
  </p:notesMasterIdLst>
  <p:handoutMasterIdLst>
    <p:handoutMasterId r:id="rId38"/>
  </p:handoutMasterIdLst>
  <p:sldIdLst>
    <p:sldId id="256" r:id="rId2"/>
    <p:sldId id="258" r:id="rId3"/>
    <p:sldId id="297" r:id="rId4"/>
    <p:sldId id="262" r:id="rId5"/>
    <p:sldId id="263" r:id="rId6"/>
    <p:sldId id="292" r:id="rId7"/>
    <p:sldId id="293" r:id="rId8"/>
    <p:sldId id="274" r:id="rId9"/>
    <p:sldId id="275" r:id="rId10"/>
    <p:sldId id="280" r:id="rId11"/>
    <p:sldId id="276" r:id="rId12"/>
    <p:sldId id="265" r:id="rId13"/>
    <p:sldId id="268" r:id="rId14"/>
    <p:sldId id="269" r:id="rId15"/>
    <p:sldId id="270" r:id="rId16"/>
    <p:sldId id="271" r:id="rId17"/>
    <p:sldId id="272" r:id="rId18"/>
    <p:sldId id="273" r:id="rId19"/>
    <p:sldId id="298" r:id="rId20"/>
    <p:sldId id="281" r:id="rId21"/>
    <p:sldId id="282" r:id="rId22"/>
    <p:sldId id="283" r:id="rId23"/>
    <p:sldId id="284" r:id="rId24"/>
    <p:sldId id="285" r:id="rId25"/>
    <p:sldId id="286" r:id="rId26"/>
    <p:sldId id="287" r:id="rId27"/>
    <p:sldId id="277" r:id="rId28"/>
    <p:sldId id="278" r:id="rId29"/>
    <p:sldId id="279" r:id="rId30"/>
    <p:sldId id="301" r:id="rId31"/>
    <p:sldId id="300" r:id="rId32"/>
    <p:sldId id="295" r:id="rId33"/>
    <p:sldId id="299" r:id="rId34"/>
    <p:sldId id="266" r:id="rId35"/>
    <p:sldId id="26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C7E3"/>
    <a:srgbClr val="B1BADD"/>
    <a:srgbClr val="CED4EA"/>
    <a:srgbClr val="B9C2E1"/>
    <a:srgbClr val="B3C3E7"/>
    <a:srgbClr val="8493CA"/>
    <a:srgbClr val="152342"/>
    <a:srgbClr val="045184"/>
    <a:srgbClr val="921E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7237" autoAdjust="0"/>
  </p:normalViewPr>
  <p:slideViewPr>
    <p:cSldViewPr snapToGrid="0">
      <p:cViewPr varScale="1">
        <p:scale>
          <a:sx n="98" d="100"/>
          <a:sy n="98" d="100"/>
        </p:scale>
        <p:origin x="870" y="31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3" d="100"/>
          <a:sy n="103" d="100"/>
        </p:scale>
        <p:origin x="216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861E26-B471-419C-AD4A-B2BA1871D8F4}" type="datetimeFigureOut">
              <a:rPr lang="en-US" smtClean="0"/>
              <a:t>2/5/2025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BC5A44B-AFA6-4726-925C-208C59584B03}" type="slidenum">
              <a:rPr lang="en-US" smtClean="0"/>
              <a:t>‹#›</a:t>
            </a:fld>
            <a:endParaRPr lang="en-US" dirty="0"/>
          </a:p>
        </p:txBody>
      </p:sp>
    </p:spTree>
    <p:extLst>
      <p:ext uri="{BB962C8B-B14F-4D97-AF65-F5344CB8AC3E}">
        <p14:creationId xmlns:p14="http://schemas.microsoft.com/office/powerpoint/2010/main" val="2642458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BA16A-D396-4A79-9663-3B4A3162ADD9}" type="datetimeFigureOut">
              <a:rPr lang="en-US" smtClean="0"/>
              <a:t>2/5/2025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D06D3B-C844-4341-A8E9-AE5B747DFAED}" type="slidenum">
              <a:rPr lang="en-US" smtClean="0"/>
              <a:t>‹#›</a:t>
            </a:fld>
            <a:endParaRPr lang="en-US" dirty="0"/>
          </a:p>
        </p:txBody>
      </p:sp>
    </p:spTree>
    <p:extLst>
      <p:ext uri="{BB962C8B-B14F-4D97-AF65-F5344CB8AC3E}">
        <p14:creationId xmlns:p14="http://schemas.microsoft.com/office/powerpoint/2010/main" val="1249435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a:t>
            </a:fld>
            <a:endParaRPr lang="en-US" dirty="0"/>
          </a:p>
        </p:txBody>
      </p:sp>
    </p:spTree>
    <p:extLst>
      <p:ext uri="{BB962C8B-B14F-4D97-AF65-F5344CB8AC3E}">
        <p14:creationId xmlns:p14="http://schemas.microsoft.com/office/powerpoint/2010/main" val="1163251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8</a:t>
            </a:fld>
            <a:endParaRPr lang="en-US" dirty="0"/>
          </a:p>
        </p:txBody>
      </p:sp>
    </p:spTree>
    <p:extLst>
      <p:ext uri="{BB962C8B-B14F-4D97-AF65-F5344CB8AC3E}">
        <p14:creationId xmlns:p14="http://schemas.microsoft.com/office/powerpoint/2010/main" val="25270696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pic>
        <p:nvPicPr>
          <p:cNvPr id="8" name="Picture 7" descr="A red and white background with white text&#10;&#10;Description automatically generated">
            <a:extLst>
              <a:ext uri="{FF2B5EF4-FFF2-40B4-BE49-F238E27FC236}">
                <a16:creationId xmlns:a16="http://schemas.microsoft.com/office/drawing/2014/main" id="{C1BF1689-9F28-166B-2B74-CF3AB1A53DE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08549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569682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6243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079037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9721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9679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0814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
        <p:nvSpPr>
          <p:cNvPr id="8" name="Title Placeholder 1">
            <a:extLst>
              <a:ext uri="{FF2B5EF4-FFF2-40B4-BE49-F238E27FC236}">
                <a16:creationId xmlns:a16="http://schemas.microsoft.com/office/drawing/2014/main" id="{A2CF30A3-ECE5-E53A-1F8F-B1F6C56658EE}"/>
              </a:ext>
            </a:extLst>
          </p:cNvPr>
          <p:cNvSpPr txBox="1">
            <a:spLocks/>
          </p:cNvSpPr>
          <p:nvPr userDrawn="1"/>
        </p:nvSpPr>
        <p:spPr>
          <a:xfrm>
            <a:off x="1479479" y="403474"/>
            <a:ext cx="11493218" cy="72998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rgbClr val="002060"/>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Tree>
    <p:extLst>
      <p:ext uri="{BB962C8B-B14F-4D97-AF65-F5344CB8AC3E}">
        <p14:creationId xmlns:p14="http://schemas.microsoft.com/office/powerpoint/2010/main" val="3260401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9897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4786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435889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2228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00318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0370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236994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5375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824479085"/>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40822906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94983886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809049767"/>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5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424703164"/>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6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55562896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7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760721957"/>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8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433375842"/>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9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259040050"/>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0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16002249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86935801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59930548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4122761215"/>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420185008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5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70363896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6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10713159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7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58444539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18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32316667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9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907458914"/>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0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97805967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2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85835579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2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4541867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2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53323762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2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995014207"/>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25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61070213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26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509813842"/>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27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356033675"/>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3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95565120"/>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3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10597356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3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2030578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35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834481312"/>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9" name="Rectangle 2"/>
          <p:cNvSpPr>
            <a:spLocks noGrp="1" noChangeArrowheads="1"/>
          </p:cNvSpPr>
          <p:nvPr>
            <p:ph type="ctrTitle"/>
          </p:nvPr>
        </p:nvSpPr>
        <p:spPr>
          <a:xfrm>
            <a:off x="-1" y="3933048"/>
            <a:ext cx="12191999" cy="1143000"/>
          </a:xfrm>
        </p:spPr>
        <p:txBody>
          <a:bodyPr/>
          <a:lstStyle>
            <a:lvl1pPr algn="ctr">
              <a:lnSpc>
                <a:spcPct val="90000"/>
              </a:lnSpc>
              <a:defRPr>
                <a:solidFill>
                  <a:schemeClr val="bg1"/>
                </a:solidFill>
              </a:defRPr>
            </a:lvl1pPr>
          </a:lstStyle>
          <a:p>
            <a:r>
              <a:rPr lang="en-US" dirty="0"/>
              <a:t>Click to edit Master title style</a:t>
            </a:r>
          </a:p>
        </p:txBody>
      </p:sp>
      <p:pic>
        <p:nvPicPr>
          <p:cNvPr id="6" name="Picture 5" descr="A red and white background with white text&#10;&#10;Description automatically generated">
            <a:extLst>
              <a:ext uri="{FF2B5EF4-FFF2-40B4-BE49-F238E27FC236}">
                <a16:creationId xmlns:a16="http://schemas.microsoft.com/office/drawing/2014/main" id="{12BF324E-1B63-3395-88B6-5B4E0DFB6B5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3"/>
          <p:cNvSpPr>
            <a:spLocks noGrp="1" noChangeArrowheads="1"/>
          </p:cNvSpPr>
          <p:nvPr>
            <p:ph type="subTitle" idx="1"/>
          </p:nvPr>
        </p:nvSpPr>
        <p:spPr>
          <a:xfrm>
            <a:off x="0" y="5180763"/>
            <a:ext cx="12191999" cy="1752600"/>
          </a:xfrm>
        </p:spPr>
        <p:txBody>
          <a:bodyPr/>
          <a:lstStyle>
            <a:lvl1pPr marL="0" indent="0" algn="ctr">
              <a:lnSpc>
                <a:spcPct val="90000"/>
              </a:lnSpc>
              <a:buFont typeface="Times" charset="0"/>
              <a:buNone/>
              <a:defRPr sz="3600" b="1">
                <a:solidFill>
                  <a:schemeClr val="bg1"/>
                </a:solidFill>
              </a:defRPr>
            </a:lvl1pPr>
          </a:lstStyle>
          <a:p>
            <a:r>
              <a:rPr lang="en-US" dirty="0"/>
              <a:t>Click to edit Master subtitle style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92493" y="1552113"/>
            <a:ext cx="11200901" cy="3753773"/>
          </a:xfrm>
        </p:spPr>
        <p:txBody>
          <a:bodyPr/>
          <a:lstStyle>
            <a:lvl1pPr algn="l">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765B0A4E-4840-4BA1-B806-C912871E82B4}"/>
              </a:ext>
            </a:extLst>
          </p:cNvPr>
          <p:cNvSpPr>
            <a:spLocks noGrp="1"/>
          </p:cNvSpPr>
          <p:nvPr>
            <p:ph type="title"/>
          </p:nvPr>
        </p:nvSpPr>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7DE94A1F-468D-4CC8-BA6D-26F29F256C82}"/>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8064" y="1614565"/>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0D46CCA9-E8D8-498A-8EF2-84542DDC8884}"/>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1404DCB1-569C-456B-9FF1-17C0B6399860}"/>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77334" y="1576128"/>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1576128"/>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55A3A0ED-62B7-4A10-9ED9-83303A881A02}"/>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922A0A62-4386-44CB-BA8F-F30C89CA0D1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75745" y="1708495"/>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529853"/>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1708495"/>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529853"/>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13E3EA7-DF6C-4769-9EF7-A8DC23E25132}"/>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B0EADF15-53E2-4C41-A85C-B31194235B7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7302B-AA0D-44C8-ADFE-00740B46791F}"/>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9D8302E4-6728-4CD3-8015-6ADF19BF34F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77332" y="2577004"/>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itle 10">
            <a:extLst>
              <a:ext uri="{FF2B5EF4-FFF2-40B4-BE49-F238E27FC236}">
                <a16:creationId xmlns:a16="http://schemas.microsoft.com/office/drawing/2014/main" id="{0F1DDEB3-C667-4491-842E-C30D9CB42205}"/>
              </a:ext>
            </a:extLst>
          </p:cNvPr>
          <p:cNvSpPr>
            <a:spLocks noGrp="1"/>
          </p:cNvSpPr>
          <p:nvPr>
            <p:ph type="title"/>
          </p:nvPr>
        </p:nvSpPr>
        <p:spPr/>
        <p:txBody>
          <a:bodyPr/>
          <a:lstStyle/>
          <a:p>
            <a:r>
              <a:rPr lang="en-US"/>
              <a:t>Click to edit Master title style</a:t>
            </a:r>
          </a:p>
        </p:txBody>
      </p:sp>
      <p:sp>
        <p:nvSpPr>
          <p:cNvPr id="12" name="Footer Placeholder 11">
            <a:extLst>
              <a:ext uri="{FF2B5EF4-FFF2-40B4-BE49-F238E27FC236}">
                <a16:creationId xmlns:a16="http://schemas.microsoft.com/office/drawing/2014/main" id="{B252576B-7657-48FC-9AFA-1EB58FC41EDE}"/>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
        <p:nvSpPr>
          <p:cNvPr id="13" name="Title 1">
            <a:extLst>
              <a:ext uri="{FF2B5EF4-FFF2-40B4-BE49-F238E27FC236}">
                <a16:creationId xmlns:a16="http://schemas.microsoft.com/office/drawing/2014/main" id="{ABD2DBAC-6848-4097-851E-594BFED14965}"/>
              </a:ext>
            </a:extLst>
          </p:cNvPr>
          <p:cNvSpPr txBox="1">
            <a:spLocks/>
          </p:cNvSpPr>
          <p:nvPr userDrawn="1"/>
        </p:nvSpPr>
        <p:spPr>
          <a:xfrm>
            <a:off x="677333" y="1589315"/>
            <a:ext cx="8596667" cy="5667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400" b="0" kern="1200">
                <a:solidFill>
                  <a:srgbClr val="002060"/>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Title and Capti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9946" y="1510384"/>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0F189F6-6CEB-4FD0-8CDC-3702C6E0EF08}"/>
              </a:ext>
            </a:extLst>
          </p:cNvPr>
          <p:cNvSpPr>
            <a:spLocks noGrp="1"/>
          </p:cNvSpPr>
          <p:nvPr>
            <p:ph type="title"/>
          </p:nvPr>
        </p:nvSpPr>
        <p:spPr/>
        <p:txBody>
          <a:bodyPr/>
          <a:lstStyle/>
          <a:p>
            <a:r>
              <a:rPr lang="en-US"/>
              <a:t>Click to edit Master title style</a:t>
            </a:r>
          </a:p>
        </p:txBody>
      </p:sp>
      <p:sp>
        <p:nvSpPr>
          <p:cNvPr id="8" name="Footer Placeholder 7">
            <a:extLst>
              <a:ext uri="{FF2B5EF4-FFF2-40B4-BE49-F238E27FC236}">
                <a16:creationId xmlns:a16="http://schemas.microsoft.com/office/drawing/2014/main" id="{C2A5223C-9C1A-4F01-ADA7-2E94E9DD9C67}"/>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Quote with Caption">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436578" y="1549823"/>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436578" y="209816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 name="Title 1">
            <a:extLst>
              <a:ext uri="{FF2B5EF4-FFF2-40B4-BE49-F238E27FC236}">
                <a16:creationId xmlns:a16="http://schemas.microsoft.com/office/drawing/2014/main" id="{697CC8B7-5D4B-4FFB-A5D0-D021E123AD5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3ED55A31-0FC8-43ED-A3CB-9E6C28AFDFA9}"/>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Name Car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32239" y="1473164"/>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CACA6302-962C-4566-995D-712FD0A81191}"/>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D08FA650-1C1F-42D9-9313-E8EB92CAA01E}"/>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Quote Name Card">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601142" y="1680096"/>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1142" y="2541706"/>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 name="Title 1">
            <a:extLst>
              <a:ext uri="{FF2B5EF4-FFF2-40B4-BE49-F238E27FC236}">
                <a16:creationId xmlns:a16="http://schemas.microsoft.com/office/drawing/2014/main" id="{1716691C-7E96-4A31-9C28-61316D0D985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8731AFA-3B7A-4A9B-BE25-E403E94E9B54}"/>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True or False">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469942" y="1486816"/>
            <a:ext cx="8596669" cy="514248"/>
          </a:xfrm>
        </p:spPr>
        <p:txBody>
          <a:bodyPr anchor="b">
            <a:noAutofit/>
          </a:bodyPr>
          <a:lstStyle>
            <a:lvl1pPr marL="0" indent="0">
              <a:buFontTx/>
              <a:buNone/>
              <a:defRPr sz="2400">
                <a:solidFill>
                  <a:srgbClr val="045184"/>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469943" y="2507299"/>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1DD8D219-5498-4166-99F0-0017278DE77F}"/>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C97CCE04-B78A-4F48-9D8B-6175585D31AE}"/>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12199" y="1925490"/>
            <a:ext cx="11228260" cy="39086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BAB8BD6-B09F-42D3-BDA6-A3BA4B92B60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1E83D529-62B4-47CC-95B0-65E53F5008D1}"/>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2/5/2025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pic>
        <p:nvPicPr>
          <p:cNvPr id="8" name="Picture 7" descr="A red and white screen&#10;&#10;Description automatically generated">
            <a:extLst>
              <a:ext uri="{FF2B5EF4-FFF2-40B4-BE49-F238E27FC236}">
                <a16:creationId xmlns:a16="http://schemas.microsoft.com/office/drawing/2014/main" id="{BA2A9E80-D6DF-DF87-DDB8-72D3FA4187F2}"/>
              </a:ext>
            </a:extLst>
          </p:cNvPr>
          <p:cNvPicPr>
            <a:picLocks noChangeAspect="1"/>
          </p:cNvPicPr>
          <p:nvPr userDrawn="1"/>
        </p:nvPicPr>
        <p:blipFill>
          <a:blip r:embed="rId62"/>
          <a:stretch>
            <a:fillRect/>
          </a:stretch>
        </p:blipFill>
        <p:spPr>
          <a:xfrm>
            <a:off x="0" y="0"/>
            <a:ext cx="12192000" cy="6858000"/>
          </a:xfrm>
          <a:prstGeom prst="rect">
            <a:avLst/>
          </a:prstGeom>
        </p:spPr>
      </p:pic>
      <p:sp>
        <p:nvSpPr>
          <p:cNvPr id="9" name="Rectangle 2">
            <a:extLst>
              <a:ext uri="{FF2B5EF4-FFF2-40B4-BE49-F238E27FC236}">
                <a16:creationId xmlns:a16="http://schemas.microsoft.com/office/drawing/2014/main" id="{1A9419A6-346C-4A7C-A989-6E653F715E49}"/>
              </a:ext>
            </a:extLst>
          </p:cNvPr>
          <p:cNvSpPr txBox="1">
            <a:spLocks noChangeArrowheads="1"/>
          </p:cNvSpPr>
          <p:nvPr userDrawn="1"/>
        </p:nvSpPr>
        <p:spPr bwMode="auto">
          <a:xfrm>
            <a:off x="0" y="1248169"/>
            <a:ext cx="12192000" cy="78032"/>
          </a:xfrm>
          <a:prstGeom prst="rect">
            <a:avLst/>
          </a:prstGeom>
          <a:solidFill>
            <a:srgbClr val="921E30"/>
          </a:solidFill>
          <a:ln w="9525">
            <a:solidFill>
              <a:srgbClr val="BBE0E3"/>
            </a:solidFill>
            <a:miter lim="800000"/>
            <a:headEnd/>
            <a:tailEnd/>
          </a:ln>
        </p:spPr>
        <p:txBody>
          <a:bodyPr anchor="ctr"/>
          <a:lstStyle/>
          <a:p>
            <a:pPr algn="l">
              <a:defRPr/>
            </a:pPr>
            <a:endParaRPr lang="en-US" sz="3600" b="1" dirty="0">
              <a:solidFill>
                <a:srgbClr val="192B77"/>
              </a:solidFill>
              <a:latin typeface="Arial" charset="0"/>
              <a:cs typeface="Geneva" charset="-128"/>
            </a:endParaRPr>
          </a:p>
        </p:txBody>
      </p:sp>
    </p:spTree>
    <p:extLst>
      <p:ext uri="{BB962C8B-B14F-4D97-AF65-F5344CB8AC3E}">
        <p14:creationId xmlns:p14="http://schemas.microsoft.com/office/powerpoint/2010/main" val="5267160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 id="2147483757" r:id="rId37"/>
    <p:sldLayoutId id="2147483758" r:id="rId38"/>
    <p:sldLayoutId id="2147483759" r:id="rId39"/>
    <p:sldLayoutId id="2147483760" r:id="rId40"/>
    <p:sldLayoutId id="2147483761" r:id="rId41"/>
    <p:sldLayoutId id="2147483762" r:id="rId42"/>
    <p:sldLayoutId id="2147483763" r:id="rId43"/>
    <p:sldLayoutId id="2147483768" r:id="rId44"/>
    <p:sldLayoutId id="2147483769" r:id="rId45"/>
    <p:sldLayoutId id="2147483770" r:id="rId46"/>
    <p:sldLayoutId id="2147483771" r:id="rId47"/>
    <p:sldLayoutId id="2147483649" r:id="rId48"/>
    <p:sldLayoutId id="2147483650" r:id="rId49"/>
    <p:sldLayoutId id="2147483651" r:id="rId50"/>
    <p:sldLayoutId id="2147483665" r:id="rId51"/>
    <p:sldLayoutId id="2147483653" r:id="rId52"/>
    <p:sldLayoutId id="2147483655" r:id="rId53"/>
    <p:sldLayoutId id="2147483657" r:id="rId54"/>
    <p:sldLayoutId id="2147483660" r:id="rId55"/>
    <p:sldLayoutId id="2147483661" r:id="rId56"/>
    <p:sldLayoutId id="2147483662" r:id="rId57"/>
    <p:sldLayoutId id="2147483663" r:id="rId58"/>
    <p:sldLayoutId id="2147483664" r:id="rId59"/>
    <p:sldLayoutId id="2147483667" r:id="rId60"/>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5.xml.rels><?xml version="1.0" encoding="UTF-8" standalone="yes"?>
<Relationships xmlns="http://schemas.openxmlformats.org/package/2006/relationships"><Relationship Id="rId2" Type="http://schemas.openxmlformats.org/officeDocument/2006/relationships/hyperlink" Target="mailto:David.bobb@comcast.ne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442644" y="2466114"/>
            <a:ext cx="11306712" cy="1384995"/>
          </a:xfrm>
        </p:spPr>
        <p:txBody>
          <a:bodyPr>
            <a:normAutofit fontScale="90000"/>
          </a:bodyPr>
          <a:lstStyle/>
          <a:p>
            <a:pPr algn="ctr" eaLnBrk="1" hangingPunct="1"/>
            <a:r>
              <a:rPr lang="en-US" altLang="en-US" sz="4800" dirty="0"/>
              <a:t>Pharmacy Case Law Update 2025:</a:t>
            </a:r>
            <a:br>
              <a:rPr lang="en-US" altLang="en-US" sz="4800" dirty="0"/>
            </a:br>
            <a:r>
              <a:rPr lang="en-US" altLang="en-US" sz="4000" i="1" dirty="0"/>
              <a:t>“…there are no magic words…”</a:t>
            </a:r>
          </a:p>
        </p:txBody>
      </p:sp>
      <p:sp>
        <p:nvSpPr>
          <p:cNvPr id="5" name="Rectangle 3"/>
          <p:cNvSpPr>
            <a:spLocks noGrp="1" noChangeArrowheads="1"/>
          </p:cNvSpPr>
          <p:nvPr>
            <p:ph type="subTitle" idx="1"/>
          </p:nvPr>
        </p:nvSpPr>
        <p:spPr>
          <a:xfrm>
            <a:off x="2821056" y="4891212"/>
            <a:ext cx="6549888" cy="1464279"/>
          </a:xfrm>
        </p:spPr>
        <p:txBody>
          <a:bodyPr>
            <a:noAutofit/>
          </a:bodyPr>
          <a:lstStyle/>
          <a:p>
            <a:pPr algn="ctr" eaLnBrk="1" hangingPunct="1">
              <a:buFont typeface="Times" panose="02020603050405020304" pitchFamily="18" charset="0"/>
              <a:buNone/>
            </a:pPr>
            <a:r>
              <a:rPr lang="en-US" altLang="en-US" sz="2800" dirty="0"/>
              <a:t>Col(r) David W. Bobb, RPh, MA, JD</a:t>
            </a:r>
          </a:p>
          <a:p>
            <a:pPr algn="ctr" eaLnBrk="1" hangingPunct="1">
              <a:buFont typeface="Times" panose="02020603050405020304" pitchFamily="18" charset="0"/>
              <a:buNone/>
            </a:pPr>
            <a:r>
              <a:rPr lang="en-US" altLang="en-US" sz="2800" dirty="0"/>
              <a:t>PharmLaw Solutions LLC</a:t>
            </a:r>
          </a:p>
          <a:p>
            <a:pPr algn="ctr" eaLnBrk="1" hangingPunct="1">
              <a:buFont typeface="Times" panose="02020603050405020304" pitchFamily="18" charset="0"/>
              <a:buNone/>
            </a:pPr>
            <a:r>
              <a:rPr lang="en-US" altLang="en-US" sz="2800" dirty="0"/>
              <a:t>February 15, 2025</a:t>
            </a:r>
          </a:p>
        </p:txBody>
      </p:sp>
      <p:sp>
        <p:nvSpPr>
          <p:cNvPr id="2" name="TextBox 1">
            <a:extLst>
              <a:ext uri="{FF2B5EF4-FFF2-40B4-BE49-F238E27FC236}">
                <a16:creationId xmlns:a16="http://schemas.microsoft.com/office/drawing/2014/main" id="{9B4DE026-74BE-1A25-8BA1-BA34C4866754}"/>
              </a:ext>
            </a:extLst>
          </p:cNvPr>
          <p:cNvSpPr txBox="1"/>
          <p:nvPr/>
        </p:nvSpPr>
        <p:spPr>
          <a:xfrm>
            <a:off x="2149813" y="146147"/>
            <a:ext cx="8035047" cy="1323439"/>
          </a:xfrm>
          <a:prstGeom prst="rect">
            <a:avLst/>
          </a:prstGeom>
          <a:noFill/>
        </p:spPr>
        <p:txBody>
          <a:bodyPr wrap="square" rtlCol="0">
            <a:spAutoFit/>
          </a:bodyPr>
          <a:lstStyle/>
          <a:p>
            <a:pPr algn="ctr"/>
            <a:r>
              <a:rPr lang="en-US" sz="4000" dirty="0"/>
              <a:t>Society of Air Force Pharmacy</a:t>
            </a:r>
          </a:p>
          <a:p>
            <a:pPr algn="ctr"/>
            <a:r>
              <a:rPr lang="en-US" sz="4000" dirty="0"/>
              <a:t>Pacific Regional Conference</a:t>
            </a:r>
          </a:p>
        </p:txBody>
      </p:sp>
    </p:spTree>
    <p:extLst>
      <p:ext uri="{BB962C8B-B14F-4D97-AF65-F5344CB8AC3E}">
        <p14:creationId xmlns:p14="http://schemas.microsoft.com/office/powerpoint/2010/main" val="399681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16000" y="5416655"/>
            <a:ext cx="109369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Geneva" charset="-128"/>
              </a:defRPr>
            </a:lvl1pPr>
            <a:lvl2pPr marL="37931725" indent="-37474525">
              <a:defRPr sz="2400">
                <a:solidFill>
                  <a:schemeClr val="tx1"/>
                </a:solidFill>
                <a:latin typeface="Times" panose="02020603050405020304" pitchFamily="18" charset="0"/>
                <a:ea typeface="Geneva" charset="-128"/>
              </a:defRPr>
            </a:lvl2pPr>
            <a:lvl3pPr>
              <a:defRPr sz="2400">
                <a:solidFill>
                  <a:schemeClr val="tx1"/>
                </a:solidFill>
                <a:latin typeface="Times" panose="02020603050405020304" pitchFamily="18" charset="0"/>
                <a:ea typeface="Geneva" charset="-128"/>
              </a:defRPr>
            </a:lvl3pPr>
            <a:lvl4pPr>
              <a:defRPr sz="2400">
                <a:solidFill>
                  <a:schemeClr val="tx1"/>
                </a:solidFill>
                <a:latin typeface="Times" panose="02020603050405020304" pitchFamily="18" charset="0"/>
                <a:ea typeface="Geneva" charset="-128"/>
              </a:defRPr>
            </a:lvl4pPr>
            <a:lvl5pPr>
              <a:defRPr sz="2400">
                <a:solidFill>
                  <a:schemeClr val="tx1"/>
                </a:solidFill>
                <a:latin typeface="Times" panose="02020603050405020304" pitchFamily="18" charset="0"/>
                <a:ea typeface="Geneva"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Geneva"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Geneva"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Geneva"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Geneva" charset="-128"/>
              </a:defRPr>
            </a:lvl9pPr>
          </a:lstStyle>
          <a:p>
            <a:pPr algn="l"/>
            <a:r>
              <a:rPr lang="en-US" altLang="en-US" sz="2000" dirty="0">
                <a:latin typeface="Arial" panose="020B0604020202020204" pitchFamily="34" charset="0"/>
                <a:cs typeface="Arial" panose="020B0604020202020204" pitchFamily="34" charset="0"/>
              </a:rPr>
              <a:t>The Tennessee Pharmacists Consortium for Education is accredited by the Accreditation Council for Pharmacy Education as a provider of continuing pharmacy education.</a:t>
            </a:r>
          </a:p>
        </p:txBody>
      </p:sp>
      <p:sp>
        <p:nvSpPr>
          <p:cNvPr id="6" name="TextBox 6"/>
          <p:cNvSpPr txBox="1">
            <a:spLocks noChangeArrowheads="1"/>
          </p:cNvSpPr>
          <p:nvPr/>
        </p:nvSpPr>
        <p:spPr bwMode="auto">
          <a:xfrm>
            <a:off x="355600" y="1575186"/>
            <a:ext cx="1139155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Geneva" charset="-128"/>
              </a:defRPr>
            </a:lvl1pPr>
            <a:lvl2pPr marL="37931725" indent="-37474525">
              <a:defRPr sz="2400">
                <a:solidFill>
                  <a:schemeClr val="tx1"/>
                </a:solidFill>
                <a:latin typeface="Times" panose="02020603050405020304" pitchFamily="18" charset="0"/>
                <a:ea typeface="Geneva" charset="-128"/>
              </a:defRPr>
            </a:lvl2pPr>
            <a:lvl3pPr>
              <a:defRPr sz="2400">
                <a:solidFill>
                  <a:schemeClr val="tx1"/>
                </a:solidFill>
                <a:latin typeface="Times" panose="02020603050405020304" pitchFamily="18" charset="0"/>
                <a:ea typeface="Geneva" charset="-128"/>
              </a:defRPr>
            </a:lvl3pPr>
            <a:lvl4pPr>
              <a:defRPr sz="2400">
                <a:solidFill>
                  <a:schemeClr val="tx1"/>
                </a:solidFill>
                <a:latin typeface="Times" panose="02020603050405020304" pitchFamily="18" charset="0"/>
                <a:ea typeface="Geneva" charset="-128"/>
              </a:defRPr>
            </a:lvl4pPr>
            <a:lvl5pPr>
              <a:defRPr sz="2400">
                <a:solidFill>
                  <a:schemeClr val="tx1"/>
                </a:solidFill>
                <a:latin typeface="Times" panose="02020603050405020304" pitchFamily="18" charset="0"/>
                <a:ea typeface="Geneva"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Geneva"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Geneva"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Geneva"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Geneva" charset="-128"/>
              </a:defRPr>
            </a:lvl9pPr>
          </a:lstStyle>
          <a:p>
            <a:pPr algn="l"/>
            <a:r>
              <a:rPr lang="en-US" altLang="en-US" sz="2800" dirty="0">
                <a:latin typeface="Arial" panose="020B0604020202020204" pitchFamily="34" charset="0"/>
                <a:cs typeface="Arial" panose="020B0604020202020204" pitchFamily="34" charset="0"/>
              </a:rPr>
              <a:t>David W. Bobb declares no conflicts of interest, real or apparent, and no financial interests in any company, product, or service mentioned in this program, including grants, employment, gifts, stock holdings, and honoraria.</a:t>
            </a:r>
          </a:p>
          <a:p>
            <a:pPr algn="l"/>
            <a:endParaRPr lang="en-US" altLang="en-US" sz="2800" dirty="0">
              <a:latin typeface="Arial" panose="020B0604020202020204" pitchFamily="34" charset="0"/>
              <a:cs typeface="Arial" panose="020B0604020202020204" pitchFamily="34" charset="0"/>
            </a:endParaRPr>
          </a:p>
          <a:p>
            <a:pPr algn="l"/>
            <a:endParaRPr lang="en-US" altLang="en-US" sz="20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B0F38EB-79EB-D64D-E6D8-3D536CCE1848}"/>
              </a:ext>
            </a:extLst>
          </p:cNvPr>
          <p:cNvPicPr>
            <a:picLocks noChangeAspect="1"/>
          </p:cNvPicPr>
          <p:nvPr/>
        </p:nvPicPr>
        <p:blipFill>
          <a:blip r:embed="rId2"/>
          <a:stretch>
            <a:fillRect/>
          </a:stretch>
        </p:blipFill>
        <p:spPr>
          <a:xfrm>
            <a:off x="52232" y="5282814"/>
            <a:ext cx="963768" cy="974244"/>
          </a:xfrm>
          <a:prstGeom prst="rect">
            <a:avLst/>
          </a:prstGeom>
        </p:spPr>
      </p:pic>
    </p:spTree>
    <p:extLst>
      <p:ext uri="{BB962C8B-B14F-4D97-AF65-F5344CB8AC3E}">
        <p14:creationId xmlns:p14="http://schemas.microsoft.com/office/powerpoint/2010/main" val="3051245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43DAB8-BC89-FF7B-06FB-54EF3D46FA9F}"/>
              </a:ext>
            </a:extLst>
          </p:cNvPr>
          <p:cNvSpPr>
            <a:spLocks noGrp="1"/>
          </p:cNvSpPr>
          <p:nvPr>
            <p:ph type="title"/>
          </p:nvPr>
        </p:nvSpPr>
        <p:spPr>
          <a:xfrm>
            <a:off x="2592925" y="624110"/>
            <a:ext cx="6161969" cy="1280890"/>
          </a:xfrm>
        </p:spPr>
        <p:txBody>
          <a:bodyPr/>
          <a:lstStyle/>
          <a:p>
            <a:pPr algn="ctr"/>
            <a:r>
              <a:rPr lang="en-US" dirty="0"/>
              <a:t>Disclaimer</a:t>
            </a:r>
          </a:p>
        </p:txBody>
      </p:sp>
      <p:sp>
        <p:nvSpPr>
          <p:cNvPr id="2" name="Content Placeholder 1">
            <a:extLst>
              <a:ext uri="{FF2B5EF4-FFF2-40B4-BE49-F238E27FC236}">
                <a16:creationId xmlns:a16="http://schemas.microsoft.com/office/drawing/2014/main" id="{2AEF7A99-D55B-791E-BB84-33305A970FB8}"/>
              </a:ext>
            </a:extLst>
          </p:cNvPr>
          <p:cNvSpPr>
            <a:spLocks noGrp="1"/>
          </p:cNvSpPr>
          <p:nvPr>
            <p:ph idx="1"/>
          </p:nvPr>
        </p:nvSpPr>
        <p:spPr>
          <a:xfrm>
            <a:off x="592493" y="1552113"/>
            <a:ext cx="11200901" cy="4495602"/>
          </a:xfrm>
        </p:spPr>
        <p:txBody>
          <a:bodyPr>
            <a:normAutofit lnSpcReduction="10000"/>
          </a:bodyPr>
          <a:lstStyle/>
          <a:p>
            <a:r>
              <a:rPr lang="en-US" sz="2400" dirty="0">
                <a:solidFill>
                  <a:srgbClr val="000000"/>
                </a:solidFill>
                <a:ea typeface="ＭＳ Ｐゴシック"/>
                <a:cs typeface="ＭＳ Ｐゴシック"/>
              </a:rPr>
              <a:t>This program is not intended to be, and should not be viewed as legal advice, as it contains only general principles of law and my interpretations of court decisions. </a:t>
            </a:r>
          </a:p>
          <a:p>
            <a:r>
              <a:rPr lang="en-US" sz="2400" dirty="0">
                <a:solidFill>
                  <a:srgbClr val="000000"/>
                </a:solidFill>
                <a:ea typeface="ＭＳ Ｐゴシック"/>
                <a:cs typeface="ＭＳ Ｐゴシック"/>
              </a:rPr>
              <a:t>For specific circumstances, you are strongly urged to contact an attorney familiar with the laws of your state or jurisdiction. </a:t>
            </a:r>
          </a:p>
          <a:p>
            <a:r>
              <a:rPr lang="en-US" sz="2400" dirty="0">
                <a:solidFill>
                  <a:srgbClr val="000000"/>
                </a:solidFill>
                <a:ea typeface="ＭＳ Ｐゴシック"/>
                <a:cs typeface="ＭＳ Ｐゴシック"/>
              </a:rPr>
              <a:t>Likewise, it does not represent the official position of the Department of Defense or any Branches thereof, Defense Health Agency, the Veterans Administration, US Public Health Service, US Coast Guard, Drug Enforcement Administration, United States Government, or any Agency or Department thereof. </a:t>
            </a:r>
          </a:p>
          <a:p>
            <a:r>
              <a:rPr lang="en-US" sz="2400" dirty="0">
                <a:solidFill>
                  <a:srgbClr val="000000"/>
                </a:solidFill>
                <a:ea typeface="ＭＳ Ｐゴシック"/>
                <a:cs typeface="ＭＳ Ｐゴシック"/>
              </a:rPr>
              <a:t>In short, it’s simply my best professional opinion designed to help you…</a:t>
            </a:r>
            <a:endParaRPr lang="en-US" sz="2400" dirty="0"/>
          </a:p>
          <a:p>
            <a:endParaRPr lang="en-US" dirty="0"/>
          </a:p>
        </p:txBody>
      </p:sp>
    </p:spTree>
    <p:extLst>
      <p:ext uri="{BB962C8B-B14F-4D97-AF65-F5344CB8AC3E}">
        <p14:creationId xmlns:p14="http://schemas.microsoft.com/office/powerpoint/2010/main" val="4011735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6"/>
          <p:cNvSpPr txBox="1">
            <a:spLocks noChangeArrowheads="1"/>
          </p:cNvSpPr>
          <p:nvPr/>
        </p:nvSpPr>
        <p:spPr>
          <a:xfrm>
            <a:off x="370702" y="1589903"/>
            <a:ext cx="11351741" cy="442371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800" dirty="0"/>
              <a:t>Identify four examples of issues a pharmacist may not testify about when asked to serve as an expert witness in a case involving pharmacy practice.</a:t>
            </a:r>
          </a:p>
          <a:p>
            <a:pPr marL="0" indent="0">
              <a:buClr>
                <a:srgbClr val="921E30"/>
              </a:buClr>
              <a:buNone/>
            </a:pPr>
            <a:endParaRPr lang="en-US" altLang="en-US" sz="2800" dirty="0"/>
          </a:p>
          <a:p>
            <a:pPr>
              <a:buClr>
                <a:srgbClr val="921E30"/>
              </a:buClr>
            </a:pPr>
            <a:r>
              <a:rPr lang="en-US" sz="2800" dirty="0">
                <a:effectLst/>
                <a:ea typeface="Times New Roman" panose="02020603050405020304" pitchFamily="18" charset="0"/>
              </a:rPr>
              <a:t>Describe how Pennsylvania courts define the level of conduct a defendant must engage in to sustain a plaintiff’s claim for the intentional infliction of emotional distress.</a:t>
            </a:r>
          </a:p>
          <a:p>
            <a:pPr marL="0" indent="0">
              <a:buClr>
                <a:srgbClr val="921E30"/>
              </a:buClr>
              <a:buNone/>
            </a:pPr>
            <a:endParaRPr lang="en-US" sz="2800" dirty="0">
              <a:ea typeface="Times New Roman" panose="02020603050405020304" pitchFamily="18" charset="0"/>
            </a:endParaRPr>
          </a:p>
          <a:p>
            <a:pPr>
              <a:buClr>
                <a:srgbClr val="921E30"/>
              </a:buClr>
            </a:pPr>
            <a:r>
              <a:rPr lang="en-US" altLang="en-US" sz="2800" dirty="0"/>
              <a:t>List three elements an employee must prove to support a claim against an employer for religious discrimination.</a:t>
            </a:r>
          </a:p>
          <a:p>
            <a:pPr>
              <a:buClr>
                <a:srgbClr val="921E30"/>
              </a:buClr>
            </a:pPr>
            <a:endParaRPr lang="en-US" sz="2800" dirty="0">
              <a:effectLst/>
              <a:ea typeface="Times New Roman" panose="02020603050405020304" pitchFamily="18" charset="0"/>
            </a:endParaRPr>
          </a:p>
          <a:p>
            <a:pPr marL="0" indent="0">
              <a:buClr>
                <a:srgbClr val="921E30"/>
              </a:buClr>
              <a:buNone/>
            </a:pPr>
            <a:endParaRPr lang="en-US" sz="2800" dirty="0">
              <a:effectLst/>
              <a:ea typeface="Times New Roman" panose="02020603050405020304" pitchFamily="18" charset="0"/>
            </a:endParaRPr>
          </a:p>
        </p:txBody>
      </p:sp>
      <p:sp>
        <p:nvSpPr>
          <p:cNvPr id="2" name="Title 1">
            <a:extLst>
              <a:ext uri="{FF2B5EF4-FFF2-40B4-BE49-F238E27FC236}">
                <a16:creationId xmlns:a16="http://schemas.microsoft.com/office/drawing/2014/main" id="{F5FC044B-7B92-4263-AFB9-760EF6C9E18C}"/>
              </a:ext>
            </a:extLst>
          </p:cNvPr>
          <p:cNvSpPr>
            <a:spLocks noGrp="1"/>
          </p:cNvSpPr>
          <p:nvPr>
            <p:ph type="title"/>
          </p:nvPr>
        </p:nvSpPr>
        <p:spPr/>
        <p:txBody>
          <a:bodyPr/>
          <a:lstStyle/>
          <a:p>
            <a:r>
              <a:rPr lang="en-US" dirty="0"/>
              <a:t>Learning Objectives</a:t>
            </a:r>
          </a:p>
        </p:txBody>
      </p:sp>
    </p:spTree>
    <p:extLst>
      <p:ext uri="{BB962C8B-B14F-4D97-AF65-F5344CB8AC3E}">
        <p14:creationId xmlns:p14="http://schemas.microsoft.com/office/powerpoint/2010/main" val="2232674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21E30"/>
              </a:buClr>
              <a:buNone/>
            </a:pPr>
            <a:endParaRPr lang="en-US" altLang="en-US" dirty="0"/>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a:xfrm>
            <a:off x="2592924" y="624110"/>
            <a:ext cx="6570531" cy="1280890"/>
          </a:xfrm>
        </p:spPr>
        <p:txBody>
          <a:bodyPr/>
          <a:lstStyle/>
          <a:p>
            <a:pPr algn="ctr"/>
            <a:r>
              <a:rPr lang="en-US" dirty="0"/>
              <a:t>Question 1</a:t>
            </a:r>
          </a:p>
        </p:txBody>
      </p:sp>
      <p:sp>
        <p:nvSpPr>
          <p:cNvPr id="5" name="TextBox 4">
            <a:extLst>
              <a:ext uri="{FF2B5EF4-FFF2-40B4-BE49-F238E27FC236}">
                <a16:creationId xmlns:a16="http://schemas.microsoft.com/office/drawing/2014/main" id="{E0DAF455-DE15-C42D-E27C-494889998787}"/>
              </a:ext>
            </a:extLst>
          </p:cNvPr>
          <p:cNvSpPr txBox="1"/>
          <p:nvPr/>
        </p:nvSpPr>
        <p:spPr>
          <a:xfrm>
            <a:off x="945353" y="1904817"/>
            <a:ext cx="10194202" cy="3262432"/>
          </a:xfrm>
          <a:prstGeom prst="rect">
            <a:avLst/>
          </a:prstGeom>
          <a:noFill/>
        </p:spPr>
        <p:txBody>
          <a:bodyPr wrap="square">
            <a:spAutoFit/>
          </a:bodyPr>
          <a:lstStyle/>
          <a:p>
            <a:pPr marR="0" lvl="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In Pennsylvania, medical professionals can be held liable for the tort of Intentional Infliction of Emotional Distress if their conduct is found to be all of the following EXCEPT:</a:t>
            </a:r>
          </a:p>
          <a:p>
            <a:pPr marL="342900" marR="0" lvl="0" indent="-342900">
              <a:spcBef>
                <a:spcPts val="0"/>
              </a:spcBef>
              <a:spcAft>
                <a:spcPts val="0"/>
              </a:spcAft>
              <a:buFont typeface="+mj-lt"/>
              <a:buAutoNum type="arabicPeriod" startAt="2"/>
            </a:pPr>
            <a:endParaRPr lang="en-US" sz="2600" dirty="0">
              <a:latin typeface="Arial" panose="020B0604020202020204" pitchFamily="34" charset="0"/>
              <a:ea typeface="Times New Roman" panose="02020603050405020304" pitchFamily="18" charset="0"/>
              <a:cs typeface="Arial" panose="020B0604020202020204" pitchFamily="34" charset="0"/>
            </a:endParaRP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Unusual compared to other providers in the community</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Outrageous in character and extreme in degree</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Beyond all possible bounds of decency</a:t>
            </a:r>
          </a:p>
          <a:p>
            <a:pPr marL="971550" lvl="1" indent="-514350">
              <a:spcBef>
                <a:spcPts val="0"/>
              </a:spcBef>
              <a:buFont typeface="+mj-lt"/>
              <a:buAutoNum type="alphaUcPeriod"/>
            </a:pPr>
            <a:r>
              <a:rPr lang="en-US" sz="2400" dirty="0">
                <a:latin typeface="Arial" panose="020B0604020202020204" pitchFamily="34" charset="0"/>
                <a:ea typeface="Times New Roman" panose="02020603050405020304" pitchFamily="18" charset="0"/>
                <a:cs typeface="Arial" panose="020B0604020202020204" pitchFamily="34" charset="0"/>
              </a:rPr>
              <a:t>Regarded as atrocious and utterly intolerable in a civilized society</a:t>
            </a:r>
          </a:p>
        </p:txBody>
      </p:sp>
    </p:spTree>
    <p:extLst>
      <p:ext uri="{BB962C8B-B14F-4D97-AF65-F5344CB8AC3E}">
        <p14:creationId xmlns:p14="http://schemas.microsoft.com/office/powerpoint/2010/main" val="4075210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21E30"/>
              </a:buClr>
              <a:buNone/>
            </a:pPr>
            <a:endParaRPr lang="en-US" altLang="en-US" dirty="0"/>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a:xfrm>
            <a:off x="4659549" y="624110"/>
            <a:ext cx="6845062" cy="1280890"/>
          </a:xfrm>
        </p:spPr>
        <p:txBody>
          <a:bodyPr/>
          <a:lstStyle/>
          <a:p>
            <a:r>
              <a:rPr lang="en-US" dirty="0"/>
              <a:t>Question 2</a:t>
            </a:r>
          </a:p>
        </p:txBody>
      </p:sp>
      <p:sp>
        <p:nvSpPr>
          <p:cNvPr id="5" name="TextBox 4">
            <a:extLst>
              <a:ext uri="{FF2B5EF4-FFF2-40B4-BE49-F238E27FC236}">
                <a16:creationId xmlns:a16="http://schemas.microsoft.com/office/drawing/2014/main" id="{E0DAF455-DE15-C42D-E27C-494889998787}"/>
              </a:ext>
            </a:extLst>
          </p:cNvPr>
          <p:cNvSpPr txBox="1"/>
          <p:nvPr/>
        </p:nvSpPr>
        <p:spPr>
          <a:xfrm>
            <a:off x="945353" y="1904817"/>
            <a:ext cx="10194202" cy="3570208"/>
          </a:xfrm>
          <a:prstGeom prst="rect">
            <a:avLst/>
          </a:prstGeom>
          <a:noFill/>
        </p:spPr>
        <p:txBody>
          <a:bodyPr wrap="square">
            <a:spAutoFit/>
          </a:bodyPr>
          <a:lstStyle/>
          <a:p>
            <a:pPr marR="0" lvl="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In the </a:t>
            </a:r>
            <a:r>
              <a:rPr lang="en-US" sz="2800" i="1" dirty="0">
                <a:effectLst/>
                <a:latin typeface="Arial" panose="020B0604020202020204" pitchFamily="34" charset="0"/>
                <a:ea typeface="Times New Roman" panose="02020603050405020304" pitchFamily="18" charset="0"/>
                <a:cs typeface="Arial" panose="020B0604020202020204" pitchFamily="34" charset="0"/>
              </a:rPr>
              <a:t>Passarella and Dottenwhy v. Aspirus, Inc. </a:t>
            </a:r>
            <a:r>
              <a:rPr lang="en-US" sz="2800" dirty="0">
                <a:effectLst/>
                <a:latin typeface="Arial" panose="020B0604020202020204" pitchFamily="34" charset="0"/>
                <a:ea typeface="Times New Roman" panose="02020603050405020304" pitchFamily="18" charset="0"/>
                <a:cs typeface="Arial" panose="020B0604020202020204" pitchFamily="34" charset="0"/>
              </a:rPr>
              <a:t>case, the Court of Appeals stated all of the following are true EXCEPT:</a:t>
            </a:r>
          </a:p>
          <a:p>
            <a:pPr marL="342900" marR="0" lvl="0" indent="-342900">
              <a:spcBef>
                <a:spcPts val="0"/>
              </a:spcBef>
              <a:spcAft>
                <a:spcPts val="0"/>
              </a:spcAft>
              <a:buFont typeface="+mj-lt"/>
              <a:buAutoNum type="arabicPeriod" startAt="2"/>
            </a:pPr>
            <a:endParaRPr lang="en-US" sz="2600" dirty="0">
              <a:latin typeface="Arial" panose="020B0604020202020204" pitchFamily="34" charset="0"/>
              <a:ea typeface="Times New Roman" panose="02020603050405020304" pitchFamily="18" charset="0"/>
              <a:cs typeface="Arial" panose="020B0604020202020204" pitchFamily="34" charset="0"/>
            </a:endParaRP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An exemption request can be both religious and secular</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The courts should always dissect what constitutes a religious belief, observance, or practice</a:t>
            </a:r>
          </a:p>
          <a:p>
            <a:pPr marL="971550" lvl="1" indent="-514350">
              <a:spcBef>
                <a:spcPts val="0"/>
              </a:spcBef>
              <a:buFont typeface="+mj-lt"/>
              <a:buAutoNum type="alphaUcPeriod"/>
            </a:pPr>
            <a:r>
              <a:rPr lang="en-US" sz="2400" dirty="0">
                <a:latin typeface="Arial" panose="020B0604020202020204" pitchFamily="34" charset="0"/>
                <a:ea typeface="Times New Roman" panose="02020603050405020304" pitchFamily="18" charset="0"/>
                <a:cs typeface="Arial" panose="020B0604020202020204" pitchFamily="34" charset="0"/>
              </a:rPr>
              <a:t>Title VII of the Civil Rights Act of 1964 prohibits discrimination on the basis of religion</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Their decision in the case should not be overread</a:t>
            </a:r>
          </a:p>
        </p:txBody>
      </p:sp>
    </p:spTree>
    <p:extLst>
      <p:ext uri="{BB962C8B-B14F-4D97-AF65-F5344CB8AC3E}">
        <p14:creationId xmlns:p14="http://schemas.microsoft.com/office/powerpoint/2010/main" val="1051232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21E30"/>
              </a:buClr>
              <a:buNone/>
            </a:pPr>
            <a:endParaRPr lang="en-US" altLang="en-US" dirty="0"/>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a:xfrm>
            <a:off x="4494179" y="624110"/>
            <a:ext cx="7010432" cy="1280890"/>
          </a:xfrm>
        </p:spPr>
        <p:txBody>
          <a:bodyPr/>
          <a:lstStyle/>
          <a:p>
            <a:r>
              <a:rPr lang="en-US" dirty="0"/>
              <a:t>Question 3</a:t>
            </a:r>
          </a:p>
        </p:txBody>
      </p:sp>
      <p:sp>
        <p:nvSpPr>
          <p:cNvPr id="5" name="TextBox 4">
            <a:extLst>
              <a:ext uri="{FF2B5EF4-FFF2-40B4-BE49-F238E27FC236}">
                <a16:creationId xmlns:a16="http://schemas.microsoft.com/office/drawing/2014/main" id="{E0DAF455-DE15-C42D-E27C-494889998787}"/>
              </a:ext>
            </a:extLst>
          </p:cNvPr>
          <p:cNvSpPr txBox="1"/>
          <p:nvPr/>
        </p:nvSpPr>
        <p:spPr>
          <a:xfrm>
            <a:off x="945353" y="1660374"/>
            <a:ext cx="10194202" cy="4001095"/>
          </a:xfrm>
          <a:prstGeom prst="rect">
            <a:avLst/>
          </a:prstGeom>
          <a:noFill/>
        </p:spPr>
        <p:txBody>
          <a:bodyPr wrap="square">
            <a:spAutoFit/>
          </a:bodyPr>
          <a:lstStyle/>
          <a:p>
            <a:pPr marR="0" lvl="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When a pharmacist is asked to provide expert testimony in a judicial proceeding, that pharmacist may provide information regarding which of the following:</a:t>
            </a:r>
          </a:p>
          <a:p>
            <a:pPr marL="342900" marR="0" lvl="0" indent="-342900">
              <a:spcBef>
                <a:spcPts val="0"/>
              </a:spcBef>
              <a:spcAft>
                <a:spcPts val="0"/>
              </a:spcAft>
              <a:buFont typeface="+mj-lt"/>
              <a:buAutoNum type="arabicPeriod" startAt="2"/>
            </a:pPr>
            <a:endParaRPr lang="en-US" sz="2600" dirty="0">
              <a:latin typeface="Arial" panose="020B0604020202020204" pitchFamily="34" charset="0"/>
              <a:ea typeface="Times New Roman" panose="02020603050405020304" pitchFamily="18" charset="0"/>
              <a:cs typeface="Arial" panose="020B0604020202020204" pitchFamily="34" charset="0"/>
            </a:endParaRP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How a statute protects the provider-patient relationship by limiting how a pharmacist may interact with patients and providers</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How a statute may further public trust in pharmacists</a:t>
            </a:r>
          </a:p>
          <a:p>
            <a:pPr marL="971550" lvl="1" indent="-514350">
              <a:spcBef>
                <a:spcPts val="0"/>
              </a:spcBef>
              <a:buFont typeface="+mj-lt"/>
              <a:buAutoNum type="alphaUcPeriod"/>
            </a:pPr>
            <a:r>
              <a:rPr lang="en-US" sz="2400" dirty="0">
                <a:latin typeface="Arial" panose="020B0604020202020204" pitchFamily="34" charset="0"/>
                <a:ea typeface="Times New Roman" panose="02020603050405020304" pitchFamily="18" charset="0"/>
                <a:cs typeface="Arial" panose="020B0604020202020204" pitchFamily="34" charset="0"/>
              </a:rPr>
              <a:t>How a pharmacist in a pharmacist managed clinic determines appropriate drug therapy</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How a </a:t>
            </a:r>
            <a:r>
              <a:rPr lang="en-US" sz="2400" dirty="0">
                <a:latin typeface="Arial" panose="020B0604020202020204" pitchFamily="34" charset="0"/>
                <a:ea typeface="Times New Roman" panose="02020603050405020304" pitchFamily="18" charset="0"/>
                <a:cs typeface="Arial" panose="020B0604020202020204" pitchFamily="34" charset="0"/>
              </a:rPr>
              <a:t>law furthers important societal interests</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93065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894946" y="624110"/>
            <a:ext cx="10609666" cy="1280890"/>
          </a:xfrm>
        </p:spPr>
        <p:txBody>
          <a:bodyPr>
            <a:normAutofit/>
          </a:bodyPr>
          <a:lstStyle/>
          <a:p>
            <a:pPr algn="ctr"/>
            <a:r>
              <a:rPr lang="en-US" dirty="0"/>
              <a:t>Viewpoint Discrimination/Expert Witness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389835"/>
            <a:ext cx="10710249" cy="4832092"/>
          </a:xfrm>
          <a:prstGeom prst="rect">
            <a:avLst/>
          </a:prstGeom>
          <a:noFill/>
        </p:spPr>
        <p:txBody>
          <a:bodyPr wrap="square">
            <a:spAutoFit/>
          </a:bodyPr>
          <a:lstStyle/>
          <a:p>
            <a:pPr marL="101600" marR="0" lvl="0" indent="0" algn="ctr" defTabSz="914400" rtl="0" eaLnBrk="1" fontAlgn="auto" latinLnBrk="0" hangingPunct="1">
              <a:spcBef>
                <a:spcPts val="0"/>
              </a:spcBef>
              <a:spcAft>
                <a:spcPts val="0"/>
              </a:spcAft>
              <a:buClrTx/>
              <a:buSzPts val="2000"/>
              <a:buFont typeface="EB Garamond"/>
              <a:buNone/>
              <a:tabLst/>
              <a:defRPr/>
            </a:pP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Ashley Stock, Plaintiff</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v.</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James L. Gray, III, et al., in their official capacities as officers or members of the Missouri Board of Pharmacy, Defendants</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No. 2:22-CV-04104-DGK</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United States District Court, Western Dist. of Missouri Central Div.</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Missouri</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2024 (Update)</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endPar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101600" marR="0" lvl="0" indent="0" algn="ctr" defTabSz="914400" rtl="0" eaLnBrk="1" fontAlgn="auto" latinLnBrk="0" hangingPunct="1">
              <a:spcBef>
                <a:spcPts val="0"/>
              </a:spcBef>
              <a:spcAft>
                <a:spcPts val="0"/>
              </a:spcAft>
              <a:buClrTx/>
              <a:buSzPts val="2000"/>
              <a:buFont typeface="EB Garamond"/>
              <a:buNone/>
              <a:tabLst/>
              <a:defRPr/>
            </a:pP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State of Missouri Law and Pharmacist First Amendment Rights</a:t>
            </a:r>
          </a:p>
          <a:p>
            <a:pPr marL="101600" marR="0" lvl="0" indent="0" algn="ctr" defTabSz="914400" rtl="0" eaLnBrk="1" fontAlgn="auto" latinLnBrk="0" hangingPunct="1">
              <a:spcBef>
                <a:spcPts val="0"/>
              </a:spcBef>
              <a:spcAft>
                <a:spcPts val="0"/>
              </a:spcAft>
              <a:buClrTx/>
              <a:buSzPts val="2000"/>
              <a:buFont typeface="EB Garamond"/>
              <a:buNone/>
              <a:tabLst/>
              <a:defRPr/>
            </a:pPr>
            <a:r>
              <a:rPr lang="en-US" sz="2800" i="1" dirty="0">
                <a:latin typeface="Arial" panose="020B0604020202020204" pitchFamily="34" charset="0"/>
                <a:ea typeface="EB Garamond"/>
                <a:cs typeface="Arial" panose="020B0604020202020204" pitchFamily="34" charset="0"/>
                <a:sym typeface="EB Garamond"/>
              </a:rPr>
              <a:t>Expert Witness Testimony</a:t>
            </a:r>
            <a:endPar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2733474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79092" y="624110"/>
            <a:ext cx="10825520" cy="1280890"/>
          </a:xfrm>
        </p:spPr>
        <p:txBody>
          <a:bodyPr>
            <a:normAutofit/>
          </a:bodyPr>
          <a:lstStyle/>
          <a:p>
            <a:pPr algn="ctr"/>
            <a:r>
              <a:rPr lang="en-US" dirty="0"/>
              <a:t>Viewpoint Discrimination/Expert Witness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335398"/>
            <a:ext cx="11010401" cy="5262979"/>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800" b="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Plaintiff: Ashley Stock, a Missouri-licensed pharmacist in good standing</a:t>
            </a:r>
            <a:endParaRPr lang="en-US" sz="2800" dirty="0">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800" b="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Defendants: Officers and Members of the Missouri Board of Pharmacy</a:t>
            </a:r>
            <a:endParaRPr lang="en-US" sz="2800" dirty="0">
              <a:latin typeface="Arial" panose="020B0604020202020204" pitchFamily="34" charset="0"/>
              <a:ea typeface="EB Garamond"/>
              <a:cs typeface="Arial" panose="020B0604020202020204" pitchFamily="34" charset="0"/>
              <a:sym typeface="EB Garamond"/>
            </a:endParaRPr>
          </a:p>
          <a:p>
            <a:pPr marL="101600" marR="0" lvl="0" defTabSz="914400" rtl="0" eaLnBrk="1" fontAlgn="auto" latinLnBrk="0" hangingPunct="1">
              <a:lnSpc>
                <a:spcPct val="100000"/>
              </a:lnSpc>
              <a:spcBef>
                <a:spcPts val="0"/>
              </a:spcBef>
              <a:spcAft>
                <a:spcPts val="0"/>
              </a:spcAft>
              <a:buClrTx/>
              <a:buSzPts val="2000"/>
              <a:tabLst/>
              <a:defRPr/>
            </a:pPr>
            <a:endParaRPr lang="en-US" sz="3200" dirty="0">
              <a:latin typeface="Arial" panose="020B0604020202020204" pitchFamily="34" charset="0"/>
              <a:ea typeface="EB Garamond"/>
              <a:cs typeface="Arial" panose="020B0604020202020204" pitchFamily="34" charset="0"/>
              <a:sym typeface="EB Garamond"/>
            </a:endParaRPr>
          </a:p>
          <a:p>
            <a:pPr marL="101600" marR="0" lvl="0" defTabSz="914400" rtl="0" eaLnBrk="1" fontAlgn="auto" latinLnBrk="0" hangingPunct="1">
              <a:lnSpc>
                <a:spcPct val="100000"/>
              </a:lnSpc>
              <a:spcBef>
                <a:spcPts val="0"/>
              </a:spcBef>
              <a:spcAft>
                <a:spcPts val="0"/>
              </a:spcAft>
              <a:buClrTx/>
              <a:buSzPts val="2000"/>
              <a:tabLst/>
              <a:defRPr/>
            </a:pPr>
            <a:r>
              <a:rPr lang="en-US" sz="2800" u="sng" dirty="0">
                <a:latin typeface="Arial" panose="020B0604020202020204" pitchFamily="34" charset="0"/>
                <a:ea typeface="EB Garamond"/>
                <a:cs typeface="Arial" panose="020B0604020202020204" pitchFamily="34" charset="0"/>
                <a:sym typeface="EB Garamond"/>
              </a:rPr>
              <a:t>Questions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Why is this a U.S. Constitution First Amendment issue?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What must a plaintiff normally prove to obtain an injunction against a duly enacted state statute?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What is “Viewpoint Discrimination”? </a:t>
            </a:r>
            <a:endParaRPr lang="en-US" sz="2400" i="1" u="sng" dirty="0">
              <a:latin typeface="Arial" panose="020B0604020202020204" pitchFamily="34" charset="0"/>
              <a:ea typeface="EB Garamond"/>
              <a:cs typeface="Arial" panose="020B0604020202020204" pitchFamily="34" charset="0"/>
              <a:sym typeface="EB Garamond"/>
            </a:endParaRPr>
          </a:p>
          <a:p>
            <a:pPr marL="101600" defTabSz="914400">
              <a:buSzPts val="2000"/>
              <a:defRPr/>
            </a:pPr>
            <a:endPar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288411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79092" y="624110"/>
            <a:ext cx="10825520" cy="1280890"/>
          </a:xfrm>
        </p:spPr>
        <p:txBody>
          <a:bodyPr>
            <a:normAutofit/>
          </a:bodyPr>
          <a:lstStyle/>
          <a:p>
            <a:pPr algn="ctr"/>
            <a:r>
              <a:rPr lang="en-US" dirty="0"/>
              <a:t>Viewpoint Discrimination/Expert Witness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253917"/>
            <a:ext cx="11010401" cy="5324535"/>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Discussion:</a:t>
            </a:r>
          </a:p>
          <a:p>
            <a:pPr marL="558800" indent="-457200" defTabSz="914400">
              <a:buSzPts val="2000"/>
              <a:buFont typeface="Wingdings" panose="05000000000000000000" pitchFamily="2" charset="2"/>
              <a:buChar char="ü"/>
              <a:defRPr/>
            </a:pPr>
            <a:r>
              <a:rPr kumimoji="0" lang="en-US" sz="2400" b="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Mo. Rev. Stat. </a:t>
            </a:r>
            <a:r>
              <a:rPr kumimoji="0" lang="en-US" sz="2400" b="0" i="0" u="none" strike="noStrike" kern="1200" cap="none" spc="0" normalizeH="0" baseline="0" noProof="0" dirty="0">
                <a:ln>
                  <a:noFill/>
                </a:ln>
                <a:effectLst/>
                <a:uLnTx/>
                <a:uFillTx/>
                <a:latin typeface="Arial" panose="020B0604020202020204" pitchFamily="34" charset="0"/>
                <a:ea typeface="Segoe UI Symbol" panose="020B0502040204020203" pitchFamily="34" charset="0"/>
                <a:cs typeface="Arial" panose="020B0604020202020204" pitchFamily="34" charset="0"/>
                <a:sym typeface="EB Garamond"/>
              </a:rPr>
              <a:t>§ 338.055.7 – Ivermectin and Hydroxychloroquine dispensing. Law states the Board of Pharmacy will not take any action against a pharmacist who dispenses these drugs, </a:t>
            </a:r>
            <a:r>
              <a:rPr kumimoji="0" lang="en-US" sz="2400" b="0" i="1" u="none" strike="noStrike" kern="1200" cap="none" spc="0" normalizeH="0" baseline="0" noProof="0" dirty="0">
                <a:ln>
                  <a:noFill/>
                </a:ln>
                <a:effectLst/>
                <a:uLnTx/>
                <a:uFillTx/>
                <a:latin typeface="Arial" panose="020B0604020202020204" pitchFamily="34" charset="0"/>
                <a:ea typeface="Segoe UI Symbol" panose="020B0502040204020203" pitchFamily="34" charset="0"/>
                <a:cs typeface="Arial" panose="020B0604020202020204" pitchFamily="34" charset="0"/>
                <a:sym typeface="EB Garamond"/>
              </a:rPr>
              <a:t>but a pharmacist cannot contact a prescriber or a patient to dispute the efficacy of these drugs unless the patient or prescriber inquires of the pharmacist…</a:t>
            </a:r>
          </a:p>
          <a:p>
            <a:pPr marL="558800" indent="-457200" defTabSz="914400">
              <a:buSzPts val="2000"/>
              <a:buFont typeface="Wingdings" panose="05000000000000000000" pitchFamily="2" charset="2"/>
              <a:buChar char="ü"/>
              <a:defRPr/>
            </a:pPr>
            <a:r>
              <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Pharmacists are placed in the impossible – and constitutionally impermissible – conundrum of risking their livelihoods, or speaking in a manner that is vital to their professional duties and protected by the First Amendment</a:t>
            </a:r>
          </a:p>
          <a:p>
            <a:pPr marL="558800" indent="-457200" defTabSz="914400">
              <a:buSzPts val="2000"/>
              <a:buFont typeface="Wingdings" panose="05000000000000000000" pitchFamily="2" charset="2"/>
              <a:buChar char="ü"/>
              <a:defRPr/>
            </a:pPr>
            <a:r>
              <a:rPr lang="en-US" sz="2400" i="1" u="sng" dirty="0">
                <a:latin typeface="Arial" panose="020B0604020202020204" pitchFamily="34" charset="0"/>
                <a:cs typeface="Arial" panose="020B0604020202020204" pitchFamily="34" charset="0"/>
              </a:rPr>
              <a:t>Viewpoint discrimination - G</a:t>
            </a:r>
            <a:r>
              <a:rPr lang="en-US" sz="2400" b="0" i="1" u="sng" dirty="0">
                <a:effectLst/>
                <a:latin typeface="Arial" panose="020B0604020202020204" pitchFamily="34" charset="0"/>
                <a:cs typeface="Arial" panose="020B0604020202020204" pitchFamily="34" charset="0"/>
              </a:rPr>
              <a:t>overnment singles out a particular opinion or perspective on the subject matter for treatment unlike that given to other viewpoints.</a:t>
            </a:r>
            <a:endParaRPr lang="en-US" sz="2400" i="1" u="sng" dirty="0">
              <a:latin typeface="Arial" panose="020B0604020202020204" pitchFamily="34" charset="0"/>
              <a:ea typeface="EB Garamond"/>
              <a:cs typeface="Arial" panose="020B0604020202020204" pitchFamily="34" charset="0"/>
              <a:sym typeface="EB Garamond"/>
            </a:endParaRPr>
          </a:p>
          <a:p>
            <a:pPr marL="558800" indent="-457200" defTabSz="914400">
              <a:buSzPts val="2000"/>
              <a:buFont typeface="Wingdings" panose="05000000000000000000" pitchFamily="2" charset="2"/>
              <a:buChar char="ü"/>
              <a:defRPr/>
            </a:pPr>
            <a:endPar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3594457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440724" y="1598139"/>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29932" y="624110"/>
            <a:ext cx="10874680" cy="1280890"/>
          </a:xfrm>
        </p:spPr>
        <p:txBody>
          <a:bodyPr>
            <a:normAutofit/>
          </a:bodyPr>
          <a:lstStyle/>
          <a:p>
            <a:pPr algn="ctr"/>
            <a:r>
              <a:rPr lang="en-US" dirty="0"/>
              <a:t>Viewpoint Discrimination/Expert Witness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3" y="1328277"/>
            <a:ext cx="10874681" cy="4955203"/>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Update: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A witness who is qualified as an expert may testify in the form of an opinion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However, expert testimony on legal matters is not admissible because matters of law are for the trial judge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Mr. McAllister is a pharmacist defendants have retained to provide expert testimony regarding the statute</a:t>
            </a:r>
            <a:endParaRPr lang="en-US" sz="2400" i="1" dirty="0">
              <a:latin typeface="Arial" panose="020B0604020202020204" pitchFamily="34" charset="0"/>
              <a:ea typeface="EB Garamond"/>
              <a:cs typeface="Arial" panose="020B0604020202020204" pitchFamily="34" charset="0"/>
              <a:sym typeface="EB Garamond"/>
            </a:endParaRPr>
          </a:p>
          <a:p>
            <a:pPr marL="444500" marR="0" lvl="0" indent="-3429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u="sng" dirty="0">
                <a:latin typeface="Arial" panose="020B0604020202020204" pitchFamily="34" charset="0"/>
                <a:ea typeface="EB Garamond"/>
                <a:cs typeface="Arial" panose="020B0604020202020204" pitchFamily="34" charset="0"/>
                <a:sym typeface="EB Garamond"/>
              </a:rPr>
              <a:t>Cannot offer testimony regarding:</a:t>
            </a:r>
          </a:p>
          <a:p>
            <a:pPr marL="901700" lvl="1" indent="-3429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Legal balancing test of individual, community, and societal needs</a:t>
            </a:r>
          </a:p>
          <a:p>
            <a:pPr marL="901700" lvl="1" indent="-3429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Safeguarding professional speech of pharmacists</a:t>
            </a:r>
          </a:p>
          <a:p>
            <a:pPr marL="901700" lvl="1" indent="-3429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How the statute protects the patient-provider relationship</a:t>
            </a:r>
          </a:p>
          <a:p>
            <a:pPr marL="901700" lvl="1" indent="-3429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The goal of public trust in pharmacists “may be furthered”</a:t>
            </a:r>
          </a:p>
          <a:p>
            <a:pPr marL="901700" lvl="1" indent="-3429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A consistent, reliable message promotes societal interests, professional interests, and public trust</a:t>
            </a:r>
          </a:p>
        </p:txBody>
      </p:sp>
    </p:spTree>
    <p:extLst>
      <p:ext uri="{BB962C8B-B14F-4D97-AF65-F5344CB8AC3E}">
        <p14:creationId xmlns:p14="http://schemas.microsoft.com/office/powerpoint/2010/main" val="2363910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802660" y="624110"/>
            <a:ext cx="10701951" cy="1280890"/>
          </a:xfrm>
        </p:spPr>
        <p:txBody>
          <a:bodyPr>
            <a:normAutofit/>
          </a:bodyPr>
          <a:lstStyle/>
          <a:p>
            <a:pPr algn="ctr"/>
            <a:r>
              <a:rPr lang="en-US" dirty="0"/>
              <a:t>Intentional Infliction of Emotional Distress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489307"/>
            <a:ext cx="10710249" cy="4524315"/>
          </a:xfrm>
          <a:prstGeom prst="rect">
            <a:avLst/>
          </a:prstGeom>
          <a:noFill/>
        </p:spPr>
        <p:txBody>
          <a:bodyPr wrap="square">
            <a:spAutoFit/>
          </a:bodyPr>
          <a:lstStyle/>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Stacey Wolking and Daryl Wolking, Plaintiffs</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v.</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Harry Lindner and Young’s Apothecary, Inc., Defendants</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lang="en-US" sz="2800" i="1" dirty="0">
              <a:latin typeface="Arial" panose="020B0604020202020204" pitchFamily="34" charset="0"/>
              <a:ea typeface="EB Garamond"/>
              <a:cs typeface="Arial" panose="020B0604020202020204" pitchFamily="34"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Case Action No. 3:23-CV-806</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United States District Court, M.D. Pennsylvania</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Pennsylvania</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2024</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br>
              <a:rPr kumimoji="0" lang="en-US" sz="1600" i="1" u="none" strike="noStrike" kern="1200" cap="none" spc="0" normalizeH="0" baseline="0" noProof="0" dirty="0">
                <a:ln>
                  <a:noFill/>
                </a:ln>
                <a:effectLst/>
                <a:uLnTx/>
                <a:uFillTx/>
                <a:latin typeface="Eras Medium ITC" panose="020B0602030504020804" pitchFamily="34" charset="0"/>
                <a:ea typeface="EB Garamond"/>
                <a:cs typeface="Adobe Devanagari" panose="02040503050201020203" pitchFamily="18" charset="0"/>
                <a:sym typeface="EB Garamond"/>
              </a:rPr>
            </a:br>
            <a:r>
              <a:rPr kumimoji="0" lang="en-US" sz="24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Did the conduct of Dr. Lindner and Tunkhannock Compounding Center substantiate claims for the Intentional Infliction of Emotional Distress?</a:t>
            </a:r>
          </a:p>
        </p:txBody>
      </p:sp>
    </p:spTree>
    <p:extLst>
      <p:ext uri="{BB962C8B-B14F-4D97-AF65-F5344CB8AC3E}">
        <p14:creationId xmlns:p14="http://schemas.microsoft.com/office/powerpoint/2010/main" val="4022394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10" cy="1280890"/>
          </a:xfrm>
        </p:spPr>
        <p:txBody>
          <a:bodyPr>
            <a:normAutofit/>
          </a:bodyPr>
          <a:lstStyle/>
          <a:p>
            <a:pPr algn="ctr"/>
            <a:r>
              <a:rPr lang="en-US" dirty="0"/>
              <a:t>Intentional Infliction of Emotional Distress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5" y="1389835"/>
            <a:ext cx="10818810" cy="4832092"/>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30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Plaintiffs – Stacey and Daryl Wolking, married couple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Defendants – Henry Lindner, M.D. and Youngs Apothecary, Inc. d/b/a Tunkhannock Compounding Center</a:t>
            </a:r>
          </a:p>
          <a:p>
            <a:pPr marL="0" marR="0" lvl="0" indent="0" defTabSz="914400" rtl="0" eaLnBrk="1" fontAlgn="auto" latinLnBrk="0" hangingPunct="1">
              <a:lnSpc>
                <a:spcPct val="100000"/>
              </a:lnSpc>
              <a:spcBef>
                <a:spcPts val="0"/>
              </a:spcBef>
              <a:spcAft>
                <a:spcPts val="0"/>
              </a:spcAft>
              <a:buClrTx/>
              <a:buSzPts val="2000"/>
              <a:buNone/>
              <a:tabLst/>
              <a:defRPr/>
            </a:pPr>
            <a:r>
              <a:rPr lang="en-US" sz="3200" dirty="0">
                <a:latin typeface="Arial" panose="020B0604020202020204" pitchFamily="34" charset="0"/>
                <a:ea typeface="EB Garamond"/>
                <a:cs typeface="Arial" panose="020B0604020202020204" pitchFamily="34" charset="0"/>
                <a:sym typeface="EB Garamond"/>
              </a:rPr>
              <a:t>		 	</a:t>
            </a:r>
          </a:p>
          <a:p>
            <a:pPr marL="0" marR="0" lvl="0" indent="0" defTabSz="914400" rtl="0" eaLnBrk="1" fontAlgn="auto" latinLnBrk="0" hangingPunct="1">
              <a:lnSpc>
                <a:spcPct val="100000"/>
              </a:lnSpc>
              <a:spcBef>
                <a:spcPts val="0"/>
              </a:spcBef>
              <a:spcAft>
                <a:spcPts val="0"/>
              </a:spcAft>
              <a:buClrTx/>
              <a:buSzPts val="2000"/>
              <a:buNone/>
              <a:tabLst/>
              <a:defRPr/>
            </a:pPr>
            <a:r>
              <a:rPr lang="en-US" sz="3000" u="sng" dirty="0">
                <a:latin typeface="Arial" panose="020B0604020202020204" pitchFamily="34" charset="0"/>
                <a:ea typeface="EB Garamond"/>
                <a:cs typeface="Arial" panose="020B0604020202020204" pitchFamily="34" charset="0"/>
                <a:sym typeface="EB Garamond"/>
              </a:rPr>
              <a:t>Questions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What level of conduct must a party engage in to be liable for the Intentional Infliction of Emotional Distress?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What is the difference between the standards for the Intentional Infliction of Emotional Distress and Punitive Damages?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Can a pharmacy be subject for the Intentional Infliction of Emotional Distress simply from following a physician’s orders? </a:t>
            </a:r>
            <a:endParaRPr kumimoji="0" lang="en-US" sz="240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1145497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09" cy="1280890"/>
          </a:xfrm>
        </p:spPr>
        <p:txBody>
          <a:bodyPr>
            <a:normAutofit/>
          </a:bodyPr>
          <a:lstStyle/>
          <a:p>
            <a:pPr algn="ctr"/>
            <a:r>
              <a:rPr lang="en-US" dirty="0"/>
              <a:t>Intentional Infliction of Emotional Distress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5" y="1389835"/>
            <a:ext cx="10818810" cy="3970318"/>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Stacey Wolking struggled with fatigue, brain fog, malaise, and similar symptoms; in 2013 found Dr. Lindner online and was treated by him for almost 10 years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In 2021, Dr. Lindner diagnosed her with babesiosis, and started treatment with antimicrobials and high doses of steroids.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Had her sign a consent form that treatment could cause depression, suicidality, GI symptoms, anxiety, delirium, and panic attacks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August 2022, Dr. Lindner told Stacey to start filling her prescriptions at Tunkhannock instead of her local pharmacy</a:t>
            </a:r>
          </a:p>
        </p:txBody>
      </p:sp>
    </p:spTree>
    <p:extLst>
      <p:ext uri="{BB962C8B-B14F-4D97-AF65-F5344CB8AC3E}">
        <p14:creationId xmlns:p14="http://schemas.microsoft.com/office/powerpoint/2010/main" val="1075078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440724" y="1598139"/>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09" cy="1280890"/>
          </a:xfrm>
        </p:spPr>
        <p:txBody>
          <a:bodyPr>
            <a:normAutofit/>
          </a:bodyPr>
          <a:lstStyle/>
          <a:p>
            <a:pPr algn="ctr"/>
            <a:r>
              <a:rPr lang="en-US" dirty="0"/>
              <a:t>Intentional Infliction of Emotional Distress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5" y="1451390"/>
            <a:ext cx="10818810" cy="4708981"/>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During an 8-day period Tunkhannock dispensed the equivalent of 10,600mg of prednisone and from Sept 27 – Oct 5, another 8,400mg prednisone equivalents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At one point, Stacey was taking 137.5mg of prednisone daily and Dr. Lindner told her to “take all the pred you need”, “there is no upper limit on dosing”</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Oct 7 - Stacey finally went to the hospital with a small bowel perforation; needed surgery to repair small bowel and sigmoid colon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Oct 25 - Dr. Lindner told Daryl he should remove Stacey from the hospital so he could start steroid therapy again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Daryl did not, but moved her to a rehab facility until Nov 17</a:t>
            </a:r>
          </a:p>
        </p:txBody>
      </p:sp>
    </p:spTree>
    <p:extLst>
      <p:ext uri="{BB962C8B-B14F-4D97-AF65-F5344CB8AC3E}">
        <p14:creationId xmlns:p14="http://schemas.microsoft.com/office/powerpoint/2010/main" val="2339247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440724" y="1598139"/>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09" cy="1280890"/>
          </a:xfrm>
        </p:spPr>
        <p:txBody>
          <a:bodyPr>
            <a:normAutofit/>
          </a:bodyPr>
          <a:lstStyle/>
          <a:p>
            <a:pPr algn="ctr"/>
            <a:r>
              <a:rPr lang="en-US" dirty="0"/>
              <a:t>Intentional Infliction of Emotional Distress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5" y="1451390"/>
            <a:ext cx="10818810" cy="4708981"/>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Held: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Intentional Infliction of Emotional Distress – conduct must be “so outrageous in character, so extreme in degree, as to go beyond all possible bounds of decency; and to be regarded as atrocious, and utterly intolerable in a civilized society”</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Punitive damages – “result of health care provider’s willful or wanton conduct or reckless indifference to the rights of others”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Tunkhannock’s conduct could be interpreted as reckless, wanton, outrageous, and careless for filling the prescriptions as written</a:t>
            </a:r>
          </a:p>
          <a:p>
            <a:pPr marL="101600" marR="0" lvl="0" indent="0" defTabSz="914400" rtl="0" eaLnBrk="1" fontAlgn="auto" latinLnBrk="0" hangingPunct="1">
              <a:lnSpc>
                <a:spcPct val="100000"/>
              </a:lnSpc>
              <a:spcBef>
                <a:spcPts val="0"/>
              </a:spcBef>
              <a:spcAft>
                <a:spcPts val="0"/>
              </a:spcAft>
              <a:buClrTx/>
              <a:buSzPts val="2000"/>
              <a:buNone/>
              <a:tabLst/>
              <a:defRPr/>
            </a:pPr>
            <a:endParaRPr lang="en-US" sz="2400" dirty="0">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i="1" dirty="0">
                <a:latin typeface="Arial" panose="020B0604020202020204" pitchFamily="34" charset="0"/>
                <a:ea typeface="EB Garamond"/>
                <a:cs typeface="Arial" panose="020B0604020202020204" pitchFamily="34" charset="0"/>
                <a:sym typeface="EB Garamond"/>
              </a:rPr>
              <a:t>Other than dismissal of the punitive damages claim, the court denied all of the other defendants’ motions for dismissal…But Wait…</a:t>
            </a:r>
          </a:p>
        </p:txBody>
      </p:sp>
    </p:spTree>
    <p:extLst>
      <p:ext uri="{BB962C8B-B14F-4D97-AF65-F5344CB8AC3E}">
        <p14:creationId xmlns:p14="http://schemas.microsoft.com/office/powerpoint/2010/main" val="2021234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440724" y="1598139"/>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10" cy="1280890"/>
          </a:xfrm>
        </p:spPr>
        <p:txBody>
          <a:bodyPr>
            <a:normAutofit/>
          </a:bodyPr>
          <a:lstStyle/>
          <a:p>
            <a:pPr algn="ctr"/>
            <a:r>
              <a:rPr lang="en-US" dirty="0"/>
              <a:t>Intentional Infliction of Emotional Distress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4" y="1328277"/>
            <a:ext cx="10818810" cy="4955203"/>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4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Update:</a:t>
            </a:r>
            <a:r>
              <a:rPr kumimoji="0" lang="en-US" sz="240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 (May 2024)</a:t>
            </a:r>
            <a:endParaRPr kumimoji="0" lang="en-US" sz="24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When Dr. Lindner first diagnosed Stacey and put her on the steroid regimen, he told her he had also diagnosed his daughter Valerie with the same disease and prescribed the same treatment</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Later, he told Stacey that Valerie had suffered adverse side effects due to the high dosage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Sadly, Valerie passed away in December 2023. Her obituary stated, "she</a:t>
            </a:r>
            <a:r>
              <a:rPr lang="en-US" sz="2400" i="1" dirty="0">
                <a:latin typeface="Arial" panose="020B0604020202020204" pitchFamily="34" charset="0"/>
                <a:ea typeface="EB Garamond"/>
                <a:cs typeface="Arial" panose="020B0604020202020204" pitchFamily="34" charset="0"/>
                <a:sym typeface="EB Garamond"/>
              </a:rPr>
              <a:t> lost her long battle with a tick-borne disease”</a:t>
            </a:r>
          </a:p>
          <a:p>
            <a:pPr marL="101600" marR="0" lvl="0" indent="0" defTabSz="914400" rtl="0" eaLnBrk="1" fontAlgn="auto" latinLnBrk="0" hangingPunct="1">
              <a:lnSpc>
                <a:spcPct val="100000"/>
              </a:lnSpc>
              <a:spcBef>
                <a:spcPts val="0"/>
              </a:spcBef>
              <a:spcAft>
                <a:spcPts val="0"/>
              </a:spcAft>
              <a:buClrTx/>
              <a:buSzPts val="2000"/>
              <a:buNone/>
              <a:tabLst/>
              <a:defRPr/>
            </a:pPr>
            <a:endParaRPr lang="en-US" sz="2400" dirty="0">
              <a:latin typeface="Arial" panose="020B0604020202020204" pitchFamily="34" charset="0"/>
              <a:ea typeface="EB Garamond"/>
              <a:cs typeface="Arial" panose="020B0604020202020204" pitchFamily="34" charset="0"/>
              <a:sym typeface="EB Garamond"/>
            </a:endParaRPr>
          </a:p>
          <a:p>
            <a:pPr marL="101600" marR="0" lvl="0" defTabSz="914400" rtl="0" eaLnBrk="1" fontAlgn="auto" latinLnBrk="0" hangingPunct="1">
              <a:lnSpc>
                <a:spcPct val="100000"/>
              </a:lnSpc>
              <a:spcBef>
                <a:spcPts val="0"/>
              </a:spcBef>
              <a:spcAft>
                <a:spcPts val="0"/>
              </a:spcAft>
              <a:buClrTx/>
              <a:buSzPts val="2000"/>
              <a:tabLst/>
              <a:defRPr/>
            </a:pPr>
            <a:r>
              <a:rPr lang="en-US" sz="2400" i="1" u="sng" dirty="0">
                <a:latin typeface="Arial" panose="020B0604020202020204" pitchFamily="34" charset="0"/>
                <a:ea typeface="EB Garamond"/>
                <a:cs typeface="Arial" panose="020B0604020202020204" pitchFamily="34" charset="0"/>
                <a:sym typeface="EB Garamond"/>
              </a:rPr>
              <a:t>Wolkings are now asking the pharmacy to produce any and all records related to Valerie’s prescriptions for corticosteroids as well as the total amounts of prednisone, dexamethasone, and any other corticosteroid prescriptions filled by Tunkhannock for other patients and the percentage of revenue</a:t>
            </a:r>
          </a:p>
        </p:txBody>
      </p:sp>
    </p:spTree>
    <p:extLst>
      <p:ext uri="{BB962C8B-B14F-4D97-AF65-F5344CB8AC3E}">
        <p14:creationId xmlns:p14="http://schemas.microsoft.com/office/powerpoint/2010/main" val="1257385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440724" y="1598139"/>
            <a:ext cx="11310551" cy="457632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10" cy="1280890"/>
          </a:xfrm>
        </p:spPr>
        <p:txBody>
          <a:bodyPr>
            <a:normAutofit/>
          </a:bodyPr>
          <a:lstStyle/>
          <a:p>
            <a:pPr algn="ctr"/>
            <a:r>
              <a:rPr lang="en-US" dirty="0"/>
              <a:t>Intentional Infliction of Emotional Distress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4" y="1328277"/>
            <a:ext cx="10818810" cy="5016758"/>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4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Updates:</a:t>
            </a:r>
            <a:r>
              <a:rPr kumimoji="0" lang="en-US" sz="240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 (cont.)</a:t>
            </a:r>
            <a:endParaRPr kumimoji="0" lang="en-US" sz="24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Pharmacy pushes back on the request</a:t>
            </a:r>
          </a:p>
          <a:p>
            <a:pPr marL="1016000" lvl="1" indent="-4572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Irrelevant</a:t>
            </a:r>
          </a:p>
          <a:p>
            <a:pPr marL="1016000" lvl="1" indent="-4572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Not proportional to the needs of the case</a:t>
            </a:r>
          </a:p>
          <a:p>
            <a:pPr marL="1016000" lvl="1" indent="-4572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HIPAA</a:t>
            </a:r>
          </a:p>
          <a:p>
            <a:pPr marL="558800" lvl="1" defTabSz="914400">
              <a:buSzPts val="2000"/>
              <a:defRPr/>
            </a:pPr>
            <a:endParaRPr lang="en-US" sz="2400" dirty="0">
              <a:latin typeface="Arial" panose="020B0604020202020204" pitchFamily="34" charset="0"/>
              <a:ea typeface="EB Garamond"/>
              <a:cs typeface="Arial" panose="020B0604020202020204" pitchFamily="34" charset="0"/>
              <a:sym typeface="EB Garamond"/>
            </a:endParaRPr>
          </a:p>
          <a:p>
            <a:pPr marL="101600" marR="0" lvl="0" defTabSz="914400" rtl="0" eaLnBrk="1" fontAlgn="auto" latinLnBrk="0" hangingPunct="1">
              <a:lnSpc>
                <a:spcPct val="100000"/>
              </a:lnSpc>
              <a:spcBef>
                <a:spcPts val="0"/>
              </a:spcBef>
              <a:spcAft>
                <a:spcPts val="0"/>
              </a:spcAft>
              <a:buClrTx/>
              <a:buSzPts val="2000"/>
              <a:tabLst/>
              <a:defRPr/>
            </a:pPr>
            <a:r>
              <a:rPr lang="en-US" sz="2400" u="sng" dirty="0">
                <a:latin typeface="Arial" panose="020B0604020202020204" pitchFamily="34" charset="0"/>
                <a:ea typeface="EB Garamond"/>
                <a:cs typeface="Arial" panose="020B0604020202020204" pitchFamily="34" charset="0"/>
                <a:sym typeface="EB Garamond"/>
              </a:rPr>
              <a:t>Held:</a:t>
            </a:r>
          </a:p>
          <a:p>
            <a:pPr marL="444500" marR="0" lvl="0" indent="-3429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Request is relevant because it gets to the issue of how Tunkhannock operates, the pharmacists’ communication with Dr. Lindner, and negligence </a:t>
            </a:r>
          </a:p>
          <a:p>
            <a:pPr marL="444500" marR="0" lvl="0" indent="-3429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Is proportional since only a minor burden on the pharmacy to provide it’s own information</a:t>
            </a:r>
          </a:p>
          <a:p>
            <a:pPr marL="444500" marR="0" lvl="0" indent="-3429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HIPAA and privacy issues not relevant since Valerie is deceased, Dr. Lindner has already talked about her, and redaction will protect others</a:t>
            </a:r>
            <a:endParaRPr lang="en-US" sz="2400" i="1" u="sng" dirty="0">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3558355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440724" y="1598139"/>
            <a:ext cx="11310551" cy="456727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10" cy="1280890"/>
          </a:xfrm>
        </p:spPr>
        <p:txBody>
          <a:bodyPr>
            <a:normAutofit/>
          </a:bodyPr>
          <a:lstStyle/>
          <a:p>
            <a:pPr algn="ctr"/>
            <a:r>
              <a:rPr lang="en-US" dirty="0"/>
              <a:t>Intentional Infliction of Emotional Distress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4" y="1297500"/>
            <a:ext cx="10818810" cy="5016758"/>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4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Update:</a:t>
            </a:r>
            <a:r>
              <a:rPr kumimoji="0" lang="en-US" sz="240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 (Aug 2024)</a:t>
            </a:r>
            <a:endParaRPr kumimoji="0" lang="en-US" sz="24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Tunkhannock Pharmacy, facing negligence charges, tries to get that part of the case dismissed by stating it only had a two-fold duty to patients</a:t>
            </a:r>
          </a:p>
          <a:p>
            <a:pPr marL="1016000" lvl="1" indent="-457200" defTabSz="914400">
              <a:buSzPts val="2000"/>
              <a:buFont typeface="+mj-lt"/>
              <a:buAutoNum type="arabicPeriod"/>
              <a:defRPr/>
            </a:pPr>
            <a:r>
              <a:rPr lang="en-US" sz="2400" dirty="0">
                <a:latin typeface="Arial" panose="020B0604020202020204" pitchFamily="34" charset="0"/>
                <a:ea typeface="EB Garamond"/>
                <a:cs typeface="Arial" panose="020B0604020202020204" pitchFamily="34" charset="0"/>
                <a:sym typeface="EB Garamond"/>
              </a:rPr>
              <a:t>Remedy inadequacies on the face of the prescription; and</a:t>
            </a:r>
          </a:p>
          <a:p>
            <a:pPr marL="1016000" lvl="1" indent="-457200" defTabSz="914400">
              <a:buSzPts val="2000"/>
              <a:buFont typeface="+mj-lt"/>
              <a:buAutoNum type="arabicPeriod"/>
              <a:defRPr/>
            </a:pPr>
            <a:r>
              <a:rPr lang="en-US" sz="2400" dirty="0">
                <a:latin typeface="Arial" panose="020B0604020202020204" pitchFamily="34" charset="0"/>
                <a:ea typeface="EB Garamond"/>
                <a:cs typeface="Arial" panose="020B0604020202020204" pitchFamily="34" charset="0"/>
                <a:sym typeface="EB Garamond"/>
              </a:rPr>
              <a:t>Prepare and dispense the medication as per the doctor’s orders</a:t>
            </a:r>
          </a:p>
          <a:p>
            <a:pPr marL="558800" lvl="1" defTabSz="914400">
              <a:buSzPts val="2000"/>
              <a:defRPr/>
            </a:pPr>
            <a:endParaRPr lang="en-US" sz="2400" dirty="0">
              <a:latin typeface="Arial" panose="020B0604020202020204" pitchFamily="34" charset="0"/>
              <a:ea typeface="EB Garamond"/>
              <a:cs typeface="Arial" panose="020B0604020202020204" pitchFamily="34" charset="0"/>
              <a:sym typeface="EB Garamond"/>
            </a:endParaRPr>
          </a:p>
          <a:p>
            <a:pPr marL="101600" marR="0" lvl="0" defTabSz="914400" rtl="0" eaLnBrk="1" fontAlgn="auto" latinLnBrk="0" hangingPunct="1">
              <a:lnSpc>
                <a:spcPct val="100000"/>
              </a:lnSpc>
              <a:spcBef>
                <a:spcPts val="0"/>
              </a:spcBef>
              <a:spcAft>
                <a:spcPts val="0"/>
              </a:spcAft>
              <a:buClrTx/>
              <a:buSzPts val="2000"/>
              <a:tabLst/>
              <a:defRPr/>
            </a:pPr>
            <a:r>
              <a:rPr lang="en-US" sz="2400" u="sng" dirty="0">
                <a:latin typeface="Arial" panose="020B0604020202020204" pitchFamily="34" charset="0"/>
                <a:ea typeface="EB Garamond"/>
                <a:cs typeface="Arial" panose="020B0604020202020204" pitchFamily="34" charset="0"/>
                <a:sym typeface="EB Garamond"/>
              </a:rPr>
              <a:t>Held:</a:t>
            </a:r>
          </a:p>
          <a:p>
            <a:pPr marL="444500" marR="0" lvl="0" indent="-3429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Court is not persuaded that “as directed” instructions forecloses a finding of inadequacy on the face of the prescription </a:t>
            </a:r>
          </a:p>
          <a:p>
            <a:pPr marL="444500" marR="0" lvl="0" indent="-3429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Court does not accept that a pharmacy is no more than a warehouse for drugs and a pharmacist is no more than a shipping clerk who must unquestioningly obey the omniscient physician</a:t>
            </a:r>
          </a:p>
          <a:p>
            <a:pPr marL="444500" marR="0" lvl="0" indent="-3429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Absence of accepted maximum dose doesn’t eliminate a pharmacist’s duty</a:t>
            </a:r>
            <a:endParaRPr lang="en-US" sz="2400" i="1" u="sng" dirty="0">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2742933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2592924" y="624110"/>
            <a:ext cx="7086097" cy="1280890"/>
          </a:xfrm>
        </p:spPr>
        <p:txBody>
          <a:bodyPr>
            <a:normAutofit/>
          </a:bodyPr>
          <a:lstStyle/>
          <a:p>
            <a:pPr algn="ctr"/>
            <a:r>
              <a:rPr lang="en-US" dirty="0"/>
              <a:t>Religious Accommodation</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489307"/>
            <a:ext cx="10710249" cy="4401205"/>
          </a:xfrm>
          <a:prstGeom prst="rect">
            <a:avLst/>
          </a:prstGeom>
          <a:noFill/>
        </p:spPr>
        <p:txBody>
          <a:bodyPr wrap="square">
            <a:spAutoFit/>
          </a:bodyPr>
          <a:lstStyle/>
          <a:p>
            <a:pPr marL="101600" marR="0" lvl="0" indent="0" algn="ctr" defTabSz="914400" rtl="0" eaLnBrk="1" fontAlgn="auto" latinLnBrk="0" hangingPunct="1">
              <a:spcBef>
                <a:spcPts val="0"/>
              </a:spcBef>
              <a:spcAft>
                <a:spcPts val="0"/>
              </a:spcAft>
              <a:buClrTx/>
              <a:buSzPts val="2000"/>
              <a:buFont typeface="EB Garamond"/>
              <a:buNone/>
              <a:tabLst/>
              <a:defRPr/>
            </a:pP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Megan Passarella and Sandra Dottenwhy, Plaintiffs-Appellants</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v.</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Aspirus, Inc., Defendant-Appellee</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Nos. 23-1660 and 23-1661</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United States Court of Appeals, Seventh Circuit</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Wisconsin</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2024</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endPar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101600" marR="0" lvl="0" indent="0" algn="ctr" defTabSz="914400" rtl="0" eaLnBrk="1" fontAlgn="auto" latinLnBrk="0" hangingPunct="1">
              <a:spcBef>
                <a:spcPts val="0"/>
              </a:spcBef>
              <a:spcAft>
                <a:spcPts val="0"/>
              </a:spcAft>
              <a:buClrTx/>
              <a:buSzPts val="2000"/>
              <a:buFont typeface="EB Garamond"/>
              <a:buNone/>
              <a:tabLst/>
              <a:defRPr/>
            </a:pP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What constitutes a religious belief or practice that would cause an employer to accommodate such belief under Title VII of the </a:t>
            </a:r>
            <a:r>
              <a:rPr lang="en-US" sz="2800" i="1" dirty="0">
                <a:latin typeface="Arial" panose="020B0604020202020204" pitchFamily="34" charset="0"/>
                <a:ea typeface="EB Garamond"/>
                <a:cs typeface="Arial" panose="020B0604020202020204" pitchFamily="34" charset="0"/>
                <a:sym typeface="EB Garamond"/>
              </a:rPr>
              <a:t>CRA?</a:t>
            </a:r>
            <a:endPar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4075974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2592924" y="624110"/>
            <a:ext cx="7426565" cy="1280890"/>
          </a:xfrm>
        </p:spPr>
        <p:txBody>
          <a:bodyPr>
            <a:normAutofit/>
          </a:bodyPr>
          <a:lstStyle/>
          <a:p>
            <a:pPr algn="ctr"/>
            <a:r>
              <a:rPr lang="en-US" dirty="0"/>
              <a:t>Religious Accommodation</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335398"/>
            <a:ext cx="11010401" cy="5262979"/>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800" b="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Plaintiff-Appellants:</a:t>
            </a:r>
            <a:r>
              <a:rPr kumimoji="0" lang="en-US" sz="2800" b="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 Megan Passarella, </a:t>
            </a:r>
            <a:r>
              <a:rPr lang="en-US" sz="2800" dirty="0">
                <a:latin typeface="Arial" panose="020B0604020202020204" pitchFamily="34" charset="0"/>
                <a:ea typeface="EB Garamond"/>
                <a:cs typeface="Arial" panose="020B0604020202020204" pitchFamily="34" charset="0"/>
                <a:sym typeface="EB Garamond"/>
              </a:rPr>
              <a:t>med-surg nurse at Aspirus hospital in Wausau, WI, and;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800" b="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Sandra Dottenwhy, pharmacy technician at Aspirus</a:t>
            </a:r>
            <a:endParaRPr lang="en-US" sz="2800" dirty="0">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800" b="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Defendant-Appellee:</a:t>
            </a:r>
            <a:r>
              <a:rPr kumimoji="0" lang="en-US" sz="2800" b="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 Aspirus Health, Inc.</a:t>
            </a:r>
            <a:endParaRPr lang="en-US" sz="2800" dirty="0">
              <a:latin typeface="Arial" panose="020B0604020202020204" pitchFamily="34" charset="0"/>
              <a:ea typeface="EB Garamond"/>
              <a:cs typeface="Arial" panose="020B0604020202020204" pitchFamily="34" charset="0"/>
              <a:sym typeface="EB Garamond"/>
            </a:endParaRPr>
          </a:p>
          <a:p>
            <a:pPr marL="101600" marR="0" lvl="0" defTabSz="914400" rtl="0" eaLnBrk="1" fontAlgn="auto" latinLnBrk="0" hangingPunct="1">
              <a:lnSpc>
                <a:spcPct val="100000"/>
              </a:lnSpc>
              <a:spcBef>
                <a:spcPts val="0"/>
              </a:spcBef>
              <a:spcAft>
                <a:spcPts val="0"/>
              </a:spcAft>
              <a:buClrTx/>
              <a:buSzPts val="2000"/>
              <a:tabLst/>
              <a:defRPr/>
            </a:pPr>
            <a:endParaRPr lang="en-US" sz="3200" dirty="0">
              <a:latin typeface="Arial" panose="020B0604020202020204" pitchFamily="34" charset="0"/>
              <a:ea typeface="EB Garamond"/>
              <a:cs typeface="Arial" panose="020B0604020202020204" pitchFamily="34" charset="0"/>
              <a:sym typeface="EB Garamond"/>
            </a:endParaRPr>
          </a:p>
          <a:p>
            <a:pPr marL="101600" marR="0" lvl="0" defTabSz="914400" rtl="0" eaLnBrk="1" fontAlgn="auto" latinLnBrk="0" hangingPunct="1">
              <a:lnSpc>
                <a:spcPct val="100000"/>
              </a:lnSpc>
              <a:spcBef>
                <a:spcPts val="0"/>
              </a:spcBef>
              <a:spcAft>
                <a:spcPts val="0"/>
              </a:spcAft>
              <a:buClrTx/>
              <a:buSzPts val="2000"/>
              <a:tabLst/>
              <a:defRPr/>
            </a:pPr>
            <a:r>
              <a:rPr lang="en-US" sz="2800" u="sng" dirty="0">
                <a:latin typeface="Arial" panose="020B0604020202020204" pitchFamily="34" charset="0"/>
                <a:ea typeface="EB Garamond"/>
                <a:cs typeface="Arial" panose="020B0604020202020204" pitchFamily="34" charset="0"/>
                <a:sym typeface="EB Garamond"/>
              </a:rPr>
              <a:t>Questions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What is Title VII of the Civil Rights Act of 1964 (as amended)?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What must a plaintiff show when claiming that an employer failed to accommodate her religious beliefs?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Do these plaintiffs meet the test? </a:t>
            </a:r>
            <a:endParaRPr lang="en-US" sz="2400" i="1" u="sng" dirty="0">
              <a:latin typeface="Arial" panose="020B0604020202020204" pitchFamily="34" charset="0"/>
              <a:ea typeface="EB Garamond"/>
              <a:cs typeface="Arial" panose="020B0604020202020204" pitchFamily="34" charset="0"/>
              <a:sym typeface="EB Garamond"/>
            </a:endParaRPr>
          </a:p>
          <a:p>
            <a:pPr marL="558800" indent="-457200" defTabSz="914400">
              <a:buSzPts val="2000"/>
              <a:buFont typeface="Wingdings" panose="05000000000000000000" pitchFamily="2" charset="2"/>
              <a:buChar char="ü"/>
              <a:defRPr/>
            </a:pPr>
            <a:endPar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3673615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normAutofit/>
          </a:bodyPr>
          <a:lstStyle/>
          <a:p>
            <a:r>
              <a:rPr lang="en-US" dirty="0"/>
              <a:t>Religious Accommodation</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335398"/>
            <a:ext cx="11010401" cy="5201424"/>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8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Title VII of the Civil Rights Act states that it is unlawful for an employer to “fail or refuse to hire or to discharge any individual, or otherwise to discriminate against any individual because of such individual’s…religion…”</a:t>
            </a:r>
            <a:endParaRPr lang="en-US" sz="2800" dirty="0">
              <a:latin typeface="Arial" panose="020B0604020202020204" pitchFamily="34" charset="0"/>
              <a:ea typeface="EB Garamond"/>
              <a:cs typeface="Arial" panose="020B0604020202020204" pitchFamily="34" charset="0"/>
              <a:sym typeface="EB Garamond"/>
            </a:endParaRPr>
          </a:p>
          <a:p>
            <a:pPr marL="101600" marR="0" lvl="0" defTabSz="914400" rtl="0" eaLnBrk="1" fontAlgn="auto" latinLnBrk="0" hangingPunct="1">
              <a:lnSpc>
                <a:spcPct val="100000"/>
              </a:lnSpc>
              <a:spcBef>
                <a:spcPts val="0"/>
              </a:spcBef>
              <a:spcAft>
                <a:spcPts val="0"/>
              </a:spcAft>
              <a:buClrTx/>
              <a:buSzPts val="2000"/>
              <a:tabLst/>
              <a:defRPr/>
            </a:pPr>
            <a:endParaRPr kumimoji="0" lang="en-US" sz="2800" b="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800" b="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Clarifies religion as “all aspects of religious observance and practice, as well as belief, </a:t>
            </a:r>
            <a:r>
              <a:rPr kumimoji="0" lang="en-US" sz="2800" b="0" i="1"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unless an employer demonstrates that he is unable to reasonably accommodate the employee’s religious practice without undue hardship on the conduct of the employer’s business”</a:t>
            </a:r>
            <a:r>
              <a:rPr lang="en-US" sz="2800" i="1" u="sng" dirty="0">
                <a:latin typeface="Arial" panose="020B0604020202020204" pitchFamily="34" charset="0"/>
                <a:ea typeface="EB Garamond"/>
                <a:cs typeface="Arial" panose="020B0604020202020204" pitchFamily="34" charset="0"/>
                <a:sym typeface="EB Garamond"/>
              </a:rPr>
              <a:t> </a:t>
            </a:r>
            <a:endParaRPr lang="en-US" sz="2400" i="1" u="sng" dirty="0">
              <a:latin typeface="Arial" panose="020B0604020202020204" pitchFamily="34" charset="0"/>
              <a:ea typeface="EB Garamond"/>
              <a:cs typeface="Arial" panose="020B0604020202020204" pitchFamily="34" charset="0"/>
              <a:sym typeface="EB Garamond"/>
            </a:endParaRPr>
          </a:p>
          <a:p>
            <a:pPr marL="558800" indent="-457200" defTabSz="914400">
              <a:buSzPts val="2000"/>
              <a:buFont typeface="Wingdings" panose="05000000000000000000" pitchFamily="2" charset="2"/>
              <a:buChar char="ü"/>
              <a:defRPr/>
            </a:pPr>
            <a:endPar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2237410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2592925" y="624110"/>
            <a:ext cx="6998547" cy="1280890"/>
          </a:xfrm>
        </p:spPr>
        <p:txBody>
          <a:bodyPr>
            <a:normAutofit/>
          </a:bodyPr>
          <a:lstStyle/>
          <a:p>
            <a:pPr algn="ctr"/>
            <a:r>
              <a:rPr lang="en-US" dirty="0"/>
              <a:t>Religious Accommodation</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335398"/>
            <a:ext cx="11010401" cy="5201424"/>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8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What must an employee do to claim religious discrimination?</a:t>
            </a:r>
          </a:p>
          <a:p>
            <a:pPr marL="1073150" lvl="1" indent="-514350" defTabSz="914400">
              <a:buSzPts val="2000"/>
              <a:buFont typeface="+mj-lt"/>
              <a:buAutoNum type="arabicPeriod"/>
              <a:defRPr/>
            </a:pPr>
            <a:r>
              <a:rPr lang="en-US" sz="2800" dirty="0">
                <a:latin typeface="Arial" panose="020B0604020202020204" pitchFamily="34" charset="0"/>
                <a:ea typeface="EB Garamond"/>
                <a:cs typeface="Arial" panose="020B0604020202020204" pitchFamily="34" charset="0"/>
                <a:sym typeface="EB Garamond"/>
              </a:rPr>
              <a:t>The observance, practice, or belief conflicting with the employment requirement is religious in nature</a:t>
            </a:r>
          </a:p>
          <a:p>
            <a:pPr marL="1073150" lvl="1" indent="-514350" defTabSz="914400">
              <a:buSzPts val="2000"/>
              <a:buFont typeface="+mj-lt"/>
              <a:buAutoNum type="arabicPeriod"/>
              <a:defRPr/>
            </a:pPr>
            <a:r>
              <a:rPr kumimoji="0" lang="en-US" sz="28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The employee called the religious observance, practice, or belief to the employer’s attention; and</a:t>
            </a:r>
          </a:p>
          <a:p>
            <a:pPr marL="1073150" lvl="1" indent="-514350" defTabSz="914400">
              <a:buSzPts val="2000"/>
              <a:buFont typeface="+mj-lt"/>
              <a:buAutoNum type="arabicPeriod"/>
              <a:defRPr/>
            </a:pPr>
            <a:r>
              <a:rPr lang="en-US" sz="2800" dirty="0">
                <a:latin typeface="Arial" panose="020B0604020202020204" pitchFamily="34" charset="0"/>
                <a:ea typeface="EB Garamond"/>
                <a:cs typeface="Arial" panose="020B0604020202020204" pitchFamily="34" charset="0"/>
                <a:sym typeface="EB Garamond"/>
              </a:rPr>
              <a:t>The religious observance, practice, or belief was the basis of the employee’s discriminatory treatment</a:t>
            </a:r>
          </a:p>
          <a:p>
            <a:pPr marL="1073150" lvl="1" indent="-514350" defTabSz="914400">
              <a:buSzPts val="2000"/>
              <a:buFont typeface="+mj-lt"/>
              <a:buAutoNum type="arabicPeriod"/>
              <a:defRPr/>
            </a:pPr>
            <a:endParaRPr lang="en-US" sz="2800" i="1" u="sng" dirty="0">
              <a:latin typeface="Arial" panose="020B0604020202020204" pitchFamily="34" charset="0"/>
              <a:ea typeface="EB Garamond"/>
              <a:cs typeface="Arial" panose="020B0604020202020204" pitchFamily="34" charset="0"/>
              <a:sym typeface="EB Garamond"/>
            </a:endParaRPr>
          </a:p>
          <a:p>
            <a:pPr marL="558800" indent="-457200" defTabSz="914400">
              <a:buSzPts val="2000"/>
              <a:buFont typeface="Wingdings" panose="05000000000000000000" pitchFamily="2" charset="2"/>
              <a:buChar char="ü"/>
              <a:defRPr/>
            </a:pPr>
            <a:r>
              <a:rPr lang="en-US" sz="2800" dirty="0">
                <a:latin typeface="Arial" panose="020B0604020202020204" pitchFamily="34" charset="0"/>
                <a:ea typeface="EB Garamond"/>
                <a:cs typeface="Arial" panose="020B0604020202020204" pitchFamily="34" charset="0"/>
                <a:sym typeface="EB Garamond"/>
              </a:rPr>
              <a:t>Once this occurs, the employer can then invoke the affirmative defense of “undue hardship” or “substantial burden” </a:t>
            </a:r>
            <a:endParaRPr lang="en-US" sz="2400" dirty="0">
              <a:latin typeface="Arial" panose="020B0604020202020204" pitchFamily="34" charset="0"/>
              <a:ea typeface="EB Garamond"/>
              <a:cs typeface="Arial" panose="020B0604020202020204" pitchFamily="34" charset="0"/>
              <a:sym typeface="EB Garamond"/>
            </a:endParaRPr>
          </a:p>
          <a:p>
            <a:pPr marL="558800" indent="-457200" defTabSz="914400">
              <a:buSzPts val="2000"/>
              <a:buFont typeface="Wingdings" panose="05000000000000000000" pitchFamily="2" charset="2"/>
              <a:buChar char="ü"/>
              <a:defRPr/>
            </a:pPr>
            <a:endPar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3226121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2592925" y="624110"/>
            <a:ext cx="7056913" cy="1280890"/>
          </a:xfrm>
        </p:spPr>
        <p:txBody>
          <a:bodyPr>
            <a:normAutofit/>
          </a:bodyPr>
          <a:lstStyle/>
          <a:p>
            <a:pPr algn="ctr"/>
            <a:r>
              <a:rPr lang="en-US" dirty="0"/>
              <a:t>Religious Accommodation</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335398"/>
            <a:ext cx="11010401" cy="4893647"/>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Passarella’s Statement:</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Her body is the Lord’s dwelling place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Arial" panose="020B0604020202020204" pitchFamily="34" charset="0"/>
                <a:ea typeface="EB Garamond"/>
                <a:cs typeface="Arial" panose="020B0604020202020204" pitchFamily="34" charset="0"/>
                <a:sym typeface="EB Garamond"/>
              </a:rPr>
              <a:t>Must trust God with my body (His Temple)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He will provide and protect me as He always has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I must follow the message God has given me not to receive the vaccine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Arial" panose="020B0604020202020204" pitchFamily="34" charset="0"/>
                <a:ea typeface="EB Garamond"/>
                <a:cs typeface="Arial" panose="020B0604020202020204" pitchFamily="34" charset="0"/>
                <a:sym typeface="EB Garamond"/>
              </a:rPr>
              <a:t>From a safety standpoint, the vaccine could pose a danger in the form of blood clots or heart inflammation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“Consistent with her broader life pattern of exercising, primarily consuming organic foods, avoiding prescription and OTC medications, alcohol, and other consumables that may be toxic to her</a:t>
            </a:r>
            <a:r>
              <a:rPr lang="en-US" sz="2600" dirty="0">
                <a:latin typeface="Arial" panose="020B0604020202020204" pitchFamily="34" charset="0"/>
                <a:ea typeface="EB Garamond"/>
                <a:cs typeface="Arial" panose="020B0604020202020204" pitchFamily="34" charset="0"/>
                <a:sym typeface="EB Garamond"/>
              </a:rPr>
              <a:t>” </a:t>
            </a:r>
          </a:p>
          <a:p>
            <a:pPr marL="558800" indent="-457200" defTabSz="914400">
              <a:buSzPts val="2000"/>
              <a:buFont typeface="Wingdings" panose="05000000000000000000" pitchFamily="2" charset="2"/>
              <a:buChar char="ü"/>
              <a:defRPr/>
            </a:pPr>
            <a:endPar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879419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2592925" y="624110"/>
            <a:ext cx="6881816" cy="1280890"/>
          </a:xfrm>
        </p:spPr>
        <p:txBody>
          <a:bodyPr>
            <a:normAutofit/>
          </a:bodyPr>
          <a:lstStyle/>
          <a:p>
            <a:pPr algn="ctr"/>
            <a:r>
              <a:rPr lang="en-US" dirty="0"/>
              <a:t>Religious Accommodation</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335398"/>
            <a:ext cx="11010401" cy="4893647"/>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Dottenwhy’s Statement:</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I am asserting my rights as a Christian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Arial" panose="020B0604020202020204" pitchFamily="34" charset="0"/>
                <a:ea typeface="EB Garamond"/>
                <a:cs typeface="Arial" panose="020B0604020202020204" pitchFamily="34" charset="0"/>
                <a:sym typeface="EB Garamond"/>
              </a:rPr>
              <a:t>The vaccine was developed in a rush and I don’t trust the information and long-term effects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I feel that it’s my body and no one has the right to tell me what to do with my personal being</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Arial" panose="020B0604020202020204" pitchFamily="34" charset="0"/>
                <a:ea typeface="EB Garamond"/>
                <a:cs typeface="Arial" panose="020B0604020202020204" pitchFamily="34" charset="0"/>
                <a:sym typeface="EB Garamond"/>
              </a:rPr>
              <a:t>I have prayed and asked God for guidance…He is with me on this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The Bible says my body is a temple of the Holy Spirit. Holy and acceptable to God.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Arial" panose="020B0604020202020204" pitchFamily="34" charset="0"/>
                <a:ea typeface="EB Garamond"/>
                <a:cs typeface="Arial" panose="020B0604020202020204" pitchFamily="34" charset="0"/>
                <a:sym typeface="EB Garamond"/>
              </a:rPr>
              <a:t>I have read through Title VII of the Civil Rights Act of 1964, and I pray you will not go against my rights as a Christian and 18-year employee </a:t>
            </a:r>
          </a:p>
          <a:p>
            <a:pPr marL="558800" indent="-457200" defTabSz="914400">
              <a:buSzPts val="2000"/>
              <a:buFont typeface="Wingdings" panose="05000000000000000000" pitchFamily="2" charset="2"/>
              <a:buChar char="ü"/>
              <a:defRPr/>
            </a:pPr>
            <a:endPar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1790016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2592925" y="624110"/>
            <a:ext cx="7115280" cy="1280890"/>
          </a:xfrm>
        </p:spPr>
        <p:txBody>
          <a:bodyPr>
            <a:normAutofit/>
          </a:bodyPr>
          <a:lstStyle/>
          <a:p>
            <a:pPr algn="ctr"/>
            <a:r>
              <a:rPr lang="en-US" dirty="0"/>
              <a:t>Religious Accommodation</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335398"/>
            <a:ext cx="11010401" cy="4893647"/>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Held: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Courts are not arbiters of scriptural interpretation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Arial" panose="020B0604020202020204" pitchFamily="34" charset="0"/>
                <a:ea typeface="EB Garamond"/>
                <a:cs typeface="Arial" panose="020B0604020202020204" pitchFamily="34" charset="0"/>
                <a:sym typeface="EB Garamond"/>
              </a:rPr>
              <a:t>Courts should not undertake to dissect religious beliefs…because [a person] may not articulate with the clarity and precision a more sophisticated person might employ…”there are no magic words”…</a:t>
            </a:r>
            <a:endParaRPr kumimoji="0" lang="en-US" sz="2600" b="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dirty="0">
                <a:latin typeface="Arial" panose="020B0604020202020204" pitchFamily="34" charset="0"/>
                <a:ea typeface="EB Garamond"/>
                <a:cs typeface="Arial" panose="020B0604020202020204" pitchFamily="34" charset="0"/>
                <a:sym typeface="EB Garamond"/>
              </a:rPr>
              <a:t>Courts should not require employees to choose between the binary alternatives of a religious reason and a non-religious reason to explain their perspective</a:t>
            </a:r>
          </a:p>
          <a:p>
            <a:pPr marL="101600" marR="0" lvl="0" defTabSz="914400" rtl="0" eaLnBrk="1" fontAlgn="auto" latinLnBrk="0" hangingPunct="1">
              <a:lnSpc>
                <a:spcPct val="100000"/>
              </a:lnSpc>
              <a:spcBef>
                <a:spcPts val="0"/>
              </a:spcBef>
              <a:spcAft>
                <a:spcPts val="0"/>
              </a:spcAft>
              <a:buClrTx/>
              <a:buSzPts val="2000"/>
              <a:tabLst/>
              <a:defRPr/>
            </a:pPr>
            <a:endParaRPr lang="en-US" sz="2600" dirty="0">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600" i="1" u="sng" dirty="0">
                <a:latin typeface="Arial" panose="020B0604020202020204" pitchFamily="34" charset="0"/>
                <a:ea typeface="EB Garamond"/>
                <a:cs typeface="Arial" panose="020B0604020202020204" pitchFamily="34" charset="0"/>
                <a:sym typeface="EB Garamond"/>
              </a:rPr>
              <a:t>Don’t overread this decision…all we’re saying is that the case can continue to the discovery phase… </a:t>
            </a:r>
          </a:p>
          <a:p>
            <a:pPr marL="558800" indent="-457200" defTabSz="914400">
              <a:buSzPts val="2000"/>
              <a:buFont typeface="Wingdings" panose="05000000000000000000" pitchFamily="2" charset="2"/>
              <a:buChar char="ü"/>
              <a:defRPr/>
            </a:pPr>
            <a:endParaRPr kumimoji="0" lang="en-US" sz="2400" b="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476458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802660" y="624110"/>
            <a:ext cx="10701951" cy="1280890"/>
          </a:xfrm>
        </p:spPr>
        <p:txBody>
          <a:bodyPr>
            <a:normAutofit/>
          </a:bodyPr>
          <a:lstStyle/>
          <a:p>
            <a:pPr algn="ctr"/>
            <a:r>
              <a:rPr lang="en-US" dirty="0"/>
              <a:t>Fraudulent Prescriptions</a:t>
            </a:r>
          </a:p>
        </p:txBody>
      </p:sp>
      <p:sp>
        <p:nvSpPr>
          <p:cNvPr id="5" name="TextBox 4">
            <a:extLst>
              <a:ext uri="{FF2B5EF4-FFF2-40B4-BE49-F238E27FC236}">
                <a16:creationId xmlns:a16="http://schemas.microsoft.com/office/drawing/2014/main" id="{76695EA8-7065-6030-9FBC-3DF29C6637F6}"/>
              </a:ext>
            </a:extLst>
          </p:cNvPr>
          <p:cNvSpPr txBox="1"/>
          <p:nvPr/>
        </p:nvSpPr>
        <p:spPr>
          <a:xfrm>
            <a:off x="679091" y="1489307"/>
            <a:ext cx="10710249" cy="4770537"/>
          </a:xfrm>
          <a:prstGeom prst="rect">
            <a:avLst/>
          </a:prstGeom>
          <a:noFill/>
        </p:spPr>
        <p:txBody>
          <a:bodyPr wrap="square">
            <a:spAutoFit/>
          </a:bodyPr>
          <a:lstStyle/>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United States of America, Plaintiff</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v.</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Devin Anthony Magarian, Defendant</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endParaRPr lang="en-US" sz="2800" i="1" dirty="0">
              <a:latin typeface="Arial" panose="020B0604020202020204" pitchFamily="34" charset="0"/>
              <a:ea typeface="EB Garamond"/>
              <a:cs typeface="Arial" panose="020B0604020202020204" pitchFamily="34" charset="0"/>
              <a:sym typeface="EB Garamond"/>
            </a:endParaRP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Criminal Action No. 24-CR-178</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United States District Court, E.D. New York</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New York</a:t>
            </a: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2024</a:t>
            </a:r>
          </a:p>
          <a:p>
            <a:pPr marL="101600" marR="0" lvl="0" indent="0" algn="ctr" defTabSz="914400" rtl="0" eaLnBrk="1" fontAlgn="auto" latinLnBrk="0" hangingPunct="1">
              <a:lnSpc>
                <a:spcPct val="100000"/>
              </a:lnSpc>
              <a:spcBef>
                <a:spcPts val="0"/>
              </a:spcBef>
              <a:spcAft>
                <a:spcPts val="0"/>
              </a:spcAft>
              <a:buClrTx/>
              <a:buSzPts val="2000"/>
              <a:buFont typeface="EB Garamond"/>
              <a:buNone/>
              <a:tabLst/>
              <a:defRPr/>
            </a:pPr>
            <a:br>
              <a:rPr kumimoji="0" lang="en-US" sz="28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br>
            <a:r>
              <a:rPr kumimoji="0" lang="en-US" sz="2600" i="1"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Despite all our technological safeguards, those who want to do bad things will figure out a way to do bad things…</a:t>
            </a:r>
          </a:p>
        </p:txBody>
      </p:sp>
    </p:spTree>
    <p:extLst>
      <p:ext uri="{BB962C8B-B14F-4D97-AF65-F5344CB8AC3E}">
        <p14:creationId xmlns:p14="http://schemas.microsoft.com/office/powerpoint/2010/main" val="519823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10" cy="1280890"/>
          </a:xfrm>
        </p:spPr>
        <p:txBody>
          <a:bodyPr>
            <a:normAutofit/>
          </a:bodyPr>
          <a:lstStyle/>
          <a:p>
            <a:pPr algn="ctr"/>
            <a:r>
              <a:rPr lang="en-US" dirty="0"/>
              <a:t>Fraudulent Prescriptions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5" y="1389835"/>
            <a:ext cx="10818810" cy="5262979"/>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Parties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Plaintiff – United States of America (DoJ) DEA</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Defendant – Devin Anthony Magarian, Hacker</a:t>
            </a:r>
          </a:p>
          <a:p>
            <a:pPr marL="0" marR="0" lvl="0" indent="0" defTabSz="914400" rtl="0" eaLnBrk="1" fontAlgn="auto" latinLnBrk="0" hangingPunct="1">
              <a:lnSpc>
                <a:spcPct val="100000"/>
              </a:lnSpc>
              <a:spcBef>
                <a:spcPts val="0"/>
              </a:spcBef>
              <a:spcAft>
                <a:spcPts val="0"/>
              </a:spcAft>
              <a:buClrTx/>
              <a:buSzPts val="2000"/>
              <a:buNone/>
              <a:tabLst/>
              <a:defRPr/>
            </a:pPr>
            <a:r>
              <a:rPr lang="en-US" sz="3200" dirty="0">
                <a:latin typeface="Arial" panose="020B0604020202020204" pitchFamily="34" charset="0"/>
                <a:ea typeface="EB Garamond"/>
                <a:cs typeface="Arial" panose="020B0604020202020204" pitchFamily="34" charset="0"/>
                <a:sym typeface="EB Garamond"/>
              </a:rPr>
              <a:t>		 	</a:t>
            </a:r>
          </a:p>
          <a:p>
            <a:pPr marL="0" marR="0" lvl="0" indent="0" defTabSz="914400" rtl="0" eaLnBrk="1" fontAlgn="auto" latinLnBrk="0" hangingPunct="1">
              <a:lnSpc>
                <a:spcPct val="100000"/>
              </a:lnSpc>
              <a:spcBef>
                <a:spcPts val="0"/>
              </a:spcBef>
              <a:spcAft>
                <a:spcPts val="0"/>
              </a:spcAft>
              <a:buClrTx/>
              <a:buSzPts val="2000"/>
              <a:buNone/>
              <a:tabLst/>
              <a:defRPr/>
            </a:pPr>
            <a:r>
              <a:rPr lang="en-US" sz="2800" u="sng" dirty="0">
                <a:latin typeface="Arial" panose="020B0604020202020204" pitchFamily="34" charset="0"/>
                <a:ea typeface="EB Garamond"/>
                <a:cs typeface="Arial" panose="020B0604020202020204" pitchFamily="34" charset="0"/>
                <a:sym typeface="EB Garamond"/>
              </a:rPr>
              <a:t>Charges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Criminal Conspiracy</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Conspiracy to distribute oxycodone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Possessing oxycodone with intent to distribute</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Occurred between December 2022 and March 2024</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endParaRPr lang="en-US" sz="2800" dirty="0">
              <a:latin typeface="Arial" panose="020B0604020202020204" pitchFamily="34" charset="0"/>
              <a:ea typeface="EB Garamond"/>
              <a:cs typeface="Arial" panose="020B0604020202020204" pitchFamily="34" charset="0"/>
              <a:sym typeface="EB Garamond"/>
            </a:endParaRP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800" dirty="0">
                <a:latin typeface="Arial" panose="020B0604020202020204" pitchFamily="34" charset="0"/>
                <a:ea typeface="EB Garamond"/>
                <a:cs typeface="Arial" panose="020B0604020202020204" pitchFamily="34" charset="0"/>
                <a:sym typeface="EB Garamond"/>
              </a:rPr>
              <a:t>Faces up to 20 years in prison if convicted</a:t>
            </a:r>
            <a:endParaRPr lang="en-US" dirty="0">
              <a:latin typeface="Eras Medium ITC" panose="020B0602030504020804" pitchFamily="34" charset="0"/>
              <a:ea typeface="EB Garamond"/>
              <a:cs typeface="Arial" panose="020B0604020202020204" pitchFamily="34" charset="0"/>
              <a:sym typeface="EB Garamond"/>
            </a:endParaRP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endParaRPr kumimoji="0" lang="en-US" sz="240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2909341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a:xfrm>
            <a:off x="685802" y="624110"/>
            <a:ext cx="10818809" cy="1280890"/>
          </a:xfrm>
        </p:spPr>
        <p:txBody>
          <a:bodyPr>
            <a:normAutofit/>
          </a:bodyPr>
          <a:lstStyle/>
          <a:p>
            <a:pPr algn="ctr"/>
            <a:r>
              <a:rPr lang="en-US" dirty="0"/>
              <a:t>Fraudulent Prescriptions</a:t>
            </a:r>
          </a:p>
        </p:txBody>
      </p:sp>
      <p:sp>
        <p:nvSpPr>
          <p:cNvPr id="5" name="TextBox 4">
            <a:extLst>
              <a:ext uri="{FF2B5EF4-FFF2-40B4-BE49-F238E27FC236}">
                <a16:creationId xmlns:a16="http://schemas.microsoft.com/office/drawing/2014/main" id="{76695EA8-7065-6030-9FBC-3DF29C6637F6}"/>
              </a:ext>
            </a:extLst>
          </p:cNvPr>
          <p:cNvSpPr txBox="1"/>
          <p:nvPr/>
        </p:nvSpPr>
        <p:spPr>
          <a:xfrm>
            <a:off x="686595" y="1290248"/>
            <a:ext cx="10818810" cy="5386090"/>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Discussion</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Hacked into physicians’ digital prescription pads, cellphones, etc. to steal e-prescribing credentials</a:t>
            </a:r>
          </a:p>
          <a:p>
            <a:pPr marL="1016000" lvl="1" indent="-457200" defTabSz="914400">
              <a:buSzPts val="2000"/>
              <a:buFont typeface="Wingdings" panose="05000000000000000000" pitchFamily="2" charset="2"/>
              <a:buChar char="ü"/>
              <a:defRPr/>
            </a:pPr>
            <a:r>
              <a:rPr lang="en-US" sz="2400" dirty="0">
                <a:latin typeface="Arial" panose="020B0604020202020204" pitchFamily="34" charset="0"/>
                <a:ea typeface="EB Garamond"/>
                <a:cs typeface="Arial" panose="020B0604020202020204" pitchFamily="34" charset="0"/>
                <a:sym typeface="EB Garamond"/>
              </a:rPr>
              <a:t>Flooded their electronic devices with text messages in order to gain access; once clicked on, he had their credentials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Used bots to send at least tens of thousands of fraudulent prescriptions across the country</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Favorite drugs – oxycodone and promethazine with codeine syrup</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Advertised on the internet – customers could place orders</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Some customers picked up their own prescriptions, but there was also a network of people who would pick up the prescriptions and then resell</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Charged a premium price since drugs weren’t adulterated</a:t>
            </a:r>
          </a:p>
          <a:p>
            <a:pPr marL="558800" marR="0" lvl="0" indent="-457200" defTabSz="914400" rtl="0" eaLnBrk="1" fontAlgn="auto" latinLnBrk="0" hangingPunct="1">
              <a:lnSpc>
                <a:spcPct val="100000"/>
              </a:lnSpc>
              <a:spcBef>
                <a:spcPts val="0"/>
              </a:spcBef>
              <a:spcAft>
                <a:spcPts val="0"/>
              </a:spcAft>
              <a:buClrTx/>
              <a:buSzPts val="2000"/>
              <a:buFont typeface="Wingdings" panose="05000000000000000000" pitchFamily="2" charset="2"/>
              <a:buChar char="ü"/>
              <a:tabLst/>
              <a:defRPr/>
            </a:pPr>
            <a:r>
              <a:rPr lang="en-US" sz="2400" dirty="0">
                <a:latin typeface="Arial" panose="020B0604020202020204" pitchFamily="34" charset="0"/>
                <a:ea typeface="EB Garamond"/>
                <a:cs typeface="Arial" panose="020B0604020202020204" pitchFamily="34" charset="0"/>
                <a:sym typeface="EB Garamond"/>
              </a:rPr>
              <a:t>Payments almost always made with cryptocurrency</a:t>
            </a:r>
            <a:endParaRPr lang="en-US" dirty="0">
              <a:latin typeface="Eras Medium ITC" panose="020B0602030504020804" pitchFamily="34" charset="0"/>
              <a:ea typeface="EB Garamond"/>
              <a:cs typeface="Arial" panose="020B0604020202020204" pitchFamily="34" charset="0"/>
              <a:sym typeface="EB Garamond"/>
            </a:endParaRP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endParaRPr kumimoji="0" lang="en-US" sz="240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1527107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0028C8-0613-7805-15CB-4CA33D45D6F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76FEC2E-F241-8943-C9DD-297DE68EBE81}"/>
              </a:ext>
            </a:extLst>
          </p:cNvPr>
          <p:cNvSpPr txBox="1">
            <a:spLocks noChangeArrowheads="1"/>
          </p:cNvSpPr>
          <p:nvPr/>
        </p:nvSpPr>
        <p:spPr>
          <a:xfrm>
            <a:off x="378941" y="1598141"/>
            <a:ext cx="11310551" cy="441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Clr>
                <a:srgbClr val="921E30"/>
              </a:buClr>
              <a:buNone/>
            </a:pPr>
            <a:endParaRPr lang="en-US" altLang="en-US" dirty="0"/>
          </a:p>
        </p:txBody>
      </p:sp>
      <p:sp>
        <p:nvSpPr>
          <p:cNvPr id="2" name="Title 1">
            <a:extLst>
              <a:ext uri="{FF2B5EF4-FFF2-40B4-BE49-F238E27FC236}">
                <a16:creationId xmlns:a16="http://schemas.microsoft.com/office/drawing/2014/main" id="{5E46A3C2-810A-02BC-0798-EDC8FD6DE9CF}"/>
              </a:ext>
            </a:extLst>
          </p:cNvPr>
          <p:cNvSpPr>
            <a:spLocks noGrp="1"/>
          </p:cNvSpPr>
          <p:nvPr>
            <p:ph type="title"/>
          </p:nvPr>
        </p:nvSpPr>
        <p:spPr>
          <a:xfrm>
            <a:off x="685802" y="624110"/>
            <a:ext cx="10818809" cy="1280890"/>
          </a:xfrm>
        </p:spPr>
        <p:txBody>
          <a:bodyPr>
            <a:normAutofit/>
          </a:bodyPr>
          <a:lstStyle/>
          <a:p>
            <a:pPr algn="ctr"/>
            <a:r>
              <a:rPr lang="en-US" dirty="0">
                <a:latin typeface="+mn-lt"/>
              </a:rPr>
              <a:t>My Top 4 Military Pharmacy Stories that should start with, </a:t>
            </a:r>
            <a:r>
              <a:rPr lang="en-US" i="1" dirty="0">
                <a:latin typeface="+mn-lt"/>
              </a:rPr>
              <a:t>“You Ain’t Gonna Believe This…”</a:t>
            </a:r>
          </a:p>
        </p:txBody>
      </p:sp>
      <p:sp>
        <p:nvSpPr>
          <p:cNvPr id="5" name="TextBox 4">
            <a:extLst>
              <a:ext uri="{FF2B5EF4-FFF2-40B4-BE49-F238E27FC236}">
                <a16:creationId xmlns:a16="http://schemas.microsoft.com/office/drawing/2014/main" id="{46A5E7FC-A75D-3492-448A-4EA0DD48BAD1}"/>
              </a:ext>
            </a:extLst>
          </p:cNvPr>
          <p:cNvSpPr txBox="1"/>
          <p:nvPr/>
        </p:nvSpPr>
        <p:spPr>
          <a:xfrm>
            <a:off x="685802" y="2386683"/>
            <a:ext cx="10818810" cy="3477875"/>
          </a:xfrm>
          <a:prstGeom prst="rect">
            <a:avLst/>
          </a:prstGeom>
          <a:noFill/>
        </p:spPr>
        <p:txBody>
          <a:bodyPr wrap="square">
            <a:spAutoFit/>
          </a:bodyPr>
          <a:lstStyle/>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kumimoji="0" lang="en-US" sz="2800" i="0"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4. Wright-Patterson AFB</a:t>
            </a: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endParaRPr lang="en-US" sz="2800" u="sng" dirty="0">
              <a:latin typeface="Arial" panose="020B0604020202020204" pitchFamily="34" charset="0"/>
              <a:ea typeface="EB Garamond"/>
              <a:cs typeface="Arial" panose="020B0604020202020204" pitchFamily="34" charset="0"/>
              <a:sym typeface="EB Garamond"/>
            </a:endParaRP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lang="en-US" sz="2800" dirty="0">
                <a:latin typeface="Arial" panose="020B0604020202020204" pitchFamily="34" charset="0"/>
                <a:ea typeface="EB Garamond"/>
                <a:cs typeface="Arial" panose="020B0604020202020204" pitchFamily="34" charset="0"/>
                <a:sym typeface="EB Garamond"/>
              </a:rPr>
              <a:t>3. Vandenburg AFB</a:t>
            </a: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endPar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lang="en-US" sz="2800" dirty="0">
                <a:latin typeface="Arial" panose="020B0604020202020204" pitchFamily="34" charset="0"/>
                <a:ea typeface="EB Garamond"/>
                <a:cs typeface="Arial" panose="020B0604020202020204" pitchFamily="34" charset="0"/>
                <a:sym typeface="EB Garamond"/>
              </a:rPr>
              <a:t>2. Fort Hood</a:t>
            </a: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endPar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r>
              <a:rPr lang="en-US" sz="2800" dirty="0">
                <a:latin typeface="Arial" panose="020B0604020202020204" pitchFamily="34" charset="0"/>
                <a:ea typeface="EB Garamond"/>
                <a:cs typeface="Arial" panose="020B0604020202020204" pitchFamily="34" charset="0"/>
                <a:sym typeface="EB Garamond"/>
              </a:rPr>
              <a:t>1. Minot AFB</a:t>
            </a:r>
            <a:r>
              <a:rPr kumimoji="0" lang="en-US" sz="2800" i="0" u="sng"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rPr>
              <a:t> </a:t>
            </a:r>
            <a:endParaRPr lang="en-US" sz="2400" dirty="0">
              <a:latin typeface="Arial" panose="020B0604020202020204" pitchFamily="34" charset="0"/>
              <a:ea typeface="EB Garamond"/>
              <a:cs typeface="Arial" panose="020B0604020202020204" pitchFamily="34" charset="0"/>
              <a:sym typeface="EB Garamond"/>
            </a:endParaRPr>
          </a:p>
          <a:p>
            <a:pPr marL="101600" marR="0" lvl="0" indent="0" defTabSz="914400" rtl="0" eaLnBrk="1" fontAlgn="auto" latinLnBrk="0" hangingPunct="1">
              <a:lnSpc>
                <a:spcPct val="100000"/>
              </a:lnSpc>
              <a:spcBef>
                <a:spcPts val="0"/>
              </a:spcBef>
              <a:spcAft>
                <a:spcPts val="0"/>
              </a:spcAft>
              <a:buClrTx/>
              <a:buSzPts val="2000"/>
              <a:buFont typeface="EB Garamond"/>
              <a:buNone/>
              <a:tabLst/>
              <a:defRPr/>
            </a:pPr>
            <a:endParaRPr kumimoji="0" lang="en-US" sz="2400" i="0" u="none" strike="noStrike" kern="1200" cap="none" spc="0" normalizeH="0" baseline="0" noProof="0" dirty="0">
              <a:ln>
                <a:noFill/>
              </a:ln>
              <a:effectLst/>
              <a:uLnTx/>
              <a:uFillTx/>
              <a:latin typeface="Arial" panose="020B0604020202020204" pitchFamily="34" charset="0"/>
              <a:ea typeface="EB Garamond"/>
              <a:cs typeface="Arial" panose="020B0604020202020204" pitchFamily="34" charset="0"/>
              <a:sym typeface="EB Garamond"/>
            </a:endParaRPr>
          </a:p>
        </p:txBody>
      </p:sp>
    </p:spTree>
    <p:extLst>
      <p:ext uri="{BB962C8B-B14F-4D97-AF65-F5344CB8AC3E}">
        <p14:creationId xmlns:p14="http://schemas.microsoft.com/office/powerpoint/2010/main" val="3017905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E2E1710-8AC3-EE14-27DE-9D0A87D6813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89F036D-D00C-57F7-9763-59DBD5F9C41D}"/>
              </a:ext>
            </a:extLst>
          </p:cNvPr>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21E30"/>
              </a:buClr>
              <a:buNone/>
            </a:pPr>
            <a:endParaRPr lang="en-US" altLang="en-US" dirty="0"/>
          </a:p>
        </p:txBody>
      </p:sp>
      <p:sp>
        <p:nvSpPr>
          <p:cNvPr id="2" name="Title 1">
            <a:extLst>
              <a:ext uri="{FF2B5EF4-FFF2-40B4-BE49-F238E27FC236}">
                <a16:creationId xmlns:a16="http://schemas.microsoft.com/office/drawing/2014/main" id="{1E63D8D0-82DE-486E-021C-D72281D24679}"/>
              </a:ext>
            </a:extLst>
          </p:cNvPr>
          <p:cNvSpPr>
            <a:spLocks noGrp="1"/>
          </p:cNvSpPr>
          <p:nvPr>
            <p:ph type="title"/>
          </p:nvPr>
        </p:nvSpPr>
        <p:spPr>
          <a:xfrm>
            <a:off x="710120" y="624110"/>
            <a:ext cx="10794492" cy="1280890"/>
          </a:xfrm>
        </p:spPr>
        <p:txBody>
          <a:bodyPr/>
          <a:lstStyle/>
          <a:p>
            <a:pPr algn="ctr"/>
            <a:r>
              <a:rPr lang="en-US" dirty="0"/>
              <a:t>Question 1</a:t>
            </a:r>
          </a:p>
        </p:txBody>
      </p:sp>
      <p:sp>
        <p:nvSpPr>
          <p:cNvPr id="5" name="TextBox 4">
            <a:extLst>
              <a:ext uri="{FF2B5EF4-FFF2-40B4-BE49-F238E27FC236}">
                <a16:creationId xmlns:a16="http://schemas.microsoft.com/office/drawing/2014/main" id="{0070BDE0-F8C0-F852-ECA1-431E2E0F2D9D}"/>
              </a:ext>
            </a:extLst>
          </p:cNvPr>
          <p:cNvSpPr txBox="1"/>
          <p:nvPr/>
        </p:nvSpPr>
        <p:spPr>
          <a:xfrm>
            <a:off x="945353" y="1904817"/>
            <a:ext cx="10194202" cy="3262432"/>
          </a:xfrm>
          <a:prstGeom prst="rect">
            <a:avLst/>
          </a:prstGeom>
          <a:noFill/>
        </p:spPr>
        <p:txBody>
          <a:bodyPr wrap="square">
            <a:spAutoFit/>
          </a:bodyPr>
          <a:lstStyle/>
          <a:p>
            <a:pPr marR="0" lvl="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In Pennsylvania, medical professionals can be held liable for the tort of Intentional Infliction of Emotional Distress if their conduct is found to be all of the following EXCEPT:</a:t>
            </a:r>
          </a:p>
          <a:p>
            <a:pPr marL="342900" marR="0" lvl="0" indent="-342900">
              <a:spcBef>
                <a:spcPts val="0"/>
              </a:spcBef>
              <a:spcAft>
                <a:spcPts val="0"/>
              </a:spcAft>
              <a:buFont typeface="+mj-lt"/>
              <a:buAutoNum type="arabicPeriod" startAt="2"/>
            </a:pPr>
            <a:endParaRPr lang="en-US" sz="2600" dirty="0">
              <a:latin typeface="Arial" panose="020B0604020202020204" pitchFamily="34" charset="0"/>
              <a:ea typeface="Times New Roman" panose="02020603050405020304" pitchFamily="18" charset="0"/>
              <a:cs typeface="Arial" panose="020B0604020202020204" pitchFamily="34" charset="0"/>
            </a:endParaRPr>
          </a:p>
          <a:p>
            <a:pPr marL="971550" lvl="1" indent="-514350">
              <a:spcBef>
                <a:spcPts val="0"/>
              </a:spcBef>
              <a:buFont typeface="+mj-lt"/>
              <a:buAutoNum type="alphaUcPeriod"/>
            </a:pPr>
            <a:r>
              <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Unusual compared to other providers in the community</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Outrageous in character and extreme in degree</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Beyond all possible bounds of decency</a:t>
            </a:r>
          </a:p>
          <a:p>
            <a:pPr marL="971550" lvl="1" indent="-514350">
              <a:spcBef>
                <a:spcPts val="0"/>
              </a:spcBef>
              <a:buFont typeface="+mj-lt"/>
              <a:buAutoNum type="alphaUcPeriod"/>
            </a:pPr>
            <a:r>
              <a:rPr lang="en-US" sz="2400" dirty="0">
                <a:latin typeface="Arial" panose="020B0604020202020204" pitchFamily="34" charset="0"/>
                <a:ea typeface="Times New Roman" panose="02020603050405020304" pitchFamily="18" charset="0"/>
                <a:cs typeface="Arial" panose="020B0604020202020204" pitchFamily="34" charset="0"/>
              </a:rPr>
              <a:t>Regarded as atrocious and utterly intolerable in a civilized society</a:t>
            </a:r>
          </a:p>
        </p:txBody>
      </p:sp>
    </p:spTree>
    <p:extLst>
      <p:ext uri="{BB962C8B-B14F-4D97-AF65-F5344CB8AC3E}">
        <p14:creationId xmlns:p14="http://schemas.microsoft.com/office/powerpoint/2010/main" val="3601859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21E30"/>
              </a:buClr>
              <a:buNone/>
            </a:pPr>
            <a:endParaRPr lang="en-US" altLang="en-US" dirty="0"/>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a:xfrm>
            <a:off x="661481" y="624110"/>
            <a:ext cx="10843131" cy="1280890"/>
          </a:xfrm>
        </p:spPr>
        <p:txBody>
          <a:bodyPr/>
          <a:lstStyle/>
          <a:p>
            <a:pPr algn="ctr"/>
            <a:r>
              <a:rPr lang="en-US" dirty="0"/>
              <a:t>Question 2</a:t>
            </a:r>
          </a:p>
        </p:txBody>
      </p:sp>
      <p:sp>
        <p:nvSpPr>
          <p:cNvPr id="5" name="TextBox 4">
            <a:extLst>
              <a:ext uri="{FF2B5EF4-FFF2-40B4-BE49-F238E27FC236}">
                <a16:creationId xmlns:a16="http://schemas.microsoft.com/office/drawing/2014/main" id="{E0DAF455-DE15-C42D-E27C-494889998787}"/>
              </a:ext>
            </a:extLst>
          </p:cNvPr>
          <p:cNvSpPr txBox="1"/>
          <p:nvPr/>
        </p:nvSpPr>
        <p:spPr>
          <a:xfrm>
            <a:off x="945353" y="1904817"/>
            <a:ext cx="10194202" cy="3570208"/>
          </a:xfrm>
          <a:prstGeom prst="rect">
            <a:avLst/>
          </a:prstGeom>
          <a:noFill/>
        </p:spPr>
        <p:txBody>
          <a:bodyPr wrap="square">
            <a:spAutoFit/>
          </a:bodyPr>
          <a:lstStyle/>
          <a:p>
            <a:pPr marR="0" lvl="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In the </a:t>
            </a:r>
            <a:r>
              <a:rPr lang="en-US" sz="2800" i="1" dirty="0">
                <a:effectLst/>
                <a:latin typeface="Arial" panose="020B0604020202020204" pitchFamily="34" charset="0"/>
                <a:ea typeface="Times New Roman" panose="02020603050405020304" pitchFamily="18" charset="0"/>
                <a:cs typeface="Arial" panose="020B0604020202020204" pitchFamily="34" charset="0"/>
              </a:rPr>
              <a:t>Passarella and Dottenwhy v. Aspirus, Inc. </a:t>
            </a:r>
            <a:r>
              <a:rPr lang="en-US" sz="2800" dirty="0">
                <a:effectLst/>
                <a:latin typeface="Arial" panose="020B0604020202020204" pitchFamily="34" charset="0"/>
                <a:ea typeface="Times New Roman" panose="02020603050405020304" pitchFamily="18" charset="0"/>
                <a:cs typeface="Arial" panose="020B0604020202020204" pitchFamily="34" charset="0"/>
              </a:rPr>
              <a:t>case, the Court of Appeals stated all of the following are true EXCEPT:</a:t>
            </a:r>
          </a:p>
          <a:p>
            <a:pPr marL="342900" marR="0" lvl="0" indent="-342900">
              <a:spcBef>
                <a:spcPts val="0"/>
              </a:spcBef>
              <a:spcAft>
                <a:spcPts val="0"/>
              </a:spcAft>
              <a:buFont typeface="+mj-lt"/>
              <a:buAutoNum type="arabicPeriod" startAt="2"/>
            </a:pPr>
            <a:endParaRPr lang="en-US" sz="2600" dirty="0">
              <a:latin typeface="Arial" panose="020B0604020202020204" pitchFamily="34" charset="0"/>
              <a:ea typeface="Times New Roman" panose="02020603050405020304" pitchFamily="18" charset="0"/>
              <a:cs typeface="Arial" panose="020B0604020202020204" pitchFamily="34" charset="0"/>
            </a:endParaRP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An exemption request can be both religious and secular</a:t>
            </a:r>
          </a:p>
          <a:p>
            <a:pPr marL="971550" lvl="1" indent="-514350">
              <a:spcBef>
                <a:spcPts val="0"/>
              </a:spcBef>
              <a:buFont typeface="+mj-lt"/>
              <a:buAutoNum type="alphaUcPeriod"/>
            </a:pPr>
            <a:r>
              <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The courts should always dissect what constitutes a religious belief, observance, or practice</a:t>
            </a:r>
          </a:p>
          <a:p>
            <a:pPr marL="971550" lvl="1" indent="-514350">
              <a:spcBef>
                <a:spcPts val="0"/>
              </a:spcBef>
              <a:buFont typeface="+mj-lt"/>
              <a:buAutoNum type="alphaUcPeriod"/>
            </a:pPr>
            <a:r>
              <a:rPr lang="en-US" sz="2400" dirty="0">
                <a:latin typeface="Arial" panose="020B0604020202020204" pitchFamily="34" charset="0"/>
                <a:ea typeface="Times New Roman" panose="02020603050405020304" pitchFamily="18" charset="0"/>
                <a:cs typeface="Arial" panose="020B0604020202020204" pitchFamily="34" charset="0"/>
              </a:rPr>
              <a:t>Title VII of the Civil Rights Act of 1964 prohibits discrimination on the basis of religion</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Their decision in the case should not be overread</a:t>
            </a:r>
          </a:p>
        </p:txBody>
      </p:sp>
    </p:spTree>
    <p:extLst>
      <p:ext uri="{BB962C8B-B14F-4D97-AF65-F5344CB8AC3E}">
        <p14:creationId xmlns:p14="http://schemas.microsoft.com/office/powerpoint/2010/main" val="3167621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732C5E-C93A-EE00-C1C3-DC85A9CCCBC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06EDF89-681B-9AD5-2AD9-51A64CEABFB4}"/>
              </a:ext>
            </a:extLst>
          </p:cNvPr>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21E30"/>
              </a:buClr>
              <a:buNone/>
            </a:pPr>
            <a:endParaRPr lang="en-US" altLang="en-US" dirty="0"/>
          </a:p>
        </p:txBody>
      </p:sp>
      <p:sp>
        <p:nvSpPr>
          <p:cNvPr id="2" name="Title 1">
            <a:extLst>
              <a:ext uri="{FF2B5EF4-FFF2-40B4-BE49-F238E27FC236}">
                <a16:creationId xmlns:a16="http://schemas.microsoft.com/office/drawing/2014/main" id="{A675E4ED-F310-4A4B-3492-4AC6E68702C6}"/>
              </a:ext>
            </a:extLst>
          </p:cNvPr>
          <p:cNvSpPr>
            <a:spLocks noGrp="1"/>
          </p:cNvSpPr>
          <p:nvPr>
            <p:ph type="title"/>
          </p:nvPr>
        </p:nvSpPr>
        <p:spPr>
          <a:xfrm>
            <a:off x="729574" y="624110"/>
            <a:ext cx="10775037" cy="1280890"/>
          </a:xfrm>
        </p:spPr>
        <p:txBody>
          <a:bodyPr/>
          <a:lstStyle/>
          <a:p>
            <a:pPr algn="ctr"/>
            <a:r>
              <a:rPr lang="en-US" dirty="0"/>
              <a:t>Question 3</a:t>
            </a:r>
          </a:p>
        </p:txBody>
      </p:sp>
      <p:sp>
        <p:nvSpPr>
          <p:cNvPr id="5" name="TextBox 4">
            <a:extLst>
              <a:ext uri="{FF2B5EF4-FFF2-40B4-BE49-F238E27FC236}">
                <a16:creationId xmlns:a16="http://schemas.microsoft.com/office/drawing/2014/main" id="{E7648186-F370-5795-7881-0EEC6BF99EF5}"/>
              </a:ext>
            </a:extLst>
          </p:cNvPr>
          <p:cNvSpPr txBox="1"/>
          <p:nvPr/>
        </p:nvSpPr>
        <p:spPr>
          <a:xfrm>
            <a:off x="945353" y="1660374"/>
            <a:ext cx="10194202" cy="4001095"/>
          </a:xfrm>
          <a:prstGeom prst="rect">
            <a:avLst/>
          </a:prstGeom>
          <a:noFill/>
        </p:spPr>
        <p:txBody>
          <a:bodyPr wrap="square">
            <a:spAutoFit/>
          </a:bodyPr>
          <a:lstStyle/>
          <a:p>
            <a:pPr marR="0" lvl="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When a pharmacist is asked to provide expert testimony in a judicial proceeding, that pharmacist may provide information regarding which of the following:</a:t>
            </a:r>
          </a:p>
          <a:p>
            <a:pPr marL="342900" marR="0" lvl="0" indent="-342900">
              <a:spcBef>
                <a:spcPts val="0"/>
              </a:spcBef>
              <a:spcAft>
                <a:spcPts val="0"/>
              </a:spcAft>
              <a:buFont typeface="+mj-lt"/>
              <a:buAutoNum type="arabicPeriod" startAt="2"/>
            </a:pPr>
            <a:endParaRPr lang="en-US" sz="2600" dirty="0">
              <a:latin typeface="Arial" panose="020B0604020202020204" pitchFamily="34" charset="0"/>
              <a:ea typeface="Times New Roman" panose="02020603050405020304" pitchFamily="18" charset="0"/>
              <a:cs typeface="Arial" panose="020B0604020202020204" pitchFamily="34" charset="0"/>
            </a:endParaRP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How a statute protects the provider-patient relationship by limiting how a pharmacist may interact with patients and providers</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How a statute may further public trust in pharmacists</a:t>
            </a:r>
          </a:p>
          <a:p>
            <a:pPr marL="971550" lvl="1" indent="-514350">
              <a:spcBef>
                <a:spcPts val="0"/>
              </a:spcBef>
              <a:buFont typeface="+mj-lt"/>
              <a:buAutoNum type="alphaUcPeriod"/>
            </a:pPr>
            <a:r>
              <a:rPr lang="en-US"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How a pharmacist in a pharmacist managed clinic determines appropriate drug therapy</a:t>
            </a:r>
          </a:p>
          <a:p>
            <a:pPr marL="971550" lvl="1" indent="-514350">
              <a:spcBef>
                <a:spcPts val="0"/>
              </a:spcBef>
              <a:buFont typeface="+mj-lt"/>
              <a:buAutoNum type="alphaUcPeriod"/>
            </a:pPr>
            <a:r>
              <a:rPr lang="en-US" sz="2400" dirty="0">
                <a:effectLst/>
                <a:latin typeface="Arial" panose="020B0604020202020204" pitchFamily="34" charset="0"/>
                <a:ea typeface="Times New Roman" panose="02020603050405020304" pitchFamily="18" charset="0"/>
                <a:cs typeface="Arial" panose="020B0604020202020204" pitchFamily="34" charset="0"/>
              </a:rPr>
              <a:t>How a </a:t>
            </a:r>
            <a:r>
              <a:rPr lang="en-US" sz="2400" dirty="0">
                <a:latin typeface="Arial" panose="020B0604020202020204" pitchFamily="34" charset="0"/>
                <a:ea typeface="Times New Roman" panose="02020603050405020304" pitchFamily="18" charset="0"/>
                <a:cs typeface="Arial" panose="020B0604020202020204" pitchFamily="34" charset="0"/>
              </a:rPr>
              <a:t>law furthers important societal interests</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20139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23A0-974C-4FFD-B474-07F5095808B6}"/>
              </a:ext>
            </a:extLst>
          </p:cNvPr>
          <p:cNvSpPr>
            <a:spLocks noGrp="1"/>
          </p:cNvSpPr>
          <p:nvPr>
            <p:ph type="title"/>
          </p:nvPr>
        </p:nvSpPr>
        <p:spPr>
          <a:xfrm>
            <a:off x="693738" y="624110"/>
            <a:ext cx="10810873" cy="1280890"/>
          </a:xfrm>
        </p:spPr>
        <p:txBody>
          <a:bodyPr/>
          <a:lstStyle/>
          <a:p>
            <a:pPr algn="ctr"/>
            <a:r>
              <a:rPr lang="en-US" dirty="0"/>
              <a:t>Key Points</a:t>
            </a:r>
          </a:p>
        </p:txBody>
      </p:sp>
      <p:sp>
        <p:nvSpPr>
          <p:cNvPr id="4" name="Content Placeholder 2"/>
          <p:cNvSpPr>
            <a:spLocks noGrp="1"/>
          </p:cNvSpPr>
          <p:nvPr>
            <p:ph idx="4294967295"/>
          </p:nvPr>
        </p:nvSpPr>
        <p:spPr>
          <a:xfrm>
            <a:off x="693738" y="1430338"/>
            <a:ext cx="11498262" cy="4598987"/>
          </a:xfrm>
        </p:spPr>
        <p:txBody>
          <a:bodyPr>
            <a:normAutofit fontScale="92500" lnSpcReduction="20000"/>
          </a:bodyPr>
          <a:lstStyle/>
          <a:p>
            <a:pPr marL="457200" indent="-457200">
              <a:buClr>
                <a:srgbClr val="921E30"/>
              </a:buClr>
              <a:buAutoNum type="arabicPeriod"/>
            </a:pPr>
            <a:r>
              <a:rPr lang="en-US" altLang="en-US" sz="2600" dirty="0"/>
              <a:t>If you are ever called to serve as an expert witness, you can provide your opinion regarding the practice of pharmacy, but not matters of law, i.e. no legal analysis, statutory interpretation, legal balancing test, or “societal needs”.</a:t>
            </a:r>
          </a:p>
          <a:p>
            <a:pPr marL="457200" indent="-457200">
              <a:buClr>
                <a:srgbClr val="921E30"/>
              </a:buClr>
              <a:buAutoNum type="arabicPeriod"/>
            </a:pPr>
            <a:r>
              <a:rPr lang="en-US" altLang="en-US" sz="2600" dirty="0"/>
              <a:t>In most cases punitive damages are hard to prove.</a:t>
            </a:r>
          </a:p>
          <a:p>
            <a:pPr marL="457200" indent="-457200">
              <a:buClr>
                <a:srgbClr val="921E30"/>
              </a:buClr>
              <a:buAutoNum type="arabicPeriod"/>
            </a:pPr>
            <a:r>
              <a:rPr lang="en-US" altLang="en-US" sz="2600" dirty="0"/>
              <a:t>HIPAA and privacy rights may not extend past death; it will depend on the circumstances.</a:t>
            </a:r>
          </a:p>
          <a:p>
            <a:pPr marL="457200" indent="-457200">
              <a:buClr>
                <a:srgbClr val="921E30"/>
              </a:buClr>
              <a:buAutoNum type="arabicPeriod"/>
            </a:pPr>
            <a:r>
              <a:rPr lang="en-US" altLang="en-US" sz="2600" dirty="0"/>
              <a:t>A religious discrimination case only needs a little bit of “religion”, but  must show the practice is religious in nature, employer knew, and basis of discrimination.</a:t>
            </a:r>
          </a:p>
          <a:p>
            <a:pPr marL="457200" indent="-457200">
              <a:buClr>
                <a:srgbClr val="921E30"/>
              </a:buClr>
              <a:buAutoNum type="arabicPeriod"/>
            </a:pPr>
            <a:r>
              <a:rPr lang="en-US" altLang="en-US" sz="2600" dirty="0"/>
              <a:t>People who want to do bad things will find a way to do bad things despite the technological (or other) safeguards.</a:t>
            </a:r>
          </a:p>
          <a:p>
            <a:pPr marL="457200" indent="-457200">
              <a:buClr>
                <a:srgbClr val="921E30"/>
              </a:buClr>
              <a:buAutoNum type="arabicPeriod"/>
            </a:pPr>
            <a:r>
              <a:rPr lang="en-US" altLang="en-US" sz="2600" dirty="0"/>
              <a:t>Ego, arrogance, and stupidity do not play well in front of a court.</a:t>
            </a:r>
          </a:p>
        </p:txBody>
      </p:sp>
    </p:spTree>
    <p:extLst>
      <p:ext uri="{BB962C8B-B14F-4D97-AF65-F5344CB8AC3E}">
        <p14:creationId xmlns:p14="http://schemas.microsoft.com/office/powerpoint/2010/main" val="3374293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a:xfrm>
            <a:off x="817125" y="1933195"/>
            <a:ext cx="10389139" cy="1143000"/>
          </a:xfrm>
        </p:spPr>
        <p:txBody>
          <a:bodyPr>
            <a:noAutofit/>
          </a:bodyPr>
          <a:lstStyle/>
          <a:p>
            <a:pPr algn="ctr" eaLnBrk="1" hangingPunct="1"/>
            <a:r>
              <a:rPr lang="en-US" altLang="en-US" sz="4000" i="1" dirty="0"/>
              <a:t>Thank You for Your Time and Attention</a:t>
            </a:r>
            <a:br>
              <a:rPr lang="en-US" altLang="en-US" sz="4000" i="1" dirty="0"/>
            </a:br>
            <a:r>
              <a:rPr lang="en-US" altLang="en-US" sz="3200" i="1" dirty="0"/>
              <a:t>and</a:t>
            </a:r>
            <a:br>
              <a:rPr lang="en-US" altLang="en-US" sz="4000" i="1" dirty="0"/>
            </a:br>
            <a:r>
              <a:rPr lang="en-US" altLang="en-US" sz="4000" i="1" dirty="0"/>
              <a:t>Thanks for the Memories!</a:t>
            </a:r>
          </a:p>
        </p:txBody>
      </p:sp>
      <p:sp>
        <p:nvSpPr>
          <p:cNvPr id="4" name="Rectangle 3"/>
          <p:cNvSpPr>
            <a:spLocks noGrp="1" noChangeArrowheads="1"/>
          </p:cNvSpPr>
          <p:nvPr>
            <p:ph type="subTitle" idx="1"/>
          </p:nvPr>
        </p:nvSpPr>
        <p:spPr>
          <a:xfrm>
            <a:off x="1" y="5290053"/>
            <a:ext cx="12191999" cy="1752600"/>
          </a:xfrm>
        </p:spPr>
        <p:txBody>
          <a:bodyPr>
            <a:normAutofit/>
          </a:bodyPr>
          <a:lstStyle/>
          <a:p>
            <a:pPr algn="ctr" eaLnBrk="1" hangingPunct="1">
              <a:buFont typeface="Times" panose="02020603050405020304" pitchFamily="18" charset="0"/>
              <a:buNone/>
            </a:pPr>
            <a:r>
              <a:rPr lang="en-US" altLang="en-US" sz="2200" dirty="0"/>
              <a:t>Col(r) David W. Bobb, RPh, MA, JD</a:t>
            </a:r>
          </a:p>
          <a:p>
            <a:pPr algn="ctr" eaLnBrk="1" hangingPunct="1">
              <a:buFont typeface="Times" panose="02020603050405020304" pitchFamily="18" charset="0"/>
              <a:buNone/>
            </a:pPr>
            <a:r>
              <a:rPr lang="en-US" altLang="en-US" sz="2200" dirty="0"/>
              <a:t>PharmLaw Solutions LLC</a:t>
            </a:r>
          </a:p>
          <a:p>
            <a:pPr algn="ctr" eaLnBrk="1" hangingPunct="1">
              <a:buFont typeface="Times" panose="02020603050405020304" pitchFamily="18" charset="0"/>
              <a:buNone/>
            </a:pPr>
            <a:r>
              <a:rPr lang="en-US" altLang="en-US" sz="2200" dirty="0">
                <a:hlinkClick r:id="rId2"/>
              </a:rPr>
              <a:t>david.bobb@comcast.net</a:t>
            </a:r>
            <a:r>
              <a:rPr lang="en-US" altLang="en-US" sz="2200" dirty="0"/>
              <a:t>     210-284-8287</a:t>
            </a:r>
          </a:p>
          <a:p>
            <a:pPr eaLnBrk="1" hangingPunct="1">
              <a:buFont typeface="Times" panose="02020603050405020304" pitchFamily="18" charset="0"/>
              <a:buNone/>
            </a:pPr>
            <a:endParaRPr lang="en-US" altLang="en-US" sz="4000" dirty="0"/>
          </a:p>
        </p:txBody>
      </p:sp>
    </p:spTree>
    <p:extLst>
      <p:ext uri="{BB962C8B-B14F-4D97-AF65-F5344CB8AC3E}">
        <p14:creationId xmlns:p14="http://schemas.microsoft.com/office/powerpoint/2010/main" val="136089688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1739</TotalTime>
  <Words>3034</Words>
  <Application>Microsoft Office PowerPoint</Application>
  <PresentationFormat>Widescreen</PresentationFormat>
  <Paragraphs>249</Paragraphs>
  <Slides>35</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35</vt:i4>
      </vt:variant>
    </vt:vector>
  </HeadingPairs>
  <TitlesOfParts>
    <vt:vector size="46" baseType="lpstr">
      <vt:lpstr>ＭＳ Ｐゴシック</vt:lpstr>
      <vt:lpstr>Arial</vt:lpstr>
      <vt:lpstr>Calibri</vt:lpstr>
      <vt:lpstr>Century Gothic</vt:lpstr>
      <vt:lpstr>EB Garamond</vt:lpstr>
      <vt:lpstr>Eras Medium ITC</vt:lpstr>
      <vt:lpstr>Times</vt:lpstr>
      <vt:lpstr>Times New Roman</vt:lpstr>
      <vt:lpstr>Wingdings</vt:lpstr>
      <vt:lpstr>Wingdings 3</vt:lpstr>
      <vt:lpstr>Wisp</vt:lpstr>
      <vt:lpstr>Pharmacy Case Law Update 2025: “…there are no magic words…”</vt:lpstr>
      <vt:lpstr>PowerPoint Presentation</vt:lpstr>
      <vt:lpstr>Disclaimer</vt:lpstr>
      <vt:lpstr>Learning Objectives</vt:lpstr>
      <vt:lpstr>Question 1</vt:lpstr>
      <vt:lpstr>Question 2</vt:lpstr>
      <vt:lpstr>Question 3</vt:lpstr>
      <vt:lpstr>Viewpoint Discrimination/Expert Witness</vt:lpstr>
      <vt:lpstr>Viewpoint Discrimination/Expert Witness</vt:lpstr>
      <vt:lpstr>Viewpoint Discrimination/Expert Witness</vt:lpstr>
      <vt:lpstr>Viewpoint Discrimination/Expert Witness</vt:lpstr>
      <vt:lpstr>Intentional Infliction of Emotional Distress</vt:lpstr>
      <vt:lpstr>Intentional Infliction of Emotional Distress</vt:lpstr>
      <vt:lpstr>Intentional Infliction of Emotional Distress</vt:lpstr>
      <vt:lpstr>Intentional Infliction of Emotional Distress</vt:lpstr>
      <vt:lpstr>Intentional Infliction of Emotional Distress</vt:lpstr>
      <vt:lpstr>Intentional Infliction of Emotional Distress</vt:lpstr>
      <vt:lpstr>Intentional Infliction of Emotional Distress</vt:lpstr>
      <vt:lpstr>Intentional Infliction of Emotional Distress</vt:lpstr>
      <vt:lpstr>Religious Accommodation</vt:lpstr>
      <vt:lpstr>Religious Accommodation</vt:lpstr>
      <vt:lpstr>Religious Accommodation</vt:lpstr>
      <vt:lpstr>Religious Accommodation</vt:lpstr>
      <vt:lpstr>Religious Accommodation</vt:lpstr>
      <vt:lpstr>Religious Accommodation</vt:lpstr>
      <vt:lpstr>Religious Accommodation</vt:lpstr>
      <vt:lpstr>Fraudulent Prescriptions</vt:lpstr>
      <vt:lpstr>Fraudulent Prescriptions</vt:lpstr>
      <vt:lpstr>Fraudulent Prescriptions</vt:lpstr>
      <vt:lpstr>My Top 4 Military Pharmacy Stories that should start with, “You Ain’t Gonna Believe This…”</vt:lpstr>
      <vt:lpstr>Question 1</vt:lpstr>
      <vt:lpstr>Question 2</vt:lpstr>
      <vt:lpstr>Question 3</vt:lpstr>
      <vt:lpstr>Key Points</vt:lpstr>
      <vt:lpstr>Thank You for Your Time and Attention and Thanks for the Memories!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Muringer, Richard</dc:creator>
  <cp:lastModifiedBy>Dave Bobb</cp:lastModifiedBy>
  <cp:revision>103</cp:revision>
  <dcterms:created xsi:type="dcterms:W3CDTF">2015-08-23T19:44:30Z</dcterms:created>
  <dcterms:modified xsi:type="dcterms:W3CDTF">2025-02-05T17:09:46Z</dcterms:modified>
</cp:coreProperties>
</file>