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4"/>
  </p:notesMasterIdLst>
  <p:sldIdLst>
    <p:sldId id="270" r:id="rId3"/>
    <p:sldId id="1134" r:id="rId4"/>
    <p:sldId id="1118" r:id="rId5"/>
    <p:sldId id="1138" r:id="rId6"/>
    <p:sldId id="1123" r:id="rId7"/>
    <p:sldId id="1168" r:id="rId8"/>
    <p:sldId id="290" r:id="rId9"/>
    <p:sldId id="271" r:id="rId10"/>
    <p:sldId id="1156" r:id="rId11"/>
    <p:sldId id="1169" r:id="rId12"/>
    <p:sldId id="1164" r:id="rId13"/>
    <p:sldId id="1150" r:id="rId14"/>
    <p:sldId id="1148" r:id="rId15"/>
    <p:sldId id="1170" r:id="rId16"/>
    <p:sldId id="1153" r:id="rId17"/>
    <p:sldId id="273" r:id="rId18"/>
    <p:sldId id="1112" r:id="rId19"/>
    <p:sldId id="1132" r:id="rId20"/>
    <p:sldId id="1133" r:id="rId21"/>
    <p:sldId id="1116" r:id="rId22"/>
    <p:sldId id="262" r:id="rId23"/>
    <p:sldId id="305" r:id="rId24"/>
    <p:sldId id="1171" r:id="rId25"/>
    <p:sldId id="274" r:id="rId26"/>
    <p:sldId id="1151" r:id="rId27"/>
    <p:sldId id="1173" r:id="rId28"/>
    <p:sldId id="272" r:id="rId29"/>
    <p:sldId id="1174" r:id="rId30"/>
    <p:sldId id="316" r:id="rId31"/>
    <p:sldId id="1120" r:id="rId32"/>
    <p:sldId id="1147" r:id="rId33"/>
    <p:sldId id="1136" r:id="rId34"/>
    <p:sldId id="1141" r:id="rId35"/>
    <p:sldId id="1146" r:id="rId36"/>
    <p:sldId id="265" r:id="rId37"/>
    <p:sldId id="266" r:id="rId38"/>
    <p:sldId id="1142" r:id="rId39"/>
    <p:sldId id="1145" r:id="rId40"/>
    <p:sldId id="278" r:id="rId41"/>
    <p:sldId id="1172" r:id="rId42"/>
    <p:sldId id="113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9782ED-44A3-4281-B9A3-79296C655B94}" v="57" dt="2024-05-05T09:03:14.8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5" autoAdjust="0"/>
    <p:restoredTop sz="73283" autoAdjust="0"/>
  </p:normalViewPr>
  <p:slideViewPr>
    <p:cSldViewPr snapToGrid="0">
      <p:cViewPr varScale="1">
        <p:scale>
          <a:sx n="55" d="100"/>
          <a:sy n="55" d="100"/>
        </p:scale>
        <p:origin x="1440" y="66"/>
      </p:cViewPr>
      <p:guideLst/>
    </p:cSldViewPr>
  </p:slideViewPr>
  <p:outlineViewPr>
    <p:cViewPr>
      <p:scale>
        <a:sx n="33" d="100"/>
        <a:sy n="33" d="100"/>
      </p:scale>
      <p:origin x="0" y="-4709"/>
    </p:cViewPr>
  </p:outlin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2D3D91-45F9-4E24-9B07-D362D413BB10}"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FD6C2-5366-473D-83DB-DC94000A6F9E}" type="slidenum">
              <a:rPr lang="en-US" smtClean="0"/>
              <a:t>‹#›</a:t>
            </a:fld>
            <a:endParaRPr lang="en-US"/>
          </a:p>
        </p:txBody>
      </p:sp>
    </p:spTree>
    <p:extLst>
      <p:ext uri="{BB962C8B-B14F-4D97-AF65-F5344CB8AC3E}">
        <p14:creationId xmlns:p14="http://schemas.microsoft.com/office/powerpoint/2010/main" val="3377528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1</a:t>
            </a:fld>
            <a:endParaRPr lang="en-US"/>
          </a:p>
        </p:txBody>
      </p:sp>
    </p:spTree>
    <p:extLst>
      <p:ext uri="{BB962C8B-B14F-4D97-AF65-F5344CB8AC3E}">
        <p14:creationId xmlns:p14="http://schemas.microsoft.com/office/powerpoint/2010/main" val="1711522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2</a:t>
            </a:fld>
            <a:endParaRPr lang="en-US"/>
          </a:p>
        </p:txBody>
      </p:sp>
    </p:spTree>
    <p:extLst>
      <p:ext uri="{BB962C8B-B14F-4D97-AF65-F5344CB8AC3E}">
        <p14:creationId xmlns:p14="http://schemas.microsoft.com/office/powerpoint/2010/main" val="2983057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 Col Mock: TELL THEM WHY THEY CARE</a:t>
            </a:r>
          </a:p>
          <a:p>
            <a:endParaRPr lang="en-US" dirty="0"/>
          </a:p>
          <a:p>
            <a:r>
              <a:rPr lang="en-US" dirty="0"/>
              <a:t>Tell them what you’re going to tell them: [pull from word doc]</a:t>
            </a:r>
          </a:p>
          <a:p>
            <a:pPr marL="274320" indent="-171450">
              <a:buFont typeface="Courier New" panose="02070309020205020404" pitchFamily="49" charset="0"/>
              <a:buChar char="-"/>
            </a:pPr>
            <a:r>
              <a:rPr lang="en-US" dirty="0"/>
              <a:t>Goal is to connect with resources.</a:t>
            </a:r>
          </a:p>
          <a:p>
            <a:pPr marL="274320" indent="-171450">
              <a:buFont typeface="Courier New" panose="02070309020205020404" pitchFamily="49" charset="0"/>
              <a:buChar char="-"/>
            </a:pPr>
            <a:r>
              <a:rPr lang="en-US" dirty="0"/>
              <a:t>Admit to working at small clinic.</a:t>
            </a:r>
          </a:p>
        </p:txBody>
      </p:sp>
      <p:sp>
        <p:nvSpPr>
          <p:cNvPr id="4" name="Slide Number Placeholder 3"/>
          <p:cNvSpPr>
            <a:spLocks noGrp="1"/>
          </p:cNvSpPr>
          <p:nvPr>
            <p:ph type="sldNum" sz="quarter" idx="5"/>
          </p:nvPr>
        </p:nvSpPr>
        <p:spPr/>
        <p:txBody>
          <a:bodyPr/>
          <a:lstStyle/>
          <a:p>
            <a:fld id="{515FD6C2-5366-473D-83DB-DC94000A6F9E}" type="slidenum">
              <a:rPr lang="en-US" smtClean="0"/>
              <a:t>3</a:t>
            </a:fld>
            <a:endParaRPr lang="en-US"/>
          </a:p>
        </p:txBody>
      </p:sp>
    </p:spTree>
    <p:extLst>
      <p:ext uri="{BB962C8B-B14F-4D97-AF65-F5344CB8AC3E}">
        <p14:creationId xmlns:p14="http://schemas.microsoft.com/office/powerpoint/2010/main" val="1303679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sure most of us have a pretty good idea of what compounding is. USP (the United states Pharmacopeia) and ASHP (the American Society of Health-System Pharmacists) have their definitions, which you can read, but what we’re most often talking about in the context of USP &lt;797&gt; and &lt;800&gt; is IV admixtures in hospital settings. &lt;797&gt; is sterile compounding, (concerned with safety of the patient) and &lt;800&gt; is hazardous drug handling (which is really geared toward protecting healthcare personnel).</a:t>
            </a:r>
          </a:p>
          <a:p>
            <a:endParaRPr lang="en-US" dirty="0"/>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5</a:t>
            </a:fld>
            <a:endParaRPr lang="en-US"/>
          </a:p>
        </p:txBody>
      </p:sp>
    </p:spTree>
    <p:extLst>
      <p:ext uri="{BB962C8B-B14F-4D97-AF65-F5344CB8AC3E}">
        <p14:creationId xmlns:p14="http://schemas.microsoft.com/office/powerpoint/2010/main" val="2033307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message today—my bottom line, if Vegas makes you forget everything else—is to create an awareness of the USP &lt;800&gt; Expert Panel and to communicate the committee and organizational resources at your disposal to prepare for Joint Commission (TJC) inspection on USP &lt;800&gt; items. Our committee is composed of Army, Navy, and Air Force pharmacists who meet monthly to produce and disseminate tools like these that we hope will make life easier for MTFs.</a:t>
            </a:r>
          </a:p>
          <a:p>
            <a:endParaRPr lang="en-US" dirty="0"/>
          </a:p>
          <a:p>
            <a:r>
              <a:rPr lang="en-US" dirty="0"/>
              <a:t>What we’ve made—and are still refining before we make it available on </a:t>
            </a:r>
            <a:r>
              <a:rPr lang="en-US" dirty="0" err="1"/>
              <a:t>Milsuite</a:t>
            </a:r>
            <a:r>
              <a:rPr lang="en-US" dirty="0"/>
              <a:t> in the coming months—is a repository of Assessment of Risk (AoR) templates for every hazardous drug formulation you may dispense at your facility. We’ll get into the details of what an </a:t>
            </a:r>
            <a:r>
              <a:rPr lang="en-US" dirty="0" err="1"/>
              <a:t>Asssessment</a:t>
            </a:r>
            <a:r>
              <a:rPr lang="en-US" dirty="0"/>
              <a:t> of Risk is soon enough, but our intention is for you take a look at what drugs you stock, pull these templates, and mold them to your site’s needs and actual practices, using them as a head start to comply with TJC inspections. TJC requirements regarding HDs will apply to any site dispensing them, but the mechanism of enforcement and applicable chapter standards change slightly depending on whether your site compounds, but the HD list and assessment of risk process is relevant across the board.</a:t>
            </a:r>
          </a:p>
          <a:p>
            <a:pPr marL="274320" indent="-171450">
              <a:buFont typeface="Courier New" panose="02070309020205020404" pitchFamily="49" charset="0"/>
              <a:buChar char="-"/>
            </a:pPr>
            <a:r>
              <a:rPr lang="en-US" dirty="0"/>
              <a:t>I’ve also included some discussion on most of the other USP &lt;800&gt; TJC inspection items since it’ll be covering a lot of the same terrain that the AoR touches.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Shoutout to CDR Jose Pulido, our committee lead, whose leadership and insight have been invaluable for my preparation. I’d also like to thank our own Maj Jessica Pabon for ideas on the Q&amp;A section, and Dr. </a:t>
            </a:r>
            <a:r>
              <a:rPr lang="en-US" dirty="0" err="1"/>
              <a:t>Jeanell</a:t>
            </a:r>
            <a:r>
              <a:rPr lang="en-US" dirty="0"/>
              <a:t> Mansur, the TJC principal consultant for MM who I interviewed for this presentation.</a:t>
            </a:r>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6</a:t>
            </a:fld>
            <a:endParaRPr lang="en-US"/>
          </a:p>
        </p:txBody>
      </p:sp>
    </p:spTree>
    <p:extLst>
      <p:ext uri="{BB962C8B-B14F-4D97-AF65-F5344CB8AC3E}">
        <p14:creationId xmlns:p14="http://schemas.microsoft.com/office/powerpoint/2010/main" val="74074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wanted to include this slide completely unadulterated from the Joint Commission’s wholly owned education-focused affiliate, Joint Commission Resources. Here, they’re telling you very broadly what they will and will not survey for USP &lt;800&gt;.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discuss these bullets, let me do some signposting for you. This slide is general guidance, but more specifically, I’ll be using the specific parts of the TJC Surveyor Checklist that our committee is working to helping your comply with as an outline to guide our trajectory.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be compendially applicable is to be a USP &lt;800&gt; item that USP &lt;797&gt;or &lt;795&gt; formerly referenced. If you are an entity that is required to implement those chapters (i.e., a site that engages in compounding), the process I’m going over explicitly applies to you.  If your site doesn’t compound, you still will be held accountable for a HD list and following “a process for managing high-alert and hazardous medications”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&lt;797&gt; references &lt;800&gt;, TJC will survey “must” or “shall” &lt;800&gt; requirements, as opposed to “should” items, which can give you some guidance on your read-through of &lt;800&gt;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-Non-sterile compounding will not be surveyed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b="1" dirty="0"/>
              <a:t>Administration is out of scope of USP and won’t be surveyed. </a:t>
            </a:r>
            <a:r>
              <a:rPr lang="en-US" dirty="0"/>
              <a:t>[CSTD =  example of a containment supplementary engineering control or C-SEC. The only “must” requirements for CSTDs are in the non-surveyed administration sections].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the TJC will expect and what we’ll spend the majority of today on is the Assessment of Risk (AoR).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[Compendially applicable: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future, if the revised USP and contain reference to USP , would be applicable and compendially required only to the extent to which USP General Chapters and apply. For hazardous drugs, this means only when a practitioner is ‘compounding’ (as that term is defined in USP and ) would be applicable and compendially required. Since administration is out of scope of USP and , General Chapter would not be applicable or compendially required in this context.”</a:t>
            </a:r>
          </a:p>
          <a:p>
            <a:endParaRPr lang="en-US" dirty="0"/>
          </a:p>
          <a:p>
            <a:r>
              <a:rPr lang="en-US" dirty="0"/>
              <a:t>12 Mar 2020: https://www.usp.org/sites/default/files/usp/document/our-work/compounding/compendial-applicability-of-usp-800.pdf</a:t>
            </a:r>
          </a:p>
          <a:p>
            <a:endParaRPr lang="en-US" dirty="0"/>
          </a:p>
          <a:p>
            <a:r>
              <a:rPr lang="en-US" b="0" i="0" dirty="0">
                <a:solidFill>
                  <a:srgbClr val="4D5156"/>
                </a:solidFill>
                <a:effectLst/>
                <a:latin typeface="Roboto" panose="02000000000000000000" pitchFamily="2" charset="0"/>
              </a:rPr>
              <a:t>&lt;757&gt; not applicable to Hospital Accreditation Program (</a:t>
            </a:r>
            <a:r>
              <a:rPr lang="en-US" b="1" i="0" dirty="0">
                <a:solidFill>
                  <a:srgbClr val="5F6368"/>
                </a:solidFill>
                <a:effectLst/>
                <a:latin typeface="Roboto" panose="02000000000000000000" pitchFamily="2" charset="0"/>
              </a:rPr>
              <a:t>HAP) and Critical</a:t>
            </a:r>
            <a:r>
              <a:rPr lang="en-US" b="0" i="0" dirty="0">
                <a:solidFill>
                  <a:srgbClr val="4D5156"/>
                </a:solidFill>
                <a:effectLst/>
                <a:latin typeface="Roboto" panose="02000000000000000000" pitchFamily="2" charset="0"/>
              </a:rPr>
              <a:t> Access Hospital Accreditation (CAH)]</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7</a:t>
            </a:fld>
            <a:endParaRPr lang="en-US"/>
          </a:p>
        </p:txBody>
      </p:sp>
    </p:spTree>
    <p:extLst>
      <p:ext uri="{BB962C8B-B14F-4D97-AF65-F5344CB8AC3E}">
        <p14:creationId xmlns:p14="http://schemas.microsoft.com/office/powerpoint/2010/main" val="3488839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we’ll do a little history to give ourselves context for USP &lt;800&gt; implementation.</a:t>
            </a:r>
          </a:p>
          <a:p>
            <a:pPr marL="27432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dirty="0"/>
              <a:t>So in February 2016, USP published General Chapter &lt;800&gt; with an official date in December 2019.</a:t>
            </a:r>
          </a:p>
          <a:p>
            <a:pPr marL="27432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dirty="0"/>
              <a:t>After much delay and turmoil, USP publishes our nonsterile and sterile general chapters, USP &lt;795&gt; and &lt;797&gt;, in Nov 2022 with an official and TJC-enforceable date in Nov 2023.</a:t>
            </a:r>
          </a:p>
          <a:p>
            <a:pPr marL="27432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dirty="0"/>
              <a:t>By extension, at the same time, USP &lt;800&gt; goes live, particularly for entities required to implement  &lt;795&gt; and &lt;797&gt; (i.e., sites that engage in compounding)</a:t>
            </a:r>
          </a:p>
          <a:p>
            <a:r>
              <a:rPr lang="en-US" dirty="0"/>
              <a:t>The take home point is that the TJC began surveying key USP &lt;800&gt; items in the first quarter of this year.</a:t>
            </a:r>
          </a:p>
        </p:txBody>
      </p:sp>
      <p:sp>
        <p:nvSpPr>
          <p:cNvPr id="4" name="Slide Number Placeholder 3"/>
          <p:cNvSpPr>
            <a:spLocks noGrp="1"/>
          </p:cNvSpPr>
          <p:nvPr>
            <p:ph type="sldNum" sz="quarter" idx="5"/>
          </p:nvPr>
        </p:nvSpPr>
        <p:spPr/>
        <p:txBody>
          <a:bodyPr/>
          <a:lstStyle/>
          <a:p>
            <a:fld id="{515FD6C2-5366-473D-83DB-DC94000A6F9E}" type="slidenum">
              <a:rPr lang="en-US" smtClean="0"/>
              <a:t>8</a:t>
            </a:fld>
            <a:endParaRPr lang="en-US"/>
          </a:p>
        </p:txBody>
      </p:sp>
    </p:spTree>
    <p:extLst>
      <p:ext uri="{BB962C8B-B14F-4D97-AF65-F5344CB8AC3E}">
        <p14:creationId xmlns:p14="http://schemas.microsoft.com/office/powerpoint/2010/main" val="1949013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for USP &lt;800&gt; itself, the latest and greatest revision bulletin we have is from summer 2020. [Where to access?]</a:t>
            </a:r>
          </a:p>
        </p:txBody>
      </p:sp>
      <p:sp>
        <p:nvSpPr>
          <p:cNvPr id="4" name="Slide Number Placeholder 3"/>
          <p:cNvSpPr>
            <a:spLocks noGrp="1"/>
          </p:cNvSpPr>
          <p:nvPr>
            <p:ph type="sldNum" sz="quarter" idx="5"/>
          </p:nvPr>
        </p:nvSpPr>
        <p:spPr/>
        <p:txBody>
          <a:bodyPr/>
          <a:lstStyle/>
          <a:p>
            <a:fld id="{515FD6C2-5366-473D-83DB-DC94000A6F9E}" type="slidenum">
              <a:rPr lang="en-US" smtClean="0"/>
              <a:t>9</a:t>
            </a:fld>
            <a:endParaRPr lang="en-US"/>
          </a:p>
        </p:txBody>
      </p:sp>
    </p:spTree>
    <p:extLst>
      <p:ext uri="{BB962C8B-B14F-4D97-AF65-F5344CB8AC3E}">
        <p14:creationId xmlns:p14="http://schemas.microsoft.com/office/powerpoint/2010/main" val="2981950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going to be the designated &lt;800&gt; person, a TJC chapter champion or delegated individual, or anyone on a committee tasked with oversight of review and/or implementation of &lt;797&gt; or &lt;800&gt; (that could people from many disciplines, especially nurses), this is a list of resources you should become very familiar with.</a:t>
            </a:r>
          </a:p>
          <a:p>
            <a:endParaRPr lang="en-US" dirty="0"/>
          </a:p>
          <a:p>
            <a:r>
              <a:rPr lang="en-US" dirty="0"/>
              <a:t>-   You’ll obviously want to read &lt;800&gt; in its entirety - it’s only 20 pages and not a bad read.</a:t>
            </a:r>
          </a:p>
          <a:p>
            <a:pPr marL="171450" indent="-171450">
              <a:buFontTx/>
              <a:buChar char="-"/>
            </a:pPr>
            <a:r>
              <a:rPr lang="en-US" dirty="0"/>
              <a:t>NIOSH List 2016 is also critical; we’ll discuss that next.</a:t>
            </a:r>
          </a:p>
          <a:p>
            <a:pPr marL="171450" indent="-171450">
              <a:buFontTx/>
              <a:buChar char="-"/>
            </a:pPr>
            <a:r>
              <a:rPr lang="en-US" dirty="0"/>
              <a:t>NIOSH also has a resource that condense a lot of literature review and gives a breakdown of performing AoRs, the main subject for today.</a:t>
            </a:r>
          </a:p>
          <a:p>
            <a:pPr marL="171450" indent="-171450">
              <a:buFontTx/>
              <a:buChar char="-"/>
            </a:pPr>
            <a:r>
              <a:rPr lang="en-US" dirty="0"/>
              <a:t>TJC</a:t>
            </a:r>
          </a:p>
          <a:p>
            <a:pPr marL="171450" indent="-171450">
              <a:buFontTx/>
              <a:buChar char="-"/>
            </a:pPr>
            <a:r>
              <a:rPr lang="en-US" dirty="0"/>
              <a:t>More important than the standards themselves, are the TJC Checklists for whatever site you are at (Work with your TJC coordinators to find these checklists; they’re buried in the TJC connect extranet site as of late 2023.</a:t>
            </a:r>
          </a:p>
        </p:txBody>
      </p:sp>
      <p:sp>
        <p:nvSpPr>
          <p:cNvPr id="4" name="Slide Number Placeholder 3"/>
          <p:cNvSpPr>
            <a:spLocks noGrp="1"/>
          </p:cNvSpPr>
          <p:nvPr>
            <p:ph type="sldNum" sz="quarter" idx="5"/>
          </p:nvPr>
        </p:nvSpPr>
        <p:spPr/>
        <p:txBody>
          <a:bodyPr/>
          <a:lstStyle/>
          <a:p>
            <a:fld id="{515FD6C2-5366-473D-83DB-DC94000A6F9E}" type="slidenum">
              <a:rPr lang="en-US" smtClean="0"/>
              <a:t>10</a:t>
            </a:fld>
            <a:endParaRPr lang="en-US"/>
          </a:p>
        </p:txBody>
      </p:sp>
    </p:spTree>
    <p:extLst>
      <p:ext uri="{BB962C8B-B14F-4D97-AF65-F5344CB8AC3E}">
        <p14:creationId xmlns:p14="http://schemas.microsoft.com/office/powerpoint/2010/main" val="2570946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right; we’ll start with the easy stuff: Your site will develop and maintain a list of hazardous drugs, review it annually, and make changes as new products are brought to market and/or added or removed from your formulary.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Until placed on this list, new drugs meeting HD criteria that come to market should be treated as such.</a:t>
            </a:r>
          </a:p>
          <a:p>
            <a:endParaRPr lang="en-US" dirty="0"/>
          </a:p>
          <a:p>
            <a:r>
              <a:rPr lang="en-US" dirty="0"/>
              <a:t>HAVE A LIST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5FD6C2-5366-473D-83DB-DC94000A6F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681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Occupational Safety and Health’s (NIOSH) List of Hazardous Drugs is the list that you will use. The goal is to cross reference what you dispense at your site that you also see on this list, and that’s your site’s list that TJC will want to look at.</a:t>
            </a:r>
          </a:p>
          <a:p>
            <a:endParaRPr lang="en-US" dirty="0"/>
          </a:p>
          <a:p>
            <a:r>
              <a:rPr lang="en-US" dirty="0"/>
              <a:t>NIOSH 2016 is still the most recent list until the long-awaited 2020 (now rebranded to 2023) list comes out. </a:t>
            </a:r>
            <a:r>
              <a:rPr lang="en-US" strike="sngStrike" dirty="0"/>
              <a:t>The list has been contingent on development and feedback of other NIOSH resources on hazardous drugs that we’ll get into shortly.</a:t>
            </a:r>
          </a:p>
          <a:p>
            <a:endParaRPr lang="en-US" dirty="0"/>
          </a:p>
          <a:p>
            <a:r>
              <a:rPr lang="en-US" dirty="0"/>
              <a:t>[ASHP:</a:t>
            </a:r>
          </a:p>
          <a:p>
            <a:endParaRPr lang="en-US" dirty="0"/>
          </a:p>
          <a:p>
            <a:r>
              <a:rPr lang="en-US" dirty="0"/>
              <a:t>https://news.ashp.org/news/ashp-news/2023/04/27/niosh-finalizes-procedures-for-developing-hazardous-drug-list</a:t>
            </a:r>
          </a:p>
          <a:p>
            <a:endParaRPr lang="en-US" dirty="0"/>
          </a:p>
          <a:p>
            <a:r>
              <a:rPr lang="en-US" dirty="0"/>
              <a:t>NIOSH update:</a:t>
            </a:r>
          </a:p>
          <a:p>
            <a:endParaRPr lang="en-US" dirty="0"/>
          </a:p>
          <a:p>
            <a:r>
              <a:rPr lang="en-US" dirty="0"/>
              <a:t>https://www.cdc.gov/niosh/topics/hazdrug/default.html</a:t>
            </a:r>
          </a:p>
          <a:p>
            <a:endParaRPr lang="en-US" dirty="0"/>
          </a:p>
          <a:p>
            <a:r>
              <a:rPr lang="en-US" dirty="0"/>
              <a:t>NIOSH publications:</a:t>
            </a:r>
          </a:p>
          <a:p>
            <a:endParaRPr lang="en-US" dirty="0"/>
          </a:p>
          <a:p>
            <a:r>
              <a:rPr lang="en-US" dirty="0"/>
              <a:t>https://www.cdc.gov/niosh/topics/hazdrug/pubs.html]</a:t>
            </a:r>
          </a:p>
        </p:txBody>
      </p:sp>
      <p:sp>
        <p:nvSpPr>
          <p:cNvPr id="4" name="Slide Number Placeholder 3"/>
          <p:cNvSpPr>
            <a:spLocks noGrp="1"/>
          </p:cNvSpPr>
          <p:nvPr>
            <p:ph type="sldNum" sz="quarter" idx="5"/>
          </p:nvPr>
        </p:nvSpPr>
        <p:spPr/>
        <p:txBody>
          <a:bodyPr/>
          <a:lstStyle/>
          <a:p>
            <a:fld id="{515FD6C2-5366-473D-83DB-DC94000A6F9E}" type="slidenum">
              <a:rPr lang="en-US" smtClean="0"/>
              <a:t>12</a:t>
            </a:fld>
            <a:endParaRPr lang="en-US"/>
          </a:p>
        </p:txBody>
      </p:sp>
    </p:spTree>
    <p:extLst>
      <p:ext uri="{BB962C8B-B14F-4D97-AF65-F5344CB8AC3E}">
        <p14:creationId xmlns:p14="http://schemas.microsoft.com/office/powerpoint/2010/main" val="4212005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this document, NIOSH categorizes HDs intro groups 1, 2, and 3 (or “Tables” 1, 2, and 3) that you see listed here. The USP &lt;800&gt; revision bulletin for June 2020 that we just talked about clarifies that the several antineoplastic HDs newly categorized in Group 2 in the (still upcoming) 2023 NIOSH list won’t require Group 1 treatment. So as far as USP and TJC are concerned, Group 1 is Group 1 is Table 1 is Table 1.</a:t>
            </a:r>
          </a:p>
          <a:p>
            <a:pPr marL="274320" indent="-171450">
              <a:buFont typeface="Courier New" panose="02070309020205020404" pitchFamily="49" charset="0"/>
              <a:buChar char="-"/>
            </a:pPr>
            <a:r>
              <a:rPr lang="en-US" dirty="0">
                <a:solidFill>
                  <a:schemeClr val="accent1">
                    <a:lumMod val="60000"/>
                    <a:lumOff val="40000"/>
                  </a:schemeClr>
                </a:solidFill>
              </a:rPr>
              <a:t>[NIOSH adopts and revises ASHP definition:</a:t>
            </a:r>
          </a:p>
          <a:p>
            <a:pPr marL="731520" lvl="1" indent="-171450">
              <a:buFont typeface="Arial" panose="020B0604020202020204" pitchFamily="34" charset="0"/>
              <a:buChar char="•"/>
            </a:pPr>
            <a:r>
              <a:rPr lang="en-US" dirty="0">
                <a:solidFill>
                  <a:schemeClr val="accent1">
                    <a:lumMod val="60000"/>
                    <a:lumOff val="40000"/>
                  </a:schemeClr>
                </a:solidFill>
              </a:rPr>
              <a:t>Carcinogenicity</a:t>
            </a:r>
          </a:p>
          <a:p>
            <a:pPr marL="731520" lvl="1" indent="-171450">
              <a:buFont typeface="Arial" panose="020B0604020202020204" pitchFamily="34" charset="0"/>
              <a:buChar char="•"/>
            </a:pPr>
            <a:r>
              <a:rPr lang="en-US" dirty="0">
                <a:solidFill>
                  <a:schemeClr val="accent1">
                    <a:lumMod val="60000"/>
                    <a:lumOff val="40000"/>
                  </a:schemeClr>
                </a:solidFill>
              </a:rPr>
              <a:t>Teratogenicity or other developmental toxicity</a:t>
            </a:r>
          </a:p>
          <a:p>
            <a:pPr marL="731520" lvl="1" indent="-171450">
              <a:buFont typeface="Arial" panose="020B0604020202020204" pitchFamily="34" charset="0"/>
              <a:buChar char="•"/>
            </a:pPr>
            <a:r>
              <a:rPr lang="en-US" dirty="0">
                <a:solidFill>
                  <a:schemeClr val="accent1">
                    <a:lumMod val="60000"/>
                    <a:lumOff val="40000"/>
                  </a:schemeClr>
                </a:solidFill>
              </a:rPr>
              <a:t>Reproductive toxicity</a:t>
            </a:r>
          </a:p>
          <a:p>
            <a:pPr marL="731520" lvl="1" indent="-171450">
              <a:buFont typeface="Arial" panose="020B0604020202020204" pitchFamily="34" charset="0"/>
              <a:buChar char="•"/>
            </a:pPr>
            <a:r>
              <a:rPr lang="en-US" dirty="0">
                <a:solidFill>
                  <a:schemeClr val="accent1">
                    <a:lumMod val="60000"/>
                    <a:lumOff val="40000"/>
                  </a:schemeClr>
                </a:solidFill>
              </a:rPr>
              <a:t>Organ toxicity at low doses</a:t>
            </a:r>
          </a:p>
          <a:p>
            <a:pPr marL="731520" lvl="1" indent="-171450">
              <a:buFont typeface="Arial" panose="020B0604020202020204" pitchFamily="34" charset="0"/>
              <a:buChar char="•"/>
            </a:pPr>
            <a:r>
              <a:rPr lang="en-US" dirty="0">
                <a:solidFill>
                  <a:schemeClr val="accent1">
                    <a:lumMod val="60000"/>
                    <a:lumOff val="40000"/>
                  </a:schemeClr>
                </a:solidFill>
              </a:rPr>
              <a:t>Genotoxicity</a:t>
            </a:r>
          </a:p>
          <a:p>
            <a:pPr marL="731520" lvl="1" indent="-171450">
              <a:buFont typeface="Arial" panose="020B0604020202020204" pitchFamily="34" charset="0"/>
              <a:buChar char="•"/>
            </a:pPr>
            <a:r>
              <a:rPr lang="en-US" dirty="0">
                <a:solidFill>
                  <a:schemeClr val="accent1">
                    <a:lumMod val="60000"/>
                    <a:lumOff val="40000"/>
                  </a:schemeClr>
                </a:solidFill>
              </a:rPr>
              <a:t>Structure and toxicity profiles of new drugs that mimic existing drugs determined hazardous by above criteria.]</a:t>
            </a:r>
          </a:p>
          <a:p>
            <a:endParaRPr lang="en-US" dirty="0"/>
          </a:p>
          <a:p>
            <a:r>
              <a:rPr lang="en-US" dirty="0"/>
              <a:t>When the new NIOSH list does drop, the CDC will post it here: [http://www.cdc.gov/niosh/topics/hazdrug/]. They also post updates about delays here.</a:t>
            </a:r>
          </a:p>
          <a:p>
            <a:endParaRPr lang="en-US" dirty="0"/>
          </a:p>
          <a:p>
            <a:r>
              <a:rPr lang="en-US" dirty="0"/>
              <a:t>(…) can take a site’s formulary and provide them with the applicable NIOSH and RCRA categories [Department of Toxic Substances Control: </a:t>
            </a:r>
            <a:r>
              <a:rPr lang="en-US" b="0" i="0" dirty="0">
                <a:solidFill>
                  <a:srgbClr val="040C28"/>
                </a:solidFill>
                <a:effectLst/>
                <a:highlight>
                  <a:srgbClr val="D3E3FD"/>
                </a:highlight>
                <a:latin typeface="Google Sans"/>
              </a:rPr>
              <a:t>ignitability (D001), corrosivity (D002), reactivity (D003), and toxicity (D004 - D043)</a:t>
            </a:r>
            <a:r>
              <a:rPr lang="en-US" b="0" i="0" dirty="0">
                <a:solidFill>
                  <a:srgbClr val="474747"/>
                </a:solidFill>
                <a:effectLst/>
                <a:highlight>
                  <a:srgbClr val="FFFFFF"/>
                </a:highlight>
                <a:latin typeface="Google Sans"/>
              </a:rPr>
              <a:t>].</a:t>
            </a:r>
          </a:p>
          <a:p>
            <a:endParaRPr lang="en-US" b="0" i="0" dirty="0">
              <a:solidFill>
                <a:srgbClr val="474747"/>
              </a:solidFill>
              <a:effectLst/>
              <a:highlight>
                <a:srgbClr val="FFFFFF"/>
              </a:highlight>
              <a:latin typeface="Google Sans"/>
            </a:endParaRPr>
          </a:p>
          <a:p>
            <a:r>
              <a:rPr lang="en-US" b="0" i="0" dirty="0">
                <a:solidFill>
                  <a:srgbClr val="474747"/>
                </a:solidFill>
                <a:effectLst/>
                <a:highlight>
                  <a:srgbClr val="FFFFFF"/>
                </a:highlight>
                <a:latin typeface="Google Sans"/>
              </a:rPr>
              <a:t>BUT without giving too much away, we have a excel format for a site’s hazardous drug list that works together with all of the other material</a:t>
            </a:r>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13</a:t>
            </a:fld>
            <a:endParaRPr lang="en-US"/>
          </a:p>
        </p:txBody>
      </p:sp>
    </p:spTree>
    <p:extLst>
      <p:ext uri="{BB962C8B-B14F-4D97-AF65-F5344CB8AC3E}">
        <p14:creationId xmlns:p14="http://schemas.microsoft.com/office/powerpoint/2010/main" val="1084707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our big-ticket item for the day: The organization performs an assessment of risk (AoR) annually if alternate containment strategies are utilized. It lists required components, but we’ll get into them.</a:t>
            </a:r>
          </a:p>
          <a:p>
            <a:endParaRPr lang="en-US" dirty="0"/>
          </a:p>
          <a:p>
            <a:r>
              <a:rPr lang="en-US" dirty="0"/>
              <a:t>For now, know that a containment strategy is anything measure taken described in USP &lt;800&gt; to mitigate the hazardous drug exposure to staff. An alternative containment strategy, is any measure that, due to a site’s documented judgement, deviates from those described in &lt;800&gt; but achieves the same goal of protecting staff. This may also be called an “exemption.”</a:t>
            </a:r>
          </a:p>
          <a:p>
            <a:endParaRPr lang="en-US" dirty="0"/>
          </a:p>
          <a:p>
            <a:r>
              <a:rPr lang="en-US" dirty="0"/>
              <a:t>PERFORM AN ASSESSMENT OF RISK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5FD6C2-5366-473D-83DB-DC94000A6F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61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of which is to say… you have to decide whether to perform an </a:t>
            </a:r>
            <a:r>
              <a:rPr lang="en-US" dirty="0" err="1"/>
              <a:t>AoR.</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TJC surveyors will be looking….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Differentiating example: </a:t>
            </a:r>
            <a:r>
              <a:rPr lang="en-US" strike="sngStrike" dirty="0"/>
              <a:t>private compounding pharmacy handling API that only prepares topical formulations vs. larger healthcare institution. </a:t>
            </a:r>
            <a:r>
              <a:rPr lang="en-US" dirty="0"/>
              <a:t>[CDR Pulido couldn’t think of any realistic examples, either.]</a:t>
            </a:r>
          </a:p>
        </p:txBody>
      </p:sp>
      <p:sp>
        <p:nvSpPr>
          <p:cNvPr id="4" name="Slide Number Placeholder 3"/>
          <p:cNvSpPr>
            <a:spLocks noGrp="1"/>
          </p:cNvSpPr>
          <p:nvPr>
            <p:ph type="sldNum" sz="quarter" idx="5"/>
          </p:nvPr>
        </p:nvSpPr>
        <p:spPr/>
        <p:txBody>
          <a:bodyPr/>
          <a:lstStyle/>
          <a:p>
            <a:fld id="{515FD6C2-5366-473D-83DB-DC94000A6F9E}" type="slidenum">
              <a:rPr lang="en-US" smtClean="0"/>
              <a:t>15</a:t>
            </a:fld>
            <a:endParaRPr lang="en-US"/>
          </a:p>
        </p:txBody>
      </p:sp>
    </p:spTree>
    <p:extLst>
      <p:ext uri="{BB962C8B-B14F-4D97-AF65-F5344CB8AC3E}">
        <p14:creationId xmlns:p14="http://schemas.microsoft.com/office/powerpoint/2010/main" val="2826138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If you are performing an AoR, (which is likely your situation if you’re here at this conference from an MTF), this is the fundamental rule of which drugs are subject to USP &lt;800&gt; and which drugs you may perform an AoR on.</a:t>
            </a:r>
          </a:p>
          <a:p>
            <a:endParaRPr lang="en-US" dirty="0"/>
          </a:p>
          <a:p>
            <a:r>
              <a:rPr lang="en-US" dirty="0"/>
              <a:t>Antineoplastics (that is, Group 1 aka Table 1 drugs) for manipulation (…)</a:t>
            </a:r>
          </a:p>
          <a:p>
            <a:endParaRPr lang="en-US" dirty="0"/>
          </a:p>
          <a:p>
            <a:r>
              <a:rPr lang="en-US" dirty="0"/>
              <a:t>For what I mean by manipulation, look to the second box: you may perform an AoR for Group 1 NIOSH drugs in final form (think tablets, capsules, prefilled syringes—anything you don’t do more to than count or slap a label on or repackage). You may also perform an AoR on all Group 2 and Group 3 drugs regardless of dosage form.</a:t>
            </a:r>
          </a:p>
        </p:txBody>
      </p:sp>
      <p:sp>
        <p:nvSpPr>
          <p:cNvPr id="4" name="Slide Number Placeholder 3"/>
          <p:cNvSpPr>
            <a:spLocks noGrp="1"/>
          </p:cNvSpPr>
          <p:nvPr>
            <p:ph type="sldNum" sz="quarter" idx="5"/>
          </p:nvPr>
        </p:nvSpPr>
        <p:spPr/>
        <p:txBody>
          <a:bodyPr/>
          <a:lstStyle/>
          <a:p>
            <a:fld id="{515FD6C2-5366-473D-83DB-DC94000A6F9E}" type="slidenum">
              <a:rPr lang="en-US" smtClean="0"/>
              <a:t>16</a:t>
            </a:fld>
            <a:endParaRPr lang="en-US"/>
          </a:p>
        </p:txBody>
      </p:sp>
    </p:spTree>
    <p:extLst>
      <p:ext uri="{BB962C8B-B14F-4D97-AF65-F5344CB8AC3E}">
        <p14:creationId xmlns:p14="http://schemas.microsoft.com/office/powerpoint/2010/main" val="619567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 what is an assessment of risk? What is a containment strategies?</a:t>
            </a:r>
          </a:p>
          <a:p>
            <a:pPr marL="171450" indent="-171450">
              <a:buFont typeface="Calibri" panose="020F0502020204030204" pitchFamily="34" charset="0"/>
              <a:buChar char="→"/>
            </a:pPr>
            <a:r>
              <a:rPr lang="en-US" dirty="0"/>
              <a:t>We defined containment strategies before—those are our safety measures. Some containment strategies have been evaluated more than others—those would be everything that USP &lt;800&gt; talks about bulleted here: engineering controls, PPE, and work practices. Your alternative containment strategies that you document on your AoR will likely be a work practice.</a:t>
            </a:r>
          </a:p>
          <a:p>
            <a:pPr marL="171450" indent="-171450">
              <a:buFont typeface="Calibri" panose="020F0502020204030204" pitchFamily="34" charset="0"/>
              <a:buChar char="→"/>
            </a:pPr>
            <a:r>
              <a:rPr lang="en-US" dirty="0"/>
              <a:t>Containment strategies help you control risk elements—these are the components of the AoR</a:t>
            </a:r>
          </a:p>
          <a:p>
            <a:pPr marL="628650" lvl="1" indent="-171450">
              <a:buFont typeface="Arial" panose="020B0604020202020204" pitchFamily="34" charset="0"/>
              <a:buChar char="•"/>
            </a:pPr>
            <a:r>
              <a:rPr lang="en-US" dirty="0"/>
              <a:t>the drug,</a:t>
            </a:r>
          </a:p>
          <a:p>
            <a:pPr marL="628650" lvl="1" indent="-171450">
              <a:buFont typeface="Arial" panose="020B0604020202020204" pitchFamily="34" charset="0"/>
              <a:buChar char="•"/>
            </a:pPr>
            <a:r>
              <a:rPr lang="en-US" dirty="0"/>
              <a:t>formulation,</a:t>
            </a:r>
          </a:p>
          <a:p>
            <a:pPr marL="628650" lvl="1" indent="-171450">
              <a:buFont typeface="Arial" panose="020B0604020202020204" pitchFamily="34" charset="0"/>
              <a:buChar char="•"/>
            </a:pPr>
            <a:r>
              <a:rPr lang="en-US" dirty="0"/>
              <a:t>exposure risk,</a:t>
            </a:r>
          </a:p>
          <a:p>
            <a:pPr marL="628650" lvl="1" indent="-171450">
              <a:buFont typeface="Arial" panose="020B0604020202020204" pitchFamily="34" charset="0"/>
              <a:buChar char="•"/>
            </a:pPr>
            <a:r>
              <a:rPr lang="en-US" dirty="0"/>
              <a:t>manipulation, and most importantly,</a:t>
            </a:r>
          </a:p>
          <a:p>
            <a:pPr marL="628650" lvl="1" indent="-171450">
              <a:buFont typeface="Arial" panose="020B0604020202020204" pitchFamily="34" charset="0"/>
              <a:buChar char="•"/>
            </a:pPr>
            <a:r>
              <a:rPr lang="en-US" dirty="0"/>
              <a:t>the </a:t>
            </a:r>
            <a:r>
              <a:rPr lang="en-US" b="1" dirty="0"/>
              <a:t>alternative containment strategies.</a:t>
            </a:r>
          </a:p>
          <a:p>
            <a:pPr marL="171450" lvl="0" indent="-171450">
              <a:buFont typeface="Calibri" panose="020F0502020204030204" pitchFamily="34" charset="0"/>
              <a:buChar char="→"/>
            </a:pPr>
            <a:r>
              <a:rPr lang="en-US" b="1" dirty="0"/>
              <a:t>Alternative containment strategies are the end goal and purpose of why we do an assessment of risk. If we treated every drug with every stipulation of USP &lt;800&gt;, we’d have no problems. BUT that would suck. The AoR let’s us tailor our work practices to the reality of the lower risk of medications that we manipulate minimally. BUT WE HAVE TO DOCUMENT WHAT WE DO. The TJC will look for exactly that—documentation as to what we actually do if we’re not implementing all USP &lt;800&gt; containment strategies.</a:t>
            </a:r>
          </a:p>
        </p:txBody>
      </p:sp>
      <p:sp>
        <p:nvSpPr>
          <p:cNvPr id="4" name="Slide Number Placeholder 3"/>
          <p:cNvSpPr>
            <a:spLocks noGrp="1"/>
          </p:cNvSpPr>
          <p:nvPr>
            <p:ph type="sldNum" sz="quarter" idx="10"/>
          </p:nvPr>
        </p:nvSpPr>
        <p:spPr/>
        <p:txBody>
          <a:bodyPr/>
          <a:lstStyle/>
          <a:p>
            <a:fld id="{14743FEE-B6D0-4A30-A161-59014A714636}" type="slidenum">
              <a:rPr lang="en-US" smtClean="0"/>
              <a:t>17</a:t>
            </a:fld>
            <a:endParaRPr lang="en-US" dirty="0"/>
          </a:p>
        </p:txBody>
      </p:sp>
    </p:spTree>
    <p:extLst>
      <p:ext uri="{BB962C8B-B14F-4D97-AF65-F5344CB8AC3E}">
        <p14:creationId xmlns:p14="http://schemas.microsoft.com/office/powerpoint/2010/main" val="1049426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what our committee has made for the NIOSH drugs.</a:t>
            </a:r>
          </a:p>
          <a:p>
            <a:endParaRPr lang="en-US" dirty="0"/>
          </a:p>
          <a:p>
            <a:r>
              <a:rPr lang="en-US" dirty="0"/>
              <a:t>Up on top we have the NIOSH Drug category, the dosage form, the type of manipulation it undergoes, the packaging description—all of the components of the AoR as outlined in &lt;800&gt;.</a:t>
            </a:r>
          </a:p>
          <a:p>
            <a:endParaRPr lang="en-US" dirty="0"/>
          </a:p>
          <a:p>
            <a:r>
              <a:rPr lang="en-US" dirty="0"/>
              <a:t>As for the table, we have activity sorted on the left column vertically coupled with an exposure risk. The exposure risk (a necessary AoR component) drives our PPE considerations—more on that later.</a:t>
            </a:r>
          </a:p>
          <a:p>
            <a:endParaRPr lang="en-US" dirty="0"/>
          </a:p>
          <a:p>
            <a:r>
              <a:rPr lang="en-US" dirty="0"/>
              <a:t>In the rightmost column, we’ve prepared example expected, middle-of-the road descriptions of possible alternative containment strategies in the rightmost column.</a:t>
            </a:r>
          </a:p>
          <a:p>
            <a:endParaRPr lang="en-US" dirty="0"/>
          </a:p>
          <a:p>
            <a:r>
              <a:rPr lang="en-US" dirty="0"/>
              <a:t>Examples might include use of specific closed system drug-transfer devices CSDT across departments, the type of cleaning agent or EPA-registered oxidizer you use for deactivating and cleaning of a given agent, and so on—whatever it is, its specific to your site and documented.</a:t>
            </a:r>
          </a:p>
          <a:p>
            <a:endParaRPr lang="en-US" dirty="0"/>
          </a:p>
          <a:p>
            <a:r>
              <a:rPr lang="en-US" dirty="0"/>
              <a:t>Notice that what will not change for the group 1 drugs is the “Compounding &amp; Other Manipulations” row. For group 1, that’ll always read “USP &lt;800&gt;” because you have to use all USP &lt;800&gt; containment strategies when you compound those drugs.</a:t>
            </a:r>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18</a:t>
            </a:fld>
            <a:endParaRPr lang="en-US"/>
          </a:p>
        </p:txBody>
      </p:sp>
    </p:spTree>
    <p:extLst>
      <p:ext uri="{BB962C8B-B14F-4D97-AF65-F5344CB8AC3E}">
        <p14:creationId xmlns:p14="http://schemas.microsoft.com/office/powerpoint/2010/main" val="2218402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Also pay attention to the bottom of this document. Whoever your USP &lt;800&gt; designated person can indicate your site’s organizational handling of this particular hazardous drug and annotate your yearly review.</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t>We have one of these for every NIOSH drug Tables 1-3—including one for every formulation as stipulated in &lt;800&gt;. It was a fairly extensive undertaking, and it’s still not a final product. You’ll have to select the ones that your site dispenses, and mold them to your actual workflow practices.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[Maj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Zsido</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Bottom box for the unit to fill out at their own MTF for implementation—whoever their USP 800 “Designated person” is.]</a:t>
            </a:r>
          </a:p>
        </p:txBody>
      </p:sp>
      <p:sp>
        <p:nvSpPr>
          <p:cNvPr id="4" name="Slide Number Placeholder 3"/>
          <p:cNvSpPr>
            <a:spLocks noGrp="1"/>
          </p:cNvSpPr>
          <p:nvPr>
            <p:ph type="sldNum" sz="quarter" idx="5"/>
          </p:nvPr>
        </p:nvSpPr>
        <p:spPr/>
        <p:txBody>
          <a:bodyPr/>
          <a:lstStyle/>
          <a:p>
            <a:fld id="{515FD6C2-5366-473D-83DB-DC94000A6F9E}" type="slidenum">
              <a:rPr lang="en-US" smtClean="0"/>
              <a:t>19</a:t>
            </a:fld>
            <a:endParaRPr lang="en-US"/>
          </a:p>
        </p:txBody>
      </p:sp>
    </p:spTree>
    <p:extLst>
      <p:ext uri="{BB962C8B-B14F-4D97-AF65-F5344CB8AC3E}">
        <p14:creationId xmlns:p14="http://schemas.microsoft.com/office/powerpoint/2010/main" val="1309995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Several issues we’re currently workshopping before releasing to MTFs ideally a few months from now include fine-tuning specific PPE recommendations, the consistency of recommendations for a given formulation for a specific risk category, and keeping the alternative containment strategies general enough.</a:t>
            </a:r>
          </a:p>
        </p:txBody>
      </p:sp>
      <p:sp>
        <p:nvSpPr>
          <p:cNvPr id="4" name="Slide Number Placeholder 3"/>
          <p:cNvSpPr>
            <a:spLocks noGrp="1"/>
          </p:cNvSpPr>
          <p:nvPr>
            <p:ph type="sldNum" sz="quarter" idx="5"/>
          </p:nvPr>
        </p:nvSpPr>
        <p:spPr/>
        <p:txBody>
          <a:bodyPr/>
          <a:lstStyle/>
          <a:p>
            <a:fld id="{515FD6C2-5366-473D-83DB-DC94000A6F9E}" type="slidenum">
              <a:rPr lang="en-US" smtClean="0"/>
              <a:t>20</a:t>
            </a:fld>
            <a:endParaRPr lang="en-US"/>
          </a:p>
        </p:txBody>
      </p:sp>
    </p:spTree>
    <p:extLst>
      <p:ext uri="{BB962C8B-B14F-4D97-AF65-F5344CB8AC3E}">
        <p14:creationId xmlns:p14="http://schemas.microsoft.com/office/powerpoint/2010/main" val="1923796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quick recap, AoRs require at a minimum type of HD (group 1 vs. 2 vs. 3), dosage form, risk of exposure (that we pair that with our PPE recommendations), packaging description, and manipulation (i.e., this is the answer to the question: is it a group 1 drug that we compound or HD API? If not, an AoR is fair game.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good news is we’ve included all of those items on our AoR templates.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another reminder, the goal of committee is to produce an end product that is a middle ground in site practices, but you need to document your actual alternative containment strategies—i.e., any drug that you don’t subject to the entirety of &lt;800&gt; requirements needs to be written down.</a:t>
            </a:r>
          </a:p>
        </p:txBody>
      </p:sp>
      <p:sp>
        <p:nvSpPr>
          <p:cNvPr id="4" name="Slide Number Placeholder 3"/>
          <p:cNvSpPr>
            <a:spLocks noGrp="1"/>
          </p:cNvSpPr>
          <p:nvPr>
            <p:ph type="sldNum" sz="quarter" idx="5"/>
          </p:nvPr>
        </p:nvSpPr>
        <p:spPr/>
        <p:txBody>
          <a:bodyPr/>
          <a:lstStyle/>
          <a:p>
            <a:fld id="{515FD6C2-5366-473D-83DB-DC94000A6F9E}" type="slidenum">
              <a:rPr lang="en-US" smtClean="0"/>
              <a:t>21</a:t>
            </a:fld>
            <a:endParaRPr lang="en-US"/>
          </a:p>
        </p:txBody>
      </p:sp>
    </p:spTree>
    <p:extLst>
      <p:ext uri="{BB962C8B-B14F-4D97-AF65-F5344CB8AC3E}">
        <p14:creationId xmlns:p14="http://schemas.microsoft.com/office/powerpoint/2010/main" val="4081835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 that end, for your reading pleasure, we have a DHA guide for &lt;800&gt; implementation that will walk you through this process I’m describing.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pc="-5"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There are also third-party resources out there like BD that can help you with a very detailed Assessment of Risk walkthrough as well as gap analysis to develop an action plan to address surveyable items. [</a:t>
            </a:r>
            <a:r>
              <a:rPr lang="en-US" sz="1800" dirty="0"/>
              <a:t>© 2023 </a:t>
            </a:r>
            <a:r>
              <a:rPr lang="en-US" sz="1800" spc="-5" dirty="0"/>
              <a:t>Joint Commission Resources. All Rights</a:t>
            </a:r>
            <a:r>
              <a:rPr lang="en-US" sz="1800" spc="-145" dirty="0"/>
              <a:t> </a:t>
            </a:r>
            <a:r>
              <a:rPr lang="en-US" sz="1800" spc="-5" dirty="0"/>
              <a:t>Reserved.]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Come find me if you’re interested in this, but one thing I do want to share that I learned reading from this and from talking to Dr. Jeanelle Mansur is if you form a committee at your own site to investigate and implement hazardous drug handling, involve nurses. Get them on the committee. They’re a huge part of the picture of HD handling across departments, they’re the ones who administer (and as we know, TJC doesn’t assess administration), and they deserve to know when a drug they’re handling is hazardous.</a:t>
            </a:r>
          </a:p>
        </p:txBody>
      </p:sp>
      <p:sp>
        <p:nvSpPr>
          <p:cNvPr id="4" name="Slide Number Placeholder 3"/>
          <p:cNvSpPr>
            <a:spLocks noGrp="1"/>
          </p:cNvSpPr>
          <p:nvPr>
            <p:ph type="sldNum" sz="quarter" idx="5"/>
          </p:nvPr>
        </p:nvSpPr>
        <p:spPr/>
        <p:txBody>
          <a:bodyPr/>
          <a:lstStyle/>
          <a:p>
            <a:fld id="{515FD6C2-5366-473D-83DB-DC94000A6F9E}" type="slidenum">
              <a:rPr lang="en-US" smtClean="0"/>
              <a:t>22</a:t>
            </a:fld>
            <a:endParaRPr lang="en-US"/>
          </a:p>
        </p:txBody>
      </p:sp>
    </p:spTree>
    <p:extLst>
      <p:ext uri="{BB962C8B-B14F-4D97-AF65-F5344CB8AC3E}">
        <p14:creationId xmlns:p14="http://schemas.microsoft.com/office/powerpoint/2010/main" val="4000423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to AoR section?}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Again, directly from our surveyor checklist, there’s a lot of sections with guidance on PPE—chemo gloves, gowns, and other PPE all have their specifications use instructions in non-hazardous compounding vs. hazardous, etc. You can find it all in &lt;800&gt; and TJC checklist. Rather than get lost in those details today [next slide!], note the language used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sounds a lot like the structure of our AoRs, and look! Every category mentioned here—receipt, storage, transport, down the list—is included in our AoRs. Much of this guidance is rooted in…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5FD6C2-5366-473D-83DB-DC94000A6F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080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t>
            </a:r>
          </a:p>
        </p:txBody>
      </p:sp>
      <p:sp>
        <p:nvSpPr>
          <p:cNvPr id="4" name="Slide Number Placeholder 3"/>
          <p:cNvSpPr>
            <a:spLocks noGrp="1"/>
          </p:cNvSpPr>
          <p:nvPr>
            <p:ph type="sldNum" sz="quarter" idx="5"/>
          </p:nvPr>
        </p:nvSpPr>
        <p:spPr/>
        <p:txBody>
          <a:bodyPr/>
          <a:lstStyle/>
          <a:p>
            <a:fld id="{515FD6C2-5366-473D-83DB-DC94000A6F9E}" type="slidenum">
              <a:rPr lang="en-US" smtClean="0"/>
              <a:t>24</a:t>
            </a:fld>
            <a:endParaRPr lang="en-US"/>
          </a:p>
        </p:txBody>
      </p:sp>
    </p:spTree>
    <p:extLst>
      <p:ext uri="{BB962C8B-B14F-4D97-AF65-F5344CB8AC3E}">
        <p14:creationId xmlns:p14="http://schemas.microsoft.com/office/powerpoint/2010/main" val="383578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document as our NIOSH List! So addition to USP &lt;800&gt; itself, the NIOSH </a:t>
            </a:r>
            <a:r>
              <a:rPr lang="en-US" spc="-5" dirty="0"/>
              <a:t>recommendations here </a:t>
            </a:r>
            <a:r>
              <a:rPr lang="en-US" dirty="0"/>
              <a:t>for </a:t>
            </a:r>
            <a:r>
              <a:rPr lang="en-US" spc="-5" dirty="0"/>
              <a:t>PPE </a:t>
            </a:r>
            <a:r>
              <a:rPr lang="en-US" dirty="0"/>
              <a:t>are a starting point for what goes into the AoRs. So again, the benefit here is that we’ve done this work and written the policy for you.</a:t>
            </a:r>
          </a:p>
          <a:p>
            <a:endParaRPr lang="en-US" dirty="0"/>
          </a:p>
          <a:p>
            <a:r>
              <a:rPr lang="en-US" dirty="0"/>
              <a:t>Table 5 in the NIOSH List document pictured here is a lot longer than this, but I wanted to highlight two overarching points that informs performance of an AoRs: (Formulation vertically in the lefthand column is organized against the type of PPE needed as you go right.)</a:t>
            </a:r>
          </a:p>
          <a:p>
            <a:endParaRPr lang="en-US" dirty="0"/>
          </a:p>
          <a:p>
            <a:r>
              <a:rPr lang="en-US" dirty="0"/>
              <a:t>1) The common denominator here for the recommendation for single vs. double chemotherapy gloves, whether to wear a gown, etc. usually comes down to—at the risk of repeating myself—whether the worker is directly handling HD API—which includes cutting, crushing, or otherwise manipulating tablets or capsules.</a:t>
            </a:r>
          </a:p>
          <a:p>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2) Where PPE is concerned, a given drug’s formulation and what you’re doing dictates the handling recommendations, not the simply NIOSH group it falls into. The recommendations from this NIOSH table refers to all groups 1-3. BUT the NIOSH group WILL help us determine other handling practices that we’ll see on the next slide.</a:t>
            </a:r>
          </a:p>
        </p:txBody>
      </p:sp>
      <p:sp>
        <p:nvSpPr>
          <p:cNvPr id="4" name="Slide Number Placeholder 3"/>
          <p:cNvSpPr>
            <a:spLocks noGrp="1"/>
          </p:cNvSpPr>
          <p:nvPr>
            <p:ph type="sldNum" sz="quarter" idx="5"/>
          </p:nvPr>
        </p:nvSpPr>
        <p:spPr/>
        <p:txBody>
          <a:bodyPr/>
          <a:lstStyle/>
          <a:p>
            <a:fld id="{515FD6C2-5366-473D-83DB-DC94000A6F9E}" type="slidenum">
              <a:rPr lang="en-US" smtClean="0"/>
              <a:t>25</a:t>
            </a:fld>
            <a:endParaRPr lang="en-US"/>
          </a:p>
        </p:txBody>
      </p:sp>
    </p:spTree>
    <p:extLst>
      <p:ext uri="{BB962C8B-B14F-4D97-AF65-F5344CB8AC3E}">
        <p14:creationId xmlns:p14="http://schemas.microsoft.com/office/powerpoint/2010/main" val="3866666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26</a:t>
            </a:fld>
            <a:endParaRPr lang="en-US"/>
          </a:p>
        </p:txBody>
      </p:sp>
    </p:spTree>
    <p:extLst>
      <p:ext uri="{BB962C8B-B14F-4D97-AF65-F5344CB8AC3E}">
        <p14:creationId xmlns:p14="http://schemas.microsoft.com/office/powerpoint/2010/main" val="19559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Color-coded PPE chart from meeting!</a:t>
            </a:r>
          </a:p>
          <a:p>
            <a:endParaRPr lang="en-US" dirty="0"/>
          </a:p>
          <a:p>
            <a:r>
              <a:rPr lang="en-US" dirty="0"/>
              <a:t>This document isn’t so much strictly for educational purposes necessarily—you all work in pharmacy and know your site certainly better than I do and have access to the same organizational resources—as it is for helping to provide standardized documentation—a written policy that you can point to during surveys.</a:t>
            </a:r>
          </a:p>
          <a:p>
            <a:endParaRPr lang="en-US" dirty="0"/>
          </a:p>
          <a:p>
            <a:r>
              <a:rPr lang="en-US" dirty="0"/>
              <a:t>Goal of committee is to produce an end product that is universally available, but able to be tailored to your sites needs.</a:t>
            </a:r>
          </a:p>
        </p:txBody>
      </p:sp>
      <p:sp>
        <p:nvSpPr>
          <p:cNvPr id="4" name="Slide Number Placeholder 3"/>
          <p:cNvSpPr>
            <a:spLocks noGrp="1"/>
          </p:cNvSpPr>
          <p:nvPr>
            <p:ph type="sldNum" sz="quarter" idx="5"/>
          </p:nvPr>
        </p:nvSpPr>
        <p:spPr/>
        <p:txBody>
          <a:bodyPr/>
          <a:lstStyle/>
          <a:p>
            <a:fld id="{515FD6C2-5366-473D-83DB-DC94000A6F9E}" type="slidenum">
              <a:rPr lang="en-US" smtClean="0"/>
              <a:t>27</a:t>
            </a:fld>
            <a:endParaRPr lang="en-US"/>
          </a:p>
        </p:txBody>
      </p:sp>
    </p:spTree>
    <p:extLst>
      <p:ext uri="{BB962C8B-B14F-4D97-AF65-F5344CB8AC3E}">
        <p14:creationId xmlns:p14="http://schemas.microsoft.com/office/powerpoint/2010/main" val="3645703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5FD6C2-5366-473D-83DB-DC94000A6F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627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TJC will also be looking</a:t>
            </a:r>
          </a:p>
          <a:p>
            <a:endParaRPr lang="en-US" dirty="0"/>
          </a:p>
          <a:p>
            <a:r>
              <a:rPr lang="en-US" dirty="0"/>
              <a:t>To satisfy USP 800 requirements, the training has to require these components. I’m not going to read them off to you; they can be found in &lt;800&gt;. More importantly, know that our committee has a template that we’re working on finishing and pushing out to MTFs to help them meet this training requirement.</a:t>
            </a:r>
          </a:p>
          <a:p>
            <a:endParaRPr lang="en-US" dirty="0"/>
          </a:p>
          <a:p>
            <a:pPr marL="0" marR="0" lvl="0" indent="0">
              <a:spcBef>
                <a:spcPts val="0"/>
              </a:spcBef>
              <a:spcAft>
                <a:spcPts val="0"/>
              </a:spcAft>
              <a:buFont typeface="+mj-lt"/>
              <a:buNone/>
            </a:pPr>
            <a:endParaRPr lang="en-US" sz="1100" dirty="0">
              <a:effectLst/>
              <a:latin typeface="Calibri" panose="020F0502020204030204" pitchFamily="34" charset="0"/>
              <a:ea typeface="Times New Roman" panose="02020603050405020304" pitchFamily="18" charset="0"/>
            </a:endParaRPr>
          </a:p>
          <a:p>
            <a:pPr marL="0" marR="0" lvl="0" indent="0">
              <a:spcBef>
                <a:spcPts val="0"/>
              </a:spcBef>
              <a:spcAft>
                <a:spcPts val="0"/>
              </a:spcAft>
              <a:buFont typeface="+mj-lt"/>
              <a:buNone/>
            </a:pPr>
            <a:r>
              <a:rPr lang="en-US" sz="1100" dirty="0">
                <a:effectLst/>
                <a:latin typeface="Calibri" panose="020F0502020204030204" pitchFamily="34" charset="0"/>
                <a:ea typeface="Times New Roman" panose="02020603050405020304" pitchFamily="18" charset="0"/>
              </a:rPr>
              <a:t>[Recommend USP &lt;800&gt; team also produce a standardized training to compliment the handling guidance and to satisfy USP 800 training requirements in Relias – working on template</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mj-lt"/>
              <a:buAutoNum type="alphaLcPeriod"/>
            </a:pPr>
            <a:r>
              <a:rPr lang="en-US" sz="1100" dirty="0">
                <a:effectLst/>
                <a:latin typeface="Calibri" panose="020F0502020204030204" pitchFamily="34" charset="0"/>
                <a:ea typeface="Times New Roman" panose="02020603050405020304" pitchFamily="18" charset="0"/>
              </a:rPr>
              <a:t>I’ve noted these discrepancies at a few bases, either the training is absent and/or not all encompassing.]</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29</a:t>
            </a:fld>
            <a:endParaRPr lang="en-US"/>
          </a:p>
        </p:txBody>
      </p:sp>
    </p:spTree>
    <p:extLst>
      <p:ext uri="{BB962C8B-B14F-4D97-AF65-F5344CB8AC3E}">
        <p14:creationId xmlns:p14="http://schemas.microsoft.com/office/powerpoint/2010/main" val="612312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FROM USP 797 SURFACE MONITORING WHICH </a:t>
            </a:r>
            <a:r>
              <a:rPr lang="en-US" u="sng" dirty="0"/>
              <a:t>IS</a:t>
            </a:r>
            <a:r>
              <a:rPr lang="en-US" u="none" dirty="0"/>
              <a:t> REQUIRED, neither USP &lt;800&gt; itself nor TJC requires testing for the presence of hazardous drugs. This is an example of a “should” requirement, not a “shall” or “must” Some facilities, like Evans Army Community Hospital at Fort Carson, choose to require it, but it’s really up to the facility how to handle it.</a:t>
            </a:r>
          </a:p>
        </p:txBody>
      </p:sp>
      <p:sp>
        <p:nvSpPr>
          <p:cNvPr id="4" name="Slide Number Placeholder 3"/>
          <p:cNvSpPr>
            <a:spLocks noGrp="1"/>
          </p:cNvSpPr>
          <p:nvPr>
            <p:ph type="sldNum" sz="quarter" idx="5"/>
          </p:nvPr>
        </p:nvSpPr>
        <p:spPr/>
        <p:txBody>
          <a:bodyPr/>
          <a:lstStyle/>
          <a:p>
            <a:fld id="{515FD6C2-5366-473D-83DB-DC94000A6F9E}" type="slidenum">
              <a:rPr lang="en-US" smtClean="0"/>
              <a:t>31</a:t>
            </a:fld>
            <a:endParaRPr lang="en-US"/>
          </a:p>
        </p:txBody>
      </p:sp>
    </p:spTree>
    <p:extLst>
      <p:ext uri="{BB962C8B-B14F-4D97-AF65-F5344CB8AC3E}">
        <p14:creationId xmlns:p14="http://schemas.microsoft.com/office/powerpoint/2010/main" val="1321075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 decide to test, contact an analytical lab or vendor (such as BD) and target obvious areas—that is, those in proximity to where you handle and store drugs.</a:t>
            </a:r>
          </a:p>
          <a:p>
            <a:endParaRPr lang="en-US" dirty="0"/>
          </a:p>
          <a:p>
            <a:r>
              <a:rPr lang="en-US" dirty="0"/>
              <a:t>BD surface monitoring info:</a:t>
            </a:r>
          </a:p>
          <a:p>
            <a:endParaRPr lang="en-US" dirty="0"/>
          </a:p>
          <a:p>
            <a:r>
              <a:rPr lang="en-US" dirty="0"/>
              <a:t>https://www.bd.com/content/dam/bd-assets/na/medication-delivery-solutions/documents/brochure/BD-9639_BD_Hazardous_Drug_Surface_Contamination_Assessment_Program_Brochure.pdf</a:t>
            </a:r>
          </a:p>
          <a:p>
            <a:endParaRPr lang="en-US" dirty="0"/>
          </a:p>
          <a:p>
            <a:r>
              <a:rPr lang="en-US" dirty="0"/>
              <a:t>On the right-hand column, you’ll see a list of recommendations generated from the publication “NIOSH </a:t>
            </a:r>
            <a:r>
              <a:rPr lang="en-US" b="0" i="0" dirty="0">
                <a:solidFill>
                  <a:srgbClr val="FFFFFF"/>
                </a:solidFill>
                <a:effectLst/>
                <a:highlight>
                  <a:srgbClr val="323639"/>
                </a:highlight>
                <a:latin typeface="Segoe UI" panose="020B0502040204020203" pitchFamily="34" charset="0"/>
              </a:rPr>
              <a:t>Managing Hazardous Drug Exposures”; pp 21-22 strongly recommends surface sampling, citing a number of studies demonstrating detectable amounts of hazardous drugs:</a:t>
            </a:r>
            <a:endParaRPr lang="en-US" dirty="0"/>
          </a:p>
          <a:p>
            <a:endParaRPr lang="en-US" dirty="0"/>
          </a:p>
          <a:p>
            <a:r>
              <a:rPr lang="en-US" dirty="0"/>
              <a:t>https://www.cdc.gov/niosh/docs/2023-130/2023-130.pdf?id=10.26616/NIOSHPUB2023130</a:t>
            </a:r>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32</a:t>
            </a:fld>
            <a:endParaRPr lang="en-US"/>
          </a:p>
        </p:txBody>
      </p:sp>
    </p:spTree>
    <p:extLst>
      <p:ext uri="{BB962C8B-B14F-4D97-AF65-F5344CB8AC3E}">
        <p14:creationId xmlns:p14="http://schemas.microsoft.com/office/powerpoint/2010/main" val="10099591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t>
            </a:r>
          </a:p>
        </p:txBody>
      </p:sp>
      <p:sp>
        <p:nvSpPr>
          <p:cNvPr id="4" name="Slide Number Placeholder 3"/>
          <p:cNvSpPr>
            <a:spLocks noGrp="1"/>
          </p:cNvSpPr>
          <p:nvPr>
            <p:ph type="sldNum" sz="quarter" idx="5"/>
          </p:nvPr>
        </p:nvSpPr>
        <p:spPr/>
        <p:txBody>
          <a:bodyPr/>
          <a:lstStyle/>
          <a:p>
            <a:fld id="{515FD6C2-5366-473D-83DB-DC94000A6F9E}" type="slidenum">
              <a:rPr lang="en-US" smtClean="0"/>
              <a:t>33</a:t>
            </a:fld>
            <a:endParaRPr lang="en-US"/>
          </a:p>
        </p:txBody>
      </p:sp>
    </p:spTree>
    <p:extLst>
      <p:ext uri="{BB962C8B-B14F-4D97-AF65-F5344CB8AC3E}">
        <p14:creationId xmlns:p14="http://schemas.microsoft.com/office/powerpoint/2010/main" val="2288617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Lack of DHA policy to enforce</a:t>
            </a:r>
          </a:p>
          <a:p>
            <a:endParaRPr lang="en-US" dirty="0"/>
          </a:p>
          <a:p>
            <a:r>
              <a:rPr lang="en-US" dirty="0"/>
              <a:t> &lt;800&gt; applies and spells things out pretty clearly.</a:t>
            </a:r>
          </a:p>
          <a:p>
            <a:endParaRPr lang="en-US" dirty="0"/>
          </a:p>
          <a:p>
            <a:pPr marL="0" marR="0" lvl="0" indent="0">
              <a:spcBef>
                <a:spcPts val="0"/>
              </a:spcBef>
              <a:spcAft>
                <a:spcPts val="0"/>
              </a:spcAft>
              <a:buFont typeface="+mj-lt"/>
              <a:buNone/>
            </a:pPr>
            <a:r>
              <a:rPr lang="en-US" sz="1100" dirty="0">
                <a:effectLst/>
                <a:latin typeface="Calibri" panose="020F0502020204030204" pitchFamily="34" charset="0"/>
                <a:ea typeface="Times New Roman" panose="02020603050405020304" pitchFamily="18" charset="0"/>
              </a:rPr>
              <a:t>Drug Vendor [Amerisource Bergen] identification of NIOSH medications</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mj-lt"/>
              <a:buAutoNum type="alphaLcPeriod"/>
            </a:pPr>
            <a:r>
              <a:rPr lang="en-US" sz="1100" dirty="0">
                <a:effectLst/>
                <a:latin typeface="Calibri" panose="020F0502020204030204" pitchFamily="34" charset="0"/>
                <a:ea typeface="Times New Roman" panose="02020603050405020304" pitchFamily="18" charset="0"/>
              </a:rPr>
              <a:t>We have found and voiced to ABC several times to label and appropriately segregate these drugs.  What the logistics team has found, is the totes are always marked accordingly (e.g., NT-1), and are mixed with other legend medications. </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mj-lt"/>
              <a:buAutoNum type="alphaLcPeriod"/>
            </a:pPr>
            <a:r>
              <a:rPr lang="en-US" sz="1100" dirty="0">
                <a:effectLst/>
                <a:latin typeface="Calibri" panose="020F0502020204030204" pitchFamily="34" charset="0"/>
                <a:ea typeface="Times New Roman" panose="02020603050405020304" pitchFamily="18" charset="0"/>
              </a:rPr>
              <a:t>Unsure what can be done to appropriately address this issue. In turn, it has caused issues with </a:t>
            </a:r>
            <a:r>
              <a:rPr lang="en-US" sz="1100" dirty="0" err="1">
                <a:effectLst/>
                <a:latin typeface="Calibri" panose="020F0502020204030204" pitchFamily="34" charset="0"/>
                <a:ea typeface="Times New Roman" panose="02020603050405020304" pitchFamily="18" charset="0"/>
              </a:rPr>
              <a:t>MedLog</a:t>
            </a:r>
            <a:r>
              <a:rPr lang="en-US" sz="1100" dirty="0">
                <a:effectLst/>
                <a:latin typeface="Calibri" panose="020F0502020204030204" pitchFamily="34" charset="0"/>
                <a:ea typeface="Times New Roman" panose="02020603050405020304" pitchFamily="18" charset="0"/>
              </a:rPr>
              <a:t> (1) there’s currently no DHA policy to enforce USP 800 standards [ICD: recall question by Newman to CDR Pulido] (2) resistance to wear ASTM rated gloves during receiving of all drugs due to NIOSH mixing issue.</a:t>
            </a:r>
            <a:endParaRPr lang="en-US"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34</a:t>
            </a:fld>
            <a:endParaRPr lang="en-US"/>
          </a:p>
        </p:txBody>
      </p:sp>
    </p:spTree>
    <p:extLst>
      <p:ext uri="{BB962C8B-B14F-4D97-AF65-F5344CB8AC3E}">
        <p14:creationId xmlns:p14="http://schemas.microsoft.com/office/powerpoint/2010/main" val="2120467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 couple of simple flowcharts sourced from our &lt;800&gt; committee.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we stop and reason for moment and apply that fundamental distinction—NIOSH Group 1 than needs to be compounded or any HD API vs. a minimally manipulated Group 1 drug or Group 2/3—we see that same reasoning played out here.</a:t>
            </a:r>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35</a:t>
            </a:fld>
            <a:endParaRPr lang="en-US"/>
          </a:p>
        </p:txBody>
      </p:sp>
    </p:spTree>
    <p:extLst>
      <p:ext uri="{BB962C8B-B14F-4D97-AF65-F5344CB8AC3E}">
        <p14:creationId xmlns:p14="http://schemas.microsoft.com/office/powerpoint/2010/main" val="4140041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any damaged shipment must follow &lt;800&gt; containment strategies.</a:t>
            </a:r>
          </a:p>
        </p:txBody>
      </p:sp>
      <p:sp>
        <p:nvSpPr>
          <p:cNvPr id="4" name="Slide Number Placeholder 3"/>
          <p:cNvSpPr>
            <a:spLocks noGrp="1"/>
          </p:cNvSpPr>
          <p:nvPr>
            <p:ph type="sldNum" sz="quarter" idx="5"/>
          </p:nvPr>
        </p:nvSpPr>
        <p:spPr/>
        <p:txBody>
          <a:bodyPr/>
          <a:lstStyle/>
          <a:p>
            <a:fld id="{515FD6C2-5366-473D-83DB-DC94000A6F9E}" type="slidenum">
              <a:rPr lang="en-US" smtClean="0"/>
              <a:t>36</a:t>
            </a:fld>
            <a:endParaRPr lang="en-US"/>
          </a:p>
        </p:txBody>
      </p:sp>
    </p:spTree>
    <p:extLst>
      <p:ext uri="{BB962C8B-B14F-4D97-AF65-F5344CB8AC3E}">
        <p14:creationId xmlns:p14="http://schemas.microsoft.com/office/powerpoint/2010/main" val="1901378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Preparation vs. administration: spiking IV bags (#3 and #4 are the same)</a:t>
            </a:r>
          </a:p>
        </p:txBody>
      </p:sp>
      <p:sp>
        <p:nvSpPr>
          <p:cNvPr id="4" name="Slide Number Placeholder 3"/>
          <p:cNvSpPr>
            <a:spLocks noGrp="1"/>
          </p:cNvSpPr>
          <p:nvPr>
            <p:ph type="sldNum" sz="quarter" idx="5"/>
          </p:nvPr>
        </p:nvSpPr>
        <p:spPr/>
        <p:txBody>
          <a:bodyPr/>
          <a:lstStyle/>
          <a:p>
            <a:fld id="{515FD6C2-5366-473D-83DB-DC94000A6F9E}" type="slidenum">
              <a:rPr lang="en-US" smtClean="0"/>
              <a:t>37</a:t>
            </a:fld>
            <a:endParaRPr lang="en-US"/>
          </a:p>
        </p:txBody>
      </p:sp>
    </p:spTree>
    <p:extLst>
      <p:ext uri="{BB962C8B-B14F-4D97-AF65-F5344CB8AC3E}">
        <p14:creationId xmlns:p14="http://schemas.microsoft.com/office/powerpoint/2010/main" val="3425492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question to clarify: what looks like compounding, but isn’t</a:t>
            </a:r>
          </a:p>
          <a:p>
            <a:endParaRPr lang="en-US" dirty="0"/>
          </a:p>
          <a:p>
            <a:r>
              <a:rPr lang="en-US" dirty="0"/>
              <a:t>These chapters pertain to preparation; they apply when a user is “actively compounding.”</a:t>
            </a:r>
          </a:p>
        </p:txBody>
      </p:sp>
      <p:sp>
        <p:nvSpPr>
          <p:cNvPr id="4" name="Slide Number Placeholder 3"/>
          <p:cNvSpPr>
            <a:spLocks noGrp="1"/>
          </p:cNvSpPr>
          <p:nvPr>
            <p:ph type="sldNum" sz="quarter" idx="5"/>
          </p:nvPr>
        </p:nvSpPr>
        <p:spPr/>
        <p:txBody>
          <a:bodyPr/>
          <a:lstStyle/>
          <a:p>
            <a:fld id="{515FD6C2-5366-473D-83DB-DC94000A6F9E}" type="slidenum">
              <a:rPr lang="en-US" smtClean="0"/>
              <a:t>38</a:t>
            </a:fld>
            <a:endParaRPr lang="en-US"/>
          </a:p>
        </p:txBody>
      </p:sp>
    </p:spTree>
    <p:extLst>
      <p:ext uri="{BB962C8B-B14F-4D97-AF65-F5344CB8AC3E}">
        <p14:creationId xmlns:p14="http://schemas.microsoft.com/office/powerpoint/2010/main" val="35339614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 have some examples of practices, which of course if your site performs, would be an alternative containment strategy that you could document.</a:t>
            </a:r>
          </a:p>
          <a:p>
            <a:endParaRPr lang="en-US" dirty="0"/>
          </a:p>
          <a:p>
            <a:r>
              <a:rPr lang="en-US" dirty="0"/>
              <a:t>CSTDs are a good example of an alternative containment strategy. [do bit—. Look in your AOR guide/earlier presentation.</a:t>
            </a:r>
          </a:p>
          <a:p>
            <a:endParaRPr lang="en-US" sz="2400" spc="-5" dirty="0">
              <a:latin typeface="Arial"/>
              <a:cs typeface="Arial"/>
            </a:endParaRPr>
          </a:p>
          <a:p>
            <a:r>
              <a:rPr lang="en-US" sz="2400" spc="-5" dirty="0">
                <a:latin typeface="Arial"/>
                <a:cs typeface="Arial"/>
              </a:rPr>
              <a:t>Drug and bag proprietary </a:t>
            </a:r>
            <a:r>
              <a:rPr lang="en-US" sz="2400" dirty="0">
                <a:latin typeface="Arial"/>
                <a:cs typeface="Arial"/>
              </a:rPr>
              <a:t>systems </a:t>
            </a:r>
            <a:r>
              <a:rPr lang="en-US" sz="2400" spc="-5" dirty="0">
                <a:latin typeface="Arial"/>
                <a:cs typeface="Arial"/>
              </a:rPr>
              <a:t>(e.g.,</a:t>
            </a:r>
            <a:r>
              <a:rPr lang="en-US" sz="2400" spc="-150" dirty="0">
                <a:latin typeface="Arial"/>
                <a:cs typeface="Arial"/>
              </a:rPr>
              <a:t> </a:t>
            </a:r>
            <a:r>
              <a:rPr lang="en-US" sz="2400" spc="-20" dirty="0">
                <a:latin typeface="Arial"/>
                <a:cs typeface="Arial"/>
              </a:rPr>
              <a:t>Add-Vantage,  </a:t>
            </a:r>
            <a:r>
              <a:rPr lang="en-US" sz="2400" spc="-5" dirty="0">
                <a:latin typeface="Arial"/>
                <a:cs typeface="Arial"/>
              </a:rPr>
              <a:t>Mini-bag</a:t>
            </a:r>
            <a:r>
              <a:rPr lang="en-US" sz="2400" spc="20" dirty="0">
                <a:latin typeface="Arial"/>
                <a:cs typeface="Arial"/>
              </a:rPr>
              <a:t> </a:t>
            </a:r>
            <a:r>
              <a:rPr lang="en-US" sz="2400" spc="-5" dirty="0">
                <a:latin typeface="Arial"/>
                <a:cs typeface="Arial"/>
              </a:rPr>
              <a:t>plus)</a:t>
            </a:r>
            <a:endParaRPr lang="en-US" sz="2400" dirty="0">
              <a:latin typeface="Arial"/>
              <a:cs typeface="Arial"/>
            </a:endParaRPr>
          </a:p>
          <a:p>
            <a:pPr marL="927100" lvl="2" indent="-170815">
              <a:lnSpc>
                <a:spcPct val="100000"/>
              </a:lnSpc>
              <a:spcBef>
                <a:spcPts val="605"/>
              </a:spcBef>
              <a:buClr>
                <a:srgbClr val="EE5124"/>
              </a:buClr>
              <a:buSzPct val="90000"/>
              <a:buChar char="–"/>
              <a:tabLst>
                <a:tab pos="927100" algn="l"/>
              </a:tabLst>
            </a:pPr>
            <a:r>
              <a:rPr lang="en-US" sz="2000" dirty="0">
                <a:latin typeface="Arial"/>
                <a:cs typeface="Arial"/>
              </a:rPr>
              <a:t>Advance assembly – Assembly must be </a:t>
            </a:r>
            <a:r>
              <a:rPr lang="en-US" sz="2000" spc="-5" dirty="0">
                <a:latin typeface="Arial"/>
                <a:cs typeface="Arial"/>
              </a:rPr>
              <a:t>within </a:t>
            </a:r>
            <a:r>
              <a:rPr lang="en-US" sz="2000" dirty="0">
                <a:latin typeface="Arial"/>
                <a:cs typeface="Arial"/>
              </a:rPr>
              <a:t>a </a:t>
            </a:r>
            <a:r>
              <a:rPr lang="en-US" sz="2000" spc="-5" dirty="0">
                <a:latin typeface="Arial"/>
                <a:cs typeface="Arial"/>
              </a:rPr>
              <a:t>laminar flow</a:t>
            </a:r>
            <a:r>
              <a:rPr lang="en-US" sz="2000" spc="-245" dirty="0">
                <a:latin typeface="Arial"/>
                <a:cs typeface="Arial"/>
              </a:rPr>
              <a:t> </a:t>
            </a:r>
            <a:r>
              <a:rPr lang="en-US" sz="2000" dirty="0">
                <a:latin typeface="Arial"/>
                <a:cs typeface="Arial"/>
              </a:rPr>
              <a:t>hood</a:t>
            </a:r>
          </a:p>
          <a:p>
            <a:pPr marL="927100" lvl="2" indent="-170815">
              <a:lnSpc>
                <a:spcPct val="100000"/>
              </a:lnSpc>
              <a:spcBef>
                <a:spcPts val="600"/>
              </a:spcBef>
              <a:buClr>
                <a:srgbClr val="EE5124"/>
              </a:buClr>
              <a:buSzPct val="90000"/>
              <a:buChar char="–"/>
              <a:tabLst>
                <a:tab pos="927100" algn="l"/>
              </a:tabLst>
            </a:pPr>
            <a:r>
              <a:rPr lang="en-US" sz="2000" dirty="0">
                <a:latin typeface="Arial"/>
                <a:cs typeface="Arial"/>
              </a:rPr>
              <a:t>Just </a:t>
            </a:r>
            <a:r>
              <a:rPr lang="en-US" sz="2000" spc="-5" dirty="0">
                <a:latin typeface="Arial"/>
                <a:cs typeface="Arial"/>
              </a:rPr>
              <a:t>in time </a:t>
            </a:r>
            <a:r>
              <a:rPr lang="en-US" sz="2000" dirty="0">
                <a:latin typeface="Arial"/>
                <a:cs typeface="Arial"/>
              </a:rPr>
              <a:t>assembly – Assembly outside of a hood </a:t>
            </a:r>
            <a:r>
              <a:rPr lang="en-US" sz="2000" spc="-5" dirty="0">
                <a:latin typeface="Arial"/>
                <a:cs typeface="Arial"/>
              </a:rPr>
              <a:t>is</a:t>
            </a:r>
            <a:r>
              <a:rPr lang="en-US" sz="2000" spc="-310" dirty="0">
                <a:latin typeface="Arial"/>
                <a:cs typeface="Arial"/>
              </a:rPr>
              <a:t> </a:t>
            </a:r>
            <a:r>
              <a:rPr lang="en-US" sz="2000" dirty="0">
                <a:latin typeface="Arial"/>
                <a:cs typeface="Arial"/>
              </a:rPr>
              <a:t>allowed</a:t>
            </a:r>
          </a:p>
          <a:p>
            <a:endParaRPr lang="en-US" dirty="0"/>
          </a:p>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39</a:t>
            </a:fld>
            <a:endParaRPr lang="en-US"/>
          </a:p>
        </p:txBody>
      </p:sp>
    </p:spTree>
    <p:extLst>
      <p:ext uri="{BB962C8B-B14F-4D97-AF65-F5344CB8AC3E}">
        <p14:creationId xmlns:p14="http://schemas.microsoft.com/office/powerpoint/2010/main" val="22986684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40</a:t>
            </a:fld>
            <a:endParaRPr lang="en-US"/>
          </a:p>
        </p:txBody>
      </p:sp>
    </p:spTree>
    <p:extLst>
      <p:ext uri="{BB962C8B-B14F-4D97-AF65-F5344CB8AC3E}">
        <p14:creationId xmlns:p14="http://schemas.microsoft.com/office/powerpoint/2010/main" val="7995602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FD6C2-5366-473D-83DB-DC94000A6F9E}" type="slidenum">
              <a:rPr lang="en-US" smtClean="0"/>
              <a:t>41</a:t>
            </a:fld>
            <a:endParaRPr lang="en-US"/>
          </a:p>
        </p:txBody>
      </p:sp>
    </p:spTree>
    <p:extLst>
      <p:ext uri="{BB962C8B-B14F-4D97-AF65-F5344CB8AC3E}">
        <p14:creationId xmlns:p14="http://schemas.microsoft.com/office/powerpoint/2010/main" val="972831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boxes with paragraph, dash, &amp; bullets">
    <p:spTree>
      <p:nvGrpSpPr>
        <p:cNvPr id="1" name=""/>
        <p:cNvGrpSpPr/>
        <p:nvPr/>
      </p:nvGrpSpPr>
      <p:grpSpPr>
        <a:xfrm>
          <a:off x="0" y="0"/>
          <a:ext cx="0" cy="0"/>
          <a:chOff x="0" y="0"/>
          <a:chExt cx="0" cy="0"/>
        </a:xfrm>
      </p:grpSpPr>
      <p:sp>
        <p:nvSpPr>
          <p:cNvPr id="2" name="Title 1"/>
          <p:cNvSpPr>
            <a:spLocks noGrp="1"/>
          </p:cNvSpPr>
          <p:nvPr>
            <p:ph type="title"/>
          </p:nvPr>
        </p:nvSpPr>
        <p:spPr>
          <a:xfrm>
            <a:off x="529169" y="219456"/>
            <a:ext cx="11033760" cy="630936"/>
          </a:xfrm>
        </p:spPr>
        <p:txBody>
          <a:bodyPr/>
          <a:lstStyle>
            <a:lvl1pPr>
              <a:defRPr sz="2400" b="0"/>
            </a:lvl1pPr>
          </a:lstStyle>
          <a:p>
            <a:r>
              <a:rPr lang="en-US"/>
              <a:t>Click to edit Master title style</a:t>
            </a:r>
          </a:p>
        </p:txBody>
      </p:sp>
      <p:sp>
        <p:nvSpPr>
          <p:cNvPr id="4" name="Text Placeholder 15"/>
          <p:cNvSpPr>
            <a:spLocks noGrp="1"/>
          </p:cNvSpPr>
          <p:nvPr>
            <p:ph type="body" sz="quarter" idx="11"/>
          </p:nvPr>
        </p:nvSpPr>
        <p:spPr>
          <a:xfrm>
            <a:off x="6315456" y="1399032"/>
            <a:ext cx="5352288" cy="4892040"/>
          </a:xfrm>
        </p:spPr>
        <p:txBody>
          <a:bodyPr/>
          <a:lstStyle>
            <a:lvl1pPr>
              <a:buNone/>
              <a:defRPr/>
            </a:lvl1pPr>
          </a:lstStyle>
          <a:p>
            <a:pPr lvl="0"/>
            <a:r>
              <a:rPr lang="en-US"/>
              <a:t>Click to edit Master text styles</a:t>
            </a:r>
          </a:p>
          <a:p>
            <a:pPr lvl="1"/>
            <a:r>
              <a:rPr lang="en-US"/>
              <a:t>Second level</a:t>
            </a:r>
          </a:p>
        </p:txBody>
      </p:sp>
      <p:sp>
        <p:nvSpPr>
          <p:cNvPr id="8" name="Text Placeholder 15"/>
          <p:cNvSpPr>
            <a:spLocks noGrp="1"/>
          </p:cNvSpPr>
          <p:nvPr>
            <p:ph type="body" sz="quarter" idx="14"/>
          </p:nvPr>
        </p:nvSpPr>
        <p:spPr>
          <a:xfrm>
            <a:off x="524256" y="1399032"/>
            <a:ext cx="5352288" cy="4892040"/>
          </a:xfrm>
        </p:spPr>
        <p:txBody>
          <a:bodyPr/>
          <a:lstStyle>
            <a:lvl1pPr>
              <a:buNone/>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1160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17982" y="1390963"/>
            <a:ext cx="9876752" cy="312416"/>
          </a:xfrm>
        </p:spPr>
        <p:txBody>
          <a:bodyPr lIns="0" tIns="0" rIns="0" bIns="0"/>
          <a:lstStyle>
            <a:lvl1pPr>
              <a:defRPr sz="2030" b="1" i="0">
                <a:solidFill>
                  <a:srgbClr val="231F20"/>
                </a:solidFill>
                <a:latin typeface="Times New Roman"/>
                <a:cs typeface="Times New Roman"/>
              </a:defRPr>
            </a:lvl1pPr>
          </a:lstStyle>
          <a:p>
            <a:endParaRPr/>
          </a:p>
        </p:txBody>
      </p:sp>
      <p:sp>
        <p:nvSpPr>
          <p:cNvPr id="3" name="Holder 3"/>
          <p:cNvSpPr>
            <a:spLocks noGrp="1"/>
          </p:cNvSpPr>
          <p:nvPr>
            <p:ph sz="half" idx="2"/>
          </p:nvPr>
        </p:nvSpPr>
        <p:spPr>
          <a:xfrm>
            <a:off x="609600" y="1577349"/>
            <a:ext cx="5303520" cy="20005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9"/>
            <a:ext cx="5303520" cy="20005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15200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4924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BEBEBE"/>
                </a:solidFill>
                <a:latin typeface="Arial"/>
                <a:cs typeface="Arial"/>
              </a:defRPr>
            </a:lvl1pPr>
          </a:lstStyle>
          <a:p>
            <a:pPr marL="12700">
              <a:lnSpc>
                <a:spcPts val="1425"/>
              </a:lnSpc>
            </a:pPr>
            <a:r>
              <a:rPr lang="en-US"/>
              <a:t>© 2023 </a:t>
            </a:r>
            <a:r>
              <a:rPr lang="en-US" spc="-5"/>
              <a:t>Joint Commission Resources. All Rights</a:t>
            </a:r>
            <a:r>
              <a:rPr lang="en-US" spc="-145"/>
              <a:t> </a:t>
            </a:r>
            <a:r>
              <a:rPr lang="en-US" spc="-5"/>
              <a:t>Reserved.</a:t>
            </a:r>
            <a:endParaRPr lang="en-US" spc="-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6" name="Holder 6"/>
          <p:cNvSpPr>
            <a:spLocks noGrp="1"/>
          </p:cNvSpPr>
          <p:nvPr>
            <p:ph type="sldNum" sz="quarter" idx="7"/>
          </p:nvPr>
        </p:nvSpPr>
        <p:spPr/>
        <p:txBody>
          <a:bodyPr lIns="0" tIns="0" rIns="0" bIns="0"/>
          <a:lstStyle>
            <a:lvl1pPr>
              <a:defRPr sz="1800" b="0" i="0">
                <a:solidFill>
                  <a:schemeClr val="tx1"/>
                </a:solidFill>
                <a:latin typeface="Arial"/>
                <a:cs typeface="Arial"/>
              </a:defRPr>
            </a:lvl1pPr>
          </a:lstStyle>
          <a:p>
            <a:pPr marL="38100">
              <a:lnSpc>
                <a:spcPts val="2090"/>
              </a:lnSpc>
            </a:pPr>
            <a:fld id="{81D60167-4931-47E6-BA6A-407CBD079E47}" type="slidenum">
              <a:rPr lang="en-US" smtClean="0"/>
              <a:pPr marL="38100">
                <a:lnSpc>
                  <a:spcPts val="2090"/>
                </a:lnSpc>
              </a:pPr>
              <a:t>‹#›</a:t>
            </a:fld>
            <a:endParaRPr lang="en-US" dirty="0"/>
          </a:p>
        </p:txBody>
      </p:sp>
    </p:spTree>
    <p:extLst>
      <p:ext uri="{BB962C8B-B14F-4D97-AF65-F5344CB8AC3E}">
        <p14:creationId xmlns:p14="http://schemas.microsoft.com/office/powerpoint/2010/main" val="1388997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1F336B"/>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BEBEBE"/>
                </a:solidFill>
                <a:latin typeface="Arial"/>
                <a:cs typeface="Arial"/>
              </a:defRPr>
            </a:lvl1pPr>
          </a:lstStyle>
          <a:p>
            <a:pPr marL="12700">
              <a:lnSpc>
                <a:spcPts val="1425"/>
              </a:lnSpc>
            </a:pPr>
            <a:r>
              <a:rPr lang="en-US"/>
              <a:t>© 2023 </a:t>
            </a:r>
            <a:r>
              <a:rPr lang="en-US" spc="-5"/>
              <a:t>Joint Commission Resources. All Rights</a:t>
            </a:r>
            <a:r>
              <a:rPr lang="en-US" spc="-145"/>
              <a:t> </a:t>
            </a:r>
            <a:r>
              <a:rPr lang="en-US" spc="-5"/>
              <a:t>Reserved.</a:t>
            </a:r>
            <a:endParaRPr lang="en-US" spc="-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6" name="Holder 6"/>
          <p:cNvSpPr>
            <a:spLocks noGrp="1"/>
          </p:cNvSpPr>
          <p:nvPr>
            <p:ph type="sldNum" sz="quarter" idx="7"/>
          </p:nvPr>
        </p:nvSpPr>
        <p:spPr/>
        <p:txBody>
          <a:bodyPr lIns="0" tIns="0" rIns="0" bIns="0"/>
          <a:lstStyle>
            <a:lvl1pPr>
              <a:defRPr sz="1800" b="0" i="0">
                <a:solidFill>
                  <a:schemeClr val="tx1"/>
                </a:solidFill>
                <a:latin typeface="Arial"/>
                <a:cs typeface="Arial"/>
              </a:defRPr>
            </a:lvl1pPr>
          </a:lstStyle>
          <a:p>
            <a:pPr marL="38100">
              <a:lnSpc>
                <a:spcPts val="2090"/>
              </a:lnSpc>
            </a:pPr>
            <a:fld id="{81D60167-4931-47E6-BA6A-407CBD079E47}" type="slidenum">
              <a:rPr lang="en-US" smtClean="0"/>
              <a:pPr marL="38100">
                <a:lnSpc>
                  <a:spcPts val="2090"/>
                </a:lnSpc>
              </a:pPr>
              <a:t>‹#›</a:t>
            </a:fld>
            <a:endParaRPr lang="en-US" dirty="0"/>
          </a:p>
        </p:txBody>
      </p:sp>
    </p:spTree>
    <p:extLst>
      <p:ext uri="{BB962C8B-B14F-4D97-AF65-F5344CB8AC3E}">
        <p14:creationId xmlns:p14="http://schemas.microsoft.com/office/powerpoint/2010/main" val="48058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1F336B"/>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BEBEBE"/>
                </a:solidFill>
                <a:latin typeface="Arial"/>
                <a:cs typeface="Arial"/>
              </a:defRPr>
            </a:lvl1pPr>
          </a:lstStyle>
          <a:p>
            <a:pPr marL="12700">
              <a:lnSpc>
                <a:spcPts val="1425"/>
              </a:lnSpc>
            </a:pPr>
            <a:r>
              <a:rPr lang="en-US"/>
              <a:t>© 2023 </a:t>
            </a:r>
            <a:r>
              <a:rPr lang="en-US" spc="-5"/>
              <a:t>Joint Commission Resources. All Rights</a:t>
            </a:r>
            <a:r>
              <a:rPr lang="en-US" spc="-145"/>
              <a:t> </a:t>
            </a:r>
            <a:r>
              <a:rPr lang="en-US" spc="-5"/>
              <a:t>Reserved.</a:t>
            </a:r>
            <a:endParaRPr lang="en-US" spc="-5"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7" name="Holder 7"/>
          <p:cNvSpPr>
            <a:spLocks noGrp="1"/>
          </p:cNvSpPr>
          <p:nvPr>
            <p:ph type="sldNum" sz="quarter" idx="7"/>
          </p:nvPr>
        </p:nvSpPr>
        <p:spPr/>
        <p:txBody>
          <a:bodyPr lIns="0" tIns="0" rIns="0" bIns="0"/>
          <a:lstStyle>
            <a:lvl1pPr>
              <a:defRPr sz="1800" b="0" i="0">
                <a:solidFill>
                  <a:schemeClr val="tx1"/>
                </a:solidFill>
                <a:latin typeface="Arial"/>
                <a:cs typeface="Arial"/>
              </a:defRPr>
            </a:lvl1pPr>
          </a:lstStyle>
          <a:p>
            <a:pPr marL="38100">
              <a:lnSpc>
                <a:spcPts val="2090"/>
              </a:lnSpc>
            </a:pPr>
            <a:fld id="{81D60167-4931-47E6-BA6A-407CBD079E47}" type="slidenum">
              <a:rPr lang="en-US" smtClean="0"/>
              <a:pPr marL="38100">
                <a:lnSpc>
                  <a:spcPts val="2090"/>
                </a:lnSpc>
              </a:pPr>
              <a:t>‹#›</a:t>
            </a:fld>
            <a:endParaRPr lang="en-US" dirty="0"/>
          </a:p>
        </p:txBody>
      </p:sp>
    </p:spTree>
    <p:extLst>
      <p:ext uri="{BB962C8B-B14F-4D97-AF65-F5344CB8AC3E}">
        <p14:creationId xmlns:p14="http://schemas.microsoft.com/office/powerpoint/2010/main" val="975550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1F336B"/>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BEBEBE"/>
                </a:solidFill>
                <a:latin typeface="Arial"/>
                <a:cs typeface="Arial"/>
              </a:defRPr>
            </a:lvl1pPr>
          </a:lstStyle>
          <a:p>
            <a:pPr marL="12700">
              <a:lnSpc>
                <a:spcPts val="1425"/>
              </a:lnSpc>
            </a:pPr>
            <a:r>
              <a:rPr lang="en-US"/>
              <a:t>© 2023 </a:t>
            </a:r>
            <a:r>
              <a:rPr lang="en-US" spc="-5"/>
              <a:t>Joint Commission Resources. All Rights</a:t>
            </a:r>
            <a:r>
              <a:rPr lang="en-US" spc="-145"/>
              <a:t> </a:t>
            </a:r>
            <a:r>
              <a:rPr lang="en-US" spc="-5"/>
              <a:t>Reserved.</a:t>
            </a:r>
            <a:endParaRPr lang="en-US" spc="-5"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5" name="Holder 5"/>
          <p:cNvSpPr>
            <a:spLocks noGrp="1"/>
          </p:cNvSpPr>
          <p:nvPr>
            <p:ph type="sldNum" sz="quarter" idx="7"/>
          </p:nvPr>
        </p:nvSpPr>
        <p:spPr/>
        <p:txBody>
          <a:bodyPr lIns="0" tIns="0" rIns="0" bIns="0"/>
          <a:lstStyle>
            <a:lvl1pPr>
              <a:defRPr sz="1800" b="0" i="0">
                <a:solidFill>
                  <a:schemeClr val="tx1"/>
                </a:solidFill>
                <a:latin typeface="Arial"/>
                <a:cs typeface="Arial"/>
              </a:defRPr>
            </a:lvl1pPr>
          </a:lstStyle>
          <a:p>
            <a:pPr marL="38100">
              <a:lnSpc>
                <a:spcPts val="2090"/>
              </a:lnSpc>
            </a:pPr>
            <a:fld id="{81D60167-4931-47E6-BA6A-407CBD079E47}" type="slidenum">
              <a:rPr lang="en-US" smtClean="0"/>
              <a:pPr marL="38100">
                <a:lnSpc>
                  <a:spcPts val="2090"/>
                </a:lnSpc>
              </a:pPr>
              <a:t>‹#›</a:t>
            </a:fld>
            <a:endParaRPr lang="en-US" dirty="0"/>
          </a:p>
        </p:txBody>
      </p:sp>
    </p:spTree>
    <p:extLst>
      <p:ext uri="{BB962C8B-B14F-4D97-AF65-F5344CB8AC3E}">
        <p14:creationId xmlns:p14="http://schemas.microsoft.com/office/powerpoint/2010/main" val="4096960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34849" y="6284976"/>
            <a:ext cx="2202687" cy="472439"/>
          </a:xfrm>
          <a:prstGeom prst="rect">
            <a:avLst/>
          </a:prstGeom>
          <a:blipFill>
            <a:blip r:embed="rId2" cstate="print"/>
            <a:stretch>
              <a:fillRect/>
            </a:stretch>
          </a:blip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defRPr sz="1200" b="0" i="0">
                <a:solidFill>
                  <a:srgbClr val="BEBEBE"/>
                </a:solidFill>
                <a:latin typeface="Arial"/>
                <a:cs typeface="Arial"/>
              </a:defRPr>
            </a:lvl1pPr>
          </a:lstStyle>
          <a:p>
            <a:pPr marL="12700">
              <a:lnSpc>
                <a:spcPts val="1425"/>
              </a:lnSpc>
            </a:pPr>
            <a:r>
              <a:rPr lang="en-US"/>
              <a:t>© 2023 </a:t>
            </a:r>
            <a:r>
              <a:rPr lang="en-US" spc="-5"/>
              <a:t>Joint Commission Resources. All Rights</a:t>
            </a:r>
            <a:r>
              <a:rPr lang="en-US" spc="-145"/>
              <a:t> </a:t>
            </a:r>
            <a:r>
              <a:rPr lang="en-US" spc="-5"/>
              <a:t>Reserved.</a:t>
            </a:r>
            <a:endParaRPr lang="en-US" spc="-5"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4" name="Holder 4"/>
          <p:cNvSpPr>
            <a:spLocks noGrp="1"/>
          </p:cNvSpPr>
          <p:nvPr>
            <p:ph type="sldNum" sz="quarter" idx="7"/>
          </p:nvPr>
        </p:nvSpPr>
        <p:spPr/>
        <p:txBody>
          <a:bodyPr lIns="0" tIns="0" rIns="0" bIns="0"/>
          <a:lstStyle>
            <a:lvl1pPr>
              <a:defRPr sz="1800" b="0" i="0">
                <a:solidFill>
                  <a:schemeClr val="tx1"/>
                </a:solidFill>
                <a:latin typeface="Arial"/>
                <a:cs typeface="Arial"/>
              </a:defRPr>
            </a:lvl1pPr>
          </a:lstStyle>
          <a:p>
            <a:pPr marL="38100">
              <a:lnSpc>
                <a:spcPts val="2090"/>
              </a:lnSpc>
            </a:pPr>
            <a:fld id="{81D60167-4931-47E6-BA6A-407CBD079E47}" type="slidenum">
              <a:rPr lang="en-US" smtClean="0"/>
              <a:pPr marL="38100">
                <a:lnSpc>
                  <a:spcPts val="2090"/>
                </a:lnSpc>
              </a:pPr>
              <a:t>‹#›</a:t>
            </a:fld>
            <a:endParaRPr lang="en-US" dirty="0"/>
          </a:p>
        </p:txBody>
      </p:sp>
    </p:spTree>
    <p:extLst>
      <p:ext uri="{BB962C8B-B14F-4D97-AF65-F5344CB8AC3E}">
        <p14:creationId xmlns:p14="http://schemas.microsoft.com/office/powerpoint/2010/main" val="147940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34849" y="6284976"/>
            <a:ext cx="2202687" cy="472439"/>
          </a:xfrm>
          <a:prstGeom prst="rect">
            <a:avLst/>
          </a:prstGeom>
          <a:blipFill>
            <a:blip r:embed="rId7" cstate="print"/>
            <a:stretch>
              <a:fillRect/>
            </a:stretch>
          </a:blipFill>
        </p:spPr>
        <p:txBody>
          <a:bodyPr wrap="square" lIns="0" tIns="0" rIns="0" bIns="0" rtlCol="0"/>
          <a:lstStyle/>
          <a:p>
            <a:endParaRPr sz="1800"/>
          </a:p>
        </p:txBody>
      </p:sp>
      <p:sp>
        <p:nvSpPr>
          <p:cNvPr id="17" name="bk object 17"/>
          <p:cNvSpPr/>
          <p:nvPr/>
        </p:nvSpPr>
        <p:spPr>
          <a:xfrm>
            <a:off x="401320" y="1245870"/>
            <a:ext cx="11326707" cy="19685"/>
          </a:xfrm>
          <a:custGeom>
            <a:avLst/>
            <a:gdLst/>
            <a:ahLst/>
            <a:cxnLst/>
            <a:rect l="l" t="t" r="r" b="b"/>
            <a:pathLst>
              <a:path w="8495030" h="19684">
                <a:moveTo>
                  <a:pt x="0" y="0"/>
                </a:moveTo>
                <a:lnTo>
                  <a:pt x="8494814" y="19126"/>
                </a:lnTo>
              </a:path>
            </a:pathLst>
          </a:custGeom>
          <a:ln w="38099">
            <a:solidFill>
              <a:srgbClr val="EE5124"/>
            </a:solidFill>
          </a:ln>
        </p:spPr>
        <p:txBody>
          <a:bodyPr wrap="square" lIns="0" tIns="0" rIns="0" bIns="0" rtlCol="0"/>
          <a:lstStyle/>
          <a:p>
            <a:endParaRPr sz="1800"/>
          </a:p>
        </p:txBody>
      </p:sp>
      <p:sp>
        <p:nvSpPr>
          <p:cNvPr id="2" name="Holder 2"/>
          <p:cNvSpPr>
            <a:spLocks noGrp="1"/>
          </p:cNvSpPr>
          <p:nvPr>
            <p:ph type="title"/>
          </p:nvPr>
        </p:nvSpPr>
        <p:spPr>
          <a:xfrm>
            <a:off x="304800" y="173692"/>
            <a:ext cx="11582400" cy="492443"/>
          </a:xfrm>
          <a:prstGeom prst="rect">
            <a:avLst/>
          </a:prstGeom>
        </p:spPr>
        <p:txBody>
          <a:bodyPr wrap="square" lIns="0" tIns="0" rIns="0" bIns="0">
            <a:spAutoFit/>
          </a:bodyPr>
          <a:lstStyle>
            <a:lvl1pPr>
              <a:defRPr sz="3200" b="1" i="0">
                <a:solidFill>
                  <a:srgbClr val="1F336B"/>
                </a:solidFill>
                <a:latin typeface="Arial"/>
                <a:cs typeface="Arial"/>
              </a:defRPr>
            </a:lvl1pPr>
          </a:lstStyle>
          <a:p>
            <a:endParaRPr/>
          </a:p>
        </p:txBody>
      </p:sp>
      <p:sp>
        <p:nvSpPr>
          <p:cNvPr id="3" name="Holder 3"/>
          <p:cNvSpPr>
            <a:spLocks noGrp="1"/>
          </p:cNvSpPr>
          <p:nvPr>
            <p:ph type="body" idx="1"/>
          </p:nvPr>
        </p:nvSpPr>
        <p:spPr>
          <a:xfrm>
            <a:off x="930429" y="1673329"/>
            <a:ext cx="10529145"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5946075" y="6552820"/>
            <a:ext cx="5311139" cy="179536"/>
          </a:xfrm>
          <a:prstGeom prst="rect">
            <a:avLst/>
          </a:prstGeom>
        </p:spPr>
        <p:txBody>
          <a:bodyPr wrap="square" lIns="0" tIns="0" rIns="0" bIns="0">
            <a:spAutoFit/>
          </a:bodyPr>
          <a:lstStyle>
            <a:lvl1pPr>
              <a:defRPr sz="1200" b="0" i="0">
                <a:solidFill>
                  <a:srgbClr val="BEBEBE"/>
                </a:solidFill>
                <a:latin typeface="Arial"/>
                <a:cs typeface="Arial"/>
              </a:defRPr>
            </a:lvl1pPr>
          </a:lstStyle>
          <a:p>
            <a:pPr marL="12700">
              <a:lnSpc>
                <a:spcPts val="1425"/>
              </a:lnSpc>
            </a:pPr>
            <a:r>
              <a:rPr lang="en-US"/>
              <a:t>© 2023 </a:t>
            </a:r>
            <a:r>
              <a:rPr lang="en-US" spc="-5"/>
              <a:t>Joint Commission Resources. All Rights</a:t>
            </a:r>
            <a:r>
              <a:rPr lang="en-US" spc="-145"/>
              <a:t> </a:t>
            </a:r>
            <a:r>
              <a:rPr lang="en-US" spc="-5"/>
              <a:t>Reserved.</a:t>
            </a:r>
            <a:endParaRPr lang="en-US" spc="-5" dirty="0"/>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5/13/2024</a:t>
            </a:fld>
            <a:endParaRPr lang="en-US"/>
          </a:p>
        </p:txBody>
      </p:sp>
      <p:sp>
        <p:nvSpPr>
          <p:cNvPr id="6" name="Holder 6"/>
          <p:cNvSpPr>
            <a:spLocks noGrp="1"/>
          </p:cNvSpPr>
          <p:nvPr>
            <p:ph type="sldNum" sz="quarter" idx="7"/>
          </p:nvPr>
        </p:nvSpPr>
        <p:spPr>
          <a:xfrm>
            <a:off x="11380080" y="6492431"/>
            <a:ext cx="440267" cy="269304"/>
          </a:xfrm>
          <a:prstGeom prst="rect">
            <a:avLst/>
          </a:prstGeom>
        </p:spPr>
        <p:txBody>
          <a:bodyPr wrap="square" lIns="0" tIns="0" rIns="0" bIns="0">
            <a:spAutoFit/>
          </a:bodyPr>
          <a:lstStyle>
            <a:lvl1pPr>
              <a:defRPr sz="1800" b="0" i="0">
                <a:solidFill>
                  <a:schemeClr val="tx1"/>
                </a:solidFill>
                <a:latin typeface="Arial"/>
                <a:cs typeface="Arial"/>
              </a:defRPr>
            </a:lvl1pPr>
          </a:lstStyle>
          <a:p>
            <a:pPr marL="38100">
              <a:lnSpc>
                <a:spcPts val="2090"/>
              </a:lnSpc>
            </a:pPr>
            <a:fld id="{81D60167-4931-47E6-BA6A-407CBD079E47}" type="slidenum">
              <a:rPr lang="en-US" smtClean="0"/>
              <a:pPr marL="38100">
                <a:lnSpc>
                  <a:spcPts val="2090"/>
                </a:lnSpc>
              </a:pPr>
              <a:t>‹#›</a:t>
            </a:fld>
            <a:endParaRPr lang="en-US" dirty="0"/>
          </a:p>
        </p:txBody>
      </p:sp>
    </p:spTree>
    <p:extLst>
      <p:ext uri="{BB962C8B-B14F-4D97-AF65-F5344CB8AC3E}">
        <p14:creationId xmlns:p14="http://schemas.microsoft.com/office/powerpoint/2010/main" val="295583634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dc.gov/niosh"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go.bd.com/hazmedsafety-toolkit-request.html" TargetMode="Externa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2616101"/>
          </a:xfrm>
          <a:prstGeom prst="rect">
            <a:avLst/>
          </a:prstGeom>
          <a:noFill/>
        </p:spPr>
        <p:txBody>
          <a:bodyPr wrap="square" rtlCol="0">
            <a:spAutoFit/>
          </a:bodyPr>
          <a:lstStyle/>
          <a:p>
            <a:pPr>
              <a:defRPr/>
            </a:pPr>
            <a:endParaRPr lang="en-US" sz="3200" dirty="0">
              <a:solidFill>
                <a:prstClr val="black"/>
              </a:solidFill>
              <a:latin typeface="Bauhaus 93" panose="04030905020B02020C02" pitchFamily="82" charset="0"/>
            </a:endParaRPr>
          </a:p>
          <a:p>
            <a:pPr algn="ctr">
              <a:defRPr/>
            </a:pPr>
            <a:r>
              <a:rPr lang="en-US" sz="4400" dirty="0">
                <a:solidFill>
                  <a:prstClr val="black"/>
                </a:solidFill>
                <a:latin typeface="Eras Bold ITC" panose="020B0907030504020204" pitchFamily="34" charset="0"/>
              </a:rPr>
              <a:t>Society of Air Force Pharmacy</a:t>
            </a:r>
          </a:p>
          <a:p>
            <a:pPr algn="ctr">
              <a:defRPr/>
            </a:pPr>
            <a:r>
              <a:rPr lang="en-US" sz="3200" i="1" dirty="0">
                <a:solidFill>
                  <a:prstClr val="black"/>
                </a:solidFill>
                <a:latin typeface="Eras Bold ITC" panose="020B0907030504020204" pitchFamily="34" charset="0"/>
              </a:rPr>
              <a:t>Mid-Year Conference</a:t>
            </a:r>
          </a:p>
          <a:p>
            <a:pPr algn="ctr">
              <a:defRPr/>
            </a:pPr>
            <a:r>
              <a:rPr lang="en-US" sz="2400" dirty="0">
                <a:solidFill>
                  <a:prstClr val="black"/>
                </a:solidFill>
                <a:latin typeface="Eras Bold ITC" panose="020B0907030504020204" pitchFamily="34" charset="0"/>
              </a:rPr>
              <a:t>6 - 8 May 2024</a:t>
            </a:r>
          </a:p>
          <a:p>
            <a:pPr algn="ctr">
              <a:defRPr/>
            </a:pPr>
            <a:r>
              <a:rPr lang="en-US" sz="1600" dirty="0">
                <a:solidFill>
                  <a:prstClr val="black"/>
                </a:solidFill>
                <a:latin typeface="Eras Bold ITC" panose="020B0907030504020204" pitchFamily="34" charset="0"/>
              </a:rPr>
              <a:t>Planet Hollywood Resort &amp; Casino</a:t>
            </a:r>
          </a:p>
          <a:p>
            <a:pPr algn="ctr">
              <a:defRPr/>
            </a:pPr>
            <a:r>
              <a:rPr lang="en-US" sz="1600" dirty="0">
                <a:solidFill>
                  <a:prstClr val="black"/>
                </a:solidFill>
                <a:latin typeface="Eras Bold ITC" panose="020B0907030504020204" pitchFamily="34" charset="0"/>
              </a:rPr>
              <a:t>Las Vegas, NV</a:t>
            </a: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850231" y="1665466"/>
            <a:ext cx="10491537" cy="3662541"/>
          </a:xfrm>
          <a:prstGeom prst="rect">
            <a:avLst/>
          </a:prstGeom>
          <a:noFill/>
        </p:spPr>
        <p:txBody>
          <a:bodyPr wrap="square" rtlCol="0">
            <a:spAutoFit/>
          </a:bodyPr>
          <a:lstStyle/>
          <a:p>
            <a:pPr>
              <a:defRPr/>
            </a:pPr>
            <a:endParaRPr lang="en-US" sz="3200" dirty="0">
              <a:solidFill>
                <a:prstClr val="black"/>
              </a:solidFill>
              <a:latin typeface="Bauhaus 93" panose="04030905020B02020C02" pitchFamily="82" charset="0"/>
            </a:endParaRPr>
          </a:p>
          <a:p>
            <a:pPr algn="ctr">
              <a:defRPr/>
            </a:pPr>
            <a:r>
              <a:rPr lang="en-US" sz="4400" dirty="0">
                <a:solidFill>
                  <a:prstClr val="black"/>
                </a:solidFill>
                <a:latin typeface="Eras Bold ITC" panose="020B0907030504020204" pitchFamily="34" charset="0"/>
              </a:rPr>
              <a:t>USP &lt;800&gt; Update: DHA-wide AoR Templates to Beat TJC</a:t>
            </a:r>
          </a:p>
          <a:p>
            <a:pPr algn="ctr">
              <a:defRPr/>
            </a:pPr>
            <a:endParaRPr lang="en-US" sz="3200" dirty="0">
              <a:solidFill>
                <a:prstClr val="black"/>
              </a:solidFill>
              <a:latin typeface="Eras Bold ITC" panose="020B0907030504020204" pitchFamily="34" charset="0"/>
            </a:endParaRPr>
          </a:p>
          <a:p>
            <a:pPr algn="ctr">
              <a:defRPr/>
            </a:pPr>
            <a:endParaRPr lang="en-US" sz="3200" dirty="0">
              <a:solidFill>
                <a:prstClr val="black"/>
              </a:solidFill>
              <a:latin typeface="Eras Bold ITC" panose="020B0907030504020204" pitchFamily="34" charset="0"/>
            </a:endParaRPr>
          </a:p>
          <a:p>
            <a:pPr algn="ctr">
              <a:defRPr/>
            </a:pPr>
            <a:r>
              <a:rPr lang="en-US" sz="3200" dirty="0">
                <a:solidFill>
                  <a:prstClr val="black"/>
                </a:solidFill>
                <a:latin typeface="Eras Bold ITC" panose="020B0907030504020204" pitchFamily="34" charset="0"/>
              </a:rPr>
              <a:t>IAN C DETTMAN, Capt, USAF, BSC</a:t>
            </a:r>
          </a:p>
          <a:p>
            <a:pPr algn="ctr">
              <a:defRPr/>
            </a:pPr>
            <a:endParaRPr lang="en-US" sz="1600"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402698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Learning Objectives: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200" y="1825625"/>
            <a:ext cx="10614660" cy="4351338"/>
          </a:xfrm>
        </p:spPr>
        <p:txBody>
          <a:bodyPr/>
          <a:lstStyle/>
          <a:p>
            <a:pPr marL="0" indent="0">
              <a:buNone/>
            </a:pPr>
            <a:endParaRPr lang="en-US" dirty="0"/>
          </a:p>
          <a:p>
            <a:r>
              <a:rPr lang="en-US" dirty="0"/>
              <a:t>Define Assessment of Risk (AoR) and its role in USP &lt;800&gt; compliance.</a:t>
            </a:r>
          </a:p>
          <a:p>
            <a:r>
              <a:rPr lang="en-US" dirty="0"/>
              <a:t>Explain AoR relevance to compendially applicable USP General Chapters and TJC inspections</a:t>
            </a:r>
          </a:p>
          <a:p>
            <a:r>
              <a:rPr lang="en-US" dirty="0"/>
              <a:t>Describe examples of alternative containment strategies.</a:t>
            </a:r>
          </a:p>
          <a:p>
            <a:r>
              <a:rPr lang="en-US" dirty="0"/>
              <a:t>Identify facility-dependent considerations.</a:t>
            </a:r>
          </a:p>
          <a:p>
            <a:endParaRPr lang="en-US" dirty="0"/>
          </a:p>
        </p:txBody>
      </p:sp>
    </p:spTree>
    <p:extLst>
      <p:ext uri="{BB962C8B-B14F-4D97-AF65-F5344CB8AC3E}">
        <p14:creationId xmlns:p14="http://schemas.microsoft.com/office/powerpoint/2010/main" val="1710761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Financial Disclosure</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200" y="2704699"/>
            <a:ext cx="8546432" cy="3472264"/>
          </a:xfrm>
        </p:spPr>
        <p:txBody>
          <a:bodyPr anchor="t"/>
          <a:lstStyle/>
          <a:p>
            <a:pPr>
              <a:lnSpc>
                <a:spcPct val="100000"/>
              </a:lnSpc>
              <a:buFont typeface="Calibri" panose="020F0502020204030204" pitchFamily="34" charset="0"/>
              <a:buChar char="→"/>
            </a:pPr>
            <a:r>
              <a:rPr lang="en-US" dirty="0"/>
              <a:t> 	I/my spouse/partner do NOT have any relevant 	financial relationships.</a:t>
            </a:r>
          </a:p>
        </p:txBody>
      </p:sp>
    </p:spTree>
    <p:extLst>
      <p:ext uri="{BB962C8B-B14F-4D97-AF65-F5344CB8AC3E}">
        <p14:creationId xmlns:p14="http://schemas.microsoft.com/office/powerpoint/2010/main" val="186637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Compounding Definitions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200" y="1690689"/>
            <a:ext cx="10515600" cy="4670105"/>
          </a:xfrm>
        </p:spPr>
        <p:txBody>
          <a:bodyPr>
            <a:normAutofit fontScale="92500" lnSpcReduction="10000"/>
          </a:bodyPr>
          <a:lstStyle/>
          <a:p>
            <a:pPr marL="0" indent="0" algn="ctr">
              <a:buNone/>
            </a:pPr>
            <a:endParaRPr lang="en-US" dirty="0"/>
          </a:p>
          <a:p>
            <a:pPr marL="0" indent="0">
              <a:spcBef>
                <a:spcPts val="0"/>
              </a:spcBef>
              <a:buNone/>
            </a:pPr>
            <a:r>
              <a:rPr lang="en-US" i="1" dirty="0"/>
              <a:t>“The process of combining, admixing, diluting, pooling, reconstituting, repackaging, or otherwise altering a drug or bulk drug substance to create a sterile medication.”</a:t>
            </a:r>
          </a:p>
          <a:p>
            <a:pPr marL="0" indent="0" algn="ctr">
              <a:spcBef>
                <a:spcPts val="0"/>
              </a:spcBef>
              <a:buNone/>
            </a:pPr>
            <a:endParaRPr lang="en-US" i="1" dirty="0"/>
          </a:p>
          <a:p>
            <a:pPr algn="r">
              <a:spcBef>
                <a:spcPts val="0"/>
              </a:spcBef>
              <a:buFontTx/>
              <a:buChar char="-"/>
            </a:pPr>
            <a:r>
              <a:rPr lang="en-US" dirty="0"/>
              <a:t>United States Pharmacopeia (USP) 2022</a:t>
            </a:r>
          </a:p>
          <a:p>
            <a:pPr algn="r">
              <a:spcBef>
                <a:spcPts val="0"/>
              </a:spcBef>
              <a:buFontTx/>
              <a:buChar char="-"/>
            </a:pPr>
            <a:endParaRPr lang="en-US" dirty="0"/>
          </a:p>
          <a:p>
            <a:pPr marL="0" indent="0">
              <a:spcBef>
                <a:spcPts val="0"/>
              </a:spcBef>
              <a:buNone/>
            </a:pPr>
            <a:r>
              <a:rPr lang="en-US" i="1" dirty="0"/>
              <a:t>“Compounding is preparing a medication that is not commercially available in the strength, concentration, or form needed for a specific patient pursuant to a prescription, according to the National Association of Boards of Pharmacy Model Act, 2012.”</a:t>
            </a:r>
          </a:p>
          <a:p>
            <a:pPr marL="0" indent="0" algn="ctr">
              <a:spcBef>
                <a:spcPts val="0"/>
              </a:spcBef>
              <a:buNone/>
            </a:pPr>
            <a:endParaRPr lang="en-US" i="1" dirty="0"/>
          </a:p>
          <a:p>
            <a:pPr marL="0" indent="0" algn="r">
              <a:spcBef>
                <a:spcPts val="0"/>
              </a:spcBef>
              <a:buNone/>
            </a:pPr>
            <a:r>
              <a:rPr lang="en-US" dirty="0"/>
              <a:t>- American Society of Health-System Pharmacists (ASHP) 2016</a:t>
            </a:r>
          </a:p>
        </p:txBody>
      </p:sp>
    </p:spTree>
    <p:extLst>
      <p:ext uri="{BB962C8B-B14F-4D97-AF65-F5344CB8AC3E}">
        <p14:creationId xmlns:p14="http://schemas.microsoft.com/office/powerpoint/2010/main" val="1200223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USP &lt;800&gt; Expert Panel:</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199" y="1825625"/>
            <a:ext cx="10339973" cy="4351338"/>
          </a:xfrm>
        </p:spPr>
        <p:txBody>
          <a:bodyPr/>
          <a:lstStyle/>
          <a:p>
            <a:pPr marL="0" indent="0">
              <a:spcBef>
                <a:spcPts val="0"/>
              </a:spcBef>
              <a:buNone/>
            </a:pPr>
            <a:endParaRPr lang="en-US" sz="3600" dirty="0"/>
          </a:p>
          <a:p>
            <a:pPr>
              <a:spcBef>
                <a:spcPts val="0"/>
              </a:spcBef>
            </a:pPr>
            <a:r>
              <a:rPr lang="en-US" sz="3600" dirty="0"/>
              <a:t>A resource to military treatment facilities (MTFs) for…</a:t>
            </a:r>
          </a:p>
          <a:p>
            <a:pPr lvl="1"/>
            <a:endParaRPr lang="en-US" dirty="0"/>
          </a:p>
          <a:p>
            <a:pPr marL="1371600" lvl="1"/>
            <a:r>
              <a:rPr lang="en-US" sz="2800" dirty="0"/>
              <a:t>Assessment of Risk (AoR) templates</a:t>
            </a:r>
          </a:p>
          <a:p>
            <a:pPr marL="1371600" lvl="1"/>
            <a:r>
              <a:rPr lang="en-US" sz="2800" dirty="0"/>
              <a:t>Personnel training</a:t>
            </a:r>
          </a:p>
          <a:p>
            <a:pPr marL="1371600" lvl="1">
              <a:spcAft>
                <a:spcPts val="1200"/>
              </a:spcAft>
            </a:pPr>
            <a:r>
              <a:rPr lang="en-US" sz="2800" dirty="0"/>
              <a:t>Anything you think may be useful!</a:t>
            </a:r>
          </a:p>
          <a:p>
            <a:pPr marL="0" indent="0" algn="r">
              <a:buNone/>
            </a:pPr>
            <a:r>
              <a:rPr lang="en-US" sz="3200" dirty="0"/>
              <a:t>…available in the near future on </a:t>
            </a:r>
            <a:r>
              <a:rPr lang="en-US" sz="3200" u="sng" dirty="0"/>
              <a:t>milSuite.mil</a:t>
            </a:r>
            <a:r>
              <a:rPr lang="en-US" sz="3200" dirty="0"/>
              <a:t>!</a:t>
            </a:r>
          </a:p>
        </p:txBody>
      </p:sp>
    </p:spTree>
    <p:extLst>
      <p:ext uri="{BB962C8B-B14F-4D97-AF65-F5344CB8AC3E}">
        <p14:creationId xmlns:p14="http://schemas.microsoft.com/office/powerpoint/2010/main" val="610129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6672" y="396817"/>
            <a:ext cx="11582400" cy="505267"/>
          </a:xfrm>
          <a:prstGeom prst="rect">
            <a:avLst/>
          </a:prstGeom>
        </p:spPr>
        <p:txBody>
          <a:bodyPr vert="horz" wrap="square" lIns="0" tIns="12700" rIns="0" bIns="0" rtlCol="0">
            <a:spAutoFit/>
          </a:bodyPr>
          <a:lstStyle/>
          <a:p>
            <a:pPr marL="71755" marR="5080">
              <a:spcBef>
                <a:spcPts val="100"/>
              </a:spcBef>
            </a:pPr>
            <a:r>
              <a:rPr spc="-5" dirty="0"/>
              <a:t>Surveying </a:t>
            </a:r>
            <a:r>
              <a:rPr dirty="0"/>
              <a:t>to </a:t>
            </a:r>
            <a:r>
              <a:rPr spc="-5" dirty="0"/>
              <a:t>Compendially-Appli</a:t>
            </a:r>
            <a:r>
              <a:rPr lang="en-US" spc="-5" dirty="0"/>
              <a:t>cable</a:t>
            </a:r>
            <a:r>
              <a:rPr spc="-5" dirty="0"/>
              <a:t> Sections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2090"/>
              </a:lnSpc>
            </a:pPr>
            <a:fld id="{81D60167-4931-47E6-BA6A-407CBD079E47}" type="slidenum">
              <a:rPr dirty="0">
                <a:solidFill>
                  <a:prstClr val="black"/>
                </a:solidFill>
              </a:rPr>
              <a:pPr marL="38100">
                <a:lnSpc>
                  <a:spcPts val="2090"/>
                </a:lnSpc>
              </a:pPr>
              <a:t>7</a:t>
            </a:fld>
            <a:endParaRPr dirty="0">
              <a:solidFill>
                <a:prstClr val="black"/>
              </a:solidFill>
            </a:endParaRP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425"/>
              </a:lnSpc>
            </a:pPr>
            <a:r>
              <a:rPr dirty="0"/>
              <a:t>© 2023 </a:t>
            </a:r>
            <a:r>
              <a:rPr spc="-5" dirty="0"/>
              <a:t>Joint Commission Resources. All Rights</a:t>
            </a:r>
            <a:r>
              <a:rPr spc="-145" dirty="0"/>
              <a:t> </a:t>
            </a:r>
            <a:r>
              <a:rPr spc="-5" dirty="0"/>
              <a:t>Reserved.</a:t>
            </a:r>
          </a:p>
        </p:txBody>
      </p:sp>
      <p:sp>
        <p:nvSpPr>
          <p:cNvPr id="3" name="object 3"/>
          <p:cNvSpPr txBox="1"/>
          <p:nvPr/>
        </p:nvSpPr>
        <p:spPr>
          <a:xfrm>
            <a:off x="1784602" y="1739582"/>
            <a:ext cx="8322945" cy="3378835"/>
          </a:xfrm>
          <a:prstGeom prst="rect">
            <a:avLst/>
          </a:prstGeom>
        </p:spPr>
        <p:txBody>
          <a:bodyPr vert="horz" wrap="square" lIns="0" tIns="12700" rIns="0" bIns="0" rtlCol="0">
            <a:spAutoFit/>
          </a:bodyPr>
          <a:lstStyle/>
          <a:p>
            <a:pPr marL="360045" marR="90170" indent="-347980">
              <a:spcBef>
                <a:spcPts val="100"/>
              </a:spcBef>
              <a:buFontTx/>
              <a:buChar char="–"/>
              <a:tabLst>
                <a:tab pos="360045" algn="l"/>
                <a:tab pos="360680" algn="l"/>
              </a:tabLst>
            </a:pPr>
            <a:r>
              <a:rPr sz="2400" spc="-5" dirty="0">
                <a:solidFill>
                  <a:prstClr val="black"/>
                </a:solidFill>
                <a:latin typeface="Arial"/>
                <a:cs typeface="Arial"/>
              </a:rPr>
              <a:t>“Compendially-applicable” </a:t>
            </a:r>
            <a:r>
              <a:rPr sz="2400" dirty="0">
                <a:solidFill>
                  <a:prstClr val="black"/>
                </a:solidFill>
                <a:latin typeface="Arial"/>
                <a:cs typeface="Arial"/>
              </a:rPr>
              <a:t>– </a:t>
            </a:r>
            <a:r>
              <a:rPr sz="2400" spc="-5" dirty="0">
                <a:solidFill>
                  <a:prstClr val="black"/>
                </a:solidFill>
                <a:latin typeface="Arial"/>
                <a:cs typeface="Arial"/>
              </a:rPr>
              <a:t>only sections of USP 800 that  replace previous sections of USP 797 </a:t>
            </a:r>
            <a:r>
              <a:rPr sz="2400" spc="-10" dirty="0">
                <a:solidFill>
                  <a:prstClr val="black"/>
                </a:solidFill>
                <a:latin typeface="Arial"/>
                <a:cs typeface="Arial"/>
              </a:rPr>
              <a:t>will </a:t>
            </a:r>
            <a:r>
              <a:rPr sz="2400" spc="-5" dirty="0">
                <a:solidFill>
                  <a:prstClr val="black"/>
                </a:solidFill>
                <a:latin typeface="Arial"/>
                <a:cs typeface="Arial"/>
              </a:rPr>
              <a:t>be</a:t>
            </a:r>
            <a:r>
              <a:rPr sz="2400" spc="60" dirty="0">
                <a:solidFill>
                  <a:prstClr val="black"/>
                </a:solidFill>
                <a:latin typeface="Arial"/>
                <a:cs typeface="Arial"/>
              </a:rPr>
              <a:t> </a:t>
            </a:r>
            <a:r>
              <a:rPr sz="2400" spc="-5" dirty="0">
                <a:solidFill>
                  <a:prstClr val="black"/>
                </a:solidFill>
                <a:latin typeface="Arial"/>
                <a:cs typeface="Arial"/>
              </a:rPr>
              <a:t>surveyed</a:t>
            </a:r>
            <a:endParaRPr sz="2400" dirty="0">
              <a:solidFill>
                <a:prstClr val="black"/>
              </a:solidFill>
              <a:latin typeface="Arial"/>
              <a:cs typeface="Arial"/>
            </a:endParaRPr>
          </a:p>
          <a:p>
            <a:pPr marL="360045" marR="5080" indent="-347980">
              <a:spcBef>
                <a:spcPts val="1200"/>
              </a:spcBef>
              <a:buFontTx/>
              <a:buChar char="–"/>
              <a:tabLst>
                <a:tab pos="360045" algn="l"/>
                <a:tab pos="360680" algn="l"/>
              </a:tabLst>
            </a:pPr>
            <a:r>
              <a:rPr sz="2400" spc="-5" dirty="0">
                <a:solidFill>
                  <a:prstClr val="black"/>
                </a:solidFill>
                <a:latin typeface="Arial"/>
                <a:cs typeface="Arial"/>
              </a:rPr>
              <a:t>The Joint Commission </a:t>
            </a:r>
            <a:r>
              <a:rPr lang="en-US" sz="2400" spc="-5" dirty="0">
                <a:solidFill>
                  <a:prstClr val="black"/>
                </a:solidFill>
                <a:latin typeface="Arial"/>
                <a:cs typeface="Arial"/>
              </a:rPr>
              <a:t>[TJC] </a:t>
            </a:r>
            <a:r>
              <a:rPr sz="2400" spc="-10" dirty="0">
                <a:solidFill>
                  <a:prstClr val="black"/>
                </a:solidFill>
                <a:latin typeface="Arial"/>
                <a:cs typeface="Arial"/>
              </a:rPr>
              <a:t>will </a:t>
            </a:r>
            <a:r>
              <a:rPr sz="2400" spc="-5" dirty="0">
                <a:solidFill>
                  <a:prstClr val="black"/>
                </a:solidFill>
                <a:latin typeface="Arial"/>
                <a:cs typeface="Arial"/>
              </a:rPr>
              <a:t>survey </a:t>
            </a:r>
            <a:r>
              <a:rPr sz="2400" dirty="0">
                <a:solidFill>
                  <a:prstClr val="black"/>
                </a:solidFill>
                <a:latin typeface="Arial"/>
                <a:cs typeface="Arial"/>
              </a:rPr>
              <a:t>to </a:t>
            </a:r>
            <a:r>
              <a:rPr sz="2400" spc="-5" dirty="0">
                <a:solidFill>
                  <a:prstClr val="black"/>
                </a:solidFill>
                <a:latin typeface="Arial"/>
                <a:cs typeface="Arial"/>
              </a:rPr>
              <a:t>only requirements that are “must” or “shall”</a:t>
            </a:r>
            <a:r>
              <a:rPr sz="2400" spc="10" dirty="0">
                <a:solidFill>
                  <a:prstClr val="black"/>
                </a:solidFill>
                <a:latin typeface="Arial"/>
                <a:cs typeface="Arial"/>
              </a:rPr>
              <a:t> </a:t>
            </a:r>
            <a:r>
              <a:rPr sz="2400" spc="-5" dirty="0">
                <a:solidFill>
                  <a:prstClr val="black"/>
                </a:solidFill>
                <a:latin typeface="Arial"/>
                <a:cs typeface="Arial"/>
              </a:rPr>
              <a:t>requirements</a:t>
            </a:r>
            <a:endParaRPr sz="2400" dirty="0">
              <a:solidFill>
                <a:prstClr val="black"/>
              </a:solidFill>
              <a:latin typeface="Arial"/>
              <a:cs typeface="Arial"/>
            </a:endParaRPr>
          </a:p>
          <a:p>
            <a:pPr marL="698500" lvl="1" indent="-285115">
              <a:spcBef>
                <a:spcPts val="600"/>
              </a:spcBef>
              <a:buFontTx/>
              <a:buChar char="–"/>
              <a:tabLst>
                <a:tab pos="697865" algn="l"/>
                <a:tab pos="698500" algn="l"/>
              </a:tabLst>
            </a:pPr>
            <a:r>
              <a:rPr sz="2000" dirty="0">
                <a:solidFill>
                  <a:prstClr val="black"/>
                </a:solidFill>
                <a:latin typeface="Arial"/>
                <a:cs typeface="Arial"/>
              </a:rPr>
              <a:t>Includes sterile compounding of hazardous</a:t>
            </a:r>
            <a:r>
              <a:rPr sz="2000" spc="-150" dirty="0">
                <a:solidFill>
                  <a:prstClr val="black"/>
                </a:solidFill>
                <a:latin typeface="Arial"/>
                <a:cs typeface="Arial"/>
              </a:rPr>
              <a:t> </a:t>
            </a:r>
            <a:r>
              <a:rPr sz="2000" dirty="0">
                <a:solidFill>
                  <a:prstClr val="black"/>
                </a:solidFill>
                <a:latin typeface="Arial"/>
                <a:cs typeface="Arial"/>
              </a:rPr>
              <a:t>drugs</a:t>
            </a:r>
          </a:p>
          <a:p>
            <a:pPr marL="927100" lvl="2" indent="-170815">
              <a:spcBef>
                <a:spcPts val="610"/>
              </a:spcBef>
              <a:buSzPct val="88888"/>
              <a:buFontTx/>
              <a:buChar char="–"/>
              <a:tabLst>
                <a:tab pos="927100" algn="l"/>
              </a:tabLst>
            </a:pPr>
            <a:r>
              <a:rPr spc="-5" dirty="0">
                <a:solidFill>
                  <a:prstClr val="black"/>
                </a:solidFill>
                <a:latin typeface="Arial"/>
                <a:cs typeface="Arial"/>
              </a:rPr>
              <a:t>Will </a:t>
            </a:r>
            <a:r>
              <a:rPr spc="-10" dirty="0">
                <a:solidFill>
                  <a:prstClr val="black"/>
                </a:solidFill>
                <a:latin typeface="Arial"/>
                <a:cs typeface="Arial"/>
              </a:rPr>
              <a:t>not include </a:t>
            </a:r>
            <a:r>
              <a:rPr spc="-5" dirty="0">
                <a:solidFill>
                  <a:prstClr val="black"/>
                </a:solidFill>
                <a:latin typeface="Arial"/>
                <a:cs typeface="Arial"/>
              </a:rPr>
              <a:t>non-sterile </a:t>
            </a:r>
            <a:r>
              <a:rPr spc="-10" dirty="0">
                <a:solidFill>
                  <a:prstClr val="black"/>
                </a:solidFill>
                <a:latin typeface="Arial"/>
                <a:cs typeface="Arial"/>
              </a:rPr>
              <a:t>compounding </a:t>
            </a:r>
            <a:r>
              <a:rPr spc="-5" dirty="0">
                <a:solidFill>
                  <a:prstClr val="black"/>
                </a:solidFill>
                <a:latin typeface="Arial"/>
                <a:cs typeface="Arial"/>
              </a:rPr>
              <a:t>of </a:t>
            </a:r>
            <a:r>
              <a:rPr spc="-10" dirty="0">
                <a:solidFill>
                  <a:prstClr val="black"/>
                </a:solidFill>
                <a:latin typeface="Arial"/>
                <a:cs typeface="Arial"/>
              </a:rPr>
              <a:t>hazardous drugs </a:t>
            </a:r>
            <a:r>
              <a:rPr spc="-5" dirty="0">
                <a:solidFill>
                  <a:prstClr val="black"/>
                </a:solidFill>
                <a:latin typeface="Arial"/>
                <a:cs typeface="Arial"/>
              </a:rPr>
              <a:t>for</a:t>
            </a:r>
            <a:r>
              <a:rPr spc="185" dirty="0">
                <a:solidFill>
                  <a:prstClr val="black"/>
                </a:solidFill>
                <a:latin typeface="Arial"/>
                <a:cs typeface="Arial"/>
              </a:rPr>
              <a:t> </a:t>
            </a:r>
            <a:r>
              <a:rPr spc="-5" dirty="0">
                <a:solidFill>
                  <a:prstClr val="black"/>
                </a:solidFill>
                <a:latin typeface="Arial"/>
                <a:cs typeface="Arial"/>
              </a:rPr>
              <a:t>HAP</a:t>
            </a:r>
            <a:endParaRPr dirty="0">
              <a:solidFill>
                <a:prstClr val="black"/>
              </a:solidFill>
              <a:latin typeface="Arial"/>
              <a:cs typeface="Arial"/>
            </a:endParaRPr>
          </a:p>
          <a:p>
            <a:pPr marL="927100" marR="41275" lvl="2" indent="-170815">
              <a:spcBef>
                <a:spcPts val="600"/>
              </a:spcBef>
              <a:buSzPct val="88888"/>
              <a:buFontTx/>
              <a:buChar char="–"/>
              <a:tabLst>
                <a:tab pos="927100" algn="l"/>
              </a:tabLst>
            </a:pPr>
            <a:r>
              <a:rPr spc="-5" dirty="0">
                <a:solidFill>
                  <a:prstClr val="black"/>
                </a:solidFill>
                <a:latin typeface="Arial"/>
                <a:cs typeface="Arial"/>
              </a:rPr>
              <a:t>Will </a:t>
            </a:r>
            <a:r>
              <a:rPr spc="-10" dirty="0">
                <a:solidFill>
                  <a:prstClr val="black"/>
                </a:solidFill>
                <a:latin typeface="Arial"/>
                <a:cs typeface="Arial"/>
              </a:rPr>
              <a:t>not include requirements </a:t>
            </a:r>
            <a:r>
              <a:rPr spc="-5" dirty="0">
                <a:solidFill>
                  <a:prstClr val="black"/>
                </a:solidFill>
                <a:latin typeface="Arial"/>
                <a:cs typeface="Arial"/>
              </a:rPr>
              <a:t>that are part of administration of </a:t>
            </a:r>
            <a:r>
              <a:rPr spc="-10" dirty="0">
                <a:solidFill>
                  <a:prstClr val="black"/>
                </a:solidFill>
                <a:latin typeface="Arial"/>
                <a:cs typeface="Arial"/>
              </a:rPr>
              <a:t>hazardous  drugs</a:t>
            </a:r>
            <a:endParaRPr dirty="0">
              <a:solidFill>
                <a:prstClr val="black"/>
              </a:solidFill>
              <a:latin typeface="Arial"/>
              <a:cs typeface="Arial"/>
            </a:endParaRPr>
          </a:p>
          <a:p>
            <a:pPr marL="698500" lvl="1" indent="-285115">
              <a:spcBef>
                <a:spcPts val="590"/>
              </a:spcBef>
              <a:buFontTx/>
              <a:buChar char="–"/>
              <a:tabLst>
                <a:tab pos="697865" algn="l"/>
                <a:tab pos="698500" algn="l"/>
              </a:tabLst>
            </a:pPr>
            <a:r>
              <a:rPr sz="2000" spc="-5" dirty="0">
                <a:solidFill>
                  <a:prstClr val="black"/>
                </a:solidFill>
                <a:latin typeface="Arial"/>
                <a:cs typeface="Arial"/>
              </a:rPr>
              <a:t>An </a:t>
            </a:r>
            <a:r>
              <a:rPr sz="2000" dirty="0">
                <a:solidFill>
                  <a:prstClr val="black"/>
                </a:solidFill>
                <a:latin typeface="Arial"/>
                <a:cs typeface="Arial"/>
              </a:rPr>
              <a:t>Assessment of Risk</a:t>
            </a:r>
            <a:r>
              <a:rPr lang="en-US" sz="2000" dirty="0">
                <a:solidFill>
                  <a:prstClr val="black"/>
                </a:solidFill>
                <a:latin typeface="Arial"/>
                <a:cs typeface="Arial"/>
              </a:rPr>
              <a:t> (AoR)</a:t>
            </a:r>
            <a:r>
              <a:rPr sz="2000" dirty="0">
                <a:solidFill>
                  <a:prstClr val="black"/>
                </a:solidFill>
                <a:latin typeface="Arial"/>
                <a:cs typeface="Arial"/>
              </a:rPr>
              <a:t> </a:t>
            </a:r>
            <a:r>
              <a:rPr sz="2000" spc="-5" dirty="0">
                <a:solidFill>
                  <a:prstClr val="black"/>
                </a:solidFill>
                <a:latin typeface="Arial"/>
                <a:cs typeface="Arial"/>
              </a:rPr>
              <a:t>will </a:t>
            </a:r>
            <a:r>
              <a:rPr sz="2000" dirty="0">
                <a:solidFill>
                  <a:prstClr val="black"/>
                </a:solidFill>
                <a:latin typeface="Arial"/>
                <a:cs typeface="Arial"/>
              </a:rPr>
              <a:t>be expected at the </a:t>
            </a:r>
            <a:r>
              <a:rPr sz="2000" spc="-5" dirty="0">
                <a:solidFill>
                  <a:prstClr val="black"/>
                </a:solidFill>
                <a:latin typeface="Arial"/>
                <a:cs typeface="Arial"/>
              </a:rPr>
              <a:t>time </a:t>
            </a:r>
            <a:r>
              <a:rPr sz="2000" dirty="0">
                <a:solidFill>
                  <a:prstClr val="black"/>
                </a:solidFill>
                <a:latin typeface="Arial"/>
                <a:cs typeface="Arial"/>
              </a:rPr>
              <a:t>of</a:t>
            </a:r>
            <a:r>
              <a:rPr sz="2000" spc="-275" dirty="0">
                <a:solidFill>
                  <a:prstClr val="black"/>
                </a:solidFill>
                <a:latin typeface="Arial"/>
                <a:cs typeface="Arial"/>
              </a:rPr>
              <a:t> </a:t>
            </a:r>
            <a:r>
              <a:rPr sz="2000" dirty="0">
                <a:solidFill>
                  <a:prstClr val="black"/>
                </a:solidFill>
                <a:latin typeface="Arial"/>
                <a:cs typeface="Arial"/>
              </a:rPr>
              <a:t>survey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USP &lt;800&gt; Go-Live Timeline</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231112" y="1825625"/>
            <a:ext cx="11960887" cy="4351338"/>
          </a:xfrm>
        </p:spPr>
        <p:txBody>
          <a:bodyPr/>
          <a:lstStyle/>
          <a:p>
            <a:endParaRPr lang="en-US" dirty="0"/>
          </a:p>
          <a:p>
            <a:r>
              <a:rPr lang="en-US" dirty="0"/>
              <a:t>1 February 2016 – Publication date of USP General Chapter &lt;800&gt;</a:t>
            </a:r>
          </a:p>
          <a:p>
            <a:r>
              <a:rPr lang="en-US" dirty="0"/>
              <a:t>1 December 2019 – Official Date of USP General Chapter &lt;800&gt;</a:t>
            </a:r>
          </a:p>
          <a:p>
            <a:r>
              <a:rPr lang="en-US" dirty="0"/>
              <a:t>1 November 2022 – Publication date of USP General Chapter &lt;797&gt; (and &lt;795&gt;)</a:t>
            </a:r>
          </a:p>
          <a:p>
            <a:r>
              <a:rPr lang="en-US" dirty="0"/>
              <a:t>1 November 2023 – Official date of USP General Chapter &lt;797&gt; (and &lt;795&gt;)</a:t>
            </a:r>
          </a:p>
          <a:p>
            <a:r>
              <a:rPr lang="en-US" dirty="0"/>
              <a:t>1 November 2023 – &lt;800&gt; enforcement vis-à-vis &lt;797&gt; (and &lt;795&gt;)</a:t>
            </a:r>
          </a:p>
          <a:p>
            <a:endParaRPr lang="en-US" dirty="0"/>
          </a:p>
          <a:p>
            <a:r>
              <a:rPr lang="en-US" b="1" dirty="0"/>
              <a:t>1st quarter 2024 – TJC begins surveying &lt;800&gt; compendially applicable items.</a:t>
            </a:r>
          </a:p>
        </p:txBody>
      </p:sp>
      <p:sp>
        <p:nvSpPr>
          <p:cNvPr id="4" name="Rectangle 3">
            <a:extLst>
              <a:ext uri="{FF2B5EF4-FFF2-40B4-BE49-F238E27FC236}">
                <a16:creationId xmlns:a16="http://schemas.microsoft.com/office/drawing/2014/main" id="{C09D94C1-34B4-9B69-8869-682468900507}"/>
              </a:ext>
            </a:extLst>
          </p:cNvPr>
          <p:cNvSpPr/>
          <p:nvPr/>
        </p:nvSpPr>
        <p:spPr>
          <a:xfrm>
            <a:off x="177407" y="5346237"/>
            <a:ext cx="11735615" cy="57211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tar: 5 Points 4">
            <a:extLst>
              <a:ext uri="{FF2B5EF4-FFF2-40B4-BE49-F238E27FC236}">
                <a16:creationId xmlns:a16="http://schemas.microsoft.com/office/drawing/2014/main" id="{F407BE79-B2B0-A999-7E06-453B3E7A2615}"/>
              </a:ext>
            </a:extLst>
          </p:cNvPr>
          <p:cNvSpPr/>
          <p:nvPr/>
        </p:nvSpPr>
        <p:spPr>
          <a:xfrm>
            <a:off x="63567" y="4650237"/>
            <a:ext cx="868762" cy="757926"/>
          </a:xfrm>
          <a:prstGeom prst="star5">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414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USP &lt;800&gt; Go-Live Timeline (Cont’d)</a:t>
            </a:r>
          </a:p>
        </p:txBody>
      </p:sp>
      <p:pic>
        <p:nvPicPr>
          <p:cNvPr id="7" name="Picture 6">
            <a:extLst>
              <a:ext uri="{FF2B5EF4-FFF2-40B4-BE49-F238E27FC236}">
                <a16:creationId xmlns:a16="http://schemas.microsoft.com/office/drawing/2014/main" id="{56F9FBD1-3C8D-DF5B-0002-B59F1DD63D40}"/>
              </a:ext>
            </a:extLst>
          </p:cNvPr>
          <p:cNvPicPr>
            <a:picLocks noChangeAspect="1"/>
          </p:cNvPicPr>
          <p:nvPr/>
        </p:nvPicPr>
        <p:blipFill rotWithShape="1">
          <a:blip r:embed="rId3"/>
          <a:srcRect l="2407" t="21546" r="20829" b="16399"/>
          <a:stretch/>
        </p:blipFill>
        <p:spPr>
          <a:xfrm>
            <a:off x="2118115" y="1559860"/>
            <a:ext cx="7955769" cy="3483247"/>
          </a:xfrm>
          <a:prstGeom prst="rect">
            <a:avLst/>
          </a:prstGeom>
        </p:spPr>
      </p:pic>
    </p:spTree>
    <p:extLst>
      <p:ext uri="{BB962C8B-B14F-4D97-AF65-F5344CB8AC3E}">
        <p14:creationId xmlns:p14="http://schemas.microsoft.com/office/powerpoint/2010/main" val="1475855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Tools: Organizational Resources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198" y="1825625"/>
            <a:ext cx="10973845" cy="4351338"/>
          </a:xfrm>
        </p:spPr>
        <p:txBody>
          <a:bodyPr/>
          <a:lstStyle/>
          <a:p>
            <a:r>
              <a:rPr lang="en-US" dirty="0"/>
              <a:t>USP General Chapters &lt;797&gt; and &lt;800&gt;</a:t>
            </a:r>
          </a:p>
          <a:p>
            <a:r>
              <a:rPr lang="en-US" dirty="0"/>
              <a:t>NIOSH List 2016</a:t>
            </a:r>
          </a:p>
          <a:p>
            <a:r>
              <a:rPr lang="en-US" dirty="0"/>
              <a:t>NIOSH Managing Hazardous Drug Exposures: Info for Healthcare Settings</a:t>
            </a:r>
          </a:p>
          <a:p>
            <a:r>
              <a:rPr lang="en-US" dirty="0"/>
              <a:t>TJC Chapter Standards: MM.01.01.03 and MM.05.01.07</a:t>
            </a:r>
          </a:p>
          <a:p>
            <a:r>
              <a:rPr lang="en-US" dirty="0"/>
              <a:t>TJC Surveyor Guidance Checklist for On-Site Activity</a:t>
            </a:r>
          </a:p>
          <a:p>
            <a:pPr lvl="1">
              <a:buFont typeface="Courier New" panose="02070309020205020404" pitchFamily="49" charset="0"/>
              <a:buChar char="-"/>
            </a:pPr>
            <a:r>
              <a:rPr lang="en-US" dirty="0"/>
              <a:t>Hospital Accreditation Program (HAP)</a:t>
            </a:r>
          </a:p>
          <a:p>
            <a:pPr lvl="1">
              <a:buFont typeface="Courier New" panose="02070309020205020404" pitchFamily="49" charset="0"/>
              <a:buChar char="-"/>
            </a:pPr>
            <a:r>
              <a:rPr lang="en-US" dirty="0"/>
              <a:t>Ambulatory Accreditation Program</a:t>
            </a:r>
          </a:p>
          <a:p>
            <a:endParaRPr lang="en-US" dirty="0"/>
          </a:p>
        </p:txBody>
      </p:sp>
    </p:spTree>
    <p:extLst>
      <p:ext uri="{BB962C8B-B14F-4D97-AF65-F5344CB8AC3E}">
        <p14:creationId xmlns:p14="http://schemas.microsoft.com/office/powerpoint/2010/main" val="1860613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normAutofit/>
          </a:bodyPr>
          <a:lstStyle/>
          <a:p>
            <a:r>
              <a:rPr lang="en-US" dirty="0"/>
              <a:t>	  TJC Medication Management (MM)</a:t>
            </a:r>
            <a:br>
              <a:rPr lang="en-US" dirty="0"/>
            </a:br>
            <a:r>
              <a:rPr lang="en-US" dirty="0"/>
              <a:t>			</a:t>
            </a:r>
            <a:r>
              <a:rPr lang="en-US" sz="3600" dirty="0"/>
              <a:t>Surveyor Checklist – MM.05.01.07 </a:t>
            </a:r>
          </a:p>
        </p:txBody>
      </p:sp>
      <p:pic>
        <p:nvPicPr>
          <p:cNvPr id="8" name="Picture 7">
            <a:extLst>
              <a:ext uri="{FF2B5EF4-FFF2-40B4-BE49-F238E27FC236}">
                <a16:creationId xmlns:a16="http://schemas.microsoft.com/office/drawing/2014/main" id="{1A408F5D-531F-3117-FA6A-F0B46685A7F8}"/>
              </a:ext>
            </a:extLst>
          </p:cNvPr>
          <p:cNvPicPr>
            <a:picLocks noChangeAspect="1"/>
          </p:cNvPicPr>
          <p:nvPr/>
        </p:nvPicPr>
        <p:blipFill rotWithShape="1">
          <a:blip r:embed="rId3"/>
          <a:srcRect l="20087" t="47170" r="22732" b="21114"/>
          <a:stretch/>
        </p:blipFill>
        <p:spPr>
          <a:xfrm>
            <a:off x="1221287" y="2010428"/>
            <a:ext cx="10346499" cy="3108178"/>
          </a:xfrm>
          <a:prstGeom prst="rect">
            <a:avLst/>
          </a:prstGeom>
        </p:spPr>
      </p:pic>
      <p:sp>
        <p:nvSpPr>
          <p:cNvPr id="10" name="Rectangle 9">
            <a:extLst>
              <a:ext uri="{FF2B5EF4-FFF2-40B4-BE49-F238E27FC236}">
                <a16:creationId xmlns:a16="http://schemas.microsoft.com/office/drawing/2014/main" id="{93853213-36E1-FE0E-FC2C-2998E2FD9F25}"/>
              </a:ext>
            </a:extLst>
          </p:cNvPr>
          <p:cNvSpPr/>
          <p:nvPr/>
        </p:nvSpPr>
        <p:spPr>
          <a:xfrm>
            <a:off x="1578279" y="2235896"/>
            <a:ext cx="7609562" cy="36325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1" name="Rectangle 10">
            <a:extLst>
              <a:ext uri="{FF2B5EF4-FFF2-40B4-BE49-F238E27FC236}">
                <a16:creationId xmlns:a16="http://schemas.microsoft.com/office/drawing/2014/main" id="{D714A04A-CB57-2D94-A27A-F42267A20FFF}"/>
              </a:ext>
            </a:extLst>
          </p:cNvPr>
          <p:cNvSpPr/>
          <p:nvPr/>
        </p:nvSpPr>
        <p:spPr>
          <a:xfrm>
            <a:off x="1578279" y="4841310"/>
            <a:ext cx="7672192" cy="36325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69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Tools: Organizational Resources</a:t>
            </a:r>
          </a:p>
        </p:txBody>
      </p:sp>
      <p:pic>
        <p:nvPicPr>
          <p:cNvPr id="5" name="Picture 4">
            <a:extLst>
              <a:ext uri="{FF2B5EF4-FFF2-40B4-BE49-F238E27FC236}">
                <a16:creationId xmlns:a16="http://schemas.microsoft.com/office/drawing/2014/main" id="{E689DDDE-F666-4F16-CFE1-47A3B38B97EE}"/>
              </a:ext>
            </a:extLst>
          </p:cNvPr>
          <p:cNvPicPr>
            <a:picLocks noChangeAspect="1"/>
          </p:cNvPicPr>
          <p:nvPr/>
        </p:nvPicPr>
        <p:blipFill rotWithShape="1">
          <a:blip r:embed="rId3"/>
          <a:srcRect l="7299" t="11400" r="8115" b="21848"/>
          <a:stretch/>
        </p:blipFill>
        <p:spPr>
          <a:xfrm>
            <a:off x="1999944" y="1690690"/>
            <a:ext cx="7857973" cy="3487465"/>
          </a:xfrm>
          <a:prstGeom prst="rect">
            <a:avLst/>
          </a:prstGeom>
        </p:spPr>
      </p:pic>
    </p:spTree>
    <p:extLst>
      <p:ext uri="{BB962C8B-B14F-4D97-AF65-F5344CB8AC3E}">
        <p14:creationId xmlns:p14="http://schemas.microsoft.com/office/powerpoint/2010/main" val="1620880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Tools: Organizational Resources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199" y="1825625"/>
            <a:ext cx="10339973" cy="4351338"/>
          </a:xfrm>
        </p:spPr>
        <p:txBody>
          <a:bodyPr/>
          <a:lstStyle/>
          <a:p>
            <a:r>
              <a:rPr lang="en-US" dirty="0"/>
              <a:t>NIOSH List</a:t>
            </a:r>
          </a:p>
          <a:p>
            <a:pPr lvl="1"/>
            <a:r>
              <a:rPr lang="en-US" b="1" dirty="0"/>
              <a:t>Group 1</a:t>
            </a:r>
            <a:r>
              <a:rPr lang="en-US" dirty="0"/>
              <a:t> – Antineoplastic HDs</a:t>
            </a:r>
          </a:p>
          <a:p>
            <a:pPr lvl="1"/>
            <a:r>
              <a:rPr lang="en-US" b="1" dirty="0"/>
              <a:t>Group 2</a:t>
            </a:r>
            <a:r>
              <a:rPr lang="en-US" dirty="0"/>
              <a:t> – Non-antineoplastic HDs</a:t>
            </a:r>
          </a:p>
          <a:p>
            <a:pPr lvl="1"/>
            <a:r>
              <a:rPr lang="en-US" b="1" dirty="0"/>
              <a:t>Group 3</a:t>
            </a:r>
            <a:r>
              <a:rPr lang="en-US" dirty="0"/>
              <a:t> – Reproductive-only HDs</a:t>
            </a:r>
          </a:p>
          <a:p>
            <a:r>
              <a:rPr lang="en-US" dirty="0"/>
              <a:t>The list of hazardous drugs is updated periodically on the website </a:t>
            </a:r>
            <a:r>
              <a:rPr lang="en-US" dirty="0">
                <a:hlinkClick r:id="rId3"/>
              </a:rPr>
              <a:t>http://www.cdc.gov/niosh</a:t>
            </a:r>
            <a:endParaRPr lang="en-US" dirty="0"/>
          </a:p>
          <a:p>
            <a:r>
              <a:rPr lang="en-US" dirty="0"/>
              <a:t>Defense Centers for Public Health – Aberdeen (DHA Public Health Office: 410.436.5231)</a:t>
            </a:r>
          </a:p>
        </p:txBody>
      </p:sp>
    </p:spTree>
    <p:extLst>
      <p:ext uri="{BB962C8B-B14F-4D97-AF65-F5344CB8AC3E}">
        <p14:creationId xmlns:p14="http://schemas.microsoft.com/office/powerpoint/2010/main" val="1446511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normAutofit/>
          </a:bodyPr>
          <a:lstStyle/>
          <a:p>
            <a:r>
              <a:rPr lang="en-US" dirty="0"/>
              <a:t>	  TJC Medication Management (MM)</a:t>
            </a:r>
            <a:br>
              <a:rPr lang="en-US" dirty="0"/>
            </a:br>
            <a:r>
              <a:rPr lang="en-US" dirty="0"/>
              <a:t>			</a:t>
            </a:r>
            <a:r>
              <a:rPr lang="en-US" sz="3600" dirty="0"/>
              <a:t>Surveyor Checklist – MM.05.01.07 </a:t>
            </a:r>
          </a:p>
        </p:txBody>
      </p:sp>
      <p:pic>
        <p:nvPicPr>
          <p:cNvPr id="8" name="Picture 7">
            <a:extLst>
              <a:ext uri="{FF2B5EF4-FFF2-40B4-BE49-F238E27FC236}">
                <a16:creationId xmlns:a16="http://schemas.microsoft.com/office/drawing/2014/main" id="{1A408F5D-531F-3117-FA6A-F0B46685A7F8}"/>
              </a:ext>
            </a:extLst>
          </p:cNvPr>
          <p:cNvPicPr>
            <a:picLocks noChangeAspect="1"/>
          </p:cNvPicPr>
          <p:nvPr/>
        </p:nvPicPr>
        <p:blipFill rotWithShape="1">
          <a:blip r:embed="rId3"/>
          <a:srcRect l="20087" t="47170" r="22732" b="21114"/>
          <a:stretch/>
        </p:blipFill>
        <p:spPr>
          <a:xfrm>
            <a:off x="1221287" y="2010428"/>
            <a:ext cx="10346499" cy="3108178"/>
          </a:xfrm>
          <a:prstGeom prst="rect">
            <a:avLst/>
          </a:prstGeom>
        </p:spPr>
      </p:pic>
      <p:sp>
        <p:nvSpPr>
          <p:cNvPr id="4" name="Rectangle 3">
            <a:extLst>
              <a:ext uri="{FF2B5EF4-FFF2-40B4-BE49-F238E27FC236}">
                <a16:creationId xmlns:a16="http://schemas.microsoft.com/office/drawing/2014/main" id="{1C41CEAE-754C-4438-E6D3-5A5B712F0BB4}"/>
              </a:ext>
            </a:extLst>
          </p:cNvPr>
          <p:cNvSpPr/>
          <p:nvPr/>
        </p:nvSpPr>
        <p:spPr>
          <a:xfrm>
            <a:off x="1528175" y="3100192"/>
            <a:ext cx="7816241" cy="207932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95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AoR: Foundational Principles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a:xfrm>
            <a:off x="838199" y="1825625"/>
            <a:ext cx="11055263" cy="4351338"/>
          </a:xfrm>
        </p:spPr>
        <p:txBody>
          <a:bodyPr>
            <a:normAutofit/>
          </a:bodyPr>
          <a:lstStyle/>
          <a:p>
            <a:endParaRPr lang="en-US" dirty="0"/>
          </a:p>
          <a:p>
            <a:r>
              <a:rPr lang="en-US" dirty="0"/>
              <a:t>Organizational decision: whether to perform an </a:t>
            </a:r>
            <a:r>
              <a:rPr lang="en-US" b="1" dirty="0"/>
              <a:t>Assessment of Risk (AoR)</a:t>
            </a:r>
          </a:p>
          <a:p>
            <a:pPr lvl="1"/>
            <a:r>
              <a:rPr lang="en-US" b="1" dirty="0"/>
              <a:t>Option 1#: </a:t>
            </a:r>
            <a:r>
              <a:rPr lang="en-US" dirty="0"/>
              <a:t>Treat all hazardous drugs with all containment strategies in &lt;800&gt;</a:t>
            </a:r>
          </a:p>
          <a:p>
            <a:pPr lvl="1"/>
            <a:r>
              <a:rPr lang="en-US" b="1" dirty="0"/>
              <a:t>Option 2#: </a:t>
            </a:r>
            <a:r>
              <a:rPr lang="en-US" dirty="0"/>
              <a:t>Perform an Assessment of Risk</a:t>
            </a:r>
          </a:p>
          <a:p>
            <a:pPr marL="0" indent="0">
              <a:buNone/>
            </a:pPr>
            <a:endParaRPr lang="en-US" dirty="0"/>
          </a:p>
          <a:p>
            <a:r>
              <a:rPr lang="en-US" dirty="0"/>
              <a:t>TJC Surveyors will be looking for whether an AoR has been completed and </a:t>
            </a:r>
            <a:r>
              <a:rPr lang="en-US" b="1" dirty="0"/>
              <a:t>can survey to preparation requirements </a:t>
            </a:r>
            <a:r>
              <a:rPr lang="en-US" dirty="0"/>
              <a:t>within.</a:t>
            </a:r>
          </a:p>
          <a:p>
            <a:endParaRPr lang="en-US" dirty="0"/>
          </a:p>
          <a:p>
            <a:pPr lvl="1"/>
            <a:endParaRPr lang="en-US" dirty="0"/>
          </a:p>
          <a:p>
            <a:pPr marL="0" indent="0">
              <a:buNone/>
            </a:pPr>
            <a:endParaRPr lang="en-US" dirty="0"/>
          </a:p>
        </p:txBody>
      </p:sp>
    </p:spTree>
    <p:extLst>
      <p:ext uri="{BB962C8B-B14F-4D97-AF65-F5344CB8AC3E}">
        <p14:creationId xmlns:p14="http://schemas.microsoft.com/office/powerpoint/2010/main" val="2206875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AoR: Foundational Principles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lstStyle/>
          <a:p>
            <a:pPr marL="0" indent="0" algn="ctr">
              <a:buNone/>
            </a:pPr>
            <a:endParaRPr lang="en-US" dirty="0">
              <a:solidFill>
                <a:sysClr val="windowText" lastClr="000000"/>
              </a:solidFill>
            </a:endParaRPr>
          </a:p>
          <a:p>
            <a:pPr marL="0" indent="0" algn="ctr">
              <a:buNone/>
            </a:pPr>
            <a:r>
              <a:rPr lang="en-US" dirty="0">
                <a:solidFill>
                  <a:sysClr val="windowText" lastClr="000000"/>
                </a:solidFill>
              </a:rPr>
              <a:t>***Antineoplastics for manipulation and any bulk HD active pharmaceutical ingredients (API) must follow USP &lt;800&gt;***</a:t>
            </a:r>
          </a:p>
          <a:p>
            <a:pPr marL="0" indent="0" algn="ctr">
              <a:buNone/>
            </a:pPr>
            <a:endParaRPr lang="en-US" dirty="0">
              <a:solidFill>
                <a:sysClr val="windowText" lastClr="000000"/>
              </a:solidFill>
            </a:endParaRPr>
          </a:p>
          <a:p>
            <a:pPr marL="0" indent="0" algn="ctr">
              <a:buNone/>
            </a:pPr>
            <a:r>
              <a:rPr lang="en-US" dirty="0">
                <a:solidFill>
                  <a:sysClr val="windowText" lastClr="000000"/>
                </a:solidFill>
              </a:rPr>
              <a:t>***An AoR is performed and documented at least annually for antineoplastics with dosage forms that are in final	form or only require minimal manipulation, non-antineoplastic agents, and reproductive-only HDs.***</a:t>
            </a:r>
          </a:p>
          <a:p>
            <a:endParaRPr lang="en-US" dirty="0"/>
          </a:p>
        </p:txBody>
      </p:sp>
      <p:sp>
        <p:nvSpPr>
          <p:cNvPr id="5" name="Rectangle 4">
            <a:extLst>
              <a:ext uri="{FF2B5EF4-FFF2-40B4-BE49-F238E27FC236}">
                <a16:creationId xmlns:a16="http://schemas.microsoft.com/office/drawing/2014/main" id="{339189D8-D2AF-01F7-F6EF-42C2D142E004}"/>
              </a:ext>
            </a:extLst>
          </p:cNvPr>
          <p:cNvSpPr/>
          <p:nvPr/>
        </p:nvSpPr>
        <p:spPr>
          <a:xfrm>
            <a:off x="1493240" y="2223083"/>
            <a:ext cx="9202723" cy="1090568"/>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CB40B82-38C8-E5C6-7527-BD6D01B80356}"/>
              </a:ext>
            </a:extLst>
          </p:cNvPr>
          <p:cNvSpPr/>
          <p:nvPr/>
        </p:nvSpPr>
        <p:spPr>
          <a:xfrm>
            <a:off x="739629" y="3618451"/>
            <a:ext cx="10711343" cy="1809226"/>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6049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44677" y="3982317"/>
            <a:ext cx="4269883" cy="2044772"/>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nvSpPr>
        <p:spPr>
          <a:xfrm>
            <a:off x="1744677" y="1940559"/>
            <a:ext cx="4269883" cy="1590653"/>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bwMode="gray">
          <a:xfrm>
            <a:off x="1598848" y="0"/>
            <a:ext cx="9069152" cy="733168"/>
          </a:xfrm>
          <a:prstGeom prst="rect">
            <a:avLst/>
          </a:prstGeom>
          <a:solidFill>
            <a:schemeClr val="bg1"/>
          </a:solidFill>
          <a:ln w="12700" cap="rnd" algn="ctr">
            <a:noFill/>
            <a:miter lim="800000"/>
            <a:headEnd/>
            <a:tailEnd/>
          </a:ln>
        </p:spPr>
        <p:txBody>
          <a:bodyPr lIns="182880" rtlCol="0" anchor="ctr" anchorCtr="1"/>
          <a:lstStyle/>
          <a:p>
            <a:pPr algn="ctr" eaLnBrk="0" hangingPunct="0">
              <a:lnSpc>
                <a:spcPct val="106000"/>
              </a:lnSpc>
            </a:pPr>
            <a:endParaRPr lang="en-US" b="1" dirty="0">
              <a:solidFill>
                <a:schemeClr val="bg1"/>
              </a:solidFill>
            </a:endParaRPr>
          </a:p>
        </p:txBody>
      </p:sp>
      <p:sp>
        <p:nvSpPr>
          <p:cNvPr id="6" name="Text Placeholder 2"/>
          <p:cNvSpPr txBox="1">
            <a:spLocks/>
          </p:cNvSpPr>
          <p:nvPr/>
        </p:nvSpPr>
        <p:spPr>
          <a:xfrm>
            <a:off x="1920879" y="759763"/>
            <a:ext cx="8227971" cy="53903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i="1"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en-US" dirty="0">
              <a:solidFill>
                <a:sysClr val="windowText" lastClr="000000"/>
              </a:solidFill>
            </a:endParaRPr>
          </a:p>
        </p:txBody>
      </p:sp>
      <p:sp>
        <p:nvSpPr>
          <p:cNvPr id="4" name="Rectangle 3"/>
          <p:cNvSpPr/>
          <p:nvPr/>
        </p:nvSpPr>
        <p:spPr>
          <a:xfrm>
            <a:off x="1826289" y="2166264"/>
            <a:ext cx="4137816" cy="1200329"/>
          </a:xfrm>
          <a:prstGeom prst="rect">
            <a:avLst/>
          </a:prstGeom>
        </p:spPr>
        <p:txBody>
          <a:bodyPr wrap="square">
            <a:spAutoFit/>
          </a:bodyPr>
          <a:lstStyle/>
          <a:p>
            <a:r>
              <a:rPr lang="en-US" sz="1200" b="1" dirty="0"/>
              <a:t>USP &lt;800&gt; establishes the containment strategies and work practices best known to control hazardous drug contamination:</a:t>
            </a:r>
          </a:p>
          <a:p>
            <a:pPr marL="509588" lvl="3" indent="-250825">
              <a:buFont typeface="Arial" panose="020B0604020202020204" pitchFamily="34" charset="0"/>
              <a:buChar char="•"/>
            </a:pPr>
            <a:r>
              <a:rPr lang="en-US" sz="1200" dirty="0"/>
              <a:t>Engineering controls</a:t>
            </a:r>
          </a:p>
          <a:p>
            <a:pPr marL="509588" lvl="3" indent="-250825">
              <a:buFont typeface="Arial" panose="020B0604020202020204" pitchFamily="34" charset="0"/>
              <a:buChar char="•"/>
            </a:pPr>
            <a:r>
              <a:rPr lang="en-US" sz="1200" dirty="0"/>
              <a:t>Protective equipment</a:t>
            </a:r>
          </a:p>
          <a:p>
            <a:pPr marL="509588" lvl="3" indent="-250825">
              <a:buFont typeface="Arial" panose="020B0604020202020204" pitchFamily="34" charset="0"/>
              <a:buChar char="•"/>
            </a:pPr>
            <a:r>
              <a:rPr lang="en-US" sz="1200" dirty="0"/>
              <a:t>Work practice</a:t>
            </a:r>
          </a:p>
        </p:txBody>
      </p:sp>
      <p:sp>
        <p:nvSpPr>
          <p:cNvPr id="3" name="Rectangle 2"/>
          <p:cNvSpPr/>
          <p:nvPr/>
        </p:nvSpPr>
        <p:spPr>
          <a:xfrm>
            <a:off x="1779981" y="1333090"/>
            <a:ext cx="4254883" cy="338554"/>
          </a:xfrm>
          <a:prstGeom prst="rect">
            <a:avLst/>
          </a:prstGeom>
        </p:spPr>
        <p:txBody>
          <a:bodyPr wrap="none">
            <a:spAutoFit/>
          </a:bodyPr>
          <a:lstStyle/>
          <a:p>
            <a:r>
              <a:rPr lang="en-US" sz="1600" b="1" dirty="0">
                <a:latin typeface="Arial Narrow" panose="020B0606020202030204" pitchFamily="34" charset="0"/>
              </a:rPr>
              <a:t>WHAT’S THE ASSESSMENT OF RISK ALL ABOUT?</a:t>
            </a:r>
          </a:p>
        </p:txBody>
      </p:sp>
      <p:sp>
        <p:nvSpPr>
          <p:cNvPr id="9" name="Rectangle 8"/>
          <p:cNvSpPr/>
          <p:nvPr/>
        </p:nvSpPr>
        <p:spPr>
          <a:xfrm>
            <a:off x="1826289" y="4146373"/>
            <a:ext cx="4048396" cy="1754326"/>
          </a:xfrm>
          <a:prstGeom prst="rect">
            <a:avLst/>
          </a:prstGeom>
        </p:spPr>
        <p:txBody>
          <a:bodyPr wrap="square">
            <a:spAutoFit/>
          </a:bodyPr>
          <a:lstStyle/>
          <a:p>
            <a:pPr marL="0" lvl="1"/>
            <a:r>
              <a:rPr lang="en-US" sz="1200" b="1" dirty="0"/>
              <a:t>Required Assessment of Risk Elements:</a:t>
            </a:r>
          </a:p>
          <a:p>
            <a:pPr marL="513159" lvl="1" indent="-285750">
              <a:buFont typeface="Arial" panose="020B0604020202020204" pitchFamily="34" charset="0"/>
              <a:buChar char="•"/>
            </a:pPr>
            <a:r>
              <a:rPr lang="en-US" sz="1200" dirty="0"/>
              <a:t>Drug</a:t>
            </a:r>
          </a:p>
          <a:p>
            <a:pPr marL="513159" lvl="1" indent="-285750">
              <a:buFont typeface="Arial" panose="020B0604020202020204" pitchFamily="34" charset="0"/>
              <a:buChar char="•"/>
            </a:pPr>
            <a:r>
              <a:rPr lang="en-US" sz="1200" dirty="0"/>
              <a:t>Dosage form</a:t>
            </a:r>
          </a:p>
          <a:p>
            <a:pPr marL="513159" lvl="1" indent="-285750">
              <a:buFont typeface="Arial" panose="020B0604020202020204" pitchFamily="34" charset="0"/>
              <a:buChar char="•"/>
            </a:pPr>
            <a:r>
              <a:rPr lang="en-US" sz="1200" dirty="0"/>
              <a:t>Risk of exposure</a:t>
            </a:r>
          </a:p>
          <a:p>
            <a:pPr marL="513159" lvl="1" indent="-285750">
              <a:buFont typeface="Arial" panose="020B0604020202020204" pitchFamily="34" charset="0"/>
              <a:buChar char="•"/>
            </a:pPr>
            <a:r>
              <a:rPr lang="en-US" sz="1200" dirty="0"/>
              <a:t>Packaging</a:t>
            </a:r>
          </a:p>
          <a:p>
            <a:pPr marL="513159" lvl="1" indent="-285750">
              <a:buFont typeface="Arial" panose="020B0604020202020204" pitchFamily="34" charset="0"/>
              <a:buChar char="•"/>
            </a:pPr>
            <a:r>
              <a:rPr lang="en-US" sz="1200" dirty="0"/>
              <a:t>Manipulation</a:t>
            </a:r>
          </a:p>
          <a:p>
            <a:pPr marL="513159" lvl="1" indent="-285750">
              <a:buFont typeface="Arial" panose="020B0604020202020204" pitchFamily="34" charset="0"/>
              <a:buChar char="•"/>
            </a:pPr>
            <a:r>
              <a:rPr lang="en-US" sz="1200" dirty="0"/>
              <a:t>Documentation of alternative containment strategies and/or work practices</a:t>
            </a:r>
          </a:p>
          <a:p>
            <a:pPr marL="513159" lvl="1" indent="-285750">
              <a:buFont typeface="Arial" panose="020B0604020202020204" pitchFamily="34" charset="0"/>
              <a:buChar char="•"/>
            </a:pPr>
            <a:r>
              <a:rPr lang="en-US" sz="1200" dirty="0"/>
              <a:t>Review annually and document</a:t>
            </a:r>
          </a:p>
        </p:txBody>
      </p:sp>
      <p:sp>
        <p:nvSpPr>
          <p:cNvPr id="8" name="TextBox 7"/>
          <p:cNvSpPr txBox="1"/>
          <p:nvPr/>
        </p:nvSpPr>
        <p:spPr>
          <a:xfrm>
            <a:off x="2474617" y="1776503"/>
            <a:ext cx="2774319" cy="333425"/>
          </a:xfrm>
          <a:prstGeom prst="rect">
            <a:avLst/>
          </a:prstGeom>
          <a:solidFill>
            <a:schemeClr val="bg1"/>
          </a:solidFill>
        </p:spPr>
        <p:txBody>
          <a:bodyPr wrap="square" rtlCol="0">
            <a:spAutoFit/>
          </a:bodyPr>
          <a:lstStyle/>
          <a:p>
            <a:pPr marL="1588" algn="ctr" fontAlgn="base">
              <a:lnSpc>
                <a:spcPct val="106000"/>
              </a:lnSpc>
              <a:spcBef>
                <a:spcPct val="80000"/>
              </a:spcBef>
              <a:spcAft>
                <a:spcPct val="0"/>
              </a:spcAft>
              <a:buClr>
                <a:srgbClr val="000000"/>
              </a:buClr>
            </a:pPr>
            <a:r>
              <a:rPr lang="en-US" sz="1600" b="1" dirty="0">
                <a:solidFill>
                  <a:srgbClr val="000000"/>
                </a:solidFill>
                <a:latin typeface="Arial Narrow" panose="020B0606020202030204" pitchFamily="34" charset="0"/>
                <a:cs typeface="Arial" charset="0"/>
              </a:rPr>
              <a:t>CONTAINMENT STRATEGIES</a:t>
            </a:r>
          </a:p>
        </p:txBody>
      </p:sp>
      <p:sp>
        <p:nvSpPr>
          <p:cNvPr id="15" name="TextBox 14"/>
          <p:cNvSpPr txBox="1"/>
          <p:nvPr/>
        </p:nvSpPr>
        <p:spPr>
          <a:xfrm>
            <a:off x="2526582" y="3783448"/>
            <a:ext cx="2763086" cy="333425"/>
          </a:xfrm>
          <a:prstGeom prst="rect">
            <a:avLst/>
          </a:prstGeom>
          <a:solidFill>
            <a:schemeClr val="bg1"/>
          </a:solidFill>
        </p:spPr>
        <p:txBody>
          <a:bodyPr wrap="square" rtlCol="0">
            <a:spAutoFit/>
          </a:bodyPr>
          <a:lstStyle/>
          <a:p>
            <a:pPr marL="1588" algn="ctr" fontAlgn="base">
              <a:lnSpc>
                <a:spcPct val="106000"/>
              </a:lnSpc>
              <a:spcBef>
                <a:spcPct val="80000"/>
              </a:spcBef>
              <a:spcAft>
                <a:spcPct val="0"/>
              </a:spcAft>
              <a:buClr>
                <a:srgbClr val="000000"/>
              </a:buClr>
            </a:pPr>
            <a:r>
              <a:rPr lang="en-US" sz="1600" b="1" dirty="0">
                <a:solidFill>
                  <a:srgbClr val="000000"/>
                </a:solidFill>
                <a:latin typeface="Arial Narrow" panose="020B0606020202030204" pitchFamily="34" charset="0"/>
                <a:cs typeface="Arial" charset="0"/>
              </a:rPr>
              <a:t>RISK ELEMENTS</a:t>
            </a:r>
          </a:p>
        </p:txBody>
      </p:sp>
      <p:sp>
        <p:nvSpPr>
          <p:cNvPr id="2" name="Title 1">
            <a:extLst>
              <a:ext uri="{FF2B5EF4-FFF2-40B4-BE49-F238E27FC236}">
                <a16:creationId xmlns:a16="http://schemas.microsoft.com/office/drawing/2014/main" id="{9FA7CBA9-79C6-B5EB-B7D8-B2375EAC3D94}"/>
              </a:ext>
            </a:extLst>
          </p:cNvPr>
          <p:cNvSpPr>
            <a:spLocks noGrp="1"/>
          </p:cNvSpPr>
          <p:nvPr>
            <p:ph type="title"/>
          </p:nvPr>
        </p:nvSpPr>
        <p:spPr>
          <a:xfrm>
            <a:off x="1744677" y="176804"/>
            <a:ext cx="10322136" cy="1325563"/>
          </a:xfrm>
        </p:spPr>
        <p:txBody>
          <a:bodyPr>
            <a:normAutofit/>
          </a:bodyPr>
          <a:lstStyle/>
          <a:p>
            <a:r>
              <a:rPr lang="en-US" sz="4000" dirty="0"/>
              <a:t>Risk Assessment &amp; Exposure Control: USP &lt;800&gt;</a:t>
            </a:r>
          </a:p>
        </p:txBody>
      </p:sp>
      <p:pic>
        <p:nvPicPr>
          <p:cNvPr id="1026" name="Picture 2">
            <a:extLst>
              <a:ext uri="{FF2B5EF4-FFF2-40B4-BE49-F238E27FC236}">
                <a16:creationId xmlns:a16="http://schemas.microsoft.com/office/drawing/2014/main" id="{987521BD-5AB6-7EFF-AD43-7B977F911D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129"/>
          <a:stretch/>
        </p:blipFill>
        <p:spPr bwMode="auto">
          <a:xfrm>
            <a:off x="6157138" y="1333090"/>
            <a:ext cx="5999476" cy="3861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734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347B554-5E96-E256-9D62-EC0FD3A8C6E5}"/>
              </a:ext>
            </a:extLst>
          </p:cNvPr>
          <p:cNvPicPr>
            <a:picLocks noChangeAspect="1"/>
          </p:cNvPicPr>
          <p:nvPr/>
        </p:nvPicPr>
        <p:blipFill>
          <a:blip r:embed="rId3"/>
          <a:stretch>
            <a:fillRect/>
          </a:stretch>
        </p:blipFill>
        <p:spPr>
          <a:xfrm>
            <a:off x="0" y="14228"/>
            <a:ext cx="12192000" cy="6829544"/>
          </a:xfrm>
          <a:prstGeom prst="rect">
            <a:avLst/>
          </a:prstGeom>
        </p:spPr>
      </p:pic>
    </p:spTree>
    <p:extLst>
      <p:ext uri="{BB962C8B-B14F-4D97-AF65-F5344CB8AC3E}">
        <p14:creationId xmlns:p14="http://schemas.microsoft.com/office/powerpoint/2010/main" val="2841421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77F600-7FC4-5628-9FB9-60DC5B09EFC3}"/>
              </a:ext>
            </a:extLst>
          </p:cNvPr>
          <p:cNvPicPr>
            <a:picLocks noChangeAspect="1"/>
          </p:cNvPicPr>
          <p:nvPr/>
        </p:nvPicPr>
        <p:blipFill>
          <a:blip r:embed="rId3"/>
          <a:stretch>
            <a:fillRect/>
          </a:stretch>
        </p:blipFill>
        <p:spPr>
          <a:xfrm>
            <a:off x="0" y="14228"/>
            <a:ext cx="12192000" cy="6829544"/>
          </a:xfrm>
          <a:prstGeom prst="rect">
            <a:avLst/>
          </a:prstGeom>
        </p:spPr>
      </p:pic>
      <p:sp>
        <p:nvSpPr>
          <p:cNvPr id="6" name="Rectangle 5">
            <a:extLst>
              <a:ext uri="{FF2B5EF4-FFF2-40B4-BE49-F238E27FC236}">
                <a16:creationId xmlns:a16="http://schemas.microsoft.com/office/drawing/2014/main" id="{4B9E671D-E0DE-DEE3-8457-7351C60A98E7}"/>
              </a:ext>
            </a:extLst>
          </p:cNvPr>
          <p:cNvSpPr/>
          <p:nvPr/>
        </p:nvSpPr>
        <p:spPr>
          <a:xfrm>
            <a:off x="2476500" y="3105150"/>
            <a:ext cx="7086600" cy="6286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7942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USP &lt;800&gt; EP Outcomes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lstStyle/>
          <a:p>
            <a:r>
              <a:rPr lang="en-US" dirty="0"/>
              <a:t>Specificity of PPE requirements</a:t>
            </a:r>
          </a:p>
          <a:p>
            <a:pPr lvl="1"/>
            <a:r>
              <a:rPr lang="en-US" dirty="0"/>
              <a:t>Single/double ASTM D6978-rated glove(s)</a:t>
            </a:r>
          </a:p>
          <a:p>
            <a:r>
              <a:rPr lang="en-US" dirty="0"/>
              <a:t>Consistency of recommendations within risk categories</a:t>
            </a:r>
          </a:p>
          <a:p>
            <a:pPr lvl="1"/>
            <a:r>
              <a:rPr lang="en-US" dirty="0"/>
              <a:t>Role of Formulation</a:t>
            </a:r>
          </a:p>
          <a:p>
            <a:pPr lvl="1"/>
            <a:r>
              <a:rPr lang="en-US" dirty="0"/>
              <a:t>Deactivating and Cleaning vs. Disposal/Waste vs. Spills</a:t>
            </a:r>
          </a:p>
          <a:p>
            <a:r>
              <a:rPr lang="en-US" dirty="0"/>
              <a:t>Flexibility to site-specific considerations</a:t>
            </a:r>
          </a:p>
          <a:p>
            <a:pPr lvl="1"/>
            <a:r>
              <a:rPr lang="en-US" dirty="0"/>
              <a:t>Your containment strategies are yours!</a:t>
            </a:r>
          </a:p>
        </p:txBody>
      </p:sp>
    </p:spTree>
    <p:extLst>
      <p:ext uri="{BB962C8B-B14F-4D97-AF65-F5344CB8AC3E}">
        <p14:creationId xmlns:p14="http://schemas.microsoft.com/office/powerpoint/2010/main" val="3916647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9089" y="906378"/>
            <a:ext cx="9876752" cy="324184"/>
          </a:xfrm>
          <a:prstGeom prst="rect">
            <a:avLst/>
          </a:prstGeom>
        </p:spPr>
        <p:txBody>
          <a:bodyPr vert="horz" wrap="square" lIns="0" tIns="11766" rIns="0" bIns="0" rtlCol="0">
            <a:spAutoFit/>
          </a:bodyPr>
          <a:lstStyle/>
          <a:p>
            <a:pPr marL="11205">
              <a:spcBef>
                <a:spcPts val="93"/>
              </a:spcBef>
            </a:pPr>
            <a:r>
              <a:rPr spc="66" dirty="0"/>
              <a:t>Assessment</a:t>
            </a:r>
            <a:r>
              <a:rPr spc="-212" dirty="0"/>
              <a:t> </a:t>
            </a:r>
            <a:r>
              <a:rPr spc="66" dirty="0"/>
              <a:t>of</a:t>
            </a:r>
            <a:r>
              <a:rPr spc="-212" dirty="0"/>
              <a:t> </a:t>
            </a:r>
            <a:r>
              <a:rPr spc="-110" dirty="0"/>
              <a:t>Risk—</a:t>
            </a:r>
            <a:r>
              <a:rPr spc="-31" dirty="0"/>
              <a:t>Wrap</a:t>
            </a:r>
            <a:r>
              <a:rPr spc="-207" dirty="0"/>
              <a:t> </a:t>
            </a:r>
            <a:r>
              <a:rPr spc="-22" dirty="0"/>
              <a:t>Up</a:t>
            </a:r>
          </a:p>
        </p:txBody>
      </p:sp>
      <p:sp>
        <p:nvSpPr>
          <p:cNvPr id="4" name="object 4"/>
          <p:cNvSpPr txBox="1"/>
          <p:nvPr/>
        </p:nvSpPr>
        <p:spPr>
          <a:xfrm>
            <a:off x="2149714" y="1959424"/>
            <a:ext cx="3758453" cy="279526"/>
          </a:xfrm>
          <a:prstGeom prst="rect">
            <a:avLst/>
          </a:prstGeom>
        </p:spPr>
        <p:txBody>
          <a:bodyPr vert="horz" wrap="square" lIns="0" tIns="14568" rIns="0" bIns="0" rtlCol="0">
            <a:spAutoFit/>
          </a:bodyPr>
          <a:lstStyle/>
          <a:p>
            <a:pPr marL="11205">
              <a:spcBef>
                <a:spcPts val="115"/>
              </a:spcBef>
              <a:tabLst>
                <a:tab pos="1414125" algn="l"/>
              </a:tabLst>
            </a:pPr>
            <a:r>
              <a:rPr sz="1721" spc="137" dirty="0">
                <a:solidFill>
                  <a:srgbClr val="231F20"/>
                </a:solidFill>
                <a:latin typeface="Arial Black"/>
                <a:cs typeface="Arial Black"/>
              </a:rPr>
              <a:t>MINIMUM</a:t>
            </a:r>
            <a:r>
              <a:rPr sz="1721" dirty="0">
                <a:solidFill>
                  <a:srgbClr val="231F20"/>
                </a:solidFill>
                <a:latin typeface="Arial Black"/>
                <a:cs typeface="Arial Black"/>
              </a:rPr>
              <a:t>	</a:t>
            </a:r>
            <a:r>
              <a:rPr sz="1721" spc="-62" dirty="0">
                <a:solidFill>
                  <a:srgbClr val="231F20"/>
                </a:solidFill>
                <a:latin typeface="Arial Black"/>
                <a:cs typeface="Arial Black"/>
              </a:rPr>
              <a:t>CO</a:t>
            </a:r>
            <a:r>
              <a:rPr sz="1721" spc="-304" dirty="0">
                <a:solidFill>
                  <a:srgbClr val="231F20"/>
                </a:solidFill>
                <a:latin typeface="Arial Black"/>
                <a:cs typeface="Arial Black"/>
              </a:rPr>
              <a:t> </a:t>
            </a:r>
            <a:r>
              <a:rPr sz="1721" dirty="0">
                <a:solidFill>
                  <a:srgbClr val="231F20"/>
                </a:solidFill>
                <a:latin typeface="Arial Black"/>
                <a:cs typeface="Arial Black"/>
              </a:rPr>
              <a:t>NSIDER</a:t>
            </a:r>
            <a:r>
              <a:rPr sz="1721" spc="-304" dirty="0">
                <a:solidFill>
                  <a:srgbClr val="231F20"/>
                </a:solidFill>
                <a:latin typeface="Arial Black"/>
                <a:cs typeface="Arial Black"/>
              </a:rPr>
              <a:t> </a:t>
            </a:r>
            <a:r>
              <a:rPr sz="1721" spc="-146" dirty="0">
                <a:solidFill>
                  <a:srgbClr val="231F20"/>
                </a:solidFill>
                <a:latin typeface="Arial Black"/>
                <a:cs typeface="Arial Black"/>
              </a:rPr>
              <a:t>AT</a:t>
            </a:r>
            <a:r>
              <a:rPr sz="1721" spc="-300" dirty="0">
                <a:solidFill>
                  <a:srgbClr val="231F20"/>
                </a:solidFill>
                <a:latin typeface="Arial Black"/>
                <a:cs typeface="Arial Black"/>
              </a:rPr>
              <a:t> </a:t>
            </a:r>
            <a:r>
              <a:rPr sz="1721" spc="-18" dirty="0">
                <a:solidFill>
                  <a:srgbClr val="231F20"/>
                </a:solidFill>
                <a:latin typeface="Arial Black"/>
                <a:cs typeface="Arial Black"/>
              </a:rPr>
              <a:t>IONS </a:t>
            </a:r>
            <a:endParaRPr sz="1721">
              <a:latin typeface="Arial Black"/>
              <a:cs typeface="Arial Black"/>
            </a:endParaRPr>
          </a:p>
        </p:txBody>
      </p:sp>
      <p:grpSp>
        <p:nvGrpSpPr>
          <p:cNvPr id="5" name="object 5"/>
          <p:cNvGrpSpPr/>
          <p:nvPr/>
        </p:nvGrpSpPr>
        <p:grpSpPr>
          <a:xfrm>
            <a:off x="2661229" y="4185617"/>
            <a:ext cx="7129182" cy="1065119"/>
            <a:chOff x="1136459" y="4743691"/>
            <a:chExt cx="8079740" cy="1207135"/>
          </a:xfrm>
        </p:grpSpPr>
        <p:sp>
          <p:nvSpPr>
            <p:cNvPr id="6" name="object 6"/>
            <p:cNvSpPr/>
            <p:nvPr/>
          </p:nvSpPr>
          <p:spPr>
            <a:xfrm>
              <a:off x="1148524" y="4925364"/>
              <a:ext cx="8055609" cy="1013460"/>
            </a:xfrm>
            <a:custGeom>
              <a:avLst/>
              <a:gdLst/>
              <a:ahLst/>
              <a:cxnLst/>
              <a:rect l="l" t="t" r="r" b="b"/>
              <a:pathLst>
                <a:path w="8055609" h="1013460">
                  <a:moveTo>
                    <a:pt x="0" y="1013383"/>
                  </a:moveTo>
                  <a:lnTo>
                    <a:pt x="0" y="0"/>
                  </a:lnTo>
                  <a:lnTo>
                    <a:pt x="8055533" y="0"/>
                  </a:lnTo>
                  <a:lnTo>
                    <a:pt x="8055533" y="1013383"/>
                  </a:lnTo>
                  <a:lnTo>
                    <a:pt x="0" y="1013383"/>
                  </a:lnTo>
                  <a:close/>
                </a:path>
              </a:pathLst>
            </a:custGeom>
            <a:ln w="23888">
              <a:solidFill>
                <a:srgbClr val="CFD0D2"/>
              </a:solidFill>
            </a:ln>
          </p:spPr>
          <p:txBody>
            <a:bodyPr wrap="square" lIns="0" tIns="0" rIns="0" bIns="0" rtlCol="0"/>
            <a:lstStyle/>
            <a:p>
              <a:endParaRPr/>
            </a:p>
          </p:txBody>
        </p:sp>
        <p:sp>
          <p:nvSpPr>
            <p:cNvPr id="7" name="object 7"/>
            <p:cNvSpPr/>
            <p:nvPr/>
          </p:nvSpPr>
          <p:spPr>
            <a:xfrm>
              <a:off x="1312608" y="4743691"/>
              <a:ext cx="1123315" cy="338455"/>
            </a:xfrm>
            <a:custGeom>
              <a:avLst/>
              <a:gdLst/>
              <a:ahLst/>
              <a:cxnLst/>
              <a:rect l="l" t="t" r="r" b="b"/>
              <a:pathLst>
                <a:path w="1123314" h="338454">
                  <a:moveTo>
                    <a:pt x="1122768" y="338213"/>
                  </a:moveTo>
                  <a:lnTo>
                    <a:pt x="1122768" y="0"/>
                  </a:lnTo>
                  <a:lnTo>
                    <a:pt x="0" y="0"/>
                  </a:lnTo>
                  <a:lnTo>
                    <a:pt x="0" y="338213"/>
                  </a:lnTo>
                  <a:lnTo>
                    <a:pt x="1122768" y="338213"/>
                  </a:lnTo>
                  <a:close/>
                </a:path>
              </a:pathLst>
            </a:custGeom>
            <a:solidFill>
              <a:srgbClr val="FFFFFF"/>
            </a:solidFill>
          </p:spPr>
          <p:txBody>
            <a:bodyPr wrap="square" lIns="0" tIns="0" rIns="0" bIns="0" rtlCol="0"/>
            <a:lstStyle/>
            <a:p>
              <a:endParaRPr/>
            </a:p>
          </p:txBody>
        </p:sp>
      </p:grpSp>
      <p:sp>
        <p:nvSpPr>
          <p:cNvPr id="8" name="object 8"/>
          <p:cNvSpPr txBox="1"/>
          <p:nvPr/>
        </p:nvSpPr>
        <p:spPr>
          <a:xfrm>
            <a:off x="2981956" y="4028639"/>
            <a:ext cx="5826499" cy="1099924"/>
          </a:xfrm>
          <a:prstGeom prst="rect">
            <a:avLst/>
          </a:prstGeom>
        </p:spPr>
        <p:txBody>
          <a:bodyPr vert="horz" wrap="square" lIns="0" tIns="145676" rIns="0" bIns="0" rtlCol="0">
            <a:spAutoFit/>
          </a:bodyPr>
          <a:lstStyle/>
          <a:p>
            <a:pPr marL="11205">
              <a:spcBef>
                <a:spcPts val="1147"/>
              </a:spcBef>
            </a:pPr>
            <a:r>
              <a:rPr lang="en-US" sz="2030" u="heavy" spc="-35" dirty="0">
                <a:solidFill>
                  <a:srgbClr val="231F20"/>
                </a:solidFill>
                <a:uFill>
                  <a:solidFill>
                    <a:srgbClr val="FCD205"/>
                  </a:solidFill>
                </a:uFill>
                <a:latin typeface="Arial Black"/>
                <a:cs typeface="Arial Black"/>
              </a:rPr>
              <a:t>RECALL</a:t>
            </a:r>
            <a:r>
              <a:rPr sz="2030" u="heavy" spc="-35" dirty="0">
                <a:solidFill>
                  <a:srgbClr val="231F20"/>
                </a:solidFill>
                <a:uFill>
                  <a:solidFill>
                    <a:srgbClr val="FCD205"/>
                  </a:solidFill>
                </a:uFill>
                <a:latin typeface="Arial Black"/>
                <a:cs typeface="Arial Black"/>
              </a:rPr>
              <a:t>:</a:t>
            </a:r>
            <a:endParaRPr sz="2030" dirty="0">
              <a:latin typeface="Arial Black"/>
              <a:cs typeface="Arial Black"/>
            </a:endParaRPr>
          </a:p>
          <a:p>
            <a:pPr marL="177046" indent="-165840">
              <a:spcBef>
                <a:spcPts val="759"/>
              </a:spcBef>
              <a:buClr>
                <a:srgbClr val="CFD0D2"/>
              </a:buClr>
              <a:buSzPct val="72727"/>
              <a:buChar char="•"/>
              <a:tabLst>
                <a:tab pos="177046" algn="l"/>
              </a:tabLst>
            </a:pPr>
            <a:r>
              <a:rPr sz="1456" spc="9" dirty="0">
                <a:solidFill>
                  <a:srgbClr val="231F20"/>
                </a:solidFill>
                <a:latin typeface="Arial"/>
                <a:cs typeface="Arial"/>
              </a:rPr>
              <a:t>Document</a:t>
            </a:r>
            <a:r>
              <a:rPr sz="1456" spc="84" dirty="0">
                <a:solidFill>
                  <a:srgbClr val="231F20"/>
                </a:solidFill>
                <a:latin typeface="Arial"/>
                <a:cs typeface="Arial"/>
              </a:rPr>
              <a:t> </a:t>
            </a:r>
            <a:r>
              <a:rPr sz="1456" spc="9" dirty="0">
                <a:solidFill>
                  <a:srgbClr val="231F20"/>
                </a:solidFill>
                <a:latin typeface="Arial"/>
                <a:cs typeface="Arial"/>
              </a:rPr>
              <a:t>alternative</a:t>
            </a:r>
            <a:r>
              <a:rPr sz="1456" spc="75" dirty="0">
                <a:solidFill>
                  <a:srgbClr val="231F20"/>
                </a:solidFill>
                <a:latin typeface="Arial"/>
                <a:cs typeface="Arial"/>
              </a:rPr>
              <a:t> </a:t>
            </a:r>
            <a:r>
              <a:rPr sz="1456" spc="9" dirty="0">
                <a:solidFill>
                  <a:srgbClr val="231F20"/>
                </a:solidFill>
                <a:latin typeface="Arial"/>
                <a:cs typeface="Arial"/>
              </a:rPr>
              <a:t>containment</a:t>
            </a:r>
            <a:r>
              <a:rPr sz="1456" spc="79" dirty="0">
                <a:solidFill>
                  <a:srgbClr val="231F20"/>
                </a:solidFill>
                <a:latin typeface="Arial"/>
                <a:cs typeface="Arial"/>
              </a:rPr>
              <a:t> </a:t>
            </a:r>
            <a:r>
              <a:rPr sz="1456" dirty="0">
                <a:solidFill>
                  <a:srgbClr val="231F20"/>
                </a:solidFill>
                <a:latin typeface="Arial"/>
                <a:cs typeface="Arial"/>
              </a:rPr>
              <a:t>strategies</a:t>
            </a:r>
            <a:r>
              <a:rPr sz="1456" spc="62" dirty="0">
                <a:solidFill>
                  <a:srgbClr val="231F20"/>
                </a:solidFill>
                <a:latin typeface="Arial"/>
                <a:cs typeface="Arial"/>
              </a:rPr>
              <a:t> </a:t>
            </a:r>
            <a:r>
              <a:rPr sz="1456" spc="57" dirty="0">
                <a:solidFill>
                  <a:srgbClr val="231F20"/>
                </a:solidFill>
                <a:latin typeface="Arial"/>
                <a:cs typeface="Arial"/>
              </a:rPr>
              <a:t>and/or</a:t>
            </a:r>
            <a:r>
              <a:rPr sz="1456" spc="84" dirty="0">
                <a:solidFill>
                  <a:srgbClr val="231F20"/>
                </a:solidFill>
                <a:latin typeface="Arial"/>
                <a:cs typeface="Arial"/>
              </a:rPr>
              <a:t> </a:t>
            </a:r>
            <a:r>
              <a:rPr sz="1456" spc="53" dirty="0">
                <a:solidFill>
                  <a:srgbClr val="231F20"/>
                </a:solidFill>
                <a:latin typeface="Arial"/>
                <a:cs typeface="Arial"/>
              </a:rPr>
              <a:t>work</a:t>
            </a:r>
            <a:r>
              <a:rPr sz="1456" spc="62" dirty="0">
                <a:solidFill>
                  <a:srgbClr val="231F20"/>
                </a:solidFill>
                <a:latin typeface="Arial"/>
                <a:cs typeface="Arial"/>
              </a:rPr>
              <a:t> </a:t>
            </a:r>
            <a:r>
              <a:rPr sz="1456" spc="-9" dirty="0">
                <a:solidFill>
                  <a:srgbClr val="231F20"/>
                </a:solidFill>
                <a:latin typeface="Arial"/>
                <a:cs typeface="Arial"/>
              </a:rPr>
              <a:t>practices</a:t>
            </a:r>
            <a:endParaRPr sz="1456" dirty="0">
              <a:latin typeface="Arial"/>
              <a:cs typeface="Arial"/>
            </a:endParaRPr>
          </a:p>
          <a:p>
            <a:pPr marL="177046" indent="-165840">
              <a:spcBef>
                <a:spcPts val="732"/>
              </a:spcBef>
              <a:buClr>
                <a:srgbClr val="CFD0D2"/>
              </a:buClr>
              <a:buSzPct val="72727"/>
              <a:buChar char="•"/>
              <a:tabLst>
                <a:tab pos="177046" algn="l"/>
              </a:tabLst>
            </a:pPr>
            <a:r>
              <a:rPr sz="1456" spc="-35" dirty="0">
                <a:solidFill>
                  <a:srgbClr val="231F20"/>
                </a:solidFill>
                <a:latin typeface="Arial"/>
                <a:cs typeface="Arial"/>
              </a:rPr>
              <a:t>Review</a:t>
            </a:r>
            <a:r>
              <a:rPr sz="1456" spc="-49" dirty="0">
                <a:solidFill>
                  <a:srgbClr val="231F20"/>
                </a:solidFill>
                <a:latin typeface="Arial"/>
                <a:cs typeface="Arial"/>
              </a:rPr>
              <a:t> </a:t>
            </a:r>
            <a:r>
              <a:rPr sz="1456" u="sng" dirty="0">
                <a:solidFill>
                  <a:srgbClr val="231F20"/>
                </a:solidFill>
                <a:uFill>
                  <a:solidFill>
                    <a:srgbClr val="231F20"/>
                  </a:solidFill>
                </a:uFill>
                <a:latin typeface="Arial"/>
                <a:cs typeface="Arial"/>
              </a:rPr>
              <a:t>and</a:t>
            </a:r>
            <a:r>
              <a:rPr sz="1456" spc="-9" dirty="0">
                <a:solidFill>
                  <a:srgbClr val="231F20"/>
                </a:solidFill>
                <a:latin typeface="Arial"/>
                <a:cs typeface="Arial"/>
              </a:rPr>
              <a:t> </a:t>
            </a:r>
            <a:r>
              <a:rPr sz="1456" spc="40" dirty="0">
                <a:solidFill>
                  <a:srgbClr val="231F20"/>
                </a:solidFill>
                <a:latin typeface="Arial"/>
                <a:cs typeface="Arial"/>
              </a:rPr>
              <a:t>document</a:t>
            </a:r>
            <a:r>
              <a:rPr sz="1456" spc="-22" dirty="0">
                <a:solidFill>
                  <a:srgbClr val="231F20"/>
                </a:solidFill>
                <a:latin typeface="Arial"/>
                <a:cs typeface="Arial"/>
              </a:rPr>
              <a:t> </a:t>
            </a:r>
            <a:r>
              <a:rPr sz="1456" dirty="0">
                <a:solidFill>
                  <a:srgbClr val="231F20"/>
                </a:solidFill>
                <a:latin typeface="Arial"/>
                <a:cs typeface="Arial"/>
              </a:rPr>
              <a:t>every</a:t>
            </a:r>
            <a:r>
              <a:rPr sz="1456" spc="-35" dirty="0">
                <a:solidFill>
                  <a:srgbClr val="231F20"/>
                </a:solidFill>
                <a:latin typeface="Arial"/>
                <a:cs typeface="Arial"/>
              </a:rPr>
              <a:t> </a:t>
            </a:r>
            <a:r>
              <a:rPr sz="1456" dirty="0">
                <a:solidFill>
                  <a:srgbClr val="231F20"/>
                </a:solidFill>
                <a:latin typeface="Arial"/>
                <a:cs typeface="Arial"/>
              </a:rPr>
              <a:t>12</a:t>
            </a:r>
            <a:r>
              <a:rPr sz="1456" spc="-40" dirty="0">
                <a:solidFill>
                  <a:srgbClr val="231F20"/>
                </a:solidFill>
                <a:latin typeface="Arial"/>
                <a:cs typeface="Arial"/>
              </a:rPr>
              <a:t> </a:t>
            </a:r>
            <a:r>
              <a:rPr sz="1456" spc="-9" dirty="0">
                <a:solidFill>
                  <a:srgbClr val="231F20"/>
                </a:solidFill>
                <a:latin typeface="Arial"/>
                <a:cs typeface="Arial"/>
              </a:rPr>
              <a:t>months</a:t>
            </a:r>
            <a:endParaRPr sz="1456" dirty="0">
              <a:latin typeface="Arial"/>
              <a:cs typeface="Arial"/>
            </a:endParaRPr>
          </a:p>
        </p:txBody>
      </p:sp>
      <p:sp>
        <p:nvSpPr>
          <p:cNvPr id="13" name="object 13"/>
          <p:cNvSpPr txBox="1"/>
          <p:nvPr/>
        </p:nvSpPr>
        <p:spPr>
          <a:xfrm>
            <a:off x="3984876" y="3464862"/>
            <a:ext cx="965947" cy="189535"/>
          </a:xfrm>
          <a:prstGeom prst="rect">
            <a:avLst/>
          </a:prstGeom>
        </p:spPr>
        <p:txBody>
          <a:bodyPr vert="horz" wrap="square" lIns="0" tIns="12886" rIns="0" bIns="0" rtlCol="0">
            <a:spAutoFit/>
          </a:bodyPr>
          <a:lstStyle/>
          <a:p>
            <a:pPr marL="11205">
              <a:spcBef>
                <a:spcPts val="101"/>
              </a:spcBef>
            </a:pPr>
            <a:r>
              <a:rPr sz="1147" b="1" dirty="0">
                <a:solidFill>
                  <a:srgbClr val="231F20"/>
                </a:solidFill>
                <a:latin typeface="Arial"/>
                <a:cs typeface="Arial"/>
              </a:rPr>
              <a:t>Dosage</a:t>
            </a:r>
            <a:r>
              <a:rPr sz="1147" b="1" spc="-13" dirty="0">
                <a:solidFill>
                  <a:srgbClr val="231F20"/>
                </a:solidFill>
                <a:latin typeface="Arial"/>
                <a:cs typeface="Arial"/>
              </a:rPr>
              <a:t> </a:t>
            </a:r>
            <a:r>
              <a:rPr sz="1147" b="1" spc="-18" dirty="0">
                <a:solidFill>
                  <a:srgbClr val="231F20"/>
                </a:solidFill>
                <a:latin typeface="Arial"/>
                <a:cs typeface="Arial"/>
              </a:rPr>
              <a:t>Form</a:t>
            </a:r>
            <a:endParaRPr sz="1147">
              <a:latin typeface="Arial"/>
              <a:cs typeface="Arial"/>
            </a:endParaRPr>
          </a:p>
        </p:txBody>
      </p:sp>
      <p:sp>
        <p:nvSpPr>
          <p:cNvPr id="14" name="object 14"/>
          <p:cNvSpPr txBox="1"/>
          <p:nvPr/>
        </p:nvSpPr>
        <p:spPr>
          <a:xfrm>
            <a:off x="2438313" y="3464862"/>
            <a:ext cx="792816" cy="189535"/>
          </a:xfrm>
          <a:prstGeom prst="rect">
            <a:avLst/>
          </a:prstGeom>
        </p:spPr>
        <p:txBody>
          <a:bodyPr vert="horz" wrap="square" lIns="0" tIns="12886" rIns="0" bIns="0" rtlCol="0">
            <a:spAutoFit/>
          </a:bodyPr>
          <a:lstStyle/>
          <a:p>
            <a:pPr marL="11205">
              <a:spcBef>
                <a:spcPts val="101"/>
              </a:spcBef>
            </a:pPr>
            <a:r>
              <a:rPr sz="1147" b="1" spc="-9" dirty="0">
                <a:solidFill>
                  <a:srgbClr val="231F20"/>
                </a:solidFill>
                <a:latin typeface="Arial"/>
                <a:cs typeface="Arial"/>
              </a:rPr>
              <a:t>Type</a:t>
            </a:r>
            <a:r>
              <a:rPr sz="1147" b="1" spc="-13" dirty="0">
                <a:solidFill>
                  <a:srgbClr val="231F20"/>
                </a:solidFill>
                <a:latin typeface="Arial"/>
                <a:cs typeface="Arial"/>
              </a:rPr>
              <a:t> </a:t>
            </a:r>
            <a:r>
              <a:rPr sz="1147" b="1" dirty="0">
                <a:solidFill>
                  <a:srgbClr val="231F20"/>
                </a:solidFill>
                <a:latin typeface="Arial"/>
                <a:cs typeface="Arial"/>
              </a:rPr>
              <a:t>of</a:t>
            </a:r>
            <a:r>
              <a:rPr sz="1147" b="1" spc="-22" dirty="0">
                <a:solidFill>
                  <a:srgbClr val="231F20"/>
                </a:solidFill>
                <a:latin typeface="Arial"/>
                <a:cs typeface="Arial"/>
              </a:rPr>
              <a:t> HD</a:t>
            </a:r>
            <a:endParaRPr sz="1147">
              <a:latin typeface="Arial"/>
              <a:cs typeface="Arial"/>
            </a:endParaRPr>
          </a:p>
        </p:txBody>
      </p:sp>
      <p:pic>
        <p:nvPicPr>
          <p:cNvPr id="15" name="object 15"/>
          <p:cNvPicPr/>
          <p:nvPr/>
        </p:nvPicPr>
        <p:blipFill>
          <a:blip r:embed="rId3" cstate="print"/>
          <a:stretch>
            <a:fillRect/>
          </a:stretch>
        </p:blipFill>
        <p:spPr>
          <a:xfrm>
            <a:off x="2411731" y="2524873"/>
            <a:ext cx="7367419" cy="856443"/>
          </a:xfrm>
          <a:prstGeom prst="rect">
            <a:avLst/>
          </a:prstGeom>
        </p:spPr>
      </p:pic>
      <p:sp>
        <p:nvSpPr>
          <p:cNvPr id="16" name="object 16"/>
          <p:cNvSpPr txBox="1"/>
          <p:nvPr/>
        </p:nvSpPr>
        <p:spPr>
          <a:xfrm>
            <a:off x="5485977" y="3464862"/>
            <a:ext cx="1229285" cy="189535"/>
          </a:xfrm>
          <a:prstGeom prst="rect">
            <a:avLst/>
          </a:prstGeom>
        </p:spPr>
        <p:txBody>
          <a:bodyPr vert="horz" wrap="square" lIns="0" tIns="12886" rIns="0" bIns="0" rtlCol="0">
            <a:spAutoFit/>
          </a:bodyPr>
          <a:lstStyle/>
          <a:p>
            <a:pPr marL="11205">
              <a:spcBef>
                <a:spcPts val="101"/>
              </a:spcBef>
            </a:pPr>
            <a:r>
              <a:rPr sz="1147" b="1" dirty="0">
                <a:solidFill>
                  <a:srgbClr val="231F20"/>
                </a:solidFill>
                <a:latin typeface="Arial"/>
                <a:cs typeface="Arial"/>
              </a:rPr>
              <a:t>Risk</a:t>
            </a:r>
            <a:r>
              <a:rPr sz="1147" b="1" spc="13" dirty="0">
                <a:solidFill>
                  <a:srgbClr val="231F20"/>
                </a:solidFill>
                <a:latin typeface="Arial"/>
                <a:cs typeface="Arial"/>
              </a:rPr>
              <a:t> </a:t>
            </a:r>
            <a:r>
              <a:rPr sz="1147" b="1" dirty="0">
                <a:solidFill>
                  <a:srgbClr val="231F20"/>
                </a:solidFill>
                <a:latin typeface="Arial"/>
                <a:cs typeface="Arial"/>
              </a:rPr>
              <a:t>of</a:t>
            </a:r>
            <a:r>
              <a:rPr sz="1147" b="1" spc="18" dirty="0">
                <a:solidFill>
                  <a:srgbClr val="231F20"/>
                </a:solidFill>
                <a:latin typeface="Arial"/>
                <a:cs typeface="Arial"/>
              </a:rPr>
              <a:t> </a:t>
            </a:r>
            <a:r>
              <a:rPr sz="1147" b="1" spc="-9" dirty="0">
                <a:solidFill>
                  <a:srgbClr val="231F20"/>
                </a:solidFill>
                <a:latin typeface="Arial"/>
                <a:cs typeface="Arial"/>
              </a:rPr>
              <a:t>Exposure</a:t>
            </a:r>
            <a:endParaRPr sz="1147">
              <a:latin typeface="Arial"/>
              <a:cs typeface="Arial"/>
            </a:endParaRPr>
          </a:p>
        </p:txBody>
      </p:sp>
      <p:sp>
        <p:nvSpPr>
          <p:cNvPr id="17" name="object 17"/>
          <p:cNvSpPr txBox="1"/>
          <p:nvPr/>
        </p:nvSpPr>
        <p:spPr>
          <a:xfrm>
            <a:off x="7353160" y="3464862"/>
            <a:ext cx="760318" cy="189535"/>
          </a:xfrm>
          <a:prstGeom prst="rect">
            <a:avLst/>
          </a:prstGeom>
        </p:spPr>
        <p:txBody>
          <a:bodyPr vert="horz" wrap="square" lIns="0" tIns="12886" rIns="0" bIns="0" rtlCol="0">
            <a:spAutoFit/>
          </a:bodyPr>
          <a:lstStyle/>
          <a:p>
            <a:pPr marL="11205">
              <a:spcBef>
                <a:spcPts val="101"/>
              </a:spcBef>
            </a:pPr>
            <a:r>
              <a:rPr sz="1147" b="1" spc="-9" dirty="0">
                <a:solidFill>
                  <a:srgbClr val="231F20"/>
                </a:solidFill>
                <a:latin typeface="Arial"/>
                <a:cs typeface="Arial"/>
              </a:rPr>
              <a:t>Packaging</a:t>
            </a:r>
            <a:endParaRPr sz="1147">
              <a:latin typeface="Arial"/>
              <a:cs typeface="Arial"/>
            </a:endParaRPr>
          </a:p>
        </p:txBody>
      </p:sp>
      <p:sp>
        <p:nvSpPr>
          <p:cNvPr id="18" name="object 18"/>
          <p:cNvSpPr txBox="1"/>
          <p:nvPr/>
        </p:nvSpPr>
        <p:spPr>
          <a:xfrm>
            <a:off x="8902034" y="3464862"/>
            <a:ext cx="931769" cy="189535"/>
          </a:xfrm>
          <a:prstGeom prst="rect">
            <a:avLst/>
          </a:prstGeom>
        </p:spPr>
        <p:txBody>
          <a:bodyPr vert="horz" wrap="square" lIns="0" tIns="12886" rIns="0" bIns="0" rtlCol="0">
            <a:spAutoFit/>
          </a:bodyPr>
          <a:lstStyle/>
          <a:p>
            <a:pPr marL="11205">
              <a:spcBef>
                <a:spcPts val="101"/>
              </a:spcBef>
            </a:pPr>
            <a:r>
              <a:rPr sz="1147" b="1" spc="-9" dirty="0">
                <a:solidFill>
                  <a:srgbClr val="231F20"/>
                </a:solidFill>
                <a:latin typeface="Arial"/>
                <a:cs typeface="Arial"/>
              </a:rPr>
              <a:t>Manipulation</a:t>
            </a:r>
            <a:endParaRPr sz="1147">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a:spLocks noChangeAspect="1"/>
          </p:cNvSpPr>
          <p:nvPr/>
        </p:nvSpPr>
        <p:spPr>
          <a:xfrm>
            <a:off x="5094323" y="1613046"/>
            <a:ext cx="3201746" cy="3390938"/>
          </a:xfrm>
          <a:prstGeom prst="rect">
            <a:avLst/>
          </a:prstGeom>
          <a:blipFill>
            <a:blip r:embed="rId3" cstate="print"/>
            <a:stretch>
              <a:fillRect/>
            </a:stretch>
          </a:blipFill>
        </p:spPr>
        <p:txBody>
          <a:bodyPr wrap="square" lIns="0" tIns="0" rIns="0" bIns="0" rtlCol="0"/>
          <a:lstStyle/>
          <a:p>
            <a:endParaRPr/>
          </a:p>
        </p:txBody>
      </p:sp>
      <p:sp>
        <p:nvSpPr>
          <p:cNvPr id="4" name="object 4"/>
          <p:cNvSpPr>
            <a:spLocks noChangeAspect="1"/>
          </p:cNvSpPr>
          <p:nvPr/>
        </p:nvSpPr>
        <p:spPr>
          <a:xfrm>
            <a:off x="8616725" y="2072526"/>
            <a:ext cx="2036661" cy="2712948"/>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5365431" y="5284388"/>
            <a:ext cx="5861276" cy="321242"/>
          </a:xfrm>
          <a:prstGeom prst="rect">
            <a:avLst/>
          </a:prstGeom>
        </p:spPr>
        <p:txBody>
          <a:bodyPr vert="horz" wrap="square" lIns="0" tIns="13335" rIns="0" bIns="0" rtlCol="0">
            <a:spAutoFit/>
          </a:bodyPr>
          <a:lstStyle/>
          <a:p>
            <a:pPr marL="12700">
              <a:spcBef>
                <a:spcPts val="105"/>
              </a:spcBef>
            </a:pPr>
            <a:r>
              <a:rPr sz="2000" u="sng" spc="-5" dirty="0">
                <a:solidFill>
                  <a:srgbClr val="22346A"/>
                </a:solidFill>
                <a:uFill>
                  <a:solidFill>
                    <a:srgbClr val="22346A"/>
                  </a:solidFill>
                </a:uFill>
                <a:cs typeface="Arial"/>
                <a:hlinkClick r:id="rId5"/>
              </a:rPr>
              <a:t>https://go.bd.com/hazmedsafety-toolkit-request.html</a:t>
            </a:r>
            <a:endParaRPr sz="2000" dirty="0">
              <a:cs typeface="Arial"/>
            </a:endParaRPr>
          </a:p>
        </p:txBody>
      </p:sp>
      <p:sp>
        <p:nvSpPr>
          <p:cNvPr id="8" name="Title 1">
            <a:extLst>
              <a:ext uri="{FF2B5EF4-FFF2-40B4-BE49-F238E27FC236}">
                <a16:creationId xmlns:a16="http://schemas.microsoft.com/office/drawing/2014/main" id="{3C3886A1-5726-BD48-A258-9E1DC2813233}"/>
              </a:ext>
            </a:extLst>
          </p:cNvPr>
          <p:cNvSpPr>
            <a:spLocks noGrp="1"/>
          </p:cNvSpPr>
          <p:nvPr>
            <p:ph type="title"/>
          </p:nvPr>
        </p:nvSpPr>
        <p:spPr>
          <a:xfrm>
            <a:off x="1677798" y="365127"/>
            <a:ext cx="10286812" cy="1325563"/>
          </a:xfrm>
        </p:spPr>
        <p:txBody>
          <a:bodyPr/>
          <a:lstStyle/>
          <a:p>
            <a:r>
              <a:rPr lang="en-US" spc="-5" dirty="0"/>
              <a:t>Additional Detailed Guidance </a:t>
            </a:r>
            <a:r>
              <a:rPr lang="en-US" dirty="0"/>
              <a:t>for </a:t>
            </a:r>
            <a:r>
              <a:rPr lang="en-US" spc="-5" dirty="0"/>
              <a:t>Performing a</a:t>
            </a:r>
            <a:r>
              <a:rPr lang="en-US" dirty="0"/>
              <a:t>n </a:t>
            </a:r>
            <a:r>
              <a:rPr lang="en-US" spc="-5" dirty="0"/>
              <a:t>Assessment of</a:t>
            </a:r>
            <a:r>
              <a:rPr lang="en-US" spc="-335" dirty="0"/>
              <a:t> </a:t>
            </a:r>
            <a:r>
              <a:rPr lang="en-US" spc="-5" dirty="0"/>
              <a:t>Risk</a:t>
            </a:r>
            <a:endParaRPr lang="en-US" dirty="0"/>
          </a:p>
        </p:txBody>
      </p:sp>
      <p:pic>
        <p:nvPicPr>
          <p:cNvPr id="9" name="Content Placeholder 4">
            <a:extLst>
              <a:ext uri="{FF2B5EF4-FFF2-40B4-BE49-F238E27FC236}">
                <a16:creationId xmlns:a16="http://schemas.microsoft.com/office/drawing/2014/main" id="{0D65A4E7-CF0B-2304-BA50-93ACD0C477D9}"/>
              </a:ext>
            </a:extLst>
          </p:cNvPr>
          <p:cNvPicPr>
            <a:picLocks noGrp="1" noChangeAspect="1"/>
          </p:cNvPicPr>
          <p:nvPr>
            <p:ph idx="1"/>
          </p:nvPr>
        </p:nvPicPr>
        <p:blipFill rotWithShape="1">
          <a:blip r:embed="rId6"/>
          <a:srcRect l="22944" t="5355" r="23991"/>
          <a:stretch/>
        </p:blipFill>
        <p:spPr>
          <a:xfrm>
            <a:off x="1321479" y="2017898"/>
            <a:ext cx="2684383" cy="2563186"/>
          </a:xfrm>
        </p:spPr>
      </p:pic>
      <p:cxnSp>
        <p:nvCxnSpPr>
          <p:cNvPr id="11" name="Straight Connector 10">
            <a:extLst>
              <a:ext uri="{FF2B5EF4-FFF2-40B4-BE49-F238E27FC236}">
                <a16:creationId xmlns:a16="http://schemas.microsoft.com/office/drawing/2014/main" id="{B8F94000-F99B-4B54-7304-21909C07E634}"/>
              </a:ext>
            </a:extLst>
          </p:cNvPr>
          <p:cNvCxnSpPr>
            <a:cxnSpLocks/>
          </p:cNvCxnSpPr>
          <p:nvPr/>
        </p:nvCxnSpPr>
        <p:spPr>
          <a:xfrm>
            <a:off x="4754670" y="5194167"/>
            <a:ext cx="6838256" cy="0"/>
          </a:xfrm>
          <a:prstGeom prst="line">
            <a:avLst/>
          </a:prstGeom>
          <a:ln w="31432">
            <a:solidFill>
              <a:srgbClr val="3862AE"/>
            </a:solidFill>
          </a:ln>
        </p:spPr>
      </p:cxnSp>
      <p:cxnSp>
        <p:nvCxnSpPr>
          <p:cNvPr id="14" name="Straight Connector 13">
            <a:extLst>
              <a:ext uri="{FF2B5EF4-FFF2-40B4-BE49-F238E27FC236}">
                <a16:creationId xmlns:a16="http://schemas.microsoft.com/office/drawing/2014/main" id="{787CEB96-F052-9517-6362-CCC4A2DE46C4}"/>
              </a:ext>
            </a:extLst>
          </p:cNvPr>
          <p:cNvCxnSpPr>
            <a:cxnSpLocks/>
          </p:cNvCxnSpPr>
          <p:nvPr/>
        </p:nvCxnSpPr>
        <p:spPr>
          <a:xfrm>
            <a:off x="972030" y="5194167"/>
            <a:ext cx="3383280" cy="0"/>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178BE30-89FA-0C1B-2DB9-74DBB0CB757E}"/>
              </a:ext>
            </a:extLst>
          </p:cNvPr>
          <p:cNvSpPr txBox="1"/>
          <p:nvPr/>
        </p:nvSpPr>
        <p:spPr>
          <a:xfrm>
            <a:off x="1034213" y="5244954"/>
            <a:ext cx="4195404" cy="400110"/>
          </a:xfrm>
          <a:prstGeom prst="rect">
            <a:avLst/>
          </a:prstGeom>
          <a:noFill/>
        </p:spPr>
        <p:txBody>
          <a:bodyPr wrap="square" rtlCol="0">
            <a:spAutoFit/>
          </a:bodyPr>
          <a:lstStyle/>
          <a:p>
            <a:r>
              <a:rPr lang="en-US" sz="2000" dirty="0"/>
              <a:t>Coming soon to milSuite.mil!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normAutofit/>
          </a:bodyPr>
          <a:lstStyle/>
          <a:p>
            <a:r>
              <a:rPr lang="en-US" dirty="0"/>
              <a:t>	  TJC Medication Management (MM)</a:t>
            </a:r>
            <a:br>
              <a:rPr lang="en-US" dirty="0"/>
            </a:br>
            <a:r>
              <a:rPr lang="en-US" dirty="0"/>
              <a:t>			</a:t>
            </a:r>
            <a:r>
              <a:rPr lang="en-US" sz="3600" dirty="0"/>
              <a:t>Surveyor Checklist – MM.05.01.07 </a:t>
            </a:r>
          </a:p>
        </p:txBody>
      </p:sp>
      <p:pic>
        <p:nvPicPr>
          <p:cNvPr id="7" name="Picture 6">
            <a:extLst>
              <a:ext uri="{FF2B5EF4-FFF2-40B4-BE49-F238E27FC236}">
                <a16:creationId xmlns:a16="http://schemas.microsoft.com/office/drawing/2014/main" id="{FD91BA39-27FA-F280-92B6-5D4DCCF7391E}"/>
              </a:ext>
            </a:extLst>
          </p:cNvPr>
          <p:cNvPicPr>
            <a:picLocks noChangeAspect="1"/>
          </p:cNvPicPr>
          <p:nvPr/>
        </p:nvPicPr>
        <p:blipFill rotWithShape="1">
          <a:blip r:embed="rId3"/>
          <a:srcRect l="14134" t="50000" r="12825" b="18654"/>
          <a:stretch/>
        </p:blipFill>
        <p:spPr>
          <a:xfrm>
            <a:off x="632369" y="2431614"/>
            <a:ext cx="11329983" cy="2633597"/>
          </a:xfrm>
          <a:prstGeom prst="rect">
            <a:avLst/>
          </a:prstGeom>
        </p:spPr>
      </p:pic>
    </p:spTree>
    <p:extLst>
      <p:ext uri="{BB962C8B-B14F-4D97-AF65-F5344CB8AC3E}">
        <p14:creationId xmlns:p14="http://schemas.microsoft.com/office/powerpoint/2010/main" val="4266842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4"/>
          <p:cNvGrpSpPr/>
          <p:nvPr/>
        </p:nvGrpSpPr>
        <p:grpSpPr>
          <a:xfrm>
            <a:off x="2050164" y="1866991"/>
            <a:ext cx="2396378" cy="466165"/>
            <a:chOff x="443912" y="2115921"/>
            <a:chExt cx="2715895" cy="528320"/>
          </a:xfrm>
        </p:grpSpPr>
        <p:sp>
          <p:nvSpPr>
            <p:cNvPr id="5" name="object 5"/>
            <p:cNvSpPr/>
            <p:nvPr/>
          </p:nvSpPr>
          <p:spPr>
            <a:xfrm>
              <a:off x="971880" y="2425217"/>
              <a:ext cx="2188210" cy="0"/>
            </a:xfrm>
            <a:custGeom>
              <a:avLst/>
              <a:gdLst/>
              <a:ahLst/>
              <a:cxnLst/>
              <a:rect l="l" t="t" r="r" b="b"/>
              <a:pathLst>
                <a:path w="2188210">
                  <a:moveTo>
                    <a:pt x="0" y="0"/>
                  </a:moveTo>
                  <a:lnTo>
                    <a:pt x="2187702" y="0"/>
                  </a:lnTo>
                </a:path>
              </a:pathLst>
            </a:custGeom>
            <a:ln w="47777">
              <a:solidFill>
                <a:srgbClr val="3862AE"/>
              </a:solidFill>
            </a:ln>
          </p:spPr>
          <p:txBody>
            <a:bodyPr wrap="square" lIns="0" tIns="0" rIns="0" bIns="0" rtlCol="0"/>
            <a:lstStyle/>
            <a:p>
              <a:endParaRPr/>
            </a:p>
          </p:txBody>
        </p:sp>
        <p:sp>
          <p:nvSpPr>
            <p:cNvPr id="6" name="object 6"/>
            <p:cNvSpPr/>
            <p:nvPr/>
          </p:nvSpPr>
          <p:spPr>
            <a:xfrm>
              <a:off x="443912" y="2115921"/>
              <a:ext cx="527050" cy="528320"/>
            </a:xfrm>
            <a:custGeom>
              <a:avLst/>
              <a:gdLst/>
              <a:ahLst/>
              <a:cxnLst/>
              <a:rect l="l" t="t" r="r" b="b"/>
              <a:pathLst>
                <a:path w="527050" h="528319">
                  <a:moveTo>
                    <a:pt x="526871" y="277392"/>
                  </a:moveTo>
                  <a:lnTo>
                    <a:pt x="521764" y="211063"/>
                  </a:lnTo>
                  <a:lnTo>
                    <a:pt x="500742" y="147810"/>
                  </a:lnTo>
                  <a:lnTo>
                    <a:pt x="464094" y="91353"/>
                  </a:lnTo>
                  <a:lnTo>
                    <a:pt x="412110" y="45418"/>
                  </a:lnTo>
                  <a:lnTo>
                    <a:pt x="345120" y="13740"/>
                  </a:lnTo>
                  <a:lnTo>
                    <a:pt x="306017" y="4384"/>
                  </a:lnTo>
                  <a:lnTo>
                    <a:pt x="263299" y="0"/>
                  </a:lnTo>
                  <a:lnTo>
                    <a:pt x="248821" y="0"/>
                  </a:lnTo>
                  <a:lnTo>
                    <a:pt x="193042" y="10483"/>
                  </a:lnTo>
                  <a:lnTo>
                    <a:pt x="154421" y="24202"/>
                  </a:lnTo>
                  <a:lnTo>
                    <a:pt x="120094" y="42248"/>
                  </a:lnTo>
                  <a:lnTo>
                    <a:pt x="64378" y="89205"/>
                  </a:lnTo>
                  <a:lnTo>
                    <a:pt x="25760" y="147402"/>
                  </a:lnTo>
                  <a:lnTo>
                    <a:pt x="4297" y="212739"/>
                  </a:lnTo>
                  <a:lnTo>
                    <a:pt x="0" y="246815"/>
                  </a:lnTo>
                  <a:lnTo>
                    <a:pt x="0" y="281211"/>
                  </a:lnTo>
                  <a:lnTo>
                    <a:pt x="4297" y="315329"/>
                  </a:lnTo>
                  <a:lnTo>
                    <a:pt x="12884" y="348670"/>
                  </a:lnTo>
                  <a:lnTo>
                    <a:pt x="25760" y="380742"/>
                  </a:lnTo>
                  <a:lnTo>
                    <a:pt x="29593" y="387515"/>
                  </a:lnTo>
                  <a:lnTo>
                    <a:pt x="29593" y="247030"/>
                  </a:lnTo>
                  <a:lnTo>
                    <a:pt x="34715" y="212321"/>
                  </a:lnTo>
                  <a:lnTo>
                    <a:pt x="60501" y="146542"/>
                  </a:lnTo>
                  <a:lnTo>
                    <a:pt x="107041" y="90079"/>
                  </a:lnTo>
                  <a:lnTo>
                    <a:pt x="138104" y="67015"/>
                  </a:lnTo>
                  <a:lnTo>
                    <a:pt x="174368" y="48289"/>
                  </a:lnTo>
                  <a:lnTo>
                    <a:pt x="215839" y="34569"/>
                  </a:lnTo>
                  <a:lnTo>
                    <a:pt x="263299" y="30543"/>
                  </a:lnTo>
                  <a:lnTo>
                    <a:pt x="286629" y="31343"/>
                  </a:lnTo>
                  <a:lnTo>
                    <a:pt x="332476" y="40982"/>
                  </a:lnTo>
                  <a:lnTo>
                    <a:pt x="372149" y="57858"/>
                  </a:lnTo>
                  <a:lnTo>
                    <a:pt x="406160" y="79210"/>
                  </a:lnTo>
                  <a:lnTo>
                    <a:pt x="457601" y="132732"/>
                  </a:lnTo>
                  <a:lnTo>
                    <a:pt x="487614" y="196333"/>
                  </a:lnTo>
                  <a:lnTo>
                    <a:pt x="497012" y="264797"/>
                  </a:lnTo>
                  <a:lnTo>
                    <a:pt x="497012" y="387760"/>
                  </a:lnTo>
                  <a:lnTo>
                    <a:pt x="504056" y="374506"/>
                  </a:lnTo>
                  <a:lnTo>
                    <a:pt x="515773" y="343072"/>
                  </a:lnTo>
                  <a:lnTo>
                    <a:pt x="523366" y="310546"/>
                  </a:lnTo>
                  <a:lnTo>
                    <a:pt x="526871" y="277392"/>
                  </a:lnTo>
                  <a:close/>
                </a:path>
                <a:path w="527050" h="528319">
                  <a:moveTo>
                    <a:pt x="497012" y="387760"/>
                  </a:moveTo>
                  <a:lnTo>
                    <a:pt x="497012" y="264797"/>
                  </a:lnTo>
                  <a:lnTo>
                    <a:pt x="494236" y="299223"/>
                  </a:lnTo>
                  <a:lnTo>
                    <a:pt x="486611" y="332909"/>
                  </a:lnTo>
                  <a:lnTo>
                    <a:pt x="457225" y="395453"/>
                  </a:lnTo>
                  <a:lnTo>
                    <a:pt x="409667" y="447213"/>
                  </a:lnTo>
                  <a:lnTo>
                    <a:pt x="344754" y="482975"/>
                  </a:lnTo>
                  <a:lnTo>
                    <a:pt x="306017" y="493229"/>
                  </a:lnTo>
                  <a:lnTo>
                    <a:pt x="263299" y="497522"/>
                  </a:lnTo>
                  <a:lnTo>
                    <a:pt x="239169" y="496722"/>
                  </a:lnTo>
                  <a:lnTo>
                    <a:pt x="174545" y="480004"/>
                  </a:lnTo>
                  <a:lnTo>
                    <a:pt x="138391" y="461477"/>
                  </a:lnTo>
                  <a:lnTo>
                    <a:pt x="107381" y="438584"/>
                  </a:lnTo>
                  <a:lnTo>
                    <a:pt x="60811" y="382377"/>
                  </a:lnTo>
                  <a:lnTo>
                    <a:pt x="34870" y="316741"/>
                  </a:lnTo>
                  <a:lnTo>
                    <a:pt x="29593" y="247030"/>
                  </a:lnTo>
                  <a:lnTo>
                    <a:pt x="29593" y="387515"/>
                  </a:lnTo>
                  <a:lnTo>
                    <a:pt x="64378" y="439061"/>
                  </a:lnTo>
                  <a:lnTo>
                    <a:pt x="120148" y="486238"/>
                  </a:lnTo>
                  <a:lnTo>
                    <a:pt x="154464" y="504382"/>
                  </a:lnTo>
                  <a:lnTo>
                    <a:pt x="193067" y="518223"/>
                  </a:lnTo>
                  <a:lnTo>
                    <a:pt x="235956" y="527253"/>
                  </a:lnTo>
                  <a:lnTo>
                    <a:pt x="248821" y="528065"/>
                  </a:lnTo>
                  <a:lnTo>
                    <a:pt x="276977" y="528065"/>
                  </a:lnTo>
                  <a:lnTo>
                    <a:pt x="345120" y="514099"/>
                  </a:lnTo>
                  <a:lnTo>
                    <a:pt x="382342" y="498994"/>
                  </a:lnTo>
                  <a:lnTo>
                    <a:pt x="443799" y="457596"/>
                  </a:lnTo>
                  <a:lnTo>
                    <a:pt x="488179" y="404381"/>
                  </a:lnTo>
                  <a:lnTo>
                    <a:pt x="497012" y="387760"/>
                  </a:lnTo>
                  <a:close/>
                </a:path>
              </a:pathLst>
            </a:custGeom>
            <a:solidFill>
              <a:srgbClr val="231F20"/>
            </a:solidFill>
          </p:spPr>
          <p:txBody>
            <a:bodyPr wrap="square" lIns="0" tIns="0" rIns="0" bIns="0" rtlCol="0"/>
            <a:lstStyle/>
            <a:p>
              <a:endParaRPr/>
            </a:p>
          </p:txBody>
        </p:sp>
        <p:pic>
          <p:nvPicPr>
            <p:cNvPr id="7" name="object 7"/>
            <p:cNvPicPr/>
            <p:nvPr/>
          </p:nvPicPr>
          <p:blipFill>
            <a:blip r:embed="rId3" cstate="print"/>
            <a:stretch>
              <a:fillRect/>
            </a:stretch>
          </p:blipFill>
          <p:spPr>
            <a:xfrm>
              <a:off x="579602" y="2237879"/>
              <a:ext cx="231343" cy="251459"/>
            </a:xfrm>
            <a:prstGeom prst="rect">
              <a:avLst/>
            </a:prstGeom>
          </p:spPr>
        </p:pic>
      </p:grpSp>
      <p:sp>
        <p:nvSpPr>
          <p:cNvPr id="8" name="object 8"/>
          <p:cNvSpPr txBox="1"/>
          <p:nvPr/>
        </p:nvSpPr>
        <p:spPr>
          <a:xfrm>
            <a:off x="2102095" y="2368669"/>
            <a:ext cx="2047315" cy="235351"/>
          </a:xfrm>
          <a:prstGeom prst="rect">
            <a:avLst/>
          </a:prstGeom>
        </p:spPr>
        <p:txBody>
          <a:bodyPr vert="horz" wrap="square" lIns="0" tIns="11206" rIns="0" bIns="0" rtlCol="0">
            <a:spAutoFit/>
          </a:bodyPr>
          <a:lstStyle/>
          <a:p>
            <a:pPr marL="11205">
              <a:spcBef>
                <a:spcPts val="88"/>
              </a:spcBef>
            </a:pPr>
            <a:r>
              <a:rPr sz="1456" spc="-79" dirty="0">
                <a:solidFill>
                  <a:srgbClr val="231F20"/>
                </a:solidFill>
                <a:latin typeface="Arial Black"/>
                <a:cs typeface="Arial Black"/>
              </a:rPr>
              <a:t>Chemotherapy</a:t>
            </a:r>
            <a:r>
              <a:rPr sz="1456" spc="-57" dirty="0">
                <a:solidFill>
                  <a:srgbClr val="231F20"/>
                </a:solidFill>
                <a:latin typeface="Arial Black"/>
                <a:cs typeface="Arial Black"/>
              </a:rPr>
              <a:t> </a:t>
            </a:r>
            <a:r>
              <a:rPr sz="1456" spc="-88" dirty="0">
                <a:solidFill>
                  <a:srgbClr val="231F20"/>
                </a:solidFill>
                <a:latin typeface="Arial Black"/>
                <a:cs typeface="Arial Black"/>
              </a:rPr>
              <a:t>Gloves</a:t>
            </a:r>
            <a:endParaRPr sz="1456" dirty="0">
              <a:latin typeface="Arial Black"/>
              <a:cs typeface="Arial Black"/>
            </a:endParaRPr>
          </a:p>
        </p:txBody>
      </p:sp>
      <p:sp>
        <p:nvSpPr>
          <p:cNvPr id="9" name="object 9"/>
          <p:cNvSpPr txBox="1"/>
          <p:nvPr/>
        </p:nvSpPr>
        <p:spPr>
          <a:xfrm>
            <a:off x="2102069" y="2630491"/>
            <a:ext cx="2282638" cy="2741859"/>
          </a:xfrm>
          <a:prstGeom prst="rect">
            <a:avLst/>
          </a:prstGeom>
        </p:spPr>
        <p:txBody>
          <a:bodyPr vert="horz" wrap="square" lIns="0" tIns="11766" rIns="0" bIns="0" rtlCol="0">
            <a:spAutoFit/>
          </a:bodyPr>
          <a:lstStyle/>
          <a:p>
            <a:pPr marL="218506" marR="606773" indent="-207861">
              <a:spcBef>
                <a:spcPts val="93"/>
              </a:spcBef>
              <a:buFont typeface="Wingdings"/>
              <a:buChar char=""/>
              <a:tabLst>
                <a:tab pos="219626" algn="l"/>
              </a:tabLst>
            </a:pPr>
            <a:r>
              <a:rPr sz="1015" spc="44" dirty="0">
                <a:solidFill>
                  <a:srgbClr val="231F20"/>
                </a:solidFill>
                <a:latin typeface="Arial"/>
                <a:cs typeface="Arial"/>
              </a:rPr>
              <a:t>Must</a:t>
            </a:r>
            <a:r>
              <a:rPr sz="1015" spc="-31" dirty="0">
                <a:solidFill>
                  <a:srgbClr val="231F20"/>
                </a:solidFill>
                <a:latin typeface="Arial"/>
                <a:cs typeface="Arial"/>
              </a:rPr>
              <a:t> </a:t>
            </a:r>
            <a:r>
              <a:rPr sz="1015" spc="44" dirty="0">
                <a:solidFill>
                  <a:srgbClr val="231F20"/>
                </a:solidFill>
                <a:latin typeface="Arial"/>
                <a:cs typeface="Arial"/>
              </a:rPr>
              <a:t>meet</a:t>
            </a:r>
            <a:r>
              <a:rPr sz="1015" spc="-22" dirty="0">
                <a:solidFill>
                  <a:srgbClr val="231F20"/>
                </a:solidFill>
                <a:latin typeface="Arial"/>
                <a:cs typeface="Arial"/>
              </a:rPr>
              <a:t> </a:t>
            </a:r>
            <a:r>
              <a:rPr sz="1015" spc="-35" dirty="0">
                <a:solidFill>
                  <a:srgbClr val="231F20"/>
                </a:solidFill>
                <a:latin typeface="Arial"/>
                <a:cs typeface="Arial"/>
              </a:rPr>
              <a:t>ASTM </a:t>
            </a:r>
            <a:r>
              <a:rPr sz="1015" spc="-9" dirty="0">
                <a:solidFill>
                  <a:srgbClr val="231F20"/>
                </a:solidFill>
                <a:latin typeface="Arial"/>
                <a:cs typeface="Arial"/>
              </a:rPr>
              <a:t>D6978 	standards</a:t>
            </a:r>
            <a:endParaRPr sz="1015" dirty="0">
              <a:latin typeface="Arial"/>
              <a:cs typeface="Arial"/>
            </a:endParaRPr>
          </a:p>
          <a:p>
            <a:pPr marL="219066" indent="-207861">
              <a:spcBef>
                <a:spcPts val="309"/>
              </a:spcBef>
              <a:buFont typeface="Wingdings"/>
              <a:buChar char=""/>
              <a:tabLst>
                <a:tab pos="219066" algn="l"/>
              </a:tabLst>
            </a:pPr>
            <a:r>
              <a:rPr sz="1015" spc="44" dirty="0">
                <a:solidFill>
                  <a:srgbClr val="231F20"/>
                </a:solidFill>
                <a:latin typeface="Arial"/>
                <a:cs typeface="Arial"/>
              </a:rPr>
              <a:t>Must</a:t>
            </a:r>
            <a:r>
              <a:rPr sz="1015" spc="-13" dirty="0">
                <a:solidFill>
                  <a:srgbClr val="231F20"/>
                </a:solidFill>
                <a:latin typeface="Arial"/>
                <a:cs typeface="Arial"/>
              </a:rPr>
              <a:t> </a:t>
            </a:r>
            <a:r>
              <a:rPr sz="1015" dirty="0">
                <a:solidFill>
                  <a:srgbClr val="231F20"/>
                </a:solidFill>
                <a:latin typeface="Arial"/>
                <a:cs typeface="Arial"/>
              </a:rPr>
              <a:t>be</a:t>
            </a:r>
            <a:r>
              <a:rPr sz="1015" spc="4" dirty="0">
                <a:solidFill>
                  <a:srgbClr val="231F20"/>
                </a:solidFill>
                <a:latin typeface="Arial"/>
                <a:cs typeface="Arial"/>
              </a:rPr>
              <a:t> </a:t>
            </a:r>
            <a:r>
              <a:rPr sz="1015" spc="49" dirty="0">
                <a:solidFill>
                  <a:srgbClr val="231F20"/>
                </a:solidFill>
                <a:latin typeface="Arial"/>
                <a:cs typeface="Arial"/>
              </a:rPr>
              <a:t>powder</a:t>
            </a:r>
            <a:r>
              <a:rPr sz="1015" spc="-13" dirty="0">
                <a:solidFill>
                  <a:srgbClr val="231F20"/>
                </a:solidFill>
                <a:latin typeface="Arial"/>
                <a:cs typeface="Arial"/>
              </a:rPr>
              <a:t> </a:t>
            </a:r>
            <a:r>
              <a:rPr sz="1015" spc="-18" dirty="0">
                <a:solidFill>
                  <a:srgbClr val="231F20"/>
                </a:solidFill>
                <a:latin typeface="Arial"/>
                <a:cs typeface="Arial"/>
              </a:rPr>
              <a:t>free</a:t>
            </a:r>
            <a:endParaRPr sz="1015" dirty="0">
              <a:latin typeface="Arial"/>
              <a:cs typeface="Arial"/>
            </a:endParaRPr>
          </a:p>
          <a:p>
            <a:pPr marL="218506" marR="4482" indent="-207861">
              <a:spcBef>
                <a:spcPts val="296"/>
              </a:spcBef>
              <a:buFont typeface="Wingdings"/>
              <a:buChar char=""/>
              <a:tabLst>
                <a:tab pos="219626" algn="l"/>
              </a:tabLst>
            </a:pPr>
            <a:r>
              <a:rPr sz="1015" spc="44" dirty="0">
                <a:solidFill>
                  <a:srgbClr val="231F20"/>
                </a:solidFill>
                <a:latin typeface="Arial"/>
                <a:cs typeface="Arial"/>
              </a:rPr>
              <a:t>Must</a:t>
            </a:r>
            <a:r>
              <a:rPr sz="1015" spc="22" dirty="0">
                <a:solidFill>
                  <a:srgbClr val="231F20"/>
                </a:solidFill>
                <a:latin typeface="Arial"/>
                <a:cs typeface="Arial"/>
              </a:rPr>
              <a:t> </a:t>
            </a:r>
            <a:r>
              <a:rPr sz="1015" spc="9" dirty="0">
                <a:solidFill>
                  <a:srgbClr val="231F20"/>
                </a:solidFill>
                <a:latin typeface="Arial"/>
                <a:cs typeface="Arial"/>
              </a:rPr>
              <a:t>be</a:t>
            </a:r>
            <a:r>
              <a:rPr sz="1015" spc="31" dirty="0">
                <a:solidFill>
                  <a:srgbClr val="231F20"/>
                </a:solidFill>
                <a:latin typeface="Arial"/>
                <a:cs typeface="Arial"/>
              </a:rPr>
              <a:t> </a:t>
            </a:r>
            <a:r>
              <a:rPr sz="1015" spc="9" dirty="0">
                <a:solidFill>
                  <a:srgbClr val="231F20"/>
                </a:solidFill>
                <a:latin typeface="Arial"/>
                <a:cs typeface="Arial"/>
              </a:rPr>
              <a:t>inspected </a:t>
            </a:r>
            <a:r>
              <a:rPr sz="1015" spc="44" dirty="0">
                <a:solidFill>
                  <a:srgbClr val="231F20"/>
                </a:solidFill>
                <a:latin typeface="Arial"/>
                <a:cs typeface="Arial"/>
              </a:rPr>
              <a:t>during</a:t>
            </a:r>
            <a:r>
              <a:rPr sz="1015" spc="26" dirty="0">
                <a:solidFill>
                  <a:srgbClr val="231F20"/>
                </a:solidFill>
                <a:latin typeface="Arial"/>
                <a:cs typeface="Arial"/>
              </a:rPr>
              <a:t> </a:t>
            </a:r>
            <a:r>
              <a:rPr sz="1015" spc="9" dirty="0">
                <a:solidFill>
                  <a:srgbClr val="231F20"/>
                </a:solidFill>
                <a:latin typeface="Arial"/>
                <a:cs typeface="Arial"/>
              </a:rPr>
              <a:t>use</a:t>
            </a:r>
            <a:r>
              <a:rPr sz="1015" spc="26" dirty="0">
                <a:solidFill>
                  <a:srgbClr val="231F20"/>
                </a:solidFill>
                <a:latin typeface="Arial"/>
                <a:cs typeface="Arial"/>
              </a:rPr>
              <a:t> </a:t>
            </a:r>
            <a:r>
              <a:rPr sz="1015" spc="-22" dirty="0">
                <a:solidFill>
                  <a:srgbClr val="231F20"/>
                </a:solidFill>
                <a:latin typeface="Arial"/>
                <a:cs typeface="Arial"/>
              </a:rPr>
              <a:t>and 	</a:t>
            </a:r>
            <a:r>
              <a:rPr sz="1015" dirty="0">
                <a:solidFill>
                  <a:srgbClr val="231F20"/>
                </a:solidFill>
                <a:latin typeface="Arial"/>
                <a:cs typeface="Arial"/>
              </a:rPr>
              <a:t>replaced</a:t>
            </a:r>
            <a:r>
              <a:rPr sz="1015" spc="57" dirty="0">
                <a:solidFill>
                  <a:srgbClr val="231F20"/>
                </a:solidFill>
                <a:latin typeface="Arial"/>
                <a:cs typeface="Arial"/>
              </a:rPr>
              <a:t> </a:t>
            </a:r>
            <a:r>
              <a:rPr sz="1015" spc="44" dirty="0">
                <a:solidFill>
                  <a:srgbClr val="231F20"/>
                </a:solidFill>
                <a:latin typeface="Arial"/>
                <a:cs typeface="Arial"/>
              </a:rPr>
              <a:t>if</a:t>
            </a:r>
            <a:r>
              <a:rPr sz="1015" spc="79" dirty="0">
                <a:solidFill>
                  <a:srgbClr val="231F20"/>
                </a:solidFill>
                <a:latin typeface="Arial"/>
                <a:cs typeface="Arial"/>
              </a:rPr>
              <a:t> </a:t>
            </a:r>
            <a:r>
              <a:rPr sz="1015" dirty="0">
                <a:solidFill>
                  <a:srgbClr val="231F20"/>
                </a:solidFill>
                <a:latin typeface="Arial"/>
                <a:cs typeface="Arial"/>
              </a:rPr>
              <a:t>torn,</a:t>
            </a:r>
            <a:r>
              <a:rPr sz="1015" spc="84" dirty="0">
                <a:solidFill>
                  <a:srgbClr val="231F20"/>
                </a:solidFill>
                <a:latin typeface="Arial"/>
                <a:cs typeface="Arial"/>
              </a:rPr>
              <a:t> </a:t>
            </a:r>
            <a:r>
              <a:rPr sz="1015" spc="44" dirty="0">
                <a:solidFill>
                  <a:srgbClr val="231F20"/>
                </a:solidFill>
                <a:latin typeface="Arial"/>
                <a:cs typeface="Arial"/>
              </a:rPr>
              <a:t>punctured</a:t>
            </a:r>
            <a:r>
              <a:rPr sz="1015" spc="84" dirty="0">
                <a:solidFill>
                  <a:srgbClr val="231F20"/>
                </a:solidFill>
                <a:latin typeface="Arial"/>
                <a:cs typeface="Arial"/>
              </a:rPr>
              <a:t> </a:t>
            </a:r>
            <a:r>
              <a:rPr sz="1015" spc="40" dirty="0">
                <a:solidFill>
                  <a:srgbClr val="231F20"/>
                </a:solidFill>
                <a:latin typeface="Arial"/>
                <a:cs typeface="Arial"/>
              </a:rPr>
              <a:t>or 	</a:t>
            </a:r>
            <a:r>
              <a:rPr sz="1015" spc="-9" dirty="0">
                <a:solidFill>
                  <a:srgbClr val="231F20"/>
                </a:solidFill>
                <a:latin typeface="Arial"/>
                <a:cs typeface="Arial"/>
              </a:rPr>
              <a:t>contaminated</a:t>
            </a:r>
            <a:endParaRPr sz="1015" dirty="0">
              <a:latin typeface="Arial"/>
              <a:cs typeface="Arial"/>
            </a:endParaRPr>
          </a:p>
          <a:p>
            <a:pPr marL="218506" marR="215145" indent="-207861">
              <a:spcBef>
                <a:spcPts val="304"/>
              </a:spcBef>
              <a:buFont typeface="Wingdings"/>
              <a:buChar char=""/>
              <a:tabLst>
                <a:tab pos="219626" algn="l"/>
              </a:tabLst>
            </a:pPr>
            <a:r>
              <a:rPr sz="1015" spc="57" dirty="0">
                <a:solidFill>
                  <a:srgbClr val="231F20"/>
                </a:solidFill>
                <a:latin typeface="Arial"/>
                <a:cs typeface="Arial"/>
              </a:rPr>
              <a:t>Should</a:t>
            </a:r>
            <a:r>
              <a:rPr sz="1015" spc="44" dirty="0">
                <a:solidFill>
                  <a:srgbClr val="231F20"/>
                </a:solidFill>
                <a:latin typeface="Arial"/>
                <a:cs typeface="Arial"/>
              </a:rPr>
              <a:t> </a:t>
            </a:r>
            <a:r>
              <a:rPr sz="1015" dirty="0">
                <a:solidFill>
                  <a:srgbClr val="231F20"/>
                </a:solidFill>
                <a:latin typeface="Arial"/>
                <a:cs typeface="Arial"/>
              </a:rPr>
              <a:t>be</a:t>
            </a:r>
            <a:r>
              <a:rPr sz="1015" spc="49" dirty="0">
                <a:solidFill>
                  <a:srgbClr val="231F20"/>
                </a:solidFill>
                <a:latin typeface="Arial"/>
                <a:cs typeface="Arial"/>
              </a:rPr>
              <a:t> </a:t>
            </a:r>
            <a:r>
              <a:rPr sz="1015" dirty="0">
                <a:solidFill>
                  <a:srgbClr val="231F20"/>
                </a:solidFill>
                <a:latin typeface="Arial"/>
                <a:cs typeface="Arial"/>
              </a:rPr>
              <a:t>changed</a:t>
            </a:r>
            <a:r>
              <a:rPr sz="1015" spc="44" dirty="0">
                <a:solidFill>
                  <a:srgbClr val="231F20"/>
                </a:solidFill>
                <a:latin typeface="Arial"/>
                <a:cs typeface="Arial"/>
              </a:rPr>
              <a:t> </a:t>
            </a:r>
            <a:r>
              <a:rPr sz="1015" dirty="0">
                <a:solidFill>
                  <a:srgbClr val="231F20"/>
                </a:solidFill>
                <a:latin typeface="Arial"/>
                <a:cs typeface="Arial"/>
              </a:rPr>
              <a:t>every</a:t>
            </a:r>
            <a:r>
              <a:rPr sz="1015" spc="44" dirty="0">
                <a:solidFill>
                  <a:srgbClr val="231F20"/>
                </a:solidFill>
                <a:latin typeface="Arial"/>
                <a:cs typeface="Arial"/>
              </a:rPr>
              <a:t> </a:t>
            </a:r>
            <a:r>
              <a:rPr sz="1015" spc="-22" dirty="0">
                <a:solidFill>
                  <a:srgbClr val="231F20"/>
                </a:solidFill>
                <a:latin typeface="Arial"/>
                <a:cs typeface="Arial"/>
              </a:rPr>
              <a:t>30 	</a:t>
            </a:r>
            <a:r>
              <a:rPr sz="1015" spc="44" dirty="0">
                <a:solidFill>
                  <a:srgbClr val="231F20"/>
                </a:solidFill>
                <a:latin typeface="Arial"/>
                <a:cs typeface="Arial"/>
              </a:rPr>
              <a:t>mins</a:t>
            </a:r>
            <a:r>
              <a:rPr sz="1015" spc="9" dirty="0">
                <a:solidFill>
                  <a:srgbClr val="231F20"/>
                </a:solidFill>
                <a:latin typeface="Arial"/>
                <a:cs typeface="Arial"/>
              </a:rPr>
              <a:t> </a:t>
            </a:r>
            <a:r>
              <a:rPr sz="1015" spc="62" dirty="0">
                <a:solidFill>
                  <a:srgbClr val="231F20"/>
                </a:solidFill>
                <a:latin typeface="Arial"/>
                <a:cs typeface="Arial"/>
              </a:rPr>
              <a:t>or</a:t>
            </a:r>
            <a:r>
              <a:rPr sz="1015" spc="31" dirty="0">
                <a:solidFill>
                  <a:srgbClr val="231F20"/>
                </a:solidFill>
                <a:latin typeface="Arial"/>
                <a:cs typeface="Arial"/>
              </a:rPr>
              <a:t> </a:t>
            </a:r>
            <a:r>
              <a:rPr sz="1015" dirty="0">
                <a:solidFill>
                  <a:srgbClr val="231F20"/>
                </a:solidFill>
                <a:latin typeface="Arial"/>
                <a:cs typeface="Arial"/>
              </a:rPr>
              <a:t>as</a:t>
            </a:r>
            <a:r>
              <a:rPr sz="1015" spc="18" dirty="0">
                <a:solidFill>
                  <a:srgbClr val="231F20"/>
                </a:solidFill>
                <a:latin typeface="Arial"/>
                <a:cs typeface="Arial"/>
              </a:rPr>
              <a:t> </a:t>
            </a:r>
            <a:r>
              <a:rPr sz="1015" dirty="0">
                <a:solidFill>
                  <a:srgbClr val="231F20"/>
                </a:solidFill>
                <a:latin typeface="Arial"/>
                <a:cs typeface="Arial"/>
              </a:rPr>
              <a:t>specified </a:t>
            </a:r>
            <a:r>
              <a:rPr sz="1015" spc="-22" dirty="0">
                <a:solidFill>
                  <a:srgbClr val="231F20"/>
                </a:solidFill>
                <a:latin typeface="Arial"/>
                <a:cs typeface="Arial"/>
              </a:rPr>
              <a:t>by 	</a:t>
            </a:r>
            <a:r>
              <a:rPr sz="1015" spc="-9" dirty="0">
                <a:solidFill>
                  <a:srgbClr val="231F20"/>
                </a:solidFill>
                <a:latin typeface="Arial"/>
                <a:cs typeface="Arial"/>
              </a:rPr>
              <a:t>manufacturer</a:t>
            </a:r>
            <a:endParaRPr sz="1015" dirty="0">
              <a:latin typeface="Arial"/>
              <a:cs typeface="Arial"/>
            </a:endParaRPr>
          </a:p>
          <a:p>
            <a:pPr marL="218506" marR="97487" indent="-207861">
              <a:spcBef>
                <a:spcPts val="309"/>
              </a:spcBef>
              <a:buFont typeface="Wingdings"/>
              <a:buChar char=""/>
              <a:tabLst>
                <a:tab pos="219626" algn="l"/>
              </a:tabLst>
            </a:pPr>
            <a:r>
              <a:rPr sz="1015" dirty="0">
                <a:solidFill>
                  <a:srgbClr val="231F20"/>
                </a:solidFill>
                <a:latin typeface="Arial"/>
                <a:cs typeface="Arial"/>
              </a:rPr>
              <a:t>1</a:t>
            </a:r>
            <a:r>
              <a:rPr sz="1015" spc="44" dirty="0">
                <a:solidFill>
                  <a:srgbClr val="231F20"/>
                </a:solidFill>
                <a:latin typeface="Arial"/>
                <a:cs typeface="Arial"/>
              </a:rPr>
              <a:t> </a:t>
            </a:r>
            <a:r>
              <a:rPr sz="1015" dirty="0">
                <a:solidFill>
                  <a:srgbClr val="231F20"/>
                </a:solidFill>
                <a:latin typeface="Arial"/>
                <a:cs typeface="Arial"/>
              </a:rPr>
              <a:t>pair</a:t>
            </a:r>
            <a:r>
              <a:rPr sz="1015" spc="35" dirty="0">
                <a:solidFill>
                  <a:srgbClr val="231F20"/>
                </a:solidFill>
                <a:latin typeface="Arial"/>
                <a:cs typeface="Arial"/>
              </a:rPr>
              <a:t> </a:t>
            </a:r>
            <a:r>
              <a:rPr sz="1015" spc="44" dirty="0">
                <a:solidFill>
                  <a:srgbClr val="231F20"/>
                </a:solidFill>
                <a:latin typeface="Arial"/>
                <a:cs typeface="Arial"/>
              </a:rPr>
              <a:t>recommended</a:t>
            </a:r>
            <a:r>
              <a:rPr sz="1015" spc="40" dirty="0">
                <a:solidFill>
                  <a:srgbClr val="231F20"/>
                </a:solidFill>
                <a:latin typeface="Arial"/>
                <a:cs typeface="Arial"/>
              </a:rPr>
              <a:t> </a:t>
            </a:r>
            <a:r>
              <a:rPr sz="1015" spc="35" dirty="0">
                <a:solidFill>
                  <a:srgbClr val="231F20"/>
                </a:solidFill>
                <a:latin typeface="Arial"/>
                <a:cs typeface="Arial"/>
              </a:rPr>
              <a:t>for 	</a:t>
            </a:r>
            <a:r>
              <a:rPr sz="1015" spc="40" dirty="0">
                <a:solidFill>
                  <a:srgbClr val="231F20"/>
                </a:solidFill>
                <a:latin typeface="Arial"/>
                <a:cs typeface="Arial"/>
              </a:rPr>
              <a:t>administration</a:t>
            </a:r>
            <a:r>
              <a:rPr sz="1015" spc="75" dirty="0">
                <a:solidFill>
                  <a:srgbClr val="231F20"/>
                </a:solidFill>
                <a:latin typeface="Arial"/>
                <a:cs typeface="Arial"/>
              </a:rPr>
              <a:t> </a:t>
            </a:r>
            <a:r>
              <a:rPr sz="1015" spc="53" dirty="0">
                <a:solidFill>
                  <a:srgbClr val="231F20"/>
                </a:solidFill>
                <a:latin typeface="Arial"/>
                <a:cs typeface="Arial"/>
              </a:rPr>
              <a:t>of</a:t>
            </a:r>
            <a:r>
              <a:rPr sz="1015" spc="106" dirty="0">
                <a:solidFill>
                  <a:srgbClr val="231F20"/>
                </a:solidFill>
                <a:latin typeface="Arial"/>
                <a:cs typeface="Arial"/>
              </a:rPr>
              <a:t> </a:t>
            </a:r>
            <a:r>
              <a:rPr sz="1015" dirty="0">
                <a:solidFill>
                  <a:srgbClr val="231F20"/>
                </a:solidFill>
                <a:latin typeface="Arial"/>
                <a:cs typeface="Arial"/>
              </a:rPr>
              <a:t>intact</a:t>
            </a:r>
            <a:r>
              <a:rPr sz="1015" spc="101" dirty="0">
                <a:solidFill>
                  <a:srgbClr val="231F20"/>
                </a:solidFill>
                <a:latin typeface="Arial"/>
                <a:cs typeface="Arial"/>
              </a:rPr>
              <a:t> </a:t>
            </a:r>
            <a:r>
              <a:rPr sz="1015" dirty="0">
                <a:solidFill>
                  <a:srgbClr val="231F20"/>
                </a:solidFill>
                <a:latin typeface="Arial"/>
                <a:cs typeface="Arial"/>
              </a:rPr>
              <a:t>tablet</a:t>
            </a:r>
            <a:r>
              <a:rPr sz="1015" spc="106" dirty="0">
                <a:solidFill>
                  <a:srgbClr val="231F20"/>
                </a:solidFill>
                <a:latin typeface="Arial"/>
                <a:cs typeface="Arial"/>
              </a:rPr>
              <a:t> </a:t>
            </a:r>
            <a:r>
              <a:rPr sz="1015" spc="40" dirty="0">
                <a:solidFill>
                  <a:srgbClr val="231F20"/>
                </a:solidFill>
                <a:latin typeface="Arial"/>
                <a:cs typeface="Arial"/>
              </a:rPr>
              <a:t>or 	</a:t>
            </a:r>
            <a:r>
              <a:rPr sz="1015" spc="-9" dirty="0">
                <a:solidFill>
                  <a:srgbClr val="231F20"/>
                </a:solidFill>
                <a:latin typeface="Arial"/>
                <a:cs typeface="Arial"/>
              </a:rPr>
              <a:t>capsule</a:t>
            </a:r>
            <a:endParaRPr sz="1015" dirty="0">
              <a:latin typeface="Arial"/>
              <a:cs typeface="Arial"/>
            </a:endParaRPr>
          </a:p>
          <a:p>
            <a:pPr marL="218506" marR="110934" indent="-207861">
              <a:spcBef>
                <a:spcPts val="304"/>
              </a:spcBef>
              <a:buFont typeface="Wingdings"/>
              <a:buChar char=""/>
              <a:tabLst>
                <a:tab pos="219626" algn="l"/>
              </a:tabLst>
            </a:pPr>
            <a:r>
              <a:rPr sz="1015" dirty="0">
                <a:solidFill>
                  <a:srgbClr val="231F20"/>
                </a:solidFill>
                <a:latin typeface="Arial"/>
                <a:cs typeface="Arial"/>
              </a:rPr>
              <a:t>2</a:t>
            </a:r>
            <a:r>
              <a:rPr sz="1015" spc="44" dirty="0">
                <a:solidFill>
                  <a:srgbClr val="231F20"/>
                </a:solidFill>
                <a:latin typeface="Arial"/>
                <a:cs typeface="Arial"/>
              </a:rPr>
              <a:t> </a:t>
            </a:r>
            <a:r>
              <a:rPr sz="1015" dirty="0">
                <a:solidFill>
                  <a:srgbClr val="231F20"/>
                </a:solidFill>
                <a:latin typeface="Arial"/>
                <a:cs typeface="Arial"/>
              </a:rPr>
              <a:t>pairs</a:t>
            </a:r>
            <a:r>
              <a:rPr sz="1015" spc="22" dirty="0">
                <a:solidFill>
                  <a:srgbClr val="231F20"/>
                </a:solidFill>
                <a:latin typeface="Arial"/>
                <a:cs typeface="Arial"/>
              </a:rPr>
              <a:t> </a:t>
            </a:r>
            <a:r>
              <a:rPr sz="1015" spc="44" dirty="0">
                <a:solidFill>
                  <a:srgbClr val="231F20"/>
                </a:solidFill>
                <a:latin typeface="Arial"/>
                <a:cs typeface="Arial"/>
              </a:rPr>
              <a:t>recommended</a:t>
            </a:r>
            <a:r>
              <a:rPr sz="1015" spc="9" dirty="0">
                <a:solidFill>
                  <a:srgbClr val="231F20"/>
                </a:solidFill>
                <a:latin typeface="Arial"/>
                <a:cs typeface="Arial"/>
              </a:rPr>
              <a:t> </a:t>
            </a:r>
            <a:r>
              <a:rPr sz="1015" spc="35" dirty="0">
                <a:solidFill>
                  <a:srgbClr val="231F20"/>
                </a:solidFill>
                <a:latin typeface="Arial"/>
                <a:cs typeface="Arial"/>
              </a:rPr>
              <a:t>for 	</a:t>
            </a:r>
            <a:r>
              <a:rPr sz="1015" spc="44" dirty="0">
                <a:solidFill>
                  <a:srgbClr val="231F20"/>
                </a:solidFill>
                <a:latin typeface="Arial"/>
                <a:cs typeface="Arial"/>
              </a:rPr>
              <a:t>compounding</a:t>
            </a:r>
            <a:r>
              <a:rPr sz="1015" spc="-18" dirty="0">
                <a:solidFill>
                  <a:srgbClr val="231F20"/>
                </a:solidFill>
                <a:latin typeface="Arial"/>
                <a:cs typeface="Arial"/>
              </a:rPr>
              <a:t> </a:t>
            </a:r>
            <a:r>
              <a:rPr sz="1015" dirty="0">
                <a:solidFill>
                  <a:srgbClr val="231F20"/>
                </a:solidFill>
                <a:latin typeface="Arial"/>
                <a:cs typeface="Arial"/>
              </a:rPr>
              <a:t>an</a:t>
            </a:r>
            <a:r>
              <a:rPr sz="1015" spc="26" dirty="0">
                <a:solidFill>
                  <a:srgbClr val="231F20"/>
                </a:solidFill>
                <a:latin typeface="Arial"/>
                <a:cs typeface="Arial"/>
              </a:rPr>
              <a:t> </a:t>
            </a:r>
            <a:r>
              <a:rPr sz="1015" spc="35" dirty="0">
                <a:solidFill>
                  <a:srgbClr val="231F20"/>
                </a:solidFill>
                <a:latin typeface="Arial"/>
                <a:cs typeface="Arial"/>
              </a:rPr>
              <a:t>administration</a:t>
            </a:r>
            <a:endParaRPr sz="1015" dirty="0">
              <a:latin typeface="Arial"/>
              <a:cs typeface="Arial"/>
            </a:endParaRPr>
          </a:p>
          <a:p>
            <a:pPr marL="218506" marR="40339" indent="-207861">
              <a:spcBef>
                <a:spcPts val="300"/>
              </a:spcBef>
              <a:buFont typeface="Wingdings"/>
              <a:buChar char=""/>
              <a:tabLst>
                <a:tab pos="219626" algn="l"/>
              </a:tabLst>
            </a:pPr>
            <a:r>
              <a:rPr sz="1015" dirty="0">
                <a:solidFill>
                  <a:srgbClr val="231F20"/>
                </a:solidFill>
                <a:latin typeface="Arial"/>
                <a:cs typeface="Arial"/>
              </a:rPr>
              <a:t>If</a:t>
            </a:r>
            <a:r>
              <a:rPr sz="1015" spc="-13" dirty="0">
                <a:solidFill>
                  <a:srgbClr val="231F20"/>
                </a:solidFill>
                <a:latin typeface="Arial"/>
                <a:cs typeface="Arial"/>
              </a:rPr>
              <a:t> </a:t>
            </a:r>
            <a:r>
              <a:rPr sz="1015" spc="40" dirty="0">
                <a:solidFill>
                  <a:srgbClr val="231F20"/>
                </a:solidFill>
                <a:latin typeface="Arial"/>
                <a:cs typeface="Arial"/>
              </a:rPr>
              <a:t>working</a:t>
            </a:r>
            <a:r>
              <a:rPr sz="1015" spc="-13" dirty="0">
                <a:solidFill>
                  <a:srgbClr val="231F20"/>
                </a:solidFill>
                <a:latin typeface="Arial"/>
                <a:cs typeface="Arial"/>
              </a:rPr>
              <a:t> </a:t>
            </a:r>
            <a:r>
              <a:rPr sz="1015" spc="53" dirty="0">
                <a:solidFill>
                  <a:srgbClr val="231F20"/>
                </a:solidFill>
                <a:latin typeface="Arial"/>
                <a:cs typeface="Arial"/>
              </a:rPr>
              <a:t>within</a:t>
            </a:r>
            <a:r>
              <a:rPr sz="1015" spc="-18" dirty="0">
                <a:solidFill>
                  <a:srgbClr val="231F20"/>
                </a:solidFill>
                <a:latin typeface="Arial"/>
                <a:cs typeface="Arial"/>
              </a:rPr>
              <a:t> </a:t>
            </a:r>
            <a:r>
              <a:rPr sz="1015" dirty="0">
                <a:solidFill>
                  <a:srgbClr val="231F20"/>
                </a:solidFill>
                <a:latin typeface="Arial"/>
                <a:cs typeface="Arial"/>
              </a:rPr>
              <a:t>a</a:t>
            </a:r>
            <a:r>
              <a:rPr sz="1015" spc="-4" dirty="0">
                <a:solidFill>
                  <a:srgbClr val="231F20"/>
                </a:solidFill>
                <a:latin typeface="Arial"/>
                <a:cs typeface="Arial"/>
              </a:rPr>
              <a:t> </a:t>
            </a:r>
            <a:r>
              <a:rPr sz="1015" spc="-62" dirty="0">
                <a:solidFill>
                  <a:srgbClr val="231F20"/>
                </a:solidFill>
                <a:latin typeface="Arial"/>
                <a:cs typeface="Arial"/>
              </a:rPr>
              <a:t>CACI</a:t>
            </a:r>
            <a:r>
              <a:rPr sz="1015" spc="-9" dirty="0">
                <a:solidFill>
                  <a:srgbClr val="231F20"/>
                </a:solidFill>
                <a:latin typeface="Arial"/>
                <a:cs typeface="Arial"/>
              </a:rPr>
              <a:t> </a:t>
            </a:r>
            <a:r>
              <a:rPr sz="1015" spc="44" dirty="0">
                <a:solidFill>
                  <a:srgbClr val="231F20"/>
                </a:solidFill>
                <a:latin typeface="Arial"/>
                <a:cs typeface="Arial"/>
              </a:rPr>
              <a:t>the</a:t>
            </a:r>
            <a:r>
              <a:rPr sz="1015" spc="9" dirty="0">
                <a:solidFill>
                  <a:srgbClr val="231F20"/>
                </a:solidFill>
                <a:latin typeface="Arial"/>
                <a:cs typeface="Arial"/>
              </a:rPr>
              <a:t> </a:t>
            </a:r>
            <a:r>
              <a:rPr sz="1015" spc="40" dirty="0">
                <a:solidFill>
                  <a:srgbClr val="231F20"/>
                </a:solidFill>
                <a:latin typeface="Arial"/>
                <a:cs typeface="Arial"/>
              </a:rPr>
              <a:t>outer 	</a:t>
            </a:r>
            <a:r>
              <a:rPr sz="1015" dirty="0">
                <a:solidFill>
                  <a:srgbClr val="231F20"/>
                </a:solidFill>
                <a:latin typeface="Arial"/>
                <a:cs typeface="Arial"/>
              </a:rPr>
              <a:t>glove </a:t>
            </a:r>
            <a:r>
              <a:rPr sz="1015" spc="49" dirty="0">
                <a:solidFill>
                  <a:srgbClr val="231F20"/>
                </a:solidFill>
                <a:latin typeface="Arial"/>
                <a:cs typeface="Arial"/>
              </a:rPr>
              <a:t>must</a:t>
            </a:r>
            <a:r>
              <a:rPr sz="1015" spc="22" dirty="0">
                <a:solidFill>
                  <a:srgbClr val="231F20"/>
                </a:solidFill>
                <a:latin typeface="Arial"/>
                <a:cs typeface="Arial"/>
              </a:rPr>
              <a:t> </a:t>
            </a:r>
            <a:r>
              <a:rPr sz="1015" dirty="0">
                <a:solidFill>
                  <a:srgbClr val="231F20"/>
                </a:solidFill>
                <a:latin typeface="Arial"/>
                <a:cs typeface="Arial"/>
              </a:rPr>
              <a:t>be</a:t>
            </a:r>
            <a:r>
              <a:rPr sz="1015" spc="26" dirty="0">
                <a:solidFill>
                  <a:srgbClr val="231F20"/>
                </a:solidFill>
                <a:latin typeface="Arial"/>
                <a:cs typeface="Arial"/>
              </a:rPr>
              <a:t> </a:t>
            </a:r>
            <a:r>
              <a:rPr sz="1015" spc="-9" dirty="0">
                <a:solidFill>
                  <a:srgbClr val="231F20"/>
                </a:solidFill>
                <a:latin typeface="Arial"/>
                <a:cs typeface="Arial"/>
              </a:rPr>
              <a:t>sterile</a:t>
            </a:r>
            <a:endParaRPr sz="1015" dirty="0">
              <a:latin typeface="Arial"/>
              <a:cs typeface="Arial"/>
            </a:endParaRPr>
          </a:p>
        </p:txBody>
      </p:sp>
      <p:grpSp>
        <p:nvGrpSpPr>
          <p:cNvPr id="10" name="object 10"/>
          <p:cNvGrpSpPr/>
          <p:nvPr/>
        </p:nvGrpSpPr>
        <p:grpSpPr>
          <a:xfrm>
            <a:off x="4923594" y="1866991"/>
            <a:ext cx="2395257" cy="466165"/>
            <a:chOff x="3700463" y="2115921"/>
            <a:chExt cx="2714625" cy="528320"/>
          </a:xfrm>
        </p:grpSpPr>
        <p:sp>
          <p:nvSpPr>
            <p:cNvPr id="11" name="object 11"/>
            <p:cNvSpPr/>
            <p:nvPr/>
          </p:nvSpPr>
          <p:spPr>
            <a:xfrm>
              <a:off x="4227029" y="2455392"/>
              <a:ext cx="2188210" cy="0"/>
            </a:xfrm>
            <a:custGeom>
              <a:avLst/>
              <a:gdLst/>
              <a:ahLst/>
              <a:cxnLst/>
              <a:rect l="l" t="t" r="r" b="b"/>
              <a:pathLst>
                <a:path w="2188210">
                  <a:moveTo>
                    <a:pt x="0" y="0"/>
                  </a:moveTo>
                  <a:lnTo>
                    <a:pt x="2187702" y="0"/>
                  </a:lnTo>
                </a:path>
              </a:pathLst>
            </a:custGeom>
            <a:ln w="47777">
              <a:solidFill>
                <a:srgbClr val="FCD205"/>
              </a:solidFill>
            </a:ln>
          </p:spPr>
          <p:txBody>
            <a:bodyPr wrap="square" lIns="0" tIns="0" rIns="0" bIns="0" rtlCol="0"/>
            <a:lstStyle/>
            <a:p>
              <a:endParaRPr/>
            </a:p>
          </p:txBody>
        </p:sp>
        <p:sp>
          <p:nvSpPr>
            <p:cNvPr id="12" name="object 12"/>
            <p:cNvSpPr/>
            <p:nvPr/>
          </p:nvSpPr>
          <p:spPr>
            <a:xfrm>
              <a:off x="3700463" y="2115921"/>
              <a:ext cx="525780" cy="528320"/>
            </a:xfrm>
            <a:custGeom>
              <a:avLst/>
              <a:gdLst/>
              <a:ahLst/>
              <a:cxnLst/>
              <a:rect l="l" t="t" r="r" b="b"/>
              <a:pathLst>
                <a:path w="525779" h="528319">
                  <a:moveTo>
                    <a:pt x="525732" y="277206"/>
                  </a:moveTo>
                  <a:lnTo>
                    <a:pt x="520669" y="211111"/>
                  </a:lnTo>
                  <a:lnTo>
                    <a:pt x="499707" y="148072"/>
                  </a:lnTo>
                  <a:lnTo>
                    <a:pt x="463129" y="91766"/>
                  </a:lnTo>
                  <a:lnTo>
                    <a:pt x="411219" y="45868"/>
                  </a:lnTo>
                  <a:lnTo>
                    <a:pt x="344260" y="14053"/>
                  </a:lnTo>
                  <a:lnTo>
                    <a:pt x="305145" y="4568"/>
                  </a:lnTo>
                  <a:lnTo>
                    <a:pt x="262533" y="0"/>
                  </a:lnTo>
                  <a:lnTo>
                    <a:pt x="248080" y="812"/>
                  </a:lnTo>
                  <a:lnTo>
                    <a:pt x="192473" y="10923"/>
                  </a:lnTo>
                  <a:lnTo>
                    <a:pt x="153973" y="24346"/>
                  </a:lnTo>
                  <a:lnTo>
                    <a:pt x="119751" y="42166"/>
                  </a:lnTo>
                  <a:lnTo>
                    <a:pt x="64145" y="88932"/>
                  </a:lnTo>
                  <a:lnTo>
                    <a:pt x="25653" y="147092"/>
                  </a:lnTo>
                  <a:lnTo>
                    <a:pt x="4273" y="212518"/>
                  </a:lnTo>
                  <a:lnTo>
                    <a:pt x="0" y="246665"/>
                  </a:lnTo>
                  <a:lnTo>
                    <a:pt x="4" y="281081"/>
                  </a:lnTo>
                  <a:lnTo>
                    <a:pt x="4285" y="315250"/>
                  </a:lnTo>
                  <a:lnTo>
                    <a:pt x="12843" y="348654"/>
                  </a:lnTo>
                  <a:lnTo>
                    <a:pt x="25678" y="380778"/>
                  </a:lnTo>
                  <a:lnTo>
                    <a:pt x="29782" y="388052"/>
                  </a:lnTo>
                  <a:lnTo>
                    <a:pt x="29782" y="246468"/>
                  </a:lnTo>
                  <a:lnTo>
                    <a:pt x="34899" y="211719"/>
                  </a:lnTo>
                  <a:lnTo>
                    <a:pt x="60599" y="145987"/>
                  </a:lnTo>
                  <a:lnTo>
                    <a:pt x="106936" y="89803"/>
                  </a:lnTo>
                  <a:lnTo>
                    <a:pt x="137851" y="66988"/>
                  </a:lnTo>
                  <a:lnTo>
                    <a:pt x="173934" y="48596"/>
                  </a:lnTo>
                  <a:lnTo>
                    <a:pt x="215187" y="35305"/>
                  </a:lnTo>
                  <a:lnTo>
                    <a:pt x="262533" y="30505"/>
                  </a:lnTo>
                  <a:lnTo>
                    <a:pt x="285799" y="32105"/>
                  </a:lnTo>
                  <a:lnTo>
                    <a:pt x="331545" y="40919"/>
                  </a:lnTo>
                  <a:lnTo>
                    <a:pt x="371105" y="57939"/>
                  </a:lnTo>
                  <a:lnTo>
                    <a:pt x="405017" y="79381"/>
                  </a:lnTo>
                  <a:lnTo>
                    <a:pt x="456303" y="132949"/>
                  </a:lnTo>
                  <a:lnTo>
                    <a:pt x="486218" y="196465"/>
                  </a:lnTo>
                  <a:lnTo>
                    <a:pt x="495576" y="264769"/>
                  </a:lnTo>
                  <a:lnTo>
                    <a:pt x="495576" y="387799"/>
                  </a:lnTo>
                  <a:lnTo>
                    <a:pt x="502898" y="374038"/>
                  </a:lnTo>
                  <a:lnTo>
                    <a:pt x="514614" y="342681"/>
                  </a:lnTo>
                  <a:lnTo>
                    <a:pt x="522213" y="310251"/>
                  </a:lnTo>
                  <a:lnTo>
                    <a:pt x="525732" y="277206"/>
                  </a:lnTo>
                  <a:close/>
                </a:path>
                <a:path w="525779" h="528319">
                  <a:moveTo>
                    <a:pt x="495576" y="387799"/>
                  </a:moveTo>
                  <a:lnTo>
                    <a:pt x="495576" y="264769"/>
                  </a:lnTo>
                  <a:lnTo>
                    <a:pt x="492802" y="299105"/>
                  </a:lnTo>
                  <a:lnTo>
                    <a:pt x="485193" y="332704"/>
                  </a:lnTo>
                  <a:lnTo>
                    <a:pt x="455883" y="395109"/>
                  </a:lnTo>
                  <a:lnTo>
                    <a:pt x="408459" y="446826"/>
                  </a:lnTo>
                  <a:lnTo>
                    <a:pt x="343738" y="482696"/>
                  </a:lnTo>
                  <a:lnTo>
                    <a:pt x="305145" y="493076"/>
                  </a:lnTo>
                  <a:lnTo>
                    <a:pt x="262533" y="497560"/>
                  </a:lnTo>
                  <a:lnTo>
                    <a:pt x="238454" y="496773"/>
                  </a:lnTo>
                  <a:lnTo>
                    <a:pt x="174046" y="480075"/>
                  </a:lnTo>
                  <a:lnTo>
                    <a:pt x="138033" y="461524"/>
                  </a:lnTo>
                  <a:lnTo>
                    <a:pt x="107151" y="438573"/>
                  </a:lnTo>
                  <a:lnTo>
                    <a:pt x="60794" y="382185"/>
                  </a:lnTo>
                  <a:lnTo>
                    <a:pt x="34997" y="316340"/>
                  </a:lnTo>
                  <a:lnTo>
                    <a:pt x="29782" y="246468"/>
                  </a:lnTo>
                  <a:lnTo>
                    <a:pt x="29782" y="388052"/>
                  </a:lnTo>
                  <a:lnTo>
                    <a:pt x="64177" y="439124"/>
                  </a:lnTo>
                  <a:lnTo>
                    <a:pt x="119781" y="486157"/>
                  </a:lnTo>
                  <a:lnTo>
                    <a:pt x="153997" y="504141"/>
                  </a:lnTo>
                  <a:lnTo>
                    <a:pt x="192487" y="517749"/>
                  </a:lnTo>
                  <a:lnTo>
                    <a:pt x="235253" y="526465"/>
                  </a:lnTo>
                  <a:lnTo>
                    <a:pt x="248080" y="528065"/>
                  </a:lnTo>
                  <a:lnTo>
                    <a:pt x="276173" y="528065"/>
                  </a:lnTo>
                  <a:lnTo>
                    <a:pt x="289025" y="526465"/>
                  </a:lnTo>
                  <a:lnTo>
                    <a:pt x="302665" y="524865"/>
                  </a:lnTo>
                  <a:lnTo>
                    <a:pt x="344260" y="513861"/>
                  </a:lnTo>
                  <a:lnTo>
                    <a:pt x="381340" y="498629"/>
                  </a:lnTo>
                  <a:lnTo>
                    <a:pt x="442701" y="457068"/>
                  </a:lnTo>
                  <a:lnTo>
                    <a:pt x="487031" y="403861"/>
                  </a:lnTo>
                  <a:lnTo>
                    <a:pt x="495576" y="387799"/>
                  </a:lnTo>
                  <a:close/>
                </a:path>
              </a:pathLst>
            </a:custGeom>
            <a:solidFill>
              <a:srgbClr val="231F20"/>
            </a:solidFill>
          </p:spPr>
          <p:txBody>
            <a:bodyPr wrap="square" lIns="0" tIns="0" rIns="0" bIns="0" rtlCol="0"/>
            <a:lstStyle/>
            <a:p>
              <a:endParaRPr/>
            </a:p>
          </p:txBody>
        </p:sp>
        <p:pic>
          <p:nvPicPr>
            <p:cNvPr id="13" name="object 13"/>
            <p:cNvPicPr/>
            <p:nvPr/>
          </p:nvPicPr>
          <p:blipFill>
            <a:blip r:embed="rId4" cstate="print"/>
            <a:stretch>
              <a:fillRect/>
            </a:stretch>
          </p:blipFill>
          <p:spPr>
            <a:xfrm>
              <a:off x="3844810" y="2274341"/>
              <a:ext cx="242658" cy="226313"/>
            </a:xfrm>
            <a:prstGeom prst="rect">
              <a:avLst/>
            </a:prstGeom>
          </p:spPr>
        </p:pic>
      </p:grpSp>
      <p:sp>
        <p:nvSpPr>
          <p:cNvPr id="14" name="object 14"/>
          <p:cNvSpPr txBox="1"/>
          <p:nvPr/>
        </p:nvSpPr>
        <p:spPr>
          <a:xfrm>
            <a:off x="4977257" y="2368669"/>
            <a:ext cx="640416" cy="235351"/>
          </a:xfrm>
          <a:prstGeom prst="rect">
            <a:avLst/>
          </a:prstGeom>
        </p:spPr>
        <p:txBody>
          <a:bodyPr vert="horz" wrap="square" lIns="0" tIns="11206" rIns="0" bIns="0" rtlCol="0">
            <a:spAutoFit/>
          </a:bodyPr>
          <a:lstStyle/>
          <a:p>
            <a:pPr marL="11205">
              <a:spcBef>
                <a:spcPts val="88"/>
              </a:spcBef>
            </a:pPr>
            <a:r>
              <a:rPr sz="1456" spc="-110" dirty="0">
                <a:solidFill>
                  <a:srgbClr val="231F20"/>
                </a:solidFill>
                <a:latin typeface="Arial Black"/>
                <a:cs typeface="Arial Black"/>
              </a:rPr>
              <a:t>Gowns</a:t>
            </a:r>
            <a:endParaRPr sz="1456">
              <a:latin typeface="Arial Black"/>
              <a:cs typeface="Arial Black"/>
            </a:endParaRPr>
          </a:p>
        </p:txBody>
      </p:sp>
      <p:sp>
        <p:nvSpPr>
          <p:cNvPr id="15" name="object 15"/>
          <p:cNvSpPr txBox="1"/>
          <p:nvPr/>
        </p:nvSpPr>
        <p:spPr>
          <a:xfrm>
            <a:off x="4977223" y="2593239"/>
            <a:ext cx="2354356" cy="3012906"/>
          </a:xfrm>
          <a:prstGeom prst="rect">
            <a:avLst/>
          </a:prstGeom>
        </p:spPr>
        <p:txBody>
          <a:bodyPr vert="horz" wrap="square" lIns="0" tIns="49306" rIns="0" bIns="0" rtlCol="0">
            <a:spAutoFit/>
          </a:bodyPr>
          <a:lstStyle/>
          <a:p>
            <a:pPr marL="219066" indent="-207861">
              <a:spcBef>
                <a:spcPts val="388"/>
              </a:spcBef>
              <a:buFont typeface="Wingdings"/>
              <a:buChar char=""/>
              <a:tabLst>
                <a:tab pos="219066" algn="l"/>
              </a:tabLst>
            </a:pPr>
            <a:r>
              <a:rPr sz="1015" spc="44" dirty="0">
                <a:solidFill>
                  <a:srgbClr val="231F20"/>
                </a:solidFill>
                <a:latin typeface="Arial"/>
                <a:cs typeface="Arial"/>
              </a:rPr>
              <a:t>Must</a:t>
            </a:r>
            <a:r>
              <a:rPr sz="1015" dirty="0">
                <a:solidFill>
                  <a:srgbClr val="231F20"/>
                </a:solidFill>
                <a:latin typeface="Arial"/>
                <a:cs typeface="Arial"/>
              </a:rPr>
              <a:t> be</a:t>
            </a:r>
            <a:r>
              <a:rPr sz="1015" spc="13" dirty="0">
                <a:solidFill>
                  <a:srgbClr val="231F20"/>
                </a:solidFill>
                <a:latin typeface="Arial"/>
                <a:cs typeface="Arial"/>
              </a:rPr>
              <a:t> </a:t>
            </a:r>
            <a:r>
              <a:rPr sz="1015" spc="-9" dirty="0">
                <a:solidFill>
                  <a:srgbClr val="231F20"/>
                </a:solidFill>
                <a:latin typeface="Arial"/>
                <a:cs typeface="Arial"/>
              </a:rPr>
              <a:t>disposable</a:t>
            </a:r>
            <a:endParaRPr sz="1015" dirty="0">
              <a:latin typeface="Arial"/>
              <a:cs typeface="Arial"/>
            </a:endParaRPr>
          </a:p>
          <a:p>
            <a:pPr marL="218506" marR="685772" indent="-207861">
              <a:spcBef>
                <a:spcPts val="300"/>
              </a:spcBef>
              <a:buFont typeface="Wingdings"/>
              <a:buChar char=""/>
              <a:tabLst>
                <a:tab pos="219626" algn="l"/>
              </a:tabLst>
            </a:pPr>
            <a:r>
              <a:rPr sz="1015" spc="44" dirty="0">
                <a:solidFill>
                  <a:srgbClr val="231F20"/>
                </a:solidFill>
                <a:latin typeface="Arial"/>
                <a:cs typeface="Arial"/>
              </a:rPr>
              <a:t>Must</a:t>
            </a:r>
            <a:r>
              <a:rPr sz="1015" spc="35" dirty="0">
                <a:solidFill>
                  <a:srgbClr val="231F20"/>
                </a:solidFill>
                <a:latin typeface="Arial"/>
                <a:cs typeface="Arial"/>
              </a:rPr>
              <a:t> </a:t>
            </a:r>
            <a:r>
              <a:rPr sz="1015" dirty="0">
                <a:solidFill>
                  <a:srgbClr val="231F20"/>
                </a:solidFill>
                <a:latin typeface="Arial"/>
                <a:cs typeface="Arial"/>
              </a:rPr>
              <a:t>be</a:t>
            </a:r>
            <a:r>
              <a:rPr sz="1015" spc="49" dirty="0">
                <a:solidFill>
                  <a:srgbClr val="231F20"/>
                </a:solidFill>
                <a:latin typeface="Arial"/>
                <a:cs typeface="Arial"/>
              </a:rPr>
              <a:t> </a:t>
            </a:r>
            <a:r>
              <a:rPr sz="1015" dirty="0">
                <a:solidFill>
                  <a:srgbClr val="231F20"/>
                </a:solidFill>
                <a:latin typeface="Arial"/>
                <a:cs typeface="Arial"/>
              </a:rPr>
              <a:t>shown</a:t>
            </a:r>
            <a:r>
              <a:rPr sz="1015" spc="31" dirty="0">
                <a:solidFill>
                  <a:srgbClr val="231F20"/>
                </a:solidFill>
                <a:latin typeface="Arial"/>
                <a:cs typeface="Arial"/>
              </a:rPr>
              <a:t> </a:t>
            </a:r>
            <a:r>
              <a:rPr sz="1015" spc="62" dirty="0">
                <a:solidFill>
                  <a:srgbClr val="231F20"/>
                </a:solidFill>
                <a:latin typeface="Arial"/>
                <a:cs typeface="Arial"/>
              </a:rPr>
              <a:t>to </a:t>
            </a:r>
            <a:r>
              <a:rPr sz="1015" spc="-9" dirty="0">
                <a:solidFill>
                  <a:srgbClr val="231F20"/>
                </a:solidFill>
                <a:latin typeface="Arial"/>
                <a:cs typeface="Arial"/>
              </a:rPr>
              <a:t>resist 	</a:t>
            </a:r>
            <a:r>
              <a:rPr sz="1015" spc="26" dirty="0">
                <a:solidFill>
                  <a:srgbClr val="231F20"/>
                </a:solidFill>
                <a:latin typeface="Arial"/>
                <a:cs typeface="Arial"/>
              </a:rPr>
              <a:t>permeability</a:t>
            </a:r>
            <a:r>
              <a:rPr sz="1015" spc="35" dirty="0">
                <a:solidFill>
                  <a:srgbClr val="231F20"/>
                </a:solidFill>
                <a:latin typeface="Arial"/>
                <a:cs typeface="Arial"/>
              </a:rPr>
              <a:t> </a:t>
            </a:r>
            <a:r>
              <a:rPr sz="1015" spc="26" dirty="0">
                <a:solidFill>
                  <a:srgbClr val="231F20"/>
                </a:solidFill>
                <a:latin typeface="Arial"/>
                <a:cs typeface="Arial"/>
              </a:rPr>
              <a:t>by</a:t>
            </a:r>
            <a:r>
              <a:rPr sz="1015" spc="40" dirty="0">
                <a:solidFill>
                  <a:srgbClr val="231F20"/>
                </a:solidFill>
                <a:latin typeface="Arial"/>
                <a:cs typeface="Arial"/>
              </a:rPr>
              <a:t> </a:t>
            </a:r>
            <a:r>
              <a:rPr sz="1015" spc="-22" dirty="0">
                <a:solidFill>
                  <a:srgbClr val="231F20"/>
                </a:solidFill>
                <a:latin typeface="Arial"/>
                <a:cs typeface="Arial"/>
              </a:rPr>
              <a:t>HD</a:t>
            </a:r>
            <a:endParaRPr sz="1015" dirty="0">
              <a:latin typeface="Arial"/>
              <a:cs typeface="Arial"/>
            </a:endParaRPr>
          </a:p>
          <a:p>
            <a:pPr marL="219066" indent="-207861">
              <a:spcBef>
                <a:spcPts val="300"/>
              </a:spcBef>
              <a:buFont typeface="Wingdings"/>
              <a:buChar char=""/>
              <a:tabLst>
                <a:tab pos="219066" algn="l"/>
              </a:tabLst>
            </a:pPr>
            <a:r>
              <a:rPr sz="1015" spc="44" dirty="0">
                <a:solidFill>
                  <a:srgbClr val="231F20"/>
                </a:solidFill>
                <a:latin typeface="Arial"/>
                <a:cs typeface="Arial"/>
              </a:rPr>
              <a:t>Must</a:t>
            </a:r>
            <a:r>
              <a:rPr sz="1015" spc="-22" dirty="0">
                <a:solidFill>
                  <a:srgbClr val="231F20"/>
                </a:solidFill>
                <a:latin typeface="Arial"/>
                <a:cs typeface="Arial"/>
              </a:rPr>
              <a:t> </a:t>
            </a:r>
            <a:r>
              <a:rPr sz="1015" dirty="0">
                <a:solidFill>
                  <a:srgbClr val="231F20"/>
                </a:solidFill>
                <a:latin typeface="Arial"/>
                <a:cs typeface="Arial"/>
              </a:rPr>
              <a:t>close</a:t>
            </a:r>
            <a:r>
              <a:rPr sz="1015" spc="-35" dirty="0">
                <a:solidFill>
                  <a:srgbClr val="231F20"/>
                </a:solidFill>
                <a:latin typeface="Arial"/>
                <a:cs typeface="Arial"/>
              </a:rPr>
              <a:t> </a:t>
            </a:r>
            <a:r>
              <a:rPr sz="1015" spc="49" dirty="0">
                <a:solidFill>
                  <a:srgbClr val="231F20"/>
                </a:solidFill>
                <a:latin typeface="Arial"/>
                <a:cs typeface="Arial"/>
              </a:rPr>
              <a:t>in</a:t>
            </a:r>
            <a:r>
              <a:rPr sz="1015" dirty="0">
                <a:solidFill>
                  <a:srgbClr val="231F20"/>
                </a:solidFill>
                <a:latin typeface="Arial"/>
                <a:cs typeface="Arial"/>
              </a:rPr>
              <a:t> </a:t>
            </a:r>
            <a:r>
              <a:rPr sz="1015" spc="44" dirty="0">
                <a:solidFill>
                  <a:srgbClr val="231F20"/>
                </a:solidFill>
                <a:latin typeface="Arial"/>
                <a:cs typeface="Arial"/>
              </a:rPr>
              <a:t>the</a:t>
            </a:r>
            <a:r>
              <a:rPr sz="1015" spc="-4" dirty="0">
                <a:solidFill>
                  <a:srgbClr val="231F20"/>
                </a:solidFill>
                <a:latin typeface="Arial"/>
                <a:cs typeface="Arial"/>
              </a:rPr>
              <a:t> </a:t>
            </a:r>
            <a:r>
              <a:rPr sz="1015" spc="-18" dirty="0">
                <a:solidFill>
                  <a:srgbClr val="231F20"/>
                </a:solidFill>
                <a:latin typeface="Arial"/>
                <a:cs typeface="Arial"/>
              </a:rPr>
              <a:t>back</a:t>
            </a:r>
            <a:endParaRPr sz="1015" dirty="0">
              <a:latin typeface="Arial"/>
              <a:cs typeface="Arial"/>
            </a:endParaRPr>
          </a:p>
          <a:p>
            <a:pPr marL="219066" indent="-207861">
              <a:spcBef>
                <a:spcPts val="295"/>
              </a:spcBef>
              <a:buFont typeface="Wingdings"/>
              <a:buChar char=""/>
              <a:tabLst>
                <a:tab pos="219066" algn="l"/>
              </a:tabLst>
            </a:pPr>
            <a:r>
              <a:rPr sz="1015" spc="44" dirty="0">
                <a:solidFill>
                  <a:srgbClr val="231F20"/>
                </a:solidFill>
                <a:latin typeface="Arial"/>
                <a:cs typeface="Arial"/>
              </a:rPr>
              <a:t>Must</a:t>
            </a:r>
            <a:r>
              <a:rPr sz="1015" spc="40" dirty="0">
                <a:solidFill>
                  <a:srgbClr val="231F20"/>
                </a:solidFill>
                <a:latin typeface="Arial"/>
                <a:cs typeface="Arial"/>
              </a:rPr>
              <a:t> </a:t>
            </a:r>
            <a:r>
              <a:rPr sz="1015" dirty="0">
                <a:solidFill>
                  <a:srgbClr val="231F20"/>
                </a:solidFill>
                <a:latin typeface="Arial"/>
                <a:cs typeface="Arial"/>
              </a:rPr>
              <a:t>be</a:t>
            </a:r>
            <a:r>
              <a:rPr sz="1015" spc="53" dirty="0">
                <a:solidFill>
                  <a:srgbClr val="231F20"/>
                </a:solidFill>
                <a:latin typeface="Arial"/>
                <a:cs typeface="Arial"/>
              </a:rPr>
              <a:t> </a:t>
            </a:r>
            <a:r>
              <a:rPr sz="1015" dirty="0">
                <a:solidFill>
                  <a:srgbClr val="231F20"/>
                </a:solidFill>
                <a:latin typeface="Arial"/>
                <a:cs typeface="Arial"/>
              </a:rPr>
              <a:t>long</a:t>
            </a:r>
            <a:r>
              <a:rPr sz="1015" spc="35" dirty="0">
                <a:solidFill>
                  <a:srgbClr val="231F20"/>
                </a:solidFill>
                <a:latin typeface="Arial"/>
                <a:cs typeface="Arial"/>
              </a:rPr>
              <a:t> </a:t>
            </a:r>
            <a:r>
              <a:rPr sz="1015" spc="-9" dirty="0">
                <a:solidFill>
                  <a:srgbClr val="231F20"/>
                </a:solidFill>
                <a:latin typeface="Arial"/>
                <a:cs typeface="Arial"/>
              </a:rPr>
              <a:t>sleeved</a:t>
            </a:r>
            <a:endParaRPr sz="1015" dirty="0">
              <a:latin typeface="Arial"/>
              <a:cs typeface="Arial"/>
            </a:endParaRPr>
          </a:p>
          <a:p>
            <a:pPr marL="218506" marR="240916" indent="-207861">
              <a:spcBef>
                <a:spcPts val="300"/>
              </a:spcBef>
              <a:buFont typeface="Wingdings"/>
              <a:buChar char=""/>
              <a:tabLst>
                <a:tab pos="219626" algn="l"/>
              </a:tabLst>
            </a:pPr>
            <a:r>
              <a:rPr sz="1015" spc="44" dirty="0">
                <a:solidFill>
                  <a:srgbClr val="231F20"/>
                </a:solidFill>
                <a:latin typeface="Arial"/>
                <a:cs typeface="Arial"/>
              </a:rPr>
              <a:t>Must</a:t>
            </a:r>
            <a:r>
              <a:rPr sz="1015" dirty="0">
                <a:solidFill>
                  <a:srgbClr val="231F20"/>
                </a:solidFill>
                <a:latin typeface="Arial"/>
                <a:cs typeface="Arial"/>
              </a:rPr>
              <a:t> have</a:t>
            </a:r>
            <a:r>
              <a:rPr sz="1015" spc="9" dirty="0">
                <a:solidFill>
                  <a:srgbClr val="231F20"/>
                </a:solidFill>
                <a:latin typeface="Arial"/>
                <a:cs typeface="Arial"/>
              </a:rPr>
              <a:t> </a:t>
            </a:r>
            <a:r>
              <a:rPr sz="1015" dirty="0">
                <a:solidFill>
                  <a:srgbClr val="231F20"/>
                </a:solidFill>
                <a:latin typeface="Arial"/>
                <a:cs typeface="Arial"/>
              </a:rPr>
              <a:t>elastic</a:t>
            </a:r>
            <a:r>
              <a:rPr sz="1015" spc="13" dirty="0">
                <a:solidFill>
                  <a:srgbClr val="231F20"/>
                </a:solidFill>
                <a:latin typeface="Arial"/>
                <a:cs typeface="Arial"/>
              </a:rPr>
              <a:t> </a:t>
            </a:r>
            <a:r>
              <a:rPr sz="1015" spc="62" dirty="0">
                <a:solidFill>
                  <a:srgbClr val="231F20"/>
                </a:solidFill>
                <a:latin typeface="Arial"/>
                <a:cs typeface="Arial"/>
              </a:rPr>
              <a:t>or</a:t>
            </a:r>
            <a:r>
              <a:rPr sz="1015" dirty="0">
                <a:solidFill>
                  <a:srgbClr val="231F20"/>
                </a:solidFill>
                <a:latin typeface="Arial"/>
                <a:cs typeface="Arial"/>
              </a:rPr>
              <a:t> </a:t>
            </a:r>
            <a:r>
              <a:rPr sz="1015" spc="49" dirty="0">
                <a:solidFill>
                  <a:srgbClr val="231F20"/>
                </a:solidFill>
                <a:latin typeface="Arial"/>
                <a:cs typeface="Arial"/>
              </a:rPr>
              <a:t>knit</a:t>
            </a:r>
            <a:r>
              <a:rPr sz="1015" spc="9" dirty="0">
                <a:solidFill>
                  <a:srgbClr val="231F20"/>
                </a:solidFill>
                <a:latin typeface="Arial"/>
                <a:cs typeface="Arial"/>
              </a:rPr>
              <a:t> </a:t>
            </a:r>
            <a:r>
              <a:rPr sz="1015" spc="-9" dirty="0">
                <a:solidFill>
                  <a:srgbClr val="231F20"/>
                </a:solidFill>
                <a:latin typeface="Arial"/>
                <a:cs typeface="Arial"/>
              </a:rPr>
              <a:t>closed 	cuffs</a:t>
            </a:r>
            <a:endParaRPr sz="1015" dirty="0">
              <a:latin typeface="Arial"/>
              <a:cs typeface="Arial"/>
            </a:endParaRPr>
          </a:p>
          <a:p>
            <a:pPr marL="218506" marR="203939" indent="-207861">
              <a:spcBef>
                <a:spcPts val="300"/>
              </a:spcBef>
              <a:buFont typeface="Wingdings"/>
              <a:buChar char=""/>
              <a:tabLst>
                <a:tab pos="219626" algn="l"/>
              </a:tabLst>
            </a:pPr>
            <a:r>
              <a:rPr sz="1015" spc="44" dirty="0">
                <a:solidFill>
                  <a:srgbClr val="231F20"/>
                </a:solidFill>
                <a:latin typeface="Arial"/>
                <a:cs typeface="Arial"/>
              </a:rPr>
              <a:t>Must</a:t>
            </a:r>
            <a:r>
              <a:rPr sz="1015" spc="-9" dirty="0">
                <a:solidFill>
                  <a:srgbClr val="231F20"/>
                </a:solidFill>
                <a:latin typeface="Arial"/>
                <a:cs typeface="Arial"/>
              </a:rPr>
              <a:t> </a:t>
            </a:r>
            <a:r>
              <a:rPr sz="1015" dirty="0">
                <a:solidFill>
                  <a:srgbClr val="231F20"/>
                </a:solidFill>
                <a:latin typeface="Arial"/>
                <a:cs typeface="Arial"/>
              </a:rPr>
              <a:t>be</a:t>
            </a:r>
            <a:r>
              <a:rPr sz="1015" spc="4" dirty="0">
                <a:solidFill>
                  <a:srgbClr val="231F20"/>
                </a:solidFill>
                <a:latin typeface="Arial"/>
                <a:cs typeface="Arial"/>
              </a:rPr>
              <a:t> </a:t>
            </a:r>
            <a:r>
              <a:rPr sz="1015" spc="57" dirty="0">
                <a:solidFill>
                  <a:srgbClr val="231F20"/>
                </a:solidFill>
                <a:latin typeface="Arial"/>
                <a:cs typeface="Arial"/>
              </a:rPr>
              <a:t>worn</a:t>
            </a:r>
            <a:r>
              <a:rPr sz="1015" spc="-4" dirty="0">
                <a:solidFill>
                  <a:srgbClr val="231F20"/>
                </a:solidFill>
                <a:latin typeface="Arial"/>
                <a:cs typeface="Arial"/>
              </a:rPr>
              <a:t> </a:t>
            </a:r>
            <a:r>
              <a:rPr sz="1015" spc="57" dirty="0">
                <a:solidFill>
                  <a:srgbClr val="231F20"/>
                </a:solidFill>
                <a:latin typeface="Arial"/>
                <a:cs typeface="Arial"/>
              </a:rPr>
              <a:t>for</a:t>
            </a:r>
            <a:r>
              <a:rPr sz="1015" dirty="0">
                <a:solidFill>
                  <a:srgbClr val="231F20"/>
                </a:solidFill>
                <a:latin typeface="Arial"/>
                <a:cs typeface="Arial"/>
              </a:rPr>
              <a:t> </a:t>
            </a:r>
            <a:r>
              <a:rPr sz="1015" spc="40" dirty="0">
                <a:solidFill>
                  <a:srgbClr val="231F20"/>
                </a:solidFill>
                <a:latin typeface="Arial"/>
                <a:cs typeface="Arial"/>
              </a:rPr>
              <a:t>compounding 	</a:t>
            </a:r>
            <a:r>
              <a:rPr sz="1015" spc="-22" dirty="0">
                <a:solidFill>
                  <a:srgbClr val="231F20"/>
                </a:solidFill>
                <a:latin typeface="Arial"/>
                <a:cs typeface="Arial"/>
              </a:rPr>
              <a:t>HD</a:t>
            </a:r>
            <a:endParaRPr sz="1015" dirty="0">
              <a:latin typeface="Arial"/>
              <a:cs typeface="Arial"/>
            </a:endParaRPr>
          </a:p>
          <a:p>
            <a:pPr marL="218506" marR="213462" indent="-207861">
              <a:spcBef>
                <a:spcPts val="300"/>
              </a:spcBef>
              <a:buFont typeface="Wingdings"/>
              <a:buChar char=""/>
              <a:tabLst>
                <a:tab pos="219626" algn="l"/>
              </a:tabLst>
            </a:pPr>
            <a:r>
              <a:rPr sz="1015" spc="44" dirty="0">
                <a:solidFill>
                  <a:srgbClr val="231F20"/>
                </a:solidFill>
                <a:latin typeface="Arial"/>
                <a:cs typeface="Arial"/>
              </a:rPr>
              <a:t>Must</a:t>
            </a:r>
            <a:r>
              <a:rPr sz="1015" spc="-9" dirty="0">
                <a:solidFill>
                  <a:srgbClr val="231F20"/>
                </a:solidFill>
                <a:latin typeface="Arial"/>
                <a:cs typeface="Arial"/>
              </a:rPr>
              <a:t> </a:t>
            </a:r>
            <a:r>
              <a:rPr sz="1015" dirty="0">
                <a:solidFill>
                  <a:srgbClr val="231F20"/>
                </a:solidFill>
                <a:latin typeface="Arial"/>
                <a:cs typeface="Arial"/>
              </a:rPr>
              <a:t>be </a:t>
            </a:r>
            <a:r>
              <a:rPr sz="1015" spc="57" dirty="0">
                <a:solidFill>
                  <a:srgbClr val="231F20"/>
                </a:solidFill>
                <a:latin typeface="Arial"/>
                <a:cs typeface="Arial"/>
              </a:rPr>
              <a:t>worn</a:t>
            </a:r>
            <a:r>
              <a:rPr sz="1015" spc="-4" dirty="0">
                <a:solidFill>
                  <a:srgbClr val="231F20"/>
                </a:solidFill>
                <a:latin typeface="Arial"/>
                <a:cs typeface="Arial"/>
              </a:rPr>
              <a:t> </a:t>
            </a:r>
            <a:r>
              <a:rPr sz="1015" spc="57" dirty="0">
                <a:solidFill>
                  <a:srgbClr val="231F20"/>
                </a:solidFill>
                <a:latin typeface="Arial"/>
                <a:cs typeface="Arial"/>
              </a:rPr>
              <a:t>for</a:t>
            </a:r>
            <a:r>
              <a:rPr sz="1015" dirty="0">
                <a:solidFill>
                  <a:srgbClr val="231F20"/>
                </a:solidFill>
                <a:latin typeface="Arial"/>
                <a:cs typeface="Arial"/>
              </a:rPr>
              <a:t> </a:t>
            </a:r>
            <a:r>
              <a:rPr sz="1015" spc="-9" dirty="0">
                <a:solidFill>
                  <a:srgbClr val="231F20"/>
                </a:solidFill>
                <a:latin typeface="Arial"/>
                <a:cs typeface="Arial"/>
              </a:rPr>
              <a:t>administering 	</a:t>
            </a:r>
            <a:r>
              <a:rPr sz="1015" spc="18" dirty="0">
                <a:solidFill>
                  <a:srgbClr val="231F20"/>
                </a:solidFill>
                <a:latin typeface="Arial"/>
                <a:cs typeface="Arial"/>
              </a:rPr>
              <a:t>injectable</a:t>
            </a:r>
            <a:r>
              <a:rPr sz="1015" spc="106" dirty="0">
                <a:solidFill>
                  <a:srgbClr val="231F20"/>
                </a:solidFill>
                <a:latin typeface="Arial"/>
                <a:cs typeface="Arial"/>
              </a:rPr>
              <a:t> </a:t>
            </a:r>
            <a:r>
              <a:rPr sz="1015" spc="18" dirty="0">
                <a:solidFill>
                  <a:srgbClr val="231F20"/>
                </a:solidFill>
                <a:latin typeface="Arial"/>
                <a:cs typeface="Arial"/>
              </a:rPr>
              <a:t>antineoplastic</a:t>
            </a:r>
            <a:r>
              <a:rPr sz="1015" spc="106" dirty="0">
                <a:solidFill>
                  <a:srgbClr val="231F20"/>
                </a:solidFill>
                <a:latin typeface="Arial"/>
                <a:cs typeface="Arial"/>
              </a:rPr>
              <a:t> </a:t>
            </a:r>
            <a:r>
              <a:rPr sz="1015" spc="-22" dirty="0">
                <a:solidFill>
                  <a:srgbClr val="231F20"/>
                </a:solidFill>
                <a:latin typeface="Arial"/>
                <a:cs typeface="Arial"/>
              </a:rPr>
              <a:t>HDs</a:t>
            </a:r>
            <a:endParaRPr sz="1015" dirty="0">
              <a:latin typeface="Arial"/>
              <a:cs typeface="Arial"/>
            </a:endParaRPr>
          </a:p>
          <a:p>
            <a:pPr marL="218506" marR="175925" indent="-207861">
              <a:spcBef>
                <a:spcPts val="304"/>
              </a:spcBef>
              <a:buFont typeface="Wingdings"/>
              <a:buChar char=""/>
              <a:tabLst>
                <a:tab pos="219626" algn="l"/>
              </a:tabLst>
            </a:pPr>
            <a:r>
              <a:rPr sz="1015" spc="44" dirty="0">
                <a:solidFill>
                  <a:srgbClr val="231F20"/>
                </a:solidFill>
                <a:latin typeface="Arial"/>
                <a:cs typeface="Arial"/>
              </a:rPr>
              <a:t>Must</a:t>
            </a:r>
            <a:r>
              <a:rPr sz="1015" spc="53" dirty="0">
                <a:solidFill>
                  <a:srgbClr val="231F20"/>
                </a:solidFill>
                <a:latin typeface="Arial"/>
                <a:cs typeface="Arial"/>
              </a:rPr>
              <a:t> </a:t>
            </a:r>
            <a:r>
              <a:rPr sz="1015" dirty="0">
                <a:solidFill>
                  <a:srgbClr val="231F20"/>
                </a:solidFill>
                <a:latin typeface="Arial"/>
                <a:cs typeface="Arial"/>
              </a:rPr>
              <a:t>be</a:t>
            </a:r>
            <a:r>
              <a:rPr sz="1015" spc="79" dirty="0">
                <a:solidFill>
                  <a:srgbClr val="231F20"/>
                </a:solidFill>
                <a:latin typeface="Arial"/>
                <a:cs typeface="Arial"/>
              </a:rPr>
              <a:t> </a:t>
            </a:r>
            <a:r>
              <a:rPr sz="1015" dirty="0">
                <a:solidFill>
                  <a:srgbClr val="231F20"/>
                </a:solidFill>
                <a:latin typeface="Arial"/>
                <a:cs typeface="Arial"/>
              </a:rPr>
              <a:t>replaced</a:t>
            </a:r>
            <a:r>
              <a:rPr sz="1015" spc="66" dirty="0">
                <a:solidFill>
                  <a:srgbClr val="231F20"/>
                </a:solidFill>
                <a:latin typeface="Arial"/>
                <a:cs typeface="Arial"/>
              </a:rPr>
              <a:t> </a:t>
            </a:r>
            <a:r>
              <a:rPr sz="1015" spc="26" dirty="0">
                <a:solidFill>
                  <a:srgbClr val="231F20"/>
                </a:solidFill>
                <a:latin typeface="Arial"/>
                <a:cs typeface="Arial"/>
              </a:rPr>
              <a:t>per 	</a:t>
            </a:r>
            <a:r>
              <a:rPr sz="1015" spc="18" dirty="0">
                <a:solidFill>
                  <a:srgbClr val="231F20"/>
                </a:solidFill>
                <a:latin typeface="Arial"/>
                <a:cs typeface="Arial"/>
              </a:rPr>
              <a:t>manufacturer’s</a:t>
            </a:r>
            <a:r>
              <a:rPr sz="1015" spc="53" dirty="0">
                <a:solidFill>
                  <a:srgbClr val="231F20"/>
                </a:solidFill>
                <a:latin typeface="Arial"/>
                <a:cs typeface="Arial"/>
              </a:rPr>
              <a:t> information</a:t>
            </a:r>
            <a:r>
              <a:rPr sz="1015" spc="62" dirty="0">
                <a:solidFill>
                  <a:srgbClr val="231F20"/>
                </a:solidFill>
                <a:latin typeface="Arial"/>
                <a:cs typeface="Arial"/>
              </a:rPr>
              <a:t> </a:t>
            </a:r>
            <a:r>
              <a:rPr sz="1015" spc="35" dirty="0">
                <a:solidFill>
                  <a:srgbClr val="231F20"/>
                </a:solidFill>
                <a:latin typeface="Arial"/>
                <a:cs typeface="Arial"/>
              </a:rPr>
              <a:t>for 	</a:t>
            </a:r>
            <a:r>
              <a:rPr sz="1015" spc="44" dirty="0">
                <a:solidFill>
                  <a:srgbClr val="231F20"/>
                </a:solidFill>
                <a:latin typeface="Arial"/>
                <a:cs typeface="Arial"/>
              </a:rPr>
              <a:t>permeation</a:t>
            </a:r>
            <a:r>
              <a:rPr sz="1015" spc="-4" dirty="0">
                <a:solidFill>
                  <a:srgbClr val="231F20"/>
                </a:solidFill>
                <a:latin typeface="Arial"/>
                <a:cs typeface="Arial"/>
              </a:rPr>
              <a:t> </a:t>
            </a:r>
            <a:r>
              <a:rPr sz="1015" spc="62" dirty="0">
                <a:solidFill>
                  <a:srgbClr val="231F20"/>
                </a:solidFill>
                <a:latin typeface="Arial"/>
                <a:cs typeface="Arial"/>
              </a:rPr>
              <a:t>or</a:t>
            </a:r>
            <a:r>
              <a:rPr sz="1015" spc="13" dirty="0">
                <a:solidFill>
                  <a:srgbClr val="231F20"/>
                </a:solidFill>
                <a:latin typeface="Arial"/>
                <a:cs typeface="Arial"/>
              </a:rPr>
              <a:t> </a:t>
            </a:r>
            <a:r>
              <a:rPr sz="1015" dirty="0">
                <a:solidFill>
                  <a:srgbClr val="231F20"/>
                </a:solidFill>
                <a:latin typeface="Arial"/>
                <a:cs typeface="Arial"/>
              </a:rPr>
              <a:t>every</a:t>
            </a:r>
            <a:r>
              <a:rPr sz="1015" spc="-13" dirty="0">
                <a:solidFill>
                  <a:srgbClr val="231F20"/>
                </a:solidFill>
                <a:latin typeface="Arial"/>
                <a:cs typeface="Arial"/>
              </a:rPr>
              <a:t> </a:t>
            </a:r>
            <a:r>
              <a:rPr sz="1015" dirty="0">
                <a:solidFill>
                  <a:srgbClr val="231F20"/>
                </a:solidFill>
                <a:latin typeface="Arial"/>
                <a:cs typeface="Arial"/>
              </a:rPr>
              <a:t>2-3</a:t>
            </a:r>
            <a:r>
              <a:rPr sz="1015" spc="4" dirty="0">
                <a:solidFill>
                  <a:srgbClr val="231F20"/>
                </a:solidFill>
                <a:latin typeface="Arial"/>
                <a:cs typeface="Arial"/>
              </a:rPr>
              <a:t> </a:t>
            </a:r>
            <a:r>
              <a:rPr sz="1015" spc="44" dirty="0">
                <a:solidFill>
                  <a:srgbClr val="231F20"/>
                </a:solidFill>
                <a:latin typeface="Arial"/>
                <a:cs typeface="Arial"/>
              </a:rPr>
              <a:t>hours</a:t>
            </a:r>
            <a:r>
              <a:rPr sz="1015" spc="9" dirty="0">
                <a:solidFill>
                  <a:srgbClr val="231F20"/>
                </a:solidFill>
                <a:latin typeface="Arial"/>
                <a:cs typeface="Arial"/>
              </a:rPr>
              <a:t> </a:t>
            </a:r>
            <a:r>
              <a:rPr sz="1015" spc="22" dirty="0">
                <a:solidFill>
                  <a:srgbClr val="231F20"/>
                </a:solidFill>
                <a:latin typeface="Arial"/>
                <a:cs typeface="Arial"/>
              </a:rPr>
              <a:t>if 	</a:t>
            </a:r>
            <a:r>
              <a:rPr sz="1015" spc="53" dirty="0">
                <a:solidFill>
                  <a:srgbClr val="231F20"/>
                </a:solidFill>
                <a:latin typeface="Arial"/>
                <a:cs typeface="Arial"/>
              </a:rPr>
              <a:t>no</a:t>
            </a:r>
            <a:r>
              <a:rPr sz="1015" spc="4" dirty="0">
                <a:solidFill>
                  <a:srgbClr val="231F20"/>
                </a:solidFill>
                <a:latin typeface="Arial"/>
                <a:cs typeface="Arial"/>
              </a:rPr>
              <a:t> </a:t>
            </a:r>
            <a:r>
              <a:rPr sz="1015" spc="44" dirty="0">
                <a:solidFill>
                  <a:srgbClr val="231F20"/>
                </a:solidFill>
                <a:latin typeface="Arial"/>
                <a:cs typeface="Arial"/>
              </a:rPr>
              <a:t>permeation</a:t>
            </a:r>
            <a:r>
              <a:rPr sz="1015" spc="-13" dirty="0">
                <a:solidFill>
                  <a:srgbClr val="231F20"/>
                </a:solidFill>
                <a:latin typeface="Arial"/>
                <a:cs typeface="Arial"/>
              </a:rPr>
              <a:t> </a:t>
            </a:r>
            <a:r>
              <a:rPr sz="1015" spc="44" dirty="0">
                <a:solidFill>
                  <a:srgbClr val="231F20"/>
                </a:solidFill>
                <a:latin typeface="Arial"/>
                <a:cs typeface="Arial"/>
              </a:rPr>
              <a:t>information</a:t>
            </a:r>
            <a:endParaRPr sz="1015" dirty="0">
              <a:latin typeface="Arial"/>
              <a:cs typeface="Arial"/>
            </a:endParaRPr>
          </a:p>
          <a:p>
            <a:pPr marL="218506" marR="4482" indent="-207861">
              <a:spcBef>
                <a:spcPts val="309"/>
              </a:spcBef>
              <a:buFont typeface="Wingdings"/>
              <a:buChar char=""/>
              <a:tabLst>
                <a:tab pos="219626" algn="l"/>
              </a:tabLst>
            </a:pPr>
            <a:r>
              <a:rPr sz="1015" spc="44" dirty="0">
                <a:solidFill>
                  <a:srgbClr val="231F20"/>
                </a:solidFill>
                <a:latin typeface="Arial"/>
                <a:cs typeface="Arial"/>
              </a:rPr>
              <a:t>Must</a:t>
            </a:r>
            <a:r>
              <a:rPr sz="1015" spc="84" dirty="0">
                <a:solidFill>
                  <a:srgbClr val="231F20"/>
                </a:solidFill>
                <a:latin typeface="Arial"/>
                <a:cs typeface="Arial"/>
              </a:rPr>
              <a:t> </a:t>
            </a:r>
            <a:r>
              <a:rPr sz="1015" dirty="0">
                <a:solidFill>
                  <a:srgbClr val="231F20"/>
                </a:solidFill>
                <a:latin typeface="Arial"/>
                <a:cs typeface="Arial"/>
              </a:rPr>
              <a:t>be</a:t>
            </a:r>
            <a:r>
              <a:rPr sz="1015" spc="115" dirty="0">
                <a:solidFill>
                  <a:srgbClr val="231F20"/>
                </a:solidFill>
                <a:latin typeface="Arial"/>
                <a:cs typeface="Arial"/>
              </a:rPr>
              <a:t> </a:t>
            </a:r>
            <a:r>
              <a:rPr sz="1015" dirty="0">
                <a:solidFill>
                  <a:srgbClr val="231F20"/>
                </a:solidFill>
                <a:latin typeface="Arial"/>
                <a:cs typeface="Arial"/>
              </a:rPr>
              <a:t>replaced</a:t>
            </a:r>
            <a:r>
              <a:rPr sz="1015" spc="101" dirty="0">
                <a:solidFill>
                  <a:srgbClr val="231F20"/>
                </a:solidFill>
                <a:latin typeface="Arial"/>
                <a:cs typeface="Arial"/>
              </a:rPr>
              <a:t> </a:t>
            </a:r>
            <a:r>
              <a:rPr sz="1015" dirty="0">
                <a:solidFill>
                  <a:srgbClr val="231F20"/>
                </a:solidFill>
                <a:latin typeface="Arial"/>
                <a:cs typeface="Arial"/>
              </a:rPr>
              <a:t>after</a:t>
            </a:r>
            <a:r>
              <a:rPr sz="1015" spc="75" dirty="0">
                <a:solidFill>
                  <a:srgbClr val="231F20"/>
                </a:solidFill>
                <a:latin typeface="Arial"/>
                <a:cs typeface="Arial"/>
              </a:rPr>
              <a:t> </a:t>
            </a:r>
            <a:r>
              <a:rPr sz="1015" dirty="0">
                <a:solidFill>
                  <a:srgbClr val="231F20"/>
                </a:solidFill>
                <a:latin typeface="Arial"/>
                <a:cs typeface="Arial"/>
              </a:rPr>
              <a:t>spill,</a:t>
            </a:r>
            <a:r>
              <a:rPr sz="1015" spc="62" dirty="0">
                <a:solidFill>
                  <a:srgbClr val="231F20"/>
                </a:solidFill>
                <a:latin typeface="Arial"/>
                <a:cs typeface="Arial"/>
              </a:rPr>
              <a:t> </a:t>
            </a:r>
            <a:r>
              <a:rPr sz="1015" spc="-9" dirty="0">
                <a:solidFill>
                  <a:srgbClr val="231F20"/>
                </a:solidFill>
                <a:latin typeface="Arial"/>
                <a:cs typeface="Arial"/>
              </a:rPr>
              <a:t>splash, 	</a:t>
            </a:r>
            <a:r>
              <a:rPr sz="1015" spc="62" dirty="0">
                <a:solidFill>
                  <a:srgbClr val="231F20"/>
                </a:solidFill>
                <a:latin typeface="Arial"/>
                <a:cs typeface="Arial"/>
              </a:rPr>
              <a:t>or</a:t>
            </a:r>
            <a:r>
              <a:rPr sz="1015" spc="-13" dirty="0">
                <a:solidFill>
                  <a:srgbClr val="231F20"/>
                </a:solidFill>
                <a:latin typeface="Arial"/>
                <a:cs typeface="Arial"/>
              </a:rPr>
              <a:t> </a:t>
            </a:r>
            <a:r>
              <a:rPr sz="1015" spc="53" dirty="0">
                <a:solidFill>
                  <a:srgbClr val="231F20"/>
                </a:solidFill>
                <a:latin typeface="Arial"/>
                <a:cs typeface="Arial"/>
              </a:rPr>
              <a:t>other</a:t>
            </a:r>
            <a:r>
              <a:rPr sz="1015" spc="-13" dirty="0">
                <a:solidFill>
                  <a:srgbClr val="231F20"/>
                </a:solidFill>
                <a:latin typeface="Arial"/>
                <a:cs typeface="Arial"/>
              </a:rPr>
              <a:t> </a:t>
            </a:r>
            <a:r>
              <a:rPr sz="1015" spc="31" dirty="0">
                <a:solidFill>
                  <a:srgbClr val="231F20"/>
                </a:solidFill>
                <a:latin typeface="Arial"/>
                <a:cs typeface="Arial"/>
              </a:rPr>
              <a:t>contamination</a:t>
            </a:r>
            <a:endParaRPr sz="1015" dirty="0">
              <a:latin typeface="Arial"/>
              <a:cs typeface="Arial"/>
            </a:endParaRPr>
          </a:p>
        </p:txBody>
      </p:sp>
      <p:grpSp>
        <p:nvGrpSpPr>
          <p:cNvPr id="16" name="object 16"/>
          <p:cNvGrpSpPr/>
          <p:nvPr/>
        </p:nvGrpSpPr>
        <p:grpSpPr>
          <a:xfrm>
            <a:off x="7723472" y="1866991"/>
            <a:ext cx="2390775" cy="466165"/>
            <a:chOff x="6873658" y="2115921"/>
            <a:chExt cx="2709545" cy="528320"/>
          </a:xfrm>
        </p:grpSpPr>
        <p:sp>
          <p:nvSpPr>
            <p:cNvPr id="17" name="object 17"/>
            <p:cNvSpPr/>
            <p:nvPr/>
          </p:nvSpPr>
          <p:spPr>
            <a:xfrm>
              <a:off x="7395438" y="2455392"/>
              <a:ext cx="2188210" cy="0"/>
            </a:xfrm>
            <a:custGeom>
              <a:avLst/>
              <a:gdLst/>
              <a:ahLst/>
              <a:cxnLst/>
              <a:rect l="l" t="t" r="r" b="b"/>
              <a:pathLst>
                <a:path w="2188209">
                  <a:moveTo>
                    <a:pt x="0" y="0"/>
                  </a:moveTo>
                  <a:lnTo>
                    <a:pt x="2187702" y="0"/>
                  </a:lnTo>
                </a:path>
              </a:pathLst>
            </a:custGeom>
            <a:ln w="47777">
              <a:solidFill>
                <a:srgbClr val="82C3EB"/>
              </a:solidFill>
            </a:ln>
          </p:spPr>
          <p:txBody>
            <a:bodyPr wrap="square" lIns="0" tIns="0" rIns="0" bIns="0" rtlCol="0"/>
            <a:lstStyle/>
            <a:p>
              <a:endParaRPr/>
            </a:p>
          </p:txBody>
        </p:sp>
        <p:sp>
          <p:nvSpPr>
            <p:cNvPr id="18" name="object 18"/>
            <p:cNvSpPr/>
            <p:nvPr/>
          </p:nvSpPr>
          <p:spPr>
            <a:xfrm>
              <a:off x="6873658" y="2115921"/>
              <a:ext cx="525145" cy="528320"/>
            </a:xfrm>
            <a:custGeom>
              <a:avLst/>
              <a:gdLst/>
              <a:ahLst/>
              <a:cxnLst/>
              <a:rect l="l" t="t" r="r" b="b"/>
              <a:pathLst>
                <a:path w="525145" h="528319">
                  <a:moveTo>
                    <a:pt x="524831" y="277432"/>
                  </a:moveTo>
                  <a:lnTo>
                    <a:pt x="519811" y="211216"/>
                  </a:lnTo>
                  <a:lnTo>
                    <a:pt x="498986" y="148057"/>
                  </a:lnTo>
                  <a:lnTo>
                    <a:pt x="462632" y="91656"/>
                  </a:lnTo>
                  <a:lnTo>
                    <a:pt x="411026" y="45712"/>
                  </a:lnTo>
                  <a:lnTo>
                    <a:pt x="344446" y="13927"/>
                  </a:lnTo>
                  <a:lnTo>
                    <a:pt x="305628" y="4500"/>
                  </a:lnTo>
                  <a:lnTo>
                    <a:pt x="263169" y="0"/>
                  </a:lnTo>
                  <a:lnTo>
                    <a:pt x="249580" y="812"/>
                  </a:lnTo>
                  <a:lnTo>
                    <a:pt x="236778" y="2412"/>
                  </a:lnTo>
                  <a:lnTo>
                    <a:pt x="222376" y="3200"/>
                  </a:lnTo>
                  <a:lnTo>
                    <a:pt x="178403" y="13799"/>
                  </a:lnTo>
                  <a:lnTo>
                    <a:pt x="137490" y="32051"/>
                  </a:lnTo>
                  <a:lnTo>
                    <a:pt x="100418" y="57031"/>
                  </a:lnTo>
                  <a:lnTo>
                    <a:pt x="67968" y="87810"/>
                  </a:lnTo>
                  <a:lnTo>
                    <a:pt x="40921" y="123463"/>
                  </a:lnTo>
                  <a:lnTo>
                    <a:pt x="20057" y="163063"/>
                  </a:lnTo>
                  <a:lnTo>
                    <a:pt x="6156" y="205681"/>
                  </a:lnTo>
                  <a:lnTo>
                    <a:pt x="0" y="250393"/>
                  </a:lnTo>
                  <a:lnTo>
                    <a:pt x="0" y="278485"/>
                  </a:lnTo>
                  <a:lnTo>
                    <a:pt x="6815" y="324003"/>
                  </a:lnTo>
                  <a:lnTo>
                    <a:pt x="20773" y="366710"/>
                  </a:lnTo>
                  <a:lnTo>
                    <a:pt x="31413" y="387028"/>
                  </a:lnTo>
                  <a:lnTo>
                    <a:pt x="31418" y="246516"/>
                  </a:lnTo>
                  <a:lnTo>
                    <a:pt x="36551" y="211493"/>
                  </a:lnTo>
                  <a:lnTo>
                    <a:pt x="62194" y="145337"/>
                  </a:lnTo>
                  <a:lnTo>
                    <a:pt x="108339" y="89027"/>
                  </a:lnTo>
                  <a:lnTo>
                    <a:pt x="139098" y="66319"/>
                  </a:lnTo>
                  <a:lnTo>
                    <a:pt x="174982" y="48177"/>
                  </a:lnTo>
                  <a:lnTo>
                    <a:pt x="215988" y="35305"/>
                  </a:lnTo>
                  <a:lnTo>
                    <a:pt x="263169" y="30505"/>
                  </a:lnTo>
                  <a:lnTo>
                    <a:pt x="287172" y="31292"/>
                  </a:lnTo>
                  <a:lnTo>
                    <a:pt x="331965" y="40919"/>
                  </a:lnTo>
                  <a:lnTo>
                    <a:pt x="371214" y="57888"/>
                  </a:lnTo>
                  <a:lnTo>
                    <a:pt x="404880" y="79297"/>
                  </a:lnTo>
                  <a:lnTo>
                    <a:pt x="455851" y="132849"/>
                  </a:lnTo>
                  <a:lnTo>
                    <a:pt x="485649" y="196394"/>
                  </a:lnTo>
                  <a:lnTo>
                    <a:pt x="495050" y="264756"/>
                  </a:lnTo>
                  <a:lnTo>
                    <a:pt x="495050" y="387771"/>
                  </a:lnTo>
                  <a:lnTo>
                    <a:pt x="502121" y="374394"/>
                  </a:lnTo>
                  <a:lnTo>
                    <a:pt x="513769" y="343005"/>
                  </a:lnTo>
                  <a:lnTo>
                    <a:pt x="521328" y="310530"/>
                  </a:lnTo>
                  <a:lnTo>
                    <a:pt x="524831" y="277432"/>
                  </a:lnTo>
                  <a:close/>
                </a:path>
                <a:path w="525145" h="528319">
                  <a:moveTo>
                    <a:pt x="495050" y="387771"/>
                  </a:moveTo>
                  <a:lnTo>
                    <a:pt x="495050" y="264756"/>
                  </a:lnTo>
                  <a:lnTo>
                    <a:pt x="492344" y="299124"/>
                  </a:lnTo>
                  <a:lnTo>
                    <a:pt x="484827" y="332755"/>
                  </a:lnTo>
                  <a:lnTo>
                    <a:pt x="455754" y="395213"/>
                  </a:lnTo>
                  <a:lnTo>
                    <a:pt x="408604" y="446952"/>
                  </a:lnTo>
                  <a:lnTo>
                    <a:pt x="344151" y="482794"/>
                  </a:lnTo>
                  <a:lnTo>
                    <a:pt x="305628" y="493140"/>
                  </a:lnTo>
                  <a:lnTo>
                    <a:pt x="263169" y="497560"/>
                  </a:lnTo>
                  <a:lnTo>
                    <a:pt x="238378" y="496773"/>
                  </a:lnTo>
                  <a:lnTo>
                    <a:pt x="174963" y="479961"/>
                  </a:lnTo>
                  <a:lnTo>
                    <a:pt x="139068" y="461875"/>
                  </a:lnTo>
                  <a:lnTo>
                    <a:pt x="108303" y="439207"/>
                  </a:lnTo>
                  <a:lnTo>
                    <a:pt x="62161" y="382944"/>
                  </a:lnTo>
                  <a:lnTo>
                    <a:pt x="36551" y="316906"/>
                  </a:lnTo>
                  <a:lnTo>
                    <a:pt x="31413" y="246555"/>
                  </a:lnTo>
                  <a:lnTo>
                    <a:pt x="31418" y="387039"/>
                  </a:lnTo>
                  <a:lnTo>
                    <a:pt x="67821" y="440899"/>
                  </a:lnTo>
                  <a:lnTo>
                    <a:pt x="99763" y="470988"/>
                  </a:lnTo>
                  <a:lnTo>
                    <a:pt x="136552" y="495477"/>
                  </a:lnTo>
                  <a:lnTo>
                    <a:pt x="177615" y="513668"/>
                  </a:lnTo>
                  <a:lnTo>
                    <a:pt x="222376" y="524865"/>
                  </a:lnTo>
                  <a:lnTo>
                    <a:pt x="236778" y="525652"/>
                  </a:lnTo>
                  <a:lnTo>
                    <a:pt x="249580" y="527253"/>
                  </a:lnTo>
                  <a:lnTo>
                    <a:pt x="263169" y="528065"/>
                  </a:lnTo>
                  <a:lnTo>
                    <a:pt x="275983" y="527253"/>
                  </a:lnTo>
                  <a:lnTo>
                    <a:pt x="290372" y="525652"/>
                  </a:lnTo>
                  <a:lnTo>
                    <a:pt x="303161" y="524865"/>
                  </a:lnTo>
                  <a:lnTo>
                    <a:pt x="344446" y="514011"/>
                  </a:lnTo>
                  <a:lnTo>
                    <a:pt x="381321" y="498865"/>
                  </a:lnTo>
                  <a:lnTo>
                    <a:pt x="442291" y="457422"/>
                  </a:lnTo>
                  <a:lnTo>
                    <a:pt x="486348" y="404235"/>
                  </a:lnTo>
                  <a:lnTo>
                    <a:pt x="495050" y="387771"/>
                  </a:lnTo>
                  <a:close/>
                </a:path>
              </a:pathLst>
            </a:custGeom>
            <a:solidFill>
              <a:srgbClr val="231F20"/>
            </a:solidFill>
          </p:spPr>
          <p:txBody>
            <a:bodyPr wrap="square" lIns="0" tIns="0" rIns="0" bIns="0" rtlCol="0"/>
            <a:lstStyle/>
            <a:p>
              <a:endParaRPr/>
            </a:p>
          </p:txBody>
        </p:sp>
        <p:pic>
          <p:nvPicPr>
            <p:cNvPr id="19" name="object 19"/>
            <p:cNvPicPr/>
            <p:nvPr/>
          </p:nvPicPr>
          <p:blipFill>
            <a:blip r:embed="rId5" cstate="print"/>
            <a:stretch>
              <a:fillRect/>
            </a:stretch>
          </p:blipFill>
          <p:spPr>
            <a:xfrm>
              <a:off x="7024522" y="2307031"/>
              <a:ext cx="240156" cy="133273"/>
            </a:xfrm>
            <a:prstGeom prst="rect">
              <a:avLst/>
            </a:prstGeom>
          </p:spPr>
        </p:pic>
      </p:grpSp>
      <p:sp>
        <p:nvSpPr>
          <p:cNvPr id="20" name="object 20"/>
          <p:cNvSpPr txBox="1"/>
          <p:nvPr/>
        </p:nvSpPr>
        <p:spPr>
          <a:xfrm>
            <a:off x="7778452" y="2368669"/>
            <a:ext cx="949699" cy="235351"/>
          </a:xfrm>
          <a:prstGeom prst="rect">
            <a:avLst/>
          </a:prstGeom>
        </p:spPr>
        <p:txBody>
          <a:bodyPr vert="horz" wrap="square" lIns="0" tIns="11206" rIns="0" bIns="0" rtlCol="0">
            <a:spAutoFit/>
          </a:bodyPr>
          <a:lstStyle/>
          <a:p>
            <a:pPr marL="11205">
              <a:spcBef>
                <a:spcPts val="88"/>
              </a:spcBef>
            </a:pPr>
            <a:r>
              <a:rPr sz="1456" spc="-53" dirty="0">
                <a:solidFill>
                  <a:srgbClr val="231F20"/>
                </a:solidFill>
                <a:latin typeface="Arial Black"/>
                <a:cs typeface="Arial Black"/>
              </a:rPr>
              <a:t>Other</a:t>
            </a:r>
            <a:r>
              <a:rPr sz="1456" spc="-79" dirty="0">
                <a:solidFill>
                  <a:srgbClr val="231F20"/>
                </a:solidFill>
                <a:latin typeface="Arial Black"/>
                <a:cs typeface="Arial Black"/>
              </a:rPr>
              <a:t> </a:t>
            </a:r>
            <a:r>
              <a:rPr sz="1456" spc="-141" dirty="0">
                <a:solidFill>
                  <a:srgbClr val="231F20"/>
                </a:solidFill>
                <a:latin typeface="Arial Black"/>
                <a:cs typeface="Arial Black"/>
              </a:rPr>
              <a:t>PPE</a:t>
            </a:r>
            <a:endParaRPr sz="1456">
              <a:latin typeface="Arial Black"/>
              <a:cs typeface="Arial Black"/>
            </a:endParaRPr>
          </a:p>
        </p:txBody>
      </p:sp>
      <p:sp>
        <p:nvSpPr>
          <p:cNvPr id="21" name="object 21"/>
          <p:cNvSpPr txBox="1"/>
          <p:nvPr/>
        </p:nvSpPr>
        <p:spPr>
          <a:xfrm>
            <a:off x="7778454" y="2593238"/>
            <a:ext cx="2218204" cy="1453249"/>
          </a:xfrm>
          <a:prstGeom prst="rect">
            <a:avLst/>
          </a:prstGeom>
        </p:spPr>
        <p:txBody>
          <a:bodyPr vert="horz" wrap="square" lIns="0" tIns="49306" rIns="0" bIns="0" rtlCol="0">
            <a:spAutoFit/>
          </a:bodyPr>
          <a:lstStyle/>
          <a:p>
            <a:pPr marL="219066" indent="-207861">
              <a:spcBef>
                <a:spcPts val="388"/>
              </a:spcBef>
              <a:buFont typeface="Wingdings"/>
              <a:buChar char=""/>
              <a:tabLst>
                <a:tab pos="219066" algn="l"/>
              </a:tabLst>
            </a:pPr>
            <a:r>
              <a:rPr sz="1015" dirty="0">
                <a:solidFill>
                  <a:srgbClr val="231F20"/>
                </a:solidFill>
                <a:latin typeface="Arial"/>
                <a:cs typeface="Arial"/>
              </a:rPr>
              <a:t>Shoe</a:t>
            </a:r>
            <a:r>
              <a:rPr sz="1015" spc="-35" dirty="0">
                <a:solidFill>
                  <a:srgbClr val="231F20"/>
                </a:solidFill>
                <a:latin typeface="Arial"/>
                <a:cs typeface="Arial"/>
              </a:rPr>
              <a:t> </a:t>
            </a:r>
            <a:r>
              <a:rPr sz="1015" spc="-9" dirty="0">
                <a:solidFill>
                  <a:srgbClr val="231F20"/>
                </a:solidFill>
                <a:latin typeface="Arial"/>
                <a:cs typeface="Arial"/>
              </a:rPr>
              <a:t>covers</a:t>
            </a:r>
            <a:endParaRPr sz="1015">
              <a:latin typeface="Arial"/>
              <a:cs typeface="Arial"/>
            </a:endParaRPr>
          </a:p>
          <a:p>
            <a:pPr marL="387146" marR="324397" lvl="1" indent="-207861">
              <a:spcBef>
                <a:spcPts val="300"/>
              </a:spcBef>
              <a:buFont typeface="Wingdings"/>
              <a:buChar char=""/>
              <a:tabLst>
                <a:tab pos="388267" algn="l"/>
              </a:tabLst>
            </a:pPr>
            <a:r>
              <a:rPr sz="1015" spc="44" dirty="0">
                <a:solidFill>
                  <a:srgbClr val="231F20"/>
                </a:solidFill>
                <a:latin typeface="Arial"/>
                <a:cs typeface="Arial"/>
              </a:rPr>
              <a:t>Must</a:t>
            </a:r>
            <a:r>
              <a:rPr sz="1015" spc="9" dirty="0">
                <a:solidFill>
                  <a:srgbClr val="231F20"/>
                </a:solidFill>
                <a:latin typeface="Arial"/>
                <a:cs typeface="Arial"/>
              </a:rPr>
              <a:t> </a:t>
            </a:r>
            <a:r>
              <a:rPr sz="1015" dirty="0">
                <a:solidFill>
                  <a:srgbClr val="231F20"/>
                </a:solidFill>
                <a:latin typeface="Arial"/>
                <a:cs typeface="Arial"/>
              </a:rPr>
              <a:t>have</a:t>
            </a:r>
            <a:r>
              <a:rPr sz="1015" spc="22" dirty="0">
                <a:solidFill>
                  <a:srgbClr val="231F20"/>
                </a:solidFill>
                <a:latin typeface="Arial"/>
                <a:cs typeface="Arial"/>
              </a:rPr>
              <a:t> </a:t>
            </a:r>
            <a:r>
              <a:rPr sz="1015" dirty="0">
                <a:solidFill>
                  <a:srgbClr val="231F20"/>
                </a:solidFill>
                <a:latin typeface="Arial"/>
                <a:cs typeface="Arial"/>
              </a:rPr>
              <a:t>2</a:t>
            </a:r>
            <a:r>
              <a:rPr sz="1015" spc="35" dirty="0">
                <a:solidFill>
                  <a:srgbClr val="231F20"/>
                </a:solidFill>
                <a:latin typeface="Arial"/>
                <a:cs typeface="Arial"/>
              </a:rPr>
              <a:t> </a:t>
            </a:r>
            <a:r>
              <a:rPr sz="1015" dirty="0">
                <a:solidFill>
                  <a:srgbClr val="231F20"/>
                </a:solidFill>
                <a:latin typeface="Arial"/>
                <a:cs typeface="Arial"/>
              </a:rPr>
              <a:t>pairs</a:t>
            </a:r>
            <a:r>
              <a:rPr sz="1015" spc="13" dirty="0">
                <a:solidFill>
                  <a:srgbClr val="231F20"/>
                </a:solidFill>
                <a:latin typeface="Arial"/>
                <a:cs typeface="Arial"/>
              </a:rPr>
              <a:t> </a:t>
            </a:r>
            <a:r>
              <a:rPr sz="1015" spc="57" dirty="0">
                <a:solidFill>
                  <a:srgbClr val="231F20"/>
                </a:solidFill>
                <a:latin typeface="Arial"/>
                <a:cs typeface="Arial"/>
              </a:rPr>
              <a:t>for</a:t>
            </a:r>
            <a:r>
              <a:rPr sz="1015" spc="18" dirty="0">
                <a:solidFill>
                  <a:srgbClr val="231F20"/>
                </a:solidFill>
                <a:latin typeface="Arial"/>
                <a:cs typeface="Arial"/>
              </a:rPr>
              <a:t> </a:t>
            </a:r>
            <a:r>
              <a:rPr sz="1015" spc="-31" dirty="0">
                <a:solidFill>
                  <a:srgbClr val="231F20"/>
                </a:solidFill>
                <a:latin typeface="Arial"/>
                <a:cs typeface="Arial"/>
              </a:rPr>
              <a:t>HD 	</a:t>
            </a:r>
            <a:r>
              <a:rPr sz="1015" spc="35" dirty="0">
                <a:solidFill>
                  <a:srgbClr val="231F20"/>
                </a:solidFill>
                <a:latin typeface="Arial"/>
                <a:cs typeface="Arial"/>
              </a:rPr>
              <a:t>compounding</a:t>
            </a:r>
            <a:endParaRPr sz="1015">
              <a:latin typeface="Arial"/>
              <a:cs typeface="Arial"/>
            </a:endParaRPr>
          </a:p>
          <a:p>
            <a:pPr marL="219066" indent="-207861">
              <a:spcBef>
                <a:spcPts val="300"/>
              </a:spcBef>
              <a:buFont typeface="Wingdings"/>
              <a:buChar char=""/>
              <a:tabLst>
                <a:tab pos="219066" algn="l"/>
              </a:tabLst>
            </a:pPr>
            <a:r>
              <a:rPr sz="1015" spc="-22" dirty="0">
                <a:solidFill>
                  <a:srgbClr val="231F20"/>
                </a:solidFill>
                <a:latin typeface="Arial"/>
                <a:cs typeface="Arial"/>
              </a:rPr>
              <a:t>Face</a:t>
            </a:r>
            <a:r>
              <a:rPr sz="1015" spc="4" dirty="0">
                <a:solidFill>
                  <a:srgbClr val="231F20"/>
                </a:solidFill>
                <a:latin typeface="Arial"/>
                <a:cs typeface="Arial"/>
              </a:rPr>
              <a:t> </a:t>
            </a:r>
            <a:r>
              <a:rPr sz="1015" dirty="0">
                <a:solidFill>
                  <a:srgbClr val="231F20"/>
                </a:solidFill>
                <a:latin typeface="Arial"/>
                <a:cs typeface="Arial"/>
              </a:rPr>
              <a:t>(shield)</a:t>
            </a:r>
            <a:r>
              <a:rPr sz="1015" spc="-13" dirty="0">
                <a:solidFill>
                  <a:srgbClr val="231F20"/>
                </a:solidFill>
                <a:latin typeface="Arial"/>
                <a:cs typeface="Arial"/>
              </a:rPr>
              <a:t> </a:t>
            </a:r>
            <a:r>
              <a:rPr sz="1015" spc="35" dirty="0">
                <a:solidFill>
                  <a:srgbClr val="231F20"/>
                </a:solidFill>
                <a:latin typeface="Arial"/>
                <a:cs typeface="Arial"/>
              </a:rPr>
              <a:t>protection</a:t>
            </a:r>
            <a:endParaRPr sz="1015">
              <a:latin typeface="Arial"/>
              <a:cs typeface="Arial"/>
            </a:endParaRPr>
          </a:p>
          <a:p>
            <a:pPr marL="387146" marR="4482" lvl="1" indent="-207861">
              <a:spcBef>
                <a:spcPts val="295"/>
              </a:spcBef>
              <a:buFont typeface="Wingdings"/>
              <a:buChar char=""/>
              <a:tabLst>
                <a:tab pos="388267" algn="l"/>
              </a:tabLst>
            </a:pPr>
            <a:r>
              <a:rPr sz="1015" spc="44" dirty="0">
                <a:solidFill>
                  <a:srgbClr val="231F20"/>
                </a:solidFill>
                <a:latin typeface="Arial"/>
                <a:cs typeface="Arial"/>
              </a:rPr>
              <a:t>Must</a:t>
            </a:r>
            <a:r>
              <a:rPr sz="1015" spc="26" dirty="0">
                <a:solidFill>
                  <a:srgbClr val="231F20"/>
                </a:solidFill>
                <a:latin typeface="Arial"/>
                <a:cs typeface="Arial"/>
              </a:rPr>
              <a:t> </a:t>
            </a:r>
            <a:r>
              <a:rPr sz="1015" dirty="0">
                <a:solidFill>
                  <a:srgbClr val="231F20"/>
                </a:solidFill>
                <a:latin typeface="Arial"/>
                <a:cs typeface="Arial"/>
              </a:rPr>
              <a:t>be</a:t>
            </a:r>
            <a:r>
              <a:rPr sz="1015" spc="53" dirty="0">
                <a:solidFill>
                  <a:srgbClr val="231F20"/>
                </a:solidFill>
                <a:latin typeface="Arial"/>
                <a:cs typeface="Arial"/>
              </a:rPr>
              <a:t> </a:t>
            </a:r>
            <a:r>
              <a:rPr sz="1015" dirty="0">
                <a:solidFill>
                  <a:srgbClr val="231F20"/>
                </a:solidFill>
                <a:latin typeface="Arial"/>
                <a:cs typeface="Arial"/>
              </a:rPr>
              <a:t>used</a:t>
            </a:r>
            <a:r>
              <a:rPr sz="1015" spc="44" dirty="0">
                <a:solidFill>
                  <a:srgbClr val="231F20"/>
                </a:solidFill>
                <a:latin typeface="Arial"/>
                <a:cs typeface="Arial"/>
              </a:rPr>
              <a:t> when</a:t>
            </a:r>
            <a:r>
              <a:rPr sz="1015" spc="40" dirty="0">
                <a:solidFill>
                  <a:srgbClr val="231F20"/>
                </a:solidFill>
                <a:latin typeface="Arial"/>
                <a:cs typeface="Arial"/>
              </a:rPr>
              <a:t> </a:t>
            </a:r>
            <a:r>
              <a:rPr sz="1015" dirty="0">
                <a:solidFill>
                  <a:srgbClr val="231F20"/>
                </a:solidFill>
                <a:latin typeface="Arial"/>
                <a:cs typeface="Arial"/>
              </a:rPr>
              <a:t>there</a:t>
            </a:r>
            <a:r>
              <a:rPr sz="1015" spc="40" dirty="0">
                <a:solidFill>
                  <a:srgbClr val="231F20"/>
                </a:solidFill>
                <a:latin typeface="Arial"/>
                <a:cs typeface="Arial"/>
              </a:rPr>
              <a:t> </a:t>
            </a:r>
            <a:r>
              <a:rPr sz="1015" dirty="0">
                <a:solidFill>
                  <a:srgbClr val="231F20"/>
                </a:solidFill>
                <a:latin typeface="Arial"/>
                <a:cs typeface="Arial"/>
              </a:rPr>
              <a:t>is</a:t>
            </a:r>
            <a:r>
              <a:rPr sz="1015" spc="44" dirty="0">
                <a:solidFill>
                  <a:srgbClr val="231F20"/>
                </a:solidFill>
                <a:latin typeface="Arial"/>
                <a:cs typeface="Arial"/>
              </a:rPr>
              <a:t> </a:t>
            </a:r>
            <a:r>
              <a:rPr sz="1015" spc="-44" dirty="0">
                <a:solidFill>
                  <a:srgbClr val="231F20"/>
                </a:solidFill>
                <a:latin typeface="Arial"/>
                <a:cs typeface="Arial"/>
              </a:rPr>
              <a:t>a 	</a:t>
            </a:r>
            <a:r>
              <a:rPr sz="1015" dirty="0">
                <a:solidFill>
                  <a:srgbClr val="231F20"/>
                </a:solidFill>
                <a:latin typeface="Arial"/>
                <a:cs typeface="Arial"/>
              </a:rPr>
              <a:t>risk</a:t>
            </a:r>
            <a:r>
              <a:rPr sz="1015" spc="26" dirty="0">
                <a:solidFill>
                  <a:srgbClr val="231F20"/>
                </a:solidFill>
                <a:latin typeface="Arial"/>
                <a:cs typeface="Arial"/>
              </a:rPr>
              <a:t> </a:t>
            </a:r>
            <a:r>
              <a:rPr sz="1015" spc="53" dirty="0">
                <a:solidFill>
                  <a:srgbClr val="231F20"/>
                </a:solidFill>
                <a:latin typeface="Arial"/>
                <a:cs typeface="Arial"/>
              </a:rPr>
              <a:t>of </a:t>
            </a:r>
            <a:r>
              <a:rPr sz="1015" dirty="0">
                <a:solidFill>
                  <a:srgbClr val="231F20"/>
                </a:solidFill>
                <a:latin typeface="Arial"/>
                <a:cs typeface="Arial"/>
              </a:rPr>
              <a:t>a</a:t>
            </a:r>
            <a:r>
              <a:rPr sz="1015" spc="40" dirty="0">
                <a:solidFill>
                  <a:srgbClr val="231F20"/>
                </a:solidFill>
                <a:latin typeface="Arial"/>
                <a:cs typeface="Arial"/>
              </a:rPr>
              <a:t> </a:t>
            </a:r>
            <a:r>
              <a:rPr sz="1015" dirty="0">
                <a:solidFill>
                  <a:srgbClr val="231F20"/>
                </a:solidFill>
                <a:latin typeface="Arial"/>
                <a:cs typeface="Arial"/>
              </a:rPr>
              <a:t>spill</a:t>
            </a:r>
            <a:r>
              <a:rPr sz="1015" spc="22" dirty="0">
                <a:solidFill>
                  <a:srgbClr val="231F20"/>
                </a:solidFill>
                <a:latin typeface="Arial"/>
                <a:cs typeface="Arial"/>
              </a:rPr>
              <a:t> </a:t>
            </a:r>
            <a:r>
              <a:rPr sz="1015" spc="62" dirty="0">
                <a:solidFill>
                  <a:srgbClr val="231F20"/>
                </a:solidFill>
                <a:latin typeface="Arial"/>
                <a:cs typeface="Arial"/>
              </a:rPr>
              <a:t>or</a:t>
            </a:r>
            <a:r>
              <a:rPr sz="1015" spc="44" dirty="0">
                <a:solidFill>
                  <a:srgbClr val="231F20"/>
                </a:solidFill>
                <a:latin typeface="Arial"/>
                <a:cs typeface="Arial"/>
              </a:rPr>
              <a:t> </a:t>
            </a:r>
            <a:r>
              <a:rPr sz="1015" dirty="0">
                <a:solidFill>
                  <a:srgbClr val="231F20"/>
                </a:solidFill>
                <a:latin typeface="Arial"/>
                <a:cs typeface="Arial"/>
              </a:rPr>
              <a:t>splash</a:t>
            </a:r>
            <a:r>
              <a:rPr sz="1015" spc="18" dirty="0">
                <a:solidFill>
                  <a:srgbClr val="231F20"/>
                </a:solidFill>
                <a:latin typeface="Arial"/>
                <a:cs typeface="Arial"/>
              </a:rPr>
              <a:t> </a:t>
            </a:r>
            <a:r>
              <a:rPr sz="1015" spc="-9" dirty="0">
                <a:solidFill>
                  <a:srgbClr val="231F20"/>
                </a:solidFill>
                <a:latin typeface="Arial"/>
                <a:cs typeface="Arial"/>
              </a:rPr>
              <a:t>outside 	</a:t>
            </a:r>
            <a:r>
              <a:rPr sz="1015" spc="53" dirty="0">
                <a:solidFill>
                  <a:srgbClr val="231F20"/>
                </a:solidFill>
                <a:latin typeface="Arial"/>
                <a:cs typeface="Arial"/>
              </a:rPr>
              <a:t>of</a:t>
            </a:r>
            <a:r>
              <a:rPr sz="1015" spc="-13" dirty="0">
                <a:solidFill>
                  <a:srgbClr val="231F20"/>
                </a:solidFill>
                <a:latin typeface="Arial"/>
                <a:cs typeface="Arial"/>
              </a:rPr>
              <a:t> </a:t>
            </a:r>
            <a:r>
              <a:rPr sz="1015" spc="44" dirty="0">
                <a:solidFill>
                  <a:srgbClr val="231F20"/>
                </a:solidFill>
                <a:latin typeface="Arial"/>
                <a:cs typeface="Arial"/>
              </a:rPr>
              <a:t>the</a:t>
            </a:r>
            <a:r>
              <a:rPr sz="1015" spc="-9" dirty="0">
                <a:solidFill>
                  <a:srgbClr val="231F20"/>
                </a:solidFill>
                <a:latin typeface="Arial"/>
                <a:cs typeface="Arial"/>
              </a:rPr>
              <a:t> </a:t>
            </a:r>
            <a:r>
              <a:rPr sz="1015" spc="-53" dirty="0">
                <a:solidFill>
                  <a:srgbClr val="231F20"/>
                </a:solidFill>
                <a:latin typeface="Arial"/>
                <a:cs typeface="Arial"/>
              </a:rPr>
              <a:t>C-</a:t>
            </a:r>
            <a:r>
              <a:rPr sz="1015" spc="-22" dirty="0">
                <a:solidFill>
                  <a:srgbClr val="231F20"/>
                </a:solidFill>
                <a:latin typeface="Arial"/>
                <a:cs typeface="Arial"/>
              </a:rPr>
              <a:t>PEC</a:t>
            </a:r>
            <a:endParaRPr sz="1015">
              <a:latin typeface="Arial"/>
              <a:cs typeface="Arial"/>
            </a:endParaRPr>
          </a:p>
          <a:p>
            <a:pPr marL="219066" indent="-207861">
              <a:spcBef>
                <a:spcPts val="313"/>
              </a:spcBef>
              <a:buFont typeface="Wingdings"/>
              <a:buChar char=""/>
              <a:tabLst>
                <a:tab pos="219066" algn="l"/>
              </a:tabLst>
            </a:pPr>
            <a:r>
              <a:rPr sz="1015" spc="-22" dirty="0">
                <a:solidFill>
                  <a:srgbClr val="231F20"/>
                </a:solidFill>
                <a:latin typeface="Arial"/>
                <a:cs typeface="Arial"/>
              </a:rPr>
              <a:t>Eye</a:t>
            </a:r>
            <a:r>
              <a:rPr sz="1015" spc="-49" dirty="0">
                <a:solidFill>
                  <a:srgbClr val="231F20"/>
                </a:solidFill>
                <a:latin typeface="Arial"/>
                <a:cs typeface="Arial"/>
              </a:rPr>
              <a:t> </a:t>
            </a:r>
            <a:r>
              <a:rPr sz="1015" spc="-9" dirty="0">
                <a:solidFill>
                  <a:srgbClr val="231F20"/>
                </a:solidFill>
                <a:latin typeface="Arial"/>
                <a:cs typeface="Arial"/>
              </a:rPr>
              <a:t>Protection</a:t>
            </a:r>
            <a:endParaRPr sz="1015">
              <a:latin typeface="Arial"/>
              <a:cs typeface="Arial"/>
            </a:endParaRPr>
          </a:p>
        </p:txBody>
      </p:sp>
      <p:sp>
        <p:nvSpPr>
          <p:cNvPr id="22" name="object 22"/>
          <p:cNvSpPr txBox="1"/>
          <p:nvPr/>
        </p:nvSpPr>
        <p:spPr>
          <a:xfrm>
            <a:off x="7947052" y="4058277"/>
            <a:ext cx="2002491" cy="1220673"/>
          </a:xfrm>
          <a:prstGeom prst="rect">
            <a:avLst/>
          </a:prstGeom>
        </p:spPr>
        <p:txBody>
          <a:bodyPr vert="horz" wrap="square" lIns="0" tIns="11766" rIns="0" bIns="0" rtlCol="0">
            <a:spAutoFit/>
          </a:bodyPr>
          <a:lstStyle/>
          <a:p>
            <a:pPr marL="218506" marR="109253" indent="-207861">
              <a:spcBef>
                <a:spcPts val="93"/>
              </a:spcBef>
              <a:buFont typeface="Wingdings"/>
              <a:buChar char=""/>
              <a:tabLst>
                <a:tab pos="219626" algn="l"/>
              </a:tabLst>
            </a:pPr>
            <a:r>
              <a:rPr sz="1015" dirty="0">
                <a:solidFill>
                  <a:srgbClr val="231F20"/>
                </a:solidFill>
                <a:latin typeface="Arial"/>
                <a:cs typeface="Arial"/>
              </a:rPr>
              <a:t>Activities</a:t>
            </a:r>
            <a:r>
              <a:rPr sz="1015" spc="53" dirty="0">
                <a:solidFill>
                  <a:srgbClr val="231F20"/>
                </a:solidFill>
                <a:latin typeface="Arial"/>
                <a:cs typeface="Arial"/>
              </a:rPr>
              <a:t> </a:t>
            </a:r>
            <a:r>
              <a:rPr sz="1015" dirty="0">
                <a:solidFill>
                  <a:srgbClr val="231F20"/>
                </a:solidFill>
                <a:latin typeface="Arial"/>
                <a:cs typeface="Arial"/>
              </a:rPr>
              <a:t>outside</a:t>
            </a:r>
            <a:r>
              <a:rPr sz="1015" spc="93" dirty="0">
                <a:solidFill>
                  <a:srgbClr val="231F20"/>
                </a:solidFill>
                <a:latin typeface="Arial"/>
                <a:cs typeface="Arial"/>
              </a:rPr>
              <a:t> </a:t>
            </a:r>
            <a:r>
              <a:rPr sz="1015" spc="53" dirty="0">
                <a:solidFill>
                  <a:srgbClr val="231F20"/>
                </a:solidFill>
                <a:latin typeface="Arial"/>
                <a:cs typeface="Arial"/>
              </a:rPr>
              <a:t>of</a:t>
            </a:r>
            <a:r>
              <a:rPr sz="1015" spc="93" dirty="0">
                <a:solidFill>
                  <a:srgbClr val="231F20"/>
                </a:solidFill>
                <a:latin typeface="Arial"/>
                <a:cs typeface="Arial"/>
              </a:rPr>
              <a:t> </a:t>
            </a:r>
            <a:r>
              <a:rPr sz="1015" dirty="0">
                <a:solidFill>
                  <a:srgbClr val="231F20"/>
                </a:solidFill>
                <a:latin typeface="Arial"/>
                <a:cs typeface="Arial"/>
              </a:rPr>
              <a:t>a</a:t>
            </a:r>
            <a:r>
              <a:rPr sz="1015" spc="106" dirty="0">
                <a:solidFill>
                  <a:srgbClr val="231F20"/>
                </a:solidFill>
                <a:latin typeface="Arial"/>
                <a:cs typeface="Arial"/>
              </a:rPr>
              <a:t> </a:t>
            </a:r>
            <a:r>
              <a:rPr sz="1015" spc="-53" dirty="0">
                <a:solidFill>
                  <a:srgbClr val="231F20"/>
                </a:solidFill>
                <a:latin typeface="Arial"/>
                <a:cs typeface="Arial"/>
              </a:rPr>
              <a:t>C-</a:t>
            </a:r>
            <a:r>
              <a:rPr sz="1015" spc="-75" dirty="0">
                <a:solidFill>
                  <a:srgbClr val="231F20"/>
                </a:solidFill>
                <a:latin typeface="Arial"/>
                <a:cs typeface="Arial"/>
              </a:rPr>
              <a:t>PEC 	</a:t>
            </a:r>
            <a:r>
              <a:rPr sz="1015" spc="57" dirty="0">
                <a:solidFill>
                  <a:srgbClr val="231F20"/>
                </a:solidFill>
                <a:latin typeface="Arial"/>
                <a:cs typeface="Arial"/>
              </a:rPr>
              <a:t>with</a:t>
            </a:r>
            <a:r>
              <a:rPr sz="1015" spc="49" dirty="0">
                <a:solidFill>
                  <a:srgbClr val="231F20"/>
                </a:solidFill>
                <a:latin typeface="Arial"/>
                <a:cs typeface="Arial"/>
              </a:rPr>
              <a:t> </a:t>
            </a:r>
            <a:r>
              <a:rPr sz="1015" spc="9" dirty="0">
                <a:solidFill>
                  <a:srgbClr val="231F20"/>
                </a:solidFill>
                <a:latin typeface="Arial"/>
                <a:cs typeface="Arial"/>
              </a:rPr>
              <a:t>a</a:t>
            </a:r>
            <a:r>
              <a:rPr sz="1015" spc="40" dirty="0">
                <a:solidFill>
                  <a:srgbClr val="231F20"/>
                </a:solidFill>
                <a:latin typeface="Arial"/>
                <a:cs typeface="Arial"/>
              </a:rPr>
              <a:t> </a:t>
            </a:r>
            <a:r>
              <a:rPr sz="1015" spc="9" dirty="0">
                <a:solidFill>
                  <a:srgbClr val="231F20"/>
                </a:solidFill>
                <a:latin typeface="Arial"/>
                <a:cs typeface="Arial"/>
              </a:rPr>
              <a:t>spill/splash</a:t>
            </a:r>
            <a:r>
              <a:rPr sz="1015" spc="22" dirty="0">
                <a:solidFill>
                  <a:srgbClr val="231F20"/>
                </a:solidFill>
                <a:latin typeface="Arial"/>
                <a:cs typeface="Arial"/>
              </a:rPr>
              <a:t> </a:t>
            </a:r>
            <a:r>
              <a:rPr sz="1015" spc="-18" dirty="0">
                <a:solidFill>
                  <a:srgbClr val="231F20"/>
                </a:solidFill>
                <a:latin typeface="Arial"/>
                <a:cs typeface="Arial"/>
              </a:rPr>
              <a:t>risk</a:t>
            </a:r>
            <a:endParaRPr sz="1015">
              <a:latin typeface="Arial"/>
              <a:cs typeface="Arial"/>
            </a:endParaRPr>
          </a:p>
          <a:p>
            <a:pPr marL="218506" marR="4482" indent="-207861">
              <a:spcBef>
                <a:spcPts val="300"/>
              </a:spcBef>
              <a:buFont typeface="Wingdings"/>
              <a:buChar char=""/>
              <a:tabLst>
                <a:tab pos="219626" algn="l"/>
              </a:tabLst>
            </a:pPr>
            <a:r>
              <a:rPr sz="1015" spc="26" dirty="0">
                <a:solidFill>
                  <a:srgbClr val="231F20"/>
                </a:solidFill>
                <a:latin typeface="Arial"/>
                <a:cs typeface="Arial"/>
              </a:rPr>
              <a:t>Administration</a:t>
            </a:r>
            <a:r>
              <a:rPr sz="1015" spc="93" dirty="0">
                <a:solidFill>
                  <a:srgbClr val="231F20"/>
                </a:solidFill>
                <a:latin typeface="Arial"/>
                <a:cs typeface="Arial"/>
              </a:rPr>
              <a:t> </a:t>
            </a:r>
            <a:r>
              <a:rPr sz="1015" spc="18" dirty="0">
                <a:solidFill>
                  <a:srgbClr val="231F20"/>
                </a:solidFill>
                <a:latin typeface="Arial"/>
                <a:cs typeface="Arial"/>
              </a:rPr>
              <a:t>activities</a:t>
            </a:r>
            <a:r>
              <a:rPr sz="1015" spc="79" dirty="0">
                <a:solidFill>
                  <a:srgbClr val="231F20"/>
                </a:solidFill>
                <a:latin typeface="Arial"/>
                <a:cs typeface="Arial"/>
              </a:rPr>
              <a:t> </a:t>
            </a:r>
            <a:r>
              <a:rPr sz="1015" spc="-9" dirty="0">
                <a:solidFill>
                  <a:srgbClr val="231F20"/>
                </a:solidFill>
                <a:latin typeface="Arial"/>
                <a:cs typeface="Arial"/>
              </a:rPr>
              <a:t>spill/ 	</a:t>
            </a:r>
            <a:r>
              <a:rPr sz="1015" dirty="0">
                <a:solidFill>
                  <a:srgbClr val="231F20"/>
                </a:solidFill>
                <a:latin typeface="Arial"/>
                <a:cs typeface="Arial"/>
              </a:rPr>
              <a:t>splash</a:t>
            </a:r>
            <a:r>
              <a:rPr sz="1015" spc="79" dirty="0">
                <a:solidFill>
                  <a:srgbClr val="231F20"/>
                </a:solidFill>
                <a:latin typeface="Arial"/>
                <a:cs typeface="Arial"/>
              </a:rPr>
              <a:t> </a:t>
            </a:r>
            <a:r>
              <a:rPr sz="1015" spc="-18" dirty="0">
                <a:solidFill>
                  <a:srgbClr val="231F20"/>
                </a:solidFill>
                <a:latin typeface="Arial"/>
                <a:cs typeface="Arial"/>
              </a:rPr>
              <a:t>risk</a:t>
            </a:r>
            <a:endParaRPr sz="1015">
              <a:latin typeface="Arial"/>
              <a:cs typeface="Arial"/>
            </a:endParaRPr>
          </a:p>
          <a:p>
            <a:pPr marL="545704" marR="252122" lvl="1" indent="-206740">
              <a:spcBef>
                <a:spcPts val="309"/>
              </a:spcBef>
              <a:buFont typeface="Wingdings"/>
              <a:buChar char=""/>
              <a:tabLst>
                <a:tab pos="546824" algn="l"/>
              </a:tabLst>
            </a:pPr>
            <a:r>
              <a:rPr sz="1015" dirty="0">
                <a:solidFill>
                  <a:srgbClr val="231F20"/>
                </a:solidFill>
                <a:latin typeface="Arial"/>
                <a:cs typeface="Arial"/>
              </a:rPr>
              <a:t>Oral</a:t>
            </a:r>
            <a:r>
              <a:rPr sz="1015" spc="-4" dirty="0">
                <a:solidFill>
                  <a:srgbClr val="231F20"/>
                </a:solidFill>
                <a:latin typeface="Arial"/>
                <a:cs typeface="Arial"/>
              </a:rPr>
              <a:t> </a:t>
            </a:r>
            <a:r>
              <a:rPr sz="1015" dirty="0">
                <a:solidFill>
                  <a:srgbClr val="231F20"/>
                </a:solidFill>
                <a:latin typeface="Arial"/>
                <a:cs typeface="Arial"/>
              </a:rPr>
              <a:t>HD</a:t>
            </a:r>
            <a:r>
              <a:rPr sz="1015" spc="31" dirty="0">
                <a:solidFill>
                  <a:srgbClr val="231F20"/>
                </a:solidFill>
                <a:latin typeface="Arial"/>
                <a:cs typeface="Arial"/>
              </a:rPr>
              <a:t> </a:t>
            </a:r>
            <a:r>
              <a:rPr sz="1015" spc="62" dirty="0">
                <a:solidFill>
                  <a:srgbClr val="231F20"/>
                </a:solidFill>
                <a:latin typeface="Arial"/>
                <a:cs typeface="Arial"/>
              </a:rPr>
              <a:t>to</a:t>
            </a:r>
            <a:r>
              <a:rPr sz="1015" spc="26" dirty="0">
                <a:solidFill>
                  <a:srgbClr val="231F20"/>
                </a:solidFill>
                <a:latin typeface="Arial"/>
                <a:cs typeface="Arial"/>
              </a:rPr>
              <a:t> </a:t>
            </a:r>
            <a:r>
              <a:rPr sz="1015" spc="-9" dirty="0">
                <a:solidFill>
                  <a:srgbClr val="231F20"/>
                </a:solidFill>
                <a:latin typeface="Arial"/>
                <a:cs typeface="Arial"/>
              </a:rPr>
              <a:t>resistant 	patient</a:t>
            </a:r>
            <a:endParaRPr sz="1015">
              <a:latin typeface="Arial"/>
              <a:cs typeface="Arial"/>
            </a:endParaRPr>
          </a:p>
          <a:p>
            <a:pPr marL="545704" lvl="1" indent="-206740">
              <a:spcBef>
                <a:spcPts val="296"/>
              </a:spcBef>
              <a:buFont typeface="Wingdings"/>
              <a:buChar char=""/>
              <a:tabLst>
                <a:tab pos="545704" algn="l"/>
              </a:tabLst>
            </a:pPr>
            <a:r>
              <a:rPr sz="1015" spc="18" dirty="0">
                <a:solidFill>
                  <a:srgbClr val="231F20"/>
                </a:solidFill>
                <a:latin typeface="Arial"/>
                <a:cs typeface="Arial"/>
              </a:rPr>
              <a:t>Irrigations</a:t>
            </a:r>
            <a:r>
              <a:rPr sz="1015" spc="40" dirty="0">
                <a:solidFill>
                  <a:srgbClr val="231F20"/>
                </a:solidFill>
                <a:latin typeface="Arial"/>
                <a:cs typeface="Arial"/>
              </a:rPr>
              <a:t> </a:t>
            </a:r>
            <a:r>
              <a:rPr sz="1015" spc="53" dirty="0">
                <a:solidFill>
                  <a:srgbClr val="231F20"/>
                </a:solidFill>
                <a:latin typeface="Arial"/>
                <a:cs typeface="Arial"/>
              </a:rPr>
              <a:t>of</a:t>
            </a:r>
            <a:r>
              <a:rPr sz="1015" spc="88" dirty="0">
                <a:solidFill>
                  <a:srgbClr val="231F20"/>
                </a:solidFill>
                <a:latin typeface="Arial"/>
                <a:cs typeface="Arial"/>
              </a:rPr>
              <a:t> </a:t>
            </a:r>
            <a:r>
              <a:rPr sz="1015" spc="-22" dirty="0">
                <a:solidFill>
                  <a:srgbClr val="231F20"/>
                </a:solidFill>
                <a:latin typeface="Arial"/>
                <a:cs typeface="Arial"/>
              </a:rPr>
              <a:t>HD</a:t>
            </a:r>
            <a:endParaRPr sz="1015">
              <a:latin typeface="Arial"/>
              <a:cs typeface="Arial"/>
            </a:endParaRPr>
          </a:p>
        </p:txBody>
      </p:sp>
      <p:sp>
        <p:nvSpPr>
          <p:cNvPr id="2" name="Title 1">
            <a:extLst>
              <a:ext uri="{FF2B5EF4-FFF2-40B4-BE49-F238E27FC236}">
                <a16:creationId xmlns:a16="http://schemas.microsoft.com/office/drawing/2014/main" id="{CDB240F2-905A-64BB-790B-158EE19DEAC4}"/>
              </a:ext>
            </a:extLst>
          </p:cNvPr>
          <p:cNvSpPr txBox="1">
            <a:spLocks/>
          </p:cNvSpPr>
          <p:nvPr/>
        </p:nvSpPr>
        <p:spPr>
          <a:xfrm>
            <a:off x="1709223" y="364912"/>
            <a:ext cx="96760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Personal Protective Equipment (PPE)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P spid="15" grpId="0"/>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Tools: Organizational Resources</a:t>
            </a:r>
          </a:p>
        </p:txBody>
      </p:sp>
      <p:pic>
        <p:nvPicPr>
          <p:cNvPr id="4" name="Picture 3" descr="A screenshot of a computer&#10;&#10;Description automatically generated">
            <a:extLst>
              <a:ext uri="{FF2B5EF4-FFF2-40B4-BE49-F238E27FC236}">
                <a16:creationId xmlns:a16="http://schemas.microsoft.com/office/drawing/2014/main" id="{D5DA39B4-BDE2-70A1-E8F9-F6DF694ABAAC}"/>
              </a:ext>
            </a:extLst>
          </p:cNvPr>
          <p:cNvPicPr>
            <a:picLocks noChangeAspect="1"/>
          </p:cNvPicPr>
          <p:nvPr/>
        </p:nvPicPr>
        <p:blipFill rotWithShape="1">
          <a:blip r:embed="rId3">
            <a:alphaModFix/>
          </a:blip>
          <a:srcRect l="18544" t="20173" r="19731" b="15805"/>
          <a:stretch/>
        </p:blipFill>
        <p:spPr bwMode="auto">
          <a:xfrm>
            <a:off x="2819806" y="1457172"/>
            <a:ext cx="6552387" cy="38222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2127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34AAFF-BFE6-B1B8-5896-12D83B80F905}"/>
              </a:ext>
            </a:extLst>
          </p:cNvPr>
          <p:cNvPicPr>
            <a:picLocks noChangeAspect="1"/>
          </p:cNvPicPr>
          <p:nvPr/>
        </p:nvPicPr>
        <p:blipFill rotWithShape="1">
          <a:blip r:embed="rId3"/>
          <a:srcRect t="8411" r="11212"/>
          <a:stretch/>
        </p:blipFill>
        <p:spPr>
          <a:xfrm>
            <a:off x="0" y="0"/>
            <a:ext cx="12274727" cy="6858000"/>
          </a:xfrm>
          <a:prstGeom prst="rect">
            <a:avLst/>
          </a:prstGeom>
        </p:spPr>
      </p:pic>
    </p:spTree>
    <p:extLst>
      <p:ext uri="{BB962C8B-B14F-4D97-AF65-F5344CB8AC3E}">
        <p14:creationId xmlns:p14="http://schemas.microsoft.com/office/powerpoint/2010/main" val="540847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D6AB58-B856-B5B8-B9DE-DC09D8ADB93B}"/>
              </a:ext>
            </a:extLst>
          </p:cNvPr>
          <p:cNvPicPr>
            <a:picLocks noChangeAspect="1"/>
          </p:cNvPicPr>
          <p:nvPr/>
        </p:nvPicPr>
        <p:blipFill rotWithShape="1">
          <a:blip r:embed="rId3"/>
          <a:srcRect l="1336" t="7652" r="15410" b="6229"/>
          <a:stretch/>
        </p:blipFill>
        <p:spPr>
          <a:xfrm>
            <a:off x="0" y="0"/>
            <a:ext cx="12240953" cy="6858000"/>
          </a:xfrm>
          <a:prstGeom prst="rect">
            <a:avLst/>
          </a:prstGeom>
        </p:spPr>
      </p:pic>
    </p:spTree>
    <p:extLst>
      <p:ext uri="{BB962C8B-B14F-4D97-AF65-F5344CB8AC3E}">
        <p14:creationId xmlns:p14="http://schemas.microsoft.com/office/powerpoint/2010/main" val="3289082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normAutofit/>
          </a:bodyPr>
          <a:lstStyle/>
          <a:p>
            <a:r>
              <a:rPr lang="en-US" dirty="0"/>
              <a:t>	  TJC Medication Management (MM)</a:t>
            </a:r>
            <a:br>
              <a:rPr lang="en-US" dirty="0"/>
            </a:br>
            <a:r>
              <a:rPr lang="en-US" dirty="0"/>
              <a:t>			</a:t>
            </a:r>
            <a:r>
              <a:rPr lang="en-US" sz="3600" dirty="0"/>
              <a:t>Surveyor Checklist – MM.05.01.07 </a:t>
            </a:r>
          </a:p>
        </p:txBody>
      </p:sp>
      <p:pic>
        <p:nvPicPr>
          <p:cNvPr id="6" name="Picture 5">
            <a:extLst>
              <a:ext uri="{FF2B5EF4-FFF2-40B4-BE49-F238E27FC236}">
                <a16:creationId xmlns:a16="http://schemas.microsoft.com/office/drawing/2014/main" id="{402E77D5-3ECE-67BB-FAD7-46666DE8790A}"/>
              </a:ext>
            </a:extLst>
          </p:cNvPr>
          <p:cNvPicPr>
            <a:picLocks noChangeAspect="1"/>
          </p:cNvPicPr>
          <p:nvPr/>
        </p:nvPicPr>
        <p:blipFill rotWithShape="1">
          <a:blip r:embed="rId3"/>
          <a:srcRect l="22448" t="47867" r="18271" b="25103"/>
          <a:stretch/>
        </p:blipFill>
        <p:spPr>
          <a:xfrm>
            <a:off x="858031" y="2398733"/>
            <a:ext cx="10727160" cy="2649255"/>
          </a:xfrm>
          <a:prstGeom prst="rect">
            <a:avLst/>
          </a:prstGeom>
        </p:spPr>
      </p:pic>
    </p:spTree>
    <p:extLst>
      <p:ext uri="{BB962C8B-B14F-4D97-AF65-F5344CB8AC3E}">
        <p14:creationId xmlns:p14="http://schemas.microsoft.com/office/powerpoint/2010/main" val="788129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11864" y="601266"/>
            <a:ext cx="7733030" cy="690574"/>
          </a:xfrm>
          <a:prstGeom prst="rect">
            <a:avLst/>
          </a:prstGeom>
        </p:spPr>
        <p:txBody>
          <a:bodyPr vert="horz" wrap="square" lIns="0" tIns="13335" rIns="0" bIns="0" rtlCol="0" anchor="ctr">
            <a:spAutoFit/>
          </a:bodyPr>
          <a:lstStyle/>
          <a:p>
            <a:pPr marL="12700">
              <a:lnSpc>
                <a:spcPct val="100000"/>
              </a:lnSpc>
              <a:spcBef>
                <a:spcPts val="105"/>
              </a:spcBef>
            </a:pPr>
            <a:r>
              <a:rPr spc="-5" dirty="0"/>
              <a:t>Personnel </a:t>
            </a:r>
            <a:r>
              <a:rPr spc="-30" dirty="0"/>
              <a:t>Training</a:t>
            </a:r>
            <a:r>
              <a:rPr lang="en-US" spc="-30" dirty="0"/>
              <a:t>:</a:t>
            </a:r>
            <a:r>
              <a:rPr spc="-5" dirty="0"/>
              <a:t> </a:t>
            </a:r>
            <a:r>
              <a:rPr dirty="0"/>
              <a:t>USP</a:t>
            </a:r>
            <a:r>
              <a:rPr spc="-120" dirty="0"/>
              <a:t> </a:t>
            </a:r>
            <a:r>
              <a:rPr lang="en-US" spc="-120" dirty="0"/>
              <a:t>&lt;</a:t>
            </a:r>
            <a:r>
              <a:rPr spc="-5" dirty="0"/>
              <a:t>800</a:t>
            </a:r>
            <a:r>
              <a:rPr lang="en-US" spc="-5" dirty="0"/>
              <a:t>&gt;</a:t>
            </a:r>
            <a:endParaRPr spc="-5" dirty="0"/>
          </a:p>
        </p:txBody>
      </p:sp>
      <p:sp>
        <p:nvSpPr>
          <p:cNvPr id="4" name="object 4"/>
          <p:cNvSpPr txBox="1">
            <a:spLocks noGrp="1"/>
          </p:cNvSpPr>
          <p:nvPr>
            <p:ph type="sldNum" sz="quarter" idx="7"/>
          </p:nvPr>
        </p:nvSpPr>
        <p:spPr>
          <a:xfrm>
            <a:off x="8535060" y="6492431"/>
            <a:ext cx="330200" cy="281304"/>
          </a:xfrm>
          <a:prstGeom prst="rect">
            <a:avLst/>
          </a:prstGeom>
        </p:spPr>
        <p:txBody>
          <a:bodyPr vert="horz" wrap="square" lIns="0" tIns="0" rIns="0" bIns="0" rtlCol="0">
            <a:spAutoFit/>
          </a:bodyPr>
          <a:lstStyle>
            <a:defPPr>
              <a:defRPr lang="en-US"/>
            </a:defPPr>
            <a:lvl1pPr marL="0" algn="l" defTabSz="914400" rtl="0" eaLnBrk="1" latinLnBrk="0" hangingPunct="1">
              <a:defRPr sz="1800" b="0"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2090"/>
              </a:lnSpc>
            </a:pPr>
            <a:fld id="{81D60167-4931-47E6-BA6A-407CBD079E47}" type="slidenum">
              <a:rPr lang="en-US" smtClean="0"/>
              <a:pPr marL="38100">
                <a:lnSpc>
                  <a:spcPts val="2090"/>
                </a:lnSpc>
              </a:pPr>
              <a:t>29</a:t>
            </a:fld>
            <a:endParaRPr dirty="0"/>
          </a:p>
        </p:txBody>
      </p:sp>
      <p:sp>
        <p:nvSpPr>
          <p:cNvPr id="5" name="object 5"/>
          <p:cNvSpPr txBox="1">
            <a:spLocks noGrp="1"/>
          </p:cNvSpPr>
          <p:nvPr>
            <p:ph type="ftr" sz="quarter" idx="5"/>
          </p:nvPr>
        </p:nvSpPr>
        <p:spPr>
          <a:xfrm>
            <a:off x="4459556" y="6552820"/>
            <a:ext cx="3983354" cy="196215"/>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BEBEBE"/>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425"/>
              </a:lnSpc>
            </a:pPr>
            <a:r>
              <a:rPr lang="en-US" dirty="0"/>
              <a:t>© 2023 </a:t>
            </a:r>
            <a:r>
              <a:rPr lang="en-US" spc="-5" dirty="0"/>
              <a:t>Joint Commission Resources. All Rights</a:t>
            </a:r>
            <a:r>
              <a:rPr lang="en-US" spc="-145" dirty="0"/>
              <a:t> </a:t>
            </a:r>
            <a:r>
              <a:rPr lang="en-US" spc="-5" dirty="0"/>
              <a:t>Reserved.</a:t>
            </a:r>
            <a:endParaRPr spc="-5" dirty="0"/>
          </a:p>
        </p:txBody>
      </p:sp>
      <p:sp>
        <p:nvSpPr>
          <p:cNvPr id="3" name="object 3"/>
          <p:cNvSpPr txBox="1"/>
          <p:nvPr/>
        </p:nvSpPr>
        <p:spPr>
          <a:xfrm>
            <a:off x="1811864" y="1426527"/>
            <a:ext cx="8457565" cy="4397999"/>
          </a:xfrm>
          <a:prstGeom prst="rect">
            <a:avLst/>
          </a:prstGeom>
        </p:spPr>
        <p:txBody>
          <a:bodyPr vert="horz" wrap="square" lIns="0" tIns="103505" rIns="0" bIns="0" rtlCol="0">
            <a:spAutoFit/>
          </a:bodyPr>
          <a:lstStyle/>
          <a:p>
            <a:pPr marL="12065">
              <a:spcBef>
                <a:spcPts val="815"/>
              </a:spcBef>
              <a:buClr>
                <a:srgbClr val="EE5124"/>
              </a:buClr>
              <a:tabLst>
                <a:tab pos="360045" algn="l"/>
                <a:tab pos="360680" algn="l"/>
              </a:tabLst>
            </a:pPr>
            <a:r>
              <a:rPr sz="2800" spc="-5" dirty="0">
                <a:latin typeface="Arial"/>
                <a:cs typeface="Arial"/>
              </a:rPr>
              <a:t>The </a:t>
            </a:r>
            <a:r>
              <a:rPr sz="2800" dirty="0">
                <a:latin typeface="Arial"/>
                <a:cs typeface="Arial"/>
              </a:rPr>
              <a:t>training </a:t>
            </a:r>
            <a:r>
              <a:rPr sz="2800" spc="-5" dirty="0">
                <a:latin typeface="Arial"/>
                <a:cs typeface="Arial"/>
              </a:rPr>
              <a:t>must include </a:t>
            </a:r>
            <a:r>
              <a:rPr sz="2800" dirty="0">
                <a:latin typeface="Arial"/>
                <a:cs typeface="Arial"/>
              </a:rPr>
              <a:t>at least </a:t>
            </a:r>
            <a:r>
              <a:rPr sz="2800" spc="-5" dirty="0">
                <a:latin typeface="Arial"/>
                <a:cs typeface="Arial"/>
              </a:rPr>
              <a:t>the</a:t>
            </a:r>
            <a:r>
              <a:rPr sz="2800" spc="5" dirty="0">
                <a:latin typeface="Arial"/>
                <a:cs typeface="Arial"/>
              </a:rPr>
              <a:t> </a:t>
            </a:r>
            <a:r>
              <a:rPr sz="2800" dirty="0">
                <a:latin typeface="Arial"/>
                <a:cs typeface="Arial"/>
              </a:rPr>
              <a:t>following:</a:t>
            </a:r>
          </a:p>
          <a:p>
            <a:pPr marL="756285" lvl="1" indent="-342900">
              <a:spcBef>
                <a:spcPts val="615"/>
              </a:spcBef>
              <a:buFont typeface="Arial" panose="020B0604020202020204" pitchFamily="34" charset="0"/>
              <a:buChar char="•"/>
              <a:tabLst>
                <a:tab pos="698500" algn="l"/>
              </a:tabLst>
            </a:pPr>
            <a:r>
              <a:rPr sz="2400" spc="-5" dirty="0">
                <a:latin typeface="Arial"/>
                <a:cs typeface="Arial"/>
              </a:rPr>
              <a:t>Overview of </a:t>
            </a:r>
            <a:r>
              <a:rPr sz="2400" spc="-10" dirty="0">
                <a:latin typeface="Arial"/>
                <a:cs typeface="Arial"/>
              </a:rPr>
              <a:t>entity’s </a:t>
            </a:r>
            <a:r>
              <a:rPr sz="2400" spc="-5" dirty="0">
                <a:latin typeface="Arial"/>
                <a:cs typeface="Arial"/>
              </a:rPr>
              <a:t>list of </a:t>
            </a:r>
            <a:r>
              <a:rPr sz="2400" spc="-10" dirty="0">
                <a:latin typeface="Arial"/>
                <a:cs typeface="Arial"/>
              </a:rPr>
              <a:t>HDs </a:t>
            </a:r>
            <a:r>
              <a:rPr sz="2400" spc="-5" dirty="0">
                <a:latin typeface="Arial"/>
                <a:cs typeface="Arial"/>
              </a:rPr>
              <a:t>and their</a:t>
            </a:r>
            <a:r>
              <a:rPr sz="2400" spc="80" dirty="0">
                <a:latin typeface="Arial"/>
                <a:cs typeface="Arial"/>
              </a:rPr>
              <a:t> </a:t>
            </a:r>
            <a:r>
              <a:rPr sz="2400" spc="-5" dirty="0">
                <a:latin typeface="Arial"/>
                <a:cs typeface="Arial"/>
              </a:rPr>
              <a:t>risks</a:t>
            </a:r>
            <a:endParaRPr sz="2400" dirty="0">
              <a:latin typeface="Arial"/>
              <a:cs typeface="Arial"/>
            </a:endParaRPr>
          </a:p>
          <a:p>
            <a:pPr marL="756285" lvl="1" indent="-342900">
              <a:spcBef>
                <a:spcPts val="600"/>
              </a:spcBef>
              <a:buFont typeface="Arial" panose="020B0604020202020204" pitchFamily="34" charset="0"/>
              <a:buChar char="•"/>
              <a:tabLst>
                <a:tab pos="698500" algn="l"/>
              </a:tabLst>
            </a:pPr>
            <a:r>
              <a:rPr sz="2400" spc="-10" dirty="0">
                <a:latin typeface="Arial"/>
                <a:cs typeface="Arial"/>
              </a:rPr>
              <a:t>Review </a:t>
            </a:r>
            <a:r>
              <a:rPr sz="2400" spc="-5" dirty="0">
                <a:latin typeface="Arial"/>
                <a:cs typeface="Arial"/>
              </a:rPr>
              <a:t>of </a:t>
            </a:r>
            <a:r>
              <a:rPr sz="2400" dirty="0">
                <a:latin typeface="Arial"/>
                <a:cs typeface="Arial"/>
              </a:rPr>
              <a:t>the </a:t>
            </a:r>
            <a:r>
              <a:rPr sz="2400" spc="-10" dirty="0">
                <a:latin typeface="Arial"/>
                <a:cs typeface="Arial"/>
              </a:rPr>
              <a:t>entity’s </a:t>
            </a:r>
            <a:r>
              <a:rPr sz="2400" spc="-5" dirty="0">
                <a:latin typeface="Arial"/>
                <a:cs typeface="Arial"/>
              </a:rPr>
              <a:t>SOPs related </a:t>
            </a:r>
            <a:r>
              <a:rPr sz="2400" dirty="0">
                <a:latin typeface="Arial"/>
                <a:cs typeface="Arial"/>
              </a:rPr>
              <a:t>to </a:t>
            </a:r>
            <a:r>
              <a:rPr sz="2400" spc="-10" dirty="0">
                <a:latin typeface="Arial"/>
                <a:cs typeface="Arial"/>
              </a:rPr>
              <a:t>handling </a:t>
            </a:r>
            <a:r>
              <a:rPr sz="2400" spc="-5" dirty="0">
                <a:latin typeface="Arial"/>
                <a:cs typeface="Arial"/>
              </a:rPr>
              <a:t>of</a:t>
            </a:r>
            <a:r>
              <a:rPr sz="2400" spc="90" dirty="0">
                <a:latin typeface="Arial"/>
                <a:cs typeface="Arial"/>
              </a:rPr>
              <a:t> </a:t>
            </a:r>
            <a:r>
              <a:rPr sz="2400" spc="-5" dirty="0">
                <a:latin typeface="Arial"/>
                <a:cs typeface="Arial"/>
              </a:rPr>
              <a:t>HDs</a:t>
            </a:r>
            <a:endParaRPr sz="2400" dirty="0">
              <a:latin typeface="Arial"/>
              <a:cs typeface="Arial"/>
            </a:endParaRPr>
          </a:p>
          <a:p>
            <a:pPr marL="756285" lvl="1" indent="-342900">
              <a:spcBef>
                <a:spcPts val="600"/>
              </a:spcBef>
              <a:buFont typeface="Arial" panose="020B0604020202020204" pitchFamily="34" charset="0"/>
              <a:buChar char="•"/>
              <a:tabLst>
                <a:tab pos="698500" algn="l"/>
              </a:tabLst>
            </a:pPr>
            <a:r>
              <a:rPr sz="2400" spc="-5" dirty="0">
                <a:latin typeface="Arial"/>
                <a:cs typeface="Arial"/>
              </a:rPr>
              <a:t>Proper use of</a:t>
            </a:r>
            <a:r>
              <a:rPr sz="2400" spc="5" dirty="0">
                <a:latin typeface="Arial"/>
                <a:cs typeface="Arial"/>
              </a:rPr>
              <a:t> </a:t>
            </a:r>
            <a:r>
              <a:rPr sz="2400" spc="-5" dirty="0">
                <a:latin typeface="Arial"/>
                <a:cs typeface="Arial"/>
              </a:rPr>
              <a:t>PPE</a:t>
            </a:r>
            <a:endParaRPr sz="2400" dirty="0">
              <a:latin typeface="Arial"/>
              <a:cs typeface="Arial"/>
            </a:endParaRPr>
          </a:p>
          <a:p>
            <a:pPr marL="756285" marR="247650" lvl="1" indent="-342900">
              <a:spcBef>
                <a:spcPts val="600"/>
              </a:spcBef>
              <a:buFont typeface="Arial" panose="020B0604020202020204" pitchFamily="34" charset="0"/>
              <a:buChar char="•"/>
              <a:tabLst>
                <a:tab pos="698500" algn="l"/>
              </a:tabLst>
            </a:pPr>
            <a:r>
              <a:rPr sz="2400" spc="-5" dirty="0">
                <a:latin typeface="Arial"/>
                <a:cs typeface="Arial"/>
              </a:rPr>
              <a:t>Proper use of equipment and devices (e.g., </a:t>
            </a:r>
            <a:r>
              <a:rPr sz="2400" spc="-10" dirty="0">
                <a:latin typeface="Arial"/>
                <a:cs typeface="Arial"/>
              </a:rPr>
              <a:t>engineering  </a:t>
            </a:r>
            <a:r>
              <a:rPr sz="2400" spc="-5" dirty="0">
                <a:latin typeface="Arial"/>
                <a:cs typeface="Arial"/>
              </a:rPr>
              <a:t>controls)</a:t>
            </a:r>
            <a:endParaRPr sz="2400" dirty="0">
              <a:latin typeface="Arial"/>
              <a:cs typeface="Arial"/>
            </a:endParaRPr>
          </a:p>
          <a:p>
            <a:pPr marL="756285" lvl="1" indent="-342900">
              <a:spcBef>
                <a:spcPts val="600"/>
              </a:spcBef>
              <a:buFont typeface="Arial" panose="020B0604020202020204" pitchFamily="34" charset="0"/>
              <a:buChar char="•"/>
              <a:tabLst>
                <a:tab pos="698500" algn="l"/>
              </a:tabLst>
            </a:pPr>
            <a:r>
              <a:rPr sz="2400" spc="-5" dirty="0">
                <a:latin typeface="Arial"/>
                <a:cs typeface="Arial"/>
              </a:rPr>
              <a:t>Response </a:t>
            </a:r>
            <a:r>
              <a:rPr sz="2400" dirty="0">
                <a:latin typeface="Arial"/>
                <a:cs typeface="Arial"/>
              </a:rPr>
              <a:t>to </a:t>
            </a:r>
            <a:r>
              <a:rPr sz="2400" spc="-5" dirty="0">
                <a:latin typeface="Arial"/>
                <a:cs typeface="Arial"/>
              </a:rPr>
              <a:t>known or suspected HD</a:t>
            </a:r>
            <a:r>
              <a:rPr sz="2400" spc="45" dirty="0">
                <a:latin typeface="Arial"/>
                <a:cs typeface="Arial"/>
              </a:rPr>
              <a:t> </a:t>
            </a:r>
            <a:r>
              <a:rPr sz="2400" spc="-5" dirty="0">
                <a:latin typeface="Arial"/>
                <a:cs typeface="Arial"/>
              </a:rPr>
              <a:t>exposure</a:t>
            </a:r>
            <a:endParaRPr sz="2400" dirty="0">
              <a:latin typeface="Arial"/>
              <a:cs typeface="Arial"/>
            </a:endParaRPr>
          </a:p>
          <a:p>
            <a:pPr marL="756285" lvl="1" indent="-342900">
              <a:spcBef>
                <a:spcPts val="600"/>
              </a:spcBef>
              <a:buFont typeface="Arial" panose="020B0604020202020204" pitchFamily="34" charset="0"/>
              <a:buChar char="•"/>
              <a:tabLst>
                <a:tab pos="698500" algn="l"/>
              </a:tabLst>
            </a:pPr>
            <a:r>
              <a:rPr sz="2400" spc="-10" dirty="0">
                <a:latin typeface="Arial"/>
                <a:cs typeface="Arial"/>
              </a:rPr>
              <a:t>Spill</a:t>
            </a:r>
            <a:r>
              <a:rPr sz="2400" spc="15" dirty="0">
                <a:latin typeface="Arial"/>
                <a:cs typeface="Arial"/>
              </a:rPr>
              <a:t> </a:t>
            </a:r>
            <a:r>
              <a:rPr sz="2400" spc="-5" dirty="0">
                <a:latin typeface="Arial"/>
                <a:cs typeface="Arial"/>
              </a:rPr>
              <a:t>management</a:t>
            </a:r>
            <a:endParaRPr sz="2400" dirty="0">
              <a:latin typeface="Arial"/>
              <a:cs typeface="Arial"/>
            </a:endParaRPr>
          </a:p>
          <a:p>
            <a:pPr marL="756285" lvl="1" indent="-342900">
              <a:spcBef>
                <a:spcPts val="600"/>
              </a:spcBef>
              <a:buFont typeface="Arial" panose="020B0604020202020204" pitchFamily="34" charset="0"/>
              <a:buChar char="•"/>
              <a:tabLst>
                <a:tab pos="698500" algn="l"/>
              </a:tabLst>
            </a:pPr>
            <a:r>
              <a:rPr sz="2400" spc="-5" dirty="0">
                <a:latin typeface="Arial"/>
                <a:cs typeface="Arial"/>
              </a:rPr>
              <a:t>Proper disposal of </a:t>
            </a:r>
            <a:r>
              <a:rPr sz="2400" spc="-10" dirty="0">
                <a:latin typeface="Arial"/>
                <a:cs typeface="Arial"/>
              </a:rPr>
              <a:t>HDs </a:t>
            </a:r>
            <a:r>
              <a:rPr sz="2400" spc="-5" dirty="0">
                <a:latin typeface="Arial"/>
                <a:cs typeface="Arial"/>
              </a:rPr>
              <a:t>and trace-contaminated</a:t>
            </a:r>
            <a:r>
              <a:rPr sz="2400" spc="90" dirty="0">
                <a:latin typeface="Arial"/>
                <a:cs typeface="Arial"/>
              </a:rPr>
              <a:t> </a:t>
            </a:r>
            <a:r>
              <a:rPr sz="2400" spc="-5" dirty="0">
                <a:latin typeface="Arial"/>
                <a:cs typeface="Arial"/>
              </a:rPr>
              <a:t>materials</a:t>
            </a:r>
            <a:endParaRPr sz="2400" dirty="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FAQs: #1</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a:bodyPr>
          <a:lstStyle/>
          <a:p>
            <a:pPr marL="0" indent="0">
              <a:spcBef>
                <a:spcPts val="0"/>
              </a:spcBef>
              <a:buNone/>
            </a:pPr>
            <a:r>
              <a:rPr lang="en-US" sz="6000" dirty="0"/>
              <a:t>Q:	</a:t>
            </a:r>
            <a:r>
              <a:rPr lang="en-US" dirty="0"/>
              <a:t>Does USP &lt;800&gt; require environmental sampling?</a:t>
            </a:r>
          </a:p>
          <a:p>
            <a:pPr marL="0" indent="0">
              <a:spcBef>
                <a:spcPts val="0"/>
              </a:spcBef>
              <a:buNone/>
            </a:pPr>
            <a:endParaRPr lang="en-US" dirty="0"/>
          </a:p>
          <a:p>
            <a:pPr marL="0" indent="0">
              <a:buNone/>
            </a:pPr>
            <a:endParaRPr lang="en-US" dirty="0"/>
          </a:p>
        </p:txBody>
      </p:sp>
    </p:spTree>
    <p:extLst>
      <p:ext uri="{BB962C8B-B14F-4D97-AF65-F5344CB8AC3E}">
        <p14:creationId xmlns:p14="http://schemas.microsoft.com/office/powerpoint/2010/main" val="4109710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FAQs: #1</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lnSpcReduction="10000"/>
          </a:bodyPr>
          <a:lstStyle/>
          <a:p>
            <a:pPr marL="0" indent="0">
              <a:spcBef>
                <a:spcPts val="0"/>
              </a:spcBef>
              <a:buNone/>
            </a:pPr>
            <a:r>
              <a:rPr lang="en-US" sz="6000" dirty="0"/>
              <a:t>Q:	</a:t>
            </a:r>
            <a:r>
              <a:rPr lang="en-US" dirty="0"/>
              <a:t>Does USP &lt;800&gt; require environmental sampling?</a:t>
            </a:r>
          </a:p>
          <a:p>
            <a:pPr marL="0" indent="0">
              <a:spcBef>
                <a:spcPts val="0"/>
              </a:spcBef>
              <a:buNone/>
            </a:pPr>
            <a:endParaRPr lang="en-US" dirty="0"/>
          </a:p>
          <a:p>
            <a:pPr marL="0" indent="0">
              <a:buNone/>
            </a:pPr>
            <a:r>
              <a:rPr lang="en-US" sz="6000" dirty="0"/>
              <a:t>A:	</a:t>
            </a:r>
            <a:r>
              <a:rPr lang="en-US" dirty="0"/>
              <a:t>No*</a:t>
            </a:r>
          </a:p>
          <a:p>
            <a:pPr marL="0" indent="0">
              <a:spcBef>
                <a:spcPts val="0"/>
              </a:spcBef>
              <a:buNone/>
            </a:pPr>
            <a:endParaRPr lang="en-US" dirty="0"/>
          </a:p>
          <a:p>
            <a:pPr marL="0" indent="0">
              <a:buNone/>
            </a:pPr>
            <a:r>
              <a:rPr lang="en-US" dirty="0"/>
              <a:t>*Surface wipe sampling has been controversial at many facilities.</a:t>
            </a:r>
          </a:p>
          <a:p>
            <a:pPr>
              <a:buFont typeface="Calibri" panose="020F0502020204030204" pitchFamily="34" charset="0"/>
              <a:buChar char="‐"/>
            </a:pPr>
            <a:r>
              <a:rPr lang="en-US" dirty="0"/>
              <a:t>Example: 	Fort Carson requires this; although NIOSH and 				USP &lt;800&gt; recommend this practice, though there is no 			“acceptable” limit for surface contamination.</a:t>
            </a:r>
          </a:p>
          <a:p>
            <a:pPr marL="0" indent="0">
              <a:buNone/>
            </a:pPr>
            <a:endParaRPr lang="en-US" dirty="0"/>
          </a:p>
        </p:txBody>
      </p:sp>
    </p:spTree>
    <p:extLst>
      <p:ext uri="{BB962C8B-B14F-4D97-AF65-F5344CB8AC3E}">
        <p14:creationId xmlns:p14="http://schemas.microsoft.com/office/powerpoint/2010/main" val="1631408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47584" y="2023339"/>
            <a:ext cx="4475528" cy="2393299"/>
          </a:xfrm>
          <a:prstGeom prst="rect">
            <a:avLst/>
          </a:prstGeom>
        </p:spPr>
        <p:txBody>
          <a:bodyPr vert="horz" wrap="square" lIns="0" tIns="15128" rIns="0" bIns="0" rtlCol="0">
            <a:spAutoFit/>
          </a:bodyPr>
          <a:lstStyle/>
          <a:p>
            <a:pPr marL="271171">
              <a:spcBef>
                <a:spcPts val="119"/>
              </a:spcBef>
            </a:pPr>
            <a:r>
              <a:rPr sz="1460" spc="-49" dirty="0">
                <a:solidFill>
                  <a:srgbClr val="231F20"/>
                </a:solidFill>
                <a:uFill>
                  <a:solidFill>
                    <a:srgbClr val="82C3EB"/>
                  </a:solidFill>
                </a:uFill>
                <a:latin typeface="Arial Black"/>
                <a:cs typeface="Arial Black"/>
              </a:rPr>
              <a:t>SU</a:t>
            </a:r>
            <a:r>
              <a:rPr sz="1460" spc="-26" dirty="0">
                <a:solidFill>
                  <a:srgbClr val="231F20"/>
                </a:solidFill>
                <a:uFill>
                  <a:solidFill>
                    <a:srgbClr val="82C3EB"/>
                  </a:solidFill>
                </a:uFill>
                <a:latin typeface="Arial Black"/>
                <a:cs typeface="Arial Black"/>
              </a:rPr>
              <a:t>RF</a:t>
            </a:r>
            <a:r>
              <a:rPr sz="1460" spc="-97" dirty="0">
                <a:solidFill>
                  <a:srgbClr val="231F20"/>
                </a:solidFill>
                <a:uFill>
                  <a:solidFill>
                    <a:srgbClr val="82C3EB"/>
                  </a:solidFill>
                </a:uFill>
                <a:latin typeface="Arial Black"/>
                <a:cs typeface="Arial Black"/>
              </a:rPr>
              <a:t>A</a:t>
            </a:r>
            <a:r>
              <a:rPr sz="1460" spc="-159" dirty="0">
                <a:solidFill>
                  <a:srgbClr val="231F20"/>
                </a:solidFill>
                <a:uFill>
                  <a:solidFill>
                    <a:srgbClr val="82C3EB"/>
                  </a:solidFill>
                </a:uFill>
                <a:latin typeface="Arial Black"/>
                <a:cs typeface="Arial Black"/>
              </a:rPr>
              <a:t>C</a:t>
            </a:r>
            <a:r>
              <a:rPr sz="1460" dirty="0">
                <a:solidFill>
                  <a:srgbClr val="231F20"/>
                </a:solidFill>
                <a:uFill>
                  <a:solidFill>
                    <a:srgbClr val="82C3EB"/>
                  </a:solidFill>
                </a:uFill>
                <a:latin typeface="Arial Black"/>
                <a:cs typeface="Arial Black"/>
              </a:rPr>
              <a:t>E</a:t>
            </a:r>
            <a:r>
              <a:rPr lang="en-US" sz="1460" spc="119" dirty="0">
                <a:solidFill>
                  <a:srgbClr val="231F20"/>
                </a:solidFill>
                <a:uFill>
                  <a:solidFill>
                    <a:srgbClr val="82C3EB"/>
                  </a:solidFill>
                </a:uFill>
                <a:latin typeface="Arial Black"/>
                <a:cs typeface="Arial Black"/>
              </a:rPr>
              <a:t>-</a:t>
            </a:r>
            <a:r>
              <a:rPr sz="1460" spc="79" dirty="0">
                <a:solidFill>
                  <a:srgbClr val="231F20"/>
                </a:solidFill>
                <a:uFill>
                  <a:solidFill>
                    <a:srgbClr val="82C3EB"/>
                  </a:solidFill>
                </a:uFill>
                <a:latin typeface="Arial Black"/>
                <a:cs typeface="Arial Black"/>
              </a:rPr>
              <a:t>WIP</a:t>
            </a:r>
            <a:r>
              <a:rPr sz="1460" dirty="0">
                <a:solidFill>
                  <a:srgbClr val="231F20"/>
                </a:solidFill>
                <a:uFill>
                  <a:solidFill>
                    <a:srgbClr val="82C3EB"/>
                  </a:solidFill>
                </a:uFill>
                <a:latin typeface="Arial Black"/>
                <a:cs typeface="Arial Black"/>
              </a:rPr>
              <a:t>E</a:t>
            </a:r>
            <a:r>
              <a:rPr sz="1460" spc="274" dirty="0">
                <a:solidFill>
                  <a:srgbClr val="231F20"/>
                </a:solidFill>
                <a:uFill>
                  <a:solidFill>
                    <a:srgbClr val="82C3EB"/>
                  </a:solidFill>
                </a:uFill>
                <a:latin typeface="Arial Black"/>
                <a:cs typeface="Arial Black"/>
              </a:rPr>
              <a:t> </a:t>
            </a:r>
            <a:r>
              <a:rPr sz="1460" spc="-53" dirty="0">
                <a:solidFill>
                  <a:srgbClr val="231F20"/>
                </a:solidFill>
                <a:uFill>
                  <a:solidFill>
                    <a:srgbClr val="82C3EB"/>
                  </a:solidFill>
                </a:uFill>
                <a:latin typeface="Arial Black"/>
                <a:cs typeface="Arial Black"/>
              </a:rPr>
              <a:t>SA</a:t>
            </a:r>
            <a:r>
              <a:rPr sz="1460" dirty="0">
                <a:solidFill>
                  <a:srgbClr val="231F20"/>
                </a:solidFill>
                <a:uFill>
                  <a:solidFill>
                    <a:srgbClr val="82C3EB"/>
                  </a:solidFill>
                </a:uFill>
                <a:latin typeface="Arial Black"/>
                <a:cs typeface="Arial Black"/>
              </a:rPr>
              <a:t>M</a:t>
            </a:r>
            <a:r>
              <a:rPr sz="1460" spc="-119" dirty="0">
                <a:solidFill>
                  <a:srgbClr val="231F20"/>
                </a:solidFill>
                <a:uFill>
                  <a:solidFill>
                    <a:srgbClr val="82C3EB"/>
                  </a:solidFill>
                </a:uFill>
                <a:latin typeface="Arial Black"/>
                <a:cs typeface="Arial Black"/>
              </a:rPr>
              <a:t>P</a:t>
            </a:r>
            <a:r>
              <a:rPr sz="1460" spc="62" dirty="0">
                <a:solidFill>
                  <a:srgbClr val="231F20"/>
                </a:solidFill>
                <a:uFill>
                  <a:solidFill>
                    <a:srgbClr val="82C3EB"/>
                  </a:solidFill>
                </a:uFill>
                <a:latin typeface="Arial Black"/>
                <a:cs typeface="Arial Black"/>
              </a:rPr>
              <a:t>LING </a:t>
            </a:r>
            <a:endParaRPr sz="1460" dirty="0">
              <a:latin typeface="Arial Black"/>
              <a:cs typeface="Arial Black"/>
            </a:endParaRPr>
          </a:p>
          <a:p>
            <a:pPr marL="679066" marR="44261" lvl="1" indent="-211222">
              <a:lnSpc>
                <a:spcPct val="101499"/>
              </a:lnSpc>
              <a:spcBef>
                <a:spcPts val="1478"/>
              </a:spcBef>
              <a:spcAft>
                <a:spcPts val="600"/>
              </a:spcAft>
              <a:buAutoNum type="arabicPeriod"/>
              <a:tabLst>
                <a:tab pos="222987" algn="l"/>
              </a:tabLst>
            </a:pPr>
            <a:r>
              <a:rPr lang="en-US" sz="1600" spc="9" dirty="0">
                <a:solidFill>
                  <a:srgbClr val="231F20"/>
                </a:solidFill>
                <a:cs typeface="Arial"/>
              </a:rPr>
              <a:t>R</a:t>
            </a:r>
            <a:r>
              <a:rPr sz="1600" spc="9" dirty="0">
                <a:solidFill>
                  <a:srgbClr val="231F20"/>
                </a:solidFill>
                <a:cs typeface="Arial"/>
              </a:rPr>
              <a:t>ecommended</a:t>
            </a:r>
            <a:r>
              <a:rPr sz="1600" spc="110" dirty="0">
                <a:solidFill>
                  <a:srgbClr val="231F20"/>
                </a:solidFill>
                <a:cs typeface="Arial"/>
              </a:rPr>
              <a:t> </a:t>
            </a:r>
            <a:r>
              <a:rPr sz="1600" spc="9" dirty="0">
                <a:solidFill>
                  <a:srgbClr val="231F20"/>
                </a:solidFill>
                <a:cs typeface="Arial"/>
              </a:rPr>
              <a:t>practice</a:t>
            </a:r>
            <a:r>
              <a:rPr sz="1600" spc="128" dirty="0">
                <a:solidFill>
                  <a:srgbClr val="231F20"/>
                </a:solidFill>
                <a:cs typeface="Arial"/>
              </a:rPr>
              <a:t> </a:t>
            </a:r>
            <a:r>
              <a:rPr sz="1600" spc="71" dirty="0">
                <a:solidFill>
                  <a:srgbClr val="231F20"/>
                </a:solidFill>
                <a:cs typeface="Arial"/>
              </a:rPr>
              <a:t>to</a:t>
            </a:r>
            <a:r>
              <a:rPr sz="1600" spc="106" dirty="0">
                <a:solidFill>
                  <a:srgbClr val="231F20"/>
                </a:solidFill>
                <a:cs typeface="Arial"/>
              </a:rPr>
              <a:t> </a:t>
            </a:r>
            <a:r>
              <a:rPr sz="1600" spc="9" dirty="0">
                <a:solidFill>
                  <a:srgbClr val="231F20"/>
                </a:solidFill>
                <a:cs typeface="Arial"/>
              </a:rPr>
              <a:t>detect</a:t>
            </a:r>
            <a:r>
              <a:rPr sz="1600" spc="115" dirty="0">
                <a:solidFill>
                  <a:srgbClr val="231F20"/>
                </a:solidFill>
                <a:cs typeface="Arial"/>
              </a:rPr>
              <a:t> </a:t>
            </a:r>
            <a:r>
              <a:rPr sz="1600" spc="9" dirty="0">
                <a:solidFill>
                  <a:srgbClr val="231F20"/>
                </a:solidFill>
                <a:cs typeface="Arial"/>
              </a:rPr>
              <a:t>surface</a:t>
            </a:r>
            <a:r>
              <a:rPr sz="1600" spc="141" dirty="0">
                <a:solidFill>
                  <a:srgbClr val="231F20"/>
                </a:solidFill>
                <a:cs typeface="Arial"/>
              </a:rPr>
              <a:t> </a:t>
            </a:r>
            <a:r>
              <a:rPr sz="1600" spc="-31" dirty="0">
                <a:solidFill>
                  <a:srgbClr val="231F20"/>
                </a:solidFill>
                <a:cs typeface="Arial"/>
              </a:rPr>
              <a:t>HD </a:t>
            </a:r>
            <a:r>
              <a:rPr sz="1600" spc="-9" dirty="0">
                <a:solidFill>
                  <a:srgbClr val="231F20"/>
                </a:solidFill>
                <a:cs typeface="Arial"/>
              </a:rPr>
              <a:t>residue.</a:t>
            </a:r>
            <a:endParaRPr sz="1600" dirty="0">
              <a:cs typeface="Arial"/>
            </a:endParaRPr>
          </a:p>
          <a:p>
            <a:pPr marL="679629" lvl="1" indent="-211222">
              <a:spcBef>
                <a:spcPts val="22"/>
              </a:spcBef>
              <a:spcAft>
                <a:spcPts val="600"/>
              </a:spcAft>
              <a:buAutoNum type="arabicPeriod"/>
              <a:tabLst>
                <a:tab pos="222429" algn="l"/>
              </a:tabLst>
            </a:pPr>
            <a:r>
              <a:rPr sz="1600" spc="18" dirty="0">
                <a:solidFill>
                  <a:srgbClr val="231F20"/>
                </a:solidFill>
                <a:cs typeface="Arial"/>
              </a:rPr>
              <a:t>Done</a:t>
            </a:r>
            <a:r>
              <a:rPr sz="1600" spc="31" dirty="0">
                <a:solidFill>
                  <a:srgbClr val="231F20"/>
                </a:solidFill>
                <a:cs typeface="Arial"/>
              </a:rPr>
              <a:t> </a:t>
            </a:r>
            <a:r>
              <a:rPr sz="1600" spc="18" dirty="0">
                <a:solidFill>
                  <a:srgbClr val="231F20"/>
                </a:solidFill>
                <a:cs typeface="Arial"/>
              </a:rPr>
              <a:t>initially</a:t>
            </a:r>
            <a:r>
              <a:rPr sz="1600" spc="4" dirty="0">
                <a:solidFill>
                  <a:srgbClr val="231F20"/>
                </a:solidFill>
                <a:cs typeface="Arial"/>
              </a:rPr>
              <a:t> </a:t>
            </a:r>
            <a:r>
              <a:rPr sz="1600" spc="44" dirty="0">
                <a:solidFill>
                  <a:srgbClr val="231F20"/>
                </a:solidFill>
                <a:cs typeface="Arial"/>
              </a:rPr>
              <a:t>and</a:t>
            </a:r>
            <a:r>
              <a:rPr sz="1600" spc="22" dirty="0">
                <a:solidFill>
                  <a:srgbClr val="231F20"/>
                </a:solidFill>
                <a:cs typeface="Arial"/>
              </a:rPr>
              <a:t> </a:t>
            </a:r>
            <a:r>
              <a:rPr sz="1600" spc="44" dirty="0">
                <a:solidFill>
                  <a:srgbClr val="231F20"/>
                </a:solidFill>
                <a:cs typeface="Arial"/>
              </a:rPr>
              <a:t>at</a:t>
            </a:r>
            <a:r>
              <a:rPr sz="1600" spc="22" dirty="0">
                <a:solidFill>
                  <a:srgbClr val="231F20"/>
                </a:solidFill>
                <a:cs typeface="Arial"/>
              </a:rPr>
              <a:t> </a:t>
            </a:r>
            <a:r>
              <a:rPr sz="1600" spc="18" dirty="0">
                <a:solidFill>
                  <a:srgbClr val="231F20"/>
                </a:solidFill>
                <a:cs typeface="Arial"/>
              </a:rPr>
              <a:t>least</a:t>
            </a:r>
            <a:r>
              <a:rPr sz="1600" spc="26" dirty="0">
                <a:solidFill>
                  <a:srgbClr val="231F20"/>
                </a:solidFill>
                <a:cs typeface="Arial"/>
              </a:rPr>
              <a:t> </a:t>
            </a:r>
            <a:r>
              <a:rPr sz="1600" spc="18" dirty="0">
                <a:solidFill>
                  <a:srgbClr val="231F20"/>
                </a:solidFill>
                <a:cs typeface="Arial"/>
              </a:rPr>
              <a:t>every</a:t>
            </a:r>
            <a:r>
              <a:rPr sz="1600" spc="31" dirty="0">
                <a:solidFill>
                  <a:srgbClr val="231F20"/>
                </a:solidFill>
                <a:cs typeface="Arial"/>
              </a:rPr>
              <a:t> </a:t>
            </a:r>
            <a:r>
              <a:rPr sz="1600" spc="18" dirty="0">
                <a:solidFill>
                  <a:srgbClr val="231F20"/>
                </a:solidFill>
                <a:cs typeface="Arial"/>
              </a:rPr>
              <a:t>6</a:t>
            </a:r>
            <a:r>
              <a:rPr sz="1600" spc="26" dirty="0">
                <a:solidFill>
                  <a:srgbClr val="231F20"/>
                </a:solidFill>
                <a:cs typeface="Arial"/>
              </a:rPr>
              <a:t> </a:t>
            </a:r>
            <a:r>
              <a:rPr sz="1600" spc="44" dirty="0">
                <a:solidFill>
                  <a:srgbClr val="231F20"/>
                </a:solidFill>
                <a:cs typeface="Arial"/>
              </a:rPr>
              <a:t>months.</a:t>
            </a:r>
            <a:endParaRPr sz="1600" dirty="0">
              <a:cs typeface="Arial"/>
            </a:endParaRPr>
          </a:p>
          <a:p>
            <a:pPr marL="679066" marR="193292" lvl="1" indent="-211222">
              <a:lnSpc>
                <a:spcPct val="101499"/>
              </a:lnSpc>
              <a:spcAft>
                <a:spcPts val="600"/>
              </a:spcAft>
              <a:buAutoNum type="arabicPeriod"/>
              <a:tabLst>
                <a:tab pos="222987" algn="l"/>
              </a:tabLst>
            </a:pPr>
            <a:r>
              <a:rPr sz="1600" spc="9" dirty="0">
                <a:solidFill>
                  <a:srgbClr val="231F20"/>
                </a:solidFill>
                <a:cs typeface="Arial"/>
              </a:rPr>
              <a:t>Data</a:t>
            </a:r>
            <a:r>
              <a:rPr sz="1600" spc="101" dirty="0">
                <a:solidFill>
                  <a:srgbClr val="231F20"/>
                </a:solidFill>
                <a:cs typeface="Arial"/>
              </a:rPr>
              <a:t> </a:t>
            </a:r>
            <a:r>
              <a:rPr sz="1600" spc="9" dirty="0">
                <a:solidFill>
                  <a:srgbClr val="231F20"/>
                </a:solidFill>
                <a:cs typeface="Arial"/>
              </a:rPr>
              <a:t>is</a:t>
            </a:r>
            <a:r>
              <a:rPr sz="1600" spc="101" dirty="0">
                <a:solidFill>
                  <a:srgbClr val="231F20"/>
                </a:solidFill>
                <a:cs typeface="Arial"/>
              </a:rPr>
              <a:t> </a:t>
            </a:r>
            <a:r>
              <a:rPr sz="1600" spc="9" dirty="0">
                <a:solidFill>
                  <a:srgbClr val="231F20"/>
                </a:solidFill>
                <a:cs typeface="Arial"/>
              </a:rPr>
              <a:t>lacking</a:t>
            </a:r>
            <a:r>
              <a:rPr sz="1600" spc="106" dirty="0">
                <a:solidFill>
                  <a:srgbClr val="231F20"/>
                </a:solidFill>
                <a:cs typeface="Arial"/>
              </a:rPr>
              <a:t> </a:t>
            </a:r>
            <a:r>
              <a:rPr sz="1600" spc="9" dirty="0">
                <a:solidFill>
                  <a:srgbClr val="231F20"/>
                </a:solidFill>
                <a:cs typeface="Arial"/>
              </a:rPr>
              <a:t>regarding</a:t>
            </a:r>
            <a:r>
              <a:rPr sz="1600" spc="106" dirty="0">
                <a:solidFill>
                  <a:srgbClr val="231F20"/>
                </a:solidFill>
                <a:cs typeface="Arial"/>
              </a:rPr>
              <a:t> </a:t>
            </a:r>
            <a:r>
              <a:rPr sz="1600" spc="9" dirty="0">
                <a:solidFill>
                  <a:srgbClr val="231F20"/>
                </a:solidFill>
                <a:cs typeface="Arial"/>
              </a:rPr>
              <a:t>sampling</a:t>
            </a:r>
            <a:r>
              <a:rPr sz="1600" spc="93" dirty="0">
                <a:solidFill>
                  <a:srgbClr val="231F20"/>
                </a:solidFill>
                <a:cs typeface="Arial"/>
              </a:rPr>
              <a:t> </a:t>
            </a:r>
            <a:r>
              <a:rPr sz="1600" spc="57" dirty="0">
                <a:solidFill>
                  <a:srgbClr val="231F20"/>
                </a:solidFill>
                <a:cs typeface="Arial"/>
              </a:rPr>
              <a:t>method </a:t>
            </a:r>
            <a:r>
              <a:rPr sz="1600" spc="44" dirty="0">
                <a:solidFill>
                  <a:srgbClr val="231F20"/>
                </a:solidFill>
                <a:cs typeface="Arial"/>
              </a:rPr>
              <a:t>and</a:t>
            </a:r>
            <a:r>
              <a:rPr sz="1600" dirty="0">
                <a:solidFill>
                  <a:srgbClr val="231F20"/>
                </a:solidFill>
                <a:cs typeface="Arial"/>
              </a:rPr>
              <a:t> </a:t>
            </a:r>
            <a:r>
              <a:rPr sz="1600" spc="49" dirty="0">
                <a:solidFill>
                  <a:srgbClr val="231F20"/>
                </a:solidFill>
                <a:cs typeface="Arial"/>
              </a:rPr>
              <a:t>contamination</a:t>
            </a:r>
            <a:r>
              <a:rPr sz="1600" spc="4" dirty="0">
                <a:solidFill>
                  <a:srgbClr val="231F20"/>
                </a:solidFill>
                <a:cs typeface="Arial"/>
              </a:rPr>
              <a:t> </a:t>
            </a:r>
            <a:r>
              <a:rPr sz="1600" spc="-9" dirty="0">
                <a:solidFill>
                  <a:srgbClr val="231F20"/>
                </a:solidFill>
                <a:cs typeface="Arial"/>
              </a:rPr>
              <a:t>limits.</a:t>
            </a:r>
            <a:endParaRPr sz="1600" dirty="0">
              <a:cs typeface="Arial"/>
            </a:endParaRPr>
          </a:p>
          <a:p>
            <a:pPr marL="679066" marR="415161" lvl="1" indent="-211222">
              <a:lnSpc>
                <a:spcPct val="101499"/>
              </a:lnSpc>
              <a:spcAft>
                <a:spcPts val="600"/>
              </a:spcAft>
              <a:buAutoNum type="arabicPeriod"/>
              <a:tabLst>
                <a:tab pos="222987" algn="l"/>
              </a:tabLst>
            </a:pPr>
            <a:r>
              <a:rPr sz="1600" spc="9" dirty="0">
                <a:solidFill>
                  <a:srgbClr val="231F20"/>
                </a:solidFill>
                <a:cs typeface="Arial"/>
              </a:rPr>
              <a:t>Verify</a:t>
            </a:r>
            <a:r>
              <a:rPr sz="1600" spc="106" dirty="0">
                <a:solidFill>
                  <a:srgbClr val="231F20"/>
                </a:solidFill>
                <a:cs typeface="Arial"/>
              </a:rPr>
              <a:t> </a:t>
            </a:r>
            <a:r>
              <a:rPr sz="1600" spc="9" dirty="0">
                <a:solidFill>
                  <a:srgbClr val="231F20"/>
                </a:solidFill>
                <a:cs typeface="Arial"/>
              </a:rPr>
              <a:t>sampling</a:t>
            </a:r>
            <a:r>
              <a:rPr sz="1600" spc="79" dirty="0">
                <a:solidFill>
                  <a:srgbClr val="231F20"/>
                </a:solidFill>
                <a:cs typeface="Arial"/>
              </a:rPr>
              <a:t> </a:t>
            </a:r>
            <a:r>
              <a:rPr sz="1600" spc="9" dirty="0">
                <a:solidFill>
                  <a:srgbClr val="231F20"/>
                </a:solidFill>
                <a:cs typeface="Arial"/>
              </a:rPr>
              <a:t>kits</a:t>
            </a:r>
            <a:r>
              <a:rPr sz="1600" spc="88" dirty="0">
                <a:solidFill>
                  <a:srgbClr val="231F20"/>
                </a:solidFill>
                <a:cs typeface="Arial"/>
              </a:rPr>
              <a:t> </a:t>
            </a:r>
            <a:r>
              <a:rPr sz="1600" spc="9" dirty="0">
                <a:solidFill>
                  <a:srgbClr val="231F20"/>
                </a:solidFill>
                <a:cs typeface="Arial"/>
              </a:rPr>
              <a:t>have</a:t>
            </a:r>
            <a:r>
              <a:rPr sz="1600" spc="93" dirty="0">
                <a:solidFill>
                  <a:srgbClr val="231F20"/>
                </a:solidFill>
                <a:cs typeface="Arial"/>
              </a:rPr>
              <a:t> </a:t>
            </a:r>
            <a:r>
              <a:rPr sz="1600" spc="9" dirty="0">
                <a:solidFill>
                  <a:srgbClr val="231F20"/>
                </a:solidFill>
                <a:cs typeface="Arial"/>
              </a:rPr>
              <a:t>been</a:t>
            </a:r>
            <a:r>
              <a:rPr sz="1600" spc="93" dirty="0">
                <a:solidFill>
                  <a:srgbClr val="231F20"/>
                </a:solidFill>
                <a:cs typeface="Arial"/>
              </a:rPr>
              <a:t> </a:t>
            </a:r>
            <a:r>
              <a:rPr sz="1600" spc="35" dirty="0">
                <a:solidFill>
                  <a:srgbClr val="231F20"/>
                </a:solidFill>
                <a:cs typeface="Arial"/>
              </a:rPr>
              <a:t>properly </a:t>
            </a:r>
            <a:r>
              <a:rPr sz="1600" spc="18" dirty="0">
                <a:solidFill>
                  <a:srgbClr val="231F20"/>
                </a:solidFill>
                <a:cs typeface="Arial"/>
              </a:rPr>
              <a:t>tested</a:t>
            </a:r>
            <a:r>
              <a:rPr lang="en-US" sz="1600" spc="115" dirty="0">
                <a:solidFill>
                  <a:srgbClr val="231F20"/>
                </a:solidFill>
                <a:cs typeface="Arial"/>
              </a:rPr>
              <a:t>—</a:t>
            </a:r>
            <a:r>
              <a:rPr sz="1600" b="1" spc="18" dirty="0">
                <a:solidFill>
                  <a:srgbClr val="231F20"/>
                </a:solidFill>
                <a:cs typeface="Arial"/>
              </a:rPr>
              <a:t>none</a:t>
            </a:r>
            <a:r>
              <a:rPr sz="1600" b="1" spc="146" dirty="0">
                <a:solidFill>
                  <a:srgbClr val="231F20"/>
                </a:solidFill>
                <a:cs typeface="Arial"/>
              </a:rPr>
              <a:t> </a:t>
            </a:r>
            <a:r>
              <a:rPr sz="1600" b="1" spc="18" dirty="0">
                <a:solidFill>
                  <a:srgbClr val="231F20"/>
                </a:solidFill>
                <a:cs typeface="Arial"/>
              </a:rPr>
              <a:t>currently</a:t>
            </a:r>
            <a:r>
              <a:rPr lang="en-US" sz="1600" b="1" spc="141" dirty="0">
                <a:solidFill>
                  <a:srgbClr val="231F20"/>
                </a:solidFill>
                <a:cs typeface="Arial"/>
              </a:rPr>
              <a:t> </a:t>
            </a:r>
            <a:r>
              <a:rPr sz="1600" b="1" spc="-9" dirty="0">
                <a:solidFill>
                  <a:srgbClr val="231F20"/>
                </a:solidFill>
                <a:cs typeface="Arial"/>
              </a:rPr>
              <a:t>certified</a:t>
            </a:r>
            <a:endParaRPr sz="1600" b="1" dirty="0">
              <a:cs typeface="Arial"/>
            </a:endParaRPr>
          </a:p>
        </p:txBody>
      </p:sp>
      <p:sp>
        <p:nvSpPr>
          <p:cNvPr id="8" name="object 8"/>
          <p:cNvSpPr/>
          <p:nvPr/>
        </p:nvSpPr>
        <p:spPr>
          <a:xfrm>
            <a:off x="2047854" y="2348468"/>
            <a:ext cx="4155141" cy="2620620"/>
          </a:xfrm>
          <a:custGeom>
            <a:avLst/>
            <a:gdLst/>
            <a:ahLst/>
            <a:cxnLst/>
            <a:rect l="l" t="t" r="r" b="b"/>
            <a:pathLst>
              <a:path w="4709160" h="3466465">
                <a:moveTo>
                  <a:pt x="4708601" y="3466388"/>
                </a:moveTo>
                <a:lnTo>
                  <a:pt x="4708601" y="0"/>
                </a:lnTo>
                <a:lnTo>
                  <a:pt x="0" y="0"/>
                </a:lnTo>
                <a:lnTo>
                  <a:pt x="0" y="3466388"/>
                </a:lnTo>
                <a:lnTo>
                  <a:pt x="4708601" y="3466388"/>
                </a:lnTo>
                <a:close/>
              </a:path>
            </a:pathLst>
          </a:custGeom>
          <a:solidFill>
            <a:srgbClr val="F1F1F2"/>
          </a:solidFill>
        </p:spPr>
        <p:txBody>
          <a:bodyPr wrap="square" lIns="0" tIns="0" rIns="0" bIns="0" rtlCol="0"/>
          <a:lstStyle/>
          <a:p>
            <a:endParaRPr/>
          </a:p>
        </p:txBody>
      </p:sp>
      <p:sp>
        <p:nvSpPr>
          <p:cNvPr id="9" name="object 9"/>
          <p:cNvSpPr txBox="1"/>
          <p:nvPr/>
        </p:nvSpPr>
        <p:spPr>
          <a:xfrm>
            <a:off x="2047853" y="2566887"/>
            <a:ext cx="4155141" cy="2282665"/>
          </a:xfrm>
          <a:prstGeom prst="rect">
            <a:avLst/>
          </a:prstGeom>
        </p:spPr>
        <p:txBody>
          <a:bodyPr vert="horz" wrap="square" lIns="0" tIns="10085" rIns="0" bIns="0" rtlCol="0">
            <a:spAutoFit/>
          </a:bodyPr>
          <a:lstStyle/>
          <a:p>
            <a:pPr marL="332801" marR="243717">
              <a:lnSpc>
                <a:spcPct val="102400"/>
              </a:lnSpc>
              <a:spcBef>
                <a:spcPts val="79"/>
              </a:spcBef>
            </a:pPr>
            <a:r>
              <a:rPr lang="en-US" sz="1600" spc="88" dirty="0">
                <a:solidFill>
                  <a:srgbClr val="231F20"/>
                </a:solidFill>
                <a:cs typeface="Arial"/>
              </a:rPr>
              <a:t>If opting </a:t>
            </a:r>
            <a:r>
              <a:rPr sz="1600" spc="88" dirty="0">
                <a:solidFill>
                  <a:srgbClr val="231F20"/>
                </a:solidFill>
                <a:cs typeface="Arial"/>
              </a:rPr>
              <a:t>to</a:t>
            </a:r>
            <a:r>
              <a:rPr sz="1600" spc="66" dirty="0">
                <a:solidFill>
                  <a:srgbClr val="231F20"/>
                </a:solidFill>
                <a:cs typeface="Arial"/>
              </a:rPr>
              <a:t> </a:t>
            </a:r>
            <a:r>
              <a:rPr sz="1600" spc="44" dirty="0">
                <a:solidFill>
                  <a:srgbClr val="231F20"/>
                </a:solidFill>
                <a:cs typeface="Arial"/>
              </a:rPr>
              <a:t>conduct </a:t>
            </a:r>
            <a:r>
              <a:rPr sz="1600" spc="-31" dirty="0">
                <a:solidFill>
                  <a:srgbClr val="231F20"/>
                </a:solidFill>
                <a:cs typeface="Arial Black"/>
              </a:rPr>
              <a:t>environmental</a:t>
            </a:r>
            <a:r>
              <a:rPr sz="1600" spc="-93" dirty="0">
                <a:solidFill>
                  <a:srgbClr val="231F20"/>
                </a:solidFill>
                <a:cs typeface="Arial Black"/>
              </a:rPr>
              <a:t> </a:t>
            </a:r>
            <a:r>
              <a:rPr sz="1600" spc="-57" dirty="0">
                <a:solidFill>
                  <a:srgbClr val="231F20"/>
                </a:solidFill>
                <a:cs typeface="Arial Black"/>
              </a:rPr>
              <a:t>wipe</a:t>
            </a:r>
            <a:r>
              <a:rPr sz="1600" spc="-79" dirty="0">
                <a:solidFill>
                  <a:srgbClr val="231F20"/>
                </a:solidFill>
                <a:cs typeface="Arial Black"/>
              </a:rPr>
              <a:t> </a:t>
            </a:r>
            <a:r>
              <a:rPr sz="1600" spc="-53" dirty="0">
                <a:solidFill>
                  <a:srgbClr val="231F20"/>
                </a:solidFill>
                <a:cs typeface="Arial Black"/>
              </a:rPr>
              <a:t>sampling</a:t>
            </a:r>
            <a:r>
              <a:rPr sz="1600" spc="-88" dirty="0">
                <a:solidFill>
                  <a:srgbClr val="231F20"/>
                </a:solidFill>
                <a:cs typeface="Arial Black"/>
              </a:rPr>
              <a:t> </a:t>
            </a:r>
            <a:r>
              <a:rPr sz="1600" dirty="0">
                <a:solidFill>
                  <a:srgbClr val="231F20"/>
                </a:solidFill>
                <a:cs typeface="Arial"/>
              </a:rPr>
              <a:t>(as</a:t>
            </a:r>
            <a:r>
              <a:rPr sz="1600" spc="-4" dirty="0">
                <a:solidFill>
                  <a:srgbClr val="231F20"/>
                </a:solidFill>
                <a:cs typeface="Arial"/>
              </a:rPr>
              <a:t> </a:t>
            </a:r>
            <a:r>
              <a:rPr sz="1600" spc="-9" dirty="0">
                <a:solidFill>
                  <a:srgbClr val="231F20"/>
                </a:solidFill>
                <a:cs typeface="Arial"/>
              </a:rPr>
              <a:t>suggested </a:t>
            </a:r>
            <a:r>
              <a:rPr sz="1600" spc="84" dirty="0">
                <a:solidFill>
                  <a:srgbClr val="231F20"/>
                </a:solidFill>
                <a:cs typeface="Arial"/>
              </a:rPr>
              <a:t>but</a:t>
            </a:r>
            <a:r>
              <a:rPr sz="1600" spc="-13" dirty="0">
                <a:solidFill>
                  <a:srgbClr val="231F20"/>
                </a:solidFill>
                <a:cs typeface="Arial"/>
              </a:rPr>
              <a:t> </a:t>
            </a:r>
            <a:r>
              <a:rPr sz="1600" spc="84" dirty="0">
                <a:solidFill>
                  <a:srgbClr val="231F20"/>
                </a:solidFill>
                <a:cs typeface="Arial"/>
              </a:rPr>
              <a:t>not</a:t>
            </a:r>
            <a:r>
              <a:rPr sz="1600" spc="-13" dirty="0">
                <a:solidFill>
                  <a:srgbClr val="231F20"/>
                </a:solidFill>
                <a:cs typeface="Arial"/>
              </a:rPr>
              <a:t> </a:t>
            </a:r>
            <a:r>
              <a:rPr sz="1600" spc="53" dirty="0">
                <a:solidFill>
                  <a:srgbClr val="231F20"/>
                </a:solidFill>
                <a:cs typeface="Arial"/>
              </a:rPr>
              <a:t>required</a:t>
            </a:r>
            <a:r>
              <a:rPr sz="1600" dirty="0">
                <a:solidFill>
                  <a:srgbClr val="231F20"/>
                </a:solidFill>
                <a:cs typeface="Arial"/>
              </a:rPr>
              <a:t> by</a:t>
            </a:r>
            <a:r>
              <a:rPr sz="1600" spc="-9" dirty="0">
                <a:solidFill>
                  <a:srgbClr val="231F20"/>
                </a:solidFill>
                <a:cs typeface="Arial"/>
              </a:rPr>
              <a:t> </a:t>
            </a:r>
            <a:r>
              <a:rPr sz="1600" spc="-57" dirty="0">
                <a:solidFill>
                  <a:srgbClr val="231F20"/>
                </a:solidFill>
                <a:cs typeface="Arial"/>
              </a:rPr>
              <a:t>USP</a:t>
            </a:r>
            <a:r>
              <a:rPr sz="1600" spc="9" dirty="0">
                <a:solidFill>
                  <a:srgbClr val="231F20"/>
                </a:solidFill>
                <a:cs typeface="Arial"/>
              </a:rPr>
              <a:t> </a:t>
            </a:r>
            <a:r>
              <a:rPr sz="1600" dirty="0">
                <a:solidFill>
                  <a:srgbClr val="231F20"/>
                </a:solidFill>
                <a:cs typeface="Arial"/>
              </a:rPr>
              <a:t>&lt;800&gt;),</a:t>
            </a:r>
            <a:r>
              <a:rPr sz="1600" spc="-31" dirty="0">
                <a:solidFill>
                  <a:srgbClr val="231F20"/>
                </a:solidFill>
                <a:cs typeface="Arial"/>
              </a:rPr>
              <a:t> </a:t>
            </a:r>
            <a:r>
              <a:rPr sz="1600" spc="40" dirty="0">
                <a:solidFill>
                  <a:srgbClr val="231F20"/>
                </a:solidFill>
                <a:cs typeface="Arial"/>
              </a:rPr>
              <a:t>contact</a:t>
            </a:r>
            <a:r>
              <a:rPr sz="1600" spc="9" dirty="0">
                <a:solidFill>
                  <a:srgbClr val="231F20"/>
                </a:solidFill>
                <a:cs typeface="Arial"/>
              </a:rPr>
              <a:t> </a:t>
            </a:r>
            <a:r>
              <a:rPr sz="1600" spc="-22" dirty="0">
                <a:solidFill>
                  <a:srgbClr val="231F20"/>
                </a:solidFill>
                <a:cs typeface="Arial"/>
              </a:rPr>
              <a:t>an </a:t>
            </a:r>
            <a:r>
              <a:rPr sz="1600" dirty="0">
                <a:solidFill>
                  <a:srgbClr val="231F20"/>
                </a:solidFill>
                <a:cs typeface="Arial"/>
              </a:rPr>
              <a:t>analytical</a:t>
            </a:r>
            <a:r>
              <a:rPr sz="1600" spc="84" dirty="0">
                <a:solidFill>
                  <a:srgbClr val="231F20"/>
                </a:solidFill>
                <a:cs typeface="Arial"/>
              </a:rPr>
              <a:t> </a:t>
            </a:r>
            <a:r>
              <a:rPr sz="1600" dirty="0">
                <a:solidFill>
                  <a:srgbClr val="231F20"/>
                </a:solidFill>
                <a:cs typeface="Arial"/>
              </a:rPr>
              <a:t>lab</a:t>
            </a:r>
            <a:r>
              <a:rPr sz="1600" spc="75" dirty="0">
                <a:solidFill>
                  <a:srgbClr val="231F20"/>
                </a:solidFill>
                <a:cs typeface="Arial"/>
              </a:rPr>
              <a:t> </a:t>
            </a:r>
            <a:r>
              <a:rPr sz="1600" spc="84" dirty="0">
                <a:solidFill>
                  <a:srgbClr val="231F20"/>
                </a:solidFill>
                <a:cs typeface="Arial"/>
              </a:rPr>
              <a:t>or</a:t>
            </a:r>
            <a:r>
              <a:rPr sz="1600" spc="75" dirty="0">
                <a:solidFill>
                  <a:srgbClr val="231F20"/>
                </a:solidFill>
                <a:cs typeface="Arial"/>
              </a:rPr>
              <a:t> </a:t>
            </a:r>
            <a:r>
              <a:rPr sz="1600" spc="57" dirty="0">
                <a:solidFill>
                  <a:srgbClr val="231F20"/>
                </a:solidFill>
                <a:cs typeface="Arial"/>
              </a:rPr>
              <a:t>vendor</a:t>
            </a:r>
            <a:r>
              <a:rPr sz="1600" spc="88" dirty="0">
                <a:solidFill>
                  <a:srgbClr val="231F20"/>
                </a:solidFill>
                <a:cs typeface="Arial"/>
              </a:rPr>
              <a:t> to</a:t>
            </a:r>
            <a:r>
              <a:rPr sz="1600" spc="79" dirty="0">
                <a:solidFill>
                  <a:srgbClr val="231F20"/>
                </a:solidFill>
                <a:cs typeface="Arial"/>
              </a:rPr>
              <a:t> </a:t>
            </a:r>
            <a:r>
              <a:rPr sz="1600" dirty="0">
                <a:solidFill>
                  <a:srgbClr val="231F20"/>
                </a:solidFill>
                <a:cs typeface="Arial"/>
              </a:rPr>
              <a:t>discuss</a:t>
            </a:r>
            <a:r>
              <a:rPr sz="1600" spc="79" dirty="0">
                <a:solidFill>
                  <a:srgbClr val="231F20"/>
                </a:solidFill>
                <a:cs typeface="Arial"/>
              </a:rPr>
              <a:t> </a:t>
            </a:r>
            <a:r>
              <a:rPr sz="1600" dirty="0">
                <a:solidFill>
                  <a:srgbClr val="231F20"/>
                </a:solidFill>
                <a:cs typeface="Arial"/>
              </a:rPr>
              <a:t>such</a:t>
            </a:r>
            <a:r>
              <a:rPr sz="1600" spc="88" dirty="0">
                <a:solidFill>
                  <a:srgbClr val="231F20"/>
                </a:solidFill>
                <a:cs typeface="Arial"/>
              </a:rPr>
              <a:t> </a:t>
            </a:r>
            <a:r>
              <a:rPr sz="1600" spc="-44" dirty="0">
                <a:solidFill>
                  <a:srgbClr val="231F20"/>
                </a:solidFill>
                <a:cs typeface="Arial"/>
              </a:rPr>
              <a:t>a </a:t>
            </a:r>
            <a:r>
              <a:rPr sz="1600" spc="44" dirty="0">
                <a:solidFill>
                  <a:srgbClr val="231F20"/>
                </a:solidFill>
                <a:cs typeface="Arial"/>
              </a:rPr>
              <a:t>program.</a:t>
            </a:r>
            <a:endParaRPr sz="1600" dirty="0">
              <a:cs typeface="Arial"/>
            </a:endParaRPr>
          </a:p>
          <a:p>
            <a:pPr>
              <a:spcBef>
                <a:spcPts val="202"/>
              </a:spcBef>
            </a:pPr>
            <a:endParaRPr lang="en-US" sz="1600" dirty="0">
              <a:cs typeface="Arial"/>
            </a:endParaRPr>
          </a:p>
          <a:p>
            <a:pPr marL="332801" marR="497520">
              <a:lnSpc>
                <a:spcPct val="102400"/>
              </a:lnSpc>
            </a:pPr>
            <a:r>
              <a:rPr lang="en-US" sz="1600" dirty="0">
                <a:solidFill>
                  <a:srgbClr val="231F20"/>
                </a:solidFill>
                <a:cs typeface="Arial"/>
              </a:rPr>
              <a:t>Consider</a:t>
            </a:r>
            <a:r>
              <a:rPr lang="en-US" sz="1600" spc="53" dirty="0">
                <a:solidFill>
                  <a:srgbClr val="231F20"/>
                </a:solidFill>
                <a:cs typeface="Arial"/>
              </a:rPr>
              <a:t> </a:t>
            </a:r>
            <a:r>
              <a:rPr lang="en-US" sz="1600" spc="71" dirty="0">
                <a:solidFill>
                  <a:srgbClr val="231F20"/>
                </a:solidFill>
                <a:cs typeface="Arial"/>
              </a:rPr>
              <a:t>the </a:t>
            </a:r>
            <a:r>
              <a:rPr lang="en-US" sz="1600" spc="-9" dirty="0">
                <a:solidFill>
                  <a:srgbClr val="231F20"/>
                </a:solidFill>
                <a:cs typeface="Arial Black"/>
              </a:rPr>
              <a:t>periodic </a:t>
            </a:r>
            <a:r>
              <a:rPr lang="en-US" sz="1600" spc="-44" dirty="0">
                <a:solidFill>
                  <a:srgbClr val="231F20"/>
                </a:solidFill>
                <a:cs typeface="Arial Black"/>
              </a:rPr>
              <a:t>examination</a:t>
            </a:r>
            <a:r>
              <a:rPr lang="en-US" sz="1600" spc="-75" dirty="0">
                <a:solidFill>
                  <a:srgbClr val="231F20"/>
                </a:solidFill>
                <a:cs typeface="Arial Black"/>
              </a:rPr>
              <a:t> </a:t>
            </a:r>
            <a:r>
              <a:rPr lang="en-US" sz="1600" spc="-26" dirty="0">
                <a:solidFill>
                  <a:srgbClr val="231F20"/>
                </a:solidFill>
                <a:cs typeface="Arial Black"/>
              </a:rPr>
              <a:t>of</a:t>
            </a:r>
            <a:r>
              <a:rPr lang="en-US" sz="1600" spc="-66" dirty="0">
                <a:solidFill>
                  <a:srgbClr val="231F20"/>
                </a:solidFill>
                <a:cs typeface="Arial Black"/>
              </a:rPr>
              <a:t> </a:t>
            </a:r>
            <a:r>
              <a:rPr lang="en-US" sz="1600" spc="-49" dirty="0">
                <a:solidFill>
                  <a:srgbClr val="231F20"/>
                </a:solidFill>
                <a:cs typeface="Arial Black"/>
              </a:rPr>
              <a:t>all</a:t>
            </a:r>
            <a:r>
              <a:rPr lang="en-US" sz="1600" spc="-62" dirty="0">
                <a:solidFill>
                  <a:srgbClr val="231F20"/>
                </a:solidFill>
                <a:cs typeface="Arial Black"/>
              </a:rPr>
              <a:t> </a:t>
            </a:r>
            <a:r>
              <a:rPr lang="en-US" sz="1600" spc="-71" dirty="0">
                <a:solidFill>
                  <a:srgbClr val="231F20"/>
                </a:solidFill>
                <a:cs typeface="Arial Black"/>
              </a:rPr>
              <a:t>areas</a:t>
            </a:r>
            <a:r>
              <a:rPr lang="en-US" sz="1600" spc="-75" dirty="0">
                <a:solidFill>
                  <a:srgbClr val="231F20"/>
                </a:solidFill>
                <a:cs typeface="Arial Black"/>
              </a:rPr>
              <a:t> </a:t>
            </a:r>
            <a:r>
              <a:rPr lang="en-US" sz="1600" spc="-53" dirty="0">
                <a:solidFill>
                  <a:srgbClr val="231F20"/>
                </a:solidFill>
                <a:cs typeface="Arial Black"/>
              </a:rPr>
              <a:t>where</a:t>
            </a:r>
            <a:r>
              <a:rPr lang="en-US" sz="1600" spc="-71" dirty="0">
                <a:solidFill>
                  <a:srgbClr val="231F20"/>
                </a:solidFill>
                <a:cs typeface="Arial Black"/>
              </a:rPr>
              <a:t> </a:t>
            </a:r>
            <a:r>
              <a:rPr lang="en-US" sz="1600" spc="-57" dirty="0">
                <a:solidFill>
                  <a:srgbClr val="231F20"/>
                </a:solidFill>
                <a:cs typeface="Arial Black"/>
              </a:rPr>
              <a:t>HD</a:t>
            </a:r>
            <a:r>
              <a:rPr lang="en-US" sz="1600" spc="-53" dirty="0">
                <a:solidFill>
                  <a:srgbClr val="231F20"/>
                </a:solidFill>
                <a:cs typeface="Arial Black"/>
              </a:rPr>
              <a:t> </a:t>
            </a:r>
            <a:r>
              <a:rPr lang="en-US" sz="1600" spc="-22" dirty="0">
                <a:solidFill>
                  <a:srgbClr val="231F20"/>
                </a:solidFill>
                <a:cs typeface="Arial Black"/>
              </a:rPr>
              <a:t>are </a:t>
            </a:r>
            <a:r>
              <a:rPr lang="en-US" sz="1600" spc="-49" dirty="0">
                <a:solidFill>
                  <a:srgbClr val="231F20"/>
                </a:solidFill>
                <a:cs typeface="Arial Black"/>
              </a:rPr>
              <a:t>stored</a:t>
            </a:r>
            <a:r>
              <a:rPr lang="en-US" sz="1600" spc="-49" dirty="0">
                <a:solidFill>
                  <a:srgbClr val="231F20"/>
                </a:solidFill>
                <a:cs typeface="Arial"/>
              </a:rPr>
              <a:t>,</a:t>
            </a:r>
            <a:r>
              <a:rPr lang="en-US" sz="1600" spc="4" dirty="0">
                <a:solidFill>
                  <a:srgbClr val="231F20"/>
                </a:solidFill>
                <a:cs typeface="Arial"/>
              </a:rPr>
              <a:t> </a:t>
            </a:r>
            <a:r>
              <a:rPr lang="en-US" sz="1600" spc="66" dirty="0">
                <a:solidFill>
                  <a:srgbClr val="231F20"/>
                </a:solidFill>
                <a:cs typeface="Arial"/>
              </a:rPr>
              <a:t>compounded</a:t>
            </a:r>
            <a:r>
              <a:rPr lang="en-US" sz="1600" spc="4" dirty="0">
                <a:solidFill>
                  <a:srgbClr val="231F20"/>
                </a:solidFill>
                <a:cs typeface="Arial"/>
              </a:rPr>
              <a:t> </a:t>
            </a:r>
            <a:r>
              <a:rPr lang="en-US" sz="1600" spc="57" dirty="0">
                <a:solidFill>
                  <a:srgbClr val="231F20"/>
                </a:solidFill>
                <a:cs typeface="Arial"/>
              </a:rPr>
              <a:t>and</a:t>
            </a:r>
            <a:r>
              <a:rPr lang="en-US" sz="1600" spc="18" dirty="0">
                <a:solidFill>
                  <a:srgbClr val="231F20"/>
                </a:solidFill>
                <a:cs typeface="Arial"/>
              </a:rPr>
              <a:t> </a:t>
            </a:r>
            <a:r>
              <a:rPr lang="en-US" sz="1600" spc="44" dirty="0">
                <a:solidFill>
                  <a:srgbClr val="231F20"/>
                </a:solidFill>
                <a:cs typeface="Arial"/>
              </a:rPr>
              <a:t>disposed</a:t>
            </a:r>
            <a:r>
              <a:rPr lang="en-US" sz="1600" spc="-4" dirty="0">
                <a:solidFill>
                  <a:srgbClr val="231F20"/>
                </a:solidFill>
                <a:cs typeface="Arial"/>
              </a:rPr>
              <a:t> </a:t>
            </a:r>
            <a:r>
              <a:rPr lang="en-US" sz="1600" dirty="0">
                <a:solidFill>
                  <a:srgbClr val="231F20"/>
                </a:solidFill>
                <a:cs typeface="Arial"/>
              </a:rPr>
              <a:t>of,</a:t>
            </a:r>
            <a:r>
              <a:rPr lang="en-US" sz="1600" spc="13" dirty="0">
                <a:solidFill>
                  <a:srgbClr val="231F20"/>
                </a:solidFill>
                <a:cs typeface="Arial"/>
              </a:rPr>
              <a:t> </a:t>
            </a:r>
            <a:r>
              <a:rPr lang="en-US" sz="1600" spc="35" dirty="0">
                <a:solidFill>
                  <a:srgbClr val="231F20"/>
                </a:solidFill>
                <a:cs typeface="Arial"/>
              </a:rPr>
              <a:t>and where </a:t>
            </a:r>
            <a:r>
              <a:rPr lang="en-US" sz="1600" dirty="0">
                <a:solidFill>
                  <a:srgbClr val="231F20"/>
                </a:solidFill>
                <a:cs typeface="Arial"/>
              </a:rPr>
              <a:t>reusable</a:t>
            </a:r>
            <a:r>
              <a:rPr lang="en-US" sz="1600" spc="146" dirty="0">
                <a:solidFill>
                  <a:srgbClr val="231F20"/>
                </a:solidFill>
                <a:cs typeface="Arial"/>
              </a:rPr>
              <a:t> </a:t>
            </a:r>
            <a:r>
              <a:rPr lang="en-US" sz="1600" dirty="0">
                <a:solidFill>
                  <a:srgbClr val="231F20"/>
                </a:solidFill>
                <a:cs typeface="Arial"/>
              </a:rPr>
              <a:t>utensils</a:t>
            </a:r>
            <a:r>
              <a:rPr lang="en-US" sz="1600" spc="119" dirty="0">
                <a:solidFill>
                  <a:srgbClr val="231F20"/>
                </a:solidFill>
                <a:cs typeface="Arial"/>
              </a:rPr>
              <a:t> </a:t>
            </a:r>
            <a:r>
              <a:rPr lang="en-US" sz="1600" spc="57" dirty="0">
                <a:solidFill>
                  <a:srgbClr val="231F20"/>
                </a:solidFill>
                <a:cs typeface="Arial"/>
              </a:rPr>
              <a:t>and</a:t>
            </a:r>
            <a:r>
              <a:rPr lang="en-US" sz="1600" spc="132" dirty="0">
                <a:solidFill>
                  <a:srgbClr val="231F20"/>
                </a:solidFill>
                <a:cs typeface="Arial"/>
              </a:rPr>
              <a:t> </a:t>
            </a:r>
            <a:r>
              <a:rPr lang="en-US" sz="1600" spc="66" dirty="0">
                <a:solidFill>
                  <a:srgbClr val="231F20"/>
                </a:solidFill>
                <a:cs typeface="Arial"/>
              </a:rPr>
              <a:t>equipment</a:t>
            </a:r>
            <a:r>
              <a:rPr lang="en-US" sz="1600" spc="124" dirty="0">
                <a:solidFill>
                  <a:srgbClr val="231F20"/>
                </a:solidFill>
                <a:cs typeface="Arial"/>
              </a:rPr>
              <a:t> are </a:t>
            </a:r>
            <a:r>
              <a:rPr lang="en-US" sz="1600" spc="-9" dirty="0">
                <a:solidFill>
                  <a:srgbClr val="231F20"/>
                </a:solidFill>
                <a:cs typeface="Arial"/>
              </a:rPr>
              <a:t>cleaned.</a:t>
            </a:r>
            <a:endParaRPr lang="en-US" sz="1600" dirty="0">
              <a:cs typeface="Arial"/>
            </a:endParaRPr>
          </a:p>
        </p:txBody>
      </p:sp>
      <p:sp>
        <p:nvSpPr>
          <p:cNvPr id="10" name="object 10"/>
          <p:cNvSpPr/>
          <p:nvPr/>
        </p:nvSpPr>
        <p:spPr>
          <a:xfrm>
            <a:off x="2047854" y="2314070"/>
            <a:ext cx="4155141" cy="42582"/>
          </a:xfrm>
          <a:custGeom>
            <a:avLst/>
            <a:gdLst/>
            <a:ahLst/>
            <a:cxnLst/>
            <a:rect l="l" t="t" r="r" b="b"/>
            <a:pathLst>
              <a:path w="4709160" h="48260">
                <a:moveTo>
                  <a:pt x="0" y="0"/>
                </a:moveTo>
                <a:lnTo>
                  <a:pt x="0" y="47777"/>
                </a:lnTo>
                <a:lnTo>
                  <a:pt x="4708639" y="47777"/>
                </a:lnTo>
                <a:lnTo>
                  <a:pt x="4708639" y="0"/>
                </a:lnTo>
                <a:lnTo>
                  <a:pt x="0" y="0"/>
                </a:lnTo>
                <a:close/>
              </a:path>
            </a:pathLst>
          </a:custGeom>
          <a:solidFill>
            <a:srgbClr val="FCD205"/>
          </a:solidFill>
        </p:spPr>
        <p:txBody>
          <a:bodyPr wrap="square" lIns="0" tIns="0" rIns="0" bIns="0" rtlCol="0"/>
          <a:lstStyle/>
          <a:p>
            <a:endParaRPr/>
          </a:p>
        </p:txBody>
      </p:sp>
      <p:sp>
        <p:nvSpPr>
          <p:cNvPr id="11" name="object 11"/>
          <p:cNvSpPr txBox="1"/>
          <p:nvPr/>
        </p:nvSpPr>
        <p:spPr>
          <a:xfrm>
            <a:off x="2102093" y="2023339"/>
            <a:ext cx="1871382" cy="235351"/>
          </a:xfrm>
          <a:prstGeom prst="rect">
            <a:avLst/>
          </a:prstGeom>
        </p:spPr>
        <p:txBody>
          <a:bodyPr vert="horz" wrap="square" lIns="0" tIns="11206" rIns="0" bIns="0" rtlCol="0">
            <a:spAutoFit/>
          </a:bodyPr>
          <a:lstStyle/>
          <a:p>
            <a:pPr marL="11205">
              <a:spcBef>
                <a:spcPts val="88"/>
              </a:spcBef>
            </a:pPr>
            <a:r>
              <a:rPr sz="1456" dirty="0">
                <a:solidFill>
                  <a:srgbClr val="231F20"/>
                </a:solidFill>
                <a:latin typeface="Arial Black"/>
                <a:cs typeface="Arial Black"/>
              </a:rPr>
              <a:t>BEST</a:t>
            </a:r>
            <a:r>
              <a:rPr sz="1456" spc="150" dirty="0">
                <a:solidFill>
                  <a:srgbClr val="231F20"/>
                </a:solidFill>
                <a:latin typeface="Arial Black"/>
                <a:cs typeface="Arial Black"/>
              </a:rPr>
              <a:t> </a:t>
            </a:r>
            <a:r>
              <a:rPr sz="1456" spc="-18" dirty="0">
                <a:solidFill>
                  <a:srgbClr val="231F20"/>
                </a:solidFill>
                <a:latin typeface="Arial Black"/>
                <a:cs typeface="Arial Black"/>
              </a:rPr>
              <a:t>PRA</a:t>
            </a:r>
            <a:r>
              <a:rPr sz="1456" spc="-296" dirty="0">
                <a:solidFill>
                  <a:srgbClr val="231F20"/>
                </a:solidFill>
                <a:latin typeface="Arial Black"/>
                <a:cs typeface="Arial Black"/>
              </a:rPr>
              <a:t> </a:t>
            </a:r>
            <a:r>
              <a:rPr sz="1456" spc="-221" dirty="0">
                <a:solidFill>
                  <a:srgbClr val="231F20"/>
                </a:solidFill>
                <a:latin typeface="Arial Black"/>
                <a:cs typeface="Arial Black"/>
              </a:rPr>
              <a:t>C</a:t>
            </a:r>
            <a:r>
              <a:rPr sz="1456" spc="-274" dirty="0">
                <a:solidFill>
                  <a:srgbClr val="231F20"/>
                </a:solidFill>
                <a:latin typeface="Arial Black"/>
                <a:cs typeface="Arial Black"/>
              </a:rPr>
              <a:t> </a:t>
            </a:r>
            <a:r>
              <a:rPr sz="1456" spc="-9" dirty="0">
                <a:solidFill>
                  <a:srgbClr val="231F20"/>
                </a:solidFill>
                <a:latin typeface="Arial Black"/>
                <a:cs typeface="Arial Black"/>
              </a:rPr>
              <a:t>TICES </a:t>
            </a:r>
            <a:endParaRPr sz="1456" dirty="0">
              <a:latin typeface="Arial Black"/>
              <a:cs typeface="Arial Black"/>
            </a:endParaRPr>
          </a:p>
        </p:txBody>
      </p:sp>
      <p:pic>
        <p:nvPicPr>
          <p:cNvPr id="18" name="Picture 17">
            <a:extLst>
              <a:ext uri="{FF2B5EF4-FFF2-40B4-BE49-F238E27FC236}">
                <a16:creationId xmlns:a16="http://schemas.microsoft.com/office/drawing/2014/main" id="{8A9C803D-8B22-9296-590A-472A04FFACE4}"/>
              </a:ext>
            </a:extLst>
          </p:cNvPr>
          <p:cNvPicPr>
            <a:picLocks noChangeAspect="1"/>
          </p:cNvPicPr>
          <p:nvPr/>
        </p:nvPicPr>
        <p:blipFill>
          <a:blip r:embed="rId3"/>
          <a:stretch>
            <a:fillRect/>
          </a:stretch>
        </p:blipFill>
        <p:spPr>
          <a:xfrm>
            <a:off x="1408999" y="379387"/>
            <a:ext cx="9925148" cy="132294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FAQs: #2</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a:bodyPr>
          <a:lstStyle/>
          <a:p>
            <a:pPr marL="0" indent="0">
              <a:spcBef>
                <a:spcPts val="0"/>
              </a:spcBef>
              <a:buNone/>
            </a:pPr>
            <a:r>
              <a:rPr lang="en-US" sz="6000" dirty="0"/>
              <a:t>Q:	</a:t>
            </a:r>
            <a:r>
              <a:rPr lang="en-US" dirty="0"/>
              <a:t>We receive shipments from our drug vendor with NIOSH list 	medications mixed in. What are the PPE requirements?</a:t>
            </a:r>
          </a:p>
        </p:txBody>
      </p:sp>
    </p:spTree>
    <p:extLst>
      <p:ext uri="{BB962C8B-B14F-4D97-AF65-F5344CB8AC3E}">
        <p14:creationId xmlns:p14="http://schemas.microsoft.com/office/powerpoint/2010/main" val="1354360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FAQs: #2</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a:bodyPr>
          <a:lstStyle/>
          <a:p>
            <a:pPr marL="0" indent="0">
              <a:spcBef>
                <a:spcPts val="0"/>
              </a:spcBef>
              <a:buNone/>
            </a:pPr>
            <a:r>
              <a:rPr lang="en-US" sz="6000" dirty="0"/>
              <a:t>Q:	</a:t>
            </a:r>
            <a:r>
              <a:rPr lang="en-US" dirty="0"/>
              <a:t>We receive shipments from our drug vendor with NIOSH list 	medications mixed in. What are the PPE requirements?</a:t>
            </a:r>
          </a:p>
          <a:p>
            <a:pPr marL="0" indent="0">
              <a:spcBef>
                <a:spcPts val="0"/>
              </a:spcBef>
              <a:buNone/>
            </a:pPr>
            <a:endParaRPr lang="en-US" dirty="0"/>
          </a:p>
          <a:p>
            <a:pPr marL="0" indent="0">
              <a:buNone/>
            </a:pPr>
            <a:r>
              <a:rPr lang="en-US" sz="6000" dirty="0"/>
              <a:t>A:	</a:t>
            </a:r>
            <a:r>
              <a:rPr lang="en-US" dirty="0"/>
              <a:t>ASTM-rated gloves are needed.</a:t>
            </a:r>
          </a:p>
          <a:p>
            <a:pPr marL="0" indent="0">
              <a:spcBef>
                <a:spcPts val="0"/>
              </a:spcBef>
              <a:buNone/>
            </a:pPr>
            <a:endParaRPr lang="en-US" dirty="0"/>
          </a:p>
          <a:p>
            <a:pPr>
              <a:spcBef>
                <a:spcPts val="0"/>
              </a:spcBef>
              <a:buFont typeface="Calibri" panose="020F0502020204030204" pitchFamily="34" charset="0"/>
              <a:buChar char="‐"/>
            </a:pPr>
            <a:r>
              <a:rPr lang="en-US" dirty="0"/>
              <a:t>Challenges</a:t>
            </a:r>
          </a:p>
        </p:txBody>
      </p:sp>
    </p:spTree>
    <p:extLst>
      <p:ext uri="{BB962C8B-B14F-4D97-AF65-F5344CB8AC3E}">
        <p14:creationId xmlns:p14="http://schemas.microsoft.com/office/powerpoint/2010/main" val="539424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177768" y="616046"/>
            <a:ext cx="9876752" cy="621278"/>
          </a:xfrm>
          <a:prstGeom prst="rect">
            <a:avLst/>
          </a:prstGeom>
        </p:spPr>
        <p:txBody>
          <a:bodyPr vert="horz" wrap="square" lIns="0" tIns="11766" rIns="0" bIns="0" rtlCol="0">
            <a:spAutoFit/>
          </a:bodyPr>
          <a:lstStyle/>
          <a:p>
            <a:pPr marL="10645">
              <a:spcBef>
                <a:spcPts val="93"/>
              </a:spcBef>
            </a:pPr>
            <a:r>
              <a:rPr spc="49" dirty="0"/>
              <a:t>Receipt</a:t>
            </a:r>
            <a:r>
              <a:rPr spc="-194" dirty="0"/>
              <a:t> </a:t>
            </a:r>
            <a:r>
              <a:rPr lang="en-US" spc="-194" dirty="0"/>
              <a:t>&amp;</a:t>
            </a:r>
            <a:r>
              <a:rPr spc="-159" dirty="0"/>
              <a:t> </a:t>
            </a:r>
            <a:r>
              <a:rPr spc="-9" dirty="0"/>
              <a:t>Storage</a:t>
            </a:r>
            <a:r>
              <a:rPr lang="en-US" spc="-9" dirty="0"/>
              <a:t>: Flowchart</a:t>
            </a:r>
            <a:endParaRPr spc="-9" dirty="0"/>
          </a:p>
        </p:txBody>
      </p:sp>
      <p:sp>
        <p:nvSpPr>
          <p:cNvPr id="4" name="object 4"/>
          <p:cNvSpPr txBox="1"/>
          <p:nvPr/>
        </p:nvSpPr>
        <p:spPr>
          <a:xfrm>
            <a:off x="3011889" y="4043306"/>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5" name="object 5"/>
          <p:cNvSpPr txBox="1"/>
          <p:nvPr/>
        </p:nvSpPr>
        <p:spPr>
          <a:xfrm>
            <a:off x="6191760" y="3503085"/>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6" name="object 6"/>
          <p:cNvSpPr/>
          <p:nvPr/>
        </p:nvSpPr>
        <p:spPr>
          <a:xfrm>
            <a:off x="4293251" y="4197814"/>
            <a:ext cx="1625413" cy="708212"/>
          </a:xfrm>
          <a:custGeom>
            <a:avLst/>
            <a:gdLst/>
            <a:ahLst/>
            <a:cxnLst/>
            <a:rect l="l" t="t" r="r" b="b"/>
            <a:pathLst>
              <a:path w="1842135"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7" name="object 7"/>
          <p:cNvSpPr txBox="1"/>
          <p:nvPr/>
        </p:nvSpPr>
        <p:spPr>
          <a:xfrm>
            <a:off x="4742012" y="4400755"/>
            <a:ext cx="728943" cy="269293"/>
          </a:xfrm>
          <a:prstGeom prst="rect">
            <a:avLst/>
          </a:prstGeom>
        </p:spPr>
        <p:txBody>
          <a:bodyPr vert="horz" wrap="square" lIns="0" tIns="10085" rIns="0" bIns="0" rtlCol="0">
            <a:spAutoFit/>
          </a:bodyPr>
          <a:lstStyle/>
          <a:p>
            <a:pPr marL="11205" marR="4482" indent="1681">
              <a:lnSpc>
                <a:spcPct val="104200"/>
              </a:lnSpc>
              <a:spcBef>
                <a:spcPts val="79"/>
              </a:spcBef>
            </a:pPr>
            <a:r>
              <a:rPr sz="838" dirty="0">
                <a:solidFill>
                  <a:srgbClr val="231F20"/>
                </a:solidFill>
                <a:latin typeface="Arial"/>
                <a:cs typeface="Arial"/>
              </a:rPr>
              <a:t>See</a:t>
            </a:r>
            <a:r>
              <a:rPr sz="838" spc="-40" dirty="0">
                <a:solidFill>
                  <a:srgbClr val="231F20"/>
                </a:solidFill>
                <a:latin typeface="Arial"/>
                <a:cs typeface="Arial"/>
              </a:rPr>
              <a:t> </a:t>
            </a:r>
            <a:r>
              <a:rPr sz="838" spc="35" dirty="0">
                <a:solidFill>
                  <a:srgbClr val="231F20"/>
                </a:solidFill>
                <a:latin typeface="Arial"/>
                <a:cs typeface="Arial"/>
              </a:rPr>
              <a:t>damaged </a:t>
            </a:r>
            <a:r>
              <a:rPr sz="838" dirty="0">
                <a:solidFill>
                  <a:srgbClr val="231F20"/>
                </a:solidFill>
                <a:latin typeface="Arial"/>
                <a:cs typeface="Arial"/>
              </a:rPr>
              <a:t>HD</a:t>
            </a:r>
            <a:r>
              <a:rPr sz="838" spc="26" dirty="0">
                <a:solidFill>
                  <a:srgbClr val="231F20"/>
                </a:solidFill>
                <a:latin typeface="Arial"/>
                <a:cs typeface="Arial"/>
              </a:rPr>
              <a:t> </a:t>
            </a:r>
            <a:r>
              <a:rPr sz="838" spc="49" dirty="0">
                <a:solidFill>
                  <a:srgbClr val="231F20"/>
                </a:solidFill>
                <a:latin typeface="Arial"/>
                <a:cs typeface="Arial"/>
              </a:rPr>
              <a:t>flow</a:t>
            </a:r>
            <a:r>
              <a:rPr sz="838" spc="40" dirty="0">
                <a:solidFill>
                  <a:srgbClr val="231F20"/>
                </a:solidFill>
                <a:latin typeface="Arial"/>
                <a:cs typeface="Arial"/>
              </a:rPr>
              <a:t> </a:t>
            </a:r>
            <a:r>
              <a:rPr sz="838" spc="26" dirty="0">
                <a:solidFill>
                  <a:srgbClr val="231F20"/>
                </a:solidFill>
                <a:latin typeface="Arial"/>
                <a:cs typeface="Arial"/>
              </a:rPr>
              <a:t>chart</a:t>
            </a:r>
            <a:endParaRPr sz="838">
              <a:latin typeface="Arial"/>
              <a:cs typeface="Arial"/>
            </a:endParaRPr>
          </a:p>
        </p:txBody>
      </p:sp>
      <p:sp>
        <p:nvSpPr>
          <p:cNvPr id="8" name="object 8"/>
          <p:cNvSpPr/>
          <p:nvPr/>
        </p:nvSpPr>
        <p:spPr>
          <a:xfrm>
            <a:off x="2164347" y="3296995"/>
            <a:ext cx="1625413" cy="708212"/>
          </a:xfrm>
          <a:custGeom>
            <a:avLst/>
            <a:gdLst/>
            <a:ahLst/>
            <a:cxnLst/>
            <a:rect l="l" t="t" r="r" b="b"/>
            <a:pathLst>
              <a:path w="1842135"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9" name="object 9"/>
          <p:cNvSpPr txBox="1"/>
          <p:nvPr/>
        </p:nvSpPr>
        <p:spPr>
          <a:xfrm>
            <a:off x="2691775" y="3499847"/>
            <a:ext cx="569259" cy="269293"/>
          </a:xfrm>
          <a:prstGeom prst="rect">
            <a:avLst/>
          </a:prstGeom>
        </p:spPr>
        <p:txBody>
          <a:bodyPr vert="horz" wrap="square" lIns="0" tIns="10085" rIns="0" bIns="0" rtlCol="0">
            <a:spAutoFit/>
          </a:bodyPr>
          <a:lstStyle/>
          <a:p>
            <a:pPr marL="11205" marR="4482" indent="59390">
              <a:lnSpc>
                <a:spcPct val="104200"/>
              </a:lnSpc>
              <a:spcBef>
                <a:spcPts val="79"/>
              </a:spcBef>
            </a:pPr>
            <a:r>
              <a:rPr sz="838" spc="-9" dirty="0">
                <a:solidFill>
                  <a:srgbClr val="231F20"/>
                </a:solidFill>
                <a:latin typeface="Arial"/>
                <a:cs typeface="Arial"/>
              </a:rPr>
              <a:t>Appears Damaged?</a:t>
            </a:r>
            <a:endParaRPr sz="838">
              <a:latin typeface="Arial"/>
              <a:cs typeface="Arial"/>
            </a:endParaRPr>
          </a:p>
        </p:txBody>
      </p:sp>
      <p:sp>
        <p:nvSpPr>
          <p:cNvPr id="10" name="object 10"/>
          <p:cNvSpPr/>
          <p:nvPr/>
        </p:nvSpPr>
        <p:spPr>
          <a:xfrm>
            <a:off x="2164347" y="4197814"/>
            <a:ext cx="1625413" cy="708212"/>
          </a:xfrm>
          <a:custGeom>
            <a:avLst/>
            <a:gdLst/>
            <a:ahLst/>
            <a:cxnLst/>
            <a:rect l="l" t="t" r="r" b="b"/>
            <a:pathLst>
              <a:path w="1842135"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11" name="object 11"/>
          <p:cNvSpPr txBox="1"/>
          <p:nvPr/>
        </p:nvSpPr>
        <p:spPr>
          <a:xfrm>
            <a:off x="2756102" y="4400755"/>
            <a:ext cx="440951" cy="269293"/>
          </a:xfrm>
          <a:prstGeom prst="rect">
            <a:avLst/>
          </a:prstGeom>
        </p:spPr>
        <p:txBody>
          <a:bodyPr vert="horz" wrap="square" lIns="0" tIns="10085" rIns="0" bIns="0" rtlCol="0">
            <a:spAutoFit/>
          </a:bodyPr>
          <a:lstStyle/>
          <a:p>
            <a:pPr marL="33056" marR="4482" indent="-22411">
              <a:lnSpc>
                <a:spcPct val="104200"/>
              </a:lnSpc>
              <a:spcBef>
                <a:spcPts val="79"/>
              </a:spcBef>
            </a:pPr>
            <a:r>
              <a:rPr sz="838" dirty="0">
                <a:solidFill>
                  <a:srgbClr val="231F20"/>
                </a:solidFill>
                <a:latin typeface="Arial"/>
                <a:cs typeface="Arial"/>
              </a:rPr>
              <a:t>Can</a:t>
            </a:r>
            <a:r>
              <a:rPr sz="838" spc="13" dirty="0">
                <a:solidFill>
                  <a:srgbClr val="231F20"/>
                </a:solidFill>
                <a:latin typeface="Arial"/>
                <a:cs typeface="Arial"/>
              </a:rPr>
              <a:t> </a:t>
            </a:r>
            <a:r>
              <a:rPr sz="838" spc="22" dirty="0">
                <a:solidFill>
                  <a:srgbClr val="231F20"/>
                </a:solidFill>
                <a:latin typeface="Arial"/>
                <a:cs typeface="Arial"/>
              </a:rPr>
              <a:t>you </a:t>
            </a:r>
            <a:r>
              <a:rPr sz="838" spc="-9" dirty="0">
                <a:solidFill>
                  <a:srgbClr val="231F20"/>
                </a:solidFill>
                <a:latin typeface="Arial"/>
                <a:cs typeface="Arial"/>
              </a:rPr>
              <a:t>refuse?</a:t>
            </a:r>
            <a:endParaRPr sz="838">
              <a:latin typeface="Arial"/>
              <a:cs typeface="Arial"/>
            </a:endParaRPr>
          </a:p>
        </p:txBody>
      </p:sp>
      <p:sp>
        <p:nvSpPr>
          <p:cNvPr id="12" name="object 12"/>
          <p:cNvSpPr txBox="1"/>
          <p:nvPr/>
        </p:nvSpPr>
        <p:spPr>
          <a:xfrm>
            <a:off x="2238667" y="5078662"/>
            <a:ext cx="1478056" cy="286744"/>
          </a:xfrm>
          <a:prstGeom prst="rect">
            <a:avLst/>
          </a:prstGeom>
          <a:solidFill>
            <a:srgbClr val="ECEDED"/>
          </a:solidFill>
        </p:spPr>
        <p:txBody>
          <a:bodyPr vert="horz" wrap="square" lIns="0" tIns="28574" rIns="0" bIns="0" rtlCol="0">
            <a:spAutoFit/>
          </a:bodyPr>
          <a:lstStyle/>
          <a:p>
            <a:pPr>
              <a:spcBef>
                <a:spcPts val="224"/>
              </a:spcBef>
            </a:pPr>
            <a:endParaRPr sz="838">
              <a:latin typeface="Times New Roman"/>
              <a:cs typeface="Times New Roman"/>
            </a:endParaRPr>
          </a:p>
          <a:p>
            <a:pPr marL="299185"/>
            <a:r>
              <a:rPr sz="838" dirty="0">
                <a:solidFill>
                  <a:srgbClr val="231F20"/>
                </a:solidFill>
                <a:latin typeface="Arial"/>
                <a:cs typeface="Arial"/>
              </a:rPr>
              <a:t>Refuse</a:t>
            </a:r>
            <a:r>
              <a:rPr sz="838" spc="101" dirty="0">
                <a:solidFill>
                  <a:srgbClr val="231F20"/>
                </a:solidFill>
                <a:latin typeface="Arial"/>
                <a:cs typeface="Arial"/>
              </a:rPr>
              <a:t> </a:t>
            </a:r>
            <a:r>
              <a:rPr sz="838" spc="35" dirty="0">
                <a:solidFill>
                  <a:srgbClr val="231F20"/>
                </a:solidFill>
                <a:latin typeface="Arial"/>
                <a:cs typeface="Arial"/>
              </a:rPr>
              <a:t>Shipment</a:t>
            </a:r>
            <a:endParaRPr sz="838">
              <a:latin typeface="Arial"/>
              <a:cs typeface="Arial"/>
            </a:endParaRPr>
          </a:p>
        </p:txBody>
      </p:sp>
      <p:grpSp>
        <p:nvGrpSpPr>
          <p:cNvPr id="13" name="object 13"/>
          <p:cNvGrpSpPr/>
          <p:nvPr/>
        </p:nvGrpSpPr>
        <p:grpSpPr>
          <a:xfrm>
            <a:off x="2233120" y="1778241"/>
            <a:ext cx="1483659" cy="450476"/>
            <a:chOff x="651268" y="2015337"/>
            <a:chExt cx="1681480" cy="510540"/>
          </a:xfrm>
        </p:grpSpPr>
        <p:sp>
          <p:nvSpPr>
            <p:cNvPr id="14" name="object 14"/>
            <p:cNvSpPr/>
            <p:nvPr/>
          </p:nvSpPr>
          <p:spPr>
            <a:xfrm>
              <a:off x="657555" y="2021624"/>
              <a:ext cx="1675130" cy="498475"/>
            </a:xfrm>
            <a:custGeom>
              <a:avLst/>
              <a:gdLst/>
              <a:ahLst/>
              <a:cxnLst/>
              <a:rect l="l" t="t" r="r" b="b"/>
              <a:pathLst>
                <a:path w="1675130" h="498475">
                  <a:moveTo>
                    <a:pt x="1674723" y="414909"/>
                  </a:moveTo>
                  <a:lnTo>
                    <a:pt x="1674723" y="82981"/>
                  </a:lnTo>
                  <a:lnTo>
                    <a:pt x="1668203" y="50684"/>
                  </a:lnTo>
                  <a:lnTo>
                    <a:pt x="1650420" y="24307"/>
                  </a:lnTo>
                  <a:lnTo>
                    <a:pt x="1624044" y="6522"/>
                  </a:lnTo>
                  <a:lnTo>
                    <a:pt x="1591741" y="0"/>
                  </a:lnTo>
                  <a:lnTo>
                    <a:pt x="82981" y="0"/>
                  </a:lnTo>
                  <a:lnTo>
                    <a:pt x="50679" y="6522"/>
                  </a:lnTo>
                  <a:lnTo>
                    <a:pt x="24303" y="24307"/>
                  </a:lnTo>
                  <a:lnTo>
                    <a:pt x="6520" y="50684"/>
                  </a:lnTo>
                  <a:lnTo>
                    <a:pt x="0" y="82981"/>
                  </a:lnTo>
                  <a:lnTo>
                    <a:pt x="0" y="414909"/>
                  </a:lnTo>
                  <a:lnTo>
                    <a:pt x="6520" y="447211"/>
                  </a:lnTo>
                  <a:lnTo>
                    <a:pt x="24303" y="473587"/>
                  </a:lnTo>
                  <a:lnTo>
                    <a:pt x="50679" y="491370"/>
                  </a:lnTo>
                  <a:lnTo>
                    <a:pt x="82981" y="497890"/>
                  </a:lnTo>
                  <a:lnTo>
                    <a:pt x="1591741" y="497890"/>
                  </a:lnTo>
                  <a:lnTo>
                    <a:pt x="1624044" y="491370"/>
                  </a:lnTo>
                  <a:lnTo>
                    <a:pt x="1650420" y="473587"/>
                  </a:lnTo>
                  <a:lnTo>
                    <a:pt x="1668203" y="447211"/>
                  </a:lnTo>
                  <a:lnTo>
                    <a:pt x="1674723" y="414909"/>
                  </a:lnTo>
                  <a:close/>
                </a:path>
              </a:pathLst>
            </a:custGeom>
            <a:solidFill>
              <a:srgbClr val="ECEDED"/>
            </a:solidFill>
          </p:spPr>
          <p:txBody>
            <a:bodyPr wrap="square" lIns="0" tIns="0" rIns="0" bIns="0" rtlCol="0"/>
            <a:lstStyle/>
            <a:p>
              <a:endParaRPr/>
            </a:p>
          </p:txBody>
        </p:sp>
        <p:sp>
          <p:nvSpPr>
            <p:cNvPr id="15" name="object 15"/>
            <p:cNvSpPr/>
            <p:nvPr/>
          </p:nvSpPr>
          <p:spPr>
            <a:xfrm>
              <a:off x="651268" y="2015337"/>
              <a:ext cx="1676400" cy="510540"/>
            </a:xfrm>
            <a:custGeom>
              <a:avLst/>
              <a:gdLst/>
              <a:ahLst/>
              <a:cxnLst/>
              <a:rect l="l" t="t" r="r" b="b"/>
              <a:pathLst>
                <a:path w="1676400" h="510539">
                  <a:moveTo>
                    <a:pt x="12700" y="51117"/>
                  </a:moveTo>
                  <a:lnTo>
                    <a:pt x="12700" y="41719"/>
                  </a:lnTo>
                  <a:lnTo>
                    <a:pt x="0" y="44208"/>
                  </a:lnTo>
                  <a:lnTo>
                    <a:pt x="0" y="53632"/>
                  </a:lnTo>
                  <a:lnTo>
                    <a:pt x="12700" y="51117"/>
                  </a:lnTo>
                  <a:close/>
                </a:path>
                <a:path w="1676400" h="510539">
                  <a:moveTo>
                    <a:pt x="12700" y="84010"/>
                  </a:moveTo>
                  <a:lnTo>
                    <a:pt x="12700" y="62712"/>
                  </a:lnTo>
                  <a:lnTo>
                    <a:pt x="0" y="67754"/>
                  </a:lnTo>
                  <a:lnTo>
                    <a:pt x="0" y="86652"/>
                  </a:lnTo>
                  <a:lnTo>
                    <a:pt x="12700" y="84010"/>
                  </a:lnTo>
                  <a:close/>
                </a:path>
                <a:path w="1676400" h="510539">
                  <a:moveTo>
                    <a:pt x="12700" y="447763"/>
                  </a:moveTo>
                  <a:lnTo>
                    <a:pt x="12700" y="426453"/>
                  </a:lnTo>
                  <a:lnTo>
                    <a:pt x="0" y="423811"/>
                  </a:lnTo>
                  <a:lnTo>
                    <a:pt x="0" y="442709"/>
                  </a:lnTo>
                  <a:lnTo>
                    <a:pt x="12700" y="447763"/>
                  </a:lnTo>
                  <a:close/>
                </a:path>
                <a:path w="1676400" h="510539">
                  <a:moveTo>
                    <a:pt x="12700" y="468731"/>
                  </a:moveTo>
                  <a:lnTo>
                    <a:pt x="12700" y="459333"/>
                  </a:lnTo>
                  <a:lnTo>
                    <a:pt x="0" y="456831"/>
                  </a:lnTo>
                  <a:lnTo>
                    <a:pt x="0" y="466255"/>
                  </a:lnTo>
                  <a:lnTo>
                    <a:pt x="12700" y="468731"/>
                  </a:lnTo>
                  <a:close/>
                </a:path>
                <a:path w="1676400" h="510539">
                  <a:moveTo>
                    <a:pt x="25400" y="31026"/>
                  </a:moveTo>
                  <a:lnTo>
                    <a:pt x="25400" y="24129"/>
                  </a:lnTo>
                  <a:lnTo>
                    <a:pt x="12700" y="28155"/>
                  </a:lnTo>
                  <a:lnTo>
                    <a:pt x="12700" y="33058"/>
                  </a:lnTo>
                  <a:lnTo>
                    <a:pt x="25400" y="31026"/>
                  </a:lnTo>
                  <a:close/>
                </a:path>
                <a:path w="1676400" h="510539">
                  <a:moveTo>
                    <a:pt x="25400" y="42329"/>
                  </a:moveTo>
                  <a:lnTo>
                    <a:pt x="25400" y="35725"/>
                  </a:lnTo>
                  <a:lnTo>
                    <a:pt x="12700" y="39763"/>
                  </a:lnTo>
                  <a:lnTo>
                    <a:pt x="12700" y="48425"/>
                  </a:lnTo>
                  <a:lnTo>
                    <a:pt x="25400" y="42329"/>
                  </a:lnTo>
                  <a:close/>
                </a:path>
                <a:path w="1676400" h="510539">
                  <a:moveTo>
                    <a:pt x="25400" y="474725"/>
                  </a:moveTo>
                  <a:lnTo>
                    <a:pt x="25400" y="468134"/>
                  </a:lnTo>
                  <a:lnTo>
                    <a:pt x="12700" y="462038"/>
                  </a:lnTo>
                  <a:lnTo>
                    <a:pt x="12700" y="470700"/>
                  </a:lnTo>
                  <a:lnTo>
                    <a:pt x="25400" y="474725"/>
                  </a:lnTo>
                  <a:close/>
                </a:path>
                <a:path w="1676400" h="510539">
                  <a:moveTo>
                    <a:pt x="25400" y="486321"/>
                  </a:moveTo>
                  <a:lnTo>
                    <a:pt x="25400" y="479437"/>
                  </a:lnTo>
                  <a:lnTo>
                    <a:pt x="12700" y="477392"/>
                  </a:lnTo>
                  <a:lnTo>
                    <a:pt x="12700" y="482307"/>
                  </a:lnTo>
                  <a:lnTo>
                    <a:pt x="25400" y="486321"/>
                  </a:lnTo>
                  <a:close/>
                </a:path>
                <a:path w="1676400" h="510539">
                  <a:moveTo>
                    <a:pt x="38100" y="20243"/>
                  </a:moveTo>
                  <a:lnTo>
                    <a:pt x="38100" y="13639"/>
                  </a:lnTo>
                  <a:lnTo>
                    <a:pt x="25400" y="16840"/>
                  </a:lnTo>
                  <a:lnTo>
                    <a:pt x="25400" y="21894"/>
                  </a:lnTo>
                  <a:lnTo>
                    <a:pt x="38100" y="20243"/>
                  </a:lnTo>
                  <a:close/>
                </a:path>
                <a:path w="1676400" h="510539">
                  <a:moveTo>
                    <a:pt x="38100" y="31559"/>
                  </a:moveTo>
                  <a:lnTo>
                    <a:pt x="38100" y="25082"/>
                  </a:lnTo>
                  <a:lnTo>
                    <a:pt x="25400" y="28422"/>
                  </a:lnTo>
                  <a:lnTo>
                    <a:pt x="25400" y="38506"/>
                  </a:lnTo>
                  <a:lnTo>
                    <a:pt x="38100" y="31559"/>
                  </a:lnTo>
                  <a:close/>
                </a:path>
                <a:path w="1676400" h="510539">
                  <a:moveTo>
                    <a:pt x="38100" y="485368"/>
                  </a:moveTo>
                  <a:lnTo>
                    <a:pt x="38100" y="478891"/>
                  </a:lnTo>
                  <a:lnTo>
                    <a:pt x="25400" y="471944"/>
                  </a:lnTo>
                  <a:lnTo>
                    <a:pt x="25400" y="482053"/>
                  </a:lnTo>
                  <a:lnTo>
                    <a:pt x="38100" y="485368"/>
                  </a:lnTo>
                  <a:close/>
                </a:path>
                <a:path w="1676400" h="510539">
                  <a:moveTo>
                    <a:pt x="38100" y="496811"/>
                  </a:moveTo>
                  <a:lnTo>
                    <a:pt x="38100" y="490219"/>
                  </a:lnTo>
                  <a:lnTo>
                    <a:pt x="25400" y="488581"/>
                  </a:lnTo>
                  <a:lnTo>
                    <a:pt x="25400" y="493623"/>
                  </a:lnTo>
                  <a:lnTo>
                    <a:pt x="38100" y="496811"/>
                  </a:lnTo>
                  <a:close/>
                </a:path>
                <a:path w="1676400" h="510539">
                  <a:moveTo>
                    <a:pt x="50800" y="13157"/>
                  </a:moveTo>
                  <a:lnTo>
                    <a:pt x="50800" y="8140"/>
                  </a:lnTo>
                  <a:lnTo>
                    <a:pt x="38100" y="9397"/>
                  </a:lnTo>
                  <a:lnTo>
                    <a:pt x="38100" y="15760"/>
                  </a:lnTo>
                  <a:lnTo>
                    <a:pt x="50800" y="13157"/>
                  </a:lnTo>
                  <a:close/>
                </a:path>
                <a:path w="1676400" h="510539">
                  <a:moveTo>
                    <a:pt x="50800" y="20637"/>
                  </a:moveTo>
                  <a:lnTo>
                    <a:pt x="50800" y="16903"/>
                  </a:lnTo>
                  <a:lnTo>
                    <a:pt x="38100" y="19380"/>
                  </a:lnTo>
                  <a:lnTo>
                    <a:pt x="38100" y="22999"/>
                  </a:lnTo>
                  <a:lnTo>
                    <a:pt x="50800" y="20637"/>
                  </a:lnTo>
                  <a:close/>
                </a:path>
                <a:path w="1676400" h="510539">
                  <a:moveTo>
                    <a:pt x="50800" y="493560"/>
                  </a:moveTo>
                  <a:lnTo>
                    <a:pt x="50800" y="489813"/>
                  </a:lnTo>
                  <a:lnTo>
                    <a:pt x="38100" y="487464"/>
                  </a:lnTo>
                  <a:lnTo>
                    <a:pt x="38100" y="491083"/>
                  </a:lnTo>
                  <a:lnTo>
                    <a:pt x="50800" y="493560"/>
                  </a:lnTo>
                  <a:close/>
                </a:path>
                <a:path w="1676400" h="510539">
                  <a:moveTo>
                    <a:pt x="50800" y="502323"/>
                  </a:moveTo>
                  <a:lnTo>
                    <a:pt x="50800" y="497319"/>
                  </a:lnTo>
                  <a:lnTo>
                    <a:pt x="38100" y="494703"/>
                  </a:lnTo>
                  <a:lnTo>
                    <a:pt x="38100" y="501053"/>
                  </a:lnTo>
                  <a:lnTo>
                    <a:pt x="50800" y="502323"/>
                  </a:lnTo>
                  <a:close/>
                </a:path>
                <a:path w="1676400" h="510539">
                  <a:moveTo>
                    <a:pt x="63500" y="7188"/>
                  </a:moveTo>
                  <a:lnTo>
                    <a:pt x="63500" y="3149"/>
                  </a:lnTo>
                  <a:lnTo>
                    <a:pt x="50800" y="4876"/>
                  </a:lnTo>
                  <a:lnTo>
                    <a:pt x="50800" y="8839"/>
                  </a:lnTo>
                  <a:lnTo>
                    <a:pt x="63500" y="7188"/>
                  </a:lnTo>
                  <a:close/>
                </a:path>
                <a:path w="1676400" h="510539">
                  <a:moveTo>
                    <a:pt x="63500" y="16751"/>
                  </a:moveTo>
                  <a:lnTo>
                    <a:pt x="63500" y="11239"/>
                  </a:lnTo>
                  <a:lnTo>
                    <a:pt x="50800" y="12788"/>
                  </a:lnTo>
                  <a:lnTo>
                    <a:pt x="50800" y="17627"/>
                  </a:lnTo>
                  <a:lnTo>
                    <a:pt x="63500" y="16751"/>
                  </a:lnTo>
                  <a:close/>
                </a:path>
                <a:path w="1676400" h="510539">
                  <a:moveTo>
                    <a:pt x="63500" y="499236"/>
                  </a:moveTo>
                  <a:lnTo>
                    <a:pt x="63500" y="493699"/>
                  </a:lnTo>
                  <a:lnTo>
                    <a:pt x="50800" y="492836"/>
                  </a:lnTo>
                  <a:lnTo>
                    <a:pt x="50800" y="497662"/>
                  </a:lnTo>
                  <a:lnTo>
                    <a:pt x="63500" y="499236"/>
                  </a:lnTo>
                  <a:close/>
                </a:path>
                <a:path w="1676400" h="510539">
                  <a:moveTo>
                    <a:pt x="63500" y="507326"/>
                  </a:moveTo>
                  <a:lnTo>
                    <a:pt x="63500" y="503275"/>
                  </a:lnTo>
                  <a:lnTo>
                    <a:pt x="50800" y="501624"/>
                  </a:lnTo>
                  <a:lnTo>
                    <a:pt x="50800" y="505586"/>
                  </a:lnTo>
                  <a:lnTo>
                    <a:pt x="63500" y="507326"/>
                  </a:lnTo>
                  <a:close/>
                </a:path>
                <a:path w="1676400" h="510539">
                  <a:moveTo>
                    <a:pt x="76200" y="4914"/>
                  </a:moveTo>
                  <a:lnTo>
                    <a:pt x="76200" y="761"/>
                  </a:lnTo>
                  <a:lnTo>
                    <a:pt x="63500" y="1219"/>
                  </a:lnTo>
                  <a:lnTo>
                    <a:pt x="63500" y="5359"/>
                  </a:lnTo>
                  <a:lnTo>
                    <a:pt x="76200" y="4914"/>
                  </a:lnTo>
                  <a:close/>
                </a:path>
                <a:path w="1676400" h="510539">
                  <a:moveTo>
                    <a:pt x="76200" y="13627"/>
                  </a:moveTo>
                  <a:lnTo>
                    <a:pt x="76200" y="9080"/>
                  </a:lnTo>
                  <a:lnTo>
                    <a:pt x="63500" y="9486"/>
                  </a:lnTo>
                  <a:lnTo>
                    <a:pt x="63500" y="14643"/>
                  </a:lnTo>
                  <a:lnTo>
                    <a:pt x="76200" y="13627"/>
                  </a:lnTo>
                  <a:close/>
                </a:path>
                <a:path w="1676400" h="510539">
                  <a:moveTo>
                    <a:pt x="76200" y="501395"/>
                  </a:moveTo>
                  <a:lnTo>
                    <a:pt x="76200" y="496849"/>
                  </a:lnTo>
                  <a:lnTo>
                    <a:pt x="63500" y="495833"/>
                  </a:lnTo>
                  <a:lnTo>
                    <a:pt x="63500" y="500989"/>
                  </a:lnTo>
                  <a:lnTo>
                    <a:pt x="76200" y="501395"/>
                  </a:lnTo>
                  <a:close/>
                </a:path>
                <a:path w="1676400" h="510539">
                  <a:moveTo>
                    <a:pt x="76200" y="509701"/>
                  </a:moveTo>
                  <a:lnTo>
                    <a:pt x="76200" y="505536"/>
                  </a:lnTo>
                  <a:lnTo>
                    <a:pt x="63500" y="505117"/>
                  </a:lnTo>
                  <a:lnTo>
                    <a:pt x="63500" y="509244"/>
                  </a:lnTo>
                  <a:lnTo>
                    <a:pt x="76200" y="509701"/>
                  </a:lnTo>
                  <a:close/>
                </a:path>
                <a:path w="1676400" h="510539">
                  <a:moveTo>
                    <a:pt x="1600200" y="4190"/>
                  </a:moveTo>
                  <a:lnTo>
                    <a:pt x="1600200" y="0"/>
                  </a:lnTo>
                  <a:lnTo>
                    <a:pt x="76200" y="0"/>
                  </a:lnTo>
                  <a:lnTo>
                    <a:pt x="76200" y="4190"/>
                  </a:lnTo>
                  <a:lnTo>
                    <a:pt x="1600200" y="4190"/>
                  </a:lnTo>
                  <a:close/>
                </a:path>
                <a:path w="1676400" h="510539">
                  <a:moveTo>
                    <a:pt x="1600200" y="12572"/>
                  </a:moveTo>
                  <a:lnTo>
                    <a:pt x="1600200" y="8381"/>
                  </a:lnTo>
                  <a:lnTo>
                    <a:pt x="76200" y="8381"/>
                  </a:lnTo>
                  <a:lnTo>
                    <a:pt x="76200" y="12572"/>
                  </a:lnTo>
                  <a:lnTo>
                    <a:pt x="1600200" y="12572"/>
                  </a:lnTo>
                  <a:close/>
                </a:path>
                <a:path w="1676400" h="510539">
                  <a:moveTo>
                    <a:pt x="1600200" y="502081"/>
                  </a:moveTo>
                  <a:lnTo>
                    <a:pt x="1600200" y="497890"/>
                  </a:lnTo>
                  <a:lnTo>
                    <a:pt x="76200" y="497890"/>
                  </a:lnTo>
                  <a:lnTo>
                    <a:pt x="76200" y="502081"/>
                  </a:lnTo>
                  <a:lnTo>
                    <a:pt x="1600200" y="502081"/>
                  </a:lnTo>
                  <a:close/>
                </a:path>
                <a:path w="1676400" h="510539">
                  <a:moveTo>
                    <a:pt x="1600200" y="510463"/>
                  </a:moveTo>
                  <a:lnTo>
                    <a:pt x="1600200" y="506272"/>
                  </a:lnTo>
                  <a:lnTo>
                    <a:pt x="76200" y="506272"/>
                  </a:lnTo>
                  <a:lnTo>
                    <a:pt x="76200" y="510463"/>
                  </a:lnTo>
                  <a:lnTo>
                    <a:pt x="1600200" y="510463"/>
                  </a:lnTo>
                  <a:close/>
                </a:path>
                <a:path w="1676400" h="510539">
                  <a:moveTo>
                    <a:pt x="1612900" y="6476"/>
                  </a:moveTo>
                  <a:lnTo>
                    <a:pt x="1612900" y="1219"/>
                  </a:lnTo>
                  <a:lnTo>
                    <a:pt x="1600200" y="761"/>
                  </a:lnTo>
                  <a:lnTo>
                    <a:pt x="1600200" y="5359"/>
                  </a:lnTo>
                  <a:lnTo>
                    <a:pt x="1612900" y="6476"/>
                  </a:lnTo>
                  <a:close/>
                </a:path>
                <a:path w="1676400" h="510539">
                  <a:moveTo>
                    <a:pt x="1612900" y="14643"/>
                  </a:moveTo>
                  <a:lnTo>
                    <a:pt x="1612900" y="10566"/>
                  </a:lnTo>
                  <a:lnTo>
                    <a:pt x="1600200" y="9486"/>
                  </a:lnTo>
                  <a:lnTo>
                    <a:pt x="1600200" y="13627"/>
                  </a:lnTo>
                  <a:lnTo>
                    <a:pt x="1612900" y="14643"/>
                  </a:lnTo>
                  <a:close/>
                </a:path>
                <a:path w="1676400" h="510539">
                  <a:moveTo>
                    <a:pt x="1612900" y="499910"/>
                  </a:moveTo>
                  <a:lnTo>
                    <a:pt x="1612900" y="495833"/>
                  </a:lnTo>
                  <a:lnTo>
                    <a:pt x="1600200" y="496849"/>
                  </a:lnTo>
                  <a:lnTo>
                    <a:pt x="1600200" y="500989"/>
                  </a:lnTo>
                  <a:lnTo>
                    <a:pt x="1612900" y="499910"/>
                  </a:lnTo>
                  <a:close/>
                </a:path>
                <a:path w="1676400" h="510539">
                  <a:moveTo>
                    <a:pt x="1612900" y="509244"/>
                  </a:moveTo>
                  <a:lnTo>
                    <a:pt x="1612900" y="503974"/>
                  </a:lnTo>
                  <a:lnTo>
                    <a:pt x="1600200" y="505117"/>
                  </a:lnTo>
                  <a:lnTo>
                    <a:pt x="1600200" y="509701"/>
                  </a:lnTo>
                  <a:lnTo>
                    <a:pt x="1612900" y="509244"/>
                  </a:lnTo>
                  <a:close/>
                </a:path>
                <a:path w="1676400" h="510539">
                  <a:moveTo>
                    <a:pt x="1625600" y="8839"/>
                  </a:moveTo>
                  <a:lnTo>
                    <a:pt x="1625600" y="4876"/>
                  </a:lnTo>
                  <a:lnTo>
                    <a:pt x="1612900" y="3149"/>
                  </a:lnTo>
                  <a:lnTo>
                    <a:pt x="1612900" y="7188"/>
                  </a:lnTo>
                  <a:lnTo>
                    <a:pt x="1625600" y="8839"/>
                  </a:lnTo>
                  <a:close/>
                </a:path>
                <a:path w="1676400" h="510539">
                  <a:moveTo>
                    <a:pt x="1625600" y="19557"/>
                  </a:moveTo>
                  <a:lnTo>
                    <a:pt x="1625600" y="13715"/>
                  </a:lnTo>
                  <a:lnTo>
                    <a:pt x="1612900" y="12788"/>
                  </a:lnTo>
                  <a:lnTo>
                    <a:pt x="1612900" y="17627"/>
                  </a:lnTo>
                  <a:lnTo>
                    <a:pt x="1625600" y="19557"/>
                  </a:lnTo>
                  <a:close/>
                </a:path>
                <a:path w="1676400" h="510539">
                  <a:moveTo>
                    <a:pt x="1625600" y="496747"/>
                  </a:moveTo>
                  <a:lnTo>
                    <a:pt x="1625600" y="490905"/>
                  </a:lnTo>
                  <a:lnTo>
                    <a:pt x="1612900" y="492836"/>
                  </a:lnTo>
                  <a:lnTo>
                    <a:pt x="1612900" y="497662"/>
                  </a:lnTo>
                  <a:lnTo>
                    <a:pt x="1625600" y="496747"/>
                  </a:lnTo>
                  <a:close/>
                </a:path>
                <a:path w="1676400" h="510539">
                  <a:moveTo>
                    <a:pt x="1625600" y="505586"/>
                  </a:moveTo>
                  <a:lnTo>
                    <a:pt x="1625600" y="501624"/>
                  </a:lnTo>
                  <a:lnTo>
                    <a:pt x="1612900" y="503275"/>
                  </a:lnTo>
                  <a:lnTo>
                    <a:pt x="1612900" y="507326"/>
                  </a:lnTo>
                  <a:lnTo>
                    <a:pt x="1625600" y="505586"/>
                  </a:lnTo>
                  <a:close/>
                </a:path>
                <a:path w="1676400" h="510539">
                  <a:moveTo>
                    <a:pt x="1638300" y="15760"/>
                  </a:moveTo>
                  <a:lnTo>
                    <a:pt x="1638300" y="12141"/>
                  </a:lnTo>
                  <a:lnTo>
                    <a:pt x="1625600" y="9397"/>
                  </a:lnTo>
                  <a:lnTo>
                    <a:pt x="1625600" y="13157"/>
                  </a:lnTo>
                  <a:lnTo>
                    <a:pt x="1638300" y="15760"/>
                  </a:lnTo>
                  <a:close/>
                </a:path>
                <a:path w="1676400" h="510539">
                  <a:moveTo>
                    <a:pt x="1638300" y="24295"/>
                  </a:moveTo>
                  <a:lnTo>
                    <a:pt x="1638300" y="19380"/>
                  </a:lnTo>
                  <a:lnTo>
                    <a:pt x="1625600" y="16903"/>
                  </a:lnTo>
                  <a:lnTo>
                    <a:pt x="1625600" y="22999"/>
                  </a:lnTo>
                  <a:lnTo>
                    <a:pt x="1638300" y="24295"/>
                  </a:lnTo>
                  <a:close/>
                </a:path>
                <a:path w="1676400" h="510539">
                  <a:moveTo>
                    <a:pt x="1638300" y="491083"/>
                  </a:moveTo>
                  <a:lnTo>
                    <a:pt x="1638300" y="486168"/>
                  </a:lnTo>
                  <a:lnTo>
                    <a:pt x="1625600" y="487464"/>
                  </a:lnTo>
                  <a:lnTo>
                    <a:pt x="1625600" y="493560"/>
                  </a:lnTo>
                  <a:lnTo>
                    <a:pt x="1638300" y="491083"/>
                  </a:lnTo>
                  <a:close/>
                </a:path>
                <a:path w="1676400" h="510539">
                  <a:moveTo>
                    <a:pt x="1638300" y="498322"/>
                  </a:moveTo>
                  <a:lnTo>
                    <a:pt x="1638300" y="494703"/>
                  </a:lnTo>
                  <a:lnTo>
                    <a:pt x="1625600" y="497319"/>
                  </a:lnTo>
                  <a:lnTo>
                    <a:pt x="1625600" y="501053"/>
                  </a:lnTo>
                  <a:lnTo>
                    <a:pt x="1638300" y="498322"/>
                  </a:lnTo>
                  <a:close/>
                </a:path>
                <a:path w="1676400" h="510539">
                  <a:moveTo>
                    <a:pt x="1651000" y="25349"/>
                  </a:moveTo>
                  <a:lnTo>
                    <a:pt x="1651000" y="18567"/>
                  </a:lnTo>
                  <a:lnTo>
                    <a:pt x="1638300" y="16840"/>
                  </a:lnTo>
                  <a:lnTo>
                    <a:pt x="1638300" y="21894"/>
                  </a:lnTo>
                  <a:lnTo>
                    <a:pt x="1651000" y="25349"/>
                  </a:lnTo>
                  <a:close/>
                </a:path>
                <a:path w="1676400" h="510539">
                  <a:moveTo>
                    <a:pt x="1651000" y="38506"/>
                  </a:moveTo>
                  <a:lnTo>
                    <a:pt x="1651000" y="28422"/>
                  </a:lnTo>
                  <a:lnTo>
                    <a:pt x="1638300" y="25082"/>
                  </a:lnTo>
                  <a:lnTo>
                    <a:pt x="1638300" y="31559"/>
                  </a:lnTo>
                  <a:lnTo>
                    <a:pt x="1651000" y="38506"/>
                  </a:lnTo>
                  <a:close/>
                </a:path>
                <a:path w="1676400" h="510539">
                  <a:moveTo>
                    <a:pt x="1651000" y="482053"/>
                  </a:moveTo>
                  <a:lnTo>
                    <a:pt x="1651000" y="471944"/>
                  </a:lnTo>
                  <a:lnTo>
                    <a:pt x="1638300" y="478891"/>
                  </a:lnTo>
                  <a:lnTo>
                    <a:pt x="1638300" y="485368"/>
                  </a:lnTo>
                  <a:lnTo>
                    <a:pt x="1651000" y="482053"/>
                  </a:lnTo>
                  <a:close/>
                </a:path>
                <a:path w="1676400" h="510539">
                  <a:moveTo>
                    <a:pt x="1651000" y="491883"/>
                  </a:moveTo>
                  <a:lnTo>
                    <a:pt x="1651000" y="485127"/>
                  </a:lnTo>
                  <a:lnTo>
                    <a:pt x="1638300" y="488581"/>
                  </a:lnTo>
                  <a:lnTo>
                    <a:pt x="1638300" y="493623"/>
                  </a:lnTo>
                  <a:lnTo>
                    <a:pt x="1651000" y="491883"/>
                  </a:lnTo>
                  <a:close/>
                </a:path>
                <a:path w="1676400" h="510539">
                  <a:moveTo>
                    <a:pt x="1663700" y="37249"/>
                  </a:moveTo>
                  <a:lnTo>
                    <a:pt x="1663700" y="30289"/>
                  </a:lnTo>
                  <a:lnTo>
                    <a:pt x="1651000" y="28155"/>
                  </a:lnTo>
                  <a:lnTo>
                    <a:pt x="1651000" y="33058"/>
                  </a:lnTo>
                  <a:lnTo>
                    <a:pt x="1663700" y="37249"/>
                  </a:lnTo>
                  <a:close/>
                </a:path>
                <a:path w="1676400" h="510539">
                  <a:moveTo>
                    <a:pt x="1663700" y="50558"/>
                  </a:moveTo>
                  <a:lnTo>
                    <a:pt x="1663700" y="46202"/>
                  </a:lnTo>
                  <a:lnTo>
                    <a:pt x="1651000" y="39763"/>
                  </a:lnTo>
                  <a:lnTo>
                    <a:pt x="1651000" y="48425"/>
                  </a:lnTo>
                  <a:lnTo>
                    <a:pt x="1663700" y="50558"/>
                  </a:lnTo>
                  <a:close/>
                </a:path>
                <a:path w="1676400" h="510539">
                  <a:moveTo>
                    <a:pt x="1663700" y="464273"/>
                  </a:moveTo>
                  <a:lnTo>
                    <a:pt x="1663700" y="459905"/>
                  </a:lnTo>
                  <a:lnTo>
                    <a:pt x="1651000" y="462038"/>
                  </a:lnTo>
                  <a:lnTo>
                    <a:pt x="1651000" y="470700"/>
                  </a:lnTo>
                  <a:lnTo>
                    <a:pt x="1663700" y="464273"/>
                  </a:lnTo>
                  <a:close/>
                </a:path>
                <a:path w="1676400" h="510539">
                  <a:moveTo>
                    <a:pt x="1663700" y="480174"/>
                  </a:moveTo>
                  <a:lnTo>
                    <a:pt x="1663700" y="473214"/>
                  </a:lnTo>
                  <a:lnTo>
                    <a:pt x="1651000" y="477392"/>
                  </a:lnTo>
                  <a:lnTo>
                    <a:pt x="1651000" y="482307"/>
                  </a:lnTo>
                  <a:lnTo>
                    <a:pt x="1663700" y="480174"/>
                  </a:lnTo>
                  <a:close/>
                </a:path>
                <a:path w="1676400" h="510539">
                  <a:moveTo>
                    <a:pt x="1676400" y="58699"/>
                  </a:moveTo>
                  <a:lnTo>
                    <a:pt x="1676400" y="49250"/>
                  </a:lnTo>
                  <a:lnTo>
                    <a:pt x="1663700" y="44208"/>
                  </a:lnTo>
                  <a:lnTo>
                    <a:pt x="1663700" y="53632"/>
                  </a:lnTo>
                  <a:lnTo>
                    <a:pt x="1676400" y="58699"/>
                  </a:lnTo>
                  <a:close/>
                </a:path>
                <a:path w="1676400" h="510539">
                  <a:moveTo>
                    <a:pt x="1676400" y="440093"/>
                  </a:moveTo>
                  <a:lnTo>
                    <a:pt x="1676400" y="70357"/>
                  </a:lnTo>
                  <a:lnTo>
                    <a:pt x="1663700" y="67754"/>
                  </a:lnTo>
                  <a:lnTo>
                    <a:pt x="1663700" y="442709"/>
                  </a:lnTo>
                  <a:lnTo>
                    <a:pt x="1676400" y="440093"/>
                  </a:lnTo>
                  <a:close/>
                </a:path>
                <a:path w="1676400" h="510539">
                  <a:moveTo>
                    <a:pt x="1676400" y="461225"/>
                  </a:moveTo>
                  <a:lnTo>
                    <a:pt x="1676400" y="451764"/>
                  </a:lnTo>
                  <a:lnTo>
                    <a:pt x="1663700" y="456831"/>
                  </a:lnTo>
                  <a:lnTo>
                    <a:pt x="1663700" y="466255"/>
                  </a:lnTo>
                  <a:lnTo>
                    <a:pt x="1676400" y="461225"/>
                  </a:lnTo>
                  <a:close/>
                </a:path>
              </a:pathLst>
            </a:custGeom>
            <a:solidFill>
              <a:srgbClr val="DCDDDE"/>
            </a:solidFill>
          </p:spPr>
          <p:txBody>
            <a:bodyPr wrap="square" lIns="0" tIns="0" rIns="0" bIns="0" rtlCol="0"/>
            <a:lstStyle/>
            <a:p>
              <a:endParaRPr/>
            </a:p>
          </p:txBody>
        </p:sp>
      </p:grpSp>
      <p:sp>
        <p:nvSpPr>
          <p:cNvPr id="16" name="object 16"/>
          <p:cNvSpPr txBox="1"/>
          <p:nvPr/>
        </p:nvSpPr>
        <p:spPr>
          <a:xfrm>
            <a:off x="2472677" y="1918731"/>
            <a:ext cx="1009090" cy="144787"/>
          </a:xfrm>
          <a:prstGeom prst="rect">
            <a:avLst/>
          </a:prstGeom>
        </p:spPr>
        <p:txBody>
          <a:bodyPr vert="horz" wrap="square" lIns="0" tIns="15688" rIns="0" bIns="0" rtlCol="0">
            <a:spAutoFit/>
          </a:bodyPr>
          <a:lstStyle/>
          <a:p>
            <a:pPr marL="11205">
              <a:spcBef>
                <a:spcPts val="124"/>
              </a:spcBef>
            </a:pPr>
            <a:r>
              <a:rPr sz="838" spc="44" dirty="0">
                <a:solidFill>
                  <a:srgbClr val="231F20"/>
                </a:solidFill>
                <a:latin typeface="Arial"/>
                <a:cs typeface="Arial"/>
              </a:rPr>
              <a:t>Shipment</a:t>
            </a:r>
            <a:r>
              <a:rPr sz="838" spc="13" dirty="0">
                <a:solidFill>
                  <a:srgbClr val="231F20"/>
                </a:solidFill>
                <a:latin typeface="Arial"/>
                <a:cs typeface="Arial"/>
              </a:rPr>
              <a:t> </a:t>
            </a:r>
            <a:r>
              <a:rPr sz="838" spc="-9" dirty="0">
                <a:solidFill>
                  <a:srgbClr val="231F20"/>
                </a:solidFill>
                <a:latin typeface="Arial"/>
                <a:cs typeface="Arial"/>
              </a:rPr>
              <a:t>Received</a:t>
            </a:r>
            <a:endParaRPr sz="838">
              <a:latin typeface="Arial"/>
              <a:cs typeface="Arial"/>
            </a:endParaRPr>
          </a:p>
        </p:txBody>
      </p:sp>
      <p:grpSp>
        <p:nvGrpSpPr>
          <p:cNvPr id="17" name="object 17"/>
          <p:cNvGrpSpPr/>
          <p:nvPr/>
        </p:nvGrpSpPr>
        <p:grpSpPr>
          <a:xfrm>
            <a:off x="2950338" y="2216366"/>
            <a:ext cx="5675219" cy="2863103"/>
            <a:chOff x="1464106" y="2511882"/>
            <a:chExt cx="6431915" cy="3244850"/>
          </a:xfrm>
        </p:grpSpPr>
        <p:sp>
          <p:nvSpPr>
            <p:cNvPr id="18" name="object 18"/>
            <p:cNvSpPr/>
            <p:nvPr/>
          </p:nvSpPr>
          <p:spPr>
            <a:xfrm>
              <a:off x="1495551" y="2520137"/>
              <a:ext cx="0" cy="1165225"/>
            </a:xfrm>
            <a:custGeom>
              <a:avLst/>
              <a:gdLst/>
              <a:ahLst/>
              <a:cxnLst/>
              <a:rect l="l" t="t" r="r" b="b"/>
              <a:pathLst>
                <a:path h="1165225">
                  <a:moveTo>
                    <a:pt x="0" y="0"/>
                  </a:moveTo>
                  <a:lnTo>
                    <a:pt x="0" y="1165009"/>
                  </a:lnTo>
                </a:path>
              </a:pathLst>
            </a:custGeom>
            <a:ln w="16344">
              <a:solidFill>
                <a:srgbClr val="231F20"/>
              </a:solidFill>
            </a:ln>
          </p:spPr>
          <p:txBody>
            <a:bodyPr wrap="square" lIns="0" tIns="0" rIns="0" bIns="0" rtlCol="0"/>
            <a:lstStyle/>
            <a:p>
              <a:endParaRPr/>
            </a:p>
          </p:txBody>
        </p:sp>
        <p:sp>
          <p:nvSpPr>
            <p:cNvPr id="19" name="object 19"/>
            <p:cNvSpPr/>
            <p:nvPr/>
          </p:nvSpPr>
          <p:spPr>
            <a:xfrm>
              <a:off x="1464119" y="3674681"/>
              <a:ext cx="62865" cy="62865"/>
            </a:xfrm>
            <a:custGeom>
              <a:avLst/>
              <a:gdLst/>
              <a:ahLst/>
              <a:cxnLst/>
              <a:rect l="l" t="t" r="r" b="b"/>
              <a:pathLst>
                <a:path w="62865"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20" name="object 20"/>
            <p:cNvSpPr/>
            <p:nvPr/>
          </p:nvSpPr>
          <p:spPr>
            <a:xfrm>
              <a:off x="1495551" y="4539373"/>
              <a:ext cx="0" cy="167005"/>
            </a:xfrm>
            <a:custGeom>
              <a:avLst/>
              <a:gdLst/>
              <a:ahLst/>
              <a:cxnLst/>
              <a:rect l="l" t="t" r="r" b="b"/>
              <a:pathLst>
                <a:path h="167004">
                  <a:moveTo>
                    <a:pt x="0" y="0"/>
                  </a:moveTo>
                  <a:lnTo>
                    <a:pt x="0" y="166624"/>
                  </a:lnTo>
                </a:path>
              </a:pathLst>
            </a:custGeom>
            <a:ln w="16344">
              <a:solidFill>
                <a:srgbClr val="231F20"/>
              </a:solidFill>
            </a:ln>
          </p:spPr>
          <p:txBody>
            <a:bodyPr wrap="square" lIns="0" tIns="0" rIns="0" bIns="0" rtlCol="0"/>
            <a:lstStyle/>
            <a:p>
              <a:endParaRPr/>
            </a:p>
          </p:txBody>
        </p:sp>
        <p:sp>
          <p:nvSpPr>
            <p:cNvPr id="21" name="object 21"/>
            <p:cNvSpPr/>
            <p:nvPr/>
          </p:nvSpPr>
          <p:spPr>
            <a:xfrm>
              <a:off x="1464119" y="4695520"/>
              <a:ext cx="62865" cy="62865"/>
            </a:xfrm>
            <a:custGeom>
              <a:avLst/>
              <a:gdLst/>
              <a:ahLst/>
              <a:cxnLst/>
              <a:rect l="l" t="t" r="r" b="b"/>
              <a:pathLst>
                <a:path w="62865"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22" name="object 22"/>
            <p:cNvSpPr/>
            <p:nvPr/>
          </p:nvSpPr>
          <p:spPr>
            <a:xfrm>
              <a:off x="1495551" y="5560301"/>
              <a:ext cx="0" cy="144145"/>
            </a:xfrm>
            <a:custGeom>
              <a:avLst/>
              <a:gdLst/>
              <a:ahLst/>
              <a:cxnLst/>
              <a:rect l="l" t="t" r="r" b="b"/>
              <a:pathLst>
                <a:path h="144145">
                  <a:moveTo>
                    <a:pt x="0" y="0"/>
                  </a:moveTo>
                  <a:lnTo>
                    <a:pt x="0" y="143992"/>
                  </a:lnTo>
                </a:path>
              </a:pathLst>
            </a:custGeom>
            <a:ln w="16344">
              <a:solidFill>
                <a:srgbClr val="231F20"/>
              </a:solidFill>
            </a:ln>
          </p:spPr>
          <p:txBody>
            <a:bodyPr wrap="square" lIns="0" tIns="0" rIns="0" bIns="0" rtlCol="0"/>
            <a:lstStyle/>
            <a:p>
              <a:endParaRPr/>
            </a:p>
          </p:txBody>
        </p:sp>
        <p:sp>
          <p:nvSpPr>
            <p:cNvPr id="23" name="object 23"/>
            <p:cNvSpPr/>
            <p:nvPr/>
          </p:nvSpPr>
          <p:spPr>
            <a:xfrm>
              <a:off x="1464106" y="5693816"/>
              <a:ext cx="62865" cy="62865"/>
            </a:xfrm>
            <a:custGeom>
              <a:avLst/>
              <a:gdLst/>
              <a:ahLst/>
              <a:cxnLst/>
              <a:rect l="l" t="t" r="r" b="b"/>
              <a:pathLst>
                <a:path w="62865"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24" name="object 24"/>
            <p:cNvSpPr/>
            <p:nvPr/>
          </p:nvSpPr>
          <p:spPr>
            <a:xfrm>
              <a:off x="2415895" y="5159222"/>
              <a:ext cx="518795" cy="0"/>
            </a:xfrm>
            <a:custGeom>
              <a:avLst/>
              <a:gdLst/>
              <a:ahLst/>
              <a:cxnLst/>
              <a:rect l="l" t="t" r="r" b="b"/>
              <a:pathLst>
                <a:path w="518794">
                  <a:moveTo>
                    <a:pt x="0" y="0"/>
                  </a:moveTo>
                  <a:lnTo>
                    <a:pt x="518261" y="0"/>
                  </a:lnTo>
                </a:path>
              </a:pathLst>
            </a:custGeom>
            <a:ln w="16344">
              <a:solidFill>
                <a:srgbClr val="231F20"/>
              </a:solidFill>
            </a:ln>
          </p:spPr>
          <p:txBody>
            <a:bodyPr wrap="square" lIns="0" tIns="0" rIns="0" bIns="0" rtlCol="0"/>
            <a:lstStyle/>
            <a:p>
              <a:endParaRPr/>
            </a:p>
          </p:txBody>
        </p:sp>
        <p:sp>
          <p:nvSpPr>
            <p:cNvPr id="25" name="object 25"/>
            <p:cNvSpPr/>
            <p:nvPr/>
          </p:nvSpPr>
          <p:spPr>
            <a:xfrm>
              <a:off x="2923679" y="5127790"/>
              <a:ext cx="62865" cy="62865"/>
            </a:xfrm>
            <a:custGeom>
              <a:avLst/>
              <a:gdLst/>
              <a:ahLst/>
              <a:cxnLst/>
              <a:rect l="l" t="t" r="r" b="b"/>
              <a:pathLst>
                <a:path w="62864" h="62864">
                  <a:moveTo>
                    <a:pt x="62865" y="31432"/>
                  </a:moveTo>
                  <a:lnTo>
                    <a:pt x="0" y="0"/>
                  </a:lnTo>
                  <a:lnTo>
                    <a:pt x="0" y="62865"/>
                  </a:lnTo>
                  <a:lnTo>
                    <a:pt x="62865" y="31432"/>
                  </a:lnTo>
                  <a:close/>
                </a:path>
              </a:pathLst>
            </a:custGeom>
            <a:solidFill>
              <a:srgbClr val="231F20"/>
            </a:solidFill>
          </p:spPr>
          <p:txBody>
            <a:bodyPr wrap="square" lIns="0" tIns="0" rIns="0" bIns="0" rtlCol="0"/>
            <a:lstStyle/>
            <a:p>
              <a:endParaRPr/>
            </a:p>
          </p:txBody>
        </p:sp>
        <p:sp>
          <p:nvSpPr>
            <p:cNvPr id="26" name="object 26"/>
            <p:cNvSpPr/>
            <p:nvPr/>
          </p:nvSpPr>
          <p:spPr>
            <a:xfrm>
              <a:off x="2415895" y="4138294"/>
              <a:ext cx="2931160" cy="0"/>
            </a:xfrm>
            <a:custGeom>
              <a:avLst/>
              <a:gdLst/>
              <a:ahLst/>
              <a:cxnLst/>
              <a:rect l="l" t="t" r="r" b="b"/>
              <a:pathLst>
                <a:path w="2931160">
                  <a:moveTo>
                    <a:pt x="0" y="0"/>
                  </a:moveTo>
                  <a:lnTo>
                    <a:pt x="2931121" y="0"/>
                  </a:lnTo>
                </a:path>
              </a:pathLst>
            </a:custGeom>
            <a:ln w="16344">
              <a:solidFill>
                <a:srgbClr val="231F20"/>
              </a:solidFill>
            </a:ln>
          </p:spPr>
          <p:txBody>
            <a:bodyPr wrap="square" lIns="0" tIns="0" rIns="0" bIns="0" rtlCol="0"/>
            <a:lstStyle/>
            <a:p>
              <a:endParaRPr/>
            </a:p>
          </p:txBody>
        </p:sp>
        <p:sp>
          <p:nvSpPr>
            <p:cNvPr id="27" name="object 27"/>
            <p:cNvSpPr/>
            <p:nvPr/>
          </p:nvSpPr>
          <p:spPr>
            <a:xfrm>
              <a:off x="5336539" y="4106862"/>
              <a:ext cx="62865" cy="62865"/>
            </a:xfrm>
            <a:custGeom>
              <a:avLst/>
              <a:gdLst/>
              <a:ahLst/>
              <a:cxnLst/>
              <a:rect l="l" t="t" r="r" b="b"/>
              <a:pathLst>
                <a:path w="62864" h="62864">
                  <a:moveTo>
                    <a:pt x="62865" y="31432"/>
                  </a:moveTo>
                  <a:lnTo>
                    <a:pt x="0" y="0"/>
                  </a:lnTo>
                  <a:lnTo>
                    <a:pt x="0" y="62865"/>
                  </a:lnTo>
                  <a:lnTo>
                    <a:pt x="62865" y="31432"/>
                  </a:lnTo>
                  <a:close/>
                </a:path>
              </a:pathLst>
            </a:custGeom>
            <a:solidFill>
              <a:srgbClr val="231F20"/>
            </a:solidFill>
          </p:spPr>
          <p:txBody>
            <a:bodyPr wrap="square" lIns="0" tIns="0" rIns="0" bIns="0" rtlCol="0"/>
            <a:lstStyle/>
            <a:p>
              <a:endParaRPr/>
            </a:p>
          </p:txBody>
        </p:sp>
        <p:sp>
          <p:nvSpPr>
            <p:cNvPr id="28" name="object 28"/>
            <p:cNvSpPr/>
            <p:nvPr/>
          </p:nvSpPr>
          <p:spPr>
            <a:xfrm>
              <a:off x="7241413" y="5159235"/>
              <a:ext cx="602615" cy="0"/>
            </a:xfrm>
            <a:custGeom>
              <a:avLst/>
              <a:gdLst/>
              <a:ahLst/>
              <a:cxnLst/>
              <a:rect l="l" t="t" r="r" b="b"/>
              <a:pathLst>
                <a:path w="602615">
                  <a:moveTo>
                    <a:pt x="0" y="0"/>
                  </a:moveTo>
                  <a:lnTo>
                    <a:pt x="602018" y="0"/>
                  </a:lnTo>
                </a:path>
              </a:pathLst>
            </a:custGeom>
            <a:ln w="16344">
              <a:solidFill>
                <a:srgbClr val="231F20"/>
              </a:solidFill>
            </a:ln>
          </p:spPr>
          <p:txBody>
            <a:bodyPr wrap="square" lIns="0" tIns="0" rIns="0" bIns="0" rtlCol="0"/>
            <a:lstStyle/>
            <a:p>
              <a:endParaRPr/>
            </a:p>
          </p:txBody>
        </p:sp>
        <p:sp>
          <p:nvSpPr>
            <p:cNvPr id="29" name="object 29"/>
            <p:cNvSpPr/>
            <p:nvPr/>
          </p:nvSpPr>
          <p:spPr>
            <a:xfrm>
              <a:off x="7832953" y="5127802"/>
              <a:ext cx="62865" cy="62865"/>
            </a:xfrm>
            <a:custGeom>
              <a:avLst/>
              <a:gdLst/>
              <a:ahLst/>
              <a:cxnLst/>
              <a:rect l="l" t="t" r="r" b="b"/>
              <a:pathLst>
                <a:path w="62865" h="62864">
                  <a:moveTo>
                    <a:pt x="62865" y="31432"/>
                  </a:moveTo>
                  <a:lnTo>
                    <a:pt x="0" y="0"/>
                  </a:lnTo>
                  <a:lnTo>
                    <a:pt x="0" y="62864"/>
                  </a:lnTo>
                  <a:lnTo>
                    <a:pt x="62865" y="31432"/>
                  </a:lnTo>
                  <a:close/>
                </a:path>
              </a:pathLst>
            </a:custGeom>
            <a:solidFill>
              <a:srgbClr val="231F20"/>
            </a:solidFill>
          </p:spPr>
          <p:txBody>
            <a:bodyPr wrap="square" lIns="0" tIns="0" rIns="0" bIns="0" rtlCol="0"/>
            <a:lstStyle/>
            <a:p>
              <a:endParaRPr/>
            </a:p>
          </p:txBody>
        </p:sp>
        <p:sp>
          <p:nvSpPr>
            <p:cNvPr id="30" name="object 30"/>
            <p:cNvSpPr/>
            <p:nvPr/>
          </p:nvSpPr>
          <p:spPr>
            <a:xfrm>
              <a:off x="7241413" y="4138294"/>
              <a:ext cx="518795" cy="0"/>
            </a:xfrm>
            <a:custGeom>
              <a:avLst/>
              <a:gdLst/>
              <a:ahLst/>
              <a:cxnLst/>
              <a:rect l="l" t="t" r="r" b="b"/>
              <a:pathLst>
                <a:path w="518795">
                  <a:moveTo>
                    <a:pt x="0" y="0"/>
                  </a:moveTo>
                  <a:lnTo>
                    <a:pt x="518274" y="0"/>
                  </a:lnTo>
                </a:path>
              </a:pathLst>
            </a:custGeom>
            <a:ln w="16344">
              <a:solidFill>
                <a:srgbClr val="231F20"/>
              </a:solidFill>
            </a:ln>
          </p:spPr>
          <p:txBody>
            <a:bodyPr wrap="square" lIns="0" tIns="0" rIns="0" bIns="0" rtlCol="0"/>
            <a:lstStyle/>
            <a:p>
              <a:endParaRPr/>
            </a:p>
          </p:txBody>
        </p:sp>
        <p:sp>
          <p:nvSpPr>
            <p:cNvPr id="31" name="object 31"/>
            <p:cNvSpPr/>
            <p:nvPr/>
          </p:nvSpPr>
          <p:spPr>
            <a:xfrm>
              <a:off x="7749209" y="4106862"/>
              <a:ext cx="62865" cy="62865"/>
            </a:xfrm>
            <a:custGeom>
              <a:avLst/>
              <a:gdLst/>
              <a:ahLst/>
              <a:cxnLst/>
              <a:rect l="l" t="t" r="r" b="b"/>
              <a:pathLst>
                <a:path w="62865" h="62864">
                  <a:moveTo>
                    <a:pt x="62865" y="31432"/>
                  </a:moveTo>
                  <a:lnTo>
                    <a:pt x="0" y="0"/>
                  </a:lnTo>
                  <a:lnTo>
                    <a:pt x="0" y="62865"/>
                  </a:lnTo>
                  <a:lnTo>
                    <a:pt x="62865" y="31432"/>
                  </a:lnTo>
                  <a:close/>
                </a:path>
              </a:pathLst>
            </a:custGeom>
            <a:solidFill>
              <a:srgbClr val="231F20"/>
            </a:solidFill>
          </p:spPr>
          <p:txBody>
            <a:bodyPr wrap="square" lIns="0" tIns="0" rIns="0" bIns="0" rtlCol="0"/>
            <a:lstStyle/>
            <a:p>
              <a:endParaRPr/>
            </a:p>
          </p:txBody>
        </p:sp>
        <p:sp>
          <p:nvSpPr>
            <p:cNvPr id="32" name="object 32"/>
            <p:cNvSpPr/>
            <p:nvPr/>
          </p:nvSpPr>
          <p:spPr>
            <a:xfrm>
              <a:off x="7210818" y="3117367"/>
              <a:ext cx="602615" cy="0"/>
            </a:xfrm>
            <a:custGeom>
              <a:avLst/>
              <a:gdLst/>
              <a:ahLst/>
              <a:cxnLst/>
              <a:rect l="l" t="t" r="r" b="b"/>
              <a:pathLst>
                <a:path w="602615">
                  <a:moveTo>
                    <a:pt x="602018" y="0"/>
                  </a:moveTo>
                  <a:lnTo>
                    <a:pt x="0" y="0"/>
                  </a:lnTo>
                </a:path>
              </a:pathLst>
            </a:custGeom>
            <a:ln w="16344">
              <a:solidFill>
                <a:srgbClr val="231F20"/>
              </a:solidFill>
            </a:ln>
          </p:spPr>
          <p:txBody>
            <a:bodyPr wrap="square" lIns="0" tIns="0" rIns="0" bIns="0" rtlCol="0"/>
            <a:lstStyle/>
            <a:p>
              <a:endParaRPr/>
            </a:p>
          </p:txBody>
        </p:sp>
        <p:sp>
          <p:nvSpPr>
            <p:cNvPr id="33" name="object 33"/>
            <p:cNvSpPr/>
            <p:nvPr/>
          </p:nvSpPr>
          <p:spPr>
            <a:xfrm>
              <a:off x="7158431" y="3085934"/>
              <a:ext cx="62865" cy="62865"/>
            </a:xfrm>
            <a:custGeom>
              <a:avLst/>
              <a:gdLst/>
              <a:ahLst/>
              <a:cxnLst/>
              <a:rect l="l" t="t" r="r" b="b"/>
              <a:pathLst>
                <a:path w="62865" h="62864">
                  <a:moveTo>
                    <a:pt x="62865" y="62864"/>
                  </a:moveTo>
                  <a:lnTo>
                    <a:pt x="62865" y="0"/>
                  </a:lnTo>
                  <a:lnTo>
                    <a:pt x="0" y="31432"/>
                  </a:lnTo>
                  <a:lnTo>
                    <a:pt x="62865" y="62864"/>
                  </a:lnTo>
                  <a:close/>
                </a:path>
              </a:pathLst>
            </a:custGeom>
            <a:solidFill>
              <a:srgbClr val="231F20"/>
            </a:solidFill>
          </p:spPr>
          <p:txBody>
            <a:bodyPr wrap="square" lIns="0" tIns="0" rIns="0" bIns="0" rtlCol="0"/>
            <a:lstStyle/>
            <a:p>
              <a:endParaRPr/>
            </a:p>
          </p:txBody>
        </p:sp>
      </p:grpSp>
      <p:sp>
        <p:nvSpPr>
          <p:cNvPr id="34" name="object 34"/>
          <p:cNvSpPr txBox="1"/>
          <p:nvPr/>
        </p:nvSpPr>
        <p:spPr>
          <a:xfrm>
            <a:off x="2995717" y="4916952"/>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35" name="object 35"/>
          <p:cNvSpPr txBox="1"/>
          <p:nvPr/>
        </p:nvSpPr>
        <p:spPr>
          <a:xfrm>
            <a:off x="4079017" y="4417760"/>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36" name="object 36"/>
          <p:cNvSpPr txBox="1"/>
          <p:nvPr/>
        </p:nvSpPr>
        <p:spPr>
          <a:xfrm>
            <a:off x="8397709" y="4402860"/>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37" name="object 37"/>
          <p:cNvSpPr/>
          <p:nvPr/>
        </p:nvSpPr>
        <p:spPr>
          <a:xfrm>
            <a:off x="6422156" y="3296995"/>
            <a:ext cx="1625413" cy="708212"/>
          </a:xfrm>
          <a:custGeom>
            <a:avLst/>
            <a:gdLst/>
            <a:ahLst/>
            <a:cxnLst/>
            <a:rect l="l" t="t" r="r" b="b"/>
            <a:pathLst>
              <a:path w="1842134" h="802639">
                <a:moveTo>
                  <a:pt x="1841944" y="401078"/>
                </a:moveTo>
                <a:lnTo>
                  <a:pt x="920978" y="0"/>
                </a:lnTo>
                <a:lnTo>
                  <a:pt x="0" y="401078"/>
                </a:lnTo>
                <a:lnTo>
                  <a:pt x="920978" y="802157"/>
                </a:lnTo>
                <a:lnTo>
                  <a:pt x="1841944" y="401078"/>
                </a:lnTo>
                <a:close/>
              </a:path>
            </a:pathLst>
          </a:custGeom>
          <a:solidFill>
            <a:srgbClr val="ECEDED"/>
          </a:solidFill>
        </p:spPr>
        <p:txBody>
          <a:bodyPr wrap="square" lIns="0" tIns="0" rIns="0" bIns="0" rtlCol="0"/>
          <a:lstStyle/>
          <a:p>
            <a:endParaRPr/>
          </a:p>
        </p:txBody>
      </p:sp>
      <p:sp>
        <p:nvSpPr>
          <p:cNvPr id="38" name="object 38"/>
          <p:cNvSpPr txBox="1"/>
          <p:nvPr/>
        </p:nvSpPr>
        <p:spPr>
          <a:xfrm>
            <a:off x="6874321" y="3499846"/>
            <a:ext cx="721659" cy="269293"/>
          </a:xfrm>
          <a:prstGeom prst="rect">
            <a:avLst/>
          </a:prstGeom>
        </p:spPr>
        <p:txBody>
          <a:bodyPr vert="horz" wrap="square" lIns="0" tIns="10085" rIns="0" bIns="0" rtlCol="0">
            <a:spAutoFit/>
          </a:bodyPr>
          <a:lstStyle/>
          <a:p>
            <a:pPr marL="304787" marR="4482" indent="-294142">
              <a:lnSpc>
                <a:spcPct val="104200"/>
              </a:lnSpc>
              <a:spcBef>
                <a:spcPts val="79"/>
              </a:spcBef>
            </a:pPr>
            <a:r>
              <a:rPr sz="838" dirty="0">
                <a:solidFill>
                  <a:srgbClr val="231F20"/>
                </a:solidFill>
                <a:latin typeface="Arial"/>
                <a:cs typeface="Arial"/>
              </a:rPr>
              <a:t>NIOSH</a:t>
            </a:r>
            <a:r>
              <a:rPr sz="838" spc="13" dirty="0">
                <a:solidFill>
                  <a:srgbClr val="231F20"/>
                </a:solidFill>
                <a:latin typeface="Arial"/>
                <a:cs typeface="Arial"/>
              </a:rPr>
              <a:t> </a:t>
            </a:r>
            <a:r>
              <a:rPr sz="838" spc="35" dirty="0">
                <a:solidFill>
                  <a:srgbClr val="231F20"/>
                </a:solidFill>
                <a:latin typeface="Arial"/>
                <a:cs typeface="Arial"/>
              </a:rPr>
              <a:t>Group </a:t>
            </a:r>
            <a:r>
              <a:rPr sz="838" spc="-22" dirty="0">
                <a:solidFill>
                  <a:srgbClr val="231F20"/>
                </a:solidFill>
                <a:latin typeface="Arial"/>
                <a:cs typeface="Arial"/>
              </a:rPr>
              <a:t>1?</a:t>
            </a:r>
            <a:endParaRPr sz="838">
              <a:latin typeface="Arial"/>
              <a:cs typeface="Arial"/>
            </a:endParaRPr>
          </a:p>
        </p:txBody>
      </p:sp>
      <p:sp>
        <p:nvSpPr>
          <p:cNvPr id="39" name="object 39"/>
          <p:cNvSpPr/>
          <p:nvPr/>
        </p:nvSpPr>
        <p:spPr>
          <a:xfrm>
            <a:off x="6422156" y="4197814"/>
            <a:ext cx="1625413" cy="708212"/>
          </a:xfrm>
          <a:custGeom>
            <a:avLst/>
            <a:gdLst/>
            <a:ahLst/>
            <a:cxnLst/>
            <a:rect l="l" t="t" r="r" b="b"/>
            <a:pathLst>
              <a:path w="1842134" h="802639">
                <a:moveTo>
                  <a:pt x="1841944" y="401078"/>
                </a:moveTo>
                <a:lnTo>
                  <a:pt x="920978" y="0"/>
                </a:lnTo>
                <a:lnTo>
                  <a:pt x="0" y="401078"/>
                </a:lnTo>
                <a:lnTo>
                  <a:pt x="920978" y="802157"/>
                </a:lnTo>
                <a:lnTo>
                  <a:pt x="1841944" y="401078"/>
                </a:lnTo>
                <a:close/>
              </a:path>
            </a:pathLst>
          </a:custGeom>
          <a:solidFill>
            <a:srgbClr val="ECEDED"/>
          </a:solidFill>
        </p:spPr>
        <p:txBody>
          <a:bodyPr wrap="square" lIns="0" tIns="0" rIns="0" bIns="0" rtlCol="0"/>
          <a:lstStyle/>
          <a:p>
            <a:endParaRPr/>
          </a:p>
        </p:txBody>
      </p:sp>
      <p:sp>
        <p:nvSpPr>
          <p:cNvPr id="40" name="object 40"/>
          <p:cNvSpPr txBox="1"/>
          <p:nvPr/>
        </p:nvSpPr>
        <p:spPr>
          <a:xfrm>
            <a:off x="7116144" y="4467312"/>
            <a:ext cx="237565" cy="144787"/>
          </a:xfrm>
          <a:prstGeom prst="rect">
            <a:avLst/>
          </a:prstGeom>
        </p:spPr>
        <p:txBody>
          <a:bodyPr vert="horz" wrap="square" lIns="0" tIns="15688" rIns="0" bIns="0" rtlCol="0">
            <a:spAutoFit/>
          </a:bodyPr>
          <a:lstStyle/>
          <a:p>
            <a:pPr marL="11205">
              <a:spcBef>
                <a:spcPts val="124"/>
              </a:spcBef>
            </a:pPr>
            <a:r>
              <a:rPr sz="838" spc="-26" dirty="0">
                <a:solidFill>
                  <a:srgbClr val="231F20"/>
                </a:solidFill>
                <a:latin typeface="Arial"/>
                <a:cs typeface="Arial"/>
              </a:rPr>
              <a:t>API?</a:t>
            </a:r>
            <a:endParaRPr sz="838">
              <a:latin typeface="Arial"/>
              <a:cs typeface="Arial"/>
            </a:endParaRPr>
          </a:p>
        </p:txBody>
      </p:sp>
      <p:sp>
        <p:nvSpPr>
          <p:cNvPr id="41" name="object 41"/>
          <p:cNvSpPr txBox="1"/>
          <p:nvPr/>
        </p:nvSpPr>
        <p:spPr>
          <a:xfrm>
            <a:off x="6496477" y="5078665"/>
            <a:ext cx="1478056" cy="338882"/>
          </a:xfrm>
          <a:prstGeom prst="rect">
            <a:avLst/>
          </a:prstGeom>
          <a:solidFill>
            <a:srgbClr val="ECEDED"/>
          </a:solidFill>
        </p:spPr>
        <p:txBody>
          <a:bodyPr vert="horz" wrap="square" lIns="0" tIns="79001" rIns="0" bIns="0" rtlCol="0">
            <a:spAutoFit/>
          </a:bodyPr>
          <a:lstStyle/>
          <a:p>
            <a:pPr marL="356892" marR="293582" indent="-57708">
              <a:lnSpc>
                <a:spcPct val="104200"/>
              </a:lnSpc>
              <a:spcBef>
                <a:spcPts val="622"/>
              </a:spcBef>
            </a:pPr>
            <a:r>
              <a:rPr sz="838" dirty="0">
                <a:solidFill>
                  <a:srgbClr val="231F20"/>
                </a:solidFill>
                <a:latin typeface="Arial"/>
                <a:cs typeface="Arial"/>
              </a:rPr>
              <a:t>Place</a:t>
            </a:r>
            <a:r>
              <a:rPr sz="838" spc="4" dirty="0">
                <a:solidFill>
                  <a:srgbClr val="231F20"/>
                </a:solidFill>
                <a:latin typeface="Arial"/>
                <a:cs typeface="Arial"/>
              </a:rPr>
              <a:t> </a:t>
            </a:r>
            <a:r>
              <a:rPr sz="838" spc="49" dirty="0">
                <a:solidFill>
                  <a:srgbClr val="231F20"/>
                </a:solidFill>
                <a:latin typeface="Arial"/>
                <a:cs typeface="Arial"/>
              </a:rPr>
              <a:t>in</a:t>
            </a:r>
            <a:r>
              <a:rPr sz="838" spc="4" dirty="0">
                <a:solidFill>
                  <a:srgbClr val="231F20"/>
                </a:solidFill>
                <a:latin typeface="Arial"/>
                <a:cs typeface="Arial"/>
              </a:rPr>
              <a:t> </a:t>
            </a:r>
            <a:r>
              <a:rPr sz="838" spc="-9" dirty="0">
                <a:solidFill>
                  <a:srgbClr val="231F20"/>
                </a:solidFill>
                <a:latin typeface="Arial"/>
                <a:cs typeface="Arial"/>
              </a:rPr>
              <a:t>Negative </a:t>
            </a:r>
            <a:r>
              <a:rPr sz="838" spc="9" dirty="0">
                <a:solidFill>
                  <a:srgbClr val="231F20"/>
                </a:solidFill>
                <a:latin typeface="Arial"/>
                <a:cs typeface="Arial"/>
              </a:rPr>
              <a:t>pressure</a:t>
            </a:r>
            <a:r>
              <a:rPr sz="838" spc="216" dirty="0">
                <a:solidFill>
                  <a:srgbClr val="231F20"/>
                </a:solidFill>
                <a:latin typeface="Arial"/>
                <a:cs typeface="Arial"/>
              </a:rPr>
              <a:t> </a:t>
            </a:r>
            <a:r>
              <a:rPr sz="838" spc="53" dirty="0">
                <a:solidFill>
                  <a:srgbClr val="231F20"/>
                </a:solidFill>
                <a:latin typeface="Arial"/>
                <a:cs typeface="Arial"/>
              </a:rPr>
              <a:t>room</a:t>
            </a:r>
            <a:endParaRPr sz="838">
              <a:latin typeface="Arial"/>
              <a:cs typeface="Arial"/>
            </a:endParaRPr>
          </a:p>
        </p:txBody>
      </p:sp>
      <p:grpSp>
        <p:nvGrpSpPr>
          <p:cNvPr id="42" name="object 42"/>
          <p:cNvGrpSpPr/>
          <p:nvPr/>
        </p:nvGrpSpPr>
        <p:grpSpPr>
          <a:xfrm>
            <a:off x="6496477" y="2530400"/>
            <a:ext cx="1478056" cy="2549338"/>
            <a:chOff x="5483072" y="2867786"/>
            <a:chExt cx="1675130" cy="2889250"/>
          </a:xfrm>
        </p:grpSpPr>
        <p:sp>
          <p:nvSpPr>
            <p:cNvPr id="43" name="object 43"/>
            <p:cNvSpPr/>
            <p:nvPr/>
          </p:nvSpPr>
          <p:spPr>
            <a:xfrm>
              <a:off x="5483072" y="2867786"/>
              <a:ext cx="1675130" cy="498475"/>
            </a:xfrm>
            <a:custGeom>
              <a:avLst/>
              <a:gdLst/>
              <a:ahLst/>
              <a:cxnLst/>
              <a:rect l="l" t="t" r="r" b="b"/>
              <a:pathLst>
                <a:path w="1675129" h="498475">
                  <a:moveTo>
                    <a:pt x="1674723" y="497890"/>
                  </a:moveTo>
                  <a:lnTo>
                    <a:pt x="1674723" y="0"/>
                  </a:lnTo>
                  <a:lnTo>
                    <a:pt x="0" y="0"/>
                  </a:lnTo>
                  <a:lnTo>
                    <a:pt x="0" y="497890"/>
                  </a:lnTo>
                  <a:lnTo>
                    <a:pt x="1674723" y="497890"/>
                  </a:lnTo>
                  <a:close/>
                </a:path>
              </a:pathLst>
            </a:custGeom>
            <a:solidFill>
              <a:srgbClr val="ECEDED"/>
            </a:solidFill>
          </p:spPr>
          <p:txBody>
            <a:bodyPr wrap="square" lIns="0" tIns="0" rIns="0" bIns="0" rtlCol="0"/>
            <a:lstStyle/>
            <a:p>
              <a:endParaRPr/>
            </a:p>
          </p:txBody>
        </p:sp>
        <p:sp>
          <p:nvSpPr>
            <p:cNvPr id="44" name="object 44"/>
            <p:cNvSpPr/>
            <p:nvPr/>
          </p:nvSpPr>
          <p:spPr>
            <a:xfrm>
              <a:off x="6321056" y="5560301"/>
              <a:ext cx="0" cy="144145"/>
            </a:xfrm>
            <a:custGeom>
              <a:avLst/>
              <a:gdLst/>
              <a:ahLst/>
              <a:cxnLst/>
              <a:rect l="l" t="t" r="r" b="b"/>
              <a:pathLst>
                <a:path h="144145">
                  <a:moveTo>
                    <a:pt x="0" y="0"/>
                  </a:moveTo>
                  <a:lnTo>
                    <a:pt x="0" y="143992"/>
                  </a:lnTo>
                </a:path>
              </a:pathLst>
            </a:custGeom>
            <a:ln w="16344">
              <a:solidFill>
                <a:srgbClr val="231F20"/>
              </a:solidFill>
            </a:ln>
          </p:spPr>
          <p:txBody>
            <a:bodyPr wrap="square" lIns="0" tIns="0" rIns="0" bIns="0" rtlCol="0"/>
            <a:lstStyle/>
            <a:p>
              <a:endParaRPr/>
            </a:p>
          </p:txBody>
        </p:sp>
        <p:sp>
          <p:nvSpPr>
            <p:cNvPr id="45" name="object 45"/>
            <p:cNvSpPr/>
            <p:nvPr/>
          </p:nvSpPr>
          <p:spPr>
            <a:xfrm>
              <a:off x="6289624" y="5693816"/>
              <a:ext cx="62865" cy="62865"/>
            </a:xfrm>
            <a:custGeom>
              <a:avLst/>
              <a:gdLst/>
              <a:ahLst/>
              <a:cxnLst/>
              <a:rect l="l" t="t" r="r" b="b"/>
              <a:pathLst>
                <a:path w="62864"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46" name="object 46"/>
            <p:cNvSpPr/>
            <p:nvPr/>
          </p:nvSpPr>
          <p:spPr>
            <a:xfrm>
              <a:off x="6321056" y="4539373"/>
              <a:ext cx="0" cy="167005"/>
            </a:xfrm>
            <a:custGeom>
              <a:avLst/>
              <a:gdLst/>
              <a:ahLst/>
              <a:cxnLst/>
              <a:rect l="l" t="t" r="r" b="b"/>
              <a:pathLst>
                <a:path h="167004">
                  <a:moveTo>
                    <a:pt x="0" y="0"/>
                  </a:moveTo>
                  <a:lnTo>
                    <a:pt x="0" y="166624"/>
                  </a:lnTo>
                </a:path>
              </a:pathLst>
            </a:custGeom>
            <a:ln w="16344">
              <a:solidFill>
                <a:srgbClr val="231F20"/>
              </a:solidFill>
            </a:ln>
          </p:spPr>
          <p:txBody>
            <a:bodyPr wrap="square" lIns="0" tIns="0" rIns="0" bIns="0" rtlCol="0"/>
            <a:lstStyle/>
            <a:p>
              <a:endParaRPr/>
            </a:p>
          </p:txBody>
        </p:sp>
        <p:sp>
          <p:nvSpPr>
            <p:cNvPr id="47" name="object 47"/>
            <p:cNvSpPr/>
            <p:nvPr/>
          </p:nvSpPr>
          <p:spPr>
            <a:xfrm>
              <a:off x="6289636" y="4695520"/>
              <a:ext cx="62865" cy="62865"/>
            </a:xfrm>
            <a:custGeom>
              <a:avLst/>
              <a:gdLst/>
              <a:ahLst/>
              <a:cxnLst/>
              <a:rect l="l" t="t" r="r" b="b"/>
              <a:pathLst>
                <a:path w="62864" h="62864">
                  <a:moveTo>
                    <a:pt x="62864" y="0"/>
                  </a:moveTo>
                  <a:lnTo>
                    <a:pt x="0" y="0"/>
                  </a:lnTo>
                  <a:lnTo>
                    <a:pt x="31432" y="62865"/>
                  </a:lnTo>
                  <a:lnTo>
                    <a:pt x="62864" y="0"/>
                  </a:lnTo>
                  <a:close/>
                </a:path>
              </a:pathLst>
            </a:custGeom>
            <a:solidFill>
              <a:srgbClr val="231F20"/>
            </a:solidFill>
          </p:spPr>
          <p:txBody>
            <a:bodyPr wrap="square" lIns="0" tIns="0" rIns="0" bIns="0" rtlCol="0"/>
            <a:lstStyle/>
            <a:p>
              <a:endParaRPr/>
            </a:p>
          </p:txBody>
        </p:sp>
      </p:grpSp>
      <p:sp>
        <p:nvSpPr>
          <p:cNvPr id="48" name="object 48"/>
          <p:cNvSpPr txBox="1"/>
          <p:nvPr/>
        </p:nvSpPr>
        <p:spPr>
          <a:xfrm>
            <a:off x="7271044" y="4020087"/>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49" name="object 49"/>
          <p:cNvSpPr txBox="1"/>
          <p:nvPr/>
        </p:nvSpPr>
        <p:spPr>
          <a:xfrm>
            <a:off x="7256558" y="4901597"/>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50" name="object 50"/>
          <p:cNvSpPr txBox="1"/>
          <p:nvPr/>
        </p:nvSpPr>
        <p:spPr>
          <a:xfrm>
            <a:off x="8300051" y="3514965"/>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51" name="object 51"/>
          <p:cNvSpPr/>
          <p:nvPr/>
        </p:nvSpPr>
        <p:spPr>
          <a:xfrm>
            <a:off x="8551071" y="3296995"/>
            <a:ext cx="1625413" cy="708212"/>
          </a:xfrm>
          <a:custGeom>
            <a:avLst/>
            <a:gdLst/>
            <a:ahLst/>
            <a:cxnLst/>
            <a:rect l="l" t="t" r="r" b="b"/>
            <a:pathLst>
              <a:path w="1842134"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52" name="object 52"/>
          <p:cNvSpPr txBox="1"/>
          <p:nvPr/>
        </p:nvSpPr>
        <p:spPr>
          <a:xfrm>
            <a:off x="9029941" y="3499847"/>
            <a:ext cx="667310" cy="269293"/>
          </a:xfrm>
          <a:prstGeom prst="rect">
            <a:avLst/>
          </a:prstGeom>
        </p:spPr>
        <p:txBody>
          <a:bodyPr vert="horz" wrap="square" lIns="0" tIns="10085" rIns="0" bIns="0" rtlCol="0">
            <a:spAutoFit/>
          </a:bodyPr>
          <a:lstStyle/>
          <a:p>
            <a:pPr marL="182648" marR="4482" indent="-172004">
              <a:lnSpc>
                <a:spcPct val="104200"/>
              </a:lnSpc>
              <a:spcBef>
                <a:spcPts val="79"/>
              </a:spcBef>
            </a:pPr>
            <a:r>
              <a:rPr sz="838" dirty="0">
                <a:solidFill>
                  <a:srgbClr val="231F20"/>
                </a:solidFill>
                <a:latin typeface="Arial"/>
                <a:cs typeface="Arial"/>
              </a:rPr>
              <a:t>Final</a:t>
            </a:r>
            <a:r>
              <a:rPr sz="838" spc="71" dirty="0">
                <a:solidFill>
                  <a:srgbClr val="231F20"/>
                </a:solidFill>
                <a:latin typeface="Arial"/>
                <a:cs typeface="Arial"/>
              </a:rPr>
              <a:t> </a:t>
            </a:r>
            <a:r>
              <a:rPr sz="838" spc="-9" dirty="0">
                <a:solidFill>
                  <a:srgbClr val="231F20"/>
                </a:solidFill>
                <a:latin typeface="Arial"/>
                <a:cs typeface="Arial"/>
              </a:rPr>
              <a:t>dosage </a:t>
            </a:r>
            <a:r>
              <a:rPr sz="838" spc="35" dirty="0">
                <a:solidFill>
                  <a:srgbClr val="231F20"/>
                </a:solidFill>
                <a:latin typeface="Arial"/>
                <a:cs typeface="Arial"/>
              </a:rPr>
              <a:t>form?</a:t>
            </a:r>
            <a:endParaRPr sz="838">
              <a:latin typeface="Arial"/>
              <a:cs typeface="Arial"/>
            </a:endParaRPr>
          </a:p>
        </p:txBody>
      </p:sp>
      <p:sp>
        <p:nvSpPr>
          <p:cNvPr id="53" name="object 53"/>
          <p:cNvSpPr/>
          <p:nvPr/>
        </p:nvSpPr>
        <p:spPr>
          <a:xfrm>
            <a:off x="8625393" y="4332054"/>
            <a:ext cx="1478056" cy="439831"/>
          </a:xfrm>
          <a:custGeom>
            <a:avLst/>
            <a:gdLst/>
            <a:ahLst/>
            <a:cxnLst/>
            <a:rect l="l" t="t" r="r" b="b"/>
            <a:pathLst>
              <a:path w="1675129" h="498475">
                <a:moveTo>
                  <a:pt x="1674723" y="497890"/>
                </a:moveTo>
                <a:lnTo>
                  <a:pt x="1674723" y="0"/>
                </a:lnTo>
                <a:lnTo>
                  <a:pt x="0" y="0"/>
                </a:lnTo>
                <a:lnTo>
                  <a:pt x="0" y="497890"/>
                </a:lnTo>
                <a:lnTo>
                  <a:pt x="1674723" y="497890"/>
                </a:lnTo>
                <a:close/>
              </a:path>
            </a:pathLst>
          </a:custGeom>
          <a:solidFill>
            <a:srgbClr val="ECEDED"/>
          </a:solidFill>
        </p:spPr>
        <p:txBody>
          <a:bodyPr wrap="square" lIns="0" tIns="0" rIns="0" bIns="0" rtlCol="0"/>
          <a:lstStyle/>
          <a:p>
            <a:endParaRPr/>
          </a:p>
        </p:txBody>
      </p:sp>
      <p:sp>
        <p:nvSpPr>
          <p:cNvPr id="54" name="object 54"/>
          <p:cNvSpPr txBox="1"/>
          <p:nvPr/>
        </p:nvSpPr>
        <p:spPr>
          <a:xfrm>
            <a:off x="8822947" y="4400755"/>
            <a:ext cx="1081368" cy="269293"/>
          </a:xfrm>
          <a:prstGeom prst="rect">
            <a:avLst/>
          </a:prstGeom>
        </p:spPr>
        <p:txBody>
          <a:bodyPr vert="horz" wrap="square" lIns="0" tIns="10085" rIns="0" bIns="0" rtlCol="0">
            <a:spAutoFit/>
          </a:bodyPr>
          <a:lstStyle/>
          <a:p>
            <a:pPr marL="405637" marR="4482" indent="-394990">
              <a:lnSpc>
                <a:spcPct val="104200"/>
              </a:lnSpc>
              <a:spcBef>
                <a:spcPts val="79"/>
              </a:spcBef>
            </a:pPr>
            <a:r>
              <a:rPr sz="838" spc="44" dirty="0">
                <a:solidFill>
                  <a:srgbClr val="231F20"/>
                </a:solidFill>
                <a:latin typeface="Arial"/>
                <a:cs typeface="Arial"/>
              </a:rPr>
              <a:t>May</a:t>
            </a:r>
            <a:r>
              <a:rPr sz="838" spc="35" dirty="0">
                <a:solidFill>
                  <a:srgbClr val="231F20"/>
                </a:solidFill>
                <a:latin typeface="Arial"/>
                <a:cs typeface="Arial"/>
              </a:rPr>
              <a:t> </a:t>
            </a:r>
            <a:r>
              <a:rPr sz="838" dirty="0">
                <a:solidFill>
                  <a:srgbClr val="231F20"/>
                </a:solidFill>
                <a:latin typeface="Arial"/>
                <a:cs typeface="Arial"/>
              </a:rPr>
              <a:t>place</a:t>
            </a:r>
            <a:r>
              <a:rPr sz="838" spc="35" dirty="0">
                <a:solidFill>
                  <a:srgbClr val="231F20"/>
                </a:solidFill>
                <a:latin typeface="Arial"/>
                <a:cs typeface="Arial"/>
              </a:rPr>
              <a:t> </a:t>
            </a:r>
            <a:r>
              <a:rPr sz="838" spc="49" dirty="0">
                <a:solidFill>
                  <a:srgbClr val="231F20"/>
                </a:solidFill>
                <a:latin typeface="Arial"/>
                <a:cs typeface="Arial"/>
              </a:rPr>
              <a:t>in</a:t>
            </a:r>
            <a:r>
              <a:rPr sz="838" spc="35" dirty="0">
                <a:solidFill>
                  <a:srgbClr val="231F20"/>
                </a:solidFill>
                <a:latin typeface="Arial"/>
                <a:cs typeface="Arial"/>
              </a:rPr>
              <a:t> </a:t>
            </a:r>
            <a:r>
              <a:rPr sz="838" spc="-9" dirty="0">
                <a:solidFill>
                  <a:srgbClr val="231F20"/>
                </a:solidFill>
                <a:latin typeface="Arial"/>
                <a:cs typeface="Arial"/>
              </a:rPr>
              <a:t>general stock</a:t>
            </a:r>
            <a:endParaRPr sz="838">
              <a:latin typeface="Arial"/>
              <a:cs typeface="Arial"/>
            </a:endParaRPr>
          </a:p>
        </p:txBody>
      </p:sp>
      <p:sp>
        <p:nvSpPr>
          <p:cNvPr id="55" name="object 55"/>
          <p:cNvSpPr/>
          <p:nvPr/>
        </p:nvSpPr>
        <p:spPr>
          <a:xfrm>
            <a:off x="8551071" y="2396165"/>
            <a:ext cx="1625413" cy="708212"/>
          </a:xfrm>
          <a:custGeom>
            <a:avLst/>
            <a:gdLst/>
            <a:ahLst/>
            <a:cxnLst/>
            <a:rect l="l" t="t" r="r" b="b"/>
            <a:pathLst>
              <a:path w="1842134"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56" name="object 56"/>
          <p:cNvSpPr txBox="1"/>
          <p:nvPr/>
        </p:nvSpPr>
        <p:spPr>
          <a:xfrm>
            <a:off x="9008862" y="2665494"/>
            <a:ext cx="708772" cy="144787"/>
          </a:xfrm>
          <a:prstGeom prst="rect">
            <a:avLst/>
          </a:prstGeom>
        </p:spPr>
        <p:txBody>
          <a:bodyPr vert="horz" wrap="square" lIns="0" tIns="15688" rIns="0" bIns="0" rtlCol="0">
            <a:spAutoFit/>
          </a:bodyPr>
          <a:lstStyle/>
          <a:p>
            <a:pPr marL="11205">
              <a:spcBef>
                <a:spcPts val="124"/>
              </a:spcBef>
            </a:pPr>
            <a:r>
              <a:rPr sz="838" spc="-9" dirty="0">
                <a:solidFill>
                  <a:srgbClr val="231F20"/>
                </a:solidFill>
                <a:latin typeface="Arial"/>
                <a:cs typeface="Arial"/>
              </a:rPr>
              <a:t>Refrigerated?</a:t>
            </a:r>
            <a:endParaRPr sz="838">
              <a:latin typeface="Arial"/>
              <a:cs typeface="Arial"/>
            </a:endParaRPr>
          </a:p>
        </p:txBody>
      </p:sp>
      <p:sp>
        <p:nvSpPr>
          <p:cNvPr id="57" name="object 57"/>
          <p:cNvSpPr txBox="1"/>
          <p:nvPr/>
        </p:nvSpPr>
        <p:spPr>
          <a:xfrm>
            <a:off x="8625393" y="1783794"/>
            <a:ext cx="1478056" cy="338317"/>
          </a:xfrm>
          <a:prstGeom prst="rect">
            <a:avLst/>
          </a:prstGeom>
          <a:solidFill>
            <a:srgbClr val="ECEDED"/>
          </a:solidFill>
        </p:spPr>
        <p:txBody>
          <a:bodyPr vert="horz" wrap="square" lIns="0" tIns="78441" rIns="0" bIns="0" rtlCol="0">
            <a:spAutoFit/>
          </a:bodyPr>
          <a:lstStyle/>
          <a:p>
            <a:pPr marL="356892" marR="300866" indent="-50425">
              <a:lnSpc>
                <a:spcPct val="104200"/>
              </a:lnSpc>
              <a:spcBef>
                <a:spcPts val="618"/>
              </a:spcBef>
            </a:pPr>
            <a:r>
              <a:rPr sz="838" dirty="0">
                <a:solidFill>
                  <a:srgbClr val="231F20"/>
                </a:solidFill>
                <a:latin typeface="Arial"/>
                <a:cs typeface="Arial"/>
              </a:rPr>
              <a:t>Place</a:t>
            </a:r>
            <a:r>
              <a:rPr sz="838" spc="4" dirty="0">
                <a:solidFill>
                  <a:srgbClr val="231F20"/>
                </a:solidFill>
                <a:latin typeface="Arial"/>
                <a:cs typeface="Arial"/>
              </a:rPr>
              <a:t> </a:t>
            </a:r>
            <a:r>
              <a:rPr sz="838" spc="49" dirty="0">
                <a:solidFill>
                  <a:srgbClr val="231F20"/>
                </a:solidFill>
                <a:latin typeface="Arial"/>
                <a:cs typeface="Arial"/>
              </a:rPr>
              <a:t>in</a:t>
            </a:r>
            <a:r>
              <a:rPr sz="838" spc="4" dirty="0">
                <a:solidFill>
                  <a:srgbClr val="231F20"/>
                </a:solidFill>
                <a:latin typeface="Arial"/>
                <a:cs typeface="Arial"/>
              </a:rPr>
              <a:t> </a:t>
            </a:r>
            <a:r>
              <a:rPr sz="838" spc="-9" dirty="0">
                <a:solidFill>
                  <a:srgbClr val="231F20"/>
                </a:solidFill>
                <a:latin typeface="Arial"/>
                <a:cs typeface="Arial"/>
              </a:rPr>
              <a:t>negative </a:t>
            </a:r>
            <a:r>
              <a:rPr sz="838" spc="9" dirty="0">
                <a:solidFill>
                  <a:srgbClr val="231F20"/>
                </a:solidFill>
                <a:latin typeface="Arial"/>
                <a:cs typeface="Arial"/>
              </a:rPr>
              <a:t>pressure</a:t>
            </a:r>
            <a:r>
              <a:rPr sz="838" spc="216" dirty="0">
                <a:solidFill>
                  <a:srgbClr val="231F20"/>
                </a:solidFill>
                <a:latin typeface="Arial"/>
                <a:cs typeface="Arial"/>
              </a:rPr>
              <a:t> </a:t>
            </a:r>
            <a:r>
              <a:rPr sz="838" spc="53" dirty="0">
                <a:solidFill>
                  <a:srgbClr val="231F20"/>
                </a:solidFill>
                <a:latin typeface="Arial"/>
                <a:cs typeface="Arial"/>
              </a:rPr>
              <a:t>room</a:t>
            </a:r>
            <a:endParaRPr sz="838">
              <a:latin typeface="Arial"/>
              <a:cs typeface="Arial"/>
            </a:endParaRPr>
          </a:p>
        </p:txBody>
      </p:sp>
      <p:grpSp>
        <p:nvGrpSpPr>
          <p:cNvPr id="58" name="object 58"/>
          <p:cNvGrpSpPr/>
          <p:nvPr/>
        </p:nvGrpSpPr>
        <p:grpSpPr>
          <a:xfrm>
            <a:off x="9337056" y="2223660"/>
            <a:ext cx="56029" cy="2109507"/>
            <a:chOff x="8702395" y="2520137"/>
            <a:chExt cx="63500" cy="2390775"/>
          </a:xfrm>
        </p:grpSpPr>
        <p:sp>
          <p:nvSpPr>
            <p:cNvPr id="59" name="object 59"/>
            <p:cNvSpPr/>
            <p:nvPr/>
          </p:nvSpPr>
          <p:spPr>
            <a:xfrm>
              <a:off x="8733828" y="4539373"/>
              <a:ext cx="0" cy="318770"/>
            </a:xfrm>
            <a:custGeom>
              <a:avLst/>
              <a:gdLst/>
              <a:ahLst/>
              <a:cxnLst/>
              <a:rect l="l" t="t" r="r" b="b"/>
              <a:pathLst>
                <a:path h="318770">
                  <a:moveTo>
                    <a:pt x="0" y="0"/>
                  </a:moveTo>
                  <a:lnTo>
                    <a:pt x="0" y="318693"/>
                  </a:lnTo>
                </a:path>
              </a:pathLst>
            </a:custGeom>
            <a:ln w="16344">
              <a:solidFill>
                <a:srgbClr val="231F20"/>
              </a:solidFill>
            </a:ln>
          </p:spPr>
          <p:txBody>
            <a:bodyPr wrap="square" lIns="0" tIns="0" rIns="0" bIns="0" rtlCol="0"/>
            <a:lstStyle/>
            <a:p>
              <a:endParaRPr/>
            </a:p>
          </p:txBody>
        </p:sp>
        <p:sp>
          <p:nvSpPr>
            <p:cNvPr id="60" name="object 60"/>
            <p:cNvSpPr/>
            <p:nvPr/>
          </p:nvSpPr>
          <p:spPr>
            <a:xfrm>
              <a:off x="8702395" y="4847590"/>
              <a:ext cx="62865" cy="62865"/>
            </a:xfrm>
            <a:custGeom>
              <a:avLst/>
              <a:gdLst/>
              <a:ahLst/>
              <a:cxnLst/>
              <a:rect l="l" t="t" r="r" b="b"/>
              <a:pathLst>
                <a:path w="62865"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61" name="object 61"/>
            <p:cNvSpPr/>
            <p:nvPr/>
          </p:nvSpPr>
          <p:spPr>
            <a:xfrm>
              <a:off x="8733828" y="3570846"/>
              <a:ext cx="0" cy="167005"/>
            </a:xfrm>
            <a:custGeom>
              <a:avLst/>
              <a:gdLst/>
              <a:ahLst/>
              <a:cxnLst/>
              <a:rect l="l" t="t" r="r" b="b"/>
              <a:pathLst>
                <a:path h="167004">
                  <a:moveTo>
                    <a:pt x="0" y="166611"/>
                  </a:moveTo>
                  <a:lnTo>
                    <a:pt x="0" y="0"/>
                  </a:lnTo>
                </a:path>
              </a:pathLst>
            </a:custGeom>
            <a:ln w="16344">
              <a:solidFill>
                <a:srgbClr val="231F20"/>
              </a:solidFill>
            </a:ln>
          </p:spPr>
          <p:txBody>
            <a:bodyPr wrap="square" lIns="0" tIns="0" rIns="0" bIns="0" rtlCol="0"/>
            <a:lstStyle/>
            <a:p>
              <a:endParaRPr/>
            </a:p>
          </p:txBody>
        </p:sp>
        <p:sp>
          <p:nvSpPr>
            <p:cNvPr id="62" name="object 62"/>
            <p:cNvSpPr/>
            <p:nvPr/>
          </p:nvSpPr>
          <p:spPr>
            <a:xfrm>
              <a:off x="8702408" y="3518446"/>
              <a:ext cx="62865" cy="62865"/>
            </a:xfrm>
            <a:custGeom>
              <a:avLst/>
              <a:gdLst/>
              <a:ahLst/>
              <a:cxnLst/>
              <a:rect l="l" t="t" r="r" b="b"/>
              <a:pathLst>
                <a:path w="62865" h="62864">
                  <a:moveTo>
                    <a:pt x="62865" y="62864"/>
                  </a:moveTo>
                  <a:lnTo>
                    <a:pt x="31432" y="0"/>
                  </a:lnTo>
                  <a:lnTo>
                    <a:pt x="0" y="62864"/>
                  </a:lnTo>
                  <a:lnTo>
                    <a:pt x="62865" y="62864"/>
                  </a:lnTo>
                  <a:close/>
                </a:path>
              </a:pathLst>
            </a:custGeom>
            <a:solidFill>
              <a:srgbClr val="231F20"/>
            </a:solidFill>
          </p:spPr>
          <p:txBody>
            <a:bodyPr wrap="square" lIns="0" tIns="0" rIns="0" bIns="0" rtlCol="0"/>
            <a:lstStyle/>
            <a:p>
              <a:endParaRPr/>
            </a:p>
          </p:txBody>
        </p:sp>
        <p:sp>
          <p:nvSpPr>
            <p:cNvPr id="63" name="object 63"/>
            <p:cNvSpPr/>
            <p:nvPr/>
          </p:nvSpPr>
          <p:spPr>
            <a:xfrm>
              <a:off x="8733828" y="2572524"/>
              <a:ext cx="0" cy="144145"/>
            </a:xfrm>
            <a:custGeom>
              <a:avLst/>
              <a:gdLst/>
              <a:ahLst/>
              <a:cxnLst/>
              <a:rect l="l" t="t" r="r" b="b"/>
              <a:pathLst>
                <a:path h="144144">
                  <a:moveTo>
                    <a:pt x="0" y="143992"/>
                  </a:moveTo>
                  <a:lnTo>
                    <a:pt x="0" y="0"/>
                  </a:lnTo>
                </a:path>
              </a:pathLst>
            </a:custGeom>
            <a:ln w="16344">
              <a:solidFill>
                <a:srgbClr val="231F20"/>
              </a:solidFill>
            </a:ln>
          </p:spPr>
          <p:txBody>
            <a:bodyPr wrap="square" lIns="0" tIns="0" rIns="0" bIns="0" rtlCol="0"/>
            <a:lstStyle/>
            <a:p>
              <a:endParaRPr/>
            </a:p>
          </p:txBody>
        </p:sp>
        <p:sp>
          <p:nvSpPr>
            <p:cNvPr id="64" name="object 64"/>
            <p:cNvSpPr/>
            <p:nvPr/>
          </p:nvSpPr>
          <p:spPr>
            <a:xfrm>
              <a:off x="8702395" y="2520137"/>
              <a:ext cx="62865" cy="62865"/>
            </a:xfrm>
            <a:custGeom>
              <a:avLst/>
              <a:gdLst/>
              <a:ahLst/>
              <a:cxnLst/>
              <a:rect l="l" t="t" r="r" b="b"/>
              <a:pathLst>
                <a:path w="62865" h="62864">
                  <a:moveTo>
                    <a:pt x="62865" y="62864"/>
                  </a:moveTo>
                  <a:lnTo>
                    <a:pt x="31432" y="0"/>
                  </a:lnTo>
                  <a:lnTo>
                    <a:pt x="0" y="62864"/>
                  </a:lnTo>
                  <a:lnTo>
                    <a:pt x="62865" y="62864"/>
                  </a:lnTo>
                  <a:close/>
                </a:path>
              </a:pathLst>
            </a:custGeom>
            <a:solidFill>
              <a:srgbClr val="231F20"/>
            </a:solidFill>
          </p:spPr>
          <p:txBody>
            <a:bodyPr wrap="square" lIns="0" tIns="0" rIns="0" bIns="0" rtlCol="0"/>
            <a:lstStyle/>
            <a:p>
              <a:endParaRPr/>
            </a:p>
          </p:txBody>
        </p:sp>
      </p:grpSp>
      <p:sp>
        <p:nvSpPr>
          <p:cNvPr id="65" name="object 65"/>
          <p:cNvSpPr txBox="1"/>
          <p:nvPr/>
        </p:nvSpPr>
        <p:spPr>
          <a:xfrm>
            <a:off x="9388700" y="3135379"/>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66" name="object 66"/>
          <p:cNvSpPr txBox="1"/>
          <p:nvPr/>
        </p:nvSpPr>
        <p:spPr>
          <a:xfrm>
            <a:off x="9388700" y="2238857"/>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67" name="object 67"/>
          <p:cNvSpPr txBox="1"/>
          <p:nvPr/>
        </p:nvSpPr>
        <p:spPr>
          <a:xfrm>
            <a:off x="9393914" y="4157951"/>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68" name="object 68"/>
          <p:cNvSpPr txBox="1"/>
          <p:nvPr/>
        </p:nvSpPr>
        <p:spPr>
          <a:xfrm>
            <a:off x="6609613" y="2598936"/>
            <a:ext cx="1579468" cy="273732"/>
          </a:xfrm>
          <a:prstGeom prst="rect">
            <a:avLst/>
          </a:prstGeom>
        </p:spPr>
        <p:txBody>
          <a:bodyPr vert="horz" wrap="square" lIns="0" tIns="15688" rIns="0" bIns="0" rtlCol="0">
            <a:spAutoFit/>
          </a:bodyPr>
          <a:lstStyle/>
          <a:p>
            <a:pPr marL="67234">
              <a:spcBef>
                <a:spcPts val="124"/>
              </a:spcBef>
              <a:tabLst>
                <a:tab pos="1390032" algn="l"/>
              </a:tabLst>
            </a:pPr>
            <a:r>
              <a:rPr sz="838" spc="18" dirty="0">
                <a:solidFill>
                  <a:srgbClr val="231F20"/>
                </a:solidFill>
                <a:latin typeface="Arial"/>
                <a:cs typeface="Arial"/>
              </a:rPr>
              <a:t>Refrigerator</a:t>
            </a:r>
            <a:r>
              <a:rPr sz="838" spc="124" dirty="0">
                <a:solidFill>
                  <a:srgbClr val="231F20"/>
                </a:solidFill>
                <a:latin typeface="Arial"/>
                <a:cs typeface="Arial"/>
              </a:rPr>
              <a:t> </a:t>
            </a:r>
            <a:r>
              <a:rPr sz="838" spc="18" dirty="0">
                <a:solidFill>
                  <a:srgbClr val="231F20"/>
                </a:solidFill>
                <a:latin typeface="Arial"/>
                <a:cs typeface="Arial"/>
              </a:rPr>
              <a:t>placed</a:t>
            </a:r>
            <a:r>
              <a:rPr sz="838" spc="159" dirty="0">
                <a:solidFill>
                  <a:srgbClr val="231F20"/>
                </a:solidFill>
                <a:latin typeface="Arial"/>
                <a:cs typeface="Arial"/>
              </a:rPr>
              <a:t> </a:t>
            </a:r>
            <a:r>
              <a:rPr sz="838" spc="26" dirty="0">
                <a:solidFill>
                  <a:srgbClr val="231F20"/>
                </a:solidFill>
                <a:latin typeface="Arial"/>
                <a:cs typeface="Arial"/>
              </a:rPr>
              <a:t>in</a:t>
            </a:r>
            <a:r>
              <a:rPr sz="838" dirty="0">
                <a:solidFill>
                  <a:srgbClr val="231F20"/>
                </a:solidFill>
                <a:latin typeface="Arial"/>
                <a:cs typeface="Arial"/>
              </a:rPr>
              <a:t>	</a:t>
            </a:r>
            <a:r>
              <a:rPr sz="1191" spc="-172" baseline="3086" dirty="0">
                <a:solidFill>
                  <a:srgbClr val="231F20"/>
                </a:solidFill>
                <a:latin typeface="Arial Black"/>
                <a:cs typeface="Arial Black"/>
              </a:rPr>
              <a:t>YES</a:t>
            </a:r>
            <a:endParaRPr sz="1191" baseline="3086">
              <a:latin typeface="Arial Black"/>
              <a:cs typeface="Arial Black"/>
            </a:endParaRPr>
          </a:p>
          <a:p>
            <a:pPr marL="11205">
              <a:spcBef>
                <a:spcPts val="40"/>
              </a:spcBef>
            </a:pPr>
            <a:r>
              <a:rPr sz="838" spc="9" dirty="0">
                <a:solidFill>
                  <a:srgbClr val="231F20"/>
                </a:solidFill>
                <a:latin typeface="Arial"/>
                <a:cs typeface="Arial"/>
              </a:rPr>
              <a:t>negative</a:t>
            </a:r>
            <a:r>
              <a:rPr sz="838" spc="194" dirty="0">
                <a:solidFill>
                  <a:srgbClr val="231F20"/>
                </a:solidFill>
                <a:latin typeface="Arial"/>
                <a:cs typeface="Arial"/>
              </a:rPr>
              <a:t> </a:t>
            </a:r>
            <a:r>
              <a:rPr sz="838" spc="9" dirty="0">
                <a:solidFill>
                  <a:srgbClr val="231F20"/>
                </a:solidFill>
                <a:latin typeface="Arial"/>
                <a:cs typeface="Arial"/>
              </a:rPr>
              <a:t>pressure</a:t>
            </a:r>
            <a:r>
              <a:rPr sz="838" spc="185" dirty="0">
                <a:solidFill>
                  <a:srgbClr val="231F20"/>
                </a:solidFill>
                <a:latin typeface="Arial"/>
                <a:cs typeface="Arial"/>
              </a:rPr>
              <a:t> </a:t>
            </a:r>
            <a:r>
              <a:rPr sz="838" spc="53" dirty="0">
                <a:solidFill>
                  <a:srgbClr val="231F20"/>
                </a:solidFill>
                <a:latin typeface="Arial"/>
                <a:cs typeface="Arial"/>
              </a:rPr>
              <a:t>room</a:t>
            </a:r>
            <a:endParaRPr sz="838">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164347" y="613939"/>
            <a:ext cx="9876752" cy="621278"/>
          </a:xfrm>
          <a:prstGeom prst="rect">
            <a:avLst/>
          </a:prstGeom>
        </p:spPr>
        <p:txBody>
          <a:bodyPr vert="horz" wrap="square" lIns="0" tIns="11766" rIns="0" bIns="0" rtlCol="0">
            <a:spAutoFit/>
          </a:bodyPr>
          <a:lstStyle/>
          <a:p>
            <a:pPr marL="10645">
              <a:spcBef>
                <a:spcPts val="93"/>
              </a:spcBef>
            </a:pPr>
            <a:r>
              <a:rPr spc="49" dirty="0"/>
              <a:t>Receipt</a:t>
            </a:r>
            <a:r>
              <a:rPr spc="-159" dirty="0"/>
              <a:t> </a:t>
            </a:r>
            <a:r>
              <a:rPr lang="en-US" spc="-159" dirty="0"/>
              <a:t>&amp;</a:t>
            </a:r>
            <a:r>
              <a:rPr spc="-119" dirty="0"/>
              <a:t> </a:t>
            </a:r>
            <a:r>
              <a:rPr dirty="0"/>
              <a:t>Storage:</a:t>
            </a:r>
            <a:r>
              <a:rPr spc="-159" dirty="0"/>
              <a:t> </a:t>
            </a:r>
            <a:r>
              <a:rPr dirty="0"/>
              <a:t>Damaged</a:t>
            </a:r>
            <a:r>
              <a:rPr spc="-119" dirty="0"/>
              <a:t> </a:t>
            </a:r>
            <a:r>
              <a:rPr spc="40" dirty="0"/>
              <a:t>Shipment</a:t>
            </a:r>
          </a:p>
        </p:txBody>
      </p:sp>
      <p:sp>
        <p:nvSpPr>
          <p:cNvPr id="4" name="object 4"/>
          <p:cNvSpPr txBox="1"/>
          <p:nvPr/>
        </p:nvSpPr>
        <p:spPr>
          <a:xfrm>
            <a:off x="6167728" y="2777365"/>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5" name="object 5"/>
          <p:cNvSpPr txBox="1"/>
          <p:nvPr/>
        </p:nvSpPr>
        <p:spPr>
          <a:xfrm>
            <a:off x="4893052" y="3491396"/>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6" name="object 6"/>
          <p:cNvSpPr/>
          <p:nvPr/>
        </p:nvSpPr>
        <p:spPr>
          <a:xfrm>
            <a:off x="4293251" y="3642012"/>
            <a:ext cx="1625413" cy="708212"/>
          </a:xfrm>
          <a:custGeom>
            <a:avLst/>
            <a:gdLst/>
            <a:ahLst/>
            <a:cxnLst/>
            <a:rect l="l" t="t" r="r" b="b"/>
            <a:pathLst>
              <a:path w="1842135"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7" name="object 7"/>
          <p:cNvSpPr txBox="1"/>
          <p:nvPr/>
        </p:nvSpPr>
        <p:spPr>
          <a:xfrm>
            <a:off x="4842966" y="3844964"/>
            <a:ext cx="524996" cy="269293"/>
          </a:xfrm>
          <a:prstGeom prst="rect">
            <a:avLst/>
          </a:prstGeom>
        </p:spPr>
        <p:txBody>
          <a:bodyPr vert="horz" wrap="square" lIns="0" tIns="10085" rIns="0" bIns="0" rtlCol="0">
            <a:spAutoFit/>
          </a:bodyPr>
          <a:lstStyle/>
          <a:p>
            <a:pPr marL="11205" marR="4482" indent="24092">
              <a:lnSpc>
                <a:spcPct val="104200"/>
              </a:lnSpc>
              <a:spcBef>
                <a:spcPts val="79"/>
              </a:spcBef>
            </a:pPr>
            <a:r>
              <a:rPr sz="838" dirty="0">
                <a:solidFill>
                  <a:srgbClr val="231F20"/>
                </a:solidFill>
                <a:latin typeface="Arial"/>
                <a:cs typeface="Arial"/>
              </a:rPr>
              <a:t>Can</a:t>
            </a:r>
            <a:r>
              <a:rPr sz="838" spc="4" dirty="0">
                <a:solidFill>
                  <a:srgbClr val="231F20"/>
                </a:solidFill>
                <a:latin typeface="Arial"/>
                <a:cs typeface="Arial"/>
              </a:rPr>
              <a:t> </a:t>
            </a:r>
            <a:r>
              <a:rPr sz="838" spc="49" dirty="0">
                <a:solidFill>
                  <a:srgbClr val="231F20"/>
                </a:solidFill>
                <a:latin typeface="Arial"/>
                <a:cs typeface="Arial"/>
              </a:rPr>
              <a:t>it</a:t>
            </a:r>
            <a:r>
              <a:rPr sz="838" spc="13" dirty="0">
                <a:solidFill>
                  <a:srgbClr val="231F20"/>
                </a:solidFill>
                <a:latin typeface="Arial"/>
                <a:cs typeface="Arial"/>
              </a:rPr>
              <a:t> </a:t>
            </a:r>
            <a:r>
              <a:rPr sz="838" spc="-22" dirty="0">
                <a:solidFill>
                  <a:srgbClr val="231F20"/>
                </a:solidFill>
                <a:latin typeface="Arial"/>
                <a:cs typeface="Arial"/>
              </a:rPr>
              <a:t>be </a:t>
            </a:r>
            <a:r>
              <a:rPr sz="838" spc="-9" dirty="0">
                <a:solidFill>
                  <a:srgbClr val="231F20"/>
                </a:solidFill>
                <a:latin typeface="Arial"/>
                <a:cs typeface="Arial"/>
              </a:rPr>
              <a:t>returned?</a:t>
            </a:r>
            <a:endParaRPr sz="838">
              <a:latin typeface="Arial"/>
              <a:cs typeface="Arial"/>
            </a:endParaRPr>
          </a:p>
        </p:txBody>
      </p:sp>
      <p:sp>
        <p:nvSpPr>
          <p:cNvPr id="8" name="object 8"/>
          <p:cNvSpPr/>
          <p:nvPr/>
        </p:nvSpPr>
        <p:spPr>
          <a:xfrm>
            <a:off x="2238667" y="3776255"/>
            <a:ext cx="1478056" cy="439831"/>
          </a:xfrm>
          <a:custGeom>
            <a:avLst/>
            <a:gdLst/>
            <a:ahLst/>
            <a:cxnLst/>
            <a:rect l="l" t="t" r="r" b="b"/>
            <a:pathLst>
              <a:path w="1675130" h="498475">
                <a:moveTo>
                  <a:pt x="1674723" y="497890"/>
                </a:moveTo>
                <a:lnTo>
                  <a:pt x="1674723" y="0"/>
                </a:lnTo>
                <a:lnTo>
                  <a:pt x="0" y="0"/>
                </a:lnTo>
                <a:lnTo>
                  <a:pt x="0" y="497890"/>
                </a:lnTo>
                <a:lnTo>
                  <a:pt x="1674723" y="497890"/>
                </a:lnTo>
                <a:close/>
              </a:path>
            </a:pathLst>
          </a:custGeom>
          <a:solidFill>
            <a:srgbClr val="ECEDED"/>
          </a:solidFill>
        </p:spPr>
        <p:txBody>
          <a:bodyPr wrap="square" lIns="0" tIns="0" rIns="0" bIns="0" rtlCol="0"/>
          <a:lstStyle/>
          <a:p>
            <a:endParaRPr/>
          </a:p>
        </p:txBody>
      </p:sp>
      <p:sp>
        <p:nvSpPr>
          <p:cNvPr id="9" name="object 9"/>
          <p:cNvSpPr txBox="1"/>
          <p:nvPr/>
        </p:nvSpPr>
        <p:spPr>
          <a:xfrm>
            <a:off x="2317248" y="3778388"/>
            <a:ext cx="1319493" cy="403368"/>
          </a:xfrm>
          <a:prstGeom prst="rect">
            <a:avLst/>
          </a:prstGeom>
        </p:spPr>
        <p:txBody>
          <a:bodyPr vert="horz" wrap="square" lIns="0" tIns="10085" rIns="0" bIns="0" rtlCol="0">
            <a:spAutoFit/>
          </a:bodyPr>
          <a:lstStyle/>
          <a:p>
            <a:pPr marL="10645" marR="4482" indent="-1121" algn="ctr">
              <a:lnSpc>
                <a:spcPct val="104200"/>
              </a:lnSpc>
              <a:spcBef>
                <a:spcPts val="79"/>
              </a:spcBef>
            </a:pPr>
            <a:r>
              <a:rPr sz="838" dirty="0">
                <a:solidFill>
                  <a:srgbClr val="231F20"/>
                </a:solidFill>
                <a:latin typeface="Arial"/>
                <a:cs typeface="Arial"/>
              </a:rPr>
              <a:t>Dispose</a:t>
            </a:r>
            <a:r>
              <a:rPr sz="838" spc="71" dirty="0">
                <a:solidFill>
                  <a:srgbClr val="231F20"/>
                </a:solidFill>
                <a:latin typeface="Arial"/>
                <a:cs typeface="Arial"/>
              </a:rPr>
              <a:t> </a:t>
            </a:r>
            <a:r>
              <a:rPr sz="838" spc="57" dirty="0">
                <a:solidFill>
                  <a:srgbClr val="231F20"/>
                </a:solidFill>
                <a:latin typeface="Arial"/>
                <a:cs typeface="Arial"/>
              </a:rPr>
              <a:t>of</a:t>
            </a:r>
            <a:r>
              <a:rPr sz="838" spc="75" dirty="0">
                <a:solidFill>
                  <a:srgbClr val="231F20"/>
                </a:solidFill>
                <a:latin typeface="Arial"/>
                <a:cs typeface="Arial"/>
              </a:rPr>
              <a:t> </a:t>
            </a:r>
            <a:r>
              <a:rPr sz="838" dirty="0">
                <a:solidFill>
                  <a:srgbClr val="231F20"/>
                </a:solidFill>
                <a:latin typeface="Arial"/>
                <a:cs typeface="Arial"/>
              </a:rPr>
              <a:t>as</a:t>
            </a:r>
            <a:r>
              <a:rPr sz="838" spc="57" dirty="0">
                <a:solidFill>
                  <a:srgbClr val="231F20"/>
                </a:solidFill>
                <a:latin typeface="Arial"/>
                <a:cs typeface="Arial"/>
              </a:rPr>
              <a:t> </a:t>
            </a:r>
            <a:r>
              <a:rPr sz="838" spc="-9" dirty="0">
                <a:solidFill>
                  <a:srgbClr val="231F20"/>
                </a:solidFill>
                <a:latin typeface="Arial"/>
                <a:cs typeface="Arial"/>
              </a:rPr>
              <a:t>hazardous </a:t>
            </a:r>
            <a:r>
              <a:rPr sz="838" spc="9" dirty="0">
                <a:solidFill>
                  <a:srgbClr val="231F20"/>
                </a:solidFill>
                <a:latin typeface="Arial"/>
                <a:cs typeface="Arial"/>
              </a:rPr>
              <a:t>waste</a:t>
            </a:r>
            <a:r>
              <a:rPr sz="838" spc="110" dirty="0">
                <a:solidFill>
                  <a:srgbClr val="231F20"/>
                </a:solidFill>
                <a:latin typeface="Arial"/>
                <a:cs typeface="Arial"/>
              </a:rPr>
              <a:t> </a:t>
            </a:r>
            <a:r>
              <a:rPr sz="838" spc="44" dirty="0">
                <a:solidFill>
                  <a:srgbClr val="231F20"/>
                </a:solidFill>
                <a:latin typeface="Arial"/>
                <a:cs typeface="Arial"/>
              </a:rPr>
              <a:t>in</a:t>
            </a:r>
            <a:r>
              <a:rPr sz="838" spc="106" dirty="0">
                <a:solidFill>
                  <a:srgbClr val="231F20"/>
                </a:solidFill>
                <a:latin typeface="Arial"/>
                <a:cs typeface="Arial"/>
              </a:rPr>
              <a:t> </a:t>
            </a:r>
            <a:r>
              <a:rPr sz="838" spc="9" dirty="0">
                <a:solidFill>
                  <a:srgbClr val="231F20"/>
                </a:solidFill>
                <a:latin typeface="Arial"/>
                <a:cs typeface="Arial"/>
              </a:rPr>
              <a:t>accordance</a:t>
            </a:r>
            <a:r>
              <a:rPr sz="838" spc="115" dirty="0">
                <a:solidFill>
                  <a:srgbClr val="231F20"/>
                </a:solidFill>
                <a:latin typeface="Arial"/>
                <a:cs typeface="Arial"/>
              </a:rPr>
              <a:t> </a:t>
            </a:r>
            <a:r>
              <a:rPr sz="838" spc="40" dirty="0">
                <a:solidFill>
                  <a:srgbClr val="231F20"/>
                </a:solidFill>
                <a:latin typeface="Arial"/>
                <a:cs typeface="Arial"/>
              </a:rPr>
              <a:t>with </a:t>
            </a:r>
            <a:r>
              <a:rPr sz="838" spc="-9" dirty="0">
                <a:solidFill>
                  <a:srgbClr val="231F20"/>
                </a:solidFill>
                <a:latin typeface="Arial"/>
                <a:cs typeface="Arial"/>
              </a:rPr>
              <a:t>(IAW)</a:t>
            </a:r>
            <a:r>
              <a:rPr sz="838" spc="35" dirty="0">
                <a:solidFill>
                  <a:srgbClr val="231F20"/>
                </a:solidFill>
                <a:latin typeface="Arial"/>
                <a:cs typeface="Arial"/>
              </a:rPr>
              <a:t> </a:t>
            </a:r>
            <a:r>
              <a:rPr sz="838" dirty="0">
                <a:solidFill>
                  <a:srgbClr val="231F20"/>
                </a:solidFill>
                <a:latin typeface="Arial"/>
                <a:cs typeface="Arial"/>
              </a:rPr>
              <a:t>local</a:t>
            </a:r>
            <a:r>
              <a:rPr sz="838" spc="31" dirty="0">
                <a:solidFill>
                  <a:srgbClr val="231F20"/>
                </a:solidFill>
                <a:latin typeface="Arial"/>
                <a:cs typeface="Arial"/>
              </a:rPr>
              <a:t> </a:t>
            </a:r>
            <a:r>
              <a:rPr sz="838" spc="-9" dirty="0">
                <a:solidFill>
                  <a:srgbClr val="231F20"/>
                </a:solidFill>
                <a:latin typeface="Arial"/>
                <a:cs typeface="Arial"/>
              </a:rPr>
              <a:t>policy</a:t>
            </a:r>
            <a:endParaRPr sz="838">
              <a:latin typeface="Arial"/>
              <a:cs typeface="Arial"/>
            </a:endParaRPr>
          </a:p>
        </p:txBody>
      </p:sp>
      <p:grpSp>
        <p:nvGrpSpPr>
          <p:cNvPr id="10" name="object 10"/>
          <p:cNvGrpSpPr/>
          <p:nvPr/>
        </p:nvGrpSpPr>
        <p:grpSpPr>
          <a:xfrm>
            <a:off x="2233120" y="1778241"/>
            <a:ext cx="1483659" cy="450476"/>
            <a:chOff x="651268" y="2015337"/>
            <a:chExt cx="1681480" cy="510540"/>
          </a:xfrm>
        </p:grpSpPr>
        <p:sp>
          <p:nvSpPr>
            <p:cNvPr id="11" name="object 11"/>
            <p:cNvSpPr/>
            <p:nvPr/>
          </p:nvSpPr>
          <p:spPr>
            <a:xfrm>
              <a:off x="657555" y="2021624"/>
              <a:ext cx="1675130" cy="498475"/>
            </a:xfrm>
            <a:custGeom>
              <a:avLst/>
              <a:gdLst/>
              <a:ahLst/>
              <a:cxnLst/>
              <a:rect l="l" t="t" r="r" b="b"/>
              <a:pathLst>
                <a:path w="1675130" h="498475">
                  <a:moveTo>
                    <a:pt x="1674723" y="414909"/>
                  </a:moveTo>
                  <a:lnTo>
                    <a:pt x="1674723" y="82981"/>
                  </a:lnTo>
                  <a:lnTo>
                    <a:pt x="1668203" y="50684"/>
                  </a:lnTo>
                  <a:lnTo>
                    <a:pt x="1650420" y="24307"/>
                  </a:lnTo>
                  <a:lnTo>
                    <a:pt x="1624044" y="6522"/>
                  </a:lnTo>
                  <a:lnTo>
                    <a:pt x="1591741" y="0"/>
                  </a:lnTo>
                  <a:lnTo>
                    <a:pt x="82981" y="0"/>
                  </a:lnTo>
                  <a:lnTo>
                    <a:pt x="50679" y="6522"/>
                  </a:lnTo>
                  <a:lnTo>
                    <a:pt x="24303" y="24307"/>
                  </a:lnTo>
                  <a:lnTo>
                    <a:pt x="6520" y="50684"/>
                  </a:lnTo>
                  <a:lnTo>
                    <a:pt x="0" y="82981"/>
                  </a:lnTo>
                  <a:lnTo>
                    <a:pt x="0" y="414909"/>
                  </a:lnTo>
                  <a:lnTo>
                    <a:pt x="6520" y="447211"/>
                  </a:lnTo>
                  <a:lnTo>
                    <a:pt x="24303" y="473587"/>
                  </a:lnTo>
                  <a:lnTo>
                    <a:pt x="50679" y="491370"/>
                  </a:lnTo>
                  <a:lnTo>
                    <a:pt x="82981" y="497890"/>
                  </a:lnTo>
                  <a:lnTo>
                    <a:pt x="1591741" y="497890"/>
                  </a:lnTo>
                  <a:lnTo>
                    <a:pt x="1624044" y="491370"/>
                  </a:lnTo>
                  <a:lnTo>
                    <a:pt x="1650420" y="473587"/>
                  </a:lnTo>
                  <a:lnTo>
                    <a:pt x="1668203" y="447211"/>
                  </a:lnTo>
                  <a:lnTo>
                    <a:pt x="1674723" y="414909"/>
                  </a:lnTo>
                  <a:close/>
                </a:path>
              </a:pathLst>
            </a:custGeom>
            <a:solidFill>
              <a:srgbClr val="ECEDED"/>
            </a:solidFill>
          </p:spPr>
          <p:txBody>
            <a:bodyPr wrap="square" lIns="0" tIns="0" rIns="0" bIns="0" rtlCol="0"/>
            <a:lstStyle/>
            <a:p>
              <a:endParaRPr/>
            </a:p>
          </p:txBody>
        </p:sp>
        <p:sp>
          <p:nvSpPr>
            <p:cNvPr id="12" name="object 12"/>
            <p:cNvSpPr/>
            <p:nvPr/>
          </p:nvSpPr>
          <p:spPr>
            <a:xfrm>
              <a:off x="651268" y="2015337"/>
              <a:ext cx="1676400" cy="510540"/>
            </a:xfrm>
            <a:custGeom>
              <a:avLst/>
              <a:gdLst/>
              <a:ahLst/>
              <a:cxnLst/>
              <a:rect l="l" t="t" r="r" b="b"/>
              <a:pathLst>
                <a:path w="1676400" h="510539">
                  <a:moveTo>
                    <a:pt x="12700" y="51117"/>
                  </a:moveTo>
                  <a:lnTo>
                    <a:pt x="12700" y="41719"/>
                  </a:lnTo>
                  <a:lnTo>
                    <a:pt x="0" y="44208"/>
                  </a:lnTo>
                  <a:lnTo>
                    <a:pt x="0" y="53632"/>
                  </a:lnTo>
                  <a:lnTo>
                    <a:pt x="12700" y="51117"/>
                  </a:lnTo>
                  <a:close/>
                </a:path>
                <a:path w="1676400" h="510539">
                  <a:moveTo>
                    <a:pt x="12700" y="84010"/>
                  </a:moveTo>
                  <a:lnTo>
                    <a:pt x="12700" y="62712"/>
                  </a:lnTo>
                  <a:lnTo>
                    <a:pt x="0" y="67754"/>
                  </a:lnTo>
                  <a:lnTo>
                    <a:pt x="0" y="86652"/>
                  </a:lnTo>
                  <a:lnTo>
                    <a:pt x="12700" y="84010"/>
                  </a:lnTo>
                  <a:close/>
                </a:path>
                <a:path w="1676400" h="510539">
                  <a:moveTo>
                    <a:pt x="12700" y="447763"/>
                  </a:moveTo>
                  <a:lnTo>
                    <a:pt x="12700" y="426453"/>
                  </a:lnTo>
                  <a:lnTo>
                    <a:pt x="0" y="423811"/>
                  </a:lnTo>
                  <a:lnTo>
                    <a:pt x="0" y="442709"/>
                  </a:lnTo>
                  <a:lnTo>
                    <a:pt x="12700" y="447763"/>
                  </a:lnTo>
                  <a:close/>
                </a:path>
                <a:path w="1676400" h="510539">
                  <a:moveTo>
                    <a:pt x="12700" y="468731"/>
                  </a:moveTo>
                  <a:lnTo>
                    <a:pt x="12700" y="459333"/>
                  </a:lnTo>
                  <a:lnTo>
                    <a:pt x="0" y="456831"/>
                  </a:lnTo>
                  <a:lnTo>
                    <a:pt x="0" y="466255"/>
                  </a:lnTo>
                  <a:lnTo>
                    <a:pt x="12700" y="468731"/>
                  </a:lnTo>
                  <a:close/>
                </a:path>
                <a:path w="1676400" h="510539">
                  <a:moveTo>
                    <a:pt x="25400" y="31026"/>
                  </a:moveTo>
                  <a:lnTo>
                    <a:pt x="25400" y="24129"/>
                  </a:lnTo>
                  <a:lnTo>
                    <a:pt x="12700" y="28155"/>
                  </a:lnTo>
                  <a:lnTo>
                    <a:pt x="12700" y="33058"/>
                  </a:lnTo>
                  <a:lnTo>
                    <a:pt x="25400" y="31026"/>
                  </a:lnTo>
                  <a:close/>
                </a:path>
                <a:path w="1676400" h="510539">
                  <a:moveTo>
                    <a:pt x="25400" y="42329"/>
                  </a:moveTo>
                  <a:lnTo>
                    <a:pt x="25400" y="35725"/>
                  </a:lnTo>
                  <a:lnTo>
                    <a:pt x="12700" y="39763"/>
                  </a:lnTo>
                  <a:lnTo>
                    <a:pt x="12700" y="48425"/>
                  </a:lnTo>
                  <a:lnTo>
                    <a:pt x="25400" y="42329"/>
                  </a:lnTo>
                  <a:close/>
                </a:path>
                <a:path w="1676400" h="510539">
                  <a:moveTo>
                    <a:pt x="25400" y="474725"/>
                  </a:moveTo>
                  <a:lnTo>
                    <a:pt x="25400" y="468134"/>
                  </a:lnTo>
                  <a:lnTo>
                    <a:pt x="12700" y="462038"/>
                  </a:lnTo>
                  <a:lnTo>
                    <a:pt x="12700" y="470700"/>
                  </a:lnTo>
                  <a:lnTo>
                    <a:pt x="25400" y="474725"/>
                  </a:lnTo>
                  <a:close/>
                </a:path>
                <a:path w="1676400" h="510539">
                  <a:moveTo>
                    <a:pt x="25400" y="486321"/>
                  </a:moveTo>
                  <a:lnTo>
                    <a:pt x="25400" y="479437"/>
                  </a:lnTo>
                  <a:lnTo>
                    <a:pt x="12700" y="477392"/>
                  </a:lnTo>
                  <a:lnTo>
                    <a:pt x="12700" y="482307"/>
                  </a:lnTo>
                  <a:lnTo>
                    <a:pt x="25400" y="486321"/>
                  </a:lnTo>
                  <a:close/>
                </a:path>
                <a:path w="1676400" h="510539">
                  <a:moveTo>
                    <a:pt x="38100" y="20243"/>
                  </a:moveTo>
                  <a:lnTo>
                    <a:pt x="38100" y="13639"/>
                  </a:lnTo>
                  <a:lnTo>
                    <a:pt x="25400" y="16840"/>
                  </a:lnTo>
                  <a:lnTo>
                    <a:pt x="25400" y="21894"/>
                  </a:lnTo>
                  <a:lnTo>
                    <a:pt x="38100" y="20243"/>
                  </a:lnTo>
                  <a:close/>
                </a:path>
                <a:path w="1676400" h="510539">
                  <a:moveTo>
                    <a:pt x="38100" y="31559"/>
                  </a:moveTo>
                  <a:lnTo>
                    <a:pt x="38100" y="25082"/>
                  </a:lnTo>
                  <a:lnTo>
                    <a:pt x="25400" y="28422"/>
                  </a:lnTo>
                  <a:lnTo>
                    <a:pt x="25400" y="38506"/>
                  </a:lnTo>
                  <a:lnTo>
                    <a:pt x="38100" y="31559"/>
                  </a:lnTo>
                  <a:close/>
                </a:path>
                <a:path w="1676400" h="510539">
                  <a:moveTo>
                    <a:pt x="38100" y="485368"/>
                  </a:moveTo>
                  <a:lnTo>
                    <a:pt x="38100" y="478891"/>
                  </a:lnTo>
                  <a:lnTo>
                    <a:pt x="25400" y="471944"/>
                  </a:lnTo>
                  <a:lnTo>
                    <a:pt x="25400" y="482053"/>
                  </a:lnTo>
                  <a:lnTo>
                    <a:pt x="38100" y="485368"/>
                  </a:lnTo>
                  <a:close/>
                </a:path>
                <a:path w="1676400" h="510539">
                  <a:moveTo>
                    <a:pt x="38100" y="496811"/>
                  </a:moveTo>
                  <a:lnTo>
                    <a:pt x="38100" y="490219"/>
                  </a:lnTo>
                  <a:lnTo>
                    <a:pt x="25400" y="488581"/>
                  </a:lnTo>
                  <a:lnTo>
                    <a:pt x="25400" y="493623"/>
                  </a:lnTo>
                  <a:lnTo>
                    <a:pt x="38100" y="496811"/>
                  </a:lnTo>
                  <a:close/>
                </a:path>
                <a:path w="1676400" h="510539">
                  <a:moveTo>
                    <a:pt x="50800" y="13157"/>
                  </a:moveTo>
                  <a:lnTo>
                    <a:pt x="50800" y="8140"/>
                  </a:lnTo>
                  <a:lnTo>
                    <a:pt x="38100" y="9397"/>
                  </a:lnTo>
                  <a:lnTo>
                    <a:pt x="38100" y="15760"/>
                  </a:lnTo>
                  <a:lnTo>
                    <a:pt x="50800" y="13157"/>
                  </a:lnTo>
                  <a:close/>
                </a:path>
                <a:path w="1676400" h="510539">
                  <a:moveTo>
                    <a:pt x="50800" y="20637"/>
                  </a:moveTo>
                  <a:lnTo>
                    <a:pt x="50800" y="16903"/>
                  </a:lnTo>
                  <a:lnTo>
                    <a:pt x="38100" y="19380"/>
                  </a:lnTo>
                  <a:lnTo>
                    <a:pt x="38100" y="22999"/>
                  </a:lnTo>
                  <a:lnTo>
                    <a:pt x="50800" y="20637"/>
                  </a:lnTo>
                  <a:close/>
                </a:path>
                <a:path w="1676400" h="510539">
                  <a:moveTo>
                    <a:pt x="50800" y="493560"/>
                  </a:moveTo>
                  <a:lnTo>
                    <a:pt x="50800" y="489813"/>
                  </a:lnTo>
                  <a:lnTo>
                    <a:pt x="38100" y="487464"/>
                  </a:lnTo>
                  <a:lnTo>
                    <a:pt x="38100" y="491083"/>
                  </a:lnTo>
                  <a:lnTo>
                    <a:pt x="50800" y="493560"/>
                  </a:lnTo>
                  <a:close/>
                </a:path>
                <a:path w="1676400" h="510539">
                  <a:moveTo>
                    <a:pt x="50800" y="502323"/>
                  </a:moveTo>
                  <a:lnTo>
                    <a:pt x="50800" y="497319"/>
                  </a:lnTo>
                  <a:lnTo>
                    <a:pt x="38100" y="494703"/>
                  </a:lnTo>
                  <a:lnTo>
                    <a:pt x="38100" y="501053"/>
                  </a:lnTo>
                  <a:lnTo>
                    <a:pt x="50800" y="502323"/>
                  </a:lnTo>
                  <a:close/>
                </a:path>
                <a:path w="1676400" h="510539">
                  <a:moveTo>
                    <a:pt x="63500" y="7188"/>
                  </a:moveTo>
                  <a:lnTo>
                    <a:pt x="63500" y="3149"/>
                  </a:lnTo>
                  <a:lnTo>
                    <a:pt x="50800" y="4876"/>
                  </a:lnTo>
                  <a:lnTo>
                    <a:pt x="50800" y="8839"/>
                  </a:lnTo>
                  <a:lnTo>
                    <a:pt x="63500" y="7188"/>
                  </a:lnTo>
                  <a:close/>
                </a:path>
                <a:path w="1676400" h="510539">
                  <a:moveTo>
                    <a:pt x="63500" y="16751"/>
                  </a:moveTo>
                  <a:lnTo>
                    <a:pt x="63500" y="11239"/>
                  </a:lnTo>
                  <a:lnTo>
                    <a:pt x="50800" y="12788"/>
                  </a:lnTo>
                  <a:lnTo>
                    <a:pt x="50800" y="17627"/>
                  </a:lnTo>
                  <a:lnTo>
                    <a:pt x="63500" y="16751"/>
                  </a:lnTo>
                  <a:close/>
                </a:path>
                <a:path w="1676400" h="510539">
                  <a:moveTo>
                    <a:pt x="63500" y="499236"/>
                  </a:moveTo>
                  <a:lnTo>
                    <a:pt x="63500" y="493699"/>
                  </a:lnTo>
                  <a:lnTo>
                    <a:pt x="50800" y="492836"/>
                  </a:lnTo>
                  <a:lnTo>
                    <a:pt x="50800" y="497662"/>
                  </a:lnTo>
                  <a:lnTo>
                    <a:pt x="63500" y="499236"/>
                  </a:lnTo>
                  <a:close/>
                </a:path>
                <a:path w="1676400" h="510539">
                  <a:moveTo>
                    <a:pt x="63500" y="507326"/>
                  </a:moveTo>
                  <a:lnTo>
                    <a:pt x="63500" y="503275"/>
                  </a:lnTo>
                  <a:lnTo>
                    <a:pt x="50800" y="501624"/>
                  </a:lnTo>
                  <a:lnTo>
                    <a:pt x="50800" y="505586"/>
                  </a:lnTo>
                  <a:lnTo>
                    <a:pt x="63500" y="507326"/>
                  </a:lnTo>
                  <a:close/>
                </a:path>
                <a:path w="1676400" h="510539">
                  <a:moveTo>
                    <a:pt x="76200" y="4914"/>
                  </a:moveTo>
                  <a:lnTo>
                    <a:pt x="76200" y="761"/>
                  </a:lnTo>
                  <a:lnTo>
                    <a:pt x="63500" y="1219"/>
                  </a:lnTo>
                  <a:lnTo>
                    <a:pt x="63500" y="5359"/>
                  </a:lnTo>
                  <a:lnTo>
                    <a:pt x="76200" y="4914"/>
                  </a:lnTo>
                  <a:close/>
                </a:path>
                <a:path w="1676400" h="510539">
                  <a:moveTo>
                    <a:pt x="76200" y="13627"/>
                  </a:moveTo>
                  <a:lnTo>
                    <a:pt x="76200" y="9080"/>
                  </a:lnTo>
                  <a:lnTo>
                    <a:pt x="63500" y="9486"/>
                  </a:lnTo>
                  <a:lnTo>
                    <a:pt x="63500" y="14643"/>
                  </a:lnTo>
                  <a:lnTo>
                    <a:pt x="76200" y="13627"/>
                  </a:lnTo>
                  <a:close/>
                </a:path>
                <a:path w="1676400" h="510539">
                  <a:moveTo>
                    <a:pt x="76200" y="501395"/>
                  </a:moveTo>
                  <a:lnTo>
                    <a:pt x="76200" y="496849"/>
                  </a:lnTo>
                  <a:lnTo>
                    <a:pt x="63500" y="495833"/>
                  </a:lnTo>
                  <a:lnTo>
                    <a:pt x="63500" y="500989"/>
                  </a:lnTo>
                  <a:lnTo>
                    <a:pt x="76200" y="501395"/>
                  </a:lnTo>
                  <a:close/>
                </a:path>
                <a:path w="1676400" h="510539">
                  <a:moveTo>
                    <a:pt x="76200" y="509701"/>
                  </a:moveTo>
                  <a:lnTo>
                    <a:pt x="76200" y="505536"/>
                  </a:lnTo>
                  <a:lnTo>
                    <a:pt x="63500" y="505117"/>
                  </a:lnTo>
                  <a:lnTo>
                    <a:pt x="63500" y="509244"/>
                  </a:lnTo>
                  <a:lnTo>
                    <a:pt x="76200" y="509701"/>
                  </a:lnTo>
                  <a:close/>
                </a:path>
                <a:path w="1676400" h="510539">
                  <a:moveTo>
                    <a:pt x="1600200" y="4190"/>
                  </a:moveTo>
                  <a:lnTo>
                    <a:pt x="1600200" y="0"/>
                  </a:lnTo>
                  <a:lnTo>
                    <a:pt x="76200" y="0"/>
                  </a:lnTo>
                  <a:lnTo>
                    <a:pt x="76200" y="4190"/>
                  </a:lnTo>
                  <a:lnTo>
                    <a:pt x="1600200" y="4190"/>
                  </a:lnTo>
                  <a:close/>
                </a:path>
                <a:path w="1676400" h="510539">
                  <a:moveTo>
                    <a:pt x="1600200" y="12572"/>
                  </a:moveTo>
                  <a:lnTo>
                    <a:pt x="1600200" y="8381"/>
                  </a:lnTo>
                  <a:lnTo>
                    <a:pt x="76200" y="8381"/>
                  </a:lnTo>
                  <a:lnTo>
                    <a:pt x="76200" y="12572"/>
                  </a:lnTo>
                  <a:lnTo>
                    <a:pt x="1600200" y="12572"/>
                  </a:lnTo>
                  <a:close/>
                </a:path>
                <a:path w="1676400" h="510539">
                  <a:moveTo>
                    <a:pt x="1600200" y="502081"/>
                  </a:moveTo>
                  <a:lnTo>
                    <a:pt x="1600200" y="497890"/>
                  </a:lnTo>
                  <a:lnTo>
                    <a:pt x="76200" y="497890"/>
                  </a:lnTo>
                  <a:lnTo>
                    <a:pt x="76200" y="502081"/>
                  </a:lnTo>
                  <a:lnTo>
                    <a:pt x="1600200" y="502081"/>
                  </a:lnTo>
                  <a:close/>
                </a:path>
                <a:path w="1676400" h="510539">
                  <a:moveTo>
                    <a:pt x="1600200" y="510463"/>
                  </a:moveTo>
                  <a:lnTo>
                    <a:pt x="1600200" y="506272"/>
                  </a:lnTo>
                  <a:lnTo>
                    <a:pt x="76200" y="506272"/>
                  </a:lnTo>
                  <a:lnTo>
                    <a:pt x="76200" y="510463"/>
                  </a:lnTo>
                  <a:lnTo>
                    <a:pt x="1600200" y="510463"/>
                  </a:lnTo>
                  <a:close/>
                </a:path>
                <a:path w="1676400" h="510539">
                  <a:moveTo>
                    <a:pt x="1612900" y="6476"/>
                  </a:moveTo>
                  <a:lnTo>
                    <a:pt x="1612900" y="1219"/>
                  </a:lnTo>
                  <a:lnTo>
                    <a:pt x="1600200" y="761"/>
                  </a:lnTo>
                  <a:lnTo>
                    <a:pt x="1600200" y="5359"/>
                  </a:lnTo>
                  <a:lnTo>
                    <a:pt x="1612900" y="6476"/>
                  </a:lnTo>
                  <a:close/>
                </a:path>
                <a:path w="1676400" h="510539">
                  <a:moveTo>
                    <a:pt x="1612900" y="14643"/>
                  </a:moveTo>
                  <a:lnTo>
                    <a:pt x="1612900" y="10566"/>
                  </a:lnTo>
                  <a:lnTo>
                    <a:pt x="1600200" y="9486"/>
                  </a:lnTo>
                  <a:lnTo>
                    <a:pt x="1600200" y="13627"/>
                  </a:lnTo>
                  <a:lnTo>
                    <a:pt x="1612900" y="14643"/>
                  </a:lnTo>
                  <a:close/>
                </a:path>
                <a:path w="1676400" h="510539">
                  <a:moveTo>
                    <a:pt x="1612900" y="499910"/>
                  </a:moveTo>
                  <a:lnTo>
                    <a:pt x="1612900" y="495833"/>
                  </a:lnTo>
                  <a:lnTo>
                    <a:pt x="1600200" y="496849"/>
                  </a:lnTo>
                  <a:lnTo>
                    <a:pt x="1600200" y="500989"/>
                  </a:lnTo>
                  <a:lnTo>
                    <a:pt x="1612900" y="499910"/>
                  </a:lnTo>
                  <a:close/>
                </a:path>
                <a:path w="1676400" h="510539">
                  <a:moveTo>
                    <a:pt x="1612900" y="509244"/>
                  </a:moveTo>
                  <a:lnTo>
                    <a:pt x="1612900" y="503974"/>
                  </a:lnTo>
                  <a:lnTo>
                    <a:pt x="1600200" y="505117"/>
                  </a:lnTo>
                  <a:lnTo>
                    <a:pt x="1600200" y="509701"/>
                  </a:lnTo>
                  <a:lnTo>
                    <a:pt x="1612900" y="509244"/>
                  </a:lnTo>
                  <a:close/>
                </a:path>
                <a:path w="1676400" h="510539">
                  <a:moveTo>
                    <a:pt x="1625600" y="8839"/>
                  </a:moveTo>
                  <a:lnTo>
                    <a:pt x="1625600" y="4876"/>
                  </a:lnTo>
                  <a:lnTo>
                    <a:pt x="1612900" y="3149"/>
                  </a:lnTo>
                  <a:lnTo>
                    <a:pt x="1612900" y="7188"/>
                  </a:lnTo>
                  <a:lnTo>
                    <a:pt x="1625600" y="8839"/>
                  </a:lnTo>
                  <a:close/>
                </a:path>
                <a:path w="1676400" h="510539">
                  <a:moveTo>
                    <a:pt x="1625600" y="19557"/>
                  </a:moveTo>
                  <a:lnTo>
                    <a:pt x="1625600" y="13715"/>
                  </a:lnTo>
                  <a:lnTo>
                    <a:pt x="1612900" y="12788"/>
                  </a:lnTo>
                  <a:lnTo>
                    <a:pt x="1612900" y="17627"/>
                  </a:lnTo>
                  <a:lnTo>
                    <a:pt x="1625600" y="19557"/>
                  </a:lnTo>
                  <a:close/>
                </a:path>
                <a:path w="1676400" h="510539">
                  <a:moveTo>
                    <a:pt x="1625600" y="496747"/>
                  </a:moveTo>
                  <a:lnTo>
                    <a:pt x="1625600" y="490905"/>
                  </a:lnTo>
                  <a:lnTo>
                    <a:pt x="1612900" y="492836"/>
                  </a:lnTo>
                  <a:lnTo>
                    <a:pt x="1612900" y="497662"/>
                  </a:lnTo>
                  <a:lnTo>
                    <a:pt x="1625600" y="496747"/>
                  </a:lnTo>
                  <a:close/>
                </a:path>
                <a:path w="1676400" h="510539">
                  <a:moveTo>
                    <a:pt x="1625600" y="505586"/>
                  </a:moveTo>
                  <a:lnTo>
                    <a:pt x="1625600" y="501624"/>
                  </a:lnTo>
                  <a:lnTo>
                    <a:pt x="1612900" y="503275"/>
                  </a:lnTo>
                  <a:lnTo>
                    <a:pt x="1612900" y="507326"/>
                  </a:lnTo>
                  <a:lnTo>
                    <a:pt x="1625600" y="505586"/>
                  </a:lnTo>
                  <a:close/>
                </a:path>
                <a:path w="1676400" h="510539">
                  <a:moveTo>
                    <a:pt x="1638300" y="15760"/>
                  </a:moveTo>
                  <a:lnTo>
                    <a:pt x="1638300" y="12141"/>
                  </a:lnTo>
                  <a:lnTo>
                    <a:pt x="1625600" y="9397"/>
                  </a:lnTo>
                  <a:lnTo>
                    <a:pt x="1625600" y="13157"/>
                  </a:lnTo>
                  <a:lnTo>
                    <a:pt x="1638300" y="15760"/>
                  </a:lnTo>
                  <a:close/>
                </a:path>
                <a:path w="1676400" h="510539">
                  <a:moveTo>
                    <a:pt x="1638300" y="24295"/>
                  </a:moveTo>
                  <a:lnTo>
                    <a:pt x="1638300" y="19380"/>
                  </a:lnTo>
                  <a:lnTo>
                    <a:pt x="1625600" y="16903"/>
                  </a:lnTo>
                  <a:lnTo>
                    <a:pt x="1625600" y="22999"/>
                  </a:lnTo>
                  <a:lnTo>
                    <a:pt x="1638300" y="24295"/>
                  </a:lnTo>
                  <a:close/>
                </a:path>
                <a:path w="1676400" h="510539">
                  <a:moveTo>
                    <a:pt x="1638300" y="491083"/>
                  </a:moveTo>
                  <a:lnTo>
                    <a:pt x="1638300" y="486168"/>
                  </a:lnTo>
                  <a:lnTo>
                    <a:pt x="1625600" y="487464"/>
                  </a:lnTo>
                  <a:lnTo>
                    <a:pt x="1625600" y="493560"/>
                  </a:lnTo>
                  <a:lnTo>
                    <a:pt x="1638300" y="491083"/>
                  </a:lnTo>
                  <a:close/>
                </a:path>
                <a:path w="1676400" h="510539">
                  <a:moveTo>
                    <a:pt x="1638300" y="498322"/>
                  </a:moveTo>
                  <a:lnTo>
                    <a:pt x="1638300" y="494703"/>
                  </a:lnTo>
                  <a:lnTo>
                    <a:pt x="1625600" y="497319"/>
                  </a:lnTo>
                  <a:lnTo>
                    <a:pt x="1625600" y="501053"/>
                  </a:lnTo>
                  <a:lnTo>
                    <a:pt x="1638300" y="498322"/>
                  </a:lnTo>
                  <a:close/>
                </a:path>
                <a:path w="1676400" h="510539">
                  <a:moveTo>
                    <a:pt x="1651000" y="25349"/>
                  </a:moveTo>
                  <a:lnTo>
                    <a:pt x="1651000" y="18567"/>
                  </a:lnTo>
                  <a:lnTo>
                    <a:pt x="1638300" y="16840"/>
                  </a:lnTo>
                  <a:lnTo>
                    <a:pt x="1638300" y="21894"/>
                  </a:lnTo>
                  <a:lnTo>
                    <a:pt x="1651000" y="25349"/>
                  </a:lnTo>
                  <a:close/>
                </a:path>
                <a:path w="1676400" h="510539">
                  <a:moveTo>
                    <a:pt x="1651000" y="38506"/>
                  </a:moveTo>
                  <a:lnTo>
                    <a:pt x="1651000" y="28422"/>
                  </a:lnTo>
                  <a:lnTo>
                    <a:pt x="1638300" y="25082"/>
                  </a:lnTo>
                  <a:lnTo>
                    <a:pt x="1638300" y="31559"/>
                  </a:lnTo>
                  <a:lnTo>
                    <a:pt x="1651000" y="38506"/>
                  </a:lnTo>
                  <a:close/>
                </a:path>
                <a:path w="1676400" h="510539">
                  <a:moveTo>
                    <a:pt x="1651000" y="482053"/>
                  </a:moveTo>
                  <a:lnTo>
                    <a:pt x="1651000" y="471944"/>
                  </a:lnTo>
                  <a:lnTo>
                    <a:pt x="1638300" y="478891"/>
                  </a:lnTo>
                  <a:lnTo>
                    <a:pt x="1638300" y="485368"/>
                  </a:lnTo>
                  <a:lnTo>
                    <a:pt x="1651000" y="482053"/>
                  </a:lnTo>
                  <a:close/>
                </a:path>
                <a:path w="1676400" h="510539">
                  <a:moveTo>
                    <a:pt x="1651000" y="491883"/>
                  </a:moveTo>
                  <a:lnTo>
                    <a:pt x="1651000" y="485127"/>
                  </a:lnTo>
                  <a:lnTo>
                    <a:pt x="1638300" y="488581"/>
                  </a:lnTo>
                  <a:lnTo>
                    <a:pt x="1638300" y="493623"/>
                  </a:lnTo>
                  <a:lnTo>
                    <a:pt x="1651000" y="491883"/>
                  </a:lnTo>
                  <a:close/>
                </a:path>
                <a:path w="1676400" h="510539">
                  <a:moveTo>
                    <a:pt x="1663700" y="37249"/>
                  </a:moveTo>
                  <a:lnTo>
                    <a:pt x="1663700" y="30289"/>
                  </a:lnTo>
                  <a:lnTo>
                    <a:pt x="1651000" y="28155"/>
                  </a:lnTo>
                  <a:lnTo>
                    <a:pt x="1651000" y="33058"/>
                  </a:lnTo>
                  <a:lnTo>
                    <a:pt x="1663700" y="37249"/>
                  </a:lnTo>
                  <a:close/>
                </a:path>
                <a:path w="1676400" h="510539">
                  <a:moveTo>
                    <a:pt x="1663700" y="50558"/>
                  </a:moveTo>
                  <a:lnTo>
                    <a:pt x="1663700" y="46202"/>
                  </a:lnTo>
                  <a:lnTo>
                    <a:pt x="1651000" y="39763"/>
                  </a:lnTo>
                  <a:lnTo>
                    <a:pt x="1651000" y="48425"/>
                  </a:lnTo>
                  <a:lnTo>
                    <a:pt x="1663700" y="50558"/>
                  </a:lnTo>
                  <a:close/>
                </a:path>
                <a:path w="1676400" h="510539">
                  <a:moveTo>
                    <a:pt x="1663700" y="464273"/>
                  </a:moveTo>
                  <a:lnTo>
                    <a:pt x="1663700" y="459905"/>
                  </a:lnTo>
                  <a:lnTo>
                    <a:pt x="1651000" y="462038"/>
                  </a:lnTo>
                  <a:lnTo>
                    <a:pt x="1651000" y="470700"/>
                  </a:lnTo>
                  <a:lnTo>
                    <a:pt x="1663700" y="464273"/>
                  </a:lnTo>
                  <a:close/>
                </a:path>
                <a:path w="1676400" h="510539">
                  <a:moveTo>
                    <a:pt x="1663700" y="480174"/>
                  </a:moveTo>
                  <a:lnTo>
                    <a:pt x="1663700" y="473214"/>
                  </a:lnTo>
                  <a:lnTo>
                    <a:pt x="1651000" y="477392"/>
                  </a:lnTo>
                  <a:lnTo>
                    <a:pt x="1651000" y="482307"/>
                  </a:lnTo>
                  <a:lnTo>
                    <a:pt x="1663700" y="480174"/>
                  </a:lnTo>
                  <a:close/>
                </a:path>
                <a:path w="1676400" h="510539">
                  <a:moveTo>
                    <a:pt x="1676400" y="58699"/>
                  </a:moveTo>
                  <a:lnTo>
                    <a:pt x="1676400" y="49250"/>
                  </a:lnTo>
                  <a:lnTo>
                    <a:pt x="1663700" y="44208"/>
                  </a:lnTo>
                  <a:lnTo>
                    <a:pt x="1663700" y="53632"/>
                  </a:lnTo>
                  <a:lnTo>
                    <a:pt x="1676400" y="58699"/>
                  </a:lnTo>
                  <a:close/>
                </a:path>
                <a:path w="1676400" h="510539">
                  <a:moveTo>
                    <a:pt x="1676400" y="440093"/>
                  </a:moveTo>
                  <a:lnTo>
                    <a:pt x="1676400" y="70357"/>
                  </a:lnTo>
                  <a:lnTo>
                    <a:pt x="1663700" y="67754"/>
                  </a:lnTo>
                  <a:lnTo>
                    <a:pt x="1663700" y="442709"/>
                  </a:lnTo>
                  <a:lnTo>
                    <a:pt x="1676400" y="440093"/>
                  </a:lnTo>
                  <a:close/>
                </a:path>
                <a:path w="1676400" h="510539">
                  <a:moveTo>
                    <a:pt x="1676400" y="461225"/>
                  </a:moveTo>
                  <a:lnTo>
                    <a:pt x="1676400" y="451764"/>
                  </a:lnTo>
                  <a:lnTo>
                    <a:pt x="1663700" y="456831"/>
                  </a:lnTo>
                  <a:lnTo>
                    <a:pt x="1663700" y="466255"/>
                  </a:lnTo>
                  <a:lnTo>
                    <a:pt x="1676400" y="461225"/>
                  </a:lnTo>
                  <a:close/>
                </a:path>
              </a:pathLst>
            </a:custGeom>
            <a:solidFill>
              <a:srgbClr val="DCDDDE"/>
            </a:solidFill>
          </p:spPr>
          <p:txBody>
            <a:bodyPr wrap="square" lIns="0" tIns="0" rIns="0" bIns="0" rtlCol="0"/>
            <a:lstStyle/>
            <a:p>
              <a:endParaRPr/>
            </a:p>
          </p:txBody>
        </p:sp>
      </p:grpSp>
      <p:sp>
        <p:nvSpPr>
          <p:cNvPr id="13" name="object 13"/>
          <p:cNvSpPr txBox="1"/>
          <p:nvPr/>
        </p:nvSpPr>
        <p:spPr>
          <a:xfrm>
            <a:off x="2348419" y="1918731"/>
            <a:ext cx="1257300" cy="144787"/>
          </a:xfrm>
          <a:prstGeom prst="rect">
            <a:avLst/>
          </a:prstGeom>
        </p:spPr>
        <p:txBody>
          <a:bodyPr vert="horz" wrap="square" lIns="0" tIns="15688" rIns="0" bIns="0" rtlCol="0">
            <a:spAutoFit/>
          </a:bodyPr>
          <a:lstStyle/>
          <a:p>
            <a:pPr marL="11205">
              <a:spcBef>
                <a:spcPts val="124"/>
              </a:spcBef>
            </a:pPr>
            <a:r>
              <a:rPr sz="838" spc="18" dirty="0">
                <a:solidFill>
                  <a:srgbClr val="231F20"/>
                </a:solidFill>
                <a:latin typeface="Arial"/>
                <a:cs typeface="Arial"/>
              </a:rPr>
              <a:t>Receipt</a:t>
            </a:r>
            <a:r>
              <a:rPr sz="838" spc="62" dirty="0">
                <a:solidFill>
                  <a:srgbClr val="231F20"/>
                </a:solidFill>
                <a:latin typeface="Arial"/>
                <a:cs typeface="Arial"/>
              </a:rPr>
              <a:t> </a:t>
            </a:r>
            <a:r>
              <a:rPr sz="838" spc="57" dirty="0">
                <a:solidFill>
                  <a:srgbClr val="231F20"/>
                </a:solidFill>
                <a:latin typeface="Arial"/>
                <a:cs typeface="Arial"/>
              </a:rPr>
              <a:t>of</a:t>
            </a:r>
            <a:r>
              <a:rPr sz="838" spc="62" dirty="0">
                <a:solidFill>
                  <a:srgbClr val="231F20"/>
                </a:solidFill>
                <a:latin typeface="Arial"/>
                <a:cs typeface="Arial"/>
              </a:rPr>
              <a:t> </a:t>
            </a:r>
            <a:r>
              <a:rPr sz="838" spc="18" dirty="0">
                <a:solidFill>
                  <a:srgbClr val="231F20"/>
                </a:solidFill>
                <a:latin typeface="Arial"/>
                <a:cs typeface="Arial"/>
              </a:rPr>
              <a:t>Damaged</a:t>
            </a:r>
            <a:r>
              <a:rPr sz="838" spc="40" dirty="0">
                <a:solidFill>
                  <a:srgbClr val="231F20"/>
                </a:solidFill>
                <a:latin typeface="Arial"/>
                <a:cs typeface="Arial"/>
              </a:rPr>
              <a:t> </a:t>
            </a:r>
            <a:r>
              <a:rPr sz="838" spc="-22" dirty="0">
                <a:solidFill>
                  <a:srgbClr val="231F20"/>
                </a:solidFill>
                <a:latin typeface="Arial"/>
                <a:cs typeface="Arial"/>
              </a:rPr>
              <a:t>HD</a:t>
            </a:r>
            <a:endParaRPr sz="838">
              <a:latin typeface="Arial"/>
              <a:cs typeface="Arial"/>
            </a:endParaRPr>
          </a:p>
        </p:txBody>
      </p:sp>
      <p:sp>
        <p:nvSpPr>
          <p:cNvPr id="14" name="object 14"/>
          <p:cNvSpPr/>
          <p:nvPr/>
        </p:nvSpPr>
        <p:spPr>
          <a:xfrm>
            <a:off x="2164347" y="2577005"/>
            <a:ext cx="1625413" cy="708212"/>
          </a:xfrm>
          <a:custGeom>
            <a:avLst/>
            <a:gdLst/>
            <a:ahLst/>
            <a:cxnLst/>
            <a:rect l="l" t="t" r="r" b="b"/>
            <a:pathLst>
              <a:path w="1842135" h="802639">
                <a:moveTo>
                  <a:pt x="1841944" y="401078"/>
                </a:moveTo>
                <a:lnTo>
                  <a:pt x="920965" y="0"/>
                </a:lnTo>
                <a:lnTo>
                  <a:pt x="0" y="401078"/>
                </a:lnTo>
                <a:lnTo>
                  <a:pt x="920965" y="802157"/>
                </a:lnTo>
                <a:lnTo>
                  <a:pt x="1841944" y="401078"/>
                </a:lnTo>
                <a:close/>
              </a:path>
            </a:pathLst>
          </a:custGeom>
          <a:solidFill>
            <a:srgbClr val="ECEDED"/>
          </a:solidFill>
        </p:spPr>
        <p:txBody>
          <a:bodyPr wrap="square" lIns="0" tIns="0" rIns="0" bIns="0" rtlCol="0"/>
          <a:lstStyle/>
          <a:p>
            <a:endParaRPr/>
          </a:p>
        </p:txBody>
      </p:sp>
      <p:sp>
        <p:nvSpPr>
          <p:cNvPr id="15" name="object 15"/>
          <p:cNvSpPr txBox="1"/>
          <p:nvPr/>
        </p:nvSpPr>
        <p:spPr>
          <a:xfrm>
            <a:off x="2707291" y="2780057"/>
            <a:ext cx="538443" cy="269293"/>
          </a:xfrm>
          <a:prstGeom prst="rect">
            <a:avLst/>
          </a:prstGeom>
        </p:spPr>
        <p:txBody>
          <a:bodyPr vert="horz" wrap="square" lIns="0" tIns="10085" rIns="0" bIns="0" rtlCol="0">
            <a:spAutoFit/>
          </a:bodyPr>
          <a:lstStyle/>
          <a:p>
            <a:pPr marL="48743" marR="4482" indent="-38099">
              <a:lnSpc>
                <a:spcPct val="104200"/>
              </a:lnSpc>
              <a:spcBef>
                <a:spcPts val="79"/>
              </a:spcBef>
            </a:pPr>
            <a:r>
              <a:rPr sz="838" spc="53" dirty="0">
                <a:solidFill>
                  <a:srgbClr val="231F20"/>
                </a:solidFill>
                <a:latin typeface="Arial"/>
                <a:cs typeface="Arial"/>
              </a:rPr>
              <a:t>Must</a:t>
            </a:r>
            <a:r>
              <a:rPr sz="838" spc="9" dirty="0">
                <a:solidFill>
                  <a:srgbClr val="231F20"/>
                </a:solidFill>
                <a:latin typeface="Arial"/>
                <a:cs typeface="Arial"/>
              </a:rPr>
              <a:t> </a:t>
            </a:r>
            <a:r>
              <a:rPr sz="838" spc="49" dirty="0">
                <a:solidFill>
                  <a:srgbClr val="231F20"/>
                </a:solidFill>
                <a:latin typeface="Arial"/>
                <a:cs typeface="Arial"/>
              </a:rPr>
              <a:t>it</a:t>
            </a:r>
            <a:r>
              <a:rPr sz="838" spc="9" dirty="0">
                <a:solidFill>
                  <a:srgbClr val="231F20"/>
                </a:solidFill>
                <a:latin typeface="Arial"/>
                <a:cs typeface="Arial"/>
              </a:rPr>
              <a:t> </a:t>
            </a:r>
            <a:r>
              <a:rPr sz="838" spc="-22" dirty="0">
                <a:solidFill>
                  <a:srgbClr val="231F20"/>
                </a:solidFill>
                <a:latin typeface="Arial"/>
                <a:cs typeface="Arial"/>
              </a:rPr>
              <a:t>be </a:t>
            </a:r>
            <a:r>
              <a:rPr sz="838" spc="-9" dirty="0">
                <a:solidFill>
                  <a:srgbClr val="231F20"/>
                </a:solidFill>
                <a:latin typeface="Arial"/>
                <a:cs typeface="Arial"/>
              </a:rPr>
              <a:t>opened?</a:t>
            </a:r>
            <a:endParaRPr sz="838">
              <a:latin typeface="Arial"/>
              <a:cs typeface="Arial"/>
            </a:endParaRPr>
          </a:p>
        </p:txBody>
      </p:sp>
      <p:sp>
        <p:nvSpPr>
          <p:cNvPr id="16" name="object 16"/>
          <p:cNvSpPr txBox="1"/>
          <p:nvPr/>
        </p:nvSpPr>
        <p:spPr>
          <a:xfrm>
            <a:off x="2238667" y="4722552"/>
            <a:ext cx="1478056" cy="674913"/>
          </a:xfrm>
          <a:prstGeom prst="rect">
            <a:avLst/>
          </a:prstGeom>
          <a:solidFill>
            <a:srgbClr val="ECEDED"/>
          </a:solidFill>
        </p:spPr>
        <p:txBody>
          <a:bodyPr vert="horz" wrap="square" lIns="0" tIns="13447" rIns="0" bIns="0" rtlCol="0">
            <a:spAutoFit/>
          </a:bodyPr>
          <a:lstStyle/>
          <a:p>
            <a:pPr marL="75075" marR="69472" indent="560" algn="ctr">
              <a:lnSpc>
                <a:spcPct val="104200"/>
              </a:lnSpc>
              <a:spcBef>
                <a:spcPts val="106"/>
              </a:spcBef>
            </a:pPr>
            <a:r>
              <a:rPr sz="838" dirty="0">
                <a:solidFill>
                  <a:srgbClr val="231F20"/>
                </a:solidFill>
                <a:latin typeface="Arial"/>
                <a:cs typeface="Arial"/>
              </a:rPr>
              <a:t>Ensure</a:t>
            </a:r>
            <a:r>
              <a:rPr sz="838" spc="340" dirty="0">
                <a:solidFill>
                  <a:srgbClr val="231F20"/>
                </a:solidFill>
                <a:latin typeface="Arial"/>
                <a:cs typeface="Arial"/>
              </a:rPr>
              <a:t> </a:t>
            </a:r>
            <a:r>
              <a:rPr sz="838" spc="49" dirty="0">
                <a:solidFill>
                  <a:srgbClr val="231F20"/>
                </a:solidFill>
                <a:latin typeface="Arial"/>
                <a:cs typeface="Arial"/>
              </a:rPr>
              <a:t>it</a:t>
            </a:r>
            <a:r>
              <a:rPr sz="838" spc="53" dirty="0">
                <a:solidFill>
                  <a:srgbClr val="231F20"/>
                </a:solidFill>
                <a:latin typeface="Arial"/>
                <a:cs typeface="Arial"/>
              </a:rPr>
              <a:t> </a:t>
            </a:r>
            <a:r>
              <a:rPr sz="838" dirty="0">
                <a:solidFill>
                  <a:srgbClr val="231F20"/>
                </a:solidFill>
                <a:latin typeface="Arial"/>
                <a:cs typeface="Arial"/>
              </a:rPr>
              <a:t>is</a:t>
            </a:r>
            <a:r>
              <a:rPr sz="838" spc="57" dirty="0">
                <a:solidFill>
                  <a:srgbClr val="231F20"/>
                </a:solidFill>
                <a:latin typeface="Arial"/>
                <a:cs typeface="Arial"/>
              </a:rPr>
              <a:t> </a:t>
            </a:r>
            <a:r>
              <a:rPr sz="838" dirty="0">
                <a:solidFill>
                  <a:srgbClr val="231F20"/>
                </a:solidFill>
                <a:latin typeface="Arial"/>
                <a:cs typeface="Arial"/>
              </a:rPr>
              <a:t>sealed</a:t>
            </a:r>
            <a:r>
              <a:rPr sz="838" spc="66" dirty="0">
                <a:solidFill>
                  <a:srgbClr val="231F20"/>
                </a:solidFill>
                <a:latin typeface="Arial"/>
                <a:cs typeface="Arial"/>
              </a:rPr>
              <a:t> </a:t>
            </a:r>
            <a:r>
              <a:rPr sz="838" spc="22" dirty="0">
                <a:solidFill>
                  <a:srgbClr val="231F20"/>
                </a:solidFill>
                <a:latin typeface="Arial"/>
                <a:cs typeface="Arial"/>
              </a:rPr>
              <a:t>in </a:t>
            </a:r>
            <a:r>
              <a:rPr sz="838" spc="44" dirty="0">
                <a:solidFill>
                  <a:srgbClr val="231F20"/>
                </a:solidFill>
                <a:latin typeface="Arial"/>
                <a:cs typeface="Arial"/>
              </a:rPr>
              <a:t>impervious</a:t>
            </a:r>
            <a:r>
              <a:rPr sz="838" spc="9" dirty="0">
                <a:solidFill>
                  <a:srgbClr val="231F20"/>
                </a:solidFill>
                <a:latin typeface="Arial"/>
                <a:cs typeface="Arial"/>
              </a:rPr>
              <a:t> </a:t>
            </a:r>
            <a:r>
              <a:rPr sz="838" spc="44" dirty="0">
                <a:solidFill>
                  <a:srgbClr val="231F20"/>
                </a:solidFill>
                <a:latin typeface="Arial"/>
                <a:cs typeface="Arial"/>
              </a:rPr>
              <a:t>container</a:t>
            </a:r>
            <a:r>
              <a:rPr sz="838" spc="9" dirty="0">
                <a:solidFill>
                  <a:srgbClr val="231F20"/>
                </a:solidFill>
                <a:latin typeface="Arial"/>
                <a:cs typeface="Arial"/>
              </a:rPr>
              <a:t> </a:t>
            </a:r>
            <a:r>
              <a:rPr sz="838" spc="26" dirty="0">
                <a:solidFill>
                  <a:srgbClr val="231F20"/>
                </a:solidFill>
                <a:latin typeface="Arial"/>
                <a:cs typeface="Arial"/>
              </a:rPr>
              <a:t>and </a:t>
            </a:r>
            <a:r>
              <a:rPr sz="838" spc="9" dirty="0">
                <a:solidFill>
                  <a:srgbClr val="231F20"/>
                </a:solidFill>
                <a:latin typeface="Arial"/>
                <a:cs typeface="Arial"/>
              </a:rPr>
              <a:t>labeled</a:t>
            </a:r>
            <a:r>
              <a:rPr sz="838" spc="97" dirty="0">
                <a:solidFill>
                  <a:srgbClr val="231F20"/>
                </a:solidFill>
                <a:latin typeface="Arial"/>
                <a:cs typeface="Arial"/>
              </a:rPr>
              <a:t> </a:t>
            </a:r>
            <a:r>
              <a:rPr sz="838" spc="9" dirty="0">
                <a:solidFill>
                  <a:srgbClr val="231F20"/>
                </a:solidFill>
                <a:latin typeface="Arial"/>
                <a:cs typeface="Arial"/>
              </a:rPr>
              <a:t>as</a:t>
            </a:r>
            <a:r>
              <a:rPr sz="838" spc="75" dirty="0">
                <a:solidFill>
                  <a:srgbClr val="231F20"/>
                </a:solidFill>
                <a:latin typeface="Arial"/>
                <a:cs typeface="Arial"/>
              </a:rPr>
              <a:t> </a:t>
            </a:r>
            <a:r>
              <a:rPr sz="838" spc="-9" dirty="0">
                <a:solidFill>
                  <a:srgbClr val="231F20"/>
                </a:solidFill>
                <a:latin typeface="Arial"/>
                <a:cs typeface="Arial"/>
              </a:rPr>
              <a:t>hazardous,</a:t>
            </a:r>
            <a:r>
              <a:rPr sz="838" spc="441" dirty="0">
                <a:solidFill>
                  <a:srgbClr val="231F20"/>
                </a:solidFill>
                <a:latin typeface="Arial"/>
                <a:cs typeface="Arial"/>
              </a:rPr>
              <a:t>  </a:t>
            </a:r>
            <a:r>
              <a:rPr sz="838" spc="49" dirty="0">
                <a:solidFill>
                  <a:srgbClr val="231F20"/>
                </a:solidFill>
                <a:latin typeface="Arial"/>
                <a:cs typeface="Arial"/>
              </a:rPr>
              <a:t>and</a:t>
            </a:r>
            <a:r>
              <a:rPr sz="838" dirty="0">
                <a:solidFill>
                  <a:srgbClr val="231F20"/>
                </a:solidFill>
                <a:latin typeface="Arial"/>
                <a:cs typeface="Arial"/>
              </a:rPr>
              <a:t> </a:t>
            </a:r>
            <a:r>
              <a:rPr sz="838" spc="57" dirty="0">
                <a:solidFill>
                  <a:srgbClr val="231F20"/>
                </a:solidFill>
                <a:latin typeface="Arial"/>
                <a:cs typeface="Arial"/>
              </a:rPr>
              <a:t>return</a:t>
            </a:r>
            <a:r>
              <a:rPr sz="838" spc="13" dirty="0">
                <a:solidFill>
                  <a:srgbClr val="231F20"/>
                </a:solidFill>
                <a:latin typeface="Arial"/>
                <a:cs typeface="Arial"/>
              </a:rPr>
              <a:t> </a:t>
            </a:r>
            <a:r>
              <a:rPr sz="838" spc="66" dirty="0">
                <a:solidFill>
                  <a:srgbClr val="231F20"/>
                </a:solidFill>
                <a:latin typeface="Arial"/>
                <a:cs typeface="Arial"/>
              </a:rPr>
              <a:t>to</a:t>
            </a:r>
            <a:r>
              <a:rPr sz="838" spc="9" dirty="0">
                <a:solidFill>
                  <a:srgbClr val="231F20"/>
                </a:solidFill>
                <a:latin typeface="Arial"/>
                <a:cs typeface="Arial"/>
              </a:rPr>
              <a:t> </a:t>
            </a:r>
            <a:r>
              <a:rPr sz="838" spc="-9" dirty="0">
                <a:solidFill>
                  <a:srgbClr val="231F20"/>
                </a:solidFill>
                <a:latin typeface="Arial"/>
                <a:cs typeface="Arial"/>
              </a:rPr>
              <a:t>supplier</a:t>
            </a:r>
            <a:r>
              <a:rPr sz="838" spc="441" dirty="0">
                <a:solidFill>
                  <a:srgbClr val="231F20"/>
                </a:solidFill>
                <a:latin typeface="Arial"/>
                <a:cs typeface="Arial"/>
              </a:rPr>
              <a:t> </a:t>
            </a:r>
            <a:r>
              <a:rPr sz="838" dirty="0">
                <a:solidFill>
                  <a:srgbClr val="231F20"/>
                </a:solidFill>
                <a:latin typeface="Arial"/>
                <a:cs typeface="Arial"/>
              </a:rPr>
              <a:t>IAW</a:t>
            </a:r>
            <a:r>
              <a:rPr sz="838" spc="40" dirty="0">
                <a:solidFill>
                  <a:srgbClr val="231F20"/>
                </a:solidFill>
                <a:latin typeface="Arial"/>
                <a:cs typeface="Arial"/>
              </a:rPr>
              <a:t> </a:t>
            </a:r>
            <a:r>
              <a:rPr sz="838" dirty="0">
                <a:solidFill>
                  <a:srgbClr val="231F20"/>
                </a:solidFill>
                <a:latin typeface="Arial"/>
                <a:cs typeface="Arial"/>
              </a:rPr>
              <a:t>local</a:t>
            </a:r>
            <a:r>
              <a:rPr sz="838" spc="35" dirty="0">
                <a:solidFill>
                  <a:srgbClr val="231F20"/>
                </a:solidFill>
                <a:latin typeface="Arial"/>
                <a:cs typeface="Arial"/>
              </a:rPr>
              <a:t> </a:t>
            </a:r>
            <a:r>
              <a:rPr sz="838" spc="-9" dirty="0">
                <a:solidFill>
                  <a:srgbClr val="231F20"/>
                </a:solidFill>
                <a:latin typeface="Arial"/>
                <a:cs typeface="Arial"/>
              </a:rPr>
              <a:t>policy</a:t>
            </a:r>
            <a:endParaRPr sz="838">
              <a:latin typeface="Arial"/>
              <a:cs typeface="Arial"/>
            </a:endParaRPr>
          </a:p>
        </p:txBody>
      </p:sp>
      <p:sp>
        <p:nvSpPr>
          <p:cNvPr id="17" name="object 17"/>
          <p:cNvSpPr/>
          <p:nvPr/>
        </p:nvSpPr>
        <p:spPr>
          <a:xfrm>
            <a:off x="6422156" y="2577005"/>
            <a:ext cx="1625413" cy="708212"/>
          </a:xfrm>
          <a:custGeom>
            <a:avLst/>
            <a:gdLst/>
            <a:ahLst/>
            <a:cxnLst/>
            <a:rect l="l" t="t" r="r" b="b"/>
            <a:pathLst>
              <a:path w="1842134" h="802639">
                <a:moveTo>
                  <a:pt x="1841944" y="401078"/>
                </a:moveTo>
                <a:lnTo>
                  <a:pt x="920978" y="0"/>
                </a:lnTo>
                <a:lnTo>
                  <a:pt x="0" y="401078"/>
                </a:lnTo>
                <a:lnTo>
                  <a:pt x="920978" y="802157"/>
                </a:lnTo>
                <a:lnTo>
                  <a:pt x="1841944" y="401078"/>
                </a:lnTo>
                <a:close/>
              </a:path>
            </a:pathLst>
          </a:custGeom>
          <a:solidFill>
            <a:srgbClr val="ECEDED"/>
          </a:solidFill>
        </p:spPr>
        <p:txBody>
          <a:bodyPr wrap="square" lIns="0" tIns="0" rIns="0" bIns="0" rtlCol="0"/>
          <a:lstStyle/>
          <a:p>
            <a:endParaRPr/>
          </a:p>
        </p:txBody>
      </p:sp>
      <p:sp>
        <p:nvSpPr>
          <p:cNvPr id="18" name="object 18"/>
          <p:cNvSpPr txBox="1"/>
          <p:nvPr/>
        </p:nvSpPr>
        <p:spPr>
          <a:xfrm>
            <a:off x="6979717" y="2713493"/>
            <a:ext cx="511549" cy="403368"/>
          </a:xfrm>
          <a:prstGeom prst="rect">
            <a:avLst/>
          </a:prstGeom>
        </p:spPr>
        <p:txBody>
          <a:bodyPr vert="horz" wrap="square" lIns="0" tIns="10085" rIns="0" bIns="0" rtlCol="0">
            <a:spAutoFit/>
          </a:bodyPr>
          <a:lstStyle/>
          <a:p>
            <a:pPr marL="11205" marR="4482" indent="12887" algn="just">
              <a:lnSpc>
                <a:spcPct val="104200"/>
              </a:lnSpc>
              <a:spcBef>
                <a:spcPts val="79"/>
              </a:spcBef>
            </a:pPr>
            <a:r>
              <a:rPr sz="838" dirty="0">
                <a:solidFill>
                  <a:srgbClr val="231F20"/>
                </a:solidFill>
                <a:latin typeface="Arial"/>
                <a:cs typeface="Arial"/>
              </a:rPr>
              <a:t>Is </a:t>
            </a:r>
            <a:r>
              <a:rPr sz="838" spc="57" dirty="0">
                <a:solidFill>
                  <a:srgbClr val="231F20"/>
                </a:solidFill>
                <a:latin typeface="Arial"/>
                <a:cs typeface="Arial"/>
              </a:rPr>
              <a:t>part</a:t>
            </a:r>
            <a:r>
              <a:rPr sz="838" dirty="0">
                <a:solidFill>
                  <a:srgbClr val="231F20"/>
                </a:solidFill>
                <a:latin typeface="Arial"/>
                <a:cs typeface="Arial"/>
              </a:rPr>
              <a:t> </a:t>
            </a:r>
            <a:r>
              <a:rPr sz="838" spc="35" dirty="0">
                <a:solidFill>
                  <a:srgbClr val="231F20"/>
                </a:solidFill>
                <a:latin typeface="Arial"/>
                <a:cs typeface="Arial"/>
              </a:rPr>
              <a:t>of </a:t>
            </a:r>
            <a:r>
              <a:rPr sz="838" spc="44" dirty="0">
                <a:solidFill>
                  <a:srgbClr val="231F20"/>
                </a:solidFill>
                <a:latin typeface="Arial"/>
                <a:cs typeface="Arial"/>
              </a:rPr>
              <a:t>shipment </a:t>
            </a:r>
            <a:r>
              <a:rPr sz="838" spc="-9" dirty="0">
                <a:solidFill>
                  <a:srgbClr val="231F20"/>
                </a:solidFill>
                <a:latin typeface="Arial"/>
                <a:cs typeface="Arial"/>
              </a:rPr>
              <a:t>usable?</a:t>
            </a:r>
            <a:endParaRPr sz="838">
              <a:latin typeface="Arial"/>
              <a:cs typeface="Arial"/>
            </a:endParaRPr>
          </a:p>
        </p:txBody>
      </p:sp>
      <p:sp>
        <p:nvSpPr>
          <p:cNvPr id="19" name="object 19"/>
          <p:cNvSpPr txBox="1"/>
          <p:nvPr/>
        </p:nvSpPr>
        <p:spPr>
          <a:xfrm>
            <a:off x="6496477" y="3776251"/>
            <a:ext cx="1478056" cy="405631"/>
          </a:xfrm>
          <a:prstGeom prst="rect">
            <a:avLst/>
          </a:prstGeom>
          <a:solidFill>
            <a:srgbClr val="ECEDED"/>
          </a:solidFill>
        </p:spPr>
        <p:txBody>
          <a:bodyPr vert="horz" wrap="square" lIns="0" tIns="12326" rIns="0" bIns="0" rtlCol="0">
            <a:spAutoFit/>
          </a:bodyPr>
          <a:lstStyle/>
          <a:p>
            <a:pPr marL="129423" marR="124380" algn="ctr">
              <a:lnSpc>
                <a:spcPct val="104200"/>
              </a:lnSpc>
              <a:spcBef>
                <a:spcPts val="97"/>
              </a:spcBef>
            </a:pPr>
            <a:r>
              <a:rPr sz="838" dirty="0">
                <a:solidFill>
                  <a:srgbClr val="231F20"/>
                </a:solidFill>
                <a:latin typeface="Arial"/>
                <a:cs typeface="Arial"/>
              </a:rPr>
              <a:t>Enclose</a:t>
            </a:r>
            <a:r>
              <a:rPr sz="838" spc="35" dirty="0">
                <a:solidFill>
                  <a:srgbClr val="231F20"/>
                </a:solidFill>
                <a:latin typeface="Arial"/>
                <a:cs typeface="Arial"/>
              </a:rPr>
              <a:t> </a:t>
            </a:r>
            <a:r>
              <a:rPr sz="838" spc="49" dirty="0">
                <a:solidFill>
                  <a:srgbClr val="231F20"/>
                </a:solidFill>
                <a:latin typeface="Arial"/>
                <a:cs typeface="Arial"/>
              </a:rPr>
              <a:t>in </a:t>
            </a:r>
            <a:r>
              <a:rPr sz="838" spc="-9" dirty="0">
                <a:solidFill>
                  <a:srgbClr val="231F20"/>
                </a:solidFill>
                <a:latin typeface="Arial"/>
                <a:cs typeface="Arial"/>
              </a:rPr>
              <a:t>impervious </a:t>
            </a:r>
            <a:r>
              <a:rPr sz="838" spc="44" dirty="0">
                <a:solidFill>
                  <a:srgbClr val="231F20"/>
                </a:solidFill>
                <a:latin typeface="Arial"/>
                <a:cs typeface="Arial"/>
              </a:rPr>
              <a:t>container</a:t>
            </a:r>
            <a:r>
              <a:rPr sz="838" spc="4" dirty="0">
                <a:solidFill>
                  <a:srgbClr val="231F20"/>
                </a:solidFill>
                <a:latin typeface="Arial"/>
                <a:cs typeface="Arial"/>
              </a:rPr>
              <a:t> </a:t>
            </a:r>
            <a:r>
              <a:rPr sz="838" spc="44" dirty="0">
                <a:solidFill>
                  <a:srgbClr val="231F20"/>
                </a:solidFill>
                <a:latin typeface="Arial"/>
                <a:cs typeface="Arial"/>
              </a:rPr>
              <a:t>while</a:t>
            </a:r>
            <a:r>
              <a:rPr sz="838" spc="4" dirty="0">
                <a:solidFill>
                  <a:srgbClr val="231F20"/>
                </a:solidFill>
                <a:latin typeface="Arial"/>
                <a:cs typeface="Arial"/>
              </a:rPr>
              <a:t> </a:t>
            </a:r>
            <a:r>
              <a:rPr sz="838" spc="49" dirty="0">
                <a:solidFill>
                  <a:srgbClr val="231F20"/>
                </a:solidFill>
                <a:latin typeface="Arial"/>
                <a:cs typeface="Arial"/>
              </a:rPr>
              <a:t>in</a:t>
            </a:r>
            <a:r>
              <a:rPr sz="838" spc="-4" dirty="0">
                <a:solidFill>
                  <a:srgbClr val="231F20"/>
                </a:solidFill>
                <a:latin typeface="Arial"/>
                <a:cs typeface="Arial"/>
              </a:rPr>
              <a:t> </a:t>
            </a:r>
            <a:r>
              <a:rPr sz="838" spc="-53" dirty="0">
                <a:solidFill>
                  <a:srgbClr val="231F20"/>
                </a:solidFill>
                <a:latin typeface="Arial"/>
                <a:cs typeface="Arial"/>
              </a:rPr>
              <a:t>CPEC </a:t>
            </a:r>
            <a:r>
              <a:rPr sz="838" spc="49" dirty="0">
                <a:solidFill>
                  <a:srgbClr val="231F20"/>
                </a:solidFill>
                <a:latin typeface="Arial"/>
                <a:cs typeface="Arial"/>
              </a:rPr>
              <a:t>and </a:t>
            </a:r>
            <a:r>
              <a:rPr sz="838" dirty="0">
                <a:solidFill>
                  <a:srgbClr val="231F20"/>
                </a:solidFill>
                <a:latin typeface="Arial"/>
                <a:cs typeface="Arial"/>
              </a:rPr>
              <a:t>label</a:t>
            </a:r>
            <a:r>
              <a:rPr sz="838" spc="53" dirty="0">
                <a:solidFill>
                  <a:srgbClr val="231F20"/>
                </a:solidFill>
                <a:latin typeface="Arial"/>
                <a:cs typeface="Arial"/>
              </a:rPr>
              <a:t> </a:t>
            </a:r>
            <a:r>
              <a:rPr sz="838" dirty="0">
                <a:solidFill>
                  <a:srgbClr val="231F20"/>
                </a:solidFill>
                <a:latin typeface="Arial"/>
                <a:cs typeface="Arial"/>
              </a:rPr>
              <a:t>as</a:t>
            </a:r>
            <a:r>
              <a:rPr sz="838" spc="49" dirty="0">
                <a:solidFill>
                  <a:srgbClr val="231F20"/>
                </a:solidFill>
                <a:latin typeface="Arial"/>
                <a:cs typeface="Arial"/>
              </a:rPr>
              <a:t> </a:t>
            </a:r>
            <a:r>
              <a:rPr sz="838" spc="-9" dirty="0">
                <a:solidFill>
                  <a:srgbClr val="231F20"/>
                </a:solidFill>
                <a:latin typeface="Arial"/>
                <a:cs typeface="Arial"/>
              </a:rPr>
              <a:t>hazardous</a:t>
            </a:r>
            <a:endParaRPr sz="838">
              <a:latin typeface="Arial"/>
              <a:cs typeface="Arial"/>
            </a:endParaRPr>
          </a:p>
        </p:txBody>
      </p:sp>
      <p:sp>
        <p:nvSpPr>
          <p:cNvPr id="20" name="object 20"/>
          <p:cNvSpPr txBox="1"/>
          <p:nvPr/>
        </p:nvSpPr>
        <p:spPr>
          <a:xfrm>
            <a:off x="8551063" y="2594748"/>
            <a:ext cx="1478056" cy="1628150"/>
          </a:xfrm>
          <a:prstGeom prst="rect">
            <a:avLst/>
          </a:prstGeom>
          <a:solidFill>
            <a:srgbClr val="ECEDED"/>
          </a:solidFill>
        </p:spPr>
        <p:txBody>
          <a:bodyPr vert="horz" wrap="square" lIns="0" tIns="28015" rIns="0" bIns="0" rtlCol="0">
            <a:spAutoFit/>
          </a:bodyPr>
          <a:lstStyle/>
          <a:p>
            <a:pPr marL="141188" marR="135025" algn="ctr">
              <a:lnSpc>
                <a:spcPct val="104200"/>
              </a:lnSpc>
              <a:spcBef>
                <a:spcPts val="221"/>
              </a:spcBef>
            </a:pPr>
            <a:r>
              <a:rPr sz="838" spc="18" dirty="0">
                <a:solidFill>
                  <a:srgbClr val="231F20"/>
                </a:solidFill>
                <a:latin typeface="Arial"/>
                <a:cs typeface="Arial"/>
              </a:rPr>
              <a:t>Transport</a:t>
            </a:r>
            <a:r>
              <a:rPr sz="838" spc="57" dirty="0">
                <a:solidFill>
                  <a:srgbClr val="231F20"/>
                </a:solidFill>
                <a:latin typeface="Arial"/>
                <a:cs typeface="Arial"/>
              </a:rPr>
              <a:t> </a:t>
            </a:r>
            <a:r>
              <a:rPr sz="838" spc="66" dirty="0">
                <a:solidFill>
                  <a:srgbClr val="231F20"/>
                </a:solidFill>
                <a:latin typeface="Arial"/>
                <a:cs typeface="Arial"/>
              </a:rPr>
              <a:t>to</a:t>
            </a:r>
            <a:r>
              <a:rPr sz="838" spc="71" dirty="0">
                <a:solidFill>
                  <a:srgbClr val="231F20"/>
                </a:solidFill>
                <a:latin typeface="Arial"/>
                <a:cs typeface="Arial"/>
              </a:rPr>
              <a:t> </a:t>
            </a:r>
            <a:r>
              <a:rPr sz="838" spc="18" dirty="0">
                <a:solidFill>
                  <a:srgbClr val="231F20"/>
                </a:solidFill>
                <a:latin typeface="Arial"/>
                <a:cs typeface="Arial"/>
              </a:rPr>
              <a:t>HD</a:t>
            </a:r>
            <a:r>
              <a:rPr sz="838" spc="57" dirty="0">
                <a:solidFill>
                  <a:srgbClr val="231F20"/>
                </a:solidFill>
                <a:latin typeface="Arial"/>
                <a:cs typeface="Arial"/>
              </a:rPr>
              <a:t> </a:t>
            </a:r>
            <a:r>
              <a:rPr sz="838" spc="-18" dirty="0">
                <a:solidFill>
                  <a:srgbClr val="231F20"/>
                </a:solidFill>
                <a:latin typeface="Arial"/>
                <a:cs typeface="Arial"/>
              </a:rPr>
              <a:t>CPEC </a:t>
            </a:r>
            <a:r>
              <a:rPr sz="838" spc="49" dirty="0">
                <a:solidFill>
                  <a:srgbClr val="231F20"/>
                </a:solidFill>
                <a:latin typeface="Arial"/>
                <a:cs typeface="Arial"/>
              </a:rPr>
              <a:t>and</a:t>
            </a:r>
            <a:r>
              <a:rPr sz="838" spc="-4" dirty="0">
                <a:solidFill>
                  <a:srgbClr val="231F20"/>
                </a:solidFill>
                <a:latin typeface="Arial"/>
                <a:cs typeface="Arial"/>
              </a:rPr>
              <a:t> </a:t>
            </a:r>
            <a:r>
              <a:rPr sz="838" spc="49" dirty="0">
                <a:solidFill>
                  <a:srgbClr val="231F20"/>
                </a:solidFill>
                <a:latin typeface="Arial"/>
                <a:cs typeface="Arial"/>
              </a:rPr>
              <a:t>open</a:t>
            </a:r>
            <a:r>
              <a:rPr sz="838" spc="18" dirty="0">
                <a:solidFill>
                  <a:srgbClr val="231F20"/>
                </a:solidFill>
                <a:latin typeface="Arial"/>
                <a:cs typeface="Arial"/>
              </a:rPr>
              <a:t> </a:t>
            </a:r>
            <a:r>
              <a:rPr sz="838" spc="62" dirty="0">
                <a:solidFill>
                  <a:srgbClr val="231F20"/>
                </a:solidFill>
                <a:latin typeface="Arial"/>
                <a:cs typeface="Arial"/>
              </a:rPr>
              <a:t>on</a:t>
            </a:r>
            <a:r>
              <a:rPr sz="838" spc="9" dirty="0">
                <a:solidFill>
                  <a:srgbClr val="231F20"/>
                </a:solidFill>
                <a:latin typeface="Arial"/>
                <a:cs typeface="Arial"/>
              </a:rPr>
              <a:t> </a:t>
            </a:r>
            <a:r>
              <a:rPr sz="838" spc="-9" dirty="0">
                <a:solidFill>
                  <a:srgbClr val="231F20"/>
                </a:solidFill>
                <a:latin typeface="Arial"/>
                <a:cs typeface="Arial"/>
              </a:rPr>
              <a:t>plastic </a:t>
            </a:r>
            <a:r>
              <a:rPr sz="838" dirty="0">
                <a:solidFill>
                  <a:srgbClr val="231F20"/>
                </a:solidFill>
                <a:latin typeface="Arial"/>
                <a:cs typeface="Arial"/>
              </a:rPr>
              <a:t>backed</a:t>
            </a:r>
            <a:r>
              <a:rPr sz="838" spc="88" dirty="0">
                <a:solidFill>
                  <a:srgbClr val="231F20"/>
                </a:solidFill>
                <a:latin typeface="Arial"/>
                <a:cs typeface="Arial"/>
              </a:rPr>
              <a:t> </a:t>
            </a:r>
            <a:r>
              <a:rPr sz="838" spc="49" dirty="0">
                <a:solidFill>
                  <a:srgbClr val="231F20"/>
                </a:solidFill>
                <a:latin typeface="Arial"/>
                <a:cs typeface="Arial"/>
              </a:rPr>
              <a:t>absorbent</a:t>
            </a:r>
            <a:r>
              <a:rPr sz="838" spc="115" dirty="0">
                <a:solidFill>
                  <a:srgbClr val="231F20"/>
                </a:solidFill>
                <a:latin typeface="Arial"/>
                <a:cs typeface="Arial"/>
              </a:rPr>
              <a:t> </a:t>
            </a:r>
            <a:r>
              <a:rPr sz="838" spc="26" dirty="0">
                <a:solidFill>
                  <a:srgbClr val="231F20"/>
                </a:solidFill>
                <a:latin typeface="Arial"/>
                <a:cs typeface="Arial"/>
              </a:rPr>
              <a:t>mat.</a:t>
            </a:r>
            <a:endParaRPr sz="838">
              <a:latin typeface="Arial"/>
              <a:cs typeface="Arial"/>
            </a:endParaRPr>
          </a:p>
          <a:p>
            <a:pPr marL="72276" marR="65553" algn="ctr">
              <a:lnSpc>
                <a:spcPct val="104200"/>
              </a:lnSpc>
            </a:pPr>
            <a:r>
              <a:rPr sz="838" dirty="0">
                <a:solidFill>
                  <a:srgbClr val="231F20"/>
                </a:solidFill>
                <a:latin typeface="Arial"/>
                <a:cs typeface="Arial"/>
              </a:rPr>
              <a:t>Wipe</a:t>
            </a:r>
            <a:r>
              <a:rPr sz="838" spc="35" dirty="0">
                <a:solidFill>
                  <a:srgbClr val="231F20"/>
                </a:solidFill>
                <a:latin typeface="Arial"/>
                <a:cs typeface="Arial"/>
              </a:rPr>
              <a:t> </a:t>
            </a:r>
            <a:r>
              <a:rPr sz="838" spc="57" dirty="0">
                <a:solidFill>
                  <a:srgbClr val="231F20"/>
                </a:solidFill>
                <a:latin typeface="Arial"/>
                <a:cs typeface="Arial"/>
              </a:rPr>
              <a:t>down</a:t>
            </a:r>
            <a:r>
              <a:rPr sz="838" spc="53" dirty="0">
                <a:solidFill>
                  <a:srgbClr val="231F20"/>
                </a:solidFill>
                <a:latin typeface="Arial"/>
                <a:cs typeface="Arial"/>
              </a:rPr>
              <a:t> the</a:t>
            </a:r>
            <a:r>
              <a:rPr sz="838" spc="49" dirty="0">
                <a:solidFill>
                  <a:srgbClr val="231F20"/>
                </a:solidFill>
                <a:latin typeface="Arial"/>
                <a:cs typeface="Arial"/>
              </a:rPr>
              <a:t> </a:t>
            </a:r>
            <a:r>
              <a:rPr sz="838" spc="-9" dirty="0">
                <a:solidFill>
                  <a:srgbClr val="231F20"/>
                </a:solidFill>
                <a:latin typeface="Arial"/>
                <a:cs typeface="Arial"/>
              </a:rPr>
              <a:t>usable </a:t>
            </a:r>
            <a:r>
              <a:rPr sz="838" spc="53" dirty="0">
                <a:solidFill>
                  <a:srgbClr val="231F20"/>
                </a:solidFill>
                <a:latin typeface="Arial"/>
                <a:cs typeface="Arial"/>
              </a:rPr>
              <a:t>product</a:t>
            </a:r>
            <a:r>
              <a:rPr sz="838" spc="22" dirty="0">
                <a:solidFill>
                  <a:srgbClr val="231F20"/>
                </a:solidFill>
                <a:latin typeface="Arial"/>
                <a:cs typeface="Arial"/>
              </a:rPr>
              <a:t> </a:t>
            </a:r>
            <a:r>
              <a:rPr sz="838" spc="57" dirty="0">
                <a:solidFill>
                  <a:srgbClr val="231F20"/>
                </a:solidFill>
                <a:latin typeface="Arial"/>
                <a:cs typeface="Arial"/>
              </a:rPr>
              <a:t>with</a:t>
            </a:r>
            <a:r>
              <a:rPr sz="838" spc="18" dirty="0">
                <a:solidFill>
                  <a:srgbClr val="231F20"/>
                </a:solidFill>
                <a:latin typeface="Arial"/>
                <a:cs typeface="Arial"/>
              </a:rPr>
              <a:t> </a:t>
            </a:r>
            <a:r>
              <a:rPr sz="838" dirty="0">
                <a:solidFill>
                  <a:srgbClr val="231F20"/>
                </a:solidFill>
                <a:latin typeface="Arial"/>
                <a:cs typeface="Arial"/>
              </a:rPr>
              <a:t>a </a:t>
            </a:r>
            <a:r>
              <a:rPr sz="838" spc="-9" dirty="0">
                <a:solidFill>
                  <a:srgbClr val="231F20"/>
                </a:solidFill>
                <a:latin typeface="Arial"/>
                <a:cs typeface="Arial"/>
              </a:rPr>
              <a:t>disposable </a:t>
            </a:r>
            <a:r>
              <a:rPr sz="838" spc="9" dirty="0">
                <a:solidFill>
                  <a:srgbClr val="231F20"/>
                </a:solidFill>
                <a:latin typeface="Arial"/>
                <a:cs typeface="Arial"/>
              </a:rPr>
              <a:t>wipe,</a:t>
            </a:r>
            <a:r>
              <a:rPr sz="838" spc="115" dirty="0">
                <a:solidFill>
                  <a:srgbClr val="231F20"/>
                </a:solidFill>
                <a:latin typeface="Arial"/>
                <a:cs typeface="Arial"/>
              </a:rPr>
              <a:t> </a:t>
            </a:r>
            <a:r>
              <a:rPr sz="838" spc="9" dirty="0">
                <a:solidFill>
                  <a:srgbClr val="231F20"/>
                </a:solidFill>
                <a:latin typeface="Arial"/>
                <a:cs typeface="Arial"/>
              </a:rPr>
              <a:t>being</a:t>
            </a:r>
            <a:r>
              <a:rPr sz="838" spc="115" dirty="0">
                <a:solidFill>
                  <a:srgbClr val="231F20"/>
                </a:solidFill>
                <a:latin typeface="Arial"/>
                <a:cs typeface="Arial"/>
              </a:rPr>
              <a:t> </a:t>
            </a:r>
            <a:r>
              <a:rPr sz="838" spc="9" dirty="0">
                <a:solidFill>
                  <a:srgbClr val="231F20"/>
                </a:solidFill>
                <a:latin typeface="Arial"/>
                <a:cs typeface="Arial"/>
              </a:rPr>
              <a:t>careful</a:t>
            </a:r>
            <a:r>
              <a:rPr sz="838" spc="97" dirty="0">
                <a:solidFill>
                  <a:srgbClr val="231F20"/>
                </a:solidFill>
                <a:latin typeface="Arial"/>
                <a:cs typeface="Arial"/>
              </a:rPr>
              <a:t> </a:t>
            </a:r>
            <a:r>
              <a:rPr sz="838" spc="66" dirty="0">
                <a:solidFill>
                  <a:srgbClr val="231F20"/>
                </a:solidFill>
                <a:latin typeface="Arial"/>
                <a:cs typeface="Arial"/>
              </a:rPr>
              <a:t>not</a:t>
            </a:r>
            <a:r>
              <a:rPr sz="838" spc="124" dirty="0">
                <a:solidFill>
                  <a:srgbClr val="231F20"/>
                </a:solidFill>
                <a:latin typeface="Arial"/>
                <a:cs typeface="Arial"/>
              </a:rPr>
              <a:t> </a:t>
            </a:r>
            <a:r>
              <a:rPr sz="838" spc="40" dirty="0">
                <a:solidFill>
                  <a:srgbClr val="231F20"/>
                </a:solidFill>
                <a:latin typeface="Arial"/>
                <a:cs typeface="Arial"/>
              </a:rPr>
              <a:t>to </a:t>
            </a:r>
            <a:r>
              <a:rPr sz="838" spc="9" dirty="0">
                <a:solidFill>
                  <a:srgbClr val="231F20"/>
                </a:solidFill>
                <a:latin typeface="Arial"/>
                <a:cs typeface="Arial"/>
              </a:rPr>
              <a:t>obscure</a:t>
            </a:r>
            <a:r>
              <a:rPr sz="838" spc="97" dirty="0">
                <a:solidFill>
                  <a:srgbClr val="231F20"/>
                </a:solidFill>
                <a:latin typeface="Arial"/>
                <a:cs typeface="Arial"/>
              </a:rPr>
              <a:t> </a:t>
            </a:r>
            <a:r>
              <a:rPr sz="838" spc="53" dirty="0">
                <a:solidFill>
                  <a:srgbClr val="231F20"/>
                </a:solidFill>
                <a:latin typeface="Arial"/>
                <a:cs typeface="Arial"/>
              </a:rPr>
              <a:t>the</a:t>
            </a:r>
            <a:r>
              <a:rPr sz="838" spc="101" dirty="0">
                <a:solidFill>
                  <a:srgbClr val="231F20"/>
                </a:solidFill>
                <a:latin typeface="Arial"/>
                <a:cs typeface="Arial"/>
              </a:rPr>
              <a:t> </a:t>
            </a:r>
            <a:r>
              <a:rPr sz="838" spc="-9" dirty="0">
                <a:solidFill>
                  <a:srgbClr val="231F20"/>
                </a:solidFill>
                <a:latin typeface="Arial"/>
                <a:cs typeface="Arial"/>
              </a:rPr>
              <a:t>labeling.</a:t>
            </a:r>
            <a:endParaRPr sz="838">
              <a:latin typeface="Arial"/>
              <a:cs typeface="Arial"/>
            </a:endParaRPr>
          </a:p>
          <a:p>
            <a:pPr marL="70033" marR="61629" indent="-2801" algn="ctr">
              <a:lnSpc>
                <a:spcPct val="104200"/>
              </a:lnSpc>
            </a:pPr>
            <a:r>
              <a:rPr sz="838" spc="-9" dirty="0">
                <a:solidFill>
                  <a:srgbClr val="231F20"/>
                </a:solidFill>
                <a:latin typeface="Arial"/>
                <a:cs typeface="Arial"/>
              </a:rPr>
              <a:t>Deactivate,</a:t>
            </a:r>
            <a:r>
              <a:rPr sz="838" spc="441" dirty="0">
                <a:solidFill>
                  <a:srgbClr val="231F20"/>
                </a:solidFill>
                <a:latin typeface="Arial"/>
                <a:cs typeface="Arial"/>
              </a:rPr>
              <a:t> </a:t>
            </a:r>
            <a:r>
              <a:rPr sz="838" spc="40" dirty="0">
                <a:solidFill>
                  <a:srgbClr val="231F20"/>
                </a:solidFill>
                <a:latin typeface="Arial"/>
                <a:cs typeface="Arial"/>
              </a:rPr>
              <a:t>decontaminate,</a:t>
            </a:r>
            <a:r>
              <a:rPr sz="838" spc="26" dirty="0">
                <a:solidFill>
                  <a:srgbClr val="231F20"/>
                </a:solidFill>
                <a:latin typeface="Arial"/>
                <a:cs typeface="Arial"/>
              </a:rPr>
              <a:t> </a:t>
            </a:r>
            <a:r>
              <a:rPr sz="838" spc="49" dirty="0">
                <a:solidFill>
                  <a:srgbClr val="231F20"/>
                </a:solidFill>
                <a:latin typeface="Arial"/>
                <a:cs typeface="Arial"/>
              </a:rPr>
              <a:t>and</a:t>
            </a:r>
            <a:r>
              <a:rPr sz="838" spc="13" dirty="0">
                <a:solidFill>
                  <a:srgbClr val="231F20"/>
                </a:solidFill>
                <a:latin typeface="Arial"/>
                <a:cs typeface="Arial"/>
              </a:rPr>
              <a:t> </a:t>
            </a:r>
            <a:r>
              <a:rPr sz="838" spc="-18" dirty="0">
                <a:solidFill>
                  <a:srgbClr val="231F20"/>
                </a:solidFill>
                <a:latin typeface="Arial"/>
                <a:cs typeface="Arial"/>
              </a:rPr>
              <a:t>clean </a:t>
            </a:r>
            <a:r>
              <a:rPr sz="838" spc="-49" dirty="0">
                <a:solidFill>
                  <a:srgbClr val="231F20"/>
                </a:solidFill>
                <a:latin typeface="Arial"/>
                <a:cs typeface="Arial"/>
              </a:rPr>
              <a:t>CPEC.</a:t>
            </a:r>
            <a:r>
              <a:rPr sz="838" spc="57" dirty="0">
                <a:solidFill>
                  <a:srgbClr val="231F20"/>
                </a:solidFill>
                <a:latin typeface="Arial"/>
                <a:cs typeface="Arial"/>
              </a:rPr>
              <a:t> </a:t>
            </a:r>
            <a:r>
              <a:rPr sz="838" dirty="0">
                <a:solidFill>
                  <a:srgbClr val="231F20"/>
                </a:solidFill>
                <a:latin typeface="Arial"/>
                <a:cs typeface="Arial"/>
              </a:rPr>
              <a:t>Dispose</a:t>
            </a:r>
            <a:r>
              <a:rPr sz="838" spc="57" dirty="0">
                <a:solidFill>
                  <a:srgbClr val="231F20"/>
                </a:solidFill>
                <a:latin typeface="Arial"/>
                <a:cs typeface="Arial"/>
              </a:rPr>
              <a:t> of</a:t>
            </a:r>
            <a:r>
              <a:rPr sz="838" spc="53" dirty="0">
                <a:solidFill>
                  <a:srgbClr val="231F20"/>
                </a:solidFill>
                <a:latin typeface="Arial"/>
                <a:cs typeface="Arial"/>
              </a:rPr>
              <a:t> </a:t>
            </a:r>
            <a:r>
              <a:rPr sz="838" spc="66" dirty="0">
                <a:solidFill>
                  <a:srgbClr val="231F20"/>
                </a:solidFill>
                <a:latin typeface="Arial"/>
                <a:cs typeface="Arial"/>
              </a:rPr>
              <a:t>mat</a:t>
            </a:r>
            <a:r>
              <a:rPr sz="838" spc="31" dirty="0">
                <a:solidFill>
                  <a:srgbClr val="231F20"/>
                </a:solidFill>
                <a:latin typeface="Arial"/>
                <a:cs typeface="Arial"/>
              </a:rPr>
              <a:t> </a:t>
            </a:r>
            <a:r>
              <a:rPr sz="838" spc="26" dirty="0">
                <a:solidFill>
                  <a:srgbClr val="231F20"/>
                </a:solidFill>
                <a:latin typeface="Arial"/>
                <a:cs typeface="Arial"/>
              </a:rPr>
              <a:t>and </a:t>
            </a:r>
            <a:r>
              <a:rPr sz="838" spc="18" dirty="0">
                <a:solidFill>
                  <a:srgbClr val="231F20"/>
                </a:solidFill>
                <a:latin typeface="Arial"/>
                <a:cs typeface="Arial"/>
              </a:rPr>
              <a:t>cleaning</a:t>
            </a:r>
            <a:r>
              <a:rPr sz="838" spc="124" dirty="0">
                <a:solidFill>
                  <a:srgbClr val="231F20"/>
                </a:solidFill>
                <a:latin typeface="Arial"/>
                <a:cs typeface="Arial"/>
              </a:rPr>
              <a:t> </a:t>
            </a:r>
            <a:r>
              <a:rPr sz="838" spc="18" dirty="0">
                <a:solidFill>
                  <a:srgbClr val="231F20"/>
                </a:solidFill>
                <a:latin typeface="Arial"/>
                <a:cs typeface="Arial"/>
              </a:rPr>
              <a:t>disposables</a:t>
            </a:r>
            <a:r>
              <a:rPr sz="838" spc="128" dirty="0">
                <a:solidFill>
                  <a:srgbClr val="231F20"/>
                </a:solidFill>
                <a:latin typeface="Arial"/>
                <a:cs typeface="Arial"/>
              </a:rPr>
              <a:t> </a:t>
            </a:r>
            <a:r>
              <a:rPr sz="838" spc="40" dirty="0">
                <a:solidFill>
                  <a:srgbClr val="231F20"/>
                </a:solidFill>
                <a:latin typeface="Arial"/>
                <a:cs typeface="Arial"/>
              </a:rPr>
              <a:t>with </a:t>
            </a:r>
            <a:r>
              <a:rPr sz="838" spc="18" dirty="0">
                <a:solidFill>
                  <a:srgbClr val="231F20"/>
                </a:solidFill>
                <a:latin typeface="Arial"/>
                <a:cs typeface="Arial"/>
              </a:rPr>
              <a:t>hazardous</a:t>
            </a:r>
            <a:r>
              <a:rPr sz="838" spc="176" dirty="0">
                <a:solidFill>
                  <a:srgbClr val="231F20"/>
                </a:solidFill>
                <a:latin typeface="Arial"/>
                <a:cs typeface="Arial"/>
              </a:rPr>
              <a:t> </a:t>
            </a:r>
            <a:r>
              <a:rPr sz="838" spc="-18" dirty="0">
                <a:solidFill>
                  <a:srgbClr val="231F20"/>
                </a:solidFill>
                <a:latin typeface="Arial"/>
                <a:cs typeface="Arial"/>
              </a:rPr>
              <a:t>waste</a:t>
            </a:r>
            <a:endParaRPr sz="838">
              <a:latin typeface="Arial"/>
              <a:cs typeface="Arial"/>
            </a:endParaRPr>
          </a:p>
        </p:txBody>
      </p:sp>
      <p:sp>
        <p:nvSpPr>
          <p:cNvPr id="21" name="object 21"/>
          <p:cNvSpPr txBox="1"/>
          <p:nvPr/>
        </p:nvSpPr>
        <p:spPr>
          <a:xfrm>
            <a:off x="8551063" y="1783794"/>
            <a:ext cx="1478056" cy="405065"/>
          </a:xfrm>
          <a:prstGeom prst="rect">
            <a:avLst/>
          </a:prstGeom>
          <a:solidFill>
            <a:srgbClr val="ECEDED"/>
          </a:solidFill>
        </p:spPr>
        <p:txBody>
          <a:bodyPr vert="horz" wrap="square" lIns="0" tIns="11766" rIns="0" bIns="0" rtlCol="0">
            <a:spAutoFit/>
          </a:bodyPr>
          <a:lstStyle/>
          <a:p>
            <a:pPr marL="186569" marR="179846" algn="ctr">
              <a:lnSpc>
                <a:spcPct val="104200"/>
              </a:lnSpc>
              <a:spcBef>
                <a:spcPts val="93"/>
              </a:spcBef>
            </a:pPr>
            <a:r>
              <a:rPr sz="838" dirty="0">
                <a:solidFill>
                  <a:srgbClr val="231F20"/>
                </a:solidFill>
                <a:latin typeface="Arial"/>
                <a:cs typeface="Arial"/>
              </a:rPr>
              <a:t>Treat</a:t>
            </a:r>
            <a:r>
              <a:rPr sz="838" spc="49" dirty="0">
                <a:solidFill>
                  <a:srgbClr val="231F20"/>
                </a:solidFill>
                <a:latin typeface="Arial"/>
                <a:cs typeface="Arial"/>
              </a:rPr>
              <a:t> </a:t>
            </a:r>
            <a:r>
              <a:rPr sz="838" dirty="0">
                <a:solidFill>
                  <a:srgbClr val="231F20"/>
                </a:solidFill>
                <a:latin typeface="Arial"/>
                <a:cs typeface="Arial"/>
              </a:rPr>
              <a:t>as</a:t>
            </a:r>
            <a:r>
              <a:rPr sz="838" spc="44" dirty="0">
                <a:solidFill>
                  <a:srgbClr val="231F20"/>
                </a:solidFill>
                <a:latin typeface="Arial"/>
                <a:cs typeface="Arial"/>
              </a:rPr>
              <a:t> </a:t>
            </a:r>
            <a:r>
              <a:rPr sz="838" spc="40" dirty="0">
                <a:solidFill>
                  <a:srgbClr val="231F20"/>
                </a:solidFill>
                <a:latin typeface="Arial"/>
                <a:cs typeface="Arial"/>
              </a:rPr>
              <a:t>shipment </a:t>
            </a:r>
            <a:r>
              <a:rPr sz="838" dirty="0">
                <a:solidFill>
                  <a:srgbClr val="231F20"/>
                </a:solidFill>
                <a:latin typeface="Arial"/>
                <a:cs typeface="Arial"/>
              </a:rPr>
              <a:t>received</a:t>
            </a:r>
            <a:r>
              <a:rPr sz="838" spc="172" dirty="0">
                <a:solidFill>
                  <a:srgbClr val="231F20"/>
                </a:solidFill>
                <a:latin typeface="Arial"/>
                <a:cs typeface="Arial"/>
              </a:rPr>
              <a:t> </a:t>
            </a:r>
            <a:r>
              <a:rPr sz="838" dirty="0">
                <a:solidFill>
                  <a:srgbClr val="231F20"/>
                </a:solidFill>
                <a:latin typeface="Arial"/>
                <a:cs typeface="Arial"/>
              </a:rPr>
              <a:t>(Receipt</a:t>
            </a:r>
            <a:r>
              <a:rPr sz="838" spc="159" dirty="0">
                <a:solidFill>
                  <a:srgbClr val="231F20"/>
                </a:solidFill>
                <a:latin typeface="Arial"/>
                <a:cs typeface="Arial"/>
              </a:rPr>
              <a:t> </a:t>
            </a:r>
            <a:r>
              <a:rPr sz="838" spc="26" dirty="0">
                <a:solidFill>
                  <a:srgbClr val="231F20"/>
                </a:solidFill>
                <a:latin typeface="Arial"/>
                <a:cs typeface="Arial"/>
              </a:rPr>
              <a:t>and </a:t>
            </a:r>
            <a:r>
              <a:rPr sz="838" dirty="0">
                <a:solidFill>
                  <a:srgbClr val="231F20"/>
                </a:solidFill>
                <a:latin typeface="Arial"/>
                <a:cs typeface="Arial"/>
              </a:rPr>
              <a:t>Storage</a:t>
            </a:r>
            <a:r>
              <a:rPr sz="838" spc="154" dirty="0">
                <a:solidFill>
                  <a:srgbClr val="231F20"/>
                </a:solidFill>
                <a:latin typeface="Arial"/>
                <a:cs typeface="Arial"/>
              </a:rPr>
              <a:t> </a:t>
            </a:r>
            <a:r>
              <a:rPr sz="838" spc="-9" dirty="0">
                <a:solidFill>
                  <a:srgbClr val="231F20"/>
                </a:solidFill>
                <a:latin typeface="Arial"/>
                <a:cs typeface="Arial"/>
              </a:rPr>
              <a:t>flowchart)</a:t>
            </a:r>
            <a:endParaRPr sz="838">
              <a:latin typeface="Arial"/>
              <a:cs typeface="Arial"/>
            </a:endParaRPr>
          </a:p>
        </p:txBody>
      </p:sp>
      <p:grpSp>
        <p:nvGrpSpPr>
          <p:cNvPr id="22" name="object 22"/>
          <p:cNvGrpSpPr/>
          <p:nvPr/>
        </p:nvGrpSpPr>
        <p:grpSpPr>
          <a:xfrm>
            <a:off x="9131838" y="2222549"/>
            <a:ext cx="55469" cy="373155"/>
            <a:chOff x="8469807" y="2518879"/>
            <a:chExt cx="62865" cy="422909"/>
          </a:xfrm>
        </p:grpSpPr>
        <p:sp>
          <p:nvSpPr>
            <p:cNvPr id="23" name="object 23"/>
            <p:cNvSpPr/>
            <p:nvPr/>
          </p:nvSpPr>
          <p:spPr>
            <a:xfrm>
              <a:off x="8501227" y="2571267"/>
              <a:ext cx="0" cy="370840"/>
            </a:xfrm>
            <a:custGeom>
              <a:avLst/>
              <a:gdLst/>
              <a:ahLst/>
              <a:cxnLst/>
              <a:rect l="l" t="t" r="r" b="b"/>
              <a:pathLst>
                <a:path h="370839">
                  <a:moveTo>
                    <a:pt x="0" y="370306"/>
                  </a:moveTo>
                  <a:lnTo>
                    <a:pt x="0" y="0"/>
                  </a:lnTo>
                </a:path>
              </a:pathLst>
            </a:custGeom>
            <a:ln w="16344">
              <a:solidFill>
                <a:srgbClr val="231F20"/>
              </a:solidFill>
            </a:ln>
          </p:spPr>
          <p:txBody>
            <a:bodyPr wrap="square" lIns="0" tIns="0" rIns="0" bIns="0" rtlCol="0"/>
            <a:lstStyle/>
            <a:p>
              <a:endParaRPr/>
            </a:p>
          </p:txBody>
        </p:sp>
        <p:sp>
          <p:nvSpPr>
            <p:cNvPr id="24" name="object 24"/>
            <p:cNvSpPr/>
            <p:nvPr/>
          </p:nvSpPr>
          <p:spPr>
            <a:xfrm>
              <a:off x="8469807" y="2518879"/>
              <a:ext cx="62865" cy="62865"/>
            </a:xfrm>
            <a:custGeom>
              <a:avLst/>
              <a:gdLst/>
              <a:ahLst/>
              <a:cxnLst/>
              <a:rect l="l" t="t" r="r" b="b"/>
              <a:pathLst>
                <a:path w="62865" h="62864">
                  <a:moveTo>
                    <a:pt x="62865" y="62864"/>
                  </a:moveTo>
                  <a:lnTo>
                    <a:pt x="31432" y="0"/>
                  </a:lnTo>
                  <a:lnTo>
                    <a:pt x="0" y="62864"/>
                  </a:lnTo>
                  <a:lnTo>
                    <a:pt x="62865" y="62864"/>
                  </a:lnTo>
                  <a:close/>
                </a:path>
              </a:pathLst>
            </a:custGeom>
            <a:solidFill>
              <a:srgbClr val="231F20"/>
            </a:solidFill>
          </p:spPr>
          <p:txBody>
            <a:bodyPr wrap="square" lIns="0" tIns="0" rIns="0" bIns="0" rtlCol="0"/>
            <a:lstStyle/>
            <a:p>
              <a:endParaRPr/>
            </a:p>
          </p:txBody>
        </p:sp>
      </p:grpSp>
      <p:grpSp>
        <p:nvGrpSpPr>
          <p:cNvPr id="25" name="object 25"/>
          <p:cNvGrpSpPr/>
          <p:nvPr/>
        </p:nvGrpSpPr>
        <p:grpSpPr>
          <a:xfrm>
            <a:off x="2950348" y="2223650"/>
            <a:ext cx="5609104" cy="2881592"/>
            <a:chOff x="1464119" y="2520137"/>
            <a:chExt cx="6356985" cy="3265804"/>
          </a:xfrm>
        </p:grpSpPr>
        <p:sp>
          <p:nvSpPr>
            <p:cNvPr id="26" name="object 26"/>
            <p:cNvSpPr/>
            <p:nvPr/>
          </p:nvSpPr>
          <p:spPr>
            <a:xfrm>
              <a:off x="1495552" y="2520137"/>
              <a:ext cx="0" cy="349250"/>
            </a:xfrm>
            <a:custGeom>
              <a:avLst/>
              <a:gdLst/>
              <a:ahLst/>
              <a:cxnLst/>
              <a:rect l="l" t="t" r="r" b="b"/>
              <a:pathLst>
                <a:path h="349250">
                  <a:moveTo>
                    <a:pt x="0" y="0"/>
                  </a:moveTo>
                  <a:lnTo>
                    <a:pt x="0" y="349250"/>
                  </a:lnTo>
                </a:path>
              </a:pathLst>
            </a:custGeom>
            <a:ln w="16344">
              <a:solidFill>
                <a:srgbClr val="231F20"/>
              </a:solidFill>
            </a:ln>
          </p:spPr>
          <p:txBody>
            <a:bodyPr wrap="square" lIns="0" tIns="0" rIns="0" bIns="0" rtlCol="0"/>
            <a:lstStyle/>
            <a:p>
              <a:endParaRPr/>
            </a:p>
          </p:txBody>
        </p:sp>
        <p:sp>
          <p:nvSpPr>
            <p:cNvPr id="27" name="object 27"/>
            <p:cNvSpPr/>
            <p:nvPr/>
          </p:nvSpPr>
          <p:spPr>
            <a:xfrm>
              <a:off x="1464119" y="2858909"/>
              <a:ext cx="62865" cy="62865"/>
            </a:xfrm>
            <a:custGeom>
              <a:avLst/>
              <a:gdLst/>
              <a:ahLst/>
              <a:cxnLst/>
              <a:rect l="l" t="t" r="r" b="b"/>
              <a:pathLst>
                <a:path w="62865"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28" name="object 28"/>
            <p:cNvSpPr/>
            <p:nvPr/>
          </p:nvSpPr>
          <p:spPr>
            <a:xfrm>
              <a:off x="2415895" y="3322307"/>
              <a:ext cx="2931160" cy="0"/>
            </a:xfrm>
            <a:custGeom>
              <a:avLst/>
              <a:gdLst/>
              <a:ahLst/>
              <a:cxnLst/>
              <a:rect l="l" t="t" r="r" b="b"/>
              <a:pathLst>
                <a:path w="2931160">
                  <a:moveTo>
                    <a:pt x="0" y="0"/>
                  </a:moveTo>
                  <a:lnTo>
                    <a:pt x="2931121" y="0"/>
                  </a:lnTo>
                </a:path>
              </a:pathLst>
            </a:custGeom>
            <a:ln w="16344">
              <a:solidFill>
                <a:srgbClr val="231F20"/>
              </a:solidFill>
            </a:ln>
          </p:spPr>
          <p:txBody>
            <a:bodyPr wrap="square" lIns="0" tIns="0" rIns="0" bIns="0" rtlCol="0"/>
            <a:lstStyle/>
            <a:p>
              <a:endParaRPr/>
            </a:p>
          </p:txBody>
        </p:sp>
        <p:sp>
          <p:nvSpPr>
            <p:cNvPr id="29" name="object 29"/>
            <p:cNvSpPr/>
            <p:nvPr/>
          </p:nvSpPr>
          <p:spPr>
            <a:xfrm>
              <a:off x="5336540" y="3290862"/>
              <a:ext cx="62865" cy="62865"/>
            </a:xfrm>
            <a:custGeom>
              <a:avLst/>
              <a:gdLst/>
              <a:ahLst/>
              <a:cxnLst/>
              <a:rect l="l" t="t" r="r" b="b"/>
              <a:pathLst>
                <a:path w="62864" h="62864">
                  <a:moveTo>
                    <a:pt x="62865" y="31432"/>
                  </a:moveTo>
                  <a:lnTo>
                    <a:pt x="0" y="0"/>
                  </a:lnTo>
                  <a:lnTo>
                    <a:pt x="0" y="62865"/>
                  </a:lnTo>
                  <a:lnTo>
                    <a:pt x="62865" y="31432"/>
                  </a:lnTo>
                  <a:close/>
                </a:path>
              </a:pathLst>
            </a:custGeom>
            <a:solidFill>
              <a:srgbClr val="231F20"/>
            </a:solidFill>
          </p:spPr>
          <p:txBody>
            <a:bodyPr wrap="square" lIns="0" tIns="0" rIns="0" bIns="0" rtlCol="0"/>
            <a:lstStyle/>
            <a:p>
              <a:endParaRPr/>
            </a:p>
          </p:txBody>
        </p:sp>
        <p:sp>
          <p:nvSpPr>
            <p:cNvPr id="30" name="object 30"/>
            <p:cNvSpPr/>
            <p:nvPr/>
          </p:nvSpPr>
          <p:spPr>
            <a:xfrm>
              <a:off x="2415895" y="3322307"/>
              <a:ext cx="1492250" cy="753745"/>
            </a:xfrm>
            <a:custGeom>
              <a:avLst/>
              <a:gdLst/>
              <a:ahLst/>
              <a:cxnLst/>
              <a:rect l="l" t="t" r="r" b="b"/>
              <a:pathLst>
                <a:path w="1492250" h="753745">
                  <a:moveTo>
                    <a:pt x="0" y="0"/>
                  </a:moveTo>
                  <a:lnTo>
                    <a:pt x="1491754" y="0"/>
                  </a:lnTo>
                  <a:lnTo>
                    <a:pt x="1491754" y="753478"/>
                  </a:lnTo>
                </a:path>
              </a:pathLst>
            </a:custGeom>
            <a:ln w="16344">
              <a:solidFill>
                <a:srgbClr val="231F20"/>
              </a:solidFill>
            </a:ln>
          </p:spPr>
          <p:txBody>
            <a:bodyPr wrap="square" lIns="0" tIns="0" rIns="0" bIns="0" rtlCol="0"/>
            <a:lstStyle/>
            <a:p>
              <a:endParaRPr/>
            </a:p>
          </p:txBody>
        </p:sp>
        <p:sp>
          <p:nvSpPr>
            <p:cNvPr id="31" name="object 31"/>
            <p:cNvSpPr/>
            <p:nvPr/>
          </p:nvSpPr>
          <p:spPr>
            <a:xfrm>
              <a:off x="3876217" y="4065320"/>
              <a:ext cx="62865" cy="62865"/>
            </a:xfrm>
            <a:custGeom>
              <a:avLst/>
              <a:gdLst/>
              <a:ahLst/>
              <a:cxnLst/>
              <a:rect l="l" t="t" r="r" b="b"/>
              <a:pathLst>
                <a:path w="62864" h="62864">
                  <a:moveTo>
                    <a:pt x="62864" y="0"/>
                  </a:moveTo>
                  <a:lnTo>
                    <a:pt x="0" y="0"/>
                  </a:lnTo>
                  <a:lnTo>
                    <a:pt x="31432" y="62865"/>
                  </a:lnTo>
                  <a:lnTo>
                    <a:pt x="62864" y="0"/>
                  </a:lnTo>
                  <a:close/>
                </a:path>
              </a:pathLst>
            </a:custGeom>
            <a:solidFill>
              <a:srgbClr val="231F20"/>
            </a:solidFill>
          </p:spPr>
          <p:txBody>
            <a:bodyPr wrap="square" lIns="0" tIns="0" rIns="0" bIns="0" rtlCol="0"/>
            <a:lstStyle/>
            <a:p>
              <a:endParaRPr/>
            </a:p>
          </p:txBody>
        </p:sp>
        <p:sp>
          <p:nvSpPr>
            <p:cNvPr id="32" name="object 32"/>
            <p:cNvSpPr/>
            <p:nvPr/>
          </p:nvSpPr>
          <p:spPr>
            <a:xfrm>
              <a:off x="2385288" y="4930394"/>
              <a:ext cx="1523365" cy="824230"/>
            </a:xfrm>
            <a:custGeom>
              <a:avLst/>
              <a:gdLst/>
              <a:ahLst/>
              <a:cxnLst/>
              <a:rect l="l" t="t" r="r" b="b"/>
              <a:pathLst>
                <a:path w="1523364" h="824229">
                  <a:moveTo>
                    <a:pt x="1523111" y="0"/>
                  </a:moveTo>
                  <a:lnTo>
                    <a:pt x="1523111" y="823836"/>
                  </a:lnTo>
                  <a:lnTo>
                    <a:pt x="0" y="823836"/>
                  </a:lnTo>
                </a:path>
              </a:pathLst>
            </a:custGeom>
            <a:ln w="16344">
              <a:solidFill>
                <a:srgbClr val="231F20"/>
              </a:solidFill>
            </a:ln>
          </p:spPr>
          <p:txBody>
            <a:bodyPr wrap="square" lIns="0" tIns="0" rIns="0" bIns="0" rtlCol="0"/>
            <a:lstStyle/>
            <a:p>
              <a:endParaRPr/>
            </a:p>
          </p:txBody>
        </p:sp>
        <p:sp>
          <p:nvSpPr>
            <p:cNvPr id="33" name="object 33"/>
            <p:cNvSpPr/>
            <p:nvPr/>
          </p:nvSpPr>
          <p:spPr>
            <a:xfrm>
              <a:off x="2332913" y="5722785"/>
              <a:ext cx="62865" cy="62865"/>
            </a:xfrm>
            <a:custGeom>
              <a:avLst/>
              <a:gdLst/>
              <a:ahLst/>
              <a:cxnLst/>
              <a:rect l="l" t="t" r="r" b="b"/>
              <a:pathLst>
                <a:path w="62864" h="62864">
                  <a:moveTo>
                    <a:pt x="62864" y="62864"/>
                  </a:moveTo>
                  <a:lnTo>
                    <a:pt x="62864" y="0"/>
                  </a:lnTo>
                  <a:lnTo>
                    <a:pt x="0" y="31432"/>
                  </a:lnTo>
                  <a:lnTo>
                    <a:pt x="62864" y="62864"/>
                  </a:lnTo>
                  <a:close/>
                </a:path>
              </a:pathLst>
            </a:custGeom>
            <a:solidFill>
              <a:srgbClr val="231F20"/>
            </a:solidFill>
          </p:spPr>
          <p:txBody>
            <a:bodyPr wrap="square" lIns="0" tIns="0" rIns="0" bIns="0" rtlCol="0"/>
            <a:lstStyle/>
            <a:p>
              <a:endParaRPr/>
            </a:p>
          </p:txBody>
        </p:sp>
        <p:sp>
          <p:nvSpPr>
            <p:cNvPr id="34" name="object 34"/>
            <p:cNvSpPr/>
            <p:nvPr/>
          </p:nvSpPr>
          <p:spPr>
            <a:xfrm>
              <a:off x="6321056" y="3723398"/>
              <a:ext cx="0" cy="504825"/>
            </a:xfrm>
            <a:custGeom>
              <a:avLst/>
              <a:gdLst/>
              <a:ahLst/>
              <a:cxnLst/>
              <a:rect l="l" t="t" r="r" b="b"/>
              <a:pathLst>
                <a:path h="504825">
                  <a:moveTo>
                    <a:pt x="0" y="0"/>
                  </a:moveTo>
                  <a:lnTo>
                    <a:pt x="0" y="504532"/>
                  </a:lnTo>
                </a:path>
              </a:pathLst>
            </a:custGeom>
            <a:ln w="16344">
              <a:solidFill>
                <a:srgbClr val="231F20"/>
              </a:solidFill>
            </a:ln>
          </p:spPr>
          <p:txBody>
            <a:bodyPr wrap="square" lIns="0" tIns="0" rIns="0" bIns="0" rtlCol="0"/>
            <a:lstStyle/>
            <a:p>
              <a:endParaRPr/>
            </a:p>
          </p:txBody>
        </p:sp>
        <p:sp>
          <p:nvSpPr>
            <p:cNvPr id="35" name="object 35"/>
            <p:cNvSpPr/>
            <p:nvPr/>
          </p:nvSpPr>
          <p:spPr>
            <a:xfrm>
              <a:off x="6289624" y="4217466"/>
              <a:ext cx="62865" cy="62865"/>
            </a:xfrm>
            <a:custGeom>
              <a:avLst/>
              <a:gdLst/>
              <a:ahLst/>
              <a:cxnLst/>
              <a:rect l="l" t="t" r="r" b="b"/>
              <a:pathLst>
                <a:path w="62864" h="62864">
                  <a:moveTo>
                    <a:pt x="62865" y="0"/>
                  </a:moveTo>
                  <a:lnTo>
                    <a:pt x="0" y="0"/>
                  </a:lnTo>
                  <a:lnTo>
                    <a:pt x="31432" y="62865"/>
                  </a:lnTo>
                  <a:lnTo>
                    <a:pt x="62865" y="0"/>
                  </a:lnTo>
                  <a:close/>
                </a:path>
              </a:pathLst>
            </a:custGeom>
            <a:solidFill>
              <a:srgbClr val="231F20"/>
            </a:solidFill>
          </p:spPr>
          <p:txBody>
            <a:bodyPr wrap="square" lIns="0" tIns="0" rIns="0" bIns="0" rtlCol="0"/>
            <a:lstStyle/>
            <a:p>
              <a:endParaRPr/>
            </a:p>
          </p:txBody>
        </p:sp>
        <p:sp>
          <p:nvSpPr>
            <p:cNvPr id="36" name="object 36"/>
            <p:cNvSpPr/>
            <p:nvPr/>
          </p:nvSpPr>
          <p:spPr>
            <a:xfrm>
              <a:off x="4881041" y="4529315"/>
              <a:ext cx="602615" cy="0"/>
            </a:xfrm>
            <a:custGeom>
              <a:avLst/>
              <a:gdLst/>
              <a:ahLst/>
              <a:cxnLst/>
              <a:rect l="l" t="t" r="r" b="b"/>
              <a:pathLst>
                <a:path w="602614">
                  <a:moveTo>
                    <a:pt x="602005" y="0"/>
                  </a:moveTo>
                  <a:lnTo>
                    <a:pt x="0" y="0"/>
                  </a:lnTo>
                </a:path>
              </a:pathLst>
            </a:custGeom>
            <a:ln w="16344">
              <a:solidFill>
                <a:srgbClr val="231F20"/>
              </a:solidFill>
            </a:ln>
          </p:spPr>
          <p:txBody>
            <a:bodyPr wrap="square" lIns="0" tIns="0" rIns="0" bIns="0" rtlCol="0"/>
            <a:lstStyle/>
            <a:p>
              <a:endParaRPr/>
            </a:p>
          </p:txBody>
        </p:sp>
        <p:sp>
          <p:nvSpPr>
            <p:cNvPr id="37" name="object 37"/>
            <p:cNvSpPr/>
            <p:nvPr/>
          </p:nvSpPr>
          <p:spPr>
            <a:xfrm>
              <a:off x="4828641" y="4497882"/>
              <a:ext cx="62865" cy="62865"/>
            </a:xfrm>
            <a:custGeom>
              <a:avLst/>
              <a:gdLst/>
              <a:ahLst/>
              <a:cxnLst/>
              <a:rect l="l" t="t" r="r" b="b"/>
              <a:pathLst>
                <a:path w="62864" h="62864">
                  <a:moveTo>
                    <a:pt x="62864" y="62865"/>
                  </a:moveTo>
                  <a:lnTo>
                    <a:pt x="62864" y="0"/>
                  </a:lnTo>
                  <a:lnTo>
                    <a:pt x="0" y="31432"/>
                  </a:lnTo>
                  <a:lnTo>
                    <a:pt x="62864" y="62865"/>
                  </a:lnTo>
                  <a:close/>
                </a:path>
              </a:pathLst>
            </a:custGeom>
            <a:solidFill>
              <a:srgbClr val="231F20"/>
            </a:solidFill>
          </p:spPr>
          <p:txBody>
            <a:bodyPr wrap="square" lIns="0" tIns="0" rIns="0" bIns="0" rtlCol="0"/>
            <a:lstStyle/>
            <a:p>
              <a:endParaRPr/>
            </a:p>
          </p:txBody>
        </p:sp>
        <p:sp>
          <p:nvSpPr>
            <p:cNvPr id="38" name="object 38"/>
            <p:cNvSpPr/>
            <p:nvPr/>
          </p:nvSpPr>
          <p:spPr>
            <a:xfrm>
              <a:off x="7210818" y="4521771"/>
              <a:ext cx="602615" cy="6985"/>
            </a:xfrm>
            <a:custGeom>
              <a:avLst/>
              <a:gdLst/>
              <a:ahLst/>
              <a:cxnLst/>
              <a:rect l="l" t="t" r="r" b="b"/>
              <a:pathLst>
                <a:path w="602615" h="6985">
                  <a:moveTo>
                    <a:pt x="602018" y="0"/>
                  </a:moveTo>
                  <a:lnTo>
                    <a:pt x="0" y="6438"/>
                  </a:lnTo>
                </a:path>
              </a:pathLst>
            </a:custGeom>
            <a:ln w="16344">
              <a:solidFill>
                <a:srgbClr val="231F20"/>
              </a:solidFill>
            </a:ln>
          </p:spPr>
          <p:txBody>
            <a:bodyPr wrap="square" lIns="0" tIns="0" rIns="0" bIns="0" rtlCol="0"/>
            <a:lstStyle/>
            <a:p>
              <a:endParaRPr/>
            </a:p>
          </p:txBody>
        </p:sp>
        <p:sp>
          <p:nvSpPr>
            <p:cNvPr id="39" name="object 39"/>
            <p:cNvSpPr/>
            <p:nvPr/>
          </p:nvSpPr>
          <p:spPr>
            <a:xfrm>
              <a:off x="7158444" y="4496663"/>
              <a:ext cx="63500" cy="62865"/>
            </a:xfrm>
            <a:custGeom>
              <a:avLst/>
              <a:gdLst/>
              <a:ahLst/>
              <a:cxnLst/>
              <a:rect l="l" t="t" r="r" b="b"/>
              <a:pathLst>
                <a:path w="63500" h="62864">
                  <a:moveTo>
                    <a:pt x="63182" y="62865"/>
                  </a:moveTo>
                  <a:lnTo>
                    <a:pt x="62522" y="0"/>
                  </a:lnTo>
                  <a:lnTo>
                    <a:pt x="0" y="32105"/>
                  </a:lnTo>
                  <a:lnTo>
                    <a:pt x="63182" y="62865"/>
                  </a:lnTo>
                  <a:close/>
                </a:path>
              </a:pathLst>
            </a:custGeom>
            <a:solidFill>
              <a:srgbClr val="231F20"/>
            </a:solidFill>
          </p:spPr>
          <p:txBody>
            <a:bodyPr wrap="square" lIns="0" tIns="0" rIns="0" bIns="0" rtlCol="0"/>
            <a:lstStyle/>
            <a:p>
              <a:endParaRPr/>
            </a:p>
          </p:txBody>
        </p:sp>
        <p:sp>
          <p:nvSpPr>
            <p:cNvPr id="40" name="object 40"/>
            <p:cNvSpPr/>
            <p:nvPr/>
          </p:nvSpPr>
          <p:spPr>
            <a:xfrm>
              <a:off x="2385301" y="4529327"/>
              <a:ext cx="602615" cy="0"/>
            </a:xfrm>
            <a:custGeom>
              <a:avLst/>
              <a:gdLst/>
              <a:ahLst/>
              <a:cxnLst/>
              <a:rect l="l" t="t" r="r" b="b"/>
              <a:pathLst>
                <a:path w="602614">
                  <a:moveTo>
                    <a:pt x="602005" y="0"/>
                  </a:moveTo>
                  <a:lnTo>
                    <a:pt x="0" y="0"/>
                  </a:lnTo>
                </a:path>
              </a:pathLst>
            </a:custGeom>
            <a:ln w="16344">
              <a:solidFill>
                <a:srgbClr val="231F20"/>
              </a:solidFill>
            </a:ln>
          </p:spPr>
          <p:txBody>
            <a:bodyPr wrap="square" lIns="0" tIns="0" rIns="0" bIns="0" rtlCol="0"/>
            <a:lstStyle/>
            <a:p>
              <a:endParaRPr/>
            </a:p>
          </p:txBody>
        </p:sp>
        <p:sp>
          <p:nvSpPr>
            <p:cNvPr id="41" name="object 41"/>
            <p:cNvSpPr/>
            <p:nvPr/>
          </p:nvSpPr>
          <p:spPr>
            <a:xfrm>
              <a:off x="2332901" y="4497895"/>
              <a:ext cx="62865" cy="62865"/>
            </a:xfrm>
            <a:custGeom>
              <a:avLst/>
              <a:gdLst/>
              <a:ahLst/>
              <a:cxnLst/>
              <a:rect l="l" t="t" r="r" b="b"/>
              <a:pathLst>
                <a:path w="62864" h="62864">
                  <a:moveTo>
                    <a:pt x="62864" y="62864"/>
                  </a:moveTo>
                  <a:lnTo>
                    <a:pt x="62864" y="0"/>
                  </a:lnTo>
                  <a:lnTo>
                    <a:pt x="0" y="31432"/>
                  </a:lnTo>
                  <a:lnTo>
                    <a:pt x="62864" y="62864"/>
                  </a:lnTo>
                  <a:close/>
                </a:path>
              </a:pathLst>
            </a:custGeom>
            <a:solidFill>
              <a:srgbClr val="231F20"/>
            </a:solidFill>
          </p:spPr>
          <p:txBody>
            <a:bodyPr wrap="square" lIns="0" tIns="0" rIns="0" bIns="0" rtlCol="0"/>
            <a:lstStyle/>
            <a:p>
              <a:endParaRPr/>
            </a:p>
          </p:txBody>
        </p:sp>
        <p:sp>
          <p:nvSpPr>
            <p:cNvPr id="42" name="object 42"/>
            <p:cNvSpPr/>
            <p:nvPr/>
          </p:nvSpPr>
          <p:spPr>
            <a:xfrm>
              <a:off x="7241413" y="3322307"/>
              <a:ext cx="518795" cy="0"/>
            </a:xfrm>
            <a:custGeom>
              <a:avLst/>
              <a:gdLst/>
              <a:ahLst/>
              <a:cxnLst/>
              <a:rect l="l" t="t" r="r" b="b"/>
              <a:pathLst>
                <a:path w="518795">
                  <a:moveTo>
                    <a:pt x="0" y="0"/>
                  </a:moveTo>
                  <a:lnTo>
                    <a:pt x="518274" y="0"/>
                  </a:lnTo>
                </a:path>
              </a:pathLst>
            </a:custGeom>
            <a:ln w="16344">
              <a:solidFill>
                <a:srgbClr val="231F20"/>
              </a:solidFill>
            </a:ln>
          </p:spPr>
          <p:txBody>
            <a:bodyPr wrap="square" lIns="0" tIns="0" rIns="0" bIns="0" rtlCol="0"/>
            <a:lstStyle/>
            <a:p>
              <a:endParaRPr/>
            </a:p>
          </p:txBody>
        </p:sp>
        <p:sp>
          <p:nvSpPr>
            <p:cNvPr id="43" name="object 43"/>
            <p:cNvSpPr/>
            <p:nvPr/>
          </p:nvSpPr>
          <p:spPr>
            <a:xfrm>
              <a:off x="7749209" y="3290874"/>
              <a:ext cx="62865" cy="62865"/>
            </a:xfrm>
            <a:custGeom>
              <a:avLst/>
              <a:gdLst/>
              <a:ahLst/>
              <a:cxnLst/>
              <a:rect l="l" t="t" r="r" b="b"/>
              <a:pathLst>
                <a:path w="62865" h="62864">
                  <a:moveTo>
                    <a:pt x="62865" y="31432"/>
                  </a:moveTo>
                  <a:lnTo>
                    <a:pt x="0" y="0"/>
                  </a:lnTo>
                  <a:lnTo>
                    <a:pt x="0" y="62864"/>
                  </a:lnTo>
                  <a:lnTo>
                    <a:pt x="62865" y="31432"/>
                  </a:lnTo>
                  <a:close/>
                </a:path>
              </a:pathLst>
            </a:custGeom>
            <a:solidFill>
              <a:srgbClr val="231F20"/>
            </a:solidFill>
          </p:spPr>
          <p:txBody>
            <a:bodyPr wrap="square" lIns="0" tIns="0" rIns="0" bIns="0" rtlCol="0"/>
            <a:lstStyle/>
            <a:p>
              <a:endParaRPr/>
            </a:p>
          </p:txBody>
        </p:sp>
      </p:grpSp>
      <p:sp>
        <p:nvSpPr>
          <p:cNvPr id="44" name="object 44"/>
          <p:cNvSpPr txBox="1"/>
          <p:nvPr/>
        </p:nvSpPr>
        <p:spPr>
          <a:xfrm>
            <a:off x="3766677" y="3847225"/>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45" name="object 45"/>
          <p:cNvSpPr txBox="1"/>
          <p:nvPr/>
        </p:nvSpPr>
        <p:spPr>
          <a:xfrm>
            <a:off x="3771379" y="4926032"/>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46" name="object 46"/>
          <p:cNvSpPr txBox="1"/>
          <p:nvPr/>
        </p:nvSpPr>
        <p:spPr>
          <a:xfrm>
            <a:off x="8294912" y="2783012"/>
            <a:ext cx="200025" cy="134659"/>
          </a:xfrm>
          <a:prstGeom prst="rect">
            <a:avLst/>
          </a:prstGeom>
        </p:spPr>
        <p:txBody>
          <a:bodyPr vert="horz" wrap="square" lIns="0" tIns="12326" rIns="0" bIns="0" rtlCol="0">
            <a:spAutoFit/>
          </a:bodyPr>
          <a:lstStyle/>
          <a:p>
            <a:pPr marL="11205">
              <a:spcBef>
                <a:spcPts val="97"/>
              </a:spcBef>
            </a:pPr>
            <a:r>
              <a:rPr sz="794" spc="-115" dirty="0">
                <a:solidFill>
                  <a:srgbClr val="231F20"/>
                </a:solidFill>
                <a:latin typeface="Arial Black"/>
                <a:cs typeface="Arial Black"/>
              </a:rPr>
              <a:t>YES</a:t>
            </a:r>
            <a:endParaRPr sz="794">
              <a:latin typeface="Arial Black"/>
              <a:cs typeface="Arial Black"/>
            </a:endParaRPr>
          </a:p>
        </p:txBody>
      </p:sp>
      <p:sp>
        <p:nvSpPr>
          <p:cNvPr id="47" name="object 47"/>
          <p:cNvSpPr txBox="1"/>
          <p:nvPr/>
        </p:nvSpPr>
        <p:spPr>
          <a:xfrm>
            <a:off x="7290398" y="3589208"/>
            <a:ext cx="187138" cy="134659"/>
          </a:xfrm>
          <a:prstGeom prst="rect">
            <a:avLst/>
          </a:prstGeom>
        </p:spPr>
        <p:txBody>
          <a:bodyPr vert="horz" wrap="square" lIns="0" tIns="12326" rIns="0" bIns="0" rtlCol="0">
            <a:spAutoFit/>
          </a:bodyPr>
          <a:lstStyle/>
          <a:p>
            <a:pPr marL="11205">
              <a:spcBef>
                <a:spcPts val="97"/>
              </a:spcBef>
            </a:pPr>
            <a:r>
              <a:rPr sz="794" spc="-22" dirty="0">
                <a:solidFill>
                  <a:srgbClr val="231F20"/>
                </a:solidFill>
                <a:latin typeface="Arial Black"/>
                <a:cs typeface="Arial Black"/>
              </a:rPr>
              <a:t>NO</a:t>
            </a:r>
            <a:endParaRPr sz="794">
              <a:latin typeface="Arial Black"/>
              <a:cs typeface="Arial Black"/>
            </a:endParaRPr>
          </a:p>
        </p:txBody>
      </p:sp>
      <p:sp>
        <p:nvSpPr>
          <p:cNvPr id="48" name="object 48"/>
          <p:cNvSpPr txBox="1"/>
          <p:nvPr/>
        </p:nvSpPr>
        <p:spPr>
          <a:xfrm>
            <a:off x="9207876" y="2306383"/>
            <a:ext cx="703169" cy="256872"/>
          </a:xfrm>
          <a:prstGeom prst="rect">
            <a:avLst/>
          </a:prstGeom>
        </p:spPr>
        <p:txBody>
          <a:bodyPr vert="horz" wrap="square" lIns="0" tIns="12326" rIns="0" bIns="0" rtlCol="0">
            <a:spAutoFit/>
          </a:bodyPr>
          <a:lstStyle/>
          <a:p>
            <a:pPr marL="11205" marR="4482">
              <a:spcBef>
                <a:spcPts val="97"/>
              </a:spcBef>
            </a:pPr>
            <a:r>
              <a:rPr sz="794" spc="-57" dirty="0">
                <a:solidFill>
                  <a:srgbClr val="231F20"/>
                </a:solidFill>
                <a:latin typeface="Arial Black"/>
                <a:cs typeface="Arial Black"/>
              </a:rPr>
              <a:t>UNDAMAGED </a:t>
            </a:r>
            <a:r>
              <a:rPr sz="794" spc="-9" dirty="0">
                <a:solidFill>
                  <a:srgbClr val="231F20"/>
                </a:solidFill>
                <a:latin typeface="Arial Black"/>
                <a:cs typeface="Arial Black"/>
              </a:rPr>
              <a:t>PRODUCT</a:t>
            </a:r>
            <a:endParaRPr sz="794">
              <a:latin typeface="Arial Black"/>
              <a:cs typeface="Arial Black"/>
            </a:endParaRPr>
          </a:p>
        </p:txBody>
      </p:sp>
      <p:sp>
        <p:nvSpPr>
          <p:cNvPr id="49" name="object 49"/>
          <p:cNvSpPr txBox="1"/>
          <p:nvPr/>
        </p:nvSpPr>
        <p:spPr>
          <a:xfrm>
            <a:off x="8000050" y="4005315"/>
            <a:ext cx="541804" cy="256872"/>
          </a:xfrm>
          <a:prstGeom prst="rect">
            <a:avLst/>
          </a:prstGeom>
        </p:spPr>
        <p:txBody>
          <a:bodyPr vert="horz" wrap="square" lIns="0" tIns="12326" rIns="0" bIns="0" rtlCol="0">
            <a:spAutoFit/>
          </a:bodyPr>
          <a:lstStyle/>
          <a:p>
            <a:pPr marL="11205" marR="4482">
              <a:spcBef>
                <a:spcPts val="97"/>
              </a:spcBef>
            </a:pPr>
            <a:r>
              <a:rPr sz="794" spc="-57" dirty="0">
                <a:solidFill>
                  <a:srgbClr val="231F20"/>
                </a:solidFill>
                <a:latin typeface="Arial Black"/>
                <a:cs typeface="Arial Black"/>
              </a:rPr>
              <a:t>DAMAGED </a:t>
            </a:r>
            <a:r>
              <a:rPr sz="794" spc="-44" dirty="0">
                <a:solidFill>
                  <a:srgbClr val="231F20"/>
                </a:solidFill>
                <a:latin typeface="Arial Black"/>
                <a:cs typeface="Arial Black"/>
              </a:rPr>
              <a:t>PRODUCT</a:t>
            </a:r>
            <a:endParaRPr sz="794">
              <a:latin typeface="Arial Black"/>
              <a:cs typeface="Arial Black"/>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FAQs: #3</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a:bodyPr>
          <a:lstStyle/>
          <a:p>
            <a:pPr marL="0" indent="0">
              <a:spcBef>
                <a:spcPts val="0"/>
              </a:spcBef>
              <a:buNone/>
            </a:pPr>
            <a:r>
              <a:rPr lang="en-US" sz="6000" dirty="0"/>
              <a:t>Q: </a:t>
            </a:r>
            <a:r>
              <a:rPr lang="en-US" dirty="0"/>
              <a:t>Will TJC survey medication administration?</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4383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FAQs: #3</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a:bodyPr>
          <a:lstStyle/>
          <a:p>
            <a:pPr marL="0" indent="0">
              <a:spcBef>
                <a:spcPts val="0"/>
              </a:spcBef>
              <a:buNone/>
            </a:pPr>
            <a:r>
              <a:rPr lang="en-US" sz="6000" dirty="0"/>
              <a:t>Q:	</a:t>
            </a:r>
            <a:r>
              <a:rPr lang="en-US" dirty="0"/>
              <a:t>Will TJC survey medication administration?</a:t>
            </a:r>
          </a:p>
          <a:p>
            <a:pPr marL="0" indent="0">
              <a:spcBef>
                <a:spcPts val="0"/>
              </a:spcBef>
              <a:buNone/>
            </a:pPr>
            <a:endParaRPr lang="en-US" dirty="0"/>
          </a:p>
          <a:p>
            <a:pPr marL="0" indent="0">
              <a:buNone/>
            </a:pPr>
            <a:r>
              <a:rPr lang="en-US" sz="6000" dirty="0"/>
              <a:t>A:	</a:t>
            </a:r>
            <a:r>
              <a:rPr lang="en-US" dirty="0"/>
              <a:t>Not assessed by TJC; USP has defined administration outside of 	the scope of &lt;797&gt; and &lt;800&gt;</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76429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174865" y="722537"/>
            <a:ext cx="9876752" cy="621278"/>
          </a:xfrm>
          <a:prstGeom prst="rect">
            <a:avLst/>
          </a:prstGeom>
        </p:spPr>
        <p:txBody>
          <a:bodyPr vert="horz" wrap="square" lIns="0" tIns="11766" rIns="0" bIns="0" rtlCol="0">
            <a:spAutoFit/>
          </a:bodyPr>
          <a:lstStyle/>
          <a:p>
            <a:pPr marL="10645">
              <a:spcBef>
                <a:spcPts val="93"/>
              </a:spcBef>
            </a:pPr>
            <a:r>
              <a:rPr spc="-9" dirty="0"/>
              <a:t>Administration</a:t>
            </a:r>
            <a:r>
              <a:rPr lang="en-US" spc="-9" dirty="0"/>
              <a:t>: Best Practice Discussion</a:t>
            </a:r>
            <a:endParaRPr spc="-9" dirty="0"/>
          </a:p>
        </p:txBody>
      </p:sp>
      <p:sp>
        <p:nvSpPr>
          <p:cNvPr id="4" name="object 4"/>
          <p:cNvSpPr txBox="1"/>
          <p:nvPr/>
        </p:nvSpPr>
        <p:spPr>
          <a:xfrm>
            <a:off x="6851031" y="3016807"/>
            <a:ext cx="3971457" cy="1213526"/>
          </a:xfrm>
          <a:prstGeom prst="rect">
            <a:avLst/>
          </a:prstGeom>
        </p:spPr>
        <p:txBody>
          <a:bodyPr vert="horz" wrap="square" lIns="0" tIns="10085" rIns="0" bIns="0" rtlCol="0">
            <a:spAutoFit/>
          </a:bodyPr>
          <a:lstStyle/>
          <a:p>
            <a:pPr marL="181528" marR="193854" indent="-170883">
              <a:lnSpc>
                <a:spcPct val="101499"/>
              </a:lnSpc>
              <a:spcBef>
                <a:spcPts val="79"/>
              </a:spcBef>
              <a:buChar char="•"/>
              <a:tabLst>
                <a:tab pos="181528" algn="l"/>
              </a:tabLst>
            </a:pPr>
            <a:r>
              <a:rPr lang="en-US" sz="2000" dirty="0">
                <a:solidFill>
                  <a:srgbClr val="231F20"/>
                </a:solidFill>
                <a:cs typeface="Arial"/>
              </a:rPr>
              <a:t>Advance spiking of IV bags p</a:t>
            </a:r>
            <a:r>
              <a:rPr sz="2000" dirty="0">
                <a:solidFill>
                  <a:srgbClr val="231F20"/>
                </a:solidFill>
                <a:cs typeface="Arial"/>
              </a:rPr>
              <a:t>riming</a:t>
            </a:r>
            <a:r>
              <a:rPr sz="2000" spc="57" dirty="0">
                <a:solidFill>
                  <a:srgbClr val="231F20"/>
                </a:solidFill>
                <a:cs typeface="Arial"/>
              </a:rPr>
              <a:t> </a:t>
            </a:r>
            <a:r>
              <a:rPr sz="2000" spc="-18" dirty="0">
                <a:solidFill>
                  <a:srgbClr val="231F20"/>
                </a:solidFill>
                <a:cs typeface="Arial"/>
              </a:rPr>
              <a:t>IV</a:t>
            </a:r>
            <a:r>
              <a:rPr sz="2000" spc="71" dirty="0">
                <a:solidFill>
                  <a:srgbClr val="231F20"/>
                </a:solidFill>
                <a:cs typeface="Arial"/>
              </a:rPr>
              <a:t> </a:t>
            </a:r>
            <a:r>
              <a:rPr sz="2000" spc="57" dirty="0">
                <a:solidFill>
                  <a:srgbClr val="231F20"/>
                </a:solidFill>
                <a:cs typeface="Arial"/>
              </a:rPr>
              <a:t>tubing</a:t>
            </a:r>
            <a:r>
              <a:rPr sz="2000" spc="49" dirty="0">
                <a:solidFill>
                  <a:srgbClr val="231F20"/>
                </a:solidFill>
                <a:cs typeface="Arial"/>
              </a:rPr>
              <a:t> </a:t>
            </a:r>
            <a:r>
              <a:rPr sz="2000" spc="66" dirty="0">
                <a:solidFill>
                  <a:srgbClr val="231F20"/>
                </a:solidFill>
                <a:cs typeface="Arial"/>
              </a:rPr>
              <a:t>with</a:t>
            </a:r>
            <a:r>
              <a:rPr sz="2000" spc="71" dirty="0">
                <a:solidFill>
                  <a:srgbClr val="231F20"/>
                </a:solidFill>
                <a:cs typeface="Arial"/>
              </a:rPr>
              <a:t> </a:t>
            </a:r>
            <a:r>
              <a:rPr sz="2000" dirty="0">
                <a:solidFill>
                  <a:srgbClr val="231F20"/>
                </a:solidFill>
                <a:cs typeface="Arial"/>
              </a:rPr>
              <a:t>non-HD</a:t>
            </a:r>
            <a:r>
              <a:rPr sz="2000" spc="71" dirty="0">
                <a:solidFill>
                  <a:srgbClr val="231F20"/>
                </a:solidFill>
                <a:cs typeface="Arial"/>
              </a:rPr>
              <a:t> </a:t>
            </a:r>
            <a:r>
              <a:rPr sz="2000" spc="44" dirty="0">
                <a:solidFill>
                  <a:srgbClr val="231F20"/>
                </a:solidFill>
                <a:cs typeface="Arial"/>
              </a:rPr>
              <a:t>solution</a:t>
            </a:r>
            <a:r>
              <a:rPr sz="2000" spc="66" dirty="0">
                <a:solidFill>
                  <a:srgbClr val="231F20"/>
                </a:solidFill>
                <a:cs typeface="Arial"/>
              </a:rPr>
              <a:t> </a:t>
            </a:r>
            <a:r>
              <a:rPr sz="2000" spc="31" dirty="0">
                <a:solidFill>
                  <a:srgbClr val="231F20"/>
                </a:solidFill>
                <a:cs typeface="Arial"/>
              </a:rPr>
              <a:t>in </a:t>
            </a:r>
            <a:r>
              <a:rPr sz="2000" spc="-9" dirty="0">
                <a:solidFill>
                  <a:srgbClr val="231F20"/>
                </a:solidFill>
                <a:cs typeface="Arial"/>
              </a:rPr>
              <a:t>CPEC.</a:t>
            </a:r>
            <a:endParaRPr lang="en-US" sz="2000" spc="-9" dirty="0">
              <a:solidFill>
                <a:srgbClr val="231F20"/>
              </a:solidFill>
              <a:cs typeface="Arial"/>
            </a:endParaRPr>
          </a:p>
          <a:p>
            <a:pPr marR="67791" lvl="1" indent="-342900">
              <a:lnSpc>
                <a:spcPct val="101499"/>
              </a:lnSpc>
              <a:buFont typeface="Courier New" panose="02070309020205020404" pitchFamily="49" charset="0"/>
              <a:buChar char="-"/>
              <a:tabLst>
                <a:tab pos="181528" algn="l"/>
              </a:tabLst>
            </a:pPr>
            <a:r>
              <a:rPr lang="en-US" dirty="0">
                <a:cs typeface="Arial"/>
              </a:rPr>
              <a:t>TJC has no specific requirements</a:t>
            </a:r>
          </a:p>
        </p:txBody>
      </p:sp>
      <p:sp>
        <p:nvSpPr>
          <p:cNvPr id="7" name="object 7"/>
          <p:cNvSpPr txBox="1"/>
          <p:nvPr/>
        </p:nvSpPr>
        <p:spPr>
          <a:xfrm>
            <a:off x="1359692" y="2147437"/>
            <a:ext cx="9274870" cy="273943"/>
          </a:xfrm>
          <a:prstGeom prst="rect">
            <a:avLst/>
          </a:prstGeom>
          <a:solidFill>
            <a:srgbClr val="F1F1F2"/>
          </a:solidFill>
        </p:spPr>
        <p:txBody>
          <a:bodyPr vert="horz" wrap="square" lIns="0" tIns="27454" rIns="0" bIns="0" rtlCol="0">
            <a:spAutoFit/>
          </a:bodyPr>
          <a:lstStyle/>
          <a:p>
            <a:pPr marL="115414">
              <a:spcBef>
                <a:spcPts val="215"/>
              </a:spcBef>
            </a:pPr>
            <a:r>
              <a:rPr sz="1600" spc="18" dirty="0">
                <a:solidFill>
                  <a:srgbClr val="231F20"/>
                </a:solidFill>
                <a:cs typeface="Arial"/>
              </a:rPr>
              <a:t>HDs</a:t>
            </a:r>
            <a:r>
              <a:rPr sz="1600" spc="26" dirty="0">
                <a:solidFill>
                  <a:srgbClr val="231F20"/>
                </a:solidFill>
                <a:cs typeface="Arial"/>
              </a:rPr>
              <a:t> </a:t>
            </a:r>
            <a:r>
              <a:rPr sz="1600" spc="62" dirty="0">
                <a:solidFill>
                  <a:srgbClr val="231F20"/>
                </a:solidFill>
                <a:cs typeface="Arial"/>
              </a:rPr>
              <a:t>must</a:t>
            </a:r>
            <a:r>
              <a:rPr sz="1600" spc="40" dirty="0">
                <a:solidFill>
                  <a:srgbClr val="231F20"/>
                </a:solidFill>
                <a:cs typeface="Arial"/>
              </a:rPr>
              <a:t> </a:t>
            </a:r>
            <a:r>
              <a:rPr sz="1600" spc="18" dirty="0">
                <a:solidFill>
                  <a:srgbClr val="231F20"/>
                </a:solidFill>
                <a:cs typeface="Arial"/>
              </a:rPr>
              <a:t>be</a:t>
            </a:r>
            <a:r>
              <a:rPr sz="1600" spc="13" dirty="0">
                <a:solidFill>
                  <a:srgbClr val="231F20"/>
                </a:solidFill>
                <a:cs typeface="Arial"/>
              </a:rPr>
              <a:t> </a:t>
            </a:r>
            <a:r>
              <a:rPr sz="1600" spc="44" dirty="0">
                <a:solidFill>
                  <a:srgbClr val="231F20"/>
                </a:solidFill>
                <a:cs typeface="Arial"/>
              </a:rPr>
              <a:t>administered</a:t>
            </a:r>
            <a:r>
              <a:rPr sz="1600" spc="13" dirty="0">
                <a:solidFill>
                  <a:srgbClr val="231F20"/>
                </a:solidFill>
                <a:cs typeface="Arial"/>
              </a:rPr>
              <a:t> </a:t>
            </a:r>
            <a:r>
              <a:rPr sz="1600" spc="18" dirty="0">
                <a:solidFill>
                  <a:srgbClr val="231F20"/>
                </a:solidFill>
                <a:cs typeface="Arial"/>
              </a:rPr>
              <a:t>safely</a:t>
            </a:r>
            <a:r>
              <a:rPr sz="1600" spc="40" dirty="0">
                <a:solidFill>
                  <a:srgbClr val="231F20"/>
                </a:solidFill>
                <a:cs typeface="Arial"/>
              </a:rPr>
              <a:t> </a:t>
            </a:r>
            <a:r>
              <a:rPr sz="1600" spc="18" dirty="0">
                <a:solidFill>
                  <a:srgbClr val="231F20"/>
                </a:solidFill>
                <a:cs typeface="Arial"/>
              </a:rPr>
              <a:t>using</a:t>
            </a:r>
            <a:r>
              <a:rPr sz="1600" spc="35" dirty="0">
                <a:solidFill>
                  <a:srgbClr val="231F20"/>
                </a:solidFill>
                <a:cs typeface="Arial"/>
              </a:rPr>
              <a:t> </a:t>
            </a:r>
            <a:r>
              <a:rPr sz="1600" spc="18" dirty="0">
                <a:solidFill>
                  <a:srgbClr val="231F20"/>
                </a:solidFill>
                <a:cs typeface="Arial"/>
              </a:rPr>
              <a:t>protective</a:t>
            </a:r>
            <a:r>
              <a:rPr sz="1600" spc="13" dirty="0">
                <a:solidFill>
                  <a:srgbClr val="231F20"/>
                </a:solidFill>
                <a:cs typeface="Arial"/>
              </a:rPr>
              <a:t> </a:t>
            </a:r>
            <a:r>
              <a:rPr sz="1600" spc="18" dirty="0">
                <a:solidFill>
                  <a:srgbClr val="231F20"/>
                </a:solidFill>
                <a:cs typeface="Arial"/>
              </a:rPr>
              <a:t>medical </a:t>
            </a:r>
            <a:r>
              <a:rPr sz="1600" spc="9" dirty="0">
                <a:solidFill>
                  <a:srgbClr val="231F20"/>
                </a:solidFill>
                <a:cs typeface="Arial"/>
              </a:rPr>
              <a:t>devices</a:t>
            </a:r>
            <a:r>
              <a:rPr sz="1600" spc="18" dirty="0">
                <a:solidFill>
                  <a:srgbClr val="231F20"/>
                </a:solidFill>
                <a:cs typeface="Arial"/>
              </a:rPr>
              <a:t> </a:t>
            </a:r>
            <a:r>
              <a:rPr sz="1600" spc="44" dirty="0">
                <a:solidFill>
                  <a:srgbClr val="231F20"/>
                </a:solidFill>
                <a:cs typeface="Arial"/>
              </a:rPr>
              <a:t>and</a:t>
            </a:r>
            <a:r>
              <a:rPr sz="1600" spc="26" dirty="0">
                <a:solidFill>
                  <a:srgbClr val="231F20"/>
                </a:solidFill>
                <a:cs typeface="Arial"/>
              </a:rPr>
              <a:t> </a:t>
            </a:r>
            <a:r>
              <a:rPr sz="1600" spc="18" dirty="0">
                <a:solidFill>
                  <a:srgbClr val="231F20"/>
                </a:solidFill>
                <a:cs typeface="Arial"/>
              </a:rPr>
              <a:t>techniques.</a:t>
            </a:r>
            <a:r>
              <a:rPr sz="1600" spc="31" dirty="0">
                <a:solidFill>
                  <a:srgbClr val="231F20"/>
                </a:solidFill>
                <a:cs typeface="Arial"/>
              </a:rPr>
              <a:t> </a:t>
            </a:r>
            <a:r>
              <a:rPr sz="1600" spc="18" dirty="0">
                <a:solidFill>
                  <a:srgbClr val="231F20"/>
                </a:solidFill>
                <a:cs typeface="Arial"/>
              </a:rPr>
              <a:t>Best</a:t>
            </a:r>
            <a:r>
              <a:rPr sz="1600" spc="35" dirty="0">
                <a:solidFill>
                  <a:srgbClr val="231F20"/>
                </a:solidFill>
                <a:cs typeface="Arial"/>
              </a:rPr>
              <a:t> </a:t>
            </a:r>
            <a:r>
              <a:rPr sz="1600" spc="18" dirty="0">
                <a:solidFill>
                  <a:srgbClr val="231F20"/>
                </a:solidFill>
                <a:cs typeface="Arial"/>
              </a:rPr>
              <a:t>practices</a:t>
            </a:r>
            <a:r>
              <a:rPr sz="1600" spc="31" dirty="0">
                <a:solidFill>
                  <a:srgbClr val="231F20"/>
                </a:solidFill>
                <a:cs typeface="Arial"/>
              </a:rPr>
              <a:t> </a:t>
            </a:r>
            <a:r>
              <a:rPr sz="1600" spc="-9" dirty="0">
                <a:solidFill>
                  <a:srgbClr val="231F20"/>
                </a:solidFill>
                <a:cs typeface="Arial"/>
              </a:rPr>
              <a:t>include:</a:t>
            </a:r>
            <a:endParaRPr sz="1600" dirty="0">
              <a:cs typeface="Arial"/>
            </a:endParaRPr>
          </a:p>
        </p:txBody>
      </p:sp>
      <p:sp>
        <p:nvSpPr>
          <p:cNvPr id="8" name="object 8"/>
          <p:cNvSpPr/>
          <p:nvPr/>
        </p:nvSpPr>
        <p:spPr>
          <a:xfrm>
            <a:off x="6697857" y="3041025"/>
            <a:ext cx="220244" cy="1186509"/>
          </a:xfrm>
          <a:custGeom>
            <a:avLst/>
            <a:gdLst/>
            <a:ahLst/>
            <a:cxnLst/>
            <a:rect l="l" t="t" r="r" b="b"/>
            <a:pathLst>
              <a:path h="941704">
                <a:moveTo>
                  <a:pt x="0" y="0"/>
                </a:moveTo>
                <a:lnTo>
                  <a:pt x="0" y="941374"/>
                </a:lnTo>
              </a:path>
            </a:pathLst>
          </a:custGeom>
          <a:ln w="31432">
            <a:solidFill>
              <a:srgbClr val="3862AE"/>
            </a:solidFill>
          </a:ln>
        </p:spPr>
        <p:txBody>
          <a:bodyPr wrap="square" lIns="0" tIns="0" rIns="0" bIns="0" rtlCol="0"/>
          <a:lstStyle/>
          <a:p>
            <a:endParaRPr/>
          </a:p>
        </p:txBody>
      </p:sp>
      <p:sp>
        <p:nvSpPr>
          <p:cNvPr id="11" name="object 11"/>
          <p:cNvSpPr txBox="1"/>
          <p:nvPr/>
        </p:nvSpPr>
        <p:spPr>
          <a:xfrm>
            <a:off x="1708862" y="3016807"/>
            <a:ext cx="3908447" cy="1909486"/>
          </a:xfrm>
          <a:prstGeom prst="rect">
            <a:avLst/>
          </a:prstGeom>
        </p:spPr>
        <p:txBody>
          <a:bodyPr vert="horz" wrap="square" lIns="0" tIns="10085" rIns="0" bIns="0" rtlCol="0">
            <a:spAutoFit/>
          </a:bodyPr>
          <a:lstStyle/>
          <a:p>
            <a:pPr marL="219626" marR="4482" indent="-208980">
              <a:lnSpc>
                <a:spcPct val="101499"/>
              </a:lnSpc>
              <a:spcBef>
                <a:spcPts val="79"/>
              </a:spcBef>
              <a:buChar char="•"/>
              <a:tabLst>
                <a:tab pos="219626" algn="l"/>
              </a:tabLst>
            </a:pPr>
            <a:r>
              <a:rPr sz="2000" dirty="0">
                <a:solidFill>
                  <a:srgbClr val="231F20"/>
                </a:solidFill>
                <a:cs typeface="Arial"/>
              </a:rPr>
              <a:t>Using</a:t>
            </a:r>
            <a:r>
              <a:rPr sz="2000" spc="4" dirty="0">
                <a:solidFill>
                  <a:srgbClr val="231F20"/>
                </a:solidFill>
                <a:cs typeface="Arial"/>
              </a:rPr>
              <a:t> </a:t>
            </a:r>
            <a:r>
              <a:rPr sz="2000" spc="-66" dirty="0">
                <a:solidFill>
                  <a:srgbClr val="231F20"/>
                </a:solidFill>
                <a:cs typeface="Arial"/>
              </a:rPr>
              <a:t>CSTDs</a:t>
            </a:r>
            <a:r>
              <a:rPr sz="2000" spc="13" dirty="0">
                <a:solidFill>
                  <a:srgbClr val="231F20"/>
                </a:solidFill>
                <a:cs typeface="Arial"/>
              </a:rPr>
              <a:t> </a:t>
            </a:r>
            <a:r>
              <a:rPr sz="2000" spc="53" dirty="0">
                <a:solidFill>
                  <a:srgbClr val="231F20"/>
                </a:solidFill>
                <a:cs typeface="Arial"/>
              </a:rPr>
              <a:t>when</a:t>
            </a:r>
            <a:r>
              <a:rPr sz="2000" spc="40" dirty="0">
                <a:solidFill>
                  <a:srgbClr val="231F20"/>
                </a:solidFill>
                <a:cs typeface="Arial"/>
              </a:rPr>
              <a:t> </a:t>
            </a:r>
            <a:r>
              <a:rPr sz="2000" spc="44" dirty="0">
                <a:solidFill>
                  <a:srgbClr val="231F20"/>
                </a:solidFill>
                <a:cs typeface="Arial"/>
              </a:rPr>
              <a:t>administering</a:t>
            </a:r>
            <a:r>
              <a:rPr sz="2000" spc="-9" dirty="0">
                <a:solidFill>
                  <a:srgbClr val="231F20"/>
                </a:solidFill>
                <a:cs typeface="Arial"/>
              </a:rPr>
              <a:t> hazardous </a:t>
            </a:r>
            <a:r>
              <a:rPr sz="2000" dirty="0">
                <a:solidFill>
                  <a:srgbClr val="231F20"/>
                </a:solidFill>
                <a:cs typeface="Arial"/>
              </a:rPr>
              <a:t>drugs</a:t>
            </a:r>
            <a:r>
              <a:rPr lang="en-US" sz="2000" spc="-9" dirty="0">
                <a:solidFill>
                  <a:srgbClr val="231F20"/>
                </a:solidFill>
                <a:cs typeface="Arial"/>
              </a:rPr>
              <a:t> </a:t>
            </a:r>
            <a:r>
              <a:rPr lang="en-US" sz="2000" spc="53" dirty="0">
                <a:solidFill>
                  <a:srgbClr val="231F20"/>
                </a:solidFill>
                <a:cs typeface="Arial"/>
              </a:rPr>
              <a:t>whe</a:t>
            </a:r>
            <a:r>
              <a:rPr sz="2000" spc="53" dirty="0">
                <a:solidFill>
                  <a:srgbClr val="231F20"/>
                </a:solidFill>
                <a:cs typeface="Arial"/>
              </a:rPr>
              <a:t>n the</a:t>
            </a:r>
            <a:r>
              <a:rPr sz="2000" spc="22" dirty="0">
                <a:solidFill>
                  <a:srgbClr val="231F20"/>
                </a:solidFill>
                <a:cs typeface="Arial"/>
              </a:rPr>
              <a:t> </a:t>
            </a:r>
            <a:r>
              <a:rPr sz="2000" dirty="0">
                <a:solidFill>
                  <a:srgbClr val="231F20"/>
                </a:solidFill>
                <a:cs typeface="Arial"/>
              </a:rPr>
              <a:t>dosage</a:t>
            </a:r>
            <a:r>
              <a:rPr sz="2000" spc="22" dirty="0">
                <a:solidFill>
                  <a:srgbClr val="231F20"/>
                </a:solidFill>
                <a:cs typeface="Arial"/>
              </a:rPr>
              <a:t> </a:t>
            </a:r>
            <a:r>
              <a:rPr sz="2000" spc="75" dirty="0">
                <a:solidFill>
                  <a:srgbClr val="231F20"/>
                </a:solidFill>
                <a:cs typeface="Arial"/>
              </a:rPr>
              <a:t>form</a:t>
            </a:r>
            <a:r>
              <a:rPr sz="2000" spc="31" dirty="0">
                <a:solidFill>
                  <a:srgbClr val="231F20"/>
                </a:solidFill>
                <a:cs typeface="Arial"/>
              </a:rPr>
              <a:t> </a:t>
            </a:r>
            <a:r>
              <a:rPr sz="2000" spc="-9" dirty="0">
                <a:solidFill>
                  <a:srgbClr val="231F20"/>
                </a:solidFill>
                <a:cs typeface="Arial"/>
              </a:rPr>
              <a:t>allows.</a:t>
            </a:r>
            <a:endParaRPr lang="en-US" sz="2000" spc="-9" dirty="0">
              <a:solidFill>
                <a:srgbClr val="231F20"/>
              </a:solidFill>
              <a:cs typeface="Arial"/>
            </a:endParaRPr>
          </a:p>
          <a:p>
            <a:pPr marR="4482" lvl="1" indent="-342900">
              <a:lnSpc>
                <a:spcPct val="101499"/>
              </a:lnSpc>
              <a:spcBef>
                <a:spcPts val="79"/>
              </a:spcBef>
              <a:buFont typeface="Courier New" panose="02070309020205020404" pitchFamily="49" charset="0"/>
              <a:buChar char="-"/>
              <a:tabLst>
                <a:tab pos="219626" algn="l"/>
              </a:tabLst>
            </a:pPr>
            <a:r>
              <a:rPr lang="en-US" dirty="0">
                <a:cs typeface="Arial"/>
              </a:rPr>
              <a:t>“Must” or “shall” vs. “should”</a:t>
            </a:r>
            <a:endParaRPr dirty="0">
              <a:cs typeface="Arial"/>
            </a:endParaRPr>
          </a:p>
          <a:p>
            <a:pPr>
              <a:spcBef>
                <a:spcPts val="556"/>
              </a:spcBef>
              <a:buClr>
                <a:srgbClr val="231F20"/>
              </a:buClr>
              <a:buFont typeface="Arial"/>
              <a:buChar char="•"/>
            </a:pPr>
            <a:endParaRPr sz="1147" dirty="0">
              <a:latin typeface="Arial"/>
              <a:cs typeface="Arial"/>
            </a:endParaRPr>
          </a:p>
          <a:p>
            <a:pPr>
              <a:spcBef>
                <a:spcPts val="569"/>
              </a:spcBef>
              <a:buClr>
                <a:srgbClr val="231F20"/>
              </a:buClr>
              <a:buFont typeface="Arial"/>
              <a:buChar char="•"/>
            </a:pPr>
            <a:endParaRPr lang="en-US" sz="1147" dirty="0">
              <a:latin typeface="Arial"/>
              <a:cs typeface="Arial"/>
            </a:endParaRPr>
          </a:p>
          <a:p>
            <a:pPr marL="181528" marR="114856" indent="-170883">
              <a:lnSpc>
                <a:spcPct val="101499"/>
              </a:lnSpc>
              <a:buChar char="•"/>
              <a:tabLst>
                <a:tab pos="181528" algn="l"/>
              </a:tabLst>
            </a:pPr>
            <a:endParaRPr lang="en-US" sz="1147" spc="62" dirty="0">
              <a:solidFill>
                <a:srgbClr val="231F20"/>
              </a:solidFill>
              <a:latin typeface="Arial"/>
              <a:cs typeface="Arial"/>
            </a:endParaRPr>
          </a:p>
        </p:txBody>
      </p:sp>
      <p:sp>
        <p:nvSpPr>
          <p:cNvPr id="23" name="object 23"/>
          <p:cNvSpPr/>
          <p:nvPr/>
        </p:nvSpPr>
        <p:spPr>
          <a:xfrm>
            <a:off x="1555688" y="3095398"/>
            <a:ext cx="296734" cy="1132136"/>
          </a:xfrm>
          <a:custGeom>
            <a:avLst/>
            <a:gdLst/>
            <a:ahLst/>
            <a:cxnLst/>
            <a:rect l="l" t="t" r="r" b="b"/>
            <a:pathLst>
              <a:path h="789304">
                <a:moveTo>
                  <a:pt x="0" y="0"/>
                </a:moveTo>
                <a:lnTo>
                  <a:pt x="0" y="788822"/>
                </a:lnTo>
              </a:path>
            </a:pathLst>
          </a:custGeom>
          <a:ln w="31432">
            <a:solidFill>
              <a:srgbClr val="3862AE"/>
            </a:solidFill>
          </a:ln>
        </p:spPr>
        <p:txBody>
          <a:bodyPr wrap="square" lIns="0" tIns="0" rIns="0" bIns="0" rtlCol="0"/>
          <a:lstStyle/>
          <a:p>
            <a:endParaRPr/>
          </a:p>
        </p:txBody>
      </p:sp>
      <p:grpSp>
        <p:nvGrpSpPr>
          <p:cNvPr id="24" name="object 24"/>
          <p:cNvGrpSpPr/>
          <p:nvPr/>
        </p:nvGrpSpPr>
        <p:grpSpPr>
          <a:xfrm>
            <a:off x="810143" y="3164386"/>
            <a:ext cx="549549" cy="548640"/>
            <a:chOff x="371815" y="5490527"/>
            <a:chExt cx="427990" cy="431800"/>
          </a:xfrm>
        </p:grpSpPr>
        <p:sp>
          <p:nvSpPr>
            <p:cNvPr id="25" name="object 25"/>
            <p:cNvSpPr/>
            <p:nvPr/>
          </p:nvSpPr>
          <p:spPr>
            <a:xfrm>
              <a:off x="371815" y="5490527"/>
              <a:ext cx="427990" cy="431800"/>
            </a:xfrm>
            <a:custGeom>
              <a:avLst/>
              <a:gdLst/>
              <a:ahLst/>
              <a:cxnLst/>
              <a:rect l="l" t="t" r="r" b="b"/>
              <a:pathLst>
                <a:path w="427990" h="431800">
                  <a:moveTo>
                    <a:pt x="427916" y="232620"/>
                  </a:moveTo>
                  <a:lnTo>
                    <a:pt x="422732" y="166524"/>
                  </a:lnTo>
                  <a:lnTo>
                    <a:pt x="398280" y="104673"/>
                  </a:lnTo>
                  <a:lnTo>
                    <a:pt x="355002" y="52608"/>
                  </a:lnTo>
                  <a:lnTo>
                    <a:pt x="293342" y="15870"/>
                  </a:lnTo>
                  <a:lnTo>
                    <a:pt x="255757" y="4980"/>
                  </a:lnTo>
                  <a:lnTo>
                    <a:pt x="213743" y="0"/>
                  </a:lnTo>
                  <a:lnTo>
                    <a:pt x="203278" y="1308"/>
                  </a:lnTo>
                  <a:lnTo>
                    <a:pt x="191493" y="1968"/>
                  </a:lnTo>
                  <a:lnTo>
                    <a:pt x="148907" y="11560"/>
                  </a:lnTo>
                  <a:lnTo>
                    <a:pt x="111762" y="26932"/>
                  </a:lnTo>
                  <a:lnTo>
                    <a:pt x="53265" y="72136"/>
                  </a:lnTo>
                  <a:lnTo>
                    <a:pt x="16013" y="131373"/>
                  </a:lnTo>
                  <a:lnTo>
                    <a:pt x="20" y="198434"/>
                  </a:lnTo>
                  <a:lnTo>
                    <a:pt x="0" y="232959"/>
                  </a:lnTo>
                  <a:lnTo>
                    <a:pt x="5299" y="267112"/>
                  </a:lnTo>
                  <a:lnTo>
                    <a:pt x="15920" y="300118"/>
                  </a:lnTo>
                  <a:lnTo>
                    <a:pt x="23992" y="315853"/>
                  </a:lnTo>
                  <a:lnTo>
                    <a:pt x="23992" y="215976"/>
                  </a:lnTo>
                  <a:lnTo>
                    <a:pt x="27061" y="181159"/>
                  </a:lnTo>
                  <a:lnTo>
                    <a:pt x="51799" y="115633"/>
                  </a:lnTo>
                  <a:lnTo>
                    <a:pt x="101363" y="62363"/>
                  </a:lnTo>
                  <a:lnTo>
                    <a:pt x="135464" y="42868"/>
                  </a:lnTo>
                  <a:lnTo>
                    <a:pt x="175783" y="29489"/>
                  </a:lnTo>
                  <a:lnTo>
                    <a:pt x="213743" y="24904"/>
                  </a:lnTo>
                  <a:lnTo>
                    <a:pt x="234025" y="26873"/>
                  </a:lnTo>
                  <a:lnTo>
                    <a:pt x="311281" y="52468"/>
                  </a:lnTo>
                  <a:lnTo>
                    <a:pt x="344299" y="77068"/>
                  </a:lnTo>
                  <a:lnTo>
                    <a:pt x="369922" y="106130"/>
                  </a:lnTo>
                  <a:lnTo>
                    <a:pt x="399677" y="173257"/>
                  </a:lnTo>
                  <a:lnTo>
                    <a:pt x="404161" y="209132"/>
                  </a:lnTo>
                  <a:lnTo>
                    <a:pt x="404161" y="316249"/>
                  </a:lnTo>
                  <a:lnTo>
                    <a:pt x="413390" y="297420"/>
                  </a:lnTo>
                  <a:lnTo>
                    <a:pt x="423144" y="265529"/>
                  </a:lnTo>
                  <a:lnTo>
                    <a:pt x="427916" y="232620"/>
                  </a:lnTo>
                  <a:close/>
                </a:path>
                <a:path w="427990" h="431800">
                  <a:moveTo>
                    <a:pt x="404161" y="316249"/>
                  </a:moveTo>
                  <a:lnTo>
                    <a:pt x="404161" y="209132"/>
                  </a:lnTo>
                  <a:lnTo>
                    <a:pt x="401951" y="245087"/>
                  </a:lnTo>
                  <a:lnTo>
                    <a:pt x="393220" y="280027"/>
                  </a:lnTo>
                  <a:lnTo>
                    <a:pt x="356901" y="342481"/>
                  </a:lnTo>
                  <a:lnTo>
                    <a:pt x="296607" y="387729"/>
                  </a:lnTo>
                  <a:lnTo>
                    <a:pt x="257909" y="401163"/>
                  </a:lnTo>
                  <a:lnTo>
                    <a:pt x="213743" y="407009"/>
                  </a:lnTo>
                  <a:lnTo>
                    <a:pt x="194109" y="405688"/>
                  </a:lnTo>
                  <a:lnTo>
                    <a:pt x="135559" y="389531"/>
                  </a:lnTo>
                  <a:lnTo>
                    <a:pt x="101510" y="369899"/>
                  </a:lnTo>
                  <a:lnTo>
                    <a:pt x="51945" y="316430"/>
                  </a:lnTo>
                  <a:lnTo>
                    <a:pt x="27119" y="250805"/>
                  </a:lnTo>
                  <a:lnTo>
                    <a:pt x="23992" y="215976"/>
                  </a:lnTo>
                  <a:lnTo>
                    <a:pt x="23992" y="315853"/>
                  </a:lnTo>
                  <a:lnTo>
                    <a:pt x="53134" y="359581"/>
                  </a:lnTo>
                  <a:lnTo>
                    <a:pt x="111654" y="405142"/>
                  </a:lnTo>
                  <a:lnTo>
                    <a:pt x="148974" y="420785"/>
                  </a:lnTo>
                  <a:lnTo>
                    <a:pt x="191493" y="430593"/>
                  </a:lnTo>
                  <a:lnTo>
                    <a:pt x="203278" y="431253"/>
                  </a:lnTo>
                  <a:lnTo>
                    <a:pt x="224868" y="431253"/>
                  </a:lnTo>
                  <a:lnTo>
                    <a:pt x="287934" y="417390"/>
                  </a:lnTo>
                  <a:lnTo>
                    <a:pt x="323434" y="400970"/>
                  </a:lnTo>
                  <a:lnTo>
                    <a:pt x="378710" y="355384"/>
                  </a:lnTo>
                  <a:lnTo>
                    <a:pt x="398597" y="327603"/>
                  </a:lnTo>
                  <a:lnTo>
                    <a:pt x="404161" y="316249"/>
                  </a:lnTo>
                  <a:close/>
                </a:path>
              </a:pathLst>
            </a:custGeom>
            <a:solidFill>
              <a:srgbClr val="231F20"/>
            </a:solidFill>
          </p:spPr>
          <p:txBody>
            <a:bodyPr wrap="square" lIns="0" tIns="0" rIns="0" bIns="0" rtlCol="0"/>
            <a:lstStyle/>
            <a:p>
              <a:endParaRPr/>
            </a:p>
          </p:txBody>
        </p:sp>
        <p:pic>
          <p:nvPicPr>
            <p:cNvPr id="26" name="object 26"/>
            <p:cNvPicPr/>
            <p:nvPr/>
          </p:nvPicPr>
          <p:blipFill>
            <a:blip r:embed="rId3" cstate="print"/>
            <a:stretch>
              <a:fillRect/>
            </a:stretch>
          </p:blipFill>
          <p:spPr>
            <a:xfrm>
              <a:off x="501637" y="5631771"/>
              <a:ext cx="167220" cy="149192"/>
            </a:xfrm>
            <a:prstGeom prst="rect">
              <a:avLst/>
            </a:prstGeom>
          </p:spPr>
        </p:pic>
      </p:grpSp>
      <p:grpSp>
        <p:nvGrpSpPr>
          <p:cNvPr id="30" name="object 30"/>
          <p:cNvGrpSpPr/>
          <p:nvPr/>
        </p:nvGrpSpPr>
        <p:grpSpPr>
          <a:xfrm>
            <a:off x="5959850" y="3164386"/>
            <a:ext cx="548640" cy="548640"/>
            <a:chOff x="5007693" y="3823347"/>
            <a:chExt cx="429259" cy="429259"/>
          </a:xfrm>
        </p:grpSpPr>
        <p:sp>
          <p:nvSpPr>
            <p:cNvPr id="31" name="object 31"/>
            <p:cNvSpPr/>
            <p:nvPr/>
          </p:nvSpPr>
          <p:spPr>
            <a:xfrm>
              <a:off x="5007693" y="3823347"/>
              <a:ext cx="429259" cy="429259"/>
            </a:xfrm>
            <a:custGeom>
              <a:avLst/>
              <a:gdLst/>
              <a:ahLst/>
              <a:cxnLst/>
              <a:rect l="l" t="t" r="r" b="b"/>
              <a:pathLst>
                <a:path w="429260" h="429260">
                  <a:moveTo>
                    <a:pt x="428912" y="231786"/>
                  </a:moveTo>
                  <a:lnTo>
                    <a:pt x="423902" y="165493"/>
                  </a:lnTo>
                  <a:lnTo>
                    <a:pt x="399556" y="103485"/>
                  </a:lnTo>
                  <a:lnTo>
                    <a:pt x="356306" y="51444"/>
                  </a:lnTo>
                  <a:lnTo>
                    <a:pt x="294581" y="15055"/>
                  </a:lnTo>
                  <a:lnTo>
                    <a:pt x="256926" y="4505"/>
                  </a:lnTo>
                  <a:lnTo>
                    <a:pt x="214813" y="0"/>
                  </a:lnTo>
                  <a:lnTo>
                    <a:pt x="203002" y="0"/>
                  </a:lnTo>
                  <a:lnTo>
                    <a:pt x="149718" y="10056"/>
                  </a:lnTo>
                  <a:lnTo>
                    <a:pt x="112285" y="25371"/>
                  </a:lnTo>
                  <a:lnTo>
                    <a:pt x="53465" y="70570"/>
                  </a:lnTo>
                  <a:lnTo>
                    <a:pt x="16037" y="129940"/>
                  </a:lnTo>
                  <a:lnTo>
                    <a:pt x="0" y="197179"/>
                  </a:lnTo>
                  <a:lnTo>
                    <a:pt x="2" y="231778"/>
                  </a:lnTo>
                  <a:lnTo>
                    <a:pt x="5351" y="265981"/>
                  </a:lnTo>
                  <a:lnTo>
                    <a:pt x="16047" y="298998"/>
                  </a:lnTo>
                  <a:lnTo>
                    <a:pt x="23664" y="313737"/>
                  </a:lnTo>
                  <a:lnTo>
                    <a:pt x="23664" y="214107"/>
                  </a:lnTo>
                  <a:lnTo>
                    <a:pt x="26844" y="179525"/>
                  </a:lnTo>
                  <a:lnTo>
                    <a:pt x="51748" y="114383"/>
                  </a:lnTo>
                  <a:lnTo>
                    <a:pt x="101304" y="61250"/>
                  </a:lnTo>
                  <a:lnTo>
                    <a:pt x="135301" y="41680"/>
                  </a:lnTo>
                  <a:lnTo>
                    <a:pt x="175430" y="28105"/>
                  </a:lnTo>
                  <a:lnTo>
                    <a:pt x="214813" y="24828"/>
                  </a:lnTo>
                  <a:lnTo>
                    <a:pt x="233850" y="25488"/>
                  </a:lnTo>
                  <a:lnTo>
                    <a:pt x="311393" y="51160"/>
                  </a:lnTo>
                  <a:lnTo>
                    <a:pt x="344627" y="75314"/>
                  </a:lnTo>
                  <a:lnTo>
                    <a:pt x="370475" y="104033"/>
                  </a:lnTo>
                  <a:lnTo>
                    <a:pt x="400673" y="170736"/>
                  </a:lnTo>
                  <a:lnTo>
                    <a:pt x="405357" y="206505"/>
                  </a:lnTo>
                  <a:lnTo>
                    <a:pt x="405357" y="314450"/>
                  </a:lnTo>
                  <a:lnTo>
                    <a:pt x="414156" y="296678"/>
                  </a:lnTo>
                  <a:lnTo>
                    <a:pt x="424032" y="264762"/>
                  </a:lnTo>
                  <a:lnTo>
                    <a:pt x="428912" y="231786"/>
                  </a:lnTo>
                  <a:close/>
                </a:path>
                <a:path w="429260" h="429260">
                  <a:moveTo>
                    <a:pt x="405357" y="314450"/>
                  </a:moveTo>
                  <a:lnTo>
                    <a:pt x="405357" y="206505"/>
                  </a:lnTo>
                  <a:lnTo>
                    <a:pt x="403319" y="242411"/>
                  </a:lnTo>
                  <a:lnTo>
                    <a:pt x="394726" y="277345"/>
                  </a:lnTo>
                  <a:lnTo>
                    <a:pt x="358537" y="339872"/>
                  </a:lnTo>
                  <a:lnTo>
                    <a:pt x="298123" y="385228"/>
                  </a:lnTo>
                  <a:lnTo>
                    <a:pt x="259247" y="398700"/>
                  </a:lnTo>
                  <a:lnTo>
                    <a:pt x="214813" y="404558"/>
                  </a:lnTo>
                  <a:lnTo>
                    <a:pt x="195128" y="403910"/>
                  </a:lnTo>
                  <a:lnTo>
                    <a:pt x="135030" y="386919"/>
                  </a:lnTo>
                  <a:lnTo>
                    <a:pt x="100887" y="367232"/>
                  </a:lnTo>
                  <a:lnTo>
                    <a:pt x="51331" y="313928"/>
                  </a:lnTo>
                  <a:lnTo>
                    <a:pt x="26678" y="248700"/>
                  </a:lnTo>
                  <a:lnTo>
                    <a:pt x="23664" y="214107"/>
                  </a:lnTo>
                  <a:lnTo>
                    <a:pt x="23664" y="313737"/>
                  </a:lnTo>
                  <a:lnTo>
                    <a:pt x="53480" y="358326"/>
                  </a:lnTo>
                  <a:lnTo>
                    <a:pt x="112298" y="403458"/>
                  </a:lnTo>
                  <a:lnTo>
                    <a:pt x="149725" y="418731"/>
                  </a:lnTo>
                  <a:lnTo>
                    <a:pt x="192499" y="428091"/>
                  </a:lnTo>
                  <a:lnTo>
                    <a:pt x="203002" y="428739"/>
                  </a:lnTo>
                  <a:lnTo>
                    <a:pt x="225976" y="428739"/>
                  </a:lnTo>
                  <a:lnTo>
                    <a:pt x="287961" y="415488"/>
                  </a:lnTo>
                  <a:lnTo>
                    <a:pt x="323622" y="399530"/>
                  </a:lnTo>
                  <a:lnTo>
                    <a:pt x="379203" y="354487"/>
                  </a:lnTo>
                  <a:lnTo>
                    <a:pt x="399231" y="326823"/>
                  </a:lnTo>
                  <a:lnTo>
                    <a:pt x="405357" y="314450"/>
                  </a:lnTo>
                  <a:close/>
                </a:path>
              </a:pathLst>
            </a:custGeom>
            <a:solidFill>
              <a:srgbClr val="231F20"/>
            </a:solidFill>
          </p:spPr>
          <p:txBody>
            <a:bodyPr wrap="square" lIns="0" tIns="0" rIns="0" bIns="0" rtlCol="0"/>
            <a:lstStyle/>
            <a:p>
              <a:endParaRPr/>
            </a:p>
          </p:txBody>
        </p:sp>
        <p:pic>
          <p:nvPicPr>
            <p:cNvPr id="32" name="object 32"/>
            <p:cNvPicPr/>
            <p:nvPr/>
          </p:nvPicPr>
          <p:blipFill>
            <a:blip r:embed="rId4" cstate="print"/>
            <a:stretch>
              <a:fillRect/>
            </a:stretch>
          </p:blipFill>
          <p:spPr>
            <a:xfrm>
              <a:off x="5112169" y="3952849"/>
              <a:ext cx="204939" cy="203682"/>
            </a:xfrm>
            <a:prstGeom prst="rect">
              <a:avLst/>
            </a:prstGeom>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8AF4-AE39-CFCC-AD47-8787BAD98A59}"/>
              </a:ext>
            </a:extLst>
          </p:cNvPr>
          <p:cNvSpPr>
            <a:spLocks noGrp="1"/>
          </p:cNvSpPr>
          <p:nvPr>
            <p:ph type="title"/>
          </p:nvPr>
        </p:nvSpPr>
        <p:spPr>
          <a:xfrm>
            <a:off x="1677798" y="365127"/>
            <a:ext cx="9676002" cy="1325563"/>
          </a:xfrm>
        </p:spPr>
        <p:txBody>
          <a:bodyPr/>
          <a:lstStyle/>
          <a:p>
            <a:r>
              <a:rPr lang="en-US" dirty="0"/>
              <a:t>References</a:t>
            </a:r>
          </a:p>
        </p:txBody>
      </p:sp>
      <p:sp>
        <p:nvSpPr>
          <p:cNvPr id="3" name="Content Placeholder 2">
            <a:extLst>
              <a:ext uri="{FF2B5EF4-FFF2-40B4-BE49-F238E27FC236}">
                <a16:creationId xmlns:a16="http://schemas.microsoft.com/office/drawing/2014/main" id="{8F4C8BB4-C5A5-9694-8170-58864C48624B}"/>
              </a:ext>
            </a:extLst>
          </p:cNvPr>
          <p:cNvSpPr>
            <a:spLocks noGrp="1"/>
          </p:cNvSpPr>
          <p:nvPr>
            <p:ph idx="1"/>
          </p:nvPr>
        </p:nvSpPr>
        <p:spPr/>
        <p:txBody>
          <a:bodyPr>
            <a:normAutofit/>
          </a:bodyPr>
          <a:lstStyle/>
          <a:p>
            <a:r>
              <a:rPr lang="en-US" sz="1600" b="0" i="1" dirty="0">
                <a:effectLst/>
                <a:latin typeface="+mj-lt"/>
              </a:rPr>
              <a:t>Managing hazardous drug exposures: information for healthcare settings.</a:t>
            </a:r>
            <a:r>
              <a:rPr lang="en-US" sz="1600" b="0" i="0" dirty="0">
                <a:effectLst/>
                <a:latin typeface="+mj-lt"/>
              </a:rPr>
              <a:t> (2023). https://doi.org/10.26616/nioshpub2023130</a:t>
            </a:r>
          </a:p>
          <a:p>
            <a:r>
              <a:rPr lang="en-US" sz="1600" b="0" i="0" dirty="0">
                <a:effectLst/>
                <a:latin typeface="+mj-lt"/>
              </a:rPr>
              <a:t>Mansur, J., Connor, T., Douglass, K., Eisenberg, S., </a:t>
            </a:r>
            <a:r>
              <a:rPr lang="en-US" sz="1600" b="0" i="0" dirty="0" err="1">
                <a:effectLst/>
                <a:latin typeface="+mj-lt"/>
              </a:rPr>
              <a:t>Kastango</a:t>
            </a:r>
            <a:r>
              <a:rPr lang="en-US" sz="1600" b="0" i="0" dirty="0">
                <a:effectLst/>
                <a:latin typeface="+mj-lt"/>
              </a:rPr>
              <a:t>, E., </a:t>
            </a:r>
            <a:r>
              <a:rPr lang="en-US" sz="1600" b="0" i="0" dirty="0" err="1">
                <a:effectLst/>
                <a:latin typeface="+mj-lt"/>
              </a:rPr>
              <a:t>Kienle</a:t>
            </a:r>
            <a:r>
              <a:rPr lang="en-US" sz="1600" b="0" i="0" dirty="0">
                <a:effectLst/>
                <a:latin typeface="+mj-lt"/>
              </a:rPr>
              <a:t>, P., </a:t>
            </a:r>
            <a:r>
              <a:rPr lang="en-US" sz="1600" b="0" i="0" dirty="0" err="1">
                <a:effectLst/>
                <a:latin typeface="+mj-lt"/>
              </a:rPr>
              <a:t>Massoomi</a:t>
            </a:r>
            <a:r>
              <a:rPr lang="en-US" sz="1600" b="0" i="0" dirty="0">
                <a:effectLst/>
                <a:latin typeface="+mj-lt"/>
              </a:rPr>
              <a:t>, F., &amp; Parsad, S. (2016). </a:t>
            </a:r>
            <a:r>
              <a:rPr lang="en-US" sz="1600" b="0" i="1" dirty="0">
                <a:effectLst/>
                <a:latin typeface="+mj-lt"/>
              </a:rPr>
              <a:t>Improving Safe Handling Practices for Hazardous Drugs</a:t>
            </a:r>
            <a:r>
              <a:rPr lang="en-US" sz="1600" b="0" i="0" dirty="0">
                <a:effectLst/>
                <a:latin typeface="+mj-lt"/>
              </a:rPr>
              <a:t> (1st ed.) [</a:t>
            </a:r>
            <a:r>
              <a:rPr lang="en-US" sz="1600" b="0" i="0" dirty="0" err="1">
                <a:effectLst/>
                <a:latin typeface="+mj-lt"/>
              </a:rPr>
              <a:t>Ebook</a:t>
            </a:r>
            <a:r>
              <a:rPr lang="en-US" sz="1600" b="0" i="0" dirty="0">
                <a:effectLst/>
                <a:latin typeface="+mj-lt"/>
              </a:rPr>
              <a:t>]. Joint Commission Resources.</a:t>
            </a:r>
          </a:p>
          <a:p>
            <a:r>
              <a:rPr lang="en-US" sz="1600" dirty="0">
                <a:latin typeface="+mj-lt"/>
              </a:rPr>
              <a:t>Connor TH, </a:t>
            </a:r>
            <a:r>
              <a:rPr lang="en-US" sz="1600" dirty="0" err="1">
                <a:latin typeface="+mj-lt"/>
              </a:rPr>
              <a:t>MacKenzie</a:t>
            </a:r>
            <a:r>
              <a:rPr lang="en-US" sz="1600" dirty="0">
                <a:latin typeface="+mj-lt"/>
              </a:rPr>
              <a:t> BA, </a:t>
            </a:r>
            <a:r>
              <a:rPr lang="en-US" sz="1600" dirty="0" err="1">
                <a:latin typeface="+mj-lt"/>
              </a:rPr>
              <a:t>DeBord</a:t>
            </a:r>
            <a:r>
              <a:rPr lang="en-US" sz="1600" dirty="0">
                <a:latin typeface="+mj-lt"/>
              </a:rPr>
              <a:t> DG, Trout DB, O’Callaghan JP. Cincinnati, OH: NIOSH [2016]. </a:t>
            </a:r>
            <a:r>
              <a:rPr lang="en-US" sz="1600" i="1" dirty="0">
                <a:latin typeface="+mj-lt"/>
              </a:rPr>
              <a:t>NIOSH list of antineoplastic and other hazardous drugs in healthcare settings, 2016.</a:t>
            </a:r>
            <a:r>
              <a:rPr lang="en-US" sz="1600" dirty="0">
                <a:latin typeface="+mj-lt"/>
              </a:rPr>
              <a:t> U.S. Department of Health and Human Services, Centers for Disease Control and Prevention, National Institute for Occupational Safety and Health, DHHS (NIOSH) Publication Number 2016-161 (Supersedes 2014-138).</a:t>
            </a:r>
          </a:p>
          <a:p>
            <a:r>
              <a:rPr lang="en-US" sz="1600" dirty="0">
                <a:latin typeface="+mj-lt"/>
              </a:rPr>
              <a:t>The Joint Commission Resources. (2023). </a:t>
            </a:r>
            <a:r>
              <a:rPr lang="en-US" sz="1600" i="1" dirty="0">
                <a:latin typeface="+mj-lt"/>
              </a:rPr>
              <a:t>Medication Compounding Checklist HAP: Surveyor Guidance Checklist for On Site Activity: Sterile Compounding Assessment</a:t>
            </a:r>
            <a:r>
              <a:rPr lang="en-US" sz="1600" dirty="0">
                <a:latin typeface="+mj-lt"/>
              </a:rPr>
              <a:t>. The Joint Commission Connect (extranet)</a:t>
            </a:r>
          </a:p>
          <a:p>
            <a:r>
              <a:rPr lang="en-US" sz="1600" dirty="0">
                <a:latin typeface="+mj-lt"/>
              </a:rPr>
              <a:t>United States Pharmacopeia. (2020). </a:t>
            </a:r>
            <a:r>
              <a:rPr lang="en-US" sz="1600" i="1" dirty="0">
                <a:latin typeface="+mj-lt"/>
              </a:rPr>
              <a:t>&lt;800&gt; Hazardous Drugs—Handling in Healthcare Settings</a:t>
            </a:r>
            <a:r>
              <a:rPr lang="en-US" sz="1600" dirty="0">
                <a:latin typeface="+mj-lt"/>
              </a:rPr>
              <a:t>. USP Compounding Compendium.</a:t>
            </a:r>
          </a:p>
          <a:p>
            <a:endParaRPr lang="en-US" sz="1600" dirty="0"/>
          </a:p>
        </p:txBody>
      </p:sp>
    </p:spTree>
    <p:extLst>
      <p:ext uri="{BB962C8B-B14F-4D97-AF65-F5344CB8AC3E}">
        <p14:creationId xmlns:p14="http://schemas.microsoft.com/office/powerpoint/2010/main" val="1182329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2616101"/>
          </a:xfrm>
          <a:prstGeom prst="rect">
            <a:avLst/>
          </a:prstGeom>
          <a:noFill/>
        </p:spPr>
        <p:txBody>
          <a:bodyPr wrap="square" rtlCol="0">
            <a:spAutoFit/>
          </a:bodyPr>
          <a:lstStyle/>
          <a:p>
            <a:pPr>
              <a:defRPr/>
            </a:pPr>
            <a:endParaRPr lang="en-US" sz="3200" dirty="0">
              <a:solidFill>
                <a:prstClr val="black"/>
              </a:solidFill>
              <a:latin typeface="Bauhaus 93" panose="04030905020B02020C02" pitchFamily="82" charset="0"/>
            </a:endParaRPr>
          </a:p>
          <a:p>
            <a:pPr algn="ctr">
              <a:defRPr/>
            </a:pPr>
            <a:r>
              <a:rPr lang="en-US" sz="4400" dirty="0">
                <a:solidFill>
                  <a:prstClr val="black"/>
                </a:solidFill>
                <a:latin typeface="Eras Bold ITC" panose="020B0907030504020204" pitchFamily="34" charset="0"/>
              </a:rPr>
              <a:t>Society of Air Force Pharmacy</a:t>
            </a:r>
          </a:p>
          <a:p>
            <a:pPr algn="ctr">
              <a:defRPr/>
            </a:pPr>
            <a:r>
              <a:rPr lang="en-US" sz="3200" i="1" dirty="0">
                <a:solidFill>
                  <a:prstClr val="black"/>
                </a:solidFill>
                <a:latin typeface="Eras Bold ITC" panose="020B0907030504020204" pitchFamily="34" charset="0"/>
              </a:rPr>
              <a:t>Mid-Year Conference</a:t>
            </a:r>
          </a:p>
          <a:p>
            <a:pPr algn="ctr">
              <a:defRPr/>
            </a:pPr>
            <a:r>
              <a:rPr lang="en-US" sz="2400" dirty="0">
                <a:solidFill>
                  <a:prstClr val="black"/>
                </a:solidFill>
                <a:latin typeface="Eras Bold ITC" panose="020B0907030504020204" pitchFamily="34" charset="0"/>
              </a:rPr>
              <a:t>6 - 8 May 2024</a:t>
            </a:r>
          </a:p>
          <a:p>
            <a:pPr algn="ctr">
              <a:defRPr/>
            </a:pPr>
            <a:r>
              <a:rPr lang="en-US" sz="1600" dirty="0">
                <a:solidFill>
                  <a:prstClr val="black"/>
                </a:solidFill>
                <a:latin typeface="Eras Bold ITC" panose="020B0907030504020204" pitchFamily="34" charset="0"/>
              </a:rPr>
              <a:t>Planet Hollywood Resort &amp; Casino</a:t>
            </a:r>
          </a:p>
          <a:p>
            <a:pPr algn="ctr">
              <a:defRPr/>
            </a:pPr>
            <a:r>
              <a:rPr lang="en-US" sz="1600" dirty="0">
                <a:solidFill>
                  <a:prstClr val="black"/>
                </a:solidFill>
                <a:latin typeface="Eras Bold ITC" panose="020B0907030504020204" pitchFamily="34" charset="0"/>
              </a:rPr>
              <a:t>Las Vegas, NV</a:t>
            </a:r>
          </a:p>
        </p:txBody>
      </p:sp>
    </p:spTree>
    <p:extLst>
      <p:ext uri="{BB962C8B-B14F-4D97-AF65-F5344CB8AC3E}">
        <p14:creationId xmlns:p14="http://schemas.microsoft.com/office/powerpoint/2010/main" val="4201650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2346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65753</TotalTime>
  <Words>6118</Words>
  <Application>Microsoft Office PowerPoint</Application>
  <PresentationFormat>Widescreen</PresentationFormat>
  <Paragraphs>496</Paragraphs>
  <Slides>41</Slides>
  <Notes>39</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41</vt:i4>
      </vt:variant>
    </vt:vector>
  </HeadingPairs>
  <TitlesOfParts>
    <vt:vector size="56" baseType="lpstr">
      <vt:lpstr>Arial</vt:lpstr>
      <vt:lpstr>Arial Black</vt:lpstr>
      <vt:lpstr>Arial Narrow</vt:lpstr>
      <vt:lpstr>Bauhaus 93</vt:lpstr>
      <vt:lpstr>Calibri</vt:lpstr>
      <vt:lpstr>Calibri Light</vt:lpstr>
      <vt:lpstr>Courier New</vt:lpstr>
      <vt:lpstr>Eras Bold ITC</vt:lpstr>
      <vt:lpstr>Google Sans</vt:lpstr>
      <vt:lpstr>Roboto</vt:lpstr>
      <vt:lpstr>Segoe UI</vt:lpstr>
      <vt:lpstr>Times New Roman</vt:lpstr>
      <vt:lpstr>Wingdings</vt:lpstr>
      <vt:lpstr>Office Theme</vt:lpstr>
      <vt:lpstr>1_Office Theme</vt:lpstr>
      <vt:lpstr>PowerPoint Presentation</vt:lpstr>
      <vt:lpstr>PowerPoint Presentation</vt:lpstr>
      <vt:lpstr>Learning Objectives:</vt:lpstr>
      <vt:lpstr>Financial Disclosure</vt:lpstr>
      <vt:lpstr>Compounding Definitions</vt:lpstr>
      <vt:lpstr>USP &lt;800&gt; Expert Panel:</vt:lpstr>
      <vt:lpstr>Surveying to Compendially-Applicable Sections</vt:lpstr>
      <vt:lpstr>USP &lt;800&gt; Go-Live Timeline</vt:lpstr>
      <vt:lpstr>USP &lt;800&gt; Go-Live Timeline (Cont’d)</vt:lpstr>
      <vt:lpstr>Tools: Organizational Resources</vt:lpstr>
      <vt:lpstr>   TJC Medication Management (MM)    Surveyor Checklist – MM.05.01.07 </vt:lpstr>
      <vt:lpstr>Tools: Organizational Resources</vt:lpstr>
      <vt:lpstr>Tools: Organizational Resources</vt:lpstr>
      <vt:lpstr>   TJC Medication Management (MM)    Surveyor Checklist – MM.05.01.07 </vt:lpstr>
      <vt:lpstr>AoR: Foundational Principles</vt:lpstr>
      <vt:lpstr>AoR: Foundational Principles</vt:lpstr>
      <vt:lpstr>Risk Assessment &amp; Exposure Control: USP &lt;800&gt;</vt:lpstr>
      <vt:lpstr>PowerPoint Presentation</vt:lpstr>
      <vt:lpstr>PowerPoint Presentation</vt:lpstr>
      <vt:lpstr>USP &lt;800&gt; EP Outcomes</vt:lpstr>
      <vt:lpstr>Assessment of Risk—Wrap Up</vt:lpstr>
      <vt:lpstr>Additional Detailed Guidance for Performing an Assessment of Risk</vt:lpstr>
      <vt:lpstr>   TJC Medication Management (MM)    Surveyor Checklist – MM.05.01.07 </vt:lpstr>
      <vt:lpstr>PowerPoint Presentation</vt:lpstr>
      <vt:lpstr>Tools: Organizational Resources</vt:lpstr>
      <vt:lpstr>PowerPoint Presentation</vt:lpstr>
      <vt:lpstr>PowerPoint Presentation</vt:lpstr>
      <vt:lpstr>   TJC Medication Management (MM)    Surveyor Checklist – MM.05.01.07 </vt:lpstr>
      <vt:lpstr>Personnel Training: USP &lt;800&gt;</vt:lpstr>
      <vt:lpstr>FAQs: #1</vt:lpstr>
      <vt:lpstr>FAQs: #1</vt:lpstr>
      <vt:lpstr>PowerPoint Presentation</vt:lpstr>
      <vt:lpstr>FAQs: #2</vt:lpstr>
      <vt:lpstr>FAQs: #2</vt:lpstr>
      <vt:lpstr>Receipt &amp; Storage: Flowchart</vt:lpstr>
      <vt:lpstr>Receipt &amp; Storage: Damaged Shipment</vt:lpstr>
      <vt:lpstr>FAQs: #3</vt:lpstr>
      <vt:lpstr>FAQs: #3</vt:lpstr>
      <vt:lpstr>Administration: Best Practice Discussion</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209</cp:revision>
  <dcterms:created xsi:type="dcterms:W3CDTF">2023-12-26T23:39:26Z</dcterms:created>
  <dcterms:modified xsi:type="dcterms:W3CDTF">2024-05-13T21:52:32Z</dcterms:modified>
</cp:coreProperties>
</file>