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84" r:id="rId4"/>
    <p:sldId id="283" r:id="rId5"/>
    <p:sldId id="257" r:id="rId6"/>
    <p:sldId id="258" r:id="rId7"/>
    <p:sldId id="259" r:id="rId8"/>
    <p:sldId id="261" r:id="rId9"/>
    <p:sldId id="285" r:id="rId10"/>
    <p:sldId id="286" r:id="rId11"/>
    <p:sldId id="272" r:id="rId12"/>
    <p:sldId id="287" r:id="rId13"/>
    <p:sldId id="262" r:id="rId14"/>
    <p:sldId id="263" r:id="rId15"/>
    <p:sldId id="273" r:id="rId16"/>
    <p:sldId id="292" r:id="rId17"/>
    <p:sldId id="275" r:id="rId18"/>
    <p:sldId id="282" r:id="rId19"/>
    <p:sldId id="274" r:id="rId20"/>
    <p:sldId id="264" r:id="rId21"/>
    <p:sldId id="276" r:id="rId22"/>
    <p:sldId id="265" r:id="rId23"/>
    <p:sldId id="277" r:id="rId24"/>
    <p:sldId id="278" r:id="rId25"/>
    <p:sldId id="279" r:id="rId26"/>
    <p:sldId id="288" r:id="rId27"/>
    <p:sldId id="290" r:id="rId28"/>
    <p:sldId id="291" r:id="rId29"/>
    <p:sldId id="289" r:id="rId30"/>
    <p:sldId id="268" r:id="rId31"/>
    <p:sldId id="269" r:id="rId32"/>
    <p:sldId id="260" r:id="rId33"/>
    <p:sldId id="280" r:id="rId34"/>
    <p:sldId id="293" r:id="rId35"/>
    <p:sldId id="2147479198" r:id="rId36"/>
    <p:sldId id="294" r:id="rId37"/>
    <p:sldId id="2147479199" r:id="rId38"/>
    <p:sldId id="28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68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26161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6 - 8 May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Planet Hollywood Resort &amp; Casino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Las Vegas, NV</a:t>
            </a: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8AB0-B7D1-6175-B9DB-95DC7D778806}"/>
              </a:ext>
            </a:extLst>
          </p:cNvPr>
          <p:cNvSpPr>
            <a:spLocks noGrp="1"/>
          </p:cNvSpPr>
          <p:nvPr>
            <p:ph type="ctrTitle"/>
          </p:nvPr>
        </p:nvSpPr>
        <p:spPr/>
        <p:txBody>
          <a:bodyPr/>
          <a:lstStyle/>
          <a:p>
            <a:r>
              <a:rPr lang="en-US" dirty="0"/>
              <a:t>Total Force Pharmacy: A Look at the Reserves and Guard</a:t>
            </a:r>
          </a:p>
        </p:txBody>
      </p:sp>
      <p:sp>
        <p:nvSpPr>
          <p:cNvPr id="3" name="Subtitle 2">
            <a:extLst>
              <a:ext uri="{FF2B5EF4-FFF2-40B4-BE49-F238E27FC236}">
                <a16:creationId xmlns:a16="http://schemas.microsoft.com/office/drawing/2014/main" id="{A3A6D2A7-B62D-F2CE-BEBD-30D43F20AA42}"/>
              </a:ext>
            </a:extLst>
          </p:cNvPr>
          <p:cNvSpPr>
            <a:spLocks noGrp="1"/>
          </p:cNvSpPr>
          <p:nvPr>
            <p:ph type="subTitle" idx="1"/>
          </p:nvPr>
        </p:nvSpPr>
        <p:spPr/>
        <p:txBody>
          <a:bodyPr/>
          <a:lstStyle/>
          <a:p>
            <a:r>
              <a:rPr lang="en-US" dirty="0"/>
              <a:t>Lt Col Jacob Mock, IMA Reservist</a:t>
            </a:r>
          </a:p>
        </p:txBody>
      </p:sp>
    </p:spTree>
    <p:extLst>
      <p:ext uri="{BB962C8B-B14F-4D97-AF65-F5344CB8AC3E}">
        <p14:creationId xmlns:p14="http://schemas.microsoft.com/office/powerpoint/2010/main" val="208551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46EE2-F208-721B-CFC3-BEB5B18AF180}"/>
              </a:ext>
            </a:extLst>
          </p:cNvPr>
          <p:cNvSpPr>
            <a:spLocks noGrp="1"/>
          </p:cNvSpPr>
          <p:nvPr>
            <p:ph type="title"/>
          </p:nvPr>
        </p:nvSpPr>
        <p:spPr>
          <a:xfrm>
            <a:off x="1639018" y="365125"/>
            <a:ext cx="9714781" cy="1325563"/>
          </a:xfrm>
        </p:spPr>
        <p:txBody>
          <a:bodyPr/>
          <a:lstStyle/>
          <a:p>
            <a:r>
              <a:rPr lang="en-US" dirty="0"/>
              <a:t>Financial Disclosure	</a:t>
            </a:r>
          </a:p>
        </p:txBody>
      </p:sp>
      <p:sp>
        <p:nvSpPr>
          <p:cNvPr id="3" name="Content Placeholder 2">
            <a:extLst>
              <a:ext uri="{FF2B5EF4-FFF2-40B4-BE49-F238E27FC236}">
                <a16:creationId xmlns:a16="http://schemas.microsoft.com/office/drawing/2014/main" id="{10D53036-B174-0060-87C0-4E80340BCBA6}"/>
              </a:ext>
            </a:extLst>
          </p:cNvPr>
          <p:cNvSpPr>
            <a:spLocks noGrp="1"/>
          </p:cNvSpPr>
          <p:nvPr>
            <p:ph idx="1"/>
          </p:nvPr>
        </p:nvSpPr>
        <p:spPr>
          <a:xfrm>
            <a:off x="753533" y="2599267"/>
            <a:ext cx="10515600" cy="1998134"/>
          </a:xfrm>
        </p:spPr>
        <p:txBody>
          <a:bodyPr/>
          <a:lstStyle/>
          <a:p>
            <a:pPr marL="0" indent="0">
              <a:buNone/>
            </a:pPr>
            <a:r>
              <a:rPr lang="en-US" altLang="en-US" sz="2800" dirty="0"/>
              <a:t>Lt Col Jacob Mock declare(s) no conflicts of interest, real or apparent, and no financial interests in any company, product, or service mentioned in this program, including grants, employment, gifts, stock holdings, and honoraria.</a:t>
            </a:r>
          </a:p>
          <a:p>
            <a:pPr marL="0" indent="0">
              <a:buNone/>
            </a:pPr>
            <a:endParaRPr lang="en-US" dirty="0"/>
          </a:p>
        </p:txBody>
      </p:sp>
    </p:spTree>
    <p:extLst>
      <p:ext uri="{BB962C8B-B14F-4D97-AF65-F5344CB8AC3E}">
        <p14:creationId xmlns:p14="http://schemas.microsoft.com/office/powerpoint/2010/main" val="45925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15EC-4453-72B1-0ACB-E7B4E8A9C840}"/>
              </a:ext>
            </a:extLst>
          </p:cNvPr>
          <p:cNvSpPr>
            <a:spLocks noGrp="1"/>
          </p:cNvSpPr>
          <p:nvPr>
            <p:ph type="title"/>
          </p:nvPr>
        </p:nvSpPr>
        <p:spPr>
          <a:xfrm>
            <a:off x="1656272" y="365125"/>
            <a:ext cx="9697528" cy="1325563"/>
          </a:xfrm>
        </p:spPr>
        <p:txBody>
          <a:bodyPr/>
          <a:lstStyle/>
          <a:p>
            <a:r>
              <a:rPr lang="en-US" dirty="0"/>
              <a:t>Learning Objectives</a:t>
            </a:r>
          </a:p>
        </p:txBody>
      </p:sp>
      <p:sp>
        <p:nvSpPr>
          <p:cNvPr id="3" name="Content Placeholder 2">
            <a:extLst>
              <a:ext uri="{FF2B5EF4-FFF2-40B4-BE49-F238E27FC236}">
                <a16:creationId xmlns:a16="http://schemas.microsoft.com/office/drawing/2014/main" id="{D37BB590-4721-5F29-42BC-9A991003318A}"/>
              </a:ext>
            </a:extLst>
          </p:cNvPr>
          <p:cNvSpPr>
            <a:spLocks noGrp="1"/>
          </p:cNvSpPr>
          <p:nvPr>
            <p:ph idx="1"/>
          </p:nvPr>
        </p:nvSpPr>
        <p:spPr/>
        <p:txBody>
          <a:bodyPr/>
          <a:lstStyle/>
          <a:p>
            <a:r>
              <a:rPr lang="en-US" dirty="0"/>
              <a:t>State how to look for established positions as well as build new ones</a:t>
            </a:r>
          </a:p>
          <a:p>
            <a:r>
              <a:rPr lang="en-US" dirty="0"/>
              <a:t>State why someone would need to PCS to a different position</a:t>
            </a:r>
          </a:p>
          <a:p>
            <a:r>
              <a:rPr lang="en-US" dirty="0"/>
              <a:t>Describe how promotions work for IMA and Traditional Reserve or Guard personnel</a:t>
            </a:r>
          </a:p>
          <a:p>
            <a:r>
              <a:rPr lang="en-US" dirty="0"/>
              <a:t>Explain how to leave active duty and get into the Reserves without a dreaded “Break in Service”</a:t>
            </a:r>
          </a:p>
          <a:p>
            <a:r>
              <a:rPr lang="en-US" dirty="0"/>
              <a:t>List ways the Total Force can help your pharmacy and identify how much it would cost</a:t>
            </a:r>
          </a:p>
          <a:p>
            <a:endParaRPr lang="en-US" dirty="0"/>
          </a:p>
        </p:txBody>
      </p:sp>
    </p:spTree>
    <p:extLst>
      <p:ext uri="{BB962C8B-B14F-4D97-AF65-F5344CB8AC3E}">
        <p14:creationId xmlns:p14="http://schemas.microsoft.com/office/powerpoint/2010/main" val="209493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37C6F-FA88-E4CF-6012-81706FC0C46B}"/>
              </a:ext>
            </a:extLst>
          </p:cNvPr>
          <p:cNvSpPr>
            <a:spLocks noGrp="1"/>
          </p:cNvSpPr>
          <p:nvPr>
            <p:ph type="title"/>
          </p:nvPr>
        </p:nvSpPr>
        <p:spPr>
          <a:xfrm>
            <a:off x="1716656" y="365125"/>
            <a:ext cx="9637143" cy="1325563"/>
          </a:xfrm>
        </p:spPr>
        <p:txBody>
          <a:bodyPr/>
          <a:lstStyle/>
          <a:p>
            <a:r>
              <a:rPr lang="en-US" dirty="0"/>
              <a:t>Recap from SAFP Napa	</a:t>
            </a:r>
          </a:p>
        </p:txBody>
      </p:sp>
      <p:sp>
        <p:nvSpPr>
          <p:cNvPr id="3" name="Content Placeholder 2">
            <a:extLst>
              <a:ext uri="{FF2B5EF4-FFF2-40B4-BE49-F238E27FC236}">
                <a16:creationId xmlns:a16="http://schemas.microsoft.com/office/drawing/2014/main" id="{1311697D-9C92-E34A-359D-D600E71C16DC}"/>
              </a:ext>
            </a:extLst>
          </p:cNvPr>
          <p:cNvSpPr>
            <a:spLocks noGrp="1"/>
          </p:cNvSpPr>
          <p:nvPr>
            <p:ph idx="1"/>
          </p:nvPr>
        </p:nvSpPr>
        <p:spPr/>
        <p:txBody>
          <a:bodyPr/>
          <a:lstStyle/>
          <a:p>
            <a:r>
              <a:rPr lang="en-US" dirty="0"/>
              <a:t>Two ways to serve as a Pharmacist in the Reserves or ANG</a:t>
            </a:r>
          </a:p>
          <a:p>
            <a:pPr lvl="1"/>
            <a:r>
              <a:rPr lang="en-US" dirty="0"/>
              <a:t>Traditional = 1 weekend a month and 2 weeks a year </a:t>
            </a:r>
          </a:p>
          <a:p>
            <a:pPr lvl="1"/>
            <a:r>
              <a:rPr lang="en-US" dirty="0"/>
              <a:t>IMA = one 2 week period as well as 24 four-hour periods per year</a:t>
            </a:r>
          </a:p>
          <a:p>
            <a:pPr lvl="1"/>
            <a:r>
              <a:rPr lang="en-US" dirty="0"/>
              <a:t>AGRs and Technicians do not exist for our career field (that I am aware of)</a:t>
            </a:r>
          </a:p>
          <a:p>
            <a:r>
              <a:rPr lang="en-US" dirty="0"/>
              <a:t>Four statuses</a:t>
            </a:r>
          </a:p>
          <a:p>
            <a:pPr lvl="1"/>
            <a:r>
              <a:rPr lang="en-US" dirty="0"/>
              <a:t>IDT (drills) = Drill period of 4 hours (24 required)</a:t>
            </a:r>
          </a:p>
          <a:p>
            <a:pPr lvl="1"/>
            <a:r>
              <a:rPr lang="en-US" dirty="0"/>
              <a:t>AT (Annual Tour) = 1 two week period per FY (1 required)</a:t>
            </a:r>
          </a:p>
          <a:p>
            <a:pPr lvl="1"/>
            <a:r>
              <a:rPr lang="en-US" dirty="0"/>
              <a:t>RPA = Active duty days with a reserve unit </a:t>
            </a:r>
          </a:p>
          <a:p>
            <a:pPr lvl="1"/>
            <a:r>
              <a:rPr lang="en-US" dirty="0"/>
              <a:t>MPA = Active duty with an active duty unit (also known as Man Days)</a:t>
            </a:r>
          </a:p>
          <a:p>
            <a:pPr lvl="1"/>
            <a:endParaRPr lang="en-US" dirty="0"/>
          </a:p>
        </p:txBody>
      </p:sp>
    </p:spTree>
    <p:extLst>
      <p:ext uri="{BB962C8B-B14F-4D97-AF65-F5344CB8AC3E}">
        <p14:creationId xmlns:p14="http://schemas.microsoft.com/office/powerpoint/2010/main" val="2044846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2D71-E99A-99A1-1665-AFA46F9558EC}"/>
              </a:ext>
            </a:extLst>
          </p:cNvPr>
          <p:cNvSpPr>
            <a:spLocks noGrp="1"/>
          </p:cNvSpPr>
          <p:nvPr>
            <p:ph type="title"/>
          </p:nvPr>
        </p:nvSpPr>
        <p:spPr>
          <a:xfrm>
            <a:off x="1777042" y="365125"/>
            <a:ext cx="9576758" cy="1325563"/>
          </a:xfrm>
        </p:spPr>
        <p:txBody>
          <a:bodyPr/>
          <a:lstStyle/>
          <a:p>
            <a:r>
              <a:rPr lang="en-US" dirty="0"/>
              <a:t>What We Will Talk About</a:t>
            </a:r>
          </a:p>
        </p:txBody>
      </p:sp>
      <p:sp>
        <p:nvSpPr>
          <p:cNvPr id="3" name="Content Placeholder 2">
            <a:extLst>
              <a:ext uri="{FF2B5EF4-FFF2-40B4-BE49-F238E27FC236}">
                <a16:creationId xmlns:a16="http://schemas.microsoft.com/office/drawing/2014/main" id="{43585309-E117-3021-8E06-D43249B13A11}"/>
              </a:ext>
            </a:extLst>
          </p:cNvPr>
          <p:cNvSpPr>
            <a:spLocks noGrp="1"/>
          </p:cNvSpPr>
          <p:nvPr>
            <p:ph idx="1"/>
          </p:nvPr>
        </p:nvSpPr>
        <p:spPr/>
        <p:txBody>
          <a:bodyPr/>
          <a:lstStyle/>
          <a:p>
            <a:r>
              <a:rPr lang="en-US" dirty="0"/>
              <a:t>Positions</a:t>
            </a:r>
          </a:p>
          <a:p>
            <a:r>
              <a:rPr lang="en-US" dirty="0"/>
              <a:t>Promotions</a:t>
            </a:r>
          </a:p>
          <a:p>
            <a:r>
              <a:rPr lang="en-US" dirty="0"/>
              <a:t>The process of leaving AD to get put in a Reserve position</a:t>
            </a:r>
          </a:p>
          <a:p>
            <a:r>
              <a:rPr lang="en-US" dirty="0"/>
              <a:t>How a Reservist can help your pharmacy/How to procure one</a:t>
            </a:r>
          </a:p>
        </p:txBody>
      </p:sp>
    </p:spTree>
    <p:extLst>
      <p:ext uri="{BB962C8B-B14F-4D97-AF65-F5344CB8AC3E}">
        <p14:creationId xmlns:p14="http://schemas.microsoft.com/office/powerpoint/2010/main" val="4149556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D1399C-90A2-6245-6558-BFA1052CBB16}"/>
              </a:ext>
            </a:extLst>
          </p:cNvPr>
          <p:cNvSpPr>
            <a:spLocks noGrp="1"/>
          </p:cNvSpPr>
          <p:nvPr>
            <p:ph type="title"/>
          </p:nvPr>
        </p:nvSpPr>
        <p:spPr/>
        <p:txBody>
          <a:bodyPr/>
          <a:lstStyle/>
          <a:p>
            <a:r>
              <a:rPr lang="en-US" dirty="0"/>
              <a:t>Positions</a:t>
            </a:r>
          </a:p>
        </p:txBody>
      </p:sp>
    </p:spTree>
    <p:extLst>
      <p:ext uri="{BB962C8B-B14F-4D97-AF65-F5344CB8AC3E}">
        <p14:creationId xmlns:p14="http://schemas.microsoft.com/office/powerpoint/2010/main" val="217588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FBD9-66A8-CA42-93C8-27FBC3719207}"/>
              </a:ext>
            </a:extLst>
          </p:cNvPr>
          <p:cNvSpPr>
            <a:spLocks noGrp="1"/>
          </p:cNvSpPr>
          <p:nvPr>
            <p:ph type="title"/>
          </p:nvPr>
        </p:nvSpPr>
        <p:spPr>
          <a:xfrm>
            <a:off x="1708030" y="365125"/>
            <a:ext cx="9645770" cy="1325563"/>
          </a:xfrm>
        </p:spPr>
        <p:txBody>
          <a:bodyPr/>
          <a:lstStyle/>
          <a:p>
            <a:r>
              <a:rPr lang="en-US" dirty="0"/>
              <a:t>Position Availability </a:t>
            </a:r>
          </a:p>
        </p:txBody>
      </p:sp>
      <p:sp>
        <p:nvSpPr>
          <p:cNvPr id="3" name="Content Placeholder 2">
            <a:extLst>
              <a:ext uri="{FF2B5EF4-FFF2-40B4-BE49-F238E27FC236}">
                <a16:creationId xmlns:a16="http://schemas.microsoft.com/office/drawing/2014/main" id="{CB082289-D291-7801-8C31-35570B2B2230}"/>
              </a:ext>
            </a:extLst>
          </p:cNvPr>
          <p:cNvSpPr>
            <a:spLocks noGrp="1"/>
          </p:cNvSpPr>
          <p:nvPr>
            <p:ph idx="1"/>
          </p:nvPr>
        </p:nvSpPr>
        <p:spPr/>
        <p:txBody>
          <a:bodyPr/>
          <a:lstStyle/>
          <a:p>
            <a:r>
              <a:rPr lang="en-US" dirty="0"/>
              <a:t>Positions are made available by AFRC (specifically Det 5 for IMAs &amp; the Reserve Wings for TRs)</a:t>
            </a:r>
          </a:p>
          <a:p>
            <a:endParaRPr lang="en-US" dirty="0"/>
          </a:p>
          <a:p>
            <a:r>
              <a:rPr lang="en-US" dirty="0"/>
              <a:t>There is a process to request a new position</a:t>
            </a:r>
          </a:p>
          <a:p>
            <a:pPr lvl="1"/>
            <a:r>
              <a:rPr lang="en-US" dirty="0"/>
              <a:t>See next slide</a:t>
            </a:r>
          </a:p>
        </p:txBody>
      </p:sp>
    </p:spTree>
    <p:extLst>
      <p:ext uri="{BB962C8B-B14F-4D97-AF65-F5344CB8AC3E}">
        <p14:creationId xmlns:p14="http://schemas.microsoft.com/office/powerpoint/2010/main" val="1189759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E7CB-5B1E-1B6A-A7C3-93DDBE7C5D91}"/>
              </a:ext>
            </a:extLst>
          </p:cNvPr>
          <p:cNvSpPr>
            <a:spLocks noGrp="1"/>
          </p:cNvSpPr>
          <p:nvPr>
            <p:ph type="title"/>
          </p:nvPr>
        </p:nvSpPr>
        <p:spPr>
          <a:xfrm>
            <a:off x="1708030" y="365125"/>
            <a:ext cx="9645770" cy="1325563"/>
          </a:xfrm>
        </p:spPr>
        <p:txBody>
          <a:bodyPr/>
          <a:lstStyle/>
          <a:p>
            <a:r>
              <a:rPr lang="en-US" dirty="0"/>
              <a:t>Position Creation</a:t>
            </a:r>
          </a:p>
        </p:txBody>
      </p:sp>
      <p:sp>
        <p:nvSpPr>
          <p:cNvPr id="3" name="Content Placeholder 2">
            <a:extLst>
              <a:ext uri="{FF2B5EF4-FFF2-40B4-BE49-F238E27FC236}">
                <a16:creationId xmlns:a16="http://schemas.microsoft.com/office/drawing/2014/main" id="{26AE2A15-BEA2-65A5-FAA7-5AB9FB6744D8}"/>
              </a:ext>
            </a:extLst>
          </p:cNvPr>
          <p:cNvSpPr>
            <a:spLocks noGrp="1"/>
          </p:cNvSpPr>
          <p:nvPr>
            <p:ph idx="1"/>
          </p:nvPr>
        </p:nvSpPr>
        <p:spPr/>
        <p:txBody>
          <a:bodyPr/>
          <a:lstStyle/>
          <a:p>
            <a:r>
              <a:rPr lang="en-US" dirty="0"/>
              <a:t>Two forms on the KX must be filled out by squadron commander to request a position be created</a:t>
            </a:r>
          </a:p>
          <a:p>
            <a:endParaRPr lang="en-US" dirty="0"/>
          </a:p>
          <a:p>
            <a:r>
              <a:rPr lang="en-US" dirty="0"/>
              <a:t>AFRC meets 1-2 times per year to consider requests</a:t>
            </a:r>
          </a:p>
          <a:p>
            <a:endParaRPr lang="en-US" dirty="0"/>
          </a:p>
          <a:p>
            <a:r>
              <a:rPr lang="en-US" dirty="0"/>
              <a:t>Not all requests are approved</a:t>
            </a:r>
          </a:p>
          <a:p>
            <a:pPr lvl="1"/>
            <a:r>
              <a:rPr lang="en-US" dirty="0"/>
              <a:t>Strong push is needed – your AFSC consistently deploys from this location, etc.</a:t>
            </a:r>
          </a:p>
        </p:txBody>
      </p:sp>
    </p:spTree>
    <p:extLst>
      <p:ext uri="{BB962C8B-B14F-4D97-AF65-F5344CB8AC3E}">
        <p14:creationId xmlns:p14="http://schemas.microsoft.com/office/powerpoint/2010/main" val="299543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0278-19FC-70D7-5B4B-3A61CC89EA5B}"/>
              </a:ext>
            </a:extLst>
          </p:cNvPr>
          <p:cNvSpPr>
            <a:spLocks noGrp="1"/>
          </p:cNvSpPr>
          <p:nvPr>
            <p:ph type="title"/>
          </p:nvPr>
        </p:nvSpPr>
        <p:spPr>
          <a:xfrm>
            <a:off x="1742536" y="365125"/>
            <a:ext cx="9611264" cy="1325563"/>
          </a:xfrm>
        </p:spPr>
        <p:txBody>
          <a:bodyPr/>
          <a:lstStyle/>
          <a:p>
            <a:r>
              <a:rPr lang="en-US" dirty="0"/>
              <a:t>Position Creation</a:t>
            </a:r>
          </a:p>
        </p:txBody>
      </p:sp>
      <p:sp>
        <p:nvSpPr>
          <p:cNvPr id="3" name="Content Placeholder 2">
            <a:extLst>
              <a:ext uri="{FF2B5EF4-FFF2-40B4-BE49-F238E27FC236}">
                <a16:creationId xmlns:a16="http://schemas.microsoft.com/office/drawing/2014/main" id="{D3C2F1DA-7A2C-915B-370F-7ACB77FAAFA1}"/>
              </a:ext>
            </a:extLst>
          </p:cNvPr>
          <p:cNvSpPr>
            <a:spLocks noGrp="1"/>
          </p:cNvSpPr>
          <p:nvPr>
            <p:ph idx="1"/>
          </p:nvPr>
        </p:nvSpPr>
        <p:spPr/>
        <p:txBody>
          <a:bodyPr/>
          <a:lstStyle/>
          <a:p>
            <a:r>
              <a:rPr lang="en-US" dirty="0"/>
              <a:t>If you decide to try and build a position, you will need to partner with RMO (they have a lot of information that is required on the form)</a:t>
            </a:r>
          </a:p>
          <a:p>
            <a:endParaRPr lang="en-US" dirty="0"/>
          </a:p>
          <a:p>
            <a:r>
              <a:rPr lang="en-US" b="1" u="sng" dirty="0"/>
              <a:t>INSIST ON ASKING FOR A LT COL POSITION FOR OFFICERS</a:t>
            </a:r>
          </a:p>
          <a:p>
            <a:pPr lvl="1"/>
            <a:r>
              <a:rPr lang="en-US" dirty="0"/>
              <a:t>Maj positions have a history of going unfilled for periods of time because of force structure</a:t>
            </a:r>
          </a:p>
          <a:p>
            <a:pPr lvl="1"/>
            <a:r>
              <a:rPr lang="en-US" dirty="0"/>
              <a:t>Col positions generally are not at the base level and are managed by the Colonel’s Group</a:t>
            </a:r>
          </a:p>
        </p:txBody>
      </p:sp>
    </p:spTree>
    <p:extLst>
      <p:ext uri="{BB962C8B-B14F-4D97-AF65-F5344CB8AC3E}">
        <p14:creationId xmlns:p14="http://schemas.microsoft.com/office/powerpoint/2010/main" val="2502905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D9146-1FC3-1E90-4E04-63C93D2768D7}"/>
              </a:ext>
            </a:extLst>
          </p:cNvPr>
          <p:cNvSpPr>
            <a:spLocks noGrp="1"/>
          </p:cNvSpPr>
          <p:nvPr>
            <p:ph type="title"/>
          </p:nvPr>
        </p:nvSpPr>
        <p:spPr>
          <a:xfrm>
            <a:off x="1759788" y="365125"/>
            <a:ext cx="9594011" cy="1325563"/>
          </a:xfrm>
        </p:spPr>
        <p:txBody>
          <a:bodyPr/>
          <a:lstStyle/>
          <a:p>
            <a:r>
              <a:rPr lang="en-US" dirty="0"/>
              <a:t>Enlisted</a:t>
            </a:r>
          </a:p>
        </p:txBody>
      </p:sp>
      <p:sp>
        <p:nvSpPr>
          <p:cNvPr id="3" name="Content Placeholder 2">
            <a:extLst>
              <a:ext uri="{FF2B5EF4-FFF2-40B4-BE49-F238E27FC236}">
                <a16:creationId xmlns:a16="http://schemas.microsoft.com/office/drawing/2014/main" id="{D9B4FEB0-293A-1A9D-780B-3FE67541B9D2}"/>
              </a:ext>
            </a:extLst>
          </p:cNvPr>
          <p:cNvSpPr>
            <a:spLocks noGrp="1"/>
          </p:cNvSpPr>
          <p:nvPr>
            <p:ph idx="1"/>
          </p:nvPr>
        </p:nvSpPr>
        <p:spPr/>
        <p:txBody>
          <a:bodyPr/>
          <a:lstStyle/>
          <a:p>
            <a:r>
              <a:rPr lang="en-US" dirty="0"/>
              <a:t>The vast majority of enlisted 4P’s are drilling reservists (Traditional)</a:t>
            </a:r>
          </a:p>
          <a:p>
            <a:r>
              <a:rPr lang="en-US" dirty="0"/>
              <a:t>At last count, around 100 personnel </a:t>
            </a:r>
          </a:p>
          <a:p>
            <a:r>
              <a:rPr lang="en-US" dirty="0"/>
              <a:t>If establishing enlisted position, TSgt – MSgt is advisable</a:t>
            </a:r>
          </a:p>
        </p:txBody>
      </p:sp>
    </p:spTree>
    <p:extLst>
      <p:ext uri="{BB962C8B-B14F-4D97-AF65-F5344CB8AC3E}">
        <p14:creationId xmlns:p14="http://schemas.microsoft.com/office/powerpoint/2010/main" val="4139246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6301-E49A-00A9-4A71-6DD3EC25485E}"/>
              </a:ext>
            </a:extLst>
          </p:cNvPr>
          <p:cNvSpPr>
            <a:spLocks noGrp="1"/>
          </p:cNvSpPr>
          <p:nvPr>
            <p:ph type="title"/>
          </p:nvPr>
        </p:nvSpPr>
        <p:spPr>
          <a:xfrm>
            <a:off x="1794294" y="365125"/>
            <a:ext cx="9559506" cy="1325563"/>
          </a:xfrm>
        </p:spPr>
        <p:txBody>
          <a:bodyPr/>
          <a:lstStyle/>
          <a:p>
            <a:r>
              <a:rPr lang="en-US" dirty="0"/>
              <a:t>Officer</a:t>
            </a:r>
          </a:p>
        </p:txBody>
      </p:sp>
      <p:sp>
        <p:nvSpPr>
          <p:cNvPr id="3" name="Content Placeholder 2">
            <a:extLst>
              <a:ext uri="{FF2B5EF4-FFF2-40B4-BE49-F238E27FC236}">
                <a16:creationId xmlns:a16="http://schemas.microsoft.com/office/drawing/2014/main" id="{6554E841-6A4B-1DC3-8055-DE882C387091}"/>
              </a:ext>
            </a:extLst>
          </p:cNvPr>
          <p:cNvSpPr>
            <a:spLocks noGrp="1"/>
          </p:cNvSpPr>
          <p:nvPr>
            <p:ph idx="1"/>
          </p:nvPr>
        </p:nvSpPr>
        <p:spPr/>
        <p:txBody>
          <a:bodyPr/>
          <a:lstStyle/>
          <a:p>
            <a:r>
              <a:rPr lang="en-US" dirty="0"/>
              <a:t>Roughly 25-30 officers at any one time</a:t>
            </a:r>
          </a:p>
          <a:p>
            <a:r>
              <a:rPr lang="en-US" dirty="0"/>
              <a:t>Mainly Majors and Lt Cols</a:t>
            </a:r>
          </a:p>
          <a:p>
            <a:r>
              <a:rPr lang="en-US" dirty="0"/>
              <a:t>About 2/3 IMA status and 1/3 traditional </a:t>
            </a:r>
          </a:p>
        </p:txBody>
      </p:sp>
    </p:spTree>
    <p:extLst>
      <p:ext uri="{BB962C8B-B14F-4D97-AF65-F5344CB8AC3E}">
        <p14:creationId xmlns:p14="http://schemas.microsoft.com/office/powerpoint/2010/main" val="3880743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90F4F4-F751-F008-F5A3-22380EEF31E0}"/>
              </a:ext>
            </a:extLst>
          </p:cNvPr>
          <p:cNvSpPr>
            <a:spLocks noGrp="1"/>
          </p:cNvSpPr>
          <p:nvPr>
            <p:ph type="title"/>
          </p:nvPr>
        </p:nvSpPr>
        <p:spPr/>
        <p:txBody>
          <a:bodyPr/>
          <a:lstStyle/>
          <a:p>
            <a:r>
              <a:rPr lang="en-US" dirty="0"/>
              <a:t>Promotions</a:t>
            </a:r>
          </a:p>
        </p:txBody>
      </p:sp>
    </p:spTree>
    <p:extLst>
      <p:ext uri="{BB962C8B-B14F-4D97-AF65-F5344CB8AC3E}">
        <p14:creationId xmlns:p14="http://schemas.microsoft.com/office/powerpoint/2010/main" val="3980905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D710-C4E5-41A2-B2A5-4EAB34946F50}"/>
              </a:ext>
            </a:extLst>
          </p:cNvPr>
          <p:cNvSpPr>
            <a:spLocks noGrp="1"/>
          </p:cNvSpPr>
          <p:nvPr>
            <p:ph type="title"/>
          </p:nvPr>
        </p:nvSpPr>
        <p:spPr>
          <a:xfrm>
            <a:off x="1682150" y="365125"/>
            <a:ext cx="9671649" cy="1325563"/>
          </a:xfrm>
        </p:spPr>
        <p:txBody>
          <a:bodyPr/>
          <a:lstStyle/>
          <a:p>
            <a:r>
              <a:rPr lang="en-US" dirty="0"/>
              <a:t>Officer Timeline (Maj/Lt Col)</a:t>
            </a:r>
          </a:p>
        </p:txBody>
      </p:sp>
      <p:sp>
        <p:nvSpPr>
          <p:cNvPr id="3" name="Content Placeholder 2">
            <a:extLst>
              <a:ext uri="{FF2B5EF4-FFF2-40B4-BE49-F238E27FC236}">
                <a16:creationId xmlns:a16="http://schemas.microsoft.com/office/drawing/2014/main" id="{A516959D-7861-89BB-E47D-6B51DFC36B48}"/>
              </a:ext>
            </a:extLst>
          </p:cNvPr>
          <p:cNvSpPr>
            <a:spLocks noGrp="1"/>
          </p:cNvSpPr>
          <p:nvPr>
            <p:ph idx="1"/>
          </p:nvPr>
        </p:nvSpPr>
        <p:spPr/>
        <p:txBody>
          <a:bodyPr/>
          <a:lstStyle/>
          <a:p>
            <a:r>
              <a:rPr lang="en-US" dirty="0"/>
              <a:t>A little different from Active Duty </a:t>
            </a:r>
          </a:p>
          <a:p>
            <a:pPr lvl="1"/>
            <a:r>
              <a:rPr lang="en-US" dirty="0"/>
              <a:t>Two pathways: PR and PV</a:t>
            </a:r>
          </a:p>
          <a:p>
            <a:pPr lvl="1"/>
            <a:r>
              <a:rPr lang="en-US" dirty="0"/>
              <a:t>Promotion Vacancy (PV) board (pin on at 5 </a:t>
            </a:r>
            <a:r>
              <a:rPr lang="en-US" dirty="0" err="1"/>
              <a:t>yrs</a:t>
            </a:r>
            <a:r>
              <a:rPr lang="en-US" dirty="0"/>
              <a:t> TIG) </a:t>
            </a:r>
          </a:p>
          <a:p>
            <a:pPr lvl="2"/>
            <a:r>
              <a:rPr lang="en-US" dirty="0"/>
              <a:t>Only for those in a higher graded position (a Maj in a Lt Col position) AND in that position alone (no overages)</a:t>
            </a:r>
          </a:p>
          <a:p>
            <a:pPr lvl="2"/>
            <a:r>
              <a:rPr lang="en-US" dirty="0"/>
              <a:t>Applies to 25-50% of Reserve pharmacy officers</a:t>
            </a:r>
          </a:p>
          <a:p>
            <a:pPr lvl="1"/>
            <a:r>
              <a:rPr lang="en-US" dirty="0"/>
              <a:t>Mandatory Promotion (PR) Board (pin on at 7 years TIG)</a:t>
            </a:r>
          </a:p>
          <a:p>
            <a:pPr lvl="1"/>
            <a:endParaRPr lang="en-US" dirty="0"/>
          </a:p>
          <a:p>
            <a:r>
              <a:rPr lang="en-US" dirty="0"/>
              <a:t>Your Date of Rank coming from AD to the Reserves stays the same as long as you stay in the Biomedical Science Corps</a:t>
            </a:r>
          </a:p>
        </p:txBody>
      </p:sp>
    </p:spTree>
    <p:extLst>
      <p:ext uri="{BB962C8B-B14F-4D97-AF65-F5344CB8AC3E}">
        <p14:creationId xmlns:p14="http://schemas.microsoft.com/office/powerpoint/2010/main" val="1409296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8767-8A29-2574-26E9-26A389180596}"/>
              </a:ext>
            </a:extLst>
          </p:cNvPr>
          <p:cNvSpPr>
            <a:spLocks noGrp="1"/>
          </p:cNvSpPr>
          <p:nvPr>
            <p:ph type="title"/>
          </p:nvPr>
        </p:nvSpPr>
        <p:spPr>
          <a:xfrm>
            <a:off x="1716656" y="365125"/>
            <a:ext cx="9637143" cy="1325563"/>
          </a:xfrm>
        </p:spPr>
        <p:txBody>
          <a:bodyPr/>
          <a:lstStyle/>
          <a:p>
            <a:r>
              <a:rPr lang="en-US" dirty="0"/>
              <a:t>Officer Timeline (Colonel)</a:t>
            </a:r>
          </a:p>
        </p:txBody>
      </p:sp>
      <p:sp>
        <p:nvSpPr>
          <p:cNvPr id="3" name="Content Placeholder 2">
            <a:extLst>
              <a:ext uri="{FF2B5EF4-FFF2-40B4-BE49-F238E27FC236}">
                <a16:creationId xmlns:a16="http://schemas.microsoft.com/office/drawing/2014/main" id="{111B7EDB-40FA-F381-1511-840AD6FFB940}"/>
              </a:ext>
            </a:extLst>
          </p:cNvPr>
          <p:cNvSpPr>
            <a:spLocks noGrp="1"/>
          </p:cNvSpPr>
          <p:nvPr>
            <p:ph idx="1"/>
          </p:nvPr>
        </p:nvSpPr>
        <p:spPr>
          <a:xfrm>
            <a:off x="838200" y="1825624"/>
            <a:ext cx="10515600" cy="4540341"/>
          </a:xfrm>
        </p:spPr>
        <p:txBody>
          <a:bodyPr/>
          <a:lstStyle/>
          <a:p>
            <a:r>
              <a:rPr lang="en-US" dirty="0"/>
              <a:t>Hugely different process</a:t>
            </a:r>
          </a:p>
          <a:p>
            <a:r>
              <a:rPr lang="en-US" b="1" u="sng" dirty="0"/>
              <a:t>MUST FIND AND BE SELECTED FOR A COLONEL POSITION TO ASSUME RANK (Otherwise, bound for the IRR…)</a:t>
            </a:r>
          </a:p>
          <a:p>
            <a:endParaRPr lang="en-US" dirty="0"/>
          </a:p>
          <a:p>
            <a:r>
              <a:rPr lang="en-US" dirty="0"/>
              <a:t>Boarded at 4 years TIG as a Lt Col</a:t>
            </a:r>
          </a:p>
          <a:p>
            <a:pPr lvl="1"/>
            <a:r>
              <a:rPr lang="en-US" dirty="0"/>
              <a:t>If selected, will pin on at after Senate confirmation (Line # sometimes…)</a:t>
            </a:r>
          </a:p>
          <a:p>
            <a:pPr lvl="1"/>
            <a:r>
              <a:rPr lang="en-US" dirty="0"/>
              <a:t>You have 15 days from public release to delay your promotion</a:t>
            </a:r>
          </a:p>
          <a:p>
            <a:pPr lvl="1"/>
            <a:r>
              <a:rPr lang="en-US" dirty="0"/>
              <a:t>If no action is taken, you have six months before you will be put into the IRR involuntarily…then 2 years before you will be involuntarily separated/retired</a:t>
            </a:r>
          </a:p>
          <a:p>
            <a:pPr lvl="1"/>
            <a:r>
              <a:rPr lang="en-US" b="1" u="sng" dirty="0"/>
              <a:t>For this reason, many choose to delay promotion until Col position is found</a:t>
            </a:r>
          </a:p>
        </p:txBody>
      </p:sp>
    </p:spTree>
    <p:extLst>
      <p:ext uri="{BB962C8B-B14F-4D97-AF65-F5344CB8AC3E}">
        <p14:creationId xmlns:p14="http://schemas.microsoft.com/office/powerpoint/2010/main" val="2675929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6EC40-4055-07E2-A91D-C72D2EDBE8E7}"/>
              </a:ext>
            </a:extLst>
          </p:cNvPr>
          <p:cNvSpPr>
            <a:spLocks noGrp="1"/>
          </p:cNvSpPr>
          <p:nvPr>
            <p:ph type="title"/>
          </p:nvPr>
        </p:nvSpPr>
        <p:spPr>
          <a:xfrm>
            <a:off x="1794294" y="365125"/>
            <a:ext cx="9559506" cy="1325563"/>
          </a:xfrm>
        </p:spPr>
        <p:txBody>
          <a:bodyPr/>
          <a:lstStyle/>
          <a:p>
            <a:r>
              <a:rPr lang="en-US" dirty="0"/>
              <a:t>Colonel Positions</a:t>
            </a:r>
          </a:p>
        </p:txBody>
      </p:sp>
      <p:sp>
        <p:nvSpPr>
          <p:cNvPr id="3" name="Content Placeholder 2">
            <a:extLst>
              <a:ext uri="{FF2B5EF4-FFF2-40B4-BE49-F238E27FC236}">
                <a16:creationId xmlns:a16="http://schemas.microsoft.com/office/drawing/2014/main" id="{A1189CAD-F6A4-7B5C-4A06-4AC85AB7A6C9}"/>
              </a:ext>
            </a:extLst>
          </p:cNvPr>
          <p:cNvSpPr>
            <a:spLocks noGrp="1"/>
          </p:cNvSpPr>
          <p:nvPr>
            <p:ph idx="1"/>
          </p:nvPr>
        </p:nvSpPr>
        <p:spPr/>
        <p:txBody>
          <a:bodyPr/>
          <a:lstStyle/>
          <a:p>
            <a:r>
              <a:rPr lang="en-US" dirty="0"/>
              <a:t>Managed by the Colonel’s Group (much like active duty)</a:t>
            </a:r>
          </a:p>
          <a:p>
            <a:endParaRPr lang="en-US" dirty="0"/>
          </a:p>
          <a:p>
            <a:r>
              <a:rPr lang="en-US" dirty="0"/>
              <a:t>Available positions are on the AF Connect app &gt; Join Us &gt; AFR O-6 Vacancies</a:t>
            </a:r>
          </a:p>
          <a:p>
            <a:endParaRPr lang="en-US" dirty="0"/>
          </a:p>
          <a:p>
            <a:r>
              <a:rPr lang="en-US" dirty="0"/>
              <a:t>Separated by Key/Command/Joint (KCJ) or non-KCJ</a:t>
            </a:r>
          </a:p>
          <a:p>
            <a:endParaRPr lang="en-US" dirty="0"/>
          </a:p>
          <a:p>
            <a:r>
              <a:rPr lang="en-US" dirty="0"/>
              <a:t>Must apply and be selected for the position</a:t>
            </a:r>
          </a:p>
          <a:p>
            <a:endParaRPr lang="en-US" dirty="0"/>
          </a:p>
        </p:txBody>
      </p:sp>
    </p:spTree>
    <p:extLst>
      <p:ext uri="{BB962C8B-B14F-4D97-AF65-F5344CB8AC3E}">
        <p14:creationId xmlns:p14="http://schemas.microsoft.com/office/powerpoint/2010/main" val="4114760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214E-C4FF-E379-A380-DDC3215A389E}"/>
              </a:ext>
            </a:extLst>
          </p:cNvPr>
          <p:cNvSpPr>
            <a:spLocks noGrp="1"/>
          </p:cNvSpPr>
          <p:nvPr>
            <p:ph type="title"/>
          </p:nvPr>
        </p:nvSpPr>
        <p:spPr>
          <a:xfrm>
            <a:off x="1794294" y="365125"/>
            <a:ext cx="9559506" cy="1325563"/>
          </a:xfrm>
        </p:spPr>
        <p:txBody>
          <a:bodyPr/>
          <a:lstStyle/>
          <a:p>
            <a:r>
              <a:rPr lang="en-US" dirty="0"/>
              <a:t>TIG Chart</a:t>
            </a:r>
          </a:p>
        </p:txBody>
      </p:sp>
      <p:pic>
        <p:nvPicPr>
          <p:cNvPr id="5" name="Content Placeholder 4" descr="Logo, icon&#10;&#10;Description automatically generated">
            <a:extLst>
              <a:ext uri="{FF2B5EF4-FFF2-40B4-BE49-F238E27FC236}">
                <a16:creationId xmlns:a16="http://schemas.microsoft.com/office/drawing/2014/main" id="{BE4151A9-4089-C008-F730-C81D2F0DC5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429000"/>
            <a:ext cx="1345416" cy="1409796"/>
          </a:xfrm>
        </p:spPr>
      </p:pic>
      <p:pic>
        <p:nvPicPr>
          <p:cNvPr id="6" name="Content Placeholder 4" descr="Logo, icon&#10;&#10;Description automatically generated">
            <a:extLst>
              <a:ext uri="{FF2B5EF4-FFF2-40B4-BE49-F238E27FC236}">
                <a16:creationId xmlns:a16="http://schemas.microsoft.com/office/drawing/2014/main" id="{54105C4B-925F-7C77-2249-8CB5C503D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5083079"/>
            <a:ext cx="1345416" cy="1409796"/>
          </a:xfrm>
          <a:prstGeom prst="rect">
            <a:avLst/>
          </a:prstGeom>
        </p:spPr>
      </p:pic>
      <p:pic>
        <p:nvPicPr>
          <p:cNvPr id="1026" name="Picture 2" descr="alt=alt=Major / Lieutenant commander">
            <a:extLst>
              <a:ext uri="{FF2B5EF4-FFF2-40B4-BE49-F238E27FC236}">
                <a16:creationId xmlns:a16="http://schemas.microsoft.com/office/drawing/2014/main" id="{01C84A2D-7455-3C30-BBD8-6EC7D1E68B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3124" y="3429095"/>
            <a:ext cx="1345416" cy="14097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3AEE02D1-2DDC-994E-FEE9-ED4A629B6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918" y="5083079"/>
            <a:ext cx="2651126" cy="13255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F1489F7-E0A7-5835-FCD8-7B2E9C7F59D0}"/>
              </a:ext>
            </a:extLst>
          </p:cNvPr>
          <p:cNvSpPr txBox="1"/>
          <p:nvPr/>
        </p:nvSpPr>
        <p:spPr>
          <a:xfrm>
            <a:off x="3083834" y="5292546"/>
            <a:ext cx="1174425" cy="1200329"/>
          </a:xfrm>
          <a:prstGeom prst="rect">
            <a:avLst/>
          </a:prstGeom>
          <a:noFill/>
        </p:spPr>
        <p:txBody>
          <a:bodyPr wrap="square" rtlCol="0">
            <a:spAutoFit/>
          </a:bodyPr>
          <a:lstStyle/>
          <a:p>
            <a:r>
              <a:rPr lang="en-US" sz="7200" dirty="0"/>
              <a:t>=</a:t>
            </a:r>
          </a:p>
        </p:txBody>
      </p:sp>
      <p:sp>
        <p:nvSpPr>
          <p:cNvPr id="8" name="TextBox 7">
            <a:extLst>
              <a:ext uri="{FF2B5EF4-FFF2-40B4-BE49-F238E27FC236}">
                <a16:creationId xmlns:a16="http://schemas.microsoft.com/office/drawing/2014/main" id="{EC5D7DC8-6E8C-14C0-69C5-FD3E3580BE32}"/>
              </a:ext>
            </a:extLst>
          </p:cNvPr>
          <p:cNvSpPr txBox="1"/>
          <p:nvPr/>
        </p:nvSpPr>
        <p:spPr>
          <a:xfrm>
            <a:off x="2343831" y="3533685"/>
            <a:ext cx="1174425" cy="1200329"/>
          </a:xfrm>
          <a:prstGeom prst="rect">
            <a:avLst/>
          </a:prstGeom>
          <a:noFill/>
        </p:spPr>
        <p:txBody>
          <a:bodyPr wrap="square" rtlCol="0">
            <a:spAutoFit/>
          </a:bodyPr>
          <a:lstStyle/>
          <a:p>
            <a:r>
              <a:rPr lang="en-US" sz="7200" dirty="0"/>
              <a:t>=</a:t>
            </a:r>
          </a:p>
        </p:txBody>
      </p:sp>
      <p:pic>
        <p:nvPicPr>
          <p:cNvPr id="1032" name="Picture 8" descr="alt=alt=alt=Captain / Lieutenant">
            <a:extLst>
              <a:ext uri="{FF2B5EF4-FFF2-40B4-BE49-F238E27FC236}">
                <a16:creationId xmlns:a16="http://schemas.microsoft.com/office/drawing/2014/main" id="{B147D16F-D98D-A251-61CD-10D53CCD50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3124" y="1874740"/>
            <a:ext cx="1345416" cy="12599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lt=alt=Major / Lieutenant commander">
            <a:extLst>
              <a:ext uri="{FF2B5EF4-FFF2-40B4-BE49-F238E27FC236}">
                <a16:creationId xmlns:a16="http://schemas.microsoft.com/office/drawing/2014/main" id="{197BC9A7-3EDE-1A4B-9E75-B418D742D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54993"/>
            <a:ext cx="1345416" cy="14097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4A4769-36A9-6D4D-15B0-E7A90FCF06E7}"/>
              </a:ext>
            </a:extLst>
          </p:cNvPr>
          <p:cNvSpPr txBox="1"/>
          <p:nvPr/>
        </p:nvSpPr>
        <p:spPr>
          <a:xfrm>
            <a:off x="2343831" y="1949500"/>
            <a:ext cx="1174425" cy="1200329"/>
          </a:xfrm>
          <a:prstGeom prst="rect">
            <a:avLst/>
          </a:prstGeom>
          <a:noFill/>
        </p:spPr>
        <p:txBody>
          <a:bodyPr wrap="square" rtlCol="0">
            <a:spAutoFit/>
          </a:bodyPr>
          <a:lstStyle/>
          <a:p>
            <a:r>
              <a:rPr lang="en-US" sz="7200" dirty="0"/>
              <a:t>=</a:t>
            </a:r>
          </a:p>
        </p:txBody>
      </p:sp>
      <p:sp>
        <p:nvSpPr>
          <p:cNvPr id="9" name="TextBox 8">
            <a:extLst>
              <a:ext uri="{FF2B5EF4-FFF2-40B4-BE49-F238E27FC236}">
                <a16:creationId xmlns:a16="http://schemas.microsoft.com/office/drawing/2014/main" id="{F4E5CB15-38F1-ED54-A077-E5BA39C96482}"/>
              </a:ext>
            </a:extLst>
          </p:cNvPr>
          <p:cNvSpPr txBox="1"/>
          <p:nvPr/>
        </p:nvSpPr>
        <p:spPr>
          <a:xfrm>
            <a:off x="4894218" y="1854993"/>
            <a:ext cx="6810102" cy="1077218"/>
          </a:xfrm>
          <a:prstGeom prst="rect">
            <a:avLst/>
          </a:prstGeom>
          <a:noFill/>
        </p:spPr>
        <p:txBody>
          <a:bodyPr wrap="square" rtlCol="0">
            <a:spAutoFit/>
          </a:bodyPr>
          <a:lstStyle/>
          <a:p>
            <a:r>
              <a:rPr lang="en-US" sz="6400" dirty="0"/>
              <a:t>+ 7 years (5 for PV)</a:t>
            </a:r>
          </a:p>
        </p:txBody>
      </p:sp>
      <p:sp>
        <p:nvSpPr>
          <p:cNvPr id="10" name="TextBox 9">
            <a:extLst>
              <a:ext uri="{FF2B5EF4-FFF2-40B4-BE49-F238E27FC236}">
                <a16:creationId xmlns:a16="http://schemas.microsoft.com/office/drawing/2014/main" id="{5C291F74-1C7A-92CA-0C0D-D6A88D951401}"/>
              </a:ext>
            </a:extLst>
          </p:cNvPr>
          <p:cNvSpPr txBox="1"/>
          <p:nvPr/>
        </p:nvSpPr>
        <p:spPr>
          <a:xfrm>
            <a:off x="4894218" y="3469036"/>
            <a:ext cx="6810102" cy="1077218"/>
          </a:xfrm>
          <a:prstGeom prst="rect">
            <a:avLst/>
          </a:prstGeom>
          <a:noFill/>
        </p:spPr>
        <p:txBody>
          <a:bodyPr wrap="square" rtlCol="0">
            <a:spAutoFit/>
          </a:bodyPr>
          <a:lstStyle/>
          <a:p>
            <a:r>
              <a:rPr lang="en-US" sz="6400" dirty="0"/>
              <a:t>+ 7 years (5 for PV)</a:t>
            </a:r>
          </a:p>
        </p:txBody>
      </p:sp>
      <p:sp>
        <p:nvSpPr>
          <p:cNvPr id="11" name="TextBox 10">
            <a:extLst>
              <a:ext uri="{FF2B5EF4-FFF2-40B4-BE49-F238E27FC236}">
                <a16:creationId xmlns:a16="http://schemas.microsoft.com/office/drawing/2014/main" id="{D0C72DDD-804C-8AD3-9416-D65BBFE99FF6}"/>
              </a:ext>
            </a:extLst>
          </p:cNvPr>
          <p:cNvSpPr txBox="1"/>
          <p:nvPr/>
        </p:nvSpPr>
        <p:spPr>
          <a:xfrm>
            <a:off x="5518215" y="5247384"/>
            <a:ext cx="6810102" cy="1077218"/>
          </a:xfrm>
          <a:prstGeom prst="rect">
            <a:avLst/>
          </a:prstGeom>
          <a:noFill/>
        </p:spPr>
        <p:txBody>
          <a:bodyPr wrap="square" rtlCol="0">
            <a:spAutoFit/>
          </a:bodyPr>
          <a:lstStyle/>
          <a:p>
            <a:r>
              <a:rPr lang="en-US" sz="6400" dirty="0"/>
              <a:t>+ 4 years*</a:t>
            </a:r>
          </a:p>
        </p:txBody>
      </p:sp>
    </p:spTree>
    <p:extLst>
      <p:ext uri="{BB962C8B-B14F-4D97-AF65-F5344CB8AC3E}">
        <p14:creationId xmlns:p14="http://schemas.microsoft.com/office/powerpoint/2010/main" val="708311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6CB96-0C5A-F0E7-8A46-0839546463C6}"/>
              </a:ext>
            </a:extLst>
          </p:cNvPr>
          <p:cNvSpPr>
            <a:spLocks noGrp="1"/>
          </p:cNvSpPr>
          <p:nvPr>
            <p:ph type="title"/>
          </p:nvPr>
        </p:nvSpPr>
        <p:spPr>
          <a:xfrm>
            <a:off x="1725282" y="365125"/>
            <a:ext cx="9628517" cy="1325563"/>
          </a:xfrm>
        </p:spPr>
        <p:txBody>
          <a:bodyPr/>
          <a:lstStyle/>
          <a:p>
            <a:r>
              <a:rPr lang="en-US" dirty="0"/>
              <a:t>Board Stats</a:t>
            </a:r>
          </a:p>
        </p:txBody>
      </p:sp>
      <p:sp>
        <p:nvSpPr>
          <p:cNvPr id="3" name="Content Placeholder 2">
            <a:extLst>
              <a:ext uri="{FF2B5EF4-FFF2-40B4-BE49-F238E27FC236}">
                <a16:creationId xmlns:a16="http://schemas.microsoft.com/office/drawing/2014/main" id="{8F0531AF-F899-E436-3CC8-7E0A9284D579}"/>
              </a:ext>
            </a:extLst>
          </p:cNvPr>
          <p:cNvSpPr>
            <a:spLocks noGrp="1"/>
          </p:cNvSpPr>
          <p:nvPr>
            <p:ph idx="1"/>
          </p:nvPr>
        </p:nvSpPr>
        <p:spPr/>
        <p:txBody>
          <a:bodyPr/>
          <a:lstStyle/>
          <a:p>
            <a:r>
              <a:rPr lang="en-US" dirty="0"/>
              <a:t>In the zone (mandatory board) Maj: 90% (CY23 board)</a:t>
            </a:r>
          </a:p>
          <a:p>
            <a:r>
              <a:rPr lang="en-US" dirty="0"/>
              <a:t>In the zone (mandatory board) Lt Col: 62% (CY23 board)</a:t>
            </a:r>
          </a:p>
          <a:p>
            <a:r>
              <a:rPr lang="en-US" dirty="0"/>
              <a:t>In the zone (mandatory board) Col: 33% (CY22 board)</a:t>
            </a:r>
          </a:p>
          <a:p>
            <a:endParaRPr lang="en-US" dirty="0"/>
          </a:p>
        </p:txBody>
      </p:sp>
    </p:spTree>
    <p:extLst>
      <p:ext uri="{BB962C8B-B14F-4D97-AF65-F5344CB8AC3E}">
        <p14:creationId xmlns:p14="http://schemas.microsoft.com/office/powerpoint/2010/main" val="57198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2F70-177C-6430-7FCE-71E28E784DE2}"/>
              </a:ext>
            </a:extLst>
          </p:cNvPr>
          <p:cNvSpPr>
            <a:spLocks noGrp="1"/>
          </p:cNvSpPr>
          <p:nvPr>
            <p:ph type="title"/>
          </p:nvPr>
        </p:nvSpPr>
        <p:spPr>
          <a:xfrm>
            <a:off x="1690776" y="365125"/>
            <a:ext cx="9663023" cy="1325563"/>
          </a:xfrm>
        </p:spPr>
        <p:txBody>
          <a:bodyPr/>
          <a:lstStyle/>
          <a:p>
            <a:r>
              <a:rPr lang="en-US" dirty="0"/>
              <a:t>Enlisted</a:t>
            </a:r>
          </a:p>
        </p:txBody>
      </p:sp>
      <p:sp>
        <p:nvSpPr>
          <p:cNvPr id="3" name="Content Placeholder 2">
            <a:extLst>
              <a:ext uri="{FF2B5EF4-FFF2-40B4-BE49-F238E27FC236}">
                <a16:creationId xmlns:a16="http://schemas.microsoft.com/office/drawing/2014/main" id="{3B51CAEB-D486-83A4-143F-74724FC68D8B}"/>
              </a:ext>
            </a:extLst>
          </p:cNvPr>
          <p:cNvSpPr>
            <a:spLocks noGrp="1"/>
          </p:cNvSpPr>
          <p:nvPr>
            <p:ph idx="1"/>
          </p:nvPr>
        </p:nvSpPr>
        <p:spPr/>
        <p:txBody>
          <a:bodyPr/>
          <a:lstStyle/>
          <a:p>
            <a:r>
              <a:rPr lang="en-US" dirty="0"/>
              <a:t>Largely the same up to SrA as active duty</a:t>
            </a:r>
          </a:p>
          <a:p>
            <a:endParaRPr lang="en-US" dirty="0"/>
          </a:p>
          <a:p>
            <a:r>
              <a:rPr lang="en-US" dirty="0"/>
              <a:t>SSgt and above:</a:t>
            </a:r>
          </a:p>
          <a:p>
            <a:pPr lvl="1"/>
            <a:r>
              <a:rPr lang="en-US" dirty="0"/>
              <a:t>Requisite time in grade</a:t>
            </a:r>
          </a:p>
          <a:p>
            <a:pPr lvl="1"/>
            <a:r>
              <a:rPr lang="en-US" dirty="0"/>
              <a:t>Must have a higher graded position or have one available to you</a:t>
            </a:r>
          </a:p>
          <a:p>
            <a:pPr lvl="1"/>
            <a:r>
              <a:rPr lang="en-US" dirty="0"/>
              <a:t>Any other requirements the Wing and/or State may have </a:t>
            </a:r>
          </a:p>
          <a:p>
            <a:pPr lvl="1"/>
            <a:r>
              <a:rPr lang="en-US" dirty="0"/>
              <a:t>Can be quicker OR slower than active duty depending on your unit </a:t>
            </a:r>
          </a:p>
        </p:txBody>
      </p:sp>
    </p:spTree>
    <p:extLst>
      <p:ext uri="{BB962C8B-B14F-4D97-AF65-F5344CB8AC3E}">
        <p14:creationId xmlns:p14="http://schemas.microsoft.com/office/powerpoint/2010/main" val="1297756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FE702A-7CF2-584C-E0B2-0FCEDE832B19}"/>
              </a:ext>
            </a:extLst>
          </p:cNvPr>
          <p:cNvSpPr>
            <a:spLocks noGrp="1"/>
          </p:cNvSpPr>
          <p:nvPr>
            <p:ph type="title"/>
          </p:nvPr>
        </p:nvSpPr>
        <p:spPr/>
        <p:txBody>
          <a:bodyPr/>
          <a:lstStyle/>
          <a:p>
            <a:r>
              <a:rPr lang="en-US" dirty="0"/>
              <a:t>Leaving Active Duty</a:t>
            </a:r>
          </a:p>
        </p:txBody>
      </p:sp>
    </p:spTree>
    <p:extLst>
      <p:ext uri="{BB962C8B-B14F-4D97-AF65-F5344CB8AC3E}">
        <p14:creationId xmlns:p14="http://schemas.microsoft.com/office/powerpoint/2010/main" val="792219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CC150-2E39-7379-9891-49DD6BDA1E4B}"/>
              </a:ext>
            </a:extLst>
          </p:cNvPr>
          <p:cNvSpPr>
            <a:spLocks noGrp="1"/>
          </p:cNvSpPr>
          <p:nvPr>
            <p:ph type="title"/>
          </p:nvPr>
        </p:nvSpPr>
        <p:spPr>
          <a:xfrm>
            <a:off x="1690777" y="365125"/>
            <a:ext cx="9663022" cy="1325563"/>
          </a:xfrm>
        </p:spPr>
        <p:txBody>
          <a:bodyPr/>
          <a:lstStyle/>
          <a:p>
            <a:r>
              <a:rPr lang="en-US" dirty="0"/>
              <a:t>Application</a:t>
            </a:r>
          </a:p>
        </p:txBody>
      </p:sp>
      <p:sp>
        <p:nvSpPr>
          <p:cNvPr id="3" name="Content Placeholder 2">
            <a:extLst>
              <a:ext uri="{FF2B5EF4-FFF2-40B4-BE49-F238E27FC236}">
                <a16:creationId xmlns:a16="http://schemas.microsoft.com/office/drawing/2014/main" id="{7B687DBD-227A-2F38-48FB-9C966409FC0E}"/>
              </a:ext>
            </a:extLst>
          </p:cNvPr>
          <p:cNvSpPr>
            <a:spLocks noGrp="1"/>
          </p:cNvSpPr>
          <p:nvPr>
            <p:ph idx="1"/>
          </p:nvPr>
        </p:nvSpPr>
        <p:spPr/>
        <p:txBody>
          <a:bodyPr>
            <a:normAutofit lnSpcReduction="10000"/>
          </a:bodyPr>
          <a:lstStyle/>
          <a:p>
            <a:r>
              <a:rPr lang="en-US" dirty="0"/>
              <a:t>Apply, and get approved for, separation in </a:t>
            </a:r>
            <a:r>
              <a:rPr lang="en-US" dirty="0" err="1"/>
              <a:t>vMPF</a:t>
            </a:r>
            <a:r>
              <a:rPr lang="en-US" dirty="0"/>
              <a:t> first. </a:t>
            </a:r>
            <a:r>
              <a:rPr lang="en-US" b="1" u="sng" dirty="0"/>
              <a:t>Apply at least 6, but no more than 12 months out.</a:t>
            </a:r>
          </a:p>
          <a:p>
            <a:endParaRPr lang="en-US" dirty="0"/>
          </a:p>
          <a:p>
            <a:r>
              <a:rPr lang="en-US" dirty="0"/>
              <a:t>The system will give you many options…the three we are interested in are as follows:</a:t>
            </a:r>
          </a:p>
          <a:p>
            <a:pPr lvl="1"/>
            <a:r>
              <a:rPr lang="en-US" dirty="0"/>
              <a:t>Expiration of term of service: You finish your contract. (Officer: you may or may not have a MSO left.)</a:t>
            </a:r>
          </a:p>
          <a:p>
            <a:pPr lvl="1"/>
            <a:r>
              <a:rPr lang="en-US" dirty="0"/>
              <a:t>PALACE CHASE: You want to get out early before your contract is up. You will incur a Reserve commitment.</a:t>
            </a:r>
          </a:p>
          <a:p>
            <a:pPr lvl="1"/>
            <a:r>
              <a:rPr lang="en-US" dirty="0"/>
              <a:t>PALACE FRONT: You want to finish your contract and then go straight into the Reserves </a:t>
            </a:r>
            <a:r>
              <a:rPr lang="en-US" b="1" u="sng" dirty="0"/>
              <a:t>(THIS IS THE OPTION YOU WANT)</a:t>
            </a:r>
          </a:p>
        </p:txBody>
      </p:sp>
    </p:spTree>
    <p:extLst>
      <p:ext uri="{BB962C8B-B14F-4D97-AF65-F5344CB8AC3E}">
        <p14:creationId xmlns:p14="http://schemas.microsoft.com/office/powerpoint/2010/main" val="3123719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B35F-308C-1B3F-6D36-B7DFDFD85313}"/>
              </a:ext>
            </a:extLst>
          </p:cNvPr>
          <p:cNvSpPr>
            <a:spLocks noGrp="1"/>
          </p:cNvSpPr>
          <p:nvPr>
            <p:ph type="title"/>
          </p:nvPr>
        </p:nvSpPr>
        <p:spPr>
          <a:xfrm>
            <a:off x="1708030" y="365125"/>
            <a:ext cx="9645770" cy="1325563"/>
          </a:xfrm>
        </p:spPr>
        <p:txBody>
          <a:bodyPr/>
          <a:lstStyle/>
          <a:p>
            <a:r>
              <a:rPr lang="en-US" dirty="0"/>
              <a:t>PALACE CHASE</a:t>
            </a:r>
          </a:p>
        </p:txBody>
      </p:sp>
      <p:sp>
        <p:nvSpPr>
          <p:cNvPr id="3" name="Content Placeholder 2">
            <a:extLst>
              <a:ext uri="{FF2B5EF4-FFF2-40B4-BE49-F238E27FC236}">
                <a16:creationId xmlns:a16="http://schemas.microsoft.com/office/drawing/2014/main" id="{58CD1D31-0729-6A63-41B2-3A3A497AA69C}"/>
              </a:ext>
            </a:extLst>
          </p:cNvPr>
          <p:cNvSpPr>
            <a:spLocks noGrp="1"/>
          </p:cNvSpPr>
          <p:nvPr>
            <p:ph idx="1"/>
          </p:nvPr>
        </p:nvSpPr>
        <p:spPr/>
        <p:txBody>
          <a:bodyPr/>
          <a:lstStyle/>
          <a:p>
            <a:r>
              <a:rPr lang="en-US" dirty="0"/>
              <a:t>Allows a member to leave their service commitment early in exchange for a Reserve service commitment </a:t>
            </a:r>
          </a:p>
          <a:p>
            <a:pPr lvl="1"/>
            <a:r>
              <a:rPr lang="en-US" dirty="0"/>
              <a:t>Not guaranteed! </a:t>
            </a:r>
          </a:p>
          <a:p>
            <a:endParaRPr lang="en-US" dirty="0"/>
          </a:p>
          <a:p>
            <a:r>
              <a:rPr lang="en-US" dirty="0"/>
              <a:t>Approved more frequently for enlisted than for officers</a:t>
            </a:r>
          </a:p>
          <a:p>
            <a:endParaRPr lang="en-US" dirty="0"/>
          </a:p>
          <a:p>
            <a:r>
              <a:rPr lang="en-US" dirty="0"/>
              <a:t>Contact a reserve recruiter as soon as approved!</a:t>
            </a:r>
          </a:p>
        </p:txBody>
      </p:sp>
    </p:spTree>
    <p:extLst>
      <p:ext uri="{BB962C8B-B14F-4D97-AF65-F5344CB8AC3E}">
        <p14:creationId xmlns:p14="http://schemas.microsoft.com/office/powerpoint/2010/main" val="1066102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D0679-BA13-AD8B-D4DF-CFA47B7DB14D}"/>
              </a:ext>
            </a:extLst>
          </p:cNvPr>
          <p:cNvSpPr>
            <a:spLocks noGrp="1"/>
          </p:cNvSpPr>
          <p:nvPr>
            <p:ph type="title"/>
          </p:nvPr>
        </p:nvSpPr>
        <p:spPr>
          <a:xfrm>
            <a:off x="1716656" y="365125"/>
            <a:ext cx="9637143" cy="1325563"/>
          </a:xfrm>
        </p:spPr>
        <p:txBody>
          <a:bodyPr/>
          <a:lstStyle/>
          <a:p>
            <a:r>
              <a:rPr lang="en-US" dirty="0"/>
              <a:t>PALACE FRONT</a:t>
            </a:r>
          </a:p>
        </p:txBody>
      </p:sp>
      <p:sp>
        <p:nvSpPr>
          <p:cNvPr id="3" name="Content Placeholder 2">
            <a:extLst>
              <a:ext uri="{FF2B5EF4-FFF2-40B4-BE49-F238E27FC236}">
                <a16:creationId xmlns:a16="http://schemas.microsoft.com/office/drawing/2014/main" id="{1A88A8D3-C686-1052-9A1D-59217AEF7699}"/>
              </a:ext>
            </a:extLst>
          </p:cNvPr>
          <p:cNvSpPr>
            <a:spLocks noGrp="1"/>
          </p:cNvSpPr>
          <p:nvPr>
            <p:ph idx="1"/>
          </p:nvPr>
        </p:nvSpPr>
        <p:spPr/>
        <p:txBody>
          <a:bodyPr/>
          <a:lstStyle/>
          <a:p>
            <a:r>
              <a:rPr lang="en-US" dirty="0"/>
              <a:t>Put in a separation application for “Completing Required Active Service” AND also indicate that you want a Reserve commission</a:t>
            </a:r>
          </a:p>
          <a:p>
            <a:endParaRPr lang="en-US" dirty="0"/>
          </a:p>
          <a:p>
            <a:r>
              <a:rPr lang="en-US" dirty="0"/>
              <a:t>Once the separation application is approved, contact a Reserve healthcare recruiter ASAP.</a:t>
            </a:r>
          </a:p>
          <a:p>
            <a:endParaRPr lang="en-US" dirty="0"/>
          </a:p>
          <a:p>
            <a:r>
              <a:rPr lang="en-US" dirty="0"/>
              <a:t>Officers will need to get a Reserve scroll (takes months), complete SHPE, endless amounts of paperwork, VA percentage (?)</a:t>
            </a:r>
          </a:p>
        </p:txBody>
      </p:sp>
    </p:spTree>
    <p:extLst>
      <p:ext uri="{BB962C8B-B14F-4D97-AF65-F5344CB8AC3E}">
        <p14:creationId xmlns:p14="http://schemas.microsoft.com/office/powerpoint/2010/main" val="993099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CBD0-E3C7-8BEC-7FA7-FAABE36F0397}"/>
              </a:ext>
            </a:extLst>
          </p:cNvPr>
          <p:cNvSpPr>
            <a:spLocks noGrp="1"/>
          </p:cNvSpPr>
          <p:nvPr>
            <p:ph type="title"/>
          </p:nvPr>
        </p:nvSpPr>
        <p:spPr>
          <a:xfrm>
            <a:off x="1794294" y="365125"/>
            <a:ext cx="9559506" cy="1325563"/>
          </a:xfrm>
        </p:spPr>
        <p:txBody>
          <a:bodyPr/>
          <a:lstStyle/>
          <a:p>
            <a:r>
              <a:rPr lang="en-US" dirty="0"/>
              <a:t>Day of Separation</a:t>
            </a:r>
          </a:p>
        </p:txBody>
      </p:sp>
      <p:sp>
        <p:nvSpPr>
          <p:cNvPr id="3" name="Content Placeholder 2">
            <a:extLst>
              <a:ext uri="{FF2B5EF4-FFF2-40B4-BE49-F238E27FC236}">
                <a16:creationId xmlns:a16="http://schemas.microsoft.com/office/drawing/2014/main" id="{1AB9AEF1-9D6A-BC6F-E3D7-B79446EA3E27}"/>
              </a:ext>
            </a:extLst>
          </p:cNvPr>
          <p:cNvSpPr>
            <a:spLocks noGrp="1"/>
          </p:cNvSpPr>
          <p:nvPr>
            <p:ph idx="1"/>
          </p:nvPr>
        </p:nvSpPr>
        <p:spPr/>
        <p:txBody>
          <a:bodyPr/>
          <a:lstStyle/>
          <a:p>
            <a:r>
              <a:rPr lang="en-US" dirty="0"/>
              <a:t>As you final out from active duty, they will confiscate your military ID card even if you intend on going into the Reserves without a break of service</a:t>
            </a:r>
          </a:p>
          <a:p>
            <a:endParaRPr lang="en-US" dirty="0"/>
          </a:p>
          <a:p>
            <a:r>
              <a:rPr lang="en-US" dirty="0"/>
              <a:t>If there is no break of service (IMA), you should be able to get your ID cards after approximately 30-60 days </a:t>
            </a:r>
          </a:p>
          <a:p>
            <a:endParaRPr lang="en-US" dirty="0"/>
          </a:p>
          <a:p>
            <a:r>
              <a:rPr lang="en-US" dirty="0"/>
              <a:t>Ask for a welcome packet from the Detachment once you are gained</a:t>
            </a:r>
          </a:p>
          <a:p>
            <a:pPr lvl="1"/>
            <a:r>
              <a:rPr lang="en-US" dirty="0"/>
              <a:t>NO WELCOME PACKET = NO PAY</a:t>
            </a:r>
          </a:p>
        </p:txBody>
      </p:sp>
    </p:spTree>
    <p:extLst>
      <p:ext uri="{BB962C8B-B14F-4D97-AF65-F5344CB8AC3E}">
        <p14:creationId xmlns:p14="http://schemas.microsoft.com/office/powerpoint/2010/main" val="1314461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FD30-548C-B16D-222C-F6E14048DBCC}"/>
              </a:ext>
            </a:extLst>
          </p:cNvPr>
          <p:cNvSpPr>
            <a:spLocks noGrp="1"/>
          </p:cNvSpPr>
          <p:nvPr>
            <p:ph type="title"/>
          </p:nvPr>
        </p:nvSpPr>
        <p:spPr>
          <a:xfrm>
            <a:off x="1725282" y="365125"/>
            <a:ext cx="9628517" cy="1325563"/>
          </a:xfrm>
        </p:spPr>
        <p:txBody>
          <a:bodyPr/>
          <a:lstStyle/>
          <a:p>
            <a:r>
              <a:rPr lang="en-US" dirty="0"/>
              <a:t>Break In Service</a:t>
            </a:r>
          </a:p>
        </p:txBody>
      </p:sp>
      <p:sp>
        <p:nvSpPr>
          <p:cNvPr id="3" name="Content Placeholder 2">
            <a:extLst>
              <a:ext uri="{FF2B5EF4-FFF2-40B4-BE49-F238E27FC236}">
                <a16:creationId xmlns:a16="http://schemas.microsoft.com/office/drawing/2014/main" id="{7151079C-52DA-1AB3-7CD3-3411A41CB5E4}"/>
              </a:ext>
            </a:extLst>
          </p:cNvPr>
          <p:cNvSpPr>
            <a:spLocks noGrp="1"/>
          </p:cNvSpPr>
          <p:nvPr>
            <p:ph idx="1"/>
          </p:nvPr>
        </p:nvSpPr>
        <p:spPr/>
        <p:txBody>
          <a:bodyPr/>
          <a:lstStyle/>
          <a:p>
            <a:r>
              <a:rPr lang="en-US" dirty="0"/>
              <a:t>Why is it so important to go to the Reserves without a break in service?</a:t>
            </a:r>
          </a:p>
          <a:p>
            <a:endParaRPr lang="en-US" dirty="0"/>
          </a:p>
          <a:p>
            <a:r>
              <a:rPr lang="en-US" dirty="0"/>
              <a:t>First, 180 free days of TRICARE Reserve Select for direct transfer</a:t>
            </a:r>
          </a:p>
          <a:p>
            <a:r>
              <a:rPr lang="en-US" dirty="0"/>
              <a:t>Second, you may have to go back to MEPS if service is broken</a:t>
            </a:r>
          </a:p>
          <a:p>
            <a:endParaRPr lang="en-US" dirty="0"/>
          </a:p>
          <a:p>
            <a:r>
              <a:rPr lang="en-US" dirty="0"/>
              <a:t>EVEN A ONE DAY BREAK IN SERVICE will void the TRICARE provisions</a:t>
            </a:r>
          </a:p>
        </p:txBody>
      </p:sp>
    </p:spTree>
    <p:extLst>
      <p:ext uri="{BB962C8B-B14F-4D97-AF65-F5344CB8AC3E}">
        <p14:creationId xmlns:p14="http://schemas.microsoft.com/office/powerpoint/2010/main" val="3499003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65AA99-1FDA-1F6D-F925-748636D0ACFD}"/>
              </a:ext>
            </a:extLst>
          </p:cNvPr>
          <p:cNvSpPr>
            <a:spLocks noGrp="1"/>
          </p:cNvSpPr>
          <p:nvPr>
            <p:ph type="title"/>
          </p:nvPr>
        </p:nvSpPr>
        <p:spPr/>
        <p:txBody>
          <a:bodyPr/>
          <a:lstStyle/>
          <a:p>
            <a:r>
              <a:rPr lang="en-US" dirty="0"/>
              <a:t>How a Reservist Can Help Your MTF Pharmacies</a:t>
            </a:r>
          </a:p>
        </p:txBody>
      </p:sp>
    </p:spTree>
    <p:extLst>
      <p:ext uri="{BB962C8B-B14F-4D97-AF65-F5344CB8AC3E}">
        <p14:creationId xmlns:p14="http://schemas.microsoft.com/office/powerpoint/2010/main" val="4287291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AD8DE-374C-F235-A8A0-0ED767A278FF}"/>
              </a:ext>
            </a:extLst>
          </p:cNvPr>
          <p:cNvSpPr>
            <a:spLocks noGrp="1"/>
          </p:cNvSpPr>
          <p:nvPr>
            <p:ph type="title"/>
          </p:nvPr>
        </p:nvSpPr>
        <p:spPr>
          <a:xfrm>
            <a:off x="1733909" y="399631"/>
            <a:ext cx="9638582" cy="1325563"/>
          </a:xfrm>
        </p:spPr>
        <p:txBody>
          <a:bodyPr/>
          <a:lstStyle/>
          <a:p>
            <a:r>
              <a:rPr lang="en-US" dirty="0"/>
              <a:t>Availability</a:t>
            </a:r>
          </a:p>
        </p:txBody>
      </p:sp>
      <p:sp>
        <p:nvSpPr>
          <p:cNvPr id="3" name="Content Placeholder 2">
            <a:extLst>
              <a:ext uri="{FF2B5EF4-FFF2-40B4-BE49-F238E27FC236}">
                <a16:creationId xmlns:a16="http://schemas.microsoft.com/office/drawing/2014/main" id="{0B9A9A00-C605-53E4-F0AC-E8EC737FF616}"/>
              </a:ext>
            </a:extLst>
          </p:cNvPr>
          <p:cNvSpPr>
            <a:spLocks noGrp="1"/>
          </p:cNvSpPr>
          <p:nvPr>
            <p:ph idx="1"/>
          </p:nvPr>
        </p:nvSpPr>
        <p:spPr>
          <a:xfrm>
            <a:off x="838199" y="1825625"/>
            <a:ext cx="10902352" cy="4351338"/>
          </a:xfrm>
        </p:spPr>
        <p:txBody>
          <a:bodyPr/>
          <a:lstStyle/>
          <a:p>
            <a:r>
              <a:rPr lang="en-US" dirty="0"/>
              <a:t>Unlike active duty, Reservists cannot be compelled to work at your pharmacy without a presidential proclamation or Congressional act</a:t>
            </a:r>
          </a:p>
          <a:p>
            <a:endParaRPr lang="en-US" sz="2000" dirty="0"/>
          </a:p>
          <a:p>
            <a:r>
              <a:rPr lang="en-US" dirty="0"/>
              <a:t>Only two officers currently work a majority of the year at MTFs “in status”</a:t>
            </a:r>
          </a:p>
          <a:p>
            <a:r>
              <a:rPr lang="en-US" dirty="0"/>
              <a:t>Enlisted Techs: Hard to say as there are many more enlisted than officers, but I have seen a few SSgts recently take long term orders</a:t>
            </a:r>
          </a:p>
          <a:p>
            <a:endParaRPr lang="en-US" sz="2000" dirty="0"/>
          </a:p>
        </p:txBody>
      </p:sp>
    </p:spTree>
    <p:extLst>
      <p:ext uri="{BB962C8B-B14F-4D97-AF65-F5344CB8AC3E}">
        <p14:creationId xmlns:p14="http://schemas.microsoft.com/office/powerpoint/2010/main" val="127769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EF202-70AC-6B7D-5AE8-CE471F2F2CA4}"/>
              </a:ext>
            </a:extLst>
          </p:cNvPr>
          <p:cNvSpPr>
            <a:spLocks noGrp="1"/>
          </p:cNvSpPr>
          <p:nvPr>
            <p:ph type="title"/>
          </p:nvPr>
        </p:nvSpPr>
        <p:spPr>
          <a:xfrm>
            <a:off x="1837426" y="365125"/>
            <a:ext cx="9516374" cy="1325563"/>
          </a:xfrm>
        </p:spPr>
        <p:txBody>
          <a:bodyPr/>
          <a:lstStyle/>
          <a:p>
            <a:r>
              <a:rPr lang="en-US" dirty="0"/>
              <a:t>Availability</a:t>
            </a:r>
          </a:p>
        </p:txBody>
      </p:sp>
      <p:sp>
        <p:nvSpPr>
          <p:cNvPr id="3" name="Content Placeholder 2">
            <a:extLst>
              <a:ext uri="{FF2B5EF4-FFF2-40B4-BE49-F238E27FC236}">
                <a16:creationId xmlns:a16="http://schemas.microsoft.com/office/drawing/2014/main" id="{3E0F711D-A82B-E496-EE6E-4F2F10A00E6D}"/>
              </a:ext>
            </a:extLst>
          </p:cNvPr>
          <p:cNvSpPr>
            <a:spLocks noGrp="1"/>
          </p:cNvSpPr>
          <p:nvPr>
            <p:ph idx="1"/>
          </p:nvPr>
        </p:nvSpPr>
        <p:spPr/>
        <p:txBody>
          <a:bodyPr/>
          <a:lstStyle/>
          <a:p>
            <a:r>
              <a:rPr lang="en-US" dirty="0"/>
              <a:t>As such, members may use </a:t>
            </a:r>
            <a:r>
              <a:rPr lang="en-US" u="sng" dirty="0"/>
              <a:t>any</a:t>
            </a:r>
            <a:r>
              <a:rPr lang="en-US" dirty="0"/>
              <a:t> criteria to agree or decline coming to your MTF</a:t>
            </a:r>
          </a:p>
          <a:p>
            <a:pPr lvl="1"/>
            <a:r>
              <a:rPr lang="en-US" dirty="0"/>
              <a:t>Members may also negotiate length of coverage and timing of coverage</a:t>
            </a:r>
          </a:p>
          <a:p>
            <a:pPr lvl="1"/>
            <a:endParaRPr lang="en-US" dirty="0"/>
          </a:p>
          <a:p>
            <a:r>
              <a:rPr lang="en-US" dirty="0"/>
              <a:t>Personally, I take into account a number of factors: need of the particular MTF, location, MAJCOM, requested length/timing, availability of base facilities</a:t>
            </a:r>
          </a:p>
          <a:p>
            <a:pPr lvl="1"/>
            <a:r>
              <a:rPr lang="en-US" dirty="0"/>
              <a:t>Some MAJCOMS are particularly difficult to work with (AETC, AFDW, AMC) while others are much easier to work with (AFMC, PACAF, USAFE)</a:t>
            </a:r>
          </a:p>
          <a:p>
            <a:pPr lvl="1"/>
            <a:endParaRPr lang="en-US" dirty="0"/>
          </a:p>
          <a:p>
            <a:endParaRPr lang="en-US" dirty="0"/>
          </a:p>
        </p:txBody>
      </p:sp>
    </p:spTree>
    <p:extLst>
      <p:ext uri="{BB962C8B-B14F-4D97-AF65-F5344CB8AC3E}">
        <p14:creationId xmlns:p14="http://schemas.microsoft.com/office/powerpoint/2010/main" val="1433452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89AB-DE4D-94BF-DF69-6BAE93FFB395}"/>
              </a:ext>
            </a:extLst>
          </p:cNvPr>
          <p:cNvSpPr>
            <a:spLocks noGrp="1"/>
          </p:cNvSpPr>
          <p:nvPr>
            <p:ph type="title"/>
          </p:nvPr>
        </p:nvSpPr>
        <p:spPr>
          <a:xfrm>
            <a:off x="1656272" y="365125"/>
            <a:ext cx="9697528" cy="1325563"/>
          </a:xfrm>
        </p:spPr>
        <p:txBody>
          <a:bodyPr/>
          <a:lstStyle/>
          <a:p>
            <a:r>
              <a:rPr lang="en-US" dirty="0"/>
              <a:t>MPA Days</a:t>
            </a:r>
          </a:p>
        </p:txBody>
      </p:sp>
      <p:sp>
        <p:nvSpPr>
          <p:cNvPr id="3" name="Content Placeholder 2">
            <a:extLst>
              <a:ext uri="{FF2B5EF4-FFF2-40B4-BE49-F238E27FC236}">
                <a16:creationId xmlns:a16="http://schemas.microsoft.com/office/drawing/2014/main" id="{89D0AD48-6D2A-45E3-CE5A-E2079FF1ACCA}"/>
              </a:ext>
            </a:extLst>
          </p:cNvPr>
          <p:cNvSpPr>
            <a:spLocks noGrp="1"/>
          </p:cNvSpPr>
          <p:nvPr>
            <p:ph idx="1"/>
          </p:nvPr>
        </p:nvSpPr>
        <p:spPr/>
        <p:txBody>
          <a:bodyPr/>
          <a:lstStyle/>
          <a:p>
            <a:r>
              <a:rPr lang="en-US" dirty="0"/>
              <a:t>By far the easiest way to get help from the Reserves are what is called MPA days or “man days”</a:t>
            </a:r>
          </a:p>
          <a:p>
            <a:pPr lvl="1"/>
            <a:r>
              <a:rPr lang="en-US" dirty="0"/>
              <a:t>Think of it as a manning assist, but from the Reserve Component</a:t>
            </a:r>
          </a:p>
          <a:p>
            <a:pPr lvl="1"/>
            <a:r>
              <a:rPr lang="en-US" dirty="0"/>
              <a:t>Can be as little as a week, can be as many as 179 days</a:t>
            </a:r>
          </a:p>
          <a:p>
            <a:pPr lvl="1"/>
            <a:r>
              <a:rPr lang="en-US" b="1" dirty="0"/>
              <a:t>*TECHNICALLY CAN BE UP TO 365 DAYS BUT PCS COSTS BOTH </a:t>
            </a:r>
            <a:r>
              <a:rPr lang="en-US" b="1" u="sng" dirty="0"/>
              <a:t>COMING AND GOING MUST BE PAID FOR BY YOUR MDG</a:t>
            </a:r>
            <a:r>
              <a:rPr lang="en-US" b="1" dirty="0"/>
              <a:t>*</a:t>
            </a:r>
          </a:p>
          <a:p>
            <a:pPr lvl="2"/>
            <a:r>
              <a:rPr lang="en-US" b="1" dirty="0"/>
              <a:t>Which is why you rarely see this done in practice unless there are multiple 365s done in a row or it’s an OCONUS location </a:t>
            </a:r>
          </a:p>
          <a:p>
            <a:pPr marL="0" indent="0">
              <a:buNone/>
            </a:pPr>
            <a:endParaRPr lang="en-US" b="1" dirty="0"/>
          </a:p>
        </p:txBody>
      </p:sp>
    </p:spTree>
    <p:extLst>
      <p:ext uri="{BB962C8B-B14F-4D97-AF65-F5344CB8AC3E}">
        <p14:creationId xmlns:p14="http://schemas.microsoft.com/office/powerpoint/2010/main" val="2773207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1CA5-7B78-D165-8A85-9EBE385CCCDD}"/>
              </a:ext>
            </a:extLst>
          </p:cNvPr>
          <p:cNvSpPr>
            <a:spLocks noGrp="1"/>
          </p:cNvSpPr>
          <p:nvPr>
            <p:ph type="title"/>
          </p:nvPr>
        </p:nvSpPr>
        <p:spPr>
          <a:xfrm>
            <a:off x="1733908" y="365125"/>
            <a:ext cx="9619891" cy="1325563"/>
          </a:xfrm>
        </p:spPr>
        <p:txBody>
          <a:bodyPr/>
          <a:lstStyle/>
          <a:p>
            <a:r>
              <a:rPr lang="en-US" dirty="0"/>
              <a:t>MPA Procurement</a:t>
            </a:r>
          </a:p>
        </p:txBody>
      </p:sp>
      <p:sp>
        <p:nvSpPr>
          <p:cNvPr id="3" name="Content Placeholder 2">
            <a:extLst>
              <a:ext uri="{FF2B5EF4-FFF2-40B4-BE49-F238E27FC236}">
                <a16:creationId xmlns:a16="http://schemas.microsoft.com/office/drawing/2014/main" id="{C152AD4D-1005-EB2F-50F6-9EADED4351B6}"/>
              </a:ext>
            </a:extLst>
          </p:cNvPr>
          <p:cNvSpPr>
            <a:spLocks noGrp="1"/>
          </p:cNvSpPr>
          <p:nvPr>
            <p:ph idx="1"/>
          </p:nvPr>
        </p:nvSpPr>
        <p:spPr/>
        <p:txBody>
          <a:bodyPr/>
          <a:lstStyle/>
          <a:p>
            <a:r>
              <a:rPr lang="en-US" dirty="0"/>
              <a:t>Contact your MAJCOM RMO office to inquire about man days</a:t>
            </a:r>
          </a:p>
          <a:p>
            <a:pPr lvl="1"/>
            <a:r>
              <a:rPr lang="en-US" dirty="0"/>
              <a:t>Different MAJCOMs have different policies</a:t>
            </a:r>
          </a:p>
          <a:p>
            <a:pPr lvl="2"/>
            <a:r>
              <a:rPr lang="en-US" dirty="0"/>
              <a:t>In my experience, AFMC has been very giving in their days while some other MAJCOMs are not</a:t>
            </a:r>
          </a:p>
          <a:p>
            <a:r>
              <a:rPr lang="en-US" dirty="0"/>
              <a:t> Receive number of days your MAJCOM is willing to give you and find a Reservist willing to work them</a:t>
            </a:r>
          </a:p>
          <a:p>
            <a:pPr lvl="1"/>
            <a:r>
              <a:rPr lang="en-US" dirty="0"/>
              <a:t>AC MDG will come to agreement with member about time period</a:t>
            </a:r>
          </a:p>
          <a:p>
            <a:pPr lvl="1"/>
            <a:r>
              <a:rPr lang="en-US" dirty="0"/>
              <a:t>Member will supply Form 49 filled out as much as they can</a:t>
            </a:r>
          </a:p>
          <a:p>
            <a:pPr lvl="1"/>
            <a:r>
              <a:rPr lang="en-US" dirty="0"/>
              <a:t>MDG will need to supply fund cite authorization letter (FCAL)</a:t>
            </a:r>
          </a:p>
          <a:p>
            <a:pPr lvl="1"/>
            <a:r>
              <a:rPr lang="en-US" dirty="0"/>
              <a:t>Submit both to MAJCOM and get approval; they will put into M4S system</a:t>
            </a:r>
          </a:p>
          <a:p>
            <a:pPr lvl="1"/>
            <a:r>
              <a:rPr lang="en-US" dirty="0"/>
              <a:t>Member receives M4S and gets orders cut using M4S and FCAL </a:t>
            </a:r>
          </a:p>
        </p:txBody>
      </p:sp>
    </p:spTree>
    <p:extLst>
      <p:ext uri="{BB962C8B-B14F-4D97-AF65-F5344CB8AC3E}">
        <p14:creationId xmlns:p14="http://schemas.microsoft.com/office/powerpoint/2010/main" val="239189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E3BC7-4FEA-B7FD-9D5C-140F7BC9E786}"/>
              </a:ext>
            </a:extLst>
          </p:cNvPr>
          <p:cNvSpPr>
            <a:spLocks noGrp="1"/>
          </p:cNvSpPr>
          <p:nvPr>
            <p:ph type="title"/>
          </p:nvPr>
        </p:nvSpPr>
        <p:spPr>
          <a:xfrm>
            <a:off x="1690776" y="365125"/>
            <a:ext cx="9663023" cy="1325563"/>
          </a:xfrm>
        </p:spPr>
        <p:txBody>
          <a:bodyPr/>
          <a:lstStyle/>
          <a:p>
            <a:r>
              <a:rPr lang="en-US" dirty="0"/>
              <a:t>MPA Costs</a:t>
            </a:r>
          </a:p>
        </p:txBody>
      </p:sp>
      <p:sp>
        <p:nvSpPr>
          <p:cNvPr id="3" name="Content Placeholder 2">
            <a:extLst>
              <a:ext uri="{FF2B5EF4-FFF2-40B4-BE49-F238E27FC236}">
                <a16:creationId xmlns:a16="http://schemas.microsoft.com/office/drawing/2014/main" id="{BD9E77B2-1144-F18B-4CEB-62E40B7BD0BF}"/>
              </a:ext>
            </a:extLst>
          </p:cNvPr>
          <p:cNvSpPr>
            <a:spLocks noGrp="1"/>
          </p:cNvSpPr>
          <p:nvPr>
            <p:ph idx="1"/>
          </p:nvPr>
        </p:nvSpPr>
        <p:spPr/>
        <p:txBody>
          <a:bodyPr>
            <a:normAutofit lnSpcReduction="10000"/>
          </a:bodyPr>
          <a:lstStyle/>
          <a:p>
            <a:r>
              <a:rPr lang="en-US" dirty="0"/>
              <a:t>Costs for a member on MPA orders are split between your MDG and “big” Air Force</a:t>
            </a:r>
          </a:p>
          <a:p>
            <a:endParaRPr lang="en-US" dirty="0"/>
          </a:p>
          <a:p>
            <a:r>
              <a:rPr lang="en-US" dirty="0"/>
              <a:t>Costs such as basic pay, BAH, special pays (such as board cert), COLA (if authorized) are paid for by “big” Air Force</a:t>
            </a:r>
          </a:p>
          <a:p>
            <a:endParaRPr lang="en-US" dirty="0"/>
          </a:p>
          <a:p>
            <a:r>
              <a:rPr lang="en-US" dirty="0"/>
              <a:t>TDY costs for a tour under 180 days such as per diem, travel and lodging are paid for by </a:t>
            </a:r>
            <a:r>
              <a:rPr lang="en-US" b="1" dirty="0"/>
              <a:t>your MDG</a:t>
            </a:r>
          </a:p>
          <a:p>
            <a:pPr lvl="1"/>
            <a:r>
              <a:rPr lang="en-US" b="1" dirty="0"/>
              <a:t>Some MAJCOMs may agree to pay the TDY costs instead of your MDG, this comes out of the MAJCOM Command Surgeon budget </a:t>
            </a:r>
          </a:p>
        </p:txBody>
      </p:sp>
    </p:spTree>
    <p:extLst>
      <p:ext uri="{BB962C8B-B14F-4D97-AF65-F5344CB8AC3E}">
        <p14:creationId xmlns:p14="http://schemas.microsoft.com/office/powerpoint/2010/main" val="815003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0093E-546F-E53A-FF4F-FE97E839F3C4}"/>
              </a:ext>
            </a:extLst>
          </p:cNvPr>
          <p:cNvSpPr>
            <a:spLocks noGrp="1"/>
          </p:cNvSpPr>
          <p:nvPr>
            <p:ph type="title"/>
          </p:nvPr>
        </p:nvSpPr>
        <p:spPr>
          <a:xfrm>
            <a:off x="1837426" y="365125"/>
            <a:ext cx="9516374" cy="1325563"/>
          </a:xfrm>
        </p:spPr>
        <p:txBody>
          <a:bodyPr/>
          <a:lstStyle/>
          <a:p>
            <a:r>
              <a:rPr lang="en-US" dirty="0"/>
              <a:t>MPA: A Very Good Deal</a:t>
            </a:r>
          </a:p>
        </p:txBody>
      </p:sp>
      <p:sp>
        <p:nvSpPr>
          <p:cNvPr id="3" name="Content Placeholder 2">
            <a:extLst>
              <a:ext uri="{FF2B5EF4-FFF2-40B4-BE49-F238E27FC236}">
                <a16:creationId xmlns:a16="http://schemas.microsoft.com/office/drawing/2014/main" id="{9E415B0A-FAAC-E37F-D621-0A31A8BBD49B}"/>
              </a:ext>
            </a:extLst>
          </p:cNvPr>
          <p:cNvSpPr>
            <a:spLocks noGrp="1"/>
          </p:cNvSpPr>
          <p:nvPr>
            <p:ph idx="1"/>
          </p:nvPr>
        </p:nvSpPr>
        <p:spPr>
          <a:xfrm>
            <a:off x="838200" y="1825624"/>
            <a:ext cx="10515600" cy="4440952"/>
          </a:xfrm>
        </p:spPr>
        <p:txBody>
          <a:bodyPr>
            <a:normAutofit lnSpcReduction="10000"/>
          </a:bodyPr>
          <a:lstStyle/>
          <a:p>
            <a:r>
              <a:rPr lang="en-US" dirty="0"/>
              <a:t>Real life example:</a:t>
            </a:r>
          </a:p>
          <a:p>
            <a:pPr lvl="1"/>
            <a:r>
              <a:rPr lang="en-US" dirty="0"/>
              <a:t>Lt Col Mock agreed to perform roughly 230 MPA days at Hill AFB in FY24. </a:t>
            </a:r>
          </a:p>
          <a:p>
            <a:pPr marL="457200" lvl="1" indent="0">
              <a:buNone/>
            </a:pPr>
            <a:endParaRPr lang="en-US" dirty="0"/>
          </a:p>
          <a:p>
            <a:pPr marL="457200" lvl="1" indent="0">
              <a:buNone/>
            </a:pPr>
            <a:r>
              <a:rPr lang="en-US" dirty="0"/>
              <a:t>Per diem costs: $59/day x 230 days = $13,570</a:t>
            </a:r>
          </a:p>
          <a:p>
            <a:pPr marL="457200" lvl="1" indent="0">
              <a:buNone/>
            </a:pPr>
            <a:r>
              <a:rPr lang="en-US" dirty="0"/>
              <a:t>Lodging costs: $96/day x 230 days = $22,080</a:t>
            </a:r>
          </a:p>
          <a:p>
            <a:pPr marL="457200" lvl="1" indent="0">
              <a:buNone/>
            </a:pPr>
            <a:r>
              <a:rPr lang="en-US" dirty="0"/>
              <a:t>Travel costs: Roughly $1,500</a:t>
            </a:r>
          </a:p>
          <a:p>
            <a:pPr marL="457200" lvl="1" indent="0">
              <a:buNone/>
            </a:pPr>
            <a:endParaRPr lang="en-US" dirty="0"/>
          </a:p>
          <a:p>
            <a:pPr marL="457200" lvl="1" indent="0">
              <a:buNone/>
            </a:pPr>
            <a:r>
              <a:rPr lang="en-US" dirty="0"/>
              <a:t>Total costs = $37,150 cost to MDG in exchange for nearly 8 months of pharmacist work</a:t>
            </a:r>
          </a:p>
          <a:p>
            <a:pPr marL="457200" lvl="1" indent="0">
              <a:buNone/>
            </a:pPr>
            <a:endParaRPr lang="en-US" dirty="0"/>
          </a:p>
          <a:p>
            <a:pPr marL="457200" lvl="1" indent="0">
              <a:buNone/>
            </a:pPr>
            <a:r>
              <a:rPr lang="en-US" dirty="0"/>
              <a:t>That’s less than half of what a MDG would pay GS and a fifth of what a  contractor would be paid over the same time period!  </a:t>
            </a:r>
          </a:p>
        </p:txBody>
      </p:sp>
    </p:spTree>
    <p:extLst>
      <p:ext uri="{BB962C8B-B14F-4D97-AF65-F5344CB8AC3E}">
        <p14:creationId xmlns:p14="http://schemas.microsoft.com/office/powerpoint/2010/main" val="759656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4855E-1202-3B88-564C-426EDDE300BB}"/>
              </a:ext>
            </a:extLst>
          </p:cNvPr>
          <p:cNvSpPr>
            <a:spLocks noGrp="1"/>
          </p:cNvSpPr>
          <p:nvPr>
            <p:ph type="title"/>
          </p:nvPr>
        </p:nvSpPr>
        <p:spPr>
          <a:xfrm>
            <a:off x="1751162" y="365125"/>
            <a:ext cx="9602638" cy="1325563"/>
          </a:xfrm>
        </p:spPr>
        <p:txBody>
          <a:bodyPr/>
          <a:lstStyle/>
          <a:p>
            <a:r>
              <a:rPr lang="en-US" dirty="0"/>
              <a:t>Government Shutdown</a:t>
            </a:r>
          </a:p>
        </p:txBody>
      </p:sp>
      <p:sp>
        <p:nvSpPr>
          <p:cNvPr id="3" name="Content Placeholder 2">
            <a:extLst>
              <a:ext uri="{FF2B5EF4-FFF2-40B4-BE49-F238E27FC236}">
                <a16:creationId xmlns:a16="http://schemas.microsoft.com/office/drawing/2014/main" id="{884C72E7-9D94-7DFD-229B-B3947BC4EA6D}"/>
              </a:ext>
            </a:extLst>
          </p:cNvPr>
          <p:cNvSpPr>
            <a:spLocks noGrp="1"/>
          </p:cNvSpPr>
          <p:nvPr>
            <p:ph idx="1"/>
          </p:nvPr>
        </p:nvSpPr>
        <p:spPr/>
        <p:txBody>
          <a:bodyPr/>
          <a:lstStyle/>
          <a:p>
            <a:r>
              <a:rPr lang="en-US" dirty="0"/>
              <a:t>Reservists on MPA orders = considered to be on active duty </a:t>
            </a:r>
            <a:r>
              <a:rPr lang="en-US" u="sng" dirty="0"/>
              <a:t>as long as</a:t>
            </a:r>
            <a:r>
              <a:rPr lang="en-US" dirty="0"/>
              <a:t> the tour begins before the shutdown</a:t>
            </a:r>
          </a:p>
          <a:p>
            <a:endParaRPr lang="en-US" dirty="0"/>
          </a:p>
          <a:p>
            <a:r>
              <a:rPr lang="en-US" dirty="0"/>
              <a:t>This is </a:t>
            </a:r>
            <a:r>
              <a:rPr lang="en-US" b="1" dirty="0"/>
              <a:t>not true </a:t>
            </a:r>
            <a:r>
              <a:rPr lang="en-US" dirty="0"/>
              <a:t>with other statuses (RPA, Annual Tour, IDTs)</a:t>
            </a:r>
          </a:p>
          <a:p>
            <a:endParaRPr lang="en-US" dirty="0"/>
          </a:p>
          <a:p>
            <a:r>
              <a:rPr lang="en-US" dirty="0"/>
              <a:t>Long story short</a:t>
            </a:r>
            <a:r>
              <a:rPr lang="en-US"/>
              <a:t>: MPA can </a:t>
            </a:r>
            <a:r>
              <a:rPr lang="en-US" dirty="0"/>
              <a:t>work at your facility during a shutdown the same way an active duty member can</a:t>
            </a:r>
          </a:p>
        </p:txBody>
      </p:sp>
    </p:spTree>
    <p:extLst>
      <p:ext uri="{BB962C8B-B14F-4D97-AF65-F5344CB8AC3E}">
        <p14:creationId xmlns:p14="http://schemas.microsoft.com/office/powerpoint/2010/main" val="3952636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0F1F-4AAF-3C58-A39E-96DF2CBA8929}"/>
              </a:ext>
            </a:extLst>
          </p:cNvPr>
          <p:cNvSpPr>
            <a:spLocks noGrp="1"/>
          </p:cNvSpPr>
          <p:nvPr>
            <p:ph type="title"/>
          </p:nvPr>
        </p:nvSpPr>
        <p:spPr>
          <a:xfrm>
            <a:off x="1790700" y="365125"/>
            <a:ext cx="9563100" cy="1325563"/>
          </a:xfrm>
        </p:spPr>
        <p:txBody>
          <a:bodyPr/>
          <a:lstStyle/>
          <a:p>
            <a:r>
              <a:rPr lang="en-US" dirty="0"/>
              <a:t>CE Question 1</a:t>
            </a:r>
          </a:p>
        </p:txBody>
      </p:sp>
      <p:sp>
        <p:nvSpPr>
          <p:cNvPr id="3" name="Content Placeholder 2">
            <a:extLst>
              <a:ext uri="{FF2B5EF4-FFF2-40B4-BE49-F238E27FC236}">
                <a16:creationId xmlns:a16="http://schemas.microsoft.com/office/drawing/2014/main" id="{824DA0DF-ADAA-4775-A1B5-46434F9AB5EE}"/>
              </a:ext>
            </a:extLst>
          </p:cNvPr>
          <p:cNvSpPr>
            <a:spLocks noGrp="1"/>
          </p:cNvSpPr>
          <p:nvPr>
            <p:ph idx="1"/>
          </p:nvPr>
        </p:nvSpPr>
        <p:spPr/>
        <p:txBody>
          <a:bodyPr/>
          <a:lstStyle/>
          <a:p>
            <a:r>
              <a:rPr lang="en-US" dirty="0"/>
              <a:t>Which status can remain at work during a government shutdown?</a:t>
            </a:r>
          </a:p>
          <a:p>
            <a:endParaRPr lang="en-US" dirty="0"/>
          </a:p>
          <a:p>
            <a:r>
              <a:rPr lang="en-US" dirty="0"/>
              <a:t>A) RPA</a:t>
            </a:r>
          </a:p>
          <a:p>
            <a:r>
              <a:rPr lang="en-US" dirty="0"/>
              <a:t>B) IDT</a:t>
            </a:r>
          </a:p>
          <a:p>
            <a:r>
              <a:rPr lang="en-US" dirty="0"/>
              <a:t>C) AT</a:t>
            </a:r>
          </a:p>
          <a:p>
            <a:r>
              <a:rPr lang="en-US" dirty="0"/>
              <a:t>D) MPA</a:t>
            </a:r>
          </a:p>
        </p:txBody>
      </p:sp>
    </p:spTree>
    <p:extLst>
      <p:ext uri="{BB962C8B-B14F-4D97-AF65-F5344CB8AC3E}">
        <p14:creationId xmlns:p14="http://schemas.microsoft.com/office/powerpoint/2010/main" val="335536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0F1F-4AAF-3C58-A39E-96DF2CBA8929}"/>
              </a:ext>
            </a:extLst>
          </p:cNvPr>
          <p:cNvSpPr>
            <a:spLocks noGrp="1"/>
          </p:cNvSpPr>
          <p:nvPr>
            <p:ph type="title"/>
          </p:nvPr>
        </p:nvSpPr>
        <p:spPr>
          <a:xfrm>
            <a:off x="1790700" y="365125"/>
            <a:ext cx="9563100" cy="1325563"/>
          </a:xfrm>
        </p:spPr>
        <p:txBody>
          <a:bodyPr/>
          <a:lstStyle/>
          <a:p>
            <a:r>
              <a:rPr lang="en-US" dirty="0"/>
              <a:t>CE Question 1</a:t>
            </a:r>
          </a:p>
        </p:txBody>
      </p:sp>
      <p:sp>
        <p:nvSpPr>
          <p:cNvPr id="3" name="Content Placeholder 2">
            <a:extLst>
              <a:ext uri="{FF2B5EF4-FFF2-40B4-BE49-F238E27FC236}">
                <a16:creationId xmlns:a16="http://schemas.microsoft.com/office/drawing/2014/main" id="{824DA0DF-ADAA-4775-A1B5-46434F9AB5EE}"/>
              </a:ext>
            </a:extLst>
          </p:cNvPr>
          <p:cNvSpPr>
            <a:spLocks noGrp="1"/>
          </p:cNvSpPr>
          <p:nvPr>
            <p:ph idx="1"/>
          </p:nvPr>
        </p:nvSpPr>
        <p:spPr/>
        <p:txBody>
          <a:bodyPr/>
          <a:lstStyle/>
          <a:p>
            <a:r>
              <a:rPr lang="en-US" dirty="0"/>
              <a:t>Which status can remain at work during a government shutdown?</a:t>
            </a:r>
          </a:p>
          <a:p>
            <a:endParaRPr lang="en-US" dirty="0"/>
          </a:p>
          <a:p>
            <a:r>
              <a:rPr lang="en-US" dirty="0"/>
              <a:t>A) RPA</a:t>
            </a:r>
          </a:p>
          <a:p>
            <a:r>
              <a:rPr lang="en-US" dirty="0"/>
              <a:t>B) IDT</a:t>
            </a:r>
          </a:p>
          <a:p>
            <a:r>
              <a:rPr lang="en-US" dirty="0"/>
              <a:t>C) AT</a:t>
            </a:r>
          </a:p>
          <a:p>
            <a:r>
              <a:rPr lang="en-US" dirty="0">
                <a:solidFill>
                  <a:srgbClr val="FF0000"/>
                </a:solidFill>
              </a:rPr>
              <a:t>D) MPA</a:t>
            </a:r>
          </a:p>
        </p:txBody>
      </p:sp>
    </p:spTree>
    <p:extLst>
      <p:ext uri="{BB962C8B-B14F-4D97-AF65-F5344CB8AC3E}">
        <p14:creationId xmlns:p14="http://schemas.microsoft.com/office/powerpoint/2010/main" val="2510981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E7784-B2AE-0949-7761-0A32320CD3C8}"/>
              </a:ext>
            </a:extLst>
          </p:cNvPr>
          <p:cNvSpPr>
            <a:spLocks noGrp="1"/>
          </p:cNvSpPr>
          <p:nvPr>
            <p:ph type="title"/>
          </p:nvPr>
        </p:nvSpPr>
        <p:spPr>
          <a:xfrm>
            <a:off x="1733908" y="365125"/>
            <a:ext cx="9619891" cy="1325563"/>
          </a:xfrm>
        </p:spPr>
        <p:txBody>
          <a:bodyPr/>
          <a:lstStyle/>
          <a:p>
            <a:r>
              <a:rPr lang="en-US" dirty="0"/>
              <a:t>CE Question 2</a:t>
            </a:r>
          </a:p>
        </p:txBody>
      </p:sp>
      <p:sp>
        <p:nvSpPr>
          <p:cNvPr id="4" name="Content Placeholder 3">
            <a:extLst>
              <a:ext uri="{FF2B5EF4-FFF2-40B4-BE49-F238E27FC236}">
                <a16:creationId xmlns:a16="http://schemas.microsoft.com/office/drawing/2014/main" id="{24BD8854-114B-AADD-6218-D9D3EBAE8887}"/>
              </a:ext>
            </a:extLst>
          </p:cNvPr>
          <p:cNvSpPr>
            <a:spLocks noGrp="1"/>
          </p:cNvSpPr>
          <p:nvPr>
            <p:ph idx="1"/>
          </p:nvPr>
        </p:nvSpPr>
        <p:spPr/>
        <p:txBody>
          <a:bodyPr/>
          <a:lstStyle/>
          <a:p>
            <a:r>
              <a:rPr lang="en-US" dirty="0"/>
              <a:t>Why is it important to avoid a break in service?</a:t>
            </a:r>
          </a:p>
          <a:p>
            <a:endParaRPr lang="en-US" dirty="0"/>
          </a:p>
          <a:p>
            <a:r>
              <a:rPr lang="en-US" dirty="0"/>
              <a:t>A) The possibility of having to go to MEPS again</a:t>
            </a:r>
          </a:p>
          <a:p>
            <a:r>
              <a:rPr lang="en-US" dirty="0"/>
              <a:t>B) 6 free months of Tricare Reserve Select for the member</a:t>
            </a:r>
          </a:p>
          <a:p>
            <a:r>
              <a:rPr lang="en-US" dirty="0"/>
              <a:t>C) Both</a:t>
            </a:r>
          </a:p>
          <a:p>
            <a:r>
              <a:rPr lang="en-US" dirty="0"/>
              <a:t>D) Neither</a:t>
            </a:r>
          </a:p>
        </p:txBody>
      </p:sp>
    </p:spTree>
    <p:extLst>
      <p:ext uri="{BB962C8B-B14F-4D97-AF65-F5344CB8AC3E}">
        <p14:creationId xmlns:p14="http://schemas.microsoft.com/office/powerpoint/2010/main" val="3447225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E7784-B2AE-0949-7761-0A32320CD3C8}"/>
              </a:ext>
            </a:extLst>
          </p:cNvPr>
          <p:cNvSpPr>
            <a:spLocks noGrp="1"/>
          </p:cNvSpPr>
          <p:nvPr>
            <p:ph type="title"/>
          </p:nvPr>
        </p:nvSpPr>
        <p:spPr>
          <a:xfrm>
            <a:off x="1733908" y="365125"/>
            <a:ext cx="9619891" cy="1325563"/>
          </a:xfrm>
        </p:spPr>
        <p:txBody>
          <a:bodyPr/>
          <a:lstStyle/>
          <a:p>
            <a:r>
              <a:rPr lang="en-US" dirty="0"/>
              <a:t>CE Question 2</a:t>
            </a:r>
          </a:p>
        </p:txBody>
      </p:sp>
      <p:sp>
        <p:nvSpPr>
          <p:cNvPr id="4" name="Content Placeholder 3">
            <a:extLst>
              <a:ext uri="{FF2B5EF4-FFF2-40B4-BE49-F238E27FC236}">
                <a16:creationId xmlns:a16="http://schemas.microsoft.com/office/drawing/2014/main" id="{24BD8854-114B-AADD-6218-D9D3EBAE8887}"/>
              </a:ext>
            </a:extLst>
          </p:cNvPr>
          <p:cNvSpPr>
            <a:spLocks noGrp="1"/>
          </p:cNvSpPr>
          <p:nvPr>
            <p:ph idx="1"/>
          </p:nvPr>
        </p:nvSpPr>
        <p:spPr/>
        <p:txBody>
          <a:bodyPr/>
          <a:lstStyle/>
          <a:p>
            <a:r>
              <a:rPr lang="en-US" dirty="0"/>
              <a:t>Why is it important to avoid a break in service?</a:t>
            </a:r>
          </a:p>
          <a:p>
            <a:endParaRPr lang="en-US" dirty="0"/>
          </a:p>
          <a:p>
            <a:r>
              <a:rPr lang="en-US" dirty="0"/>
              <a:t>A) The possibility of having to go to MEPS again</a:t>
            </a:r>
          </a:p>
          <a:p>
            <a:r>
              <a:rPr lang="en-US" dirty="0"/>
              <a:t>B) 6 free months of Tricare Reserve Select for the member</a:t>
            </a:r>
          </a:p>
          <a:p>
            <a:r>
              <a:rPr lang="en-US" dirty="0">
                <a:solidFill>
                  <a:srgbClr val="FF0000"/>
                </a:solidFill>
              </a:rPr>
              <a:t>C) Both</a:t>
            </a:r>
          </a:p>
          <a:p>
            <a:r>
              <a:rPr lang="en-US" dirty="0"/>
              <a:t>D) Neither</a:t>
            </a:r>
          </a:p>
        </p:txBody>
      </p:sp>
    </p:spTree>
    <p:extLst>
      <p:ext uri="{BB962C8B-B14F-4D97-AF65-F5344CB8AC3E}">
        <p14:creationId xmlns:p14="http://schemas.microsoft.com/office/powerpoint/2010/main" val="3356929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26203A-A9F0-D828-EB6F-60C584DC66F3}"/>
              </a:ext>
            </a:extLst>
          </p:cNvPr>
          <p:cNvSpPr>
            <a:spLocks noGrp="1"/>
          </p:cNvSpPr>
          <p:nvPr>
            <p:ph type="title"/>
          </p:nvPr>
        </p:nvSpPr>
        <p:spPr>
          <a:xfrm>
            <a:off x="751936" y="2418212"/>
            <a:ext cx="10515600" cy="1325563"/>
          </a:xfrm>
        </p:spPr>
        <p:txBody>
          <a:bodyPr/>
          <a:lstStyle/>
          <a:p>
            <a:r>
              <a:rPr lang="en-US" dirty="0"/>
              <a:t>Questions</a:t>
            </a:r>
          </a:p>
        </p:txBody>
      </p:sp>
    </p:spTree>
    <p:extLst>
      <p:ext uri="{BB962C8B-B14F-4D97-AF65-F5344CB8AC3E}">
        <p14:creationId xmlns:p14="http://schemas.microsoft.com/office/powerpoint/2010/main" val="4272405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8516</TotalTime>
  <Words>2019</Words>
  <Application>Microsoft Office PowerPoint</Application>
  <PresentationFormat>Widescreen</PresentationFormat>
  <Paragraphs>220</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Bauhaus 93</vt:lpstr>
      <vt:lpstr>Calibri</vt:lpstr>
      <vt:lpstr>Calibri Light</vt:lpstr>
      <vt:lpstr>Eras Bold ITC</vt:lpstr>
      <vt:lpstr>Office Theme</vt:lpstr>
      <vt:lpstr>PowerPoint Presentation</vt:lpstr>
      <vt:lpstr>Total Force Pharmacy: A Look at the Reserves and Guard</vt:lpstr>
      <vt:lpstr>Financial Disclosure </vt:lpstr>
      <vt:lpstr>Learning Objectives</vt:lpstr>
      <vt:lpstr>Recap from SAFP Napa </vt:lpstr>
      <vt:lpstr>What We Will Talk About</vt:lpstr>
      <vt:lpstr>Positions</vt:lpstr>
      <vt:lpstr>Position Availability </vt:lpstr>
      <vt:lpstr>Position Creation</vt:lpstr>
      <vt:lpstr>Position Creation</vt:lpstr>
      <vt:lpstr>Enlisted</vt:lpstr>
      <vt:lpstr>Officer</vt:lpstr>
      <vt:lpstr>Promotions</vt:lpstr>
      <vt:lpstr>Officer Timeline (Maj/Lt Col)</vt:lpstr>
      <vt:lpstr>Officer Timeline (Colonel)</vt:lpstr>
      <vt:lpstr>Colonel Positions</vt:lpstr>
      <vt:lpstr>TIG Chart</vt:lpstr>
      <vt:lpstr>Board Stats</vt:lpstr>
      <vt:lpstr>Enlisted</vt:lpstr>
      <vt:lpstr>Leaving Active Duty</vt:lpstr>
      <vt:lpstr>Application</vt:lpstr>
      <vt:lpstr>PALACE CHASE</vt:lpstr>
      <vt:lpstr>PALACE FRONT</vt:lpstr>
      <vt:lpstr>Day of Separation</vt:lpstr>
      <vt:lpstr>Break In Service</vt:lpstr>
      <vt:lpstr>How a Reservist Can Help Your MTF Pharmacies</vt:lpstr>
      <vt:lpstr>Availability</vt:lpstr>
      <vt:lpstr>Availability</vt:lpstr>
      <vt:lpstr>MPA Days</vt:lpstr>
      <vt:lpstr>MPA Procurement</vt:lpstr>
      <vt:lpstr>MPA Costs</vt:lpstr>
      <vt:lpstr>MPA: A Very Good Deal</vt:lpstr>
      <vt:lpstr>Government Shutdown</vt:lpstr>
      <vt:lpstr>CE Question 1</vt:lpstr>
      <vt:lpstr>CE Question 1</vt:lpstr>
      <vt:lpstr>CE Question 2</vt:lpstr>
      <vt:lpstr>CE Question 2</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10</cp:revision>
  <dcterms:created xsi:type="dcterms:W3CDTF">2023-12-26T23:39:26Z</dcterms:created>
  <dcterms:modified xsi:type="dcterms:W3CDTF">2024-05-13T21:18:15Z</dcterms:modified>
</cp:coreProperties>
</file>