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70" r:id="rId2"/>
    <p:sldId id="272" r:id="rId3"/>
    <p:sldId id="271" r:id="rId4"/>
    <p:sldId id="273" r:id="rId5"/>
    <p:sldId id="274" r:id="rId6"/>
    <p:sldId id="278" r:id="rId7"/>
    <p:sldId id="279" r:id="rId8"/>
    <p:sldId id="280" r:id="rId9"/>
    <p:sldId id="277" r:id="rId10"/>
    <p:sldId id="276" r:id="rId11"/>
    <p:sldId id="281" r:id="rId12"/>
    <p:sldId id="282" r:id="rId13"/>
    <p:sldId id="283" r:id="rId14"/>
    <p:sldId id="285" r:id="rId15"/>
    <p:sldId id="286" r:id="rId16"/>
    <p:sldId id="288" r:id="rId17"/>
    <p:sldId id="291" r:id="rId18"/>
    <p:sldId id="292" r:id="rId19"/>
    <p:sldId id="290" r:id="rId20"/>
    <p:sldId id="294" r:id="rId21"/>
    <p:sldId id="295" r:id="rId22"/>
    <p:sldId id="296" r:id="rId23"/>
    <p:sldId id="297" r:id="rId24"/>
    <p:sldId id="298" r:id="rId25"/>
    <p:sldId id="300" r:id="rId26"/>
    <p:sldId id="301" r:id="rId27"/>
    <p:sldId id="302" r:id="rId28"/>
    <p:sldId id="303" r:id="rId29"/>
    <p:sldId id="305" r:id="rId30"/>
    <p:sldId id="304" r:id="rId31"/>
    <p:sldId id="307" r:id="rId32"/>
    <p:sldId id="308" r:id="rId33"/>
    <p:sldId id="309" r:id="rId34"/>
    <p:sldId id="310" r:id="rId35"/>
    <p:sldId id="311" r:id="rId36"/>
    <p:sldId id="306" r:id="rId37"/>
    <p:sldId id="299" r:id="rId38"/>
    <p:sldId id="312" r:id="rId39"/>
    <p:sldId id="313" r:id="rId40"/>
    <p:sldId id="314" r:id="rId41"/>
    <p:sldId id="275" r:id="rId42"/>
    <p:sldId id="31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D0969D-76E6-40F2-99D7-E9726EECB3DE}" v="3034" dt="2024-03-18T00:20:33.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1" d="100"/>
          <a:sy n="71" d="100"/>
        </p:scale>
        <p:origin x="8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E980EB-C613-4F84-A79D-E7FBBBFA38B4}"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DE"/>
        </a:p>
      </dgm:t>
    </dgm:pt>
    <dgm:pt modelId="{27B5C1BD-89DF-44B1-A758-82E647F328DD}">
      <dgm:prSet phldrT="[Text]"/>
      <dgm:spPr>
        <a:solidFill>
          <a:srgbClr val="00B050"/>
        </a:solidFill>
      </dgm:spPr>
      <dgm:t>
        <a:bodyPr/>
        <a:lstStyle/>
        <a:p>
          <a:r>
            <a:rPr lang="en-US" b="1" dirty="0"/>
            <a:t>Surety</a:t>
          </a:r>
          <a:endParaRPr lang="en-DE" b="1" dirty="0"/>
        </a:p>
      </dgm:t>
    </dgm:pt>
    <dgm:pt modelId="{BC0FFF08-4ABC-49CF-9AE1-43FB10E2EAAB}" type="parTrans" cxnId="{DC485F0A-F32F-4AEA-880B-9B00AE70A209}">
      <dgm:prSet/>
      <dgm:spPr/>
      <dgm:t>
        <a:bodyPr/>
        <a:lstStyle/>
        <a:p>
          <a:endParaRPr lang="en-DE"/>
        </a:p>
      </dgm:t>
    </dgm:pt>
    <dgm:pt modelId="{A1CDC7AB-61AE-41E0-808F-32A8466E67B6}" type="sibTrans" cxnId="{DC485F0A-F32F-4AEA-880B-9B00AE70A209}">
      <dgm:prSet/>
      <dgm:spPr/>
      <dgm:t>
        <a:bodyPr/>
        <a:lstStyle/>
        <a:p>
          <a:endParaRPr lang="en-DE"/>
        </a:p>
      </dgm:t>
    </dgm:pt>
    <dgm:pt modelId="{247525B4-0E59-46BC-BC9C-23B64799DB7A}">
      <dgm:prSet phldrT="[Text]"/>
      <dgm:spPr>
        <a:solidFill>
          <a:srgbClr val="C00000"/>
        </a:solidFill>
      </dgm:spPr>
      <dgm:t>
        <a:bodyPr/>
        <a:lstStyle/>
        <a:p>
          <a:r>
            <a:rPr lang="en-US" b="1" dirty="0"/>
            <a:t>Response</a:t>
          </a:r>
          <a:endParaRPr lang="en-DE" b="1" dirty="0"/>
        </a:p>
      </dgm:t>
    </dgm:pt>
    <dgm:pt modelId="{E99E3739-18CC-42DA-8BAF-6A2E74162E5E}" type="parTrans" cxnId="{0912F5FE-4BA7-43DB-BB81-75AF8F6B9A8B}">
      <dgm:prSet/>
      <dgm:spPr/>
      <dgm:t>
        <a:bodyPr/>
        <a:lstStyle/>
        <a:p>
          <a:endParaRPr lang="en-DE"/>
        </a:p>
      </dgm:t>
    </dgm:pt>
    <dgm:pt modelId="{0EEE0DDD-F58E-4835-8730-A28DFC35F279}" type="sibTrans" cxnId="{0912F5FE-4BA7-43DB-BB81-75AF8F6B9A8B}">
      <dgm:prSet/>
      <dgm:spPr/>
      <dgm:t>
        <a:bodyPr/>
        <a:lstStyle/>
        <a:p>
          <a:endParaRPr lang="en-DE"/>
        </a:p>
      </dgm:t>
    </dgm:pt>
    <dgm:pt modelId="{3264E245-6A2D-4287-B440-616FB3B207AC}">
      <dgm:prSet phldrT="[Text]"/>
      <dgm:spPr/>
      <dgm:t>
        <a:bodyPr/>
        <a:lstStyle/>
        <a:p>
          <a:r>
            <a:rPr lang="en-US" b="1" dirty="0"/>
            <a:t>Strike</a:t>
          </a:r>
          <a:endParaRPr lang="en-DE" b="1" dirty="0"/>
        </a:p>
      </dgm:t>
    </dgm:pt>
    <dgm:pt modelId="{7E9F6482-63E7-4A1A-9049-63CAADD5C15D}" type="parTrans" cxnId="{02BE9FED-F690-44BB-A170-3C536B5CB14A}">
      <dgm:prSet/>
      <dgm:spPr/>
      <dgm:t>
        <a:bodyPr/>
        <a:lstStyle/>
        <a:p>
          <a:endParaRPr lang="en-DE"/>
        </a:p>
      </dgm:t>
    </dgm:pt>
    <dgm:pt modelId="{6B6900EC-C80E-4900-BB50-E8A067AE4FB9}" type="sibTrans" cxnId="{02BE9FED-F690-44BB-A170-3C536B5CB14A}">
      <dgm:prSet/>
      <dgm:spPr/>
      <dgm:t>
        <a:bodyPr/>
        <a:lstStyle/>
        <a:p>
          <a:endParaRPr lang="en-DE"/>
        </a:p>
      </dgm:t>
    </dgm:pt>
    <dgm:pt modelId="{85DCACBB-1B9F-4720-AC25-F1C8F69757F7}">
      <dgm:prSet phldrT="[Text]"/>
      <dgm:spPr/>
      <dgm:t>
        <a:bodyPr/>
        <a:lstStyle/>
        <a:p>
          <a:r>
            <a:rPr lang="en-US" b="1" u="sng" dirty="0"/>
            <a:t>Deter</a:t>
          </a:r>
          <a:r>
            <a:rPr lang="en-US" dirty="0"/>
            <a:t> and </a:t>
          </a:r>
          <a:r>
            <a:rPr lang="en-US" b="1" u="sng" dirty="0"/>
            <a:t>Assure</a:t>
          </a:r>
          <a:endParaRPr lang="en-DE" b="1" u="sng" dirty="0"/>
        </a:p>
      </dgm:t>
    </dgm:pt>
    <dgm:pt modelId="{0DC4FC9B-27C2-4776-9FF3-5986838FA1DA}" type="parTrans" cxnId="{FC1DCA05-132E-45A3-B8FD-E6678A56E513}">
      <dgm:prSet/>
      <dgm:spPr/>
      <dgm:t>
        <a:bodyPr/>
        <a:lstStyle/>
        <a:p>
          <a:endParaRPr lang="en-DE"/>
        </a:p>
      </dgm:t>
    </dgm:pt>
    <dgm:pt modelId="{AAF298A0-D30F-412E-AB6E-1F618E0A348F}" type="sibTrans" cxnId="{FC1DCA05-132E-45A3-B8FD-E6678A56E513}">
      <dgm:prSet/>
      <dgm:spPr/>
      <dgm:t>
        <a:bodyPr/>
        <a:lstStyle/>
        <a:p>
          <a:endParaRPr lang="en-DE"/>
        </a:p>
      </dgm:t>
    </dgm:pt>
    <dgm:pt modelId="{17391EC0-F0DB-4D34-A47E-E0AAB320FB4F}" type="pres">
      <dgm:prSet presAssocID="{ACE980EB-C613-4F84-A79D-E7FBBBFA38B4}" presName="Name0" presStyleCnt="0">
        <dgm:presLayoutVars>
          <dgm:chMax val="4"/>
          <dgm:resizeHandles val="exact"/>
        </dgm:presLayoutVars>
      </dgm:prSet>
      <dgm:spPr/>
    </dgm:pt>
    <dgm:pt modelId="{4B48E8EF-2181-4E59-A8C3-141617464D9B}" type="pres">
      <dgm:prSet presAssocID="{ACE980EB-C613-4F84-A79D-E7FBBBFA38B4}" presName="ellipse" presStyleLbl="trBgShp" presStyleIdx="0" presStyleCnt="1"/>
      <dgm:spPr/>
    </dgm:pt>
    <dgm:pt modelId="{65BD5100-4066-4E62-95CF-04563B6E1421}" type="pres">
      <dgm:prSet presAssocID="{ACE980EB-C613-4F84-A79D-E7FBBBFA38B4}" presName="arrow1" presStyleLbl="fgShp" presStyleIdx="0" presStyleCnt="1"/>
      <dgm:spPr/>
    </dgm:pt>
    <dgm:pt modelId="{4F3C69DE-EC7C-4050-A955-8BB27DDB8B0A}" type="pres">
      <dgm:prSet presAssocID="{ACE980EB-C613-4F84-A79D-E7FBBBFA38B4}" presName="rectangle" presStyleLbl="revTx" presStyleIdx="0" presStyleCnt="1">
        <dgm:presLayoutVars>
          <dgm:bulletEnabled val="1"/>
        </dgm:presLayoutVars>
      </dgm:prSet>
      <dgm:spPr/>
    </dgm:pt>
    <dgm:pt modelId="{A2FAC21E-27DF-4DF1-A68C-B8255B63FB70}" type="pres">
      <dgm:prSet presAssocID="{247525B4-0E59-46BC-BC9C-23B64799DB7A}" presName="item1" presStyleLbl="node1" presStyleIdx="0" presStyleCnt="3">
        <dgm:presLayoutVars>
          <dgm:bulletEnabled val="1"/>
        </dgm:presLayoutVars>
      </dgm:prSet>
      <dgm:spPr/>
    </dgm:pt>
    <dgm:pt modelId="{AAE18286-FB99-4D54-9048-841960B6EC56}" type="pres">
      <dgm:prSet presAssocID="{3264E245-6A2D-4287-B440-616FB3B207AC}" presName="item2" presStyleLbl="node1" presStyleIdx="1" presStyleCnt="3">
        <dgm:presLayoutVars>
          <dgm:bulletEnabled val="1"/>
        </dgm:presLayoutVars>
      </dgm:prSet>
      <dgm:spPr/>
    </dgm:pt>
    <dgm:pt modelId="{4F6BBFDD-1FA8-4287-8940-939F27E2A261}" type="pres">
      <dgm:prSet presAssocID="{85DCACBB-1B9F-4720-AC25-F1C8F69757F7}" presName="item3" presStyleLbl="node1" presStyleIdx="2" presStyleCnt="3">
        <dgm:presLayoutVars>
          <dgm:bulletEnabled val="1"/>
        </dgm:presLayoutVars>
      </dgm:prSet>
      <dgm:spPr/>
    </dgm:pt>
    <dgm:pt modelId="{26C5D84D-4866-4BAA-9EB1-3729C20EC7F9}" type="pres">
      <dgm:prSet presAssocID="{ACE980EB-C613-4F84-A79D-E7FBBBFA38B4}" presName="funnel" presStyleLbl="trAlignAcc1" presStyleIdx="0" presStyleCnt="1"/>
      <dgm:spPr/>
    </dgm:pt>
  </dgm:ptLst>
  <dgm:cxnLst>
    <dgm:cxn modelId="{FC1DCA05-132E-45A3-B8FD-E6678A56E513}" srcId="{ACE980EB-C613-4F84-A79D-E7FBBBFA38B4}" destId="{85DCACBB-1B9F-4720-AC25-F1C8F69757F7}" srcOrd="3" destOrd="0" parTransId="{0DC4FC9B-27C2-4776-9FF3-5986838FA1DA}" sibTransId="{AAF298A0-D30F-412E-AB6E-1F618E0A348F}"/>
    <dgm:cxn modelId="{DC485F0A-F32F-4AEA-880B-9B00AE70A209}" srcId="{ACE980EB-C613-4F84-A79D-E7FBBBFA38B4}" destId="{27B5C1BD-89DF-44B1-A758-82E647F328DD}" srcOrd="0" destOrd="0" parTransId="{BC0FFF08-4ABC-49CF-9AE1-43FB10E2EAAB}" sibTransId="{A1CDC7AB-61AE-41E0-808F-32A8466E67B6}"/>
    <dgm:cxn modelId="{BB573233-1EEC-47F1-9E97-5DF0B537FE02}" type="presOf" srcId="{247525B4-0E59-46BC-BC9C-23B64799DB7A}" destId="{AAE18286-FB99-4D54-9048-841960B6EC56}" srcOrd="0" destOrd="0" presId="urn:microsoft.com/office/officeart/2005/8/layout/funnel1"/>
    <dgm:cxn modelId="{437AFD74-0350-4604-8656-130FE722CEFE}" type="presOf" srcId="{27B5C1BD-89DF-44B1-A758-82E647F328DD}" destId="{4F6BBFDD-1FA8-4287-8940-939F27E2A261}" srcOrd="0" destOrd="0" presId="urn:microsoft.com/office/officeart/2005/8/layout/funnel1"/>
    <dgm:cxn modelId="{76911690-176A-4CF6-AD2F-BCEC88FF2396}" type="presOf" srcId="{ACE980EB-C613-4F84-A79D-E7FBBBFA38B4}" destId="{17391EC0-F0DB-4D34-A47E-E0AAB320FB4F}" srcOrd="0" destOrd="0" presId="urn:microsoft.com/office/officeart/2005/8/layout/funnel1"/>
    <dgm:cxn modelId="{0C98CBE5-CBE1-414D-B761-CB4EDA88A071}" type="presOf" srcId="{85DCACBB-1B9F-4720-AC25-F1C8F69757F7}" destId="{4F3C69DE-EC7C-4050-A955-8BB27DDB8B0A}" srcOrd="0" destOrd="0" presId="urn:microsoft.com/office/officeart/2005/8/layout/funnel1"/>
    <dgm:cxn modelId="{02BE9FED-F690-44BB-A170-3C536B5CB14A}" srcId="{ACE980EB-C613-4F84-A79D-E7FBBBFA38B4}" destId="{3264E245-6A2D-4287-B440-616FB3B207AC}" srcOrd="2" destOrd="0" parTransId="{7E9F6482-63E7-4A1A-9049-63CAADD5C15D}" sibTransId="{6B6900EC-C80E-4900-BB50-E8A067AE4FB9}"/>
    <dgm:cxn modelId="{D0B586F6-AB42-4958-A0A6-7E34BEB303CC}" type="presOf" srcId="{3264E245-6A2D-4287-B440-616FB3B207AC}" destId="{A2FAC21E-27DF-4DF1-A68C-B8255B63FB70}" srcOrd="0" destOrd="0" presId="urn:microsoft.com/office/officeart/2005/8/layout/funnel1"/>
    <dgm:cxn modelId="{0912F5FE-4BA7-43DB-BB81-75AF8F6B9A8B}" srcId="{ACE980EB-C613-4F84-A79D-E7FBBBFA38B4}" destId="{247525B4-0E59-46BC-BC9C-23B64799DB7A}" srcOrd="1" destOrd="0" parTransId="{E99E3739-18CC-42DA-8BAF-6A2E74162E5E}" sibTransId="{0EEE0DDD-F58E-4835-8730-A28DFC35F279}"/>
    <dgm:cxn modelId="{E377BA95-8324-488D-A91A-B658264198EC}" type="presParOf" srcId="{17391EC0-F0DB-4D34-A47E-E0AAB320FB4F}" destId="{4B48E8EF-2181-4E59-A8C3-141617464D9B}" srcOrd="0" destOrd="0" presId="urn:microsoft.com/office/officeart/2005/8/layout/funnel1"/>
    <dgm:cxn modelId="{ED87AB51-243D-4953-8E9B-F1096CD52699}" type="presParOf" srcId="{17391EC0-F0DB-4D34-A47E-E0AAB320FB4F}" destId="{65BD5100-4066-4E62-95CF-04563B6E1421}" srcOrd="1" destOrd="0" presId="urn:microsoft.com/office/officeart/2005/8/layout/funnel1"/>
    <dgm:cxn modelId="{FDD85FBE-4646-474F-8193-97D93DACE221}" type="presParOf" srcId="{17391EC0-F0DB-4D34-A47E-E0AAB320FB4F}" destId="{4F3C69DE-EC7C-4050-A955-8BB27DDB8B0A}" srcOrd="2" destOrd="0" presId="urn:microsoft.com/office/officeart/2005/8/layout/funnel1"/>
    <dgm:cxn modelId="{70B1B579-F991-4C39-8470-087BEECA1489}" type="presParOf" srcId="{17391EC0-F0DB-4D34-A47E-E0AAB320FB4F}" destId="{A2FAC21E-27DF-4DF1-A68C-B8255B63FB70}" srcOrd="3" destOrd="0" presId="urn:microsoft.com/office/officeart/2005/8/layout/funnel1"/>
    <dgm:cxn modelId="{9BD1806B-A7F8-4A52-BB25-99165F5A1208}" type="presParOf" srcId="{17391EC0-F0DB-4D34-A47E-E0AAB320FB4F}" destId="{AAE18286-FB99-4D54-9048-841960B6EC56}" srcOrd="4" destOrd="0" presId="urn:microsoft.com/office/officeart/2005/8/layout/funnel1"/>
    <dgm:cxn modelId="{AC3E53AF-EC6D-4C8F-985C-E9E1F3C193BA}" type="presParOf" srcId="{17391EC0-F0DB-4D34-A47E-E0AAB320FB4F}" destId="{4F6BBFDD-1FA8-4287-8940-939F27E2A261}" srcOrd="5" destOrd="0" presId="urn:microsoft.com/office/officeart/2005/8/layout/funnel1"/>
    <dgm:cxn modelId="{7A8318EE-4F09-4F81-9F03-D4D4490D7599}" type="presParOf" srcId="{17391EC0-F0DB-4D34-A47E-E0AAB320FB4F}" destId="{26C5D84D-4866-4BAA-9EB1-3729C20EC7F9}"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06D4EC-D6D4-4908-9E6F-1DB9C91958A4}"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DE"/>
        </a:p>
      </dgm:t>
    </dgm:pt>
    <dgm:pt modelId="{2ECA5416-048F-4060-B780-DE7BD94617C5}">
      <dgm:prSet phldrT="[Text]"/>
      <dgm:spPr/>
      <dgm:t>
        <a:bodyPr/>
        <a:lstStyle/>
        <a:p>
          <a:r>
            <a:rPr lang="en-US" b="1" u="sng" dirty="0"/>
            <a:t>Patient Presents</a:t>
          </a:r>
          <a:endParaRPr lang="en-DE" b="1" u="sng" dirty="0"/>
        </a:p>
      </dgm:t>
    </dgm:pt>
    <dgm:pt modelId="{5691A701-46E0-4ED7-9D8B-35E39BD71B73}" type="parTrans" cxnId="{7F4149C4-CE12-467D-ACCD-5F0E68A312AC}">
      <dgm:prSet/>
      <dgm:spPr/>
      <dgm:t>
        <a:bodyPr/>
        <a:lstStyle/>
        <a:p>
          <a:endParaRPr lang="en-DE"/>
        </a:p>
      </dgm:t>
    </dgm:pt>
    <dgm:pt modelId="{912BF6B4-A888-4103-A3F8-EB692407CC33}" type="sibTrans" cxnId="{7F4149C4-CE12-467D-ACCD-5F0E68A312AC}">
      <dgm:prSet/>
      <dgm:spPr/>
      <dgm:t>
        <a:bodyPr/>
        <a:lstStyle/>
        <a:p>
          <a:endParaRPr lang="en-DE"/>
        </a:p>
      </dgm:t>
    </dgm:pt>
    <dgm:pt modelId="{C9E2847F-78FC-4EC9-8E60-18D5C2E76141}">
      <dgm:prSet phldrT="[Text]"/>
      <dgm:spPr/>
      <dgm:t>
        <a:bodyPr/>
        <a:lstStyle/>
        <a:p>
          <a:r>
            <a:rPr lang="en-US" dirty="0"/>
            <a:t>Identified as PRAP</a:t>
          </a:r>
          <a:endParaRPr lang="en-DE" dirty="0"/>
        </a:p>
      </dgm:t>
    </dgm:pt>
    <dgm:pt modelId="{664C3698-1964-4584-905F-DA6B809BE1A3}" type="parTrans" cxnId="{BBE534E9-2BB3-47E9-BF79-41A2E716873F}">
      <dgm:prSet/>
      <dgm:spPr/>
      <dgm:t>
        <a:bodyPr/>
        <a:lstStyle/>
        <a:p>
          <a:endParaRPr lang="en-DE"/>
        </a:p>
      </dgm:t>
    </dgm:pt>
    <dgm:pt modelId="{C118AD74-4C31-484D-A235-7CFEF2E56E5F}" type="sibTrans" cxnId="{BBE534E9-2BB3-47E9-BF79-41A2E716873F}">
      <dgm:prSet/>
      <dgm:spPr/>
      <dgm:t>
        <a:bodyPr/>
        <a:lstStyle/>
        <a:p>
          <a:endParaRPr lang="en-DE"/>
        </a:p>
      </dgm:t>
    </dgm:pt>
    <dgm:pt modelId="{98BD6A00-3A54-470D-B74D-745BD5E4F000}">
      <dgm:prSet phldrT="[Text]"/>
      <dgm:spPr/>
      <dgm:t>
        <a:bodyPr/>
        <a:lstStyle/>
        <a:p>
          <a:r>
            <a:rPr lang="en-US" b="1" u="sng" dirty="0"/>
            <a:t>Evaluate/Treat</a:t>
          </a:r>
          <a:endParaRPr lang="en-DE" b="1" u="sng" dirty="0"/>
        </a:p>
      </dgm:t>
    </dgm:pt>
    <dgm:pt modelId="{D6DF4A4F-9E55-4FC0-B9F3-C94A9D6E4420}" type="parTrans" cxnId="{9813BA5E-07BA-4806-A582-6DDF96EF6322}">
      <dgm:prSet/>
      <dgm:spPr/>
      <dgm:t>
        <a:bodyPr/>
        <a:lstStyle/>
        <a:p>
          <a:endParaRPr lang="en-DE"/>
        </a:p>
      </dgm:t>
    </dgm:pt>
    <dgm:pt modelId="{6C2EC123-CDC7-4F5A-9358-F52CD1312238}" type="sibTrans" cxnId="{9813BA5E-07BA-4806-A582-6DDF96EF6322}">
      <dgm:prSet/>
      <dgm:spPr/>
      <dgm:t>
        <a:bodyPr/>
        <a:lstStyle/>
        <a:p>
          <a:endParaRPr lang="en-DE"/>
        </a:p>
      </dgm:t>
    </dgm:pt>
    <dgm:pt modelId="{0B37B964-70CA-4C3C-92AF-226DB63BD7D2}">
      <dgm:prSet phldrT="[Text]"/>
      <dgm:spPr/>
      <dgm:t>
        <a:bodyPr/>
        <a:lstStyle/>
        <a:p>
          <a:r>
            <a:rPr lang="en-US" dirty="0"/>
            <a:t>Provide good medical care </a:t>
          </a:r>
          <a:r>
            <a:rPr lang="en-US" b="1" i="1" u="sng" dirty="0"/>
            <a:t>first</a:t>
          </a:r>
          <a:endParaRPr lang="en-DE" b="1" i="1" u="sng" dirty="0"/>
        </a:p>
      </dgm:t>
    </dgm:pt>
    <dgm:pt modelId="{54066898-131E-4D74-B026-88D56F5A268C}" type="parTrans" cxnId="{C6DF83BC-317F-4D99-86DC-BA00876C4944}">
      <dgm:prSet/>
      <dgm:spPr/>
      <dgm:t>
        <a:bodyPr/>
        <a:lstStyle/>
        <a:p>
          <a:endParaRPr lang="en-DE"/>
        </a:p>
      </dgm:t>
    </dgm:pt>
    <dgm:pt modelId="{AA3C5B4C-C9EA-44D9-92F6-5793AB513406}" type="sibTrans" cxnId="{C6DF83BC-317F-4D99-86DC-BA00876C4944}">
      <dgm:prSet/>
      <dgm:spPr/>
      <dgm:t>
        <a:bodyPr/>
        <a:lstStyle/>
        <a:p>
          <a:endParaRPr lang="en-DE"/>
        </a:p>
      </dgm:t>
    </dgm:pt>
    <dgm:pt modelId="{D6FF7226-6B20-4345-847A-E62C9A74BA90}">
      <dgm:prSet phldrT="[Text]"/>
      <dgm:spPr/>
      <dgm:t>
        <a:bodyPr/>
        <a:lstStyle/>
        <a:p>
          <a:r>
            <a:rPr lang="en-US" b="1" u="sng" dirty="0"/>
            <a:t>Suitability Factors </a:t>
          </a:r>
          <a:endParaRPr lang="en-DE" b="1" u="sng" dirty="0"/>
        </a:p>
      </dgm:t>
    </dgm:pt>
    <dgm:pt modelId="{0999360F-AD00-47A2-8E4B-E46B2CFDF26F}" type="parTrans" cxnId="{2A1A6F67-F80D-4541-8863-C2BE8DAB1F59}">
      <dgm:prSet/>
      <dgm:spPr/>
      <dgm:t>
        <a:bodyPr/>
        <a:lstStyle/>
        <a:p>
          <a:endParaRPr lang="en-DE"/>
        </a:p>
      </dgm:t>
    </dgm:pt>
    <dgm:pt modelId="{405DF3C7-ECB3-4666-A514-2DEF17B58CA9}" type="sibTrans" cxnId="{2A1A6F67-F80D-4541-8863-C2BE8DAB1F59}">
      <dgm:prSet/>
      <dgm:spPr/>
      <dgm:t>
        <a:bodyPr/>
        <a:lstStyle/>
        <a:p>
          <a:endParaRPr lang="en-DE"/>
        </a:p>
      </dgm:t>
    </dgm:pt>
    <dgm:pt modelId="{8CA97CD3-E1E5-4287-83BF-C297BCE21DC6}">
      <dgm:prSet phldrT="[Text]"/>
      <dgm:spPr/>
      <dgm:t>
        <a:bodyPr/>
        <a:lstStyle/>
        <a:p>
          <a:r>
            <a:rPr lang="en-US" dirty="0"/>
            <a:t>Carries special ID</a:t>
          </a:r>
          <a:endParaRPr lang="en-DE" dirty="0"/>
        </a:p>
      </dgm:t>
    </dgm:pt>
    <dgm:pt modelId="{9C623ABF-CAB6-413E-98A5-5A19CC121F27}" type="parTrans" cxnId="{B11438C4-0EAF-4922-A06A-176CD030DDD4}">
      <dgm:prSet/>
      <dgm:spPr/>
      <dgm:t>
        <a:bodyPr/>
        <a:lstStyle/>
        <a:p>
          <a:endParaRPr lang="en-DE"/>
        </a:p>
      </dgm:t>
    </dgm:pt>
    <dgm:pt modelId="{D76F94DF-C908-4083-926B-ACA66564248D}" type="sibTrans" cxnId="{B11438C4-0EAF-4922-A06A-176CD030DDD4}">
      <dgm:prSet/>
      <dgm:spPr/>
      <dgm:t>
        <a:bodyPr/>
        <a:lstStyle/>
        <a:p>
          <a:endParaRPr lang="en-DE"/>
        </a:p>
      </dgm:t>
    </dgm:pt>
    <dgm:pt modelId="{AFD60613-9DFF-48C9-841A-2068A64A08E0}">
      <dgm:prSet phldrT="[Text]"/>
      <dgm:spPr/>
      <dgm:t>
        <a:bodyPr/>
        <a:lstStyle/>
        <a:p>
          <a:r>
            <a:rPr lang="en-US" b="1" u="sng" dirty="0"/>
            <a:t>Recommendation</a:t>
          </a:r>
          <a:endParaRPr lang="en-DE" b="1" u="sng" dirty="0"/>
        </a:p>
      </dgm:t>
    </dgm:pt>
    <dgm:pt modelId="{C2323E13-9873-4B84-8896-D23492E17F71}" type="parTrans" cxnId="{28BF3AF0-D418-4509-9E44-22776470E68C}">
      <dgm:prSet/>
      <dgm:spPr/>
      <dgm:t>
        <a:bodyPr/>
        <a:lstStyle/>
        <a:p>
          <a:endParaRPr lang="en-DE"/>
        </a:p>
      </dgm:t>
    </dgm:pt>
    <dgm:pt modelId="{D34AA18C-C656-497D-BC67-B8682B5577A9}" type="sibTrans" cxnId="{28BF3AF0-D418-4509-9E44-22776470E68C}">
      <dgm:prSet/>
      <dgm:spPr/>
      <dgm:t>
        <a:bodyPr/>
        <a:lstStyle/>
        <a:p>
          <a:endParaRPr lang="en-DE"/>
        </a:p>
      </dgm:t>
    </dgm:pt>
    <dgm:pt modelId="{49BA1589-C3DF-4E4B-AF07-5A92A86CBE27}">
      <dgm:prSet phldrT="[Text]"/>
      <dgm:spPr/>
      <dgm:t>
        <a:bodyPr/>
        <a:lstStyle/>
        <a:p>
          <a:r>
            <a:rPr lang="en-US" dirty="0"/>
            <a:t>Are any present?</a:t>
          </a:r>
          <a:endParaRPr lang="en-DE" dirty="0"/>
        </a:p>
      </dgm:t>
    </dgm:pt>
    <dgm:pt modelId="{197B607C-5C32-483C-B0F7-380C19C5E50B}" type="parTrans" cxnId="{A4145AA3-9530-45A2-ABC6-ADDF01ECAEDC}">
      <dgm:prSet/>
      <dgm:spPr/>
      <dgm:t>
        <a:bodyPr/>
        <a:lstStyle/>
        <a:p>
          <a:endParaRPr lang="en-DE"/>
        </a:p>
      </dgm:t>
    </dgm:pt>
    <dgm:pt modelId="{A3DDCD40-B7E0-4D54-9493-C439536EB55C}" type="sibTrans" cxnId="{A4145AA3-9530-45A2-ABC6-ADDF01ECAEDC}">
      <dgm:prSet/>
      <dgm:spPr/>
      <dgm:t>
        <a:bodyPr/>
        <a:lstStyle/>
        <a:p>
          <a:endParaRPr lang="en-DE"/>
        </a:p>
      </dgm:t>
    </dgm:pt>
    <dgm:pt modelId="{9608C1BE-D68C-498E-97C3-83EA5E610A11}">
      <dgm:prSet phldrT="[Text]"/>
      <dgm:spPr/>
      <dgm:t>
        <a:bodyPr/>
        <a:lstStyle/>
        <a:p>
          <a:r>
            <a:rPr lang="en-US" dirty="0"/>
            <a:t>Abbreviated – SF </a:t>
          </a:r>
          <a:endParaRPr lang="en-DE" dirty="0"/>
        </a:p>
      </dgm:t>
    </dgm:pt>
    <dgm:pt modelId="{668DECC1-4735-4455-9F7D-311C80738777}" type="parTrans" cxnId="{619CA1CB-2DD0-4A23-AAA6-E28579FCBCBE}">
      <dgm:prSet/>
      <dgm:spPr/>
      <dgm:t>
        <a:bodyPr/>
        <a:lstStyle/>
        <a:p>
          <a:endParaRPr lang="en-DE"/>
        </a:p>
      </dgm:t>
    </dgm:pt>
    <dgm:pt modelId="{FA1D4BD2-ACFE-4566-81A7-C3D40B642303}" type="sibTrans" cxnId="{619CA1CB-2DD0-4A23-AAA6-E28579FCBCBE}">
      <dgm:prSet/>
      <dgm:spPr/>
      <dgm:t>
        <a:bodyPr/>
        <a:lstStyle/>
        <a:p>
          <a:endParaRPr lang="en-DE"/>
        </a:p>
      </dgm:t>
    </dgm:pt>
    <dgm:pt modelId="{24DCE47D-5A4B-4F39-B916-53DE6C058CC5}">
      <dgm:prSet phldrT="[Text]"/>
      <dgm:spPr/>
      <dgm:t>
        <a:bodyPr/>
        <a:lstStyle/>
        <a:p>
          <a:r>
            <a:rPr lang="en-US" b="0" u="none" dirty="0"/>
            <a:t>Sent to Unit monitor</a:t>
          </a:r>
          <a:endParaRPr lang="en-DE" b="0" u="none" dirty="0"/>
        </a:p>
      </dgm:t>
    </dgm:pt>
    <dgm:pt modelId="{0F2A21C9-D2E2-409C-AE3E-DECAACDD25EF}" type="sibTrans" cxnId="{C6EA5B47-A915-4CCA-BD9E-358C23B72DD6}">
      <dgm:prSet/>
      <dgm:spPr/>
      <dgm:t>
        <a:bodyPr/>
        <a:lstStyle/>
        <a:p>
          <a:endParaRPr lang="en-DE"/>
        </a:p>
      </dgm:t>
    </dgm:pt>
    <dgm:pt modelId="{83DD88D0-A920-4148-82F2-25B46D4F24F8}" type="parTrans" cxnId="{C6EA5B47-A915-4CCA-BD9E-358C23B72DD6}">
      <dgm:prSet/>
      <dgm:spPr/>
      <dgm:t>
        <a:bodyPr/>
        <a:lstStyle/>
        <a:p>
          <a:endParaRPr lang="en-DE"/>
        </a:p>
      </dgm:t>
    </dgm:pt>
    <dgm:pt modelId="{453B2588-A50C-45AF-A152-5B1996A0E96D}">
      <dgm:prSet phldrT="[Text]"/>
      <dgm:spPr/>
      <dgm:t>
        <a:bodyPr/>
        <a:lstStyle/>
        <a:p>
          <a:r>
            <a:rPr lang="en-US" b="0" u="none" dirty="0"/>
            <a:t>CC/CO makes call</a:t>
          </a:r>
          <a:endParaRPr lang="en-DE" b="0" u="none" dirty="0"/>
        </a:p>
      </dgm:t>
    </dgm:pt>
    <dgm:pt modelId="{C7EE2ED7-CC17-472E-B2E8-BE0595ACBA9E}" type="parTrans" cxnId="{1AB9F5C4-A347-4F3D-B1AC-96FEAED97697}">
      <dgm:prSet/>
      <dgm:spPr/>
      <dgm:t>
        <a:bodyPr/>
        <a:lstStyle/>
        <a:p>
          <a:endParaRPr lang="en-DE"/>
        </a:p>
      </dgm:t>
    </dgm:pt>
    <dgm:pt modelId="{A291DEDA-CB06-4D8F-A51C-1AB24D7A309F}" type="sibTrans" cxnId="{1AB9F5C4-A347-4F3D-B1AC-96FEAED97697}">
      <dgm:prSet/>
      <dgm:spPr/>
      <dgm:t>
        <a:bodyPr/>
        <a:lstStyle/>
        <a:p>
          <a:endParaRPr lang="en-DE"/>
        </a:p>
      </dgm:t>
    </dgm:pt>
    <dgm:pt modelId="{5E9FB303-F785-4092-B553-3BDAF4777559}">
      <dgm:prSet phldrT="[Text]"/>
      <dgm:spPr/>
      <dgm:t>
        <a:bodyPr/>
        <a:lstStyle/>
        <a:p>
          <a:r>
            <a:rPr lang="en-US" b="0" u="none" dirty="0"/>
            <a:t>Document ASIMS/EHR</a:t>
          </a:r>
          <a:endParaRPr lang="en-DE" b="0" u="none" dirty="0"/>
        </a:p>
      </dgm:t>
    </dgm:pt>
    <dgm:pt modelId="{DE0648D8-6839-44CE-9072-8BC422635F63}" type="parTrans" cxnId="{79FA7590-D046-4FB8-BF0D-AB6F12357194}">
      <dgm:prSet/>
      <dgm:spPr/>
      <dgm:t>
        <a:bodyPr/>
        <a:lstStyle/>
        <a:p>
          <a:endParaRPr lang="en-DE"/>
        </a:p>
      </dgm:t>
    </dgm:pt>
    <dgm:pt modelId="{A696FF48-5AE1-4387-9BA0-BF9222DD2902}" type="sibTrans" cxnId="{79FA7590-D046-4FB8-BF0D-AB6F12357194}">
      <dgm:prSet/>
      <dgm:spPr/>
      <dgm:t>
        <a:bodyPr/>
        <a:lstStyle/>
        <a:p>
          <a:endParaRPr lang="en-DE"/>
        </a:p>
      </dgm:t>
    </dgm:pt>
    <dgm:pt modelId="{18F1146D-8BF4-4AAD-AE54-727E4B4E8965}">
      <dgm:prSet phldrT="[Text]"/>
      <dgm:spPr/>
      <dgm:t>
        <a:bodyPr/>
        <a:lstStyle/>
        <a:p>
          <a:r>
            <a:rPr lang="en-US" i="1" dirty="0"/>
            <a:t>Will discuss shortly</a:t>
          </a:r>
          <a:endParaRPr lang="en-DE" i="1" dirty="0"/>
        </a:p>
      </dgm:t>
    </dgm:pt>
    <dgm:pt modelId="{5C5DE3B3-2300-4138-A0AC-E2F2637B6225}" type="parTrans" cxnId="{06C342F9-2ADF-43A1-AAD3-B67A16F68119}">
      <dgm:prSet/>
      <dgm:spPr/>
      <dgm:t>
        <a:bodyPr/>
        <a:lstStyle/>
        <a:p>
          <a:endParaRPr lang="en-DE"/>
        </a:p>
      </dgm:t>
    </dgm:pt>
    <dgm:pt modelId="{53321BC8-D5E7-45D4-A0A1-9B81BE392E3E}" type="sibTrans" cxnId="{06C342F9-2ADF-43A1-AAD3-B67A16F68119}">
      <dgm:prSet/>
      <dgm:spPr/>
      <dgm:t>
        <a:bodyPr/>
        <a:lstStyle/>
        <a:p>
          <a:endParaRPr lang="en-DE"/>
        </a:p>
      </dgm:t>
    </dgm:pt>
    <dgm:pt modelId="{65C1DA9A-E89E-44E6-B3B3-FB25137D4D1F}" type="pres">
      <dgm:prSet presAssocID="{3306D4EC-D6D4-4908-9E6F-1DB9C91958A4}" presName="Name0" presStyleCnt="0">
        <dgm:presLayoutVars>
          <dgm:dir/>
          <dgm:resizeHandles val="exact"/>
        </dgm:presLayoutVars>
      </dgm:prSet>
      <dgm:spPr/>
    </dgm:pt>
    <dgm:pt modelId="{96521AC1-6C33-499F-8C66-9D52EB533B60}" type="pres">
      <dgm:prSet presAssocID="{2ECA5416-048F-4060-B780-DE7BD94617C5}" presName="node" presStyleLbl="node1" presStyleIdx="0" presStyleCnt="4">
        <dgm:presLayoutVars>
          <dgm:bulletEnabled val="1"/>
        </dgm:presLayoutVars>
      </dgm:prSet>
      <dgm:spPr/>
    </dgm:pt>
    <dgm:pt modelId="{00D86A02-D7CA-4F33-A526-EEE9BC0947F4}" type="pres">
      <dgm:prSet presAssocID="{912BF6B4-A888-4103-A3F8-EB692407CC33}" presName="sibTrans" presStyleLbl="sibTrans2D1" presStyleIdx="0" presStyleCnt="3"/>
      <dgm:spPr/>
    </dgm:pt>
    <dgm:pt modelId="{F36F7039-4BA7-4DC4-A3D2-44FC4289D54B}" type="pres">
      <dgm:prSet presAssocID="{912BF6B4-A888-4103-A3F8-EB692407CC33}" presName="connectorText" presStyleLbl="sibTrans2D1" presStyleIdx="0" presStyleCnt="3"/>
      <dgm:spPr/>
    </dgm:pt>
    <dgm:pt modelId="{762ADCBB-A3E5-4EC5-ADE4-C46815E27E98}" type="pres">
      <dgm:prSet presAssocID="{98BD6A00-3A54-470D-B74D-745BD5E4F000}" presName="node" presStyleLbl="node1" presStyleIdx="1" presStyleCnt="4">
        <dgm:presLayoutVars>
          <dgm:bulletEnabled val="1"/>
        </dgm:presLayoutVars>
      </dgm:prSet>
      <dgm:spPr/>
    </dgm:pt>
    <dgm:pt modelId="{53D5A9E0-2A99-4FB0-B800-1085D2969FD7}" type="pres">
      <dgm:prSet presAssocID="{6C2EC123-CDC7-4F5A-9358-F52CD1312238}" presName="sibTrans" presStyleLbl="sibTrans2D1" presStyleIdx="1" presStyleCnt="3"/>
      <dgm:spPr/>
    </dgm:pt>
    <dgm:pt modelId="{6E40129C-E80F-4007-ACE4-47EBA26E3913}" type="pres">
      <dgm:prSet presAssocID="{6C2EC123-CDC7-4F5A-9358-F52CD1312238}" presName="connectorText" presStyleLbl="sibTrans2D1" presStyleIdx="1" presStyleCnt="3"/>
      <dgm:spPr/>
    </dgm:pt>
    <dgm:pt modelId="{A3ED2EE5-8496-4772-A26C-BC67B149BB5A}" type="pres">
      <dgm:prSet presAssocID="{D6FF7226-6B20-4345-847A-E62C9A74BA90}" presName="node" presStyleLbl="node1" presStyleIdx="2" presStyleCnt="4">
        <dgm:presLayoutVars>
          <dgm:bulletEnabled val="1"/>
        </dgm:presLayoutVars>
      </dgm:prSet>
      <dgm:spPr/>
    </dgm:pt>
    <dgm:pt modelId="{65846453-D21E-4EF8-8554-A5563B36F253}" type="pres">
      <dgm:prSet presAssocID="{405DF3C7-ECB3-4666-A514-2DEF17B58CA9}" presName="sibTrans" presStyleLbl="sibTrans2D1" presStyleIdx="2" presStyleCnt="3"/>
      <dgm:spPr/>
    </dgm:pt>
    <dgm:pt modelId="{8D466C5E-343F-4F8A-9E76-1F1229C06E66}" type="pres">
      <dgm:prSet presAssocID="{405DF3C7-ECB3-4666-A514-2DEF17B58CA9}" presName="connectorText" presStyleLbl="sibTrans2D1" presStyleIdx="2" presStyleCnt="3"/>
      <dgm:spPr/>
    </dgm:pt>
    <dgm:pt modelId="{5591FFB4-1887-4D7D-8AD7-9DD70A8637F8}" type="pres">
      <dgm:prSet presAssocID="{AFD60613-9DFF-48C9-841A-2068A64A08E0}" presName="node" presStyleLbl="node1" presStyleIdx="3" presStyleCnt="4">
        <dgm:presLayoutVars>
          <dgm:bulletEnabled val="1"/>
        </dgm:presLayoutVars>
      </dgm:prSet>
      <dgm:spPr/>
    </dgm:pt>
  </dgm:ptLst>
  <dgm:cxnLst>
    <dgm:cxn modelId="{B2C2C230-48BE-4497-9E89-D4C8B5A9B535}" type="presOf" srcId="{49BA1589-C3DF-4E4B-AF07-5A92A86CBE27}" destId="{A3ED2EE5-8496-4772-A26C-BC67B149BB5A}" srcOrd="0" destOrd="2" presId="urn:microsoft.com/office/officeart/2005/8/layout/process1"/>
    <dgm:cxn modelId="{80914339-B324-4421-87E7-993BA16219D9}" type="presOf" srcId="{D6FF7226-6B20-4345-847A-E62C9A74BA90}" destId="{A3ED2EE5-8496-4772-A26C-BC67B149BB5A}" srcOrd="0" destOrd="0" presId="urn:microsoft.com/office/officeart/2005/8/layout/process1"/>
    <dgm:cxn modelId="{5E49C13C-657B-4616-8605-C9F6671483AD}" type="presOf" srcId="{912BF6B4-A888-4103-A3F8-EB692407CC33}" destId="{F36F7039-4BA7-4DC4-A3D2-44FC4289D54B}" srcOrd="1" destOrd="0" presId="urn:microsoft.com/office/officeart/2005/8/layout/process1"/>
    <dgm:cxn modelId="{3C9DC340-2BE9-4155-861F-5250FAB2FDEE}" type="presOf" srcId="{18F1146D-8BF4-4AAD-AE54-727E4B4E8965}" destId="{A3ED2EE5-8496-4772-A26C-BC67B149BB5A}" srcOrd="0" destOrd="3" presId="urn:microsoft.com/office/officeart/2005/8/layout/process1"/>
    <dgm:cxn modelId="{9813BA5E-07BA-4806-A582-6DDF96EF6322}" srcId="{3306D4EC-D6D4-4908-9E6F-1DB9C91958A4}" destId="{98BD6A00-3A54-470D-B74D-745BD5E4F000}" srcOrd="1" destOrd="0" parTransId="{D6DF4A4F-9E55-4FC0-B9F3-C94A9D6E4420}" sibTransId="{6C2EC123-CDC7-4F5A-9358-F52CD1312238}"/>
    <dgm:cxn modelId="{9B656E5F-9672-4DC3-9DCD-72336AC6B8AC}" type="presOf" srcId="{405DF3C7-ECB3-4666-A514-2DEF17B58CA9}" destId="{65846453-D21E-4EF8-8554-A5563B36F253}" srcOrd="0" destOrd="0" presId="urn:microsoft.com/office/officeart/2005/8/layout/process1"/>
    <dgm:cxn modelId="{2BEECA5F-A393-4268-BF59-D4DFD72E1AEF}" type="presOf" srcId="{2ECA5416-048F-4060-B780-DE7BD94617C5}" destId="{96521AC1-6C33-499F-8C66-9D52EB533B60}" srcOrd="0" destOrd="0" presId="urn:microsoft.com/office/officeart/2005/8/layout/process1"/>
    <dgm:cxn modelId="{CA3F0F43-83E2-4D8C-B3B8-245A69B658A5}" type="presOf" srcId="{453B2588-A50C-45AF-A152-5B1996A0E96D}" destId="{5591FFB4-1887-4D7D-8AD7-9DD70A8637F8}" srcOrd="0" destOrd="3" presId="urn:microsoft.com/office/officeart/2005/8/layout/process1"/>
    <dgm:cxn modelId="{3AA3C165-ED3E-4E32-9F08-CC29DCCCF8F6}" type="presOf" srcId="{98BD6A00-3A54-470D-B74D-745BD5E4F000}" destId="{762ADCBB-A3E5-4EC5-ADE4-C46815E27E98}" srcOrd="0" destOrd="0" presId="urn:microsoft.com/office/officeart/2005/8/layout/process1"/>
    <dgm:cxn modelId="{C6EA5B47-A915-4CCA-BD9E-358C23B72DD6}" srcId="{AFD60613-9DFF-48C9-841A-2068A64A08E0}" destId="{24DCE47D-5A4B-4F39-B916-53DE6C058CC5}" srcOrd="0" destOrd="0" parTransId="{83DD88D0-A920-4148-82F2-25B46D4F24F8}" sibTransId="{0F2A21C9-D2E2-409C-AE3E-DECAACDD25EF}"/>
    <dgm:cxn modelId="{2A1A6F67-F80D-4541-8863-C2BE8DAB1F59}" srcId="{3306D4EC-D6D4-4908-9E6F-1DB9C91958A4}" destId="{D6FF7226-6B20-4345-847A-E62C9A74BA90}" srcOrd="2" destOrd="0" parTransId="{0999360F-AD00-47A2-8E4B-E46B2CFDF26F}" sibTransId="{405DF3C7-ECB3-4666-A514-2DEF17B58CA9}"/>
    <dgm:cxn modelId="{6C92176A-DDC3-4DA3-ACE2-15C4C8785B06}" type="presOf" srcId="{C9E2847F-78FC-4EC9-8E60-18D5C2E76141}" destId="{96521AC1-6C33-499F-8C66-9D52EB533B60}" srcOrd="0" destOrd="1" presId="urn:microsoft.com/office/officeart/2005/8/layout/process1"/>
    <dgm:cxn modelId="{E1A67E52-1F9A-4193-B110-EB16D098476C}" type="presOf" srcId="{6C2EC123-CDC7-4F5A-9358-F52CD1312238}" destId="{6E40129C-E80F-4007-ACE4-47EBA26E3913}" srcOrd="1" destOrd="0" presId="urn:microsoft.com/office/officeart/2005/8/layout/process1"/>
    <dgm:cxn modelId="{4CAE1874-5428-48D4-AE8A-708D150759BD}" type="presOf" srcId="{405DF3C7-ECB3-4666-A514-2DEF17B58CA9}" destId="{8D466C5E-343F-4F8A-9E76-1F1229C06E66}" srcOrd="1" destOrd="0" presId="urn:microsoft.com/office/officeart/2005/8/layout/process1"/>
    <dgm:cxn modelId="{ED99405A-90EB-4A97-9FE0-DB87AA2F243D}" type="presOf" srcId="{AFD60613-9DFF-48C9-841A-2068A64A08E0}" destId="{5591FFB4-1887-4D7D-8AD7-9DD70A8637F8}" srcOrd="0" destOrd="0" presId="urn:microsoft.com/office/officeart/2005/8/layout/process1"/>
    <dgm:cxn modelId="{78ACBC85-FAE0-4A2F-837F-32F982C0086F}" type="presOf" srcId="{8CA97CD3-E1E5-4287-83BF-C297BCE21DC6}" destId="{96521AC1-6C33-499F-8C66-9D52EB533B60}" srcOrd="0" destOrd="2" presId="urn:microsoft.com/office/officeart/2005/8/layout/process1"/>
    <dgm:cxn modelId="{79FA7590-D046-4FB8-BF0D-AB6F12357194}" srcId="{AFD60613-9DFF-48C9-841A-2068A64A08E0}" destId="{5E9FB303-F785-4092-B553-3BDAF4777559}" srcOrd="1" destOrd="0" parTransId="{DE0648D8-6839-44CE-9072-8BC422635F63}" sibTransId="{A696FF48-5AE1-4387-9BA0-BF9222DD2902}"/>
    <dgm:cxn modelId="{B6F15C9C-3D9C-4709-9690-D699ECFAC5D0}" type="presOf" srcId="{9608C1BE-D68C-498E-97C3-83EA5E610A11}" destId="{A3ED2EE5-8496-4772-A26C-BC67B149BB5A}" srcOrd="0" destOrd="1" presId="urn:microsoft.com/office/officeart/2005/8/layout/process1"/>
    <dgm:cxn modelId="{A4145AA3-9530-45A2-ABC6-ADDF01ECAEDC}" srcId="{D6FF7226-6B20-4345-847A-E62C9A74BA90}" destId="{49BA1589-C3DF-4E4B-AF07-5A92A86CBE27}" srcOrd="1" destOrd="0" parTransId="{197B607C-5C32-483C-B0F7-380C19C5E50B}" sibTransId="{A3DDCD40-B7E0-4D54-9493-C439536EB55C}"/>
    <dgm:cxn modelId="{27A2E3A8-722A-475F-8A57-DB171A82108C}" type="presOf" srcId="{3306D4EC-D6D4-4908-9E6F-1DB9C91958A4}" destId="{65C1DA9A-E89E-44E6-B3B3-FB25137D4D1F}" srcOrd="0" destOrd="0" presId="urn:microsoft.com/office/officeart/2005/8/layout/process1"/>
    <dgm:cxn modelId="{865AACB5-3F98-44AC-AE82-A7449FEEC033}" type="presOf" srcId="{24DCE47D-5A4B-4F39-B916-53DE6C058CC5}" destId="{5591FFB4-1887-4D7D-8AD7-9DD70A8637F8}" srcOrd="0" destOrd="1" presId="urn:microsoft.com/office/officeart/2005/8/layout/process1"/>
    <dgm:cxn modelId="{C6DF83BC-317F-4D99-86DC-BA00876C4944}" srcId="{98BD6A00-3A54-470D-B74D-745BD5E4F000}" destId="{0B37B964-70CA-4C3C-92AF-226DB63BD7D2}" srcOrd="0" destOrd="0" parTransId="{54066898-131E-4D74-B026-88D56F5A268C}" sibTransId="{AA3C5B4C-C9EA-44D9-92F6-5793AB513406}"/>
    <dgm:cxn modelId="{B11438C4-0EAF-4922-A06A-176CD030DDD4}" srcId="{2ECA5416-048F-4060-B780-DE7BD94617C5}" destId="{8CA97CD3-E1E5-4287-83BF-C297BCE21DC6}" srcOrd="1" destOrd="0" parTransId="{9C623ABF-CAB6-413E-98A5-5A19CC121F27}" sibTransId="{D76F94DF-C908-4083-926B-ACA66564248D}"/>
    <dgm:cxn modelId="{7F4149C4-CE12-467D-ACCD-5F0E68A312AC}" srcId="{3306D4EC-D6D4-4908-9E6F-1DB9C91958A4}" destId="{2ECA5416-048F-4060-B780-DE7BD94617C5}" srcOrd="0" destOrd="0" parTransId="{5691A701-46E0-4ED7-9D8B-35E39BD71B73}" sibTransId="{912BF6B4-A888-4103-A3F8-EB692407CC33}"/>
    <dgm:cxn modelId="{1AB9F5C4-A347-4F3D-B1AC-96FEAED97697}" srcId="{AFD60613-9DFF-48C9-841A-2068A64A08E0}" destId="{453B2588-A50C-45AF-A152-5B1996A0E96D}" srcOrd="2" destOrd="0" parTransId="{C7EE2ED7-CC17-472E-B2E8-BE0595ACBA9E}" sibTransId="{A291DEDA-CB06-4D8F-A51C-1AB24D7A309F}"/>
    <dgm:cxn modelId="{619CA1CB-2DD0-4A23-AAA6-E28579FCBCBE}" srcId="{D6FF7226-6B20-4345-847A-E62C9A74BA90}" destId="{9608C1BE-D68C-498E-97C3-83EA5E610A11}" srcOrd="0" destOrd="0" parTransId="{668DECC1-4735-4455-9F7D-311C80738777}" sibTransId="{FA1D4BD2-ACFE-4566-81A7-C3D40B642303}"/>
    <dgm:cxn modelId="{4799DFD5-64B8-49B7-8FEB-6A59F4836CD3}" type="presOf" srcId="{5E9FB303-F785-4092-B553-3BDAF4777559}" destId="{5591FFB4-1887-4D7D-8AD7-9DD70A8637F8}" srcOrd="0" destOrd="2" presId="urn:microsoft.com/office/officeart/2005/8/layout/process1"/>
    <dgm:cxn modelId="{A452E4D9-4D70-4899-A07E-CA74B30ACA67}" type="presOf" srcId="{912BF6B4-A888-4103-A3F8-EB692407CC33}" destId="{00D86A02-D7CA-4F33-A526-EEE9BC0947F4}" srcOrd="0" destOrd="0" presId="urn:microsoft.com/office/officeart/2005/8/layout/process1"/>
    <dgm:cxn modelId="{EC7F26E0-3E4D-4CD3-9CC0-495D4B68F077}" type="presOf" srcId="{0B37B964-70CA-4C3C-92AF-226DB63BD7D2}" destId="{762ADCBB-A3E5-4EC5-ADE4-C46815E27E98}" srcOrd="0" destOrd="1" presId="urn:microsoft.com/office/officeart/2005/8/layout/process1"/>
    <dgm:cxn modelId="{BBE534E9-2BB3-47E9-BF79-41A2E716873F}" srcId="{2ECA5416-048F-4060-B780-DE7BD94617C5}" destId="{C9E2847F-78FC-4EC9-8E60-18D5C2E76141}" srcOrd="0" destOrd="0" parTransId="{664C3698-1964-4584-905F-DA6B809BE1A3}" sibTransId="{C118AD74-4C31-484D-A235-7CFEF2E56E5F}"/>
    <dgm:cxn modelId="{B80E8DEC-96FA-40D3-BE25-A7AF0298A194}" type="presOf" srcId="{6C2EC123-CDC7-4F5A-9358-F52CD1312238}" destId="{53D5A9E0-2A99-4FB0-B800-1085D2969FD7}" srcOrd="0" destOrd="0" presId="urn:microsoft.com/office/officeart/2005/8/layout/process1"/>
    <dgm:cxn modelId="{28BF3AF0-D418-4509-9E44-22776470E68C}" srcId="{3306D4EC-D6D4-4908-9E6F-1DB9C91958A4}" destId="{AFD60613-9DFF-48C9-841A-2068A64A08E0}" srcOrd="3" destOrd="0" parTransId="{C2323E13-9873-4B84-8896-D23492E17F71}" sibTransId="{D34AA18C-C656-497D-BC67-B8682B5577A9}"/>
    <dgm:cxn modelId="{06C342F9-2ADF-43A1-AAD3-B67A16F68119}" srcId="{49BA1589-C3DF-4E4B-AF07-5A92A86CBE27}" destId="{18F1146D-8BF4-4AAD-AE54-727E4B4E8965}" srcOrd="0" destOrd="0" parTransId="{5C5DE3B3-2300-4138-A0AC-E2F2637B6225}" sibTransId="{53321BC8-D5E7-45D4-A0A1-9B81BE392E3E}"/>
    <dgm:cxn modelId="{D01496D8-321A-4C70-91F7-5E4596DE5C55}" type="presParOf" srcId="{65C1DA9A-E89E-44E6-B3B3-FB25137D4D1F}" destId="{96521AC1-6C33-499F-8C66-9D52EB533B60}" srcOrd="0" destOrd="0" presId="urn:microsoft.com/office/officeart/2005/8/layout/process1"/>
    <dgm:cxn modelId="{BD1159AF-DB86-4BEF-954E-F66FCC511B82}" type="presParOf" srcId="{65C1DA9A-E89E-44E6-B3B3-FB25137D4D1F}" destId="{00D86A02-D7CA-4F33-A526-EEE9BC0947F4}" srcOrd="1" destOrd="0" presId="urn:microsoft.com/office/officeart/2005/8/layout/process1"/>
    <dgm:cxn modelId="{E2A9395C-D1EC-4DA3-ADCA-880517AB7765}" type="presParOf" srcId="{00D86A02-D7CA-4F33-A526-EEE9BC0947F4}" destId="{F36F7039-4BA7-4DC4-A3D2-44FC4289D54B}" srcOrd="0" destOrd="0" presId="urn:microsoft.com/office/officeart/2005/8/layout/process1"/>
    <dgm:cxn modelId="{4E7B7DAA-C75B-4099-95A2-B1236C0C5FB6}" type="presParOf" srcId="{65C1DA9A-E89E-44E6-B3B3-FB25137D4D1F}" destId="{762ADCBB-A3E5-4EC5-ADE4-C46815E27E98}" srcOrd="2" destOrd="0" presId="urn:microsoft.com/office/officeart/2005/8/layout/process1"/>
    <dgm:cxn modelId="{A570A5E1-BDD9-4C06-8575-28D73B416BBA}" type="presParOf" srcId="{65C1DA9A-E89E-44E6-B3B3-FB25137D4D1F}" destId="{53D5A9E0-2A99-4FB0-B800-1085D2969FD7}" srcOrd="3" destOrd="0" presId="urn:microsoft.com/office/officeart/2005/8/layout/process1"/>
    <dgm:cxn modelId="{6B6494A7-B2AE-4676-8F39-15005BBB8DDF}" type="presParOf" srcId="{53D5A9E0-2A99-4FB0-B800-1085D2969FD7}" destId="{6E40129C-E80F-4007-ACE4-47EBA26E3913}" srcOrd="0" destOrd="0" presId="urn:microsoft.com/office/officeart/2005/8/layout/process1"/>
    <dgm:cxn modelId="{3C00B602-9D4A-4EA6-963E-311AEFB244D8}" type="presParOf" srcId="{65C1DA9A-E89E-44E6-B3B3-FB25137D4D1F}" destId="{A3ED2EE5-8496-4772-A26C-BC67B149BB5A}" srcOrd="4" destOrd="0" presId="urn:microsoft.com/office/officeart/2005/8/layout/process1"/>
    <dgm:cxn modelId="{92545714-5EEC-4C63-8E3B-BB87C8CE47B8}" type="presParOf" srcId="{65C1DA9A-E89E-44E6-B3B3-FB25137D4D1F}" destId="{65846453-D21E-4EF8-8554-A5563B36F253}" srcOrd="5" destOrd="0" presId="urn:microsoft.com/office/officeart/2005/8/layout/process1"/>
    <dgm:cxn modelId="{28D2D004-CD71-4A28-BBA2-384C0B10ED78}" type="presParOf" srcId="{65846453-D21E-4EF8-8554-A5563B36F253}" destId="{8D466C5E-343F-4F8A-9E76-1F1229C06E66}" srcOrd="0" destOrd="0" presId="urn:microsoft.com/office/officeart/2005/8/layout/process1"/>
    <dgm:cxn modelId="{B9F325BC-994E-4AAE-8001-C5C411E32A16}" type="presParOf" srcId="{65C1DA9A-E89E-44E6-B3B3-FB25137D4D1F}" destId="{5591FFB4-1887-4D7D-8AD7-9DD70A8637F8}"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45968A-DE74-4208-8899-0804C98636C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DE"/>
        </a:p>
      </dgm:t>
    </dgm:pt>
    <dgm:pt modelId="{E9EDEA65-A0AD-4483-86EC-3E777978F815}">
      <dgm:prSet phldrT="[Text]"/>
      <dgm:spPr/>
      <dgm:t>
        <a:bodyPr/>
        <a:lstStyle/>
        <a:p>
          <a:r>
            <a:rPr lang="en-US" dirty="0"/>
            <a:t>Pain (4-5/10)</a:t>
          </a:r>
          <a:endParaRPr lang="en-DE" dirty="0"/>
        </a:p>
      </dgm:t>
    </dgm:pt>
    <dgm:pt modelId="{29C2223F-B497-47A6-BC84-4CE79F8DD771}" type="parTrans" cxnId="{D8404DFE-48A8-4CFE-B7A7-580DC144804D}">
      <dgm:prSet/>
      <dgm:spPr/>
      <dgm:t>
        <a:bodyPr/>
        <a:lstStyle/>
        <a:p>
          <a:endParaRPr lang="en-DE"/>
        </a:p>
      </dgm:t>
    </dgm:pt>
    <dgm:pt modelId="{38CA056A-0D27-40B3-8CBA-134546B3569C}" type="sibTrans" cxnId="{D8404DFE-48A8-4CFE-B7A7-580DC144804D}">
      <dgm:prSet/>
      <dgm:spPr/>
      <dgm:t>
        <a:bodyPr/>
        <a:lstStyle/>
        <a:p>
          <a:endParaRPr lang="en-DE"/>
        </a:p>
      </dgm:t>
    </dgm:pt>
    <dgm:pt modelId="{3FEB6EAA-CF46-4BC5-96DA-46B5275BE8E9}">
      <dgm:prSet phldrT="[Text]"/>
      <dgm:spPr/>
      <dgm:t>
        <a:bodyPr/>
        <a:lstStyle/>
        <a:p>
          <a:r>
            <a:rPr lang="en-US" dirty="0"/>
            <a:t>Dizziness</a:t>
          </a:r>
          <a:endParaRPr lang="en-DE" dirty="0"/>
        </a:p>
      </dgm:t>
    </dgm:pt>
    <dgm:pt modelId="{EEA0A05F-ED41-4DA3-BD4C-B6B6015FC20B}" type="parTrans" cxnId="{AB4940B9-7E2D-4F8D-9417-77ADCA690604}">
      <dgm:prSet/>
      <dgm:spPr/>
      <dgm:t>
        <a:bodyPr/>
        <a:lstStyle/>
        <a:p>
          <a:endParaRPr lang="en-DE"/>
        </a:p>
      </dgm:t>
    </dgm:pt>
    <dgm:pt modelId="{04D7DF00-1341-4F19-94C3-DD7A40FA9F39}" type="sibTrans" cxnId="{AB4940B9-7E2D-4F8D-9417-77ADCA690604}">
      <dgm:prSet/>
      <dgm:spPr/>
      <dgm:t>
        <a:bodyPr/>
        <a:lstStyle/>
        <a:p>
          <a:endParaRPr lang="en-DE"/>
        </a:p>
      </dgm:t>
    </dgm:pt>
    <dgm:pt modelId="{E369F441-B3DF-4B11-99A8-166F288C9626}">
      <dgm:prSet phldrT="[Text]"/>
      <dgm:spPr/>
      <dgm:t>
        <a:bodyPr/>
        <a:lstStyle/>
        <a:p>
          <a:r>
            <a:rPr lang="en-US" dirty="0"/>
            <a:t>Inability to concentrate</a:t>
          </a:r>
          <a:endParaRPr lang="en-DE" dirty="0"/>
        </a:p>
      </dgm:t>
    </dgm:pt>
    <dgm:pt modelId="{7CA32DF4-987B-4968-BDFF-6952C563CBE3}" type="parTrans" cxnId="{8CC455B5-18B6-403A-9F97-84BF2465E66F}">
      <dgm:prSet/>
      <dgm:spPr/>
      <dgm:t>
        <a:bodyPr/>
        <a:lstStyle/>
        <a:p>
          <a:endParaRPr lang="en-DE"/>
        </a:p>
      </dgm:t>
    </dgm:pt>
    <dgm:pt modelId="{46AD52CE-7AAD-461D-9A5B-1A92B1AC3FCC}" type="sibTrans" cxnId="{8CC455B5-18B6-403A-9F97-84BF2465E66F}">
      <dgm:prSet/>
      <dgm:spPr/>
      <dgm:t>
        <a:bodyPr/>
        <a:lstStyle/>
        <a:p>
          <a:endParaRPr lang="en-DE"/>
        </a:p>
      </dgm:t>
    </dgm:pt>
    <dgm:pt modelId="{D45BF0F2-05B9-410D-962B-E88197AF398A}">
      <dgm:prSet phldrT="[Text]"/>
      <dgm:spPr/>
      <dgm:t>
        <a:bodyPr/>
        <a:lstStyle/>
        <a:p>
          <a:r>
            <a:rPr lang="en-US" dirty="0"/>
            <a:t>Down or hopeless</a:t>
          </a:r>
          <a:endParaRPr lang="en-DE" dirty="0"/>
        </a:p>
      </dgm:t>
    </dgm:pt>
    <dgm:pt modelId="{92F946C6-D1AE-4113-91CA-5F27371F28BA}" type="parTrans" cxnId="{04E74923-4A89-4BD9-A333-0FC022F456A7}">
      <dgm:prSet/>
      <dgm:spPr/>
      <dgm:t>
        <a:bodyPr/>
        <a:lstStyle/>
        <a:p>
          <a:endParaRPr lang="en-DE"/>
        </a:p>
      </dgm:t>
    </dgm:pt>
    <dgm:pt modelId="{4023A400-A758-4B15-8C3D-332B1FC7B7D7}" type="sibTrans" cxnId="{04E74923-4A89-4BD9-A333-0FC022F456A7}">
      <dgm:prSet/>
      <dgm:spPr/>
      <dgm:t>
        <a:bodyPr/>
        <a:lstStyle/>
        <a:p>
          <a:endParaRPr lang="en-DE"/>
        </a:p>
      </dgm:t>
    </dgm:pt>
    <dgm:pt modelId="{B4B94A74-50B3-4FBE-80DB-A96239794DB4}">
      <dgm:prSet phldrT="[Text]"/>
      <dgm:spPr/>
      <dgm:t>
        <a:bodyPr/>
        <a:lstStyle/>
        <a:p>
          <a:r>
            <a:rPr lang="en-US" dirty="0"/>
            <a:t>Sleep problems</a:t>
          </a:r>
          <a:endParaRPr lang="en-DE" dirty="0"/>
        </a:p>
      </dgm:t>
    </dgm:pt>
    <dgm:pt modelId="{384E1682-40C2-49E7-A244-024B9F9C1446}" type="parTrans" cxnId="{BD873D51-D65F-4C8F-A0EC-FC6F4CB55712}">
      <dgm:prSet/>
      <dgm:spPr/>
      <dgm:t>
        <a:bodyPr/>
        <a:lstStyle/>
        <a:p>
          <a:endParaRPr lang="en-DE"/>
        </a:p>
      </dgm:t>
    </dgm:pt>
    <dgm:pt modelId="{397BCF36-0298-49C7-9D38-95C5F2FB5E39}" type="sibTrans" cxnId="{BD873D51-D65F-4C8F-A0EC-FC6F4CB55712}">
      <dgm:prSet/>
      <dgm:spPr/>
      <dgm:t>
        <a:bodyPr/>
        <a:lstStyle/>
        <a:p>
          <a:endParaRPr lang="en-DE"/>
        </a:p>
      </dgm:t>
    </dgm:pt>
    <dgm:pt modelId="{DAAC2267-3696-4D74-BDD8-9F90B218ED1A}">
      <dgm:prSet phldrT="[Text]"/>
      <dgm:spPr/>
      <dgm:t>
        <a:bodyPr/>
        <a:lstStyle/>
        <a:p>
          <a:r>
            <a:rPr lang="en-US" dirty="0"/>
            <a:t>Excessive fatigue</a:t>
          </a:r>
          <a:endParaRPr lang="en-DE" dirty="0"/>
        </a:p>
      </dgm:t>
    </dgm:pt>
    <dgm:pt modelId="{9243140F-4856-41F2-8A12-595B36D6ABA0}" type="parTrans" cxnId="{B298E04A-A6AF-4F01-BB5F-B15DECB577B2}">
      <dgm:prSet/>
      <dgm:spPr/>
      <dgm:t>
        <a:bodyPr/>
        <a:lstStyle/>
        <a:p>
          <a:endParaRPr lang="en-DE"/>
        </a:p>
      </dgm:t>
    </dgm:pt>
    <dgm:pt modelId="{86F43A6D-C426-4A1C-B0C8-76D8BB34D189}" type="sibTrans" cxnId="{B298E04A-A6AF-4F01-BB5F-B15DECB577B2}">
      <dgm:prSet/>
      <dgm:spPr/>
      <dgm:t>
        <a:bodyPr/>
        <a:lstStyle/>
        <a:p>
          <a:endParaRPr lang="en-DE"/>
        </a:p>
      </dgm:t>
    </dgm:pt>
    <dgm:pt modelId="{AFA90532-C33E-4573-BCB9-B2E767EDC5AA}">
      <dgm:prSet phldrT="[Text]"/>
      <dgm:spPr/>
      <dgm:t>
        <a:bodyPr/>
        <a:lstStyle/>
        <a:p>
          <a:r>
            <a:rPr lang="en-US" dirty="0"/>
            <a:t>Harm to self or others</a:t>
          </a:r>
          <a:endParaRPr lang="en-DE" dirty="0"/>
        </a:p>
      </dgm:t>
    </dgm:pt>
    <dgm:pt modelId="{69B287BF-D2C9-4456-98E3-823446B24A57}" type="parTrans" cxnId="{32C7EEEB-DDCA-47C5-A87F-7A31AC0CF653}">
      <dgm:prSet/>
      <dgm:spPr/>
      <dgm:t>
        <a:bodyPr/>
        <a:lstStyle/>
        <a:p>
          <a:endParaRPr lang="en-DE"/>
        </a:p>
      </dgm:t>
    </dgm:pt>
    <dgm:pt modelId="{8EFC3F41-886C-4BA3-9667-D9DB44130100}" type="sibTrans" cxnId="{32C7EEEB-DDCA-47C5-A87F-7A31AC0CF653}">
      <dgm:prSet/>
      <dgm:spPr/>
      <dgm:t>
        <a:bodyPr/>
        <a:lstStyle/>
        <a:p>
          <a:endParaRPr lang="en-DE"/>
        </a:p>
      </dgm:t>
    </dgm:pt>
    <dgm:pt modelId="{676705FC-8DB2-4DA8-83E0-C82753C4A4E9}">
      <dgm:prSet phldrT="[Text]"/>
      <dgm:spPr/>
      <dgm:t>
        <a:bodyPr/>
        <a:lstStyle/>
        <a:p>
          <a:r>
            <a:rPr lang="en-US" dirty="0"/>
            <a:t>Anxiety</a:t>
          </a:r>
          <a:endParaRPr lang="en-DE" dirty="0"/>
        </a:p>
      </dgm:t>
    </dgm:pt>
    <dgm:pt modelId="{320C3A72-C2B8-4EF4-AF6B-95B71608CAA1}" type="parTrans" cxnId="{3D6461FA-688B-4A64-868E-B9EDB69133DA}">
      <dgm:prSet/>
      <dgm:spPr/>
      <dgm:t>
        <a:bodyPr/>
        <a:lstStyle/>
        <a:p>
          <a:endParaRPr lang="en-DE"/>
        </a:p>
      </dgm:t>
    </dgm:pt>
    <dgm:pt modelId="{44C97E55-9F77-4877-BBC5-E1D42FD6D470}" type="sibTrans" cxnId="{3D6461FA-688B-4A64-868E-B9EDB69133DA}">
      <dgm:prSet/>
      <dgm:spPr/>
      <dgm:t>
        <a:bodyPr/>
        <a:lstStyle/>
        <a:p>
          <a:endParaRPr lang="en-DE"/>
        </a:p>
      </dgm:t>
    </dgm:pt>
    <dgm:pt modelId="{E1067712-CB08-43D4-8A6A-003056C4D268}">
      <dgm:prSet phldrT="[Text]"/>
      <dgm:spPr/>
      <dgm:t>
        <a:bodyPr/>
        <a:lstStyle/>
        <a:p>
          <a:r>
            <a:rPr lang="en-US" dirty="0"/>
            <a:t>Depression</a:t>
          </a:r>
          <a:endParaRPr lang="en-DE" dirty="0"/>
        </a:p>
      </dgm:t>
    </dgm:pt>
    <dgm:pt modelId="{B9CC417B-66BB-4904-A942-4FEE74D34FCD}" type="parTrans" cxnId="{02DD0819-2D8E-4971-888E-1985292FC116}">
      <dgm:prSet/>
      <dgm:spPr/>
      <dgm:t>
        <a:bodyPr/>
        <a:lstStyle/>
        <a:p>
          <a:endParaRPr lang="en-DE"/>
        </a:p>
      </dgm:t>
    </dgm:pt>
    <dgm:pt modelId="{0A29687C-F660-404E-BED6-E0A9C96EF324}" type="sibTrans" cxnId="{02DD0819-2D8E-4971-888E-1985292FC116}">
      <dgm:prSet/>
      <dgm:spPr/>
      <dgm:t>
        <a:bodyPr/>
        <a:lstStyle/>
        <a:p>
          <a:endParaRPr lang="en-DE"/>
        </a:p>
      </dgm:t>
    </dgm:pt>
    <dgm:pt modelId="{4BA25B53-4DCB-4DDF-B0AE-37C2EE87D8C7}">
      <dgm:prSet phldrT="[Text]"/>
      <dgm:spPr/>
      <dgm:t>
        <a:bodyPr/>
        <a:lstStyle/>
        <a:p>
          <a:r>
            <a:rPr lang="en-US" dirty="0"/>
            <a:t>Stress</a:t>
          </a:r>
          <a:endParaRPr lang="en-DE" dirty="0"/>
        </a:p>
      </dgm:t>
    </dgm:pt>
    <dgm:pt modelId="{4B218938-B4FA-4A02-AA2C-2AF61DA20CFE}" type="parTrans" cxnId="{0709FD36-3129-4653-94EF-FDEB914899A6}">
      <dgm:prSet/>
      <dgm:spPr/>
      <dgm:t>
        <a:bodyPr/>
        <a:lstStyle/>
        <a:p>
          <a:endParaRPr lang="en-DE"/>
        </a:p>
      </dgm:t>
    </dgm:pt>
    <dgm:pt modelId="{56C2B4BC-E2E6-482E-B9B3-A901BBE05DFE}" type="sibTrans" cxnId="{0709FD36-3129-4653-94EF-FDEB914899A6}">
      <dgm:prSet/>
      <dgm:spPr/>
      <dgm:t>
        <a:bodyPr/>
        <a:lstStyle/>
        <a:p>
          <a:endParaRPr lang="en-DE"/>
        </a:p>
      </dgm:t>
    </dgm:pt>
    <dgm:pt modelId="{6B747F2D-75B6-40BA-9FA9-F687B4C8CEDA}">
      <dgm:prSet phldrT="[Text]"/>
      <dgm:spPr/>
      <dgm:t>
        <a:bodyPr/>
        <a:lstStyle/>
        <a:p>
          <a:r>
            <a:rPr lang="en-US" dirty="0"/>
            <a:t>Head injury or trauma</a:t>
          </a:r>
          <a:endParaRPr lang="en-DE" dirty="0"/>
        </a:p>
      </dgm:t>
    </dgm:pt>
    <dgm:pt modelId="{8A492301-6D08-4B5D-9229-D2DC453ED312}" type="parTrans" cxnId="{8DE6951C-B3C5-4230-AD4D-A03CF5C28002}">
      <dgm:prSet/>
      <dgm:spPr/>
      <dgm:t>
        <a:bodyPr/>
        <a:lstStyle/>
        <a:p>
          <a:endParaRPr lang="en-DE"/>
        </a:p>
      </dgm:t>
    </dgm:pt>
    <dgm:pt modelId="{12E5B7AD-296C-46DA-9396-6E2C51163C22}" type="sibTrans" cxnId="{8DE6951C-B3C5-4230-AD4D-A03CF5C28002}">
      <dgm:prSet/>
      <dgm:spPr/>
      <dgm:t>
        <a:bodyPr/>
        <a:lstStyle/>
        <a:p>
          <a:endParaRPr lang="en-DE"/>
        </a:p>
      </dgm:t>
    </dgm:pt>
    <dgm:pt modelId="{F4F9EA9D-E152-49CB-B451-B97D26F8E68E}" type="pres">
      <dgm:prSet presAssocID="{3145968A-DE74-4208-8899-0804C98636C4}" presName="diagram" presStyleCnt="0">
        <dgm:presLayoutVars>
          <dgm:dir/>
          <dgm:resizeHandles val="exact"/>
        </dgm:presLayoutVars>
      </dgm:prSet>
      <dgm:spPr/>
    </dgm:pt>
    <dgm:pt modelId="{4E54FEAE-669B-44D6-A58D-388BE4BF830E}" type="pres">
      <dgm:prSet presAssocID="{E9EDEA65-A0AD-4483-86EC-3E777978F815}" presName="node" presStyleLbl="node1" presStyleIdx="0" presStyleCnt="11">
        <dgm:presLayoutVars>
          <dgm:bulletEnabled val="1"/>
        </dgm:presLayoutVars>
      </dgm:prSet>
      <dgm:spPr/>
    </dgm:pt>
    <dgm:pt modelId="{1F9A4AE2-A80B-41C1-BD89-5F73DEA26EE9}" type="pres">
      <dgm:prSet presAssocID="{38CA056A-0D27-40B3-8CBA-134546B3569C}" presName="sibTrans" presStyleCnt="0"/>
      <dgm:spPr/>
    </dgm:pt>
    <dgm:pt modelId="{5861D880-6586-4AE8-9ADB-B8242A495C4A}" type="pres">
      <dgm:prSet presAssocID="{3FEB6EAA-CF46-4BC5-96DA-46B5275BE8E9}" presName="node" presStyleLbl="node1" presStyleIdx="1" presStyleCnt="11">
        <dgm:presLayoutVars>
          <dgm:bulletEnabled val="1"/>
        </dgm:presLayoutVars>
      </dgm:prSet>
      <dgm:spPr/>
    </dgm:pt>
    <dgm:pt modelId="{38698C66-E0C7-4BC7-9492-EB13EA43DF08}" type="pres">
      <dgm:prSet presAssocID="{04D7DF00-1341-4F19-94C3-DD7A40FA9F39}" presName="sibTrans" presStyleCnt="0"/>
      <dgm:spPr/>
    </dgm:pt>
    <dgm:pt modelId="{4BF04460-94C0-4926-B03C-0F3655874725}" type="pres">
      <dgm:prSet presAssocID="{E369F441-B3DF-4B11-99A8-166F288C9626}" presName="node" presStyleLbl="node1" presStyleIdx="2" presStyleCnt="11">
        <dgm:presLayoutVars>
          <dgm:bulletEnabled val="1"/>
        </dgm:presLayoutVars>
      </dgm:prSet>
      <dgm:spPr/>
    </dgm:pt>
    <dgm:pt modelId="{131D935D-D70B-48E5-9C4A-9A149E3A9FC5}" type="pres">
      <dgm:prSet presAssocID="{46AD52CE-7AAD-461D-9A5B-1A92B1AC3FCC}" presName="sibTrans" presStyleCnt="0"/>
      <dgm:spPr/>
    </dgm:pt>
    <dgm:pt modelId="{CA626E83-62F1-4F8C-8394-AC4D2978037F}" type="pres">
      <dgm:prSet presAssocID="{D45BF0F2-05B9-410D-962B-E88197AF398A}" presName="node" presStyleLbl="node1" presStyleIdx="3" presStyleCnt="11">
        <dgm:presLayoutVars>
          <dgm:bulletEnabled val="1"/>
        </dgm:presLayoutVars>
      </dgm:prSet>
      <dgm:spPr/>
    </dgm:pt>
    <dgm:pt modelId="{6C9440C7-83FD-4109-8245-386966AA7AB9}" type="pres">
      <dgm:prSet presAssocID="{4023A400-A758-4B15-8C3D-332B1FC7B7D7}" presName="sibTrans" presStyleCnt="0"/>
      <dgm:spPr/>
    </dgm:pt>
    <dgm:pt modelId="{092958E5-BAAC-4180-9F4C-D132ECBF5047}" type="pres">
      <dgm:prSet presAssocID="{B4B94A74-50B3-4FBE-80DB-A96239794DB4}" presName="node" presStyleLbl="node1" presStyleIdx="4" presStyleCnt="11">
        <dgm:presLayoutVars>
          <dgm:bulletEnabled val="1"/>
        </dgm:presLayoutVars>
      </dgm:prSet>
      <dgm:spPr/>
    </dgm:pt>
    <dgm:pt modelId="{71C5A432-7CD6-4134-8045-AA5F4C167CE9}" type="pres">
      <dgm:prSet presAssocID="{397BCF36-0298-49C7-9D38-95C5F2FB5E39}" presName="sibTrans" presStyleCnt="0"/>
      <dgm:spPr/>
    </dgm:pt>
    <dgm:pt modelId="{5E76AD16-EC1D-4B73-914C-7C8F465897B9}" type="pres">
      <dgm:prSet presAssocID="{DAAC2267-3696-4D74-BDD8-9F90B218ED1A}" presName="node" presStyleLbl="node1" presStyleIdx="5" presStyleCnt="11">
        <dgm:presLayoutVars>
          <dgm:bulletEnabled val="1"/>
        </dgm:presLayoutVars>
      </dgm:prSet>
      <dgm:spPr/>
    </dgm:pt>
    <dgm:pt modelId="{59291A47-8C0F-483C-A18C-63BD1C03749B}" type="pres">
      <dgm:prSet presAssocID="{86F43A6D-C426-4A1C-B0C8-76D8BB34D189}" presName="sibTrans" presStyleCnt="0"/>
      <dgm:spPr/>
    </dgm:pt>
    <dgm:pt modelId="{19AF9B36-792B-41AC-87B7-CBF15746C10A}" type="pres">
      <dgm:prSet presAssocID="{AFA90532-C33E-4573-BCB9-B2E767EDC5AA}" presName="node" presStyleLbl="node1" presStyleIdx="6" presStyleCnt="11">
        <dgm:presLayoutVars>
          <dgm:bulletEnabled val="1"/>
        </dgm:presLayoutVars>
      </dgm:prSet>
      <dgm:spPr/>
    </dgm:pt>
    <dgm:pt modelId="{A330E83D-27D9-4261-9386-AE17B5A3FE86}" type="pres">
      <dgm:prSet presAssocID="{8EFC3F41-886C-4BA3-9667-D9DB44130100}" presName="sibTrans" presStyleCnt="0"/>
      <dgm:spPr/>
    </dgm:pt>
    <dgm:pt modelId="{B05AF027-B9BB-4402-B34C-18B57B48E122}" type="pres">
      <dgm:prSet presAssocID="{676705FC-8DB2-4DA8-83E0-C82753C4A4E9}" presName="node" presStyleLbl="node1" presStyleIdx="7" presStyleCnt="11">
        <dgm:presLayoutVars>
          <dgm:bulletEnabled val="1"/>
        </dgm:presLayoutVars>
      </dgm:prSet>
      <dgm:spPr/>
    </dgm:pt>
    <dgm:pt modelId="{5E8EDCFA-3D23-402C-8E7E-FFE178289651}" type="pres">
      <dgm:prSet presAssocID="{44C97E55-9F77-4877-BBC5-E1D42FD6D470}" presName="sibTrans" presStyleCnt="0"/>
      <dgm:spPr/>
    </dgm:pt>
    <dgm:pt modelId="{087CC351-896A-4FB9-A90F-CAA1ED909E27}" type="pres">
      <dgm:prSet presAssocID="{E1067712-CB08-43D4-8A6A-003056C4D268}" presName="node" presStyleLbl="node1" presStyleIdx="8" presStyleCnt="11">
        <dgm:presLayoutVars>
          <dgm:bulletEnabled val="1"/>
        </dgm:presLayoutVars>
      </dgm:prSet>
      <dgm:spPr/>
    </dgm:pt>
    <dgm:pt modelId="{37C70837-7386-4AC6-AAA3-DAB72E9F31FD}" type="pres">
      <dgm:prSet presAssocID="{0A29687C-F660-404E-BED6-E0A9C96EF324}" presName="sibTrans" presStyleCnt="0"/>
      <dgm:spPr/>
    </dgm:pt>
    <dgm:pt modelId="{10D3C22D-32FA-4AC5-8003-893DD50E9B4C}" type="pres">
      <dgm:prSet presAssocID="{4BA25B53-4DCB-4DDF-B0AE-37C2EE87D8C7}" presName="node" presStyleLbl="node1" presStyleIdx="9" presStyleCnt="11">
        <dgm:presLayoutVars>
          <dgm:bulletEnabled val="1"/>
        </dgm:presLayoutVars>
      </dgm:prSet>
      <dgm:spPr/>
    </dgm:pt>
    <dgm:pt modelId="{83EBBE8E-EAFF-4FE1-A35B-27F872057A4B}" type="pres">
      <dgm:prSet presAssocID="{56C2B4BC-E2E6-482E-B9B3-A901BBE05DFE}" presName="sibTrans" presStyleCnt="0"/>
      <dgm:spPr/>
    </dgm:pt>
    <dgm:pt modelId="{A491370B-F6A2-41E3-97D2-665C6366C2EF}" type="pres">
      <dgm:prSet presAssocID="{6B747F2D-75B6-40BA-9FA9-F687B4C8CEDA}" presName="node" presStyleLbl="node1" presStyleIdx="10" presStyleCnt="11">
        <dgm:presLayoutVars>
          <dgm:bulletEnabled val="1"/>
        </dgm:presLayoutVars>
      </dgm:prSet>
      <dgm:spPr/>
    </dgm:pt>
  </dgm:ptLst>
  <dgm:cxnLst>
    <dgm:cxn modelId="{02DD0819-2D8E-4971-888E-1985292FC116}" srcId="{3145968A-DE74-4208-8899-0804C98636C4}" destId="{E1067712-CB08-43D4-8A6A-003056C4D268}" srcOrd="8" destOrd="0" parTransId="{B9CC417B-66BB-4904-A942-4FEE74D34FCD}" sibTransId="{0A29687C-F660-404E-BED6-E0A9C96EF324}"/>
    <dgm:cxn modelId="{8DE6951C-B3C5-4230-AD4D-A03CF5C28002}" srcId="{3145968A-DE74-4208-8899-0804C98636C4}" destId="{6B747F2D-75B6-40BA-9FA9-F687B4C8CEDA}" srcOrd="10" destOrd="0" parTransId="{8A492301-6D08-4B5D-9229-D2DC453ED312}" sibTransId="{12E5B7AD-296C-46DA-9396-6E2C51163C22}"/>
    <dgm:cxn modelId="{D777D322-DBCA-407E-A3CD-D0D1E377DBFE}" type="presOf" srcId="{E369F441-B3DF-4B11-99A8-166F288C9626}" destId="{4BF04460-94C0-4926-B03C-0F3655874725}" srcOrd="0" destOrd="0" presId="urn:microsoft.com/office/officeart/2005/8/layout/default"/>
    <dgm:cxn modelId="{04E74923-4A89-4BD9-A333-0FC022F456A7}" srcId="{3145968A-DE74-4208-8899-0804C98636C4}" destId="{D45BF0F2-05B9-410D-962B-E88197AF398A}" srcOrd="3" destOrd="0" parTransId="{92F946C6-D1AE-4113-91CA-5F27371F28BA}" sibTransId="{4023A400-A758-4B15-8C3D-332B1FC7B7D7}"/>
    <dgm:cxn modelId="{4698B331-AE03-403B-BCEF-1D3829A9ADE5}" type="presOf" srcId="{E1067712-CB08-43D4-8A6A-003056C4D268}" destId="{087CC351-896A-4FB9-A90F-CAA1ED909E27}" srcOrd="0" destOrd="0" presId="urn:microsoft.com/office/officeart/2005/8/layout/default"/>
    <dgm:cxn modelId="{73313A32-1437-45DE-AFB5-4A7427E6EDD4}" type="presOf" srcId="{3FEB6EAA-CF46-4BC5-96DA-46B5275BE8E9}" destId="{5861D880-6586-4AE8-9ADB-B8242A495C4A}" srcOrd="0" destOrd="0" presId="urn:microsoft.com/office/officeart/2005/8/layout/default"/>
    <dgm:cxn modelId="{0709FD36-3129-4653-94EF-FDEB914899A6}" srcId="{3145968A-DE74-4208-8899-0804C98636C4}" destId="{4BA25B53-4DCB-4DDF-B0AE-37C2EE87D8C7}" srcOrd="9" destOrd="0" parTransId="{4B218938-B4FA-4A02-AA2C-2AF61DA20CFE}" sibTransId="{56C2B4BC-E2E6-482E-B9B3-A901BBE05DFE}"/>
    <dgm:cxn modelId="{853DF938-299A-42A4-BD91-7FE1EC768D34}" type="presOf" srcId="{6B747F2D-75B6-40BA-9FA9-F687B4C8CEDA}" destId="{A491370B-F6A2-41E3-97D2-665C6366C2EF}" srcOrd="0" destOrd="0" presId="urn:microsoft.com/office/officeart/2005/8/layout/default"/>
    <dgm:cxn modelId="{B298E04A-A6AF-4F01-BB5F-B15DECB577B2}" srcId="{3145968A-DE74-4208-8899-0804C98636C4}" destId="{DAAC2267-3696-4D74-BDD8-9F90B218ED1A}" srcOrd="5" destOrd="0" parTransId="{9243140F-4856-41F2-8A12-595B36D6ABA0}" sibTransId="{86F43A6D-C426-4A1C-B0C8-76D8BB34D189}"/>
    <dgm:cxn modelId="{BD873D51-D65F-4C8F-A0EC-FC6F4CB55712}" srcId="{3145968A-DE74-4208-8899-0804C98636C4}" destId="{B4B94A74-50B3-4FBE-80DB-A96239794DB4}" srcOrd="4" destOrd="0" parTransId="{384E1682-40C2-49E7-A244-024B9F9C1446}" sibTransId="{397BCF36-0298-49C7-9D38-95C5F2FB5E39}"/>
    <dgm:cxn modelId="{69B2627A-F1D6-4C6D-A1EE-A35D8CE1FD92}" type="presOf" srcId="{3145968A-DE74-4208-8899-0804C98636C4}" destId="{F4F9EA9D-E152-49CB-B451-B97D26F8E68E}" srcOrd="0" destOrd="0" presId="urn:microsoft.com/office/officeart/2005/8/layout/default"/>
    <dgm:cxn modelId="{F232957B-51AF-43C6-8654-D328752C48EA}" type="presOf" srcId="{DAAC2267-3696-4D74-BDD8-9F90B218ED1A}" destId="{5E76AD16-EC1D-4B73-914C-7C8F465897B9}" srcOrd="0" destOrd="0" presId="urn:microsoft.com/office/officeart/2005/8/layout/default"/>
    <dgm:cxn modelId="{22A0C38A-3A32-4C02-B2EA-A6B2F5E6C4B7}" type="presOf" srcId="{4BA25B53-4DCB-4DDF-B0AE-37C2EE87D8C7}" destId="{10D3C22D-32FA-4AC5-8003-893DD50E9B4C}" srcOrd="0" destOrd="0" presId="urn:microsoft.com/office/officeart/2005/8/layout/default"/>
    <dgm:cxn modelId="{ABD4298C-82CE-47DD-AC77-6007CB3FEF30}" type="presOf" srcId="{E9EDEA65-A0AD-4483-86EC-3E777978F815}" destId="{4E54FEAE-669B-44D6-A58D-388BE4BF830E}" srcOrd="0" destOrd="0" presId="urn:microsoft.com/office/officeart/2005/8/layout/default"/>
    <dgm:cxn modelId="{10D1BC93-E26C-4F31-8564-A8FE9BBE2EB6}" type="presOf" srcId="{B4B94A74-50B3-4FBE-80DB-A96239794DB4}" destId="{092958E5-BAAC-4180-9F4C-D132ECBF5047}" srcOrd="0" destOrd="0" presId="urn:microsoft.com/office/officeart/2005/8/layout/default"/>
    <dgm:cxn modelId="{57C5709C-D6C5-483E-B143-E8C8C82C6752}" type="presOf" srcId="{676705FC-8DB2-4DA8-83E0-C82753C4A4E9}" destId="{B05AF027-B9BB-4402-B34C-18B57B48E122}" srcOrd="0" destOrd="0" presId="urn:microsoft.com/office/officeart/2005/8/layout/default"/>
    <dgm:cxn modelId="{8CC455B5-18B6-403A-9F97-84BF2465E66F}" srcId="{3145968A-DE74-4208-8899-0804C98636C4}" destId="{E369F441-B3DF-4B11-99A8-166F288C9626}" srcOrd="2" destOrd="0" parTransId="{7CA32DF4-987B-4968-BDFF-6952C563CBE3}" sibTransId="{46AD52CE-7AAD-461D-9A5B-1A92B1AC3FCC}"/>
    <dgm:cxn modelId="{AB4940B9-7E2D-4F8D-9417-77ADCA690604}" srcId="{3145968A-DE74-4208-8899-0804C98636C4}" destId="{3FEB6EAA-CF46-4BC5-96DA-46B5275BE8E9}" srcOrd="1" destOrd="0" parTransId="{EEA0A05F-ED41-4DA3-BD4C-B6B6015FC20B}" sibTransId="{04D7DF00-1341-4F19-94C3-DD7A40FA9F39}"/>
    <dgm:cxn modelId="{4DBCC4C1-DF16-41F0-B619-3C3354791CA1}" type="presOf" srcId="{D45BF0F2-05B9-410D-962B-E88197AF398A}" destId="{CA626E83-62F1-4F8C-8394-AC4D2978037F}" srcOrd="0" destOrd="0" presId="urn:microsoft.com/office/officeart/2005/8/layout/default"/>
    <dgm:cxn modelId="{DDD222E5-F96A-445E-B5DF-1A9DC1647408}" type="presOf" srcId="{AFA90532-C33E-4573-BCB9-B2E767EDC5AA}" destId="{19AF9B36-792B-41AC-87B7-CBF15746C10A}" srcOrd="0" destOrd="0" presId="urn:microsoft.com/office/officeart/2005/8/layout/default"/>
    <dgm:cxn modelId="{32C7EEEB-DDCA-47C5-A87F-7A31AC0CF653}" srcId="{3145968A-DE74-4208-8899-0804C98636C4}" destId="{AFA90532-C33E-4573-BCB9-B2E767EDC5AA}" srcOrd="6" destOrd="0" parTransId="{69B287BF-D2C9-4456-98E3-823446B24A57}" sibTransId="{8EFC3F41-886C-4BA3-9667-D9DB44130100}"/>
    <dgm:cxn modelId="{3D6461FA-688B-4A64-868E-B9EDB69133DA}" srcId="{3145968A-DE74-4208-8899-0804C98636C4}" destId="{676705FC-8DB2-4DA8-83E0-C82753C4A4E9}" srcOrd="7" destOrd="0" parTransId="{320C3A72-C2B8-4EF4-AF6B-95B71608CAA1}" sibTransId="{44C97E55-9F77-4877-BBC5-E1D42FD6D470}"/>
    <dgm:cxn modelId="{D8404DFE-48A8-4CFE-B7A7-580DC144804D}" srcId="{3145968A-DE74-4208-8899-0804C98636C4}" destId="{E9EDEA65-A0AD-4483-86EC-3E777978F815}" srcOrd="0" destOrd="0" parTransId="{29C2223F-B497-47A6-BC84-4CE79F8DD771}" sibTransId="{38CA056A-0D27-40B3-8CBA-134546B3569C}"/>
    <dgm:cxn modelId="{805B4452-C121-40A9-A2F5-8A2B073E9759}" type="presParOf" srcId="{F4F9EA9D-E152-49CB-B451-B97D26F8E68E}" destId="{4E54FEAE-669B-44D6-A58D-388BE4BF830E}" srcOrd="0" destOrd="0" presId="urn:microsoft.com/office/officeart/2005/8/layout/default"/>
    <dgm:cxn modelId="{0425D59C-11D1-4064-97D1-AC4B73BD82FC}" type="presParOf" srcId="{F4F9EA9D-E152-49CB-B451-B97D26F8E68E}" destId="{1F9A4AE2-A80B-41C1-BD89-5F73DEA26EE9}" srcOrd="1" destOrd="0" presId="urn:microsoft.com/office/officeart/2005/8/layout/default"/>
    <dgm:cxn modelId="{2B5024AA-BC6A-4E5A-A9F7-DD4B19D28C22}" type="presParOf" srcId="{F4F9EA9D-E152-49CB-B451-B97D26F8E68E}" destId="{5861D880-6586-4AE8-9ADB-B8242A495C4A}" srcOrd="2" destOrd="0" presId="urn:microsoft.com/office/officeart/2005/8/layout/default"/>
    <dgm:cxn modelId="{D9060CBB-3E0E-4833-BCA7-F64C92DA3428}" type="presParOf" srcId="{F4F9EA9D-E152-49CB-B451-B97D26F8E68E}" destId="{38698C66-E0C7-4BC7-9492-EB13EA43DF08}" srcOrd="3" destOrd="0" presId="urn:microsoft.com/office/officeart/2005/8/layout/default"/>
    <dgm:cxn modelId="{7704C28F-CEFA-4E0B-AB7A-52B1D58F550C}" type="presParOf" srcId="{F4F9EA9D-E152-49CB-B451-B97D26F8E68E}" destId="{4BF04460-94C0-4926-B03C-0F3655874725}" srcOrd="4" destOrd="0" presId="urn:microsoft.com/office/officeart/2005/8/layout/default"/>
    <dgm:cxn modelId="{9142931B-E12F-4DF6-AEE5-DEA89E99FFFC}" type="presParOf" srcId="{F4F9EA9D-E152-49CB-B451-B97D26F8E68E}" destId="{131D935D-D70B-48E5-9C4A-9A149E3A9FC5}" srcOrd="5" destOrd="0" presId="urn:microsoft.com/office/officeart/2005/8/layout/default"/>
    <dgm:cxn modelId="{2B7DB10B-CC84-4D86-BCFD-C5B9F69EFD91}" type="presParOf" srcId="{F4F9EA9D-E152-49CB-B451-B97D26F8E68E}" destId="{CA626E83-62F1-4F8C-8394-AC4D2978037F}" srcOrd="6" destOrd="0" presId="urn:microsoft.com/office/officeart/2005/8/layout/default"/>
    <dgm:cxn modelId="{8AAC97C9-56CE-4559-9DCD-74EF5FC01A78}" type="presParOf" srcId="{F4F9EA9D-E152-49CB-B451-B97D26F8E68E}" destId="{6C9440C7-83FD-4109-8245-386966AA7AB9}" srcOrd="7" destOrd="0" presId="urn:microsoft.com/office/officeart/2005/8/layout/default"/>
    <dgm:cxn modelId="{17C0A9C1-D5B9-4C38-A667-49D577218A19}" type="presParOf" srcId="{F4F9EA9D-E152-49CB-B451-B97D26F8E68E}" destId="{092958E5-BAAC-4180-9F4C-D132ECBF5047}" srcOrd="8" destOrd="0" presId="urn:microsoft.com/office/officeart/2005/8/layout/default"/>
    <dgm:cxn modelId="{A3835D24-6B27-4155-9FD1-333FE8BB298D}" type="presParOf" srcId="{F4F9EA9D-E152-49CB-B451-B97D26F8E68E}" destId="{71C5A432-7CD6-4134-8045-AA5F4C167CE9}" srcOrd="9" destOrd="0" presId="urn:microsoft.com/office/officeart/2005/8/layout/default"/>
    <dgm:cxn modelId="{57142FED-BAE5-45A5-9E93-783ED02BDD1F}" type="presParOf" srcId="{F4F9EA9D-E152-49CB-B451-B97D26F8E68E}" destId="{5E76AD16-EC1D-4B73-914C-7C8F465897B9}" srcOrd="10" destOrd="0" presId="urn:microsoft.com/office/officeart/2005/8/layout/default"/>
    <dgm:cxn modelId="{3D5EFD3E-1EA6-4066-B6B8-92672ED13F63}" type="presParOf" srcId="{F4F9EA9D-E152-49CB-B451-B97D26F8E68E}" destId="{59291A47-8C0F-483C-A18C-63BD1C03749B}" srcOrd="11" destOrd="0" presId="urn:microsoft.com/office/officeart/2005/8/layout/default"/>
    <dgm:cxn modelId="{F007B71A-F3B6-47D7-BA8C-8B7BCDFC62C4}" type="presParOf" srcId="{F4F9EA9D-E152-49CB-B451-B97D26F8E68E}" destId="{19AF9B36-792B-41AC-87B7-CBF15746C10A}" srcOrd="12" destOrd="0" presId="urn:microsoft.com/office/officeart/2005/8/layout/default"/>
    <dgm:cxn modelId="{01B65B23-81D4-4757-8AB7-3E21A2B808C3}" type="presParOf" srcId="{F4F9EA9D-E152-49CB-B451-B97D26F8E68E}" destId="{A330E83D-27D9-4261-9386-AE17B5A3FE86}" srcOrd="13" destOrd="0" presId="urn:microsoft.com/office/officeart/2005/8/layout/default"/>
    <dgm:cxn modelId="{4F9F80B7-FA9E-4E96-B80F-9CD43A40C906}" type="presParOf" srcId="{F4F9EA9D-E152-49CB-B451-B97D26F8E68E}" destId="{B05AF027-B9BB-4402-B34C-18B57B48E122}" srcOrd="14" destOrd="0" presId="urn:microsoft.com/office/officeart/2005/8/layout/default"/>
    <dgm:cxn modelId="{149F5373-AF5E-4DBD-9232-7CC478E41011}" type="presParOf" srcId="{F4F9EA9D-E152-49CB-B451-B97D26F8E68E}" destId="{5E8EDCFA-3D23-402C-8E7E-FFE178289651}" srcOrd="15" destOrd="0" presId="urn:microsoft.com/office/officeart/2005/8/layout/default"/>
    <dgm:cxn modelId="{FBFFA1A9-FD80-4430-BA0F-33D729BAD990}" type="presParOf" srcId="{F4F9EA9D-E152-49CB-B451-B97D26F8E68E}" destId="{087CC351-896A-4FB9-A90F-CAA1ED909E27}" srcOrd="16" destOrd="0" presId="urn:microsoft.com/office/officeart/2005/8/layout/default"/>
    <dgm:cxn modelId="{F4333B88-8506-41AF-84AC-07983DCB6FC0}" type="presParOf" srcId="{F4F9EA9D-E152-49CB-B451-B97D26F8E68E}" destId="{37C70837-7386-4AC6-AAA3-DAB72E9F31FD}" srcOrd="17" destOrd="0" presId="urn:microsoft.com/office/officeart/2005/8/layout/default"/>
    <dgm:cxn modelId="{3081BB1D-D318-4790-9003-AC579A101A17}" type="presParOf" srcId="{F4F9EA9D-E152-49CB-B451-B97D26F8E68E}" destId="{10D3C22D-32FA-4AC5-8003-893DD50E9B4C}" srcOrd="18" destOrd="0" presId="urn:microsoft.com/office/officeart/2005/8/layout/default"/>
    <dgm:cxn modelId="{0812AEDF-80E6-42D3-BDA5-7A5D93469F6B}" type="presParOf" srcId="{F4F9EA9D-E152-49CB-B451-B97D26F8E68E}" destId="{83EBBE8E-EAFF-4FE1-A35B-27F872057A4B}" srcOrd="19" destOrd="0" presId="urn:microsoft.com/office/officeart/2005/8/layout/default"/>
    <dgm:cxn modelId="{761542B5-2999-4DAA-85E9-890E944D258C}" type="presParOf" srcId="{F4F9EA9D-E152-49CB-B451-B97D26F8E68E}" destId="{A491370B-F6A2-41E3-97D2-665C6366C2EF}"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48E8EF-2181-4E59-A8C3-141617464D9B}">
      <dsp:nvSpPr>
        <dsp:cNvPr id="0" name=""/>
        <dsp:cNvSpPr/>
      </dsp:nvSpPr>
      <dsp:spPr>
        <a:xfrm>
          <a:off x="1922360" y="193022"/>
          <a:ext cx="3830753" cy="1330370"/>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BD5100-4066-4E62-95CF-04563B6E1421}">
      <dsp:nvSpPr>
        <dsp:cNvPr id="0" name=""/>
        <dsp:cNvSpPr/>
      </dsp:nvSpPr>
      <dsp:spPr>
        <a:xfrm>
          <a:off x="3472479" y="3450647"/>
          <a:ext cx="742394" cy="475132"/>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3C69DE-EC7C-4050-A955-8BB27DDB8B0A}">
      <dsp:nvSpPr>
        <dsp:cNvPr id="0" name=""/>
        <dsp:cNvSpPr/>
      </dsp:nvSpPr>
      <dsp:spPr>
        <a:xfrm>
          <a:off x="2061930" y="3830753"/>
          <a:ext cx="3563491" cy="890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1" u="sng" kern="1200" dirty="0"/>
            <a:t>Deter</a:t>
          </a:r>
          <a:r>
            <a:rPr lang="en-US" sz="3100" kern="1200" dirty="0"/>
            <a:t> and </a:t>
          </a:r>
          <a:r>
            <a:rPr lang="en-US" sz="3100" b="1" u="sng" kern="1200" dirty="0"/>
            <a:t>Assure</a:t>
          </a:r>
          <a:endParaRPr lang="en-DE" sz="3100" b="1" u="sng" kern="1200" dirty="0"/>
        </a:p>
      </dsp:txBody>
      <dsp:txXfrm>
        <a:off x="2061930" y="3830753"/>
        <a:ext cx="3563491" cy="890872"/>
      </dsp:txXfrm>
    </dsp:sp>
    <dsp:sp modelId="{A2FAC21E-27DF-4DF1-A68C-B8255B63FB70}">
      <dsp:nvSpPr>
        <dsp:cNvPr id="0" name=""/>
        <dsp:cNvSpPr/>
      </dsp:nvSpPr>
      <dsp:spPr>
        <a:xfrm>
          <a:off x="3315091" y="1626139"/>
          <a:ext cx="1336309" cy="13363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Strike</a:t>
          </a:r>
          <a:endParaRPr lang="en-DE" sz="1700" b="1" kern="1200" dirty="0"/>
        </a:p>
      </dsp:txBody>
      <dsp:txXfrm>
        <a:off x="3510789" y="1821837"/>
        <a:ext cx="944913" cy="944913"/>
      </dsp:txXfrm>
    </dsp:sp>
    <dsp:sp modelId="{AAE18286-FB99-4D54-9048-841960B6EC56}">
      <dsp:nvSpPr>
        <dsp:cNvPr id="0" name=""/>
        <dsp:cNvSpPr/>
      </dsp:nvSpPr>
      <dsp:spPr>
        <a:xfrm>
          <a:off x="2358888" y="623611"/>
          <a:ext cx="1336309" cy="1336309"/>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Response</a:t>
          </a:r>
          <a:endParaRPr lang="en-DE" sz="1700" b="1" kern="1200" dirty="0"/>
        </a:p>
      </dsp:txBody>
      <dsp:txXfrm>
        <a:off x="2554586" y="819309"/>
        <a:ext cx="944913" cy="944913"/>
      </dsp:txXfrm>
    </dsp:sp>
    <dsp:sp modelId="{4F6BBFDD-1FA8-4287-8940-939F27E2A261}">
      <dsp:nvSpPr>
        <dsp:cNvPr id="0" name=""/>
        <dsp:cNvSpPr/>
      </dsp:nvSpPr>
      <dsp:spPr>
        <a:xfrm>
          <a:off x="3724893" y="300521"/>
          <a:ext cx="1336309" cy="1336309"/>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Surety</a:t>
          </a:r>
          <a:endParaRPr lang="en-DE" sz="1700" b="1" kern="1200" dirty="0"/>
        </a:p>
      </dsp:txBody>
      <dsp:txXfrm>
        <a:off x="3920591" y="496219"/>
        <a:ext cx="944913" cy="944913"/>
      </dsp:txXfrm>
    </dsp:sp>
    <dsp:sp modelId="{26C5D84D-4866-4BAA-9EB1-3729C20EC7F9}">
      <dsp:nvSpPr>
        <dsp:cNvPr id="0" name=""/>
        <dsp:cNvSpPr/>
      </dsp:nvSpPr>
      <dsp:spPr>
        <a:xfrm>
          <a:off x="1764973" y="29695"/>
          <a:ext cx="4157406" cy="3325925"/>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21AC1-6C33-499F-8C66-9D52EB533B60}">
      <dsp:nvSpPr>
        <dsp:cNvPr id="0" name=""/>
        <dsp:cNvSpPr/>
      </dsp:nvSpPr>
      <dsp:spPr>
        <a:xfrm>
          <a:off x="5258" y="1556753"/>
          <a:ext cx="2299125" cy="13794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u="sng" kern="1200" dirty="0"/>
            <a:t>Patient Presents</a:t>
          </a:r>
          <a:endParaRPr lang="en-DE" sz="2000" b="1" u="sng" kern="1200" dirty="0"/>
        </a:p>
        <a:p>
          <a:pPr marL="171450" lvl="1" indent="-171450" algn="l" defTabSz="711200">
            <a:lnSpc>
              <a:spcPct val="90000"/>
            </a:lnSpc>
            <a:spcBef>
              <a:spcPct val="0"/>
            </a:spcBef>
            <a:spcAft>
              <a:spcPct val="15000"/>
            </a:spcAft>
            <a:buChar char="•"/>
          </a:pPr>
          <a:r>
            <a:rPr lang="en-US" sz="1600" kern="1200" dirty="0"/>
            <a:t>Identified as PRAP</a:t>
          </a:r>
          <a:endParaRPr lang="en-DE" sz="1600" kern="1200" dirty="0"/>
        </a:p>
        <a:p>
          <a:pPr marL="171450" lvl="1" indent="-171450" algn="l" defTabSz="711200">
            <a:lnSpc>
              <a:spcPct val="90000"/>
            </a:lnSpc>
            <a:spcBef>
              <a:spcPct val="0"/>
            </a:spcBef>
            <a:spcAft>
              <a:spcPct val="15000"/>
            </a:spcAft>
            <a:buChar char="•"/>
          </a:pPr>
          <a:r>
            <a:rPr lang="en-US" sz="1600" kern="1200" dirty="0"/>
            <a:t>Carries special ID</a:t>
          </a:r>
          <a:endParaRPr lang="en-DE" sz="1600" kern="1200" dirty="0"/>
        </a:p>
      </dsp:txBody>
      <dsp:txXfrm>
        <a:off x="45661" y="1597156"/>
        <a:ext cx="2218319" cy="1298669"/>
      </dsp:txXfrm>
    </dsp:sp>
    <dsp:sp modelId="{00D86A02-D7CA-4F33-A526-EEE9BC0947F4}">
      <dsp:nvSpPr>
        <dsp:cNvPr id="0" name=""/>
        <dsp:cNvSpPr/>
      </dsp:nvSpPr>
      <dsp:spPr>
        <a:xfrm>
          <a:off x="2534296" y="1961399"/>
          <a:ext cx="487414" cy="570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DE" sz="1600" kern="1200"/>
        </a:p>
      </dsp:txBody>
      <dsp:txXfrm>
        <a:off x="2534296" y="2075436"/>
        <a:ext cx="341190" cy="342109"/>
      </dsp:txXfrm>
    </dsp:sp>
    <dsp:sp modelId="{762ADCBB-A3E5-4EC5-ADE4-C46815E27E98}">
      <dsp:nvSpPr>
        <dsp:cNvPr id="0" name=""/>
        <dsp:cNvSpPr/>
      </dsp:nvSpPr>
      <dsp:spPr>
        <a:xfrm>
          <a:off x="3224034" y="1556753"/>
          <a:ext cx="2299125" cy="13794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u="sng" kern="1200" dirty="0"/>
            <a:t>Evaluate/Treat</a:t>
          </a:r>
          <a:endParaRPr lang="en-DE" sz="2000" b="1" u="sng" kern="1200" dirty="0"/>
        </a:p>
        <a:p>
          <a:pPr marL="171450" lvl="1" indent="-171450" algn="l" defTabSz="711200">
            <a:lnSpc>
              <a:spcPct val="90000"/>
            </a:lnSpc>
            <a:spcBef>
              <a:spcPct val="0"/>
            </a:spcBef>
            <a:spcAft>
              <a:spcPct val="15000"/>
            </a:spcAft>
            <a:buChar char="•"/>
          </a:pPr>
          <a:r>
            <a:rPr lang="en-US" sz="1600" kern="1200" dirty="0"/>
            <a:t>Provide good medical care </a:t>
          </a:r>
          <a:r>
            <a:rPr lang="en-US" sz="1600" b="1" i="1" u="sng" kern="1200" dirty="0"/>
            <a:t>first</a:t>
          </a:r>
          <a:endParaRPr lang="en-DE" sz="1600" b="1" i="1" u="sng" kern="1200" dirty="0"/>
        </a:p>
      </dsp:txBody>
      <dsp:txXfrm>
        <a:off x="3264437" y="1597156"/>
        <a:ext cx="2218319" cy="1298669"/>
      </dsp:txXfrm>
    </dsp:sp>
    <dsp:sp modelId="{53D5A9E0-2A99-4FB0-B800-1085D2969FD7}">
      <dsp:nvSpPr>
        <dsp:cNvPr id="0" name=""/>
        <dsp:cNvSpPr/>
      </dsp:nvSpPr>
      <dsp:spPr>
        <a:xfrm>
          <a:off x="5753071" y="1961399"/>
          <a:ext cx="487414" cy="570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DE" sz="1600" kern="1200"/>
        </a:p>
      </dsp:txBody>
      <dsp:txXfrm>
        <a:off x="5753071" y="2075436"/>
        <a:ext cx="341190" cy="342109"/>
      </dsp:txXfrm>
    </dsp:sp>
    <dsp:sp modelId="{A3ED2EE5-8496-4772-A26C-BC67B149BB5A}">
      <dsp:nvSpPr>
        <dsp:cNvPr id="0" name=""/>
        <dsp:cNvSpPr/>
      </dsp:nvSpPr>
      <dsp:spPr>
        <a:xfrm>
          <a:off x="6442809" y="1556753"/>
          <a:ext cx="2299125" cy="13794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u="sng" kern="1200" dirty="0"/>
            <a:t>Suitability Factors </a:t>
          </a:r>
          <a:endParaRPr lang="en-DE" sz="2000" b="1" u="sng" kern="1200" dirty="0"/>
        </a:p>
        <a:p>
          <a:pPr marL="171450" lvl="1" indent="-171450" algn="l" defTabSz="711200">
            <a:lnSpc>
              <a:spcPct val="90000"/>
            </a:lnSpc>
            <a:spcBef>
              <a:spcPct val="0"/>
            </a:spcBef>
            <a:spcAft>
              <a:spcPct val="15000"/>
            </a:spcAft>
            <a:buChar char="•"/>
          </a:pPr>
          <a:r>
            <a:rPr lang="en-US" sz="1600" kern="1200" dirty="0"/>
            <a:t>Abbreviated – SF </a:t>
          </a:r>
          <a:endParaRPr lang="en-DE" sz="1600" kern="1200" dirty="0"/>
        </a:p>
        <a:p>
          <a:pPr marL="171450" lvl="1" indent="-171450" algn="l" defTabSz="711200">
            <a:lnSpc>
              <a:spcPct val="90000"/>
            </a:lnSpc>
            <a:spcBef>
              <a:spcPct val="0"/>
            </a:spcBef>
            <a:spcAft>
              <a:spcPct val="15000"/>
            </a:spcAft>
            <a:buChar char="•"/>
          </a:pPr>
          <a:r>
            <a:rPr lang="en-US" sz="1600" kern="1200" dirty="0"/>
            <a:t>Are any present?</a:t>
          </a:r>
          <a:endParaRPr lang="en-DE" sz="1600" kern="1200" dirty="0"/>
        </a:p>
        <a:p>
          <a:pPr marL="342900" lvl="2" indent="-171450" algn="l" defTabSz="711200">
            <a:lnSpc>
              <a:spcPct val="90000"/>
            </a:lnSpc>
            <a:spcBef>
              <a:spcPct val="0"/>
            </a:spcBef>
            <a:spcAft>
              <a:spcPct val="15000"/>
            </a:spcAft>
            <a:buChar char="•"/>
          </a:pPr>
          <a:r>
            <a:rPr lang="en-US" sz="1600" i="1" kern="1200" dirty="0"/>
            <a:t>Will discuss shortly</a:t>
          </a:r>
          <a:endParaRPr lang="en-DE" sz="1600" i="1" kern="1200" dirty="0"/>
        </a:p>
      </dsp:txBody>
      <dsp:txXfrm>
        <a:off x="6483212" y="1597156"/>
        <a:ext cx="2218319" cy="1298669"/>
      </dsp:txXfrm>
    </dsp:sp>
    <dsp:sp modelId="{65846453-D21E-4EF8-8554-A5563B36F253}">
      <dsp:nvSpPr>
        <dsp:cNvPr id="0" name=""/>
        <dsp:cNvSpPr/>
      </dsp:nvSpPr>
      <dsp:spPr>
        <a:xfrm>
          <a:off x="8971847" y="1961399"/>
          <a:ext cx="487414" cy="570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DE" sz="1600" kern="1200"/>
        </a:p>
      </dsp:txBody>
      <dsp:txXfrm>
        <a:off x="8971847" y="2075436"/>
        <a:ext cx="341190" cy="342109"/>
      </dsp:txXfrm>
    </dsp:sp>
    <dsp:sp modelId="{5591FFB4-1887-4D7D-8AD7-9DD70A8637F8}">
      <dsp:nvSpPr>
        <dsp:cNvPr id="0" name=""/>
        <dsp:cNvSpPr/>
      </dsp:nvSpPr>
      <dsp:spPr>
        <a:xfrm>
          <a:off x="9661585" y="1556753"/>
          <a:ext cx="2299125" cy="13794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u="sng" kern="1200" dirty="0"/>
            <a:t>Recommendation</a:t>
          </a:r>
          <a:endParaRPr lang="en-DE" sz="2000" b="1" u="sng" kern="1200" dirty="0"/>
        </a:p>
        <a:p>
          <a:pPr marL="171450" lvl="1" indent="-171450" algn="l" defTabSz="711200">
            <a:lnSpc>
              <a:spcPct val="90000"/>
            </a:lnSpc>
            <a:spcBef>
              <a:spcPct val="0"/>
            </a:spcBef>
            <a:spcAft>
              <a:spcPct val="15000"/>
            </a:spcAft>
            <a:buChar char="•"/>
          </a:pPr>
          <a:r>
            <a:rPr lang="en-US" sz="1600" b="0" u="none" kern="1200" dirty="0"/>
            <a:t>Sent to Unit monitor</a:t>
          </a:r>
          <a:endParaRPr lang="en-DE" sz="1600" b="0" u="none" kern="1200" dirty="0"/>
        </a:p>
        <a:p>
          <a:pPr marL="171450" lvl="1" indent="-171450" algn="l" defTabSz="711200">
            <a:lnSpc>
              <a:spcPct val="90000"/>
            </a:lnSpc>
            <a:spcBef>
              <a:spcPct val="0"/>
            </a:spcBef>
            <a:spcAft>
              <a:spcPct val="15000"/>
            </a:spcAft>
            <a:buChar char="•"/>
          </a:pPr>
          <a:r>
            <a:rPr lang="en-US" sz="1600" b="0" u="none" kern="1200" dirty="0"/>
            <a:t>Document ASIMS/EHR</a:t>
          </a:r>
          <a:endParaRPr lang="en-DE" sz="1600" b="0" u="none" kern="1200" dirty="0"/>
        </a:p>
        <a:p>
          <a:pPr marL="171450" lvl="1" indent="-171450" algn="l" defTabSz="711200">
            <a:lnSpc>
              <a:spcPct val="90000"/>
            </a:lnSpc>
            <a:spcBef>
              <a:spcPct val="0"/>
            </a:spcBef>
            <a:spcAft>
              <a:spcPct val="15000"/>
            </a:spcAft>
            <a:buChar char="•"/>
          </a:pPr>
          <a:r>
            <a:rPr lang="en-US" sz="1600" b="0" u="none" kern="1200" dirty="0"/>
            <a:t>CC/CO makes call</a:t>
          </a:r>
          <a:endParaRPr lang="en-DE" sz="1600" b="0" u="none" kern="1200" dirty="0"/>
        </a:p>
      </dsp:txBody>
      <dsp:txXfrm>
        <a:off x="9701988" y="1597156"/>
        <a:ext cx="2218319" cy="12986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4FEAE-669B-44D6-A58D-388BE4BF830E}">
      <dsp:nvSpPr>
        <dsp:cNvPr id="0" name=""/>
        <dsp:cNvSpPr/>
      </dsp:nvSpPr>
      <dsp:spPr>
        <a:xfrm>
          <a:off x="2886" y="42200"/>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Pain (4-5/10)</a:t>
          </a:r>
          <a:endParaRPr lang="en-DE" sz="3200" kern="1200" dirty="0"/>
        </a:p>
      </dsp:txBody>
      <dsp:txXfrm>
        <a:off x="2886" y="42200"/>
        <a:ext cx="2290033" cy="1374020"/>
      </dsp:txXfrm>
    </dsp:sp>
    <dsp:sp modelId="{5861D880-6586-4AE8-9ADB-B8242A495C4A}">
      <dsp:nvSpPr>
        <dsp:cNvPr id="0" name=""/>
        <dsp:cNvSpPr/>
      </dsp:nvSpPr>
      <dsp:spPr>
        <a:xfrm>
          <a:off x="2521923" y="42200"/>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Dizziness</a:t>
          </a:r>
          <a:endParaRPr lang="en-DE" sz="3200" kern="1200" dirty="0"/>
        </a:p>
      </dsp:txBody>
      <dsp:txXfrm>
        <a:off x="2521923" y="42200"/>
        <a:ext cx="2290033" cy="1374020"/>
      </dsp:txXfrm>
    </dsp:sp>
    <dsp:sp modelId="{4BF04460-94C0-4926-B03C-0F3655874725}">
      <dsp:nvSpPr>
        <dsp:cNvPr id="0" name=""/>
        <dsp:cNvSpPr/>
      </dsp:nvSpPr>
      <dsp:spPr>
        <a:xfrm>
          <a:off x="5040960" y="42200"/>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Inability to concentrate</a:t>
          </a:r>
          <a:endParaRPr lang="en-DE" sz="3200" kern="1200" dirty="0"/>
        </a:p>
      </dsp:txBody>
      <dsp:txXfrm>
        <a:off x="5040960" y="42200"/>
        <a:ext cx="2290033" cy="1374020"/>
      </dsp:txXfrm>
    </dsp:sp>
    <dsp:sp modelId="{CA626E83-62F1-4F8C-8394-AC4D2978037F}">
      <dsp:nvSpPr>
        <dsp:cNvPr id="0" name=""/>
        <dsp:cNvSpPr/>
      </dsp:nvSpPr>
      <dsp:spPr>
        <a:xfrm>
          <a:off x="7559996" y="42200"/>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Down or hopeless</a:t>
          </a:r>
          <a:endParaRPr lang="en-DE" sz="3200" kern="1200" dirty="0"/>
        </a:p>
      </dsp:txBody>
      <dsp:txXfrm>
        <a:off x="7559996" y="42200"/>
        <a:ext cx="2290033" cy="1374020"/>
      </dsp:txXfrm>
    </dsp:sp>
    <dsp:sp modelId="{092958E5-BAAC-4180-9F4C-D132ECBF5047}">
      <dsp:nvSpPr>
        <dsp:cNvPr id="0" name=""/>
        <dsp:cNvSpPr/>
      </dsp:nvSpPr>
      <dsp:spPr>
        <a:xfrm>
          <a:off x="2886" y="1645223"/>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Sleep problems</a:t>
          </a:r>
          <a:endParaRPr lang="en-DE" sz="3200" kern="1200" dirty="0"/>
        </a:p>
      </dsp:txBody>
      <dsp:txXfrm>
        <a:off x="2886" y="1645223"/>
        <a:ext cx="2290033" cy="1374020"/>
      </dsp:txXfrm>
    </dsp:sp>
    <dsp:sp modelId="{5E76AD16-EC1D-4B73-914C-7C8F465897B9}">
      <dsp:nvSpPr>
        <dsp:cNvPr id="0" name=""/>
        <dsp:cNvSpPr/>
      </dsp:nvSpPr>
      <dsp:spPr>
        <a:xfrm>
          <a:off x="2521923" y="1645223"/>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Excessive fatigue</a:t>
          </a:r>
          <a:endParaRPr lang="en-DE" sz="3200" kern="1200" dirty="0"/>
        </a:p>
      </dsp:txBody>
      <dsp:txXfrm>
        <a:off x="2521923" y="1645223"/>
        <a:ext cx="2290033" cy="1374020"/>
      </dsp:txXfrm>
    </dsp:sp>
    <dsp:sp modelId="{19AF9B36-792B-41AC-87B7-CBF15746C10A}">
      <dsp:nvSpPr>
        <dsp:cNvPr id="0" name=""/>
        <dsp:cNvSpPr/>
      </dsp:nvSpPr>
      <dsp:spPr>
        <a:xfrm>
          <a:off x="5040960" y="1645223"/>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Harm to self or others</a:t>
          </a:r>
          <a:endParaRPr lang="en-DE" sz="3200" kern="1200" dirty="0"/>
        </a:p>
      </dsp:txBody>
      <dsp:txXfrm>
        <a:off x="5040960" y="1645223"/>
        <a:ext cx="2290033" cy="1374020"/>
      </dsp:txXfrm>
    </dsp:sp>
    <dsp:sp modelId="{B05AF027-B9BB-4402-B34C-18B57B48E122}">
      <dsp:nvSpPr>
        <dsp:cNvPr id="0" name=""/>
        <dsp:cNvSpPr/>
      </dsp:nvSpPr>
      <dsp:spPr>
        <a:xfrm>
          <a:off x="7559996" y="1645223"/>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Anxiety</a:t>
          </a:r>
          <a:endParaRPr lang="en-DE" sz="3200" kern="1200" dirty="0"/>
        </a:p>
      </dsp:txBody>
      <dsp:txXfrm>
        <a:off x="7559996" y="1645223"/>
        <a:ext cx="2290033" cy="1374020"/>
      </dsp:txXfrm>
    </dsp:sp>
    <dsp:sp modelId="{087CC351-896A-4FB9-A90F-CAA1ED909E27}">
      <dsp:nvSpPr>
        <dsp:cNvPr id="0" name=""/>
        <dsp:cNvSpPr/>
      </dsp:nvSpPr>
      <dsp:spPr>
        <a:xfrm>
          <a:off x="1262404" y="3248247"/>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Depression</a:t>
          </a:r>
          <a:endParaRPr lang="en-DE" sz="3200" kern="1200" dirty="0"/>
        </a:p>
      </dsp:txBody>
      <dsp:txXfrm>
        <a:off x="1262404" y="3248247"/>
        <a:ext cx="2290033" cy="1374020"/>
      </dsp:txXfrm>
    </dsp:sp>
    <dsp:sp modelId="{10D3C22D-32FA-4AC5-8003-893DD50E9B4C}">
      <dsp:nvSpPr>
        <dsp:cNvPr id="0" name=""/>
        <dsp:cNvSpPr/>
      </dsp:nvSpPr>
      <dsp:spPr>
        <a:xfrm>
          <a:off x="3781441" y="3248247"/>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Stress</a:t>
          </a:r>
          <a:endParaRPr lang="en-DE" sz="3200" kern="1200" dirty="0"/>
        </a:p>
      </dsp:txBody>
      <dsp:txXfrm>
        <a:off x="3781441" y="3248247"/>
        <a:ext cx="2290033" cy="1374020"/>
      </dsp:txXfrm>
    </dsp:sp>
    <dsp:sp modelId="{A491370B-F6A2-41E3-97D2-665C6366C2EF}">
      <dsp:nvSpPr>
        <dsp:cNvPr id="0" name=""/>
        <dsp:cNvSpPr/>
      </dsp:nvSpPr>
      <dsp:spPr>
        <a:xfrm>
          <a:off x="6300478" y="3248247"/>
          <a:ext cx="2290033" cy="13740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Head injury or trauma</a:t>
          </a:r>
          <a:endParaRPr lang="en-DE" sz="3200" kern="1200" dirty="0"/>
        </a:p>
      </dsp:txBody>
      <dsp:txXfrm>
        <a:off x="6300478" y="3248247"/>
        <a:ext cx="2290033" cy="1374020"/>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DAE57-4A7D-4023-B4C0-9D901EB6588F}" type="datetimeFigureOut">
              <a:rPr lang="en-DE" smtClean="0"/>
              <a:t>05/13/2024</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43F38-3187-4577-8400-22112BE2F6B0}" type="slidenum">
              <a:rPr lang="en-DE" smtClean="0"/>
              <a:t>‹#›</a:t>
            </a:fld>
            <a:endParaRPr lang="en-DE"/>
          </a:p>
        </p:txBody>
      </p:sp>
    </p:spTree>
    <p:extLst>
      <p:ext uri="{BB962C8B-B14F-4D97-AF65-F5344CB8AC3E}">
        <p14:creationId xmlns:p14="http://schemas.microsoft.com/office/powerpoint/2010/main" val="19494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F0143F38-3187-4577-8400-22112BE2F6B0}" type="slidenum">
              <a:rPr lang="en-DE" smtClean="0"/>
              <a:t>7</a:t>
            </a:fld>
            <a:endParaRPr lang="en-DE"/>
          </a:p>
        </p:txBody>
      </p:sp>
    </p:spTree>
    <p:extLst>
      <p:ext uri="{BB962C8B-B14F-4D97-AF65-F5344CB8AC3E}">
        <p14:creationId xmlns:p14="http://schemas.microsoft.com/office/powerpoint/2010/main" val="2665913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1Y1ya-yF35g" TargetMode="External"/><Relationship Id="rId2" Type="http://schemas.openxmlformats.org/officeDocument/2006/relationships/slideLayout" Target="../slideLayouts/slideLayout2.xml"/><Relationship Id="rId1" Type="http://schemas.openxmlformats.org/officeDocument/2006/relationships/video" Target="https://www.youtube.com/embed/1Y1ya-yF35g?feature=oembed" TargetMode="Externa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opss.or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4647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The REAL Nuclear Med: Bringing Pharmacy from 0 to 4 Petajoules in Support of the Nuclear Triad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Matthew (Matt) Jordan, PharmD, MS, BCMTMS, CMA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Eras Bold ITC" panose="020B0907030504020204" pitchFamily="34" charset="0"/>
              </a:rPr>
              <a:t>Major, USAF, BSC</a:t>
            </a:r>
            <a:endPar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C1D5F-F6A2-D06B-E369-7A36893AD200}"/>
              </a:ext>
            </a:extLst>
          </p:cNvPr>
          <p:cNvSpPr>
            <a:spLocks noGrp="1"/>
          </p:cNvSpPr>
          <p:nvPr>
            <p:ph type="title"/>
          </p:nvPr>
        </p:nvSpPr>
        <p:spPr/>
        <p:txBody>
          <a:bodyPr/>
          <a:lstStyle/>
          <a:p>
            <a:pPr algn="ctr"/>
            <a:r>
              <a:rPr lang="en-US" b="1" dirty="0"/>
              <a:t>Disclosures</a:t>
            </a:r>
          </a:p>
        </p:txBody>
      </p:sp>
      <p:sp>
        <p:nvSpPr>
          <p:cNvPr id="3" name="Content Placeholder 2">
            <a:extLst>
              <a:ext uri="{FF2B5EF4-FFF2-40B4-BE49-F238E27FC236}">
                <a16:creationId xmlns:a16="http://schemas.microsoft.com/office/drawing/2014/main" id="{6A58A24B-0081-FDC1-FEAE-8F032904644F}"/>
              </a:ext>
            </a:extLst>
          </p:cNvPr>
          <p:cNvSpPr>
            <a:spLocks noGrp="1"/>
          </p:cNvSpPr>
          <p:nvPr>
            <p:ph idx="1"/>
          </p:nvPr>
        </p:nvSpPr>
        <p:spPr/>
        <p:txBody>
          <a:bodyPr/>
          <a:lstStyle/>
          <a:p>
            <a:pPr marL="0" indent="0" algn="ctr">
              <a:buNone/>
            </a:pPr>
            <a:r>
              <a:rPr lang="en-US" dirty="0"/>
              <a:t>I have nothing to disclose.</a:t>
            </a:r>
          </a:p>
          <a:p>
            <a:pPr marL="0" indent="0">
              <a:buNone/>
            </a:pPr>
            <a:endParaRPr lang="en-US" dirty="0"/>
          </a:p>
          <a:p>
            <a:pPr marL="0" indent="0" algn="ctr">
              <a:buNone/>
            </a:pPr>
            <a:r>
              <a:rPr lang="en-US" dirty="0"/>
              <a:t>The views and opinions presented herein are those of the author and do not necessarily represent the views of the DoD or its components.</a:t>
            </a:r>
          </a:p>
          <a:p>
            <a:pPr marL="0" indent="0" algn="ctr">
              <a:buNone/>
            </a:pPr>
            <a:endParaRPr lang="en-US" dirty="0"/>
          </a:p>
          <a:p>
            <a:pPr marL="0" indent="0" algn="ctr">
              <a:buNone/>
            </a:pPr>
            <a:r>
              <a:rPr lang="en-US" dirty="0"/>
              <a:t>The information presented here is all at the unclassified level. </a:t>
            </a:r>
            <a:br>
              <a:rPr lang="en-US" dirty="0"/>
            </a:br>
            <a:r>
              <a:rPr lang="en-US" dirty="0"/>
              <a:t>I am a pharmacist… not a nuclear operator. </a:t>
            </a:r>
            <a:r>
              <a:rPr lang="en-US" dirty="0">
                <a:sym typeface="Wingdings" panose="05000000000000000000" pitchFamily="2" charset="2"/>
              </a:rPr>
              <a:t></a:t>
            </a:r>
            <a:endParaRPr lang="en-US" dirty="0"/>
          </a:p>
          <a:p>
            <a:endParaRPr lang="en-US" dirty="0"/>
          </a:p>
        </p:txBody>
      </p:sp>
    </p:spTree>
    <p:extLst>
      <p:ext uri="{BB962C8B-B14F-4D97-AF65-F5344CB8AC3E}">
        <p14:creationId xmlns:p14="http://schemas.microsoft.com/office/powerpoint/2010/main" val="239401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EF07-3599-4928-684E-51E83C82EA57}"/>
              </a:ext>
            </a:extLst>
          </p:cNvPr>
          <p:cNvSpPr>
            <a:spLocks noGrp="1"/>
          </p:cNvSpPr>
          <p:nvPr>
            <p:ph type="title"/>
          </p:nvPr>
        </p:nvSpPr>
        <p:spPr/>
        <p:txBody>
          <a:bodyPr/>
          <a:lstStyle/>
          <a:p>
            <a:pPr algn="ctr"/>
            <a:r>
              <a:rPr lang="en-US" b="1" dirty="0"/>
              <a:t>Objectives</a:t>
            </a:r>
          </a:p>
        </p:txBody>
      </p:sp>
      <p:sp>
        <p:nvSpPr>
          <p:cNvPr id="3" name="Content Placeholder 2">
            <a:extLst>
              <a:ext uri="{FF2B5EF4-FFF2-40B4-BE49-F238E27FC236}">
                <a16:creationId xmlns:a16="http://schemas.microsoft.com/office/drawing/2014/main" id="{4E76FB09-C12D-5832-B4A4-6F034B9C55CF}"/>
              </a:ext>
            </a:extLst>
          </p:cNvPr>
          <p:cNvSpPr>
            <a:spLocks noGrp="1"/>
          </p:cNvSpPr>
          <p:nvPr>
            <p:ph idx="1"/>
          </p:nvPr>
        </p:nvSpPr>
        <p:spPr/>
        <p:txBody>
          <a:bodyPr/>
          <a:lstStyle/>
          <a:p>
            <a:pPr marL="514350" indent="-514350">
              <a:buFont typeface="+mj-lt"/>
              <a:buAutoNum type="arabicPeriod"/>
            </a:pPr>
            <a:r>
              <a:rPr lang="en-US" dirty="0"/>
              <a:t>Define the three arms of the nuclear triad.</a:t>
            </a:r>
          </a:p>
          <a:p>
            <a:pPr marL="514350" indent="-514350">
              <a:buFont typeface="+mj-lt"/>
              <a:buAutoNum type="arabicPeriod"/>
            </a:pPr>
            <a:r>
              <a:rPr lang="en-US" dirty="0"/>
              <a:t>Explain the Personnel Reliability Assurance Program (PRAP) mission.</a:t>
            </a:r>
          </a:p>
          <a:p>
            <a:pPr marL="514350" indent="-514350">
              <a:buFont typeface="+mj-lt"/>
              <a:buAutoNum type="arabicPeriod"/>
            </a:pPr>
            <a:r>
              <a:rPr lang="en-US" dirty="0"/>
              <a:t>Recall the major medication classes of concern for PRAP members.</a:t>
            </a:r>
          </a:p>
          <a:p>
            <a:pPr marL="514350" indent="-514350">
              <a:buFont typeface="+mj-lt"/>
              <a:buAutoNum type="arabicPeriod"/>
            </a:pPr>
            <a:r>
              <a:rPr lang="en-US" dirty="0"/>
              <a:t>List the “Big Six” criterion.</a:t>
            </a:r>
          </a:p>
          <a:p>
            <a:pPr marL="514350" indent="-514350">
              <a:buFont typeface="+mj-lt"/>
              <a:buAutoNum type="arabicPeriod"/>
            </a:pPr>
            <a:r>
              <a:rPr lang="en-US" dirty="0"/>
              <a:t>Describe the potential roles of the pharmacy technician and pharmacist with PRAP.</a:t>
            </a:r>
          </a:p>
        </p:txBody>
      </p:sp>
    </p:spTree>
    <p:extLst>
      <p:ext uri="{BB962C8B-B14F-4D97-AF65-F5344CB8AC3E}">
        <p14:creationId xmlns:p14="http://schemas.microsoft.com/office/powerpoint/2010/main" val="3754144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8CB1506-CF3C-CA0B-57A2-323AD47A011A}"/>
              </a:ext>
            </a:extLst>
          </p:cNvPr>
          <p:cNvPicPr>
            <a:picLocks noChangeAspect="1"/>
          </p:cNvPicPr>
          <p:nvPr/>
        </p:nvPicPr>
        <p:blipFill>
          <a:blip r:embed="rId2"/>
          <a:stretch>
            <a:fillRect/>
          </a:stretch>
        </p:blipFill>
        <p:spPr>
          <a:xfrm>
            <a:off x="5926368" y="1902534"/>
            <a:ext cx="5427432" cy="3052931"/>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id="{1B3A59EF-3440-9D1E-DF24-6EB04B7DBD0A}"/>
              </a:ext>
            </a:extLst>
          </p:cNvPr>
          <p:cNvSpPr>
            <a:spLocks noGrp="1"/>
          </p:cNvSpPr>
          <p:nvPr>
            <p:ph type="title"/>
          </p:nvPr>
        </p:nvSpPr>
        <p:spPr/>
        <p:txBody>
          <a:bodyPr/>
          <a:lstStyle/>
          <a:p>
            <a:pPr algn="ctr"/>
            <a:r>
              <a:rPr lang="en-US" b="1" dirty="0"/>
              <a:t>Outline</a:t>
            </a:r>
          </a:p>
        </p:txBody>
      </p:sp>
      <p:sp>
        <p:nvSpPr>
          <p:cNvPr id="3" name="Content Placeholder 2">
            <a:extLst>
              <a:ext uri="{FF2B5EF4-FFF2-40B4-BE49-F238E27FC236}">
                <a16:creationId xmlns:a16="http://schemas.microsoft.com/office/drawing/2014/main" id="{4454491C-BD16-85BB-A5C3-DFE95FB9B6D1}"/>
              </a:ext>
            </a:extLst>
          </p:cNvPr>
          <p:cNvSpPr>
            <a:spLocks noGrp="1"/>
          </p:cNvSpPr>
          <p:nvPr>
            <p:ph idx="1"/>
          </p:nvPr>
        </p:nvSpPr>
        <p:spPr/>
        <p:txBody>
          <a:bodyPr/>
          <a:lstStyle/>
          <a:p>
            <a:r>
              <a:rPr lang="en-US" dirty="0"/>
              <a:t>The Nuclear Mission &amp; Triad</a:t>
            </a:r>
          </a:p>
          <a:p>
            <a:r>
              <a:rPr lang="en-US" dirty="0"/>
              <a:t>Personnel Reliability Assurance </a:t>
            </a:r>
          </a:p>
          <a:p>
            <a:pPr marL="0" indent="0">
              <a:buNone/>
            </a:pPr>
            <a:r>
              <a:rPr lang="en-US" dirty="0"/>
              <a:t>   Program (PRAP)</a:t>
            </a:r>
          </a:p>
          <a:p>
            <a:r>
              <a:rPr lang="en-US" dirty="0"/>
              <a:t>Role of Pharmacy</a:t>
            </a:r>
          </a:p>
          <a:p>
            <a:r>
              <a:rPr lang="en-US" dirty="0"/>
              <a:t>MHSG Tools</a:t>
            </a:r>
          </a:p>
          <a:p>
            <a:pPr marL="514350" indent="-514350">
              <a:buFont typeface="+mj-lt"/>
              <a:buAutoNum type="arabicPeriod"/>
            </a:pPr>
            <a:endParaRPr lang="en-US" dirty="0"/>
          </a:p>
        </p:txBody>
      </p:sp>
    </p:spTree>
    <p:extLst>
      <p:ext uri="{BB962C8B-B14F-4D97-AF65-F5344CB8AC3E}">
        <p14:creationId xmlns:p14="http://schemas.microsoft.com/office/powerpoint/2010/main" val="1012413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A0E7-C881-C324-4E3D-4C9D1EF85768}"/>
              </a:ext>
            </a:extLst>
          </p:cNvPr>
          <p:cNvSpPr>
            <a:spLocks noGrp="1"/>
          </p:cNvSpPr>
          <p:nvPr>
            <p:ph type="title"/>
          </p:nvPr>
        </p:nvSpPr>
        <p:spPr/>
        <p:txBody>
          <a:bodyPr/>
          <a:lstStyle/>
          <a:p>
            <a:r>
              <a:rPr lang="en-US" b="1" dirty="0"/>
              <a:t>The Nuclear Mission &amp; Triad</a:t>
            </a:r>
          </a:p>
        </p:txBody>
      </p:sp>
    </p:spTree>
    <p:extLst>
      <p:ext uri="{BB962C8B-B14F-4D97-AF65-F5344CB8AC3E}">
        <p14:creationId xmlns:p14="http://schemas.microsoft.com/office/powerpoint/2010/main" val="233849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754B-6D4E-93DF-B2F3-2FF9864847D5}"/>
              </a:ext>
            </a:extLst>
          </p:cNvPr>
          <p:cNvSpPr>
            <a:spLocks noGrp="1"/>
          </p:cNvSpPr>
          <p:nvPr>
            <p:ph type="title"/>
          </p:nvPr>
        </p:nvSpPr>
        <p:spPr/>
        <p:txBody>
          <a:bodyPr/>
          <a:lstStyle/>
          <a:p>
            <a:pPr algn="ctr"/>
            <a:r>
              <a:rPr lang="en-US" b="1" dirty="0"/>
              <a:t>The Nuclear Mission</a:t>
            </a:r>
            <a:endParaRPr lang="en-DE" b="1" dirty="0"/>
          </a:p>
        </p:txBody>
      </p:sp>
      <p:sp>
        <p:nvSpPr>
          <p:cNvPr id="3" name="Content Placeholder 2">
            <a:extLst>
              <a:ext uri="{FF2B5EF4-FFF2-40B4-BE49-F238E27FC236}">
                <a16:creationId xmlns:a16="http://schemas.microsoft.com/office/drawing/2014/main" id="{5B5C127C-CF68-B8AE-C898-93237BEED304}"/>
              </a:ext>
            </a:extLst>
          </p:cNvPr>
          <p:cNvSpPr>
            <a:spLocks noGrp="1"/>
          </p:cNvSpPr>
          <p:nvPr>
            <p:ph idx="1"/>
          </p:nvPr>
        </p:nvSpPr>
        <p:spPr/>
        <p:txBody>
          <a:bodyPr/>
          <a:lstStyle/>
          <a:p>
            <a:r>
              <a:rPr lang="en-US" dirty="0"/>
              <a:t>Our most </a:t>
            </a:r>
            <a:r>
              <a:rPr lang="en-US" b="1" u="sng" dirty="0"/>
              <a:t>significant</a:t>
            </a:r>
            <a:r>
              <a:rPr lang="en-US" dirty="0"/>
              <a:t> and </a:t>
            </a:r>
            <a:r>
              <a:rPr lang="en-US" b="1" u="sng" dirty="0"/>
              <a:t>consequential no-fail mission</a:t>
            </a:r>
          </a:p>
          <a:p>
            <a:pPr lvl="1"/>
            <a:r>
              <a:rPr lang="en-US" dirty="0"/>
              <a:t>World’s strongest, lethal weapon</a:t>
            </a:r>
          </a:p>
          <a:p>
            <a:pPr lvl="1"/>
            <a:r>
              <a:rPr lang="en-US" dirty="0"/>
              <a:t>Nuclear command, control, and comms (NC3)</a:t>
            </a:r>
          </a:p>
          <a:p>
            <a:r>
              <a:rPr lang="en-US" dirty="0"/>
              <a:t>Demands significant precision &amp; training</a:t>
            </a:r>
          </a:p>
          <a:p>
            <a:r>
              <a:rPr lang="en-US" dirty="0"/>
              <a:t>Global Strike’s sole focus</a:t>
            </a:r>
          </a:p>
          <a:p>
            <a:r>
              <a:rPr lang="en-US" dirty="0"/>
              <a:t>Significant historical changes</a:t>
            </a:r>
          </a:p>
          <a:p>
            <a:pPr lvl="1"/>
            <a:r>
              <a:rPr lang="en-US" dirty="0"/>
              <a:t>Delivery mechanisms </a:t>
            </a:r>
          </a:p>
          <a:p>
            <a:pPr lvl="1"/>
            <a:r>
              <a:rPr lang="en-US" dirty="0"/>
              <a:t>Precision targeting</a:t>
            </a:r>
          </a:p>
          <a:p>
            <a:pPr marL="0" indent="0">
              <a:buNone/>
            </a:pPr>
            <a:endParaRPr lang="en-US" dirty="0"/>
          </a:p>
          <a:p>
            <a:pPr lvl="1"/>
            <a:endParaRPr lang="en-US" dirty="0"/>
          </a:p>
          <a:p>
            <a:endParaRPr lang="en-US" dirty="0"/>
          </a:p>
          <a:p>
            <a:pPr lvl="1"/>
            <a:endParaRPr lang="en-US" dirty="0"/>
          </a:p>
          <a:p>
            <a:pPr lvl="1"/>
            <a:endParaRPr lang="en-US" dirty="0"/>
          </a:p>
          <a:p>
            <a:pPr lvl="1"/>
            <a:endParaRPr lang="en-DE" dirty="0"/>
          </a:p>
        </p:txBody>
      </p:sp>
      <p:grpSp>
        <p:nvGrpSpPr>
          <p:cNvPr id="5" name="Group 4">
            <a:extLst>
              <a:ext uri="{FF2B5EF4-FFF2-40B4-BE49-F238E27FC236}">
                <a16:creationId xmlns:a16="http://schemas.microsoft.com/office/drawing/2014/main" id="{BDA7D2EE-8DF4-FD5D-3D5E-3739F6489506}"/>
              </a:ext>
            </a:extLst>
          </p:cNvPr>
          <p:cNvGrpSpPr/>
          <p:nvPr/>
        </p:nvGrpSpPr>
        <p:grpSpPr>
          <a:xfrm>
            <a:off x="7641958" y="2517865"/>
            <a:ext cx="3711842" cy="3400049"/>
            <a:chOff x="7908231" y="2507591"/>
            <a:chExt cx="3711842" cy="3400049"/>
          </a:xfrm>
        </p:grpSpPr>
        <p:pic>
          <p:nvPicPr>
            <p:cNvPr id="1026" name="Picture 2" descr="Simone Capitani on LinkedIn: Questa è nella sua semplicità una delle ...">
              <a:extLst>
                <a:ext uri="{FF2B5EF4-FFF2-40B4-BE49-F238E27FC236}">
                  <a16:creationId xmlns:a16="http://schemas.microsoft.com/office/drawing/2014/main" id="{E5FF6EEB-9882-DDB7-CF9F-D01290DE91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340"/>
            <a:stretch/>
          </p:blipFill>
          <p:spPr bwMode="auto">
            <a:xfrm>
              <a:off x="7908231" y="2507591"/>
              <a:ext cx="3711842" cy="34000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6421447-50F5-DCD8-7EBA-D160656D69A1}"/>
                </a:ext>
              </a:extLst>
            </p:cNvPr>
            <p:cNvSpPr txBox="1"/>
            <p:nvPr/>
          </p:nvSpPr>
          <p:spPr>
            <a:xfrm>
              <a:off x="10223215" y="4558572"/>
              <a:ext cx="718763" cy="369332"/>
            </a:xfrm>
            <a:prstGeom prst="rect">
              <a:avLst/>
            </a:prstGeom>
            <a:solidFill>
              <a:srgbClr val="0070C0"/>
            </a:solidFill>
          </p:spPr>
          <p:txBody>
            <a:bodyPr wrap="square" rtlCol="0">
              <a:spAutoFit/>
            </a:bodyPr>
            <a:lstStyle/>
            <a:p>
              <a:pPr algn="ctr"/>
              <a:r>
                <a:rPr lang="en-US" b="1" dirty="0">
                  <a:solidFill>
                    <a:schemeClr val="bg1"/>
                  </a:solidFill>
                </a:rPr>
                <a:t>MESS</a:t>
              </a:r>
              <a:endParaRPr lang="en-DE" b="1" dirty="0">
                <a:solidFill>
                  <a:schemeClr val="bg1"/>
                </a:solidFill>
              </a:endParaRPr>
            </a:p>
          </p:txBody>
        </p:sp>
      </p:grpSp>
    </p:spTree>
    <p:extLst>
      <p:ext uri="{BB962C8B-B14F-4D97-AF65-F5344CB8AC3E}">
        <p14:creationId xmlns:p14="http://schemas.microsoft.com/office/powerpoint/2010/main" val="247069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A267-65CF-01E2-1BD6-47F58D0350D2}"/>
              </a:ext>
            </a:extLst>
          </p:cNvPr>
          <p:cNvSpPr>
            <a:spLocks noGrp="1"/>
          </p:cNvSpPr>
          <p:nvPr>
            <p:ph type="title"/>
          </p:nvPr>
        </p:nvSpPr>
        <p:spPr/>
        <p:txBody>
          <a:bodyPr/>
          <a:lstStyle/>
          <a:p>
            <a:pPr algn="ctr"/>
            <a:r>
              <a:rPr lang="en-US" b="1" dirty="0"/>
              <a:t>Understanding the Weaponry</a:t>
            </a:r>
            <a:endParaRPr lang="en-DE" b="1" dirty="0"/>
          </a:p>
        </p:txBody>
      </p:sp>
      <p:pic>
        <p:nvPicPr>
          <p:cNvPr id="6" name="Picture 5">
            <a:extLst>
              <a:ext uri="{FF2B5EF4-FFF2-40B4-BE49-F238E27FC236}">
                <a16:creationId xmlns:a16="http://schemas.microsoft.com/office/drawing/2014/main" id="{CD000EBB-311F-5B2B-B9B7-1585A989DF29}"/>
              </a:ext>
            </a:extLst>
          </p:cNvPr>
          <p:cNvPicPr>
            <a:picLocks noChangeAspect="1"/>
          </p:cNvPicPr>
          <p:nvPr/>
        </p:nvPicPr>
        <p:blipFill>
          <a:blip r:embed="rId3"/>
          <a:stretch>
            <a:fillRect/>
          </a:stretch>
        </p:blipFill>
        <p:spPr>
          <a:xfrm>
            <a:off x="2361281" y="1381625"/>
            <a:ext cx="7469438" cy="3567038"/>
          </a:xfrm>
          <a:prstGeom prst="rect">
            <a:avLst/>
          </a:prstGeom>
          <a:ln>
            <a:solidFill>
              <a:schemeClr val="tx1"/>
            </a:solidFill>
          </a:ln>
          <a:effectLst>
            <a:outerShdw blurRad="50800" dist="38100" dir="5400000" algn="t" rotWithShape="0">
              <a:prstClr val="black">
                <a:alpha val="40000"/>
              </a:prstClr>
            </a:outerShdw>
          </a:effectLst>
        </p:spPr>
      </p:pic>
      <p:grpSp>
        <p:nvGrpSpPr>
          <p:cNvPr id="8" name="Group 7">
            <a:extLst>
              <a:ext uri="{FF2B5EF4-FFF2-40B4-BE49-F238E27FC236}">
                <a16:creationId xmlns:a16="http://schemas.microsoft.com/office/drawing/2014/main" id="{9F035AC5-5B3D-5B21-EE42-F342504E540A}"/>
              </a:ext>
            </a:extLst>
          </p:cNvPr>
          <p:cNvGrpSpPr/>
          <p:nvPr/>
        </p:nvGrpSpPr>
        <p:grpSpPr>
          <a:xfrm>
            <a:off x="1813894" y="5215639"/>
            <a:ext cx="3203973" cy="1138736"/>
            <a:chOff x="220586" y="4858639"/>
            <a:chExt cx="3203973" cy="1287896"/>
          </a:xfrm>
        </p:grpSpPr>
        <p:pic>
          <p:nvPicPr>
            <p:cNvPr id="9" name="Picture 8" descr="undefined">
              <a:extLst>
                <a:ext uri="{FF2B5EF4-FFF2-40B4-BE49-F238E27FC236}">
                  <a16:creationId xmlns:a16="http://schemas.microsoft.com/office/drawing/2014/main" id="{FA679FC5-1C4D-493F-B4EB-385D2C71556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1736" b="17293"/>
            <a:stretch/>
          </p:blipFill>
          <p:spPr bwMode="auto">
            <a:xfrm>
              <a:off x="220586" y="4858639"/>
              <a:ext cx="3171543" cy="1287896"/>
            </a:xfrm>
            <a:prstGeom prst="rect">
              <a:avLst/>
            </a:prstGeom>
            <a:solidFill>
              <a:schemeClr val="tx1"/>
            </a:solidFill>
            <a:ln>
              <a:solidFill>
                <a:schemeClr val="tx1"/>
              </a:solidFill>
            </a:ln>
            <a:effectLst>
              <a:outerShdw blurRad="50800" dist="38100" dir="5400000" algn="t" rotWithShape="0">
                <a:prstClr val="black">
                  <a:alpha val="40000"/>
                </a:prstClr>
              </a:outerShdw>
            </a:effectLst>
          </p:spPr>
        </p:pic>
        <p:sp>
          <p:nvSpPr>
            <p:cNvPr id="10" name="TextBox 9">
              <a:extLst>
                <a:ext uri="{FF2B5EF4-FFF2-40B4-BE49-F238E27FC236}">
                  <a16:creationId xmlns:a16="http://schemas.microsoft.com/office/drawing/2014/main" id="{D831964A-CA48-2327-0DDA-6354DB568B8C}"/>
                </a:ext>
              </a:extLst>
            </p:cNvPr>
            <p:cNvSpPr txBox="1"/>
            <p:nvPr/>
          </p:nvSpPr>
          <p:spPr>
            <a:xfrm>
              <a:off x="294326" y="5869536"/>
              <a:ext cx="1402772" cy="276999"/>
            </a:xfrm>
            <a:prstGeom prst="rect">
              <a:avLst/>
            </a:prstGeom>
            <a:noFill/>
          </p:spPr>
          <p:txBody>
            <a:bodyPr wrap="square" rtlCol="0">
              <a:spAutoFit/>
            </a:bodyPr>
            <a:lstStyle/>
            <a:p>
              <a:pPr algn="l"/>
              <a:r>
                <a:rPr lang="en-US" sz="1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 MT</a:t>
              </a:r>
            </a:p>
          </p:txBody>
        </p:sp>
        <p:sp>
          <p:nvSpPr>
            <p:cNvPr id="11" name="TextBox 10">
              <a:extLst>
                <a:ext uri="{FF2B5EF4-FFF2-40B4-BE49-F238E27FC236}">
                  <a16:creationId xmlns:a16="http://schemas.microsoft.com/office/drawing/2014/main" id="{ACCE2344-531A-E810-4983-13583A53AF1D}"/>
                </a:ext>
              </a:extLst>
            </p:cNvPr>
            <p:cNvSpPr txBox="1"/>
            <p:nvPr/>
          </p:nvSpPr>
          <p:spPr>
            <a:xfrm>
              <a:off x="2021787" y="4881614"/>
              <a:ext cx="1402772" cy="276999"/>
            </a:xfrm>
            <a:prstGeom prst="rect">
              <a:avLst/>
            </a:prstGeom>
            <a:noFill/>
          </p:spPr>
          <p:txBody>
            <a:bodyPr wrap="square" rtlCol="0">
              <a:spAutoFit/>
            </a:bodyPr>
            <a:lstStyle/>
            <a:p>
              <a:pPr algn="r"/>
              <a:r>
                <a:rPr lang="en-US" sz="1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B-83</a:t>
              </a:r>
            </a:p>
          </p:txBody>
        </p:sp>
      </p:grpSp>
      <p:grpSp>
        <p:nvGrpSpPr>
          <p:cNvPr id="12" name="Group 11">
            <a:extLst>
              <a:ext uri="{FF2B5EF4-FFF2-40B4-BE49-F238E27FC236}">
                <a16:creationId xmlns:a16="http://schemas.microsoft.com/office/drawing/2014/main" id="{F8BBABF9-FF07-8E8A-0DF1-DC1D38646D20}"/>
              </a:ext>
            </a:extLst>
          </p:cNvPr>
          <p:cNvGrpSpPr/>
          <p:nvPr/>
        </p:nvGrpSpPr>
        <p:grpSpPr>
          <a:xfrm>
            <a:off x="7174133" y="5199235"/>
            <a:ext cx="3691749" cy="1155140"/>
            <a:chOff x="3557630" y="4924554"/>
            <a:chExt cx="3691749" cy="1155140"/>
          </a:xfrm>
        </p:grpSpPr>
        <p:pic>
          <p:nvPicPr>
            <p:cNvPr id="13" name="Picture 10">
              <a:extLst>
                <a:ext uri="{FF2B5EF4-FFF2-40B4-BE49-F238E27FC236}">
                  <a16:creationId xmlns:a16="http://schemas.microsoft.com/office/drawing/2014/main" id="{BB494AA1-C89F-1F91-AE53-F7E8CC932F8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1956" b="12337"/>
            <a:stretch/>
          </p:blipFill>
          <p:spPr bwMode="auto">
            <a:xfrm>
              <a:off x="3557631" y="4940958"/>
              <a:ext cx="3691748" cy="1138736"/>
            </a:xfrm>
            <a:prstGeom prst="rect">
              <a:avLst/>
            </a:prstGeom>
            <a:solidFill>
              <a:schemeClr val="tx1"/>
            </a:solidFill>
            <a:ln>
              <a:solidFill>
                <a:schemeClr val="tx1"/>
              </a:solidFill>
            </a:ln>
            <a:effectLst>
              <a:outerShdw blurRad="50800" dist="38100" dir="5400000" algn="t" rotWithShape="0">
                <a:prstClr val="black">
                  <a:alpha val="40000"/>
                </a:prstClr>
              </a:outerShdw>
            </a:effectLst>
          </p:spPr>
        </p:pic>
        <p:sp>
          <p:nvSpPr>
            <p:cNvPr id="14" name="TextBox 13">
              <a:extLst>
                <a:ext uri="{FF2B5EF4-FFF2-40B4-BE49-F238E27FC236}">
                  <a16:creationId xmlns:a16="http://schemas.microsoft.com/office/drawing/2014/main" id="{E9A14721-DE3F-FE57-BF7E-ACD876804584}"/>
                </a:ext>
              </a:extLst>
            </p:cNvPr>
            <p:cNvSpPr txBox="1"/>
            <p:nvPr/>
          </p:nvSpPr>
          <p:spPr>
            <a:xfrm>
              <a:off x="3557630" y="5769425"/>
              <a:ext cx="1402772" cy="276999"/>
            </a:xfrm>
            <a:prstGeom prst="rect">
              <a:avLst/>
            </a:prstGeom>
            <a:noFill/>
          </p:spPr>
          <p:txBody>
            <a:bodyPr wrap="square" rtlCol="0">
              <a:spAutoFit/>
            </a:bodyPr>
            <a:lstStyle/>
            <a:p>
              <a:pPr algn="l"/>
              <a:r>
                <a:rPr lang="en-US" sz="1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 or 400 KT</a:t>
              </a:r>
            </a:p>
          </p:txBody>
        </p:sp>
        <p:sp>
          <p:nvSpPr>
            <p:cNvPr id="15" name="TextBox 14">
              <a:extLst>
                <a:ext uri="{FF2B5EF4-FFF2-40B4-BE49-F238E27FC236}">
                  <a16:creationId xmlns:a16="http://schemas.microsoft.com/office/drawing/2014/main" id="{766161F5-0721-EA84-77F4-2127E26C269F}"/>
                </a:ext>
              </a:extLst>
            </p:cNvPr>
            <p:cNvSpPr txBox="1"/>
            <p:nvPr/>
          </p:nvSpPr>
          <p:spPr>
            <a:xfrm>
              <a:off x="5829798" y="4924554"/>
              <a:ext cx="1402772" cy="276999"/>
            </a:xfrm>
            <a:prstGeom prst="rect">
              <a:avLst/>
            </a:prstGeom>
            <a:noFill/>
          </p:spPr>
          <p:txBody>
            <a:bodyPr wrap="square" rtlCol="0">
              <a:spAutoFit/>
            </a:bodyPr>
            <a:lstStyle/>
            <a:p>
              <a:pPr algn="r"/>
              <a:r>
                <a:rPr lang="en-US" sz="1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B61-11</a:t>
              </a:r>
            </a:p>
          </p:txBody>
        </p:sp>
      </p:grpSp>
    </p:spTree>
    <p:extLst>
      <p:ext uri="{BB962C8B-B14F-4D97-AF65-F5344CB8AC3E}">
        <p14:creationId xmlns:p14="http://schemas.microsoft.com/office/powerpoint/2010/main" val="2675681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C2F28-304E-B5C5-6EBD-4F4024E12BB6}"/>
              </a:ext>
            </a:extLst>
          </p:cNvPr>
          <p:cNvSpPr>
            <a:spLocks noGrp="1"/>
          </p:cNvSpPr>
          <p:nvPr>
            <p:ph type="title"/>
          </p:nvPr>
        </p:nvSpPr>
        <p:spPr/>
        <p:txBody>
          <a:bodyPr/>
          <a:lstStyle/>
          <a:p>
            <a:pPr algn="ctr"/>
            <a:r>
              <a:rPr lang="en-US" b="1" dirty="0"/>
              <a:t>Impact of Nuclear Weaponry</a:t>
            </a:r>
            <a:endParaRPr lang="en-DE" b="1" dirty="0"/>
          </a:p>
        </p:txBody>
      </p:sp>
      <p:sp>
        <p:nvSpPr>
          <p:cNvPr id="3" name="Content Placeholder 2">
            <a:extLst>
              <a:ext uri="{FF2B5EF4-FFF2-40B4-BE49-F238E27FC236}">
                <a16:creationId xmlns:a16="http://schemas.microsoft.com/office/drawing/2014/main" id="{AE7FF54C-D20D-C478-6D9A-B7518BDFB4E7}"/>
              </a:ext>
            </a:extLst>
          </p:cNvPr>
          <p:cNvSpPr>
            <a:spLocks noGrp="1"/>
          </p:cNvSpPr>
          <p:nvPr>
            <p:ph idx="1"/>
          </p:nvPr>
        </p:nvSpPr>
        <p:spPr/>
        <p:txBody>
          <a:bodyPr/>
          <a:lstStyle/>
          <a:p>
            <a:r>
              <a:rPr lang="en-US" dirty="0"/>
              <a:t>Four significant impacts:</a:t>
            </a:r>
          </a:p>
          <a:p>
            <a:pPr marL="914400" lvl="1" indent="-457200">
              <a:buFont typeface="+mj-lt"/>
              <a:buAutoNum type="arabicPeriod"/>
            </a:pPr>
            <a:r>
              <a:rPr lang="en-US" dirty="0"/>
              <a:t>Thermal</a:t>
            </a:r>
          </a:p>
          <a:p>
            <a:pPr marL="914400" lvl="1" indent="-457200">
              <a:buFont typeface="+mj-lt"/>
              <a:buAutoNum type="arabicPeriod"/>
            </a:pPr>
            <a:r>
              <a:rPr lang="en-US" dirty="0"/>
              <a:t>Blast</a:t>
            </a:r>
          </a:p>
          <a:p>
            <a:pPr marL="914400" lvl="1" indent="-457200">
              <a:buFont typeface="+mj-lt"/>
              <a:buAutoNum type="arabicPeriod"/>
            </a:pPr>
            <a:r>
              <a:rPr lang="en-US" dirty="0"/>
              <a:t>Radiation</a:t>
            </a:r>
          </a:p>
          <a:p>
            <a:pPr marL="914400" lvl="1" indent="-457200">
              <a:buFont typeface="+mj-lt"/>
              <a:buAutoNum type="arabicPeriod"/>
            </a:pPr>
            <a:r>
              <a:rPr lang="en-US" dirty="0"/>
              <a:t>EMP</a:t>
            </a:r>
            <a:endParaRPr lang="en-DE" dirty="0"/>
          </a:p>
        </p:txBody>
      </p:sp>
      <p:grpSp>
        <p:nvGrpSpPr>
          <p:cNvPr id="4" name="Group 3">
            <a:extLst>
              <a:ext uri="{FF2B5EF4-FFF2-40B4-BE49-F238E27FC236}">
                <a16:creationId xmlns:a16="http://schemas.microsoft.com/office/drawing/2014/main" id="{07CAA658-CEFE-F53D-9898-8291C31E5645}"/>
              </a:ext>
            </a:extLst>
          </p:cNvPr>
          <p:cNvGrpSpPr/>
          <p:nvPr/>
        </p:nvGrpSpPr>
        <p:grpSpPr>
          <a:xfrm>
            <a:off x="3889990" y="2440461"/>
            <a:ext cx="8079403" cy="3121665"/>
            <a:chOff x="294035" y="2525715"/>
            <a:chExt cx="9491102" cy="3688471"/>
          </a:xfrm>
        </p:grpSpPr>
        <p:pic>
          <p:nvPicPr>
            <p:cNvPr id="5" name="Picture 4">
              <a:extLst>
                <a:ext uri="{FF2B5EF4-FFF2-40B4-BE49-F238E27FC236}">
                  <a16:creationId xmlns:a16="http://schemas.microsoft.com/office/drawing/2014/main" id="{9799A8D8-F126-D529-A912-47C35476E7B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7521"/>
            <a:stretch/>
          </p:blipFill>
          <p:spPr bwMode="auto">
            <a:xfrm>
              <a:off x="294035" y="2525715"/>
              <a:ext cx="9491102" cy="3688471"/>
            </a:xfrm>
            <a:prstGeom prst="rect">
              <a:avLst/>
            </a:prstGeom>
            <a:solidFill>
              <a:schemeClr val="bg1"/>
            </a:solidFill>
            <a:ln w="28575">
              <a:solidFill>
                <a:srgbClr val="002060"/>
              </a:solidFill>
            </a:ln>
            <a:effectLst>
              <a:outerShdw blurRad="50800" dist="38100" dir="5400000" algn="t" rotWithShape="0">
                <a:prstClr val="black">
                  <a:alpha val="40000"/>
                </a:prstClr>
              </a:outerShdw>
            </a:effectLst>
          </p:spPr>
        </p:pic>
        <p:sp>
          <p:nvSpPr>
            <p:cNvPr id="6" name="Oval 5">
              <a:extLst>
                <a:ext uri="{FF2B5EF4-FFF2-40B4-BE49-F238E27FC236}">
                  <a16:creationId xmlns:a16="http://schemas.microsoft.com/office/drawing/2014/main" id="{A2F2910D-D301-9236-CA6E-BEAF56FE9222}"/>
                </a:ext>
              </a:extLst>
            </p:cNvPr>
            <p:cNvSpPr/>
            <p:nvPr/>
          </p:nvSpPr>
          <p:spPr>
            <a:xfrm>
              <a:off x="2406863" y="4544115"/>
              <a:ext cx="1991591" cy="114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B0D1558-4048-A5F1-71A0-D8B90CED3058}"/>
                </a:ext>
              </a:extLst>
            </p:cNvPr>
            <p:cNvSpPr/>
            <p:nvPr/>
          </p:nvSpPr>
          <p:spPr>
            <a:xfrm>
              <a:off x="5269212" y="4646262"/>
              <a:ext cx="1991591" cy="1146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174A3C5D-C0D2-5EC1-123C-A8C615172798}"/>
              </a:ext>
            </a:extLst>
          </p:cNvPr>
          <p:cNvPicPr>
            <a:picLocks noChangeAspect="1"/>
          </p:cNvPicPr>
          <p:nvPr/>
        </p:nvPicPr>
        <p:blipFill>
          <a:blip r:embed="rId3"/>
          <a:stretch>
            <a:fillRect/>
          </a:stretch>
        </p:blipFill>
        <p:spPr>
          <a:xfrm>
            <a:off x="5459242" y="1387926"/>
            <a:ext cx="6510151" cy="2779750"/>
          </a:xfrm>
          <a:prstGeom prst="rect">
            <a:avLst/>
          </a:prstGeom>
          <a:ln w="28575">
            <a:solidFill>
              <a:srgbClr val="002060"/>
            </a:solidFill>
          </a:ln>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4EFACB44-6B96-E0F1-190C-DD4B2CC9F06D}"/>
              </a:ext>
            </a:extLst>
          </p:cNvPr>
          <p:cNvPicPr>
            <a:picLocks noChangeAspect="1"/>
          </p:cNvPicPr>
          <p:nvPr/>
        </p:nvPicPr>
        <p:blipFill>
          <a:blip r:embed="rId4"/>
          <a:stretch>
            <a:fillRect/>
          </a:stretch>
        </p:blipFill>
        <p:spPr>
          <a:xfrm>
            <a:off x="5688558" y="2498571"/>
            <a:ext cx="5646012" cy="1860858"/>
          </a:xfrm>
          <a:prstGeom prst="rect">
            <a:avLst/>
          </a:prstGeom>
          <a:ln>
            <a:solidFill>
              <a:schemeClr val="tx1"/>
            </a:solidFill>
          </a:ln>
          <a:effectLst>
            <a:outerShdw blurRad="50800" dist="38100" dir="5400000" algn="t" rotWithShape="0">
              <a:prstClr val="black">
                <a:alpha val="40000"/>
              </a:prstClr>
            </a:outerShdw>
          </a:effectLst>
        </p:spPr>
      </p:pic>
      <p:pic>
        <p:nvPicPr>
          <p:cNvPr id="10" name="Picture 9">
            <a:extLst>
              <a:ext uri="{FF2B5EF4-FFF2-40B4-BE49-F238E27FC236}">
                <a16:creationId xmlns:a16="http://schemas.microsoft.com/office/drawing/2014/main" id="{53CD9E63-40B7-3B0E-D2DD-E3EB2B53680B}"/>
              </a:ext>
            </a:extLst>
          </p:cNvPr>
          <p:cNvPicPr>
            <a:picLocks noChangeAspect="1"/>
          </p:cNvPicPr>
          <p:nvPr/>
        </p:nvPicPr>
        <p:blipFill>
          <a:blip r:embed="rId5"/>
          <a:stretch>
            <a:fillRect/>
          </a:stretch>
        </p:blipFill>
        <p:spPr>
          <a:xfrm>
            <a:off x="6141582" y="1295874"/>
            <a:ext cx="5145470" cy="5139373"/>
          </a:xfrm>
          <a:prstGeom prst="rect">
            <a:avLst/>
          </a:prstGeom>
        </p:spPr>
      </p:pic>
      <p:pic>
        <p:nvPicPr>
          <p:cNvPr id="11" name="Picture 2">
            <a:extLst>
              <a:ext uri="{FF2B5EF4-FFF2-40B4-BE49-F238E27FC236}">
                <a16:creationId xmlns:a16="http://schemas.microsoft.com/office/drawing/2014/main" id="{8642C7C6-9F67-6616-168E-F19375F279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0015" y="1562631"/>
            <a:ext cx="6503097" cy="4877323"/>
          </a:xfrm>
          <a:prstGeom prst="rect">
            <a:avLst/>
          </a:prstGeom>
          <a:noFill/>
          <a:ln>
            <a:solidFill>
              <a:schemeClr val="tx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32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22" presetClass="exit" presetSubtype="4" fill="hold" nodeType="withEffect">
                                  <p:stCondLst>
                                    <p:cond delay="0"/>
                                  </p:stCondLst>
                                  <p:childTnLst>
                                    <p:animEffect transition="out" filter="wipe(down)">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par>
                                <p:cTn id="32" presetID="22" presetClass="exit" presetSubtype="4" fill="hold" nodeType="withEffect">
                                  <p:stCondLst>
                                    <p:cond delay="0"/>
                                  </p:stCondLst>
                                  <p:childTnLst>
                                    <p:animEffect transition="out" filter="wipe(down)">
                                      <p:cBhvr>
                                        <p:cTn id="33" dur="500"/>
                                        <p:tgtEl>
                                          <p:spTgt spid="4"/>
                                        </p:tgtEl>
                                      </p:cBhvr>
                                    </p:animEffect>
                                    <p:set>
                                      <p:cBhvr>
                                        <p:cTn id="34" dur="1" fill="hold">
                                          <p:stCondLst>
                                            <p:cond delay="499"/>
                                          </p:stCondLst>
                                        </p:cTn>
                                        <p:tgtEl>
                                          <p:spTgt spid="4"/>
                                        </p:tgtEl>
                                        <p:attrNameLst>
                                          <p:attrName>style.visibility</p:attrName>
                                        </p:attrNameLst>
                                      </p:cBhvr>
                                      <p:to>
                                        <p:strVal val="hidden"/>
                                      </p:to>
                                    </p:set>
                                  </p:childTnLst>
                                </p:cTn>
                              </p:par>
                              <p:par>
                                <p:cTn id="35" presetID="22" presetClass="exit" presetSubtype="4" fill="hold" nodeType="withEffect">
                                  <p:stCondLst>
                                    <p:cond delay="0"/>
                                  </p:stCondLst>
                                  <p:childTnLst>
                                    <p:animEffect transition="out" filter="wipe(down)">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500"/>
                                        <p:tgtEl>
                                          <p:spTgt spid="3">
                                            <p:txEl>
                                              <p:pRg st="4" end="4"/>
                                            </p:txEl>
                                          </p:spTgt>
                                        </p:tgtEl>
                                      </p:cBhvr>
                                    </p:animEffect>
                                  </p:childTnLst>
                                </p:cTn>
                              </p:par>
                              <p:par>
                                <p:cTn id="46" presetID="22" presetClass="exit" presetSubtype="4" fill="hold" nodeType="withEffect">
                                  <p:stCondLst>
                                    <p:cond delay="0"/>
                                  </p:stCondLst>
                                  <p:childTnLst>
                                    <p:animEffect transition="out" filter="wipe(down)">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9388-E4EC-924D-6AE3-0E0138113915}"/>
              </a:ext>
            </a:extLst>
          </p:cNvPr>
          <p:cNvSpPr>
            <a:spLocks noGrp="1"/>
          </p:cNvSpPr>
          <p:nvPr>
            <p:ph type="title"/>
          </p:nvPr>
        </p:nvSpPr>
        <p:spPr/>
        <p:txBody>
          <a:bodyPr/>
          <a:lstStyle/>
          <a:p>
            <a:pPr algn="ctr"/>
            <a:r>
              <a:rPr lang="en-US" b="1" dirty="0"/>
              <a:t>Bringing it Together</a:t>
            </a:r>
          </a:p>
        </p:txBody>
      </p:sp>
      <p:sp>
        <p:nvSpPr>
          <p:cNvPr id="5" name="TextBox 4">
            <a:extLst>
              <a:ext uri="{FF2B5EF4-FFF2-40B4-BE49-F238E27FC236}">
                <a16:creationId xmlns:a16="http://schemas.microsoft.com/office/drawing/2014/main" id="{44F82433-2F62-A621-7936-AB13B08B5C07}"/>
              </a:ext>
            </a:extLst>
          </p:cNvPr>
          <p:cNvSpPr txBox="1"/>
          <p:nvPr/>
        </p:nvSpPr>
        <p:spPr>
          <a:xfrm>
            <a:off x="5311587" y="6308209"/>
            <a:ext cx="1568824" cy="369332"/>
          </a:xfrm>
          <a:prstGeom prst="rect">
            <a:avLst/>
          </a:prstGeom>
          <a:noFill/>
        </p:spPr>
        <p:txBody>
          <a:bodyPr wrap="square" rtlCol="0">
            <a:spAutoFit/>
          </a:bodyPr>
          <a:lstStyle/>
          <a:p>
            <a:r>
              <a:rPr lang="en-US" dirty="0">
                <a:hlinkClick r:id="rId3"/>
              </a:rPr>
              <a:t>YouTube Video</a:t>
            </a:r>
            <a:endParaRPr lang="en-US" dirty="0"/>
          </a:p>
        </p:txBody>
      </p:sp>
      <p:pic>
        <p:nvPicPr>
          <p:cNvPr id="3" name="Online Media 2" title="Nuclear Weapons: Last Week Tonight with John Oliver (HBO)">
            <a:hlinkClick r:id="" action="ppaction://media"/>
            <a:extLst>
              <a:ext uri="{FF2B5EF4-FFF2-40B4-BE49-F238E27FC236}">
                <a16:creationId xmlns:a16="http://schemas.microsoft.com/office/drawing/2014/main" id="{4BEA5F6B-2BFA-0D26-D73D-8A4F9580AD4C}"/>
              </a:ext>
            </a:extLst>
          </p:cNvPr>
          <p:cNvPicPr>
            <a:picLocks noRot="1" noChangeAspect="1"/>
          </p:cNvPicPr>
          <p:nvPr>
            <a:videoFile r:link="rId1"/>
          </p:nvPr>
        </p:nvPicPr>
        <p:blipFill>
          <a:blip r:embed="rId4"/>
          <a:stretch>
            <a:fillRect/>
          </a:stretch>
        </p:blipFill>
        <p:spPr>
          <a:xfrm>
            <a:off x="2022295" y="1504692"/>
            <a:ext cx="8147407" cy="4603295"/>
          </a:xfrm>
          <a:prstGeom prst="rect">
            <a:avLst/>
          </a:prstGeom>
        </p:spPr>
      </p:pic>
    </p:spTree>
    <p:extLst>
      <p:ext uri="{BB962C8B-B14F-4D97-AF65-F5344CB8AC3E}">
        <p14:creationId xmlns:p14="http://schemas.microsoft.com/office/powerpoint/2010/main" val="217063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59A1B6BF-00F5-B318-B42E-49A28AC437DF}"/>
              </a:ext>
            </a:extLst>
          </p:cNvPr>
          <p:cNvGraphicFramePr/>
          <p:nvPr>
            <p:extLst>
              <p:ext uri="{D42A27DB-BD31-4B8C-83A1-F6EECF244321}">
                <p14:modId xmlns:p14="http://schemas.microsoft.com/office/powerpoint/2010/main" val="3773017720"/>
              </p:ext>
            </p:extLst>
          </p:nvPr>
        </p:nvGraphicFramePr>
        <p:xfrm>
          <a:off x="2252323" y="1376737"/>
          <a:ext cx="7687353" cy="4751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EB9E0FDD-BC7B-4450-0396-1584197BAC5C}"/>
              </a:ext>
            </a:extLst>
          </p:cNvPr>
          <p:cNvSpPr>
            <a:spLocks noGrp="1"/>
          </p:cNvSpPr>
          <p:nvPr>
            <p:ph type="title"/>
          </p:nvPr>
        </p:nvSpPr>
        <p:spPr/>
        <p:txBody>
          <a:bodyPr/>
          <a:lstStyle/>
          <a:p>
            <a:pPr algn="ctr"/>
            <a:r>
              <a:rPr lang="en-US" b="1" dirty="0"/>
              <a:t>The Nuclear Triad</a:t>
            </a:r>
          </a:p>
        </p:txBody>
      </p:sp>
      <p:sp>
        <p:nvSpPr>
          <p:cNvPr id="3" name="TextBox 2">
            <a:extLst>
              <a:ext uri="{FF2B5EF4-FFF2-40B4-BE49-F238E27FC236}">
                <a16:creationId xmlns:a16="http://schemas.microsoft.com/office/drawing/2014/main" id="{CD1D59D4-CF64-9546-1485-F5AB868C3487}"/>
              </a:ext>
            </a:extLst>
          </p:cNvPr>
          <p:cNvSpPr txBox="1"/>
          <p:nvPr/>
        </p:nvSpPr>
        <p:spPr>
          <a:xfrm>
            <a:off x="359229" y="3032210"/>
            <a:ext cx="3058886" cy="1754326"/>
          </a:xfrm>
          <a:prstGeom prst="rect">
            <a:avLst/>
          </a:prstGeom>
          <a:solidFill>
            <a:srgbClr val="00B050"/>
          </a:solidFill>
          <a:ln>
            <a:solidFill>
              <a:schemeClr val="tx1"/>
            </a:solidFill>
          </a:ln>
        </p:spPr>
        <p:txBody>
          <a:bodyPr wrap="square" rtlCol="0">
            <a:spAutoFit/>
          </a:bodyPr>
          <a:lstStyle/>
          <a:p>
            <a:pPr algn="ctr"/>
            <a:r>
              <a:rPr lang="en-US" b="1" u="sng" dirty="0">
                <a:solidFill>
                  <a:schemeClr val="bg1"/>
                </a:solidFill>
              </a:rPr>
              <a:t>Surety</a:t>
            </a:r>
          </a:p>
          <a:p>
            <a:pPr marL="285750" indent="-285750">
              <a:buFont typeface="Arial" panose="020B0604020202020204" pitchFamily="34" charset="0"/>
              <a:buChar char="•"/>
            </a:pPr>
            <a:r>
              <a:rPr lang="en-US" dirty="0">
                <a:solidFill>
                  <a:schemeClr val="bg1"/>
                </a:solidFill>
              </a:rPr>
              <a:t>Ensures secure, reliable, safe nuclear weaponry.</a:t>
            </a:r>
          </a:p>
          <a:p>
            <a:pPr marL="285750" indent="-285750">
              <a:buFont typeface="Arial" panose="020B0604020202020204" pitchFamily="34" charset="0"/>
              <a:buChar char="•"/>
            </a:pPr>
            <a:r>
              <a:rPr lang="en-US" dirty="0">
                <a:solidFill>
                  <a:schemeClr val="bg1"/>
                </a:solidFill>
              </a:rPr>
              <a:t>Requires Maintenance, Personnel, Log, Security, and </a:t>
            </a:r>
            <a:r>
              <a:rPr lang="en-US" b="1" u="sng" dirty="0">
                <a:solidFill>
                  <a:schemeClr val="bg1"/>
                </a:solidFill>
              </a:rPr>
              <a:t>Medical</a:t>
            </a:r>
            <a:r>
              <a:rPr lang="en-US" dirty="0">
                <a:solidFill>
                  <a:schemeClr val="bg1"/>
                </a:solidFill>
              </a:rPr>
              <a:t>.</a:t>
            </a:r>
            <a:endParaRPr lang="en-DE" dirty="0">
              <a:solidFill>
                <a:schemeClr val="bg1"/>
              </a:solidFill>
            </a:endParaRPr>
          </a:p>
        </p:txBody>
      </p:sp>
      <p:sp>
        <p:nvSpPr>
          <p:cNvPr id="6" name="TextBox 5">
            <a:extLst>
              <a:ext uri="{FF2B5EF4-FFF2-40B4-BE49-F238E27FC236}">
                <a16:creationId xmlns:a16="http://schemas.microsoft.com/office/drawing/2014/main" id="{39114FD1-5F1E-57FF-6F73-841F75766AC2}"/>
              </a:ext>
            </a:extLst>
          </p:cNvPr>
          <p:cNvSpPr txBox="1"/>
          <p:nvPr/>
        </p:nvSpPr>
        <p:spPr>
          <a:xfrm>
            <a:off x="8410233" y="1444074"/>
            <a:ext cx="3058886" cy="2308324"/>
          </a:xfrm>
          <a:prstGeom prst="rect">
            <a:avLst/>
          </a:prstGeom>
          <a:solidFill>
            <a:srgbClr val="FF0000"/>
          </a:solidFill>
          <a:ln>
            <a:solidFill>
              <a:schemeClr val="tx1"/>
            </a:solidFill>
          </a:ln>
        </p:spPr>
        <p:txBody>
          <a:bodyPr wrap="square" rtlCol="0">
            <a:spAutoFit/>
          </a:bodyPr>
          <a:lstStyle/>
          <a:p>
            <a:pPr algn="ctr"/>
            <a:r>
              <a:rPr lang="en-US" b="1" u="sng" dirty="0">
                <a:solidFill>
                  <a:schemeClr val="bg1"/>
                </a:solidFill>
              </a:rPr>
              <a:t>Response</a:t>
            </a:r>
          </a:p>
          <a:p>
            <a:pPr marL="285750" indent="-285750">
              <a:buFont typeface="Arial" panose="020B0604020202020204" pitchFamily="34" charset="0"/>
              <a:buChar char="•"/>
            </a:pPr>
            <a:r>
              <a:rPr lang="en-US" dirty="0">
                <a:solidFill>
                  <a:schemeClr val="bg1"/>
                </a:solidFill>
              </a:rPr>
              <a:t>Reactions to nuclear accidents or incidents.</a:t>
            </a:r>
          </a:p>
          <a:p>
            <a:pPr marL="285750" indent="-285750">
              <a:buFont typeface="Arial" panose="020B0604020202020204" pitchFamily="34" charset="0"/>
              <a:buChar char="•"/>
            </a:pPr>
            <a:r>
              <a:rPr lang="en-US" dirty="0">
                <a:solidFill>
                  <a:schemeClr val="bg1"/>
                </a:solidFill>
              </a:rPr>
              <a:t>Involves teams, plans, and equipment used to secure weapons, reduce contamination, or counter proliferation.</a:t>
            </a:r>
            <a:endParaRPr lang="en-DE" dirty="0">
              <a:solidFill>
                <a:schemeClr val="bg1"/>
              </a:solidFill>
            </a:endParaRPr>
          </a:p>
        </p:txBody>
      </p:sp>
      <p:sp>
        <p:nvSpPr>
          <p:cNvPr id="7" name="TextBox 6">
            <a:extLst>
              <a:ext uri="{FF2B5EF4-FFF2-40B4-BE49-F238E27FC236}">
                <a16:creationId xmlns:a16="http://schemas.microsoft.com/office/drawing/2014/main" id="{3705A3D5-68CB-3AFA-767A-282B2D346B89}"/>
              </a:ext>
            </a:extLst>
          </p:cNvPr>
          <p:cNvSpPr txBox="1"/>
          <p:nvPr/>
        </p:nvSpPr>
        <p:spPr>
          <a:xfrm>
            <a:off x="8410233" y="4063065"/>
            <a:ext cx="3058886" cy="1754326"/>
          </a:xfrm>
          <a:prstGeom prst="rect">
            <a:avLst/>
          </a:prstGeom>
          <a:solidFill>
            <a:srgbClr val="0070C0"/>
          </a:solidFill>
          <a:ln>
            <a:solidFill>
              <a:schemeClr val="tx1"/>
            </a:solidFill>
          </a:ln>
        </p:spPr>
        <p:txBody>
          <a:bodyPr wrap="square" rtlCol="0">
            <a:spAutoFit/>
          </a:bodyPr>
          <a:lstStyle/>
          <a:p>
            <a:pPr algn="ctr"/>
            <a:r>
              <a:rPr lang="en-US" b="1" u="sng" dirty="0">
                <a:solidFill>
                  <a:schemeClr val="bg1"/>
                </a:solidFill>
              </a:rPr>
              <a:t>Strike</a:t>
            </a:r>
          </a:p>
          <a:p>
            <a:pPr marL="285750" indent="-285750">
              <a:buFont typeface="Arial" panose="020B0604020202020204" pitchFamily="34" charset="0"/>
              <a:buChar char="•"/>
            </a:pPr>
            <a:r>
              <a:rPr lang="en-US" dirty="0">
                <a:solidFill>
                  <a:schemeClr val="bg1"/>
                </a:solidFill>
              </a:rPr>
              <a:t>Generates &amp; executes nuclear missions.</a:t>
            </a:r>
          </a:p>
          <a:p>
            <a:pPr marL="285750" indent="-285750">
              <a:buFont typeface="Arial" panose="020B0604020202020204" pitchFamily="34" charset="0"/>
              <a:buChar char="•"/>
            </a:pPr>
            <a:r>
              <a:rPr lang="en-US" dirty="0">
                <a:solidFill>
                  <a:schemeClr val="bg1"/>
                </a:solidFill>
              </a:rPr>
              <a:t>Requires aircrew, maintenance, airfields, plans, </a:t>
            </a:r>
            <a:r>
              <a:rPr lang="en-US" b="1" u="sng" dirty="0">
                <a:solidFill>
                  <a:schemeClr val="bg1"/>
                </a:solidFill>
              </a:rPr>
              <a:t>credibility</a:t>
            </a:r>
            <a:r>
              <a:rPr lang="en-US" dirty="0">
                <a:solidFill>
                  <a:schemeClr val="bg1"/>
                </a:solidFill>
              </a:rPr>
              <a:t>, etc.</a:t>
            </a:r>
            <a:endParaRPr lang="en-DE" dirty="0">
              <a:solidFill>
                <a:schemeClr val="bg1"/>
              </a:solidFill>
            </a:endParaRPr>
          </a:p>
        </p:txBody>
      </p:sp>
    </p:spTree>
    <p:extLst>
      <p:ext uri="{BB962C8B-B14F-4D97-AF65-F5344CB8AC3E}">
        <p14:creationId xmlns:p14="http://schemas.microsoft.com/office/powerpoint/2010/main" val="297937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a:pPr>
            <a:r>
              <a:rPr lang="en-US" dirty="0"/>
              <a:t>Which of the following arms of the Nuclear Triad does medical play the </a:t>
            </a:r>
            <a:r>
              <a:rPr lang="en-US" b="1" u="sng" dirty="0"/>
              <a:t>most significant</a:t>
            </a:r>
            <a:r>
              <a:rPr lang="en-US" dirty="0"/>
              <a:t> role in support of the mission?</a:t>
            </a:r>
          </a:p>
          <a:p>
            <a:pPr marL="971550" lvl="1" indent="-514350">
              <a:buFont typeface="+mj-lt"/>
              <a:buAutoNum type="alphaUcPeriod"/>
            </a:pPr>
            <a:r>
              <a:rPr lang="en-US" dirty="0"/>
              <a:t>Response</a:t>
            </a:r>
          </a:p>
          <a:p>
            <a:pPr marL="971550" lvl="1" indent="-514350">
              <a:buFont typeface="+mj-lt"/>
              <a:buAutoNum type="alphaUcPeriod"/>
            </a:pPr>
            <a:r>
              <a:rPr lang="en-US" dirty="0"/>
              <a:t>Surety</a:t>
            </a:r>
          </a:p>
          <a:p>
            <a:pPr marL="971550" lvl="1" indent="-514350">
              <a:buFont typeface="+mj-lt"/>
              <a:buAutoNum type="alphaUcPeriod"/>
            </a:pPr>
            <a:r>
              <a:rPr lang="en-US" dirty="0"/>
              <a:t>Strike</a:t>
            </a:r>
          </a:p>
          <a:p>
            <a:pPr marL="971550" lvl="1" indent="-514350">
              <a:buFont typeface="+mj-lt"/>
              <a:buAutoNum type="alphaUcPeriod"/>
            </a:pPr>
            <a:r>
              <a:rPr lang="en-US" dirty="0"/>
              <a:t>None of the Above</a:t>
            </a:r>
            <a:br>
              <a:rPr lang="en-US" dirty="0"/>
            </a:br>
            <a:r>
              <a:rPr lang="en-US" dirty="0"/>
              <a:t> </a:t>
            </a:r>
            <a:endParaRPr lang="en-DE" dirty="0"/>
          </a:p>
        </p:txBody>
      </p:sp>
    </p:spTree>
    <p:extLst>
      <p:ext uri="{BB962C8B-B14F-4D97-AF65-F5344CB8AC3E}">
        <p14:creationId xmlns:p14="http://schemas.microsoft.com/office/powerpoint/2010/main" val="5109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a:pPr>
            <a:r>
              <a:rPr lang="en-US" dirty="0"/>
              <a:t>Which of the following arms of the Nuclear Triad does medical play the </a:t>
            </a:r>
            <a:r>
              <a:rPr lang="en-US" b="1" u="sng" dirty="0"/>
              <a:t>most significant</a:t>
            </a:r>
            <a:r>
              <a:rPr lang="en-US" dirty="0"/>
              <a:t> role in support of the mission?</a:t>
            </a:r>
          </a:p>
          <a:p>
            <a:pPr marL="971550" lvl="1" indent="-514350">
              <a:buFont typeface="+mj-lt"/>
              <a:buAutoNum type="alphaUcPeriod"/>
            </a:pPr>
            <a:r>
              <a:rPr lang="en-US" dirty="0"/>
              <a:t>Response</a:t>
            </a:r>
          </a:p>
          <a:p>
            <a:pPr marL="971550" lvl="1" indent="-514350">
              <a:buFont typeface="+mj-lt"/>
              <a:buAutoNum type="alphaUcPeriod"/>
            </a:pPr>
            <a:r>
              <a:rPr lang="en-US" b="1" dirty="0">
                <a:solidFill>
                  <a:srgbClr val="FF0000"/>
                </a:solidFill>
              </a:rPr>
              <a:t>Surety</a:t>
            </a:r>
          </a:p>
          <a:p>
            <a:pPr marL="971550" lvl="1" indent="-514350">
              <a:buFont typeface="+mj-lt"/>
              <a:buAutoNum type="alphaUcPeriod"/>
            </a:pPr>
            <a:r>
              <a:rPr lang="en-US" dirty="0"/>
              <a:t>Strike</a:t>
            </a:r>
          </a:p>
          <a:p>
            <a:pPr marL="971550" lvl="1" indent="-514350">
              <a:buFont typeface="+mj-lt"/>
              <a:buAutoNum type="alphaUcPeriod"/>
            </a:pPr>
            <a:r>
              <a:rPr lang="en-US" dirty="0"/>
              <a:t>None of the Above</a:t>
            </a:r>
            <a:br>
              <a:rPr lang="en-US" dirty="0"/>
            </a:br>
            <a:r>
              <a:rPr lang="en-US" dirty="0"/>
              <a:t> </a:t>
            </a:r>
            <a:endParaRPr lang="en-DE" dirty="0"/>
          </a:p>
        </p:txBody>
      </p:sp>
    </p:spTree>
    <p:extLst>
      <p:ext uri="{BB962C8B-B14F-4D97-AF65-F5344CB8AC3E}">
        <p14:creationId xmlns:p14="http://schemas.microsoft.com/office/powerpoint/2010/main" val="2145307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449E8-F29A-213E-F0C3-D24C2F50089B}"/>
              </a:ext>
            </a:extLst>
          </p:cNvPr>
          <p:cNvSpPr>
            <a:spLocks noGrp="1"/>
          </p:cNvSpPr>
          <p:nvPr>
            <p:ph type="title"/>
          </p:nvPr>
        </p:nvSpPr>
        <p:spPr/>
        <p:txBody>
          <a:bodyPr/>
          <a:lstStyle/>
          <a:p>
            <a:r>
              <a:rPr lang="en-US" b="1" dirty="0"/>
              <a:t>Personnel Reliability Assurance</a:t>
            </a:r>
            <a:endParaRPr lang="en-DE" b="1" dirty="0"/>
          </a:p>
        </p:txBody>
      </p:sp>
    </p:spTree>
    <p:extLst>
      <p:ext uri="{BB962C8B-B14F-4D97-AF65-F5344CB8AC3E}">
        <p14:creationId xmlns:p14="http://schemas.microsoft.com/office/powerpoint/2010/main" val="285886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3ACD-B9E8-D953-5AD4-099774023A55}"/>
              </a:ext>
            </a:extLst>
          </p:cNvPr>
          <p:cNvSpPr>
            <a:spLocks noGrp="1"/>
          </p:cNvSpPr>
          <p:nvPr>
            <p:ph type="title"/>
          </p:nvPr>
        </p:nvSpPr>
        <p:spPr/>
        <p:txBody>
          <a:bodyPr/>
          <a:lstStyle/>
          <a:p>
            <a:pPr algn="ctr"/>
            <a:r>
              <a:rPr lang="en-US" b="1" dirty="0"/>
              <a:t>PRAP</a:t>
            </a:r>
            <a:endParaRPr lang="en-DE" b="1" dirty="0"/>
          </a:p>
        </p:txBody>
      </p:sp>
      <p:sp>
        <p:nvSpPr>
          <p:cNvPr id="3" name="Content Placeholder 2">
            <a:extLst>
              <a:ext uri="{FF2B5EF4-FFF2-40B4-BE49-F238E27FC236}">
                <a16:creationId xmlns:a16="http://schemas.microsoft.com/office/drawing/2014/main" id="{E927591E-9416-9641-2927-17755A5EA582}"/>
              </a:ext>
            </a:extLst>
          </p:cNvPr>
          <p:cNvSpPr>
            <a:spLocks noGrp="1"/>
          </p:cNvSpPr>
          <p:nvPr>
            <p:ph idx="1"/>
          </p:nvPr>
        </p:nvSpPr>
        <p:spPr/>
        <p:txBody>
          <a:bodyPr>
            <a:normAutofit/>
          </a:bodyPr>
          <a:lstStyle/>
          <a:p>
            <a:r>
              <a:rPr lang="en-US" dirty="0"/>
              <a:t>PRAP = umbrella term</a:t>
            </a:r>
          </a:p>
          <a:p>
            <a:pPr lvl="1"/>
            <a:r>
              <a:rPr lang="en-US" dirty="0"/>
              <a:t>PRP – Personnel Reliability Program (</a:t>
            </a:r>
            <a:r>
              <a:rPr lang="en-US" b="1" dirty="0"/>
              <a:t>Weapons/MX/CP/MSG/CE</a:t>
            </a:r>
            <a:r>
              <a:rPr lang="en-US" dirty="0"/>
              <a:t>)</a:t>
            </a:r>
          </a:p>
          <a:p>
            <a:pPr lvl="1"/>
            <a:r>
              <a:rPr lang="en-US" dirty="0" err="1"/>
              <a:t>AUoF</a:t>
            </a:r>
            <a:r>
              <a:rPr lang="en-US" dirty="0"/>
              <a:t> – Arming/Use of Force (</a:t>
            </a:r>
            <a:r>
              <a:rPr lang="en-US" b="1" dirty="0"/>
              <a:t>Security Forces</a:t>
            </a:r>
            <a:r>
              <a:rPr lang="en-US" dirty="0"/>
              <a:t>)</a:t>
            </a:r>
          </a:p>
          <a:p>
            <a:r>
              <a:rPr lang="en-US" dirty="0"/>
              <a:t>Where ‘rubber’ (</a:t>
            </a:r>
            <a:r>
              <a:rPr lang="en-US" i="1" dirty="0"/>
              <a:t>medical</a:t>
            </a:r>
            <a:r>
              <a:rPr lang="en-US" dirty="0"/>
              <a:t>) meets ‘road’ (</a:t>
            </a:r>
            <a:r>
              <a:rPr lang="en-US" i="1" dirty="0"/>
              <a:t>surety</a:t>
            </a:r>
            <a:r>
              <a:rPr lang="en-US" dirty="0"/>
              <a:t>)</a:t>
            </a:r>
          </a:p>
          <a:p>
            <a:pPr lvl="1"/>
            <a:r>
              <a:rPr lang="en-US" dirty="0"/>
              <a:t>Base-wide program</a:t>
            </a:r>
          </a:p>
          <a:p>
            <a:pPr lvl="1"/>
            <a:r>
              <a:rPr lang="en-US" dirty="0"/>
              <a:t>MTF governs medical aspect, usually Flight Medicine/FOMC</a:t>
            </a:r>
          </a:p>
          <a:p>
            <a:pPr lvl="1"/>
            <a:r>
              <a:rPr lang="en-US" dirty="0"/>
              <a:t>Governed by DoDM 5210.42_AFMAN13-501 and AFI 31-117</a:t>
            </a:r>
          </a:p>
        </p:txBody>
      </p:sp>
    </p:spTree>
    <p:extLst>
      <p:ext uri="{BB962C8B-B14F-4D97-AF65-F5344CB8AC3E}">
        <p14:creationId xmlns:p14="http://schemas.microsoft.com/office/powerpoint/2010/main" val="182620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3ACD-B9E8-D953-5AD4-099774023A55}"/>
              </a:ext>
            </a:extLst>
          </p:cNvPr>
          <p:cNvSpPr>
            <a:spLocks noGrp="1"/>
          </p:cNvSpPr>
          <p:nvPr>
            <p:ph type="title"/>
          </p:nvPr>
        </p:nvSpPr>
        <p:spPr/>
        <p:txBody>
          <a:bodyPr/>
          <a:lstStyle/>
          <a:p>
            <a:pPr algn="ctr"/>
            <a:r>
              <a:rPr lang="en-US" b="1" dirty="0"/>
              <a:t>PRAP</a:t>
            </a:r>
            <a:endParaRPr lang="en-DE" b="1" dirty="0"/>
          </a:p>
        </p:txBody>
      </p:sp>
      <p:sp>
        <p:nvSpPr>
          <p:cNvPr id="3" name="Content Placeholder 2">
            <a:extLst>
              <a:ext uri="{FF2B5EF4-FFF2-40B4-BE49-F238E27FC236}">
                <a16:creationId xmlns:a16="http://schemas.microsoft.com/office/drawing/2014/main" id="{E927591E-9416-9641-2927-17755A5EA582}"/>
              </a:ext>
            </a:extLst>
          </p:cNvPr>
          <p:cNvSpPr>
            <a:spLocks noGrp="1"/>
          </p:cNvSpPr>
          <p:nvPr>
            <p:ph idx="1"/>
          </p:nvPr>
        </p:nvSpPr>
        <p:spPr/>
        <p:txBody>
          <a:bodyPr>
            <a:normAutofit/>
          </a:bodyPr>
          <a:lstStyle/>
          <a:p>
            <a:r>
              <a:rPr lang="en-US" dirty="0"/>
              <a:t>Mission = no fail</a:t>
            </a:r>
          </a:p>
          <a:p>
            <a:pPr lvl="1"/>
            <a:r>
              <a:rPr lang="en-US" dirty="0"/>
              <a:t>Ensure reliability of those in this special duty</a:t>
            </a:r>
          </a:p>
          <a:p>
            <a:pPr lvl="1"/>
            <a:r>
              <a:rPr lang="en-US" dirty="0"/>
              <a:t>Protect assets by protecting those who work with/around them</a:t>
            </a:r>
          </a:p>
          <a:p>
            <a:r>
              <a:rPr lang="en-US" dirty="0"/>
              <a:t> How is it accomplished?</a:t>
            </a:r>
          </a:p>
          <a:p>
            <a:pPr lvl="1"/>
            <a:r>
              <a:rPr lang="en-US" dirty="0"/>
              <a:t>Competent Medical Authorities (CMAs) – Lead, Alt, trained providers</a:t>
            </a:r>
          </a:p>
          <a:p>
            <a:pPr lvl="1"/>
            <a:r>
              <a:rPr lang="en-US" dirty="0"/>
              <a:t>PRAP monitors</a:t>
            </a:r>
          </a:p>
          <a:p>
            <a:pPr lvl="1"/>
            <a:r>
              <a:rPr lang="en-US" dirty="0"/>
              <a:t>MDG-All</a:t>
            </a:r>
          </a:p>
          <a:p>
            <a:pPr lvl="2"/>
            <a:r>
              <a:rPr lang="en-US" dirty="0"/>
              <a:t>“PRAP Culture”</a:t>
            </a:r>
          </a:p>
          <a:p>
            <a:pPr lvl="2"/>
            <a:r>
              <a:rPr lang="en-US" dirty="0"/>
              <a:t>Every member plays a role</a:t>
            </a:r>
          </a:p>
        </p:txBody>
      </p:sp>
    </p:spTree>
    <p:extLst>
      <p:ext uri="{BB962C8B-B14F-4D97-AF65-F5344CB8AC3E}">
        <p14:creationId xmlns:p14="http://schemas.microsoft.com/office/powerpoint/2010/main" val="255783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DEDF-840D-DFDE-BFFB-5608E9F96C9F}"/>
              </a:ext>
            </a:extLst>
          </p:cNvPr>
          <p:cNvSpPr>
            <a:spLocks noGrp="1"/>
          </p:cNvSpPr>
          <p:nvPr>
            <p:ph type="title"/>
          </p:nvPr>
        </p:nvSpPr>
        <p:spPr/>
        <p:txBody>
          <a:bodyPr/>
          <a:lstStyle/>
          <a:p>
            <a:pPr algn="ctr"/>
            <a:r>
              <a:rPr lang="en-US" b="1" dirty="0"/>
              <a:t>PRAP</a:t>
            </a:r>
            <a:endParaRPr lang="en-DE" b="1" dirty="0"/>
          </a:p>
        </p:txBody>
      </p:sp>
      <p:graphicFrame>
        <p:nvGraphicFramePr>
          <p:cNvPr id="4" name="Content Placeholder 3">
            <a:extLst>
              <a:ext uri="{FF2B5EF4-FFF2-40B4-BE49-F238E27FC236}">
                <a16:creationId xmlns:a16="http://schemas.microsoft.com/office/drawing/2014/main" id="{DD856474-A177-CF04-25C2-71E432D41B6C}"/>
              </a:ext>
            </a:extLst>
          </p:cNvPr>
          <p:cNvGraphicFramePr>
            <a:graphicFrameLocks noGrp="1"/>
          </p:cNvGraphicFramePr>
          <p:nvPr>
            <p:ph idx="1"/>
            <p:extLst>
              <p:ext uri="{D42A27DB-BD31-4B8C-83A1-F6EECF244321}">
                <p14:modId xmlns:p14="http://schemas.microsoft.com/office/powerpoint/2010/main" val="2104369868"/>
              </p:ext>
            </p:extLst>
          </p:nvPr>
        </p:nvGraphicFramePr>
        <p:xfrm>
          <a:off x="113015" y="1690688"/>
          <a:ext cx="11965969" cy="4492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6282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startAt="2"/>
            </a:pPr>
            <a:r>
              <a:rPr lang="en-US" dirty="0"/>
              <a:t>Which statement regarding the PRAP mission is </a:t>
            </a:r>
            <a:r>
              <a:rPr lang="en-US" b="1" i="1" u="sng" dirty="0"/>
              <a:t>CORRECT</a:t>
            </a:r>
            <a:r>
              <a:rPr lang="en-US" dirty="0"/>
              <a:t>?</a:t>
            </a:r>
          </a:p>
          <a:p>
            <a:pPr marL="971550" lvl="1" indent="-514350">
              <a:buFont typeface="+mj-lt"/>
              <a:buAutoNum type="alphaUcPeriod"/>
            </a:pPr>
            <a:r>
              <a:rPr lang="en-US" dirty="0"/>
              <a:t>It is a no-fail mission</a:t>
            </a:r>
          </a:p>
          <a:p>
            <a:pPr marL="971550" lvl="1" indent="-514350">
              <a:buFont typeface="+mj-lt"/>
              <a:buAutoNum type="alphaUcPeriod"/>
            </a:pPr>
            <a:r>
              <a:rPr lang="en-US" dirty="0"/>
              <a:t>It involves providing good medical care first and foremost</a:t>
            </a:r>
          </a:p>
          <a:p>
            <a:pPr marL="971550" lvl="1" indent="-514350">
              <a:buFont typeface="+mj-lt"/>
              <a:buAutoNum type="alphaUcPeriod"/>
            </a:pPr>
            <a:r>
              <a:rPr lang="en-US" dirty="0"/>
              <a:t>It ensures protection and assurance of assets and people</a:t>
            </a:r>
          </a:p>
          <a:p>
            <a:pPr marL="971550" lvl="1" indent="-514350">
              <a:buFont typeface="+mj-lt"/>
              <a:buAutoNum type="alphaUcPeriod"/>
            </a:pPr>
            <a:r>
              <a:rPr lang="en-US" dirty="0"/>
              <a:t>All of the above</a:t>
            </a:r>
            <a:br>
              <a:rPr lang="en-US" dirty="0"/>
            </a:br>
            <a:r>
              <a:rPr lang="en-US" dirty="0"/>
              <a:t> </a:t>
            </a:r>
            <a:endParaRPr lang="en-DE" dirty="0"/>
          </a:p>
        </p:txBody>
      </p:sp>
    </p:spTree>
    <p:extLst>
      <p:ext uri="{BB962C8B-B14F-4D97-AF65-F5344CB8AC3E}">
        <p14:creationId xmlns:p14="http://schemas.microsoft.com/office/powerpoint/2010/main" val="404484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startAt="2"/>
            </a:pPr>
            <a:r>
              <a:rPr lang="en-US" dirty="0"/>
              <a:t>Which statement regarding the PRAP mission is </a:t>
            </a:r>
            <a:r>
              <a:rPr lang="en-US" b="1" i="1" u="sng" dirty="0"/>
              <a:t>CORRECT</a:t>
            </a:r>
            <a:r>
              <a:rPr lang="en-US" dirty="0"/>
              <a:t>?</a:t>
            </a:r>
          </a:p>
          <a:p>
            <a:pPr marL="971550" lvl="1" indent="-514350">
              <a:buFont typeface="+mj-lt"/>
              <a:buAutoNum type="alphaUcPeriod"/>
            </a:pPr>
            <a:r>
              <a:rPr lang="en-US" dirty="0"/>
              <a:t>It is a no-fail mission</a:t>
            </a:r>
          </a:p>
          <a:p>
            <a:pPr marL="971550" lvl="1" indent="-514350">
              <a:buFont typeface="+mj-lt"/>
              <a:buAutoNum type="alphaUcPeriod"/>
            </a:pPr>
            <a:r>
              <a:rPr lang="en-US" dirty="0"/>
              <a:t>It involves providing good medical care first and foremost</a:t>
            </a:r>
          </a:p>
          <a:p>
            <a:pPr marL="971550" lvl="1" indent="-514350">
              <a:buFont typeface="+mj-lt"/>
              <a:buAutoNum type="alphaUcPeriod"/>
            </a:pPr>
            <a:r>
              <a:rPr lang="en-US" dirty="0"/>
              <a:t>It ensures protection and assurance of assets and people</a:t>
            </a:r>
          </a:p>
          <a:p>
            <a:pPr marL="971550" lvl="1" indent="-514350">
              <a:buFont typeface="+mj-lt"/>
              <a:buAutoNum type="alphaUcPeriod"/>
            </a:pPr>
            <a:r>
              <a:rPr lang="en-US" b="1" dirty="0">
                <a:solidFill>
                  <a:srgbClr val="FF0000"/>
                </a:solidFill>
              </a:rPr>
              <a:t>All of the above</a:t>
            </a:r>
            <a:br>
              <a:rPr lang="en-US" dirty="0"/>
            </a:br>
            <a:r>
              <a:rPr lang="en-US" dirty="0"/>
              <a:t> </a:t>
            </a:r>
            <a:endParaRPr lang="en-DE" dirty="0"/>
          </a:p>
        </p:txBody>
      </p:sp>
    </p:spTree>
    <p:extLst>
      <p:ext uri="{BB962C8B-B14F-4D97-AF65-F5344CB8AC3E}">
        <p14:creationId xmlns:p14="http://schemas.microsoft.com/office/powerpoint/2010/main" val="2331862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7EAC-188B-9F2F-1EC3-F014D8032800}"/>
              </a:ext>
            </a:extLst>
          </p:cNvPr>
          <p:cNvSpPr>
            <a:spLocks noGrp="1"/>
          </p:cNvSpPr>
          <p:nvPr>
            <p:ph type="title"/>
          </p:nvPr>
        </p:nvSpPr>
        <p:spPr/>
        <p:txBody>
          <a:bodyPr/>
          <a:lstStyle/>
          <a:p>
            <a:r>
              <a:rPr lang="en-US" b="1" dirty="0"/>
              <a:t>How Do We Contribute?</a:t>
            </a:r>
            <a:endParaRPr lang="en-DE" b="1" dirty="0"/>
          </a:p>
        </p:txBody>
      </p:sp>
      <p:sp>
        <p:nvSpPr>
          <p:cNvPr id="3" name="Text Placeholder 2">
            <a:extLst>
              <a:ext uri="{FF2B5EF4-FFF2-40B4-BE49-F238E27FC236}">
                <a16:creationId xmlns:a16="http://schemas.microsoft.com/office/drawing/2014/main" id="{9770212C-A271-FCE8-AEA1-D857251430DF}"/>
              </a:ext>
            </a:extLst>
          </p:cNvPr>
          <p:cNvSpPr>
            <a:spLocks noGrp="1"/>
          </p:cNvSpPr>
          <p:nvPr>
            <p:ph type="body" idx="1"/>
          </p:nvPr>
        </p:nvSpPr>
        <p:spPr/>
        <p:txBody>
          <a:bodyPr/>
          <a:lstStyle/>
          <a:p>
            <a:r>
              <a:rPr lang="en-US" b="1" dirty="0"/>
              <a:t>A review of the Incirlik AB model of care</a:t>
            </a:r>
            <a:endParaRPr lang="en-DE" b="1" dirty="0"/>
          </a:p>
        </p:txBody>
      </p:sp>
    </p:spTree>
    <p:extLst>
      <p:ext uri="{BB962C8B-B14F-4D97-AF65-F5344CB8AC3E}">
        <p14:creationId xmlns:p14="http://schemas.microsoft.com/office/powerpoint/2010/main" val="686545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5FAC-A8F2-37D4-FE20-AC5C8752054D}"/>
              </a:ext>
            </a:extLst>
          </p:cNvPr>
          <p:cNvSpPr>
            <a:spLocks noGrp="1"/>
          </p:cNvSpPr>
          <p:nvPr>
            <p:ph type="title"/>
          </p:nvPr>
        </p:nvSpPr>
        <p:spPr/>
        <p:txBody>
          <a:bodyPr/>
          <a:lstStyle/>
          <a:p>
            <a:pPr algn="ctr"/>
            <a:r>
              <a:rPr lang="en-US" b="1" dirty="0"/>
              <a:t>Our Focus Points</a:t>
            </a:r>
            <a:endParaRPr lang="en-DE" b="1" dirty="0"/>
          </a:p>
        </p:txBody>
      </p:sp>
      <p:sp>
        <p:nvSpPr>
          <p:cNvPr id="3" name="Content Placeholder 2">
            <a:extLst>
              <a:ext uri="{FF2B5EF4-FFF2-40B4-BE49-F238E27FC236}">
                <a16:creationId xmlns:a16="http://schemas.microsoft.com/office/drawing/2014/main" id="{54CD8FCC-086D-5B21-E991-5C992AD95C97}"/>
              </a:ext>
            </a:extLst>
          </p:cNvPr>
          <p:cNvSpPr>
            <a:spLocks noGrp="1"/>
          </p:cNvSpPr>
          <p:nvPr>
            <p:ph idx="1"/>
          </p:nvPr>
        </p:nvSpPr>
        <p:spPr/>
        <p:txBody>
          <a:bodyPr>
            <a:normAutofit/>
          </a:bodyPr>
          <a:lstStyle/>
          <a:p>
            <a:r>
              <a:rPr lang="en-US" dirty="0"/>
              <a:t>Medication expertise – Pharmacy is a go-to point for patients</a:t>
            </a:r>
          </a:p>
          <a:p>
            <a:pPr lvl="1"/>
            <a:r>
              <a:rPr lang="en-US" dirty="0"/>
              <a:t>Supplements or OTCs</a:t>
            </a:r>
          </a:p>
          <a:p>
            <a:pPr lvl="1"/>
            <a:r>
              <a:rPr lang="en-US" dirty="0"/>
              <a:t>Off-base care &amp; foreign prescriptions </a:t>
            </a:r>
          </a:p>
          <a:p>
            <a:pPr lvl="1"/>
            <a:r>
              <a:rPr lang="en-US" dirty="0"/>
              <a:t>Alternative MTF care/medications</a:t>
            </a:r>
          </a:p>
          <a:p>
            <a:r>
              <a:rPr lang="en-US" dirty="0"/>
              <a:t>Providing high-quality clinical care</a:t>
            </a:r>
          </a:p>
          <a:p>
            <a:pPr lvl="1"/>
            <a:r>
              <a:rPr lang="en-US" dirty="0"/>
              <a:t>Clinical service programs</a:t>
            </a:r>
          </a:p>
          <a:p>
            <a:pPr lvl="1"/>
            <a:r>
              <a:rPr lang="en-US" dirty="0"/>
              <a:t>Identification of SFs / Big 6 / Automatic notification medications</a:t>
            </a:r>
          </a:p>
          <a:p>
            <a:pPr lvl="1"/>
            <a:r>
              <a:rPr lang="en-US" dirty="0"/>
              <a:t>Ensuring appropriate medication use</a:t>
            </a:r>
          </a:p>
          <a:p>
            <a:r>
              <a:rPr lang="en-US" b="1" i="1" dirty="0"/>
              <a:t>These are possible at </a:t>
            </a:r>
            <a:r>
              <a:rPr lang="en-US" b="1" i="1" u="sng" dirty="0"/>
              <a:t>ANY</a:t>
            </a:r>
            <a:r>
              <a:rPr lang="en-US" b="1" i="1" dirty="0"/>
              <a:t> MTF! </a:t>
            </a:r>
          </a:p>
          <a:p>
            <a:endParaRPr lang="en-US" dirty="0"/>
          </a:p>
          <a:p>
            <a:endParaRPr lang="en-US" dirty="0"/>
          </a:p>
          <a:p>
            <a:pPr lvl="1"/>
            <a:endParaRPr lang="en-US" dirty="0"/>
          </a:p>
          <a:p>
            <a:pPr lvl="1"/>
            <a:endParaRPr lang="en-US" dirty="0"/>
          </a:p>
          <a:p>
            <a:endParaRPr lang="en-DE" dirty="0"/>
          </a:p>
        </p:txBody>
      </p:sp>
    </p:spTree>
    <p:extLst>
      <p:ext uri="{BB962C8B-B14F-4D97-AF65-F5344CB8AC3E}">
        <p14:creationId xmlns:p14="http://schemas.microsoft.com/office/powerpoint/2010/main" val="3787376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7749-61C3-5C73-EE52-E7F71DBBB557}"/>
              </a:ext>
            </a:extLst>
          </p:cNvPr>
          <p:cNvSpPr>
            <a:spLocks noGrp="1"/>
          </p:cNvSpPr>
          <p:nvPr>
            <p:ph type="title"/>
          </p:nvPr>
        </p:nvSpPr>
        <p:spPr/>
        <p:txBody>
          <a:bodyPr/>
          <a:lstStyle/>
          <a:p>
            <a:pPr algn="ctr"/>
            <a:r>
              <a:rPr lang="en-US" b="1" dirty="0"/>
              <a:t>Medication Expertise</a:t>
            </a:r>
            <a:endParaRPr lang="en-DE" b="1" dirty="0"/>
          </a:p>
        </p:txBody>
      </p:sp>
      <p:sp>
        <p:nvSpPr>
          <p:cNvPr id="3" name="Content Placeholder 2">
            <a:extLst>
              <a:ext uri="{FF2B5EF4-FFF2-40B4-BE49-F238E27FC236}">
                <a16:creationId xmlns:a16="http://schemas.microsoft.com/office/drawing/2014/main" id="{EEF8FDF5-0592-F785-2522-9D868B6978CB}"/>
              </a:ext>
            </a:extLst>
          </p:cNvPr>
          <p:cNvSpPr>
            <a:spLocks noGrp="1"/>
          </p:cNvSpPr>
          <p:nvPr>
            <p:ph idx="1"/>
          </p:nvPr>
        </p:nvSpPr>
        <p:spPr/>
        <p:txBody>
          <a:bodyPr/>
          <a:lstStyle/>
          <a:p>
            <a:r>
              <a:rPr lang="en-US" dirty="0"/>
              <a:t>We are medication experts</a:t>
            </a:r>
          </a:p>
          <a:p>
            <a:r>
              <a:rPr lang="en-US" dirty="0"/>
              <a:t>Key items to consider:</a:t>
            </a:r>
          </a:p>
          <a:p>
            <a:pPr lvl="1"/>
            <a:r>
              <a:rPr lang="en-US" dirty="0"/>
              <a:t>Supplements – Operation Supplement Safety (</a:t>
            </a:r>
            <a:r>
              <a:rPr lang="en-US" dirty="0">
                <a:hlinkClick r:id="rId2"/>
              </a:rPr>
              <a:t>https://opss.org</a:t>
            </a:r>
            <a:r>
              <a:rPr lang="en-US" dirty="0"/>
              <a:t>)</a:t>
            </a:r>
          </a:p>
          <a:p>
            <a:pPr lvl="1"/>
            <a:r>
              <a:rPr lang="en-US" dirty="0"/>
              <a:t>OTCs – Certain meds/conditions are </a:t>
            </a:r>
            <a:r>
              <a:rPr lang="en-US" b="1" i="1" u="sng" dirty="0"/>
              <a:t>NOT APPROPRIATE</a:t>
            </a:r>
            <a:r>
              <a:rPr lang="en-US" b="1" i="1" dirty="0"/>
              <a:t> </a:t>
            </a:r>
            <a:r>
              <a:rPr lang="en-US" dirty="0"/>
              <a:t>for self care</a:t>
            </a:r>
          </a:p>
          <a:p>
            <a:pPr lvl="1"/>
            <a:r>
              <a:rPr lang="en-US" dirty="0"/>
              <a:t>External Scripts – Ensure Flt Med/FOMC are tracking</a:t>
            </a:r>
          </a:p>
          <a:p>
            <a:pPr lvl="1"/>
            <a:r>
              <a:rPr lang="en-US" dirty="0"/>
              <a:t>Script interpretation – Is this foreign med actually APAP? Or something else?</a:t>
            </a:r>
          </a:p>
        </p:txBody>
      </p:sp>
    </p:spTree>
    <p:extLst>
      <p:ext uri="{BB962C8B-B14F-4D97-AF65-F5344CB8AC3E}">
        <p14:creationId xmlns:p14="http://schemas.microsoft.com/office/powerpoint/2010/main" val="990874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C184-D94B-DA1F-AE4F-83D4AE1C8F90}"/>
              </a:ext>
            </a:extLst>
          </p:cNvPr>
          <p:cNvSpPr>
            <a:spLocks noGrp="1"/>
          </p:cNvSpPr>
          <p:nvPr>
            <p:ph type="title"/>
          </p:nvPr>
        </p:nvSpPr>
        <p:spPr/>
        <p:txBody>
          <a:bodyPr/>
          <a:lstStyle/>
          <a:p>
            <a:pPr algn="ctr"/>
            <a:r>
              <a:rPr lang="en-US" b="1" dirty="0"/>
              <a:t>Medication Concerns</a:t>
            </a:r>
            <a:endParaRPr lang="en-DE" b="1" dirty="0"/>
          </a:p>
        </p:txBody>
      </p:sp>
      <p:sp>
        <p:nvSpPr>
          <p:cNvPr id="3" name="Content Placeholder 2">
            <a:extLst>
              <a:ext uri="{FF2B5EF4-FFF2-40B4-BE49-F238E27FC236}">
                <a16:creationId xmlns:a16="http://schemas.microsoft.com/office/drawing/2014/main" id="{957CEFF3-C21B-BF4E-1201-88F0878DB161}"/>
              </a:ext>
            </a:extLst>
          </p:cNvPr>
          <p:cNvSpPr>
            <a:spLocks noGrp="1"/>
          </p:cNvSpPr>
          <p:nvPr>
            <p:ph idx="1"/>
          </p:nvPr>
        </p:nvSpPr>
        <p:spPr/>
        <p:txBody>
          <a:bodyPr/>
          <a:lstStyle/>
          <a:p>
            <a:r>
              <a:rPr lang="en-US" dirty="0"/>
              <a:t>The “Top 3” – Immediate notification required for:</a:t>
            </a:r>
          </a:p>
          <a:p>
            <a:pPr marL="914400" lvl="1" indent="-457200">
              <a:buFont typeface="+mj-lt"/>
              <a:buAutoNum type="arabicPeriod"/>
            </a:pPr>
            <a:r>
              <a:rPr lang="en-US" dirty="0"/>
              <a:t>Sedating</a:t>
            </a:r>
          </a:p>
          <a:p>
            <a:pPr marL="914400" lvl="1" indent="-457200">
              <a:buFont typeface="+mj-lt"/>
              <a:buAutoNum type="arabicPeriod"/>
            </a:pPr>
            <a:r>
              <a:rPr lang="en-US" dirty="0"/>
              <a:t>Narcotics</a:t>
            </a:r>
          </a:p>
          <a:p>
            <a:pPr marL="914400" lvl="1" indent="-457200">
              <a:buFont typeface="+mj-lt"/>
              <a:buAutoNum type="arabicPeriod"/>
            </a:pPr>
            <a:r>
              <a:rPr lang="en-US" dirty="0"/>
              <a:t>Psychoactive </a:t>
            </a:r>
          </a:p>
          <a:p>
            <a:r>
              <a:rPr lang="en-US" dirty="0"/>
              <a:t>If seen by a CMA, should be good to go, but if not:</a:t>
            </a:r>
          </a:p>
          <a:p>
            <a:pPr lvl="1"/>
            <a:r>
              <a:rPr lang="en-US" dirty="0"/>
              <a:t>Ensure the FOMC/PRAP Cell is tracking this</a:t>
            </a:r>
          </a:p>
          <a:p>
            <a:pPr lvl="1"/>
            <a:r>
              <a:rPr lang="en-US" dirty="0"/>
              <a:t>Notification required (usually) prior to member leaving MTF</a:t>
            </a:r>
          </a:p>
          <a:p>
            <a:pPr marL="914400" lvl="1" indent="-457200">
              <a:buFont typeface="+mj-lt"/>
              <a:buAutoNum type="arabicPeriod"/>
            </a:pPr>
            <a:endParaRPr lang="en-DE" dirty="0"/>
          </a:p>
        </p:txBody>
      </p:sp>
    </p:spTree>
    <p:extLst>
      <p:ext uri="{BB962C8B-B14F-4D97-AF65-F5344CB8AC3E}">
        <p14:creationId xmlns:p14="http://schemas.microsoft.com/office/powerpoint/2010/main" val="233747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635C-B79D-5A2A-89DF-F86E92064B11}"/>
              </a:ext>
            </a:extLst>
          </p:cNvPr>
          <p:cNvSpPr>
            <a:spLocks noGrp="1"/>
          </p:cNvSpPr>
          <p:nvPr>
            <p:ph type="title"/>
          </p:nvPr>
        </p:nvSpPr>
        <p:spPr/>
        <p:txBody>
          <a:bodyPr/>
          <a:lstStyle/>
          <a:p>
            <a:pPr algn="ctr"/>
            <a:r>
              <a:rPr lang="en-US" b="1" dirty="0"/>
              <a:t>Common Medications</a:t>
            </a:r>
            <a:endParaRPr lang="en-DE" b="1" dirty="0"/>
          </a:p>
        </p:txBody>
      </p:sp>
      <p:graphicFrame>
        <p:nvGraphicFramePr>
          <p:cNvPr id="4" name="Content Placeholder 3">
            <a:extLst>
              <a:ext uri="{FF2B5EF4-FFF2-40B4-BE49-F238E27FC236}">
                <a16:creationId xmlns:a16="http://schemas.microsoft.com/office/drawing/2014/main" id="{42CB7B41-15CB-0516-CB3A-27D28F1F53B6}"/>
              </a:ext>
            </a:extLst>
          </p:cNvPr>
          <p:cNvGraphicFramePr>
            <a:graphicFrameLocks noGrp="1"/>
          </p:cNvGraphicFramePr>
          <p:nvPr>
            <p:ph idx="1"/>
            <p:extLst>
              <p:ext uri="{D42A27DB-BD31-4B8C-83A1-F6EECF244321}">
                <p14:modId xmlns:p14="http://schemas.microsoft.com/office/powerpoint/2010/main" val="2516899844"/>
              </p:ext>
            </p:extLst>
          </p:nvPr>
        </p:nvGraphicFramePr>
        <p:xfrm>
          <a:off x="2497905" y="1389380"/>
          <a:ext cx="7196189" cy="4079240"/>
        </p:xfrm>
        <a:graphic>
          <a:graphicData uri="http://schemas.openxmlformats.org/drawingml/2006/table">
            <a:tbl>
              <a:tblPr firstRow="1" bandRow="1">
                <a:tableStyleId>{5C22544A-7EE6-4342-B048-85BDC9FD1C3A}</a:tableStyleId>
              </a:tblPr>
              <a:tblGrid>
                <a:gridCol w="2274443">
                  <a:extLst>
                    <a:ext uri="{9D8B030D-6E8A-4147-A177-3AD203B41FA5}">
                      <a16:colId xmlns:a16="http://schemas.microsoft.com/office/drawing/2014/main" val="2070115880"/>
                    </a:ext>
                  </a:extLst>
                </a:gridCol>
                <a:gridCol w="2087499">
                  <a:extLst>
                    <a:ext uri="{9D8B030D-6E8A-4147-A177-3AD203B41FA5}">
                      <a16:colId xmlns:a16="http://schemas.microsoft.com/office/drawing/2014/main" val="3841956069"/>
                    </a:ext>
                  </a:extLst>
                </a:gridCol>
                <a:gridCol w="2834247">
                  <a:extLst>
                    <a:ext uri="{9D8B030D-6E8A-4147-A177-3AD203B41FA5}">
                      <a16:colId xmlns:a16="http://schemas.microsoft.com/office/drawing/2014/main" val="1667932770"/>
                    </a:ext>
                  </a:extLst>
                </a:gridCol>
              </a:tblGrid>
              <a:tr h="370840">
                <a:tc>
                  <a:txBody>
                    <a:bodyPr/>
                    <a:lstStyle/>
                    <a:p>
                      <a:pPr algn="ctr"/>
                      <a:r>
                        <a:rPr lang="en-US" dirty="0"/>
                        <a:t>Sedating Medications</a:t>
                      </a:r>
                      <a:endParaRPr lang="en-DE" dirty="0"/>
                    </a:p>
                  </a:txBody>
                  <a:tcPr/>
                </a:tc>
                <a:tc>
                  <a:txBody>
                    <a:bodyPr/>
                    <a:lstStyle/>
                    <a:p>
                      <a:pPr algn="ctr"/>
                      <a:r>
                        <a:rPr lang="en-US" dirty="0"/>
                        <a:t>Opiate Medications</a:t>
                      </a:r>
                      <a:endParaRPr lang="en-DE" dirty="0"/>
                    </a:p>
                  </a:txBody>
                  <a:tcPr/>
                </a:tc>
                <a:tc>
                  <a:txBody>
                    <a:bodyPr/>
                    <a:lstStyle/>
                    <a:p>
                      <a:pPr algn="ctr"/>
                      <a:r>
                        <a:rPr lang="en-US" b="1" dirty="0"/>
                        <a:t>Psychoactive Medications*</a:t>
                      </a:r>
                      <a:endParaRPr lang="en-DE" b="1" dirty="0"/>
                    </a:p>
                  </a:txBody>
                  <a:tcPr/>
                </a:tc>
                <a:extLst>
                  <a:ext uri="{0D108BD9-81ED-4DB2-BD59-A6C34878D82A}">
                    <a16:rowId xmlns:a16="http://schemas.microsoft.com/office/drawing/2014/main" val="4058847334"/>
                  </a:ext>
                </a:extLst>
              </a:tr>
              <a:tr h="370840">
                <a:tc>
                  <a:txBody>
                    <a:bodyPr/>
                    <a:lstStyle/>
                    <a:p>
                      <a:pPr algn="ctr"/>
                      <a:r>
                        <a:rPr lang="en-US" dirty="0"/>
                        <a:t>Cetirizine</a:t>
                      </a:r>
                      <a:endParaRPr lang="en-DE" dirty="0"/>
                    </a:p>
                  </a:txBody>
                  <a:tcPr/>
                </a:tc>
                <a:tc>
                  <a:txBody>
                    <a:bodyPr/>
                    <a:lstStyle/>
                    <a:p>
                      <a:pPr algn="ctr"/>
                      <a:r>
                        <a:rPr lang="en-US" dirty="0"/>
                        <a:t>Tramadol</a:t>
                      </a:r>
                      <a:endParaRPr lang="en-DE" dirty="0"/>
                    </a:p>
                  </a:txBody>
                  <a:tcPr/>
                </a:tc>
                <a:tc>
                  <a:txBody>
                    <a:bodyPr/>
                    <a:lstStyle/>
                    <a:p>
                      <a:pPr algn="ctr"/>
                      <a:r>
                        <a:rPr lang="en-US" b="0" i="0" dirty="0"/>
                        <a:t>SSRI/SNRIs</a:t>
                      </a:r>
                      <a:endParaRPr lang="en-DE" b="0" i="0" dirty="0"/>
                    </a:p>
                  </a:txBody>
                  <a:tcPr/>
                </a:tc>
                <a:extLst>
                  <a:ext uri="{0D108BD9-81ED-4DB2-BD59-A6C34878D82A}">
                    <a16:rowId xmlns:a16="http://schemas.microsoft.com/office/drawing/2014/main" val="2380265210"/>
                  </a:ext>
                </a:extLst>
              </a:tr>
              <a:tr h="370840">
                <a:tc>
                  <a:txBody>
                    <a:bodyPr/>
                    <a:lstStyle/>
                    <a:p>
                      <a:pPr algn="ctr"/>
                      <a:r>
                        <a:rPr lang="en-US" dirty="0"/>
                        <a:t>Melatonin</a:t>
                      </a:r>
                      <a:endParaRPr lang="en-DE" dirty="0"/>
                    </a:p>
                  </a:txBody>
                  <a:tcPr/>
                </a:tc>
                <a:tc>
                  <a:txBody>
                    <a:bodyPr/>
                    <a:lstStyle/>
                    <a:p>
                      <a:pPr algn="ctr"/>
                      <a:r>
                        <a:rPr lang="en-US" dirty="0"/>
                        <a:t>Oxycodone</a:t>
                      </a:r>
                      <a:endParaRPr lang="en-DE" dirty="0"/>
                    </a:p>
                  </a:txBody>
                  <a:tcPr/>
                </a:tc>
                <a:tc>
                  <a:txBody>
                    <a:bodyPr/>
                    <a:lstStyle/>
                    <a:p>
                      <a:pPr algn="ctr"/>
                      <a:r>
                        <a:rPr lang="en-US" dirty="0"/>
                        <a:t>TCAs</a:t>
                      </a:r>
                      <a:endParaRPr lang="en-DE" dirty="0"/>
                    </a:p>
                  </a:txBody>
                  <a:tcPr/>
                </a:tc>
                <a:extLst>
                  <a:ext uri="{0D108BD9-81ED-4DB2-BD59-A6C34878D82A}">
                    <a16:rowId xmlns:a16="http://schemas.microsoft.com/office/drawing/2014/main" val="1500700129"/>
                  </a:ext>
                </a:extLst>
              </a:tr>
              <a:tr h="370840">
                <a:tc>
                  <a:txBody>
                    <a:bodyPr/>
                    <a:lstStyle/>
                    <a:p>
                      <a:pPr algn="ctr"/>
                      <a:r>
                        <a:rPr lang="en-US" dirty="0"/>
                        <a:t>Cyclobenzaprine</a:t>
                      </a:r>
                      <a:endParaRPr lang="en-DE" dirty="0"/>
                    </a:p>
                  </a:txBody>
                  <a:tcPr/>
                </a:tc>
                <a:tc>
                  <a:txBody>
                    <a:bodyPr/>
                    <a:lstStyle/>
                    <a:p>
                      <a:pPr algn="ctr"/>
                      <a:r>
                        <a:rPr lang="en-US" dirty="0"/>
                        <a:t>Hydrocodone</a:t>
                      </a:r>
                      <a:endParaRPr lang="en-DE" dirty="0"/>
                    </a:p>
                  </a:txBody>
                  <a:tcPr/>
                </a:tc>
                <a:tc>
                  <a:txBody>
                    <a:bodyPr/>
                    <a:lstStyle/>
                    <a:p>
                      <a:pPr algn="ctr"/>
                      <a:r>
                        <a:rPr lang="en-US" dirty="0"/>
                        <a:t>Clonidine / Guanfacine</a:t>
                      </a:r>
                      <a:endParaRPr lang="en-DE" dirty="0"/>
                    </a:p>
                  </a:txBody>
                  <a:tcPr/>
                </a:tc>
                <a:extLst>
                  <a:ext uri="{0D108BD9-81ED-4DB2-BD59-A6C34878D82A}">
                    <a16:rowId xmlns:a16="http://schemas.microsoft.com/office/drawing/2014/main" val="1369191252"/>
                  </a:ext>
                </a:extLst>
              </a:tr>
              <a:tr h="370840">
                <a:tc>
                  <a:txBody>
                    <a:bodyPr/>
                    <a:lstStyle/>
                    <a:p>
                      <a:pPr algn="ctr"/>
                      <a:r>
                        <a:rPr lang="en-US" dirty="0"/>
                        <a:t>Diphenhydramine</a:t>
                      </a:r>
                      <a:endParaRPr lang="en-DE" dirty="0"/>
                    </a:p>
                  </a:txBody>
                  <a:tcPr/>
                </a:tc>
                <a:tc>
                  <a:txBody>
                    <a:bodyPr/>
                    <a:lstStyle/>
                    <a:p>
                      <a:pPr algn="ctr"/>
                      <a:r>
                        <a:rPr lang="en-US" dirty="0"/>
                        <a:t>Hydromorphone</a:t>
                      </a:r>
                      <a:endParaRPr lang="en-DE" dirty="0"/>
                    </a:p>
                  </a:txBody>
                  <a:tcPr/>
                </a:tc>
                <a:tc>
                  <a:txBody>
                    <a:bodyPr/>
                    <a:lstStyle/>
                    <a:p>
                      <a:pPr algn="ctr"/>
                      <a:r>
                        <a:rPr lang="en-US" dirty="0"/>
                        <a:t>Benzodiazepines</a:t>
                      </a:r>
                      <a:endParaRPr lang="en-DE" dirty="0"/>
                    </a:p>
                  </a:txBody>
                  <a:tcPr/>
                </a:tc>
                <a:extLst>
                  <a:ext uri="{0D108BD9-81ED-4DB2-BD59-A6C34878D82A}">
                    <a16:rowId xmlns:a16="http://schemas.microsoft.com/office/drawing/2014/main" val="2531826705"/>
                  </a:ext>
                </a:extLst>
              </a:tr>
              <a:tr h="370840">
                <a:tc>
                  <a:txBody>
                    <a:bodyPr/>
                    <a:lstStyle/>
                    <a:p>
                      <a:pPr algn="ctr"/>
                      <a:r>
                        <a:rPr lang="en-US" dirty="0"/>
                        <a:t>Hydralazine</a:t>
                      </a:r>
                      <a:endParaRPr lang="en-DE" dirty="0"/>
                    </a:p>
                  </a:txBody>
                  <a:tcPr/>
                </a:tc>
                <a:tc>
                  <a:txBody>
                    <a:bodyPr/>
                    <a:lstStyle/>
                    <a:p>
                      <a:pPr algn="ctr"/>
                      <a:r>
                        <a:rPr lang="en-US" dirty="0"/>
                        <a:t>Oxymorphone</a:t>
                      </a:r>
                      <a:endParaRPr lang="en-DE" dirty="0"/>
                    </a:p>
                  </a:txBody>
                  <a:tcPr/>
                </a:tc>
                <a:tc>
                  <a:txBody>
                    <a:bodyPr/>
                    <a:lstStyle/>
                    <a:p>
                      <a:pPr algn="ctr"/>
                      <a:r>
                        <a:rPr lang="en-US" dirty="0"/>
                        <a:t>Antipsychotics</a:t>
                      </a:r>
                      <a:endParaRPr lang="en-DE" dirty="0"/>
                    </a:p>
                  </a:txBody>
                  <a:tcPr/>
                </a:tc>
                <a:extLst>
                  <a:ext uri="{0D108BD9-81ED-4DB2-BD59-A6C34878D82A}">
                    <a16:rowId xmlns:a16="http://schemas.microsoft.com/office/drawing/2014/main" val="782226656"/>
                  </a:ext>
                </a:extLst>
              </a:tr>
              <a:tr h="370840">
                <a:tc>
                  <a:txBody>
                    <a:bodyPr/>
                    <a:lstStyle/>
                    <a:p>
                      <a:pPr algn="ctr"/>
                      <a:r>
                        <a:rPr lang="en-US" dirty="0"/>
                        <a:t>Doxylamine</a:t>
                      </a:r>
                      <a:endParaRPr lang="en-DE" dirty="0"/>
                    </a:p>
                  </a:txBody>
                  <a:tcPr/>
                </a:tc>
                <a:tc>
                  <a:txBody>
                    <a:bodyPr/>
                    <a:lstStyle/>
                    <a:p>
                      <a:pPr algn="ctr"/>
                      <a:r>
                        <a:rPr lang="en-US" dirty="0"/>
                        <a:t>Morphine</a:t>
                      </a:r>
                      <a:endParaRPr lang="en-DE" dirty="0"/>
                    </a:p>
                  </a:txBody>
                  <a:tcPr/>
                </a:tc>
                <a:tc>
                  <a:txBody>
                    <a:bodyPr/>
                    <a:lstStyle/>
                    <a:p>
                      <a:pPr algn="ctr"/>
                      <a:r>
                        <a:rPr lang="en-US" dirty="0"/>
                        <a:t>Isotretinoin</a:t>
                      </a:r>
                      <a:endParaRPr lang="en-DE" dirty="0"/>
                    </a:p>
                  </a:txBody>
                  <a:tcPr/>
                </a:tc>
                <a:extLst>
                  <a:ext uri="{0D108BD9-81ED-4DB2-BD59-A6C34878D82A}">
                    <a16:rowId xmlns:a16="http://schemas.microsoft.com/office/drawing/2014/main" val="622623369"/>
                  </a:ext>
                </a:extLst>
              </a:tr>
              <a:tr h="370840">
                <a:tc>
                  <a:txBody>
                    <a:bodyPr/>
                    <a:lstStyle/>
                    <a:p>
                      <a:pPr algn="ctr"/>
                      <a:r>
                        <a:rPr lang="en-US" dirty="0"/>
                        <a:t>Meclizine</a:t>
                      </a:r>
                      <a:endParaRPr lang="en-DE" dirty="0"/>
                    </a:p>
                  </a:txBody>
                  <a:tcPr/>
                </a:tc>
                <a:tc>
                  <a:txBody>
                    <a:bodyPr/>
                    <a:lstStyle/>
                    <a:p>
                      <a:pPr algn="ctr"/>
                      <a:endParaRPr lang="en-DE"/>
                    </a:p>
                  </a:txBody>
                  <a:tcPr/>
                </a:tc>
                <a:tc>
                  <a:txBody>
                    <a:bodyPr/>
                    <a:lstStyle/>
                    <a:p>
                      <a:pPr algn="ctr"/>
                      <a:r>
                        <a:rPr lang="en-US" dirty="0"/>
                        <a:t>Gabapentin/Pregabalin</a:t>
                      </a:r>
                      <a:endParaRPr lang="en-DE" dirty="0"/>
                    </a:p>
                  </a:txBody>
                  <a:tcPr/>
                </a:tc>
                <a:extLst>
                  <a:ext uri="{0D108BD9-81ED-4DB2-BD59-A6C34878D82A}">
                    <a16:rowId xmlns:a16="http://schemas.microsoft.com/office/drawing/2014/main" val="226307620"/>
                  </a:ext>
                </a:extLst>
              </a:tr>
              <a:tr h="370840">
                <a:tc>
                  <a:txBody>
                    <a:bodyPr/>
                    <a:lstStyle/>
                    <a:p>
                      <a:pPr algn="ctr"/>
                      <a:r>
                        <a:rPr lang="en-US" dirty="0"/>
                        <a:t>Doxepin</a:t>
                      </a:r>
                      <a:endParaRPr lang="en-DE" dirty="0"/>
                    </a:p>
                  </a:txBody>
                  <a:tcPr/>
                </a:tc>
                <a:tc>
                  <a:txBody>
                    <a:bodyPr/>
                    <a:lstStyle/>
                    <a:p>
                      <a:pPr algn="ctr"/>
                      <a:endParaRPr lang="en-DE"/>
                    </a:p>
                  </a:txBody>
                  <a:tcPr/>
                </a:tc>
                <a:tc>
                  <a:txBody>
                    <a:bodyPr/>
                    <a:lstStyle/>
                    <a:p>
                      <a:pPr algn="ctr"/>
                      <a:endParaRPr lang="en-DE" dirty="0"/>
                    </a:p>
                  </a:txBody>
                  <a:tcPr/>
                </a:tc>
                <a:extLst>
                  <a:ext uri="{0D108BD9-81ED-4DB2-BD59-A6C34878D82A}">
                    <a16:rowId xmlns:a16="http://schemas.microsoft.com/office/drawing/2014/main" val="168695566"/>
                  </a:ext>
                </a:extLst>
              </a:tr>
              <a:tr h="370840">
                <a:tc>
                  <a:txBody>
                    <a:bodyPr/>
                    <a:lstStyle/>
                    <a:p>
                      <a:pPr algn="ctr"/>
                      <a:r>
                        <a:rPr lang="en-US" dirty="0"/>
                        <a:t>Butalbital</a:t>
                      </a:r>
                      <a:endParaRPr lang="en-DE" dirty="0"/>
                    </a:p>
                  </a:txBody>
                  <a:tcPr/>
                </a:tc>
                <a:tc>
                  <a:txBody>
                    <a:bodyPr/>
                    <a:lstStyle/>
                    <a:p>
                      <a:pPr algn="ctr"/>
                      <a:endParaRPr lang="en-DE"/>
                    </a:p>
                  </a:txBody>
                  <a:tcPr/>
                </a:tc>
                <a:tc>
                  <a:txBody>
                    <a:bodyPr/>
                    <a:lstStyle/>
                    <a:p>
                      <a:pPr algn="ctr"/>
                      <a:endParaRPr lang="en-DE" dirty="0"/>
                    </a:p>
                  </a:txBody>
                  <a:tcPr/>
                </a:tc>
                <a:extLst>
                  <a:ext uri="{0D108BD9-81ED-4DB2-BD59-A6C34878D82A}">
                    <a16:rowId xmlns:a16="http://schemas.microsoft.com/office/drawing/2014/main" val="2192254237"/>
                  </a:ext>
                </a:extLst>
              </a:tr>
              <a:tr h="370840">
                <a:tc>
                  <a:txBody>
                    <a:bodyPr/>
                    <a:lstStyle/>
                    <a:p>
                      <a:pPr algn="ctr"/>
                      <a:r>
                        <a:rPr lang="en-US" dirty="0"/>
                        <a:t>“Z-Drugs”</a:t>
                      </a:r>
                      <a:endParaRPr lang="en-DE" dirty="0"/>
                    </a:p>
                  </a:txBody>
                  <a:tcPr/>
                </a:tc>
                <a:tc>
                  <a:txBody>
                    <a:bodyPr/>
                    <a:lstStyle/>
                    <a:p>
                      <a:pPr algn="ctr"/>
                      <a:endParaRPr lang="en-DE"/>
                    </a:p>
                  </a:txBody>
                  <a:tcPr/>
                </a:tc>
                <a:tc>
                  <a:txBody>
                    <a:bodyPr/>
                    <a:lstStyle/>
                    <a:p>
                      <a:pPr algn="ctr"/>
                      <a:endParaRPr lang="en-DE" dirty="0"/>
                    </a:p>
                  </a:txBody>
                  <a:tcPr/>
                </a:tc>
                <a:extLst>
                  <a:ext uri="{0D108BD9-81ED-4DB2-BD59-A6C34878D82A}">
                    <a16:rowId xmlns:a16="http://schemas.microsoft.com/office/drawing/2014/main" val="1080293256"/>
                  </a:ext>
                </a:extLst>
              </a:tr>
            </a:tbl>
          </a:graphicData>
        </a:graphic>
      </p:graphicFrame>
      <p:sp>
        <p:nvSpPr>
          <p:cNvPr id="5" name="TextBox 4">
            <a:extLst>
              <a:ext uri="{FF2B5EF4-FFF2-40B4-BE49-F238E27FC236}">
                <a16:creationId xmlns:a16="http://schemas.microsoft.com/office/drawing/2014/main" id="{66F148BD-5997-8E33-B78D-F36D95120BAB}"/>
              </a:ext>
            </a:extLst>
          </p:cNvPr>
          <p:cNvSpPr txBox="1"/>
          <p:nvPr/>
        </p:nvSpPr>
        <p:spPr>
          <a:xfrm>
            <a:off x="2497905" y="5468620"/>
            <a:ext cx="7087884" cy="369332"/>
          </a:xfrm>
          <a:prstGeom prst="rect">
            <a:avLst/>
          </a:prstGeom>
          <a:noFill/>
        </p:spPr>
        <p:txBody>
          <a:bodyPr wrap="square" rtlCol="0">
            <a:spAutoFit/>
          </a:bodyPr>
          <a:lstStyle/>
          <a:p>
            <a:r>
              <a:rPr lang="en-US" b="1" dirty="0"/>
              <a:t>* Mandatory reporting should be for new starts; only report new ADEs</a:t>
            </a:r>
            <a:endParaRPr lang="en-DE" b="1" dirty="0"/>
          </a:p>
        </p:txBody>
      </p:sp>
    </p:spTree>
    <p:extLst>
      <p:ext uri="{BB962C8B-B14F-4D97-AF65-F5344CB8AC3E}">
        <p14:creationId xmlns:p14="http://schemas.microsoft.com/office/powerpoint/2010/main" val="4276706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6563-87F8-59E9-32D9-516F67ACE93A}"/>
              </a:ext>
            </a:extLst>
          </p:cNvPr>
          <p:cNvSpPr>
            <a:spLocks noGrp="1"/>
          </p:cNvSpPr>
          <p:nvPr>
            <p:ph type="title"/>
          </p:nvPr>
        </p:nvSpPr>
        <p:spPr/>
        <p:txBody>
          <a:bodyPr/>
          <a:lstStyle/>
          <a:p>
            <a:pPr algn="ctr"/>
            <a:r>
              <a:rPr lang="en-US" b="1" dirty="0"/>
              <a:t>Clinical Care Considerations</a:t>
            </a:r>
            <a:endParaRPr lang="en-DE" b="1" dirty="0"/>
          </a:p>
        </p:txBody>
      </p:sp>
      <p:sp>
        <p:nvSpPr>
          <p:cNvPr id="3" name="Content Placeholder 2">
            <a:extLst>
              <a:ext uri="{FF2B5EF4-FFF2-40B4-BE49-F238E27FC236}">
                <a16:creationId xmlns:a16="http://schemas.microsoft.com/office/drawing/2014/main" id="{BD6C1B6B-3097-FF27-30AA-304A5490803D}"/>
              </a:ext>
            </a:extLst>
          </p:cNvPr>
          <p:cNvSpPr>
            <a:spLocks noGrp="1"/>
          </p:cNvSpPr>
          <p:nvPr>
            <p:ph idx="1"/>
          </p:nvPr>
        </p:nvSpPr>
        <p:spPr/>
        <p:txBody>
          <a:bodyPr/>
          <a:lstStyle/>
          <a:p>
            <a:r>
              <a:rPr lang="en-US" dirty="0"/>
              <a:t>Pharmacists </a:t>
            </a:r>
            <a:r>
              <a:rPr lang="en-US" b="1" u="sng" dirty="0"/>
              <a:t>can</a:t>
            </a:r>
            <a:r>
              <a:rPr lang="en-US" dirty="0"/>
              <a:t> be CMAs</a:t>
            </a:r>
          </a:p>
          <a:p>
            <a:pPr lvl="1"/>
            <a:r>
              <a:rPr lang="en-US" dirty="0"/>
              <a:t>Requires buy-in from Lead CMA, MDG Leadership</a:t>
            </a:r>
          </a:p>
          <a:p>
            <a:pPr lvl="1"/>
            <a:r>
              <a:rPr lang="en-US" dirty="0"/>
              <a:t>Value depends on ability to offer clinical services</a:t>
            </a:r>
          </a:p>
          <a:p>
            <a:pPr lvl="1"/>
            <a:r>
              <a:rPr lang="en-US" dirty="0"/>
              <a:t>Pharmacy (all staff) can engage with PRAP Cell</a:t>
            </a:r>
          </a:p>
          <a:p>
            <a:r>
              <a:rPr lang="en-US" dirty="0"/>
              <a:t>Our programs</a:t>
            </a:r>
          </a:p>
          <a:p>
            <a:pPr lvl="1"/>
            <a:r>
              <a:rPr lang="en-US" dirty="0"/>
              <a:t>Renewal clinic</a:t>
            </a:r>
          </a:p>
          <a:p>
            <a:pPr lvl="1"/>
            <a:r>
              <a:rPr lang="en-US" dirty="0"/>
              <a:t>Smoking cessation</a:t>
            </a:r>
          </a:p>
          <a:p>
            <a:pPr lvl="1"/>
            <a:r>
              <a:rPr lang="en-US" dirty="0"/>
              <a:t>Self Care Clinic</a:t>
            </a:r>
          </a:p>
          <a:p>
            <a:pPr lvl="1"/>
            <a:r>
              <a:rPr lang="en-US" dirty="0"/>
              <a:t>Emergency contraception</a:t>
            </a:r>
            <a:endParaRPr lang="en-DE" dirty="0"/>
          </a:p>
        </p:txBody>
      </p:sp>
    </p:spTree>
    <p:extLst>
      <p:ext uri="{BB962C8B-B14F-4D97-AF65-F5344CB8AC3E}">
        <p14:creationId xmlns:p14="http://schemas.microsoft.com/office/powerpoint/2010/main" val="1954810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6563-87F8-59E9-32D9-516F67ACE93A}"/>
              </a:ext>
            </a:extLst>
          </p:cNvPr>
          <p:cNvSpPr>
            <a:spLocks noGrp="1"/>
          </p:cNvSpPr>
          <p:nvPr>
            <p:ph type="title"/>
          </p:nvPr>
        </p:nvSpPr>
        <p:spPr/>
        <p:txBody>
          <a:bodyPr/>
          <a:lstStyle/>
          <a:p>
            <a:pPr algn="ctr"/>
            <a:r>
              <a:rPr lang="en-US" b="1" dirty="0"/>
              <a:t>Suitability Factors (SFs)</a:t>
            </a:r>
            <a:endParaRPr lang="en-DE" b="1" dirty="0"/>
          </a:p>
        </p:txBody>
      </p:sp>
      <p:sp>
        <p:nvSpPr>
          <p:cNvPr id="11" name="Content Placeholder 10">
            <a:extLst>
              <a:ext uri="{FF2B5EF4-FFF2-40B4-BE49-F238E27FC236}">
                <a16:creationId xmlns:a16="http://schemas.microsoft.com/office/drawing/2014/main" id="{5A29D349-DE7F-C15D-42ED-1CC0E096A981}"/>
              </a:ext>
            </a:extLst>
          </p:cNvPr>
          <p:cNvSpPr>
            <a:spLocks noGrp="1"/>
          </p:cNvSpPr>
          <p:nvPr>
            <p:ph idx="1"/>
          </p:nvPr>
        </p:nvSpPr>
        <p:spPr/>
        <p:txBody>
          <a:bodyPr/>
          <a:lstStyle/>
          <a:p>
            <a:r>
              <a:rPr lang="en-US" dirty="0"/>
              <a:t>Whole Airmen evaluation</a:t>
            </a:r>
          </a:p>
          <a:p>
            <a:r>
              <a:rPr lang="en-US" dirty="0"/>
              <a:t>Considerations:</a:t>
            </a:r>
          </a:p>
          <a:p>
            <a:pPr lvl="1"/>
            <a:r>
              <a:rPr lang="en-US" dirty="0"/>
              <a:t>What is the current situation?</a:t>
            </a:r>
          </a:p>
          <a:p>
            <a:pPr lvl="1"/>
            <a:r>
              <a:rPr lang="en-US" dirty="0"/>
              <a:t>What is the condition?</a:t>
            </a:r>
          </a:p>
          <a:p>
            <a:pPr lvl="1"/>
            <a:r>
              <a:rPr lang="en-US" dirty="0"/>
              <a:t>What is/are the treatment(s) for this?</a:t>
            </a:r>
          </a:p>
          <a:p>
            <a:pPr lvl="1"/>
            <a:r>
              <a:rPr lang="en-US" dirty="0"/>
              <a:t>Can any of the above distract or deter the member from their duty?</a:t>
            </a:r>
          </a:p>
          <a:p>
            <a:endParaRPr lang="en-US" dirty="0"/>
          </a:p>
        </p:txBody>
      </p:sp>
    </p:spTree>
    <p:extLst>
      <p:ext uri="{BB962C8B-B14F-4D97-AF65-F5344CB8AC3E}">
        <p14:creationId xmlns:p14="http://schemas.microsoft.com/office/powerpoint/2010/main" val="1623160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6563-87F8-59E9-32D9-516F67ACE93A}"/>
              </a:ext>
            </a:extLst>
          </p:cNvPr>
          <p:cNvSpPr>
            <a:spLocks noGrp="1"/>
          </p:cNvSpPr>
          <p:nvPr>
            <p:ph type="title"/>
          </p:nvPr>
        </p:nvSpPr>
        <p:spPr/>
        <p:txBody>
          <a:bodyPr/>
          <a:lstStyle/>
          <a:p>
            <a:pPr algn="ctr"/>
            <a:r>
              <a:rPr lang="en-US" b="1" dirty="0"/>
              <a:t>Suitability Factors (SFs)</a:t>
            </a:r>
            <a:endParaRPr lang="en-DE" b="1" dirty="0"/>
          </a:p>
        </p:txBody>
      </p:sp>
      <p:graphicFrame>
        <p:nvGraphicFramePr>
          <p:cNvPr id="5" name="Diagram 4">
            <a:extLst>
              <a:ext uri="{FF2B5EF4-FFF2-40B4-BE49-F238E27FC236}">
                <a16:creationId xmlns:a16="http://schemas.microsoft.com/office/drawing/2014/main" id="{590D9334-4F9E-015D-4457-4140BA1EFE81}"/>
              </a:ext>
            </a:extLst>
          </p:cNvPr>
          <p:cNvGraphicFramePr/>
          <p:nvPr>
            <p:extLst>
              <p:ext uri="{D42A27DB-BD31-4B8C-83A1-F6EECF244321}">
                <p14:modId xmlns:p14="http://schemas.microsoft.com/office/powerpoint/2010/main" val="871758856"/>
              </p:ext>
            </p:extLst>
          </p:nvPr>
        </p:nvGraphicFramePr>
        <p:xfrm>
          <a:off x="1849348" y="1397286"/>
          <a:ext cx="9852917" cy="4664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7709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AB32-1D1F-FDAD-F5EC-1F816E691618}"/>
              </a:ext>
            </a:extLst>
          </p:cNvPr>
          <p:cNvSpPr>
            <a:spLocks noGrp="1"/>
          </p:cNvSpPr>
          <p:nvPr>
            <p:ph type="title"/>
          </p:nvPr>
        </p:nvSpPr>
        <p:spPr/>
        <p:txBody>
          <a:bodyPr/>
          <a:lstStyle/>
          <a:p>
            <a:pPr algn="ctr"/>
            <a:r>
              <a:rPr lang="en-US" b="1" dirty="0"/>
              <a:t>Real-World Example</a:t>
            </a:r>
            <a:endParaRPr lang="en-DE" b="1" dirty="0"/>
          </a:p>
        </p:txBody>
      </p:sp>
      <p:sp>
        <p:nvSpPr>
          <p:cNvPr id="3" name="Content Placeholder 2">
            <a:extLst>
              <a:ext uri="{FF2B5EF4-FFF2-40B4-BE49-F238E27FC236}">
                <a16:creationId xmlns:a16="http://schemas.microsoft.com/office/drawing/2014/main" id="{38B13F50-781C-4B88-7596-702CCD7B870E}"/>
              </a:ext>
            </a:extLst>
          </p:cNvPr>
          <p:cNvSpPr>
            <a:spLocks noGrp="1"/>
          </p:cNvSpPr>
          <p:nvPr>
            <p:ph idx="1"/>
          </p:nvPr>
        </p:nvSpPr>
        <p:spPr/>
        <p:txBody>
          <a:bodyPr/>
          <a:lstStyle/>
          <a:p>
            <a:pPr marL="0" indent="0" algn="ctr">
              <a:buNone/>
            </a:pPr>
            <a:r>
              <a:rPr lang="en-US" dirty="0"/>
              <a:t>A1C Sandy visits pharmacy seeking Plan-B following a 3-day weekend. She is wearing her </a:t>
            </a:r>
            <a:r>
              <a:rPr lang="en-US" dirty="0" err="1"/>
              <a:t>AUoF</a:t>
            </a:r>
            <a:r>
              <a:rPr lang="en-US" dirty="0"/>
              <a:t> badge. She also seems a bit nervous and edgy as you are working the intake form with her. As you take the intake form to enter the prescription, you notice she is in your lobby pacing back and forth, refusing to sit down.</a:t>
            </a:r>
          </a:p>
          <a:p>
            <a:pPr marL="0" indent="0">
              <a:buNone/>
            </a:pPr>
            <a:endParaRPr lang="en-US" dirty="0"/>
          </a:p>
          <a:p>
            <a:pPr marL="0" indent="0" algn="ctr">
              <a:buNone/>
            </a:pPr>
            <a:r>
              <a:rPr lang="en-US" b="1" dirty="0"/>
              <a:t>Is there a SF present?</a:t>
            </a:r>
          </a:p>
          <a:p>
            <a:pPr marL="0" indent="0" algn="ctr">
              <a:buNone/>
            </a:pPr>
            <a:r>
              <a:rPr lang="en-US" b="1" dirty="0"/>
              <a:t>What is it?</a:t>
            </a:r>
          </a:p>
          <a:p>
            <a:pPr marL="0" indent="0" algn="ctr">
              <a:buNone/>
            </a:pPr>
            <a:r>
              <a:rPr lang="en-US" b="1" dirty="0"/>
              <a:t>What should you do?</a:t>
            </a:r>
            <a:endParaRPr lang="en-DE" b="1" dirty="0"/>
          </a:p>
        </p:txBody>
      </p:sp>
    </p:spTree>
    <p:extLst>
      <p:ext uri="{BB962C8B-B14F-4D97-AF65-F5344CB8AC3E}">
        <p14:creationId xmlns:p14="http://schemas.microsoft.com/office/powerpoint/2010/main" val="335782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CBC5-0C63-DFFB-3EEF-C264913E6AC7}"/>
              </a:ext>
            </a:extLst>
          </p:cNvPr>
          <p:cNvSpPr>
            <a:spLocks noGrp="1"/>
          </p:cNvSpPr>
          <p:nvPr>
            <p:ph type="title"/>
          </p:nvPr>
        </p:nvSpPr>
        <p:spPr/>
        <p:txBody>
          <a:bodyPr/>
          <a:lstStyle/>
          <a:p>
            <a:pPr algn="ctr"/>
            <a:r>
              <a:rPr lang="en-US" b="1" dirty="0"/>
              <a:t>Local Program Considerations</a:t>
            </a:r>
            <a:endParaRPr lang="en-DE" b="1" dirty="0"/>
          </a:p>
        </p:txBody>
      </p:sp>
      <p:sp>
        <p:nvSpPr>
          <p:cNvPr id="3" name="Content Placeholder 2">
            <a:extLst>
              <a:ext uri="{FF2B5EF4-FFF2-40B4-BE49-F238E27FC236}">
                <a16:creationId xmlns:a16="http://schemas.microsoft.com/office/drawing/2014/main" id="{C9521CAC-09CA-F4AD-1B2E-60E2F346B808}"/>
              </a:ext>
            </a:extLst>
          </p:cNvPr>
          <p:cNvSpPr>
            <a:spLocks noGrp="1"/>
          </p:cNvSpPr>
          <p:nvPr>
            <p:ph idx="1"/>
          </p:nvPr>
        </p:nvSpPr>
        <p:spPr/>
        <p:txBody>
          <a:bodyPr/>
          <a:lstStyle/>
          <a:p>
            <a:r>
              <a:rPr lang="en-US" dirty="0"/>
              <a:t>Emergency contraception</a:t>
            </a:r>
          </a:p>
          <a:p>
            <a:pPr lvl="1"/>
            <a:r>
              <a:rPr lang="en-US" dirty="0"/>
              <a:t>Concerns of sexual assault, discomfort with situation</a:t>
            </a:r>
          </a:p>
          <a:p>
            <a:pPr lvl="1"/>
            <a:r>
              <a:rPr lang="en-US" dirty="0"/>
              <a:t>Side-effects associated with Plan-B / Ella</a:t>
            </a:r>
          </a:p>
          <a:p>
            <a:r>
              <a:rPr lang="en-US" dirty="0"/>
              <a:t>Self Care</a:t>
            </a:r>
          </a:p>
          <a:p>
            <a:pPr lvl="1"/>
            <a:r>
              <a:rPr lang="en-US" dirty="0"/>
              <a:t>Avoid sedating meds</a:t>
            </a:r>
          </a:p>
          <a:p>
            <a:pPr lvl="1"/>
            <a:r>
              <a:rPr lang="en-US" dirty="0"/>
              <a:t>Identify any SFs (i.e., diarrhea, distracting pain, sleep disturbances)</a:t>
            </a:r>
          </a:p>
          <a:p>
            <a:pPr lvl="1"/>
            <a:r>
              <a:rPr lang="en-US" dirty="0"/>
              <a:t>Any conditions inappropriate for self-care?</a:t>
            </a:r>
          </a:p>
          <a:p>
            <a:r>
              <a:rPr lang="en-US" dirty="0"/>
              <a:t>Renewals</a:t>
            </a:r>
          </a:p>
          <a:p>
            <a:pPr lvl="1"/>
            <a:r>
              <a:rPr lang="en-US" dirty="0"/>
              <a:t>Stability? </a:t>
            </a:r>
          </a:p>
          <a:p>
            <a:pPr lvl="1"/>
            <a:r>
              <a:rPr lang="en-US" dirty="0"/>
              <a:t>Side effects?</a:t>
            </a:r>
            <a:endParaRPr lang="en-DE" dirty="0"/>
          </a:p>
        </p:txBody>
      </p:sp>
    </p:spTree>
    <p:extLst>
      <p:ext uri="{BB962C8B-B14F-4D97-AF65-F5344CB8AC3E}">
        <p14:creationId xmlns:p14="http://schemas.microsoft.com/office/powerpoint/2010/main" val="2198137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645C9-AD20-5EB7-679D-B62BBD72E858}"/>
              </a:ext>
            </a:extLst>
          </p:cNvPr>
          <p:cNvSpPr>
            <a:spLocks noGrp="1"/>
          </p:cNvSpPr>
          <p:nvPr>
            <p:ph type="title"/>
          </p:nvPr>
        </p:nvSpPr>
        <p:spPr/>
        <p:txBody>
          <a:bodyPr/>
          <a:lstStyle/>
          <a:p>
            <a:pPr algn="ctr"/>
            <a:r>
              <a:rPr lang="en-US" b="1" dirty="0"/>
              <a:t>PRAP Dispositions</a:t>
            </a:r>
            <a:endParaRPr lang="en-DE" b="1" dirty="0"/>
          </a:p>
        </p:txBody>
      </p:sp>
      <p:sp>
        <p:nvSpPr>
          <p:cNvPr id="3" name="Content Placeholder 2">
            <a:extLst>
              <a:ext uri="{FF2B5EF4-FFF2-40B4-BE49-F238E27FC236}">
                <a16:creationId xmlns:a16="http://schemas.microsoft.com/office/drawing/2014/main" id="{45FFE19F-3234-C36B-FF26-C532E2565C41}"/>
              </a:ext>
            </a:extLst>
          </p:cNvPr>
          <p:cNvSpPr>
            <a:spLocks noGrp="1"/>
          </p:cNvSpPr>
          <p:nvPr>
            <p:ph idx="1"/>
          </p:nvPr>
        </p:nvSpPr>
        <p:spPr/>
        <p:txBody>
          <a:bodyPr/>
          <a:lstStyle/>
          <a:p>
            <a:r>
              <a:rPr lang="en-US" dirty="0"/>
              <a:t>CMAs </a:t>
            </a:r>
            <a:r>
              <a:rPr lang="en-US" b="1" u="sng" dirty="0"/>
              <a:t>MUST</a:t>
            </a:r>
            <a:r>
              <a:rPr lang="en-US" dirty="0"/>
              <a:t> review and provide recommendation</a:t>
            </a:r>
          </a:p>
          <a:p>
            <a:pPr lvl="1"/>
            <a:r>
              <a:rPr lang="en-US" dirty="0"/>
              <a:t>CMAs provide </a:t>
            </a:r>
            <a:r>
              <a:rPr lang="en-US" b="1" i="1" dirty="0"/>
              <a:t>recommendation &amp; notification</a:t>
            </a:r>
            <a:endParaRPr lang="en-US" dirty="0"/>
          </a:p>
          <a:p>
            <a:pPr lvl="2"/>
            <a:r>
              <a:rPr lang="en-US" dirty="0"/>
              <a:t>Documented in ASIMS and MHSG</a:t>
            </a:r>
          </a:p>
          <a:p>
            <a:pPr lvl="1"/>
            <a:r>
              <a:rPr lang="en-US" dirty="0"/>
              <a:t>CC/CO determines </a:t>
            </a:r>
            <a:r>
              <a:rPr lang="en-US" b="1" i="1" dirty="0"/>
              <a:t>disposition </a:t>
            </a:r>
          </a:p>
          <a:p>
            <a:pPr lvl="2"/>
            <a:r>
              <a:rPr lang="en-US" dirty="0"/>
              <a:t>Ultimate asset owner; must assess force end strength and mission needs</a:t>
            </a:r>
          </a:p>
          <a:p>
            <a:pPr lvl="2"/>
            <a:r>
              <a:rPr lang="en-US" dirty="0"/>
              <a:t>Accepts responsibility, but will often go with your recommendation as the expert</a:t>
            </a:r>
          </a:p>
          <a:p>
            <a:r>
              <a:rPr lang="en-US" dirty="0"/>
              <a:t>Options</a:t>
            </a:r>
          </a:p>
          <a:p>
            <a:pPr lvl="1"/>
            <a:r>
              <a:rPr lang="en-US" dirty="0"/>
              <a:t>Continue current status</a:t>
            </a:r>
          </a:p>
          <a:p>
            <a:pPr lvl="1"/>
            <a:r>
              <a:rPr lang="en-US" dirty="0"/>
              <a:t>Temporary step-down</a:t>
            </a:r>
          </a:p>
          <a:p>
            <a:pPr lvl="2"/>
            <a:r>
              <a:rPr lang="en-US" b="1" dirty="0" err="1"/>
              <a:t>AUoF</a:t>
            </a:r>
            <a:r>
              <a:rPr lang="en-US" b="1" dirty="0"/>
              <a:t>:</a:t>
            </a:r>
            <a:r>
              <a:rPr lang="en-US" dirty="0"/>
              <a:t> Temporary Arming Withdrawal (TAW)</a:t>
            </a:r>
          </a:p>
          <a:p>
            <a:pPr lvl="2"/>
            <a:r>
              <a:rPr lang="en-US" b="1" dirty="0"/>
              <a:t>PRP:</a:t>
            </a:r>
            <a:r>
              <a:rPr lang="en-US" dirty="0"/>
              <a:t> Suspend/Decertify</a:t>
            </a:r>
            <a:endParaRPr lang="en-DE" dirty="0"/>
          </a:p>
        </p:txBody>
      </p:sp>
    </p:spTree>
    <p:extLst>
      <p:ext uri="{BB962C8B-B14F-4D97-AF65-F5344CB8AC3E}">
        <p14:creationId xmlns:p14="http://schemas.microsoft.com/office/powerpoint/2010/main" val="2104052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E3D6-98CB-B1BD-938C-4E6048481E82}"/>
              </a:ext>
            </a:extLst>
          </p:cNvPr>
          <p:cNvSpPr>
            <a:spLocks noGrp="1"/>
          </p:cNvSpPr>
          <p:nvPr>
            <p:ph type="title"/>
          </p:nvPr>
        </p:nvSpPr>
        <p:spPr/>
        <p:txBody>
          <a:bodyPr/>
          <a:lstStyle/>
          <a:p>
            <a:pPr algn="ctr"/>
            <a:r>
              <a:rPr lang="en-US" b="1" dirty="0"/>
              <a:t>The “Big 6”</a:t>
            </a:r>
            <a:endParaRPr lang="en-DE" b="1" dirty="0"/>
          </a:p>
        </p:txBody>
      </p:sp>
      <p:sp>
        <p:nvSpPr>
          <p:cNvPr id="3" name="Content Placeholder 2">
            <a:extLst>
              <a:ext uri="{FF2B5EF4-FFF2-40B4-BE49-F238E27FC236}">
                <a16:creationId xmlns:a16="http://schemas.microsoft.com/office/drawing/2014/main" id="{AFA4B6FD-0359-059E-FDE1-39CE7B6992B4}"/>
              </a:ext>
            </a:extLst>
          </p:cNvPr>
          <p:cNvSpPr>
            <a:spLocks noGrp="1"/>
          </p:cNvSpPr>
          <p:nvPr>
            <p:ph idx="1"/>
          </p:nvPr>
        </p:nvSpPr>
        <p:spPr/>
        <p:txBody>
          <a:bodyPr/>
          <a:lstStyle/>
          <a:p>
            <a:r>
              <a:rPr lang="en-US" dirty="0"/>
              <a:t>Immediate disqualifying conditions:</a:t>
            </a:r>
          </a:p>
          <a:p>
            <a:pPr marL="914400" lvl="1" indent="-457200">
              <a:buFont typeface="+mj-lt"/>
              <a:buAutoNum type="arabicPeriod"/>
            </a:pPr>
            <a:r>
              <a:rPr lang="en-US" dirty="0"/>
              <a:t>Alcohol use disorder who fails prescribed rehabilitation program/treatment</a:t>
            </a:r>
          </a:p>
          <a:p>
            <a:pPr marL="914400" lvl="1" indent="-457200">
              <a:buFont typeface="+mj-lt"/>
              <a:buAutoNum type="arabicPeriod"/>
            </a:pPr>
            <a:r>
              <a:rPr lang="en-US" dirty="0"/>
              <a:t>Involved in trafficking, cultivation, processing, manufacturing, sale of any controlled drug (including cannabis)</a:t>
            </a:r>
          </a:p>
          <a:p>
            <a:pPr marL="914400" lvl="1" indent="-457200">
              <a:buFont typeface="+mj-lt"/>
              <a:buAutoNum type="arabicPeriod"/>
            </a:pPr>
            <a:r>
              <a:rPr lang="en-US" dirty="0"/>
              <a:t>Used a drug which could cause flashbacks (PCP, LSD, Peyote, shrooms)</a:t>
            </a:r>
          </a:p>
          <a:p>
            <a:pPr marL="914400" lvl="1" indent="-457200">
              <a:buFont typeface="+mj-lt"/>
              <a:buAutoNum type="arabicPeriod"/>
            </a:pPr>
            <a:r>
              <a:rPr lang="en-US" dirty="0"/>
              <a:t>Severe substance use disorder diagnosed (except alcohol)</a:t>
            </a:r>
          </a:p>
          <a:p>
            <a:pPr marL="914400" lvl="1" indent="-457200">
              <a:buFont typeface="+mj-lt"/>
              <a:buAutoNum type="arabicPeriod"/>
            </a:pPr>
            <a:r>
              <a:rPr lang="en-US" dirty="0"/>
              <a:t>Loss of confidence by CO</a:t>
            </a:r>
          </a:p>
          <a:p>
            <a:pPr marL="914400" lvl="1" indent="-457200">
              <a:buFont typeface="+mj-lt"/>
              <a:buAutoNum type="arabicPeriod"/>
            </a:pPr>
            <a:r>
              <a:rPr lang="en-US" dirty="0"/>
              <a:t>Revocation of security clearance</a:t>
            </a:r>
            <a:endParaRPr lang="en-DE" dirty="0"/>
          </a:p>
        </p:txBody>
      </p:sp>
    </p:spTree>
    <p:extLst>
      <p:ext uri="{BB962C8B-B14F-4D97-AF65-F5344CB8AC3E}">
        <p14:creationId xmlns:p14="http://schemas.microsoft.com/office/powerpoint/2010/main" val="3381297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172F-AF43-6798-C57D-365431F570D2}"/>
              </a:ext>
            </a:extLst>
          </p:cNvPr>
          <p:cNvSpPr>
            <a:spLocks noGrp="1"/>
          </p:cNvSpPr>
          <p:nvPr>
            <p:ph type="title"/>
          </p:nvPr>
        </p:nvSpPr>
        <p:spPr/>
        <p:txBody>
          <a:bodyPr/>
          <a:lstStyle/>
          <a:p>
            <a:pPr algn="ctr"/>
            <a:r>
              <a:rPr lang="en-US" b="1" dirty="0"/>
              <a:t>Pharmacy Summary/Considerations</a:t>
            </a:r>
            <a:endParaRPr lang="en-DE" b="1" dirty="0"/>
          </a:p>
        </p:txBody>
      </p:sp>
      <p:sp>
        <p:nvSpPr>
          <p:cNvPr id="3" name="Content Placeholder 2">
            <a:extLst>
              <a:ext uri="{FF2B5EF4-FFF2-40B4-BE49-F238E27FC236}">
                <a16:creationId xmlns:a16="http://schemas.microsoft.com/office/drawing/2014/main" id="{6E820B10-DC9C-486E-779D-328F9FE18400}"/>
              </a:ext>
            </a:extLst>
          </p:cNvPr>
          <p:cNvSpPr>
            <a:spLocks noGrp="1"/>
          </p:cNvSpPr>
          <p:nvPr>
            <p:ph idx="1"/>
          </p:nvPr>
        </p:nvSpPr>
        <p:spPr/>
        <p:txBody>
          <a:bodyPr/>
          <a:lstStyle/>
          <a:p>
            <a:r>
              <a:rPr lang="en-US" dirty="0"/>
              <a:t>Any pharmacy member can support PRAP</a:t>
            </a:r>
          </a:p>
          <a:p>
            <a:pPr lvl="1"/>
            <a:r>
              <a:rPr lang="en-US" dirty="0"/>
              <a:t>CMA training/appointment required for pharmacists</a:t>
            </a:r>
          </a:p>
          <a:p>
            <a:pPr lvl="1"/>
            <a:r>
              <a:rPr lang="en-US" dirty="0"/>
              <a:t>Foundational training is (</a:t>
            </a:r>
            <a:r>
              <a:rPr lang="en-US" i="1" dirty="0"/>
              <a:t>usually</a:t>
            </a:r>
            <a:r>
              <a:rPr lang="en-US" dirty="0"/>
              <a:t>) done with your in-processing</a:t>
            </a:r>
          </a:p>
          <a:p>
            <a:r>
              <a:rPr lang="en-US" dirty="0"/>
              <a:t>Requires additional site training for staff</a:t>
            </a:r>
          </a:p>
          <a:p>
            <a:pPr lvl="1"/>
            <a:r>
              <a:rPr lang="en-US" dirty="0"/>
              <a:t>Set-up programs/forms to help staff ID/catch PRAP-related issues early</a:t>
            </a:r>
          </a:p>
          <a:p>
            <a:pPr lvl="1"/>
            <a:r>
              <a:rPr lang="en-US" dirty="0"/>
              <a:t>Coordinate with cells to avoid additional stressors on pharmacy ops</a:t>
            </a:r>
          </a:p>
          <a:p>
            <a:pPr lvl="1"/>
            <a:r>
              <a:rPr lang="en-US" dirty="0"/>
              <a:t>Ensure availability of resources and support for questions</a:t>
            </a:r>
          </a:p>
        </p:txBody>
      </p:sp>
    </p:spTree>
    <p:extLst>
      <p:ext uri="{BB962C8B-B14F-4D97-AF65-F5344CB8AC3E}">
        <p14:creationId xmlns:p14="http://schemas.microsoft.com/office/powerpoint/2010/main" val="744891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startAt="3"/>
            </a:pPr>
            <a:r>
              <a:rPr lang="en-US" dirty="0"/>
              <a:t>An 23 year-old </a:t>
            </a:r>
            <a:r>
              <a:rPr lang="en-US" dirty="0" err="1"/>
              <a:t>AUoF</a:t>
            </a:r>
            <a:r>
              <a:rPr lang="en-US" dirty="0"/>
              <a:t> member presents to the pharmacy with four prescriptions from an off-base provider. Which medication is the </a:t>
            </a:r>
            <a:r>
              <a:rPr lang="en-US" b="1" i="1" dirty="0"/>
              <a:t>MOST </a:t>
            </a:r>
            <a:r>
              <a:rPr lang="en-US" dirty="0"/>
              <a:t>concerning?</a:t>
            </a:r>
          </a:p>
          <a:p>
            <a:pPr marL="971550" lvl="1" indent="-514350">
              <a:buFont typeface="+mj-lt"/>
              <a:buAutoNum type="alphaUcPeriod"/>
            </a:pPr>
            <a:r>
              <a:rPr lang="en-US" dirty="0"/>
              <a:t>Fexofenadine 180mg – New start</a:t>
            </a:r>
          </a:p>
          <a:p>
            <a:pPr marL="971550" lvl="1" indent="-514350">
              <a:buFont typeface="+mj-lt"/>
              <a:buAutoNum type="alphaUcPeriod"/>
            </a:pPr>
            <a:r>
              <a:rPr lang="en-US" dirty="0"/>
              <a:t>Sertraline 100mg – Renewal</a:t>
            </a:r>
          </a:p>
          <a:p>
            <a:pPr marL="971550" lvl="1" indent="-514350">
              <a:buFont typeface="+mj-lt"/>
              <a:buAutoNum type="alphaUcPeriod"/>
            </a:pPr>
            <a:r>
              <a:rPr lang="en-US" dirty="0"/>
              <a:t>Isotretinoin 30mg – New start</a:t>
            </a:r>
          </a:p>
          <a:p>
            <a:pPr marL="971550" lvl="1" indent="-514350">
              <a:buFont typeface="+mj-lt"/>
              <a:buAutoNum type="alphaUcPeriod"/>
            </a:pPr>
            <a:r>
              <a:rPr lang="en-US" dirty="0"/>
              <a:t>Azithromycin 250mg – New start</a:t>
            </a:r>
            <a:br>
              <a:rPr lang="en-US" dirty="0"/>
            </a:br>
            <a:r>
              <a:rPr lang="en-US" dirty="0"/>
              <a:t> </a:t>
            </a:r>
            <a:endParaRPr lang="en-DE" dirty="0"/>
          </a:p>
        </p:txBody>
      </p:sp>
    </p:spTree>
    <p:extLst>
      <p:ext uri="{BB962C8B-B14F-4D97-AF65-F5344CB8AC3E}">
        <p14:creationId xmlns:p14="http://schemas.microsoft.com/office/powerpoint/2010/main" val="1787625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startAt="3"/>
            </a:pPr>
            <a:r>
              <a:rPr lang="en-US" dirty="0"/>
              <a:t>An 23 year-old </a:t>
            </a:r>
            <a:r>
              <a:rPr lang="en-US" dirty="0" err="1"/>
              <a:t>AUoF</a:t>
            </a:r>
            <a:r>
              <a:rPr lang="en-US" dirty="0"/>
              <a:t> member presents to the pharmacy with four prescriptions from an off-base provider. Which medication is the </a:t>
            </a:r>
            <a:r>
              <a:rPr lang="en-US" b="1" i="1" dirty="0"/>
              <a:t>MOST </a:t>
            </a:r>
            <a:r>
              <a:rPr lang="en-US" dirty="0"/>
              <a:t>concerning?</a:t>
            </a:r>
          </a:p>
          <a:p>
            <a:pPr marL="971550" lvl="1" indent="-514350">
              <a:buFont typeface="+mj-lt"/>
              <a:buAutoNum type="alphaUcPeriod"/>
            </a:pPr>
            <a:r>
              <a:rPr lang="en-US" dirty="0"/>
              <a:t>Fexofenadine 180mg – New start</a:t>
            </a:r>
          </a:p>
          <a:p>
            <a:pPr marL="971550" lvl="1" indent="-514350">
              <a:buFont typeface="+mj-lt"/>
              <a:buAutoNum type="alphaUcPeriod"/>
            </a:pPr>
            <a:r>
              <a:rPr lang="en-US" dirty="0"/>
              <a:t>Sertraline 100mg – Renewal</a:t>
            </a:r>
          </a:p>
          <a:p>
            <a:pPr marL="971550" lvl="1" indent="-514350">
              <a:buFont typeface="+mj-lt"/>
              <a:buAutoNum type="alphaUcPeriod"/>
            </a:pPr>
            <a:r>
              <a:rPr lang="en-US" b="1" dirty="0">
                <a:solidFill>
                  <a:srgbClr val="FF0000"/>
                </a:solidFill>
              </a:rPr>
              <a:t>Isotretinoin 30mg – New start</a:t>
            </a:r>
          </a:p>
          <a:p>
            <a:pPr marL="971550" lvl="1" indent="-514350">
              <a:buFont typeface="+mj-lt"/>
              <a:buAutoNum type="alphaUcPeriod"/>
            </a:pPr>
            <a:r>
              <a:rPr lang="en-US" dirty="0"/>
              <a:t>Azithromycin 250mg – New start</a:t>
            </a:r>
            <a:br>
              <a:rPr lang="en-US" dirty="0"/>
            </a:br>
            <a:r>
              <a:rPr lang="en-US" dirty="0"/>
              <a:t> </a:t>
            </a:r>
            <a:endParaRPr lang="en-DE" dirty="0"/>
          </a:p>
        </p:txBody>
      </p:sp>
    </p:spTree>
    <p:extLst>
      <p:ext uri="{BB962C8B-B14F-4D97-AF65-F5344CB8AC3E}">
        <p14:creationId xmlns:p14="http://schemas.microsoft.com/office/powerpoint/2010/main" val="3138800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startAt="4"/>
            </a:pPr>
            <a:r>
              <a:rPr lang="en-US" dirty="0"/>
              <a:t>Which of the following individuals are presenting with a mandatory disqualifying condition as defined by the “Big 6” list?</a:t>
            </a:r>
          </a:p>
          <a:p>
            <a:pPr marL="971550" lvl="1" indent="-514350">
              <a:buFont typeface="+mj-lt"/>
              <a:buAutoNum type="alphaUcPeriod"/>
            </a:pPr>
            <a:r>
              <a:rPr lang="en-US" dirty="0"/>
              <a:t>A member with alcohol use disorder currently enrolled in ADAPT</a:t>
            </a:r>
          </a:p>
          <a:p>
            <a:pPr marL="971550" lvl="1" indent="-514350">
              <a:buFont typeface="+mj-lt"/>
              <a:buAutoNum type="alphaUcPeriod"/>
            </a:pPr>
            <a:r>
              <a:rPr lang="en-US" dirty="0"/>
              <a:t>A member whose parents own a marijuana dispensary in Colorado</a:t>
            </a:r>
          </a:p>
          <a:p>
            <a:pPr marL="971550" lvl="1" indent="-514350">
              <a:buFont typeface="+mj-lt"/>
              <a:buAutoNum type="alphaUcPeriod"/>
            </a:pPr>
            <a:r>
              <a:rPr lang="en-US" dirty="0"/>
              <a:t>A member who was diagnosed with a mild case of addiction to gambling</a:t>
            </a:r>
          </a:p>
          <a:p>
            <a:pPr marL="971550" lvl="1" indent="-514350">
              <a:buFont typeface="+mj-lt"/>
              <a:buAutoNum type="alphaUcPeriod"/>
            </a:pPr>
            <a:r>
              <a:rPr lang="en-US" dirty="0"/>
              <a:t>A member who used Peyote in accordance with their native customs</a:t>
            </a:r>
            <a:br>
              <a:rPr lang="en-US" dirty="0"/>
            </a:br>
            <a:r>
              <a:rPr lang="en-US" dirty="0"/>
              <a:t> </a:t>
            </a:r>
            <a:endParaRPr lang="en-DE" dirty="0"/>
          </a:p>
        </p:txBody>
      </p:sp>
    </p:spTree>
    <p:extLst>
      <p:ext uri="{BB962C8B-B14F-4D97-AF65-F5344CB8AC3E}">
        <p14:creationId xmlns:p14="http://schemas.microsoft.com/office/powerpoint/2010/main" val="3724490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907A-D982-4C88-185D-63910946923E}"/>
              </a:ext>
            </a:extLst>
          </p:cNvPr>
          <p:cNvSpPr>
            <a:spLocks noGrp="1"/>
          </p:cNvSpPr>
          <p:nvPr>
            <p:ph type="title"/>
          </p:nvPr>
        </p:nvSpPr>
        <p:spPr/>
        <p:txBody>
          <a:bodyPr/>
          <a:lstStyle/>
          <a:p>
            <a:pPr algn="ctr"/>
            <a:r>
              <a:rPr lang="en-US" b="1" dirty="0"/>
              <a:t>Question</a:t>
            </a:r>
            <a:endParaRPr lang="en-DE" b="1" dirty="0"/>
          </a:p>
        </p:txBody>
      </p:sp>
      <p:sp>
        <p:nvSpPr>
          <p:cNvPr id="3" name="Content Placeholder 2">
            <a:extLst>
              <a:ext uri="{FF2B5EF4-FFF2-40B4-BE49-F238E27FC236}">
                <a16:creationId xmlns:a16="http://schemas.microsoft.com/office/drawing/2014/main" id="{8DA2993B-195A-371F-724D-9AAB65B17B0A}"/>
              </a:ext>
            </a:extLst>
          </p:cNvPr>
          <p:cNvSpPr>
            <a:spLocks noGrp="1"/>
          </p:cNvSpPr>
          <p:nvPr>
            <p:ph idx="1"/>
          </p:nvPr>
        </p:nvSpPr>
        <p:spPr/>
        <p:txBody>
          <a:bodyPr/>
          <a:lstStyle/>
          <a:p>
            <a:pPr marL="514350" indent="-514350">
              <a:buFont typeface="+mj-lt"/>
              <a:buAutoNum type="arabicPeriod" startAt="4"/>
            </a:pPr>
            <a:r>
              <a:rPr lang="en-US" dirty="0"/>
              <a:t>Which of the following individuals are presenting with a mandatory disqualifying condition as defined by the “Big 6” list?</a:t>
            </a:r>
          </a:p>
          <a:p>
            <a:pPr marL="971550" lvl="1" indent="-514350">
              <a:buFont typeface="+mj-lt"/>
              <a:buAutoNum type="alphaUcPeriod"/>
            </a:pPr>
            <a:r>
              <a:rPr lang="en-US" dirty="0"/>
              <a:t>A member with alcohol use disorder currently enrolled in ADAPT</a:t>
            </a:r>
          </a:p>
          <a:p>
            <a:pPr marL="971550" lvl="1" indent="-514350">
              <a:buFont typeface="+mj-lt"/>
              <a:buAutoNum type="alphaUcPeriod"/>
            </a:pPr>
            <a:r>
              <a:rPr lang="en-US" dirty="0"/>
              <a:t>A member whose parents own a marijuana dispensary in Colorado</a:t>
            </a:r>
          </a:p>
          <a:p>
            <a:pPr marL="971550" lvl="1" indent="-514350">
              <a:buFont typeface="+mj-lt"/>
              <a:buAutoNum type="alphaUcPeriod"/>
            </a:pPr>
            <a:r>
              <a:rPr lang="en-US" dirty="0"/>
              <a:t>A member who was diagnosed with a mild case of addiction to gambling</a:t>
            </a:r>
          </a:p>
          <a:p>
            <a:pPr marL="971550" lvl="1" indent="-514350">
              <a:buFont typeface="+mj-lt"/>
              <a:buAutoNum type="alphaUcPeriod"/>
            </a:pPr>
            <a:r>
              <a:rPr lang="en-US" b="1" dirty="0">
                <a:solidFill>
                  <a:srgbClr val="FF0000"/>
                </a:solidFill>
              </a:rPr>
              <a:t>A member who used Peyote in accordance with their native customs</a:t>
            </a:r>
            <a:br>
              <a:rPr lang="en-US" dirty="0"/>
            </a:br>
            <a:r>
              <a:rPr lang="en-US" dirty="0"/>
              <a:t> </a:t>
            </a:r>
            <a:endParaRPr lang="en-DE" dirty="0"/>
          </a:p>
        </p:txBody>
      </p:sp>
    </p:spTree>
    <p:extLst>
      <p:ext uri="{BB962C8B-B14F-4D97-AF65-F5344CB8AC3E}">
        <p14:creationId xmlns:p14="http://schemas.microsoft.com/office/powerpoint/2010/main" val="3464396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DDA20-6D0B-C3AE-DC13-875B4AFA251A}"/>
              </a:ext>
            </a:extLst>
          </p:cNvPr>
          <p:cNvSpPr>
            <a:spLocks noGrp="1"/>
          </p:cNvSpPr>
          <p:nvPr>
            <p:ph type="title"/>
          </p:nvPr>
        </p:nvSpPr>
        <p:spPr/>
        <p:txBody>
          <a:bodyPr/>
          <a:lstStyle/>
          <a:p>
            <a:r>
              <a:rPr lang="en-US" dirty="0"/>
              <a:t>MHSG Support Tools</a:t>
            </a:r>
            <a:endParaRPr lang="en-DE" dirty="0"/>
          </a:p>
        </p:txBody>
      </p:sp>
    </p:spTree>
    <p:extLst>
      <p:ext uri="{BB962C8B-B14F-4D97-AF65-F5344CB8AC3E}">
        <p14:creationId xmlns:p14="http://schemas.microsoft.com/office/powerpoint/2010/main" val="854935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97D5-B785-8C96-0F40-A5F6078FC3B6}"/>
              </a:ext>
            </a:extLst>
          </p:cNvPr>
          <p:cNvSpPr>
            <a:spLocks noGrp="1"/>
          </p:cNvSpPr>
          <p:nvPr>
            <p:ph type="title"/>
          </p:nvPr>
        </p:nvSpPr>
        <p:spPr/>
        <p:txBody>
          <a:bodyPr/>
          <a:lstStyle/>
          <a:p>
            <a:pPr algn="ctr"/>
            <a:r>
              <a:rPr lang="en-US" b="1" dirty="0"/>
              <a:t>Special Duty Notification</a:t>
            </a:r>
            <a:endParaRPr lang="en-DE" b="1" dirty="0"/>
          </a:p>
        </p:txBody>
      </p:sp>
      <p:pic>
        <p:nvPicPr>
          <p:cNvPr id="5" name="Picture 4" descr="A close-up of a special duty assignment&#10;&#10;Description automatically generated">
            <a:extLst>
              <a:ext uri="{FF2B5EF4-FFF2-40B4-BE49-F238E27FC236}">
                <a16:creationId xmlns:a16="http://schemas.microsoft.com/office/drawing/2014/main" id="{750E90D4-5C38-0D66-C7AC-16F9B4A9C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29" y="2240996"/>
            <a:ext cx="5769937" cy="3362325"/>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70BF406E-592E-0164-86BC-D6867CA47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2636" y="1844209"/>
            <a:ext cx="5769935" cy="4155897"/>
          </a:xfrm>
          <a:prstGeom prst="rect">
            <a:avLst/>
          </a:prstGeom>
        </p:spPr>
      </p:pic>
    </p:spTree>
    <p:extLst>
      <p:ext uri="{BB962C8B-B14F-4D97-AF65-F5344CB8AC3E}">
        <p14:creationId xmlns:p14="http://schemas.microsoft.com/office/powerpoint/2010/main" val="547069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6AC21-077D-DCDA-5A17-931919E2B315}"/>
              </a:ext>
            </a:extLst>
          </p:cNvPr>
          <p:cNvSpPr>
            <a:spLocks noGrp="1"/>
          </p:cNvSpPr>
          <p:nvPr>
            <p:ph type="title"/>
          </p:nvPr>
        </p:nvSpPr>
        <p:spPr/>
        <p:txBody>
          <a:bodyPr/>
          <a:lstStyle/>
          <a:p>
            <a:pPr algn="ctr"/>
            <a:r>
              <a:rPr lang="en-US" b="1" dirty="0"/>
              <a:t>Outpatient Scripts to Special Duty</a:t>
            </a:r>
            <a:endParaRPr lang="en-DE" b="1" dirty="0"/>
          </a:p>
        </p:txBody>
      </p:sp>
      <p:sp>
        <p:nvSpPr>
          <p:cNvPr id="3" name="Content Placeholder 2">
            <a:extLst>
              <a:ext uri="{FF2B5EF4-FFF2-40B4-BE49-F238E27FC236}">
                <a16:creationId xmlns:a16="http://schemas.microsoft.com/office/drawing/2014/main" id="{FE461FA3-863F-D7D9-9732-950F7B58082A}"/>
              </a:ext>
            </a:extLst>
          </p:cNvPr>
          <p:cNvSpPr>
            <a:spLocks noGrp="1"/>
          </p:cNvSpPr>
          <p:nvPr>
            <p:ph idx="1"/>
          </p:nvPr>
        </p:nvSpPr>
        <p:spPr/>
        <p:txBody>
          <a:bodyPr/>
          <a:lstStyle/>
          <a:p>
            <a:r>
              <a:rPr lang="en-US" dirty="0"/>
              <a:t>Available via Discern Reporting Tool</a:t>
            </a:r>
            <a:endParaRPr lang="en-DE" dirty="0"/>
          </a:p>
        </p:txBody>
      </p:sp>
      <p:pic>
        <p:nvPicPr>
          <p:cNvPr id="5" name="Picture 4">
            <a:extLst>
              <a:ext uri="{FF2B5EF4-FFF2-40B4-BE49-F238E27FC236}">
                <a16:creationId xmlns:a16="http://schemas.microsoft.com/office/drawing/2014/main" id="{4890F1C3-CEEC-1062-A582-A1C2CD6F0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866" y="2424978"/>
            <a:ext cx="8782050" cy="885825"/>
          </a:xfrm>
          <a:prstGeom prst="rect">
            <a:avLst/>
          </a:prstGeom>
        </p:spPr>
      </p:pic>
      <p:pic>
        <p:nvPicPr>
          <p:cNvPr id="7" name="Picture 6">
            <a:extLst>
              <a:ext uri="{FF2B5EF4-FFF2-40B4-BE49-F238E27FC236}">
                <a16:creationId xmlns:a16="http://schemas.microsoft.com/office/drawing/2014/main" id="{2B8D23AF-AA47-E7DB-43CB-333FA74C3326}"/>
              </a:ext>
            </a:extLst>
          </p:cNvPr>
          <p:cNvPicPr>
            <a:picLocks noChangeAspect="1"/>
          </p:cNvPicPr>
          <p:nvPr/>
        </p:nvPicPr>
        <p:blipFill>
          <a:blip r:embed="rId3"/>
          <a:stretch>
            <a:fillRect/>
          </a:stretch>
        </p:blipFill>
        <p:spPr>
          <a:xfrm>
            <a:off x="1143866" y="3405372"/>
            <a:ext cx="8400999" cy="3260914"/>
          </a:xfrm>
          <a:prstGeom prst="rect">
            <a:avLst/>
          </a:prstGeom>
        </p:spPr>
      </p:pic>
    </p:spTree>
    <p:extLst>
      <p:ext uri="{BB962C8B-B14F-4D97-AF65-F5344CB8AC3E}">
        <p14:creationId xmlns:p14="http://schemas.microsoft.com/office/powerpoint/2010/main" val="972586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8DAD-4494-BC9F-E420-499BF9CBC348}"/>
              </a:ext>
            </a:extLst>
          </p:cNvPr>
          <p:cNvSpPr>
            <a:spLocks noGrp="1"/>
          </p:cNvSpPr>
          <p:nvPr>
            <p:ph type="title"/>
          </p:nvPr>
        </p:nvSpPr>
        <p:spPr/>
        <p:txBody>
          <a:bodyPr/>
          <a:lstStyle/>
          <a:p>
            <a:r>
              <a:rPr lang="en-US" b="1" dirty="0"/>
              <a:t>                    PRAP Stamp</a:t>
            </a:r>
            <a:endParaRPr lang="en-DE" b="1" dirty="0"/>
          </a:p>
        </p:txBody>
      </p:sp>
      <p:sp>
        <p:nvSpPr>
          <p:cNvPr id="3" name="Content Placeholder 2">
            <a:extLst>
              <a:ext uri="{FF2B5EF4-FFF2-40B4-BE49-F238E27FC236}">
                <a16:creationId xmlns:a16="http://schemas.microsoft.com/office/drawing/2014/main" id="{CCF80F9F-975B-4909-2327-32C7CF3C1304}"/>
              </a:ext>
            </a:extLst>
          </p:cNvPr>
          <p:cNvSpPr>
            <a:spLocks noGrp="1"/>
          </p:cNvSpPr>
          <p:nvPr>
            <p:ph idx="1"/>
          </p:nvPr>
        </p:nvSpPr>
        <p:spPr/>
        <p:txBody>
          <a:bodyPr/>
          <a:lstStyle/>
          <a:p>
            <a:r>
              <a:rPr lang="en-US" dirty="0"/>
              <a:t>Follow local policies first</a:t>
            </a:r>
            <a:endParaRPr lang="en-DE" dirty="0"/>
          </a:p>
        </p:txBody>
      </p:sp>
      <p:pic>
        <p:nvPicPr>
          <p:cNvPr id="5" name="Picture 4" descr="A screenshot of a computer&#10;&#10;Description automatically generated">
            <a:extLst>
              <a:ext uri="{FF2B5EF4-FFF2-40B4-BE49-F238E27FC236}">
                <a16:creationId xmlns:a16="http://schemas.microsoft.com/office/drawing/2014/main" id="{DA13AA37-A765-DDDB-E040-491034B83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63855"/>
            <a:ext cx="7734300" cy="2371725"/>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E03D2F00-8665-975E-45F0-8A96EF5C2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9734" y="609600"/>
            <a:ext cx="6022266" cy="6080234"/>
          </a:xfrm>
          <a:prstGeom prst="rect">
            <a:avLst/>
          </a:prstGeom>
        </p:spPr>
      </p:pic>
    </p:spTree>
    <p:extLst>
      <p:ext uri="{BB962C8B-B14F-4D97-AF65-F5344CB8AC3E}">
        <p14:creationId xmlns:p14="http://schemas.microsoft.com/office/powerpoint/2010/main" val="3920441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9BB6C-2704-B686-B1A3-330FA2EF629D}"/>
              </a:ext>
            </a:extLst>
          </p:cNvPr>
          <p:cNvSpPr>
            <a:spLocks noGrp="1"/>
          </p:cNvSpPr>
          <p:nvPr>
            <p:ph type="title"/>
          </p:nvPr>
        </p:nvSpPr>
        <p:spPr/>
        <p:txBody>
          <a:bodyPr/>
          <a:lstStyle/>
          <a:p>
            <a:pPr algn="ctr"/>
            <a:r>
              <a:rPr lang="en-US" b="1" dirty="0"/>
              <a:t>Summary</a:t>
            </a:r>
            <a:endParaRPr lang="en-DE" b="1" dirty="0"/>
          </a:p>
        </p:txBody>
      </p:sp>
      <p:sp>
        <p:nvSpPr>
          <p:cNvPr id="3" name="Content Placeholder 2">
            <a:extLst>
              <a:ext uri="{FF2B5EF4-FFF2-40B4-BE49-F238E27FC236}">
                <a16:creationId xmlns:a16="http://schemas.microsoft.com/office/drawing/2014/main" id="{AA2D0E39-60A0-B40B-A46A-45AEFAAD6BA5}"/>
              </a:ext>
            </a:extLst>
          </p:cNvPr>
          <p:cNvSpPr>
            <a:spLocks noGrp="1"/>
          </p:cNvSpPr>
          <p:nvPr>
            <p:ph idx="1"/>
          </p:nvPr>
        </p:nvSpPr>
        <p:spPr/>
        <p:txBody>
          <a:bodyPr/>
          <a:lstStyle/>
          <a:p>
            <a:r>
              <a:rPr lang="en-US" dirty="0"/>
              <a:t>Nukes, and those around them, are a critical, no fail mission</a:t>
            </a:r>
          </a:p>
          <a:p>
            <a:r>
              <a:rPr lang="en-US" dirty="0"/>
              <a:t>We can leverage team/skills regardless of MTF </a:t>
            </a:r>
          </a:p>
          <a:p>
            <a:pPr lvl="1"/>
            <a:r>
              <a:rPr lang="en-US" dirty="0"/>
              <a:t>Expand access/support as able</a:t>
            </a:r>
          </a:p>
          <a:p>
            <a:pPr lvl="1"/>
            <a:r>
              <a:rPr lang="en-US" dirty="0"/>
              <a:t>Help ensure mission success</a:t>
            </a:r>
          </a:p>
          <a:p>
            <a:pPr lvl="1"/>
            <a:r>
              <a:rPr lang="en-US" dirty="0"/>
              <a:t>Continue to remain relevant amidst Great Power Competition – Part 2</a:t>
            </a:r>
          </a:p>
          <a:p>
            <a:r>
              <a:rPr lang="en-US" dirty="0"/>
              <a:t>This is a readiness skill the Air Force cannot lose, but one which we can aid to prevent any ‘gambling’ with the odds</a:t>
            </a:r>
          </a:p>
          <a:p>
            <a:pPr marL="457200" lvl="1" indent="0">
              <a:buNone/>
            </a:pPr>
            <a:endParaRPr lang="en-US" dirty="0"/>
          </a:p>
          <a:p>
            <a:endParaRPr lang="en-DE" dirty="0"/>
          </a:p>
        </p:txBody>
      </p:sp>
    </p:spTree>
    <p:extLst>
      <p:ext uri="{BB962C8B-B14F-4D97-AF65-F5344CB8AC3E}">
        <p14:creationId xmlns:p14="http://schemas.microsoft.com/office/powerpoint/2010/main" val="2721417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E31E-E28D-CA8D-CD7E-69A7AAE27F06}"/>
              </a:ext>
            </a:extLst>
          </p:cNvPr>
          <p:cNvSpPr>
            <a:spLocks noGrp="1"/>
          </p:cNvSpPr>
          <p:nvPr>
            <p:ph type="title"/>
          </p:nvPr>
        </p:nvSpPr>
        <p:spPr/>
        <p:txBody>
          <a:bodyPr/>
          <a:lstStyle/>
          <a:p>
            <a:pPr algn="ctr"/>
            <a:r>
              <a:rPr lang="en-US" b="1" dirty="0"/>
              <a:t>References</a:t>
            </a:r>
          </a:p>
        </p:txBody>
      </p:sp>
      <p:sp>
        <p:nvSpPr>
          <p:cNvPr id="3" name="Content Placeholder 2">
            <a:extLst>
              <a:ext uri="{FF2B5EF4-FFF2-40B4-BE49-F238E27FC236}">
                <a16:creationId xmlns:a16="http://schemas.microsoft.com/office/drawing/2014/main" id="{8C27C452-74A3-27C2-C2DE-EB386C32B131}"/>
              </a:ext>
            </a:extLst>
          </p:cNvPr>
          <p:cNvSpPr>
            <a:spLocks noGrp="1"/>
          </p:cNvSpPr>
          <p:nvPr>
            <p:ph idx="1"/>
          </p:nvPr>
        </p:nvSpPr>
        <p:spPr/>
        <p:txBody>
          <a:bodyPr/>
          <a:lstStyle/>
          <a:p>
            <a:pPr marL="514350" indent="-514350">
              <a:buFont typeface="+mj-lt"/>
              <a:buAutoNum type="arabicPeriod"/>
            </a:pPr>
            <a:r>
              <a:rPr lang="en-US" dirty="0">
                <a:effectLst/>
              </a:rPr>
              <a:t>Curtis E. LeMay Center for Doctrine , 3–72 Nuclear Operations § (2020). </a:t>
            </a:r>
          </a:p>
          <a:p>
            <a:pPr marL="514350" indent="-514350">
              <a:buFont typeface="+mj-lt"/>
              <a:buAutoNum type="arabicPeriod"/>
            </a:pPr>
            <a:r>
              <a:rPr lang="en-US" dirty="0">
                <a:effectLst/>
              </a:rPr>
              <a:t>Lieber, Keir A., and Daryl G. Press. “The New Era of Nuclear Weapons, Deterrence, and Conflict.” </a:t>
            </a:r>
            <a:r>
              <a:rPr lang="en-US" i="1" dirty="0">
                <a:effectLst/>
              </a:rPr>
              <a:t>Strategic Studies Quarterly</a:t>
            </a:r>
            <a:r>
              <a:rPr lang="en-US" dirty="0">
                <a:effectLst/>
              </a:rPr>
              <a:t> 2, no. 1 (2013): 3–12. </a:t>
            </a:r>
            <a:endParaRPr lang="en-US" dirty="0"/>
          </a:p>
          <a:p>
            <a:pPr marL="514350" indent="-514350">
              <a:buFont typeface="+mj-lt"/>
              <a:buAutoNum type="arabicPeriod"/>
            </a:pPr>
            <a:r>
              <a:rPr lang="en-US" dirty="0" err="1"/>
              <a:t>Halleman</a:t>
            </a:r>
            <a:r>
              <a:rPr lang="en-US" dirty="0"/>
              <a:t>, Travis. “February Nuke Academics Weapons &amp; </a:t>
            </a:r>
            <a:r>
              <a:rPr lang="en-US" dirty="0" err="1"/>
              <a:t>Weaponeering</a:t>
            </a:r>
            <a:r>
              <a:rPr lang="en-US" dirty="0"/>
              <a:t>.” Staff Academics. Lecture, February 15, 2024. </a:t>
            </a:r>
          </a:p>
          <a:p>
            <a:pPr marL="514350" indent="-514350">
              <a:buFont typeface="+mj-lt"/>
              <a:buAutoNum type="arabicPeriod"/>
            </a:pPr>
            <a:endParaRPr lang="en-US" dirty="0"/>
          </a:p>
        </p:txBody>
      </p:sp>
    </p:spTree>
    <p:extLst>
      <p:ext uri="{BB962C8B-B14F-4D97-AF65-F5344CB8AC3E}">
        <p14:creationId xmlns:p14="http://schemas.microsoft.com/office/powerpoint/2010/main" val="1198307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FE7E47-A9BB-9414-DEFC-1E1203C3F3CC}"/>
              </a:ext>
            </a:extLst>
          </p:cNvPr>
          <p:cNvSpPr/>
          <p:nvPr/>
        </p:nvSpPr>
        <p:spPr>
          <a:xfrm>
            <a:off x="4428588" y="2967335"/>
            <a:ext cx="333482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Questions?</a:t>
            </a:r>
          </a:p>
        </p:txBody>
      </p:sp>
    </p:spTree>
    <p:extLst>
      <p:ext uri="{BB962C8B-B14F-4D97-AF65-F5344CB8AC3E}">
        <p14:creationId xmlns:p14="http://schemas.microsoft.com/office/powerpoint/2010/main" val="2662547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4390</TotalTime>
  <Words>1718</Words>
  <Application>Microsoft Office PowerPoint</Application>
  <PresentationFormat>Widescreen</PresentationFormat>
  <Paragraphs>297</Paragraphs>
  <Slides>42</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Aptos</vt:lpstr>
      <vt:lpstr>Arial</vt:lpstr>
      <vt:lpstr>Bauhaus 93</vt:lpstr>
      <vt:lpstr>Calibri</vt:lpstr>
      <vt:lpstr>Calibri Light</vt:lpstr>
      <vt:lpstr>Eras Bold ITC</vt:lpstr>
      <vt:lpstr>Office Theme</vt:lpstr>
      <vt:lpstr>PowerPoint Presentation</vt:lpstr>
      <vt:lpstr>Disclosures</vt:lpstr>
      <vt:lpstr>Objectives</vt:lpstr>
      <vt:lpstr>Outline</vt:lpstr>
      <vt:lpstr>The Nuclear Mission &amp; Triad</vt:lpstr>
      <vt:lpstr>The Nuclear Mission</vt:lpstr>
      <vt:lpstr>Understanding the Weaponry</vt:lpstr>
      <vt:lpstr>Impact of Nuclear Weaponry</vt:lpstr>
      <vt:lpstr>Bringing it Together</vt:lpstr>
      <vt:lpstr>The Nuclear Triad</vt:lpstr>
      <vt:lpstr>Question</vt:lpstr>
      <vt:lpstr>Question</vt:lpstr>
      <vt:lpstr>Personnel Reliability Assurance</vt:lpstr>
      <vt:lpstr>PRAP</vt:lpstr>
      <vt:lpstr>PRAP</vt:lpstr>
      <vt:lpstr>PRAP</vt:lpstr>
      <vt:lpstr>Question</vt:lpstr>
      <vt:lpstr>Question</vt:lpstr>
      <vt:lpstr>How Do We Contribute?</vt:lpstr>
      <vt:lpstr>Our Focus Points</vt:lpstr>
      <vt:lpstr>Medication Expertise</vt:lpstr>
      <vt:lpstr>Medication Concerns</vt:lpstr>
      <vt:lpstr>Common Medications</vt:lpstr>
      <vt:lpstr>Clinical Care Considerations</vt:lpstr>
      <vt:lpstr>Suitability Factors (SFs)</vt:lpstr>
      <vt:lpstr>Suitability Factors (SFs)</vt:lpstr>
      <vt:lpstr>Real-World Example</vt:lpstr>
      <vt:lpstr>Local Program Considerations</vt:lpstr>
      <vt:lpstr>PRAP Dispositions</vt:lpstr>
      <vt:lpstr>The “Big 6”</vt:lpstr>
      <vt:lpstr>Pharmacy Summary/Considerations</vt:lpstr>
      <vt:lpstr>Question</vt:lpstr>
      <vt:lpstr>Question</vt:lpstr>
      <vt:lpstr>Question</vt:lpstr>
      <vt:lpstr>Question</vt:lpstr>
      <vt:lpstr>MHSG Support Tools</vt:lpstr>
      <vt:lpstr>Special Duty Notification</vt:lpstr>
      <vt:lpstr>Outpatient Scripts to Special Duty</vt:lpstr>
      <vt:lpstr>                    PRAP Stamp</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8</cp:revision>
  <dcterms:created xsi:type="dcterms:W3CDTF">2023-12-26T23:39:26Z</dcterms:created>
  <dcterms:modified xsi:type="dcterms:W3CDTF">2024-05-13T21:21:58Z</dcterms:modified>
</cp:coreProperties>
</file>