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70" r:id="rId2"/>
    <p:sldId id="271" r:id="rId3"/>
    <p:sldId id="266" r:id="rId4"/>
    <p:sldId id="267" r:id="rId5"/>
    <p:sldId id="272" r:id="rId6"/>
    <p:sldId id="273" r:id="rId7"/>
    <p:sldId id="274" r:id="rId8"/>
    <p:sldId id="285" r:id="rId9"/>
    <p:sldId id="275" r:id="rId10"/>
    <p:sldId id="276" r:id="rId11"/>
    <p:sldId id="277" r:id="rId12"/>
    <p:sldId id="280" r:id="rId13"/>
    <p:sldId id="278" r:id="rId14"/>
    <p:sldId id="279" r:id="rId15"/>
    <p:sldId id="303" r:id="rId16"/>
    <p:sldId id="287" r:id="rId17"/>
    <p:sldId id="296" r:id="rId18"/>
    <p:sldId id="297" r:id="rId19"/>
    <p:sldId id="286" r:id="rId20"/>
    <p:sldId id="281" r:id="rId21"/>
    <p:sldId id="282" r:id="rId22"/>
    <p:sldId id="284" r:id="rId23"/>
    <p:sldId id="298" r:id="rId24"/>
    <p:sldId id="299" r:id="rId25"/>
    <p:sldId id="288" r:id="rId26"/>
    <p:sldId id="290" r:id="rId27"/>
    <p:sldId id="289" r:id="rId28"/>
    <p:sldId id="291" r:id="rId29"/>
    <p:sldId id="304" r:id="rId30"/>
    <p:sldId id="295" r:id="rId31"/>
    <p:sldId id="300" r:id="rId32"/>
    <p:sldId id="302" r:id="rId33"/>
    <p:sldId id="294" r:id="rId34"/>
    <p:sldId id="292" r:id="rId35"/>
    <p:sldId id="29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78615" autoAdjust="0"/>
  </p:normalViewPr>
  <p:slideViewPr>
    <p:cSldViewPr snapToGrid="0">
      <p:cViewPr varScale="1">
        <p:scale>
          <a:sx n="89" d="100"/>
          <a:sy n="89" d="100"/>
        </p:scale>
        <p:origin x="14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949202-8BC0-4508-889E-8DA64E1576BF}"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DCC8C-5960-4165-89F5-1EDE4CEA0D42}" type="slidenum">
              <a:rPr lang="en-US" smtClean="0"/>
              <a:t>‹#›</a:t>
            </a:fld>
            <a:endParaRPr lang="en-US"/>
          </a:p>
        </p:txBody>
      </p:sp>
    </p:spTree>
    <p:extLst>
      <p:ext uri="{BB962C8B-B14F-4D97-AF65-F5344CB8AC3E}">
        <p14:creationId xmlns:p14="http://schemas.microsoft.com/office/powerpoint/2010/main" val="2215757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a clinical DX matter? What are we doing when we list a clinical dx…putting a title to SXs usually. </a:t>
            </a:r>
            <a:r>
              <a:rPr lang="en-US" u="sng" dirty="0"/>
              <a:t>So do we need to dx “burnout” or do we need to recognize it and respond to it? </a:t>
            </a:r>
          </a:p>
        </p:txBody>
      </p:sp>
      <p:sp>
        <p:nvSpPr>
          <p:cNvPr id="4" name="Slide Number Placeholder 3"/>
          <p:cNvSpPr>
            <a:spLocks noGrp="1"/>
          </p:cNvSpPr>
          <p:nvPr>
            <p:ph type="sldNum" sz="quarter" idx="5"/>
          </p:nvPr>
        </p:nvSpPr>
        <p:spPr/>
        <p:txBody>
          <a:bodyPr/>
          <a:lstStyle/>
          <a:p>
            <a:fld id="{D3FDCC8C-5960-4165-89F5-1EDE4CEA0D42}" type="slidenum">
              <a:rPr lang="en-US" smtClean="0"/>
              <a:t>11</a:t>
            </a:fld>
            <a:endParaRPr lang="en-US"/>
          </a:p>
        </p:txBody>
      </p:sp>
    </p:spTree>
    <p:extLst>
      <p:ext uri="{BB962C8B-B14F-4D97-AF65-F5344CB8AC3E}">
        <p14:creationId xmlns:p14="http://schemas.microsoft.com/office/powerpoint/2010/main" val="13535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military specific burnout here</a:t>
            </a:r>
          </a:p>
        </p:txBody>
      </p:sp>
      <p:sp>
        <p:nvSpPr>
          <p:cNvPr id="4" name="Slide Number Placeholder 3"/>
          <p:cNvSpPr>
            <a:spLocks noGrp="1"/>
          </p:cNvSpPr>
          <p:nvPr>
            <p:ph type="sldNum" sz="quarter" idx="5"/>
          </p:nvPr>
        </p:nvSpPr>
        <p:spPr/>
        <p:txBody>
          <a:bodyPr/>
          <a:lstStyle/>
          <a:p>
            <a:fld id="{D3FDCC8C-5960-4165-89F5-1EDE4CEA0D42}" type="slidenum">
              <a:rPr lang="en-US" smtClean="0"/>
              <a:t>12</a:t>
            </a:fld>
            <a:endParaRPr lang="en-US"/>
          </a:p>
        </p:txBody>
      </p:sp>
    </p:spTree>
    <p:extLst>
      <p:ext uri="{BB962C8B-B14F-4D97-AF65-F5344CB8AC3E}">
        <p14:creationId xmlns:p14="http://schemas.microsoft.com/office/powerpoint/2010/main" val="4236176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(Psych2go, 2021)</a:t>
            </a:r>
          </a:p>
          <a:p>
            <a:endParaRPr lang="en-US" dirty="0"/>
          </a:p>
        </p:txBody>
      </p:sp>
      <p:sp>
        <p:nvSpPr>
          <p:cNvPr id="4" name="Slide Number Placeholder 3"/>
          <p:cNvSpPr>
            <a:spLocks noGrp="1"/>
          </p:cNvSpPr>
          <p:nvPr>
            <p:ph type="sldNum" sz="quarter" idx="5"/>
          </p:nvPr>
        </p:nvSpPr>
        <p:spPr/>
        <p:txBody>
          <a:bodyPr/>
          <a:lstStyle/>
          <a:p>
            <a:fld id="{D3FDCC8C-5960-4165-89F5-1EDE4CEA0D42}" type="slidenum">
              <a:rPr lang="en-US" smtClean="0"/>
              <a:t>13</a:t>
            </a:fld>
            <a:endParaRPr lang="en-US"/>
          </a:p>
        </p:txBody>
      </p:sp>
    </p:spTree>
    <p:extLst>
      <p:ext uri="{BB962C8B-B14F-4D97-AF65-F5344CB8AC3E}">
        <p14:creationId xmlns:p14="http://schemas.microsoft.com/office/powerpoint/2010/main" val="231068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animation to bring in answers second</a:t>
            </a:r>
          </a:p>
        </p:txBody>
      </p:sp>
      <p:sp>
        <p:nvSpPr>
          <p:cNvPr id="4" name="Slide Number Placeholder 3"/>
          <p:cNvSpPr>
            <a:spLocks noGrp="1"/>
          </p:cNvSpPr>
          <p:nvPr>
            <p:ph type="sldNum" sz="quarter" idx="5"/>
          </p:nvPr>
        </p:nvSpPr>
        <p:spPr/>
        <p:txBody>
          <a:bodyPr/>
          <a:lstStyle/>
          <a:p>
            <a:fld id="{D3FDCC8C-5960-4165-89F5-1EDE4CEA0D42}" type="slidenum">
              <a:rPr lang="en-US" smtClean="0"/>
              <a:t>14</a:t>
            </a:fld>
            <a:endParaRPr lang="en-US"/>
          </a:p>
        </p:txBody>
      </p:sp>
    </p:spTree>
    <p:extLst>
      <p:ext uri="{BB962C8B-B14F-4D97-AF65-F5344CB8AC3E}">
        <p14:creationId xmlns:p14="http://schemas.microsoft.com/office/powerpoint/2010/main" val="2574270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https://www.health.harvard.edu/healthbeat/watch-out-for-unhealthy-responses-to-stress</a:t>
            </a:r>
          </a:p>
        </p:txBody>
      </p:sp>
      <p:sp>
        <p:nvSpPr>
          <p:cNvPr id="4" name="Slide Number Placeholder 3"/>
          <p:cNvSpPr>
            <a:spLocks noGrp="1"/>
          </p:cNvSpPr>
          <p:nvPr>
            <p:ph type="sldNum" sz="quarter" idx="5"/>
          </p:nvPr>
        </p:nvSpPr>
        <p:spPr/>
        <p:txBody>
          <a:bodyPr/>
          <a:lstStyle/>
          <a:p>
            <a:fld id="{D3FDCC8C-5960-4165-89F5-1EDE4CEA0D42}" type="slidenum">
              <a:rPr lang="en-US" smtClean="0"/>
              <a:t>21</a:t>
            </a:fld>
            <a:endParaRPr lang="en-US"/>
          </a:p>
        </p:txBody>
      </p:sp>
    </p:spTree>
    <p:extLst>
      <p:ext uri="{BB962C8B-B14F-4D97-AF65-F5344CB8AC3E}">
        <p14:creationId xmlns:p14="http://schemas.microsoft.com/office/powerpoint/2010/main" val="451972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https://www.pharmacist.com/Publications/Transitions/the-pharmacists-guide-to-recognizing-and-preventing-burnout</a:t>
            </a:r>
          </a:p>
          <a:p>
            <a:r>
              <a:rPr lang="en-US" dirty="0"/>
              <a:t>https://images.app.goo.gl/em5FhX2osrffCa5Q8</a:t>
            </a:r>
          </a:p>
        </p:txBody>
      </p:sp>
      <p:sp>
        <p:nvSpPr>
          <p:cNvPr id="4" name="Slide Number Placeholder 3"/>
          <p:cNvSpPr>
            <a:spLocks noGrp="1"/>
          </p:cNvSpPr>
          <p:nvPr>
            <p:ph type="sldNum" sz="quarter" idx="5"/>
          </p:nvPr>
        </p:nvSpPr>
        <p:spPr/>
        <p:txBody>
          <a:bodyPr/>
          <a:lstStyle/>
          <a:p>
            <a:fld id="{D3FDCC8C-5960-4165-89F5-1EDE4CEA0D42}" type="slidenum">
              <a:rPr lang="en-US" smtClean="0"/>
              <a:t>22</a:t>
            </a:fld>
            <a:endParaRPr lang="en-US"/>
          </a:p>
        </p:txBody>
      </p:sp>
    </p:spTree>
    <p:extLst>
      <p:ext uri="{BB962C8B-B14F-4D97-AF65-F5344CB8AC3E}">
        <p14:creationId xmlns:p14="http://schemas.microsoft.com/office/powerpoint/2010/main" val="3027168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When we deploy…they find a way to cover for six months…encourage leave</a:t>
            </a:r>
          </a:p>
          <a:p>
            <a:endParaRPr lang="en-US" dirty="0"/>
          </a:p>
          <a:p>
            <a:r>
              <a:rPr lang="en-US" u="sng" dirty="0"/>
              <a:t>1-3 minutes  </a:t>
            </a:r>
            <a:r>
              <a:rPr lang="en-US" dirty="0"/>
              <a:t>of breathing relaxes the nervous system and increases </a:t>
            </a:r>
            <a:r>
              <a:rPr lang="en-US" dirty="0" err="1"/>
              <a:t>focuse</a:t>
            </a:r>
            <a:r>
              <a:rPr lang="en-US" dirty="0"/>
              <a:t> while decreasing stress…try it in presentation (at very beginning) and then tell Camden story (kids with the quarter and that being one of the things they remembered most from the entire life skills class</a:t>
            </a:r>
          </a:p>
          <a:p>
            <a:endParaRPr lang="en-US" dirty="0"/>
          </a:p>
          <a:p>
            <a:r>
              <a:rPr lang="en-US" dirty="0"/>
              <a:t>Fitness app reference Amn Freeman</a:t>
            </a:r>
          </a:p>
          <a:p>
            <a:r>
              <a:rPr lang="en-US" dirty="0"/>
              <a:t>Hard to give good feedback to teammates when we barely know their names </a:t>
            </a:r>
          </a:p>
          <a:p>
            <a:endParaRPr lang="en-US" dirty="0"/>
          </a:p>
        </p:txBody>
      </p:sp>
      <p:sp>
        <p:nvSpPr>
          <p:cNvPr id="4" name="Slide Number Placeholder 3"/>
          <p:cNvSpPr>
            <a:spLocks noGrp="1"/>
          </p:cNvSpPr>
          <p:nvPr>
            <p:ph type="sldNum" sz="quarter" idx="5"/>
          </p:nvPr>
        </p:nvSpPr>
        <p:spPr/>
        <p:txBody>
          <a:bodyPr/>
          <a:lstStyle/>
          <a:p>
            <a:fld id="{D3FDCC8C-5960-4165-89F5-1EDE4CEA0D42}" type="slidenum">
              <a:rPr lang="en-US" smtClean="0"/>
              <a:t>28</a:t>
            </a:fld>
            <a:endParaRPr lang="en-US"/>
          </a:p>
        </p:txBody>
      </p:sp>
    </p:spTree>
    <p:extLst>
      <p:ext uri="{BB962C8B-B14F-4D97-AF65-F5344CB8AC3E}">
        <p14:creationId xmlns:p14="http://schemas.microsoft.com/office/powerpoint/2010/main" val="272596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When we deploy…they find a way to cover for six months…encourage leave</a:t>
            </a:r>
          </a:p>
          <a:p>
            <a:endParaRPr lang="en-US" dirty="0"/>
          </a:p>
          <a:p>
            <a:r>
              <a:rPr lang="en-US" u="sng" dirty="0"/>
              <a:t>1-3 minutes  </a:t>
            </a:r>
            <a:r>
              <a:rPr lang="en-US" dirty="0"/>
              <a:t>of breathing relaxes the nervous system and increases </a:t>
            </a:r>
            <a:r>
              <a:rPr lang="en-US" dirty="0" err="1"/>
              <a:t>focuse</a:t>
            </a:r>
            <a:r>
              <a:rPr lang="en-US" dirty="0"/>
              <a:t> while decreasing stress…try it in presentation (at very beginning) and then tell Camden story (kids with the quarter and that being one of the things they remembered most from the entire life skills class</a:t>
            </a:r>
          </a:p>
          <a:p>
            <a:endParaRPr lang="en-US" dirty="0"/>
          </a:p>
          <a:p>
            <a:r>
              <a:rPr lang="en-US" dirty="0"/>
              <a:t>Fitness app reference </a:t>
            </a:r>
            <a:r>
              <a:rPr lang="en-US" dirty="0" err="1"/>
              <a:t>Amn</a:t>
            </a:r>
            <a:r>
              <a:rPr lang="en-US" dirty="0"/>
              <a:t> Freeman</a:t>
            </a:r>
          </a:p>
          <a:p>
            <a:r>
              <a:rPr lang="en-US" dirty="0"/>
              <a:t>Hard to give good feedback to teammates when we barely know their names </a:t>
            </a:r>
          </a:p>
          <a:p>
            <a:endParaRPr lang="en-US" dirty="0"/>
          </a:p>
        </p:txBody>
      </p:sp>
      <p:sp>
        <p:nvSpPr>
          <p:cNvPr id="4" name="Slide Number Placeholder 3"/>
          <p:cNvSpPr>
            <a:spLocks noGrp="1"/>
          </p:cNvSpPr>
          <p:nvPr>
            <p:ph type="sldNum" sz="quarter" idx="5"/>
          </p:nvPr>
        </p:nvSpPr>
        <p:spPr/>
        <p:txBody>
          <a:bodyPr/>
          <a:lstStyle/>
          <a:p>
            <a:fld id="{D3FDCC8C-5960-4165-89F5-1EDE4CEA0D42}" type="slidenum">
              <a:rPr lang="en-US" smtClean="0"/>
              <a:t>29</a:t>
            </a:fld>
            <a:endParaRPr lang="en-US"/>
          </a:p>
        </p:txBody>
      </p:sp>
    </p:spTree>
    <p:extLst>
      <p:ext uri="{BB962C8B-B14F-4D97-AF65-F5344CB8AC3E}">
        <p14:creationId xmlns:p14="http://schemas.microsoft.com/office/powerpoint/2010/main" val="50102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MLuJ249WnkE?feature=oembed" TargetMode="Externa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fif"/><Relationship Id="rId7" Type="http://schemas.openxmlformats.org/officeDocument/2006/relationships/image" Target="../media/image17.jpg"/><Relationship Id="rId2" Type="http://schemas.openxmlformats.org/officeDocument/2006/relationships/image" Target="../media/image12.jfif"/><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6 - 8 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Planet Hollywood Resort &amp; Casino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Las Vegas, NV</a:t>
            </a: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67BF-8289-364B-A7C2-AE83DC5278AA}"/>
              </a:ext>
            </a:extLst>
          </p:cNvPr>
          <p:cNvSpPr>
            <a:spLocks noGrp="1"/>
          </p:cNvSpPr>
          <p:nvPr>
            <p:ph type="ctrTitle"/>
          </p:nvPr>
        </p:nvSpPr>
        <p:spPr>
          <a:xfrm>
            <a:off x="1524000" y="937264"/>
            <a:ext cx="9144000" cy="1400944"/>
          </a:xfrm>
        </p:spPr>
        <p:txBody>
          <a:bodyPr>
            <a:normAutofit/>
          </a:bodyPr>
          <a:lstStyle/>
          <a:p>
            <a:pPr algn="ctr"/>
            <a:r>
              <a:rPr lang="en-US" sz="5400" dirty="0"/>
              <a:t>Professional Burnout, the 3 R’s</a:t>
            </a:r>
          </a:p>
        </p:txBody>
      </p:sp>
      <p:sp>
        <p:nvSpPr>
          <p:cNvPr id="8" name="Subtitle 7">
            <a:extLst>
              <a:ext uri="{FF2B5EF4-FFF2-40B4-BE49-F238E27FC236}">
                <a16:creationId xmlns:a16="http://schemas.microsoft.com/office/drawing/2014/main" id="{2B0454B4-D753-3DFC-9336-A381D7E9CA64}"/>
              </a:ext>
            </a:extLst>
          </p:cNvPr>
          <p:cNvSpPr>
            <a:spLocks noGrp="1"/>
          </p:cNvSpPr>
          <p:nvPr>
            <p:ph type="subTitle" idx="1"/>
          </p:nvPr>
        </p:nvSpPr>
        <p:spPr>
          <a:xfrm>
            <a:off x="1524000" y="2485283"/>
            <a:ext cx="9144000" cy="2757283"/>
          </a:xfrm>
        </p:spPr>
        <p:txBody>
          <a:bodyPr>
            <a:normAutofit fontScale="92500" lnSpcReduction="10000"/>
          </a:bodyPr>
          <a:lstStyle/>
          <a:p>
            <a:r>
              <a:rPr lang="en-US" sz="3500" b="1" i="1" dirty="0"/>
              <a:t>Recognize</a:t>
            </a:r>
          </a:p>
          <a:p>
            <a:r>
              <a:rPr lang="en-US" sz="3500" b="1" i="1" dirty="0"/>
              <a:t>React</a:t>
            </a:r>
          </a:p>
          <a:p>
            <a:r>
              <a:rPr lang="en-US" sz="3500" b="1" i="1" dirty="0"/>
              <a:t>Reduce</a:t>
            </a:r>
          </a:p>
          <a:p>
            <a:endParaRPr lang="en-US" i="1" dirty="0"/>
          </a:p>
          <a:p>
            <a:r>
              <a:rPr lang="en-US" dirty="0"/>
              <a:t>Tim Gallagher, LCSW, BCD</a:t>
            </a:r>
          </a:p>
          <a:p>
            <a:r>
              <a:rPr lang="en-US" dirty="0"/>
              <a:t>LT, USPHS</a:t>
            </a:r>
          </a:p>
        </p:txBody>
      </p:sp>
    </p:spTree>
    <p:extLst>
      <p:ext uri="{BB962C8B-B14F-4D97-AF65-F5344CB8AC3E}">
        <p14:creationId xmlns:p14="http://schemas.microsoft.com/office/powerpoint/2010/main" val="375414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69FB-0886-B590-3955-6E13325A932D}"/>
              </a:ext>
            </a:extLst>
          </p:cNvPr>
          <p:cNvSpPr>
            <a:spLocks noGrp="1"/>
          </p:cNvSpPr>
          <p:nvPr>
            <p:ph type="title"/>
          </p:nvPr>
        </p:nvSpPr>
        <p:spPr>
          <a:xfrm>
            <a:off x="1671782" y="365125"/>
            <a:ext cx="9682018" cy="1325563"/>
          </a:xfrm>
        </p:spPr>
        <p:txBody>
          <a:bodyPr/>
          <a:lstStyle/>
          <a:p>
            <a:r>
              <a:rPr lang="en-US" dirty="0"/>
              <a:t>Outline</a:t>
            </a:r>
          </a:p>
        </p:txBody>
      </p:sp>
      <p:sp>
        <p:nvSpPr>
          <p:cNvPr id="3" name="Content Placeholder 2">
            <a:extLst>
              <a:ext uri="{FF2B5EF4-FFF2-40B4-BE49-F238E27FC236}">
                <a16:creationId xmlns:a16="http://schemas.microsoft.com/office/drawing/2014/main" id="{C0122E96-6D99-43FD-0EE6-994D99016FA2}"/>
              </a:ext>
            </a:extLst>
          </p:cNvPr>
          <p:cNvSpPr>
            <a:spLocks noGrp="1"/>
          </p:cNvSpPr>
          <p:nvPr>
            <p:ph idx="1"/>
          </p:nvPr>
        </p:nvSpPr>
        <p:spPr>
          <a:xfrm>
            <a:off x="1671780" y="1690688"/>
            <a:ext cx="9682019" cy="4486275"/>
          </a:xfrm>
        </p:spPr>
        <p:txBody>
          <a:bodyPr>
            <a:normAutofit/>
          </a:bodyPr>
          <a:lstStyle/>
          <a:p>
            <a:r>
              <a:rPr lang="en-US" dirty="0"/>
              <a:t>Intro to Presenter</a:t>
            </a:r>
          </a:p>
          <a:p>
            <a:r>
              <a:rPr lang="en-US" dirty="0"/>
              <a:t>Disclaimer </a:t>
            </a:r>
          </a:p>
          <a:p>
            <a:r>
              <a:rPr lang="en-US" dirty="0"/>
              <a:t>Burnout Defined</a:t>
            </a:r>
          </a:p>
          <a:p>
            <a:r>
              <a:rPr lang="en-US" dirty="0"/>
              <a:t>Added pressure of military readiness</a:t>
            </a:r>
          </a:p>
          <a:p>
            <a:r>
              <a:rPr lang="en-US" dirty="0"/>
              <a:t>Small group discussion – What have you seen? </a:t>
            </a:r>
          </a:p>
          <a:p>
            <a:r>
              <a:rPr lang="en-US" dirty="0"/>
              <a:t>How do we counter/prevent burnout</a:t>
            </a:r>
          </a:p>
          <a:p>
            <a:r>
              <a:rPr lang="en-US" dirty="0"/>
              <a:t>Q&amp;A</a:t>
            </a:r>
          </a:p>
          <a:p>
            <a:endParaRPr lang="en-US" dirty="0"/>
          </a:p>
        </p:txBody>
      </p:sp>
    </p:spTree>
    <p:extLst>
      <p:ext uri="{BB962C8B-B14F-4D97-AF65-F5344CB8AC3E}">
        <p14:creationId xmlns:p14="http://schemas.microsoft.com/office/powerpoint/2010/main" val="248848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92E9-B4C3-B6FC-BEA4-A34353D6B1A7}"/>
              </a:ext>
            </a:extLst>
          </p:cNvPr>
          <p:cNvSpPr>
            <a:spLocks noGrp="1"/>
          </p:cNvSpPr>
          <p:nvPr>
            <p:ph type="title"/>
          </p:nvPr>
        </p:nvSpPr>
        <p:spPr>
          <a:xfrm>
            <a:off x="1754908" y="443345"/>
            <a:ext cx="9600479" cy="1247343"/>
          </a:xfrm>
        </p:spPr>
        <p:txBody>
          <a:bodyPr/>
          <a:lstStyle/>
          <a:p>
            <a:r>
              <a:rPr lang="en-US" dirty="0"/>
              <a:t>Who is the guy in the Navy uniform? </a:t>
            </a:r>
          </a:p>
        </p:txBody>
      </p:sp>
      <p:sp>
        <p:nvSpPr>
          <p:cNvPr id="3" name="Text Placeholder 2">
            <a:extLst>
              <a:ext uri="{FF2B5EF4-FFF2-40B4-BE49-F238E27FC236}">
                <a16:creationId xmlns:a16="http://schemas.microsoft.com/office/drawing/2014/main" id="{0C475549-84B9-B7FA-9545-18FE7FAFC718}"/>
              </a:ext>
            </a:extLst>
          </p:cNvPr>
          <p:cNvSpPr>
            <a:spLocks noGrp="1"/>
          </p:cNvSpPr>
          <p:nvPr>
            <p:ph type="body" idx="1"/>
          </p:nvPr>
        </p:nvSpPr>
        <p:spPr/>
        <p:txBody>
          <a:bodyPr/>
          <a:lstStyle/>
          <a:p>
            <a:r>
              <a:rPr lang="en-US" dirty="0"/>
              <a:t>USAF</a:t>
            </a:r>
          </a:p>
        </p:txBody>
      </p:sp>
      <p:pic>
        <p:nvPicPr>
          <p:cNvPr id="8" name="Content Placeholder 7" descr="A person in military uniform">
            <a:extLst>
              <a:ext uri="{FF2B5EF4-FFF2-40B4-BE49-F238E27FC236}">
                <a16:creationId xmlns:a16="http://schemas.microsoft.com/office/drawing/2014/main" id="{95C903B7-42A4-4D1F-AC79-125DB1B3DA1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36961" y="2505075"/>
            <a:ext cx="2763441" cy="3684588"/>
          </a:xfrm>
        </p:spPr>
      </p:pic>
      <p:sp>
        <p:nvSpPr>
          <p:cNvPr id="5" name="Text Placeholder 4">
            <a:extLst>
              <a:ext uri="{FF2B5EF4-FFF2-40B4-BE49-F238E27FC236}">
                <a16:creationId xmlns:a16="http://schemas.microsoft.com/office/drawing/2014/main" id="{367053C0-391A-2FF5-552B-F0CA18EA5DC8}"/>
              </a:ext>
            </a:extLst>
          </p:cNvPr>
          <p:cNvSpPr>
            <a:spLocks noGrp="1"/>
          </p:cNvSpPr>
          <p:nvPr>
            <p:ph type="body" sz="quarter" idx="3"/>
          </p:nvPr>
        </p:nvSpPr>
        <p:spPr/>
        <p:txBody>
          <a:bodyPr/>
          <a:lstStyle/>
          <a:p>
            <a:r>
              <a:rPr lang="en-US" dirty="0"/>
              <a:t>USPHS</a:t>
            </a:r>
          </a:p>
        </p:txBody>
      </p:sp>
      <p:pic>
        <p:nvPicPr>
          <p:cNvPr id="12" name="Content Placeholder 11" descr="A person in a blue uniform&#10;&#10;Description automatically generated">
            <a:extLst>
              <a:ext uri="{FF2B5EF4-FFF2-40B4-BE49-F238E27FC236}">
                <a16:creationId xmlns:a16="http://schemas.microsoft.com/office/drawing/2014/main" id="{4DF65C1E-8EB5-13DF-3582-38BF108FC649}"/>
              </a:ext>
            </a:extLst>
          </p:cNvPr>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17993" t="1334" r="26462"/>
          <a:stretch/>
        </p:blipFill>
        <p:spPr>
          <a:xfrm>
            <a:off x="6681056" y="2505075"/>
            <a:ext cx="3687623" cy="3684588"/>
          </a:xfrm>
        </p:spPr>
      </p:pic>
    </p:spTree>
    <p:extLst>
      <p:ext uri="{BB962C8B-B14F-4D97-AF65-F5344CB8AC3E}">
        <p14:creationId xmlns:p14="http://schemas.microsoft.com/office/powerpoint/2010/main" val="2596124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C7BE-4A0C-0117-25D7-887C8703506D}"/>
              </a:ext>
            </a:extLst>
          </p:cNvPr>
          <p:cNvSpPr>
            <a:spLocks noGrp="1"/>
          </p:cNvSpPr>
          <p:nvPr>
            <p:ph type="title"/>
          </p:nvPr>
        </p:nvSpPr>
        <p:spPr>
          <a:xfrm>
            <a:off x="1683944" y="365125"/>
            <a:ext cx="9669855" cy="1325563"/>
          </a:xfrm>
        </p:spPr>
        <p:txBody>
          <a:bodyPr/>
          <a:lstStyle/>
          <a:p>
            <a:r>
              <a:rPr lang="en-US" dirty="0"/>
              <a:t>Disclaimer </a:t>
            </a:r>
          </a:p>
        </p:txBody>
      </p:sp>
      <p:sp>
        <p:nvSpPr>
          <p:cNvPr id="3" name="Content Placeholder 2">
            <a:extLst>
              <a:ext uri="{FF2B5EF4-FFF2-40B4-BE49-F238E27FC236}">
                <a16:creationId xmlns:a16="http://schemas.microsoft.com/office/drawing/2014/main" id="{DEE4E73D-184B-C9FF-8B92-815314D84F11}"/>
              </a:ext>
            </a:extLst>
          </p:cNvPr>
          <p:cNvSpPr>
            <a:spLocks noGrp="1"/>
          </p:cNvSpPr>
          <p:nvPr>
            <p:ph idx="1"/>
          </p:nvPr>
        </p:nvSpPr>
        <p:spPr>
          <a:xfrm>
            <a:off x="1683944" y="2153265"/>
            <a:ext cx="9669856" cy="4023697"/>
          </a:xfrm>
        </p:spPr>
        <p:txBody>
          <a:bodyPr/>
          <a:lstStyle/>
          <a:p>
            <a:pPr marL="0" indent="0">
              <a:buNone/>
            </a:pPr>
            <a:r>
              <a:rPr lang="en-US" dirty="0"/>
              <a:t>All views, opinions, and statements made during this presentation </a:t>
            </a:r>
            <a:r>
              <a:rPr lang="en-US" u="sng" dirty="0"/>
              <a:t>are those of Tim Gallagher </a:t>
            </a:r>
            <a:r>
              <a:rPr lang="en-US" dirty="0"/>
              <a:t>and </a:t>
            </a:r>
            <a:r>
              <a:rPr lang="en-US" u="sng" dirty="0"/>
              <a:t>DO NOT </a:t>
            </a:r>
            <a:r>
              <a:rPr lang="en-US" dirty="0"/>
              <a:t>represent the Office of the Assistant Secretary of Health, The Commissioned Corps of the USPHS, The Department of Homeland Security, or ICE</a:t>
            </a:r>
          </a:p>
        </p:txBody>
      </p:sp>
    </p:spTree>
    <p:extLst>
      <p:ext uri="{BB962C8B-B14F-4D97-AF65-F5344CB8AC3E}">
        <p14:creationId xmlns:p14="http://schemas.microsoft.com/office/powerpoint/2010/main" val="2354644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5317-CB23-62E6-D7EB-4BBDEF0A1C22}"/>
              </a:ext>
            </a:extLst>
          </p:cNvPr>
          <p:cNvSpPr>
            <a:spLocks noGrp="1"/>
          </p:cNvSpPr>
          <p:nvPr>
            <p:ph type="title"/>
          </p:nvPr>
        </p:nvSpPr>
        <p:spPr>
          <a:xfrm>
            <a:off x="1774478" y="365125"/>
            <a:ext cx="9579321" cy="1325563"/>
          </a:xfrm>
        </p:spPr>
        <p:txBody>
          <a:bodyPr/>
          <a:lstStyle/>
          <a:p>
            <a:r>
              <a:rPr lang="en-US" dirty="0"/>
              <a:t>Objectives</a:t>
            </a:r>
          </a:p>
        </p:txBody>
      </p:sp>
      <p:sp>
        <p:nvSpPr>
          <p:cNvPr id="3" name="Content Placeholder 2">
            <a:extLst>
              <a:ext uri="{FF2B5EF4-FFF2-40B4-BE49-F238E27FC236}">
                <a16:creationId xmlns:a16="http://schemas.microsoft.com/office/drawing/2014/main" id="{077E2675-A83B-73EB-7AFB-58294D9A9CAA}"/>
              </a:ext>
            </a:extLst>
          </p:cNvPr>
          <p:cNvSpPr>
            <a:spLocks noGrp="1"/>
          </p:cNvSpPr>
          <p:nvPr>
            <p:ph idx="1"/>
          </p:nvPr>
        </p:nvSpPr>
        <p:spPr>
          <a:xfrm>
            <a:off x="1774478" y="1887795"/>
            <a:ext cx="9579322" cy="4289168"/>
          </a:xfrm>
        </p:spPr>
        <p:txBody>
          <a:bodyPr/>
          <a:lstStyle/>
          <a:p>
            <a:r>
              <a:rPr lang="en-US" dirty="0"/>
              <a:t>Identify some of the most common signs/symptoms of professional burnout</a:t>
            </a:r>
          </a:p>
          <a:p>
            <a:r>
              <a:rPr lang="en-US" dirty="0"/>
              <a:t>Describe healthy and unhealthy coping strategies for burnout</a:t>
            </a:r>
          </a:p>
          <a:p>
            <a:r>
              <a:rPr lang="en-US" dirty="0"/>
              <a:t>Define how to reduce burnout in the workplace</a:t>
            </a:r>
          </a:p>
        </p:txBody>
      </p:sp>
    </p:spTree>
    <p:extLst>
      <p:ext uri="{BB962C8B-B14F-4D97-AF65-F5344CB8AC3E}">
        <p14:creationId xmlns:p14="http://schemas.microsoft.com/office/powerpoint/2010/main" val="4169179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FB69F-F708-F389-2686-46FD73E91DB3}"/>
              </a:ext>
            </a:extLst>
          </p:cNvPr>
          <p:cNvSpPr>
            <a:spLocks noGrp="1"/>
          </p:cNvSpPr>
          <p:nvPr>
            <p:ph type="title"/>
          </p:nvPr>
        </p:nvSpPr>
        <p:spPr>
          <a:xfrm>
            <a:off x="1962614" y="365125"/>
            <a:ext cx="9391185" cy="1325563"/>
          </a:xfrm>
        </p:spPr>
        <p:txBody>
          <a:bodyPr/>
          <a:lstStyle/>
          <a:p>
            <a:r>
              <a:rPr lang="en-US" dirty="0"/>
              <a:t>My Style</a:t>
            </a:r>
          </a:p>
        </p:txBody>
      </p:sp>
      <p:sp>
        <p:nvSpPr>
          <p:cNvPr id="3" name="Content Placeholder 2">
            <a:extLst>
              <a:ext uri="{FF2B5EF4-FFF2-40B4-BE49-F238E27FC236}">
                <a16:creationId xmlns:a16="http://schemas.microsoft.com/office/drawing/2014/main" id="{4E9F84DD-FFDB-A42F-CDEE-57AABF018591}"/>
              </a:ext>
            </a:extLst>
          </p:cNvPr>
          <p:cNvSpPr>
            <a:spLocks noGrp="1"/>
          </p:cNvSpPr>
          <p:nvPr>
            <p:ph idx="1"/>
          </p:nvPr>
        </p:nvSpPr>
        <p:spPr>
          <a:xfrm>
            <a:off x="1962614" y="1690688"/>
            <a:ext cx="9391186" cy="4486275"/>
          </a:xfrm>
        </p:spPr>
        <p:txBody>
          <a:bodyPr/>
          <a:lstStyle/>
          <a:p>
            <a:r>
              <a:rPr lang="en-US" dirty="0"/>
              <a:t>DEATH BY POWERPOINT!</a:t>
            </a:r>
          </a:p>
          <a:p>
            <a:r>
              <a:rPr lang="en-US" dirty="0"/>
              <a:t>Let's talk</a:t>
            </a:r>
          </a:p>
          <a:p>
            <a:r>
              <a:rPr lang="en-US" dirty="0"/>
              <a:t>Participate fully</a:t>
            </a:r>
          </a:p>
          <a:p>
            <a:r>
              <a:rPr lang="en-US" dirty="0"/>
              <a:t>Engage</a:t>
            </a:r>
          </a:p>
        </p:txBody>
      </p:sp>
      <p:pic>
        <p:nvPicPr>
          <p:cNvPr id="5" name="Picture 4" descr="Child sleeping on books">
            <a:extLst>
              <a:ext uri="{FF2B5EF4-FFF2-40B4-BE49-F238E27FC236}">
                <a16:creationId xmlns:a16="http://schemas.microsoft.com/office/drawing/2014/main" id="{755A34B2-EB73-FF11-F9DC-5EC97CFD1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7738" y="2743200"/>
            <a:ext cx="4975226" cy="3316817"/>
          </a:xfrm>
          <a:prstGeom prst="rect">
            <a:avLst/>
          </a:prstGeom>
        </p:spPr>
      </p:pic>
    </p:spTree>
    <p:extLst>
      <p:ext uri="{BB962C8B-B14F-4D97-AF65-F5344CB8AC3E}">
        <p14:creationId xmlns:p14="http://schemas.microsoft.com/office/powerpoint/2010/main" val="151208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D11027-9606-FC2B-072F-3673EA96FBC9}"/>
              </a:ext>
            </a:extLst>
          </p:cNvPr>
          <p:cNvSpPr>
            <a:spLocks noGrp="1"/>
          </p:cNvSpPr>
          <p:nvPr>
            <p:ph type="ctrTitle"/>
          </p:nvPr>
        </p:nvSpPr>
        <p:spPr/>
        <p:txBody>
          <a:bodyPr/>
          <a:lstStyle/>
          <a:p>
            <a:r>
              <a:rPr lang="en-US" sz="8800" b="1" dirty="0"/>
              <a:t>R</a:t>
            </a:r>
            <a:r>
              <a:rPr lang="en-US" dirty="0"/>
              <a:t>ecognize</a:t>
            </a:r>
          </a:p>
        </p:txBody>
      </p:sp>
    </p:spTree>
    <p:extLst>
      <p:ext uri="{BB962C8B-B14F-4D97-AF65-F5344CB8AC3E}">
        <p14:creationId xmlns:p14="http://schemas.microsoft.com/office/powerpoint/2010/main" val="228378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A1A1A7-035C-6E51-43F1-A35F194E860F}"/>
              </a:ext>
            </a:extLst>
          </p:cNvPr>
          <p:cNvSpPr>
            <a:spLocks noGrp="1"/>
          </p:cNvSpPr>
          <p:nvPr>
            <p:ph type="ctrTitle"/>
          </p:nvPr>
        </p:nvSpPr>
        <p:spPr>
          <a:xfrm>
            <a:off x="1524000" y="1122363"/>
            <a:ext cx="9144000" cy="1562114"/>
          </a:xfrm>
        </p:spPr>
        <p:txBody>
          <a:bodyPr/>
          <a:lstStyle/>
          <a:p>
            <a:r>
              <a:rPr lang="en-US" u="sng" dirty="0"/>
              <a:t>Burnout</a:t>
            </a:r>
          </a:p>
        </p:txBody>
      </p:sp>
      <p:sp>
        <p:nvSpPr>
          <p:cNvPr id="5" name="Subtitle 4">
            <a:extLst>
              <a:ext uri="{FF2B5EF4-FFF2-40B4-BE49-F238E27FC236}">
                <a16:creationId xmlns:a16="http://schemas.microsoft.com/office/drawing/2014/main" id="{1F3DE321-A4AF-A8A9-B9D2-B65919B6CD7B}"/>
              </a:ext>
            </a:extLst>
          </p:cNvPr>
          <p:cNvSpPr>
            <a:spLocks noGrp="1"/>
          </p:cNvSpPr>
          <p:nvPr>
            <p:ph type="subTitle" idx="1"/>
          </p:nvPr>
        </p:nvSpPr>
        <p:spPr>
          <a:xfrm>
            <a:off x="1858296" y="2890683"/>
            <a:ext cx="9940413" cy="2241755"/>
          </a:xfrm>
        </p:spPr>
        <p:txBody>
          <a:bodyPr>
            <a:normAutofit/>
          </a:bodyPr>
          <a:lstStyle/>
          <a:p>
            <a:pPr marL="457200" indent="-457200" algn="l">
              <a:buFont typeface="+mj-lt"/>
              <a:buAutoNum type="arabicPeriod"/>
            </a:pPr>
            <a:r>
              <a:rPr lang="en-US" dirty="0"/>
              <a:t>How do you define it? </a:t>
            </a:r>
          </a:p>
          <a:p>
            <a:pPr marL="457200" indent="-457200" algn="l">
              <a:buFont typeface="+mj-lt"/>
              <a:buAutoNum type="arabicPeriod"/>
            </a:pPr>
            <a:r>
              <a:rPr lang="en-US" dirty="0"/>
              <a:t>Give me some examples of what it looks like or what you’ve seen? </a:t>
            </a:r>
          </a:p>
          <a:p>
            <a:pPr marL="457200" indent="-457200" algn="l">
              <a:buFont typeface="+mj-lt"/>
              <a:buAutoNum type="arabicPeriod"/>
            </a:pPr>
            <a:r>
              <a:rPr lang="en-US" dirty="0"/>
              <a:t>What is the example or image in your head of the “burnt out Airman or professional”?</a:t>
            </a:r>
          </a:p>
        </p:txBody>
      </p:sp>
    </p:spTree>
    <p:extLst>
      <p:ext uri="{BB962C8B-B14F-4D97-AF65-F5344CB8AC3E}">
        <p14:creationId xmlns:p14="http://schemas.microsoft.com/office/powerpoint/2010/main" val="235496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5D7B-9F78-BDF5-7A28-5D52C5A59E20}"/>
              </a:ext>
            </a:extLst>
          </p:cNvPr>
          <p:cNvSpPr>
            <a:spLocks noGrp="1"/>
          </p:cNvSpPr>
          <p:nvPr>
            <p:ph type="title"/>
          </p:nvPr>
        </p:nvSpPr>
        <p:spPr>
          <a:xfrm>
            <a:off x="1828800" y="486561"/>
            <a:ext cx="9525000" cy="1204127"/>
          </a:xfrm>
        </p:spPr>
        <p:txBody>
          <a:bodyPr/>
          <a:lstStyle/>
          <a:p>
            <a:r>
              <a:rPr lang="en-US" dirty="0"/>
              <a:t>Burnout definition (cont.)</a:t>
            </a:r>
          </a:p>
        </p:txBody>
      </p:sp>
      <p:sp>
        <p:nvSpPr>
          <p:cNvPr id="3" name="Content Placeholder 2">
            <a:extLst>
              <a:ext uri="{FF2B5EF4-FFF2-40B4-BE49-F238E27FC236}">
                <a16:creationId xmlns:a16="http://schemas.microsoft.com/office/drawing/2014/main" id="{C278D582-FB41-FCC6-0C9F-8D76EBBEC557}"/>
              </a:ext>
            </a:extLst>
          </p:cNvPr>
          <p:cNvSpPr>
            <a:spLocks noGrp="1"/>
          </p:cNvSpPr>
          <p:nvPr>
            <p:ph idx="1"/>
          </p:nvPr>
        </p:nvSpPr>
        <p:spPr>
          <a:xfrm>
            <a:off x="1828798" y="1828799"/>
            <a:ext cx="9525001" cy="4348163"/>
          </a:xfrm>
        </p:spPr>
        <p:txBody>
          <a:bodyPr/>
          <a:lstStyle/>
          <a:p>
            <a:r>
              <a:rPr lang="en-US" dirty="0"/>
              <a:t>The 11</a:t>
            </a:r>
            <a:r>
              <a:rPr lang="en-US" baseline="30000" dirty="0"/>
              <a:t>th</a:t>
            </a:r>
            <a:r>
              <a:rPr lang="en-US" dirty="0"/>
              <a:t> Revision of the International Classification of Diseases (ICD-11) defines burnout as “a syndrome conceptualized as resulting from chronic workplace stress that has not been successfully managed”</a:t>
            </a:r>
          </a:p>
          <a:p>
            <a:pPr lvl="1"/>
            <a:r>
              <a:rPr lang="en-US" dirty="0"/>
              <a:t>Characterized by: </a:t>
            </a:r>
          </a:p>
          <a:p>
            <a:pPr lvl="2"/>
            <a:r>
              <a:rPr lang="en-US" dirty="0"/>
              <a:t>Feelings of energy depletion or exhaustion</a:t>
            </a:r>
          </a:p>
          <a:p>
            <a:pPr lvl="2"/>
            <a:r>
              <a:rPr lang="en-US" dirty="0"/>
              <a:t>Increased mental distance from one’s job</a:t>
            </a:r>
          </a:p>
          <a:p>
            <a:pPr lvl="2"/>
            <a:r>
              <a:rPr lang="en-US" dirty="0"/>
              <a:t>Feelings of negativism or cynicism related to one’s job</a:t>
            </a:r>
          </a:p>
          <a:p>
            <a:pPr lvl="2"/>
            <a:r>
              <a:rPr lang="en-US" dirty="0"/>
              <a:t>Reduced professional efficacy</a:t>
            </a:r>
          </a:p>
        </p:txBody>
      </p:sp>
    </p:spTree>
    <p:extLst>
      <p:ext uri="{BB962C8B-B14F-4D97-AF65-F5344CB8AC3E}">
        <p14:creationId xmlns:p14="http://schemas.microsoft.com/office/powerpoint/2010/main" val="217732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DDA9-1F1A-224A-36E2-97C3DA6A3FBF}"/>
              </a:ext>
            </a:extLst>
          </p:cNvPr>
          <p:cNvSpPr>
            <a:spLocks noGrp="1"/>
          </p:cNvSpPr>
          <p:nvPr>
            <p:ph type="title"/>
          </p:nvPr>
        </p:nvSpPr>
        <p:spPr>
          <a:xfrm>
            <a:off x="1946246" y="365125"/>
            <a:ext cx="9407554" cy="1325563"/>
          </a:xfrm>
        </p:spPr>
        <p:txBody>
          <a:bodyPr/>
          <a:lstStyle/>
          <a:p>
            <a:r>
              <a:rPr lang="en-US" dirty="0"/>
              <a:t>Burnout definition (cont.)</a:t>
            </a:r>
          </a:p>
        </p:txBody>
      </p:sp>
      <p:sp>
        <p:nvSpPr>
          <p:cNvPr id="3" name="Content Placeholder 2">
            <a:extLst>
              <a:ext uri="{FF2B5EF4-FFF2-40B4-BE49-F238E27FC236}">
                <a16:creationId xmlns:a16="http://schemas.microsoft.com/office/drawing/2014/main" id="{45E418B6-B5D6-1E9D-F343-61AE677B29E7}"/>
              </a:ext>
            </a:extLst>
          </p:cNvPr>
          <p:cNvSpPr>
            <a:spLocks noGrp="1"/>
          </p:cNvSpPr>
          <p:nvPr>
            <p:ph idx="1"/>
          </p:nvPr>
        </p:nvSpPr>
        <p:spPr>
          <a:xfrm>
            <a:off x="1946246" y="1946787"/>
            <a:ext cx="9407554" cy="4230176"/>
          </a:xfrm>
        </p:spPr>
        <p:txBody>
          <a:bodyPr/>
          <a:lstStyle/>
          <a:p>
            <a:r>
              <a:rPr lang="en-US" dirty="0"/>
              <a:t>Maslach Burnout Inventory </a:t>
            </a:r>
          </a:p>
          <a:p>
            <a:pPr lvl="1"/>
            <a:r>
              <a:rPr lang="en-US" dirty="0"/>
              <a:t>Most widely used measure </a:t>
            </a:r>
          </a:p>
          <a:p>
            <a:pPr lvl="1"/>
            <a:r>
              <a:rPr lang="en-US" dirty="0"/>
              <a:t>1981</a:t>
            </a:r>
          </a:p>
          <a:p>
            <a:pPr lvl="1"/>
            <a:r>
              <a:rPr lang="en-US" dirty="0"/>
              <a:t>Approaches burnout as a syndrome induced by insurmountable work-related stress that comprises symptoms of exhaustion, cynicism, and inefficacy </a:t>
            </a:r>
          </a:p>
          <a:p>
            <a:pPr lvl="1"/>
            <a:r>
              <a:rPr lang="en-US" dirty="0"/>
              <a:t>Exhaustion is considered burnout’s core!</a:t>
            </a:r>
          </a:p>
        </p:txBody>
      </p:sp>
    </p:spTree>
    <p:extLst>
      <p:ext uri="{BB962C8B-B14F-4D97-AF65-F5344CB8AC3E}">
        <p14:creationId xmlns:p14="http://schemas.microsoft.com/office/powerpoint/2010/main" val="3296649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3A18-F5B5-F9EE-329C-7F365C37AB7C}"/>
              </a:ext>
            </a:extLst>
          </p:cNvPr>
          <p:cNvSpPr>
            <a:spLocks noGrp="1"/>
          </p:cNvSpPr>
          <p:nvPr>
            <p:ph type="title"/>
          </p:nvPr>
        </p:nvSpPr>
        <p:spPr>
          <a:xfrm>
            <a:off x="2039814" y="365125"/>
            <a:ext cx="9313985" cy="1325563"/>
          </a:xfrm>
        </p:spPr>
        <p:txBody>
          <a:bodyPr/>
          <a:lstStyle/>
          <a:p>
            <a:r>
              <a:rPr lang="en-US" dirty="0"/>
              <a:t>Six Factors that Contribute to Burnout</a:t>
            </a:r>
          </a:p>
        </p:txBody>
      </p:sp>
      <p:sp>
        <p:nvSpPr>
          <p:cNvPr id="3" name="Content Placeholder 2">
            <a:extLst>
              <a:ext uri="{FF2B5EF4-FFF2-40B4-BE49-F238E27FC236}">
                <a16:creationId xmlns:a16="http://schemas.microsoft.com/office/drawing/2014/main" id="{4F540A29-B24A-637A-19BB-BBB8999A878B}"/>
              </a:ext>
            </a:extLst>
          </p:cNvPr>
          <p:cNvSpPr>
            <a:spLocks noGrp="1"/>
          </p:cNvSpPr>
          <p:nvPr>
            <p:ph idx="1"/>
          </p:nvPr>
        </p:nvSpPr>
        <p:spPr>
          <a:xfrm>
            <a:off x="2039814" y="1799303"/>
            <a:ext cx="9313986" cy="4377660"/>
          </a:xfrm>
        </p:spPr>
        <p:txBody>
          <a:bodyPr/>
          <a:lstStyle/>
          <a:p>
            <a:r>
              <a:rPr lang="en-US" dirty="0"/>
              <a:t>Work Overload</a:t>
            </a:r>
          </a:p>
          <a:p>
            <a:r>
              <a:rPr lang="en-US" dirty="0"/>
              <a:t>Lack of Control</a:t>
            </a:r>
          </a:p>
          <a:p>
            <a:r>
              <a:rPr lang="en-US" dirty="0"/>
              <a:t>Insufficient Rewards</a:t>
            </a:r>
          </a:p>
          <a:p>
            <a:r>
              <a:rPr lang="en-US" dirty="0"/>
              <a:t>Breakdown of Community</a:t>
            </a:r>
          </a:p>
          <a:p>
            <a:r>
              <a:rPr lang="en-US" dirty="0"/>
              <a:t>Absence of Fairness</a:t>
            </a:r>
          </a:p>
          <a:p>
            <a:r>
              <a:rPr lang="en-US" dirty="0"/>
              <a:t>Value Conflicts</a:t>
            </a:r>
          </a:p>
          <a:p>
            <a:pPr marL="0" indent="0" algn="r">
              <a:buNone/>
            </a:pPr>
            <a:endParaRPr lang="en-US" sz="1050" dirty="0"/>
          </a:p>
          <a:p>
            <a:pPr marL="0" indent="0" algn="r">
              <a:buNone/>
            </a:pPr>
            <a:endParaRPr lang="en-US" sz="1050" dirty="0"/>
          </a:p>
          <a:p>
            <a:pPr marL="0" indent="0" algn="r">
              <a:buNone/>
            </a:pPr>
            <a:r>
              <a:rPr lang="en-US" sz="1050" dirty="0"/>
              <a:t>(Maslach, 2015)</a:t>
            </a:r>
          </a:p>
        </p:txBody>
      </p:sp>
    </p:spTree>
    <p:extLst>
      <p:ext uri="{BB962C8B-B14F-4D97-AF65-F5344CB8AC3E}">
        <p14:creationId xmlns:p14="http://schemas.microsoft.com/office/powerpoint/2010/main" val="2967668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70BE-DCEF-2074-9437-875FF3EBF70D}"/>
              </a:ext>
            </a:extLst>
          </p:cNvPr>
          <p:cNvSpPr>
            <a:spLocks noGrp="1"/>
          </p:cNvSpPr>
          <p:nvPr>
            <p:ph type="title"/>
          </p:nvPr>
        </p:nvSpPr>
        <p:spPr>
          <a:xfrm>
            <a:off x="1871830" y="365125"/>
            <a:ext cx="9481969" cy="1325563"/>
          </a:xfrm>
        </p:spPr>
        <p:txBody>
          <a:bodyPr/>
          <a:lstStyle/>
          <a:p>
            <a:r>
              <a:rPr lang="en-US" dirty="0"/>
              <a:t>Burnt out or lazy?!</a:t>
            </a:r>
          </a:p>
        </p:txBody>
      </p:sp>
      <p:pic>
        <p:nvPicPr>
          <p:cNvPr id="4" name="Online Media 3" title="6 Signs You’re Burnt Out, Not Lazy">
            <a:hlinkClick r:id="" action="ppaction://media"/>
            <a:extLst>
              <a:ext uri="{FF2B5EF4-FFF2-40B4-BE49-F238E27FC236}">
                <a16:creationId xmlns:a16="http://schemas.microsoft.com/office/drawing/2014/main" id="{44F2C0D2-5163-8593-442F-1660F1874E8F}"/>
              </a:ext>
            </a:extLst>
          </p:cNvPr>
          <p:cNvPicPr>
            <a:picLocks noRot="1" noChangeAspect="1"/>
          </p:cNvPicPr>
          <p:nvPr>
            <a:videoFile r:link="rId1"/>
          </p:nvPr>
        </p:nvPicPr>
        <p:blipFill>
          <a:blip r:embed="rId4"/>
          <a:stretch>
            <a:fillRect/>
          </a:stretch>
        </p:blipFill>
        <p:spPr>
          <a:xfrm>
            <a:off x="1710985" y="1345341"/>
            <a:ext cx="9110659" cy="5147534"/>
          </a:xfrm>
          <a:prstGeom prst="rect">
            <a:avLst/>
          </a:prstGeom>
        </p:spPr>
      </p:pic>
    </p:spTree>
    <p:extLst>
      <p:ext uri="{BB962C8B-B14F-4D97-AF65-F5344CB8AC3E}">
        <p14:creationId xmlns:p14="http://schemas.microsoft.com/office/powerpoint/2010/main" val="89446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B5A3-E9B5-9BF7-0C66-CE195EEC7D1A}"/>
              </a:ext>
            </a:extLst>
          </p:cNvPr>
          <p:cNvSpPr>
            <a:spLocks noGrp="1"/>
          </p:cNvSpPr>
          <p:nvPr>
            <p:ph type="title"/>
          </p:nvPr>
        </p:nvSpPr>
        <p:spPr>
          <a:xfrm>
            <a:off x="1882588" y="365125"/>
            <a:ext cx="9471212" cy="1325563"/>
          </a:xfrm>
        </p:spPr>
        <p:txBody>
          <a:bodyPr/>
          <a:lstStyle/>
          <a:p>
            <a:r>
              <a:rPr lang="en-US" dirty="0"/>
              <a:t>Common Symptoms</a:t>
            </a:r>
          </a:p>
        </p:txBody>
      </p:sp>
      <p:sp>
        <p:nvSpPr>
          <p:cNvPr id="3" name="Content Placeholder 2">
            <a:extLst>
              <a:ext uri="{FF2B5EF4-FFF2-40B4-BE49-F238E27FC236}">
                <a16:creationId xmlns:a16="http://schemas.microsoft.com/office/drawing/2014/main" id="{2338E91A-CAA6-32DC-CFE7-06AC01E48DF7}"/>
              </a:ext>
            </a:extLst>
          </p:cNvPr>
          <p:cNvSpPr>
            <a:spLocks noGrp="1"/>
          </p:cNvSpPr>
          <p:nvPr>
            <p:ph idx="1"/>
          </p:nvPr>
        </p:nvSpPr>
        <p:spPr>
          <a:xfrm>
            <a:off x="1882588" y="2521974"/>
            <a:ext cx="9471212" cy="1769807"/>
          </a:xfrm>
        </p:spPr>
        <p:txBody>
          <a:bodyPr>
            <a:normAutofit fontScale="92500" lnSpcReduction="10000"/>
          </a:bodyPr>
          <a:lstStyle/>
          <a:p>
            <a:pPr marL="0" indent="0">
              <a:buNone/>
            </a:pPr>
            <a:r>
              <a:rPr lang="en-US" dirty="0"/>
              <a:t>What are some common symptoms of burnout that you’ve seen or experienced</a:t>
            </a:r>
          </a:p>
          <a:p>
            <a:pPr marL="0" indent="0">
              <a:buNone/>
            </a:pPr>
            <a:endParaRPr lang="en-US" dirty="0"/>
          </a:p>
          <a:p>
            <a:pPr marL="0" indent="0">
              <a:buNone/>
            </a:pPr>
            <a:r>
              <a:rPr lang="en-US" dirty="0"/>
              <a:t>Did you learn any new symptoms from the video?</a:t>
            </a:r>
          </a:p>
        </p:txBody>
      </p:sp>
    </p:spTree>
    <p:extLst>
      <p:ext uri="{BB962C8B-B14F-4D97-AF65-F5344CB8AC3E}">
        <p14:creationId xmlns:p14="http://schemas.microsoft.com/office/powerpoint/2010/main" val="3164582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03C46-4036-2D7D-9BA3-083E24535ABF}"/>
              </a:ext>
            </a:extLst>
          </p:cNvPr>
          <p:cNvSpPr>
            <a:spLocks noGrp="1"/>
          </p:cNvSpPr>
          <p:nvPr>
            <p:ph type="title"/>
          </p:nvPr>
        </p:nvSpPr>
        <p:spPr>
          <a:xfrm>
            <a:off x="1991032" y="365125"/>
            <a:ext cx="9362768" cy="1325563"/>
          </a:xfrm>
        </p:spPr>
        <p:txBody>
          <a:bodyPr/>
          <a:lstStyle/>
          <a:p>
            <a:r>
              <a:rPr lang="en-US" dirty="0"/>
              <a:t>Common Symptoms</a:t>
            </a:r>
          </a:p>
        </p:txBody>
      </p:sp>
      <p:sp>
        <p:nvSpPr>
          <p:cNvPr id="3" name="Content Placeholder 2">
            <a:extLst>
              <a:ext uri="{FF2B5EF4-FFF2-40B4-BE49-F238E27FC236}">
                <a16:creationId xmlns:a16="http://schemas.microsoft.com/office/drawing/2014/main" id="{7FF9A1A7-5696-34BD-960E-AA415547D3A4}"/>
              </a:ext>
            </a:extLst>
          </p:cNvPr>
          <p:cNvSpPr>
            <a:spLocks noGrp="1"/>
          </p:cNvSpPr>
          <p:nvPr>
            <p:ph idx="1"/>
          </p:nvPr>
        </p:nvSpPr>
        <p:spPr/>
        <p:txBody>
          <a:bodyPr>
            <a:normAutofit lnSpcReduction="10000"/>
          </a:bodyPr>
          <a:lstStyle/>
          <a:p>
            <a:pPr algn="ctr"/>
            <a:r>
              <a:rPr lang="en-US" dirty="0"/>
              <a:t>Physical and Emotional Exhaustion</a:t>
            </a:r>
          </a:p>
          <a:p>
            <a:pPr algn="ctr"/>
            <a:r>
              <a:rPr lang="en-US" dirty="0"/>
              <a:t>Depression </a:t>
            </a:r>
          </a:p>
          <a:p>
            <a:pPr algn="ctr"/>
            <a:r>
              <a:rPr lang="en-US" dirty="0"/>
              <a:t>Anxiety</a:t>
            </a:r>
          </a:p>
          <a:p>
            <a:pPr algn="ctr"/>
            <a:r>
              <a:rPr lang="en-US" dirty="0"/>
              <a:t>Sleep Issues</a:t>
            </a:r>
          </a:p>
          <a:p>
            <a:pPr algn="ctr"/>
            <a:r>
              <a:rPr lang="en-US" dirty="0"/>
              <a:t>Increased negativity </a:t>
            </a:r>
          </a:p>
          <a:p>
            <a:pPr algn="ctr"/>
            <a:r>
              <a:rPr lang="en-US" dirty="0"/>
              <a:t>Heightened irritability</a:t>
            </a:r>
          </a:p>
          <a:p>
            <a:pPr algn="ctr"/>
            <a:r>
              <a:rPr lang="en-US" dirty="0"/>
              <a:t>Feeling distracted or disconnected</a:t>
            </a:r>
          </a:p>
          <a:p>
            <a:pPr algn="ctr"/>
            <a:endParaRPr lang="en-US" dirty="0"/>
          </a:p>
          <a:p>
            <a:pPr marL="0" indent="0" algn="r">
              <a:buNone/>
            </a:pPr>
            <a:r>
              <a:rPr lang="en-US" sz="1500" dirty="0"/>
              <a:t>(Christina Maslach, 2021)</a:t>
            </a:r>
          </a:p>
          <a:p>
            <a:endParaRPr lang="en-US" dirty="0"/>
          </a:p>
        </p:txBody>
      </p:sp>
    </p:spTree>
    <p:extLst>
      <p:ext uri="{BB962C8B-B14F-4D97-AF65-F5344CB8AC3E}">
        <p14:creationId xmlns:p14="http://schemas.microsoft.com/office/powerpoint/2010/main" val="3664798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BAA0-C5EB-FF4A-D293-47775E2340FE}"/>
              </a:ext>
            </a:extLst>
          </p:cNvPr>
          <p:cNvSpPr>
            <a:spLocks noGrp="1"/>
          </p:cNvSpPr>
          <p:nvPr>
            <p:ph type="title"/>
          </p:nvPr>
        </p:nvSpPr>
        <p:spPr>
          <a:xfrm>
            <a:off x="1828800" y="365125"/>
            <a:ext cx="9525000" cy="1325563"/>
          </a:xfrm>
        </p:spPr>
        <p:txBody>
          <a:bodyPr/>
          <a:lstStyle/>
          <a:p>
            <a:r>
              <a:rPr lang="en-US" dirty="0"/>
              <a:t>Military Pharmacy</a:t>
            </a:r>
          </a:p>
        </p:txBody>
      </p:sp>
      <p:sp>
        <p:nvSpPr>
          <p:cNvPr id="4" name="Content Placeholder 3">
            <a:extLst>
              <a:ext uri="{FF2B5EF4-FFF2-40B4-BE49-F238E27FC236}">
                <a16:creationId xmlns:a16="http://schemas.microsoft.com/office/drawing/2014/main" id="{567D6B7A-FB63-EDD4-AF3A-0AB42EB47548}"/>
              </a:ext>
            </a:extLst>
          </p:cNvPr>
          <p:cNvSpPr>
            <a:spLocks noGrp="1"/>
          </p:cNvSpPr>
          <p:nvPr>
            <p:ph sz="half" idx="1"/>
          </p:nvPr>
        </p:nvSpPr>
        <p:spPr>
          <a:xfrm>
            <a:off x="1828800" y="1758156"/>
            <a:ext cx="5181600" cy="4351338"/>
          </a:xfrm>
        </p:spPr>
        <p:txBody>
          <a:bodyPr/>
          <a:lstStyle/>
          <a:p>
            <a:r>
              <a:rPr lang="en-US" dirty="0"/>
              <a:t>Added Stressors? </a:t>
            </a:r>
          </a:p>
          <a:p>
            <a:r>
              <a:rPr lang="en-US" dirty="0"/>
              <a:t>Specifics about the military that might increase the likelihood of burnout? </a:t>
            </a:r>
          </a:p>
        </p:txBody>
      </p:sp>
      <p:pic>
        <p:nvPicPr>
          <p:cNvPr id="7" name="Content Placeholder 6" descr="A group of soldiers in uniform&#10;&#10;Description automatically generated">
            <a:extLst>
              <a:ext uri="{FF2B5EF4-FFF2-40B4-BE49-F238E27FC236}">
                <a16:creationId xmlns:a16="http://schemas.microsoft.com/office/drawing/2014/main" id="{90CA3049-18D7-2A6A-4655-211C0B1CFA1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631" t="26017" r="12589"/>
          <a:stretch/>
        </p:blipFill>
        <p:spPr>
          <a:xfrm>
            <a:off x="6895652" y="796066"/>
            <a:ext cx="4461004" cy="5380897"/>
          </a:xfrm>
        </p:spPr>
      </p:pic>
    </p:spTree>
    <p:extLst>
      <p:ext uri="{BB962C8B-B14F-4D97-AF65-F5344CB8AC3E}">
        <p14:creationId xmlns:p14="http://schemas.microsoft.com/office/powerpoint/2010/main" val="1032913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1</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690688"/>
            <a:ext cx="9067830" cy="4351338"/>
          </a:xfrm>
        </p:spPr>
        <p:txBody>
          <a:bodyPr/>
          <a:lstStyle/>
          <a:p>
            <a:r>
              <a:rPr lang="en-US" dirty="0"/>
              <a:t>Which of the following is a common contributor of burnout</a:t>
            </a:r>
          </a:p>
          <a:p>
            <a:pPr lvl="1"/>
            <a:r>
              <a:rPr lang="en-US" dirty="0"/>
              <a:t>A. Poor diet</a:t>
            </a:r>
          </a:p>
          <a:p>
            <a:pPr lvl="1"/>
            <a:r>
              <a:rPr lang="en-US" dirty="0"/>
              <a:t>B. Work overload</a:t>
            </a:r>
          </a:p>
          <a:p>
            <a:pPr lvl="1"/>
            <a:r>
              <a:rPr lang="en-US" dirty="0"/>
              <a:t>C. Change of Seasons</a:t>
            </a:r>
          </a:p>
          <a:p>
            <a:pPr lvl="1"/>
            <a:r>
              <a:rPr lang="en-US" dirty="0"/>
              <a:t>D. Poor pay</a:t>
            </a:r>
          </a:p>
        </p:txBody>
      </p:sp>
    </p:spTree>
    <p:extLst>
      <p:ext uri="{BB962C8B-B14F-4D97-AF65-F5344CB8AC3E}">
        <p14:creationId xmlns:p14="http://schemas.microsoft.com/office/powerpoint/2010/main" val="3166484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1 (Answer)</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796128"/>
            <a:ext cx="9775752" cy="4351338"/>
          </a:xfrm>
        </p:spPr>
        <p:txBody>
          <a:bodyPr/>
          <a:lstStyle/>
          <a:p>
            <a:r>
              <a:rPr lang="en-US" dirty="0"/>
              <a:t>Which of the following is a common contributor of burnout</a:t>
            </a:r>
          </a:p>
          <a:p>
            <a:pPr lvl="1"/>
            <a:r>
              <a:rPr lang="en-US" dirty="0"/>
              <a:t>A. Poor diet</a:t>
            </a:r>
          </a:p>
          <a:p>
            <a:pPr lvl="1"/>
            <a:r>
              <a:rPr lang="en-US" dirty="0">
                <a:solidFill>
                  <a:srgbClr val="00B050"/>
                </a:solidFill>
              </a:rPr>
              <a:t>B. Work overload</a:t>
            </a:r>
          </a:p>
          <a:p>
            <a:pPr lvl="1"/>
            <a:r>
              <a:rPr lang="en-US" dirty="0"/>
              <a:t>C. Change of Seasons</a:t>
            </a:r>
          </a:p>
          <a:p>
            <a:pPr lvl="1"/>
            <a:r>
              <a:rPr lang="en-US" dirty="0"/>
              <a:t>D. Poor pay</a:t>
            </a:r>
          </a:p>
        </p:txBody>
      </p:sp>
    </p:spTree>
    <p:extLst>
      <p:ext uri="{BB962C8B-B14F-4D97-AF65-F5344CB8AC3E}">
        <p14:creationId xmlns:p14="http://schemas.microsoft.com/office/powerpoint/2010/main" val="4217610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967599-33AB-6378-E15E-199F7A97C254}"/>
              </a:ext>
            </a:extLst>
          </p:cNvPr>
          <p:cNvSpPr>
            <a:spLocks noGrp="1"/>
          </p:cNvSpPr>
          <p:nvPr>
            <p:ph type="ctrTitle"/>
          </p:nvPr>
        </p:nvSpPr>
        <p:spPr/>
        <p:txBody>
          <a:bodyPr/>
          <a:lstStyle/>
          <a:p>
            <a:r>
              <a:rPr lang="en-US" sz="9600" b="1" dirty="0"/>
              <a:t>R</a:t>
            </a:r>
            <a:r>
              <a:rPr lang="en-US" dirty="0"/>
              <a:t>eact</a:t>
            </a:r>
          </a:p>
        </p:txBody>
      </p:sp>
    </p:spTree>
    <p:extLst>
      <p:ext uri="{BB962C8B-B14F-4D97-AF65-F5344CB8AC3E}">
        <p14:creationId xmlns:p14="http://schemas.microsoft.com/office/powerpoint/2010/main" val="164017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F4C56-B750-4F40-933D-DD8820D68C92}"/>
              </a:ext>
            </a:extLst>
          </p:cNvPr>
          <p:cNvSpPr>
            <a:spLocks noGrp="1"/>
          </p:cNvSpPr>
          <p:nvPr>
            <p:ph type="title"/>
          </p:nvPr>
        </p:nvSpPr>
        <p:spPr>
          <a:xfrm>
            <a:off x="1872522" y="444406"/>
            <a:ext cx="4076457" cy="1089211"/>
          </a:xfrm>
        </p:spPr>
        <p:txBody>
          <a:bodyPr/>
          <a:lstStyle/>
          <a:p>
            <a:r>
              <a:rPr lang="en-US" dirty="0"/>
              <a:t>Small Group Discussion (~10 minutes)</a:t>
            </a:r>
          </a:p>
        </p:txBody>
      </p:sp>
      <p:sp>
        <p:nvSpPr>
          <p:cNvPr id="3" name="Content Placeholder 2">
            <a:extLst>
              <a:ext uri="{FF2B5EF4-FFF2-40B4-BE49-F238E27FC236}">
                <a16:creationId xmlns:a16="http://schemas.microsoft.com/office/drawing/2014/main" id="{B06A3A9C-B3B9-E4E6-D240-5E507BE5763E}"/>
              </a:ext>
            </a:extLst>
          </p:cNvPr>
          <p:cNvSpPr>
            <a:spLocks noGrp="1"/>
          </p:cNvSpPr>
          <p:nvPr>
            <p:ph type="body" sz="half" idx="2"/>
          </p:nvPr>
        </p:nvSpPr>
        <p:spPr>
          <a:xfrm>
            <a:off x="839788" y="2057399"/>
            <a:ext cx="4625097" cy="4257339"/>
          </a:xfrm>
        </p:spPr>
        <p:txBody>
          <a:bodyPr>
            <a:normAutofit/>
          </a:bodyPr>
          <a:lstStyle/>
          <a:p>
            <a:pPr marL="514350" indent="-514350">
              <a:buFont typeface="+mj-lt"/>
              <a:buAutoNum type="arabicPeriod"/>
            </a:pPr>
            <a:r>
              <a:rPr lang="en-US" sz="2400" dirty="0"/>
              <a:t>What are the least healthy coping mechanisms/strategies you’ve seen for burnout</a:t>
            </a:r>
          </a:p>
          <a:p>
            <a:pPr marL="514350" indent="-514350">
              <a:buFont typeface="+mj-lt"/>
              <a:buAutoNum type="arabicPeriod"/>
            </a:pPr>
            <a:r>
              <a:rPr lang="en-US" sz="2400" dirty="0"/>
              <a:t>What are the healthiest coping mechanisms/strategies you’ve seen for burnout</a:t>
            </a:r>
          </a:p>
          <a:p>
            <a:pPr marL="514350" indent="-514350">
              <a:buFont typeface="+mj-lt"/>
              <a:buAutoNum type="arabicPeriod"/>
            </a:pPr>
            <a:r>
              <a:rPr lang="en-US" sz="2400" dirty="0"/>
              <a:t>Who is one person that stands out to you as being incredibly resilient even in the face of high stress at work or home? How do you think they do it?</a:t>
            </a:r>
          </a:p>
        </p:txBody>
      </p:sp>
      <p:pic>
        <p:nvPicPr>
          <p:cNvPr id="5" name="Picture 4" descr="People talking to each other">
            <a:extLst>
              <a:ext uri="{FF2B5EF4-FFF2-40B4-BE49-F238E27FC236}">
                <a16:creationId xmlns:a16="http://schemas.microsoft.com/office/drawing/2014/main" id="{E9DD3794-200E-80F1-8684-F89A0C3D3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3981" y="1312433"/>
            <a:ext cx="5933428" cy="3959553"/>
          </a:xfrm>
          <a:prstGeom prst="rect">
            <a:avLst/>
          </a:prstGeom>
        </p:spPr>
      </p:pic>
    </p:spTree>
    <p:extLst>
      <p:ext uri="{BB962C8B-B14F-4D97-AF65-F5344CB8AC3E}">
        <p14:creationId xmlns:p14="http://schemas.microsoft.com/office/powerpoint/2010/main" val="196831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30B4D-13EB-4960-6626-8233FE884D86}"/>
              </a:ext>
            </a:extLst>
          </p:cNvPr>
          <p:cNvSpPr>
            <a:spLocks noGrp="1"/>
          </p:cNvSpPr>
          <p:nvPr>
            <p:ph type="title"/>
          </p:nvPr>
        </p:nvSpPr>
        <p:spPr>
          <a:xfrm>
            <a:off x="1861072" y="365125"/>
            <a:ext cx="9492727" cy="1325563"/>
          </a:xfrm>
        </p:spPr>
        <p:txBody>
          <a:bodyPr/>
          <a:lstStyle/>
          <a:p>
            <a:r>
              <a:rPr lang="en-US" dirty="0"/>
              <a:t>Unhealthy Coping</a:t>
            </a:r>
          </a:p>
        </p:txBody>
      </p:sp>
      <p:sp>
        <p:nvSpPr>
          <p:cNvPr id="3" name="Content Placeholder 2">
            <a:extLst>
              <a:ext uri="{FF2B5EF4-FFF2-40B4-BE49-F238E27FC236}">
                <a16:creationId xmlns:a16="http://schemas.microsoft.com/office/drawing/2014/main" id="{27C88276-1238-50FD-9514-B5EA1B7C3DC3}"/>
              </a:ext>
            </a:extLst>
          </p:cNvPr>
          <p:cNvSpPr>
            <a:spLocks noGrp="1"/>
          </p:cNvSpPr>
          <p:nvPr>
            <p:ph idx="1"/>
          </p:nvPr>
        </p:nvSpPr>
        <p:spPr>
          <a:xfrm>
            <a:off x="1861072" y="1690688"/>
            <a:ext cx="4234928" cy="4486275"/>
          </a:xfrm>
        </p:spPr>
        <p:txBody>
          <a:bodyPr>
            <a:normAutofit/>
          </a:bodyPr>
          <a:lstStyle/>
          <a:p>
            <a:r>
              <a:rPr lang="en-US" dirty="0"/>
              <a:t>Drinking </a:t>
            </a:r>
          </a:p>
          <a:p>
            <a:r>
              <a:rPr lang="en-US" dirty="0"/>
              <a:t>Drugs</a:t>
            </a:r>
          </a:p>
          <a:p>
            <a:r>
              <a:rPr lang="en-US" dirty="0"/>
              <a:t>Reckless behavior (gambling, violence, sex)</a:t>
            </a:r>
          </a:p>
          <a:p>
            <a:r>
              <a:rPr lang="en-US" dirty="0"/>
              <a:t>Watching endless TV</a:t>
            </a:r>
          </a:p>
          <a:p>
            <a:pPr marL="0" indent="0">
              <a:buNone/>
            </a:pPr>
            <a:endParaRPr lang="en-US" dirty="0"/>
          </a:p>
        </p:txBody>
      </p:sp>
      <p:sp>
        <p:nvSpPr>
          <p:cNvPr id="4" name="TextBox 3">
            <a:extLst>
              <a:ext uri="{FF2B5EF4-FFF2-40B4-BE49-F238E27FC236}">
                <a16:creationId xmlns:a16="http://schemas.microsoft.com/office/drawing/2014/main" id="{DC0DBE7F-A754-1FF8-6BBC-4A22C4894AD1}"/>
              </a:ext>
            </a:extLst>
          </p:cNvPr>
          <p:cNvSpPr txBox="1"/>
          <p:nvPr/>
        </p:nvSpPr>
        <p:spPr>
          <a:xfrm>
            <a:off x="6577780" y="1548582"/>
            <a:ext cx="5309419" cy="4244239"/>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Withdrawing from friends or partners, or conversely jumping into frenzied social life to avoid facing problems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Overeating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Sleeping too much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Lashing out at others in emotionally or physically violent outbursts </a:t>
            </a:r>
          </a:p>
          <a:p>
            <a:endParaRPr lang="en-US" dirty="0"/>
          </a:p>
        </p:txBody>
      </p:sp>
    </p:spTree>
    <p:extLst>
      <p:ext uri="{BB962C8B-B14F-4D97-AF65-F5344CB8AC3E}">
        <p14:creationId xmlns:p14="http://schemas.microsoft.com/office/powerpoint/2010/main" val="3228140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0797-D232-1798-D29A-F56847523ACC}"/>
              </a:ext>
            </a:extLst>
          </p:cNvPr>
          <p:cNvSpPr>
            <a:spLocks noGrp="1"/>
          </p:cNvSpPr>
          <p:nvPr>
            <p:ph type="title"/>
          </p:nvPr>
        </p:nvSpPr>
        <p:spPr>
          <a:xfrm>
            <a:off x="1807284" y="365125"/>
            <a:ext cx="9546515" cy="1325563"/>
          </a:xfrm>
        </p:spPr>
        <p:txBody>
          <a:bodyPr/>
          <a:lstStyle/>
          <a:p>
            <a:r>
              <a:rPr lang="en-US" dirty="0"/>
              <a:t>Healthy Coping </a:t>
            </a:r>
          </a:p>
        </p:txBody>
      </p:sp>
      <p:sp>
        <p:nvSpPr>
          <p:cNvPr id="3" name="Content Placeholder 2">
            <a:extLst>
              <a:ext uri="{FF2B5EF4-FFF2-40B4-BE49-F238E27FC236}">
                <a16:creationId xmlns:a16="http://schemas.microsoft.com/office/drawing/2014/main" id="{6188F61B-71D3-0F59-EA1F-8B0E0ABF227E}"/>
              </a:ext>
            </a:extLst>
          </p:cNvPr>
          <p:cNvSpPr>
            <a:spLocks noGrp="1"/>
          </p:cNvSpPr>
          <p:nvPr>
            <p:ph idx="1"/>
          </p:nvPr>
        </p:nvSpPr>
        <p:spPr>
          <a:xfrm>
            <a:off x="1807284" y="1690688"/>
            <a:ext cx="4868581" cy="3544989"/>
          </a:xfrm>
        </p:spPr>
        <p:txBody>
          <a:bodyPr>
            <a:normAutofit fontScale="92500" lnSpcReduction="10000"/>
          </a:bodyPr>
          <a:lstStyle/>
          <a:p>
            <a:r>
              <a:rPr lang="en-US" dirty="0"/>
              <a:t>Yoga</a:t>
            </a:r>
          </a:p>
          <a:p>
            <a:r>
              <a:rPr lang="en-US" dirty="0"/>
              <a:t>Mindfulness</a:t>
            </a:r>
          </a:p>
          <a:p>
            <a:r>
              <a:rPr lang="en-US" dirty="0"/>
              <a:t>Cardio/exercise</a:t>
            </a:r>
          </a:p>
          <a:p>
            <a:r>
              <a:rPr lang="en-US" dirty="0"/>
              <a:t>Breathing techniques</a:t>
            </a:r>
          </a:p>
          <a:p>
            <a:r>
              <a:rPr lang="en-US" dirty="0"/>
              <a:t>Take a break or vacation</a:t>
            </a:r>
          </a:p>
          <a:p>
            <a:r>
              <a:rPr lang="en-US" dirty="0"/>
              <a:t>Delegate</a:t>
            </a:r>
          </a:p>
          <a:p>
            <a:r>
              <a:rPr lang="en-US" dirty="0"/>
              <a:t>Speak up</a:t>
            </a:r>
          </a:p>
          <a:p>
            <a:r>
              <a:rPr lang="en-US" dirty="0"/>
              <a:t>Have realistic expectations </a:t>
            </a:r>
          </a:p>
        </p:txBody>
      </p:sp>
      <p:pic>
        <p:nvPicPr>
          <p:cNvPr id="5" name="Picture 4" descr="A circular chart with text and icons&#10;&#10;Description automatically generated">
            <a:extLst>
              <a:ext uri="{FF2B5EF4-FFF2-40B4-BE49-F238E27FC236}">
                <a16:creationId xmlns:a16="http://schemas.microsoft.com/office/drawing/2014/main" id="{B3E268A9-6156-38F7-3BEF-2791CC999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865" y="681037"/>
            <a:ext cx="5007495" cy="4867285"/>
          </a:xfrm>
          <a:prstGeom prst="rect">
            <a:avLst/>
          </a:prstGeom>
        </p:spPr>
      </p:pic>
    </p:spTree>
    <p:extLst>
      <p:ext uri="{BB962C8B-B14F-4D97-AF65-F5344CB8AC3E}">
        <p14:creationId xmlns:p14="http://schemas.microsoft.com/office/powerpoint/2010/main" val="2789627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2</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690688"/>
            <a:ext cx="9611061" cy="4351338"/>
          </a:xfrm>
        </p:spPr>
        <p:txBody>
          <a:bodyPr/>
          <a:lstStyle/>
          <a:p>
            <a:r>
              <a:rPr lang="en-US" dirty="0"/>
              <a:t>Which of the following are unhealthy coping mechanisms</a:t>
            </a:r>
          </a:p>
          <a:p>
            <a:pPr lvl="1"/>
            <a:r>
              <a:rPr lang="en-US" dirty="0"/>
              <a:t>A. Increased alcohol consumption</a:t>
            </a:r>
          </a:p>
          <a:p>
            <a:pPr lvl="1"/>
            <a:r>
              <a:rPr lang="en-US" dirty="0"/>
              <a:t>B. Increased fitness/working out</a:t>
            </a:r>
          </a:p>
          <a:p>
            <a:pPr lvl="1"/>
            <a:r>
              <a:rPr lang="en-US" dirty="0"/>
              <a:t>C. Staying later at work to get more done to reduce the stress on tomorrow</a:t>
            </a:r>
          </a:p>
          <a:p>
            <a:pPr lvl="1"/>
            <a:r>
              <a:rPr lang="en-US" dirty="0"/>
              <a:t>D. Engaging in high-risk activities like sky-diving to finally feel something positive again</a:t>
            </a:r>
          </a:p>
        </p:txBody>
      </p:sp>
    </p:spTree>
    <p:extLst>
      <p:ext uri="{BB962C8B-B14F-4D97-AF65-F5344CB8AC3E}">
        <p14:creationId xmlns:p14="http://schemas.microsoft.com/office/powerpoint/2010/main" val="329245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2 (answer)</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596821"/>
            <a:ext cx="9611061" cy="4351338"/>
          </a:xfrm>
        </p:spPr>
        <p:txBody>
          <a:bodyPr/>
          <a:lstStyle/>
          <a:p>
            <a:r>
              <a:rPr lang="en-US" dirty="0"/>
              <a:t>Which of the following are unhealthy coping mechanisms</a:t>
            </a:r>
          </a:p>
          <a:p>
            <a:pPr lvl="1"/>
            <a:r>
              <a:rPr lang="en-US" dirty="0">
                <a:solidFill>
                  <a:srgbClr val="00B050"/>
                </a:solidFill>
              </a:rPr>
              <a:t>A. Increased alcohol consumption</a:t>
            </a:r>
          </a:p>
          <a:p>
            <a:pPr lvl="1"/>
            <a:r>
              <a:rPr lang="en-US" dirty="0"/>
              <a:t>B. Increased fitness/working out</a:t>
            </a:r>
          </a:p>
          <a:p>
            <a:pPr lvl="1"/>
            <a:r>
              <a:rPr lang="en-US" dirty="0">
                <a:solidFill>
                  <a:srgbClr val="00B050"/>
                </a:solidFill>
              </a:rPr>
              <a:t>C. Staying later at work to get more done to reduce the stress on tomorrow</a:t>
            </a:r>
          </a:p>
          <a:p>
            <a:pPr lvl="1"/>
            <a:r>
              <a:rPr lang="en-US" dirty="0">
                <a:solidFill>
                  <a:srgbClr val="00B050"/>
                </a:solidFill>
              </a:rPr>
              <a:t>D. Engaging in high-risk activities like sky-diving to finally feel something positive again</a:t>
            </a:r>
          </a:p>
        </p:txBody>
      </p:sp>
    </p:spTree>
    <p:extLst>
      <p:ext uri="{BB962C8B-B14F-4D97-AF65-F5344CB8AC3E}">
        <p14:creationId xmlns:p14="http://schemas.microsoft.com/office/powerpoint/2010/main" val="2353998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DF4DD8-7BCD-BE78-60F5-274133EF2DB5}"/>
              </a:ext>
            </a:extLst>
          </p:cNvPr>
          <p:cNvSpPr>
            <a:spLocks noGrp="1"/>
          </p:cNvSpPr>
          <p:nvPr>
            <p:ph type="ctrTitle"/>
          </p:nvPr>
        </p:nvSpPr>
        <p:spPr/>
        <p:txBody>
          <a:bodyPr/>
          <a:lstStyle/>
          <a:p>
            <a:r>
              <a:rPr lang="en-US" sz="11500" b="1" dirty="0"/>
              <a:t>R</a:t>
            </a:r>
            <a:r>
              <a:rPr lang="en-US" dirty="0"/>
              <a:t>educe</a:t>
            </a:r>
          </a:p>
        </p:txBody>
      </p:sp>
    </p:spTree>
    <p:extLst>
      <p:ext uri="{BB962C8B-B14F-4D97-AF65-F5344CB8AC3E}">
        <p14:creationId xmlns:p14="http://schemas.microsoft.com/office/powerpoint/2010/main" val="97399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F4C56-B750-4F40-933D-DD8820D68C92}"/>
              </a:ext>
            </a:extLst>
          </p:cNvPr>
          <p:cNvSpPr>
            <a:spLocks noGrp="1"/>
          </p:cNvSpPr>
          <p:nvPr>
            <p:ph type="title"/>
          </p:nvPr>
        </p:nvSpPr>
        <p:spPr>
          <a:xfrm>
            <a:off x="1872522" y="444406"/>
            <a:ext cx="4076457" cy="1089211"/>
          </a:xfrm>
        </p:spPr>
        <p:txBody>
          <a:bodyPr/>
          <a:lstStyle/>
          <a:p>
            <a:r>
              <a:rPr lang="en-US" dirty="0"/>
              <a:t>Small Group Discussion (~10 minutes)</a:t>
            </a:r>
          </a:p>
        </p:txBody>
      </p:sp>
      <p:sp>
        <p:nvSpPr>
          <p:cNvPr id="3" name="Content Placeholder 2">
            <a:extLst>
              <a:ext uri="{FF2B5EF4-FFF2-40B4-BE49-F238E27FC236}">
                <a16:creationId xmlns:a16="http://schemas.microsoft.com/office/drawing/2014/main" id="{B06A3A9C-B3B9-E4E6-D240-5E507BE5763E}"/>
              </a:ext>
            </a:extLst>
          </p:cNvPr>
          <p:cNvSpPr>
            <a:spLocks noGrp="1"/>
          </p:cNvSpPr>
          <p:nvPr>
            <p:ph type="body" sz="half" idx="2"/>
          </p:nvPr>
        </p:nvSpPr>
        <p:spPr>
          <a:xfrm>
            <a:off x="839788" y="2057399"/>
            <a:ext cx="4625097" cy="4257339"/>
          </a:xfrm>
        </p:spPr>
        <p:txBody>
          <a:bodyPr>
            <a:normAutofit/>
          </a:bodyPr>
          <a:lstStyle/>
          <a:p>
            <a:pPr marL="514350" indent="-514350">
              <a:buFont typeface="+mj-lt"/>
              <a:buAutoNum type="arabicPeriod"/>
            </a:pPr>
            <a:r>
              <a:rPr lang="en-US" sz="2400" dirty="0"/>
              <a:t>What are some ways your flight or team works to reduce burnout?</a:t>
            </a:r>
          </a:p>
          <a:p>
            <a:pPr marL="514350" indent="-514350">
              <a:buFont typeface="+mj-lt"/>
              <a:buAutoNum type="arabicPeriod"/>
            </a:pPr>
            <a:r>
              <a:rPr lang="en-US" sz="2400" dirty="0"/>
              <a:t>What are some ideas you have that might decrease burnout</a:t>
            </a:r>
          </a:p>
          <a:p>
            <a:pPr marL="514350" indent="-514350">
              <a:buFont typeface="+mj-lt"/>
              <a:buAutoNum type="arabicPeriod"/>
            </a:pPr>
            <a:r>
              <a:rPr lang="en-US" sz="2400" dirty="0"/>
              <a:t>What do you do if you notice a co-worker is starting to get burnt out? </a:t>
            </a:r>
          </a:p>
        </p:txBody>
      </p:sp>
      <p:pic>
        <p:nvPicPr>
          <p:cNvPr id="5" name="Picture 4">
            <a:extLst>
              <a:ext uri="{FF2B5EF4-FFF2-40B4-BE49-F238E27FC236}">
                <a16:creationId xmlns:a16="http://schemas.microsoft.com/office/drawing/2014/main" id="{E9DD3794-200E-80F1-8684-F89A0C3D3A5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46296" y="1645920"/>
            <a:ext cx="5279404" cy="3959553"/>
          </a:xfrm>
          <a:prstGeom prst="rect">
            <a:avLst/>
          </a:prstGeom>
        </p:spPr>
      </p:pic>
    </p:spTree>
    <p:extLst>
      <p:ext uri="{BB962C8B-B14F-4D97-AF65-F5344CB8AC3E}">
        <p14:creationId xmlns:p14="http://schemas.microsoft.com/office/powerpoint/2010/main" val="1784363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988F-939B-78F6-1D1F-7D814EB259B6}"/>
              </a:ext>
            </a:extLst>
          </p:cNvPr>
          <p:cNvSpPr>
            <a:spLocks noGrp="1"/>
          </p:cNvSpPr>
          <p:nvPr>
            <p:ph type="title"/>
          </p:nvPr>
        </p:nvSpPr>
        <p:spPr>
          <a:xfrm>
            <a:off x="1828800" y="398033"/>
            <a:ext cx="9525000" cy="1292655"/>
          </a:xfrm>
        </p:spPr>
        <p:txBody>
          <a:bodyPr/>
          <a:lstStyle/>
          <a:p>
            <a:r>
              <a:rPr lang="en-US" dirty="0"/>
              <a:t>Story Time</a:t>
            </a:r>
          </a:p>
        </p:txBody>
      </p:sp>
      <p:pic>
        <p:nvPicPr>
          <p:cNvPr id="7" name="Content Placeholder 6" descr="A group of men playing pool&#10;&#10;Description automatically generated">
            <a:extLst>
              <a:ext uri="{FF2B5EF4-FFF2-40B4-BE49-F238E27FC236}">
                <a16:creationId xmlns:a16="http://schemas.microsoft.com/office/drawing/2014/main" id="{416EE403-5E07-AABF-A7AB-3D5335DB1F6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058194"/>
            <a:ext cx="5181600" cy="3886200"/>
          </a:xfrm>
        </p:spPr>
      </p:pic>
      <p:pic>
        <p:nvPicPr>
          <p:cNvPr id="9" name="Content Placeholder 8" descr="A person and person taking a selfie&#10;&#10;Description automatically generated">
            <a:extLst>
              <a:ext uri="{FF2B5EF4-FFF2-40B4-BE49-F238E27FC236}">
                <a16:creationId xmlns:a16="http://schemas.microsoft.com/office/drawing/2014/main" id="{FB4C14D6-233B-4261-65BA-4229F080D76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1248" y="1825625"/>
            <a:ext cx="3263503" cy="4351338"/>
          </a:xfrm>
        </p:spPr>
      </p:pic>
    </p:spTree>
    <p:extLst>
      <p:ext uri="{BB962C8B-B14F-4D97-AF65-F5344CB8AC3E}">
        <p14:creationId xmlns:p14="http://schemas.microsoft.com/office/powerpoint/2010/main" val="585968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A3E3E-16ED-5B36-9B2C-D19DDA6C3906}"/>
              </a:ext>
            </a:extLst>
          </p:cNvPr>
          <p:cNvSpPr>
            <a:spLocks noGrp="1"/>
          </p:cNvSpPr>
          <p:nvPr>
            <p:ph type="title"/>
          </p:nvPr>
        </p:nvSpPr>
        <p:spPr>
          <a:xfrm>
            <a:off x="1990164" y="365125"/>
            <a:ext cx="9363635" cy="1325563"/>
          </a:xfrm>
        </p:spPr>
        <p:txBody>
          <a:bodyPr/>
          <a:lstStyle/>
          <a:p>
            <a:r>
              <a:rPr lang="en-US" dirty="0"/>
              <a:t>Ways to reduce burn out in your team</a:t>
            </a:r>
          </a:p>
        </p:txBody>
      </p:sp>
      <p:sp>
        <p:nvSpPr>
          <p:cNvPr id="6" name="Content Placeholder 5">
            <a:extLst>
              <a:ext uri="{FF2B5EF4-FFF2-40B4-BE49-F238E27FC236}">
                <a16:creationId xmlns:a16="http://schemas.microsoft.com/office/drawing/2014/main" id="{CA752E9F-79DA-32E3-A1B9-8BD60019BA10}"/>
              </a:ext>
            </a:extLst>
          </p:cNvPr>
          <p:cNvSpPr>
            <a:spLocks noGrp="1"/>
          </p:cNvSpPr>
          <p:nvPr>
            <p:ph sz="half" idx="1"/>
          </p:nvPr>
        </p:nvSpPr>
        <p:spPr>
          <a:xfrm>
            <a:off x="1990163" y="1471664"/>
            <a:ext cx="9572571" cy="3572284"/>
          </a:xfrm>
        </p:spPr>
        <p:txBody>
          <a:bodyPr>
            <a:normAutofit/>
          </a:bodyPr>
          <a:lstStyle/>
          <a:p>
            <a:r>
              <a:rPr lang="en-US" dirty="0"/>
              <a:t>Create a sense of team spirit</a:t>
            </a:r>
          </a:p>
          <a:p>
            <a:pPr lvl="1"/>
            <a:r>
              <a:rPr lang="en-US" dirty="0"/>
              <a:t>Holiday/birthday/promotion parties</a:t>
            </a:r>
          </a:p>
          <a:p>
            <a:pPr lvl="1"/>
            <a:r>
              <a:rPr lang="en-US" dirty="0"/>
              <a:t>Attend awards ceremonies or outside activities when invited</a:t>
            </a:r>
          </a:p>
          <a:p>
            <a:r>
              <a:rPr lang="en-US" dirty="0"/>
              <a:t>Encourage Good Boundaries </a:t>
            </a:r>
          </a:p>
          <a:p>
            <a:pPr lvl="1"/>
            <a:r>
              <a:rPr lang="en-US" dirty="0"/>
              <a:t>Set the example of leaving on time as often as possible</a:t>
            </a:r>
          </a:p>
          <a:p>
            <a:r>
              <a:rPr lang="en-US" dirty="0"/>
              <a:t>Encourage teammates to take leave OFTEN! </a:t>
            </a:r>
          </a:p>
        </p:txBody>
      </p:sp>
    </p:spTree>
    <p:extLst>
      <p:ext uri="{BB962C8B-B14F-4D97-AF65-F5344CB8AC3E}">
        <p14:creationId xmlns:p14="http://schemas.microsoft.com/office/powerpoint/2010/main" val="23968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CA949-5745-B7B0-55E3-83EFA751D00C}"/>
              </a:ext>
            </a:extLst>
          </p:cNvPr>
          <p:cNvSpPr>
            <a:spLocks noGrp="1"/>
          </p:cNvSpPr>
          <p:nvPr>
            <p:ph type="title"/>
          </p:nvPr>
        </p:nvSpPr>
        <p:spPr>
          <a:xfrm>
            <a:off x="1932038" y="365125"/>
            <a:ext cx="9421761" cy="1325563"/>
          </a:xfrm>
        </p:spPr>
        <p:txBody>
          <a:bodyPr/>
          <a:lstStyle/>
          <a:p>
            <a:r>
              <a:rPr lang="en-US" dirty="0"/>
              <a:t>Ways to reduce burn out in your team</a:t>
            </a:r>
          </a:p>
        </p:txBody>
      </p:sp>
      <p:sp>
        <p:nvSpPr>
          <p:cNvPr id="5" name="Content Placeholder 6">
            <a:extLst>
              <a:ext uri="{FF2B5EF4-FFF2-40B4-BE49-F238E27FC236}">
                <a16:creationId xmlns:a16="http://schemas.microsoft.com/office/drawing/2014/main" id="{956C2549-E6BF-315E-8ED5-8858E948BAE1}"/>
              </a:ext>
            </a:extLst>
          </p:cNvPr>
          <p:cNvSpPr>
            <a:spLocks noGrp="1"/>
          </p:cNvSpPr>
          <p:nvPr>
            <p:ph sz="half" idx="1"/>
          </p:nvPr>
        </p:nvSpPr>
        <p:spPr>
          <a:xfrm>
            <a:off x="1932037" y="1873044"/>
            <a:ext cx="9660195" cy="2905433"/>
          </a:xfrm>
        </p:spPr>
        <p:txBody>
          <a:bodyPr>
            <a:normAutofit/>
          </a:bodyPr>
          <a:lstStyle/>
          <a:p>
            <a:r>
              <a:rPr lang="en-US" dirty="0"/>
              <a:t>Get creative by having a “fit to fight” competition with an app</a:t>
            </a:r>
          </a:p>
          <a:p>
            <a:r>
              <a:rPr lang="en-US" dirty="0"/>
              <a:t>Take time in a presentation or CC’s call to practice 1-3 minutes of deep breathing </a:t>
            </a:r>
          </a:p>
          <a:p>
            <a:r>
              <a:rPr lang="en-US" dirty="0"/>
              <a:t>Know people’s names! </a:t>
            </a:r>
          </a:p>
        </p:txBody>
      </p:sp>
    </p:spTree>
    <p:extLst>
      <p:ext uri="{BB962C8B-B14F-4D97-AF65-F5344CB8AC3E}">
        <p14:creationId xmlns:p14="http://schemas.microsoft.com/office/powerpoint/2010/main" val="3012484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DB1CB-D18B-EC58-7C61-4ECD13B9F47E}"/>
              </a:ext>
            </a:extLst>
          </p:cNvPr>
          <p:cNvSpPr>
            <a:spLocks noGrp="1"/>
          </p:cNvSpPr>
          <p:nvPr>
            <p:ph type="title"/>
          </p:nvPr>
        </p:nvSpPr>
        <p:spPr>
          <a:xfrm>
            <a:off x="1850314" y="365125"/>
            <a:ext cx="9503485" cy="1325563"/>
          </a:xfrm>
        </p:spPr>
        <p:txBody>
          <a:bodyPr/>
          <a:lstStyle/>
          <a:p>
            <a:r>
              <a:rPr lang="en-US" dirty="0"/>
              <a:t>Tools/Resources</a:t>
            </a:r>
          </a:p>
        </p:txBody>
      </p:sp>
      <p:sp>
        <p:nvSpPr>
          <p:cNvPr id="3" name="Content Placeholder 2">
            <a:extLst>
              <a:ext uri="{FF2B5EF4-FFF2-40B4-BE49-F238E27FC236}">
                <a16:creationId xmlns:a16="http://schemas.microsoft.com/office/drawing/2014/main" id="{05A805C0-3690-076C-EF85-2A9778844DB6}"/>
              </a:ext>
            </a:extLst>
          </p:cNvPr>
          <p:cNvSpPr>
            <a:spLocks noGrp="1"/>
          </p:cNvSpPr>
          <p:nvPr>
            <p:ph sz="half" idx="1"/>
          </p:nvPr>
        </p:nvSpPr>
        <p:spPr/>
        <p:txBody>
          <a:bodyPr>
            <a:normAutofit fontScale="85000" lnSpcReduction="10000"/>
          </a:bodyPr>
          <a:lstStyle/>
          <a:p>
            <a:r>
              <a:rPr lang="en-US" dirty="0"/>
              <a:t>Apps/tools</a:t>
            </a:r>
          </a:p>
        </p:txBody>
      </p:sp>
      <p:sp>
        <p:nvSpPr>
          <p:cNvPr id="4" name="Content Placeholder 3">
            <a:extLst>
              <a:ext uri="{FF2B5EF4-FFF2-40B4-BE49-F238E27FC236}">
                <a16:creationId xmlns:a16="http://schemas.microsoft.com/office/drawing/2014/main" id="{FCF50EA3-C427-2991-6E7D-1E388BEA6BB2}"/>
              </a:ext>
            </a:extLst>
          </p:cNvPr>
          <p:cNvSpPr>
            <a:spLocks noGrp="1"/>
          </p:cNvSpPr>
          <p:nvPr>
            <p:ph sz="half" idx="2"/>
          </p:nvPr>
        </p:nvSpPr>
        <p:spPr>
          <a:xfrm>
            <a:off x="9239852" y="396202"/>
            <a:ext cx="2427799" cy="2858845"/>
          </a:xfrm>
        </p:spPr>
        <p:txBody>
          <a:bodyPr>
            <a:normAutofit fontScale="85000" lnSpcReduction="10000"/>
          </a:bodyPr>
          <a:lstStyle/>
          <a:p>
            <a:r>
              <a:rPr lang="en-US" dirty="0"/>
              <a:t>Resources</a:t>
            </a:r>
          </a:p>
          <a:p>
            <a:pPr lvl="1"/>
            <a:r>
              <a:rPr lang="en-US" dirty="0"/>
              <a:t>Military OneSource</a:t>
            </a:r>
          </a:p>
          <a:p>
            <a:pPr lvl="1"/>
            <a:r>
              <a:rPr lang="en-US" dirty="0"/>
              <a:t>MFLC</a:t>
            </a:r>
          </a:p>
          <a:p>
            <a:pPr lvl="1"/>
            <a:r>
              <a:rPr lang="en-US" dirty="0"/>
              <a:t>Mental Health </a:t>
            </a:r>
          </a:p>
          <a:p>
            <a:pPr lvl="1"/>
            <a:r>
              <a:rPr lang="en-US" dirty="0"/>
              <a:t>Chaplain</a:t>
            </a:r>
          </a:p>
          <a:p>
            <a:pPr lvl="1"/>
            <a:r>
              <a:rPr lang="en-US" dirty="0"/>
              <a:t>PCM</a:t>
            </a:r>
          </a:p>
          <a:p>
            <a:pPr lvl="1"/>
            <a:r>
              <a:rPr lang="en-US" dirty="0"/>
              <a:t>Friends</a:t>
            </a:r>
          </a:p>
          <a:p>
            <a:pPr lvl="1"/>
            <a:r>
              <a:rPr lang="en-US" dirty="0"/>
              <a:t>Peers/mentors</a:t>
            </a:r>
          </a:p>
        </p:txBody>
      </p:sp>
      <p:pic>
        <p:nvPicPr>
          <p:cNvPr id="6" name="Picture 5" descr="A blue and white logo&#10;&#10;Description automatically generated">
            <a:extLst>
              <a:ext uri="{FF2B5EF4-FFF2-40B4-BE49-F238E27FC236}">
                <a16:creationId xmlns:a16="http://schemas.microsoft.com/office/drawing/2014/main" id="{D828770C-4005-04D4-335D-FE6AA5EEC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400469"/>
            <a:ext cx="1160314" cy="1160314"/>
          </a:xfrm>
          <a:prstGeom prst="rect">
            <a:avLst/>
          </a:prstGeom>
        </p:spPr>
      </p:pic>
      <p:pic>
        <p:nvPicPr>
          <p:cNvPr id="8" name="Picture 7" descr="A logo of a moon&#10;&#10;Description automatically generated">
            <a:extLst>
              <a:ext uri="{FF2B5EF4-FFF2-40B4-BE49-F238E27FC236}">
                <a16:creationId xmlns:a16="http://schemas.microsoft.com/office/drawing/2014/main" id="{64D59C1D-3878-19BD-B1F2-B1F5E8E8D638}"/>
              </a:ext>
            </a:extLst>
          </p:cNvPr>
          <p:cNvPicPr>
            <a:picLocks noChangeAspect="1"/>
          </p:cNvPicPr>
          <p:nvPr/>
        </p:nvPicPr>
        <p:blipFill rotWithShape="1">
          <a:blip r:embed="rId3">
            <a:extLst>
              <a:ext uri="{28A0092B-C50C-407E-A947-70E740481C1C}">
                <a14:useLocalDpi xmlns:a14="http://schemas.microsoft.com/office/drawing/2010/main" val="0"/>
              </a:ext>
            </a:extLst>
          </a:blip>
          <a:srcRect l="31718" t="11088" r="31901" b="14178"/>
          <a:stretch/>
        </p:blipFill>
        <p:spPr>
          <a:xfrm>
            <a:off x="2381217" y="2400468"/>
            <a:ext cx="1074254" cy="1160314"/>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7A54DF23-70C2-67BE-4465-10D0A5D68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32" y="3760881"/>
            <a:ext cx="3403123" cy="2551019"/>
          </a:xfrm>
          <a:prstGeom prst="rect">
            <a:avLst/>
          </a:prstGeom>
        </p:spPr>
      </p:pic>
      <p:pic>
        <p:nvPicPr>
          <p:cNvPr id="12" name="Picture 11" descr="A logo of a heart&#10;&#10;Description automatically generated">
            <a:extLst>
              <a:ext uri="{FF2B5EF4-FFF2-40B4-BE49-F238E27FC236}">
                <a16:creationId xmlns:a16="http://schemas.microsoft.com/office/drawing/2014/main" id="{8298D217-7F8C-B92B-8F2B-4C2063FC67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4842" y="1798480"/>
            <a:ext cx="2638403" cy="1203977"/>
          </a:xfrm>
          <a:prstGeom prst="rect">
            <a:avLst/>
          </a:prstGeom>
        </p:spPr>
      </p:pic>
      <p:pic>
        <p:nvPicPr>
          <p:cNvPr id="14" name="Picture 13" descr="A book cover with blue and orange letters&#10;&#10;Description automatically generated">
            <a:extLst>
              <a:ext uri="{FF2B5EF4-FFF2-40B4-BE49-F238E27FC236}">
                <a16:creationId xmlns:a16="http://schemas.microsoft.com/office/drawing/2014/main" id="{2915492A-05A2-1724-E978-279A5B1BCA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5558" y="3016231"/>
            <a:ext cx="2213548" cy="3323646"/>
          </a:xfrm>
          <a:prstGeom prst="rect">
            <a:avLst/>
          </a:prstGeom>
        </p:spPr>
      </p:pic>
      <p:pic>
        <p:nvPicPr>
          <p:cNvPr id="16" name="Picture 15" descr="A screenshot of a phone&#10;&#10;Description automatically generated">
            <a:extLst>
              <a:ext uri="{FF2B5EF4-FFF2-40B4-BE49-F238E27FC236}">
                <a16:creationId xmlns:a16="http://schemas.microsoft.com/office/drawing/2014/main" id="{EC1656C7-8C48-D2C0-C9D4-6613A359AC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10507" y="1166521"/>
            <a:ext cx="2469578" cy="5188719"/>
          </a:xfrm>
          <a:prstGeom prst="rect">
            <a:avLst/>
          </a:prstGeom>
        </p:spPr>
      </p:pic>
      <p:pic>
        <p:nvPicPr>
          <p:cNvPr id="18" name="Picture 17" descr="A qr code with a star in the middle&#10;&#10;Description automatically generated">
            <a:extLst>
              <a:ext uri="{FF2B5EF4-FFF2-40B4-BE49-F238E27FC236}">
                <a16:creationId xmlns:a16="http://schemas.microsoft.com/office/drawing/2014/main" id="{F060CFE2-21F2-4D1A-80E4-E0EDC91E50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30099" y="3429000"/>
            <a:ext cx="1969200" cy="1969200"/>
          </a:xfrm>
          <a:prstGeom prst="rect">
            <a:avLst/>
          </a:prstGeom>
        </p:spPr>
      </p:pic>
    </p:spTree>
    <p:extLst>
      <p:ext uri="{BB962C8B-B14F-4D97-AF65-F5344CB8AC3E}">
        <p14:creationId xmlns:p14="http://schemas.microsoft.com/office/powerpoint/2010/main" val="3002273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3</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596821"/>
            <a:ext cx="9611061" cy="4351338"/>
          </a:xfrm>
        </p:spPr>
        <p:txBody>
          <a:bodyPr/>
          <a:lstStyle/>
          <a:p>
            <a:r>
              <a:rPr lang="en-US" dirty="0"/>
              <a:t>Which of the following are ways to reduce burnout </a:t>
            </a:r>
          </a:p>
          <a:p>
            <a:pPr lvl="1"/>
            <a:r>
              <a:rPr lang="en-US" dirty="0"/>
              <a:t>A. Avoid work whenever possible (call out sick/dodge your boss’ calls…etc.)</a:t>
            </a:r>
          </a:p>
          <a:p>
            <a:pPr lvl="1"/>
            <a:r>
              <a:rPr lang="en-US" dirty="0"/>
              <a:t>B. Increase comradery at work (birthday parties, promotion celebrations)</a:t>
            </a:r>
          </a:p>
          <a:p>
            <a:pPr lvl="1"/>
            <a:r>
              <a:rPr lang="en-US" dirty="0"/>
              <a:t>C. Set boundaries from the top down…take your leave! </a:t>
            </a:r>
          </a:p>
          <a:p>
            <a:pPr lvl="1"/>
            <a:r>
              <a:rPr lang="en-US" dirty="0"/>
              <a:t>D. Have open dialogue about work expectations and needs with your team</a:t>
            </a:r>
          </a:p>
        </p:txBody>
      </p:sp>
    </p:spTree>
    <p:extLst>
      <p:ext uri="{BB962C8B-B14F-4D97-AF65-F5344CB8AC3E}">
        <p14:creationId xmlns:p14="http://schemas.microsoft.com/office/powerpoint/2010/main" val="373159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79C9-800C-776E-9729-05DB5CAA6106}"/>
              </a:ext>
            </a:extLst>
          </p:cNvPr>
          <p:cNvSpPr>
            <a:spLocks noGrp="1"/>
          </p:cNvSpPr>
          <p:nvPr>
            <p:ph type="title"/>
          </p:nvPr>
        </p:nvSpPr>
        <p:spPr>
          <a:xfrm>
            <a:off x="1742738" y="365125"/>
            <a:ext cx="9611061" cy="1325563"/>
          </a:xfrm>
        </p:spPr>
        <p:txBody>
          <a:bodyPr/>
          <a:lstStyle/>
          <a:p>
            <a:r>
              <a:rPr lang="en-US" dirty="0"/>
              <a:t>Knowledge Check # 3 (Answers)</a:t>
            </a:r>
          </a:p>
        </p:txBody>
      </p:sp>
      <p:sp>
        <p:nvSpPr>
          <p:cNvPr id="3" name="Content Placeholder 2">
            <a:extLst>
              <a:ext uri="{FF2B5EF4-FFF2-40B4-BE49-F238E27FC236}">
                <a16:creationId xmlns:a16="http://schemas.microsoft.com/office/drawing/2014/main" id="{E1D94EDF-4F43-D22E-C872-D6A3AA1C8023}"/>
              </a:ext>
            </a:extLst>
          </p:cNvPr>
          <p:cNvSpPr>
            <a:spLocks noGrp="1"/>
          </p:cNvSpPr>
          <p:nvPr>
            <p:ph sz="half" idx="1"/>
          </p:nvPr>
        </p:nvSpPr>
        <p:spPr>
          <a:xfrm>
            <a:off x="1742738" y="1690688"/>
            <a:ext cx="9611061" cy="4351338"/>
          </a:xfrm>
        </p:spPr>
        <p:txBody>
          <a:bodyPr/>
          <a:lstStyle/>
          <a:p>
            <a:r>
              <a:rPr lang="en-US" dirty="0"/>
              <a:t>Which of the following are ways to reduce burnout </a:t>
            </a:r>
          </a:p>
          <a:p>
            <a:pPr lvl="1"/>
            <a:r>
              <a:rPr lang="en-US" dirty="0"/>
              <a:t>A. Avoid work whenever possible (call out sick/dodge your boss’ calls…etc.)</a:t>
            </a:r>
          </a:p>
          <a:p>
            <a:pPr lvl="1"/>
            <a:r>
              <a:rPr lang="en-US" dirty="0">
                <a:solidFill>
                  <a:srgbClr val="00B050"/>
                </a:solidFill>
              </a:rPr>
              <a:t>B. Increase comradery at work (birthday parties, promotion celebrations)</a:t>
            </a:r>
          </a:p>
          <a:p>
            <a:pPr lvl="1"/>
            <a:r>
              <a:rPr lang="en-US" dirty="0">
                <a:solidFill>
                  <a:srgbClr val="00B050"/>
                </a:solidFill>
              </a:rPr>
              <a:t>C. Set boundaries from the top down…take your leave! </a:t>
            </a:r>
          </a:p>
          <a:p>
            <a:pPr lvl="1"/>
            <a:r>
              <a:rPr lang="en-US" dirty="0">
                <a:solidFill>
                  <a:srgbClr val="00B050"/>
                </a:solidFill>
              </a:rPr>
              <a:t>D. Have open dialogue about work expectations and needs with your team</a:t>
            </a:r>
          </a:p>
        </p:txBody>
      </p:sp>
    </p:spTree>
    <p:extLst>
      <p:ext uri="{BB962C8B-B14F-4D97-AF65-F5344CB8AC3E}">
        <p14:creationId xmlns:p14="http://schemas.microsoft.com/office/powerpoint/2010/main" val="933330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8FA97-8304-5629-212B-172322B4FC06}"/>
              </a:ext>
            </a:extLst>
          </p:cNvPr>
          <p:cNvSpPr>
            <a:spLocks noGrp="1"/>
          </p:cNvSpPr>
          <p:nvPr>
            <p:ph type="title"/>
          </p:nvPr>
        </p:nvSpPr>
        <p:spPr>
          <a:xfrm>
            <a:off x="1721224" y="365125"/>
            <a:ext cx="9632576" cy="1325563"/>
          </a:xfrm>
        </p:spPr>
        <p:txBody>
          <a:bodyPr/>
          <a:lstStyle/>
          <a:p>
            <a:r>
              <a:rPr lang="en-US" dirty="0"/>
              <a:t>Recap</a:t>
            </a:r>
          </a:p>
        </p:txBody>
      </p:sp>
      <p:sp>
        <p:nvSpPr>
          <p:cNvPr id="3" name="Content Placeholder 2">
            <a:extLst>
              <a:ext uri="{FF2B5EF4-FFF2-40B4-BE49-F238E27FC236}">
                <a16:creationId xmlns:a16="http://schemas.microsoft.com/office/drawing/2014/main" id="{0D1C966B-270A-2EF6-6F5D-C151CE5F16BD}"/>
              </a:ext>
            </a:extLst>
          </p:cNvPr>
          <p:cNvSpPr>
            <a:spLocks noGrp="1"/>
          </p:cNvSpPr>
          <p:nvPr>
            <p:ph sz="half" idx="1"/>
          </p:nvPr>
        </p:nvSpPr>
        <p:spPr>
          <a:xfrm>
            <a:off x="1721224" y="2420471"/>
            <a:ext cx="4298576" cy="3756492"/>
          </a:xfrm>
        </p:spPr>
        <p:txBody>
          <a:bodyPr/>
          <a:lstStyle/>
          <a:p>
            <a:r>
              <a:rPr lang="en-US" sz="4000" b="1" dirty="0"/>
              <a:t>R</a:t>
            </a:r>
            <a:r>
              <a:rPr lang="en-US" dirty="0"/>
              <a:t>ECOGNIZE</a:t>
            </a:r>
          </a:p>
          <a:p>
            <a:r>
              <a:rPr lang="en-US" sz="4000" b="1" dirty="0"/>
              <a:t>R</a:t>
            </a:r>
            <a:r>
              <a:rPr lang="en-US" dirty="0"/>
              <a:t>EACT</a:t>
            </a:r>
          </a:p>
          <a:p>
            <a:r>
              <a:rPr lang="en-US" sz="4000" b="1" dirty="0"/>
              <a:t>R</a:t>
            </a:r>
            <a:r>
              <a:rPr lang="en-US" dirty="0"/>
              <a:t>EDUCE</a:t>
            </a:r>
          </a:p>
        </p:txBody>
      </p:sp>
      <p:sp>
        <p:nvSpPr>
          <p:cNvPr id="4" name="Content Placeholder 3">
            <a:extLst>
              <a:ext uri="{FF2B5EF4-FFF2-40B4-BE49-F238E27FC236}">
                <a16:creationId xmlns:a16="http://schemas.microsoft.com/office/drawing/2014/main" id="{7BC4AD15-1291-8A8A-B094-B118097C13C3}"/>
              </a:ext>
            </a:extLst>
          </p:cNvPr>
          <p:cNvSpPr>
            <a:spLocks noGrp="1"/>
          </p:cNvSpPr>
          <p:nvPr>
            <p:ph sz="half" idx="2"/>
          </p:nvPr>
        </p:nvSpPr>
        <p:spPr/>
        <p:txBody>
          <a:bodyPr/>
          <a:lstStyle/>
          <a:p>
            <a:r>
              <a:rPr lang="en-US" dirty="0"/>
              <a:t>How can you create a </a:t>
            </a:r>
            <a:r>
              <a:rPr lang="en-US" dirty="0">
                <a:solidFill>
                  <a:srgbClr val="FF0000"/>
                </a:solidFill>
              </a:rPr>
              <a:t>personal routine</a:t>
            </a:r>
            <a:r>
              <a:rPr lang="en-US" dirty="0"/>
              <a:t> to decrease your likelihood of burnout?</a:t>
            </a:r>
          </a:p>
          <a:p>
            <a:r>
              <a:rPr lang="en-US" dirty="0"/>
              <a:t>How can you create a </a:t>
            </a:r>
            <a:r>
              <a:rPr lang="en-US" dirty="0">
                <a:solidFill>
                  <a:srgbClr val="FF0000"/>
                </a:solidFill>
              </a:rPr>
              <a:t>work environment</a:t>
            </a:r>
            <a:r>
              <a:rPr lang="en-US" dirty="0"/>
              <a:t> that connects people and increases a sense of team spirit? </a:t>
            </a:r>
          </a:p>
        </p:txBody>
      </p:sp>
    </p:spTree>
    <p:extLst>
      <p:ext uri="{BB962C8B-B14F-4D97-AF65-F5344CB8AC3E}">
        <p14:creationId xmlns:p14="http://schemas.microsoft.com/office/powerpoint/2010/main" val="3234455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99127E-5C9F-32A6-C2A3-5A2F57E9338D}"/>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1163886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D4D4-03B7-462B-437F-06C213C32160}"/>
              </a:ext>
            </a:extLst>
          </p:cNvPr>
          <p:cNvSpPr>
            <a:spLocks noGrp="1"/>
          </p:cNvSpPr>
          <p:nvPr>
            <p:ph type="title"/>
          </p:nvPr>
        </p:nvSpPr>
        <p:spPr>
          <a:xfrm>
            <a:off x="1893346" y="365125"/>
            <a:ext cx="9460454" cy="1325563"/>
          </a:xfrm>
        </p:spPr>
        <p:txBody>
          <a:bodyPr/>
          <a:lstStyle/>
          <a:p>
            <a:r>
              <a:rPr lang="en-US" dirty="0"/>
              <a:t>References</a:t>
            </a:r>
          </a:p>
        </p:txBody>
      </p:sp>
      <p:sp>
        <p:nvSpPr>
          <p:cNvPr id="3" name="Content Placeholder 2">
            <a:extLst>
              <a:ext uri="{FF2B5EF4-FFF2-40B4-BE49-F238E27FC236}">
                <a16:creationId xmlns:a16="http://schemas.microsoft.com/office/drawing/2014/main" id="{B2A396A3-7412-FA63-A7D6-7EAF3DD3BC4F}"/>
              </a:ext>
            </a:extLst>
          </p:cNvPr>
          <p:cNvSpPr>
            <a:spLocks noGrp="1"/>
          </p:cNvSpPr>
          <p:nvPr>
            <p:ph idx="1"/>
          </p:nvPr>
        </p:nvSpPr>
        <p:spPr>
          <a:xfrm>
            <a:off x="838200" y="1825625"/>
            <a:ext cx="10866120" cy="3563956"/>
          </a:xfrm>
        </p:spPr>
        <p:txBody>
          <a:bodyPr>
            <a:normAutofit fontScale="92500" lnSpcReduction="20000"/>
          </a:bodyPr>
          <a:lstStyle/>
          <a:p>
            <a:r>
              <a:rPr lang="en-US" dirty="0"/>
              <a:t>Christina Maslach, W. B. (2001). Job Burnout. Annual Review of Psychology, 397-422.</a:t>
            </a:r>
          </a:p>
          <a:p>
            <a:r>
              <a:rPr lang="en-US" dirty="0"/>
              <a:t>English, T. (2021, July). American Pharmacists Association. Retrieved from https://www.pharmacist.com/Publications/Transitions/the-pharmacists-guide-to-recognizing-and-preventing-burnout</a:t>
            </a:r>
          </a:p>
          <a:p>
            <a:r>
              <a:rPr lang="en-US" dirty="0"/>
              <a:t>Harvard Medical School. (2012, August 4). Harvard Health Publishing. Retrieved from https://www.health.harvard.edu/healthbeat/watch-out-for-unhealthy-responses-to-stress</a:t>
            </a:r>
          </a:p>
          <a:p>
            <a:r>
              <a:rPr lang="en-US" dirty="0"/>
              <a:t>Psych2go. (2021). 6 signs your burnt out, not lazy. Retrieved from https://www.youtube.com/watch?v=MLuJ249WnkE</a:t>
            </a:r>
          </a:p>
          <a:p>
            <a:endParaRPr lang="en-US" dirty="0"/>
          </a:p>
          <a:p>
            <a:endParaRPr lang="en-US" dirty="0"/>
          </a:p>
        </p:txBody>
      </p:sp>
    </p:spTree>
    <p:extLst>
      <p:ext uri="{BB962C8B-B14F-4D97-AF65-F5344CB8AC3E}">
        <p14:creationId xmlns:p14="http://schemas.microsoft.com/office/powerpoint/2010/main" val="2489802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16851</TotalTime>
  <Words>1437</Words>
  <Application>Microsoft Office PowerPoint</Application>
  <PresentationFormat>Widescreen</PresentationFormat>
  <Paragraphs>206</Paragraphs>
  <Slides>35</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Bauhaus 93</vt:lpstr>
      <vt:lpstr>Calibri</vt:lpstr>
      <vt:lpstr>Calibri Light</vt:lpstr>
      <vt:lpstr>Eras Bold ITC</vt:lpstr>
      <vt:lpstr>Office Theme</vt:lpstr>
      <vt:lpstr>PowerPoint Presentation</vt:lpstr>
      <vt:lpstr>Professional Burnout, the 3 R’s</vt:lpstr>
      <vt:lpstr>Outline</vt:lpstr>
      <vt:lpstr>Who is the guy in the Navy uniform? </vt:lpstr>
      <vt:lpstr>Disclaimer </vt:lpstr>
      <vt:lpstr>Objectives</vt:lpstr>
      <vt:lpstr>My Style</vt:lpstr>
      <vt:lpstr>Recognize</vt:lpstr>
      <vt:lpstr>Burnout</vt:lpstr>
      <vt:lpstr>Burnout definition (cont.)</vt:lpstr>
      <vt:lpstr>Burnout definition (cont.)</vt:lpstr>
      <vt:lpstr>Six Factors that Contribute to Burnout</vt:lpstr>
      <vt:lpstr>Burnt out or lazy?!</vt:lpstr>
      <vt:lpstr>Common Symptoms</vt:lpstr>
      <vt:lpstr>Common Symptoms</vt:lpstr>
      <vt:lpstr>Military Pharmacy</vt:lpstr>
      <vt:lpstr>Knowledge Check # 1</vt:lpstr>
      <vt:lpstr>Knowledge Check # 1 (Answer)</vt:lpstr>
      <vt:lpstr>React</vt:lpstr>
      <vt:lpstr>Small Group Discussion (~10 minutes)</vt:lpstr>
      <vt:lpstr>Unhealthy Coping</vt:lpstr>
      <vt:lpstr>Healthy Coping </vt:lpstr>
      <vt:lpstr>Knowledge Check # 2</vt:lpstr>
      <vt:lpstr>Knowledge Check # 2 (answer)</vt:lpstr>
      <vt:lpstr>Reduce</vt:lpstr>
      <vt:lpstr>Small Group Discussion (~10 minutes)</vt:lpstr>
      <vt:lpstr>Story Time</vt:lpstr>
      <vt:lpstr>Ways to reduce burn out in your team</vt:lpstr>
      <vt:lpstr>Ways to reduce burn out in your team</vt:lpstr>
      <vt:lpstr>Tools/Resources</vt:lpstr>
      <vt:lpstr>Knowledge Check # 3</vt:lpstr>
      <vt:lpstr>Knowledge Check # 3 (Answers)</vt:lpstr>
      <vt:lpstr>Recap</vt:lpstr>
      <vt:lpstr>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11</cp:revision>
  <dcterms:created xsi:type="dcterms:W3CDTF">2023-12-26T23:39:26Z</dcterms:created>
  <dcterms:modified xsi:type="dcterms:W3CDTF">2024-05-13T21:06:54Z</dcterms:modified>
</cp:coreProperties>
</file>