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70" r:id="rId2"/>
    <p:sldId id="271" r:id="rId3"/>
    <p:sldId id="266" r:id="rId4"/>
    <p:sldId id="325" r:id="rId5"/>
    <p:sldId id="267" r:id="rId6"/>
    <p:sldId id="333" r:id="rId7"/>
    <p:sldId id="326" r:id="rId8"/>
    <p:sldId id="327" r:id="rId9"/>
    <p:sldId id="329" r:id="rId10"/>
    <p:sldId id="331" r:id="rId11"/>
    <p:sldId id="332" r:id="rId12"/>
    <p:sldId id="328" r:id="rId13"/>
    <p:sldId id="334" r:id="rId14"/>
    <p:sldId id="335" r:id="rId15"/>
    <p:sldId id="336" r:id="rId16"/>
    <p:sldId id="337" r:id="rId17"/>
    <p:sldId id="338" r:id="rId18"/>
    <p:sldId id="339" r:id="rId19"/>
    <p:sldId id="340" r:id="rId20"/>
    <p:sldId id="341" r:id="rId21"/>
    <p:sldId id="342" r:id="rId22"/>
    <p:sldId id="344" r:id="rId23"/>
    <p:sldId id="343" r:id="rId24"/>
    <p:sldId id="349" r:id="rId25"/>
    <p:sldId id="345" r:id="rId26"/>
    <p:sldId id="348" r:id="rId27"/>
    <p:sldId id="346" r:id="rId28"/>
    <p:sldId id="351" r:id="rId29"/>
    <p:sldId id="353" r:id="rId30"/>
    <p:sldId id="356" r:id="rId31"/>
    <p:sldId id="352" r:id="rId32"/>
    <p:sldId id="357" r:id="rId33"/>
    <p:sldId id="358" r:id="rId34"/>
    <p:sldId id="359" r:id="rId35"/>
    <p:sldId id="354" r:id="rId36"/>
    <p:sldId id="35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342" autoAdjust="0"/>
  </p:normalViewPr>
  <p:slideViewPr>
    <p:cSldViewPr snapToGrid="0">
      <p:cViewPr varScale="1">
        <p:scale>
          <a:sx n="63" d="100"/>
          <a:sy n="63" d="100"/>
        </p:scale>
        <p:origin x="11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792633-0D6D-4972-97EB-BFDE1C15E961}"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DA9EA-0DE2-4602-B138-C397B599DF45}" type="slidenum">
              <a:rPr lang="en-US" smtClean="0"/>
              <a:t>‹#›</a:t>
            </a:fld>
            <a:endParaRPr lang="en-US"/>
          </a:p>
        </p:txBody>
      </p:sp>
    </p:spTree>
    <p:extLst>
      <p:ext uri="{BB962C8B-B14F-4D97-AF65-F5344CB8AC3E}">
        <p14:creationId xmlns:p14="http://schemas.microsoft.com/office/powerpoint/2010/main" val="2818090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t>
            </a:r>
          </a:p>
          <a:p>
            <a:endParaRPr lang="en-US" dirty="0"/>
          </a:p>
          <a:p>
            <a:r>
              <a:rPr lang="en-US" dirty="0"/>
              <a:t>I am Maj Michael Braud, currently stationed at Keesler Medical Center, and today I will be discussing PGx and how it specifically relates to medical readiness, what our current capabilities are, and steps the DHA is taking to implement more utilization of this tool.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a:t>
            </a:fld>
            <a:endParaRPr lang="en-US"/>
          </a:p>
        </p:txBody>
      </p:sp>
    </p:spTree>
    <p:extLst>
      <p:ext uri="{BB962C8B-B14F-4D97-AF65-F5344CB8AC3E}">
        <p14:creationId xmlns:p14="http://schemas.microsoft.com/office/powerpoint/2010/main" val="191524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have no conflicts of interests or financial interests to disclose.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a:t>
            </a:fld>
            <a:endParaRPr lang="en-US"/>
          </a:p>
        </p:txBody>
      </p:sp>
    </p:spTree>
    <p:extLst>
      <p:ext uri="{BB962C8B-B14F-4D97-AF65-F5344CB8AC3E}">
        <p14:creationId xmlns:p14="http://schemas.microsoft.com/office/powerpoint/2010/main" val="136330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the learning objectives for this presentation. We will be examining PGx from an implementation perspective with clinical information spread throughout the presentation. I wont spend too much discussing what PGx is and the nuances of genetic nomenclature or dogma, but I will point you in the direction of some resources that can assist with that if you require more information. My main overarching objective is that you walk away from this presentation with a solid familiarity of PGx, the DHA’s current capabilities, and where to find more information should you be asked by a provider regarding PGx results.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3</a:t>
            </a:fld>
            <a:endParaRPr lang="en-US"/>
          </a:p>
        </p:txBody>
      </p:sp>
    </p:spTree>
    <p:extLst>
      <p:ext uri="{BB962C8B-B14F-4D97-AF65-F5344CB8AC3E}">
        <p14:creationId xmlns:p14="http://schemas.microsoft.com/office/powerpoint/2010/main" val="48379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Engagement. In your own words, how would you define the term PGx? Definition: How an individual's genetics affect the likely response to drugs. We understand PK and PD – what the body does to the drug, what the drug does to the body, and this is another parameter. PGx can affect both PK and PD responses. Typically we see a lot of research and development in PGx field pertaining to the genetic differences in PK, specifically metabolism when we consider Cytochrome p450 enzymes and the differences in their ability to metabolize meds. We can see how PGx can be appealing, many of our guidelines </a:t>
            </a:r>
            <a:r>
              <a:rPr lang="en-US" dirty="0" err="1"/>
              <a:t>foxus</a:t>
            </a:r>
            <a:r>
              <a:rPr lang="en-US" dirty="0"/>
              <a:t> on a same diagnosis, same treatment approach, but we know patients will respond to medications differently, the worst case scenario being that drug in ineffective with many side effects. With PGx, the claim is that you can arrive to an effective drug with minimal side effects more predictably. </a:t>
            </a:r>
          </a:p>
        </p:txBody>
      </p:sp>
      <p:sp>
        <p:nvSpPr>
          <p:cNvPr id="4" name="Slide Number Placeholder 3"/>
          <p:cNvSpPr>
            <a:spLocks noGrp="1"/>
          </p:cNvSpPr>
          <p:nvPr>
            <p:ph type="sldNum" sz="quarter" idx="10"/>
          </p:nvPr>
        </p:nvSpPr>
        <p:spPr/>
        <p:txBody>
          <a:bodyPr/>
          <a:lstStyle/>
          <a:p>
            <a:fld id="{1C250133-A8AF-428A-B926-8F7C9C1EFEAC}" type="slidenum">
              <a:rPr lang="en-US" smtClean="0"/>
              <a:t>4</a:t>
            </a:fld>
            <a:endParaRPr lang="en-US" dirty="0"/>
          </a:p>
        </p:txBody>
      </p:sp>
    </p:spTree>
    <p:extLst>
      <p:ext uri="{BB962C8B-B14F-4D97-AF65-F5344CB8AC3E}">
        <p14:creationId xmlns:p14="http://schemas.microsoft.com/office/powerpoint/2010/main" val="3372803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PGx is a quickly evolving story in the DoD. While the appeal for PGx testing has been around for a while, in 2019 the Pentagon released a memo to field warning of Direct-to-Consumer testing. This was your 23 and me/ancestry genetic tests that were growing increasingly popular. Remember that black Friday special? The problem with this testing was the military members were doing the tests but the results of that information could be accessed by enemy states. In 2022, the NDAA directed the Secretary of Defense to explore the and implement PGx in the DoD to optimize medications and reduce ADEs (while also discouraging AD members from DTC and outside labs). In 2023, the DHA Strategic Plan listed an implementation plan for PGx, called OPTIMM, which we will discuss in a few moments, and in the 2024 NDAA, we again saw the Secretary and </a:t>
            </a:r>
            <a:r>
              <a:rPr lang="en-US" dirty="0" err="1"/>
              <a:t>Assisatnt</a:t>
            </a:r>
            <a:r>
              <a:rPr lang="en-US" dirty="0"/>
              <a:t> Secretary of Defense be charge with implementing an enterprise-wide PGx program to save costs, enhance national security, and optimize military readiness.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5</a:t>
            </a:fld>
            <a:endParaRPr lang="en-US"/>
          </a:p>
        </p:txBody>
      </p:sp>
    </p:spTree>
    <p:extLst>
      <p:ext uri="{BB962C8B-B14F-4D97-AF65-F5344CB8AC3E}">
        <p14:creationId xmlns:p14="http://schemas.microsoft.com/office/powerpoint/2010/main" val="2130798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hot off the press, even as I was creating these slides, President Biden released an executive order to completely stop the sale of US genetic data to China, underpinning the nation security threat PGx and genetic data may pose to our country, and solidifying the need to secure DoD member’s genetic data.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6</a:t>
            </a:fld>
            <a:endParaRPr lang="en-US"/>
          </a:p>
        </p:txBody>
      </p:sp>
    </p:spTree>
    <p:extLst>
      <p:ext uri="{BB962C8B-B14F-4D97-AF65-F5344CB8AC3E}">
        <p14:creationId xmlns:p14="http://schemas.microsoft.com/office/powerpoint/2010/main" val="27800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these reasons, the OPTIMM program (or </a:t>
            </a:r>
            <a:r>
              <a:rPr lang="en-US" dirty="0" err="1"/>
              <a:t>operatiolizing</a:t>
            </a:r>
            <a:r>
              <a:rPr lang="en-US" dirty="0"/>
              <a:t> pharmacogenomic testing for comprehensive medication management) was established in February 2022 under the DHA’s DAD-MA Clinical genomics and Precision medicine program to implement genomic and precision medicine services to the Enterprise. This is a </a:t>
            </a:r>
            <a:r>
              <a:rPr lang="en-US" dirty="0" err="1"/>
              <a:t>mult</a:t>
            </a:r>
            <a:r>
              <a:rPr lang="en-US" dirty="0"/>
              <a:t>-phasic program with the goals to optimize military readiness, protect beneficiaries genetic data, and reduce the costs of genetic testing and analysis. To do this, several phases were established, and the first phase was to expand the infrastructure that currently exists. The DHA Genetic Reference Lab or DHAGRL at Keesler Air Force Base is the center of excellence for genetics for the DoD and is currently offering PGx testing and analysis.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7</a:t>
            </a:fld>
            <a:endParaRPr lang="en-US"/>
          </a:p>
        </p:txBody>
      </p:sp>
    </p:spTree>
    <p:extLst>
      <p:ext uri="{BB962C8B-B14F-4D97-AF65-F5344CB8AC3E}">
        <p14:creationId xmlns:p14="http://schemas.microsoft.com/office/powerpoint/2010/main" val="196232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 the CGPM, we have the Precision Care Advisory Panel, and the Advisory Panel consists of subpanels, one being the PGx Advisory Subpanel that I chair. Hopefully that helps understand the organizational structure. Our PCAP ASP consists of a multidisciplinary experts of geneticists, pathologists, counselors, administrators, </a:t>
            </a:r>
            <a:r>
              <a:rPr lang="en-US" dirty="0" err="1"/>
              <a:t>etc</a:t>
            </a:r>
            <a:r>
              <a:rPr lang="en-US" dirty="0"/>
              <a:t> to assist in implementing OPTIMM and was established in 2022. Some of the products we delivered in 2023 include a OPTIMM education module in JKO, see the course number, so if you wanted to learn more about PGx this will be a great resource. Additionally, we established a new “Genetics” test tab in MHSG, so that any genetic results can be easily accessed and viewed in a patient chart. Lastly, we just released a DHA Practice Recommendation for </a:t>
            </a:r>
            <a:r>
              <a:rPr lang="en-US" dirty="0" err="1"/>
              <a:t>Genetici</a:t>
            </a:r>
            <a:r>
              <a:rPr lang="en-US" dirty="0"/>
              <a:t> Testing for Prescribing of </a:t>
            </a:r>
            <a:r>
              <a:rPr lang="en-US" dirty="0" err="1"/>
              <a:t>Beahvorial</a:t>
            </a:r>
            <a:r>
              <a:rPr lang="en-US" dirty="0"/>
              <a:t> Health Medications. On the </a:t>
            </a:r>
            <a:r>
              <a:rPr lang="en-US" dirty="0" err="1"/>
              <a:t>horizion</a:t>
            </a:r>
            <a:r>
              <a:rPr lang="en-US" dirty="0"/>
              <a:t>, we are creating education material for patients to be easily printed and accessed through MHSG, developing the draft of a DHA Practice Recommendation for Pain management, and working on developing genetic drug alert clinical decision support in MHSG.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8</a:t>
            </a:fld>
            <a:endParaRPr lang="en-US"/>
          </a:p>
        </p:txBody>
      </p:sp>
    </p:spTree>
    <p:extLst>
      <p:ext uri="{BB962C8B-B14F-4D97-AF65-F5344CB8AC3E}">
        <p14:creationId xmlns:p14="http://schemas.microsoft.com/office/powerpoint/2010/main" val="949358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wanted to spend the next few slides jumping into our PGx Practice Recommendation for </a:t>
            </a:r>
            <a:r>
              <a:rPr lang="en-US" dirty="0" err="1"/>
              <a:t>Behavorial</a:t>
            </a:r>
            <a:r>
              <a:rPr lang="en-US" dirty="0"/>
              <a:t> Health. It’s important to note that this is not policy or an </a:t>
            </a:r>
            <a:r>
              <a:rPr lang="en-US" dirty="0" err="1"/>
              <a:t>admisnitrative</a:t>
            </a:r>
            <a:r>
              <a:rPr lang="en-US" dirty="0"/>
              <a:t> instruction, but rather a recommendation. The first section of the PR discusses the “why” this is important. Read bullets.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9</a:t>
            </a:fld>
            <a:endParaRPr lang="en-US"/>
          </a:p>
        </p:txBody>
      </p:sp>
    </p:spTree>
    <p:extLst>
      <p:ext uri="{BB962C8B-B14F-4D97-AF65-F5344CB8AC3E}">
        <p14:creationId xmlns:p14="http://schemas.microsoft.com/office/powerpoint/2010/main" val="2447683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look at the actual recommendation, we overemphasize that PGx MAY be used in conjunction with standard of care and CPGs to assist in certain populations, either prior to starting an antidepressant, antipsychotic, or mood stabilizer in non-urgent patients, those who have inexperience </a:t>
            </a:r>
            <a:r>
              <a:rPr lang="en-US" dirty="0" err="1"/>
              <a:t>inaqeuqate</a:t>
            </a:r>
            <a:r>
              <a:rPr lang="en-US" dirty="0"/>
              <a:t> response or untoward side effects to these drugs. Most importantly, if patients require immediate intervention, it is ill advised to delay treatment simply based on PGx testing results</a:t>
            </a:r>
          </a:p>
        </p:txBody>
      </p:sp>
      <p:sp>
        <p:nvSpPr>
          <p:cNvPr id="4" name="Slide Number Placeholder 3"/>
          <p:cNvSpPr>
            <a:spLocks noGrp="1"/>
          </p:cNvSpPr>
          <p:nvPr>
            <p:ph type="sldNum" sz="quarter" idx="5"/>
          </p:nvPr>
        </p:nvSpPr>
        <p:spPr/>
        <p:txBody>
          <a:bodyPr/>
          <a:lstStyle/>
          <a:p>
            <a:fld id="{029DA9EA-0DE2-4602-B138-C397B599DF45}" type="slidenum">
              <a:rPr lang="en-US" smtClean="0"/>
              <a:t>10</a:t>
            </a:fld>
            <a:endParaRPr lang="en-US"/>
          </a:p>
        </p:txBody>
      </p:sp>
    </p:spTree>
    <p:extLst>
      <p:ext uri="{BB962C8B-B14F-4D97-AF65-F5344CB8AC3E}">
        <p14:creationId xmlns:p14="http://schemas.microsoft.com/office/powerpoint/2010/main" val="1350610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PR you will find a list of behavioral health medications that have an associated testing recommendation. You can see the corresponding biomarker that should be tested next to the drug.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11</a:t>
            </a:fld>
            <a:endParaRPr lang="en-US"/>
          </a:p>
        </p:txBody>
      </p:sp>
    </p:spTree>
    <p:extLst>
      <p:ext uri="{BB962C8B-B14F-4D97-AF65-F5344CB8AC3E}">
        <p14:creationId xmlns:p14="http://schemas.microsoft.com/office/powerpoint/2010/main" val="2884953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so important to note that PGx is just one piece of the clinical picture when looking at your patient among other factors that we as pharmacists know to look for. Our PGx PR is in direct line with the International Society of Psychiatric Genetics (ISPG) which states: read bullets.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12</a:t>
            </a:fld>
            <a:endParaRPr lang="en-US"/>
          </a:p>
        </p:txBody>
      </p:sp>
    </p:spTree>
    <p:extLst>
      <p:ext uri="{BB962C8B-B14F-4D97-AF65-F5344CB8AC3E}">
        <p14:creationId xmlns:p14="http://schemas.microsoft.com/office/powerpoint/2010/main" val="3499746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Ordering PGx Tests is extremely easy, and I’ve shared a few screenshots to point out the steps. This will help either your provider in ordering a PGx test or assist in implementing a PharmD run service, should that be something your site can/wants to support.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13</a:t>
            </a:fld>
            <a:endParaRPr lang="en-US"/>
          </a:p>
        </p:txBody>
      </p:sp>
    </p:spTree>
    <p:extLst>
      <p:ext uri="{BB962C8B-B14F-4D97-AF65-F5344CB8AC3E}">
        <p14:creationId xmlns:p14="http://schemas.microsoft.com/office/powerpoint/2010/main" val="4080184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specific lab for PGX testing available at this time is CYP2C19/2D6. These are the only genes available for testing at this time, however the plan is the build more this year and create a PGx panel of multiple genes. The process for ordering this panel will follow the same steps as ordering for Cyp2c19 and 2d6.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14</a:t>
            </a:fld>
            <a:endParaRPr lang="en-US"/>
          </a:p>
        </p:txBody>
      </p:sp>
    </p:spTree>
    <p:extLst>
      <p:ext uri="{BB962C8B-B14F-4D97-AF65-F5344CB8AC3E}">
        <p14:creationId xmlns:p14="http://schemas.microsoft.com/office/powerpoint/2010/main" val="1557369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choose the lab, you will need to complete a quick questionnaire, and must complete all yellow fields. Specifically, I get a lot of questions about informed consent, and informed consent can either be written or verbal consent for PGx testing and this guidance comes directly from the DHAGRL. It is a blood draw lab, vs buccal, and more information regarding specifics about the lab can be found at the DHAGRL’s </a:t>
            </a:r>
            <a:r>
              <a:rPr lang="en-US" dirty="0" err="1"/>
              <a:t>milsuite</a:t>
            </a:r>
            <a:r>
              <a:rPr lang="en-US" dirty="0"/>
              <a:t> listed on this slide.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15</a:t>
            </a:fld>
            <a:endParaRPr lang="en-US"/>
          </a:p>
        </p:txBody>
      </p:sp>
    </p:spTree>
    <p:extLst>
      <p:ext uri="{BB962C8B-B14F-4D97-AF65-F5344CB8AC3E}">
        <p14:creationId xmlns:p14="http://schemas.microsoft.com/office/powerpoint/2010/main" val="581282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some important information regarding ordering a PGx test that I get a lot of questions about. We already discussed that CYP2D6/2C19 genes are the only currently available tests and that we have a panel for future tests. All pharmacists should have had the new genetic tab added under their roles so you can easily see all genetic information pertaining to your patients. Test generally result in 6-8 days, but a lot of this is dependent on volume. The good news is since we released our DHA Practice Recommendation, demand had nearly tripled, meaning we are getting a good amount of tests in from the enterprise, while hopefully removing tests being sent to </a:t>
            </a:r>
            <a:r>
              <a:rPr lang="en-US" dirty="0" err="1"/>
              <a:t>Labcorp</a:t>
            </a:r>
            <a:r>
              <a:rPr lang="en-US" dirty="0"/>
              <a:t>. With the results, you will get a report from DHAGRL with a clinical explanation of the results.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16</a:t>
            </a:fld>
            <a:endParaRPr lang="en-US"/>
          </a:p>
        </p:txBody>
      </p:sp>
    </p:spTree>
    <p:extLst>
      <p:ext uri="{BB962C8B-B14F-4D97-AF65-F5344CB8AC3E}">
        <p14:creationId xmlns:p14="http://schemas.microsoft.com/office/powerpoint/2010/main" val="2116853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what a typical report will be look like. You will see the genotypes and phenotypes for each enzyme, a summary of the results….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17</a:t>
            </a:fld>
            <a:endParaRPr lang="en-US"/>
          </a:p>
        </p:txBody>
      </p:sp>
    </p:spTree>
    <p:extLst>
      <p:ext uri="{BB962C8B-B14F-4D97-AF65-F5344CB8AC3E}">
        <p14:creationId xmlns:p14="http://schemas.microsoft.com/office/powerpoint/2010/main" val="2630349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then some recommendations. The recommendations for therapy change come directly from CPIC, or the Clinical Pharmacogenetics Implementation </a:t>
            </a:r>
            <a:r>
              <a:rPr lang="en-US" dirty="0" err="1"/>
              <a:t>Constortium</a:t>
            </a:r>
            <a:r>
              <a:rPr lang="en-US" dirty="0"/>
              <a:t>…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18</a:t>
            </a:fld>
            <a:endParaRPr lang="en-US"/>
          </a:p>
        </p:txBody>
      </p:sp>
    </p:spTree>
    <p:extLst>
      <p:ext uri="{BB962C8B-B14F-4D97-AF65-F5344CB8AC3E}">
        <p14:creationId xmlns:p14="http://schemas.microsoft.com/office/powerpoint/2010/main" val="1191826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I’m sure you’ve heard of CPIC before, but if you have not, this an </a:t>
            </a:r>
            <a:r>
              <a:rPr lang="en-US" dirty="0" err="1"/>
              <a:t>internation</a:t>
            </a:r>
            <a:r>
              <a:rPr lang="en-US" dirty="0"/>
              <a:t> consortium that created evidence-based gene/drug clinical practice guidelines. While they do not tell you when or who you should test, they do offer clinically actionable guidelines for medication management once you have a result. </a:t>
            </a:r>
          </a:p>
          <a:p>
            <a:endParaRPr lang="en-US" dirty="0"/>
          </a:p>
          <a:p>
            <a:r>
              <a:rPr lang="en-US" dirty="0"/>
              <a:t>Our ASP has created 5 post-test drug alerts that are currently live in MHSG. This means that if a patient has a drug/gene interaction and has a PGx result reported in their record, a CDS alert will pop up upon ordering explaining the interaction. Our Team is currently working on developing more of these alerts.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19</a:t>
            </a:fld>
            <a:endParaRPr lang="en-US"/>
          </a:p>
        </p:txBody>
      </p:sp>
    </p:spTree>
    <p:extLst>
      <p:ext uri="{BB962C8B-B14F-4D97-AF65-F5344CB8AC3E}">
        <p14:creationId xmlns:p14="http://schemas.microsoft.com/office/powerpoint/2010/main" val="1333509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an example of what a PGx CDS alert will look like. At every CDS alert, there will be the option to cancel or continue with therapy. These orders fire upon the lab phenotype, with the exception of G6PD which will fire based on a listed problem. While this is an example of a post test alert, our Team is currently building pre-test alerts for high-risk medications such as carbamazepine and oxcarbazepine in line with FDA guidance.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20</a:t>
            </a:fld>
            <a:endParaRPr lang="en-US"/>
          </a:p>
        </p:txBody>
      </p:sp>
    </p:spTree>
    <p:extLst>
      <p:ext uri="{BB962C8B-B14F-4D97-AF65-F5344CB8AC3E}">
        <p14:creationId xmlns:p14="http://schemas.microsoft.com/office/powerpoint/2010/main" val="3381861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look at Carbamazepine and polymorphisms in human leukocyte antigen B or (HLA-B), we see a strong association in the development of SJS and TEN, mostly in the Asian </a:t>
            </a:r>
            <a:r>
              <a:rPr lang="en-US" dirty="0" err="1"/>
              <a:t>cestorial</a:t>
            </a:r>
            <a:r>
              <a:rPr lang="en-US" dirty="0"/>
              <a:t> decent with *15:02 gene. This is a overreaction immune response vs your typical metabolic polymorphisms that we think about with CYP Enzymes or TPMT. The FDA has a boxed warning, suggesting that HLA-B*150:02 should be performed in those with Asian ancestry. A pre-test alert for an HLA-B 15:02 test for patients initiated with carbamazepine would help prevent the occurrence of this immune response.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21</a:t>
            </a:fld>
            <a:endParaRPr lang="en-US"/>
          </a:p>
        </p:txBody>
      </p:sp>
    </p:spTree>
    <p:extLst>
      <p:ext uri="{BB962C8B-B14F-4D97-AF65-F5344CB8AC3E}">
        <p14:creationId xmlns:p14="http://schemas.microsoft.com/office/powerpoint/2010/main" val="3998483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let’s apply this to a readiness perspective: 1 in 5 active duty services members have a health concerns, and its no surprise that we have mental health concerns in the military, which is making headlines, </a:t>
            </a:r>
            <a:r>
              <a:rPr lang="en-US" dirty="0" err="1"/>
              <a:t>particuarily</a:t>
            </a:r>
            <a:r>
              <a:rPr lang="en-US" dirty="0"/>
              <a:t> a few years ago when we hit record high in </a:t>
            </a:r>
            <a:r>
              <a:rPr lang="en-US" dirty="0" err="1"/>
              <a:t>sucidices</a:t>
            </a:r>
            <a:r>
              <a:rPr lang="en-US" dirty="0"/>
              <a:t>. Here’s the problem for the ADSM – beyond mental health be stigmatized, SSRIS and SNRIs, which are used as first line for mental health disorders are metabolized by Cyp2d6 and some TCAs </a:t>
            </a:r>
            <a:r>
              <a:rPr lang="en-US" dirty="0" err="1"/>
              <a:t>etc</a:t>
            </a:r>
            <a:r>
              <a:rPr lang="en-US" dirty="0"/>
              <a:t> by cyp2c19, which we know are polymorphic. Once a ADSM is prescribed one of these medications….they are place in a non-deployable code for 90 days at every new </a:t>
            </a:r>
            <a:r>
              <a:rPr lang="en-US" dirty="0" err="1"/>
              <a:t>psychoactibve</a:t>
            </a:r>
            <a:r>
              <a:rPr lang="en-US" dirty="0"/>
              <a:t> medication start. We also know that these medications can take 4-6 weeks to reach peak effectiveness, so this results in a potentially prolonged treatment process whereby we keep trying SSRIs and SNRIs, keeping our patients on a non deployable status and waiting long periods for treatment success. However, a potential model is we have this information for the start, and can use PGX, among other factors, to make a more educated guess on which medication might benefit a patient better, and potentially get our service members back a deployable status.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22</a:t>
            </a:fld>
            <a:endParaRPr lang="en-US"/>
          </a:p>
        </p:txBody>
      </p:sp>
    </p:spTree>
    <p:extLst>
      <p:ext uri="{BB962C8B-B14F-4D97-AF65-F5344CB8AC3E}">
        <p14:creationId xmlns:p14="http://schemas.microsoft.com/office/powerpoint/2010/main" val="1031816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there is a growing breadth of evidence for PGx clinical utilization, two recent larger trials in support of PGx guided therapy showed faster resolution of depressive symptoms than usual care. These sort of studies are excellent to conduct at your locations – PGx vs usual care and significant changes in remission, specifically for </a:t>
            </a:r>
            <a:r>
              <a:rPr lang="en-US" dirty="0" err="1"/>
              <a:t>SSRis</a:t>
            </a:r>
            <a:r>
              <a:rPr lang="en-US" dirty="0"/>
              <a:t> and SNRIs.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23</a:t>
            </a:fld>
            <a:endParaRPr lang="en-US"/>
          </a:p>
        </p:txBody>
      </p:sp>
    </p:spTree>
    <p:extLst>
      <p:ext uri="{BB962C8B-B14F-4D97-AF65-F5344CB8AC3E}">
        <p14:creationId xmlns:p14="http://schemas.microsoft.com/office/powerpoint/2010/main" val="351805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the slide. Almost there!</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24</a:t>
            </a:fld>
            <a:endParaRPr lang="en-US"/>
          </a:p>
        </p:txBody>
      </p:sp>
    </p:spTree>
    <p:extLst>
      <p:ext uri="{BB962C8B-B14F-4D97-AF65-F5344CB8AC3E}">
        <p14:creationId xmlns:p14="http://schemas.microsoft.com/office/powerpoint/2010/main" val="2250744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always like hearing about how other sites are implementing PGx into their practice, and I wanted to highlight what the USCG pharmacy is doing to champion PGx. They have a provider-referral model, whereby they consult the PharmD for PGx services should they encounter a patient who they believe could benefit from testing. The patient meets face to face with the pharmacists, and the pharmacist conducts lab ordering, result interpretation and provides any medication recommendations after consulting the patient. All their pharmacists received payment to get their ASHP </a:t>
            </a:r>
            <a:r>
              <a:rPr lang="en-US" dirty="0" err="1"/>
              <a:t>Pgx</a:t>
            </a:r>
            <a:r>
              <a:rPr lang="en-US" dirty="0"/>
              <a:t> Certification – which I thought was fantastic because ASHP has pretty comprehensive cert course., Just last year, they had 7 patients that were seen, and 5 the patients had an actionable PGX result. This is pretty much in line with the results I got at the clinic I stood up at Hurlburt Field.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25</a:t>
            </a:fld>
            <a:endParaRPr lang="en-US"/>
          </a:p>
        </p:txBody>
      </p:sp>
    </p:spTree>
    <p:extLst>
      <p:ext uri="{BB962C8B-B14F-4D97-AF65-F5344CB8AC3E}">
        <p14:creationId xmlns:p14="http://schemas.microsoft.com/office/powerpoint/2010/main" val="1105683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CPIC is a great first “go-to” for information on how to use PGx clinically, there are also other important resources to consider, seen here. The biggest challenge with PGx is that sometimes these bodies don’t all agree with each other. Or rather, the FDA may have PGx listed on a drug that CPIC hasn’t been able to actionably determine. I usually used </a:t>
            </a:r>
            <a:r>
              <a:rPr lang="en-US" dirty="0" err="1"/>
              <a:t>PharmGKB</a:t>
            </a:r>
            <a:r>
              <a:rPr lang="en-US" dirty="0"/>
              <a:t> in these instances, as this site curates information on PGx across multiple sites to give you a comprehensive picture on PGx. </a:t>
            </a:r>
          </a:p>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26</a:t>
            </a:fld>
            <a:endParaRPr lang="en-US"/>
          </a:p>
        </p:txBody>
      </p:sp>
    </p:spTree>
    <p:extLst>
      <p:ext uri="{BB962C8B-B14F-4D97-AF65-F5344CB8AC3E}">
        <p14:creationId xmlns:p14="http://schemas.microsoft.com/office/powerpoint/2010/main" val="2001643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hypothetical patient case. Read. </a:t>
            </a:r>
          </a:p>
        </p:txBody>
      </p:sp>
      <p:sp>
        <p:nvSpPr>
          <p:cNvPr id="4" name="Slide Number Placeholder 3"/>
          <p:cNvSpPr>
            <a:spLocks noGrp="1"/>
          </p:cNvSpPr>
          <p:nvPr>
            <p:ph type="sldNum" sz="quarter" idx="5"/>
          </p:nvPr>
        </p:nvSpPr>
        <p:spPr/>
        <p:txBody>
          <a:bodyPr/>
          <a:lstStyle/>
          <a:p>
            <a:fld id="{029DA9EA-0DE2-4602-B138-C397B599DF45}" type="slidenum">
              <a:rPr lang="en-US" smtClean="0"/>
              <a:t>27</a:t>
            </a:fld>
            <a:endParaRPr lang="en-US"/>
          </a:p>
        </p:txBody>
      </p:sp>
    </p:spTree>
    <p:extLst>
      <p:ext uri="{BB962C8B-B14F-4D97-AF65-F5344CB8AC3E}">
        <p14:creationId xmlns:p14="http://schemas.microsoft.com/office/powerpoint/2010/main" val="21430944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this patient’s cyp2c19 phenotype as a poor metabolizer, we can predict that this patient may not </a:t>
            </a:r>
            <a:r>
              <a:rPr lang="en-US" dirty="0" err="1"/>
              <a:t>metabolzie</a:t>
            </a:r>
            <a:r>
              <a:rPr lang="en-US" dirty="0"/>
              <a:t> sertraline to its inactive component as efficiently, thus resulting in higher plasma concentrations. For this reason, it is </a:t>
            </a:r>
            <a:r>
              <a:rPr lang="en-US" dirty="0" err="1"/>
              <a:t>reasoabvle</a:t>
            </a:r>
            <a:r>
              <a:rPr lang="en-US" dirty="0"/>
              <a:t> to start the sertraline at 25mg (vs the usual 50mg start) or to switch to an antidepressant not metabolized by cyp2c19. </a:t>
            </a:r>
          </a:p>
          <a:p>
            <a:endParaRPr lang="en-US" dirty="0"/>
          </a:p>
          <a:p>
            <a:r>
              <a:rPr lang="en-US" dirty="0"/>
              <a:t>And again, and this is critical, the patients metabolic genotype is only a small piece to the larger clinical picture. We also know that </a:t>
            </a:r>
            <a:r>
              <a:rPr lang="en-US" dirty="0" err="1"/>
              <a:t>serotenrgic</a:t>
            </a:r>
            <a:r>
              <a:rPr lang="en-US" dirty="0"/>
              <a:t> </a:t>
            </a:r>
            <a:r>
              <a:rPr lang="en-US" dirty="0" err="1"/>
              <a:t>recpetors</a:t>
            </a:r>
            <a:r>
              <a:rPr lang="en-US" dirty="0"/>
              <a:t> are highly polymorphic and we all know that there are many other factors that could lead to an increase in side effects or </a:t>
            </a:r>
            <a:r>
              <a:rPr lang="en-US" dirty="0" err="1"/>
              <a:t>ineffixcieny</a:t>
            </a:r>
            <a:r>
              <a:rPr lang="en-US" dirty="0"/>
              <a:t>. Must take all things into consideration vs reacting to a PGx lab result. </a:t>
            </a:r>
          </a:p>
        </p:txBody>
      </p:sp>
      <p:sp>
        <p:nvSpPr>
          <p:cNvPr id="4" name="Slide Number Placeholder 3"/>
          <p:cNvSpPr>
            <a:spLocks noGrp="1"/>
          </p:cNvSpPr>
          <p:nvPr>
            <p:ph type="sldNum" sz="quarter" idx="5"/>
          </p:nvPr>
        </p:nvSpPr>
        <p:spPr/>
        <p:txBody>
          <a:bodyPr/>
          <a:lstStyle/>
          <a:p>
            <a:fld id="{029DA9EA-0DE2-4602-B138-C397B599DF45}" type="slidenum">
              <a:rPr lang="en-US" smtClean="0"/>
              <a:t>28</a:t>
            </a:fld>
            <a:endParaRPr lang="en-US"/>
          </a:p>
        </p:txBody>
      </p:sp>
    </p:spTree>
    <p:extLst>
      <p:ext uri="{BB962C8B-B14F-4D97-AF65-F5344CB8AC3E}">
        <p14:creationId xmlns:p14="http://schemas.microsoft.com/office/powerpoint/2010/main" val="1110109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35</a:t>
            </a:fld>
            <a:endParaRPr lang="en-US"/>
          </a:p>
        </p:txBody>
      </p:sp>
    </p:spTree>
    <p:extLst>
      <p:ext uri="{BB962C8B-B14F-4D97-AF65-F5344CB8AC3E}">
        <p14:creationId xmlns:p14="http://schemas.microsoft.com/office/powerpoint/2010/main" val="1321637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9DA9EA-0DE2-4602-B138-C397B599DF45}" type="slidenum">
              <a:rPr lang="en-US" smtClean="0"/>
              <a:t>36</a:t>
            </a:fld>
            <a:endParaRPr lang="en-US"/>
          </a:p>
        </p:txBody>
      </p:sp>
    </p:spTree>
    <p:extLst>
      <p:ext uri="{BB962C8B-B14F-4D97-AF65-F5344CB8AC3E}">
        <p14:creationId xmlns:p14="http://schemas.microsoft.com/office/powerpoint/2010/main" val="3302123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0238-B070-77A1-3C31-54ED28839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7D7C00-ED02-24D7-0F3B-A2B2A60F3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1CBF21-B321-1C42-ADEA-C3F06BC4CF6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58B20EF7-7ABF-BD37-6F37-341A89849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7B1E-E7A0-5964-35D7-F77D901A7FE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43753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1C-8628-08A5-4144-940891D4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C25EFD-D096-9CDC-D4A8-E8F4F14646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56E5D-1B71-1494-7AD9-136CD6FAB26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CD28AE43-814A-D115-2E92-64B71E060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4F8EC-AA0B-61A4-426E-99A3579820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5733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194F-283D-5EF9-066C-163DCAB1C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46DCEA-2423-8453-185D-26F8C8FAD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97CA7-B3B3-0C99-DD03-DFB8224A028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1AE9886F-4856-FCD9-7910-9AAE18F18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5965-273C-7CE6-8D2A-684B49DE4D9B}"/>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416106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0A13-F0F6-0148-C8C1-86DB7D931C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22F9A-33F7-E358-C745-C425507A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C55B22-BEDC-639D-98BC-C9F0E65CB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EB2CA1-5DD1-D09C-2780-5D5F73F816EA}"/>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E8218B2-0075-5679-5A07-52551E133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733B9-BA95-912F-6B09-9BEBB8D7C665}"/>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6840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E93-D3D4-C57F-4F06-44940844B6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1ED13-A82C-9842-FF19-041D2F0DC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48AB9-1122-AF19-E90A-8A2EB9F5F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10D15-480E-C30E-8715-21B0A0C1B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B43C2B-ABA6-CC0B-AE19-21BFD07621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CF83D-E110-5AC7-EA36-822EE1CF955C}"/>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8" name="Footer Placeholder 7">
            <a:extLst>
              <a:ext uri="{FF2B5EF4-FFF2-40B4-BE49-F238E27FC236}">
                <a16:creationId xmlns:a16="http://schemas.microsoft.com/office/drawing/2014/main" id="{C7211ED9-3330-526E-9DA8-FE279256B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4387B-2733-C139-41EC-809F33306582}"/>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516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724-4565-4919-89E4-A8BBA56FB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DE085C-F99D-9D61-2B9F-231F975D849B}"/>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4" name="Footer Placeholder 3">
            <a:extLst>
              <a:ext uri="{FF2B5EF4-FFF2-40B4-BE49-F238E27FC236}">
                <a16:creationId xmlns:a16="http://schemas.microsoft.com/office/drawing/2014/main" id="{DE36F70A-F424-7737-56D6-15CB41E11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039836-00CC-7DF2-DF18-2F0AAD80F2F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45081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16D3C-909F-C5F6-7B15-AD34964FDCD8}"/>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3" name="Footer Placeholder 2">
            <a:extLst>
              <a:ext uri="{FF2B5EF4-FFF2-40B4-BE49-F238E27FC236}">
                <a16:creationId xmlns:a16="http://schemas.microsoft.com/office/drawing/2014/main" id="{9848CBE2-AFC6-B011-735A-453642807B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B876B-508D-E8C3-B6C4-8E50B5440BBE}"/>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00487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7D91-1945-0E04-70AC-7410E1311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07A9F1-F2E8-5061-0F17-B0B3ED1DF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148D1-8CBC-B137-5D1F-C1AB7093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AC0D3-293D-5C8C-2A4E-3EE015184C44}"/>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AD2E6DDC-1C8B-F8A8-EEF3-A579CDAA4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79FA3-9E64-E466-AD28-10007FEC09A4}"/>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3442847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43E3-832D-CBC2-1D7C-A3D552239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4336A-5A2B-91DE-C24D-C9A1AB2AEE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E6ACAB-1DBC-2788-E8E8-40EAFE9DE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CB4A-5E10-A3F6-BFC0-8C15F6EBF350}"/>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6" name="Footer Placeholder 5">
            <a:extLst>
              <a:ext uri="{FF2B5EF4-FFF2-40B4-BE49-F238E27FC236}">
                <a16:creationId xmlns:a16="http://schemas.microsoft.com/office/drawing/2014/main" id="{D781CE96-8C20-65BF-CC27-9176697C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0C37-B455-DF38-5949-EF9811F1A5C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153499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D64B-4EF1-D984-1C22-96E9F847F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E00178-C55A-91C5-BAFC-23AFF0372F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7EC0-B6A9-BC5F-CD7C-B1284B847033}"/>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B0000978-432E-3E30-A100-13052BCC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6B04-46A8-2EC0-BE96-1531E6F3519C}"/>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7746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649A8-5935-82E2-107C-27E14C906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39975F-7B05-1775-492F-F47E73385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E87D9-3BB1-E097-02B5-87306FCD6D75}"/>
              </a:ext>
            </a:extLst>
          </p:cNvPr>
          <p:cNvSpPr>
            <a:spLocks noGrp="1"/>
          </p:cNvSpPr>
          <p:nvPr>
            <p:ph type="dt" sz="half" idx="10"/>
          </p:nvPr>
        </p:nvSpPr>
        <p:spPr/>
        <p:txBody>
          <a:body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23F24436-3E20-9585-2129-ED7DBB7A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50981-EAF0-599E-73DB-714E1878F4A7}"/>
              </a:ext>
            </a:extLst>
          </p:cNvPr>
          <p:cNvSpPr>
            <a:spLocks noGrp="1"/>
          </p:cNvSpPr>
          <p:nvPr>
            <p:ph type="sldNum" sz="quarter" idx="12"/>
          </p:nvPr>
        </p:nvSpPr>
        <p:spPr/>
        <p:txBody>
          <a:bodyPr/>
          <a:lstStyle/>
          <a:p>
            <a:fld id="{ACEA815D-5AC2-4A38-972C-0116A7BAD655}" type="slidenum">
              <a:rPr lang="en-US" smtClean="0"/>
              <a:t>‹#›</a:t>
            </a:fld>
            <a:endParaRPr lang="en-US"/>
          </a:p>
        </p:txBody>
      </p:sp>
    </p:spTree>
    <p:extLst>
      <p:ext uri="{BB962C8B-B14F-4D97-AF65-F5344CB8AC3E}">
        <p14:creationId xmlns:p14="http://schemas.microsoft.com/office/powerpoint/2010/main" val="214495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B2FC6-FC5A-833D-B573-4BE612AE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172085-9886-93A2-9D7F-17943610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8AA97-0186-8063-4B2F-761651ADD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B2F7D-8B07-4BAF-9771-014B642F6256}" type="datetimeFigureOut">
              <a:rPr lang="en-US" smtClean="0"/>
              <a:t>5/13/2024</a:t>
            </a:fld>
            <a:endParaRPr lang="en-US"/>
          </a:p>
        </p:txBody>
      </p:sp>
      <p:sp>
        <p:nvSpPr>
          <p:cNvPr id="5" name="Footer Placeholder 4">
            <a:extLst>
              <a:ext uri="{FF2B5EF4-FFF2-40B4-BE49-F238E27FC236}">
                <a16:creationId xmlns:a16="http://schemas.microsoft.com/office/drawing/2014/main" id="{3FF90798-5924-D69C-BC7F-49D51EA0A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C9FB63-A7C2-95B8-9D0E-9DC902BF5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815D-5AC2-4A38-972C-0116A7BAD655}" type="slidenum">
              <a:rPr lang="en-US" smtClean="0"/>
              <a:t>‹#›</a:t>
            </a:fld>
            <a:endParaRPr lang="en-US"/>
          </a:p>
        </p:txBody>
      </p:sp>
    </p:spTree>
    <p:extLst>
      <p:ext uri="{BB962C8B-B14F-4D97-AF65-F5344CB8AC3E}">
        <p14:creationId xmlns:p14="http://schemas.microsoft.com/office/powerpoint/2010/main" val="301710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hyperlink" Target="https://health.mil/News/Articles/2022/01/01/Covid19-Dep-MSMR" TargetMode="Externa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pharmgkb.or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prstClr val="black"/>
                </a:solidFill>
                <a:latin typeface="Eras Bold ITC" panose="020B0907030504020204" pitchFamily="34" charset="0"/>
              </a:rPr>
              <a:t>Pharmacogenomics (PGx)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Personalized Medicine for the Modern Warfighter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MICHAEL E. BRAUD, Maj, USAF, BCGP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Eras Bold ITC" panose="020B0907030504020204" pitchFamily="34" charset="0"/>
              </a:rPr>
              <a:t>michael.e.braud2.mil@health.mil</a:t>
            </a:r>
            <a:r>
              <a:rPr kumimoji="0" lang="en-US"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 </a:t>
            </a:r>
            <a:endParaRPr kumimoji="0" lang="en-US" sz="24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Tree>
    <p:extLst>
      <p:ext uri="{BB962C8B-B14F-4D97-AF65-F5344CB8AC3E}">
        <p14:creationId xmlns:p14="http://schemas.microsoft.com/office/powerpoint/2010/main" val="22297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A995F0-987A-8C6F-139C-EC87C57493E0}"/>
              </a:ext>
            </a:extLst>
          </p:cNvPr>
          <p:cNvSpPr txBox="1"/>
          <p:nvPr/>
        </p:nvSpPr>
        <p:spPr>
          <a:xfrm>
            <a:off x="3969391" y="327171"/>
            <a:ext cx="4253218" cy="523220"/>
          </a:xfrm>
          <a:prstGeom prst="rect">
            <a:avLst/>
          </a:prstGeom>
          <a:noFill/>
        </p:spPr>
        <p:txBody>
          <a:bodyPr wrap="square" rtlCol="0">
            <a:spAutoFit/>
          </a:bodyPr>
          <a:lstStyle/>
          <a:p>
            <a:pPr algn="ctr"/>
            <a:r>
              <a:rPr lang="en-US" sz="2800" dirty="0">
                <a:latin typeface="Eras Bold ITC" panose="020B0907030504020204" pitchFamily="34" charset="0"/>
              </a:rPr>
              <a:t>DISCLOSURES</a:t>
            </a:r>
          </a:p>
        </p:txBody>
      </p:sp>
      <p:sp>
        <p:nvSpPr>
          <p:cNvPr id="3" name="TextBox 6">
            <a:extLst>
              <a:ext uri="{FF2B5EF4-FFF2-40B4-BE49-F238E27FC236}">
                <a16:creationId xmlns:a16="http://schemas.microsoft.com/office/drawing/2014/main" id="{A82A735E-FE13-8F08-F6B6-A3282C940F48}"/>
              </a:ext>
            </a:extLst>
          </p:cNvPr>
          <p:cNvSpPr txBox="1">
            <a:spLocks noChangeArrowheads="1"/>
          </p:cNvSpPr>
          <p:nvPr/>
        </p:nvSpPr>
        <p:spPr bwMode="auto">
          <a:xfrm>
            <a:off x="400221" y="1948962"/>
            <a:ext cx="11391557"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Geneva" charset="-128"/>
              </a:defRPr>
            </a:lvl1pPr>
            <a:lvl2pPr marL="37931725" indent="-37474525">
              <a:defRPr sz="2400">
                <a:solidFill>
                  <a:schemeClr val="tx1"/>
                </a:solidFill>
                <a:latin typeface="Times" panose="02020603050405020304" pitchFamily="18" charset="0"/>
                <a:ea typeface="Geneva" charset="-128"/>
              </a:defRPr>
            </a:lvl2pPr>
            <a:lvl3pPr>
              <a:defRPr sz="2400">
                <a:solidFill>
                  <a:schemeClr val="tx1"/>
                </a:solidFill>
                <a:latin typeface="Times" panose="02020603050405020304" pitchFamily="18" charset="0"/>
                <a:ea typeface="Geneva" charset="-128"/>
              </a:defRPr>
            </a:lvl3pPr>
            <a:lvl4pPr>
              <a:defRPr sz="2400">
                <a:solidFill>
                  <a:schemeClr val="tx1"/>
                </a:solidFill>
                <a:latin typeface="Times" panose="02020603050405020304" pitchFamily="18" charset="0"/>
                <a:ea typeface="Geneva" charset="-128"/>
              </a:defRPr>
            </a:lvl4pPr>
            <a:lvl5pPr>
              <a:defRPr sz="2400">
                <a:solidFill>
                  <a:schemeClr val="tx1"/>
                </a:solidFill>
                <a:latin typeface="Times" panose="02020603050405020304" pitchFamily="18" charset="0"/>
                <a:ea typeface="Geneva"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Geneva"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Geneva"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Geneva"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Geneva" charset="-128"/>
              </a:defRPr>
            </a:lvl9pPr>
          </a:lstStyle>
          <a:p>
            <a:pPr algn="l"/>
            <a:r>
              <a:rPr lang="en-US" altLang="en-US" sz="2000" i="1" dirty="0">
                <a:latin typeface="Arial" panose="020B0604020202020204" pitchFamily="34" charset="0"/>
                <a:cs typeface="Arial" panose="020B0604020202020204" pitchFamily="34" charset="0"/>
              </a:rPr>
              <a:t>The presenter declares no conflicts of interest, real or apparent, and no financial interests in any company, product, or service mentioned in this program, including grants, employment, gifts, stock holdings, and honoraria. </a:t>
            </a:r>
          </a:p>
          <a:p>
            <a:pPr algn="l"/>
            <a:endParaRPr lang="en-US" altLang="en-US" sz="2000" i="1" dirty="0">
              <a:latin typeface="Arial" panose="020B0604020202020204" pitchFamily="34" charset="0"/>
              <a:cs typeface="Arial" panose="020B0604020202020204" pitchFamily="34" charset="0"/>
            </a:endParaRPr>
          </a:p>
          <a:p>
            <a:pPr algn="l"/>
            <a:r>
              <a:rPr lang="en-US" altLang="en-US" sz="2000" i="1" dirty="0">
                <a:latin typeface="Arial" panose="020B0604020202020204" pitchFamily="34" charset="0"/>
                <a:cs typeface="Arial" panose="020B0604020202020204" pitchFamily="34" charset="0"/>
              </a:rPr>
              <a:t>The views expressed in this presentation are those of the author and do not necessarily reflect the official policy of position of the Defense Health Agency, Department of Defense (DoD), nor the U.S. Government. </a:t>
            </a:r>
          </a:p>
          <a:p>
            <a:pPr algn="l"/>
            <a:endParaRPr lang="en-US" altLang="en-US" sz="2000" i="1" dirty="0">
              <a:latin typeface="Arial" panose="020B0604020202020204" pitchFamily="34" charset="0"/>
              <a:cs typeface="Arial" panose="020B0604020202020204" pitchFamily="34" charset="0"/>
            </a:endParaRPr>
          </a:p>
          <a:p>
            <a:pPr algn="l"/>
            <a:r>
              <a:rPr lang="en-US" altLang="en-US" sz="2000" i="1" dirty="0">
                <a:latin typeface="Arial" panose="020B0604020202020204" pitchFamily="34" charset="0"/>
                <a:cs typeface="Arial" panose="020B0604020202020204" pitchFamily="34" charset="0"/>
              </a:rPr>
              <a:t>Appearance of, or reference to, any commercial products or services or non-federal organizations does not constitute DoD endorsement of those products, services or entities. The appearance of external hyperlinks does not constitute DoD endorsement of the linked websites, or the information, products, or services therein.</a:t>
            </a:r>
          </a:p>
          <a:p>
            <a:pPr algn="l"/>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414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LEARNING OBJECTIVES</a:t>
            </a:r>
          </a:p>
        </p:txBody>
      </p:sp>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2073554"/>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solidFill>
                  <a:schemeClr val="tx1"/>
                </a:solidFill>
              </a:rPr>
              <a:t>1. Understand the impact of pharmacogenomics on military readiness and safety </a:t>
            </a:r>
          </a:p>
          <a:p>
            <a:pPr>
              <a:buClr>
                <a:srgbClr val="921E30"/>
              </a:buClr>
            </a:pPr>
            <a:endParaRPr lang="en-US" altLang="en-US" dirty="0">
              <a:solidFill>
                <a:schemeClr val="tx1"/>
              </a:solidFill>
            </a:endParaRPr>
          </a:p>
          <a:p>
            <a:pPr>
              <a:buClr>
                <a:srgbClr val="921E30"/>
              </a:buClr>
            </a:pPr>
            <a:r>
              <a:rPr lang="en-US" altLang="en-US" dirty="0">
                <a:solidFill>
                  <a:schemeClr val="tx1"/>
                </a:solidFill>
              </a:rPr>
              <a:t>2. Evaluate the current implementation strategies for DHA adoption of pharmacogenomics </a:t>
            </a:r>
          </a:p>
          <a:p>
            <a:pPr marL="0" indent="0">
              <a:buClr>
                <a:srgbClr val="921E30"/>
              </a:buClr>
              <a:buNone/>
            </a:pPr>
            <a:r>
              <a:rPr lang="en-US" altLang="en-US" dirty="0">
                <a:solidFill>
                  <a:schemeClr val="tx1"/>
                </a:solidFill>
              </a:rPr>
              <a:t> </a:t>
            </a:r>
          </a:p>
          <a:p>
            <a:pPr>
              <a:buClr>
                <a:srgbClr val="921E30"/>
              </a:buClr>
            </a:pPr>
            <a:r>
              <a:rPr lang="en-US" altLang="en-US" dirty="0">
                <a:solidFill>
                  <a:schemeClr val="tx1"/>
                </a:solidFill>
              </a:rPr>
              <a:t>3. Describe the clinical utility and available resources to utilize pharmacogenomics</a:t>
            </a:r>
          </a:p>
          <a:p>
            <a:pPr>
              <a:buClr>
                <a:srgbClr val="921E30"/>
              </a:buClr>
            </a:pPr>
            <a:endParaRPr lang="en-US" altLang="en-US" dirty="0">
              <a:solidFill>
                <a:schemeClr val="tx1"/>
              </a:solidFill>
            </a:endParaRPr>
          </a:p>
          <a:p>
            <a:pPr>
              <a:buClr>
                <a:srgbClr val="921E30"/>
              </a:buClr>
            </a:pPr>
            <a:r>
              <a:rPr lang="en-US" altLang="en-US" dirty="0">
                <a:solidFill>
                  <a:schemeClr val="tx1"/>
                </a:solidFill>
              </a:rPr>
              <a:t>4. Analyze various implementation models and barriers to implementation </a:t>
            </a:r>
          </a:p>
        </p:txBody>
      </p:sp>
    </p:spTree>
    <p:extLst>
      <p:ext uri="{BB962C8B-B14F-4D97-AF65-F5344CB8AC3E}">
        <p14:creationId xmlns:p14="http://schemas.microsoft.com/office/powerpoint/2010/main" val="248848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EFCD66A-42DE-41AF-BE3D-BC9F8B2FAF39}" type="slidenum">
              <a:rPr lang="en-US" altLang="en-US" smtClean="0">
                <a:solidFill>
                  <a:prstClr val="black">
                    <a:tint val="75000"/>
                  </a:prstClr>
                </a:solidFill>
              </a:rPr>
              <a:pPr>
                <a:defRPr/>
              </a:pPr>
              <a:t>4</a:t>
            </a:fld>
            <a:endParaRPr lang="en-US" altLang="en-US" dirty="0">
              <a:solidFill>
                <a:prstClr val="black">
                  <a:tint val="75000"/>
                </a:prstClr>
              </a:solidFill>
            </a:endParaRPr>
          </a:p>
        </p:txBody>
      </p:sp>
      <p:sp>
        <p:nvSpPr>
          <p:cNvPr id="13" name="Oval 12">
            <a:extLst>
              <a:ext uri="{FF2B5EF4-FFF2-40B4-BE49-F238E27FC236}">
                <a16:creationId xmlns:a16="http://schemas.microsoft.com/office/drawing/2014/main" id="{6BB327F4-E751-07E9-F9EB-B154A00ECD35}"/>
              </a:ext>
            </a:extLst>
          </p:cNvPr>
          <p:cNvSpPr/>
          <p:nvPr/>
        </p:nvSpPr>
        <p:spPr>
          <a:xfrm>
            <a:off x="5073650" y="2424906"/>
            <a:ext cx="1143000" cy="1143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9A37D3D-BCC9-8C21-BE24-1175EF070E15}"/>
              </a:ext>
            </a:extLst>
          </p:cNvPr>
          <p:cNvSpPr/>
          <p:nvPr/>
        </p:nvSpPr>
        <p:spPr>
          <a:xfrm>
            <a:off x="5073650" y="3291681"/>
            <a:ext cx="1143000" cy="1143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91E8808-84B6-BF54-56CC-46D0789CB7E5}"/>
              </a:ext>
            </a:extLst>
          </p:cNvPr>
          <p:cNvSpPr/>
          <p:nvPr/>
        </p:nvSpPr>
        <p:spPr>
          <a:xfrm>
            <a:off x="5854700" y="3227387"/>
            <a:ext cx="1143000" cy="1143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D5C0192-A8A4-9A92-DBA4-121ABA18C3BF}"/>
              </a:ext>
            </a:extLst>
          </p:cNvPr>
          <p:cNvSpPr/>
          <p:nvPr/>
        </p:nvSpPr>
        <p:spPr>
          <a:xfrm>
            <a:off x="6026558" y="2337008"/>
            <a:ext cx="1143000" cy="1143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E4CC096F-BE69-3421-CDE7-7FA7ED3A11D0}"/>
              </a:ext>
            </a:extLst>
          </p:cNvPr>
          <p:cNvSpPr/>
          <p:nvPr/>
        </p:nvSpPr>
        <p:spPr>
          <a:xfrm rot="12674136">
            <a:off x="3800678" y="2677462"/>
            <a:ext cx="11430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D6511E5B-1C0B-D021-EBDE-6DC1373BC98B}"/>
              </a:ext>
            </a:extLst>
          </p:cNvPr>
          <p:cNvSpPr/>
          <p:nvPr/>
        </p:nvSpPr>
        <p:spPr>
          <a:xfrm rot="8339996">
            <a:off x="3818728" y="4084637"/>
            <a:ext cx="11430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A0639DF4-6477-5049-A435-0CC9B42EDAF9}"/>
              </a:ext>
            </a:extLst>
          </p:cNvPr>
          <p:cNvSpPr/>
          <p:nvPr/>
        </p:nvSpPr>
        <p:spPr>
          <a:xfrm rot="19921752">
            <a:off x="7228475" y="2634741"/>
            <a:ext cx="11430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FD27AF5D-52D9-6EA5-46F1-437AB964DEB6}"/>
              </a:ext>
            </a:extLst>
          </p:cNvPr>
          <p:cNvSpPr/>
          <p:nvPr/>
        </p:nvSpPr>
        <p:spPr>
          <a:xfrm rot="2481627">
            <a:off x="7118672" y="4086159"/>
            <a:ext cx="11430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77F285D-1EE9-5B6B-26ED-5108F16519BB}"/>
              </a:ext>
            </a:extLst>
          </p:cNvPr>
          <p:cNvSpPr/>
          <p:nvPr/>
        </p:nvSpPr>
        <p:spPr>
          <a:xfrm>
            <a:off x="2366323" y="4622006"/>
            <a:ext cx="1143000" cy="1143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ADE75A73-DF96-502F-D504-FA216E134D9E}"/>
              </a:ext>
            </a:extLst>
          </p:cNvPr>
          <p:cNvSpPr/>
          <p:nvPr/>
        </p:nvSpPr>
        <p:spPr>
          <a:xfrm>
            <a:off x="8572500" y="4622006"/>
            <a:ext cx="1143000" cy="1143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119B16F-FD21-9F84-95CA-8C511CB0597A}"/>
              </a:ext>
            </a:extLst>
          </p:cNvPr>
          <p:cNvSpPr/>
          <p:nvPr/>
        </p:nvSpPr>
        <p:spPr>
          <a:xfrm>
            <a:off x="2390300" y="1590902"/>
            <a:ext cx="1143000" cy="1143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05765CB-4602-81E8-46BF-83E1E48F3805}"/>
              </a:ext>
            </a:extLst>
          </p:cNvPr>
          <p:cNvSpPr/>
          <p:nvPr/>
        </p:nvSpPr>
        <p:spPr>
          <a:xfrm>
            <a:off x="8572500" y="1590902"/>
            <a:ext cx="1143000" cy="1143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65F27F2-746A-5584-2A98-5DA9D253B3CF}"/>
              </a:ext>
            </a:extLst>
          </p:cNvPr>
          <p:cNvSpPr txBox="1"/>
          <p:nvPr/>
        </p:nvSpPr>
        <p:spPr>
          <a:xfrm>
            <a:off x="4839823" y="4468681"/>
            <a:ext cx="2590800" cy="646331"/>
          </a:xfrm>
          <a:prstGeom prst="rect">
            <a:avLst/>
          </a:prstGeom>
          <a:noFill/>
        </p:spPr>
        <p:txBody>
          <a:bodyPr wrap="square" rtlCol="0">
            <a:spAutoFit/>
          </a:bodyPr>
          <a:lstStyle/>
          <a:p>
            <a:pPr algn="ctr"/>
            <a:r>
              <a:rPr lang="en-US" dirty="0"/>
              <a:t>Same diagnosis, same treatment </a:t>
            </a:r>
          </a:p>
        </p:txBody>
      </p:sp>
      <p:sp>
        <p:nvSpPr>
          <p:cNvPr id="28" name="TextBox 27">
            <a:extLst>
              <a:ext uri="{FF2B5EF4-FFF2-40B4-BE49-F238E27FC236}">
                <a16:creationId xmlns:a16="http://schemas.microsoft.com/office/drawing/2014/main" id="{7DDC33CC-28CE-1167-4638-841A18DCF2CA}"/>
              </a:ext>
            </a:extLst>
          </p:cNvPr>
          <p:cNvSpPr txBox="1"/>
          <p:nvPr/>
        </p:nvSpPr>
        <p:spPr>
          <a:xfrm>
            <a:off x="2029078" y="2806769"/>
            <a:ext cx="1679443" cy="646331"/>
          </a:xfrm>
          <a:prstGeom prst="rect">
            <a:avLst/>
          </a:prstGeom>
          <a:noFill/>
        </p:spPr>
        <p:txBody>
          <a:bodyPr wrap="square" rtlCol="0">
            <a:spAutoFit/>
          </a:bodyPr>
          <a:lstStyle/>
          <a:p>
            <a:r>
              <a:rPr lang="en-US" dirty="0"/>
              <a:t>Drug effective, no side-effects</a:t>
            </a:r>
          </a:p>
        </p:txBody>
      </p:sp>
      <p:sp>
        <p:nvSpPr>
          <p:cNvPr id="29" name="TextBox 28">
            <a:extLst>
              <a:ext uri="{FF2B5EF4-FFF2-40B4-BE49-F238E27FC236}">
                <a16:creationId xmlns:a16="http://schemas.microsoft.com/office/drawing/2014/main" id="{C39BA309-23BD-B72E-8E6D-F51BA65D48D3}"/>
              </a:ext>
            </a:extLst>
          </p:cNvPr>
          <p:cNvSpPr txBox="1"/>
          <p:nvPr/>
        </p:nvSpPr>
        <p:spPr>
          <a:xfrm>
            <a:off x="2030057" y="5765007"/>
            <a:ext cx="2084745" cy="646331"/>
          </a:xfrm>
          <a:prstGeom prst="rect">
            <a:avLst/>
          </a:prstGeom>
          <a:noFill/>
        </p:spPr>
        <p:txBody>
          <a:bodyPr wrap="square" rtlCol="0">
            <a:spAutoFit/>
          </a:bodyPr>
          <a:lstStyle/>
          <a:p>
            <a:r>
              <a:rPr lang="en-US" dirty="0"/>
              <a:t>Drug ineffective, many side-effects</a:t>
            </a:r>
          </a:p>
        </p:txBody>
      </p:sp>
      <p:sp>
        <p:nvSpPr>
          <p:cNvPr id="30" name="TextBox 29">
            <a:extLst>
              <a:ext uri="{FF2B5EF4-FFF2-40B4-BE49-F238E27FC236}">
                <a16:creationId xmlns:a16="http://schemas.microsoft.com/office/drawing/2014/main" id="{635CC8FC-70F8-F343-34F0-B56EB67C160A}"/>
              </a:ext>
            </a:extLst>
          </p:cNvPr>
          <p:cNvSpPr txBox="1"/>
          <p:nvPr/>
        </p:nvSpPr>
        <p:spPr>
          <a:xfrm>
            <a:off x="8400183" y="2733903"/>
            <a:ext cx="2084745" cy="646331"/>
          </a:xfrm>
          <a:prstGeom prst="rect">
            <a:avLst/>
          </a:prstGeom>
          <a:noFill/>
        </p:spPr>
        <p:txBody>
          <a:bodyPr wrap="square" rtlCol="0">
            <a:spAutoFit/>
          </a:bodyPr>
          <a:lstStyle/>
          <a:p>
            <a:r>
              <a:rPr lang="en-US" dirty="0"/>
              <a:t>Drug effective, many side-effects</a:t>
            </a:r>
          </a:p>
        </p:txBody>
      </p:sp>
      <p:sp>
        <p:nvSpPr>
          <p:cNvPr id="31" name="TextBox 30">
            <a:extLst>
              <a:ext uri="{FF2B5EF4-FFF2-40B4-BE49-F238E27FC236}">
                <a16:creationId xmlns:a16="http://schemas.microsoft.com/office/drawing/2014/main" id="{CEBBBA8C-C3D0-1CD6-7F87-98702B65E0BE}"/>
              </a:ext>
            </a:extLst>
          </p:cNvPr>
          <p:cNvSpPr txBox="1"/>
          <p:nvPr/>
        </p:nvSpPr>
        <p:spPr>
          <a:xfrm>
            <a:off x="8307945" y="5765007"/>
            <a:ext cx="2084745" cy="646331"/>
          </a:xfrm>
          <a:prstGeom prst="rect">
            <a:avLst/>
          </a:prstGeom>
          <a:noFill/>
        </p:spPr>
        <p:txBody>
          <a:bodyPr wrap="square" rtlCol="0">
            <a:spAutoFit/>
          </a:bodyPr>
          <a:lstStyle/>
          <a:p>
            <a:r>
              <a:rPr lang="en-US" dirty="0"/>
              <a:t>Drug ineffective, no side-effects</a:t>
            </a:r>
          </a:p>
        </p:txBody>
      </p:sp>
      <p:sp>
        <p:nvSpPr>
          <p:cNvPr id="32" name="Star: 5 Points 31">
            <a:extLst>
              <a:ext uri="{FF2B5EF4-FFF2-40B4-BE49-F238E27FC236}">
                <a16:creationId xmlns:a16="http://schemas.microsoft.com/office/drawing/2014/main" id="{551941D1-B138-CF5C-D664-D14A74BE12DF}"/>
              </a:ext>
            </a:extLst>
          </p:cNvPr>
          <p:cNvSpPr/>
          <p:nvPr/>
        </p:nvSpPr>
        <p:spPr>
          <a:xfrm>
            <a:off x="2448873" y="1623084"/>
            <a:ext cx="977900" cy="915837"/>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CF30AF0-B360-6F59-B41E-772A4E04EAF1}"/>
              </a:ext>
            </a:extLst>
          </p:cNvPr>
          <p:cNvSpPr txBox="1"/>
          <p:nvPr/>
        </p:nvSpPr>
        <p:spPr>
          <a:xfrm>
            <a:off x="3580002" y="360727"/>
            <a:ext cx="5031996" cy="523220"/>
          </a:xfrm>
          <a:prstGeom prst="rect">
            <a:avLst/>
          </a:prstGeom>
          <a:noFill/>
        </p:spPr>
        <p:txBody>
          <a:bodyPr wrap="square" rtlCol="0">
            <a:spAutoFit/>
          </a:bodyPr>
          <a:lstStyle/>
          <a:p>
            <a:pPr algn="ctr"/>
            <a:endParaRPr lang="en-US" sz="2800" dirty="0">
              <a:latin typeface="Eras Bold ITC" panose="020B0907030504020204" pitchFamily="34" charset="0"/>
            </a:endParaRPr>
          </a:p>
        </p:txBody>
      </p:sp>
      <p:sp>
        <p:nvSpPr>
          <p:cNvPr id="9" name="TextBox 8">
            <a:extLst>
              <a:ext uri="{FF2B5EF4-FFF2-40B4-BE49-F238E27FC236}">
                <a16:creationId xmlns:a16="http://schemas.microsoft.com/office/drawing/2014/main" id="{5E99F409-825E-94E4-588E-FD72EC37E9DE}"/>
              </a:ext>
            </a:extLst>
          </p:cNvPr>
          <p:cNvSpPr txBox="1"/>
          <p:nvPr/>
        </p:nvSpPr>
        <p:spPr>
          <a:xfrm>
            <a:off x="3732402" y="5131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DEFINING PGX</a:t>
            </a:r>
          </a:p>
        </p:txBody>
      </p:sp>
    </p:spTree>
    <p:extLst>
      <p:ext uri="{BB962C8B-B14F-4D97-AF65-F5344CB8AC3E}">
        <p14:creationId xmlns:p14="http://schemas.microsoft.com/office/powerpoint/2010/main" val="130567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F45B67-A2F0-A76E-29E1-F63F4A135C05}"/>
              </a:ext>
            </a:extLst>
          </p:cNvPr>
          <p:cNvPicPr>
            <a:picLocks noChangeAspect="1"/>
          </p:cNvPicPr>
          <p:nvPr/>
        </p:nvPicPr>
        <p:blipFill>
          <a:blip r:embed="rId3"/>
          <a:stretch>
            <a:fillRect/>
          </a:stretch>
        </p:blipFill>
        <p:spPr>
          <a:xfrm>
            <a:off x="457071" y="3352800"/>
            <a:ext cx="2881746" cy="3241965"/>
          </a:xfrm>
          <a:prstGeom prst="rect">
            <a:avLst/>
          </a:prstGeom>
        </p:spPr>
      </p:pic>
      <p:pic>
        <p:nvPicPr>
          <p:cNvPr id="5" name="Picture 4">
            <a:extLst>
              <a:ext uri="{FF2B5EF4-FFF2-40B4-BE49-F238E27FC236}">
                <a16:creationId xmlns:a16="http://schemas.microsoft.com/office/drawing/2014/main" id="{1F563D1C-B7F2-E844-3049-21C4903DDFF4}"/>
              </a:ext>
            </a:extLst>
          </p:cNvPr>
          <p:cNvPicPr>
            <a:picLocks noChangeAspect="1"/>
          </p:cNvPicPr>
          <p:nvPr/>
        </p:nvPicPr>
        <p:blipFill>
          <a:blip r:embed="rId4"/>
          <a:stretch>
            <a:fillRect/>
          </a:stretch>
        </p:blipFill>
        <p:spPr>
          <a:xfrm>
            <a:off x="3399446" y="3394364"/>
            <a:ext cx="2881746" cy="3216045"/>
          </a:xfrm>
          <a:prstGeom prst="rect">
            <a:avLst/>
          </a:prstGeom>
        </p:spPr>
      </p:pic>
      <p:pic>
        <p:nvPicPr>
          <p:cNvPr id="7" name="Picture 6">
            <a:extLst>
              <a:ext uri="{FF2B5EF4-FFF2-40B4-BE49-F238E27FC236}">
                <a16:creationId xmlns:a16="http://schemas.microsoft.com/office/drawing/2014/main" id="{2E01DF75-3AD8-54CE-1395-1B4992245F81}"/>
              </a:ext>
            </a:extLst>
          </p:cNvPr>
          <p:cNvPicPr>
            <a:picLocks noChangeAspect="1"/>
          </p:cNvPicPr>
          <p:nvPr/>
        </p:nvPicPr>
        <p:blipFill>
          <a:blip r:embed="rId5"/>
          <a:stretch>
            <a:fillRect/>
          </a:stretch>
        </p:blipFill>
        <p:spPr>
          <a:xfrm>
            <a:off x="6423838" y="3394364"/>
            <a:ext cx="2494000" cy="3216045"/>
          </a:xfrm>
          <a:prstGeom prst="rect">
            <a:avLst/>
          </a:prstGeom>
        </p:spPr>
      </p:pic>
      <p:sp>
        <p:nvSpPr>
          <p:cNvPr id="8" name="Arrow: Right 7">
            <a:extLst>
              <a:ext uri="{FF2B5EF4-FFF2-40B4-BE49-F238E27FC236}">
                <a16:creationId xmlns:a16="http://schemas.microsoft.com/office/drawing/2014/main" id="{934F4BF6-9584-D7F2-BCD1-4B097E55DA84}"/>
              </a:ext>
            </a:extLst>
          </p:cNvPr>
          <p:cNvSpPr/>
          <p:nvPr/>
        </p:nvSpPr>
        <p:spPr>
          <a:xfrm>
            <a:off x="480882" y="1760812"/>
            <a:ext cx="11230236" cy="3602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3CBC24-BDE3-D980-7A88-B1990A27300A}"/>
              </a:ext>
            </a:extLst>
          </p:cNvPr>
          <p:cNvSpPr txBox="1"/>
          <p:nvPr/>
        </p:nvSpPr>
        <p:spPr>
          <a:xfrm>
            <a:off x="480882" y="2115789"/>
            <a:ext cx="2714805" cy="1077218"/>
          </a:xfrm>
          <a:prstGeom prst="rect">
            <a:avLst/>
          </a:prstGeom>
          <a:solidFill>
            <a:schemeClr val="accent3">
              <a:lumMod val="40000"/>
              <a:lumOff val="60000"/>
            </a:schemeClr>
          </a:solidFill>
        </p:spPr>
        <p:txBody>
          <a:bodyPr wrap="square" rtlCol="0">
            <a:spAutoFit/>
          </a:bodyPr>
          <a:lstStyle/>
          <a:p>
            <a:pPr algn="ctr"/>
            <a:r>
              <a:rPr lang="en-US" sz="1600" dirty="0">
                <a:latin typeface="Arial" panose="020B0604020202020204" pitchFamily="34" charset="0"/>
                <a:cs typeface="Arial" panose="020B0604020202020204" pitchFamily="34" charset="0"/>
              </a:rPr>
              <a:t>2019 - Pentagon releases memo deterring military members from Direct-to-Consumer Testing</a:t>
            </a:r>
          </a:p>
        </p:txBody>
      </p:sp>
      <p:sp>
        <p:nvSpPr>
          <p:cNvPr id="10" name="TextBox 9">
            <a:extLst>
              <a:ext uri="{FF2B5EF4-FFF2-40B4-BE49-F238E27FC236}">
                <a16:creationId xmlns:a16="http://schemas.microsoft.com/office/drawing/2014/main" id="{9383EEC1-8482-9F28-C2E4-AA9ACEA4A42C}"/>
              </a:ext>
            </a:extLst>
          </p:cNvPr>
          <p:cNvSpPr txBox="1"/>
          <p:nvPr/>
        </p:nvSpPr>
        <p:spPr>
          <a:xfrm>
            <a:off x="3338333" y="2123796"/>
            <a:ext cx="2714805" cy="1323439"/>
          </a:xfrm>
          <a:prstGeom prst="rect">
            <a:avLst/>
          </a:prstGeom>
          <a:solidFill>
            <a:schemeClr val="accent3">
              <a:lumMod val="40000"/>
              <a:lumOff val="60000"/>
            </a:schemeClr>
          </a:solidFill>
        </p:spPr>
        <p:txBody>
          <a:bodyPr wrap="square" rtlCol="0">
            <a:spAutoFit/>
          </a:bodyPr>
          <a:lstStyle/>
          <a:p>
            <a:pPr algn="ctr"/>
            <a:r>
              <a:rPr lang="en-US" sz="1600" dirty="0">
                <a:latin typeface="Arial" panose="020B0604020202020204" pitchFamily="34" charset="0"/>
                <a:cs typeface="Arial" panose="020B0604020202020204" pitchFamily="34" charset="0"/>
              </a:rPr>
              <a:t>2022 – NDAA FY22 directs the SD to implement a plan to integrate PGx testing to optimize medications and reduce ADEs </a:t>
            </a:r>
          </a:p>
        </p:txBody>
      </p:sp>
      <p:sp>
        <p:nvSpPr>
          <p:cNvPr id="11" name="TextBox 10">
            <a:extLst>
              <a:ext uri="{FF2B5EF4-FFF2-40B4-BE49-F238E27FC236}">
                <a16:creationId xmlns:a16="http://schemas.microsoft.com/office/drawing/2014/main" id="{6F815ED8-D792-AFDD-4CAE-B8045D087825}"/>
              </a:ext>
            </a:extLst>
          </p:cNvPr>
          <p:cNvSpPr txBox="1"/>
          <p:nvPr/>
        </p:nvSpPr>
        <p:spPr>
          <a:xfrm>
            <a:off x="6195784" y="2123796"/>
            <a:ext cx="2714805" cy="1077218"/>
          </a:xfrm>
          <a:prstGeom prst="rect">
            <a:avLst/>
          </a:prstGeom>
          <a:solidFill>
            <a:schemeClr val="accent3">
              <a:lumMod val="40000"/>
              <a:lumOff val="60000"/>
            </a:schemeClr>
          </a:solidFill>
        </p:spPr>
        <p:txBody>
          <a:bodyPr wrap="square" rtlCol="0">
            <a:spAutoFit/>
          </a:bodyPr>
          <a:lstStyle/>
          <a:p>
            <a:pPr algn="ctr"/>
            <a:r>
              <a:rPr lang="en-US" sz="1600" dirty="0">
                <a:latin typeface="Arial" panose="020B0604020202020204" pitchFamily="34" charset="0"/>
                <a:cs typeface="Arial" panose="020B0604020202020204" pitchFamily="34" charset="0"/>
              </a:rPr>
              <a:t>2023 – DHA Strategic Plan 2023-2028 prioritizes OPTIMM initiative to improve healthcare delivery </a:t>
            </a:r>
          </a:p>
        </p:txBody>
      </p:sp>
      <p:sp>
        <p:nvSpPr>
          <p:cNvPr id="12" name="TextBox 11">
            <a:extLst>
              <a:ext uri="{FF2B5EF4-FFF2-40B4-BE49-F238E27FC236}">
                <a16:creationId xmlns:a16="http://schemas.microsoft.com/office/drawing/2014/main" id="{952A9052-2868-D6F4-17DD-5F63264C2EA0}"/>
              </a:ext>
            </a:extLst>
          </p:cNvPr>
          <p:cNvSpPr txBox="1"/>
          <p:nvPr/>
        </p:nvSpPr>
        <p:spPr>
          <a:xfrm>
            <a:off x="9053235" y="2115789"/>
            <a:ext cx="2714805" cy="2308324"/>
          </a:xfrm>
          <a:prstGeom prst="rect">
            <a:avLst/>
          </a:prstGeom>
          <a:solidFill>
            <a:schemeClr val="accent3">
              <a:lumMod val="40000"/>
              <a:lumOff val="60000"/>
            </a:schemeClr>
          </a:solidFill>
        </p:spPr>
        <p:txBody>
          <a:bodyPr wrap="square" rtlCol="0">
            <a:spAutoFit/>
          </a:bodyPr>
          <a:lstStyle/>
          <a:p>
            <a:pPr algn="ctr"/>
            <a:r>
              <a:rPr lang="en-US" sz="1600" dirty="0">
                <a:latin typeface="Arial" panose="020B0604020202020204" pitchFamily="34" charset="0"/>
                <a:cs typeface="Arial" panose="020B0604020202020204" pitchFamily="34" charset="0"/>
              </a:rPr>
              <a:t>2024 – NDAA FY24 directs the SD &amp; ASD to provide briefings on enterprise-wide PGx testing implementation for healthcare benefits, cost savings, national security enhancement, </a:t>
            </a:r>
            <a:r>
              <a:rPr lang="en-US" sz="1600" b="1" dirty="0">
                <a:solidFill>
                  <a:srgbClr val="FF0000"/>
                </a:solidFill>
                <a:latin typeface="Arial" panose="020B0604020202020204" pitchFamily="34" charset="0"/>
                <a:cs typeface="Arial" panose="020B0604020202020204" pitchFamily="34" charset="0"/>
              </a:rPr>
              <a:t>and optimization of military readiness </a:t>
            </a:r>
          </a:p>
        </p:txBody>
      </p:sp>
      <p:sp>
        <p:nvSpPr>
          <p:cNvPr id="13" name="TextBox 12">
            <a:extLst>
              <a:ext uri="{FF2B5EF4-FFF2-40B4-BE49-F238E27FC236}">
                <a16:creationId xmlns:a16="http://schemas.microsoft.com/office/drawing/2014/main" id="{FF6A9162-D220-E2D6-2B8D-3AF9608B6297}"/>
              </a:ext>
            </a:extLst>
          </p:cNvPr>
          <p:cNvSpPr txBox="1"/>
          <p:nvPr/>
        </p:nvSpPr>
        <p:spPr>
          <a:xfrm>
            <a:off x="3732402" y="513127"/>
            <a:ext cx="5031996" cy="954107"/>
          </a:xfrm>
          <a:prstGeom prst="rect">
            <a:avLst/>
          </a:prstGeom>
          <a:noFill/>
        </p:spPr>
        <p:txBody>
          <a:bodyPr wrap="square" rtlCol="0">
            <a:spAutoFit/>
          </a:bodyPr>
          <a:lstStyle/>
          <a:p>
            <a:pPr algn="ctr"/>
            <a:r>
              <a:rPr lang="en-US" sz="2800" dirty="0">
                <a:latin typeface="Eras Bold ITC" panose="020B0907030504020204" pitchFamily="34" charset="0"/>
              </a:rPr>
              <a:t>A QUICKLY EVOLVING STORY…</a:t>
            </a:r>
          </a:p>
        </p:txBody>
      </p:sp>
    </p:spTree>
    <p:extLst>
      <p:ext uri="{BB962C8B-B14F-4D97-AF65-F5344CB8AC3E}">
        <p14:creationId xmlns:p14="http://schemas.microsoft.com/office/powerpoint/2010/main" val="259612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F6A9162-D220-E2D6-2B8D-3AF9608B6297}"/>
              </a:ext>
            </a:extLst>
          </p:cNvPr>
          <p:cNvSpPr txBox="1"/>
          <p:nvPr/>
        </p:nvSpPr>
        <p:spPr>
          <a:xfrm>
            <a:off x="3732402" y="513127"/>
            <a:ext cx="5031996" cy="954107"/>
          </a:xfrm>
          <a:prstGeom prst="rect">
            <a:avLst/>
          </a:prstGeom>
          <a:noFill/>
        </p:spPr>
        <p:txBody>
          <a:bodyPr wrap="square" rtlCol="0">
            <a:spAutoFit/>
          </a:bodyPr>
          <a:lstStyle/>
          <a:p>
            <a:pPr algn="ctr"/>
            <a:r>
              <a:rPr lang="en-US" sz="2800" dirty="0">
                <a:latin typeface="Eras Bold ITC" panose="020B0907030504020204" pitchFamily="34" charset="0"/>
              </a:rPr>
              <a:t>A QUICKLY EVOLVING STORY…</a:t>
            </a:r>
          </a:p>
        </p:txBody>
      </p:sp>
      <p:pic>
        <p:nvPicPr>
          <p:cNvPr id="4" name="Picture 3">
            <a:extLst>
              <a:ext uri="{FF2B5EF4-FFF2-40B4-BE49-F238E27FC236}">
                <a16:creationId xmlns:a16="http://schemas.microsoft.com/office/drawing/2014/main" id="{9DA7D6CF-DBDA-96A5-45B8-FBD85C24A354}"/>
              </a:ext>
            </a:extLst>
          </p:cNvPr>
          <p:cNvPicPr>
            <a:picLocks noChangeAspect="1"/>
          </p:cNvPicPr>
          <p:nvPr/>
        </p:nvPicPr>
        <p:blipFill>
          <a:blip r:embed="rId3"/>
          <a:stretch>
            <a:fillRect/>
          </a:stretch>
        </p:blipFill>
        <p:spPr>
          <a:xfrm>
            <a:off x="5803021" y="2348490"/>
            <a:ext cx="6060078" cy="2472893"/>
          </a:xfrm>
          <a:prstGeom prst="rect">
            <a:avLst/>
          </a:prstGeom>
        </p:spPr>
      </p:pic>
      <p:sp>
        <p:nvSpPr>
          <p:cNvPr id="6" name="Rectangle 5">
            <a:extLst>
              <a:ext uri="{FF2B5EF4-FFF2-40B4-BE49-F238E27FC236}">
                <a16:creationId xmlns:a16="http://schemas.microsoft.com/office/drawing/2014/main" id="{4C694438-F693-406B-1ED2-FF28CD74BD31}"/>
              </a:ext>
            </a:extLst>
          </p:cNvPr>
          <p:cNvSpPr/>
          <p:nvPr/>
        </p:nvSpPr>
        <p:spPr>
          <a:xfrm>
            <a:off x="8363824" y="3103927"/>
            <a:ext cx="1013712" cy="32507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991286D2-27A9-E377-10E5-42EDBF08D128}"/>
              </a:ext>
            </a:extLst>
          </p:cNvPr>
          <p:cNvSpPr txBox="1">
            <a:spLocks noChangeArrowheads="1"/>
          </p:cNvSpPr>
          <p:nvPr/>
        </p:nvSpPr>
        <p:spPr>
          <a:xfrm>
            <a:off x="599238" y="2600038"/>
            <a:ext cx="5763855" cy="2221345"/>
          </a:xfrm>
          <a:prstGeom prst="rect">
            <a:avLst/>
          </a:prstGeom>
          <a:solidFill>
            <a:schemeClr val="bg1">
              <a:lumMod val="85000"/>
            </a:schemeClr>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solidFill>
                  <a:schemeClr val="tx1"/>
                </a:solidFill>
              </a:rPr>
              <a:t>President Biden’s executive order to stop the sale of US genetic data to China (and other countries of concern) </a:t>
            </a:r>
          </a:p>
          <a:p>
            <a:pPr>
              <a:buClr>
                <a:srgbClr val="921E30"/>
              </a:buClr>
            </a:pPr>
            <a:endParaRPr lang="en-US" altLang="en-US" dirty="0">
              <a:solidFill>
                <a:schemeClr val="tx1"/>
              </a:solidFill>
            </a:endParaRPr>
          </a:p>
          <a:p>
            <a:pPr>
              <a:buClr>
                <a:srgbClr val="921E30"/>
              </a:buClr>
            </a:pPr>
            <a:r>
              <a:rPr lang="en-US" altLang="en-US" dirty="0">
                <a:solidFill>
                  <a:schemeClr val="tx1"/>
                </a:solidFill>
              </a:rPr>
              <a:t>Specifically mentions barring any transfer of any volume of genomic data to countries of concern</a:t>
            </a:r>
          </a:p>
          <a:p>
            <a:pPr>
              <a:buClr>
                <a:srgbClr val="921E30"/>
              </a:buClr>
            </a:pPr>
            <a:endParaRPr lang="en-US" altLang="en-US" dirty="0">
              <a:solidFill>
                <a:schemeClr val="tx1"/>
              </a:solidFill>
            </a:endParaRPr>
          </a:p>
          <a:p>
            <a:pPr>
              <a:buClr>
                <a:srgbClr val="921E30"/>
              </a:buClr>
            </a:pPr>
            <a:endParaRPr lang="en-US" altLang="en-US" dirty="0">
              <a:solidFill>
                <a:schemeClr val="tx1"/>
              </a:solidFill>
            </a:endParaRPr>
          </a:p>
        </p:txBody>
      </p:sp>
    </p:spTree>
    <p:extLst>
      <p:ext uri="{BB962C8B-B14F-4D97-AF65-F5344CB8AC3E}">
        <p14:creationId xmlns:p14="http://schemas.microsoft.com/office/powerpoint/2010/main" val="2406152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2040467" y="360727"/>
            <a:ext cx="8864600" cy="1815882"/>
          </a:xfrm>
          <a:prstGeom prst="rect">
            <a:avLst/>
          </a:prstGeom>
          <a:noFill/>
        </p:spPr>
        <p:txBody>
          <a:bodyPr wrap="square" rtlCol="0">
            <a:spAutoFit/>
          </a:bodyPr>
          <a:lstStyle/>
          <a:p>
            <a:pPr algn="ctr"/>
            <a:r>
              <a:rPr lang="en-US" sz="2800" dirty="0">
                <a:latin typeface="Eras Bold ITC" panose="020B0907030504020204" pitchFamily="34" charset="0"/>
              </a:rPr>
              <a:t>OPTIMM</a:t>
            </a:r>
          </a:p>
          <a:p>
            <a:pPr algn="ctr"/>
            <a:r>
              <a:rPr lang="en-US" altLang="en-US" sz="2800" b="1" u="sng" dirty="0">
                <a:solidFill>
                  <a:schemeClr val="tx1"/>
                </a:solidFill>
              </a:rPr>
              <a:t>O</a:t>
            </a:r>
            <a:r>
              <a:rPr lang="en-US" altLang="en-US" sz="2800" dirty="0">
                <a:solidFill>
                  <a:schemeClr val="tx1"/>
                </a:solidFill>
              </a:rPr>
              <a:t>perationalizing </a:t>
            </a:r>
            <a:r>
              <a:rPr lang="en-US" altLang="en-US" sz="2800" b="1" u="sng" dirty="0">
                <a:solidFill>
                  <a:schemeClr val="tx1"/>
                </a:solidFill>
              </a:rPr>
              <a:t>P</a:t>
            </a:r>
            <a:r>
              <a:rPr lang="en-US" altLang="en-US" sz="2800" dirty="0">
                <a:solidFill>
                  <a:schemeClr val="tx1"/>
                </a:solidFill>
              </a:rPr>
              <a:t>harmacogenomic </a:t>
            </a:r>
            <a:r>
              <a:rPr lang="en-US" altLang="en-US" sz="2800" b="1" u="sng" dirty="0">
                <a:solidFill>
                  <a:schemeClr val="tx1"/>
                </a:solidFill>
              </a:rPr>
              <a:t>T</a:t>
            </a:r>
            <a:r>
              <a:rPr lang="en-US" altLang="en-US" sz="2800" dirty="0">
                <a:solidFill>
                  <a:schemeClr val="tx1"/>
                </a:solidFill>
              </a:rPr>
              <a:t>est</a:t>
            </a:r>
            <a:r>
              <a:rPr lang="en-US" altLang="en-US" sz="2800" b="1" u="sng" dirty="0">
                <a:solidFill>
                  <a:schemeClr val="tx1"/>
                </a:solidFill>
              </a:rPr>
              <a:t>i</a:t>
            </a:r>
            <a:r>
              <a:rPr lang="en-US" altLang="en-US" sz="2800" dirty="0">
                <a:solidFill>
                  <a:schemeClr val="tx1"/>
                </a:solidFill>
              </a:rPr>
              <a:t>ng for Comprehensive </a:t>
            </a:r>
            <a:r>
              <a:rPr lang="en-US" altLang="en-US" sz="2800" b="1" u="sng" dirty="0">
                <a:solidFill>
                  <a:schemeClr val="tx1"/>
                </a:solidFill>
              </a:rPr>
              <a:t>M</a:t>
            </a:r>
            <a:r>
              <a:rPr lang="en-US" altLang="en-US" sz="2800" dirty="0">
                <a:solidFill>
                  <a:schemeClr val="tx1"/>
                </a:solidFill>
              </a:rPr>
              <a:t>edication </a:t>
            </a:r>
            <a:r>
              <a:rPr lang="en-US" altLang="en-US" sz="2800" b="1" u="sng" dirty="0">
                <a:solidFill>
                  <a:schemeClr val="tx1"/>
                </a:solidFill>
              </a:rPr>
              <a:t>M</a:t>
            </a:r>
            <a:r>
              <a:rPr lang="en-US" altLang="en-US" sz="2800" dirty="0">
                <a:solidFill>
                  <a:schemeClr val="tx1"/>
                </a:solidFill>
              </a:rPr>
              <a:t>anagement</a:t>
            </a:r>
          </a:p>
          <a:p>
            <a:pPr algn="ctr"/>
            <a:endParaRPr lang="en-US" sz="2800" dirty="0">
              <a:latin typeface="Eras Bold ITC" panose="020B0907030504020204" pitchFamily="34" charset="0"/>
            </a:endParaRPr>
          </a:p>
        </p:txBody>
      </p:sp>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endParaRPr lang="en-US" altLang="en-US" sz="1800" dirty="0">
              <a:solidFill>
                <a:schemeClr val="tx1"/>
              </a:solidFill>
            </a:endParaRPr>
          </a:p>
          <a:p>
            <a:pPr lvl="1">
              <a:buClr>
                <a:srgbClr val="921E30"/>
              </a:buClr>
            </a:pPr>
            <a:r>
              <a:rPr lang="en-US" altLang="en-US" sz="1800" dirty="0">
                <a:solidFill>
                  <a:schemeClr val="tx1"/>
                </a:solidFill>
              </a:rPr>
              <a:t>Component of Deputy Assistant Director-Medical Affairs (DAD-MA) Clinical Genomics and Precision Medicine (CGPM) program for a multi-year enterprise-wide integration within the Military Health System (MHS) </a:t>
            </a:r>
          </a:p>
          <a:p>
            <a:pPr lvl="1">
              <a:buClr>
                <a:srgbClr val="921E30"/>
              </a:buClr>
            </a:pPr>
            <a:r>
              <a:rPr lang="en-US" altLang="en-US" sz="1800" dirty="0">
                <a:solidFill>
                  <a:schemeClr val="tx1"/>
                </a:solidFill>
              </a:rPr>
              <a:t>Goals</a:t>
            </a:r>
            <a:r>
              <a:rPr lang="en-US" altLang="en-US" sz="1800" b="1" u="sng" dirty="0">
                <a:solidFill>
                  <a:schemeClr val="tx1"/>
                </a:solidFill>
              </a:rPr>
              <a:t>: Optimize military readiness</a:t>
            </a:r>
            <a:r>
              <a:rPr lang="en-US" altLang="en-US" sz="1800" dirty="0">
                <a:solidFill>
                  <a:schemeClr val="tx1"/>
                </a:solidFill>
              </a:rPr>
              <a:t>, protect beneficiaries’ genetic data, reduce cost of genetic testing and analysis</a:t>
            </a:r>
          </a:p>
          <a:p>
            <a:pPr lvl="2">
              <a:buClr>
                <a:srgbClr val="921E30"/>
              </a:buClr>
            </a:pPr>
            <a:r>
              <a:rPr lang="en-US" altLang="en-US" sz="1600" dirty="0">
                <a:solidFill>
                  <a:schemeClr val="tx1"/>
                </a:solidFill>
              </a:rPr>
              <a:t>Phase 1 – Expand DHA Genetic Reference Lab at Keesler AFB (DHAGRL) infrastructure to meet essential OPTIMM capabilities requirement</a:t>
            </a:r>
          </a:p>
          <a:p>
            <a:pPr lvl="2">
              <a:buClr>
                <a:srgbClr val="921E30"/>
              </a:buClr>
            </a:pPr>
            <a:r>
              <a:rPr lang="en-US" altLang="en-US" sz="1600" dirty="0">
                <a:solidFill>
                  <a:schemeClr val="tx1"/>
                </a:solidFill>
              </a:rPr>
              <a:t>Phase 2 – Expand Joint Pathology Center infrastructure for gene testing associated with cancer therapeutics</a:t>
            </a:r>
          </a:p>
          <a:p>
            <a:pPr lvl="2">
              <a:buClr>
                <a:srgbClr val="921E30"/>
              </a:buClr>
            </a:pPr>
            <a:r>
              <a:rPr lang="en-US" altLang="en-US" sz="1600" dirty="0">
                <a:solidFill>
                  <a:schemeClr val="tx1"/>
                </a:solidFill>
              </a:rPr>
              <a:t>Phase 3 – Establish a distributed system of DHA satellite labs for PGx testing and experts to implement enterprise-wide integrated clinical decision support system </a:t>
            </a:r>
          </a:p>
          <a:p>
            <a:pPr lvl="1">
              <a:buClr>
                <a:srgbClr val="921E30"/>
              </a:buClr>
            </a:pPr>
            <a:endParaRPr lang="en-US" altLang="en-US" dirty="0">
              <a:solidFill>
                <a:schemeClr val="tx1"/>
              </a:solidFill>
            </a:endParaRPr>
          </a:p>
          <a:p>
            <a:pPr marL="457200" lvl="1" indent="0">
              <a:buClr>
                <a:srgbClr val="921E30"/>
              </a:buClr>
              <a:buNone/>
            </a:pPr>
            <a:r>
              <a:rPr lang="en-US" altLang="en-US" dirty="0">
                <a:solidFill>
                  <a:schemeClr val="tx1"/>
                </a:solidFill>
              </a:rPr>
              <a:t>  </a:t>
            </a:r>
          </a:p>
        </p:txBody>
      </p:sp>
    </p:spTree>
    <p:extLst>
      <p:ext uri="{BB962C8B-B14F-4D97-AF65-F5344CB8AC3E}">
        <p14:creationId xmlns:p14="http://schemas.microsoft.com/office/powerpoint/2010/main" val="108401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1566333" y="270932"/>
            <a:ext cx="9612872" cy="907941"/>
          </a:xfrm>
          <a:prstGeom prst="rect">
            <a:avLst/>
          </a:prstGeom>
          <a:noFill/>
        </p:spPr>
        <p:txBody>
          <a:bodyPr wrap="square" rtlCol="0">
            <a:spAutoFit/>
          </a:bodyPr>
          <a:lstStyle/>
          <a:p>
            <a:pPr algn="ctr"/>
            <a:r>
              <a:rPr lang="en-US" sz="2000" dirty="0">
                <a:latin typeface="Eras Bold ITC" panose="020B0907030504020204" pitchFamily="34" charset="0"/>
              </a:rPr>
              <a:t>PRECISION CARE ADVISORY PANEL (PCAP)</a:t>
            </a:r>
          </a:p>
          <a:p>
            <a:pPr algn="ctr"/>
            <a:r>
              <a:rPr lang="en-US" sz="1100" dirty="0">
                <a:latin typeface="Eras Bold ITC" panose="020B0907030504020204" pitchFamily="34" charset="0"/>
              </a:rPr>
              <a:t>CHAIRED BY DHA &amp; HEALTH AFFAIRS/</a:t>
            </a:r>
          </a:p>
          <a:p>
            <a:pPr algn="ctr"/>
            <a:r>
              <a:rPr lang="en-US" sz="1100" dirty="0">
                <a:latin typeface="Eras Bold ITC" panose="020B0907030504020204" pitchFamily="34" charset="0"/>
              </a:rPr>
              <a:t>DEPUTY ASSISTANT SECRETARY OF DEFENSE (DASD) </a:t>
            </a:r>
          </a:p>
          <a:p>
            <a:pPr algn="ctr"/>
            <a:r>
              <a:rPr lang="en-US" sz="1100" dirty="0">
                <a:latin typeface="Eras Bold ITC" panose="020B0907030504020204" pitchFamily="34" charset="0"/>
              </a:rPr>
              <a:t>HEALTH READINESS POLICY AND OVERSIGHT (HRPO)</a:t>
            </a:r>
          </a:p>
        </p:txBody>
      </p:sp>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691062" y="1964268"/>
            <a:ext cx="11351741" cy="4622800"/>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sz="2000" dirty="0">
                <a:solidFill>
                  <a:schemeClr val="tx1"/>
                </a:solidFill>
              </a:rPr>
              <a:t>PGx Advisory Subpanel </a:t>
            </a:r>
          </a:p>
          <a:p>
            <a:pPr lvl="1">
              <a:buClr>
                <a:srgbClr val="921E30"/>
              </a:buClr>
            </a:pPr>
            <a:r>
              <a:rPr lang="en-US" altLang="en-US" sz="1800" dirty="0">
                <a:solidFill>
                  <a:schemeClr val="tx1"/>
                </a:solidFill>
              </a:rPr>
              <a:t>Multidisciplinary PGx expert subpanel of clinical pharmacists, clinical and molecular geneticists, molecular pathologists, genetic counselors, healthcare administrators to assist in implementing OPTIMM under DAD-MA</a:t>
            </a:r>
          </a:p>
          <a:p>
            <a:pPr>
              <a:buClr>
                <a:srgbClr val="921E30"/>
              </a:buClr>
            </a:pPr>
            <a:endParaRPr lang="en-US" altLang="en-US" sz="2000" dirty="0">
              <a:solidFill>
                <a:schemeClr val="tx1"/>
              </a:solidFill>
            </a:endParaRPr>
          </a:p>
          <a:p>
            <a:pPr lvl="1">
              <a:buClr>
                <a:srgbClr val="921E30"/>
              </a:buClr>
            </a:pPr>
            <a:r>
              <a:rPr lang="en-US" altLang="en-US" sz="1800" dirty="0">
                <a:solidFill>
                  <a:schemeClr val="tx1"/>
                </a:solidFill>
              </a:rPr>
              <a:t>Developed several products in 2023…</a:t>
            </a:r>
          </a:p>
          <a:p>
            <a:pPr lvl="2">
              <a:buClr>
                <a:srgbClr val="921E30"/>
              </a:buClr>
            </a:pPr>
            <a:r>
              <a:rPr lang="en-US" altLang="en-US" sz="1600" dirty="0">
                <a:solidFill>
                  <a:schemeClr val="tx1"/>
                </a:solidFill>
              </a:rPr>
              <a:t>OPTIMM Education Module in JKO LMS: Course Number </a:t>
            </a:r>
            <a:r>
              <a:rPr lang="en-US" altLang="en-US" sz="1600" b="1" dirty="0">
                <a:solidFill>
                  <a:schemeClr val="tx1"/>
                </a:solidFill>
              </a:rPr>
              <a:t>DHA-US1209</a:t>
            </a:r>
          </a:p>
          <a:p>
            <a:pPr lvl="2">
              <a:buClr>
                <a:srgbClr val="921E30"/>
              </a:buClr>
            </a:pPr>
            <a:r>
              <a:rPr lang="en-US" altLang="en-US" sz="1600" dirty="0">
                <a:solidFill>
                  <a:schemeClr val="tx1"/>
                </a:solidFill>
              </a:rPr>
              <a:t>Assisted in “Genetics Tab” creation in MHSG</a:t>
            </a:r>
          </a:p>
          <a:p>
            <a:pPr lvl="2">
              <a:buClr>
                <a:srgbClr val="921E30"/>
              </a:buClr>
            </a:pPr>
            <a:r>
              <a:rPr lang="en-US" altLang="en-US" sz="1600" dirty="0">
                <a:solidFill>
                  <a:schemeClr val="tx1"/>
                </a:solidFill>
              </a:rPr>
              <a:t>DHA Practice Recommendation (PR) - Genetic Testing for Prescribing Behavioral Health Medications (11 January 2024) </a:t>
            </a:r>
          </a:p>
          <a:p>
            <a:pPr>
              <a:buClr>
                <a:srgbClr val="921E30"/>
              </a:buClr>
            </a:pPr>
            <a:endParaRPr lang="en-US" altLang="en-US" sz="2000" dirty="0">
              <a:solidFill>
                <a:schemeClr val="tx1"/>
              </a:solidFill>
            </a:endParaRPr>
          </a:p>
          <a:p>
            <a:pPr lvl="1">
              <a:buClr>
                <a:srgbClr val="921E30"/>
              </a:buClr>
            </a:pPr>
            <a:r>
              <a:rPr lang="en-US" altLang="en-US" sz="1800" dirty="0">
                <a:solidFill>
                  <a:schemeClr val="tx1"/>
                </a:solidFill>
              </a:rPr>
              <a:t>Working towards developing… </a:t>
            </a:r>
          </a:p>
          <a:p>
            <a:pPr lvl="2">
              <a:buClr>
                <a:srgbClr val="921E30"/>
              </a:buClr>
            </a:pPr>
            <a:r>
              <a:rPr lang="en-US" altLang="en-US" sz="1600" dirty="0">
                <a:solidFill>
                  <a:schemeClr val="tx1"/>
                </a:solidFill>
              </a:rPr>
              <a:t>OPTIMM Education for patients in MHS Genesis (MHSG) </a:t>
            </a:r>
          </a:p>
          <a:p>
            <a:pPr lvl="2">
              <a:buClr>
                <a:srgbClr val="921E30"/>
              </a:buClr>
            </a:pPr>
            <a:r>
              <a:rPr lang="en-US" altLang="en-US" sz="1600" dirty="0">
                <a:solidFill>
                  <a:schemeClr val="tx1"/>
                </a:solidFill>
              </a:rPr>
              <a:t>DHA- PR for PGx in Pain Management (ECD September 2024) </a:t>
            </a:r>
          </a:p>
          <a:p>
            <a:pPr lvl="2">
              <a:buClr>
                <a:srgbClr val="921E30"/>
              </a:buClr>
            </a:pPr>
            <a:r>
              <a:rPr lang="en-US" altLang="en-US" sz="1600" dirty="0">
                <a:solidFill>
                  <a:schemeClr val="tx1"/>
                </a:solidFill>
              </a:rPr>
              <a:t>Clinical Decision Support (CDS) for behavioral health medication management (drug alerts) in MHSG</a:t>
            </a:r>
          </a:p>
          <a:p>
            <a:pPr marL="457200" lvl="1" indent="0">
              <a:buClr>
                <a:srgbClr val="921E30"/>
              </a:buClr>
              <a:buNone/>
            </a:pPr>
            <a:r>
              <a:rPr lang="en-US" altLang="en-US" dirty="0">
                <a:solidFill>
                  <a:schemeClr val="tx1"/>
                </a:solidFill>
              </a:rPr>
              <a:t> </a:t>
            </a:r>
          </a:p>
          <a:p>
            <a:pPr marL="457200" lvl="1" indent="0">
              <a:buClr>
                <a:srgbClr val="921E30"/>
              </a:buClr>
              <a:buNone/>
            </a:pPr>
            <a:endParaRPr lang="en-US" altLang="en-US" dirty="0">
              <a:solidFill>
                <a:schemeClr val="tx1"/>
              </a:solidFill>
            </a:endParaRPr>
          </a:p>
        </p:txBody>
      </p:sp>
    </p:spTree>
    <p:extLst>
      <p:ext uri="{BB962C8B-B14F-4D97-AF65-F5344CB8AC3E}">
        <p14:creationId xmlns:p14="http://schemas.microsoft.com/office/powerpoint/2010/main" val="3686016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2078013" y="305931"/>
            <a:ext cx="8035973" cy="954107"/>
          </a:xfrm>
          <a:prstGeom prst="rect">
            <a:avLst/>
          </a:prstGeom>
          <a:noFill/>
        </p:spPr>
        <p:txBody>
          <a:bodyPr wrap="square" rtlCol="0">
            <a:spAutoFit/>
          </a:bodyPr>
          <a:lstStyle/>
          <a:p>
            <a:pPr algn="ctr"/>
            <a:r>
              <a:rPr lang="en-US" sz="2800" dirty="0">
                <a:latin typeface="Eras Bold ITC" panose="020B0907030504020204" pitchFamily="34" charset="0"/>
              </a:rPr>
              <a:t>PGX PR BEHAVIORAL HEALTH </a:t>
            </a:r>
          </a:p>
          <a:p>
            <a:pPr algn="ctr"/>
            <a:r>
              <a:rPr lang="en-US" sz="2800" dirty="0">
                <a:latin typeface="Eras Bold ITC" panose="020B0907030504020204" pitchFamily="34" charset="0"/>
              </a:rPr>
              <a:t>(PURPOSE)</a:t>
            </a:r>
          </a:p>
        </p:txBody>
      </p:sp>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755780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solidFill>
                  <a:schemeClr val="tx1"/>
                </a:solidFill>
              </a:rPr>
              <a:t>99% of those who have served in the military have at least one genetic variant that could impact drug response</a:t>
            </a:r>
          </a:p>
          <a:p>
            <a:pPr>
              <a:buClr>
                <a:srgbClr val="921E30"/>
              </a:buClr>
            </a:pPr>
            <a:endParaRPr lang="en-US" altLang="en-US" dirty="0">
              <a:solidFill>
                <a:schemeClr val="tx1"/>
              </a:solidFill>
            </a:endParaRPr>
          </a:p>
          <a:p>
            <a:pPr>
              <a:buClr>
                <a:srgbClr val="921E30"/>
              </a:buClr>
            </a:pPr>
            <a:r>
              <a:rPr lang="en-US" altLang="en-US" dirty="0">
                <a:solidFill>
                  <a:schemeClr val="tx1"/>
                </a:solidFill>
              </a:rPr>
              <a:t>Approximately 1 in 2 veterans are prescribed a medication which could be informed by PGx testing</a:t>
            </a:r>
          </a:p>
          <a:p>
            <a:pPr>
              <a:buClr>
                <a:srgbClr val="921E30"/>
              </a:buClr>
            </a:pPr>
            <a:endParaRPr lang="en-US" altLang="en-US" dirty="0">
              <a:solidFill>
                <a:schemeClr val="tx1"/>
              </a:solidFill>
            </a:endParaRPr>
          </a:p>
          <a:p>
            <a:pPr>
              <a:buClr>
                <a:srgbClr val="921E30"/>
              </a:buClr>
            </a:pPr>
            <a:r>
              <a:rPr lang="en-US" altLang="en-US" dirty="0">
                <a:solidFill>
                  <a:schemeClr val="tx1"/>
                </a:solidFill>
              </a:rPr>
              <a:t>1 in 10 individuals will have a prescription modified by PGx testing, potentially impacting 600K veterans. </a:t>
            </a:r>
          </a:p>
          <a:p>
            <a:pPr>
              <a:buClr>
                <a:srgbClr val="921E30"/>
              </a:buClr>
            </a:pPr>
            <a:endParaRPr lang="en-US" altLang="en-US" dirty="0">
              <a:solidFill>
                <a:schemeClr val="tx1"/>
              </a:solidFill>
            </a:endParaRPr>
          </a:p>
          <a:p>
            <a:pPr>
              <a:buClr>
                <a:srgbClr val="921E30"/>
              </a:buClr>
            </a:pPr>
            <a:r>
              <a:rPr lang="en-US" altLang="en-US" dirty="0">
                <a:solidFill>
                  <a:schemeClr val="tx1"/>
                </a:solidFill>
              </a:rPr>
              <a:t>Adverse drug reactions account for 125K hospital admissions per year, costing $528.4B in 2016 </a:t>
            </a:r>
          </a:p>
          <a:p>
            <a:pPr marL="457200" lvl="1" indent="0">
              <a:buClr>
                <a:srgbClr val="921E30"/>
              </a:buClr>
              <a:buNone/>
            </a:pPr>
            <a:endParaRPr lang="en-US" altLang="en-US" dirty="0">
              <a:solidFill>
                <a:schemeClr val="tx1"/>
              </a:solidFill>
            </a:endParaRPr>
          </a:p>
        </p:txBody>
      </p:sp>
      <p:pic>
        <p:nvPicPr>
          <p:cNvPr id="6" name="Picture 5">
            <a:extLst>
              <a:ext uri="{FF2B5EF4-FFF2-40B4-BE49-F238E27FC236}">
                <a16:creationId xmlns:a16="http://schemas.microsoft.com/office/drawing/2014/main" id="{4AC48AB1-525F-E7BA-2265-AA3B0AA96133}"/>
              </a:ext>
            </a:extLst>
          </p:cNvPr>
          <p:cNvPicPr>
            <a:picLocks noChangeAspect="1"/>
          </p:cNvPicPr>
          <p:nvPr/>
        </p:nvPicPr>
        <p:blipFill>
          <a:blip r:embed="rId3"/>
          <a:stretch>
            <a:fillRect/>
          </a:stretch>
        </p:blipFill>
        <p:spPr>
          <a:xfrm>
            <a:off x="8061085" y="1425903"/>
            <a:ext cx="3710785" cy="4798824"/>
          </a:xfrm>
          <a:prstGeom prst="rect">
            <a:avLst/>
          </a:prstGeom>
        </p:spPr>
      </p:pic>
      <p:sp>
        <p:nvSpPr>
          <p:cNvPr id="13" name="TextBox 12">
            <a:extLst>
              <a:ext uri="{FF2B5EF4-FFF2-40B4-BE49-F238E27FC236}">
                <a16:creationId xmlns:a16="http://schemas.microsoft.com/office/drawing/2014/main" id="{5DD0A174-1840-E7B4-9C4A-BB338D99EC93}"/>
              </a:ext>
            </a:extLst>
          </p:cNvPr>
          <p:cNvSpPr txBox="1"/>
          <p:nvPr/>
        </p:nvSpPr>
        <p:spPr>
          <a:xfrm>
            <a:off x="608553" y="5951905"/>
            <a:ext cx="2748793" cy="677108"/>
          </a:xfrm>
          <a:prstGeom prst="rect">
            <a:avLst/>
          </a:prstGeom>
          <a:noFill/>
        </p:spPr>
        <p:txBody>
          <a:bodyPr wrap="square">
            <a:spAutoFit/>
          </a:bodyPr>
          <a:lstStyle/>
          <a:p>
            <a:pPr algn="l"/>
            <a:endParaRPr lang="en-US" sz="1400" b="0" i="0" u="none" strike="noStrike" baseline="0" dirty="0">
              <a:solidFill>
                <a:srgbClr val="000000"/>
              </a:solidFill>
              <a:latin typeface="Times New Roman" panose="02020603050405020304" pitchFamily="18" charset="0"/>
            </a:endParaRPr>
          </a:p>
          <a:p>
            <a:r>
              <a:rPr lang="en-US" sz="800" b="0" i="0" u="none" strike="noStrike" baseline="0" dirty="0">
                <a:solidFill>
                  <a:srgbClr val="000000"/>
                </a:solidFill>
                <a:latin typeface="Times New Roman" panose="02020603050405020304" pitchFamily="18" charset="0"/>
              </a:rPr>
              <a:t>Kohn LT, et al. To Err is Human: Building a Safer Health System. Institute of Medicine Report, 2000 (https://pubmed.ncbi.nlm.nih.gov/25077248/). </a:t>
            </a:r>
          </a:p>
        </p:txBody>
      </p:sp>
      <p:sp>
        <p:nvSpPr>
          <p:cNvPr id="15" name="TextBox 14">
            <a:extLst>
              <a:ext uri="{FF2B5EF4-FFF2-40B4-BE49-F238E27FC236}">
                <a16:creationId xmlns:a16="http://schemas.microsoft.com/office/drawing/2014/main" id="{184FA3ED-4B76-3BE2-7AF0-E7091F951BD0}"/>
              </a:ext>
            </a:extLst>
          </p:cNvPr>
          <p:cNvSpPr txBox="1"/>
          <p:nvPr/>
        </p:nvSpPr>
        <p:spPr>
          <a:xfrm>
            <a:off x="3357346" y="6167348"/>
            <a:ext cx="2279708" cy="461665"/>
          </a:xfrm>
          <a:prstGeom prst="rect">
            <a:avLst/>
          </a:prstGeom>
          <a:noFill/>
        </p:spPr>
        <p:txBody>
          <a:bodyPr wrap="square">
            <a:spAutoFit/>
          </a:bodyPr>
          <a:lstStyle/>
          <a:p>
            <a:r>
              <a:rPr lang="en-US" sz="800" dirty="0"/>
              <a:t>Watanabe JH, et al. Cost of Prescription Drug-Related Morbidity and Mortality. Ann </a:t>
            </a:r>
            <a:r>
              <a:rPr lang="en-US" sz="800" dirty="0" err="1"/>
              <a:t>Pharmacother</a:t>
            </a:r>
            <a:r>
              <a:rPr lang="en-US" sz="800" dirty="0"/>
              <a:t>. 2018; 52:829-37.</a:t>
            </a:r>
          </a:p>
        </p:txBody>
      </p:sp>
      <p:sp>
        <p:nvSpPr>
          <p:cNvPr id="17" name="TextBox 16">
            <a:extLst>
              <a:ext uri="{FF2B5EF4-FFF2-40B4-BE49-F238E27FC236}">
                <a16:creationId xmlns:a16="http://schemas.microsoft.com/office/drawing/2014/main" id="{A0137F29-E3B9-63A7-273D-765470757834}"/>
              </a:ext>
            </a:extLst>
          </p:cNvPr>
          <p:cNvSpPr txBox="1"/>
          <p:nvPr/>
        </p:nvSpPr>
        <p:spPr>
          <a:xfrm>
            <a:off x="5781377" y="5936516"/>
            <a:ext cx="2279708" cy="707886"/>
          </a:xfrm>
          <a:prstGeom prst="rect">
            <a:avLst/>
          </a:prstGeom>
          <a:noFill/>
        </p:spPr>
        <p:txBody>
          <a:bodyPr wrap="square">
            <a:spAutoFit/>
          </a:bodyPr>
          <a:lstStyle/>
          <a:p>
            <a:r>
              <a:rPr lang="en-US" sz="800" dirty="0" err="1"/>
              <a:t>Chanfreau-Coffinier</a:t>
            </a:r>
            <a:r>
              <a:rPr lang="en-US" sz="800" dirty="0"/>
              <a:t> C, et al. Projected Prevalence of Actionable Pharmacogenetic Variants and Level A Drugs Prescribed Among U.S. Veterans Health Administration Pharmacy Users. JAMA </a:t>
            </a:r>
            <a:r>
              <a:rPr lang="en-US" sz="800" dirty="0" err="1"/>
              <a:t>Netw</a:t>
            </a:r>
            <a:r>
              <a:rPr lang="en-US" sz="800" dirty="0"/>
              <a:t> Open. 2019;2(6): e195345.</a:t>
            </a:r>
          </a:p>
        </p:txBody>
      </p:sp>
    </p:spTree>
    <p:extLst>
      <p:ext uri="{BB962C8B-B14F-4D97-AF65-F5344CB8AC3E}">
        <p14:creationId xmlns:p14="http://schemas.microsoft.com/office/powerpoint/2010/main" val="1445679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1234580" y="360727"/>
            <a:ext cx="9722840" cy="954107"/>
          </a:xfrm>
          <a:prstGeom prst="rect">
            <a:avLst/>
          </a:prstGeom>
          <a:noFill/>
        </p:spPr>
        <p:txBody>
          <a:bodyPr wrap="square" rtlCol="0">
            <a:spAutoFit/>
          </a:bodyPr>
          <a:lstStyle/>
          <a:p>
            <a:pPr algn="ctr"/>
            <a:r>
              <a:rPr lang="en-US" sz="2800" dirty="0">
                <a:latin typeface="Eras Bold ITC" panose="020B0907030504020204" pitchFamily="34" charset="0"/>
              </a:rPr>
              <a:t>PGX PR BEHAVIORAL HEALTH  </a:t>
            </a:r>
          </a:p>
          <a:p>
            <a:pPr algn="ctr"/>
            <a:r>
              <a:rPr lang="en-US" sz="2800" dirty="0">
                <a:latin typeface="Eras Bold ITC" panose="020B0907030504020204" pitchFamily="34" charset="0"/>
              </a:rPr>
              <a:t>(CLINICAL MANAGEMENT)</a:t>
            </a:r>
          </a:p>
        </p:txBody>
      </p:sp>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45297" y="1925462"/>
            <a:ext cx="11039231" cy="44237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dirty="0">
                <a:solidFill>
                  <a:schemeClr val="tx1"/>
                </a:solidFill>
              </a:rPr>
              <a:t>Initial assessment should be conducted as per standard of care in conjunction with CPGs</a:t>
            </a:r>
          </a:p>
          <a:p>
            <a:pPr>
              <a:buClr>
                <a:srgbClr val="921E30"/>
              </a:buClr>
            </a:pPr>
            <a:endParaRPr lang="en-US" altLang="en-US" dirty="0">
              <a:solidFill>
                <a:schemeClr val="tx1"/>
              </a:solidFill>
            </a:endParaRPr>
          </a:p>
          <a:p>
            <a:pPr>
              <a:buClr>
                <a:srgbClr val="921E30"/>
              </a:buClr>
            </a:pPr>
            <a:r>
              <a:rPr lang="en-US" altLang="en-US" dirty="0">
                <a:solidFill>
                  <a:schemeClr val="tx1"/>
                </a:solidFill>
              </a:rPr>
              <a:t>PGx testing results do not substitute clinical judgement. </a:t>
            </a:r>
          </a:p>
          <a:p>
            <a:pPr>
              <a:buClr>
                <a:srgbClr val="921E30"/>
              </a:buClr>
            </a:pPr>
            <a:endParaRPr lang="en-US" altLang="en-US" dirty="0">
              <a:solidFill>
                <a:schemeClr val="tx1"/>
              </a:solidFill>
            </a:endParaRPr>
          </a:p>
          <a:p>
            <a:pPr>
              <a:buClr>
                <a:srgbClr val="921E30"/>
              </a:buClr>
            </a:pPr>
            <a:r>
              <a:rPr lang="en-US" altLang="en-US" dirty="0">
                <a:solidFill>
                  <a:schemeClr val="tx1"/>
                </a:solidFill>
              </a:rPr>
              <a:t>A provider may consider PGx testing to help guide therapy, to minimize ADRs, and to maximize effectiveness  in the following scenarios:</a:t>
            </a:r>
          </a:p>
          <a:p>
            <a:pPr lvl="1">
              <a:buClr>
                <a:srgbClr val="921E30"/>
              </a:buClr>
            </a:pPr>
            <a:r>
              <a:rPr lang="en-US" altLang="en-US" dirty="0">
                <a:solidFill>
                  <a:schemeClr val="tx1"/>
                </a:solidFill>
              </a:rPr>
              <a:t>Prior to starting antidepressants, antipsychotics, or mood stabilizers in non-urgent patients</a:t>
            </a:r>
          </a:p>
          <a:p>
            <a:pPr lvl="1">
              <a:buClr>
                <a:srgbClr val="921E30"/>
              </a:buClr>
            </a:pPr>
            <a:r>
              <a:rPr lang="en-US" altLang="en-US" dirty="0">
                <a:solidFill>
                  <a:schemeClr val="tx1"/>
                </a:solidFill>
              </a:rPr>
              <a:t>In individuals who have experienced an inadequate response to a previous antidepressant, antipsychotic, or mood stabilizer</a:t>
            </a:r>
          </a:p>
          <a:p>
            <a:pPr lvl="1">
              <a:buClr>
                <a:srgbClr val="921E30"/>
              </a:buClr>
            </a:pPr>
            <a:r>
              <a:rPr lang="en-US" altLang="en-US" dirty="0">
                <a:solidFill>
                  <a:schemeClr val="tx1"/>
                </a:solidFill>
              </a:rPr>
              <a:t>In individuals who have experienced ADR or intolerable side effects with the antidepressant, antipsychotic, or mood stabilizer </a:t>
            </a:r>
          </a:p>
          <a:p>
            <a:pPr>
              <a:buClr>
                <a:srgbClr val="921E30"/>
              </a:buClr>
            </a:pPr>
            <a:endParaRPr lang="en-US" altLang="en-US" dirty="0">
              <a:solidFill>
                <a:schemeClr val="tx1"/>
              </a:solidFill>
            </a:endParaRPr>
          </a:p>
          <a:p>
            <a:pPr>
              <a:buClr>
                <a:srgbClr val="921E30"/>
              </a:buClr>
            </a:pPr>
            <a:r>
              <a:rPr lang="en-US" altLang="en-US" b="1" dirty="0">
                <a:solidFill>
                  <a:srgbClr val="FF0000"/>
                </a:solidFill>
              </a:rPr>
              <a:t>For patients requiring immediate intervention, </a:t>
            </a:r>
            <a:r>
              <a:rPr lang="en-US" altLang="en-US" b="1" u="sng" dirty="0">
                <a:solidFill>
                  <a:srgbClr val="FF0000"/>
                </a:solidFill>
              </a:rPr>
              <a:t>do not </a:t>
            </a:r>
            <a:r>
              <a:rPr lang="en-US" altLang="en-US" b="1" dirty="0">
                <a:solidFill>
                  <a:srgbClr val="FF0000"/>
                </a:solidFill>
              </a:rPr>
              <a:t>delay treatment for PGx testing results</a:t>
            </a:r>
          </a:p>
        </p:txBody>
      </p:sp>
      <p:sp>
        <p:nvSpPr>
          <p:cNvPr id="4" name="TextBox 3">
            <a:extLst>
              <a:ext uri="{FF2B5EF4-FFF2-40B4-BE49-F238E27FC236}">
                <a16:creationId xmlns:a16="http://schemas.microsoft.com/office/drawing/2014/main" id="{E63FACF9-5FDE-97C3-3200-A6FC3980C0B9}"/>
              </a:ext>
            </a:extLst>
          </p:cNvPr>
          <p:cNvSpPr txBox="1"/>
          <p:nvPr/>
        </p:nvSpPr>
        <p:spPr>
          <a:xfrm>
            <a:off x="613095" y="6118348"/>
            <a:ext cx="2748793" cy="461665"/>
          </a:xfrm>
          <a:prstGeom prst="rect">
            <a:avLst/>
          </a:prstGeom>
          <a:noFill/>
        </p:spPr>
        <p:txBody>
          <a:bodyPr wrap="square">
            <a:spAutoFit/>
          </a:bodyPr>
          <a:lstStyle/>
          <a:p>
            <a:pPr algn="l"/>
            <a:r>
              <a:rPr lang="en-US" sz="800" dirty="0">
                <a:solidFill>
                  <a:srgbClr val="000000"/>
                </a:solidFill>
                <a:latin typeface="Times New Roman" panose="02020603050405020304" pitchFamily="18" charset="0"/>
              </a:rPr>
              <a:t>DHA Practice Recommendation: Genetic Testing for Prescribing of Behavioral Health Medications. 11 January 2024. </a:t>
            </a:r>
            <a:endParaRPr lang="en-US" sz="1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42223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7B6EAB-8267-5385-BE7C-49CF430A1290}"/>
              </a:ext>
            </a:extLst>
          </p:cNvPr>
          <p:cNvSpPr txBox="1"/>
          <p:nvPr/>
        </p:nvSpPr>
        <p:spPr>
          <a:xfrm>
            <a:off x="3026505" y="277987"/>
            <a:ext cx="6587455" cy="954107"/>
          </a:xfrm>
          <a:prstGeom prst="rect">
            <a:avLst/>
          </a:prstGeom>
          <a:noFill/>
        </p:spPr>
        <p:txBody>
          <a:bodyPr wrap="square" rtlCol="0">
            <a:spAutoFit/>
          </a:bodyPr>
          <a:lstStyle/>
          <a:p>
            <a:pPr algn="ctr"/>
            <a:r>
              <a:rPr lang="en-US" sz="2800" dirty="0">
                <a:latin typeface="Eras Bold ITC" panose="020B0907030504020204" pitchFamily="34" charset="0"/>
              </a:rPr>
              <a:t>PGX PR BEHAVIORAL HEALTH  (MEDICATIONS)</a:t>
            </a:r>
          </a:p>
        </p:txBody>
      </p:sp>
      <p:pic>
        <p:nvPicPr>
          <p:cNvPr id="7" name="Picture 6">
            <a:extLst>
              <a:ext uri="{FF2B5EF4-FFF2-40B4-BE49-F238E27FC236}">
                <a16:creationId xmlns:a16="http://schemas.microsoft.com/office/drawing/2014/main" id="{B3049EBD-A9EA-43A9-A01C-DB668C22ADAD}"/>
              </a:ext>
            </a:extLst>
          </p:cNvPr>
          <p:cNvPicPr>
            <a:picLocks noChangeAspect="1"/>
          </p:cNvPicPr>
          <p:nvPr/>
        </p:nvPicPr>
        <p:blipFill>
          <a:blip r:embed="rId3"/>
          <a:stretch>
            <a:fillRect/>
          </a:stretch>
        </p:blipFill>
        <p:spPr>
          <a:xfrm>
            <a:off x="3580002" y="1246662"/>
            <a:ext cx="5480462" cy="5611338"/>
          </a:xfrm>
          <a:prstGeom prst="rect">
            <a:avLst/>
          </a:prstGeom>
        </p:spPr>
      </p:pic>
      <p:sp>
        <p:nvSpPr>
          <p:cNvPr id="8" name="TextBox 7">
            <a:extLst>
              <a:ext uri="{FF2B5EF4-FFF2-40B4-BE49-F238E27FC236}">
                <a16:creationId xmlns:a16="http://schemas.microsoft.com/office/drawing/2014/main" id="{1872C030-923B-C803-7CDA-11FCB26E486E}"/>
              </a:ext>
            </a:extLst>
          </p:cNvPr>
          <p:cNvSpPr txBox="1"/>
          <p:nvPr/>
        </p:nvSpPr>
        <p:spPr>
          <a:xfrm>
            <a:off x="613095" y="6118348"/>
            <a:ext cx="2748793" cy="461665"/>
          </a:xfrm>
          <a:prstGeom prst="rect">
            <a:avLst/>
          </a:prstGeom>
          <a:noFill/>
        </p:spPr>
        <p:txBody>
          <a:bodyPr wrap="square">
            <a:spAutoFit/>
          </a:bodyPr>
          <a:lstStyle/>
          <a:p>
            <a:pPr algn="l"/>
            <a:r>
              <a:rPr lang="en-US" sz="800" dirty="0">
                <a:solidFill>
                  <a:srgbClr val="000000"/>
                </a:solidFill>
                <a:latin typeface="Times New Roman" panose="02020603050405020304" pitchFamily="18" charset="0"/>
              </a:rPr>
              <a:t>DHA Practice Recommendation: Genetic Testing for Prescribing of Behavioral Health Medications. 11 January 2024. </a:t>
            </a:r>
            <a:endParaRPr lang="en-US" sz="1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090421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pic>
        <p:nvPicPr>
          <p:cNvPr id="5" name="Picture 4">
            <a:extLst>
              <a:ext uri="{FF2B5EF4-FFF2-40B4-BE49-F238E27FC236}">
                <a16:creationId xmlns:a16="http://schemas.microsoft.com/office/drawing/2014/main" id="{A324B427-6B6C-5855-9030-0B412A5092C2}"/>
              </a:ext>
            </a:extLst>
          </p:cNvPr>
          <p:cNvPicPr>
            <a:picLocks noChangeAspect="1"/>
          </p:cNvPicPr>
          <p:nvPr/>
        </p:nvPicPr>
        <p:blipFill>
          <a:blip r:embed="rId3"/>
          <a:stretch>
            <a:fillRect/>
          </a:stretch>
        </p:blipFill>
        <p:spPr>
          <a:xfrm>
            <a:off x="6799695" y="1299039"/>
            <a:ext cx="5392305" cy="4259921"/>
          </a:xfrm>
          <a:prstGeom prst="rect">
            <a:avLst/>
          </a:prstGeom>
        </p:spPr>
      </p:pic>
      <p:sp>
        <p:nvSpPr>
          <p:cNvPr id="6" name="TextBox 5">
            <a:extLst>
              <a:ext uri="{FF2B5EF4-FFF2-40B4-BE49-F238E27FC236}">
                <a16:creationId xmlns:a16="http://schemas.microsoft.com/office/drawing/2014/main" id="{8CD426EA-09C9-599D-C6DA-A34550F5580B}"/>
              </a:ext>
            </a:extLst>
          </p:cNvPr>
          <p:cNvSpPr txBox="1"/>
          <p:nvPr/>
        </p:nvSpPr>
        <p:spPr>
          <a:xfrm>
            <a:off x="3218576" y="384898"/>
            <a:ext cx="5756945" cy="523220"/>
          </a:xfrm>
          <a:prstGeom prst="rect">
            <a:avLst/>
          </a:prstGeom>
          <a:noFill/>
        </p:spPr>
        <p:txBody>
          <a:bodyPr wrap="square" rtlCol="0">
            <a:spAutoFit/>
          </a:bodyPr>
          <a:lstStyle/>
          <a:p>
            <a:pPr algn="ctr"/>
            <a:r>
              <a:rPr lang="en-US" sz="2800" dirty="0">
                <a:latin typeface="Eras Bold ITC" panose="020B0907030504020204" pitchFamily="34" charset="0"/>
              </a:rPr>
              <a:t>PGX PR BEHAVIORAL HEALTH </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13" name="Rectangle 6">
            <a:extLst>
              <a:ext uri="{FF2B5EF4-FFF2-40B4-BE49-F238E27FC236}">
                <a16:creationId xmlns:a16="http://schemas.microsoft.com/office/drawing/2014/main" id="{749950FB-8119-4314-2C1D-823917B55840}"/>
              </a:ext>
            </a:extLst>
          </p:cNvPr>
          <p:cNvSpPr txBox="1">
            <a:spLocks noChangeArrowheads="1"/>
          </p:cNvSpPr>
          <p:nvPr/>
        </p:nvSpPr>
        <p:spPr>
          <a:xfrm>
            <a:off x="420129" y="2073553"/>
            <a:ext cx="6674786"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r>
              <a:rPr lang="en-US" altLang="en-US" b="1" dirty="0">
                <a:solidFill>
                  <a:schemeClr val="tx1"/>
                </a:solidFill>
              </a:rPr>
              <a:t>International Society of Psychiatric Genetics (ISPG):</a:t>
            </a:r>
          </a:p>
          <a:p>
            <a:pPr lvl="1">
              <a:buClr>
                <a:srgbClr val="921E30"/>
              </a:buClr>
            </a:pPr>
            <a:r>
              <a:rPr lang="en-US" altLang="en-US" dirty="0">
                <a:solidFill>
                  <a:schemeClr val="tx1"/>
                </a:solidFill>
              </a:rPr>
              <a:t>Providers are encouraged to integrate PGx information into their medication selection and dosing decisions </a:t>
            </a:r>
          </a:p>
          <a:p>
            <a:pPr lvl="1">
              <a:buClr>
                <a:srgbClr val="921E30"/>
              </a:buClr>
            </a:pPr>
            <a:r>
              <a:rPr lang="en-US" altLang="en-US" dirty="0">
                <a:solidFill>
                  <a:schemeClr val="tx1"/>
                </a:solidFill>
              </a:rPr>
              <a:t>CYP2C19/CYP2D6 would be most beneficial for individuals who have experienced an inadequate response or adverse reaction to a previous antidepressant or antipsychotic </a:t>
            </a:r>
          </a:p>
          <a:p>
            <a:pPr lvl="1">
              <a:buClr>
                <a:srgbClr val="921E30"/>
              </a:buClr>
            </a:pPr>
            <a:r>
              <a:rPr lang="en-US" altLang="en-US" dirty="0">
                <a:solidFill>
                  <a:schemeClr val="tx1"/>
                </a:solidFill>
              </a:rPr>
              <a:t>Recommend HLA-A and HLA-B testing prior to use of carbamazepine and oxcarbazepine </a:t>
            </a:r>
          </a:p>
          <a:p>
            <a:pPr lvl="1">
              <a:buClr>
                <a:srgbClr val="921E30"/>
              </a:buClr>
            </a:pPr>
            <a:r>
              <a:rPr lang="en-US" altLang="en-US" dirty="0">
                <a:solidFill>
                  <a:schemeClr val="tx1"/>
                </a:solidFill>
              </a:rPr>
              <a:t>PGx testing should be viewed as a decision-support tool to assist…in clinical care, enhancing rather than offering an alternative to standard protocols </a:t>
            </a:r>
          </a:p>
          <a:p>
            <a:pPr lvl="1">
              <a:buClr>
                <a:srgbClr val="921E30"/>
              </a:buClr>
            </a:pPr>
            <a:endParaRPr lang="en-US" altLang="en-US" dirty="0">
              <a:solidFill>
                <a:schemeClr val="tx1"/>
              </a:solidFill>
            </a:endParaRPr>
          </a:p>
          <a:p>
            <a:pPr>
              <a:buClr>
                <a:srgbClr val="921E30"/>
              </a:buClr>
            </a:pPr>
            <a:endParaRPr lang="en-US" altLang="en-US" dirty="0">
              <a:solidFill>
                <a:schemeClr val="tx1"/>
              </a:solidFill>
            </a:endParaRPr>
          </a:p>
        </p:txBody>
      </p:sp>
      <p:sp>
        <p:nvSpPr>
          <p:cNvPr id="15" name="TextBox 14">
            <a:extLst>
              <a:ext uri="{FF2B5EF4-FFF2-40B4-BE49-F238E27FC236}">
                <a16:creationId xmlns:a16="http://schemas.microsoft.com/office/drawing/2014/main" id="{B21DD31C-CF49-494C-80B9-61DBD0CDD792}"/>
              </a:ext>
            </a:extLst>
          </p:cNvPr>
          <p:cNvSpPr txBox="1"/>
          <p:nvPr/>
        </p:nvSpPr>
        <p:spPr>
          <a:xfrm>
            <a:off x="617942" y="6163033"/>
            <a:ext cx="2553096" cy="461665"/>
          </a:xfrm>
          <a:prstGeom prst="rect">
            <a:avLst/>
          </a:prstGeom>
          <a:noFill/>
        </p:spPr>
        <p:txBody>
          <a:bodyPr wrap="square">
            <a:spAutoFit/>
          </a:bodyPr>
          <a:lstStyle/>
          <a:p>
            <a:r>
              <a:rPr lang="en-US" sz="800" b="0" i="0" u="none" strike="noStrike" baseline="0" dirty="0">
                <a:solidFill>
                  <a:srgbClr val="000000"/>
                </a:solidFill>
                <a:latin typeface="Times New Roman" panose="02020603050405020304" pitchFamily="18" charset="0"/>
              </a:rPr>
              <a:t>International Society of Psychiatrics Genetics (ISPG), March 11, 2019 (https://ispg.net/genetic-testing-statement/). </a:t>
            </a:r>
          </a:p>
        </p:txBody>
      </p:sp>
    </p:spTree>
    <p:extLst>
      <p:ext uri="{BB962C8B-B14F-4D97-AF65-F5344CB8AC3E}">
        <p14:creationId xmlns:p14="http://schemas.microsoft.com/office/powerpoint/2010/main" val="2724615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ORDERING A PGX TEST</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pic>
        <p:nvPicPr>
          <p:cNvPr id="2" name="Picture 1">
            <a:extLst>
              <a:ext uri="{FF2B5EF4-FFF2-40B4-BE49-F238E27FC236}">
                <a16:creationId xmlns:a16="http://schemas.microsoft.com/office/drawing/2014/main" id="{99F26AFE-14AB-2098-2086-50523BC1931C}"/>
              </a:ext>
            </a:extLst>
          </p:cNvPr>
          <p:cNvPicPr>
            <a:picLocks noChangeAspect="1"/>
          </p:cNvPicPr>
          <p:nvPr/>
        </p:nvPicPr>
        <p:blipFill>
          <a:blip r:embed="rId3"/>
          <a:stretch>
            <a:fillRect/>
          </a:stretch>
        </p:blipFill>
        <p:spPr>
          <a:xfrm>
            <a:off x="2139405" y="1312973"/>
            <a:ext cx="7137440" cy="4970717"/>
          </a:xfrm>
          <a:prstGeom prst="rect">
            <a:avLst/>
          </a:prstGeom>
        </p:spPr>
      </p:pic>
      <p:sp>
        <p:nvSpPr>
          <p:cNvPr id="4" name="Arrow: Right 3">
            <a:extLst>
              <a:ext uri="{FF2B5EF4-FFF2-40B4-BE49-F238E27FC236}">
                <a16:creationId xmlns:a16="http://schemas.microsoft.com/office/drawing/2014/main" id="{AAAF43C9-50F1-3858-F071-F8EE980EAD23}"/>
              </a:ext>
            </a:extLst>
          </p:cNvPr>
          <p:cNvSpPr/>
          <p:nvPr/>
        </p:nvSpPr>
        <p:spPr>
          <a:xfrm>
            <a:off x="420129" y="3192011"/>
            <a:ext cx="1551963" cy="45719"/>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E80CBBE-A9CF-6EB3-44EB-F07E69AB0BD9}"/>
              </a:ext>
            </a:extLst>
          </p:cNvPr>
          <p:cNvSpPr/>
          <p:nvPr/>
        </p:nvSpPr>
        <p:spPr>
          <a:xfrm>
            <a:off x="2055749" y="3028426"/>
            <a:ext cx="1929022" cy="32717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4601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ORDERING A PGX TEST</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pic>
        <p:nvPicPr>
          <p:cNvPr id="5" name="Picture 4">
            <a:extLst>
              <a:ext uri="{FF2B5EF4-FFF2-40B4-BE49-F238E27FC236}">
                <a16:creationId xmlns:a16="http://schemas.microsoft.com/office/drawing/2014/main" id="{DA53A2CF-443E-00F9-E0F7-2B31529C7896}"/>
              </a:ext>
            </a:extLst>
          </p:cNvPr>
          <p:cNvPicPr>
            <a:picLocks noChangeAspect="1"/>
          </p:cNvPicPr>
          <p:nvPr/>
        </p:nvPicPr>
        <p:blipFill>
          <a:blip r:embed="rId3"/>
          <a:stretch>
            <a:fillRect/>
          </a:stretch>
        </p:blipFill>
        <p:spPr>
          <a:xfrm>
            <a:off x="1840106" y="1726395"/>
            <a:ext cx="8264084" cy="3774542"/>
          </a:xfrm>
          <a:prstGeom prst="rect">
            <a:avLst/>
          </a:prstGeom>
        </p:spPr>
      </p:pic>
      <p:sp>
        <p:nvSpPr>
          <p:cNvPr id="12" name="Rectangle 11">
            <a:extLst>
              <a:ext uri="{FF2B5EF4-FFF2-40B4-BE49-F238E27FC236}">
                <a16:creationId xmlns:a16="http://schemas.microsoft.com/office/drawing/2014/main" id="{2AD78131-C158-9F5D-F630-C9D7E68BB101}"/>
              </a:ext>
            </a:extLst>
          </p:cNvPr>
          <p:cNvSpPr/>
          <p:nvPr/>
        </p:nvSpPr>
        <p:spPr>
          <a:xfrm>
            <a:off x="4915949" y="2441197"/>
            <a:ext cx="1786855" cy="6463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5301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ORDERING A PGX TEST</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pic>
        <p:nvPicPr>
          <p:cNvPr id="2" name="Picture 1">
            <a:extLst>
              <a:ext uri="{FF2B5EF4-FFF2-40B4-BE49-F238E27FC236}">
                <a16:creationId xmlns:a16="http://schemas.microsoft.com/office/drawing/2014/main" id="{3CF269EA-2778-B2BC-86B5-F7BE1E2D4D58}"/>
              </a:ext>
            </a:extLst>
          </p:cNvPr>
          <p:cNvPicPr>
            <a:picLocks noChangeAspect="1"/>
          </p:cNvPicPr>
          <p:nvPr/>
        </p:nvPicPr>
        <p:blipFill>
          <a:blip r:embed="rId3"/>
          <a:stretch>
            <a:fillRect/>
          </a:stretch>
        </p:blipFill>
        <p:spPr>
          <a:xfrm>
            <a:off x="1503450" y="1780797"/>
            <a:ext cx="9185097" cy="3504268"/>
          </a:xfrm>
          <a:prstGeom prst="rect">
            <a:avLst/>
          </a:prstGeom>
        </p:spPr>
      </p:pic>
    </p:spTree>
    <p:extLst>
      <p:ext uri="{BB962C8B-B14F-4D97-AF65-F5344CB8AC3E}">
        <p14:creationId xmlns:p14="http://schemas.microsoft.com/office/powerpoint/2010/main" val="4125873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954107"/>
          </a:xfrm>
          <a:prstGeom prst="rect">
            <a:avLst/>
          </a:prstGeom>
          <a:noFill/>
        </p:spPr>
        <p:txBody>
          <a:bodyPr wrap="square" rtlCol="0">
            <a:spAutoFit/>
          </a:bodyPr>
          <a:lstStyle/>
          <a:p>
            <a:pPr algn="ctr"/>
            <a:r>
              <a:rPr lang="en-US" sz="2800" dirty="0">
                <a:latin typeface="Eras Bold ITC" panose="020B0907030504020204" pitchFamily="34" charset="0"/>
              </a:rPr>
              <a:t>IMPORTANT ORDERING INFORMATION </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4" name="Rectangle 6">
            <a:extLst>
              <a:ext uri="{FF2B5EF4-FFF2-40B4-BE49-F238E27FC236}">
                <a16:creationId xmlns:a16="http://schemas.microsoft.com/office/drawing/2014/main" id="{F17C0B85-18B9-3812-C28D-66DCA2CA2F16}"/>
              </a:ext>
            </a:extLst>
          </p:cNvPr>
          <p:cNvSpPr txBox="1">
            <a:spLocks noChangeArrowheads="1"/>
          </p:cNvSpPr>
          <p:nvPr/>
        </p:nvSpPr>
        <p:spPr>
          <a:xfrm>
            <a:off x="420128" y="2073553"/>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dirty="0">
                <a:solidFill>
                  <a:schemeClr val="tx1"/>
                </a:solidFill>
              </a:rPr>
              <a:t>CYP2D6/CYP2C19 currently the only available test that can be ordered for DHAGRL</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40+ gene panel on the horizon…</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Test results appear in </a:t>
            </a:r>
            <a:r>
              <a:rPr lang="en-US" altLang="en-US" b="1" dirty="0">
                <a:solidFill>
                  <a:schemeClr val="tx1"/>
                </a:solidFill>
              </a:rPr>
              <a:t>NEW </a:t>
            </a:r>
            <a:r>
              <a:rPr lang="en-US" altLang="en-US" dirty="0">
                <a:solidFill>
                  <a:schemeClr val="tx1"/>
                </a:solidFill>
              </a:rPr>
              <a:t>Genetics tab for ease of viewability (added to Pharmacist roles January 24)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Test results available in 6-8 days (largely dependent on volume)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DHAGRL accompanies results with clinical explanation utilizing CPIC Guidelines </a:t>
            </a:r>
          </a:p>
          <a:p>
            <a:pPr>
              <a:buClr>
                <a:srgbClr val="921E30"/>
              </a:buClr>
            </a:pPr>
            <a:endParaRPr lang="en-US" altLang="en-US" dirty="0">
              <a:solidFill>
                <a:schemeClr val="tx1"/>
              </a:solidFill>
            </a:endParaRPr>
          </a:p>
        </p:txBody>
      </p:sp>
    </p:spTree>
    <p:extLst>
      <p:ext uri="{BB962C8B-B14F-4D97-AF65-F5344CB8AC3E}">
        <p14:creationId xmlns:p14="http://schemas.microsoft.com/office/powerpoint/2010/main" val="666801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954107"/>
          </a:xfrm>
          <a:prstGeom prst="rect">
            <a:avLst/>
          </a:prstGeom>
          <a:noFill/>
        </p:spPr>
        <p:txBody>
          <a:bodyPr wrap="square" rtlCol="0">
            <a:spAutoFit/>
          </a:bodyPr>
          <a:lstStyle/>
          <a:p>
            <a:pPr algn="ctr"/>
            <a:r>
              <a:rPr lang="en-US" sz="2800" dirty="0">
                <a:latin typeface="Eras Bold ITC" panose="020B0907030504020204" pitchFamily="34" charset="0"/>
              </a:rPr>
              <a:t>PGX PANEL RESULT EXAMPLE</a:t>
            </a:r>
          </a:p>
        </p:txBody>
      </p:sp>
      <p:sp>
        <p:nvSpPr>
          <p:cNvPr id="7" name="TextBox 6">
            <a:extLst>
              <a:ext uri="{FF2B5EF4-FFF2-40B4-BE49-F238E27FC236}">
                <a16:creationId xmlns:a16="http://schemas.microsoft.com/office/drawing/2014/main" id="{54A71F66-9756-891C-AAAA-6ED551A2E872}"/>
              </a:ext>
            </a:extLst>
          </p:cNvPr>
          <p:cNvSpPr txBox="1"/>
          <p:nvPr/>
        </p:nvSpPr>
        <p:spPr>
          <a:xfrm>
            <a:off x="10496935" y="3429000"/>
            <a:ext cx="696286" cy="369332"/>
          </a:xfrm>
          <a:prstGeom prst="rect">
            <a:avLst/>
          </a:prstGeom>
          <a:noFill/>
        </p:spPr>
        <p:txBody>
          <a:bodyPr wrap="square" rtlCol="0">
            <a:spAutoFit/>
          </a:bodyPr>
          <a:lstStyle/>
          <a:p>
            <a:r>
              <a:rPr lang="en-US" sz="1200" dirty="0">
                <a:solidFill>
                  <a:schemeClr val="bg1"/>
                </a:solidFill>
              </a:rPr>
              <a:t>PGx</a:t>
            </a:r>
            <a:r>
              <a:rPr lang="en-US" dirty="0"/>
              <a:t>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pic>
        <p:nvPicPr>
          <p:cNvPr id="2" name="Content Placeholder 5">
            <a:extLst>
              <a:ext uri="{FF2B5EF4-FFF2-40B4-BE49-F238E27FC236}">
                <a16:creationId xmlns:a16="http://schemas.microsoft.com/office/drawing/2014/main" id="{0D15F2B2-D2EB-C5D8-2E67-F7ACCE24058C}"/>
              </a:ext>
            </a:extLst>
          </p:cNvPr>
          <p:cNvPicPr>
            <a:picLocks noChangeAspect="1"/>
          </p:cNvPicPr>
          <p:nvPr/>
        </p:nvPicPr>
        <p:blipFill>
          <a:blip r:embed="rId3"/>
          <a:stretch>
            <a:fillRect/>
          </a:stretch>
        </p:blipFill>
        <p:spPr>
          <a:xfrm>
            <a:off x="1504419" y="1615605"/>
            <a:ext cx="9183162" cy="4062713"/>
          </a:xfrm>
          <a:prstGeom prst="rect">
            <a:avLst/>
          </a:prstGeom>
        </p:spPr>
      </p:pic>
    </p:spTree>
    <p:extLst>
      <p:ext uri="{BB962C8B-B14F-4D97-AF65-F5344CB8AC3E}">
        <p14:creationId xmlns:p14="http://schemas.microsoft.com/office/powerpoint/2010/main" val="228113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954107"/>
          </a:xfrm>
          <a:prstGeom prst="rect">
            <a:avLst/>
          </a:prstGeom>
          <a:noFill/>
        </p:spPr>
        <p:txBody>
          <a:bodyPr wrap="square" rtlCol="0">
            <a:spAutoFit/>
          </a:bodyPr>
          <a:lstStyle/>
          <a:p>
            <a:pPr algn="ctr"/>
            <a:r>
              <a:rPr lang="en-US" sz="2800" dirty="0">
                <a:latin typeface="Eras Bold ITC" panose="020B0907030504020204" pitchFamily="34" charset="0"/>
              </a:rPr>
              <a:t>PGX PANEL RESULT EXAMPLE</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pic>
        <p:nvPicPr>
          <p:cNvPr id="4" name="Content Placeholder 9">
            <a:extLst>
              <a:ext uri="{FF2B5EF4-FFF2-40B4-BE49-F238E27FC236}">
                <a16:creationId xmlns:a16="http://schemas.microsoft.com/office/drawing/2014/main" id="{3C1825DF-A200-D63E-1622-C1279A6F28F0}"/>
              </a:ext>
            </a:extLst>
          </p:cNvPr>
          <p:cNvPicPr>
            <a:picLocks noChangeAspect="1"/>
          </p:cNvPicPr>
          <p:nvPr/>
        </p:nvPicPr>
        <p:blipFill>
          <a:blip r:embed="rId3"/>
          <a:stretch>
            <a:fillRect/>
          </a:stretch>
        </p:blipFill>
        <p:spPr>
          <a:xfrm>
            <a:off x="1182848" y="1866739"/>
            <a:ext cx="9086221" cy="4728543"/>
          </a:xfrm>
          <a:prstGeom prst="rect">
            <a:avLst/>
          </a:prstGeom>
        </p:spPr>
      </p:pic>
    </p:spTree>
    <p:extLst>
      <p:ext uri="{BB962C8B-B14F-4D97-AF65-F5344CB8AC3E}">
        <p14:creationId xmlns:p14="http://schemas.microsoft.com/office/powerpoint/2010/main" val="3574294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2077672" y="398353"/>
            <a:ext cx="8036653" cy="954107"/>
          </a:xfrm>
          <a:prstGeom prst="rect">
            <a:avLst/>
          </a:prstGeom>
          <a:noFill/>
        </p:spPr>
        <p:txBody>
          <a:bodyPr wrap="square" rtlCol="0">
            <a:spAutoFit/>
          </a:bodyPr>
          <a:lstStyle/>
          <a:p>
            <a:pPr algn="ctr"/>
            <a:r>
              <a:rPr lang="en-US" sz="2800" dirty="0">
                <a:latin typeface="Eras Bold ITC" panose="020B0907030504020204" pitchFamily="34" charset="0"/>
              </a:rPr>
              <a:t>CLINICAL PHARMACOGENETICS IMPLEMENTATION CONSORTIUM (CPIC)</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2" name="Rectangle 6">
            <a:extLst>
              <a:ext uri="{FF2B5EF4-FFF2-40B4-BE49-F238E27FC236}">
                <a16:creationId xmlns:a16="http://schemas.microsoft.com/office/drawing/2014/main" id="{31CD103E-31C5-1563-003E-0338AD55FB0A}"/>
              </a:ext>
            </a:extLst>
          </p:cNvPr>
          <p:cNvSpPr txBox="1">
            <a:spLocks noChangeArrowheads="1"/>
          </p:cNvSpPr>
          <p:nvPr/>
        </p:nvSpPr>
        <p:spPr>
          <a:xfrm>
            <a:off x="420128" y="2073553"/>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dirty="0">
                <a:solidFill>
                  <a:schemeClr val="tx1"/>
                </a:solidFill>
              </a:rPr>
              <a:t>NIH-funded international consortium that creates, curates, and posts peer-reviewed, evidence-based gene/drug clinical practice guideline. </a:t>
            </a:r>
            <a:r>
              <a:rPr lang="en-US" altLang="en-US" b="1" dirty="0">
                <a:solidFill>
                  <a:schemeClr val="tx1"/>
                </a:solidFill>
              </a:rPr>
              <a:t>Does not tell you when or if you should PGx test.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DHAGRL uses this information for reporting test results and providing recommendations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CDS Alert verbiage largely pulled from CPIC guidelines </a:t>
            </a:r>
          </a:p>
          <a:p>
            <a:pPr lvl="2">
              <a:buClr>
                <a:srgbClr val="921E30"/>
              </a:buClr>
            </a:pPr>
            <a:r>
              <a:rPr lang="en-US" altLang="en-US" dirty="0">
                <a:solidFill>
                  <a:schemeClr val="tx1"/>
                </a:solidFill>
              </a:rPr>
              <a:t>Currently, </a:t>
            </a:r>
            <a:r>
              <a:rPr lang="en-US" altLang="en-US" b="1" u="sng" dirty="0">
                <a:solidFill>
                  <a:schemeClr val="tx1"/>
                </a:solidFill>
              </a:rPr>
              <a:t>5 post-test drugs </a:t>
            </a:r>
            <a:r>
              <a:rPr lang="en-US" altLang="en-US" dirty="0">
                <a:solidFill>
                  <a:schemeClr val="tx1"/>
                </a:solidFill>
              </a:rPr>
              <a:t>alerts are live in MHSG</a:t>
            </a:r>
          </a:p>
          <a:p>
            <a:pPr lvl="3">
              <a:buClr>
                <a:srgbClr val="921E30"/>
              </a:buClr>
            </a:pPr>
            <a:r>
              <a:rPr lang="en-US" altLang="en-US" dirty="0">
                <a:solidFill>
                  <a:schemeClr val="tx1"/>
                </a:solidFill>
              </a:rPr>
              <a:t>Tramadol (CYP2D6), Codeine (CYP2D6), Clopidogrel (CYP2C19), Tafenoquine (G6PD), Primaquine (G6PD)  </a:t>
            </a:r>
          </a:p>
          <a:p>
            <a:pPr lvl="2">
              <a:buClr>
                <a:srgbClr val="921E30"/>
              </a:buClr>
            </a:pPr>
            <a:r>
              <a:rPr lang="en-US" altLang="en-US" dirty="0">
                <a:solidFill>
                  <a:schemeClr val="tx1"/>
                </a:solidFill>
              </a:rPr>
              <a:t>Further alert development in process</a:t>
            </a: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3549293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CDS POST-TEST ALERTS</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grpSp>
        <p:nvGrpSpPr>
          <p:cNvPr id="4" name="Group 3">
            <a:extLst>
              <a:ext uri="{FF2B5EF4-FFF2-40B4-BE49-F238E27FC236}">
                <a16:creationId xmlns:a16="http://schemas.microsoft.com/office/drawing/2014/main" id="{36A2FD56-B881-C80B-9AD0-3F0795C2BCF1}"/>
              </a:ext>
            </a:extLst>
          </p:cNvPr>
          <p:cNvGrpSpPr/>
          <p:nvPr/>
        </p:nvGrpSpPr>
        <p:grpSpPr>
          <a:xfrm>
            <a:off x="5673829" y="1866740"/>
            <a:ext cx="5876338" cy="3333750"/>
            <a:chOff x="1633831" y="1066800"/>
            <a:chExt cx="5876338" cy="3333750"/>
          </a:xfrm>
        </p:grpSpPr>
        <p:pic>
          <p:nvPicPr>
            <p:cNvPr id="5" name="Picture 4">
              <a:extLst>
                <a:ext uri="{FF2B5EF4-FFF2-40B4-BE49-F238E27FC236}">
                  <a16:creationId xmlns:a16="http://schemas.microsoft.com/office/drawing/2014/main" id="{EEFD7F82-B975-429D-A85A-5EC0C181263D}"/>
                </a:ext>
              </a:extLst>
            </p:cNvPr>
            <p:cNvPicPr>
              <a:picLocks noChangeAspect="1"/>
            </p:cNvPicPr>
            <p:nvPr/>
          </p:nvPicPr>
          <p:blipFill>
            <a:blip r:embed="rId3"/>
            <a:stretch>
              <a:fillRect/>
            </a:stretch>
          </p:blipFill>
          <p:spPr>
            <a:xfrm>
              <a:off x="1633831" y="1066800"/>
              <a:ext cx="5876338" cy="3333750"/>
            </a:xfrm>
            <a:prstGeom prst="rect">
              <a:avLst/>
            </a:prstGeom>
          </p:spPr>
        </p:pic>
        <p:sp>
          <p:nvSpPr>
            <p:cNvPr id="7" name="Rectangle 6">
              <a:extLst>
                <a:ext uri="{FF2B5EF4-FFF2-40B4-BE49-F238E27FC236}">
                  <a16:creationId xmlns:a16="http://schemas.microsoft.com/office/drawing/2014/main" id="{649B13ED-26A2-079B-1ABD-7AE3741E4B41}"/>
                </a:ext>
              </a:extLst>
            </p:cNvPr>
            <p:cNvSpPr/>
            <p:nvPr/>
          </p:nvSpPr>
          <p:spPr>
            <a:xfrm>
              <a:off x="1752600" y="1581150"/>
              <a:ext cx="457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6">
            <a:extLst>
              <a:ext uri="{FF2B5EF4-FFF2-40B4-BE49-F238E27FC236}">
                <a16:creationId xmlns:a16="http://schemas.microsoft.com/office/drawing/2014/main" id="{3E1149B3-60E3-FD26-35A7-11D702D964E1}"/>
              </a:ext>
            </a:extLst>
          </p:cNvPr>
          <p:cNvSpPr txBox="1">
            <a:spLocks noChangeArrowheads="1"/>
          </p:cNvSpPr>
          <p:nvPr/>
        </p:nvSpPr>
        <p:spPr>
          <a:xfrm>
            <a:off x="420129" y="2073553"/>
            <a:ext cx="5099828"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dirty="0">
                <a:solidFill>
                  <a:schemeClr val="tx1"/>
                </a:solidFill>
              </a:rPr>
              <a:t>Drug alerts that fire based on post-test lab results</a:t>
            </a:r>
          </a:p>
          <a:p>
            <a:pPr lvl="2">
              <a:buClr>
                <a:srgbClr val="921E30"/>
              </a:buClr>
            </a:pPr>
            <a:r>
              <a:rPr lang="en-US" altLang="en-US" dirty="0">
                <a:solidFill>
                  <a:schemeClr val="tx1"/>
                </a:solidFill>
              </a:rPr>
              <a:t>Example – Tramadol ordered for a patient once a “ultra-rapid metabolizer” phenotype has been documented in MHSG</a:t>
            </a:r>
          </a:p>
          <a:p>
            <a:pPr lvl="2">
              <a:buClr>
                <a:srgbClr val="921E30"/>
              </a:buClr>
            </a:pPr>
            <a:r>
              <a:rPr lang="en-US" altLang="en-US" dirty="0">
                <a:solidFill>
                  <a:schemeClr val="tx1"/>
                </a:solidFill>
              </a:rPr>
              <a:t>Exception: G6PD, which fires based on a listed “problem list” </a:t>
            </a:r>
          </a:p>
          <a:p>
            <a:pPr lvl="2">
              <a:buClr>
                <a:srgbClr val="921E30"/>
              </a:buClr>
            </a:pPr>
            <a:endParaRPr lang="en-US" altLang="en-US" dirty="0">
              <a:solidFill>
                <a:schemeClr val="tx1"/>
              </a:solidFill>
            </a:endParaRPr>
          </a:p>
          <a:p>
            <a:pPr lvl="1">
              <a:buClr>
                <a:srgbClr val="921E30"/>
              </a:buClr>
            </a:pPr>
            <a:r>
              <a:rPr lang="en-US" altLang="en-US" dirty="0">
                <a:solidFill>
                  <a:schemeClr val="tx1"/>
                </a:solidFill>
              </a:rPr>
              <a:t>Alert provider to “cancel” the medication or “continue” with prescribing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Pre-test alerts for carbamazepine and oxcarbazepine (HLA-A/HLA-B) based on current evidence  </a:t>
            </a: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676900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2407639" y="360727"/>
            <a:ext cx="7407479" cy="954107"/>
          </a:xfrm>
          <a:prstGeom prst="rect">
            <a:avLst/>
          </a:prstGeom>
          <a:noFill/>
        </p:spPr>
        <p:txBody>
          <a:bodyPr wrap="square" rtlCol="0">
            <a:spAutoFit/>
          </a:bodyPr>
          <a:lstStyle/>
          <a:p>
            <a:pPr algn="ctr"/>
            <a:r>
              <a:rPr lang="en-US" sz="2800" dirty="0">
                <a:latin typeface="Eras Bold ITC" panose="020B0907030504020204" pitchFamily="34" charset="0"/>
              </a:rPr>
              <a:t>CARBAMAZEPINE </a:t>
            </a:r>
          </a:p>
          <a:p>
            <a:pPr algn="ctr"/>
            <a:r>
              <a:rPr lang="en-US" sz="2800" dirty="0">
                <a:latin typeface="Eras Bold ITC" panose="020B0907030504020204" pitchFamily="34" charset="0"/>
              </a:rPr>
              <a:t>– HLA-B*15:02</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8" name="Rectangle 6">
            <a:extLst>
              <a:ext uri="{FF2B5EF4-FFF2-40B4-BE49-F238E27FC236}">
                <a16:creationId xmlns:a16="http://schemas.microsoft.com/office/drawing/2014/main" id="{3E1149B3-60E3-FD26-35A7-11D702D964E1}"/>
              </a:ext>
            </a:extLst>
          </p:cNvPr>
          <p:cNvSpPr txBox="1">
            <a:spLocks noChangeArrowheads="1"/>
          </p:cNvSpPr>
          <p:nvPr/>
        </p:nvSpPr>
        <p:spPr>
          <a:xfrm>
            <a:off x="451514" y="1866740"/>
            <a:ext cx="5099828"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dirty="0">
                <a:solidFill>
                  <a:schemeClr val="tx1"/>
                </a:solidFill>
              </a:rPr>
              <a:t>Carbamazepine used commonly in treatment of epilepsy, trigeminal neuralgia, and bipolar disorder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Carriers of HLA-B*15:02 gene have a strong association with the development of Stephens Johnson Syndrome (SJS).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Strong presence of HLA-B*15:02 in patients with Asian ancestorial decent </a:t>
            </a:r>
          </a:p>
          <a:p>
            <a:pPr lvl="1">
              <a:buClr>
                <a:srgbClr val="921E30"/>
              </a:buClr>
            </a:pPr>
            <a:endParaRPr lang="en-US" altLang="en-US" b="1" dirty="0">
              <a:solidFill>
                <a:schemeClr val="tx1"/>
              </a:solidFill>
            </a:endParaRPr>
          </a:p>
          <a:p>
            <a:pPr lvl="1">
              <a:buClr>
                <a:srgbClr val="921E30"/>
              </a:buClr>
            </a:pPr>
            <a:r>
              <a:rPr lang="en-US" altLang="en-US" b="1" dirty="0">
                <a:solidFill>
                  <a:schemeClr val="tx1"/>
                </a:solidFill>
              </a:rPr>
              <a:t>FDA Boxed Warning: HLA-B*15:02 testing should be performed in those with Asian ancestry </a:t>
            </a: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pic>
        <p:nvPicPr>
          <p:cNvPr id="4" name="Picture 3">
            <a:extLst>
              <a:ext uri="{FF2B5EF4-FFF2-40B4-BE49-F238E27FC236}">
                <a16:creationId xmlns:a16="http://schemas.microsoft.com/office/drawing/2014/main" id="{72A7943E-D341-0237-C186-5CF06065505F}"/>
              </a:ext>
            </a:extLst>
          </p:cNvPr>
          <p:cNvPicPr>
            <a:picLocks noChangeAspect="1"/>
          </p:cNvPicPr>
          <p:nvPr/>
        </p:nvPicPr>
        <p:blipFill>
          <a:blip r:embed="rId3"/>
          <a:stretch>
            <a:fillRect/>
          </a:stretch>
        </p:blipFill>
        <p:spPr>
          <a:xfrm>
            <a:off x="6973826" y="1931309"/>
            <a:ext cx="4002180" cy="2995382"/>
          </a:xfrm>
          <a:prstGeom prst="rect">
            <a:avLst/>
          </a:prstGeom>
        </p:spPr>
      </p:pic>
      <p:sp>
        <p:nvSpPr>
          <p:cNvPr id="5" name="TextBox 4">
            <a:extLst>
              <a:ext uri="{FF2B5EF4-FFF2-40B4-BE49-F238E27FC236}">
                <a16:creationId xmlns:a16="http://schemas.microsoft.com/office/drawing/2014/main" id="{4DCEB22F-8076-067E-13E2-0A7071C89D83}"/>
              </a:ext>
            </a:extLst>
          </p:cNvPr>
          <p:cNvSpPr txBox="1"/>
          <p:nvPr/>
        </p:nvSpPr>
        <p:spPr>
          <a:xfrm>
            <a:off x="580917" y="6389551"/>
            <a:ext cx="2349870" cy="215444"/>
          </a:xfrm>
          <a:prstGeom prst="rect">
            <a:avLst/>
          </a:prstGeom>
          <a:noFill/>
        </p:spPr>
        <p:txBody>
          <a:bodyPr wrap="square">
            <a:spAutoFit/>
          </a:bodyPr>
          <a:lstStyle/>
          <a:p>
            <a:r>
              <a:rPr lang="en-US" sz="800" dirty="0"/>
              <a:t>Photo: https://dermnetnz.org/ </a:t>
            </a:r>
          </a:p>
        </p:txBody>
      </p:sp>
    </p:spTree>
    <p:extLst>
      <p:ext uri="{BB962C8B-B14F-4D97-AF65-F5344CB8AC3E}">
        <p14:creationId xmlns:p14="http://schemas.microsoft.com/office/powerpoint/2010/main" val="1928095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237101" y="404745"/>
            <a:ext cx="5717796" cy="523220"/>
          </a:xfrm>
          <a:prstGeom prst="rect">
            <a:avLst/>
          </a:prstGeom>
          <a:noFill/>
        </p:spPr>
        <p:txBody>
          <a:bodyPr wrap="square" rtlCol="0">
            <a:spAutoFit/>
          </a:bodyPr>
          <a:lstStyle/>
          <a:p>
            <a:pPr algn="ctr"/>
            <a:r>
              <a:rPr lang="en-US" sz="2800" dirty="0">
                <a:latin typeface="Eras Bold ITC" panose="020B0907030504020204" pitchFamily="34" charset="0"/>
              </a:rPr>
              <a:t>A READINESS PERSPECTIVE</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8" name="Rectangle 6">
            <a:extLst>
              <a:ext uri="{FF2B5EF4-FFF2-40B4-BE49-F238E27FC236}">
                <a16:creationId xmlns:a16="http://schemas.microsoft.com/office/drawing/2014/main" id="{3E1149B3-60E3-FD26-35A7-11D702D964E1}"/>
              </a:ext>
            </a:extLst>
          </p:cNvPr>
          <p:cNvSpPr txBox="1">
            <a:spLocks noChangeArrowheads="1"/>
          </p:cNvSpPr>
          <p:nvPr/>
        </p:nvSpPr>
        <p:spPr>
          <a:xfrm>
            <a:off x="3719855" y="1113733"/>
            <a:ext cx="4266464" cy="533952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b="1" u="sng" dirty="0">
                <a:solidFill>
                  <a:schemeClr val="tx1"/>
                </a:solidFill>
              </a:rPr>
              <a:t>1 in 5 Active-Duty Service Members (ADSM) have mental health concerns; </a:t>
            </a:r>
            <a:r>
              <a:rPr lang="en-US" altLang="en-US" dirty="0">
                <a:solidFill>
                  <a:schemeClr val="tx1"/>
                </a:solidFill>
              </a:rPr>
              <a:t>suicide rates continue to rise to record-highs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Many SSRIs and SNRIs, first line therapies for mental health disorders, require 4-6 weeks to reach peak effectiveness. Adjusting the dose or changing the medication can result in more time</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An ADSM is placed in a non-deployable code for 90 days at every new psychoactive medication start  </a:t>
            </a:r>
          </a:p>
          <a:p>
            <a:pPr lvl="1">
              <a:buClr>
                <a:srgbClr val="921E30"/>
              </a:buClr>
            </a:pPr>
            <a:endParaRPr lang="en-US" altLang="en-US" dirty="0">
              <a:solidFill>
                <a:schemeClr val="tx1"/>
              </a:solidFill>
            </a:endParaRPr>
          </a:p>
          <a:p>
            <a:pPr lvl="1">
              <a:buClr>
                <a:srgbClr val="921E30"/>
              </a:buClr>
            </a:pPr>
            <a:r>
              <a:rPr lang="en-US" altLang="en-US" dirty="0">
                <a:solidFill>
                  <a:schemeClr val="tx1"/>
                </a:solidFill>
              </a:rPr>
              <a:t>A potentially prolonged treatment process and medical readiness issue…</a:t>
            </a:r>
          </a:p>
          <a:p>
            <a:pPr lvl="1">
              <a:buClr>
                <a:srgbClr val="921E30"/>
              </a:buClr>
            </a:pPr>
            <a:endParaRPr lang="en-US" altLang="en-US" dirty="0">
              <a:solidFill>
                <a:schemeClr val="tx1"/>
              </a:solidFill>
            </a:endParaRPr>
          </a:p>
        </p:txBody>
      </p:sp>
      <p:sp>
        <p:nvSpPr>
          <p:cNvPr id="13" name="TextBox 12">
            <a:extLst>
              <a:ext uri="{FF2B5EF4-FFF2-40B4-BE49-F238E27FC236}">
                <a16:creationId xmlns:a16="http://schemas.microsoft.com/office/drawing/2014/main" id="{FF637D3B-6B97-DEF5-A098-154F0197DC19}"/>
              </a:ext>
            </a:extLst>
          </p:cNvPr>
          <p:cNvSpPr txBox="1"/>
          <p:nvPr/>
        </p:nvSpPr>
        <p:spPr>
          <a:xfrm>
            <a:off x="250717" y="5316507"/>
            <a:ext cx="2349870" cy="1323439"/>
          </a:xfrm>
          <a:prstGeom prst="rect">
            <a:avLst/>
          </a:prstGeom>
          <a:noFill/>
        </p:spPr>
        <p:txBody>
          <a:bodyPr wrap="square">
            <a:spAutoFit/>
          </a:bodyPr>
          <a:lstStyle/>
          <a:p>
            <a:r>
              <a:rPr lang="en-US" sz="800" dirty="0"/>
              <a:t>Meadows, Sarah O., Charles C. Engel, Rebecca L. Collins, Robin L. Beckman, Matthew </a:t>
            </a:r>
            <a:r>
              <a:rPr lang="en-US" sz="800" dirty="0" err="1"/>
              <a:t>Cefalu</a:t>
            </a:r>
            <a:r>
              <a:rPr lang="en-US" sz="800" dirty="0"/>
              <a:t>, Jennifer Hawes-Dawson, Molly </a:t>
            </a:r>
            <a:r>
              <a:rPr lang="en-US" sz="800" dirty="0" err="1"/>
              <a:t>Waymouth</a:t>
            </a:r>
            <a:r>
              <a:rPr lang="en-US" sz="800" dirty="0"/>
              <a:t>, </a:t>
            </a:r>
            <a:r>
              <a:rPr lang="en-US" sz="800" dirty="0" err="1"/>
              <a:t>Amii</a:t>
            </a:r>
            <a:r>
              <a:rPr lang="en-US" sz="800" dirty="0"/>
              <a:t> M. Kress, Lisa Sontag-Padilla, Rajeev </a:t>
            </a:r>
            <a:r>
              <a:rPr lang="en-US" sz="800" dirty="0" err="1"/>
              <a:t>Ramchand</a:t>
            </a:r>
            <a:r>
              <a:rPr lang="en-US" sz="800" dirty="0"/>
              <a:t>, and Kayla M. Williams, 2015 Health Related Behaviors Survey: Mental and Emotional Health Among U.S. Active-Duty Service Members. Santa Monica, CA: RAND Corporation, 2018. https://www.rand.org/pubs/research_briefs/RB9955z3.html.</a:t>
            </a:r>
          </a:p>
        </p:txBody>
      </p:sp>
      <p:pic>
        <p:nvPicPr>
          <p:cNvPr id="14" name="Picture 13">
            <a:extLst>
              <a:ext uri="{FF2B5EF4-FFF2-40B4-BE49-F238E27FC236}">
                <a16:creationId xmlns:a16="http://schemas.microsoft.com/office/drawing/2014/main" id="{6F6FD8C3-D4B4-B3B1-4A49-4CD1817B0CC0}"/>
              </a:ext>
            </a:extLst>
          </p:cNvPr>
          <p:cNvPicPr>
            <a:picLocks noChangeAspect="1"/>
          </p:cNvPicPr>
          <p:nvPr/>
        </p:nvPicPr>
        <p:blipFill>
          <a:blip r:embed="rId3"/>
          <a:stretch>
            <a:fillRect/>
          </a:stretch>
        </p:blipFill>
        <p:spPr>
          <a:xfrm>
            <a:off x="610434" y="2130968"/>
            <a:ext cx="3268540" cy="2639346"/>
          </a:xfrm>
          <a:prstGeom prst="rect">
            <a:avLst/>
          </a:prstGeom>
        </p:spPr>
      </p:pic>
      <p:pic>
        <p:nvPicPr>
          <p:cNvPr id="15" name="Picture 14">
            <a:extLst>
              <a:ext uri="{FF2B5EF4-FFF2-40B4-BE49-F238E27FC236}">
                <a16:creationId xmlns:a16="http://schemas.microsoft.com/office/drawing/2014/main" id="{DBACB525-20CB-BF53-50E9-2745CE52A2EF}"/>
              </a:ext>
            </a:extLst>
          </p:cNvPr>
          <p:cNvPicPr>
            <a:picLocks noChangeAspect="1"/>
          </p:cNvPicPr>
          <p:nvPr/>
        </p:nvPicPr>
        <p:blipFill>
          <a:blip r:embed="rId4"/>
          <a:stretch>
            <a:fillRect/>
          </a:stretch>
        </p:blipFill>
        <p:spPr>
          <a:xfrm>
            <a:off x="8105513" y="2130968"/>
            <a:ext cx="3968708" cy="2639346"/>
          </a:xfrm>
          <a:prstGeom prst="rect">
            <a:avLst/>
          </a:prstGeom>
        </p:spPr>
      </p:pic>
      <p:sp>
        <p:nvSpPr>
          <p:cNvPr id="2" name="TextBox 1">
            <a:extLst>
              <a:ext uri="{FF2B5EF4-FFF2-40B4-BE49-F238E27FC236}">
                <a16:creationId xmlns:a16="http://schemas.microsoft.com/office/drawing/2014/main" id="{0FFA42BB-D423-0B39-8440-1E06242C9AD0}"/>
              </a:ext>
            </a:extLst>
          </p:cNvPr>
          <p:cNvSpPr txBox="1"/>
          <p:nvPr/>
        </p:nvSpPr>
        <p:spPr>
          <a:xfrm>
            <a:off x="2639891" y="6283977"/>
            <a:ext cx="3906680" cy="338554"/>
          </a:xfrm>
          <a:prstGeom prst="rect">
            <a:avLst/>
          </a:prstGeom>
          <a:noFill/>
        </p:spPr>
        <p:txBody>
          <a:bodyPr wrap="square">
            <a:spAutoFit/>
          </a:bodyPr>
          <a:lstStyle/>
          <a:p>
            <a:r>
              <a:rPr lang="en-US" sz="800" dirty="0"/>
              <a:t>Photos: </a:t>
            </a:r>
            <a:r>
              <a:rPr lang="en-US" sz="800" dirty="0">
                <a:hlinkClick r:id="rId5"/>
              </a:rPr>
              <a:t>https://health.mil/News/Articles/2022/01/01/Covid19-Dep-MSMR</a:t>
            </a:r>
            <a:r>
              <a:rPr lang="en-US" sz="800" dirty="0"/>
              <a:t>, health.mil, https://deadsounds.com/soldiers-sound-effects </a:t>
            </a:r>
          </a:p>
        </p:txBody>
      </p:sp>
    </p:spTree>
    <p:extLst>
      <p:ext uri="{BB962C8B-B14F-4D97-AF65-F5344CB8AC3E}">
        <p14:creationId xmlns:p14="http://schemas.microsoft.com/office/powerpoint/2010/main" val="2069673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EVIDENCE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sz="1800" dirty="0">
                <a:solidFill>
                  <a:schemeClr val="tx1"/>
                </a:solidFill>
              </a:rPr>
              <a:t>Meta-analysis of five prospective RCTs (n=1737) in patients who received DST-guided PGx therapy demonstrated that DST guided therapy was 1.71 times more likely to achieve symptom remission compared with usual treatment (p = 0.0005)</a:t>
            </a:r>
          </a:p>
          <a:p>
            <a:pPr lvl="2">
              <a:buClr>
                <a:srgbClr val="921E30"/>
              </a:buClr>
            </a:pPr>
            <a:r>
              <a:rPr lang="en-US" altLang="en-US" sz="1600" dirty="0">
                <a:solidFill>
                  <a:schemeClr val="tx1"/>
                </a:solidFill>
              </a:rPr>
              <a:t>Inclusion criteria: Moderate to severe depression with history of inadequate response or intolerability to previous trial</a:t>
            </a:r>
          </a:p>
          <a:p>
            <a:pPr lvl="1">
              <a:buClr>
                <a:srgbClr val="921E30"/>
              </a:buClr>
            </a:pPr>
            <a:endParaRPr lang="en-US" altLang="en-US" sz="1800" dirty="0">
              <a:solidFill>
                <a:schemeClr val="tx1"/>
              </a:solidFill>
            </a:endParaRPr>
          </a:p>
          <a:p>
            <a:pPr lvl="1">
              <a:buClr>
                <a:srgbClr val="921E30"/>
              </a:buClr>
            </a:pPr>
            <a:r>
              <a:rPr lang="en-US" sz="1800" dirty="0"/>
              <a:t>RCT compared PGx guided treatment with usual care (n=1944) demonstrated improved remission rates at 8 and 12 weeks compared with usual care, but no differences between groups at 18 and 24 weeks. </a:t>
            </a:r>
          </a:p>
          <a:p>
            <a:pPr lvl="2">
              <a:buClr>
                <a:srgbClr val="921E30"/>
              </a:buClr>
            </a:pPr>
            <a:r>
              <a:rPr lang="en-US" sz="1600" dirty="0"/>
              <a:t>Secondary outcomes: response to treatment (p=0.03) and symptom improvement (p=0.02) favored PGx group at 24 weeks</a:t>
            </a:r>
          </a:p>
          <a:p>
            <a:pPr lvl="2">
              <a:buClr>
                <a:srgbClr val="921E30"/>
              </a:buClr>
            </a:pPr>
            <a:endParaRPr lang="en-US" dirty="0"/>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
        <p:nvSpPr>
          <p:cNvPr id="14" name="TextBox 13">
            <a:extLst>
              <a:ext uri="{FF2B5EF4-FFF2-40B4-BE49-F238E27FC236}">
                <a16:creationId xmlns:a16="http://schemas.microsoft.com/office/drawing/2014/main" id="{DFCC93EC-BF8A-A599-9A5E-23770C3561F8}"/>
              </a:ext>
            </a:extLst>
          </p:cNvPr>
          <p:cNvSpPr txBox="1"/>
          <p:nvPr/>
        </p:nvSpPr>
        <p:spPr>
          <a:xfrm>
            <a:off x="642838" y="6178422"/>
            <a:ext cx="2410755" cy="215444"/>
          </a:xfrm>
          <a:prstGeom prst="rect">
            <a:avLst/>
          </a:prstGeom>
          <a:noFill/>
        </p:spPr>
        <p:txBody>
          <a:bodyPr wrap="square" rtlCol="0">
            <a:spAutoFit/>
          </a:bodyPr>
          <a:lstStyle/>
          <a:p>
            <a:r>
              <a:rPr lang="en-US" sz="800" dirty="0" err="1"/>
              <a:t>Bousman</a:t>
            </a:r>
            <a:r>
              <a:rPr lang="en-US" sz="800" dirty="0"/>
              <a:t> CA. Pharmacogenomics 2020; 20(1): 37-47</a:t>
            </a:r>
          </a:p>
        </p:txBody>
      </p:sp>
      <p:sp>
        <p:nvSpPr>
          <p:cNvPr id="15" name="TextBox 14">
            <a:extLst>
              <a:ext uri="{FF2B5EF4-FFF2-40B4-BE49-F238E27FC236}">
                <a16:creationId xmlns:a16="http://schemas.microsoft.com/office/drawing/2014/main" id="{FC4815B8-C2C4-5092-9845-78A0FEA465FE}"/>
              </a:ext>
            </a:extLst>
          </p:cNvPr>
          <p:cNvSpPr txBox="1"/>
          <p:nvPr/>
        </p:nvSpPr>
        <p:spPr>
          <a:xfrm>
            <a:off x="9322777" y="6184122"/>
            <a:ext cx="2010749" cy="215444"/>
          </a:xfrm>
          <a:prstGeom prst="rect">
            <a:avLst/>
          </a:prstGeom>
          <a:noFill/>
        </p:spPr>
        <p:txBody>
          <a:bodyPr wrap="square" rtlCol="0">
            <a:spAutoFit/>
          </a:bodyPr>
          <a:lstStyle/>
          <a:p>
            <a:r>
              <a:rPr lang="en-US" sz="800" dirty="0" err="1"/>
              <a:t>Oslin</a:t>
            </a:r>
            <a:r>
              <a:rPr lang="en-US" sz="800" dirty="0"/>
              <a:t> DW, et al JAMA 2022;328(2): 151-161</a:t>
            </a:r>
          </a:p>
        </p:txBody>
      </p:sp>
    </p:spTree>
    <p:extLst>
      <p:ext uri="{BB962C8B-B14F-4D97-AF65-F5344CB8AC3E}">
        <p14:creationId xmlns:p14="http://schemas.microsoft.com/office/powerpoint/2010/main" val="2388374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1384995"/>
          </a:xfrm>
          <a:prstGeom prst="rect">
            <a:avLst/>
          </a:prstGeom>
          <a:noFill/>
        </p:spPr>
        <p:txBody>
          <a:bodyPr wrap="square" rtlCol="0">
            <a:spAutoFit/>
          </a:bodyPr>
          <a:lstStyle/>
          <a:p>
            <a:pPr algn="ctr"/>
            <a:r>
              <a:rPr lang="en-US" sz="2800" dirty="0">
                <a:latin typeface="Eras Bold ITC" panose="020B0907030504020204" pitchFamily="34" charset="0"/>
              </a:rPr>
              <a:t>GLOBAL PGx IMPLEMENTATION CHALLENGES</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0686895"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2">
              <a:buClr>
                <a:srgbClr val="921E30"/>
              </a:buClr>
            </a:pPr>
            <a:r>
              <a:rPr lang="en-US" altLang="en-US" sz="1800" dirty="0">
                <a:solidFill>
                  <a:schemeClr val="tx1"/>
                </a:solidFill>
              </a:rPr>
              <a:t>Lack of education for providers &amp; pharmacists</a:t>
            </a:r>
          </a:p>
          <a:p>
            <a:pPr lvl="3">
              <a:buClr>
                <a:srgbClr val="921E30"/>
              </a:buClr>
            </a:pPr>
            <a:r>
              <a:rPr lang="en-US" altLang="en-US" sz="1600" dirty="0">
                <a:solidFill>
                  <a:schemeClr val="tx1"/>
                </a:solidFill>
              </a:rPr>
              <a:t>PCPEPs, JKO Education Module, ASHP PGx Certification</a:t>
            </a:r>
          </a:p>
          <a:p>
            <a:pPr lvl="2">
              <a:buClr>
                <a:srgbClr val="921E30"/>
              </a:buClr>
            </a:pPr>
            <a:r>
              <a:rPr lang="en-US" altLang="en-US" sz="1800" dirty="0">
                <a:solidFill>
                  <a:schemeClr val="tx1"/>
                </a:solidFill>
              </a:rPr>
              <a:t>Lack of strong decision support tools</a:t>
            </a:r>
          </a:p>
          <a:p>
            <a:pPr lvl="3">
              <a:buClr>
                <a:srgbClr val="921E30"/>
              </a:buClr>
            </a:pPr>
            <a:r>
              <a:rPr lang="en-US" altLang="en-US" sz="1600" dirty="0">
                <a:solidFill>
                  <a:schemeClr val="tx1"/>
                </a:solidFill>
              </a:rPr>
              <a:t>Continuing to build CDS into MHSG</a:t>
            </a:r>
          </a:p>
          <a:p>
            <a:pPr lvl="2">
              <a:buClr>
                <a:srgbClr val="921E30"/>
              </a:buClr>
            </a:pPr>
            <a:r>
              <a:rPr lang="en-US" altLang="en-US" sz="1800" dirty="0">
                <a:solidFill>
                  <a:schemeClr val="tx1"/>
                </a:solidFill>
              </a:rPr>
              <a:t>Conflicting guidelines</a:t>
            </a:r>
          </a:p>
          <a:p>
            <a:pPr lvl="3">
              <a:buClr>
                <a:srgbClr val="921E30"/>
              </a:buClr>
            </a:pPr>
            <a:r>
              <a:rPr lang="en-US" altLang="en-US" sz="1600" dirty="0" err="1">
                <a:solidFill>
                  <a:schemeClr val="tx1"/>
                </a:solidFill>
              </a:rPr>
              <a:t>PharmGKB</a:t>
            </a:r>
            <a:r>
              <a:rPr lang="en-US" altLang="en-US" sz="1600" dirty="0">
                <a:solidFill>
                  <a:schemeClr val="tx1"/>
                </a:solidFill>
              </a:rPr>
              <a:t> assists… </a:t>
            </a:r>
          </a:p>
          <a:p>
            <a:pPr lvl="2">
              <a:buClr>
                <a:srgbClr val="921E30"/>
              </a:buClr>
            </a:pPr>
            <a:r>
              <a:rPr lang="en-US" altLang="en-US" sz="1800" dirty="0">
                <a:solidFill>
                  <a:schemeClr val="tx1"/>
                </a:solidFill>
              </a:rPr>
              <a:t>Lack of strong cost effectiveness/benefit studies</a:t>
            </a:r>
          </a:p>
          <a:p>
            <a:pPr lvl="2">
              <a:buClr>
                <a:srgbClr val="921E30"/>
              </a:buClr>
            </a:pPr>
            <a:r>
              <a:rPr lang="en-US" altLang="en-US" sz="1800" dirty="0">
                <a:solidFill>
                  <a:schemeClr val="tx1"/>
                </a:solidFill>
              </a:rPr>
              <a:t>Ethical concerns </a:t>
            </a:r>
            <a:endParaRPr lang="en-US" altLang="en-US" sz="1600" dirty="0">
              <a:solidFill>
                <a:schemeClr val="tx1"/>
              </a:solidFill>
            </a:endParaRPr>
          </a:p>
          <a:p>
            <a:pPr lvl="2">
              <a:buClr>
                <a:srgbClr val="921E30"/>
              </a:buClr>
            </a:pPr>
            <a:r>
              <a:rPr lang="en-US" altLang="en-US" sz="1800" dirty="0">
                <a:solidFill>
                  <a:schemeClr val="tx1"/>
                </a:solidFill>
              </a:rPr>
              <a:t>Regulation and laws</a:t>
            </a: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1845366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INTO PRACTICE…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23096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sz="1800" dirty="0">
                <a:solidFill>
                  <a:schemeClr val="tx1"/>
                </a:solidFill>
              </a:rPr>
              <a:t>United States Coast Guard</a:t>
            </a:r>
          </a:p>
          <a:p>
            <a:pPr lvl="2">
              <a:buClr>
                <a:srgbClr val="921E30"/>
              </a:buClr>
            </a:pPr>
            <a:r>
              <a:rPr lang="en-US" sz="1800" dirty="0">
                <a:solidFill>
                  <a:schemeClr val="tx1"/>
                </a:solidFill>
              </a:rPr>
              <a:t>Provider-referral model </a:t>
            </a:r>
          </a:p>
          <a:p>
            <a:pPr lvl="2">
              <a:buClr>
                <a:srgbClr val="921E30"/>
              </a:buClr>
            </a:pPr>
            <a:r>
              <a:rPr lang="en-US" sz="1800" dirty="0">
                <a:solidFill>
                  <a:schemeClr val="tx1"/>
                </a:solidFill>
              </a:rPr>
              <a:t>Pharmacists handles pre-test counseling, lab orders, result interpretation, and post-test counseling </a:t>
            </a:r>
          </a:p>
          <a:p>
            <a:pPr lvl="2">
              <a:buClr>
                <a:srgbClr val="921E30"/>
              </a:buClr>
            </a:pPr>
            <a:r>
              <a:rPr lang="en-US" sz="1800" dirty="0">
                <a:solidFill>
                  <a:schemeClr val="tx1"/>
                </a:solidFill>
              </a:rPr>
              <a:t>All pharmacists received ASHP PGx Certification </a:t>
            </a:r>
          </a:p>
          <a:p>
            <a:pPr marL="914400" lvl="2" indent="0">
              <a:buClr>
                <a:srgbClr val="921E30"/>
              </a:buClr>
              <a:buNone/>
            </a:pPr>
            <a:r>
              <a:rPr lang="en-US" sz="1600" dirty="0">
                <a:solidFill>
                  <a:schemeClr val="tx1"/>
                </a:solidFill>
              </a:rPr>
              <a:t> </a:t>
            </a:r>
            <a:endParaRPr lang="en-US" dirty="0"/>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591202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ADDITIONAL RESOURCES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18443"/>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2">
              <a:buClr>
                <a:srgbClr val="921E30"/>
              </a:buClr>
            </a:pPr>
            <a:r>
              <a:rPr lang="en-US" sz="1800" dirty="0">
                <a:solidFill>
                  <a:schemeClr val="tx1"/>
                </a:solidFill>
              </a:rPr>
              <a:t>Food and Drug Administration (FDA) </a:t>
            </a:r>
          </a:p>
          <a:p>
            <a:pPr lvl="3">
              <a:buClr>
                <a:srgbClr val="921E30"/>
              </a:buClr>
            </a:pPr>
            <a:r>
              <a:rPr lang="en-US" sz="1600" dirty="0">
                <a:solidFill>
                  <a:schemeClr val="tx1"/>
                </a:solidFill>
              </a:rPr>
              <a:t>261 drugs have identified drug-biomarker pairs (DBPs) listed in their labeling </a:t>
            </a:r>
          </a:p>
          <a:p>
            <a:pPr lvl="3">
              <a:buClr>
                <a:srgbClr val="921E30"/>
              </a:buClr>
            </a:pPr>
            <a:r>
              <a:rPr lang="en-US" sz="1600" dirty="0">
                <a:solidFill>
                  <a:schemeClr val="tx1"/>
                </a:solidFill>
              </a:rPr>
              <a:t>Largely based on research development, pre-marketing data </a:t>
            </a:r>
          </a:p>
          <a:p>
            <a:pPr lvl="3">
              <a:buClr>
                <a:srgbClr val="921E30"/>
              </a:buClr>
            </a:pPr>
            <a:r>
              <a:rPr lang="en-US" sz="1600" dirty="0">
                <a:solidFill>
                  <a:schemeClr val="tx1"/>
                </a:solidFill>
              </a:rPr>
              <a:t>Most labels do not provide specific recommendations</a:t>
            </a:r>
          </a:p>
          <a:p>
            <a:pPr lvl="3">
              <a:buClr>
                <a:srgbClr val="921E30"/>
              </a:buClr>
            </a:pPr>
            <a:endParaRPr lang="en-US" sz="1600" dirty="0">
              <a:solidFill>
                <a:schemeClr val="tx1"/>
              </a:solidFill>
            </a:endParaRPr>
          </a:p>
          <a:p>
            <a:pPr lvl="2">
              <a:buClr>
                <a:srgbClr val="921E30"/>
              </a:buClr>
            </a:pPr>
            <a:r>
              <a:rPr lang="en-US" sz="1800" dirty="0">
                <a:solidFill>
                  <a:schemeClr val="tx1"/>
                </a:solidFill>
              </a:rPr>
              <a:t>Dutch Pharmacogenomic Working Group </a:t>
            </a:r>
          </a:p>
          <a:p>
            <a:pPr lvl="2">
              <a:buClr>
                <a:srgbClr val="921E30"/>
              </a:buClr>
            </a:pPr>
            <a:endParaRPr lang="en-US" sz="1800" dirty="0">
              <a:solidFill>
                <a:schemeClr val="tx1"/>
              </a:solidFill>
            </a:endParaRPr>
          </a:p>
          <a:p>
            <a:pPr lvl="2">
              <a:buClr>
                <a:srgbClr val="921E30"/>
              </a:buClr>
            </a:pPr>
            <a:r>
              <a:rPr lang="en-US" sz="1800" dirty="0" err="1">
                <a:solidFill>
                  <a:schemeClr val="tx1"/>
                </a:solidFill>
              </a:rPr>
              <a:t>PharmGKB</a:t>
            </a:r>
            <a:r>
              <a:rPr lang="en-US" sz="1800" dirty="0">
                <a:solidFill>
                  <a:schemeClr val="tx1"/>
                </a:solidFill>
              </a:rPr>
              <a:t> (</a:t>
            </a:r>
            <a:r>
              <a:rPr lang="en-US" sz="1800" dirty="0">
                <a:solidFill>
                  <a:schemeClr val="tx1"/>
                </a:solidFill>
                <a:hlinkClick r:id="rId3">
                  <a:extLst>
                    <a:ext uri="{A12FA001-AC4F-418D-AE19-62706E023703}">
                      <ahyp:hlinkClr xmlns:ahyp="http://schemas.microsoft.com/office/drawing/2018/hyperlinkcolor" val="tx"/>
                    </a:ext>
                  </a:extLst>
                </a:hlinkClick>
              </a:rPr>
              <a:t>https://www.pharmgkb.org/</a:t>
            </a:r>
            <a:r>
              <a:rPr lang="en-US" sz="1800" dirty="0">
                <a:solidFill>
                  <a:schemeClr val="tx1"/>
                </a:solidFill>
              </a:rPr>
              <a:t>) </a:t>
            </a:r>
          </a:p>
          <a:p>
            <a:pPr lvl="3">
              <a:buClr>
                <a:srgbClr val="921E30"/>
              </a:buClr>
            </a:pPr>
            <a:r>
              <a:rPr lang="en-US" sz="1600" dirty="0">
                <a:solidFill>
                  <a:schemeClr val="tx1"/>
                </a:solidFill>
              </a:rPr>
              <a:t>Curates PGx information and evidence from DPWG, FDA, and CPIC</a:t>
            </a:r>
          </a:p>
          <a:p>
            <a:pPr lvl="3">
              <a:buClr>
                <a:srgbClr val="921E30"/>
              </a:buClr>
            </a:pPr>
            <a:r>
              <a:rPr lang="en-US" sz="1600" dirty="0">
                <a:solidFill>
                  <a:schemeClr val="tx1"/>
                </a:solidFill>
              </a:rPr>
              <a:t>Excellent resource for comprehensive PGx picture</a:t>
            </a:r>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
        <p:nvSpPr>
          <p:cNvPr id="14" name="TextBox 13">
            <a:extLst>
              <a:ext uri="{FF2B5EF4-FFF2-40B4-BE49-F238E27FC236}">
                <a16:creationId xmlns:a16="http://schemas.microsoft.com/office/drawing/2014/main" id="{DFCC93EC-BF8A-A599-9A5E-23770C3561F8}"/>
              </a:ext>
            </a:extLst>
          </p:cNvPr>
          <p:cNvSpPr txBox="1"/>
          <p:nvPr/>
        </p:nvSpPr>
        <p:spPr>
          <a:xfrm>
            <a:off x="642838" y="6178422"/>
            <a:ext cx="2410755" cy="215444"/>
          </a:xfrm>
          <a:prstGeom prst="rect">
            <a:avLst/>
          </a:prstGeom>
          <a:noFill/>
        </p:spPr>
        <p:txBody>
          <a:bodyPr wrap="square" rtlCol="0">
            <a:spAutoFit/>
          </a:bodyPr>
          <a:lstStyle/>
          <a:p>
            <a:r>
              <a:rPr lang="en-US" sz="800" dirty="0" err="1"/>
              <a:t>Bousman</a:t>
            </a:r>
            <a:r>
              <a:rPr lang="en-US" sz="800" dirty="0"/>
              <a:t> CA. Pharmacogenomics 2020; 20(1): 37-47</a:t>
            </a:r>
          </a:p>
        </p:txBody>
      </p:sp>
      <p:sp>
        <p:nvSpPr>
          <p:cNvPr id="15" name="TextBox 14">
            <a:extLst>
              <a:ext uri="{FF2B5EF4-FFF2-40B4-BE49-F238E27FC236}">
                <a16:creationId xmlns:a16="http://schemas.microsoft.com/office/drawing/2014/main" id="{FC4815B8-C2C4-5092-9845-78A0FEA465FE}"/>
              </a:ext>
            </a:extLst>
          </p:cNvPr>
          <p:cNvSpPr txBox="1"/>
          <p:nvPr/>
        </p:nvSpPr>
        <p:spPr>
          <a:xfrm>
            <a:off x="9322777" y="6184122"/>
            <a:ext cx="2010749" cy="215444"/>
          </a:xfrm>
          <a:prstGeom prst="rect">
            <a:avLst/>
          </a:prstGeom>
          <a:noFill/>
        </p:spPr>
        <p:txBody>
          <a:bodyPr wrap="square" rtlCol="0">
            <a:spAutoFit/>
          </a:bodyPr>
          <a:lstStyle/>
          <a:p>
            <a:r>
              <a:rPr lang="en-US" sz="800" dirty="0" err="1"/>
              <a:t>Oslin</a:t>
            </a:r>
            <a:r>
              <a:rPr lang="en-US" sz="800" dirty="0"/>
              <a:t> DW, et al JAMA 2022;328(2): 151-161</a:t>
            </a:r>
          </a:p>
        </p:txBody>
      </p:sp>
    </p:spTree>
    <p:extLst>
      <p:ext uri="{BB962C8B-B14F-4D97-AF65-F5344CB8AC3E}">
        <p14:creationId xmlns:p14="http://schemas.microsoft.com/office/powerpoint/2010/main" val="583605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PATIENT CASE*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sz="1800" dirty="0">
                <a:solidFill>
                  <a:schemeClr val="tx1"/>
                </a:solidFill>
              </a:rPr>
              <a:t>MB is a 23 YO ADSM male who is being seen by his PCM for anxiety and major depressive disorder. </a:t>
            </a:r>
          </a:p>
          <a:p>
            <a:pPr lvl="1">
              <a:buClr>
                <a:srgbClr val="921E30"/>
              </a:buClr>
            </a:pPr>
            <a:endParaRPr lang="en-US" sz="1800" dirty="0">
              <a:solidFill>
                <a:schemeClr val="tx1"/>
              </a:solidFill>
            </a:endParaRPr>
          </a:p>
          <a:p>
            <a:pPr lvl="1">
              <a:buClr>
                <a:srgbClr val="921E30"/>
              </a:buClr>
            </a:pPr>
            <a:r>
              <a:rPr lang="en-US" sz="1800" dirty="0">
                <a:solidFill>
                  <a:schemeClr val="tx1"/>
                </a:solidFill>
              </a:rPr>
              <a:t>Past Prescriptions:  citalopram (2 months, discontinued due to side effects), hydroxyzine </a:t>
            </a:r>
          </a:p>
          <a:p>
            <a:pPr lvl="1">
              <a:buClr>
                <a:srgbClr val="921E30"/>
              </a:buClr>
            </a:pPr>
            <a:endParaRPr lang="en-US" sz="1800" dirty="0">
              <a:solidFill>
                <a:schemeClr val="tx1"/>
              </a:solidFill>
            </a:endParaRPr>
          </a:p>
          <a:p>
            <a:pPr lvl="1">
              <a:buClr>
                <a:srgbClr val="921E30"/>
              </a:buClr>
            </a:pPr>
            <a:r>
              <a:rPr lang="en-US" sz="1800" dirty="0">
                <a:solidFill>
                  <a:schemeClr val="tx1"/>
                </a:solidFill>
              </a:rPr>
              <a:t> PCM decides to change to sertraline 50mg and orders a PGx test which results in the following: </a:t>
            </a:r>
            <a:endParaRPr lang="en-US" dirty="0"/>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pic>
        <p:nvPicPr>
          <p:cNvPr id="4" name="Picture 3">
            <a:extLst>
              <a:ext uri="{FF2B5EF4-FFF2-40B4-BE49-F238E27FC236}">
                <a16:creationId xmlns:a16="http://schemas.microsoft.com/office/drawing/2014/main" id="{1407DF2F-259F-9351-5048-FFA485AC72E9}"/>
              </a:ext>
            </a:extLst>
          </p:cNvPr>
          <p:cNvPicPr>
            <a:picLocks noChangeAspect="1"/>
          </p:cNvPicPr>
          <p:nvPr/>
        </p:nvPicPr>
        <p:blipFill>
          <a:blip r:embed="rId3"/>
          <a:stretch>
            <a:fillRect/>
          </a:stretch>
        </p:blipFill>
        <p:spPr>
          <a:xfrm>
            <a:off x="2679248" y="4371332"/>
            <a:ext cx="6529382" cy="1237595"/>
          </a:xfrm>
          <a:prstGeom prst="rect">
            <a:avLst/>
          </a:prstGeom>
        </p:spPr>
      </p:pic>
      <p:sp>
        <p:nvSpPr>
          <p:cNvPr id="2" name="TextBox 1">
            <a:extLst>
              <a:ext uri="{FF2B5EF4-FFF2-40B4-BE49-F238E27FC236}">
                <a16:creationId xmlns:a16="http://schemas.microsoft.com/office/drawing/2014/main" id="{54E21823-0001-5AAB-8C99-D783C6F14380}"/>
              </a:ext>
            </a:extLst>
          </p:cNvPr>
          <p:cNvSpPr txBox="1"/>
          <p:nvPr/>
        </p:nvSpPr>
        <p:spPr>
          <a:xfrm>
            <a:off x="635001" y="6169559"/>
            <a:ext cx="5113866" cy="461665"/>
          </a:xfrm>
          <a:prstGeom prst="rect">
            <a:avLst/>
          </a:prstGeom>
          <a:noFill/>
        </p:spPr>
        <p:txBody>
          <a:bodyPr wrap="square" rtlCol="0">
            <a:spAutoFit/>
          </a:bodyPr>
          <a:lstStyle/>
          <a:p>
            <a:r>
              <a:rPr lang="en-US" sz="1200" dirty="0"/>
              <a:t>*case above represents a hypothetical patient and does not release any true patient information </a:t>
            </a:r>
          </a:p>
        </p:txBody>
      </p:sp>
    </p:spTree>
    <p:extLst>
      <p:ext uri="{BB962C8B-B14F-4D97-AF65-F5344CB8AC3E}">
        <p14:creationId xmlns:p14="http://schemas.microsoft.com/office/powerpoint/2010/main" val="4243646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PATIENT CASE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pic>
        <p:nvPicPr>
          <p:cNvPr id="2" name="Picture 1">
            <a:extLst>
              <a:ext uri="{FF2B5EF4-FFF2-40B4-BE49-F238E27FC236}">
                <a16:creationId xmlns:a16="http://schemas.microsoft.com/office/drawing/2014/main" id="{1BBEAD17-131B-F57E-3B61-F33F91727864}"/>
              </a:ext>
            </a:extLst>
          </p:cNvPr>
          <p:cNvPicPr>
            <a:picLocks noChangeAspect="1"/>
          </p:cNvPicPr>
          <p:nvPr/>
        </p:nvPicPr>
        <p:blipFill>
          <a:blip r:embed="rId3"/>
          <a:stretch>
            <a:fillRect/>
          </a:stretch>
        </p:blipFill>
        <p:spPr>
          <a:xfrm>
            <a:off x="7836329" y="931033"/>
            <a:ext cx="3935541" cy="745952"/>
          </a:xfrm>
          <a:prstGeom prst="rect">
            <a:avLst/>
          </a:prstGeom>
        </p:spPr>
      </p:pic>
      <p:sp>
        <p:nvSpPr>
          <p:cNvPr id="5" name="Rectangle 6">
            <a:extLst>
              <a:ext uri="{FF2B5EF4-FFF2-40B4-BE49-F238E27FC236}">
                <a16:creationId xmlns:a16="http://schemas.microsoft.com/office/drawing/2014/main" id="{6BD8AB0E-79D6-7330-5FC1-59567E11D56C}"/>
              </a:ext>
            </a:extLst>
          </p:cNvPr>
          <p:cNvSpPr txBox="1">
            <a:spLocks noChangeArrowheads="1"/>
          </p:cNvSpPr>
          <p:nvPr/>
        </p:nvSpPr>
        <p:spPr>
          <a:xfrm>
            <a:off x="572529" y="21028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sz="1800" dirty="0">
                <a:solidFill>
                  <a:schemeClr val="tx1"/>
                </a:solidFill>
              </a:rPr>
              <a:t>CPIC: </a:t>
            </a:r>
          </a:p>
          <a:p>
            <a:pPr lvl="2">
              <a:buClr>
                <a:srgbClr val="921E30"/>
              </a:buClr>
            </a:pPr>
            <a:r>
              <a:rPr lang="en-US" altLang="en-US" sz="1800" dirty="0">
                <a:solidFill>
                  <a:schemeClr val="tx1"/>
                </a:solidFill>
              </a:rPr>
              <a:t>May be at risk for higher plasma concentrations. Consider a lower starting dose, slower titration schedule, and a 50% reduction of standard maintenance dose </a:t>
            </a:r>
          </a:p>
          <a:p>
            <a:pPr lvl="2">
              <a:buClr>
                <a:srgbClr val="921E30"/>
              </a:buClr>
            </a:pPr>
            <a:r>
              <a:rPr lang="en-US" altLang="en-US" sz="1800" dirty="0">
                <a:solidFill>
                  <a:schemeClr val="tx1"/>
                </a:solidFill>
              </a:rPr>
              <a:t>Options: </a:t>
            </a:r>
          </a:p>
          <a:p>
            <a:pPr lvl="3">
              <a:buClr>
                <a:srgbClr val="921E30"/>
              </a:buClr>
            </a:pPr>
            <a:r>
              <a:rPr lang="en-US" altLang="en-US" sz="1600" dirty="0">
                <a:solidFill>
                  <a:schemeClr val="tx1"/>
                </a:solidFill>
              </a:rPr>
              <a:t>Start sertraline at 25mg </a:t>
            </a:r>
          </a:p>
          <a:p>
            <a:pPr lvl="3">
              <a:buClr>
                <a:srgbClr val="921E30"/>
              </a:buClr>
            </a:pPr>
            <a:r>
              <a:rPr lang="en-US" altLang="en-US" sz="1600" dirty="0">
                <a:solidFill>
                  <a:schemeClr val="tx1"/>
                </a:solidFill>
              </a:rPr>
              <a:t>Switch antidepressant to one not metabolized by CYPC19</a:t>
            </a:r>
          </a:p>
          <a:p>
            <a:pPr marL="1371600" lvl="3" indent="0">
              <a:buClr>
                <a:srgbClr val="921E30"/>
              </a:buClr>
              <a:buNone/>
            </a:pPr>
            <a:endParaRPr lang="en-US" altLang="en-US" sz="1600" dirty="0">
              <a:solidFill>
                <a:schemeClr val="tx1"/>
              </a:solidFill>
            </a:endParaRPr>
          </a:p>
          <a:p>
            <a:pPr lvl="1">
              <a:buClr>
                <a:srgbClr val="921E30"/>
              </a:buClr>
            </a:pPr>
            <a:r>
              <a:rPr lang="en-US" altLang="en-US" dirty="0">
                <a:solidFill>
                  <a:schemeClr val="tx1"/>
                </a:solidFill>
              </a:rPr>
              <a:t>Remember, this is a small piece to the larger clinical picture. Consider all aspects: adherence, social factors, substance use, family history, other medications, etc..  </a:t>
            </a:r>
          </a:p>
          <a:p>
            <a:pPr lvl="1">
              <a:buClr>
                <a:srgbClr val="921E30"/>
              </a:buClr>
            </a:pPr>
            <a:endParaRPr lang="en-US" altLang="en-US" dirty="0">
              <a:solidFill>
                <a:schemeClr val="tx1"/>
              </a:solidFill>
            </a:endParaRPr>
          </a:p>
        </p:txBody>
      </p:sp>
      <p:sp>
        <p:nvSpPr>
          <p:cNvPr id="4" name="TextBox 3">
            <a:extLst>
              <a:ext uri="{FF2B5EF4-FFF2-40B4-BE49-F238E27FC236}">
                <a16:creationId xmlns:a16="http://schemas.microsoft.com/office/drawing/2014/main" id="{4F8742AF-59DB-0CF3-DED2-0D8FE2CBAFB1}"/>
              </a:ext>
            </a:extLst>
          </p:cNvPr>
          <p:cNvSpPr txBox="1"/>
          <p:nvPr/>
        </p:nvSpPr>
        <p:spPr>
          <a:xfrm>
            <a:off x="635001" y="6169559"/>
            <a:ext cx="5113866" cy="461665"/>
          </a:xfrm>
          <a:prstGeom prst="rect">
            <a:avLst/>
          </a:prstGeom>
          <a:noFill/>
        </p:spPr>
        <p:txBody>
          <a:bodyPr wrap="square" rtlCol="0">
            <a:spAutoFit/>
          </a:bodyPr>
          <a:lstStyle/>
          <a:p>
            <a:r>
              <a:rPr lang="en-US" sz="1200" dirty="0"/>
              <a:t>*case above represents a hypothetical patient and does not release any true patient information </a:t>
            </a:r>
          </a:p>
        </p:txBody>
      </p:sp>
    </p:spTree>
    <p:extLst>
      <p:ext uri="{BB962C8B-B14F-4D97-AF65-F5344CB8AC3E}">
        <p14:creationId xmlns:p14="http://schemas.microsoft.com/office/powerpoint/2010/main" val="1690044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#1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sz="3200" dirty="0">
                <a:solidFill>
                  <a:schemeClr val="tx1"/>
                </a:solidFill>
              </a:rPr>
              <a:t>PGx guidance and resources are available through _______? </a:t>
            </a:r>
          </a:p>
          <a:p>
            <a:pPr marL="457200" lvl="1" indent="0">
              <a:buClr>
                <a:srgbClr val="921E30"/>
              </a:buClr>
              <a:buNone/>
            </a:pPr>
            <a:endParaRPr lang="en-US" sz="3200" dirty="0">
              <a:solidFill>
                <a:schemeClr val="tx1"/>
              </a:solidFill>
            </a:endParaRPr>
          </a:p>
          <a:p>
            <a:pPr lvl="2">
              <a:buClr>
                <a:srgbClr val="921E30"/>
              </a:buClr>
            </a:pPr>
            <a:r>
              <a:rPr lang="en-US" sz="1600" dirty="0">
                <a:solidFill>
                  <a:schemeClr val="tx1"/>
                </a:solidFill>
              </a:rPr>
              <a:t> A. CPIC</a:t>
            </a:r>
          </a:p>
          <a:p>
            <a:pPr lvl="2">
              <a:buClr>
                <a:srgbClr val="921E30"/>
              </a:buClr>
            </a:pPr>
            <a:r>
              <a:rPr lang="en-US" sz="1600" dirty="0">
                <a:solidFill>
                  <a:schemeClr val="tx1"/>
                </a:solidFill>
              </a:rPr>
              <a:t> B. PHARMGKB</a:t>
            </a:r>
          </a:p>
          <a:p>
            <a:pPr lvl="2">
              <a:buClr>
                <a:srgbClr val="921E30"/>
              </a:buClr>
            </a:pPr>
            <a:r>
              <a:rPr lang="en-US" sz="1600" dirty="0">
                <a:solidFill>
                  <a:schemeClr val="tx1"/>
                </a:solidFill>
              </a:rPr>
              <a:t> C. DPWG</a:t>
            </a:r>
          </a:p>
          <a:p>
            <a:pPr lvl="2">
              <a:buClr>
                <a:srgbClr val="921E30"/>
              </a:buClr>
            </a:pPr>
            <a:r>
              <a:rPr lang="en-US" sz="1600" dirty="0">
                <a:solidFill>
                  <a:schemeClr val="tx1"/>
                </a:solidFill>
              </a:rPr>
              <a:t> D. All of the above </a:t>
            </a:r>
            <a:endParaRPr lang="en-US" sz="1600" dirty="0"/>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268295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#1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sz="3200" dirty="0">
                <a:solidFill>
                  <a:schemeClr val="tx1"/>
                </a:solidFill>
              </a:rPr>
              <a:t>PGx guidance and resources are available through _______? </a:t>
            </a:r>
          </a:p>
          <a:p>
            <a:pPr marL="457200" lvl="1" indent="0">
              <a:buClr>
                <a:srgbClr val="921E30"/>
              </a:buClr>
              <a:buNone/>
            </a:pPr>
            <a:endParaRPr lang="en-US" sz="3200" dirty="0">
              <a:solidFill>
                <a:schemeClr val="tx1"/>
              </a:solidFill>
            </a:endParaRPr>
          </a:p>
          <a:p>
            <a:pPr lvl="2">
              <a:buClr>
                <a:srgbClr val="921E30"/>
              </a:buClr>
            </a:pPr>
            <a:r>
              <a:rPr lang="en-US" sz="1600" dirty="0">
                <a:solidFill>
                  <a:schemeClr val="tx1"/>
                </a:solidFill>
              </a:rPr>
              <a:t> A. CPIC</a:t>
            </a:r>
          </a:p>
          <a:p>
            <a:pPr lvl="2">
              <a:buClr>
                <a:srgbClr val="921E30"/>
              </a:buClr>
            </a:pPr>
            <a:r>
              <a:rPr lang="en-US" sz="1600" dirty="0">
                <a:solidFill>
                  <a:schemeClr val="tx1"/>
                </a:solidFill>
              </a:rPr>
              <a:t> B. PHARMGKB</a:t>
            </a:r>
          </a:p>
          <a:p>
            <a:pPr lvl="2">
              <a:buClr>
                <a:srgbClr val="921E30"/>
              </a:buClr>
            </a:pPr>
            <a:r>
              <a:rPr lang="en-US" sz="1600" dirty="0">
                <a:solidFill>
                  <a:schemeClr val="tx1"/>
                </a:solidFill>
              </a:rPr>
              <a:t> C. DPWG</a:t>
            </a:r>
          </a:p>
          <a:p>
            <a:pPr lvl="2">
              <a:buClr>
                <a:srgbClr val="921E30"/>
              </a:buClr>
            </a:pPr>
            <a:r>
              <a:rPr lang="en-US" sz="1600" b="1" dirty="0">
                <a:solidFill>
                  <a:srgbClr val="FF0000"/>
                </a:solidFill>
              </a:rPr>
              <a:t> D. All of the above </a:t>
            </a:r>
          </a:p>
          <a:p>
            <a:pPr marL="457200" lvl="1" indent="0">
              <a:buClr>
                <a:srgbClr val="921E30"/>
              </a:buClr>
              <a:buNone/>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68093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#2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altLang="en-US" sz="3200" dirty="0">
                <a:solidFill>
                  <a:schemeClr val="tx1"/>
                </a:solidFill>
              </a:rPr>
              <a:t>Which genetic biomarker is critical to know to avoid carbamazepine-induced SJS? </a:t>
            </a:r>
          </a:p>
          <a:p>
            <a:pPr marL="457200" lvl="1" indent="0">
              <a:buClr>
                <a:srgbClr val="921E30"/>
              </a:buClr>
              <a:buNone/>
            </a:pPr>
            <a:endParaRPr lang="en-US" altLang="en-US" dirty="0">
              <a:solidFill>
                <a:schemeClr val="tx1"/>
              </a:solidFill>
            </a:endParaRPr>
          </a:p>
          <a:p>
            <a:pPr lvl="2">
              <a:buClr>
                <a:srgbClr val="921E30"/>
              </a:buClr>
            </a:pPr>
            <a:r>
              <a:rPr lang="en-US" sz="1600" dirty="0">
                <a:solidFill>
                  <a:schemeClr val="tx1"/>
                </a:solidFill>
              </a:rPr>
              <a:t> A. CYP2C19</a:t>
            </a:r>
          </a:p>
          <a:p>
            <a:pPr lvl="2">
              <a:buClr>
                <a:srgbClr val="921E30"/>
              </a:buClr>
            </a:pPr>
            <a:r>
              <a:rPr lang="en-US" sz="1600" dirty="0">
                <a:solidFill>
                  <a:schemeClr val="tx1"/>
                </a:solidFill>
              </a:rPr>
              <a:t> B. TPMT</a:t>
            </a:r>
          </a:p>
          <a:p>
            <a:pPr lvl="2">
              <a:buClr>
                <a:srgbClr val="921E30"/>
              </a:buClr>
            </a:pPr>
            <a:r>
              <a:rPr lang="en-US" sz="1600" dirty="0">
                <a:solidFill>
                  <a:schemeClr val="tx1"/>
                </a:solidFill>
              </a:rPr>
              <a:t> C. HLA-B </a:t>
            </a:r>
          </a:p>
          <a:p>
            <a:pPr lvl="2">
              <a:buClr>
                <a:srgbClr val="921E30"/>
              </a:buClr>
            </a:pPr>
            <a:r>
              <a:rPr lang="en-US" sz="1600" dirty="0">
                <a:solidFill>
                  <a:schemeClr val="tx1"/>
                </a:solidFill>
              </a:rPr>
              <a:t> D. SLCO1B1 </a:t>
            </a:r>
            <a:endParaRPr lang="en-US" sz="1600" dirty="0"/>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2271814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#2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altLang="en-US" sz="3200" dirty="0">
                <a:solidFill>
                  <a:schemeClr val="tx1"/>
                </a:solidFill>
              </a:rPr>
              <a:t>Which genetic biomarker is critical to know to avoid carbamazepine-induced SJS? </a:t>
            </a:r>
          </a:p>
          <a:p>
            <a:pPr marL="457200" lvl="1" indent="0">
              <a:buClr>
                <a:srgbClr val="921E30"/>
              </a:buClr>
              <a:buNone/>
            </a:pPr>
            <a:endParaRPr lang="en-US" altLang="en-US" dirty="0">
              <a:solidFill>
                <a:schemeClr val="tx1"/>
              </a:solidFill>
            </a:endParaRPr>
          </a:p>
          <a:p>
            <a:pPr lvl="2">
              <a:buClr>
                <a:srgbClr val="921E30"/>
              </a:buClr>
            </a:pPr>
            <a:r>
              <a:rPr lang="en-US" sz="1600" dirty="0">
                <a:solidFill>
                  <a:schemeClr val="tx1"/>
                </a:solidFill>
              </a:rPr>
              <a:t> A. CYP2C19</a:t>
            </a:r>
          </a:p>
          <a:p>
            <a:pPr lvl="2">
              <a:buClr>
                <a:srgbClr val="921E30"/>
              </a:buClr>
            </a:pPr>
            <a:r>
              <a:rPr lang="en-US" sz="1600" dirty="0">
                <a:solidFill>
                  <a:schemeClr val="tx1"/>
                </a:solidFill>
              </a:rPr>
              <a:t> B. TPMT</a:t>
            </a:r>
          </a:p>
          <a:p>
            <a:pPr lvl="2">
              <a:buClr>
                <a:srgbClr val="921E30"/>
              </a:buClr>
            </a:pPr>
            <a:r>
              <a:rPr lang="en-US" sz="1600" b="1" dirty="0">
                <a:solidFill>
                  <a:srgbClr val="FF0000"/>
                </a:solidFill>
              </a:rPr>
              <a:t> C. HLA-B </a:t>
            </a:r>
          </a:p>
          <a:p>
            <a:pPr lvl="2">
              <a:buClr>
                <a:srgbClr val="921E30"/>
              </a:buClr>
            </a:pPr>
            <a:r>
              <a:rPr lang="en-US" sz="1600" dirty="0">
                <a:solidFill>
                  <a:schemeClr val="tx1"/>
                </a:solidFill>
              </a:rPr>
              <a:t> D. SLCO1B1 </a:t>
            </a:r>
            <a:endParaRPr lang="en-US" sz="1600" dirty="0"/>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2987853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#3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altLang="en-US" sz="3200" dirty="0">
                <a:solidFill>
                  <a:schemeClr val="tx1"/>
                </a:solidFill>
              </a:rPr>
              <a:t>Universal barriers to PGx implementation include all of the following </a:t>
            </a:r>
            <a:r>
              <a:rPr lang="en-US" altLang="en-US" sz="3200" u="sng" dirty="0">
                <a:solidFill>
                  <a:schemeClr val="tx1"/>
                </a:solidFill>
              </a:rPr>
              <a:t>EXCEPT:</a:t>
            </a:r>
            <a:r>
              <a:rPr lang="en-US" altLang="en-US" sz="3200" dirty="0">
                <a:solidFill>
                  <a:schemeClr val="tx1"/>
                </a:solidFill>
              </a:rPr>
              <a:t> </a:t>
            </a:r>
            <a:endParaRPr lang="en-US" altLang="en-US" dirty="0">
              <a:solidFill>
                <a:schemeClr val="tx1"/>
              </a:solidFill>
            </a:endParaRPr>
          </a:p>
          <a:p>
            <a:pPr lvl="2">
              <a:buClr>
                <a:srgbClr val="921E30"/>
              </a:buClr>
            </a:pPr>
            <a:r>
              <a:rPr lang="en-US" sz="1600" dirty="0">
                <a:solidFill>
                  <a:schemeClr val="tx1"/>
                </a:solidFill>
              </a:rPr>
              <a:t> A. Lack or robust cost/effectiveness studies</a:t>
            </a:r>
          </a:p>
          <a:p>
            <a:pPr lvl="2">
              <a:buClr>
                <a:srgbClr val="921E30"/>
              </a:buClr>
            </a:pPr>
            <a:r>
              <a:rPr lang="en-US" sz="1600" dirty="0">
                <a:solidFill>
                  <a:schemeClr val="tx1"/>
                </a:solidFill>
              </a:rPr>
              <a:t> B. Provider/patient/pharmacist education &amp; training </a:t>
            </a:r>
          </a:p>
          <a:p>
            <a:pPr lvl="2">
              <a:buClr>
                <a:srgbClr val="921E30"/>
              </a:buClr>
            </a:pPr>
            <a:r>
              <a:rPr lang="en-US" sz="1600" dirty="0">
                <a:solidFill>
                  <a:schemeClr val="tx1"/>
                </a:solidFill>
              </a:rPr>
              <a:t> C. Ethical concerns</a:t>
            </a:r>
          </a:p>
          <a:p>
            <a:pPr lvl="2">
              <a:buClr>
                <a:srgbClr val="921E30"/>
              </a:buClr>
            </a:pPr>
            <a:r>
              <a:rPr lang="en-US" sz="1600" dirty="0">
                <a:solidFill>
                  <a:schemeClr val="tx1"/>
                </a:solidFill>
              </a:rPr>
              <a:t> D. Actionable clinical guidelines</a:t>
            </a:r>
            <a:endParaRPr lang="en-US" sz="1600" dirty="0"/>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1729436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KNOWLEDGE CHECK #3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Clr>
                <a:srgbClr val="921E30"/>
              </a:buClr>
              <a:buNone/>
            </a:pPr>
            <a:r>
              <a:rPr lang="en-US" altLang="en-US" sz="3200" dirty="0">
                <a:solidFill>
                  <a:schemeClr val="tx1"/>
                </a:solidFill>
              </a:rPr>
              <a:t>Barriers to PGx implementation include all of the following </a:t>
            </a:r>
            <a:r>
              <a:rPr lang="en-US" altLang="en-US" sz="3200" u="sng" dirty="0">
                <a:solidFill>
                  <a:schemeClr val="tx1"/>
                </a:solidFill>
              </a:rPr>
              <a:t>EXCEPT:</a:t>
            </a:r>
            <a:r>
              <a:rPr lang="en-US" altLang="en-US" sz="3200" dirty="0">
                <a:solidFill>
                  <a:schemeClr val="tx1"/>
                </a:solidFill>
              </a:rPr>
              <a:t> </a:t>
            </a:r>
            <a:endParaRPr lang="en-US" altLang="en-US" dirty="0">
              <a:solidFill>
                <a:schemeClr val="tx1"/>
              </a:solidFill>
            </a:endParaRPr>
          </a:p>
          <a:p>
            <a:pPr lvl="2">
              <a:buClr>
                <a:srgbClr val="921E30"/>
              </a:buClr>
            </a:pPr>
            <a:r>
              <a:rPr lang="en-US" sz="1600" dirty="0">
                <a:solidFill>
                  <a:schemeClr val="tx1"/>
                </a:solidFill>
              </a:rPr>
              <a:t> A. Lack or robust cost/effectiveness studies</a:t>
            </a:r>
          </a:p>
          <a:p>
            <a:pPr lvl="2">
              <a:buClr>
                <a:srgbClr val="921E30"/>
              </a:buClr>
            </a:pPr>
            <a:r>
              <a:rPr lang="en-US" sz="1600" dirty="0">
                <a:solidFill>
                  <a:schemeClr val="tx1"/>
                </a:solidFill>
              </a:rPr>
              <a:t> B. Provider/patient/pharmacist education &amp; training </a:t>
            </a:r>
          </a:p>
          <a:p>
            <a:pPr lvl="2">
              <a:buClr>
                <a:srgbClr val="921E30"/>
              </a:buClr>
            </a:pPr>
            <a:r>
              <a:rPr lang="en-US" sz="1600" dirty="0">
                <a:solidFill>
                  <a:schemeClr val="tx1"/>
                </a:solidFill>
              </a:rPr>
              <a:t> C. Ethical concerns</a:t>
            </a:r>
          </a:p>
          <a:p>
            <a:pPr lvl="2">
              <a:buClr>
                <a:srgbClr val="921E30"/>
              </a:buClr>
            </a:pPr>
            <a:r>
              <a:rPr lang="en-US" sz="1600" dirty="0">
                <a:solidFill>
                  <a:schemeClr val="tx1"/>
                </a:solidFill>
              </a:rPr>
              <a:t> D. </a:t>
            </a:r>
            <a:r>
              <a:rPr lang="en-US" sz="1600" b="1" dirty="0">
                <a:solidFill>
                  <a:srgbClr val="FF0000"/>
                </a:solidFill>
              </a:rPr>
              <a:t>Actionable clinical guidelines</a:t>
            </a: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3189390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FDE44AD4-062B-1BF3-F826-C4B9AB885B8C}"/>
              </a:ext>
            </a:extLst>
          </p:cNvPr>
          <p:cNvSpPr txBox="1">
            <a:spLocks noChangeArrowheads="1"/>
          </p:cNvSpPr>
          <p:nvPr/>
        </p:nvSpPr>
        <p:spPr>
          <a:xfrm>
            <a:off x="420129" y="1866740"/>
            <a:ext cx="1135174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21E30"/>
              </a:buClr>
            </a:pPr>
            <a:endParaRPr lang="en-US" altLang="en-US" dirty="0">
              <a:solidFill>
                <a:schemeClr val="tx1"/>
              </a:solidFill>
            </a:endParaRPr>
          </a:p>
          <a:p>
            <a:pPr marL="457200" lvl="1" indent="0">
              <a:buClr>
                <a:srgbClr val="921E30"/>
              </a:buClr>
              <a:buNone/>
            </a:pPr>
            <a:endParaRPr lang="en-US" altLang="en-US" dirty="0">
              <a:solidFill>
                <a:schemeClr val="tx1"/>
              </a:solidFill>
            </a:endParaRPr>
          </a:p>
        </p:txBody>
      </p:sp>
      <p:sp>
        <p:nvSpPr>
          <p:cNvPr id="6" name="TextBox 5">
            <a:extLst>
              <a:ext uri="{FF2B5EF4-FFF2-40B4-BE49-F238E27FC236}">
                <a16:creationId xmlns:a16="http://schemas.microsoft.com/office/drawing/2014/main" id="{8CD426EA-09C9-599D-C6DA-A34550F5580B}"/>
              </a:ext>
            </a:extLst>
          </p:cNvPr>
          <p:cNvSpPr txBox="1"/>
          <p:nvPr/>
        </p:nvSpPr>
        <p:spPr>
          <a:xfrm>
            <a:off x="3580002" y="360727"/>
            <a:ext cx="5031996" cy="523220"/>
          </a:xfrm>
          <a:prstGeom prst="rect">
            <a:avLst/>
          </a:prstGeom>
          <a:noFill/>
        </p:spPr>
        <p:txBody>
          <a:bodyPr wrap="square" rtlCol="0">
            <a:spAutoFit/>
          </a:bodyPr>
          <a:lstStyle/>
          <a:p>
            <a:pPr algn="ctr"/>
            <a:r>
              <a:rPr lang="en-US" sz="2800" dirty="0">
                <a:latin typeface="Eras Bold ITC" panose="020B0907030504020204" pitchFamily="34" charset="0"/>
              </a:rPr>
              <a:t>SUMMARY   </a:t>
            </a:r>
          </a:p>
        </p:txBody>
      </p:sp>
      <p:sp>
        <p:nvSpPr>
          <p:cNvPr id="9" name="TextBox 8">
            <a:extLst>
              <a:ext uri="{FF2B5EF4-FFF2-40B4-BE49-F238E27FC236}">
                <a16:creationId xmlns:a16="http://schemas.microsoft.com/office/drawing/2014/main" id="{7151396F-1BF4-691C-916A-9CFC50B04D81}"/>
              </a:ext>
            </a:extLst>
          </p:cNvPr>
          <p:cNvSpPr txBox="1"/>
          <p:nvPr/>
        </p:nvSpPr>
        <p:spPr>
          <a:xfrm>
            <a:off x="7698732" y="3152001"/>
            <a:ext cx="1041862" cy="461665"/>
          </a:xfrm>
          <a:prstGeom prst="rect">
            <a:avLst/>
          </a:prstGeom>
          <a:noFill/>
        </p:spPr>
        <p:txBody>
          <a:bodyPr wrap="square" rtlCol="0">
            <a:spAutoFit/>
          </a:bodyPr>
          <a:lstStyle/>
          <a:p>
            <a:r>
              <a:rPr lang="en-US" sz="1200" dirty="0">
                <a:solidFill>
                  <a:schemeClr val="bg1"/>
                </a:solidFill>
              </a:rPr>
              <a:t>Current/prior medications</a:t>
            </a:r>
          </a:p>
        </p:txBody>
      </p:sp>
      <p:sp>
        <p:nvSpPr>
          <p:cNvPr id="10" name="TextBox 9">
            <a:extLst>
              <a:ext uri="{FF2B5EF4-FFF2-40B4-BE49-F238E27FC236}">
                <a16:creationId xmlns:a16="http://schemas.microsoft.com/office/drawing/2014/main" id="{9BB4DBB5-2E01-D967-8CEB-6090A4A1E671}"/>
              </a:ext>
            </a:extLst>
          </p:cNvPr>
          <p:cNvSpPr txBox="1"/>
          <p:nvPr/>
        </p:nvSpPr>
        <p:spPr>
          <a:xfrm>
            <a:off x="8974916" y="2259437"/>
            <a:ext cx="1041862" cy="646331"/>
          </a:xfrm>
          <a:prstGeom prst="rect">
            <a:avLst/>
          </a:prstGeom>
          <a:noFill/>
        </p:spPr>
        <p:txBody>
          <a:bodyPr wrap="square" rtlCol="0">
            <a:spAutoFit/>
          </a:bodyPr>
          <a:lstStyle/>
          <a:p>
            <a:r>
              <a:rPr lang="en-US" sz="1200" dirty="0">
                <a:solidFill>
                  <a:schemeClr val="bg1"/>
                </a:solidFill>
              </a:rPr>
              <a:t>Indication, patient preference </a:t>
            </a:r>
          </a:p>
        </p:txBody>
      </p:sp>
      <p:sp>
        <p:nvSpPr>
          <p:cNvPr id="11" name="TextBox 10">
            <a:extLst>
              <a:ext uri="{FF2B5EF4-FFF2-40B4-BE49-F238E27FC236}">
                <a16:creationId xmlns:a16="http://schemas.microsoft.com/office/drawing/2014/main" id="{05587910-57F8-833B-0820-3C3E883FE3A0}"/>
              </a:ext>
            </a:extLst>
          </p:cNvPr>
          <p:cNvSpPr txBox="1"/>
          <p:nvPr/>
        </p:nvSpPr>
        <p:spPr>
          <a:xfrm>
            <a:off x="8472146" y="4260098"/>
            <a:ext cx="1152334" cy="646331"/>
          </a:xfrm>
          <a:prstGeom prst="rect">
            <a:avLst/>
          </a:prstGeom>
          <a:noFill/>
        </p:spPr>
        <p:txBody>
          <a:bodyPr wrap="square" rtlCol="0">
            <a:spAutoFit/>
          </a:bodyPr>
          <a:lstStyle/>
          <a:p>
            <a:r>
              <a:rPr lang="en-US" sz="1200" dirty="0">
                <a:solidFill>
                  <a:schemeClr val="bg1"/>
                </a:solidFill>
              </a:rPr>
              <a:t>Comorbidities, age, organ function</a:t>
            </a:r>
          </a:p>
        </p:txBody>
      </p:sp>
      <p:sp>
        <p:nvSpPr>
          <p:cNvPr id="7" name="Rectangle 6">
            <a:extLst>
              <a:ext uri="{FF2B5EF4-FFF2-40B4-BE49-F238E27FC236}">
                <a16:creationId xmlns:a16="http://schemas.microsoft.com/office/drawing/2014/main" id="{5AD5993A-C706-0D03-FB20-6EDAC8BE7921}"/>
              </a:ext>
            </a:extLst>
          </p:cNvPr>
          <p:cNvSpPr txBox="1">
            <a:spLocks noChangeArrowheads="1"/>
          </p:cNvSpPr>
          <p:nvPr/>
        </p:nvSpPr>
        <p:spPr>
          <a:xfrm>
            <a:off x="420129" y="1950441"/>
            <a:ext cx="11047621" cy="44237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921E30"/>
              </a:buClr>
            </a:pPr>
            <a:r>
              <a:rPr lang="en-US" altLang="en-US" sz="1800" dirty="0">
                <a:solidFill>
                  <a:schemeClr val="tx1"/>
                </a:solidFill>
              </a:rPr>
              <a:t>PGx is a rapidly evolving field with potential impact to clinical practice </a:t>
            </a:r>
          </a:p>
          <a:p>
            <a:pPr lvl="1">
              <a:buClr>
                <a:srgbClr val="921E30"/>
              </a:buClr>
            </a:pPr>
            <a:endParaRPr lang="en-US" altLang="en-US" sz="1800" dirty="0">
              <a:solidFill>
                <a:schemeClr val="tx1"/>
              </a:solidFill>
            </a:endParaRPr>
          </a:p>
          <a:p>
            <a:pPr lvl="1">
              <a:buClr>
                <a:srgbClr val="921E30"/>
              </a:buClr>
            </a:pPr>
            <a:r>
              <a:rPr lang="en-US" altLang="en-US" sz="1800" dirty="0">
                <a:solidFill>
                  <a:schemeClr val="tx1"/>
                </a:solidFill>
              </a:rPr>
              <a:t>Multiple resources exists to assist with PGx implementation and understanding </a:t>
            </a:r>
          </a:p>
          <a:p>
            <a:pPr lvl="1">
              <a:buClr>
                <a:srgbClr val="921E30"/>
              </a:buClr>
            </a:pPr>
            <a:endParaRPr lang="en-US" altLang="en-US" sz="1800" dirty="0">
              <a:solidFill>
                <a:schemeClr val="tx1"/>
              </a:solidFill>
            </a:endParaRPr>
          </a:p>
          <a:p>
            <a:pPr lvl="1">
              <a:buClr>
                <a:srgbClr val="921E30"/>
              </a:buClr>
            </a:pPr>
            <a:r>
              <a:rPr lang="en-US" altLang="en-US" sz="1800" dirty="0">
                <a:solidFill>
                  <a:schemeClr val="tx1"/>
                </a:solidFill>
              </a:rPr>
              <a:t>DHAGRL’s CYP2D6/2C19 PGx test is available to order in MHSG</a:t>
            </a:r>
          </a:p>
          <a:p>
            <a:pPr lvl="1">
              <a:buClr>
                <a:srgbClr val="921E30"/>
              </a:buClr>
            </a:pPr>
            <a:endParaRPr lang="en-US" altLang="en-US" sz="1800" dirty="0">
              <a:solidFill>
                <a:schemeClr val="tx1"/>
              </a:solidFill>
            </a:endParaRPr>
          </a:p>
          <a:p>
            <a:pPr lvl="1">
              <a:buClr>
                <a:srgbClr val="921E30"/>
              </a:buClr>
            </a:pPr>
            <a:r>
              <a:rPr lang="en-US" altLang="en-US" sz="1800" dirty="0">
                <a:solidFill>
                  <a:schemeClr val="tx1"/>
                </a:solidFill>
              </a:rPr>
              <a:t>OPTIMM is a DHA Strategic Initiative set to enhance the DoD’s PGx capabilities to maximize medical readiness and securely store genetic data</a:t>
            </a: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a:p>
            <a:pPr lvl="1">
              <a:buClr>
                <a:srgbClr val="921E30"/>
              </a:buClr>
            </a:pPr>
            <a:endParaRPr lang="en-US" altLang="en-US" dirty="0">
              <a:solidFill>
                <a:schemeClr val="tx1"/>
              </a:solidFill>
            </a:endParaRPr>
          </a:p>
        </p:txBody>
      </p:sp>
    </p:spTree>
    <p:extLst>
      <p:ext uri="{BB962C8B-B14F-4D97-AF65-F5344CB8AC3E}">
        <p14:creationId xmlns:p14="http://schemas.microsoft.com/office/powerpoint/2010/main" val="73996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B0F26-FEE0-BEC3-631C-DAAFED62F796}"/>
              </a:ext>
            </a:extLst>
          </p:cNvPr>
          <p:cNvSpPr txBox="1"/>
          <p:nvPr/>
        </p:nvSpPr>
        <p:spPr>
          <a:xfrm>
            <a:off x="1429716" y="1761719"/>
            <a:ext cx="9049407"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prstClr val="black"/>
                </a:solidFill>
                <a:latin typeface="Eras Bold ITC" panose="020B0907030504020204" pitchFamily="34" charset="0"/>
              </a:rPr>
              <a:t>Pharmacogenomics (PGx)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Personalized Medicine for the Modern Warfighter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Eras Bold ITC" panose="020B0907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MICHAEL E. BRAUD, Maj, USAF, BCGP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Eras Bold ITC" panose="020B0907030504020204" pitchFamily="34" charset="0"/>
              </a:rPr>
              <a:t>michael.e.braud2.mil@health.mil</a:t>
            </a:r>
            <a:r>
              <a:rPr kumimoji="0" lang="en-US" b="0" i="0" u="none" strike="noStrike" kern="1200" cap="none" spc="0" normalizeH="0" baseline="0" noProof="0" dirty="0">
                <a:ln>
                  <a:noFill/>
                </a:ln>
                <a:solidFill>
                  <a:prstClr val="black"/>
                </a:solidFill>
                <a:effectLst/>
                <a:uLnTx/>
                <a:uFillTx/>
                <a:latin typeface="Eras Bold ITC" panose="020B0907030504020204" pitchFamily="34" charset="0"/>
                <a:ea typeface="+mn-ea"/>
                <a:cs typeface="+mn-cs"/>
              </a:rPr>
              <a:t> </a:t>
            </a:r>
            <a:endParaRPr kumimoji="0" lang="en-US" sz="2400" b="0" i="1" u="none" strike="noStrike" kern="1200" cap="none" spc="0" normalizeH="0" baseline="0" noProof="0" dirty="0">
              <a:ln>
                <a:noFill/>
              </a:ln>
              <a:solidFill>
                <a:prstClr val="black"/>
              </a:solidFill>
              <a:effectLst/>
              <a:uLnTx/>
              <a:uFillTx/>
              <a:latin typeface="Eras Bold ITC" panose="020B0907030504020204" pitchFamily="34" charset="0"/>
              <a:ea typeface="+mn-ea"/>
              <a:cs typeface="+mn-cs"/>
            </a:endParaRPr>
          </a:p>
        </p:txBody>
      </p:sp>
    </p:spTree>
    <p:extLst>
      <p:ext uri="{BB962C8B-B14F-4D97-AF65-F5344CB8AC3E}">
        <p14:creationId xmlns:p14="http://schemas.microsoft.com/office/powerpoint/2010/main" val="2533190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5036</TotalTime>
  <Words>5273</Words>
  <Application>Microsoft Office PowerPoint</Application>
  <PresentationFormat>Widescreen</PresentationFormat>
  <Paragraphs>412</Paragraphs>
  <Slides>36</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Bauhaus 93</vt:lpstr>
      <vt:lpstr>Calibri</vt:lpstr>
      <vt:lpstr>Calibri Light</vt:lpstr>
      <vt:lpstr>Eras Bold ITC</vt:lpstr>
      <vt:lpstr>Times New Roman</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OPPONG, PEREZ S TSgt USAF AFRC 944 ASTS/SGN</dc:creator>
  <cp:lastModifiedBy>Hilaire, Crystal A Maj USAF DHA NELLIS 99TH MDG (USA)</cp:lastModifiedBy>
  <cp:revision>18</cp:revision>
  <dcterms:created xsi:type="dcterms:W3CDTF">2023-12-26T23:39:26Z</dcterms:created>
  <dcterms:modified xsi:type="dcterms:W3CDTF">2024-05-13T21:53:54Z</dcterms:modified>
</cp:coreProperties>
</file>