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93" r:id="rId4"/>
  </p:sldMasterIdLst>
  <p:notesMasterIdLst>
    <p:notesMasterId r:id="rId109"/>
  </p:notesMasterIdLst>
  <p:handoutMasterIdLst>
    <p:handoutMasterId r:id="rId110"/>
  </p:handoutMasterIdLst>
  <p:sldIdLst>
    <p:sldId id="552" r:id="rId5"/>
    <p:sldId id="670" r:id="rId6"/>
    <p:sldId id="697" r:id="rId7"/>
    <p:sldId id="605" r:id="rId8"/>
    <p:sldId id="741" r:id="rId9"/>
    <p:sldId id="742" r:id="rId10"/>
    <p:sldId id="606" r:id="rId11"/>
    <p:sldId id="698" r:id="rId12"/>
    <p:sldId id="699" r:id="rId13"/>
    <p:sldId id="610" r:id="rId14"/>
    <p:sldId id="732" r:id="rId15"/>
    <p:sldId id="668" r:id="rId16"/>
    <p:sldId id="607" r:id="rId17"/>
    <p:sldId id="726" r:id="rId18"/>
    <p:sldId id="662" r:id="rId19"/>
    <p:sldId id="710" r:id="rId20"/>
    <p:sldId id="613" r:id="rId21"/>
    <p:sldId id="716" r:id="rId22"/>
    <p:sldId id="721" r:id="rId23"/>
    <p:sldId id="722" r:id="rId24"/>
    <p:sldId id="612" r:id="rId25"/>
    <p:sldId id="645" r:id="rId26"/>
    <p:sldId id="685" r:id="rId27"/>
    <p:sldId id="720" r:id="rId28"/>
    <p:sldId id="663" r:id="rId29"/>
    <p:sldId id="621" r:id="rId30"/>
    <p:sldId id="614" r:id="rId31"/>
    <p:sldId id="617" r:id="rId32"/>
    <p:sldId id="669" r:id="rId33"/>
    <p:sldId id="711" r:id="rId34"/>
    <p:sldId id="712" r:id="rId35"/>
    <p:sldId id="706" r:id="rId36"/>
    <p:sldId id="709" r:id="rId37"/>
    <p:sldId id="707" r:id="rId38"/>
    <p:sldId id="616" r:id="rId39"/>
    <p:sldId id="618" r:id="rId40"/>
    <p:sldId id="619" r:id="rId41"/>
    <p:sldId id="729" r:id="rId42"/>
    <p:sldId id="620" r:id="rId43"/>
    <p:sldId id="677" r:id="rId44"/>
    <p:sldId id="676" r:id="rId45"/>
    <p:sldId id="650" r:id="rId46"/>
    <p:sldId id="688" r:id="rId47"/>
    <p:sldId id="667" r:id="rId48"/>
    <p:sldId id="728" r:id="rId49"/>
    <p:sldId id="727" r:id="rId50"/>
    <p:sldId id="723" r:id="rId51"/>
    <p:sldId id="626" r:id="rId52"/>
    <p:sldId id="675" r:id="rId53"/>
    <p:sldId id="627" r:id="rId54"/>
    <p:sldId id="628" r:id="rId55"/>
    <p:sldId id="696" r:id="rId56"/>
    <p:sldId id="661" r:id="rId57"/>
    <p:sldId id="631" r:id="rId58"/>
    <p:sldId id="632" r:id="rId59"/>
    <p:sldId id="633" r:id="rId60"/>
    <p:sldId id="634" r:id="rId61"/>
    <p:sldId id="646" r:id="rId62"/>
    <p:sldId id="682" r:id="rId63"/>
    <p:sldId id="647" r:id="rId64"/>
    <p:sldId id="724" r:id="rId65"/>
    <p:sldId id="666" r:id="rId66"/>
    <p:sldId id="624" r:id="rId67"/>
    <p:sldId id="674" r:id="rId68"/>
    <p:sldId id="703" r:id="rId69"/>
    <p:sldId id="680" r:id="rId70"/>
    <p:sldId id="681" r:id="rId71"/>
    <p:sldId id="652" r:id="rId72"/>
    <p:sldId id="665" r:id="rId73"/>
    <p:sldId id="651" r:id="rId74"/>
    <p:sldId id="622" r:id="rId75"/>
    <p:sldId id="623" r:id="rId76"/>
    <p:sldId id="673" r:id="rId77"/>
    <p:sldId id="649" r:id="rId78"/>
    <p:sldId id="629" r:id="rId79"/>
    <p:sldId id="694" r:id="rId80"/>
    <p:sldId id="702" r:id="rId81"/>
    <p:sldId id="630" r:id="rId82"/>
    <p:sldId id="689" r:id="rId83"/>
    <p:sldId id="692" r:id="rId84"/>
    <p:sldId id="704" r:id="rId85"/>
    <p:sldId id="705" r:id="rId86"/>
    <p:sldId id="708" r:id="rId87"/>
    <p:sldId id="635" r:id="rId88"/>
    <p:sldId id="690" r:id="rId89"/>
    <p:sldId id="693" r:id="rId90"/>
    <p:sldId id="660" r:id="rId91"/>
    <p:sldId id="715" r:id="rId92"/>
    <p:sldId id="731" r:id="rId93"/>
    <p:sldId id="713" r:id="rId94"/>
    <p:sldId id="717" r:id="rId95"/>
    <p:sldId id="718" r:id="rId96"/>
    <p:sldId id="719" r:id="rId97"/>
    <p:sldId id="725" r:id="rId98"/>
    <p:sldId id="691" r:id="rId99"/>
    <p:sldId id="671" r:id="rId100"/>
    <p:sldId id="672" r:id="rId101"/>
    <p:sldId id="701" r:id="rId102"/>
    <p:sldId id="684" r:id="rId103"/>
    <p:sldId id="695" r:id="rId104"/>
    <p:sldId id="638" r:id="rId105"/>
    <p:sldId id="639" r:id="rId106"/>
    <p:sldId id="640" r:id="rId107"/>
    <p:sldId id="655" r:id="rId108"/>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94" userDrawn="1">
          <p15:clr>
            <a:srgbClr val="A4A3A4"/>
          </p15:clr>
        </p15:guide>
        <p15:guide id="2" pos="175" userDrawn="1">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0000"/>
    <a:srgbClr val="151C77"/>
    <a:srgbClr val="C0C0C0"/>
    <a:srgbClr val="DDDDDD"/>
    <a:srgbClr val="FFCC00"/>
    <a:srgbClr val="FF9900"/>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805B4D-8B7C-4A4A-B090-F65EB33DF0A5}" v="83" dt="2024-04-23T05:09:46.275"/>
    <p1510:client id="{7B7E80F5-A2A1-4518-A898-DB52475768B4}" vWet="4" dt="2024-04-23T05:07:24.592"/>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8" autoAdjust="0"/>
    <p:restoredTop sz="79554" autoAdjust="0"/>
  </p:normalViewPr>
  <p:slideViewPr>
    <p:cSldViewPr snapToGrid="0">
      <p:cViewPr varScale="1">
        <p:scale>
          <a:sx n="59" d="100"/>
          <a:sy n="59" d="100"/>
        </p:scale>
        <p:origin x="2244" y="78"/>
      </p:cViewPr>
      <p:guideLst>
        <p:guide orient="horz" pos="894"/>
        <p:guide pos="175"/>
      </p:guideLst>
    </p:cSldViewPr>
  </p:slideViewPr>
  <p:outlineViewPr>
    <p:cViewPr>
      <p:scale>
        <a:sx n="33" d="100"/>
        <a:sy n="33" d="100"/>
      </p:scale>
      <p:origin x="0" y="-15488"/>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p:scale>
          <a:sx n="120" d="100"/>
          <a:sy n="120" d="100"/>
        </p:scale>
        <p:origin x="-1542" y="2100"/>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viewProps" Target="viewProp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notesMaster" Target="notesMasters/notes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handoutMaster" Target="handoutMasters/handoutMaster1.xml"/><Relationship Id="rId115"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9452C0-706F-42C0-8B35-2EFE5EDBE182}" type="doc">
      <dgm:prSet loTypeId="urn:microsoft.com/office/officeart/2005/8/layout/hProcess11" loCatId="process" qsTypeId="urn:microsoft.com/office/officeart/2005/8/quickstyle/simple2" qsCatId="simple" csTypeId="urn:microsoft.com/office/officeart/2005/8/colors/accent3_2" csCatId="accent3" phldr="1"/>
      <dgm:spPr/>
      <dgm:t>
        <a:bodyPr/>
        <a:lstStyle/>
        <a:p>
          <a:endParaRPr lang="en-US"/>
        </a:p>
      </dgm:t>
    </dgm:pt>
    <dgm:pt modelId="{360F0B19-6A0A-424C-9C78-F0129E51697B}">
      <dgm:prSet phldrT="[Text]"/>
      <dgm:spPr/>
      <dgm:t>
        <a:bodyPr/>
        <a:lstStyle/>
        <a:p>
          <a:r>
            <a:rPr lang="en-US" dirty="0"/>
            <a:t>Freedom Flex</a:t>
          </a:r>
        </a:p>
        <a:p>
          <a:r>
            <a:rPr lang="en-US" dirty="0"/>
            <a:t>Freedom Unlimited</a:t>
          </a:r>
        </a:p>
      </dgm:t>
    </dgm:pt>
    <dgm:pt modelId="{65035B70-9A88-4EBB-A251-510FC4296E65}" type="parTrans" cxnId="{D4E5962B-2443-46BB-9041-F4D333D62C49}">
      <dgm:prSet/>
      <dgm:spPr/>
      <dgm:t>
        <a:bodyPr/>
        <a:lstStyle/>
        <a:p>
          <a:endParaRPr lang="en-US"/>
        </a:p>
      </dgm:t>
    </dgm:pt>
    <dgm:pt modelId="{DF6C6A5F-0003-421D-9424-A47F82DAB6C7}" type="sibTrans" cxnId="{D4E5962B-2443-46BB-9041-F4D333D62C49}">
      <dgm:prSet/>
      <dgm:spPr/>
      <dgm:t>
        <a:bodyPr/>
        <a:lstStyle/>
        <a:p>
          <a:endParaRPr lang="en-US"/>
        </a:p>
      </dgm:t>
    </dgm:pt>
    <dgm:pt modelId="{D88D60FF-2FB3-4D1A-B67E-00C1191531D8}">
      <dgm:prSet phldrT="[Text]"/>
      <dgm:spPr/>
      <dgm:t>
        <a:bodyPr/>
        <a:lstStyle/>
        <a:p>
          <a:endParaRPr lang="en-US" dirty="0"/>
        </a:p>
      </dgm:t>
    </dgm:pt>
    <dgm:pt modelId="{80EA588B-9CD4-4D1B-AC5F-05469A062A51}" type="parTrans" cxnId="{50C789D3-1EF3-48B4-8F5D-CB0E3FD9A3BF}">
      <dgm:prSet/>
      <dgm:spPr/>
      <dgm:t>
        <a:bodyPr/>
        <a:lstStyle/>
        <a:p>
          <a:endParaRPr lang="en-US"/>
        </a:p>
      </dgm:t>
    </dgm:pt>
    <dgm:pt modelId="{61D39997-BE39-4282-9B7E-73B218B3C010}" type="sibTrans" cxnId="{50C789D3-1EF3-48B4-8F5D-CB0E3FD9A3BF}">
      <dgm:prSet/>
      <dgm:spPr/>
      <dgm:t>
        <a:bodyPr/>
        <a:lstStyle/>
        <a:p>
          <a:endParaRPr lang="en-US"/>
        </a:p>
      </dgm:t>
    </dgm:pt>
    <dgm:pt modelId="{7D41784B-64DB-4182-A702-FE6C36A449D2}">
      <dgm:prSet phldrT="[Text]"/>
      <dgm:spPr/>
      <dgm:t>
        <a:bodyPr/>
        <a:lstStyle/>
        <a:p>
          <a:r>
            <a:rPr lang="en-US" dirty="0"/>
            <a:t>Month 1-3</a:t>
          </a:r>
        </a:p>
      </dgm:t>
    </dgm:pt>
    <dgm:pt modelId="{EBCA1645-51EE-49E3-9725-58169EB39062}" type="parTrans" cxnId="{E20195C3-C434-40C0-989A-9353A47BC2B2}">
      <dgm:prSet/>
      <dgm:spPr/>
      <dgm:t>
        <a:bodyPr/>
        <a:lstStyle/>
        <a:p>
          <a:endParaRPr lang="en-US"/>
        </a:p>
      </dgm:t>
    </dgm:pt>
    <dgm:pt modelId="{CF669A9B-32C7-4008-99AA-0745302265C9}" type="sibTrans" cxnId="{E20195C3-C434-40C0-989A-9353A47BC2B2}">
      <dgm:prSet/>
      <dgm:spPr/>
      <dgm:t>
        <a:bodyPr/>
        <a:lstStyle/>
        <a:p>
          <a:endParaRPr lang="en-US"/>
        </a:p>
      </dgm:t>
    </dgm:pt>
    <dgm:pt modelId="{FBBC0E34-9C93-4995-8841-980207D8BD85}">
      <dgm:prSet phldrT="[Text]"/>
      <dgm:spPr/>
      <dgm:t>
        <a:bodyPr/>
        <a:lstStyle/>
        <a:p>
          <a:r>
            <a:rPr lang="en-US" dirty="0"/>
            <a:t> Sapphire Reserve</a:t>
          </a:r>
        </a:p>
        <a:p>
          <a:r>
            <a:rPr lang="en-US" dirty="0"/>
            <a:t> United Club/Quest</a:t>
          </a:r>
        </a:p>
        <a:p>
          <a:endParaRPr lang="en-US" dirty="0"/>
        </a:p>
      </dgm:t>
    </dgm:pt>
    <dgm:pt modelId="{D01A0F2D-3621-42AF-9C9B-99BE9D802A73}" type="parTrans" cxnId="{3FA5C0EA-0D16-4F0B-958B-D7DCFD08771B}">
      <dgm:prSet/>
      <dgm:spPr/>
      <dgm:t>
        <a:bodyPr/>
        <a:lstStyle/>
        <a:p>
          <a:endParaRPr lang="en-US"/>
        </a:p>
      </dgm:t>
    </dgm:pt>
    <dgm:pt modelId="{03DBC019-40D4-471F-85AB-CC2541AC4BD1}" type="sibTrans" cxnId="{3FA5C0EA-0D16-4F0B-958B-D7DCFD08771B}">
      <dgm:prSet/>
      <dgm:spPr/>
      <dgm:t>
        <a:bodyPr/>
        <a:lstStyle/>
        <a:p>
          <a:endParaRPr lang="en-US"/>
        </a:p>
      </dgm:t>
    </dgm:pt>
    <dgm:pt modelId="{965B2532-CED0-4718-A42D-5C89ECD6F249}">
      <dgm:prSet phldrT="[Text]"/>
      <dgm:spPr/>
      <dgm:t>
        <a:bodyPr/>
        <a:lstStyle/>
        <a:p>
          <a:r>
            <a:rPr lang="en-US" dirty="0"/>
            <a:t>Last chase card of your choice! </a:t>
          </a:r>
        </a:p>
        <a:p>
          <a:endParaRPr lang="en-US" dirty="0"/>
        </a:p>
      </dgm:t>
    </dgm:pt>
    <dgm:pt modelId="{C959B442-9726-48EC-A7A9-0020F27F1585}" type="parTrans" cxnId="{48171555-3D27-4864-B419-8362205F83B3}">
      <dgm:prSet/>
      <dgm:spPr/>
      <dgm:t>
        <a:bodyPr/>
        <a:lstStyle/>
        <a:p>
          <a:endParaRPr lang="en-US"/>
        </a:p>
      </dgm:t>
    </dgm:pt>
    <dgm:pt modelId="{AD1650F2-E3A0-41DC-9A02-727161915F2F}" type="sibTrans" cxnId="{48171555-3D27-4864-B419-8362205F83B3}">
      <dgm:prSet/>
      <dgm:spPr/>
      <dgm:t>
        <a:bodyPr/>
        <a:lstStyle/>
        <a:p>
          <a:endParaRPr lang="en-US"/>
        </a:p>
      </dgm:t>
    </dgm:pt>
    <dgm:pt modelId="{EDCF6C90-E8DE-4DC5-A2DC-44DB953DB6B0}">
      <dgm:prSet phldrT="[Text]"/>
      <dgm:spPr/>
      <dgm:t>
        <a:bodyPr/>
        <a:lstStyle/>
        <a:p>
          <a:r>
            <a:rPr lang="en-US" dirty="0"/>
            <a:t>Month 7-9</a:t>
          </a:r>
        </a:p>
      </dgm:t>
    </dgm:pt>
    <dgm:pt modelId="{B69C1AE0-298F-4FE5-9741-D20482BF37DD}" type="parTrans" cxnId="{15B0AA0F-4F78-4E8A-9E17-91AB5C98CE22}">
      <dgm:prSet/>
      <dgm:spPr/>
      <dgm:t>
        <a:bodyPr/>
        <a:lstStyle/>
        <a:p>
          <a:endParaRPr lang="en-US"/>
        </a:p>
      </dgm:t>
    </dgm:pt>
    <dgm:pt modelId="{8EBC23CE-5C0D-427F-A174-44D0A85B6EE7}" type="sibTrans" cxnId="{15B0AA0F-4F78-4E8A-9E17-91AB5C98CE22}">
      <dgm:prSet/>
      <dgm:spPr/>
      <dgm:t>
        <a:bodyPr/>
        <a:lstStyle/>
        <a:p>
          <a:endParaRPr lang="en-US"/>
        </a:p>
      </dgm:t>
    </dgm:pt>
    <dgm:pt modelId="{6715BC1A-9DA6-43AD-93E0-96F2FE0C94BA}">
      <dgm:prSet phldrT="[Text]"/>
      <dgm:spPr/>
      <dgm:t>
        <a:bodyPr/>
        <a:lstStyle/>
        <a:p>
          <a:r>
            <a:rPr lang="en-US" dirty="0"/>
            <a:t>Month 4-6</a:t>
          </a:r>
        </a:p>
      </dgm:t>
    </dgm:pt>
    <dgm:pt modelId="{74C4DD72-9E4D-4E71-924F-A97D33C670D7}" type="sibTrans" cxnId="{AE76BC69-FD2F-47EB-B53D-223A0444437C}">
      <dgm:prSet/>
      <dgm:spPr/>
      <dgm:t>
        <a:bodyPr/>
        <a:lstStyle/>
        <a:p>
          <a:endParaRPr lang="en-US"/>
        </a:p>
      </dgm:t>
    </dgm:pt>
    <dgm:pt modelId="{31F594C2-6C2B-4545-A0AC-3282AE46CF29}" type="parTrans" cxnId="{AE76BC69-FD2F-47EB-B53D-223A0444437C}">
      <dgm:prSet/>
      <dgm:spPr/>
      <dgm:t>
        <a:bodyPr/>
        <a:lstStyle/>
        <a:p>
          <a:endParaRPr lang="en-US"/>
        </a:p>
      </dgm:t>
    </dgm:pt>
    <dgm:pt modelId="{AC907C31-A729-4ED7-AEEA-74268E8CF351}" type="pres">
      <dgm:prSet presAssocID="{D99452C0-706F-42C0-8B35-2EFE5EDBE182}" presName="Name0" presStyleCnt="0">
        <dgm:presLayoutVars>
          <dgm:dir/>
          <dgm:resizeHandles val="exact"/>
        </dgm:presLayoutVars>
      </dgm:prSet>
      <dgm:spPr/>
    </dgm:pt>
    <dgm:pt modelId="{19C776AE-83EF-4D8A-BDBC-869001D29AF1}" type="pres">
      <dgm:prSet presAssocID="{D99452C0-706F-42C0-8B35-2EFE5EDBE182}" presName="arrow" presStyleLbl="bgShp" presStyleIdx="0" presStyleCnt="1"/>
      <dgm:spPr/>
    </dgm:pt>
    <dgm:pt modelId="{7EB63DF3-3619-4B4C-90DB-8AD687EE390B}" type="pres">
      <dgm:prSet presAssocID="{D99452C0-706F-42C0-8B35-2EFE5EDBE182}" presName="points" presStyleCnt="0"/>
      <dgm:spPr/>
    </dgm:pt>
    <dgm:pt modelId="{C859EBCC-5E42-4F5E-837D-96D6B3895C84}" type="pres">
      <dgm:prSet presAssocID="{360F0B19-6A0A-424C-9C78-F0129E51697B}" presName="compositeA" presStyleCnt="0"/>
      <dgm:spPr/>
    </dgm:pt>
    <dgm:pt modelId="{12E2A472-2D99-465A-9E25-29B6FD69EF40}" type="pres">
      <dgm:prSet presAssocID="{360F0B19-6A0A-424C-9C78-F0129E51697B}" presName="textA" presStyleLbl="revTx" presStyleIdx="0" presStyleCnt="3">
        <dgm:presLayoutVars>
          <dgm:bulletEnabled val="1"/>
        </dgm:presLayoutVars>
      </dgm:prSet>
      <dgm:spPr/>
    </dgm:pt>
    <dgm:pt modelId="{A71F4EFC-1E2E-45AB-BFDA-93C6D81E3B27}" type="pres">
      <dgm:prSet presAssocID="{360F0B19-6A0A-424C-9C78-F0129E51697B}" presName="circleA" presStyleLbl="node1" presStyleIdx="0" presStyleCnt="3"/>
      <dgm:spPr/>
    </dgm:pt>
    <dgm:pt modelId="{B01B92D0-6814-4AEE-B39B-1A16622F9563}" type="pres">
      <dgm:prSet presAssocID="{360F0B19-6A0A-424C-9C78-F0129E51697B}" presName="spaceA" presStyleCnt="0"/>
      <dgm:spPr/>
    </dgm:pt>
    <dgm:pt modelId="{9E571038-1461-43CD-BE95-33732345D653}" type="pres">
      <dgm:prSet presAssocID="{DF6C6A5F-0003-421D-9424-A47F82DAB6C7}" presName="space" presStyleCnt="0"/>
      <dgm:spPr/>
    </dgm:pt>
    <dgm:pt modelId="{22986129-A0D4-4086-822D-A0E5BD07276E}" type="pres">
      <dgm:prSet presAssocID="{FBBC0E34-9C93-4995-8841-980207D8BD85}" presName="compositeB" presStyleCnt="0"/>
      <dgm:spPr/>
    </dgm:pt>
    <dgm:pt modelId="{E7073CE6-D7D9-426D-A26C-5F05000BDB43}" type="pres">
      <dgm:prSet presAssocID="{FBBC0E34-9C93-4995-8841-980207D8BD85}" presName="textB" presStyleLbl="revTx" presStyleIdx="1" presStyleCnt="3" custScaleX="158933" custLinFactY="-34562" custLinFactNeighborX="5336" custLinFactNeighborY="-100000">
        <dgm:presLayoutVars>
          <dgm:bulletEnabled val="1"/>
        </dgm:presLayoutVars>
      </dgm:prSet>
      <dgm:spPr/>
    </dgm:pt>
    <dgm:pt modelId="{8A756810-1069-47B0-B6C5-CC6DE888A18F}" type="pres">
      <dgm:prSet presAssocID="{FBBC0E34-9C93-4995-8841-980207D8BD85}" presName="circleB" presStyleLbl="node1" presStyleIdx="1" presStyleCnt="3"/>
      <dgm:spPr/>
    </dgm:pt>
    <dgm:pt modelId="{13338DE1-3D3E-4B3A-AA70-F3149D9BD6CA}" type="pres">
      <dgm:prSet presAssocID="{FBBC0E34-9C93-4995-8841-980207D8BD85}" presName="spaceB" presStyleCnt="0"/>
      <dgm:spPr/>
    </dgm:pt>
    <dgm:pt modelId="{39354F06-88DF-41F3-8FCB-E5369575BA0E}" type="pres">
      <dgm:prSet presAssocID="{03DBC019-40D4-471F-85AB-CC2541AC4BD1}" presName="space" presStyleCnt="0"/>
      <dgm:spPr/>
    </dgm:pt>
    <dgm:pt modelId="{E2C5DB3A-635F-48E1-B385-BB020712941A}" type="pres">
      <dgm:prSet presAssocID="{965B2532-CED0-4718-A42D-5C89ECD6F249}" presName="compositeA" presStyleCnt="0"/>
      <dgm:spPr/>
    </dgm:pt>
    <dgm:pt modelId="{642B781F-EA5A-4F29-B26B-6F145DB95038}" type="pres">
      <dgm:prSet presAssocID="{965B2532-CED0-4718-A42D-5C89ECD6F249}" presName="textA" presStyleLbl="revTx" presStyleIdx="2" presStyleCnt="3">
        <dgm:presLayoutVars>
          <dgm:bulletEnabled val="1"/>
        </dgm:presLayoutVars>
      </dgm:prSet>
      <dgm:spPr/>
    </dgm:pt>
    <dgm:pt modelId="{2AF5A4B9-592D-4B32-AE5E-95DFC2D7EE0D}" type="pres">
      <dgm:prSet presAssocID="{965B2532-CED0-4718-A42D-5C89ECD6F249}" presName="circleA" presStyleLbl="node1" presStyleIdx="2" presStyleCnt="3"/>
      <dgm:spPr/>
    </dgm:pt>
    <dgm:pt modelId="{9644BA1E-1B5B-49E8-8912-F181059A70BC}" type="pres">
      <dgm:prSet presAssocID="{965B2532-CED0-4718-A42D-5C89ECD6F249}" presName="spaceA" presStyleCnt="0"/>
      <dgm:spPr/>
    </dgm:pt>
  </dgm:ptLst>
  <dgm:cxnLst>
    <dgm:cxn modelId="{15B0AA0F-4F78-4E8A-9E17-91AB5C98CE22}" srcId="{965B2532-CED0-4718-A42D-5C89ECD6F249}" destId="{EDCF6C90-E8DE-4DC5-A2DC-44DB953DB6B0}" srcOrd="0" destOrd="0" parTransId="{B69C1AE0-298F-4FE5-9741-D20482BF37DD}" sibTransId="{8EBC23CE-5C0D-427F-A174-44D0A85B6EE7}"/>
    <dgm:cxn modelId="{B82D321F-65A7-4539-86BF-9E462ECB315C}" type="presOf" srcId="{D88D60FF-2FB3-4D1A-B67E-00C1191531D8}" destId="{12E2A472-2D99-465A-9E25-29B6FD69EF40}" srcOrd="0" destOrd="1" presId="urn:microsoft.com/office/officeart/2005/8/layout/hProcess11"/>
    <dgm:cxn modelId="{5224FD24-EDCA-4D46-95E9-D3004107221B}" type="presOf" srcId="{965B2532-CED0-4718-A42D-5C89ECD6F249}" destId="{642B781F-EA5A-4F29-B26B-6F145DB95038}" srcOrd="0" destOrd="0" presId="urn:microsoft.com/office/officeart/2005/8/layout/hProcess11"/>
    <dgm:cxn modelId="{D4E5962B-2443-46BB-9041-F4D333D62C49}" srcId="{D99452C0-706F-42C0-8B35-2EFE5EDBE182}" destId="{360F0B19-6A0A-424C-9C78-F0129E51697B}" srcOrd="0" destOrd="0" parTransId="{65035B70-9A88-4EBB-A251-510FC4296E65}" sibTransId="{DF6C6A5F-0003-421D-9424-A47F82DAB6C7}"/>
    <dgm:cxn modelId="{AE76BC69-FD2F-47EB-B53D-223A0444437C}" srcId="{FBBC0E34-9C93-4995-8841-980207D8BD85}" destId="{6715BC1A-9DA6-43AD-93E0-96F2FE0C94BA}" srcOrd="0" destOrd="0" parTransId="{31F594C2-6C2B-4545-A0AC-3282AE46CF29}" sibTransId="{74C4DD72-9E4D-4E71-924F-A97D33C670D7}"/>
    <dgm:cxn modelId="{7DF94C4B-D695-49F8-A49F-B1E7F21B43A7}" type="presOf" srcId="{6715BC1A-9DA6-43AD-93E0-96F2FE0C94BA}" destId="{E7073CE6-D7D9-426D-A26C-5F05000BDB43}" srcOrd="0" destOrd="1" presId="urn:microsoft.com/office/officeart/2005/8/layout/hProcess11"/>
    <dgm:cxn modelId="{48171555-3D27-4864-B419-8362205F83B3}" srcId="{D99452C0-706F-42C0-8B35-2EFE5EDBE182}" destId="{965B2532-CED0-4718-A42D-5C89ECD6F249}" srcOrd="2" destOrd="0" parTransId="{C959B442-9726-48EC-A7A9-0020F27F1585}" sibTransId="{AD1650F2-E3A0-41DC-9A02-727161915F2F}"/>
    <dgm:cxn modelId="{F68844A8-C71D-4DF2-A3BC-1F78195A2D67}" type="presOf" srcId="{FBBC0E34-9C93-4995-8841-980207D8BD85}" destId="{E7073CE6-D7D9-426D-A26C-5F05000BDB43}" srcOrd="0" destOrd="0" presId="urn:microsoft.com/office/officeart/2005/8/layout/hProcess11"/>
    <dgm:cxn modelId="{CED19AC1-626E-4584-8E4F-01FD9E13C825}" type="presOf" srcId="{EDCF6C90-E8DE-4DC5-A2DC-44DB953DB6B0}" destId="{642B781F-EA5A-4F29-B26B-6F145DB95038}" srcOrd="0" destOrd="1" presId="urn:microsoft.com/office/officeart/2005/8/layout/hProcess11"/>
    <dgm:cxn modelId="{23ADBBC2-9BDA-467A-A019-0941718B324B}" type="presOf" srcId="{360F0B19-6A0A-424C-9C78-F0129E51697B}" destId="{12E2A472-2D99-465A-9E25-29B6FD69EF40}" srcOrd="0" destOrd="0" presId="urn:microsoft.com/office/officeart/2005/8/layout/hProcess11"/>
    <dgm:cxn modelId="{E20195C3-C434-40C0-989A-9353A47BC2B2}" srcId="{360F0B19-6A0A-424C-9C78-F0129E51697B}" destId="{7D41784B-64DB-4182-A702-FE6C36A449D2}" srcOrd="1" destOrd="0" parTransId="{EBCA1645-51EE-49E3-9725-58169EB39062}" sibTransId="{CF669A9B-32C7-4008-99AA-0745302265C9}"/>
    <dgm:cxn modelId="{50C789D3-1EF3-48B4-8F5D-CB0E3FD9A3BF}" srcId="{360F0B19-6A0A-424C-9C78-F0129E51697B}" destId="{D88D60FF-2FB3-4D1A-B67E-00C1191531D8}" srcOrd="0" destOrd="0" parTransId="{80EA588B-9CD4-4D1B-AC5F-05469A062A51}" sibTransId="{61D39997-BE39-4282-9B7E-73B218B3C010}"/>
    <dgm:cxn modelId="{0D6C83D5-CCD3-4DC2-80F1-222E6AD010E9}" type="presOf" srcId="{7D41784B-64DB-4182-A702-FE6C36A449D2}" destId="{12E2A472-2D99-465A-9E25-29B6FD69EF40}" srcOrd="0" destOrd="2" presId="urn:microsoft.com/office/officeart/2005/8/layout/hProcess11"/>
    <dgm:cxn modelId="{3FA5C0EA-0D16-4F0B-958B-D7DCFD08771B}" srcId="{D99452C0-706F-42C0-8B35-2EFE5EDBE182}" destId="{FBBC0E34-9C93-4995-8841-980207D8BD85}" srcOrd="1" destOrd="0" parTransId="{D01A0F2D-3621-42AF-9C9B-99BE9D802A73}" sibTransId="{03DBC019-40D4-471F-85AB-CC2541AC4BD1}"/>
    <dgm:cxn modelId="{7273FCF7-6C64-4490-B06E-C088BF10994A}" type="presOf" srcId="{D99452C0-706F-42C0-8B35-2EFE5EDBE182}" destId="{AC907C31-A729-4ED7-AEEA-74268E8CF351}" srcOrd="0" destOrd="0" presId="urn:microsoft.com/office/officeart/2005/8/layout/hProcess11"/>
    <dgm:cxn modelId="{E092697C-F8C5-4C8A-8282-BB9D4EE1D263}" type="presParOf" srcId="{AC907C31-A729-4ED7-AEEA-74268E8CF351}" destId="{19C776AE-83EF-4D8A-BDBC-869001D29AF1}" srcOrd="0" destOrd="0" presId="urn:microsoft.com/office/officeart/2005/8/layout/hProcess11"/>
    <dgm:cxn modelId="{81247B37-2CF0-4DBA-8079-D954AF13C4A9}" type="presParOf" srcId="{AC907C31-A729-4ED7-AEEA-74268E8CF351}" destId="{7EB63DF3-3619-4B4C-90DB-8AD687EE390B}" srcOrd="1" destOrd="0" presId="urn:microsoft.com/office/officeart/2005/8/layout/hProcess11"/>
    <dgm:cxn modelId="{D78BADE1-1CB1-429B-8B31-65413801AD98}" type="presParOf" srcId="{7EB63DF3-3619-4B4C-90DB-8AD687EE390B}" destId="{C859EBCC-5E42-4F5E-837D-96D6B3895C84}" srcOrd="0" destOrd="0" presId="urn:microsoft.com/office/officeart/2005/8/layout/hProcess11"/>
    <dgm:cxn modelId="{A0091418-D6B6-451D-BC2F-91BEA103F490}" type="presParOf" srcId="{C859EBCC-5E42-4F5E-837D-96D6B3895C84}" destId="{12E2A472-2D99-465A-9E25-29B6FD69EF40}" srcOrd="0" destOrd="0" presId="urn:microsoft.com/office/officeart/2005/8/layout/hProcess11"/>
    <dgm:cxn modelId="{DD82AA93-6F98-4398-B1FF-D663B0842846}" type="presParOf" srcId="{C859EBCC-5E42-4F5E-837D-96D6B3895C84}" destId="{A71F4EFC-1E2E-45AB-BFDA-93C6D81E3B27}" srcOrd="1" destOrd="0" presId="urn:microsoft.com/office/officeart/2005/8/layout/hProcess11"/>
    <dgm:cxn modelId="{21682C39-A121-44F0-87B3-DCFD4444AA7F}" type="presParOf" srcId="{C859EBCC-5E42-4F5E-837D-96D6B3895C84}" destId="{B01B92D0-6814-4AEE-B39B-1A16622F9563}" srcOrd="2" destOrd="0" presId="urn:microsoft.com/office/officeart/2005/8/layout/hProcess11"/>
    <dgm:cxn modelId="{79824015-F97A-4E86-AB14-D567585D108C}" type="presParOf" srcId="{7EB63DF3-3619-4B4C-90DB-8AD687EE390B}" destId="{9E571038-1461-43CD-BE95-33732345D653}" srcOrd="1" destOrd="0" presId="urn:microsoft.com/office/officeart/2005/8/layout/hProcess11"/>
    <dgm:cxn modelId="{1F53D543-BE1E-42D4-9771-72C29896FF29}" type="presParOf" srcId="{7EB63DF3-3619-4B4C-90DB-8AD687EE390B}" destId="{22986129-A0D4-4086-822D-A0E5BD07276E}" srcOrd="2" destOrd="0" presId="urn:microsoft.com/office/officeart/2005/8/layout/hProcess11"/>
    <dgm:cxn modelId="{1AF5ABC5-2AD8-447C-9A77-BB27C36389FB}" type="presParOf" srcId="{22986129-A0D4-4086-822D-A0E5BD07276E}" destId="{E7073CE6-D7D9-426D-A26C-5F05000BDB43}" srcOrd="0" destOrd="0" presId="urn:microsoft.com/office/officeart/2005/8/layout/hProcess11"/>
    <dgm:cxn modelId="{60B855E2-505B-4D23-955C-5D06558C0E38}" type="presParOf" srcId="{22986129-A0D4-4086-822D-A0E5BD07276E}" destId="{8A756810-1069-47B0-B6C5-CC6DE888A18F}" srcOrd="1" destOrd="0" presId="urn:microsoft.com/office/officeart/2005/8/layout/hProcess11"/>
    <dgm:cxn modelId="{EA621C85-4FAD-4DC1-903B-F91EEBD422B3}" type="presParOf" srcId="{22986129-A0D4-4086-822D-A0E5BD07276E}" destId="{13338DE1-3D3E-4B3A-AA70-F3149D9BD6CA}" srcOrd="2" destOrd="0" presId="urn:microsoft.com/office/officeart/2005/8/layout/hProcess11"/>
    <dgm:cxn modelId="{4A5654D8-8F1D-406B-8BB9-1C339F830AD5}" type="presParOf" srcId="{7EB63DF3-3619-4B4C-90DB-8AD687EE390B}" destId="{39354F06-88DF-41F3-8FCB-E5369575BA0E}" srcOrd="3" destOrd="0" presId="urn:microsoft.com/office/officeart/2005/8/layout/hProcess11"/>
    <dgm:cxn modelId="{A8682C71-45D0-4E96-B664-6F15381830D3}" type="presParOf" srcId="{7EB63DF3-3619-4B4C-90DB-8AD687EE390B}" destId="{E2C5DB3A-635F-48E1-B385-BB020712941A}" srcOrd="4" destOrd="0" presId="urn:microsoft.com/office/officeart/2005/8/layout/hProcess11"/>
    <dgm:cxn modelId="{5F9D3F0D-F39B-4A50-B486-D1B94392F852}" type="presParOf" srcId="{E2C5DB3A-635F-48E1-B385-BB020712941A}" destId="{642B781F-EA5A-4F29-B26B-6F145DB95038}" srcOrd="0" destOrd="0" presId="urn:microsoft.com/office/officeart/2005/8/layout/hProcess11"/>
    <dgm:cxn modelId="{B4DE6373-03E4-4382-B3F2-BFBE96DCB0AC}" type="presParOf" srcId="{E2C5DB3A-635F-48E1-B385-BB020712941A}" destId="{2AF5A4B9-592D-4B32-AE5E-95DFC2D7EE0D}" srcOrd="1" destOrd="0" presId="urn:microsoft.com/office/officeart/2005/8/layout/hProcess11"/>
    <dgm:cxn modelId="{F8EFD78E-DFEE-4C44-A3FD-51EE05A578CA}" type="presParOf" srcId="{E2C5DB3A-635F-48E1-B385-BB020712941A}" destId="{9644BA1E-1B5B-49E8-8912-F181059A70BC}"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9452C0-706F-42C0-8B35-2EFE5EDBE182}" type="doc">
      <dgm:prSet loTypeId="urn:microsoft.com/office/officeart/2005/8/layout/hProcess11" loCatId="process" qsTypeId="urn:microsoft.com/office/officeart/2005/8/quickstyle/simple2" qsCatId="simple" csTypeId="urn:microsoft.com/office/officeart/2005/8/colors/accent3_2" csCatId="accent3" phldr="1"/>
      <dgm:spPr/>
      <dgm:t>
        <a:bodyPr/>
        <a:lstStyle/>
        <a:p>
          <a:endParaRPr lang="en-US"/>
        </a:p>
      </dgm:t>
    </dgm:pt>
    <dgm:pt modelId="{360F0B19-6A0A-424C-9C78-F0129E51697B}">
      <dgm:prSet phldrT="[Text]"/>
      <dgm:spPr/>
      <dgm:t>
        <a:bodyPr/>
        <a:lstStyle/>
        <a:p>
          <a:r>
            <a:rPr lang="en-US" dirty="0"/>
            <a:t>Amex Green</a:t>
          </a:r>
        </a:p>
        <a:p>
          <a:r>
            <a:rPr lang="en-US" dirty="0"/>
            <a:t>Amex Gold</a:t>
          </a:r>
        </a:p>
      </dgm:t>
    </dgm:pt>
    <dgm:pt modelId="{65035B70-9A88-4EBB-A251-510FC4296E65}" type="parTrans" cxnId="{D4E5962B-2443-46BB-9041-F4D333D62C49}">
      <dgm:prSet/>
      <dgm:spPr/>
      <dgm:t>
        <a:bodyPr/>
        <a:lstStyle/>
        <a:p>
          <a:endParaRPr lang="en-US"/>
        </a:p>
      </dgm:t>
    </dgm:pt>
    <dgm:pt modelId="{DF6C6A5F-0003-421D-9424-A47F82DAB6C7}" type="sibTrans" cxnId="{D4E5962B-2443-46BB-9041-F4D333D62C49}">
      <dgm:prSet/>
      <dgm:spPr/>
      <dgm:t>
        <a:bodyPr/>
        <a:lstStyle/>
        <a:p>
          <a:endParaRPr lang="en-US"/>
        </a:p>
      </dgm:t>
    </dgm:pt>
    <dgm:pt modelId="{D88D60FF-2FB3-4D1A-B67E-00C1191531D8}">
      <dgm:prSet phldrT="[Text]"/>
      <dgm:spPr/>
      <dgm:t>
        <a:bodyPr/>
        <a:lstStyle/>
        <a:p>
          <a:endParaRPr lang="en-US" dirty="0"/>
        </a:p>
      </dgm:t>
    </dgm:pt>
    <dgm:pt modelId="{80EA588B-9CD4-4D1B-AC5F-05469A062A51}" type="parTrans" cxnId="{50C789D3-1EF3-48B4-8F5D-CB0E3FD9A3BF}">
      <dgm:prSet/>
      <dgm:spPr/>
      <dgm:t>
        <a:bodyPr/>
        <a:lstStyle/>
        <a:p>
          <a:endParaRPr lang="en-US"/>
        </a:p>
      </dgm:t>
    </dgm:pt>
    <dgm:pt modelId="{61D39997-BE39-4282-9B7E-73B218B3C010}" type="sibTrans" cxnId="{50C789D3-1EF3-48B4-8F5D-CB0E3FD9A3BF}">
      <dgm:prSet/>
      <dgm:spPr/>
      <dgm:t>
        <a:bodyPr/>
        <a:lstStyle/>
        <a:p>
          <a:endParaRPr lang="en-US"/>
        </a:p>
      </dgm:t>
    </dgm:pt>
    <dgm:pt modelId="{7D41784B-64DB-4182-A702-FE6C36A449D2}">
      <dgm:prSet phldrT="[Text]"/>
      <dgm:spPr/>
      <dgm:t>
        <a:bodyPr/>
        <a:lstStyle/>
        <a:p>
          <a:r>
            <a:rPr lang="en-US" dirty="0"/>
            <a:t>Month 1-3</a:t>
          </a:r>
        </a:p>
      </dgm:t>
    </dgm:pt>
    <dgm:pt modelId="{EBCA1645-51EE-49E3-9725-58169EB39062}" type="parTrans" cxnId="{E20195C3-C434-40C0-989A-9353A47BC2B2}">
      <dgm:prSet/>
      <dgm:spPr/>
      <dgm:t>
        <a:bodyPr/>
        <a:lstStyle/>
        <a:p>
          <a:endParaRPr lang="en-US"/>
        </a:p>
      </dgm:t>
    </dgm:pt>
    <dgm:pt modelId="{CF669A9B-32C7-4008-99AA-0745302265C9}" type="sibTrans" cxnId="{E20195C3-C434-40C0-989A-9353A47BC2B2}">
      <dgm:prSet/>
      <dgm:spPr/>
      <dgm:t>
        <a:bodyPr/>
        <a:lstStyle/>
        <a:p>
          <a:endParaRPr lang="en-US"/>
        </a:p>
      </dgm:t>
    </dgm:pt>
    <dgm:pt modelId="{FBBC0E34-9C93-4995-8841-980207D8BD85}">
      <dgm:prSet phldrT="[Text]"/>
      <dgm:spPr/>
      <dgm:t>
        <a:bodyPr/>
        <a:lstStyle/>
        <a:p>
          <a:r>
            <a:rPr lang="en-US" dirty="0"/>
            <a:t> Schwab Platinum</a:t>
          </a:r>
        </a:p>
        <a:p>
          <a:r>
            <a:rPr lang="en-US" dirty="0"/>
            <a:t> Amex Platinum</a:t>
          </a:r>
        </a:p>
        <a:p>
          <a:endParaRPr lang="en-US" dirty="0"/>
        </a:p>
      </dgm:t>
    </dgm:pt>
    <dgm:pt modelId="{D01A0F2D-3621-42AF-9C9B-99BE9D802A73}" type="parTrans" cxnId="{3FA5C0EA-0D16-4F0B-958B-D7DCFD08771B}">
      <dgm:prSet/>
      <dgm:spPr/>
      <dgm:t>
        <a:bodyPr/>
        <a:lstStyle/>
        <a:p>
          <a:endParaRPr lang="en-US"/>
        </a:p>
      </dgm:t>
    </dgm:pt>
    <dgm:pt modelId="{03DBC019-40D4-471F-85AB-CC2541AC4BD1}" type="sibTrans" cxnId="{3FA5C0EA-0D16-4F0B-958B-D7DCFD08771B}">
      <dgm:prSet/>
      <dgm:spPr/>
      <dgm:t>
        <a:bodyPr/>
        <a:lstStyle/>
        <a:p>
          <a:endParaRPr lang="en-US"/>
        </a:p>
      </dgm:t>
    </dgm:pt>
    <dgm:pt modelId="{965B2532-CED0-4718-A42D-5C89ECD6F249}">
      <dgm:prSet phldrT="[Text]"/>
      <dgm:spPr/>
      <dgm:t>
        <a:bodyPr/>
        <a:lstStyle/>
        <a:p>
          <a:r>
            <a:rPr lang="en-US" dirty="0"/>
            <a:t>Morgan Stanley Platinum</a:t>
          </a:r>
        </a:p>
        <a:p>
          <a:endParaRPr lang="en-US" dirty="0"/>
        </a:p>
      </dgm:t>
    </dgm:pt>
    <dgm:pt modelId="{C959B442-9726-48EC-A7A9-0020F27F1585}" type="parTrans" cxnId="{48171555-3D27-4864-B419-8362205F83B3}">
      <dgm:prSet/>
      <dgm:spPr/>
      <dgm:t>
        <a:bodyPr/>
        <a:lstStyle/>
        <a:p>
          <a:endParaRPr lang="en-US"/>
        </a:p>
      </dgm:t>
    </dgm:pt>
    <dgm:pt modelId="{AD1650F2-E3A0-41DC-9A02-727161915F2F}" type="sibTrans" cxnId="{48171555-3D27-4864-B419-8362205F83B3}">
      <dgm:prSet/>
      <dgm:spPr/>
      <dgm:t>
        <a:bodyPr/>
        <a:lstStyle/>
        <a:p>
          <a:endParaRPr lang="en-US"/>
        </a:p>
      </dgm:t>
    </dgm:pt>
    <dgm:pt modelId="{EDCF6C90-E8DE-4DC5-A2DC-44DB953DB6B0}">
      <dgm:prSet phldrT="[Text]"/>
      <dgm:spPr/>
      <dgm:t>
        <a:bodyPr/>
        <a:lstStyle/>
        <a:p>
          <a:r>
            <a:rPr lang="en-US" dirty="0"/>
            <a:t>Month 9-12</a:t>
          </a:r>
        </a:p>
      </dgm:t>
    </dgm:pt>
    <dgm:pt modelId="{B69C1AE0-298F-4FE5-9741-D20482BF37DD}" type="parTrans" cxnId="{15B0AA0F-4F78-4E8A-9E17-91AB5C98CE22}">
      <dgm:prSet/>
      <dgm:spPr/>
      <dgm:t>
        <a:bodyPr/>
        <a:lstStyle/>
        <a:p>
          <a:endParaRPr lang="en-US"/>
        </a:p>
      </dgm:t>
    </dgm:pt>
    <dgm:pt modelId="{8EBC23CE-5C0D-427F-A174-44D0A85B6EE7}" type="sibTrans" cxnId="{15B0AA0F-4F78-4E8A-9E17-91AB5C98CE22}">
      <dgm:prSet/>
      <dgm:spPr/>
      <dgm:t>
        <a:bodyPr/>
        <a:lstStyle/>
        <a:p>
          <a:endParaRPr lang="en-US"/>
        </a:p>
      </dgm:t>
    </dgm:pt>
    <dgm:pt modelId="{6715BC1A-9DA6-43AD-93E0-96F2FE0C94BA}">
      <dgm:prSet phldrT="[Text]"/>
      <dgm:spPr/>
      <dgm:t>
        <a:bodyPr/>
        <a:lstStyle/>
        <a:p>
          <a:r>
            <a:rPr lang="en-US" dirty="0"/>
            <a:t>Month 4-6</a:t>
          </a:r>
        </a:p>
      </dgm:t>
    </dgm:pt>
    <dgm:pt modelId="{74C4DD72-9E4D-4E71-924F-A97D33C670D7}" type="sibTrans" cxnId="{AE76BC69-FD2F-47EB-B53D-223A0444437C}">
      <dgm:prSet/>
      <dgm:spPr/>
      <dgm:t>
        <a:bodyPr/>
        <a:lstStyle/>
        <a:p>
          <a:endParaRPr lang="en-US"/>
        </a:p>
      </dgm:t>
    </dgm:pt>
    <dgm:pt modelId="{31F594C2-6C2B-4545-A0AC-3282AE46CF29}" type="parTrans" cxnId="{AE76BC69-FD2F-47EB-B53D-223A0444437C}">
      <dgm:prSet/>
      <dgm:spPr/>
      <dgm:t>
        <a:bodyPr/>
        <a:lstStyle/>
        <a:p>
          <a:endParaRPr lang="en-US"/>
        </a:p>
      </dgm:t>
    </dgm:pt>
    <dgm:pt modelId="{AC907C31-A729-4ED7-AEEA-74268E8CF351}" type="pres">
      <dgm:prSet presAssocID="{D99452C0-706F-42C0-8B35-2EFE5EDBE182}" presName="Name0" presStyleCnt="0">
        <dgm:presLayoutVars>
          <dgm:dir/>
          <dgm:resizeHandles val="exact"/>
        </dgm:presLayoutVars>
      </dgm:prSet>
      <dgm:spPr/>
    </dgm:pt>
    <dgm:pt modelId="{19C776AE-83EF-4D8A-BDBC-869001D29AF1}" type="pres">
      <dgm:prSet presAssocID="{D99452C0-706F-42C0-8B35-2EFE5EDBE182}" presName="arrow" presStyleLbl="bgShp" presStyleIdx="0" presStyleCnt="1"/>
      <dgm:spPr/>
    </dgm:pt>
    <dgm:pt modelId="{7EB63DF3-3619-4B4C-90DB-8AD687EE390B}" type="pres">
      <dgm:prSet presAssocID="{D99452C0-706F-42C0-8B35-2EFE5EDBE182}" presName="points" presStyleCnt="0"/>
      <dgm:spPr/>
    </dgm:pt>
    <dgm:pt modelId="{C859EBCC-5E42-4F5E-837D-96D6B3895C84}" type="pres">
      <dgm:prSet presAssocID="{360F0B19-6A0A-424C-9C78-F0129E51697B}" presName="compositeA" presStyleCnt="0"/>
      <dgm:spPr/>
    </dgm:pt>
    <dgm:pt modelId="{12E2A472-2D99-465A-9E25-29B6FD69EF40}" type="pres">
      <dgm:prSet presAssocID="{360F0B19-6A0A-424C-9C78-F0129E51697B}" presName="textA" presStyleLbl="revTx" presStyleIdx="0" presStyleCnt="3">
        <dgm:presLayoutVars>
          <dgm:bulletEnabled val="1"/>
        </dgm:presLayoutVars>
      </dgm:prSet>
      <dgm:spPr/>
    </dgm:pt>
    <dgm:pt modelId="{A71F4EFC-1E2E-45AB-BFDA-93C6D81E3B27}" type="pres">
      <dgm:prSet presAssocID="{360F0B19-6A0A-424C-9C78-F0129E51697B}" presName="circleA" presStyleLbl="node1" presStyleIdx="0" presStyleCnt="3"/>
      <dgm:spPr/>
    </dgm:pt>
    <dgm:pt modelId="{B01B92D0-6814-4AEE-B39B-1A16622F9563}" type="pres">
      <dgm:prSet presAssocID="{360F0B19-6A0A-424C-9C78-F0129E51697B}" presName="spaceA" presStyleCnt="0"/>
      <dgm:spPr/>
    </dgm:pt>
    <dgm:pt modelId="{9E571038-1461-43CD-BE95-33732345D653}" type="pres">
      <dgm:prSet presAssocID="{DF6C6A5F-0003-421D-9424-A47F82DAB6C7}" presName="space" presStyleCnt="0"/>
      <dgm:spPr/>
    </dgm:pt>
    <dgm:pt modelId="{22986129-A0D4-4086-822D-A0E5BD07276E}" type="pres">
      <dgm:prSet presAssocID="{FBBC0E34-9C93-4995-8841-980207D8BD85}" presName="compositeB" presStyleCnt="0"/>
      <dgm:spPr/>
    </dgm:pt>
    <dgm:pt modelId="{E7073CE6-D7D9-426D-A26C-5F05000BDB43}" type="pres">
      <dgm:prSet presAssocID="{FBBC0E34-9C93-4995-8841-980207D8BD85}" presName="textB" presStyleLbl="revTx" presStyleIdx="1" presStyleCnt="3" custScaleX="158933" custLinFactY="-37305" custLinFactNeighborX="-23692" custLinFactNeighborY="-100000">
        <dgm:presLayoutVars>
          <dgm:bulletEnabled val="1"/>
        </dgm:presLayoutVars>
      </dgm:prSet>
      <dgm:spPr/>
    </dgm:pt>
    <dgm:pt modelId="{8A756810-1069-47B0-B6C5-CC6DE888A18F}" type="pres">
      <dgm:prSet presAssocID="{FBBC0E34-9C93-4995-8841-980207D8BD85}" presName="circleB" presStyleLbl="node1" presStyleIdx="1" presStyleCnt="3" custLinFactX="-30391" custLinFactNeighborX="-100000"/>
      <dgm:spPr/>
    </dgm:pt>
    <dgm:pt modelId="{13338DE1-3D3E-4B3A-AA70-F3149D9BD6CA}" type="pres">
      <dgm:prSet presAssocID="{FBBC0E34-9C93-4995-8841-980207D8BD85}" presName="spaceB" presStyleCnt="0"/>
      <dgm:spPr/>
    </dgm:pt>
    <dgm:pt modelId="{39354F06-88DF-41F3-8FCB-E5369575BA0E}" type="pres">
      <dgm:prSet presAssocID="{03DBC019-40D4-471F-85AB-CC2541AC4BD1}" presName="space" presStyleCnt="0"/>
      <dgm:spPr/>
    </dgm:pt>
    <dgm:pt modelId="{E2C5DB3A-635F-48E1-B385-BB020712941A}" type="pres">
      <dgm:prSet presAssocID="{965B2532-CED0-4718-A42D-5C89ECD6F249}" presName="compositeA" presStyleCnt="0"/>
      <dgm:spPr/>
    </dgm:pt>
    <dgm:pt modelId="{642B781F-EA5A-4F29-B26B-6F145DB95038}" type="pres">
      <dgm:prSet presAssocID="{965B2532-CED0-4718-A42D-5C89ECD6F249}" presName="textA" presStyleLbl="revTx" presStyleIdx="2" presStyleCnt="3" custLinFactNeighborX="38748" custLinFactNeighborY="3493">
        <dgm:presLayoutVars>
          <dgm:bulletEnabled val="1"/>
        </dgm:presLayoutVars>
      </dgm:prSet>
      <dgm:spPr/>
    </dgm:pt>
    <dgm:pt modelId="{2AF5A4B9-592D-4B32-AE5E-95DFC2D7EE0D}" type="pres">
      <dgm:prSet presAssocID="{965B2532-CED0-4718-A42D-5C89ECD6F249}" presName="circleA" presStyleLbl="node1" presStyleIdx="2" presStyleCnt="3" custLinFactX="100000" custLinFactNeighborX="114213" custLinFactNeighborY="-4657"/>
      <dgm:spPr/>
    </dgm:pt>
    <dgm:pt modelId="{9644BA1E-1B5B-49E8-8912-F181059A70BC}" type="pres">
      <dgm:prSet presAssocID="{965B2532-CED0-4718-A42D-5C89ECD6F249}" presName="spaceA" presStyleCnt="0"/>
      <dgm:spPr/>
    </dgm:pt>
  </dgm:ptLst>
  <dgm:cxnLst>
    <dgm:cxn modelId="{15B0AA0F-4F78-4E8A-9E17-91AB5C98CE22}" srcId="{965B2532-CED0-4718-A42D-5C89ECD6F249}" destId="{EDCF6C90-E8DE-4DC5-A2DC-44DB953DB6B0}" srcOrd="0" destOrd="0" parTransId="{B69C1AE0-298F-4FE5-9741-D20482BF37DD}" sibTransId="{8EBC23CE-5C0D-427F-A174-44D0A85B6EE7}"/>
    <dgm:cxn modelId="{B82D321F-65A7-4539-86BF-9E462ECB315C}" type="presOf" srcId="{D88D60FF-2FB3-4D1A-B67E-00C1191531D8}" destId="{12E2A472-2D99-465A-9E25-29B6FD69EF40}" srcOrd="0" destOrd="1" presId="urn:microsoft.com/office/officeart/2005/8/layout/hProcess11"/>
    <dgm:cxn modelId="{5224FD24-EDCA-4D46-95E9-D3004107221B}" type="presOf" srcId="{965B2532-CED0-4718-A42D-5C89ECD6F249}" destId="{642B781F-EA5A-4F29-B26B-6F145DB95038}" srcOrd="0" destOrd="0" presId="urn:microsoft.com/office/officeart/2005/8/layout/hProcess11"/>
    <dgm:cxn modelId="{D4E5962B-2443-46BB-9041-F4D333D62C49}" srcId="{D99452C0-706F-42C0-8B35-2EFE5EDBE182}" destId="{360F0B19-6A0A-424C-9C78-F0129E51697B}" srcOrd="0" destOrd="0" parTransId="{65035B70-9A88-4EBB-A251-510FC4296E65}" sibTransId="{DF6C6A5F-0003-421D-9424-A47F82DAB6C7}"/>
    <dgm:cxn modelId="{AE76BC69-FD2F-47EB-B53D-223A0444437C}" srcId="{FBBC0E34-9C93-4995-8841-980207D8BD85}" destId="{6715BC1A-9DA6-43AD-93E0-96F2FE0C94BA}" srcOrd="0" destOrd="0" parTransId="{31F594C2-6C2B-4545-A0AC-3282AE46CF29}" sibTransId="{74C4DD72-9E4D-4E71-924F-A97D33C670D7}"/>
    <dgm:cxn modelId="{7DF94C4B-D695-49F8-A49F-B1E7F21B43A7}" type="presOf" srcId="{6715BC1A-9DA6-43AD-93E0-96F2FE0C94BA}" destId="{E7073CE6-D7D9-426D-A26C-5F05000BDB43}" srcOrd="0" destOrd="1" presId="urn:microsoft.com/office/officeart/2005/8/layout/hProcess11"/>
    <dgm:cxn modelId="{48171555-3D27-4864-B419-8362205F83B3}" srcId="{D99452C0-706F-42C0-8B35-2EFE5EDBE182}" destId="{965B2532-CED0-4718-A42D-5C89ECD6F249}" srcOrd="2" destOrd="0" parTransId="{C959B442-9726-48EC-A7A9-0020F27F1585}" sibTransId="{AD1650F2-E3A0-41DC-9A02-727161915F2F}"/>
    <dgm:cxn modelId="{F68844A8-C71D-4DF2-A3BC-1F78195A2D67}" type="presOf" srcId="{FBBC0E34-9C93-4995-8841-980207D8BD85}" destId="{E7073CE6-D7D9-426D-A26C-5F05000BDB43}" srcOrd="0" destOrd="0" presId="urn:microsoft.com/office/officeart/2005/8/layout/hProcess11"/>
    <dgm:cxn modelId="{CED19AC1-626E-4584-8E4F-01FD9E13C825}" type="presOf" srcId="{EDCF6C90-E8DE-4DC5-A2DC-44DB953DB6B0}" destId="{642B781F-EA5A-4F29-B26B-6F145DB95038}" srcOrd="0" destOrd="1" presId="urn:microsoft.com/office/officeart/2005/8/layout/hProcess11"/>
    <dgm:cxn modelId="{23ADBBC2-9BDA-467A-A019-0941718B324B}" type="presOf" srcId="{360F0B19-6A0A-424C-9C78-F0129E51697B}" destId="{12E2A472-2D99-465A-9E25-29B6FD69EF40}" srcOrd="0" destOrd="0" presId="urn:microsoft.com/office/officeart/2005/8/layout/hProcess11"/>
    <dgm:cxn modelId="{E20195C3-C434-40C0-989A-9353A47BC2B2}" srcId="{360F0B19-6A0A-424C-9C78-F0129E51697B}" destId="{7D41784B-64DB-4182-A702-FE6C36A449D2}" srcOrd="1" destOrd="0" parTransId="{EBCA1645-51EE-49E3-9725-58169EB39062}" sibTransId="{CF669A9B-32C7-4008-99AA-0745302265C9}"/>
    <dgm:cxn modelId="{50C789D3-1EF3-48B4-8F5D-CB0E3FD9A3BF}" srcId="{360F0B19-6A0A-424C-9C78-F0129E51697B}" destId="{D88D60FF-2FB3-4D1A-B67E-00C1191531D8}" srcOrd="0" destOrd="0" parTransId="{80EA588B-9CD4-4D1B-AC5F-05469A062A51}" sibTransId="{61D39997-BE39-4282-9B7E-73B218B3C010}"/>
    <dgm:cxn modelId="{0D6C83D5-CCD3-4DC2-80F1-222E6AD010E9}" type="presOf" srcId="{7D41784B-64DB-4182-A702-FE6C36A449D2}" destId="{12E2A472-2D99-465A-9E25-29B6FD69EF40}" srcOrd="0" destOrd="2" presId="urn:microsoft.com/office/officeart/2005/8/layout/hProcess11"/>
    <dgm:cxn modelId="{3FA5C0EA-0D16-4F0B-958B-D7DCFD08771B}" srcId="{D99452C0-706F-42C0-8B35-2EFE5EDBE182}" destId="{FBBC0E34-9C93-4995-8841-980207D8BD85}" srcOrd="1" destOrd="0" parTransId="{D01A0F2D-3621-42AF-9C9B-99BE9D802A73}" sibTransId="{03DBC019-40D4-471F-85AB-CC2541AC4BD1}"/>
    <dgm:cxn modelId="{7273FCF7-6C64-4490-B06E-C088BF10994A}" type="presOf" srcId="{D99452C0-706F-42C0-8B35-2EFE5EDBE182}" destId="{AC907C31-A729-4ED7-AEEA-74268E8CF351}" srcOrd="0" destOrd="0" presId="urn:microsoft.com/office/officeart/2005/8/layout/hProcess11"/>
    <dgm:cxn modelId="{E092697C-F8C5-4C8A-8282-BB9D4EE1D263}" type="presParOf" srcId="{AC907C31-A729-4ED7-AEEA-74268E8CF351}" destId="{19C776AE-83EF-4D8A-BDBC-869001D29AF1}" srcOrd="0" destOrd="0" presId="urn:microsoft.com/office/officeart/2005/8/layout/hProcess11"/>
    <dgm:cxn modelId="{81247B37-2CF0-4DBA-8079-D954AF13C4A9}" type="presParOf" srcId="{AC907C31-A729-4ED7-AEEA-74268E8CF351}" destId="{7EB63DF3-3619-4B4C-90DB-8AD687EE390B}" srcOrd="1" destOrd="0" presId="urn:microsoft.com/office/officeart/2005/8/layout/hProcess11"/>
    <dgm:cxn modelId="{D78BADE1-1CB1-429B-8B31-65413801AD98}" type="presParOf" srcId="{7EB63DF3-3619-4B4C-90DB-8AD687EE390B}" destId="{C859EBCC-5E42-4F5E-837D-96D6B3895C84}" srcOrd="0" destOrd="0" presId="urn:microsoft.com/office/officeart/2005/8/layout/hProcess11"/>
    <dgm:cxn modelId="{A0091418-D6B6-451D-BC2F-91BEA103F490}" type="presParOf" srcId="{C859EBCC-5E42-4F5E-837D-96D6B3895C84}" destId="{12E2A472-2D99-465A-9E25-29B6FD69EF40}" srcOrd="0" destOrd="0" presId="urn:microsoft.com/office/officeart/2005/8/layout/hProcess11"/>
    <dgm:cxn modelId="{DD82AA93-6F98-4398-B1FF-D663B0842846}" type="presParOf" srcId="{C859EBCC-5E42-4F5E-837D-96D6B3895C84}" destId="{A71F4EFC-1E2E-45AB-BFDA-93C6D81E3B27}" srcOrd="1" destOrd="0" presId="urn:microsoft.com/office/officeart/2005/8/layout/hProcess11"/>
    <dgm:cxn modelId="{21682C39-A121-44F0-87B3-DCFD4444AA7F}" type="presParOf" srcId="{C859EBCC-5E42-4F5E-837D-96D6B3895C84}" destId="{B01B92D0-6814-4AEE-B39B-1A16622F9563}" srcOrd="2" destOrd="0" presId="urn:microsoft.com/office/officeart/2005/8/layout/hProcess11"/>
    <dgm:cxn modelId="{79824015-F97A-4E86-AB14-D567585D108C}" type="presParOf" srcId="{7EB63DF3-3619-4B4C-90DB-8AD687EE390B}" destId="{9E571038-1461-43CD-BE95-33732345D653}" srcOrd="1" destOrd="0" presId="urn:microsoft.com/office/officeart/2005/8/layout/hProcess11"/>
    <dgm:cxn modelId="{1F53D543-BE1E-42D4-9771-72C29896FF29}" type="presParOf" srcId="{7EB63DF3-3619-4B4C-90DB-8AD687EE390B}" destId="{22986129-A0D4-4086-822D-A0E5BD07276E}" srcOrd="2" destOrd="0" presId="urn:microsoft.com/office/officeart/2005/8/layout/hProcess11"/>
    <dgm:cxn modelId="{1AF5ABC5-2AD8-447C-9A77-BB27C36389FB}" type="presParOf" srcId="{22986129-A0D4-4086-822D-A0E5BD07276E}" destId="{E7073CE6-D7D9-426D-A26C-5F05000BDB43}" srcOrd="0" destOrd="0" presId="urn:microsoft.com/office/officeart/2005/8/layout/hProcess11"/>
    <dgm:cxn modelId="{60B855E2-505B-4D23-955C-5D06558C0E38}" type="presParOf" srcId="{22986129-A0D4-4086-822D-A0E5BD07276E}" destId="{8A756810-1069-47B0-B6C5-CC6DE888A18F}" srcOrd="1" destOrd="0" presId="urn:microsoft.com/office/officeart/2005/8/layout/hProcess11"/>
    <dgm:cxn modelId="{EA621C85-4FAD-4DC1-903B-F91EEBD422B3}" type="presParOf" srcId="{22986129-A0D4-4086-822D-A0E5BD07276E}" destId="{13338DE1-3D3E-4B3A-AA70-F3149D9BD6CA}" srcOrd="2" destOrd="0" presId="urn:microsoft.com/office/officeart/2005/8/layout/hProcess11"/>
    <dgm:cxn modelId="{4A5654D8-8F1D-406B-8BB9-1C339F830AD5}" type="presParOf" srcId="{7EB63DF3-3619-4B4C-90DB-8AD687EE390B}" destId="{39354F06-88DF-41F3-8FCB-E5369575BA0E}" srcOrd="3" destOrd="0" presId="urn:microsoft.com/office/officeart/2005/8/layout/hProcess11"/>
    <dgm:cxn modelId="{A8682C71-45D0-4E96-B664-6F15381830D3}" type="presParOf" srcId="{7EB63DF3-3619-4B4C-90DB-8AD687EE390B}" destId="{E2C5DB3A-635F-48E1-B385-BB020712941A}" srcOrd="4" destOrd="0" presId="urn:microsoft.com/office/officeart/2005/8/layout/hProcess11"/>
    <dgm:cxn modelId="{5F9D3F0D-F39B-4A50-B486-D1B94392F852}" type="presParOf" srcId="{E2C5DB3A-635F-48E1-B385-BB020712941A}" destId="{642B781F-EA5A-4F29-B26B-6F145DB95038}" srcOrd="0" destOrd="0" presId="urn:microsoft.com/office/officeart/2005/8/layout/hProcess11"/>
    <dgm:cxn modelId="{B4DE6373-03E4-4382-B3F2-BFBE96DCB0AC}" type="presParOf" srcId="{E2C5DB3A-635F-48E1-B385-BB020712941A}" destId="{2AF5A4B9-592D-4B32-AE5E-95DFC2D7EE0D}" srcOrd="1" destOrd="0" presId="urn:microsoft.com/office/officeart/2005/8/layout/hProcess11"/>
    <dgm:cxn modelId="{F8EFD78E-DFEE-4C44-A3FD-51EE05A578CA}" type="presParOf" srcId="{E2C5DB3A-635F-48E1-B385-BB020712941A}" destId="{9644BA1E-1B5B-49E8-8912-F181059A70BC}" srcOrd="2" destOrd="0" presId="urn:microsoft.com/office/officeart/2005/8/layout/hProcess1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9452C0-706F-42C0-8B35-2EFE5EDBE182}" type="doc">
      <dgm:prSet loTypeId="urn:microsoft.com/office/officeart/2005/8/layout/hProcess11" loCatId="process" qsTypeId="urn:microsoft.com/office/officeart/2005/8/quickstyle/simple2" qsCatId="simple" csTypeId="urn:microsoft.com/office/officeart/2005/8/colors/accent3_2" csCatId="accent3" phldr="1"/>
      <dgm:spPr/>
      <dgm:t>
        <a:bodyPr/>
        <a:lstStyle/>
        <a:p>
          <a:endParaRPr lang="en-US"/>
        </a:p>
      </dgm:t>
    </dgm:pt>
    <dgm:pt modelId="{360F0B19-6A0A-424C-9C78-F0129E51697B}">
      <dgm:prSet phldrT="[Text]"/>
      <dgm:spPr/>
      <dgm:t>
        <a:bodyPr/>
        <a:lstStyle/>
        <a:p>
          <a:r>
            <a:rPr lang="en-US" dirty="0"/>
            <a:t>Hilton Aspire</a:t>
          </a:r>
        </a:p>
      </dgm:t>
    </dgm:pt>
    <dgm:pt modelId="{65035B70-9A88-4EBB-A251-510FC4296E65}" type="parTrans" cxnId="{D4E5962B-2443-46BB-9041-F4D333D62C49}">
      <dgm:prSet/>
      <dgm:spPr/>
      <dgm:t>
        <a:bodyPr/>
        <a:lstStyle/>
        <a:p>
          <a:endParaRPr lang="en-US"/>
        </a:p>
      </dgm:t>
    </dgm:pt>
    <dgm:pt modelId="{DF6C6A5F-0003-421D-9424-A47F82DAB6C7}" type="sibTrans" cxnId="{D4E5962B-2443-46BB-9041-F4D333D62C49}">
      <dgm:prSet/>
      <dgm:spPr/>
      <dgm:t>
        <a:bodyPr/>
        <a:lstStyle/>
        <a:p>
          <a:endParaRPr lang="en-US"/>
        </a:p>
      </dgm:t>
    </dgm:pt>
    <dgm:pt modelId="{D88D60FF-2FB3-4D1A-B67E-00C1191531D8}">
      <dgm:prSet phldrT="[Text]"/>
      <dgm:spPr/>
      <dgm:t>
        <a:bodyPr/>
        <a:lstStyle/>
        <a:p>
          <a:endParaRPr lang="en-US" dirty="0"/>
        </a:p>
      </dgm:t>
    </dgm:pt>
    <dgm:pt modelId="{80EA588B-9CD4-4D1B-AC5F-05469A062A51}" type="parTrans" cxnId="{50C789D3-1EF3-48B4-8F5D-CB0E3FD9A3BF}">
      <dgm:prSet/>
      <dgm:spPr/>
      <dgm:t>
        <a:bodyPr/>
        <a:lstStyle/>
        <a:p>
          <a:endParaRPr lang="en-US"/>
        </a:p>
      </dgm:t>
    </dgm:pt>
    <dgm:pt modelId="{61D39997-BE39-4282-9B7E-73B218B3C010}" type="sibTrans" cxnId="{50C789D3-1EF3-48B4-8F5D-CB0E3FD9A3BF}">
      <dgm:prSet/>
      <dgm:spPr/>
      <dgm:t>
        <a:bodyPr/>
        <a:lstStyle/>
        <a:p>
          <a:endParaRPr lang="en-US"/>
        </a:p>
      </dgm:t>
    </dgm:pt>
    <dgm:pt modelId="{7D41784B-64DB-4182-A702-FE6C36A449D2}">
      <dgm:prSet phldrT="[Text]"/>
      <dgm:spPr/>
      <dgm:t>
        <a:bodyPr/>
        <a:lstStyle/>
        <a:p>
          <a:r>
            <a:rPr lang="en-US" dirty="0"/>
            <a:t>Month 1-3</a:t>
          </a:r>
        </a:p>
      </dgm:t>
    </dgm:pt>
    <dgm:pt modelId="{EBCA1645-51EE-49E3-9725-58169EB39062}" type="parTrans" cxnId="{E20195C3-C434-40C0-989A-9353A47BC2B2}">
      <dgm:prSet/>
      <dgm:spPr/>
      <dgm:t>
        <a:bodyPr/>
        <a:lstStyle/>
        <a:p>
          <a:endParaRPr lang="en-US"/>
        </a:p>
      </dgm:t>
    </dgm:pt>
    <dgm:pt modelId="{CF669A9B-32C7-4008-99AA-0745302265C9}" type="sibTrans" cxnId="{E20195C3-C434-40C0-989A-9353A47BC2B2}">
      <dgm:prSet/>
      <dgm:spPr/>
      <dgm:t>
        <a:bodyPr/>
        <a:lstStyle/>
        <a:p>
          <a:endParaRPr lang="en-US"/>
        </a:p>
      </dgm:t>
    </dgm:pt>
    <dgm:pt modelId="{FBBC0E34-9C93-4995-8841-980207D8BD85}">
      <dgm:prSet phldrT="[Text]"/>
      <dgm:spPr/>
      <dgm:t>
        <a:bodyPr/>
        <a:lstStyle/>
        <a:p>
          <a:r>
            <a:rPr lang="en-US" dirty="0"/>
            <a:t> Bonvoy Brilliant</a:t>
          </a:r>
        </a:p>
        <a:p>
          <a:endParaRPr lang="en-US" dirty="0"/>
        </a:p>
      </dgm:t>
    </dgm:pt>
    <dgm:pt modelId="{D01A0F2D-3621-42AF-9C9B-99BE9D802A73}" type="parTrans" cxnId="{3FA5C0EA-0D16-4F0B-958B-D7DCFD08771B}">
      <dgm:prSet/>
      <dgm:spPr/>
      <dgm:t>
        <a:bodyPr/>
        <a:lstStyle/>
        <a:p>
          <a:endParaRPr lang="en-US"/>
        </a:p>
      </dgm:t>
    </dgm:pt>
    <dgm:pt modelId="{03DBC019-40D4-471F-85AB-CC2541AC4BD1}" type="sibTrans" cxnId="{3FA5C0EA-0D16-4F0B-958B-D7DCFD08771B}">
      <dgm:prSet/>
      <dgm:spPr/>
      <dgm:t>
        <a:bodyPr/>
        <a:lstStyle/>
        <a:p>
          <a:endParaRPr lang="en-US"/>
        </a:p>
      </dgm:t>
    </dgm:pt>
    <dgm:pt modelId="{965B2532-CED0-4718-A42D-5C89ECD6F249}">
      <dgm:prSet phldrT="[Text]"/>
      <dgm:spPr/>
      <dgm:t>
        <a:bodyPr/>
        <a:lstStyle/>
        <a:p>
          <a:r>
            <a:rPr lang="en-US" dirty="0"/>
            <a:t>Delta Reserve</a:t>
          </a:r>
        </a:p>
        <a:p>
          <a:r>
            <a:rPr lang="en-US" dirty="0"/>
            <a:t>Hilton </a:t>
          </a:r>
          <a:r>
            <a:rPr lang="en-US" dirty="0" err="1"/>
            <a:t>Apire</a:t>
          </a:r>
          <a:endParaRPr lang="en-US" dirty="0"/>
        </a:p>
        <a:p>
          <a:endParaRPr lang="en-US" dirty="0"/>
        </a:p>
      </dgm:t>
    </dgm:pt>
    <dgm:pt modelId="{C959B442-9726-48EC-A7A9-0020F27F1585}" type="parTrans" cxnId="{48171555-3D27-4864-B419-8362205F83B3}">
      <dgm:prSet/>
      <dgm:spPr/>
      <dgm:t>
        <a:bodyPr/>
        <a:lstStyle/>
        <a:p>
          <a:endParaRPr lang="en-US"/>
        </a:p>
      </dgm:t>
    </dgm:pt>
    <dgm:pt modelId="{AD1650F2-E3A0-41DC-9A02-727161915F2F}" type="sibTrans" cxnId="{48171555-3D27-4864-B419-8362205F83B3}">
      <dgm:prSet/>
      <dgm:spPr/>
      <dgm:t>
        <a:bodyPr/>
        <a:lstStyle/>
        <a:p>
          <a:endParaRPr lang="en-US"/>
        </a:p>
      </dgm:t>
    </dgm:pt>
    <dgm:pt modelId="{EDCF6C90-E8DE-4DC5-A2DC-44DB953DB6B0}">
      <dgm:prSet phldrT="[Text]"/>
      <dgm:spPr/>
      <dgm:t>
        <a:bodyPr/>
        <a:lstStyle/>
        <a:p>
          <a:r>
            <a:rPr lang="en-US" dirty="0"/>
            <a:t>Month 9-12</a:t>
          </a:r>
        </a:p>
      </dgm:t>
    </dgm:pt>
    <dgm:pt modelId="{B69C1AE0-298F-4FE5-9741-D20482BF37DD}" type="parTrans" cxnId="{15B0AA0F-4F78-4E8A-9E17-91AB5C98CE22}">
      <dgm:prSet/>
      <dgm:spPr/>
      <dgm:t>
        <a:bodyPr/>
        <a:lstStyle/>
        <a:p>
          <a:endParaRPr lang="en-US"/>
        </a:p>
      </dgm:t>
    </dgm:pt>
    <dgm:pt modelId="{8EBC23CE-5C0D-427F-A174-44D0A85B6EE7}" type="sibTrans" cxnId="{15B0AA0F-4F78-4E8A-9E17-91AB5C98CE22}">
      <dgm:prSet/>
      <dgm:spPr/>
      <dgm:t>
        <a:bodyPr/>
        <a:lstStyle/>
        <a:p>
          <a:endParaRPr lang="en-US"/>
        </a:p>
      </dgm:t>
    </dgm:pt>
    <dgm:pt modelId="{6715BC1A-9DA6-43AD-93E0-96F2FE0C94BA}">
      <dgm:prSet phldrT="[Text]"/>
      <dgm:spPr/>
      <dgm:t>
        <a:bodyPr/>
        <a:lstStyle/>
        <a:p>
          <a:r>
            <a:rPr lang="en-US" dirty="0"/>
            <a:t>Month 4-6</a:t>
          </a:r>
        </a:p>
      </dgm:t>
    </dgm:pt>
    <dgm:pt modelId="{74C4DD72-9E4D-4E71-924F-A97D33C670D7}" type="sibTrans" cxnId="{AE76BC69-FD2F-47EB-B53D-223A0444437C}">
      <dgm:prSet/>
      <dgm:spPr/>
      <dgm:t>
        <a:bodyPr/>
        <a:lstStyle/>
        <a:p>
          <a:endParaRPr lang="en-US"/>
        </a:p>
      </dgm:t>
    </dgm:pt>
    <dgm:pt modelId="{31F594C2-6C2B-4545-A0AC-3282AE46CF29}" type="parTrans" cxnId="{AE76BC69-FD2F-47EB-B53D-223A0444437C}">
      <dgm:prSet/>
      <dgm:spPr/>
      <dgm:t>
        <a:bodyPr/>
        <a:lstStyle/>
        <a:p>
          <a:endParaRPr lang="en-US"/>
        </a:p>
      </dgm:t>
    </dgm:pt>
    <dgm:pt modelId="{AC907C31-A729-4ED7-AEEA-74268E8CF351}" type="pres">
      <dgm:prSet presAssocID="{D99452C0-706F-42C0-8B35-2EFE5EDBE182}" presName="Name0" presStyleCnt="0">
        <dgm:presLayoutVars>
          <dgm:dir/>
          <dgm:resizeHandles val="exact"/>
        </dgm:presLayoutVars>
      </dgm:prSet>
      <dgm:spPr/>
    </dgm:pt>
    <dgm:pt modelId="{19C776AE-83EF-4D8A-BDBC-869001D29AF1}" type="pres">
      <dgm:prSet presAssocID="{D99452C0-706F-42C0-8B35-2EFE5EDBE182}" presName="arrow" presStyleLbl="bgShp" presStyleIdx="0" presStyleCnt="1"/>
      <dgm:spPr/>
    </dgm:pt>
    <dgm:pt modelId="{7EB63DF3-3619-4B4C-90DB-8AD687EE390B}" type="pres">
      <dgm:prSet presAssocID="{D99452C0-706F-42C0-8B35-2EFE5EDBE182}" presName="points" presStyleCnt="0"/>
      <dgm:spPr/>
    </dgm:pt>
    <dgm:pt modelId="{C859EBCC-5E42-4F5E-837D-96D6B3895C84}" type="pres">
      <dgm:prSet presAssocID="{360F0B19-6A0A-424C-9C78-F0129E51697B}" presName="compositeA" presStyleCnt="0"/>
      <dgm:spPr/>
    </dgm:pt>
    <dgm:pt modelId="{12E2A472-2D99-465A-9E25-29B6FD69EF40}" type="pres">
      <dgm:prSet presAssocID="{360F0B19-6A0A-424C-9C78-F0129E51697B}" presName="textA" presStyleLbl="revTx" presStyleIdx="0" presStyleCnt="3">
        <dgm:presLayoutVars>
          <dgm:bulletEnabled val="1"/>
        </dgm:presLayoutVars>
      </dgm:prSet>
      <dgm:spPr/>
    </dgm:pt>
    <dgm:pt modelId="{A71F4EFC-1E2E-45AB-BFDA-93C6D81E3B27}" type="pres">
      <dgm:prSet presAssocID="{360F0B19-6A0A-424C-9C78-F0129E51697B}" presName="circleA" presStyleLbl="node1" presStyleIdx="0" presStyleCnt="3"/>
      <dgm:spPr/>
    </dgm:pt>
    <dgm:pt modelId="{B01B92D0-6814-4AEE-B39B-1A16622F9563}" type="pres">
      <dgm:prSet presAssocID="{360F0B19-6A0A-424C-9C78-F0129E51697B}" presName="spaceA" presStyleCnt="0"/>
      <dgm:spPr/>
    </dgm:pt>
    <dgm:pt modelId="{9E571038-1461-43CD-BE95-33732345D653}" type="pres">
      <dgm:prSet presAssocID="{DF6C6A5F-0003-421D-9424-A47F82DAB6C7}" presName="space" presStyleCnt="0"/>
      <dgm:spPr/>
    </dgm:pt>
    <dgm:pt modelId="{22986129-A0D4-4086-822D-A0E5BD07276E}" type="pres">
      <dgm:prSet presAssocID="{FBBC0E34-9C93-4995-8841-980207D8BD85}" presName="compositeB" presStyleCnt="0"/>
      <dgm:spPr/>
    </dgm:pt>
    <dgm:pt modelId="{E7073CE6-D7D9-426D-A26C-5F05000BDB43}" type="pres">
      <dgm:prSet presAssocID="{FBBC0E34-9C93-4995-8841-980207D8BD85}" presName="textB" presStyleLbl="revTx" presStyleIdx="1" presStyleCnt="3" custScaleX="158933" custLinFactY="-25000" custLinFactNeighborX="-23144" custLinFactNeighborY="-100000">
        <dgm:presLayoutVars>
          <dgm:bulletEnabled val="1"/>
        </dgm:presLayoutVars>
      </dgm:prSet>
      <dgm:spPr/>
    </dgm:pt>
    <dgm:pt modelId="{8A756810-1069-47B0-B6C5-CC6DE888A18F}" type="pres">
      <dgm:prSet presAssocID="{FBBC0E34-9C93-4995-8841-980207D8BD85}" presName="circleB" presStyleLbl="node1" presStyleIdx="1" presStyleCnt="3" custLinFactX="-30391" custLinFactNeighborX="-100000"/>
      <dgm:spPr/>
    </dgm:pt>
    <dgm:pt modelId="{13338DE1-3D3E-4B3A-AA70-F3149D9BD6CA}" type="pres">
      <dgm:prSet presAssocID="{FBBC0E34-9C93-4995-8841-980207D8BD85}" presName="spaceB" presStyleCnt="0"/>
      <dgm:spPr/>
    </dgm:pt>
    <dgm:pt modelId="{39354F06-88DF-41F3-8FCB-E5369575BA0E}" type="pres">
      <dgm:prSet presAssocID="{03DBC019-40D4-471F-85AB-CC2541AC4BD1}" presName="space" presStyleCnt="0"/>
      <dgm:spPr/>
    </dgm:pt>
    <dgm:pt modelId="{E2C5DB3A-635F-48E1-B385-BB020712941A}" type="pres">
      <dgm:prSet presAssocID="{965B2532-CED0-4718-A42D-5C89ECD6F249}" presName="compositeA" presStyleCnt="0"/>
      <dgm:spPr/>
    </dgm:pt>
    <dgm:pt modelId="{642B781F-EA5A-4F29-B26B-6F145DB95038}" type="pres">
      <dgm:prSet presAssocID="{965B2532-CED0-4718-A42D-5C89ECD6F249}" presName="textA" presStyleLbl="revTx" presStyleIdx="2" presStyleCnt="3" custLinFactNeighborX="38748" custLinFactNeighborY="3493">
        <dgm:presLayoutVars>
          <dgm:bulletEnabled val="1"/>
        </dgm:presLayoutVars>
      </dgm:prSet>
      <dgm:spPr/>
    </dgm:pt>
    <dgm:pt modelId="{2AF5A4B9-592D-4B32-AE5E-95DFC2D7EE0D}" type="pres">
      <dgm:prSet presAssocID="{965B2532-CED0-4718-A42D-5C89ECD6F249}" presName="circleA" presStyleLbl="node1" presStyleIdx="2" presStyleCnt="3" custLinFactX="100000" custLinFactNeighborX="114213" custLinFactNeighborY="-4657"/>
      <dgm:spPr/>
    </dgm:pt>
    <dgm:pt modelId="{9644BA1E-1B5B-49E8-8912-F181059A70BC}" type="pres">
      <dgm:prSet presAssocID="{965B2532-CED0-4718-A42D-5C89ECD6F249}" presName="spaceA" presStyleCnt="0"/>
      <dgm:spPr/>
    </dgm:pt>
  </dgm:ptLst>
  <dgm:cxnLst>
    <dgm:cxn modelId="{15B0AA0F-4F78-4E8A-9E17-91AB5C98CE22}" srcId="{965B2532-CED0-4718-A42D-5C89ECD6F249}" destId="{EDCF6C90-E8DE-4DC5-A2DC-44DB953DB6B0}" srcOrd="0" destOrd="0" parTransId="{B69C1AE0-298F-4FE5-9741-D20482BF37DD}" sibTransId="{8EBC23CE-5C0D-427F-A174-44D0A85B6EE7}"/>
    <dgm:cxn modelId="{B82D321F-65A7-4539-86BF-9E462ECB315C}" type="presOf" srcId="{D88D60FF-2FB3-4D1A-B67E-00C1191531D8}" destId="{12E2A472-2D99-465A-9E25-29B6FD69EF40}" srcOrd="0" destOrd="1" presId="urn:microsoft.com/office/officeart/2005/8/layout/hProcess11"/>
    <dgm:cxn modelId="{5224FD24-EDCA-4D46-95E9-D3004107221B}" type="presOf" srcId="{965B2532-CED0-4718-A42D-5C89ECD6F249}" destId="{642B781F-EA5A-4F29-B26B-6F145DB95038}" srcOrd="0" destOrd="0" presId="urn:microsoft.com/office/officeart/2005/8/layout/hProcess11"/>
    <dgm:cxn modelId="{D4E5962B-2443-46BB-9041-F4D333D62C49}" srcId="{D99452C0-706F-42C0-8B35-2EFE5EDBE182}" destId="{360F0B19-6A0A-424C-9C78-F0129E51697B}" srcOrd="0" destOrd="0" parTransId="{65035B70-9A88-4EBB-A251-510FC4296E65}" sibTransId="{DF6C6A5F-0003-421D-9424-A47F82DAB6C7}"/>
    <dgm:cxn modelId="{AE76BC69-FD2F-47EB-B53D-223A0444437C}" srcId="{FBBC0E34-9C93-4995-8841-980207D8BD85}" destId="{6715BC1A-9DA6-43AD-93E0-96F2FE0C94BA}" srcOrd="0" destOrd="0" parTransId="{31F594C2-6C2B-4545-A0AC-3282AE46CF29}" sibTransId="{74C4DD72-9E4D-4E71-924F-A97D33C670D7}"/>
    <dgm:cxn modelId="{7DF94C4B-D695-49F8-A49F-B1E7F21B43A7}" type="presOf" srcId="{6715BC1A-9DA6-43AD-93E0-96F2FE0C94BA}" destId="{E7073CE6-D7D9-426D-A26C-5F05000BDB43}" srcOrd="0" destOrd="1" presId="urn:microsoft.com/office/officeart/2005/8/layout/hProcess11"/>
    <dgm:cxn modelId="{48171555-3D27-4864-B419-8362205F83B3}" srcId="{D99452C0-706F-42C0-8B35-2EFE5EDBE182}" destId="{965B2532-CED0-4718-A42D-5C89ECD6F249}" srcOrd="2" destOrd="0" parTransId="{C959B442-9726-48EC-A7A9-0020F27F1585}" sibTransId="{AD1650F2-E3A0-41DC-9A02-727161915F2F}"/>
    <dgm:cxn modelId="{F68844A8-C71D-4DF2-A3BC-1F78195A2D67}" type="presOf" srcId="{FBBC0E34-9C93-4995-8841-980207D8BD85}" destId="{E7073CE6-D7D9-426D-A26C-5F05000BDB43}" srcOrd="0" destOrd="0" presId="urn:microsoft.com/office/officeart/2005/8/layout/hProcess11"/>
    <dgm:cxn modelId="{CED19AC1-626E-4584-8E4F-01FD9E13C825}" type="presOf" srcId="{EDCF6C90-E8DE-4DC5-A2DC-44DB953DB6B0}" destId="{642B781F-EA5A-4F29-B26B-6F145DB95038}" srcOrd="0" destOrd="1" presId="urn:microsoft.com/office/officeart/2005/8/layout/hProcess11"/>
    <dgm:cxn modelId="{23ADBBC2-9BDA-467A-A019-0941718B324B}" type="presOf" srcId="{360F0B19-6A0A-424C-9C78-F0129E51697B}" destId="{12E2A472-2D99-465A-9E25-29B6FD69EF40}" srcOrd="0" destOrd="0" presId="urn:microsoft.com/office/officeart/2005/8/layout/hProcess11"/>
    <dgm:cxn modelId="{E20195C3-C434-40C0-989A-9353A47BC2B2}" srcId="{360F0B19-6A0A-424C-9C78-F0129E51697B}" destId="{7D41784B-64DB-4182-A702-FE6C36A449D2}" srcOrd="1" destOrd="0" parTransId="{EBCA1645-51EE-49E3-9725-58169EB39062}" sibTransId="{CF669A9B-32C7-4008-99AA-0745302265C9}"/>
    <dgm:cxn modelId="{50C789D3-1EF3-48B4-8F5D-CB0E3FD9A3BF}" srcId="{360F0B19-6A0A-424C-9C78-F0129E51697B}" destId="{D88D60FF-2FB3-4D1A-B67E-00C1191531D8}" srcOrd="0" destOrd="0" parTransId="{80EA588B-9CD4-4D1B-AC5F-05469A062A51}" sibTransId="{61D39997-BE39-4282-9B7E-73B218B3C010}"/>
    <dgm:cxn modelId="{0D6C83D5-CCD3-4DC2-80F1-222E6AD010E9}" type="presOf" srcId="{7D41784B-64DB-4182-A702-FE6C36A449D2}" destId="{12E2A472-2D99-465A-9E25-29B6FD69EF40}" srcOrd="0" destOrd="2" presId="urn:microsoft.com/office/officeart/2005/8/layout/hProcess11"/>
    <dgm:cxn modelId="{3FA5C0EA-0D16-4F0B-958B-D7DCFD08771B}" srcId="{D99452C0-706F-42C0-8B35-2EFE5EDBE182}" destId="{FBBC0E34-9C93-4995-8841-980207D8BD85}" srcOrd="1" destOrd="0" parTransId="{D01A0F2D-3621-42AF-9C9B-99BE9D802A73}" sibTransId="{03DBC019-40D4-471F-85AB-CC2541AC4BD1}"/>
    <dgm:cxn modelId="{7273FCF7-6C64-4490-B06E-C088BF10994A}" type="presOf" srcId="{D99452C0-706F-42C0-8B35-2EFE5EDBE182}" destId="{AC907C31-A729-4ED7-AEEA-74268E8CF351}" srcOrd="0" destOrd="0" presId="urn:microsoft.com/office/officeart/2005/8/layout/hProcess11"/>
    <dgm:cxn modelId="{E092697C-F8C5-4C8A-8282-BB9D4EE1D263}" type="presParOf" srcId="{AC907C31-A729-4ED7-AEEA-74268E8CF351}" destId="{19C776AE-83EF-4D8A-BDBC-869001D29AF1}" srcOrd="0" destOrd="0" presId="urn:microsoft.com/office/officeart/2005/8/layout/hProcess11"/>
    <dgm:cxn modelId="{81247B37-2CF0-4DBA-8079-D954AF13C4A9}" type="presParOf" srcId="{AC907C31-A729-4ED7-AEEA-74268E8CF351}" destId="{7EB63DF3-3619-4B4C-90DB-8AD687EE390B}" srcOrd="1" destOrd="0" presId="urn:microsoft.com/office/officeart/2005/8/layout/hProcess11"/>
    <dgm:cxn modelId="{D78BADE1-1CB1-429B-8B31-65413801AD98}" type="presParOf" srcId="{7EB63DF3-3619-4B4C-90DB-8AD687EE390B}" destId="{C859EBCC-5E42-4F5E-837D-96D6B3895C84}" srcOrd="0" destOrd="0" presId="urn:microsoft.com/office/officeart/2005/8/layout/hProcess11"/>
    <dgm:cxn modelId="{A0091418-D6B6-451D-BC2F-91BEA103F490}" type="presParOf" srcId="{C859EBCC-5E42-4F5E-837D-96D6B3895C84}" destId="{12E2A472-2D99-465A-9E25-29B6FD69EF40}" srcOrd="0" destOrd="0" presId="urn:microsoft.com/office/officeart/2005/8/layout/hProcess11"/>
    <dgm:cxn modelId="{DD82AA93-6F98-4398-B1FF-D663B0842846}" type="presParOf" srcId="{C859EBCC-5E42-4F5E-837D-96D6B3895C84}" destId="{A71F4EFC-1E2E-45AB-BFDA-93C6D81E3B27}" srcOrd="1" destOrd="0" presId="urn:microsoft.com/office/officeart/2005/8/layout/hProcess11"/>
    <dgm:cxn modelId="{21682C39-A121-44F0-87B3-DCFD4444AA7F}" type="presParOf" srcId="{C859EBCC-5E42-4F5E-837D-96D6B3895C84}" destId="{B01B92D0-6814-4AEE-B39B-1A16622F9563}" srcOrd="2" destOrd="0" presId="urn:microsoft.com/office/officeart/2005/8/layout/hProcess11"/>
    <dgm:cxn modelId="{79824015-F97A-4E86-AB14-D567585D108C}" type="presParOf" srcId="{7EB63DF3-3619-4B4C-90DB-8AD687EE390B}" destId="{9E571038-1461-43CD-BE95-33732345D653}" srcOrd="1" destOrd="0" presId="urn:microsoft.com/office/officeart/2005/8/layout/hProcess11"/>
    <dgm:cxn modelId="{1F53D543-BE1E-42D4-9771-72C29896FF29}" type="presParOf" srcId="{7EB63DF3-3619-4B4C-90DB-8AD687EE390B}" destId="{22986129-A0D4-4086-822D-A0E5BD07276E}" srcOrd="2" destOrd="0" presId="urn:microsoft.com/office/officeart/2005/8/layout/hProcess11"/>
    <dgm:cxn modelId="{1AF5ABC5-2AD8-447C-9A77-BB27C36389FB}" type="presParOf" srcId="{22986129-A0D4-4086-822D-A0E5BD07276E}" destId="{E7073CE6-D7D9-426D-A26C-5F05000BDB43}" srcOrd="0" destOrd="0" presId="urn:microsoft.com/office/officeart/2005/8/layout/hProcess11"/>
    <dgm:cxn modelId="{60B855E2-505B-4D23-955C-5D06558C0E38}" type="presParOf" srcId="{22986129-A0D4-4086-822D-A0E5BD07276E}" destId="{8A756810-1069-47B0-B6C5-CC6DE888A18F}" srcOrd="1" destOrd="0" presId="urn:microsoft.com/office/officeart/2005/8/layout/hProcess11"/>
    <dgm:cxn modelId="{EA621C85-4FAD-4DC1-903B-F91EEBD422B3}" type="presParOf" srcId="{22986129-A0D4-4086-822D-A0E5BD07276E}" destId="{13338DE1-3D3E-4B3A-AA70-F3149D9BD6CA}" srcOrd="2" destOrd="0" presId="urn:microsoft.com/office/officeart/2005/8/layout/hProcess11"/>
    <dgm:cxn modelId="{4A5654D8-8F1D-406B-8BB9-1C339F830AD5}" type="presParOf" srcId="{7EB63DF3-3619-4B4C-90DB-8AD687EE390B}" destId="{39354F06-88DF-41F3-8FCB-E5369575BA0E}" srcOrd="3" destOrd="0" presId="urn:microsoft.com/office/officeart/2005/8/layout/hProcess11"/>
    <dgm:cxn modelId="{A8682C71-45D0-4E96-B664-6F15381830D3}" type="presParOf" srcId="{7EB63DF3-3619-4B4C-90DB-8AD687EE390B}" destId="{E2C5DB3A-635F-48E1-B385-BB020712941A}" srcOrd="4" destOrd="0" presId="urn:microsoft.com/office/officeart/2005/8/layout/hProcess11"/>
    <dgm:cxn modelId="{5F9D3F0D-F39B-4A50-B486-D1B94392F852}" type="presParOf" srcId="{E2C5DB3A-635F-48E1-B385-BB020712941A}" destId="{642B781F-EA5A-4F29-B26B-6F145DB95038}" srcOrd="0" destOrd="0" presId="urn:microsoft.com/office/officeart/2005/8/layout/hProcess11"/>
    <dgm:cxn modelId="{B4DE6373-03E4-4382-B3F2-BFBE96DCB0AC}" type="presParOf" srcId="{E2C5DB3A-635F-48E1-B385-BB020712941A}" destId="{2AF5A4B9-592D-4B32-AE5E-95DFC2D7EE0D}" srcOrd="1" destOrd="0" presId="urn:microsoft.com/office/officeart/2005/8/layout/hProcess11"/>
    <dgm:cxn modelId="{F8EFD78E-DFEE-4C44-A3FD-51EE05A578CA}" type="presParOf" srcId="{E2C5DB3A-635F-48E1-B385-BB020712941A}" destId="{9644BA1E-1B5B-49E8-8912-F181059A70BC}"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776AE-83EF-4D8A-BDBC-869001D29AF1}">
      <dsp:nvSpPr>
        <dsp:cNvPr id="0" name=""/>
        <dsp:cNvSpPr/>
      </dsp:nvSpPr>
      <dsp:spPr>
        <a:xfrm>
          <a:off x="0" y="1033462"/>
          <a:ext cx="7129462" cy="1377950"/>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E2A472-2D99-465A-9E25-29B6FD69EF40}">
      <dsp:nvSpPr>
        <dsp:cNvPr id="0" name=""/>
        <dsp:cNvSpPr/>
      </dsp:nvSpPr>
      <dsp:spPr>
        <a:xfrm>
          <a:off x="660" y="0"/>
          <a:ext cx="1738850" cy="137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1">
          <a:noAutofit/>
        </a:bodyPr>
        <a:lstStyle/>
        <a:p>
          <a:pPr marL="0" lvl="0" indent="0" algn="l" defTabSz="666750">
            <a:lnSpc>
              <a:spcPct val="90000"/>
            </a:lnSpc>
            <a:spcBef>
              <a:spcPct val="0"/>
            </a:spcBef>
            <a:spcAft>
              <a:spcPct val="35000"/>
            </a:spcAft>
            <a:buNone/>
          </a:pPr>
          <a:r>
            <a:rPr lang="en-US" sz="1500" kern="1200" dirty="0"/>
            <a:t>Freedom Flex</a:t>
          </a:r>
        </a:p>
        <a:p>
          <a:pPr marL="0" lvl="0" indent="0" algn="l" defTabSz="666750">
            <a:lnSpc>
              <a:spcPct val="90000"/>
            </a:lnSpc>
            <a:spcBef>
              <a:spcPct val="0"/>
            </a:spcBef>
            <a:spcAft>
              <a:spcPct val="35000"/>
            </a:spcAft>
            <a:buNone/>
          </a:pPr>
          <a:r>
            <a:rPr lang="en-US" sz="1500" kern="1200" dirty="0"/>
            <a:t>Freedom Unlimited</a:t>
          </a:r>
        </a:p>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r>
            <a:rPr lang="en-US" sz="1200" kern="1200" dirty="0"/>
            <a:t>Month 1-3</a:t>
          </a:r>
        </a:p>
      </dsp:txBody>
      <dsp:txXfrm>
        <a:off x="660" y="0"/>
        <a:ext cx="1738850" cy="1377950"/>
      </dsp:txXfrm>
    </dsp:sp>
    <dsp:sp modelId="{A71F4EFC-1E2E-45AB-BFDA-93C6D81E3B27}">
      <dsp:nvSpPr>
        <dsp:cNvPr id="0" name=""/>
        <dsp:cNvSpPr/>
      </dsp:nvSpPr>
      <dsp:spPr>
        <a:xfrm>
          <a:off x="697842" y="1550193"/>
          <a:ext cx="344487" cy="344487"/>
        </a:xfrm>
        <a:prstGeom prst="ellipse">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E7073CE6-D7D9-426D-A26C-5F05000BDB43}">
      <dsp:nvSpPr>
        <dsp:cNvPr id="0" name=""/>
        <dsp:cNvSpPr/>
      </dsp:nvSpPr>
      <dsp:spPr>
        <a:xfrm>
          <a:off x="1919239" y="212727"/>
          <a:ext cx="2763607" cy="137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1">
          <a:noAutofit/>
        </a:bodyPr>
        <a:lstStyle/>
        <a:p>
          <a:pPr marL="0" lvl="0" indent="0" algn="l" defTabSz="666750">
            <a:lnSpc>
              <a:spcPct val="90000"/>
            </a:lnSpc>
            <a:spcBef>
              <a:spcPct val="0"/>
            </a:spcBef>
            <a:spcAft>
              <a:spcPct val="35000"/>
            </a:spcAft>
            <a:buNone/>
          </a:pPr>
          <a:r>
            <a:rPr lang="en-US" sz="1500" kern="1200" dirty="0"/>
            <a:t> Sapphire Reserve</a:t>
          </a:r>
        </a:p>
        <a:p>
          <a:pPr marL="0" lvl="0" indent="0" algn="l" defTabSz="666750">
            <a:lnSpc>
              <a:spcPct val="90000"/>
            </a:lnSpc>
            <a:spcBef>
              <a:spcPct val="0"/>
            </a:spcBef>
            <a:spcAft>
              <a:spcPct val="35000"/>
            </a:spcAft>
            <a:buNone/>
          </a:pPr>
          <a:r>
            <a:rPr lang="en-US" sz="1500" kern="1200" dirty="0"/>
            <a:t> United Club/Quest</a:t>
          </a:r>
        </a:p>
        <a:p>
          <a:pPr marL="0" lvl="0" indent="0" algn="l" defTabSz="666750">
            <a:lnSpc>
              <a:spcPct val="90000"/>
            </a:lnSpc>
            <a:spcBef>
              <a:spcPct val="0"/>
            </a:spcBef>
            <a:spcAft>
              <a:spcPct val="35000"/>
            </a:spcAft>
            <a:buNone/>
          </a:pPr>
          <a:endParaRPr lang="en-US" sz="1500" kern="1200" dirty="0"/>
        </a:p>
        <a:p>
          <a:pPr marL="114300" lvl="1" indent="-114300" algn="l" defTabSz="533400">
            <a:lnSpc>
              <a:spcPct val="90000"/>
            </a:lnSpc>
            <a:spcBef>
              <a:spcPct val="0"/>
            </a:spcBef>
            <a:spcAft>
              <a:spcPct val="15000"/>
            </a:spcAft>
            <a:buChar char="•"/>
          </a:pPr>
          <a:r>
            <a:rPr lang="en-US" sz="1200" kern="1200" dirty="0"/>
            <a:t>Month 4-6</a:t>
          </a:r>
        </a:p>
      </dsp:txBody>
      <dsp:txXfrm>
        <a:off x="1919239" y="212727"/>
        <a:ext cx="2763607" cy="1377950"/>
      </dsp:txXfrm>
    </dsp:sp>
    <dsp:sp modelId="{8A756810-1069-47B0-B6C5-CC6DE888A18F}">
      <dsp:nvSpPr>
        <dsp:cNvPr id="0" name=""/>
        <dsp:cNvSpPr/>
      </dsp:nvSpPr>
      <dsp:spPr>
        <a:xfrm>
          <a:off x="3036014" y="1550193"/>
          <a:ext cx="344487" cy="344487"/>
        </a:xfrm>
        <a:prstGeom prst="ellipse">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42B781F-EA5A-4F29-B26B-6F145DB95038}">
      <dsp:nvSpPr>
        <dsp:cNvPr id="0" name=""/>
        <dsp:cNvSpPr/>
      </dsp:nvSpPr>
      <dsp:spPr>
        <a:xfrm>
          <a:off x="4677004" y="0"/>
          <a:ext cx="1738850" cy="137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1">
          <a:noAutofit/>
        </a:bodyPr>
        <a:lstStyle/>
        <a:p>
          <a:pPr marL="0" lvl="0" indent="0" algn="l" defTabSz="666750">
            <a:lnSpc>
              <a:spcPct val="90000"/>
            </a:lnSpc>
            <a:spcBef>
              <a:spcPct val="0"/>
            </a:spcBef>
            <a:spcAft>
              <a:spcPct val="35000"/>
            </a:spcAft>
            <a:buNone/>
          </a:pPr>
          <a:r>
            <a:rPr lang="en-US" sz="1500" kern="1200" dirty="0"/>
            <a:t>Last chase card of your choice! </a:t>
          </a:r>
        </a:p>
        <a:p>
          <a:pPr marL="0" lvl="0" indent="0" algn="l" defTabSz="666750">
            <a:lnSpc>
              <a:spcPct val="90000"/>
            </a:lnSpc>
            <a:spcBef>
              <a:spcPct val="0"/>
            </a:spcBef>
            <a:spcAft>
              <a:spcPct val="35000"/>
            </a:spcAft>
            <a:buNone/>
          </a:pPr>
          <a:endParaRPr lang="en-US" sz="1500" kern="1200" dirty="0"/>
        </a:p>
        <a:p>
          <a:pPr marL="114300" lvl="1" indent="-114300" algn="l" defTabSz="533400">
            <a:lnSpc>
              <a:spcPct val="90000"/>
            </a:lnSpc>
            <a:spcBef>
              <a:spcPct val="0"/>
            </a:spcBef>
            <a:spcAft>
              <a:spcPct val="15000"/>
            </a:spcAft>
            <a:buChar char="•"/>
          </a:pPr>
          <a:r>
            <a:rPr lang="en-US" sz="1200" kern="1200" dirty="0"/>
            <a:t>Month 7-9</a:t>
          </a:r>
        </a:p>
      </dsp:txBody>
      <dsp:txXfrm>
        <a:off x="4677004" y="0"/>
        <a:ext cx="1738850" cy="1377950"/>
      </dsp:txXfrm>
    </dsp:sp>
    <dsp:sp modelId="{2AF5A4B9-592D-4B32-AE5E-95DFC2D7EE0D}">
      <dsp:nvSpPr>
        <dsp:cNvPr id="0" name=""/>
        <dsp:cNvSpPr/>
      </dsp:nvSpPr>
      <dsp:spPr>
        <a:xfrm>
          <a:off x="5374185" y="1550193"/>
          <a:ext cx="344487" cy="344487"/>
        </a:xfrm>
        <a:prstGeom prst="ellipse">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776AE-83EF-4D8A-BDBC-869001D29AF1}">
      <dsp:nvSpPr>
        <dsp:cNvPr id="0" name=""/>
        <dsp:cNvSpPr/>
      </dsp:nvSpPr>
      <dsp:spPr>
        <a:xfrm>
          <a:off x="0" y="1033462"/>
          <a:ext cx="7129462" cy="1377950"/>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E2A472-2D99-465A-9E25-29B6FD69EF40}">
      <dsp:nvSpPr>
        <dsp:cNvPr id="0" name=""/>
        <dsp:cNvSpPr/>
      </dsp:nvSpPr>
      <dsp:spPr>
        <a:xfrm>
          <a:off x="660" y="0"/>
          <a:ext cx="1738850" cy="137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1">
          <a:noAutofit/>
        </a:bodyPr>
        <a:lstStyle/>
        <a:p>
          <a:pPr marL="0" lvl="0" indent="0" algn="l" defTabSz="755650">
            <a:lnSpc>
              <a:spcPct val="90000"/>
            </a:lnSpc>
            <a:spcBef>
              <a:spcPct val="0"/>
            </a:spcBef>
            <a:spcAft>
              <a:spcPct val="35000"/>
            </a:spcAft>
            <a:buNone/>
          </a:pPr>
          <a:r>
            <a:rPr lang="en-US" sz="1700" kern="1200" dirty="0"/>
            <a:t>Amex Green</a:t>
          </a:r>
        </a:p>
        <a:p>
          <a:pPr marL="0" lvl="0" indent="0" algn="l" defTabSz="755650">
            <a:lnSpc>
              <a:spcPct val="90000"/>
            </a:lnSpc>
            <a:spcBef>
              <a:spcPct val="0"/>
            </a:spcBef>
            <a:spcAft>
              <a:spcPct val="35000"/>
            </a:spcAft>
            <a:buNone/>
          </a:pPr>
          <a:r>
            <a:rPr lang="en-US" sz="1700" kern="1200" dirty="0"/>
            <a:t>Amex Gold</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Month 1-3</a:t>
          </a:r>
        </a:p>
      </dsp:txBody>
      <dsp:txXfrm>
        <a:off x="660" y="0"/>
        <a:ext cx="1738850" cy="1377950"/>
      </dsp:txXfrm>
    </dsp:sp>
    <dsp:sp modelId="{A71F4EFC-1E2E-45AB-BFDA-93C6D81E3B27}">
      <dsp:nvSpPr>
        <dsp:cNvPr id="0" name=""/>
        <dsp:cNvSpPr/>
      </dsp:nvSpPr>
      <dsp:spPr>
        <a:xfrm>
          <a:off x="697842" y="1550193"/>
          <a:ext cx="344487" cy="344487"/>
        </a:xfrm>
        <a:prstGeom prst="ellipse">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E7073CE6-D7D9-426D-A26C-5F05000BDB43}">
      <dsp:nvSpPr>
        <dsp:cNvPr id="0" name=""/>
        <dsp:cNvSpPr/>
      </dsp:nvSpPr>
      <dsp:spPr>
        <a:xfrm>
          <a:off x="1414485" y="174930"/>
          <a:ext cx="2763607" cy="137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t" anchorCtr="1">
          <a:noAutofit/>
        </a:bodyPr>
        <a:lstStyle/>
        <a:p>
          <a:pPr marL="0" lvl="0" indent="0" algn="l" defTabSz="755650">
            <a:lnSpc>
              <a:spcPct val="90000"/>
            </a:lnSpc>
            <a:spcBef>
              <a:spcPct val="0"/>
            </a:spcBef>
            <a:spcAft>
              <a:spcPct val="35000"/>
            </a:spcAft>
            <a:buNone/>
          </a:pPr>
          <a:r>
            <a:rPr lang="en-US" sz="1700" kern="1200" dirty="0"/>
            <a:t> Schwab Platinum</a:t>
          </a:r>
        </a:p>
        <a:p>
          <a:pPr marL="0" lvl="0" indent="0" algn="l" defTabSz="755650">
            <a:lnSpc>
              <a:spcPct val="90000"/>
            </a:lnSpc>
            <a:spcBef>
              <a:spcPct val="0"/>
            </a:spcBef>
            <a:spcAft>
              <a:spcPct val="35000"/>
            </a:spcAft>
            <a:buNone/>
          </a:pPr>
          <a:r>
            <a:rPr lang="en-US" sz="1700" kern="1200" dirty="0"/>
            <a:t> Amex Platinum</a:t>
          </a:r>
        </a:p>
        <a:p>
          <a:pPr marL="0" lvl="0" indent="0" algn="l" defTabSz="755650">
            <a:lnSpc>
              <a:spcPct val="90000"/>
            </a:lnSpc>
            <a:spcBef>
              <a:spcPct val="0"/>
            </a:spcBef>
            <a:spcAft>
              <a:spcPct val="35000"/>
            </a:spcAft>
            <a:buNone/>
          </a:pPr>
          <a:endParaRPr lang="en-US" sz="1700" kern="1200" dirty="0"/>
        </a:p>
        <a:p>
          <a:pPr marL="114300" lvl="1" indent="-114300" algn="l" defTabSz="577850">
            <a:lnSpc>
              <a:spcPct val="90000"/>
            </a:lnSpc>
            <a:spcBef>
              <a:spcPct val="0"/>
            </a:spcBef>
            <a:spcAft>
              <a:spcPct val="15000"/>
            </a:spcAft>
            <a:buChar char="•"/>
          </a:pPr>
          <a:r>
            <a:rPr lang="en-US" sz="1300" kern="1200" dirty="0"/>
            <a:t>Month 4-6</a:t>
          </a:r>
        </a:p>
      </dsp:txBody>
      <dsp:txXfrm>
        <a:off x="1414485" y="174930"/>
        <a:ext cx="2763607" cy="1377950"/>
      </dsp:txXfrm>
    </dsp:sp>
    <dsp:sp modelId="{8A756810-1069-47B0-B6C5-CC6DE888A18F}">
      <dsp:nvSpPr>
        <dsp:cNvPr id="0" name=""/>
        <dsp:cNvSpPr/>
      </dsp:nvSpPr>
      <dsp:spPr>
        <a:xfrm>
          <a:off x="2586833" y="1550193"/>
          <a:ext cx="344487" cy="344487"/>
        </a:xfrm>
        <a:prstGeom prst="ellipse">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42B781F-EA5A-4F29-B26B-6F145DB95038}">
      <dsp:nvSpPr>
        <dsp:cNvPr id="0" name=""/>
        <dsp:cNvSpPr/>
      </dsp:nvSpPr>
      <dsp:spPr>
        <a:xfrm>
          <a:off x="5350774" y="48131"/>
          <a:ext cx="1738850" cy="137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1">
          <a:noAutofit/>
        </a:bodyPr>
        <a:lstStyle/>
        <a:p>
          <a:pPr marL="0" lvl="0" indent="0" algn="l" defTabSz="755650">
            <a:lnSpc>
              <a:spcPct val="90000"/>
            </a:lnSpc>
            <a:spcBef>
              <a:spcPct val="0"/>
            </a:spcBef>
            <a:spcAft>
              <a:spcPct val="35000"/>
            </a:spcAft>
            <a:buNone/>
          </a:pPr>
          <a:r>
            <a:rPr lang="en-US" sz="1700" kern="1200" dirty="0"/>
            <a:t>Morgan Stanley Platinum</a:t>
          </a:r>
        </a:p>
        <a:p>
          <a:pPr marL="0" lvl="0" indent="0" algn="l" defTabSz="755650">
            <a:lnSpc>
              <a:spcPct val="90000"/>
            </a:lnSpc>
            <a:spcBef>
              <a:spcPct val="0"/>
            </a:spcBef>
            <a:spcAft>
              <a:spcPct val="35000"/>
            </a:spcAft>
            <a:buNone/>
          </a:pPr>
          <a:endParaRPr lang="en-US" sz="1700" kern="1200" dirty="0"/>
        </a:p>
        <a:p>
          <a:pPr marL="114300" lvl="1" indent="-114300" algn="l" defTabSz="577850">
            <a:lnSpc>
              <a:spcPct val="90000"/>
            </a:lnSpc>
            <a:spcBef>
              <a:spcPct val="0"/>
            </a:spcBef>
            <a:spcAft>
              <a:spcPct val="15000"/>
            </a:spcAft>
            <a:buChar char="•"/>
          </a:pPr>
          <a:r>
            <a:rPr lang="en-US" sz="1300" kern="1200" dirty="0"/>
            <a:t>Month 9-12</a:t>
          </a:r>
        </a:p>
      </dsp:txBody>
      <dsp:txXfrm>
        <a:off x="5350774" y="48131"/>
        <a:ext cx="1738850" cy="1377950"/>
      </dsp:txXfrm>
    </dsp:sp>
    <dsp:sp modelId="{2AF5A4B9-592D-4B32-AE5E-95DFC2D7EE0D}">
      <dsp:nvSpPr>
        <dsp:cNvPr id="0" name=""/>
        <dsp:cNvSpPr/>
      </dsp:nvSpPr>
      <dsp:spPr>
        <a:xfrm>
          <a:off x="6112122" y="1534150"/>
          <a:ext cx="344487" cy="344487"/>
        </a:xfrm>
        <a:prstGeom prst="ellipse">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776AE-83EF-4D8A-BDBC-869001D29AF1}">
      <dsp:nvSpPr>
        <dsp:cNvPr id="0" name=""/>
        <dsp:cNvSpPr/>
      </dsp:nvSpPr>
      <dsp:spPr>
        <a:xfrm>
          <a:off x="0" y="1033462"/>
          <a:ext cx="7129462" cy="1377950"/>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E2A472-2D99-465A-9E25-29B6FD69EF40}">
      <dsp:nvSpPr>
        <dsp:cNvPr id="0" name=""/>
        <dsp:cNvSpPr/>
      </dsp:nvSpPr>
      <dsp:spPr>
        <a:xfrm>
          <a:off x="660" y="0"/>
          <a:ext cx="1738850" cy="137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1">
          <a:noAutofit/>
        </a:bodyPr>
        <a:lstStyle/>
        <a:p>
          <a:pPr marL="0" lvl="0" indent="0" algn="l" defTabSz="755650">
            <a:lnSpc>
              <a:spcPct val="90000"/>
            </a:lnSpc>
            <a:spcBef>
              <a:spcPct val="0"/>
            </a:spcBef>
            <a:spcAft>
              <a:spcPct val="35000"/>
            </a:spcAft>
            <a:buNone/>
          </a:pPr>
          <a:r>
            <a:rPr lang="en-US" sz="1700" kern="1200" dirty="0"/>
            <a:t>Hilton Aspire</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Month 1-3</a:t>
          </a:r>
        </a:p>
      </dsp:txBody>
      <dsp:txXfrm>
        <a:off x="660" y="0"/>
        <a:ext cx="1738850" cy="1377950"/>
      </dsp:txXfrm>
    </dsp:sp>
    <dsp:sp modelId="{A71F4EFC-1E2E-45AB-BFDA-93C6D81E3B27}">
      <dsp:nvSpPr>
        <dsp:cNvPr id="0" name=""/>
        <dsp:cNvSpPr/>
      </dsp:nvSpPr>
      <dsp:spPr>
        <a:xfrm>
          <a:off x="697842" y="1550193"/>
          <a:ext cx="344487" cy="344487"/>
        </a:xfrm>
        <a:prstGeom prst="ellipse">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E7073CE6-D7D9-426D-A26C-5F05000BDB43}">
      <dsp:nvSpPr>
        <dsp:cNvPr id="0" name=""/>
        <dsp:cNvSpPr/>
      </dsp:nvSpPr>
      <dsp:spPr>
        <a:xfrm>
          <a:off x="1424014" y="344487"/>
          <a:ext cx="2763607" cy="137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t" anchorCtr="1">
          <a:noAutofit/>
        </a:bodyPr>
        <a:lstStyle/>
        <a:p>
          <a:pPr marL="0" lvl="0" indent="0" algn="l" defTabSz="755650">
            <a:lnSpc>
              <a:spcPct val="90000"/>
            </a:lnSpc>
            <a:spcBef>
              <a:spcPct val="0"/>
            </a:spcBef>
            <a:spcAft>
              <a:spcPct val="35000"/>
            </a:spcAft>
            <a:buNone/>
          </a:pPr>
          <a:r>
            <a:rPr lang="en-US" sz="1700" kern="1200" dirty="0"/>
            <a:t> Bonvoy Brilliant</a:t>
          </a:r>
        </a:p>
        <a:p>
          <a:pPr marL="0" lvl="0" indent="0" algn="l" defTabSz="755650">
            <a:lnSpc>
              <a:spcPct val="90000"/>
            </a:lnSpc>
            <a:spcBef>
              <a:spcPct val="0"/>
            </a:spcBef>
            <a:spcAft>
              <a:spcPct val="35000"/>
            </a:spcAft>
            <a:buNone/>
          </a:pPr>
          <a:endParaRPr lang="en-US" sz="1700" kern="1200" dirty="0"/>
        </a:p>
        <a:p>
          <a:pPr marL="114300" lvl="1" indent="-114300" algn="l" defTabSz="577850">
            <a:lnSpc>
              <a:spcPct val="90000"/>
            </a:lnSpc>
            <a:spcBef>
              <a:spcPct val="0"/>
            </a:spcBef>
            <a:spcAft>
              <a:spcPct val="15000"/>
            </a:spcAft>
            <a:buChar char="•"/>
          </a:pPr>
          <a:r>
            <a:rPr lang="en-US" sz="1300" kern="1200" dirty="0"/>
            <a:t>Month 4-6</a:t>
          </a:r>
        </a:p>
      </dsp:txBody>
      <dsp:txXfrm>
        <a:off x="1424014" y="344487"/>
        <a:ext cx="2763607" cy="1377950"/>
      </dsp:txXfrm>
    </dsp:sp>
    <dsp:sp modelId="{8A756810-1069-47B0-B6C5-CC6DE888A18F}">
      <dsp:nvSpPr>
        <dsp:cNvPr id="0" name=""/>
        <dsp:cNvSpPr/>
      </dsp:nvSpPr>
      <dsp:spPr>
        <a:xfrm>
          <a:off x="2586833" y="1550193"/>
          <a:ext cx="344487" cy="344487"/>
        </a:xfrm>
        <a:prstGeom prst="ellipse">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42B781F-EA5A-4F29-B26B-6F145DB95038}">
      <dsp:nvSpPr>
        <dsp:cNvPr id="0" name=""/>
        <dsp:cNvSpPr/>
      </dsp:nvSpPr>
      <dsp:spPr>
        <a:xfrm>
          <a:off x="5350774" y="48131"/>
          <a:ext cx="1738850" cy="137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1">
          <a:noAutofit/>
        </a:bodyPr>
        <a:lstStyle/>
        <a:p>
          <a:pPr marL="0" lvl="0" indent="0" algn="l" defTabSz="755650">
            <a:lnSpc>
              <a:spcPct val="90000"/>
            </a:lnSpc>
            <a:spcBef>
              <a:spcPct val="0"/>
            </a:spcBef>
            <a:spcAft>
              <a:spcPct val="35000"/>
            </a:spcAft>
            <a:buNone/>
          </a:pPr>
          <a:r>
            <a:rPr lang="en-US" sz="1700" kern="1200" dirty="0"/>
            <a:t>Delta Reserve</a:t>
          </a:r>
        </a:p>
        <a:p>
          <a:pPr marL="0" lvl="0" indent="0" algn="l" defTabSz="755650">
            <a:lnSpc>
              <a:spcPct val="90000"/>
            </a:lnSpc>
            <a:spcBef>
              <a:spcPct val="0"/>
            </a:spcBef>
            <a:spcAft>
              <a:spcPct val="35000"/>
            </a:spcAft>
            <a:buNone/>
          </a:pPr>
          <a:r>
            <a:rPr lang="en-US" sz="1700" kern="1200" dirty="0"/>
            <a:t>Hilton </a:t>
          </a:r>
          <a:r>
            <a:rPr lang="en-US" sz="1700" kern="1200" dirty="0" err="1"/>
            <a:t>Apire</a:t>
          </a:r>
          <a:endParaRPr lang="en-US" sz="1700" kern="1200" dirty="0"/>
        </a:p>
        <a:p>
          <a:pPr marL="0" lvl="0" indent="0" algn="l" defTabSz="755650">
            <a:lnSpc>
              <a:spcPct val="90000"/>
            </a:lnSpc>
            <a:spcBef>
              <a:spcPct val="0"/>
            </a:spcBef>
            <a:spcAft>
              <a:spcPct val="35000"/>
            </a:spcAft>
            <a:buNone/>
          </a:pPr>
          <a:endParaRPr lang="en-US" sz="1700" kern="1200" dirty="0"/>
        </a:p>
        <a:p>
          <a:pPr marL="114300" lvl="1" indent="-114300" algn="l" defTabSz="577850">
            <a:lnSpc>
              <a:spcPct val="90000"/>
            </a:lnSpc>
            <a:spcBef>
              <a:spcPct val="0"/>
            </a:spcBef>
            <a:spcAft>
              <a:spcPct val="15000"/>
            </a:spcAft>
            <a:buChar char="•"/>
          </a:pPr>
          <a:r>
            <a:rPr lang="en-US" sz="1300" kern="1200" dirty="0"/>
            <a:t>Month 9-12</a:t>
          </a:r>
        </a:p>
      </dsp:txBody>
      <dsp:txXfrm>
        <a:off x="5350774" y="48131"/>
        <a:ext cx="1738850" cy="1377950"/>
      </dsp:txXfrm>
    </dsp:sp>
    <dsp:sp modelId="{2AF5A4B9-592D-4B32-AE5E-95DFC2D7EE0D}">
      <dsp:nvSpPr>
        <dsp:cNvPr id="0" name=""/>
        <dsp:cNvSpPr/>
      </dsp:nvSpPr>
      <dsp:spPr>
        <a:xfrm>
          <a:off x="6112122" y="1534150"/>
          <a:ext cx="344487" cy="344487"/>
        </a:xfrm>
        <a:prstGeom prst="ellipse">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2" y="2"/>
            <a:ext cx="3043979" cy="461004"/>
          </a:xfrm>
          <a:prstGeom prst="rect">
            <a:avLst/>
          </a:prstGeom>
          <a:noFill/>
          <a:ln w="12700">
            <a:noFill/>
            <a:miter lim="800000"/>
            <a:headEnd/>
            <a:tailEnd/>
          </a:ln>
          <a:effectLst/>
        </p:spPr>
        <p:txBody>
          <a:bodyPr vert="horz" wrap="square" lIns="92784" tIns="46389" rIns="92784" bIns="46389" numCol="1" anchor="t" anchorCtr="0" compatLnSpc="1">
            <a:prstTxWarp prst="textNoShape">
              <a:avLst/>
            </a:prstTxWarp>
          </a:bodyPr>
          <a:lstStyle>
            <a:lvl1pPr algn="l">
              <a:defRPr sz="1200">
                <a:latin typeface="Arial" charset="0"/>
              </a:defRPr>
            </a:lvl1pPr>
          </a:lstStyle>
          <a:p>
            <a:pPr>
              <a:defRPr/>
            </a:pPr>
            <a:endParaRPr lang="en-US" dirty="0"/>
          </a:p>
        </p:txBody>
      </p:sp>
      <p:sp>
        <p:nvSpPr>
          <p:cNvPr id="82947" name="Rectangle 3"/>
          <p:cNvSpPr>
            <a:spLocks noGrp="1" noChangeArrowheads="1"/>
          </p:cNvSpPr>
          <p:nvPr>
            <p:ph type="dt" sz="quarter" idx="1"/>
          </p:nvPr>
        </p:nvSpPr>
        <p:spPr bwMode="auto">
          <a:xfrm>
            <a:off x="3979122" y="2"/>
            <a:ext cx="3043979" cy="461004"/>
          </a:xfrm>
          <a:prstGeom prst="rect">
            <a:avLst/>
          </a:prstGeom>
          <a:noFill/>
          <a:ln w="12700">
            <a:noFill/>
            <a:miter lim="800000"/>
            <a:headEnd/>
            <a:tailEnd/>
          </a:ln>
          <a:effectLst/>
        </p:spPr>
        <p:txBody>
          <a:bodyPr vert="horz" wrap="square" lIns="92784" tIns="46389" rIns="92784" bIns="46389" numCol="1" anchor="t" anchorCtr="0" compatLnSpc="1">
            <a:prstTxWarp prst="textNoShape">
              <a:avLst/>
            </a:prstTxWarp>
          </a:bodyPr>
          <a:lstStyle>
            <a:lvl1pPr algn="r">
              <a:defRPr sz="1200">
                <a:latin typeface="Arial" charset="0"/>
              </a:defRPr>
            </a:lvl1pPr>
          </a:lstStyle>
          <a:p>
            <a:pPr>
              <a:defRPr/>
            </a:pPr>
            <a:endParaRPr lang="en-US" dirty="0"/>
          </a:p>
        </p:txBody>
      </p:sp>
      <p:sp>
        <p:nvSpPr>
          <p:cNvPr id="82948" name="Rectangle 4"/>
          <p:cNvSpPr>
            <a:spLocks noGrp="1" noChangeArrowheads="1"/>
          </p:cNvSpPr>
          <p:nvPr>
            <p:ph type="ftr" sz="quarter" idx="2"/>
          </p:nvPr>
        </p:nvSpPr>
        <p:spPr bwMode="auto">
          <a:xfrm>
            <a:off x="2" y="8835381"/>
            <a:ext cx="3043979" cy="461004"/>
          </a:xfrm>
          <a:prstGeom prst="rect">
            <a:avLst/>
          </a:prstGeom>
          <a:noFill/>
          <a:ln w="12700">
            <a:noFill/>
            <a:miter lim="800000"/>
            <a:headEnd/>
            <a:tailEnd/>
          </a:ln>
          <a:effectLst/>
        </p:spPr>
        <p:txBody>
          <a:bodyPr vert="horz" wrap="square" lIns="92784" tIns="46389" rIns="92784" bIns="46389" numCol="1" anchor="b" anchorCtr="0" compatLnSpc="1">
            <a:prstTxWarp prst="textNoShape">
              <a:avLst/>
            </a:prstTxWarp>
          </a:bodyPr>
          <a:lstStyle>
            <a:lvl1pPr algn="l">
              <a:defRPr sz="1200">
                <a:latin typeface="Arial" charset="0"/>
              </a:defRPr>
            </a:lvl1pPr>
          </a:lstStyle>
          <a:p>
            <a:pPr>
              <a:defRPr/>
            </a:pPr>
            <a:endParaRPr lang="en-US" dirty="0"/>
          </a:p>
        </p:txBody>
      </p:sp>
      <p:sp>
        <p:nvSpPr>
          <p:cNvPr id="82949" name="Rectangle 5"/>
          <p:cNvSpPr>
            <a:spLocks noGrp="1" noChangeArrowheads="1"/>
          </p:cNvSpPr>
          <p:nvPr>
            <p:ph type="sldNum" sz="quarter" idx="3"/>
          </p:nvPr>
        </p:nvSpPr>
        <p:spPr bwMode="auto">
          <a:xfrm>
            <a:off x="3979122" y="8835381"/>
            <a:ext cx="3043979" cy="461004"/>
          </a:xfrm>
          <a:prstGeom prst="rect">
            <a:avLst/>
          </a:prstGeom>
          <a:noFill/>
          <a:ln w="12700">
            <a:noFill/>
            <a:miter lim="800000"/>
            <a:headEnd/>
            <a:tailEnd/>
          </a:ln>
          <a:effectLst/>
        </p:spPr>
        <p:txBody>
          <a:bodyPr vert="horz" wrap="square" lIns="92784" tIns="46389" rIns="92784" bIns="46389" numCol="1" anchor="b" anchorCtr="0" compatLnSpc="1">
            <a:prstTxWarp prst="textNoShape">
              <a:avLst/>
            </a:prstTxWarp>
          </a:bodyPr>
          <a:lstStyle>
            <a:lvl1pPr algn="r">
              <a:defRPr sz="1200"/>
            </a:lvl1pPr>
          </a:lstStyle>
          <a:p>
            <a:fld id="{AA33E949-BF36-42FE-9ECA-A9F103D67A6E}" type="slidenum">
              <a:rPr lang="en-US" altLang="en-US"/>
              <a:pPr/>
              <a:t>‹#›</a:t>
            </a:fld>
            <a:endParaRPr lang="en-US" altLang="en-US" dirty="0"/>
          </a:p>
        </p:txBody>
      </p:sp>
    </p:spTree>
    <p:extLst>
      <p:ext uri="{BB962C8B-B14F-4D97-AF65-F5344CB8AC3E}">
        <p14:creationId xmlns:p14="http://schemas.microsoft.com/office/powerpoint/2010/main" val="16200481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2" y="2"/>
            <a:ext cx="3043979" cy="465773"/>
          </a:xfrm>
          <a:prstGeom prst="rect">
            <a:avLst/>
          </a:prstGeom>
          <a:noFill/>
          <a:ln w="9525">
            <a:noFill/>
            <a:miter lim="800000"/>
            <a:headEnd/>
            <a:tailEnd/>
          </a:ln>
          <a:effectLst/>
        </p:spPr>
        <p:txBody>
          <a:bodyPr vert="horz" wrap="square" lIns="92784" tIns="46389" rIns="92784" bIns="46389" numCol="1" anchor="t" anchorCtr="0" compatLnSpc="1">
            <a:prstTxWarp prst="textNoShape">
              <a:avLst/>
            </a:prstTxWarp>
          </a:bodyPr>
          <a:lstStyle>
            <a:lvl1pPr algn="l">
              <a:defRPr sz="1200">
                <a:latin typeface="Arial" charset="0"/>
              </a:defRPr>
            </a:lvl1pPr>
          </a:lstStyle>
          <a:p>
            <a:pPr>
              <a:defRPr/>
            </a:pPr>
            <a:endParaRPr lang="en-US" dirty="0"/>
          </a:p>
        </p:txBody>
      </p:sp>
      <p:sp>
        <p:nvSpPr>
          <p:cNvPr id="39939" name="Rectangle 3"/>
          <p:cNvSpPr>
            <a:spLocks noGrp="1" noChangeArrowheads="1"/>
          </p:cNvSpPr>
          <p:nvPr>
            <p:ph type="dt" idx="1"/>
          </p:nvPr>
        </p:nvSpPr>
        <p:spPr bwMode="auto">
          <a:xfrm>
            <a:off x="3979122" y="2"/>
            <a:ext cx="3043979" cy="465773"/>
          </a:xfrm>
          <a:prstGeom prst="rect">
            <a:avLst/>
          </a:prstGeom>
          <a:noFill/>
          <a:ln w="9525">
            <a:noFill/>
            <a:miter lim="800000"/>
            <a:headEnd/>
            <a:tailEnd/>
          </a:ln>
          <a:effectLst/>
        </p:spPr>
        <p:txBody>
          <a:bodyPr vert="horz" wrap="square" lIns="92784" tIns="46389" rIns="92784" bIns="46389" numCol="1" anchor="t" anchorCtr="0" compatLnSpc="1">
            <a:prstTxWarp prst="textNoShape">
              <a:avLst/>
            </a:prstTxWarp>
          </a:bodyPr>
          <a:lstStyle>
            <a:lvl1pPr algn="r">
              <a:defRPr sz="1200">
                <a:latin typeface="Arial" charset="0"/>
              </a:defRPr>
            </a:lvl1pPr>
          </a:lstStyle>
          <a:p>
            <a:pPr>
              <a:defRPr/>
            </a:pPr>
            <a:endParaRPr lang="en-US" dirty="0"/>
          </a:p>
        </p:txBody>
      </p:sp>
      <p:sp>
        <p:nvSpPr>
          <p:cNvPr id="13316"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36735" y="4422460"/>
            <a:ext cx="5149637" cy="4188778"/>
          </a:xfrm>
          <a:prstGeom prst="rect">
            <a:avLst/>
          </a:prstGeom>
          <a:noFill/>
          <a:ln w="9525">
            <a:noFill/>
            <a:miter lim="800000"/>
            <a:headEnd/>
            <a:tailEnd/>
          </a:ln>
          <a:effectLst/>
        </p:spPr>
        <p:txBody>
          <a:bodyPr vert="horz" wrap="square" lIns="92784" tIns="46389" rIns="92784" bIns="463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942" name="Rectangle 6"/>
          <p:cNvSpPr>
            <a:spLocks noGrp="1" noChangeArrowheads="1"/>
          </p:cNvSpPr>
          <p:nvPr>
            <p:ph type="ftr" sz="quarter" idx="4"/>
          </p:nvPr>
        </p:nvSpPr>
        <p:spPr bwMode="auto">
          <a:xfrm>
            <a:off x="2" y="8843328"/>
            <a:ext cx="3043979" cy="465772"/>
          </a:xfrm>
          <a:prstGeom prst="rect">
            <a:avLst/>
          </a:prstGeom>
          <a:noFill/>
          <a:ln w="9525">
            <a:noFill/>
            <a:miter lim="800000"/>
            <a:headEnd/>
            <a:tailEnd/>
          </a:ln>
          <a:effectLst/>
        </p:spPr>
        <p:txBody>
          <a:bodyPr vert="horz" wrap="square" lIns="92784" tIns="46389" rIns="92784" bIns="46389" numCol="1" anchor="b" anchorCtr="0" compatLnSpc="1">
            <a:prstTxWarp prst="textNoShape">
              <a:avLst/>
            </a:prstTxWarp>
          </a:bodyPr>
          <a:lstStyle>
            <a:lvl1pPr algn="l">
              <a:defRPr sz="1200">
                <a:latin typeface="Arial" charset="0"/>
              </a:defRPr>
            </a:lvl1pPr>
          </a:lstStyle>
          <a:p>
            <a:pPr>
              <a:defRPr/>
            </a:pPr>
            <a:endParaRPr lang="en-US" dirty="0"/>
          </a:p>
        </p:txBody>
      </p:sp>
      <p:sp>
        <p:nvSpPr>
          <p:cNvPr id="39943" name="Rectangle 7"/>
          <p:cNvSpPr>
            <a:spLocks noGrp="1" noChangeArrowheads="1"/>
          </p:cNvSpPr>
          <p:nvPr>
            <p:ph type="sldNum" sz="quarter" idx="5"/>
          </p:nvPr>
        </p:nvSpPr>
        <p:spPr bwMode="auto">
          <a:xfrm>
            <a:off x="3979122" y="8843328"/>
            <a:ext cx="3043979" cy="465772"/>
          </a:xfrm>
          <a:prstGeom prst="rect">
            <a:avLst/>
          </a:prstGeom>
          <a:noFill/>
          <a:ln w="9525">
            <a:noFill/>
            <a:miter lim="800000"/>
            <a:headEnd/>
            <a:tailEnd/>
          </a:ln>
          <a:effectLst/>
        </p:spPr>
        <p:txBody>
          <a:bodyPr vert="horz" wrap="square" lIns="92784" tIns="46389" rIns="92784" bIns="46389" numCol="1" anchor="b" anchorCtr="0" compatLnSpc="1">
            <a:prstTxWarp prst="textNoShape">
              <a:avLst/>
            </a:prstTxWarp>
          </a:bodyPr>
          <a:lstStyle>
            <a:lvl1pPr algn="r">
              <a:defRPr sz="1200"/>
            </a:lvl1pPr>
          </a:lstStyle>
          <a:p>
            <a:fld id="{39D616A4-0074-4ABD-A93D-E0D703685B11}" type="slidenum">
              <a:rPr lang="en-US" altLang="en-US"/>
              <a:pPr/>
              <a:t>‹#›</a:t>
            </a:fld>
            <a:endParaRPr lang="en-US" altLang="en-US" dirty="0"/>
          </a:p>
        </p:txBody>
      </p:sp>
    </p:spTree>
    <p:extLst>
      <p:ext uri="{BB962C8B-B14F-4D97-AF65-F5344CB8AC3E}">
        <p14:creationId xmlns:p14="http://schemas.microsoft.com/office/powerpoint/2010/main" val="2524675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2E21A-333A-3DD2-5874-705273A3F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368A6-E4B9-28F7-AD49-9C3D4AA138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FAF22F-55EF-31F9-FBB2-0014C4E831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A3731A-F05B-FF0D-8111-09A7D250C349}"/>
              </a:ext>
            </a:extLst>
          </p:cNvPr>
          <p:cNvSpPr>
            <a:spLocks noGrp="1"/>
          </p:cNvSpPr>
          <p:nvPr>
            <p:ph type="sldNum" sz="quarter" idx="10"/>
          </p:nvPr>
        </p:nvSpPr>
        <p:spPr/>
        <p:txBody>
          <a:bodyPr/>
          <a:lstStyle/>
          <a:p>
            <a:fld id="{39D616A4-0074-4ABD-A93D-E0D703685B11}" type="slidenum">
              <a:rPr lang="en-US" altLang="en-US" smtClean="0"/>
              <a:pPr/>
              <a:t>5</a:t>
            </a:fld>
            <a:endParaRPr lang="en-US" altLang="en-US" dirty="0"/>
          </a:p>
        </p:txBody>
      </p:sp>
    </p:spTree>
    <p:extLst>
      <p:ext uri="{BB962C8B-B14F-4D97-AF65-F5344CB8AC3E}">
        <p14:creationId xmlns:p14="http://schemas.microsoft.com/office/powerpoint/2010/main" val="2970890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2CF87-FC13-9DC4-E512-C71503C170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80954F-A033-56E5-5A1F-080B23CFC8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3289E2-E6D3-1D9F-D6A9-9E4B886A39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9AC5BA-4AA4-55B6-8242-2E10287E9336}"/>
              </a:ext>
            </a:extLst>
          </p:cNvPr>
          <p:cNvSpPr>
            <a:spLocks noGrp="1"/>
          </p:cNvSpPr>
          <p:nvPr>
            <p:ph type="sldNum" sz="quarter" idx="10"/>
          </p:nvPr>
        </p:nvSpPr>
        <p:spPr/>
        <p:txBody>
          <a:bodyPr/>
          <a:lstStyle/>
          <a:p>
            <a:fld id="{39D616A4-0074-4ABD-A93D-E0D703685B11}" type="slidenum">
              <a:rPr lang="en-US" altLang="en-US" smtClean="0"/>
              <a:pPr/>
              <a:t>6</a:t>
            </a:fld>
            <a:endParaRPr lang="en-US" altLang="en-US" dirty="0"/>
          </a:p>
        </p:txBody>
      </p:sp>
    </p:spTree>
    <p:extLst>
      <p:ext uri="{BB962C8B-B14F-4D97-AF65-F5344CB8AC3E}">
        <p14:creationId xmlns:p14="http://schemas.microsoft.com/office/powerpoint/2010/main" val="2999983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7</a:t>
            </a:fld>
            <a:endParaRPr lang="en-US" altLang="en-US" dirty="0"/>
          </a:p>
        </p:txBody>
      </p:sp>
    </p:spTree>
    <p:extLst>
      <p:ext uri="{BB962C8B-B14F-4D97-AF65-F5344CB8AC3E}">
        <p14:creationId xmlns:p14="http://schemas.microsoft.com/office/powerpoint/2010/main" val="4110240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8</a:t>
            </a:fld>
            <a:endParaRPr lang="en-US" altLang="en-US" dirty="0"/>
          </a:p>
        </p:txBody>
      </p:sp>
    </p:spTree>
    <p:extLst>
      <p:ext uri="{BB962C8B-B14F-4D97-AF65-F5344CB8AC3E}">
        <p14:creationId xmlns:p14="http://schemas.microsoft.com/office/powerpoint/2010/main" val="27753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you read</a:t>
            </a:r>
            <a:r>
              <a:rPr lang="en-US" baseline="0" dirty="0"/>
              <a:t> that correctly. I am actually making money from booking all of those flights and hotels. And today I will tell you how. All through holding these credit cards and by earning points through spending money that I was already spending.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9</a:t>
            </a:fld>
            <a:endParaRPr lang="en-US" altLang="en-US" dirty="0"/>
          </a:p>
        </p:txBody>
      </p:sp>
    </p:spTree>
    <p:extLst>
      <p:ext uri="{BB962C8B-B14F-4D97-AF65-F5344CB8AC3E}">
        <p14:creationId xmlns:p14="http://schemas.microsoft.com/office/powerpoint/2010/main" val="657453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a:t>
            </a:r>
            <a:r>
              <a:rPr lang="en-US" baseline="0" dirty="0"/>
              <a:t> cost to you for having these cards. You just have to hold them in your wallet and spend the free money that they already give to you. Business cards used to be free but are unfortunately no longer free but all of the normal charge and credit cards still are.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10</a:t>
            </a:fld>
            <a:endParaRPr lang="en-US" altLang="en-US" dirty="0"/>
          </a:p>
        </p:txBody>
      </p:sp>
    </p:spTree>
    <p:extLst>
      <p:ext uri="{BB962C8B-B14F-4D97-AF65-F5344CB8AC3E}">
        <p14:creationId xmlns:p14="http://schemas.microsoft.com/office/powerpoint/2010/main" val="3575745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Amex Cards= $21,402</a:t>
            </a:r>
          </a:p>
          <a:p>
            <a:r>
              <a:rPr lang="en-US" dirty="0"/>
              <a:t>Chase Cards= $2,385</a:t>
            </a:r>
          </a:p>
          <a:p>
            <a:r>
              <a:rPr lang="en-US" dirty="0"/>
              <a:t>Citi= $250</a:t>
            </a:r>
          </a:p>
          <a:p>
            <a:r>
              <a:rPr lang="en-US" dirty="0"/>
              <a:t>US Bank=$525</a:t>
            </a:r>
          </a:p>
          <a:p>
            <a:r>
              <a:rPr lang="en-US" dirty="0"/>
              <a:t>BOFA= $900</a:t>
            </a:r>
          </a:p>
          <a:p>
            <a:endParaRPr lang="en-US" dirty="0"/>
          </a:p>
        </p:txBody>
      </p:sp>
      <p:sp>
        <p:nvSpPr>
          <p:cNvPr id="4" name="Slide Number Placeholder 3"/>
          <p:cNvSpPr>
            <a:spLocks noGrp="1"/>
          </p:cNvSpPr>
          <p:nvPr>
            <p:ph type="sldNum" sz="quarter" idx="5"/>
          </p:nvPr>
        </p:nvSpPr>
        <p:spPr/>
        <p:txBody>
          <a:bodyPr/>
          <a:lstStyle/>
          <a:p>
            <a:fld id="{39D616A4-0074-4ABD-A93D-E0D703685B11}" type="slidenum">
              <a:rPr lang="en-US" altLang="en-US" smtClean="0"/>
              <a:pPr/>
              <a:t>11</a:t>
            </a:fld>
            <a:endParaRPr lang="en-US" altLang="en-US" dirty="0"/>
          </a:p>
        </p:txBody>
      </p:sp>
    </p:spTree>
    <p:extLst>
      <p:ext uri="{BB962C8B-B14F-4D97-AF65-F5344CB8AC3E}">
        <p14:creationId xmlns:p14="http://schemas.microsoft.com/office/powerpoint/2010/main" val="979579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a:t>
            </a:r>
            <a:r>
              <a:rPr lang="en-US" baseline="0" dirty="0"/>
              <a:t> express gold, green and platinum cards are all charge cards. Any other American express is going to be a credit card. </a:t>
            </a:r>
          </a:p>
          <a:p>
            <a:endParaRPr lang="en-US" baseline="0" dirty="0"/>
          </a:p>
          <a:p>
            <a:r>
              <a:rPr lang="en-US" baseline="0" dirty="0"/>
              <a:t>American express is the only company that has charge cards. All others you will be getting are credit cards.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12</a:t>
            </a:fld>
            <a:endParaRPr lang="en-US" altLang="en-US" dirty="0"/>
          </a:p>
        </p:txBody>
      </p:sp>
    </p:spTree>
    <p:extLst>
      <p:ext uri="{BB962C8B-B14F-4D97-AF65-F5344CB8AC3E}">
        <p14:creationId xmlns:p14="http://schemas.microsoft.com/office/powerpoint/2010/main" val="1388559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SCRA benefits</a:t>
            </a:r>
            <a:r>
              <a:rPr lang="en-US" baseline="0" dirty="0"/>
              <a:t> are for any cards or loans that you had before starting active duty. If you have not called your bank yet to get those benefits you should! And they will reimburse you for all of the interest accrued during your active duty time on that car. </a:t>
            </a:r>
          </a:p>
          <a:p>
            <a:endParaRPr lang="en-US" baseline="0" dirty="0"/>
          </a:p>
          <a:p>
            <a:r>
              <a:rPr lang="en-US" baseline="0" dirty="0"/>
              <a:t>MLA only applies to any of the cards that you open after active duty. This will apply to most of you when opening new cards.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13</a:t>
            </a:fld>
            <a:endParaRPr lang="en-US" altLang="en-US" dirty="0"/>
          </a:p>
        </p:txBody>
      </p:sp>
    </p:spTree>
    <p:extLst>
      <p:ext uri="{BB962C8B-B14F-4D97-AF65-F5344CB8AC3E}">
        <p14:creationId xmlns:p14="http://schemas.microsoft.com/office/powerpoint/2010/main" val="4287008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SCRA benefits</a:t>
            </a:r>
            <a:r>
              <a:rPr lang="en-US" baseline="0" dirty="0"/>
              <a:t> are for any cards or loans that you had before starting active duty. If you have not called your bank yet to get those benefits you should! And they will reimburse you for all of the interest accrued during your active duty time on that car. </a:t>
            </a:r>
          </a:p>
          <a:p>
            <a:endParaRPr lang="en-US" baseline="0" dirty="0"/>
          </a:p>
          <a:p>
            <a:r>
              <a:rPr lang="en-US" baseline="0" dirty="0"/>
              <a:t>MLA only applies to any of the cards that you open after active duty. This will apply to most of you when opening new cards.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14</a:t>
            </a:fld>
            <a:endParaRPr lang="en-US" altLang="en-US" dirty="0"/>
          </a:p>
        </p:txBody>
      </p:sp>
    </p:spTree>
    <p:extLst>
      <p:ext uri="{BB962C8B-B14F-4D97-AF65-F5344CB8AC3E}">
        <p14:creationId xmlns:p14="http://schemas.microsoft.com/office/powerpoint/2010/main" val="3793816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Fico Score</a:t>
            </a:r>
            <a:r>
              <a:rPr lang="en-US" baseline="0" dirty="0"/>
              <a:t> it what the credit card companies use in order to approve you for a credit card. The higher the score, the better. The breakdown of what goes into your score is above. Creditkarma.com is a good website to get your base score. It is not a fico score but gives you a good idea of what you score is near. Most of the cards discussed in this presentation require at least a credit score of &gt;700</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15</a:t>
            </a:fld>
            <a:endParaRPr lang="en-US" altLang="en-US" dirty="0"/>
          </a:p>
        </p:txBody>
      </p:sp>
    </p:spTree>
    <p:extLst>
      <p:ext uri="{BB962C8B-B14F-4D97-AF65-F5344CB8AC3E}">
        <p14:creationId xmlns:p14="http://schemas.microsoft.com/office/powerpoint/2010/main" val="997319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Fico Score</a:t>
            </a:r>
            <a:r>
              <a:rPr lang="en-US" baseline="0" dirty="0"/>
              <a:t> it what the credit card companies use in order to approve you for a credit card. The higher the score, the better. The breakdown of what goes into your score is above. Creditkarma.com is a good website to get your base score. It is not a fico score but gives you a good idea of what you score is near. Most of the cards discussed in this presentation require at least a credit score of &gt;700</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16</a:t>
            </a:fld>
            <a:endParaRPr lang="en-US" altLang="en-US" dirty="0"/>
          </a:p>
        </p:txBody>
      </p:sp>
    </p:spTree>
    <p:extLst>
      <p:ext uri="{BB962C8B-B14F-4D97-AF65-F5344CB8AC3E}">
        <p14:creationId xmlns:p14="http://schemas.microsoft.com/office/powerpoint/2010/main" val="2320874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here! Card match is great site that tells you exactly what cards you would qualify for with your current credit score. It’s a great place to begin if you don’t know which card you want </a:t>
            </a:r>
            <a:r>
              <a:rPr lang="en-US"/>
              <a:t>to start with! </a:t>
            </a:r>
          </a:p>
        </p:txBody>
      </p:sp>
      <p:sp>
        <p:nvSpPr>
          <p:cNvPr id="4" name="Slide Number Placeholder 3"/>
          <p:cNvSpPr>
            <a:spLocks noGrp="1"/>
          </p:cNvSpPr>
          <p:nvPr>
            <p:ph type="sldNum" sz="quarter" idx="5"/>
          </p:nvPr>
        </p:nvSpPr>
        <p:spPr/>
        <p:txBody>
          <a:bodyPr/>
          <a:lstStyle/>
          <a:p>
            <a:fld id="{39D616A4-0074-4ABD-A93D-E0D703685B11}" type="slidenum">
              <a:rPr lang="en-US" altLang="en-US" smtClean="0"/>
              <a:pPr/>
              <a:t>18</a:t>
            </a:fld>
            <a:endParaRPr lang="en-US" altLang="en-US" dirty="0"/>
          </a:p>
        </p:txBody>
      </p:sp>
    </p:spTree>
    <p:extLst>
      <p:ext uri="{BB962C8B-B14F-4D97-AF65-F5344CB8AC3E}">
        <p14:creationId xmlns:p14="http://schemas.microsoft.com/office/powerpoint/2010/main" val="610429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nothing else, these are the two cards you should always have with you. They are important because they give you all kinds of travel insurance and extended warranties that protect basically all of your purchases. You will see what it covers later in the </a:t>
            </a:r>
            <a:r>
              <a:rPr lang="en-US" baseline="0" dirty="0" err="1"/>
              <a:t>powerpoint</a:t>
            </a:r>
            <a:r>
              <a:rPr lang="en-US" baseline="0" dirty="0"/>
              <a:t>. These two cards also offer you the most benefits and free money every year.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21</a:t>
            </a:fld>
            <a:endParaRPr lang="en-US" altLang="en-US" dirty="0"/>
          </a:p>
        </p:txBody>
      </p:sp>
    </p:spTree>
    <p:extLst>
      <p:ext uri="{BB962C8B-B14F-4D97-AF65-F5344CB8AC3E}">
        <p14:creationId xmlns:p14="http://schemas.microsoft.com/office/powerpoint/2010/main" val="3814232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23</a:t>
            </a:fld>
            <a:endParaRPr lang="en-US" altLang="en-US" dirty="0"/>
          </a:p>
        </p:txBody>
      </p:sp>
    </p:spTree>
    <p:extLst>
      <p:ext uri="{BB962C8B-B14F-4D97-AF65-F5344CB8AC3E}">
        <p14:creationId xmlns:p14="http://schemas.microsoft.com/office/powerpoint/2010/main" val="664293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Chase is</a:t>
            </a:r>
            <a:r>
              <a:rPr lang="en-US" baseline="0" dirty="0"/>
              <a:t> very strict with their rules. And any card that you open, whether chard card or credit card counts towards this 5/24 rule. Also, if you add an authorized user to one of your cards it also counts towards the 5/24 rule.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26</a:t>
            </a:fld>
            <a:endParaRPr lang="en-US" altLang="en-US" dirty="0"/>
          </a:p>
        </p:txBody>
      </p:sp>
    </p:spTree>
    <p:extLst>
      <p:ext uri="{BB962C8B-B14F-4D97-AF65-F5344CB8AC3E}">
        <p14:creationId xmlns:p14="http://schemas.microsoft.com/office/powerpoint/2010/main" val="2349701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2</a:t>
            </a:r>
            <a:r>
              <a:rPr lang="en-US" baseline="30000" dirty="0"/>
              <a:t>nd</a:t>
            </a:r>
            <a:r>
              <a:rPr lang="en-US" baseline="0" dirty="0"/>
              <a:t> best card in the game! So many great benefits and travel credits. All of the points you earn on this card, along with the freedom flex and freedom unlimited, go into the same point bank. This card makes them worth 1.5 cents per point instead of 1 cent per point when used for travel on chase’s website. You earn 60K ultimate rewards points after spending $4,000 in 3 months.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27</a:t>
            </a:fld>
            <a:endParaRPr lang="en-US" altLang="en-US" dirty="0"/>
          </a:p>
        </p:txBody>
      </p:sp>
    </p:spTree>
    <p:extLst>
      <p:ext uri="{BB962C8B-B14F-4D97-AF65-F5344CB8AC3E}">
        <p14:creationId xmlns:p14="http://schemas.microsoft.com/office/powerpoint/2010/main" val="937867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just upgraded</a:t>
            </a:r>
            <a:r>
              <a:rPr lang="en-US" baseline="0" dirty="0"/>
              <a:t> this card an the new bonuses are awesome! And the card is free. A must have along with the freedom unlimited to accrue your chase ultimate rewards’ points. After one year you upgrade it to another chase sapphire reserve.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28</a:t>
            </a:fld>
            <a:endParaRPr lang="en-US" altLang="en-US" dirty="0"/>
          </a:p>
        </p:txBody>
      </p:sp>
    </p:spTree>
    <p:extLst>
      <p:ext uri="{BB962C8B-B14F-4D97-AF65-F5344CB8AC3E}">
        <p14:creationId xmlns:p14="http://schemas.microsoft.com/office/powerpoint/2010/main" val="641366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great card</a:t>
            </a:r>
            <a:r>
              <a:rPr lang="en-US" baseline="0" dirty="0"/>
              <a:t> with great benefits. Treat this just like the freedom flex, upgrading after one year.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29</a:t>
            </a:fld>
            <a:endParaRPr lang="en-US" altLang="en-US" dirty="0"/>
          </a:p>
        </p:txBody>
      </p:sp>
    </p:spTree>
    <p:extLst>
      <p:ext uri="{BB962C8B-B14F-4D97-AF65-F5344CB8AC3E}">
        <p14:creationId xmlns:p14="http://schemas.microsoft.com/office/powerpoint/2010/main" val="3660250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30</a:t>
            </a:fld>
            <a:endParaRPr lang="en-US" altLang="en-US" dirty="0"/>
          </a:p>
        </p:txBody>
      </p:sp>
    </p:spTree>
    <p:extLst>
      <p:ext uri="{BB962C8B-B14F-4D97-AF65-F5344CB8AC3E}">
        <p14:creationId xmlns:p14="http://schemas.microsoft.com/office/powerpoint/2010/main" val="14986621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32</a:t>
            </a:fld>
            <a:endParaRPr lang="en-US" altLang="en-US" dirty="0"/>
          </a:p>
        </p:txBody>
      </p:sp>
    </p:spTree>
    <p:extLst>
      <p:ext uri="{BB962C8B-B14F-4D97-AF65-F5344CB8AC3E}">
        <p14:creationId xmlns:p14="http://schemas.microsoft.com/office/powerpoint/2010/main" val="3631881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33</a:t>
            </a:fld>
            <a:endParaRPr lang="en-US" altLang="en-US" dirty="0"/>
          </a:p>
        </p:txBody>
      </p:sp>
    </p:spTree>
    <p:extLst>
      <p:ext uri="{BB962C8B-B14F-4D97-AF65-F5344CB8AC3E}">
        <p14:creationId xmlns:p14="http://schemas.microsoft.com/office/powerpoint/2010/main" val="7863992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a:t>
            </a:r>
            <a:r>
              <a:rPr lang="en-US" baseline="0" dirty="0"/>
              <a:t> offer on the united club card right now. The 75k bonus miles is awesome, but the card isn’t that great otherwise for you, since we get into united lounges anyway being active duty military. You also must be flying united in order to get into lounges. This is explained on a later slide as well. You would mostly be getting either of these cards for the miles and that’s it.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34</a:t>
            </a:fld>
            <a:endParaRPr lang="en-US" altLang="en-US" dirty="0"/>
          </a:p>
        </p:txBody>
      </p:sp>
    </p:spTree>
    <p:extLst>
      <p:ext uri="{BB962C8B-B14F-4D97-AF65-F5344CB8AC3E}">
        <p14:creationId xmlns:p14="http://schemas.microsoft.com/office/powerpoint/2010/main" val="1014666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Priority</a:t>
            </a:r>
            <a:r>
              <a:rPr lang="en-US" baseline="0" dirty="0"/>
              <a:t> card is a great card if you fly southwest all of the time. Gives you a $75 credit towards SW flights every year and 4 upgraded </a:t>
            </a:r>
            <a:r>
              <a:rPr lang="en-US" baseline="0" dirty="0" err="1"/>
              <a:t>boardings</a:t>
            </a:r>
            <a:r>
              <a:rPr lang="en-US" baseline="0" dirty="0"/>
              <a:t>. REMEMBER THOUGH, YOU SHOULD NOT BE USING ANY OF THE AIRLINE CARDS FOR YOUR REGULAR SPEND. YOU SHOULD BE USING THE SAPPHIRE RESERVE OR YOUR AMEX CARDS. YOU CAN USE THOSE CARDS TO TRANSFER TO THESE AIRLINES.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35</a:t>
            </a:fld>
            <a:endParaRPr lang="en-US" altLang="en-US" dirty="0"/>
          </a:p>
        </p:txBody>
      </p:sp>
    </p:spTree>
    <p:extLst>
      <p:ext uri="{BB962C8B-B14F-4D97-AF65-F5344CB8AC3E}">
        <p14:creationId xmlns:p14="http://schemas.microsoft.com/office/powerpoint/2010/main" val="1816598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chase Marriott card</a:t>
            </a:r>
            <a:r>
              <a:rPr lang="en-US" baseline="0" dirty="0"/>
              <a:t> is great because you get the 3 free nights as your bonus, then after a year can upgrade it to </a:t>
            </a:r>
            <a:r>
              <a:rPr lang="en-US" baseline="0" dirty="0" err="1"/>
              <a:t>ritz</a:t>
            </a:r>
            <a:r>
              <a:rPr lang="en-US" baseline="0" dirty="0"/>
              <a:t> </a:t>
            </a:r>
            <a:r>
              <a:rPr lang="en-US" baseline="0" dirty="0" err="1"/>
              <a:t>carlton</a:t>
            </a:r>
            <a:r>
              <a:rPr lang="en-US" baseline="0" dirty="0"/>
              <a:t> credit card. You can only get the Ritz card through an upgrade. You can not open it anymore. The </a:t>
            </a:r>
            <a:r>
              <a:rPr lang="en-US" baseline="0" dirty="0" err="1"/>
              <a:t>ritz</a:t>
            </a:r>
            <a:r>
              <a:rPr lang="en-US" baseline="0" dirty="0"/>
              <a:t> card gives you a $300 travel credit every year and a free night at any Marriott, Ritz Carlton, or SPG property up to 50K points.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36</a:t>
            </a:fld>
            <a:endParaRPr lang="en-US" altLang="en-US" dirty="0"/>
          </a:p>
        </p:txBody>
      </p:sp>
    </p:spTree>
    <p:extLst>
      <p:ext uri="{BB962C8B-B14F-4D97-AF65-F5344CB8AC3E}">
        <p14:creationId xmlns:p14="http://schemas.microsoft.com/office/powerpoint/2010/main" val="4139302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ink preferred is a great business card and worth the $95 annual fee. You do not</a:t>
            </a:r>
            <a:r>
              <a:rPr lang="en-US" baseline="0" dirty="0"/>
              <a:t> need a business to open a business card! That is talked about later in the slides as well. Remember, these points go into the same bank as your freedom and sapphire points, so if you have the sapphire reserve they are worth 1.5 cents per piece! That makes 80k points worth $1200 in travel on the chase website! </a:t>
            </a:r>
          </a:p>
          <a:p>
            <a:endParaRPr lang="en-US" baseline="0" dirty="0"/>
          </a:p>
          <a:p>
            <a:r>
              <a:rPr lang="en-US" baseline="0" dirty="0"/>
              <a:t>The only reason you get the chase slate is to upgrade it to another Chase sapphire reserve after a year.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37</a:t>
            </a:fld>
            <a:endParaRPr lang="en-US" altLang="en-US" dirty="0"/>
          </a:p>
        </p:txBody>
      </p:sp>
    </p:spTree>
    <p:extLst>
      <p:ext uri="{BB962C8B-B14F-4D97-AF65-F5344CB8AC3E}">
        <p14:creationId xmlns:p14="http://schemas.microsoft.com/office/powerpoint/2010/main" val="16025842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ink preferred is a great business card and worth the $95 annual fee. You do not</a:t>
            </a:r>
            <a:r>
              <a:rPr lang="en-US" baseline="0" dirty="0"/>
              <a:t> need a business to open a business card! That is talked about later in the slides as well. Remember, these points go into the same bank as your freedom and sapphire points, so if you have the sapphire reserve they are worth 1.5 cents per piece! That makes 80k points worth $1200 in travel on the chase website! </a:t>
            </a:r>
          </a:p>
          <a:p>
            <a:endParaRPr lang="en-US" baseline="0" dirty="0"/>
          </a:p>
          <a:p>
            <a:r>
              <a:rPr lang="en-US" baseline="0" dirty="0"/>
              <a:t>The only reason you get the chase slate is to upgrade it to another Chase sapphire reserve after a year.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38</a:t>
            </a:fld>
            <a:endParaRPr lang="en-US" altLang="en-US" dirty="0"/>
          </a:p>
        </p:txBody>
      </p:sp>
    </p:spTree>
    <p:extLst>
      <p:ext uri="{BB962C8B-B14F-4D97-AF65-F5344CB8AC3E}">
        <p14:creationId xmlns:p14="http://schemas.microsoft.com/office/powerpoint/2010/main" val="3478155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really useful</a:t>
            </a:r>
            <a:r>
              <a:rPr lang="en-US" baseline="0" dirty="0"/>
              <a:t> if you like to stay at </a:t>
            </a:r>
            <a:r>
              <a:rPr lang="en-US" baseline="0" dirty="0" err="1"/>
              <a:t>Hyatts</a:t>
            </a:r>
            <a:r>
              <a:rPr lang="en-US" baseline="0" dirty="0"/>
              <a:t>. 25K points goes a lot further for Hyatt hotels than it does with Hilton or Marriott, but I still think you get more value out of the SW or United card, or the Chase ink preferred!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39</a:t>
            </a:fld>
            <a:endParaRPr lang="en-US" altLang="en-US" dirty="0"/>
          </a:p>
        </p:txBody>
      </p:sp>
    </p:spTree>
    <p:extLst>
      <p:ext uri="{BB962C8B-B14F-4D97-AF65-F5344CB8AC3E}">
        <p14:creationId xmlns:p14="http://schemas.microsoft.com/office/powerpoint/2010/main" val="1782315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Chase has great travel benefits</a:t>
            </a:r>
            <a:r>
              <a:rPr lang="en-US" baseline="0" dirty="0"/>
              <a:t> as seen above. It basically covers every part of your travel. Whether you have a delayed flight, or the airlines loses your bags, the card will cover it as long as you paid for the flight with your card. </a:t>
            </a:r>
          </a:p>
          <a:p>
            <a:endParaRPr lang="en-US" baseline="0" dirty="0"/>
          </a:p>
          <a:p>
            <a:r>
              <a:rPr lang="en-US" baseline="0" dirty="0"/>
              <a:t>The reserve also offers you primary rental car insurance. Which basically takes the place of your regular insurance if you are in a wreck. Which is great because then your premium will not rise on your car insurance like it would in a regular wreck. </a:t>
            </a:r>
          </a:p>
          <a:p>
            <a:endParaRPr lang="en-US" baseline="0" dirty="0"/>
          </a:p>
          <a:p>
            <a:r>
              <a:rPr lang="en-US" baseline="0" dirty="0"/>
              <a:t>The CSR also adds extended warranties to anything you purchase! This is especially important if you buy something with only a 1 month or a 2 month warranty.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41</a:t>
            </a:fld>
            <a:endParaRPr lang="en-US" altLang="en-US" dirty="0"/>
          </a:p>
        </p:txBody>
      </p:sp>
    </p:spTree>
    <p:extLst>
      <p:ext uri="{BB962C8B-B14F-4D97-AF65-F5344CB8AC3E}">
        <p14:creationId xmlns:p14="http://schemas.microsoft.com/office/powerpoint/2010/main" val="7386086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spouse</a:t>
            </a:r>
            <a:r>
              <a:rPr lang="en-US" baseline="0" dirty="0"/>
              <a:t> gets all the same benefits that you do on these cards, so you can double up on all of the benefits listed in this </a:t>
            </a:r>
            <a:r>
              <a:rPr lang="en-US" baseline="0" dirty="0" err="1"/>
              <a:t>powerpoint</a:t>
            </a:r>
            <a:r>
              <a:rPr lang="en-US" baseline="0" dirty="0"/>
              <a:t>! </a:t>
            </a:r>
          </a:p>
          <a:p>
            <a:endParaRPr lang="en-US" baseline="0" dirty="0"/>
          </a:p>
          <a:p>
            <a:r>
              <a:rPr lang="en-US" baseline="0" dirty="0"/>
              <a:t>Upgrading is the best way to get the most travel credits possible. Basically any card you have you must wait one year to upgrade it. </a:t>
            </a:r>
          </a:p>
          <a:p>
            <a:endParaRPr lang="en-US" baseline="0" dirty="0"/>
          </a:p>
          <a:p>
            <a:r>
              <a:rPr lang="en-US" baseline="0" dirty="0"/>
              <a:t>Transfer partners are great and are the main reason you want to use your chase sapphire reserve, </a:t>
            </a:r>
            <a:r>
              <a:rPr lang="en-US" baseline="0" dirty="0" err="1"/>
              <a:t>citi</a:t>
            </a:r>
            <a:r>
              <a:rPr lang="en-US" baseline="0" dirty="0"/>
              <a:t> prestige, or </a:t>
            </a:r>
            <a:r>
              <a:rPr lang="en-US" baseline="0" dirty="0" err="1"/>
              <a:t>amex</a:t>
            </a:r>
            <a:r>
              <a:rPr lang="en-US" baseline="0" dirty="0"/>
              <a:t> plat for travel. Because you can just transfer those points to the airlines of your choosing. This way you get more points than if you were just using your airline credit card to get miles. </a:t>
            </a:r>
          </a:p>
          <a:p>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42</a:t>
            </a:fld>
            <a:endParaRPr lang="en-US" altLang="en-US" dirty="0"/>
          </a:p>
        </p:txBody>
      </p:sp>
    </p:spTree>
    <p:extLst>
      <p:ext uri="{BB962C8B-B14F-4D97-AF65-F5344CB8AC3E}">
        <p14:creationId xmlns:p14="http://schemas.microsoft.com/office/powerpoint/2010/main" val="30498406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basic way to obtain</a:t>
            </a:r>
            <a:r>
              <a:rPr lang="en-US" baseline="0" dirty="0"/>
              <a:t> your chase cards. You want to do this first before anything else. Make sure you get your spend bonuses before opening another card. That way you can get max points possible.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43</a:t>
            </a:fld>
            <a:endParaRPr lang="en-US" altLang="en-US" dirty="0"/>
          </a:p>
        </p:txBody>
      </p:sp>
    </p:spTree>
    <p:extLst>
      <p:ext uri="{BB962C8B-B14F-4D97-AF65-F5344CB8AC3E}">
        <p14:creationId xmlns:p14="http://schemas.microsoft.com/office/powerpoint/2010/main" val="33446677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a:t>
            </a:r>
            <a:r>
              <a:rPr lang="en-US" baseline="0" dirty="0"/>
              <a:t> of these rules are pretty brand new for Amex. They have always been the best to military but have recently become more strict. But still they allow you to have up to ten charge cards (</a:t>
            </a:r>
            <a:r>
              <a:rPr lang="en-US" baseline="0" dirty="0" err="1"/>
              <a:t>i.e</a:t>
            </a:r>
            <a:r>
              <a:rPr lang="en-US" baseline="0" dirty="0"/>
              <a:t>, ten platinum cards!!!)  You will not have that many probably, but still good to know you have that cushion. </a:t>
            </a:r>
          </a:p>
          <a:p>
            <a:endParaRPr lang="en-US" baseline="0" dirty="0"/>
          </a:p>
          <a:p>
            <a:r>
              <a:rPr lang="en-US" baseline="0" dirty="0"/>
              <a:t>You can open four credit cards of your choosing as well after the charge cards, which I will go over in later slides.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45</a:t>
            </a:fld>
            <a:endParaRPr lang="en-US" altLang="en-US" dirty="0"/>
          </a:p>
        </p:txBody>
      </p:sp>
    </p:spTree>
    <p:extLst>
      <p:ext uri="{BB962C8B-B14F-4D97-AF65-F5344CB8AC3E}">
        <p14:creationId xmlns:p14="http://schemas.microsoft.com/office/powerpoint/2010/main" val="26897004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of the</a:t>
            </a:r>
            <a:r>
              <a:rPr lang="en-US" baseline="0" dirty="0"/>
              <a:t> best for Amex. So many benefits I could not list them all here. They even have added benefits right now because of </a:t>
            </a:r>
            <a:r>
              <a:rPr lang="en-US" baseline="0" dirty="0" err="1"/>
              <a:t>covid</a:t>
            </a:r>
            <a:r>
              <a:rPr lang="en-US" baseline="0" dirty="0"/>
              <a:t>, including $20 towards your phone bill every month and $20 towards streaming services every month. So if you have multiple </a:t>
            </a:r>
            <a:r>
              <a:rPr lang="en-US" baseline="0" dirty="0" err="1"/>
              <a:t>platinums</a:t>
            </a:r>
            <a:r>
              <a:rPr lang="en-US" baseline="0" dirty="0"/>
              <a:t>, you get multiple of these credits. </a:t>
            </a:r>
          </a:p>
          <a:p>
            <a:endParaRPr lang="en-US" baseline="0" dirty="0"/>
          </a:p>
          <a:p>
            <a:r>
              <a:rPr lang="en-US" baseline="0" dirty="0"/>
              <a:t>The travel credit for the </a:t>
            </a:r>
            <a:r>
              <a:rPr lang="en-US" baseline="0" dirty="0" err="1"/>
              <a:t>amex</a:t>
            </a:r>
            <a:r>
              <a:rPr lang="en-US" baseline="0" dirty="0"/>
              <a:t> platinum must be assigned to an airline, unlike the chase, </a:t>
            </a:r>
            <a:r>
              <a:rPr lang="en-US" baseline="0" dirty="0" err="1"/>
              <a:t>citi</a:t>
            </a:r>
            <a:r>
              <a:rPr lang="en-US" baseline="0" dirty="0"/>
              <a:t> and us bank travel credits, which you can use for any type of travel. The travel credit for </a:t>
            </a:r>
            <a:r>
              <a:rPr lang="en-US" baseline="0" dirty="0" err="1"/>
              <a:t>amex</a:t>
            </a:r>
            <a:r>
              <a:rPr lang="en-US" baseline="0" dirty="0"/>
              <a:t> still works for flights on </a:t>
            </a:r>
            <a:r>
              <a:rPr lang="en-US" baseline="0" dirty="0" err="1"/>
              <a:t>jetblue</a:t>
            </a:r>
            <a:r>
              <a:rPr lang="en-US" baseline="0" dirty="0"/>
              <a:t> or Southwest, but other than those airlines you can only use the credit for upgrades, baggage costs, and food on the plane.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9D616A4-0074-4ABD-A93D-E0D703685B11}" type="slidenum">
              <a:rPr kumimoji="0" lang="en-US" alt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alt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9101377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of the</a:t>
            </a:r>
            <a:r>
              <a:rPr lang="en-US" baseline="0" dirty="0"/>
              <a:t> best for Amex. So many benefits I could not list them all here. They even have added benefits right now because of </a:t>
            </a:r>
            <a:r>
              <a:rPr lang="en-US" baseline="0" dirty="0" err="1"/>
              <a:t>covid</a:t>
            </a:r>
            <a:r>
              <a:rPr lang="en-US" baseline="0" dirty="0"/>
              <a:t>, including $20 towards your phone bill every month and $20 towards streaming services every month. So if you have multiple </a:t>
            </a:r>
            <a:r>
              <a:rPr lang="en-US" baseline="0" dirty="0" err="1"/>
              <a:t>platinums</a:t>
            </a:r>
            <a:r>
              <a:rPr lang="en-US" baseline="0" dirty="0"/>
              <a:t>, you get multiple of these credits. </a:t>
            </a:r>
          </a:p>
          <a:p>
            <a:endParaRPr lang="en-US" baseline="0" dirty="0"/>
          </a:p>
          <a:p>
            <a:r>
              <a:rPr lang="en-US" baseline="0" dirty="0"/>
              <a:t>The travel credit for the </a:t>
            </a:r>
            <a:r>
              <a:rPr lang="en-US" baseline="0" dirty="0" err="1"/>
              <a:t>amex</a:t>
            </a:r>
            <a:r>
              <a:rPr lang="en-US" baseline="0" dirty="0"/>
              <a:t> platinum must be assigned to an airline, unlike the chase, </a:t>
            </a:r>
            <a:r>
              <a:rPr lang="en-US" baseline="0" dirty="0" err="1"/>
              <a:t>citi</a:t>
            </a:r>
            <a:r>
              <a:rPr lang="en-US" baseline="0" dirty="0"/>
              <a:t> and us bank travel credits, which you can use for any type of travel. The travel credit for </a:t>
            </a:r>
            <a:r>
              <a:rPr lang="en-US" baseline="0" dirty="0" err="1"/>
              <a:t>amex</a:t>
            </a:r>
            <a:r>
              <a:rPr lang="en-US" baseline="0" dirty="0"/>
              <a:t> still works for flights on </a:t>
            </a:r>
            <a:r>
              <a:rPr lang="en-US" baseline="0" dirty="0" err="1"/>
              <a:t>jetblue</a:t>
            </a:r>
            <a:r>
              <a:rPr lang="en-US" baseline="0" dirty="0"/>
              <a:t> or Southwest, but other than those airlines you can only use the credit for upgrades, baggage costs, and food on the plane.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47</a:t>
            </a:fld>
            <a:endParaRPr lang="en-US" altLang="en-US" dirty="0"/>
          </a:p>
        </p:txBody>
      </p:sp>
    </p:spTree>
    <p:extLst>
      <p:ext uri="{BB962C8B-B14F-4D97-AF65-F5344CB8AC3E}">
        <p14:creationId xmlns:p14="http://schemas.microsoft.com/office/powerpoint/2010/main" val="13170790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card is a must. You must get this card so if you decide to cash out your </a:t>
            </a:r>
            <a:r>
              <a:rPr lang="en-US" dirty="0" err="1"/>
              <a:t>amex</a:t>
            </a:r>
            <a:r>
              <a:rPr lang="en-US" dirty="0"/>
              <a:t> points, you get</a:t>
            </a:r>
            <a:r>
              <a:rPr lang="en-US" baseline="0" dirty="0"/>
              <a:t> 1.10 cents per point!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48</a:t>
            </a:fld>
            <a:endParaRPr lang="en-US" altLang="en-US" dirty="0"/>
          </a:p>
        </p:txBody>
      </p:sp>
    </p:spTree>
    <p:extLst>
      <p:ext uri="{BB962C8B-B14F-4D97-AF65-F5344CB8AC3E}">
        <p14:creationId xmlns:p14="http://schemas.microsoft.com/office/powerpoint/2010/main" val="10644849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open</a:t>
            </a:r>
            <a:r>
              <a:rPr lang="en-US" baseline="0" dirty="0"/>
              <a:t> this for the spend point bonus and the normal </a:t>
            </a:r>
            <a:r>
              <a:rPr lang="en-US" baseline="0" dirty="0" err="1"/>
              <a:t>amex</a:t>
            </a:r>
            <a:r>
              <a:rPr lang="en-US" baseline="0" dirty="0"/>
              <a:t> benefits. Travel credit, </a:t>
            </a:r>
            <a:r>
              <a:rPr lang="en-US" baseline="0" dirty="0" err="1"/>
              <a:t>saks</a:t>
            </a:r>
            <a:r>
              <a:rPr lang="en-US" baseline="0" dirty="0"/>
              <a:t> credit, etc…</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49</a:t>
            </a:fld>
            <a:endParaRPr lang="en-US" altLang="en-US" dirty="0"/>
          </a:p>
        </p:txBody>
      </p:sp>
    </p:spTree>
    <p:extLst>
      <p:ext uri="{BB962C8B-B14F-4D97-AF65-F5344CB8AC3E}">
        <p14:creationId xmlns:p14="http://schemas.microsoft.com/office/powerpoint/2010/main" val="2234368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t>
            </a:r>
            <a:r>
              <a:rPr lang="en-US" baseline="0" dirty="0"/>
              <a:t> for points and then upgrade after a year. Also gives you some great cash back during that first year.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50</a:t>
            </a:fld>
            <a:endParaRPr lang="en-US" altLang="en-US" dirty="0"/>
          </a:p>
        </p:txBody>
      </p:sp>
    </p:spTree>
    <p:extLst>
      <p:ext uri="{BB962C8B-B14F-4D97-AF65-F5344CB8AC3E}">
        <p14:creationId xmlns:p14="http://schemas.microsoft.com/office/powerpoint/2010/main" val="11265316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has</a:t>
            </a:r>
            <a:r>
              <a:rPr lang="en-US" baseline="0" dirty="0"/>
              <a:t> some great benefits, and a huge sing up bonus right now! Upgrade to another platinum after a year.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51</a:t>
            </a:fld>
            <a:endParaRPr lang="en-US" altLang="en-US" dirty="0"/>
          </a:p>
        </p:txBody>
      </p:sp>
    </p:spTree>
    <p:extLst>
      <p:ext uri="{BB962C8B-B14F-4D97-AF65-F5344CB8AC3E}">
        <p14:creationId xmlns:p14="http://schemas.microsoft.com/office/powerpoint/2010/main" val="22524495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has</a:t>
            </a:r>
            <a:r>
              <a:rPr lang="en-US" baseline="0" dirty="0"/>
              <a:t> some great benefits, and a huge sing up bonus right now! Upgrade to another platinum after a year.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52</a:t>
            </a:fld>
            <a:endParaRPr lang="en-US" altLang="en-US" dirty="0"/>
          </a:p>
        </p:txBody>
      </p:sp>
    </p:spTree>
    <p:extLst>
      <p:ext uri="{BB962C8B-B14F-4D97-AF65-F5344CB8AC3E}">
        <p14:creationId xmlns:p14="http://schemas.microsoft.com/office/powerpoint/2010/main" val="7274803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53</a:t>
            </a:fld>
            <a:endParaRPr lang="en-US" altLang="en-US" dirty="0"/>
          </a:p>
        </p:txBody>
      </p:sp>
    </p:spTree>
    <p:extLst>
      <p:ext uri="{BB962C8B-B14F-4D97-AF65-F5344CB8AC3E}">
        <p14:creationId xmlns:p14="http://schemas.microsoft.com/office/powerpoint/2010/main" val="41335798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Amex credit card. Top status at Hilton hotels,</a:t>
            </a:r>
            <a:r>
              <a:rPr lang="en-US" baseline="0" dirty="0"/>
              <a:t> 250 travel credit and a $250 resort credit, plus a free night at a Hilton hotel every year.  You should have at least two of these out of the 4 you can have! (must upgrade the other two Hilton cards to this one)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54</a:t>
            </a:fld>
            <a:endParaRPr lang="en-US" altLang="en-US" dirty="0"/>
          </a:p>
        </p:txBody>
      </p:sp>
    </p:spTree>
    <p:extLst>
      <p:ext uri="{BB962C8B-B14F-4D97-AF65-F5344CB8AC3E}">
        <p14:creationId xmlns:p14="http://schemas.microsoft.com/office/powerpoint/2010/main" val="10364321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get for the spend bonus</a:t>
            </a:r>
            <a:r>
              <a:rPr lang="en-US" baseline="0" dirty="0"/>
              <a:t> and upgrading purposes.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55</a:t>
            </a:fld>
            <a:endParaRPr lang="en-US" altLang="en-US" dirty="0"/>
          </a:p>
        </p:txBody>
      </p:sp>
    </p:spTree>
    <p:extLst>
      <p:ext uri="{BB962C8B-B14F-4D97-AF65-F5344CB8AC3E}">
        <p14:creationId xmlns:p14="http://schemas.microsoft.com/office/powerpoint/2010/main" val="5791291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 card if you stay at </a:t>
            </a:r>
            <a:r>
              <a:rPr lang="en-US" dirty="0" err="1"/>
              <a:t>marriotts</a:t>
            </a:r>
            <a:r>
              <a:rPr lang="en-US" dirty="0"/>
              <a:t>. 85K free night</a:t>
            </a:r>
            <a:r>
              <a:rPr lang="en-US" baseline="0" dirty="0"/>
              <a:t> credit and $25/month dining credit</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56</a:t>
            </a:fld>
            <a:endParaRPr lang="en-US" altLang="en-US" dirty="0"/>
          </a:p>
        </p:txBody>
      </p:sp>
    </p:spTree>
    <p:extLst>
      <p:ext uri="{BB962C8B-B14F-4D97-AF65-F5344CB8AC3E}">
        <p14:creationId xmlns:p14="http://schemas.microsoft.com/office/powerpoint/2010/main" val="21721025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 card if you fly delta.</a:t>
            </a:r>
            <a:r>
              <a:rPr lang="en-US" baseline="0" dirty="0"/>
              <a:t> If you do not, I would avoid and get another Hilton card.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57</a:t>
            </a:fld>
            <a:endParaRPr lang="en-US" altLang="en-US" dirty="0"/>
          </a:p>
        </p:txBody>
      </p:sp>
    </p:spTree>
    <p:extLst>
      <p:ext uri="{BB962C8B-B14F-4D97-AF65-F5344CB8AC3E}">
        <p14:creationId xmlns:p14="http://schemas.microsoft.com/office/powerpoint/2010/main" val="8790025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if you</a:t>
            </a:r>
            <a:r>
              <a:rPr lang="en-US" baseline="0" dirty="0"/>
              <a:t> fly delta.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58</a:t>
            </a:fld>
            <a:endParaRPr lang="en-US" altLang="en-US" dirty="0"/>
          </a:p>
        </p:txBody>
      </p:sp>
    </p:spTree>
    <p:extLst>
      <p:ext uri="{BB962C8B-B14F-4D97-AF65-F5344CB8AC3E}">
        <p14:creationId xmlns:p14="http://schemas.microsoft.com/office/powerpoint/2010/main" val="39697391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Upgrading</a:t>
            </a:r>
            <a:r>
              <a:rPr lang="en-US" baseline="0" dirty="0"/>
              <a:t> is so important so you can have multiple </a:t>
            </a:r>
            <a:r>
              <a:rPr lang="en-US" baseline="0" dirty="0" err="1"/>
              <a:t>platinums</a:t>
            </a:r>
            <a:r>
              <a:rPr lang="en-US" baseline="0" dirty="0"/>
              <a:t>. This gives you multiple travel credits and money towards </a:t>
            </a:r>
            <a:r>
              <a:rPr lang="en-US" baseline="0" dirty="0" err="1"/>
              <a:t>uber</a:t>
            </a:r>
            <a:r>
              <a:rPr lang="en-US" baseline="0" dirty="0"/>
              <a:t> eats, </a:t>
            </a:r>
            <a:r>
              <a:rPr lang="en-US" baseline="0" dirty="0" err="1"/>
              <a:t>saks</a:t>
            </a:r>
            <a:r>
              <a:rPr lang="en-US" baseline="0" dirty="0"/>
              <a:t> fifth avenue, phone bill costs and streaming costs.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60</a:t>
            </a:fld>
            <a:endParaRPr lang="en-US" altLang="en-US" dirty="0"/>
          </a:p>
        </p:txBody>
      </p:sp>
    </p:spTree>
    <p:extLst>
      <p:ext uri="{BB962C8B-B14F-4D97-AF65-F5344CB8AC3E}">
        <p14:creationId xmlns:p14="http://schemas.microsoft.com/office/powerpoint/2010/main" val="2006876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Upgrading</a:t>
            </a:r>
            <a:r>
              <a:rPr lang="en-US" baseline="0" dirty="0"/>
              <a:t> is so important so you can have multiple </a:t>
            </a:r>
            <a:r>
              <a:rPr lang="en-US" baseline="0" dirty="0" err="1"/>
              <a:t>platinums</a:t>
            </a:r>
            <a:r>
              <a:rPr lang="en-US" baseline="0" dirty="0"/>
              <a:t>. This gives you multiple travel credits and money towards </a:t>
            </a:r>
            <a:r>
              <a:rPr lang="en-US" baseline="0" dirty="0" err="1"/>
              <a:t>uber</a:t>
            </a:r>
            <a:r>
              <a:rPr lang="en-US" baseline="0" dirty="0"/>
              <a:t> eats, </a:t>
            </a:r>
            <a:r>
              <a:rPr lang="en-US" baseline="0" dirty="0" err="1"/>
              <a:t>saks</a:t>
            </a:r>
            <a:r>
              <a:rPr lang="en-US" baseline="0" dirty="0"/>
              <a:t> fifth avenue, phone bill costs and streaming costs.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61</a:t>
            </a:fld>
            <a:endParaRPr lang="en-US" altLang="en-US" dirty="0"/>
          </a:p>
        </p:txBody>
      </p:sp>
    </p:spTree>
    <p:extLst>
      <p:ext uri="{BB962C8B-B14F-4D97-AF65-F5344CB8AC3E}">
        <p14:creationId xmlns:p14="http://schemas.microsoft.com/office/powerpoint/2010/main" val="41475078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a:t>
            </a:r>
            <a:r>
              <a:rPr lang="en-US" baseline="0" dirty="0"/>
              <a:t> Bank altitude card is best hidden gem out of any of the credit cards. It is basically the same as the chase sapphire reserve, but with a $325 travel credit instead of a $300. It does not offer all of the benefits that chase has, but has a better travel credit and the same point structure. (1.5 cents per point) Also, you get 3% back on every single smart phone wallet purchase (apple pay, Samsung pay, etc…) no other card offers this! </a:t>
            </a:r>
          </a:p>
          <a:p>
            <a:endParaRPr lang="en-US" baseline="0" dirty="0"/>
          </a:p>
          <a:p>
            <a:r>
              <a:rPr lang="en-US" baseline="0" dirty="0"/>
              <a:t>You must open a checking account with us bank to get this card as well. If you do not live in a state with a US bank in it (i.e., Texas) you can call them and tell them you are military and they will open the account for you! You then wait 30 days and after that checking account is opened and then you can apply for the card.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63</a:t>
            </a:fld>
            <a:endParaRPr lang="en-US" altLang="en-US" dirty="0"/>
          </a:p>
        </p:txBody>
      </p:sp>
    </p:spTree>
    <p:extLst>
      <p:ext uri="{BB962C8B-B14F-4D97-AF65-F5344CB8AC3E}">
        <p14:creationId xmlns:p14="http://schemas.microsoft.com/office/powerpoint/2010/main" val="32293122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Really</a:t>
            </a:r>
            <a:r>
              <a:rPr lang="en-US" baseline="0" dirty="0"/>
              <a:t> only getting this card for the $200 travel credit.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64</a:t>
            </a:fld>
            <a:endParaRPr lang="en-US" altLang="en-US" dirty="0"/>
          </a:p>
        </p:txBody>
      </p:sp>
    </p:spTree>
    <p:extLst>
      <p:ext uri="{BB962C8B-B14F-4D97-AF65-F5344CB8AC3E}">
        <p14:creationId xmlns:p14="http://schemas.microsoft.com/office/powerpoint/2010/main" val="6234436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Really</a:t>
            </a:r>
            <a:r>
              <a:rPr lang="en-US" baseline="0" dirty="0"/>
              <a:t> only getting this card for the $200 travel credit.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65</a:t>
            </a:fld>
            <a:endParaRPr lang="en-US" altLang="en-US" dirty="0"/>
          </a:p>
        </p:txBody>
      </p:sp>
    </p:spTree>
    <p:extLst>
      <p:ext uri="{BB962C8B-B14F-4D97-AF65-F5344CB8AC3E}">
        <p14:creationId xmlns:p14="http://schemas.microsoft.com/office/powerpoint/2010/main" val="3547728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t>
            </a:r>
            <a:r>
              <a:rPr lang="en-US" baseline="0" dirty="0"/>
              <a:t> of these are very similar to chase, but not as good.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67</a:t>
            </a:fld>
            <a:endParaRPr lang="en-US" altLang="en-US" dirty="0"/>
          </a:p>
        </p:txBody>
      </p:sp>
    </p:spTree>
    <p:extLst>
      <p:ext uri="{BB962C8B-B14F-4D97-AF65-F5344CB8AC3E}">
        <p14:creationId xmlns:p14="http://schemas.microsoft.com/office/powerpoint/2010/main" val="5979298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a:t>
            </a:r>
            <a:r>
              <a:rPr lang="en-US" baseline="0" dirty="0"/>
              <a:t> can open any </a:t>
            </a:r>
            <a:r>
              <a:rPr lang="en-US" baseline="0" dirty="0" err="1"/>
              <a:t>citi</a:t>
            </a:r>
            <a:r>
              <a:rPr lang="en-US" baseline="0" dirty="0"/>
              <a:t> card in any offer. I would recommend opening the Citi prestige after your 5 chase cards if you decide to go down that path. Then you can open the American </a:t>
            </a:r>
            <a:r>
              <a:rPr lang="en-US" baseline="0" dirty="0" err="1"/>
              <a:t>Aadvantage</a:t>
            </a:r>
            <a:r>
              <a:rPr lang="en-US" baseline="0" dirty="0"/>
              <a:t> card and the </a:t>
            </a:r>
            <a:r>
              <a:rPr lang="en-US" baseline="0" dirty="0" err="1"/>
              <a:t>citi</a:t>
            </a:r>
            <a:r>
              <a:rPr lang="en-US" baseline="0" dirty="0"/>
              <a:t> premier at a later date. The </a:t>
            </a:r>
            <a:r>
              <a:rPr lang="en-US" baseline="0" dirty="0" err="1"/>
              <a:t>citi</a:t>
            </a:r>
            <a:r>
              <a:rPr lang="en-US" baseline="0" dirty="0"/>
              <a:t> prestige gives you the most benefits and a $250 travel credit that can be used on any type of travel.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70</a:t>
            </a:fld>
            <a:endParaRPr lang="en-US" altLang="en-US" dirty="0"/>
          </a:p>
        </p:txBody>
      </p:sp>
    </p:spTree>
    <p:extLst>
      <p:ext uri="{BB962C8B-B14F-4D97-AF65-F5344CB8AC3E}">
        <p14:creationId xmlns:p14="http://schemas.microsoft.com/office/powerpoint/2010/main" val="2715403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Best </a:t>
            </a:r>
            <a:r>
              <a:rPr lang="en-US" dirty="0" err="1"/>
              <a:t>citi</a:t>
            </a:r>
            <a:r>
              <a:rPr lang="en-US" dirty="0"/>
              <a:t> card out there.</a:t>
            </a:r>
            <a:r>
              <a:rPr lang="en-US" baseline="0" dirty="0"/>
              <a:t> Has some great benefits. Mainly want to get it for the points and the $250 yearly travel credit.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71</a:t>
            </a:fld>
            <a:endParaRPr lang="en-US" altLang="en-US" dirty="0"/>
          </a:p>
        </p:txBody>
      </p:sp>
    </p:spTree>
    <p:extLst>
      <p:ext uri="{BB962C8B-B14F-4D97-AF65-F5344CB8AC3E}">
        <p14:creationId xmlns:p14="http://schemas.microsoft.com/office/powerpoint/2010/main" val="14014733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card for earning</a:t>
            </a:r>
            <a:r>
              <a:rPr lang="en-US" baseline="0" dirty="0"/>
              <a:t> </a:t>
            </a:r>
            <a:r>
              <a:rPr lang="en-US" baseline="0" dirty="0" err="1"/>
              <a:t>citi</a:t>
            </a:r>
            <a:r>
              <a:rPr lang="en-US" baseline="0" dirty="0"/>
              <a:t> points that you can transfer to travel partners.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72</a:t>
            </a:fld>
            <a:endParaRPr lang="en-US" altLang="en-US" dirty="0"/>
          </a:p>
        </p:txBody>
      </p:sp>
    </p:spTree>
    <p:extLst>
      <p:ext uri="{BB962C8B-B14F-4D97-AF65-F5344CB8AC3E}">
        <p14:creationId xmlns:p14="http://schemas.microsoft.com/office/powerpoint/2010/main" val="29470443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you get into American Airlines, lounges already being active</a:t>
            </a:r>
            <a:r>
              <a:rPr lang="en-US" baseline="0" dirty="0"/>
              <a:t> duty, the main reason to get this card would be to share with your family!!! If you add them on an authorized user on the account, they get their own card and get into American airlines lounges with that card!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73</a:t>
            </a:fld>
            <a:endParaRPr lang="en-US" altLang="en-US" dirty="0"/>
          </a:p>
        </p:txBody>
      </p:sp>
    </p:spTree>
    <p:extLst>
      <p:ext uri="{BB962C8B-B14F-4D97-AF65-F5344CB8AC3E}">
        <p14:creationId xmlns:p14="http://schemas.microsoft.com/office/powerpoint/2010/main" val="1320601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this was a year ago, this would be my favorite slide set. Unfortunately, Amex has taken away this great benefit and business cards are no longer free for active duty military.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74</a:t>
            </a:fld>
            <a:endParaRPr lang="en-US" altLang="en-US" dirty="0"/>
          </a:p>
        </p:txBody>
      </p:sp>
    </p:spTree>
    <p:extLst>
      <p:ext uri="{BB962C8B-B14F-4D97-AF65-F5344CB8AC3E}">
        <p14:creationId xmlns:p14="http://schemas.microsoft.com/office/powerpoint/2010/main" val="30894438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a:t>
            </a:r>
            <a:r>
              <a:rPr lang="en-US" baseline="0" dirty="0"/>
              <a:t> my favorite business card by far. If I was to get out of the military I would have this over the regular Amex platinum even having to pay the $695 per year. You really get so much value from it.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76</a:t>
            </a:fld>
            <a:endParaRPr lang="en-US" altLang="en-US" dirty="0"/>
          </a:p>
        </p:txBody>
      </p:sp>
    </p:spTree>
    <p:extLst>
      <p:ext uri="{BB962C8B-B14F-4D97-AF65-F5344CB8AC3E}">
        <p14:creationId xmlns:p14="http://schemas.microsoft.com/office/powerpoint/2010/main" val="20441186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green first, then gold so you can get bonuses. If you open platinum first you will not get bonuses on green and gold. If you only want one card, get platinum!!!!</a:t>
            </a:r>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79</a:t>
            </a:fld>
            <a:endParaRPr lang="en-US" altLang="en-US" dirty="0"/>
          </a:p>
        </p:txBody>
      </p:sp>
    </p:spTree>
    <p:extLst>
      <p:ext uri="{BB962C8B-B14F-4D97-AF65-F5344CB8AC3E}">
        <p14:creationId xmlns:p14="http://schemas.microsoft.com/office/powerpoint/2010/main" val="30299086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each is spread out so</a:t>
            </a:r>
            <a:r>
              <a:rPr lang="en-US" baseline="0" dirty="0"/>
              <a:t> you have plenty of time get the spending bonuses associated with each. You will upgrade the surpass to another reserve after a year.  If you do not fly delta, replace with the Hilton honors card</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80</a:t>
            </a:fld>
            <a:endParaRPr lang="en-US" altLang="en-US" dirty="0"/>
          </a:p>
        </p:txBody>
      </p:sp>
    </p:spTree>
    <p:extLst>
      <p:ext uri="{BB962C8B-B14F-4D97-AF65-F5344CB8AC3E}">
        <p14:creationId xmlns:p14="http://schemas.microsoft.com/office/powerpoint/2010/main" val="38743834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very important slide! These are the</a:t>
            </a:r>
            <a:r>
              <a:rPr lang="en-US" baseline="0" dirty="0"/>
              <a:t> ways to get to your spend bonuses so you get all of the points you can use for so many things. The best way to do it is by organic spend, aka just spending your money. Or getting family members to put expenses on your card and then they </a:t>
            </a:r>
            <a:r>
              <a:rPr lang="en-US" baseline="0" dirty="0" err="1"/>
              <a:t>venmo</a:t>
            </a:r>
            <a:r>
              <a:rPr lang="en-US" baseline="0" dirty="0"/>
              <a:t> you the money so you can pay it off.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84</a:t>
            </a:fld>
            <a:endParaRPr lang="en-US" altLang="en-US" dirty="0"/>
          </a:p>
        </p:txBody>
      </p:sp>
    </p:spTree>
    <p:extLst>
      <p:ext uri="{BB962C8B-B14F-4D97-AF65-F5344CB8AC3E}">
        <p14:creationId xmlns:p14="http://schemas.microsoft.com/office/powerpoint/2010/main" val="16158839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Plastiq</a:t>
            </a:r>
            <a:r>
              <a:rPr lang="en-US" baseline="0" dirty="0"/>
              <a:t> is a great way to get to your spend bonus. It allows you to pay your rent with a check generated for a small fee which is then sent to your landlord. I have used it several times and it works like a charm. Some landlords allow you to pay rent with credit cards but usually not American express. This is where </a:t>
            </a:r>
            <a:r>
              <a:rPr lang="en-US" baseline="0" dirty="0" err="1"/>
              <a:t>plastiq</a:t>
            </a:r>
            <a:r>
              <a:rPr lang="en-US" baseline="0" dirty="0"/>
              <a:t> comes in handy.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85</a:t>
            </a:fld>
            <a:endParaRPr lang="en-US" altLang="en-US" dirty="0"/>
          </a:p>
        </p:txBody>
      </p:sp>
    </p:spTree>
    <p:extLst>
      <p:ext uri="{BB962C8B-B14F-4D97-AF65-F5344CB8AC3E}">
        <p14:creationId xmlns:p14="http://schemas.microsoft.com/office/powerpoint/2010/main" val="31190978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Upgrading</a:t>
            </a:r>
            <a:r>
              <a:rPr lang="en-US" baseline="0" dirty="0"/>
              <a:t> is so important so you can have multiple </a:t>
            </a:r>
            <a:r>
              <a:rPr lang="en-US" baseline="0" dirty="0" err="1"/>
              <a:t>platinums</a:t>
            </a:r>
            <a:r>
              <a:rPr lang="en-US" baseline="0" dirty="0"/>
              <a:t>. This gives you multiple travel credits and money towards </a:t>
            </a:r>
            <a:r>
              <a:rPr lang="en-US" baseline="0" dirty="0" err="1"/>
              <a:t>uber</a:t>
            </a:r>
            <a:r>
              <a:rPr lang="en-US" baseline="0" dirty="0"/>
              <a:t> eats, </a:t>
            </a:r>
            <a:r>
              <a:rPr lang="en-US" baseline="0" dirty="0" err="1"/>
              <a:t>saks</a:t>
            </a:r>
            <a:r>
              <a:rPr lang="en-US" baseline="0" dirty="0"/>
              <a:t> fifth avenue, phone bill costs and streaming costs.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86</a:t>
            </a:fld>
            <a:endParaRPr lang="en-US" altLang="en-US" dirty="0"/>
          </a:p>
        </p:txBody>
      </p:sp>
    </p:spTree>
    <p:extLst>
      <p:ext uri="{BB962C8B-B14F-4D97-AF65-F5344CB8AC3E}">
        <p14:creationId xmlns:p14="http://schemas.microsoft.com/office/powerpoint/2010/main" val="620065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Referrals are super important</a:t>
            </a:r>
            <a:r>
              <a:rPr lang="en-US" baseline="0" dirty="0"/>
              <a:t> for both you and the person you are referring. You get points for referring, but people you refer usually get increased bonus offers through your referral. So everyone wins!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87</a:t>
            </a:fld>
            <a:endParaRPr lang="en-US" altLang="en-US" dirty="0"/>
          </a:p>
        </p:txBody>
      </p:sp>
    </p:spTree>
    <p:extLst>
      <p:ext uri="{BB962C8B-B14F-4D97-AF65-F5344CB8AC3E}">
        <p14:creationId xmlns:p14="http://schemas.microsoft.com/office/powerpoint/2010/main" val="3624892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a:t>
            </a:r>
            <a:r>
              <a:rPr lang="en-US" baseline="0" dirty="0"/>
              <a:t> and united lounges are always free to active duty military when you are flying that airline. Centurion lounges are the nicest lounges (can takes showers, get massages, top shelf alcohol and food curated by James Beard Award Winning chefs) followed by Delta lounges. </a:t>
            </a:r>
          </a:p>
          <a:p>
            <a:endParaRPr lang="en-US" baseline="0" dirty="0"/>
          </a:p>
          <a:p>
            <a:r>
              <a:rPr lang="en-US" baseline="0" dirty="0"/>
              <a:t>Priority pass lounges are nice but usually very crowded. Sometimes they do not let you in even if you have a priority pass, because of the crowds. However at some airports priority pass gets you free food at restaurants. </a:t>
            </a:r>
          </a:p>
          <a:p>
            <a:endParaRPr lang="en-US" baseline="0" dirty="0"/>
          </a:p>
          <a:p>
            <a:r>
              <a:rPr lang="en-US" baseline="0" dirty="0" err="1"/>
              <a:t>Loungebuddy</a:t>
            </a:r>
            <a:r>
              <a:rPr lang="en-US" baseline="0" dirty="0"/>
              <a:t> will tell you all of the lounges at your airport and what is required to get into them. It also will tell you if there are any restaurants where you can get free food at with your priority pass. The food credit is usually $28!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95</a:t>
            </a:fld>
            <a:endParaRPr lang="en-US" altLang="en-US" dirty="0"/>
          </a:p>
        </p:txBody>
      </p:sp>
    </p:spTree>
    <p:extLst>
      <p:ext uri="{BB962C8B-B14F-4D97-AF65-F5344CB8AC3E}">
        <p14:creationId xmlns:p14="http://schemas.microsoft.com/office/powerpoint/2010/main" val="1883401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Travel credits are easy to use for Chase, </a:t>
            </a:r>
            <a:r>
              <a:rPr lang="en-US" dirty="0" err="1"/>
              <a:t>citi</a:t>
            </a:r>
            <a:r>
              <a:rPr lang="en-US" baseline="0" dirty="0"/>
              <a:t> and US Bank. You just use it on any type of travel and it automatically comes off of your card. Like explained earlier, </a:t>
            </a:r>
            <a:r>
              <a:rPr lang="en-US" baseline="0" dirty="0" err="1"/>
              <a:t>amex</a:t>
            </a:r>
            <a:r>
              <a:rPr lang="en-US" baseline="0" dirty="0"/>
              <a:t> credits must be assigned to an airline.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97</a:t>
            </a:fld>
            <a:endParaRPr lang="en-US" altLang="en-US" dirty="0"/>
          </a:p>
        </p:txBody>
      </p:sp>
    </p:spTree>
    <p:extLst>
      <p:ext uri="{BB962C8B-B14F-4D97-AF65-F5344CB8AC3E}">
        <p14:creationId xmlns:p14="http://schemas.microsoft.com/office/powerpoint/2010/main" val="1544079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Travel credits are easy to use for Chase, </a:t>
            </a:r>
            <a:r>
              <a:rPr lang="en-US" dirty="0" err="1"/>
              <a:t>citi</a:t>
            </a:r>
            <a:r>
              <a:rPr lang="en-US" baseline="0" dirty="0"/>
              <a:t> and US Bank. You just use it on any type of travel and it automatically comes off of your card. Like explained earlier, </a:t>
            </a:r>
            <a:r>
              <a:rPr lang="en-US" baseline="0" dirty="0" err="1"/>
              <a:t>amex</a:t>
            </a:r>
            <a:r>
              <a:rPr lang="en-US" baseline="0" dirty="0"/>
              <a:t> credits must be assigned to an airline.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98</a:t>
            </a:fld>
            <a:endParaRPr lang="en-US" altLang="en-US" dirty="0"/>
          </a:p>
        </p:txBody>
      </p:sp>
    </p:spTree>
    <p:extLst>
      <p:ext uri="{BB962C8B-B14F-4D97-AF65-F5344CB8AC3E}">
        <p14:creationId xmlns:p14="http://schemas.microsoft.com/office/powerpoint/2010/main" val="3028597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all awesome credits you get each</a:t>
            </a:r>
            <a:r>
              <a:rPr lang="en-US" baseline="0" dirty="0"/>
              <a:t> year. You must use them before they expire though. The </a:t>
            </a:r>
            <a:r>
              <a:rPr lang="en-US" baseline="0" dirty="0" err="1"/>
              <a:t>uber</a:t>
            </a:r>
            <a:r>
              <a:rPr lang="en-US" baseline="0" dirty="0"/>
              <a:t> credits expire each month and the </a:t>
            </a:r>
            <a:r>
              <a:rPr lang="en-US" baseline="0" dirty="0" err="1"/>
              <a:t>saks</a:t>
            </a:r>
            <a:r>
              <a:rPr lang="en-US" baseline="0" dirty="0"/>
              <a:t> credit expires every six months. The chase </a:t>
            </a:r>
            <a:r>
              <a:rPr lang="en-US" baseline="0" dirty="0" err="1"/>
              <a:t>doordash</a:t>
            </a:r>
            <a:r>
              <a:rPr lang="en-US" baseline="0" dirty="0"/>
              <a:t> credit is good for the whole year though.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99</a:t>
            </a:fld>
            <a:endParaRPr lang="en-US" altLang="en-US" dirty="0"/>
          </a:p>
        </p:txBody>
      </p:sp>
    </p:spTree>
    <p:extLst>
      <p:ext uri="{BB962C8B-B14F-4D97-AF65-F5344CB8AC3E}">
        <p14:creationId xmlns:p14="http://schemas.microsoft.com/office/powerpoint/2010/main" val="38253348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all awesome credits you get each</a:t>
            </a:r>
            <a:r>
              <a:rPr lang="en-US" baseline="0" dirty="0"/>
              <a:t> year. You must use them before they expire though. The </a:t>
            </a:r>
            <a:r>
              <a:rPr lang="en-US" baseline="0" dirty="0" err="1"/>
              <a:t>uber</a:t>
            </a:r>
            <a:r>
              <a:rPr lang="en-US" baseline="0" dirty="0"/>
              <a:t> credits expire each month and the </a:t>
            </a:r>
            <a:r>
              <a:rPr lang="en-US" baseline="0" dirty="0" err="1"/>
              <a:t>saks</a:t>
            </a:r>
            <a:r>
              <a:rPr lang="en-US" baseline="0" dirty="0"/>
              <a:t> credit expires every six months. The chase </a:t>
            </a:r>
            <a:r>
              <a:rPr lang="en-US" baseline="0" dirty="0" err="1"/>
              <a:t>doordash</a:t>
            </a:r>
            <a:r>
              <a:rPr lang="en-US" baseline="0" dirty="0"/>
              <a:t> credit is good for the whole year though.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100</a:t>
            </a:fld>
            <a:endParaRPr lang="en-US" altLang="en-US" dirty="0"/>
          </a:p>
        </p:txBody>
      </p:sp>
    </p:spTree>
    <p:extLst>
      <p:ext uri="{BB962C8B-B14F-4D97-AF65-F5344CB8AC3E}">
        <p14:creationId xmlns:p14="http://schemas.microsoft.com/office/powerpoint/2010/main" val="142624232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Downgrading is very important</a:t>
            </a:r>
            <a:r>
              <a:rPr lang="en-US" baseline="0" dirty="0"/>
              <a:t> when you become a civilian again. Hopefully by this time you have reaped years and years of the benefits these cards offer. Then when you leave, you can downgrade the cards so you don’t get charged the annual fees. </a:t>
            </a:r>
            <a:endParaRPr lang="en-US" dirty="0"/>
          </a:p>
        </p:txBody>
      </p:sp>
      <p:sp>
        <p:nvSpPr>
          <p:cNvPr id="4" name="Slide Number Placeholder 3"/>
          <p:cNvSpPr>
            <a:spLocks noGrp="1"/>
          </p:cNvSpPr>
          <p:nvPr>
            <p:ph type="sldNum" sz="quarter" idx="10"/>
          </p:nvPr>
        </p:nvSpPr>
        <p:spPr/>
        <p:txBody>
          <a:bodyPr/>
          <a:lstStyle/>
          <a:p>
            <a:fld id="{39D616A4-0074-4ABD-A93D-E0D703685B11}" type="slidenum">
              <a:rPr lang="en-US" altLang="en-US" smtClean="0"/>
              <a:pPr/>
              <a:t>101</a:t>
            </a:fld>
            <a:endParaRPr lang="en-US" altLang="en-US" dirty="0"/>
          </a:p>
        </p:txBody>
      </p:sp>
    </p:spTree>
    <p:extLst>
      <p:ext uri="{BB962C8B-B14F-4D97-AF65-F5344CB8AC3E}">
        <p14:creationId xmlns:p14="http://schemas.microsoft.com/office/powerpoint/2010/main" val="4833900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pPr>
              <a:defRPr/>
            </a:pPr>
            <a:r>
              <a:rPr lang="en-US"/>
              <a:t>As of: </a:t>
            </a:r>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pPr>
              <a:defRPr/>
            </a:pPr>
            <a:fld id="{C601D5EC-4FB1-44EA-82CC-CF80BA6176A5}" type="slidenum">
              <a:rPr lang="en-US" smtClean="0">
                <a:solidFill>
                  <a:srgbClr val="FFFFFF">
                    <a:lumMod val="50000"/>
                  </a:srgbClr>
                </a:solidFill>
              </a:rPr>
              <a:pPr>
                <a:defRPr/>
              </a:pPr>
              <a:t>‹#›</a:t>
            </a:fld>
            <a:endParaRPr lang="en-US" dirty="0">
              <a:solidFill>
                <a:srgbClr val="FFFFFF">
                  <a:lumMod val="50000"/>
                </a:srgbClr>
              </a:solidFill>
            </a:endParaRPr>
          </a:p>
        </p:txBody>
      </p:sp>
      <p:cxnSp>
        <p:nvCxnSpPr>
          <p:cNvPr id="15" name="Straight Connector 14"/>
          <p:cNvCxnSpPr/>
          <p:nvPr/>
        </p:nvCxnSpPr>
        <p:spPr>
          <a:xfrm>
            <a:off x="2019825" y="3471329"/>
            <a:ext cx="511308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117536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As of: </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a:t>
            </a:fld>
            <a:endParaRPr lang="en-US" dirty="0">
              <a:solidFill>
                <a:srgbClr val="808080"/>
              </a:solidFill>
            </a:endParaRPr>
          </a:p>
        </p:txBody>
      </p:sp>
    </p:spTree>
    <p:extLst>
      <p:ext uri="{BB962C8B-B14F-4D97-AF65-F5344CB8AC3E}">
        <p14:creationId xmlns:p14="http://schemas.microsoft.com/office/powerpoint/2010/main" val="1482983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As of: </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146C4ECD-4AF7-4FA9-AC6D-908D6E2EFC9B}" type="slidenum">
              <a:rPr lang="en-US" smtClean="0">
                <a:solidFill>
                  <a:srgbClr val="FFFFFF">
                    <a:lumMod val="50000"/>
                  </a:srgbClr>
                </a:solidFill>
              </a:rPr>
              <a:pPr>
                <a:defRPr/>
              </a:pPr>
              <a:t>‹#›</a:t>
            </a:fld>
            <a:endParaRPr lang="en-US" dirty="0">
              <a:solidFill>
                <a:srgbClr val="808080"/>
              </a:solidFill>
            </a:endParaRPr>
          </a:p>
        </p:txBody>
      </p:sp>
      <p:cxnSp>
        <p:nvCxnSpPr>
          <p:cNvPr id="31" name="Straight Connector 30"/>
          <p:cNvCxnSpPr/>
          <p:nvPr/>
        </p:nvCxnSpPr>
        <p:spPr>
          <a:xfrm>
            <a:off x="1278466" y="3599392"/>
            <a:ext cx="659553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1400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t>As of: </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C601D5EC-4FB1-44EA-82CC-CF80BA6176A5}" type="slidenum">
              <a:rPr lang="en-US" smtClean="0">
                <a:solidFill>
                  <a:srgbClr val="FFFFFF">
                    <a:lumMod val="50000"/>
                  </a:srgbClr>
                </a:solidFill>
              </a:rPr>
              <a:pPr>
                <a:defRPr/>
              </a:pPr>
              <a:t>‹#›</a:t>
            </a:fld>
            <a:endParaRPr lang="en-US" dirty="0">
              <a:solidFill>
                <a:srgbClr val="FFFFFF">
                  <a:lumMod val="50000"/>
                </a:srgbClr>
              </a:solidFill>
            </a:endParaRPr>
          </a:p>
        </p:txBody>
      </p:sp>
    </p:spTree>
    <p:extLst>
      <p:ext uri="{BB962C8B-B14F-4D97-AF65-F5344CB8AC3E}">
        <p14:creationId xmlns:p14="http://schemas.microsoft.com/office/powerpoint/2010/main" val="46989059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t>As of: </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defRPr/>
            </a:pPr>
            <a:fld id="{83BB1E93-C574-479F-AF02-197AA0FCCD40}" type="slidenum">
              <a:rPr lang="en-US" smtClean="0">
                <a:solidFill>
                  <a:srgbClr val="FFFFFF">
                    <a:lumMod val="50000"/>
                  </a:srgbClr>
                </a:solidFill>
              </a:rPr>
              <a:pPr>
                <a:defRPr/>
              </a:pPr>
              <a:t>‹#›</a:t>
            </a:fld>
            <a:endParaRPr lang="en-US" dirty="0">
              <a:solidFill>
                <a:srgbClr val="808080"/>
              </a:solidFill>
            </a:endParaRPr>
          </a:p>
        </p:txBody>
      </p:sp>
      <p:cxnSp>
        <p:nvCxnSpPr>
          <p:cNvPr id="41" name="Straight Connector 40"/>
          <p:cNvCxnSpPr/>
          <p:nvPr/>
        </p:nvCxnSpPr>
        <p:spPr>
          <a:xfrm>
            <a:off x="1278466" y="235467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0963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r>
              <a:rPr lang="en-US"/>
              <a:t>As of: </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F61977D5-0B65-41EF-AB75-050AE4657723}" type="slidenum">
              <a:rPr lang="en-US" smtClean="0">
                <a:solidFill>
                  <a:srgbClr val="FFFFFF">
                    <a:lumMod val="50000"/>
                  </a:srgbClr>
                </a:solidFill>
              </a:rPr>
              <a:pPr>
                <a:defRPr/>
              </a:pPr>
              <a:t>‹#›</a:t>
            </a:fld>
            <a:endParaRPr lang="en-US" dirty="0">
              <a:solidFill>
                <a:srgbClr val="808080"/>
              </a:solidFill>
            </a:endParaRPr>
          </a:p>
        </p:txBody>
      </p:sp>
      <p:cxnSp>
        <p:nvCxnSpPr>
          <p:cNvPr id="14" name="Straight Connector 13"/>
          <p:cNvCxnSpPr/>
          <p:nvPr/>
        </p:nvCxnSpPr>
        <p:spPr>
          <a:xfrm>
            <a:off x="1278466" y="235467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0776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As of: </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B2DDB9E0-CA43-4D99-A575-7F90C1B04B86}" type="slidenum">
              <a:rPr lang="en-US" smtClean="0">
                <a:solidFill>
                  <a:srgbClr val="FFFFFF">
                    <a:lumMod val="50000"/>
                  </a:srgbClr>
                </a:solidFill>
              </a:rPr>
              <a:pPr>
                <a:defRPr/>
              </a:pPr>
              <a:t>‹#›</a:t>
            </a:fld>
            <a:endParaRPr lang="en-US" dirty="0">
              <a:solidFill>
                <a:srgbClr val="808080"/>
              </a:solidFill>
            </a:endParaRPr>
          </a:p>
        </p:txBody>
      </p:sp>
    </p:spTree>
    <p:extLst>
      <p:ext uri="{BB962C8B-B14F-4D97-AF65-F5344CB8AC3E}">
        <p14:creationId xmlns:p14="http://schemas.microsoft.com/office/powerpoint/2010/main" val="995473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As of: </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FC10026C-3D8E-4424-9BF9-48721800E056}" type="slidenum">
              <a:rPr lang="en-US" smtClean="0">
                <a:solidFill>
                  <a:srgbClr val="FFFFFF">
                    <a:lumMod val="50000"/>
                  </a:srgbClr>
                </a:solidFill>
              </a:rPr>
              <a:pPr>
                <a:defRPr/>
              </a:pPr>
              <a:t>‹#›</a:t>
            </a:fld>
            <a:endParaRPr lang="en-US" dirty="0">
              <a:solidFill>
                <a:srgbClr val="808080"/>
              </a:solidFill>
            </a:endParaRPr>
          </a:p>
        </p:txBody>
      </p:sp>
      <p:cxnSp>
        <p:nvCxnSpPr>
          <p:cNvPr id="16" name="Straight Connector 15"/>
          <p:cNvCxnSpPr/>
          <p:nvPr/>
        </p:nvCxnSpPr>
        <p:spPr>
          <a:xfrm>
            <a:off x="1278466" y="2912533"/>
            <a:ext cx="233359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4661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218221"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As of: </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C601D5EC-4FB1-44EA-82CC-CF80BA6176A5}" type="slidenum">
              <a:rPr lang="en-US" smtClean="0">
                <a:solidFill>
                  <a:srgbClr val="FFFFFF">
                    <a:lumMod val="50000"/>
                  </a:srgbClr>
                </a:solidFill>
              </a:rPr>
              <a:pPr>
                <a:defRPr/>
              </a:pPr>
              <a:t>‹#›</a:t>
            </a:fld>
            <a:endParaRPr lang="en-US" dirty="0">
              <a:solidFill>
                <a:srgbClr val="FFFFFF">
                  <a:lumMod val="50000"/>
                </a:srgbClr>
              </a:solidFill>
            </a:endParaRPr>
          </a:p>
        </p:txBody>
      </p:sp>
    </p:spTree>
    <p:extLst>
      <p:ext uri="{BB962C8B-B14F-4D97-AF65-F5344CB8AC3E}">
        <p14:creationId xmlns:p14="http://schemas.microsoft.com/office/powerpoint/2010/main" val="100977127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As of: </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C601D5EC-4FB1-44EA-82CC-CF80BA6176A5}" type="slidenum">
              <a:rPr lang="en-US" smtClean="0">
                <a:solidFill>
                  <a:srgbClr val="FFFFFF">
                    <a:lumMod val="50000"/>
                  </a:srgbClr>
                </a:solidFill>
              </a:rPr>
              <a:pPr>
                <a:defRPr/>
              </a:pPr>
              <a:t>‹#›</a:t>
            </a:fld>
            <a:endParaRPr lang="en-US" dirty="0">
              <a:solidFill>
                <a:srgbClr val="FFFFFF">
                  <a:lumMod val="50000"/>
                </a:srgbClr>
              </a:solidFill>
            </a:endParaRPr>
          </a:p>
        </p:txBody>
      </p:sp>
    </p:spTree>
    <p:extLst>
      <p:ext uri="{BB962C8B-B14F-4D97-AF65-F5344CB8AC3E}">
        <p14:creationId xmlns:p14="http://schemas.microsoft.com/office/powerpoint/2010/main" val="400204202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As of: </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C601D5EC-4FB1-44EA-82CC-CF80BA6176A5}" type="slidenum">
              <a:rPr lang="en-US" smtClean="0">
                <a:solidFill>
                  <a:srgbClr val="FFFFFF">
                    <a:lumMod val="50000"/>
                  </a:srgbClr>
                </a:solidFill>
              </a:rPr>
              <a:pPr>
                <a:defRPr/>
              </a:pPr>
              <a:t>‹#›</a:t>
            </a:fld>
            <a:endParaRPr lang="en-US" dirty="0">
              <a:solidFill>
                <a:srgbClr val="FFFFFF">
                  <a:lumMod val="50000"/>
                </a:srgbClr>
              </a:solidFill>
            </a:endParaRPr>
          </a:p>
        </p:txBody>
      </p:sp>
      <p:cxnSp>
        <p:nvCxnSpPr>
          <p:cNvPr id="15" name="Straight Connector 14"/>
          <p:cNvCxnSpPr/>
          <p:nvPr/>
        </p:nvCxnSpPr>
        <p:spPr>
          <a:xfrm>
            <a:off x="1278465" y="4140199"/>
            <a:ext cx="6606425"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83143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As of: </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C601D5EC-4FB1-44EA-82CC-CF80BA6176A5}" type="slidenum">
              <a:rPr lang="en-US" smtClean="0">
                <a:solidFill>
                  <a:srgbClr val="FFFFFF">
                    <a:lumMod val="50000"/>
                  </a:srgbClr>
                </a:solidFill>
              </a:rPr>
              <a:pPr>
                <a:defRPr/>
              </a:pPr>
              <a:t>‹#›</a:t>
            </a:fld>
            <a:endParaRPr lang="en-US" dirty="0">
              <a:solidFill>
                <a:srgbClr val="FFFFFF">
                  <a:lumMod val="50000"/>
                </a:srgbClr>
              </a:solidFill>
            </a:endParaRPr>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650364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As of: </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C601D5EC-4FB1-44EA-82CC-CF80BA6176A5}" type="slidenum">
              <a:rPr lang="en-US" smtClean="0">
                <a:solidFill>
                  <a:srgbClr val="FFFFFF">
                    <a:lumMod val="50000"/>
                  </a:srgbClr>
                </a:solidFill>
              </a:rPr>
              <a:pPr>
                <a:defRPr/>
              </a:pPr>
              <a:t>‹#›</a:t>
            </a:fld>
            <a:endParaRPr lang="en-US" dirty="0">
              <a:solidFill>
                <a:srgbClr val="FFFFFF">
                  <a:lumMod val="50000"/>
                </a:srgbClr>
              </a:solidFill>
            </a:endParaRPr>
          </a:p>
        </p:txBody>
      </p:sp>
    </p:spTree>
    <p:extLst>
      <p:ext uri="{BB962C8B-B14F-4D97-AF65-F5344CB8AC3E}">
        <p14:creationId xmlns:p14="http://schemas.microsoft.com/office/powerpoint/2010/main" val="349978316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As of: </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C601D5EC-4FB1-44EA-82CC-CF80BA6176A5}" type="slidenum">
              <a:rPr lang="en-US" smtClean="0">
                <a:solidFill>
                  <a:srgbClr val="FFFFFF">
                    <a:lumMod val="50000"/>
                  </a:srgbClr>
                </a:solidFill>
              </a:rPr>
              <a:pPr>
                <a:defRPr/>
              </a:pPr>
              <a:t>‹#›</a:t>
            </a:fld>
            <a:endParaRPr lang="en-US" dirty="0">
              <a:solidFill>
                <a:srgbClr val="FFFFFF">
                  <a:lumMod val="50000"/>
                </a:srgbClr>
              </a:solidFill>
            </a:endParaRPr>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99834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As of: </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C601D5EC-4FB1-44EA-82CC-CF80BA6176A5}" type="slidenum">
              <a:rPr lang="en-US" smtClean="0">
                <a:solidFill>
                  <a:srgbClr val="FFFFFF">
                    <a:lumMod val="50000"/>
                  </a:srgbClr>
                </a:solidFill>
              </a:rPr>
              <a:pPr>
                <a:defRPr/>
              </a:pPr>
              <a:t>‹#›</a:t>
            </a:fld>
            <a:endParaRPr lang="en-US" dirty="0">
              <a:solidFill>
                <a:srgbClr val="FFFFFF">
                  <a:lumMod val="50000"/>
                </a:srgbClr>
              </a:solidFill>
            </a:endParaRPr>
          </a:p>
        </p:txBody>
      </p:sp>
      <p:cxnSp>
        <p:nvCxnSpPr>
          <p:cNvPr id="15" name="Straight Connector 14"/>
          <p:cNvCxnSpPr/>
          <p:nvPr/>
        </p:nvCxnSpPr>
        <p:spPr>
          <a:xfrm>
            <a:off x="1278469" y="3429000"/>
            <a:ext cx="6606421"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9489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As of: </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D39E08EF-252E-4D42-8922-8FC9C3BB89FF}" type="slidenum">
              <a:rPr lang="en-US" smtClean="0">
                <a:solidFill>
                  <a:srgbClr val="FFFFFF">
                    <a:lumMod val="50000"/>
                  </a:srgbClr>
                </a:solidFill>
              </a:rPr>
              <a:pPr>
                <a:defRPr/>
              </a:pPr>
              <a:t>‹#›</a:t>
            </a:fld>
            <a:endParaRPr lang="en-US" dirty="0">
              <a:solidFill>
                <a:srgbClr val="808080"/>
              </a:solidFill>
            </a:endParaRPr>
          </a:p>
        </p:txBody>
      </p:sp>
      <p:cxnSp>
        <p:nvCxnSpPr>
          <p:cNvPr id="14" name="Straight Connector 13"/>
          <p:cNvCxnSpPr/>
          <p:nvPr/>
        </p:nvCxnSpPr>
        <p:spPr>
          <a:xfrm>
            <a:off x="1278466" y="2354670"/>
            <a:ext cx="660642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2449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As of: </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F87F88B5-9783-4B57-84F6-AE499D764B62}" type="slidenum">
              <a:rPr lang="en-US" smtClean="0">
                <a:solidFill>
                  <a:srgbClr val="FFFFFF">
                    <a:lumMod val="50000"/>
                  </a:srgbClr>
                </a:solidFill>
              </a:rPr>
              <a:pPr>
                <a:defRPr/>
              </a:pPr>
              <a:t>‹#›</a:t>
            </a:fld>
            <a:endParaRPr lang="en-US" dirty="0">
              <a:solidFill>
                <a:srgbClr val="808080"/>
              </a:solidFill>
            </a:endParaRPr>
          </a:p>
        </p:txBody>
      </p:sp>
      <p:cxnSp>
        <p:nvCxnSpPr>
          <p:cNvPr id="14" name="Straight Connector 13"/>
          <p:cNvCxnSpPr/>
          <p:nvPr/>
        </p:nvCxnSpPr>
        <p:spPr>
          <a:xfrm>
            <a:off x="6245512" y="906873"/>
            <a:ext cx="0" cy="4968993"/>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5678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a:defRPr/>
            </a:pPr>
            <a:endParaRPr lang="en-US" sz="1400" dirty="0">
              <a:solidFill>
                <a:srgbClr val="000000"/>
              </a:solidFill>
            </a:endParaRPr>
          </a:p>
        </p:txBody>
      </p:sp>
      <p:sp>
        <p:nvSpPr>
          <p:cNvPr id="5" name="Line 5"/>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a:defRPr/>
            </a:pPr>
            <a:endParaRPr lang="en-US" sz="1400" dirty="0">
              <a:solidFill>
                <a:srgbClr val="000000"/>
              </a:solidFill>
            </a:endParaRPr>
          </a:p>
        </p:txBody>
      </p:sp>
      <p:sp>
        <p:nvSpPr>
          <p:cNvPr id="8" name="Rectangle 6"/>
          <p:cNvSpPr>
            <a:spLocks noGrp="1" noChangeArrowheads="1"/>
          </p:cNvSpPr>
          <p:nvPr>
            <p:ph type="dt" sz="half" idx="10"/>
          </p:nvPr>
        </p:nvSpPr>
        <p:spPr/>
        <p:txBody>
          <a:bodyPr/>
          <a:lstStyle>
            <a:lvl1pPr>
              <a:defRPr/>
            </a:lvl1pPr>
          </a:lstStyle>
          <a:p>
            <a:pPr>
              <a:defRPr/>
            </a:pPr>
            <a:r>
              <a:rPr lang="en-US" dirty="0"/>
              <a:t>As of: </a:t>
            </a:r>
          </a:p>
        </p:txBody>
      </p:sp>
    </p:spTree>
    <p:extLst>
      <p:ext uri="{BB962C8B-B14F-4D97-AF65-F5344CB8AC3E}">
        <p14:creationId xmlns:p14="http://schemas.microsoft.com/office/powerpoint/2010/main" val="1052930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r>
              <a:rPr lang="en-US"/>
              <a:t>As of: </a:t>
            </a:r>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C601D5EC-4FB1-44EA-82CC-CF80BA6176A5}" type="slidenum">
              <a:rPr lang="en-US" smtClean="0">
                <a:solidFill>
                  <a:srgbClr val="FFFFFF">
                    <a:lumMod val="50000"/>
                  </a:srgbClr>
                </a:solidFill>
              </a:rPr>
              <a:pPr>
                <a:defRPr/>
              </a:pPr>
              <a:t>‹#›</a:t>
            </a:fld>
            <a:endParaRPr lang="en-US" dirty="0">
              <a:solidFill>
                <a:srgbClr val="FFFFFF">
                  <a:lumMod val="50000"/>
                </a:srgbClr>
              </a:solidFill>
            </a:endParaRPr>
          </a:p>
        </p:txBody>
      </p:sp>
    </p:spTree>
    <p:extLst>
      <p:ext uri="{BB962C8B-B14F-4D97-AF65-F5344CB8AC3E}">
        <p14:creationId xmlns:p14="http://schemas.microsoft.com/office/powerpoint/2010/main" val="2111459926"/>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5" r:id="rId12"/>
    <p:sldLayoutId id="2147483906" r:id="rId13"/>
    <p:sldLayoutId id="2147483907" r:id="rId14"/>
    <p:sldLayoutId id="2147483908" r:id="rId15"/>
    <p:sldLayoutId id="2147483909" r:id="rId16"/>
    <p:sldLayoutId id="2147483910" r:id="rId17"/>
    <p:sldLayoutId id="2147483775" r:id="rId18"/>
  </p:sldLayoutIdLst>
  <p:hf hdr="0" ft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mla.dmdc.osd.mil/mla/#/hom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thepointsguy.com/guide/amex-platinum-review/" TargetMode="External"/><Relationship Id="rId5" Type="http://schemas.openxmlformats.org/officeDocument/2006/relationships/hyperlink" Target="https://thepointsguy.com/guide/chase-sapphire-reserve-review/" TargetMode="External"/><Relationship Id="rId4" Type="http://schemas.openxmlformats.org/officeDocument/2006/relationships/image" Target="../media/image12.tiff"/></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frequentmiler.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thepointsguy.com/guide/chase-sapphire-reserve-review/" TargetMode="External"/><Relationship Id="rId4" Type="http://schemas.openxmlformats.org/officeDocument/2006/relationships/image" Target="../media/image11.tiff"/></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thepointsguy.com/credit-cards/chase-freedom-flex/"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thepointsguy.com/guide/chase-freedom-unlimited-review/"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thepointsguy.com/guide/chase-sapphire-preferred-review/"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3" Type="http://schemas.openxmlformats.org/officeDocument/2006/relationships/hyperlink" Target="https://thepointsguy.com/credit-cards/chase/get-peloton-credits-from-chase/" TargetMode="External"/><Relationship Id="rId2" Type="http://schemas.openxmlformats.org/officeDocument/2006/relationships/hyperlink" Target="https://thepointsguy.com/news/chase-lyft-renewal/" TargetMode="External"/><Relationship Id="rId1" Type="http://schemas.openxmlformats.org/officeDocument/2006/relationships/slideLayout" Target="../slideLayouts/slideLayout2.xml"/><Relationship Id="rId6" Type="http://schemas.openxmlformats.org/officeDocument/2006/relationships/hyperlink" Target="https://thepointsguy.com/guide/chase-sapphire-reserve-review/" TargetMode="External"/><Relationship Id="rId5" Type="http://schemas.openxmlformats.org/officeDocument/2006/relationships/hyperlink" Target="https://thepointsguy.com/guide/which-purchases-count-as-dining-chase-sapphire-reserve/" TargetMode="External"/><Relationship Id="rId4" Type="http://schemas.openxmlformats.org/officeDocument/2006/relationships/hyperlink" Target="https://thepointsguy.com/news/devaluation-coming-to-csr-benefits/"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thepointsguy.com/credit-cards/united-quest-card/"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9.tiff"/></Relationships>
</file>

<file path=ppt/slides/_rels/slide34.xml.rels><?xml version="1.0" encoding="UTF-8" standalone="yes"?>
<Relationships xmlns="http://schemas.openxmlformats.org/package/2006/relationships"><Relationship Id="rId3" Type="http://schemas.openxmlformats.org/officeDocument/2006/relationships/hyperlink" Target="https://www2.theexplorercard.com/rewards-cards/club-card?CELL=RRW&amp;jp_cmp=cc/United+Club_Brand_Exact_United+Club_SEM_US_NA_Standard_NA/sea/p55530986071/Infinite+Club&amp;gclsrc=aw.ds&amp;&amp;gclid=Cj0KCQjw5JSLBhCxARIsAHgO2Sc-D8eQ1ys1ui_xaXvtLX2_FHLCgRiVhXCpZ3"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tiff"/></Relationships>
</file>

<file path=ppt/slides/_rels/slide35.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thepointsguy.com/guide/southwest-priority-credit-card-review/"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37.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20.tiff"/><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31.png"/><Relationship Id="rId5" Type="http://schemas.openxmlformats.org/officeDocument/2006/relationships/diagramQuickStyle" Target="../diagrams/quickStyle1.xml"/><Relationship Id="rId10" Type="http://schemas.openxmlformats.org/officeDocument/2006/relationships/image" Target="../media/image30.png"/><Relationship Id="rId4" Type="http://schemas.openxmlformats.org/officeDocument/2006/relationships/diagramLayout" Target="../diagrams/layout1.xml"/><Relationship Id="rId9" Type="http://schemas.openxmlformats.org/officeDocument/2006/relationships/image" Target="../media/image2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upgradedpoints.com/credit-cards/reviews/american-express-platinum-card/travel-insurance-benefits/"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2.tif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57.png"/><Relationship Id="rId5" Type="http://schemas.openxmlformats.org/officeDocument/2006/relationships/diagramQuickStyle" Target="../diagrams/quickStyle2.xml"/><Relationship Id="rId10" Type="http://schemas.openxmlformats.org/officeDocument/2006/relationships/image" Target="../media/image56.png"/><Relationship Id="rId4" Type="http://schemas.openxmlformats.org/officeDocument/2006/relationships/diagramLayout" Target="../diagrams/layout2.xml"/><Relationship Id="rId9" Type="http://schemas.openxmlformats.org/officeDocument/2006/relationships/image" Target="../media/image55.png"/></Relationships>
</file>

<file path=ppt/slides/_rels/slide8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61.jpeg"/><Relationship Id="rId4" Type="http://schemas.openxmlformats.org/officeDocument/2006/relationships/diagramLayout" Target="../diagrams/layout3.xml"/><Relationship Id="rId9" Type="http://schemas.openxmlformats.org/officeDocument/2006/relationships/image" Target="../media/image6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2.tif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s://millionmilesecrets.com/guides/amex-airline-fee-credit/"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millionmilesecrets.com/guides/amex-airline-fee-credit/"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hyperlink" Target="https://www.united.com/offers/travelcash" TargetMode="Externa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thepointsguy.com/guide/amex-platinum-hotel-credit/"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hyperlink" Target="https://thepointsguy.com/news/amex-platinum-digital-entertainment-credit/" TargetMode="Externa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mailto:trcorbin95@gmail.com" TargetMode="External"/><Relationship Id="rId2" Type="http://schemas.openxmlformats.org/officeDocument/2006/relationships/hyperlink" Target="mailto:timothy.r.corbin5.mil@mail.mil" TargetMode="Externa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8" Type="http://schemas.openxmlformats.org/officeDocument/2006/relationships/hyperlink" Target="http://www.upgradepoints.com/" TargetMode="External"/><Relationship Id="rId3" Type="http://schemas.openxmlformats.org/officeDocument/2006/relationships/hyperlink" Target="http://www.derpreport.com/" TargetMode="External"/><Relationship Id="rId7" Type="http://schemas.openxmlformats.org/officeDocument/2006/relationships/hyperlink" Target="http://www.citi.com/" TargetMode="External"/><Relationship Id="rId2" Type="http://schemas.openxmlformats.org/officeDocument/2006/relationships/hyperlink" Target="http://www.doctorofcredit.com/" TargetMode="External"/><Relationship Id="rId1" Type="http://schemas.openxmlformats.org/officeDocument/2006/relationships/slideLayout" Target="../slideLayouts/slideLayout2.xml"/><Relationship Id="rId6" Type="http://schemas.openxmlformats.org/officeDocument/2006/relationships/hyperlink" Target="http://www.mlatravelclub.com/" TargetMode="External"/><Relationship Id="rId5" Type="http://schemas.openxmlformats.org/officeDocument/2006/relationships/hyperlink" Target="http://www.frequentmiler.boardingarea.com/" TargetMode="External"/><Relationship Id="rId4" Type="http://schemas.openxmlformats.org/officeDocument/2006/relationships/hyperlink" Target="http://www.thepointsgu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01000" y="6524625"/>
            <a:ext cx="1143000" cy="304800"/>
          </a:xfrm>
        </p:spPr>
        <p:txBody>
          <a:bodyPr/>
          <a:lstStyle/>
          <a:p>
            <a:pPr>
              <a:defRPr/>
            </a:pPr>
            <a:fld id="{B2DDB9E0-CA43-4D99-A575-7F90C1B04B86}" type="slidenum">
              <a:rPr lang="en-US" smtClean="0">
                <a:solidFill>
                  <a:srgbClr val="FFFFFF">
                    <a:lumMod val="50000"/>
                  </a:srgbClr>
                </a:solidFill>
              </a:rPr>
              <a:pPr>
                <a:defRPr/>
              </a:pPr>
              <a:t>1</a:t>
            </a:fld>
            <a:endParaRPr lang="en-US" dirty="0">
              <a:solidFill>
                <a:srgbClr val="808080"/>
              </a:solidFill>
            </a:endParaRPr>
          </a:p>
        </p:txBody>
      </p:sp>
      <p:sp>
        <p:nvSpPr>
          <p:cNvPr id="5" name="Rectangle 4"/>
          <p:cNvSpPr>
            <a:spLocks noChangeArrowheads="1"/>
          </p:cNvSpPr>
          <p:nvPr/>
        </p:nvSpPr>
        <p:spPr bwMode="auto">
          <a:xfrm>
            <a:off x="1654035" y="4703911"/>
            <a:ext cx="56769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1pPr>
            <a:lvl2pPr marL="742950" indent="-28575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2pPr>
            <a:lvl3pPr marL="1143000" indent="-22860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3pPr>
            <a:lvl4pPr marL="1600200" indent="-22860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endParaRPr lang="en-US" altLang="en-US" dirty="0"/>
          </a:p>
          <a:p>
            <a:pPr algn="r">
              <a:spcBef>
                <a:spcPct val="0"/>
              </a:spcBef>
              <a:buClrTx/>
              <a:buSzTx/>
              <a:buFontTx/>
              <a:buNone/>
            </a:pPr>
            <a:endParaRPr lang="en-US" altLang="en-US" dirty="0"/>
          </a:p>
          <a:p>
            <a:pPr algn="ctr">
              <a:spcBef>
                <a:spcPct val="0"/>
              </a:spcBef>
              <a:buClrTx/>
              <a:buSzTx/>
              <a:buFontTx/>
              <a:buNone/>
            </a:pPr>
            <a:r>
              <a:rPr lang="en-US" altLang="en-US" dirty="0"/>
              <a:t>Maj Timothy Corbin, CPFC</a:t>
            </a:r>
          </a:p>
          <a:p>
            <a:pPr algn="ctr">
              <a:spcBef>
                <a:spcPct val="0"/>
              </a:spcBef>
              <a:buClrTx/>
              <a:buSzTx/>
              <a:buFontTx/>
              <a:buNone/>
            </a:pPr>
            <a:endParaRPr lang="en-US" altLang="en-US" dirty="0"/>
          </a:p>
          <a:p>
            <a:pPr algn="ctr">
              <a:spcBef>
                <a:spcPct val="0"/>
              </a:spcBef>
              <a:buClrTx/>
              <a:buSzTx/>
              <a:buFontTx/>
              <a:buNone/>
            </a:pPr>
            <a:endParaRPr lang="en-US" altLang="en-US" dirty="0"/>
          </a:p>
          <a:p>
            <a:pPr algn="r">
              <a:spcBef>
                <a:spcPct val="0"/>
              </a:spcBef>
              <a:buClrTx/>
              <a:buSzTx/>
              <a:buFontTx/>
              <a:buNone/>
            </a:pPr>
            <a:endParaRPr lang="en-US" altLang="en-US" dirty="0"/>
          </a:p>
        </p:txBody>
      </p:sp>
      <p:pic>
        <p:nvPicPr>
          <p:cNvPr id="6" name="Picture 5"/>
          <p:cNvPicPr>
            <a:picLocks noChangeAspect="1"/>
          </p:cNvPicPr>
          <p:nvPr/>
        </p:nvPicPr>
        <p:blipFill>
          <a:blip r:embed="rId2"/>
          <a:stretch>
            <a:fillRect/>
          </a:stretch>
        </p:blipFill>
        <p:spPr>
          <a:xfrm>
            <a:off x="3420923" y="2747139"/>
            <a:ext cx="2143125" cy="2143125"/>
          </a:xfrm>
          <a:prstGeom prst="rect">
            <a:avLst/>
          </a:prstGeom>
        </p:spPr>
      </p:pic>
      <p:sp>
        <p:nvSpPr>
          <p:cNvPr id="7" name="TextBox 6">
            <a:extLst>
              <a:ext uri="{FF2B5EF4-FFF2-40B4-BE49-F238E27FC236}">
                <a16:creationId xmlns:a16="http://schemas.microsoft.com/office/drawing/2014/main" id="{EBBAFE5F-B778-D1D8-F318-D0F3DB002016}"/>
              </a:ext>
            </a:extLst>
          </p:cNvPr>
          <p:cNvSpPr txBox="1"/>
          <p:nvPr/>
        </p:nvSpPr>
        <p:spPr>
          <a:xfrm>
            <a:off x="2206485" y="715814"/>
            <a:ext cx="4572000" cy="1754326"/>
          </a:xfrm>
          <a:prstGeom prst="rect">
            <a:avLst/>
          </a:prstGeom>
          <a:noFill/>
        </p:spPr>
        <p:txBody>
          <a:bodyPr wrap="square">
            <a:spAutoFit/>
          </a:bodyPr>
          <a:lstStyle/>
          <a:p>
            <a:pPr algn="ctr">
              <a:spcBef>
                <a:spcPct val="0"/>
              </a:spcBef>
              <a:buClrTx/>
              <a:buSzTx/>
              <a:buFontTx/>
              <a:buNone/>
            </a:pPr>
            <a:r>
              <a:rPr lang="en-US" altLang="en-US" sz="3600" b="1" dirty="0"/>
              <a:t>Maximizing Military Financial Benefits: A Credit Journey </a:t>
            </a:r>
          </a:p>
        </p:txBody>
      </p:sp>
    </p:spTree>
    <p:extLst>
      <p:ext uri="{BB962C8B-B14F-4D97-AF65-F5344CB8AC3E}">
        <p14:creationId xmlns:p14="http://schemas.microsoft.com/office/powerpoint/2010/main" val="1294346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01000" y="6524625"/>
            <a:ext cx="1143000" cy="304800"/>
          </a:xfrm>
        </p:spPr>
        <p:txBody>
          <a:bodyPr/>
          <a:lstStyle/>
          <a:p>
            <a:pPr>
              <a:defRPr/>
            </a:pPr>
            <a:fld id="{B2DDB9E0-CA43-4D99-A575-7F90C1B04B86}" type="slidenum">
              <a:rPr lang="en-US" smtClean="0">
                <a:solidFill>
                  <a:srgbClr val="FFFFFF">
                    <a:lumMod val="50000"/>
                  </a:srgbClr>
                </a:solidFill>
              </a:rPr>
              <a:pPr>
                <a:defRPr/>
              </a:pPr>
              <a:t>2</a:t>
            </a:fld>
            <a:endParaRPr lang="en-US" dirty="0">
              <a:solidFill>
                <a:srgbClr val="808080"/>
              </a:solidFill>
            </a:endParaRPr>
          </a:p>
        </p:txBody>
      </p:sp>
      <p:sp>
        <p:nvSpPr>
          <p:cNvPr id="3" name="Rectangle 3"/>
          <p:cNvSpPr>
            <a:spLocks noChangeArrowheads="1"/>
          </p:cNvSpPr>
          <p:nvPr/>
        </p:nvSpPr>
        <p:spPr bwMode="auto">
          <a:xfrm>
            <a:off x="521895" y="2712900"/>
            <a:ext cx="83058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1pPr>
            <a:lvl2pPr marL="742950" indent="-28575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2pPr>
            <a:lvl3pPr marL="1143000" indent="-22860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3pPr>
            <a:lvl4pPr marL="1600200" indent="-22860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3600" dirty="0">
                <a:solidFill>
                  <a:srgbClr val="151C77"/>
                </a:solidFill>
              </a:rPr>
              <a:t>  </a:t>
            </a:r>
          </a:p>
          <a:p>
            <a:pPr algn="ctr">
              <a:spcBef>
                <a:spcPct val="0"/>
              </a:spcBef>
              <a:buClrTx/>
              <a:buSzTx/>
              <a:buFontTx/>
              <a:buNone/>
            </a:pPr>
            <a:r>
              <a:rPr lang="en-US" altLang="en-US" sz="3600" dirty="0">
                <a:solidFill>
                  <a:srgbClr val="151C77"/>
                </a:solidFill>
              </a:rPr>
              <a:t>Disclaimer: This guide is meant for educational and informational purposes only and does not constitute any financial or tax advice. Terms and information on this presentation may change over time as well. Please talk to a financial advisor if you have any concerns about your financial health. </a:t>
            </a:r>
          </a:p>
          <a:p>
            <a:pPr algn="r">
              <a:spcBef>
                <a:spcPct val="0"/>
              </a:spcBef>
              <a:buClrTx/>
              <a:buSzTx/>
              <a:buFontTx/>
              <a:buNone/>
            </a:pPr>
            <a:endParaRPr lang="en-US" altLang="en-US" sz="3600" dirty="0">
              <a:latin typeface="Times New Roman" panose="02020603050405020304" pitchFamily="18" charset="0"/>
            </a:endParaRPr>
          </a:p>
        </p:txBody>
      </p:sp>
      <p:sp>
        <p:nvSpPr>
          <p:cNvPr id="5" name="Rectangle 4"/>
          <p:cNvSpPr>
            <a:spLocks noChangeArrowheads="1"/>
          </p:cNvSpPr>
          <p:nvPr/>
        </p:nvSpPr>
        <p:spPr bwMode="auto">
          <a:xfrm>
            <a:off x="6068293" y="4633913"/>
            <a:ext cx="2893147"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1pPr>
            <a:lvl2pPr marL="742950" indent="-28575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2pPr>
            <a:lvl3pPr marL="1143000" indent="-22860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3pPr>
            <a:lvl4pPr marL="1600200" indent="-22860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0"/>
              </a:spcBef>
              <a:buClrTx/>
              <a:buSzTx/>
              <a:buFontTx/>
              <a:buNone/>
            </a:pPr>
            <a:endParaRPr lang="en-US" altLang="en-US" dirty="0"/>
          </a:p>
          <a:p>
            <a:pPr algn="r">
              <a:spcBef>
                <a:spcPct val="0"/>
              </a:spcBef>
              <a:buClrTx/>
              <a:buSzTx/>
              <a:buFontTx/>
              <a:buNone/>
            </a:pPr>
            <a:endParaRPr lang="en-US" altLang="en-US" dirty="0"/>
          </a:p>
        </p:txBody>
      </p:sp>
    </p:spTree>
    <p:extLst>
      <p:ext uri="{BB962C8B-B14F-4D97-AF65-F5344CB8AC3E}">
        <p14:creationId xmlns:p14="http://schemas.microsoft.com/office/powerpoint/2010/main" val="1911613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01000" y="6524625"/>
            <a:ext cx="1143000" cy="304800"/>
          </a:xfrm>
        </p:spPr>
        <p:txBody>
          <a:bodyPr/>
          <a:lstStyle/>
          <a:p>
            <a:pPr>
              <a:defRPr/>
            </a:pPr>
            <a:fld id="{B2DDB9E0-CA43-4D99-A575-7F90C1B04B86}" type="slidenum">
              <a:rPr lang="en-US" smtClean="0">
                <a:solidFill>
                  <a:srgbClr val="FFFFFF">
                    <a:lumMod val="50000"/>
                  </a:srgbClr>
                </a:solidFill>
              </a:rPr>
              <a:pPr>
                <a:defRPr/>
              </a:pPr>
              <a:t>3</a:t>
            </a:fld>
            <a:endParaRPr lang="en-US" dirty="0">
              <a:solidFill>
                <a:srgbClr val="808080"/>
              </a:solidFill>
            </a:endParaRPr>
          </a:p>
        </p:txBody>
      </p:sp>
      <p:sp>
        <p:nvSpPr>
          <p:cNvPr id="3" name="Rectangle 3"/>
          <p:cNvSpPr>
            <a:spLocks noChangeArrowheads="1"/>
          </p:cNvSpPr>
          <p:nvPr/>
        </p:nvSpPr>
        <p:spPr bwMode="auto">
          <a:xfrm>
            <a:off x="504962" y="1815433"/>
            <a:ext cx="83058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1pPr>
            <a:lvl2pPr marL="742950" indent="-28575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2pPr>
            <a:lvl3pPr marL="1143000" indent="-22860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3pPr>
            <a:lvl4pPr marL="1600200" indent="-22860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3600" dirty="0">
                <a:solidFill>
                  <a:srgbClr val="151C77"/>
                </a:solidFill>
              </a:rPr>
              <a:t>  </a:t>
            </a:r>
          </a:p>
          <a:p>
            <a:pPr algn="ctr">
              <a:spcBef>
                <a:spcPct val="0"/>
              </a:spcBef>
              <a:buClrTx/>
              <a:buSzTx/>
              <a:buFontTx/>
              <a:buNone/>
            </a:pPr>
            <a:r>
              <a:rPr lang="en-US" altLang="en-US" sz="3600" dirty="0">
                <a:solidFill>
                  <a:srgbClr val="151C77"/>
                </a:solidFill>
              </a:rPr>
              <a:t>BLUF:  These cards have the potential to save you </a:t>
            </a:r>
            <a:r>
              <a:rPr lang="en-US" altLang="en-US" sz="3600" u="sng" dirty="0">
                <a:solidFill>
                  <a:srgbClr val="00B050"/>
                </a:solidFill>
              </a:rPr>
              <a:t>thousands</a:t>
            </a:r>
            <a:r>
              <a:rPr lang="en-US" altLang="en-US" sz="3600" dirty="0">
                <a:solidFill>
                  <a:srgbClr val="151C77"/>
                </a:solidFill>
              </a:rPr>
              <a:t> of dollars a year in travel and other costs, WHEN USED CORRECTLY AND WHEN ALL BALANCES ARE PAID OFF IN TIME. </a:t>
            </a:r>
          </a:p>
          <a:p>
            <a:pPr algn="ctr">
              <a:spcBef>
                <a:spcPct val="0"/>
              </a:spcBef>
              <a:buClrTx/>
              <a:buSzTx/>
              <a:buFontTx/>
              <a:buNone/>
            </a:pPr>
            <a:endParaRPr lang="en-US" altLang="en-US" sz="3600" dirty="0">
              <a:solidFill>
                <a:srgbClr val="151C77"/>
              </a:solidFill>
            </a:endParaRPr>
          </a:p>
          <a:p>
            <a:pPr algn="ctr">
              <a:spcBef>
                <a:spcPct val="0"/>
              </a:spcBef>
              <a:buClrTx/>
              <a:buSzTx/>
              <a:buFontTx/>
              <a:buNone/>
            </a:pPr>
            <a:r>
              <a:rPr lang="en-US" altLang="en-US" sz="3600" dirty="0">
                <a:solidFill>
                  <a:srgbClr val="151C77"/>
                </a:solidFill>
              </a:rPr>
              <a:t>TAKE YOUR TIME AND ASK QUESTIONS!!!</a:t>
            </a:r>
          </a:p>
          <a:p>
            <a:pPr algn="r">
              <a:spcBef>
                <a:spcPct val="0"/>
              </a:spcBef>
              <a:buClrTx/>
              <a:buSzTx/>
              <a:buFontTx/>
              <a:buNone/>
            </a:pPr>
            <a:endParaRPr lang="en-US" altLang="en-US" sz="3600" dirty="0">
              <a:latin typeface="Times New Roman" panose="02020603050405020304" pitchFamily="18" charset="0"/>
            </a:endParaRPr>
          </a:p>
        </p:txBody>
      </p:sp>
      <p:sp>
        <p:nvSpPr>
          <p:cNvPr id="5" name="Rectangle 4"/>
          <p:cNvSpPr>
            <a:spLocks noChangeArrowheads="1"/>
          </p:cNvSpPr>
          <p:nvPr/>
        </p:nvSpPr>
        <p:spPr bwMode="auto">
          <a:xfrm>
            <a:off x="6068293" y="4633913"/>
            <a:ext cx="2893147"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1pPr>
            <a:lvl2pPr marL="742950" indent="-28575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2pPr>
            <a:lvl3pPr marL="1143000" indent="-22860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3pPr>
            <a:lvl4pPr marL="1600200" indent="-228600">
              <a:spcBef>
                <a:spcPct val="25000"/>
              </a:spcBef>
              <a:buClr>
                <a:srgbClr val="151C77"/>
              </a:buClr>
              <a:buSzPct val="80000"/>
              <a:buFont typeface="Wingdings" panose="05000000000000000000" pitchFamily="2" charset="2"/>
              <a:buChar char="n"/>
              <a:defRPr sz="2000" b="1">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0"/>
              </a:spcBef>
              <a:buClrTx/>
              <a:buSzTx/>
              <a:buFontTx/>
              <a:buNone/>
            </a:pPr>
            <a:endParaRPr lang="en-US" altLang="en-US" dirty="0"/>
          </a:p>
          <a:p>
            <a:pPr algn="r">
              <a:spcBef>
                <a:spcPct val="0"/>
              </a:spcBef>
              <a:buClrTx/>
              <a:buSzTx/>
              <a:buFontTx/>
              <a:buNone/>
            </a:pPr>
            <a:endParaRPr lang="en-US" altLang="en-US" dirty="0"/>
          </a:p>
        </p:txBody>
      </p:sp>
    </p:spTree>
    <p:extLst>
      <p:ext uri="{BB962C8B-B14F-4D97-AF65-F5344CB8AC3E}">
        <p14:creationId xmlns:p14="http://schemas.microsoft.com/office/powerpoint/2010/main" val="1672102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lnSpcReduction="10000"/>
          </a:bodyPr>
          <a:lstStyle/>
          <a:p>
            <a:r>
              <a:rPr lang="en-US" dirty="0"/>
              <a:t>Benefits and Requirements of Cards (Who is eligible)</a:t>
            </a:r>
          </a:p>
          <a:p>
            <a:r>
              <a:rPr lang="en-US" dirty="0"/>
              <a:t>Potential Free Money/Year</a:t>
            </a:r>
          </a:p>
          <a:p>
            <a:r>
              <a:rPr lang="en-US" dirty="0"/>
              <a:t>MLA and SCRA- How to get these benefits</a:t>
            </a:r>
          </a:p>
          <a:p>
            <a:r>
              <a:rPr lang="en-US" dirty="0"/>
              <a:t>Rules of the game</a:t>
            </a:r>
          </a:p>
          <a:p>
            <a:r>
              <a:rPr lang="en-US" dirty="0"/>
              <a:t>Optimal Credit Card Holdings</a:t>
            </a:r>
          </a:p>
          <a:p>
            <a:r>
              <a:rPr lang="en-US" dirty="0"/>
              <a:t>Maintaining cards during active duty</a:t>
            </a:r>
          </a:p>
          <a:p>
            <a:r>
              <a:rPr lang="en-US" dirty="0"/>
              <a:t>Downgrading cards after active duty</a:t>
            </a:r>
          </a:p>
          <a:p>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4</a:t>
            </a:fld>
            <a:endParaRPr lang="en-US" altLang="en-US" dirty="0">
              <a:solidFill>
                <a:schemeClr val="bg2"/>
              </a:solidFill>
            </a:endParaRPr>
          </a:p>
        </p:txBody>
      </p:sp>
    </p:spTree>
    <p:extLst>
      <p:ext uri="{BB962C8B-B14F-4D97-AF65-F5344CB8AC3E}">
        <p14:creationId xmlns:p14="http://schemas.microsoft.com/office/powerpoint/2010/main" val="2443653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85D0D-A052-024E-0584-30A3732C39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549EC7-74D3-3983-DABC-34A68AB1A1FB}"/>
              </a:ext>
            </a:extLst>
          </p:cNvPr>
          <p:cNvSpPr>
            <a:spLocks noGrp="1"/>
          </p:cNvSpPr>
          <p:nvPr>
            <p:ph type="title"/>
          </p:nvPr>
        </p:nvSpPr>
        <p:spPr/>
        <p:txBody>
          <a:bodyPr/>
          <a:lstStyle/>
          <a:p>
            <a:pPr algn="ctr"/>
            <a:r>
              <a:rPr lang="en-US" dirty="0">
                <a:latin typeface="Eras Medium ITC" panose="020B0907030504020204" pitchFamily="34" charset="77"/>
              </a:rPr>
              <a:t>Benefits of Credit Cards</a:t>
            </a:r>
          </a:p>
        </p:txBody>
      </p:sp>
      <p:sp>
        <p:nvSpPr>
          <p:cNvPr id="3" name="Content Placeholder 2">
            <a:extLst>
              <a:ext uri="{FF2B5EF4-FFF2-40B4-BE49-F238E27FC236}">
                <a16:creationId xmlns:a16="http://schemas.microsoft.com/office/drawing/2014/main" id="{A04A855C-30A7-7283-B9F0-4A63EAA2F68B}"/>
              </a:ext>
            </a:extLst>
          </p:cNvPr>
          <p:cNvSpPr>
            <a:spLocks noGrp="1"/>
          </p:cNvSpPr>
          <p:nvPr>
            <p:ph idx="1"/>
          </p:nvPr>
        </p:nvSpPr>
        <p:spPr/>
        <p:txBody>
          <a:bodyPr>
            <a:normAutofit lnSpcReduction="10000"/>
          </a:bodyPr>
          <a:lstStyle/>
          <a:p>
            <a:r>
              <a:rPr lang="en-US" sz="1950" dirty="0">
                <a:latin typeface="Eras Medium ITC" panose="020B0907030504020204" pitchFamily="34" charset="77"/>
              </a:rPr>
              <a:t>Safety and Convenience</a:t>
            </a:r>
          </a:p>
          <a:p>
            <a:pPr lvl="1"/>
            <a:r>
              <a:rPr lang="en-US" sz="1650" dirty="0">
                <a:latin typeface="Eras Medium ITC" panose="020B0907030504020204" pitchFamily="34" charset="77"/>
              </a:rPr>
              <a:t>No need to carry cash—use your credit card instead.</a:t>
            </a:r>
          </a:p>
          <a:p>
            <a:pPr lvl="1"/>
            <a:r>
              <a:rPr lang="en-US" sz="1650" dirty="0">
                <a:latin typeface="Eras Medium ITC" panose="020B0907030504020204" pitchFamily="34" charset="77"/>
              </a:rPr>
              <a:t>Fraud protection keeps your money safe.</a:t>
            </a:r>
          </a:p>
          <a:p>
            <a:r>
              <a:rPr lang="en-US" sz="1950" dirty="0">
                <a:latin typeface="Eras Medium ITC" panose="020B0907030504020204" pitchFamily="34" charset="77"/>
              </a:rPr>
              <a:t>Cash Back</a:t>
            </a:r>
          </a:p>
          <a:p>
            <a:pPr lvl="1"/>
            <a:r>
              <a:rPr lang="en-US" sz="1650" dirty="0">
                <a:latin typeface="Eras Medium ITC" panose="020B0907030504020204" pitchFamily="34" charset="77"/>
              </a:rPr>
              <a:t>Unlimited cash back on dining, grocery shopping, entertainment, </a:t>
            </a:r>
            <a:r>
              <a:rPr lang="en-US" sz="1650" dirty="0" err="1">
                <a:latin typeface="Eras Medium ITC" panose="020B0907030504020204" pitchFamily="34" charset="77"/>
              </a:rPr>
              <a:t>etc</a:t>
            </a:r>
            <a:r>
              <a:rPr lang="en-US" sz="1650" dirty="0">
                <a:latin typeface="Eras Medium ITC" panose="020B0907030504020204" pitchFamily="34" charset="77"/>
              </a:rPr>
              <a:t>…</a:t>
            </a:r>
          </a:p>
          <a:p>
            <a:r>
              <a:rPr lang="en-US" sz="1950" dirty="0">
                <a:latin typeface="Eras Medium ITC" panose="020B0907030504020204" pitchFamily="34" charset="77"/>
              </a:rPr>
              <a:t>One-Time Bonuses</a:t>
            </a:r>
          </a:p>
          <a:p>
            <a:pPr lvl="1"/>
            <a:r>
              <a:rPr lang="en-US" sz="1650" dirty="0">
                <a:latin typeface="Eras Medium ITC" panose="020B0907030504020204" pitchFamily="34" charset="77"/>
              </a:rPr>
              <a:t>Earn a signing bonus when you get a new credit card.</a:t>
            </a:r>
          </a:p>
          <a:p>
            <a:pPr lvl="1"/>
            <a:r>
              <a:rPr lang="en-US" sz="1650" dirty="0">
                <a:latin typeface="Eras Medium ITC" panose="020B0907030504020204" pitchFamily="34" charset="77"/>
              </a:rPr>
              <a:t>Spend a certain amount within the first few months to unlock rewards.</a:t>
            </a:r>
          </a:p>
        </p:txBody>
      </p:sp>
      <p:sp>
        <p:nvSpPr>
          <p:cNvPr id="4" name="Slide Number Placeholder 3">
            <a:extLst>
              <a:ext uri="{FF2B5EF4-FFF2-40B4-BE49-F238E27FC236}">
                <a16:creationId xmlns:a16="http://schemas.microsoft.com/office/drawing/2014/main" id="{92C8C69D-9E6E-AA5B-887A-F1260B3FDA9E}"/>
              </a:ext>
            </a:extLst>
          </p:cNvPr>
          <p:cNvSpPr>
            <a:spLocks noGrp="1"/>
          </p:cNvSpPr>
          <p:nvPr>
            <p:ph type="sldNum" sz="quarter" idx="12"/>
          </p:nvPr>
        </p:nvSpPr>
        <p:spPr>
          <a:xfrm>
            <a:off x="7143750" y="5750719"/>
            <a:ext cx="857250" cy="228600"/>
          </a:xfrm>
        </p:spPr>
        <p:txBody>
          <a:bodyPr/>
          <a:lstStyle/>
          <a:p>
            <a:fld id="{0CCF4461-308F-4B45-A17C-ACFBE4089669}" type="slidenum">
              <a:rPr lang="en-US" altLang="en-US" smtClean="0"/>
              <a:pPr/>
              <a:t>5</a:t>
            </a:fld>
            <a:endParaRPr lang="en-US" altLang="en-US" dirty="0">
              <a:solidFill>
                <a:schemeClr val="bg2"/>
              </a:solidFill>
            </a:endParaRPr>
          </a:p>
        </p:txBody>
      </p:sp>
    </p:spTree>
    <p:extLst>
      <p:ext uri="{BB962C8B-B14F-4D97-AF65-F5344CB8AC3E}">
        <p14:creationId xmlns:p14="http://schemas.microsoft.com/office/powerpoint/2010/main" val="2064721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82103-2DFB-99BF-0575-23D792AFFB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BB8B56-3325-901E-FC11-177F789D03E9}"/>
              </a:ext>
            </a:extLst>
          </p:cNvPr>
          <p:cNvSpPr>
            <a:spLocks noGrp="1"/>
          </p:cNvSpPr>
          <p:nvPr>
            <p:ph type="title"/>
          </p:nvPr>
        </p:nvSpPr>
        <p:spPr/>
        <p:txBody>
          <a:bodyPr/>
          <a:lstStyle/>
          <a:p>
            <a:pPr algn="ctr"/>
            <a:r>
              <a:rPr lang="en-US" dirty="0">
                <a:latin typeface="Eras Medium ITC" panose="020B0907030504020204" pitchFamily="34" charset="77"/>
              </a:rPr>
              <a:t>Benefits of Credit Cards</a:t>
            </a:r>
          </a:p>
        </p:txBody>
      </p:sp>
      <p:sp>
        <p:nvSpPr>
          <p:cNvPr id="3" name="Content Placeholder 2">
            <a:extLst>
              <a:ext uri="{FF2B5EF4-FFF2-40B4-BE49-F238E27FC236}">
                <a16:creationId xmlns:a16="http://schemas.microsoft.com/office/drawing/2014/main" id="{463F71E3-FE76-27D1-3E31-F72E44CB27E7}"/>
              </a:ext>
            </a:extLst>
          </p:cNvPr>
          <p:cNvSpPr>
            <a:spLocks noGrp="1"/>
          </p:cNvSpPr>
          <p:nvPr>
            <p:ph idx="1"/>
          </p:nvPr>
        </p:nvSpPr>
        <p:spPr>
          <a:xfrm>
            <a:off x="628650" y="2498651"/>
            <a:ext cx="5357405" cy="3668232"/>
          </a:xfrm>
        </p:spPr>
        <p:txBody>
          <a:bodyPr>
            <a:normAutofit fontScale="92500" lnSpcReduction="10000"/>
          </a:bodyPr>
          <a:lstStyle/>
          <a:p>
            <a:r>
              <a:rPr lang="en-US" sz="1950" dirty="0">
                <a:latin typeface="Eras Medium ITC" panose="020B0907030504020204" pitchFamily="34" charset="77"/>
              </a:rPr>
              <a:t>Special Experience Credits</a:t>
            </a:r>
          </a:p>
          <a:p>
            <a:pPr lvl="1"/>
            <a:r>
              <a:rPr lang="en-US" sz="1650" dirty="0">
                <a:latin typeface="Eras Medium ITC" panose="020B0907030504020204" pitchFamily="34" charset="77"/>
              </a:rPr>
              <a:t>Enjoy perks like food and beverage credits.</a:t>
            </a:r>
          </a:p>
          <a:p>
            <a:pPr lvl="1"/>
            <a:r>
              <a:rPr lang="en-US" sz="1650" dirty="0">
                <a:latin typeface="Eras Medium ITC" panose="020B0907030504020204" pitchFamily="34" charset="77"/>
              </a:rPr>
              <a:t>Treat yourself to a fancy dinner or a spa day.</a:t>
            </a:r>
          </a:p>
          <a:p>
            <a:r>
              <a:rPr lang="en-US" sz="1950" dirty="0">
                <a:latin typeface="Eras Medium ITC" panose="020B0907030504020204" pitchFamily="34" charset="77"/>
              </a:rPr>
              <a:t>Fine Hotels and Resorts Program</a:t>
            </a:r>
          </a:p>
          <a:p>
            <a:pPr lvl="1"/>
            <a:r>
              <a:rPr lang="en-US" sz="1650" dirty="0">
                <a:latin typeface="Eras Medium ITC" panose="020B0907030504020204" pitchFamily="34" charset="77"/>
              </a:rPr>
              <a:t>Room upgrades, early check-in, and late check-out.</a:t>
            </a:r>
          </a:p>
          <a:p>
            <a:pPr lvl="1"/>
            <a:r>
              <a:rPr lang="en-US" sz="1650" dirty="0">
                <a:latin typeface="Eras Medium ITC" panose="020B0907030504020204" pitchFamily="34" charset="77"/>
              </a:rPr>
              <a:t>Complimentary Wi-Fi and breakfast.</a:t>
            </a:r>
          </a:p>
          <a:p>
            <a:pPr lvl="1"/>
            <a:r>
              <a:rPr lang="en-US" sz="1650" dirty="0">
                <a:latin typeface="Eras Medium ITC" panose="020B0907030504020204" pitchFamily="34" charset="77"/>
              </a:rPr>
              <a:t>Your credit card turns your hotel stay into a VIP experience! 🏨</a:t>
            </a:r>
          </a:p>
          <a:p>
            <a:pPr algn="l"/>
            <a:r>
              <a:rPr lang="en-US" sz="1950" dirty="0">
                <a:solidFill>
                  <a:srgbClr val="111111"/>
                </a:solidFill>
                <a:latin typeface="Eras Medium ITC" panose="020B0907030504020204" pitchFamily="34" charset="77"/>
              </a:rPr>
              <a:t>Maximize Points and Miles</a:t>
            </a:r>
          </a:p>
          <a:p>
            <a:pPr lvl="1"/>
            <a:r>
              <a:rPr lang="en-US" sz="1650" dirty="0">
                <a:solidFill>
                  <a:srgbClr val="111111"/>
                </a:solidFill>
                <a:latin typeface="Eras Medium ITC" panose="020B0907030504020204" pitchFamily="34" charset="77"/>
              </a:rPr>
              <a:t>Use your credit card for flights and earn points.</a:t>
            </a:r>
          </a:p>
          <a:p>
            <a:pPr lvl="1"/>
            <a:r>
              <a:rPr lang="en-US" sz="1650" dirty="0">
                <a:solidFill>
                  <a:srgbClr val="111111"/>
                </a:solidFill>
                <a:latin typeface="Eras Medium ITC" panose="020B0907030504020204" pitchFamily="34" charset="77"/>
              </a:rPr>
              <a:t>Redeem them for travel, gifts, or statement credits.</a:t>
            </a:r>
          </a:p>
        </p:txBody>
      </p:sp>
      <p:sp>
        <p:nvSpPr>
          <p:cNvPr id="4" name="Slide Number Placeholder 3">
            <a:extLst>
              <a:ext uri="{FF2B5EF4-FFF2-40B4-BE49-F238E27FC236}">
                <a16:creationId xmlns:a16="http://schemas.microsoft.com/office/drawing/2014/main" id="{17F9CD56-BE8D-5AA1-9C5B-71F6594F0D98}"/>
              </a:ext>
            </a:extLst>
          </p:cNvPr>
          <p:cNvSpPr>
            <a:spLocks noGrp="1"/>
          </p:cNvSpPr>
          <p:nvPr>
            <p:ph type="sldNum" sz="quarter" idx="12"/>
          </p:nvPr>
        </p:nvSpPr>
        <p:spPr>
          <a:xfrm>
            <a:off x="7143750" y="5750719"/>
            <a:ext cx="857250" cy="228600"/>
          </a:xfrm>
        </p:spPr>
        <p:txBody>
          <a:bodyPr/>
          <a:lstStyle/>
          <a:p>
            <a:fld id="{0CCF4461-308F-4B45-A17C-ACFBE4089669}" type="slidenum">
              <a:rPr lang="en-US" altLang="en-US" smtClean="0"/>
              <a:pPr/>
              <a:t>6</a:t>
            </a:fld>
            <a:endParaRPr lang="en-US" altLang="en-US" dirty="0">
              <a:solidFill>
                <a:schemeClr val="bg2"/>
              </a:solidFill>
            </a:endParaRPr>
          </a:p>
        </p:txBody>
      </p:sp>
      <p:pic>
        <p:nvPicPr>
          <p:cNvPr id="16386" name="Picture 2" descr="A credit card with benefits such as cash back, travel rewards, and low interest rate. Image 2 of 4">
            <a:extLst>
              <a:ext uri="{FF2B5EF4-FFF2-40B4-BE49-F238E27FC236}">
                <a16:creationId xmlns:a16="http://schemas.microsoft.com/office/drawing/2014/main" id="{C132A395-C6A8-EDB2-465E-F3B1A6865A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4443" y="2838091"/>
            <a:ext cx="2417958" cy="219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324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Benefits</a:t>
            </a:r>
          </a:p>
        </p:txBody>
      </p:sp>
      <p:sp>
        <p:nvSpPr>
          <p:cNvPr id="3" name="Content Placeholder 2"/>
          <p:cNvSpPr>
            <a:spLocks noGrp="1"/>
          </p:cNvSpPr>
          <p:nvPr>
            <p:ph idx="1"/>
          </p:nvPr>
        </p:nvSpPr>
        <p:spPr/>
        <p:txBody>
          <a:bodyPr>
            <a:normAutofit fontScale="92500" lnSpcReduction="20000"/>
          </a:bodyPr>
          <a:lstStyle/>
          <a:p>
            <a:r>
              <a:rPr lang="en-US" dirty="0"/>
              <a:t>Who is eligible? </a:t>
            </a:r>
          </a:p>
          <a:p>
            <a:pPr lvl="1"/>
            <a:r>
              <a:rPr lang="en-US" b="0" dirty="0"/>
              <a:t>Have good credit</a:t>
            </a:r>
          </a:p>
          <a:p>
            <a:pPr lvl="1"/>
            <a:r>
              <a:rPr lang="en-US" b="0" dirty="0"/>
              <a:t>Pay entire balance</a:t>
            </a:r>
          </a:p>
          <a:p>
            <a:pPr lvl="1"/>
            <a:r>
              <a:rPr lang="en-US" b="0" dirty="0"/>
              <a:t>Follow guide diligently </a:t>
            </a:r>
          </a:p>
          <a:p>
            <a:pPr lvl="1"/>
            <a:r>
              <a:rPr lang="en-US" b="0" dirty="0"/>
              <a:t>Keep on the path</a:t>
            </a:r>
          </a:p>
          <a:p>
            <a:pPr lvl="1"/>
            <a:r>
              <a:rPr lang="en-US" b="0" dirty="0"/>
              <a:t>Make minimum spends (staggering)</a:t>
            </a:r>
          </a:p>
          <a:p>
            <a:pPr lvl="1"/>
            <a:r>
              <a:rPr lang="en-US" b="0" dirty="0"/>
              <a:t>Keep Cards open while AD (active duty)</a:t>
            </a:r>
          </a:p>
          <a:p>
            <a:pPr lvl="1"/>
            <a:r>
              <a:rPr lang="en-US" b="0" dirty="0"/>
              <a:t>Keep serving country for at least 2 years</a:t>
            </a:r>
          </a:p>
          <a:p>
            <a:pPr lvl="1"/>
            <a:r>
              <a:rPr lang="en-US" b="0" dirty="0"/>
              <a:t>Downgrade to low fee or free products after service </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7</a:t>
            </a:fld>
            <a:endParaRPr lang="en-US" altLang="en-US" dirty="0">
              <a:solidFill>
                <a:schemeClr val="bg2"/>
              </a:solidFill>
            </a:endParaRPr>
          </a:p>
        </p:txBody>
      </p:sp>
    </p:spTree>
    <p:extLst>
      <p:ext uri="{BB962C8B-B14F-4D97-AF65-F5344CB8AC3E}">
        <p14:creationId xmlns:p14="http://schemas.microsoft.com/office/powerpoint/2010/main" val="2525863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This? </a:t>
            </a:r>
          </a:p>
        </p:txBody>
      </p:sp>
      <p:sp>
        <p:nvSpPr>
          <p:cNvPr id="3" name="Content Placeholder 2"/>
          <p:cNvSpPr>
            <a:spLocks noGrp="1"/>
          </p:cNvSpPr>
          <p:nvPr>
            <p:ph idx="1"/>
          </p:nvPr>
        </p:nvSpPr>
        <p:spPr/>
        <p:txBody>
          <a:bodyPr>
            <a:normAutofit fontScale="92500" lnSpcReduction="20000"/>
          </a:bodyPr>
          <a:lstStyle/>
          <a:p>
            <a:r>
              <a:rPr lang="en-US" dirty="0"/>
              <a:t>My Mid-Tour Costs</a:t>
            </a:r>
          </a:p>
          <a:p>
            <a:pPr lvl="1"/>
            <a:r>
              <a:rPr lang="en-US" b="0" dirty="0"/>
              <a:t>Flight- ICN to DEN= $831</a:t>
            </a:r>
          </a:p>
          <a:p>
            <a:pPr lvl="1"/>
            <a:r>
              <a:rPr lang="en-US" dirty="0"/>
              <a:t>Flight- DEN to ASE=$169x2=$338</a:t>
            </a:r>
          </a:p>
          <a:p>
            <a:pPr lvl="1"/>
            <a:r>
              <a:rPr lang="en-US" dirty="0"/>
              <a:t>Flight- ASE to EWR= $319x2= $638</a:t>
            </a:r>
          </a:p>
          <a:p>
            <a:pPr lvl="1"/>
            <a:r>
              <a:rPr lang="en-US" b="0" dirty="0"/>
              <a:t>Flight- EWR to SAT= $279x2=  $558</a:t>
            </a:r>
          </a:p>
          <a:p>
            <a:pPr lvl="1"/>
            <a:r>
              <a:rPr lang="en-US" dirty="0"/>
              <a:t>Flight- SAT to ICN= $1,393</a:t>
            </a:r>
          </a:p>
          <a:p>
            <a:pPr lvl="1"/>
            <a:r>
              <a:rPr lang="en-US" dirty="0"/>
              <a:t>Hotel- 3 nights in Denver= $550x 3= $1650</a:t>
            </a:r>
          </a:p>
          <a:p>
            <a:pPr lvl="1"/>
            <a:r>
              <a:rPr lang="en-US" b="0" dirty="0"/>
              <a:t>Hotel- 2 nights in Philadelphia= $345</a:t>
            </a:r>
          </a:p>
          <a:p>
            <a:pPr lvl="1"/>
            <a:r>
              <a:rPr lang="en-US" sz="2600" dirty="0">
                <a:solidFill>
                  <a:srgbClr val="FF0000"/>
                </a:solidFill>
              </a:rPr>
              <a:t>TOTAL= $5,753</a:t>
            </a:r>
            <a:endParaRPr lang="en-US" sz="2600" b="0" dirty="0">
              <a:solidFill>
                <a:srgbClr val="FF0000"/>
              </a:solidFill>
            </a:endParaRP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8</a:t>
            </a:fld>
            <a:endParaRPr lang="en-US" altLang="en-US" dirty="0">
              <a:solidFill>
                <a:schemeClr val="bg2"/>
              </a:solidFill>
            </a:endParaRPr>
          </a:p>
        </p:txBody>
      </p:sp>
    </p:spTree>
    <p:extLst>
      <p:ext uri="{BB962C8B-B14F-4D97-AF65-F5344CB8AC3E}">
        <p14:creationId xmlns:p14="http://schemas.microsoft.com/office/powerpoint/2010/main" val="1746660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This? </a:t>
            </a:r>
          </a:p>
        </p:txBody>
      </p:sp>
      <p:sp>
        <p:nvSpPr>
          <p:cNvPr id="3" name="Content Placeholder 2"/>
          <p:cNvSpPr>
            <a:spLocks noGrp="1"/>
          </p:cNvSpPr>
          <p:nvPr>
            <p:ph idx="1"/>
          </p:nvPr>
        </p:nvSpPr>
        <p:spPr/>
        <p:txBody>
          <a:bodyPr>
            <a:normAutofit/>
          </a:bodyPr>
          <a:lstStyle/>
          <a:p>
            <a:r>
              <a:rPr lang="en-US" dirty="0"/>
              <a:t>Actual Mid Tour Cost</a:t>
            </a:r>
          </a:p>
          <a:p>
            <a:r>
              <a:rPr lang="en-US" dirty="0"/>
              <a:t>Ask Me How I did this! You can do it too!</a:t>
            </a:r>
          </a:p>
          <a:p>
            <a:endParaRPr lang="en-US" sz="2600" dirty="0">
              <a:solidFill>
                <a:srgbClr val="FF0000"/>
              </a:solidFill>
            </a:endParaRPr>
          </a:p>
          <a:p>
            <a:pPr algn="ctr"/>
            <a:r>
              <a:rPr lang="en-US" sz="5400" dirty="0">
                <a:solidFill>
                  <a:srgbClr val="008000"/>
                </a:solidFill>
              </a:rPr>
              <a:t>+$580!!!</a:t>
            </a:r>
          </a:p>
          <a:p>
            <a:pPr algn="ctr"/>
            <a:endParaRPr lang="en-US" sz="5400" dirty="0">
              <a:solidFill>
                <a:srgbClr val="00B050"/>
              </a:solidFill>
            </a:endParaRP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9</a:t>
            </a:fld>
            <a:endParaRPr lang="en-US" altLang="en-US" dirty="0">
              <a:solidFill>
                <a:schemeClr val="bg2"/>
              </a:solidFill>
            </a:endParaRPr>
          </a:p>
        </p:txBody>
      </p:sp>
    </p:spTree>
    <p:extLst>
      <p:ext uri="{BB962C8B-B14F-4D97-AF65-F5344CB8AC3E}">
        <p14:creationId xmlns:p14="http://schemas.microsoft.com/office/powerpoint/2010/main" val="1993172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to you (and Dependents!)</a:t>
            </a:r>
          </a:p>
        </p:txBody>
      </p:sp>
      <p:sp>
        <p:nvSpPr>
          <p:cNvPr id="3" name="Content Placeholder 2"/>
          <p:cNvSpPr>
            <a:spLocks noGrp="1"/>
          </p:cNvSpPr>
          <p:nvPr>
            <p:ph idx="1"/>
          </p:nvPr>
        </p:nvSpPr>
        <p:spPr/>
        <p:txBody>
          <a:bodyPr/>
          <a:lstStyle/>
          <a:p>
            <a:pPr marL="0" indent="0" algn="ctr">
              <a:lnSpc>
                <a:spcPct val="200000"/>
              </a:lnSpc>
              <a:buNone/>
            </a:pPr>
            <a:r>
              <a:rPr lang="en-US" sz="9600" dirty="0"/>
              <a:t>$0</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10</a:t>
            </a:fld>
            <a:endParaRPr lang="en-US" altLang="en-US" dirty="0">
              <a:solidFill>
                <a:schemeClr val="bg2"/>
              </a:solidFill>
            </a:endParaRPr>
          </a:p>
        </p:txBody>
      </p:sp>
    </p:spTree>
    <p:extLst>
      <p:ext uri="{BB962C8B-B14F-4D97-AF65-F5344CB8AC3E}">
        <p14:creationId xmlns:p14="http://schemas.microsoft.com/office/powerpoint/2010/main" val="2084602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A0675-0879-F28D-43B5-FF2655E2DD7D}"/>
              </a:ext>
            </a:extLst>
          </p:cNvPr>
          <p:cNvSpPr>
            <a:spLocks noGrp="1"/>
          </p:cNvSpPr>
          <p:nvPr>
            <p:ph type="title"/>
          </p:nvPr>
        </p:nvSpPr>
        <p:spPr/>
        <p:txBody>
          <a:bodyPr/>
          <a:lstStyle/>
          <a:p>
            <a:r>
              <a:rPr lang="en-US" dirty="0"/>
              <a:t>My total $$ in Annual Benefits</a:t>
            </a:r>
          </a:p>
        </p:txBody>
      </p:sp>
      <p:sp>
        <p:nvSpPr>
          <p:cNvPr id="3" name="Content Placeholder 2">
            <a:extLst>
              <a:ext uri="{FF2B5EF4-FFF2-40B4-BE49-F238E27FC236}">
                <a16:creationId xmlns:a16="http://schemas.microsoft.com/office/drawing/2014/main" id="{3CA8C2BB-E94A-A7D9-8371-BFE8668FEA93}"/>
              </a:ext>
            </a:extLst>
          </p:cNvPr>
          <p:cNvSpPr>
            <a:spLocks noGrp="1"/>
          </p:cNvSpPr>
          <p:nvPr>
            <p:ph idx="1"/>
          </p:nvPr>
        </p:nvSpPr>
        <p:spPr/>
        <p:txBody>
          <a:bodyPr/>
          <a:lstStyle/>
          <a:p>
            <a:pPr marL="0" indent="0" algn="ctr">
              <a:buNone/>
            </a:pPr>
            <a:r>
              <a:rPr lang="en-US" sz="6400" dirty="0">
                <a:solidFill>
                  <a:srgbClr val="00B050"/>
                </a:solidFill>
              </a:rPr>
              <a:t>$25,462</a:t>
            </a:r>
          </a:p>
          <a:p>
            <a:r>
              <a:rPr lang="en-US" dirty="0"/>
              <a:t>Only recurring benefits used each year!</a:t>
            </a:r>
          </a:p>
          <a:p>
            <a:pPr lvl="1"/>
            <a:r>
              <a:rPr lang="en-US" dirty="0"/>
              <a:t>Not including points, lounge access, status, </a:t>
            </a:r>
            <a:r>
              <a:rPr lang="en-US" dirty="0" err="1"/>
              <a:t>etc</a:t>
            </a:r>
            <a:r>
              <a:rPr lang="en-US" dirty="0"/>
              <a:t>…</a:t>
            </a:r>
          </a:p>
          <a:p>
            <a:pPr lvl="1"/>
            <a:r>
              <a:rPr lang="en-US" dirty="0"/>
              <a:t>Untaxed credits</a:t>
            </a:r>
          </a:p>
          <a:p>
            <a:pPr lvl="1"/>
            <a:r>
              <a:rPr lang="en-US" dirty="0"/>
              <a:t>This is just the credits the companies give you by having their cards! </a:t>
            </a:r>
          </a:p>
        </p:txBody>
      </p:sp>
      <p:sp>
        <p:nvSpPr>
          <p:cNvPr id="4" name="Slide Number Placeholder 3">
            <a:extLst>
              <a:ext uri="{FF2B5EF4-FFF2-40B4-BE49-F238E27FC236}">
                <a16:creationId xmlns:a16="http://schemas.microsoft.com/office/drawing/2014/main" id="{E339267C-A250-1811-CEBD-958097826E11}"/>
              </a:ext>
            </a:extLst>
          </p:cNvPr>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11</a:t>
            </a:fld>
            <a:endParaRPr lang="en-US" dirty="0">
              <a:solidFill>
                <a:srgbClr val="808080"/>
              </a:solidFill>
            </a:endParaRPr>
          </a:p>
        </p:txBody>
      </p:sp>
    </p:spTree>
    <p:extLst>
      <p:ext uri="{BB962C8B-B14F-4D97-AF65-F5344CB8AC3E}">
        <p14:creationId xmlns:p14="http://schemas.microsoft.com/office/powerpoint/2010/main" val="1337833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 Card Vs. Credit Card</a:t>
            </a:r>
          </a:p>
        </p:txBody>
      </p:sp>
      <p:sp>
        <p:nvSpPr>
          <p:cNvPr id="3" name="Content Placeholder 2"/>
          <p:cNvSpPr>
            <a:spLocks noGrp="1"/>
          </p:cNvSpPr>
          <p:nvPr>
            <p:ph idx="1"/>
          </p:nvPr>
        </p:nvSpPr>
        <p:spPr>
          <a:xfrm>
            <a:off x="1176865" y="2490135"/>
            <a:ext cx="6798736" cy="3778463"/>
          </a:xfrm>
        </p:spPr>
        <p:txBody>
          <a:bodyPr>
            <a:normAutofit fontScale="85000" lnSpcReduction="20000"/>
          </a:bodyPr>
          <a:lstStyle/>
          <a:p>
            <a:r>
              <a:rPr lang="en-US" dirty="0"/>
              <a:t>Charge Card (Amex Platinum, Gold, Green)</a:t>
            </a:r>
          </a:p>
          <a:p>
            <a:pPr lvl="1"/>
            <a:r>
              <a:rPr lang="en-US" dirty="0"/>
              <a:t>No preset spending limit</a:t>
            </a:r>
          </a:p>
          <a:p>
            <a:pPr lvl="1"/>
            <a:r>
              <a:rPr lang="en-US" dirty="0">
                <a:solidFill>
                  <a:srgbClr val="FF0000"/>
                </a:solidFill>
              </a:rPr>
              <a:t>MUST PAY OFF ENTIRE BALANCE EACH MONTH</a:t>
            </a:r>
          </a:p>
          <a:p>
            <a:pPr lvl="2"/>
            <a:r>
              <a:rPr lang="en-US" dirty="0">
                <a:solidFill>
                  <a:schemeClr val="tx1"/>
                </a:solidFill>
              </a:rPr>
              <a:t>Ex: if you spend 10K, must pay all 10K next month </a:t>
            </a:r>
          </a:p>
          <a:p>
            <a:pPr lvl="2"/>
            <a:r>
              <a:rPr lang="en-US" sz="2100" u="sng" dirty="0">
                <a:solidFill>
                  <a:srgbClr val="008000"/>
                </a:solidFill>
              </a:rPr>
              <a:t>Charge cards now have ”pay over time” feature which is similar to how credit card works. </a:t>
            </a:r>
          </a:p>
          <a:p>
            <a:pPr lvl="1"/>
            <a:endParaRPr lang="en-US" dirty="0"/>
          </a:p>
          <a:p>
            <a:r>
              <a:rPr lang="en-US" dirty="0"/>
              <a:t>Credit Card</a:t>
            </a:r>
          </a:p>
          <a:p>
            <a:pPr lvl="1"/>
            <a:r>
              <a:rPr lang="en-US" dirty="0"/>
              <a:t>Preset spending limit (can pay off $25-50 a month)</a:t>
            </a:r>
          </a:p>
          <a:p>
            <a:pPr lvl="1"/>
            <a:r>
              <a:rPr lang="en-US" dirty="0">
                <a:solidFill>
                  <a:srgbClr val="FF0000"/>
                </a:solidFill>
              </a:rPr>
              <a:t>Can pay minimum amount required each month</a:t>
            </a:r>
          </a:p>
          <a:p>
            <a:pPr lvl="2"/>
            <a:r>
              <a:rPr lang="en-US" dirty="0"/>
              <a:t>Rest of balance will accrue interest</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12</a:t>
            </a:fld>
            <a:endParaRPr lang="en-US" altLang="en-US" dirty="0">
              <a:solidFill>
                <a:schemeClr val="bg2"/>
              </a:solidFill>
            </a:endParaRPr>
          </a:p>
        </p:txBody>
      </p:sp>
    </p:spTree>
    <p:extLst>
      <p:ext uri="{BB962C8B-B14F-4D97-AF65-F5344CB8AC3E}">
        <p14:creationId xmlns:p14="http://schemas.microsoft.com/office/powerpoint/2010/main" val="1417590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MLA and SCRA</a:t>
            </a:r>
          </a:p>
        </p:txBody>
      </p:sp>
      <p:sp>
        <p:nvSpPr>
          <p:cNvPr id="3" name="Content Placeholder 2"/>
          <p:cNvSpPr>
            <a:spLocks noGrp="1"/>
          </p:cNvSpPr>
          <p:nvPr>
            <p:ph idx="1"/>
          </p:nvPr>
        </p:nvSpPr>
        <p:spPr>
          <a:xfrm>
            <a:off x="1176864" y="2490135"/>
            <a:ext cx="7255935" cy="3792132"/>
          </a:xfrm>
        </p:spPr>
        <p:txBody>
          <a:bodyPr>
            <a:normAutofit fontScale="62500" lnSpcReduction="20000"/>
          </a:bodyPr>
          <a:lstStyle/>
          <a:p>
            <a:r>
              <a:rPr lang="en-US" sz="2900" dirty="0"/>
              <a:t>THESE TWO ACTS ALLOW US TO HAVE THESE CARDS FOR FREE!</a:t>
            </a:r>
          </a:p>
          <a:p>
            <a:r>
              <a:rPr lang="en-US" sz="2900" dirty="0"/>
              <a:t>SCRA (Servicemembers Civil Relief Act) </a:t>
            </a:r>
            <a:r>
              <a:rPr lang="en-US" dirty="0"/>
              <a:t>	</a:t>
            </a:r>
          </a:p>
          <a:p>
            <a:pPr lvl="1"/>
            <a:r>
              <a:rPr lang="en-US" sz="2600" b="0" dirty="0"/>
              <a:t>Only applies to cards or accounts opened </a:t>
            </a:r>
            <a:r>
              <a:rPr lang="en-US" sz="2600" b="0" u="sng" dirty="0"/>
              <a:t>before</a:t>
            </a:r>
            <a:r>
              <a:rPr lang="en-US" sz="2600" b="0" dirty="0"/>
              <a:t> Active Duty or joining reserves</a:t>
            </a:r>
          </a:p>
          <a:p>
            <a:pPr lvl="1"/>
            <a:r>
              <a:rPr lang="en-US" sz="2600" b="0" dirty="0"/>
              <a:t>Drops yearly interest rate (APR) to ≤6%</a:t>
            </a:r>
          </a:p>
          <a:p>
            <a:pPr lvl="1"/>
            <a:r>
              <a:rPr lang="en-US" sz="2600" b="0" dirty="0">
                <a:solidFill>
                  <a:srgbClr val="008000"/>
                </a:solidFill>
              </a:rPr>
              <a:t>No annual fees on credit cards, interest rate down to 6%. </a:t>
            </a:r>
          </a:p>
          <a:p>
            <a:pPr lvl="1"/>
            <a:endParaRPr lang="en-US" dirty="0"/>
          </a:p>
          <a:p>
            <a:pPr lvl="1"/>
            <a:endParaRPr lang="en-US" dirty="0"/>
          </a:p>
          <a:p>
            <a:r>
              <a:rPr lang="en-US" sz="2900" dirty="0"/>
              <a:t>MLA (Military Lending Act)</a:t>
            </a:r>
          </a:p>
          <a:p>
            <a:pPr lvl="1"/>
            <a:r>
              <a:rPr lang="en-US" sz="2300" b="0" dirty="0"/>
              <a:t>36% APR is capped on any new debt (after Sept 2017) issued to a service member</a:t>
            </a:r>
          </a:p>
          <a:p>
            <a:pPr lvl="1"/>
            <a:r>
              <a:rPr lang="en-US" sz="2300" b="0" dirty="0"/>
              <a:t>Applies to all service members while </a:t>
            </a:r>
            <a:r>
              <a:rPr lang="en-US" sz="2300" b="0" u="sng" dirty="0"/>
              <a:t>on</a:t>
            </a:r>
            <a:r>
              <a:rPr lang="en-US" sz="2300" b="0" dirty="0"/>
              <a:t> active duty or reservist</a:t>
            </a:r>
          </a:p>
          <a:p>
            <a:pPr lvl="1"/>
            <a:r>
              <a:rPr lang="en-US" sz="2300" b="0" dirty="0">
                <a:solidFill>
                  <a:srgbClr val="008000"/>
                </a:solidFill>
              </a:rPr>
              <a:t>No annual fees on credit cards exceeding a normal annual fee of $100 (interest rate stays the same) </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13</a:t>
            </a:fld>
            <a:endParaRPr lang="en-US" altLang="en-US" dirty="0">
              <a:solidFill>
                <a:schemeClr val="bg2"/>
              </a:solidFill>
            </a:endParaRPr>
          </a:p>
        </p:txBody>
      </p:sp>
    </p:spTree>
    <p:extLst>
      <p:ext uri="{BB962C8B-B14F-4D97-AF65-F5344CB8AC3E}">
        <p14:creationId xmlns:p14="http://schemas.microsoft.com/office/powerpoint/2010/main" val="1646071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MLA and SCRA</a:t>
            </a:r>
          </a:p>
        </p:txBody>
      </p:sp>
      <p:sp>
        <p:nvSpPr>
          <p:cNvPr id="3" name="Content Placeholder 2"/>
          <p:cNvSpPr>
            <a:spLocks noGrp="1"/>
          </p:cNvSpPr>
          <p:nvPr>
            <p:ph idx="1"/>
          </p:nvPr>
        </p:nvSpPr>
        <p:spPr>
          <a:xfrm>
            <a:off x="1176864" y="2490135"/>
            <a:ext cx="7255935" cy="3792132"/>
          </a:xfrm>
        </p:spPr>
        <p:txBody>
          <a:bodyPr>
            <a:normAutofit/>
          </a:bodyPr>
          <a:lstStyle/>
          <a:p>
            <a:r>
              <a:rPr lang="en-US" sz="2900" dirty="0"/>
              <a:t>Not sure if family Member Qualifies? </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2000" dirty="0">
                <a:effectLst/>
                <a:latin typeface="+mj-lt"/>
                <a:ea typeface="Calibri" panose="020F0502020204030204" pitchFamily="34" charset="0"/>
              </a:rPr>
              <a:t>If you want to verify that your dependents will have their annual fees waived, you can check their MLA eligibility at:</a:t>
            </a:r>
          </a:p>
          <a:p>
            <a:pPr marL="0" marR="0" indent="0">
              <a:spcBef>
                <a:spcPts val="0"/>
              </a:spcBef>
              <a:spcAft>
                <a:spcPts val="0"/>
              </a:spcAft>
              <a:buNone/>
            </a:pPr>
            <a:r>
              <a:rPr lang="en-US" sz="2000" dirty="0">
                <a:effectLst/>
                <a:latin typeface="+mj-lt"/>
                <a:ea typeface="Calibri" panose="020F0502020204030204" pitchFamily="34" charset="0"/>
              </a:rPr>
              <a:t> </a:t>
            </a:r>
            <a:endParaRPr lang="en-US" sz="2000" dirty="0">
              <a:solidFill>
                <a:srgbClr val="00B0F0"/>
              </a:solidFill>
              <a:effectLst/>
              <a:latin typeface="+mj-lt"/>
              <a:ea typeface="Calibri" panose="020F0502020204030204" pitchFamily="34" charset="0"/>
            </a:endParaRPr>
          </a:p>
          <a:p>
            <a:pPr marL="0" marR="0">
              <a:spcBef>
                <a:spcPts val="0"/>
              </a:spcBef>
              <a:spcAft>
                <a:spcPts val="0"/>
              </a:spcAft>
            </a:pPr>
            <a:r>
              <a:rPr lang="en-US" sz="2000" u="sng" dirty="0">
                <a:solidFill>
                  <a:srgbClr val="00B0F0"/>
                </a:solidFill>
                <a:effectLst/>
                <a:latin typeface="+mj-lt"/>
                <a:ea typeface="Calibri" panose="020F0502020204030204" pitchFamily="34" charset="0"/>
                <a:hlinkClick r:id="rId3">
                  <a:extLst>
                    <a:ext uri="{A12FA001-AC4F-418D-AE19-62706E023703}">
                      <ahyp:hlinkClr xmlns:ahyp="http://schemas.microsoft.com/office/drawing/2018/hyperlinkcolor" val="tx"/>
                    </a:ext>
                  </a:extLst>
                </a:hlinkClick>
              </a:rPr>
              <a:t>https://mla.dmdc.osd.mil/mla/#/home</a:t>
            </a:r>
            <a:endParaRPr lang="en-US" sz="2000" dirty="0">
              <a:solidFill>
                <a:srgbClr val="00B0F0"/>
              </a:solidFill>
              <a:effectLst/>
              <a:latin typeface="+mj-lt"/>
              <a:ea typeface="Calibri" panose="020F0502020204030204" pitchFamily="34" charset="0"/>
            </a:endParaRPr>
          </a:p>
          <a:p>
            <a:pPr marL="0" marR="0" indent="0">
              <a:spcBef>
                <a:spcPts val="0"/>
              </a:spcBef>
              <a:spcAft>
                <a:spcPts val="0"/>
              </a:spcAft>
              <a:buNone/>
            </a:pPr>
            <a:endParaRPr lang="en-US" sz="2000" dirty="0">
              <a:effectLst/>
              <a:latin typeface="+mj-lt"/>
              <a:ea typeface="Calibri" panose="020F0502020204030204" pitchFamily="34" charset="0"/>
            </a:endParaRPr>
          </a:p>
          <a:p>
            <a:pPr marL="0" marR="0">
              <a:spcBef>
                <a:spcPts val="0"/>
              </a:spcBef>
              <a:spcAft>
                <a:spcPts val="0"/>
              </a:spcAft>
            </a:pPr>
            <a:r>
              <a:rPr lang="en-US" sz="2000" dirty="0">
                <a:effectLst/>
                <a:latin typeface="+mj-lt"/>
                <a:ea typeface="Calibri" panose="020F0502020204030204" pitchFamily="34" charset="0"/>
              </a:rPr>
              <a:t>This is especially useful if you have recently joined the military or added dependents to your benefits. (You will have to create an account before you are able to look records up.)</a:t>
            </a:r>
          </a:p>
          <a:p>
            <a:endParaRPr lang="en-US" sz="2300" b="0" dirty="0">
              <a:solidFill>
                <a:srgbClr val="008000"/>
              </a:solidFill>
            </a:endParaRP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14</a:t>
            </a:fld>
            <a:endParaRPr lang="en-US" altLang="en-US" dirty="0">
              <a:solidFill>
                <a:schemeClr val="bg2"/>
              </a:solidFill>
            </a:endParaRPr>
          </a:p>
        </p:txBody>
      </p:sp>
    </p:spTree>
    <p:extLst>
      <p:ext uri="{BB962C8B-B14F-4D97-AF65-F5344CB8AC3E}">
        <p14:creationId xmlns:p14="http://schemas.microsoft.com/office/powerpoint/2010/main" val="3136599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 Score</a:t>
            </a:r>
          </a:p>
        </p:txBody>
      </p:sp>
      <p:pic>
        <p:nvPicPr>
          <p:cNvPr id="5" name="Content Placeholder 4"/>
          <p:cNvPicPr>
            <a:picLocks noGrp="1" noChangeAspect="1"/>
          </p:cNvPicPr>
          <p:nvPr>
            <p:ph idx="1"/>
          </p:nvPr>
        </p:nvPicPr>
        <p:blipFill>
          <a:blip r:embed="rId3"/>
          <a:stretch>
            <a:fillRect/>
          </a:stretch>
        </p:blipFill>
        <p:spPr>
          <a:xfrm>
            <a:off x="2243574" y="2490788"/>
            <a:ext cx="4664790" cy="3444875"/>
          </a:xfrm>
          <a:prstGeom prst="rect">
            <a:avLst/>
          </a:prstGeom>
        </p:spPr>
      </p:pic>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15</a:t>
            </a:fld>
            <a:endParaRPr lang="en-US" altLang="en-US" dirty="0">
              <a:solidFill>
                <a:schemeClr val="bg2"/>
              </a:solidFill>
            </a:endParaRPr>
          </a:p>
        </p:txBody>
      </p:sp>
    </p:spTree>
    <p:extLst>
      <p:ext uri="{BB962C8B-B14F-4D97-AF65-F5344CB8AC3E}">
        <p14:creationId xmlns:p14="http://schemas.microsoft.com/office/powerpoint/2010/main" val="1452503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Ways to Increase Credit Score</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16</a:t>
            </a:fld>
            <a:endParaRPr lang="en-US" altLang="en-US" dirty="0">
              <a:solidFill>
                <a:schemeClr val="bg2"/>
              </a:solidFill>
            </a:endParaRPr>
          </a:p>
        </p:txBody>
      </p:sp>
      <p:sp>
        <p:nvSpPr>
          <p:cNvPr id="6" name="Content Placeholder 5">
            <a:extLst>
              <a:ext uri="{FF2B5EF4-FFF2-40B4-BE49-F238E27FC236}">
                <a16:creationId xmlns:a16="http://schemas.microsoft.com/office/drawing/2014/main" id="{4E9C5CD0-BB8C-D067-CE34-85EFD13AF905}"/>
              </a:ext>
            </a:extLst>
          </p:cNvPr>
          <p:cNvSpPr>
            <a:spLocks noGrp="1"/>
          </p:cNvSpPr>
          <p:nvPr>
            <p:ph idx="1"/>
          </p:nvPr>
        </p:nvSpPr>
        <p:spPr/>
        <p:txBody>
          <a:bodyPr>
            <a:normAutofit fontScale="85000" lnSpcReduction="20000"/>
          </a:bodyPr>
          <a:lstStyle/>
          <a:p>
            <a:pPr algn="l">
              <a:buFont typeface="+mj-lt"/>
              <a:buAutoNum type="arabicPeriod"/>
            </a:pPr>
            <a:r>
              <a:rPr lang="en-US" b="0" i="0" dirty="0">
                <a:solidFill>
                  <a:srgbClr val="111111"/>
                </a:solidFill>
                <a:effectLst/>
                <a:latin typeface="SourceSansPro"/>
              </a:rPr>
              <a:t>Review your credit reports.</a:t>
            </a:r>
          </a:p>
          <a:p>
            <a:pPr algn="l">
              <a:buFont typeface="+mj-lt"/>
              <a:buAutoNum type="arabicPeriod"/>
            </a:pPr>
            <a:r>
              <a:rPr lang="en-US" b="0" i="0" dirty="0">
                <a:solidFill>
                  <a:srgbClr val="111111"/>
                </a:solidFill>
                <a:effectLst/>
                <a:latin typeface="SourceSansPro"/>
              </a:rPr>
              <a:t>Get a handle on bill payments.</a:t>
            </a:r>
          </a:p>
          <a:p>
            <a:pPr algn="l">
              <a:buFont typeface="+mj-lt"/>
              <a:buAutoNum type="arabicPeriod"/>
            </a:pPr>
            <a:r>
              <a:rPr lang="en-US" b="0" i="0" dirty="0">
                <a:solidFill>
                  <a:srgbClr val="111111"/>
                </a:solidFill>
                <a:effectLst/>
                <a:latin typeface="SourceSansPro"/>
              </a:rPr>
              <a:t>Use 30% or less of your available credit.</a:t>
            </a:r>
          </a:p>
          <a:p>
            <a:pPr algn="l">
              <a:buFont typeface="+mj-lt"/>
              <a:buAutoNum type="arabicPeriod"/>
            </a:pPr>
            <a:r>
              <a:rPr lang="en-US" b="0" i="0" dirty="0">
                <a:solidFill>
                  <a:srgbClr val="111111"/>
                </a:solidFill>
                <a:effectLst/>
                <a:latin typeface="SourceSansPro"/>
              </a:rPr>
              <a:t>Treat Credit Cards like a debit card (only spend what you have)</a:t>
            </a:r>
          </a:p>
          <a:p>
            <a:pPr algn="l">
              <a:buFont typeface="+mj-lt"/>
              <a:buAutoNum type="arabicPeriod"/>
            </a:pPr>
            <a:r>
              <a:rPr lang="en-US" b="0" i="0" dirty="0">
                <a:solidFill>
                  <a:srgbClr val="111111"/>
                </a:solidFill>
                <a:effectLst/>
                <a:latin typeface="SourceSansPro"/>
              </a:rPr>
              <a:t>Pad out a thin credit file.</a:t>
            </a:r>
          </a:p>
          <a:p>
            <a:pPr algn="l">
              <a:buFont typeface="+mj-lt"/>
              <a:buAutoNum type="arabicPeriod"/>
            </a:pPr>
            <a:r>
              <a:rPr lang="en-US" b="0" i="0" dirty="0">
                <a:solidFill>
                  <a:srgbClr val="111111"/>
                </a:solidFill>
                <a:effectLst/>
                <a:latin typeface="SourceSansPro"/>
              </a:rPr>
              <a:t>Keep your old accounts open and deal with delinquencies.</a:t>
            </a:r>
          </a:p>
          <a:p>
            <a:pPr algn="l">
              <a:buFont typeface="+mj-lt"/>
              <a:buAutoNum type="arabicPeriod"/>
            </a:pPr>
            <a:r>
              <a:rPr lang="en-US" b="0" i="0" dirty="0">
                <a:solidFill>
                  <a:srgbClr val="111111"/>
                </a:solidFill>
                <a:effectLst/>
                <a:latin typeface="SourceSansPro"/>
              </a:rPr>
              <a:t>Consider consolidating your debt.</a:t>
            </a:r>
          </a:p>
          <a:p>
            <a:pPr algn="l">
              <a:buFont typeface="+mj-lt"/>
              <a:buAutoNum type="arabicPeriod"/>
            </a:pPr>
            <a:r>
              <a:rPr lang="en-US" b="0" i="0" dirty="0">
                <a:solidFill>
                  <a:srgbClr val="111111"/>
                </a:solidFill>
                <a:effectLst/>
                <a:latin typeface="SourceSansPro"/>
              </a:rPr>
              <a:t>Track your progress with credit monitoring.</a:t>
            </a:r>
          </a:p>
          <a:p>
            <a:endParaRPr lang="en-US" dirty="0"/>
          </a:p>
        </p:txBody>
      </p:sp>
    </p:spTree>
    <p:extLst>
      <p:ext uri="{BB962C8B-B14F-4D97-AF65-F5344CB8AC3E}">
        <p14:creationId xmlns:p14="http://schemas.microsoft.com/office/powerpoint/2010/main" val="683267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266" y="2777066"/>
            <a:ext cx="6798734" cy="1303867"/>
          </a:xfrm>
        </p:spPr>
        <p:txBody>
          <a:bodyPr/>
          <a:lstStyle/>
          <a:p>
            <a:r>
              <a:rPr lang="en-US" dirty="0"/>
              <a:t>Where/How Do I start? </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17</a:t>
            </a:fld>
            <a:endParaRPr lang="en-US" altLang="en-US" dirty="0">
              <a:solidFill>
                <a:schemeClr val="bg2"/>
              </a:solidFill>
            </a:endParaRPr>
          </a:p>
        </p:txBody>
      </p:sp>
    </p:spTree>
    <p:extLst>
      <p:ext uri="{BB962C8B-B14F-4D97-AF65-F5344CB8AC3E}">
        <p14:creationId xmlns:p14="http://schemas.microsoft.com/office/powerpoint/2010/main" val="18894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8344E-9AFB-2BC3-14F6-35B00521E068}"/>
              </a:ext>
            </a:extLst>
          </p:cNvPr>
          <p:cNvSpPr>
            <a:spLocks noGrp="1"/>
          </p:cNvSpPr>
          <p:nvPr>
            <p:ph type="title"/>
          </p:nvPr>
        </p:nvSpPr>
        <p:spPr>
          <a:xfrm>
            <a:off x="1176867" y="517011"/>
            <a:ext cx="6798734" cy="1303867"/>
          </a:xfrm>
        </p:spPr>
        <p:txBody>
          <a:bodyPr>
            <a:normAutofit/>
          </a:bodyPr>
          <a:lstStyle/>
          <a:p>
            <a:r>
              <a:rPr lang="en-US" dirty="0"/>
              <a:t>Card Match </a:t>
            </a:r>
            <a:r>
              <a:rPr lang="en-US" sz="2200" dirty="0"/>
              <a:t>(https://www.creditcards.com/cardmatch/)</a:t>
            </a:r>
            <a:endParaRPr lang="en-US" dirty="0"/>
          </a:p>
        </p:txBody>
      </p:sp>
      <p:sp>
        <p:nvSpPr>
          <p:cNvPr id="3" name="Content Placeholder 2">
            <a:extLst>
              <a:ext uri="{FF2B5EF4-FFF2-40B4-BE49-F238E27FC236}">
                <a16:creationId xmlns:a16="http://schemas.microsoft.com/office/drawing/2014/main" id="{F9BF8764-1B22-F01B-4A45-18EFF9C404AC}"/>
              </a:ext>
            </a:extLst>
          </p:cNvPr>
          <p:cNvSpPr>
            <a:spLocks noGrp="1"/>
          </p:cNvSpPr>
          <p:nvPr>
            <p:ph idx="1"/>
          </p:nvPr>
        </p:nvSpPr>
        <p:spPr>
          <a:xfrm>
            <a:off x="1168398" y="2137594"/>
            <a:ext cx="6798736" cy="4203394"/>
          </a:xfrm>
        </p:spPr>
        <p:txBody>
          <a:bodyPr>
            <a:normAutofit fontScale="92500" lnSpcReduction="10000"/>
          </a:bodyPr>
          <a:lstStyle/>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pPr marL="0" indent="0">
              <a:buNone/>
            </a:pPr>
            <a:endParaRPr lang="en-US" sz="1800" dirty="0"/>
          </a:p>
          <a:p>
            <a:r>
              <a:rPr lang="en-US" sz="1800" dirty="0">
                <a:solidFill>
                  <a:srgbClr val="0070C0"/>
                </a:solidFill>
              </a:rPr>
              <a:t>Start Your Journey Here! It will tell you which cards you  have the best chance of getting approved for. </a:t>
            </a:r>
          </a:p>
          <a:p>
            <a:pPr lvl="1"/>
            <a:r>
              <a:rPr lang="en-US" sz="1700" dirty="0">
                <a:solidFill>
                  <a:schemeClr val="tx1"/>
                </a:solidFill>
              </a:rPr>
              <a:t>Only works with U.S. address (use previous address/parent’s address)</a:t>
            </a:r>
          </a:p>
          <a:p>
            <a:pPr lvl="1"/>
            <a:r>
              <a:rPr lang="en-US" sz="1700" dirty="0"/>
              <a:t>Use to see if you have offers with larger sign up bonuses as well! </a:t>
            </a:r>
          </a:p>
        </p:txBody>
      </p:sp>
      <p:sp>
        <p:nvSpPr>
          <p:cNvPr id="4" name="Slide Number Placeholder 3">
            <a:extLst>
              <a:ext uri="{FF2B5EF4-FFF2-40B4-BE49-F238E27FC236}">
                <a16:creationId xmlns:a16="http://schemas.microsoft.com/office/drawing/2014/main" id="{2564E210-8A94-B03C-B52A-68810A6894A0}"/>
              </a:ext>
            </a:extLst>
          </p:cNvPr>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18</a:t>
            </a:fld>
            <a:endParaRPr lang="en-US" dirty="0">
              <a:solidFill>
                <a:srgbClr val="808080"/>
              </a:solidFill>
            </a:endParaRPr>
          </a:p>
        </p:txBody>
      </p:sp>
      <p:pic>
        <p:nvPicPr>
          <p:cNvPr id="6" name="Picture 5">
            <a:extLst>
              <a:ext uri="{FF2B5EF4-FFF2-40B4-BE49-F238E27FC236}">
                <a16:creationId xmlns:a16="http://schemas.microsoft.com/office/drawing/2014/main" id="{FF7DDB88-A46B-731E-EB48-0DD9A416E57D}"/>
              </a:ext>
            </a:extLst>
          </p:cNvPr>
          <p:cNvPicPr>
            <a:picLocks noChangeAspect="1"/>
          </p:cNvPicPr>
          <p:nvPr/>
        </p:nvPicPr>
        <p:blipFill>
          <a:blip r:embed="rId3"/>
          <a:stretch>
            <a:fillRect/>
          </a:stretch>
        </p:blipFill>
        <p:spPr>
          <a:xfrm>
            <a:off x="1396922" y="1820878"/>
            <a:ext cx="6341687" cy="3124814"/>
          </a:xfrm>
          <a:prstGeom prst="rect">
            <a:avLst/>
          </a:prstGeom>
        </p:spPr>
      </p:pic>
    </p:spTree>
    <p:extLst>
      <p:ext uri="{BB962C8B-B14F-4D97-AF65-F5344CB8AC3E}">
        <p14:creationId xmlns:p14="http://schemas.microsoft.com/office/powerpoint/2010/main" val="3400935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8344E-9AFB-2BC3-14F6-35B00521E068}"/>
              </a:ext>
            </a:extLst>
          </p:cNvPr>
          <p:cNvSpPr>
            <a:spLocks noGrp="1"/>
          </p:cNvSpPr>
          <p:nvPr>
            <p:ph type="title"/>
          </p:nvPr>
        </p:nvSpPr>
        <p:spPr>
          <a:xfrm>
            <a:off x="1176867" y="517011"/>
            <a:ext cx="6798734" cy="1303867"/>
          </a:xfrm>
        </p:spPr>
        <p:txBody>
          <a:bodyPr>
            <a:normAutofit/>
          </a:bodyPr>
          <a:lstStyle/>
          <a:p>
            <a:r>
              <a:rPr lang="en-US" dirty="0"/>
              <a:t>Card Match </a:t>
            </a:r>
            <a:r>
              <a:rPr lang="en-US" sz="2200" dirty="0"/>
              <a:t>(https://www.creditcards.com/cardmatch/)</a:t>
            </a:r>
            <a:endParaRPr lang="en-US" dirty="0"/>
          </a:p>
        </p:txBody>
      </p:sp>
      <p:sp>
        <p:nvSpPr>
          <p:cNvPr id="3" name="Content Placeholder 2">
            <a:extLst>
              <a:ext uri="{FF2B5EF4-FFF2-40B4-BE49-F238E27FC236}">
                <a16:creationId xmlns:a16="http://schemas.microsoft.com/office/drawing/2014/main" id="{F9BF8764-1B22-F01B-4A45-18EFF9C404AC}"/>
              </a:ext>
            </a:extLst>
          </p:cNvPr>
          <p:cNvSpPr>
            <a:spLocks noGrp="1"/>
          </p:cNvSpPr>
          <p:nvPr>
            <p:ph idx="1"/>
          </p:nvPr>
        </p:nvSpPr>
        <p:spPr>
          <a:xfrm>
            <a:off x="1168399" y="2036539"/>
            <a:ext cx="6798736" cy="4203394"/>
          </a:xfrm>
        </p:spPr>
        <p:txBody>
          <a:bodyPr>
            <a:normAutofit lnSpcReduction="10000"/>
          </a:bodyPr>
          <a:lstStyle/>
          <a:p>
            <a:pPr marL="0" indent="0">
              <a:buNone/>
            </a:pPr>
            <a:endParaRPr lang="en-US" sz="1800" dirty="0">
              <a:solidFill>
                <a:schemeClr val="tx1"/>
              </a:solidFill>
            </a:endParaRPr>
          </a:p>
          <a:p>
            <a:r>
              <a:rPr lang="en-US" dirty="0">
                <a:solidFill>
                  <a:schemeClr val="tx1"/>
                </a:solidFill>
              </a:rPr>
              <a:t>Will ask for: </a:t>
            </a:r>
          </a:p>
          <a:p>
            <a:pPr lvl="1"/>
            <a:r>
              <a:rPr lang="en-US" sz="1600" dirty="0">
                <a:solidFill>
                  <a:schemeClr val="tx1"/>
                </a:solidFill>
              </a:rPr>
              <a:t>Name</a:t>
            </a:r>
          </a:p>
          <a:p>
            <a:pPr lvl="1"/>
            <a:r>
              <a:rPr lang="en-US" sz="1600" dirty="0">
                <a:solidFill>
                  <a:schemeClr val="tx1"/>
                </a:solidFill>
              </a:rPr>
              <a:t>Mailing Address (only works with CONUS address! Use previous address/parent’s address</a:t>
            </a:r>
          </a:p>
          <a:p>
            <a:pPr lvl="1"/>
            <a:r>
              <a:rPr lang="en-US" sz="1600" dirty="0">
                <a:solidFill>
                  <a:schemeClr val="tx1"/>
                </a:solidFill>
              </a:rPr>
              <a:t>Employment Status (choose employed)</a:t>
            </a:r>
          </a:p>
          <a:p>
            <a:pPr lvl="1"/>
            <a:r>
              <a:rPr lang="en-US" sz="1600" dirty="0">
                <a:solidFill>
                  <a:schemeClr val="tx1"/>
                </a:solidFill>
              </a:rPr>
              <a:t>Annual Income</a:t>
            </a:r>
          </a:p>
          <a:p>
            <a:pPr lvl="2"/>
            <a:r>
              <a:rPr lang="en-US" sz="1400" dirty="0">
                <a:solidFill>
                  <a:schemeClr val="tx1"/>
                </a:solidFill>
              </a:rPr>
              <a:t>Include all income available to you (Include spouses!)</a:t>
            </a:r>
          </a:p>
          <a:p>
            <a:pPr lvl="2"/>
            <a:r>
              <a:rPr lang="en-US" sz="1400" dirty="0">
                <a:solidFill>
                  <a:schemeClr val="tx1"/>
                </a:solidFill>
              </a:rPr>
              <a:t>Figure in your non taxable income (can be found on your LES)</a:t>
            </a:r>
          </a:p>
          <a:p>
            <a:pPr lvl="3"/>
            <a:r>
              <a:rPr lang="en-US" sz="1400" dirty="0">
                <a:solidFill>
                  <a:schemeClr val="tx1"/>
                </a:solidFill>
              </a:rPr>
              <a:t>Multiply this by 25%. </a:t>
            </a:r>
          </a:p>
          <a:p>
            <a:pPr lvl="1"/>
            <a:r>
              <a:rPr lang="en-US" sz="1800" dirty="0">
                <a:solidFill>
                  <a:schemeClr val="tx1"/>
                </a:solidFill>
              </a:rPr>
              <a:t>Rent/Mortgage Payment (put 0 if you do not have) </a:t>
            </a:r>
          </a:p>
          <a:p>
            <a:pPr lvl="1"/>
            <a:r>
              <a:rPr lang="en-US" sz="1800" dirty="0">
                <a:solidFill>
                  <a:schemeClr val="tx1"/>
                </a:solidFill>
              </a:rPr>
              <a:t>Last 4 of SSN and Email Address</a:t>
            </a:r>
          </a:p>
        </p:txBody>
      </p:sp>
      <p:sp>
        <p:nvSpPr>
          <p:cNvPr id="4" name="Slide Number Placeholder 3">
            <a:extLst>
              <a:ext uri="{FF2B5EF4-FFF2-40B4-BE49-F238E27FC236}">
                <a16:creationId xmlns:a16="http://schemas.microsoft.com/office/drawing/2014/main" id="{2564E210-8A94-B03C-B52A-68810A6894A0}"/>
              </a:ext>
            </a:extLst>
          </p:cNvPr>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19</a:t>
            </a:fld>
            <a:endParaRPr lang="en-US" dirty="0">
              <a:solidFill>
                <a:srgbClr val="808080"/>
              </a:solidFill>
            </a:endParaRPr>
          </a:p>
        </p:txBody>
      </p:sp>
    </p:spTree>
    <p:extLst>
      <p:ext uri="{BB962C8B-B14F-4D97-AF65-F5344CB8AC3E}">
        <p14:creationId xmlns:p14="http://schemas.microsoft.com/office/powerpoint/2010/main" val="1136271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C1B50-E5E1-42FA-8EB8-CEFA9F42C808}"/>
              </a:ext>
            </a:extLst>
          </p:cNvPr>
          <p:cNvSpPr>
            <a:spLocks noGrp="1"/>
          </p:cNvSpPr>
          <p:nvPr>
            <p:ph type="title"/>
          </p:nvPr>
        </p:nvSpPr>
        <p:spPr/>
        <p:txBody>
          <a:bodyPr/>
          <a:lstStyle/>
          <a:p>
            <a:r>
              <a:rPr lang="en-US" dirty="0"/>
              <a:t>Card Match</a:t>
            </a:r>
          </a:p>
        </p:txBody>
      </p:sp>
      <p:pic>
        <p:nvPicPr>
          <p:cNvPr id="6" name="Content Placeholder 5">
            <a:extLst>
              <a:ext uri="{FF2B5EF4-FFF2-40B4-BE49-F238E27FC236}">
                <a16:creationId xmlns:a16="http://schemas.microsoft.com/office/drawing/2014/main" id="{A96E7B76-1824-E5E3-93D5-270385F8F54D}"/>
              </a:ext>
            </a:extLst>
          </p:cNvPr>
          <p:cNvPicPr>
            <a:picLocks noGrp="1" noChangeAspect="1"/>
          </p:cNvPicPr>
          <p:nvPr>
            <p:ph idx="1"/>
          </p:nvPr>
        </p:nvPicPr>
        <p:blipFill>
          <a:blip r:embed="rId2"/>
          <a:stretch>
            <a:fillRect/>
          </a:stretch>
        </p:blipFill>
        <p:spPr>
          <a:xfrm>
            <a:off x="974281" y="2367431"/>
            <a:ext cx="3597719" cy="3444875"/>
          </a:xfrm>
        </p:spPr>
      </p:pic>
      <p:sp>
        <p:nvSpPr>
          <p:cNvPr id="4" name="Slide Number Placeholder 3">
            <a:extLst>
              <a:ext uri="{FF2B5EF4-FFF2-40B4-BE49-F238E27FC236}">
                <a16:creationId xmlns:a16="http://schemas.microsoft.com/office/drawing/2014/main" id="{D54D181B-A7C3-6754-238D-C94E4292F5D2}"/>
              </a:ext>
            </a:extLst>
          </p:cNvPr>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20</a:t>
            </a:fld>
            <a:endParaRPr lang="en-US" dirty="0">
              <a:solidFill>
                <a:srgbClr val="808080"/>
              </a:solidFill>
            </a:endParaRPr>
          </a:p>
        </p:txBody>
      </p:sp>
      <p:pic>
        <p:nvPicPr>
          <p:cNvPr id="8" name="Picture 7">
            <a:extLst>
              <a:ext uri="{FF2B5EF4-FFF2-40B4-BE49-F238E27FC236}">
                <a16:creationId xmlns:a16="http://schemas.microsoft.com/office/drawing/2014/main" id="{4B665AC0-ECD2-3DEC-4F7C-0A9C182C3C0C}"/>
              </a:ext>
            </a:extLst>
          </p:cNvPr>
          <p:cNvPicPr>
            <a:picLocks noChangeAspect="1"/>
          </p:cNvPicPr>
          <p:nvPr/>
        </p:nvPicPr>
        <p:blipFill>
          <a:blip r:embed="rId3"/>
          <a:stretch>
            <a:fillRect/>
          </a:stretch>
        </p:blipFill>
        <p:spPr>
          <a:xfrm>
            <a:off x="4690635" y="2367431"/>
            <a:ext cx="3284965" cy="3444875"/>
          </a:xfrm>
          <a:prstGeom prst="rect">
            <a:avLst/>
          </a:prstGeom>
        </p:spPr>
      </p:pic>
    </p:spTree>
    <p:extLst>
      <p:ext uri="{BB962C8B-B14F-4D97-AF65-F5344CB8AC3E}">
        <p14:creationId xmlns:p14="http://schemas.microsoft.com/office/powerpoint/2010/main" val="4103565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If Nothing Else</a:t>
            </a:r>
            <a:r>
              <a:rPr lang="mr-IN" dirty="0"/>
              <a:t>…</a:t>
            </a:r>
            <a:r>
              <a:rPr lang="en-US" dirty="0"/>
              <a:t> Have These Two!</a:t>
            </a:r>
          </a:p>
        </p:txBody>
      </p:sp>
      <p:pic>
        <p:nvPicPr>
          <p:cNvPr id="5" name="Content Placeholder 4"/>
          <p:cNvPicPr>
            <a:picLocks noGrp="1" noChangeAspect="1"/>
          </p:cNvPicPr>
          <p:nvPr>
            <p:ph idx="1"/>
          </p:nvPr>
        </p:nvPicPr>
        <p:blipFill>
          <a:blip r:embed="rId3"/>
          <a:stretch>
            <a:fillRect/>
          </a:stretch>
        </p:blipFill>
        <p:spPr>
          <a:xfrm>
            <a:off x="632735" y="2332253"/>
            <a:ext cx="3409307" cy="2136819"/>
          </a:xfrm>
          <a:prstGeom prst="rect">
            <a:avLst/>
          </a:prstGeom>
        </p:spPr>
      </p:pic>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21</a:t>
            </a:fld>
            <a:endParaRPr lang="en-US" altLang="en-US" dirty="0">
              <a:solidFill>
                <a:schemeClr val="bg2"/>
              </a:solidFill>
            </a:endParaRPr>
          </a:p>
        </p:txBody>
      </p:sp>
      <p:pic>
        <p:nvPicPr>
          <p:cNvPr id="6" name="Picture 5"/>
          <p:cNvPicPr>
            <a:picLocks noChangeAspect="1"/>
          </p:cNvPicPr>
          <p:nvPr/>
        </p:nvPicPr>
        <p:blipFill>
          <a:blip r:embed="rId4"/>
          <a:stretch>
            <a:fillRect/>
          </a:stretch>
        </p:blipFill>
        <p:spPr>
          <a:xfrm>
            <a:off x="4576233" y="2332253"/>
            <a:ext cx="3581400" cy="2260600"/>
          </a:xfrm>
          <a:prstGeom prst="rect">
            <a:avLst/>
          </a:prstGeom>
        </p:spPr>
      </p:pic>
      <p:sp>
        <p:nvSpPr>
          <p:cNvPr id="3" name="TextBox 2"/>
          <p:cNvSpPr txBox="1"/>
          <p:nvPr/>
        </p:nvSpPr>
        <p:spPr>
          <a:xfrm>
            <a:off x="797112" y="4535111"/>
            <a:ext cx="3080552" cy="307777"/>
          </a:xfrm>
          <a:prstGeom prst="rect">
            <a:avLst/>
          </a:prstGeom>
          <a:noFill/>
        </p:spPr>
        <p:txBody>
          <a:bodyPr wrap="square" rtlCol="0">
            <a:spAutoFit/>
          </a:bodyPr>
          <a:lstStyle/>
          <a:p>
            <a:pPr algn="ctr"/>
            <a:r>
              <a:rPr lang="en-US" dirty="0">
                <a:solidFill>
                  <a:schemeClr val="accent6"/>
                </a:solidFill>
              </a:rPr>
              <a:t>Chase Sapphire Reserve (CSR)</a:t>
            </a:r>
          </a:p>
        </p:txBody>
      </p:sp>
      <p:sp>
        <p:nvSpPr>
          <p:cNvPr id="7" name="TextBox 6"/>
          <p:cNvSpPr txBox="1"/>
          <p:nvPr/>
        </p:nvSpPr>
        <p:spPr>
          <a:xfrm>
            <a:off x="4826657" y="4609525"/>
            <a:ext cx="3080552" cy="307777"/>
          </a:xfrm>
          <a:prstGeom prst="rect">
            <a:avLst/>
          </a:prstGeom>
          <a:noFill/>
        </p:spPr>
        <p:txBody>
          <a:bodyPr wrap="square" rtlCol="0">
            <a:spAutoFit/>
          </a:bodyPr>
          <a:lstStyle/>
          <a:p>
            <a:pPr algn="ctr"/>
            <a:r>
              <a:rPr lang="en-US" dirty="0">
                <a:solidFill>
                  <a:schemeClr val="accent6"/>
                </a:solidFill>
              </a:rPr>
              <a:t>Amex Platinum (AP)</a:t>
            </a:r>
          </a:p>
        </p:txBody>
      </p:sp>
      <p:sp>
        <p:nvSpPr>
          <p:cNvPr id="8" name="TextBox 7"/>
          <p:cNvSpPr txBox="1"/>
          <p:nvPr/>
        </p:nvSpPr>
        <p:spPr>
          <a:xfrm>
            <a:off x="632735" y="4958574"/>
            <a:ext cx="8009467" cy="1200329"/>
          </a:xfrm>
          <a:prstGeom prst="rect">
            <a:avLst/>
          </a:prstGeom>
          <a:noFill/>
        </p:spPr>
        <p:txBody>
          <a:bodyPr wrap="square" rtlCol="0">
            <a:spAutoFit/>
          </a:bodyPr>
          <a:lstStyle/>
          <a:p>
            <a:r>
              <a:rPr lang="en-US" dirty="0"/>
              <a:t>-</a:t>
            </a:r>
            <a:r>
              <a:rPr lang="en-US" dirty="0">
                <a:solidFill>
                  <a:srgbClr val="C00000"/>
                </a:solidFill>
              </a:rPr>
              <a:t>If these are the only cards you are interested in, click on the links to find out all about them!</a:t>
            </a:r>
          </a:p>
          <a:p>
            <a:r>
              <a:rPr lang="en-US" dirty="0">
                <a:solidFill>
                  <a:srgbClr val="0070C0"/>
                </a:solidFill>
              </a:rPr>
              <a:t>-If you are interested in getting more than these two, or learning how to get multiple Amex </a:t>
            </a:r>
            <a:r>
              <a:rPr lang="en-US" dirty="0" err="1">
                <a:solidFill>
                  <a:srgbClr val="0070C0"/>
                </a:solidFill>
              </a:rPr>
              <a:t>Platinums</a:t>
            </a:r>
            <a:r>
              <a:rPr lang="en-US" dirty="0">
                <a:solidFill>
                  <a:srgbClr val="0070C0"/>
                </a:solidFill>
              </a:rPr>
              <a:t> or CSR’s, continue reading on!</a:t>
            </a:r>
          </a:p>
        </p:txBody>
      </p:sp>
      <p:sp>
        <p:nvSpPr>
          <p:cNvPr id="9" name="TextBox 8"/>
          <p:cNvSpPr txBox="1"/>
          <p:nvPr/>
        </p:nvSpPr>
        <p:spPr>
          <a:xfrm>
            <a:off x="948267" y="2032733"/>
            <a:ext cx="2929397" cy="369332"/>
          </a:xfrm>
          <a:prstGeom prst="rect">
            <a:avLst/>
          </a:prstGeom>
          <a:noFill/>
        </p:spPr>
        <p:txBody>
          <a:bodyPr wrap="square" rtlCol="0">
            <a:spAutoFit/>
          </a:bodyPr>
          <a:lstStyle/>
          <a:p>
            <a:r>
              <a:rPr lang="en-US" dirty="0">
                <a:hlinkClick r:id="rId5"/>
              </a:rPr>
              <a:t>Click here for full review!</a:t>
            </a:r>
            <a:endParaRPr lang="en-US" dirty="0"/>
          </a:p>
        </p:txBody>
      </p:sp>
      <p:sp>
        <p:nvSpPr>
          <p:cNvPr id="10" name="TextBox 9"/>
          <p:cNvSpPr txBox="1"/>
          <p:nvPr/>
        </p:nvSpPr>
        <p:spPr>
          <a:xfrm>
            <a:off x="5140379" y="2032733"/>
            <a:ext cx="2453107" cy="369332"/>
          </a:xfrm>
          <a:prstGeom prst="rect">
            <a:avLst/>
          </a:prstGeom>
          <a:noFill/>
        </p:spPr>
        <p:txBody>
          <a:bodyPr wrap="none" rtlCol="0">
            <a:spAutoFit/>
          </a:bodyPr>
          <a:lstStyle/>
          <a:p>
            <a:r>
              <a:rPr lang="en-US" dirty="0">
                <a:hlinkClick r:id="rId6"/>
              </a:rPr>
              <a:t>Click here for full review!</a:t>
            </a:r>
            <a:endParaRPr lang="en-US" dirty="0"/>
          </a:p>
        </p:txBody>
      </p:sp>
    </p:spTree>
    <p:extLst>
      <p:ext uri="{BB962C8B-B14F-4D97-AF65-F5344CB8AC3E}">
        <p14:creationId xmlns:p14="http://schemas.microsoft.com/office/powerpoint/2010/main" val="331945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9915" t="10253" r="8475" b="15214"/>
          <a:stretch/>
        </p:blipFill>
        <p:spPr>
          <a:xfrm>
            <a:off x="5632174" y="3021495"/>
            <a:ext cx="2663687" cy="1855305"/>
          </a:xfrm>
          <a:prstGeom prst="rect">
            <a:avLst/>
          </a:prstGeom>
        </p:spPr>
      </p:pic>
      <p:sp>
        <p:nvSpPr>
          <p:cNvPr id="2" name="Title 1"/>
          <p:cNvSpPr>
            <a:spLocks noGrp="1"/>
          </p:cNvSpPr>
          <p:nvPr>
            <p:ph type="title"/>
          </p:nvPr>
        </p:nvSpPr>
        <p:spPr/>
        <p:txBody>
          <a:bodyPr/>
          <a:lstStyle/>
          <a:p>
            <a:r>
              <a:rPr lang="en-US" dirty="0"/>
              <a:t>If More Than Those</a:t>
            </a:r>
            <a:r>
              <a:rPr lang="mr-IN" dirty="0"/>
              <a:t>…</a:t>
            </a:r>
            <a:endParaRPr lang="en-US" dirty="0"/>
          </a:p>
        </p:txBody>
      </p:sp>
      <p:sp>
        <p:nvSpPr>
          <p:cNvPr id="3" name="Content Placeholder 2"/>
          <p:cNvSpPr>
            <a:spLocks noGrp="1"/>
          </p:cNvSpPr>
          <p:nvPr>
            <p:ph idx="1"/>
          </p:nvPr>
        </p:nvSpPr>
        <p:spPr/>
        <p:txBody>
          <a:bodyPr>
            <a:normAutofit fontScale="85000" lnSpcReduction="20000"/>
          </a:bodyPr>
          <a:lstStyle/>
          <a:p>
            <a:r>
              <a:rPr lang="en-US" dirty="0"/>
              <a:t>1. Discover (If no Credit History)</a:t>
            </a:r>
          </a:p>
          <a:p>
            <a:r>
              <a:rPr lang="en-US" dirty="0"/>
              <a:t>2. Chase (start here for max cards)</a:t>
            </a:r>
          </a:p>
          <a:p>
            <a:r>
              <a:rPr lang="en-US" dirty="0"/>
              <a:t>3. Amex Charge Cards</a:t>
            </a:r>
          </a:p>
          <a:p>
            <a:r>
              <a:rPr lang="en-US" dirty="0"/>
              <a:t>4. Amex Credit Cards</a:t>
            </a:r>
          </a:p>
          <a:p>
            <a:r>
              <a:rPr lang="en-US" dirty="0"/>
              <a:t>5. US Bank</a:t>
            </a:r>
          </a:p>
          <a:p>
            <a:r>
              <a:rPr lang="en-US" dirty="0"/>
              <a:t>6. Citibank</a:t>
            </a:r>
          </a:p>
          <a:p>
            <a:r>
              <a:rPr lang="en-US" dirty="0"/>
              <a:t>7. Amex Business Charge Cards</a:t>
            </a:r>
          </a:p>
          <a:p>
            <a:pPr lvl="1"/>
            <a:r>
              <a:rPr lang="en-US" dirty="0"/>
              <a:t>Annual fee now charged </a:t>
            </a:r>
            <a:r>
              <a:rPr lang="en-US" dirty="0">
                <a:sym typeface="Wingdings" panose="05000000000000000000" pitchFamily="2" charset="2"/>
              </a:rPr>
              <a:t> </a:t>
            </a:r>
          </a:p>
          <a:p>
            <a:r>
              <a:rPr lang="en-US" dirty="0">
                <a:sym typeface="Wingdings" panose="05000000000000000000" pitchFamily="2" charset="2"/>
              </a:rPr>
              <a:t>8. Other Cards</a:t>
            </a:r>
            <a:endParaRPr lang="en-US" dirty="0"/>
          </a:p>
          <a:p>
            <a:pPr marL="0" indent="0">
              <a:buNone/>
            </a:pP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22</a:t>
            </a:fld>
            <a:endParaRPr lang="en-US" altLang="en-US" dirty="0">
              <a:solidFill>
                <a:schemeClr val="bg2"/>
              </a:solidFill>
            </a:endParaRPr>
          </a:p>
        </p:txBody>
      </p:sp>
    </p:spTree>
    <p:extLst>
      <p:ext uri="{BB962C8B-B14F-4D97-AF65-F5344CB8AC3E}">
        <p14:creationId xmlns:p14="http://schemas.microsoft.com/office/powerpoint/2010/main" val="1733492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Order of Obtaining Cards</a:t>
            </a:r>
            <a:br>
              <a:rPr lang="en-US" dirty="0"/>
            </a:br>
            <a:r>
              <a:rPr lang="en-US" dirty="0"/>
              <a:t>Discover</a:t>
            </a:r>
          </a:p>
        </p:txBody>
      </p:sp>
      <p:sp>
        <p:nvSpPr>
          <p:cNvPr id="3" name="Content Placeholder 2"/>
          <p:cNvSpPr>
            <a:spLocks noGrp="1"/>
          </p:cNvSpPr>
          <p:nvPr>
            <p:ph idx="1"/>
          </p:nvPr>
        </p:nvSpPr>
        <p:spPr/>
        <p:txBody>
          <a:bodyPr>
            <a:normAutofit fontScale="92500" lnSpcReduction="10000"/>
          </a:bodyPr>
          <a:lstStyle/>
          <a:p>
            <a:r>
              <a:rPr lang="en-US" dirty="0"/>
              <a:t>1. Discover (If no Credit History)</a:t>
            </a:r>
          </a:p>
          <a:p>
            <a:pPr lvl="1"/>
            <a:r>
              <a:rPr lang="en-US" dirty="0"/>
              <a:t>Open Discover It card</a:t>
            </a:r>
          </a:p>
          <a:p>
            <a:pPr lvl="2"/>
            <a:r>
              <a:rPr lang="en-US" dirty="0"/>
              <a:t>Cash Back or Travel Card</a:t>
            </a:r>
          </a:p>
          <a:p>
            <a:pPr lvl="2"/>
            <a:endParaRPr lang="en-US" dirty="0"/>
          </a:p>
          <a:p>
            <a:r>
              <a:rPr lang="en-US" dirty="0"/>
              <a:t>Only open if no credit history. </a:t>
            </a:r>
          </a:p>
          <a:p>
            <a:pPr lvl="1"/>
            <a:r>
              <a:rPr lang="en-US" dirty="0"/>
              <a:t>Build credit for first 6 months-1 year</a:t>
            </a:r>
          </a:p>
          <a:p>
            <a:endParaRPr lang="en-US" dirty="0"/>
          </a:p>
          <a:p>
            <a:r>
              <a:rPr lang="en-US" dirty="0">
                <a:solidFill>
                  <a:srgbClr val="008000"/>
                </a:solidFill>
              </a:rPr>
              <a:t>Start with Chase if you have Credit history </a:t>
            </a:r>
          </a:p>
          <a:p>
            <a:pPr marL="0" indent="0">
              <a:buNone/>
            </a:pP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23</a:t>
            </a:fld>
            <a:endParaRPr lang="en-US" altLang="en-US" dirty="0">
              <a:solidFill>
                <a:schemeClr val="bg2"/>
              </a:solidFill>
            </a:endParaRPr>
          </a:p>
        </p:txBody>
      </p:sp>
    </p:spTree>
    <p:extLst>
      <p:ext uri="{BB962C8B-B14F-4D97-AF65-F5344CB8AC3E}">
        <p14:creationId xmlns:p14="http://schemas.microsoft.com/office/powerpoint/2010/main" val="1358169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Starting From Ground Zero</a:t>
            </a:r>
          </a:p>
        </p:txBody>
      </p:sp>
      <p:sp>
        <p:nvSpPr>
          <p:cNvPr id="3" name="Content Placeholder 2"/>
          <p:cNvSpPr>
            <a:spLocks noGrp="1"/>
          </p:cNvSpPr>
          <p:nvPr>
            <p:ph idx="1"/>
          </p:nvPr>
        </p:nvSpPr>
        <p:spPr/>
        <p:txBody>
          <a:bodyPr>
            <a:normAutofit fontScale="85000" lnSpcReduction="20000"/>
          </a:bodyPr>
          <a:lstStyle/>
          <a:p>
            <a:r>
              <a:rPr lang="en-US" dirty="0"/>
              <a:t>Chase</a:t>
            </a:r>
          </a:p>
          <a:p>
            <a:pPr lvl="1"/>
            <a:r>
              <a:rPr lang="en-US" b="0" dirty="0"/>
              <a:t>Rejected if no Credit History</a:t>
            </a:r>
          </a:p>
          <a:p>
            <a:pPr lvl="1"/>
            <a:endParaRPr lang="en-US" dirty="0"/>
          </a:p>
          <a:p>
            <a:r>
              <a:rPr lang="en-US" dirty="0"/>
              <a:t>Starting Out</a:t>
            </a:r>
          </a:p>
          <a:p>
            <a:pPr lvl="1"/>
            <a:r>
              <a:rPr lang="en-US" b="0" dirty="0"/>
              <a:t>Discover Card for 12 months </a:t>
            </a:r>
          </a:p>
          <a:p>
            <a:pPr lvl="2"/>
            <a:r>
              <a:rPr lang="en-US" b="0" dirty="0"/>
              <a:t>Secured or student card </a:t>
            </a:r>
          </a:p>
          <a:p>
            <a:pPr lvl="1"/>
            <a:endParaRPr lang="en-US" dirty="0"/>
          </a:p>
          <a:p>
            <a:r>
              <a:rPr lang="en-US" dirty="0"/>
              <a:t>Freedom or Freedom Unlimited</a:t>
            </a:r>
          </a:p>
          <a:p>
            <a:pPr lvl="1"/>
            <a:r>
              <a:rPr lang="en-US" b="0" dirty="0"/>
              <a:t>$500 limit</a:t>
            </a:r>
          </a:p>
          <a:p>
            <a:pPr lvl="1"/>
            <a:r>
              <a:rPr lang="en-US" b="0" dirty="0"/>
              <a:t>Prepay mid-cycle </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24</a:t>
            </a:fld>
            <a:endParaRPr lang="en-US" altLang="en-US" dirty="0">
              <a:solidFill>
                <a:schemeClr val="bg2"/>
              </a:solidFill>
            </a:endParaRPr>
          </a:p>
        </p:txBody>
      </p:sp>
      <p:pic>
        <p:nvPicPr>
          <p:cNvPr id="5" name="Picture 4"/>
          <p:cNvPicPr>
            <a:picLocks noChangeAspect="1"/>
          </p:cNvPicPr>
          <p:nvPr/>
        </p:nvPicPr>
        <p:blipFill rotWithShape="1">
          <a:blip r:embed="rId2"/>
          <a:srcRect l="2883" r="10315" b="20394"/>
          <a:stretch/>
        </p:blipFill>
        <p:spPr>
          <a:xfrm>
            <a:off x="5671929" y="2868612"/>
            <a:ext cx="2491409" cy="1597371"/>
          </a:xfrm>
          <a:prstGeom prst="rect">
            <a:avLst/>
          </a:prstGeom>
        </p:spPr>
      </p:pic>
    </p:spTree>
    <p:extLst>
      <p:ext uri="{BB962C8B-B14F-4D97-AF65-F5344CB8AC3E}">
        <p14:creationId xmlns:p14="http://schemas.microsoft.com/office/powerpoint/2010/main" val="3796087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endParaRPr lang="en-US" sz="3600" dirty="0"/>
          </a:p>
          <a:p>
            <a:pPr marL="0" indent="0" algn="ctr">
              <a:buNone/>
            </a:pPr>
            <a:r>
              <a:rPr lang="en-US" sz="8000" dirty="0">
                <a:solidFill>
                  <a:srgbClr val="002060"/>
                </a:solidFill>
              </a:rPr>
              <a:t>Chase</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25</a:t>
            </a:fld>
            <a:endParaRPr lang="en-US" altLang="en-US" dirty="0">
              <a:solidFill>
                <a:schemeClr val="bg2"/>
              </a:solidFill>
            </a:endParaRPr>
          </a:p>
        </p:txBody>
      </p:sp>
    </p:spTree>
    <p:extLst>
      <p:ext uri="{BB962C8B-B14F-4D97-AF65-F5344CB8AC3E}">
        <p14:creationId xmlns:p14="http://schemas.microsoft.com/office/powerpoint/2010/main" val="1688189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999" y="915337"/>
            <a:ext cx="7128933" cy="1303867"/>
          </a:xfrm>
        </p:spPr>
        <p:txBody>
          <a:bodyPr>
            <a:normAutofit fontScale="90000"/>
          </a:bodyPr>
          <a:lstStyle/>
          <a:p>
            <a:r>
              <a:rPr lang="en-US" dirty="0"/>
              <a:t>Chase Rules (start here for max cards!)</a:t>
            </a:r>
          </a:p>
        </p:txBody>
      </p:sp>
      <p:sp>
        <p:nvSpPr>
          <p:cNvPr id="3" name="Content Placeholder 2"/>
          <p:cNvSpPr>
            <a:spLocks noGrp="1"/>
          </p:cNvSpPr>
          <p:nvPr>
            <p:ph idx="1"/>
          </p:nvPr>
        </p:nvSpPr>
        <p:spPr>
          <a:xfrm>
            <a:off x="1176864" y="2379643"/>
            <a:ext cx="7262055" cy="4144982"/>
          </a:xfrm>
        </p:spPr>
        <p:txBody>
          <a:bodyPr>
            <a:normAutofit fontScale="55000" lnSpcReduction="20000"/>
          </a:bodyPr>
          <a:lstStyle/>
          <a:p>
            <a:r>
              <a:rPr lang="en-US" sz="2900" b="1" u="sng" dirty="0"/>
              <a:t>5 Cards in 24 months</a:t>
            </a:r>
          </a:p>
          <a:p>
            <a:pPr lvl="1"/>
            <a:r>
              <a:rPr lang="en-US" sz="2900" b="0" dirty="0"/>
              <a:t>Will be rejected for any card after this limit is reached</a:t>
            </a:r>
          </a:p>
          <a:p>
            <a:pPr lvl="1"/>
            <a:endParaRPr lang="en-US" sz="2900" b="0" dirty="0"/>
          </a:p>
          <a:p>
            <a:r>
              <a:rPr lang="en-US" sz="2900" dirty="0">
                <a:solidFill>
                  <a:srgbClr val="00B050"/>
                </a:solidFill>
              </a:rPr>
              <a:t>Due to 5/24 you should always accrue chase cards Chase first</a:t>
            </a:r>
          </a:p>
          <a:p>
            <a:pPr marL="0" indent="0">
              <a:buNone/>
            </a:pPr>
            <a:endParaRPr lang="en-US" sz="2900" dirty="0"/>
          </a:p>
          <a:p>
            <a:r>
              <a:rPr lang="en-US" sz="2900" dirty="0"/>
              <a:t>2/30 rule: two applications every 30 days</a:t>
            </a:r>
          </a:p>
          <a:p>
            <a:endParaRPr lang="en-US" sz="2900" dirty="0"/>
          </a:p>
          <a:p>
            <a:r>
              <a:rPr lang="en-US" sz="2900" dirty="0"/>
              <a:t>24 month bonus rule: Sign Up bonus per 24 months</a:t>
            </a:r>
          </a:p>
          <a:p>
            <a:endParaRPr lang="en-US" sz="2900" dirty="0"/>
          </a:p>
          <a:p>
            <a:r>
              <a:rPr lang="en-US" sz="2900" dirty="0"/>
              <a:t>48 month bonus rule: One Sapphire Sign-up Bonus per 48 months</a:t>
            </a:r>
          </a:p>
          <a:p>
            <a:pPr marL="0" indent="0">
              <a:buNone/>
            </a:pPr>
            <a:endParaRPr lang="en-US" sz="2900" dirty="0"/>
          </a:p>
          <a:p>
            <a:r>
              <a:rPr lang="en-US" sz="2900" dirty="0">
                <a:solidFill>
                  <a:srgbClr val="008000"/>
                </a:solidFill>
              </a:rPr>
              <a:t>***Business Cards </a:t>
            </a:r>
            <a:r>
              <a:rPr lang="en-US" sz="2900" u="sng" dirty="0">
                <a:solidFill>
                  <a:srgbClr val="008000"/>
                </a:solidFill>
              </a:rPr>
              <a:t>do not add </a:t>
            </a:r>
            <a:r>
              <a:rPr lang="en-US" sz="2900" dirty="0">
                <a:solidFill>
                  <a:srgbClr val="008000"/>
                </a:solidFill>
              </a:rPr>
              <a:t>to 5/24***</a:t>
            </a:r>
            <a:endParaRPr lang="en-US" dirty="0">
              <a:solidFill>
                <a:srgbClr val="008000"/>
              </a:solidFill>
            </a:endParaRPr>
          </a:p>
          <a:p>
            <a:pPr lvl="1"/>
            <a:endParaRPr lang="en-US"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26</a:t>
            </a:fld>
            <a:endParaRPr lang="en-US" altLang="en-US" dirty="0">
              <a:solidFill>
                <a:schemeClr val="bg2"/>
              </a:solidFill>
            </a:endParaRPr>
          </a:p>
        </p:txBody>
      </p:sp>
    </p:spTree>
    <p:extLst>
      <p:ext uri="{BB962C8B-B14F-4D97-AF65-F5344CB8AC3E}">
        <p14:creationId xmlns:p14="http://schemas.microsoft.com/office/powerpoint/2010/main" val="259737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361" y="798919"/>
            <a:ext cx="6798734" cy="1303867"/>
          </a:xfrm>
        </p:spPr>
        <p:txBody>
          <a:bodyPr>
            <a:normAutofit fontScale="90000"/>
          </a:bodyPr>
          <a:lstStyle/>
          <a:p>
            <a:r>
              <a:rPr lang="en-US" dirty="0"/>
              <a:t>Chase Sapphire Reserve</a:t>
            </a:r>
            <a:br>
              <a:rPr lang="en-US" dirty="0"/>
            </a:br>
            <a:r>
              <a:rPr lang="en-US" dirty="0">
                <a:solidFill>
                  <a:srgbClr val="00B050"/>
                </a:solidFill>
              </a:rPr>
              <a:t>(Must Have!) </a:t>
            </a:r>
          </a:p>
        </p:txBody>
      </p:sp>
      <p:sp>
        <p:nvSpPr>
          <p:cNvPr id="3" name="Content Placeholder 2"/>
          <p:cNvSpPr>
            <a:spLocks noGrp="1"/>
          </p:cNvSpPr>
          <p:nvPr>
            <p:ph idx="1"/>
          </p:nvPr>
        </p:nvSpPr>
        <p:spPr>
          <a:xfrm>
            <a:off x="1176865" y="2490135"/>
            <a:ext cx="7042820" cy="3804648"/>
          </a:xfrm>
        </p:spPr>
        <p:txBody>
          <a:bodyPr>
            <a:normAutofit fontScale="85000" lnSpcReduction="10000"/>
          </a:bodyPr>
          <a:lstStyle/>
          <a:p>
            <a:r>
              <a:rPr lang="en-US" dirty="0"/>
              <a:t>Sapphire Reserve (check </a:t>
            </a:r>
            <a:r>
              <a:rPr lang="en-US" dirty="0">
                <a:hlinkClick r:id="rId3"/>
              </a:rPr>
              <a:t>www.frequentmiler.com</a:t>
            </a:r>
            <a:r>
              <a:rPr lang="en-US" dirty="0"/>
              <a:t> for best offer) </a:t>
            </a:r>
          </a:p>
          <a:p>
            <a:pPr lvl="1"/>
            <a:r>
              <a:rPr lang="en-US" sz="2600" b="0" dirty="0">
                <a:solidFill>
                  <a:srgbClr val="00B050"/>
                </a:solidFill>
              </a:rPr>
              <a:t>$300 travel credit every card anniversary</a:t>
            </a:r>
          </a:p>
          <a:p>
            <a:pPr lvl="2"/>
            <a:r>
              <a:rPr lang="en-US" sz="2400" dirty="0">
                <a:solidFill>
                  <a:srgbClr val="00B050"/>
                </a:solidFill>
              </a:rPr>
              <a:t>Good for any type of travel</a:t>
            </a:r>
            <a:endParaRPr lang="en-US" sz="2400" b="0" dirty="0">
              <a:solidFill>
                <a:srgbClr val="00B050"/>
              </a:solidFill>
            </a:endParaRPr>
          </a:p>
          <a:p>
            <a:pPr lvl="1"/>
            <a:r>
              <a:rPr lang="en-US" sz="2400" b="0" dirty="0"/>
              <a:t>Points worth 50% more! (1.50 cents per point)</a:t>
            </a:r>
            <a:endParaRPr lang="en-US" sz="2600" b="0" dirty="0">
              <a:solidFill>
                <a:srgbClr val="00B050"/>
              </a:solidFill>
            </a:endParaRPr>
          </a:p>
          <a:p>
            <a:pPr lvl="1"/>
            <a:r>
              <a:rPr lang="en-US" b="0" dirty="0"/>
              <a:t>Priority Pass (family members can get if Auth user!!!)</a:t>
            </a:r>
          </a:p>
          <a:p>
            <a:pPr lvl="1"/>
            <a:r>
              <a:rPr lang="en-US" dirty="0"/>
              <a:t>TSA Precheck or Global Entry Credit (done at Airport)</a:t>
            </a:r>
            <a:endParaRPr lang="en-US" b="0" dirty="0"/>
          </a:p>
          <a:p>
            <a:pPr lvl="1"/>
            <a:r>
              <a:rPr lang="en-US" b="0" dirty="0"/>
              <a:t>Transfer Partners (Ex: Southwest, United, Hyatt)</a:t>
            </a:r>
          </a:p>
          <a:p>
            <a:pPr lvl="1"/>
            <a:r>
              <a:rPr lang="en-US" dirty="0">
                <a:solidFill>
                  <a:srgbClr val="00B050"/>
                </a:solidFill>
              </a:rPr>
              <a:t>Primary rental car insurance </a:t>
            </a:r>
            <a:endParaRPr lang="en-US" b="0" dirty="0">
              <a:solidFill>
                <a:srgbClr val="00B050"/>
              </a:solidFill>
            </a:endParaRPr>
          </a:p>
          <a:p>
            <a:pPr lvl="1"/>
            <a:r>
              <a:rPr lang="en-US" b="0" dirty="0">
                <a:solidFill>
                  <a:srgbClr val="00B050"/>
                </a:solidFill>
              </a:rPr>
              <a:t>$60 per year DoorDash credit plus DashPass</a:t>
            </a:r>
          </a:p>
          <a:p>
            <a:pPr lvl="1"/>
            <a:r>
              <a:rPr lang="en-US" b="0" dirty="0"/>
              <a:t>Free Lyft Pink membership (10x points on </a:t>
            </a:r>
            <a:r>
              <a:rPr lang="en-US" dirty="0"/>
              <a:t>L</a:t>
            </a:r>
            <a:r>
              <a:rPr lang="en-US" b="0" dirty="0"/>
              <a:t>yft rides)</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27</a:t>
            </a:fld>
            <a:endParaRPr lang="en-US" altLang="en-US" dirty="0">
              <a:solidFill>
                <a:schemeClr val="bg2"/>
              </a:solidFill>
            </a:endParaRPr>
          </a:p>
        </p:txBody>
      </p:sp>
      <p:pic>
        <p:nvPicPr>
          <p:cNvPr id="5" name="Picture 4"/>
          <p:cNvPicPr>
            <a:picLocks noChangeAspect="1"/>
          </p:cNvPicPr>
          <p:nvPr/>
        </p:nvPicPr>
        <p:blipFill>
          <a:blip r:embed="rId4"/>
          <a:stretch>
            <a:fillRect/>
          </a:stretch>
        </p:blipFill>
        <p:spPr>
          <a:xfrm>
            <a:off x="5835037" y="546618"/>
            <a:ext cx="2140564" cy="1341621"/>
          </a:xfrm>
          <a:prstGeom prst="rect">
            <a:avLst/>
          </a:prstGeom>
        </p:spPr>
      </p:pic>
      <p:sp>
        <p:nvSpPr>
          <p:cNvPr id="6" name="TextBox 5"/>
          <p:cNvSpPr txBox="1"/>
          <p:nvPr/>
        </p:nvSpPr>
        <p:spPr>
          <a:xfrm>
            <a:off x="5590952" y="2004521"/>
            <a:ext cx="2628733" cy="369332"/>
          </a:xfrm>
          <a:prstGeom prst="rect">
            <a:avLst/>
          </a:prstGeom>
          <a:noFill/>
        </p:spPr>
        <p:txBody>
          <a:bodyPr wrap="none" rtlCol="0">
            <a:spAutoFit/>
          </a:bodyPr>
          <a:lstStyle/>
          <a:p>
            <a:r>
              <a:rPr lang="en-US" dirty="0">
                <a:hlinkClick r:id="rId5"/>
              </a:rPr>
              <a:t>Click Here for Full Review!</a:t>
            </a:r>
            <a:endParaRPr lang="en-US" dirty="0"/>
          </a:p>
        </p:txBody>
      </p:sp>
    </p:spTree>
    <p:extLst>
      <p:ext uri="{BB962C8B-B14F-4D97-AF65-F5344CB8AC3E}">
        <p14:creationId xmlns:p14="http://schemas.microsoft.com/office/powerpoint/2010/main" val="1958897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666658"/>
            <a:ext cx="6798734" cy="1303867"/>
          </a:xfrm>
        </p:spPr>
        <p:txBody>
          <a:bodyPr/>
          <a:lstStyle/>
          <a:p>
            <a:pPr algn="l"/>
            <a:r>
              <a:rPr lang="en-US" dirty="0"/>
              <a:t>  Chase Freedom Flex</a:t>
            </a:r>
          </a:p>
        </p:txBody>
      </p:sp>
      <p:sp>
        <p:nvSpPr>
          <p:cNvPr id="3" name="Content Placeholder 2"/>
          <p:cNvSpPr>
            <a:spLocks noGrp="1"/>
          </p:cNvSpPr>
          <p:nvPr>
            <p:ph idx="1"/>
          </p:nvPr>
        </p:nvSpPr>
        <p:spPr>
          <a:xfrm>
            <a:off x="460375" y="2416815"/>
            <a:ext cx="8557730" cy="4016253"/>
          </a:xfrm>
        </p:spPr>
        <p:txBody>
          <a:bodyPr>
            <a:normAutofit fontScale="92500"/>
          </a:bodyPr>
          <a:lstStyle/>
          <a:p>
            <a:r>
              <a:rPr lang="en-US" dirty="0"/>
              <a:t>Chase Freedom Flex</a:t>
            </a:r>
            <a:r>
              <a:rPr lang="en-US" b="0" dirty="0"/>
              <a:t> $200 (20k UR) bonus with $500 spend in 90 days (Free)</a:t>
            </a:r>
          </a:p>
          <a:p>
            <a:pPr lvl="1"/>
            <a:r>
              <a:rPr lang="en-US" b="0" dirty="0"/>
              <a:t>Rotating 5X categories that you can transfer as UR to Chase Sapphire Reserve</a:t>
            </a:r>
          </a:p>
          <a:p>
            <a:pPr lvl="1"/>
            <a:r>
              <a:rPr lang="en-US" b="0" dirty="0"/>
              <a:t>MasterCard World Elite benefits</a:t>
            </a:r>
          </a:p>
          <a:p>
            <a:pPr lvl="2"/>
            <a:r>
              <a:rPr lang="en-US" b="0" dirty="0"/>
              <a:t>Cell phone protection, hotel perks, etc…</a:t>
            </a:r>
          </a:p>
          <a:p>
            <a:pPr lvl="1"/>
            <a:r>
              <a:rPr lang="en-US" b="0" dirty="0"/>
              <a:t>3% cash back at drugstores and dining</a:t>
            </a:r>
          </a:p>
          <a:p>
            <a:pPr lvl="1"/>
            <a:r>
              <a:rPr lang="en-US" b="0" dirty="0"/>
              <a:t>5% on travel purchased through Chase Ultimate Rewards</a:t>
            </a:r>
          </a:p>
          <a:p>
            <a:pPr lvl="1"/>
            <a:r>
              <a:rPr lang="en-US" b="0" dirty="0"/>
              <a:t>Upgrade to another Chase Sapphire Reserve in one year </a:t>
            </a:r>
            <a:endParaRPr lang="en-US" dirty="0"/>
          </a:p>
          <a:p>
            <a:pPr lvl="2"/>
            <a:r>
              <a:rPr lang="en-US" b="0" dirty="0">
                <a:solidFill>
                  <a:srgbClr val="FF0000"/>
                </a:solidFill>
              </a:rPr>
              <a:t>***Note!!! Make sure to upgrade after getting first CSR (will not get sign-up bonus if upgraded before getting CSR)***</a:t>
            </a:r>
          </a:p>
          <a:p>
            <a:pPr marL="406369" lvl="1" indent="0">
              <a:buNone/>
            </a:pPr>
            <a:endParaRPr lang="en-US"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28</a:t>
            </a:fld>
            <a:endParaRPr lang="en-US" altLang="en-US" dirty="0">
              <a:solidFill>
                <a:schemeClr val="bg2"/>
              </a:solidFill>
            </a:endParaRPr>
          </a:p>
        </p:txBody>
      </p:sp>
      <p:sp>
        <p:nvSpPr>
          <p:cNvPr id="6" name="AutoShape 2" descr="Chase Freedom Credit Card | Chase.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 name="Picture 7"/>
          <p:cNvPicPr>
            <a:picLocks noChangeAspect="1"/>
          </p:cNvPicPr>
          <p:nvPr/>
        </p:nvPicPr>
        <p:blipFill>
          <a:blip r:embed="rId3"/>
          <a:stretch>
            <a:fillRect/>
          </a:stretch>
        </p:blipFill>
        <p:spPr>
          <a:xfrm>
            <a:off x="5467065" y="668021"/>
            <a:ext cx="2169868" cy="1380825"/>
          </a:xfrm>
          <a:prstGeom prst="rect">
            <a:avLst/>
          </a:prstGeom>
        </p:spPr>
      </p:pic>
      <p:sp>
        <p:nvSpPr>
          <p:cNvPr id="5" name="TextBox 4"/>
          <p:cNvSpPr txBox="1"/>
          <p:nvPr/>
        </p:nvSpPr>
        <p:spPr>
          <a:xfrm>
            <a:off x="5325446" y="2047483"/>
            <a:ext cx="2453107" cy="369332"/>
          </a:xfrm>
          <a:prstGeom prst="rect">
            <a:avLst/>
          </a:prstGeom>
          <a:noFill/>
        </p:spPr>
        <p:txBody>
          <a:bodyPr wrap="none" rtlCol="0">
            <a:spAutoFit/>
          </a:bodyPr>
          <a:lstStyle/>
          <a:p>
            <a:r>
              <a:rPr lang="en-US" dirty="0">
                <a:hlinkClick r:id="rId4"/>
              </a:rPr>
              <a:t>Click here for full review!</a:t>
            </a:r>
            <a:endParaRPr lang="en-US" dirty="0"/>
          </a:p>
        </p:txBody>
      </p:sp>
    </p:spTree>
    <p:extLst>
      <p:ext uri="{BB962C8B-B14F-4D97-AF65-F5344CB8AC3E}">
        <p14:creationId xmlns:p14="http://schemas.microsoft.com/office/powerpoint/2010/main" val="1410881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18" y="724384"/>
            <a:ext cx="6798734" cy="1303867"/>
          </a:xfrm>
        </p:spPr>
        <p:txBody>
          <a:bodyPr/>
          <a:lstStyle/>
          <a:p>
            <a:r>
              <a:rPr lang="en-US" dirty="0"/>
              <a:t>Chase Freedom Unlimited</a:t>
            </a:r>
          </a:p>
        </p:txBody>
      </p:sp>
      <p:sp>
        <p:nvSpPr>
          <p:cNvPr id="3" name="Content Placeholder 2"/>
          <p:cNvSpPr>
            <a:spLocks noGrp="1"/>
          </p:cNvSpPr>
          <p:nvPr>
            <p:ph idx="1"/>
          </p:nvPr>
        </p:nvSpPr>
        <p:spPr>
          <a:xfrm>
            <a:off x="460375" y="2485611"/>
            <a:ext cx="8218417" cy="4743450"/>
          </a:xfrm>
        </p:spPr>
        <p:txBody>
          <a:bodyPr/>
          <a:lstStyle/>
          <a:p>
            <a:r>
              <a:rPr lang="en-US" dirty="0"/>
              <a:t>Chase Freedom Unlimited</a:t>
            </a:r>
            <a:r>
              <a:rPr lang="en-US" b="0" dirty="0"/>
              <a:t> $</a:t>
            </a:r>
            <a:r>
              <a:rPr lang="en-US" dirty="0"/>
              <a:t>200</a:t>
            </a:r>
            <a:r>
              <a:rPr lang="en-US" b="0" dirty="0"/>
              <a:t> (</a:t>
            </a:r>
            <a:r>
              <a:rPr lang="en-US" dirty="0"/>
              <a:t>20</a:t>
            </a:r>
            <a:r>
              <a:rPr lang="en-US" b="0" dirty="0"/>
              <a:t>k UR) bonus with $500 spend in 90 days (Free)</a:t>
            </a:r>
          </a:p>
          <a:p>
            <a:pPr lvl="1"/>
            <a:r>
              <a:rPr lang="en-US" b="0" dirty="0"/>
              <a:t>1.5% UR point per dollar on all purchases</a:t>
            </a:r>
          </a:p>
          <a:p>
            <a:pPr lvl="1"/>
            <a:r>
              <a:rPr lang="en-US" b="0" dirty="0"/>
              <a:t>3% cash back on dining </a:t>
            </a:r>
          </a:p>
          <a:p>
            <a:pPr lvl="1"/>
            <a:r>
              <a:rPr lang="en-US" b="0" dirty="0"/>
              <a:t>3% cash back on drugstores</a:t>
            </a:r>
          </a:p>
          <a:p>
            <a:pPr lvl="1"/>
            <a:r>
              <a:rPr lang="en-US" b="0" dirty="0"/>
              <a:t>3% cash back on travel purchased through Chase Ultimate Rewards</a:t>
            </a:r>
          </a:p>
          <a:p>
            <a:pPr lvl="1"/>
            <a:r>
              <a:rPr lang="en-US" b="0" dirty="0"/>
              <a:t>Upgrade to another Chase Sapphire Reserve in one year </a:t>
            </a:r>
            <a:endParaRPr lang="en-US" dirty="0"/>
          </a:p>
          <a:p>
            <a:pPr lvl="2"/>
            <a:r>
              <a:rPr lang="en-US" b="0" dirty="0">
                <a:solidFill>
                  <a:srgbClr val="FF0000"/>
                </a:solidFill>
              </a:rPr>
              <a:t>***Note!!! Make sure to upgrade after getting first CSR (will not get sign-up bonus if upgraded before getting CSR)***</a:t>
            </a:r>
          </a:p>
          <a:p>
            <a:pPr lvl="1"/>
            <a:endParaRPr lang="en-US" b="0" dirty="0"/>
          </a:p>
          <a:p>
            <a:pPr lvl="1"/>
            <a:endParaRPr lang="en-US"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29</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6274029" y="748395"/>
            <a:ext cx="2015026" cy="1255844"/>
          </a:xfrm>
          <a:prstGeom prst="rect">
            <a:avLst/>
          </a:prstGeom>
        </p:spPr>
      </p:pic>
      <p:sp>
        <p:nvSpPr>
          <p:cNvPr id="6" name="AutoShape 2" descr="Chase Freedom Credit Card | Chase.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3409" y="2004239"/>
            <a:ext cx="2453107" cy="369332"/>
          </a:xfrm>
          <a:prstGeom prst="rect">
            <a:avLst/>
          </a:prstGeom>
          <a:noFill/>
        </p:spPr>
        <p:txBody>
          <a:bodyPr wrap="none" rtlCol="0">
            <a:spAutoFit/>
          </a:bodyPr>
          <a:lstStyle/>
          <a:p>
            <a:r>
              <a:rPr lang="en-US" dirty="0">
                <a:hlinkClick r:id="rId4"/>
              </a:rPr>
              <a:t>Click here for full review!</a:t>
            </a:r>
            <a:endParaRPr lang="en-US" dirty="0"/>
          </a:p>
        </p:txBody>
      </p:sp>
    </p:spTree>
    <p:extLst>
      <p:ext uri="{BB962C8B-B14F-4D97-AF65-F5344CB8AC3E}">
        <p14:creationId xmlns:p14="http://schemas.microsoft.com/office/powerpoint/2010/main" val="2278218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361" y="798919"/>
            <a:ext cx="6798734" cy="1303867"/>
          </a:xfrm>
        </p:spPr>
        <p:txBody>
          <a:bodyPr>
            <a:normAutofit/>
          </a:bodyPr>
          <a:lstStyle/>
          <a:p>
            <a:r>
              <a:rPr lang="en-US" sz="3600" dirty="0"/>
              <a:t>Chase Sapphire Preferred</a:t>
            </a:r>
            <a:br>
              <a:rPr lang="en-US" sz="3600" dirty="0"/>
            </a:br>
            <a:r>
              <a:rPr lang="en-US" sz="1800" dirty="0">
                <a:solidFill>
                  <a:srgbClr val="00B050"/>
                </a:solidFill>
              </a:rPr>
              <a:t>(Good Starter Before Reserve and for </a:t>
            </a:r>
            <a:br>
              <a:rPr lang="en-US" sz="1800" dirty="0">
                <a:solidFill>
                  <a:srgbClr val="00B050"/>
                </a:solidFill>
              </a:rPr>
            </a:br>
            <a:r>
              <a:rPr lang="en-US" sz="1800" dirty="0">
                <a:solidFill>
                  <a:srgbClr val="00B050"/>
                </a:solidFill>
              </a:rPr>
              <a:t>downgrading to after AD Service)</a:t>
            </a:r>
          </a:p>
        </p:txBody>
      </p:sp>
      <p:sp>
        <p:nvSpPr>
          <p:cNvPr id="3" name="Content Placeholder 2"/>
          <p:cNvSpPr>
            <a:spLocks noGrp="1"/>
          </p:cNvSpPr>
          <p:nvPr>
            <p:ph idx="1"/>
          </p:nvPr>
        </p:nvSpPr>
        <p:spPr>
          <a:xfrm>
            <a:off x="1176865" y="2490135"/>
            <a:ext cx="6798736" cy="3804648"/>
          </a:xfrm>
        </p:spPr>
        <p:txBody>
          <a:bodyPr>
            <a:normAutofit fontScale="85000" lnSpcReduction="10000"/>
          </a:bodyPr>
          <a:lstStyle/>
          <a:p>
            <a:r>
              <a:rPr lang="en-US" dirty="0"/>
              <a:t>Sapphire Preferred (80K UR on $4k in 90 Days) </a:t>
            </a:r>
          </a:p>
          <a:p>
            <a:pPr lvl="1"/>
            <a:r>
              <a:rPr lang="en-US" b="0" dirty="0"/>
              <a:t>$50 annual UR hotel credit</a:t>
            </a:r>
          </a:p>
          <a:p>
            <a:pPr lvl="1"/>
            <a:r>
              <a:rPr lang="en-US" b="0" dirty="0"/>
              <a:t>10% point anniversary boost (1 point per $10 spent)</a:t>
            </a:r>
          </a:p>
          <a:p>
            <a:pPr lvl="1"/>
            <a:r>
              <a:rPr lang="en-US" b="0" dirty="0"/>
              <a:t>Transfer Partners (Ex: Southwest, United, Hyatt)</a:t>
            </a:r>
          </a:p>
          <a:p>
            <a:pPr lvl="1"/>
            <a:r>
              <a:rPr lang="en-US" dirty="0">
                <a:solidFill>
                  <a:srgbClr val="00B050"/>
                </a:solidFill>
              </a:rPr>
              <a:t>Primary rental car insurance </a:t>
            </a:r>
            <a:endParaRPr lang="en-US" b="0" dirty="0">
              <a:solidFill>
                <a:srgbClr val="00B050"/>
              </a:solidFill>
            </a:endParaRPr>
          </a:p>
          <a:p>
            <a:pPr lvl="1"/>
            <a:r>
              <a:rPr lang="en-US" b="0" dirty="0"/>
              <a:t>3x points on </a:t>
            </a:r>
            <a:r>
              <a:rPr lang="en-US" dirty="0"/>
              <a:t>t</a:t>
            </a:r>
            <a:r>
              <a:rPr lang="en-US" b="0" dirty="0"/>
              <a:t>ravel and Dining</a:t>
            </a:r>
          </a:p>
          <a:p>
            <a:pPr lvl="2"/>
            <a:r>
              <a:rPr lang="en-US" b="0" dirty="0"/>
              <a:t>Points worth </a:t>
            </a:r>
            <a:r>
              <a:rPr lang="en-US" dirty="0"/>
              <a:t>25</a:t>
            </a:r>
            <a:r>
              <a:rPr lang="en-US" b="0" dirty="0"/>
              <a:t>% more! (1.25 cents per point)</a:t>
            </a:r>
          </a:p>
          <a:p>
            <a:pPr lvl="1"/>
            <a:r>
              <a:rPr lang="en-US" b="0" dirty="0"/>
              <a:t>Must wait 48 months to get another bonus    </a:t>
            </a:r>
          </a:p>
          <a:p>
            <a:pPr lvl="1"/>
            <a:r>
              <a:rPr lang="en-US" b="0" dirty="0"/>
              <a:t>Upgrade to another Chase Sapphire Reserve in one year </a:t>
            </a:r>
            <a:endParaRPr lang="en-US" dirty="0"/>
          </a:p>
          <a:p>
            <a:pPr lvl="2"/>
            <a:r>
              <a:rPr lang="en-US" b="0" dirty="0">
                <a:solidFill>
                  <a:srgbClr val="FF0000"/>
                </a:solidFill>
              </a:rPr>
              <a:t>***Note!!! Make sure to upgrade after getting first CSR (will not get sign-up bonus if upgraded before getting CSR)***</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30</a:t>
            </a:fld>
            <a:endParaRPr lang="en-US" altLang="en-US" dirty="0">
              <a:solidFill>
                <a:schemeClr val="bg2"/>
              </a:solidFill>
            </a:endParaRPr>
          </a:p>
        </p:txBody>
      </p:sp>
      <p:sp>
        <p:nvSpPr>
          <p:cNvPr id="6" name="TextBox 5"/>
          <p:cNvSpPr txBox="1"/>
          <p:nvPr/>
        </p:nvSpPr>
        <p:spPr>
          <a:xfrm>
            <a:off x="5590952" y="2004521"/>
            <a:ext cx="2628733" cy="369332"/>
          </a:xfrm>
          <a:prstGeom prst="rect">
            <a:avLst/>
          </a:prstGeom>
          <a:noFill/>
        </p:spPr>
        <p:txBody>
          <a:bodyPr wrap="none" rtlCol="0">
            <a:spAutoFit/>
          </a:bodyPr>
          <a:lstStyle/>
          <a:p>
            <a:r>
              <a:rPr lang="en-US" dirty="0">
                <a:hlinkClick r:id="rId3"/>
              </a:rPr>
              <a:t>Click Here for Full Review!</a:t>
            </a:r>
            <a:endParaRPr lang="en-US" dirty="0"/>
          </a:p>
        </p:txBody>
      </p:sp>
      <p:pic>
        <p:nvPicPr>
          <p:cNvPr id="2050" name="Picture 2" descr="Chase Sapphire Preferred Credit Card | Chase.com">
            <a:extLst>
              <a:ext uri="{FF2B5EF4-FFF2-40B4-BE49-F238E27FC236}">
                <a16:creationId xmlns:a16="http://schemas.microsoft.com/office/drawing/2014/main" id="{A83A8438-7407-DB6F-CD86-D98E5AB208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0273" y="716682"/>
            <a:ext cx="2054754" cy="1287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973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C5A35-DF74-196F-97E0-53A6F695BB58}"/>
              </a:ext>
            </a:extLst>
          </p:cNvPr>
          <p:cNvSpPr>
            <a:spLocks noGrp="1"/>
          </p:cNvSpPr>
          <p:nvPr>
            <p:ph type="title"/>
          </p:nvPr>
        </p:nvSpPr>
        <p:spPr/>
        <p:txBody>
          <a:bodyPr>
            <a:normAutofit fontScale="90000"/>
          </a:bodyPr>
          <a:lstStyle/>
          <a:p>
            <a:r>
              <a:rPr lang="en-US" dirty="0"/>
              <a:t>Earning Points with Sapphire Reserve</a:t>
            </a:r>
          </a:p>
        </p:txBody>
      </p:sp>
      <p:sp>
        <p:nvSpPr>
          <p:cNvPr id="3" name="Content Placeholder 2">
            <a:extLst>
              <a:ext uri="{FF2B5EF4-FFF2-40B4-BE49-F238E27FC236}">
                <a16:creationId xmlns:a16="http://schemas.microsoft.com/office/drawing/2014/main" id="{4FD605A0-6EB4-A524-6C2E-6147B7029244}"/>
              </a:ext>
            </a:extLst>
          </p:cNvPr>
          <p:cNvSpPr>
            <a:spLocks noGrp="1"/>
          </p:cNvSpPr>
          <p:nvPr>
            <p:ph idx="1"/>
          </p:nvPr>
        </p:nvSpPr>
        <p:spPr>
          <a:xfrm>
            <a:off x="1176864" y="2490135"/>
            <a:ext cx="7107819" cy="3569142"/>
          </a:xfrm>
        </p:spPr>
        <p:txBody>
          <a:bodyPr>
            <a:normAutofit fontScale="70000" lnSpcReduction="20000"/>
          </a:bodyPr>
          <a:lstStyle/>
          <a:p>
            <a:pPr algn="l">
              <a:buFont typeface="Arial" panose="020B0604020202020204" pitchFamily="34" charset="0"/>
              <a:buChar char="•"/>
            </a:pPr>
            <a:r>
              <a:rPr lang="en-US" b="0" i="0" dirty="0">
                <a:solidFill>
                  <a:srgbClr val="162433"/>
                </a:solidFill>
                <a:effectLst/>
                <a:latin typeface="roboto"/>
              </a:rPr>
              <a:t>10 points per dollar on hotels and car rentals purchased through Chase Travel.</a:t>
            </a:r>
          </a:p>
          <a:p>
            <a:pPr algn="l">
              <a:buFont typeface="Arial" panose="020B0604020202020204" pitchFamily="34" charset="0"/>
              <a:buChar char="•"/>
            </a:pPr>
            <a:r>
              <a:rPr lang="en-US" b="0" i="0" dirty="0">
                <a:solidFill>
                  <a:srgbClr val="162433"/>
                </a:solidFill>
                <a:effectLst/>
                <a:latin typeface="roboto"/>
              </a:rPr>
              <a:t>10 points per dollar on dining purchases through Chase Ultimate Rewards.</a:t>
            </a:r>
          </a:p>
          <a:p>
            <a:pPr algn="l">
              <a:buFont typeface="Arial" panose="020B0604020202020204" pitchFamily="34" charset="0"/>
              <a:buChar char="•"/>
            </a:pPr>
            <a:r>
              <a:rPr lang="en-US" b="0" i="0" dirty="0">
                <a:solidFill>
                  <a:srgbClr val="162433"/>
                </a:solidFill>
                <a:effectLst/>
                <a:latin typeface="roboto"/>
              </a:rPr>
              <a:t>10 points per dollar on </a:t>
            </a:r>
            <a:r>
              <a:rPr lang="en-US" b="0" i="0" u="none" strike="noStrike" dirty="0">
                <a:solidFill>
                  <a:srgbClr val="162433"/>
                </a:solidFill>
                <a:effectLst/>
                <a:latin typeface="roboto"/>
                <a:hlinkClick r:id="rId2"/>
              </a:rPr>
              <a:t>Lyft rides</a:t>
            </a:r>
            <a:r>
              <a:rPr lang="en-US" b="0" i="0" dirty="0">
                <a:solidFill>
                  <a:srgbClr val="162433"/>
                </a:solidFill>
                <a:effectLst/>
                <a:latin typeface="roboto"/>
              </a:rPr>
              <a:t> (through March 31, 2025).</a:t>
            </a:r>
          </a:p>
          <a:p>
            <a:pPr algn="l">
              <a:buFont typeface="Arial" panose="020B0604020202020204" pitchFamily="34" charset="0"/>
              <a:buChar char="•"/>
            </a:pPr>
            <a:r>
              <a:rPr lang="en-US" b="0" i="0" dirty="0">
                <a:solidFill>
                  <a:srgbClr val="162433"/>
                </a:solidFill>
                <a:effectLst/>
                <a:latin typeface="roboto"/>
              </a:rPr>
              <a:t>10 points per dollar on </a:t>
            </a:r>
            <a:r>
              <a:rPr lang="en-US" b="0" i="0" u="none" strike="noStrike" dirty="0">
                <a:solidFill>
                  <a:srgbClr val="162433"/>
                </a:solidFill>
                <a:effectLst/>
                <a:latin typeface="roboto"/>
                <a:hlinkClick r:id="rId3"/>
              </a:rPr>
              <a:t>Peloton equipment and accessory purchases</a:t>
            </a:r>
            <a:r>
              <a:rPr lang="en-US" b="0" i="0" dirty="0">
                <a:solidFill>
                  <a:srgbClr val="162433"/>
                </a:solidFill>
                <a:effectLst/>
                <a:latin typeface="roboto"/>
              </a:rPr>
              <a:t> (through March 2025) of $250 or more, with a maximum of 50,000 points.</a:t>
            </a:r>
          </a:p>
          <a:p>
            <a:pPr algn="l">
              <a:buFont typeface="Arial" panose="020B0604020202020204" pitchFamily="34" charset="0"/>
              <a:buChar char="•"/>
            </a:pPr>
            <a:r>
              <a:rPr lang="en-US" b="0" i="0" dirty="0">
                <a:solidFill>
                  <a:srgbClr val="162433"/>
                </a:solidFill>
                <a:effectLst/>
                <a:latin typeface="roboto"/>
              </a:rPr>
              <a:t>5 points per dollar on flights purchased through Chase Travel.</a:t>
            </a:r>
          </a:p>
          <a:p>
            <a:pPr algn="l">
              <a:buFont typeface="Arial" panose="020B0604020202020204" pitchFamily="34" charset="0"/>
              <a:buChar char="•"/>
            </a:pPr>
            <a:r>
              <a:rPr lang="en-US" b="0" i="0" dirty="0">
                <a:solidFill>
                  <a:srgbClr val="162433"/>
                </a:solidFill>
                <a:effectLst/>
                <a:latin typeface="roboto"/>
              </a:rPr>
              <a:t>3 points per dollar on all other travel (</a:t>
            </a:r>
            <a:r>
              <a:rPr lang="en-US" b="0" i="0" u="none" strike="noStrike" dirty="0">
                <a:solidFill>
                  <a:srgbClr val="162433"/>
                </a:solidFill>
                <a:effectLst/>
                <a:latin typeface="roboto"/>
                <a:hlinkClick r:id="rId4"/>
              </a:rPr>
              <a:t>excluding the $300 travel credit</a:t>
            </a:r>
            <a:r>
              <a:rPr lang="en-US" b="0" i="0" dirty="0">
                <a:solidFill>
                  <a:srgbClr val="162433"/>
                </a:solidFill>
                <a:effectLst/>
                <a:latin typeface="roboto"/>
              </a:rPr>
              <a:t>) and </a:t>
            </a:r>
            <a:r>
              <a:rPr lang="en-US" b="0" i="0" u="none" strike="noStrike" dirty="0">
                <a:solidFill>
                  <a:srgbClr val="162433"/>
                </a:solidFill>
                <a:effectLst/>
                <a:latin typeface="roboto"/>
                <a:hlinkClick r:id="rId5"/>
              </a:rPr>
              <a:t>dining</a:t>
            </a:r>
            <a:r>
              <a:rPr lang="en-US" b="0" i="0" dirty="0">
                <a:solidFill>
                  <a:srgbClr val="162433"/>
                </a:solidFill>
                <a:effectLst/>
                <a:latin typeface="roboto"/>
              </a:rPr>
              <a:t> purchases worldwide.</a:t>
            </a:r>
          </a:p>
          <a:p>
            <a:pPr algn="l">
              <a:buFont typeface="Arial" panose="020B0604020202020204" pitchFamily="34" charset="0"/>
              <a:buChar char="•"/>
            </a:pPr>
            <a:r>
              <a:rPr lang="en-US" b="0" i="0" dirty="0">
                <a:solidFill>
                  <a:srgbClr val="162433"/>
                </a:solidFill>
                <a:effectLst/>
                <a:latin typeface="roboto"/>
              </a:rPr>
              <a:t>1 point per dollar on everything else.</a:t>
            </a:r>
          </a:p>
          <a:p>
            <a:endParaRPr lang="en-US" dirty="0"/>
          </a:p>
        </p:txBody>
      </p:sp>
      <p:sp>
        <p:nvSpPr>
          <p:cNvPr id="4" name="Slide Number Placeholder 3">
            <a:extLst>
              <a:ext uri="{FF2B5EF4-FFF2-40B4-BE49-F238E27FC236}">
                <a16:creationId xmlns:a16="http://schemas.microsoft.com/office/drawing/2014/main" id="{76B52AC3-9632-8F63-14B8-EC9D0E890856}"/>
              </a:ext>
            </a:extLst>
          </p:cNvPr>
          <p:cNvSpPr>
            <a:spLocks noGrp="1"/>
          </p:cNvSpPr>
          <p:nvPr>
            <p:ph type="sldNum" sz="quarter" idx="12"/>
          </p:nvPr>
        </p:nvSpPr>
        <p:spPr>
          <a:xfrm>
            <a:off x="5078776" y="6190508"/>
            <a:ext cx="3756141" cy="279400"/>
          </a:xfrm>
        </p:spPr>
        <p:txBody>
          <a:bodyPr/>
          <a:lstStyle/>
          <a:p>
            <a:pPr>
              <a:defRPr/>
            </a:pPr>
            <a:r>
              <a:rPr lang="en-US">
                <a:hlinkClick r:id="rId6"/>
              </a:rPr>
              <a:t>Chase Sapphire Reserve card review: full details - The Points Guy</a:t>
            </a:r>
            <a:endParaRPr lang="en-US" dirty="0">
              <a:solidFill>
                <a:srgbClr val="808080"/>
              </a:solidFill>
            </a:endParaRPr>
          </a:p>
        </p:txBody>
      </p:sp>
    </p:spTree>
    <p:extLst>
      <p:ext uri="{BB962C8B-B14F-4D97-AF65-F5344CB8AC3E}">
        <p14:creationId xmlns:p14="http://schemas.microsoft.com/office/powerpoint/2010/main" val="3704986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067" y="826492"/>
            <a:ext cx="5375965" cy="1088887"/>
          </a:xfrm>
        </p:spPr>
        <p:txBody>
          <a:bodyPr>
            <a:normAutofit/>
          </a:bodyPr>
          <a:lstStyle/>
          <a:p>
            <a:r>
              <a:rPr lang="en-US" dirty="0"/>
              <a:t>Chase United Explorer</a:t>
            </a:r>
          </a:p>
        </p:txBody>
      </p:sp>
      <p:sp>
        <p:nvSpPr>
          <p:cNvPr id="3" name="Content Placeholder 2"/>
          <p:cNvSpPr>
            <a:spLocks noGrp="1"/>
          </p:cNvSpPr>
          <p:nvPr>
            <p:ph idx="1"/>
          </p:nvPr>
        </p:nvSpPr>
        <p:spPr>
          <a:xfrm>
            <a:off x="1176865" y="2490134"/>
            <a:ext cx="7180016" cy="3819511"/>
          </a:xfrm>
        </p:spPr>
        <p:txBody>
          <a:bodyPr>
            <a:normAutofit/>
          </a:bodyPr>
          <a:lstStyle/>
          <a:p>
            <a:r>
              <a:rPr lang="en-US" dirty="0"/>
              <a:t>United Quest Card</a:t>
            </a:r>
          </a:p>
          <a:p>
            <a:pPr lvl="1"/>
            <a:r>
              <a:rPr lang="en-US" sz="2200" dirty="0"/>
              <a:t>60</a:t>
            </a:r>
            <a:r>
              <a:rPr lang="en-US" sz="2200" b="0" dirty="0"/>
              <a:t>k bonus miles on 3K spend in 3 months.</a:t>
            </a:r>
          </a:p>
          <a:p>
            <a:pPr lvl="1"/>
            <a:r>
              <a:rPr lang="en-US" sz="2200" b="0" dirty="0"/>
              <a:t>2x miles on United Purchases</a:t>
            </a:r>
          </a:p>
          <a:p>
            <a:pPr lvl="2"/>
            <a:r>
              <a:rPr lang="en-US" sz="2200" b="0" dirty="0"/>
              <a:t>2x miles on dining and hotel stays</a:t>
            </a:r>
          </a:p>
          <a:p>
            <a:pPr lvl="2"/>
            <a:r>
              <a:rPr lang="en-US" sz="2200" b="0" dirty="0"/>
              <a:t>1</a:t>
            </a:r>
            <a:r>
              <a:rPr lang="en-US" sz="2200" b="0" baseline="30000" dirty="0"/>
              <a:t>st</a:t>
            </a:r>
            <a:r>
              <a:rPr lang="en-US" sz="2200" b="0" dirty="0"/>
              <a:t> bag free</a:t>
            </a:r>
          </a:p>
          <a:p>
            <a:pPr lvl="2"/>
            <a:r>
              <a:rPr lang="en-US" sz="2200" dirty="0"/>
              <a:t>Global Entry (TSA Precheck Included) credit</a:t>
            </a:r>
            <a:endParaRPr lang="en-US" dirty="0"/>
          </a:p>
          <a:p>
            <a:pPr lvl="2"/>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32</a:t>
            </a:fld>
            <a:endParaRPr lang="en-US" altLang="en-US" dirty="0">
              <a:solidFill>
                <a:schemeClr val="bg2"/>
              </a:solidFill>
            </a:endParaRPr>
          </a:p>
        </p:txBody>
      </p:sp>
      <p:sp>
        <p:nvSpPr>
          <p:cNvPr id="6" name="TextBox 5"/>
          <p:cNvSpPr txBox="1"/>
          <p:nvPr/>
        </p:nvSpPr>
        <p:spPr>
          <a:xfrm>
            <a:off x="5848408" y="2018090"/>
            <a:ext cx="184731" cy="369332"/>
          </a:xfrm>
          <a:prstGeom prst="rect">
            <a:avLst/>
          </a:prstGeom>
          <a:noFill/>
        </p:spPr>
        <p:txBody>
          <a:bodyPr wrap="none" rtlCol="0">
            <a:spAutoFit/>
          </a:bodyPr>
          <a:lstStyle/>
          <a:p>
            <a:endParaRPr lang="en-US" dirty="0"/>
          </a:p>
        </p:txBody>
      </p:sp>
      <p:pic>
        <p:nvPicPr>
          <p:cNvPr id="1028" name="Picture 4" descr="United℠ Explorer Card Reviews: Is It Worth It? (2023)">
            <a:extLst>
              <a:ext uri="{FF2B5EF4-FFF2-40B4-BE49-F238E27FC236}">
                <a16:creationId xmlns:a16="http://schemas.microsoft.com/office/drawing/2014/main" id="{6A2AD76D-F4AD-3774-3BEC-AFD90C0E15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8859" y="770335"/>
            <a:ext cx="1902141" cy="1196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359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067" y="826492"/>
            <a:ext cx="5375965" cy="1088887"/>
          </a:xfrm>
        </p:spPr>
        <p:txBody>
          <a:bodyPr>
            <a:normAutofit/>
          </a:bodyPr>
          <a:lstStyle/>
          <a:p>
            <a:r>
              <a:rPr lang="en-US" dirty="0"/>
              <a:t>Chase United Quest</a:t>
            </a:r>
          </a:p>
        </p:txBody>
      </p:sp>
      <p:sp>
        <p:nvSpPr>
          <p:cNvPr id="3" name="Content Placeholder 2"/>
          <p:cNvSpPr>
            <a:spLocks noGrp="1"/>
          </p:cNvSpPr>
          <p:nvPr>
            <p:ph idx="1"/>
          </p:nvPr>
        </p:nvSpPr>
        <p:spPr>
          <a:xfrm>
            <a:off x="1176865" y="2490134"/>
            <a:ext cx="7180016" cy="3819511"/>
          </a:xfrm>
        </p:spPr>
        <p:txBody>
          <a:bodyPr>
            <a:normAutofit fontScale="92500" lnSpcReduction="10000"/>
          </a:bodyPr>
          <a:lstStyle/>
          <a:p>
            <a:r>
              <a:rPr lang="en-US" dirty="0"/>
              <a:t>United Quest Card</a:t>
            </a:r>
          </a:p>
          <a:p>
            <a:pPr lvl="1"/>
            <a:r>
              <a:rPr lang="en-US" sz="2200" dirty="0"/>
              <a:t>70</a:t>
            </a:r>
            <a:r>
              <a:rPr lang="en-US" sz="2200" b="0" dirty="0"/>
              <a:t>k bonus miles+ 500 PQP (premier qualifying points) on $3K spend in 90 days</a:t>
            </a:r>
          </a:p>
          <a:p>
            <a:pPr lvl="2"/>
            <a:r>
              <a:rPr lang="en-US" sz="2200" dirty="0"/>
              <a:t>3</a:t>
            </a:r>
            <a:r>
              <a:rPr lang="en-US" sz="2200" b="0" dirty="0"/>
              <a:t>x miles on United Purchases</a:t>
            </a:r>
          </a:p>
          <a:p>
            <a:pPr lvl="2"/>
            <a:r>
              <a:rPr lang="en-US" sz="2200" b="0" dirty="0"/>
              <a:t>2x miles on dining, travel and streaming</a:t>
            </a:r>
          </a:p>
          <a:p>
            <a:pPr lvl="2"/>
            <a:r>
              <a:rPr lang="en-US" sz="2200" b="0" dirty="0"/>
              <a:t>1</a:t>
            </a:r>
            <a:r>
              <a:rPr lang="en-US" sz="2200" b="0" baseline="30000" dirty="0"/>
              <a:t>st</a:t>
            </a:r>
            <a:r>
              <a:rPr lang="en-US" sz="2200" b="0" dirty="0"/>
              <a:t> and 2</a:t>
            </a:r>
            <a:r>
              <a:rPr lang="en-US" sz="2200" b="0" baseline="30000" dirty="0"/>
              <a:t>nd</a:t>
            </a:r>
            <a:r>
              <a:rPr lang="en-US" sz="2200" b="0" dirty="0"/>
              <a:t> bags free</a:t>
            </a:r>
          </a:p>
          <a:p>
            <a:pPr lvl="2"/>
            <a:r>
              <a:rPr lang="en-US" sz="2200" dirty="0"/>
              <a:t>$125 annual united purchase credit </a:t>
            </a:r>
          </a:p>
          <a:p>
            <a:pPr lvl="2"/>
            <a:r>
              <a:rPr lang="en-US" sz="2200" b="0" dirty="0"/>
              <a:t>10,000 miles every card anniversary</a:t>
            </a:r>
          </a:p>
          <a:p>
            <a:pPr lvl="2"/>
            <a:r>
              <a:rPr lang="en-US" sz="2200" dirty="0"/>
              <a:t>Priority Boarding</a:t>
            </a:r>
            <a:endParaRPr lang="en-US" sz="2200" b="0" dirty="0"/>
          </a:p>
          <a:p>
            <a:pPr marL="803215" lvl="2" indent="0">
              <a:buNone/>
            </a:pPr>
            <a:endParaRPr lang="en-US" dirty="0"/>
          </a:p>
          <a:p>
            <a:pPr lvl="2"/>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33</a:t>
            </a:fld>
            <a:endParaRPr lang="en-US" altLang="en-US" dirty="0">
              <a:solidFill>
                <a:schemeClr val="bg2"/>
              </a:solidFill>
            </a:endParaRPr>
          </a:p>
        </p:txBody>
      </p:sp>
      <p:sp>
        <p:nvSpPr>
          <p:cNvPr id="6" name="TextBox 5"/>
          <p:cNvSpPr txBox="1"/>
          <p:nvPr/>
        </p:nvSpPr>
        <p:spPr>
          <a:xfrm>
            <a:off x="5848408" y="2018090"/>
            <a:ext cx="2453107" cy="369332"/>
          </a:xfrm>
          <a:prstGeom prst="rect">
            <a:avLst/>
          </a:prstGeom>
          <a:noFill/>
        </p:spPr>
        <p:txBody>
          <a:bodyPr wrap="none" rtlCol="0">
            <a:spAutoFit/>
          </a:bodyPr>
          <a:lstStyle/>
          <a:p>
            <a:r>
              <a:rPr lang="en-US" dirty="0">
                <a:hlinkClick r:id="rId3"/>
              </a:rPr>
              <a:t>Click here for full review!</a:t>
            </a:r>
            <a:endParaRPr lang="en-US" dirty="0"/>
          </a:p>
        </p:txBody>
      </p:sp>
      <p:pic>
        <p:nvPicPr>
          <p:cNvPr id="12" name="Picture 11"/>
          <p:cNvPicPr>
            <a:picLocks noChangeAspect="1"/>
          </p:cNvPicPr>
          <p:nvPr/>
        </p:nvPicPr>
        <p:blipFill>
          <a:blip r:embed="rId4"/>
          <a:stretch>
            <a:fillRect/>
          </a:stretch>
        </p:blipFill>
        <p:spPr>
          <a:xfrm>
            <a:off x="6028267" y="826491"/>
            <a:ext cx="1972733" cy="1088887"/>
          </a:xfrm>
          <a:prstGeom prst="rect">
            <a:avLst/>
          </a:prstGeom>
        </p:spPr>
      </p:pic>
    </p:spTree>
    <p:extLst>
      <p:ext uri="{BB962C8B-B14F-4D97-AF65-F5344CB8AC3E}">
        <p14:creationId xmlns:p14="http://schemas.microsoft.com/office/powerpoint/2010/main" val="2631912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067" y="826492"/>
            <a:ext cx="5375965" cy="1088887"/>
          </a:xfrm>
        </p:spPr>
        <p:txBody>
          <a:bodyPr>
            <a:normAutofit fontScale="90000"/>
          </a:bodyPr>
          <a:lstStyle/>
          <a:p>
            <a:r>
              <a:rPr lang="en-US" dirty="0"/>
              <a:t>Chase United Club Infinite</a:t>
            </a:r>
          </a:p>
        </p:txBody>
      </p:sp>
      <p:sp>
        <p:nvSpPr>
          <p:cNvPr id="3" name="Content Placeholder 2"/>
          <p:cNvSpPr>
            <a:spLocks noGrp="1"/>
          </p:cNvSpPr>
          <p:nvPr>
            <p:ph idx="1"/>
          </p:nvPr>
        </p:nvSpPr>
        <p:spPr>
          <a:xfrm>
            <a:off x="1176865" y="2490134"/>
            <a:ext cx="7180016" cy="3819511"/>
          </a:xfrm>
        </p:spPr>
        <p:txBody>
          <a:bodyPr>
            <a:normAutofit fontScale="92500" lnSpcReduction="10000"/>
          </a:bodyPr>
          <a:lstStyle/>
          <a:p>
            <a:r>
              <a:rPr lang="en-US" dirty="0"/>
              <a:t>United Club Infinite Card</a:t>
            </a:r>
          </a:p>
          <a:p>
            <a:pPr lvl="1"/>
            <a:r>
              <a:rPr lang="en-US" sz="2200" dirty="0"/>
              <a:t>80</a:t>
            </a:r>
            <a:r>
              <a:rPr lang="en-US" sz="2200" b="0" dirty="0"/>
              <a:t>k bonus miles+ 1000 PQP (premier qualifying points) on $5K spend in 90 days</a:t>
            </a:r>
          </a:p>
          <a:p>
            <a:pPr lvl="2"/>
            <a:r>
              <a:rPr lang="en-US" sz="2200" b="0" dirty="0"/>
              <a:t>United Clubs and Star Alliance Lounges</a:t>
            </a:r>
          </a:p>
          <a:p>
            <a:pPr lvl="2"/>
            <a:r>
              <a:rPr lang="en-US" sz="2200" b="0" dirty="0"/>
              <a:t>4x miles on United Purchases</a:t>
            </a:r>
          </a:p>
          <a:p>
            <a:pPr lvl="2"/>
            <a:r>
              <a:rPr lang="en-US" sz="2200" b="0" dirty="0"/>
              <a:t>2x miles on dining and travel</a:t>
            </a:r>
          </a:p>
          <a:p>
            <a:pPr lvl="2"/>
            <a:r>
              <a:rPr lang="en-US" sz="2200" b="0" dirty="0"/>
              <a:t>1</a:t>
            </a:r>
            <a:r>
              <a:rPr lang="en-US" sz="2200" b="0" baseline="30000" dirty="0"/>
              <a:t>st</a:t>
            </a:r>
            <a:r>
              <a:rPr lang="en-US" sz="2200" b="0" dirty="0"/>
              <a:t> and 2</a:t>
            </a:r>
            <a:r>
              <a:rPr lang="en-US" sz="2200" b="0" baseline="30000" dirty="0"/>
              <a:t>nd</a:t>
            </a:r>
            <a:r>
              <a:rPr lang="en-US" sz="2200" b="0" dirty="0"/>
              <a:t> bags free</a:t>
            </a:r>
          </a:p>
          <a:p>
            <a:pPr lvl="2"/>
            <a:r>
              <a:rPr lang="en-US" sz="2200" dirty="0"/>
              <a:t>Premier Access </a:t>
            </a:r>
          </a:p>
          <a:p>
            <a:pPr lvl="2"/>
            <a:r>
              <a:rPr lang="en-US" sz="2200" dirty="0"/>
              <a:t>IHG $75 credit and Platinum Status</a:t>
            </a:r>
            <a:endParaRPr lang="en-US" sz="2200" b="0" dirty="0"/>
          </a:p>
          <a:p>
            <a:pPr marL="803215" lvl="2" indent="0">
              <a:buNone/>
            </a:pPr>
            <a:endParaRPr lang="en-US" dirty="0"/>
          </a:p>
          <a:p>
            <a:pPr lvl="2"/>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34</a:t>
            </a:fld>
            <a:endParaRPr lang="en-US" altLang="en-US" dirty="0">
              <a:solidFill>
                <a:schemeClr val="bg2"/>
              </a:solidFill>
            </a:endParaRPr>
          </a:p>
        </p:txBody>
      </p:sp>
      <p:sp>
        <p:nvSpPr>
          <p:cNvPr id="6" name="TextBox 5"/>
          <p:cNvSpPr txBox="1"/>
          <p:nvPr/>
        </p:nvSpPr>
        <p:spPr>
          <a:xfrm>
            <a:off x="5848408" y="2018090"/>
            <a:ext cx="2453107" cy="369332"/>
          </a:xfrm>
          <a:prstGeom prst="rect">
            <a:avLst/>
          </a:prstGeom>
          <a:noFill/>
        </p:spPr>
        <p:txBody>
          <a:bodyPr wrap="none" rtlCol="0">
            <a:spAutoFit/>
          </a:bodyPr>
          <a:lstStyle/>
          <a:p>
            <a:r>
              <a:rPr lang="en-US" dirty="0">
                <a:hlinkClick r:id="rId3"/>
              </a:rPr>
              <a:t>Click here for full review!</a:t>
            </a:r>
            <a:endParaRPr lang="en-US" dirty="0"/>
          </a:p>
        </p:txBody>
      </p:sp>
      <p:pic>
        <p:nvPicPr>
          <p:cNvPr id="8" name="Picture 7"/>
          <p:cNvPicPr>
            <a:picLocks noChangeAspect="1"/>
          </p:cNvPicPr>
          <p:nvPr/>
        </p:nvPicPr>
        <p:blipFill>
          <a:blip r:embed="rId4"/>
          <a:stretch>
            <a:fillRect/>
          </a:stretch>
        </p:blipFill>
        <p:spPr>
          <a:xfrm>
            <a:off x="6093190" y="715412"/>
            <a:ext cx="1907810" cy="1199966"/>
          </a:xfrm>
          <a:prstGeom prst="rect">
            <a:avLst/>
          </a:prstGeom>
        </p:spPr>
      </p:pic>
    </p:spTree>
    <p:extLst>
      <p:ext uri="{BB962C8B-B14F-4D97-AF65-F5344CB8AC3E}">
        <p14:creationId xmlns:p14="http://schemas.microsoft.com/office/powerpoint/2010/main" val="27304704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530" y="854253"/>
            <a:ext cx="5417930" cy="1303867"/>
          </a:xfrm>
        </p:spPr>
        <p:txBody>
          <a:bodyPr/>
          <a:lstStyle/>
          <a:p>
            <a:r>
              <a:rPr lang="en-US" dirty="0"/>
              <a:t>Chase Southwest </a:t>
            </a:r>
          </a:p>
        </p:txBody>
      </p:sp>
      <p:sp>
        <p:nvSpPr>
          <p:cNvPr id="3" name="Content Placeholder 2"/>
          <p:cNvSpPr>
            <a:spLocks noGrp="1"/>
          </p:cNvSpPr>
          <p:nvPr>
            <p:ph idx="1"/>
          </p:nvPr>
        </p:nvSpPr>
        <p:spPr/>
        <p:txBody>
          <a:bodyPr>
            <a:normAutofit lnSpcReduction="10000"/>
          </a:bodyPr>
          <a:lstStyle/>
          <a:p>
            <a:r>
              <a:rPr lang="en-US" dirty="0"/>
              <a:t>Southwest Priority Card </a:t>
            </a:r>
            <a:r>
              <a:rPr lang="en-US" b="0" dirty="0"/>
              <a:t>(40K RR after 1K spend) </a:t>
            </a:r>
          </a:p>
          <a:p>
            <a:pPr lvl="1"/>
            <a:r>
              <a:rPr lang="en-US" b="0" dirty="0"/>
              <a:t>7.5K Rapid Rewards (RR) points each year</a:t>
            </a:r>
          </a:p>
          <a:p>
            <a:pPr lvl="1"/>
            <a:r>
              <a:rPr lang="en-US" b="0" dirty="0"/>
              <a:t>4 priority boarding passes</a:t>
            </a:r>
          </a:p>
          <a:p>
            <a:pPr lvl="1"/>
            <a:r>
              <a:rPr lang="en-US" b="0" dirty="0">
                <a:solidFill>
                  <a:srgbClr val="00B050"/>
                </a:solidFill>
              </a:rPr>
              <a:t>$75 yearly credit on SW Flights</a:t>
            </a:r>
          </a:p>
          <a:p>
            <a:pPr lvl="1"/>
            <a:r>
              <a:rPr lang="en-US" b="0" dirty="0"/>
              <a:t>Can only have one SW card</a:t>
            </a:r>
          </a:p>
          <a:p>
            <a:pPr lvl="1"/>
            <a:endParaRPr lang="en-US" dirty="0"/>
          </a:p>
          <a:p>
            <a:r>
              <a:rPr lang="en-US" dirty="0"/>
              <a:t>Southwest Premier Card </a:t>
            </a:r>
          </a:p>
          <a:p>
            <a:pPr lvl="1"/>
            <a:r>
              <a:rPr lang="en-US" b="0" dirty="0"/>
              <a:t>6K RR points per Year put into your account!</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35</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486401" y="592924"/>
            <a:ext cx="2286000" cy="1437838"/>
          </a:xfrm>
          <a:prstGeom prst="rect">
            <a:avLst/>
          </a:prstGeom>
        </p:spPr>
      </p:pic>
      <p:sp>
        <p:nvSpPr>
          <p:cNvPr id="6" name="TextBox 5"/>
          <p:cNvSpPr txBox="1"/>
          <p:nvPr/>
        </p:nvSpPr>
        <p:spPr>
          <a:xfrm>
            <a:off x="5402847" y="2030762"/>
            <a:ext cx="2453107" cy="369332"/>
          </a:xfrm>
          <a:prstGeom prst="rect">
            <a:avLst/>
          </a:prstGeom>
          <a:noFill/>
        </p:spPr>
        <p:txBody>
          <a:bodyPr wrap="none" rtlCol="0">
            <a:spAutoFit/>
          </a:bodyPr>
          <a:lstStyle/>
          <a:p>
            <a:r>
              <a:rPr lang="en-US" dirty="0">
                <a:hlinkClick r:id="rId4"/>
              </a:rPr>
              <a:t>Click here for full review!</a:t>
            </a:r>
            <a:endParaRPr lang="en-US" dirty="0"/>
          </a:p>
        </p:txBody>
      </p:sp>
    </p:spTree>
    <p:extLst>
      <p:ext uri="{BB962C8B-B14F-4D97-AF65-F5344CB8AC3E}">
        <p14:creationId xmlns:p14="http://schemas.microsoft.com/office/powerpoint/2010/main" val="449845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8768" y="705652"/>
            <a:ext cx="6798734" cy="1303867"/>
          </a:xfrm>
        </p:spPr>
        <p:txBody>
          <a:bodyPr/>
          <a:lstStyle/>
          <a:p>
            <a:r>
              <a:rPr lang="en-US" dirty="0"/>
              <a:t>Chase Marriott</a:t>
            </a:r>
          </a:p>
        </p:txBody>
      </p:sp>
      <p:sp>
        <p:nvSpPr>
          <p:cNvPr id="3" name="Content Placeholder 2"/>
          <p:cNvSpPr>
            <a:spLocks noGrp="1"/>
          </p:cNvSpPr>
          <p:nvPr>
            <p:ph idx="1"/>
          </p:nvPr>
        </p:nvSpPr>
        <p:spPr>
          <a:xfrm>
            <a:off x="431852" y="2303024"/>
            <a:ext cx="8140648" cy="4743450"/>
          </a:xfrm>
        </p:spPr>
        <p:txBody>
          <a:bodyPr/>
          <a:lstStyle/>
          <a:p>
            <a:r>
              <a:rPr lang="en-US" dirty="0"/>
              <a:t>Chase Marriott</a:t>
            </a:r>
            <a:r>
              <a:rPr lang="en-US" b="0" dirty="0"/>
              <a:t> </a:t>
            </a:r>
            <a:r>
              <a:rPr lang="en-US" dirty="0"/>
              <a:t>Bonvoy Boundless</a:t>
            </a:r>
          </a:p>
          <a:p>
            <a:r>
              <a:rPr lang="en-US" b="0" dirty="0"/>
              <a:t> 75k Marriott points with $3k spend in 90 days </a:t>
            </a:r>
          </a:p>
          <a:p>
            <a:pPr lvl="1"/>
            <a:r>
              <a:rPr lang="en-US" b="0" dirty="0"/>
              <a:t>Free annual night worth 35k points</a:t>
            </a:r>
          </a:p>
          <a:p>
            <a:r>
              <a:rPr lang="en-US" b="0" dirty="0"/>
              <a:t>Upgrade Boundless to </a:t>
            </a:r>
            <a:r>
              <a:rPr lang="en-US" u="sng" dirty="0"/>
              <a:t>Ritz-Carlton Card </a:t>
            </a:r>
            <a:r>
              <a:rPr lang="en-US" b="0" dirty="0"/>
              <a:t>in 1 year</a:t>
            </a:r>
          </a:p>
          <a:p>
            <a:pPr lvl="1"/>
            <a:r>
              <a:rPr lang="en-US" b="0" dirty="0"/>
              <a:t>One free </a:t>
            </a:r>
            <a:r>
              <a:rPr lang="en-US" dirty="0"/>
              <a:t>85</a:t>
            </a:r>
            <a:r>
              <a:rPr lang="en-US" b="0" dirty="0"/>
              <a:t>K point night per year</a:t>
            </a:r>
          </a:p>
          <a:p>
            <a:pPr lvl="1"/>
            <a:r>
              <a:rPr lang="en-US" b="0" dirty="0"/>
              <a:t>$100 hotel credit with any two-night stay at Ritz</a:t>
            </a:r>
          </a:p>
          <a:p>
            <a:pPr lvl="1"/>
            <a:r>
              <a:rPr lang="en-US" b="0" dirty="0"/>
              <a:t>3 Club Level Upgrades per year (Rack Rate)</a:t>
            </a:r>
          </a:p>
          <a:p>
            <a:pPr lvl="1"/>
            <a:r>
              <a:rPr lang="en-US" b="0" dirty="0">
                <a:solidFill>
                  <a:srgbClr val="00B050"/>
                </a:solidFill>
              </a:rPr>
              <a:t>$300 Airline Fee Credit </a:t>
            </a:r>
            <a:r>
              <a:rPr lang="en-US" b="0" dirty="0"/>
              <a:t>per calendar year (good for southwest gift cards and </a:t>
            </a:r>
            <a:r>
              <a:rPr lang="en-US" b="0" dirty="0">
                <a:solidFill>
                  <a:srgbClr val="0070C0"/>
                </a:solidFill>
              </a:rPr>
              <a:t>United Travel Bank</a:t>
            </a:r>
            <a:r>
              <a:rPr lang="en-US" b="0" dirty="0"/>
              <a:t>)</a:t>
            </a:r>
          </a:p>
          <a:p>
            <a:pPr lvl="1"/>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36</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6321287" y="783910"/>
            <a:ext cx="1868556" cy="1175276"/>
          </a:xfrm>
          <a:prstGeom prst="rect">
            <a:avLst/>
          </a:prstGeom>
        </p:spPr>
      </p:pic>
      <p:pic>
        <p:nvPicPr>
          <p:cNvPr id="6" name="Picture 5"/>
          <p:cNvPicPr>
            <a:picLocks noChangeAspect="1"/>
          </p:cNvPicPr>
          <p:nvPr/>
        </p:nvPicPr>
        <p:blipFill>
          <a:blip r:embed="rId4"/>
          <a:stretch>
            <a:fillRect/>
          </a:stretch>
        </p:blipFill>
        <p:spPr>
          <a:xfrm>
            <a:off x="4094595" y="783910"/>
            <a:ext cx="1815021" cy="1147352"/>
          </a:xfrm>
          <a:prstGeom prst="rect">
            <a:avLst/>
          </a:prstGeom>
        </p:spPr>
      </p:pic>
    </p:spTree>
    <p:extLst>
      <p:ext uri="{BB962C8B-B14F-4D97-AF65-F5344CB8AC3E}">
        <p14:creationId xmlns:p14="http://schemas.microsoft.com/office/powerpoint/2010/main" val="1635452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421" y="836959"/>
            <a:ext cx="6798734" cy="1303867"/>
          </a:xfrm>
        </p:spPr>
        <p:txBody>
          <a:bodyPr/>
          <a:lstStyle/>
          <a:p>
            <a:r>
              <a:rPr lang="en-US" dirty="0"/>
              <a:t>Chase Ink Preferred</a:t>
            </a:r>
          </a:p>
        </p:txBody>
      </p:sp>
      <p:sp>
        <p:nvSpPr>
          <p:cNvPr id="3" name="Content Placeholder 2"/>
          <p:cNvSpPr>
            <a:spLocks noGrp="1"/>
          </p:cNvSpPr>
          <p:nvPr>
            <p:ph idx="1"/>
          </p:nvPr>
        </p:nvSpPr>
        <p:spPr>
          <a:xfrm>
            <a:off x="829733" y="2525367"/>
            <a:ext cx="5912612" cy="4743450"/>
          </a:xfrm>
        </p:spPr>
        <p:txBody>
          <a:bodyPr/>
          <a:lstStyle/>
          <a:p>
            <a:r>
              <a:rPr lang="en-US" dirty="0"/>
              <a:t>Chase Ink Business Preferred</a:t>
            </a:r>
            <a:r>
              <a:rPr lang="en-US" b="0" dirty="0"/>
              <a:t> $95 a year (No AF Waiver) </a:t>
            </a:r>
          </a:p>
          <a:p>
            <a:pPr lvl="1"/>
            <a:r>
              <a:rPr lang="en-US" b="0" dirty="0"/>
              <a:t>100k UR on $8k spend</a:t>
            </a:r>
          </a:p>
          <a:p>
            <a:pPr lvl="1"/>
            <a:r>
              <a:rPr lang="en-US" b="0" dirty="0"/>
              <a:t>3x UR on Travel, Shipping purchases, internet, cable</a:t>
            </a:r>
          </a:p>
          <a:p>
            <a:pPr lvl="1"/>
            <a:r>
              <a:rPr lang="en-US" b="0" u="sng" dirty="0"/>
              <a:t>Does not </a:t>
            </a:r>
            <a:r>
              <a:rPr lang="en-US" b="0" dirty="0"/>
              <a:t>add to 5/24 Status!</a:t>
            </a:r>
          </a:p>
          <a:p>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37</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869057" y="779538"/>
            <a:ext cx="2131943" cy="1418711"/>
          </a:xfrm>
          <a:prstGeom prst="rect">
            <a:avLst/>
          </a:prstGeom>
        </p:spPr>
      </p:pic>
    </p:spTree>
    <p:extLst>
      <p:ext uri="{BB962C8B-B14F-4D97-AF65-F5344CB8AC3E}">
        <p14:creationId xmlns:p14="http://schemas.microsoft.com/office/powerpoint/2010/main" val="20733650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421" y="836959"/>
            <a:ext cx="6798734" cy="1303867"/>
          </a:xfrm>
        </p:spPr>
        <p:txBody>
          <a:bodyPr/>
          <a:lstStyle/>
          <a:p>
            <a:r>
              <a:rPr lang="en-US" dirty="0"/>
              <a:t>Chase Ink Cash</a:t>
            </a:r>
          </a:p>
        </p:txBody>
      </p:sp>
      <p:sp>
        <p:nvSpPr>
          <p:cNvPr id="3" name="Content Placeholder 2"/>
          <p:cNvSpPr>
            <a:spLocks noGrp="1"/>
          </p:cNvSpPr>
          <p:nvPr>
            <p:ph idx="1"/>
          </p:nvPr>
        </p:nvSpPr>
        <p:spPr>
          <a:xfrm>
            <a:off x="829732" y="2525367"/>
            <a:ext cx="7171267" cy="4743450"/>
          </a:xfrm>
        </p:spPr>
        <p:txBody>
          <a:bodyPr/>
          <a:lstStyle/>
          <a:p>
            <a:r>
              <a:rPr lang="en-US" dirty="0"/>
              <a:t>Chase Ink Business Cash </a:t>
            </a:r>
            <a:r>
              <a:rPr lang="en-US" sz="1800" dirty="0"/>
              <a:t>($0 annual fee, does not effect 5/24 </a:t>
            </a:r>
            <a:r>
              <a:rPr lang="en-US" sz="1800" b="0" dirty="0"/>
              <a:t>Status!) </a:t>
            </a:r>
          </a:p>
          <a:p>
            <a:pPr lvl="1"/>
            <a:r>
              <a:rPr lang="en-US" dirty="0"/>
              <a:t>90</a:t>
            </a:r>
            <a:r>
              <a:rPr lang="en-US" b="0" dirty="0"/>
              <a:t>k UR points on $</a:t>
            </a:r>
            <a:r>
              <a:rPr lang="en-US" dirty="0"/>
              <a:t>6</a:t>
            </a:r>
            <a:r>
              <a:rPr lang="en-US" b="0" dirty="0"/>
              <a:t>k spend in 3 months</a:t>
            </a:r>
          </a:p>
          <a:p>
            <a:pPr lvl="1"/>
            <a:r>
              <a:rPr lang="en-US" dirty="0"/>
              <a:t>5</a:t>
            </a:r>
            <a:r>
              <a:rPr lang="en-US" b="0" dirty="0"/>
              <a:t>x points at </a:t>
            </a:r>
          </a:p>
          <a:p>
            <a:pPr lvl="2"/>
            <a:r>
              <a:rPr lang="en-US" dirty="0">
                <a:solidFill>
                  <a:srgbClr val="008000"/>
                </a:solidFill>
              </a:rPr>
              <a:t>O</a:t>
            </a:r>
            <a:r>
              <a:rPr lang="en-US" b="0" dirty="0">
                <a:solidFill>
                  <a:srgbClr val="008000"/>
                </a:solidFill>
              </a:rPr>
              <a:t>ffice supply stores (in-store Visa and Mastercard gift cards at Staples!!!)</a:t>
            </a:r>
          </a:p>
          <a:p>
            <a:pPr lvl="2"/>
            <a:r>
              <a:rPr lang="en-US" dirty="0"/>
              <a:t>Internet, cable and phone services</a:t>
            </a:r>
          </a:p>
          <a:p>
            <a:pPr lvl="1"/>
            <a:r>
              <a:rPr lang="en-US" b="0" dirty="0"/>
              <a:t>2x </a:t>
            </a:r>
            <a:r>
              <a:rPr lang="en-US" dirty="0"/>
              <a:t>points at </a:t>
            </a:r>
          </a:p>
          <a:p>
            <a:pPr lvl="2"/>
            <a:r>
              <a:rPr lang="en-US" b="0" dirty="0"/>
              <a:t>Gas stations and Rest</a:t>
            </a:r>
            <a:r>
              <a:rPr lang="en-US" dirty="0"/>
              <a:t>aurants </a:t>
            </a:r>
          </a:p>
          <a:p>
            <a:pPr marL="914400" lvl="2" indent="0">
              <a:buNone/>
            </a:pPr>
            <a:endParaRPr lang="en-US" b="0" dirty="0"/>
          </a:p>
          <a:p>
            <a:pPr lvl="2"/>
            <a:endParaRPr lang="en-US" b="0" dirty="0"/>
          </a:p>
          <a:p>
            <a:pPr lvl="1"/>
            <a:endParaRPr lang="en-US" b="0" dirty="0"/>
          </a:p>
          <a:p>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38</a:t>
            </a:fld>
            <a:endParaRPr lang="en-US" altLang="en-US" dirty="0">
              <a:solidFill>
                <a:schemeClr val="bg2"/>
              </a:solidFill>
            </a:endParaRPr>
          </a:p>
        </p:txBody>
      </p:sp>
      <p:pic>
        <p:nvPicPr>
          <p:cNvPr id="1026" name="Picture 2" descr="Ink Business Cash (Registered Trademark) credit card">
            <a:extLst>
              <a:ext uri="{FF2B5EF4-FFF2-40B4-BE49-F238E27FC236}">
                <a16:creationId xmlns:a16="http://schemas.microsoft.com/office/drawing/2014/main" id="{AF16E378-4286-9F34-1D5F-6BF72BFC3A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0855" y="883878"/>
            <a:ext cx="1956756" cy="1225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814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737" y="744634"/>
            <a:ext cx="6798734" cy="1303867"/>
          </a:xfrm>
        </p:spPr>
        <p:txBody>
          <a:bodyPr/>
          <a:lstStyle/>
          <a:p>
            <a:r>
              <a:rPr lang="en-US" dirty="0"/>
              <a:t>Chase Hyatt </a:t>
            </a:r>
          </a:p>
        </p:txBody>
      </p:sp>
      <p:sp>
        <p:nvSpPr>
          <p:cNvPr id="3" name="Content Placeholder 2"/>
          <p:cNvSpPr>
            <a:spLocks noGrp="1"/>
          </p:cNvSpPr>
          <p:nvPr>
            <p:ph idx="1"/>
          </p:nvPr>
        </p:nvSpPr>
        <p:spPr>
          <a:xfrm>
            <a:off x="668271" y="2554520"/>
            <a:ext cx="4974648" cy="4743450"/>
          </a:xfrm>
        </p:spPr>
        <p:txBody>
          <a:bodyPr/>
          <a:lstStyle/>
          <a:p>
            <a:r>
              <a:rPr lang="en-US" dirty="0"/>
              <a:t>Hyatt Card</a:t>
            </a:r>
            <a:r>
              <a:rPr lang="en-US" b="0" dirty="0"/>
              <a:t> </a:t>
            </a:r>
            <a:r>
              <a:rPr lang="en-US" dirty="0"/>
              <a:t>30</a:t>
            </a:r>
            <a:r>
              <a:rPr lang="en-US" b="0" dirty="0"/>
              <a:t>k on $3k spend, in 90 days then </a:t>
            </a:r>
            <a:r>
              <a:rPr lang="en-US" dirty="0"/>
              <a:t>30</a:t>
            </a:r>
            <a:r>
              <a:rPr lang="en-US" b="0" dirty="0"/>
              <a:t>k on another $15k in 180 days ($95 waived)</a:t>
            </a:r>
          </a:p>
          <a:p>
            <a:pPr lvl="1"/>
            <a:r>
              <a:rPr lang="en-US" b="0" dirty="0"/>
              <a:t>Free annual night Category 1-4</a:t>
            </a:r>
          </a:p>
          <a:p>
            <a:pPr lvl="1"/>
            <a:r>
              <a:rPr lang="en-US" b="0" dirty="0"/>
              <a:t>4x points on Hyatt Spend and Exhale Locations</a:t>
            </a:r>
          </a:p>
          <a:p>
            <a:pPr lvl="1"/>
            <a:r>
              <a:rPr lang="en-US" b="0" dirty="0"/>
              <a:t>2x on gym memberships</a:t>
            </a:r>
          </a:p>
          <a:p>
            <a:pPr lvl="1"/>
            <a:r>
              <a:rPr lang="en-US" b="0" dirty="0"/>
              <a:t>Instant Discoverist Status (2 pm Checkout)</a:t>
            </a:r>
          </a:p>
          <a:p>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39</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546007" y="580022"/>
            <a:ext cx="2653775" cy="1633092"/>
          </a:xfrm>
          <a:prstGeom prst="rect">
            <a:avLst/>
          </a:prstGeom>
        </p:spPr>
      </p:pic>
    </p:spTree>
    <p:extLst>
      <p:ext uri="{BB962C8B-B14F-4D97-AF65-F5344CB8AC3E}">
        <p14:creationId xmlns:p14="http://schemas.microsoft.com/office/powerpoint/2010/main" val="14030648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112" y="2770640"/>
            <a:ext cx="6798734" cy="1303867"/>
          </a:xfrm>
        </p:spPr>
        <p:txBody>
          <a:bodyPr/>
          <a:lstStyle/>
          <a:p>
            <a:r>
              <a:rPr lang="en-US" dirty="0"/>
              <a:t>Chase Travel Benefits </a:t>
            </a:r>
          </a:p>
        </p:txBody>
      </p:sp>
      <p:sp>
        <p:nvSpPr>
          <p:cNvPr id="4" name="Slide Number Placeholder 3"/>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40</a:t>
            </a:fld>
            <a:endParaRPr lang="en-US" dirty="0">
              <a:solidFill>
                <a:srgbClr val="808080"/>
              </a:solidFill>
            </a:endParaRPr>
          </a:p>
        </p:txBody>
      </p:sp>
    </p:spTree>
    <p:extLst>
      <p:ext uri="{BB962C8B-B14F-4D97-AF65-F5344CB8AC3E}">
        <p14:creationId xmlns:p14="http://schemas.microsoft.com/office/powerpoint/2010/main" val="25037249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112" y="5226474"/>
            <a:ext cx="6798734" cy="1303867"/>
          </a:xfrm>
        </p:spPr>
        <p:txBody>
          <a:bodyPr>
            <a:normAutofit/>
          </a:bodyPr>
          <a:lstStyle/>
          <a:p>
            <a:endParaRPr lang="en-US" dirty="0"/>
          </a:p>
        </p:txBody>
      </p:sp>
      <p:sp>
        <p:nvSpPr>
          <p:cNvPr id="4" name="Slide Number Placeholder 3"/>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41</a:t>
            </a:fld>
            <a:endParaRPr lang="en-US" dirty="0">
              <a:solidFill>
                <a:srgbClr val="808080"/>
              </a:solidFill>
            </a:endParaRPr>
          </a:p>
        </p:txBody>
      </p:sp>
      <p:sp>
        <p:nvSpPr>
          <p:cNvPr id="8" name="TextBox 7"/>
          <p:cNvSpPr txBox="1"/>
          <p:nvPr/>
        </p:nvSpPr>
        <p:spPr>
          <a:xfrm>
            <a:off x="4825068" y="6239933"/>
            <a:ext cx="3635932" cy="215444"/>
          </a:xfrm>
          <a:prstGeom prst="rect">
            <a:avLst/>
          </a:prstGeom>
          <a:noFill/>
        </p:spPr>
        <p:txBody>
          <a:bodyPr wrap="none" rtlCol="0">
            <a:spAutoFit/>
          </a:bodyPr>
          <a:lstStyle/>
          <a:p>
            <a:r>
              <a:rPr lang="en-US" sz="800" dirty="0"/>
              <a:t>https://thepointsguy.com/guide/chase-sapphire-preferred-vs-chase-sapphire-reserve/</a:t>
            </a:r>
          </a:p>
        </p:txBody>
      </p:sp>
      <p:pic>
        <p:nvPicPr>
          <p:cNvPr id="5" name="Picture 4">
            <a:extLst>
              <a:ext uri="{FF2B5EF4-FFF2-40B4-BE49-F238E27FC236}">
                <a16:creationId xmlns:a16="http://schemas.microsoft.com/office/drawing/2014/main" id="{34E1229A-40B0-4672-0CBC-76EC78D6F407}"/>
              </a:ext>
            </a:extLst>
          </p:cNvPr>
          <p:cNvPicPr>
            <a:picLocks noChangeAspect="1"/>
          </p:cNvPicPr>
          <p:nvPr/>
        </p:nvPicPr>
        <p:blipFill>
          <a:blip r:embed="rId3"/>
          <a:stretch>
            <a:fillRect/>
          </a:stretch>
        </p:blipFill>
        <p:spPr>
          <a:xfrm>
            <a:off x="264405" y="402623"/>
            <a:ext cx="8427903" cy="6052754"/>
          </a:xfrm>
          <a:prstGeom prst="rect">
            <a:avLst/>
          </a:prstGeom>
        </p:spPr>
      </p:pic>
    </p:spTree>
    <p:extLst>
      <p:ext uri="{BB962C8B-B14F-4D97-AF65-F5344CB8AC3E}">
        <p14:creationId xmlns:p14="http://schemas.microsoft.com/office/powerpoint/2010/main" val="39993218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Chase Wrap Up</a:t>
            </a:r>
          </a:p>
        </p:txBody>
      </p:sp>
      <p:sp>
        <p:nvSpPr>
          <p:cNvPr id="3" name="Content Placeholder 2"/>
          <p:cNvSpPr>
            <a:spLocks noGrp="1"/>
          </p:cNvSpPr>
          <p:nvPr>
            <p:ph idx="1"/>
          </p:nvPr>
        </p:nvSpPr>
        <p:spPr>
          <a:xfrm>
            <a:off x="1176865" y="2490135"/>
            <a:ext cx="6798736" cy="3685378"/>
          </a:xfrm>
        </p:spPr>
        <p:txBody>
          <a:bodyPr>
            <a:normAutofit fontScale="77500" lnSpcReduction="20000"/>
          </a:bodyPr>
          <a:lstStyle/>
          <a:p>
            <a:r>
              <a:rPr lang="en-US" sz="2600" dirty="0"/>
              <a:t>If you have player 2 (Spouse), they can apply for cards and get </a:t>
            </a:r>
            <a:r>
              <a:rPr lang="en-US" sz="2600" u="sng" dirty="0"/>
              <a:t>annual fees waived </a:t>
            </a:r>
            <a:r>
              <a:rPr lang="en-US" sz="2600" dirty="0"/>
              <a:t>as well!</a:t>
            </a:r>
          </a:p>
          <a:p>
            <a:endParaRPr lang="en-US" sz="2600" dirty="0"/>
          </a:p>
          <a:p>
            <a:r>
              <a:rPr lang="en-US" sz="2600" dirty="0"/>
              <a:t>Upgrade, Upgrade, Upgrade! </a:t>
            </a:r>
          </a:p>
          <a:p>
            <a:endParaRPr lang="en-US" sz="2600" dirty="0"/>
          </a:p>
          <a:p>
            <a:r>
              <a:rPr lang="en-US" sz="2600" dirty="0"/>
              <a:t>Utilize Transfer Partners</a:t>
            </a:r>
          </a:p>
          <a:p>
            <a:pPr lvl="1"/>
            <a:r>
              <a:rPr lang="en-US" b="0" dirty="0"/>
              <a:t>Southwest, United, Hyatt, etc…</a:t>
            </a:r>
          </a:p>
          <a:p>
            <a:pPr lvl="1"/>
            <a:endParaRPr lang="en-US" b="0" dirty="0"/>
          </a:p>
          <a:p>
            <a:pPr lvl="1"/>
            <a:endParaRPr lang="en-US" b="0" dirty="0"/>
          </a:p>
          <a:p>
            <a:pPr marL="406369" lvl="1" indent="0" algn="ctr">
              <a:buNone/>
            </a:pPr>
            <a:r>
              <a:rPr lang="en-US" b="0" dirty="0">
                <a:solidFill>
                  <a:srgbClr val="FF0000"/>
                </a:solidFill>
              </a:rPr>
              <a:t>***ALL CHASE POINTS CAN BE COMBINED INTO ONE POOL. That means if you have the CSR you can multiply your point total by 1.5!!!***</a:t>
            </a:r>
          </a:p>
          <a:p>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42</a:t>
            </a:fld>
            <a:endParaRPr lang="en-US" altLang="en-US" dirty="0">
              <a:solidFill>
                <a:schemeClr val="bg2"/>
              </a:solidFill>
            </a:endParaRPr>
          </a:p>
        </p:txBody>
      </p:sp>
    </p:spTree>
    <p:extLst>
      <p:ext uri="{BB962C8B-B14F-4D97-AF65-F5344CB8AC3E}">
        <p14:creationId xmlns:p14="http://schemas.microsoft.com/office/powerpoint/2010/main" val="3280465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Order of Obtaining Cards</a:t>
            </a:r>
            <a:br>
              <a:rPr lang="en-US" dirty="0"/>
            </a:br>
            <a:r>
              <a:rPr lang="en-US" dirty="0"/>
              <a:t>Chase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83340419"/>
              </p:ext>
            </p:extLst>
          </p:nvPr>
        </p:nvGraphicFramePr>
        <p:xfrm>
          <a:off x="1176866" y="2419477"/>
          <a:ext cx="7129462" cy="3444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43</a:t>
            </a:fld>
            <a:endParaRPr lang="en-US" altLang="en-US" dirty="0">
              <a:solidFill>
                <a:schemeClr val="bg2"/>
              </a:solidFill>
            </a:endParaRPr>
          </a:p>
        </p:txBody>
      </p:sp>
      <p:pic>
        <p:nvPicPr>
          <p:cNvPr id="7" name="Picture 6"/>
          <p:cNvPicPr>
            <a:picLocks noChangeAspect="1"/>
          </p:cNvPicPr>
          <p:nvPr/>
        </p:nvPicPr>
        <p:blipFill>
          <a:blip r:embed="rId8"/>
          <a:stretch>
            <a:fillRect/>
          </a:stretch>
        </p:blipFill>
        <p:spPr>
          <a:xfrm>
            <a:off x="1642770" y="4662005"/>
            <a:ext cx="757530" cy="482778"/>
          </a:xfrm>
          <a:prstGeom prst="rect">
            <a:avLst/>
          </a:prstGeom>
        </p:spPr>
      </p:pic>
      <p:pic>
        <p:nvPicPr>
          <p:cNvPr id="8" name="Picture 7"/>
          <p:cNvPicPr>
            <a:picLocks noChangeAspect="1"/>
          </p:cNvPicPr>
          <p:nvPr/>
        </p:nvPicPr>
        <p:blipFill>
          <a:blip r:embed="rId9"/>
          <a:stretch>
            <a:fillRect/>
          </a:stretch>
        </p:blipFill>
        <p:spPr>
          <a:xfrm>
            <a:off x="3947783" y="4646342"/>
            <a:ext cx="793814" cy="498441"/>
          </a:xfrm>
          <a:prstGeom prst="rect">
            <a:avLst/>
          </a:prstGeom>
        </p:spPr>
      </p:pic>
      <p:pic>
        <p:nvPicPr>
          <p:cNvPr id="9" name="Picture 8"/>
          <p:cNvPicPr>
            <a:picLocks noChangeAspect="1"/>
          </p:cNvPicPr>
          <p:nvPr/>
        </p:nvPicPr>
        <p:blipFill>
          <a:blip r:embed="rId10"/>
          <a:stretch>
            <a:fillRect/>
          </a:stretch>
        </p:blipFill>
        <p:spPr>
          <a:xfrm>
            <a:off x="1587855" y="5345056"/>
            <a:ext cx="867359" cy="539807"/>
          </a:xfrm>
          <a:prstGeom prst="rect">
            <a:avLst/>
          </a:prstGeom>
        </p:spPr>
      </p:pic>
      <p:pic>
        <p:nvPicPr>
          <p:cNvPr id="12" name="Picture 11"/>
          <p:cNvPicPr>
            <a:picLocks noChangeAspect="1"/>
          </p:cNvPicPr>
          <p:nvPr/>
        </p:nvPicPr>
        <p:blipFill>
          <a:blip r:embed="rId11"/>
          <a:stretch>
            <a:fillRect/>
          </a:stretch>
        </p:blipFill>
        <p:spPr>
          <a:xfrm>
            <a:off x="6337488" y="5353914"/>
            <a:ext cx="770388" cy="512859"/>
          </a:xfrm>
          <a:prstGeom prst="rect">
            <a:avLst/>
          </a:prstGeom>
        </p:spPr>
      </p:pic>
      <p:pic>
        <p:nvPicPr>
          <p:cNvPr id="3" name="Picture 2"/>
          <p:cNvPicPr>
            <a:picLocks noChangeAspect="1"/>
          </p:cNvPicPr>
          <p:nvPr/>
        </p:nvPicPr>
        <p:blipFill>
          <a:blip r:embed="rId12"/>
          <a:stretch>
            <a:fillRect/>
          </a:stretch>
        </p:blipFill>
        <p:spPr>
          <a:xfrm>
            <a:off x="6260117" y="4646342"/>
            <a:ext cx="847759" cy="530949"/>
          </a:xfrm>
          <a:prstGeom prst="rect">
            <a:avLst/>
          </a:prstGeom>
        </p:spPr>
      </p:pic>
      <p:pic>
        <p:nvPicPr>
          <p:cNvPr id="13" name="Picture 12"/>
          <p:cNvPicPr>
            <a:picLocks noChangeAspect="1"/>
          </p:cNvPicPr>
          <p:nvPr/>
        </p:nvPicPr>
        <p:blipFill>
          <a:blip r:embed="rId13"/>
          <a:stretch>
            <a:fillRect/>
          </a:stretch>
        </p:blipFill>
        <p:spPr>
          <a:xfrm>
            <a:off x="3892565" y="5325967"/>
            <a:ext cx="904250" cy="568751"/>
          </a:xfrm>
          <a:prstGeom prst="rect">
            <a:avLst/>
          </a:prstGeom>
        </p:spPr>
      </p:pic>
    </p:spTree>
    <p:extLst>
      <p:ext uri="{BB962C8B-B14F-4D97-AF65-F5344CB8AC3E}">
        <p14:creationId xmlns:p14="http://schemas.microsoft.com/office/powerpoint/2010/main" val="35275771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470" y="2224041"/>
            <a:ext cx="8397875" cy="4743450"/>
          </a:xfrm>
        </p:spPr>
        <p:txBody>
          <a:bodyPr/>
          <a:lstStyle/>
          <a:p>
            <a:pPr marL="0" indent="0" algn="ctr">
              <a:buNone/>
            </a:pPr>
            <a:r>
              <a:rPr lang="en-US" sz="8000" dirty="0">
                <a:solidFill>
                  <a:srgbClr val="002060"/>
                </a:solidFill>
              </a:rPr>
              <a:t>American Express</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44</a:t>
            </a:fld>
            <a:endParaRPr lang="en-US" altLang="en-US" dirty="0">
              <a:solidFill>
                <a:schemeClr val="bg2"/>
              </a:solidFill>
            </a:endParaRPr>
          </a:p>
        </p:txBody>
      </p:sp>
    </p:spTree>
    <p:extLst>
      <p:ext uri="{BB962C8B-B14F-4D97-AF65-F5344CB8AC3E}">
        <p14:creationId xmlns:p14="http://schemas.microsoft.com/office/powerpoint/2010/main" val="1977390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Amex Rules</a:t>
            </a:r>
          </a:p>
        </p:txBody>
      </p:sp>
      <p:sp>
        <p:nvSpPr>
          <p:cNvPr id="3" name="Content Placeholder 2"/>
          <p:cNvSpPr>
            <a:spLocks noGrp="1"/>
          </p:cNvSpPr>
          <p:nvPr>
            <p:ph idx="1"/>
          </p:nvPr>
        </p:nvSpPr>
        <p:spPr>
          <a:xfrm>
            <a:off x="771035" y="2457594"/>
            <a:ext cx="7601930" cy="4067031"/>
          </a:xfrm>
        </p:spPr>
        <p:txBody>
          <a:bodyPr>
            <a:normAutofit fontScale="55000" lnSpcReduction="20000"/>
          </a:bodyPr>
          <a:lstStyle/>
          <a:p>
            <a:r>
              <a:rPr lang="en-US" sz="2900" dirty="0"/>
              <a:t>Amex Charge Cards (Platinum, Gold, Green) </a:t>
            </a:r>
          </a:p>
          <a:p>
            <a:pPr lvl="1"/>
            <a:r>
              <a:rPr lang="en-US" sz="2900" b="0" dirty="0"/>
              <a:t>Limit of 10 charge cards, 5 credit cards</a:t>
            </a:r>
          </a:p>
          <a:p>
            <a:pPr lvl="1"/>
            <a:r>
              <a:rPr lang="en-US" sz="2900" b="0" dirty="0"/>
              <a:t>1/5 rules: one new card every 5 days</a:t>
            </a:r>
          </a:p>
          <a:p>
            <a:pPr lvl="1"/>
            <a:r>
              <a:rPr lang="en-US" sz="2900" b="0" dirty="0"/>
              <a:t>2/90 rule: only 2 cards in a 90 day period </a:t>
            </a:r>
            <a:r>
              <a:rPr lang="en-US" sz="2900" b="0" dirty="0">
                <a:solidFill>
                  <a:srgbClr val="FF0000"/>
                </a:solidFill>
              </a:rPr>
              <a:t>(mainly applies to credit cards, may be able to get more than 2 if also opening charge cards (platinum, gold, green)</a:t>
            </a:r>
            <a:endParaRPr lang="en-US" sz="2900" b="0" dirty="0"/>
          </a:p>
          <a:p>
            <a:pPr lvl="1"/>
            <a:r>
              <a:rPr lang="en-US" sz="2900" b="0" dirty="0"/>
              <a:t>Lifetime Bonus Rule: 7 years between receiving bonus again</a:t>
            </a:r>
          </a:p>
          <a:p>
            <a:pPr lvl="1"/>
            <a:r>
              <a:rPr lang="en-US" sz="2900" b="1" u="sng" dirty="0">
                <a:solidFill>
                  <a:srgbClr val="FF0000"/>
                </a:solidFill>
              </a:rPr>
              <a:t>New As of Aug 2023: Only 1 Signup Bonus between Amex Plat Cards </a:t>
            </a:r>
            <a:r>
              <a:rPr lang="en-US" sz="2900" b="1" u="sng" dirty="0">
                <a:solidFill>
                  <a:srgbClr val="FF0000"/>
                </a:solidFill>
                <a:sym typeface="Wingdings" panose="05000000000000000000" pitchFamily="2" charset="2"/>
              </a:rPr>
              <a:t> </a:t>
            </a:r>
          </a:p>
          <a:p>
            <a:pPr lvl="2"/>
            <a:r>
              <a:rPr lang="en-US" sz="2900" b="0" dirty="0"/>
              <a:t>Can’t get bonus on Green or Gold if have gotten Bonus on Platinum </a:t>
            </a:r>
            <a:br>
              <a:rPr lang="en-US" sz="2900" b="0" dirty="0"/>
            </a:br>
            <a:endParaRPr lang="en-US" sz="2900" b="0" dirty="0"/>
          </a:p>
          <a:p>
            <a:pPr lvl="1"/>
            <a:r>
              <a:rPr lang="en-US" sz="2900" b="0" dirty="0"/>
              <a:t>Active Duty Waiver of Annual Fees Always</a:t>
            </a:r>
          </a:p>
          <a:p>
            <a:pPr lvl="2"/>
            <a:r>
              <a:rPr lang="en-US" sz="2900" b="0" dirty="0"/>
              <a:t>Automatically done by Amex, do not need to send them anything</a:t>
            </a:r>
          </a:p>
          <a:p>
            <a:pPr marL="803215" lvl="2" indent="0">
              <a:buNone/>
            </a:pPr>
            <a:endParaRPr lang="en-US" sz="2900" b="0" dirty="0"/>
          </a:p>
          <a:p>
            <a:pPr lvl="1"/>
            <a:r>
              <a:rPr lang="en-US" sz="2900" b="0" dirty="0"/>
              <a:t>Must wait 12 months to upgrade personal cards</a:t>
            </a:r>
          </a:p>
          <a:p>
            <a:pPr marL="406369" lvl="1" indent="0">
              <a:buNone/>
            </a:pP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45</a:t>
            </a:fld>
            <a:endParaRPr lang="en-US" altLang="en-US" dirty="0">
              <a:solidFill>
                <a:schemeClr val="bg2"/>
              </a:solidFill>
            </a:endParaRPr>
          </a:p>
        </p:txBody>
      </p:sp>
    </p:spTree>
    <p:extLst>
      <p:ext uri="{BB962C8B-B14F-4D97-AF65-F5344CB8AC3E}">
        <p14:creationId xmlns:p14="http://schemas.microsoft.com/office/powerpoint/2010/main" val="4795012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60" y="665432"/>
            <a:ext cx="6798734" cy="1303867"/>
          </a:xfrm>
        </p:spPr>
        <p:txBody>
          <a:bodyPr/>
          <a:lstStyle/>
          <a:p>
            <a:r>
              <a:rPr lang="en-US" dirty="0"/>
              <a:t>Amex Platinum (Must Have!)</a:t>
            </a:r>
          </a:p>
        </p:txBody>
      </p:sp>
      <p:sp>
        <p:nvSpPr>
          <p:cNvPr id="3" name="Content Placeholder 2"/>
          <p:cNvSpPr>
            <a:spLocks noGrp="1"/>
          </p:cNvSpPr>
          <p:nvPr>
            <p:ph idx="1"/>
          </p:nvPr>
        </p:nvSpPr>
        <p:spPr>
          <a:xfrm>
            <a:off x="507264" y="2254430"/>
            <a:ext cx="8258175" cy="4743450"/>
          </a:xfrm>
        </p:spPr>
        <p:txBody>
          <a:bodyPr>
            <a:normAutofit/>
          </a:bodyPr>
          <a:lstStyle/>
          <a:p>
            <a:r>
              <a:rPr lang="en-US" sz="2000" dirty="0"/>
              <a:t>AmEx Platinum</a:t>
            </a:r>
            <a:r>
              <a:rPr lang="en-US" sz="2000" b="0" dirty="0"/>
              <a:t> </a:t>
            </a:r>
            <a:r>
              <a:rPr lang="en-US" sz="2000" dirty="0"/>
              <a:t>150K</a:t>
            </a:r>
            <a:r>
              <a:rPr lang="en-US" sz="2000" b="0" dirty="0"/>
              <a:t> MR with $8k spend in </a:t>
            </a:r>
            <a:r>
              <a:rPr lang="en-US" sz="2000" dirty="0"/>
              <a:t>180</a:t>
            </a:r>
            <a:r>
              <a:rPr lang="en-US" sz="2000" b="0" dirty="0"/>
              <a:t> days </a:t>
            </a:r>
          </a:p>
          <a:p>
            <a:pPr marL="0" indent="0">
              <a:buNone/>
            </a:pPr>
            <a:r>
              <a:rPr lang="en-US" sz="1600" b="0" dirty="0"/>
              <a:t>		(offer located here https://frequentmiler.com/AmxPlat/#Goto)</a:t>
            </a:r>
          </a:p>
          <a:p>
            <a:pPr lvl="1"/>
            <a:r>
              <a:rPr lang="en-US" b="0" dirty="0"/>
              <a:t>$200 a year on Uber @ $15 a month / $35 in December (Use on Uber Eats @ end of month)</a:t>
            </a:r>
          </a:p>
          <a:p>
            <a:pPr lvl="1"/>
            <a:r>
              <a:rPr lang="en-US" b="0" dirty="0">
                <a:solidFill>
                  <a:srgbClr val="00B050"/>
                </a:solidFill>
              </a:rPr>
              <a:t>$200 annual travel credit every calendar year </a:t>
            </a:r>
            <a:r>
              <a:rPr lang="en-US" b="0" dirty="0"/>
              <a:t>(must assign to airline) </a:t>
            </a:r>
          </a:p>
          <a:p>
            <a:pPr lvl="1"/>
            <a:r>
              <a:rPr lang="en-US" dirty="0"/>
              <a:t>$200 annual hotel credit every calendar year (must use with Fine Hotels and Resorts)</a:t>
            </a:r>
            <a:endParaRPr lang="en-US" b="0" dirty="0"/>
          </a:p>
          <a:p>
            <a:pPr lvl="1"/>
            <a:r>
              <a:rPr lang="en-US" b="0" dirty="0"/>
              <a:t>$100 on Saks 5th Ave. gift cards bought in person ($50 Jan to June, then $50 July to Aug</a:t>
            </a:r>
            <a:r>
              <a:rPr lang="en-US" dirty="0"/>
              <a:t>. </a:t>
            </a:r>
            <a:r>
              <a:rPr lang="en-US" b="0" dirty="0"/>
              <a:t>Can also use for online purchases. )</a:t>
            </a:r>
          </a:p>
          <a:p>
            <a:pPr lvl="1"/>
            <a:r>
              <a:rPr lang="en-US" b="0" dirty="0"/>
              <a:t>$20/month streaming credit (good for Hulu, Disney+, ESPN, Peacock, </a:t>
            </a:r>
            <a:r>
              <a:rPr lang="en-US" dirty="0"/>
              <a:t>Wall Street Journal, Sirius (</a:t>
            </a:r>
            <a:r>
              <a:rPr lang="en-US" dirty="0">
                <a:solidFill>
                  <a:srgbClr val="FF0000"/>
                </a:solidFill>
              </a:rPr>
              <a:t>Sirius Radio going away May 8 2024</a:t>
            </a:r>
            <a:r>
              <a:rPr lang="en-US" b="0" dirty="0"/>
              <a:t>)</a:t>
            </a:r>
          </a:p>
        </p:txBody>
      </p:sp>
      <p:sp>
        <p:nvSpPr>
          <p:cNvPr id="4" name="Slide Number Placeholder 3"/>
          <p:cNvSpPr>
            <a:spLocks noGrp="1"/>
          </p:cNvSpPr>
          <p:nvPr>
            <p:ph type="sldNum" sz="quarter" idx="12"/>
          </p:nvPr>
        </p:nvSpPr>
        <p:spPr>
          <a:xfrm>
            <a:off x="8001000" y="6524625"/>
            <a:ext cx="1143000" cy="304800"/>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CCF4461-308F-4B45-A17C-ACFBE4089669}" type="slidenum">
              <a:rPr kumimoji="0" lang="en-US" alt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altLang="en-US" sz="1000" b="0" i="0" u="none" strike="noStrike" kern="1200" cap="none" spc="0" normalizeH="0" baseline="0" noProof="0" dirty="0">
              <a:ln>
                <a:noFill/>
              </a:ln>
              <a:solidFill>
                <a:srgbClr val="DADADA"/>
              </a:solidFill>
              <a:effectLst/>
              <a:uLnTx/>
              <a:uFillTx/>
              <a:latin typeface="Garamond" panose="02020404030301010803"/>
              <a:ea typeface="+mn-ea"/>
              <a:cs typeface="+mn-cs"/>
            </a:endParaRPr>
          </a:p>
        </p:txBody>
      </p:sp>
      <p:pic>
        <p:nvPicPr>
          <p:cNvPr id="6" name="Picture 5"/>
          <p:cNvPicPr>
            <a:picLocks noChangeAspect="1"/>
          </p:cNvPicPr>
          <p:nvPr/>
        </p:nvPicPr>
        <p:blipFill>
          <a:blip r:embed="rId3"/>
          <a:stretch>
            <a:fillRect/>
          </a:stretch>
        </p:blipFill>
        <p:spPr>
          <a:xfrm>
            <a:off x="6198122" y="568307"/>
            <a:ext cx="2374378" cy="1498119"/>
          </a:xfrm>
          <a:prstGeom prst="rect">
            <a:avLst/>
          </a:prstGeom>
        </p:spPr>
      </p:pic>
    </p:spTree>
    <p:extLst>
      <p:ext uri="{BB962C8B-B14F-4D97-AF65-F5344CB8AC3E}">
        <p14:creationId xmlns:p14="http://schemas.microsoft.com/office/powerpoint/2010/main" val="511326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11657"/>
            <a:ext cx="6798734" cy="1303867"/>
          </a:xfrm>
        </p:spPr>
        <p:txBody>
          <a:bodyPr/>
          <a:lstStyle/>
          <a:p>
            <a:r>
              <a:rPr lang="en-US" dirty="0"/>
              <a:t>Amex Platinum Cont.</a:t>
            </a:r>
          </a:p>
        </p:txBody>
      </p:sp>
      <p:sp>
        <p:nvSpPr>
          <p:cNvPr id="3" name="Content Placeholder 2"/>
          <p:cNvSpPr>
            <a:spLocks noGrp="1"/>
          </p:cNvSpPr>
          <p:nvPr>
            <p:ph idx="1"/>
          </p:nvPr>
        </p:nvSpPr>
        <p:spPr>
          <a:xfrm>
            <a:off x="442912" y="1924525"/>
            <a:ext cx="8258175" cy="4743450"/>
          </a:xfrm>
        </p:spPr>
        <p:txBody>
          <a:bodyPr>
            <a:normAutofit lnSpcReduction="10000"/>
          </a:bodyPr>
          <a:lstStyle/>
          <a:p>
            <a:pPr marL="457200" lvl="1" indent="0">
              <a:buNone/>
            </a:pPr>
            <a:endParaRPr lang="en-US" b="0" dirty="0"/>
          </a:p>
          <a:p>
            <a:pPr lvl="1"/>
            <a:r>
              <a:rPr lang="en-US" b="0" dirty="0"/>
              <a:t>$300 Equinox Credit (Can use to buy gift cards in stor</a:t>
            </a:r>
            <a:r>
              <a:rPr lang="en-US" dirty="0"/>
              <a:t>e or for membership)</a:t>
            </a:r>
          </a:p>
          <a:p>
            <a:pPr lvl="1"/>
            <a:r>
              <a:rPr lang="en-US" b="0" dirty="0"/>
              <a:t>$300 SoulCycle at-home bike credit</a:t>
            </a:r>
          </a:p>
          <a:p>
            <a:pPr lvl="1"/>
            <a:r>
              <a:rPr lang="en-US" b="0" dirty="0"/>
              <a:t>Free Airport Lounge Access: </a:t>
            </a:r>
            <a:r>
              <a:rPr lang="en-US" sz="1400" b="0" dirty="0">
                <a:solidFill>
                  <a:schemeClr val="accent2"/>
                </a:solidFill>
              </a:rPr>
              <a:t>Airspace, Centurion, Escape, Delta When Flying </a:t>
            </a:r>
          </a:p>
          <a:p>
            <a:pPr lvl="1"/>
            <a:r>
              <a:rPr lang="en-US" b="0" dirty="0">
                <a:solidFill>
                  <a:srgbClr val="00B050"/>
                </a:solidFill>
              </a:rPr>
              <a:t>Free authorized User</a:t>
            </a:r>
            <a:r>
              <a:rPr lang="en-US" dirty="0">
                <a:solidFill>
                  <a:srgbClr val="00B050"/>
                </a:solidFill>
              </a:rPr>
              <a:t>s while Active Duty! They get lounge access and Marriot/Hilton Gold Status! ($195/year if not AD)</a:t>
            </a:r>
            <a:endParaRPr lang="en-US" b="0" dirty="0">
              <a:solidFill>
                <a:srgbClr val="00B050"/>
              </a:solidFill>
            </a:endParaRPr>
          </a:p>
          <a:p>
            <a:pPr lvl="1"/>
            <a:r>
              <a:rPr lang="en-US" dirty="0">
                <a:solidFill>
                  <a:schemeClr val="tx1"/>
                </a:solidFill>
              </a:rPr>
              <a:t>Cellphone loss or damage protection</a:t>
            </a:r>
          </a:p>
          <a:p>
            <a:pPr lvl="1"/>
            <a:r>
              <a:rPr lang="en-US" b="0" dirty="0">
                <a:solidFill>
                  <a:schemeClr val="tx1"/>
                </a:solidFill>
              </a:rPr>
              <a:t>Marriot and Hilton Gold Status</a:t>
            </a:r>
          </a:p>
          <a:p>
            <a:pPr lvl="1"/>
            <a:r>
              <a:rPr lang="en-US" b="0" dirty="0">
                <a:solidFill>
                  <a:schemeClr val="tx1"/>
                </a:solidFill>
              </a:rPr>
              <a:t>Priority Pass Membership (does not include restaurants)</a:t>
            </a:r>
          </a:p>
          <a:p>
            <a:pPr lvl="1"/>
            <a:r>
              <a:rPr lang="en-US" dirty="0">
                <a:solidFill>
                  <a:schemeClr val="tx1"/>
                </a:solidFill>
              </a:rPr>
              <a:t>Global Entry Credit </a:t>
            </a:r>
          </a:p>
          <a:p>
            <a:pPr lvl="1"/>
            <a:r>
              <a:rPr lang="en-US" b="0" dirty="0">
                <a:solidFill>
                  <a:schemeClr val="tx1"/>
                </a:solidFill>
              </a:rPr>
              <a:t>$189 Clear Annual Credit </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47</a:t>
            </a:fld>
            <a:endParaRPr lang="en-US" altLang="en-US" dirty="0">
              <a:solidFill>
                <a:schemeClr val="bg2"/>
              </a:solidFill>
            </a:endParaRPr>
          </a:p>
        </p:txBody>
      </p:sp>
      <p:pic>
        <p:nvPicPr>
          <p:cNvPr id="6" name="Picture 5"/>
          <p:cNvPicPr>
            <a:picLocks noChangeAspect="1"/>
          </p:cNvPicPr>
          <p:nvPr/>
        </p:nvPicPr>
        <p:blipFill>
          <a:blip r:embed="rId3"/>
          <a:stretch>
            <a:fillRect/>
          </a:stretch>
        </p:blipFill>
        <p:spPr>
          <a:xfrm>
            <a:off x="6198122" y="568307"/>
            <a:ext cx="2066507" cy="1303867"/>
          </a:xfrm>
          <a:prstGeom prst="rect">
            <a:avLst/>
          </a:prstGeom>
        </p:spPr>
      </p:pic>
    </p:spTree>
    <p:extLst>
      <p:ext uri="{BB962C8B-B14F-4D97-AF65-F5344CB8AC3E}">
        <p14:creationId xmlns:p14="http://schemas.microsoft.com/office/powerpoint/2010/main" val="25286535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752" y="855061"/>
            <a:ext cx="6798734" cy="1303867"/>
          </a:xfrm>
        </p:spPr>
        <p:txBody>
          <a:bodyPr/>
          <a:lstStyle/>
          <a:p>
            <a:r>
              <a:rPr lang="en-US" dirty="0"/>
              <a:t>Amex Charles Schwab</a:t>
            </a:r>
          </a:p>
        </p:txBody>
      </p:sp>
      <p:sp>
        <p:nvSpPr>
          <p:cNvPr id="3" name="Content Placeholder 2"/>
          <p:cNvSpPr>
            <a:spLocks noGrp="1"/>
          </p:cNvSpPr>
          <p:nvPr>
            <p:ph idx="1"/>
          </p:nvPr>
        </p:nvSpPr>
        <p:spPr>
          <a:xfrm>
            <a:off x="344338" y="2358856"/>
            <a:ext cx="8075873" cy="4743450"/>
          </a:xfrm>
        </p:spPr>
        <p:txBody>
          <a:bodyPr>
            <a:normAutofit/>
          </a:bodyPr>
          <a:lstStyle/>
          <a:p>
            <a:r>
              <a:rPr lang="en-US" sz="1800" dirty="0"/>
              <a:t>Charles Schwab AmEx Platinum</a:t>
            </a:r>
            <a:r>
              <a:rPr lang="en-US" sz="1800" b="0" dirty="0"/>
              <a:t> </a:t>
            </a:r>
            <a:r>
              <a:rPr lang="en-US" sz="1800" dirty="0"/>
              <a:t>80</a:t>
            </a:r>
            <a:r>
              <a:rPr lang="en-US" sz="1800" b="0" dirty="0"/>
              <a:t>k MR points on $6k spend in </a:t>
            </a:r>
            <a:r>
              <a:rPr lang="en-US" sz="1800" dirty="0"/>
              <a:t>180</a:t>
            </a:r>
            <a:r>
              <a:rPr lang="en-US" sz="1800" b="0" dirty="0"/>
              <a:t> days ($550 annual fee waived)</a:t>
            </a:r>
          </a:p>
          <a:p>
            <a:pPr lvl="1"/>
            <a:r>
              <a:rPr lang="en-US" sz="1800" b="1" u="sng" dirty="0">
                <a:solidFill>
                  <a:srgbClr val="FF0000"/>
                </a:solidFill>
              </a:rPr>
              <a:t>New As of Aug 2023: Only 1 Signup Bonus between Plat and Schwab card </a:t>
            </a:r>
            <a:r>
              <a:rPr lang="en-US" sz="1800" b="1" u="sng" dirty="0">
                <a:solidFill>
                  <a:srgbClr val="FF0000"/>
                </a:solidFill>
                <a:sym typeface="Wingdings" panose="05000000000000000000" pitchFamily="2" charset="2"/>
              </a:rPr>
              <a:t></a:t>
            </a:r>
            <a:endParaRPr lang="en-US" sz="1800" b="0" dirty="0"/>
          </a:p>
          <a:p>
            <a:pPr lvl="1"/>
            <a:r>
              <a:rPr lang="en-US" sz="1800" b="0" dirty="0"/>
              <a:t>Same exact benefits as normal Amex Platinum</a:t>
            </a:r>
          </a:p>
          <a:p>
            <a:pPr lvl="2"/>
            <a:r>
              <a:rPr lang="en-US" sz="1600" dirty="0">
                <a:solidFill>
                  <a:srgbClr val="008000"/>
                </a:solidFill>
              </a:rPr>
              <a:t>1 free Authorized user per year if not Active Duty </a:t>
            </a:r>
            <a:endParaRPr lang="en-US" sz="1600" b="0" dirty="0">
              <a:solidFill>
                <a:srgbClr val="008000"/>
              </a:solidFill>
            </a:endParaRPr>
          </a:p>
          <a:p>
            <a:pPr lvl="1"/>
            <a:r>
              <a:rPr lang="en-US" b="0" dirty="0"/>
              <a:t>Must have Schwab account, use code </a:t>
            </a:r>
            <a:r>
              <a:rPr lang="en-US" b="0" dirty="0">
                <a:solidFill>
                  <a:schemeClr val="accent2"/>
                </a:solidFill>
              </a:rPr>
              <a:t>“refer” for $100 bonus on $1000 deposit</a:t>
            </a:r>
          </a:p>
          <a:p>
            <a:pPr lvl="1"/>
            <a:r>
              <a:rPr lang="en-US" sz="1800" b="0" dirty="0"/>
              <a:t>Use Schwab for Roth IRA ($5,500 max per year)</a:t>
            </a:r>
          </a:p>
          <a:p>
            <a:pPr lvl="1"/>
            <a:r>
              <a:rPr lang="en-US" b="0" dirty="0">
                <a:solidFill>
                  <a:srgbClr val="008000"/>
                </a:solidFill>
              </a:rPr>
              <a:t>Transfer Membership Rewards Points to Schwab account for 1.10 cents per point!</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48</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761772" y="755098"/>
            <a:ext cx="2360706" cy="1503795"/>
          </a:xfrm>
          <a:prstGeom prst="rect">
            <a:avLst/>
          </a:prstGeom>
        </p:spPr>
      </p:pic>
    </p:spTree>
    <p:extLst>
      <p:ext uri="{BB962C8B-B14F-4D97-AF65-F5344CB8AC3E}">
        <p14:creationId xmlns:p14="http://schemas.microsoft.com/office/powerpoint/2010/main" val="2612651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752" y="818223"/>
            <a:ext cx="6798734" cy="1303867"/>
          </a:xfrm>
        </p:spPr>
        <p:txBody>
          <a:bodyPr/>
          <a:lstStyle/>
          <a:p>
            <a:r>
              <a:rPr lang="en-US" dirty="0"/>
              <a:t>Amex Morgan Stanley</a:t>
            </a:r>
          </a:p>
        </p:txBody>
      </p:sp>
      <p:sp>
        <p:nvSpPr>
          <p:cNvPr id="3" name="Content Placeholder 2"/>
          <p:cNvSpPr>
            <a:spLocks noGrp="1"/>
          </p:cNvSpPr>
          <p:nvPr>
            <p:ph idx="1"/>
          </p:nvPr>
        </p:nvSpPr>
        <p:spPr>
          <a:xfrm>
            <a:off x="429150" y="2597651"/>
            <a:ext cx="7952034" cy="4743450"/>
          </a:xfrm>
        </p:spPr>
        <p:txBody>
          <a:bodyPr>
            <a:normAutofit/>
          </a:bodyPr>
          <a:lstStyle/>
          <a:p>
            <a:r>
              <a:rPr lang="en-US" sz="1800" dirty="0"/>
              <a:t>Morgan Stanley AmEx Platinum 100k MR points on $6k spend in 180 days ($550 annual fee waived)</a:t>
            </a:r>
          </a:p>
          <a:p>
            <a:pPr lvl="1"/>
            <a:r>
              <a:rPr lang="en-US" sz="1800" b="1" u="sng" dirty="0">
                <a:solidFill>
                  <a:srgbClr val="FF0000"/>
                </a:solidFill>
              </a:rPr>
              <a:t>Cannot receive bonus if received on regular platinum or Charles Schwab platinum card .</a:t>
            </a:r>
            <a:endParaRPr lang="en-US" sz="1800" dirty="0">
              <a:solidFill>
                <a:srgbClr val="FF0000"/>
              </a:solidFill>
            </a:endParaRPr>
          </a:p>
          <a:p>
            <a:pPr lvl="1"/>
            <a:r>
              <a:rPr lang="en-US" sz="1800" dirty="0">
                <a:solidFill>
                  <a:schemeClr val="accent2"/>
                </a:solidFill>
              </a:rPr>
              <a:t>Must have Morgan Stanley account ($5,000 minimum otherwise $55/</a:t>
            </a:r>
            <a:r>
              <a:rPr lang="en-US" sz="1800" dirty="0" err="1">
                <a:solidFill>
                  <a:schemeClr val="accent2"/>
                </a:solidFill>
              </a:rPr>
              <a:t>mo</a:t>
            </a:r>
            <a:r>
              <a:rPr lang="en-US" sz="1800" dirty="0">
                <a:solidFill>
                  <a:schemeClr val="accent2"/>
                </a:solidFill>
              </a:rPr>
              <a:t> fee)</a:t>
            </a:r>
          </a:p>
          <a:p>
            <a:pPr lvl="1"/>
            <a:r>
              <a:rPr lang="en-US" sz="1800" dirty="0"/>
              <a:t>Can transfer MR points to $$$ this way as well but only at 1 cent per point (not worth it)</a:t>
            </a:r>
          </a:p>
          <a:p>
            <a:pPr lvl="1"/>
            <a:r>
              <a:rPr lang="en-US" sz="1800" dirty="0"/>
              <a:t>Same benefits as regular Amex platinum </a:t>
            </a:r>
          </a:p>
          <a:p>
            <a:pPr lvl="2"/>
            <a:r>
              <a:rPr lang="en-US" sz="1600" dirty="0">
                <a:solidFill>
                  <a:srgbClr val="008000"/>
                </a:solidFill>
              </a:rPr>
              <a:t>1 free Authorized user per year if not Active Duty </a:t>
            </a:r>
            <a:endParaRPr lang="en-US" sz="1600" b="0" dirty="0">
              <a:solidFill>
                <a:srgbClr val="008000"/>
              </a:solidFill>
            </a:endParaRPr>
          </a:p>
          <a:p>
            <a:pPr lvl="2"/>
            <a:endParaRPr lang="en-US" sz="160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49</a:t>
            </a:fld>
            <a:endParaRPr lang="en-US" altLang="en-US" dirty="0">
              <a:solidFill>
                <a:schemeClr val="bg2"/>
              </a:solidFill>
            </a:endParaRPr>
          </a:p>
        </p:txBody>
      </p:sp>
      <p:pic>
        <p:nvPicPr>
          <p:cNvPr id="6" name="Picture 5"/>
          <p:cNvPicPr>
            <a:picLocks noChangeAspect="1"/>
          </p:cNvPicPr>
          <p:nvPr/>
        </p:nvPicPr>
        <p:blipFill>
          <a:blip r:embed="rId3"/>
          <a:stretch>
            <a:fillRect/>
          </a:stretch>
        </p:blipFill>
        <p:spPr>
          <a:xfrm>
            <a:off x="5711688" y="686410"/>
            <a:ext cx="2469460" cy="1567494"/>
          </a:xfrm>
          <a:prstGeom prst="rect">
            <a:avLst/>
          </a:prstGeom>
        </p:spPr>
      </p:pic>
    </p:spTree>
    <p:extLst>
      <p:ext uri="{BB962C8B-B14F-4D97-AF65-F5344CB8AC3E}">
        <p14:creationId xmlns:p14="http://schemas.microsoft.com/office/powerpoint/2010/main" val="31536869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985" y="728870"/>
            <a:ext cx="6798734" cy="1303867"/>
          </a:xfrm>
        </p:spPr>
        <p:txBody>
          <a:bodyPr/>
          <a:lstStyle/>
          <a:p>
            <a:r>
              <a:rPr lang="en-US" dirty="0"/>
              <a:t>Amex Gold</a:t>
            </a:r>
          </a:p>
        </p:txBody>
      </p:sp>
      <p:sp>
        <p:nvSpPr>
          <p:cNvPr id="3" name="Content Placeholder 2"/>
          <p:cNvSpPr>
            <a:spLocks noGrp="1"/>
          </p:cNvSpPr>
          <p:nvPr>
            <p:ph idx="1"/>
          </p:nvPr>
        </p:nvSpPr>
        <p:spPr>
          <a:xfrm>
            <a:off x="714857" y="2463967"/>
            <a:ext cx="6820476" cy="4743450"/>
          </a:xfrm>
        </p:spPr>
        <p:txBody>
          <a:bodyPr/>
          <a:lstStyle/>
          <a:p>
            <a:r>
              <a:rPr lang="en-US" dirty="0"/>
              <a:t>AmEx Personal Gold</a:t>
            </a:r>
            <a:r>
              <a:rPr lang="en-US" b="0" dirty="0"/>
              <a:t> 90k MR on $4k spend in 90 days (</a:t>
            </a:r>
            <a:r>
              <a:rPr lang="en-US" sz="1600" b="0" dirty="0"/>
              <a:t>offer located here: https://frequentmiler.com/AmxGoldCard/#Goto)</a:t>
            </a:r>
          </a:p>
          <a:p>
            <a:pPr lvl="1"/>
            <a:r>
              <a:rPr lang="en-US" b="0" dirty="0"/>
              <a:t>$120 Uber credit ($10/month) </a:t>
            </a:r>
          </a:p>
          <a:p>
            <a:pPr lvl="1"/>
            <a:r>
              <a:rPr lang="en-US" b="0" dirty="0"/>
              <a:t>$120 for dining ($10 a month) (GrubHub, Cheesecake Factory, and more)</a:t>
            </a:r>
          </a:p>
          <a:p>
            <a:pPr lvl="1"/>
            <a:r>
              <a:rPr lang="en-US" b="0" dirty="0"/>
              <a:t>4x Points on Dining (worldwide) and Groceries (CONUS and most Commissaries)</a:t>
            </a:r>
          </a:p>
          <a:p>
            <a:pPr lvl="1"/>
            <a:r>
              <a:rPr lang="en-US" b="0" dirty="0"/>
              <a:t>3x on Airfare</a:t>
            </a:r>
          </a:p>
          <a:p>
            <a:pPr lvl="1"/>
            <a:r>
              <a:rPr lang="en-US" b="0" dirty="0"/>
              <a:t>Upgrade to another Platinum in 1 year</a:t>
            </a:r>
          </a:p>
          <a:p>
            <a:pPr lvl="1"/>
            <a:endParaRPr lang="en-US" b="0" dirty="0"/>
          </a:p>
          <a:p>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50</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359706" y="585205"/>
            <a:ext cx="2641294" cy="1672820"/>
          </a:xfrm>
          <a:prstGeom prst="rect">
            <a:avLst/>
          </a:prstGeom>
        </p:spPr>
      </p:pic>
    </p:spTree>
    <p:extLst>
      <p:ext uri="{BB962C8B-B14F-4D97-AF65-F5344CB8AC3E}">
        <p14:creationId xmlns:p14="http://schemas.microsoft.com/office/powerpoint/2010/main" val="1627053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917" y="768078"/>
            <a:ext cx="6798734" cy="1303867"/>
          </a:xfrm>
        </p:spPr>
        <p:txBody>
          <a:bodyPr/>
          <a:lstStyle/>
          <a:p>
            <a:r>
              <a:rPr lang="en-US" dirty="0"/>
              <a:t>Amex Green </a:t>
            </a:r>
          </a:p>
        </p:txBody>
      </p:sp>
      <p:sp>
        <p:nvSpPr>
          <p:cNvPr id="3" name="Content Placeholder 2"/>
          <p:cNvSpPr>
            <a:spLocks noGrp="1"/>
          </p:cNvSpPr>
          <p:nvPr>
            <p:ph idx="1"/>
          </p:nvPr>
        </p:nvSpPr>
        <p:spPr/>
        <p:txBody>
          <a:bodyPr/>
          <a:lstStyle/>
          <a:p>
            <a:r>
              <a:rPr lang="en-US" dirty="0"/>
              <a:t>AmEx Green Card</a:t>
            </a:r>
            <a:r>
              <a:rPr lang="en-US" b="0" dirty="0"/>
              <a:t> </a:t>
            </a:r>
            <a:r>
              <a:rPr lang="en-US" dirty="0"/>
              <a:t>50k</a:t>
            </a:r>
            <a:r>
              <a:rPr lang="en-US" b="0" dirty="0"/>
              <a:t> MR for $2k spend in 90 days ($150 AF Waived)</a:t>
            </a:r>
          </a:p>
          <a:p>
            <a:pPr lvl="1"/>
            <a:r>
              <a:rPr lang="en-US" b="0" dirty="0"/>
              <a:t>Upgrade to another Platinum in one year</a:t>
            </a:r>
          </a:p>
          <a:p>
            <a:pPr lvl="1"/>
            <a:r>
              <a:rPr lang="en-US" b="0" dirty="0"/>
              <a:t>3X points on travel, transit and restaurants</a:t>
            </a:r>
          </a:p>
          <a:p>
            <a:pPr lvl="1"/>
            <a:r>
              <a:rPr lang="en-US" b="0" dirty="0"/>
              <a:t>$100 credits for CLEAR and lounge access</a:t>
            </a:r>
          </a:p>
          <a:p>
            <a:pPr lvl="1"/>
            <a:r>
              <a:rPr lang="en-US" dirty="0"/>
              <a:t>Can’t get bonus if you received bonus on Platinum card. </a:t>
            </a:r>
            <a:endParaRPr lang="en-US" b="0" dirty="0"/>
          </a:p>
          <a:p>
            <a:pPr marL="406369" lvl="1" indent="0">
              <a:buNone/>
            </a:pPr>
            <a:r>
              <a:rPr lang="en-US" b="0" dirty="0"/>
              <a:t>	</a:t>
            </a: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51</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557315" y="653416"/>
            <a:ext cx="2418286" cy="1533193"/>
          </a:xfrm>
          <a:prstGeom prst="rect">
            <a:avLst/>
          </a:prstGeom>
        </p:spPr>
      </p:pic>
    </p:spTree>
    <p:extLst>
      <p:ext uri="{BB962C8B-B14F-4D97-AF65-F5344CB8AC3E}">
        <p14:creationId xmlns:p14="http://schemas.microsoft.com/office/powerpoint/2010/main" val="8968737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5" y="734211"/>
            <a:ext cx="6798734" cy="1303867"/>
          </a:xfrm>
        </p:spPr>
        <p:txBody>
          <a:bodyPr/>
          <a:lstStyle/>
          <a:p>
            <a:r>
              <a:rPr lang="en-US" dirty="0"/>
              <a:t>Amex Charge Card Review</a:t>
            </a:r>
          </a:p>
        </p:txBody>
      </p:sp>
      <p:sp>
        <p:nvSpPr>
          <p:cNvPr id="3" name="Content Placeholder 2"/>
          <p:cNvSpPr>
            <a:spLocks noGrp="1"/>
          </p:cNvSpPr>
          <p:nvPr>
            <p:ph idx="1"/>
          </p:nvPr>
        </p:nvSpPr>
        <p:spPr/>
        <p:txBody>
          <a:bodyPr>
            <a:normAutofit fontScale="85000" lnSpcReduction="20000"/>
          </a:bodyPr>
          <a:lstStyle/>
          <a:p>
            <a:r>
              <a:rPr lang="en-US" dirty="0"/>
              <a:t>Remember the Platinum, Gold and Green Amex cards are charge cards, which means: </a:t>
            </a:r>
          </a:p>
          <a:p>
            <a:pPr lvl="1"/>
            <a:r>
              <a:rPr lang="en-US" b="0" dirty="0"/>
              <a:t>No credit limit</a:t>
            </a:r>
          </a:p>
          <a:p>
            <a:pPr lvl="1"/>
            <a:r>
              <a:rPr lang="en-US" dirty="0"/>
              <a:t>Must pay all charges put on card the following month! </a:t>
            </a:r>
          </a:p>
          <a:p>
            <a:pPr lvl="1"/>
            <a:endParaRPr lang="en-US" b="0" dirty="0"/>
          </a:p>
          <a:p>
            <a:r>
              <a:rPr lang="en-US" dirty="0"/>
              <a:t>The ultimate goal is to upgrade gold and green cards to multiple Platinum cards. Over time, you can open up to 10 charge cards total. </a:t>
            </a:r>
          </a:p>
          <a:p>
            <a:pPr lvl="1"/>
            <a:r>
              <a:rPr lang="en-US" u="sng" dirty="0"/>
              <a:t>THAT MEANS YOU CAN HAVE UP TO 10 AMEX PLATINUMS! THAT IS 10X THE BENEFITS OF EACH CARD!</a:t>
            </a:r>
            <a:endParaRPr lang="en-US" b="0" u="sng" dirty="0"/>
          </a:p>
          <a:p>
            <a:pPr marL="406369" lvl="1" indent="0">
              <a:buNone/>
            </a:pPr>
            <a:r>
              <a:rPr lang="en-US" b="0" dirty="0"/>
              <a:t>	</a:t>
            </a: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52</a:t>
            </a:fld>
            <a:endParaRPr lang="en-US" altLang="en-US" dirty="0">
              <a:solidFill>
                <a:schemeClr val="bg2"/>
              </a:solidFill>
            </a:endParaRPr>
          </a:p>
        </p:txBody>
      </p:sp>
    </p:spTree>
    <p:extLst>
      <p:ext uri="{BB962C8B-B14F-4D97-AF65-F5344CB8AC3E}">
        <p14:creationId xmlns:p14="http://schemas.microsoft.com/office/powerpoint/2010/main" val="5835833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Amex Credit Cards Rules</a:t>
            </a:r>
          </a:p>
        </p:txBody>
      </p:sp>
      <p:sp>
        <p:nvSpPr>
          <p:cNvPr id="3" name="Content Placeholder 2"/>
          <p:cNvSpPr>
            <a:spLocks noGrp="1"/>
          </p:cNvSpPr>
          <p:nvPr>
            <p:ph idx="1"/>
          </p:nvPr>
        </p:nvSpPr>
        <p:spPr/>
        <p:txBody>
          <a:bodyPr/>
          <a:lstStyle/>
          <a:p>
            <a:pPr lvl="1"/>
            <a:r>
              <a:rPr lang="en-US" dirty="0"/>
              <a:t>5</a:t>
            </a:r>
            <a:r>
              <a:rPr lang="en-US" b="0" dirty="0"/>
              <a:t> Credit Card Limit 1/5 rules: one new card every 5 days</a:t>
            </a:r>
          </a:p>
          <a:p>
            <a:pPr lvl="1"/>
            <a:r>
              <a:rPr lang="en-US" b="0" dirty="0"/>
              <a:t>2/90 rule: only 2 cards in a 90 day period</a:t>
            </a:r>
          </a:p>
          <a:p>
            <a:pPr lvl="1"/>
            <a:r>
              <a:rPr lang="en-US" b="0" dirty="0"/>
              <a:t>Lifetime Bonus Rule: 7 years between receiving bonus again</a:t>
            </a:r>
          </a:p>
          <a:p>
            <a:pPr lvl="1"/>
            <a:r>
              <a:rPr lang="en-US" b="0" dirty="0"/>
              <a:t>Active Duty Waiver of Annual Fees Always</a:t>
            </a:r>
          </a:p>
          <a:p>
            <a:pPr lvl="2"/>
            <a:r>
              <a:rPr lang="en-US" b="0" dirty="0"/>
              <a:t>Does this automatically. Call if not waived </a:t>
            </a:r>
          </a:p>
          <a:p>
            <a:pPr lvl="1"/>
            <a:r>
              <a:rPr lang="en-US" b="0" dirty="0"/>
              <a:t>Can Upgrade Lower tier cards to have multiple upper tier cards! </a:t>
            </a:r>
          </a:p>
          <a:p>
            <a:pPr lvl="1"/>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53</a:t>
            </a:fld>
            <a:endParaRPr lang="en-US" altLang="en-US" dirty="0">
              <a:solidFill>
                <a:schemeClr val="bg2"/>
              </a:solidFill>
            </a:endParaRPr>
          </a:p>
        </p:txBody>
      </p:sp>
    </p:spTree>
    <p:extLst>
      <p:ext uri="{BB962C8B-B14F-4D97-AF65-F5344CB8AC3E}">
        <p14:creationId xmlns:p14="http://schemas.microsoft.com/office/powerpoint/2010/main" val="30304548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656" y="910043"/>
            <a:ext cx="6798734" cy="1303867"/>
          </a:xfrm>
        </p:spPr>
        <p:txBody>
          <a:bodyPr>
            <a:normAutofit fontScale="90000"/>
          </a:bodyPr>
          <a:lstStyle/>
          <a:p>
            <a:r>
              <a:rPr lang="en-US" dirty="0"/>
              <a:t>Amex Hilton Aspire</a:t>
            </a:r>
            <a:br>
              <a:rPr lang="en-US" dirty="0"/>
            </a:br>
            <a:r>
              <a:rPr lang="en-US" dirty="0">
                <a:solidFill>
                  <a:srgbClr val="00B050"/>
                </a:solidFill>
              </a:rPr>
              <a:t>(Great Card!) </a:t>
            </a:r>
          </a:p>
        </p:txBody>
      </p:sp>
      <p:sp>
        <p:nvSpPr>
          <p:cNvPr id="3" name="Content Placeholder 2"/>
          <p:cNvSpPr>
            <a:spLocks noGrp="1"/>
          </p:cNvSpPr>
          <p:nvPr>
            <p:ph idx="1"/>
          </p:nvPr>
        </p:nvSpPr>
        <p:spPr/>
        <p:txBody>
          <a:bodyPr>
            <a:normAutofit fontScale="85000" lnSpcReduction="10000"/>
          </a:bodyPr>
          <a:lstStyle/>
          <a:p>
            <a:r>
              <a:rPr lang="en-US" dirty="0"/>
              <a:t>Hilton Aspire Card</a:t>
            </a:r>
            <a:r>
              <a:rPr lang="en-US" b="0" dirty="0"/>
              <a:t> 175k </a:t>
            </a:r>
            <a:r>
              <a:rPr lang="en-US" b="0" dirty="0" err="1"/>
              <a:t>HHonors</a:t>
            </a:r>
            <a:r>
              <a:rPr lang="en-US" b="0" dirty="0"/>
              <a:t> Points on $6k in </a:t>
            </a:r>
            <a:r>
              <a:rPr lang="en-US" dirty="0"/>
              <a:t>180</a:t>
            </a:r>
            <a:r>
              <a:rPr lang="en-US" b="0" dirty="0"/>
              <a:t> days ($550 AF Waived)</a:t>
            </a:r>
          </a:p>
          <a:p>
            <a:pPr lvl="1"/>
            <a:r>
              <a:rPr lang="en-US" b="0" dirty="0">
                <a:solidFill>
                  <a:srgbClr val="00B050"/>
                </a:solidFill>
              </a:rPr>
              <a:t>$200 for airfare purchases ($50/quarter, good for United travel bank)</a:t>
            </a:r>
          </a:p>
          <a:p>
            <a:pPr lvl="1"/>
            <a:r>
              <a:rPr lang="en-US" b="0" dirty="0"/>
              <a:t>$</a:t>
            </a:r>
            <a:r>
              <a:rPr lang="en-US" dirty="0"/>
              <a:t>400</a:t>
            </a:r>
            <a:r>
              <a:rPr lang="en-US" b="0" dirty="0"/>
              <a:t> on Hiltons Resort Credits (Hilton RESORTS only)</a:t>
            </a:r>
          </a:p>
          <a:p>
            <a:pPr lvl="2"/>
            <a:r>
              <a:rPr lang="en-US" b="0" dirty="0"/>
              <a:t>($200/biannually) </a:t>
            </a:r>
          </a:p>
          <a:p>
            <a:pPr lvl="1"/>
            <a:r>
              <a:rPr lang="en-US" b="0" dirty="0"/>
              <a:t>Free Night every year including first year </a:t>
            </a:r>
          </a:p>
          <a:p>
            <a:pPr lvl="1"/>
            <a:r>
              <a:rPr lang="en-US" b="0" dirty="0"/>
              <a:t>Diamond Status</a:t>
            </a:r>
          </a:p>
          <a:p>
            <a:pPr lvl="1"/>
            <a:r>
              <a:rPr lang="en-US" b="0" dirty="0"/>
              <a:t>Can have all 3 Hilton cards! ( </a:t>
            </a:r>
            <a:r>
              <a:rPr lang="en-US" b="0" u="sng" dirty="0"/>
              <a:t>upgrade to 3 Hilton aspires after one year, or open multiple Aspires with no second sign up bonus</a:t>
            </a:r>
            <a:r>
              <a:rPr lang="en-US" b="0" dirty="0"/>
              <a:t>) </a:t>
            </a:r>
          </a:p>
          <a:p>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54</a:t>
            </a:fld>
            <a:endParaRPr lang="en-US" altLang="en-US" dirty="0">
              <a:solidFill>
                <a:schemeClr val="bg2"/>
              </a:solidFill>
            </a:endParaRPr>
          </a:p>
        </p:txBody>
      </p:sp>
      <p:pic>
        <p:nvPicPr>
          <p:cNvPr id="1026" name="Picture 2" descr="Hilton Honors American Express Aspire® Card - Review">
            <a:extLst>
              <a:ext uri="{FF2B5EF4-FFF2-40B4-BE49-F238E27FC236}">
                <a16:creationId xmlns:a16="http://schemas.microsoft.com/office/drawing/2014/main" id="{F1F0738C-E0E3-7006-0310-3F06B41B12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1934" y="828249"/>
            <a:ext cx="2182996" cy="1385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2456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639" y="941842"/>
            <a:ext cx="6798734" cy="1303867"/>
          </a:xfrm>
        </p:spPr>
        <p:txBody>
          <a:bodyPr/>
          <a:lstStyle/>
          <a:p>
            <a:r>
              <a:rPr lang="en-US" dirty="0"/>
              <a:t>Amex Hilton Cards</a:t>
            </a:r>
          </a:p>
        </p:txBody>
      </p:sp>
      <p:sp>
        <p:nvSpPr>
          <p:cNvPr id="3" name="Content Placeholder 2"/>
          <p:cNvSpPr>
            <a:spLocks noGrp="1"/>
          </p:cNvSpPr>
          <p:nvPr>
            <p:ph idx="1"/>
          </p:nvPr>
        </p:nvSpPr>
        <p:spPr/>
        <p:txBody>
          <a:bodyPr>
            <a:normAutofit lnSpcReduction="10000"/>
          </a:bodyPr>
          <a:lstStyle/>
          <a:p>
            <a:r>
              <a:rPr lang="en-US" dirty="0"/>
              <a:t>Hilton Surpass Card</a:t>
            </a:r>
            <a:r>
              <a:rPr lang="en-US" b="0" dirty="0"/>
              <a:t> 130k HHonors on $2k spend in 90 days ($95 Yearly Fee Waived)</a:t>
            </a:r>
          </a:p>
          <a:p>
            <a:pPr lvl="1"/>
            <a:r>
              <a:rPr lang="en-US" b="0" dirty="0"/>
              <a:t>Upgrade to another Hilton Aspire in 1 year to repeat benefits</a:t>
            </a:r>
          </a:p>
          <a:p>
            <a:r>
              <a:rPr lang="en-US" dirty="0"/>
              <a:t>Hilton Honors Card</a:t>
            </a:r>
            <a:r>
              <a:rPr lang="en-US" b="0" dirty="0"/>
              <a:t> 100k HHonors for $1k spend in 90 days (free)</a:t>
            </a:r>
          </a:p>
          <a:p>
            <a:pPr lvl="1"/>
            <a:r>
              <a:rPr lang="en-US" b="0" dirty="0"/>
              <a:t>Upgrade to another Hilton Aspire in 1 year to repeat benefits</a:t>
            </a:r>
          </a:p>
          <a:p>
            <a:pPr lvl="1"/>
            <a:r>
              <a:rPr lang="en-US" dirty="0"/>
              <a:t>$100 credit at Hotels with sign-up bonus</a:t>
            </a:r>
            <a:endParaRPr lang="en-US" b="0" dirty="0"/>
          </a:p>
          <a:p>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55</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625473" y="697416"/>
            <a:ext cx="2350128" cy="1491748"/>
          </a:xfrm>
          <a:prstGeom prst="rect">
            <a:avLst/>
          </a:prstGeom>
        </p:spPr>
      </p:pic>
    </p:spTree>
    <p:extLst>
      <p:ext uri="{BB962C8B-B14F-4D97-AF65-F5344CB8AC3E}">
        <p14:creationId xmlns:p14="http://schemas.microsoft.com/office/powerpoint/2010/main" val="3264938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600" y="753756"/>
            <a:ext cx="6798734" cy="1303867"/>
          </a:xfrm>
        </p:spPr>
        <p:txBody>
          <a:bodyPr/>
          <a:lstStyle/>
          <a:p>
            <a:r>
              <a:rPr lang="en-US" dirty="0"/>
              <a:t>Amex Marriot Bonvoy</a:t>
            </a:r>
          </a:p>
        </p:txBody>
      </p:sp>
      <p:sp>
        <p:nvSpPr>
          <p:cNvPr id="3" name="Content Placeholder 2"/>
          <p:cNvSpPr>
            <a:spLocks noGrp="1"/>
          </p:cNvSpPr>
          <p:nvPr>
            <p:ph idx="1"/>
          </p:nvPr>
        </p:nvSpPr>
        <p:spPr>
          <a:xfrm>
            <a:off x="1202264" y="2622911"/>
            <a:ext cx="6798736" cy="3444997"/>
          </a:xfrm>
        </p:spPr>
        <p:txBody>
          <a:bodyPr/>
          <a:lstStyle/>
          <a:p>
            <a:r>
              <a:rPr lang="en-US" dirty="0"/>
              <a:t>Bonvoy Brilliant 125</a:t>
            </a:r>
            <a:r>
              <a:rPr lang="en-US" b="0" dirty="0"/>
              <a:t>k Marriott points on $5k spend in 90 days ($450 annual fee)</a:t>
            </a:r>
          </a:p>
          <a:p>
            <a:pPr lvl="1"/>
            <a:r>
              <a:rPr lang="en-US" b="0" dirty="0">
                <a:solidFill>
                  <a:schemeClr val="tx1"/>
                </a:solidFill>
              </a:rPr>
              <a:t>$25/month dining credit (good for food delivery as well)</a:t>
            </a:r>
          </a:p>
          <a:p>
            <a:pPr lvl="1"/>
            <a:r>
              <a:rPr lang="en-US" dirty="0"/>
              <a:t>85</a:t>
            </a:r>
            <a:r>
              <a:rPr lang="en-US" b="0" dirty="0"/>
              <a:t>k point free night per year (after first year)</a:t>
            </a:r>
          </a:p>
          <a:p>
            <a:pPr lvl="1"/>
            <a:r>
              <a:rPr lang="en-US" dirty="0"/>
              <a:t>Automatic Platinum Elite Status</a:t>
            </a:r>
            <a:endParaRPr lang="en-US" b="0" dirty="0"/>
          </a:p>
          <a:p>
            <a:pPr lvl="1"/>
            <a:r>
              <a:rPr lang="en-US" b="0" dirty="0"/>
              <a:t>Can’t get bonus if you had the Marriott Card in 24 months</a:t>
            </a:r>
          </a:p>
          <a:p>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56</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604773" y="645186"/>
            <a:ext cx="2396227" cy="1521009"/>
          </a:xfrm>
          <a:prstGeom prst="rect">
            <a:avLst/>
          </a:prstGeom>
        </p:spPr>
      </p:pic>
    </p:spTree>
    <p:extLst>
      <p:ext uri="{BB962C8B-B14F-4D97-AF65-F5344CB8AC3E}">
        <p14:creationId xmlns:p14="http://schemas.microsoft.com/office/powerpoint/2010/main" val="5612003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18" y="809318"/>
            <a:ext cx="6798734" cy="1303867"/>
          </a:xfrm>
        </p:spPr>
        <p:txBody>
          <a:bodyPr/>
          <a:lstStyle/>
          <a:p>
            <a:r>
              <a:rPr lang="en-US" dirty="0"/>
              <a:t>Amex Delta Reserve</a:t>
            </a:r>
          </a:p>
        </p:txBody>
      </p:sp>
      <p:sp>
        <p:nvSpPr>
          <p:cNvPr id="3" name="Content Placeholder 2"/>
          <p:cNvSpPr>
            <a:spLocks noGrp="1"/>
          </p:cNvSpPr>
          <p:nvPr>
            <p:ph idx="1"/>
          </p:nvPr>
        </p:nvSpPr>
        <p:spPr/>
        <p:txBody>
          <a:bodyPr/>
          <a:lstStyle/>
          <a:p>
            <a:r>
              <a:rPr lang="en-US" dirty="0"/>
              <a:t>Personal Delta Reserve</a:t>
            </a:r>
            <a:r>
              <a:rPr lang="en-US" b="0" dirty="0"/>
              <a:t> </a:t>
            </a:r>
            <a:r>
              <a:rPr lang="en-US" dirty="0"/>
              <a:t>100</a:t>
            </a:r>
            <a:r>
              <a:rPr lang="en-US" b="0" dirty="0"/>
              <a:t>K Sky Miles, 5k MQM $5k spend in 90 days ($450 AF Waived)</a:t>
            </a:r>
          </a:p>
          <a:p>
            <a:pPr lvl="1"/>
            <a:r>
              <a:rPr lang="en-US" dirty="0"/>
              <a:t>Great Card if you fly Delta a lot!</a:t>
            </a:r>
          </a:p>
          <a:p>
            <a:pPr lvl="1"/>
            <a:r>
              <a:rPr lang="en-US" b="0" dirty="0"/>
              <a:t>Amex Centurion longue access</a:t>
            </a:r>
          </a:p>
          <a:p>
            <a:pPr lvl="1"/>
            <a:r>
              <a:rPr lang="en-US" dirty="0"/>
              <a:t>Delta Sky Club Access</a:t>
            </a:r>
            <a:endParaRPr lang="en-US" b="0" dirty="0"/>
          </a:p>
          <a:p>
            <a:pPr lvl="1"/>
            <a:r>
              <a:rPr lang="en-US" b="0" dirty="0"/>
              <a:t>First Class Delta Companion Pass Every Year</a:t>
            </a:r>
          </a:p>
          <a:p>
            <a:pPr lvl="1"/>
            <a:r>
              <a:rPr lang="en-US" b="0" dirty="0"/>
              <a:t>Can have all three Delta Cards</a:t>
            </a:r>
          </a:p>
          <a:p>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57</a:t>
            </a:fld>
            <a:endParaRPr lang="en-US" altLang="en-US" dirty="0">
              <a:solidFill>
                <a:schemeClr val="bg2"/>
              </a:solidFill>
            </a:endParaRPr>
          </a:p>
        </p:txBody>
      </p:sp>
      <p:pic>
        <p:nvPicPr>
          <p:cNvPr id="6" name="Picture 5"/>
          <p:cNvPicPr>
            <a:picLocks noChangeAspect="1"/>
          </p:cNvPicPr>
          <p:nvPr/>
        </p:nvPicPr>
        <p:blipFill>
          <a:blip r:embed="rId3"/>
          <a:stretch>
            <a:fillRect/>
          </a:stretch>
        </p:blipFill>
        <p:spPr>
          <a:xfrm>
            <a:off x="5643033" y="839703"/>
            <a:ext cx="2087627" cy="1325125"/>
          </a:xfrm>
          <a:prstGeom prst="rect">
            <a:avLst/>
          </a:prstGeom>
        </p:spPr>
      </p:pic>
    </p:spTree>
    <p:extLst>
      <p:ext uri="{BB962C8B-B14F-4D97-AF65-F5344CB8AC3E}">
        <p14:creationId xmlns:p14="http://schemas.microsoft.com/office/powerpoint/2010/main" val="3465081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916" y="910043"/>
            <a:ext cx="6798734" cy="1303867"/>
          </a:xfrm>
        </p:spPr>
        <p:txBody>
          <a:bodyPr/>
          <a:lstStyle/>
          <a:p>
            <a:r>
              <a:rPr lang="en-US" dirty="0"/>
              <a:t>Amex Delta Cards</a:t>
            </a:r>
          </a:p>
        </p:txBody>
      </p:sp>
      <p:sp>
        <p:nvSpPr>
          <p:cNvPr id="3" name="Content Placeholder 2"/>
          <p:cNvSpPr>
            <a:spLocks noGrp="1"/>
          </p:cNvSpPr>
          <p:nvPr>
            <p:ph idx="1"/>
          </p:nvPr>
        </p:nvSpPr>
        <p:spPr/>
        <p:txBody>
          <a:bodyPr>
            <a:normAutofit lnSpcReduction="10000"/>
          </a:bodyPr>
          <a:lstStyle/>
          <a:p>
            <a:r>
              <a:rPr lang="en-US" dirty="0"/>
              <a:t>Delta Platinum</a:t>
            </a:r>
            <a:r>
              <a:rPr lang="en-US" b="0" dirty="0"/>
              <a:t> </a:t>
            </a:r>
            <a:r>
              <a:rPr lang="en-US" dirty="0"/>
              <a:t>90</a:t>
            </a:r>
            <a:r>
              <a:rPr lang="en-US" b="0" dirty="0"/>
              <a:t>K Sky Miles, 5k MQM, $100 credit on $3k spend in 90 days ($</a:t>
            </a:r>
            <a:r>
              <a:rPr lang="en-US" dirty="0"/>
              <a:t>250</a:t>
            </a:r>
            <a:r>
              <a:rPr lang="en-US" b="0" dirty="0"/>
              <a:t> AF Waived)</a:t>
            </a:r>
          </a:p>
          <a:p>
            <a:pPr lvl="1"/>
            <a:r>
              <a:rPr lang="en-US" b="0" dirty="0"/>
              <a:t>Main Cabin Delta Companion Pass Every Year</a:t>
            </a:r>
          </a:p>
          <a:p>
            <a:pPr lvl="1"/>
            <a:r>
              <a:rPr lang="en-US" b="0" dirty="0"/>
              <a:t>Upgrade after 1 year to another Delta Reserve for another First Class Companion</a:t>
            </a:r>
          </a:p>
          <a:p>
            <a:r>
              <a:rPr lang="en-US" b="0" dirty="0"/>
              <a:t> </a:t>
            </a:r>
            <a:r>
              <a:rPr lang="en-US" dirty="0"/>
              <a:t>Delta Gold</a:t>
            </a:r>
            <a:r>
              <a:rPr lang="en-US" b="0" dirty="0"/>
              <a:t> </a:t>
            </a:r>
            <a:r>
              <a:rPr lang="en-US" dirty="0"/>
              <a:t>70</a:t>
            </a:r>
            <a:r>
              <a:rPr lang="en-US" b="0" dirty="0"/>
              <a:t>K Sky Miles, $50 credit on $2k spend in 90 days ($95 AF Waived in 1st year)</a:t>
            </a:r>
          </a:p>
          <a:p>
            <a:pPr lvl="1"/>
            <a:r>
              <a:rPr lang="en-US" b="0" dirty="0"/>
              <a:t>Upgrade after 1 year to another Delta Reserve for another First Class Companion</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58</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430359" y="582191"/>
            <a:ext cx="2570641" cy="1631719"/>
          </a:xfrm>
          <a:prstGeom prst="rect">
            <a:avLst/>
          </a:prstGeom>
        </p:spPr>
      </p:pic>
    </p:spTree>
    <p:extLst>
      <p:ext uri="{BB962C8B-B14F-4D97-AF65-F5344CB8AC3E}">
        <p14:creationId xmlns:p14="http://schemas.microsoft.com/office/powerpoint/2010/main" val="17542408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5" y="2490135"/>
            <a:ext cx="6798734" cy="1303867"/>
          </a:xfrm>
        </p:spPr>
        <p:txBody>
          <a:bodyPr>
            <a:normAutofit fontScale="90000"/>
          </a:bodyPr>
          <a:lstStyle/>
          <a:p>
            <a:r>
              <a:rPr lang="en-US" dirty="0"/>
              <a:t>Amex Travel/Insurance Benefits</a:t>
            </a:r>
            <a:br>
              <a:rPr lang="en-US" dirty="0"/>
            </a:br>
            <a:r>
              <a:rPr lang="en-US" dirty="0">
                <a:hlinkClick r:id="rId2"/>
              </a:rPr>
              <a:t>CLICK HERE FOR FULL LIST! </a:t>
            </a:r>
            <a:endParaRPr lang="en-US" dirty="0"/>
          </a:p>
        </p:txBody>
      </p:sp>
      <p:sp>
        <p:nvSpPr>
          <p:cNvPr id="4" name="Slide Number Placeholder 3"/>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59</a:t>
            </a:fld>
            <a:endParaRPr lang="en-US" dirty="0">
              <a:solidFill>
                <a:srgbClr val="808080"/>
              </a:solidFill>
            </a:endParaRPr>
          </a:p>
        </p:txBody>
      </p:sp>
    </p:spTree>
    <p:extLst>
      <p:ext uri="{BB962C8B-B14F-4D97-AF65-F5344CB8AC3E}">
        <p14:creationId xmlns:p14="http://schemas.microsoft.com/office/powerpoint/2010/main" val="42708556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266" y="425007"/>
            <a:ext cx="6798734" cy="1303867"/>
          </a:xfrm>
        </p:spPr>
        <p:txBody>
          <a:bodyPr/>
          <a:lstStyle/>
          <a:p>
            <a:r>
              <a:rPr lang="en-US" dirty="0"/>
              <a:t>Amex Wrap Up</a:t>
            </a:r>
          </a:p>
        </p:txBody>
      </p:sp>
      <p:sp>
        <p:nvSpPr>
          <p:cNvPr id="3" name="Content Placeholder 2"/>
          <p:cNvSpPr>
            <a:spLocks noGrp="1"/>
          </p:cNvSpPr>
          <p:nvPr>
            <p:ph idx="1"/>
          </p:nvPr>
        </p:nvSpPr>
        <p:spPr>
          <a:xfrm>
            <a:off x="607530" y="2346048"/>
            <a:ext cx="5143914" cy="4743450"/>
          </a:xfrm>
        </p:spPr>
        <p:txBody>
          <a:bodyPr/>
          <a:lstStyle/>
          <a:p>
            <a:r>
              <a:rPr lang="en-US" dirty="0"/>
              <a:t>Upgrade, Upgrade, Upgrade!</a:t>
            </a:r>
          </a:p>
          <a:p>
            <a:pPr lvl="1"/>
            <a:r>
              <a:rPr lang="en-US" b="0" dirty="0"/>
              <a:t>Multiple platinum cards</a:t>
            </a:r>
          </a:p>
          <a:p>
            <a:r>
              <a:rPr lang="en-US" dirty="0"/>
              <a:t>Many Chances for travel credits, best way to use is</a:t>
            </a:r>
            <a:r>
              <a:rPr lang="en-US" dirty="0">
                <a:sym typeface="Wingdings"/>
              </a:rPr>
              <a:t>:</a:t>
            </a:r>
            <a:endParaRPr lang="en-US" dirty="0"/>
          </a:p>
          <a:p>
            <a:pPr lvl="1"/>
            <a:r>
              <a:rPr lang="en-US" dirty="0"/>
              <a:t>United Travel Bank credits (</a:t>
            </a:r>
            <a:r>
              <a:rPr lang="en-US" u="sng" dirty="0"/>
              <a:t>Best way!)</a:t>
            </a:r>
          </a:p>
          <a:p>
            <a:pPr lvl="1"/>
            <a:r>
              <a:rPr lang="en-US" dirty="0"/>
              <a:t>Southwest flights under $100</a:t>
            </a:r>
          </a:p>
          <a:p>
            <a:pPr lvl="1"/>
            <a:r>
              <a:rPr lang="en-US" dirty="0"/>
              <a:t>JetBlue flights under $100</a:t>
            </a:r>
          </a:p>
          <a:p>
            <a:pPr lvl="1"/>
            <a:r>
              <a:rPr lang="en-US" dirty="0"/>
              <a:t>Delta flights (split gift card purchase with rest of ticket </a:t>
            </a:r>
            <a:r>
              <a:rPr lang="en-US" dirty="0" err="1"/>
              <a:t>purchse</a:t>
            </a:r>
            <a:r>
              <a:rPr lang="en-US" dirty="0"/>
              <a:t>)</a:t>
            </a:r>
          </a:p>
          <a:p>
            <a:pPr marL="0" indent="0">
              <a:buNone/>
            </a:pP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60</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751444" y="3193022"/>
            <a:ext cx="2654861" cy="1524751"/>
          </a:xfrm>
          <a:prstGeom prst="rect">
            <a:avLst/>
          </a:prstGeom>
        </p:spPr>
      </p:pic>
    </p:spTree>
    <p:extLst>
      <p:ext uri="{BB962C8B-B14F-4D97-AF65-F5344CB8AC3E}">
        <p14:creationId xmlns:p14="http://schemas.microsoft.com/office/powerpoint/2010/main" val="7231107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266" y="425007"/>
            <a:ext cx="6798734" cy="1303867"/>
          </a:xfrm>
        </p:spPr>
        <p:txBody>
          <a:bodyPr/>
          <a:lstStyle/>
          <a:p>
            <a:r>
              <a:rPr lang="en-US" dirty="0"/>
              <a:t>Amex Wrap Up</a:t>
            </a:r>
          </a:p>
        </p:txBody>
      </p:sp>
      <p:sp>
        <p:nvSpPr>
          <p:cNvPr id="3" name="Content Placeholder 2"/>
          <p:cNvSpPr>
            <a:spLocks noGrp="1"/>
          </p:cNvSpPr>
          <p:nvPr>
            <p:ph idx="1"/>
          </p:nvPr>
        </p:nvSpPr>
        <p:spPr>
          <a:xfrm>
            <a:off x="374697" y="1728874"/>
            <a:ext cx="8197803" cy="5100551"/>
          </a:xfrm>
        </p:spPr>
        <p:txBody>
          <a:bodyPr/>
          <a:lstStyle/>
          <a:p>
            <a:r>
              <a:rPr lang="en-US" dirty="0"/>
              <a:t>How do I best Use my Amex points? </a:t>
            </a:r>
          </a:p>
          <a:p>
            <a:pPr lvl="1"/>
            <a:r>
              <a:rPr lang="en-US" dirty="0"/>
              <a:t>Here are some great articles explaining how to use them! </a:t>
            </a:r>
          </a:p>
          <a:p>
            <a:pPr lvl="1"/>
            <a:endParaRPr lang="en-US" dirty="0"/>
          </a:p>
          <a:p>
            <a:pPr lvl="1"/>
            <a:endParaRPr lang="en-US" dirty="0"/>
          </a:p>
          <a:p>
            <a:pPr lvl="1"/>
            <a:endParaRPr lang="en-US" dirty="0"/>
          </a:p>
          <a:p>
            <a:pPr lvl="1"/>
            <a:endParaRPr lang="en-US" dirty="0"/>
          </a:p>
          <a:p>
            <a:pPr lvl="1"/>
            <a:r>
              <a:rPr lang="en-US" dirty="0"/>
              <a:t>https://www.valuepenguin.com/travel/american-express-membership-rewards-guide-earning-redeeming</a:t>
            </a:r>
          </a:p>
          <a:p>
            <a:pPr lvl="1"/>
            <a:r>
              <a:rPr lang="en-US" dirty="0"/>
              <a:t>https://upgradedpoints.com/credit-cards/best-ways-to-redeem-amex-membership-rewards-points/</a:t>
            </a:r>
          </a:p>
          <a:p>
            <a:pPr marL="0" indent="0">
              <a:buNone/>
            </a:pP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61</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3304025" y="3021213"/>
            <a:ext cx="2190289" cy="1257936"/>
          </a:xfrm>
          <a:prstGeom prst="rect">
            <a:avLst/>
          </a:prstGeom>
        </p:spPr>
      </p:pic>
    </p:spTree>
    <p:extLst>
      <p:ext uri="{BB962C8B-B14F-4D97-AF65-F5344CB8AC3E}">
        <p14:creationId xmlns:p14="http://schemas.microsoft.com/office/powerpoint/2010/main" val="9634471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sz="8000" dirty="0">
                <a:solidFill>
                  <a:srgbClr val="002060"/>
                </a:solidFill>
              </a:rPr>
              <a:t>U.S. Bank</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62</a:t>
            </a:fld>
            <a:endParaRPr lang="en-US" altLang="en-US" dirty="0">
              <a:solidFill>
                <a:schemeClr val="bg2"/>
              </a:solidFill>
            </a:endParaRPr>
          </a:p>
        </p:txBody>
      </p:sp>
    </p:spTree>
    <p:extLst>
      <p:ext uri="{BB962C8B-B14F-4D97-AF65-F5344CB8AC3E}">
        <p14:creationId xmlns:p14="http://schemas.microsoft.com/office/powerpoint/2010/main" val="34192948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810" y="739769"/>
            <a:ext cx="5244760" cy="1303867"/>
          </a:xfrm>
        </p:spPr>
        <p:txBody>
          <a:bodyPr>
            <a:normAutofit fontScale="90000"/>
          </a:bodyPr>
          <a:lstStyle/>
          <a:p>
            <a:r>
              <a:rPr lang="en-US" dirty="0"/>
              <a:t>US Bank Altitude Reserve</a:t>
            </a:r>
            <a:br>
              <a:rPr lang="en-US" dirty="0"/>
            </a:br>
            <a:r>
              <a:rPr lang="en-US" dirty="0">
                <a:solidFill>
                  <a:srgbClr val="008000"/>
                </a:solidFill>
              </a:rPr>
              <a:t>(My Favorite Card!)</a:t>
            </a:r>
          </a:p>
        </p:txBody>
      </p:sp>
      <p:sp>
        <p:nvSpPr>
          <p:cNvPr id="3" name="Content Placeholder 2"/>
          <p:cNvSpPr>
            <a:spLocks noGrp="1"/>
          </p:cNvSpPr>
          <p:nvPr>
            <p:ph idx="1"/>
          </p:nvPr>
        </p:nvSpPr>
        <p:spPr>
          <a:xfrm>
            <a:off x="547379" y="2815495"/>
            <a:ext cx="7856393" cy="4743450"/>
          </a:xfrm>
        </p:spPr>
        <p:txBody>
          <a:bodyPr/>
          <a:lstStyle/>
          <a:p>
            <a:r>
              <a:rPr lang="en-US" sz="1800" dirty="0"/>
              <a:t>US Bank Altitude Card</a:t>
            </a:r>
            <a:r>
              <a:rPr lang="en-US" sz="1800" b="0" dirty="0"/>
              <a:t> 50k points for $4.5k spend in 90 days ($450 annual fee)</a:t>
            </a:r>
          </a:p>
          <a:p>
            <a:pPr lvl="1"/>
            <a:r>
              <a:rPr lang="en-US" sz="1800" b="0" dirty="0"/>
              <a:t>3x points on mobile wallet purchases (apple and android pay)</a:t>
            </a:r>
          </a:p>
          <a:p>
            <a:pPr lvl="1"/>
            <a:r>
              <a:rPr lang="en-US" sz="1800" b="0" dirty="0"/>
              <a:t>Each point worth 1.5 cents </a:t>
            </a:r>
            <a:r>
              <a:rPr lang="en-US" sz="1800" dirty="0"/>
              <a:t>in travel booked through U.S Bank)</a:t>
            </a:r>
            <a:endParaRPr lang="en-US" sz="1800" b="0" dirty="0"/>
          </a:p>
          <a:p>
            <a:pPr lvl="1"/>
            <a:r>
              <a:rPr lang="en-US" sz="1800" b="0" dirty="0">
                <a:solidFill>
                  <a:srgbClr val="008000"/>
                </a:solidFill>
              </a:rPr>
              <a:t>$325 annual credit for travel </a:t>
            </a:r>
            <a:r>
              <a:rPr lang="en-US" sz="1800" b="0" dirty="0"/>
              <a:t>and dining (all travel and dining categories)</a:t>
            </a:r>
          </a:p>
          <a:p>
            <a:pPr lvl="1"/>
            <a:r>
              <a:rPr lang="en-US" sz="1800" b="0" dirty="0"/>
              <a:t>Will get denied if too many CC applications at other banks (eg: 2 AmEx in 1 month, 3 total in 6 months)</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63</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303837" y="615849"/>
            <a:ext cx="2498514" cy="1551709"/>
          </a:xfrm>
          <a:prstGeom prst="rect">
            <a:avLst/>
          </a:prstGeom>
        </p:spPr>
      </p:pic>
    </p:spTree>
    <p:extLst>
      <p:ext uri="{BB962C8B-B14F-4D97-AF65-F5344CB8AC3E}">
        <p14:creationId xmlns:p14="http://schemas.microsoft.com/office/powerpoint/2010/main" val="20345731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329" y="782108"/>
            <a:ext cx="6798734" cy="1303867"/>
          </a:xfrm>
        </p:spPr>
        <p:txBody>
          <a:bodyPr/>
          <a:lstStyle/>
          <a:p>
            <a:r>
              <a:rPr lang="en-US" dirty="0"/>
              <a:t>US Bank </a:t>
            </a:r>
            <a:r>
              <a:rPr lang="en-US" dirty="0" err="1"/>
              <a:t>Skypass</a:t>
            </a:r>
            <a:r>
              <a:rPr lang="en-US" dirty="0"/>
              <a:t> Select</a:t>
            </a:r>
          </a:p>
        </p:txBody>
      </p:sp>
      <p:sp>
        <p:nvSpPr>
          <p:cNvPr id="3" name="Content Placeholder 2"/>
          <p:cNvSpPr>
            <a:spLocks noGrp="1"/>
          </p:cNvSpPr>
          <p:nvPr>
            <p:ph idx="1"/>
          </p:nvPr>
        </p:nvSpPr>
        <p:spPr>
          <a:xfrm>
            <a:off x="450739" y="2400301"/>
            <a:ext cx="7856393" cy="4743450"/>
          </a:xfrm>
        </p:spPr>
        <p:txBody>
          <a:bodyPr/>
          <a:lstStyle/>
          <a:p>
            <a:r>
              <a:rPr lang="en-US" sz="2000" dirty="0"/>
              <a:t>US Bank Skypass Select Visa Signature Card</a:t>
            </a:r>
            <a:r>
              <a:rPr lang="en-US" sz="2000" b="0" dirty="0"/>
              <a:t> 60k with $5k spend</a:t>
            </a:r>
          </a:p>
          <a:p>
            <a:pPr lvl="1"/>
            <a:r>
              <a:rPr lang="en-US" b="0" dirty="0">
                <a:solidFill>
                  <a:srgbClr val="008000"/>
                </a:solidFill>
              </a:rPr>
              <a:t>$200 Travel Credit </a:t>
            </a:r>
            <a:r>
              <a:rPr lang="en-US" b="0" dirty="0"/>
              <a:t>on airlines, hotels, or car rental companies</a:t>
            </a:r>
          </a:p>
          <a:p>
            <a:pPr lvl="1"/>
            <a:r>
              <a:rPr lang="en-US" b="0" dirty="0"/>
              <a:t>Two Korean Airlines Lounge Passes for Seoul and North America</a:t>
            </a:r>
          </a:p>
          <a:p>
            <a:pPr lvl="1"/>
            <a:r>
              <a:rPr lang="en-US" dirty="0"/>
              <a:t>$100 off coupon for Korean Air ticket purchase each year</a:t>
            </a:r>
          </a:p>
          <a:p>
            <a:pPr lvl="1"/>
            <a:r>
              <a:rPr lang="en-US" b="0" dirty="0"/>
              <a:t>2 Korean </a:t>
            </a:r>
            <a:r>
              <a:rPr lang="en-US" dirty="0"/>
              <a:t>Air in-flight duty free $25 coupons each year</a:t>
            </a:r>
          </a:p>
          <a:p>
            <a:pPr lvl="1"/>
            <a:r>
              <a:rPr lang="en-US" dirty="0"/>
              <a:t>5% ticket discount 2X annually for cardholder and companion</a:t>
            </a:r>
          </a:p>
          <a:p>
            <a:pPr lvl="1"/>
            <a:r>
              <a:rPr lang="en-US" dirty="0"/>
              <a:t>3X miles for Korean Air ticket purchases</a:t>
            </a:r>
          </a:p>
          <a:p>
            <a:pPr lvl="2"/>
            <a:r>
              <a:rPr lang="en-US" dirty="0"/>
              <a:t>2X miles on dining</a:t>
            </a:r>
          </a:p>
          <a:p>
            <a:pPr lvl="1"/>
            <a:r>
              <a:rPr lang="en-US" dirty="0"/>
              <a:t>Additional 5,000 bonus miles after spending $15,000 annually</a:t>
            </a:r>
          </a:p>
          <a:p>
            <a:pPr lvl="1"/>
            <a:endParaRPr lang="en-US" sz="1800"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64</a:t>
            </a:fld>
            <a:endParaRPr lang="en-US" altLang="en-US" dirty="0">
              <a:solidFill>
                <a:schemeClr val="bg2"/>
              </a:solidFill>
            </a:endParaRPr>
          </a:p>
        </p:txBody>
      </p:sp>
      <p:pic>
        <p:nvPicPr>
          <p:cNvPr id="6" name="Picture 5"/>
          <p:cNvPicPr>
            <a:picLocks noChangeAspect="1"/>
          </p:cNvPicPr>
          <p:nvPr/>
        </p:nvPicPr>
        <p:blipFill rotWithShape="1">
          <a:blip r:embed="rId3"/>
          <a:srcRect l="7807" t="9544" r="7785" b="10146"/>
          <a:stretch/>
        </p:blipFill>
        <p:spPr>
          <a:xfrm>
            <a:off x="5960963" y="838186"/>
            <a:ext cx="2040037" cy="1247789"/>
          </a:xfrm>
          <a:prstGeom prst="rect">
            <a:avLst/>
          </a:prstGeom>
        </p:spPr>
      </p:pic>
    </p:spTree>
    <p:extLst>
      <p:ext uri="{BB962C8B-B14F-4D97-AF65-F5344CB8AC3E}">
        <p14:creationId xmlns:p14="http://schemas.microsoft.com/office/powerpoint/2010/main" val="41181807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585" y="970447"/>
            <a:ext cx="6798734" cy="1303867"/>
          </a:xfrm>
        </p:spPr>
        <p:txBody>
          <a:bodyPr/>
          <a:lstStyle/>
          <a:p>
            <a:r>
              <a:rPr lang="en-US" dirty="0"/>
              <a:t>Other US Bank Cards</a:t>
            </a:r>
          </a:p>
        </p:txBody>
      </p:sp>
      <p:sp>
        <p:nvSpPr>
          <p:cNvPr id="3" name="Content Placeholder 2"/>
          <p:cNvSpPr>
            <a:spLocks noGrp="1"/>
          </p:cNvSpPr>
          <p:nvPr>
            <p:ph idx="1"/>
          </p:nvPr>
        </p:nvSpPr>
        <p:spPr>
          <a:xfrm>
            <a:off x="461756" y="2576167"/>
            <a:ext cx="7856393" cy="4743450"/>
          </a:xfrm>
        </p:spPr>
        <p:txBody>
          <a:bodyPr/>
          <a:lstStyle/>
          <a:p>
            <a:r>
              <a:rPr lang="en-US" sz="2000" dirty="0"/>
              <a:t>Altitude Go and Connect</a:t>
            </a:r>
          </a:p>
          <a:p>
            <a:pPr lvl="1"/>
            <a:r>
              <a:rPr lang="en-US" dirty="0"/>
              <a:t>Get these cards to upgrade to another altitude Reserve after one year!</a:t>
            </a:r>
          </a:p>
          <a:p>
            <a:pPr lvl="1"/>
            <a:r>
              <a:rPr lang="en-US" dirty="0"/>
              <a:t>Must have 5K credit limit in order to upgrade </a:t>
            </a:r>
          </a:p>
          <a:p>
            <a:r>
              <a:rPr lang="en-US" dirty="0"/>
              <a:t>US Bank </a:t>
            </a:r>
            <a:r>
              <a:rPr lang="en-US" dirty="0" err="1"/>
              <a:t>Flexperks</a:t>
            </a:r>
            <a:endParaRPr lang="en-US" dirty="0"/>
          </a:p>
          <a:p>
            <a:pPr lvl="1"/>
            <a:r>
              <a:rPr lang="en-US" dirty="0"/>
              <a:t>Same as above. </a:t>
            </a:r>
          </a:p>
          <a:p>
            <a:pPr lvl="1"/>
            <a:endParaRPr lang="en-US" sz="1800"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65</a:t>
            </a:fld>
            <a:endParaRPr lang="en-US" altLang="en-US" dirty="0">
              <a:solidFill>
                <a:schemeClr val="bg2"/>
              </a:solidFill>
            </a:endParaRPr>
          </a:p>
        </p:txBody>
      </p:sp>
    </p:spTree>
    <p:extLst>
      <p:ext uri="{BB962C8B-B14F-4D97-AF65-F5344CB8AC3E}">
        <p14:creationId xmlns:p14="http://schemas.microsoft.com/office/powerpoint/2010/main" val="3614914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7" y="2464737"/>
            <a:ext cx="6798734" cy="1303867"/>
          </a:xfrm>
        </p:spPr>
        <p:txBody>
          <a:bodyPr/>
          <a:lstStyle/>
          <a:p>
            <a:r>
              <a:rPr lang="en-US" dirty="0"/>
              <a:t>US Bank Travel Benefits</a:t>
            </a:r>
          </a:p>
        </p:txBody>
      </p:sp>
      <p:sp>
        <p:nvSpPr>
          <p:cNvPr id="4" name="Slide Number Placeholder 3"/>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66</a:t>
            </a:fld>
            <a:endParaRPr lang="en-US" dirty="0">
              <a:solidFill>
                <a:srgbClr val="808080"/>
              </a:solidFill>
            </a:endParaRPr>
          </a:p>
        </p:txBody>
      </p:sp>
    </p:spTree>
    <p:extLst>
      <p:ext uri="{BB962C8B-B14F-4D97-AF65-F5344CB8AC3E}">
        <p14:creationId xmlns:p14="http://schemas.microsoft.com/office/powerpoint/2010/main" val="15301345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7" y="796067"/>
            <a:ext cx="6798734" cy="1303867"/>
          </a:xfrm>
        </p:spPr>
        <p:txBody>
          <a:bodyPr/>
          <a:lstStyle/>
          <a:p>
            <a:endParaRPr lang="en-US"/>
          </a:p>
        </p:txBody>
      </p:sp>
      <p:sp>
        <p:nvSpPr>
          <p:cNvPr id="4" name="Slide Number Placeholder 3"/>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67</a:t>
            </a:fld>
            <a:endParaRPr lang="en-US" dirty="0">
              <a:solidFill>
                <a:srgbClr val="808080"/>
              </a:solidFill>
            </a:endParaRPr>
          </a:p>
        </p:txBody>
      </p:sp>
      <p:pic>
        <p:nvPicPr>
          <p:cNvPr id="2052" name="Picture 4" descr="Keep or Cancel - US Bank Altitude Reserve - and Did I Get a Retention  Offer? – Middle Age Mile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89799" y="796067"/>
            <a:ext cx="8078886" cy="50613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337985" y="6183979"/>
            <a:ext cx="5009705" cy="215444"/>
          </a:xfrm>
          <a:prstGeom prst="rect">
            <a:avLst/>
          </a:prstGeom>
          <a:noFill/>
        </p:spPr>
        <p:txBody>
          <a:bodyPr wrap="none" rtlCol="0">
            <a:spAutoFit/>
          </a:bodyPr>
          <a:lstStyle/>
          <a:p>
            <a:r>
              <a:rPr lang="en-US" sz="800" dirty="0"/>
              <a:t>https://www.middleagemiles.com/2019/07/15/keep-or-cancel-us-bank-altitude-reserve-and-did-i-get-a-retention-offer/</a:t>
            </a:r>
          </a:p>
        </p:txBody>
      </p:sp>
    </p:spTree>
    <p:extLst>
      <p:ext uri="{BB962C8B-B14F-4D97-AF65-F5344CB8AC3E}">
        <p14:creationId xmlns:p14="http://schemas.microsoft.com/office/powerpoint/2010/main" val="26060028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Bank Wrap Up</a:t>
            </a:r>
          </a:p>
        </p:txBody>
      </p:sp>
      <p:sp>
        <p:nvSpPr>
          <p:cNvPr id="3" name="Content Placeholder 2"/>
          <p:cNvSpPr>
            <a:spLocks noGrp="1"/>
          </p:cNvSpPr>
          <p:nvPr>
            <p:ph idx="1"/>
          </p:nvPr>
        </p:nvSpPr>
        <p:spPr/>
        <p:txBody>
          <a:bodyPr>
            <a:normAutofit lnSpcReduction="10000"/>
          </a:bodyPr>
          <a:lstStyle/>
          <a:p>
            <a:r>
              <a:rPr lang="en-US" dirty="0"/>
              <a:t>Obtain Altitude Reserve and </a:t>
            </a:r>
            <a:r>
              <a:rPr lang="en-US" dirty="0" err="1"/>
              <a:t>SkyPass</a:t>
            </a:r>
            <a:r>
              <a:rPr lang="en-US" dirty="0"/>
              <a:t> Visa. Then get other cards and upgrade to Altitude Reserves after one year. </a:t>
            </a:r>
          </a:p>
          <a:p>
            <a:pPr lvl="1"/>
            <a:r>
              <a:rPr lang="en-US" dirty="0"/>
              <a:t>Must have $6K credit limit to upgrade to Reserve</a:t>
            </a:r>
          </a:p>
          <a:p>
            <a:pPr lvl="1"/>
            <a:r>
              <a:rPr lang="en-US" b="0" dirty="0"/>
              <a:t>If not US bank in your state, you will get denied at first</a:t>
            </a:r>
          </a:p>
          <a:p>
            <a:pPr lvl="1"/>
            <a:r>
              <a:rPr lang="en-US" b="0" dirty="0"/>
              <a:t>Must call and tell them you are military! They will then approve the account for you. </a:t>
            </a:r>
          </a:p>
          <a:p>
            <a:pPr lvl="1"/>
            <a:r>
              <a:rPr lang="en-US" dirty="0"/>
              <a:t>Once account approved, wait 35 days then you can open card. </a:t>
            </a:r>
            <a:endParaRPr lang="en-US" b="0" dirty="0"/>
          </a:p>
          <a:p>
            <a:pPr lvl="1"/>
            <a:endParaRPr lang="en-US"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68</a:t>
            </a:fld>
            <a:endParaRPr lang="en-US" altLang="en-US" dirty="0">
              <a:solidFill>
                <a:schemeClr val="bg2"/>
              </a:solidFill>
            </a:endParaRPr>
          </a:p>
        </p:txBody>
      </p:sp>
    </p:spTree>
    <p:extLst>
      <p:ext uri="{BB962C8B-B14F-4D97-AF65-F5344CB8AC3E}">
        <p14:creationId xmlns:p14="http://schemas.microsoft.com/office/powerpoint/2010/main" val="32392849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endParaRPr lang="en-US" sz="3600" dirty="0"/>
          </a:p>
          <a:p>
            <a:pPr marL="0" indent="0" algn="ctr">
              <a:buNone/>
            </a:pPr>
            <a:r>
              <a:rPr lang="en-US" sz="8000" dirty="0">
                <a:solidFill>
                  <a:srgbClr val="002060"/>
                </a:solidFill>
              </a:rPr>
              <a:t>Citi</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69</a:t>
            </a:fld>
            <a:endParaRPr lang="en-US" altLang="en-US" dirty="0">
              <a:solidFill>
                <a:schemeClr val="bg2"/>
              </a:solidFill>
            </a:endParaRPr>
          </a:p>
        </p:txBody>
      </p:sp>
    </p:spTree>
    <p:extLst>
      <p:ext uri="{BB962C8B-B14F-4D97-AF65-F5344CB8AC3E}">
        <p14:creationId xmlns:p14="http://schemas.microsoft.com/office/powerpoint/2010/main" val="34058447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Citi Rules</a:t>
            </a:r>
          </a:p>
        </p:txBody>
      </p:sp>
      <p:sp>
        <p:nvSpPr>
          <p:cNvPr id="3" name="Content Placeholder 2"/>
          <p:cNvSpPr>
            <a:spLocks noGrp="1"/>
          </p:cNvSpPr>
          <p:nvPr>
            <p:ph idx="1"/>
          </p:nvPr>
        </p:nvSpPr>
        <p:spPr/>
        <p:txBody>
          <a:bodyPr>
            <a:normAutofit fontScale="85000" lnSpcReduction="20000"/>
          </a:bodyPr>
          <a:lstStyle/>
          <a:p>
            <a:r>
              <a:rPr lang="en-US" dirty="0"/>
              <a:t>1/8 rule: one application every eight days</a:t>
            </a:r>
          </a:p>
          <a:p>
            <a:r>
              <a:rPr lang="en-US" dirty="0"/>
              <a:t>2/65 rule: two applications every sixty five days</a:t>
            </a:r>
          </a:p>
          <a:p>
            <a:r>
              <a:rPr lang="en-US" dirty="0"/>
              <a:t>6/6 rule: max six hard inquiries in 6 months</a:t>
            </a:r>
          </a:p>
          <a:p>
            <a:r>
              <a:rPr lang="en-US" dirty="0"/>
              <a:t>Can Product Change from any card to any card (cross family)</a:t>
            </a:r>
          </a:p>
          <a:p>
            <a:r>
              <a:rPr lang="en-US" dirty="0"/>
              <a:t>24 months between initial family bonuses (not by card, but by brand)</a:t>
            </a:r>
          </a:p>
          <a:p>
            <a:pPr lvl="1"/>
            <a:r>
              <a:rPr lang="en-US" b="0" dirty="0"/>
              <a:t>AA points earned on Executive will deny points on new platinum</a:t>
            </a:r>
          </a:p>
          <a:p>
            <a:pPr lvl="1"/>
            <a:r>
              <a:rPr lang="en-US" b="0" dirty="0"/>
              <a:t>TY points on Prestige would deny TY on Premier</a:t>
            </a:r>
          </a:p>
          <a:p>
            <a:pPr lvl="1"/>
            <a:r>
              <a:rPr lang="en-US" b="0" dirty="0"/>
              <a:t>Use Mailers to get around this language</a:t>
            </a:r>
          </a:p>
          <a:p>
            <a:pPr marL="406369" lvl="1" indent="0">
              <a:buNone/>
            </a:pPr>
            <a:endParaRPr lang="en-US"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70</a:t>
            </a:fld>
            <a:endParaRPr lang="en-US" altLang="en-US" dirty="0">
              <a:solidFill>
                <a:schemeClr val="bg2"/>
              </a:solidFill>
            </a:endParaRPr>
          </a:p>
        </p:txBody>
      </p:sp>
    </p:spTree>
    <p:extLst>
      <p:ext uri="{BB962C8B-B14F-4D97-AF65-F5344CB8AC3E}">
        <p14:creationId xmlns:p14="http://schemas.microsoft.com/office/powerpoint/2010/main" val="15214389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869" y="1044177"/>
            <a:ext cx="5401366" cy="1303867"/>
          </a:xfrm>
        </p:spPr>
        <p:txBody>
          <a:bodyPr>
            <a:normAutofit fontScale="90000"/>
          </a:bodyPr>
          <a:lstStyle/>
          <a:p>
            <a:r>
              <a:rPr lang="en-US" dirty="0"/>
              <a:t>Citi Prestige (not available anymore) </a:t>
            </a:r>
          </a:p>
        </p:txBody>
      </p:sp>
      <p:sp>
        <p:nvSpPr>
          <p:cNvPr id="3" name="Content Placeholder 2"/>
          <p:cNvSpPr>
            <a:spLocks noGrp="1"/>
          </p:cNvSpPr>
          <p:nvPr>
            <p:ph idx="1"/>
          </p:nvPr>
        </p:nvSpPr>
        <p:spPr/>
        <p:txBody>
          <a:bodyPr>
            <a:normAutofit lnSpcReduction="10000"/>
          </a:bodyPr>
          <a:lstStyle/>
          <a:p>
            <a:r>
              <a:rPr lang="en-US" dirty="0"/>
              <a:t>Citi Prestige </a:t>
            </a:r>
            <a:r>
              <a:rPr lang="en-US" b="0" dirty="0"/>
              <a:t>50K ThankYou Rewards points after $4K spend in 3 months</a:t>
            </a:r>
          </a:p>
          <a:p>
            <a:pPr lvl="1"/>
            <a:r>
              <a:rPr lang="en-US" b="0" dirty="0"/>
              <a:t>5X airfare, dining, and travel agencies</a:t>
            </a:r>
          </a:p>
          <a:p>
            <a:pPr lvl="1"/>
            <a:r>
              <a:rPr lang="en-US" b="0" dirty="0"/>
              <a:t>3X hotels and cruise line</a:t>
            </a:r>
          </a:p>
          <a:p>
            <a:pPr lvl="1"/>
            <a:r>
              <a:rPr lang="en-US" b="0" dirty="0"/>
              <a:t>1X everywhere else</a:t>
            </a:r>
          </a:p>
          <a:p>
            <a:pPr lvl="1"/>
            <a:r>
              <a:rPr lang="en-US" b="0" dirty="0">
                <a:solidFill>
                  <a:srgbClr val="008000"/>
                </a:solidFill>
              </a:rPr>
              <a:t>$250 travel credit </a:t>
            </a:r>
            <a:r>
              <a:rPr lang="en-US" b="0" dirty="0"/>
              <a:t>per calendar year (all travel)</a:t>
            </a:r>
          </a:p>
          <a:p>
            <a:pPr lvl="1"/>
            <a:r>
              <a:rPr lang="en-US" b="0" dirty="0"/>
              <a:t>Citi Proprietary Lounges</a:t>
            </a:r>
          </a:p>
          <a:p>
            <a:pPr lvl="1"/>
            <a:r>
              <a:rPr lang="en-US" b="0" dirty="0"/>
              <a:t>4th night free hotel benefit (twice a year)</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71</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814520" y="654809"/>
            <a:ext cx="2416570" cy="1553509"/>
          </a:xfrm>
          <a:prstGeom prst="rect">
            <a:avLst/>
          </a:prstGeom>
        </p:spPr>
      </p:pic>
    </p:spTree>
    <p:extLst>
      <p:ext uri="{BB962C8B-B14F-4D97-AF65-F5344CB8AC3E}">
        <p14:creationId xmlns:p14="http://schemas.microsoft.com/office/powerpoint/2010/main" val="12983474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899" y="719545"/>
            <a:ext cx="6798734" cy="1303867"/>
          </a:xfrm>
        </p:spPr>
        <p:txBody>
          <a:bodyPr/>
          <a:lstStyle/>
          <a:p>
            <a:r>
              <a:rPr lang="en-US"/>
              <a:t>Citi Premier</a:t>
            </a:r>
            <a:endParaRPr lang="en-US" dirty="0"/>
          </a:p>
        </p:txBody>
      </p:sp>
      <p:sp>
        <p:nvSpPr>
          <p:cNvPr id="3" name="Content Placeholder 2"/>
          <p:cNvSpPr>
            <a:spLocks noGrp="1"/>
          </p:cNvSpPr>
          <p:nvPr>
            <p:ph idx="1"/>
          </p:nvPr>
        </p:nvSpPr>
        <p:spPr>
          <a:xfrm>
            <a:off x="454657" y="2600118"/>
            <a:ext cx="7893476" cy="4743450"/>
          </a:xfrm>
        </p:spPr>
        <p:txBody>
          <a:bodyPr>
            <a:normAutofit/>
          </a:bodyPr>
          <a:lstStyle/>
          <a:p>
            <a:r>
              <a:rPr lang="en-US" dirty="0"/>
              <a:t>Citi Premier  60K with 4k spend in 3 months</a:t>
            </a:r>
            <a:endParaRPr lang="en-US" b="0" dirty="0"/>
          </a:p>
          <a:p>
            <a:pPr lvl="1"/>
            <a:r>
              <a:rPr lang="en-US" b="0" dirty="0"/>
              <a:t> 3X travel, gas and supermarkets</a:t>
            </a:r>
          </a:p>
          <a:p>
            <a:pPr lvl="1"/>
            <a:r>
              <a:rPr lang="en-US" b="0" dirty="0"/>
              <a:t>2X dining and entertainment</a:t>
            </a:r>
          </a:p>
          <a:p>
            <a:pPr lvl="1"/>
            <a:r>
              <a:rPr lang="en-US" dirty="0"/>
              <a:t>Can transfer points to travel partners</a:t>
            </a:r>
          </a:p>
          <a:p>
            <a:pPr lvl="1"/>
            <a:r>
              <a:rPr lang="en-US" dirty="0"/>
              <a:t>$100 hotel discount off of $500 when booked through Citi. </a:t>
            </a:r>
            <a:br>
              <a:rPr lang="en-US" dirty="0"/>
            </a:b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72</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305425" y="523753"/>
            <a:ext cx="2695575" cy="1695450"/>
          </a:xfrm>
          <a:prstGeom prst="rect">
            <a:avLst/>
          </a:prstGeom>
        </p:spPr>
      </p:pic>
    </p:spTree>
    <p:extLst>
      <p:ext uri="{BB962C8B-B14F-4D97-AF65-F5344CB8AC3E}">
        <p14:creationId xmlns:p14="http://schemas.microsoft.com/office/powerpoint/2010/main" val="7436331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899" y="719545"/>
            <a:ext cx="6798734" cy="1303867"/>
          </a:xfrm>
        </p:spPr>
        <p:txBody>
          <a:bodyPr>
            <a:normAutofit fontScale="90000"/>
          </a:bodyPr>
          <a:lstStyle/>
          <a:p>
            <a:r>
              <a:rPr lang="en-US" dirty="0"/>
              <a:t>Citi AAdvantage </a:t>
            </a:r>
            <a:br>
              <a:rPr lang="en-US" dirty="0"/>
            </a:br>
            <a:r>
              <a:rPr lang="en-US" dirty="0"/>
              <a:t>(Best Citi Card!)</a:t>
            </a:r>
          </a:p>
        </p:txBody>
      </p:sp>
      <p:sp>
        <p:nvSpPr>
          <p:cNvPr id="3" name="Content Placeholder 2"/>
          <p:cNvSpPr>
            <a:spLocks noGrp="1"/>
          </p:cNvSpPr>
          <p:nvPr>
            <p:ph idx="1"/>
          </p:nvPr>
        </p:nvSpPr>
        <p:spPr>
          <a:xfrm>
            <a:off x="1360924" y="2441091"/>
            <a:ext cx="6674276" cy="4083534"/>
          </a:xfrm>
        </p:spPr>
        <p:txBody>
          <a:bodyPr>
            <a:normAutofit fontScale="92500"/>
          </a:bodyPr>
          <a:lstStyle/>
          <a:p>
            <a:r>
              <a:rPr lang="en-US" dirty="0"/>
              <a:t>Citi AAdvantage® Executive World Elite MasterCard®</a:t>
            </a:r>
          </a:p>
          <a:p>
            <a:pPr lvl="1"/>
            <a:r>
              <a:rPr lang="en-US" dirty="0"/>
              <a:t>100K AA miles after 10k Spend</a:t>
            </a:r>
          </a:p>
          <a:p>
            <a:pPr lvl="1"/>
            <a:r>
              <a:rPr lang="en-US" dirty="0"/>
              <a:t>AA Admirals Club Lounge Membership </a:t>
            </a:r>
          </a:p>
          <a:p>
            <a:pPr lvl="1"/>
            <a:r>
              <a:rPr lang="en-US" dirty="0"/>
              <a:t>Premium Access</a:t>
            </a:r>
          </a:p>
          <a:p>
            <a:pPr lvl="1"/>
            <a:r>
              <a:rPr lang="en-US" u="sng" dirty="0"/>
              <a:t>Can add 10 authorized users that will get AA lounge access on own</a:t>
            </a:r>
          </a:p>
          <a:p>
            <a:pPr lvl="2"/>
            <a:r>
              <a:rPr lang="en-US" u="sng" dirty="0"/>
              <a:t> (usually $175 per person, not for us!)</a:t>
            </a:r>
          </a:p>
          <a:p>
            <a:r>
              <a:rPr lang="en-US" sz="2000" dirty="0"/>
              <a:t>$120 annual car rental credit (Avis &amp; Budget only)</a:t>
            </a:r>
          </a:p>
          <a:p>
            <a:r>
              <a:rPr lang="en-US" sz="2000" dirty="0"/>
              <a:t>$10/month on </a:t>
            </a:r>
            <a:r>
              <a:rPr lang="en-US" sz="2000" dirty="0" err="1"/>
              <a:t>GrubHub</a:t>
            </a:r>
            <a:r>
              <a:rPr lang="en-US" sz="2000" dirty="0"/>
              <a:t> Purchases</a:t>
            </a:r>
            <a:br>
              <a:rPr lang="en-US" sz="2000" dirty="0"/>
            </a:br>
            <a:endParaRPr lang="en-US" sz="200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73</a:t>
            </a:fld>
            <a:endParaRPr lang="en-US" altLang="en-US" dirty="0">
              <a:solidFill>
                <a:schemeClr val="bg2"/>
              </a:solidFill>
            </a:endParaRPr>
          </a:p>
        </p:txBody>
      </p:sp>
      <p:pic>
        <p:nvPicPr>
          <p:cNvPr id="7" name="Picture 6"/>
          <p:cNvPicPr>
            <a:picLocks noChangeAspect="1"/>
          </p:cNvPicPr>
          <p:nvPr/>
        </p:nvPicPr>
        <p:blipFill>
          <a:blip r:embed="rId3"/>
          <a:stretch>
            <a:fillRect/>
          </a:stretch>
        </p:blipFill>
        <p:spPr>
          <a:xfrm>
            <a:off x="5629527" y="622753"/>
            <a:ext cx="2204210" cy="1497449"/>
          </a:xfrm>
          <a:prstGeom prst="rect">
            <a:avLst/>
          </a:prstGeom>
        </p:spPr>
      </p:pic>
    </p:spTree>
    <p:extLst>
      <p:ext uri="{BB962C8B-B14F-4D97-AF65-F5344CB8AC3E}">
        <p14:creationId xmlns:p14="http://schemas.microsoft.com/office/powerpoint/2010/main" val="19418250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Cards (</a:t>
            </a:r>
            <a:r>
              <a:rPr lang="en-US" sz="1800" dirty="0"/>
              <a:t>Now Charging Annual Fee </a:t>
            </a:r>
            <a:r>
              <a:rPr lang="en-US" sz="1800" dirty="0">
                <a:sym typeface="Wingdings" panose="05000000000000000000" pitchFamily="2" charset="2"/>
              </a:rPr>
              <a:t></a:t>
            </a:r>
            <a:r>
              <a:rPr lang="en-US" dirty="0"/>
              <a:t>)</a:t>
            </a:r>
          </a:p>
        </p:txBody>
      </p:sp>
      <p:sp>
        <p:nvSpPr>
          <p:cNvPr id="3" name="Content Placeholder 2"/>
          <p:cNvSpPr>
            <a:spLocks noGrp="1"/>
          </p:cNvSpPr>
          <p:nvPr>
            <p:ph idx="1"/>
          </p:nvPr>
        </p:nvSpPr>
        <p:spPr/>
        <p:txBody>
          <a:bodyPr>
            <a:normAutofit lnSpcReduction="10000"/>
          </a:bodyPr>
          <a:lstStyle/>
          <a:p>
            <a:r>
              <a:rPr lang="en-US" dirty="0"/>
              <a:t>What? Business Cards? I don</a:t>
            </a:r>
            <a:r>
              <a:rPr lang="mr-IN" dirty="0"/>
              <a:t>’</a:t>
            </a:r>
            <a:r>
              <a:rPr lang="en-US" dirty="0"/>
              <a:t>t own a business</a:t>
            </a:r>
            <a:r>
              <a:rPr lang="mr-IN" dirty="0"/>
              <a:t>…</a:t>
            </a:r>
            <a:r>
              <a:rPr lang="en-US" dirty="0"/>
              <a:t>..</a:t>
            </a:r>
          </a:p>
          <a:p>
            <a:pPr lvl="1"/>
            <a:r>
              <a:rPr lang="en-US" b="0" dirty="0"/>
              <a:t>You don</a:t>
            </a:r>
            <a:r>
              <a:rPr lang="mr-IN" b="0" dirty="0"/>
              <a:t>’</a:t>
            </a:r>
            <a:r>
              <a:rPr lang="en-US" b="0" dirty="0"/>
              <a:t>t have to!!!</a:t>
            </a:r>
          </a:p>
          <a:p>
            <a:r>
              <a:rPr lang="en-US" b="0" dirty="0"/>
              <a:t>How to fill out business application</a:t>
            </a:r>
          </a:p>
          <a:p>
            <a:pPr lvl="1"/>
            <a:r>
              <a:rPr lang="en-US" b="0" dirty="0"/>
              <a:t>Tax ID- Social Security Number</a:t>
            </a:r>
          </a:p>
          <a:p>
            <a:pPr lvl="1"/>
            <a:r>
              <a:rPr lang="en-US" b="0" dirty="0"/>
              <a:t>Business Income- Anything you want</a:t>
            </a:r>
          </a:p>
          <a:p>
            <a:pPr lvl="1"/>
            <a:r>
              <a:rPr lang="en-US" b="0" dirty="0"/>
              <a:t>Business- Sole Proprietor</a:t>
            </a:r>
          </a:p>
          <a:p>
            <a:pPr lvl="1"/>
            <a:r>
              <a:rPr lang="en-US" b="0" dirty="0"/>
              <a:t>Business name</a:t>
            </a:r>
          </a:p>
          <a:p>
            <a:pPr lvl="2"/>
            <a:r>
              <a:rPr lang="en-US" b="0" dirty="0"/>
              <a:t>Your full name </a:t>
            </a:r>
          </a:p>
          <a:p>
            <a:pPr lvl="2"/>
            <a:endParaRPr lang="en-US"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74</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6003234" y="3691145"/>
            <a:ext cx="2360888" cy="1309861"/>
          </a:xfrm>
          <a:prstGeom prst="rect">
            <a:avLst/>
          </a:prstGeom>
        </p:spPr>
      </p:pic>
    </p:spTree>
    <p:extLst>
      <p:ext uri="{BB962C8B-B14F-4D97-AF65-F5344CB8AC3E}">
        <p14:creationId xmlns:p14="http://schemas.microsoft.com/office/powerpoint/2010/main" val="1409178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33" y="851965"/>
            <a:ext cx="6798734" cy="1303867"/>
          </a:xfrm>
        </p:spPr>
        <p:txBody>
          <a:bodyPr/>
          <a:lstStyle/>
          <a:p>
            <a:r>
              <a:rPr lang="en-US" dirty="0"/>
              <a:t>Blue Business Plus</a:t>
            </a:r>
          </a:p>
        </p:txBody>
      </p:sp>
      <p:sp>
        <p:nvSpPr>
          <p:cNvPr id="3" name="Content Placeholder 2"/>
          <p:cNvSpPr>
            <a:spLocks noGrp="1"/>
          </p:cNvSpPr>
          <p:nvPr>
            <p:ph idx="1"/>
          </p:nvPr>
        </p:nvSpPr>
        <p:spPr>
          <a:xfrm>
            <a:off x="428285" y="2421100"/>
            <a:ext cx="7973593" cy="4743450"/>
          </a:xfrm>
        </p:spPr>
        <p:txBody>
          <a:bodyPr/>
          <a:lstStyle/>
          <a:p>
            <a:r>
              <a:rPr lang="en-US" dirty="0">
                <a:solidFill>
                  <a:srgbClr val="008000"/>
                </a:solidFill>
              </a:rPr>
              <a:t>Still Worth getting! No annual fee and 2% cash back on all purchases!</a:t>
            </a:r>
          </a:p>
          <a:p>
            <a:r>
              <a:rPr lang="en-US" dirty="0">
                <a:solidFill>
                  <a:schemeClr val="tx1"/>
                </a:solidFill>
              </a:rPr>
              <a:t>Great way to earn maximum Amex Membership Rewards (MR)points. </a:t>
            </a:r>
          </a:p>
          <a:p>
            <a:r>
              <a:rPr lang="en-US" dirty="0">
                <a:solidFill>
                  <a:schemeClr val="tx1"/>
                </a:solidFill>
              </a:rPr>
              <a:t>Great for balance </a:t>
            </a:r>
            <a:r>
              <a:rPr lang="en-US" dirty="0" err="1">
                <a:solidFill>
                  <a:schemeClr val="tx1"/>
                </a:solidFill>
              </a:rPr>
              <a:t>transers</a:t>
            </a:r>
            <a:r>
              <a:rPr lang="en-US" dirty="0">
                <a:solidFill>
                  <a:schemeClr val="tx1"/>
                </a:solidFill>
              </a:rPr>
              <a:t> (0% APR on purchases for 12 months) </a:t>
            </a:r>
          </a:p>
          <a:p>
            <a:r>
              <a:rPr lang="en-US" dirty="0">
                <a:solidFill>
                  <a:schemeClr val="tx1"/>
                </a:solidFill>
              </a:rPr>
              <a:t>10k MR points after 3k spend </a:t>
            </a:r>
          </a:p>
          <a:p>
            <a:endParaRPr lang="en-US" b="0" dirty="0">
              <a:solidFill>
                <a:srgbClr val="00B050"/>
              </a:solidFill>
            </a:endParaRP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75</a:t>
            </a:fld>
            <a:endParaRPr lang="en-US" altLang="en-US" dirty="0">
              <a:solidFill>
                <a:schemeClr val="bg2"/>
              </a:solidFill>
            </a:endParaRPr>
          </a:p>
        </p:txBody>
      </p:sp>
      <p:pic>
        <p:nvPicPr>
          <p:cNvPr id="6" name="Picture 5"/>
          <p:cNvPicPr>
            <a:picLocks noChangeAspect="1"/>
          </p:cNvPicPr>
          <p:nvPr/>
        </p:nvPicPr>
        <p:blipFill>
          <a:blip r:embed="rId2"/>
          <a:stretch>
            <a:fillRect/>
          </a:stretch>
        </p:blipFill>
        <p:spPr>
          <a:xfrm>
            <a:off x="5536544" y="851965"/>
            <a:ext cx="2042113" cy="1293338"/>
          </a:xfrm>
          <a:prstGeom prst="rect">
            <a:avLst/>
          </a:prstGeom>
        </p:spPr>
      </p:pic>
    </p:spTree>
    <p:extLst>
      <p:ext uri="{BB962C8B-B14F-4D97-AF65-F5344CB8AC3E}">
        <p14:creationId xmlns:p14="http://schemas.microsoft.com/office/powerpoint/2010/main" val="5696836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33" y="851965"/>
            <a:ext cx="6798734" cy="1303867"/>
          </a:xfrm>
        </p:spPr>
        <p:txBody>
          <a:bodyPr>
            <a:normAutofit fontScale="90000"/>
          </a:bodyPr>
          <a:lstStyle/>
          <a:p>
            <a:r>
              <a:rPr lang="en-US" dirty="0"/>
              <a:t>Amex Business Platinum</a:t>
            </a:r>
            <a:br>
              <a:rPr lang="en-US" dirty="0"/>
            </a:br>
            <a:r>
              <a:rPr lang="en-US" dirty="0"/>
              <a:t>($695/year) GREAT CARD!</a:t>
            </a:r>
          </a:p>
        </p:txBody>
      </p:sp>
      <p:sp>
        <p:nvSpPr>
          <p:cNvPr id="3" name="Content Placeholder 2"/>
          <p:cNvSpPr>
            <a:spLocks noGrp="1"/>
          </p:cNvSpPr>
          <p:nvPr>
            <p:ph idx="1"/>
          </p:nvPr>
        </p:nvSpPr>
        <p:spPr>
          <a:xfrm>
            <a:off x="428285" y="2421100"/>
            <a:ext cx="7973593" cy="4743450"/>
          </a:xfrm>
        </p:spPr>
        <p:txBody>
          <a:bodyPr/>
          <a:lstStyle/>
          <a:p>
            <a:r>
              <a:rPr lang="en-US" dirty="0"/>
              <a:t>150</a:t>
            </a:r>
            <a:r>
              <a:rPr lang="en-US" b="0" dirty="0"/>
              <a:t>K MR on $15k spend and an extra </a:t>
            </a:r>
          </a:p>
          <a:p>
            <a:r>
              <a:rPr lang="en-US" b="0" dirty="0"/>
              <a:t>$200 Airline Credit </a:t>
            </a:r>
          </a:p>
          <a:p>
            <a:r>
              <a:rPr lang="en-US" b="0" u="sng" dirty="0"/>
              <a:t>35% points back on Points booking (Makes MR points worth 1.5 cents on travel)</a:t>
            </a:r>
          </a:p>
          <a:p>
            <a:pPr lvl="1"/>
            <a:r>
              <a:rPr lang="en-US" b="0" dirty="0"/>
              <a:t>1.5 MR on $5,000+ purchases</a:t>
            </a:r>
          </a:p>
          <a:p>
            <a:r>
              <a:rPr lang="en-US" b="0" dirty="0"/>
              <a:t>$</a:t>
            </a:r>
            <a:r>
              <a:rPr lang="en-US" dirty="0"/>
              <a:t>400</a:t>
            </a:r>
            <a:r>
              <a:rPr lang="en-US" b="0" dirty="0"/>
              <a:t> dell credit each year ($200 every six months)</a:t>
            </a:r>
          </a:p>
          <a:p>
            <a:r>
              <a:rPr lang="en-US" dirty="0"/>
              <a:t>$10/month toward wireless phone bill</a:t>
            </a:r>
            <a:endParaRPr lang="en-US"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76</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6031817" y="758544"/>
            <a:ext cx="2370061" cy="1490710"/>
          </a:xfrm>
          <a:prstGeom prst="rect">
            <a:avLst/>
          </a:prstGeom>
        </p:spPr>
      </p:pic>
    </p:spTree>
    <p:extLst>
      <p:ext uri="{BB962C8B-B14F-4D97-AF65-F5344CB8AC3E}">
        <p14:creationId xmlns:p14="http://schemas.microsoft.com/office/powerpoint/2010/main" val="10383855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33" y="851965"/>
            <a:ext cx="6798734" cy="1303867"/>
          </a:xfrm>
        </p:spPr>
        <p:txBody>
          <a:bodyPr>
            <a:normAutofit fontScale="90000"/>
          </a:bodyPr>
          <a:lstStyle/>
          <a:p>
            <a:r>
              <a:rPr lang="en-US" dirty="0"/>
              <a:t>Amex Business Platinum</a:t>
            </a:r>
            <a:br>
              <a:rPr lang="en-US" dirty="0"/>
            </a:br>
            <a:r>
              <a:rPr lang="en-US" dirty="0"/>
              <a:t>($695/year) </a:t>
            </a:r>
          </a:p>
        </p:txBody>
      </p:sp>
      <p:sp>
        <p:nvSpPr>
          <p:cNvPr id="3" name="Content Placeholder 2"/>
          <p:cNvSpPr>
            <a:spLocks noGrp="1"/>
          </p:cNvSpPr>
          <p:nvPr>
            <p:ph idx="1"/>
          </p:nvPr>
        </p:nvSpPr>
        <p:spPr>
          <a:xfrm>
            <a:off x="428285" y="2421100"/>
            <a:ext cx="7973593" cy="4743450"/>
          </a:xfrm>
        </p:spPr>
        <p:txBody>
          <a:bodyPr/>
          <a:lstStyle/>
          <a:p>
            <a:r>
              <a:rPr lang="en-US" b="0" dirty="0"/>
              <a:t>1.5x the points on business purchases</a:t>
            </a:r>
          </a:p>
          <a:p>
            <a:pPr lvl="1"/>
            <a:r>
              <a:rPr lang="en-US" dirty="0"/>
              <a:t>Hardware stores, electronic goods retailers, shipping providers</a:t>
            </a:r>
            <a:endParaRPr lang="en-US" b="0" dirty="0"/>
          </a:p>
          <a:p>
            <a:r>
              <a:rPr lang="en-US" b="0" dirty="0"/>
              <a:t>$189 Clear airport security credit </a:t>
            </a:r>
          </a:p>
          <a:p>
            <a:r>
              <a:rPr lang="en-US" dirty="0"/>
              <a:t>$</a:t>
            </a:r>
            <a:r>
              <a:rPr lang="en-US" b="0" dirty="0"/>
              <a:t>150 Adobe yearly credit </a:t>
            </a:r>
          </a:p>
          <a:p>
            <a:r>
              <a:rPr lang="en-US" dirty="0"/>
              <a:t>$360 yearly Indeed credit</a:t>
            </a:r>
          </a:p>
          <a:p>
            <a:endParaRPr lang="en-US" b="0" dirty="0"/>
          </a:p>
          <a:p>
            <a:endParaRPr lang="en-US"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77</a:t>
            </a:fld>
            <a:endParaRPr lang="en-US" altLang="en-US" dirty="0">
              <a:solidFill>
                <a:schemeClr val="bg2"/>
              </a:solidFill>
            </a:endParaRPr>
          </a:p>
        </p:txBody>
      </p:sp>
      <p:pic>
        <p:nvPicPr>
          <p:cNvPr id="5" name="Picture 4"/>
          <p:cNvPicPr>
            <a:picLocks noChangeAspect="1"/>
          </p:cNvPicPr>
          <p:nvPr/>
        </p:nvPicPr>
        <p:blipFill>
          <a:blip r:embed="rId2"/>
          <a:stretch>
            <a:fillRect/>
          </a:stretch>
        </p:blipFill>
        <p:spPr>
          <a:xfrm>
            <a:off x="6031817" y="758544"/>
            <a:ext cx="2370061" cy="1490710"/>
          </a:xfrm>
          <a:prstGeom prst="rect">
            <a:avLst/>
          </a:prstGeom>
        </p:spPr>
      </p:pic>
    </p:spTree>
    <p:extLst>
      <p:ext uri="{BB962C8B-B14F-4D97-AF65-F5344CB8AC3E}">
        <p14:creationId xmlns:p14="http://schemas.microsoft.com/office/powerpoint/2010/main" val="2265577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056" y="720415"/>
            <a:ext cx="6798734" cy="1303867"/>
          </a:xfrm>
        </p:spPr>
        <p:txBody>
          <a:bodyPr>
            <a:normAutofit fontScale="90000"/>
          </a:bodyPr>
          <a:lstStyle/>
          <a:p>
            <a:r>
              <a:rPr lang="en-US" dirty="0"/>
              <a:t>Amex Business Gold</a:t>
            </a:r>
            <a:br>
              <a:rPr lang="en-US" dirty="0"/>
            </a:br>
            <a:r>
              <a:rPr lang="en-US" dirty="0"/>
              <a:t>($295/Year)</a:t>
            </a:r>
          </a:p>
        </p:txBody>
      </p:sp>
      <p:sp>
        <p:nvSpPr>
          <p:cNvPr id="3" name="Content Placeholder 2"/>
          <p:cNvSpPr>
            <a:spLocks noGrp="1"/>
          </p:cNvSpPr>
          <p:nvPr>
            <p:ph idx="1"/>
          </p:nvPr>
        </p:nvSpPr>
        <p:spPr>
          <a:xfrm>
            <a:off x="382242" y="2407572"/>
            <a:ext cx="8284680" cy="4743450"/>
          </a:xfrm>
        </p:spPr>
        <p:txBody>
          <a:bodyPr>
            <a:normAutofit/>
          </a:bodyPr>
          <a:lstStyle/>
          <a:p>
            <a:r>
              <a:rPr lang="en-US" sz="2000" dirty="0"/>
              <a:t>AmEx Business Gold</a:t>
            </a:r>
            <a:r>
              <a:rPr lang="en-US" sz="2000" b="0" dirty="0"/>
              <a:t> </a:t>
            </a:r>
            <a:r>
              <a:rPr lang="en-US" sz="2000" dirty="0"/>
              <a:t>70</a:t>
            </a:r>
            <a:r>
              <a:rPr lang="en-US" sz="2000" b="0" dirty="0"/>
              <a:t>K MR on $10k spend in 90 days </a:t>
            </a:r>
          </a:p>
          <a:p>
            <a:r>
              <a:rPr lang="en-US" sz="2000" b="0" dirty="0"/>
              <a:t>4x points on two of your highest spends:</a:t>
            </a:r>
          </a:p>
          <a:p>
            <a:pPr lvl="2"/>
            <a:r>
              <a:rPr lang="en-US" b="0" dirty="0"/>
              <a:t>Airfare, advertising, gas stations, shipping, computer products, dining</a:t>
            </a:r>
          </a:p>
          <a:p>
            <a:pPr lvl="2"/>
            <a:r>
              <a:rPr lang="en-US" b="0" dirty="0"/>
              <a:t>2x on the remaining categories</a:t>
            </a:r>
          </a:p>
          <a:p>
            <a:pPr lvl="1"/>
            <a:r>
              <a:rPr lang="en-US" b="0" dirty="0"/>
              <a:t>Upgrade to Business Plat anytime after bonus is earned</a:t>
            </a:r>
            <a:br>
              <a:rPr lang="en-US" dirty="0"/>
            </a:b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78</a:t>
            </a:fld>
            <a:endParaRPr lang="en-US" altLang="en-US" dirty="0">
              <a:solidFill>
                <a:schemeClr val="bg2"/>
              </a:solidFill>
            </a:endParaRPr>
          </a:p>
        </p:txBody>
      </p:sp>
      <p:pic>
        <p:nvPicPr>
          <p:cNvPr id="5" name="Picture 4"/>
          <p:cNvPicPr>
            <a:picLocks noChangeAspect="1"/>
          </p:cNvPicPr>
          <p:nvPr/>
        </p:nvPicPr>
        <p:blipFill>
          <a:blip r:embed="rId2"/>
          <a:stretch>
            <a:fillRect/>
          </a:stretch>
        </p:blipFill>
        <p:spPr>
          <a:xfrm>
            <a:off x="5762815" y="720415"/>
            <a:ext cx="2238185" cy="1420692"/>
          </a:xfrm>
          <a:prstGeom prst="rect">
            <a:avLst/>
          </a:prstGeom>
        </p:spPr>
      </p:pic>
    </p:spTree>
    <p:extLst>
      <p:ext uri="{BB962C8B-B14F-4D97-AF65-F5344CB8AC3E}">
        <p14:creationId xmlns:p14="http://schemas.microsoft.com/office/powerpoint/2010/main" val="11914442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Order of Obtaining Cards</a:t>
            </a:r>
            <a:br>
              <a:rPr lang="en-US" dirty="0"/>
            </a:br>
            <a:r>
              <a:rPr lang="en-US" dirty="0"/>
              <a:t>Amex Charge Cards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1023733"/>
              </p:ext>
            </p:extLst>
          </p:nvPr>
        </p:nvGraphicFramePr>
        <p:xfrm>
          <a:off x="1176866" y="2419475"/>
          <a:ext cx="7129462" cy="3444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79</a:t>
            </a:fld>
            <a:endParaRPr lang="en-US" altLang="en-US" dirty="0">
              <a:solidFill>
                <a:schemeClr val="bg2"/>
              </a:solidFill>
            </a:endParaRPr>
          </a:p>
        </p:txBody>
      </p:sp>
      <p:sp>
        <p:nvSpPr>
          <p:cNvPr id="13" name="Oval 12"/>
          <p:cNvSpPr/>
          <p:nvPr/>
        </p:nvSpPr>
        <p:spPr>
          <a:xfrm>
            <a:off x="5651039" y="3969670"/>
            <a:ext cx="344487" cy="344487"/>
          </a:xfrm>
          <a:prstGeom prst="ellipse">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sp>
      <p:sp>
        <p:nvSpPr>
          <p:cNvPr id="5" name="TextBox 4"/>
          <p:cNvSpPr txBox="1"/>
          <p:nvPr/>
        </p:nvSpPr>
        <p:spPr>
          <a:xfrm>
            <a:off x="5020818" y="2594408"/>
            <a:ext cx="1582677" cy="1138773"/>
          </a:xfrm>
          <a:prstGeom prst="rect">
            <a:avLst/>
          </a:prstGeom>
          <a:noFill/>
        </p:spPr>
        <p:txBody>
          <a:bodyPr wrap="none" rtlCol="0">
            <a:spAutoFit/>
          </a:bodyPr>
          <a:lstStyle/>
          <a:p>
            <a:r>
              <a:rPr lang="en-US" dirty="0"/>
              <a:t>Amex Platinum</a:t>
            </a:r>
          </a:p>
          <a:p>
            <a:r>
              <a:rPr lang="en-US" dirty="0"/>
              <a:t>Amex Platinum</a:t>
            </a:r>
          </a:p>
          <a:p>
            <a:r>
              <a:rPr lang="en-US" dirty="0"/>
              <a:t>	</a:t>
            </a:r>
          </a:p>
          <a:p>
            <a:pPr marL="285750" indent="-285750">
              <a:buFont typeface="Arial" panose="020B0604020202020204" pitchFamily="34" charset="0"/>
              <a:buChar char="•"/>
            </a:pPr>
            <a:r>
              <a:rPr lang="en-US" sz="1400" dirty="0"/>
              <a:t>Month 7-9</a:t>
            </a:r>
          </a:p>
        </p:txBody>
      </p:sp>
      <p:pic>
        <p:nvPicPr>
          <p:cNvPr id="14" name="Picture 13"/>
          <p:cNvPicPr>
            <a:picLocks noChangeAspect="1"/>
          </p:cNvPicPr>
          <p:nvPr/>
        </p:nvPicPr>
        <p:blipFill>
          <a:blip r:embed="rId8"/>
          <a:stretch>
            <a:fillRect/>
          </a:stretch>
        </p:blipFill>
        <p:spPr>
          <a:xfrm>
            <a:off x="1584215" y="4553805"/>
            <a:ext cx="860491" cy="547585"/>
          </a:xfrm>
          <a:prstGeom prst="rect">
            <a:avLst/>
          </a:prstGeom>
        </p:spPr>
      </p:pic>
      <p:pic>
        <p:nvPicPr>
          <p:cNvPr id="15" name="Picture 14"/>
          <p:cNvPicPr>
            <a:picLocks noChangeAspect="1"/>
          </p:cNvPicPr>
          <p:nvPr/>
        </p:nvPicPr>
        <p:blipFill>
          <a:blip r:embed="rId9"/>
          <a:stretch>
            <a:fillRect/>
          </a:stretch>
        </p:blipFill>
        <p:spPr>
          <a:xfrm>
            <a:off x="3445441" y="5255985"/>
            <a:ext cx="936662" cy="592337"/>
          </a:xfrm>
          <a:prstGeom prst="rect">
            <a:avLst/>
          </a:prstGeom>
        </p:spPr>
      </p:pic>
      <p:pic>
        <p:nvPicPr>
          <p:cNvPr id="16" name="Picture 15"/>
          <p:cNvPicPr>
            <a:picLocks noChangeAspect="1"/>
          </p:cNvPicPr>
          <p:nvPr/>
        </p:nvPicPr>
        <p:blipFill>
          <a:blip r:embed="rId10"/>
          <a:stretch>
            <a:fillRect/>
          </a:stretch>
        </p:blipFill>
        <p:spPr>
          <a:xfrm>
            <a:off x="1572361" y="5221276"/>
            <a:ext cx="872345" cy="550743"/>
          </a:xfrm>
          <a:prstGeom prst="rect">
            <a:avLst/>
          </a:prstGeom>
        </p:spPr>
      </p:pic>
      <p:pic>
        <p:nvPicPr>
          <p:cNvPr id="17" name="Picture 16"/>
          <p:cNvPicPr>
            <a:picLocks noChangeAspect="1"/>
          </p:cNvPicPr>
          <p:nvPr/>
        </p:nvPicPr>
        <p:blipFill>
          <a:blip r:embed="rId11"/>
          <a:stretch>
            <a:fillRect/>
          </a:stretch>
        </p:blipFill>
        <p:spPr>
          <a:xfrm>
            <a:off x="6906328" y="4952197"/>
            <a:ext cx="1101423" cy="698928"/>
          </a:xfrm>
          <a:prstGeom prst="rect">
            <a:avLst/>
          </a:prstGeom>
        </p:spPr>
      </p:pic>
      <p:pic>
        <p:nvPicPr>
          <p:cNvPr id="18" name="Picture 17"/>
          <p:cNvPicPr>
            <a:picLocks noChangeAspect="1"/>
          </p:cNvPicPr>
          <p:nvPr/>
        </p:nvPicPr>
        <p:blipFill>
          <a:blip r:embed="rId12"/>
          <a:stretch>
            <a:fillRect/>
          </a:stretch>
        </p:blipFill>
        <p:spPr>
          <a:xfrm>
            <a:off x="3445441" y="4553805"/>
            <a:ext cx="936662" cy="597818"/>
          </a:xfrm>
          <a:prstGeom prst="rect">
            <a:avLst/>
          </a:prstGeom>
        </p:spPr>
      </p:pic>
      <p:pic>
        <p:nvPicPr>
          <p:cNvPr id="3" name="Picture 2">
            <a:extLst>
              <a:ext uri="{FF2B5EF4-FFF2-40B4-BE49-F238E27FC236}">
                <a16:creationId xmlns:a16="http://schemas.microsoft.com/office/drawing/2014/main" id="{BFEF43A5-4551-BDCA-A6D5-0331FF97E3C2}"/>
              </a:ext>
            </a:extLst>
          </p:cNvPr>
          <p:cNvPicPr>
            <a:picLocks noChangeAspect="1"/>
          </p:cNvPicPr>
          <p:nvPr/>
        </p:nvPicPr>
        <p:blipFill>
          <a:blip r:embed="rId9"/>
          <a:stretch>
            <a:fillRect/>
          </a:stretch>
        </p:blipFill>
        <p:spPr>
          <a:xfrm>
            <a:off x="5354951" y="5250589"/>
            <a:ext cx="936662" cy="592337"/>
          </a:xfrm>
          <a:prstGeom prst="rect">
            <a:avLst/>
          </a:prstGeom>
        </p:spPr>
      </p:pic>
      <p:pic>
        <p:nvPicPr>
          <p:cNvPr id="7" name="Picture 6">
            <a:extLst>
              <a:ext uri="{FF2B5EF4-FFF2-40B4-BE49-F238E27FC236}">
                <a16:creationId xmlns:a16="http://schemas.microsoft.com/office/drawing/2014/main" id="{FC7E85CB-B859-616E-9F22-BDE3B1635EC1}"/>
              </a:ext>
            </a:extLst>
          </p:cNvPr>
          <p:cNvPicPr>
            <a:picLocks noChangeAspect="1"/>
          </p:cNvPicPr>
          <p:nvPr/>
        </p:nvPicPr>
        <p:blipFill>
          <a:blip r:embed="rId9"/>
          <a:stretch>
            <a:fillRect/>
          </a:stretch>
        </p:blipFill>
        <p:spPr>
          <a:xfrm>
            <a:off x="5354951" y="4590314"/>
            <a:ext cx="936662" cy="592337"/>
          </a:xfrm>
          <a:prstGeom prst="rect">
            <a:avLst/>
          </a:prstGeom>
        </p:spPr>
      </p:pic>
    </p:spTree>
    <p:extLst>
      <p:ext uri="{BB962C8B-B14F-4D97-AF65-F5344CB8AC3E}">
        <p14:creationId xmlns:p14="http://schemas.microsoft.com/office/powerpoint/2010/main" val="8383937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Order of Obtaining Cards</a:t>
            </a:r>
            <a:br>
              <a:rPr lang="en-US" dirty="0"/>
            </a:br>
            <a:r>
              <a:rPr lang="en-US" dirty="0"/>
              <a:t>Amex Credit Cards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85181429"/>
              </p:ext>
            </p:extLst>
          </p:nvPr>
        </p:nvGraphicFramePr>
        <p:xfrm>
          <a:off x="1176866" y="2419475"/>
          <a:ext cx="7129462" cy="3444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80</a:t>
            </a:fld>
            <a:endParaRPr lang="en-US" altLang="en-US" dirty="0">
              <a:solidFill>
                <a:schemeClr val="bg2"/>
              </a:solidFill>
            </a:endParaRPr>
          </a:p>
        </p:txBody>
      </p:sp>
      <p:sp>
        <p:nvSpPr>
          <p:cNvPr id="13" name="Oval 12"/>
          <p:cNvSpPr/>
          <p:nvPr/>
        </p:nvSpPr>
        <p:spPr>
          <a:xfrm>
            <a:off x="5651039" y="3969670"/>
            <a:ext cx="344487" cy="344487"/>
          </a:xfrm>
          <a:prstGeom prst="ellipse">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sp>
      <p:sp>
        <p:nvSpPr>
          <p:cNvPr id="5" name="TextBox 4"/>
          <p:cNvSpPr txBox="1"/>
          <p:nvPr/>
        </p:nvSpPr>
        <p:spPr>
          <a:xfrm>
            <a:off x="5020818" y="2594408"/>
            <a:ext cx="1409360" cy="1138773"/>
          </a:xfrm>
          <a:prstGeom prst="rect">
            <a:avLst/>
          </a:prstGeom>
          <a:noFill/>
        </p:spPr>
        <p:txBody>
          <a:bodyPr wrap="none" rtlCol="0">
            <a:spAutoFit/>
          </a:bodyPr>
          <a:lstStyle/>
          <a:p>
            <a:r>
              <a:rPr lang="en-US" dirty="0"/>
              <a:t>Hilton Aspire</a:t>
            </a:r>
          </a:p>
          <a:p>
            <a:endParaRPr lang="en-US" dirty="0"/>
          </a:p>
          <a:p>
            <a:r>
              <a:rPr lang="en-US" dirty="0"/>
              <a:t>	</a:t>
            </a:r>
          </a:p>
          <a:p>
            <a:pPr marL="285750" indent="-285750">
              <a:buFont typeface="Arial" panose="020B0604020202020204" pitchFamily="34" charset="0"/>
              <a:buChar char="•"/>
            </a:pPr>
            <a:r>
              <a:rPr lang="en-US" sz="1400" dirty="0"/>
              <a:t>Month 7-9</a:t>
            </a:r>
          </a:p>
        </p:txBody>
      </p:sp>
      <p:pic>
        <p:nvPicPr>
          <p:cNvPr id="7" name="Picture 6"/>
          <p:cNvPicPr>
            <a:picLocks noChangeAspect="1"/>
          </p:cNvPicPr>
          <p:nvPr/>
        </p:nvPicPr>
        <p:blipFill>
          <a:blip r:embed="rId8"/>
          <a:stretch>
            <a:fillRect/>
          </a:stretch>
        </p:blipFill>
        <p:spPr>
          <a:xfrm>
            <a:off x="3370985" y="4665730"/>
            <a:ext cx="968580" cy="612123"/>
          </a:xfrm>
          <a:prstGeom prst="rect">
            <a:avLst/>
          </a:prstGeom>
        </p:spPr>
      </p:pic>
      <p:pic>
        <p:nvPicPr>
          <p:cNvPr id="9" name="Picture 8"/>
          <p:cNvPicPr>
            <a:picLocks noChangeAspect="1"/>
          </p:cNvPicPr>
          <p:nvPr/>
        </p:nvPicPr>
        <p:blipFill>
          <a:blip r:embed="rId9"/>
          <a:stretch>
            <a:fillRect/>
          </a:stretch>
        </p:blipFill>
        <p:spPr>
          <a:xfrm>
            <a:off x="6967391" y="4665730"/>
            <a:ext cx="932769" cy="591288"/>
          </a:xfrm>
          <a:prstGeom prst="rect">
            <a:avLst/>
          </a:prstGeom>
        </p:spPr>
      </p:pic>
      <p:pic>
        <p:nvPicPr>
          <p:cNvPr id="2050" name="Picture 2" descr="American Express - The Hilton Surpass® Card | Earn on U.S. Online Retail  Purchases">
            <a:extLst>
              <a:ext uri="{FF2B5EF4-FFF2-40B4-BE49-F238E27FC236}">
                <a16:creationId xmlns:a16="http://schemas.microsoft.com/office/drawing/2014/main" id="{FA51C459-B387-94D1-6752-7C1C9FCCE32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38992" y="4664387"/>
            <a:ext cx="968580" cy="61480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merican Express - The Hilton Surpass® Card | Earn on U.S. Online Retail  Purchases">
            <a:extLst>
              <a:ext uri="{FF2B5EF4-FFF2-40B4-BE49-F238E27FC236}">
                <a16:creationId xmlns:a16="http://schemas.microsoft.com/office/drawing/2014/main" id="{E6DB6EF9-63F0-0669-07E6-B4DED64D3F2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95893" y="4671540"/>
            <a:ext cx="968580" cy="61480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American Express - The Hilton Surpass® Card | Earn on U.S. Online Retail  Purchases">
            <a:extLst>
              <a:ext uri="{FF2B5EF4-FFF2-40B4-BE49-F238E27FC236}">
                <a16:creationId xmlns:a16="http://schemas.microsoft.com/office/drawing/2014/main" id="{FE5033FC-1593-837C-E1DB-1749E66F3A9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49485" y="5449813"/>
            <a:ext cx="968580" cy="6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6638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8730" y="1300313"/>
            <a:ext cx="6798736" cy="3444997"/>
          </a:xfrm>
        </p:spPr>
        <p:txBody>
          <a:bodyPr/>
          <a:lstStyle/>
          <a:p>
            <a:pPr algn="ctr"/>
            <a:endParaRPr lang="en-US" sz="3600" dirty="0"/>
          </a:p>
          <a:p>
            <a:pPr marL="0" indent="0" algn="ctr">
              <a:buNone/>
            </a:pPr>
            <a:r>
              <a:rPr lang="en-US" sz="8000" dirty="0">
                <a:solidFill>
                  <a:srgbClr val="002060"/>
                </a:solidFill>
              </a:rPr>
              <a:t>Other Cards</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81</a:t>
            </a:fld>
            <a:endParaRPr lang="en-US" altLang="en-US" dirty="0">
              <a:solidFill>
                <a:schemeClr val="bg2"/>
              </a:solidFill>
            </a:endParaRPr>
          </a:p>
        </p:txBody>
      </p:sp>
    </p:spTree>
    <p:extLst>
      <p:ext uri="{BB962C8B-B14F-4D97-AF65-F5344CB8AC3E}">
        <p14:creationId xmlns:p14="http://schemas.microsoft.com/office/powerpoint/2010/main" val="14987760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056" y="720415"/>
            <a:ext cx="6798734" cy="1303867"/>
          </a:xfrm>
        </p:spPr>
        <p:txBody>
          <a:bodyPr>
            <a:normAutofit fontScale="90000"/>
          </a:bodyPr>
          <a:lstStyle/>
          <a:p>
            <a:r>
              <a:rPr lang="en-US" dirty="0" err="1"/>
              <a:t>Bilt</a:t>
            </a:r>
            <a:r>
              <a:rPr lang="en-US" dirty="0"/>
              <a:t> Rewards </a:t>
            </a:r>
            <a:r>
              <a:rPr lang="en-US" dirty="0" err="1"/>
              <a:t>Mastercard</a:t>
            </a:r>
            <a:br>
              <a:rPr lang="en-US" dirty="0"/>
            </a:br>
            <a:r>
              <a:rPr lang="en-US" dirty="0"/>
              <a:t>(Awesome Card!)</a:t>
            </a:r>
          </a:p>
        </p:txBody>
      </p:sp>
      <p:sp>
        <p:nvSpPr>
          <p:cNvPr id="3" name="Content Placeholder 2"/>
          <p:cNvSpPr>
            <a:spLocks noGrp="1"/>
          </p:cNvSpPr>
          <p:nvPr>
            <p:ph idx="1"/>
          </p:nvPr>
        </p:nvSpPr>
        <p:spPr>
          <a:xfrm>
            <a:off x="382241" y="2407572"/>
            <a:ext cx="8485311" cy="4743450"/>
          </a:xfrm>
        </p:spPr>
        <p:txBody>
          <a:bodyPr>
            <a:normAutofit/>
          </a:bodyPr>
          <a:lstStyle/>
          <a:p>
            <a:r>
              <a:rPr lang="en-US" sz="2000" dirty="0"/>
              <a:t>No annual Fee- Sign-Up Bonus is 5X Points for first 5 Days of Receiving Card</a:t>
            </a:r>
          </a:p>
          <a:p>
            <a:pPr lvl="1"/>
            <a:r>
              <a:rPr lang="en-US" sz="1600" dirty="0"/>
              <a:t>(sign-up bonus is given out randomly, not everyone receives it)</a:t>
            </a:r>
          </a:p>
          <a:p>
            <a:r>
              <a:rPr lang="en-US" sz="2000" dirty="0"/>
              <a:t>Can use to pay rent (1x points on Rent payments) </a:t>
            </a:r>
            <a:r>
              <a:rPr lang="en-US" sz="2000" b="1" u="sng" dirty="0">
                <a:solidFill>
                  <a:srgbClr val="00B050"/>
                </a:solidFill>
              </a:rPr>
              <a:t>(Must have if you pay rent!)</a:t>
            </a:r>
          </a:p>
          <a:p>
            <a:r>
              <a:rPr lang="en-US" sz="2000" dirty="0"/>
              <a:t>3x points on dining</a:t>
            </a:r>
          </a:p>
          <a:p>
            <a:r>
              <a:rPr lang="en-US" sz="2000" dirty="0"/>
              <a:t>2x points on travel</a:t>
            </a:r>
          </a:p>
          <a:p>
            <a:r>
              <a:rPr lang="en-US" sz="2000" dirty="0"/>
              <a:t>Rent day every month!</a:t>
            </a:r>
          </a:p>
          <a:p>
            <a:pPr lvl="1"/>
            <a:r>
              <a:rPr lang="en-US" dirty="0"/>
              <a:t>Doubles points (6x on dining, 4x on travel, 2x on everything else)</a:t>
            </a:r>
          </a:p>
          <a:p>
            <a:r>
              <a:rPr lang="en-US" sz="2000" dirty="0"/>
              <a:t>Points worth 1.25 cents per point when through </a:t>
            </a:r>
            <a:r>
              <a:rPr lang="en-US" sz="2000" dirty="0" err="1"/>
              <a:t>Bilt</a:t>
            </a:r>
            <a:r>
              <a:rPr lang="en-US" sz="2000" dirty="0"/>
              <a:t> travel</a:t>
            </a:r>
          </a:p>
          <a:p>
            <a:r>
              <a:rPr lang="en-US" sz="2000" dirty="0"/>
              <a:t>Great travel partners (United, Hyatt, American Airlines, </a:t>
            </a:r>
            <a:r>
              <a:rPr lang="en-US" sz="2000" dirty="0" err="1"/>
              <a:t>etc</a:t>
            </a:r>
            <a:r>
              <a:rPr lang="mr-IN" sz="2000" dirty="0"/>
              <a:t>…</a:t>
            </a:r>
            <a:r>
              <a:rPr lang="en-US" sz="2000" dirty="0"/>
              <a:t>)</a:t>
            </a:r>
            <a:br>
              <a:rPr lang="en-US" dirty="0"/>
            </a:b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82</a:t>
            </a:fld>
            <a:endParaRPr lang="en-US" altLang="en-US" dirty="0">
              <a:solidFill>
                <a:schemeClr val="bg2"/>
              </a:solidFill>
            </a:endParaRPr>
          </a:p>
        </p:txBody>
      </p:sp>
      <p:pic>
        <p:nvPicPr>
          <p:cNvPr id="8" name="Picture 7"/>
          <p:cNvPicPr>
            <a:picLocks noChangeAspect="1"/>
          </p:cNvPicPr>
          <p:nvPr/>
        </p:nvPicPr>
        <p:blipFill>
          <a:blip r:embed="rId2"/>
          <a:stretch>
            <a:fillRect/>
          </a:stretch>
        </p:blipFill>
        <p:spPr>
          <a:xfrm>
            <a:off x="5948316" y="783030"/>
            <a:ext cx="2052684" cy="1302945"/>
          </a:xfrm>
          <a:prstGeom prst="rect">
            <a:avLst/>
          </a:prstGeom>
        </p:spPr>
      </p:pic>
    </p:spTree>
    <p:extLst>
      <p:ext uri="{BB962C8B-B14F-4D97-AF65-F5344CB8AC3E}">
        <p14:creationId xmlns:p14="http://schemas.microsoft.com/office/powerpoint/2010/main" val="18042018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106" y="1103705"/>
            <a:ext cx="6798734" cy="1303867"/>
          </a:xfrm>
        </p:spPr>
        <p:txBody>
          <a:bodyPr>
            <a:normAutofit fontScale="90000"/>
          </a:bodyPr>
          <a:lstStyle/>
          <a:p>
            <a:r>
              <a:rPr lang="en-US" dirty="0"/>
              <a:t>Bank of American Premium</a:t>
            </a:r>
            <a:br>
              <a:rPr lang="en-US" dirty="0"/>
            </a:br>
            <a:r>
              <a:rPr lang="en-US" dirty="0"/>
              <a:t>Elite Rewards Card</a:t>
            </a:r>
            <a:br>
              <a:rPr lang="en-US" dirty="0"/>
            </a:br>
            <a:endParaRPr lang="en-US" dirty="0"/>
          </a:p>
        </p:txBody>
      </p:sp>
      <p:sp>
        <p:nvSpPr>
          <p:cNvPr id="3" name="Content Placeholder 2"/>
          <p:cNvSpPr>
            <a:spLocks noGrp="1"/>
          </p:cNvSpPr>
          <p:nvPr>
            <p:ph idx="1"/>
          </p:nvPr>
        </p:nvSpPr>
        <p:spPr>
          <a:xfrm>
            <a:off x="429660" y="2283428"/>
            <a:ext cx="8284680" cy="4743450"/>
          </a:xfrm>
        </p:spPr>
        <p:txBody>
          <a:bodyPr>
            <a:normAutofit/>
          </a:bodyPr>
          <a:lstStyle/>
          <a:p>
            <a:r>
              <a:rPr lang="en-US" sz="2000" dirty="0"/>
              <a:t>75K points after spending 5K in 3 months</a:t>
            </a:r>
          </a:p>
          <a:p>
            <a:r>
              <a:rPr lang="en-US" sz="2000" dirty="0"/>
              <a:t>1.5x points on all purchases, 2X on travel and dining</a:t>
            </a:r>
          </a:p>
          <a:p>
            <a:pPr lvl="1"/>
            <a:r>
              <a:rPr lang="en-US" sz="1600" dirty="0" err="1"/>
              <a:t>BOfA</a:t>
            </a:r>
            <a:r>
              <a:rPr lang="en-US" sz="1600" dirty="0"/>
              <a:t> Preferred rewards can multiply those points! Must invest with them</a:t>
            </a:r>
          </a:p>
          <a:p>
            <a:pPr lvl="2"/>
            <a:r>
              <a:rPr lang="en-US" sz="1200" dirty="0"/>
              <a:t>Gold; Invest $20K-50K (25% more on points)</a:t>
            </a:r>
          </a:p>
          <a:p>
            <a:pPr lvl="2"/>
            <a:r>
              <a:rPr lang="en-US" sz="1200" dirty="0"/>
              <a:t>Platinum: Invest $50K-100K (50% more on points)</a:t>
            </a:r>
          </a:p>
          <a:p>
            <a:pPr lvl="2"/>
            <a:r>
              <a:rPr lang="en-US" sz="1200" dirty="0"/>
              <a:t>Platinum Honors: Invest over $100K (75% more on points) </a:t>
            </a:r>
          </a:p>
          <a:p>
            <a:r>
              <a:rPr lang="en-US" sz="2000" dirty="0"/>
              <a:t>$300 incidental travel credit (works for United travel bank and AA gift cards!)</a:t>
            </a:r>
          </a:p>
          <a:p>
            <a:pPr lvl="1"/>
            <a:r>
              <a:rPr lang="en-US" sz="1400" b="0" i="0" dirty="0">
                <a:solidFill>
                  <a:schemeClr val="tx1"/>
                </a:solidFill>
                <a:effectLst/>
                <a:latin typeface="roboto-regular"/>
              </a:rPr>
              <a:t>Also seat upgrades, baggage fees, airline lounge fees and in-flight services</a:t>
            </a:r>
          </a:p>
          <a:p>
            <a:r>
              <a:rPr lang="en-US" dirty="0"/>
              <a:t>$150 lifestyle credit/year</a:t>
            </a:r>
          </a:p>
          <a:p>
            <a:pPr lvl="1"/>
            <a:r>
              <a:rPr lang="en-US" sz="1400" dirty="0"/>
              <a:t>good for video streaming services, food delivery, fitness subscriptions and rideshare services</a:t>
            </a:r>
          </a:p>
          <a:p>
            <a:r>
              <a:rPr lang="en-US" sz="2000" dirty="0"/>
              <a:t>Points can be redeemed for flights through travel portal for 20% extra. </a:t>
            </a:r>
            <a:br>
              <a:rPr lang="en-US" dirty="0"/>
            </a:b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83</a:t>
            </a:fld>
            <a:endParaRPr lang="en-US" altLang="en-US" dirty="0">
              <a:solidFill>
                <a:schemeClr val="bg2"/>
              </a:solidFill>
            </a:endParaRPr>
          </a:p>
        </p:txBody>
      </p:sp>
      <p:pic>
        <p:nvPicPr>
          <p:cNvPr id="1026" name="Picture 2" descr="Bank of America® Premium Rewards® Elite Credit Card">
            <a:extLst>
              <a:ext uri="{FF2B5EF4-FFF2-40B4-BE49-F238E27FC236}">
                <a16:creationId xmlns:a16="http://schemas.microsoft.com/office/drawing/2014/main" id="{DCC285A7-8DEC-BF96-B8AE-CF81DC8DB7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8305" y="693489"/>
            <a:ext cx="2381250" cy="150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60517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266" y="371998"/>
            <a:ext cx="6798734" cy="1303867"/>
          </a:xfrm>
        </p:spPr>
        <p:txBody>
          <a:bodyPr/>
          <a:lstStyle/>
          <a:p>
            <a:r>
              <a:rPr lang="en-US" dirty="0"/>
              <a:t>Manufactured Spending</a:t>
            </a:r>
          </a:p>
        </p:txBody>
      </p:sp>
      <p:sp>
        <p:nvSpPr>
          <p:cNvPr id="3" name="Content Placeholder 2"/>
          <p:cNvSpPr>
            <a:spLocks noGrp="1"/>
          </p:cNvSpPr>
          <p:nvPr>
            <p:ph idx="1"/>
          </p:nvPr>
        </p:nvSpPr>
        <p:spPr>
          <a:xfrm>
            <a:off x="510518" y="2342082"/>
            <a:ext cx="7077056" cy="4743450"/>
          </a:xfrm>
        </p:spPr>
        <p:txBody>
          <a:bodyPr>
            <a:normAutofit/>
          </a:bodyPr>
          <a:lstStyle/>
          <a:p>
            <a:r>
              <a:rPr lang="en-US" dirty="0">
                <a:solidFill>
                  <a:srgbClr val="008000"/>
                </a:solidFill>
              </a:rPr>
              <a:t>How you get to your bonuses!!!</a:t>
            </a:r>
          </a:p>
          <a:p>
            <a:pPr lvl="1"/>
            <a:r>
              <a:rPr lang="en-US" dirty="0">
                <a:solidFill>
                  <a:srgbClr val="008000"/>
                </a:solidFill>
              </a:rPr>
              <a:t>Bonuses are most important</a:t>
            </a:r>
          </a:p>
          <a:p>
            <a:r>
              <a:rPr lang="en-US" dirty="0">
                <a:solidFill>
                  <a:srgbClr val="008000"/>
                </a:solidFill>
              </a:rPr>
              <a:t>Organic Spending #1</a:t>
            </a:r>
          </a:p>
          <a:p>
            <a:r>
              <a:rPr lang="en-US" dirty="0"/>
              <a:t>Gift Cards</a:t>
            </a:r>
          </a:p>
          <a:p>
            <a:pPr lvl="1"/>
            <a:r>
              <a:rPr lang="en-US" b="0" dirty="0"/>
              <a:t>Great but doesn't</a:t>
            </a:r>
            <a:r>
              <a:rPr lang="mr-IN" b="0" dirty="0"/>
              <a:t>’</a:t>
            </a:r>
            <a:r>
              <a:rPr lang="en-US" b="0" dirty="0"/>
              <a:t> work for all cards</a:t>
            </a:r>
          </a:p>
          <a:p>
            <a:r>
              <a:rPr lang="en-US" dirty="0"/>
              <a:t>Direct Spend Techniques</a:t>
            </a:r>
          </a:p>
          <a:p>
            <a:pPr lvl="1"/>
            <a:r>
              <a:rPr lang="en-US" b="1" u="sng" dirty="0"/>
              <a:t>Pre-paying bills! (cellphone and utilities)</a:t>
            </a:r>
          </a:p>
          <a:p>
            <a:pPr lvl="1"/>
            <a:r>
              <a:rPr lang="en-US" b="0" dirty="0"/>
              <a:t>Fund Bank Accounts (Bank Smartly- US Bank (up to $3000)</a:t>
            </a:r>
          </a:p>
          <a:p>
            <a:pPr lvl="1"/>
            <a:endParaRPr lang="en-US" b="0" dirty="0"/>
          </a:p>
          <a:p>
            <a:pPr lvl="1"/>
            <a:endParaRPr lang="en-US" b="0" dirty="0"/>
          </a:p>
          <a:p>
            <a:endParaRPr lang="en-US"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84</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4572000" y="2892962"/>
            <a:ext cx="3775765" cy="1303867"/>
          </a:xfrm>
          <a:prstGeom prst="rect">
            <a:avLst/>
          </a:prstGeom>
        </p:spPr>
      </p:pic>
    </p:spTree>
    <p:extLst>
      <p:ext uri="{BB962C8B-B14F-4D97-AF65-F5344CB8AC3E}">
        <p14:creationId xmlns:p14="http://schemas.microsoft.com/office/powerpoint/2010/main" val="12253307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266" y="371998"/>
            <a:ext cx="6798734" cy="1303867"/>
          </a:xfrm>
        </p:spPr>
        <p:txBody>
          <a:bodyPr/>
          <a:lstStyle/>
          <a:p>
            <a:r>
              <a:rPr lang="en-US" dirty="0"/>
              <a:t>Manufactured Spending</a:t>
            </a:r>
          </a:p>
        </p:txBody>
      </p:sp>
      <p:sp>
        <p:nvSpPr>
          <p:cNvPr id="3" name="Content Placeholder 2"/>
          <p:cNvSpPr>
            <a:spLocks noGrp="1"/>
          </p:cNvSpPr>
          <p:nvPr>
            <p:ph idx="1"/>
          </p:nvPr>
        </p:nvSpPr>
        <p:spPr>
          <a:xfrm>
            <a:off x="607381" y="1675865"/>
            <a:ext cx="5727317" cy="4743450"/>
          </a:xfrm>
        </p:spPr>
        <p:txBody>
          <a:bodyPr>
            <a:normAutofit lnSpcReduction="10000"/>
          </a:bodyPr>
          <a:lstStyle/>
          <a:p>
            <a:r>
              <a:rPr lang="en-US" dirty="0"/>
              <a:t>Plastiq.com (Great for rent and mortgage, 2.9% fee)</a:t>
            </a:r>
          </a:p>
          <a:p>
            <a:pPr lvl="1"/>
            <a:r>
              <a:rPr lang="en-US" dirty="0"/>
              <a:t>Only Visa and Mastercard (No Amex)    </a:t>
            </a:r>
          </a:p>
          <a:p>
            <a:r>
              <a:rPr lang="en-US" dirty="0"/>
              <a:t>Pay your friends and family(3% charge)</a:t>
            </a:r>
          </a:p>
          <a:p>
            <a:pPr lvl="1"/>
            <a:r>
              <a:rPr lang="en-US" dirty="0" err="1"/>
              <a:t>Venmo</a:t>
            </a:r>
            <a:endParaRPr lang="en-US" dirty="0"/>
          </a:p>
          <a:p>
            <a:pPr lvl="1"/>
            <a:r>
              <a:rPr lang="en-US" dirty="0" err="1"/>
              <a:t>Paypal</a:t>
            </a:r>
            <a:endParaRPr lang="en-US" dirty="0"/>
          </a:p>
          <a:p>
            <a:r>
              <a:rPr lang="en-US" dirty="0"/>
              <a:t>Kiva microloans (kiva.org)</a:t>
            </a:r>
          </a:p>
          <a:p>
            <a:pPr lvl="1"/>
            <a:r>
              <a:rPr lang="en-US" dirty="0"/>
              <a:t>Send money to companies in need and get paid back over time. </a:t>
            </a:r>
          </a:p>
          <a:p>
            <a:r>
              <a:rPr lang="en-US" dirty="0"/>
              <a:t>Ask Friends/Family to put bills on your card and send you money!</a:t>
            </a:r>
          </a:p>
          <a:p>
            <a:pPr lvl="1"/>
            <a:endParaRPr lang="en-US" b="0" dirty="0"/>
          </a:p>
          <a:p>
            <a:endParaRPr lang="en-US"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85</a:t>
            </a:fld>
            <a:endParaRPr lang="en-US" altLang="en-US" dirty="0">
              <a:solidFill>
                <a:schemeClr val="bg2"/>
              </a:solidFill>
            </a:endParaRPr>
          </a:p>
        </p:txBody>
      </p:sp>
      <p:pic>
        <p:nvPicPr>
          <p:cNvPr id="8" name="Picture 7">
            <a:extLst>
              <a:ext uri="{FF2B5EF4-FFF2-40B4-BE49-F238E27FC236}">
                <a16:creationId xmlns:a16="http://schemas.microsoft.com/office/drawing/2014/main" id="{A264D7DC-CC18-D799-11A5-157B08DACF60}"/>
              </a:ext>
            </a:extLst>
          </p:cNvPr>
          <p:cNvPicPr>
            <a:picLocks noChangeAspect="1"/>
          </p:cNvPicPr>
          <p:nvPr/>
        </p:nvPicPr>
        <p:blipFill>
          <a:blip r:embed="rId3"/>
          <a:stretch>
            <a:fillRect/>
          </a:stretch>
        </p:blipFill>
        <p:spPr>
          <a:xfrm>
            <a:off x="5715000" y="3091608"/>
            <a:ext cx="2857500" cy="1600200"/>
          </a:xfrm>
          <a:prstGeom prst="rect">
            <a:avLst/>
          </a:prstGeom>
        </p:spPr>
      </p:pic>
    </p:spTree>
    <p:extLst>
      <p:ext uri="{BB962C8B-B14F-4D97-AF65-F5344CB8AC3E}">
        <p14:creationId xmlns:p14="http://schemas.microsoft.com/office/powerpoint/2010/main" val="29833872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266" y="425007"/>
            <a:ext cx="6798734" cy="1435877"/>
          </a:xfrm>
        </p:spPr>
        <p:txBody>
          <a:bodyPr>
            <a:normAutofit/>
          </a:bodyPr>
          <a:lstStyle/>
          <a:p>
            <a:r>
              <a:rPr lang="en-US" dirty="0"/>
              <a:t>Earning Extra Amex Points w/</a:t>
            </a:r>
            <a:br>
              <a:rPr lang="en-US" dirty="0"/>
            </a:br>
            <a:r>
              <a:rPr lang="en-US" dirty="0" err="1"/>
              <a:t>Rakuten</a:t>
            </a:r>
            <a:r>
              <a:rPr lang="en-US" dirty="0"/>
              <a:t> </a:t>
            </a:r>
            <a:r>
              <a:rPr lang="en-US" dirty="0">
                <a:solidFill>
                  <a:srgbClr val="008000"/>
                </a:solidFill>
              </a:rPr>
              <a:t>(Must sign up!!!) </a:t>
            </a:r>
          </a:p>
        </p:txBody>
      </p:sp>
      <p:sp>
        <p:nvSpPr>
          <p:cNvPr id="3" name="Content Placeholder 2"/>
          <p:cNvSpPr>
            <a:spLocks noGrp="1"/>
          </p:cNvSpPr>
          <p:nvPr>
            <p:ph idx="1"/>
          </p:nvPr>
        </p:nvSpPr>
        <p:spPr>
          <a:xfrm>
            <a:off x="790597" y="3941250"/>
            <a:ext cx="7622070" cy="4743450"/>
          </a:xfrm>
        </p:spPr>
        <p:txBody>
          <a:bodyPr/>
          <a:lstStyle/>
          <a:p>
            <a:r>
              <a:rPr lang="en-US" dirty="0"/>
              <a:t>Rakuten is a website, completely free to use, no gimmicks</a:t>
            </a:r>
          </a:p>
          <a:p>
            <a:endParaRPr lang="en-US" dirty="0"/>
          </a:p>
          <a:p>
            <a:r>
              <a:rPr lang="en-US" dirty="0"/>
              <a:t>Gives you cash back for spending money online</a:t>
            </a:r>
          </a:p>
          <a:p>
            <a:pPr lvl="1"/>
            <a:r>
              <a:rPr lang="en-US" dirty="0"/>
              <a:t>Can get </a:t>
            </a:r>
            <a:r>
              <a:rPr lang="en-US" dirty="0" err="1"/>
              <a:t>amex</a:t>
            </a:r>
            <a:r>
              <a:rPr lang="en-US" dirty="0"/>
              <a:t> points instead of cash back. </a:t>
            </a:r>
          </a:p>
          <a:p>
            <a:pPr lvl="1"/>
            <a:r>
              <a:rPr lang="en-US" u="sng" dirty="0">
                <a:solidFill>
                  <a:srgbClr val="008000"/>
                </a:solidFill>
              </a:rPr>
              <a:t>BEST WAY TO EARN AMEX POINTS!!!</a:t>
            </a:r>
          </a:p>
          <a:p>
            <a:pPr marL="0" indent="0">
              <a:buNone/>
            </a:pP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86</a:t>
            </a:fld>
            <a:endParaRPr lang="en-US" altLang="en-US" dirty="0">
              <a:solidFill>
                <a:schemeClr val="bg2"/>
              </a:solidFill>
            </a:endParaRPr>
          </a:p>
        </p:txBody>
      </p:sp>
      <p:pic>
        <p:nvPicPr>
          <p:cNvPr id="9" name="Picture 8"/>
          <p:cNvPicPr>
            <a:picLocks noChangeAspect="1"/>
          </p:cNvPicPr>
          <p:nvPr/>
        </p:nvPicPr>
        <p:blipFill>
          <a:blip r:embed="rId3"/>
          <a:stretch>
            <a:fillRect/>
          </a:stretch>
        </p:blipFill>
        <p:spPr>
          <a:xfrm>
            <a:off x="1377169" y="2075616"/>
            <a:ext cx="6448925" cy="1518892"/>
          </a:xfrm>
          <a:prstGeom prst="rect">
            <a:avLst/>
          </a:prstGeom>
        </p:spPr>
      </p:pic>
    </p:spTree>
    <p:extLst>
      <p:ext uri="{BB962C8B-B14F-4D97-AF65-F5344CB8AC3E}">
        <p14:creationId xmlns:p14="http://schemas.microsoft.com/office/powerpoint/2010/main" val="41243470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Referrals ( Very Important!)</a:t>
            </a:r>
          </a:p>
        </p:txBody>
      </p:sp>
      <p:sp>
        <p:nvSpPr>
          <p:cNvPr id="3" name="Content Placeholder 2"/>
          <p:cNvSpPr>
            <a:spLocks noGrp="1"/>
          </p:cNvSpPr>
          <p:nvPr>
            <p:ph idx="1"/>
          </p:nvPr>
        </p:nvSpPr>
        <p:spPr>
          <a:xfrm>
            <a:off x="406400" y="2318355"/>
            <a:ext cx="8331200" cy="4206270"/>
          </a:xfrm>
        </p:spPr>
        <p:txBody>
          <a:bodyPr>
            <a:normAutofit fontScale="62500" lnSpcReduction="20000"/>
          </a:bodyPr>
          <a:lstStyle/>
          <a:p>
            <a:r>
              <a:rPr lang="en-US" dirty="0"/>
              <a:t>Utilize these for extra points! </a:t>
            </a:r>
          </a:p>
          <a:p>
            <a:pPr lvl="1"/>
            <a:r>
              <a:rPr lang="en-US" sz="2200" b="0" dirty="0"/>
              <a:t>Each credit card had different referral bonuses for signing people up</a:t>
            </a:r>
          </a:p>
          <a:p>
            <a:pPr lvl="1"/>
            <a:r>
              <a:rPr lang="en-US" sz="2600" b="1" dirty="0">
                <a:solidFill>
                  <a:srgbClr val="008000"/>
                </a:solidFill>
              </a:rPr>
              <a:t>Most people will get better sign up offers through referrals, benefits the person being referred and the person sending the referral. </a:t>
            </a:r>
          </a:p>
          <a:p>
            <a:pPr lvl="1"/>
            <a:r>
              <a:rPr lang="en-US" sz="2600" b="1" dirty="0">
                <a:solidFill>
                  <a:srgbClr val="008000"/>
                </a:solidFill>
              </a:rPr>
              <a:t>Also utilize Incognito Windows on your browser when getting referrals from people. Can cause higher signup bonuses as well!</a:t>
            </a:r>
          </a:p>
          <a:p>
            <a:r>
              <a:rPr lang="en-US" sz="2500" dirty="0"/>
              <a:t>Chase</a:t>
            </a:r>
          </a:p>
          <a:p>
            <a:pPr lvl="1"/>
            <a:r>
              <a:rPr lang="en-US" sz="2500" b="0" dirty="0"/>
              <a:t>Can only refer for same card (except Southwest branded cards)</a:t>
            </a:r>
          </a:p>
          <a:p>
            <a:r>
              <a:rPr lang="en-US" sz="2500" dirty="0"/>
              <a:t>Amex</a:t>
            </a:r>
          </a:p>
          <a:p>
            <a:pPr lvl="1"/>
            <a:r>
              <a:rPr lang="en-US" sz="2500" b="0" dirty="0"/>
              <a:t>Can refer from charge Card to any card (Platinum to Gold, Platinum to Delta)</a:t>
            </a:r>
          </a:p>
          <a:p>
            <a:pPr lvl="2"/>
            <a:r>
              <a:rPr lang="en-US" sz="2500" b="0" dirty="0"/>
              <a:t>Only credit card to credit card (Hilton to Hilton, Delta to Delta)</a:t>
            </a:r>
          </a:p>
          <a:p>
            <a:pPr lvl="2"/>
            <a:r>
              <a:rPr lang="en-US" sz="2500" b="0" dirty="0"/>
              <a:t>Max </a:t>
            </a:r>
            <a:r>
              <a:rPr lang="en-US" sz="2500" dirty="0"/>
              <a:t>100</a:t>
            </a:r>
            <a:r>
              <a:rPr lang="en-US" sz="2500" b="0" dirty="0"/>
              <a:t>k on one card </a:t>
            </a:r>
          </a:p>
          <a:p>
            <a:pPr lvl="2"/>
            <a:r>
              <a:rPr lang="en-US" sz="2500" dirty="0">
                <a:solidFill>
                  <a:srgbClr val="008000"/>
                </a:solidFill>
              </a:rPr>
              <a:t>*New* If Amex gives Pop-Up that you are not eligible for Bonus, try application without Referral*</a:t>
            </a:r>
            <a:endParaRPr lang="en-US" sz="2500" b="0" dirty="0">
              <a:solidFill>
                <a:srgbClr val="008000"/>
              </a:solidFill>
            </a:endParaRP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87</a:t>
            </a:fld>
            <a:endParaRPr lang="en-US" altLang="en-US" dirty="0">
              <a:solidFill>
                <a:schemeClr val="bg2"/>
              </a:solidFill>
            </a:endParaRPr>
          </a:p>
        </p:txBody>
      </p:sp>
    </p:spTree>
    <p:extLst>
      <p:ext uri="{BB962C8B-B14F-4D97-AF65-F5344CB8AC3E}">
        <p14:creationId xmlns:p14="http://schemas.microsoft.com/office/powerpoint/2010/main" val="42626557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625" y="1057275"/>
            <a:ext cx="8397875" cy="4743450"/>
          </a:xfrm>
        </p:spPr>
        <p:txBody>
          <a:bodyPr/>
          <a:lstStyle/>
          <a:p>
            <a:pPr marL="0" indent="0" algn="ctr">
              <a:buNone/>
            </a:pPr>
            <a:r>
              <a:rPr lang="en-US" sz="8000" dirty="0">
                <a:solidFill>
                  <a:srgbClr val="002060"/>
                </a:solidFill>
              </a:rPr>
              <a:t>Important </a:t>
            </a:r>
          </a:p>
          <a:p>
            <a:pPr marL="0" indent="0" algn="ctr">
              <a:buNone/>
            </a:pPr>
            <a:r>
              <a:rPr lang="en-US" sz="8000" dirty="0">
                <a:solidFill>
                  <a:srgbClr val="002060"/>
                </a:solidFill>
              </a:rPr>
              <a:t>Websites!</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88</a:t>
            </a:fld>
            <a:endParaRPr lang="en-US" altLang="en-US" dirty="0">
              <a:solidFill>
                <a:schemeClr val="bg2"/>
              </a:solidFill>
            </a:endParaRPr>
          </a:p>
        </p:txBody>
      </p:sp>
    </p:spTree>
    <p:extLst>
      <p:ext uri="{BB962C8B-B14F-4D97-AF65-F5344CB8AC3E}">
        <p14:creationId xmlns:p14="http://schemas.microsoft.com/office/powerpoint/2010/main" val="3884771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78B16-99B3-8EBE-1C53-2A1F135CAC51}"/>
              </a:ext>
            </a:extLst>
          </p:cNvPr>
          <p:cNvSpPr>
            <a:spLocks noGrp="1"/>
          </p:cNvSpPr>
          <p:nvPr>
            <p:ph type="title"/>
          </p:nvPr>
        </p:nvSpPr>
        <p:spPr>
          <a:xfrm>
            <a:off x="1122086" y="750083"/>
            <a:ext cx="7107513" cy="1303867"/>
          </a:xfrm>
        </p:spPr>
        <p:txBody>
          <a:bodyPr>
            <a:normAutofit/>
          </a:bodyPr>
          <a:lstStyle/>
          <a:p>
            <a:r>
              <a:rPr lang="en-US" sz="3100" dirty="0"/>
              <a:t>Frequent Miler Best Credit Card Offers Page</a:t>
            </a:r>
            <a:br>
              <a:rPr lang="en-US" dirty="0"/>
            </a:br>
            <a:r>
              <a:rPr lang="en-US" dirty="0"/>
              <a:t>(</a:t>
            </a:r>
            <a:r>
              <a:rPr lang="en-US" sz="2200" dirty="0"/>
              <a:t>https://frequentmiler.com/best-credit-card-sign-up-offers/)</a:t>
            </a:r>
          </a:p>
        </p:txBody>
      </p:sp>
      <p:sp>
        <p:nvSpPr>
          <p:cNvPr id="4" name="Slide Number Placeholder 3">
            <a:extLst>
              <a:ext uri="{FF2B5EF4-FFF2-40B4-BE49-F238E27FC236}">
                <a16:creationId xmlns:a16="http://schemas.microsoft.com/office/drawing/2014/main" id="{1D9D3484-65C0-E5C3-2C2B-753BCA0EA355}"/>
              </a:ext>
            </a:extLst>
          </p:cNvPr>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89</a:t>
            </a:fld>
            <a:endParaRPr lang="en-US" dirty="0">
              <a:solidFill>
                <a:srgbClr val="808080"/>
              </a:solidFill>
            </a:endParaRPr>
          </a:p>
        </p:txBody>
      </p:sp>
      <p:sp>
        <p:nvSpPr>
          <p:cNvPr id="8" name="TextBox 7">
            <a:extLst>
              <a:ext uri="{FF2B5EF4-FFF2-40B4-BE49-F238E27FC236}">
                <a16:creationId xmlns:a16="http://schemas.microsoft.com/office/drawing/2014/main" id="{2D799B6E-0B51-335F-CB97-E6A8C0CEA268}"/>
              </a:ext>
            </a:extLst>
          </p:cNvPr>
          <p:cNvSpPr txBox="1"/>
          <p:nvPr/>
        </p:nvSpPr>
        <p:spPr>
          <a:xfrm>
            <a:off x="672601" y="4964935"/>
            <a:ext cx="7450258" cy="1465016"/>
          </a:xfrm>
          <a:prstGeom prst="rect">
            <a:avLst/>
          </a:prstGeom>
          <a:noFill/>
        </p:spPr>
        <p:txBody>
          <a:bodyPr wrap="square">
            <a:spAutoFit/>
          </a:bodyPr>
          <a:lstStyle/>
          <a:p>
            <a:pPr marL="285750" marR="0" lvl="0" indent="-285750" defTabSz="457200" rtl="0" eaLnBrk="1" fontAlgn="auto" latinLnBrk="0" hangingPunct="1">
              <a:lnSpc>
                <a:spcPct val="100000"/>
              </a:lnSpc>
              <a:spcBef>
                <a:spcPct val="20000"/>
              </a:spcBef>
              <a:spcAft>
                <a:spcPts val="600"/>
              </a:spcAft>
              <a:buClr>
                <a:srgbClr val="D9B247"/>
              </a:buClr>
              <a:buSzPct val="115000"/>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Always Check here for best credit card offers! </a:t>
            </a:r>
          </a:p>
          <a:p>
            <a:pPr marL="742950" lvl="1" indent="-285750">
              <a:spcBef>
                <a:spcPct val="20000"/>
              </a:spcBef>
              <a:spcAft>
                <a:spcPts val="600"/>
              </a:spcAft>
              <a:buClr>
                <a:srgbClr val="D9B247"/>
              </a:buClr>
              <a:buSzPct val="115000"/>
              <a:buFont typeface="Arial" panose="020B0604020202020204" pitchFamily="34" charset="0"/>
              <a:buChar char="•"/>
              <a:defRPr/>
            </a:pPr>
            <a:r>
              <a:rPr kumimoji="0" lang="en-US"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They will always post the highest offers currently available on every credit card. </a:t>
            </a:r>
          </a:p>
          <a:p>
            <a:pPr marL="742950" lvl="1" indent="-285750">
              <a:spcBef>
                <a:spcPct val="20000"/>
              </a:spcBef>
              <a:spcAft>
                <a:spcPts val="600"/>
              </a:spcAft>
              <a:buClr>
                <a:srgbClr val="D9B247"/>
              </a:buClr>
              <a:buSzPct val="115000"/>
              <a:buFont typeface="Arial" panose="020B0604020202020204" pitchFamily="34" charset="0"/>
              <a:buChar char="•"/>
              <a:defRPr/>
            </a:pPr>
            <a:r>
              <a:rPr lang="en-US" dirty="0">
                <a:solidFill>
                  <a:prstClr val="black">
                    <a:lumMod val="85000"/>
                    <a:lumOff val="15000"/>
                  </a:prstClr>
                </a:solidFill>
                <a:latin typeface="Garamond" panose="02020404030301010803"/>
              </a:rPr>
              <a:t>If offer matches a friend’s referral make sure to use that as well! </a:t>
            </a:r>
            <a:endParaRPr kumimoji="0" lang="en-US"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endParaRPr>
          </a:p>
        </p:txBody>
      </p:sp>
      <p:pic>
        <p:nvPicPr>
          <p:cNvPr id="9" name="Picture 8">
            <a:extLst>
              <a:ext uri="{FF2B5EF4-FFF2-40B4-BE49-F238E27FC236}">
                <a16:creationId xmlns:a16="http://schemas.microsoft.com/office/drawing/2014/main" id="{488C547D-3B02-FBDD-84AB-28D25A439463}"/>
              </a:ext>
            </a:extLst>
          </p:cNvPr>
          <p:cNvPicPr>
            <a:picLocks noChangeAspect="1"/>
          </p:cNvPicPr>
          <p:nvPr/>
        </p:nvPicPr>
        <p:blipFill>
          <a:blip r:embed="rId2"/>
          <a:stretch>
            <a:fillRect/>
          </a:stretch>
        </p:blipFill>
        <p:spPr>
          <a:xfrm>
            <a:off x="1122086" y="2053949"/>
            <a:ext cx="6551289" cy="2750101"/>
          </a:xfrm>
          <a:prstGeom prst="rect">
            <a:avLst/>
          </a:prstGeom>
        </p:spPr>
      </p:pic>
    </p:spTree>
    <p:extLst>
      <p:ext uri="{BB962C8B-B14F-4D97-AF65-F5344CB8AC3E}">
        <p14:creationId xmlns:p14="http://schemas.microsoft.com/office/powerpoint/2010/main" val="17803994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56C37-A49B-4FDA-F5E0-054D848B30E2}"/>
              </a:ext>
            </a:extLst>
          </p:cNvPr>
          <p:cNvSpPr>
            <a:spLocks noGrp="1"/>
          </p:cNvSpPr>
          <p:nvPr>
            <p:ph type="title"/>
          </p:nvPr>
        </p:nvSpPr>
        <p:spPr/>
        <p:txBody>
          <a:bodyPr>
            <a:normAutofit fontScale="90000"/>
          </a:bodyPr>
          <a:lstStyle/>
          <a:p>
            <a:r>
              <a:rPr lang="en-US" dirty="0"/>
              <a:t>If Referral Offers are Low on Amex (Try resy.com/</a:t>
            </a:r>
            <a:r>
              <a:rPr lang="en-US" dirty="0" err="1"/>
              <a:t>amex</a:t>
            </a:r>
            <a:r>
              <a:rPr lang="en-US" dirty="0"/>
              <a:t>-offers)</a:t>
            </a:r>
          </a:p>
        </p:txBody>
      </p:sp>
      <p:pic>
        <p:nvPicPr>
          <p:cNvPr id="6" name="Content Placeholder 5">
            <a:extLst>
              <a:ext uri="{FF2B5EF4-FFF2-40B4-BE49-F238E27FC236}">
                <a16:creationId xmlns:a16="http://schemas.microsoft.com/office/drawing/2014/main" id="{8ED577A6-DA1A-5C3E-6D1A-3F86514D5CA3}"/>
              </a:ext>
            </a:extLst>
          </p:cNvPr>
          <p:cNvPicPr>
            <a:picLocks noGrp="1" noChangeAspect="1"/>
          </p:cNvPicPr>
          <p:nvPr>
            <p:ph idx="1"/>
          </p:nvPr>
        </p:nvPicPr>
        <p:blipFill>
          <a:blip r:embed="rId2"/>
          <a:stretch>
            <a:fillRect/>
          </a:stretch>
        </p:blipFill>
        <p:spPr>
          <a:xfrm>
            <a:off x="1176867" y="2219204"/>
            <a:ext cx="6523924" cy="3716459"/>
          </a:xfrm>
        </p:spPr>
      </p:pic>
      <p:sp>
        <p:nvSpPr>
          <p:cNvPr id="4" name="Slide Number Placeholder 3">
            <a:extLst>
              <a:ext uri="{FF2B5EF4-FFF2-40B4-BE49-F238E27FC236}">
                <a16:creationId xmlns:a16="http://schemas.microsoft.com/office/drawing/2014/main" id="{C13E309B-5DA2-5109-1128-5F594444F9A2}"/>
              </a:ext>
            </a:extLst>
          </p:cNvPr>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90</a:t>
            </a:fld>
            <a:endParaRPr lang="en-US" dirty="0">
              <a:solidFill>
                <a:srgbClr val="808080"/>
              </a:solidFill>
            </a:endParaRPr>
          </a:p>
        </p:txBody>
      </p:sp>
    </p:spTree>
    <p:extLst>
      <p:ext uri="{BB962C8B-B14F-4D97-AF65-F5344CB8AC3E}">
        <p14:creationId xmlns:p14="http://schemas.microsoft.com/office/powerpoint/2010/main" val="19419929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78B16-99B3-8EBE-1C53-2A1F135CAC51}"/>
              </a:ext>
            </a:extLst>
          </p:cNvPr>
          <p:cNvSpPr>
            <a:spLocks noGrp="1"/>
          </p:cNvSpPr>
          <p:nvPr>
            <p:ph type="title"/>
          </p:nvPr>
        </p:nvSpPr>
        <p:spPr>
          <a:xfrm>
            <a:off x="1122087" y="750083"/>
            <a:ext cx="6798734" cy="1303867"/>
          </a:xfrm>
        </p:spPr>
        <p:txBody>
          <a:bodyPr>
            <a:normAutofit fontScale="90000"/>
          </a:bodyPr>
          <a:lstStyle/>
          <a:p>
            <a:r>
              <a:rPr lang="en-US" dirty="0"/>
              <a:t>Doctor of Credit</a:t>
            </a:r>
            <a:br>
              <a:rPr lang="en-US" dirty="0"/>
            </a:br>
            <a:r>
              <a:rPr lang="en-US" dirty="0"/>
              <a:t>(</a:t>
            </a:r>
            <a:r>
              <a:rPr lang="en-US" sz="2700" dirty="0"/>
              <a:t>https://www.doctorofcredit.com/)</a:t>
            </a:r>
          </a:p>
        </p:txBody>
      </p:sp>
      <p:pic>
        <p:nvPicPr>
          <p:cNvPr id="6" name="Content Placeholder 5">
            <a:extLst>
              <a:ext uri="{FF2B5EF4-FFF2-40B4-BE49-F238E27FC236}">
                <a16:creationId xmlns:a16="http://schemas.microsoft.com/office/drawing/2014/main" id="{C89DC5A5-D726-C7ED-7924-83BED97D0DF9}"/>
              </a:ext>
            </a:extLst>
          </p:cNvPr>
          <p:cNvPicPr>
            <a:picLocks noGrp="1" noChangeAspect="1"/>
          </p:cNvPicPr>
          <p:nvPr>
            <p:ph idx="1"/>
          </p:nvPr>
        </p:nvPicPr>
        <p:blipFill>
          <a:blip r:embed="rId2"/>
          <a:stretch>
            <a:fillRect/>
          </a:stretch>
        </p:blipFill>
        <p:spPr>
          <a:xfrm>
            <a:off x="1223179" y="2053950"/>
            <a:ext cx="6689177" cy="3860289"/>
          </a:xfrm>
        </p:spPr>
      </p:pic>
      <p:sp>
        <p:nvSpPr>
          <p:cNvPr id="4" name="Slide Number Placeholder 3">
            <a:extLst>
              <a:ext uri="{FF2B5EF4-FFF2-40B4-BE49-F238E27FC236}">
                <a16:creationId xmlns:a16="http://schemas.microsoft.com/office/drawing/2014/main" id="{1D9D3484-65C0-E5C3-2C2B-753BCA0EA355}"/>
              </a:ext>
            </a:extLst>
          </p:cNvPr>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91</a:t>
            </a:fld>
            <a:endParaRPr lang="en-US" dirty="0">
              <a:solidFill>
                <a:srgbClr val="808080"/>
              </a:solidFill>
            </a:endParaRPr>
          </a:p>
        </p:txBody>
      </p:sp>
      <p:sp>
        <p:nvSpPr>
          <p:cNvPr id="8" name="TextBox 7">
            <a:extLst>
              <a:ext uri="{FF2B5EF4-FFF2-40B4-BE49-F238E27FC236}">
                <a16:creationId xmlns:a16="http://schemas.microsoft.com/office/drawing/2014/main" id="{2D799B6E-0B51-335F-CB97-E6A8C0CEA268}"/>
              </a:ext>
            </a:extLst>
          </p:cNvPr>
          <p:cNvSpPr txBox="1"/>
          <p:nvPr/>
        </p:nvSpPr>
        <p:spPr>
          <a:xfrm>
            <a:off x="1168399" y="5960533"/>
            <a:ext cx="6876770" cy="369332"/>
          </a:xfrm>
          <a:prstGeom prst="rect">
            <a:avLst/>
          </a:prstGeom>
          <a:noFill/>
        </p:spPr>
        <p:txBody>
          <a:bodyPr wrap="square">
            <a:spAutoFit/>
          </a:bodyPr>
          <a:lstStyle/>
          <a:p>
            <a:pPr marL="285750" marR="0" lvl="0" indent="-285750" algn="l" defTabSz="457200" rtl="0" eaLnBrk="1" fontAlgn="auto" latinLnBrk="0" hangingPunct="1">
              <a:lnSpc>
                <a:spcPct val="100000"/>
              </a:lnSpc>
              <a:spcBef>
                <a:spcPct val="20000"/>
              </a:spcBef>
              <a:spcAft>
                <a:spcPts val="600"/>
              </a:spcAft>
              <a:buClr>
                <a:srgbClr val="D9B247"/>
              </a:buClr>
              <a:buSzPct val="115000"/>
              <a:buFont typeface="Arial"/>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Daily Information on everything to do with credit (like twitter of credit)</a:t>
            </a:r>
          </a:p>
        </p:txBody>
      </p:sp>
    </p:spTree>
    <p:extLst>
      <p:ext uri="{BB962C8B-B14F-4D97-AF65-F5344CB8AC3E}">
        <p14:creationId xmlns:p14="http://schemas.microsoft.com/office/powerpoint/2010/main" val="14749974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78B16-99B3-8EBE-1C53-2A1F135CAC51}"/>
              </a:ext>
            </a:extLst>
          </p:cNvPr>
          <p:cNvSpPr>
            <a:spLocks noGrp="1"/>
          </p:cNvSpPr>
          <p:nvPr>
            <p:ph type="title"/>
          </p:nvPr>
        </p:nvSpPr>
        <p:spPr>
          <a:xfrm>
            <a:off x="1122087" y="750083"/>
            <a:ext cx="6798734" cy="1303867"/>
          </a:xfrm>
        </p:spPr>
        <p:txBody>
          <a:bodyPr>
            <a:normAutofit/>
          </a:bodyPr>
          <a:lstStyle/>
          <a:p>
            <a:r>
              <a:rPr lang="en-US" dirty="0"/>
              <a:t>The Points Guy</a:t>
            </a:r>
            <a:br>
              <a:rPr lang="en-US" dirty="0"/>
            </a:br>
            <a:r>
              <a:rPr lang="en-US" sz="2700" dirty="0"/>
              <a:t>(http://thepointsguy.com/)</a:t>
            </a:r>
          </a:p>
        </p:txBody>
      </p:sp>
      <p:sp>
        <p:nvSpPr>
          <p:cNvPr id="4" name="Slide Number Placeholder 3">
            <a:extLst>
              <a:ext uri="{FF2B5EF4-FFF2-40B4-BE49-F238E27FC236}">
                <a16:creationId xmlns:a16="http://schemas.microsoft.com/office/drawing/2014/main" id="{1D9D3484-65C0-E5C3-2C2B-753BCA0EA355}"/>
              </a:ext>
            </a:extLst>
          </p:cNvPr>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92</a:t>
            </a:fld>
            <a:endParaRPr lang="en-US" dirty="0">
              <a:solidFill>
                <a:srgbClr val="808080"/>
              </a:solidFill>
            </a:endParaRPr>
          </a:p>
        </p:txBody>
      </p:sp>
      <p:sp>
        <p:nvSpPr>
          <p:cNvPr id="8" name="TextBox 7">
            <a:extLst>
              <a:ext uri="{FF2B5EF4-FFF2-40B4-BE49-F238E27FC236}">
                <a16:creationId xmlns:a16="http://schemas.microsoft.com/office/drawing/2014/main" id="{2D799B6E-0B51-335F-CB97-E6A8C0CEA268}"/>
              </a:ext>
            </a:extLst>
          </p:cNvPr>
          <p:cNvSpPr txBox="1"/>
          <p:nvPr/>
        </p:nvSpPr>
        <p:spPr>
          <a:xfrm>
            <a:off x="1168399" y="5960533"/>
            <a:ext cx="6876770" cy="369332"/>
          </a:xfrm>
          <a:prstGeom prst="rect">
            <a:avLst/>
          </a:prstGeom>
          <a:noFill/>
        </p:spPr>
        <p:txBody>
          <a:bodyPr wrap="square">
            <a:spAutoFit/>
          </a:bodyPr>
          <a:lstStyle/>
          <a:p>
            <a:pPr marL="285750" marR="0" lvl="0" indent="-285750" algn="l" defTabSz="457200" rtl="0" eaLnBrk="1" fontAlgn="auto" latinLnBrk="0" hangingPunct="1">
              <a:lnSpc>
                <a:spcPct val="100000"/>
              </a:lnSpc>
              <a:spcBef>
                <a:spcPct val="20000"/>
              </a:spcBef>
              <a:spcAft>
                <a:spcPts val="600"/>
              </a:spcAft>
              <a:buClr>
                <a:srgbClr val="D9B247"/>
              </a:buClr>
              <a:buSzPct val="115000"/>
              <a:buFont typeface="Arial"/>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Great website for learning about each credit card and its benefits!</a:t>
            </a:r>
          </a:p>
        </p:txBody>
      </p:sp>
      <p:pic>
        <p:nvPicPr>
          <p:cNvPr id="19" name="Content Placeholder 18">
            <a:extLst>
              <a:ext uri="{FF2B5EF4-FFF2-40B4-BE49-F238E27FC236}">
                <a16:creationId xmlns:a16="http://schemas.microsoft.com/office/drawing/2014/main" id="{CD8A5555-5567-4A73-8752-1DDD20C8B68C}"/>
              </a:ext>
            </a:extLst>
          </p:cNvPr>
          <p:cNvPicPr>
            <a:picLocks noGrp="1" noChangeAspect="1"/>
          </p:cNvPicPr>
          <p:nvPr>
            <p:ph idx="1"/>
          </p:nvPr>
        </p:nvPicPr>
        <p:blipFill>
          <a:blip r:embed="rId2"/>
          <a:stretch>
            <a:fillRect/>
          </a:stretch>
        </p:blipFill>
        <p:spPr>
          <a:xfrm>
            <a:off x="914400" y="2053950"/>
            <a:ext cx="7293166" cy="3881713"/>
          </a:xfrm>
        </p:spPr>
      </p:pic>
    </p:spTree>
    <p:extLst>
      <p:ext uri="{BB962C8B-B14F-4D97-AF65-F5344CB8AC3E}">
        <p14:creationId xmlns:p14="http://schemas.microsoft.com/office/powerpoint/2010/main" val="3873585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78B16-99B3-8EBE-1C53-2A1F135CAC51}"/>
              </a:ext>
            </a:extLst>
          </p:cNvPr>
          <p:cNvSpPr>
            <a:spLocks noGrp="1"/>
          </p:cNvSpPr>
          <p:nvPr>
            <p:ph type="title"/>
          </p:nvPr>
        </p:nvSpPr>
        <p:spPr>
          <a:xfrm>
            <a:off x="1122087" y="750083"/>
            <a:ext cx="6798734" cy="1303867"/>
          </a:xfrm>
        </p:spPr>
        <p:txBody>
          <a:bodyPr>
            <a:normAutofit fontScale="90000"/>
          </a:bodyPr>
          <a:lstStyle/>
          <a:p>
            <a:r>
              <a:rPr lang="en-US" dirty="0"/>
              <a:t>Frequent Miler</a:t>
            </a:r>
            <a:br>
              <a:rPr lang="en-US" dirty="0"/>
            </a:br>
            <a:r>
              <a:rPr lang="en-US" dirty="0"/>
              <a:t>(</a:t>
            </a:r>
            <a:r>
              <a:rPr lang="en-US" sz="2700" dirty="0"/>
              <a:t>https://frequentmiler.com/)</a:t>
            </a:r>
          </a:p>
        </p:txBody>
      </p:sp>
      <p:sp>
        <p:nvSpPr>
          <p:cNvPr id="4" name="Slide Number Placeholder 3">
            <a:extLst>
              <a:ext uri="{FF2B5EF4-FFF2-40B4-BE49-F238E27FC236}">
                <a16:creationId xmlns:a16="http://schemas.microsoft.com/office/drawing/2014/main" id="{1D9D3484-65C0-E5C3-2C2B-753BCA0EA355}"/>
              </a:ext>
            </a:extLst>
          </p:cNvPr>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93</a:t>
            </a:fld>
            <a:endParaRPr lang="en-US" dirty="0">
              <a:solidFill>
                <a:srgbClr val="808080"/>
              </a:solidFill>
            </a:endParaRPr>
          </a:p>
        </p:txBody>
      </p:sp>
      <p:sp>
        <p:nvSpPr>
          <p:cNvPr id="8" name="TextBox 7">
            <a:extLst>
              <a:ext uri="{FF2B5EF4-FFF2-40B4-BE49-F238E27FC236}">
                <a16:creationId xmlns:a16="http://schemas.microsoft.com/office/drawing/2014/main" id="{2D799B6E-0B51-335F-CB97-E6A8C0CEA268}"/>
              </a:ext>
            </a:extLst>
          </p:cNvPr>
          <p:cNvSpPr txBox="1"/>
          <p:nvPr/>
        </p:nvSpPr>
        <p:spPr>
          <a:xfrm>
            <a:off x="594911" y="5134268"/>
            <a:ext cx="7450258" cy="1188018"/>
          </a:xfrm>
          <a:prstGeom prst="rect">
            <a:avLst/>
          </a:prstGeom>
          <a:noFill/>
        </p:spPr>
        <p:txBody>
          <a:bodyPr wrap="square">
            <a:spAutoFit/>
          </a:bodyPr>
          <a:lstStyle/>
          <a:p>
            <a:pPr marL="285750" marR="0" lvl="0" indent="-285750" defTabSz="457200" rtl="0" eaLnBrk="1" fontAlgn="auto" latinLnBrk="0" hangingPunct="1">
              <a:lnSpc>
                <a:spcPct val="100000"/>
              </a:lnSpc>
              <a:spcBef>
                <a:spcPct val="20000"/>
              </a:spcBef>
              <a:spcAft>
                <a:spcPts val="600"/>
              </a:spcAft>
              <a:buClr>
                <a:srgbClr val="D9B247"/>
              </a:buClr>
              <a:buSzPct val="115000"/>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More in depth- Best Site to learn how to maximize points!</a:t>
            </a:r>
          </a:p>
          <a:p>
            <a:pPr marL="285750" marR="0" lvl="0" indent="-285750" defTabSz="457200" rtl="0" eaLnBrk="1" fontAlgn="auto" latinLnBrk="0" hangingPunct="1">
              <a:lnSpc>
                <a:spcPct val="100000"/>
              </a:lnSpc>
              <a:spcBef>
                <a:spcPct val="20000"/>
              </a:spcBef>
              <a:spcAft>
                <a:spcPts val="600"/>
              </a:spcAft>
              <a:buClr>
                <a:srgbClr val="D9B247"/>
              </a:buClr>
              <a:buSzPct val="115000"/>
              <a:buFont typeface="Arial" panose="020B0604020202020204" pitchFamily="34" charset="0"/>
              <a:buChar char="•"/>
              <a:tabLst/>
              <a:defRPr/>
            </a:pPr>
            <a:r>
              <a:rPr lang="en-US" dirty="0">
                <a:solidFill>
                  <a:prstClr val="black">
                    <a:lumMod val="85000"/>
                    <a:lumOff val="15000"/>
                  </a:prstClr>
                </a:solidFill>
                <a:latin typeface="Garamond" panose="02020404030301010803"/>
              </a:rPr>
              <a:t>Best Credit Card Offer Page- Will always show best offer available!</a:t>
            </a:r>
          </a:p>
          <a:p>
            <a:pPr marL="742950" lvl="1" indent="-285750">
              <a:spcBef>
                <a:spcPct val="20000"/>
              </a:spcBef>
              <a:spcAft>
                <a:spcPts val="600"/>
              </a:spcAft>
              <a:buClr>
                <a:srgbClr val="D9B247"/>
              </a:buClr>
              <a:buSzPct val="115000"/>
              <a:buFont typeface="Arial" panose="020B0604020202020204" pitchFamily="34" charset="0"/>
              <a:buChar char="•"/>
              <a:defRPr/>
            </a:pPr>
            <a:r>
              <a:rPr kumimoji="0" lang="en-US"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https://frequentmiler.com/best-credit-card-sign-up-offers/</a:t>
            </a:r>
          </a:p>
        </p:txBody>
      </p:sp>
      <p:pic>
        <p:nvPicPr>
          <p:cNvPr id="7" name="Content Placeholder 6">
            <a:extLst>
              <a:ext uri="{FF2B5EF4-FFF2-40B4-BE49-F238E27FC236}">
                <a16:creationId xmlns:a16="http://schemas.microsoft.com/office/drawing/2014/main" id="{DACAB41E-CF2D-A461-4DAE-96E734B1A23E}"/>
              </a:ext>
            </a:extLst>
          </p:cNvPr>
          <p:cNvPicPr>
            <a:picLocks noGrp="1" noChangeAspect="1"/>
          </p:cNvPicPr>
          <p:nvPr>
            <p:ph idx="1"/>
          </p:nvPr>
        </p:nvPicPr>
        <p:blipFill>
          <a:blip r:embed="rId2"/>
          <a:stretch>
            <a:fillRect/>
          </a:stretch>
        </p:blipFill>
        <p:spPr>
          <a:xfrm>
            <a:off x="1725873" y="2053950"/>
            <a:ext cx="5761822" cy="2968035"/>
          </a:xfrm>
        </p:spPr>
      </p:pic>
    </p:spTree>
    <p:extLst>
      <p:ext uri="{BB962C8B-B14F-4D97-AF65-F5344CB8AC3E}">
        <p14:creationId xmlns:p14="http://schemas.microsoft.com/office/powerpoint/2010/main" val="32495042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78B16-99B3-8EBE-1C53-2A1F135CAC51}"/>
              </a:ext>
            </a:extLst>
          </p:cNvPr>
          <p:cNvSpPr>
            <a:spLocks noGrp="1"/>
          </p:cNvSpPr>
          <p:nvPr>
            <p:ph type="title"/>
          </p:nvPr>
        </p:nvSpPr>
        <p:spPr>
          <a:xfrm>
            <a:off x="1122087" y="750083"/>
            <a:ext cx="6798734" cy="1303867"/>
          </a:xfrm>
        </p:spPr>
        <p:txBody>
          <a:bodyPr>
            <a:normAutofit/>
          </a:bodyPr>
          <a:lstStyle/>
          <a:p>
            <a:r>
              <a:rPr lang="en-US" dirty="0" err="1"/>
              <a:t>PointsYeah</a:t>
            </a:r>
            <a:br>
              <a:rPr lang="en-US" dirty="0"/>
            </a:br>
            <a:r>
              <a:rPr lang="en-US" sz="2200" dirty="0"/>
              <a:t>https://www.pointsyeah.com/</a:t>
            </a:r>
          </a:p>
        </p:txBody>
      </p:sp>
      <p:sp>
        <p:nvSpPr>
          <p:cNvPr id="4" name="Slide Number Placeholder 3">
            <a:extLst>
              <a:ext uri="{FF2B5EF4-FFF2-40B4-BE49-F238E27FC236}">
                <a16:creationId xmlns:a16="http://schemas.microsoft.com/office/drawing/2014/main" id="{1D9D3484-65C0-E5C3-2C2B-753BCA0EA355}"/>
              </a:ext>
            </a:extLst>
          </p:cNvPr>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94</a:t>
            </a:fld>
            <a:endParaRPr lang="en-US" dirty="0">
              <a:solidFill>
                <a:srgbClr val="808080"/>
              </a:solidFill>
            </a:endParaRPr>
          </a:p>
        </p:txBody>
      </p:sp>
      <p:sp>
        <p:nvSpPr>
          <p:cNvPr id="8" name="TextBox 7">
            <a:extLst>
              <a:ext uri="{FF2B5EF4-FFF2-40B4-BE49-F238E27FC236}">
                <a16:creationId xmlns:a16="http://schemas.microsoft.com/office/drawing/2014/main" id="{2D799B6E-0B51-335F-CB97-E6A8C0CEA268}"/>
              </a:ext>
            </a:extLst>
          </p:cNvPr>
          <p:cNvSpPr txBox="1"/>
          <p:nvPr/>
        </p:nvSpPr>
        <p:spPr>
          <a:xfrm>
            <a:off x="938882" y="5593602"/>
            <a:ext cx="6876770" cy="646331"/>
          </a:xfrm>
          <a:prstGeom prst="rect">
            <a:avLst/>
          </a:prstGeom>
          <a:noFill/>
        </p:spPr>
        <p:txBody>
          <a:bodyPr wrap="square">
            <a:spAutoFit/>
          </a:bodyPr>
          <a:lstStyle/>
          <a:p>
            <a:pPr marL="285750" marR="0" lvl="0" indent="-285750" algn="ctr" defTabSz="457200" rtl="0" eaLnBrk="1" fontAlgn="auto" latinLnBrk="0" hangingPunct="1">
              <a:lnSpc>
                <a:spcPct val="100000"/>
              </a:lnSpc>
              <a:spcBef>
                <a:spcPct val="20000"/>
              </a:spcBef>
              <a:spcAft>
                <a:spcPts val="600"/>
              </a:spcAft>
              <a:buClr>
                <a:srgbClr val="D9B247"/>
              </a:buClr>
              <a:buSzPct val="115000"/>
              <a:buFont typeface="Arial"/>
              <a:buChar char="•"/>
              <a:tabLst/>
              <a:defRPr/>
            </a:pPr>
            <a:r>
              <a:rPr lang="en-US" dirty="0">
                <a:solidFill>
                  <a:prstClr val="black">
                    <a:lumMod val="85000"/>
                    <a:lumOff val="15000"/>
                  </a:prstClr>
                </a:solidFill>
                <a:latin typeface="Garamond" panose="02020404030301010803"/>
              </a:rPr>
              <a:t>Great Site Shows you Awesome Flight Deals and how to Best Use/Transfers your points!!!</a:t>
            </a:r>
            <a:endParaRPr kumimoji="0" lang="en-US" sz="18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endParaRPr>
          </a:p>
        </p:txBody>
      </p:sp>
      <p:sp>
        <p:nvSpPr>
          <p:cNvPr id="5" name="Content Placeholder 4">
            <a:extLst>
              <a:ext uri="{FF2B5EF4-FFF2-40B4-BE49-F238E27FC236}">
                <a16:creationId xmlns:a16="http://schemas.microsoft.com/office/drawing/2014/main" id="{88549A41-C672-5B6C-0A03-F2949F194282}"/>
              </a:ext>
            </a:extLst>
          </p:cNvPr>
          <p:cNvSpPr>
            <a:spLocks noGrp="1"/>
          </p:cNvSpPr>
          <p:nvPr>
            <p:ph idx="1"/>
          </p:nvPr>
        </p:nvSpPr>
        <p:spPr/>
        <p:txBody>
          <a:bodyPr/>
          <a:lstStyle/>
          <a:p>
            <a:endParaRPr lang="en-US"/>
          </a:p>
        </p:txBody>
      </p:sp>
      <p:pic>
        <p:nvPicPr>
          <p:cNvPr id="9" name="Picture 8">
            <a:extLst>
              <a:ext uri="{FF2B5EF4-FFF2-40B4-BE49-F238E27FC236}">
                <a16:creationId xmlns:a16="http://schemas.microsoft.com/office/drawing/2014/main" id="{F1E02654-607A-CCAA-388C-32D338561BE8}"/>
              </a:ext>
            </a:extLst>
          </p:cNvPr>
          <p:cNvPicPr>
            <a:picLocks noChangeAspect="1"/>
          </p:cNvPicPr>
          <p:nvPr/>
        </p:nvPicPr>
        <p:blipFill>
          <a:blip r:embed="rId2"/>
          <a:stretch>
            <a:fillRect/>
          </a:stretch>
        </p:blipFill>
        <p:spPr>
          <a:xfrm>
            <a:off x="778934" y="2053950"/>
            <a:ext cx="7591710" cy="3514251"/>
          </a:xfrm>
          <a:prstGeom prst="rect">
            <a:avLst/>
          </a:prstGeom>
        </p:spPr>
      </p:pic>
    </p:spTree>
    <p:extLst>
      <p:ext uri="{BB962C8B-B14F-4D97-AF65-F5344CB8AC3E}">
        <p14:creationId xmlns:p14="http://schemas.microsoft.com/office/powerpoint/2010/main" val="25296611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92" y="817599"/>
            <a:ext cx="6798734" cy="1303867"/>
          </a:xfrm>
        </p:spPr>
        <p:txBody>
          <a:bodyPr>
            <a:normAutofit/>
          </a:bodyPr>
          <a:lstStyle/>
          <a:p>
            <a:r>
              <a:rPr lang="en-US" dirty="0"/>
              <a:t>Airline Lounges</a:t>
            </a:r>
          </a:p>
        </p:txBody>
      </p:sp>
      <p:sp>
        <p:nvSpPr>
          <p:cNvPr id="3" name="Content Placeholder 2"/>
          <p:cNvSpPr>
            <a:spLocks noGrp="1"/>
          </p:cNvSpPr>
          <p:nvPr>
            <p:ph idx="1"/>
          </p:nvPr>
        </p:nvSpPr>
        <p:spPr>
          <a:xfrm>
            <a:off x="446350" y="2374733"/>
            <a:ext cx="8039923" cy="4743450"/>
          </a:xfrm>
        </p:spPr>
        <p:txBody>
          <a:bodyPr>
            <a:normAutofit/>
          </a:bodyPr>
          <a:lstStyle/>
          <a:p>
            <a:r>
              <a:rPr lang="en-US" dirty="0"/>
              <a:t>American, United, USO- </a:t>
            </a:r>
          </a:p>
          <a:p>
            <a:pPr lvl="1"/>
            <a:r>
              <a:rPr lang="en-US" dirty="0"/>
              <a:t>Free to all active duty when flying that specific airline (USO always free)</a:t>
            </a:r>
          </a:p>
          <a:p>
            <a:r>
              <a:rPr lang="en-US" dirty="0"/>
              <a:t>Centurion and Delta lounge- </a:t>
            </a:r>
          </a:p>
          <a:p>
            <a:pPr lvl="1"/>
            <a:r>
              <a:rPr lang="en-US" dirty="0"/>
              <a:t>Free when you have any Amex platinum </a:t>
            </a:r>
          </a:p>
          <a:p>
            <a:r>
              <a:rPr lang="en-US" dirty="0"/>
              <a:t>Priority Pass Lounges</a:t>
            </a:r>
          </a:p>
          <a:p>
            <a:pPr lvl="1"/>
            <a:r>
              <a:rPr lang="en-US" dirty="0"/>
              <a:t>Free when you have priority pass, which basically comes with any elite credit card (CSR, Amex Plat, Citi Prestige)</a:t>
            </a:r>
          </a:p>
          <a:p>
            <a:pPr lvl="2"/>
            <a:r>
              <a:rPr lang="en-US" b="0" dirty="0">
                <a:solidFill>
                  <a:srgbClr val="008000"/>
                </a:solidFill>
              </a:rPr>
              <a:t>***NOTE: Amex </a:t>
            </a:r>
            <a:r>
              <a:rPr lang="en-US" b="0" u="sng" dirty="0">
                <a:solidFill>
                  <a:srgbClr val="008000"/>
                </a:solidFill>
              </a:rPr>
              <a:t>does not </a:t>
            </a:r>
            <a:r>
              <a:rPr lang="en-US" b="0" dirty="0">
                <a:solidFill>
                  <a:srgbClr val="008000"/>
                </a:solidFill>
              </a:rPr>
              <a:t>have Priority </a:t>
            </a:r>
            <a:r>
              <a:rPr lang="en-US" dirty="0">
                <a:solidFill>
                  <a:srgbClr val="008000"/>
                </a:solidFill>
              </a:rPr>
              <a:t>P</a:t>
            </a:r>
            <a:r>
              <a:rPr lang="en-US" b="0" dirty="0">
                <a:solidFill>
                  <a:srgbClr val="008000"/>
                </a:solidFill>
              </a:rPr>
              <a:t>ass restaurant benefit, only Chase cards!***</a:t>
            </a:r>
          </a:p>
          <a:p>
            <a:endParaRPr lang="en-US" b="0"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95</a:t>
            </a:fld>
            <a:endParaRPr lang="en-US" altLang="en-US" dirty="0">
              <a:solidFill>
                <a:schemeClr val="bg2"/>
              </a:solidFill>
            </a:endParaRPr>
          </a:p>
        </p:txBody>
      </p:sp>
      <p:pic>
        <p:nvPicPr>
          <p:cNvPr id="5" name="Picture 4"/>
          <p:cNvPicPr>
            <a:picLocks noChangeAspect="1"/>
          </p:cNvPicPr>
          <p:nvPr/>
        </p:nvPicPr>
        <p:blipFill>
          <a:blip r:embed="rId3"/>
          <a:stretch>
            <a:fillRect/>
          </a:stretch>
        </p:blipFill>
        <p:spPr>
          <a:xfrm>
            <a:off x="5717673" y="853401"/>
            <a:ext cx="1865647" cy="912482"/>
          </a:xfrm>
          <a:prstGeom prst="rect">
            <a:avLst/>
          </a:prstGeom>
        </p:spPr>
      </p:pic>
      <p:sp>
        <p:nvSpPr>
          <p:cNvPr id="6" name="TextBox 5"/>
          <p:cNvSpPr txBox="1"/>
          <p:nvPr/>
        </p:nvSpPr>
        <p:spPr>
          <a:xfrm flipH="1">
            <a:off x="5625252" y="1758511"/>
            <a:ext cx="2375748" cy="369332"/>
          </a:xfrm>
          <a:prstGeom prst="rect">
            <a:avLst/>
          </a:prstGeom>
          <a:noFill/>
        </p:spPr>
        <p:txBody>
          <a:bodyPr wrap="square" rtlCol="0">
            <a:spAutoFit/>
          </a:bodyPr>
          <a:lstStyle/>
          <a:p>
            <a:r>
              <a:rPr lang="en-US"/>
              <a:t>Download this app!!!</a:t>
            </a:r>
          </a:p>
        </p:txBody>
      </p:sp>
    </p:spTree>
    <p:extLst>
      <p:ext uri="{BB962C8B-B14F-4D97-AF65-F5344CB8AC3E}">
        <p14:creationId xmlns:p14="http://schemas.microsoft.com/office/powerpoint/2010/main" val="41599047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470" y="2224041"/>
            <a:ext cx="8397875" cy="4743450"/>
          </a:xfrm>
        </p:spPr>
        <p:txBody>
          <a:bodyPr/>
          <a:lstStyle/>
          <a:p>
            <a:pPr marL="0" indent="0" algn="ctr">
              <a:buNone/>
            </a:pPr>
            <a:r>
              <a:rPr lang="en-US" sz="8000" dirty="0">
                <a:solidFill>
                  <a:srgbClr val="002060"/>
                </a:solidFill>
              </a:rPr>
              <a:t>How to Use Card Credits</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96</a:t>
            </a:fld>
            <a:endParaRPr lang="en-US" altLang="en-US" dirty="0">
              <a:solidFill>
                <a:schemeClr val="bg2"/>
              </a:solidFill>
            </a:endParaRPr>
          </a:p>
        </p:txBody>
      </p:sp>
    </p:spTree>
    <p:extLst>
      <p:ext uri="{BB962C8B-B14F-4D97-AF65-F5344CB8AC3E}">
        <p14:creationId xmlns:p14="http://schemas.microsoft.com/office/powerpoint/2010/main" val="42308092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266" y="464763"/>
            <a:ext cx="6798734" cy="1303867"/>
          </a:xfrm>
        </p:spPr>
        <p:txBody>
          <a:bodyPr/>
          <a:lstStyle/>
          <a:p>
            <a:r>
              <a:rPr lang="en-US" dirty="0"/>
              <a:t>Travel Credits</a:t>
            </a:r>
          </a:p>
        </p:txBody>
      </p:sp>
      <p:sp>
        <p:nvSpPr>
          <p:cNvPr id="3" name="Content Placeholder 2"/>
          <p:cNvSpPr>
            <a:spLocks noGrp="1"/>
          </p:cNvSpPr>
          <p:nvPr>
            <p:ph idx="1"/>
          </p:nvPr>
        </p:nvSpPr>
        <p:spPr>
          <a:xfrm>
            <a:off x="393286" y="1580246"/>
            <a:ext cx="8032887" cy="4743450"/>
          </a:xfrm>
        </p:spPr>
        <p:txBody>
          <a:bodyPr>
            <a:normAutofit fontScale="92500" lnSpcReduction="10000"/>
          </a:bodyPr>
          <a:lstStyle/>
          <a:p>
            <a:r>
              <a:rPr lang="en-US" dirty="0"/>
              <a:t>Chase, US Bank, and Citi Travel Credits</a:t>
            </a:r>
          </a:p>
          <a:p>
            <a:pPr lvl="1"/>
            <a:r>
              <a:rPr lang="en-US" dirty="0"/>
              <a:t>Can be used for all types of travel!</a:t>
            </a:r>
          </a:p>
          <a:p>
            <a:pPr lvl="2"/>
            <a:r>
              <a:rPr lang="en-US" dirty="0"/>
              <a:t>Hotels, airfare, parking, Uber, </a:t>
            </a:r>
            <a:r>
              <a:rPr lang="en-US" dirty="0" err="1"/>
              <a:t>etc</a:t>
            </a:r>
            <a:r>
              <a:rPr lang="en-US" dirty="0"/>
              <a:t>…</a:t>
            </a:r>
          </a:p>
          <a:p>
            <a:pPr lvl="2"/>
            <a:r>
              <a:rPr lang="en-US" dirty="0"/>
              <a:t>Automatically deducted out of your account when used. </a:t>
            </a:r>
          </a:p>
          <a:p>
            <a:pPr lvl="2"/>
            <a:r>
              <a:rPr lang="en-US" dirty="0"/>
              <a:t>Renews every card anniversary (Not Jan 1</a:t>
            </a:r>
            <a:r>
              <a:rPr lang="en-US" baseline="30000" dirty="0"/>
              <a:t>st</a:t>
            </a:r>
            <a:r>
              <a:rPr lang="en-US" dirty="0"/>
              <a:t> like Amex)</a:t>
            </a:r>
          </a:p>
          <a:p>
            <a:pPr lvl="2"/>
            <a:endParaRPr lang="en-US" dirty="0"/>
          </a:p>
          <a:p>
            <a:r>
              <a:rPr lang="en-US" dirty="0"/>
              <a:t>Amex Plat $200 and Hilton $200 travel credit </a:t>
            </a:r>
            <a:r>
              <a:rPr lang="en-US" dirty="0">
                <a:solidFill>
                  <a:srgbClr val="0070C0"/>
                </a:solidFill>
                <a:hlinkClick r:id="rId3"/>
              </a:rPr>
              <a:t>(Click HERE!!!)</a:t>
            </a:r>
            <a:endParaRPr lang="en-US" dirty="0">
              <a:solidFill>
                <a:srgbClr val="0070C0"/>
              </a:solidFill>
            </a:endParaRPr>
          </a:p>
          <a:p>
            <a:pPr lvl="1"/>
            <a:r>
              <a:rPr lang="en-US" dirty="0"/>
              <a:t>Have to assign to an airline (American, United, etc.) </a:t>
            </a:r>
          </a:p>
          <a:p>
            <a:pPr lvl="1"/>
            <a:r>
              <a:rPr lang="en-US" dirty="0"/>
              <a:t>Used for incidentals (upgrades, baggage, food) for airline selected</a:t>
            </a:r>
          </a:p>
          <a:p>
            <a:pPr lvl="1"/>
            <a:r>
              <a:rPr lang="en-US" dirty="0"/>
              <a:t>Gift cards </a:t>
            </a:r>
            <a:r>
              <a:rPr lang="en-US" u="sng" dirty="0">
                <a:solidFill>
                  <a:srgbClr val="FF0000"/>
                </a:solidFill>
              </a:rPr>
              <a:t>DO NOT </a:t>
            </a:r>
            <a:r>
              <a:rPr lang="en-US" dirty="0"/>
              <a:t>work anymore!!!</a:t>
            </a:r>
          </a:p>
          <a:p>
            <a:pPr lvl="1"/>
            <a:r>
              <a:rPr lang="en-US" dirty="0">
                <a:solidFill>
                  <a:srgbClr val="008000"/>
                </a:solidFill>
              </a:rPr>
              <a:t>Tip: Southwest and JetBlue flights under $100 still code for the credit!</a:t>
            </a:r>
          </a:p>
          <a:p>
            <a:pPr lvl="1"/>
            <a:r>
              <a:rPr lang="en-US" b="1" u="sng" dirty="0">
                <a:solidFill>
                  <a:srgbClr val="0070C0"/>
                </a:solidFill>
                <a:highlight>
                  <a:srgbClr val="FFFF00"/>
                </a:highlight>
              </a:rPr>
              <a:t>**United Travel Bank** BEST WAY (Make United your Airline) </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97</a:t>
            </a:fld>
            <a:endParaRPr lang="en-US" altLang="en-US" dirty="0">
              <a:solidFill>
                <a:schemeClr val="bg2"/>
              </a:solidFill>
            </a:endParaRPr>
          </a:p>
        </p:txBody>
      </p:sp>
    </p:spTree>
    <p:extLst>
      <p:ext uri="{BB962C8B-B14F-4D97-AF65-F5344CB8AC3E}">
        <p14:creationId xmlns:p14="http://schemas.microsoft.com/office/powerpoint/2010/main" val="27349768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266" y="464763"/>
            <a:ext cx="6798734" cy="1303867"/>
          </a:xfrm>
        </p:spPr>
        <p:txBody>
          <a:bodyPr/>
          <a:lstStyle/>
          <a:p>
            <a:r>
              <a:rPr lang="en-US" dirty="0"/>
              <a:t>Travel Credits</a:t>
            </a:r>
          </a:p>
        </p:txBody>
      </p:sp>
      <p:sp>
        <p:nvSpPr>
          <p:cNvPr id="3" name="Content Placeholder 2"/>
          <p:cNvSpPr>
            <a:spLocks noGrp="1"/>
          </p:cNvSpPr>
          <p:nvPr>
            <p:ph idx="1"/>
          </p:nvPr>
        </p:nvSpPr>
        <p:spPr>
          <a:xfrm>
            <a:off x="393286" y="1580246"/>
            <a:ext cx="8032887" cy="4743450"/>
          </a:xfrm>
        </p:spPr>
        <p:txBody>
          <a:bodyPr>
            <a:normAutofit lnSpcReduction="10000"/>
          </a:bodyPr>
          <a:lstStyle/>
          <a:p>
            <a:r>
              <a:rPr lang="en-US" dirty="0"/>
              <a:t>Amex Plat $200 and Hilton </a:t>
            </a:r>
            <a:r>
              <a:rPr lang="en-US"/>
              <a:t>$200 </a:t>
            </a:r>
            <a:r>
              <a:rPr lang="en-US" dirty="0"/>
              <a:t>travel credit </a:t>
            </a:r>
            <a:r>
              <a:rPr lang="en-US" dirty="0">
                <a:solidFill>
                  <a:srgbClr val="0070C0"/>
                </a:solidFill>
                <a:hlinkClick r:id="rId3"/>
              </a:rPr>
              <a:t>(Click HERE!!!)</a:t>
            </a:r>
            <a:endParaRPr lang="en-US" dirty="0">
              <a:solidFill>
                <a:srgbClr val="0070C0"/>
              </a:solidFill>
            </a:endParaRPr>
          </a:p>
          <a:p>
            <a:pPr lvl="1"/>
            <a:r>
              <a:rPr lang="en-US" dirty="0"/>
              <a:t>Have to assign to an airline (American, United, etc.) </a:t>
            </a:r>
          </a:p>
          <a:p>
            <a:pPr lvl="1"/>
            <a:r>
              <a:rPr lang="en-US" dirty="0"/>
              <a:t>Used for incidentals (upgrades, baggage, food) for airline selected</a:t>
            </a:r>
          </a:p>
          <a:p>
            <a:pPr lvl="1"/>
            <a:r>
              <a:rPr lang="en-US" dirty="0"/>
              <a:t>Gift cards </a:t>
            </a:r>
            <a:r>
              <a:rPr lang="en-US" u="sng" dirty="0">
                <a:solidFill>
                  <a:srgbClr val="FF0000"/>
                </a:solidFill>
              </a:rPr>
              <a:t>DO NOT </a:t>
            </a:r>
            <a:r>
              <a:rPr lang="en-US" dirty="0"/>
              <a:t>work anymore!!!</a:t>
            </a:r>
          </a:p>
          <a:p>
            <a:pPr lvl="1"/>
            <a:r>
              <a:rPr lang="en-US" dirty="0">
                <a:solidFill>
                  <a:srgbClr val="00B050"/>
                </a:solidFill>
              </a:rPr>
              <a:t>Tip: Southwest and JetBlue flights under $100 still code for the credit!</a:t>
            </a:r>
          </a:p>
          <a:p>
            <a:pPr lvl="1"/>
            <a:r>
              <a:rPr lang="en-US" dirty="0">
                <a:solidFill>
                  <a:srgbClr val="C00000"/>
                </a:solidFill>
              </a:rPr>
              <a:t>Delta Flights- Split Disbursement</a:t>
            </a:r>
          </a:p>
          <a:p>
            <a:pPr lvl="2"/>
            <a:r>
              <a:rPr lang="en-US" dirty="0">
                <a:solidFill>
                  <a:srgbClr val="C00000"/>
                </a:solidFill>
              </a:rPr>
              <a:t>Pay with $50 gift card then rest on Amex Platinum </a:t>
            </a:r>
          </a:p>
          <a:p>
            <a:pPr lvl="2"/>
            <a:r>
              <a:rPr lang="en-US" dirty="0">
                <a:solidFill>
                  <a:srgbClr val="C00000"/>
                </a:solidFill>
              </a:rPr>
              <a:t>Ex: $230 flight- $50 GC+ $180 on Amex Plat will work!</a:t>
            </a:r>
          </a:p>
          <a:p>
            <a:pPr lvl="1"/>
            <a:r>
              <a:rPr lang="en-US" b="1" u="sng" dirty="0">
                <a:solidFill>
                  <a:srgbClr val="0070C0"/>
                </a:solidFill>
                <a:highlight>
                  <a:srgbClr val="FFFF00"/>
                </a:highlight>
              </a:rPr>
              <a:t>United Travel Bank still works as well! (Make United your Airline)</a:t>
            </a:r>
          </a:p>
          <a:p>
            <a:pPr lvl="2"/>
            <a:r>
              <a:rPr lang="en-US" b="1" dirty="0">
                <a:solidFill>
                  <a:srgbClr val="0070C0"/>
                </a:solidFill>
                <a:highlight>
                  <a:srgbClr val="FFFF00"/>
                </a:highlight>
              </a:rPr>
              <a:t>Go to </a:t>
            </a:r>
            <a:r>
              <a:rPr lang="en-US" b="1" dirty="0">
                <a:solidFill>
                  <a:srgbClr val="0070C0"/>
                </a:solidFill>
                <a:highlight>
                  <a:srgbClr val="FFFF00"/>
                </a:highlight>
                <a:hlinkClick r:id="rId4"/>
              </a:rPr>
              <a:t>this site </a:t>
            </a:r>
            <a:r>
              <a:rPr lang="en-US" b="1" dirty="0">
                <a:solidFill>
                  <a:srgbClr val="0070C0"/>
                </a:solidFill>
                <a:highlight>
                  <a:srgbClr val="FFFF00"/>
                </a:highlight>
              </a:rPr>
              <a:t>and purchase two $100 credits (must have United MileagePlus account to work)</a:t>
            </a:r>
          </a:p>
          <a:p>
            <a:pPr lvl="2"/>
            <a:r>
              <a:rPr lang="en-US" b="1" dirty="0">
                <a:solidFill>
                  <a:srgbClr val="0070C0"/>
                </a:solidFill>
                <a:highlight>
                  <a:srgbClr val="FFFF00"/>
                </a:highlight>
              </a:rPr>
              <a:t>https://</a:t>
            </a:r>
            <a:r>
              <a:rPr lang="en-US" b="1" dirty="0" err="1">
                <a:solidFill>
                  <a:srgbClr val="0070C0"/>
                </a:solidFill>
                <a:highlight>
                  <a:srgbClr val="FFFF00"/>
                </a:highlight>
              </a:rPr>
              <a:t>www.united.com</a:t>
            </a:r>
            <a:r>
              <a:rPr lang="en-US" b="1" dirty="0">
                <a:solidFill>
                  <a:srgbClr val="0070C0"/>
                </a:solidFill>
                <a:highlight>
                  <a:srgbClr val="FFFF00"/>
                </a:highlight>
              </a:rPr>
              <a:t>/offers/</a:t>
            </a:r>
            <a:r>
              <a:rPr lang="en-US" b="1" dirty="0" err="1">
                <a:solidFill>
                  <a:srgbClr val="0070C0"/>
                </a:solidFill>
                <a:highlight>
                  <a:srgbClr val="FFFF00"/>
                </a:highlight>
              </a:rPr>
              <a:t>travelcash</a:t>
            </a:r>
            <a:endParaRPr lang="en-US" b="1" dirty="0">
              <a:solidFill>
                <a:srgbClr val="0070C0"/>
              </a:solidFill>
              <a:highlight>
                <a:srgbClr val="FFFF00"/>
              </a:highlight>
            </a:endParaRP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98</a:t>
            </a:fld>
            <a:endParaRPr lang="en-US" altLang="en-US" dirty="0">
              <a:solidFill>
                <a:schemeClr val="bg2"/>
              </a:solidFill>
            </a:endParaRPr>
          </a:p>
        </p:txBody>
      </p:sp>
    </p:spTree>
    <p:extLst>
      <p:ext uri="{BB962C8B-B14F-4D97-AF65-F5344CB8AC3E}">
        <p14:creationId xmlns:p14="http://schemas.microsoft.com/office/powerpoint/2010/main" val="19711746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Credits</a:t>
            </a:r>
          </a:p>
        </p:txBody>
      </p:sp>
      <p:sp>
        <p:nvSpPr>
          <p:cNvPr id="3" name="Content Placeholder 2"/>
          <p:cNvSpPr>
            <a:spLocks noGrp="1"/>
          </p:cNvSpPr>
          <p:nvPr>
            <p:ph idx="1"/>
          </p:nvPr>
        </p:nvSpPr>
        <p:spPr/>
        <p:txBody>
          <a:bodyPr>
            <a:normAutofit fontScale="85000" lnSpcReduction="10000"/>
          </a:bodyPr>
          <a:lstStyle/>
          <a:p>
            <a:r>
              <a:rPr lang="en-US" dirty="0"/>
              <a:t>Amex Uber credit ($15 a month, $35 in December)</a:t>
            </a:r>
          </a:p>
          <a:p>
            <a:pPr lvl="1"/>
            <a:r>
              <a:rPr lang="en-US" sz="1600" dirty="0"/>
              <a:t>Just add Amex card to Uber account. Uber will add credit to your account by way of UBER CASH. Must be used every month on Uber or Uber Eats</a:t>
            </a:r>
          </a:p>
          <a:p>
            <a:r>
              <a:rPr lang="en-US" dirty="0"/>
              <a:t>Amex Saks credit</a:t>
            </a:r>
          </a:p>
          <a:p>
            <a:pPr lvl="1"/>
            <a:r>
              <a:rPr lang="en-US" sz="1600" dirty="0"/>
              <a:t>$50 every 6 months- Can buy gift card in store (not online) and accrue over time</a:t>
            </a:r>
          </a:p>
          <a:p>
            <a:r>
              <a:rPr lang="en-US" sz="2000" dirty="0"/>
              <a:t>Chase </a:t>
            </a:r>
            <a:r>
              <a:rPr lang="en-US" sz="2000" dirty="0" err="1"/>
              <a:t>DoorDash</a:t>
            </a:r>
            <a:r>
              <a:rPr lang="en-US" sz="2000" dirty="0"/>
              <a:t> Credit</a:t>
            </a:r>
          </a:p>
          <a:p>
            <a:pPr lvl="1"/>
            <a:r>
              <a:rPr lang="en-US" sz="1600" dirty="0"/>
              <a:t>$5 per month towards </a:t>
            </a:r>
            <a:r>
              <a:rPr lang="en-US" sz="1600" dirty="0" err="1"/>
              <a:t>DoorDash</a:t>
            </a:r>
            <a:r>
              <a:rPr lang="en-US" sz="1600" dirty="0"/>
              <a:t>. Expires after 3 months so can build up to $15 in month 3!</a:t>
            </a:r>
          </a:p>
          <a:p>
            <a:r>
              <a:rPr lang="en-US" sz="2000" dirty="0"/>
              <a:t>TSA </a:t>
            </a:r>
            <a:r>
              <a:rPr lang="en-US" sz="2000" dirty="0" err="1"/>
              <a:t>precheck</a:t>
            </a:r>
            <a:r>
              <a:rPr lang="en-US" sz="2000" dirty="0"/>
              <a:t> or Global Entry ($100 credit) </a:t>
            </a:r>
          </a:p>
          <a:p>
            <a:pPr lvl="1"/>
            <a:r>
              <a:rPr lang="en-US" sz="1600" dirty="0"/>
              <a:t>Since you already have TSA, use it for Global Entry. Allows you to bypass customs faster when returning from out of the country. </a:t>
            </a:r>
          </a:p>
        </p:txBody>
      </p:sp>
      <p:sp>
        <p:nvSpPr>
          <p:cNvPr id="4" name="Slide Number Placeholder 3"/>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99</a:t>
            </a:fld>
            <a:endParaRPr lang="en-US" dirty="0">
              <a:solidFill>
                <a:srgbClr val="808080"/>
              </a:solidFill>
            </a:endParaRPr>
          </a:p>
        </p:txBody>
      </p:sp>
    </p:spTree>
    <p:extLst>
      <p:ext uri="{BB962C8B-B14F-4D97-AF65-F5344CB8AC3E}">
        <p14:creationId xmlns:p14="http://schemas.microsoft.com/office/powerpoint/2010/main" val="34141667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Credits </a:t>
            </a:r>
            <a:r>
              <a:rPr lang="en-US" dirty="0" err="1"/>
              <a:t>Cont</a:t>
            </a:r>
            <a:r>
              <a:rPr lang="mr-IN" dirty="0"/>
              <a:t>…</a:t>
            </a:r>
            <a:endParaRPr lang="en-US" dirty="0"/>
          </a:p>
        </p:txBody>
      </p:sp>
      <p:sp>
        <p:nvSpPr>
          <p:cNvPr id="3" name="Content Placeholder 2"/>
          <p:cNvSpPr>
            <a:spLocks noGrp="1"/>
          </p:cNvSpPr>
          <p:nvPr>
            <p:ph idx="1"/>
          </p:nvPr>
        </p:nvSpPr>
        <p:spPr/>
        <p:txBody>
          <a:bodyPr>
            <a:normAutofit fontScale="92500"/>
          </a:bodyPr>
          <a:lstStyle/>
          <a:p>
            <a:r>
              <a:rPr lang="en-US" dirty="0"/>
              <a:t>Amex $200 Hotel Credit (</a:t>
            </a:r>
            <a:r>
              <a:rPr lang="en-US" sz="1600" dirty="0">
                <a:hlinkClick r:id="rId3"/>
              </a:rPr>
              <a:t>CLICK HERE FOR HOW TO USE!</a:t>
            </a:r>
            <a:r>
              <a:rPr lang="en-US" sz="1600" dirty="0"/>
              <a:t>)</a:t>
            </a:r>
          </a:p>
          <a:p>
            <a:pPr lvl="1"/>
            <a:r>
              <a:rPr lang="en-US" sz="1500" dirty="0"/>
              <a:t>Must be used on </a:t>
            </a:r>
            <a:r>
              <a:rPr lang="en-US" sz="1500" i="1" u="sng" dirty="0"/>
              <a:t>fine hotels and resorts </a:t>
            </a:r>
            <a:r>
              <a:rPr lang="en-US" sz="1500" dirty="0"/>
              <a:t>hotels through Amex website.</a:t>
            </a:r>
          </a:p>
          <a:p>
            <a:pPr lvl="1"/>
            <a:r>
              <a:rPr lang="en-US" sz="1500" dirty="0"/>
              <a:t>Comes with many extra benefits ($100 food credit, late check out, upgraded room, early check in) </a:t>
            </a:r>
          </a:p>
          <a:p>
            <a:r>
              <a:rPr lang="en-US" dirty="0"/>
              <a:t>Amex $189 Clear Credit</a:t>
            </a:r>
          </a:p>
          <a:p>
            <a:pPr lvl="1"/>
            <a:r>
              <a:rPr lang="en-US" sz="1600" dirty="0"/>
              <a:t>Purchase Clear membership with Amex card. Clear allows you to get to front of TSA </a:t>
            </a:r>
            <a:r>
              <a:rPr lang="en-US" sz="1600" dirty="0" err="1"/>
              <a:t>precheck</a:t>
            </a:r>
            <a:r>
              <a:rPr lang="en-US" sz="1600" dirty="0"/>
              <a:t> line at airports</a:t>
            </a:r>
          </a:p>
          <a:p>
            <a:pPr marL="285750" lvl="1"/>
            <a:r>
              <a:rPr lang="en-US" sz="2000" dirty="0"/>
              <a:t>Amex $240 Entertainment Credit (</a:t>
            </a:r>
            <a:r>
              <a:rPr lang="en-US" sz="1600" dirty="0">
                <a:hlinkClick r:id="rId4"/>
              </a:rPr>
              <a:t>CLICK HERE FOR HOW TO USE!</a:t>
            </a:r>
            <a:r>
              <a:rPr lang="en-US" sz="1600" dirty="0"/>
              <a:t>)</a:t>
            </a:r>
            <a:endParaRPr lang="en-US" sz="2000" dirty="0"/>
          </a:p>
          <a:p>
            <a:pPr lvl="1"/>
            <a:r>
              <a:rPr lang="en-US" sz="1600" dirty="0"/>
              <a:t>$20 a month towards Disney Plus, ESPN Plus, Hulu Plus,  Sirius XM, The New York Times, Peacock TV, or Audible subscriptions. </a:t>
            </a:r>
          </a:p>
        </p:txBody>
      </p:sp>
      <p:sp>
        <p:nvSpPr>
          <p:cNvPr id="4" name="Slide Number Placeholder 3"/>
          <p:cNvSpPr>
            <a:spLocks noGrp="1"/>
          </p:cNvSpPr>
          <p:nvPr>
            <p:ph type="sldNum" sz="quarter" idx="12"/>
          </p:nvPr>
        </p:nvSpPr>
        <p:spPr/>
        <p:txBody>
          <a:bodyPr/>
          <a:lstStyle/>
          <a:p>
            <a:pPr>
              <a:defRPr/>
            </a:pPr>
            <a:fld id="{16790015-92F3-49DD-B07E-A54A16B5CDFF}" type="slidenum">
              <a:rPr lang="en-US" smtClean="0">
                <a:solidFill>
                  <a:srgbClr val="FFFFFF">
                    <a:lumMod val="50000"/>
                  </a:srgbClr>
                </a:solidFill>
              </a:rPr>
              <a:pPr>
                <a:defRPr/>
              </a:pPr>
              <a:t>100</a:t>
            </a:fld>
            <a:endParaRPr lang="en-US" dirty="0">
              <a:solidFill>
                <a:srgbClr val="808080"/>
              </a:solidFill>
            </a:endParaRPr>
          </a:p>
        </p:txBody>
      </p:sp>
    </p:spTree>
    <p:extLst>
      <p:ext uri="{BB962C8B-B14F-4D97-AF65-F5344CB8AC3E}">
        <p14:creationId xmlns:p14="http://schemas.microsoft.com/office/powerpoint/2010/main" val="12525174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266" y="395816"/>
            <a:ext cx="6798734" cy="1303867"/>
          </a:xfrm>
        </p:spPr>
        <p:txBody>
          <a:bodyPr>
            <a:normAutofit fontScale="90000"/>
          </a:bodyPr>
          <a:lstStyle/>
          <a:p>
            <a:r>
              <a:rPr lang="en-US" sz="4400" dirty="0"/>
              <a:t>Downgrade Strategy</a:t>
            </a:r>
            <a:br>
              <a:rPr lang="en-US" dirty="0"/>
            </a:br>
            <a:r>
              <a:rPr lang="en-US" sz="1800" dirty="0"/>
              <a:t>(Closing Credit Cards)</a:t>
            </a:r>
            <a:r>
              <a:rPr lang="en-US" dirty="0"/>
              <a:t> </a:t>
            </a:r>
          </a:p>
        </p:txBody>
      </p:sp>
      <p:sp>
        <p:nvSpPr>
          <p:cNvPr id="3" name="Content Placeholder 2"/>
          <p:cNvSpPr>
            <a:spLocks noGrp="1"/>
          </p:cNvSpPr>
          <p:nvPr>
            <p:ph idx="1"/>
          </p:nvPr>
        </p:nvSpPr>
        <p:spPr>
          <a:xfrm>
            <a:off x="837583" y="2370896"/>
            <a:ext cx="7484782" cy="4743450"/>
          </a:xfrm>
        </p:spPr>
        <p:txBody>
          <a:bodyPr>
            <a:normAutofit/>
          </a:bodyPr>
          <a:lstStyle/>
          <a:p>
            <a:r>
              <a:rPr lang="en-US" sz="2200" dirty="0"/>
              <a:t>AmEx Platinum to Green ($150 annual fee) then close after MR Points are exhausted (Dump to Charles Schwab at 1.25 cents per MR point)</a:t>
            </a:r>
          </a:p>
          <a:p>
            <a:r>
              <a:rPr lang="en-US" sz="2200" dirty="0"/>
              <a:t>Morgan Stanley Platinum to Morgan Stanley Credit (Free) (Rumored)</a:t>
            </a:r>
          </a:p>
          <a:p>
            <a:r>
              <a:rPr lang="en-US" sz="2200" dirty="0"/>
              <a:t>Schwab Platinum to Schwab credit (Free) (Rumored)</a:t>
            </a:r>
          </a:p>
          <a:p>
            <a:r>
              <a:rPr lang="en-US" sz="2200" dirty="0"/>
              <a:t>Marriott Bonvoy Brilliant) to Bonvoy Boundless ($95)</a:t>
            </a:r>
          </a:p>
          <a:p>
            <a:r>
              <a:rPr lang="en-US" sz="2200" dirty="0"/>
              <a:t>Delta Reserve to Delta Blue (Free)</a:t>
            </a:r>
            <a:br>
              <a:rPr lang="en-US" dirty="0"/>
            </a:br>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101</a:t>
            </a:fld>
            <a:endParaRPr lang="en-US" altLang="en-US" dirty="0">
              <a:solidFill>
                <a:schemeClr val="bg2"/>
              </a:solidFill>
            </a:endParaRPr>
          </a:p>
        </p:txBody>
      </p:sp>
    </p:spTree>
    <p:extLst>
      <p:ext uri="{BB962C8B-B14F-4D97-AF65-F5344CB8AC3E}">
        <p14:creationId xmlns:p14="http://schemas.microsoft.com/office/powerpoint/2010/main" val="16688858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Downgrade Strategy</a:t>
            </a:r>
          </a:p>
        </p:txBody>
      </p:sp>
      <p:sp>
        <p:nvSpPr>
          <p:cNvPr id="3" name="Content Placeholder 2"/>
          <p:cNvSpPr>
            <a:spLocks noGrp="1"/>
          </p:cNvSpPr>
          <p:nvPr>
            <p:ph idx="1"/>
          </p:nvPr>
        </p:nvSpPr>
        <p:spPr>
          <a:xfrm>
            <a:off x="795130" y="2438400"/>
            <a:ext cx="7540487" cy="3896139"/>
          </a:xfrm>
        </p:spPr>
        <p:txBody>
          <a:bodyPr>
            <a:normAutofit fontScale="92500" lnSpcReduction="10000"/>
          </a:bodyPr>
          <a:lstStyle/>
          <a:p>
            <a:r>
              <a:rPr lang="en-US" dirty="0"/>
              <a:t>Chase Sapphire Reserve to regular Freedom cards (free)</a:t>
            </a:r>
          </a:p>
          <a:p>
            <a:r>
              <a:rPr lang="en-US" dirty="0"/>
              <a:t>United Club to United Travel Bank (Free)</a:t>
            </a:r>
          </a:p>
          <a:p>
            <a:r>
              <a:rPr lang="en-US" dirty="0"/>
              <a:t>Amex Platinum's to Amex Greens ($150 each)</a:t>
            </a:r>
          </a:p>
          <a:p>
            <a:r>
              <a:rPr lang="en-US" dirty="0"/>
              <a:t>Hilton Aspire to Basic Hilton Honors (Free)</a:t>
            </a:r>
          </a:p>
          <a:p>
            <a:pPr lvl="1"/>
            <a:r>
              <a:rPr lang="en-US" dirty="0">
                <a:solidFill>
                  <a:schemeClr val="accent2"/>
                </a:solidFill>
              </a:rPr>
              <a:t>Slowly close cards over time </a:t>
            </a:r>
          </a:p>
          <a:p>
            <a:pPr lvl="1"/>
            <a:r>
              <a:rPr lang="en-US" dirty="0">
                <a:solidFill>
                  <a:schemeClr val="accent2"/>
                </a:solidFill>
              </a:rPr>
              <a:t>Start with fee cards</a:t>
            </a:r>
          </a:p>
          <a:p>
            <a:pPr lvl="1"/>
            <a:r>
              <a:rPr lang="en-US" dirty="0">
                <a:solidFill>
                  <a:schemeClr val="accent2"/>
                </a:solidFill>
              </a:rPr>
              <a:t>Make sure balance it at 0 when closing the card</a:t>
            </a:r>
          </a:p>
          <a:p>
            <a:pPr lvl="1"/>
            <a:endParaRPr lang="en-US" dirty="0">
              <a:solidFill>
                <a:schemeClr val="accent2"/>
              </a:solidFill>
            </a:endParaRPr>
          </a:p>
          <a:p>
            <a:pPr marL="406369" lvl="1" indent="0" algn="ctr">
              <a:buNone/>
            </a:pPr>
            <a:r>
              <a:rPr lang="en-US" u="sng" dirty="0">
                <a:solidFill>
                  <a:srgbClr val="FF0000"/>
                </a:solidFill>
              </a:rPr>
              <a:t>MAKE SURE TO USE ALL POINTS BEFORE CLOSING CARDS!!</a:t>
            </a:r>
          </a:p>
          <a:p>
            <a:endParaRPr lang="en-US" dirty="0"/>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102</a:t>
            </a:fld>
            <a:endParaRPr lang="en-US" altLang="en-US" dirty="0">
              <a:solidFill>
                <a:schemeClr val="bg2"/>
              </a:solidFill>
            </a:endParaRPr>
          </a:p>
        </p:txBody>
      </p:sp>
    </p:spTree>
    <p:extLst>
      <p:ext uri="{BB962C8B-B14F-4D97-AF65-F5344CB8AC3E}">
        <p14:creationId xmlns:p14="http://schemas.microsoft.com/office/powerpoint/2010/main" val="57178739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r>
              <a:rPr lang="en-US" sz="7200" dirty="0"/>
              <a:t>Questions?</a:t>
            </a:r>
          </a:p>
          <a:p>
            <a:pPr marL="0" indent="0" algn="ctr">
              <a:buNone/>
            </a:pPr>
            <a:r>
              <a:rPr lang="en-US" sz="2800" dirty="0"/>
              <a:t>Feel free to contact me!</a:t>
            </a:r>
          </a:p>
          <a:p>
            <a:pPr marL="0" indent="0" algn="ctr">
              <a:buNone/>
            </a:pPr>
            <a:r>
              <a:rPr lang="en-US" sz="2800" dirty="0"/>
              <a:t>Cell </a:t>
            </a:r>
            <a:r>
              <a:rPr lang="en-US" sz="2800"/>
              <a:t>Number 671-488-6584</a:t>
            </a:r>
            <a:endParaRPr lang="en-US" sz="2800" dirty="0"/>
          </a:p>
          <a:p>
            <a:pPr marL="0" indent="0" algn="ctr">
              <a:buNone/>
            </a:pPr>
            <a:r>
              <a:rPr lang="en-US" sz="2800" dirty="0"/>
              <a:t>Email: </a:t>
            </a:r>
            <a:r>
              <a:rPr lang="en-US" sz="2800" dirty="0">
                <a:hlinkClick r:id="rId2"/>
              </a:rPr>
              <a:t>timothy.r.corbin5.mil@health.mil</a:t>
            </a:r>
            <a:r>
              <a:rPr lang="en-US" sz="2800" dirty="0"/>
              <a:t> or </a:t>
            </a:r>
            <a:r>
              <a:rPr lang="en-US" sz="2800" dirty="0">
                <a:hlinkClick r:id="rId3"/>
              </a:rPr>
              <a:t>trcorbin95@gmail.com</a:t>
            </a:r>
            <a:r>
              <a:rPr lang="en-US" sz="2800" dirty="0"/>
              <a:t> </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103</a:t>
            </a:fld>
            <a:endParaRPr lang="en-US" altLang="en-US" dirty="0">
              <a:solidFill>
                <a:schemeClr val="bg2"/>
              </a:solidFill>
            </a:endParaRPr>
          </a:p>
        </p:txBody>
      </p:sp>
    </p:spTree>
    <p:extLst>
      <p:ext uri="{BB962C8B-B14F-4D97-AF65-F5344CB8AC3E}">
        <p14:creationId xmlns:p14="http://schemas.microsoft.com/office/powerpoint/2010/main" val="414442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r>
              <a:rPr lang="en-US" sz="1400" dirty="0">
                <a:hlinkClick r:id="rId2"/>
              </a:rPr>
              <a:t>www.doctorofcredit.com</a:t>
            </a:r>
            <a:endParaRPr lang="en-US" sz="1400" dirty="0"/>
          </a:p>
          <a:p>
            <a:r>
              <a:rPr lang="en-US" sz="1400" dirty="0">
                <a:hlinkClick r:id="rId3"/>
              </a:rPr>
              <a:t>www.derpreport.com</a:t>
            </a:r>
            <a:endParaRPr lang="en-US" sz="1400" dirty="0"/>
          </a:p>
          <a:p>
            <a:r>
              <a:rPr lang="en-US" sz="1400" dirty="0">
                <a:hlinkClick r:id="rId4"/>
              </a:rPr>
              <a:t>www.thepointsguy.com</a:t>
            </a:r>
            <a:endParaRPr lang="en-US" sz="1400" dirty="0"/>
          </a:p>
          <a:p>
            <a:r>
              <a:rPr lang="en-US" sz="1400" dirty="0">
                <a:hlinkClick r:id="rId5"/>
              </a:rPr>
              <a:t>www.frequentmiler.boardingarea.com</a:t>
            </a:r>
            <a:endParaRPr lang="en-US" sz="1400" dirty="0"/>
          </a:p>
          <a:p>
            <a:r>
              <a:rPr lang="en-US" sz="1400" dirty="0">
                <a:hlinkClick r:id="rId6"/>
              </a:rPr>
              <a:t>www.mlatravelclub.com</a:t>
            </a:r>
            <a:r>
              <a:rPr lang="en-US" sz="1400" dirty="0"/>
              <a:t> </a:t>
            </a:r>
          </a:p>
          <a:p>
            <a:r>
              <a:rPr lang="en-US" sz="1400" dirty="0">
                <a:hlinkClick r:id="rId7"/>
              </a:rPr>
              <a:t>www.citi.com</a:t>
            </a:r>
            <a:r>
              <a:rPr lang="en-US" sz="1400" dirty="0"/>
              <a:t> </a:t>
            </a:r>
          </a:p>
          <a:p>
            <a:r>
              <a:rPr lang="en-US" sz="1400" dirty="0">
                <a:hlinkClick r:id="rId8"/>
              </a:rPr>
              <a:t>www.upgradedpoints.com</a:t>
            </a:r>
            <a:r>
              <a:rPr lang="en-US" sz="1400" dirty="0"/>
              <a:t> </a:t>
            </a:r>
          </a:p>
        </p:txBody>
      </p:sp>
      <p:sp>
        <p:nvSpPr>
          <p:cNvPr id="4" name="Slide Number Placeholder 3"/>
          <p:cNvSpPr>
            <a:spLocks noGrp="1"/>
          </p:cNvSpPr>
          <p:nvPr>
            <p:ph type="sldNum" sz="quarter" idx="12"/>
          </p:nvPr>
        </p:nvSpPr>
        <p:spPr>
          <a:xfrm>
            <a:off x="8001000" y="6524625"/>
            <a:ext cx="1143000" cy="304800"/>
          </a:xfrm>
        </p:spPr>
        <p:txBody>
          <a:bodyPr/>
          <a:lstStyle/>
          <a:p>
            <a:fld id="{0CCF4461-308F-4B45-A17C-ACFBE4089669}" type="slidenum">
              <a:rPr lang="en-US" altLang="en-US" smtClean="0"/>
              <a:pPr/>
              <a:t>104</a:t>
            </a:fld>
            <a:endParaRPr lang="en-US" altLang="en-US" dirty="0">
              <a:solidFill>
                <a:schemeClr val="bg2"/>
              </a:solidFill>
            </a:endParaRPr>
          </a:p>
        </p:txBody>
      </p:sp>
    </p:spTree>
    <p:extLst>
      <p:ext uri="{BB962C8B-B14F-4D97-AF65-F5344CB8AC3E}">
        <p14:creationId xmlns:p14="http://schemas.microsoft.com/office/powerpoint/2010/main" val="43537647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4"/>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9C58887977A44B927F2E1218B1E768" ma:contentTypeVersion="0" ma:contentTypeDescription="Create a new document." ma:contentTypeScope="" ma:versionID="67f2ff07ffd7b0729cbde636ced7583d">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LongProperties xmlns="http://schemas.microsoft.com/office/2006/metadata/longProperties"/>
</file>

<file path=customXml/itemProps1.xml><?xml version="1.0" encoding="utf-8"?>
<ds:datastoreItem xmlns:ds="http://schemas.openxmlformats.org/officeDocument/2006/customXml" ds:itemID="{FF692146-40BD-4196-B1C8-728FD97DEF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3E32EAF2-C843-49C7-9438-D3B12A5E3C3C}">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 ds:uri="http://schemas.microsoft.com/office/infopath/2007/PartnerControls"/>
  </ds:schemaRefs>
</ds:datastoreItem>
</file>

<file path=customXml/itemProps3.xml><?xml version="1.0" encoding="utf-8"?>
<ds:datastoreItem xmlns:ds="http://schemas.openxmlformats.org/officeDocument/2006/customXml" ds:itemID="{22B76427-5C8E-433F-BDD4-18B3134AE9E8}">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Organic</Template>
  <TotalTime>103513</TotalTime>
  <Words>9785</Words>
  <Application>Microsoft Office PowerPoint</Application>
  <PresentationFormat>On-screen Show (4:3)</PresentationFormat>
  <Paragraphs>1005</Paragraphs>
  <Slides>104</Slides>
  <Notes>69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104</vt:i4>
      </vt:variant>
    </vt:vector>
  </HeadingPairs>
  <TitlesOfParts>
    <vt:vector size="113" baseType="lpstr">
      <vt:lpstr>Arial</vt:lpstr>
      <vt:lpstr>Calibri</vt:lpstr>
      <vt:lpstr>Eras Medium ITC</vt:lpstr>
      <vt:lpstr>Garamond</vt:lpstr>
      <vt:lpstr>roboto</vt:lpstr>
      <vt:lpstr>roboto-regular</vt:lpstr>
      <vt:lpstr>SourceSansPro</vt:lpstr>
      <vt:lpstr>Times New Roman</vt:lpstr>
      <vt:lpstr>Organic</vt:lpstr>
      <vt:lpstr>PowerPoint Presentation</vt:lpstr>
      <vt:lpstr>PowerPoint Presentation</vt:lpstr>
      <vt:lpstr>PowerPoint Presentation</vt:lpstr>
      <vt:lpstr>Introduction</vt:lpstr>
      <vt:lpstr>Benefits of Credit Cards</vt:lpstr>
      <vt:lpstr>Benefits of Credit Cards</vt:lpstr>
      <vt:lpstr>Requirements for Benefits</vt:lpstr>
      <vt:lpstr>Why Do This? </vt:lpstr>
      <vt:lpstr>Why Do This? </vt:lpstr>
      <vt:lpstr>Cost to you (and Dependents!)</vt:lpstr>
      <vt:lpstr>My total $$ in Annual Benefits</vt:lpstr>
      <vt:lpstr>Charge Card Vs. Credit Card</vt:lpstr>
      <vt:lpstr>MLA and SCRA</vt:lpstr>
      <vt:lpstr>MLA and SCRA</vt:lpstr>
      <vt:lpstr>Credit Score</vt:lpstr>
      <vt:lpstr>Ways to Increase Credit Score</vt:lpstr>
      <vt:lpstr>Where/How Do I start? </vt:lpstr>
      <vt:lpstr>Card Match (https://www.creditcards.com/cardmatch/)</vt:lpstr>
      <vt:lpstr>Card Match (https://www.creditcards.com/cardmatch/)</vt:lpstr>
      <vt:lpstr>Card Match</vt:lpstr>
      <vt:lpstr>If Nothing Else… Have These Two!</vt:lpstr>
      <vt:lpstr>If More Than Those…</vt:lpstr>
      <vt:lpstr>Order of Obtaining Cards Discover</vt:lpstr>
      <vt:lpstr>Starting From Ground Zero</vt:lpstr>
      <vt:lpstr>PowerPoint Presentation</vt:lpstr>
      <vt:lpstr>Chase Rules (start here for max cards!)</vt:lpstr>
      <vt:lpstr>Chase Sapphire Reserve (Must Have!) </vt:lpstr>
      <vt:lpstr>  Chase Freedom Flex</vt:lpstr>
      <vt:lpstr>Chase Freedom Unlimited</vt:lpstr>
      <vt:lpstr>Chase Sapphire Preferred (Good Starter Before Reserve and for  downgrading to after AD Service)</vt:lpstr>
      <vt:lpstr>Earning Points with Sapphire Reserve</vt:lpstr>
      <vt:lpstr>Chase United Explorer</vt:lpstr>
      <vt:lpstr>Chase United Quest</vt:lpstr>
      <vt:lpstr>Chase United Club Infinite</vt:lpstr>
      <vt:lpstr>Chase Southwest </vt:lpstr>
      <vt:lpstr>Chase Marriott</vt:lpstr>
      <vt:lpstr>Chase Ink Preferred</vt:lpstr>
      <vt:lpstr>Chase Ink Cash</vt:lpstr>
      <vt:lpstr>Chase Hyatt </vt:lpstr>
      <vt:lpstr>Chase Travel Benefits </vt:lpstr>
      <vt:lpstr>PowerPoint Presentation</vt:lpstr>
      <vt:lpstr>Chase Wrap Up</vt:lpstr>
      <vt:lpstr>Order of Obtaining Cards Chase</vt:lpstr>
      <vt:lpstr>PowerPoint Presentation</vt:lpstr>
      <vt:lpstr>Amex Rules</vt:lpstr>
      <vt:lpstr>Amex Platinum (Must Have!)</vt:lpstr>
      <vt:lpstr>Amex Platinum Cont.</vt:lpstr>
      <vt:lpstr>Amex Charles Schwab</vt:lpstr>
      <vt:lpstr>Amex Morgan Stanley</vt:lpstr>
      <vt:lpstr>Amex Gold</vt:lpstr>
      <vt:lpstr>Amex Green </vt:lpstr>
      <vt:lpstr>Amex Charge Card Review</vt:lpstr>
      <vt:lpstr>Amex Credit Cards Rules</vt:lpstr>
      <vt:lpstr>Amex Hilton Aspire (Great Card!) </vt:lpstr>
      <vt:lpstr>Amex Hilton Cards</vt:lpstr>
      <vt:lpstr>Amex Marriot Bonvoy</vt:lpstr>
      <vt:lpstr>Amex Delta Reserve</vt:lpstr>
      <vt:lpstr>Amex Delta Cards</vt:lpstr>
      <vt:lpstr>Amex Travel/Insurance Benefits CLICK HERE FOR FULL LIST! </vt:lpstr>
      <vt:lpstr>Amex Wrap Up</vt:lpstr>
      <vt:lpstr>Amex Wrap Up</vt:lpstr>
      <vt:lpstr>PowerPoint Presentation</vt:lpstr>
      <vt:lpstr>US Bank Altitude Reserve (My Favorite Card!)</vt:lpstr>
      <vt:lpstr>US Bank Skypass Select</vt:lpstr>
      <vt:lpstr>Other US Bank Cards</vt:lpstr>
      <vt:lpstr>US Bank Travel Benefits</vt:lpstr>
      <vt:lpstr>PowerPoint Presentation</vt:lpstr>
      <vt:lpstr>US Bank Wrap Up</vt:lpstr>
      <vt:lpstr>PowerPoint Presentation</vt:lpstr>
      <vt:lpstr>Citi Rules</vt:lpstr>
      <vt:lpstr>Citi Prestige (not available anymore) </vt:lpstr>
      <vt:lpstr>Citi Premier</vt:lpstr>
      <vt:lpstr>Citi AAdvantage  (Best Citi Card!)</vt:lpstr>
      <vt:lpstr>Business Cards (Now Charging Annual Fee )</vt:lpstr>
      <vt:lpstr>Blue Business Plus</vt:lpstr>
      <vt:lpstr>Amex Business Platinum ($695/year) GREAT CARD!</vt:lpstr>
      <vt:lpstr>Amex Business Platinum ($695/year) </vt:lpstr>
      <vt:lpstr>Amex Business Gold ($295/Year)</vt:lpstr>
      <vt:lpstr>Order of Obtaining Cards Amex Charge Cards</vt:lpstr>
      <vt:lpstr>Order of Obtaining Cards Amex Credit Cards</vt:lpstr>
      <vt:lpstr>PowerPoint Presentation</vt:lpstr>
      <vt:lpstr>Bilt Rewards Mastercard (Awesome Card!)</vt:lpstr>
      <vt:lpstr>Bank of American Premium Elite Rewards Card </vt:lpstr>
      <vt:lpstr>Manufactured Spending</vt:lpstr>
      <vt:lpstr>Manufactured Spending</vt:lpstr>
      <vt:lpstr>Earning Extra Amex Points w/ Rakuten (Must sign up!!!) </vt:lpstr>
      <vt:lpstr>Referrals ( Very Important!)</vt:lpstr>
      <vt:lpstr>PowerPoint Presentation</vt:lpstr>
      <vt:lpstr>Frequent Miler Best Credit Card Offers Page (https://frequentmiler.com/best-credit-card-sign-up-offers/)</vt:lpstr>
      <vt:lpstr>If Referral Offers are Low on Amex (Try resy.com/amex-offers)</vt:lpstr>
      <vt:lpstr>Doctor of Credit (https://www.doctorofcredit.com/)</vt:lpstr>
      <vt:lpstr>The Points Guy (http://thepointsguy.com/)</vt:lpstr>
      <vt:lpstr>Frequent Miler (https://frequentmiler.com/)</vt:lpstr>
      <vt:lpstr>PointsYeah https://www.pointsyeah.com/</vt:lpstr>
      <vt:lpstr>Airline Lounges</vt:lpstr>
      <vt:lpstr>PowerPoint Presentation</vt:lpstr>
      <vt:lpstr>Travel Credits</vt:lpstr>
      <vt:lpstr>Travel Credits</vt:lpstr>
      <vt:lpstr>Other Credits</vt:lpstr>
      <vt:lpstr>Other Credits Cont…</vt:lpstr>
      <vt:lpstr>Downgrade Strategy (Closing Credit Cards) </vt:lpstr>
      <vt:lpstr>Downgrade Strategy</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Fea, Michael, LTC, USAF</dc:creator>
  <cp:lastModifiedBy>Hilaire, Crystal A Maj USAF DHA NELLIS 99TH MDG (USA)</cp:lastModifiedBy>
  <cp:revision>841</cp:revision>
  <cp:lastPrinted>2018-10-09T20:00:55Z</cp:lastPrinted>
  <dcterms:created xsi:type="dcterms:W3CDTF">2000-04-26T18:38:01Z</dcterms:created>
  <dcterms:modified xsi:type="dcterms:W3CDTF">2024-05-13T21:42:50Z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display_urn:schemas-microsoft-com:office:office#Editor">
    <vt:lpwstr>BOLAND, PAUL S CTR US Air Force HAF SAF/AAIE</vt:lpwstr>
  </property>
  <property fmtid="{D5CDD505-2E9C-101B-9397-08002B2CF9AE}" pid="4" name="display_urn:schemas-microsoft-com:office:office#Author">
    <vt:lpwstr>BOLAND, PAUL S CTR US Air Force HAF SAF/AAIE</vt:lpwstr>
  </property>
</Properties>
</file>