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70" r:id="rId2"/>
    <p:sldId id="284" r:id="rId3"/>
    <p:sldId id="271" r:id="rId4"/>
    <p:sldId id="262" r:id="rId5"/>
    <p:sldId id="283" r:id="rId6"/>
    <p:sldId id="277" r:id="rId7"/>
    <p:sldId id="278" r:id="rId8"/>
    <p:sldId id="276" r:id="rId9"/>
    <p:sldId id="2147479196" r:id="rId10"/>
    <p:sldId id="279" r:id="rId11"/>
    <p:sldId id="280" r:id="rId12"/>
    <p:sldId id="286" r:id="rId13"/>
    <p:sldId id="282" r:id="rId14"/>
    <p:sldId id="28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3" d="100"/>
          <a:sy n="113" d="100"/>
        </p:scale>
        <p:origin x="51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3BC600-A3EF-4244-9C77-F7B8299F079D}" type="datetimeFigureOut">
              <a:rPr lang="en-US" smtClean="0"/>
              <a:t>5/13/2024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7BE7AB-2236-4665-9195-77C1106F471B}" type="slidenum">
              <a:rPr lang="en-US" smtClean="0"/>
              <a:t>‹#›</a:t>
            </a:fld>
            <a:endParaRPr lang="en-US"/>
          </a:p>
        </p:txBody>
      </p:sp>
    </p:spTree>
    <p:extLst>
      <p:ext uri="{BB962C8B-B14F-4D97-AF65-F5344CB8AC3E}">
        <p14:creationId xmlns:p14="http://schemas.microsoft.com/office/powerpoint/2010/main" val="10726686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F42D7E-CF4C-45D0-982E-A1BF266096DC}" type="slidenum">
              <a:rPr lang="en-US" smtClean="0"/>
              <a:t>8</a:t>
            </a:fld>
            <a:endParaRPr lang="en-US"/>
          </a:p>
        </p:txBody>
      </p:sp>
    </p:spTree>
    <p:extLst>
      <p:ext uri="{BB962C8B-B14F-4D97-AF65-F5344CB8AC3E}">
        <p14:creationId xmlns:p14="http://schemas.microsoft.com/office/powerpoint/2010/main" val="19399615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80238-B070-77A1-3C31-54ED288396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67D7C00-ED02-24D7-0F3B-A2B2A60F38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31CBF21-B321-1C42-ADEA-C3F06BC4CF6A}"/>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58B20EF7-7ABF-BD37-6F37-341A898495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187B1E-E7A0-5964-35D7-F77D901A7FE7}"/>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2437535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41E1C-8628-08A5-4144-940891D445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C25EFD-D096-9CDC-D4A8-E8F4F14646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256E5D-1B71-1494-7AD9-136CD6FAB26B}"/>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CD28AE43-814A-D115-2E92-64B71E0608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74F8EC-AA0B-61A4-426E-99A3579820A4}"/>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573363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194F-283D-5EF9-066C-163DCAB1C6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46DCEA-2423-8453-185D-26F8C8FADC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397CA7-B3B3-0C99-DD03-DFB8224A028A}"/>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1AE9886F-4856-FCD9-7910-9AAE18F185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4F5965-273C-7CE6-8D2A-684B49DE4D9B}"/>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4161062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50A13-F0F6-0148-C8C1-86DB7D931C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C22F9A-33F7-E358-C745-C425507AEA4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C55B22-BEDC-639D-98BC-C9F0E65CB5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7EB2CA1-5DD1-D09C-2780-5D5F73F816EA}"/>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6" name="Footer Placeholder 5">
            <a:extLst>
              <a:ext uri="{FF2B5EF4-FFF2-40B4-BE49-F238E27FC236}">
                <a16:creationId xmlns:a16="http://schemas.microsoft.com/office/drawing/2014/main" id="{DE8218B2-0075-5679-5A07-52551E133B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8733B9-BA95-912F-6B09-9BEBB8D7C665}"/>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368405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64E93-D3D4-C57F-4F06-44940844B6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41ED13-A82C-9842-FF19-041D2F0DC6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148AB9-1122-AF19-E90A-8A2EB9F5F94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F10D15-480E-C30E-8715-21B0A0C1B7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B43C2B-ABA6-CC0B-AE19-21BFD07621C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35CF83D-E110-5AC7-EA36-822EE1CF955C}"/>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8" name="Footer Placeholder 7">
            <a:extLst>
              <a:ext uri="{FF2B5EF4-FFF2-40B4-BE49-F238E27FC236}">
                <a16:creationId xmlns:a16="http://schemas.microsoft.com/office/drawing/2014/main" id="{C7211ED9-3330-526E-9DA8-FE279256BE3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C4387B-2733-C139-41EC-809F33306582}"/>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251669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57724-4565-4919-89E4-A8BBA56FB2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DE085C-F99D-9D61-2B9F-231F975D849B}"/>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4" name="Footer Placeholder 3">
            <a:extLst>
              <a:ext uri="{FF2B5EF4-FFF2-40B4-BE49-F238E27FC236}">
                <a16:creationId xmlns:a16="http://schemas.microsoft.com/office/drawing/2014/main" id="{DE36F70A-F424-7737-56D6-15CB41E11B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039836-00CC-7DF2-DF18-2F0AAD80F2FC}"/>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1450815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616D3C-909F-C5F6-7B15-AD34964FDCD8}"/>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3" name="Footer Placeholder 2">
            <a:extLst>
              <a:ext uri="{FF2B5EF4-FFF2-40B4-BE49-F238E27FC236}">
                <a16:creationId xmlns:a16="http://schemas.microsoft.com/office/drawing/2014/main" id="{9848CBE2-AFC6-B011-735A-453642807B8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8B876B-508D-E8C3-B6C4-8E50B5440BBE}"/>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1004877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7D91-1945-0E04-70AC-7410E13117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007A9F1-F2E8-5061-0F17-B0B3ED1DF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B148D1-8CBC-B137-5D1F-C1AB709337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7AC0D3-293D-5C8C-2A4E-3EE015184C44}"/>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6" name="Footer Placeholder 5">
            <a:extLst>
              <a:ext uri="{FF2B5EF4-FFF2-40B4-BE49-F238E27FC236}">
                <a16:creationId xmlns:a16="http://schemas.microsoft.com/office/drawing/2014/main" id="{AD2E6DDC-1C8B-F8A8-EEF3-A579CDAA42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C79FA3-9E64-E466-AD28-10007FEC09A4}"/>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3442847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743E3-832D-CBC2-1D7C-A3D5522393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D4336A-5A2B-91DE-C24D-C9A1AB2AEE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E6ACAB-1DBC-2788-E8E8-40EAFE9DE6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11CB4A-5E10-A3F6-BFC0-8C15F6EBF350}"/>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6" name="Footer Placeholder 5">
            <a:extLst>
              <a:ext uri="{FF2B5EF4-FFF2-40B4-BE49-F238E27FC236}">
                <a16:creationId xmlns:a16="http://schemas.microsoft.com/office/drawing/2014/main" id="{D781CE96-8C20-65BF-CC27-9176697C16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D10C37-B455-DF38-5949-EF9811F1A5C7}"/>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1534995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FD64B-4EF1-D984-1C22-96E9F847FF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6E00178-C55A-91C5-BAFC-23AFF0372F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417EC0-B6A9-BC5F-CD7C-B1284B847033}"/>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B0000978-432E-3E30-A100-13052BCCE1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F56B04-46A8-2EC0-BE96-1531E6F3519C}"/>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774620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A649A8-5935-82E2-107C-27E14C906A3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39975F-7B05-1775-492F-F47E733854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4E87D9-3BB1-E097-02B5-87306FCD6D75}"/>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23F24436-3E20-9585-2129-ED7DBB7A3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A50981-EAF0-599E-73DB-714E1878F4A7}"/>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2144954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3B2FC6-FC5A-833D-B573-4BE612AEB7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172085-9886-93A2-9D7F-179436109E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D8AA97-0186-8063-4B2F-761651ADD4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3FF90798-5924-D69C-BC7F-49D51EA0A1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C9FB63-A7C2-95B8-9D0E-9DC902BF5B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EA815D-5AC2-4A38-972C-0116A7BAD655}" type="slidenum">
              <a:rPr lang="en-US" smtClean="0"/>
              <a:t>‹#›</a:t>
            </a:fld>
            <a:endParaRPr lang="en-US"/>
          </a:p>
        </p:txBody>
      </p:sp>
    </p:spTree>
    <p:extLst>
      <p:ext uri="{BB962C8B-B14F-4D97-AF65-F5344CB8AC3E}">
        <p14:creationId xmlns:p14="http://schemas.microsoft.com/office/powerpoint/2010/main" val="30171091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digital-commons.usnwc.edu/cgi/viewcontent.cgi?article=1013&amp;context=ciwag-case-studies"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png"/><Relationship Id="rId3" Type="http://schemas.openxmlformats.org/officeDocument/2006/relationships/image" Target="../media/image6.jpe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jpeg"/><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6B0F26-FEE0-BEC3-631C-DAAFED62F796}"/>
              </a:ext>
            </a:extLst>
          </p:cNvPr>
          <p:cNvSpPr txBox="1"/>
          <p:nvPr/>
        </p:nvSpPr>
        <p:spPr>
          <a:xfrm>
            <a:off x="1429716" y="1761719"/>
            <a:ext cx="9049407" cy="26161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Bauhaus 93" panose="04030905020B02020C02" pitchFamily="8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Society of Air Force Pharmacy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Mid-Year Conference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6 - 8 May 2024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Planet Hollywood Resort &amp; Casino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Las Vegas, NV</a:t>
            </a:r>
          </a:p>
        </p:txBody>
      </p:sp>
    </p:spTree>
    <p:extLst>
      <p:ext uri="{BB962C8B-B14F-4D97-AF65-F5344CB8AC3E}">
        <p14:creationId xmlns:p14="http://schemas.microsoft.com/office/powerpoint/2010/main" val="222974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6B0F26-FEE0-BEC3-631C-DAAFED62F796}"/>
              </a:ext>
            </a:extLst>
          </p:cNvPr>
          <p:cNvSpPr txBox="1"/>
          <p:nvPr/>
        </p:nvSpPr>
        <p:spPr>
          <a:xfrm>
            <a:off x="1571296" y="2231502"/>
            <a:ext cx="9049407" cy="12618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Bauhaus 93" panose="04030905020B02020C02" pitchFamily="8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dirty="0">
                <a:solidFill>
                  <a:prstClr val="black"/>
                </a:solidFill>
                <a:latin typeface="Eras Bold ITC" panose="020B0907030504020204" pitchFamily="34" charset="0"/>
              </a:rPr>
              <a:t>Leadership Engagement Panel</a:t>
            </a:r>
            <a:endParaRPr kumimoji="0" lang="en-US" sz="44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endParaRPr>
          </a:p>
        </p:txBody>
      </p:sp>
    </p:spTree>
    <p:extLst>
      <p:ext uri="{BB962C8B-B14F-4D97-AF65-F5344CB8AC3E}">
        <p14:creationId xmlns:p14="http://schemas.microsoft.com/office/powerpoint/2010/main" val="4018545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158E46-E167-5A6C-AC60-C234A330B738}"/>
              </a:ext>
            </a:extLst>
          </p:cNvPr>
          <p:cNvSpPr>
            <a:spLocks noGrp="1"/>
          </p:cNvSpPr>
          <p:nvPr>
            <p:ph type="title"/>
          </p:nvPr>
        </p:nvSpPr>
        <p:spPr>
          <a:xfrm>
            <a:off x="838200" y="365125"/>
            <a:ext cx="10515600" cy="1325563"/>
          </a:xfrm>
        </p:spPr>
        <p:txBody>
          <a:bodyPr>
            <a:normAutofit/>
          </a:bodyPr>
          <a:lstStyle/>
          <a:p>
            <a:pPr algn="ctr"/>
            <a:r>
              <a:rPr lang="en-US" sz="4000" dirty="0"/>
              <a:t>Disclosures</a:t>
            </a:r>
          </a:p>
        </p:txBody>
      </p:sp>
      <p:sp>
        <p:nvSpPr>
          <p:cNvPr id="4" name="Content Placeholder 3">
            <a:extLst>
              <a:ext uri="{FF2B5EF4-FFF2-40B4-BE49-F238E27FC236}">
                <a16:creationId xmlns:a16="http://schemas.microsoft.com/office/drawing/2014/main" id="{ACD2FD52-457E-AAB5-F18A-F1CBCF02A39B}"/>
              </a:ext>
            </a:extLst>
          </p:cNvPr>
          <p:cNvSpPr>
            <a:spLocks noGrp="1"/>
          </p:cNvSpPr>
          <p:nvPr>
            <p:ph idx="1"/>
          </p:nvPr>
        </p:nvSpPr>
        <p:spPr>
          <a:xfrm>
            <a:off x="838200" y="2067206"/>
            <a:ext cx="10515600" cy="4252369"/>
          </a:xfrm>
        </p:spPr>
        <p:txBody>
          <a:bodyPr>
            <a:normAutofit/>
          </a:bodyPr>
          <a:lstStyle/>
          <a:p>
            <a:pPr marL="0" indent="0">
              <a:buNone/>
            </a:pPr>
            <a:r>
              <a:rPr lang="en-US" altLang="en-US" sz="2800" dirty="0"/>
              <a:t>The following panel members declare no conflicts of interest, real or apparent, and no financial interests in any company, product, or service mentioned in this program, including grants, employment, gifts, stock holdings, and honoraria.</a:t>
            </a:r>
          </a:p>
          <a:p>
            <a:pPr marL="0" indent="0">
              <a:buNone/>
            </a:pPr>
            <a:endParaRPr lang="en-US" altLang="en-US" sz="2800" dirty="0"/>
          </a:p>
          <a:p>
            <a:pPr marL="0" indent="0">
              <a:buNone/>
            </a:pPr>
            <a:r>
              <a:rPr lang="en-US" sz="2800" dirty="0"/>
              <a:t>The views expressed herein are those of the presenters and do not necessarily reflect the official policy of the Department of the Air Force, Defense Health Agency, Department of Defense, nor the US Government.</a:t>
            </a:r>
            <a:endParaRPr lang="en-US" altLang="en-US" sz="2800" dirty="0"/>
          </a:p>
          <a:p>
            <a:endParaRPr lang="en-US" dirty="0"/>
          </a:p>
          <a:p>
            <a:endParaRPr lang="en-US" sz="2800" dirty="0"/>
          </a:p>
          <a:p>
            <a:endParaRPr lang="en-US" dirty="0"/>
          </a:p>
        </p:txBody>
      </p:sp>
    </p:spTree>
    <p:extLst>
      <p:ext uri="{BB962C8B-B14F-4D97-AF65-F5344CB8AC3E}">
        <p14:creationId xmlns:p14="http://schemas.microsoft.com/office/powerpoint/2010/main" val="3754144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C044B-7B92-4263-AFB9-760EF6C9E18C}"/>
              </a:ext>
            </a:extLst>
          </p:cNvPr>
          <p:cNvSpPr>
            <a:spLocks noGrp="1"/>
          </p:cNvSpPr>
          <p:nvPr>
            <p:ph type="title"/>
          </p:nvPr>
        </p:nvSpPr>
        <p:spPr>
          <a:xfrm>
            <a:off x="838200" y="365125"/>
            <a:ext cx="10515600" cy="1325563"/>
          </a:xfrm>
        </p:spPr>
        <p:txBody>
          <a:bodyPr>
            <a:normAutofit/>
          </a:bodyPr>
          <a:lstStyle/>
          <a:p>
            <a:pPr algn="ctr"/>
            <a:r>
              <a:rPr lang="en-US" sz="4000" b="1" dirty="0"/>
              <a:t>Learning Objectives</a:t>
            </a:r>
          </a:p>
        </p:txBody>
      </p:sp>
      <p:sp>
        <p:nvSpPr>
          <p:cNvPr id="6" name="Content Placeholder 5">
            <a:extLst>
              <a:ext uri="{FF2B5EF4-FFF2-40B4-BE49-F238E27FC236}">
                <a16:creationId xmlns:a16="http://schemas.microsoft.com/office/drawing/2014/main" id="{1586AA58-9D49-1DD3-1FC6-F1076DB24404}"/>
              </a:ext>
            </a:extLst>
          </p:cNvPr>
          <p:cNvSpPr>
            <a:spLocks noGrp="1"/>
          </p:cNvSpPr>
          <p:nvPr>
            <p:ph idx="1"/>
          </p:nvPr>
        </p:nvSpPr>
        <p:spPr>
          <a:xfrm>
            <a:off x="838200" y="2141537"/>
            <a:ext cx="10515600" cy="4351338"/>
          </a:xfrm>
        </p:spPr>
        <p:txBody>
          <a:bodyPr/>
          <a:lstStyle/>
          <a:p>
            <a:r>
              <a:rPr lang="en-US" altLang="en-US" dirty="0"/>
              <a:t>Describe the skills and traits that lead to a successful Air Force Career</a:t>
            </a:r>
          </a:p>
          <a:p>
            <a:endParaRPr lang="en-US" altLang="en-US" sz="800" dirty="0"/>
          </a:p>
          <a:p>
            <a:r>
              <a:rPr lang="en-US" altLang="en-US" dirty="0"/>
              <a:t>Understand advancement opportunities within the Pharmacy Career Field</a:t>
            </a:r>
          </a:p>
          <a:p>
            <a:endParaRPr lang="en-US" altLang="en-US" sz="800" dirty="0"/>
          </a:p>
          <a:p>
            <a:r>
              <a:rPr lang="en-US" altLang="en-US" dirty="0"/>
              <a:t>Review ways to take care of yourself and the people you lead</a:t>
            </a:r>
          </a:p>
          <a:p>
            <a:endParaRPr lang="en-US" altLang="en-US" sz="800" dirty="0"/>
          </a:p>
          <a:p>
            <a:r>
              <a:rPr lang="en-US" altLang="en-US" dirty="0"/>
              <a:t>Identify ways to grow as a leader and why it is important </a:t>
            </a:r>
          </a:p>
          <a:p>
            <a:endParaRPr lang="en-US" altLang="en-US" dirty="0"/>
          </a:p>
          <a:p>
            <a:endParaRPr lang="en-US" altLang="en-US" dirty="0"/>
          </a:p>
        </p:txBody>
      </p:sp>
    </p:spTree>
    <p:extLst>
      <p:ext uri="{BB962C8B-B14F-4D97-AF65-F5344CB8AC3E}">
        <p14:creationId xmlns:p14="http://schemas.microsoft.com/office/powerpoint/2010/main" val="2232674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158E46-E167-5A6C-AC60-C234A330B738}"/>
              </a:ext>
            </a:extLst>
          </p:cNvPr>
          <p:cNvSpPr>
            <a:spLocks noGrp="1"/>
          </p:cNvSpPr>
          <p:nvPr>
            <p:ph type="title"/>
          </p:nvPr>
        </p:nvSpPr>
        <p:spPr>
          <a:xfrm>
            <a:off x="838200" y="365125"/>
            <a:ext cx="10515600" cy="1325563"/>
          </a:xfrm>
        </p:spPr>
        <p:txBody>
          <a:bodyPr>
            <a:normAutofit fontScale="90000"/>
          </a:bodyPr>
          <a:lstStyle/>
          <a:p>
            <a:pPr algn="ctr"/>
            <a:r>
              <a:rPr lang="en-US" dirty="0"/>
              <a:t>Col Stephanie Forsythe</a:t>
            </a:r>
            <a:br>
              <a:rPr lang="en-US" dirty="0"/>
            </a:br>
            <a:r>
              <a:rPr lang="en-US" dirty="0"/>
              <a:t>Commander, 81</a:t>
            </a:r>
            <a:r>
              <a:rPr lang="en-US" baseline="30000" dirty="0"/>
              <a:t>st</a:t>
            </a:r>
            <a:r>
              <a:rPr lang="en-US" dirty="0"/>
              <a:t> Medical Diagnostics &amp; Therapeutics Squadron </a:t>
            </a:r>
          </a:p>
        </p:txBody>
      </p:sp>
      <p:sp>
        <p:nvSpPr>
          <p:cNvPr id="4" name="Content Placeholder 3">
            <a:extLst>
              <a:ext uri="{FF2B5EF4-FFF2-40B4-BE49-F238E27FC236}">
                <a16:creationId xmlns:a16="http://schemas.microsoft.com/office/drawing/2014/main" id="{ACD2FD52-457E-AAB5-F18A-F1CBCF02A39B}"/>
              </a:ext>
            </a:extLst>
          </p:cNvPr>
          <p:cNvSpPr>
            <a:spLocks noGrp="1"/>
          </p:cNvSpPr>
          <p:nvPr>
            <p:ph idx="1"/>
          </p:nvPr>
        </p:nvSpPr>
        <p:spPr>
          <a:xfrm>
            <a:off x="838200" y="2067206"/>
            <a:ext cx="10515600" cy="4252369"/>
          </a:xfrm>
        </p:spPr>
        <p:txBody>
          <a:bodyPr>
            <a:normAutofit/>
          </a:bodyPr>
          <a:lstStyle/>
          <a:p>
            <a:pPr marL="0" indent="0">
              <a:spcBef>
                <a:spcPts val="600"/>
              </a:spcBef>
              <a:buNone/>
            </a:pPr>
            <a:r>
              <a:rPr lang="en-US" sz="2800" dirty="0"/>
              <a:t>Leadership pearls:</a:t>
            </a:r>
          </a:p>
          <a:p>
            <a:r>
              <a:rPr lang="en-US" dirty="0"/>
              <a:t>Talent is interesting, character is everything</a:t>
            </a:r>
          </a:p>
          <a:p>
            <a:r>
              <a:rPr lang="en-US" dirty="0"/>
              <a:t>Care about people and take care of people</a:t>
            </a:r>
          </a:p>
          <a:p>
            <a:r>
              <a:rPr lang="en-US" dirty="0"/>
              <a:t>Lead with humility, vulnerability, and empathy</a:t>
            </a:r>
          </a:p>
          <a:p>
            <a:r>
              <a:rPr lang="en-US" dirty="0"/>
              <a:t>Be quick to listen and very slow to judge</a:t>
            </a:r>
          </a:p>
          <a:p>
            <a:r>
              <a:rPr lang="en-US" dirty="0"/>
              <a:t>Hone your emotional intelligence skills</a:t>
            </a:r>
          </a:p>
          <a:p>
            <a:r>
              <a:rPr lang="en-US" dirty="0"/>
              <a:t>Have a growth mindset and push yourself outside your comfort zone</a:t>
            </a:r>
          </a:p>
          <a:p>
            <a:endParaRPr lang="en-US" dirty="0"/>
          </a:p>
          <a:p>
            <a:pPr marL="0" indent="0">
              <a:buNone/>
            </a:pPr>
            <a:endParaRPr lang="en-US" sz="2800" dirty="0"/>
          </a:p>
          <a:p>
            <a:endParaRPr lang="en-US" dirty="0"/>
          </a:p>
        </p:txBody>
      </p:sp>
    </p:spTree>
    <p:extLst>
      <p:ext uri="{BB962C8B-B14F-4D97-AF65-F5344CB8AC3E}">
        <p14:creationId xmlns:p14="http://schemas.microsoft.com/office/powerpoint/2010/main" val="2000983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ground, outdoor, sky, camel&#10;&#10;Description automatically generated">
            <a:extLst>
              <a:ext uri="{FF2B5EF4-FFF2-40B4-BE49-F238E27FC236}">
                <a16:creationId xmlns:a16="http://schemas.microsoft.com/office/drawing/2014/main" id="{936DD54F-6B7B-B44D-F5EF-D28804C0980B}"/>
              </a:ext>
            </a:extLst>
          </p:cNvPr>
          <p:cNvPicPr>
            <a:picLocks noChangeAspect="1"/>
          </p:cNvPicPr>
          <p:nvPr/>
        </p:nvPicPr>
        <p:blipFill rotWithShape="1">
          <a:blip r:embed="rId2">
            <a:extLst>
              <a:ext uri="{28A0092B-C50C-407E-A947-70E740481C1C}">
                <a14:useLocalDpi xmlns:a14="http://schemas.microsoft.com/office/drawing/2010/main" val="0"/>
              </a:ext>
            </a:extLst>
          </a:blip>
          <a:srcRect l="17827" t="14940" r="9592" b="20204"/>
          <a:stretch/>
        </p:blipFill>
        <p:spPr>
          <a:xfrm>
            <a:off x="7824141" y="4335772"/>
            <a:ext cx="3257900" cy="2183364"/>
          </a:xfrm>
          <a:prstGeom prst="rect">
            <a:avLst/>
          </a:prstGeom>
        </p:spPr>
      </p:pic>
      <p:sp>
        <p:nvSpPr>
          <p:cNvPr id="2" name="Title 1">
            <a:extLst>
              <a:ext uri="{FF2B5EF4-FFF2-40B4-BE49-F238E27FC236}">
                <a16:creationId xmlns:a16="http://schemas.microsoft.com/office/drawing/2014/main" id="{D051CBB4-D6D5-23DF-7ABE-B9FDD0D90B3B}"/>
              </a:ext>
            </a:extLst>
          </p:cNvPr>
          <p:cNvSpPr>
            <a:spLocks noGrp="1"/>
          </p:cNvSpPr>
          <p:nvPr>
            <p:ph type="title"/>
          </p:nvPr>
        </p:nvSpPr>
        <p:spPr>
          <a:xfrm>
            <a:off x="1645518" y="543108"/>
            <a:ext cx="9624391" cy="1145623"/>
          </a:xfrm>
        </p:spPr>
        <p:txBody>
          <a:bodyPr>
            <a:normAutofit fontScale="90000"/>
          </a:bodyPr>
          <a:lstStyle/>
          <a:p>
            <a:pPr algn="ctr"/>
            <a:r>
              <a:rPr lang="en-US" sz="4400" dirty="0"/>
              <a:t>Lt Col Tara Stogdill</a:t>
            </a:r>
            <a:br>
              <a:rPr lang="en-US" sz="4400" dirty="0"/>
            </a:br>
            <a:r>
              <a:rPr lang="en-US" sz="4400" dirty="0"/>
              <a:t>Commander, 59</a:t>
            </a:r>
            <a:r>
              <a:rPr lang="en-US" sz="4400" baseline="30000" dirty="0"/>
              <a:t>th</a:t>
            </a:r>
            <a:r>
              <a:rPr lang="en-US" sz="4400" dirty="0"/>
              <a:t> Diagnostics &amp; Therapeutics  Squadron </a:t>
            </a:r>
            <a:endParaRPr lang="en-US" dirty="0"/>
          </a:p>
        </p:txBody>
      </p:sp>
      <p:sp>
        <p:nvSpPr>
          <p:cNvPr id="3" name="Content Placeholder 2">
            <a:extLst>
              <a:ext uri="{FF2B5EF4-FFF2-40B4-BE49-F238E27FC236}">
                <a16:creationId xmlns:a16="http://schemas.microsoft.com/office/drawing/2014/main" id="{302B70F4-CD55-3611-2B30-9C9A32F91E81}"/>
              </a:ext>
            </a:extLst>
          </p:cNvPr>
          <p:cNvSpPr>
            <a:spLocks noGrp="1"/>
          </p:cNvSpPr>
          <p:nvPr>
            <p:ph idx="1"/>
          </p:nvPr>
        </p:nvSpPr>
        <p:spPr>
          <a:xfrm>
            <a:off x="838200" y="1825624"/>
            <a:ext cx="10515600" cy="4759733"/>
          </a:xfrm>
        </p:spPr>
        <p:txBody>
          <a:bodyPr>
            <a:normAutofit/>
          </a:bodyPr>
          <a:lstStyle/>
          <a:p>
            <a:pPr marL="0" indent="0">
              <a:buNone/>
            </a:pPr>
            <a:endParaRPr lang="en-US" dirty="0"/>
          </a:p>
          <a:p>
            <a:pPr marL="0" indent="0">
              <a:buNone/>
            </a:pPr>
            <a:r>
              <a:rPr lang="en-US" dirty="0"/>
              <a:t>Leadership Pearls:</a:t>
            </a:r>
          </a:p>
          <a:p>
            <a:pPr lvl="1"/>
            <a:r>
              <a:rPr lang="en-US" dirty="0"/>
              <a:t>Communicate</a:t>
            </a:r>
          </a:p>
          <a:p>
            <a:pPr lvl="1"/>
            <a:r>
              <a:rPr lang="en-US" dirty="0"/>
              <a:t>Take care of your people</a:t>
            </a:r>
          </a:p>
          <a:p>
            <a:pPr lvl="1"/>
            <a:r>
              <a:rPr lang="en-US" dirty="0"/>
              <a:t>Know your Why</a:t>
            </a:r>
          </a:p>
          <a:p>
            <a:pPr lvl="1"/>
            <a:r>
              <a:rPr lang="en-US" dirty="0"/>
              <a:t>Three questions</a:t>
            </a:r>
          </a:p>
          <a:p>
            <a:pPr lvl="1"/>
            <a:r>
              <a:rPr lang="en-US" dirty="0"/>
              <a:t>Keep Learning, stay curious</a:t>
            </a:r>
          </a:p>
          <a:p>
            <a:pPr lvl="1"/>
            <a:r>
              <a:rPr lang="en-US" dirty="0"/>
              <a:t>Jump at Opportunities</a:t>
            </a:r>
          </a:p>
          <a:p>
            <a:pPr lvl="1"/>
            <a:r>
              <a:rPr lang="en-US" dirty="0"/>
              <a:t>Communicate some more!</a:t>
            </a:r>
          </a:p>
        </p:txBody>
      </p:sp>
      <p:pic>
        <p:nvPicPr>
          <p:cNvPr id="5" name="Picture 4">
            <a:extLst>
              <a:ext uri="{FF2B5EF4-FFF2-40B4-BE49-F238E27FC236}">
                <a16:creationId xmlns:a16="http://schemas.microsoft.com/office/drawing/2014/main" id="{B539A843-2E30-82CC-6857-7C37C284CF4E}"/>
              </a:ext>
            </a:extLst>
          </p:cNvPr>
          <p:cNvPicPr>
            <a:picLocks noChangeAspect="1"/>
          </p:cNvPicPr>
          <p:nvPr/>
        </p:nvPicPr>
        <p:blipFill rotWithShape="1">
          <a:blip r:embed="rId3"/>
          <a:srcRect l="7494" r="15366"/>
          <a:stretch/>
        </p:blipFill>
        <p:spPr>
          <a:xfrm>
            <a:off x="7352994" y="1997956"/>
            <a:ext cx="3756343" cy="2271595"/>
          </a:xfrm>
          <a:prstGeom prst="rect">
            <a:avLst/>
          </a:prstGeom>
        </p:spPr>
      </p:pic>
      <p:pic>
        <p:nvPicPr>
          <p:cNvPr id="4" name="Picture 3">
            <a:extLst>
              <a:ext uri="{FF2B5EF4-FFF2-40B4-BE49-F238E27FC236}">
                <a16:creationId xmlns:a16="http://schemas.microsoft.com/office/drawing/2014/main" id="{110AAB15-ACFF-D340-3105-80244806CE11}"/>
              </a:ext>
            </a:extLst>
          </p:cNvPr>
          <p:cNvPicPr>
            <a:picLocks noChangeAspect="1"/>
          </p:cNvPicPr>
          <p:nvPr/>
        </p:nvPicPr>
        <p:blipFill rotWithShape="1">
          <a:blip r:embed="rId4"/>
          <a:srcRect l="26145" t="18278" r="14319" b="11361"/>
          <a:stretch/>
        </p:blipFill>
        <p:spPr>
          <a:xfrm>
            <a:off x="5147936" y="2734661"/>
            <a:ext cx="1960595" cy="2317065"/>
          </a:xfrm>
          <a:prstGeom prst="rect">
            <a:avLst/>
          </a:prstGeom>
        </p:spPr>
      </p:pic>
    </p:spTree>
    <p:extLst>
      <p:ext uri="{BB962C8B-B14F-4D97-AF65-F5344CB8AC3E}">
        <p14:creationId xmlns:p14="http://schemas.microsoft.com/office/powerpoint/2010/main" val="1004536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F300B2-AB11-5129-7665-C6A6B1D175AC}"/>
              </a:ext>
            </a:extLst>
          </p:cNvPr>
          <p:cNvSpPr txBox="1"/>
          <p:nvPr/>
        </p:nvSpPr>
        <p:spPr>
          <a:xfrm>
            <a:off x="757646" y="1953329"/>
            <a:ext cx="10813970" cy="4832092"/>
          </a:xfrm>
          <a:prstGeom prst="rect">
            <a:avLst/>
          </a:prstGeom>
          <a:noFill/>
        </p:spPr>
        <p:txBody>
          <a:bodyPr wrap="square" rtlCol="0">
            <a:spAutoFit/>
          </a:bodyPr>
          <a:lstStyle/>
          <a:p>
            <a:endParaRPr lang="en-US" sz="2800" dirty="0"/>
          </a:p>
          <a:p>
            <a:r>
              <a:rPr lang="en-US" sz="2800" dirty="0"/>
              <a:t>What I Have Learned:</a:t>
            </a:r>
          </a:p>
          <a:p>
            <a:endParaRPr lang="en-US" sz="800" dirty="0"/>
          </a:p>
          <a:p>
            <a:pPr marL="285750" indent="-285750">
              <a:buFont typeface="Arial" panose="020B0604020202020204" pitchFamily="34" charset="0"/>
              <a:buChar char="•"/>
            </a:pPr>
            <a:r>
              <a:rPr lang="en-US" sz="2800" dirty="0"/>
              <a:t>Use “Risk” and “Cost” to communicate effectively</a:t>
            </a:r>
          </a:p>
          <a:p>
            <a:pPr marL="285750" indent="-285750">
              <a:buFont typeface="Arial" panose="020B0604020202020204" pitchFamily="34" charset="0"/>
              <a:buChar char="•"/>
            </a:pPr>
            <a:r>
              <a:rPr lang="en-US" sz="2800" dirty="0"/>
              <a:t>Everything can be considered a “graded” event</a:t>
            </a:r>
          </a:p>
          <a:p>
            <a:pPr marL="285750" indent="-285750">
              <a:buFont typeface="Arial" panose="020B0604020202020204" pitchFamily="34" charset="0"/>
              <a:buChar char="•"/>
            </a:pPr>
            <a:r>
              <a:rPr lang="en-US" sz="2800" dirty="0"/>
              <a:t>Build partnerships with everyone!</a:t>
            </a:r>
          </a:p>
          <a:p>
            <a:pPr marL="285750" indent="-285750">
              <a:buFont typeface="Arial" panose="020B0604020202020204" pitchFamily="34" charset="0"/>
              <a:buChar char="•"/>
            </a:pPr>
            <a:r>
              <a:rPr lang="en-US" sz="2800" dirty="0"/>
              <a:t>Do a great job with the job you have</a:t>
            </a:r>
          </a:p>
          <a:p>
            <a:pPr marL="285750" indent="-285750">
              <a:buFont typeface="Arial" panose="020B0604020202020204" pitchFamily="34" charset="0"/>
              <a:buChar char="•"/>
            </a:pPr>
            <a:r>
              <a:rPr lang="en-US" sz="2800" dirty="0"/>
              <a:t>Be Humble – you will falter</a:t>
            </a:r>
          </a:p>
          <a:p>
            <a:pPr marL="285750" indent="-285750">
              <a:buFont typeface="Arial" panose="020B0604020202020204" pitchFamily="34" charset="0"/>
              <a:buChar char="•"/>
            </a:pPr>
            <a:endParaRPr lang="en-US" sz="4000" dirty="0"/>
          </a:p>
          <a:p>
            <a:pPr marL="285750" indent="-285750">
              <a:buFont typeface="Arial" panose="020B0604020202020204" pitchFamily="34" charset="0"/>
              <a:buChar char="•"/>
            </a:pPr>
            <a:endParaRPr lang="en-US" sz="4000" dirty="0"/>
          </a:p>
          <a:p>
            <a:pPr marL="285750" indent="-285750">
              <a:buFont typeface="Arial" panose="020B0604020202020204" pitchFamily="34" charset="0"/>
              <a:buChar char="•"/>
            </a:pPr>
            <a:endParaRPr lang="en-US" sz="2400" dirty="0"/>
          </a:p>
        </p:txBody>
      </p:sp>
      <p:sp>
        <p:nvSpPr>
          <p:cNvPr id="3" name="TextBox 2">
            <a:extLst>
              <a:ext uri="{FF2B5EF4-FFF2-40B4-BE49-F238E27FC236}">
                <a16:creationId xmlns:a16="http://schemas.microsoft.com/office/drawing/2014/main" id="{5CBDBB79-2980-DFDE-716D-FED30E7C7E76}"/>
              </a:ext>
            </a:extLst>
          </p:cNvPr>
          <p:cNvSpPr txBox="1"/>
          <p:nvPr/>
        </p:nvSpPr>
        <p:spPr>
          <a:xfrm>
            <a:off x="1942010" y="254626"/>
            <a:ext cx="9492343" cy="1938992"/>
          </a:xfrm>
          <a:prstGeom prst="rect">
            <a:avLst/>
          </a:prstGeom>
          <a:noFill/>
        </p:spPr>
        <p:txBody>
          <a:bodyPr wrap="square" rtlCol="0">
            <a:spAutoFit/>
          </a:bodyPr>
          <a:lstStyle/>
          <a:p>
            <a:pPr algn="ctr"/>
            <a:r>
              <a:rPr lang="en-US" sz="4000" dirty="0">
                <a:latin typeface="+mj-lt"/>
              </a:rPr>
              <a:t>Lt Col Benjamin Crandall</a:t>
            </a:r>
            <a:br>
              <a:rPr lang="en-US" sz="4000" dirty="0">
                <a:latin typeface="+mj-lt"/>
              </a:rPr>
            </a:br>
            <a:r>
              <a:rPr lang="en-US" sz="4000" dirty="0">
                <a:latin typeface="+mj-lt"/>
              </a:rPr>
              <a:t>Commander, 375</a:t>
            </a:r>
            <a:r>
              <a:rPr lang="en-US" sz="4000" baseline="30000" dirty="0">
                <a:latin typeface="+mj-lt"/>
              </a:rPr>
              <a:t>th</a:t>
            </a:r>
            <a:r>
              <a:rPr lang="en-US" sz="4000" dirty="0">
                <a:latin typeface="+mj-lt"/>
              </a:rPr>
              <a:t> Operational Medical Readiness Squadron </a:t>
            </a:r>
          </a:p>
        </p:txBody>
      </p:sp>
    </p:spTree>
    <p:extLst>
      <p:ext uri="{BB962C8B-B14F-4D97-AF65-F5344CB8AC3E}">
        <p14:creationId xmlns:p14="http://schemas.microsoft.com/office/powerpoint/2010/main" val="433913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167DD-397F-1535-E2F8-9405D653528D}"/>
              </a:ext>
            </a:extLst>
          </p:cNvPr>
          <p:cNvSpPr>
            <a:spLocks noGrp="1"/>
          </p:cNvSpPr>
          <p:nvPr>
            <p:ph type="title"/>
          </p:nvPr>
        </p:nvSpPr>
        <p:spPr>
          <a:xfrm>
            <a:off x="1722268" y="365125"/>
            <a:ext cx="9631532" cy="1325563"/>
          </a:xfrm>
        </p:spPr>
        <p:txBody>
          <a:bodyPr>
            <a:normAutofit/>
          </a:bodyPr>
          <a:lstStyle/>
          <a:p>
            <a:pPr algn="ctr"/>
            <a:r>
              <a:rPr lang="en-US" sz="4000" dirty="0"/>
              <a:t>Lt Col Emily Dietrich</a:t>
            </a:r>
            <a:br>
              <a:rPr lang="en-US" sz="4000" dirty="0"/>
            </a:br>
            <a:r>
              <a:rPr lang="en-US" sz="4000" dirty="0"/>
              <a:t>Commander, 325</a:t>
            </a:r>
            <a:r>
              <a:rPr lang="en-US" sz="4000" baseline="30000" dirty="0"/>
              <a:t>th</a:t>
            </a:r>
            <a:r>
              <a:rPr lang="en-US" sz="4000" dirty="0"/>
              <a:t> Medical Support Squadron </a:t>
            </a:r>
            <a:endParaRPr lang="en-US" sz="4000" dirty="0">
              <a:latin typeface="Eras Bold ITC" panose="020B0907030504020204" pitchFamily="34" charset="0"/>
            </a:endParaRPr>
          </a:p>
        </p:txBody>
      </p:sp>
      <p:sp>
        <p:nvSpPr>
          <p:cNvPr id="3" name="Content Placeholder 2">
            <a:extLst>
              <a:ext uri="{FF2B5EF4-FFF2-40B4-BE49-F238E27FC236}">
                <a16:creationId xmlns:a16="http://schemas.microsoft.com/office/drawing/2014/main" id="{516FF59C-A6C9-0C50-4BC0-9DCFA1303F86}"/>
              </a:ext>
            </a:extLst>
          </p:cNvPr>
          <p:cNvSpPr>
            <a:spLocks noGrp="1"/>
          </p:cNvSpPr>
          <p:nvPr>
            <p:ph idx="1"/>
          </p:nvPr>
        </p:nvSpPr>
        <p:spPr/>
        <p:txBody>
          <a:bodyPr>
            <a:normAutofit/>
          </a:bodyPr>
          <a:lstStyle/>
          <a:p>
            <a:pPr marL="0" indent="0">
              <a:buNone/>
            </a:pPr>
            <a:r>
              <a:rPr lang="en-US" dirty="0">
                <a:latin typeface="Calibri" panose="020F0502020204030204" pitchFamily="34" charset="0"/>
                <a:cs typeface="Calibri" panose="020F0502020204030204" pitchFamily="34" charset="0"/>
              </a:rPr>
              <a:t>Leadership Pearls:</a:t>
            </a:r>
          </a:p>
          <a:p>
            <a:r>
              <a:rPr lang="en-US" sz="2000" dirty="0">
                <a:latin typeface="Calibri" panose="020F0502020204030204" pitchFamily="34" charset="0"/>
                <a:cs typeface="Calibri" panose="020F0502020204030204" pitchFamily="34" charset="0"/>
              </a:rPr>
              <a:t>Being “willing” to learn the art of successful influence by recognizing that constant change is the only thing that is certain.</a:t>
            </a:r>
          </a:p>
          <a:p>
            <a:r>
              <a:rPr lang="en-US" sz="2000" dirty="0">
                <a:latin typeface="Calibri" panose="020F0502020204030204" pitchFamily="34" charset="0"/>
                <a:cs typeface="Calibri" panose="020F0502020204030204" pitchFamily="34" charset="0"/>
              </a:rPr>
              <a:t>Commit to &amp; reinforce developing a mindset that focuses on patience.</a:t>
            </a:r>
          </a:p>
          <a:p>
            <a:r>
              <a:rPr lang="en-US" sz="2000" dirty="0">
                <a:latin typeface="Calibri" panose="020F0502020204030204" pitchFamily="34" charset="0"/>
                <a:cs typeface="Calibri" panose="020F0502020204030204" pitchFamily="34" charset="0"/>
              </a:rPr>
              <a:t>Recognize and focus on what your sphere of influence is and practice.</a:t>
            </a:r>
          </a:p>
          <a:p>
            <a:pPr lvl="1"/>
            <a:r>
              <a:rPr lang="en-US" sz="1600" dirty="0">
                <a:latin typeface="Calibri" panose="020F0502020204030204" pitchFamily="34" charset="0"/>
                <a:cs typeface="Calibri" panose="020F0502020204030204" pitchFamily="34" charset="0"/>
              </a:rPr>
              <a:t>Every action has a positive or a negative incremental impact (friendly actions).</a:t>
            </a:r>
          </a:p>
          <a:p>
            <a:pPr lvl="1"/>
            <a:r>
              <a:rPr lang="en-US" sz="1600" dirty="0">
                <a:latin typeface="Calibri" panose="020F0502020204030204" pitchFamily="34" charset="0"/>
                <a:cs typeface="Calibri" panose="020F0502020204030204" pitchFamily="34" charset="0"/>
              </a:rPr>
              <a:t>Proactively and cognitively manage actions, messages, and perceptions.</a:t>
            </a:r>
          </a:p>
          <a:p>
            <a:r>
              <a:rPr lang="en-US" sz="2000" dirty="0">
                <a:latin typeface="Calibri" panose="020F0502020204030204" pitchFamily="34" charset="0"/>
                <a:cs typeface="Calibri" panose="020F0502020204030204" pitchFamily="34" charset="0"/>
              </a:rPr>
              <a:t>Understand the greatest needs, interests and desires of the population within your sphere of influence.</a:t>
            </a:r>
          </a:p>
          <a:p>
            <a:r>
              <a:rPr lang="en-US" sz="2000" dirty="0">
                <a:latin typeface="Calibri" panose="020F0502020204030204" pitchFamily="34" charset="0"/>
                <a:cs typeface="Calibri" panose="020F0502020204030204" pitchFamily="34" charset="0"/>
              </a:rPr>
              <a:t>The overall theme, tone, culture that you project creates a common purpose to shape or change behaviors and attitudes towards a desired end state.</a:t>
            </a:r>
          </a:p>
          <a:p>
            <a:r>
              <a:rPr lang="en-US" sz="2000" dirty="0">
                <a:latin typeface="Calibri" panose="020F0502020204030204" pitchFamily="34" charset="0"/>
                <a:cs typeface="Calibri" panose="020F0502020204030204" pitchFamily="34" charset="0"/>
              </a:rPr>
              <a:t>Be proactive in nature and adapt.</a:t>
            </a:r>
          </a:p>
          <a:p>
            <a:endParaRPr lang="en-US" sz="2000" b="1" dirty="0"/>
          </a:p>
          <a:p>
            <a:pPr marL="0" indent="0">
              <a:buNone/>
            </a:pPr>
            <a:endParaRPr lang="en-US" sz="2000" b="1" dirty="0"/>
          </a:p>
          <a:p>
            <a:endParaRPr lang="en-US" sz="2000" dirty="0"/>
          </a:p>
        </p:txBody>
      </p:sp>
      <p:sp>
        <p:nvSpPr>
          <p:cNvPr id="5" name="TextBox 4">
            <a:extLst>
              <a:ext uri="{FF2B5EF4-FFF2-40B4-BE49-F238E27FC236}">
                <a16:creationId xmlns:a16="http://schemas.microsoft.com/office/drawing/2014/main" id="{75996F0C-59DA-353A-72E3-58DB35775510}"/>
              </a:ext>
            </a:extLst>
          </p:cNvPr>
          <p:cNvSpPr txBox="1"/>
          <p:nvPr/>
        </p:nvSpPr>
        <p:spPr>
          <a:xfrm>
            <a:off x="1280234" y="6004123"/>
            <a:ext cx="10515600" cy="307777"/>
          </a:xfrm>
          <a:prstGeom prst="rect">
            <a:avLst/>
          </a:prstGeom>
          <a:noFill/>
        </p:spPr>
        <p:txBody>
          <a:bodyPr wrap="square" rtlCol="0">
            <a:spAutoFit/>
          </a:bodyPr>
          <a:lstStyle/>
          <a:p>
            <a:r>
              <a:rPr lang="en-US" sz="1400" dirty="0">
                <a:hlinkClick r:id="rId3"/>
              </a:rPr>
              <a:t>Reference: </a:t>
            </a:r>
            <a:r>
              <a:rPr lang="en-US" sz="1400" dirty="0" err="1">
                <a:hlinkClick r:id="rId3"/>
              </a:rPr>
              <a:t>Scanzillo</a:t>
            </a:r>
            <a:r>
              <a:rPr lang="en-US" sz="1400" dirty="0">
                <a:hlinkClick r:id="rId3"/>
              </a:rPr>
              <a:t>, Thomas M. and Edward </a:t>
            </a:r>
            <a:r>
              <a:rPr lang="en-US" sz="1400" dirty="0" err="1">
                <a:hlinkClick r:id="rId3"/>
              </a:rPr>
              <a:t>Lopacienski</a:t>
            </a:r>
            <a:r>
              <a:rPr lang="en-US" sz="1400" dirty="0">
                <a:hlinkClick r:id="rId3"/>
              </a:rPr>
              <a:t> “Influence on Operations &amp; the Human Domain,” Dec 2015</a:t>
            </a:r>
            <a:r>
              <a:rPr lang="en-US" sz="1400" dirty="0"/>
              <a:t>.</a:t>
            </a:r>
          </a:p>
        </p:txBody>
      </p:sp>
    </p:spTree>
    <p:extLst>
      <p:ext uri="{BB962C8B-B14F-4D97-AF65-F5344CB8AC3E}">
        <p14:creationId xmlns:p14="http://schemas.microsoft.com/office/powerpoint/2010/main" val="2523258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73D91A-5B80-63DD-5BD6-85DD48E7FAA0}"/>
              </a:ext>
            </a:extLst>
          </p:cNvPr>
          <p:cNvSpPr txBox="1"/>
          <p:nvPr/>
        </p:nvSpPr>
        <p:spPr>
          <a:xfrm>
            <a:off x="1638300" y="36131"/>
            <a:ext cx="10134600" cy="1323439"/>
          </a:xfrm>
          <a:prstGeom prst="rect">
            <a:avLst/>
          </a:prstGeom>
          <a:noFill/>
        </p:spPr>
        <p:txBody>
          <a:bodyPr wrap="square">
            <a:spAutoFit/>
          </a:bodyPr>
          <a:lstStyle/>
          <a:p>
            <a:pPr algn="ctr">
              <a:defRPr/>
            </a:pPr>
            <a:r>
              <a:rPr lang="en-US" sz="4000" dirty="0">
                <a:latin typeface="+mj-lt"/>
              </a:rPr>
              <a:t>CMSgt Jacey McDuffie</a:t>
            </a:r>
            <a:br>
              <a:rPr lang="en-US" sz="4000" dirty="0">
                <a:latin typeface="+mj-lt"/>
              </a:rPr>
            </a:br>
            <a:r>
              <a:rPr lang="en-US" sz="4000" dirty="0">
                <a:latin typeface="+mj-lt"/>
              </a:rPr>
              <a:t>Senior Enlisted Leader, 81st Medical Group</a:t>
            </a:r>
          </a:p>
        </p:txBody>
      </p:sp>
      <p:sp>
        <p:nvSpPr>
          <p:cNvPr id="5" name="TextBox 4">
            <a:extLst>
              <a:ext uri="{FF2B5EF4-FFF2-40B4-BE49-F238E27FC236}">
                <a16:creationId xmlns:a16="http://schemas.microsoft.com/office/drawing/2014/main" id="{90343BBB-62F2-8359-4590-3C6B4BD984AE}"/>
              </a:ext>
            </a:extLst>
          </p:cNvPr>
          <p:cNvSpPr txBox="1"/>
          <p:nvPr/>
        </p:nvSpPr>
        <p:spPr>
          <a:xfrm>
            <a:off x="-4774" y="2049204"/>
            <a:ext cx="7272383" cy="3785652"/>
          </a:xfrm>
          <a:prstGeom prst="rect">
            <a:avLst/>
          </a:prstGeom>
          <a:noFill/>
        </p:spPr>
        <p:txBody>
          <a:bodyPr wrap="square">
            <a:spAutoFit/>
          </a:bodyPr>
          <a:lstStyle/>
          <a:p>
            <a:r>
              <a:rPr lang="en-US" sz="2400" b="1" dirty="0">
                <a:latin typeface="+mj-lt"/>
              </a:rPr>
              <a:t>Leadership Pearls: </a:t>
            </a:r>
          </a:p>
          <a:p>
            <a:r>
              <a:rPr lang="en-US" sz="2400" b="1" dirty="0">
                <a:latin typeface="Candara Light" panose="020E0502030303020204" pitchFamily="34" charset="0"/>
              </a:rPr>
              <a:t>   - FYJ</a:t>
            </a:r>
          </a:p>
          <a:p>
            <a:r>
              <a:rPr lang="en-US" sz="2400" b="1" dirty="0">
                <a:latin typeface="Candara Light" panose="020E0502030303020204" pitchFamily="34" charset="0"/>
              </a:rPr>
              <a:t>   - Share Knowledge-big and small</a:t>
            </a:r>
          </a:p>
          <a:p>
            <a:r>
              <a:rPr lang="en-US" sz="2400" b="1" dirty="0">
                <a:latin typeface="Candara Light" panose="020E0502030303020204" pitchFamily="34" charset="0"/>
              </a:rPr>
              <a:t>   - Connections matter</a:t>
            </a:r>
          </a:p>
          <a:p>
            <a:r>
              <a:rPr lang="en-US" sz="2400" b="1" dirty="0">
                <a:latin typeface="Candara Light" panose="020E0502030303020204" pitchFamily="34" charset="0"/>
              </a:rPr>
              <a:t>   - Do it with pride &amp; take initiative</a:t>
            </a:r>
          </a:p>
          <a:p>
            <a:r>
              <a:rPr lang="en-US" sz="2400" b="1" dirty="0">
                <a:latin typeface="Candara Light" panose="020E0502030303020204" pitchFamily="34" charset="0"/>
              </a:rPr>
              <a:t>   - Take advantage of opportunities</a:t>
            </a:r>
          </a:p>
          <a:p>
            <a:r>
              <a:rPr lang="en-US" sz="2400" b="1" dirty="0">
                <a:latin typeface="Candara Light" panose="020E0502030303020204" pitchFamily="34" charset="0"/>
              </a:rPr>
              <a:t>           (Why say no when you can say yes?)</a:t>
            </a:r>
          </a:p>
          <a:p>
            <a:r>
              <a:rPr lang="en-US" sz="2400" b="1" dirty="0">
                <a:latin typeface="Candara Light" panose="020E0502030303020204" pitchFamily="34" charset="0"/>
              </a:rPr>
              <a:t>   - Set goals…complete…repeat</a:t>
            </a:r>
          </a:p>
          <a:p>
            <a:r>
              <a:rPr lang="en-US" sz="2400" b="1" dirty="0">
                <a:latin typeface="Candara Light" panose="020E0502030303020204" pitchFamily="34" charset="0"/>
              </a:rPr>
              <a:t>   - Reflect daily- “Was I a great human today? </a:t>
            </a:r>
          </a:p>
          <a:p>
            <a:r>
              <a:rPr lang="en-US" sz="2400" b="1" dirty="0">
                <a:latin typeface="Candara Light" panose="020E0502030303020204" pitchFamily="34" charset="0"/>
              </a:rPr>
              <a:t>		    How can I be better tomorrow?”</a:t>
            </a:r>
          </a:p>
        </p:txBody>
      </p:sp>
      <p:sp>
        <p:nvSpPr>
          <p:cNvPr id="7" name="AutoShape 2" descr="What's your connection?">
            <a:extLst>
              <a:ext uri="{FF2B5EF4-FFF2-40B4-BE49-F238E27FC236}">
                <a16:creationId xmlns:a16="http://schemas.microsoft.com/office/drawing/2014/main" id="{056BF121-B597-1CFC-FBB5-36B73685399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4" descr="What's your connection?">
            <a:extLst>
              <a:ext uri="{FF2B5EF4-FFF2-40B4-BE49-F238E27FC236}">
                <a16:creationId xmlns:a16="http://schemas.microsoft.com/office/drawing/2014/main" id="{E3A221B8-88BB-0F53-ED66-48CFEF340108}"/>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What's your connection?">
            <a:extLst>
              <a:ext uri="{FF2B5EF4-FFF2-40B4-BE49-F238E27FC236}">
                <a16:creationId xmlns:a16="http://schemas.microsoft.com/office/drawing/2014/main" id="{E8702483-148B-C89E-60BC-9D2EEE40436E}"/>
              </a:ext>
            </a:extLst>
          </p:cNvPr>
          <p:cNvSpPr>
            <a:spLocks noChangeAspect="1" noChangeArrowheads="1"/>
          </p:cNvSpPr>
          <p:nvPr/>
        </p:nvSpPr>
        <p:spPr bwMode="auto">
          <a:xfrm>
            <a:off x="9736665" y="152209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a:extLst>
              <a:ext uri="{FF2B5EF4-FFF2-40B4-BE49-F238E27FC236}">
                <a16:creationId xmlns:a16="http://schemas.microsoft.com/office/drawing/2014/main" id="{2142BCB2-6AD7-42A7-1BBA-9CFE2DEF7AD3}"/>
              </a:ext>
            </a:extLst>
          </p:cNvPr>
          <p:cNvPicPr>
            <a:picLocks noChangeAspect="1"/>
          </p:cNvPicPr>
          <p:nvPr/>
        </p:nvPicPr>
        <p:blipFill>
          <a:blip r:embed="rId2"/>
          <a:stretch>
            <a:fillRect/>
          </a:stretch>
        </p:blipFill>
        <p:spPr>
          <a:xfrm>
            <a:off x="10096272" y="1289003"/>
            <a:ext cx="2109448" cy="1191265"/>
          </a:xfrm>
          <a:prstGeom prst="rect">
            <a:avLst/>
          </a:prstGeom>
        </p:spPr>
      </p:pic>
      <p:pic>
        <p:nvPicPr>
          <p:cNvPr id="1032" name="Picture 8" descr="Applied Knowledge is Power ...">
            <a:extLst>
              <a:ext uri="{FF2B5EF4-FFF2-40B4-BE49-F238E27FC236}">
                <a16:creationId xmlns:a16="http://schemas.microsoft.com/office/drawing/2014/main" id="{92DCD85C-F80A-F0EB-5592-94181FC50B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5607" y="2479214"/>
            <a:ext cx="2207170" cy="139041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ow to Spot Opportunities - LMA ...">
            <a:extLst>
              <a:ext uri="{FF2B5EF4-FFF2-40B4-BE49-F238E27FC236}">
                <a16:creationId xmlns:a16="http://schemas.microsoft.com/office/drawing/2014/main" id="{F32AE9CC-9B98-EEA9-074A-5C58F63D86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8028" y="3813800"/>
            <a:ext cx="2266422" cy="153821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Opportunities are NOT the same for projects">
            <a:extLst>
              <a:ext uri="{FF2B5EF4-FFF2-40B4-BE49-F238E27FC236}">
                <a16:creationId xmlns:a16="http://schemas.microsoft.com/office/drawing/2014/main" id="{0A1D804E-AB31-16FA-C352-1F7238542B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11166" y="4629754"/>
            <a:ext cx="2266423" cy="1991179"/>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Opportunities, Inc. » Helping Adults ...">
            <a:extLst>
              <a:ext uri="{FF2B5EF4-FFF2-40B4-BE49-F238E27FC236}">
                <a16:creationId xmlns:a16="http://schemas.microsoft.com/office/drawing/2014/main" id="{32540E21-1756-7724-D94C-520DB0EF6A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45956" y="2507906"/>
            <a:ext cx="2181417" cy="1337733"/>
          </a:xfrm>
          <a:prstGeom prst="rect">
            <a:avLst/>
          </a:prstGeom>
          <a:noFill/>
          <a:extLst>
            <a:ext uri="{909E8E84-426E-40DD-AFC4-6F175D3DCCD1}">
              <a14:hiddenFill xmlns:a14="http://schemas.microsoft.com/office/drawing/2010/main">
                <a:solidFill>
                  <a:srgbClr val="FFFFFF"/>
                </a:solidFill>
              </a14:hiddenFill>
            </a:ext>
          </a:extLst>
        </p:spPr>
      </p:pic>
      <p:sp>
        <p:nvSpPr>
          <p:cNvPr id="12" name="AutoShape 16" descr="Elite Recruitment on X: &quot;Take pride in ...">
            <a:extLst>
              <a:ext uri="{FF2B5EF4-FFF2-40B4-BE49-F238E27FC236}">
                <a16:creationId xmlns:a16="http://schemas.microsoft.com/office/drawing/2014/main" id="{A3FA80AC-0CA1-7F74-FB3B-36253777DC96}"/>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 name="Picture 12">
            <a:extLst>
              <a:ext uri="{FF2B5EF4-FFF2-40B4-BE49-F238E27FC236}">
                <a16:creationId xmlns:a16="http://schemas.microsoft.com/office/drawing/2014/main" id="{85934AA8-2A9A-BCA1-D673-6DEE2169841A}"/>
              </a:ext>
            </a:extLst>
          </p:cNvPr>
          <p:cNvPicPr>
            <a:picLocks noChangeAspect="1"/>
          </p:cNvPicPr>
          <p:nvPr/>
        </p:nvPicPr>
        <p:blipFill>
          <a:blip r:embed="rId7"/>
          <a:stretch>
            <a:fillRect/>
          </a:stretch>
        </p:blipFill>
        <p:spPr>
          <a:xfrm>
            <a:off x="9906700" y="3861386"/>
            <a:ext cx="2285299" cy="768368"/>
          </a:xfrm>
          <a:prstGeom prst="rect">
            <a:avLst/>
          </a:prstGeom>
        </p:spPr>
      </p:pic>
      <p:pic>
        <p:nvPicPr>
          <p:cNvPr id="1042" name="Picture 18" descr="Quotes On Change Management To Help ...">
            <a:extLst>
              <a:ext uri="{FF2B5EF4-FFF2-40B4-BE49-F238E27FC236}">
                <a16:creationId xmlns:a16="http://schemas.microsoft.com/office/drawing/2014/main" id="{BBB4277F-7BAB-2C13-EB49-1A24A6B08EA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684450" y="2480268"/>
            <a:ext cx="1521270" cy="137256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DC71D7B-863B-810E-C192-00E6D2ACB986}"/>
              </a:ext>
            </a:extLst>
          </p:cNvPr>
          <p:cNvPicPr>
            <a:picLocks noChangeAspect="1"/>
          </p:cNvPicPr>
          <p:nvPr/>
        </p:nvPicPr>
        <p:blipFill>
          <a:blip r:embed="rId9"/>
          <a:stretch>
            <a:fillRect/>
          </a:stretch>
        </p:blipFill>
        <p:spPr>
          <a:xfrm>
            <a:off x="7653790" y="5352016"/>
            <a:ext cx="2266422" cy="1268917"/>
          </a:xfrm>
          <a:prstGeom prst="rect">
            <a:avLst/>
          </a:prstGeom>
        </p:spPr>
      </p:pic>
      <p:pic>
        <p:nvPicPr>
          <p:cNvPr id="15" name="Picture 14">
            <a:extLst>
              <a:ext uri="{FF2B5EF4-FFF2-40B4-BE49-F238E27FC236}">
                <a16:creationId xmlns:a16="http://schemas.microsoft.com/office/drawing/2014/main" id="{E44CF88C-7720-F31B-47E7-E52C26CB4901}"/>
              </a:ext>
            </a:extLst>
          </p:cNvPr>
          <p:cNvPicPr>
            <a:picLocks noChangeAspect="1"/>
          </p:cNvPicPr>
          <p:nvPr/>
        </p:nvPicPr>
        <p:blipFill>
          <a:blip r:embed="rId10"/>
          <a:stretch>
            <a:fillRect/>
          </a:stretch>
        </p:blipFill>
        <p:spPr>
          <a:xfrm>
            <a:off x="7639427" y="1272095"/>
            <a:ext cx="2456845" cy="1223920"/>
          </a:xfrm>
          <a:prstGeom prst="rect">
            <a:avLst/>
          </a:prstGeom>
        </p:spPr>
      </p:pic>
      <p:pic>
        <p:nvPicPr>
          <p:cNvPr id="16" name="Picture 15">
            <a:extLst>
              <a:ext uri="{FF2B5EF4-FFF2-40B4-BE49-F238E27FC236}">
                <a16:creationId xmlns:a16="http://schemas.microsoft.com/office/drawing/2014/main" id="{7DC4F0AD-6718-17FB-7187-76448AA5AED3}"/>
              </a:ext>
            </a:extLst>
          </p:cNvPr>
          <p:cNvPicPr>
            <a:picLocks noChangeAspect="1"/>
          </p:cNvPicPr>
          <p:nvPr/>
        </p:nvPicPr>
        <p:blipFill>
          <a:blip r:embed="rId11"/>
          <a:stretch>
            <a:fillRect/>
          </a:stretch>
        </p:blipFill>
        <p:spPr>
          <a:xfrm>
            <a:off x="6400800" y="3942030"/>
            <a:ext cx="2062701" cy="1409986"/>
          </a:xfrm>
          <a:prstGeom prst="rect">
            <a:avLst/>
          </a:prstGeom>
        </p:spPr>
      </p:pic>
      <p:pic>
        <p:nvPicPr>
          <p:cNvPr id="17" name="Picture 16">
            <a:extLst>
              <a:ext uri="{FF2B5EF4-FFF2-40B4-BE49-F238E27FC236}">
                <a16:creationId xmlns:a16="http://schemas.microsoft.com/office/drawing/2014/main" id="{09EE2D2D-2BBA-F66E-9FFD-4AAD11C97BF6}"/>
              </a:ext>
            </a:extLst>
          </p:cNvPr>
          <p:cNvPicPr>
            <a:picLocks noChangeAspect="1"/>
          </p:cNvPicPr>
          <p:nvPr/>
        </p:nvPicPr>
        <p:blipFill>
          <a:blip r:embed="rId12"/>
          <a:stretch>
            <a:fillRect/>
          </a:stretch>
        </p:blipFill>
        <p:spPr>
          <a:xfrm>
            <a:off x="6455606" y="1289003"/>
            <a:ext cx="1198183" cy="1207012"/>
          </a:xfrm>
          <a:prstGeom prst="rect">
            <a:avLst/>
          </a:prstGeom>
        </p:spPr>
      </p:pic>
      <p:pic>
        <p:nvPicPr>
          <p:cNvPr id="18" name="Picture 17">
            <a:extLst>
              <a:ext uri="{FF2B5EF4-FFF2-40B4-BE49-F238E27FC236}">
                <a16:creationId xmlns:a16="http://schemas.microsoft.com/office/drawing/2014/main" id="{9114DD0B-82BB-B745-0150-F5C58B47D57D}"/>
              </a:ext>
            </a:extLst>
          </p:cNvPr>
          <p:cNvPicPr>
            <a:picLocks noChangeAspect="1"/>
          </p:cNvPicPr>
          <p:nvPr/>
        </p:nvPicPr>
        <p:blipFill>
          <a:blip r:embed="rId13"/>
          <a:stretch>
            <a:fillRect/>
          </a:stretch>
        </p:blipFill>
        <p:spPr>
          <a:xfrm>
            <a:off x="4878977" y="1249169"/>
            <a:ext cx="1585554" cy="2847887"/>
          </a:xfrm>
          <a:prstGeom prst="rect">
            <a:avLst/>
          </a:prstGeom>
        </p:spPr>
      </p:pic>
    </p:spTree>
    <p:extLst>
      <p:ext uri="{BB962C8B-B14F-4D97-AF65-F5344CB8AC3E}">
        <p14:creationId xmlns:p14="http://schemas.microsoft.com/office/powerpoint/2010/main" val="2594829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1EAE5BC-8E84-0DD3-8D25-D30045172543}"/>
              </a:ext>
            </a:extLst>
          </p:cNvPr>
          <p:cNvSpPr txBox="1"/>
          <p:nvPr/>
        </p:nvSpPr>
        <p:spPr>
          <a:xfrm>
            <a:off x="395481" y="2111754"/>
            <a:ext cx="6622868" cy="384720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1"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Lesson’s Learned From Success and Failure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2000" dirty="0">
              <a:solidFill>
                <a:prstClr val="black"/>
              </a:solidFill>
              <a:latin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Yes!!!!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starts with A and ends with Z</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Play Chess: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think first, act second, speak last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Self-Deception: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you are the great deceiver,                                                                                                                                                               don’t crush your relationships and your teams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Be Yourself: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just be a better you</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Have Fun: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one person’s prison is another’s paradise </a:t>
            </a:r>
          </a:p>
        </p:txBody>
      </p:sp>
      <p:pic>
        <p:nvPicPr>
          <p:cNvPr id="5" name="Picture 4">
            <a:extLst>
              <a:ext uri="{FF2B5EF4-FFF2-40B4-BE49-F238E27FC236}">
                <a16:creationId xmlns:a16="http://schemas.microsoft.com/office/drawing/2014/main" id="{ED79FB74-27B7-746F-10C3-EEB7CBA8A16F}"/>
              </a:ext>
            </a:extLst>
          </p:cNvPr>
          <p:cNvPicPr>
            <a:picLocks noChangeAspect="1"/>
          </p:cNvPicPr>
          <p:nvPr/>
        </p:nvPicPr>
        <p:blipFill>
          <a:blip r:embed="rId2"/>
          <a:stretch>
            <a:fillRect/>
          </a:stretch>
        </p:blipFill>
        <p:spPr>
          <a:xfrm>
            <a:off x="6171501" y="1995967"/>
            <a:ext cx="3218967" cy="1700931"/>
          </a:xfrm>
          <a:prstGeom prst="rect">
            <a:avLst/>
          </a:prstGeom>
        </p:spPr>
      </p:pic>
      <p:pic>
        <p:nvPicPr>
          <p:cNvPr id="6" name="Picture 5">
            <a:extLst>
              <a:ext uri="{FF2B5EF4-FFF2-40B4-BE49-F238E27FC236}">
                <a16:creationId xmlns:a16="http://schemas.microsoft.com/office/drawing/2014/main" id="{90FED49C-3226-72DB-AE33-09050D7E460E}"/>
              </a:ext>
            </a:extLst>
          </p:cNvPr>
          <p:cNvPicPr>
            <a:picLocks noChangeAspect="1"/>
          </p:cNvPicPr>
          <p:nvPr/>
        </p:nvPicPr>
        <p:blipFill>
          <a:blip r:embed="rId3"/>
          <a:stretch>
            <a:fillRect/>
          </a:stretch>
        </p:blipFill>
        <p:spPr>
          <a:xfrm>
            <a:off x="9314967" y="1975301"/>
            <a:ext cx="2877033" cy="1700931"/>
          </a:xfrm>
          <a:prstGeom prst="rect">
            <a:avLst/>
          </a:prstGeom>
        </p:spPr>
      </p:pic>
      <p:pic>
        <p:nvPicPr>
          <p:cNvPr id="7" name="Picture 6">
            <a:extLst>
              <a:ext uri="{FF2B5EF4-FFF2-40B4-BE49-F238E27FC236}">
                <a16:creationId xmlns:a16="http://schemas.microsoft.com/office/drawing/2014/main" id="{D869A9AB-AAEE-72AD-190A-6C73B683F765}"/>
              </a:ext>
            </a:extLst>
          </p:cNvPr>
          <p:cNvPicPr>
            <a:picLocks noChangeAspect="1"/>
          </p:cNvPicPr>
          <p:nvPr/>
        </p:nvPicPr>
        <p:blipFill>
          <a:blip r:embed="rId4"/>
          <a:stretch>
            <a:fillRect/>
          </a:stretch>
        </p:blipFill>
        <p:spPr>
          <a:xfrm>
            <a:off x="6096000" y="3674114"/>
            <a:ext cx="3218967" cy="1700931"/>
          </a:xfrm>
          <a:prstGeom prst="rect">
            <a:avLst/>
          </a:prstGeom>
        </p:spPr>
      </p:pic>
      <p:pic>
        <p:nvPicPr>
          <p:cNvPr id="8" name="Picture 7">
            <a:extLst>
              <a:ext uri="{FF2B5EF4-FFF2-40B4-BE49-F238E27FC236}">
                <a16:creationId xmlns:a16="http://schemas.microsoft.com/office/drawing/2014/main" id="{2A5D95B9-A81E-B577-381C-B078FD5C02DD}"/>
              </a:ext>
            </a:extLst>
          </p:cNvPr>
          <p:cNvPicPr>
            <a:picLocks noChangeAspect="1"/>
          </p:cNvPicPr>
          <p:nvPr/>
        </p:nvPicPr>
        <p:blipFill>
          <a:blip r:embed="rId5"/>
          <a:stretch>
            <a:fillRect/>
          </a:stretch>
        </p:blipFill>
        <p:spPr>
          <a:xfrm>
            <a:off x="9314967" y="3674115"/>
            <a:ext cx="2877033" cy="1700931"/>
          </a:xfrm>
          <a:prstGeom prst="rect">
            <a:avLst/>
          </a:prstGeom>
        </p:spPr>
      </p:pic>
      <p:pic>
        <p:nvPicPr>
          <p:cNvPr id="9" name="Picture 8">
            <a:extLst>
              <a:ext uri="{FF2B5EF4-FFF2-40B4-BE49-F238E27FC236}">
                <a16:creationId xmlns:a16="http://schemas.microsoft.com/office/drawing/2014/main" id="{2A4A3396-6053-73AD-1803-1AEFD325BD58}"/>
              </a:ext>
            </a:extLst>
          </p:cNvPr>
          <p:cNvPicPr>
            <a:picLocks noChangeAspect="1"/>
          </p:cNvPicPr>
          <p:nvPr/>
        </p:nvPicPr>
        <p:blipFill>
          <a:blip r:embed="rId6"/>
          <a:stretch>
            <a:fillRect/>
          </a:stretch>
        </p:blipFill>
        <p:spPr>
          <a:xfrm>
            <a:off x="10131983" y="5375046"/>
            <a:ext cx="2000917" cy="1482954"/>
          </a:xfrm>
          <a:prstGeom prst="rect">
            <a:avLst/>
          </a:prstGeom>
        </p:spPr>
      </p:pic>
      <p:sp>
        <p:nvSpPr>
          <p:cNvPr id="10" name="TextBox 9">
            <a:extLst>
              <a:ext uri="{FF2B5EF4-FFF2-40B4-BE49-F238E27FC236}">
                <a16:creationId xmlns:a16="http://schemas.microsoft.com/office/drawing/2014/main" id="{FB999182-A51E-F906-429C-B703DF2C8B18}"/>
              </a:ext>
            </a:extLst>
          </p:cNvPr>
          <p:cNvSpPr txBox="1"/>
          <p:nvPr/>
        </p:nvSpPr>
        <p:spPr>
          <a:xfrm>
            <a:off x="1713451" y="306827"/>
            <a:ext cx="10005969" cy="1323439"/>
          </a:xfrm>
          <a:prstGeom prst="rect">
            <a:avLst/>
          </a:prstGeom>
          <a:noFill/>
        </p:spPr>
        <p:txBody>
          <a:bodyPr wrap="square">
            <a:spAutoFit/>
          </a:bodyPr>
          <a:lstStyle/>
          <a:p>
            <a:pPr algn="ctr"/>
            <a:r>
              <a:rPr lang="en-US" sz="4000" dirty="0">
                <a:latin typeface="+mj-lt"/>
              </a:rPr>
              <a:t>CMSgt Levi Robertson</a:t>
            </a:r>
            <a:br>
              <a:rPr lang="en-US" sz="4000" dirty="0">
                <a:latin typeface="+mj-lt"/>
              </a:rPr>
            </a:br>
            <a:r>
              <a:rPr lang="en-US" sz="4000" dirty="0">
                <a:latin typeface="+mj-lt"/>
              </a:rPr>
              <a:t>Senior Enlisted Leader, 45</a:t>
            </a:r>
            <a:r>
              <a:rPr lang="en-US" sz="4000" baseline="30000" dirty="0">
                <a:latin typeface="+mj-lt"/>
              </a:rPr>
              <a:t>th</a:t>
            </a:r>
            <a:r>
              <a:rPr lang="en-US" sz="4000" dirty="0">
                <a:latin typeface="+mj-lt"/>
              </a:rPr>
              <a:t> Medical Group </a:t>
            </a:r>
          </a:p>
        </p:txBody>
      </p:sp>
    </p:spTree>
    <p:extLst>
      <p:ext uri="{BB962C8B-B14F-4D97-AF65-F5344CB8AC3E}">
        <p14:creationId xmlns:p14="http://schemas.microsoft.com/office/powerpoint/2010/main" val="4225019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345B5A5-89C9-1AC6-D97F-1D94283A1FBC}"/>
              </a:ext>
            </a:extLst>
          </p:cNvPr>
          <p:cNvPicPr>
            <a:picLocks noChangeAspect="1"/>
          </p:cNvPicPr>
          <p:nvPr/>
        </p:nvPicPr>
        <p:blipFill>
          <a:blip r:embed="rId2"/>
          <a:stretch>
            <a:fillRect/>
          </a:stretch>
        </p:blipFill>
        <p:spPr>
          <a:xfrm>
            <a:off x="0" y="1837188"/>
            <a:ext cx="12192000" cy="4696395"/>
          </a:xfrm>
          <a:prstGeom prst="rect">
            <a:avLst/>
          </a:prstGeom>
        </p:spPr>
      </p:pic>
      <p:sp>
        <p:nvSpPr>
          <p:cNvPr id="14" name="Rectangle 13">
            <a:extLst>
              <a:ext uri="{FF2B5EF4-FFF2-40B4-BE49-F238E27FC236}">
                <a16:creationId xmlns:a16="http://schemas.microsoft.com/office/drawing/2014/main" id="{BAC6CDE6-6249-505E-0999-6E318746F084}"/>
              </a:ext>
            </a:extLst>
          </p:cNvPr>
          <p:cNvSpPr/>
          <p:nvPr/>
        </p:nvSpPr>
        <p:spPr>
          <a:xfrm>
            <a:off x="0" y="4553781"/>
            <a:ext cx="12192000" cy="85331"/>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7A8D87AA-7A2C-C6A9-943A-BAB2B48E571D}"/>
              </a:ext>
            </a:extLst>
          </p:cNvPr>
          <p:cNvSpPr txBox="1">
            <a:spLocks/>
          </p:cNvSpPr>
          <p:nvPr/>
        </p:nvSpPr>
        <p:spPr>
          <a:xfrm>
            <a:off x="1729408" y="365125"/>
            <a:ext cx="9624391" cy="1145623"/>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CMSgt Markiesha Crawford</a:t>
            </a:r>
            <a:br>
              <a:rPr lang="en-US" dirty="0"/>
            </a:br>
            <a:r>
              <a:rPr lang="en-US" dirty="0"/>
              <a:t>Senior Enlisted Leader, 56</a:t>
            </a:r>
            <a:r>
              <a:rPr lang="en-US" baseline="30000" dirty="0"/>
              <a:t>th</a:t>
            </a:r>
            <a:r>
              <a:rPr lang="en-US" dirty="0"/>
              <a:t> Medical Group</a:t>
            </a:r>
          </a:p>
        </p:txBody>
      </p:sp>
    </p:spTree>
    <p:extLst>
      <p:ext uri="{BB962C8B-B14F-4D97-AF65-F5344CB8AC3E}">
        <p14:creationId xmlns:p14="http://schemas.microsoft.com/office/powerpoint/2010/main" val="2754624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D0633D-BFF8-912C-D492-9D4496555C34}"/>
              </a:ext>
            </a:extLst>
          </p:cNvPr>
          <p:cNvSpPr>
            <a:spLocks noGrp="1"/>
          </p:cNvSpPr>
          <p:nvPr>
            <p:ph idx="1"/>
          </p:nvPr>
        </p:nvSpPr>
        <p:spPr>
          <a:xfrm>
            <a:off x="838200" y="2142565"/>
            <a:ext cx="10515600" cy="4536422"/>
          </a:xfrm>
        </p:spPr>
        <p:txBody>
          <a:bodyPr>
            <a:normAutofit fontScale="92500" lnSpcReduction="20000"/>
          </a:bodyPr>
          <a:lstStyle/>
          <a:p>
            <a:r>
              <a:rPr lang="en-US" sz="2600" b="1" dirty="0"/>
              <a:t>INTEGRITY</a:t>
            </a:r>
            <a:r>
              <a:rPr lang="en-US" sz="2600" dirty="0"/>
              <a:t> - </a:t>
            </a:r>
            <a:r>
              <a:rPr lang="en-US" sz="2600" b="0" i="0" dirty="0">
                <a:solidFill>
                  <a:srgbClr val="111111"/>
                </a:solidFill>
                <a:effectLst/>
                <a:latin typeface="Roboto" panose="020F0502020204030204" pitchFamily="2" charset="0"/>
              </a:rPr>
              <a:t>Integrity is the cornerstone of trust in leadership. A good leader must possess unwavering integrity to inspire confidence and maintain credibility. When leaders consistently uphold their values and principles, they set a moral compass for their teams, fostering an environment of honesty and dependability.</a:t>
            </a:r>
          </a:p>
          <a:p>
            <a:endParaRPr lang="en-US" sz="900" b="0" i="0" dirty="0">
              <a:solidFill>
                <a:srgbClr val="111111"/>
              </a:solidFill>
              <a:effectLst/>
              <a:latin typeface="Roboto" panose="020F0502020204030204" pitchFamily="2" charset="0"/>
            </a:endParaRPr>
          </a:p>
          <a:p>
            <a:r>
              <a:rPr lang="en-US" sz="2600" b="1" dirty="0"/>
              <a:t>Vision - </a:t>
            </a:r>
            <a:r>
              <a:rPr lang="en-US" sz="2600" b="0" i="0" dirty="0">
                <a:solidFill>
                  <a:srgbClr val="111111"/>
                </a:solidFill>
                <a:effectLst/>
                <a:latin typeface="Roboto" panose="020F0502020204030204" pitchFamily="2" charset="0"/>
              </a:rPr>
              <a:t>A leader’s vision provides direction and purpose for their team. It creates a shared goal that motivates and guides everyone toward a common objective. A leader with a clear vision can inspire and align their team’s efforts toward achieving ambitious goals.</a:t>
            </a:r>
          </a:p>
          <a:p>
            <a:endParaRPr lang="en-US" sz="900" b="0" i="0" dirty="0">
              <a:solidFill>
                <a:srgbClr val="111111"/>
              </a:solidFill>
              <a:effectLst/>
              <a:latin typeface="Roboto" panose="020F0502020204030204" pitchFamily="2" charset="0"/>
            </a:endParaRPr>
          </a:p>
          <a:p>
            <a:r>
              <a:rPr lang="en-US" sz="2600" b="1" dirty="0"/>
              <a:t>INFLUENCE</a:t>
            </a:r>
            <a:r>
              <a:rPr lang="en-US" sz="2600" dirty="0"/>
              <a:t> - </a:t>
            </a:r>
            <a:r>
              <a:rPr lang="en-US" sz="2600" b="0" i="0" dirty="0">
                <a:solidFill>
                  <a:srgbClr val="111111"/>
                </a:solidFill>
                <a:effectLst/>
                <a:latin typeface="Roboto" panose="020F0502020204030204" pitchFamily="2" charset="0"/>
              </a:rPr>
              <a:t>Influential leaders inspire others to follow their lead willingly. They lead by example, creating a shared sense of purpose and commitment within the team. Their influence stems from their character, actions, and ability to connect with others.</a:t>
            </a:r>
          </a:p>
          <a:p>
            <a:endParaRPr lang="en-US" b="1" dirty="0"/>
          </a:p>
        </p:txBody>
      </p:sp>
      <p:sp>
        <p:nvSpPr>
          <p:cNvPr id="4" name="Title 1">
            <a:extLst>
              <a:ext uri="{FF2B5EF4-FFF2-40B4-BE49-F238E27FC236}">
                <a16:creationId xmlns:a16="http://schemas.microsoft.com/office/drawing/2014/main" id="{BD6C95AB-2BE1-3D46-A116-88EB052B955E}"/>
              </a:ext>
            </a:extLst>
          </p:cNvPr>
          <p:cNvSpPr txBox="1">
            <a:spLocks/>
          </p:cNvSpPr>
          <p:nvPr/>
        </p:nvSpPr>
        <p:spPr>
          <a:xfrm>
            <a:off x="1590752" y="265906"/>
            <a:ext cx="9624391" cy="163461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a:t>CMSgt Timothy Schnur</a:t>
            </a:r>
            <a:br>
              <a:rPr lang="en-US" sz="4000" dirty="0"/>
            </a:br>
            <a:r>
              <a:rPr lang="en-US" sz="4000" dirty="0"/>
              <a:t>Senior Enlisted Leader, 99</a:t>
            </a:r>
            <a:r>
              <a:rPr lang="en-US" sz="4000" baseline="30000" dirty="0"/>
              <a:t>th</a:t>
            </a:r>
            <a:r>
              <a:rPr lang="en-US" sz="4000" dirty="0"/>
              <a:t> Healthcare Operations Squadron </a:t>
            </a:r>
          </a:p>
        </p:txBody>
      </p:sp>
    </p:spTree>
    <p:extLst>
      <p:ext uri="{BB962C8B-B14F-4D97-AF65-F5344CB8AC3E}">
        <p14:creationId xmlns:p14="http://schemas.microsoft.com/office/powerpoint/2010/main" val="1976480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9A609E2-521E-A530-1801-5DBF4CCE64DA}"/>
              </a:ext>
            </a:extLst>
          </p:cNvPr>
          <p:cNvSpPr txBox="1"/>
          <p:nvPr/>
        </p:nvSpPr>
        <p:spPr>
          <a:xfrm>
            <a:off x="1197407" y="2112458"/>
            <a:ext cx="9058955" cy="4154984"/>
          </a:xfrm>
          <a:prstGeom prst="rect">
            <a:avLst/>
          </a:prstGeom>
          <a:noFill/>
        </p:spPr>
        <p:txBody>
          <a:bodyPr wrap="square" rtlCol="0">
            <a:spAutoFit/>
          </a:bodyPr>
          <a:lstStyle/>
          <a:p>
            <a:pPr>
              <a:lnSpc>
                <a:spcPct val="200000"/>
              </a:lnSpc>
              <a:defRPr/>
            </a:pPr>
            <a:r>
              <a:rPr kumimoji="0" lang="en-US" sz="28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Leadership Pearls:</a:t>
            </a:r>
          </a:p>
          <a:p>
            <a:pPr marL="342900" marR="0" lvl="0" indent="-342900"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Empowerment through Agreement </a:t>
            </a:r>
          </a:p>
          <a:p>
            <a:pPr marL="342900" marR="0" lvl="0" indent="-342900"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lang="en-US" sz="2400" dirty="0">
                <a:solidFill>
                  <a:prstClr val="black"/>
                </a:solidFill>
                <a:latin typeface="Calibri" panose="020F0502020204030204" pitchFamily="34" charset="0"/>
                <a:cs typeface="Calibri" panose="020F0502020204030204" pitchFamily="34" charset="0"/>
              </a:rPr>
              <a:t>Taking the Reins of Your Destiny</a:t>
            </a:r>
          </a:p>
          <a:p>
            <a:pPr marL="342900" marR="0" lvl="0" indent="-342900"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lang="en-US" sz="2400" dirty="0">
                <a:solidFill>
                  <a:prstClr val="black"/>
                </a:solidFill>
                <a:latin typeface="Calibri" panose="020F0502020204030204" pitchFamily="34" charset="0"/>
                <a:cs typeface="Calibri" panose="020F0502020204030204" pitchFamily="34" charset="0"/>
              </a:rPr>
              <a:t>Igniting Passion in Your Journey  </a:t>
            </a:r>
          </a:p>
          <a:p>
            <a:pPr marL="342900" marR="0" lvl="0" indent="-342900"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lang="en-US" sz="2400" dirty="0">
                <a:solidFill>
                  <a:prstClr val="black"/>
                </a:solidFill>
                <a:latin typeface="Calibri" panose="020F0502020204030204" pitchFamily="34" charset="0"/>
                <a:cs typeface="Calibri" panose="020F0502020204030204" pitchFamily="34" charset="0"/>
              </a:rPr>
              <a:t>Leading by Example for the Next Generation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endParaRPr>
          </a:p>
        </p:txBody>
      </p:sp>
      <p:sp>
        <p:nvSpPr>
          <p:cNvPr id="2" name="TextBox 1">
            <a:extLst>
              <a:ext uri="{FF2B5EF4-FFF2-40B4-BE49-F238E27FC236}">
                <a16:creationId xmlns:a16="http://schemas.microsoft.com/office/drawing/2014/main" id="{7716FB00-BCE1-0DC8-9881-9D3987BABB6F}"/>
              </a:ext>
            </a:extLst>
          </p:cNvPr>
          <p:cNvSpPr txBox="1"/>
          <p:nvPr/>
        </p:nvSpPr>
        <p:spPr>
          <a:xfrm>
            <a:off x="1870744" y="173617"/>
            <a:ext cx="9823509" cy="2369880"/>
          </a:xfrm>
          <a:prstGeom prst="rect">
            <a:avLst/>
          </a:prstGeom>
          <a:noFill/>
        </p:spPr>
        <p:txBody>
          <a:bodyPr wrap="square">
            <a:spAutoFit/>
          </a:bodyPr>
          <a:lstStyle/>
          <a:p>
            <a:pPr algn="ctr">
              <a:defRPr/>
            </a:pPr>
            <a:r>
              <a:rPr lang="en-US" sz="4000" dirty="0">
                <a:latin typeface="+mj-lt"/>
              </a:rPr>
              <a:t>SMSgt Traci England</a:t>
            </a:r>
            <a:br>
              <a:rPr lang="en-US" sz="4000" dirty="0">
                <a:latin typeface="+mj-lt"/>
              </a:rPr>
            </a:br>
            <a:r>
              <a:rPr lang="en-US" sz="4000" dirty="0">
                <a:latin typeface="+mj-lt"/>
              </a:rPr>
              <a:t>Senior Enlisted Leader, 673rd Medial Support Squadron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endParaRPr>
          </a:p>
        </p:txBody>
      </p:sp>
    </p:spTree>
    <p:extLst>
      <p:ext uri="{BB962C8B-B14F-4D97-AF65-F5344CB8AC3E}">
        <p14:creationId xmlns:p14="http://schemas.microsoft.com/office/powerpoint/2010/main" val="31519936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6B0F26-FEE0-BEC3-631C-DAAFED62F796}"/>
              </a:ext>
            </a:extLst>
          </p:cNvPr>
          <p:cNvSpPr txBox="1"/>
          <p:nvPr/>
        </p:nvSpPr>
        <p:spPr>
          <a:xfrm>
            <a:off x="1571296" y="2231502"/>
            <a:ext cx="9049407" cy="12618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Bauhaus 93" panose="04030905020B02020C02" pitchFamily="8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Questions?</a:t>
            </a:r>
          </a:p>
        </p:txBody>
      </p:sp>
    </p:spTree>
    <p:extLst>
      <p:ext uri="{BB962C8B-B14F-4D97-AF65-F5344CB8AC3E}">
        <p14:creationId xmlns:p14="http://schemas.microsoft.com/office/powerpoint/2010/main" val="41502781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4423</TotalTime>
  <Words>834</Words>
  <Application>Microsoft Office PowerPoint</Application>
  <PresentationFormat>Widescreen</PresentationFormat>
  <Paragraphs>101</Paragraphs>
  <Slides>14</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Bauhaus 93</vt:lpstr>
      <vt:lpstr>Calibri</vt:lpstr>
      <vt:lpstr>Calibri Light</vt:lpstr>
      <vt:lpstr>Candara Light</vt:lpstr>
      <vt:lpstr>Eras Bold ITC</vt:lpstr>
      <vt:lpstr>Roboto</vt:lpstr>
      <vt:lpstr>Office Theme</vt:lpstr>
      <vt:lpstr>PowerPoint Presentation</vt:lpstr>
      <vt:lpstr>PowerPoint Presentation</vt:lpstr>
      <vt:lpstr>Disclosures</vt:lpstr>
      <vt:lpstr>Learning Objectives</vt:lpstr>
      <vt:lpstr>Col Stephanie Forsythe Commander, 81st Medical Diagnostics &amp; Therapeutics Squadron </vt:lpstr>
      <vt:lpstr>Lt Col Tara Stogdill Commander, 59th Diagnostics &amp; Therapeutics  Squadron </vt:lpstr>
      <vt:lpstr>PowerPoint Presentation</vt:lpstr>
      <vt:lpstr>Lt Col Emily Dietrich Commander, 325th Medical Support Squadron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OPPONG, PEREZ S TSgt USAF AFRC 944 ASTS/SGN</dc:creator>
  <cp:lastModifiedBy>Hilaire, Crystal A Maj USAF DHA NELLIS 99TH MDG (USA)</cp:lastModifiedBy>
  <cp:revision>31</cp:revision>
  <dcterms:created xsi:type="dcterms:W3CDTF">2023-12-26T23:39:26Z</dcterms:created>
  <dcterms:modified xsi:type="dcterms:W3CDTF">2024-05-13T20:53:59Z</dcterms:modified>
</cp:coreProperties>
</file>