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70" r:id="rId2"/>
    <p:sldId id="295" r:id="rId3"/>
    <p:sldId id="5494" r:id="rId4"/>
    <p:sldId id="276" r:id="rId5"/>
    <p:sldId id="277" r:id="rId6"/>
    <p:sldId id="275" r:id="rId7"/>
    <p:sldId id="273" r:id="rId8"/>
    <p:sldId id="274" r:id="rId9"/>
    <p:sldId id="278" r:id="rId10"/>
    <p:sldId id="279" r:id="rId11"/>
    <p:sldId id="280" r:id="rId12"/>
    <p:sldId id="272" r:id="rId13"/>
    <p:sldId id="298" r:id="rId14"/>
    <p:sldId id="281" r:id="rId15"/>
    <p:sldId id="282" r:id="rId16"/>
    <p:sldId id="283" r:id="rId17"/>
    <p:sldId id="289" r:id="rId18"/>
    <p:sldId id="285" r:id="rId19"/>
    <p:sldId id="260" r:id="rId20"/>
    <p:sldId id="294" r:id="rId21"/>
    <p:sldId id="293" r:id="rId22"/>
    <p:sldId id="286" r:id="rId23"/>
    <p:sldId id="287" r:id="rId24"/>
    <p:sldId id="266" r:id="rId25"/>
    <p:sldId id="297" r:id="rId26"/>
    <p:sldId id="296" r:id="rId27"/>
    <p:sldId id="549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9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2B5D2E-6B2F-4992-8457-DFAA3A540AD3}" v="214" dt="2024-03-15T15:46:57.1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6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F9606B-C8BB-4920-B013-503BDDC2A779}"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E933E6-8A42-4AED-9270-31BDAD2349BD}" type="slidenum">
              <a:rPr lang="en-US" smtClean="0"/>
              <a:t>‹#›</a:t>
            </a:fld>
            <a:endParaRPr lang="en-US"/>
          </a:p>
        </p:txBody>
      </p:sp>
    </p:spTree>
    <p:extLst>
      <p:ext uri="{BB962C8B-B14F-4D97-AF65-F5344CB8AC3E}">
        <p14:creationId xmlns:p14="http://schemas.microsoft.com/office/powerpoint/2010/main" val="182481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C41F81BA-142B-4D8D-B29C-5624651DD717}" type="datetime1">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281073F6-FE84-4E4B-9C87-9203BFB9D9CF}" type="datetime1">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0B6961C6-AEDA-4906-9F0E-3415DC089CAC}" type="datetime1">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121147A-62EA-48DA-ABBF-4F7468D2CBF2}" type="datetime1">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5BFACD51-0B9C-4E4B-8384-45B9C47B655A}" type="datetime1">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61E5C932-0CE6-42A6-AFC9-2259B4A22738}" type="datetime1">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320ED4C3-039A-490C-BBEE-0050D2DD7E55}" type="datetime1">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654E3D56-FD51-481F-ADCD-074DCAD1EC82}" type="datetime1">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1D659D9C-7F3A-4B50-B93E-700C065F9082}" type="datetime1">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34004FFC-2028-427D-86A2-70565B6EEB2F}" type="datetime1">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DBB61368-2A6A-40BE-B1DF-B7E125B81075}" type="datetime1">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790ED0-F3BE-4F39-B84B-B634651A54AF}" type="datetime1">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myfss.us.af.mil/USAFCommunity/s/knowledge-detail?pid=kA08300000001mACAQ"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6 - 8 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Planet Hollywood Resort &amp; Casino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Las Vegas, NV</a:t>
            </a: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00C9-4532-1E77-ABDA-1A2909DDBDBE}"/>
              </a:ext>
            </a:extLst>
          </p:cNvPr>
          <p:cNvSpPr>
            <a:spLocks noGrp="1"/>
          </p:cNvSpPr>
          <p:nvPr>
            <p:ph type="ctrTitle"/>
          </p:nvPr>
        </p:nvSpPr>
        <p:spPr>
          <a:xfrm>
            <a:off x="1524000" y="1041400"/>
            <a:ext cx="9144000" cy="1566333"/>
          </a:xfrm>
        </p:spPr>
        <p:txBody>
          <a:bodyPr>
            <a:normAutofit/>
          </a:bodyPr>
          <a:lstStyle/>
          <a:p>
            <a:r>
              <a:rPr lang="en-US" sz="4000" b="1" dirty="0">
                <a:solidFill>
                  <a:srgbClr val="3339AF"/>
                </a:solidFill>
                <a:latin typeface="Times New Roman" panose="02020603050405020304" pitchFamily="18" charset="0"/>
                <a:cs typeface="Times New Roman" panose="02020603050405020304" pitchFamily="18" charset="0"/>
              </a:rPr>
              <a:t>Management, Manpower &amp; Progression</a:t>
            </a:r>
          </a:p>
        </p:txBody>
      </p:sp>
      <p:sp>
        <p:nvSpPr>
          <p:cNvPr id="3" name="Subtitle 2">
            <a:extLst>
              <a:ext uri="{FF2B5EF4-FFF2-40B4-BE49-F238E27FC236}">
                <a16:creationId xmlns:a16="http://schemas.microsoft.com/office/drawing/2014/main" id="{F89FB181-71E4-4F20-A4B8-B4721B281D5C}"/>
              </a:ext>
            </a:extLst>
          </p:cNvPr>
          <p:cNvSpPr>
            <a:spLocks noGrp="1"/>
          </p:cNvSpPr>
          <p:nvPr>
            <p:ph type="subTitle" idx="1"/>
          </p:nvPr>
        </p:nvSpPr>
        <p:spPr/>
        <p:txBody>
          <a:bodyPr>
            <a:normAutofit fontScale="92500"/>
          </a:bodyPr>
          <a:lstStyle/>
          <a:p>
            <a:r>
              <a:rPr lang="en-US" sz="4000" b="1" dirty="0">
                <a:latin typeface="Times New Roman" panose="02020603050405020304" pitchFamily="18" charset="0"/>
                <a:cs typeface="Times New Roman" panose="02020603050405020304" pitchFamily="18" charset="0"/>
              </a:rPr>
              <a:t>CMSgt LaTonya Reno</a:t>
            </a:r>
          </a:p>
          <a:p>
            <a:r>
              <a:rPr lang="en-US" sz="4000" b="1" dirty="0">
                <a:latin typeface="Times New Roman" panose="02020603050405020304" pitchFamily="18" charset="0"/>
                <a:cs typeface="Times New Roman" panose="02020603050405020304" pitchFamily="18" charset="0"/>
              </a:rPr>
              <a:t>Air Force Pharmacy Career Field Manager</a:t>
            </a:r>
          </a:p>
        </p:txBody>
      </p:sp>
    </p:spTree>
    <p:extLst>
      <p:ext uri="{BB962C8B-B14F-4D97-AF65-F5344CB8AC3E}">
        <p14:creationId xmlns:p14="http://schemas.microsoft.com/office/powerpoint/2010/main" val="1969104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1BE8-F968-BB01-EF26-9E1D342DE755}"/>
              </a:ext>
            </a:extLst>
          </p:cNvPr>
          <p:cNvSpPr>
            <a:spLocks noGrp="1"/>
          </p:cNvSpPr>
          <p:nvPr>
            <p:ph type="title"/>
          </p:nvPr>
        </p:nvSpPr>
        <p:spPr/>
        <p:txBody>
          <a:bodyPr/>
          <a:lstStyle/>
          <a:p>
            <a:pPr algn="ctr"/>
            <a:r>
              <a:rPr lang="en-US" dirty="0"/>
              <a:t>Financial Disclosure</a:t>
            </a:r>
          </a:p>
        </p:txBody>
      </p:sp>
      <p:sp>
        <p:nvSpPr>
          <p:cNvPr id="3" name="Content Placeholder 2">
            <a:extLst>
              <a:ext uri="{FF2B5EF4-FFF2-40B4-BE49-F238E27FC236}">
                <a16:creationId xmlns:a16="http://schemas.microsoft.com/office/drawing/2014/main" id="{D2963F4A-BE31-45A4-6F38-7DCBEA571C28}"/>
              </a:ext>
            </a:extLst>
          </p:cNvPr>
          <p:cNvSpPr>
            <a:spLocks noGrp="1"/>
          </p:cNvSpPr>
          <p:nvPr>
            <p:ph idx="1"/>
          </p:nvPr>
        </p:nvSpPr>
        <p:spPr/>
        <p:txBody>
          <a:bodyPr/>
          <a:lstStyle/>
          <a:p>
            <a:pPr marL="0" indent="0">
              <a:buNone/>
            </a:pPr>
            <a:endParaRPr lang="en-US" dirty="0"/>
          </a:p>
          <a:p>
            <a:pPr marL="0" indent="0">
              <a:buNone/>
            </a:pPr>
            <a:r>
              <a:rPr lang="en-US" dirty="0"/>
              <a:t>CMSgt LaTonya Reno declare(s) no conflicts of interest, real or apparent, and no financial interests in any company, product, or service mentioned in this program, including grants, employment, gifts, stock holdings, and honoraria.</a:t>
            </a:r>
          </a:p>
        </p:txBody>
      </p:sp>
    </p:spTree>
    <p:extLst>
      <p:ext uri="{BB962C8B-B14F-4D97-AF65-F5344CB8AC3E}">
        <p14:creationId xmlns:p14="http://schemas.microsoft.com/office/powerpoint/2010/main" val="255068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9D98-CAF3-6251-33A2-0241616D591F}"/>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Learning Objectives</a:t>
            </a:r>
          </a:p>
        </p:txBody>
      </p:sp>
      <p:sp>
        <p:nvSpPr>
          <p:cNvPr id="3" name="Content Placeholder 2">
            <a:extLst>
              <a:ext uri="{FF2B5EF4-FFF2-40B4-BE49-F238E27FC236}">
                <a16:creationId xmlns:a16="http://schemas.microsoft.com/office/drawing/2014/main" id="{E5F7E756-108A-F994-8B25-E4A28837F431}"/>
              </a:ext>
            </a:extLst>
          </p:cNvPr>
          <p:cNvSpPr>
            <a:spLocks noGrp="1"/>
          </p:cNvSpPr>
          <p:nvPr>
            <p:ph idx="1"/>
          </p:nvPr>
        </p:nvSpPr>
        <p:spPr>
          <a:xfrm>
            <a:off x="913227" y="2141537"/>
            <a:ext cx="8569440" cy="2633663"/>
          </a:xfrm>
        </p:spPr>
        <p:txBody>
          <a:bodyPr/>
          <a:lstStyle/>
          <a:p>
            <a:r>
              <a:rPr lang="en-US" altLang="en-US" sz="2400" dirty="0">
                <a:latin typeface="Times New Roman" panose="02020603050405020304" pitchFamily="18" charset="0"/>
                <a:cs typeface="Times New Roman" panose="02020603050405020304" pitchFamily="18" charset="0"/>
              </a:rPr>
              <a:t>Discuss updates &amp; manning for Air Force Pharmacy</a:t>
            </a:r>
          </a:p>
          <a:p>
            <a:r>
              <a:rPr lang="en-US" altLang="en-US" sz="2400" dirty="0">
                <a:latin typeface="Times New Roman" panose="02020603050405020304" pitchFamily="18" charset="0"/>
                <a:cs typeface="Times New Roman" panose="02020603050405020304" pitchFamily="18" charset="0"/>
              </a:rPr>
              <a:t>Future of Air Force Pharmacy Technician</a:t>
            </a:r>
          </a:p>
          <a:p>
            <a:r>
              <a:rPr lang="en-US" altLang="en-US" sz="2400" dirty="0">
                <a:latin typeface="Times New Roman" panose="02020603050405020304" pitchFamily="18" charset="0"/>
                <a:cs typeface="Times New Roman" panose="02020603050405020304" pitchFamily="18" charset="0"/>
              </a:rPr>
              <a:t>Strategic development within pharmacy and through DSD</a:t>
            </a:r>
          </a:p>
          <a:p>
            <a:r>
              <a:rPr lang="en-US" altLang="en-US" sz="2400" dirty="0">
                <a:latin typeface="Times New Roman" panose="02020603050405020304" pitchFamily="18" charset="0"/>
                <a:cs typeface="Times New Roman" panose="02020603050405020304" pitchFamily="18" charset="0"/>
              </a:rPr>
              <a:t>Understanding how resources are determined</a:t>
            </a:r>
          </a:p>
          <a:p>
            <a:endParaRPr lang="en-US" dirty="0"/>
          </a:p>
        </p:txBody>
      </p:sp>
    </p:spTree>
    <p:extLst>
      <p:ext uri="{BB962C8B-B14F-4D97-AF65-F5344CB8AC3E}">
        <p14:creationId xmlns:p14="http://schemas.microsoft.com/office/powerpoint/2010/main" val="358031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0C59-5E3C-51AF-DB2E-1585FC3DBBE4}"/>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Knowledge Test Questions</a:t>
            </a:r>
          </a:p>
        </p:txBody>
      </p:sp>
      <p:sp>
        <p:nvSpPr>
          <p:cNvPr id="3" name="Content Placeholder 2">
            <a:extLst>
              <a:ext uri="{FF2B5EF4-FFF2-40B4-BE49-F238E27FC236}">
                <a16:creationId xmlns:a16="http://schemas.microsoft.com/office/drawing/2014/main" id="{47C897C2-B3B0-196A-10CA-C4F5CD9014C4}"/>
              </a:ext>
            </a:extLst>
          </p:cNvPr>
          <p:cNvSpPr>
            <a:spLocks noGrp="1"/>
          </p:cNvSpPr>
          <p:nvPr>
            <p:ph idx="1"/>
          </p:nvPr>
        </p:nvSpPr>
        <p:spPr>
          <a:xfrm>
            <a:off x="931333" y="2054225"/>
            <a:ext cx="10515600" cy="4351338"/>
          </a:xfrm>
        </p:spPr>
        <p:txBody>
          <a:bodyPr>
            <a:normAutofit/>
          </a:bodyPr>
          <a:lstStyle/>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What is the world-wide average for the AFSC?</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In order to further cement advanced accreditation, what changes are being considered for the Phase 2 program?</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How many individuals are scheduled for release for FY25 to participate in career broadening opportunities?</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The best way to increase the budget at your facility is by entering crazy eights on your DMHRSi timecard.</a:t>
            </a:r>
          </a:p>
          <a:p>
            <a:pPr marL="514350" indent="-514350">
              <a:buFont typeface="+mj-lt"/>
              <a:buAutoNum type="arabicPeriod"/>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75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2CEF76-D40F-DF31-6F49-579A1E9DD162}"/>
              </a:ext>
            </a:extLst>
          </p:cNvPr>
          <p:cNvPicPr>
            <a:picLocks noChangeAspect="1"/>
          </p:cNvPicPr>
          <p:nvPr/>
        </p:nvPicPr>
        <p:blipFill>
          <a:blip r:embed="rId2"/>
          <a:stretch>
            <a:fillRect/>
          </a:stretch>
        </p:blipFill>
        <p:spPr>
          <a:xfrm>
            <a:off x="1703160" y="436034"/>
            <a:ext cx="9430507" cy="5985932"/>
          </a:xfrm>
          <a:prstGeom prst="rect">
            <a:avLst/>
          </a:prstGeom>
        </p:spPr>
      </p:pic>
    </p:spTree>
    <p:extLst>
      <p:ext uri="{BB962C8B-B14F-4D97-AF65-F5344CB8AC3E}">
        <p14:creationId xmlns:p14="http://schemas.microsoft.com/office/powerpoint/2010/main" val="3970103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B6AD-3C27-9EC7-10A5-D9173C4803E3}"/>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Career Field by the Numbers</a:t>
            </a:r>
          </a:p>
        </p:txBody>
      </p:sp>
      <p:graphicFrame>
        <p:nvGraphicFramePr>
          <p:cNvPr id="3" name="Table 2">
            <a:extLst>
              <a:ext uri="{FF2B5EF4-FFF2-40B4-BE49-F238E27FC236}">
                <a16:creationId xmlns:a16="http://schemas.microsoft.com/office/drawing/2014/main" id="{0C139124-DD66-C991-57E7-62CE2F050A9A}"/>
              </a:ext>
            </a:extLst>
          </p:cNvPr>
          <p:cNvGraphicFramePr>
            <a:graphicFrameLocks noGrp="1"/>
          </p:cNvGraphicFramePr>
          <p:nvPr>
            <p:extLst>
              <p:ext uri="{D42A27DB-BD31-4B8C-83A1-F6EECF244321}">
                <p14:modId xmlns:p14="http://schemas.microsoft.com/office/powerpoint/2010/main" val="1462927918"/>
              </p:ext>
            </p:extLst>
          </p:nvPr>
        </p:nvGraphicFramePr>
        <p:xfrm>
          <a:off x="1295400" y="2175934"/>
          <a:ext cx="4470400" cy="3251493"/>
        </p:xfrm>
        <a:graphic>
          <a:graphicData uri="http://schemas.openxmlformats.org/drawingml/2006/table">
            <a:tbl>
              <a:tblPr firstRow="1" bandRow="1">
                <a:tableStyleId>{5C22544A-7EE6-4342-B048-85BDC9FD1C3A}</a:tableStyleId>
              </a:tblPr>
              <a:tblGrid>
                <a:gridCol w="1117600">
                  <a:extLst>
                    <a:ext uri="{9D8B030D-6E8A-4147-A177-3AD203B41FA5}">
                      <a16:colId xmlns:a16="http://schemas.microsoft.com/office/drawing/2014/main" val="2130621194"/>
                    </a:ext>
                  </a:extLst>
                </a:gridCol>
                <a:gridCol w="1117600">
                  <a:extLst>
                    <a:ext uri="{9D8B030D-6E8A-4147-A177-3AD203B41FA5}">
                      <a16:colId xmlns:a16="http://schemas.microsoft.com/office/drawing/2014/main" val="2915935865"/>
                    </a:ext>
                  </a:extLst>
                </a:gridCol>
                <a:gridCol w="1117600">
                  <a:extLst>
                    <a:ext uri="{9D8B030D-6E8A-4147-A177-3AD203B41FA5}">
                      <a16:colId xmlns:a16="http://schemas.microsoft.com/office/drawing/2014/main" val="4288254902"/>
                    </a:ext>
                  </a:extLst>
                </a:gridCol>
                <a:gridCol w="1117600">
                  <a:extLst>
                    <a:ext uri="{9D8B030D-6E8A-4147-A177-3AD203B41FA5}">
                      <a16:colId xmlns:a16="http://schemas.microsoft.com/office/drawing/2014/main" val="511583775"/>
                    </a:ext>
                  </a:extLst>
                </a:gridCol>
              </a:tblGrid>
              <a:tr h="373059">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Auth</a:t>
                      </a:r>
                    </a:p>
                  </a:txBody>
                  <a:tcPr/>
                </a:tc>
                <a:tc>
                  <a:txBody>
                    <a:bodyPr/>
                    <a:lstStyle/>
                    <a:p>
                      <a:pPr algn="ctr"/>
                      <a:r>
                        <a:rPr lang="en-US" dirty="0" err="1">
                          <a:latin typeface="Times New Roman" panose="02020603050405020304" pitchFamily="18" charset="0"/>
                          <a:cs typeface="Times New Roman" panose="02020603050405020304" pitchFamily="18" charset="0"/>
                        </a:rPr>
                        <a:t>Asgn’d</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29951924"/>
                  </a:ext>
                </a:extLst>
              </a:tr>
              <a:tr h="373059">
                <a:tc>
                  <a:txBody>
                    <a:bodyPr/>
                    <a:lstStyle/>
                    <a:p>
                      <a:r>
                        <a:rPr lang="en-US" dirty="0">
                          <a:latin typeface="Times New Roman" panose="02020603050405020304" pitchFamily="18" charset="0"/>
                          <a:cs typeface="Times New Roman" panose="02020603050405020304" pitchFamily="18" charset="0"/>
                        </a:rPr>
                        <a:t>AB-A1C</a:t>
                      </a:r>
                    </a:p>
                  </a:txBody>
                  <a:tcPr/>
                </a:tc>
                <a:tc>
                  <a:txBody>
                    <a:bodyPr/>
                    <a:lstStyle/>
                    <a:p>
                      <a:pPr algn="ctr"/>
                      <a:r>
                        <a:rPr lang="en-US" dirty="0">
                          <a:latin typeface="Times New Roman" panose="02020603050405020304" pitchFamily="18" charset="0"/>
                          <a:cs typeface="Times New Roman" panose="02020603050405020304" pitchFamily="18" charset="0"/>
                        </a:rPr>
                        <a:t>199</a:t>
                      </a:r>
                    </a:p>
                  </a:txBody>
                  <a:tcPr/>
                </a:tc>
                <a:tc>
                  <a:txBody>
                    <a:bodyPr/>
                    <a:lstStyle/>
                    <a:p>
                      <a:pPr algn="ctr"/>
                      <a:r>
                        <a:rPr lang="en-US" dirty="0">
                          <a:latin typeface="Times New Roman" panose="02020603050405020304" pitchFamily="18" charset="0"/>
                          <a:cs typeface="Times New Roman" panose="02020603050405020304" pitchFamily="18" charset="0"/>
                        </a:rPr>
                        <a:t>92 </a:t>
                      </a:r>
                      <a:r>
                        <a:rPr lang="en-US" dirty="0">
                          <a:solidFill>
                            <a:srgbClr val="FF0000"/>
                          </a:solidFill>
                          <a:latin typeface="Times New Roman" panose="02020603050405020304" pitchFamily="18" charset="0"/>
                          <a:cs typeface="Times New Roman" panose="02020603050405020304" pitchFamily="18" charset="0"/>
                        </a:rPr>
                        <a:t>(*32)</a:t>
                      </a:r>
                    </a:p>
                  </a:txBody>
                  <a:tcPr/>
                </a:tc>
                <a:tc>
                  <a:txBody>
                    <a:bodyPr/>
                    <a:lstStyle/>
                    <a:p>
                      <a:pPr algn="ctr"/>
                      <a:r>
                        <a:rPr lang="en-US" dirty="0">
                          <a:latin typeface="Times New Roman" panose="02020603050405020304" pitchFamily="18" charset="0"/>
                          <a:cs typeface="Times New Roman" panose="02020603050405020304" pitchFamily="18" charset="0"/>
                        </a:rPr>
                        <a:t>46.2%</a:t>
                      </a:r>
                    </a:p>
                  </a:txBody>
                  <a:tcPr/>
                </a:tc>
                <a:extLst>
                  <a:ext uri="{0D108BD9-81ED-4DB2-BD59-A6C34878D82A}">
                    <a16:rowId xmlns:a16="http://schemas.microsoft.com/office/drawing/2014/main" val="2324001528"/>
                  </a:ext>
                </a:extLst>
              </a:tr>
              <a:tr h="373059">
                <a:tc>
                  <a:txBody>
                    <a:bodyPr/>
                    <a:lstStyle/>
                    <a:p>
                      <a:r>
                        <a:rPr lang="en-US" dirty="0">
                          <a:latin typeface="Times New Roman" panose="02020603050405020304" pitchFamily="18" charset="0"/>
                          <a:cs typeface="Times New Roman" panose="02020603050405020304" pitchFamily="18" charset="0"/>
                        </a:rPr>
                        <a:t>SrA</a:t>
                      </a:r>
                    </a:p>
                  </a:txBody>
                  <a:tcPr/>
                </a:tc>
                <a:tc>
                  <a:txBody>
                    <a:bodyPr/>
                    <a:lstStyle/>
                    <a:p>
                      <a:pPr algn="ctr"/>
                      <a:r>
                        <a:rPr lang="en-US" dirty="0">
                          <a:latin typeface="Times New Roman" panose="02020603050405020304" pitchFamily="18" charset="0"/>
                          <a:cs typeface="Times New Roman" panose="02020603050405020304" pitchFamily="18" charset="0"/>
                        </a:rPr>
                        <a:t>151</a:t>
                      </a:r>
                    </a:p>
                  </a:txBody>
                  <a:tcPr/>
                </a:tc>
                <a:tc>
                  <a:txBody>
                    <a:bodyPr/>
                    <a:lstStyle/>
                    <a:p>
                      <a:pPr algn="ctr"/>
                      <a:r>
                        <a:rPr lang="en-US" dirty="0">
                          <a:latin typeface="Times New Roman" panose="02020603050405020304" pitchFamily="18" charset="0"/>
                          <a:cs typeface="Times New Roman" panose="02020603050405020304" pitchFamily="18" charset="0"/>
                        </a:rPr>
                        <a:t>143</a:t>
                      </a:r>
                    </a:p>
                  </a:txBody>
                  <a:tcPr/>
                </a:tc>
                <a:tc>
                  <a:txBody>
                    <a:bodyPr/>
                    <a:lstStyle/>
                    <a:p>
                      <a:pPr algn="ctr"/>
                      <a:r>
                        <a:rPr lang="en-US" dirty="0">
                          <a:latin typeface="Times New Roman" panose="02020603050405020304" pitchFamily="18" charset="0"/>
                          <a:cs typeface="Times New Roman" panose="02020603050405020304" pitchFamily="18" charset="0"/>
                        </a:rPr>
                        <a:t>94.7%</a:t>
                      </a:r>
                    </a:p>
                  </a:txBody>
                  <a:tcPr/>
                </a:tc>
                <a:extLst>
                  <a:ext uri="{0D108BD9-81ED-4DB2-BD59-A6C34878D82A}">
                    <a16:rowId xmlns:a16="http://schemas.microsoft.com/office/drawing/2014/main" val="4024643716"/>
                  </a:ext>
                </a:extLst>
              </a:tr>
              <a:tr h="373059">
                <a:tc>
                  <a:txBody>
                    <a:bodyPr/>
                    <a:lstStyle/>
                    <a:p>
                      <a:r>
                        <a:rPr lang="en-US" dirty="0">
                          <a:latin typeface="Times New Roman" panose="02020603050405020304" pitchFamily="18" charset="0"/>
                          <a:cs typeface="Times New Roman" panose="02020603050405020304" pitchFamily="18" charset="0"/>
                        </a:rPr>
                        <a:t>SSgt</a:t>
                      </a:r>
                    </a:p>
                  </a:txBody>
                  <a:tcPr/>
                </a:tc>
                <a:tc>
                  <a:txBody>
                    <a:bodyPr/>
                    <a:lstStyle/>
                    <a:p>
                      <a:pPr algn="ctr"/>
                      <a:r>
                        <a:rPr lang="en-US" dirty="0">
                          <a:latin typeface="Times New Roman" panose="02020603050405020304" pitchFamily="18" charset="0"/>
                          <a:cs typeface="Times New Roman" panose="02020603050405020304" pitchFamily="18" charset="0"/>
                        </a:rPr>
                        <a:t>131</a:t>
                      </a:r>
                    </a:p>
                  </a:txBody>
                  <a:tcPr/>
                </a:tc>
                <a:tc>
                  <a:txBody>
                    <a:bodyPr/>
                    <a:lstStyle/>
                    <a:p>
                      <a:pPr algn="ctr"/>
                      <a:r>
                        <a:rPr lang="en-US" dirty="0">
                          <a:latin typeface="Times New Roman" panose="02020603050405020304" pitchFamily="18" charset="0"/>
                          <a:cs typeface="Times New Roman" panose="02020603050405020304" pitchFamily="18" charset="0"/>
                        </a:rPr>
                        <a:t>135</a:t>
                      </a:r>
                    </a:p>
                  </a:txBody>
                  <a:tcPr/>
                </a:tc>
                <a:tc>
                  <a:txBody>
                    <a:bodyPr/>
                    <a:lstStyle/>
                    <a:p>
                      <a:pPr algn="ctr"/>
                      <a:r>
                        <a:rPr lang="en-US" dirty="0">
                          <a:latin typeface="Times New Roman" panose="02020603050405020304" pitchFamily="18" charset="0"/>
                          <a:cs typeface="Times New Roman" panose="02020603050405020304" pitchFamily="18" charset="0"/>
                        </a:rPr>
                        <a:t>103.1%</a:t>
                      </a:r>
                    </a:p>
                  </a:txBody>
                  <a:tcPr/>
                </a:tc>
                <a:extLst>
                  <a:ext uri="{0D108BD9-81ED-4DB2-BD59-A6C34878D82A}">
                    <a16:rowId xmlns:a16="http://schemas.microsoft.com/office/drawing/2014/main" val="3973766008"/>
                  </a:ext>
                </a:extLst>
              </a:tr>
              <a:tr h="373059">
                <a:tc>
                  <a:txBody>
                    <a:bodyPr/>
                    <a:lstStyle/>
                    <a:p>
                      <a:r>
                        <a:rPr lang="en-US" dirty="0">
                          <a:latin typeface="Times New Roman" panose="02020603050405020304" pitchFamily="18" charset="0"/>
                          <a:cs typeface="Times New Roman" panose="02020603050405020304" pitchFamily="18" charset="0"/>
                        </a:rPr>
                        <a:t>TSgt</a:t>
                      </a:r>
                    </a:p>
                  </a:txBody>
                  <a:tcPr/>
                </a:tc>
                <a:tc>
                  <a:txBody>
                    <a:bodyPr/>
                    <a:lstStyle/>
                    <a:p>
                      <a:pPr algn="ctr"/>
                      <a:r>
                        <a:rPr lang="en-US" dirty="0">
                          <a:latin typeface="Times New Roman" panose="02020603050405020304" pitchFamily="18" charset="0"/>
                          <a:cs typeface="Times New Roman" panose="02020603050405020304" pitchFamily="18" charset="0"/>
                        </a:rPr>
                        <a:t>96</a:t>
                      </a:r>
                    </a:p>
                  </a:txBody>
                  <a:tcPr/>
                </a:tc>
                <a:tc>
                  <a:txBody>
                    <a:bodyPr/>
                    <a:lstStyle/>
                    <a:p>
                      <a:pPr algn="ctr"/>
                      <a:r>
                        <a:rPr lang="en-US" dirty="0">
                          <a:latin typeface="Times New Roman" panose="02020603050405020304" pitchFamily="18" charset="0"/>
                          <a:cs typeface="Times New Roman" panose="02020603050405020304" pitchFamily="18" charset="0"/>
                        </a:rPr>
                        <a:t>91</a:t>
                      </a:r>
                    </a:p>
                  </a:txBody>
                  <a:tcPr/>
                </a:tc>
                <a:tc>
                  <a:txBody>
                    <a:bodyPr/>
                    <a:lstStyle/>
                    <a:p>
                      <a:pPr algn="ctr"/>
                      <a:r>
                        <a:rPr lang="en-US" dirty="0">
                          <a:latin typeface="Times New Roman" panose="02020603050405020304" pitchFamily="18" charset="0"/>
                          <a:cs typeface="Times New Roman" panose="02020603050405020304" pitchFamily="18" charset="0"/>
                        </a:rPr>
                        <a:t>94.8%</a:t>
                      </a:r>
                    </a:p>
                  </a:txBody>
                  <a:tcPr/>
                </a:tc>
                <a:extLst>
                  <a:ext uri="{0D108BD9-81ED-4DB2-BD59-A6C34878D82A}">
                    <a16:rowId xmlns:a16="http://schemas.microsoft.com/office/drawing/2014/main" val="3455596456"/>
                  </a:ext>
                </a:extLst>
              </a:tr>
              <a:tr h="373059">
                <a:tc>
                  <a:txBody>
                    <a:bodyPr/>
                    <a:lstStyle/>
                    <a:p>
                      <a:r>
                        <a:rPr lang="en-US" dirty="0">
                          <a:latin typeface="Times New Roman" panose="02020603050405020304" pitchFamily="18" charset="0"/>
                          <a:cs typeface="Times New Roman" panose="02020603050405020304" pitchFamily="18" charset="0"/>
                        </a:rPr>
                        <a:t>MSgt</a:t>
                      </a:r>
                    </a:p>
                  </a:txBody>
                  <a:tcPr/>
                </a:tc>
                <a:tc>
                  <a:txBody>
                    <a:bodyPr/>
                    <a:lstStyle/>
                    <a:p>
                      <a:pPr algn="ctr"/>
                      <a:r>
                        <a:rPr lang="en-US" dirty="0">
                          <a:latin typeface="Times New Roman" panose="02020603050405020304" pitchFamily="18" charset="0"/>
                          <a:cs typeface="Times New Roman" panose="02020603050405020304" pitchFamily="18" charset="0"/>
                        </a:rPr>
                        <a:t>67</a:t>
                      </a:r>
                    </a:p>
                  </a:txBody>
                  <a:tcPr/>
                </a:tc>
                <a:tc>
                  <a:txBody>
                    <a:bodyPr/>
                    <a:lstStyle/>
                    <a:p>
                      <a:pPr algn="ctr"/>
                      <a:r>
                        <a:rPr lang="en-US" dirty="0">
                          <a:latin typeface="Times New Roman" panose="02020603050405020304" pitchFamily="18" charset="0"/>
                          <a:cs typeface="Times New Roman" panose="02020603050405020304" pitchFamily="18" charset="0"/>
                        </a:rPr>
                        <a:t>66</a:t>
                      </a:r>
                    </a:p>
                  </a:txBody>
                  <a:tcPr/>
                </a:tc>
                <a:tc>
                  <a:txBody>
                    <a:bodyPr/>
                    <a:lstStyle/>
                    <a:p>
                      <a:pPr algn="ctr"/>
                      <a:r>
                        <a:rPr lang="en-US" dirty="0">
                          <a:latin typeface="Times New Roman" panose="02020603050405020304" pitchFamily="18" charset="0"/>
                          <a:cs typeface="Times New Roman" panose="02020603050405020304" pitchFamily="18" charset="0"/>
                        </a:rPr>
                        <a:t>98.5%</a:t>
                      </a:r>
                    </a:p>
                  </a:txBody>
                  <a:tcPr/>
                </a:tc>
                <a:extLst>
                  <a:ext uri="{0D108BD9-81ED-4DB2-BD59-A6C34878D82A}">
                    <a16:rowId xmlns:a16="http://schemas.microsoft.com/office/drawing/2014/main" val="1056640538"/>
                  </a:ext>
                </a:extLst>
              </a:tr>
              <a:tr h="373059">
                <a:tc>
                  <a:txBody>
                    <a:bodyPr/>
                    <a:lstStyle/>
                    <a:p>
                      <a:r>
                        <a:rPr lang="en-US" dirty="0">
                          <a:latin typeface="Times New Roman" panose="02020603050405020304" pitchFamily="18" charset="0"/>
                          <a:cs typeface="Times New Roman" panose="02020603050405020304" pitchFamily="18" charset="0"/>
                        </a:rPr>
                        <a:t>SMSgt</a:t>
                      </a:r>
                    </a:p>
                  </a:txBody>
                  <a:tcPr/>
                </a:tc>
                <a:tc>
                  <a:txBody>
                    <a:bodyPr/>
                    <a:lstStyle/>
                    <a:p>
                      <a:pPr algn="ctr"/>
                      <a:r>
                        <a:rPr lang="en-US" dirty="0">
                          <a:latin typeface="Times New Roman" panose="02020603050405020304" pitchFamily="18" charset="0"/>
                          <a:cs typeface="Times New Roman" panose="02020603050405020304" pitchFamily="18" charset="0"/>
                        </a:rPr>
                        <a:t>14</a:t>
                      </a:r>
                    </a:p>
                  </a:txBody>
                  <a:tcPr/>
                </a:tc>
                <a:tc>
                  <a:txBody>
                    <a:bodyPr/>
                    <a:lstStyle/>
                    <a:p>
                      <a:pPr algn="ctr"/>
                      <a:r>
                        <a:rPr lang="en-US" dirty="0">
                          <a:latin typeface="Times New Roman" panose="02020603050405020304" pitchFamily="18" charset="0"/>
                          <a:cs typeface="Times New Roman" panose="02020603050405020304" pitchFamily="18" charset="0"/>
                        </a:rPr>
                        <a:t>17</a:t>
                      </a:r>
                    </a:p>
                  </a:txBody>
                  <a:tcPr/>
                </a:tc>
                <a:tc>
                  <a:txBody>
                    <a:bodyPr/>
                    <a:lstStyle/>
                    <a:p>
                      <a:pPr algn="ctr"/>
                      <a:r>
                        <a:rPr lang="en-US" dirty="0">
                          <a:latin typeface="Times New Roman" panose="02020603050405020304" pitchFamily="18" charset="0"/>
                          <a:cs typeface="Times New Roman" panose="02020603050405020304" pitchFamily="18" charset="0"/>
                        </a:rPr>
                        <a:t>121.4%</a:t>
                      </a:r>
                    </a:p>
                  </a:txBody>
                  <a:tcPr/>
                </a:tc>
                <a:extLst>
                  <a:ext uri="{0D108BD9-81ED-4DB2-BD59-A6C34878D82A}">
                    <a16:rowId xmlns:a16="http://schemas.microsoft.com/office/drawing/2014/main" val="3939011786"/>
                  </a:ext>
                </a:extLst>
              </a:tr>
              <a:tr h="605923">
                <a:tc>
                  <a:txBody>
                    <a:bodyPr/>
                    <a:lstStyle/>
                    <a:p>
                      <a:r>
                        <a:rPr lang="en-US" dirty="0">
                          <a:latin typeface="Times New Roman" panose="02020603050405020304" pitchFamily="18" charset="0"/>
                          <a:cs typeface="Times New Roman" panose="02020603050405020304" pitchFamily="18" charset="0"/>
                        </a:rPr>
                        <a:t>WW Total</a:t>
                      </a:r>
                    </a:p>
                  </a:txBody>
                  <a:tcPr/>
                </a:tc>
                <a:tc>
                  <a:txBody>
                    <a:bodyPr/>
                    <a:lstStyle/>
                    <a:p>
                      <a:pPr algn="ctr"/>
                      <a:r>
                        <a:rPr lang="en-US" dirty="0">
                          <a:latin typeface="Times New Roman" panose="02020603050405020304" pitchFamily="18" charset="0"/>
                          <a:cs typeface="Times New Roman" panose="02020603050405020304" pitchFamily="18" charset="0"/>
                        </a:rPr>
                        <a:t>658</a:t>
                      </a:r>
                    </a:p>
                  </a:txBody>
                  <a:tcPr/>
                </a:tc>
                <a:tc>
                  <a:txBody>
                    <a:bodyPr/>
                    <a:lstStyle/>
                    <a:p>
                      <a:pPr algn="ctr"/>
                      <a:r>
                        <a:rPr lang="en-US" dirty="0">
                          <a:latin typeface="Times New Roman" panose="02020603050405020304" pitchFamily="18" charset="0"/>
                          <a:cs typeface="Times New Roman" panose="02020603050405020304" pitchFamily="18" charset="0"/>
                        </a:rPr>
                        <a:t>544</a:t>
                      </a:r>
                    </a:p>
                  </a:txBody>
                  <a:tcPr/>
                </a:tc>
                <a:tc>
                  <a:txBody>
                    <a:bodyPr/>
                    <a:lstStyle/>
                    <a:p>
                      <a:pPr algn="ctr"/>
                      <a:r>
                        <a:rPr lang="en-US" dirty="0">
                          <a:latin typeface="Times New Roman" panose="02020603050405020304" pitchFamily="18" charset="0"/>
                          <a:cs typeface="Times New Roman" panose="02020603050405020304" pitchFamily="18" charset="0"/>
                        </a:rPr>
                        <a:t>82.7%</a:t>
                      </a:r>
                    </a:p>
                  </a:txBody>
                  <a:tcPr/>
                </a:tc>
                <a:extLst>
                  <a:ext uri="{0D108BD9-81ED-4DB2-BD59-A6C34878D82A}">
                    <a16:rowId xmlns:a16="http://schemas.microsoft.com/office/drawing/2014/main" val="1364776925"/>
                  </a:ext>
                </a:extLst>
              </a:tr>
            </a:tbl>
          </a:graphicData>
        </a:graphic>
      </p:graphicFrame>
      <p:graphicFrame>
        <p:nvGraphicFramePr>
          <p:cNvPr id="4" name="Table 3">
            <a:extLst>
              <a:ext uri="{FF2B5EF4-FFF2-40B4-BE49-F238E27FC236}">
                <a16:creationId xmlns:a16="http://schemas.microsoft.com/office/drawing/2014/main" id="{DAD5C508-7DB1-2B39-501B-7FA170336E71}"/>
              </a:ext>
            </a:extLst>
          </p:cNvPr>
          <p:cNvGraphicFramePr>
            <a:graphicFrameLocks noGrp="1"/>
          </p:cNvGraphicFramePr>
          <p:nvPr>
            <p:extLst>
              <p:ext uri="{D42A27DB-BD31-4B8C-83A1-F6EECF244321}">
                <p14:modId xmlns:p14="http://schemas.microsoft.com/office/powerpoint/2010/main" val="3464427868"/>
              </p:ext>
            </p:extLst>
          </p:nvPr>
        </p:nvGraphicFramePr>
        <p:xfrm>
          <a:off x="6993467" y="2461169"/>
          <a:ext cx="3615266" cy="2231928"/>
        </p:xfrm>
        <a:graphic>
          <a:graphicData uri="http://schemas.openxmlformats.org/drawingml/2006/table">
            <a:tbl>
              <a:tblPr firstRow="1" bandRow="1">
                <a:tableStyleId>{5C22544A-7EE6-4342-B048-85BDC9FD1C3A}</a:tableStyleId>
              </a:tblPr>
              <a:tblGrid>
                <a:gridCol w="1807633">
                  <a:extLst>
                    <a:ext uri="{9D8B030D-6E8A-4147-A177-3AD203B41FA5}">
                      <a16:colId xmlns:a16="http://schemas.microsoft.com/office/drawing/2014/main" val="310503063"/>
                    </a:ext>
                  </a:extLst>
                </a:gridCol>
                <a:gridCol w="1807633">
                  <a:extLst>
                    <a:ext uri="{9D8B030D-6E8A-4147-A177-3AD203B41FA5}">
                      <a16:colId xmlns:a16="http://schemas.microsoft.com/office/drawing/2014/main" val="3629649673"/>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4Ps in DSD</a:t>
                      </a:r>
                    </a:p>
                  </a:txBody>
                  <a:tcPr/>
                </a:tc>
                <a:tc>
                  <a:txBody>
                    <a:bodyPr/>
                    <a:lstStyle/>
                    <a:p>
                      <a:pPr algn="ctr"/>
                      <a:r>
                        <a:rPr lang="en-US" dirty="0">
                          <a:latin typeface="Times New Roman" panose="02020603050405020304" pitchFamily="18" charset="0"/>
                          <a:cs typeface="Times New Roman" panose="02020603050405020304" pitchFamily="18" charset="0"/>
                        </a:rPr>
                        <a:t>Amt</a:t>
                      </a:r>
                    </a:p>
                  </a:txBody>
                  <a:tcPr/>
                </a:tc>
                <a:extLst>
                  <a:ext uri="{0D108BD9-81ED-4DB2-BD59-A6C34878D82A}">
                    <a16:rowId xmlns:a16="http://schemas.microsoft.com/office/drawing/2014/main" val="81687399"/>
                  </a:ext>
                </a:extLst>
              </a:tr>
              <a:tr h="370840">
                <a:tc>
                  <a:txBody>
                    <a:bodyPr/>
                    <a:lstStyle/>
                    <a:p>
                      <a:pPr algn="ctr"/>
                      <a:r>
                        <a:rPr lang="en-US" dirty="0">
                          <a:latin typeface="Times New Roman" panose="02020603050405020304" pitchFamily="18" charset="0"/>
                          <a:cs typeface="Times New Roman" panose="02020603050405020304" pitchFamily="18" charset="0"/>
                        </a:rPr>
                        <a:t>SSgt</a:t>
                      </a:r>
                    </a:p>
                  </a:txBody>
                  <a:tcPr/>
                </a:tc>
                <a:tc>
                  <a:txBody>
                    <a:bodyPr/>
                    <a:lstStyle/>
                    <a:p>
                      <a:pPr algn="ctr"/>
                      <a:r>
                        <a:rPr lang="en-US" dirty="0">
                          <a:latin typeface="Times New Roman" panose="02020603050405020304" pitchFamily="18" charset="0"/>
                          <a:cs typeface="Times New Roman" panose="02020603050405020304" pitchFamily="18" charset="0"/>
                        </a:rPr>
                        <a:t>3</a:t>
                      </a:r>
                    </a:p>
                  </a:txBody>
                  <a:tcPr/>
                </a:tc>
                <a:extLst>
                  <a:ext uri="{0D108BD9-81ED-4DB2-BD59-A6C34878D82A}">
                    <a16:rowId xmlns:a16="http://schemas.microsoft.com/office/drawing/2014/main" val="826995366"/>
                  </a:ext>
                </a:extLst>
              </a:tr>
              <a:tr h="377728">
                <a:tc>
                  <a:txBody>
                    <a:bodyPr/>
                    <a:lstStyle/>
                    <a:p>
                      <a:pPr algn="ctr"/>
                      <a:r>
                        <a:rPr lang="en-US" dirty="0">
                          <a:latin typeface="Times New Roman" panose="02020603050405020304" pitchFamily="18" charset="0"/>
                          <a:cs typeface="Times New Roman" panose="02020603050405020304" pitchFamily="18" charset="0"/>
                        </a:rPr>
                        <a:t>TSgt</a:t>
                      </a:r>
                    </a:p>
                  </a:txBody>
                  <a:tcPr/>
                </a:tc>
                <a:tc>
                  <a:txBody>
                    <a:bodyPr/>
                    <a:lstStyle/>
                    <a:p>
                      <a:pPr algn="ctr"/>
                      <a:r>
                        <a:rPr lang="en-US" dirty="0">
                          <a:latin typeface="Times New Roman" panose="02020603050405020304" pitchFamily="18" charset="0"/>
                          <a:cs typeface="Times New Roman" panose="02020603050405020304" pitchFamily="18" charset="0"/>
                        </a:rPr>
                        <a:t>11</a:t>
                      </a:r>
                    </a:p>
                  </a:txBody>
                  <a:tcPr/>
                </a:tc>
                <a:extLst>
                  <a:ext uri="{0D108BD9-81ED-4DB2-BD59-A6C34878D82A}">
                    <a16:rowId xmlns:a16="http://schemas.microsoft.com/office/drawing/2014/main" val="2005497797"/>
                  </a:ext>
                </a:extLst>
              </a:tr>
              <a:tr h="370840">
                <a:tc>
                  <a:txBody>
                    <a:bodyPr/>
                    <a:lstStyle/>
                    <a:p>
                      <a:pPr algn="ctr"/>
                      <a:r>
                        <a:rPr lang="en-US" dirty="0">
                          <a:latin typeface="Times New Roman" panose="02020603050405020304" pitchFamily="18" charset="0"/>
                          <a:cs typeface="Times New Roman" panose="02020603050405020304" pitchFamily="18" charset="0"/>
                        </a:rPr>
                        <a:t>MSgt</a:t>
                      </a:r>
                    </a:p>
                  </a:txBody>
                  <a:tcPr/>
                </a:tc>
                <a:tc>
                  <a:txBody>
                    <a:bodyPr/>
                    <a:lstStyle/>
                    <a:p>
                      <a:pPr algn="ctr"/>
                      <a:r>
                        <a:rPr lang="en-US" dirty="0">
                          <a:latin typeface="Times New Roman" panose="02020603050405020304" pitchFamily="18" charset="0"/>
                          <a:cs typeface="Times New Roman" panose="02020603050405020304" pitchFamily="18" charset="0"/>
                        </a:rPr>
                        <a:t>7</a:t>
                      </a:r>
                    </a:p>
                  </a:txBody>
                  <a:tcPr/>
                </a:tc>
                <a:extLst>
                  <a:ext uri="{0D108BD9-81ED-4DB2-BD59-A6C34878D82A}">
                    <a16:rowId xmlns:a16="http://schemas.microsoft.com/office/drawing/2014/main" val="1455087275"/>
                  </a:ext>
                </a:extLst>
              </a:tr>
              <a:tr h="370840">
                <a:tc>
                  <a:txBody>
                    <a:bodyPr/>
                    <a:lstStyle/>
                    <a:p>
                      <a:pPr algn="ctr"/>
                      <a:r>
                        <a:rPr lang="en-US" dirty="0">
                          <a:latin typeface="Times New Roman" panose="02020603050405020304" pitchFamily="18" charset="0"/>
                          <a:cs typeface="Times New Roman" panose="02020603050405020304" pitchFamily="18" charset="0"/>
                        </a:rPr>
                        <a:t>SMSgt</a:t>
                      </a:r>
                    </a:p>
                  </a:txBody>
                  <a:tcPr/>
                </a:tc>
                <a:tc>
                  <a:txBody>
                    <a:bodyPr/>
                    <a:lstStyle/>
                    <a:p>
                      <a:pPr algn="ctr"/>
                      <a:r>
                        <a:rPr lang="en-US" dirty="0">
                          <a:latin typeface="Times New Roman" panose="02020603050405020304" pitchFamily="18" charset="0"/>
                          <a:cs typeface="Times New Roman" panose="02020603050405020304" pitchFamily="18" charset="0"/>
                        </a:rPr>
                        <a:t>2</a:t>
                      </a:r>
                    </a:p>
                  </a:txBody>
                  <a:tcPr/>
                </a:tc>
                <a:extLst>
                  <a:ext uri="{0D108BD9-81ED-4DB2-BD59-A6C34878D82A}">
                    <a16:rowId xmlns:a16="http://schemas.microsoft.com/office/drawing/2014/main" val="1063299052"/>
                  </a:ext>
                </a:extLst>
              </a:tr>
              <a:tr h="370840">
                <a:tc>
                  <a:txBody>
                    <a:bodyPr/>
                    <a:lstStyle/>
                    <a:p>
                      <a:pPr algn="ctr"/>
                      <a:r>
                        <a:rPr lang="en-US" dirty="0">
                          <a:latin typeface="Times New Roman" panose="02020603050405020304" pitchFamily="18" charset="0"/>
                          <a:cs typeface="Times New Roman" panose="02020603050405020304" pitchFamily="18" charset="0"/>
                        </a:rPr>
                        <a:t>Total</a:t>
                      </a:r>
                    </a:p>
                  </a:txBody>
                  <a:tcPr/>
                </a:tc>
                <a:tc>
                  <a:txBody>
                    <a:bodyPr/>
                    <a:lstStyle/>
                    <a:p>
                      <a:pPr algn="ctr"/>
                      <a:r>
                        <a:rPr lang="en-US" dirty="0">
                          <a:latin typeface="Times New Roman" panose="02020603050405020304" pitchFamily="18" charset="0"/>
                          <a:cs typeface="Times New Roman" panose="02020603050405020304" pitchFamily="18" charset="0"/>
                        </a:rPr>
                        <a:t>23</a:t>
                      </a:r>
                    </a:p>
                  </a:txBody>
                  <a:tcPr/>
                </a:tc>
                <a:extLst>
                  <a:ext uri="{0D108BD9-81ED-4DB2-BD59-A6C34878D82A}">
                    <a16:rowId xmlns:a16="http://schemas.microsoft.com/office/drawing/2014/main" val="1529196297"/>
                  </a:ext>
                </a:extLst>
              </a:tr>
            </a:tbl>
          </a:graphicData>
        </a:graphic>
      </p:graphicFrame>
      <p:sp>
        <p:nvSpPr>
          <p:cNvPr id="5" name="TextBox 4">
            <a:extLst>
              <a:ext uri="{FF2B5EF4-FFF2-40B4-BE49-F238E27FC236}">
                <a16:creationId xmlns:a16="http://schemas.microsoft.com/office/drawing/2014/main" id="{D2D0C366-B7E7-44C3-1979-1690F1A27DE4}"/>
              </a:ext>
            </a:extLst>
          </p:cNvPr>
          <p:cNvSpPr txBox="1"/>
          <p:nvPr/>
        </p:nvSpPr>
        <p:spPr>
          <a:xfrm flipH="1">
            <a:off x="1134534" y="5732980"/>
            <a:ext cx="4002740" cy="369332"/>
          </a:xfrm>
          <a:prstGeom prst="rect">
            <a:avLst/>
          </a:prstGeom>
          <a:noFill/>
        </p:spPr>
        <p:txBody>
          <a:bodyPr wrap="square" rtlCol="0">
            <a:spAutoFit/>
          </a:bodyPr>
          <a:lstStyle/>
          <a:p>
            <a:r>
              <a:rPr lang="en-US" b="1" dirty="0">
                <a:solidFill>
                  <a:srgbClr val="FF0000"/>
                </a:solidFill>
                <a:latin typeface="Times New Roman" panose="02020603050405020304" pitchFamily="18" charset="0"/>
                <a:cs typeface="Times New Roman" panose="02020603050405020304" pitchFamily="18" charset="0"/>
              </a:rPr>
              <a:t>*32 Students in Training (STP)</a:t>
            </a:r>
          </a:p>
        </p:txBody>
      </p:sp>
      <p:sp>
        <p:nvSpPr>
          <p:cNvPr id="6" name="TextBox 5">
            <a:extLst>
              <a:ext uri="{FF2B5EF4-FFF2-40B4-BE49-F238E27FC236}">
                <a16:creationId xmlns:a16="http://schemas.microsoft.com/office/drawing/2014/main" id="{814D961A-F0E7-358C-E360-282568BBCBCC}"/>
              </a:ext>
            </a:extLst>
          </p:cNvPr>
          <p:cNvSpPr txBox="1"/>
          <p:nvPr/>
        </p:nvSpPr>
        <p:spPr>
          <a:xfrm flipH="1">
            <a:off x="7054728" y="5086649"/>
            <a:ext cx="3554005"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FY25---14 Projected Releases </a:t>
            </a:r>
          </a:p>
          <a:p>
            <a:r>
              <a:rPr lang="en-US" dirty="0">
                <a:latin typeface="Times New Roman" panose="02020603050405020304" pitchFamily="18" charset="0"/>
                <a:cs typeface="Times New Roman" panose="02020603050405020304" pitchFamily="18" charset="0"/>
              </a:rPr>
              <a:t>2024---23 Currently Filling DSD</a:t>
            </a:r>
          </a:p>
        </p:txBody>
      </p:sp>
      <p:sp>
        <p:nvSpPr>
          <p:cNvPr id="8" name="TextBox 7">
            <a:extLst>
              <a:ext uri="{FF2B5EF4-FFF2-40B4-BE49-F238E27FC236}">
                <a16:creationId xmlns:a16="http://schemas.microsoft.com/office/drawing/2014/main" id="{581DE3F0-6D9B-B5BF-BAD8-037C8380B00C}"/>
              </a:ext>
            </a:extLst>
          </p:cNvPr>
          <p:cNvSpPr txBox="1"/>
          <p:nvPr/>
        </p:nvSpPr>
        <p:spPr>
          <a:xfrm>
            <a:off x="9342230" y="6126532"/>
            <a:ext cx="2116476"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As of 29 Feb 2024</a:t>
            </a:r>
          </a:p>
        </p:txBody>
      </p:sp>
    </p:spTree>
    <p:extLst>
      <p:ext uri="{BB962C8B-B14F-4D97-AF65-F5344CB8AC3E}">
        <p14:creationId xmlns:p14="http://schemas.microsoft.com/office/powerpoint/2010/main" val="3340140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30DA1-D796-C145-F4F0-E5B15E695037}"/>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Enlisted Development Team</a:t>
            </a:r>
          </a:p>
        </p:txBody>
      </p:sp>
      <p:sp>
        <p:nvSpPr>
          <p:cNvPr id="7" name="Content Placeholder 6">
            <a:extLst>
              <a:ext uri="{FF2B5EF4-FFF2-40B4-BE49-F238E27FC236}">
                <a16:creationId xmlns:a16="http://schemas.microsoft.com/office/drawing/2014/main" id="{9B9A50F9-2D2E-32A9-A357-8945C59760F7}"/>
              </a:ext>
            </a:extLst>
          </p:cNvPr>
          <p:cNvSpPr>
            <a:spLocks noGrp="1"/>
          </p:cNvSpPr>
          <p:nvPr>
            <p:ph idx="1"/>
          </p:nvPr>
        </p:nvSpPr>
        <p:spPr>
          <a:xfrm>
            <a:off x="1058333" y="2096652"/>
            <a:ext cx="10515600" cy="2968048"/>
          </a:xfrm>
        </p:spPr>
        <p:txBody>
          <a:bodyPr>
            <a:normAutofit/>
          </a:bodyPr>
          <a:lstStyle/>
          <a:p>
            <a:r>
              <a:rPr lang="en-US" sz="2000" dirty="0">
                <a:latin typeface="Times New Roman" panose="02020603050405020304" pitchFamily="18" charset="0"/>
                <a:cs typeface="Times New Roman" panose="02020603050405020304" pitchFamily="18" charset="0"/>
              </a:rPr>
              <a:t>Board Members – </a:t>
            </a:r>
            <a:r>
              <a:rPr lang="en-US" sz="2000" dirty="0" err="1">
                <a:latin typeface="Times New Roman" panose="02020603050405020304" pitchFamily="18" charset="0"/>
                <a:cs typeface="Times New Roman" panose="02020603050405020304" pitchFamily="18" charset="0"/>
              </a:rPr>
              <a:t>CMSgts</a:t>
            </a:r>
            <a:r>
              <a:rPr lang="en-US" sz="2000" dirty="0">
                <a:latin typeface="Times New Roman" panose="02020603050405020304" pitchFamily="18" charset="0"/>
                <a:cs typeface="Times New Roman" panose="02020603050405020304" pitchFamily="18" charset="0"/>
              </a:rPr>
              <a:t> &amp; MAJCOM Functional Managers</a:t>
            </a:r>
          </a:p>
          <a:p>
            <a:r>
              <a:rPr lang="en-US" sz="2000" dirty="0">
                <a:latin typeface="Times New Roman" panose="02020603050405020304" pitchFamily="18" charset="0"/>
                <a:cs typeface="Times New Roman" panose="02020603050405020304" pitchFamily="18" charset="0"/>
              </a:rPr>
              <a:t>Keep Talent Marketplace updated/current on future intentions</a:t>
            </a:r>
          </a:p>
          <a:p>
            <a:r>
              <a:rPr lang="en-US" sz="2000" dirty="0">
                <a:latin typeface="Times New Roman" panose="02020603050405020304" pitchFamily="18" charset="0"/>
                <a:cs typeface="Times New Roman" panose="02020603050405020304" pitchFamily="18" charset="0"/>
              </a:rPr>
              <a:t>Upcoming Enlisted Development Team Board</a:t>
            </a:r>
          </a:p>
          <a:p>
            <a:pPr lvl="1"/>
            <a:r>
              <a:rPr lang="en-US" sz="2000" dirty="0">
                <a:latin typeface="Times New Roman" panose="02020603050405020304" pitchFamily="18" charset="0"/>
                <a:cs typeface="Times New Roman" panose="02020603050405020304" pitchFamily="18" charset="0"/>
              </a:rPr>
              <a:t>Convening – TBD (June/July)</a:t>
            </a:r>
          </a:p>
          <a:p>
            <a:pPr lvl="1"/>
            <a:r>
              <a:rPr lang="en-US" sz="2000" dirty="0">
                <a:latin typeface="Times New Roman" panose="02020603050405020304" pitchFamily="18" charset="0"/>
                <a:cs typeface="Times New Roman" panose="02020603050405020304" pitchFamily="18" charset="0"/>
              </a:rPr>
              <a:t>MSgts &amp; SMSgts  (DSD returns)</a:t>
            </a:r>
          </a:p>
          <a:p>
            <a:pPr lvl="1"/>
            <a:r>
              <a:rPr lang="en-US" sz="2000" dirty="0">
                <a:latin typeface="Times New Roman" panose="02020603050405020304" pitchFamily="18" charset="0"/>
                <a:cs typeface="Times New Roman" panose="02020603050405020304" pitchFamily="18" charset="0"/>
              </a:rPr>
              <a:t>4P vectored positions</a:t>
            </a:r>
          </a:p>
          <a:p>
            <a:pPr lvl="1"/>
            <a:r>
              <a:rPr lang="en-US" sz="2000" dirty="0">
                <a:latin typeface="Times New Roman" panose="02020603050405020304" pitchFamily="18" charset="0"/>
                <a:cs typeface="Times New Roman" panose="02020603050405020304" pitchFamily="18" charset="0"/>
              </a:rPr>
              <a:t>CMSgt Deployment opportunities</a:t>
            </a:r>
          </a:p>
          <a:p>
            <a:pPr lvl="1"/>
            <a:r>
              <a:rPr lang="en-US" sz="2000" dirty="0">
                <a:latin typeface="Times New Roman" panose="02020603050405020304" pitchFamily="18" charset="0"/>
                <a:cs typeface="Times New Roman" panose="02020603050405020304" pitchFamily="18" charset="0"/>
              </a:rPr>
              <a:t>Future Sq SEL roles</a:t>
            </a:r>
          </a:p>
          <a:p>
            <a:pPr lvl="1"/>
            <a:endParaRPr lang="en-US" sz="2000" dirty="0">
              <a:latin typeface="Times New Roman" panose="02020603050405020304" pitchFamily="18" charset="0"/>
              <a:cs typeface="Times New Roman" panose="02020603050405020304" pitchFamily="18" charset="0"/>
            </a:endParaRPr>
          </a:p>
          <a:p>
            <a:pPr marL="457200" lvl="1" indent="0">
              <a:buNone/>
            </a:pPr>
            <a:endParaRPr lang="en-US"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0FF26640-536E-082E-566B-8FDA4B0A29A4}"/>
              </a:ext>
            </a:extLst>
          </p:cNvPr>
          <p:cNvSpPr txBox="1"/>
          <p:nvPr/>
        </p:nvSpPr>
        <p:spPr>
          <a:xfrm flipH="1">
            <a:off x="4763198" y="4962832"/>
            <a:ext cx="6370469"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Participation is KEY!!</a:t>
            </a:r>
          </a:p>
          <a:p>
            <a:r>
              <a:rPr lang="en-US" sz="2000" dirty="0">
                <a:latin typeface="Times New Roman" panose="02020603050405020304" pitchFamily="18" charset="0"/>
                <a:cs typeface="Times New Roman" panose="02020603050405020304" pitchFamily="18" charset="0"/>
              </a:rPr>
              <a:t>2022: 72.86% participated in </a:t>
            </a:r>
            <a:r>
              <a:rPr lang="en-US" sz="2000" dirty="0" err="1">
                <a:latin typeface="Times New Roman" panose="02020603050405020304" pitchFamily="18" charset="0"/>
                <a:cs typeface="Times New Roman" panose="02020603050405020304" pitchFamily="18" charset="0"/>
              </a:rPr>
              <a:t>myVector</a:t>
            </a:r>
            <a:r>
              <a:rPr lang="en-US" sz="2000" dirty="0">
                <a:latin typeface="Times New Roman" panose="02020603050405020304" pitchFamily="18" charset="0"/>
                <a:cs typeface="Times New Roman" panose="02020603050405020304" pitchFamily="18" charset="0"/>
              </a:rPr>
              <a:t>--</a:t>
            </a:r>
            <a:r>
              <a:rPr lang="en-US" sz="2000" b="1" dirty="0">
                <a:solidFill>
                  <a:srgbClr val="00B050"/>
                </a:solidFill>
                <a:latin typeface="Times New Roman" panose="02020603050405020304" pitchFamily="18" charset="0"/>
                <a:cs typeface="Times New Roman" panose="02020603050405020304" pitchFamily="18" charset="0"/>
              </a:rPr>
              <a:t>BETTER</a:t>
            </a:r>
          </a:p>
          <a:p>
            <a:r>
              <a:rPr lang="en-US" sz="2000" dirty="0">
                <a:latin typeface="Times New Roman" panose="02020603050405020304" pitchFamily="18" charset="0"/>
                <a:cs typeface="Times New Roman" panose="02020603050405020304" pitchFamily="18" charset="0"/>
              </a:rPr>
              <a:t>2021: 63.33% participated in </a:t>
            </a:r>
            <a:r>
              <a:rPr lang="en-US" sz="2000" dirty="0" err="1">
                <a:latin typeface="Times New Roman" panose="02020603050405020304" pitchFamily="18" charset="0"/>
                <a:cs typeface="Times New Roman" panose="02020603050405020304" pitchFamily="18" charset="0"/>
              </a:rPr>
              <a:t>myVector</a:t>
            </a:r>
            <a:r>
              <a:rPr lang="en-US" sz="2000" dirty="0">
                <a:latin typeface="Times New Roman" panose="02020603050405020304" pitchFamily="18" charset="0"/>
                <a:cs typeface="Times New Roman" panose="02020603050405020304" pitchFamily="18" charset="0"/>
              </a:rPr>
              <a:t>--</a:t>
            </a:r>
            <a:r>
              <a:rPr lang="en-US" sz="2000" dirty="0">
                <a:solidFill>
                  <a:srgbClr val="FF0000"/>
                </a:solidFill>
                <a:latin typeface="Times New Roman" panose="02020603050405020304" pitchFamily="18" charset="0"/>
                <a:cs typeface="Times New Roman" panose="02020603050405020304" pitchFamily="18" charset="0"/>
              </a:rPr>
              <a:t>SATISFACTORY</a:t>
            </a:r>
          </a:p>
        </p:txBody>
      </p:sp>
    </p:spTree>
    <p:extLst>
      <p:ext uri="{BB962C8B-B14F-4D97-AF65-F5344CB8AC3E}">
        <p14:creationId xmlns:p14="http://schemas.microsoft.com/office/powerpoint/2010/main" val="2476111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31D6-0DC7-AC28-D99B-462B468171BE}"/>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Career Broadening Opportunities</a:t>
            </a:r>
          </a:p>
        </p:txBody>
      </p:sp>
      <p:sp>
        <p:nvSpPr>
          <p:cNvPr id="4" name="Content Placeholder 3">
            <a:extLst>
              <a:ext uri="{FF2B5EF4-FFF2-40B4-BE49-F238E27FC236}">
                <a16:creationId xmlns:a16="http://schemas.microsoft.com/office/drawing/2014/main" id="{FA0B989B-9510-0647-FFBF-8A1F7A6F2DFD}"/>
              </a:ext>
            </a:extLst>
          </p:cNvPr>
          <p:cNvSpPr>
            <a:spLocks noGrp="1"/>
          </p:cNvSpPr>
          <p:nvPr>
            <p:ph idx="1"/>
          </p:nvPr>
        </p:nvSpPr>
        <p:spPr>
          <a:xfrm>
            <a:off x="838200" y="2667000"/>
            <a:ext cx="10515600" cy="2751667"/>
          </a:xfrm>
        </p:spPr>
        <p:txBody>
          <a:bodyPr>
            <a:normAutofit/>
          </a:bodyPr>
          <a:lstStyle/>
          <a:p>
            <a:r>
              <a:rPr lang="en-US" sz="2400" dirty="0">
                <a:latin typeface="Times New Roman" panose="02020603050405020304" pitchFamily="18" charset="0"/>
                <a:cs typeface="Times New Roman" panose="02020603050405020304" pitchFamily="18" charset="0"/>
              </a:rPr>
              <a:t>Military Training Instructor (MTI)</a:t>
            </a:r>
          </a:p>
          <a:p>
            <a:r>
              <a:rPr lang="en-US" sz="2400" dirty="0">
                <a:latin typeface="Times New Roman" panose="02020603050405020304" pitchFamily="18" charset="0"/>
                <a:cs typeface="Times New Roman" panose="02020603050405020304" pitchFamily="18" charset="0"/>
              </a:rPr>
              <a:t>Military Training Leader (MTL)</a:t>
            </a:r>
          </a:p>
          <a:p>
            <a:r>
              <a:rPr lang="en-US" sz="2400" dirty="0">
                <a:latin typeface="Times New Roman" panose="02020603050405020304" pitchFamily="18" charset="0"/>
                <a:cs typeface="Times New Roman" panose="02020603050405020304" pitchFamily="18" charset="0"/>
              </a:rPr>
              <a:t>Enlisted Accessions Recruiter</a:t>
            </a:r>
          </a:p>
          <a:p>
            <a:pPr lvl="1"/>
            <a:r>
              <a:rPr lang="en-US" dirty="0">
                <a:latin typeface="Times New Roman" panose="02020603050405020304" pitchFamily="18" charset="0"/>
                <a:cs typeface="Times New Roman" panose="02020603050405020304" pitchFamily="18" charset="0"/>
              </a:rPr>
              <a:t>2nd &amp; 3rd Tier Recruiting</a:t>
            </a:r>
            <a:r>
              <a:rPr lang="en-US" baseline="300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Professional Military Education Instructor (NCOA/SNCOA only)</a:t>
            </a:r>
          </a:p>
          <a:p>
            <a:r>
              <a:rPr lang="en-US" sz="2400" dirty="0">
                <a:latin typeface="Times New Roman" panose="02020603050405020304" pitchFamily="18" charset="0"/>
                <a:cs typeface="Times New Roman" panose="02020603050405020304" pitchFamily="18" charset="0"/>
              </a:rPr>
              <a:t>Developmental Advisor (DA)</a:t>
            </a:r>
          </a:p>
          <a:p>
            <a:endParaRPr lang="en-US" sz="2400"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D1D84A3A-0935-9881-E5B0-EE8F4E6A1C34}"/>
              </a:ext>
            </a:extLst>
          </p:cNvPr>
          <p:cNvSpPr>
            <a:spLocks noGrp="1"/>
          </p:cNvSpPr>
          <p:nvPr>
            <p:ph type="body" idx="4294967295"/>
          </p:nvPr>
        </p:nvSpPr>
        <p:spPr>
          <a:xfrm>
            <a:off x="-1" y="1681163"/>
            <a:ext cx="12192001" cy="823912"/>
          </a:xfrm>
        </p:spPr>
        <p:txBody>
          <a:bodyPr>
            <a:noAutofit/>
          </a:bodyPr>
          <a:lstStyle/>
          <a:p>
            <a:pPr marL="0" indent="0" algn="ctr">
              <a:buNone/>
            </a:pPr>
            <a:r>
              <a:rPr lang="en-US" sz="3200" u="sng" dirty="0">
                <a:latin typeface="Times New Roman" panose="02020603050405020304" pitchFamily="18" charset="0"/>
                <a:cs typeface="Times New Roman" panose="02020603050405020304" pitchFamily="18" charset="0"/>
              </a:rPr>
              <a:t>Developmental Special Duties (DSD)</a:t>
            </a:r>
          </a:p>
        </p:txBody>
      </p:sp>
    </p:spTree>
    <p:extLst>
      <p:ext uri="{BB962C8B-B14F-4D97-AF65-F5344CB8AC3E}">
        <p14:creationId xmlns:p14="http://schemas.microsoft.com/office/powerpoint/2010/main" val="1640152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ACBC1-00BA-5B2A-276B-EA34B7603A78}"/>
              </a:ext>
            </a:extLst>
          </p:cNvPr>
          <p:cNvSpPr>
            <a:spLocks noGrp="1"/>
          </p:cNvSpPr>
          <p:nvPr>
            <p:ph type="title"/>
          </p:nvPr>
        </p:nvSpPr>
        <p:spPr>
          <a:xfrm>
            <a:off x="457200" y="884237"/>
            <a:ext cx="10515600" cy="1325563"/>
          </a:xfrm>
        </p:spPr>
        <p:txBody>
          <a:bodyPr>
            <a:normAutofit fontScale="90000"/>
          </a:bodyPr>
          <a:lstStyle/>
          <a:p>
            <a:pPr algn="ctr"/>
            <a:r>
              <a:rPr lang="en-US" b="1" dirty="0">
                <a:solidFill>
                  <a:srgbClr val="3339AF"/>
                </a:solidFill>
                <a:latin typeface="Times New Roman" panose="02020603050405020304" pitchFamily="18" charset="0"/>
                <a:cs typeface="Times New Roman" panose="02020603050405020304" pitchFamily="18" charset="0"/>
              </a:rPr>
              <a:t>Career Broadening Opportunities</a:t>
            </a:r>
            <a:br>
              <a:rPr lang="en-US"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kumimoji="0" lang="en-US" sz="310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Special Duties (Non-DSD &amp; Non-Joint</a:t>
            </a:r>
            <a:r>
              <a:rPr lang="en-US" sz="3100" u="sng" dirty="0">
                <a:solidFill>
                  <a:prstClr val="black"/>
                </a:solidFill>
                <a:latin typeface="Times New Roman" panose="02020603050405020304" pitchFamily="18" charset="0"/>
                <a:ea typeface="+mn-ea"/>
                <a:cs typeface="Times New Roman" panose="02020603050405020304" pitchFamily="18" charset="0"/>
              </a:rPr>
              <a:t>)</a:t>
            </a:r>
            <a:br>
              <a:rPr kumimoji="0" lang="en-US" sz="3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sz="3100" dirty="0"/>
          </a:p>
        </p:txBody>
      </p:sp>
      <p:sp>
        <p:nvSpPr>
          <p:cNvPr id="3" name="Content Placeholder 2">
            <a:extLst>
              <a:ext uri="{FF2B5EF4-FFF2-40B4-BE49-F238E27FC236}">
                <a16:creationId xmlns:a16="http://schemas.microsoft.com/office/drawing/2014/main" id="{7D6FB966-4B1D-E1A4-D8DF-F39B19793920}"/>
              </a:ext>
            </a:extLst>
          </p:cNvPr>
          <p:cNvSpPr>
            <a:spLocks noGrp="1"/>
          </p:cNvSpPr>
          <p:nvPr>
            <p:ph sz="half" idx="1"/>
          </p:nvPr>
        </p:nvSpPr>
        <p:spPr>
          <a:xfrm>
            <a:off x="1083733" y="1622425"/>
            <a:ext cx="5181600" cy="4351338"/>
          </a:xfrm>
        </p:spPr>
        <p:txBody>
          <a:bodyPr>
            <a:normAutofit/>
          </a:bodyPr>
          <a:lstStyle/>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Academy Military Trainer (AMT)</a:t>
            </a:r>
          </a:p>
          <a:p>
            <a:r>
              <a:rPr lang="en-US" sz="1800" dirty="0">
                <a:latin typeface="Times New Roman" panose="02020603050405020304" pitchFamily="18" charset="0"/>
                <a:cs typeface="Times New Roman" panose="02020603050405020304" pitchFamily="18" charset="0"/>
              </a:rPr>
              <a:t>Airman &amp; Family Readiness Center Readiness NCOIC/NCO</a:t>
            </a:r>
          </a:p>
          <a:p>
            <a:pPr lvl="1"/>
            <a:r>
              <a:rPr lang="en-US" sz="1800" dirty="0">
                <a:latin typeface="Times New Roman" panose="02020603050405020304" pitchFamily="18" charset="0"/>
                <a:cs typeface="Times New Roman" panose="02020603050405020304" pitchFamily="18" charset="0"/>
              </a:rPr>
              <a:t>Master Resilience Trainer Course Instructor</a:t>
            </a:r>
          </a:p>
          <a:p>
            <a:r>
              <a:rPr lang="en-US" sz="1800" dirty="0">
                <a:latin typeface="Times New Roman" panose="02020603050405020304" pitchFamily="18" charset="0"/>
                <a:cs typeface="Times New Roman" panose="02020603050405020304" pitchFamily="18" charset="0"/>
              </a:rPr>
              <a:t>AFROTC Training Instructor (RTI)</a:t>
            </a:r>
          </a:p>
          <a:p>
            <a:r>
              <a:rPr lang="en-US" sz="1800" dirty="0">
                <a:latin typeface="Times New Roman" panose="02020603050405020304" pitchFamily="18" charset="0"/>
                <a:cs typeface="Times New Roman" panose="02020603050405020304" pitchFamily="18" charset="0"/>
              </a:rPr>
              <a:t>First Sergeant</a:t>
            </a:r>
          </a:p>
          <a:p>
            <a:r>
              <a:rPr lang="en-US" sz="1800" dirty="0">
                <a:latin typeface="Times New Roman" panose="02020603050405020304" pitchFamily="18" charset="0"/>
                <a:cs typeface="Times New Roman" panose="02020603050405020304" pitchFamily="18" charset="0"/>
              </a:rPr>
              <a:t>Basic Military Training First Sergeant</a:t>
            </a:r>
          </a:p>
          <a:p>
            <a:r>
              <a:rPr lang="en-US" sz="1800" dirty="0">
                <a:latin typeface="Times New Roman" panose="02020603050405020304" pitchFamily="18" charset="0"/>
                <a:cs typeface="Times New Roman" panose="02020603050405020304" pitchFamily="18" charset="0"/>
              </a:rPr>
              <a:t>USAF Honor Guard</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06574A2-D3A7-D15F-0D3B-49B0A58411A1}"/>
              </a:ext>
            </a:extLst>
          </p:cNvPr>
          <p:cNvSpPr>
            <a:spLocks noGrp="1"/>
          </p:cNvSpPr>
          <p:nvPr>
            <p:ph sz="half" idx="2"/>
          </p:nvPr>
        </p:nvSpPr>
        <p:spPr/>
        <p:txBody>
          <a:bodyPr>
            <a:normAutofit/>
          </a:bodyPr>
          <a:lstStyle/>
          <a:p>
            <a:endParaRPr lang="en-US" dirty="0"/>
          </a:p>
          <a:p>
            <a:r>
              <a:rPr lang="en-US" sz="1800" dirty="0">
                <a:latin typeface="Times New Roman" panose="02020603050405020304" pitchFamily="18" charset="0"/>
                <a:cs typeface="Times New Roman" panose="02020603050405020304" pitchFamily="18" charset="0"/>
              </a:rPr>
              <a:t>Base Honor Guard Program Manager</a:t>
            </a:r>
          </a:p>
          <a:p>
            <a:r>
              <a:rPr lang="en-US" sz="1800" dirty="0">
                <a:latin typeface="Times New Roman" panose="02020603050405020304" pitchFamily="18" charset="0"/>
                <a:cs typeface="Times New Roman" panose="02020603050405020304" pitchFamily="18" charset="0"/>
              </a:rPr>
              <a:t>Airman Dorm Leader (ADL)</a:t>
            </a:r>
          </a:p>
          <a:p>
            <a:r>
              <a:rPr lang="en-US" sz="1800" dirty="0">
                <a:latin typeface="Times New Roman" panose="02020603050405020304" pitchFamily="18" charset="0"/>
                <a:cs typeface="Times New Roman" panose="02020603050405020304" pitchFamily="18" charset="0"/>
              </a:rPr>
              <a:t>Superintendent, Inspector General (IG)</a:t>
            </a:r>
          </a:p>
          <a:p>
            <a:r>
              <a:rPr lang="en-US" sz="1800" dirty="0">
                <a:latin typeface="Times New Roman" panose="02020603050405020304" pitchFamily="18" charset="0"/>
                <a:cs typeface="Times New Roman" panose="02020603050405020304" pitchFamily="18" charset="0"/>
              </a:rPr>
              <a:t>Professional Military Education Instructor (ALS)</a:t>
            </a:r>
          </a:p>
          <a:p>
            <a:pPr lvl="1"/>
            <a:r>
              <a:rPr lang="en-US" sz="1800" dirty="0">
                <a:latin typeface="Times New Roman" panose="02020603050405020304" pitchFamily="18" charset="0"/>
                <a:cs typeface="Times New Roman" panose="02020603050405020304" pitchFamily="18" charset="0"/>
              </a:rPr>
              <a:t>PME Academic Development</a:t>
            </a:r>
          </a:p>
          <a:p>
            <a:r>
              <a:rPr lang="en-US" sz="1800" dirty="0">
                <a:latin typeface="Times New Roman" panose="02020603050405020304" pitchFamily="18" charset="0"/>
                <a:cs typeface="Times New Roman" panose="02020603050405020304" pitchFamily="18" charset="0"/>
              </a:rPr>
              <a:t>Missile Facility Manager</a:t>
            </a:r>
          </a:p>
          <a:p>
            <a:r>
              <a:rPr lang="en-US" sz="1800" dirty="0">
                <a:latin typeface="Times New Roman" panose="02020603050405020304" pitchFamily="18" charset="0"/>
                <a:cs typeface="Times New Roman" panose="02020603050405020304" pitchFamily="18" charset="0"/>
              </a:rPr>
              <a:t>Academic Faculty Advisor</a:t>
            </a:r>
          </a:p>
          <a:p>
            <a:pPr marL="0" indent="0">
              <a:buNone/>
            </a:pPr>
            <a:endParaRPr lang="en-US" dirty="0"/>
          </a:p>
        </p:txBody>
      </p:sp>
    </p:spTree>
    <p:extLst>
      <p:ext uri="{BB962C8B-B14F-4D97-AF65-F5344CB8AC3E}">
        <p14:creationId xmlns:p14="http://schemas.microsoft.com/office/powerpoint/2010/main" val="2197683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ACBC1-00BA-5B2A-276B-EA34B7603A78}"/>
              </a:ext>
            </a:extLst>
          </p:cNvPr>
          <p:cNvSpPr>
            <a:spLocks noGrp="1"/>
          </p:cNvSpPr>
          <p:nvPr>
            <p:ph type="title"/>
          </p:nvPr>
        </p:nvSpPr>
        <p:spPr/>
        <p:txBody>
          <a:bodyPr/>
          <a:lstStyle/>
          <a:p>
            <a:pPr algn="ctr"/>
            <a:r>
              <a:rPr lang="en-US" b="1" dirty="0">
                <a:solidFill>
                  <a:srgbClr val="3339AF"/>
                </a:solidFill>
                <a:latin typeface="Times New Roman" panose="02020603050405020304" pitchFamily="18" charset="0"/>
                <a:cs typeface="Times New Roman" panose="02020603050405020304" pitchFamily="18" charset="0"/>
              </a:rPr>
              <a:t>Career Broadening Opportunities</a:t>
            </a:r>
            <a:endParaRPr lang="en-US" b="1" dirty="0">
              <a:solidFill>
                <a:srgbClr val="3339AF"/>
              </a:solidFill>
            </a:endParaRPr>
          </a:p>
        </p:txBody>
      </p:sp>
      <p:sp>
        <p:nvSpPr>
          <p:cNvPr id="3" name="Content Placeholder 2">
            <a:extLst>
              <a:ext uri="{FF2B5EF4-FFF2-40B4-BE49-F238E27FC236}">
                <a16:creationId xmlns:a16="http://schemas.microsoft.com/office/drawing/2014/main" id="{7D6FB966-4B1D-E1A4-D8DF-F39B19793920}"/>
              </a:ext>
            </a:extLst>
          </p:cNvPr>
          <p:cNvSpPr>
            <a:spLocks noGrp="1"/>
          </p:cNvSpPr>
          <p:nvPr>
            <p:ph idx="1"/>
          </p:nvPr>
        </p:nvSpPr>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Special Duties (Enlisted Joint, Departmental, or Agency)</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DoD Courier</a:t>
            </a:r>
          </a:p>
          <a:p>
            <a:r>
              <a:rPr lang="en-US" sz="2400" dirty="0">
                <a:latin typeface="Times New Roman" panose="02020603050405020304" pitchFamily="18" charset="0"/>
                <a:cs typeface="Times New Roman" panose="02020603050405020304" pitchFamily="18" charset="0"/>
              </a:rPr>
              <a:t>Defense Attaché Specialist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hlinkClick r:id="rId2"/>
              </a:rPr>
              <a:t>https://myfss.us.af.mil/USAFCommunity/s/knowledge-detail?pid=kA08300000001mACAQ</a:t>
            </a:r>
            <a:endParaRPr lang="en-US" sz="20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1268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E28BFF2-66B8-EE5A-9CB6-19BC3C0F5B2A}"/>
              </a:ext>
            </a:extLst>
          </p:cNvPr>
          <p:cNvSpPr>
            <a:spLocks noGrp="1"/>
          </p:cNvSpPr>
          <p:nvPr>
            <p:ph type="title"/>
          </p:nvPr>
        </p:nvSpPr>
        <p:spPr/>
        <p:txBody>
          <a:bodyPr/>
          <a:lstStyle/>
          <a:p>
            <a:pPr algn="ctr"/>
            <a:r>
              <a:rPr lang="en-US" b="1" dirty="0">
                <a:solidFill>
                  <a:srgbClr val="3339AF"/>
                </a:solidFill>
                <a:latin typeface="Times New Roman" panose="02020603050405020304" pitchFamily="18" charset="0"/>
                <a:cs typeface="Times New Roman" panose="02020603050405020304" pitchFamily="18" charset="0"/>
              </a:rPr>
              <a:t>Promotions</a:t>
            </a:r>
          </a:p>
        </p:txBody>
      </p:sp>
      <p:sp>
        <p:nvSpPr>
          <p:cNvPr id="11" name="Content Placeholder 10">
            <a:extLst>
              <a:ext uri="{FF2B5EF4-FFF2-40B4-BE49-F238E27FC236}">
                <a16:creationId xmlns:a16="http://schemas.microsoft.com/office/drawing/2014/main" id="{70A98D7A-A7EA-6B3D-303C-9A153CEA927D}"/>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8.2. Promotion Quotas The Department of Defense limits the number of Airmen the RegAF may have in the top five enlisted grades. </a:t>
            </a:r>
            <a:r>
              <a:rPr lang="en-US" sz="2000" dirty="0">
                <a:highlight>
                  <a:srgbClr val="00FFFF"/>
                </a:highlight>
                <a:latin typeface="Times New Roman" panose="02020603050405020304" pitchFamily="18" charset="0"/>
                <a:cs typeface="Times New Roman" panose="02020603050405020304" pitchFamily="18" charset="0"/>
              </a:rPr>
              <a:t>Promotion quotas for Staff Sergeant through Chief Master Sergeant are tied to fiscal year-end strength and are affected by funding limits, regulatory limits, and the number of projected vacancies in specific grades. </a:t>
            </a:r>
            <a:r>
              <a:rPr lang="en-US" sz="2000" dirty="0">
                <a:latin typeface="Times New Roman" panose="02020603050405020304" pitchFamily="18" charset="0"/>
                <a:cs typeface="Times New Roman" panose="02020603050405020304" pitchFamily="18" charset="0"/>
              </a:rPr>
              <a:t>Public law, as outlined in Title 10, U.S.C., Armed Forces, Chapter 36, Promotion, Separation, and Involuntary Retirement of Officers on the Active Duty List, limits the number of Airmen who may serve in the RegAF in the top two enlisted grades. The authorized average of enlisted members on RegAF status (other than for training) in pay grades E8 and E-9 in a fiscal year may not be more than 2.5 percent and 1.25 percent, respectively. </a:t>
            </a:r>
          </a:p>
          <a:p>
            <a:endParaRPr lang="en-US" sz="24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https://www.studyguides.af.mil/Portals/15/documents/Study_Guides/2024E5-Study-Guide-1-November-2023b.pdf</a:t>
            </a:r>
          </a:p>
        </p:txBody>
      </p:sp>
    </p:spTree>
    <p:extLst>
      <p:ext uri="{BB962C8B-B14F-4D97-AF65-F5344CB8AC3E}">
        <p14:creationId xmlns:p14="http://schemas.microsoft.com/office/powerpoint/2010/main" val="3219939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04D8-B0DF-5412-87F7-57E6CC8F46B9}"/>
              </a:ext>
            </a:extLst>
          </p:cNvPr>
          <p:cNvSpPr>
            <a:spLocks noGrp="1"/>
          </p:cNvSpPr>
          <p:nvPr>
            <p:ph type="title"/>
          </p:nvPr>
        </p:nvSpPr>
        <p:spPr/>
        <p:txBody>
          <a:bodyPr/>
          <a:lstStyle/>
          <a:p>
            <a:pPr algn="ctr"/>
            <a:r>
              <a:rPr kumimoji="0" lang="en-US" sz="3600" b="1" u="none" strike="noStrike" kern="0" cap="none" spc="0" normalizeH="0" baseline="0" noProof="0" dirty="0">
                <a:ln>
                  <a:noFill/>
                </a:ln>
                <a:solidFill>
                  <a:srgbClr val="3339AF"/>
                </a:solidFill>
                <a:effectLst/>
                <a:uLnTx/>
                <a:uFillTx/>
                <a:latin typeface="Times New Roman" panose="02020603050405020304" pitchFamily="18" charset="0"/>
                <a:cs typeface="Times New Roman" panose="02020603050405020304" pitchFamily="18" charset="0"/>
              </a:rPr>
              <a:t>Managing Promotion Allocations</a:t>
            </a:r>
            <a:endParaRPr lang="en-US" dirty="0">
              <a:solidFill>
                <a:srgbClr val="3339AF"/>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460334-F6AB-1670-CB1C-5CCC18D8BEB7}"/>
              </a:ext>
            </a:extLst>
          </p:cNvPr>
          <p:cNvSpPr>
            <a:spLocks noGrp="1"/>
          </p:cNvSpPr>
          <p:nvPr>
            <p:ph idx="1"/>
          </p:nvPr>
        </p:nvSpPr>
        <p:spPr>
          <a:xfrm>
            <a:off x="838200" y="2141537"/>
            <a:ext cx="10515600" cy="4351338"/>
          </a:xfrm>
        </p:spPr>
        <p:txBody>
          <a:bodyPr/>
          <a:lstStyle/>
          <a:p>
            <a:pPr marR="0" lvl="0" algn="l" defTabSz="914400" rtl="0" eaLnBrk="1" fontAlgn="base" latinLnBrk="0" hangingPunct="1">
              <a:lnSpc>
                <a:spcPct val="100000"/>
              </a:lnSpc>
              <a:spcBef>
                <a:spcPct val="50000"/>
              </a:spcBef>
              <a:spcAft>
                <a:spcPct val="0"/>
              </a:spcAft>
              <a:buSzPct val="80000"/>
              <a:tabLst/>
              <a:defRPr/>
            </a:pPr>
            <a:r>
              <a:rPr kumimoji="0" lang="en-US" sz="240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Air Force Promotion Allocations are based on science &amp; art. Each cycle receives a set number of stripes fair shared across all AFSCs based on current requirements and projected losses</a:t>
            </a:r>
          </a:p>
          <a:p>
            <a:pPr lvl="1"/>
            <a:r>
              <a:rPr lang="en-US" dirty="0">
                <a:latin typeface="Times New Roman" panose="02020603050405020304" pitchFamily="18" charset="0"/>
                <a:cs typeface="Times New Roman" panose="02020603050405020304" pitchFamily="18" charset="0"/>
              </a:rPr>
              <a:t>Maintain promotion rate stability from year to year </a:t>
            </a:r>
          </a:p>
          <a:p>
            <a:pPr lvl="1"/>
            <a:r>
              <a:rPr lang="en-US" dirty="0">
                <a:latin typeface="Times New Roman" panose="02020603050405020304" pitchFamily="18" charset="0"/>
                <a:cs typeface="Times New Roman" panose="02020603050405020304" pitchFamily="18" charset="0"/>
              </a:rPr>
              <a:t>Promote close to requirement when possible while keeping AFSC promotion rates comparable to AF promotion percentage </a:t>
            </a:r>
          </a:p>
          <a:p>
            <a:pPr lvl="1"/>
            <a:r>
              <a:rPr lang="en-US" dirty="0">
                <a:latin typeface="Times New Roman" panose="02020603050405020304" pitchFamily="18" charset="0"/>
                <a:cs typeface="Times New Roman" panose="02020603050405020304" pitchFamily="18" charset="0"/>
              </a:rPr>
              <a:t>A1 approves allocations</a:t>
            </a:r>
          </a:p>
          <a:p>
            <a:endParaRPr lang="en-US" dirty="0"/>
          </a:p>
        </p:txBody>
      </p:sp>
    </p:spTree>
    <p:extLst>
      <p:ext uri="{BB962C8B-B14F-4D97-AF65-F5344CB8AC3E}">
        <p14:creationId xmlns:p14="http://schemas.microsoft.com/office/powerpoint/2010/main" val="2260229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4E0FA-D0BA-C630-2E69-4024B03F94A6}"/>
              </a:ext>
            </a:extLst>
          </p:cNvPr>
          <p:cNvSpPr>
            <a:spLocks noGrp="1"/>
          </p:cNvSpPr>
          <p:nvPr>
            <p:ph type="title"/>
          </p:nvPr>
        </p:nvSpPr>
        <p:spPr>
          <a:xfrm>
            <a:off x="440266" y="466725"/>
            <a:ext cx="10515600" cy="1325563"/>
          </a:xfrm>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Calculating Points &amp; Factors</a:t>
            </a:r>
          </a:p>
        </p:txBody>
      </p:sp>
      <p:sp>
        <p:nvSpPr>
          <p:cNvPr id="3" name="Content Placeholder 2">
            <a:extLst>
              <a:ext uri="{FF2B5EF4-FFF2-40B4-BE49-F238E27FC236}">
                <a16:creationId xmlns:a16="http://schemas.microsoft.com/office/drawing/2014/main" id="{EB008907-6E56-B830-DA63-5CC7A95BABCC}"/>
              </a:ext>
            </a:extLst>
          </p:cNvPr>
          <p:cNvSpPr>
            <a:spLocks noGrp="1"/>
          </p:cNvSpPr>
          <p:nvPr>
            <p:ph idx="1"/>
          </p:nvPr>
        </p:nvSpPr>
        <p:spPr>
          <a:xfrm>
            <a:off x="838200" y="2240491"/>
            <a:ext cx="10515600" cy="4351338"/>
          </a:xfrm>
        </p:spPr>
        <p:txBody>
          <a:bodyPr/>
          <a:lstStyle/>
          <a:p>
            <a:r>
              <a:rPr lang="en-US" sz="2400" dirty="0">
                <a:latin typeface="Times New Roman" panose="02020603050405020304" pitchFamily="18" charset="0"/>
                <a:cs typeface="Times New Roman" panose="02020603050405020304" pitchFamily="18" charset="0"/>
              </a:rPr>
              <a:t>Specialty Knowledge Test – 100 points</a:t>
            </a:r>
          </a:p>
          <a:p>
            <a:r>
              <a:rPr lang="en-US" sz="2400" dirty="0">
                <a:latin typeface="Times New Roman" panose="02020603050405020304" pitchFamily="18" charset="0"/>
                <a:cs typeface="Times New Roman" panose="02020603050405020304" pitchFamily="18" charset="0"/>
              </a:rPr>
              <a:t>Promotion Fitness Examination – 100 points</a:t>
            </a:r>
          </a:p>
          <a:p>
            <a:r>
              <a:rPr lang="en-US" sz="2400" dirty="0">
                <a:latin typeface="Times New Roman" panose="02020603050405020304" pitchFamily="18" charset="0"/>
                <a:cs typeface="Times New Roman" panose="02020603050405020304" pitchFamily="18" charset="0"/>
              </a:rPr>
              <a:t>Decorations – 25 points</a:t>
            </a:r>
          </a:p>
          <a:p>
            <a:r>
              <a:rPr lang="en-US" sz="2400" dirty="0">
                <a:latin typeface="Times New Roman" panose="02020603050405020304" pitchFamily="18" charset="0"/>
                <a:cs typeface="Times New Roman" panose="02020603050405020304" pitchFamily="18" charset="0"/>
              </a:rPr>
              <a:t>Enlisted Performance Reports – 285 points</a:t>
            </a:r>
          </a:p>
          <a:p>
            <a:endParaRPr lang="en-US"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https://static.e-publishing.af.mil/production/1/af_a1/publication/dafi36-2502/dafi36-2502.pdf</a:t>
            </a:r>
          </a:p>
        </p:txBody>
      </p:sp>
    </p:spTree>
    <p:extLst>
      <p:ext uri="{BB962C8B-B14F-4D97-AF65-F5344CB8AC3E}">
        <p14:creationId xmlns:p14="http://schemas.microsoft.com/office/powerpoint/2010/main" val="3889501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5BD26D-51A3-4DCF-A2C7-2DF01B5630A8}"/>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DAFI 36-2502 </a:t>
            </a:r>
            <a:br>
              <a:rPr lang="en-US" sz="4000" b="1" dirty="0">
                <a:solidFill>
                  <a:srgbClr val="3339AF"/>
                </a:solidFill>
                <a:latin typeface="Times New Roman" panose="02020603050405020304" pitchFamily="18" charset="0"/>
                <a:cs typeface="Times New Roman" panose="02020603050405020304" pitchFamily="18" charset="0"/>
              </a:rPr>
            </a:br>
            <a:r>
              <a:rPr lang="en-US" sz="4000" b="1" dirty="0">
                <a:solidFill>
                  <a:srgbClr val="3339AF"/>
                </a:solidFill>
                <a:latin typeface="Times New Roman" panose="02020603050405020304" pitchFamily="18" charset="0"/>
                <a:cs typeface="Times New Roman" panose="02020603050405020304" pitchFamily="18" charset="0"/>
              </a:rPr>
              <a:t>Table 2.4, Rule 4    </a:t>
            </a:r>
          </a:p>
        </p:txBody>
      </p:sp>
      <p:sp>
        <p:nvSpPr>
          <p:cNvPr id="4" name="Content Placeholder 3">
            <a:extLst>
              <a:ext uri="{FF2B5EF4-FFF2-40B4-BE49-F238E27FC236}">
                <a16:creationId xmlns:a16="http://schemas.microsoft.com/office/drawing/2014/main" id="{5485CEC8-89D0-1DE4-C9B8-F057A8DAFDBD}"/>
              </a:ext>
            </a:extLst>
          </p:cNvPr>
          <p:cNvSpPr>
            <a:spLocks noGrp="1"/>
          </p:cNvSpPr>
          <p:nvPr>
            <p:ph idx="1"/>
          </p:nvPr>
        </p:nvSpPr>
        <p:spPr>
          <a:xfrm>
            <a:off x="838200" y="1910185"/>
            <a:ext cx="10515600" cy="4351338"/>
          </a:xfrm>
        </p:spPr>
        <p:txBody>
          <a:bodyPr>
            <a:normAutofit/>
          </a:bodyPr>
          <a:lstStyle/>
          <a:p>
            <a:r>
              <a:rPr lang="en-US" sz="1600" dirty="0">
                <a:latin typeface="Times New Roman" panose="02020603050405020304" pitchFamily="18" charset="0"/>
                <a:cs typeface="Times New Roman" panose="02020603050405020304" pitchFamily="18" charset="0"/>
              </a:rPr>
              <a:t>285 points. Assign points to a maximum of three EPRs using the Promotion Recommendation Score (PRS) table below (see Notes 4 and 5). For members with two or more EPRs in the current grade, add all EPR promotion recommendation values to calculate total PRS points. </a:t>
            </a:r>
          </a:p>
          <a:p>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p>
        </p:txBody>
      </p:sp>
      <p:graphicFrame>
        <p:nvGraphicFramePr>
          <p:cNvPr id="5" name="Table 5">
            <a:extLst>
              <a:ext uri="{FF2B5EF4-FFF2-40B4-BE49-F238E27FC236}">
                <a16:creationId xmlns:a16="http://schemas.microsoft.com/office/drawing/2014/main" id="{63D1FEA8-4AC8-989E-EE43-7814DFE9EA7F}"/>
              </a:ext>
            </a:extLst>
          </p:cNvPr>
          <p:cNvGraphicFramePr>
            <a:graphicFrameLocks noGrp="1"/>
          </p:cNvGraphicFramePr>
          <p:nvPr>
            <p:extLst>
              <p:ext uri="{D42A27DB-BD31-4B8C-83A1-F6EECF244321}">
                <p14:modId xmlns:p14="http://schemas.microsoft.com/office/powerpoint/2010/main" val="4067863498"/>
              </p:ext>
            </p:extLst>
          </p:nvPr>
        </p:nvGraphicFramePr>
        <p:xfrm>
          <a:off x="6502399" y="2826210"/>
          <a:ext cx="4752495" cy="2712720"/>
        </p:xfrm>
        <a:graphic>
          <a:graphicData uri="http://schemas.openxmlformats.org/drawingml/2006/table">
            <a:tbl>
              <a:tblPr firstRow="1" bandRow="1">
                <a:tableStyleId>{5C22544A-7EE6-4342-B048-85BDC9FD1C3A}</a:tableStyleId>
              </a:tblPr>
              <a:tblGrid>
                <a:gridCol w="1091442">
                  <a:extLst>
                    <a:ext uri="{9D8B030D-6E8A-4147-A177-3AD203B41FA5}">
                      <a16:colId xmlns:a16="http://schemas.microsoft.com/office/drawing/2014/main" val="1201202173"/>
                    </a:ext>
                  </a:extLst>
                </a:gridCol>
                <a:gridCol w="1220351">
                  <a:extLst>
                    <a:ext uri="{9D8B030D-6E8A-4147-A177-3AD203B41FA5}">
                      <a16:colId xmlns:a16="http://schemas.microsoft.com/office/drawing/2014/main" val="970257908"/>
                    </a:ext>
                  </a:extLst>
                </a:gridCol>
                <a:gridCol w="1220351">
                  <a:extLst>
                    <a:ext uri="{9D8B030D-6E8A-4147-A177-3AD203B41FA5}">
                      <a16:colId xmlns:a16="http://schemas.microsoft.com/office/drawing/2014/main" val="1608423541"/>
                    </a:ext>
                  </a:extLst>
                </a:gridCol>
                <a:gridCol w="1220351">
                  <a:extLst>
                    <a:ext uri="{9D8B030D-6E8A-4147-A177-3AD203B41FA5}">
                      <a16:colId xmlns:a16="http://schemas.microsoft.com/office/drawing/2014/main" val="3800045946"/>
                    </a:ext>
                  </a:extLst>
                </a:gridCol>
              </a:tblGrid>
              <a:tr h="622981">
                <a:tc>
                  <a:txBody>
                    <a:bodyPr/>
                    <a:lstStyle/>
                    <a:p>
                      <a:pPr algn="ctr"/>
                      <a:r>
                        <a:rPr lang="en-US" sz="1200" dirty="0">
                          <a:latin typeface="Times New Roman" panose="02020603050405020304" pitchFamily="18" charset="0"/>
                          <a:cs typeface="Times New Roman" panose="02020603050405020304" pitchFamily="18" charset="0"/>
                        </a:rPr>
                        <a:t>EPR Recommendation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latin typeface="Times New Roman" panose="02020603050405020304" pitchFamily="18" charset="0"/>
                        <a:cs typeface="Times New Roman" panose="02020603050405020304" pitchFamily="18" charset="0"/>
                      </a:endParaRPr>
                    </a:p>
                    <a:p>
                      <a:pPr algn="ctr"/>
                      <a:r>
                        <a:rPr lang="en-US" sz="1200" dirty="0">
                          <a:latin typeface="Times New Roman" panose="02020603050405020304" pitchFamily="18" charset="0"/>
                          <a:cs typeface="Times New Roman" panose="02020603050405020304" pitchFamily="18" charset="0"/>
                        </a:rPr>
                        <a:t>Most Current EPR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latin typeface="Times New Roman" panose="02020603050405020304" pitchFamily="18" charset="0"/>
                        <a:cs typeface="Times New Roman" panose="02020603050405020304" pitchFamily="18" charset="0"/>
                      </a:endParaRPr>
                    </a:p>
                    <a:p>
                      <a:pPr algn="ctr"/>
                      <a:r>
                        <a:rPr lang="en-US" sz="1200" dirty="0">
                          <a:latin typeface="Times New Roman" panose="02020603050405020304" pitchFamily="18" charset="0"/>
                          <a:cs typeface="Times New Roman" panose="02020603050405020304" pitchFamily="18" charset="0"/>
                        </a:rPr>
                        <a:t>2nd EPR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p>
                      <a:pPr algn="ctr"/>
                      <a:r>
                        <a:rPr lang="en-US" sz="1200" dirty="0"/>
                        <a:t>3rd EPR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6369859"/>
                  </a:ext>
                </a:extLst>
              </a:tr>
              <a:tr h="504318">
                <a:tc>
                  <a:txBody>
                    <a:bodyPr/>
                    <a:lstStyle/>
                    <a:p>
                      <a:pPr algn="ctr"/>
                      <a:r>
                        <a:rPr lang="en-US" sz="1400" dirty="0">
                          <a:latin typeface="Times New Roman" panose="02020603050405020304" pitchFamily="18" charset="0"/>
                          <a:cs typeface="Times New Roman" panose="02020603050405020304" pitchFamily="18" charset="0"/>
                        </a:rPr>
                        <a:t>Promote Now (PN)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15</a:t>
                      </a:r>
                    </a:p>
                    <a:p>
                      <a:pPr algn="ct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6441795"/>
                  </a:ext>
                </a:extLst>
              </a:tr>
              <a:tr h="711978">
                <a:tc>
                  <a:txBody>
                    <a:bodyPr/>
                    <a:lstStyle/>
                    <a:p>
                      <a:pPr algn="ctr"/>
                      <a:r>
                        <a:rPr lang="en-US" sz="1400" dirty="0">
                          <a:latin typeface="Times New Roman" panose="02020603050405020304" pitchFamily="18" charset="0"/>
                          <a:cs typeface="Times New Roman" panose="02020603050405020304" pitchFamily="18" charset="0"/>
                        </a:rPr>
                        <a:t>Must Promote (MP)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220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5483443"/>
                  </a:ext>
                </a:extLst>
              </a:tr>
              <a:tr h="296658">
                <a:tc>
                  <a:txBody>
                    <a:bodyPr/>
                    <a:lstStyle/>
                    <a:p>
                      <a:pPr algn="ctr"/>
                      <a:r>
                        <a:rPr lang="en-US" sz="1400" dirty="0">
                          <a:latin typeface="Times New Roman" panose="02020603050405020304" pitchFamily="18" charset="0"/>
                          <a:cs typeface="Times New Roman" panose="02020603050405020304" pitchFamily="18" charset="0"/>
                        </a:rPr>
                        <a:t>Promote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9874710"/>
                  </a:ext>
                </a:extLst>
              </a:tr>
              <a:tr h="512101">
                <a:tc>
                  <a:txBody>
                    <a:bodyPr/>
                    <a:lstStyle/>
                    <a:p>
                      <a:pPr algn="ctr"/>
                      <a:r>
                        <a:rPr lang="en-US" sz="1400" dirty="0">
                          <a:latin typeface="Times New Roman" panose="02020603050405020304" pitchFamily="18" charset="0"/>
                          <a:cs typeface="Times New Roman" panose="02020603050405020304" pitchFamily="18" charset="0"/>
                        </a:rPr>
                        <a:t>Not Ready Now (NRN)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67974"/>
                  </a:ext>
                </a:extLst>
              </a:tr>
            </a:tbl>
          </a:graphicData>
        </a:graphic>
      </p:graphicFrame>
      <p:sp>
        <p:nvSpPr>
          <p:cNvPr id="7" name="TextBox 6">
            <a:extLst>
              <a:ext uri="{FF2B5EF4-FFF2-40B4-BE49-F238E27FC236}">
                <a16:creationId xmlns:a16="http://schemas.microsoft.com/office/drawing/2014/main" id="{1214E609-DEC9-02F0-BBEB-C4A4508ED48E}"/>
              </a:ext>
            </a:extLst>
          </p:cNvPr>
          <p:cNvSpPr txBox="1"/>
          <p:nvPr/>
        </p:nvSpPr>
        <p:spPr>
          <a:xfrm>
            <a:off x="1069495" y="3274629"/>
            <a:ext cx="4814838" cy="1815882"/>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Example: Scoring under the new Promotion Recommendation Score: </a:t>
            </a:r>
            <a:r>
              <a:rPr lang="en-US" sz="1600" b="1" dirty="0">
                <a:latin typeface="Times New Roman" panose="02020603050405020304" pitchFamily="18" charset="0"/>
                <a:cs typeface="Times New Roman" panose="02020603050405020304" pitchFamily="18" charset="0"/>
              </a:rPr>
              <a:t>First-time eligible</a:t>
            </a:r>
            <a:r>
              <a:rPr lang="en-US" sz="1600" dirty="0">
                <a:latin typeface="Times New Roman" panose="02020603050405020304" pitchFamily="18" charset="0"/>
                <a:cs typeface="Times New Roman" panose="02020603050405020304" pitchFamily="18" charset="0"/>
              </a:rPr>
              <a:t>, received a MP in 2022, then PRS will be 220. </a:t>
            </a:r>
            <a:r>
              <a:rPr lang="en-US" sz="1600" b="1" dirty="0">
                <a:latin typeface="Times New Roman" panose="02020603050405020304" pitchFamily="18" charset="0"/>
                <a:cs typeface="Times New Roman" panose="02020603050405020304" pitchFamily="18" charset="0"/>
              </a:rPr>
              <a:t>Second-time</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eligible,</a:t>
            </a:r>
            <a:r>
              <a:rPr lang="en-US" sz="1600" dirty="0">
                <a:latin typeface="Times New Roman" panose="02020603050405020304" pitchFamily="18" charset="0"/>
                <a:cs typeface="Times New Roman" panose="02020603050405020304" pitchFamily="18" charset="0"/>
              </a:rPr>
              <a:t> received a MP in 2022 and a P in 2021, then PRS will be 220 + 10 = 230. </a:t>
            </a:r>
            <a:r>
              <a:rPr lang="en-US" sz="1600" b="1" dirty="0">
                <a:latin typeface="Times New Roman" panose="02020603050405020304" pitchFamily="18" charset="0"/>
                <a:cs typeface="Times New Roman" panose="02020603050405020304" pitchFamily="18" charset="0"/>
              </a:rPr>
              <a:t>Third-time</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eligible</a:t>
            </a:r>
            <a:r>
              <a:rPr lang="en-US" sz="1600" dirty="0">
                <a:latin typeface="Times New Roman" panose="02020603050405020304" pitchFamily="18" charset="0"/>
                <a:cs typeface="Times New Roman" panose="02020603050405020304" pitchFamily="18" charset="0"/>
              </a:rPr>
              <a:t>, received a MP in 2022, a P in 2021, and a P in 2020 then PRS will be 220 + 10 + 5 = 235.</a:t>
            </a:r>
          </a:p>
        </p:txBody>
      </p:sp>
    </p:spTree>
    <p:extLst>
      <p:ext uri="{BB962C8B-B14F-4D97-AF65-F5344CB8AC3E}">
        <p14:creationId xmlns:p14="http://schemas.microsoft.com/office/powerpoint/2010/main" val="206109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E14385-4F8B-2C0D-5A7C-D8A67C335824}"/>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Budget Breakdown</a:t>
            </a:r>
          </a:p>
        </p:txBody>
      </p:sp>
      <p:pic>
        <p:nvPicPr>
          <p:cNvPr id="8" name="Content Placeholder 4">
            <a:extLst>
              <a:ext uri="{FF2B5EF4-FFF2-40B4-BE49-F238E27FC236}">
                <a16:creationId xmlns:a16="http://schemas.microsoft.com/office/drawing/2014/main" id="{67C71B67-BC21-31B4-0BA5-E5D9FFE992C6}"/>
              </a:ext>
            </a:extLst>
          </p:cNvPr>
          <p:cNvPicPr>
            <a:picLocks noGrp="1" noChangeAspect="1"/>
          </p:cNvPicPr>
          <p:nvPr>
            <p:ph idx="1"/>
          </p:nvPr>
        </p:nvPicPr>
        <p:blipFill rotWithShape="1">
          <a:blip r:embed="rId2"/>
          <a:srcRect t="18560"/>
          <a:stretch/>
        </p:blipFill>
        <p:spPr>
          <a:xfrm>
            <a:off x="1173018" y="1891780"/>
            <a:ext cx="9596582" cy="3646374"/>
          </a:xfrm>
          <a:prstGeom prst="rect">
            <a:avLst/>
          </a:prstGeom>
        </p:spPr>
      </p:pic>
    </p:spTree>
    <p:extLst>
      <p:ext uri="{BB962C8B-B14F-4D97-AF65-F5344CB8AC3E}">
        <p14:creationId xmlns:p14="http://schemas.microsoft.com/office/powerpoint/2010/main" val="3234867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2472FA-B23D-AFDF-E2D3-69627599D8F8}"/>
              </a:ext>
            </a:extLst>
          </p:cNvPr>
          <p:cNvPicPr>
            <a:picLocks noGrp="1" noChangeAspect="1"/>
          </p:cNvPicPr>
          <p:nvPr>
            <p:ph idx="4294967295"/>
          </p:nvPr>
        </p:nvPicPr>
        <p:blipFill>
          <a:blip r:embed="rId2"/>
          <a:stretch>
            <a:fillRect/>
          </a:stretch>
        </p:blipFill>
        <p:spPr>
          <a:xfrm>
            <a:off x="1699492" y="600365"/>
            <a:ext cx="9605818" cy="4849236"/>
          </a:xfrm>
          <a:prstGeom prst="rect">
            <a:avLst/>
          </a:prstGeom>
        </p:spPr>
      </p:pic>
    </p:spTree>
    <p:extLst>
      <p:ext uri="{BB962C8B-B14F-4D97-AF65-F5344CB8AC3E}">
        <p14:creationId xmlns:p14="http://schemas.microsoft.com/office/powerpoint/2010/main" val="2468834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9CE4A2-8007-2E15-D3FD-F00325A417B5}"/>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               </a:t>
            </a:r>
            <a:r>
              <a:rPr lang="en-US" sz="4000" b="1" dirty="0">
                <a:solidFill>
                  <a:srgbClr val="3339AF"/>
                </a:solidFill>
                <a:latin typeface="Times New Roman" panose="02020603050405020304" pitchFamily="18" charset="0"/>
                <a:cs typeface="Times New Roman" panose="02020603050405020304" pitchFamily="18" charset="0"/>
              </a:rPr>
              <a:t>MEPRS Coding Structure</a:t>
            </a:r>
            <a:endParaRPr lang="en-US" sz="4000" dirty="0">
              <a:solidFill>
                <a:srgbClr val="3339AF"/>
              </a:solidFill>
            </a:endParaRPr>
          </a:p>
        </p:txBody>
      </p:sp>
      <p:sp>
        <p:nvSpPr>
          <p:cNvPr id="7" name="Content Placeholder 6">
            <a:extLst>
              <a:ext uri="{FF2B5EF4-FFF2-40B4-BE49-F238E27FC236}">
                <a16:creationId xmlns:a16="http://schemas.microsoft.com/office/drawing/2014/main" id="{8541AD28-DCC9-7DC8-0B7F-339195D66251}"/>
              </a:ext>
            </a:extLst>
          </p:cNvPr>
          <p:cNvSpPr>
            <a:spLocks noGrp="1"/>
          </p:cNvSpPr>
          <p:nvPr>
            <p:ph idx="1"/>
          </p:nvPr>
        </p:nvSpPr>
        <p:spPr>
          <a:xfrm>
            <a:off x="626533" y="1867958"/>
            <a:ext cx="11116734" cy="4769908"/>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MEPRS codes are identified with a 4-digit code</a:t>
            </a:r>
          </a:p>
          <a:p>
            <a:r>
              <a:rPr lang="en-US" sz="2400" dirty="0">
                <a:latin typeface="Times New Roman" panose="02020603050405020304" pitchFamily="18" charset="0"/>
                <a:cs typeface="Times New Roman" panose="02020603050405020304" pitchFamily="18" charset="0"/>
              </a:rPr>
              <a:t>Categorized in 7 functional accounts</a:t>
            </a:r>
          </a:p>
          <a:p>
            <a:r>
              <a:rPr lang="en-US" sz="2400" dirty="0">
                <a:latin typeface="Times New Roman" panose="02020603050405020304" pitchFamily="18" charset="0"/>
                <a:cs typeface="Times New Roman" panose="02020603050405020304" pitchFamily="18" charset="0"/>
              </a:rPr>
              <a:t>Codes beginning with: </a:t>
            </a:r>
          </a:p>
          <a:p>
            <a:pPr lvl="1"/>
            <a:r>
              <a:rPr lang="en-US" sz="2200" dirty="0">
                <a:latin typeface="Times New Roman" panose="02020603050405020304" pitchFamily="18" charset="0"/>
                <a:cs typeface="Times New Roman" panose="02020603050405020304" pitchFamily="18" charset="0"/>
              </a:rPr>
              <a:t>A – Inpatient Care</a:t>
            </a:r>
          </a:p>
          <a:p>
            <a:pPr lvl="1"/>
            <a:r>
              <a:rPr lang="en-US" sz="2200" dirty="0">
                <a:latin typeface="Times New Roman" panose="02020603050405020304" pitchFamily="18" charset="0"/>
                <a:cs typeface="Times New Roman" panose="02020603050405020304" pitchFamily="18" charset="0"/>
              </a:rPr>
              <a:t>B – Ambulatory Care</a:t>
            </a:r>
          </a:p>
          <a:p>
            <a:pPr lvl="1"/>
            <a:r>
              <a:rPr lang="en-US" sz="2200" dirty="0">
                <a:latin typeface="Times New Roman" panose="02020603050405020304" pitchFamily="18" charset="0"/>
                <a:cs typeface="Times New Roman" panose="02020603050405020304" pitchFamily="18" charset="0"/>
              </a:rPr>
              <a:t>C – Dental Care</a:t>
            </a:r>
          </a:p>
          <a:p>
            <a:pPr lvl="1"/>
            <a:r>
              <a:rPr lang="en-US" sz="2200" dirty="0">
                <a:latin typeface="Times New Roman" panose="02020603050405020304" pitchFamily="18" charset="0"/>
                <a:cs typeface="Times New Roman" panose="02020603050405020304" pitchFamily="18" charset="0"/>
              </a:rPr>
              <a:t>D – Ancillary Services </a:t>
            </a:r>
            <a:r>
              <a:rPr lang="en-US" sz="1800" dirty="0">
                <a:latin typeface="Times New Roman" panose="02020603050405020304" pitchFamily="18" charset="0"/>
                <a:cs typeface="Times New Roman" panose="02020603050405020304" pitchFamily="18" charset="0"/>
              </a:rPr>
              <a:t>(Lab, Rad, &amp; Pharm)</a:t>
            </a:r>
          </a:p>
          <a:p>
            <a:pPr lvl="1"/>
            <a:r>
              <a:rPr lang="en-US" sz="2200" dirty="0">
                <a:latin typeface="Times New Roman" panose="02020603050405020304" pitchFamily="18" charset="0"/>
                <a:cs typeface="Times New Roman" panose="02020603050405020304" pitchFamily="18" charset="0"/>
              </a:rPr>
              <a:t>E – Support Services </a:t>
            </a:r>
            <a:r>
              <a:rPr lang="en-US" sz="1800" dirty="0">
                <a:latin typeface="Times New Roman" panose="02020603050405020304" pitchFamily="18" charset="0"/>
                <a:cs typeface="Times New Roman" panose="02020603050405020304" pitchFamily="18" charset="0"/>
              </a:rPr>
              <a:t>(Overhead)</a:t>
            </a:r>
          </a:p>
          <a:p>
            <a:pPr lvl="1"/>
            <a:r>
              <a:rPr lang="en-US" sz="2200" dirty="0">
                <a:latin typeface="Times New Roman" panose="02020603050405020304" pitchFamily="18" charset="0"/>
                <a:cs typeface="Times New Roman" panose="02020603050405020304" pitchFamily="18" charset="0"/>
              </a:rPr>
              <a:t>F – Special Programs </a:t>
            </a:r>
            <a:r>
              <a:rPr lang="en-US" sz="1800" dirty="0">
                <a:latin typeface="Times New Roman" panose="02020603050405020304" pitchFamily="18" charset="0"/>
                <a:cs typeface="Times New Roman" panose="02020603050405020304" pitchFamily="18" charset="0"/>
              </a:rPr>
              <a:t>(Environmental, Immunizations, Public Health)</a:t>
            </a:r>
          </a:p>
          <a:p>
            <a:pPr lvl="1"/>
            <a:r>
              <a:rPr lang="en-US" sz="2200" dirty="0">
                <a:latin typeface="Times New Roman" panose="02020603050405020304" pitchFamily="18" charset="0"/>
                <a:cs typeface="Times New Roman" panose="02020603050405020304" pitchFamily="18" charset="0"/>
              </a:rPr>
              <a:t>G – Readiness </a:t>
            </a:r>
          </a:p>
          <a:p>
            <a:pPr lvl="2"/>
            <a:r>
              <a:rPr lang="en-US" sz="2200" dirty="0">
                <a:latin typeface="Times New Roman" panose="02020603050405020304" pitchFamily="18" charset="0"/>
                <a:cs typeface="Times New Roman" panose="02020603050405020304" pitchFamily="18" charset="0"/>
              </a:rPr>
              <a:t>A, B, C,F, &amp; G are final operating accounts</a:t>
            </a:r>
          </a:p>
          <a:p>
            <a:pPr lvl="2"/>
            <a:r>
              <a:rPr lang="en-US" sz="2200" dirty="0">
                <a:latin typeface="Times New Roman" panose="02020603050405020304" pitchFamily="18" charset="0"/>
                <a:cs typeface="Times New Roman" panose="02020603050405020304" pitchFamily="18" charset="0"/>
              </a:rPr>
              <a:t>D &amp; E are intermediate operating accounts that are stepped-down into the appropriate final operating accounts</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768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60CB0A-6122-CDB5-BC85-3B61D0F9986E}"/>
              </a:ext>
            </a:extLst>
          </p:cNvPr>
          <p:cNvPicPr>
            <a:picLocks noChangeAspect="1"/>
          </p:cNvPicPr>
          <p:nvPr/>
        </p:nvPicPr>
        <p:blipFill>
          <a:blip r:embed="rId2"/>
          <a:stretch>
            <a:fillRect/>
          </a:stretch>
        </p:blipFill>
        <p:spPr>
          <a:xfrm>
            <a:off x="0" y="0"/>
            <a:ext cx="12192000" cy="6838918"/>
          </a:xfrm>
          <a:prstGeom prst="rect">
            <a:avLst/>
          </a:prstGeom>
        </p:spPr>
      </p:pic>
      <p:pic>
        <p:nvPicPr>
          <p:cNvPr id="6" name="Picture 5">
            <a:extLst>
              <a:ext uri="{FF2B5EF4-FFF2-40B4-BE49-F238E27FC236}">
                <a16:creationId xmlns:a16="http://schemas.microsoft.com/office/drawing/2014/main" id="{8A8FBF42-2C73-634F-4B69-0766E44A82CB}"/>
              </a:ext>
            </a:extLst>
          </p:cNvPr>
          <p:cNvPicPr>
            <a:picLocks noChangeAspect="1"/>
          </p:cNvPicPr>
          <p:nvPr/>
        </p:nvPicPr>
        <p:blipFill rotWithShape="1">
          <a:blip r:embed="rId3"/>
          <a:srcRect r="51159"/>
          <a:stretch/>
        </p:blipFill>
        <p:spPr>
          <a:xfrm>
            <a:off x="0" y="1425175"/>
            <a:ext cx="7839309" cy="2963903"/>
          </a:xfrm>
          <a:prstGeom prst="rect">
            <a:avLst/>
          </a:prstGeom>
        </p:spPr>
      </p:pic>
      <p:pic>
        <p:nvPicPr>
          <p:cNvPr id="7" name="Picture 6">
            <a:extLst>
              <a:ext uri="{FF2B5EF4-FFF2-40B4-BE49-F238E27FC236}">
                <a16:creationId xmlns:a16="http://schemas.microsoft.com/office/drawing/2014/main" id="{CE364E96-9F14-E95D-8DA3-A240CF76A75D}"/>
              </a:ext>
            </a:extLst>
          </p:cNvPr>
          <p:cNvPicPr>
            <a:picLocks noChangeAspect="1"/>
          </p:cNvPicPr>
          <p:nvPr/>
        </p:nvPicPr>
        <p:blipFill rotWithShape="1">
          <a:blip r:embed="rId4"/>
          <a:srcRect l="59268" r="20427"/>
          <a:stretch/>
        </p:blipFill>
        <p:spPr>
          <a:xfrm>
            <a:off x="7839309" y="1415271"/>
            <a:ext cx="2798954" cy="2962656"/>
          </a:xfrm>
          <a:prstGeom prst="rect">
            <a:avLst/>
          </a:prstGeom>
        </p:spPr>
      </p:pic>
      <p:pic>
        <p:nvPicPr>
          <p:cNvPr id="8" name="Picture 7">
            <a:extLst>
              <a:ext uri="{FF2B5EF4-FFF2-40B4-BE49-F238E27FC236}">
                <a16:creationId xmlns:a16="http://schemas.microsoft.com/office/drawing/2014/main" id="{F3E49F75-92D7-1CEC-D500-034E7180891F}"/>
              </a:ext>
            </a:extLst>
          </p:cNvPr>
          <p:cNvPicPr>
            <a:picLocks noChangeAspect="1"/>
          </p:cNvPicPr>
          <p:nvPr/>
        </p:nvPicPr>
        <p:blipFill rotWithShape="1">
          <a:blip r:embed="rId4"/>
          <a:srcRect l="89497"/>
          <a:stretch/>
        </p:blipFill>
        <p:spPr>
          <a:xfrm>
            <a:off x="10638263" y="1425175"/>
            <a:ext cx="1553737" cy="2962656"/>
          </a:xfrm>
          <a:prstGeom prst="rect">
            <a:avLst/>
          </a:prstGeom>
        </p:spPr>
      </p:pic>
      <p:sp>
        <p:nvSpPr>
          <p:cNvPr id="9" name="TextBox 8">
            <a:extLst>
              <a:ext uri="{FF2B5EF4-FFF2-40B4-BE49-F238E27FC236}">
                <a16:creationId xmlns:a16="http://schemas.microsoft.com/office/drawing/2014/main" id="{20589810-B613-436F-9548-B0E49D298F87}"/>
              </a:ext>
            </a:extLst>
          </p:cNvPr>
          <p:cNvSpPr txBox="1"/>
          <p:nvPr/>
        </p:nvSpPr>
        <p:spPr>
          <a:xfrm>
            <a:off x="3122341" y="5586761"/>
            <a:ext cx="1405054" cy="468351"/>
          </a:xfrm>
          <a:prstGeom prst="rect">
            <a:avLst/>
          </a:prstGeom>
          <a:solidFill>
            <a:srgbClr val="FFFFFF"/>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F70B397C-67C5-FCBC-0B8C-4528D3A12B96}"/>
              </a:ext>
            </a:extLst>
          </p:cNvPr>
          <p:cNvSpPr txBox="1"/>
          <p:nvPr/>
        </p:nvSpPr>
        <p:spPr>
          <a:xfrm>
            <a:off x="6309360" y="4529779"/>
            <a:ext cx="1355247" cy="1053109"/>
          </a:xfrm>
          <a:prstGeom prst="rect">
            <a:avLst/>
          </a:prstGeom>
          <a:solidFill>
            <a:srgbClr val="A7B2C7"/>
          </a:solidFill>
          <a:ln w="38100">
            <a:solidFill>
              <a:schemeClr val="tx1"/>
            </a:solidFill>
          </a:ln>
        </p:spPr>
        <p:txBody>
          <a:bodyPr wrap="square" rtlCol="0">
            <a:spAutoFit/>
          </a:bodyPr>
          <a:lstStyle/>
          <a:p>
            <a:pPr>
              <a:lnSpc>
                <a:spcPct val="150000"/>
              </a:lnSpc>
            </a:pPr>
            <a:r>
              <a:rPr lang="en-US" sz="850" b="1" dirty="0">
                <a:solidFill>
                  <a:srgbClr val="414E64"/>
                </a:solidFill>
              </a:rPr>
              <a:t>MD’s = $258K</a:t>
            </a:r>
          </a:p>
          <a:p>
            <a:pPr>
              <a:lnSpc>
                <a:spcPct val="150000"/>
              </a:lnSpc>
            </a:pPr>
            <a:r>
              <a:rPr lang="en-US" sz="850" b="1" dirty="0">
                <a:solidFill>
                  <a:srgbClr val="414E64"/>
                </a:solidFill>
              </a:rPr>
              <a:t>PA/NP = $123K</a:t>
            </a:r>
          </a:p>
          <a:p>
            <a:pPr>
              <a:lnSpc>
                <a:spcPct val="150000"/>
              </a:lnSpc>
            </a:pPr>
            <a:r>
              <a:rPr lang="en-US" sz="850" b="1" dirty="0">
                <a:solidFill>
                  <a:srgbClr val="414E64"/>
                </a:solidFill>
              </a:rPr>
              <a:t>Nurse = $101K</a:t>
            </a:r>
          </a:p>
          <a:p>
            <a:pPr>
              <a:lnSpc>
                <a:spcPct val="150000"/>
              </a:lnSpc>
            </a:pPr>
            <a:r>
              <a:rPr lang="en-US" sz="850" b="1" dirty="0">
                <a:solidFill>
                  <a:srgbClr val="414E64"/>
                </a:solidFill>
              </a:rPr>
              <a:t>Tech = $71K</a:t>
            </a:r>
          </a:p>
          <a:p>
            <a:pPr>
              <a:lnSpc>
                <a:spcPct val="150000"/>
              </a:lnSpc>
            </a:pPr>
            <a:r>
              <a:rPr lang="en-US" sz="850" b="1" dirty="0">
                <a:solidFill>
                  <a:srgbClr val="414E64"/>
                </a:solidFill>
              </a:rPr>
              <a:t>Admin = $65K (O: $119K)</a:t>
            </a:r>
          </a:p>
        </p:txBody>
      </p:sp>
    </p:spTree>
    <p:extLst>
      <p:ext uri="{BB962C8B-B14F-4D97-AF65-F5344CB8AC3E}">
        <p14:creationId xmlns:p14="http://schemas.microsoft.com/office/powerpoint/2010/main" val="2755420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E020F-DA9C-D7C7-3A27-7FBBBBFE3DB9}"/>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Application #1</a:t>
            </a:r>
          </a:p>
        </p:txBody>
      </p:sp>
      <p:sp>
        <p:nvSpPr>
          <p:cNvPr id="3" name="Content Placeholder 2">
            <a:extLst>
              <a:ext uri="{FF2B5EF4-FFF2-40B4-BE49-F238E27FC236}">
                <a16:creationId xmlns:a16="http://schemas.microsoft.com/office/drawing/2014/main" id="{7107B79D-6124-7502-7F82-2EC2D961E72B}"/>
              </a:ext>
            </a:extLst>
          </p:cNvPr>
          <p:cNvSpPr>
            <a:spLocks noGrp="1"/>
          </p:cNvSpPr>
          <p:nvPr>
            <p:ph idx="1"/>
          </p:nvPr>
        </p:nvSpPr>
        <p:spPr>
          <a:xfrm>
            <a:off x="655320" y="3160649"/>
            <a:ext cx="10515600" cy="4351338"/>
          </a:xfrm>
        </p:spPr>
        <p:txBody>
          <a:bodyPr>
            <a:normAutofit/>
          </a:bodyPr>
          <a:lstStyle/>
          <a:p>
            <a:pPr marL="0" indent="0" algn="ctr">
              <a:buNone/>
            </a:pPr>
            <a:r>
              <a:rPr lang="en-US" sz="4000" dirty="0">
                <a:latin typeface="Times New Roman" panose="02020603050405020304" pitchFamily="18" charset="0"/>
                <a:cs typeface="Times New Roman" panose="02020603050405020304" pitchFamily="18" charset="0"/>
              </a:rPr>
              <a:t>Cost Accounting A.K.A, </a:t>
            </a:r>
            <a:r>
              <a:rPr lang="en-US" sz="4800" dirty="0"/>
              <a:t>__________</a:t>
            </a:r>
          </a:p>
        </p:txBody>
      </p:sp>
      <p:sp>
        <p:nvSpPr>
          <p:cNvPr id="4" name="TextBox 3">
            <a:extLst>
              <a:ext uri="{FF2B5EF4-FFF2-40B4-BE49-F238E27FC236}">
                <a16:creationId xmlns:a16="http://schemas.microsoft.com/office/drawing/2014/main" id="{F147802E-72AF-BA66-C077-9454BB75FB11}"/>
              </a:ext>
            </a:extLst>
          </p:cNvPr>
          <p:cNvSpPr txBox="1"/>
          <p:nvPr/>
        </p:nvSpPr>
        <p:spPr>
          <a:xfrm>
            <a:off x="7108063" y="3160649"/>
            <a:ext cx="2852928" cy="707886"/>
          </a:xfrm>
          <a:prstGeom prst="rect">
            <a:avLst/>
          </a:prstGeom>
          <a:noFill/>
        </p:spPr>
        <p:txBody>
          <a:bodyPr wrap="square" rtlCol="0">
            <a:spAutoFit/>
          </a:bodyPr>
          <a:lstStyle/>
          <a:p>
            <a:r>
              <a:rPr lang="en-US" sz="4000" dirty="0" err="1">
                <a:latin typeface="Times New Roman" panose="02020603050405020304" pitchFamily="18" charset="0"/>
                <a:cs typeface="Times New Roman" panose="02020603050405020304" pitchFamily="18" charset="0"/>
              </a:rPr>
              <a:t>DMHRSi</a:t>
            </a:r>
            <a:endParaRPr lang="en-US" sz="4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EC2AB97-8C73-A73B-7452-D15F88A16EBA}"/>
              </a:ext>
            </a:extLst>
          </p:cNvPr>
          <p:cNvPicPr>
            <a:picLocks noChangeAspect="1"/>
          </p:cNvPicPr>
          <p:nvPr/>
        </p:nvPicPr>
        <p:blipFill>
          <a:blip r:embed="rId2"/>
          <a:stretch>
            <a:fillRect/>
          </a:stretch>
        </p:blipFill>
        <p:spPr>
          <a:xfrm>
            <a:off x="6911849" y="3826200"/>
            <a:ext cx="3112684" cy="1743075"/>
          </a:xfrm>
          <a:prstGeom prst="rect">
            <a:avLst/>
          </a:prstGeom>
        </p:spPr>
      </p:pic>
    </p:spTree>
    <p:extLst>
      <p:ext uri="{BB962C8B-B14F-4D97-AF65-F5344CB8AC3E}">
        <p14:creationId xmlns:p14="http://schemas.microsoft.com/office/powerpoint/2010/main" val="369668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60CB0A-6122-CDB5-BC85-3B61D0F9986E}"/>
              </a:ext>
            </a:extLst>
          </p:cNvPr>
          <p:cNvPicPr>
            <a:picLocks noChangeAspect="1"/>
          </p:cNvPicPr>
          <p:nvPr/>
        </p:nvPicPr>
        <p:blipFill>
          <a:blip r:embed="rId2"/>
          <a:stretch>
            <a:fillRect/>
          </a:stretch>
        </p:blipFill>
        <p:spPr>
          <a:xfrm>
            <a:off x="0" y="0"/>
            <a:ext cx="12192000" cy="6838918"/>
          </a:xfrm>
          <a:prstGeom prst="rect">
            <a:avLst/>
          </a:prstGeom>
        </p:spPr>
      </p:pic>
      <p:pic>
        <p:nvPicPr>
          <p:cNvPr id="6" name="Picture 5">
            <a:extLst>
              <a:ext uri="{FF2B5EF4-FFF2-40B4-BE49-F238E27FC236}">
                <a16:creationId xmlns:a16="http://schemas.microsoft.com/office/drawing/2014/main" id="{8A8FBF42-2C73-634F-4B69-0766E44A82CB}"/>
              </a:ext>
            </a:extLst>
          </p:cNvPr>
          <p:cNvPicPr>
            <a:picLocks noChangeAspect="1"/>
          </p:cNvPicPr>
          <p:nvPr/>
        </p:nvPicPr>
        <p:blipFill rotWithShape="1">
          <a:blip r:embed="rId3"/>
          <a:srcRect r="51159"/>
          <a:stretch/>
        </p:blipFill>
        <p:spPr>
          <a:xfrm>
            <a:off x="0" y="1425175"/>
            <a:ext cx="7839309" cy="2963903"/>
          </a:xfrm>
          <a:prstGeom prst="rect">
            <a:avLst/>
          </a:prstGeom>
        </p:spPr>
      </p:pic>
      <p:pic>
        <p:nvPicPr>
          <p:cNvPr id="7" name="Picture 6">
            <a:extLst>
              <a:ext uri="{FF2B5EF4-FFF2-40B4-BE49-F238E27FC236}">
                <a16:creationId xmlns:a16="http://schemas.microsoft.com/office/drawing/2014/main" id="{CE364E96-9F14-E95D-8DA3-A240CF76A75D}"/>
              </a:ext>
            </a:extLst>
          </p:cNvPr>
          <p:cNvPicPr>
            <a:picLocks noChangeAspect="1"/>
          </p:cNvPicPr>
          <p:nvPr/>
        </p:nvPicPr>
        <p:blipFill rotWithShape="1">
          <a:blip r:embed="rId4"/>
          <a:srcRect l="59268" r="20427"/>
          <a:stretch/>
        </p:blipFill>
        <p:spPr>
          <a:xfrm>
            <a:off x="7839309" y="1415271"/>
            <a:ext cx="2798954" cy="2962656"/>
          </a:xfrm>
          <a:prstGeom prst="rect">
            <a:avLst/>
          </a:prstGeom>
        </p:spPr>
      </p:pic>
      <p:pic>
        <p:nvPicPr>
          <p:cNvPr id="8" name="Picture 7">
            <a:extLst>
              <a:ext uri="{FF2B5EF4-FFF2-40B4-BE49-F238E27FC236}">
                <a16:creationId xmlns:a16="http://schemas.microsoft.com/office/drawing/2014/main" id="{F3E49F75-92D7-1CEC-D500-034E7180891F}"/>
              </a:ext>
            </a:extLst>
          </p:cNvPr>
          <p:cNvPicPr>
            <a:picLocks noChangeAspect="1"/>
          </p:cNvPicPr>
          <p:nvPr/>
        </p:nvPicPr>
        <p:blipFill rotWithShape="1">
          <a:blip r:embed="rId4"/>
          <a:srcRect l="89497"/>
          <a:stretch/>
        </p:blipFill>
        <p:spPr>
          <a:xfrm>
            <a:off x="10638263" y="1425175"/>
            <a:ext cx="1553737" cy="2962656"/>
          </a:xfrm>
          <a:prstGeom prst="rect">
            <a:avLst/>
          </a:prstGeom>
        </p:spPr>
      </p:pic>
      <p:sp>
        <p:nvSpPr>
          <p:cNvPr id="9" name="TextBox 8">
            <a:extLst>
              <a:ext uri="{FF2B5EF4-FFF2-40B4-BE49-F238E27FC236}">
                <a16:creationId xmlns:a16="http://schemas.microsoft.com/office/drawing/2014/main" id="{20589810-B613-436F-9548-B0E49D298F87}"/>
              </a:ext>
            </a:extLst>
          </p:cNvPr>
          <p:cNvSpPr txBox="1"/>
          <p:nvPr/>
        </p:nvSpPr>
        <p:spPr>
          <a:xfrm>
            <a:off x="3122341" y="5586761"/>
            <a:ext cx="1405054" cy="468351"/>
          </a:xfrm>
          <a:prstGeom prst="rect">
            <a:avLst/>
          </a:prstGeom>
          <a:solidFill>
            <a:srgbClr val="FFFFFF"/>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F70B397C-67C5-FCBC-0B8C-4528D3A12B96}"/>
              </a:ext>
            </a:extLst>
          </p:cNvPr>
          <p:cNvSpPr txBox="1"/>
          <p:nvPr/>
        </p:nvSpPr>
        <p:spPr>
          <a:xfrm>
            <a:off x="6309360" y="4529779"/>
            <a:ext cx="1355247" cy="1053109"/>
          </a:xfrm>
          <a:prstGeom prst="rect">
            <a:avLst/>
          </a:prstGeom>
          <a:solidFill>
            <a:srgbClr val="A7B2C7"/>
          </a:solidFill>
          <a:ln w="38100">
            <a:solidFill>
              <a:schemeClr val="tx1"/>
            </a:solidFill>
          </a:ln>
        </p:spPr>
        <p:txBody>
          <a:bodyPr wrap="square" rtlCol="0">
            <a:spAutoFit/>
          </a:bodyPr>
          <a:lstStyle/>
          <a:p>
            <a:pPr>
              <a:lnSpc>
                <a:spcPct val="150000"/>
              </a:lnSpc>
            </a:pPr>
            <a:r>
              <a:rPr lang="en-US" sz="850" b="1" dirty="0">
                <a:solidFill>
                  <a:srgbClr val="414E64"/>
                </a:solidFill>
              </a:rPr>
              <a:t>MD’s = $258K</a:t>
            </a:r>
          </a:p>
          <a:p>
            <a:pPr>
              <a:lnSpc>
                <a:spcPct val="150000"/>
              </a:lnSpc>
            </a:pPr>
            <a:r>
              <a:rPr lang="en-US" sz="850" b="1" dirty="0">
                <a:solidFill>
                  <a:srgbClr val="414E64"/>
                </a:solidFill>
              </a:rPr>
              <a:t>PA/NP = $123K</a:t>
            </a:r>
          </a:p>
          <a:p>
            <a:pPr>
              <a:lnSpc>
                <a:spcPct val="150000"/>
              </a:lnSpc>
            </a:pPr>
            <a:r>
              <a:rPr lang="en-US" sz="850" b="1" dirty="0">
                <a:solidFill>
                  <a:srgbClr val="414E64"/>
                </a:solidFill>
              </a:rPr>
              <a:t>Nurse = $101K</a:t>
            </a:r>
          </a:p>
          <a:p>
            <a:pPr>
              <a:lnSpc>
                <a:spcPct val="150000"/>
              </a:lnSpc>
            </a:pPr>
            <a:r>
              <a:rPr lang="en-US" sz="850" b="1" dirty="0">
                <a:solidFill>
                  <a:srgbClr val="414E64"/>
                </a:solidFill>
              </a:rPr>
              <a:t>Tech = $71K</a:t>
            </a:r>
          </a:p>
          <a:p>
            <a:pPr>
              <a:lnSpc>
                <a:spcPct val="150000"/>
              </a:lnSpc>
            </a:pPr>
            <a:r>
              <a:rPr lang="en-US" sz="850" b="1" dirty="0">
                <a:solidFill>
                  <a:srgbClr val="414E64"/>
                </a:solidFill>
              </a:rPr>
              <a:t>Admin = $65K (O: $119K)</a:t>
            </a:r>
          </a:p>
        </p:txBody>
      </p:sp>
      <p:sp>
        <p:nvSpPr>
          <p:cNvPr id="11" name="Rectangle 10">
            <a:extLst>
              <a:ext uri="{FF2B5EF4-FFF2-40B4-BE49-F238E27FC236}">
                <a16:creationId xmlns:a16="http://schemas.microsoft.com/office/drawing/2014/main" id="{E724B996-7485-B7C5-82EA-CA51315782ED}"/>
              </a:ext>
            </a:extLst>
          </p:cNvPr>
          <p:cNvSpPr/>
          <p:nvPr/>
        </p:nvSpPr>
        <p:spPr>
          <a:xfrm>
            <a:off x="4527395" y="1415271"/>
            <a:ext cx="1663093" cy="455576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8D8BA437-BF72-3FE9-BA25-80B3DBC6532D}"/>
              </a:ext>
            </a:extLst>
          </p:cNvPr>
          <p:cNvSpPr/>
          <p:nvPr/>
        </p:nvSpPr>
        <p:spPr>
          <a:xfrm>
            <a:off x="6190488" y="4377927"/>
            <a:ext cx="1663093" cy="159310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8033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1C0A97-CA91-56A0-08D0-77026B16D679}"/>
              </a:ext>
            </a:extLst>
          </p:cNvPr>
          <p:cNvSpPr>
            <a:spLocks noGrp="1"/>
          </p:cNvSpPr>
          <p:nvPr>
            <p:ph type="title"/>
          </p:nvPr>
        </p:nvSpPr>
        <p:spPr>
          <a:xfrm>
            <a:off x="0" y="339725"/>
            <a:ext cx="10515600" cy="1325563"/>
          </a:xfrm>
        </p:spPr>
        <p:txBody>
          <a:bodyPr>
            <a:normAutofit/>
          </a:bodyPr>
          <a:lstStyle/>
          <a:p>
            <a:r>
              <a:rPr lang="en-US" sz="4000" b="1" dirty="0">
                <a:latin typeface="Times New Roman" panose="02020603050405020304" pitchFamily="18" charset="0"/>
                <a:cs typeface="Times New Roman" panose="02020603050405020304" pitchFamily="18" charset="0"/>
              </a:rPr>
              <a:t>                 </a:t>
            </a:r>
            <a:r>
              <a:rPr lang="en-US" sz="4000" b="1" dirty="0">
                <a:solidFill>
                  <a:srgbClr val="3339AF"/>
                </a:solidFill>
                <a:latin typeface="Times New Roman" panose="02020603050405020304" pitchFamily="18" charset="0"/>
                <a:cs typeface="Times New Roman" panose="02020603050405020304" pitchFamily="18" charset="0"/>
              </a:rPr>
              <a:t>DMHRSi Impact Example #1</a:t>
            </a:r>
            <a:endParaRPr lang="en-US" sz="4000" dirty="0">
              <a:solidFill>
                <a:srgbClr val="3339AF"/>
              </a:solidFill>
            </a:endParaRPr>
          </a:p>
        </p:txBody>
      </p:sp>
      <p:sp>
        <p:nvSpPr>
          <p:cNvPr id="4" name="Content Placeholder 3">
            <a:extLst>
              <a:ext uri="{FF2B5EF4-FFF2-40B4-BE49-F238E27FC236}">
                <a16:creationId xmlns:a16="http://schemas.microsoft.com/office/drawing/2014/main" id="{F1170463-E94A-249F-F056-8AB317C29BA2}"/>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178 AD Nurses -&gt; 178 FTE X $101K = $18M</a:t>
            </a:r>
          </a:p>
          <a:p>
            <a:r>
              <a:rPr lang="en-US" sz="2400" dirty="0">
                <a:latin typeface="Times New Roman" panose="02020603050405020304" pitchFamily="18" charset="0"/>
                <a:cs typeface="Times New Roman" panose="02020603050405020304" pitchFamily="18" charset="0"/>
              </a:rPr>
              <a:t>Crazy 8’s (to A, B, C, D code) -&gt; </a:t>
            </a:r>
            <a:r>
              <a:rPr lang="en-US" sz="2400" dirty="0">
                <a:solidFill>
                  <a:srgbClr val="FF0000"/>
                </a:solidFill>
                <a:latin typeface="Times New Roman" panose="02020603050405020304" pitchFamily="18" charset="0"/>
                <a:cs typeface="Times New Roman" panose="02020603050405020304" pitchFamily="18" charset="0"/>
              </a:rPr>
              <a:t>($18M) </a:t>
            </a:r>
          </a:p>
          <a:p>
            <a:r>
              <a:rPr lang="en-US" sz="2400" dirty="0">
                <a:latin typeface="Times New Roman" panose="02020603050405020304" pitchFamily="18" charset="0"/>
                <a:cs typeface="Times New Roman" panose="02020603050405020304" pitchFamily="18" charset="0"/>
              </a:rPr>
              <a:t>Admin/Clinic Mix</a:t>
            </a:r>
          </a:p>
          <a:p>
            <a:pPr lvl="1"/>
            <a:r>
              <a:rPr lang="en-US" dirty="0">
                <a:latin typeface="Times New Roman" panose="02020603050405020304" pitchFamily="18" charset="0"/>
                <a:cs typeface="Times New Roman" panose="02020603050405020304" pitchFamily="18" charset="0"/>
              </a:rPr>
              <a:t>80% to A, B, C, D code, -&gt; </a:t>
            </a:r>
            <a:r>
              <a:rPr lang="en-US" dirty="0">
                <a:solidFill>
                  <a:srgbClr val="FF0000"/>
                </a:solidFill>
                <a:latin typeface="Times New Roman" panose="02020603050405020304" pitchFamily="18" charset="0"/>
                <a:cs typeface="Times New Roman" panose="02020603050405020304" pitchFamily="18" charset="0"/>
              </a:rPr>
              <a:t>($14.4M) </a:t>
            </a:r>
            <a:r>
              <a:rPr lang="en-US" dirty="0">
                <a:latin typeface="Times New Roman" panose="02020603050405020304" pitchFamily="18" charset="0"/>
                <a:cs typeface="Times New Roman" panose="02020603050405020304" pitchFamily="18" charset="0"/>
              </a:rPr>
              <a:t>from PBR</a:t>
            </a:r>
          </a:p>
          <a:p>
            <a:pPr lvl="1"/>
            <a:r>
              <a:rPr lang="en-US" dirty="0">
                <a:latin typeface="Times New Roman" panose="02020603050405020304" pitchFamily="18" charset="0"/>
                <a:cs typeface="Times New Roman" panose="02020603050405020304" pitchFamily="18" charset="0"/>
              </a:rPr>
              <a:t>20% to Admin (E) -&gt; </a:t>
            </a:r>
            <a:r>
              <a:rPr lang="en-US" dirty="0">
                <a:solidFill>
                  <a:srgbClr val="FF0000"/>
                </a:solidFill>
                <a:latin typeface="Times New Roman" panose="02020603050405020304" pitchFamily="18" charset="0"/>
                <a:cs typeface="Times New Roman" panose="02020603050405020304" pitchFamily="18" charset="0"/>
              </a:rPr>
              <a:t>($3.6M) </a:t>
            </a:r>
            <a:r>
              <a:rPr lang="en-US" dirty="0">
                <a:latin typeface="Times New Roman" panose="02020603050405020304" pitchFamily="18" charset="0"/>
                <a:cs typeface="Times New Roman" panose="02020603050405020304" pitchFamily="18" charset="0"/>
              </a:rPr>
              <a:t>from RBR</a:t>
            </a:r>
          </a:p>
          <a:p>
            <a:r>
              <a:rPr lang="en-US" sz="2400" dirty="0">
                <a:latin typeface="Times New Roman" panose="02020603050405020304" pitchFamily="18" charset="0"/>
                <a:cs typeface="Times New Roman" panose="02020603050405020304" pitchFamily="18" charset="0"/>
              </a:rPr>
              <a:t>F &amp; G Target, Admin/Clinic Mix</a:t>
            </a:r>
          </a:p>
          <a:p>
            <a:pPr lvl="1"/>
            <a:r>
              <a:rPr lang="en-US" dirty="0">
                <a:latin typeface="Times New Roman" panose="02020603050405020304" pitchFamily="18" charset="0"/>
                <a:cs typeface="Times New Roman" panose="02020603050405020304" pitchFamily="18" charset="0"/>
              </a:rPr>
              <a:t>12% to F and 22% to G -&gt; No Cost</a:t>
            </a:r>
          </a:p>
          <a:p>
            <a:pPr lvl="1"/>
            <a:r>
              <a:rPr lang="en-US" dirty="0">
                <a:latin typeface="Times New Roman" panose="02020603050405020304" pitchFamily="18" charset="0"/>
                <a:cs typeface="Times New Roman" panose="02020603050405020304" pitchFamily="18" charset="0"/>
              </a:rPr>
              <a:t>53% to A, B, C, D code, -&gt; </a:t>
            </a:r>
            <a:r>
              <a:rPr lang="en-US" dirty="0">
                <a:solidFill>
                  <a:srgbClr val="FF0000"/>
                </a:solidFill>
                <a:latin typeface="Times New Roman" panose="02020603050405020304" pitchFamily="18" charset="0"/>
                <a:cs typeface="Times New Roman" panose="02020603050405020304" pitchFamily="18" charset="0"/>
              </a:rPr>
              <a:t>($9.5M) </a:t>
            </a:r>
            <a:r>
              <a:rPr lang="en-US" dirty="0">
                <a:latin typeface="Times New Roman" panose="02020603050405020304" pitchFamily="18" charset="0"/>
                <a:cs typeface="Times New Roman" panose="02020603050405020304" pitchFamily="18" charset="0"/>
              </a:rPr>
              <a:t>from PBR</a:t>
            </a:r>
          </a:p>
          <a:p>
            <a:pPr lvl="1"/>
            <a:r>
              <a:rPr lang="en-US" dirty="0">
                <a:latin typeface="Times New Roman" panose="02020603050405020304" pitchFamily="18" charset="0"/>
                <a:cs typeface="Times New Roman" panose="02020603050405020304" pitchFamily="18" charset="0"/>
              </a:rPr>
              <a:t>13% to Admin (E) -&gt; </a:t>
            </a:r>
            <a:r>
              <a:rPr lang="en-US" dirty="0">
                <a:solidFill>
                  <a:srgbClr val="FF0000"/>
                </a:solidFill>
                <a:latin typeface="Times New Roman" panose="02020603050405020304" pitchFamily="18" charset="0"/>
                <a:cs typeface="Times New Roman" panose="02020603050405020304" pitchFamily="18" charset="0"/>
              </a:rPr>
              <a:t>($2.4M) </a:t>
            </a:r>
            <a:r>
              <a:rPr lang="en-US" dirty="0">
                <a:latin typeface="Times New Roman" panose="02020603050405020304" pitchFamily="18" charset="0"/>
                <a:cs typeface="Times New Roman" panose="02020603050405020304" pitchFamily="18" charset="0"/>
              </a:rPr>
              <a:t>from RBR</a:t>
            </a:r>
          </a:p>
          <a:p>
            <a:endParaRPr lang="en-US" dirty="0"/>
          </a:p>
        </p:txBody>
      </p:sp>
      <p:sp>
        <p:nvSpPr>
          <p:cNvPr id="5" name="Star: 7 Points 4">
            <a:extLst>
              <a:ext uri="{FF2B5EF4-FFF2-40B4-BE49-F238E27FC236}">
                <a16:creationId xmlns:a16="http://schemas.microsoft.com/office/drawing/2014/main" id="{9843A40C-9637-77CF-7B2B-1624A40F2F92}"/>
              </a:ext>
            </a:extLst>
          </p:cNvPr>
          <p:cNvSpPr/>
          <p:nvPr/>
        </p:nvSpPr>
        <p:spPr>
          <a:xfrm>
            <a:off x="7699925" y="3234266"/>
            <a:ext cx="3789342" cy="2808901"/>
          </a:xfrm>
          <a:prstGeom prst="star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Difference of $6M!</a:t>
            </a:r>
          </a:p>
        </p:txBody>
      </p:sp>
    </p:spTree>
    <p:extLst>
      <p:ext uri="{BB962C8B-B14F-4D97-AF65-F5344CB8AC3E}">
        <p14:creationId xmlns:p14="http://schemas.microsoft.com/office/powerpoint/2010/main" val="10920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2" end="2"/>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3" end="3"/>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p:cTn id="3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36" dur="1000"/>
                                        <p:tgtEl>
                                          <p:spTgt spid="4">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p:cTn id="41"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2"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43"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44" dur="1000"/>
                                        <p:tgtEl>
                                          <p:spTgt spid="4">
                                            <p:txEl>
                                              <p:pRg st="5" end="5"/>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 calcmode="lin" valueType="num">
                                      <p:cBhvr>
                                        <p:cTn id="4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6" end="6"/>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 calcmode="lin" valueType="num">
                                      <p:cBhvr>
                                        <p:cTn id="53"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4"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55"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56" dur="1000"/>
                                        <p:tgtEl>
                                          <p:spTgt spid="4">
                                            <p:txEl>
                                              <p:pRg st="7" end="7"/>
                                            </p:txEl>
                                          </p:spTgt>
                                        </p:tgtEl>
                                      </p:cBhvr>
                                    </p:animEffect>
                                  </p:childTnLst>
                                </p:cTn>
                              </p:par>
                              <p:par>
                                <p:cTn id="57" presetID="31" presetClass="entr" presetSubtype="0" fill="hold" nodeType="with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 calcmode="lin" valueType="num">
                                      <p:cBhvr>
                                        <p:cTn id="59"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0"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61"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62" dur="1000"/>
                                        <p:tgtEl>
                                          <p:spTgt spid="4">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5"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2000"/>
                                        <p:tgtEl>
                                          <p:spTgt spid="5"/>
                                        </p:tgtEl>
                                      </p:cBhvr>
                                    </p:animEffect>
                                    <p:anim calcmode="lin" valueType="num">
                                      <p:cBhvr>
                                        <p:cTn id="68" dur="2000" fill="hold"/>
                                        <p:tgtEl>
                                          <p:spTgt spid="5"/>
                                        </p:tgtEl>
                                        <p:attrNameLst>
                                          <p:attrName>ppt_w</p:attrName>
                                        </p:attrNameLst>
                                      </p:cBhvr>
                                      <p:tavLst>
                                        <p:tav tm="0" fmla="#ppt_w*sin(2.5*pi*$)">
                                          <p:val>
                                            <p:fltVal val="0"/>
                                          </p:val>
                                        </p:tav>
                                        <p:tav tm="100000">
                                          <p:val>
                                            <p:fltVal val="1"/>
                                          </p:val>
                                        </p:tav>
                                      </p:tavLst>
                                    </p:anim>
                                    <p:anim calcmode="lin" valueType="num">
                                      <p:cBhvr>
                                        <p:cTn id="6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55FE-BBB0-5A45-F420-54BE7EE5ACEA}"/>
              </a:ext>
            </a:extLst>
          </p:cNvPr>
          <p:cNvSpPr>
            <a:spLocks noGrp="1"/>
          </p:cNvSpPr>
          <p:nvPr>
            <p:ph type="title"/>
          </p:nvPr>
        </p:nvSpPr>
        <p:spPr>
          <a:xfrm>
            <a:off x="-118533" y="356659"/>
            <a:ext cx="10515600" cy="1325563"/>
          </a:xfrm>
        </p:spPr>
        <p:txBody>
          <a:bodyPr/>
          <a:lstStyle/>
          <a:p>
            <a:pPr algn="ctr"/>
            <a:r>
              <a:rPr lang="en-US" dirty="0"/>
              <a:t>           </a:t>
            </a:r>
            <a:r>
              <a:rPr lang="en-US" sz="4000" b="1" dirty="0">
                <a:solidFill>
                  <a:srgbClr val="3339AF"/>
                </a:solidFill>
                <a:latin typeface="Times New Roman" panose="02020603050405020304" pitchFamily="18" charset="0"/>
                <a:cs typeface="Times New Roman" panose="02020603050405020304" pitchFamily="18" charset="0"/>
              </a:rPr>
              <a:t>DMHRSi Impact Example #2</a:t>
            </a:r>
          </a:p>
        </p:txBody>
      </p:sp>
      <p:sp>
        <p:nvSpPr>
          <p:cNvPr id="3" name="Content Placeholder 2">
            <a:extLst>
              <a:ext uri="{FF2B5EF4-FFF2-40B4-BE49-F238E27FC236}">
                <a16:creationId xmlns:a16="http://schemas.microsoft.com/office/drawing/2014/main" id="{E3E7470B-7B16-D38A-5FE2-8683CBA5C7F8}"/>
              </a:ext>
            </a:extLst>
          </p:cNvPr>
          <p:cNvSpPr>
            <a:spLocks noGrp="1"/>
          </p:cNvSpPr>
          <p:nvPr>
            <p:ph idx="1"/>
          </p:nvPr>
        </p:nvSpPr>
        <p:spPr>
          <a:xfrm>
            <a:off x="838200" y="2071158"/>
            <a:ext cx="10515600" cy="4351338"/>
          </a:xfrm>
        </p:spPr>
        <p:txBody>
          <a:bodyPr/>
          <a:lstStyle/>
          <a:p>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10 4Ps rotate from Clinical to Admin work areas</a:t>
            </a:r>
          </a:p>
          <a:p>
            <a:r>
              <a:rPr lang="en-US" sz="2400" dirty="0">
                <a:latin typeface="Times New Roman" panose="02020603050405020304" pitchFamily="18" charset="0"/>
                <a:cs typeface="Times New Roman" panose="02020603050405020304" pitchFamily="18" charset="0"/>
              </a:rPr>
              <a:t>People group not updated in DMHRSi due to poor communication</a:t>
            </a:r>
          </a:p>
          <a:p>
            <a:r>
              <a:rPr lang="en-US" sz="2400" dirty="0">
                <a:latin typeface="Times New Roman" panose="02020603050405020304" pitchFamily="18" charset="0"/>
                <a:cs typeface="Times New Roman" panose="02020603050405020304" pitchFamily="18" charset="0"/>
              </a:rPr>
              <a:t>11 Holidays, 11 Family Days, 30 Leave days -&gt; 0.2 FTE</a:t>
            </a:r>
          </a:p>
          <a:p>
            <a:r>
              <a:rPr lang="en-US" sz="2400" dirty="0">
                <a:latin typeface="Times New Roman" panose="02020603050405020304" pitchFamily="18" charset="0"/>
                <a:cs typeface="Times New Roman" panose="02020603050405020304" pitchFamily="18" charset="0"/>
              </a:rPr>
              <a:t>10 FTE x 0.2 x $71K = </a:t>
            </a:r>
            <a:r>
              <a:rPr lang="en-US" sz="2400" dirty="0">
                <a:solidFill>
                  <a:srgbClr val="FF0000"/>
                </a:solidFill>
                <a:latin typeface="Times New Roman" panose="02020603050405020304" pitchFamily="18" charset="0"/>
                <a:cs typeface="Times New Roman" panose="02020603050405020304" pitchFamily="18" charset="0"/>
              </a:rPr>
              <a:t>($142K) </a:t>
            </a:r>
            <a:r>
              <a:rPr lang="en-US" sz="2400" dirty="0">
                <a:latin typeface="Times New Roman" panose="02020603050405020304" pitchFamily="18" charset="0"/>
                <a:cs typeface="Times New Roman" panose="02020603050405020304" pitchFamily="18" charset="0"/>
              </a:rPr>
              <a:t>from PBR</a:t>
            </a:r>
          </a:p>
          <a:p>
            <a:pPr marL="0" indent="0">
              <a:buNone/>
            </a:pP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35593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3E36-7F65-1535-B60C-4D5AB920CB1A}"/>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Future Changes</a:t>
            </a:r>
          </a:p>
        </p:txBody>
      </p:sp>
      <p:sp>
        <p:nvSpPr>
          <p:cNvPr id="3" name="Content Placeholder 2">
            <a:extLst>
              <a:ext uri="{FF2B5EF4-FFF2-40B4-BE49-F238E27FC236}">
                <a16:creationId xmlns:a16="http://schemas.microsoft.com/office/drawing/2014/main" id="{A2169A53-15D4-1100-C608-06FEED2C0D7C}"/>
              </a:ext>
            </a:extLst>
          </p:cNvPr>
          <p:cNvSpPr>
            <a:spLocks noGrp="1"/>
          </p:cNvSpPr>
          <p:nvPr>
            <p:ph idx="1"/>
          </p:nvPr>
        </p:nvSpPr>
        <p:spPr>
          <a:xfrm>
            <a:off x="1083733" y="2141537"/>
            <a:ext cx="10515600" cy="4351338"/>
          </a:xfrm>
        </p:spPr>
        <p:txBody>
          <a:bodyPr>
            <a:normAutofit/>
          </a:bodyPr>
          <a:lstStyle/>
          <a:p>
            <a:r>
              <a:rPr lang="en-US" sz="2400" dirty="0" err="1">
                <a:latin typeface="Times New Roman" panose="02020603050405020304" pitchFamily="18" charset="0"/>
                <a:cs typeface="Times New Roman" panose="02020603050405020304" pitchFamily="18" charset="0"/>
              </a:rPr>
              <a:t>Add’l</a:t>
            </a:r>
            <a:r>
              <a:rPr lang="en-US" sz="2400" dirty="0">
                <a:latin typeface="Times New Roman" panose="02020603050405020304" pitchFamily="18" charset="0"/>
                <a:cs typeface="Times New Roman" panose="02020603050405020304" pitchFamily="18" charset="0"/>
              </a:rPr>
              <a:t> School House Instructors</a:t>
            </a:r>
          </a:p>
          <a:p>
            <a:r>
              <a:rPr lang="en-US" sz="2400" dirty="0">
                <a:latin typeface="Times New Roman" panose="02020603050405020304" pitchFamily="18" charset="0"/>
                <a:cs typeface="Times New Roman" panose="02020603050405020304" pitchFamily="18" charset="0"/>
              </a:rPr>
              <a:t>ASVAB Eligibility Score</a:t>
            </a:r>
          </a:p>
          <a:p>
            <a:r>
              <a:rPr lang="en-US" sz="2400" dirty="0">
                <a:latin typeface="Times New Roman" panose="02020603050405020304" pitchFamily="18" charset="0"/>
                <a:cs typeface="Times New Roman" panose="02020603050405020304" pitchFamily="18" charset="0"/>
              </a:rPr>
              <a:t>MCRP Checklist </a:t>
            </a:r>
          </a:p>
          <a:p>
            <a:r>
              <a:rPr lang="en-US" sz="2400" dirty="0">
                <a:latin typeface="Times New Roman" panose="02020603050405020304" pitchFamily="18" charset="0"/>
                <a:cs typeface="Times New Roman" panose="02020603050405020304" pitchFamily="18" charset="0"/>
              </a:rPr>
              <a:t>Enlisted Grade Allocation </a:t>
            </a:r>
          </a:p>
          <a:p>
            <a:r>
              <a:rPr lang="en-US" sz="2400" dirty="0">
                <a:latin typeface="Times New Roman" panose="02020603050405020304" pitchFamily="18" charset="0"/>
                <a:cs typeface="Times New Roman" panose="02020603050405020304" pitchFamily="18" charset="0"/>
              </a:rPr>
              <a:t>Phase 2 Program Extension (5 Days)</a:t>
            </a:r>
          </a:p>
          <a:p>
            <a:r>
              <a:rPr lang="en-US" sz="2400" dirty="0">
                <a:latin typeface="Times New Roman" panose="02020603050405020304" pitchFamily="18" charset="0"/>
                <a:cs typeface="Times New Roman" panose="02020603050405020304" pitchFamily="18" charset="0"/>
              </a:rPr>
              <a:t>CFETP</a:t>
            </a:r>
          </a:p>
          <a:p>
            <a:r>
              <a:rPr lang="en-US" sz="2400" dirty="0">
                <a:latin typeface="Times New Roman" panose="02020603050405020304" pitchFamily="18" charset="0"/>
                <a:cs typeface="Times New Roman" panose="02020603050405020304" pitchFamily="18" charset="0"/>
              </a:rPr>
              <a:t>CDCs</a:t>
            </a:r>
          </a:p>
        </p:txBody>
      </p:sp>
    </p:spTree>
    <p:extLst>
      <p:ext uri="{BB962C8B-B14F-4D97-AF65-F5344CB8AC3E}">
        <p14:creationId xmlns:p14="http://schemas.microsoft.com/office/powerpoint/2010/main" val="2488483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7176-B88A-030B-448D-888578930C03}"/>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Summary – Key Points</a:t>
            </a:r>
          </a:p>
        </p:txBody>
      </p:sp>
      <p:sp>
        <p:nvSpPr>
          <p:cNvPr id="3" name="Content Placeholder 2">
            <a:extLst>
              <a:ext uri="{FF2B5EF4-FFF2-40B4-BE49-F238E27FC236}">
                <a16:creationId xmlns:a16="http://schemas.microsoft.com/office/drawing/2014/main" id="{6A81CDA8-20A0-9CE7-456E-511D769334A7}"/>
              </a:ext>
            </a:extLst>
          </p:cNvPr>
          <p:cNvSpPr>
            <a:spLocks noGrp="1"/>
          </p:cNvSpPr>
          <p:nvPr>
            <p:ph idx="1"/>
          </p:nvPr>
        </p:nvSpPr>
        <p:spPr>
          <a:xfrm>
            <a:off x="838200" y="2062691"/>
            <a:ext cx="10515600" cy="4351338"/>
          </a:xfrm>
        </p:spPr>
        <p:txBody>
          <a:bodyPr>
            <a:normAutofit/>
          </a:bodyPr>
          <a:lstStyle/>
          <a:p>
            <a:r>
              <a:rPr lang="en-US" sz="2000" dirty="0">
                <a:latin typeface="Times New Roman" panose="02020603050405020304" pitchFamily="18" charset="0"/>
                <a:cs typeface="Times New Roman" panose="02020603050405020304" pitchFamily="18" charset="0"/>
              </a:rPr>
              <a:t>Career Field Health continues to fluctuate between 82-84% which is impacting amount of people allowed to participate in career broadening opportunities</a:t>
            </a:r>
          </a:p>
          <a:p>
            <a:r>
              <a:rPr lang="en-US" sz="2000" dirty="0">
                <a:latin typeface="Times New Roman" panose="02020603050405020304" pitchFamily="18" charset="0"/>
                <a:cs typeface="Times New Roman" panose="02020603050405020304" pitchFamily="18" charset="0"/>
              </a:rPr>
              <a:t>Maintain lines of communication with your MAJCOM Functional Manager </a:t>
            </a:r>
          </a:p>
          <a:p>
            <a:r>
              <a:rPr lang="en-US" sz="2000" dirty="0">
                <a:latin typeface="Times New Roman" panose="02020603050405020304" pitchFamily="18" charset="0"/>
                <a:cs typeface="Times New Roman" panose="02020603050405020304" pitchFamily="18" charset="0"/>
              </a:rPr>
              <a:t>Promotions are steered by authorized vacancies</a:t>
            </a:r>
          </a:p>
          <a:p>
            <a:r>
              <a:rPr lang="en-US" sz="2000" dirty="0">
                <a:latin typeface="Times New Roman" panose="02020603050405020304" pitchFamily="18" charset="0"/>
                <a:cs typeface="Times New Roman" panose="02020603050405020304" pitchFamily="18" charset="0"/>
              </a:rPr>
              <a:t>Use Talent Marketplace/</a:t>
            </a:r>
            <a:r>
              <a:rPr lang="en-US" sz="2000" dirty="0" err="1">
                <a:latin typeface="Times New Roman" panose="02020603050405020304" pitchFamily="18" charset="0"/>
                <a:cs typeface="Times New Roman" panose="02020603050405020304" pitchFamily="18" charset="0"/>
              </a:rPr>
              <a:t>MyVector</a:t>
            </a:r>
            <a:r>
              <a:rPr lang="en-US" sz="2000" dirty="0">
                <a:latin typeface="Times New Roman" panose="02020603050405020304" pitchFamily="18" charset="0"/>
                <a:cs typeface="Times New Roman" panose="02020603050405020304" pitchFamily="18" charset="0"/>
              </a:rPr>
              <a:t> to make your career intentions known</a:t>
            </a:r>
          </a:p>
          <a:p>
            <a:r>
              <a:rPr lang="en-US" sz="2000" dirty="0">
                <a:latin typeface="Times New Roman" panose="02020603050405020304" pitchFamily="18" charset="0"/>
                <a:cs typeface="Times New Roman" panose="02020603050405020304" pitchFamily="18" charset="0"/>
              </a:rPr>
              <a:t>Accurately code your timecards to garner proper resourcing for your facility</a:t>
            </a:r>
          </a:p>
          <a:p>
            <a:r>
              <a:rPr lang="en-US" sz="2000" dirty="0">
                <a:latin typeface="Times New Roman" panose="02020603050405020304" pitchFamily="18" charset="0"/>
                <a:cs typeface="Times New Roman" panose="02020603050405020304" pitchFamily="18" charset="0"/>
              </a:rPr>
              <a:t>Current priorities focused on ensuring we have adequately trained technicians for GPC</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0897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0C59-5E3C-51AF-DB2E-1585FC3DBBE4}"/>
              </a:ext>
            </a:extLst>
          </p:cNvPr>
          <p:cNvSpPr>
            <a:spLocks noGrp="1"/>
          </p:cNvSpPr>
          <p:nvPr>
            <p:ph type="title"/>
          </p:nvPr>
        </p:nvSpPr>
        <p:spPr/>
        <p:txBody>
          <a:bodyPr>
            <a:normAutofit/>
          </a:bodyPr>
          <a:lstStyle/>
          <a:p>
            <a:pPr algn="ctr"/>
            <a:r>
              <a:rPr lang="en-US" sz="4000" b="1" dirty="0">
                <a:solidFill>
                  <a:srgbClr val="3339AF"/>
                </a:solidFill>
                <a:latin typeface="Times New Roman" panose="02020603050405020304" pitchFamily="18" charset="0"/>
                <a:cs typeface="Times New Roman" panose="02020603050405020304" pitchFamily="18" charset="0"/>
              </a:rPr>
              <a:t>Knowledge Test Answers</a:t>
            </a:r>
          </a:p>
        </p:txBody>
      </p:sp>
      <p:sp>
        <p:nvSpPr>
          <p:cNvPr id="3" name="Content Placeholder 2">
            <a:extLst>
              <a:ext uri="{FF2B5EF4-FFF2-40B4-BE49-F238E27FC236}">
                <a16:creationId xmlns:a16="http://schemas.microsoft.com/office/drawing/2014/main" id="{47C897C2-B3B0-196A-10CA-C4F5CD9014C4}"/>
              </a:ext>
            </a:extLst>
          </p:cNvPr>
          <p:cNvSpPr>
            <a:spLocks noGrp="1"/>
          </p:cNvSpPr>
          <p:nvPr>
            <p:ph idx="1"/>
          </p:nvPr>
        </p:nvSpPr>
        <p:spPr>
          <a:xfrm>
            <a:off x="931333" y="2054225"/>
            <a:ext cx="10515600" cy="4351338"/>
          </a:xfrm>
        </p:spPr>
        <p:txBody>
          <a:bodyPr>
            <a:normAutofit/>
          </a:bodyPr>
          <a:lstStyle/>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What is the world-wide average for the AFSC? </a:t>
            </a:r>
            <a:r>
              <a:rPr lang="en-US" sz="2400" dirty="0">
                <a:solidFill>
                  <a:srgbClr val="FF0000"/>
                </a:solidFill>
                <a:latin typeface="Times New Roman" panose="02020603050405020304" pitchFamily="18" charset="0"/>
                <a:cs typeface="Times New Roman" panose="02020603050405020304" pitchFamily="18" charset="0"/>
              </a:rPr>
              <a:t>82.7%</a:t>
            </a:r>
            <a:endParaRPr lang="en-US"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To further cement advanced accreditation for the Technician Training Program, what changes are being considered for the Phase 2 portion? </a:t>
            </a:r>
            <a:r>
              <a:rPr lang="en-US" sz="2400" dirty="0">
                <a:solidFill>
                  <a:srgbClr val="FF0000"/>
                </a:solidFill>
                <a:latin typeface="Times New Roman" panose="02020603050405020304" pitchFamily="18" charset="0"/>
                <a:cs typeface="Times New Roman" panose="02020603050405020304" pitchFamily="18" charset="0"/>
              </a:rPr>
              <a:t>Extending 5 training days</a:t>
            </a:r>
            <a:endParaRPr lang="en-US"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How many individuals are scheduled for release for FY25 to participate in career broadening opportunities? </a:t>
            </a:r>
            <a:r>
              <a:rPr lang="en-US" sz="2400" dirty="0">
                <a:solidFill>
                  <a:srgbClr val="FF0000"/>
                </a:solidFill>
                <a:latin typeface="Times New Roman" panose="02020603050405020304" pitchFamily="18" charset="0"/>
                <a:cs typeface="Times New Roman" panose="02020603050405020304" pitchFamily="18" charset="0"/>
              </a:rPr>
              <a:t>14</a:t>
            </a:r>
            <a:endParaRPr lang="en-US"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The best way to increase the budget at your facility is by entering crazy eights on your DMHRSi timecard. </a:t>
            </a:r>
            <a:r>
              <a:rPr lang="en-US" sz="2400" dirty="0">
                <a:solidFill>
                  <a:srgbClr val="FF0000"/>
                </a:solidFill>
                <a:latin typeface="Times New Roman" panose="02020603050405020304" pitchFamily="18" charset="0"/>
                <a:cs typeface="Times New Roman" panose="02020603050405020304" pitchFamily="18" charset="0"/>
              </a:rPr>
              <a:t>False</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578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1BE8-F968-BB01-EF26-9E1D342DE755}"/>
              </a:ext>
            </a:extLst>
          </p:cNvPr>
          <p:cNvSpPr>
            <a:spLocks noGrp="1"/>
          </p:cNvSpPr>
          <p:nvPr>
            <p:ph type="title"/>
          </p:nvPr>
        </p:nvSpPr>
        <p:spPr>
          <a:xfrm>
            <a:off x="1092200" y="2380191"/>
            <a:ext cx="10515600" cy="1325563"/>
          </a:xfrm>
        </p:spPr>
        <p:txBody>
          <a:bodyPr/>
          <a:lstStyle/>
          <a:p>
            <a:pPr algn="ctr"/>
            <a:r>
              <a:rPr lang="en-US" dirty="0"/>
              <a:t>Questions?</a:t>
            </a:r>
          </a:p>
        </p:txBody>
      </p:sp>
    </p:spTree>
    <p:extLst>
      <p:ext uri="{BB962C8B-B14F-4D97-AF65-F5344CB8AC3E}">
        <p14:creationId xmlns:p14="http://schemas.microsoft.com/office/powerpoint/2010/main" val="27976703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6641</TotalTime>
  <Words>1495</Words>
  <Application>Microsoft Office PowerPoint</Application>
  <PresentationFormat>Widescreen</PresentationFormat>
  <Paragraphs>227</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Bauhaus 93</vt:lpstr>
      <vt:lpstr>Calibri</vt:lpstr>
      <vt:lpstr>Calibri Light</vt:lpstr>
      <vt:lpstr>Eras Bold ITC</vt:lpstr>
      <vt:lpstr>Times New Roman</vt:lpstr>
      <vt:lpstr>Office Theme</vt:lpstr>
      <vt:lpstr>PowerPoint Presentation</vt:lpstr>
      <vt:lpstr>Management, Manpower &amp; Progression</vt:lpstr>
      <vt:lpstr>Financial Disclosure</vt:lpstr>
      <vt:lpstr>Learning Objectives</vt:lpstr>
      <vt:lpstr>Knowledge Test Questions</vt:lpstr>
      <vt:lpstr>PowerPoint Presentation</vt:lpstr>
      <vt:lpstr>Career Field by the Numbers</vt:lpstr>
      <vt:lpstr>Enlisted Development Team</vt:lpstr>
      <vt:lpstr>Career Broadening Opportunities</vt:lpstr>
      <vt:lpstr>Career Broadening Opportunities  Special Duties (Non-DSD &amp; Non-Joint) </vt:lpstr>
      <vt:lpstr>Career Broadening Opportunities</vt:lpstr>
      <vt:lpstr>Promotions</vt:lpstr>
      <vt:lpstr>Managing Promotion Allocations</vt:lpstr>
      <vt:lpstr>Calculating Points &amp; Factors</vt:lpstr>
      <vt:lpstr>DAFI 36-2502  Table 2.4, Rule 4    </vt:lpstr>
      <vt:lpstr>Budget Breakdown</vt:lpstr>
      <vt:lpstr>PowerPoint Presentation</vt:lpstr>
      <vt:lpstr>               MEPRS Coding Structure</vt:lpstr>
      <vt:lpstr>PowerPoint Presentation</vt:lpstr>
      <vt:lpstr>Application #1</vt:lpstr>
      <vt:lpstr>PowerPoint Presentation</vt:lpstr>
      <vt:lpstr>                 DMHRSi Impact Example #1</vt:lpstr>
      <vt:lpstr>           DMHRSi Impact Example #2</vt:lpstr>
      <vt:lpstr>Future Changes</vt:lpstr>
      <vt:lpstr>Summary – Key Points</vt:lpstr>
      <vt:lpstr>Knowledge Test Answers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10</cp:revision>
  <dcterms:created xsi:type="dcterms:W3CDTF">2023-12-26T23:39:26Z</dcterms:created>
  <dcterms:modified xsi:type="dcterms:W3CDTF">2024-05-13T21:26:09Z</dcterms:modified>
</cp:coreProperties>
</file>