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70" r:id="rId2"/>
    <p:sldId id="272" r:id="rId3"/>
    <p:sldId id="274" r:id="rId4"/>
    <p:sldId id="273" r:id="rId5"/>
    <p:sldId id="296" r:id="rId6"/>
    <p:sldId id="297" r:id="rId7"/>
    <p:sldId id="298" r:id="rId8"/>
    <p:sldId id="276" r:id="rId9"/>
    <p:sldId id="271"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9" r:id="rId30"/>
    <p:sldId id="300" r:id="rId31"/>
    <p:sldId id="301" r:id="rId32"/>
    <p:sldId id="30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5" d="100"/>
          <a:sy n="75" d="100"/>
        </p:scale>
        <p:origin x="68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7D83DE-DBA9-4467-933E-026A31AEB7E9}" type="datetimeFigureOut">
              <a:rPr lang="en-US" smtClean="0"/>
              <a:t>5/13/2024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2F32B3-FEA2-4B59-BC2C-90903F11306A}" type="slidenum">
              <a:rPr lang="en-US" smtClean="0"/>
              <a:t>‹#›</a:t>
            </a:fld>
            <a:endParaRPr lang="en-US" dirty="0"/>
          </a:p>
        </p:txBody>
      </p:sp>
    </p:spTree>
    <p:extLst>
      <p:ext uri="{BB962C8B-B14F-4D97-AF65-F5344CB8AC3E}">
        <p14:creationId xmlns:p14="http://schemas.microsoft.com/office/powerpoint/2010/main" val="1080830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0238-B070-77A1-3C31-54ED28839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7D7C00-ED02-24D7-0F3B-A2B2A60F38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1CBF21-B321-1C42-ADEA-C3F06BC4CF6A}"/>
              </a:ext>
            </a:extLst>
          </p:cNvPr>
          <p:cNvSpPr>
            <a:spLocks noGrp="1"/>
          </p:cNvSpPr>
          <p:nvPr>
            <p:ph type="dt" sz="half" idx="10"/>
          </p:nvPr>
        </p:nvSpPr>
        <p:spPr/>
        <p:txBody>
          <a:bodyPr/>
          <a:lstStyle/>
          <a:p>
            <a:fld id="{FC2B2F7D-8B07-4BAF-9771-014B642F6256}" type="datetimeFigureOut">
              <a:rPr lang="en-US" smtClean="0"/>
              <a:t>5/13/2024</a:t>
            </a:fld>
            <a:endParaRPr lang="en-US" dirty="0"/>
          </a:p>
        </p:txBody>
      </p:sp>
      <p:sp>
        <p:nvSpPr>
          <p:cNvPr id="5" name="Footer Placeholder 4">
            <a:extLst>
              <a:ext uri="{FF2B5EF4-FFF2-40B4-BE49-F238E27FC236}">
                <a16:creationId xmlns:a16="http://schemas.microsoft.com/office/drawing/2014/main" id="{58B20EF7-7ABF-BD37-6F37-341A898495F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8187B1E-E7A0-5964-35D7-F77D901A7FE7}"/>
              </a:ext>
            </a:extLst>
          </p:cNvPr>
          <p:cNvSpPr>
            <a:spLocks noGrp="1"/>
          </p:cNvSpPr>
          <p:nvPr>
            <p:ph type="sldNum" sz="quarter" idx="12"/>
          </p:nvPr>
        </p:nvSpPr>
        <p:spPr/>
        <p:txBody>
          <a:bodyPr/>
          <a:lstStyle/>
          <a:p>
            <a:fld id="{ACEA815D-5AC2-4A38-972C-0116A7BAD655}" type="slidenum">
              <a:rPr lang="en-US" smtClean="0"/>
              <a:t>‹#›</a:t>
            </a:fld>
            <a:endParaRPr lang="en-US" dirty="0"/>
          </a:p>
        </p:txBody>
      </p:sp>
    </p:spTree>
    <p:extLst>
      <p:ext uri="{BB962C8B-B14F-4D97-AF65-F5344CB8AC3E}">
        <p14:creationId xmlns:p14="http://schemas.microsoft.com/office/powerpoint/2010/main" val="243753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1E1C-8628-08A5-4144-940891D445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C25EFD-D096-9CDC-D4A8-E8F4F14646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56E5D-1B71-1494-7AD9-136CD6FAB26B}"/>
              </a:ext>
            </a:extLst>
          </p:cNvPr>
          <p:cNvSpPr>
            <a:spLocks noGrp="1"/>
          </p:cNvSpPr>
          <p:nvPr>
            <p:ph type="dt" sz="half" idx="10"/>
          </p:nvPr>
        </p:nvSpPr>
        <p:spPr/>
        <p:txBody>
          <a:bodyPr/>
          <a:lstStyle/>
          <a:p>
            <a:fld id="{FC2B2F7D-8B07-4BAF-9771-014B642F6256}" type="datetimeFigureOut">
              <a:rPr lang="en-US" smtClean="0"/>
              <a:t>5/13/2024</a:t>
            </a:fld>
            <a:endParaRPr lang="en-US" dirty="0"/>
          </a:p>
        </p:txBody>
      </p:sp>
      <p:sp>
        <p:nvSpPr>
          <p:cNvPr id="5" name="Footer Placeholder 4">
            <a:extLst>
              <a:ext uri="{FF2B5EF4-FFF2-40B4-BE49-F238E27FC236}">
                <a16:creationId xmlns:a16="http://schemas.microsoft.com/office/drawing/2014/main" id="{CD28AE43-814A-D115-2E92-64B71E06080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974F8EC-AA0B-61A4-426E-99A3579820A4}"/>
              </a:ext>
            </a:extLst>
          </p:cNvPr>
          <p:cNvSpPr>
            <a:spLocks noGrp="1"/>
          </p:cNvSpPr>
          <p:nvPr>
            <p:ph type="sldNum" sz="quarter" idx="12"/>
          </p:nvPr>
        </p:nvSpPr>
        <p:spPr/>
        <p:txBody>
          <a:bodyPr/>
          <a:lstStyle/>
          <a:p>
            <a:fld id="{ACEA815D-5AC2-4A38-972C-0116A7BAD655}" type="slidenum">
              <a:rPr lang="en-US" smtClean="0"/>
              <a:t>‹#›</a:t>
            </a:fld>
            <a:endParaRPr lang="en-US" dirty="0"/>
          </a:p>
        </p:txBody>
      </p:sp>
    </p:spTree>
    <p:extLst>
      <p:ext uri="{BB962C8B-B14F-4D97-AF65-F5344CB8AC3E}">
        <p14:creationId xmlns:p14="http://schemas.microsoft.com/office/powerpoint/2010/main" val="573363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194F-283D-5EF9-066C-163DCAB1C6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46DCEA-2423-8453-185D-26F8C8FADC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97CA7-B3B3-0C99-DD03-DFB8224A028A}"/>
              </a:ext>
            </a:extLst>
          </p:cNvPr>
          <p:cNvSpPr>
            <a:spLocks noGrp="1"/>
          </p:cNvSpPr>
          <p:nvPr>
            <p:ph type="dt" sz="half" idx="10"/>
          </p:nvPr>
        </p:nvSpPr>
        <p:spPr/>
        <p:txBody>
          <a:bodyPr/>
          <a:lstStyle/>
          <a:p>
            <a:fld id="{FC2B2F7D-8B07-4BAF-9771-014B642F6256}" type="datetimeFigureOut">
              <a:rPr lang="en-US" smtClean="0"/>
              <a:t>5/13/2024</a:t>
            </a:fld>
            <a:endParaRPr lang="en-US" dirty="0"/>
          </a:p>
        </p:txBody>
      </p:sp>
      <p:sp>
        <p:nvSpPr>
          <p:cNvPr id="5" name="Footer Placeholder 4">
            <a:extLst>
              <a:ext uri="{FF2B5EF4-FFF2-40B4-BE49-F238E27FC236}">
                <a16:creationId xmlns:a16="http://schemas.microsoft.com/office/drawing/2014/main" id="{1AE9886F-4856-FCD9-7910-9AAE18F185B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D4F5965-273C-7CE6-8D2A-684B49DE4D9B}"/>
              </a:ext>
            </a:extLst>
          </p:cNvPr>
          <p:cNvSpPr>
            <a:spLocks noGrp="1"/>
          </p:cNvSpPr>
          <p:nvPr>
            <p:ph type="sldNum" sz="quarter" idx="12"/>
          </p:nvPr>
        </p:nvSpPr>
        <p:spPr/>
        <p:txBody>
          <a:bodyPr/>
          <a:lstStyle/>
          <a:p>
            <a:fld id="{ACEA815D-5AC2-4A38-972C-0116A7BAD655}" type="slidenum">
              <a:rPr lang="en-US" smtClean="0"/>
              <a:t>‹#›</a:t>
            </a:fld>
            <a:endParaRPr lang="en-US" dirty="0"/>
          </a:p>
        </p:txBody>
      </p:sp>
    </p:spTree>
    <p:extLst>
      <p:ext uri="{BB962C8B-B14F-4D97-AF65-F5344CB8AC3E}">
        <p14:creationId xmlns:p14="http://schemas.microsoft.com/office/powerpoint/2010/main" val="416106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0A13-F0F6-0148-C8C1-86DB7D931C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C22F9A-33F7-E358-C745-C425507AEA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C55B22-BEDC-639D-98BC-C9F0E65CB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EB2CA1-5DD1-D09C-2780-5D5F73F816EA}"/>
              </a:ext>
            </a:extLst>
          </p:cNvPr>
          <p:cNvSpPr>
            <a:spLocks noGrp="1"/>
          </p:cNvSpPr>
          <p:nvPr>
            <p:ph type="dt" sz="half" idx="10"/>
          </p:nvPr>
        </p:nvSpPr>
        <p:spPr/>
        <p:txBody>
          <a:bodyPr/>
          <a:lstStyle/>
          <a:p>
            <a:fld id="{FC2B2F7D-8B07-4BAF-9771-014B642F6256}" type="datetimeFigureOut">
              <a:rPr lang="en-US" smtClean="0"/>
              <a:t>5/13/2024</a:t>
            </a:fld>
            <a:endParaRPr lang="en-US" dirty="0"/>
          </a:p>
        </p:txBody>
      </p:sp>
      <p:sp>
        <p:nvSpPr>
          <p:cNvPr id="6" name="Footer Placeholder 5">
            <a:extLst>
              <a:ext uri="{FF2B5EF4-FFF2-40B4-BE49-F238E27FC236}">
                <a16:creationId xmlns:a16="http://schemas.microsoft.com/office/drawing/2014/main" id="{DE8218B2-0075-5679-5A07-52551E133BE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D8733B9-BA95-912F-6B09-9BEBB8D7C665}"/>
              </a:ext>
            </a:extLst>
          </p:cNvPr>
          <p:cNvSpPr>
            <a:spLocks noGrp="1"/>
          </p:cNvSpPr>
          <p:nvPr>
            <p:ph type="sldNum" sz="quarter" idx="12"/>
          </p:nvPr>
        </p:nvSpPr>
        <p:spPr/>
        <p:txBody>
          <a:bodyPr/>
          <a:lstStyle/>
          <a:p>
            <a:fld id="{ACEA815D-5AC2-4A38-972C-0116A7BAD655}" type="slidenum">
              <a:rPr lang="en-US" smtClean="0"/>
              <a:t>‹#›</a:t>
            </a:fld>
            <a:endParaRPr lang="en-US" dirty="0"/>
          </a:p>
        </p:txBody>
      </p:sp>
    </p:spTree>
    <p:extLst>
      <p:ext uri="{BB962C8B-B14F-4D97-AF65-F5344CB8AC3E}">
        <p14:creationId xmlns:p14="http://schemas.microsoft.com/office/powerpoint/2010/main" val="368405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E93-D3D4-C57F-4F06-44940844B6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41ED13-A82C-9842-FF19-041D2F0DC6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48AB9-1122-AF19-E90A-8A2EB9F5F9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10D15-480E-C30E-8715-21B0A0C1B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B43C2B-ABA6-CC0B-AE19-21BFD07621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5CF83D-E110-5AC7-EA36-822EE1CF955C}"/>
              </a:ext>
            </a:extLst>
          </p:cNvPr>
          <p:cNvSpPr>
            <a:spLocks noGrp="1"/>
          </p:cNvSpPr>
          <p:nvPr>
            <p:ph type="dt" sz="half" idx="10"/>
          </p:nvPr>
        </p:nvSpPr>
        <p:spPr/>
        <p:txBody>
          <a:bodyPr/>
          <a:lstStyle/>
          <a:p>
            <a:fld id="{FC2B2F7D-8B07-4BAF-9771-014B642F6256}" type="datetimeFigureOut">
              <a:rPr lang="en-US" smtClean="0"/>
              <a:t>5/13/2024</a:t>
            </a:fld>
            <a:endParaRPr lang="en-US" dirty="0"/>
          </a:p>
        </p:txBody>
      </p:sp>
      <p:sp>
        <p:nvSpPr>
          <p:cNvPr id="8" name="Footer Placeholder 7">
            <a:extLst>
              <a:ext uri="{FF2B5EF4-FFF2-40B4-BE49-F238E27FC236}">
                <a16:creationId xmlns:a16="http://schemas.microsoft.com/office/drawing/2014/main" id="{C7211ED9-3330-526E-9DA8-FE279256BE3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C4387B-2733-C139-41EC-809F33306582}"/>
              </a:ext>
            </a:extLst>
          </p:cNvPr>
          <p:cNvSpPr>
            <a:spLocks noGrp="1"/>
          </p:cNvSpPr>
          <p:nvPr>
            <p:ph type="sldNum" sz="quarter" idx="12"/>
          </p:nvPr>
        </p:nvSpPr>
        <p:spPr/>
        <p:txBody>
          <a:bodyPr/>
          <a:lstStyle/>
          <a:p>
            <a:fld id="{ACEA815D-5AC2-4A38-972C-0116A7BAD655}" type="slidenum">
              <a:rPr lang="en-US" smtClean="0"/>
              <a:t>‹#›</a:t>
            </a:fld>
            <a:endParaRPr lang="en-US" dirty="0"/>
          </a:p>
        </p:txBody>
      </p:sp>
    </p:spTree>
    <p:extLst>
      <p:ext uri="{BB962C8B-B14F-4D97-AF65-F5344CB8AC3E}">
        <p14:creationId xmlns:p14="http://schemas.microsoft.com/office/powerpoint/2010/main" val="251669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7724-4565-4919-89E4-A8BBA56FB2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DE085C-F99D-9D61-2B9F-231F975D849B}"/>
              </a:ext>
            </a:extLst>
          </p:cNvPr>
          <p:cNvSpPr>
            <a:spLocks noGrp="1"/>
          </p:cNvSpPr>
          <p:nvPr>
            <p:ph type="dt" sz="half" idx="10"/>
          </p:nvPr>
        </p:nvSpPr>
        <p:spPr/>
        <p:txBody>
          <a:bodyPr/>
          <a:lstStyle/>
          <a:p>
            <a:fld id="{FC2B2F7D-8B07-4BAF-9771-014B642F6256}" type="datetimeFigureOut">
              <a:rPr lang="en-US" smtClean="0"/>
              <a:t>5/13/2024</a:t>
            </a:fld>
            <a:endParaRPr lang="en-US" dirty="0"/>
          </a:p>
        </p:txBody>
      </p:sp>
      <p:sp>
        <p:nvSpPr>
          <p:cNvPr id="4" name="Footer Placeholder 3">
            <a:extLst>
              <a:ext uri="{FF2B5EF4-FFF2-40B4-BE49-F238E27FC236}">
                <a16:creationId xmlns:a16="http://schemas.microsoft.com/office/drawing/2014/main" id="{DE36F70A-F424-7737-56D6-15CB41E11B3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1039836-00CC-7DF2-DF18-2F0AAD80F2FC}"/>
              </a:ext>
            </a:extLst>
          </p:cNvPr>
          <p:cNvSpPr>
            <a:spLocks noGrp="1"/>
          </p:cNvSpPr>
          <p:nvPr>
            <p:ph type="sldNum" sz="quarter" idx="12"/>
          </p:nvPr>
        </p:nvSpPr>
        <p:spPr/>
        <p:txBody>
          <a:bodyPr/>
          <a:lstStyle/>
          <a:p>
            <a:fld id="{ACEA815D-5AC2-4A38-972C-0116A7BAD655}" type="slidenum">
              <a:rPr lang="en-US" smtClean="0"/>
              <a:t>‹#›</a:t>
            </a:fld>
            <a:endParaRPr lang="en-US" dirty="0"/>
          </a:p>
        </p:txBody>
      </p:sp>
    </p:spTree>
    <p:extLst>
      <p:ext uri="{BB962C8B-B14F-4D97-AF65-F5344CB8AC3E}">
        <p14:creationId xmlns:p14="http://schemas.microsoft.com/office/powerpoint/2010/main" val="1450815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616D3C-909F-C5F6-7B15-AD34964FDCD8}"/>
              </a:ext>
            </a:extLst>
          </p:cNvPr>
          <p:cNvSpPr>
            <a:spLocks noGrp="1"/>
          </p:cNvSpPr>
          <p:nvPr>
            <p:ph type="dt" sz="half" idx="10"/>
          </p:nvPr>
        </p:nvSpPr>
        <p:spPr/>
        <p:txBody>
          <a:bodyPr/>
          <a:lstStyle/>
          <a:p>
            <a:fld id="{FC2B2F7D-8B07-4BAF-9771-014B642F6256}" type="datetimeFigureOut">
              <a:rPr lang="en-US" smtClean="0"/>
              <a:t>5/13/2024</a:t>
            </a:fld>
            <a:endParaRPr lang="en-US" dirty="0"/>
          </a:p>
        </p:txBody>
      </p:sp>
      <p:sp>
        <p:nvSpPr>
          <p:cNvPr id="3" name="Footer Placeholder 2">
            <a:extLst>
              <a:ext uri="{FF2B5EF4-FFF2-40B4-BE49-F238E27FC236}">
                <a16:creationId xmlns:a16="http://schemas.microsoft.com/office/drawing/2014/main" id="{9848CBE2-AFC6-B011-735A-453642807B8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A8B876B-508D-E8C3-B6C4-8E50B5440BBE}"/>
              </a:ext>
            </a:extLst>
          </p:cNvPr>
          <p:cNvSpPr>
            <a:spLocks noGrp="1"/>
          </p:cNvSpPr>
          <p:nvPr>
            <p:ph type="sldNum" sz="quarter" idx="12"/>
          </p:nvPr>
        </p:nvSpPr>
        <p:spPr/>
        <p:txBody>
          <a:bodyPr/>
          <a:lstStyle/>
          <a:p>
            <a:fld id="{ACEA815D-5AC2-4A38-972C-0116A7BAD655}" type="slidenum">
              <a:rPr lang="en-US" smtClean="0"/>
              <a:t>‹#›</a:t>
            </a:fld>
            <a:endParaRPr lang="en-US" dirty="0"/>
          </a:p>
        </p:txBody>
      </p:sp>
    </p:spTree>
    <p:extLst>
      <p:ext uri="{BB962C8B-B14F-4D97-AF65-F5344CB8AC3E}">
        <p14:creationId xmlns:p14="http://schemas.microsoft.com/office/powerpoint/2010/main" val="1004877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7D91-1945-0E04-70AC-7410E1311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07A9F1-F2E8-5061-0F17-B0B3ED1DF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B148D1-8CBC-B137-5D1F-C1AB70933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7AC0D3-293D-5C8C-2A4E-3EE015184C44}"/>
              </a:ext>
            </a:extLst>
          </p:cNvPr>
          <p:cNvSpPr>
            <a:spLocks noGrp="1"/>
          </p:cNvSpPr>
          <p:nvPr>
            <p:ph type="dt" sz="half" idx="10"/>
          </p:nvPr>
        </p:nvSpPr>
        <p:spPr/>
        <p:txBody>
          <a:bodyPr/>
          <a:lstStyle/>
          <a:p>
            <a:fld id="{FC2B2F7D-8B07-4BAF-9771-014B642F6256}" type="datetimeFigureOut">
              <a:rPr lang="en-US" smtClean="0"/>
              <a:t>5/13/2024</a:t>
            </a:fld>
            <a:endParaRPr lang="en-US" dirty="0"/>
          </a:p>
        </p:txBody>
      </p:sp>
      <p:sp>
        <p:nvSpPr>
          <p:cNvPr id="6" name="Footer Placeholder 5">
            <a:extLst>
              <a:ext uri="{FF2B5EF4-FFF2-40B4-BE49-F238E27FC236}">
                <a16:creationId xmlns:a16="http://schemas.microsoft.com/office/drawing/2014/main" id="{AD2E6DDC-1C8B-F8A8-EEF3-A579CDAA42E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1C79FA3-9E64-E466-AD28-10007FEC09A4}"/>
              </a:ext>
            </a:extLst>
          </p:cNvPr>
          <p:cNvSpPr>
            <a:spLocks noGrp="1"/>
          </p:cNvSpPr>
          <p:nvPr>
            <p:ph type="sldNum" sz="quarter" idx="12"/>
          </p:nvPr>
        </p:nvSpPr>
        <p:spPr/>
        <p:txBody>
          <a:bodyPr/>
          <a:lstStyle/>
          <a:p>
            <a:fld id="{ACEA815D-5AC2-4A38-972C-0116A7BAD655}" type="slidenum">
              <a:rPr lang="en-US" smtClean="0"/>
              <a:t>‹#›</a:t>
            </a:fld>
            <a:endParaRPr lang="en-US" dirty="0"/>
          </a:p>
        </p:txBody>
      </p:sp>
    </p:spTree>
    <p:extLst>
      <p:ext uri="{BB962C8B-B14F-4D97-AF65-F5344CB8AC3E}">
        <p14:creationId xmlns:p14="http://schemas.microsoft.com/office/powerpoint/2010/main" val="3442847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743E3-832D-CBC2-1D7C-A3D552239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D4336A-5A2B-91DE-C24D-C9A1AB2AEE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4E6ACAB-1DBC-2788-E8E8-40EAFE9DE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11CB4A-5E10-A3F6-BFC0-8C15F6EBF350}"/>
              </a:ext>
            </a:extLst>
          </p:cNvPr>
          <p:cNvSpPr>
            <a:spLocks noGrp="1"/>
          </p:cNvSpPr>
          <p:nvPr>
            <p:ph type="dt" sz="half" idx="10"/>
          </p:nvPr>
        </p:nvSpPr>
        <p:spPr/>
        <p:txBody>
          <a:bodyPr/>
          <a:lstStyle/>
          <a:p>
            <a:fld id="{FC2B2F7D-8B07-4BAF-9771-014B642F6256}" type="datetimeFigureOut">
              <a:rPr lang="en-US" smtClean="0"/>
              <a:t>5/13/2024</a:t>
            </a:fld>
            <a:endParaRPr lang="en-US" dirty="0"/>
          </a:p>
        </p:txBody>
      </p:sp>
      <p:sp>
        <p:nvSpPr>
          <p:cNvPr id="6" name="Footer Placeholder 5">
            <a:extLst>
              <a:ext uri="{FF2B5EF4-FFF2-40B4-BE49-F238E27FC236}">
                <a16:creationId xmlns:a16="http://schemas.microsoft.com/office/drawing/2014/main" id="{D781CE96-8C20-65BF-CC27-9176697C16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1D10C37-B455-DF38-5949-EF9811F1A5C7}"/>
              </a:ext>
            </a:extLst>
          </p:cNvPr>
          <p:cNvSpPr>
            <a:spLocks noGrp="1"/>
          </p:cNvSpPr>
          <p:nvPr>
            <p:ph type="sldNum" sz="quarter" idx="12"/>
          </p:nvPr>
        </p:nvSpPr>
        <p:spPr/>
        <p:txBody>
          <a:bodyPr/>
          <a:lstStyle/>
          <a:p>
            <a:fld id="{ACEA815D-5AC2-4A38-972C-0116A7BAD655}" type="slidenum">
              <a:rPr lang="en-US" smtClean="0"/>
              <a:t>‹#›</a:t>
            </a:fld>
            <a:endParaRPr lang="en-US" dirty="0"/>
          </a:p>
        </p:txBody>
      </p:sp>
    </p:spTree>
    <p:extLst>
      <p:ext uri="{BB962C8B-B14F-4D97-AF65-F5344CB8AC3E}">
        <p14:creationId xmlns:p14="http://schemas.microsoft.com/office/powerpoint/2010/main" val="1534995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D64B-4EF1-D984-1C22-96E9F847FF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E00178-C55A-91C5-BAFC-23AFF0372F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17EC0-B6A9-BC5F-CD7C-B1284B847033}"/>
              </a:ext>
            </a:extLst>
          </p:cNvPr>
          <p:cNvSpPr>
            <a:spLocks noGrp="1"/>
          </p:cNvSpPr>
          <p:nvPr>
            <p:ph type="dt" sz="half" idx="10"/>
          </p:nvPr>
        </p:nvSpPr>
        <p:spPr/>
        <p:txBody>
          <a:bodyPr/>
          <a:lstStyle/>
          <a:p>
            <a:fld id="{FC2B2F7D-8B07-4BAF-9771-014B642F6256}" type="datetimeFigureOut">
              <a:rPr lang="en-US" smtClean="0"/>
              <a:t>5/13/2024</a:t>
            </a:fld>
            <a:endParaRPr lang="en-US" dirty="0"/>
          </a:p>
        </p:txBody>
      </p:sp>
      <p:sp>
        <p:nvSpPr>
          <p:cNvPr id="5" name="Footer Placeholder 4">
            <a:extLst>
              <a:ext uri="{FF2B5EF4-FFF2-40B4-BE49-F238E27FC236}">
                <a16:creationId xmlns:a16="http://schemas.microsoft.com/office/drawing/2014/main" id="{B0000978-432E-3E30-A100-13052BCCE10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6F56B04-46A8-2EC0-BE96-1531E6F3519C}"/>
              </a:ext>
            </a:extLst>
          </p:cNvPr>
          <p:cNvSpPr>
            <a:spLocks noGrp="1"/>
          </p:cNvSpPr>
          <p:nvPr>
            <p:ph type="sldNum" sz="quarter" idx="12"/>
          </p:nvPr>
        </p:nvSpPr>
        <p:spPr/>
        <p:txBody>
          <a:bodyPr/>
          <a:lstStyle/>
          <a:p>
            <a:fld id="{ACEA815D-5AC2-4A38-972C-0116A7BAD655}" type="slidenum">
              <a:rPr lang="en-US" smtClean="0"/>
              <a:t>‹#›</a:t>
            </a:fld>
            <a:endParaRPr lang="en-US" dirty="0"/>
          </a:p>
        </p:txBody>
      </p:sp>
    </p:spTree>
    <p:extLst>
      <p:ext uri="{BB962C8B-B14F-4D97-AF65-F5344CB8AC3E}">
        <p14:creationId xmlns:p14="http://schemas.microsoft.com/office/powerpoint/2010/main" val="77462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A649A8-5935-82E2-107C-27E14C906A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39975F-7B05-1775-492F-F47E73385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E87D9-3BB1-E097-02B5-87306FCD6D75}"/>
              </a:ext>
            </a:extLst>
          </p:cNvPr>
          <p:cNvSpPr>
            <a:spLocks noGrp="1"/>
          </p:cNvSpPr>
          <p:nvPr>
            <p:ph type="dt" sz="half" idx="10"/>
          </p:nvPr>
        </p:nvSpPr>
        <p:spPr/>
        <p:txBody>
          <a:bodyPr/>
          <a:lstStyle/>
          <a:p>
            <a:fld id="{FC2B2F7D-8B07-4BAF-9771-014B642F6256}" type="datetimeFigureOut">
              <a:rPr lang="en-US" smtClean="0"/>
              <a:t>5/13/2024</a:t>
            </a:fld>
            <a:endParaRPr lang="en-US" dirty="0"/>
          </a:p>
        </p:txBody>
      </p:sp>
      <p:sp>
        <p:nvSpPr>
          <p:cNvPr id="5" name="Footer Placeholder 4">
            <a:extLst>
              <a:ext uri="{FF2B5EF4-FFF2-40B4-BE49-F238E27FC236}">
                <a16:creationId xmlns:a16="http://schemas.microsoft.com/office/drawing/2014/main" id="{23F24436-3E20-9585-2129-ED7DBB7A31F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DA50981-EAF0-599E-73DB-714E1878F4A7}"/>
              </a:ext>
            </a:extLst>
          </p:cNvPr>
          <p:cNvSpPr>
            <a:spLocks noGrp="1"/>
          </p:cNvSpPr>
          <p:nvPr>
            <p:ph type="sldNum" sz="quarter" idx="12"/>
          </p:nvPr>
        </p:nvSpPr>
        <p:spPr/>
        <p:txBody>
          <a:bodyPr/>
          <a:lstStyle/>
          <a:p>
            <a:fld id="{ACEA815D-5AC2-4A38-972C-0116A7BAD655}" type="slidenum">
              <a:rPr lang="en-US" smtClean="0"/>
              <a:t>‹#›</a:t>
            </a:fld>
            <a:endParaRPr lang="en-US" dirty="0"/>
          </a:p>
        </p:txBody>
      </p:sp>
    </p:spTree>
    <p:extLst>
      <p:ext uri="{BB962C8B-B14F-4D97-AF65-F5344CB8AC3E}">
        <p14:creationId xmlns:p14="http://schemas.microsoft.com/office/powerpoint/2010/main" val="2144954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B2FC6-FC5A-833D-B573-4BE612AEB7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172085-9886-93A2-9D7F-179436109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FD8AA97-0186-8063-4B2F-761651ADD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2B2F7D-8B07-4BAF-9771-014B642F6256}" type="datetimeFigureOut">
              <a:rPr lang="en-US" smtClean="0"/>
              <a:t>5/13/2024</a:t>
            </a:fld>
            <a:endParaRPr lang="en-US" dirty="0"/>
          </a:p>
        </p:txBody>
      </p:sp>
      <p:sp>
        <p:nvSpPr>
          <p:cNvPr id="5" name="Footer Placeholder 4">
            <a:extLst>
              <a:ext uri="{FF2B5EF4-FFF2-40B4-BE49-F238E27FC236}">
                <a16:creationId xmlns:a16="http://schemas.microsoft.com/office/drawing/2014/main" id="{3FF90798-5924-D69C-BC7F-49D51EA0A1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6C9FB63-A7C2-95B8-9D0E-9DC902BF5B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A815D-5AC2-4A38-972C-0116A7BAD655}" type="slidenum">
              <a:rPr lang="en-US" smtClean="0"/>
              <a:t>‹#›</a:t>
            </a:fld>
            <a:endParaRPr lang="en-US" dirty="0"/>
          </a:p>
        </p:txBody>
      </p:sp>
    </p:spTree>
    <p:extLst>
      <p:ext uri="{BB962C8B-B14F-4D97-AF65-F5344CB8AC3E}">
        <p14:creationId xmlns:p14="http://schemas.microsoft.com/office/powerpoint/2010/main" val="3017109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mailto:David.bobb@comcast.net"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674160" y="-456379"/>
            <a:ext cx="9049407" cy="61247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Eras Medium ITC" panose="020B0602030504020804" pitchFamily="34" charset="0"/>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Eras Medium ITC" panose="020B0602030504020804" pitchFamily="34" charset="0"/>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i="1" dirty="0">
              <a:solidFill>
                <a:prstClr val="black"/>
              </a:solidFill>
              <a:latin typeface="Eras Medium ITC" panose="020B06020305040208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prstClr val="black"/>
              </a:solidFill>
              <a:effectLst/>
              <a:uLnTx/>
              <a:uFillTx/>
              <a:latin typeface="Eras Medium ITC" panose="020B06020305040208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solidFill>
                  <a:prstClr val="black"/>
                </a:solidFill>
                <a:latin typeface="Eras Medium ITC" panose="020B0602030504020804" pitchFamily="34" charset="0"/>
              </a:rPr>
              <a:t>Pharmacy Case Law Update 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Eras Medium ITC" panose="020B0602030504020804" pitchFamily="34" charset="0"/>
              </a:rPr>
              <a:t>“An Error of Constitutional Magnitude…”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i="1" dirty="0">
              <a:solidFill>
                <a:prstClr val="black"/>
              </a:solidFill>
              <a:latin typeface="Eras Medium ITC" panose="020B06020305040208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prstClr val="black"/>
              </a:solidFill>
              <a:effectLst/>
              <a:uLnTx/>
              <a:uFillTx/>
              <a:latin typeface="Eras Medium ITC" panose="020B06020305040208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Eras Medium ITC" panose="020B0602030504020804" pitchFamily="34" charset="0"/>
              </a:rPr>
              <a:t>Col(r) David W. Bobb, RPh, JD, 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1" u="none" strike="noStrike" kern="1200" cap="none" spc="0" normalizeH="0" baseline="0" noProof="0" dirty="0">
                <a:ln>
                  <a:noFill/>
                </a:ln>
                <a:solidFill>
                  <a:prstClr val="black"/>
                </a:solidFill>
                <a:effectLst/>
                <a:uLnTx/>
                <a:uFillTx/>
                <a:latin typeface="Eras Medium ITC" panose="020B0602030504020804" pitchFamily="34" charset="0"/>
              </a:rPr>
              <a:t>Amplity , Inc.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i="1" u="none" strike="noStrike" kern="1200" cap="none" spc="0" normalizeH="0" baseline="0" noProof="0" dirty="0">
              <a:ln>
                <a:noFill/>
              </a:ln>
              <a:solidFill>
                <a:prstClr val="black"/>
              </a:solidFill>
              <a:effectLst/>
              <a:uLnTx/>
              <a:uFillTx/>
              <a:latin typeface="Eras Medium ITC" panose="020B06020305040208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black"/>
                </a:solidFill>
                <a:effectLst/>
                <a:uLnTx/>
                <a:uFillTx/>
                <a:latin typeface="Eras Medium ITC" panose="020B0602030504020804" pitchFamily="34" charset="0"/>
              </a:rPr>
              <a:t>6 - 8 May 2024</a:t>
            </a:r>
            <a:endParaRPr kumimoji="0" lang="en-US" sz="1600" i="0" u="none" strike="noStrike" kern="1200" cap="none" spc="0" normalizeH="0" baseline="0" noProof="0" dirty="0">
              <a:ln>
                <a:noFill/>
              </a:ln>
              <a:solidFill>
                <a:prstClr val="black"/>
              </a:solidFill>
              <a:effectLst/>
              <a:uLnTx/>
              <a:uFillTx/>
              <a:latin typeface="Eras Medium ITC" panose="020B0602030504020804" pitchFamily="34" charset="0"/>
            </a:endParaRPr>
          </a:p>
        </p:txBody>
      </p:sp>
    </p:spTree>
    <p:extLst>
      <p:ext uri="{BB962C8B-B14F-4D97-AF65-F5344CB8AC3E}">
        <p14:creationId xmlns:p14="http://schemas.microsoft.com/office/powerpoint/2010/main" val="22297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Conflict of Interest</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p:txBody>
          <a:bodyPr/>
          <a:lstStyle/>
          <a:p>
            <a:pPr marL="0" indent="0">
              <a:buNone/>
            </a:pPr>
            <a:r>
              <a:rPr lang="en-US" dirty="0">
                <a:solidFill>
                  <a:schemeClr val="dk1"/>
                </a:solidFill>
                <a:highlight>
                  <a:srgbClr val="FFFFFF"/>
                </a:highlight>
                <a:latin typeface="Eras Medium ITC" panose="020B0602030504020804" pitchFamily="34" charset="0"/>
                <a:cs typeface="Adobe Devanagari" panose="02040503050201020203" pitchFamily="18" charset="0"/>
              </a:rPr>
              <a:t>I declare no conflicts of interest, real or apparent, and no financial interests in any company, product, or service mentioned in this program, including grants, employment, gifts, stock holdings, and honoraria.</a:t>
            </a:r>
          </a:p>
          <a:p>
            <a:endParaRPr lang="en-US" dirty="0"/>
          </a:p>
        </p:txBody>
      </p:sp>
    </p:spTree>
    <p:extLst>
      <p:ext uri="{BB962C8B-B14F-4D97-AF65-F5344CB8AC3E}">
        <p14:creationId xmlns:p14="http://schemas.microsoft.com/office/powerpoint/2010/main" val="3879443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Disclaimer</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p:txBody>
          <a:bodyPr>
            <a:normAutofit/>
          </a:bodyPr>
          <a:lstStyle/>
          <a:p>
            <a:pPr marL="0" indent="0">
              <a:buNone/>
            </a:pPr>
            <a:r>
              <a:rPr lang="en-US" sz="2800" dirty="0">
                <a:solidFill>
                  <a:srgbClr val="000000"/>
                </a:solidFill>
                <a:latin typeface="Eras Medium ITC" panose="020B0602030504020804" pitchFamily="34" charset="0"/>
                <a:ea typeface="ＭＳ Ｐゴシック"/>
                <a:cs typeface="ＭＳ Ｐゴシック"/>
              </a:rPr>
              <a:t>This program is not intended to be, and should not be viewed as legal advice, as it contains only general principles of law and my interpretations of court decisions. For specific circumstances, you are strongly urged to contact an attorney familiar with the laws of your state or jurisdiction. Likewise, it does not represent the official position of the Department of Defense or any Branches thereof, Defense Health Agency, the Veterans Administration, US Public Health Service, US Coast Guard, Drug Enforcement Administration, United States Government, or any Agency or Department thereof. In short, it’s simply my best professional opinion designed to help you…</a:t>
            </a:r>
            <a:endParaRPr lang="en-US" sz="2800" dirty="0">
              <a:latin typeface="Eras Medium ITC" panose="020B0602030504020804" pitchFamily="34" charset="0"/>
            </a:endParaRPr>
          </a:p>
          <a:p>
            <a:endParaRPr lang="en-US" dirty="0"/>
          </a:p>
        </p:txBody>
      </p:sp>
    </p:spTree>
    <p:extLst>
      <p:ext uri="{BB962C8B-B14F-4D97-AF65-F5344CB8AC3E}">
        <p14:creationId xmlns:p14="http://schemas.microsoft.com/office/powerpoint/2010/main" val="1531341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Learning Objectives</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p:txBody>
          <a:bodyPr/>
          <a:lstStyle/>
          <a:p>
            <a:pPr marL="342900" marR="0" lvl="0" indent="-342900">
              <a:spcBef>
                <a:spcPts val="0"/>
              </a:spcBef>
              <a:spcAft>
                <a:spcPts val="0"/>
              </a:spcAft>
              <a:buFont typeface="+mj-lt"/>
              <a:buAutoNum type="arabicPeriod"/>
            </a:pPr>
            <a:r>
              <a:rPr lang="en-US" sz="2600" dirty="0">
                <a:effectLst/>
                <a:latin typeface="Eras Medium ITC" panose="020B0602030504020804" pitchFamily="34" charset="0"/>
                <a:ea typeface="Times New Roman" panose="02020603050405020304" pitchFamily="18" charset="0"/>
                <a:cs typeface="Times New Roman" panose="02020603050405020304" pitchFamily="18" charset="0"/>
              </a:rPr>
              <a:t>List three main activities/issues the defendant engaged in that convinced the court NOT to dismiss the </a:t>
            </a:r>
            <a:r>
              <a:rPr lang="en-US" sz="2600" i="1" dirty="0">
                <a:effectLst/>
                <a:latin typeface="Eras Medium ITC" panose="020B0602030504020804" pitchFamily="34" charset="0"/>
                <a:ea typeface="Times New Roman" panose="02020603050405020304" pitchFamily="18" charset="0"/>
                <a:cs typeface="Times New Roman" panose="02020603050405020304" pitchFamily="18" charset="0"/>
              </a:rPr>
              <a:t>United States v. Dua</a:t>
            </a:r>
            <a:r>
              <a:rPr lang="en-US" sz="2600" dirty="0">
                <a:effectLst/>
                <a:latin typeface="Eras Medium ITC" panose="020B0602030504020804" pitchFamily="34" charset="0"/>
                <a:ea typeface="Times New Roman" panose="02020603050405020304" pitchFamily="18" charset="0"/>
                <a:cs typeface="Times New Roman" panose="02020603050405020304" pitchFamily="18" charset="0"/>
              </a:rPr>
              <a:t> case.</a:t>
            </a:r>
            <a:endParaRPr lang="en-US" sz="2600" dirty="0">
              <a:effectLst/>
              <a:latin typeface="Eras Medium ITC" panose="020B0602030504020804" pitchFamily="34" charset="0"/>
              <a:ea typeface="Times New Roman" panose="02020603050405020304" pitchFamily="18" charset="0"/>
            </a:endParaRPr>
          </a:p>
          <a:p>
            <a:pPr marL="342900" marR="0" lvl="0" indent="-342900">
              <a:spcBef>
                <a:spcPts val="0"/>
              </a:spcBef>
              <a:spcAft>
                <a:spcPts val="0"/>
              </a:spcAft>
              <a:buFont typeface="+mj-lt"/>
              <a:buAutoNum type="arabicPeriod"/>
            </a:pPr>
            <a:endParaRPr lang="en-US" sz="2600" dirty="0">
              <a:effectLst/>
              <a:latin typeface="Eras Medium ITC" panose="020B06020305040208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2600" dirty="0">
                <a:effectLst/>
                <a:latin typeface="Eras Medium ITC" panose="020B0602030504020804" pitchFamily="34" charset="0"/>
                <a:ea typeface="Times New Roman" panose="02020603050405020304" pitchFamily="18" charset="0"/>
                <a:cs typeface="Times New Roman" panose="02020603050405020304" pitchFamily="18" charset="0"/>
              </a:rPr>
              <a:t>Recite how Pennsylvania courts define the level of conduct a defendant must engage in to sustain a plaintiff’s claim for the intentional infliction of emotional distress.</a:t>
            </a:r>
            <a:endParaRPr lang="en-US" sz="2600" dirty="0">
              <a:effectLst/>
              <a:latin typeface="Eras Medium ITC" panose="020B0602030504020804" pitchFamily="34" charset="0"/>
              <a:ea typeface="Times New Roman" panose="02020603050405020304" pitchFamily="18" charset="0"/>
            </a:endParaRPr>
          </a:p>
          <a:p>
            <a:pPr marL="342900" marR="0" lvl="0" indent="-342900">
              <a:spcBef>
                <a:spcPts val="0"/>
              </a:spcBef>
              <a:spcAft>
                <a:spcPts val="0"/>
              </a:spcAft>
              <a:buFont typeface="+mj-lt"/>
              <a:buAutoNum type="arabicPeriod"/>
            </a:pPr>
            <a:endParaRPr lang="en-US" sz="2600" dirty="0">
              <a:effectLst/>
              <a:latin typeface="Eras Medium ITC" panose="020B06020305040208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2600" dirty="0">
                <a:effectLst/>
                <a:latin typeface="Eras Medium ITC" panose="020B0602030504020804" pitchFamily="34" charset="0"/>
                <a:ea typeface="Times New Roman" panose="02020603050405020304" pitchFamily="18" charset="0"/>
                <a:cs typeface="Times New Roman" panose="02020603050405020304" pitchFamily="18" charset="0"/>
              </a:rPr>
              <a:t>Explain why </a:t>
            </a:r>
            <a:r>
              <a:rPr lang="en-US" sz="2400" dirty="0">
                <a:latin typeface="Eras Medium ITC" panose="020B0602030504020804" pitchFamily="34" charset="0"/>
                <a:ea typeface="Times New Roman" panose="02020603050405020304" pitchFamily="18" charset="0"/>
                <a:cs typeface="Times New Roman" panose="02020603050405020304" pitchFamily="18" charset="0"/>
              </a:rPr>
              <a:t>21 U.S.C. §1306.04 of</a:t>
            </a:r>
            <a:r>
              <a:rPr lang="en-US" sz="2600" dirty="0">
                <a:effectLst/>
                <a:latin typeface="Eras Medium ITC" panose="020B0602030504020804" pitchFamily="34" charset="0"/>
                <a:ea typeface="Times New Roman" panose="02020603050405020304" pitchFamily="18" charset="0"/>
                <a:cs typeface="Times New Roman" panose="02020603050405020304" pitchFamily="18" charset="0"/>
              </a:rPr>
              <a:t> the Controlled Substance Act (CSA) still applies to pharmacy technicians even though they are not considered to be “medical practitioners” or “pharmacists.”</a:t>
            </a:r>
            <a:endParaRPr lang="en-US" sz="2600" dirty="0">
              <a:effectLst/>
              <a:latin typeface="Eras Medium ITC" panose="020B0602030504020804" pitchFamily="34" charset="0"/>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789888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Question #1</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p:txBody>
          <a:bodyPr>
            <a:normAutofit/>
          </a:bodyPr>
          <a:lstStyle/>
          <a:p>
            <a:pPr marL="514350" marR="0" lvl="0" indent="-514350">
              <a:spcBef>
                <a:spcPts val="0"/>
              </a:spcBef>
              <a:spcAft>
                <a:spcPts val="0"/>
              </a:spcAft>
              <a:buFont typeface="+mj-lt"/>
              <a:buAutoNum type="arabicPeriod"/>
            </a:pPr>
            <a:r>
              <a:rPr lang="en-US" dirty="0">
                <a:effectLst/>
                <a:latin typeface="Eras Medium ITC" panose="020B0602030504020804" pitchFamily="34" charset="0"/>
                <a:ea typeface="Times New Roman" panose="02020603050405020304" pitchFamily="18" charset="0"/>
                <a:cs typeface="Times New Roman" panose="02020603050405020304" pitchFamily="18" charset="0"/>
              </a:rPr>
              <a:t>In the </a:t>
            </a:r>
            <a:r>
              <a:rPr lang="en-US" i="1" dirty="0">
                <a:effectLst/>
                <a:latin typeface="Eras Medium ITC" panose="020B0602030504020804" pitchFamily="34" charset="0"/>
                <a:ea typeface="Times New Roman" panose="02020603050405020304" pitchFamily="18" charset="0"/>
                <a:cs typeface="Times New Roman" panose="02020603050405020304" pitchFamily="18" charset="0"/>
              </a:rPr>
              <a:t>United States of America v. Dua </a:t>
            </a:r>
            <a:r>
              <a:rPr lang="en-US" dirty="0">
                <a:effectLst/>
                <a:latin typeface="Eras Medium ITC" panose="020B0602030504020804" pitchFamily="34" charset="0"/>
                <a:ea typeface="Times New Roman" panose="02020603050405020304" pitchFamily="18" charset="0"/>
                <a:cs typeface="Times New Roman" panose="02020603050405020304" pitchFamily="18" charset="0"/>
              </a:rPr>
              <a:t>case, the defendant sought to challenge the issuance of a warrant that led to his arrest and criminal charges. All of the following were reasons the court listed to support the validity of the warrant EXCEPT:</a:t>
            </a:r>
          </a:p>
          <a:p>
            <a:pPr marL="342900" marR="0" lvl="0" indent="-342900">
              <a:spcBef>
                <a:spcPts val="0"/>
              </a:spcBef>
              <a:spcAft>
                <a:spcPts val="0"/>
              </a:spcAft>
              <a:buFont typeface="+mj-lt"/>
              <a:buAutoNum type="arabicPeriod"/>
            </a:pPr>
            <a:endParaRPr lang="en-US" sz="2600" dirty="0">
              <a:latin typeface="Eras Medium ITC" panose="020B0602030504020804" pitchFamily="34" charset="0"/>
              <a:ea typeface="Times New Roman" panose="02020603050405020304" pitchFamily="18" charset="0"/>
              <a:cs typeface="Times New Roman" panose="02020603050405020304" pitchFamily="18" charset="0"/>
            </a:endParaRP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Drug diversion through the use of sham companies</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Record keeping violations</a:t>
            </a:r>
          </a:p>
          <a:p>
            <a:pPr marL="971550" lvl="1" indent="-514350">
              <a:spcBef>
                <a:spcPts val="0"/>
              </a:spcBef>
              <a:buFont typeface="+mj-lt"/>
              <a:buAutoNum type="alphaUcPeriod"/>
            </a:pPr>
            <a:r>
              <a:rPr lang="en-US" sz="2600" dirty="0">
                <a:latin typeface="Eras Medium ITC" panose="020B0602030504020804" pitchFamily="34" charset="0"/>
                <a:ea typeface="Times New Roman" panose="02020603050405020304" pitchFamily="18" charset="0"/>
              </a:rPr>
              <a:t>Engaging in a criminal conspiracy</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Falsifying drug pedigree documents</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All of the above were reasons</a:t>
            </a:r>
          </a:p>
          <a:p>
            <a:pPr marL="0" indent="0">
              <a:buNone/>
            </a:pPr>
            <a:endParaRPr lang="en-US" dirty="0"/>
          </a:p>
        </p:txBody>
      </p:sp>
    </p:spTree>
    <p:extLst>
      <p:ext uri="{BB962C8B-B14F-4D97-AF65-F5344CB8AC3E}">
        <p14:creationId xmlns:p14="http://schemas.microsoft.com/office/powerpoint/2010/main" val="3468809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Question #2</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p:txBody>
          <a:bodyPr>
            <a:normAutofit/>
          </a:bodyPr>
          <a:lstStyle/>
          <a:p>
            <a:pPr marL="514350" marR="0" lvl="0" indent="-514350">
              <a:spcBef>
                <a:spcPts val="0"/>
              </a:spcBef>
              <a:spcAft>
                <a:spcPts val="0"/>
              </a:spcAft>
              <a:buFont typeface="+mj-lt"/>
              <a:buAutoNum type="arabicPeriod" startAt="2"/>
            </a:pPr>
            <a:r>
              <a:rPr lang="en-US" dirty="0">
                <a:effectLst/>
                <a:latin typeface="Eras Medium ITC" panose="020B0602030504020804" pitchFamily="34" charset="0"/>
                <a:ea typeface="Times New Roman" panose="02020603050405020304" pitchFamily="18" charset="0"/>
                <a:cs typeface="Times New Roman" panose="02020603050405020304" pitchFamily="18" charset="0"/>
              </a:rPr>
              <a:t>In Pennsylvania, medical professionals can be held liable for the tort of Intentional Infliction of Emotional Distress if their conduct is found to be:</a:t>
            </a:r>
          </a:p>
          <a:p>
            <a:pPr marL="342900" marR="0" lvl="0" indent="-342900">
              <a:spcBef>
                <a:spcPts val="0"/>
              </a:spcBef>
              <a:spcAft>
                <a:spcPts val="0"/>
              </a:spcAft>
              <a:buFont typeface="+mj-lt"/>
              <a:buAutoNum type="arabicPeriod" startAt="2"/>
            </a:pPr>
            <a:endParaRPr lang="en-US" sz="2600" dirty="0">
              <a:latin typeface="Eras Medium ITC" panose="020B0602030504020804" pitchFamily="34" charset="0"/>
              <a:ea typeface="Times New Roman" panose="02020603050405020304" pitchFamily="18" charset="0"/>
              <a:cs typeface="Times New Roman" panose="02020603050405020304" pitchFamily="18" charset="0"/>
            </a:endParaRP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Outrageous in character and extreme in degree</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Beyond all possible bounds of decency</a:t>
            </a:r>
          </a:p>
          <a:p>
            <a:pPr marL="971550" lvl="1" indent="-514350">
              <a:spcBef>
                <a:spcPts val="0"/>
              </a:spcBef>
              <a:buFont typeface="+mj-lt"/>
              <a:buAutoNum type="alphaUcPeriod"/>
            </a:pPr>
            <a:r>
              <a:rPr lang="en-US" sz="2600" dirty="0">
                <a:latin typeface="Eras Medium ITC" panose="020B0602030504020804" pitchFamily="34" charset="0"/>
                <a:ea typeface="Times New Roman" panose="02020603050405020304" pitchFamily="18" charset="0"/>
              </a:rPr>
              <a:t>Regarded as atrocious</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Utterly intolerable in a civilized society</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All of the above elements must be found</a:t>
            </a:r>
          </a:p>
          <a:p>
            <a:pPr marL="0" indent="0">
              <a:buNone/>
            </a:pPr>
            <a:endParaRPr lang="en-US" dirty="0"/>
          </a:p>
        </p:txBody>
      </p:sp>
    </p:spTree>
    <p:extLst>
      <p:ext uri="{BB962C8B-B14F-4D97-AF65-F5344CB8AC3E}">
        <p14:creationId xmlns:p14="http://schemas.microsoft.com/office/powerpoint/2010/main" val="2858426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Question #3</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p:txBody>
          <a:bodyPr>
            <a:normAutofit/>
          </a:bodyPr>
          <a:lstStyle/>
          <a:p>
            <a:pPr marL="514350" marR="0" lvl="0" indent="-514350">
              <a:spcBef>
                <a:spcPts val="0"/>
              </a:spcBef>
              <a:spcAft>
                <a:spcPts val="0"/>
              </a:spcAft>
              <a:buFont typeface="+mj-lt"/>
              <a:buAutoNum type="arabicPeriod" startAt="3"/>
            </a:pPr>
            <a:r>
              <a:rPr lang="en-US" dirty="0">
                <a:effectLst/>
                <a:latin typeface="Eras Medium ITC" panose="020B0602030504020804" pitchFamily="34" charset="0"/>
                <a:ea typeface="Times New Roman" panose="02020603050405020304" pitchFamily="18" charset="0"/>
                <a:cs typeface="Times New Roman" panose="02020603050405020304" pitchFamily="18" charset="0"/>
              </a:rPr>
              <a:t>A pharmacy technician states he should not be </a:t>
            </a:r>
            <a:r>
              <a:rPr lang="en-US" dirty="0">
                <a:latin typeface="Eras Medium ITC" panose="020B0602030504020804" pitchFamily="34" charset="0"/>
                <a:ea typeface="Times New Roman" panose="02020603050405020304" pitchFamily="18" charset="0"/>
                <a:cs typeface="Times New Roman" panose="02020603050405020304" pitchFamily="18" charset="0"/>
              </a:rPr>
              <a:t>found guilty of a 21 U.S.C. §1306.04 (corresponding responsibility) Controlled Substance Act violations because he is neither a prescriber or a pharmacist. When brought before the court, the court:</a:t>
            </a:r>
            <a:endParaRPr lang="en-US" dirty="0">
              <a:effectLst/>
              <a:latin typeface="Eras Medium ITC" panose="020B06020305040208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startAt="3"/>
            </a:pPr>
            <a:endParaRPr lang="en-US" sz="2600" dirty="0">
              <a:latin typeface="Eras Medium ITC" panose="020B0602030504020804" pitchFamily="34" charset="0"/>
              <a:ea typeface="Times New Roman" panose="02020603050405020304" pitchFamily="18" charset="0"/>
              <a:cs typeface="Times New Roman" panose="02020603050405020304" pitchFamily="18" charset="0"/>
            </a:endParaRP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Disagreed noting 21 U.S.C. §841(a)(1) “any person who knowingly or intentionally distributes or dispenses…” language</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Agreed with the technician</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Disagreed noting 21 U.S.C. §846 “any person who attempts or conspires to commit any offense…” language</a:t>
            </a:r>
          </a:p>
          <a:p>
            <a:pPr marL="971550" lvl="1" indent="-514350">
              <a:spcBef>
                <a:spcPts val="0"/>
              </a:spcBef>
              <a:buFont typeface="+mj-lt"/>
              <a:buAutoNum type="alphaUcPeriod"/>
            </a:pPr>
            <a:r>
              <a:rPr lang="en-US" sz="2600" dirty="0">
                <a:latin typeface="Eras Medium ITC" panose="020B0602030504020804" pitchFamily="34" charset="0"/>
                <a:ea typeface="Times New Roman" panose="02020603050405020304" pitchFamily="18" charset="0"/>
              </a:rPr>
              <a:t>Both A. and C. are correct</a:t>
            </a:r>
            <a:endParaRPr lang="en-US" sz="2600" dirty="0">
              <a:effectLst/>
              <a:latin typeface="Eras Medium ITC" panose="020B0602030504020804" pitchFamily="34" charset="0"/>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138362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Congressional Letter re Prescription Records</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p:txBody>
          <a:bodyPr>
            <a:normAutofit fontScale="77500" lnSpcReduction="20000"/>
          </a:bodyPr>
          <a:lstStyle/>
          <a:p>
            <a:pPr marR="0" lvl="0">
              <a:spcBef>
                <a:spcPts val="0"/>
              </a:spcBef>
              <a:spcAft>
                <a:spcPts val="0"/>
              </a:spcAft>
              <a:buFont typeface="Wingdings" panose="05000000000000000000" pitchFamily="2" charset="2"/>
              <a:buChar char="Ø"/>
            </a:pPr>
            <a:r>
              <a:rPr lang="en-US" sz="2600" dirty="0">
                <a:effectLst/>
                <a:latin typeface="Eras Medium ITC" panose="020B0602030504020804" pitchFamily="34" charset="0"/>
                <a:ea typeface="Times New Roman" panose="02020603050405020304" pitchFamily="18" charset="0"/>
                <a:cs typeface="Times New Roman" panose="02020603050405020304" pitchFamily="18" charset="0"/>
              </a:rPr>
              <a:t> December 12, 2023 sent letter to HHS Secretary to strengthen HIPAA standards for patient prescription records in post-</a:t>
            </a:r>
            <a:r>
              <a:rPr lang="en-US" sz="2600" i="1" dirty="0">
                <a:effectLst/>
                <a:latin typeface="Eras Medium ITC" panose="020B0602030504020804" pitchFamily="34" charset="0"/>
                <a:ea typeface="Times New Roman" panose="02020603050405020304" pitchFamily="18" charset="0"/>
                <a:cs typeface="Times New Roman" panose="02020603050405020304" pitchFamily="18" charset="0"/>
              </a:rPr>
              <a:t>Dobbs</a:t>
            </a:r>
            <a:r>
              <a:rPr lang="en-US" sz="2600" dirty="0">
                <a:effectLst/>
                <a:latin typeface="Eras Medium ITC" panose="020B0602030504020804" pitchFamily="34" charset="0"/>
                <a:ea typeface="Times New Roman" panose="02020603050405020304" pitchFamily="18" charset="0"/>
                <a:cs typeface="Times New Roman" panose="02020603050405020304" pitchFamily="18" charset="0"/>
              </a:rPr>
              <a:t> America</a:t>
            </a:r>
          </a:p>
          <a:p>
            <a:pPr marL="0" marR="0" lvl="0" indent="0">
              <a:spcBef>
                <a:spcPts val="0"/>
              </a:spcBef>
              <a:spcAft>
                <a:spcPts val="0"/>
              </a:spcAft>
              <a:buNone/>
            </a:pPr>
            <a:endParaRPr lang="en-US" sz="2600" dirty="0">
              <a:effectLst/>
              <a:latin typeface="Eras Medium ITC" panose="020B0602030504020804" pitchFamily="34" charset="0"/>
              <a:ea typeface="Times New Roman" panose="02020603050405020304" pitchFamily="18" charset="0"/>
              <a:cs typeface="Times New Roman" panose="02020603050405020304" pitchFamily="18" charset="0"/>
            </a:endParaRPr>
          </a:p>
          <a:p>
            <a:pPr marR="0" lvl="0">
              <a:spcBef>
                <a:spcPts val="0"/>
              </a:spcBef>
              <a:spcAft>
                <a:spcPts val="0"/>
              </a:spcAft>
              <a:buFont typeface="Wingdings" panose="05000000000000000000" pitchFamily="2" charset="2"/>
              <a:buChar char="Ø"/>
            </a:pPr>
            <a:r>
              <a:rPr lang="en-US" sz="2600" dirty="0">
                <a:latin typeface="Eras Medium ITC" panose="020B0602030504020804" pitchFamily="34" charset="0"/>
                <a:ea typeface="Times New Roman" panose="02020603050405020304" pitchFamily="18" charset="0"/>
                <a:cs typeface="Times New Roman" panose="02020603050405020304" pitchFamily="18" charset="0"/>
              </a:rPr>
              <a:t> Privacy practices of pharmacies related to law enforcement demands for patient prescription records</a:t>
            </a:r>
          </a:p>
          <a:p>
            <a:pPr marL="0" marR="0" lvl="0" indent="0">
              <a:spcBef>
                <a:spcPts val="0"/>
              </a:spcBef>
              <a:spcAft>
                <a:spcPts val="0"/>
              </a:spcAft>
              <a:buNone/>
            </a:pPr>
            <a:endParaRPr lang="en-US" sz="2600" dirty="0">
              <a:latin typeface="Eras Medium ITC" panose="020B0602030504020804" pitchFamily="34" charset="0"/>
              <a:ea typeface="Times New Roman" panose="02020603050405020304" pitchFamily="18" charset="0"/>
              <a:cs typeface="Times New Roman" panose="02020603050405020304" pitchFamily="18" charset="0"/>
            </a:endParaRPr>
          </a:p>
          <a:p>
            <a:pPr marR="0" lvl="0">
              <a:spcBef>
                <a:spcPts val="0"/>
              </a:spcBef>
              <a:spcAft>
                <a:spcPts val="0"/>
              </a:spcAft>
              <a:buFont typeface="Wingdings" panose="05000000000000000000" pitchFamily="2" charset="2"/>
              <a:buChar char="Ø"/>
            </a:pPr>
            <a:r>
              <a:rPr lang="en-US" sz="2600" dirty="0">
                <a:effectLst/>
                <a:latin typeface="Eras Medium ITC" panose="020B0602030504020804" pitchFamily="34" charset="0"/>
                <a:ea typeface="Times New Roman" panose="02020603050405020304" pitchFamily="18" charset="0"/>
              </a:rPr>
              <a:t> Thousands of patient prescription records are being given to law enforcement agencies without a warrant</a:t>
            </a:r>
          </a:p>
          <a:p>
            <a:pPr marL="0" marR="0" lvl="0" indent="0">
              <a:spcBef>
                <a:spcPts val="0"/>
              </a:spcBef>
              <a:spcAft>
                <a:spcPts val="0"/>
              </a:spcAft>
              <a:buNone/>
            </a:pPr>
            <a:endParaRPr lang="en-US" sz="2600" dirty="0">
              <a:effectLst/>
              <a:latin typeface="Eras Medium ITC" panose="020B0602030504020804" pitchFamily="34" charset="0"/>
              <a:ea typeface="Times New Roman" panose="02020603050405020304" pitchFamily="18" charset="0"/>
            </a:endParaRPr>
          </a:p>
          <a:p>
            <a:pPr marR="0" lvl="0">
              <a:spcBef>
                <a:spcPts val="0"/>
              </a:spcBef>
              <a:spcAft>
                <a:spcPts val="0"/>
              </a:spcAft>
              <a:buFont typeface="Wingdings" panose="05000000000000000000" pitchFamily="2" charset="2"/>
              <a:buChar char="Ø"/>
            </a:pPr>
            <a:r>
              <a:rPr lang="en-US" sz="2600" dirty="0">
                <a:effectLst/>
                <a:latin typeface="Eras Medium ITC" panose="020B0602030504020804" pitchFamily="34" charset="0"/>
                <a:ea typeface="Times New Roman" panose="02020603050405020304" pitchFamily="18" charset="0"/>
              </a:rPr>
              <a:t> Contacted CVS, Walgreens, Cigna, Optum Rx, Walmart, Kroger, Rite Aid, and Amazon</a:t>
            </a:r>
          </a:p>
          <a:p>
            <a:pPr marL="0" marR="0" lvl="0" indent="0">
              <a:spcBef>
                <a:spcPts val="0"/>
              </a:spcBef>
              <a:spcAft>
                <a:spcPts val="0"/>
              </a:spcAft>
              <a:buNone/>
            </a:pPr>
            <a:endParaRPr lang="en-US" sz="2600" dirty="0">
              <a:effectLst/>
              <a:latin typeface="Eras Medium ITC" panose="020B0602030504020804" pitchFamily="34" charset="0"/>
              <a:ea typeface="Times New Roman" panose="02020603050405020304" pitchFamily="18" charset="0"/>
            </a:endParaRPr>
          </a:p>
          <a:p>
            <a:pPr marR="0" lvl="0">
              <a:spcBef>
                <a:spcPts val="0"/>
              </a:spcBef>
              <a:spcAft>
                <a:spcPts val="0"/>
              </a:spcAft>
              <a:buFont typeface="Wingdings" panose="05000000000000000000" pitchFamily="2" charset="2"/>
              <a:buChar char="Ø"/>
            </a:pPr>
            <a:r>
              <a:rPr lang="en-US" sz="2600" dirty="0">
                <a:latin typeface="Eras Medium ITC" panose="020B0602030504020804" pitchFamily="34" charset="0"/>
                <a:ea typeface="Times New Roman" panose="02020603050405020304" pitchFamily="18" charset="0"/>
              </a:rPr>
              <a:t> Five indicated they don’t provide records without legal review of the request, three indicated they leave it up to the pharmacy staff at the pharmacy</a:t>
            </a:r>
          </a:p>
          <a:p>
            <a:pPr marL="0" marR="0" lvl="0" indent="0">
              <a:spcBef>
                <a:spcPts val="0"/>
              </a:spcBef>
              <a:spcAft>
                <a:spcPts val="0"/>
              </a:spcAft>
              <a:buNone/>
            </a:pPr>
            <a:endParaRPr lang="en-US" sz="2600" dirty="0">
              <a:latin typeface="Eras Medium ITC" panose="020B0602030504020804" pitchFamily="34" charset="0"/>
              <a:ea typeface="Times New Roman" panose="02020603050405020304" pitchFamily="18" charset="0"/>
            </a:endParaRPr>
          </a:p>
          <a:p>
            <a:pPr marR="0" lvl="0">
              <a:spcBef>
                <a:spcPts val="0"/>
              </a:spcBef>
              <a:spcAft>
                <a:spcPts val="0"/>
              </a:spcAft>
              <a:buFont typeface="Wingdings" panose="05000000000000000000" pitchFamily="2" charset="2"/>
              <a:buChar char="Ø"/>
            </a:pPr>
            <a:r>
              <a:rPr lang="en-US" sz="2600" dirty="0">
                <a:effectLst/>
                <a:latin typeface="Eras Medium ITC" panose="020B0602030504020804" pitchFamily="34" charset="0"/>
                <a:ea typeface="Times New Roman" panose="02020603050405020304" pitchFamily="18" charset="0"/>
              </a:rPr>
              <a:t> None stated they require a warrant to provide</a:t>
            </a:r>
            <a:r>
              <a:rPr lang="en-US" sz="2600" dirty="0">
                <a:latin typeface="Eras Medium ITC" panose="020B0602030504020804" pitchFamily="34" charset="0"/>
                <a:ea typeface="Times New Roman" panose="02020603050405020304" pitchFamily="18" charset="0"/>
              </a:rPr>
              <a:t> pharmacy patient records unless required by state law; will turn over records with a subpoena</a:t>
            </a:r>
          </a:p>
          <a:p>
            <a:pPr marL="0" marR="0" lvl="0" indent="0">
              <a:spcBef>
                <a:spcPts val="0"/>
              </a:spcBef>
              <a:spcAft>
                <a:spcPts val="0"/>
              </a:spcAft>
              <a:buNone/>
            </a:pPr>
            <a:endParaRPr lang="en-US" sz="2600" dirty="0">
              <a:latin typeface="Eras Medium ITC" panose="020B0602030504020804" pitchFamily="34" charset="0"/>
              <a:ea typeface="Times New Roman" panose="02020603050405020304" pitchFamily="18" charset="0"/>
            </a:endParaRPr>
          </a:p>
          <a:p>
            <a:pPr marR="0" lvl="0">
              <a:spcBef>
                <a:spcPts val="0"/>
              </a:spcBef>
              <a:spcAft>
                <a:spcPts val="0"/>
              </a:spcAft>
              <a:buFont typeface="Wingdings" panose="05000000000000000000" pitchFamily="2" charset="2"/>
              <a:buChar char="Ø"/>
            </a:pPr>
            <a:r>
              <a:rPr lang="en-US" sz="2600" dirty="0">
                <a:effectLst/>
                <a:latin typeface="Eras Medium ITC" panose="020B0602030504020804" pitchFamily="34" charset="0"/>
                <a:ea typeface="Times New Roman" panose="02020603050405020304" pitchFamily="18" charset="0"/>
              </a:rPr>
              <a:t> Only Amazon had a policy to notify patients if records are requested by law enforcement</a:t>
            </a:r>
            <a:endParaRPr lang="en-US" dirty="0"/>
          </a:p>
        </p:txBody>
      </p:sp>
    </p:spTree>
    <p:extLst>
      <p:ext uri="{BB962C8B-B14F-4D97-AF65-F5344CB8AC3E}">
        <p14:creationId xmlns:p14="http://schemas.microsoft.com/office/powerpoint/2010/main" val="319326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B89910-D7A4-D882-3566-CD771EF7CFE2}"/>
              </a:ext>
            </a:extLst>
          </p:cNvPr>
          <p:cNvSpPr txBox="1"/>
          <p:nvPr/>
        </p:nvSpPr>
        <p:spPr>
          <a:xfrm>
            <a:off x="1176951" y="727656"/>
            <a:ext cx="9967864" cy="4832092"/>
          </a:xfrm>
          <a:prstGeom prst="rect">
            <a:avLst/>
          </a:prstGeom>
          <a:noFill/>
        </p:spPr>
        <p:txBody>
          <a:bodyPr wrap="square">
            <a:spAutoFit/>
          </a:bodyPr>
          <a:lstStyle/>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United States of America</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v.</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Gurucharan Dua</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endParaRPr lang="en-US" sz="2800" dirty="0">
              <a:latin typeface="Eras Medium ITC" panose="020B0602030504020804" pitchFamily="34" charset="0"/>
              <a:ea typeface="EB Garamond"/>
              <a:cs typeface="Adobe Devanagari" panose="02040503050201020203" pitchFamily="18" charset="0"/>
              <a:sym typeface="EB Garamond"/>
            </a:endParaRP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Case No. 21 CR 511</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United States District Court, N.D. Illinois, Eastern Division</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Illinois</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2024</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br>
              <a:rPr kumimoji="0" lang="en-US" sz="28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4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Drug Diversion, Sham Wholesalers, False Pedigrees, and the Drug Supply Chain Security Act (DSCSA)</a:t>
            </a:r>
          </a:p>
        </p:txBody>
      </p:sp>
    </p:spTree>
    <p:extLst>
      <p:ext uri="{BB962C8B-B14F-4D97-AF65-F5344CB8AC3E}">
        <p14:creationId xmlns:p14="http://schemas.microsoft.com/office/powerpoint/2010/main" val="3754144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Drug Diversion and Pedigree</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825625"/>
            <a:ext cx="10803116" cy="4351338"/>
          </a:xfrm>
        </p:spPr>
        <p:txBody>
          <a:bodyPr>
            <a:normAutofit fontScale="92500" lnSpcReduction="10000"/>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3000"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Parties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Plaintiff – United States of America (DoJ) on behalf of the FDA</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Defendant – Gurucharan Dua, owner and president of Colossal Health</a:t>
            </a:r>
          </a:p>
          <a:p>
            <a:pPr marL="0" marR="0" lvl="0" indent="0" defTabSz="914400" rtl="0" eaLnBrk="1" fontAlgn="auto" latinLnBrk="0" hangingPunct="1">
              <a:lnSpc>
                <a:spcPct val="100000"/>
              </a:lnSpc>
              <a:spcBef>
                <a:spcPts val="0"/>
              </a:spcBef>
              <a:spcAft>
                <a:spcPts val="0"/>
              </a:spcAft>
              <a:buClrTx/>
              <a:buSzPts val="2000"/>
              <a:buNone/>
              <a:tabLst/>
              <a:defRPr/>
            </a:pPr>
            <a:r>
              <a:rPr lang="en-US" sz="3200" dirty="0">
                <a:latin typeface="Arial" panose="020B0604020202020204" pitchFamily="34" charset="0"/>
                <a:ea typeface="EB Garamond"/>
                <a:cs typeface="Arial" panose="020B0604020202020204" pitchFamily="34" charset="0"/>
                <a:sym typeface="EB Garamond"/>
              </a:rPr>
              <a:t>		 	</a:t>
            </a:r>
          </a:p>
          <a:p>
            <a:pPr marL="0" marR="0" lvl="0" indent="0" defTabSz="914400" rtl="0" eaLnBrk="1" fontAlgn="auto" latinLnBrk="0" hangingPunct="1">
              <a:lnSpc>
                <a:spcPct val="100000"/>
              </a:lnSpc>
              <a:spcBef>
                <a:spcPts val="0"/>
              </a:spcBef>
              <a:spcAft>
                <a:spcPts val="0"/>
              </a:spcAft>
              <a:buClrTx/>
              <a:buSzPts val="2000"/>
              <a:buNone/>
              <a:tabLst/>
              <a:defRPr/>
            </a:pPr>
            <a:r>
              <a:rPr lang="en-US" sz="3000" u="sng" dirty="0">
                <a:latin typeface="Eras Medium ITC" panose="020B0602030504020804" pitchFamily="34" charset="0"/>
                <a:ea typeface="EB Garamond"/>
                <a:cs typeface="Arial" panose="020B0604020202020204" pitchFamily="34" charset="0"/>
                <a:sym typeface="EB Garamond"/>
              </a:rPr>
              <a:t>Questions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What were the three main activities Dua engaged in that the court determined justified moving the case forward?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dirty="0">
                <a:latin typeface="Eras Medium ITC" panose="020B0602030504020804" pitchFamily="34" charset="0"/>
                <a:ea typeface="EB Garamond"/>
                <a:cs typeface="Arial" panose="020B0604020202020204" pitchFamily="34" charset="0"/>
                <a:sym typeface="EB Garamond"/>
              </a:rPr>
              <a:t>Will errors or mis-statements in an affidavit automatically undermine a determination of probable cause?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What is a </a:t>
            </a:r>
            <a:r>
              <a:rPr lang="en-US" sz="2800" i="1" dirty="0">
                <a:latin typeface="Eras Medium ITC" panose="020B0602030504020804" pitchFamily="34" charset="0"/>
                <a:ea typeface="EB Garamond"/>
                <a:cs typeface="Arial" panose="020B0604020202020204" pitchFamily="34" charset="0"/>
                <a:sym typeface="EB Garamond"/>
              </a:rPr>
              <a:t>Franks</a:t>
            </a:r>
            <a:r>
              <a:rPr lang="en-US" sz="2800" dirty="0">
                <a:latin typeface="Eras Medium ITC" panose="020B0602030504020804" pitchFamily="34" charset="0"/>
                <a:ea typeface="EB Garamond"/>
                <a:cs typeface="Arial" panose="020B0604020202020204" pitchFamily="34" charset="0"/>
                <a:sym typeface="EB Garamond"/>
              </a:rPr>
              <a:t> hearing and why is Dua requesting it? </a:t>
            </a:r>
            <a:endParaRPr kumimoji="0" lang="en-US" sz="2800" i="0" u="none"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endParaRPr>
          </a:p>
          <a:p>
            <a:pPr marL="0" marR="0" lvl="0" indent="0">
              <a:spcBef>
                <a:spcPts val="0"/>
              </a:spcBef>
              <a:spcAft>
                <a:spcPts val="0"/>
              </a:spcAft>
              <a:buNone/>
            </a:pPr>
            <a:endParaRPr lang="en-US" dirty="0"/>
          </a:p>
        </p:txBody>
      </p:sp>
    </p:spTree>
    <p:extLst>
      <p:ext uri="{BB962C8B-B14F-4D97-AF65-F5344CB8AC3E}">
        <p14:creationId xmlns:p14="http://schemas.microsoft.com/office/powerpoint/2010/main" val="1275964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Drug Diversion and Pedigree</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825624"/>
            <a:ext cx="10803116" cy="4754285"/>
          </a:xfrm>
        </p:spPr>
        <p:txBody>
          <a:bodyPr>
            <a:normAutofit fontScale="70000" lnSpcReduction="20000"/>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3700"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Discussion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Colossal purchased prescription drugs from at least 5 unlicensed sham companies</a:t>
            </a:r>
          </a:p>
          <a:p>
            <a:pPr marL="558800" indent="-457200">
              <a:lnSpc>
                <a:spcPct val="100000"/>
              </a:lnSpc>
              <a:spcBef>
                <a:spcPts val="0"/>
              </a:spcBef>
              <a:buSzPts val="2000"/>
              <a:buFont typeface="Wingdings" panose="05000000000000000000" pitchFamily="2" charset="2"/>
              <a:buChar char="ü"/>
              <a:defRPr/>
            </a:pPr>
            <a:r>
              <a:rPr lang="en-US" sz="3400" dirty="0">
                <a:latin typeface="Eras Medium ITC" panose="020B0602030504020804" pitchFamily="34" charset="0"/>
                <a:ea typeface="EB Garamond"/>
                <a:cs typeface="Arial" panose="020B0604020202020204" pitchFamily="34" charset="0"/>
                <a:sym typeface="EB Garamond"/>
              </a:rPr>
              <a:t>Over a 5-year period, 77% of drugs Colossal purchased were from the sham companies; cost $57 million, sold for $100 million </a:t>
            </a:r>
            <a:endParaRPr kumimoji="0" lang="en-US" sz="3400" i="0" u="none"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Sham wholesalers also produced false pedigrees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Colossal’s operating procedure manual stated that if drugs came in from Covidien, they had to be cleaned before selling again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Shipping documents often listed “Kris Abrams” as the shipper</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Invoices stated “PEDIGREE FOR THIS SALE ON FILE”; however, buyers rarely asked for them</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A pharmacy in Illinois received a bottle with the wrong med in it even though Colossal said they had the pedigree. (Downfall)</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Dua had even filed for NABP Verified-Accredited Wholesale Distributors accreditation</a:t>
            </a:r>
            <a:endParaRPr lang="en-US" sz="3400" dirty="0"/>
          </a:p>
        </p:txBody>
      </p:sp>
    </p:spTree>
    <p:extLst>
      <p:ext uri="{BB962C8B-B14F-4D97-AF65-F5344CB8AC3E}">
        <p14:creationId xmlns:p14="http://schemas.microsoft.com/office/powerpoint/2010/main" val="3071414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Drug Diversion and Pedigree</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825624"/>
            <a:ext cx="10803116" cy="4754285"/>
          </a:xfrm>
        </p:spPr>
        <p:txBody>
          <a:bodyPr>
            <a:norm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Held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Colossal engaged in drug diversion, falsifying drug pedigrees, and record keeping deficiencies, all of which met the probable cause bar for a warrant to be issued.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Even though there were some deficiencies in Agent Sanchez’s affidavit statement, to have it dismissed, the defendant must prove:</a:t>
            </a:r>
          </a:p>
          <a:p>
            <a:pPr marL="1016000" lvl="1" indent="-457200">
              <a:lnSpc>
                <a:spcPct val="100000"/>
              </a:lnSpc>
              <a:spcBef>
                <a:spcPts val="0"/>
              </a:spcBef>
              <a:buSzPts val="2000"/>
              <a:buFont typeface="+mj-lt"/>
              <a:buAutoNum type="arabicPeriod"/>
              <a:defRPr/>
            </a:pPr>
            <a:r>
              <a:rPr lang="en-US" sz="2200" dirty="0">
                <a:latin typeface="Eras Medium ITC" panose="020B0602030504020804" pitchFamily="34" charset="0"/>
                <a:ea typeface="EB Garamond"/>
                <a:cs typeface="Arial" panose="020B0604020202020204" pitchFamily="34" charset="0"/>
                <a:sym typeface="EB Garamond"/>
              </a:rPr>
              <a:t>There was a material falsity or omission that would alter the probable cause determination; and</a:t>
            </a:r>
          </a:p>
          <a:p>
            <a:pPr marL="1016000" lvl="1" indent="-457200">
              <a:lnSpc>
                <a:spcPct val="100000"/>
              </a:lnSpc>
              <a:spcBef>
                <a:spcPts val="0"/>
              </a:spcBef>
              <a:buSzPts val="2000"/>
              <a:buFont typeface="+mj-lt"/>
              <a:buAutoNum type="arabicPeriod"/>
              <a:defRPr/>
            </a:pPr>
            <a:r>
              <a:rPr lang="en-US" sz="2200" dirty="0">
                <a:latin typeface="Eras Medium ITC" panose="020B0602030504020804" pitchFamily="34" charset="0"/>
                <a:ea typeface="EB Garamond"/>
                <a:cs typeface="Arial" panose="020B0604020202020204" pitchFamily="34" charset="0"/>
                <a:sym typeface="EB Garamond"/>
              </a:rPr>
              <a:t>A deliberate or reckless disregard for the truth</a:t>
            </a:r>
          </a:p>
          <a:p>
            <a:pPr marL="558800" indent="-457200">
              <a:lnSpc>
                <a:spcPct val="100000"/>
              </a:lnSpc>
              <a:spcBef>
                <a:spcPts val="0"/>
              </a:spcBef>
              <a:buSzPts val="2000"/>
              <a:buFont typeface="Wingdings" panose="05000000000000000000" pitchFamily="2" charset="2"/>
              <a:buChar char="ü"/>
              <a:defRPr/>
            </a:pPr>
            <a:endParaRPr lang="en-US" sz="2600" dirty="0">
              <a:latin typeface="Eras Medium ITC" panose="020B0602030504020804" pitchFamily="34" charset="0"/>
              <a:ea typeface="EB Garamond"/>
              <a:cs typeface="Arial" panose="020B0604020202020204" pitchFamily="34" charset="0"/>
              <a:sym typeface="EB Garamond"/>
            </a:endParaRPr>
          </a:p>
          <a:p>
            <a:pPr marL="558800" indent="-457200">
              <a:lnSpc>
                <a:spcPct val="100000"/>
              </a:lnSpc>
              <a:spcBef>
                <a:spcPts val="0"/>
              </a:spcBef>
              <a:buSzPts val="2000"/>
              <a:buFont typeface="Wingdings" panose="05000000000000000000" pitchFamily="2" charset="2"/>
              <a:buChar char="ü"/>
              <a:defRPr/>
            </a:pPr>
            <a:r>
              <a:rPr lang="en-US" sz="2600" i="1" dirty="0">
                <a:latin typeface="Eras Medium ITC" panose="020B0602030504020804" pitchFamily="34" charset="0"/>
                <a:ea typeface="EB Garamond"/>
                <a:cs typeface="Arial" panose="020B0604020202020204" pitchFamily="34" charset="0"/>
                <a:sym typeface="EB Garamond"/>
              </a:rPr>
              <a:t>Dua could not prove this, thus the issuance of the warrant was valid </a:t>
            </a:r>
            <a:endParaRPr lang="en-US" sz="2600" i="1" dirty="0"/>
          </a:p>
        </p:txBody>
      </p:sp>
    </p:spTree>
    <p:extLst>
      <p:ext uri="{BB962C8B-B14F-4D97-AF65-F5344CB8AC3E}">
        <p14:creationId xmlns:p14="http://schemas.microsoft.com/office/powerpoint/2010/main" val="1618453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B89910-D7A4-D882-3566-CD771EF7CFE2}"/>
              </a:ext>
            </a:extLst>
          </p:cNvPr>
          <p:cNvSpPr txBox="1"/>
          <p:nvPr/>
        </p:nvSpPr>
        <p:spPr>
          <a:xfrm>
            <a:off x="1018095" y="727656"/>
            <a:ext cx="10341204" cy="4708981"/>
          </a:xfrm>
          <a:prstGeom prst="rect">
            <a:avLst/>
          </a:prstGeom>
          <a:noFill/>
        </p:spPr>
        <p:txBody>
          <a:bodyPr wrap="square">
            <a:spAutoFit/>
          </a:bodyPr>
          <a:lstStyle/>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Stacey Wolking and Daryl Wolking, Plaintiffs</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v.</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Harry Lindner and Young’s Apothecary, Inc., Defendants</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endParaRPr lang="en-US" sz="2800" dirty="0">
              <a:latin typeface="Eras Medium ITC" panose="020B0602030504020804" pitchFamily="34" charset="0"/>
              <a:ea typeface="EB Garamond"/>
              <a:cs typeface="Adobe Devanagari" panose="02040503050201020203" pitchFamily="18" charset="0"/>
              <a:sym typeface="EB Garamond"/>
            </a:endParaRP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Case Action No. 3:23-CV-806</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United States District Court, M.D. Pennsylvania</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err="1">
                <a:ln>
                  <a:noFill/>
                </a:ln>
                <a:effectLst/>
                <a:uLnTx/>
                <a:uFillTx/>
                <a:latin typeface="Eras Medium ITC" panose="020B0602030504020804" pitchFamily="34" charset="0"/>
                <a:ea typeface="EB Garamond"/>
                <a:cs typeface="Adobe Devanagari" panose="02040503050201020203" pitchFamily="18" charset="0"/>
                <a:sym typeface="EB Garamond"/>
              </a:rPr>
              <a:t>Pennsylvania</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2024</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br>
              <a:rPr kumimoji="0" lang="en-US" sz="28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4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Did the conduct of Dr. Lindner and Tunkhannock Compounding Center substantiate claims for the Intentional Infliction of Emotional Distress?</a:t>
            </a:r>
          </a:p>
        </p:txBody>
      </p:sp>
    </p:spTree>
    <p:extLst>
      <p:ext uri="{BB962C8B-B14F-4D97-AF65-F5344CB8AC3E}">
        <p14:creationId xmlns:p14="http://schemas.microsoft.com/office/powerpoint/2010/main" val="2595729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Intentional Infliction of Emotional Distress</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825625"/>
            <a:ext cx="10803116" cy="4351338"/>
          </a:xfrm>
        </p:spPr>
        <p:txBody>
          <a:bodyPr>
            <a:normAutofit fontScale="92500" lnSpcReduction="20000"/>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3000"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Parties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Plaintiffs – Stacey and Daryl Wolking, married couple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Defendants – Henry Lindner, M.D. and Youngs Apothecary, Inc. d/b/a Tunkhannock Compounding Center</a:t>
            </a:r>
          </a:p>
          <a:p>
            <a:pPr marL="0" marR="0" lvl="0" indent="0" defTabSz="914400" rtl="0" eaLnBrk="1" fontAlgn="auto" latinLnBrk="0" hangingPunct="1">
              <a:lnSpc>
                <a:spcPct val="100000"/>
              </a:lnSpc>
              <a:spcBef>
                <a:spcPts val="0"/>
              </a:spcBef>
              <a:spcAft>
                <a:spcPts val="0"/>
              </a:spcAft>
              <a:buClrTx/>
              <a:buSzPts val="2000"/>
              <a:buNone/>
              <a:tabLst/>
              <a:defRPr/>
            </a:pPr>
            <a:r>
              <a:rPr lang="en-US" sz="3200" dirty="0">
                <a:latin typeface="Arial" panose="020B0604020202020204" pitchFamily="34" charset="0"/>
                <a:ea typeface="EB Garamond"/>
                <a:cs typeface="Arial" panose="020B0604020202020204" pitchFamily="34" charset="0"/>
                <a:sym typeface="EB Garamond"/>
              </a:rPr>
              <a:t>		 	</a:t>
            </a:r>
          </a:p>
          <a:p>
            <a:pPr marL="0" marR="0" lvl="0" indent="0" defTabSz="914400" rtl="0" eaLnBrk="1" fontAlgn="auto" latinLnBrk="0" hangingPunct="1">
              <a:lnSpc>
                <a:spcPct val="100000"/>
              </a:lnSpc>
              <a:spcBef>
                <a:spcPts val="0"/>
              </a:spcBef>
              <a:spcAft>
                <a:spcPts val="0"/>
              </a:spcAft>
              <a:buClrTx/>
              <a:buSzPts val="2000"/>
              <a:buNone/>
              <a:tabLst/>
              <a:defRPr/>
            </a:pPr>
            <a:r>
              <a:rPr lang="en-US" sz="3000" u="sng" dirty="0">
                <a:latin typeface="Eras Medium ITC" panose="020B0602030504020804" pitchFamily="34" charset="0"/>
                <a:ea typeface="EB Garamond"/>
                <a:cs typeface="Arial" panose="020B0604020202020204" pitchFamily="34" charset="0"/>
                <a:sym typeface="EB Garamond"/>
              </a:rPr>
              <a:t>Questions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What level of conduct must a party engage in to be liable for the Intentional Infliction of Emotional Distress?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dirty="0">
                <a:latin typeface="Eras Medium ITC" panose="020B0602030504020804" pitchFamily="34" charset="0"/>
                <a:ea typeface="EB Garamond"/>
                <a:cs typeface="Arial" panose="020B0604020202020204" pitchFamily="34" charset="0"/>
                <a:sym typeface="EB Garamond"/>
              </a:rPr>
              <a:t>What is the difference between the standards for the Intentional Infliction of Emotional Distress and Punitive Damages?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Can a pharmacy be subject for the Intentional Infliction of Emotional Distress simply from following a physician’s orders? </a:t>
            </a:r>
            <a:endParaRPr kumimoji="0" lang="en-US" sz="2800" i="0" u="none"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endParaRPr>
          </a:p>
          <a:p>
            <a:pPr marL="0" marR="0" lvl="0" indent="0">
              <a:spcBef>
                <a:spcPts val="0"/>
              </a:spcBef>
              <a:spcAft>
                <a:spcPts val="0"/>
              </a:spcAft>
              <a:buNone/>
            </a:pPr>
            <a:endParaRPr lang="en-US" dirty="0"/>
          </a:p>
        </p:txBody>
      </p:sp>
    </p:spTree>
    <p:extLst>
      <p:ext uri="{BB962C8B-B14F-4D97-AF65-F5344CB8AC3E}">
        <p14:creationId xmlns:p14="http://schemas.microsoft.com/office/powerpoint/2010/main" val="433717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Intentional Infliction of Emotional Distress</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825624"/>
            <a:ext cx="10803116" cy="4754285"/>
          </a:xfrm>
        </p:spPr>
        <p:txBody>
          <a:bodyPr>
            <a:no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Discussion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Stacey Wolking struggled with fatigue, brain fog, malaise, and similar symptoms; in 2013 found Dr. Lindner online and was treated by him for almost 10 years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In 2021, Dr. Lindner diagnosed her with babesiosis, and started treatment with antimicrobials and high doses of steroids.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Had her sign a consent form that treatment could cause depression, suicidality, GI symptoms, anxiety, delirium, and panic attacks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August 2022, Dr. Lindner told Stacey to start filling her prescriptions at Tunkhannock instead of her local pharmacy</a:t>
            </a:r>
          </a:p>
        </p:txBody>
      </p:sp>
    </p:spTree>
    <p:extLst>
      <p:ext uri="{BB962C8B-B14F-4D97-AF65-F5344CB8AC3E}">
        <p14:creationId xmlns:p14="http://schemas.microsoft.com/office/powerpoint/2010/main" val="3781633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Intentional Infliction of Emotional Distress</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672582"/>
            <a:ext cx="10803116" cy="4907328"/>
          </a:xfrm>
        </p:spPr>
        <p:txBody>
          <a:bodyPr>
            <a:no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Discussion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During an 8-day period Tunkhannock dispensed the equivalent of 10,600mg of prednisone and from Sept 27 – Oct 5, another 8,400mg prednisone equivalents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At one point, Stacey was taking 137.5mg of prednisone daily and Dr. Lindner told her to “take all the pred you need”, “there is no upper limit on dosing”</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Oct 7 - Stacey finally went to the hospital with a small bowel perforation; needed surgery to repair small bowel and sigmoid colon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Oct 25 Dr. Lindner told Daryl he should remove Stacey from the hospital so he could start steroid therapy again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Daryl did not, but moved her to a rehab facility until Nov 17</a:t>
            </a:r>
            <a:endParaRPr lang="en-US" sz="2600" dirty="0"/>
          </a:p>
        </p:txBody>
      </p:sp>
    </p:spTree>
    <p:extLst>
      <p:ext uri="{BB962C8B-B14F-4D97-AF65-F5344CB8AC3E}">
        <p14:creationId xmlns:p14="http://schemas.microsoft.com/office/powerpoint/2010/main" val="1550566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Intentional Infliction of Emotional Distress</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825624"/>
            <a:ext cx="10803116" cy="4754285"/>
          </a:xfrm>
        </p:spPr>
        <p:txBody>
          <a:bodyPr>
            <a:no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Held: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Intentional Infliction of Emotional Distress – conduct must be “so outrageous in character, so extreme in degree, as to go beyond all possible bounds of decency; and to be regarded as atrocious, and utterly intolerable in a civilized society”</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Punitive damages – “result of health care provider’s willful or wanton conduct or reckless indifference to the rights of others”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Tunkhannock’s conduct could be interpreted as reckless, wanton, outrageous, and careless for filling the prescriptions as written</a:t>
            </a:r>
          </a:p>
          <a:p>
            <a:pPr marL="101600" marR="0" lvl="0" indent="0" defTabSz="914400" rtl="0" eaLnBrk="1" fontAlgn="auto" latinLnBrk="0" hangingPunct="1">
              <a:lnSpc>
                <a:spcPct val="100000"/>
              </a:lnSpc>
              <a:spcBef>
                <a:spcPts val="0"/>
              </a:spcBef>
              <a:spcAft>
                <a:spcPts val="0"/>
              </a:spcAft>
              <a:buClrTx/>
              <a:buSzPts val="2000"/>
              <a:buNone/>
              <a:tabLst/>
              <a:defRPr/>
            </a:pPr>
            <a:endParaRPr lang="en-US" sz="2600" dirty="0">
              <a:latin typeface="Eras Medium ITC" panose="020B06020305040208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i="1" dirty="0">
                <a:latin typeface="Eras Medium ITC" panose="020B0602030504020804" pitchFamily="34" charset="0"/>
                <a:ea typeface="EB Garamond"/>
                <a:cs typeface="Arial" panose="020B0604020202020204" pitchFamily="34" charset="0"/>
                <a:sym typeface="EB Garamond"/>
              </a:rPr>
              <a:t>Other than dismissal of the punitive damages claim, the court denied all of the other defendants’ motions for dismissal</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endParaRPr lang="en-US" sz="2600" dirty="0"/>
          </a:p>
        </p:txBody>
      </p:sp>
    </p:spTree>
    <p:extLst>
      <p:ext uri="{BB962C8B-B14F-4D97-AF65-F5344CB8AC3E}">
        <p14:creationId xmlns:p14="http://schemas.microsoft.com/office/powerpoint/2010/main" val="704168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B89910-D7A4-D882-3566-CD771EF7CFE2}"/>
              </a:ext>
            </a:extLst>
          </p:cNvPr>
          <p:cNvSpPr txBox="1"/>
          <p:nvPr/>
        </p:nvSpPr>
        <p:spPr>
          <a:xfrm>
            <a:off x="1018095" y="727656"/>
            <a:ext cx="10341204" cy="4708981"/>
          </a:xfrm>
          <a:prstGeom prst="rect">
            <a:avLst/>
          </a:prstGeom>
          <a:noFill/>
        </p:spPr>
        <p:txBody>
          <a:bodyPr wrap="square">
            <a:spAutoFit/>
          </a:bodyPr>
          <a:lstStyle/>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Anthony Alexander, et. Al., Plaintiffs</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v.</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CVS Pharmacy, Inc., Defendant</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endParaRPr lang="en-US" sz="2800" dirty="0">
              <a:latin typeface="Eras Medium ITC" panose="020B0602030504020804" pitchFamily="34" charset="0"/>
              <a:ea typeface="EB Garamond"/>
              <a:cs typeface="Adobe Devanagari" panose="02040503050201020203" pitchFamily="18" charset="0"/>
              <a:sym typeface="EB Garamond"/>
            </a:endParaRP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No. 4:23-CV-00085-SEB-KMB</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United States District Court, S.D. Indiana, New Albany Div</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Indiana</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2024</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br>
              <a:rPr kumimoji="0" lang="en-US" sz="28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4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Did </a:t>
            </a:r>
            <a:r>
              <a:rPr lang="en-US" sz="2400" i="1" dirty="0">
                <a:latin typeface="Eras Medium ITC" panose="020B0602030504020804" pitchFamily="34" charset="0"/>
                <a:ea typeface="EB Garamond"/>
                <a:cs typeface="Adobe Devanagari" panose="02040503050201020203" pitchFamily="18" charset="0"/>
                <a:sym typeface="EB Garamond"/>
              </a:rPr>
              <a:t>CVS’ refusal to fill Dr. Alexander’s controlled substance prescriptions give rise to a claim of Tortious Interference with a Business Relationship</a:t>
            </a:r>
            <a:r>
              <a:rPr kumimoji="0" lang="en-US" sz="24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a:t>
            </a:r>
          </a:p>
        </p:txBody>
      </p:sp>
    </p:spTree>
    <p:extLst>
      <p:ext uri="{BB962C8B-B14F-4D97-AF65-F5344CB8AC3E}">
        <p14:creationId xmlns:p14="http://schemas.microsoft.com/office/powerpoint/2010/main" val="318037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885380" cy="1325563"/>
          </a:xfrm>
        </p:spPr>
        <p:txBody>
          <a:bodyPr>
            <a:normAutofit/>
          </a:bodyPr>
          <a:lstStyle/>
          <a:p>
            <a:r>
              <a:rPr lang="en-US" sz="3400" dirty="0">
                <a:latin typeface="Eras Medium ITC" panose="020B0602030504020804" pitchFamily="34" charset="0"/>
              </a:rPr>
              <a:t>Tortious Interference with a Business Relationship</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825625"/>
            <a:ext cx="10803116" cy="4351338"/>
          </a:xfrm>
        </p:spPr>
        <p:txBody>
          <a:bodyPr>
            <a:normAutofit fontScale="92500" lnSpcReduction="20000"/>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3000"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Parties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Plaintiffs – Anthony Alexander, M.D. (Board Certified Anesthesiologist, active in developing and supporting legislation to assist pain patients including the Indiana Pain Management Prescribing Final Rule that was adopted by the Indiana Medical Licensing Board in 2014).   </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Pain Medicine and Rehabilitation Center</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Defendant – CVS Pharmacy, Inc.</a:t>
            </a:r>
          </a:p>
          <a:p>
            <a:pPr marL="0" marR="0" lvl="0" indent="0" defTabSz="914400" rtl="0" eaLnBrk="1" fontAlgn="auto" latinLnBrk="0" hangingPunct="1">
              <a:lnSpc>
                <a:spcPct val="100000"/>
              </a:lnSpc>
              <a:spcBef>
                <a:spcPts val="0"/>
              </a:spcBef>
              <a:spcAft>
                <a:spcPts val="0"/>
              </a:spcAft>
              <a:buClrTx/>
              <a:buSzPts val="2000"/>
              <a:buNone/>
              <a:tabLst/>
              <a:defRPr/>
            </a:pPr>
            <a:r>
              <a:rPr lang="en-US" sz="3200" dirty="0">
                <a:latin typeface="Arial" panose="020B0604020202020204" pitchFamily="34" charset="0"/>
                <a:ea typeface="EB Garamond"/>
                <a:cs typeface="Arial" panose="020B0604020202020204" pitchFamily="34" charset="0"/>
                <a:sym typeface="EB Garamond"/>
              </a:rPr>
              <a:t>		 	</a:t>
            </a:r>
          </a:p>
          <a:p>
            <a:pPr marL="0" marR="0" lvl="0" indent="0" defTabSz="914400" rtl="0" eaLnBrk="1" fontAlgn="auto" latinLnBrk="0" hangingPunct="1">
              <a:lnSpc>
                <a:spcPct val="100000"/>
              </a:lnSpc>
              <a:spcBef>
                <a:spcPts val="0"/>
              </a:spcBef>
              <a:spcAft>
                <a:spcPts val="0"/>
              </a:spcAft>
              <a:buClrTx/>
              <a:buSzPts val="2000"/>
              <a:buNone/>
              <a:tabLst/>
              <a:defRPr/>
            </a:pPr>
            <a:r>
              <a:rPr lang="en-US" sz="3000" u="sng" dirty="0">
                <a:latin typeface="Eras Medium ITC" panose="020B0602030504020804" pitchFamily="34" charset="0"/>
                <a:ea typeface="EB Garamond"/>
                <a:cs typeface="Arial" panose="020B0604020202020204" pitchFamily="34" charset="0"/>
                <a:sym typeface="EB Garamond"/>
              </a:rPr>
              <a:t>Questions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What are the elements the plaintiff must prove to prevail on a claim for Tortious Interference with a Business Relationship?</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dirty="0">
                <a:latin typeface="Eras Medium ITC" panose="020B0602030504020804" pitchFamily="34" charset="0"/>
                <a:ea typeface="EB Garamond"/>
                <a:cs typeface="Arial" panose="020B0604020202020204" pitchFamily="34" charset="0"/>
                <a:sym typeface="EB Garamond"/>
              </a:rPr>
              <a:t>Does the outcome of this case seem reasonable to you?</a:t>
            </a:r>
          </a:p>
          <a:p>
            <a:pPr marL="0" marR="0" lvl="0" indent="0">
              <a:spcBef>
                <a:spcPts val="0"/>
              </a:spcBef>
              <a:spcAft>
                <a:spcPts val="0"/>
              </a:spcAft>
              <a:buNone/>
            </a:pPr>
            <a:endParaRPr lang="en-US" dirty="0"/>
          </a:p>
        </p:txBody>
      </p:sp>
    </p:spTree>
    <p:extLst>
      <p:ext uri="{BB962C8B-B14F-4D97-AF65-F5344CB8AC3E}">
        <p14:creationId xmlns:p14="http://schemas.microsoft.com/office/powerpoint/2010/main" val="463162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885380" cy="1325563"/>
          </a:xfrm>
        </p:spPr>
        <p:txBody>
          <a:bodyPr>
            <a:normAutofit/>
          </a:bodyPr>
          <a:lstStyle/>
          <a:p>
            <a:r>
              <a:rPr lang="en-US" sz="3400" dirty="0">
                <a:latin typeface="Eras Medium ITC" panose="020B0602030504020804" pitchFamily="34" charset="0"/>
              </a:rPr>
              <a:t>Tortious Interference with a Business Relationship</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8" y="1672581"/>
            <a:ext cx="10878531" cy="4504382"/>
          </a:xfrm>
        </p:spPr>
        <p:txBody>
          <a:bodyPr>
            <a:no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400"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Discussion: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Eras Medium ITC" panose="020B0602030504020804" pitchFamily="34" charset="0"/>
                <a:ea typeface="EB Garamond"/>
                <a:cs typeface="Arial" panose="020B0604020202020204" pitchFamily="34" charset="0"/>
                <a:sym typeface="EB Garamond"/>
              </a:rPr>
              <a:t>Dec 2014 Indiana AG opened investigation into plaintiff’s controlled substance prescribing; Alexander alleges this was based on CVS data</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Eras Medium ITC" panose="020B0602030504020804" pitchFamily="34" charset="0"/>
                <a:ea typeface="EB Garamond"/>
                <a:cs typeface="Arial" panose="020B0604020202020204" pitchFamily="34" charset="0"/>
                <a:sym typeface="EB Garamond"/>
              </a:rPr>
              <a:t>Feb 2015 CVS banned its pharmacies from filling Alexander’s prescriptions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Eras Medium ITC" panose="020B0602030504020804" pitchFamily="34" charset="0"/>
                <a:ea typeface="EB Garamond"/>
                <a:cs typeface="Arial" panose="020B0604020202020204" pitchFamily="34" charset="0"/>
                <a:sym typeface="EB Garamond"/>
              </a:rPr>
              <a:t>The ban currently continues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Eras Medium ITC" panose="020B0602030504020804" pitchFamily="34" charset="0"/>
                <a:ea typeface="EB Garamond"/>
                <a:cs typeface="Arial" panose="020B0604020202020204" pitchFamily="34" charset="0"/>
                <a:sym typeface="EB Garamond"/>
              </a:rPr>
              <a:t>Over the years, plaintiff tried to meet with CVS, but nobody would meet</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Eras Medium ITC" panose="020B0602030504020804" pitchFamily="34" charset="0"/>
                <a:ea typeface="EB Garamond"/>
                <a:cs typeface="Arial" panose="020B0604020202020204" pitchFamily="34" charset="0"/>
                <a:sym typeface="EB Garamond"/>
              </a:rPr>
              <a:t>Dec 2019 Indiana AG closed its case with no charges, infractions, etc.</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Eras Medium ITC" panose="020B0602030504020804" pitchFamily="34" charset="0"/>
                <a:ea typeface="EB Garamond"/>
                <a:cs typeface="Arial" panose="020B0604020202020204" pitchFamily="34" charset="0"/>
                <a:sym typeface="EB Garamond"/>
              </a:rPr>
              <a:t>Jan 2020 Alexander again contacted CVS, but same results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Eras Medium ITC" panose="020B0602030504020804" pitchFamily="34" charset="0"/>
                <a:ea typeface="EB Garamond"/>
                <a:cs typeface="Arial" panose="020B0604020202020204" pitchFamily="34" charset="0"/>
                <a:sym typeface="EB Garamond"/>
              </a:rPr>
              <a:t>In 29 years of practice, no other pharmacy refused to fill Dr. Alexander’s prescriptions, but given CVS’ large market share, their ban has left him unable to treat patients adequately, has resulted in loss of patients, loss of revenue, and may force him to close the Center</a:t>
            </a:r>
            <a:endParaRPr lang="en-US" sz="2400" dirty="0"/>
          </a:p>
        </p:txBody>
      </p:sp>
    </p:spTree>
    <p:extLst>
      <p:ext uri="{BB962C8B-B14F-4D97-AF65-F5344CB8AC3E}">
        <p14:creationId xmlns:p14="http://schemas.microsoft.com/office/powerpoint/2010/main" val="231028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885380" cy="1325563"/>
          </a:xfrm>
        </p:spPr>
        <p:txBody>
          <a:bodyPr>
            <a:normAutofit/>
          </a:bodyPr>
          <a:lstStyle/>
          <a:p>
            <a:r>
              <a:rPr lang="en-US" sz="3400" dirty="0">
                <a:latin typeface="Eras Medium ITC" panose="020B0602030504020804" pitchFamily="34" charset="0"/>
              </a:rPr>
              <a:t>Tortious Interference with a Business Relationship</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8" y="1672581"/>
            <a:ext cx="10878531" cy="4504382"/>
          </a:xfrm>
        </p:spPr>
        <p:txBody>
          <a:bodyPr>
            <a:no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Held: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Eras Medium ITC" panose="020B0602030504020804" pitchFamily="34" charset="0"/>
                <a:ea typeface="EB Garamond"/>
                <a:cs typeface="Arial" panose="020B0604020202020204" pitchFamily="34" charset="0"/>
                <a:sym typeface="EB Garamond"/>
              </a:rPr>
              <a:t>To prevail on a claim for Tortious Interference with a Business Relationship, a plaintiff must prove:</a:t>
            </a:r>
          </a:p>
          <a:p>
            <a:pPr marL="1016000" lvl="1" indent="-457200">
              <a:lnSpc>
                <a:spcPct val="100000"/>
              </a:lnSpc>
              <a:spcBef>
                <a:spcPts val="0"/>
              </a:spcBef>
              <a:buSzPts val="2000"/>
              <a:buFont typeface="+mj-lt"/>
              <a:buAutoNum type="arabicPeriod"/>
              <a:defRPr/>
            </a:pPr>
            <a:r>
              <a:rPr lang="en-US" dirty="0">
                <a:latin typeface="Eras Medium ITC" panose="020B0602030504020804" pitchFamily="34" charset="0"/>
                <a:ea typeface="EB Garamond"/>
                <a:cs typeface="Arial" panose="020B0604020202020204" pitchFamily="34" charset="0"/>
                <a:sym typeface="EB Garamond"/>
              </a:rPr>
              <a:t>The existence of a valid relationship;</a:t>
            </a:r>
          </a:p>
          <a:p>
            <a:pPr marL="1016000" lvl="1" indent="-457200">
              <a:lnSpc>
                <a:spcPct val="100000"/>
              </a:lnSpc>
              <a:spcBef>
                <a:spcPts val="0"/>
              </a:spcBef>
              <a:buSzPts val="2000"/>
              <a:buFont typeface="+mj-lt"/>
              <a:buAutoNum type="arabicPeriod"/>
              <a:defRPr/>
            </a:pPr>
            <a:r>
              <a:rPr lang="en-US" dirty="0">
                <a:latin typeface="Eras Medium ITC" panose="020B0602030504020804" pitchFamily="34" charset="0"/>
                <a:ea typeface="EB Garamond"/>
                <a:cs typeface="Arial" panose="020B0604020202020204" pitchFamily="34" charset="0"/>
                <a:sym typeface="EB Garamond"/>
              </a:rPr>
              <a:t>The defendant’s knowledge of the existence of that relationship;</a:t>
            </a:r>
          </a:p>
          <a:p>
            <a:pPr marL="1016000" lvl="1" indent="-457200">
              <a:lnSpc>
                <a:spcPct val="100000"/>
              </a:lnSpc>
              <a:spcBef>
                <a:spcPts val="0"/>
              </a:spcBef>
              <a:buSzPts val="2000"/>
              <a:buFont typeface="+mj-lt"/>
              <a:buAutoNum type="arabicPeriod"/>
              <a:defRPr/>
            </a:pPr>
            <a:r>
              <a:rPr lang="en-US" dirty="0">
                <a:latin typeface="Eras Medium ITC" panose="020B0602030504020804" pitchFamily="34" charset="0"/>
                <a:ea typeface="EB Garamond"/>
                <a:cs typeface="Arial" panose="020B0604020202020204" pitchFamily="34" charset="0"/>
                <a:sym typeface="EB Garamond"/>
              </a:rPr>
              <a:t>The defendant’s intentional interference with that relationship;</a:t>
            </a:r>
          </a:p>
          <a:p>
            <a:pPr marL="1016000" lvl="1" indent="-457200">
              <a:lnSpc>
                <a:spcPct val="100000"/>
              </a:lnSpc>
              <a:spcBef>
                <a:spcPts val="0"/>
              </a:spcBef>
              <a:buSzPts val="2000"/>
              <a:buFont typeface="+mj-lt"/>
              <a:buAutoNum type="arabicPeriod"/>
              <a:defRPr/>
            </a:pPr>
            <a:r>
              <a:rPr lang="en-US" dirty="0">
                <a:latin typeface="Eras Medium ITC" panose="020B0602030504020804" pitchFamily="34" charset="0"/>
                <a:ea typeface="EB Garamond"/>
                <a:cs typeface="Arial" panose="020B0604020202020204" pitchFamily="34" charset="0"/>
                <a:sym typeface="EB Garamond"/>
              </a:rPr>
              <a:t>The absence of justification; and</a:t>
            </a:r>
          </a:p>
          <a:p>
            <a:pPr marL="1016000" lvl="1" indent="-457200">
              <a:lnSpc>
                <a:spcPct val="100000"/>
              </a:lnSpc>
              <a:spcBef>
                <a:spcPts val="0"/>
              </a:spcBef>
              <a:buSzPts val="2000"/>
              <a:buFont typeface="+mj-lt"/>
              <a:buAutoNum type="arabicPeriod"/>
              <a:defRPr/>
            </a:pPr>
            <a:r>
              <a:rPr lang="en-US" dirty="0">
                <a:latin typeface="Eras Medium ITC" panose="020B0602030504020804" pitchFamily="34" charset="0"/>
                <a:ea typeface="EB Garamond"/>
                <a:cs typeface="Arial" panose="020B0604020202020204" pitchFamily="34" charset="0"/>
                <a:sym typeface="EB Garamond"/>
              </a:rPr>
              <a:t>Damages resulting from the defendant’s wrongful interference</a:t>
            </a:r>
          </a:p>
          <a:p>
            <a:pPr marL="444500" indent="-342900">
              <a:lnSpc>
                <a:spcPct val="100000"/>
              </a:lnSpc>
              <a:spcBef>
                <a:spcPts val="0"/>
              </a:spcBef>
              <a:buSzPts val="2000"/>
              <a:buFont typeface="Wingdings" panose="05000000000000000000" pitchFamily="2" charset="2"/>
              <a:buChar char="ü"/>
              <a:defRPr/>
            </a:pPr>
            <a:endParaRPr lang="en-US" sz="2400" dirty="0">
              <a:latin typeface="Eras Medium ITC" panose="020B0602030504020804" pitchFamily="34" charset="0"/>
              <a:ea typeface="EB Garamond"/>
              <a:cs typeface="Arial" panose="020B0604020202020204" pitchFamily="34" charset="0"/>
              <a:sym typeface="EB Garamond"/>
            </a:endParaRPr>
          </a:p>
          <a:p>
            <a:pPr marL="444500" indent="-342900">
              <a:lnSpc>
                <a:spcPct val="100000"/>
              </a:lnSpc>
              <a:spcBef>
                <a:spcPts val="0"/>
              </a:spcBef>
              <a:buSzPts val="2000"/>
              <a:buFont typeface="Wingdings" panose="05000000000000000000" pitchFamily="2" charset="2"/>
              <a:buChar char="ü"/>
              <a:defRPr/>
            </a:pPr>
            <a:r>
              <a:rPr lang="en-US" sz="2600" dirty="0">
                <a:latin typeface="Eras Medium ITC" panose="020B0602030504020804" pitchFamily="34" charset="0"/>
                <a:ea typeface="EB Garamond"/>
                <a:cs typeface="Arial" panose="020B0604020202020204" pitchFamily="34" charset="0"/>
                <a:sym typeface="EB Garamond"/>
              </a:rPr>
              <a:t>Plaintiff’s claim fails because CVS acted on its views of proper prescribing patterns which is a legitimate business purpose, not an improper one.</a:t>
            </a:r>
            <a:endParaRPr lang="en-US" sz="2600" dirty="0"/>
          </a:p>
        </p:txBody>
      </p:sp>
    </p:spTree>
    <p:extLst>
      <p:ext uri="{BB962C8B-B14F-4D97-AF65-F5344CB8AC3E}">
        <p14:creationId xmlns:p14="http://schemas.microsoft.com/office/powerpoint/2010/main" val="3453783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B89910-D7A4-D882-3566-CD771EF7CFE2}"/>
              </a:ext>
            </a:extLst>
          </p:cNvPr>
          <p:cNvSpPr txBox="1"/>
          <p:nvPr/>
        </p:nvSpPr>
        <p:spPr>
          <a:xfrm>
            <a:off x="1018095" y="727656"/>
            <a:ext cx="10341204" cy="5201424"/>
          </a:xfrm>
          <a:prstGeom prst="rect">
            <a:avLst/>
          </a:prstGeom>
          <a:noFill/>
        </p:spPr>
        <p:txBody>
          <a:bodyPr wrap="square">
            <a:spAutoFit/>
          </a:bodyPr>
          <a:lstStyle/>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United States of America</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v.</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Todd Goodman and Eric Pestrack</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endParaRPr lang="en-US" sz="2800" dirty="0">
              <a:latin typeface="Eras Medium ITC" panose="020B0602030504020804" pitchFamily="34" charset="0"/>
              <a:ea typeface="EB Garamond"/>
              <a:cs typeface="Adobe Devanagari" panose="02040503050201020203" pitchFamily="18" charset="0"/>
              <a:sym typeface="EB Garamond"/>
            </a:endParaRP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Criminal Action No. 22-435</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United States District Court, E.D. Pennsylvania</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Pest rack</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2023</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endParaRPr kumimoji="0" lang="en-US" sz="28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endParaRP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br>
              <a:rPr kumimoji="0" lang="en-US" sz="28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6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Should the Controlled Substance Act  only apply to prescribers and pharmacists due to its specific language?</a:t>
            </a:r>
          </a:p>
        </p:txBody>
      </p:sp>
    </p:spTree>
    <p:extLst>
      <p:ext uri="{BB962C8B-B14F-4D97-AF65-F5344CB8AC3E}">
        <p14:creationId xmlns:p14="http://schemas.microsoft.com/office/powerpoint/2010/main" val="1168456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885380" cy="1325563"/>
          </a:xfrm>
        </p:spPr>
        <p:txBody>
          <a:bodyPr>
            <a:normAutofit/>
          </a:bodyPr>
          <a:lstStyle/>
          <a:p>
            <a:r>
              <a:rPr lang="en-US" sz="3400" dirty="0">
                <a:latin typeface="Eras Medium ITC" panose="020B0602030504020804" pitchFamily="34" charset="0"/>
              </a:rPr>
              <a:t>Controlled Substance Act</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825625"/>
            <a:ext cx="10803116" cy="4351338"/>
          </a:xfrm>
        </p:spPr>
        <p:txBody>
          <a:bodyPr>
            <a:normAutofit fontScale="92500" lnSpcReduction="20000"/>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3000"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Parties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Plaintiff – United States of America (DoJ) DEA</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Defendants – Todd Goodman, pharmacist; and Eric Pestrack, pharmacy technician; both worked at Verree Pharmacy</a:t>
            </a:r>
          </a:p>
          <a:p>
            <a:pPr marL="0" marR="0" lvl="0" indent="0" defTabSz="914400" rtl="0" eaLnBrk="1" fontAlgn="auto" latinLnBrk="0" hangingPunct="1">
              <a:lnSpc>
                <a:spcPct val="100000"/>
              </a:lnSpc>
              <a:spcBef>
                <a:spcPts val="0"/>
              </a:spcBef>
              <a:spcAft>
                <a:spcPts val="0"/>
              </a:spcAft>
              <a:buClrTx/>
              <a:buSzPts val="2000"/>
              <a:buNone/>
              <a:tabLst/>
              <a:defRPr/>
            </a:pPr>
            <a:r>
              <a:rPr lang="en-US" sz="3200" dirty="0">
                <a:latin typeface="Arial" panose="020B0604020202020204" pitchFamily="34" charset="0"/>
                <a:ea typeface="EB Garamond"/>
                <a:cs typeface="Arial" panose="020B0604020202020204" pitchFamily="34" charset="0"/>
                <a:sym typeface="EB Garamond"/>
              </a:rPr>
              <a:t>		 	</a:t>
            </a:r>
          </a:p>
          <a:p>
            <a:pPr marL="0" marR="0" lvl="0" indent="0" defTabSz="914400" rtl="0" eaLnBrk="1" fontAlgn="auto" latinLnBrk="0" hangingPunct="1">
              <a:lnSpc>
                <a:spcPct val="100000"/>
              </a:lnSpc>
              <a:spcBef>
                <a:spcPts val="0"/>
              </a:spcBef>
              <a:spcAft>
                <a:spcPts val="0"/>
              </a:spcAft>
              <a:buClrTx/>
              <a:buSzPts val="2000"/>
              <a:buNone/>
              <a:tabLst/>
              <a:defRPr/>
            </a:pPr>
            <a:r>
              <a:rPr lang="en-US" sz="3000" u="sng" dirty="0">
                <a:latin typeface="Eras Medium ITC" panose="020B0602030504020804" pitchFamily="34" charset="0"/>
                <a:ea typeface="EB Garamond"/>
                <a:cs typeface="Arial" panose="020B0604020202020204" pitchFamily="34" charset="0"/>
                <a:sym typeface="EB Garamond"/>
              </a:rPr>
              <a:t>Questions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Did the conduct of the defendants meet the “knowingly and intentionally” </a:t>
            </a:r>
            <a:r>
              <a:rPr lang="en-US" sz="2800" i="1" dirty="0">
                <a:latin typeface="Eras Medium ITC" panose="020B0602030504020804" pitchFamily="34" charset="0"/>
                <a:ea typeface="EB Garamond"/>
                <a:cs typeface="Arial" panose="020B0604020202020204" pitchFamily="34" charset="0"/>
                <a:sym typeface="EB Garamond"/>
              </a:rPr>
              <a:t>mens rea</a:t>
            </a:r>
            <a:r>
              <a:rPr lang="en-US" sz="2800" dirty="0">
                <a:latin typeface="Eras Medium ITC" panose="020B0602030504020804" pitchFamily="34" charset="0"/>
                <a:ea typeface="EB Garamond"/>
                <a:cs typeface="Arial" panose="020B0604020202020204" pitchFamily="34" charset="0"/>
                <a:sym typeface="EB Garamond"/>
              </a:rPr>
              <a:t> standard as required by </a:t>
            </a:r>
            <a:r>
              <a:rPr lang="en-US" sz="2800" i="1" dirty="0">
                <a:latin typeface="Eras Medium ITC" panose="020B0602030504020804" pitchFamily="34" charset="0"/>
                <a:ea typeface="EB Garamond"/>
                <a:cs typeface="Arial" panose="020B0604020202020204" pitchFamily="34" charset="0"/>
                <a:sym typeface="EB Garamond"/>
              </a:rPr>
              <a:t>Ruan</a:t>
            </a:r>
            <a:r>
              <a:rPr lang="en-US" sz="2800" dirty="0">
                <a:latin typeface="Eras Medium ITC" panose="020B0602030504020804" pitchFamily="34" charset="0"/>
                <a:ea typeface="EB Garamond"/>
                <a:cs typeface="Arial" panose="020B0604020202020204" pitchFamily="34" charset="0"/>
                <a:sym typeface="EB Garamond"/>
              </a:rPr>
              <a:t>?</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How can a pharmacy technician be charged for a violation of 21 C.F.R. § 1306.04 when it states prescribing practitioners and pharmacists are the ones who have the “corresponding responsibility” requirement</a:t>
            </a:r>
            <a:r>
              <a:rPr lang="en-US" dirty="0">
                <a:latin typeface="Eras Medium ITC" panose="020B0602030504020804" pitchFamily="34" charset="0"/>
                <a:ea typeface="EB Garamond"/>
                <a:cs typeface="Arial" panose="020B0604020202020204" pitchFamily="34" charset="0"/>
                <a:sym typeface="EB Garamond"/>
              </a:rPr>
              <a:t>?</a:t>
            </a:r>
          </a:p>
          <a:p>
            <a:pPr marL="0" marR="0" lvl="0" indent="0">
              <a:spcBef>
                <a:spcPts val="0"/>
              </a:spcBef>
              <a:spcAft>
                <a:spcPts val="0"/>
              </a:spcAft>
              <a:buNone/>
            </a:pPr>
            <a:endParaRPr lang="en-US" dirty="0"/>
          </a:p>
        </p:txBody>
      </p:sp>
    </p:spTree>
    <p:extLst>
      <p:ext uri="{BB962C8B-B14F-4D97-AF65-F5344CB8AC3E}">
        <p14:creationId xmlns:p14="http://schemas.microsoft.com/office/powerpoint/2010/main" val="2112277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885380" cy="1325563"/>
          </a:xfrm>
        </p:spPr>
        <p:txBody>
          <a:bodyPr>
            <a:normAutofit/>
          </a:bodyPr>
          <a:lstStyle/>
          <a:p>
            <a:r>
              <a:rPr lang="en-US" sz="3400" dirty="0">
                <a:latin typeface="Eras Medium ITC" panose="020B0602030504020804" pitchFamily="34" charset="0"/>
              </a:rPr>
              <a:t>Controlled Substance Act</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825625"/>
            <a:ext cx="10803116" cy="4584602"/>
          </a:xfrm>
        </p:spPr>
        <p:txBody>
          <a:bodyPr>
            <a:normAutofit fontScale="70000" lnSpcReduction="20000"/>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4000"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Discussion: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Defendants conspired with Mitchell Spivack (pharmacy owner) to establish Verree as a pharmacy that would fill prescriptions for large quantities of oxycodone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Filled altered Rxs, didn’t verify Rxs, required cash payments at times, etc.</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After Verree’s wholesaler questioned the opioid orders, defendants and Spivack created a “Due Diligence Procedure for Controlled Substances” policy. Looked good, but never followed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When the wholesaler remained concerned, it imposed a mandatory reduction of controlled substances provided to Verree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As a result, Verree created a “Narc Member” Club that required patients to pay “dues” to ensure their oxycodone prescriptions would always be filled</a:t>
            </a:r>
          </a:p>
          <a:p>
            <a:pPr marL="101600" marR="0" lvl="0" indent="0" defTabSz="914400" rtl="0" eaLnBrk="1" fontAlgn="auto" latinLnBrk="0" hangingPunct="1">
              <a:lnSpc>
                <a:spcPct val="100000"/>
              </a:lnSpc>
              <a:spcBef>
                <a:spcPts val="0"/>
              </a:spcBef>
              <a:spcAft>
                <a:spcPts val="0"/>
              </a:spcAft>
              <a:buClrTx/>
              <a:buSzPts val="2000"/>
              <a:buNone/>
              <a:tabLst/>
              <a:defRPr/>
            </a:pPr>
            <a:endParaRPr lang="en-US" sz="3400" dirty="0">
              <a:latin typeface="Eras Medium ITC" panose="020B06020305040208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Now facing criminal charges related to the Controlled Substance Act</a:t>
            </a:r>
            <a:endParaRPr lang="en-US" sz="3400" dirty="0"/>
          </a:p>
        </p:txBody>
      </p:sp>
    </p:spTree>
    <p:extLst>
      <p:ext uri="{BB962C8B-B14F-4D97-AF65-F5344CB8AC3E}">
        <p14:creationId xmlns:p14="http://schemas.microsoft.com/office/powerpoint/2010/main" val="1550310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885380" cy="1325563"/>
          </a:xfrm>
        </p:spPr>
        <p:txBody>
          <a:bodyPr>
            <a:normAutofit/>
          </a:bodyPr>
          <a:lstStyle/>
          <a:p>
            <a:r>
              <a:rPr lang="en-US" sz="3400" dirty="0">
                <a:latin typeface="Eras Medium ITC" panose="020B0602030504020804" pitchFamily="34" charset="0"/>
              </a:rPr>
              <a:t>Controlled Substance Act</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825625"/>
            <a:ext cx="10803116" cy="4584602"/>
          </a:xfrm>
        </p:spPr>
        <p:txBody>
          <a:bodyPr>
            <a:normAutofit fontScale="70000" lnSpcReduction="20000"/>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4000"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Held: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A violation of 21 U.S.C. § 1306.04 “knowingly or intentionally” provision means that the government must prove beyond a reasonable doubt that the defendant knew he or she was acting in an unauthorized manner, or intended to do so.</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The fact that Verree operated a Narc Member Club was sufficient to meet the requirement</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Technician Pestrack is challenging § 1306.04 because it specifically states the corresponding responsibility rests with the prescriber and pharmacist, of which he is neither.</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dirty="0">
                <a:latin typeface="Eras Medium ITC" panose="020B0602030504020804" pitchFamily="34" charset="0"/>
                <a:ea typeface="EB Garamond"/>
                <a:cs typeface="Arial" panose="020B0604020202020204" pitchFamily="34" charset="0"/>
                <a:sym typeface="EB Garamond"/>
              </a:rPr>
              <a:t>However, he needs to read the entire law because under § 841 and § 846 of the CSA, the law applies to “any person” who commits the prohibited conduct. It extends to any individual who is distributing or dispensing controlled substances without authorization. </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3400" i="1" dirty="0"/>
              <a:t>Defendants’ motions to dismiss are denied</a:t>
            </a:r>
          </a:p>
        </p:txBody>
      </p:sp>
    </p:spTree>
    <p:extLst>
      <p:ext uri="{BB962C8B-B14F-4D97-AF65-F5344CB8AC3E}">
        <p14:creationId xmlns:p14="http://schemas.microsoft.com/office/powerpoint/2010/main" val="468583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B89910-D7A4-D882-3566-CD771EF7CFE2}"/>
              </a:ext>
            </a:extLst>
          </p:cNvPr>
          <p:cNvSpPr txBox="1"/>
          <p:nvPr/>
        </p:nvSpPr>
        <p:spPr>
          <a:xfrm>
            <a:off x="1018095" y="727656"/>
            <a:ext cx="10341204" cy="5201424"/>
          </a:xfrm>
          <a:prstGeom prst="rect">
            <a:avLst/>
          </a:prstGeom>
          <a:noFill/>
        </p:spPr>
        <p:txBody>
          <a:bodyPr wrap="square">
            <a:spAutoFit/>
          </a:bodyPr>
          <a:lstStyle/>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United States of America, Plaintiff</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v.</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Devin Anthony Magarian, Defendant</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endParaRPr lang="en-US" sz="2800" dirty="0">
              <a:latin typeface="Eras Medium ITC" panose="020B0602030504020804" pitchFamily="34" charset="0"/>
              <a:ea typeface="EB Garamond"/>
              <a:cs typeface="Adobe Devanagari" panose="02040503050201020203" pitchFamily="18" charset="0"/>
              <a:sym typeface="EB Garamond"/>
            </a:endParaRP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Criminal Action No. 24-XXX</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United States District Court, E.D. New York</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New York</a:t>
            </a:r>
            <a:b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800"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2024</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endParaRPr kumimoji="0" lang="en-US" sz="28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endParaRP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br>
              <a:rPr kumimoji="0" lang="en-US" sz="28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6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t>Despite all of our technological safeguards, those who want to do bad things will figure out a way to do bad things…</a:t>
            </a:r>
          </a:p>
        </p:txBody>
      </p:sp>
    </p:spTree>
    <p:extLst>
      <p:ext uri="{BB962C8B-B14F-4D97-AF65-F5344CB8AC3E}">
        <p14:creationId xmlns:p14="http://schemas.microsoft.com/office/powerpoint/2010/main" val="2482284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885380" cy="1325563"/>
          </a:xfrm>
        </p:spPr>
        <p:txBody>
          <a:bodyPr>
            <a:normAutofit/>
          </a:bodyPr>
          <a:lstStyle/>
          <a:p>
            <a:r>
              <a:rPr lang="en-US" sz="3400" dirty="0">
                <a:latin typeface="Eras Medium ITC" panose="020B0602030504020804" pitchFamily="34" charset="0"/>
              </a:rPr>
              <a:t>Controlled Substance Act</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772999" y="1672581"/>
            <a:ext cx="10803116" cy="4504382"/>
          </a:xfrm>
        </p:spPr>
        <p:txBody>
          <a:bodyPr>
            <a:normAutofit fontScale="92500" lnSpcReduction="20000"/>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3000"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Parties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Plaintiff – United States of America (DoJ) DEA</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Defendant – Devin Anthony Magarian, Hacker</a:t>
            </a:r>
          </a:p>
          <a:p>
            <a:pPr marL="0" marR="0" lvl="0" indent="0" defTabSz="914400" rtl="0" eaLnBrk="1" fontAlgn="auto" latinLnBrk="0" hangingPunct="1">
              <a:lnSpc>
                <a:spcPct val="100000"/>
              </a:lnSpc>
              <a:spcBef>
                <a:spcPts val="0"/>
              </a:spcBef>
              <a:spcAft>
                <a:spcPts val="0"/>
              </a:spcAft>
              <a:buClrTx/>
              <a:buSzPts val="2000"/>
              <a:buNone/>
              <a:tabLst/>
              <a:defRPr/>
            </a:pPr>
            <a:r>
              <a:rPr lang="en-US" sz="3200" dirty="0">
                <a:latin typeface="Arial" panose="020B0604020202020204" pitchFamily="34" charset="0"/>
                <a:ea typeface="EB Garamond"/>
                <a:cs typeface="Arial" panose="020B0604020202020204" pitchFamily="34" charset="0"/>
                <a:sym typeface="EB Garamond"/>
              </a:rPr>
              <a:t>		 	</a:t>
            </a:r>
          </a:p>
          <a:p>
            <a:pPr marL="0" marR="0" lvl="0" indent="0" defTabSz="914400" rtl="0" eaLnBrk="1" fontAlgn="auto" latinLnBrk="0" hangingPunct="1">
              <a:lnSpc>
                <a:spcPct val="100000"/>
              </a:lnSpc>
              <a:spcBef>
                <a:spcPts val="0"/>
              </a:spcBef>
              <a:spcAft>
                <a:spcPts val="0"/>
              </a:spcAft>
              <a:buClrTx/>
              <a:buSzPts val="2000"/>
              <a:buNone/>
              <a:tabLst/>
              <a:defRPr/>
            </a:pPr>
            <a:r>
              <a:rPr lang="en-US" sz="3000" u="sng" dirty="0">
                <a:latin typeface="Eras Medium ITC" panose="020B0602030504020804" pitchFamily="34" charset="0"/>
                <a:ea typeface="EB Garamond"/>
                <a:cs typeface="Arial" panose="020B0604020202020204" pitchFamily="34" charset="0"/>
                <a:sym typeface="EB Garamond"/>
              </a:rPr>
              <a:t>What Occurred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Eras Medium ITC" panose="020B0602030504020804" pitchFamily="34" charset="0"/>
                <a:ea typeface="EB Garamond"/>
                <a:cs typeface="Arial" panose="020B0604020202020204" pitchFamily="34" charset="0"/>
                <a:sym typeface="EB Garamond"/>
              </a:rPr>
              <a:t>Devin Magarian, 21, a Florida resident, charged with:</a:t>
            </a:r>
          </a:p>
          <a:p>
            <a:pPr marL="1016000" lvl="1" indent="-457200">
              <a:lnSpc>
                <a:spcPct val="100000"/>
              </a:lnSpc>
              <a:spcBef>
                <a:spcPts val="0"/>
              </a:spcBef>
              <a:buSzPts val="2000"/>
              <a:buFont typeface="Wingdings" panose="05000000000000000000" pitchFamily="2" charset="2"/>
              <a:buChar char="ü"/>
              <a:defRPr/>
            </a:pPr>
            <a:r>
              <a:rPr lang="en-US" sz="2600" dirty="0">
                <a:latin typeface="Eras Medium ITC" panose="020B0602030504020804" pitchFamily="34" charset="0"/>
                <a:ea typeface="EB Garamond"/>
                <a:cs typeface="Arial" panose="020B0604020202020204" pitchFamily="34" charset="0"/>
                <a:sym typeface="EB Garamond"/>
              </a:rPr>
              <a:t>Criminal Sale of a Controlled Substance in the First Degree</a:t>
            </a:r>
          </a:p>
          <a:p>
            <a:pPr marL="1016000" lvl="1" indent="-457200">
              <a:lnSpc>
                <a:spcPct val="100000"/>
              </a:lnSpc>
              <a:spcBef>
                <a:spcPts val="0"/>
              </a:spcBef>
              <a:buSzPts val="2000"/>
              <a:buFont typeface="Wingdings" panose="05000000000000000000" pitchFamily="2" charset="2"/>
              <a:buChar char="ü"/>
              <a:defRPr/>
            </a:pPr>
            <a:r>
              <a:rPr lang="en-US" sz="2600" dirty="0">
                <a:latin typeface="Eras Medium ITC" panose="020B0602030504020804" pitchFamily="34" charset="0"/>
                <a:ea typeface="EB Garamond"/>
                <a:cs typeface="Arial" panose="020B0604020202020204" pitchFamily="34" charset="0"/>
                <a:sym typeface="EB Garamond"/>
              </a:rPr>
              <a:t>2 counts of Criminal Sale of a Controlled Substance in the Third Degree</a:t>
            </a:r>
          </a:p>
          <a:p>
            <a:pPr marL="1016000" lvl="1" indent="-457200">
              <a:lnSpc>
                <a:spcPct val="100000"/>
              </a:lnSpc>
              <a:spcBef>
                <a:spcPts val="0"/>
              </a:spcBef>
              <a:buSzPts val="2000"/>
              <a:buFont typeface="Wingdings" panose="05000000000000000000" pitchFamily="2" charset="2"/>
              <a:buChar char="ü"/>
              <a:defRPr/>
            </a:pPr>
            <a:r>
              <a:rPr lang="en-US" sz="2600" dirty="0">
                <a:latin typeface="Eras Medium ITC" panose="020B0602030504020804" pitchFamily="34" charset="0"/>
                <a:ea typeface="EB Garamond"/>
                <a:cs typeface="Arial" panose="020B0604020202020204" pitchFamily="34" charset="0"/>
                <a:sym typeface="EB Garamond"/>
              </a:rPr>
              <a:t>Criminal Diversion of Prescription Medications and Prescriptions in the Second Degree</a:t>
            </a:r>
          </a:p>
          <a:p>
            <a:pPr marL="1016000" lvl="1" indent="-457200">
              <a:lnSpc>
                <a:spcPct val="100000"/>
              </a:lnSpc>
              <a:spcBef>
                <a:spcPts val="0"/>
              </a:spcBef>
              <a:buSzPts val="2000"/>
              <a:buFont typeface="Wingdings" panose="05000000000000000000" pitchFamily="2" charset="2"/>
              <a:buChar char="ü"/>
              <a:defRPr/>
            </a:pPr>
            <a:r>
              <a:rPr lang="en-US" sz="2600" dirty="0">
                <a:latin typeface="Eras Medium ITC" panose="020B0602030504020804" pitchFamily="34" charset="0"/>
                <a:ea typeface="EB Garamond"/>
                <a:cs typeface="Arial" panose="020B0604020202020204" pitchFamily="34" charset="0"/>
                <a:sym typeface="EB Garamond"/>
              </a:rPr>
              <a:t>15 counts of Criminal Diversion of Prescription Medication and Prescriptions in the Fourth Degree</a:t>
            </a:r>
          </a:p>
          <a:p>
            <a:pPr marL="558800" lvl="1" indent="0">
              <a:lnSpc>
                <a:spcPct val="100000"/>
              </a:lnSpc>
              <a:spcBef>
                <a:spcPts val="0"/>
              </a:spcBef>
              <a:buSzPts val="2000"/>
              <a:buNone/>
              <a:defRPr/>
            </a:pPr>
            <a:endParaRPr lang="en-US" sz="2600" dirty="0">
              <a:latin typeface="Eras Medium ITC" panose="020B0602030504020804" pitchFamily="34" charset="0"/>
              <a:ea typeface="EB Garamond"/>
              <a:cs typeface="Arial" panose="020B0604020202020204" pitchFamily="34" charset="0"/>
              <a:sym typeface="EB Garamond"/>
            </a:endParaRPr>
          </a:p>
          <a:p>
            <a:pPr marL="558800" indent="-457200">
              <a:lnSpc>
                <a:spcPct val="100000"/>
              </a:lnSpc>
              <a:spcBef>
                <a:spcPts val="0"/>
              </a:spcBef>
              <a:buSzPts val="2000"/>
              <a:buFont typeface="Wingdings" panose="05000000000000000000" pitchFamily="2" charset="2"/>
              <a:buChar char="ü"/>
              <a:defRPr/>
            </a:pPr>
            <a:r>
              <a:rPr lang="en-US" dirty="0">
                <a:latin typeface="Eras Medium ITC" panose="020B0602030504020804" pitchFamily="34" charset="0"/>
                <a:ea typeface="EB Garamond"/>
                <a:cs typeface="Arial" panose="020B0604020202020204" pitchFamily="34" charset="0"/>
                <a:sym typeface="EB Garamond"/>
              </a:rPr>
              <a:t>Faces up to 20 years in prison if convicted</a:t>
            </a:r>
          </a:p>
          <a:p>
            <a:pPr marL="0" marR="0" lvl="0" indent="0">
              <a:spcBef>
                <a:spcPts val="0"/>
              </a:spcBef>
              <a:spcAft>
                <a:spcPts val="0"/>
              </a:spcAft>
              <a:buNone/>
            </a:pPr>
            <a:endParaRPr lang="en-US" dirty="0"/>
          </a:p>
        </p:txBody>
      </p:sp>
    </p:spTree>
    <p:extLst>
      <p:ext uri="{BB962C8B-B14F-4D97-AF65-F5344CB8AC3E}">
        <p14:creationId xmlns:p14="http://schemas.microsoft.com/office/powerpoint/2010/main" val="3861084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885380" cy="1325563"/>
          </a:xfrm>
        </p:spPr>
        <p:txBody>
          <a:bodyPr>
            <a:normAutofit/>
          </a:bodyPr>
          <a:lstStyle/>
          <a:p>
            <a:r>
              <a:rPr lang="en-US" sz="3400" dirty="0">
                <a:latin typeface="Eras Medium ITC" panose="020B0602030504020804" pitchFamily="34" charset="0"/>
              </a:rPr>
              <a:t>Controlled Substance Act</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a:xfrm>
            <a:off x="624689" y="1376127"/>
            <a:ext cx="11108602" cy="5034100"/>
          </a:xfrm>
        </p:spPr>
        <p:txBody>
          <a:bodyPr>
            <a:no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200" i="0"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           </a:t>
            </a:r>
            <a:r>
              <a:rPr kumimoji="0" lang="en-US" sz="2200" i="0" u="sng" strike="noStrike" kern="1200" cap="none" spc="0" normalizeH="0" baseline="0" noProof="0" dirty="0">
                <a:ln>
                  <a:noFill/>
                </a:ln>
                <a:effectLst/>
                <a:uLnTx/>
                <a:uFillTx/>
                <a:latin typeface="Eras Medium ITC" panose="020B0602030504020804" pitchFamily="34" charset="0"/>
                <a:ea typeface="EB Garamond"/>
                <a:cs typeface="Arial" panose="020B0604020202020204" pitchFamily="34" charset="0"/>
                <a:sym typeface="EB Garamond"/>
              </a:rPr>
              <a:t>Discussion: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200" dirty="0">
                <a:latin typeface="Eras Medium ITC" panose="020B0602030504020804" pitchFamily="34" charset="0"/>
                <a:ea typeface="EB Garamond"/>
                <a:cs typeface="Arial" panose="020B0604020202020204" pitchFamily="34" charset="0"/>
                <a:sym typeface="EB Garamond"/>
              </a:rPr>
              <a:t>Fraudulently compromised the e-prescribing credentials of doctors; used cell phone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200" dirty="0">
                <a:latin typeface="Eras Medium ITC" panose="020B0602030504020804" pitchFamily="34" charset="0"/>
                <a:ea typeface="EB Garamond"/>
                <a:cs typeface="Arial" panose="020B0604020202020204" pitchFamily="34" charset="0"/>
                <a:sym typeface="EB Garamond"/>
              </a:rPr>
              <a:t>Sent tens of thousands of fraudulent Rxs across the country to both chain and independent pharmacies, usually for oxycodone and promethazine with codeine cough syrup</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200" dirty="0">
                <a:latin typeface="Eras Medium ITC" panose="020B0602030504020804" pitchFamily="34" charset="0"/>
                <a:ea typeface="EB Garamond"/>
                <a:cs typeface="Arial" panose="020B0604020202020204" pitchFamily="34" charset="0"/>
                <a:sym typeface="EB Garamond"/>
              </a:rPr>
              <a:t>Would have others in his conspiracy pick up the meds and resell them</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200" dirty="0">
                <a:latin typeface="Eras Medium ITC" panose="020B0602030504020804" pitchFamily="34" charset="0"/>
                <a:ea typeface="EB Garamond"/>
                <a:cs typeface="Arial" panose="020B0604020202020204" pitchFamily="34" charset="0"/>
                <a:sym typeface="EB Garamond"/>
              </a:rPr>
              <a:t>Used the Telegram app to let his customers know when the next round of meds were coming so they could place their orders; sold for higher prices due to purity</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200" dirty="0">
                <a:latin typeface="Eras Medium ITC" panose="020B0602030504020804" pitchFamily="34" charset="0"/>
                <a:ea typeface="EB Garamond"/>
                <a:cs typeface="Arial" panose="020B0604020202020204" pitchFamily="34" charset="0"/>
                <a:sym typeface="EB Garamond"/>
              </a:rPr>
              <a:t>Customers would either pay for him to prescribe drugs for them directly, or purchase drugs once dispensed to a member of the conspiracy</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200" dirty="0">
                <a:latin typeface="Eras Medium ITC" panose="020B0602030504020804" pitchFamily="34" charset="0"/>
                <a:ea typeface="EB Garamond"/>
                <a:cs typeface="Arial" panose="020B0604020202020204" pitchFamily="34" charset="0"/>
                <a:sym typeface="EB Garamond"/>
              </a:rPr>
              <a:t>In one 5-hour span, he sent 18,500 fraudulent Rxs across 18 states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200" dirty="0">
                <a:latin typeface="Eras Medium ITC" panose="020B0602030504020804" pitchFamily="34" charset="0"/>
                <a:ea typeface="EB Garamond"/>
                <a:cs typeface="Arial" panose="020B0604020202020204" pitchFamily="34" charset="0"/>
                <a:sym typeface="EB Garamond"/>
              </a:rPr>
              <a:t>Got caught in Nassau County, New York when he went to collect $14,000 from a customer for 630 oxycodone tablets  </a:t>
            </a:r>
          </a:p>
          <a:p>
            <a:pPr marL="101600" marR="0" lvl="0" indent="0" defTabSz="914400" rtl="0" eaLnBrk="1" fontAlgn="auto" latinLnBrk="0" hangingPunct="1">
              <a:lnSpc>
                <a:spcPct val="100000"/>
              </a:lnSpc>
              <a:spcBef>
                <a:spcPts val="0"/>
              </a:spcBef>
              <a:spcAft>
                <a:spcPts val="0"/>
              </a:spcAft>
              <a:buClrTx/>
              <a:buSzPts val="2000"/>
              <a:buNone/>
              <a:tabLst/>
              <a:defRPr/>
            </a:pPr>
            <a:endParaRPr lang="en-US" sz="2200" dirty="0">
              <a:latin typeface="Eras Medium ITC" panose="020B06020305040208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200" i="1" dirty="0">
                <a:latin typeface="Eras Medium ITC" panose="020B0602030504020804" pitchFamily="34" charset="0"/>
                <a:ea typeface="EB Garamond"/>
                <a:cs typeface="Arial" panose="020B0604020202020204" pitchFamily="34" charset="0"/>
                <a:sym typeface="EB Garamond"/>
              </a:rPr>
              <a:t>Now facing criminal charges related to the Controlled Substance Act</a:t>
            </a:r>
            <a:endParaRPr lang="en-US" sz="2200" i="1" dirty="0"/>
          </a:p>
        </p:txBody>
      </p:sp>
    </p:spTree>
    <p:extLst>
      <p:ext uri="{BB962C8B-B14F-4D97-AF65-F5344CB8AC3E}">
        <p14:creationId xmlns:p14="http://schemas.microsoft.com/office/powerpoint/2010/main" val="3279790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Question #1</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p:txBody>
          <a:bodyPr>
            <a:normAutofit/>
          </a:bodyPr>
          <a:lstStyle/>
          <a:p>
            <a:pPr marL="514350" marR="0" lvl="0" indent="-514350">
              <a:spcBef>
                <a:spcPts val="0"/>
              </a:spcBef>
              <a:spcAft>
                <a:spcPts val="0"/>
              </a:spcAft>
              <a:buFont typeface="+mj-lt"/>
              <a:buAutoNum type="arabicPeriod"/>
            </a:pPr>
            <a:r>
              <a:rPr lang="en-US" dirty="0">
                <a:effectLst/>
                <a:latin typeface="Eras Medium ITC" panose="020B0602030504020804" pitchFamily="34" charset="0"/>
                <a:ea typeface="Times New Roman" panose="02020603050405020304" pitchFamily="18" charset="0"/>
                <a:cs typeface="Times New Roman" panose="02020603050405020304" pitchFamily="18" charset="0"/>
              </a:rPr>
              <a:t>In the </a:t>
            </a:r>
            <a:r>
              <a:rPr lang="en-US" i="1" dirty="0">
                <a:effectLst/>
                <a:latin typeface="Eras Medium ITC" panose="020B0602030504020804" pitchFamily="34" charset="0"/>
                <a:ea typeface="Times New Roman" panose="02020603050405020304" pitchFamily="18" charset="0"/>
                <a:cs typeface="Times New Roman" panose="02020603050405020304" pitchFamily="18" charset="0"/>
              </a:rPr>
              <a:t>United States of America v. Dua </a:t>
            </a:r>
            <a:r>
              <a:rPr lang="en-US" dirty="0">
                <a:effectLst/>
                <a:latin typeface="Eras Medium ITC" panose="020B0602030504020804" pitchFamily="34" charset="0"/>
                <a:ea typeface="Times New Roman" panose="02020603050405020304" pitchFamily="18" charset="0"/>
                <a:cs typeface="Times New Roman" panose="02020603050405020304" pitchFamily="18" charset="0"/>
              </a:rPr>
              <a:t>case, the defendant sought to challenge the issuance of a warrant that led to his arrest and criminal charges. All of the following were reasons the court listed to support the validity of the warrant EXCEPT:</a:t>
            </a:r>
          </a:p>
          <a:p>
            <a:pPr marL="342900" marR="0" lvl="0" indent="-342900">
              <a:spcBef>
                <a:spcPts val="0"/>
              </a:spcBef>
              <a:spcAft>
                <a:spcPts val="0"/>
              </a:spcAft>
              <a:buFont typeface="+mj-lt"/>
              <a:buAutoNum type="arabicPeriod"/>
            </a:pPr>
            <a:endParaRPr lang="en-US" sz="2600" dirty="0">
              <a:latin typeface="Eras Medium ITC" panose="020B0602030504020804" pitchFamily="34" charset="0"/>
              <a:ea typeface="Times New Roman" panose="02020603050405020304" pitchFamily="18" charset="0"/>
              <a:cs typeface="Times New Roman" panose="02020603050405020304" pitchFamily="18" charset="0"/>
            </a:endParaRP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Drug diversion through the use of sham companies</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Record keeping violations</a:t>
            </a:r>
          </a:p>
          <a:p>
            <a:pPr marL="971550" lvl="1" indent="-514350">
              <a:spcBef>
                <a:spcPts val="0"/>
              </a:spcBef>
              <a:buFont typeface="+mj-lt"/>
              <a:buAutoNum type="alphaUcPeriod"/>
            </a:pPr>
            <a:r>
              <a:rPr lang="en-US" sz="2600" dirty="0">
                <a:solidFill>
                  <a:srgbClr val="FF0000"/>
                </a:solidFill>
                <a:latin typeface="Eras Medium ITC" panose="020B0602030504020804" pitchFamily="34" charset="0"/>
                <a:ea typeface="Times New Roman" panose="02020603050405020304" pitchFamily="18" charset="0"/>
              </a:rPr>
              <a:t>Engaging in a criminal conspiracy</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Falsifying drug pedigree documents</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All of the above were reasons</a:t>
            </a:r>
          </a:p>
          <a:p>
            <a:pPr marL="0" indent="0">
              <a:buNone/>
            </a:pPr>
            <a:endParaRPr lang="en-US" dirty="0"/>
          </a:p>
        </p:txBody>
      </p:sp>
    </p:spTree>
    <p:extLst>
      <p:ext uri="{BB962C8B-B14F-4D97-AF65-F5344CB8AC3E}">
        <p14:creationId xmlns:p14="http://schemas.microsoft.com/office/powerpoint/2010/main" val="5442624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Question #2</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p:txBody>
          <a:bodyPr>
            <a:normAutofit/>
          </a:bodyPr>
          <a:lstStyle/>
          <a:p>
            <a:pPr marL="514350" marR="0" lvl="0" indent="-514350">
              <a:spcBef>
                <a:spcPts val="0"/>
              </a:spcBef>
              <a:spcAft>
                <a:spcPts val="0"/>
              </a:spcAft>
              <a:buFont typeface="+mj-lt"/>
              <a:buAutoNum type="arabicPeriod" startAt="2"/>
            </a:pPr>
            <a:r>
              <a:rPr lang="en-US" dirty="0">
                <a:effectLst/>
                <a:latin typeface="Eras Medium ITC" panose="020B0602030504020804" pitchFamily="34" charset="0"/>
                <a:ea typeface="Times New Roman" panose="02020603050405020304" pitchFamily="18" charset="0"/>
                <a:cs typeface="Times New Roman" panose="02020603050405020304" pitchFamily="18" charset="0"/>
              </a:rPr>
              <a:t>In Pennsylvania, medical professionals can be held liable for the tort of Intentional Infliction of Emotional Distress if their conduct is found to be:</a:t>
            </a:r>
          </a:p>
          <a:p>
            <a:pPr marL="342900" marR="0" lvl="0" indent="-342900">
              <a:spcBef>
                <a:spcPts val="0"/>
              </a:spcBef>
              <a:spcAft>
                <a:spcPts val="0"/>
              </a:spcAft>
              <a:buFont typeface="+mj-lt"/>
              <a:buAutoNum type="arabicPeriod" startAt="2"/>
            </a:pPr>
            <a:endParaRPr lang="en-US" sz="2600" dirty="0">
              <a:latin typeface="Eras Medium ITC" panose="020B0602030504020804" pitchFamily="34" charset="0"/>
              <a:ea typeface="Times New Roman" panose="02020603050405020304" pitchFamily="18" charset="0"/>
              <a:cs typeface="Times New Roman" panose="02020603050405020304" pitchFamily="18" charset="0"/>
            </a:endParaRP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Outrageous in character and extreme in degree</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Beyond all possible bounds of decency</a:t>
            </a:r>
          </a:p>
          <a:p>
            <a:pPr marL="971550" lvl="1" indent="-514350">
              <a:spcBef>
                <a:spcPts val="0"/>
              </a:spcBef>
              <a:buFont typeface="+mj-lt"/>
              <a:buAutoNum type="alphaUcPeriod"/>
            </a:pPr>
            <a:r>
              <a:rPr lang="en-US" sz="2600" dirty="0">
                <a:latin typeface="Eras Medium ITC" panose="020B0602030504020804" pitchFamily="34" charset="0"/>
                <a:ea typeface="Times New Roman" panose="02020603050405020304" pitchFamily="18" charset="0"/>
              </a:rPr>
              <a:t>Regarded as atrocious</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Utterly intolerable in a civilized society</a:t>
            </a:r>
          </a:p>
          <a:p>
            <a:pPr marL="971550" lvl="1" indent="-514350">
              <a:spcBef>
                <a:spcPts val="0"/>
              </a:spcBef>
              <a:buFont typeface="+mj-lt"/>
              <a:buAutoNum type="alphaUcPeriod"/>
            </a:pPr>
            <a:r>
              <a:rPr lang="en-US" sz="2600" dirty="0">
                <a:solidFill>
                  <a:srgbClr val="FF0000"/>
                </a:solidFill>
                <a:effectLst/>
                <a:latin typeface="Eras Medium ITC" panose="020B0602030504020804" pitchFamily="34" charset="0"/>
                <a:ea typeface="Times New Roman" panose="02020603050405020304" pitchFamily="18" charset="0"/>
              </a:rPr>
              <a:t>All of the above elements must be found</a:t>
            </a:r>
          </a:p>
          <a:p>
            <a:pPr marL="0" indent="0">
              <a:buNone/>
            </a:pPr>
            <a:endParaRPr lang="en-US" dirty="0"/>
          </a:p>
        </p:txBody>
      </p:sp>
    </p:spTree>
    <p:extLst>
      <p:ext uri="{BB962C8B-B14F-4D97-AF65-F5344CB8AC3E}">
        <p14:creationId xmlns:p14="http://schemas.microsoft.com/office/powerpoint/2010/main" val="417835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9376-12CD-300D-687D-752CC169FB4D}"/>
              </a:ext>
            </a:extLst>
          </p:cNvPr>
          <p:cNvSpPr>
            <a:spLocks noGrp="1"/>
          </p:cNvSpPr>
          <p:nvPr>
            <p:ph type="title"/>
          </p:nvPr>
        </p:nvSpPr>
        <p:spPr>
          <a:xfrm>
            <a:off x="1690735" y="347018"/>
            <a:ext cx="9663065" cy="1325563"/>
          </a:xfrm>
        </p:spPr>
        <p:txBody>
          <a:bodyPr>
            <a:normAutofit/>
          </a:bodyPr>
          <a:lstStyle/>
          <a:p>
            <a:r>
              <a:rPr lang="en-US" sz="3600" dirty="0">
                <a:latin typeface="Eras Medium ITC" panose="020B0602030504020804" pitchFamily="34" charset="0"/>
              </a:rPr>
              <a:t>Question #3</a:t>
            </a:r>
          </a:p>
        </p:txBody>
      </p:sp>
      <p:sp>
        <p:nvSpPr>
          <p:cNvPr id="3" name="Content Placeholder 2">
            <a:extLst>
              <a:ext uri="{FF2B5EF4-FFF2-40B4-BE49-F238E27FC236}">
                <a16:creationId xmlns:a16="http://schemas.microsoft.com/office/drawing/2014/main" id="{CEE1C39A-7878-80BE-4378-359707B66089}"/>
              </a:ext>
            </a:extLst>
          </p:cNvPr>
          <p:cNvSpPr>
            <a:spLocks noGrp="1"/>
          </p:cNvSpPr>
          <p:nvPr>
            <p:ph idx="1"/>
          </p:nvPr>
        </p:nvSpPr>
        <p:spPr/>
        <p:txBody>
          <a:bodyPr>
            <a:normAutofit/>
          </a:bodyPr>
          <a:lstStyle/>
          <a:p>
            <a:pPr marL="514350" marR="0" lvl="0" indent="-514350">
              <a:spcBef>
                <a:spcPts val="0"/>
              </a:spcBef>
              <a:spcAft>
                <a:spcPts val="0"/>
              </a:spcAft>
              <a:buFont typeface="+mj-lt"/>
              <a:buAutoNum type="arabicPeriod" startAt="3"/>
            </a:pPr>
            <a:r>
              <a:rPr lang="en-US" dirty="0">
                <a:effectLst/>
                <a:latin typeface="Eras Medium ITC" panose="020B0602030504020804" pitchFamily="34" charset="0"/>
                <a:ea typeface="Times New Roman" panose="02020603050405020304" pitchFamily="18" charset="0"/>
                <a:cs typeface="Times New Roman" panose="02020603050405020304" pitchFamily="18" charset="0"/>
              </a:rPr>
              <a:t>A pharmacy technician states he should not be </a:t>
            </a:r>
            <a:r>
              <a:rPr lang="en-US" dirty="0">
                <a:latin typeface="Eras Medium ITC" panose="020B0602030504020804" pitchFamily="34" charset="0"/>
                <a:ea typeface="Times New Roman" panose="02020603050405020304" pitchFamily="18" charset="0"/>
                <a:cs typeface="Times New Roman" panose="02020603050405020304" pitchFamily="18" charset="0"/>
              </a:rPr>
              <a:t>found guilty of a 21 U.S.C. §1306.04 (corresponding responsibility) Controlled Substance Act violations because he is neither a prescriber or a pharmacist. When brought before the court, the court:</a:t>
            </a:r>
            <a:endParaRPr lang="en-US" dirty="0">
              <a:effectLst/>
              <a:latin typeface="Eras Medium ITC" panose="020B06020305040208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startAt="3"/>
            </a:pPr>
            <a:endParaRPr lang="en-US" sz="2600" dirty="0">
              <a:latin typeface="Eras Medium ITC" panose="020B0602030504020804" pitchFamily="34" charset="0"/>
              <a:ea typeface="Times New Roman" panose="02020603050405020304" pitchFamily="18" charset="0"/>
              <a:cs typeface="Times New Roman" panose="02020603050405020304" pitchFamily="18" charset="0"/>
            </a:endParaRP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Disagreed noting 21 U.S.C. §841(a)(1) “any person who knowingly or intentionally distributes or dispenses…” language</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Agreed with the technician</a:t>
            </a:r>
          </a:p>
          <a:p>
            <a:pPr marL="971550" lvl="1" indent="-514350">
              <a:spcBef>
                <a:spcPts val="0"/>
              </a:spcBef>
              <a:buFont typeface="+mj-lt"/>
              <a:buAutoNum type="alphaUcPeriod"/>
            </a:pPr>
            <a:r>
              <a:rPr lang="en-US" sz="2600" dirty="0">
                <a:effectLst/>
                <a:latin typeface="Eras Medium ITC" panose="020B0602030504020804" pitchFamily="34" charset="0"/>
                <a:ea typeface="Times New Roman" panose="02020603050405020304" pitchFamily="18" charset="0"/>
              </a:rPr>
              <a:t>Disagreed noting 21 U.S.C. §846 “any person who attempts or conspires to commit any offense…” language</a:t>
            </a:r>
          </a:p>
          <a:p>
            <a:pPr marL="971550" lvl="1" indent="-514350">
              <a:spcBef>
                <a:spcPts val="0"/>
              </a:spcBef>
              <a:buFont typeface="+mj-lt"/>
              <a:buAutoNum type="alphaUcPeriod"/>
            </a:pPr>
            <a:r>
              <a:rPr lang="en-US" sz="2600" dirty="0">
                <a:solidFill>
                  <a:srgbClr val="FF0000"/>
                </a:solidFill>
                <a:latin typeface="Eras Medium ITC" panose="020B0602030504020804" pitchFamily="34" charset="0"/>
                <a:ea typeface="Times New Roman" panose="02020603050405020304" pitchFamily="18" charset="0"/>
              </a:rPr>
              <a:t>Both A. and C. are correct</a:t>
            </a:r>
            <a:endParaRPr lang="en-US" sz="2600" dirty="0">
              <a:solidFill>
                <a:srgbClr val="FF0000"/>
              </a:solidFill>
              <a:effectLst/>
              <a:latin typeface="Eras Medium ITC" panose="020B0602030504020804" pitchFamily="34" charset="0"/>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500063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674160" y="-456379"/>
            <a:ext cx="9049407" cy="69865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Eras Medium ITC" panose="020B0602030504020804" pitchFamily="34" charset="0"/>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Eras Medium ITC" panose="020B0602030504020804" pitchFamily="34" charset="0"/>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i="1" dirty="0">
              <a:solidFill>
                <a:prstClr val="black"/>
              </a:solidFill>
              <a:latin typeface="Eras Bold ITC" panose="020B0907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solidFill>
                  <a:prstClr val="black"/>
                </a:solidFill>
                <a:latin typeface="Eras Medium ITC" panose="020B0602030504020804" pitchFamily="34" charset="0"/>
              </a:rPr>
              <a:t>Thank You for Your Time and Attention…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dirty="0">
              <a:solidFill>
                <a:prstClr val="black"/>
              </a:solidFill>
              <a:latin typeface="Eras Medium ITC" panose="020B06020305040208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prstClr val="black"/>
                </a:solidFill>
                <a:effectLst/>
                <a:uLnTx/>
                <a:uFillTx/>
                <a:latin typeface="Eras Medium ITC" panose="020B0602030504020804" pitchFamily="34" charset="0"/>
              </a:rPr>
              <a:t>QUESTIONS???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i="1" dirty="0">
              <a:solidFill>
                <a:prstClr val="black"/>
              </a:solidFill>
              <a:latin typeface="Eras Bold ITC" panose="020B0907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prstClr val="black"/>
              </a:solidFill>
              <a:effectLst/>
              <a:uLnTx/>
              <a:uFillTx/>
              <a:latin typeface="Eras Bold ITC" panose="020B09070305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Eras Medium ITC" panose="020B0602030504020804" pitchFamily="34" charset="0"/>
              </a:rPr>
              <a:t>Col(r) David W. Bobb, RPh, JD, 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1" u="none" strike="noStrike" kern="1200" cap="none" spc="0" normalizeH="0" baseline="0" noProof="0" dirty="0">
                <a:ln>
                  <a:noFill/>
                </a:ln>
                <a:solidFill>
                  <a:prstClr val="black"/>
                </a:solidFill>
                <a:effectLst/>
                <a:uLnTx/>
                <a:uFillTx/>
                <a:latin typeface="Eras Medium ITC" panose="020B0602030504020804" pitchFamily="34" charset="0"/>
              </a:rPr>
              <a:t>Amplity , Inc.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Eras Medium ITC" panose="020B0602030504020804" pitchFamily="34" charset="0"/>
                <a:hlinkClick r:id="rId2"/>
              </a:rPr>
              <a:t>david.bobb@comcast.net</a:t>
            </a:r>
            <a:endParaRPr lang="en-US" sz="2400" i="1" dirty="0">
              <a:solidFill>
                <a:prstClr val="black"/>
              </a:solidFill>
              <a:latin typeface="Eras Medium ITC" panose="020B06020305040208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1" u="none" strike="noStrike" kern="1200" cap="none" spc="0" normalizeH="0" baseline="0" noProof="0" dirty="0">
                <a:ln>
                  <a:noFill/>
                </a:ln>
                <a:solidFill>
                  <a:prstClr val="black"/>
                </a:solidFill>
                <a:effectLst/>
                <a:uLnTx/>
                <a:uFillTx/>
                <a:latin typeface="Eras Medium ITC" panose="020B0602030504020804" pitchFamily="34" charset="0"/>
              </a:rPr>
              <a:t>210-284-8287</a:t>
            </a:r>
            <a:endParaRPr kumimoji="0" lang="en-US" sz="1600" i="0" u="none" strike="noStrike" kern="1200" cap="none" spc="0" normalizeH="0" baseline="0" noProof="0" dirty="0">
              <a:ln>
                <a:noFill/>
              </a:ln>
              <a:solidFill>
                <a:prstClr val="black"/>
              </a:solidFill>
              <a:effectLst/>
              <a:uLnTx/>
              <a:uFillTx/>
              <a:latin typeface="Eras Medium ITC" panose="020B0602030504020804" pitchFamily="34" charset="0"/>
            </a:endParaRPr>
          </a:p>
        </p:txBody>
      </p:sp>
    </p:spTree>
    <p:extLst>
      <p:ext uri="{BB962C8B-B14F-4D97-AF65-F5344CB8AC3E}">
        <p14:creationId xmlns:p14="http://schemas.microsoft.com/office/powerpoint/2010/main" val="15260872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4450</TotalTime>
  <Words>2993</Words>
  <Application>Microsoft Office PowerPoint</Application>
  <PresentationFormat>Widescreen</PresentationFormat>
  <Paragraphs>250</Paragraphs>
  <Slides>32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Bauhaus 93</vt:lpstr>
      <vt:lpstr>Calibri</vt:lpstr>
      <vt:lpstr>Calibri Light</vt:lpstr>
      <vt:lpstr>EB Garamond</vt:lpstr>
      <vt:lpstr>Eras Bold ITC</vt:lpstr>
      <vt:lpstr>Eras Medium ITC</vt:lpstr>
      <vt:lpstr>Wingdings</vt:lpstr>
      <vt:lpstr>Office Theme</vt:lpstr>
      <vt:lpstr>PowerPoint Presentation</vt:lpstr>
      <vt:lpstr>Conflict of Interest</vt:lpstr>
      <vt:lpstr>Disclaimer</vt:lpstr>
      <vt:lpstr>Learning Objectives</vt:lpstr>
      <vt:lpstr>Question #1</vt:lpstr>
      <vt:lpstr>Question #2</vt:lpstr>
      <vt:lpstr>Question #3</vt:lpstr>
      <vt:lpstr>Congressional Letter re Prescription Records</vt:lpstr>
      <vt:lpstr>PowerPoint Presentation</vt:lpstr>
      <vt:lpstr>Drug Diversion and Pedigree</vt:lpstr>
      <vt:lpstr>Drug Diversion and Pedigree</vt:lpstr>
      <vt:lpstr>Drug Diversion and Pedigree</vt:lpstr>
      <vt:lpstr>PowerPoint Presentation</vt:lpstr>
      <vt:lpstr>Intentional Infliction of Emotional Distress</vt:lpstr>
      <vt:lpstr>Intentional Infliction of Emotional Distress</vt:lpstr>
      <vt:lpstr>Intentional Infliction of Emotional Distress</vt:lpstr>
      <vt:lpstr>Intentional Infliction of Emotional Distress</vt:lpstr>
      <vt:lpstr>PowerPoint Presentation</vt:lpstr>
      <vt:lpstr>Tortious Interference with a Business Relationship</vt:lpstr>
      <vt:lpstr>Tortious Interference with a Business Relationship</vt:lpstr>
      <vt:lpstr>Tortious Interference with a Business Relationship</vt:lpstr>
      <vt:lpstr>PowerPoint Presentation</vt:lpstr>
      <vt:lpstr>Controlled Substance Act</vt:lpstr>
      <vt:lpstr>Controlled Substance Act</vt:lpstr>
      <vt:lpstr>Controlled Substance Act</vt:lpstr>
      <vt:lpstr>PowerPoint Presentation</vt:lpstr>
      <vt:lpstr>Controlled Substance Act</vt:lpstr>
      <vt:lpstr>Controlled Substance Act</vt:lpstr>
      <vt:lpstr>Question #1</vt:lpstr>
      <vt:lpstr>Question #2</vt:lpstr>
      <vt:lpstr>Question #3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OPPONG, PEREZ S TSgt USAF AFRC 944 ASTS/SGN</dc:creator>
  <cp:lastModifiedBy>Hilaire, Crystal A Maj USAF DHA NELLIS 99TH MDG (USA)</cp:lastModifiedBy>
  <cp:revision>20</cp:revision>
  <dcterms:created xsi:type="dcterms:W3CDTF">2023-12-26T23:39:26Z</dcterms:created>
  <dcterms:modified xsi:type="dcterms:W3CDTF">2024-05-13T21:56:28Z</dcterms:modified>
</cp:coreProperties>
</file>