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5494" r:id="rId3"/>
    <p:sldId id="270" r:id="rId4"/>
    <p:sldId id="2147479188" r:id="rId5"/>
    <p:sldId id="2147479177" r:id="rId6"/>
    <p:sldId id="2147479178" r:id="rId7"/>
    <p:sldId id="2147479176" r:id="rId8"/>
    <p:sldId id="271" r:id="rId9"/>
    <p:sldId id="274" r:id="rId10"/>
    <p:sldId id="2147479179" r:id="rId11"/>
    <p:sldId id="2147479180" r:id="rId12"/>
    <p:sldId id="2147479181" r:id="rId13"/>
    <p:sldId id="2147479182" r:id="rId14"/>
    <p:sldId id="2147479193" r:id="rId15"/>
    <p:sldId id="2147479194" r:id="rId16"/>
    <p:sldId id="2147479185" r:id="rId17"/>
    <p:sldId id="2147479184" r:id="rId18"/>
    <p:sldId id="2147479186" r:id="rId19"/>
    <p:sldId id="2147479187" r:id="rId20"/>
    <p:sldId id="267" r:id="rId21"/>
    <p:sldId id="2147479192" r:id="rId22"/>
    <p:sldId id="2147479189" r:id="rId23"/>
    <p:sldId id="2147479190" r:id="rId24"/>
    <p:sldId id="2147479191" r:id="rId25"/>
    <p:sldId id="549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89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80238-B070-77A1-3C31-54ED28839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7D7C00-ED02-24D7-0F3B-A2B2A60F38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CBF21-B321-1C42-ADEA-C3F06BC4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20EF7-7ABF-BD37-6F37-341A89849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87B1E-E7A0-5964-35D7-F77D901A7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35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41E1C-8628-08A5-4144-940891D44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25EFD-D096-9CDC-D4A8-E8F4F1464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56E5D-1B71-1494-7AD9-136CD6FAB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8AE43-814A-D115-2E92-64B71E060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4F8EC-AA0B-61A4-426E-99A357982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63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194F-283D-5EF9-066C-163DCAB1C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6DCEA-2423-8453-185D-26F8C8FAD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97CA7-B3B3-0C99-DD03-DFB8224A0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9886F-4856-FCD9-7910-9AAE18F18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F5965-273C-7CE6-8D2A-684B49DE4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62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0A13-F0F6-0148-C8C1-86DB7D931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22F9A-33F7-E358-C745-C425507AEA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55B22-BEDC-639D-98BC-C9F0E65CB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B2CA1-5DD1-D09C-2780-5D5F73F81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8218B2-0075-5679-5A07-52551E133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733B9-BA95-912F-6B09-9BEBB8D7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5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64E93-D3D4-C57F-4F06-44940844B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1ED13-A82C-9842-FF19-041D2F0DC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48AB9-1122-AF19-E90A-8A2EB9F5F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F10D15-480E-C30E-8715-21B0A0C1B7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B43C2B-ABA6-CC0B-AE19-21BFD07621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CF83D-E110-5AC7-EA36-822EE1CF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211ED9-3330-526E-9DA8-FE279256B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4387B-2733-C139-41EC-809F33306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57724-4565-4919-89E4-A8BBA56FB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DE085C-F99D-9D61-2B9F-231F975D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36F70A-F424-7737-56D6-15CB41E11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039836-00CC-7DF2-DF18-2F0AAD80F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15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616D3C-909F-C5F6-7B15-AD34964FD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48CBE2-AFC6-B011-735A-453642807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B876B-508D-E8C3-B6C4-8E50B544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77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7D91-1945-0E04-70AC-7410E1311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7A9F1-F2E8-5061-0F17-B0B3ED1DF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148D1-8CBC-B137-5D1F-C1AB709337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AC0D3-293D-5C8C-2A4E-3EE015184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E6DDC-1C8B-F8A8-EEF3-A579CDAA4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79FA3-9E64-E466-AD28-10007FEC0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4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743E3-832D-CBC2-1D7C-A3D552239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D4336A-5A2B-91DE-C24D-C9A1AB2AEE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6ACAB-1DBC-2788-E8E8-40EAFE9DE6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1CB4A-5E10-A3F6-BFC0-8C15F6EBF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1CE96-8C20-65BF-CC27-9176697C1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10C37-B455-DF38-5949-EF9811F1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9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FD64B-4EF1-D984-1C22-96E9F847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E00178-C55A-91C5-BAFC-23AFF0372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17EC0-B6A9-BC5F-CD7C-B1284B847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00978-432E-3E30-A100-13052BCCE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56B04-46A8-2EC0-BE96-1531E6F3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20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A649A8-5935-82E2-107C-27E14C906A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39975F-7B05-1775-492F-F47E73385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E87D9-3BB1-E097-02B5-87306FCD6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24436-3E20-9585-2129-ED7DBB7A3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50981-EAF0-599E-73DB-714E1878F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54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3B2FC6-FC5A-833D-B573-4BE612AEB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72085-9886-93A2-9D7F-179436109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8AA97-0186-8063-4B2F-761651ADD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B2F7D-8B07-4BAF-9771-014B642F625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90798-5924-D69C-BC7F-49D51EA0A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9FB63-A7C2-95B8-9D0E-9DC902BF5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A815D-5AC2-4A38-972C-0116A7BAD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0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6B0F26-FEE0-BEC3-631C-DAAFED62F796}"/>
              </a:ext>
            </a:extLst>
          </p:cNvPr>
          <p:cNvSpPr txBox="1"/>
          <p:nvPr/>
        </p:nvSpPr>
        <p:spPr>
          <a:xfrm>
            <a:off x="1810716" y="-133756"/>
            <a:ext cx="90494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uhaus 93" panose="04030905020B02020C02" pitchFamily="8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Society of Air Force Pharmacy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+mn-cs"/>
              </a:rPr>
              <a:t>Mid-Year Conference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2EA4E4-F5E9-78F7-A607-33EE9F49D266}"/>
              </a:ext>
            </a:extLst>
          </p:cNvPr>
          <p:cNvSpPr txBox="1"/>
          <p:nvPr/>
        </p:nvSpPr>
        <p:spPr>
          <a:xfrm>
            <a:off x="1685925" y="2162175"/>
            <a:ext cx="9458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i="1" dirty="0">
                <a:solidFill>
                  <a:prstClr val="black"/>
                </a:solidFill>
                <a:latin typeface="Eras Bold ITC" panose="020B0907030504020204" pitchFamily="34" charset="0"/>
              </a:rPr>
              <a:t>Career Field Updates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949803-E102-7689-E582-C41F9D5F12E2}"/>
              </a:ext>
            </a:extLst>
          </p:cNvPr>
          <p:cNvSpPr txBox="1"/>
          <p:nvPr/>
        </p:nvSpPr>
        <p:spPr>
          <a:xfrm>
            <a:off x="3692231" y="3123811"/>
            <a:ext cx="52863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COREY J. MUNRO, Colonel, USAF, BSC</a:t>
            </a:r>
          </a:p>
          <a:p>
            <a:pPr algn="ctr"/>
            <a:r>
              <a:rPr lang="en-US" sz="2000" dirty="0"/>
              <a:t>AF/SG Pharmacy Consultant</a:t>
            </a:r>
          </a:p>
          <a:p>
            <a:pPr algn="ctr"/>
            <a:r>
              <a:rPr lang="en-US" sz="2000" dirty="0"/>
              <a:t>BSC Associate Corps Chief, Pharmacy</a:t>
            </a:r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LATONYA R. RENO, CMSgt, USAF, </a:t>
            </a:r>
            <a:r>
              <a:rPr lang="en-US" sz="2000" dirty="0" err="1"/>
              <a:t>CPhT</a:t>
            </a:r>
            <a:endParaRPr lang="en-US" sz="2000" dirty="0"/>
          </a:p>
          <a:p>
            <a:pPr algn="ctr"/>
            <a:r>
              <a:rPr lang="en-US" sz="2000" dirty="0"/>
              <a:t>AF Pharmacy Career Field Manager</a:t>
            </a:r>
          </a:p>
        </p:txBody>
      </p:sp>
    </p:spTree>
    <p:extLst>
      <p:ext uri="{BB962C8B-B14F-4D97-AF65-F5344CB8AC3E}">
        <p14:creationId xmlns:p14="http://schemas.microsoft.com/office/powerpoint/2010/main" val="3486497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C1BE8-F968-BB01-EF26-9E1D342DE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Financial 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63F4A-BE31-45A4-6F38-7DCBEA571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 Corey Munro: “Declare(s) no conflicts of interest, real or apparent, and no financial interests in any company, product, or service mentioned in this program, including grants, employment, gifts, stock holdings, and honoraria.” </a:t>
            </a:r>
          </a:p>
          <a:p>
            <a:endParaRPr lang="en-US" dirty="0"/>
          </a:p>
          <a:p>
            <a:r>
              <a:rPr lang="en-US" dirty="0"/>
              <a:t>CMSgt LaTonya Reno: “Declare(s) no conflicts of interest, real or apparent, and no financial interests in any company, product, or service mentioned in this program, including grants, employment, gifts, stock holdings, and honoraria.”</a:t>
            </a:r>
          </a:p>
        </p:txBody>
      </p:sp>
    </p:spTree>
    <p:extLst>
      <p:ext uri="{BB962C8B-B14F-4D97-AF65-F5344CB8AC3E}">
        <p14:creationId xmlns:p14="http://schemas.microsoft.com/office/powerpoint/2010/main" val="2550680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6B0F26-FEE0-BEC3-631C-DAAFED62F796}"/>
              </a:ext>
            </a:extLst>
          </p:cNvPr>
          <p:cNvSpPr txBox="1"/>
          <p:nvPr/>
        </p:nvSpPr>
        <p:spPr>
          <a:xfrm>
            <a:off x="2381250" y="603031"/>
            <a:ext cx="6440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dobe Devanagari" panose="02040503050201020203"/>
              </a:rPr>
              <a:t>Learning Objectives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52ED5C-EBFA-D01A-EC7F-C4F72BA81D16}"/>
              </a:ext>
            </a:extLst>
          </p:cNvPr>
          <p:cNvSpPr txBox="1"/>
          <p:nvPr/>
        </p:nvSpPr>
        <p:spPr>
          <a:xfrm>
            <a:off x="1625470" y="2150706"/>
            <a:ext cx="8324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Understand how to access and leverage AF pharmacy management support</a:t>
            </a:r>
          </a:p>
          <a:p>
            <a:pPr marL="342900" indent="-342900">
              <a:buAutoNum type="arabicPeriod"/>
            </a:pPr>
            <a:r>
              <a:rPr lang="en-US" sz="2400" dirty="0"/>
              <a:t>Understand strategies to communicate your assignment preferences</a:t>
            </a:r>
          </a:p>
          <a:p>
            <a:pPr marL="342900" indent="-342900">
              <a:buAutoNum type="arabicPeriod"/>
            </a:pPr>
            <a:r>
              <a:rPr lang="en-US" sz="2400" dirty="0"/>
              <a:t>Gain a better understanding of pharmacy’s role in AF readiness mission</a:t>
            </a:r>
          </a:p>
        </p:txBody>
      </p:sp>
    </p:spTree>
    <p:extLst>
      <p:ext uri="{BB962C8B-B14F-4D97-AF65-F5344CB8AC3E}">
        <p14:creationId xmlns:p14="http://schemas.microsoft.com/office/powerpoint/2010/main" val="222974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929C6-C2F6-AD7D-243A-0EC9D759A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Knowledge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9DBF7-FEDB-F318-1433-B2DCDF22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4975"/>
            <a:ext cx="10515600" cy="401198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How many AFMED roles of care are currently being developed to combat the Great Power Competition (GPC)?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can you improve your chances of getting a desired assignment?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are some things you must do for your deployment readiness?</a:t>
            </a:r>
          </a:p>
        </p:txBody>
      </p:sp>
    </p:spTree>
    <p:extLst>
      <p:ext uri="{BB962C8B-B14F-4D97-AF65-F5344CB8AC3E}">
        <p14:creationId xmlns:p14="http://schemas.microsoft.com/office/powerpoint/2010/main" val="169892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04E95D-9897-0CAC-C027-A4E45F1654B3}"/>
              </a:ext>
            </a:extLst>
          </p:cNvPr>
          <p:cNvSpPr txBox="1"/>
          <p:nvPr/>
        </p:nvSpPr>
        <p:spPr>
          <a:xfrm>
            <a:off x="2348917" y="486561"/>
            <a:ext cx="9261446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buClr>
                <a:schemeClr val="dk2"/>
              </a:buClr>
              <a:buSzPts val="3600"/>
            </a:pPr>
            <a:r>
              <a:rPr lang="en-US" sz="36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  <a:t>Pharmacy Management Support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E03601-0894-E335-8AE1-AEDB0E2A4CEA}"/>
              </a:ext>
            </a:extLst>
          </p:cNvPr>
          <p:cNvSpPr txBox="1"/>
          <p:nvPr/>
        </p:nvSpPr>
        <p:spPr>
          <a:xfrm>
            <a:off x="2348917" y="1648084"/>
            <a:ext cx="850616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As a pharmacy leader, who can I turn to for support?</a:t>
            </a:r>
          </a:p>
          <a:p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Your consultant triad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AF consultant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MAJCOM consultant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DHA consultant</a:t>
            </a:r>
          </a:p>
          <a:p>
            <a:pPr lvl="2"/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Your mentors and resources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Pharmacy is the most collegial career field in the BSC, IMO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Pharmacy page on the KX (requires updating, but still usable)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Make your mentor earn their extra pay </a:t>
            </a:r>
            <a:r>
              <a:rPr lang="en-US" sz="2000" dirty="0">
                <a:sym typeface="Wingdings" panose="05000000000000000000" pitchFamily="2" charset="2"/>
              </a:rPr>
              <a:t></a:t>
            </a:r>
            <a:endParaRPr lang="en-US" sz="20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1"/>
            <a:r>
              <a:rPr lang="en-US" sz="2000" dirty="0"/>
              <a:t>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47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04E95D-9897-0CAC-C027-A4E45F1654B3}"/>
              </a:ext>
            </a:extLst>
          </p:cNvPr>
          <p:cNvSpPr txBox="1"/>
          <p:nvPr/>
        </p:nvSpPr>
        <p:spPr>
          <a:xfrm>
            <a:off x="2348917" y="486561"/>
            <a:ext cx="9261446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buClr>
                <a:schemeClr val="dk2"/>
              </a:buClr>
              <a:buSzPts val="3600"/>
            </a:pPr>
            <a:r>
              <a:rPr lang="en-US" sz="36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  <a:t>Pharmacy Management Support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E03601-0894-E335-8AE1-AEDB0E2A4CEA}"/>
              </a:ext>
            </a:extLst>
          </p:cNvPr>
          <p:cNvSpPr txBox="1"/>
          <p:nvPr/>
        </p:nvSpPr>
        <p:spPr>
          <a:xfrm>
            <a:off x="2348917" y="1648084"/>
            <a:ext cx="850616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Who is my MAJCOM consultant?</a:t>
            </a:r>
          </a:p>
          <a:p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ACC - Lt Col Jeff Andreoli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AETC - Lt Col Brooke </a:t>
            </a:r>
            <a:r>
              <a:rPr lang="en-US" sz="2000" dirty="0" err="1"/>
              <a:t>VanEeghen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AMC - Lt Col Emily Fletcher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AFMC - Col(s) Tim McDowell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AFSOC - Lt Col Sang Ngo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GSC - Maj Patrick </a:t>
            </a:r>
            <a:r>
              <a:rPr lang="en-US" sz="2000" dirty="0" err="1"/>
              <a:t>Ditullio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AFDW - Lt Col Rohin Kasudia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USAFA – Lt Col Michele Serrano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USSF – Lt Col Lakisha Roe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USAFE – Lt Col Doug Odegaard </a:t>
            </a:r>
          </a:p>
          <a:p>
            <a:pPr lvl="1"/>
            <a:r>
              <a:rPr lang="en-US" sz="2000" dirty="0"/>
              <a:t>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035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1C624B-B4B6-E9A3-B4C5-9FDD53B61182}"/>
              </a:ext>
            </a:extLst>
          </p:cNvPr>
          <p:cNvSpPr/>
          <p:nvPr/>
        </p:nvSpPr>
        <p:spPr>
          <a:xfrm>
            <a:off x="9920632" y="0"/>
            <a:ext cx="2271369" cy="139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A830E8-D12A-5A95-9F6D-AC5915E0E032}"/>
              </a:ext>
            </a:extLst>
          </p:cNvPr>
          <p:cNvGraphicFramePr>
            <a:graphicFrameLocks noGrp="1"/>
          </p:cNvGraphicFramePr>
          <p:nvPr/>
        </p:nvGraphicFramePr>
        <p:xfrm>
          <a:off x="191270" y="402853"/>
          <a:ext cx="1891117" cy="1595440"/>
        </p:xfrm>
        <a:graphic>
          <a:graphicData uri="http://schemas.openxmlformats.org/drawingml/2006/table">
            <a:tbl>
              <a:tblPr/>
              <a:tblGrid>
                <a:gridCol w="1891117">
                  <a:extLst>
                    <a:ext uri="{9D8B030D-6E8A-4147-A177-3AD203B41FA5}">
                      <a16:colId xmlns:a16="http://schemas.microsoft.com/office/drawing/2014/main" val="233012763"/>
                    </a:ext>
                  </a:extLst>
                </a:gridCol>
              </a:tblGrid>
              <a:tr h="159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DHSA Pacific – DHN 1  (7)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AB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714592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CAPT Olaitan Ojo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65017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1" u="sng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olaitan.f.ojo.mil@health.mil</a:t>
                      </a:r>
                      <a:r>
                        <a:rPr lang="en-US" sz="900" i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900" i="1" u="sng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75176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0052 - Tripler AMC (Hawaii) </a:t>
                      </a:r>
                      <a:r>
                        <a:rPr lang="en-US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Wingdings" panose="05000000000000000000" pitchFamily="2" charset="2"/>
                        </a:rPr>
                        <a:t>«</a:t>
                      </a:r>
                      <a:endParaRPr lang="en-US" sz="900" b="0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958579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0125 - Madigan AMC (Ft Lewis)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353405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0280 - NHC Hawaii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387474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0287 - 15th MEDGRP Hickam (Hi)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03979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0395 - 62nd MED FLT-JBLM-McChord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38611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0610 - BG Crawford Sams AHC (Japan)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308610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0612 - Brian Allgood ACH (Korea)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576941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5DDF645-3799-FDFA-B8B8-B166DD0A4F30}"/>
              </a:ext>
            </a:extLst>
          </p:cNvPr>
          <p:cNvGraphicFramePr>
            <a:graphicFrameLocks noGrp="1"/>
          </p:cNvGraphicFramePr>
          <p:nvPr/>
        </p:nvGraphicFramePr>
        <p:xfrm>
          <a:off x="2187279" y="2764992"/>
          <a:ext cx="1963399" cy="3330757"/>
        </p:xfrm>
        <a:graphic>
          <a:graphicData uri="http://schemas.openxmlformats.org/drawingml/2006/table">
            <a:tbl>
              <a:tblPr/>
              <a:tblGrid>
                <a:gridCol w="1963399">
                  <a:extLst>
                    <a:ext uri="{9D8B030D-6E8A-4147-A177-3AD203B41FA5}">
                      <a16:colId xmlns:a16="http://schemas.microsoft.com/office/drawing/2014/main" val="3050984332"/>
                    </a:ext>
                  </a:extLst>
                </a:gridCol>
              </a:tblGrid>
              <a:tr h="1493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DHSA West – DHN 4  (39)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920673"/>
                  </a:ext>
                </a:extLst>
              </a:tr>
              <a:tr h="1493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Lt Col Justin Lusk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674380"/>
                  </a:ext>
                </a:extLst>
              </a:tr>
              <a:tr h="1493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1" u="sng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justin.d.lusk.mil@health.mil</a:t>
                      </a:r>
                      <a:endParaRPr lang="en-US" sz="900" i="1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1981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0014 - 60th MEDGRP-Travis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765341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0055 - 375th MEDGRP-Scott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994071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0109 - Brooke AMC (Ft Sam Houston)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513613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0117 - 59th MDW-WHASC-Lackland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96874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0118 - NHC Corpus Christi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573535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0004 - 42nd MEDGRP-Maxwell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499300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0005 - Bassett ACH (Ft Wainwright)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623404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0006 -673rd MEDGRP JBER-Elmendorf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923978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0009 - 56th MEDGRP-Luke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235968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0013 - 19th MEDGRP-Little Rock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770811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0036 - 436th MEDGRP-Dover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21324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0045 - 6th MEDGRP-MacDill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967726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0059 - 22nd MEDGRP-McConnell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3667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0062 - 2nd MEDGRP-Barksdale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092336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0073 - 81st MEDGRP-Keesler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920446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0074 - 14th MEDGRP-Columbus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52477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0076 - 509th MEDGRP-Whiteman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076296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0077 - 341st MEDGRP-Malmstrom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81849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0083 - 377th MEDGRP-Kirtland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398750"/>
                  </a:ext>
                </a:extLst>
              </a:tr>
            </a:tbl>
          </a:graphicData>
        </a:graphic>
      </p:graphicFrame>
      <p:sp>
        <p:nvSpPr>
          <p:cNvPr id="32" name="Title 1">
            <a:extLst>
              <a:ext uri="{FF2B5EF4-FFF2-40B4-BE49-F238E27FC236}">
                <a16:creationId xmlns:a16="http://schemas.microsoft.com/office/drawing/2014/main" id="{3743380E-74C3-1D94-597A-DBEBF784AA65}"/>
              </a:ext>
            </a:extLst>
          </p:cNvPr>
          <p:cNvSpPr txBox="1">
            <a:spLocks/>
          </p:cNvSpPr>
          <p:nvPr/>
        </p:nvSpPr>
        <p:spPr>
          <a:xfrm>
            <a:off x="3764669" y="24757"/>
            <a:ext cx="2853099" cy="1118363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2834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002060"/>
                </a:solidFill>
              </a:rPr>
              <a:t>1 Pager</a:t>
            </a:r>
          </a:p>
          <a:p>
            <a:r>
              <a:rPr lang="en-US" sz="3200" dirty="0">
                <a:solidFill>
                  <a:srgbClr val="002060"/>
                </a:solidFill>
              </a:rPr>
              <a:t>5 DPC Laydown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B01AA9-FE33-8F49-B596-C382FA9A2C71}"/>
              </a:ext>
            </a:extLst>
          </p:cNvPr>
          <p:cNvSpPr txBox="1"/>
          <p:nvPr/>
        </p:nvSpPr>
        <p:spPr>
          <a:xfrm>
            <a:off x="10663300" y="213898"/>
            <a:ext cx="1002976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7" i="1" dirty="0"/>
              <a:t>9/1/2023</a:t>
            </a: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DEDDED70-6381-90EC-D220-86DE32ABB2C6}"/>
              </a:ext>
            </a:extLst>
          </p:cNvPr>
          <p:cNvGraphicFramePr>
            <a:graphicFrameLocks noGrp="1"/>
          </p:cNvGraphicFramePr>
          <p:nvPr/>
        </p:nvGraphicFramePr>
        <p:xfrm>
          <a:off x="8204591" y="3932913"/>
          <a:ext cx="1800424" cy="2171247"/>
        </p:xfrm>
        <a:graphic>
          <a:graphicData uri="http://schemas.openxmlformats.org/drawingml/2006/table">
            <a:tbl>
              <a:tblPr/>
              <a:tblGrid>
                <a:gridCol w="1800424">
                  <a:extLst>
                    <a:ext uri="{9D8B030D-6E8A-4147-A177-3AD203B41FA5}">
                      <a16:colId xmlns:a16="http://schemas.microsoft.com/office/drawing/2014/main" val="3050984332"/>
                    </a:ext>
                  </a:extLst>
                </a:gridCol>
              </a:tblGrid>
              <a:tr h="1670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DHSA Atlantic-Europe – DHN 8  (10)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AB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920673"/>
                  </a:ext>
                </a:extLst>
              </a:tr>
              <a:tr h="1670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CDR Emily Zywicke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543862"/>
                  </a:ext>
                </a:extLst>
              </a:tr>
              <a:tr h="16701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1" u="sng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emily.l.zywicke.mil@health.mil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637405"/>
                  </a:ext>
                </a:extLst>
              </a:tr>
              <a:tr h="1670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0607 - Landstuhl Reg MEDCEN </a:t>
                      </a:r>
                      <a:r>
                        <a:rPr lang="en-US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Wingdings" panose="05000000000000000000" pitchFamily="2" charset="2"/>
                        </a:rPr>
                        <a:t>«</a:t>
                      </a:r>
                      <a:endParaRPr lang="en-US" sz="900" b="0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239356"/>
                  </a:ext>
                </a:extLst>
              </a:tr>
              <a:tr h="1670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0609 - Bavaria MEDDACC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7336959"/>
                  </a:ext>
                </a:extLst>
              </a:tr>
              <a:tr h="1670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0617 - NH Naples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9524777"/>
                  </a:ext>
                </a:extLst>
              </a:tr>
              <a:tr h="1670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0618 - NH Rota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076296"/>
                  </a:ext>
                </a:extLst>
              </a:tr>
              <a:tr h="1670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0624 - NH Sigonella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6119910"/>
                  </a:ext>
                </a:extLst>
              </a:tr>
              <a:tr h="1670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0633 - 48th MEDGRP-Lakenheath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221485"/>
                  </a:ext>
                </a:extLst>
              </a:tr>
              <a:tr h="1670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0635 - 39th MEDGRP-Incirlik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5332269"/>
                  </a:ext>
                </a:extLst>
              </a:tr>
              <a:tr h="1670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0805 - 52nd MEDGRP-Spangdahlem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692604"/>
                  </a:ext>
                </a:extLst>
              </a:tr>
              <a:tr h="1670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0806 - 86th MEDGRP-Ramstein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2305904"/>
                  </a:ext>
                </a:extLst>
              </a:tr>
              <a:tr h="1670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0808 - 31st MEDGRP-Aviano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0915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CAF2C02-6714-61AF-971F-38AB6A70A246}"/>
              </a:ext>
            </a:extLst>
          </p:cNvPr>
          <p:cNvGraphicFramePr>
            <a:graphicFrameLocks noGrp="1"/>
          </p:cNvGraphicFramePr>
          <p:nvPr/>
        </p:nvGraphicFramePr>
        <p:xfrm>
          <a:off x="4174447" y="2923107"/>
          <a:ext cx="2017413" cy="3171998"/>
        </p:xfrm>
        <a:graphic>
          <a:graphicData uri="http://schemas.openxmlformats.org/drawingml/2006/table">
            <a:tbl>
              <a:tblPr/>
              <a:tblGrid>
                <a:gridCol w="2017413">
                  <a:extLst>
                    <a:ext uri="{9D8B030D-6E8A-4147-A177-3AD203B41FA5}">
                      <a16:colId xmlns:a16="http://schemas.microsoft.com/office/drawing/2014/main" val="3050984332"/>
                    </a:ext>
                  </a:extLst>
                </a:gridCol>
              </a:tblGrid>
              <a:tr h="1493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DHSA West – DHN 4  (con)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920673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0084 - 49th MEDGRP-Holloman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385634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0094 - 5th MEDGRP-Minot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81048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0097 - 97th MEDGRP-Altus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076296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0106 - 28th MEDGRP-Ellsworth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81849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0112 - 7th MEDGRP-Dyess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241858"/>
                  </a:ext>
                </a:extLst>
              </a:tr>
              <a:tr h="1591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0113 - 82nd MEDGRP-Sheppard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161485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0114 - 47th MEDGRP-Laughlin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692604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0128 - 92nd MEDGRP-Fairchild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488962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0129 - 90th MEDGRP-FE Warren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929043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0203 - 354th MEDGRP-Eielson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49217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0326 - 87th MEDGRP JBMDL-McGuire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711770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0338 - 71st MEDGRP-Vance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87724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0356 - 628th MEDGRP-Charleston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881360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0364 - 17th MEDGRP-Goodfellow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288725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0637 - 8th MEDGRP-Kunsan (Korea)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289519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0638 - 51st MEDGRP-Osan (Korea)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883666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0639 - 35th MEDGRP-Misawa (Japan)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1904569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0640 - 374th MEDGRP-Yokota (Japan)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7329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0802 - 36th MEDGRP-Andersen (Guam)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500112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0804 - 18th MEDGRP-Kadena (Okinawa)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490066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99BB17A9-F827-54ED-CFFF-ADF3ED9A383B}"/>
              </a:ext>
            </a:extLst>
          </p:cNvPr>
          <p:cNvSpPr txBox="1"/>
          <p:nvPr/>
        </p:nvSpPr>
        <p:spPr>
          <a:xfrm>
            <a:off x="1146932" y="6119337"/>
            <a:ext cx="1160373" cy="70769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333" b="1" i="1" dirty="0">
                <a:solidFill>
                  <a:srgbClr val="FFFF00"/>
                </a:solidFill>
              </a:rPr>
              <a:t>DHA’s 131 Parent DMIS MTFs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657F313-E1AB-88DB-075C-38272522D06A}"/>
              </a:ext>
            </a:extLst>
          </p:cNvPr>
          <p:cNvGraphicFramePr>
            <a:graphicFrameLocks noGrp="1"/>
          </p:cNvGraphicFramePr>
          <p:nvPr/>
        </p:nvGraphicFramePr>
        <p:xfrm>
          <a:off x="201374" y="2143712"/>
          <a:ext cx="1891117" cy="1914528"/>
        </p:xfrm>
        <a:graphic>
          <a:graphicData uri="http://schemas.openxmlformats.org/drawingml/2006/table">
            <a:tbl>
              <a:tblPr/>
              <a:tblGrid>
                <a:gridCol w="1891117">
                  <a:extLst>
                    <a:ext uri="{9D8B030D-6E8A-4147-A177-3AD203B41FA5}">
                      <a16:colId xmlns:a16="http://schemas.microsoft.com/office/drawing/2014/main" val="233012763"/>
                    </a:ext>
                  </a:extLst>
                </a:gridCol>
              </a:tblGrid>
              <a:tr h="159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DHSA Pacific – DHN 2  (9)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714592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CAPT Olaitan Ojo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65017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1" u="sng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olaitan.f.ojo.mil@health.mil</a:t>
                      </a:r>
                      <a:r>
                        <a:rPr lang="en-US" sz="900" i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900" i="1" u="sng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75176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0029 - NMC San Diego </a:t>
                      </a:r>
                      <a:r>
                        <a:rPr lang="en-US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Wingdings" panose="05000000000000000000" pitchFamily="2" charset="2"/>
                        </a:rPr>
                        <a:t>«</a:t>
                      </a:r>
                      <a:endParaRPr lang="en-US" sz="9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958579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0024 - NH Camp Pendleton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353405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0028 - NHC Lemoore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387474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0030 - NH Twentynine Palms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03979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0126 - NH Bremerton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38611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0127 - NHC Oak Harbor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308610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0620 - NH Guam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143999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0621 - NH Okinawa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509094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0622 - NH Yokosuka (Japan)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576941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BC03089-3276-7E5A-B31E-039416161553}"/>
              </a:ext>
            </a:extLst>
          </p:cNvPr>
          <p:cNvGraphicFramePr>
            <a:graphicFrameLocks noGrp="1"/>
          </p:cNvGraphicFramePr>
          <p:nvPr/>
        </p:nvGraphicFramePr>
        <p:xfrm>
          <a:off x="208635" y="4162843"/>
          <a:ext cx="1891117" cy="1914528"/>
        </p:xfrm>
        <a:graphic>
          <a:graphicData uri="http://schemas.openxmlformats.org/drawingml/2006/table">
            <a:tbl>
              <a:tblPr/>
              <a:tblGrid>
                <a:gridCol w="1891117">
                  <a:extLst>
                    <a:ext uri="{9D8B030D-6E8A-4147-A177-3AD203B41FA5}">
                      <a16:colId xmlns:a16="http://schemas.microsoft.com/office/drawing/2014/main" val="233012763"/>
                    </a:ext>
                  </a:extLst>
                </a:gridCol>
              </a:tblGrid>
              <a:tr h="159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DHSA West – DHN 3  (9)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AB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714592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CAPT Olaitan Ojo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65017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1" u="sng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olaitan.f.ojo.mil@health.mil</a:t>
                      </a:r>
                      <a:r>
                        <a:rPr lang="en-US" sz="900" i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900" i="1" u="sng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75176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0108 - Wm Beaumont AMC (Ft Bliss)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958579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0110 - Carl R Darnall AMC (Ft Cavazos)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353405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0008 - Bliss AHC (Ft Huachuca)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387474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de-DE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0057 - Irwin ACH (Ft Riley)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03979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0058 - Munson AHC (Ft. Leavenworth)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38611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0064 - Bayne Jones ACH (Ft Johnson)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308610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0075 - Gen Leonard Wood ACH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143999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0098 - Reynolds AHC (Ft Sill)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509094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0131 - Weed ACH (Ft Irwin)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576941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99D9595-51ED-D976-07A0-ADC2378B1927}"/>
              </a:ext>
            </a:extLst>
          </p:cNvPr>
          <p:cNvGraphicFramePr>
            <a:graphicFrameLocks noGrp="1"/>
          </p:cNvGraphicFramePr>
          <p:nvPr/>
        </p:nvGraphicFramePr>
        <p:xfrm>
          <a:off x="6274678" y="3551445"/>
          <a:ext cx="1891117" cy="2552704"/>
        </p:xfrm>
        <a:graphic>
          <a:graphicData uri="http://schemas.openxmlformats.org/drawingml/2006/table">
            <a:tbl>
              <a:tblPr/>
              <a:tblGrid>
                <a:gridCol w="1891117">
                  <a:extLst>
                    <a:ext uri="{9D8B030D-6E8A-4147-A177-3AD203B41FA5}">
                      <a16:colId xmlns:a16="http://schemas.microsoft.com/office/drawing/2014/main" val="233012763"/>
                    </a:ext>
                  </a:extLst>
                </a:gridCol>
              </a:tblGrid>
              <a:tr h="159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DHSA Central – DHN 5  (13)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714592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Lt Col Sarah Kelly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65017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1" u="sng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sarah.e.kelly32.mil@health.mil</a:t>
                      </a:r>
                      <a:endParaRPr lang="en-US" sz="900" i="1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75176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0124 - NMC Portsmouth </a:t>
                      </a:r>
                      <a:r>
                        <a:rPr lang="en-US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Wingdings" panose="05000000000000000000" pitchFamily="2" charset="2"/>
                        </a:rPr>
                        <a:t>«</a:t>
                      </a:r>
                      <a:endParaRPr lang="en-US" sz="9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958579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0038 - NH Pensacola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353405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0039 - NH Jacksonville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387474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0056 - James Lovell Fed Hlth Care Cntr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03979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0091 - NMC Camp Lejeune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38611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0092 - NHC Cherry Point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308610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0100 - NHC New England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143999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0103 - NHC Charleston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509094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0104 - NH Beaufort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576941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0120 - 633rd MEDGRP JBLE-Langley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622466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0121 - McDonald AHC (Ft Eustis)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240821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0122 - Kenner AHC (Ft Gregg-Adams)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436457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0615 - NH Guantanamo Bay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40863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4C8F2DF-84D3-D06A-8A26-981FA86E0A23}"/>
              </a:ext>
            </a:extLst>
          </p:cNvPr>
          <p:cNvGraphicFramePr>
            <a:graphicFrameLocks noGrp="1"/>
          </p:cNvGraphicFramePr>
          <p:nvPr/>
        </p:nvGraphicFramePr>
        <p:xfrm>
          <a:off x="8205759" y="34820"/>
          <a:ext cx="1800424" cy="2233616"/>
        </p:xfrm>
        <a:graphic>
          <a:graphicData uri="http://schemas.openxmlformats.org/drawingml/2006/table">
            <a:tbl>
              <a:tblPr/>
              <a:tblGrid>
                <a:gridCol w="1800424">
                  <a:extLst>
                    <a:ext uri="{9D8B030D-6E8A-4147-A177-3AD203B41FA5}">
                      <a16:colId xmlns:a16="http://schemas.microsoft.com/office/drawing/2014/main" val="233012763"/>
                    </a:ext>
                  </a:extLst>
                </a:gridCol>
              </a:tblGrid>
              <a:tr h="159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DHSA Central – DHN 6  (11)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AB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714592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Lt Col Sarah Kelly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65017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1" u="sng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sarah.e.kelly32.mil@health.mil</a:t>
                      </a:r>
                      <a:endParaRPr lang="en-US" sz="900" i="1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75176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de-DE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0047 - Dwight D. Eisenhower AMC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958579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0089 - Womack AMC (Ft Liberty)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353405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0001 - Fox AHC (Redstone)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387474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0003 - Lyster AHC (Ft Novosel)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03979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0048 - Martin ACH (Ft Moore)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38611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de-DE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0049 - Winn ACH (Ft Stewart)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308610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0060 - Blanchfield ACH (Ft Campbell)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143999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0061 - Ireland AHC (Ft Knox)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509094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0086 - Keller ACH (West Point)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576941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0105 - Moncrief AHC (Ft Jackson)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777055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de-DE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0330 - Guthrie AHC (Ft Drum)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572217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04B5DCC5-392D-2A06-7B7C-0B70BCC06AA3}"/>
              </a:ext>
            </a:extLst>
          </p:cNvPr>
          <p:cNvGraphicFramePr>
            <a:graphicFrameLocks noGrp="1"/>
          </p:cNvGraphicFramePr>
          <p:nvPr/>
        </p:nvGraphicFramePr>
        <p:xfrm>
          <a:off x="8204592" y="2303256"/>
          <a:ext cx="1800425" cy="1595440"/>
        </p:xfrm>
        <a:graphic>
          <a:graphicData uri="http://schemas.openxmlformats.org/drawingml/2006/table">
            <a:tbl>
              <a:tblPr/>
              <a:tblGrid>
                <a:gridCol w="1800425">
                  <a:extLst>
                    <a:ext uri="{9D8B030D-6E8A-4147-A177-3AD203B41FA5}">
                      <a16:colId xmlns:a16="http://schemas.microsoft.com/office/drawing/2014/main" val="233012763"/>
                    </a:ext>
                  </a:extLst>
                </a:gridCol>
              </a:tblGrid>
              <a:tr h="159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DHSA Atlantic-Europe – DHN 7  (7)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86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714592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CDR Emily Zywicke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65017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1" u="sng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emily.l.zywicke.mil@health.mil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75176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0067 – WRNMMC </a:t>
                      </a:r>
                      <a:r>
                        <a:rPr lang="en-US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Wingdings" panose="05000000000000000000" pitchFamily="2" charset="2"/>
                        </a:rPr>
                        <a:t>«</a:t>
                      </a:r>
                      <a:endParaRPr lang="en-US" sz="9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958579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da-DK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0123 - AT Augusta MMC (Ft Belvoir)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353405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0066 - 316th MEDGRP (M Grow)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387474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0068 - NHC Patuxent River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039793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0069 - Kimbrough ACC (Ft Meade)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38611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0306 - NHC Annapolis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308610"/>
                  </a:ext>
                </a:extLst>
              </a:tr>
              <a:tr h="15954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0385 - NHC Quantico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143999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E1D0AE67-FDBA-818F-6E9E-299572E67164}"/>
              </a:ext>
            </a:extLst>
          </p:cNvPr>
          <p:cNvGraphicFramePr>
            <a:graphicFrameLocks noGrp="1"/>
          </p:cNvGraphicFramePr>
          <p:nvPr/>
        </p:nvGraphicFramePr>
        <p:xfrm>
          <a:off x="10140430" y="1642294"/>
          <a:ext cx="1941989" cy="4452808"/>
        </p:xfrm>
        <a:graphic>
          <a:graphicData uri="http://schemas.openxmlformats.org/drawingml/2006/table">
            <a:tbl>
              <a:tblPr/>
              <a:tblGrid>
                <a:gridCol w="1941989">
                  <a:extLst>
                    <a:ext uri="{9D8B030D-6E8A-4147-A177-3AD203B41FA5}">
                      <a16:colId xmlns:a16="http://schemas.microsoft.com/office/drawing/2014/main" val="3050984332"/>
                    </a:ext>
                  </a:extLst>
                </a:gridCol>
              </a:tblGrid>
              <a:tr h="1493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DHSA Atlantic-Europe – DHN 9  (26)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920673"/>
                  </a:ext>
                </a:extLst>
              </a:tr>
              <a:tr h="1493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Lt Col Ryan Dick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674380"/>
                  </a:ext>
                </a:extLst>
              </a:tr>
              <a:tr h="14938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1" u="sng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william.r.dick10.mil@health.mil</a:t>
                      </a:r>
                      <a:endParaRPr lang="en-US" sz="900" i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1981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0032 - Evans ACH (Ft Carson)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765341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0033 - 10th MEDGRP-Academy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994071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0042 - 96th MEDGRP-Eglin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513613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0079 - 99th MEDGRP-Nellis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96874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0095 - 88th MEDGRP-Wright-Patterson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573535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0010 - 355th MEDGRP-Davis Monthan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499300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0015 - 9th MEDGRP-Beale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623404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0018 - 30th MEDGRP-Vandenberg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923978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0019 - 412th MEDGRP-Edwards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235968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0043 - 325th MEDGRP-Tyndall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770811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0046 - 45th MEDGRP-Patrick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21324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0050 - 23rd MEDGRP-Moody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967726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0051 - 78th MEDGRP-Robins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3667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0053 - 366th MED SQ-Mtn Home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092336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0078 - 55th MEDGRP-Offutt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920446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0085 - 27th SPCLOPS MDGRP-Cannon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524777"/>
                  </a:ext>
                </a:extLst>
              </a:tr>
              <a:tr h="1507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0090 - 4th MEDGRP-Seymour Johnson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076296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0093 - 319th MEDGRP-Grand Forks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81849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0096 - 72nd MEDGRP-Tinker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447585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0101 - 20th MEDGRP-Shaw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937030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0119 - 75th MEDGRP-Hill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06745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0248 - 61st MED SQ-Los Angeles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121248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0252 - 21st MEDGRP-Peterson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988571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0310 - 66th MEDGRP-Hanscom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809862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7139 - 1st SPCL OPS MED-Hurlburt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97952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7200 - 460th MEDGRP-Buckley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398750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93755FFB-995B-8D18-79BE-2B3C9F1B0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562" y="1007390"/>
            <a:ext cx="1276023" cy="8096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13D22C-BEC5-C00F-9D5E-FA91CA1AA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159" y="158374"/>
            <a:ext cx="1315556" cy="8078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AA6CB8-D25A-68C9-B91D-E6537E774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0451" y="1006538"/>
            <a:ext cx="1339749" cy="8078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5AEAC3-2502-E3D2-00E6-DACEAC6999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3272" y="1867866"/>
            <a:ext cx="1364536" cy="8197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4AECE7-0281-B484-2EB7-590A7B6DFE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0229" y="500760"/>
            <a:ext cx="1637723" cy="10016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0E92CDD-FE0C-3D55-E926-582B783B07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6093" y="158374"/>
            <a:ext cx="1283491" cy="7840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A4D1C0B-FDA3-875E-176F-31EDB676F4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806" y="1879872"/>
            <a:ext cx="1286527" cy="78585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4CE1FAE-9E05-A5E2-9CDE-5FCF6FBD4E76}"/>
              </a:ext>
            </a:extLst>
          </p:cNvPr>
          <p:cNvGrpSpPr/>
          <p:nvPr/>
        </p:nvGrpSpPr>
        <p:grpSpPr>
          <a:xfrm>
            <a:off x="4416402" y="2076165"/>
            <a:ext cx="1379553" cy="785859"/>
            <a:chOff x="1099851" y="2211308"/>
            <a:chExt cx="1869602" cy="1143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4C72EE1-B6F1-964E-8545-607BF2A86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99851" y="2211308"/>
              <a:ext cx="1869602" cy="114300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038AD6B-812C-C0AD-4A96-8778BACA6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42972" y="2930399"/>
              <a:ext cx="407317" cy="407317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E2EC220-DDB7-FBE2-2175-3F02007A95B5}"/>
              </a:ext>
            </a:extLst>
          </p:cNvPr>
          <p:cNvGrpSpPr/>
          <p:nvPr/>
        </p:nvGrpSpPr>
        <p:grpSpPr>
          <a:xfrm>
            <a:off x="6274678" y="2739641"/>
            <a:ext cx="1353173" cy="764385"/>
            <a:chOff x="3621867" y="2209628"/>
            <a:chExt cx="1860504" cy="114300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0E4A892-86DF-019E-46F8-8F77640B3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621867" y="2209628"/>
              <a:ext cx="1860504" cy="114300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8596B11-5E50-A2A6-16AF-8A270F242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935508" y="2804903"/>
              <a:ext cx="525600" cy="527540"/>
            </a:xfrm>
            <a:prstGeom prst="rect">
              <a:avLst/>
            </a:prstGeom>
          </p:spPr>
        </p:pic>
      </p:grpSp>
      <p:sp>
        <p:nvSpPr>
          <p:cNvPr id="30" name="TextBox 132">
            <a:extLst>
              <a:ext uri="{FF2B5EF4-FFF2-40B4-BE49-F238E27FC236}">
                <a16:creationId xmlns:a16="http://schemas.microsoft.com/office/drawing/2014/main" id="{F611A0BF-5912-4174-FEF4-A6A9D1AD1A73}"/>
              </a:ext>
            </a:extLst>
          </p:cNvPr>
          <p:cNvSpPr txBox="1"/>
          <p:nvPr/>
        </p:nvSpPr>
        <p:spPr>
          <a:xfrm>
            <a:off x="2540000" y="219878"/>
            <a:ext cx="706144" cy="290644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en-US" sz="1333" b="1" kern="0" dirty="0">
                <a:solidFill>
                  <a:srgbClr val="FF0000"/>
                </a:solidFill>
                <a:latin typeface="Calibri" panose="020F0502020204030204"/>
              </a:rPr>
              <a:t>DHN 1</a:t>
            </a:r>
          </a:p>
        </p:txBody>
      </p:sp>
      <p:sp>
        <p:nvSpPr>
          <p:cNvPr id="31" name="TextBox 132">
            <a:extLst>
              <a:ext uri="{FF2B5EF4-FFF2-40B4-BE49-F238E27FC236}">
                <a16:creationId xmlns:a16="http://schemas.microsoft.com/office/drawing/2014/main" id="{49949910-13AF-1AD4-8241-68AE64524644}"/>
              </a:ext>
            </a:extLst>
          </p:cNvPr>
          <p:cNvSpPr txBox="1"/>
          <p:nvPr/>
        </p:nvSpPr>
        <p:spPr>
          <a:xfrm>
            <a:off x="2448933" y="1482547"/>
            <a:ext cx="797211" cy="397325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en-US" sz="1333" b="1" kern="0" dirty="0">
                <a:solidFill>
                  <a:srgbClr val="FF0000"/>
                </a:solidFill>
                <a:latin typeface="Calibri" panose="020F0502020204030204"/>
              </a:rPr>
              <a:t>DHN 2</a:t>
            </a:r>
          </a:p>
        </p:txBody>
      </p:sp>
      <p:sp>
        <p:nvSpPr>
          <p:cNvPr id="34" name="TextBox 132">
            <a:extLst>
              <a:ext uri="{FF2B5EF4-FFF2-40B4-BE49-F238E27FC236}">
                <a16:creationId xmlns:a16="http://schemas.microsoft.com/office/drawing/2014/main" id="{28E37F97-2F23-2B7C-79AA-489604ECA500}"/>
              </a:ext>
            </a:extLst>
          </p:cNvPr>
          <p:cNvSpPr txBox="1"/>
          <p:nvPr/>
        </p:nvSpPr>
        <p:spPr>
          <a:xfrm>
            <a:off x="2160349" y="1942705"/>
            <a:ext cx="797209" cy="325419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en-US" sz="1333" b="1" kern="0" dirty="0">
                <a:solidFill>
                  <a:srgbClr val="FF0000"/>
                </a:solidFill>
                <a:latin typeface="Calibri" panose="020F0502020204030204"/>
              </a:rPr>
              <a:t>DHN 3</a:t>
            </a:r>
          </a:p>
        </p:txBody>
      </p:sp>
      <p:sp>
        <p:nvSpPr>
          <p:cNvPr id="35" name="TextBox 132">
            <a:extLst>
              <a:ext uri="{FF2B5EF4-FFF2-40B4-BE49-F238E27FC236}">
                <a16:creationId xmlns:a16="http://schemas.microsoft.com/office/drawing/2014/main" id="{905A02F1-00F7-4D34-2C9B-C68FDBEA76A0}"/>
              </a:ext>
            </a:extLst>
          </p:cNvPr>
          <p:cNvSpPr txBox="1"/>
          <p:nvPr/>
        </p:nvSpPr>
        <p:spPr>
          <a:xfrm>
            <a:off x="4769511" y="2510200"/>
            <a:ext cx="702088" cy="376865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en-US" sz="1333" b="1" kern="0" dirty="0">
                <a:solidFill>
                  <a:srgbClr val="FF0000"/>
                </a:solidFill>
                <a:latin typeface="Calibri" panose="020F0502020204030204"/>
              </a:rPr>
              <a:t>DHN 4</a:t>
            </a:r>
          </a:p>
        </p:txBody>
      </p:sp>
      <p:sp>
        <p:nvSpPr>
          <p:cNvPr id="37" name="TextBox 132">
            <a:extLst>
              <a:ext uri="{FF2B5EF4-FFF2-40B4-BE49-F238E27FC236}">
                <a16:creationId xmlns:a16="http://schemas.microsoft.com/office/drawing/2014/main" id="{0F56C94D-4375-71C3-2603-07EF873098DC}"/>
              </a:ext>
            </a:extLst>
          </p:cNvPr>
          <p:cNvSpPr txBox="1"/>
          <p:nvPr/>
        </p:nvSpPr>
        <p:spPr>
          <a:xfrm>
            <a:off x="7012840" y="2838298"/>
            <a:ext cx="697829" cy="370572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en-US" sz="1333" b="1" kern="0" dirty="0">
                <a:solidFill>
                  <a:srgbClr val="FF0000"/>
                </a:solidFill>
                <a:latin typeface="Calibri" panose="020F0502020204030204"/>
              </a:rPr>
              <a:t>DHN 5</a:t>
            </a:r>
          </a:p>
        </p:txBody>
      </p:sp>
      <p:sp>
        <p:nvSpPr>
          <p:cNvPr id="38" name="TextBox 132">
            <a:extLst>
              <a:ext uri="{FF2B5EF4-FFF2-40B4-BE49-F238E27FC236}">
                <a16:creationId xmlns:a16="http://schemas.microsoft.com/office/drawing/2014/main" id="{218097BC-6812-8887-84B1-9F498C054533}"/>
              </a:ext>
            </a:extLst>
          </p:cNvPr>
          <p:cNvSpPr txBox="1"/>
          <p:nvPr/>
        </p:nvSpPr>
        <p:spPr>
          <a:xfrm>
            <a:off x="7451751" y="649557"/>
            <a:ext cx="707640" cy="374571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en-US" sz="1333" b="1" kern="0" dirty="0">
                <a:solidFill>
                  <a:srgbClr val="FF0000"/>
                </a:solidFill>
                <a:latin typeface="Calibri" panose="020F0502020204030204"/>
              </a:rPr>
              <a:t>DHN 6</a:t>
            </a:r>
          </a:p>
        </p:txBody>
      </p:sp>
      <p:sp>
        <p:nvSpPr>
          <p:cNvPr id="39" name="TextBox 132">
            <a:extLst>
              <a:ext uri="{FF2B5EF4-FFF2-40B4-BE49-F238E27FC236}">
                <a16:creationId xmlns:a16="http://schemas.microsoft.com/office/drawing/2014/main" id="{478BCAC5-6702-10B2-3FA1-6F85171E4B65}"/>
              </a:ext>
            </a:extLst>
          </p:cNvPr>
          <p:cNvSpPr txBox="1"/>
          <p:nvPr/>
        </p:nvSpPr>
        <p:spPr>
          <a:xfrm>
            <a:off x="6752771" y="1528640"/>
            <a:ext cx="711483" cy="337749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en-US" sz="1333" b="1" kern="0" dirty="0">
                <a:solidFill>
                  <a:srgbClr val="FF0000"/>
                </a:solidFill>
                <a:latin typeface="Calibri" panose="020F0502020204030204"/>
              </a:rPr>
              <a:t>DHN 7</a:t>
            </a:r>
          </a:p>
        </p:txBody>
      </p:sp>
      <p:sp>
        <p:nvSpPr>
          <p:cNvPr id="40" name="TextBox 132">
            <a:extLst>
              <a:ext uri="{FF2B5EF4-FFF2-40B4-BE49-F238E27FC236}">
                <a16:creationId xmlns:a16="http://schemas.microsoft.com/office/drawing/2014/main" id="{9FB5FD4E-BE62-5E5B-D412-0AE3A16F388E}"/>
              </a:ext>
            </a:extLst>
          </p:cNvPr>
          <p:cNvSpPr txBox="1"/>
          <p:nvPr/>
        </p:nvSpPr>
        <p:spPr>
          <a:xfrm>
            <a:off x="7028809" y="2423495"/>
            <a:ext cx="788764" cy="364061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en-US" sz="1333" b="1" kern="0" dirty="0">
                <a:solidFill>
                  <a:srgbClr val="FF0000"/>
                </a:solidFill>
                <a:latin typeface="Calibri" panose="020F0502020204030204"/>
              </a:rPr>
              <a:t>DHN 8</a:t>
            </a:r>
          </a:p>
        </p:txBody>
      </p:sp>
      <p:sp>
        <p:nvSpPr>
          <p:cNvPr id="41" name="TextBox 132">
            <a:extLst>
              <a:ext uri="{FF2B5EF4-FFF2-40B4-BE49-F238E27FC236}">
                <a16:creationId xmlns:a16="http://schemas.microsoft.com/office/drawing/2014/main" id="{EDDF035C-E133-74B2-D7AD-B66449E668D9}"/>
              </a:ext>
            </a:extLst>
          </p:cNvPr>
          <p:cNvSpPr txBox="1"/>
          <p:nvPr/>
        </p:nvSpPr>
        <p:spPr>
          <a:xfrm>
            <a:off x="10655987" y="1195288"/>
            <a:ext cx="787076" cy="287259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en-US" sz="1333" b="1" kern="0" dirty="0">
                <a:solidFill>
                  <a:srgbClr val="FF0000"/>
                </a:solidFill>
                <a:latin typeface="Calibri" panose="020F0502020204030204"/>
              </a:rPr>
              <a:t>DHN 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781256-F53F-BBD1-1173-1513FB6031DD}"/>
              </a:ext>
            </a:extLst>
          </p:cNvPr>
          <p:cNvSpPr txBox="1"/>
          <p:nvPr/>
        </p:nvSpPr>
        <p:spPr>
          <a:xfrm>
            <a:off x="10556572" y="12450"/>
            <a:ext cx="994183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67" b="1" i="1" dirty="0">
                <a:solidFill>
                  <a:srgbClr val="00B050"/>
                </a:solidFill>
              </a:rPr>
              <a:t>UNCLASSIFIED</a:t>
            </a:r>
            <a:endParaRPr lang="en-US" sz="1067" b="1" i="1" dirty="0">
              <a:solidFill>
                <a:srgbClr val="7030A0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97DB987-35E0-1EEB-5F82-4E1366C071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91483" y="1243740"/>
            <a:ext cx="3276189" cy="499611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A71E79-DB46-B7B8-818B-29D38C75268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63107" y="6189026"/>
            <a:ext cx="586928" cy="5992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21ED96-F6F7-669B-FD15-95EF8B7A964C}"/>
              </a:ext>
            </a:extLst>
          </p:cNvPr>
          <p:cNvSpPr txBox="1"/>
          <p:nvPr/>
        </p:nvSpPr>
        <p:spPr>
          <a:xfrm>
            <a:off x="2448934" y="6129316"/>
            <a:ext cx="7363415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7" i="1" dirty="0">
                <a:solidFill>
                  <a:srgbClr val="FFFF00"/>
                </a:solidFill>
              </a:rPr>
              <a:t>Per DHA Advancement 8/8/23 – While starting w/ 1 DHSA, intent is to eventually stand up 4 geographically defined DHSAs </a:t>
            </a:r>
          </a:p>
        </p:txBody>
      </p:sp>
    </p:spTree>
    <p:extLst>
      <p:ext uri="{BB962C8B-B14F-4D97-AF65-F5344CB8AC3E}">
        <p14:creationId xmlns:p14="http://schemas.microsoft.com/office/powerpoint/2010/main" val="1185682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04E95D-9897-0CAC-C027-A4E45F1654B3}"/>
              </a:ext>
            </a:extLst>
          </p:cNvPr>
          <p:cNvSpPr txBox="1"/>
          <p:nvPr/>
        </p:nvSpPr>
        <p:spPr>
          <a:xfrm>
            <a:off x="2348917" y="486561"/>
            <a:ext cx="9261446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buClr>
                <a:schemeClr val="dk2"/>
              </a:buClr>
              <a:buSzPts val="3600"/>
            </a:pPr>
            <a:r>
              <a:rPr lang="en-US" sz="36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  <a:t>Officer Assignments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E03601-0894-E335-8AE1-AEDB0E2A4CEA}"/>
              </a:ext>
            </a:extLst>
          </p:cNvPr>
          <p:cNvSpPr txBox="1"/>
          <p:nvPr/>
        </p:nvSpPr>
        <p:spPr>
          <a:xfrm>
            <a:off x="1723765" y="1592101"/>
            <a:ext cx="8506165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My role as Pharmacy Consultant</a:t>
            </a:r>
          </a:p>
          <a:p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Meet Air Force Mission Requirements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Mission requirements are of primary importance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Consultant serves to marry your preferences with AF needs</a:t>
            </a:r>
          </a:p>
          <a:p>
            <a:pPr lvl="2"/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Provide career field-level perspective to AFPC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AFPC is always learning the nuances of each AFSC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AFPC is more effective if they understand unique 43Pisms</a:t>
            </a:r>
          </a:p>
          <a:p>
            <a:pPr lvl="2"/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Synchronize the input of gaining and losing commanders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Commander involvement is key in assignment process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CCs can communicate unique mission requirements to myself/AFPC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144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04E95D-9897-0CAC-C027-A4E45F1654B3}"/>
              </a:ext>
            </a:extLst>
          </p:cNvPr>
          <p:cNvSpPr txBox="1"/>
          <p:nvPr/>
        </p:nvSpPr>
        <p:spPr>
          <a:xfrm>
            <a:off x="2348917" y="486561"/>
            <a:ext cx="9261446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buClr>
                <a:schemeClr val="dk2"/>
              </a:buClr>
              <a:buSzPts val="3600"/>
            </a:pPr>
            <a:r>
              <a:rPr lang="en-US" sz="36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  <a:t>Officer Assignments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E03601-0894-E335-8AE1-AEDB0E2A4CEA}"/>
              </a:ext>
            </a:extLst>
          </p:cNvPr>
          <p:cNvSpPr txBox="1"/>
          <p:nvPr/>
        </p:nvSpPr>
        <p:spPr>
          <a:xfrm>
            <a:off x="2348917" y="1665784"/>
            <a:ext cx="820443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How to improve your chances of getting a desired assignment</a:t>
            </a:r>
          </a:p>
          <a:p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Know what type of job you want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Know what part of the U.S. (or OCONUS) you would like to be next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Be realistic and have a backup plan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Communicate. Communicate. Communicate.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Talent Marketplace – very valuable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Provides a quick reference of preferences and bids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Helps the consultant understand what CCs want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Helps the consultant search for candidates for specific jobs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Use the Consultant Communication Tool aka “dream sheet”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Ensure your commander/consultant/AO are all on same page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003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04E95D-9897-0CAC-C027-A4E45F1654B3}"/>
              </a:ext>
            </a:extLst>
          </p:cNvPr>
          <p:cNvSpPr txBox="1"/>
          <p:nvPr/>
        </p:nvSpPr>
        <p:spPr>
          <a:xfrm>
            <a:off x="2348917" y="486561"/>
            <a:ext cx="9261446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buClr>
                <a:schemeClr val="dk2"/>
              </a:buClr>
              <a:buSzPts val="3600"/>
            </a:pPr>
            <a:r>
              <a:rPr lang="en-US" sz="36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  <a:t>Officer Assignments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E03601-0894-E335-8AE1-AEDB0E2A4CEA}"/>
              </a:ext>
            </a:extLst>
          </p:cNvPr>
          <p:cNvSpPr txBox="1"/>
          <p:nvPr/>
        </p:nvSpPr>
        <p:spPr>
          <a:xfrm>
            <a:off x="2348917" y="1665784"/>
            <a:ext cx="820443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 I’ve learned after managing 3 assignment cycles:</a:t>
            </a:r>
          </a:p>
          <a:p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If you are offered a flight command, take it!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Your career progression is first consideration, but not the final one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AF tries to accommodate your wishes more than you think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AF requirements reign in complex situations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Try to put yourself in my shoes when picking your choices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 am perfectly ok with you doing your own research about openings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Don’t be afraid to pester me (fire/forget emails are not advised)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Strongly advise you to tell me and AFPC the same story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Don’t self-eliminate—if you want an assignment, ask for it!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192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04E95D-9897-0CAC-C027-A4E45F1654B3}"/>
              </a:ext>
            </a:extLst>
          </p:cNvPr>
          <p:cNvSpPr txBox="1"/>
          <p:nvPr/>
        </p:nvSpPr>
        <p:spPr>
          <a:xfrm>
            <a:off x="2348917" y="486561"/>
            <a:ext cx="9261446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buClr>
                <a:schemeClr val="dk2"/>
              </a:buClr>
              <a:buSzPts val="3600"/>
            </a:pPr>
            <a:r>
              <a:rPr lang="en-US" sz="36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  <a:t>Pharmacy Readiness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E03601-0894-E335-8AE1-AEDB0E2A4CEA}"/>
              </a:ext>
            </a:extLst>
          </p:cNvPr>
          <p:cNvSpPr txBox="1"/>
          <p:nvPr/>
        </p:nvSpPr>
        <p:spPr>
          <a:xfrm>
            <a:off x="2348917" y="1665784"/>
            <a:ext cx="820443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How do I prepare for a deployment?</a:t>
            </a:r>
          </a:p>
          <a:p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Center your pharmacy’s objectives around: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Patient safety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Improved therapeutic outcomes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Customer satisfaction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Beneficiaries (give them reasons to come back)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Providers (be a valuable pharmacy resource)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Nurses (partner with them to improve administration safety)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Fellow ancillary services (you’re all on the same team)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Team morale and security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Medication management (drug security/administration)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Ensure all your CMRP training is up to date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70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04E95D-9897-0CAC-C027-A4E45F1654B3}"/>
              </a:ext>
            </a:extLst>
          </p:cNvPr>
          <p:cNvSpPr txBox="1"/>
          <p:nvPr/>
        </p:nvSpPr>
        <p:spPr>
          <a:xfrm>
            <a:off x="2348917" y="486561"/>
            <a:ext cx="9261446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buClr>
                <a:schemeClr val="dk2"/>
              </a:buClr>
              <a:buSzPts val="3600"/>
            </a:pPr>
            <a:r>
              <a:rPr lang="en-US" sz="36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  <a:t>Pharmacy Readiness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E03601-0894-E335-8AE1-AEDB0E2A4CEA}"/>
              </a:ext>
            </a:extLst>
          </p:cNvPr>
          <p:cNvSpPr txBox="1"/>
          <p:nvPr/>
        </p:nvSpPr>
        <p:spPr>
          <a:xfrm>
            <a:off x="2348917" y="1665784"/>
            <a:ext cx="820443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Deployer feedback:</a:t>
            </a:r>
          </a:p>
          <a:p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Know how to leverage resources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There are a lot of </a:t>
            </a:r>
            <a:r>
              <a:rPr lang="en-US" sz="2000" dirty="0" err="1"/>
              <a:t>jr</a:t>
            </a:r>
            <a:r>
              <a:rPr lang="en-US" sz="2000" dirty="0"/>
              <a:t> personnel--be prepared to mentor and lead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Know your core competencies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Be prepared to sit in for your boss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Many troops arrive in theater without their medications (become familiar with DPP)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You will gain lifelong relationships and memories</a:t>
            </a:r>
          </a:p>
          <a:p>
            <a:pPr lvl="1"/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26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04E95D-9897-0CAC-C027-A4E45F1654B3}"/>
              </a:ext>
            </a:extLst>
          </p:cNvPr>
          <p:cNvSpPr txBox="1"/>
          <p:nvPr/>
        </p:nvSpPr>
        <p:spPr>
          <a:xfrm>
            <a:off x="2348917" y="486561"/>
            <a:ext cx="9261446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buClr>
                <a:schemeClr val="dk2"/>
              </a:buClr>
              <a:buSzPts val="3600"/>
            </a:pPr>
            <a:r>
              <a:rPr lang="en-US" sz="36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  <a:t>Pharmacy Readiness:  On the Horizon…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E03601-0894-E335-8AE1-AEDB0E2A4CEA}"/>
              </a:ext>
            </a:extLst>
          </p:cNvPr>
          <p:cNvSpPr txBox="1"/>
          <p:nvPr/>
        </p:nvSpPr>
        <p:spPr>
          <a:xfrm>
            <a:off x="2348917" y="1665784"/>
            <a:ext cx="8204432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Combat Wings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Medical personnel will be rebalanced to meet requirements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Address ambiguity between care delivery and ops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Sync DHA delivery of care with AF readiness mission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Support currency while providing HC for mission partners and families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Mission will be prioritized over function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There will be 15 43P deployments annually until further notice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Near future deployment locations will remain the same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Seize or create any opportunity to deploy, but remember that you will still be competitive if you don’t</a:t>
            </a:r>
          </a:p>
          <a:p>
            <a:pPr lvl="1"/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995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971F4-DE3B-C0C6-0E46-9EEBE7A3A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40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</a:br>
            <a:r>
              <a:rPr lang="en-US" sz="40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  <a:t>Pharmacy Readiness:  On the Horizon…</a:t>
            </a:r>
            <a:br>
              <a:rPr lang="en-US" sz="40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</a:br>
            <a:r>
              <a:rPr lang="en-US" sz="40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  <a:t>Combat Wings Cont’d</a:t>
            </a:r>
            <a:endParaRPr lang="en-US" sz="4000" dirty="0">
              <a:solidFill>
                <a:schemeClr val="accent5">
                  <a:lumMod val="50000"/>
                </a:schemeClr>
              </a:solidFill>
              <a:latin typeface="Adobe Devanaga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CFB1C-03D4-4525-A2FF-94232BCC0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1871"/>
            <a:ext cx="10515600" cy="3985092"/>
          </a:xfrm>
        </p:spPr>
        <p:txBody>
          <a:bodyPr>
            <a:normAutofit/>
          </a:bodyPr>
          <a:lstStyle/>
          <a:p>
            <a:r>
              <a:rPr lang="en-US" dirty="0"/>
              <a:t>Purpose of Change</a:t>
            </a:r>
          </a:p>
          <a:p>
            <a:pPr lvl="1"/>
            <a:r>
              <a:rPr lang="en-US" dirty="0"/>
              <a:t>2022 National Defense Strategy</a:t>
            </a:r>
          </a:p>
          <a:p>
            <a:pPr lvl="1"/>
            <a:r>
              <a:rPr lang="en-US" dirty="0"/>
              <a:t>2023 NDAA sect.714</a:t>
            </a:r>
          </a:p>
          <a:p>
            <a:pPr lvl="1"/>
            <a:r>
              <a:rPr lang="en-US" dirty="0"/>
              <a:t>Great Power Competition</a:t>
            </a:r>
          </a:p>
          <a:p>
            <a:r>
              <a:rPr lang="en-US" dirty="0"/>
              <a:t>DCW Implementation &amp; Impact on Pharmacy Career Field</a:t>
            </a:r>
          </a:p>
          <a:p>
            <a:pPr lvl="1"/>
            <a:r>
              <a:rPr lang="en-US" dirty="0"/>
              <a:t>No changes to day-to-day mission</a:t>
            </a:r>
          </a:p>
          <a:p>
            <a:pPr lvl="1"/>
            <a:r>
              <a:rPr lang="en-US" dirty="0"/>
              <a:t>Normal operations outside of this mission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701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971F4-DE3B-C0C6-0E46-9EEBE7A3A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40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</a:br>
            <a:r>
              <a:rPr lang="en-US" sz="40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  <a:t>Pharmacy Readiness:  On the Horizon…</a:t>
            </a:r>
            <a:br>
              <a:rPr lang="en-US" sz="40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</a:br>
            <a:r>
              <a:rPr lang="en-US" sz="4000" b="1" dirty="0">
                <a:solidFill>
                  <a:schemeClr val="dk2"/>
                </a:solidFill>
                <a:latin typeface="Adobe Devanagari" panose="02040503050201020203" pitchFamily="18" charset="0"/>
                <a:sym typeface="Barlow Semi Condensed Medium"/>
              </a:rPr>
              <a:t>Combat Wings Cont’d</a:t>
            </a:r>
            <a:endParaRPr lang="en-US" sz="4000" dirty="0">
              <a:solidFill>
                <a:schemeClr val="accent5">
                  <a:lumMod val="50000"/>
                </a:schemeClr>
              </a:solidFill>
              <a:latin typeface="Adobe Devanaga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CFB1C-03D4-4525-A2FF-94232BCC0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endParaRPr lang="en-US" dirty="0"/>
          </a:p>
          <a:p>
            <a:r>
              <a:rPr lang="en-US" dirty="0"/>
              <a:t>Will this generate more mini pharmacies or Doc in a Box?</a:t>
            </a:r>
          </a:p>
          <a:p>
            <a:pPr lvl="1"/>
            <a:r>
              <a:rPr lang="en-US" dirty="0"/>
              <a:t>Not Occupational Support Teams (OST)</a:t>
            </a:r>
          </a:p>
          <a:p>
            <a:pPr lvl="1"/>
            <a:r>
              <a:rPr lang="en-US" dirty="0"/>
              <a:t>Does not require establishing more mini pharmacy locations</a:t>
            </a:r>
          </a:p>
          <a:p>
            <a:r>
              <a:rPr lang="en-US" dirty="0"/>
              <a:t>How would it change prescribing patterns or coordination with other health care providers?</a:t>
            </a:r>
          </a:p>
          <a:p>
            <a:r>
              <a:rPr lang="en-US" dirty="0"/>
              <a:t>What will Wing composition be?</a:t>
            </a:r>
          </a:p>
          <a:p>
            <a:pPr lvl="1"/>
            <a:r>
              <a:rPr lang="en-US" dirty="0"/>
              <a:t>ATF Command Echelon</a:t>
            </a:r>
          </a:p>
          <a:p>
            <a:pPr lvl="1"/>
            <a:r>
              <a:rPr lang="en-US" dirty="0"/>
              <a:t>CSST-L</a:t>
            </a:r>
          </a:p>
          <a:p>
            <a:pPr lvl="1"/>
            <a:r>
              <a:rPr lang="en-US" dirty="0"/>
              <a:t>CSST</a:t>
            </a:r>
          </a:p>
          <a:p>
            <a:pPr lvl="1"/>
            <a:r>
              <a:rPr lang="en-US" dirty="0"/>
              <a:t>CSST2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17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9849C-82F3-9BFC-78DD-76D30DC07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AFMED Medical Roles of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5B1BB-1E68-994D-8727-36A58B8F8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1529"/>
            <a:ext cx="8346141" cy="4025434"/>
          </a:xfrm>
        </p:spPr>
        <p:txBody>
          <a:bodyPr/>
          <a:lstStyle/>
          <a:p>
            <a:r>
              <a:rPr lang="en-US" dirty="0"/>
              <a:t>Role 1 – First Responder Care</a:t>
            </a:r>
          </a:p>
          <a:p>
            <a:r>
              <a:rPr lang="en-US" dirty="0"/>
              <a:t>Role 2 – Forward Resuscitative Care</a:t>
            </a:r>
          </a:p>
          <a:p>
            <a:r>
              <a:rPr lang="en-US" dirty="0"/>
              <a:t>Role 3 – Theater Hospitalization</a:t>
            </a:r>
          </a:p>
          <a:p>
            <a:r>
              <a:rPr lang="en-US" dirty="0"/>
              <a:t>Role 4 – Definitive Care</a:t>
            </a:r>
          </a:p>
        </p:txBody>
      </p:sp>
    </p:spTree>
    <p:extLst>
      <p:ext uri="{BB962C8B-B14F-4D97-AF65-F5344CB8AC3E}">
        <p14:creationId xmlns:p14="http://schemas.microsoft.com/office/powerpoint/2010/main" val="2786627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438B1-C7E3-5C7D-2AD5-899E9DDE2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CFM Roles &amp; Responsibilities</a:t>
            </a:r>
            <a:b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</a:b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E981B-7B87-61B4-1AAF-C041F0CE8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5659"/>
            <a:ext cx="10515600" cy="3931304"/>
          </a:xfrm>
        </p:spPr>
        <p:txBody>
          <a:bodyPr/>
          <a:lstStyle/>
          <a:p>
            <a:r>
              <a:rPr lang="en-US" dirty="0"/>
              <a:t>Implements/Sustains Initiatives pertaining to training, CF development &amp; career progression</a:t>
            </a:r>
          </a:p>
          <a:p>
            <a:r>
              <a:rPr lang="en-US" dirty="0"/>
              <a:t>Chairs Utilization &amp; Training Workshop (U&amp;TW)</a:t>
            </a:r>
          </a:p>
          <a:p>
            <a:r>
              <a:rPr lang="en-US" dirty="0"/>
              <a:t>Develops Career Education and Training Plan (CFETP)</a:t>
            </a:r>
          </a:p>
          <a:p>
            <a:r>
              <a:rPr lang="en-US" dirty="0"/>
              <a:t>Validates Deployment Requirements</a:t>
            </a:r>
          </a:p>
        </p:txBody>
      </p:sp>
    </p:spTree>
    <p:extLst>
      <p:ext uri="{BB962C8B-B14F-4D97-AF65-F5344CB8AC3E}">
        <p14:creationId xmlns:p14="http://schemas.microsoft.com/office/powerpoint/2010/main" val="1110457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438B1-C7E3-5C7D-2AD5-899E9DDE2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6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CFM Roles &amp; Responsibilities</a:t>
            </a:r>
            <a:b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</a:b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Resourcing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E981B-7B87-61B4-1AAF-C041F0CE8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1187"/>
            <a:ext cx="10515600" cy="4065775"/>
          </a:xfrm>
        </p:spPr>
        <p:txBody>
          <a:bodyPr/>
          <a:lstStyle/>
          <a:p>
            <a:r>
              <a:rPr lang="en-US" dirty="0"/>
              <a:t>Monitors career field health &amp; manning</a:t>
            </a:r>
          </a:p>
          <a:p>
            <a:r>
              <a:rPr lang="en-US" dirty="0"/>
              <a:t>Enlisted Grade Allocation</a:t>
            </a:r>
          </a:p>
          <a:p>
            <a:r>
              <a:rPr lang="en-US" dirty="0"/>
              <a:t>Program Objective Memorandum</a:t>
            </a:r>
          </a:p>
          <a:p>
            <a:r>
              <a:rPr lang="en-US" dirty="0"/>
              <a:t>Consultant Collaboration</a:t>
            </a:r>
          </a:p>
          <a:p>
            <a:pPr lvl="1"/>
            <a:r>
              <a:rPr lang="en-US" dirty="0"/>
              <a:t>Deployment Balancing</a:t>
            </a:r>
          </a:p>
          <a:p>
            <a:pPr lvl="1"/>
            <a:r>
              <a:rPr lang="en-US" dirty="0"/>
              <a:t>Workforce Availability</a:t>
            </a:r>
          </a:p>
          <a:p>
            <a:pPr lvl="1"/>
            <a:r>
              <a:rPr lang="en-US" dirty="0"/>
              <a:t>Develop/Revise Manpower Standards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4296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438B1-C7E3-5C7D-2AD5-899E9DDE2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6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Add’l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 CFM Roles &amp;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E981B-7B87-61B4-1AAF-C041F0CE8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1187"/>
            <a:ext cx="10515600" cy="40657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Works with AF/SG &amp; SG CMEF </a:t>
            </a:r>
          </a:p>
          <a:p>
            <a:r>
              <a:rPr lang="en-US" dirty="0"/>
              <a:t>Works with MAJCOM CMEF to identify MFMs for command oversight</a:t>
            </a:r>
          </a:p>
          <a:p>
            <a:r>
              <a:rPr lang="en-US" dirty="0"/>
              <a:t>Establish entry requirements</a:t>
            </a:r>
          </a:p>
          <a:p>
            <a:r>
              <a:rPr lang="en-US" dirty="0"/>
              <a:t>Airman Advancement Division</a:t>
            </a:r>
          </a:p>
          <a:p>
            <a:pPr lvl="1"/>
            <a:r>
              <a:rPr lang="en-US" dirty="0"/>
              <a:t>SKT Rewrite Project</a:t>
            </a:r>
          </a:p>
          <a:p>
            <a:r>
              <a:rPr lang="en-US" dirty="0"/>
              <a:t>AFPC Functional Managers</a:t>
            </a:r>
          </a:p>
          <a:p>
            <a:pPr lvl="1"/>
            <a:r>
              <a:rPr lang="en-US" dirty="0"/>
              <a:t>PCS/PCA</a:t>
            </a:r>
          </a:p>
          <a:p>
            <a:pPr lvl="1"/>
            <a:r>
              <a:rPr lang="en-US" dirty="0"/>
              <a:t>DSD Releases</a:t>
            </a:r>
          </a:p>
          <a:p>
            <a:pPr lvl="1"/>
            <a:r>
              <a:rPr lang="en-US" dirty="0"/>
              <a:t>Balancing Staffing Levels 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353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1C4B5-C5F0-BCBA-FE60-4EDF39FEF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Enlisted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 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MAJCOM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 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Functional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 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Managers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5195F30-680C-29AB-C9BD-48D563064B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0040348"/>
              </p:ext>
            </p:extLst>
          </p:nvPr>
        </p:nvGraphicFramePr>
        <p:xfrm>
          <a:off x="838200" y="1825625"/>
          <a:ext cx="10515597" cy="47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50442238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0496981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222716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MAJCOM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RANK/NAME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46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KEESLER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SMSgt Jasmin </a:t>
                      </a:r>
                      <a:r>
                        <a:rPr lang="en-US" dirty="0" err="1"/>
                        <a:t>Trumic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80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NELLIS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CMSgt Timothy </a:t>
                      </a:r>
                      <a:r>
                        <a:rPr lang="en-US" dirty="0" err="1"/>
                        <a:t>Schnur</a:t>
                      </a:r>
                      <a:endParaRPr lang="en-US" dirty="0"/>
                    </a:p>
                    <a:p>
                      <a:r>
                        <a:rPr lang="en-US" dirty="0"/>
                        <a:t>SMSgt Karen Salenga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58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AFDW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ANDREWS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SMSgt Kendra Anthony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60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AFGSC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BARKSDALE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SMSgt (s) Donald Akins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71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AFMC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WRIGHT PATTERSON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SMSgt Justin Viator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91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AFSOC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HURLBURT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MSgt Travis </a:t>
                      </a:r>
                      <a:r>
                        <a:rPr lang="en-US" dirty="0" err="1"/>
                        <a:t>Toberman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9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CMSgt Crystal </a:t>
                      </a:r>
                      <a:r>
                        <a:rPr lang="en-US" dirty="0" err="1"/>
                        <a:t>Hollars</a:t>
                      </a:r>
                      <a:r>
                        <a:rPr lang="en-US" dirty="0"/>
                        <a:t>-Connelly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56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PACAF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JB ELMENDORF RICHARDSON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SMSgt Traci England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213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USAFA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AF 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SMSgt Leilani Guevarra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54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RAF LAKENHEATH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SMSgt Jason Blas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7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USSF (Combined w/AFMC)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WRIGHT PATTERSON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SMSgt Justin Viator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814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124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58402-199D-4977-8175-4F9F37D12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6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MFM Roles &amp;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97736-A028-02F1-0D37-09B1FCA34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4293"/>
            <a:ext cx="10515600" cy="4092669"/>
          </a:xfrm>
        </p:spPr>
        <p:txBody>
          <a:bodyPr/>
          <a:lstStyle/>
          <a:p>
            <a:r>
              <a:rPr lang="en-US" dirty="0"/>
              <a:t>Serve as liaisons to AF Career Field Manager</a:t>
            </a:r>
          </a:p>
          <a:p>
            <a:r>
              <a:rPr lang="en-US" dirty="0"/>
              <a:t>SAVs within the command</a:t>
            </a:r>
          </a:p>
          <a:p>
            <a:r>
              <a:rPr lang="en-US" dirty="0"/>
              <a:t>Monitoring CF Health</a:t>
            </a:r>
          </a:p>
          <a:p>
            <a:r>
              <a:rPr lang="en-US" dirty="0"/>
              <a:t>Balancing Manning</a:t>
            </a:r>
          </a:p>
          <a:p>
            <a:r>
              <a:rPr lang="en-US" dirty="0"/>
              <a:t>Elevating Concerns</a:t>
            </a:r>
          </a:p>
          <a:p>
            <a:r>
              <a:rPr lang="en-US" dirty="0"/>
              <a:t>Evaluating Command Training</a:t>
            </a:r>
          </a:p>
          <a:p>
            <a:r>
              <a:rPr lang="en-US" dirty="0"/>
              <a:t>Disseminating programs &amp; policies for their designated fields</a:t>
            </a:r>
          </a:p>
          <a:p>
            <a:r>
              <a:rPr lang="en-US" dirty="0"/>
              <a:t>Coordinating w/AFPC to distribute personnel</a:t>
            </a:r>
          </a:p>
        </p:txBody>
      </p:sp>
    </p:spTree>
    <p:extLst>
      <p:ext uri="{BB962C8B-B14F-4D97-AF65-F5344CB8AC3E}">
        <p14:creationId xmlns:p14="http://schemas.microsoft.com/office/powerpoint/2010/main" val="899149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929C6-C2F6-AD7D-243A-0EC9D759A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Knowledge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9DBF7-FEDB-F318-1433-B2DCDF22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3953"/>
            <a:ext cx="10515600" cy="413301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many AFMED roles of care are currently being developed to combat the Great Power Competition (GPC)?</a:t>
            </a:r>
          </a:p>
          <a:p>
            <a:pPr marL="0" indent="0">
              <a:buNone/>
            </a:pPr>
            <a:endParaRPr lang="en-US" dirty="0"/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11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4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7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14</a:t>
            </a: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FB63B241-BCCF-1BC4-CF89-5277534CCB54}"/>
              </a:ext>
            </a:extLst>
          </p:cNvPr>
          <p:cNvSpPr/>
          <p:nvPr/>
        </p:nvSpPr>
        <p:spPr>
          <a:xfrm>
            <a:off x="5620871" y="3818964"/>
            <a:ext cx="1492624" cy="1372394"/>
          </a:xfrm>
          <a:prstGeom prst="pent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86318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929C6-C2F6-AD7D-243A-0EC9D759A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6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Knowledge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9DBF7-FEDB-F318-1433-B2DCDF22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7741"/>
            <a:ext cx="10515600" cy="407922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can you improve your chances of getting a desired assignment?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A. Call Col Munro or CMSgt Reno</a:t>
            </a:r>
          </a:p>
          <a:p>
            <a:pPr marL="0" indent="0">
              <a:buNone/>
            </a:pPr>
            <a:r>
              <a:rPr lang="en-US" dirty="0"/>
              <a:t>      B. Contact your MAJCOM Commander</a:t>
            </a:r>
          </a:p>
          <a:p>
            <a:pPr marL="0" indent="0">
              <a:buNone/>
            </a:pPr>
            <a:r>
              <a:rPr lang="en-US" dirty="0"/>
              <a:t>      C. Use the Consultant Communication Tool aka “dream sheet”</a:t>
            </a:r>
          </a:p>
          <a:p>
            <a:pPr marL="0" indent="0">
              <a:buNone/>
            </a:pPr>
            <a:r>
              <a:rPr lang="en-US" dirty="0"/>
              <a:t>      D. Contact the Total Force Center</a:t>
            </a: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1725C5A4-8A66-D1BA-70A3-7153ABA83EBB}"/>
              </a:ext>
            </a:extLst>
          </p:cNvPr>
          <p:cNvSpPr/>
          <p:nvPr/>
        </p:nvSpPr>
        <p:spPr>
          <a:xfrm>
            <a:off x="8968348" y="4708992"/>
            <a:ext cx="1466569" cy="1355632"/>
          </a:xfrm>
          <a:prstGeom prst="pent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96289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929C6-C2F6-AD7D-243A-0EC9D759A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Adobe Devanagari"/>
              </a:rPr>
              <a:t>Knowledge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9DBF7-FEDB-F318-1433-B2DCDF22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7399"/>
            <a:ext cx="10515600" cy="432995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are some things you must do for your deployment readiness?</a:t>
            </a:r>
          </a:p>
          <a:p>
            <a:pPr marL="0" indent="0">
              <a:buNone/>
            </a:pPr>
            <a:endParaRPr lang="en-US" dirty="0"/>
          </a:p>
          <a:p>
            <a:pPr marL="914400" lvl="1" indent="-457200">
              <a:buAutoNum type="alphaUcParenR"/>
            </a:pPr>
            <a:r>
              <a:rPr lang="en-US" dirty="0"/>
              <a:t>Become very familiar with the Deployer Prescription Program</a:t>
            </a:r>
          </a:p>
          <a:p>
            <a:pPr marL="914400" lvl="1" indent="-457200">
              <a:buAutoNum type="alphaUcParenR"/>
            </a:pPr>
            <a:r>
              <a:rPr lang="en-US" dirty="0"/>
              <a:t>Take an extended family vacation</a:t>
            </a:r>
          </a:p>
          <a:p>
            <a:pPr marL="914400" lvl="1" indent="-457200">
              <a:buAutoNum type="alphaUcParenR"/>
            </a:pPr>
            <a:r>
              <a:rPr lang="en-US" dirty="0"/>
              <a:t>Get a profile for an ailment that did not exist prior to you being tasked to deploy</a:t>
            </a:r>
          </a:p>
          <a:p>
            <a:pPr marL="914400" lvl="1" indent="-457200">
              <a:buAutoNum type="alphaUcParenR"/>
            </a:pPr>
            <a:r>
              <a:rPr lang="en-US" dirty="0"/>
              <a:t>Hand off all your supervisory responsibilities &amp; duties to your civilian counterparts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E616844C-8DA1-35EF-3913-440C167A7545}"/>
              </a:ext>
            </a:extLst>
          </p:cNvPr>
          <p:cNvSpPr/>
          <p:nvPr/>
        </p:nvSpPr>
        <p:spPr>
          <a:xfrm>
            <a:off x="9520517" y="5109882"/>
            <a:ext cx="1546411" cy="1067081"/>
          </a:xfrm>
          <a:prstGeom prst="pent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10395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C1BE8-F968-BB01-EF26-9E1D342DE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238019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797670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5498</TotalTime>
  <Words>2357</Words>
  <Application>Microsoft Office PowerPoint</Application>
  <PresentationFormat>Widescreen</PresentationFormat>
  <Paragraphs>429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Adobe Devanagari</vt:lpstr>
      <vt:lpstr>Arial</vt:lpstr>
      <vt:lpstr>Bauhaus 93</vt:lpstr>
      <vt:lpstr>Calibri</vt:lpstr>
      <vt:lpstr>Calibri Light</vt:lpstr>
      <vt:lpstr>Eras Bold ITC</vt:lpstr>
      <vt:lpstr>Wingdings</vt:lpstr>
      <vt:lpstr>Office Theme</vt:lpstr>
      <vt:lpstr>PowerPoint Presentation</vt:lpstr>
      <vt:lpstr>Financial Disclosure</vt:lpstr>
      <vt:lpstr>PowerPoint Presentation</vt:lpstr>
      <vt:lpstr>Knowledge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Pharmacy Readiness:  On the Horizon… Combat Wings Cont’d</vt:lpstr>
      <vt:lpstr> Pharmacy Readiness:  On the Horizon… Combat Wings Cont’d</vt:lpstr>
      <vt:lpstr>AFMED Medical Roles of Care</vt:lpstr>
      <vt:lpstr>CFM Roles &amp; Responsibilities Training</vt:lpstr>
      <vt:lpstr>CFM Roles &amp; Responsibilities Resourcing</vt:lpstr>
      <vt:lpstr>Add’l CFM Roles &amp; Responsibilities</vt:lpstr>
      <vt:lpstr>Enlisted MAJCOM Functional Managers</vt:lpstr>
      <vt:lpstr>MFM Roles &amp; Responsibilities</vt:lpstr>
      <vt:lpstr>Knowledge Questions</vt:lpstr>
      <vt:lpstr>Knowledge Questions</vt:lpstr>
      <vt:lpstr>Knowledge Questions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OPPONG, PEREZ S TSgt USAF AFRC 944 ASTS/SGN</dc:creator>
  <cp:lastModifiedBy>Hilaire, Crystal A Maj USAF DHA NELLIS 99TH MDG (USA)</cp:lastModifiedBy>
  <cp:revision>18</cp:revision>
  <dcterms:created xsi:type="dcterms:W3CDTF">2023-12-26T23:39:26Z</dcterms:created>
  <dcterms:modified xsi:type="dcterms:W3CDTF">2024-05-13T20:52:02Z</dcterms:modified>
</cp:coreProperties>
</file>