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notesSlides/notesSlide1.xml" ContentType="application/vnd.openxmlformats-officedocument.presentationml.notesSl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notesSlides/notesSlide2.xml" ContentType="application/vnd.openxmlformats-officedocument.presentationml.notesSlide+xml"/>
  <Override PartName="/ppt/theme/themeOverride15.xml" ContentType="application/vnd.openxmlformats-officedocument.themeOverride+xml"/>
  <Override PartName="/ppt/theme/themeOverride16.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7.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8.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9.xml" ContentType="application/vnd.openxmlformats-officedocument.themeOverride+xml"/>
  <Override PartName="/ppt/theme/themeOverride20.xml" ContentType="application/vnd.openxmlformats-officedocument.themeOverride+xml"/>
  <Override PartName="/ppt/notesSlides/notesSlide3.xml" ContentType="application/vnd.openxmlformats-officedocument.presentationml.notesSl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6.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notesSlides/notesSlide4.xml" ContentType="application/vnd.openxmlformats-officedocument.presentationml.notesSl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notesSlides/notesSlide5.xml" ContentType="application/vnd.openxmlformats-officedocument.presentationml.notesSlide+xml"/>
  <Override PartName="/ppt/theme/themeOverride35.xml" ContentType="application/vnd.openxmlformats-officedocument.themeOverride+xml"/>
  <Override PartName="/ppt/notesSlides/notesSlide6.xml" ContentType="application/vnd.openxmlformats-officedocument.presentationml.notesSlide+xml"/>
  <Override PartName="/ppt/theme/themeOverride36.xml" ContentType="application/vnd.openxmlformats-officedocument.themeOverride+xml"/>
  <Override PartName="/ppt/notesSlides/notesSlide7.xml" ContentType="application/vnd.openxmlformats-officedocument.presentationml.notesSlide+xml"/>
  <Override PartName="/ppt/theme/themeOverride37.xml" ContentType="application/vnd.openxmlformats-officedocument.themeOverride+xml"/>
  <Override PartName="/ppt/notesSlides/notesSlide8.xml" ContentType="application/vnd.openxmlformats-officedocument.presentationml.notesSlide+xml"/>
  <Override PartName="/ppt/theme/themeOverride38.xml" ContentType="application/vnd.openxmlformats-officedocument.themeOverride+xml"/>
  <Override PartName="/ppt/notesSlides/notesSlide9.xml" ContentType="application/vnd.openxmlformats-officedocument.presentationml.notesSlide+xml"/>
  <Override PartName="/ppt/theme/themeOverride39.xml" ContentType="application/vnd.openxmlformats-officedocument.themeOverride+xml"/>
  <Override PartName="/ppt/notesSlides/notesSlide10.xml" ContentType="application/vnd.openxmlformats-officedocument.presentationml.notesSlide+xml"/>
  <Override PartName="/ppt/theme/themeOverride40.xml" ContentType="application/vnd.openxmlformats-officedocument.themeOverride+xml"/>
  <Override PartName="/ppt/notesSlides/notesSlide11.xml" ContentType="application/vnd.openxmlformats-officedocument.presentationml.notesSlide+xml"/>
  <Override PartName="/ppt/theme/themeOverride4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42.xml" ContentType="application/vnd.openxmlformats-officedocument.themeOverride+xml"/>
  <Override PartName="/ppt/notesSlides/notesSlide14.xml" ContentType="application/vnd.openxmlformats-officedocument.presentationml.notesSlide+xml"/>
  <Override PartName="/ppt/theme/themeOverride43.xml" ContentType="application/vnd.openxmlformats-officedocument.themeOverride+xml"/>
  <Override PartName="/ppt/theme/themeOverride44.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57"/>
  </p:notesMasterIdLst>
  <p:sldIdLst>
    <p:sldId id="256" r:id="rId3"/>
    <p:sldId id="740" r:id="rId4"/>
    <p:sldId id="257" r:id="rId5"/>
    <p:sldId id="267" r:id="rId6"/>
    <p:sldId id="266" r:id="rId7"/>
    <p:sldId id="265" r:id="rId8"/>
    <p:sldId id="268" r:id="rId9"/>
    <p:sldId id="259" r:id="rId10"/>
    <p:sldId id="269" r:id="rId11"/>
    <p:sldId id="270" r:id="rId12"/>
    <p:sldId id="758" r:id="rId13"/>
    <p:sldId id="759" r:id="rId14"/>
    <p:sldId id="734" r:id="rId15"/>
    <p:sldId id="262" r:id="rId16"/>
    <p:sldId id="273" r:id="rId17"/>
    <p:sldId id="274" r:id="rId18"/>
    <p:sldId id="275" r:id="rId19"/>
    <p:sldId id="276" r:id="rId20"/>
    <p:sldId id="278" r:id="rId21"/>
    <p:sldId id="279" r:id="rId22"/>
    <p:sldId id="735" r:id="rId23"/>
    <p:sldId id="736" r:id="rId24"/>
    <p:sldId id="287" r:id="rId25"/>
    <p:sldId id="289" r:id="rId26"/>
    <p:sldId id="291" r:id="rId27"/>
    <p:sldId id="292" r:id="rId28"/>
    <p:sldId id="297" r:id="rId29"/>
    <p:sldId id="298" r:id="rId30"/>
    <p:sldId id="294" r:id="rId31"/>
    <p:sldId id="295" r:id="rId32"/>
    <p:sldId id="293" r:id="rId33"/>
    <p:sldId id="296" r:id="rId34"/>
    <p:sldId id="738" r:id="rId35"/>
    <p:sldId id="662" r:id="rId36"/>
    <p:sldId id="741" r:id="rId37"/>
    <p:sldId id="742" r:id="rId38"/>
    <p:sldId id="698" r:id="rId39"/>
    <p:sldId id="699" r:id="rId40"/>
    <p:sldId id="732" r:id="rId41"/>
    <p:sldId id="610" r:id="rId42"/>
    <p:sldId id="710" r:id="rId43"/>
    <p:sldId id="606" r:id="rId44"/>
    <p:sldId id="733" r:id="rId45"/>
    <p:sldId id="757" r:id="rId46"/>
    <p:sldId id="277" r:id="rId47"/>
    <p:sldId id="739" r:id="rId48"/>
    <p:sldId id="743" r:id="rId49"/>
    <p:sldId id="749" r:id="rId50"/>
    <p:sldId id="750" r:id="rId51"/>
    <p:sldId id="751" r:id="rId52"/>
    <p:sldId id="754" r:id="rId53"/>
    <p:sldId id="756" r:id="rId54"/>
    <p:sldId id="752" r:id="rId55"/>
    <p:sldId id="75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C7080E-06E2-4771-A195-D08B79086DBB}" v="48" dt="2024-04-21T06:45:50.5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2"/>
    <p:restoredTop sz="94661"/>
  </p:normalViewPr>
  <p:slideViewPr>
    <p:cSldViewPr snapToGrid="0">
      <p:cViewPr varScale="1">
        <p:scale>
          <a:sx n="107" d="100"/>
          <a:sy n="107" d="100"/>
        </p:scale>
        <p:origin x="9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diagrams/_rels/data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ata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image" Target="../media/image8.png"/></Relationships>
</file>

<file path=ppt/diagrams/_rels/data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png"/></Relationships>
</file>

<file path=ppt/diagrams/_rels/data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ata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image" Target="../media/image8.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897E4C-8032-4733-BFD1-5D2D7F71779E}"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3F86C01-E5AA-45C4-8F74-6C0A603AB700}">
      <dgm:prSet/>
      <dgm:spPr/>
      <dgm:t>
        <a:bodyPr/>
        <a:lstStyle/>
        <a:p>
          <a:pPr>
            <a:lnSpc>
              <a:spcPct val="100000"/>
            </a:lnSpc>
            <a:defRPr b="1"/>
          </a:pPr>
          <a:r>
            <a:rPr lang="en-US" b="1" i="0"/>
            <a:t>G Fund (Guaranteed Bond Fund)</a:t>
          </a:r>
          <a:r>
            <a:rPr lang="en-US" b="0" i="0"/>
            <a:t>:</a:t>
          </a:r>
          <a:endParaRPr lang="en-US"/>
        </a:p>
      </dgm:t>
    </dgm:pt>
    <dgm:pt modelId="{9551393C-5D4C-417A-A4D5-39C41CCAC86C}" type="parTrans" cxnId="{049C6D68-4BE9-464C-AFBC-23B598F1B357}">
      <dgm:prSet/>
      <dgm:spPr/>
      <dgm:t>
        <a:bodyPr/>
        <a:lstStyle/>
        <a:p>
          <a:endParaRPr lang="en-US"/>
        </a:p>
      </dgm:t>
    </dgm:pt>
    <dgm:pt modelId="{35B46974-9498-413B-9130-156A1CB313DD}" type="sibTrans" cxnId="{049C6D68-4BE9-464C-AFBC-23B598F1B357}">
      <dgm:prSet/>
      <dgm:spPr/>
      <dgm:t>
        <a:bodyPr/>
        <a:lstStyle/>
        <a:p>
          <a:endParaRPr lang="en-US"/>
        </a:p>
      </dgm:t>
    </dgm:pt>
    <dgm:pt modelId="{21B68527-B8CA-4AF9-B195-97092A56FE4B}">
      <dgm:prSet/>
      <dgm:spPr/>
      <dgm:t>
        <a:bodyPr/>
        <a:lstStyle/>
        <a:p>
          <a:pPr>
            <a:lnSpc>
              <a:spcPct val="100000"/>
            </a:lnSpc>
          </a:pPr>
          <a:r>
            <a:rPr lang="en-US" b="1" i="0" dirty="0"/>
            <a:t>Casino Equivalent</a:t>
          </a:r>
          <a:r>
            <a:rPr lang="en-US" b="0" i="0" dirty="0"/>
            <a:t>: Playing it safe at the roulette table. You place your chips on the green “0” or “00” spots. It’s low-risk, and you’re guaranteed to get your original bet back.</a:t>
          </a:r>
          <a:endParaRPr lang="en-US" dirty="0"/>
        </a:p>
      </dgm:t>
    </dgm:pt>
    <dgm:pt modelId="{689A4AF5-C0F7-4BE2-8A1B-8B09CA0B5005}" type="parTrans" cxnId="{A69A25D5-6A50-4785-8ECC-946BE1F55DE6}">
      <dgm:prSet/>
      <dgm:spPr/>
      <dgm:t>
        <a:bodyPr/>
        <a:lstStyle/>
        <a:p>
          <a:endParaRPr lang="en-US"/>
        </a:p>
      </dgm:t>
    </dgm:pt>
    <dgm:pt modelId="{93373C96-ABDF-492E-97D9-D6B8F4AC915C}" type="sibTrans" cxnId="{A69A25D5-6A50-4785-8ECC-946BE1F55DE6}">
      <dgm:prSet/>
      <dgm:spPr/>
      <dgm:t>
        <a:bodyPr/>
        <a:lstStyle/>
        <a:p>
          <a:endParaRPr lang="en-US"/>
        </a:p>
      </dgm:t>
    </dgm:pt>
    <dgm:pt modelId="{81498BB1-4ED8-4C9C-BFEF-91DEFFBE3698}">
      <dgm:prSet/>
      <dgm:spPr/>
      <dgm:t>
        <a:bodyPr/>
        <a:lstStyle/>
        <a:p>
          <a:pPr>
            <a:lnSpc>
              <a:spcPct val="100000"/>
            </a:lnSpc>
          </a:pPr>
          <a:r>
            <a:rPr lang="en-US" b="1" i="0" dirty="0"/>
            <a:t>Description</a:t>
          </a:r>
          <a:r>
            <a:rPr lang="en-US" b="0" i="0" dirty="0"/>
            <a:t>: The G Fund invests in special U.S. government treasury securities. It’s the most conservative option, ensuring principal protection. Think of it as the “no-lose” bet.</a:t>
          </a:r>
          <a:endParaRPr lang="en-US" dirty="0"/>
        </a:p>
      </dgm:t>
    </dgm:pt>
    <dgm:pt modelId="{BC90246F-711F-4D6D-BDBF-6105704F80AB}" type="parTrans" cxnId="{DBAEABF9-A75B-42C8-8A0F-0E0D75946A31}">
      <dgm:prSet/>
      <dgm:spPr/>
      <dgm:t>
        <a:bodyPr/>
        <a:lstStyle/>
        <a:p>
          <a:endParaRPr lang="en-US"/>
        </a:p>
      </dgm:t>
    </dgm:pt>
    <dgm:pt modelId="{21FB7EB6-876D-47EA-912B-04389198BECB}" type="sibTrans" cxnId="{DBAEABF9-A75B-42C8-8A0F-0E0D75946A31}">
      <dgm:prSet/>
      <dgm:spPr/>
      <dgm:t>
        <a:bodyPr/>
        <a:lstStyle/>
        <a:p>
          <a:endParaRPr lang="en-US"/>
        </a:p>
      </dgm:t>
    </dgm:pt>
    <dgm:pt modelId="{95DAE66F-E1DC-4F81-B083-BBD2A0A42A20}">
      <dgm:prSet/>
      <dgm:spPr/>
      <dgm:t>
        <a:bodyPr/>
        <a:lstStyle/>
        <a:p>
          <a:pPr>
            <a:lnSpc>
              <a:spcPct val="100000"/>
            </a:lnSpc>
            <a:defRPr b="1"/>
          </a:pPr>
          <a:r>
            <a:rPr lang="en-US" b="1" i="0"/>
            <a:t>F Fund (Fixed Income Index Fund)</a:t>
          </a:r>
          <a:r>
            <a:rPr lang="en-US" b="0" i="0"/>
            <a:t>:</a:t>
          </a:r>
          <a:endParaRPr lang="en-US"/>
        </a:p>
      </dgm:t>
    </dgm:pt>
    <dgm:pt modelId="{871AFAD3-89AC-4842-BDBD-F6D603EE9DF9}" type="parTrans" cxnId="{D3578377-E25C-4A3B-9D30-934EF6B49EE1}">
      <dgm:prSet/>
      <dgm:spPr/>
      <dgm:t>
        <a:bodyPr/>
        <a:lstStyle/>
        <a:p>
          <a:endParaRPr lang="en-US"/>
        </a:p>
      </dgm:t>
    </dgm:pt>
    <dgm:pt modelId="{1E2BA3DD-9A21-43AA-A173-802F42DD8972}" type="sibTrans" cxnId="{D3578377-E25C-4A3B-9D30-934EF6B49EE1}">
      <dgm:prSet/>
      <dgm:spPr/>
      <dgm:t>
        <a:bodyPr/>
        <a:lstStyle/>
        <a:p>
          <a:endParaRPr lang="en-US"/>
        </a:p>
      </dgm:t>
    </dgm:pt>
    <dgm:pt modelId="{60966F44-E324-469C-86C8-A0A0CA2D187B}">
      <dgm:prSet/>
      <dgm:spPr/>
      <dgm:t>
        <a:bodyPr/>
        <a:lstStyle/>
        <a:p>
          <a:pPr>
            <a:lnSpc>
              <a:spcPct val="100000"/>
            </a:lnSpc>
          </a:pPr>
          <a:r>
            <a:rPr lang="en-US" b="1" i="0"/>
            <a:t>Casino Equivalent</a:t>
          </a:r>
          <a:r>
            <a:rPr lang="en-US" b="0" i="0"/>
            <a:t>: The F Fund is akin to playing blackjack. You’re not chasing big wins, but you’re steadily accumulating chips. It invests in U.S. bonds.</a:t>
          </a:r>
          <a:endParaRPr lang="en-US"/>
        </a:p>
      </dgm:t>
    </dgm:pt>
    <dgm:pt modelId="{EC70317F-8A5D-4340-AFE0-444A685949EB}" type="parTrans" cxnId="{B0935CA2-AD19-4DD6-B3FF-395A414213A1}">
      <dgm:prSet/>
      <dgm:spPr/>
      <dgm:t>
        <a:bodyPr/>
        <a:lstStyle/>
        <a:p>
          <a:endParaRPr lang="en-US"/>
        </a:p>
      </dgm:t>
    </dgm:pt>
    <dgm:pt modelId="{7E61A268-2EF9-44B6-BD7D-DF1D11CB6447}" type="sibTrans" cxnId="{B0935CA2-AD19-4DD6-B3FF-395A414213A1}">
      <dgm:prSet/>
      <dgm:spPr/>
      <dgm:t>
        <a:bodyPr/>
        <a:lstStyle/>
        <a:p>
          <a:endParaRPr lang="en-US"/>
        </a:p>
      </dgm:t>
    </dgm:pt>
    <dgm:pt modelId="{6AC6BE41-AD35-41B5-A0ED-A2517EA18374}">
      <dgm:prSet/>
      <dgm:spPr/>
      <dgm:t>
        <a:bodyPr/>
        <a:lstStyle/>
        <a:p>
          <a:pPr>
            <a:lnSpc>
              <a:spcPct val="100000"/>
            </a:lnSpc>
          </a:pPr>
          <a:r>
            <a:rPr lang="en-US" b="1" i="0"/>
            <a:t>Description</a:t>
          </a:r>
          <a:r>
            <a:rPr lang="en-US" b="0" i="0"/>
            <a:t>: The F Fund tracks the Bloomberg Barclays U.S. Aggregate Bond Index. It’s stable and provides income, but don’t expect fireworks.</a:t>
          </a:r>
          <a:endParaRPr lang="en-US"/>
        </a:p>
      </dgm:t>
    </dgm:pt>
    <dgm:pt modelId="{6F7693C5-E276-4399-8E59-67D31E6346B4}" type="parTrans" cxnId="{327B8174-2F4F-4C4D-AB57-CB510F635E7C}">
      <dgm:prSet/>
      <dgm:spPr/>
      <dgm:t>
        <a:bodyPr/>
        <a:lstStyle/>
        <a:p>
          <a:endParaRPr lang="en-US"/>
        </a:p>
      </dgm:t>
    </dgm:pt>
    <dgm:pt modelId="{50114908-1647-4B30-B683-88FF81FC2486}" type="sibTrans" cxnId="{327B8174-2F4F-4C4D-AB57-CB510F635E7C}">
      <dgm:prSet/>
      <dgm:spPr/>
      <dgm:t>
        <a:bodyPr/>
        <a:lstStyle/>
        <a:p>
          <a:endParaRPr lang="en-US"/>
        </a:p>
      </dgm:t>
    </dgm:pt>
    <dgm:pt modelId="{FA314E38-E6DA-4C82-BD4F-DF2835816401}" type="pres">
      <dgm:prSet presAssocID="{1C897E4C-8032-4733-BFD1-5D2D7F71779E}" presName="root" presStyleCnt="0">
        <dgm:presLayoutVars>
          <dgm:dir/>
          <dgm:resizeHandles val="exact"/>
        </dgm:presLayoutVars>
      </dgm:prSet>
      <dgm:spPr/>
    </dgm:pt>
    <dgm:pt modelId="{3A4A2730-BA84-4E77-8049-B76106936371}" type="pres">
      <dgm:prSet presAssocID="{B3F86C01-E5AA-45C4-8F74-6C0A603AB700}" presName="compNode" presStyleCnt="0"/>
      <dgm:spPr/>
    </dgm:pt>
    <dgm:pt modelId="{3DC2C426-C2EB-4BF7-81D2-D8C86F1548F1}" type="pres">
      <dgm:prSet presAssocID="{B3F86C01-E5AA-45C4-8F74-6C0A603AB700}" presName="iconRect" presStyleLbl="node1" presStyleIdx="0" presStyleCnt="2"/>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7000" b="-7000"/>
          </a:stretch>
        </a:blipFill>
      </dgm:spPr>
      <dgm:extLst>
        <a:ext uri="{E40237B7-FDA0-4F09-8148-C483321AD2D9}">
          <dgm14:cNvPr xmlns:dgm14="http://schemas.microsoft.com/office/drawing/2010/diagram" id="0" name="" descr="Euro"/>
        </a:ext>
      </dgm:extLst>
    </dgm:pt>
    <dgm:pt modelId="{4A761503-2DBC-4EFB-8960-7E7D33D10901}" type="pres">
      <dgm:prSet presAssocID="{B3F86C01-E5AA-45C4-8F74-6C0A603AB700}" presName="iconSpace" presStyleCnt="0"/>
      <dgm:spPr/>
    </dgm:pt>
    <dgm:pt modelId="{42608A77-1D1B-4712-BB52-EA13123201A0}" type="pres">
      <dgm:prSet presAssocID="{B3F86C01-E5AA-45C4-8F74-6C0A603AB700}" presName="parTx" presStyleLbl="revTx" presStyleIdx="0" presStyleCnt="4">
        <dgm:presLayoutVars>
          <dgm:chMax val="0"/>
          <dgm:chPref val="0"/>
        </dgm:presLayoutVars>
      </dgm:prSet>
      <dgm:spPr/>
    </dgm:pt>
    <dgm:pt modelId="{0EB733A3-5DC0-4FB8-81F5-78D479A3286F}" type="pres">
      <dgm:prSet presAssocID="{B3F86C01-E5AA-45C4-8F74-6C0A603AB700}" presName="txSpace" presStyleCnt="0"/>
      <dgm:spPr/>
    </dgm:pt>
    <dgm:pt modelId="{CF4DCBF0-ED9D-467E-8D72-244C7AC27069}" type="pres">
      <dgm:prSet presAssocID="{B3F86C01-E5AA-45C4-8F74-6C0A603AB700}" presName="desTx" presStyleLbl="revTx" presStyleIdx="1" presStyleCnt="4">
        <dgm:presLayoutVars/>
      </dgm:prSet>
      <dgm:spPr/>
    </dgm:pt>
    <dgm:pt modelId="{795608AD-80DC-40AE-8FDC-09DE93EA19D2}" type="pres">
      <dgm:prSet presAssocID="{35B46974-9498-413B-9130-156A1CB313DD}" presName="sibTrans" presStyleCnt="0"/>
      <dgm:spPr/>
    </dgm:pt>
    <dgm:pt modelId="{60045612-E0E9-475D-A03F-3316536E5582}" type="pres">
      <dgm:prSet presAssocID="{95DAE66F-E1DC-4F81-B083-BBD2A0A42A20}" presName="compNode" presStyleCnt="0"/>
      <dgm:spPr/>
    </dgm:pt>
    <dgm:pt modelId="{8F98A537-D4C4-4F4A-BDD7-111F56B006B6}" type="pres">
      <dgm:prSet presAssocID="{95DAE66F-E1DC-4F81-B083-BBD2A0A42A20}" presName="iconRect" presStyleLbl="node1" presStyleIdx="1" presStyleCnt="2"/>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7000" b="-7000"/>
          </a:stretch>
        </a:blipFill>
      </dgm:spPr>
      <dgm:extLst>
        <a:ext uri="{E40237B7-FDA0-4F09-8148-C483321AD2D9}">
          <dgm14:cNvPr xmlns:dgm14="http://schemas.microsoft.com/office/drawing/2010/diagram" id="0" name="" descr="Playing Cards"/>
        </a:ext>
      </dgm:extLst>
    </dgm:pt>
    <dgm:pt modelId="{10FD7D0C-0F9E-45EB-929B-A5A71412489B}" type="pres">
      <dgm:prSet presAssocID="{95DAE66F-E1DC-4F81-B083-BBD2A0A42A20}" presName="iconSpace" presStyleCnt="0"/>
      <dgm:spPr/>
    </dgm:pt>
    <dgm:pt modelId="{22449663-A014-491B-B84C-9C5D7A16B98A}" type="pres">
      <dgm:prSet presAssocID="{95DAE66F-E1DC-4F81-B083-BBD2A0A42A20}" presName="parTx" presStyleLbl="revTx" presStyleIdx="2" presStyleCnt="4">
        <dgm:presLayoutVars>
          <dgm:chMax val="0"/>
          <dgm:chPref val="0"/>
        </dgm:presLayoutVars>
      </dgm:prSet>
      <dgm:spPr/>
    </dgm:pt>
    <dgm:pt modelId="{282EE4AB-02C0-4889-A262-53EE13112740}" type="pres">
      <dgm:prSet presAssocID="{95DAE66F-E1DC-4F81-B083-BBD2A0A42A20}" presName="txSpace" presStyleCnt="0"/>
      <dgm:spPr/>
    </dgm:pt>
    <dgm:pt modelId="{7DD3A3C4-7754-426C-AA49-891DEB514C61}" type="pres">
      <dgm:prSet presAssocID="{95DAE66F-E1DC-4F81-B083-BBD2A0A42A20}" presName="desTx" presStyleLbl="revTx" presStyleIdx="3" presStyleCnt="4">
        <dgm:presLayoutVars/>
      </dgm:prSet>
      <dgm:spPr/>
    </dgm:pt>
  </dgm:ptLst>
  <dgm:cxnLst>
    <dgm:cxn modelId="{5C83AF13-7CC4-DB42-8FB3-9F8B8666CE0F}" type="presOf" srcId="{21B68527-B8CA-4AF9-B195-97092A56FE4B}" destId="{CF4DCBF0-ED9D-467E-8D72-244C7AC27069}" srcOrd="0" destOrd="0" presId="urn:microsoft.com/office/officeart/2018/2/layout/IconLabelDescriptionList"/>
    <dgm:cxn modelId="{50BB5E65-DB61-184B-A71E-68322FB8F04F}" type="presOf" srcId="{60966F44-E324-469C-86C8-A0A0CA2D187B}" destId="{7DD3A3C4-7754-426C-AA49-891DEB514C61}" srcOrd="0" destOrd="0" presId="urn:microsoft.com/office/officeart/2018/2/layout/IconLabelDescriptionList"/>
    <dgm:cxn modelId="{049C6D68-4BE9-464C-AFBC-23B598F1B357}" srcId="{1C897E4C-8032-4733-BFD1-5D2D7F71779E}" destId="{B3F86C01-E5AA-45C4-8F74-6C0A603AB700}" srcOrd="0" destOrd="0" parTransId="{9551393C-5D4C-417A-A4D5-39C41CCAC86C}" sibTransId="{35B46974-9498-413B-9130-156A1CB313DD}"/>
    <dgm:cxn modelId="{327B8174-2F4F-4C4D-AB57-CB510F635E7C}" srcId="{95DAE66F-E1DC-4F81-B083-BBD2A0A42A20}" destId="{6AC6BE41-AD35-41B5-A0ED-A2517EA18374}" srcOrd="1" destOrd="0" parTransId="{6F7693C5-E276-4399-8E59-67D31E6346B4}" sibTransId="{50114908-1647-4B30-B683-88FF81FC2486}"/>
    <dgm:cxn modelId="{D3578377-E25C-4A3B-9D30-934EF6B49EE1}" srcId="{1C897E4C-8032-4733-BFD1-5D2D7F71779E}" destId="{95DAE66F-E1DC-4F81-B083-BBD2A0A42A20}" srcOrd="1" destOrd="0" parTransId="{871AFAD3-89AC-4842-BDBD-F6D603EE9DF9}" sibTransId="{1E2BA3DD-9A21-43AA-A173-802F42DD8972}"/>
    <dgm:cxn modelId="{B0935CA2-AD19-4DD6-B3FF-395A414213A1}" srcId="{95DAE66F-E1DC-4F81-B083-BBD2A0A42A20}" destId="{60966F44-E324-469C-86C8-A0A0CA2D187B}" srcOrd="0" destOrd="0" parTransId="{EC70317F-8A5D-4340-AFE0-444A685949EB}" sibTransId="{7E61A268-2EF9-44B6-BD7D-DF1D11CB6447}"/>
    <dgm:cxn modelId="{1A27E5A2-0E2C-204F-B249-F828BA62F61B}" type="presOf" srcId="{81498BB1-4ED8-4C9C-BFEF-91DEFFBE3698}" destId="{CF4DCBF0-ED9D-467E-8D72-244C7AC27069}" srcOrd="0" destOrd="1" presId="urn:microsoft.com/office/officeart/2018/2/layout/IconLabelDescriptionList"/>
    <dgm:cxn modelId="{DFA551A6-2D27-494F-AE82-B403F15DEB08}" type="presOf" srcId="{B3F86C01-E5AA-45C4-8F74-6C0A603AB700}" destId="{42608A77-1D1B-4712-BB52-EA13123201A0}" srcOrd="0" destOrd="0" presId="urn:microsoft.com/office/officeart/2018/2/layout/IconLabelDescriptionList"/>
    <dgm:cxn modelId="{0D5DCBCB-FCD1-AE43-8CC0-E36B1915C225}" type="presOf" srcId="{1C897E4C-8032-4733-BFD1-5D2D7F71779E}" destId="{FA314E38-E6DA-4C82-BD4F-DF2835816401}" srcOrd="0" destOrd="0" presId="urn:microsoft.com/office/officeart/2018/2/layout/IconLabelDescriptionList"/>
    <dgm:cxn modelId="{A69A25D5-6A50-4785-8ECC-946BE1F55DE6}" srcId="{B3F86C01-E5AA-45C4-8F74-6C0A603AB700}" destId="{21B68527-B8CA-4AF9-B195-97092A56FE4B}" srcOrd="0" destOrd="0" parTransId="{689A4AF5-C0F7-4BE2-8A1B-8B09CA0B5005}" sibTransId="{93373C96-ABDF-492E-97D9-D6B8F4AC915C}"/>
    <dgm:cxn modelId="{5BD3BAE4-A2F2-BD4F-A782-78DA044D5B99}" type="presOf" srcId="{95DAE66F-E1DC-4F81-B083-BBD2A0A42A20}" destId="{22449663-A014-491B-B84C-9C5D7A16B98A}" srcOrd="0" destOrd="0" presId="urn:microsoft.com/office/officeart/2018/2/layout/IconLabelDescriptionList"/>
    <dgm:cxn modelId="{218285EF-4313-7249-B8C6-AB070A49FB7C}" type="presOf" srcId="{6AC6BE41-AD35-41B5-A0ED-A2517EA18374}" destId="{7DD3A3C4-7754-426C-AA49-891DEB514C61}" srcOrd="0" destOrd="1" presId="urn:microsoft.com/office/officeart/2018/2/layout/IconLabelDescriptionList"/>
    <dgm:cxn modelId="{DBAEABF9-A75B-42C8-8A0F-0E0D75946A31}" srcId="{B3F86C01-E5AA-45C4-8F74-6C0A603AB700}" destId="{81498BB1-4ED8-4C9C-BFEF-91DEFFBE3698}" srcOrd="1" destOrd="0" parTransId="{BC90246F-711F-4D6D-BDBF-6105704F80AB}" sibTransId="{21FB7EB6-876D-47EA-912B-04389198BECB}"/>
    <dgm:cxn modelId="{20B9974C-5BBE-364C-867D-197AAD2750DF}" type="presParOf" srcId="{FA314E38-E6DA-4C82-BD4F-DF2835816401}" destId="{3A4A2730-BA84-4E77-8049-B76106936371}" srcOrd="0" destOrd="0" presId="urn:microsoft.com/office/officeart/2018/2/layout/IconLabelDescriptionList"/>
    <dgm:cxn modelId="{A4111182-EAB6-0746-AB28-552D192030F4}" type="presParOf" srcId="{3A4A2730-BA84-4E77-8049-B76106936371}" destId="{3DC2C426-C2EB-4BF7-81D2-D8C86F1548F1}" srcOrd="0" destOrd="0" presId="urn:microsoft.com/office/officeart/2018/2/layout/IconLabelDescriptionList"/>
    <dgm:cxn modelId="{ED7C10BB-9965-0A4D-95A0-976E1C4FE115}" type="presParOf" srcId="{3A4A2730-BA84-4E77-8049-B76106936371}" destId="{4A761503-2DBC-4EFB-8960-7E7D33D10901}" srcOrd="1" destOrd="0" presId="urn:microsoft.com/office/officeart/2018/2/layout/IconLabelDescriptionList"/>
    <dgm:cxn modelId="{B251D93D-35DE-7C43-875D-0BA71FB19C3D}" type="presParOf" srcId="{3A4A2730-BA84-4E77-8049-B76106936371}" destId="{42608A77-1D1B-4712-BB52-EA13123201A0}" srcOrd="2" destOrd="0" presId="urn:microsoft.com/office/officeart/2018/2/layout/IconLabelDescriptionList"/>
    <dgm:cxn modelId="{A55442B6-63B1-D444-94CD-F1D0A512C6DC}" type="presParOf" srcId="{3A4A2730-BA84-4E77-8049-B76106936371}" destId="{0EB733A3-5DC0-4FB8-81F5-78D479A3286F}" srcOrd="3" destOrd="0" presId="urn:microsoft.com/office/officeart/2018/2/layout/IconLabelDescriptionList"/>
    <dgm:cxn modelId="{D724C4E7-25B6-A545-AA14-A8BFE723742A}" type="presParOf" srcId="{3A4A2730-BA84-4E77-8049-B76106936371}" destId="{CF4DCBF0-ED9D-467E-8D72-244C7AC27069}" srcOrd="4" destOrd="0" presId="urn:microsoft.com/office/officeart/2018/2/layout/IconLabelDescriptionList"/>
    <dgm:cxn modelId="{AD857927-C6BD-6A40-A5E8-38E73A1EF4F7}" type="presParOf" srcId="{FA314E38-E6DA-4C82-BD4F-DF2835816401}" destId="{795608AD-80DC-40AE-8FDC-09DE93EA19D2}" srcOrd="1" destOrd="0" presId="urn:microsoft.com/office/officeart/2018/2/layout/IconLabelDescriptionList"/>
    <dgm:cxn modelId="{022BA76A-8796-F040-8702-CF2FB0AF6C58}" type="presParOf" srcId="{FA314E38-E6DA-4C82-BD4F-DF2835816401}" destId="{60045612-E0E9-475D-A03F-3316536E5582}" srcOrd="2" destOrd="0" presId="urn:microsoft.com/office/officeart/2018/2/layout/IconLabelDescriptionList"/>
    <dgm:cxn modelId="{D3C06F97-B86B-B349-A6BD-1FB6BD4F0DB8}" type="presParOf" srcId="{60045612-E0E9-475D-A03F-3316536E5582}" destId="{8F98A537-D4C4-4F4A-BDD7-111F56B006B6}" srcOrd="0" destOrd="0" presId="urn:microsoft.com/office/officeart/2018/2/layout/IconLabelDescriptionList"/>
    <dgm:cxn modelId="{46DBAD9D-F8B7-E244-BDBA-25D9538C8380}" type="presParOf" srcId="{60045612-E0E9-475D-A03F-3316536E5582}" destId="{10FD7D0C-0F9E-45EB-929B-A5A71412489B}" srcOrd="1" destOrd="0" presId="urn:microsoft.com/office/officeart/2018/2/layout/IconLabelDescriptionList"/>
    <dgm:cxn modelId="{B5063C34-7309-FF41-BD24-64F7551B3440}" type="presParOf" srcId="{60045612-E0E9-475D-A03F-3316536E5582}" destId="{22449663-A014-491B-B84C-9C5D7A16B98A}" srcOrd="2" destOrd="0" presId="urn:microsoft.com/office/officeart/2018/2/layout/IconLabelDescriptionList"/>
    <dgm:cxn modelId="{6A70C444-EFD5-DF48-AAC5-95B904B325A5}" type="presParOf" srcId="{60045612-E0E9-475D-A03F-3316536E5582}" destId="{282EE4AB-02C0-4889-A262-53EE13112740}" srcOrd="3" destOrd="0" presId="urn:microsoft.com/office/officeart/2018/2/layout/IconLabelDescriptionList"/>
    <dgm:cxn modelId="{1852DA5D-47D2-5249-8BF0-93E6478329A9}" type="presParOf" srcId="{60045612-E0E9-475D-A03F-3316536E5582}" destId="{7DD3A3C4-7754-426C-AA49-891DEB514C61}"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8FBB3F-5679-4E25-AAA8-40C32E756E36}"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B0142D22-1EA9-48BF-9575-38252790026B}">
      <dgm:prSet/>
      <dgm:spPr/>
      <dgm:t>
        <a:bodyPr/>
        <a:lstStyle/>
        <a:p>
          <a:pPr>
            <a:lnSpc>
              <a:spcPct val="100000"/>
            </a:lnSpc>
            <a:defRPr b="1"/>
          </a:pPr>
          <a:r>
            <a:rPr lang="en-US" b="1" i="0" dirty="0"/>
            <a:t>C Fund (Common Stock Index Fund)</a:t>
          </a:r>
          <a:r>
            <a:rPr lang="en-US" b="0" i="0" dirty="0"/>
            <a:t>:</a:t>
          </a:r>
          <a:endParaRPr lang="en-US" dirty="0"/>
        </a:p>
      </dgm:t>
    </dgm:pt>
    <dgm:pt modelId="{81306F81-2E88-439F-A232-22D42867C60F}" type="parTrans" cxnId="{5B8FF6C6-3172-4FD5-8325-1E4893481D9B}">
      <dgm:prSet/>
      <dgm:spPr/>
      <dgm:t>
        <a:bodyPr/>
        <a:lstStyle/>
        <a:p>
          <a:endParaRPr lang="en-US"/>
        </a:p>
      </dgm:t>
    </dgm:pt>
    <dgm:pt modelId="{4C3C2893-67CD-4820-8545-5EDDABA7508F}" type="sibTrans" cxnId="{5B8FF6C6-3172-4FD5-8325-1E4893481D9B}">
      <dgm:prSet/>
      <dgm:spPr/>
      <dgm:t>
        <a:bodyPr/>
        <a:lstStyle/>
        <a:p>
          <a:endParaRPr lang="en-US"/>
        </a:p>
      </dgm:t>
    </dgm:pt>
    <dgm:pt modelId="{9B6B4F67-F850-4C6E-9902-767CB25F937C}">
      <dgm:prSet/>
      <dgm:spPr/>
      <dgm:t>
        <a:bodyPr/>
        <a:lstStyle/>
        <a:p>
          <a:pPr>
            <a:lnSpc>
              <a:spcPct val="100000"/>
            </a:lnSpc>
          </a:pPr>
          <a:r>
            <a:rPr lang="en-US" b="1" i="0"/>
            <a:t>Casino Equivalent</a:t>
          </a:r>
          <a:r>
            <a:rPr lang="en-US" b="0" i="0"/>
            <a:t>: The C Fund is the slot machine. You pull the lever, and sometimes you hit the jackpot! It mirrors the S&amp;P 500.</a:t>
          </a:r>
          <a:endParaRPr lang="en-US"/>
        </a:p>
      </dgm:t>
    </dgm:pt>
    <dgm:pt modelId="{DD2068E6-0681-4438-A0F0-0CC5F96D798F}" type="parTrans" cxnId="{1307A937-3CA7-4033-8A1F-17B63C241A54}">
      <dgm:prSet/>
      <dgm:spPr/>
      <dgm:t>
        <a:bodyPr/>
        <a:lstStyle/>
        <a:p>
          <a:endParaRPr lang="en-US"/>
        </a:p>
      </dgm:t>
    </dgm:pt>
    <dgm:pt modelId="{27853626-8DC5-4389-B529-C921C0D2FA2E}" type="sibTrans" cxnId="{1307A937-3CA7-4033-8A1F-17B63C241A54}">
      <dgm:prSet/>
      <dgm:spPr/>
      <dgm:t>
        <a:bodyPr/>
        <a:lstStyle/>
        <a:p>
          <a:endParaRPr lang="en-US"/>
        </a:p>
      </dgm:t>
    </dgm:pt>
    <dgm:pt modelId="{25640568-3425-464A-9ABD-4B35F1417305}">
      <dgm:prSet/>
      <dgm:spPr/>
      <dgm:t>
        <a:bodyPr/>
        <a:lstStyle/>
        <a:p>
          <a:pPr>
            <a:lnSpc>
              <a:spcPct val="100000"/>
            </a:lnSpc>
          </a:pPr>
          <a:r>
            <a:rPr lang="en-US" b="1" i="0" dirty="0"/>
            <a:t>Description</a:t>
          </a:r>
          <a:r>
            <a:rPr lang="en-US" b="0" i="0" dirty="0"/>
            <a:t>: The C Fund invests in large U.S. company stocks. It’s volatile but potentially rewarding.</a:t>
          </a:r>
          <a:endParaRPr lang="en-US" dirty="0"/>
        </a:p>
      </dgm:t>
    </dgm:pt>
    <dgm:pt modelId="{C5AF3A61-2A0A-4BA4-9FF8-6D5F6817EC7A}" type="parTrans" cxnId="{70052851-0FB9-4F56-A42B-D08AABB9480B}">
      <dgm:prSet/>
      <dgm:spPr/>
      <dgm:t>
        <a:bodyPr/>
        <a:lstStyle/>
        <a:p>
          <a:endParaRPr lang="en-US"/>
        </a:p>
      </dgm:t>
    </dgm:pt>
    <dgm:pt modelId="{F02D6AA8-6419-41D3-92D7-51ED8705B0EF}" type="sibTrans" cxnId="{70052851-0FB9-4F56-A42B-D08AABB9480B}">
      <dgm:prSet/>
      <dgm:spPr/>
      <dgm:t>
        <a:bodyPr/>
        <a:lstStyle/>
        <a:p>
          <a:endParaRPr lang="en-US"/>
        </a:p>
      </dgm:t>
    </dgm:pt>
    <dgm:pt modelId="{B94AF259-4B8D-4CE8-A734-CD1593618DF7}">
      <dgm:prSet/>
      <dgm:spPr/>
      <dgm:t>
        <a:bodyPr/>
        <a:lstStyle/>
        <a:p>
          <a:pPr>
            <a:lnSpc>
              <a:spcPct val="100000"/>
            </a:lnSpc>
            <a:defRPr b="1"/>
          </a:pPr>
          <a:r>
            <a:rPr lang="en-US" b="1" i="0"/>
            <a:t>S Fund (Small Cap Stock Index Fund)</a:t>
          </a:r>
          <a:r>
            <a:rPr lang="en-US" b="0" i="0"/>
            <a:t>:</a:t>
          </a:r>
          <a:endParaRPr lang="en-US"/>
        </a:p>
      </dgm:t>
    </dgm:pt>
    <dgm:pt modelId="{BB16B1CF-AEBF-4E65-B42F-A40982CC0C55}" type="parTrans" cxnId="{74F3E644-17E5-49E0-BF82-483F938D0E04}">
      <dgm:prSet/>
      <dgm:spPr/>
      <dgm:t>
        <a:bodyPr/>
        <a:lstStyle/>
        <a:p>
          <a:endParaRPr lang="en-US"/>
        </a:p>
      </dgm:t>
    </dgm:pt>
    <dgm:pt modelId="{FBBB30BE-9CA6-4E7F-9DE7-EEFEE687EB11}" type="sibTrans" cxnId="{74F3E644-17E5-49E0-BF82-483F938D0E04}">
      <dgm:prSet/>
      <dgm:spPr/>
      <dgm:t>
        <a:bodyPr/>
        <a:lstStyle/>
        <a:p>
          <a:endParaRPr lang="en-US"/>
        </a:p>
      </dgm:t>
    </dgm:pt>
    <dgm:pt modelId="{12CEE69B-6465-421E-9D4C-79F4A09FA6B5}">
      <dgm:prSet/>
      <dgm:spPr/>
      <dgm:t>
        <a:bodyPr/>
        <a:lstStyle/>
        <a:p>
          <a:pPr>
            <a:lnSpc>
              <a:spcPct val="100000"/>
            </a:lnSpc>
          </a:pPr>
          <a:r>
            <a:rPr lang="en-US" b="1" i="0"/>
            <a:t>Casino Equivalent</a:t>
          </a:r>
          <a:r>
            <a:rPr lang="en-US" b="0" i="0"/>
            <a:t>: The S Fund is the craps table. Small bets, but exciting! It tracks the Dow Jones U.S. Completion Total Stock Market Index.</a:t>
          </a:r>
          <a:endParaRPr lang="en-US"/>
        </a:p>
      </dgm:t>
    </dgm:pt>
    <dgm:pt modelId="{61B3C792-6ED1-4A7C-99B9-EEEB5C9B1AEA}" type="parTrans" cxnId="{EB09E1CB-FCD5-4D32-AA9D-F13AEDE83127}">
      <dgm:prSet/>
      <dgm:spPr/>
      <dgm:t>
        <a:bodyPr/>
        <a:lstStyle/>
        <a:p>
          <a:endParaRPr lang="en-US"/>
        </a:p>
      </dgm:t>
    </dgm:pt>
    <dgm:pt modelId="{C004D1D5-44A5-44FD-80B5-2339FAA2BB4F}" type="sibTrans" cxnId="{EB09E1CB-FCD5-4D32-AA9D-F13AEDE83127}">
      <dgm:prSet/>
      <dgm:spPr/>
      <dgm:t>
        <a:bodyPr/>
        <a:lstStyle/>
        <a:p>
          <a:endParaRPr lang="en-US"/>
        </a:p>
      </dgm:t>
    </dgm:pt>
    <dgm:pt modelId="{109459A7-0965-4DFF-A686-67D4ECEAB169}">
      <dgm:prSet/>
      <dgm:spPr/>
      <dgm:t>
        <a:bodyPr/>
        <a:lstStyle/>
        <a:p>
          <a:pPr>
            <a:lnSpc>
              <a:spcPct val="100000"/>
            </a:lnSpc>
          </a:pPr>
          <a:r>
            <a:rPr lang="en-US" b="1" i="0"/>
            <a:t>Description</a:t>
          </a:r>
          <a:r>
            <a:rPr lang="en-US" b="0" i="0"/>
            <a:t>: The S Fund focuses on small and mid-sized U.S. company stocks. Higher risk, higher potential returns.</a:t>
          </a:r>
          <a:endParaRPr lang="en-US"/>
        </a:p>
      </dgm:t>
    </dgm:pt>
    <dgm:pt modelId="{FFDECE5B-C20E-4E83-B137-CB19D72BDB02}" type="parTrans" cxnId="{E0CFB5F7-6597-4B3E-BE58-18CE98C3FFCF}">
      <dgm:prSet/>
      <dgm:spPr/>
      <dgm:t>
        <a:bodyPr/>
        <a:lstStyle/>
        <a:p>
          <a:endParaRPr lang="en-US"/>
        </a:p>
      </dgm:t>
    </dgm:pt>
    <dgm:pt modelId="{4050B82B-14AE-4130-997F-425D6F371C79}" type="sibTrans" cxnId="{E0CFB5F7-6597-4B3E-BE58-18CE98C3FFCF}">
      <dgm:prSet/>
      <dgm:spPr/>
      <dgm:t>
        <a:bodyPr/>
        <a:lstStyle/>
        <a:p>
          <a:endParaRPr lang="en-US"/>
        </a:p>
      </dgm:t>
    </dgm:pt>
    <dgm:pt modelId="{E5725D93-95B2-4913-92D8-CFE58D88F17F}" type="pres">
      <dgm:prSet presAssocID="{098FBB3F-5679-4E25-AAA8-40C32E756E36}" presName="root" presStyleCnt="0">
        <dgm:presLayoutVars>
          <dgm:dir/>
          <dgm:resizeHandles val="exact"/>
        </dgm:presLayoutVars>
      </dgm:prSet>
      <dgm:spPr/>
    </dgm:pt>
    <dgm:pt modelId="{04EE8716-8984-442B-99FE-2813452E4719}" type="pres">
      <dgm:prSet presAssocID="{B0142D22-1EA9-48BF-9575-38252790026B}" presName="compNode" presStyleCnt="0"/>
      <dgm:spPr/>
    </dgm:pt>
    <dgm:pt modelId="{022D2E0E-DB3A-4FCC-A69F-1AADAA39B545}" type="pres">
      <dgm:prSet presAssocID="{B0142D22-1EA9-48BF-9575-38252790026B}" presName="iconRect" presStyleLbl="node1" presStyleIdx="0" presStyleCnt="2"/>
      <dgm:spPr>
        <a:blipFill>
          <a:blip xmlns:r="http://schemas.openxmlformats.org/officeDocument/2006/relationships" r:embed="rId1"/>
          <a:srcRect/>
          <a:stretch>
            <a:fillRect/>
          </a:stretch>
        </a:blipFill>
      </dgm:spPr>
    </dgm:pt>
    <dgm:pt modelId="{DA4BF5CD-27DC-4BFF-8E79-C2B6E46A85C2}" type="pres">
      <dgm:prSet presAssocID="{B0142D22-1EA9-48BF-9575-38252790026B}" presName="iconSpace" presStyleCnt="0"/>
      <dgm:spPr/>
    </dgm:pt>
    <dgm:pt modelId="{1093DBED-48BB-4635-9CF3-29D45437CB49}" type="pres">
      <dgm:prSet presAssocID="{B0142D22-1EA9-48BF-9575-38252790026B}" presName="parTx" presStyleLbl="revTx" presStyleIdx="0" presStyleCnt="4">
        <dgm:presLayoutVars>
          <dgm:chMax val="0"/>
          <dgm:chPref val="0"/>
        </dgm:presLayoutVars>
      </dgm:prSet>
      <dgm:spPr/>
    </dgm:pt>
    <dgm:pt modelId="{3E31DEB6-951C-40BB-8080-870BE76964BC}" type="pres">
      <dgm:prSet presAssocID="{B0142D22-1EA9-48BF-9575-38252790026B}" presName="txSpace" presStyleCnt="0"/>
      <dgm:spPr/>
    </dgm:pt>
    <dgm:pt modelId="{D347EDA2-8DB7-49DE-B207-F3E3E530C11E}" type="pres">
      <dgm:prSet presAssocID="{B0142D22-1EA9-48BF-9575-38252790026B}" presName="desTx" presStyleLbl="revTx" presStyleIdx="1" presStyleCnt="4">
        <dgm:presLayoutVars/>
      </dgm:prSet>
      <dgm:spPr/>
    </dgm:pt>
    <dgm:pt modelId="{6D935CD8-BD2D-4FA5-877C-3FE4261CF511}" type="pres">
      <dgm:prSet presAssocID="{4C3C2893-67CD-4820-8545-5EDDABA7508F}" presName="sibTrans" presStyleCnt="0"/>
      <dgm:spPr/>
    </dgm:pt>
    <dgm:pt modelId="{60E7001C-CBEC-46E5-9CDA-B3FD1795072B}" type="pres">
      <dgm:prSet presAssocID="{B94AF259-4B8D-4CE8-A734-CD1593618DF7}" presName="compNode" presStyleCnt="0"/>
      <dgm:spPr/>
    </dgm:pt>
    <dgm:pt modelId="{8D2268B8-34DE-4EBD-B006-B9272DBDEACB}" type="pres">
      <dgm:prSet presAssocID="{B94AF259-4B8D-4CE8-A734-CD1593618DF7}" presName="iconRect" presStyleLbl="node1" presStyleIdx="1"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uro"/>
        </a:ext>
      </dgm:extLst>
    </dgm:pt>
    <dgm:pt modelId="{F93BDBDB-7C6F-465F-907D-037FA3E0DE26}" type="pres">
      <dgm:prSet presAssocID="{B94AF259-4B8D-4CE8-A734-CD1593618DF7}" presName="iconSpace" presStyleCnt="0"/>
      <dgm:spPr/>
    </dgm:pt>
    <dgm:pt modelId="{DECD1399-1F58-42A2-8E86-6C910394078C}" type="pres">
      <dgm:prSet presAssocID="{B94AF259-4B8D-4CE8-A734-CD1593618DF7}" presName="parTx" presStyleLbl="revTx" presStyleIdx="2" presStyleCnt="4">
        <dgm:presLayoutVars>
          <dgm:chMax val="0"/>
          <dgm:chPref val="0"/>
        </dgm:presLayoutVars>
      </dgm:prSet>
      <dgm:spPr/>
    </dgm:pt>
    <dgm:pt modelId="{2A20B803-632A-478E-8F30-178EDA393D2E}" type="pres">
      <dgm:prSet presAssocID="{B94AF259-4B8D-4CE8-A734-CD1593618DF7}" presName="txSpace" presStyleCnt="0"/>
      <dgm:spPr/>
    </dgm:pt>
    <dgm:pt modelId="{A46406EE-00D1-435E-8541-DBD1452A1BB0}" type="pres">
      <dgm:prSet presAssocID="{B94AF259-4B8D-4CE8-A734-CD1593618DF7}" presName="desTx" presStyleLbl="revTx" presStyleIdx="3" presStyleCnt="4">
        <dgm:presLayoutVars/>
      </dgm:prSet>
      <dgm:spPr/>
    </dgm:pt>
  </dgm:ptLst>
  <dgm:cxnLst>
    <dgm:cxn modelId="{1307A937-3CA7-4033-8A1F-17B63C241A54}" srcId="{B0142D22-1EA9-48BF-9575-38252790026B}" destId="{9B6B4F67-F850-4C6E-9902-767CB25F937C}" srcOrd="0" destOrd="0" parTransId="{DD2068E6-0681-4438-A0F0-0CC5F96D798F}" sibTransId="{27853626-8DC5-4389-B529-C921C0D2FA2E}"/>
    <dgm:cxn modelId="{89C9D53E-8259-8844-B715-F39D4CBED22F}" type="presOf" srcId="{12CEE69B-6465-421E-9D4C-79F4A09FA6B5}" destId="{A46406EE-00D1-435E-8541-DBD1452A1BB0}" srcOrd="0" destOrd="0" presId="urn:microsoft.com/office/officeart/2018/2/layout/IconLabelDescriptionList"/>
    <dgm:cxn modelId="{74F3E644-17E5-49E0-BF82-483F938D0E04}" srcId="{098FBB3F-5679-4E25-AAA8-40C32E756E36}" destId="{B94AF259-4B8D-4CE8-A734-CD1593618DF7}" srcOrd="1" destOrd="0" parTransId="{BB16B1CF-AEBF-4E65-B42F-A40982CC0C55}" sibTransId="{FBBB30BE-9CA6-4E7F-9DE7-EEFEE687EB11}"/>
    <dgm:cxn modelId="{A03D906C-6E4D-2940-A9BB-66EE1BA2FF8F}" type="presOf" srcId="{098FBB3F-5679-4E25-AAA8-40C32E756E36}" destId="{E5725D93-95B2-4913-92D8-CFE58D88F17F}" srcOrd="0" destOrd="0" presId="urn:microsoft.com/office/officeart/2018/2/layout/IconLabelDescriptionList"/>
    <dgm:cxn modelId="{70052851-0FB9-4F56-A42B-D08AABB9480B}" srcId="{B0142D22-1EA9-48BF-9575-38252790026B}" destId="{25640568-3425-464A-9ABD-4B35F1417305}" srcOrd="1" destOrd="0" parTransId="{C5AF3A61-2A0A-4BA4-9FF8-6D5F6817EC7A}" sibTransId="{F02D6AA8-6419-41D3-92D7-51ED8705B0EF}"/>
    <dgm:cxn modelId="{68742985-17F9-7C45-B0D5-6267FE054207}" type="presOf" srcId="{B0142D22-1EA9-48BF-9575-38252790026B}" destId="{1093DBED-48BB-4635-9CF3-29D45437CB49}" srcOrd="0" destOrd="0" presId="urn:microsoft.com/office/officeart/2018/2/layout/IconLabelDescriptionList"/>
    <dgm:cxn modelId="{C71D039F-E398-F24C-BA89-0929B82F665F}" type="presOf" srcId="{9B6B4F67-F850-4C6E-9902-767CB25F937C}" destId="{D347EDA2-8DB7-49DE-B207-F3E3E530C11E}" srcOrd="0" destOrd="0" presId="urn:microsoft.com/office/officeart/2018/2/layout/IconLabelDescriptionList"/>
    <dgm:cxn modelId="{D30682A2-CC18-C645-8720-9C244AFE4E9B}" type="presOf" srcId="{B94AF259-4B8D-4CE8-A734-CD1593618DF7}" destId="{DECD1399-1F58-42A2-8E86-6C910394078C}" srcOrd="0" destOrd="0" presId="urn:microsoft.com/office/officeart/2018/2/layout/IconLabelDescriptionList"/>
    <dgm:cxn modelId="{1828D6B9-036A-5747-AC4D-84E7B5C1C9B8}" type="presOf" srcId="{109459A7-0965-4DFF-A686-67D4ECEAB169}" destId="{A46406EE-00D1-435E-8541-DBD1452A1BB0}" srcOrd="0" destOrd="1" presId="urn:microsoft.com/office/officeart/2018/2/layout/IconLabelDescriptionList"/>
    <dgm:cxn modelId="{5B8FF6C6-3172-4FD5-8325-1E4893481D9B}" srcId="{098FBB3F-5679-4E25-AAA8-40C32E756E36}" destId="{B0142D22-1EA9-48BF-9575-38252790026B}" srcOrd="0" destOrd="0" parTransId="{81306F81-2E88-439F-A232-22D42867C60F}" sibTransId="{4C3C2893-67CD-4820-8545-5EDDABA7508F}"/>
    <dgm:cxn modelId="{EB09E1CB-FCD5-4D32-AA9D-F13AEDE83127}" srcId="{B94AF259-4B8D-4CE8-A734-CD1593618DF7}" destId="{12CEE69B-6465-421E-9D4C-79F4A09FA6B5}" srcOrd="0" destOrd="0" parTransId="{61B3C792-6ED1-4A7C-99B9-EEEB5C9B1AEA}" sibTransId="{C004D1D5-44A5-44FD-80B5-2339FAA2BB4F}"/>
    <dgm:cxn modelId="{6E73EFDE-0903-1845-BDC4-ABD246F6F2ED}" type="presOf" srcId="{25640568-3425-464A-9ABD-4B35F1417305}" destId="{D347EDA2-8DB7-49DE-B207-F3E3E530C11E}" srcOrd="0" destOrd="1" presId="urn:microsoft.com/office/officeart/2018/2/layout/IconLabelDescriptionList"/>
    <dgm:cxn modelId="{E0CFB5F7-6597-4B3E-BE58-18CE98C3FFCF}" srcId="{B94AF259-4B8D-4CE8-A734-CD1593618DF7}" destId="{109459A7-0965-4DFF-A686-67D4ECEAB169}" srcOrd="1" destOrd="0" parTransId="{FFDECE5B-C20E-4E83-B137-CB19D72BDB02}" sibTransId="{4050B82B-14AE-4130-997F-425D6F371C79}"/>
    <dgm:cxn modelId="{BBD6FA1A-72A1-6B44-821C-8BBF88068225}" type="presParOf" srcId="{E5725D93-95B2-4913-92D8-CFE58D88F17F}" destId="{04EE8716-8984-442B-99FE-2813452E4719}" srcOrd="0" destOrd="0" presId="urn:microsoft.com/office/officeart/2018/2/layout/IconLabelDescriptionList"/>
    <dgm:cxn modelId="{36568E28-6531-B544-ACAB-F44BA50DB61B}" type="presParOf" srcId="{04EE8716-8984-442B-99FE-2813452E4719}" destId="{022D2E0E-DB3A-4FCC-A69F-1AADAA39B545}" srcOrd="0" destOrd="0" presId="urn:microsoft.com/office/officeart/2018/2/layout/IconLabelDescriptionList"/>
    <dgm:cxn modelId="{A73A2EFB-CAE1-9D4A-A6E0-6D386017A81B}" type="presParOf" srcId="{04EE8716-8984-442B-99FE-2813452E4719}" destId="{DA4BF5CD-27DC-4BFF-8E79-C2B6E46A85C2}" srcOrd="1" destOrd="0" presId="urn:microsoft.com/office/officeart/2018/2/layout/IconLabelDescriptionList"/>
    <dgm:cxn modelId="{10C52EAA-3AF6-4A4A-8AB6-992FEA46CE5F}" type="presParOf" srcId="{04EE8716-8984-442B-99FE-2813452E4719}" destId="{1093DBED-48BB-4635-9CF3-29D45437CB49}" srcOrd="2" destOrd="0" presId="urn:microsoft.com/office/officeart/2018/2/layout/IconLabelDescriptionList"/>
    <dgm:cxn modelId="{B15D53A3-EB89-4545-A119-0FDD9E8F352C}" type="presParOf" srcId="{04EE8716-8984-442B-99FE-2813452E4719}" destId="{3E31DEB6-951C-40BB-8080-870BE76964BC}" srcOrd="3" destOrd="0" presId="urn:microsoft.com/office/officeart/2018/2/layout/IconLabelDescriptionList"/>
    <dgm:cxn modelId="{726367B5-469F-584A-990F-2A0B2F901B6C}" type="presParOf" srcId="{04EE8716-8984-442B-99FE-2813452E4719}" destId="{D347EDA2-8DB7-49DE-B207-F3E3E530C11E}" srcOrd="4" destOrd="0" presId="urn:microsoft.com/office/officeart/2018/2/layout/IconLabelDescriptionList"/>
    <dgm:cxn modelId="{F41768CF-B255-6149-9D43-CC873C269813}" type="presParOf" srcId="{E5725D93-95B2-4913-92D8-CFE58D88F17F}" destId="{6D935CD8-BD2D-4FA5-877C-3FE4261CF511}" srcOrd="1" destOrd="0" presId="urn:microsoft.com/office/officeart/2018/2/layout/IconLabelDescriptionList"/>
    <dgm:cxn modelId="{B9F94EAE-44B3-2840-88BB-4968BA7C277D}" type="presParOf" srcId="{E5725D93-95B2-4913-92D8-CFE58D88F17F}" destId="{60E7001C-CBEC-46E5-9CDA-B3FD1795072B}" srcOrd="2" destOrd="0" presId="urn:microsoft.com/office/officeart/2018/2/layout/IconLabelDescriptionList"/>
    <dgm:cxn modelId="{CC5BD0B3-7BD7-9A42-8EDA-2A183807A877}" type="presParOf" srcId="{60E7001C-CBEC-46E5-9CDA-B3FD1795072B}" destId="{8D2268B8-34DE-4EBD-B006-B9272DBDEACB}" srcOrd="0" destOrd="0" presId="urn:microsoft.com/office/officeart/2018/2/layout/IconLabelDescriptionList"/>
    <dgm:cxn modelId="{D0BFDB6C-DF67-CE4D-9822-5B659DCEAD9C}" type="presParOf" srcId="{60E7001C-CBEC-46E5-9CDA-B3FD1795072B}" destId="{F93BDBDB-7C6F-465F-907D-037FA3E0DE26}" srcOrd="1" destOrd="0" presId="urn:microsoft.com/office/officeart/2018/2/layout/IconLabelDescriptionList"/>
    <dgm:cxn modelId="{578D3F4D-9BB7-4044-8F77-7D3BA660B58D}" type="presParOf" srcId="{60E7001C-CBEC-46E5-9CDA-B3FD1795072B}" destId="{DECD1399-1F58-42A2-8E86-6C910394078C}" srcOrd="2" destOrd="0" presId="urn:microsoft.com/office/officeart/2018/2/layout/IconLabelDescriptionList"/>
    <dgm:cxn modelId="{30EB9B43-5A5B-9348-AEEE-DA3788A81E9D}" type="presParOf" srcId="{60E7001C-CBEC-46E5-9CDA-B3FD1795072B}" destId="{2A20B803-632A-478E-8F30-178EDA393D2E}" srcOrd="3" destOrd="0" presId="urn:microsoft.com/office/officeart/2018/2/layout/IconLabelDescriptionList"/>
    <dgm:cxn modelId="{764855A1-E93C-7349-AE45-DFCC870F5D0A}" type="presParOf" srcId="{60E7001C-CBEC-46E5-9CDA-B3FD1795072B}" destId="{A46406EE-00D1-435E-8541-DBD1452A1BB0}"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DBB86F-5ABB-4FA2-820A-4655617CE34A}" type="doc">
      <dgm:prSet loTypeId="urn:microsoft.com/office/officeart/2018/2/layout/IconLabelDescriptionList" loCatId="icon" qsTypeId="urn:microsoft.com/office/officeart/2005/8/quickstyle/simple1" qsCatId="simple" csTypeId="urn:microsoft.com/office/officeart/2005/8/colors/accent2_2" csCatId="accent2" phldr="1"/>
      <dgm:spPr/>
      <dgm:t>
        <a:bodyPr/>
        <a:lstStyle/>
        <a:p>
          <a:endParaRPr lang="en-US"/>
        </a:p>
      </dgm:t>
    </dgm:pt>
    <dgm:pt modelId="{7C7172F4-DB5D-41FA-8CE5-76DA5B7F8210}">
      <dgm:prSet/>
      <dgm:spPr/>
      <dgm:t>
        <a:bodyPr/>
        <a:lstStyle/>
        <a:p>
          <a:pPr>
            <a:lnSpc>
              <a:spcPct val="100000"/>
            </a:lnSpc>
            <a:defRPr b="1"/>
          </a:pPr>
          <a:r>
            <a:rPr lang="en-US" b="1" i="0"/>
            <a:t>I Fund (International Stock Index Fund)</a:t>
          </a:r>
          <a:r>
            <a:rPr lang="en-US" b="0" i="0"/>
            <a:t>:</a:t>
          </a:r>
          <a:endParaRPr lang="en-US"/>
        </a:p>
      </dgm:t>
    </dgm:pt>
    <dgm:pt modelId="{BD7ACE43-3D36-40EB-A418-5342A847831E}" type="parTrans" cxnId="{8CA630D4-A2C1-44DE-85A0-76484BF3F125}">
      <dgm:prSet/>
      <dgm:spPr/>
      <dgm:t>
        <a:bodyPr/>
        <a:lstStyle/>
        <a:p>
          <a:endParaRPr lang="en-US"/>
        </a:p>
      </dgm:t>
    </dgm:pt>
    <dgm:pt modelId="{8B4C4212-4B51-4F88-B7BC-CB09EA4C1BB8}" type="sibTrans" cxnId="{8CA630D4-A2C1-44DE-85A0-76484BF3F125}">
      <dgm:prSet/>
      <dgm:spPr/>
      <dgm:t>
        <a:bodyPr/>
        <a:lstStyle/>
        <a:p>
          <a:endParaRPr lang="en-US"/>
        </a:p>
      </dgm:t>
    </dgm:pt>
    <dgm:pt modelId="{41CADA54-F9BF-4F94-9FFC-AA360312347C}">
      <dgm:prSet/>
      <dgm:spPr/>
      <dgm:t>
        <a:bodyPr/>
        <a:lstStyle/>
        <a:p>
          <a:pPr>
            <a:lnSpc>
              <a:spcPct val="100000"/>
            </a:lnSpc>
          </a:pPr>
          <a:r>
            <a:rPr lang="en-US" b="1" i="0"/>
            <a:t>Casino Equivalent</a:t>
          </a:r>
          <a:r>
            <a:rPr lang="en-US" b="0" i="0"/>
            <a:t>: The I Fund is like playing baccarat in a European casino. You’re betting on global markets. </a:t>
          </a:r>
          <a:r>
            <a:rPr lang="en-GU" b="0" i="0"/>
            <a:t>🌎</a:t>
          </a:r>
          <a:endParaRPr lang="en-US"/>
        </a:p>
      </dgm:t>
    </dgm:pt>
    <dgm:pt modelId="{6133397C-4C1C-4D7E-A90E-CAF6B158224C}" type="parTrans" cxnId="{7E02B7DD-5320-4555-9890-2B269AE9D6F5}">
      <dgm:prSet/>
      <dgm:spPr/>
      <dgm:t>
        <a:bodyPr/>
        <a:lstStyle/>
        <a:p>
          <a:endParaRPr lang="en-US"/>
        </a:p>
      </dgm:t>
    </dgm:pt>
    <dgm:pt modelId="{4920FD3C-D325-4B80-B38C-7ED46A38BCC3}" type="sibTrans" cxnId="{7E02B7DD-5320-4555-9890-2B269AE9D6F5}">
      <dgm:prSet/>
      <dgm:spPr/>
      <dgm:t>
        <a:bodyPr/>
        <a:lstStyle/>
        <a:p>
          <a:endParaRPr lang="en-US"/>
        </a:p>
      </dgm:t>
    </dgm:pt>
    <dgm:pt modelId="{D3A231DF-DCB8-4C46-8F87-6A34B453EA53}">
      <dgm:prSet/>
      <dgm:spPr/>
      <dgm:t>
        <a:bodyPr/>
        <a:lstStyle/>
        <a:p>
          <a:pPr>
            <a:lnSpc>
              <a:spcPct val="100000"/>
            </a:lnSpc>
          </a:pPr>
          <a:r>
            <a:rPr lang="en-US" b="1" i="0"/>
            <a:t>Description</a:t>
          </a:r>
          <a:r>
            <a:rPr lang="en-US" b="0" i="0"/>
            <a:t>: The I Fund invests in international stocks from developed countries. Diversification beyond U.S. borders.</a:t>
          </a:r>
          <a:endParaRPr lang="en-US"/>
        </a:p>
      </dgm:t>
    </dgm:pt>
    <dgm:pt modelId="{34B99978-7362-4776-A703-416DE90FE383}" type="parTrans" cxnId="{07966213-1C13-4A81-91DC-E0E3F7CABE55}">
      <dgm:prSet/>
      <dgm:spPr/>
      <dgm:t>
        <a:bodyPr/>
        <a:lstStyle/>
        <a:p>
          <a:endParaRPr lang="en-US"/>
        </a:p>
      </dgm:t>
    </dgm:pt>
    <dgm:pt modelId="{C0978A03-C408-4CDE-9228-ACC0EDEFFA71}" type="sibTrans" cxnId="{07966213-1C13-4A81-91DC-E0E3F7CABE55}">
      <dgm:prSet/>
      <dgm:spPr/>
      <dgm:t>
        <a:bodyPr/>
        <a:lstStyle/>
        <a:p>
          <a:endParaRPr lang="en-US"/>
        </a:p>
      </dgm:t>
    </dgm:pt>
    <dgm:pt modelId="{EFACC8D5-B5BF-4F5E-B45B-DF7E08CF6825}">
      <dgm:prSet/>
      <dgm:spPr/>
      <dgm:t>
        <a:bodyPr/>
        <a:lstStyle/>
        <a:p>
          <a:pPr>
            <a:lnSpc>
              <a:spcPct val="100000"/>
            </a:lnSpc>
            <a:defRPr b="1"/>
          </a:pPr>
          <a:r>
            <a:rPr lang="en-US" b="1" i="0"/>
            <a:t>Lifecycle (L) Funds</a:t>
          </a:r>
          <a:r>
            <a:rPr lang="en-US" b="0" i="0"/>
            <a:t>:</a:t>
          </a:r>
          <a:endParaRPr lang="en-US"/>
        </a:p>
      </dgm:t>
    </dgm:pt>
    <dgm:pt modelId="{7A8ED102-3010-494F-9A45-8B08BECDB73B}" type="parTrans" cxnId="{088C615D-2462-408C-9657-B31780F38D6A}">
      <dgm:prSet/>
      <dgm:spPr/>
      <dgm:t>
        <a:bodyPr/>
        <a:lstStyle/>
        <a:p>
          <a:endParaRPr lang="en-US"/>
        </a:p>
      </dgm:t>
    </dgm:pt>
    <dgm:pt modelId="{8A9E0D4A-8E64-42CA-BED8-0B4E1BF54776}" type="sibTrans" cxnId="{088C615D-2462-408C-9657-B31780F38D6A}">
      <dgm:prSet/>
      <dgm:spPr/>
      <dgm:t>
        <a:bodyPr/>
        <a:lstStyle/>
        <a:p>
          <a:endParaRPr lang="en-US"/>
        </a:p>
      </dgm:t>
    </dgm:pt>
    <dgm:pt modelId="{F403329E-C3D6-4ECA-B136-8C7F1E00AFB2}">
      <dgm:prSet/>
      <dgm:spPr/>
      <dgm:t>
        <a:bodyPr/>
        <a:lstStyle/>
        <a:p>
          <a:pPr>
            <a:lnSpc>
              <a:spcPct val="100000"/>
            </a:lnSpc>
          </a:pPr>
          <a:r>
            <a:rPr lang="en-US" b="1" i="0"/>
            <a:t>Casino Equivalent</a:t>
          </a:r>
          <a:r>
            <a:rPr lang="en-US" b="0" i="0"/>
            <a:t>: The L Funds are the all-you-can-eat buffet. You get a little bit of everything! (G,F, S, C, and I combined)</a:t>
          </a:r>
          <a:endParaRPr lang="en-US"/>
        </a:p>
      </dgm:t>
    </dgm:pt>
    <dgm:pt modelId="{A96E7987-30F5-4F01-B216-0854FF3EAF5C}" type="parTrans" cxnId="{95492663-4F78-453E-B925-44FCDF23C704}">
      <dgm:prSet/>
      <dgm:spPr/>
      <dgm:t>
        <a:bodyPr/>
        <a:lstStyle/>
        <a:p>
          <a:endParaRPr lang="en-US"/>
        </a:p>
      </dgm:t>
    </dgm:pt>
    <dgm:pt modelId="{BC2A9472-7ACB-4896-976E-17F54EF5625B}" type="sibTrans" cxnId="{95492663-4F78-453E-B925-44FCDF23C704}">
      <dgm:prSet/>
      <dgm:spPr/>
      <dgm:t>
        <a:bodyPr/>
        <a:lstStyle/>
        <a:p>
          <a:endParaRPr lang="en-US"/>
        </a:p>
      </dgm:t>
    </dgm:pt>
    <dgm:pt modelId="{9657B701-C34A-4D43-BDC6-804E8E2598BE}">
      <dgm:prSet/>
      <dgm:spPr/>
      <dgm:t>
        <a:bodyPr/>
        <a:lstStyle/>
        <a:p>
          <a:pPr>
            <a:lnSpc>
              <a:spcPct val="100000"/>
            </a:lnSpc>
          </a:pPr>
          <a:r>
            <a:rPr lang="en-US" b="1" i="0"/>
            <a:t>Description</a:t>
          </a:r>
          <a:r>
            <a:rPr lang="en-US" b="0" i="0"/>
            <a:t>: L Funds automatically adjust their mix based on your target retirement date. They start aggressive and become more conservative as you approach retirement.</a:t>
          </a:r>
          <a:endParaRPr lang="en-US"/>
        </a:p>
      </dgm:t>
    </dgm:pt>
    <dgm:pt modelId="{03C6D196-11D8-474D-914F-BA61B03F3FAA}" type="parTrans" cxnId="{2FC576A5-4B82-48F3-8740-F20E4E4F03B2}">
      <dgm:prSet/>
      <dgm:spPr/>
      <dgm:t>
        <a:bodyPr/>
        <a:lstStyle/>
        <a:p>
          <a:endParaRPr lang="en-US"/>
        </a:p>
      </dgm:t>
    </dgm:pt>
    <dgm:pt modelId="{1DD2842A-CD48-410F-8632-0ECEBF3F2539}" type="sibTrans" cxnId="{2FC576A5-4B82-48F3-8740-F20E4E4F03B2}">
      <dgm:prSet/>
      <dgm:spPr/>
      <dgm:t>
        <a:bodyPr/>
        <a:lstStyle/>
        <a:p>
          <a:endParaRPr lang="en-US"/>
        </a:p>
      </dgm:t>
    </dgm:pt>
    <dgm:pt modelId="{F601B71C-0D9D-49A2-BDDB-810FDEE35148}" type="pres">
      <dgm:prSet presAssocID="{44DBB86F-5ABB-4FA2-820A-4655617CE34A}" presName="root" presStyleCnt="0">
        <dgm:presLayoutVars>
          <dgm:dir/>
          <dgm:resizeHandles val="exact"/>
        </dgm:presLayoutVars>
      </dgm:prSet>
      <dgm:spPr/>
    </dgm:pt>
    <dgm:pt modelId="{1A81FDDA-ACA6-40A6-9001-BDD66FCC4813}" type="pres">
      <dgm:prSet presAssocID="{7C7172F4-DB5D-41FA-8CE5-76DA5B7F8210}" presName="compNode" presStyleCnt="0"/>
      <dgm:spPr/>
    </dgm:pt>
    <dgm:pt modelId="{78751116-0E67-455E-A597-3B116D0DBDAF}" type="pres">
      <dgm:prSet presAssocID="{7C7172F4-DB5D-41FA-8CE5-76DA5B7F8210}" presName="iconRect" presStyleLbl="node1" presStyleIdx="0" presStyleCnt="2"/>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000" b="-2000"/>
          </a:stretch>
        </a:blipFill>
      </dgm:spPr>
      <dgm:extLst>
        <a:ext uri="{E40237B7-FDA0-4F09-8148-C483321AD2D9}">
          <dgm14:cNvPr xmlns:dgm14="http://schemas.microsoft.com/office/drawing/2010/diagram" id="0" name="" descr="Playing Cards"/>
        </a:ext>
      </dgm:extLst>
    </dgm:pt>
    <dgm:pt modelId="{2D35E872-28C1-40A6-8379-DB4372AFBB87}" type="pres">
      <dgm:prSet presAssocID="{7C7172F4-DB5D-41FA-8CE5-76DA5B7F8210}" presName="iconSpace" presStyleCnt="0"/>
      <dgm:spPr/>
    </dgm:pt>
    <dgm:pt modelId="{3679081C-2B46-4A2A-A62C-5A6C8EF70878}" type="pres">
      <dgm:prSet presAssocID="{7C7172F4-DB5D-41FA-8CE5-76DA5B7F8210}" presName="parTx" presStyleLbl="revTx" presStyleIdx="0" presStyleCnt="4">
        <dgm:presLayoutVars>
          <dgm:chMax val="0"/>
          <dgm:chPref val="0"/>
        </dgm:presLayoutVars>
      </dgm:prSet>
      <dgm:spPr/>
    </dgm:pt>
    <dgm:pt modelId="{669F39DC-0CC2-4790-9165-DC8D17D2C06E}" type="pres">
      <dgm:prSet presAssocID="{7C7172F4-DB5D-41FA-8CE5-76DA5B7F8210}" presName="txSpace" presStyleCnt="0"/>
      <dgm:spPr/>
    </dgm:pt>
    <dgm:pt modelId="{81AF0669-4F14-42CB-8EB0-2D429B81A101}" type="pres">
      <dgm:prSet presAssocID="{7C7172F4-DB5D-41FA-8CE5-76DA5B7F8210}" presName="desTx" presStyleLbl="revTx" presStyleIdx="1" presStyleCnt="4">
        <dgm:presLayoutVars/>
      </dgm:prSet>
      <dgm:spPr/>
    </dgm:pt>
    <dgm:pt modelId="{C97DA4F0-76B3-46B5-83C1-693C3B3E9498}" type="pres">
      <dgm:prSet presAssocID="{8B4C4212-4B51-4F88-B7BC-CB09EA4C1BB8}" presName="sibTrans" presStyleCnt="0"/>
      <dgm:spPr/>
    </dgm:pt>
    <dgm:pt modelId="{5E292F81-6D79-44C0-8F98-3A0CE31877E0}" type="pres">
      <dgm:prSet presAssocID="{EFACC8D5-B5BF-4F5E-B45B-DF7E08CF6825}" presName="compNode" presStyleCnt="0"/>
      <dgm:spPr/>
    </dgm:pt>
    <dgm:pt modelId="{5ABE5BE9-0328-49D1-8D56-C2D44D56C6CF}" type="pres">
      <dgm:prSet presAssocID="{EFACC8D5-B5BF-4F5E-B45B-DF7E08CF6825}" presName="iconRect" presStyleLbl="node1" presStyleIdx="1"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ce"/>
        </a:ext>
      </dgm:extLst>
    </dgm:pt>
    <dgm:pt modelId="{B4D82B1D-339C-488E-9251-5A10A6C34A62}" type="pres">
      <dgm:prSet presAssocID="{EFACC8D5-B5BF-4F5E-B45B-DF7E08CF6825}" presName="iconSpace" presStyleCnt="0"/>
      <dgm:spPr/>
    </dgm:pt>
    <dgm:pt modelId="{B9ED9433-A8A6-4783-ADC4-FB34DE4B4DDB}" type="pres">
      <dgm:prSet presAssocID="{EFACC8D5-B5BF-4F5E-B45B-DF7E08CF6825}" presName="parTx" presStyleLbl="revTx" presStyleIdx="2" presStyleCnt="4">
        <dgm:presLayoutVars>
          <dgm:chMax val="0"/>
          <dgm:chPref val="0"/>
        </dgm:presLayoutVars>
      </dgm:prSet>
      <dgm:spPr/>
    </dgm:pt>
    <dgm:pt modelId="{4BFDF916-FC25-498B-86E8-EA66C49A2E48}" type="pres">
      <dgm:prSet presAssocID="{EFACC8D5-B5BF-4F5E-B45B-DF7E08CF6825}" presName="txSpace" presStyleCnt="0"/>
      <dgm:spPr/>
    </dgm:pt>
    <dgm:pt modelId="{34DD27A6-7CE7-4140-B4BF-8441B6B27DB4}" type="pres">
      <dgm:prSet presAssocID="{EFACC8D5-B5BF-4F5E-B45B-DF7E08CF6825}" presName="desTx" presStyleLbl="revTx" presStyleIdx="3" presStyleCnt="4">
        <dgm:presLayoutVars/>
      </dgm:prSet>
      <dgm:spPr/>
    </dgm:pt>
  </dgm:ptLst>
  <dgm:cxnLst>
    <dgm:cxn modelId="{144E2010-6A2D-47CC-A64F-6AD6D7B3D27E}" type="presOf" srcId="{D3A231DF-DCB8-4C46-8F87-6A34B453EA53}" destId="{81AF0669-4F14-42CB-8EB0-2D429B81A101}" srcOrd="0" destOrd="1" presId="urn:microsoft.com/office/officeart/2018/2/layout/IconLabelDescriptionList"/>
    <dgm:cxn modelId="{07966213-1C13-4A81-91DC-E0E3F7CABE55}" srcId="{7C7172F4-DB5D-41FA-8CE5-76DA5B7F8210}" destId="{D3A231DF-DCB8-4C46-8F87-6A34B453EA53}" srcOrd="1" destOrd="0" parTransId="{34B99978-7362-4776-A703-416DE90FE383}" sibTransId="{C0978A03-C408-4CDE-9228-ACC0EDEFFA71}"/>
    <dgm:cxn modelId="{525D4317-F88E-4F52-926D-D802B969B296}" type="presOf" srcId="{F403329E-C3D6-4ECA-B136-8C7F1E00AFB2}" destId="{34DD27A6-7CE7-4140-B4BF-8441B6B27DB4}" srcOrd="0" destOrd="0" presId="urn:microsoft.com/office/officeart/2018/2/layout/IconLabelDescriptionList"/>
    <dgm:cxn modelId="{D180C117-F2A3-4109-B971-9C455E643751}" type="presOf" srcId="{EFACC8D5-B5BF-4F5E-B45B-DF7E08CF6825}" destId="{B9ED9433-A8A6-4783-ADC4-FB34DE4B4DDB}" srcOrd="0" destOrd="0" presId="urn:microsoft.com/office/officeart/2018/2/layout/IconLabelDescriptionList"/>
    <dgm:cxn modelId="{5C6E7418-EEC3-4FAB-89A9-6250349B1F43}" type="presOf" srcId="{7C7172F4-DB5D-41FA-8CE5-76DA5B7F8210}" destId="{3679081C-2B46-4A2A-A62C-5A6C8EF70878}" srcOrd="0" destOrd="0" presId="urn:microsoft.com/office/officeart/2018/2/layout/IconLabelDescriptionList"/>
    <dgm:cxn modelId="{D855E52A-55FC-4762-B550-8C49E1E0C8A9}" type="presOf" srcId="{44DBB86F-5ABB-4FA2-820A-4655617CE34A}" destId="{F601B71C-0D9D-49A2-BDDB-810FDEE35148}" srcOrd="0" destOrd="0" presId="urn:microsoft.com/office/officeart/2018/2/layout/IconLabelDescriptionList"/>
    <dgm:cxn modelId="{088C615D-2462-408C-9657-B31780F38D6A}" srcId="{44DBB86F-5ABB-4FA2-820A-4655617CE34A}" destId="{EFACC8D5-B5BF-4F5E-B45B-DF7E08CF6825}" srcOrd="1" destOrd="0" parTransId="{7A8ED102-3010-494F-9A45-8B08BECDB73B}" sibTransId="{8A9E0D4A-8E64-42CA-BED8-0B4E1BF54776}"/>
    <dgm:cxn modelId="{95492663-4F78-453E-B925-44FCDF23C704}" srcId="{EFACC8D5-B5BF-4F5E-B45B-DF7E08CF6825}" destId="{F403329E-C3D6-4ECA-B136-8C7F1E00AFB2}" srcOrd="0" destOrd="0" parTransId="{A96E7987-30F5-4F01-B216-0854FF3EAF5C}" sibTransId="{BC2A9472-7ACB-4896-976E-17F54EF5625B}"/>
    <dgm:cxn modelId="{6D02C275-9423-426B-8412-5F2E6A7E2DF2}" type="presOf" srcId="{41CADA54-F9BF-4F94-9FFC-AA360312347C}" destId="{81AF0669-4F14-42CB-8EB0-2D429B81A101}" srcOrd="0" destOrd="0" presId="urn:microsoft.com/office/officeart/2018/2/layout/IconLabelDescriptionList"/>
    <dgm:cxn modelId="{4C30FD56-BEF1-4A5B-AEBA-59AF5E50BCDE}" type="presOf" srcId="{9657B701-C34A-4D43-BDC6-804E8E2598BE}" destId="{34DD27A6-7CE7-4140-B4BF-8441B6B27DB4}" srcOrd="0" destOrd="1" presId="urn:microsoft.com/office/officeart/2018/2/layout/IconLabelDescriptionList"/>
    <dgm:cxn modelId="{2FC576A5-4B82-48F3-8740-F20E4E4F03B2}" srcId="{EFACC8D5-B5BF-4F5E-B45B-DF7E08CF6825}" destId="{9657B701-C34A-4D43-BDC6-804E8E2598BE}" srcOrd="1" destOrd="0" parTransId="{03C6D196-11D8-474D-914F-BA61B03F3FAA}" sibTransId="{1DD2842A-CD48-410F-8632-0ECEBF3F2539}"/>
    <dgm:cxn modelId="{8CA630D4-A2C1-44DE-85A0-76484BF3F125}" srcId="{44DBB86F-5ABB-4FA2-820A-4655617CE34A}" destId="{7C7172F4-DB5D-41FA-8CE5-76DA5B7F8210}" srcOrd="0" destOrd="0" parTransId="{BD7ACE43-3D36-40EB-A418-5342A847831E}" sibTransId="{8B4C4212-4B51-4F88-B7BC-CB09EA4C1BB8}"/>
    <dgm:cxn modelId="{7E02B7DD-5320-4555-9890-2B269AE9D6F5}" srcId="{7C7172F4-DB5D-41FA-8CE5-76DA5B7F8210}" destId="{41CADA54-F9BF-4F94-9FFC-AA360312347C}" srcOrd="0" destOrd="0" parTransId="{6133397C-4C1C-4D7E-A90E-CAF6B158224C}" sibTransId="{4920FD3C-D325-4B80-B38C-7ED46A38BCC3}"/>
    <dgm:cxn modelId="{F47D009C-3A2C-4E22-BA3F-B3FAFB64E0AA}" type="presParOf" srcId="{F601B71C-0D9D-49A2-BDDB-810FDEE35148}" destId="{1A81FDDA-ACA6-40A6-9001-BDD66FCC4813}" srcOrd="0" destOrd="0" presId="urn:microsoft.com/office/officeart/2018/2/layout/IconLabelDescriptionList"/>
    <dgm:cxn modelId="{63DE3D3A-E1C7-4860-92CE-487B4B679715}" type="presParOf" srcId="{1A81FDDA-ACA6-40A6-9001-BDD66FCC4813}" destId="{78751116-0E67-455E-A597-3B116D0DBDAF}" srcOrd="0" destOrd="0" presId="urn:microsoft.com/office/officeart/2018/2/layout/IconLabelDescriptionList"/>
    <dgm:cxn modelId="{6526DF32-56BC-42CA-A18C-68B16047FC19}" type="presParOf" srcId="{1A81FDDA-ACA6-40A6-9001-BDD66FCC4813}" destId="{2D35E872-28C1-40A6-8379-DB4372AFBB87}" srcOrd="1" destOrd="0" presId="urn:microsoft.com/office/officeart/2018/2/layout/IconLabelDescriptionList"/>
    <dgm:cxn modelId="{3FF58B86-1E34-453F-9DE3-1B0F4AAA632C}" type="presParOf" srcId="{1A81FDDA-ACA6-40A6-9001-BDD66FCC4813}" destId="{3679081C-2B46-4A2A-A62C-5A6C8EF70878}" srcOrd="2" destOrd="0" presId="urn:microsoft.com/office/officeart/2018/2/layout/IconLabelDescriptionList"/>
    <dgm:cxn modelId="{BCD7D2E9-FE99-4BE6-BC44-9545C76950D4}" type="presParOf" srcId="{1A81FDDA-ACA6-40A6-9001-BDD66FCC4813}" destId="{669F39DC-0CC2-4790-9165-DC8D17D2C06E}" srcOrd="3" destOrd="0" presId="urn:microsoft.com/office/officeart/2018/2/layout/IconLabelDescriptionList"/>
    <dgm:cxn modelId="{4A7AD484-4C92-457E-8B39-54FA4860C6FC}" type="presParOf" srcId="{1A81FDDA-ACA6-40A6-9001-BDD66FCC4813}" destId="{81AF0669-4F14-42CB-8EB0-2D429B81A101}" srcOrd="4" destOrd="0" presId="urn:microsoft.com/office/officeart/2018/2/layout/IconLabelDescriptionList"/>
    <dgm:cxn modelId="{8F37751B-2BFC-4D86-8968-E4B0D7520DA7}" type="presParOf" srcId="{F601B71C-0D9D-49A2-BDDB-810FDEE35148}" destId="{C97DA4F0-76B3-46B5-83C1-693C3B3E9498}" srcOrd="1" destOrd="0" presId="urn:microsoft.com/office/officeart/2018/2/layout/IconLabelDescriptionList"/>
    <dgm:cxn modelId="{48B583DE-E327-4225-9FAB-AF710D3D4567}" type="presParOf" srcId="{F601B71C-0D9D-49A2-BDDB-810FDEE35148}" destId="{5E292F81-6D79-44C0-8F98-3A0CE31877E0}" srcOrd="2" destOrd="0" presId="urn:microsoft.com/office/officeart/2018/2/layout/IconLabelDescriptionList"/>
    <dgm:cxn modelId="{3B97FB0C-7EF6-4666-9264-69B71FBCA81B}" type="presParOf" srcId="{5E292F81-6D79-44C0-8F98-3A0CE31877E0}" destId="{5ABE5BE9-0328-49D1-8D56-C2D44D56C6CF}" srcOrd="0" destOrd="0" presId="urn:microsoft.com/office/officeart/2018/2/layout/IconLabelDescriptionList"/>
    <dgm:cxn modelId="{54A546F4-D13E-472D-B1B0-447DA1A83445}" type="presParOf" srcId="{5E292F81-6D79-44C0-8F98-3A0CE31877E0}" destId="{B4D82B1D-339C-488E-9251-5A10A6C34A62}" srcOrd="1" destOrd="0" presId="urn:microsoft.com/office/officeart/2018/2/layout/IconLabelDescriptionList"/>
    <dgm:cxn modelId="{2D2E660C-9579-414E-9234-045BFEB78949}" type="presParOf" srcId="{5E292F81-6D79-44C0-8F98-3A0CE31877E0}" destId="{B9ED9433-A8A6-4783-ADC4-FB34DE4B4DDB}" srcOrd="2" destOrd="0" presId="urn:microsoft.com/office/officeart/2018/2/layout/IconLabelDescriptionList"/>
    <dgm:cxn modelId="{9577F8A6-81CC-4BA6-9409-D594CE4F799F}" type="presParOf" srcId="{5E292F81-6D79-44C0-8F98-3A0CE31877E0}" destId="{4BFDF916-FC25-498B-86E8-EA66C49A2E48}" srcOrd="3" destOrd="0" presId="urn:microsoft.com/office/officeart/2018/2/layout/IconLabelDescriptionList"/>
    <dgm:cxn modelId="{40E298F5-378E-4F49-BFD3-6D498A18B4D8}" type="presParOf" srcId="{5E292F81-6D79-44C0-8F98-3A0CE31877E0}" destId="{34DD27A6-7CE7-4140-B4BF-8441B6B27DB4}"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7D73D1-684F-4876-936D-35BDD81D4B0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CD8C7C3-73F5-4E2C-BFCE-A8C0A75E0648}">
      <dgm:prSet/>
      <dgm:spPr/>
      <dgm:t>
        <a:bodyPr/>
        <a:lstStyle/>
        <a:p>
          <a:pPr>
            <a:lnSpc>
              <a:spcPct val="100000"/>
            </a:lnSpc>
          </a:pPr>
          <a:r>
            <a:rPr lang="en-US" b="1" i="0" dirty="0">
              <a:latin typeface="Eras Medium ITC" panose="020B0907030504020204" pitchFamily="34" charset="77"/>
            </a:rPr>
            <a:t>Credit Score</a:t>
          </a:r>
          <a:r>
            <a:rPr lang="en-US" b="0" i="0" dirty="0">
              <a:latin typeface="Eras Medium ITC" panose="020B0907030504020204" pitchFamily="34" charset="77"/>
            </a:rPr>
            <a:t>:</a:t>
          </a:r>
          <a:endParaRPr lang="en-US" dirty="0">
            <a:latin typeface="Eras Medium ITC" panose="020B0907030504020204" pitchFamily="34" charset="77"/>
          </a:endParaRPr>
        </a:p>
      </dgm:t>
    </dgm:pt>
    <dgm:pt modelId="{2C5664DE-0B56-4D64-8EFD-CECD74AC3DFC}" type="parTrans" cxnId="{2A49D715-DCDA-4C36-AED2-CBDABAF8637F}">
      <dgm:prSet/>
      <dgm:spPr/>
      <dgm:t>
        <a:bodyPr/>
        <a:lstStyle/>
        <a:p>
          <a:endParaRPr lang="en-US"/>
        </a:p>
      </dgm:t>
    </dgm:pt>
    <dgm:pt modelId="{C72D269C-C546-4CA5-A984-C4DD4A754AE1}" type="sibTrans" cxnId="{2A49D715-DCDA-4C36-AED2-CBDABAF8637F}">
      <dgm:prSet/>
      <dgm:spPr/>
      <dgm:t>
        <a:bodyPr/>
        <a:lstStyle/>
        <a:p>
          <a:endParaRPr lang="en-US"/>
        </a:p>
      </dgm:t>
    </dgm:pt>
    <dgm:pt modelId="{4AFC9A6E-8FD4-4812-8D2C-1FDDD25A50A9}">
      <dgm:prSet custT="1"/>
      <dgm:spPr/>
      <dgm:t>
        <a:bodyPr/>
        <a:lstStyle/>
        <a:p>
          <a:pPr>
            <a:lnSpc>
              <a:spcPct val="100000"/>
            </a:lnSpc>
          </a:pPr>
          <a:r>
            <a:rPr lang="en-US" sz="1800" b="0" i="0" dirty="0">
              <a:latin typeface="Eras Medium ITC" panose="020B0907030504020204" pitchFamily="34" charset="77"/>
            </a:rPr>
            <a:t>No specific minimum credit score set by the VA, but lenders often require a </a:t>
          </a:r>
          <a:r>
            <a:rPr lang="en-US" sz="1800" b="1" i="0" dirty="0">
              <a:latin typeface="Eras Medium ITC" panose="020B0907030504020204" pitchFamily="34" charset="77"/>
            </a:rPr>
            <a:t>FICO score of 580-620</a:t>
          </a:r>
          <a:r>
            <a:rPr lang="en-US" sz="1800" b="0" i="0" dirty="0">
              <a:latin typeface="Eras Medium ITC" panose="020B0907030504020204" pitchFamily="34" charset="77"/>
            </a:rPr>
            <a:t>.</a:t>
          </a:r>
          <a:endParaRPr lang="en-US" sz="1800" dirty="0">
            <a:latin typeface="Eras Medium ITC" panose="020B0907030504020204" pitchFamily="34" charset="77"/>
          </a:endParaRPr>
        </a:p>
      </dgm:t>
    </dgm:pt>
    <dgm:pt modelId="{E0C72D2F-9C3E-4887-8A23-EE5B284E7263}" type="parTrans" cxnId="{2CCD024B-3119-4520-A35A-D35364F5B9ED}">
      <dgm:prSet/>
      <dgm:spPr/>
      <dgm:t>
        <a:bodyPr/>
        <a:lstStyle/>
        <a:p>
          <a:endParaRPr lang="en-US"/>
        </a:p>
      </dgm:t>
    </dgm:pt>
    <dgm:pt modelId="{C3A6528C-365E-4E4B-86F3-9305E8179A83}" type="sibTrans" cxnId="{2CCD024B-3119-4520-A35A-D35364F5B9ED}">
      <dgm:prSet/>
      <dgm:spPr/>
      <dgm:t>
        <a:bodyPr/>
        <a:lstStyle/>
        <a:p>
          <a:endParaRPr lang="en-US"/>
        </a:p>
      </dgm:t>
    </dgm:pt>
    <dgm:pt modelId="{D612D045-D64D-4BE9-B372-F145DA7604A6}">
      <dgm:prSet custT="1"/>
      <dgm:spPr/>
      <dgm:t>
        <a:bodyPr/>
        <a:lstStyle/>
        <a:p>
          <a:pPr>
            <a:lnSpc>
              <a:spcPct val="100000"/>
            </a:lnSpc>
          </a:pPr>
          <a:r>
            <a:rPr lang="en-US" sz="1800" b="0" i="0" dirty="0">
              <a:latin typeface="Eras Medium ITC" panose="020B0907030504020204" pitchFamily="34" charset="77"/>
            </a:rPr>
            <a:t>Conventional loans typically require a </a:t>
          </a:r>
          <a:r>
            <a:rPr lang="en-US" sz="1800" b="1" i="0" dirty="0">
              <a:latin typeface="Eras Medium ITC" panose="020B0907030504020204" pitchFamily="34" charset="77"/>
            </a:rPr>
            <a:t>minimum FICO score of 620</a:t>
          </a:r>
          <a:r>
            <a:rPr lang="en-US" sz="1800" b="0" i="0" dirty="0">
              <a:latin typeface="Eras Medium ITC" panose="020B0907030504020204" pitchFamily="34" charset="77"/>
            </a:rPr>
            <a:t>.</a:t>
          </a:r>
          <a:endParaRPr lang="en-US" sz="1800" dirty="0">
            <a:latin typeface="Eras Medium ITC" panose="020B0907030504020204" pitchFamily="34" charset="77"/>
          </a:endParaRPr>
        </a:p>
      </dgm:t>
    </dgm:pt>
    <dgm:pt modelId="{0E7FE9C6-F2F9-4A01-9D98-088A921081E5}" type="parTrans" cxnId="{0A24B592-6539-481B-BAED-72DF4570CF0A}">
      <dgm:prSet/>
      <dgm:spPr/>
      <dgm:t>
        <a:bodyPr/>
        <a:lstStyle/>
        <a:p>
          <a:endParaRPr lang="en-US"/>
        </a:p>
      </dgm:t>
    </dgm:pt>
    <dgm:pt modelId="{81A2D63D-78D1-495E-ABCD-CEB60142C63C}" type="sibTrans" cxnId="{0A24B592-6539-481B-BAED-72DF4570CF0A}">
      <dgm:prSet/>
      <dgm:spPr/>
      <dgm:t>
        <a:bodyPr/>
        <a:lstStyle/>
        <a:p>
          <a:endParaRPr lang="en-US"/>
        </a:p>
      </dgm:t>
    </dgm:pt>
    <dgm:pt modelId="{BF866783-0061-4373-B34A-F8478022A1FA}">
      <dgm:prSet/>
      <dgm:spPr/>
      <dgm:t>
        <a:bodyPr/>
        <a:lstStyle/>
        <a:p>
          <a:pPr>
            <a:lnSpc>
              <a:spcPct val="100000"/>
            </a:lnSpc>
          </a:pPr>
          <a:r>
            <a:rPr lang="en-US" b="1" i="0" dirty="0">
              <a:latin typeface="Eras Medium ITC" panose="020B0907030504020204" pitchFamily="34" charset="77"/>
            </a:rPr>
            <a:t>Debt-to-Income Ratio (DTI)</a:t>
          </a:r>
          <a:r>
            <a:rPr lang="en-US" b="0" i="0" dirty="0">
              <a:latin typeface="Eras Medium ITC" panose="020B0907030504020204" pitchFamily="34" charset="77"/>
            </a:rPr>
            <a:t>:</a:t>
          </a:r>
          <a:endParaRPr lang="en-US" dirty="0">
            <a:latin typeface="Eras Medium ITC" panose="020B0907030504020204" pitchFamily="34" charset="77"/>
          </a:endParaRPr>
        </a:p>
      </dgm:t>
    </dgm:pt>
    <dgm:pt modelId="{1B68AAC7-6600-427C-BAD8-9677FF8AEDCE}" type="parTrans" cxnId="{4C5E79B4-0EEA-4CBC-B31C-F00B39AFAE38}">
      <dgm:prSet/>
      <dgm:spPr/>
      <dgm:t>
        <a:bodyPr/>
        <a:lstStyle/>
        <a:p>
          <a:endParaRPr lang="en-US"/>
        </a:p>
      </dgm:t>
    </dgm:pt>
    <dgm:pt modelId="{6DD1AFC8-6217-40D9-88A2-7653A71A72A5}" type="sibTrans" cxnId="{4C5E79B4-0EEA-4CBC-B31C-F00B39AFAE38}">
      <dgm:prSet/>
      <dgm:spPr/>
      <dgm:t>
        <a:bodyPr/>
        <a:lstStyle/>
        <a:p>
          <a:endParaRPr lang="en-US"/>
        </a:p>
      </dgm:t>
    </dgm:pt>
    <dgm:pt modelId="{34CEAD07-2433-4522-A4EF-9D8C9BE81B9F}">
      <dgm:prSet custT="1"/>
      <dgm:spPr/>
      <dgm:t>
        <a:bodyPr/>
        <a:lstStyle/>
        <a:p>
          <a:pPr>
            <a:lnSpc>
              <a:spcPct val="100000"/>
            </a:lnSpc>
          </a:pPr>
          <a:r>
            <a:rPr lang="en-US" sz="1800" b="1" i="0" dirty="0">
              <a:latin typeface="Eras Medium ITC" panose="020B0907030504020204" pitchFamily="34" charset="77"/>
            </a:rPr>
            <a:t>VA Loans</a:t>
          </a:r>
          <a:r>
            <a:rPr lang="en-US" sz="1800" b="0" i="0" dirty="0">
              <a:latin typeface="Eras Medium ITC" panose="020B0907030504020204" pitchFamily="34" charset="77"/>
            </a:rPr>
            <a:t>: Lenders scrutinize DTI if it’s over </a:t>
          </a:r>
          <a:r>
            <a:rPr lang="en-US" sz="1800" b="1" i="0" dirty="0">
              <a:latin typeface="Eras Medium ITC" panose="020B0907030504020204" pitchFamily="34" charset="77"/>
            </a:rPr>
            <a:t>41%</a:t>
          </a:r>
          <a:r>
            <a:rPr lang="en-US" sz="1800" b="0" i="0" dirty="0">
              <a:latin typeface="Eras Medium ITC" panose="020B0907030504020204" pitchFamily="34" charset="77"/>
            </a:rPr>
            <a:t>.</a:t>
          </a:r>
          <a:endParaRPr lang="en-US" sz="1800" dirty="0">
            <a:latin typeface="Eras Medium ITC" panose="020B0907030504020204" pitchFamily="34" charset="77"/>
          </a:endParaRPr>
        </a:p>
      </dgm:t>
    </dgm:pt>
    <dgm:pt modelId="{8572E56E-BCAC-40C5-8E62-4D68F60C91D1}" type="parTrans" cxnId="{2D80F9BC-C641-40F7-B85B-FD6E50312149}">
      <dgm:prSet/>
      <dgm:spPr/>
      <dgm:t>
        <a:bodyPr/>
        <a:lstStyle/>
        <a:p>
          <a:endParaRPr lang="en-US"/>
        </a:p>
      </dgm:t>
    </dgm:pt>
    <dgm:pt modelId="{C6E86D35-46F9-42DE-AEA4-D2DEF4BA6859}" type="sibTrans" cxnId="{2D80F9BC-C641-40F7-B85B-FD6E50312149}">
      <dgm:prSet/>
      <dgm:spPr/>
      <dgm:t>
        <a:bodyPr/>
        <a:lstStyle/>
        <a:p>
          <a:endParaRPr lang="en-US"/>
        </a:p>
      </dgm:t>
    </dgm:pt>
    <dgm:pt modelId="{6A9F0C13-4FBB-46CB-BA5C-EA494990A5FF}">
      <dgm:prSet custT="1"/>
      <dgm:spPr/>
      <dgm:t>
        <a:bodyPr/>
        <a:lstStyle/>
        <a:p>
          <a:pPr>
            <a:lnSpc>
              <a:spcPct val="100000"/>
            </a:lnSpc>
          </a:pPr>
          <a:r>
            <a:rPr lang="en-US" sz="1800" b="1" i="0" dirty="0">
              <a:latin typeface="Eras Medium ITC" panose="020B0907030504020204" pitchFamily="34" charset="77"/>
            </a:rPr>
            <a:t>Other Loans</a:t>
          </a:r>
          <a:r>
            <a:rPr lang="en-US" sz="1800" b="0" i="0" dirty="0">
              <a:latin typeface="Eras Medium ITC" panose="020B0907030504020204" pitchFamily="34" charset="77"/>
            </a:rPr>
            <a:t>: Ideally, DTI should be </a:t>
          </a:r>
          <a:r>
            <a:rPr lang="en-US" sz="1800" b="1" i="0" dirty="0">
              <a:latin typeface="Eras Medium ITC" panose="020B0907030504020204" pitchFamily="34" charset="77"/>
            </a:rPr>
            <a:t>under 36%</a:t>
          </a:r>
          <a:r>
            <a:rPr lang="en-US" sz="1800" b="0" i="0" dirty="0">
              <a:latin typeface="Eras Medium ITC" panose="020B0907030504020204" pitchFamily="34" charset="77"/>
            </a:rPr>
            <a:t>, but higher ratios can be accepted.</a:t>
          </a:r>
          <a:endParaRPr lang="en-US" sz="1800" dirty="0">
            <a:latin typeface="Eras Medium ITC" panose="020B0907030504020204" pitchFamily="34" charset="77"/>
          </a:endParaRPr>
        </a:p>
      </dgm:t>
    </dgm:pt>
    <dgm:pt modelId="{30E16C7B-970E-4204-BA7A-BDDC79629AB9}" type="parTrans" cxnId="{B1066022-5131-437D-A471-5BBB90D504D2}">
      <dgm:prSet/>
      <dgm:spPr/>
      <dgm:t>
        <a:bodyPr/>
        <a:lstStyle/>
        <a:p>
          <a:endParaRPr lang="en-US"/>
        </a:p>
      </dgm:t>
    </dgm:pt>
    <dgm:pt modelId="{51C5793E-9BB9-429F-B8C2-EEF2D4EFF629}" type="sibTrans" cxnId="{B1066022-5131-437D-A471-5BBB90D504D2}">
      <dgm:prSet/>
      <dgm:spPr/>
      <dgm:t>
        <a:bodyPr/>
        <a:lstStyle/>
        <a:p>
          <a:endParaRPr lang="en-US"/>
        </a:p>
      </dgm:t>
    </dgm:pt>
    <dgm:pt modelId="{4846890D-E31B-49F3-93FF-6994EB2F2E2D}" type="pres">
      <dgm:prSet presAssocID="{297D73D1-684F-4876-936D-35BDD81D4B06}" presName="root" presStyleCnt="0">
        <dgm:presLayoutVars>
          <dgm:dir/>
          <dgm:resizeHandles val="exact"/>
        </dgm:presLayoutVars>
      </dgm:prSet>
      <dgm:spPr/>
    </dgm:pt>
    <dgm:pt modelId="{7382F5B9-4D5D-4D0B-94E6-95F3CCD0972E}" type="pres">
      <dgm:prSet presAssocID="{6CD8C7C3-73F5-4E2C-BFCE-A8C0A75E0648}" presName="compNode" presStyleCnt="0"/>
      <dgm:spPr/>
    </dgm:pt>
    <dgm:pt modelId="{445E8809-680A-4490-8CE0-61A72FE47B79}" type="pres">
      <dgm:prSet presAssocID="{6CD8C7C3-73F5-4E2C-BFCE-A8C0A75E0648}" presName="bgRect" presStyleLbl="bgShp" presStyleIdx="0" presStyleCnt="2" custScaleY="138828"/>
      <dgm:spPr/>
    </dgm:pt>
    <dgm:pt modelId="{01F804DD-FDF2-41C8-A78F-8297B83A2CBF}" type="pres">
      <dgm:prSet presAssocID="{6CD8C7C3-73F5-4E2C-BFCE-A8C0A75E064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F9F1755A-AB9E-4C37-B639-81141073E88A}" type="pres">
      <dgm:prSet presAssocID="{6CD8C7C3-73F5-4E2C-BFCE-A8C0A75E0648}" presName="spaceRect" presStyleCnt="0"/>
      <dgm:spPr/>
    </dgm:pt>
    <dgm:pt modelId="{355C9C6E-FE70-4533-9588-BE47F812D403}" type="pres">
      <dgm:prSet presAssocID="{6CD8C7C3-73F5-4E2C-BFCE-A8C0A75E0648}" presName="parTx" presStyleLbl="revTx" presStyleIdx="0" presStyleCnt="4">
        <dgm:presLayoutVars>
          <dgm:chMax val="0"/>
          <dgm:chPref val="0"/>
        </dgm:presLayoutVars>
      </dgm:prSet>
      <dgm:spPr/>
    </dgm:pt>
    <dgm:pt modelId="{9CF1A269-5312-4ADD-8A70-D1FEA6FE9B15}" type="pres">
      <dgm:prSet presAssocID="{6CD8C7C3-73F5-4E2C-BFCE-A8C0A75E0648}" presName="desTx" presStyleLbl="revTx" presStyleIdx="1" presStyleCnt="4" custScaleX="101288">
        <dgm:presLayoutVars/>
      </dgm:prSet>
      <dgm:spPr/>
    </dgm:pt>
    <dgm:pt modelId="{8D6A86F4-6F88-4C79-AE1F-665C44378AC4}" type="pres">
      <dgm:prSet presAssocID="{C72D269C-C546-4CA5-A984-C4DD4A754AE1}" presName="sibTrans" presStyleCnt="0"/>
      <dgm:spPr/>
    </dgm:pt>
    <dgm:pt modelId="{F8EA9C68-518D-4AC6-9EA0-B13D2C395C57}" type="pres">
      <dgm:prSet presAssocID="{BF866783-0061-4373-B34A-F8478022A1FA}" presName="compNode" presStyleCnt="0"/>
      <dgm:spPr/>
    </dgm:pt>
    <dgm:pt modelId="{D72AA584-505D-4962-A210-8C3D16C53A9F}" type="pres">
      <dgm:prSet presAssocID="{BF866783-0061-4373-B34A-F8478022A1FA}" presName="bgRect" presStyleLbl="bgShp" presStyleIdx="1" presStyleCnt="2" custScaleY="134917"/>
      <dgm:spPr/>
    </dgm:pt>
    <dgm:pt modelId="{BF87BD11-FC1B-42F7-9278-BF564BBDCD3C}" type="pres">
      <dgm:prSet presAssocID="{BF866783-0061-4373-B34A-F8478022A1F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5573487D-FA25-43A7-BA9D-63B463BED0D2}" type="pres">
      <dgm:prSet presAssocID="{BF866783-0061-4373-B34A-F8478022A1FA}" presName="spaceRect" presStyleCnt="0"/>
      <dgm:spPr/>
    </dgm:pt>
    <dgm:pt modelId="{ECC607FA-27E0-44CB-AFC8-2C96AE0353F5}" type="pres">
      <dgm:prSet presAssocID="{BF866783-0061-4373-B34A-F8478022A1FA}" presName="parTx" presStyleLbl="revTx" presStyleIdx="2" presStyleCnt="4">
        <dgm:presLayoutVars>
          <dgm:chMax val="0"/>
          <dgm:chPref val="0"/>
        </dgm:presLayoutVars>
      </dgm:prSet>
      <dgm:spPr/>
    </dgm:pt>
    <dgm:pt modelId="{6BE80B26-C05F-4B95-A9BB-DD4BBCC71BF8}" type="pres">
      <dgm:prSet presAssocID="{BF866783-0061-4373-B34A-F8478022A1FA}" presName="desTx" presStyleLbl="revTx" presStyleIdx="3" presStyleCnt="4" custScaleX="109356">
        <dgm:presLayoutVars/>
      </dgm:prSet>
      <dgm:spPr/>
    </dgm:pt>
  </dgm:ptLst>
  <dgm:cxnLst>
    <dgm:cxn modelId="{2A49D715-DCDA-4C36-AED2-CBDABAF8637F}" srcId="{297D73D1-684F-4876-936D-35BDD81D4B06}" destId="{6CD8C7C3-73F5-4E2C-BFCE-A8C0A75E0648}" srcOrd="0" destOrd="0" parTransId="{2C5664DE-0B56-4D64-8EFD-CECD74AC3DFC}" sibTransId="{C72D269C-C546-4CA5-A984-C4DD4A754AE1}"/>
    <dgm:cxn modelId="{B1066022-5131-437D-A471-5BBB90D504D2}" srcId="{BF866783-0061-4373-B34A-F8478022A1FA}" destId="{6A9F0C13-4FBB-46CB-BA5C-EA494990A5FF}" srcOrd="1" destOrd="0" parTransId="{30E16C7B-970E-4204-BA7A-BDDC79629AB9}" sibTransId="{51C5793E-9BB9-429F-B8C2-EEF2D4EFF629}"/>
    <dgm:cxn modelId="{1D8E3F2D-F1A8-4783-BCD9-0A492F44A31A}" type="presOf" srcId="{297D73D1-684F-4876-936D-35BDD81D4B06}" destId="{4846890D-E31B-49F3-93FF-6994EB2F2E2D}" srcOrd="0" destOrd="0" presId="urn:microsoft.com/office/officeart/2018/2/layout/IconVerticalSolidList"/>
    <dgm:cxn modelId="{E66FAC5E-3D54-4133-9EE7-31540FD97FF0}" type="presOf" srcId="{6CD8C7C3-73F5-4E2C-BFCE-A8C0A75E0648}" destId="{355C9C6E-FE70-4533-9588-BE47F812D403}" srcOrd="0" destOrd="0" presId="urn:microsoft.com/office/officeart/2018/2/layout/IconVerticalSolidList"/>
    <dgm:cxn modelId="{2CCD024B-3119-4520-A35A-D35364F5B9ED}" srcId="{6CD8C7C3-73F5-4E2C-BFCE-A8C0A75E0648}" destId="{4AFC9A6E-8FD4-4812-8D2C-1FDDD25A50A9}" srcOrd="0" destOrd="0" parTransId="{E0C72D2F-9C3E-4887-8A23-EE5B284E7263}" sibTransId="{C3A6528C-365E-4E4B-86F3-9305E8179A83}"/>
    <dgm:cxn modelId="{E5338557-81E8-4AD2-B991-D33D584E5E6E}" type="presOf" srcId="{34CEAD07-2433-4522-A4EF-9D8C9BE81B9F}" destId="{6BE80B26-C05F-4B95-A9BB-DD4BBCC71BF8}" srcOrd="0" destOrd="0" presId="urn:microsoft.com/office/officeart/2018/2/layout/IconVerticalSolidList"/>
    <dgm:cxn modelId="{8A44DA7D-DAE0-4FB5-852B-8F7D0C1BB74A}" type="presOf" srcId="{D612D045-D64D-4BE9-B372-F145DA7604A6}" destId="{9CF1A269-5312-4ADD-8A70-D1FEA6FE9B15}" srcOrd="0" destOrd="1" presId="urn:microsoft.com/office/officeart/2018/2/layout/IconVerticalSolidList"/>
    <dgm:cxn modelId="{5B4F8C89-24C4-4BA2-946A-2B5911AE2BDF}" type="presOf" srcId="{4AFC9A6E-8FD4-4812-8D2C-1FDDD25A50A9}" destId="{9CF1A269-5312-4ADD-8A70-D1FEA6FE9B15}" srcOrd="0" destOrd="0" presId="urn:microsoft.com/office/officeart/2018/2/layout/IconVerticalSolidList"/>
    <dgm:cxn modelId="{0A24B592-6539-481B-BAED-72DF4570CF0A}" srcId="{6CD8C7C3-73F5-4E2C-BFCE-A8C0A75E0648}" destId="{D612D045-D64D-4BE9-B372-F145DA7604A6}" srcOrd="1" destOrd="0" parTransId="{0E7FE9C6-F2F9-4A01-9D98-088A921081E5}" sibTransId="{81A2D63D-78D1-495E-ABCD-CEB60142C63C}"/>
    <dgm:cxn modelId="{212DEDA1-9456-401C-97D7-9BCD0D66985D}" type="presOf" srcId="{BF866783-0061-4373-B34A-F8478022A1FA}" destId="{ECC607FA-27E0-44CB-AFC8-2C96AE0353F5}" srcOrd="0" destOrd="0" presId="urn:microsoft.com/office/officeart/2018/2/layout/IconVerticalSolidList"/>
    <dgm:cxn modelId="{4C5E79B4-0EEA-4CBC-B31C-F00B39AFAE38}" srcId="{297D73D1-684F-4876-936D-35BDD81D4B06}" destId="{BF866783-0061-4373-B34A-F8478022A1FA}" srcOrd="1" destOrd="0" parTransId="{1B68AAC7-6600-427C-BAD8-9677FF8AEDCE}" sibTransId="{6DD1AFC8-6217-40D9-88A2-7653A71A72A5}"/>
    <dgm:cxn modelId="{2D80F9BC-C641-40F7-B85B-FD6E50312149}" srcId="{BF866783-0061-4373-B34A-F8478022A1FA}" destId="{34CEAD07-2433-4522-A4EF-9D8C9BE81B9F}" srcOrd="0" destOrd="0" parTransId="{8572E56E-BCAC-40C5-8E62-4D68F60C91D1}" sibTransId="{C6E86D35-46F9-42DE-AEA4-D2DEF4BA6859}"/>
    <dgm:cxn modelId="{8CB44DF3-CDBD-4506-8DBE-B2D0D3C1658E}" type="presOf" srcId="{6A9F0C13-4FBB-46CB-BA5C-EA494990A5FF}" destId="{6BE80B26-C05F-4B95-A9BB-DD4BBCC71BF8}" srcOrd="0" destOrd="1" presId="urn:microsoft.com/office/officeart/2018/2/layout/IconVerticalSolidList"/>
    <dgm:cxn modelId="{E5C9115C-DC4F-4701-986C-238AC3D88864}" type="presParOf" srcId="{4846890D-E31B-49F3-93FF-6994EB2F2E2D}" destId="{7382F5B9-4D5D-4D0B-94E6-95F3CCD0972E}" srcOrd="0" destOrd="0" presId="urn:microsoft.com/office/officeart/2018/2/layout/IconVerticalSolidList"/>
    <dgm:cxn modelId="{FB3ADF92-2829-40D6-A544-7C01461CF165}" type="presParOf" srcId="{7382F5B9-4D5D-4D0B-94E6-95F3CCD0972E}" destId="{445E8809-680A-4490-8CE0-61A72FE47B79}" srcOrd="0" destOrd="0" presId="urn:microsoft.com/office/officeart/2018/2/layout/IconVerticalSolidList"/>
    <dgm:cxn modelId="{51B300E2-5A37-45EC-B7E0-2718FB1E76BB}" type="presParOf" srcId="{7382F5B9-4D5D-4D0B-94E6-95F3CCD0972E}" destId="{01F804DD-FDF2-41C8-A78F-8297B83A2CBF}" srcOrd="1" destOrd="0" presId="urn:microsoft.com/office/officeart/2018/2/layout/IconVerticalSolidList"/>
    <dgm:cxn modelId="{E79C0F1C-A834-4B08-AFA5-A4A438ADE149}" type="presParOf" srcId="{7382F5B9-4D5D-4D0B-94E6-95F3CCD0972E}" destId="{F9F1755A-AB9E-4C37-B639-81141073E88A}" srcOrd="2" destOrd="0" presId="urn:microsoft.com/office/officeart/2018/2/layout/IconVerticalSolidList"/>
    <dgm:cxn modelId="{10677B3C-5D7D-40FB-BE06-A5F953D5E757}" type="presParOf" srcId="{7382F5B9-4D5D-4D0B-94E6-95F3CCD0972E}" destId="{355C9C6E-FE70-4533-9588-BE47F812D403}" srcOrd="3" destOrd="0" presId="urn:microsoft.com/office/officeart/2018/2/layout/IconVerticalSolidList"/>
    <dgm:cxn modelId="{4FBB5647-64C3-44A2-B364-9E52AC003973}" type="presParOf" srcId="{7382F5B9-4D5D-4D0B-94E6-95F3CCD0972E}" destId="{9CF1A269-5312-4ADD-8A70-D1FEA6FE9B15}" srcOrd="4" destOrd="0" presId="urn:microsoft.com/office/officeart/2018/2/layout/IconVerticalSolidList"/>
    <dgm:cxn modelId="{2F6A94FB-ED76-4F05-A2AD-9FB2D4DD3F2C}" type="presParOf" srcId="{4846890D-E31B-49F3-93FF-6994EB2F2E2D}" destId="{8D6A86F4-6F88-4C79-AE1F-665C44378AC4}" srcOrd="1" destOrd="0" presId="urn:microsoft.com/office/officeart/2018/2/layout/IconVerticalSolidList"/>
    <dgm:cxn modelId="{C181B1C9-503F-4193-9800-AA5267523E9E}" type="presParOf" srcId="{4846890D-E31B-49F3-93FF-6994EB2F2E2D}" destId="{F8EA9C68-518D-4AC6-9EA0-B13D2C395C57}" srcOrd="2" destOrd="0" presId="urn:microsoft.com/office/officeart/2018/2/layout/IconVerticalSolidList"/>
    <dgm:cxn modelId="{9AB1AA59-F0DE-4A67-9036-000984A63F26}" type="presParOf" srcId="{F8EA9C68-518D-4AC6-9EA0-B13D2C395C57}" destId="{D72AA584-505D-4962-A210-8C3D16C53A9F}" srcOrd="0" destOrd="0" presId="urn:microsoft.com/office/officeart/2018/2/layout/IconVerticalSolidList"/>
    <dgm:cxn modelId="{38C0DE72-2758-4914-A940-A21982EE633F}" type="presParOf" srcId="{F8EA9C68-518D-4AC6-9EA0-B13D2C395C57}" destId="{BF87BD11-FC1B-42F7-9278-BF564BBDCD3C}" srcOrd="1" destOrd="0" presId="urn:microsoft.com/office/officeart/2018/2/layout/IconVerticalSolidList"/>
    <dgm:cxn modelId="{06DF7491-9240-41D8-8694-BDE1AB729DCC}" type="presParOf" srcId="{F8EA9C68-518D-4AC6-9EA0-B13D2C395C57}" destId="{5573487D-FA25-43A7-BA9D-63B463BED0D2}" srcOrd="2" destOrd="0" presId="urn:microsoft.com/office/officeart/2018/2/layout/IconVerticalSolidList"/>
    <dgm:cxn modelId="{B615C601-9F66-4434-8AD1-941A17014F53}" type="presParOf" srcId="{F8EA9C68-518D-4AC6-9EA0-B13D2C395C57}" destId="{ECC607FA-27E0-44CB-AFC8-2C96AE0353F5}" srcOrd="3" destOrd="0" presId="urn:microsoft.com/office/officeart/2018/2/layout/IconVerticalSolidList"/>
    <dgm:cxn modelId="{6A8DEDF2-2A2A-43AC-97EF-2190C12D8CC9}" type="presParOf" srcId="{F8EA9C68-518D-4AC6-9EA0-B13D2C395C57}" destId="{6BE80B26-C05F-4B95-A9BB-DD4BBCC71BF8}"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EC84F6-C729-47A4-8EFA-3E289419D90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966791A-2B2A-4C67-B49F-FA81C89D327A}">
      <dgm:prSet/>
      <dgm:spPr/>
      <dgm:t>
        <a:bodyPr/>
        <a:lstStyle/>
        <a:p>
          <a:pPr>
            <a:lnSpc>
              <a:spcPct val="100000"/>
            </a:lnSpc>
          </a:pPr>
          <a:r>
            <a:rPr lang="en-US" b="1" i="0" dirty="0">
              <a:latin typeface="Eras Medium ITC" panose="020B0907030504020204" pitchFamily="34" charset="77"/>
            </a:rPr>
            <a:t>Property Type</a:t>
          </a:r>
          <a:r>
            <a:rPr lang="en-US" b="0" i="0" dirty="0">
              <a:latin typeface="Eras Medium ITC" panose="020B0907030504020204" pitchFamily="34" charset="77"/>
            </a:rPr>
            <a:t>:</a:t>
          </a:r>
          <a:endParaRPr lang="en-US" dirty="0">
            <a:latin typeface="Eras Medium ITC" panose="020B0907030504020204" pitchFamily="34" charset="77"/>
          </a:endParaRPr>
        </a:p>
      </dgm:t>
    </dgm:pt>
    <dgm:pt modelId="{4D034A97-F99C-4E06-894C-308F7B21313F}" type="parTrans" cxnId="{563FB14C-A11A-427C-B834-12B2C6EA43E9}">
      <dgm:prSet/>
      <dgm:spPr/>
      <dgm:t>
        <a:bodyPr/>
        <a:lstStyle/>
        <a:p>
          <a:endParaRPr lang="en-US"/>
        </a:p>
      </dgm:t>
    </dgm:pt>
    <dgm:pt modelId="{2F8F4037-5159-4A67-BB21-91C41E428F2D}" type="sibTrans" cxnId="{563FB14C-A11A-427C-B834-12B2C6EA43E9}">
      <dgm:prSet/>
      <dgm:spPr/>
      <dgm:t>
        <a:bodyPr/>
        <a:lstStyle/>
        <a:p>
          <a:endParaRPr lang="en-US"/>
        </a:p>
      </dgm:t>
    </dgm:pt>
    <dgm:pt modelId="{995E7C46-6BB3-4E03-8814-30E1C7700309}">
      <dgm:prSet custT="1"/>
      <dgm:spPr/>
      <dgm:t>
        <a:bodyPr/>
        <a:lstStyle/>
        <a:p>
          <a:pPr>
            <a:lnSpc>
              <a:spcPct val="100000"/>
            </a:lnSpc>
          </a:pPr>
          <a:r>
            <a:rPr lang="en-US" sz="1800" b="1" i="0" dirty="0">
              <a:latin typeface="Eras Medium ITC" panose="020B0907030504020204" pitchFamily="34" charset="77"/>
            </a:rPr>
            <a:t>VA Loans</a:t>
          </a:r>
          <a:r>
            <a:rPr lang="en-US" sz="1800" b="0" i="0" dirty="0">
              <a:latin typeface="Eras Medium ITC" panose="020B0907030504020204" pitchFamily="34" charset="77"/>
            </a:rPr>
            <a:t>:  </a:t>
          </a:r>
          <a:r>
            <a:rPr lang="en-US" sz="1800" b="1" i="0" u="sng" dirty="0">
              <a:latin typeface="Eras Medium ITC" panose="020B0907030504020204" pitchFamily="34" charset="77"/>
            </a:rPr>
            <a:t>primary residences</a:t>
          </a:r>
          <a:r>
            <a:rPr lang="en-US" sz="1800" b="0" i="0" u="sng" dirty="0">
              <a:latin typeface="Eras Medium ITC" panose="020B0907030504020204" pitchFamily="34" charset="77"/>
            </a:rPr>
            <a:t> </a:t>
          </a:r>
          <a:r>
            <a:rPr lang="en-US" sz="1800" b="0" i="0" dirty="0">
              <a:latin typeface="Eras Medium ITC" panose="020B0907030504020204" pitchFamily="34" charset="77"/>
            </a:rPr>
            <a:t>that meet VA standards.</a:t>
          </a:r>
          <a:endParaRPr lang="en-US" sz="1800" dirty="0">
            <a:latin typeface="Eras Medium ITC" panose="020B0907030504020204" pitchFamily="34" charset="77"/>
          </a:endParaRPr>
        </a:p>
      </dgm:t>
    </dgm:pt>
    <dgm:pt modelId="{C5E82A71-F378-44CA-98AF-8B439345443D}" type="parTrans" cxnId="{C3FC689B-D58C-4B01-B0A2-01E7436814D1}">
      <dgm:prSet/>
      <dgm:spPr/>
      <dgm:t>
        <a:bodyPr/>
        <a:lstStyle/>
        <a:p>
          <a:endParaRPr lang="en-US"/>
        </a:p>
      </dgm:t>
    </dgm:pt>
    <dgm:pt modelId="{836AEAEF-C9B2-4DC2-9E7A-C04A08B88896}" type="sibTrans" cxnId="{C3FC689B-D58C-4B01-B0A2-01E7436814D1}">
      <dgm:prSet/>
      <dgm:spPr/>
      <dgm:t>
        <a:bodyPr/>
        <a:lstStyle/>
        <a:p>
          <a:endParaRPr lang="en-US"/>
        </a:p>
      </dgm:t>
    </dgm:pt>
    <dgm:pt modelId="{E8BD2F60-F474-4B52-8795-59D73325330B}">
      <dgm:prSet custT="1"/>
      <dgm:spPr/>
      <dgm:t>
        <a:bodyPr/>
        <a:lstStyle/>
        <a:p>
          <a:pPr>
            <a:lnSpc>
              <a:spcPct val="100000"/>
            </a:lnSpc>
          </a:pPr>
          <a:r>
            <a:rPr lang="en-US" sz="1800" b="1" i="0" dirty="0">
              <a:latin typeface="Eras Medium ITC" panose="020B0907030504020204" pitchFamily="34" charset="77"/>
            </a:rPr>
            <a:t>Other Loans</a:t>
          </a:r>
          <a:r>
            <a:rPr lang="en-US" sz="1800" b="0" i="0" dirty="0">
              <a:latin typeface="Eras Medium ITC" panose="020B0907030504020204" pitchFamily="34" charset="77"/>
            </a:rPr>
            <a:t>: </a:t>
          </a:r>
          <a:r>
            <a:rPr lang="en-US" sz="1800" b="0" i="0" u="sng" dirty="0">
              <a:latin typeface="Eras Medium ITC" panose="020B0907030504020204" pitchFamily="34" charset="77"/>
            </a:rPr>
            <a:t>primary homes, second homes, and investment properties.</a:t>
          </a:r>
          <a:endParaRPr lang="en-US" sz="1800" b="0" u="sng" dirty="0">
            <a:latin typeface="Eras Medium ITC" panose="020B0907030504020204" pitchFamily="34" charset="77"/>
          </a:endParaRPr>
        </a:p>
      </dgm:t>
    </dgm:pt>
    <dgm:pt modelId="{C4FA7953-34FA-4BB5-ACFD-B3E6D406FC67}" type="parTrans" cxnId="{05FD0B0A-B926-43DE-9CF2-A0B82FE792B8}">
      <dgm:prSet/>
      <dgm:spPr/>
      <dgm:t>
        <a:bodyPr/>
        <a:lstStyle/>
        <a:p>
          <a:endParaRPr lang="en-US"/>
        </a:p>
      </dgm:t>
    </dgm:pt>
    <dgm:pt modelId="{86519EA2-5F63-4533-9D15-31F179AB0370}" type="sibTrans" cxnId="{05FD0B0A-B926-43DE-9CF2-A0B82FE792B8}">
      <dgm:prSet/>
      <dgm:spPr/>
      <dgm:t>
        <a:bodyPr/>
        <a:lstStyle/>
        <a:p>
          <a:endParaRPr lang="en-US"/>
        </a:p>
      </dgm:t>
    </dgm:pt>
    <dgm:pt modelId="{A5A3EC7F-7D02-49D9-A752-3606694FA404}">
      <dgm:prSet/>
      <dgm:spPr/>
      <dgm:t>
        <a:bodyPr/>
        <a:lstStyle/>
        <a:p>
          <a:pPr>
            <a:lnSpc>
              <a:spcPct val="100000"/>
            </a:lnSpc>
          </a:pPr>
          <a:r>
            <a:rPr lang="en-US" b="1" i="0" dirty="0">
              <a:latin typeface="Eras Medium ITC" panose="020B0907030504020204" pitchFamily="34" charset="77"/>
            </a:rPr>
            <a:t>Mortgage Insurance</a:t>
          </a:r>
          <a:r>
            <a:rPr lang="en-US" b="0" i="0" dirty="0">
              <a:latin typeface="Eras Medium ITC" panose="020B0907030504020204" pitchFamily="34" charset="77"/>
            </a:rPr>
            <a:t>:</a:t>
          </a:r>
          <a:endParaRPr lang="en-US" dirty="0">
            <a:latin typeface="Eras Medium ITC" panose="020B0907030504020204" pitchFamily="34" charset="77"/>
          </a:endParaRPr>
        </a:p>
      </dgm:t>
    </dgm:pt>
    <dgm:pt modelId="{EF0ED8B5-3B27-4F7E-B6D1-B51C56EC4DD8}" type="parTrans" cxnId="{D5007C63-0456-4570-9961-06F9539FDE22}">
      <dgm:prSet/>
      <dgm:spPr/>
      <dgm:t>
        <a:bodyPr/>
        <a:lstStyle/>
        <a:p>
          <a:endParaRPr lang="en-US"/>
        </a:p>
      </dgm:t>
    </dgm:pt>
    <dgm:pt modelId="{C64A9AE0-CA94-42C1-A440-1D9B92815E37}" type="sibTrans" cxnId="{D5007C63-0456-4570-9961-06F9539FDE22}">
      <dgm:prSet/>
      <dgm:spPr/>
      <dgm:t>
        <a:bodyPr/>
        <a:lstStyle/>
        <a:p>
          <a:endParaRPr lang="en-US"/>
        </a:p>
      </dgm:t>
    </dgm:pt>
    <dgm:pt modelId="{395FEB6A-CB18-48F3-ACAE-5297DA91D658}">
      <dgm:prSet custT="1"/>
      <dgm:spPr/>
      <dgm:t>
        <a:bodyPr/>
        <a:lstStyle/>
        <a:p>
          <a:pPr>
            <a:lnSpc>
              <a:spcPct val="100000"/>
            </a:lnSpc>
          </a:pPr>
          <a:r>
            <a:rPr lang="en-US" sz="1600" b="1" i="0" dirty="0">
              <a:latin typeface="Eras Medium ITC" panose="020B0907030504020204" pitchFamily="34" charset="77"/>
            </a:rPr>
            <a:t>No private mortgage insurance (PMI)</a:t>
          </a:r>
          <a:r>
            <a:rPr lang="en-US" sz="1600" b="0" i="0" dirty="0">
              <a:latin typeface="Eras Medium ITC" panose="020B0907030504020204" pitchFamily="34" charset="77"/>
            </a:rPr>
            <a:t> is required.</a:t>
          </a:r>
          <a:endParaRPr lang="en-US" sz="1600" dirty="0">
            <a:latin typeface="Eras Medium ITC" panose="020B0907030504020204" pitchFamily="34" charset="77"/>
          </a:endParaRPr>
        </a:p>
      </dgm:t>
    </dgm:pt>
    <dgm:pt modelId="{387A702D-7635-4022-982C-50CFD9D87963}" type="parTrans" cxnId="{0DFB21AC-F81E-4A79-8DAB-4449819E0ACC}">
      <dgm:prSet/>
      <dgm:spPr/>
      <dgm:t>
        <a:bodyPr/>
        <a:lstStyle/>
        <a:p>
          <a:endParaRPr lang="en-US"/>
        </a:p>
      </dgm:t>
    </dgm:pt>
    <dgm:pt modelId="{7B5933F3-5CF1-46BD-92C6-A032E098C8B3}" type="sibTrans" cxnId="{0DFB21AC-F81E-4A79-8DAB-4449819E0ACC}">
      <dgm:prSet/>
      <dgm:spPr/>
      <dgm:t>
        <a:bodyPr/>
        <a:lstStyle/>
        <a:p>
          <a:endParaRPr lang="en-US"/>
        </a:p>
      </dgm:t>
    </dgm:pt>
    <dgm:pt modelId="{E57DE355-4479-43F8-A667-17197AA63C6B}">
      <dgm:prSet custT="1"/>
      <dgm:spPr/>
      <dgm:t>
        <a:bodyPr/>
        <a:lstStyle/>
        <a:p>
          <a:pPr>
            <a:lnSpc>
              <a:spcPct val="100000"/>
            </a:lnSpc>
          </a:pPr>
          <a:r>
            <a:rPr lang="en-US" sz="1600" b="0" i="0" dirty="0">
              <a:latin typeface="Eras Medium ITC" panose="020B0907030504020204" pitchFamily="34" charset="77"/>
            </a:rPr>
            <a:t>Instead, there’s a </a:t>
          </a:r>
          <a:r>
            <a:rPr lang="en-US" sz="1600" b="1" i="0" dirty="0">
              <a:latin typeface="Eras Medium ITC" panose="020B0907030504020204" pitchFamily="34" charset="77"/>
            </a:rPr>
            <a:t>one-time VA funding fee</a:t>
          </a:r>
          <a:r>
            <a:rPr lang="en-US" sz="1600" b="0" i="0" dirty="0">
              <a:latin typeface="Eras Medium ITC" panose="020B0907030504020204" pitchFamily="34" charset="77"/>
            </a:rPr>
            <a:t> (ranging from 1.25% to 3.3% of the loan amount for purchase mortgages).</a:t>
          </a:r>
          <a:endParaRPr lang="en-US" sz="1600" dirty="0">
            <a:latin typeface="Eras Medium ITC" panose="020B0907030504020204" pitchFamily="34" charset="77"/>
          </a:endParaRPr>
        </a:p>
      </dgm:t>
    </dgm:pt>
    <dgm:pt modelId="{73F3CFA0-5139-40F3-93FF-D286DC7D9DB7}" type="parTrans" cxnId="{F0FE1E91-710D-45AF-91AB-C6E1594880A7}">
      <dgm:prSet/>
      <dgm:spPr/>
      <dgm:t>
        <a:bodyPr/>
        <a:lstStyle/>
        <a:p>
          <a:endParaRPr lang="en-US"/>
        </a:p>
      </dgm:t>
    </dgm:pt>
    <dgm:pt modelId="{117A03E2-0653-4F58-A00D-950E5E9F44ED}" type="sibTrans" cxnId="{F0FE1E91-710D-45AF-91AB-C6E1594880A7}">
      <dgm:prSet/>
      <dgm:spPr/>
      <dgm:t>
        <a:bodyPr/>
        <a:lstStyle/>
        <a:p>
          <a:endParaRPr lang="en-US"/>
        </a:p>
      </dgm:t>
    </dgm:pt>
    <dgm:pt modelId="{08D202DC-A15E-4569-9988-6B28A57141EF}" type="pres">
      <dgm:prSet presAssocID="{F4EC84F6-C729-47A4-8EFA-3E289419D90B}" presName="root" presStyleCnt="0">
        <dgm:presLayoutVars>
          <dgm:dir/>
          <dgm:resizeHandles val="exact"/>
        </dgm:presLayoutVars>
      </dgm:prSet>
      <dgm:spPr/>
    </dgm:pt>
    <dgm:pt modelId="{47FA29CF-A84E-484C-A686-6D67658E96BB}" type="pres">
      <dgm:prSet presAssocID="{D966791A-2B2A-4C67-B49F-FA81C89D327A}" presName="compNode" presStyleCnt="0"/>
      <dgm:spPr/>
    </dgm:pt>
    <dgm:pt modelId="{9F8ED521-F823-4306-980B-CCEB65F2DB7A}" type="pres">
      <dgm:prSet presAssocID="{D966791A-2B2A-4C67-B49F-FA81C89D327A}" presName="bgRect" presStyleLbl="bgShp" presStyleIdx="0" presStyleCnt="2" custScaleY="159462"/>
      <dgm:spPr/>
    </dgm:pt>
    <dgm:pt modelId="{2B39715F-CA09-4FDB-9C91-832C1388324A}" type="pres">
      <dgm:prSet presAssocID="{D966791A-2B2A-4C67-B49F-FA81C89D327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uburban scene"/>
        </a:ext>
      </dgm:extLst>
    </dgm:pt>
    <dgm:pt modelId="{C96CF1F8-5587-4845-96E1-C5AF5CDD34E8}" type="pres">
      <dgm:prSet presAssocID="{D966791A-2B2A-4C67-B49F-FA81C89D327A}" presName="spaceRect" presStyleCnt="0"/>
      <dgm:spPr/>
    </dgm:pt>
    <dgm:pt modelId="{8AD806D8-E459-499E-9681-AA374F36BBC7}" type="pres">
      <dgm:prSet presAssocID="{D966791A-2B2A-4C67-B49F-FA81C89D327A}" presName="parTx" presStyleLbl="revTx" presStyleIdx="0" presStyleCnt="4">
        <dgm:presLayoutVars>
          <dgm:chMax val="0"/>
          <dgm:chPref val="0"/>
        </dgm:presLayoutVars>
      </dgm:prSet>
      <dgm:spPr/>
    </dgm:pt>
    <dgm:pt modelId="{CED76072-4FDE-4BF5-9CB9-63288C81E1AB}" type="pres">
      <dgm:prSet presAssocID="{D966791A-2B2A-4C67-B49F-FA81C89D327A}" presName="desTx" presStyleLbl="revTx" presStyleIdx="1" presStyleCnt="4">
        <dgm:presLayoutVars/>
      </dgm:prSet>
      <dgm:spPr/>
    </dgm:pt>
    <dgm:pt modelId="{7F0142E8-E136-4402-BE53-58CC70CBAEE3}" type="pres">
      <dgm:prSet presAssocID="{2F8F4037-5159-4A67-BB21-91C41E428F2D}" presName="sibTrans" presStyleCnt="0"/>
      <dgm:spPr/>
    </dgm:pt>
    <dgm:pt modelId="{3361ECE4-F211-465A-8372-F616FBAB72CB}" type="pres">
      <dgm:prSet presAssocID="{A5A3EC7F-7D02-49D9-A752-3606694FA404}" presName="compNode" presStyleCnt="0"/>
      <dgm:spPr/>
    </dgm:pt>
    <dgm:pt modelId="{DAF508CA-B5E7-4E5B-8456-26CCE3CA8714}" type="pres">
      <dgm:prSet presAssocID="{A5A3EC7F-7D02-49D9-A752-3606694FA404}" presName="bgRect" presStyleLbl="bgShp" presStyleIdx="1" presStyleCnt="2" custScaleY="149036"/>
      <dgm:spPr/>
    </dgm:pt>
    <dgm:pt modelId="{E8A68144-9ED3-46C1-B475-75317420790D}" type="pres">
      <dgm:prSet presAssocID="{A5A3EC7F-7D02-49D9-A752-3606694FA40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ouse"/>
        </a:ext>
      </dgm:extLst>
    </dgm:pt>
    <dgm:pt modelId="{7AF13370-4990-4EF5-AAA0-C65B8D5F1C02}" type="pres">
      <dgm:prSet presAssocID="{A5A3EC7F-7D02-49D9-A752-3606694FA404}" presName="spaceRect" presStyleCnt="0"/>
      <dgm:spPr/>
    </dgm:pt>
    <dgm:pt modelId="{982DCC18-C14F-4585-B11F-2C068BC139B4}" type="pres">
      <dgm:prSet presAssocID="{A5A3EC7F-7D02-49D9-A752-3606694FA404}" presName="parTx" presStyleLbl="revTx" presStyleIdx="2" presStyleCnt="4">
        <dgm:presLayoutVars>
          <dgm:chMax val="0"/>
          <dgm:chPref val="0"/>
        </dgm:presLayoutVars>
      </dgm:prSet>
      <dgm:spPr/>
    </dgm:pt>
    <dgm:pt modelId="{261C85DC-39BB-4A26-888B-2713ADE19DE9}" type="pres">
      <dgm:prSet presAssocID="{A5A3EC7F-7D02-49D9-A752-3606694FA404}" presName="desTx" presStyleLbl="revTx" presStyleIdx="3" presStyleCnt="4">
        <dgm:presLayoutVars/>
      </dgm:prSet>
      <dgm:spPr/>
    </dgm:pt>
  </dgm:ptLst>
  <dgm:cxnLst>
    <dgm:cxn modelId="{05FD0B0A-B926-43DE-9CF2-A0B82FE792B8}" srcId="{D966791A-2B2A-4C67-B49F-FA81C89D327A}" destId="{E8BD2F60-F474-4B52-8795-59D73325330B}" srcOrd="1" destOrd="0" parTransId="{C4FA7953-34FA-4BB5-ACFD-B3E6D406FC67}" sibTransId="{86519EA2-5F63-4533-9D15-31F179AB0370}"/>
    <dgm:cxn modelId="{1AE41437-8E90-421B-B93C-4009A509EEAE}" type="presOf" srcId="{D966791A-2B2A-4C67-B49F-FA81C89D327A}" destId="{8AD806D8-E459-499E-9681-AA374F36BBC7}" srcOrd="0" destOrd="0" presId="urn:microsoft.com/office/officeart/2018/2/layout/IconVerticalSolidList"/>
    <dgm:cxn modelId="{D5007C63-0456-4570-9961-06F9539FDE22}" srcId="{F4EC84F6-C729-47A4-8EFA-3E289419D90B}" destId="{A5A3EC7F-7D02-49D9-A752-3606694FA404}" srcOrd="1" destOrd="0" parTransId="{EF0ED8B5-3B27-4F7E-B6D1-B51C56EC4DD8}" sibTransId="{C64A9AE0-CA94-42C1-A440-1D9B92815E37}"/>
    <dgm:cxn modelId="{E3C8E247-4667-4A26-84BD-4BC1911F7F2C}" type="presOf" srcId="{E57DE355-4479-43F8-A667-17197AA63C6B}" destId="{261C85DC-39BB-4A26-888B-2713ADE19DE9}" srcOrd="0" destOrd="1" presId="urn:microsoft.com/office/officeart/2018/2/layout/IconVerticalSolidList"/>
    <dgm:cxn modelId="{563FB14C-A11A-427C-B834-12B2C6EA43E9}" srcId="{F4EC84F6-C729-47A4-8EFA-3E289419D90B}" destId="{D966791A-2B2A-4C67-B49F-FA81C89D327A}" srcOrd="0" destOrd="0" parTransId="{4D034A97-F99C-4E06-894C-308F7B21313F}" sibTransId="{2F8F4037-5159-4A67-BB21-91C41E428F2D}"/>
    <dgm:cxn modelId="{B3FA0A8E-EDC2-4458-8B2F-4EF7A48DF946}" type="presOf" srcId="{A5A3EC7F-7D02-49D9-A752-3606694FA404}" destId="{982DCC18-C14F-4585-B11F-2C068BC139B4}" srcOrd="0" destOrd="0" presId="urn:microsoft.com/office/officeart/2018/2/layout/IconVerticalSolidList"/>
    <dgm:cxn modelId="{F0FE1E91-710D-45AF-91AB-C6E1594880A7}" srcId="{A5A3EC7F-7D02-49D9-A752-3606694FA404}" destId="{E57DE355-4479-43F8-A667-17197AA63C6B}" srcOrd="1" destOrd="0" parTransId="{73F3CFA0-5139-40F3-93FF-D286DC7D9DB7}" sibTransId="{117A03E2-0653-4F58-A00D-950E5E9F44ED}"/>
    <dgm:cxn modelId="{C3FC689B-D58C-4B01-B0A2-01E7436814D1}" srcId="{D966791A-2B2A-4C67-B49F-FA81C89D327A}" destId="{995E7C46-6BB3-4E03-8814-30E1C7700309}" srcOrd="0" destOrd="0" parTransId="{C5E82A71-F378-44CA-98AF-8B439345443D}" sibTransId="{836AEAEF-C9B2-4DC2-9E7A-C04A08B88896}"/>
    <dgm:cxn modelId="{0DFB21AC-F81E-4A79-8DAB-4449819E0ACC}" srcId="{A5A3EC7F-7D02-49D9-A752-3606694FA404}" destId="{395FEB6A-CB18-48F3-ACAE-5297DA91D658}" srcOrd="0" destOrd="0" parTransId="{387A702D-7635-4022-982C-50CFD9D87963}" sibTransId="{7B5933F3-5CF1-46BD-92C6-A032E098C8B3}"/>
    <dgm:cxn modelId="{97E117B3-DAF1-4E35-B119-04140FA718DF}" type="presOf" srcId="{995E7C46-6BB3-4E03-8814-30E1C7700309}" destId="{CED76072-4FDE-4BF5-9CB9-63288C81E1AB}" srcOrd="0" destOrd="0" presId="urn:microsoft.com/office/officeart/2018/2/layout/IconVerticalSolidList"/>
    <dgm:cxn modelId="{034BC5B7-BD6D-47B7-AE64-384D44628A9F}" type="presOf" srcId="{F4EC84F6-C729-47A4-8EFA-3E289419D90B}" destId="{08D202DC-A15E-4569-9988-6B28A57141EF}" srcOrd="0" destOrd="0" presId="urn:microsoft.com/office/officeart/2018/2/layout/IconVerticalSolidList"/>
    <dgm:cxn modelId="{C665CBD8-17DF-4D78-B1FA-12134E052667}" type="presOf" srcId="{395FEB6A-CB18-48F3-ACAE-5297DA91D658}" destId="{261C85DC-39BB-4A26-888B-2713ADE19DE9}" srcOrd="0" destOrd="0" presId="urn:microsoft.com/office/officeart/2018/2/layout/IconVerticalSolidList"/>
    <dgm:cxn modelId="{8EFA8AEC-6AC2-440E-89F2-3629C424DB9D}" type="presOf" srcId="{E8BD2F60-F474-4B52-8795-59D73325330B}" destId="{CED76072-4FDE-4BF5-9CB9-63288C81E1AB}" srcOrd="0" destOrd="1" presId="urn:microsoft.com/office/officeart/2018/2/layout/IconVerticalSolidList"/>
    <dgm:cxn modelId="{3634BFB0-97F9-4DC3-A3F8-6BEB87DE42FF}" type="presParOf" srcId="{08D202DC-A15E-4569-9988-6B28A57141EF}" destId="{47FA29CF-A84E-484C-A686-6D67658E96BB}" srcOrd="0" destOrd="0" presId="urn:microsoft.com/office/officeart/2018/2/layout/IconVerticalSolidList"/>
    <dgm:cxn modelId="{704B99B4-D627-4566-AAA5-614FE1C7298B}" type="presParOf" srcId="{47FA29CF-A84E-484C-A686-6D67658E96BB}" destId="{9F8ED521-F823-4306-980B-CCEB65F2DB7A}" srcOrd="0" destOrd="0" presId="urn:microsoft.com/office/officeart/2018/2/layout/IconVerticalSolidList"/>
    <dgm:cxn modelId="{200960CC-12E0-4803-A8B5-6708495056B3}" type="presParOf" srcId="{47FA29CF-A84E-484C-A686-6D67658E96BB}" destId="{2B39715F-CA09-4FDB-9C91-832C1388324A}" srcOrd="1" destOrd="0" presId="urn:microsoft.com/office/officeart/2018/2/layout/IconVerticalSolidList"/>
    <dgm:cxn modelId="{C6D9C328-84AF-4550-BB35-98A009D5D682}" type="presParOf" srcId="{47FA29CF-A84E-484C-A686-6D67658E96BB}" destId="{C96CF1F8-5587-4845-96E1-C5AF5CDD34E8}" srcOrd="2" destOrd="0" presId="urn:microsoft.com/office/officeart/2018/2/layout/IconVerticalSolidList"/>
    <dgm:cxn modelId="{3986A9CB-CF87-4164-B1D5-B918416F2799}" type="presParOf" srcId="{47FA29CF-A84E-484C-A686-6D67658E96BB}" destId="{8AD806D8-E459-499E-9681-AA374F36BBC7}" srcOrd="3" destOrd="0" presId="urn:microsoft.com/office/officeart/2018/2/layout/IconVerticalSolidList"/>
    <dgm:cxn modelId="{D7E763C1-0E0A-4873-A729-3C5BCB05657F}" type="presParOf" srcId="{47FA29CF-A84E-484C-A686-6D67658E96BB}" destId="{CED76072-4FDE-4BF5-9CB9-63288C81E1AB}" srcOrd="4" destOrd="0" presId="urn:microsoft.com/office/officeart/2018/2/layout/IconVerticalSolidList"/>
    <dgm:cxn modelId="{22510A28-35C2-4B07-9EDB-9D8B0EC59F14}" type="presParOf" srcId="{08D202DC-A15E-4569-9988-6B28A57141EF}" destId="{7F0142E8-E136-4402-BE53-58CC70CBAEE3}" srcOrd="1" destOrd="0" presId="urn:microsoft.com/office/officeart/2018/2/layout/IconVerticalSolidList"/>
    <dgm:cxn modelId="{D5CC511E-6F94-4D3C-8327-0B3EEEF3B965}" type="presParOf" srcId="{08D202DC-A15E-4569-9988-6B28A57141EF}" destId="{3361ECE4-F211-465A-8372-F616FBAB72CB}" srcOrd="2" destOrd="0" presId="urn:microsoft.com/office/officeart/2018/2/layout/IconVerticalSolidList"/>
    <dgm:cxn modelId="{3B612EE9-AF2C-44F9-9B13-0EF53937DB3F}" type="presParOf" srcId="{3361ECE4-F211-465A-8372-F616FBAB72CB}" destId="{DAF508CA-B5E7-4E5B-8456-26CCE3CA8714}" srcOrd="0" destOrd="0" presId="urn:microsoft.com/office/officeart/2018/2/layout/IconVerticalSolidList"/>
    <dgm:cxn modelId="{BBD3AF28-15A2-4DD3-B968-CF3AF5725836}" type="presParOf" srcId="{3361ECE4-F211-465A-8372-F616FBAB72CB}" destId="{E8A68144-9ED3-46C1-B475-75317420790D}" srcOrd="1" destOrd="0" presId="urn:microsoft.com/office/officeart/2018/2/layout/IconVerticalSolidList"/>
    <dgm:cxn modelId="{9E3AC027-F6F2-42C2-B7AC-521C43CDF5BA}" type="presParOf" srcId="{3361ECE4-F211-465A-8372-F616FBAB72CB}" destId="{7AF13370-4990-4EF5-AAA0-C65B8D5F1C02}" srcOrd="2" destOrd="0" presId="urn:microsoft.com/office/officeart/2018/2/layout/IconVerticalSolidList"/>
    <dgm:cxn modelId="{692238DE-D6D4-438B-99C3-D5750584858A}" type="presParOf" srcId="{3361ECE4-F211-465A-8372-F616FBAB72CB}" destId="{982DCC18-C14F-4585-B11F-2C068BC139B4}" srcOrd="3" destOrd="0" presId="urn:microsoft.com/office/officeart/2018/2/layout/IconVerticalSolidList"/>
    <dgm:cxn modelId="{38242BA0-BF83-4886-A719-91C3B9CBED52}" type="presParOf" srcId="{3361ECE4-F211-465A-8372-F616FBAB72CB}" destId="{261C85DC-39BB-4A26-888B-2713ADE19DE9}"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2C426-C2EB-4BF7-81D2-D8C86F1548F1}">
      <dsp:nvSpPr>
        <dsp:cNvPr id="0" name=""/>
        <dsp:cNvSpPr/>
      </dsp:nvSpPr>
      <dsp:spPr>
        <a:xfrm>
          <a:off x="770502" y="109666"/>
          <a:ext cx="1510523" cy="1334408"/>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7000" b="-7000"/>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608A77-1D1B-4712-BB52-EA13123201A0}">
      <dsp:nvSpPr>
        <dsp:cNvPr id="0" name=""/>
        <dsp:cNvSpPr/>
      </dsp:nvSpPr>
      <dsp:spPr>
        <a:xfrm>
          <a:off x="770502" y="1603345"/>
          <a:ext cx="4315781" cy="571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i="0" kern="1200"/>
            <a:t>G Fund (Guaranteed Bond Fund)</a:t>
          </a:r>
          <a:r>
            <a:rPr lang="en-US" sz="2000" b="0" i="0" kern="1200"/>
            <a:t>:</a:t>
          </a:r>
          <a:endParaRPr lang="en-US" sz="2000" kern="1200"/>
        </a:p>
      </dsp:txBody>
      <dsp:txXfrm>
        <a:off x="770502" y="1603345"/>
        <a:ext cx="4315781" cy="571889"/>
      </dsp:txXfrm>
    </dsp:sp>
    <dsp:sp modelId="{CF4DCBF0-ED9D-467E-8D72-244C7AC27069}">
      <dsp:nvSpPr>
        <dsp:cNvPr id="0" name=""/>
        <dsp:cNvSpPr/>
      </dsp:nvSpPr>
      <dsp:spPr>
        <a:xfrm>
          <a:off x="770502" y="2249313"/>
          <a:ext cx="4315781" cy="183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pPr>
          <a:r>
            <a:rPr lang="en-US" sz="1500" b="1" i="0" kern="1200" dirty="0"/>
            <a:t>Casino Equivalent</a:t>
          </a:r>
          <a:r>
            <a:rPr lang="en-US" sz="1500" b="0" i="0" kern="1200" dirty="0"/>
            <a:t>: Playing it safe at the roulette table. You place your chips on the green “0” or “00” spots. It’s low-risk, and you’re guaranteed to get your original bet back.</a:t>
          </a:r>
          <a:endParaRPr lang="en-US" sz="1500" kern="1200" dirty="0"/>
        </a:p>
        <a:p>
          <a:pPr marL="0" lvl="0" indent="0" algn="l" defTabSz="666750">
            <a:lnSpc>
              <a:spcPct val="100000"/>
            </a:lnSpc>
            <a:spcBef>
              <a:spcPct val="0"/>
            </a:spcBef>
            <a:spcAft>
              <a:spcPct val="35000"/>
            </a:spcAft>
            <a:buNone/>
          </a:pPr>
          <a:r>
            <a:rPr lang="en-US" sz="1500" b="1" i="0" kern="1200" dirty="0"/>
            <a:t>Description</a:t>
          </a:r>
          <a:r>
            <a:rPr lang="en-US" sz="1500" b="0" i="0" kern="1200" dirty="0"/>
            <a:t>: The G Fund invests in special U.S. government treasury securities. It’s the most conservative option, ensuring principal protection. Think of it as the “no-lose” bet.</a:t>
          </a:r>
          <a:endParaRPr lang="en-US" sz="1500" kern="1200" dirty="0"/>
        </a:p>
      </dsp:txBody>
      <dsp:txXfrm>
        <a:off x="770502" y="2249313"/>
        <a:ext cx="4315781" cy="1833824"/>
      </dsp:txXfrm>
    </dsp:sp>
    <dsp:sp modelId="{8F98A537-D4C4-4F4A-BDD7-111F56B006B6}">
      <dsp:nvSpPr>
        <dsp:cNvPr id="0" name=""/>
        <dsp:cNvSpPr/>
      </dsp:nvSpPr>
      <dsp:spPr>
        <a:xfrm>
          <a:off x="5841545" y="109666"/>
          <a:ext cx="1510523" cy="1334408"/>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7000" b="-7000"/>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449663-A014-491B-B84C-9C5D7A16B98A}">
      <dsp:nvSpPr>
        <dsp:cNvPr id="0" name=""/>
        <dsp:cNvSpPr/>
      </dsp:nvSpPr>
      <dsp:spPr>
        <a:xfrm>
          <a:off x="5841545" y="1603345"/>
          <a:ext cx="4315781" cy="571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i="0" kern="1200"/>
            <a:t>F Fund (Fixed Income Index Fund)</a:t>
          </a:r>
          <a:r>
            <a:rPr lang="en-US" sz="2000" b="0" i="0" kern="1200"/>
            <a:t>:</a:t>
          </a:r>
          <a:endParaRPr lang="en-US" sz="2000" kern="1200"/>
        </a:p>
      </dsp:txBody>
      <dsp:txXfrm>
        <a:off x="5841545" y="1603345"/>
        <a:ext cx="4315781" cy="571889"/>
      </dsp:txXfrm>
    </dsp:sp>
    <dsp:sp modelId="{7DD3A3C4-7754-426C-AA49-891DEB514C61}">
      <dsp:nvSpPr>
        <dsp:cNvPr id="0" name=""/>
        <dsp:cNvSpPr/>
      </dsp:nvSpPr>
      <dsp:spPr>
        <a:xfrm>
          <a:off x="5841545" y="2249313"/>
          <a:ext cx="4315781" cy="183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pPr>
          <a:r>
            <a:rPr lang="en-US" sz="1500" b="1" i="0" kern="1200"/>
            <a:t>Casino Equivalent</a:t>
          </a:r>
          <a:r>
            <a:rPr lang="en-US" sz="1500" b="0" i="0" kern="1200"/>
            <a:t>: The F Fund is akin to playing blackjack. You’re not chasing big wins, but you’re steadily accumulating chips. It invests in U.S. bonds.</a:t>
          </a:r>
          <a:endParaRPr lang="en-US" sz="1500" kern="1200"/>
        </a:p>
        <a:p>
          <a:pPr marL="0" lvl="0" indent="0" algn="l" defTabSz="666750">
            <a:lnSpc>
              <a:spcPct val="100000"/>
            </a:lnSpc>
            <a:spcBef>
              <a:spcPct val="0"/>
            </a:spcBef>
            <a:spcAft>
              <a:spcPct val="35000"/>
            </a:spcAft>
            <a:buNone/>
          </a:pPr>
          <a:r>
            <a:rPr lang="en-US" sz="1500" b="1" i="0" kern="1200"/>
            <a:t>Description</a:t>
          </a:r>
          <a:r>
            <a:rPr lang="en-US" sz="1500" b="0" i="0" kern="1200"/>
            <a:t>: The F Fund tracks the Bloomberg Barclays U.S. Aggregate Bond Index. It’s stable and provides income, but don’t expect fireworks.</a:t>
          </a:r>
          <a:endParaRPr lang="en-US" sz="1500" kern="1200"/>
        </a:p>
      </dsp:txBody>
      <dsp:txXfrm>
        <a:off x="5841545" y="2249313"/>
        <a:ext cx="4315781" cy="18338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2D2E0E-DB3A-4FCC-A69F-1AADAA39B545}">
      <dsp:nvSpPr>
        <dsp:cNvPr id="0" name=""/>
        <dsp:cNvSpPr/>
      </dsp:nvSpPr>
      <dsp:spPr>
        <a:xfrm>
          <a:off x="559800" y="46825"/>
          <a:ext cx="1512000" cy="1512000"/>
        </a:xfrm>
        <a:prstGeom prst="rect">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93DBED-48BB-4635-9CF3-29D45437CB49}">
      <dsp:nvSpPr>
        <dsp:cNvPr id="0" name=""/>
        <dsp:cNvSpPr/>
      </dsp:nvSpPr>
      <dsp:spPr>
        <a:xfrm>
          <a:off x="559800" y="174190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defRPr b="1"/>
          </a:pPr>
          <a:r>
            <a:rPr lang="en-US" sz="2200" b="1" i="0" kern="1200" dirty="0"/>
            <a:t>C Fund (Common Stock Index Fund)</a:t>
          </a:r>
          <a:r>
            <a:rPr lang="en-US" sz="2200" b="0" i="0" kern="1200" dirty="0"/>
            <a:t>:</a:t>
          </a:r>
          <a:endParaRPr lang="en-US" sz="2200" kern="1200" dirty="0"/>
        </a:p>
      </dsp:txBody>
      <dsp:txXfrm>
        <a:off x="559800" y="1741905"/>
        <a:ext cx="4320000" cy="648000"/>
      </dsp:txXfrm>
    </dsp:sp>
    <dsp:sp modelId="{D347EDA2-8DB7-49DE-B207-F3E3E530C11E}">
      <dsp:nvSpPr>
        <dsp:cNvPr id="0" name=""/>
        <dsp:cNvSpPr/>
      </dsp:nvSpPr>
      <dsp:spPr>
        <a:xfrm>
          <a:off x="559800" y="2475059"/>
          <a:ext cx="4320000" cy="1829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b="1" i="0" kern="1200"/>
            <a:t>Casino Equivalent</a:t>
          </a:r>
          <a:r>
            <a:rPr lang="en-US" sz="1700" b="0" i="0" kern="1200"/>
            <a:t>: The C Fund is the slot machine. You pull the lever, and sometimes you hit the jackpot! It mirrors the S&amp;P 500.</a:t>
          </a:r>
          <a:endParaRPr lang="en-US" sz="1700" kern="1200"/>
        </a:p>
        <a:p>
          <a:pPr marL="0" lvl="0" indent="0" algn="l" defTabSz="755650">
            <a:lnSpc>
              <a:spcPct val="100000"/>
            </a:lnSpc>
            <a:spcBef>
              <a:spcPct val="0"/>
            </a:spcBef>
            <a:spcAft>
              <a:spcPct val="35000"/>
            </a:spcAft>
            <a:buNone/>
          </a:pPr>
          <a:r>
            <a:rPr lang="en-US" sz="1700" b="1" i="0" kern="1200" dirty="0"/>
            <a:t>Description</a:t>
          </a:r>
          <a:r>
            <a:rPr lang="en-US" sz="1700" b="0" i="0" kern="1200" dirty="0"/>
            <a:t>: The C Fund invests in large U.S. company stocks. It’s volatile but potentially rewarding.</a:t>
          </a:r>
          <a:endParaRPr lang="en-US" sz="1700" kern="1200" dirty="0"/>
        </a:p>
      </dsp:txBody>
      <dsp:txXfrm>
        <a:off x="559800" y="2475059"/>
        <a:ext cx="4320000" cy="1829453"/>
      </dsp:txXfrm>
    </dsp:sp>
    <dsp:sp modelId="{8D2268B8-34DE-4EBD-B006-B9272DBDEACB}">
      <dsp:nvSpPr>
        <dsp:cNvPr id="0" name=""/>
        <dsp:cNvSpPr/>
      </dsp:nvSpPr>
      <dsp:spPr>
        <a:xfrm>
          <a:off x="5635800" y="46825"/>
          <a:ext cx="1512000" cy="1512000"/>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CD1399-1F58-42A2-8E86-6C910394078C}">
      <dsp:nvSpPr>
        <dsp:cNvPr id="0" name=""/>
        <dsp:cNvSpPr/>
      </dsp:nvSpPr>
      <dsp:spPr>
        <a:xfrm>
          <a:off x="5635800" y="174190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defRPr b="1"/>
          </a:pPr>
          <a:r>
            <a:rPr lang="en-US" sz="2200" b="1" i="0" kern="1200"/>
            <a:t>S Fund (Small Cap Stock Index Fund)</a:t>
          </a:r>
          <a:r>
            <a:rPr lang="en-US" sz="2200" b="0" i="0" kern="1200"/>
            <a:t>:</a:t>
          </a:r>
          <a:endParaRPr lang="en-US" sz="2200" kern="1200"/>
        </a:p>
      </dsp:txBody>
      <dsp:txXfrm>
        <a:off x="5635800" y="1741905"/>
        <a:ext cx="4320000" cy="648000"/>
      </dsp:txXfrm>
    </dsp:sp>
    <dsp:sp modelId="{A46406EE-00D1-435E-8541-DBD1452A1BB0}">
      <dsp:nvSpPr>
        <dsp:cNvPr id="0" name=""/>
        <dsp:cNvSpPr/>
      </dsp:nvSpPr>
      <dsp:spPr>
        <a:xfrm>
          <a:off x="5635800" y="2475059"/>
          <a:ext cx="4320000" cy="1829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b="1" i="0" kern="1200"/>
            <a:t>Casino Equivalent</a:t>
          </a:r>
          <a:r>
            <a:rPr lang="en-US" sz="1700" b="0" i="0" kern="1200"/>
            <a:t>: The S Fund is the craps table. Small bets, but exciting! It tracks the Dow Jones U.S. Completion Total Stock Market Index.</a:t>
          </a:r>
          <a:endParaRPr lang="en-US" sz="1700" kern="1200"/>
        </a:p>
        <a:p>
          <a:pPr marL="0" lvl="0" indent="0" algn="l" defTabSz="755650">
            <a:lnSpc>
              <a:spcPct val="100000"/>
            </a:lnSpc>
            <a:spcBef>
              <a:spcPct val="0"/>
            </a:spcBef>
            <a:spcAft>
              <a:spcPct val="35000"/>
            </a:spcAft>
            <a:buNone/>
          </a:pPr>
          <a:r>
            <a:rPr lang="en-US" sz="1700" b="1" i="0" kern="1200"/>
            <a:t>Description</a:t>
          </a:r>
          <a:r>
            <a:rPr lang="en-US" sz="1700" b="0" i="0" kern="1200"/>
            <a:t>: The S Fund focuses on small and mid-sized U.S. company stocks. Higher risk, higher potential returns.</a:t>
          </a:r>
          <a:endParaRPr lang="en-US" sz="1700" kern="1200"/>
        </a:p>
      </dsp:txBody>
      <dsp:txXfrm>
        <a:off x="5635800" y="2475059"/>
        <a:ext cx="4320000" cy="18294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751116-0E67-455E-A597-3B116D0DBDAF}">
      <dsp:nvSpPr>
        <dsp:cNvPr id="0" name=""/>
        <dsp:cNvSpPr/>
      </dsp:nvSpPr>
      <dsp:spPr>
        <a:xfrm>
          <a:off x="564387" y="151261"/>
          <a:ext cx="1510523" cy="1450540"/>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79081C-2B46-4A2A-A62C-5A6C8EF70878}">
      <dsp:nvSpPr>
        <dsp:cNvPr id="0" name=""/>
        <dsp:cNvSpPr/>
      </dsp:nvSpPr>
      <dsp:spPr>
        <a:xfrm>
          <a:off x="564387" y="1775901"/>
          <a:ext cx="4315781" cy="62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100000"/>
            </a:lnSpc>
            <a:spcBef>
              <a:spcPct val="0"/>
            </a:spcBef>
            <a:spcAft>
              <a:spcPct val="35000"/>
            </a:spcAft>
            <a:buNone/>
            <a:defRPr b="1"/>
          </a:pPr>
          <a:r>
            <a:rPr lang="en-US" sz="2100" b="1" i="0" kern="1200"/>
            <a:t>I Fund (International Stock Index Fund)</a:t>
          </a:r>
          <a:r>
            <a:rPr lang="en-US" sz="2100" b="0" i="0" kern="1200"/>
            <a:t>:</a:t>
          </a:r>
          <a:endParaRPr lang="en-US" sz="2100" kern="1200"/>
        </a:p>
      </dsp:txBody>
      <dsp:txXfrm>
        <a:off x="564387" y="1775901"/>
        <a:ext cx="4315781" cy="621660"/>
      </dsp:txXfrm>
    </dsp:sp>
    <dsp:sp modelId="{81AF0669-4F14-42CB-8EB0-2D429B81A101}">
      <dsp:nvSpPr>
        <dsp:cNvPr id="0" name=""/>
        <dsp:cNvSpPr/>
      </dsp:nvSpPr>
      <dsp:spPr>
        <a:xfrm>
          <a:off x="564387" y="2478537"/>
          <a:ext cx="4315781" cy="1721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b="1" i="0" kern="1200"/>
            <a:t>Casino Equivalent</a:t>
          </a:r>
          <a:r>
            <a:rPr lang="en-US" sz="1600" b="0" i="0" kern="1200"/>
            <a:t>: The I Fund is like playing baccarat in a European casino. You’re betting on global markets. </a:t>
          </a:r>
          <a:r>
            <a:rPr lang="en-GU" sz="1600" b="0" i="0" kern="1200"/>
            <a:t>🌎</a:t>
          </a:r>
          <a:endParaRPr lang="en-US" sz="1600" kern="1200"/>
        </a:p>
        <a:p>
          <a:pPr marL="0" lvl="0" indent="0" algn="l" defTabSz="711200">
            <a:lnSpc>
              <a:spcPct val="100000"/>
            </a:lnSpc>
            <a:spcBef>
              <a:spcPct val="0"/>
            </a:spcBef>
            <a:spcAft>
              <a:spcPct val="35000"/>
            </a:spcAft>
            <a:buNone/>
          </a:pPr>
          <a:r>
            <a:rPr lang="en-US" sz="1600" b="1" i="0" kern="1200"/>
            <a:t>Description</a:t>
          </a:r>
          <a:r>
            <a:rPr lang="en-US" sz="1600" b="0" i="0" kern="1200"/>
            <a:t>: The I Fund invests in international stocks from developed countries. Diversification beyond U.S. borders.</a:t>
          </a:r>
          <a:endParaRPr lang="en-US" sz="1600" kern="1200"/>
        </a:p>
      </dsp:txBody>
      <dsp:txXfrm>
        <a:off x="564387" y="2478537"/>
        <a:ext cx="4315781" cy="1721539"/>
      </dsp:txXfrm>
    </dsp:sp>
    <dsp:sp modelId="{5ABE5BE9-0328-49D1-8D56-C2D44D56C6CF}">
      <dsp:nvSpPr>
        <dsp:cNvPr id="0" name=""/>
        <dsp:cNvSpPr/>
      </dsp:nvSpPr>
      <dsp:spPr>
        <a:xfrm>
          <a:off x="5635430" y="151261"/>
          <a:ext cx="1510523" cy="14505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ED9433-A8A6-4783-ADC4-FB34DE4B4DDB}">
      <dsp:nvSpPr>
        <dsp:cNvPr id="0" name=""/>
        <dsp:cNvSpPr/>
      </dsp:nvSpPr>
      <dsp:spPr>
        <a:xfrm>
          <a:off x="5635430" y="1775901"/>
          <a:ext cx="4315781" cy="62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100000"/>
            </a:lnSpc>
            <a:spcBef>
              <a:spcPct val="0"/>
            </a:spcBef>
            <a:spcAft>
              <a:spcPct val="35000"/>
            </a:spcAft>
            <a:buNone/>
            <a:defRPr b="1"/>
          </a:pPr>
          <a:r>
            <a:rPr lang="en-US" sz="2100" b="1" i="0" kern="1200"/>
            <a:t>Lifecycle (L) Funds</a:t>
          </a:r>
          <a:r>
            <a:rPr lang="en-US" sz="2100" b="0" i="0" kern="1200"/>
            <a:t>:</a:t>
          </a:r>
          <a:endParaRPr lang="en-US" sz="2100" kern="1200"/>
        </a:p>
      </dsp:txBody>
      <dsp:txXfrm>
        <a:off x="5635430" y="1775901"/>
        <a:ext cx="4315781" cy="621660"/>
      </dsp:txXfrm>
    </dsp:sp>
    <dsp:sp modelId="{34DD27A6-7CE7-4140-B4BF-8441B6B27DB4}">
      <dsp:nvSpPr>
        <dsp:cNvPr id="0" name=""/>
        <dsp:cNvSpPr/>
      </dsp:nvSpPr>
      <dsp:spPr>
        <a:xfrm>
          <a:off x="5635430" y="2478537"/>
          <a:ext cx="4315781" cy="1721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b="1" i="0" kern="1200"/>
            <a:t>Casino Equivalent</a:t>
          </a:r>
          <a:r>
            <a:rPr lang="en-US" sz="1600" b="0" i="0" kern="1200"/>
            <a:t>: The L Funds are the all-you-can-eat buffet. You get a little bit of everything! (G,F, S, C, and I combined)</a:t>
          </a:r>
          <a:endParaRPr lang="en-US" sz="1600" kern="1200"/>
        </a:p>
        <a:p>
          <a:pPr marL="0" lvl="0" indent="0" algn="l" defTabSz="711200">
            <a:lnSpc>
              <a:spcPct val="100000"/>
            </a:lnSpc>
            <a:spcBef>
              <a:spcPct val="0"/>
            </a:spcBef>
            <a:spcAft>
              <a:spcPct val="35000"/>
            </a:spcAft>
            <a:buNone/>
          </a:pPr>
          <a:r>
            <a:rPr lang="en-US" sz="1600" b="1" i="0" kern="1200"/>
            <a:t>Description</a:t>
          </a:r>
          <a:r>
            <a:rPr lang="en-US" sz="1600" b="0" i="0" kern="1200"/>
            <a:t>: L Funds automatically adjust their mix based on your target retirement date. They start aggressive and become more conservative as you approach retirement.</a:t>
          </a:r>
          <a:endParaRPr lang="en-US" sz="1600" kern="1200"/>
        </a:p>
      </dsp:txBody>
      <dsp:txXfrm>
        <a:off x="5635430" y="2478537"/>
        <a:ext cx="4315781" cy="17215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E8809-680A-4490-8CE0-61A72FE47B79}">
      <dsp:nvSpPr>
        <dsp:cNvPr id="0" name=""/>
        <dsp:cNvSpPr/>
      </dsp:nvSpPr>
      <dsp:spPr>
        <a:xfrm>
          <a:off x="-98611" y="233363"/>
          <a:ext cx="10515600" cy="18051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F804DD-FDF2-41C8-A78F-8297B83A2CBF}">
      <dsp:nvSpPr>
        <dsp:cNvPr id="0" name=""/>
        <dsp:cNvSpPr/>
      </dsp:nvSpPr>
      <dsp:spPr>
        <a:xfrm>
          <a:off x="294731" y="778375"/>
          <a:ext cx="715170" cy="7151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C9C6E-FE70-4533-9588-BE47F812D403}">
      <dsp:nvSpPr>
        <dsp:cNvPr id="0" name=""/>
        <dsp:cNvSpPr/>
      </dsp:nvSpPr>
      <dsp:spPr>
        <a:xfrm>
          <a:off x="1403245" y="485806"/>
          <a:ext cx="4732020" cy="1300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616" tIns="137616" rIns="137616" bIns="137616" numCol="1" spcCol="1270" anchor="ctr" anchorCtr="0">
          <a:noAutofit/>
        </a:bodyPr>
        <a:lstStyle/>
        <a:p>
          <a:pPr marL="0" lvl="0" indent="0" algn="l" defTabSz="1111250">
            <a:lnSpc>
              <a:spcPct val="100000"/>
            </a:lnSpc>
            <a:spcBef>
              <a:spcPct val="0"/>
            </a:spcBef>
            <a:spcAft>
              <a:spcPct val="35000"/>
            </a:spcAft>
            <a:buNone/>
          </a:pPr>
          <a:r>
            <a:rPr lang="en-US" sz="2500" b="1" i="0" kern="1200" dirty="0">
              <a:latin typeface="Eras Medium ITC" panose="020B0907030504020204" pitchFamily="34" charset="77"/>
            </a:rPr>
            <a:t>Credit Score</a:t>
          </a:r>
          <a:r>
            <a:rPr lang="en-US" sz="2500" b="0" i="0" kern="1200" dirty="0">
              <a:latin typeface="Eras Medium ITC" panose="020B0907030504020204" pitchFamily="34" charset="77"/>
            </a:rPr>
            <a:t>:</a:t>
          </a:r>
          <a:endParaRPr lang="en-US" sz="2500" kern="1200" dirty="0">
            <a:latin typeface="Eras Medium ITC" panose="020B0907030504020204" pitchFamily="34" charset="77"/>
          </a:endParaRPr>
        </a:p>
      </dsp:txBody>
      <dsp:txXfrm>
        <a:off x="1403245" y="485806"/>
        <a:ext cx="4732020" cy="1300309"/>
      </dsp:txXfrm>
    </dsp:sp>
    <dsp:sp modelId="{9CF1A269-5312-4ADD-8A70-D1FEA6FE9B15}">
      <dsp:nvSpPr>
        <dsp:cNvPr id="0" name=""/>
        <dsp:cNvSpPr/>
      </dsp:nvSpPr>
      <dsp:spPr>
        <a:xfrm>
          <a:off x="6107710" y="485806"/>
          <a:ext cx="4333895" cy="1300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616" tIns="137616" rIns="137616" bIns="137616" numCol="1" spcCol="1270" anchor="ctr" anchorCtr="0">
          <a:noAutofit/>
        </a:bodyPr>
        <a:lstStyle/>
        <a:p>
          <a:pPr marL="0" lvl="0" indent="0" algn="l" defTabSz="800100">
            <a:lnSpc>
              <a:spcPct val="100000"/>
            </a:lnSpc>
            <a:spcBef>
              <a:spcPct val="0"/>
            </a:spcBef>
            <a:spcAft>
              <a:spcPct val="35000"/>
            </a:spcAft>
            <a:buNone/>
          </a:pPr>
          <a:r>
            <a:rPr lang="en-US" sz="1800" b="0" i="0" kern="1200" dirty="0">
              <a:latin typeface="Eras Medium ITC" panose="020B0907030504020204" pitchFamily="34" charset="77"/>
            </a:rPr>
            <a:t>No specific minimum credit score set by the VA, but lenders often require a </a:t>
          </a:r>
          <a:r>
            <a:rPr lang="en-US" sz="1800" b="1" i="0" kern="1200" dirty="0">
              <a:latin typeface="Eras Medium ITC" panose="020B0907030504020204" pitchFamily="34" charset="77"/>
            </a:rPr>
            <a:t>FICO score of 580-620</a:t>
          </a:r>
          <a:r>
            <a:rPr lang="en-US" sz="1800" b="0" i="0" kern="1200" dirty="0">
              <a:latin typeface="Eras Medium ITC" panose="020B0907030504020204" pitchFamily="34" charset="77"/>
            </a:rPr>
            <a:t>.</a:t>
          </a:r>
          <a:endParaRPr lang="en-US" sz="1800" kern="1200" dirty="0">
            <a:latin typeface="Eras Medium ITC" panose="020B0907030504020204" pitchFamily="34" charset="77"/>
          </a:endParaRPr>
        </a:p>
        <a:p>
          <a:pPr marL="0" lvl="0" indent="0" algn="l" defTabSz="800100">
            <a:lnSpc>
              <a:spcPct val="100000"/>
            </a:lnSpc>
            <a:spcBef>
              <a:spcPct val="0"/>
            </a:spcBef>
            <a:spcAft>
              <a:spcPct val="35000"/>
            </a:spcAft>
            <a:buNone/>
          </a:pPr>
          <a:r>
            <a:rPr lang="en-US" sz="1800" b="0" i="0" kern="1200" dirty="0">
              <a:latin typeface="Eras Medium ITC" panose="020B0907030504020204" pitchFamily="34" charset="77"/>
            </a:rPr>
            <a:t>Conventional loans typically require a </a:t>
          </a:r>
          <a:r>
            <a:rPr lang="en-US" sz="1800" b="1" i="0" kern="1200" dirty="0">
              <a:latin typeface="Eras Medium ITC" panose="020B0907030504020204" pitchFamily="34" charset="77"/>
            </a:rPr>
            <a:t>minimum FICO score of 620</a:t>
          </a:r>
          <a:r>
            <a:rPr lang="en-US" sz="1800" b="0" i="0" kern="1200" dirty="0">
              <a:latin typeface="Eras Medium ITC" panose="020B0907030504020204" pitchFamily="34" charset="77"/>
            </a:rPr>
            <a:t>.</a:t>
          </a:r>
          <a:endParaRPr lang="en-US" sz="1800" kern="1200" dirty="0">
            <a:latin typeface="Eras Medium ITC" panose="020B0907030504020204" pitchFamily="34" charset="77"/>
          </a:endParaRPr>
        </a:p>
      </dsp:txBody>
      <dsp:txXfrm>
        <a:off x="6107710" y="485806"/>
        <a:ext cx="4333895" cy="1300309"/>
      </dsp:txXfrm>
    </dsp:sp>
    <dsp:sp modelId="{D72AA584-505D-4962-A210-8C3D16C53A9F}">
      <dsp:nvSpPr>
        <dsp:cNvPr id="0" name=""/>
        <dsp:cNvSpPr/>
      </dsp:nvSpPr>
      <dsp:spPr>
        <a:xfrm>
          <a:off x="-98611" y="2363635"/>
          <a:ext cx="10515600" cy="1754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7BD11-FC1B-42F7-9278-BF564BBDCD3C}">
      <dsp:nvSpPr>
        <dsp:cNvPr id="0" name=""/>
        <dsp:cNvSpPr/>
      </dsp:nvSpPr>
      <dsp:spPr>
        <a:xfrm>
          <a:off x="294731" y="2883219"/>
          <a:ext cx="715170" cy="7151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C607FA-27E0-44CB-AFC8-2C96AE0353F5}">
      <dsp:nvSpPr>
        <dsp:cNvPr id="0" name=""/>
        <dsp:cNvSpPr/>
      </dsp:nvSpPr>
      <dsp:spPr>
        <a:xfrm>
          <a:off x="1403245" y="2590649"/>
          <a:ext cx="4732020" cy="1300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616" tIns="137616" rIns="137616" bIns="137616" numCol="1" spcCol="1270" anchor="ctr" anchorCtr="0">
          <a:noAutofit/>
        </a:bodyPr>
        <a:lstStyle/>
        <a:p>
          <a:pPr marL="0" lvl="0" indent="0" algn="l" defTabSz="1111250">
            <a:lnSpc>
              <a:spcPct val="100000"/>
            </a:lnSpc>
            <a:spcBef>
              <a:spcPct val="0"/>
            </a:spcBef>
            <a:spcAft>
              <a:spcPct val="35000"/>
            </a:spcAft>
            <a:buNone/>
          </a:pPr>
          <a:r>
            <a:rPr lang="en-US" sz="2500" b="1" i="0" kern="1200" dirty="0">
              <a:latin typeface="Eras Medium ITC" panose="020B0907030504020204" pitchFamily="34" charset="77"/>
            </a:rPr>
            <a:t>Debt-to-Income Ratio (DTI)</a:t>
          </a:r>
          <a:r>
            <a:rPr lang="en-US" sz="2500" b="0" i="0" kern="1200" dirty="0">
              <a:latin typeface="Eras Medium ITC" panose="020B0907030504020204" pitchFamily="34" charset="77"/>
            </a:rPr>
            <a:t>:</a:t>
          </a:r>
          <a:endParaRPr lang="en-US" sz="2500" kern="1200" dirty="0">
            <a:latin typeface="Eras Medium ITC" panose="020B0907030504020204" pitchFamily="34" charset="77"/>
          </a:endParaRPr>
        </a:p>
      </dsp:txBody>
      <dsp:txXfrm>
        <a:off x="1403245" y="2590649"/>
        <a:ext cx="4732020" cy="1300309"/>
      </dsp:txXfrm>
    </dsp:sp>
    <dsp:sp modelId="{6BE80B26-C05F-4B95-A9BB-DD4BBCC71BF8}">
      <dsp:nvSpPr>
        <dsp:cNvPr id="0" name=""/>
        <dsp:cNvSpPr/>
      </dsp:nvSpPr>
      <dsp:spPr>
        <a:xfrm>
          <a:off x="5935104" y="2590649"/>
          <a:ext cx="4679107" cy="1300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616" tIns="137616" rIns="137616" bIns="137616" numCol="1" spcCol="1270" anchor="ctr" anchorCtr="0">
          <a:noAutofit/>
        </a:bodyPr>
        <a:lstStyle/>
        <a:p>
          <a:pPr marL="0" lvl="0" indent="0" algn="l" defTabSz="800100">
            <a:lnSpc>
              <a:spcPct val="100000"/>
            </a:lnSpc>
            <a:spcBef>
              <a:spcPct val="0"/>
            </a:spcBef>
            <a:spcAft>
              <a:spcPct val="35000"/>
            </a:spcAft>
            <a:buNone/>
          </a:pPr>
          <a:r>
            <a:rPr lang="en-US" sz="1800" b="1" i="0" kern="1200" dirty="0">
              <a:latin typeface="Eras Medium ITC" panose="020B0907030504020204" pitchFamily="34" charset="77"/>
            </a:rPr>
            <a:t>VA Loans</a:t>
          </a:r>
          <a:r>
            <a:rPr lang="en-US" sz="1800" b="0" i="0" kern="1200" dirty="0">
              <a:latin typeface="Eras Medium ITC" panose="020B0907030504020204" pitchFamily="34" charset="77"/>
            </a:rPr>
            <a:t>: Lenders scrutinize DTI if it’s over </a:t>
          </a:r>
          <a:r>
            <a:rPr lang="en-US" sz="1800" b="1" i="0" kern="1200" dirty="0">
              <a:latin typeface="Eras Medium ITC" panose="020B0907030504020204" pitchFamily="34" charset="77"/>
            </a:rPr>
            <a:t>41%</a:t>
          </a:r>
          <a:r>
            <a:rPr lang="en-US" sz="1800" b="0" i="0" kern="1200" dirty="0">
              <a:latin typeface="Eras Medium ITC" panose="020B0907030504020204" pitchFamily="34" charset="77"/>
            </a:rPr>
            <a:t>.</a:t>
          </a:r>
          <a:endParaRPr lang="en-US" sz="1800" kern="1200" dirty="0">
            <a:latin typeface="Eras Medium ITC" panose="020B0907030504020204" pitchFamily="34" charset="77"/>
          </a:endParaRPr>
        </a:p>
        <a:p>
          <a:pPr marL="0" lvl="0" indent="0" algn="l" defTabSz="800100">
            <a:lnSpc>
              <a:spcPct val="100000"/>
            </a:lnSpc>
            <a:spcBef>
              <a:spcPct val="0"/>
            </a:spcBef>
            <a:spcAft>
              <a:spcPct val="35000"/>
            </a:spcAft>
            <a:buNone/>
          </a:pPr>
          <a:r>
            <a:rPr lang="en-US" sz="1800" b="1" i="0" kern="1200" dirty="0">
              <a:latin typeface="Eras Medium ITC" panose="020B0907030504020204" pitchFamily="34" charset="77"/>
            </a:rPr>
            <a:t>Other Loans</a:t>
          </a:r>
          <a:r>
            <a:rPr lang="en-US" sz="1800" b="0" i="0" kern="1200" dirty="0">
              <a:latin typeface="Eras Medium ITC" panose="020B0907030504020204" pitchFamily="34" charset="77"/>
            </a:rPr>
            <a:t>: Ideally, DTI should be </a:t>
          </a:r>
          <a:r>
            <a:rPr lang="en-US" sz="1800" b="1" i="0" kern="1200" dirty="0">
              <a:latin typeface="Eras Medium ITC" panose="020B0907030504020204" pitchFamily="34" charset="77"/>
            </a:rPr>
            <a:t>under 36%</a:t>
          </a:r>
          <a:r>
            <a:rPr lang="en-US" sz="1800" b="0" i="0" kern="1200" dirty="0">
              <a:latin typeface="Eras Medium ITC" panose="020B0907030504020204" pitchFamily="34" charset="77"/>
            </a:rPr>
            <a:t>, but higher ratios can be accepted.</a:t>
          </a:r>
          <a:endParaRPr lang="en-US" sz="1800" kern="1200" dirty="0">
            <a:latin typeface="Eras Medium ITC" panose="020B0907030504020204" pitchFamily="34" charset="77"/>
          </a:endParaRPr>
        </a:p>
      </dsp:txBody>
      <dsp:txXfrm>
        <a:off x="5935104" y="2590649"/>
        <a:ext cx="4679107" cy="13003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ED521-F823-4306-980B-CCEB65F2DB7A}">
      <dsp:nvSpPr>
        <dsp:cNvPr id="0" name=""/>
        <dsp:cNvSpPr/>
      </dsp:nvSpPr>
      <dsp:spPr>
        <a:xfrm>
          <a:off x="0" y="3174"/>
          <a:ext cx="10515600" cy="20775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39715F-CA09-4FDB-9C91-832C1388324A}">
      <dsp:nvSpPr>
        <dsp:cNvPr id="0" name=""/>
        <dsp:cNvSpPr/>
      </dsp:nvSpPr>
      <dsp:spPr>
        <a:xfrm>
          <a:off x="394113" y="683667"/>
          <a:ext cx="716569" cy="7165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D806D8-E459-499E-9681-AA374F36BBC7}">
      <dsp:nvSpPr>
        <dsp:cNvPr id="0" name=""/>
        <dsp:cNvSpPr/>
      </dsp:nvSpPr>
      <dsp:spPr>
        <a:xfrm>
          <a:off x="1504795" y="390525"/>
          <a:ext cx="4732020" cy="1302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85" tIns="137885" rIns="137885" bIns="137885" numCol="1" spcCol="1270" anchor="ctr" anchorCtr="0">
          <a:noAutofit/>
        </a:bodyPr>
        <a:lstStyle/>
        <a:p>
          <a:pPr marL="0" lvl="0" indent="0" algn="l" defTabSz="1111250">
            <a:lnSpc>
              <a:spcPct val="100000"/>
            </a:lnSpc>
            <a:spcBef>
              <a:spcPct val="0"/>
            </a:spcBef>
            <a:spcAft>
              <a:spcPct val="35000"/>
            </a:spcAft>
            <a:buNone/>
          </a:pPr>
          <a:r>
            <a:rPr lang="en-US" sz="2500" b="1" i="0" kern="1200" dirty="0">
              <a:latin typeface="Eras Medium ITC" panose="020B0907030504020204" pitchFamily="34" charset="77"/>
            </a:rPr>
            <a:t>Property Type</a:t>
          </a:r>
          <a:r>
            <a:rPr lang="en-US" sz="2500" b="0" i="0" kern="1200" dirty="0">
              <a:latin typeface="Eras Medium ITC" panose="020B0907030504020204" pitchFamily="34" charset="77"/>
            </a:rPr>
            <a:t>:</a:t>
          </a:r>
          <a:endParaRPr lang="en-US" sz="2500" kern="1200" dirty="0">
            <a:latin typeface="Eras Medium ITC" panose="020B0907030504020204" pitchFamily="34" charset="77"/>
          </a:endParaRPr>
        </a:p>
      </dsp:txBody>
      <dsp:txXfrm>
        <a:off x="1504795" y="390525"/>
        <a:ext cx="4732020" cy="1302853"/>
      </dsp:txXfrm>
    </dsp:sp>
    <dsp:sp modelId="{CED76072-4FDE-4BF5-9CB9-63288C81E1AB}">
      <dsp:nvSpPr>
        <dsp:cNvPr id="0" name=""/>
        <dsp:cNvSpPr/>
      </dsp:nvSpPr>
      <dsp:spPr>
        <a:xfrm>
          <a:off x="6236815" y="390525"/>
          <a:ext cx="4277313" cy="1302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85" tIns="137885" rIns="137885" bIns="137885" numCol="1" spcCol="1270" anchor="ctr" anchorCtr="0">
          <a:noAutofit/>
        </a:bodyPr>
        <a:lstStyle/>
        <a:p>
          <a:pPr marL="0" lvl="0" indent="0" algn="l" defTabSz="800100">
            <a:lnSpc>
              <a:spcPct val="100000"/>
            </a:lnSpc>
            <a:spcBef>
              <a:spcPct val="0"/>
            </a:spcBef>
            <a:spcAft>
              <a:spcPct val="35000"/>
            </a:spcAft>
            <a:buNone/>
          </a:pPr>
          <a:r>
            <a:rPr lang="en-US" sz="1800" b="1" i="0" kern="1200" dirty="0">
              <a:latin typeface="Eras Medium ITC" panose="020B0907030504020204" pitchFamily="34" charset="77"/>
            </a:rPr>
            <a:t>VA Loans</a:t>
          </a:r>
          <a:r>
            <a:rPr lang="en-US" sz="1800" b="0" i="0" kern="1200" dirty="0">
              <a:latin typeface="Eras Medium ITC" panose="020B0907030504020204" pitchFamily="34" charset="77"/>
            </a:rPr>
            <a:t>:  </a:t>
          </a:r>
          <a:r>
            <a:rPr lang="en-US" sz="1800" b="1" i="0" u="sng" kern="1200" dirty="0">
              <a:latin typeface="Eras Medium ITC" panose="020B0907030504020204" pitchFamily="34" charset="77"/>
            </a:rPr>
            <a:t>primary residences</a:t>
          </a:r>
          <a:r>
            <a:rPr lang="en-US" sz="1800" b="0" i="0" u="sng" kern="1200" dirty="0">
              <a:latin typeface="Eras Medium ITC" panose="020B0907030504020204" pitchFamily="34" charset="77"/>
            </a:rPr>
            <a:t> </a:t>
          </a:r>
          <a:r>
            <a:rPr lang="en-US" sz="1800" b="0" i="0" kern="1200" dirty="0">
              <a:latin typeface="Eras Medium ITC" panose="020B0907030504020204" pitchFamily="34" charset="77"/>
            </a:rPr>
            <a:t>that meet VA standards.</a:t>
          </a:r>
          <a:endParaRPr lang="en-US" sz="1800" kern="1200" dirty="0">
            <a:latin typeface="Eras Medium ITC" panose="020B0907030504020204" pitchFamily="34" charset="77"/>
          </a:endParaRPr>
        </a:p>
        <a:p>
          <a:pPr marL="0" lvl="0" indent="0" algn="l" defTabSz="800100">
            <a:lnSpc>
              <a:spcPct val="100000"/>
            </a:lnSpc>
            <a:spcBef>
              <a:spcPct val="0"/>
            </a:spcBef>
            <a:spcAft>
              <a:spcPct val="35000"/>
            </a:spcAft>
            <a:buNone/>
          </a:pPr>
          <a:r>
            <a:rPr lang="en-US" sz="1800" b="1" i="0" kern="1200" dirty="0">
              <a:latin typeface="Eras Medium ITC" panose="020B0907030504020204" pitchFamily="34" charset="77"/>
            </a:rPr>
            <a:t>Other Loans</a:t>
          </a:r>
          <a:r>
            <a:rPr lang="en-US" sz="1800" b="0" i="0" kern="1200" dirty="0">
              <a:latin typeface="Eras Medium ITC" panose="020B0907030504020204" pitchFamily="34" charset="77"/>
            </a:rPr>
            <a:t>: </a:t>
          </a:r>
          <a:r>
            <a:rPr lang="en-US" sz="1800" b="0" i="0" u="sng" kern="1200" dirty="0">
              <a:latin typeface="Eras Medium ITC" panose="020B0907030504020204" pitchFamily="34" charset="77"/>
            </a:rPr>
            <a:t>primary homes, second homes, and investment properties.</a:t>
          </a:r>
          <a:endParaRPr lang="en-US" sz="1800" b="0" u="sng" kern="1200" dirty="0">
            <a:latin typeface="Eras Medium ITC" panose="020B0907030504020204" pitchFamily="34" charset="77"/>
          </a:endParaRPr>
        </a:p>
      </dsp:txBody>
      <dsp:txXfrm>
        <a:off x="6236815" y="390525"/>
        <a:ext cx="4277313" cy="1302853"/>
      </dsp:txXfrm>
    </dsp:sp>
    <dsp:sp modelId="{DAF508CA-B5E7-4E5B-8456-26CCE3CA8714}">
      <dsp:nvSpPr>
        <dsp:cNvPr id="0" name=""/>
        <dsp:cNvSpPr/>
      </dsp:nvSpPr>
      <dsp:spPr>
        <a:xfrm>
          <a:off x="0" y="2406443"/>
          <a:ext cx="10515600" cy="19417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A68144-9ED3-46C1-B475-75317420790D}">
      <dsp:nvSpPr>
        <dsp:cNvPr id="0" name=""/>
        <dsp:cNvSpPr/>
      </dsp:nvSpPr>
      <dsp:spPr>
        <a:xfrm>
          <a:off x="394113" y="3019018"/>
          <a:ext cx="716569" cy="7165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2DCC18-C14F-4585-B11F-2C068BC139B4}">
      <dsp:nvSpPr>
        <dsp:cNvPr id="0" name=""/>
        <dsp:cNvSpPr/>
      </dsp:nvSpPr>
      <dsp:spPr>
        <a:xfrm>
          <a:off x="1504795" y="2725876"/>
          <a:ext cx="4732020" cy="1302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85" tIns="137885" rIns="137885" bIns="137885" numCol="1" spcCol="1270" anchor="ctr" anchorCtr="0">
          <a:noAutofit/>
        </a:bodyPr>
        <a:lstStyle/>
        <a:p>
          <a:pPr marL="0" lvl="0" indent="0" algn="l" defTabSz="1111250">
            <a:lnSpc>
              <a:spcPct val="100000"/>
            </a:lnSpc>
            <a:spcBef>
              <a:spcPct val="0"/>
            </a:spcBef>
            <a:spcAft>
              <a:spcPct val="35000"/>
            </a:spcAft>
            <a:buNone/>
          </a:pPr>
          <a:r>
            <a:rPr lang="en-US" sz="2500" b="1" i="0" kern="1200" dirty="0">
              <a:latin typeface="Eras Medium ITC" panose="020B0907030504020204" pitchFamily="34" charset="77"/>
            </a:rPr>
            <a:t>Mortgage Insurance</a:t>
          </a:r>
          <a:r>
            <a:rPr lang="en-US" sz="2500" b="0" i="0" kern="1200" dirty="0">
              <a:latin typeface="Eras Medium ITC" panose="020B0907030504020204" pitchFamily="34" charset="77"/>
            </a:rPr>
            <a:t>:</a:t>
          </a:r>
          <a:endParaRPr lang="en-US" sz="2500" kern="1200" dirty="0">
            <a:latin typeface="Eras Medium ITC" panose="020B0907030504020204" pitchFamily="34" charset="77"/>
          </a:endParaRPr>
        </a:p>
      </dsp:txBody>
      <dsp:txXfrm>
        <a:off x="1504795" y="2725876"/>
        <a:ext cx="4732020" cy="1302853"/>
      </dsp:txXfrm>
    </dsp:sp>
    <dsp:sp modelId="{261C85DC-39BB-4A26-888B-2713ADE19DE9}">
      <dsp:nvSpPr>
        <dsp:cNvPr id="0" name=""/>
        <dsp:cNvSpPr/>
      </dsp:nvSpPr>
      <dsp:spPr>
        <a:xfrm>
          <a:off x="6236815" y="2725876"/>
          <a:ext cx="4277313" cy="1302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85" tIns="137885" rIns="137885" bIns="137885" numCol="1" spcCol="1270" anchor="ctr" anchorCtr="0">
          <a:noAutofit/>
        </a:bodyPr>
        <a:lstStyle/>
        <a:p>
          <a:pPr marL="0" lvl="0" indent="0" algn="l" defTabSz="711200">
            <a:lnSpc>
              <a:spcPct val="100000"/>
            </a:lnSpc>
            <a:spcBef>
              <a:spcPct val="0"/>
            </a:spcBef>
            <a:spcAft>
              <a:spcPct val="35000"/>
            </a:spcAft>
            <a:buNone/>
          </a:pPr>
          <a:r>
            <a:rPr lang="en-US" sz="1600" b="1" i="0" kern="1200" dirty="0">
              <a:latin typeface="Eras Medium ITC" panose="020B0907030504020204" pitchFamily="34" charset="77"/>
            </a:rPr>
            <a:t>No private mortgage insurance (PMI)</a:t>
          </a:r>
          <a:r>
            <a:rPr lang="en-US" sz="1600" b="0" i="0" kern="1200" dirty="0">
              <a:latin typeface="Eras Medium ITC" panose="020B0907030504020204" pitchFamily="34" charset="77"/>
            </a:rPr>
            <a:t> is required.</a:t>
          </a:r>
          <a:endParaRPr lang="en-US" sz="1600" kern="1200" dirty="0">
            <a:latin typeface="Eras Medium ITC" panose="020B0907030504020204" pitchFamily="34" charset="77"/>
          </a:endParaRPr>
        </a:p>
        <a:p>
          <a:pPr marL="0" lvl="0" indent="0" algn="l" defTabSz="711200">
            <a:lnSpc>
              <a:spcPct val="100000"/>
            </a:lnSpc>
            <a:spcBef>
              <a:spcPct val="0"/>
            </a:spcBef>
            <a:spcAft>
              <a:spcPct val="35000"/>
            </a:spcAft>
            <a:buNone/>
          </a:pPr>
          <a:r>
            <a:rPr lang="en-US" sz="1600" b="0" i="0" kern="1200" dirty="0">
              <a:latin typeface="Eras Medium ITC" panose="020B0907030504020204" pitchFamily="34" charset="77"/>
            </a:rPr>
            <a:t>Instead, there’s a </a:t>
          </a:r>
          <a:r>
            <a:rPr lang="en-US" sz="1600" b="1" i="0" kern="1200" dirty="0">
              <a:latin typeface="Eras Medium ITC" panose="020B0907030504020204" pitchFamily="34" charset="77"/>
            </a:rPr>
            <a:t>one-time VA funding fee</a:t>
          </a:r>
          <a:r>
            <a:rPr lang="en-US" sz="1600" b="0" i="0" kern="1200" dirty="0">
              <a:latin typeface="Eras Medium ITC" panose="020B0907030504020204" pitchFamily="34" charset="77"/>
            </a:rPr>
            <a:t> (ranging from 1.25% to 3.3% of the loan amount for purchase mortgages).</a:t>
          </a:r>
          <a:endParaRPr lang="en-US" sz="1600" kern="1200" dirty="0">
            <a:latin typeface="Eras Medium ITC" panose="020B0907030504020204" pitchFamily="34" charset="77"/>
          </a:endParaRPr>
        </a:p>
      </dsp:txBody>
      <dsp:txXfrm>
        <a:off x="6236815" y="2725876"/>
        <a:ext cx="4277313" cy="130285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B86539-4996-3B4F-B517-70A5C0AF8A70}"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D26945-5979-404B-8617-52ED61F889CF}" type="slidenum">
              <a:rPr lang="en-US" smtClean="0"/>
              <a:t>‹#›</a:t>
            </a:fld>
            <a:endParaRPr lang="en-US"/>
          </a:p>
        </p:txBody>
      </p:sp>
    </p:spTree>
    <p:extLst>
      <p:ext uri="{BB962C8B-B14F-4D97-AF65-F5344CB8AC3E}">
        <p14:creationId xmlns:p14="http://schemas.microsoft.com/office/powerpoint/2010/main" val="2734417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financial security for you and your family. </a:t>
            </a:r>
          </a:p>
        </p:txBody>
      </p:sp>
      <p:sp>
        <p:nvSpPr>
          <p:cNvPr id="4" name="Slide Number Placeholder 3"/>
          <p:cNvSpPr>
            <a:spLocks noGrp="1"/>
          </p:cNvSpPr>
          <p:nvPr>
            <p:ph type="sldNum" sz="quarter" idx="5"/>
          </p:nvPr>
        </p:nvSpPr>
        <p:spPr/>
        <p:txBody>
          <a:bodyPr/>
          <a:lstStyle/>
          <a:p>
            <a:fld id="{46D26945-5979-404B-8617-52ED61F889CF}" type="slidenum">
              <a:rPr lang="en-US" smtClean="0"/>
              <a:t>6</a:t>
            </a:fld>
            <a:endParaRPr lang="en-US"/>
          </a:p>
        </p:txBody>
      </p:sp>
    </p:spTree>
    <p:extLst>
      <p:ext uri="{BB962C8B-B14F-4D97-AF65-F5344CB8AC3E}">
        <p14:creationId xmlns:p14="http://schemas.microsoft.com/office/powerpoint/2010/main" val="3830375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TSP? small, brief explanation </a:t>
            </a:r>
          </a:p>
        </p:txBody>
      </p:sp>
      <p:sp>
        <p:nvSpPr>
          <p:cNvPr id="4" name="Slide Number Placeholder 3"/>
          <p:cNvSpPr>
            <a:spLocks noGrp="1"/>
          </p:cNvSpPr>
          <p:nvPr>
            <p:ph type="sldNum" sz="quarter" idx="5"/>
          </p:nvPr>
        </p:nvSpPr>
        <p:spPr/>
        <p:txBody>
          <a:bodyPr/>
          <a:lstStyle/>
          <a:p>
            <a:fld id="{46D26945-5979-404B-8617-52ED61F889CF}" type="slidenum">
              <a:rPr lang="en-US" smtClean="0"/>
              <a:t>14</a:t>
            </a:fld>
            <a:endParaRPr lang="en-US"/>
          </a:p>
        </p:txBody>
      </p:sp>
    </p:spTree>
    <p:extLst>
      <p:ext uri="{BB962C8B-B14F-4D97-AF65-F5344CB8AC3E}">
        <p14:creationId xmlns:p14="http://schemas.microsoft.com/office/powerpoint/2010/main" val="3449757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Closer to retirement, less risk, smaller rate of return. </a:t>
            </a:r>
          </a:p>
        </p:txBody>
      </p:sp>
      <p:sp>
        <p:nvSpPr>
          <p:cNvPr id="4" name="Slide Number Placeholder 3"/>
          <p:cNvSpPr>
            <a:spLocks noGrp="1"/>
          </p:cNvSpPr>
          <p:nvPr>
            <p:ph type="sldNum" sz="quarter" idx="5"/>
          </p:nvPr>
        </p:nvSpPr>
        <p:spPr/>
        <p:txBody>
          <a:bodyPr/>
          <a:lstStyle/>
          <a:p>
            <a:fld id="{46D26945-5979-404B-8617-52ED61F889CF}" type="slidenum">
              <a:rPr lang="en-US" smtClean="0"/>
              <a:t>20</a:t>
            </a:fld>
            <a:endParaRPr lang="en-US"/>
          </a:p>
        </p:txBody>
      </p:sp>
    </p:spTree>
    <p:extLst>
      <p:ext uri="{BB962C8B-B14F-4D97-AF65-F5344CB8AC3E}">
        <p14:creationId xmlns:p14="http://schemas.microsoft.com/office/powerpoint/2010/main" val="3874732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D26945-5979-404B-8617-52ED61F889CF}" type="slidenum">
              <a:rPr lang="en-US" smtClean="0"/>
              <a:t>31</a:t>
            </a:fld>
            <a:endParaRPr lang="en-US"/>
          </a:p>
        </p:txBody>
      </p:sp>
    </p:spTree>
    <p:extLst>
      <p:ext uri="{BB962C8B-B14F-4D97-AF65-F5344CB8AC3E}">
        <p14:creationId xmlns:p14="http://schemas.microsoft.com/office/powerpoint/2010/main" val="4073034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Fico Score</a:t>
            </a:r>
            <a:r>
              <a:rPr lang="en-US" baseline="0" dirty="0"/>
              <a:t> it what the credit card companies use in order to approve you for a credit card. The higher the score, the better. The breakdown of what goes into your score is above. Creditkarma.com is a good website to get your base score. It is not a fico score but gives you a good idea of what you score is near. Most of the cards discussed in this presentation require at least a credit score of &gt;700</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34</a:t>
            </a:fld>
            <a:endParaRPr lang="en-US" altLang="en-US" dirty="0"/>
          </a:p>
        </p:txBody>
      </p:sp>
    </p:spTree>
    <p:extLst>
      <p:ext uri="{BB962C8B-B14F-4D97-AF65-F5344CB8AC3E}">
        <p14:creationId xmlns:p14="http://schemas.microsoft.com/office/powerpoint/2010/main" val="997319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2E21A-333A-3DD2-5874-705273A3F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368A6-E4B9-28F7-AD49-9C3D4AA138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AF22F-55EF-31F9-FBB2-0014C4E831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A3731A-F05B-FF0D-8111-09A7D250C349}"/>
              </a:ext>
            </a:extLst>
          </p:cNvPr>
          <p:cNvSpPr>
            <a:spLocks noGrp="1"/>
          </p:cNvSpPr>
          <p:nvPr>
            <p:ph type="sldNum" sz="quarter" idx="10"/>
          </p:nvPr>
        </p:nvSpPr>
        <p:spPr/>
        <p:txBody>
          <a:bodyPr/>
          <a:lstStyle/>
          <a:p>
            <a:fld id="{39D616A4-0074-4ABD-A93D-E0D703685B11}" type="slidenum">
              <a:rPr lang="en-US" altLang="en-US" smtClean="0"/>
              <a:pPr/>
              <a:t>35</a:t>
            </a:fld>
            <a:endParaRPr lang="en-US" altLang="en-US" dirty="0"/>
          </a:p>
        </p:txBody>
      </p:sp>
    </p:spTree>
    <p:extLst>
      <p:ext uri="{BB962C8B-B14F-4D97-AF65-F5344CB8AC3E}">
        <p14:creationId xmlns:p14="http://schemas.microsoft.com/office/powerpoint/2010/main" val="2970890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2CF87-FC13-9DC4-E512-C71503C17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0954F-A033-56E5-5A1F-080B23CFC8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289E2-E6D3-1D9F-D6A9-9E4B886A39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9AC5BA-4AA4-55B6-8242-2E10287E9336}"/>
              </a:ext>
            </a:extLst>
          </p:cNvPr>
          <p:cNvSpPr>
            <a:spLocks noGrp="1"/>
          </p:cNvSpPr>
          <p:nvPr>
            <p:ph type="sldNum" sz="quarter" idx="10"/>
          </p:nvPr>
        </p:nvSpPr>
        <p:spPr/>
        <p:txBody>
          <a:bodyPr/>
          <a:lstStyle/>
          <a:p>
            <a:fld id="{39D616A4-0074-4ABD-A93D-E0D703685B11}" type="slidenum">
              <a:rPr lang="en-US" altLang="en-US" smtClean="0"/>
              <a:pPr/>
              <a:t>36</a:t>
            </a:fld>
            <a:endParaRPr lang="en-US" altLang="en-US" dirty="0"/>
          </a:p>
        </p:txBody>
      </p:sp>
    </p:spTree>
    <p:extLst>
      <p:ext uri="{BB962C8B-B14F-4D97-AF65-F5344CB8AC3E}">
        <p14:creationId xmlns:p14="http://schemas.microsoft.com/office/powerpoint/2010/main" val="2999983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37</a:t>
            </a:fld>
            <a:endParaRPr lang="en-US" altLang="en-US" dirty="0"/>
          </a:p>
        </p:txBody>
      </p:sp>
    </p:spTree>
    <p:extLst>
      <p:ext uri="{BB962C8B-B14F-4D97-AF65-F5344CB8AC3E}">
        <p14:creationId xmlns:p14="http://schemas.microsoft.com/office/powerpoint/2010/main" val="27753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you read</a:t>
            </a:r>
            <a:r>
              <a:rPr lang="en-US" baseline="0" dirty="0"/>
              <a:t> that correctly. I am actually making money from booking all of those flights and hotels. And today I will tell you how. All through holding these credit cards and by earning points through spending money that I was already spending.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38</a:t>
            </a:fld>
            <a:endParaRPr lang="en-US" altLang="en-US" dirty="0"/>
          </a:p>
        </p:txBody>
      </p:sp>
    </p:spTree>
    <p:extLst>
      <p:ext uri="{BB962C8B-B14F-4D97-AF65-F5344CB8AC3E}">
        <p14:creationId xmlns:p14="http://schemas.microsoft.com/office/powerpoint/2010/main" val="657453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Amex Cards= $21,402</a:t>
            </a:r>
          </a:p>
          <a:p>
            <a:r>
              <a:rPr lang="en-US" dirty="0"/>
              <a:t>Chase Cards= $2,385</a:t>
            </a:r>
          </a:p>
          <a:p>
            <a:r>
              <a:rPr lang="en-US" dirty="0"/>
              <a:t>Citi= $250</a:t>
            </a:r>
          </a:p>
          <a:p>
            <a:r>
              <a:rPr lang="en-US" dirty="0"/>
              <a:t>US Bank=$525</a:t>
            </a:r>
          </a:p>
          <a:p>
            <a:r>
              <a:rPr lang="en-US" dirty="0"/>
              <a:t>BOFA= $900</a:t>
            </a:r>
          </a:p>
          <a:p>
            <a:endParaRPr lang="en-US" dirty="0"/>
          </a:p>
        </p:txBody>
      </p:sp>
      <p:sp>
        <p:nvSpPr>
          <p:cNvPr id="4" name="Slide Number Placeholder 3"/>
          <p:cNvSpPr>
            <a:spLocks noGrp="1"/>
          </p:cNvSpPr>
          <p:nvPr>
            <p:ph type="sldNum" sz="quarter" idx="5"/>
          </p:nvPr>
        </p:nvSpPr>
        <p:spPr/>
        <p:txBody>
          <a:bodyPr/>
          <a:lstStyle/>
          <a:p>
            <a:fld id="{39D616A4-0074-4ABD-A93D-E0D703685B11}" type="slidenum">
              <a:rPr lang="en-US" altLang="en-US" smtClean="0"/>
              <a:pPr/>
              <a:t>39</a:t>
            </a:fld>
            <a:endParaRPr lang="en-US" altLang="en-US" dirty="0"/>
          </a:p>
        </p:txBody>
      </p:sp>
    </p:spTree>
    <p:extLst>
      <p:ext uri="{BB962C8B-B14F-4D97-AF65-F5344CB8AC3E}">
        <p14:creationId xmlns:p14="http://schemas.microsoft.com/office/powerpoint/2010/main" val="979579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a:t>
            </a:r>
            <a:r>
              <a:rPr lang="en-US" baseline="0" dirty="0"/>
              <a:t> cost to you for having these cards. You just have to hold them in your wallet and spend the free money that they already give to you. Business cards used to be free but are unfortunately no longer free but all of the normal charge and credit cards still are.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40</a:t>
            </a:fld>
            <a:endParaRPr lang="en-US" altLang="en-US" dirty="0"/>
          </a:p>
        </p:txBody>
      </p:sp>
    </p:spTree>
    <p:extLst>
      <p:ext uri="{BB962C8B-B14F-4D97-AF65-F5344CB8AC3E}">
        <p14:creationId xmlns:p14="http://schemas.microsoft.com/office/powerpoint/2010/main" val="3575745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Fico Score</a:t>
            </a:r>
            <a:r>
              <a:rPr lang="en-US" baseline="0" dirty="0"/>
              <a:t> it what the credit card companies use in order to approve you for a credit card. The higher the score, the better. The breakdown of what goes into your score is above. Creditkarma.com is a good website to get your base score. It is not a fico score but gives you a good idea of what you score is near. Most of the cards discussed in this presentation require at least a credit score of &gt;700</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41</a:t>
            </a:fld>
            <a:endParaRPr lang="en-US" altLang="en-US" dirty="0"/>
          </a:p>
        </p:txBody>
      </p:sp>
    </p:spTree>
    <p:extLst>
      <p:ext uri="{BB962C8B-B14F-4D97-AF65-F5344CB8AC3E}">
        <p14:creationId xmlns:p14="http://schemas.microsoft.com/office/powerpoint/2010/main" val="232087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43480-450F-265E-31D0-FCF43782C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B59C7-0D5E-C0F3-3F4C-690693AD68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57A09C-2B1D-E17A-4AA6-2C8A5C3614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68AA21-C3C7-CF23-922E-42E3DB6B76E4}"/>
              </a:ext>
            </a:extLst>
          </p:cNvPr>
          <p:cNvSpPr>
            <a:spLocks noGrp="1"/>
          </p:cNvSpPr>
          <p:nvPr>
            <p:ph type="sldNum" sz="quarter" idx="10"/>
          </p:nvPr>
        </p:nvSpPr>
        <p:spPr/>
        <p:txBody>
          <a:bodyPr/>
          <a:lstStyle/>
          <a:p>
            <a:fld id="{39D616A4-0074-4ABD-A93D-E0D703685B11}" type="slidenum">
              <a:rPr lang="en-US" altLang="en-US" smtClean="0"/>
              <a:pPr/>
              <a:t>42</a:t>
            </a:fld>
            <a:endParaRPr lang="en-US" altLang="en-US" dirty="0"/>
          </a:p>
        </p:txBody>
      </p:sp>
    </p:spTree>
    <p:extLst>
      <p:ext uri="{BB962C8B-B14F-4D97-AF65-F5344CB8AC3E}">
        <p14:creationId xmlns:p14="http://schemas.microsoft.com/office/powerpoint/2010/main" val="927337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CFA4F-2282-289C-7D6F-9958F8715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CC2218-B414-A3E7-DE79-F6B44D44B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A2609-808B-3D88-FDCB-EC50FB023A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4CE1F6-69BC-AED9-78A0-1DC4C2A8631A}"/>
              </a:ext>
            </a:extLst>
          </p:cNvPr>
          <p:cNvSpPr>
            <a:spLocks noGrp="1"/>
          </p:cNvSpPr>
          <p:nvPr>
            <p:ph type="sldNum" sz="quarter" idx="10"/>
          </p:nvPr>
        </p:nvSpPr>
        <p:spPr/>
        <p:txBody>
          <a:bodyPr/>
          <a:lstStyle/>
          <a:p>
            <a:fld id="{39D616A4-0074-4ABD-A93D-E0D703685B11}" type="slidenum">
              <a:rPr lang="en-US" altLang="en-US" smtClean="0"/>
              <a:pPr/>
              <a:t>43</a:t>
            </a:fld>
            <a:endParaRPr lang="en-US" altLang="en-US" dirty="0"/>
          </a:p>
        </p:txBody>
      </p:sp>
    </p:spTree>
    <p:extLst>
      <p:ext uri="{BB962C8B-B14F-4D97-AF65-F5344CB8AC3E}">
        <p14:creationId xmlns:p14="http://schemas.microsoft.com/office/powerpoint/2010/main" val="1693750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363862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124369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2090076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2871647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1877604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408701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1912471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109108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1583015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4140426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B841E2E5-FC4B-A045-8D10-E24C3208611E}" type="datetimeFigureOut">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5CA5BA32-04D5-D74D-9E6F-050E5B99FAF0}" type="slidenum">
              <a:rPr lang="en-US" smtClean="0"/>
              <a:t>‹#›</a:t>
            </a:fld>
            <a:endParaRPr lang="en-US"/>
          </a:p>
        </p:txBody>
      </p:sp>
    </p:spTree>
    <p:extLst>
      <p:ext uri="{BB962C8B-B14F-4D97-AF65-F5344CB8AC3E}">
        <p14:creationId xmlns:p14="http://schemas.microsoft.com/office/powerpoint/2010/main" val="3849059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F38F6-F7BB-0C65-5360-A319BDEA8B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F55F57-6BBB-A361-0048-32018424AA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3D25C7-33C2-2BE1-96CF-CCDCF8862100}"/>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5" name="Footer Placeholder 4">
            <a:extLst>
              <a:ext uri="{FF2B5EF4-FFF2-40B4-BE49-F238E27FC236}">
                <a16:creationId xmlns:a16="http://schemas.microsoft.com/office/drawing/2014/main" id="{D09B5D07-475B-C90F-E2E6-4951FF626E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DC1DE5-20D5-4924-A578-42E02BD8A5CB}"/>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2462996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96005-85E6-5C8D-2EE0-E213DFE0A5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5BB249-F653-0A96-0112-C51DA662A2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675BC-9B68-7C70-559C-D4C1E0844E89}"/>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5" name="Footer Placeholder 4">
            <a:extLst>
              <a:ext uri="{FF2B5EF4-FFF2-40B4-BE49-F238E27FC236}">
                <a16:creationId xmlns:a16="http://schemas.microsoft.com/office/drawing/2014/main" id="{08462F26-CE2B-6BB8-1504-833F9DD985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ACD6B-6AFB-5606-6014-4743F2759014}"/>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2502737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FDC87-70A7-D4C3-419C-E2D510A4EB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2EA8A0-E8A0-738A-7D22-4AF0B911A4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FB0320-5A60-4BCC-428D-862652948496}"/>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5" name="Footer Placeholder 4">
            <a:extLst>
              <a:ext uri="{FF2B5EF4-FFF2-40B4-BE49-F238E27FC236}">
                <a16:creationId xmlns:a16="http://schemas.microsoft.com/office/drawing/2014/main" id="{01D76A2A-6AE4-3EC9-247E-FEE4F76A41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17518-C37A-4947-4F88-66FEF84C261A}"/>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443558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AFDF1-C837-6174-8BC9-135E3A226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42EAB1-73F1-DC77-398E-0BE30652E9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E28860-B896-690E-5A59-89CDFCB2BD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8B6F30-5385-AC02-4E5F-305952D3BFD3}"/>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6" name="Footer Placeholder 5">
            <a:extLst>
              <a:ext uri="{FF2B5EF4-FFF2-40B4-BE49-F238E27FC236}">
                <a16:creationId xmlns:a16="http://schemas.microsoft.com/office/drawing/2014/main" id="{6E44CC0C-123C-F829-1B05-B200E775B7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CB79F6-8684-3BDB-4CC7-38A1496F8536}"/>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1399149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B2AC7-D58A-9810-8191-AA0CE4C8AB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D0C28D-BA8C-443D-CD7B-E08210B07E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26FBC9-ED34-83AC-1FD2-1847F763FE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7636BD-4EBC-966F-970E-8E7B37127F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25C77-691E-A7FA-CADB-A86C87EEDF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4BF5C3-FB81-ABC7-3DDE-047D540D122E}"/>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8" name="Footer Placeholder 7">
            <a:extLst>
              <a:ext uri="{FF2B5EF4-FFF2-40B4-BE49-F238E27FC236}">
                <a16:creationId xmlns:a16="http://schemas.microsoft.com/office/drawing/2014/main" id="{EBC27BFC-72A1-489A-2C0F-5654E54BEA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5C65A1-591E-9478-189C-F3AFDEA1051F}"/>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611547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A6CA-B954-5E11-7422-C6982B465E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536396-1F86-C664-6403-688A5BB15F0E}"/>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4" name="Footer Placeholder 3">
            <a:extLst>
              <a:ext uri="{FF2B5EF4-FFF2-40B4-BE49-F238E27FC236}">
                <a16:creationId xmlns:a16="http://schemas.microsoft.com/office/drawing/2014/main" id="{1AD12CE7-D34A-50A0-D79D-B17D837A42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B0DD38-EF59-AE03-1CE0-36813F7D91B1}"/>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3338607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79F07E-F08E-4954-49BF-3429B3CBA664}"/>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3" name="Footer Placeholder 2">
            <a:extLst>
              <a:ext uri="{FF2B5EF4-FFF2-40B4-BE49-F238E27FC236}">
                <a16:creationId xmlns:a16="http://schemas.microsoft.com/office/drawing/2014/main" id="{9CD37CC5-6E9A-D389-986B-995F6578BB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D84A73-C865-E7F9-D89E-4E0F223CC9E9}"/>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4229231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C501-6127-3934-6BBB-86218BBEC2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DA31C1-12B4-B3AF-01C5-975DD09E5F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5B6692-7E1B-EC58-A5DF-B530881A8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F00347-133F-F73B-8B0F-B7A36092A0D7}"/>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6" name="Footer Placeholder 5">
            <a:extLst>
              <a:ext uri="{FF2B5EF4-FFF2-40B4-BE49-F238E27FC236}">
                <a16:creationId xmlns:a16="http://schemas.microsoft.com/office/drawing/2014/main" id="{4A84992C-6C1F-568D-6C4A-9077C0BFC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D456C-38A4-F683-33A6-DDEAE899C736}"/>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1674464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2EE2-7017-9F79-D840-3FBC72FBAB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FB98B2-BBCC-E8CF-9547-9EAF223F56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9B35FF-57D7-CC3A-28DC-E1CE18A4CD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B68847-753C-3D95-4066-CAE982C0E345}"/>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6" name="Footer Placeholder 5">
            <a:extLst>
              <a:ext uri="{FF2B5EF4-FFF2-40B4-BE49-F238E27FC236}">
                <a16:creationId xmlns:a16="http://schemas.microsoft.com/office/drawing/2014/main" id="{885B4471-B473-D179-597E-14217E2D01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6249E2-6CC9-3CAE-A24E-288698A292BB}"/>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518792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A31E4-B62A-8261-6A61-931474A7F3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D8389D-3A1A-C116-B74F-2B081FF6FC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161E3-9513-03F2-C8F5-9D385F00AF89}"/>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5" name="Footer Placeholder 4">
            <a:extLst>
              <a:ext uri="{FF2B5EF4-FFF2-40B4-BE49-F238E27FC236}">
                <a16:creationId xmlns:a16="http://schemas.microsoft.com/office/drawing/2014/main" id="{590E4A00-7A0E-1B26-4ECE-1A084CEACD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C2FB9-90D7-B704-B0AC-A33D867F099C}"/>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1256490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A081AD-D0B7-5E69-F85C-C35AFB6412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6F447A-5F82-66DA-8800-80443EF259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B917FD-4F76-2F8C-487A-BE7448C13062}"/>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5" name="Footer Placeholder 4">
            <a:extLst>
              <a:ext uri="{FF2B5EF4-FFF2-40B4-BE49-F238E27FC236}">
                <a16:creationId xmlns:a16="http://schemas.microsoft.com/office/drawing/2014/main" id="{91874DBF-FBDF-9975-4F85-C52B60094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359C7-03C1-32E5-27DB-C2821E0A8678}"/>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1573208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8D621-D764-6560-74C4-B7E917EE98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8884C6-8A75-76F5-C447-3F4101FF0F24}"/>
              </a:ext>
            </a:extLst>
          </p:cNvPr>
          <p:cNvSpPr>
            <a:spLocks noGrp="1"/>
          </p:cNvSpPr>
          <p:nvPr>
            <p:ph type="dt" sz="half" idx="10"/>
          </p:nvPr>
        </p:nvSpPr>
        <p:spPr/>
        <p:txBody>
          <a:bodyPr/>
          <a:lstStyle/>
          <a:p>
            <a:fld id="{3D67D05E-6D46-C543-8DBA-209F1B5BBDB8}" type="datetimeFigureOut">
              <a:rPr lang="en-US" smtClean="0"/>
              <a:t>5/13/2024</a:t>
            </a:fld>
            <a:endParaRPr lang="en-US"/>
          </a:p>
        </p:txBody>
      </p:sp>
      <p:sp>
        <p:nvSpPr>
          <p:cNvPr id="4" name="Footer Placeholder 3">
            <a:extLst>
              <a:ext uri="{FF2B5EF4-FFF2-40B4-BE49-F238E27FC236}">
                <a16:creationId xmlns:a16="http://schemas.microsoft.com/office/drawing/2014/main" id="{37C2ADA7-1E87-550C-F72F-DE70EC85E0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C380D-3B96-42D5-731D-F59A3222721B}"/>
              </a:ext>
            </a:extLst>
          </p:cNvPr>
          <p:cNvSpPr>
            <a:spLocks noGrp="1"/>
          </p:cNvSpPr>
          <p:nvPr>
            <p:ph type="sldNum" sz="quarter" idx="12"/>
          </p:nvPr>
        </p:nvSpPr>
        <p:spPr/>
        <p:txBody>
          <a:bodyPr/>
          <a:lstStyle/>
          <a:p>
            <a:fld id="{BA8F1630-6D62-A74D-B6A0-482FD8941175}" type="slidenum">
              <a:rPr lang="en-US" smtClean="0"/>
              <a:t>‹#›</a:t>
            </a:fld>
            <a:endParaRPr lang="en-US"/>
          </a:p>
        </p:txBody>
      </p:sp>
    </p:spTree>
    <p:extLst>
      <p:ext uri="{BB962C8B-B14F-4D97-AF65-F5344CB8AC3E}">
        <p14:creationId xmlns:p14="http://schemas.microsoft.com/office/powerpoint/2010/main" val="1605153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41E2E5-FC4B-A045-8D10-E24C3208611E}" type="datetimeFigureOut">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A5BA32-04D5-D74D-9E6F-050E5B99FAF0}" type="slidenum">
              <a:rPr lang="en-US" smtClean="0"/>
              <a:t>‹#›</a:t>
            </a:fld>
            <a:endParaRPr lang="en-US"/>
          </a:p>
        </p:txBody>
      </p:sp>
    </p:spTree>
    <p:extLst>
      <p:ext uri="{BB962C8B-B14F-4D97-AF65-F5344CB8AC3E}">
        <p14:creationId xmlns:p14="http://schemas.microsoft.com/office/powerpoint/2010/main" val="806047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B9550D-7CAC-C30F-717A-A0B80E3BDC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10E965-E817-C384-9A39-3166576D63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323EB-749D-FA79-BCB5-B35704452E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7D05E-6D46-C543-8DBA-209F1B5BBDB8}" type="datetimeFigureOut">
              <a:rPr lang="en-US" smtClean="0"/>
              <a:t>5/13/2024</a:t>
            </a:fld>
            <a:endParaRPr lang="en-US"/>
          </a:p>
        </p:txBody>
      </p:sp>
      <p:sp>
        <p:nvSpPr>
          <p:cNvPr id="5" name="Footer Placeholder 4">
            <a:extLst>
              <a:ext uri="{FF2B5EF4-FFF2-40B4-BE49-F238E27FC236}">
                <a16:creationId xmlns:a16="http://schemas.microsoft.com/office/drawing/2014/main" id="{A788429B-6999-52C8-5B8D-6A5F9CEC7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075885A-25BE-5193-37FD-E2220C2E41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F1630-6D62-A74D-B6A0-482FD8941175}" type="slidenum">
              <a:rPr lang="en-US" smtClean="0"/>
              <a:t>‹#›</a:t>
            </a:fld>
            <a:endParaRPr lang="en-US"/>
          </a:p>
        </p:txBody>
      </p:sp>
    </p:spTree>
    <p:extLst>
      <p:ext uri="{BB962C8B-B14F-4D97-AF65-F5344CB8AC3E}">
        <p14:creationId xmlns:p14="http://schemas.microsoft.com/office/powerpoint/2010/main" val="4894612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6.xml"/><Relationship Id="rId5" Type="http://schemas.openxmlformats.org/officeDocument/2006/relationships/image" Target="../media/image2.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4.xml"/><Relationship Id="rId5" Type="http://schemas.openxmlformats.org/officeDocument/2006/relationships/image" Target="../media/image4.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1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hemeOverride" Target="../theme/themeOverride1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hemeOverride" Target="../theme/themeOverride1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9.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20.xml"/><Relationship Id="rId5" Type="http://schemas.openxmlformats.org/officeDocument/2006/relationships/image" Target="../media/image14.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3.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4.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hemeOverride" Target="../theme/themeOverride2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hemeOverride" Target="../theme/themeOverride2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31.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3.xml"/><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34.xml"/><Relationship Id="rId5" Type="http://schemas.openxmlformats.org/officeDocument/2006/relationships/image" Target="../media/image24.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35.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36.xml"/><Relationship Id="rId5" Type="http://schemas.openxmlformats.org/officeDocument/2006/relationships/image" Target="../media/image25.jpe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37.xml"/><Relationship Id="rId5" Type="http://schemas.openxmlformats.org/officeDocument/2006/relationships/image" Target="../media/image26.jpe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38.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39.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40.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41.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42.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43.xml"/></Relationships>
</file>

<file path=ppt/slides/_rels/slide46.xml.rels><?xml version="1.0" encoding="UTF-8" standalone="yes"?>
<Relationships xmlns="http://schemas.openxmlformats.org/package/2006/relationships"><Relationship Id="rId8" Type="http://schemas.openxmlformats.org/officeDocument/2006/relationships/hyperlink" Target="http://www.derpreport.com/" TargetMode="External"/><Relationship Id="rId13" Type="http://schemas.openxmlformats.org/officeDocument/2006/relationships/hyperlink" Target="http://www.upgradedpoints.com/" TargetMode="External"/><Relationship Id="rId3" Type="http://schemas.openxmlformats.org/officeDocument/2006/relationships/image" Target="../media/image1.PNG"/><Relationship Id="rId7" Type="http://schemas.openxmlformats.org/officeDocument/2006/relationships/hyperlink" Target="http://www.doctorofcredit.com/" TargetMode="External"/><Relationship Id="rId12" Type="http://schemas.openxmlformats.org/officeDocument/2006/relationships/hyperlink" Target="http://www.citi.com/" TargetMode="External"/><Relationship Id="rId2" Type="http://schemas.openxmlformats.org/officeDocument/2006/relationships/slideLayout" Target="../slideLayouts/slideLayout2.xml"/><Relationship Id="rId1" Type="http://schemas.openxmlformats.org/officeDocument/2006/relationships/themeOverride" Target="../theme/themeOverride44.xml"/><Relationship Id="rId6" Type="http://schemas.openxmlformats.org/officeDocument/2006/relationships/hyperlink" Target="https://www.investopedia.com/" TargetMode="External"/><Relationship Id="rId11" Type="http://schemas.openxmlformats.org/officeDocument/2006/relationships/hyperlink" Target="http://www.mlatravelclub.com/" TargetMode="External"/><Relationship Id="rId5" Type="http://schemas.openxmlformats.org/officeDocument/2006/relationships/hyperlink" Target="https://mla.dmdc.osd.mil/mla/#/home" TargetMode="External"/><Relationship Id="rId10" Type="http://schemas.openxmlformats.org/officeDocument/2006/relationships/hyperlink" Target="http://www.frequentmiler.boardingarea.com/" TargetMode="External"/><Relationship Id="rId4" Type="http://schemas.openxmlformats.org/officeDocument/2006/relationships/hyperlink" Target="https://www.frequentmiler.com/" TargetMode="External"/><Relationship Id="rId9" Type="http://schemas.openxmlformats.org/officeDocument/2006/relationships/hyperlink" Target="http://www.thepointsguy.com/" TargetMode="External"/><Relationship Id="rId14" Type="http://schemas.openxmlformats.org/officeDocument/2006/relationships/hyperlink" Target="https://www.kiplinger.com/retirement/retirement-planning/602593/what-not-to-do-with-your-tsp-8-thrift-savings-plan-mistake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BB38-5153-A694-4F7D-671358CC6AC8}"/>
              </a:ext>
            </a:extLst>
          </p:cNvPr>
          <p:cNvSpPr>
            <a:spLocks noGrp="1"/>
          </p:cNvSpPr>
          <p:nvPr>
            <p:ph type="ctrTitle"/>
          </p:nvPr>
        </p:nvSpPr>
        <p:spPr/>
        <p:txBody>
          <a:bodyPr>
            <a:normAutofit fontScale="90000"/>
          </a:bodyPr>
          <a:lstStyle/>
          <a:p>
            <a:r>
              <a:rPr lang="en-US" b="1" i="0" u="none" strike="noStrike" dirty="0">
                <a:solidFill>
                  <a:srgbClr val="111111"/>
                </a:solidFill>
                <a:effectLst/>
                <a:latin typeface="Eras Medium ITC" panose="020B0907030504020204" pitchFamily="34" charset="77"/>
              </a:rPr>
              <a:t> All In: Maximizing Returns in Your Financial Readiness Deck</a:t>
            </a:r>
            <a:br>
              <a:rPr lang="en-US" b="0" i="0" u="none" strike="noStrike" dirty="0">
                <a:solidFill>
                  <a:srgbClr val="111111"/>
                </a:solidFill>
                <a:effectLst/>
                <a:latin typeface="Eras Medium ITC" panose="020B0907030504020204" pitchFamily="34" charset="77"/>
              </a:rPr>
            </a:br>
            <a:endParaRPr lang="en-US" dirty="0">
              <a:latin typeface="Eras Medium ITC" panose="020B0907030504020204" pitchFamily="34" charset="77"/>
            </a:endParaRPr>
          </a:p>
        </p:txBody>
      </p:sp>
      <p:sp>
        <p:nvSpPr>
          <p:cNvPr id="3" name="Subtitle 2">
            <a:extLst>
              <a:ext uri="{FF2B5EF4-FFF2-40B4-BE49-F238E27FC236}">
                <a16:creationId xmlns:a16="http://schemas.microsoft.com/office/drawing/2014/main" id="{31F3FA30-9258-CEDF-6D83-96FE8EBE009B}"/>
              </a:ext>
            </a:extLst>
          </p:cNvPr>
          <p:cNvSpPr>
            <a:spLocks noGrp="1"/>
          </p:cNvSpPr>
          <p:nvPr>
            <p:ph type="subTitle" idx="1"/>
          </p:nvPr>
        </p:nvSpPr>
        <p:spPr/>
        <p:txBody>
          <a:bodyPr>
            <a:normAutofit fontScale="92500" lnSpcReduction="10000"/>
          </a:bodyPr>
          <a:lstStyle/>
          <a:p>
            <a:r>
              <a:rPr lang="en-US" b="1" dirty="0">
                <a:latin typeface="Eras Medium ITC" panose="020B0907030504020204" pitchFamily="34" charset="77"/>
              </a:rPr>
              <a:t>Major Timothy Corbin, CPFC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u="none" strike="noStrike" kern="1200" cap="none" spc="0" normalizeH="0" baseline="0" noProof="0" dirty="0">
                <a:ln>
                  <a:noFill/>
                </a:ln>
                <a:solidFill>
                  <a:prstClr val="black"/>
                </a:solidFill>
                <a:effectLst/>
                <a:uLnTx/>
                <a:uFillTx/>
                <a:latin typeface="Eras Medium ITC" panose="020B0907030504020204" pitchFamily="34" charset="77"/>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u="none" strike="noStrike" kern="1200" cap="none" spc="0" normalizeH="0" baseline="0" noProof="0" dirty="0">
                <a:ln>
                  <a:noFill/>
                </a:ln>
                <a:solidFill>
                  <a:prstClr val="black"/>
                </a:solidFill>
                <a:effectLst/>
                <a:uLnTx/>
                <a:uFillTx/>
                <a:latin typeface="Eras Medium ITC" panose="020B0907030504020204" pitchFamily="34" charset="77"/>
              </a:rPr>
              <a:t>6 - 8 May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u="none" strike="noStrike" kern="1200" cap="none" spc="0" normalizeH="0" baseline="0" noProof="0" dirty="0">
                <a:ln>
                  <a:noFill/>
                </a:ln>
                <a:solidFill>
                  <a:prstClr val="black"/>
                </a:solidFill>
                <a:effectLst/>
                <a:uLnTx/>
                <a:uFillTx/>
                <a:latin typeface="Eras Medium ITC" panose="020B0907030504020204" pitchFamily="34" charset="77"/>
              </a:rPr>
              <a:t>Planet Hollywood Resort &amp; Casino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u="none" strike="noStrike" kern="1200" cap="none" spc="0" normalizeH="0" baseline="0" noProof="0" dirty="0">
                <a:ln>
                  <a:noFill/>
                </a:ln>
                <a:solidFill>
                  <a:prstClr val="black"/>
                </a:solidFill>
                <a:effectLst/>
                <a:uLnTx/>
                <a:uFillTx/>
                <a:latin typeface="Eras Medium ITC" panose="020B0907030504020204" pitchFamily="34" charset="77"/>
              </a:rPr>
              <a:t>Las Vegas, NV</a:t>
            </a:r>
          </a:p>
          <a:p>
            <a:endParaRPr lang="en-US" dirty="0">
              <a:latin typeface="Eras Medium ITC" panose="020B0907030504020204" pitchFamily="34" charset="77"/>
            </a:endParaRPr>
          </a:p>
        </p:txBody>
      </p:sp>
    </p:spTree>
    <p:extLst>
      <p:ext uri="{BB962C8B-B14F-4D97-AF65-F5344CB8AC3E}">
        <p14:creationId xmlns:p14="http://schemas.microsoft.com/office/powerpoint/2010/main" val="2355378590"/>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A2927FF8-8C25-2A9B-4820-2D0F335B05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B776B-5A56-8A31-C647-BEF77631C602}"/>
              </a:ext>
            </a:extLst>
          </p:cNvPr>
          <p:cNvSpPr>
            <a:spLocks noGrp="1"/>
          </p:cNvSpPr>
          <p:nvPr>
            <p:ph type="ctrTitle"/>
          </p:nvPr>
        </p:nvSpPr>
        <p:spPr/>
        <p:txBody>
          <a:bodyPr>
            <a:normAutofit/>
          </a:bodyPr>
          <a:lstStyle/>
          <a:p>
            <a:r>
              <a:rPr lang="en-US" b="1" dirty="0">
                <a:solidFill>
                  <a:srgbClr val="111111"/>
                </a:solidFill>
                <a:latin typeface="Eras Medium ITC" panose="020B0907030504020204" pitchFamily="34" charset="77"/>
              </a:rPr>
              <a:t>Disclosure</a:t>
            </a:r>
            <a:br>
              <a:rPr lang="en-US" b="0" i="0" u="none" strike="noStrike" dirty="0">
                <a:solidFill>
                  <a:srgbClr val="111111"/>
                </a:solidFill>
                <a:effectLst/>
                <a:latin typeface="Eras Medium ITC" panose="020B0907030504020204" pitchFamily="34" charset="77"/>
              </a:rPr>
            </a:br>
            <a:endParaRPr lang="en-US" dirty="0">
              <a:latin typeface="Eras Medium ITC" panose="020B0907030504020204" pitchFamily="34" charset="77"/>
            </a:endParaRPr>
          </a:p>
        </p:txBody>
      </p:sp>
      <p:sp>
        <p:nvSpPr>
          <p:cNvPr id="3" name="Subtitle 2">
            <a:extLst>
              <a:ext uri="{FF2B5EF4-FFF2-40B4-BE49-F238E27FC236}">
                <a16:creationId xmlns:a16="http://schemas.microsoft.com/office/drawing/2014/main" id="{CAD00FFF-3BEE-3474-EFA4-910DB16630E1}"/>
              </a:ext>
            </a:extLst>
          </p:cNvPr>
          <p:cNvSpPr>
            <a:spLocks noGrp="1"/>
          </p:cNvSpPr>
          <p:nvPr>
            <p:ph type="subTitle" idx="1"/>
          </p:nvPr>
        </p:nvSpPr>
        <p:spPr/>
        <p:txBody>
          <a:bodyPr>
            <a:normAutofit lnSpcReduction="10000"/>
          </a:bodyPr>
          <a:lstStyle/>
          <a:p>
            <a:r>
              <a:rPr lang="en-US" sz="4000" b="1" dirty="0">
                <a:latin typeface="Eras Medium ITC" panose="020B0907030504020204" pitchFamily="34" charset="77"/>
              </a:rPr>
              <a:t>I have No financial disclosure or conflicts of interest with the presented material in this presentation. </a:t>
            </a:r>
            <a:endParaRPr kumimoji="0" lang="en-US" sz="4000" u="none" strike="noStrike" kern="1200" cap="none" spc="0" normalizeH="0" baseline="0" noProof="0" dirty="0">
              <a:ln>
                <a:noFill/>
              </a:ln>
              <a:solidFill>
                <a:prstClr val="black"/>
              </a:solidFill>
              <a:effectLst/>
              <a:uLnTx/>
              <a:uFillTx/>
              <a:latin typeface="Eras Medium ITC" panose="020B0907030504020204" pitchFamily="34" charset="77"/>
            </a:endParaRPr>
          </a:p>
          <a:p>
            <a:endParaRPr lang="en-US" dirty="0">
              <a:latin typeface="Eras Medium ITC" panose="020B0907030504020204" pitchFamily="34" charset="77"/>
            </a:endParaRPr>
          </a:p>
        </p:txBody>
      </p:sp>
    </p:spTree>
    <p:extLst>
      <p:ext uri="{BB962C8B-B14F-4D97-AF65-F5344CB8AC3E}">
        <p14:creationId xmlns:p14="http://schemas.microsoft.com/office/powerpoint/2010/main" val="2761840726"/>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3715-87D3-4978-FA34-ED8304B345C0}"/>
              </a:ext>
            </a:extLst>
          </p:cNvPr>
          <p:cNvSpPr>
            <a:spLocks noGrp="1"/>
          </p:cNvSpPr>
          <p:nvPr>
            <p:ph type="title"/>
          </p:nvPr>
        </p:nvSpPr>
        <p:spPr/>
        <p:txBody>
          <a:bodyPr/>
          <a:lstStyle/>
          <a:p>
            <a:pPr algn="ctr"/>
            <a:r>
              <a:rPr lang="en-US" b="1" dirty="0">
                <a:latin typeface="Eras Medium ITC" panose="020B0907030504020204" pitchFamily="34" charset="77"/>
              </a:rPr>
              <a:t>Objectives</a:t>
            </a:r>
          </a:p>
        </p:txBody>
      </p:sp>
      <p:sp>
        <p:nvSpPr>
          <p:cNvPr id="3" name="Content Placeholder 2">
            <a:extLst>
              <a:ext uri="{FF2B5EF4-FFF2-40B4-BE49-F238E27FC236}">
                <a16:creationId xmlns:a16="http://schemas.microsoft.com/office/drawing/2014/main" id="{9BDBBAED-E29C-8475-0A8A-27B13255C951}"/>
              </a:ext>
            </a:extLst>
          </p:cNvPr>
          <p:cNvSpPr>
            <a:spLocks noGrp="1"/>
          </p:cNvSpPr>
          <p:nvPr>
            <p:ph idx="1"/>
          </p:nvPr>
        </p:nvSpPr>
        <p:spPr/>
        <p:txBody>
          <a:bodyPr/>
          <a:lstStyle/>
          <a:p>
            <a:r>
              <a:rPr lang="en-US" dirty="0">
                <a:latin typeface="Eras Medium ITC" panose="020B0907030504020204" pitchFamily="34" charset="77"/>
              </a:rPr>
              <a:t>Define Financial Readiness</a:t>
            </a:r>
          </a:p>
          <a:p>
            <a:r>
              <a:rPr lang="en-US" dirty="0">
                <a:latin typeface="Eras Medium ITC" panose="020B0907030504020204" pitchFamily="34" charset="77"/>
              </a:rPr>
              <a:t>Identify key financial concepts for maximizing returns</a:t>
            </a:r>
          </a:p>
          <a:p>
            <a:r>
              <a:rPr lang="en-US" dirty="0">
                <a:latin typeface="Eras Medium ITC" panose="020B0907030504020204" pitchFamily="34" charset="77"/>
              </a:rPr>
              <a:t>Explain the importance of having an emergency savings fund</a:t>
            </a:r>
          </a:p>
          <a:p>
            <a:r>
              <a:rPr lang="en-US" dirty="0">
                <a:latin typeface="Eras Medium ITC" panose="020B0907030504020204" pitchFamily="34" charset="77"/>
              </a:rPr>
              <a:t>Identify concepts related to the Thrift Savings Plan</a:t>
            </a:r>
          </a:p>
          <a:p>
            <a:r>
              <a:rPr lang="en-US" dirty="0">
                <a:latin typeface="Eras Medium ITC" panose="020B0907030504020204" pitchFamily="34" charset="77"/>
              </a:rPr>
              <a:t>Explain investment opportunities available to you through TSP</a:t>
            </a:r>
          </a:p>
          <a:p>
            <a:r>
              <a:rPr lang="en-US" dirty="0">
                <a:latin typeface="Eras Medium ITC" panose="020B0907030504020204" pitchFamily="34" charset="77"/>
              </a:rPr>
              <a:t>Describe key concepts on how to maximize your investment opportunities through the VA loan</a:t>
            </a:r>
          </a:p>
          <a:p>
            <a:r>
              <a:rPr lang="en-US" dirty="0">
                <a:latin typeface="Eras Medium ITC" panose="020B0907030504020204" pitchFamily="34" charset="77"/>
              </a:rPr>
              <a:t>Identify ways to increase and build good credit</a:t>
            </a:r>
          </a:p>
          <a:p>
            <a:endParaRPr lang="en-US" dirty="0"/>
          </a:p>
        </p:txBody>
      </p:sp>
    </p:spTree>
    <p:extLst>
      <p:ext uri="{BB962C8B-B14F-4D97-AF65-F5344CB8AC3E}">
        <p14:creationId xmlns:p14="http://schemas.microsoft.com/office/powerpoint/2010/main" val="320841811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72E2A1B5-765B-9CFA-4ED8-B0ED33669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6AF06-430A-E806-8699-1B386F4D83F0}"/>
              </a:ext>
            </a:extLst>
          </p:cNvPr>
          <p:cNvSpPr>
            <a:spLocks noGrp="1"/>
          </p:cNvSpPr>
          <p:nvPr>
            <p:ph type="title"/>
          </p:nvPr>
        </p:nvSpPr>
        <p:spPr/>
        <p:txBody>
          <a:bodyPr/>
          <a:lstStyle/>
          <a:p>
            <a:pPr algn="ctr"/>
            <a:r>
              <a:rPr lang="en-US" dirty="0"/>
              <a:t>Financial Readiness</a:t>
            </a:r>
          </a:p>
        </p:txBody>
      </p:sp>
      <p:sp>
        <p:nvSpPr>
          <p:cNvPr id="3" name="Content Placeholder 2">
            <a:extLst>
              <a:ext uri="{FF2B5EF4-FFF2-40B4-BE49-F238E27FC236}">
                <a16:creationId xmlns:a16="http://schemas.microsoft.com/office/drawing/2014/main" id="{2F394056-6E17-2196-2447-A44383A9E4EF}"/>
              </a:ext>
            </a:extLst>
          </p:cNvPr>
          <p:cNvSpPr>
            <a:spLocks noGrp="1"/>
          </p:cNvSpPr>
          <p:nvPr>
            <p:ph idx="1"/>
          </p:nvPr>
        </p:nvSpPr>
        <p:spPr/>
        <p:txBody>
          <a:bodyPr/>
          <a:lstStyle/>
          <a:p>
            <a:r>
              <a:rPr lang="en-US" b="1" dirty="0">
                <a:latin typeface="Eras Medium ITC" panose="020B0907030504020204" pitchFamily="34" charset="77"/>
              </a:rPr>
              <a:t>What is it? </a:t>
            </a:r>
          </a:p>
          <a:p>
            <a:pPr lvl="1"/>
            <a:r>
              <a:rPr lang="en-US" b="0" i="0" u="none" strike="noStrike" dirty="0">
                <a:solidFill>
                  <a:srgbClr val="111111"/>
                </a:solidFill>
                <a:effectLst/>
                <a:latin typeface="Eras Medium ITC" panose="020B0907030504020204" pitchFamily="34" charset="77"/>
              </a:rPr>
              <a:t>Financial readiness refers to being well-prepared to manage your finances effectively. It involves having the knowledge, skills, and resources to make informed financial decisions.</a:t>
            </a:r>
          </a:p>
          <a:p>
            <a:pPr lvl="1"/>
            <a:endParaRPr lang="en-US" dirty="0">
              <a:solidFill>
                <a:srgbClr val="111111"/>
              </a:solidFill>
              <a:latin typeface="Eras Medium ITC" panose="020B0907030504020204" pitchFamily="34" charset="77"/>
            </a:endParaRPr>
          </a:p>
          <a:p>
            <a:r>
              <a:rPr lang="en-US" b="1" i="0" u="none" strike="noStrike" dirty="0">
                <a:solidFill>
                  <a:srgbClr val="111111"/>
                </a:solidFill>
                <a:effectLst/>
                <a:latin typeface="Eras Medium ITC" panose="020B0907030504020204" pitchFamily="34" charset="77"/>
              </a:rPr>
              <a:t>What does this look like for you</a:t>
            </a:r>
            <a:r>
              <a:rPr lang="en-US" b="1" dirty="0">
                <a:solidFill>
                  <a:srgbClr val="111111"/>
                </a:solidFill>
                <a:latin typeface="Eras Medium ITC" panose="020B0907030504020204" pitchFamily="34" charset="77"/>
              </a:rPr>
              <a:t>? </a:t>
            </a:r>
          </a:p>
          <a:p>
            <a:pPr lvl="1"/>
            <a:r>
              <a:rPr lang="en-US" b="0" i="0" u="none" strike="noStrike" dirty="0">
                <a:solidFill>
                  <a:srgbClr val="111111"/>
                </a:solidFill>
                <a:effectLst/>
                <a:latin typeface="Eras Medium ITC" panose="020B0907030504020204" pitchFamily="34" charset="77"/>
              </a:rPr>
              <a:t>Each </a:t>
            </a:r>
            <a:r>
              <a:rPr lang="en-US" dirty="0">
                <a:solidFill>
                  <a:srgbClr val="111111"/>
                </a:solidFill>
                <a:latin typeface="Eras Medium ITC" panose="020B0907030504020204" pitchFamily="34" charset="77"/>
              </a:rPr>
              <a:t>person’s situation vastly different from the next. </a:t>
            </a:r>
          </a:p>
          <a:p>
            <a:pPr lvl="1"/>
            <a:r>
              <a:rPr lang="en-US" dirty="0">
                <a:solidFill>
                  <a:srgbClr val="111111"/>
                </a:solidFill>
                <a:latin typeface="Eras Medium ITC" panose="020B0907030504020204" pitchFamily="34" charset="77"/>
              </a:rPr>
              <a:t>Do what’s right for you! </a:t>
            </a:r>
          </a:p>
        </p:txBody>
      </p:sp>
    </p:spTree>
    <p:extLst>
      <p:ext uri="{BB962C8B-B14F-4D97-AF65-F5344CB8AC3E}">
        <p14:creationId xmlns:p14="http://schemas.microsoft.com/office/powerpoint/2010/main" val="255140856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FDF1-036A-3735-9BD3-E3111972D5D5}"/>
              </a:ext>
            </a:extLst>
          </p:cNvPr>
          <p:cNvSpPr>
            <a:spLocks noGrp="1"/>
          </p:cNvSpPr>
          <p:nvPr>
            <p:ph type="title"/>
          </p:nvPr>
        </p:nvSpPr>
        <p:spPr/>
        <p:txBody>
          <a:bodyPr/>
          <a:lstStyle/>
          <a:p>
            <a:pPr algn="ctr"/>
            <a:r>
              <a:rPr lang="en-US" dirty="0"/>
              <a:t>Financial Readiness</a:t>
            </a:r>
          </a:p>
        </p:txBody>
      </p:sp>
      <p:sp>
        <p:nvSpPr>
          <p:cNvPr id="3" name="Content Placeholder 2">
            <a:extLst>
              <a:ext uri="{FF2B5EF4-FFF2-40B4-BE49-F238E27FC236}">
                <a16:creationId xmlns:a16="http://schemas.microsoft.com/office/drawing/2014/main" id="{5F5278E4-D42F-CD13-1D70-001F51438D29}"/>
              </a:ext>
            </a:extLst>
          </p:cNvPr>
          <p:cNvSpPr>
            <a:spLocks noGrp="1"/>
          </p:cNvSpPr>
          <p:nvPr>
            <p:ph idx="1"/>
          </p:nvPr>
        </p:nvSpPr>
        <p:spPr>
          <a:xfrm>
            <a:off x="838199" y="1825625"/>
            <a:ext cx="10304417" cy="4351338"/>
          </a:xfrm>
        </p:spPr>
        <p:txBody>
          <a:bodyPr>
            <a:normAutofit/>
          </a:bodyPr>
          <a:lstStyle/>
          <a:p>
            <a:pPr algn="l"/>
            <a:r>
              <a:rPr lang="en-US" sz="2400" b="1" i="0" u="none" strike="noStrike" dirty="0">
                <a:solidFill>
                  <a:srgbClr val="111111"/>
                </a:solidFill>
                <a:effectLst/>
                <a:latin typeface="Eras Medium ITC" panose="020B0907030504020204" pitchFamily="34" charset="77"/>
              </a:rPr>
              <a:t>Why is Financial Readiness Important?</a:t>
            </a:r>
          </a:p>
          <a:p>
            <a:pPr lvl="1"/>
            <a:r>
              <a:rPr lang="en-US" b="0" i="0" u="none" strike="noStrike" dirty="0">
                <a:solidFill>
                  <a:srgbClr val="111111"/>
                </a:solidFill>
                <a:effectLst/>
                <a:latin typeface="Eras Medium ITC" panose="020B0907030504020204" pitchFamily="34" charset="77"/>
              </a:rPr>
              <a:t>Being financially ready helps you:</a:t>
            </a:r>
          </a:p>
          <a:p>
            <a:pPr lvl="2"/>
            <a:r>
              <a:rPr lang="en-US" sz="2400" b="1" i="0" u="none" strike="noStrike" dirty="0">
                <a:solidFill>
                  <a:srgbClr val="111111"/>
                </a:solidFill>
                <a:effectLst/>
                <a:latin typeface="Eras Medium ITC" panose="020B0907030504020204" pitchFamily="34" charset="77"/>
              </a:rPr>
              <a:t>Avoid debt</a:t>
            </a:r>
            <a:r>
              <a:rPr lang="en-US" sz="2400" b="0" i="0" u="none" strike="noStrike" dirty="0">
                <a:solidFill>
                  <a:srgbClr val="111111"/>
                </a:solidFill>
                <a:effectLst/>
                <a:latin typeface="Eras Medium ITC" panose="020B0907030504020204" pitchFamily="34" charset="77"/>
              </a:rPr>
              <a:t>: Understand budgeting, saving, and spending wisely.</a:t>
            </a:r>
          </a:p>
          <a:p>
            <a:pPr lvl="2"/>
            <a:r>
              <a:rPr lang="en-US" sz="2400" b="1" i="0" u="none" strike="noStrike" dirty="0">
                <a:solidFill>
                  <a:srgbClr val="111111"/>
                </a:solidFill>
                <a:effectLst/>
                <a:latin typeface="Eras Medium ITC" panose="020B0907030504020204" pitchFamily="34" charset="77"/>
              </a:rPr>
              <a:t>Plan for emergencies</a:t>
            </a:r>
            <a:r>
              <a:rPr lang="en-US" sz="2400" b="0" i="0" u="none" strike="noStrike" dirty="0">
                <a:solidFill>
                  <a:srgbClr val="111111"/>
                </a:solidFill>
                <a:effectLst/>
                <a:latin typeface="Eras Medium ITC" panose="020B0907030504020204" pitchFamily="34" charset="77"/>
              </a:rPr>
              <a:t>: Build an emergency fund to cover unexpected expenses.</a:t>
            </a:r>
          </a:p>
          <a:p>
            <a:pPr lvl="2"/>
            <a:r>
              <a:rPr lang="en-US" sz="2400" b="1" i="0" u="none" strike="noStrike" dirty="0">
                <a:solidFill>
                  <a:srgbClr val="111111"/>
                </a:solidFill>
                <a:effectLst/>
                <a:latin typeface="Eras Medium ITC" panose="020B0907030504020204" pitchFamily="34" charset="77"/>
              </a:rPr>
              <a:t>Invest wisely</a:t>
            </a:r>
            <a:r>
              <a:rPr lang="en-US" sz="2400" b="0" i="0" u="none" strike="noStrike" dirty="0">
                <a:solidFill>
                  <a:srgbClr val="111111"/>
                </a:solidFill>
                <a:effectLst/>
                <a:latin typeface="Eras Medium ITC" panose="020B0907030504020204" pitchFamily="34" charset="77"/>
              </a:rPr>
              <a:t>: Learn about investment options and risk management.</a:t>
            </a:r>
          </a:p>
          <a:p>
            <a:pPr lvl="2"/>
            <a:r>
              <a:rPr lang="en-US" sz="2400" b="1" i="0" u="none" strike="noStrike" dirty="0">
                <a:solidFill>
                  <a:srgbClr val="111111"/>
                </a:solidFill>
                <a:effectLst/>
                <a:latin typeface="Eras Medium ITC" panose="020B0907030504020204" pitchFamily="34" charset="77"/>
              </a:rPr>
              <a:t>Prepare for major life events</a:t>
            </a:r>
            <a:r>
              <a:rPr lang="en-US" sz="2400" b="0" i="0" u="none" strike="noStrike" dirty="0">
                <a:solidFill>
                  <a:srgbClr val="111111"/>
                </a:solidFill>
                <a:effectLst/>
                <a:latin typeface="Eras Medium ITC" panose="020B0907030504020204" pitchFamily="34" charset="77"/>
              </a:rPr>
              <a:t>: Such as buying a home, starting a family, or retirement.</a:t>
            </a:r>
          </a:p>
          <a:p>
            <a:pPr lvl="1"/>
            <a:endParaRPr lang="en-US" dirty="0">
              <a:latin typeface="Eras Medium ITC" panose="020B0907030504020204" pitchFamily="34" charset="77"/>
            </a:endParaRPr>
          </a:p>
        </p:txBody>
      </p:sp>
    </p:spTree>
    <p:extLst>
      <p:ext uri="{BB962C8B-B14F-4D97-AF65-F5344CB8AC3E}">
        <p14:creationId xmlns:p14="http://schemas.microsoft.com/office/powerpoint/2010/main" val="343452096"/>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F5B34-925D-1B60-CA44-894B7AE29AB3}"/>
              </a:ext>
            </a:extLst>
          </p:cNvPr>
          <p:cNvSpPr>
            <a:spLocks noGrp="1"/>
          </p:cNvSpPr>
          <p:nvPr>
            <p:ph type="title"/>
          </p:nvPr>
        </p:nvSpPr>
        <p:spPr>
          <a:xfrm>
            <a:off x="1295400" y="379451"/>
            <a:ext cx="10515600" cy="1325563"/>
          </a:xfrm>
        </p:spPr>
        <p:txBody>
          <a:bodyPr>
            <a:normAutofit/>
          </a:bodyPr>
          <a:lstStyle/>
          <a:p>
            <a:pPr algn="ctr"/>
            <a:r>
              <a:rPr lang="en-US" sz="4000" dirty="0">
                <a:latin typeface="Eras Medium ITC" panose="020B0907030504020204" pitchFamily="34" charset="77"/>
              </a:rPr>
              <a:t>Financial Aces in Your Readiness Deck	</a:t>
            </a:r>
          </a:p>
        </p:txBody>
      </p:sp>
      <p:sp>
        <p:nvSpPr>
          <p:cNvPr id="3" name="Content Placeholder 2">
            <a:extLst>
              <a:ext uri="{FF2B5EF4-FFF2-40B4-BE49-F238E27FC236}">
                <a16:creationId xmlns:a16="http://schemas.microsoft.com/office/drawing/2014/main" id="{80D33DDA-FA15-1F11-E422-105B5E883110}"/>
              </a:ext>
            </a:extLst>
          </p:cNvPr>
          <p:cNvSpPr>
            <a:spLocks noGrp="1"/>
          </p:cNvSpPr>
          <p:nvPr>
            <p:ph idx="1"/>
          </p:nvPr>
        </p:nvSpPr>
        <p:spPr>
          <a:xfrm>
            <a:off x="838200" y="2127211"/>
            <a:ext cx="6332034" cy="4351338"/>
          </a:xfrm>
        </p:spPr>
        <p:txBody>
          <a:bodyPr/>
          <a:lstStyle/>
          <a:p>
            <a:r>
              <a:rPr lang="en-US" dirty="0">
                <a:latin typeface="Eras Medium ITC" panose="020B0907030504020204" pitchFamily="34" charset="77"/>
              </a:rPr>
              <a:t>Emergency Funds </a:t>
            </a:r>
          </a:p>
          <a:p>
            <a:r>
              <a:rPr lang="en-US" dirty="0">
                <a:latin typeface="Eras Medium ITC" panose="020B0907030504020204" pitchFamily="34" charset="77"/>
              </a:rPr>
              <a:t>TSP</a:t>
            </a:r>
          </a:p>
          <a:p>
            <a:r>
              <a:rPr lang="en-US" dirty="0">
                <a:latin typeface="Eras Medium ITC" panose="020B0907030504020204" pitchFamily="34" charset="77"/>
              </a:rPr>
              <a:t>Real Estate (VA Loan)</a:t>
            </a:r>
          </a:p>
          <a:p>
            <a:r>
              <a:rPr lang="en-US" dirty="0">
                <a:latin typeface="Eras Medium ITC" panose="020B0907030504020204" pitchFamily="34" charset="77"/>
              </a:rPr>
              <a:t>Credit and Credit Cards</a:t>
            </a:r>
          </a:p>
          <a:p>
            <a:endParaRPr lang="en-US" dirty="0">
              <a:latin typeface="Eras Medium ITC" panose="020B0907030504020204" pitchFamily="34" charset="77"/>
            </a:endParaRPr>
          </a:p>
          <a:p>
            <a:endParaRPr lang="en-US" dirty="0">
              <a:latin typeface="Eras Medium ITC" panose="020B0907030504020204" pitchFamily="34" charset="77"/>
            </a:endParaRPr>
          </a:p>
        </p:txBody>
      </p:sp>
      <p:pic>
        <p:nvPicPr>
          <p:cNvPr id="1026" name="Picture 2" descr="hand holding five aces. Image 4 of 4">
            <a:extLst>
              <a:ext uri="{FF2B5EF4-FFF2-40B4-BE49-F238E27FC236}">
                <a16:creationId xmlns:a16="http://schemas.microsoft.com/office/drawing/2014/main" id="{02C5F218-6556-246A-C29E-2DF70ED2DE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8317" y="1714500"/>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407486"/>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pic>
        <p:nvPicPr>
          <p:cNvPr id="3074" name="Picture 2" descr="Ace card background for PowerPoint. Image 4 of 4">
            <a:extLst>
              <a:ext uri="{FF2B5EF4-FFF2-40B4-BE49-F238E27FC236}">
                <a16:creationId xmlns:a16="http://schemas.microsoft.com/office/drawing/2014/main" id="{FDB17D0A-F8EE-5489-2E96-5F1BE5D58B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823" r="9090" b="10255"/>
          <a:stretch/>
        </p:blipFill>
        <p:spPr bwMode="auto">
          <a:xfrm>
            <a:off x="5938808" y="1185765"/>
            <a:ext cx="4889026" cy="38678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109D6CF-0887-E189-FD59-C391CD1E8C7D}"/>
              </a:ext>
            </a:extLst>
          </p:cNvPr>
          <p:cNvSpPr>
            <a:spLocks noGrp="1"/>
          </p:cNvSpPr>
          <p:nvPr>
            <p:ph type="title"/>
          </p:nvPr>
        </p:nvSpPr>
        <p:spPr>
          <a:xfrm>
            <a:off x="2072640" y="1178350"/>
            <a:ext cx="4023360" cy="3204134"/>
          </a:xfrm>
        </p:spPr>
        <p:txBody>
          <a:bodyPr vert="horz" lIns="91440" tIns="45720" rIns="91440" bIns="45720" rtlCol="0" anchor="b">
            <a:normAutofit/>
          </a:bodyPr>
          <a:lstStyle/>
          <a:p>
            <a:r>
              <a:rPr lang="en-US" sz="4800" b="1" dirty="0">
                <a:effectLst/>
                <a:latin typeface="Eras Medium ITC" panose="020B0907030504020204" pitchFamily="34" charset="77"/>
              </a:rPr>
              <a:t>Ace #1: Emergency Funds</a:t>
            </a:r>
            <a:endParaRPr lang="en-US" sz="4800" dirty="0">
              <a:latin typeface="Eras Medium ITC" panose="020B0907030504020204" pitchFamily="34" charset="77"/>
            </a:endParaRPr>
          </a:p>
        </p:txBody>
      </p:sp>
    </p:spTree>
    <p:extLst>
      <p:ext uri="{BB962C8B-B14F-4D97-AF65-F5344CB8AC3E}">
        <p14:creationId xmlns:p14="http://schemas.microsoft.com/office/powerpoint/2010/main" val="35774835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6997-7451-891B-3D11-FDFF60216651}"/>
              </a:ext>
            </a:extLst>
          </p:cNvPr>
          <p:cNvSpPr>
            <a:spLocks noGrp="1"/>
          </p:cNvSpPr>
          <p:nvPr>
            <p:ph type="title"/>
          </p:nvPr>
        </p:nvSpPr>
        <p:spPr/>
        <p:txBody>
          <a:bodyPr>
            <a:normAutofit/>
          </a:bodyPr>
          <a:lstStyle/>
          <a:p>
            <a:pPr marL="0" marR="0" algn="ctr">
              <a:spcBef>
                <a:spcPts val="900"/>
              </a:spcBef>
              <a:spcAft>
                <a:spcPts val="0"/>
              </a:spcAft>
            </a:pPr>
            <a:r>
              <a:rPr lang="en-US" sz="4000" b="1" kern="0" dirty="0">
                <a:solidFill>
                  <a:srgbClr val="111111"/>
                </a:solidFill>
                <a:effectLst/>
                <a:latin typeface="Eras Medium ITC" panose="020B0907030504020204" pitchFamily="34" charset="77"/>
                <a:ea typeface="Times New Roman" panose="02020603050405020304" pitchFamily="18" charset="0"/>
                <a:cs typeface="Times New Roman" panose="02020603050405020304" pitchFamily="18" charset="0"/>
              </a:rPr>
              <a:t>Ace #1: Emergency Funds</a:t>
            </a:r>
            <a:endParaRPr lang="en-US" sz="4000" kern="100" dirty="0">
              <a:effectLst/>
              <a:latin typeface="Eras Medium ITC" panose="020B0907030504020204" pitchFamily="34" charset="77"/>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18B3F69-8454-30EA-5769-B682BE9D5B39}"/>
              </a:ext>
            </a:extLst>
          </p:cNvPr>
          <p:cNvSpPr>
            <a:spLocks noGrp="1"/>
          </p:cNvSpPr>
          <p:nvPr>
            <p:ph idx="1"/>
          </p:nvPr>
        </p:nvSpPr>
        <p:spPr/>
        <p:txBody>
          <a:bodyPr>
            <a:normAutofit/>
          </a:bodyPr>
          <a:lstStyle/>
          <a:p>
            <a:pPr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Why an Emergency Fund?</a:t>
            </a:r>
            <a:r>
              <a:rPr lang="en-US" b="0" i="0" u="none" strike="noStrike" dirty="0">
                <a:solidFill>
                  <a:srgbClr val="111111"/>
                </a:solidFill>
                <a:effectLst/>
                <a:latin typeface="Eras Medium ITC" panose="020B0907030504020204" pitchFamily="34" charset="77"/>
              </a:rPr>
              <a:t>:</a:t>
            </a:r>
          </a:p>
          <a:p>
            <a:pPr marL="0" indent="0" algn="l">
              <a:buNone/>
            </a:pPr>
            <a:endParaRPr lang="en-US" b="0" i="0" u="none" strike="noStrike" dirty="0">
              <a:solidFill>
                <a:srgbClr val="111111"/>
              </a:solidFill>
              <a:effectLst/>
              <a:latin typeface="Eras Medium ITC" panose="020B0907030504020204" pitchFamily="34" charset="77"/>
            </a:endParaRPr>
          </a:p>
          <a:p>
            <a:pPr marL="742950" lvl="1" indent="-285750" algn="l">
              <a:buFont typeface="Arial" panose="020B0604020202020204" pitchFamily="34" charset="0"/>
              <a:buChar char="•"/>
            </a:pPr>
            <a:r>
              <a:rPr lang="en-US" sz="2800" b="1" i="0" u="none" strike="noStrike" dirty="0">
                <a:solidFill>
                  <a:srgbClr val="111111"/>
                </a:solidFill>
                <a:effectLst/>
                <a:latin typeface="Eras Medium ITC" panose="020B0907030504020204" pitchFamily="34" charset="77"/>
              </a:rPr>
              <a:t>Mission Critical</a:t>
            </a:r>
            <a:r>
              <a:rPr lang="en-US" sz="2800" b="0" i="0" u="none" strike="noStrike" dirty="0">
                <a:solidFill>
                  <a:srgbClr val="111111"/>
                </a:solidFill>
                <a:effectLst/>
                <a:latin typeface="Eras Medium ITC" panose="020B0907030504020204" pitchFamily="34" charset="77"/>
              </a:rPr>
              <a:t>: Emergencies happen – car repairs, medical bills, unexpected PCS orders.</a:t>
            </a:r>
          </a:p>
          <a:p>
            <a:pPr marL="742950" lvl="1" indent="-285750" algn="l">
              <a:buFont typeface="Arial" panose="020B0604020202020204" pitchFamily="34" charset="0"/>
              <a:buChar char="•"/>
            </a:pPr>
            <a:r>
              <a:rPr lang="en-US" sz="2800" b="1" i="0" u="none" strike="noStrike" dirty="0">
                <a:solidFill>
                  <a:srgbClr val="111111"/>
                </a:solidFill>
                <a:effectLst/>
                <a:latin typeface="Eras Medium ITC" panose="020B0907030504020204" pitchFamily="34" charset="77"/>
              </a:rPr>
              <a:t>Peace of Mind</a:t>
            </a:r>
            <a:r>
              <a:rPr lang="en-US" sz="2800" b="0" i="0" u="none" strike="noStrike" dirty="0">
                <a:solidFill>
                  <a:srgbClr val="111111"/>
                </a:solidFill>
                <a:effectLst/>
                <a:latin typeface="Eras Medium ITC" panose="020B0907030504020204" pitchFamily="34" charset="77"/>
              </a:rPr>
              <a:t>: Having a safety net reduces stress and lets you focus on your mission.</a:t>
            </a:r>
          </a:p>
          <a:p>
            <a:pPr marL="742950" lvl="1" indent="-285750" algn="l">
              <a:buFont typeface="Arial" panose="020B0604020202020204" pitchFamily="34" charset="0"/>
              <a:buChar char="•"/>
            </a:pPr>
            <a:r>
              <a:rPr lang="en-US" sz="2800" b="1" i="0" u="none" strike="noStrike" dirty="0">
                <a:solidFill>
                  <a:srgbClr val="111111"/>
                </a:solidFill>
                <a:effectLst/>
                <a:latin typeface="Eras Medium ITC" panose="020B0907030504020204" pitchFamily="34" charset="77"/>
              </a:rPr>
              <a:t>Financial Independence</a:t>
            </a:r>
            <a:r>
              <a:rPr lang="en-US" sz="2800" b="0" i="0" u="none" strike="noStrike" dirty="0">
                <a:solidFill>
                  <a:srgbClr val="111111"/>
                </a:solidFill>
                <a:effectLst/>
                <a:latin typeface="Eras Medium ITC" panose="020B0907030504020204" pitchFamily="34" charset="77"/>
              </a:rPr>
              <a:t>: Be prepared, so you’re not gambling with your future.</a:t>
            </a:r>
          </a:p>
          <a:p>
            <a:pPr marL="0" marR="0">
              <a:spcBef>
                <a:spcPts val="900"/>
              </a:spcBef>
              <a:spcAft>
                <a:spcPts val="0"/>
              </a:spcAft>
            </a:pPr>
            <a:endParaRPr lang="en-US" sz="3200" kern="100" dirty="0">
              <a:solidFill>
                <a:srgbClr val="111111"/>
              </a:solidFill>
              <a:effectLst/>
              <a:latin typeface="Eras Medium ITC" panose="020B0907030504020204"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7420331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FF7B0D69-AC7B-1519-6B4E-834DF881A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1DBD2-3829-8DAA-017F-01170208B61C}"/>
              </a:ext>
            </a:extLst>
          </p:cNvPr>
          <p:cNvSpPr>
            <a:spLocks noGrp="1"/>
          </p:cNvSpPr>
          <p:nvPr>
            <p:ph type="title"/>
          </p:nvPr>
        </p:nvSpPr>
        <p:spPr/>
        <p:txBody>
          <a:bodyPr>
            <a:normAutofit/>
          </a:bodyPr>
          <a:lstStyle/>
          <a:p>
            <a:pPr marL="0" marR="0" algn="ctr">
              <a:spcBef>
                <a:spcPts val="900"/>
              </a:spcBef>
              <a:spcAft>
                <a:spcPts val="0"/>
              </a:spcAft>
            </a:pPr>
            <a:r>
              <a:rPr lang="en-US" sz="4000" b="1" kern="0" dirty="0">
                <a:solidFill>
                  <a:srgbClr val="111111"/>
                </a:solidFill>
                <a:effectLst/>
                <a:latin typeface="Eras Medium ITC" panose="020B0907030504020204" pitchFamily="34" charset="77"/>
                <a:ea typeface="Times New Roman" panose="02020603050405020304" pitchFamily="18" charset="0"/>
                <a:cs typeface="Times New Roman" panose="02020603050405020304" pitchFamily="18" charset="0"/>
              </a:rPr>
              <a:t>Ace #1: Emergency Funds</a:t>
            </a:r>
            <a:endParaRPr lang="en-US" sz="4000" kern="100" dirty="0">
              <a:effectLst/>
              <a:latin typeface="Eras Medium ITC" panose="020B0907030504020204" pitchFamily="34" charset="77"/>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DF1D5B5-6138-534E-A244-8AA00427D6DA}"/>
              </a:ext>
            </a:extLst>
          </p:cNvPr>
          <p:cNvSpPr>
            <a:spLocks noGrp="1"/>
          </p:cNvSpPr>
          <p:nvPr>
            <p:ph idx="1"/>
          </p:nvPr>
        </p:nvSpPr>
        <p:spPr/>
        <p:txBody>
          <a:bodyPr>
            <a:normAutofit lnSpcReduction="10000"/>
          </a:bodyPr>
          <a:lstStyle/>
          <a:p>
            <a:pPr marL="285750" indent="-285750"/>
            <a:r>
              <a:rPr lang="en-US" b="1" dirty="0">
                <a:solidFill>
                  <a:srgbClr val="111111"/>
                </a:solidFill>
                <a:latin typeface="Eras Medium ITC" panose="020B0907030504020204" pitchFamily="34" charset="77"/>
              </a:rPr>
              <a:t>Get Familiar with LES!</a:t>
            </a:r>
          </a:p>
          <a:p>
            <a:pPr marL="742950" lvl="1" indent="-285750"/>
            <a:r>
              <a:rPr lang="en-US" dirty="0">
                <a:solidFill>
                  <a:srgbClr val="111111"/>
                </a:solidFill>
                <a:latin typeface="Eras Medium ITC" panose="020B0907030504020204" pitchFamily="34" charset="77"/>
              </a:rPr>
              <a:t>Have luxury of knowing what our pay is and what it is projected to be.</a:t>
            </a:r>
          </a:p>
          <a:p>
            <a:pPr marL="742950" lvl="1" indent="-285750"/>
            <a:r>
              <a:rPr lang="en-US" dirty="0">
                <a:solidFill>
                  <a:srgbClr val="111111"/>
                </a:solidFill>
                <a:latin typeface="Eras Medium ITC" panose="020B0907030504020204" pitchFamily="34" charset="77"/>
              </a:rPr>
              <a:t>Calculate living expenses and any funds left over.  </a:t>
            </a:r>
            <a:endParaRPr lang="en-US" b="1" dirty="0">
              <a:solidFill>
                <a:srgbClr val="111111"/>
              </a:solidFill>
              <a:latin typeface="Eras Medium ITC" panose="020B0907030504020204" pitchFamily="34" charset="77"/>
            </a:endParaRPr>
          </a:p>
          <a:p>
            <a:pPr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Start Small</a:t>
            </a:r>
            <a:r>
              <a:rPr lang="en-US" b="0" i="0" u="none" strike="noStrike" dirty="0">
                <a:solidFill>
                  <a:srgbClr val="111111"/>
                </a:solidFill>
                <a:effectLst/>
                <a:latin typeface="Eras Medium ITC" panose="020B0907030504020204" pitchFamily="34" charset="77"/>
              </a:rPr>
              <a:t>:</a:t>
            </a:r>
          </a:p>
          <a:p>
            <a:pPr marL="742950" lvl="1" indent="-285750"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Minimum Bet</a:t>
            </a:r>
            <a:r>
              <a:rPr lang="en-US" b="0" i="0" u="none" strike="noStrike" dirty="0">
                <a:solidFill>
                  <a:srgbClr val="111111"/>
                </a:solidFill>
                <a:effectLst/>
                <a:latin typeface="Eras Medium ITC" panose="020B0907030504020204" pitchFamily="34" charset="77"/>
              </a:rPr>
              <a:t>: Aim for at least 3 months’ worth of living expenses.</a:t>
            </a:r>
          </a:p>
          <a:p>
            <a:pPr marL="742950" lvl="1" indent="-285750"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Maximum Bet</a:t>
            </a:r>
            <a:r>
              <a:rPr lang="en-US" b="0" i="0" u="none" strike="noStrike" dirty="0">
                <a:solidFill>
                  <a:srgbClr val="111111"/>
                </a:solidFill>
                <a:effectLst/>
                <a:latin typeface="Eras Medium ITC" panose="020B0907030504020204" pitchFamily="34" charset="77"/>
              </a:rPr>
              <a:t>: Work up to 6 months’ worth of living expenses</a:t>
            </a:r>
          </a:p>
          <a:p>
            <a:pPr marL="742950" lvl="1" indent="-285750"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Monthly Contributions</a:t>
            </a:r>
            <a:r>
              <a:rPr lang="en-US" b="0" i="0" u="none" strike="noStrike" dirty="0">
                <a:solidFill>
                  <a:srgbClr val="111111"/>
                </a:solidFill>
                <a:effectLst/>
                <a:latin typeface="Eras Medium ITC" panose="020B0907030504020204" pitchFamily="34" charset="77"/>
              </a:rPr>
              <a:t>: Set up automatic transfers to your emergency fund.</a:t>
            </a:r>
          </a:p>
          <a:p>
            <a:pPr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Stay Disciplined</a:t>
            </a:r>
            <a:r>
              <a:rPr lang="en-US" b="0" i="0" u="none" strike="noStrike" dirty="0">
                <a:solidFill>
                  <a:srgbClr val="111111"/>
                </a:solidFill>
                <a:effectLst/>
                <a:latin typeface="Eras Medium ITC" panose="020B0907030504020204" pitchFamily="34" charset="77"/>
              </a:rPr>
              <a:t>:</a:t>
            </a:r>
          </a:p>
          <a:p>
            <a:pPr marL="742950" lvl="1" indent="-285750"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Avoid Temptation</a:t>
            </a:r>
            <a:r>
              <a:rPr lang="en-US" b="0" i="0" u="none" strike="noStrike" dirty="0">
                <a:solidFill>
                  <a:srgbClr val="111111"/>
                </a:solidFill>
                <a:effectLst/>
                <a:latin typeface="Eras Medium ITC" panose="020B0907030504020204" pitchFamily="34" charset="77"/>
              </a:rPr>
              <a:t>: Don’t dip into your fund for non-emergencies.</a:t>
            </a:r>
          </a:p>
          <a:p>
            <a:pPr marL="742950" lvl="1" indent="-285750"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Regular Audits</a:t>
            </a:r>
            <a:r>
              <a:rPr lang="en-US" b="0" i="0" u="none" strike="noStrike" dirty="0">
                <a:solidFill>
                  <a:srgbClr val="111111"/>
                </a:solidFill>
                <a:effectLst/>
                <a:latin typeface="Eras Medium ITC" panose="020B0907030504020204" pitchFamily="34" charset="77"/>
              </a:rPr>
              <a:t>: Revisit and adjust as needed.</a:t>
            </a:r>
          </a:p>
          <a:p>
            <a:pPr marL="0" marR="0">
              <a:spcBef>
                <a:spcPts val="900"/>
              </a:spcBef>
              <a:spcAft>
                <a:spcPts val="0"/>
              </a:spcAft>
            </a:pPr>
            <a:endParaRPr lang="en-US" sz="3200" kern="100" dirty="0">
              <a:solidFill>
                <a:srgbClr val="111111"/>
              </a:solidFill>
              <a:effectLst/>
              <a:latin typeface="Eras Medium ITC" panose="020B0907030504020204"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6319796"/>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0A303DDD-90AE-AE89-F07B-14A258B7D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3287C-73A6-69D6-8C32-1562D9555820}"/>
              </a:ext>
            </a:extLst>
          </p:cNvPr>
          <p:cNvSpPr>
            <a:spLocks noGrp="1"/>
          </p:cNvSpPr>
          <p:nvPr>
            <p:ph type="title"/>
          </p:nvPr>
        </p:nvSpPr>
        <p:spPr/>
        <p:txBody>
          <a:bodyPr>
            <a:normAutofit/>
          </a:bodyPr>
          <a:lstStyle/>
          <a:p>
            <a:pPr marL="0" marR="0" algn="ctr">
              <a:spcBef>
                <a:spcPts val="900"/>
              </a:spcBef>
              <a:spcAft>
                <a:spcPts val="0"/>
              </a:spcAft>
            </a:pPr>
            <a:r>
              <a:rPr lang="en-US" sz="4000" b="1" kern="0" dirty="0">
                <a:solidFill>
                  <a:srgbClr val="111111"/>
                </a:solidFill>
                <a:effectLst/>
                <a:latin typeface="Eras Medium ITC" panose="020B0907030504020204" pitchFamily="34" charset="77"/>
                <a:ea typeface="Times New Roman" panose="02020603050405020304" pitchFamily="18" charset="0"/>
                <a:cs typeface="Times New Roman" panose="02020603050405020304" pitchFamily="18" charset="0"/>
              </a:rPr>
              <a:t>Ace #1: Emergency Funds</a:t>
            </a:r>
            <a:endParaRPr lang="en-US" sz="4000" kern="100" dirty="0">
              <a:effectLst/>
              <a:latin typeface="Eras Medium ITC" panose="020B0907030504020204" pitchFamily="34" charset="77"/>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CF02A23-4FFD-42B8-93A5-A169D37030D9}"/>
              </a:ext>
            </a:extLst>
          </p:cNvPr>
          <p:cNvSpPr>
            <a:spLocks noGrp="1"/>
          </p:cNvSpPr>
          <p:nvPr>
            <p:ph idx="1"/>
          </p:nvPr>
        </p:nvSpPr>
        <p:spPr/>
        <p:txBody>
          <a:bodyPr>
            <a:normAutofit fontScale="92500"/>
          </a:bodyPr>
          <a:lstStyle/>
          <a:p>
            <a:pPr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Where to Keep It</a:t>
            </a:r>
            <a:r>
              <a:rPr lang="en-US" b="0" i="0" u="none" strike="noStrike" dirty="0">
                <a:solidFill>
                  <a:srgbClr val="111111"/>
                </a:solidFill>
                <a:effectLst/>
                <a:latin typeface="Eras Medium ITC" panose="020B0907030504020204" pitchFamily="34" charset="77"/>
              </a:rPr>
              <a:t>:</a:t>
            </a:r>
          </a:p>
          <a:p>
            <a:pPr marL="742950" lvl="1" indent="-285750"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Safe Bets</a:t>
            </a:r>
            <a:r>
              <a:rPr lang="en-US" b="0" i="0" u="none" strike="noStrike" dirty="0">
                <a:solidFill>
                  <a:srgbClr val="111111"/>
                </a:solidFill>
                <a:effectLst/>
                <a:latin typeface="Eras Medium ITC" panose="020B0907030504020204" pitchFamily="34" charset="77"/>
              </a:rPr>
              <a:t>: A separate savings account – not mixed with regular spending.</a:t>
            </a:r>
          </a:p>
          <a:p>
            <a:pPr marL="1200150" lvl="2" indent="-285750"/>
            <a:r>
              <a:rPr lang="en-US" dirty="0">
                <a:solidFill>
                  <a:srgbClr val="111111"/>
                </a:solidFill>
                <a:latin typeface="Eras Medium ITC" panose="020B0907030504020204" pitchFamily="34" charset="77"/>
              </a:rPr>
              <a:t>Easiest is having savings account with same bank as checking account</a:t>
            </a:r>
          </a:p>
          <a:p>
            <a:pPr marL="285750" indent="-285750"/>
            <a:r>
              <a:rPr lang="en-US" dirty="0">
                <a:solidFill>
                  <a:srgbClr val="111111"/>
                </a:solidFill>
                <a:latin typeface="Eras Medium ITC" panose="020B0907030504020204" pitchFamily="34" charset="77"/>
              </a:rPr>
              <a:t>Where to Keep it to </a:t>
            </a:r>
            <a:r>
              <a:rPr lang="en-US" b="1" u="sng" dirty="0">
                <a:solidFill>
                  <a:srgbClr val="111111"/>
                </a:solidFill>
                <a:latin typeface="Eras Medium ITC" panose="020B0907030504020204" pitchFamily="34" charset="77"/>
              </a:rPr>
              <a:t>Maximize Return</a:t>
            </a:r>
            <a:endParaRPr lang="en-US" b="0" i="0" u="none" strike="noStrike" dirty="0">
              <a:solidFill>
                <a:srgbClr val="111111"/>
              </a:solidFill>
              <a:effectLst/>
              <a:latin typeface="Eras Medium ITC" panose="020B0907030504020204" pitchFamily="34" charset="77"/>
            </a:endParaRPr>
          </a:p>
          <a:p>
            <a:pPr marL="1200150" lvl="2" indent="-285750"/>
            <a:r>
              <a:rPr lang="en-US" dirty="0">
                <a:solidFill>
                  <a:srgbClr val="111111"/>
                </a:solidFill>
                <a:latin typeface="Eras Medium ITC" panose="020B0907030504020204" pitchFamily="34" charset="77"/>
              </a:rPr>
              <a:t>High-Yield Savings Accounts or Money Market Accounts </a:t>
            </a:r>
          </a:p>
          <a:p>
            <a:pPr marL="1657350" lvl="3" indent="-285750"/>
            <a:r>
              <a:rPr lang="en-US" b="0" i="0" u="none" strike="noStrike" dirty="0">
                <a:solidFill>
                  <a:srgbClr val="111111"/>
                </a:solidFill>
                <a:effectLst/>
                <a:latin typeface="Eras Medium ITC" panose="020B0907030504020204" pitchFamily="34" charset="77"/>
              </a:rPr>
              <a:t>Currently 4-5% yearly return (rate fluctuates) </a:t>
            </a:r>
          </a:p>
          <a:p>
            <a:pPr marL="1657350" lvl="3" indent="-285750"/>
            <a:r>
              <a:rPr lang="en-US" dirty="0">
                <a:solidFill>
                  <a:srgbClr val="111111"/>
                </a:solidFill>
                <a:latin typeface="Eras Medium ITC" panose="020B0907030504020204" pitchFamily="34" charset="77"/>
              </a:rPr>
              <a:t>Compare to USAA savings </a:t>
            </a:r>
            <a:r>
              <a:rPr lang="en-US" dirty="0">
                <a:solidFill>
                  <a:srgbClr val="FF0000"/>
                </a:solidFill>
                <a:latin typeface="Eras Medium ITC" panose="020B0907030504020204" pitchFamily="34" charset="77"/>
              </a:rPr>
              <a:t>(0.01%)</a:t>
            </a:r>
            <a:endParaRPr lang="en-US" b="0" i="0" u="none" strike="noStrike" dirty="0">
              <a:solidFill>
                <a:srgbClr val="FF0000"/>
              </a:solidFill>
              <a:effectLst/>
              <a:latin typeface="Eras Medium ITC" panose="020B0907030504020204" pitchFamily="34" charset="77"/>
            </a:endParaRPr>
          </a:p>
          <a:p>
            <a:pPr marL="1200150" lvl="2" indent="-285750"/>
            <a:r>
              <a:rPr lang="en-US" b="0" i="0" u="none" strike="noStrike" dirty="0">
                <a:solidFill>
                  <a:srgbClr val="111111"/>
                </a:solidFill>
                <a:effectLst/>
                <a:latin typeface="Eras Medium ITC" panose="020B0907030504020204" pitchFamily="34" charset="77"/>
              </a:rPr>
              <a:t>Can still move money into and out of </a:t>
            </a:r>
            <a:r>
              <a:rPr lang="en-US" dirty="0">
                <a:solidFill>
                  <a:srgbClr val="111111"/>
                </a:solidFill>
                <a:latin typeface="Eras Medium ITC" panose="020B0907030504020204" pitchFamily="34" charset="77"/>
              </a:rPr>
              <a:t>accounts freely</a:t>
            </a:r>
          </a:p>
          <a:p>
            <a:pPr marL="1200150" lvl="2" indent="-285750"/>
            <a:r>
              <a:rPr lang="en-US" b="0" i="0" u="none" strike="noStrike" dirty="0">
                <a:solidFill>
                  <a:srgbClr val="111111"/>
                </a:solidFill>
                <a:effectLst/>
                <a:latin typeface="Eras Medium ITC" panose="020B0907030504020204" pitchFamily="34" charset="77"/>
              </a:rPr>
              <a:t>Example Return </a:t>
            </a:r>
          </a:p>
          <a:p>
            <a:pPr marL="1657350" lvl="3" indent="-285750"/>
            <a:r>
              <a:rPr lang="en-US" b="0" i="0" u="none" strike="noStrike" dirty="0">
                <a:solidFill>
                  <a:srgbClr val="111111"/>
                </a:solidFill>
                <a:effectLst/>
                <a:latin typeface="Eras Medium ITC" panose="020B0907030504020204" pitchFamily="34" charset="77"/>
              </a:rPr>
              <a:t>USAA: $10,000 x 0.01% over 1</a:t>
            </a:r>
            <a:r>
              <a:rPr lang="en-US" dirty="0">
                <a:solidFill>
                  <a:srgbClr val="111111"/>
                </a:solidFill>
                <a:latin typeface="Eras Medium ITC" panose="020B0907030504020204" pitchFamily="34" charset="77"/>
              </a:rPr>
              <a:t>2 months= </a:t>
            </a:r>
            <a:r>
              <a:rPr lang="en-US" sz="2400" dirty="0">
                <a:solidFill>
                  <a:srgbClr val="111111"/>
                </a:solidFill>
                <a:latin typeface="Eras Medium ITC" panose="020B0907030504020204" pitchFamily="34" charset="77"/>
              </a:rPr>
              <a:t>$10,00</a:t>
            </a:r>
            <a:r>
              <a:rPr lang="en-US" sz="2400" dirty="0">
                <a:solidFill>
                  <a:srgbClr val="FF0000"/>
                </a:solidFill>
                <a:latin typeface="Eras Medium ITC" panose="020B0907030504020204" pitchFamily="34" charset="77"/>
              </a:rPr>
              <a:t>1</a:t>
            </a:r>
          </a:p>
          <a:p>
            <a:pPr marL="1657350" lvl="3" indent="-285750"/>
            <a:r>
              <a:rPr lang="en-US" b="0" i="0" u="none" strike="noStrike" dirty="0">
                <a:solidFill>
                  <a:srgbClr val="111111"/>
                </a:solidFill>
                <a:effectLst/>
                <a:latin typeface="Eras Medium ITC" panose="020B0907030504020204" pitchFamily="34" charset="77"/>
              </a:rPr>
              <a:t>High Yield Savings: $10,000 x 5% over 12 months= </a:t>
            </a:r>
            <a:r>
              <a:rPr lang="en-US" sz="2400" b="0" i="0" u="none" strike="noStrike" dirty="0">
                <a:solidFill>
                  <a:srgbClr val="111111"/>
                </a:solidFill>
                <a:effectLst/>
                <a:latin typeface="Eras Medium ITC" panose="020B0907030504020204" pitchFamily="34" charset="77"/>
              </a:rPr>
              <a:t>$10</a:t>
            </a:r>
            <a:r>
              <a:rPr lang="en-US" sz="2400" b="0" i="0" u="none" strike="noStrike" dirty="0">
                <a:solidFill>
                  <a:schemeClr val="accent6">
                    <a:lumMod val="75000"/>
                  </a:schemeClr>
                </a:solidFill>
                <a:effectLst/>
                <a:latin typeface="Eras Medium ITC" panose="020B0907030504020204" pitchFamily="34" charset="77"/>
              </a:rPr>
              <a:t>,512</a:t>
            </a:r>
          </a:p>
          <a:p>
            <a:pPr marL="2114550" lvl="4" indent="-285750"/>
            <a:r>
              <a:rPr lang="en-US" sz="2400" dirty="0">
                <a:latin typeface="Eras Medium ITC" panose="020B0907030504020204" pitchFamily="34" charset="77"/>
              </a:rPr>
              <a:t>Compounding interest!</a:t>
            </a:r>
            <a:endParaRPr lang="en-US" sz="2400" b="0" i="0" u="none" strike="noStrike" dirty="0">
              <a:effectLst/>
              <a:latin typeface="Eras Medium ITC" panose="020B0907030504020204" pitchFamily="34" charset="77"/>
            </a:endParaRPr>
          </a:p>
          <a:p>
            <a:pPr marL="0" marR="0">
              <a:spcBef>
                <a:spcPts val="900"/>
              </a:spcBef>
              <a:spcAft>
                <a:spcPts val="0"/>
              </a:spcAft>
            </a:pPr>
            <a:endParaRPr lang="en-US" sz="3200" kern="100" dirty="0">
              <a:solidFill>
                <a:srgbClr val="111111"/>
              </a:solidFill>
              <a:effectLst/>
              <a:latin typeface="Eras Medium ITC" panose="020B0907030504020204"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7276230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0A303DDD-90AE-AE89-F07B-14A258B7D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3287C-73A6-69D6-8C32-1562D9555820}"/>
              </a:ext>
            </a:extLst>
          </p:cNvPr>
          <p:cNvSpPr>
            <a:spLocks noGrp="1"/>
          </p:cNvSpPr>
          <p:nvPr>
            <p:ph type="title"/>
          </p:nvPr>
        </p:nvSpPr>
        <p:spPr/>
        <p:txBody>
          <a:bodyPr>
            <a:normAutofit/>
          </a:bodyPr>
          <a:lstStyle/>
          <a:p>
            <a:pPr marL="0" marR="0" algn="ctr">
              <a:spcBef>
                <a:spcPts val="900"/>
              </a:spcBef>
              <a:spcAft>
                <a:spcPts val="0"/>
              </a:spcAft>
            </a:pPr>
            <a:r>
              <a:rPr lang="en-US" sz="4000" b="1" kern="0" dirty="0">
                <a:solidFill>
                  <a:srgbClr val="111111"/>
                </a:solidFill>
                <a:effectLst/>
                <a:latin typeface="Eras Medium ITC" panose="020B0907030504020204" pitchFamily="34" charset="77"/>
                <a:ea typeface="Times New Roman" panose="02020603050405020304" pitchFamily="18" charset="0"/>
                <a:cs typeface="Times New Roman" panose="02020603050405020304" pitchFamily="18" charset="0"/>
              </a:rPr>
              <a:t>Ace #1: Emergency Funds</a:t>
            </a:r>
            <a:endParaRPr lang="en-US" sz="4000" kern="100" dirty="0">
              <a:effectLst/>
              <a:latin typeface="Eras Medium ITC" panose="020B0907030504020204" pitchFamily="34" charset="77"/>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CF02A23-4FFD-42B8-93A5-A169D37030D9}"/>
              </a:ext>
            </a:extLst>
          </p:cNvPr>
          <p:cNvSpPr>
            <a:spLocks noGrp="1"/>
          </p:cNvSpPr>
          <p:nvPr>
            <p:ph idx="1"/>
          </p:nvPr>
        </p:nvSpPr>
        <p:spPr/>
        <p:txBody>
          <a:bodyPr>
            <a:normAutofit fontScale="92500"/>
          </a:bodyPr>
          <a:lstStyle/>
          <a:p>
            <a:pPr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Where to Keep It</a:t>
            </a:r>
            <a:r>
              <a:rPr lang="en-US" b="0" i="0" u="none" strike="noStrike" dirty="0">
                <a:solidFill>
                  <a:srgbClr val="111111"/>
                </a:solidFill>
                <a:effectLst/>
                <a:latin typeface="Eras Medium ITC" panose="020B0907030504020204" pitchFamily="34" charset="77"/>
              </a:rPr>
              <a:t>:</a:t>
            </a:r>
          </a:p>
          <a:p>
            <a:pPr marL="742950" lvl="1" indent="-285750" algn="l">
              <a:buFont typeface="Arial" panose="020B0604020202020204" pitchFamily="34" charset="0"/>
              <a:buChar char="•"/>
            </a:pPr>
            <a:r>
              <a:rPr lang="en-US" b="1" i="0" u="none" strike="noStrike" dirty="0">
                <a:solidFill>
                  <a:srgbClr val="111111"/>
                </a:solidFill>
                <a:effectLst/>
                <a:latin typeface="Eras Medium ITC" panose="020B0907030504020204" pitchFamily="34" charset="77"/>
              </a:rPr>
              <a:t>Safe Bets</a:t>
            </a:r>
            <a:r>
              <a:rPr lang="en-US" b="0" i="0" u="none" strike="noStrike" dirty="0">
                <a:solidFill>
                  <a:srgbClr val="111111"/>
                </a:solidFill>
                <a:effectLst/>
                <a:latin typeface="Eras Medium ITC" panose="020B0907030504020204" pitchFamily="34" charset="77"/>
              </a:rPr>
              <a:t>: A separate savings account – not mixed with regular spending.</a:t>
            </a:r>
          </a:p>
          <a:p>
            <a:pPr marL="1200150" lvl="2" indent="-285750"/>
            <a:r>
              <a:rPr lang="en-US" dirty="0">
                <a:solidFill>
                  <a:srgbClr val="111111"/>
                </a:solidFill>
                <a:latin typeface="Eras Medium ITC" panose="020B0907030504020204" pitchFamily="34" charset="77"/>
              </a:rPr>
              <a:t>Easiest is having savings account with same bank as checking account</a:t>
            </a:r>
          </a:p>
          <a:p>
            <a:pPr marL="285750" indent="-285750"/>
            <a:r>
              <a:rPr lang="en-US" dirty="0">
                <a:solidFill>
                  <a:srgbClr val="111111"/>
                </a:solidFill>
                <a:latin typeface="Eras Medium ITC" panose="020B0907030504020204" pitchFamily="34" charset="77"/>
              </a:rPr>
              <a:t>Where to Keep it to </a:t>
            </a:r>
            <a:r>
              <a:rPr lang="en-US" b="1" u="sng" dirty="0">
                <a:solidFill>
                  <a:srgbClr val="111111"/>
                </a:solidFill>
                <a:latin typeface="Eras Medium ITC" panose="020B0907030504020204" pitchFamily="34" charset="77"/>
              </a:rPr>
              <a:t>Maximize Return</a:t>
            </a:r>
            <a:endParaRPr lang="en-US" b="0" i="0" u="none" strike="noStrike" dirty="0">
              <a:solidFill>
                <a:srgbClr val="111111"/>
              </a:solidFill>
              <a:effectLst/>
              <a:latin typeface="Eras Medium ITC" panose="020B0907030504020204" pitchFamily="34" charset="77"/>
            </a:endParaRPr>
          </a:p>
          <a:p>
            <a:pPr marL="1200150" lvl="2" indent="-285750"/>
            <a:r>
              <a:rPr lang="en-US" dirty="0">
                <a:solidFill>
                  <a:srgbClr val="111111"/>
                </a:solidFill>
                <a:latin typeface="Eras Medium ITC" panose="020B0907030504020204" pitchFamily="34" charset="77"/>
              </a:rPr>
              <a:t>High-Yield Savings Accounts or Money Market Accounts </a:t>
            </a:r>
          </a:p>
          <a:p>
            <a:pPr marL="1657350" lvl="3" indent="-285750"/>
            <a:r>
              <a:rPr lang="en-US" b="0" i="0" u="none" strike="noStrike" dirty="0">
                <a:solidFill>
                  <a:srgbClr val="111111"/>
                </a:solidFill>
                <a:effectLst/>
                <a:latin typeface="Eras Medium ITC" panose="020B0907030504020204" pitchFamily="34" charset="77"/>
              </a:rPr>
              <a:t>Currently 4-5% yearly return (rate fluctuates) </a:t>
            </a:r>
          </a:p>
          <a:p>
            <a:pPr marL="1657350" lvl="3" indent="-285750"/>
            <a:r>
              <a:rPr lang="en-US" dirty="0">
                <a:solidFill>
                  <a:srgbClr val="111111"/>
                </a:solidFill>
                <a:latin typeface="Eras Medium ITC" panose="020B0907030504020204" pitchFamily="34" charset="77"/>
              </a:rPr>
              <a:t>Compare to USAA savings </a:t>
            </a:r>
            <a:r>
              <a:rPr lang="en-US" dirty="0">
                <a:solidFill>
                  <a:srgbClr val="FF0000"/>
                </a:solidFill>
                <a:latin typeface="Eras Medium ITC" panose="020B0907030504020204" pitchFamily="34" charset="77"/>
              </a:rPr>
              <a:t>(0.01%)</a:t>
            </a:r>
            <a:endParaRPr lang="en-US" b="0" i="0" u="none" strike="noStrike" dirty="0">
              <a:solidFill>
                <a:srgbClr val="FF0000"/>
              </a:solidFill>
              <a:effectLst/>
              <a:latin typeface="Eras Medium ITC" panose="020B0907030504020204" pitchFamily="34" charset="77"/>
            </a:endParaRPr>
          </a:p>
          <a:p>
            <a:pPr marL="1200150" lvl="2" indent="-285750"/>
            <a:r>
              <a:rPr lang="en-US" b="0" i="0" u="none" strike="noStrike" dirty="0">
                <a:solidFill>
                  <a:srgbClr val="111111"/>
                </a:solidFill>
                <a:effectLst/>
                <a:latin typeface="Eras Medium ITC" panose="020B0907030504020204" pitchFamily="34" charset="77"/>
              </a:rPr>
              <a:t>Can still move money into and out of </a:t>
            </a:r>
            <a:r>
              <a:rPr lang="en-US" dirty="0">
                <a:solidFill>
                  <a:srgbClr val="111111"/>
                </a:solidFill>
                <a:latin typeface="Eras Medium ITC" panose="020B0907030504020204" pitchFamily="34" charset="77"/>
              </a:rPr>
              <a:t>accounts freely</a:t>
            </a:r>
          </a:p>
          <a:p>
            <a:pPr marL="1200150" lvl="2" indent="-285750"/>
            <a:r>
              <a:rPr lang="en-US" b="0" i="0" u="none" strike="noStrike" dirty="0">
                <a:solidFill>
                  <a:srgbClr val="111111"/>
                </a:solidFill>
                <a:effectLst/>
                <a:latin typeface="Eras Medium ITC" panose="020B0907030504020204" pitchFamily="34" charset="77"/>
              </a:rPr>
              <a:t>Example Return </a:t>
            </a:r>
          </a:p>
          <a:p>
            <a:pPr marL="1657350" lvl="3" indent="-285750"/>
            <a:r>
              <a:rPr lang="en-US" b="0" i="0" u="none" strike="noStrike" dirty="0">
                <a:solidFill>
                  <a:srgbClr val="111111"/>
                </a:solidFill>
                <a:effectLst/>
                <a:latin typeface="Eras Medium ITC" panose="020B0907030504020204" pitchFamily="34" charset="77"/>
              </a:rPr>
              <a:t>USAA: $10,000 x 0.01% over 1</a:t>
            </a:r>
            <a:r>
              <a:rPr lang="en-US" dirty="0">
                <a:solidFill>
                  <a:srgbClr val="111111"/>
                </a:solidFill>
                <a:latin typeface="Eras Medium ITC" panose="020B0907030504020204" pitchFamily="34" charset="77"/>
              </a:rPr>
              <a:t>2 months= </a:t>
            </a:r>
            <a:r>
              <a:rPr lang="en-US" sz="2400" dirty="0">
                <a:solidFill>
                  <a:srgbClr val="111111"/>
                </a:solidFill>
                <a:latin typeface="Eras Medium ITC" panose="020B0907030504020204" pitchFamily="34" charset="77"/>
              </a:rPr>
              <a:t>$10,00</a:t>
            </a:r>
            <a:r>
              <a:rPr lang="en-US" sz="2400" dirty="0">
                <a:solidFill>
                  <a:srgbClr val="FF0000"/>
                </a:solidFill>
                <a:latin typeface="Eras Medium ITC" panose="020B0907030504020204" pitchFamily="34" charset="77"/>
              </a:rPr>
              <a:t>1</a:t>
            </a:r>
          </a:p>
          <a:p>
            <a:pPr marL="1657350" lvl="3" indent="-285750"/>
            <a:r>
              <a:rPr lang="en-US" b="0" i="0" u="none" strike="noStrike" dirty="0">
                <a:solidFill>
                  <a:srgbClr val="111111"/>
                </a:solidFill>
                <a:effectLst/>
                <a:latin typeface="Eras Medium ITC" panose="020B0907030504020204" pitchFamily="34" charset="77"/>
              </a:rPr>
              <a:t>High Yield Savings: $10,000 x 5% over 12 months= </a:t>
            </a:r>
            <a:r>
              <a:rPr lang="en-US" sz="2400" b="0" i="0" u="none" strike="noStrike" dirty="0">
                <a:solidFill>
                  <a:srgbClr val="111111"/>
                </a:solidFill>
                <a:effectLst/>
                <a:latin typeface="Eras Medium ITC" panose="020B0907030504020204" pitchFamily="34" charset="77"/>
              </a:rPr>
              <a:t>$10</a:t>
            </a:r>
            <a:r>
              <a:rPr lang="en-US" sz="2400" b="0" i="0" u="none" strike="noStrike" dirty="0">
                <a:solidFill>
                  <a:schemeClr val="accent6">
                    <a:lumMod val="75000"/>
                  </a:schemeClr>
                </a:solidFill>
                <a:effectLst/>
                <a:latin typeface="Eras Medium ITC" panose="020B0907030504020204" pitchFamily="34" charset="77"/>
              </a:rPr>
              <a:t>,512</a:t>
            </a:r>
          </a:p>
          <a:p>
            <a:pPr marL="2114550" lvl="4" indent="-285750"/>
            <a:r>
              <a:rPr lang="en-US" sz="2400" dirty="0">
                <a:latin typeface="Eras Medium ITC" panose="020B0907030504020204" pitchFamily="34" charset="77"/>
              </a:rPr>
              <a:t>Compounding interest!</a:t>
            </a:r>
            <a:endParaRPr lang="en-US" sz="2400" b="0" i="0" u="none" strike="noStrike" dirty="0">
              <a:effectLst/>
              <a:latin typeface="Eras Medium ITC" panose="020B0907030504020204" pitchFamily="34" charset="77"/>
            </a:endParaRPr>
          </a:p>
          <a:p>
            <a:pPr marL="0" marR="0">
              <a:spcBef>
                <a:spcPts val="900"/>
              </a:spcBef>
              <a:spcAft>
                <a:spcPts val="0"/>
              </a:spcAft>
            </a:pPr>
            <a:endParaRPr lang="en-US" sz="3200" kern="100" dirty="0">
              <a:solidFill>
                <a:srgbClr val="111111"/>
              </a:solidFill>
              <a:effectLst/>
              <a:latin typeface="Eras Medium ITC" panose="020B0907030504020204"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0850305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0A303DDD-90AE-AE89-F07B-14A258B7D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3287C-73A6-69D6-8C32-1562D9555820}"/>
              </a:ext>
            </a:extLst>
          </p:cNvPr>
          <p:cNvSpPr>
            <a:spLocks noGrp="1"/>
          </p:cNvSpPr>
          <p:nvPr>
            <p:ph type="title"/>
          </p:nvPr>
        </p:nvSpPr>
        <p:spPr/>
        <p:txBody>
          <a:bodyPr>
            <a:normAutofit/>
          </a:bodyPr>
          <a:lstStyle/>
          <a:p>
            <a:pPr marL="0" marR="0" algn="ctr">
              <a:spcBef>
                <a:spcPts val="900"/>
              </a:spcBef>
              <a:spcAft>
                <a:spcPts val="0"/>
              </a:spcAft>
            </a:pPr>
            <a:r>
              <a:rPr lang="en-US" sz="4000" b="1" kern="0" dirty="0">
                <a:solidFill>
                  <a:srgbClr val="111111"/>
                </a:solidFill>
                <a:effectLst/>
                <a:latin typeface="Eras Medium ITC" panose="020B0907030504020204" pitchFamily="34" charset="77"/>
                <a:ea typeface="Times New Roman" panose="02020603050405020304" pitchFamily="18" charset="0"/>
                <a:cs typeface="Times New Roman" panose="02020603050405020304" pitchFamily="18" charset="0"/>
              </a:rPr>
              <a:t>Ace #1: Emergency Funds</a:t>
            </a:r>
            <a:endParaRPr lang="en-US" sz="4000" kern="100" dirty="0">
              <a:effectLst/>
              <a:latin typeface="Eras Medium ITC" panose="020B0907030504020204" pitchFamily="34" charset="77"/>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CF02A23-4FFD-42B8-93A5-A169D37030D9}"/>
              </a:ext>
            </a:extLst>
          </p:cNvPr>
          <p:cNvSpPr>
            <a:spLocks noGrp="1"/>
          </p:cNvSpPr>
          <p:nvPr>
            <p:ph idx="1"/>
          </p:nvPr>
        </p:nvSpPr>
        <p:spPr/>
        <p:txBody>
          <a:bodyPr>
            <a:normAutofit fontScale="92500" lnSpcReduction="20000"/>
          </a:bodyPr>
          <a:lstStyle/>
          <a:p>
            <a:pPr algn="l">
              <a:buFont typeface="Arial" panose="020B0604020202020204" pitchFamily="34" charset="0"/>
              <a:buChar char="•"/>
            </a:pPr>
            <a:r>
              <a:rPr lang="en-US" sz="3200" b="1" dirty="0">
                <a:solidFill>
                  <a:srgbClr val="111111"/>
                </a:solidFill>
                <a:latin typeface="Eras Medium ITC" panose="020B0907030504020204" pitchFamily="34" charset="77"/>
              </a:rPr>
              <a:t>*Important!*</a:t>
            </a:r>
          </a:p>
          <a:p>
            <a:pPr marL="0" indent="0" algn="l">
              <a:buNone/>
            </a:pPr>
            <a:endParaRPr lang="en-US" sz="3200" b="1" dirty="0">
              <a:solidFill>
                <a:srgbClr val="111111"/>
              </a:solidFill>
              <a:latin typeface="Eras Medium ITC" panose="020B0907030504020204" pitchFamily="34" charset="77"/>
            </a:endParaRPr>
          </a:p>
          <a:p>
            <a:pPr lvl="1"/>
            <a:r>
              <a:rPr lang="en-US" sz="2800" b="1" i="0" u="none" strike="noStrike" dirty="0">
                <a:solidFill>
                  <a:srgbClr val="111111"/>
                </a:solidFill>
                <a:effectLst/>
                <a:latin typeface="Eras Medium ITC" panose="020B0907030504020204" pitchFamily="34" charset="77"/>
              </a:rPr>
              <a:t>High Yield Savings and Money Market Accounts </a:t>
            </a:r>
            <a:r>
              <a:rPr lang="en-US" sz="2800" b="1" i="0" u="sng" strike="noStrike" dirty="0">
                <a:solidFill>
                  <a:srgbClr val="111111"/>
                </a:solidFill>
                <a:effectLst/>
                <a:latin typeface="Eras Medium ITC" panose="020B0907030504020204" pitchFamily="34" charset="77"/>
              </a:rPr>
              <a:t>are not </a:t>
            </a:r>
            <a:r>
              <a:rPr lang="en-US" sz="2800" b="1" i="0" u="none" strike="noStrike" dirty="0">
                <a:solidFill>
                  <a:srgbClr val="111111"/>
                </a:solidFill>
                <a:effectLst/>
                <a:latin typeface="Eras Medium ITC" panose="020B0907030504020204" pitchFamily="34" charset="77"/>
              </a:rPr>
              <a:t>the same as CD (Certificate of Deposit Accounts)</a:t>
            </a:r>
          </a:p>
          <a:p>
            <a:pPr marL="1200150" lvl="2" indent="-285750"/>
            <a:r>
              <a:rPr lang="en-US" sz="2800" b="0" i="0" u="none" strike="noStrike" dirty="0">
                <a:solidFill>
                  <a:srgbClr val="111111"/>
                </a:solidFill>
                <a:effectLst/>
                <a:latin typeface="Eras Medium ITC" panose="020B0907030504020204" pitchFamily="34" charset="77"/>
              </a:rPr>
              <a:t>C</a:t>
            </a:r>
            <a:r>
              <a:rPr lang="en-US" sz="2800" dirty="0">
                <a:solidFill>
                  <a:srgbClr val="111111"/>
                </a:solidFill>
                <a:latin typeface="Eras Medium ITC" panose="020B0907030504020204" pitchFamily="34" charset="77"/>
              </a:rPr>
              <a:t>ertificate of Deposit (CD) savings account</a:t>
            </a:r>
          </a:p>
          <a:p>
            <a:pPr marL="1657350" lvl="3" indent="-285750"/>
            <a:r>
              <a:rPr lang="en-US" sz="2400" b="0" i="0" u="none" strike="noStrike" dirty="0">
                <a:solidFill>
                  <a:srgbClr val="111111"/>
                </a:solidFill>
                <a:effectLst/>
                <a:latin typeface="Eras Medium ITC" panose="020B0907030504020204" pitchFamily="34" charset="77"/>
              </a:rPr>
              <a:t>Must keep </a:t>
            </a:r>
            <a:r>
              <a:rPr lang="en-US" sz="2400" dirty="0">
                <a:solidFill>
                  <a:srgbClr val="111111"/>
                </a:solidFill>
                <a:latin typeface="Eras Medium ITC" panose="020B0907030504020204" pitchFamily="34" charset="77"/>
              </a:rPr>
              <a:t>Money in account for specific amount of time (I.e., 9-12 months)</a:t>
            </a:r>
          </a:p>
          <a:p>
            <a:pPr marL="1657350" lvl="3" indent="-285750"/>
            <a:r>
              <a:rPr lang="en-US" sz="2400" dirty="0">
                <a:solidFill>
                  <a:srgbClr val="111111"/>
                </a:solidFill>
                <a:latin typeface="Eras Medium ITC" panose="020B0907030504020204" pitchFamily="34" charset="77"/>
              </a:rPr>
              <a:t>Pays higher interest rate, but removing money will cause fee</a:t>
            </a:r>
          </a:p>
          <a:p>
            <a:pPr lvl="1"/>
            <a:endParaRPr lang="en-US" sz="2800" b="0" i="0" u="none" strike="noStrike" dirty="0">
              <a:effectLst/>
              <a:latin typeface="Eras Medium ITC" panose="020B0907030504020204" pitchFamily="34" charset="77"/>
            </a:endParaRPr>
          </a:p>
          <a:p>
            <a:pPr lvl="1"/>
            <a:endParaRPr lang="en-US" sz="2800" dirty="0">
              <a:latin typeface="Eras Medium ITC" panose="020B0907030504020204" pitchFamily="34" charset="77"/>
            </a:endParaRPr>
          </a:p>
          <a:p>
            <a:pPr lvl="1"/>
            <a:r>
              <a:rPr lang="en-US" sz="2800" b="1" i="0" u="none" strike="noStrike" dirty="0">
                <a:solidFill>
                  <a:srgbClr val="111111"/>
                </a:solidFill>
                <a:effectLst/>
                <a:latin typeface="Eras Medium ITC" panose="020B0907030504020204" pitchFamily="34" charset="77"/>
              </a:rPr>
              <a:t>Not Best place for emergency fund, but very safe investment with good return </a:t>
            </a:r>
          </a:p>
          <a:p>
            <a:pPr lvl="2"/>
            <a:r>
              <a:rPr lang="en-US" sz="2400" b="1" dirty="0">
                <a:solidFill>
                  <a:srgbClr val="111111"/>
                </a:solidFill>
                <a:latin typeface="Eras Medium ITC" panose="020B0907030504020204" pitchFamily="34" charset="77"/>
              </a:rPr>
              <a:t>Rates usually similar to high-yield savings rates, so </a:t>
            </a:r>
            <a:r>
              <a:rPr lang="en-US" sz="2400" b="1">
                <a:solidFill>
                  <a:srgbClr val="111111"/>
                </a:solidFill>
                <a:latin typeface="Eras Medium ITC" panose="020B0907030504020204" pitchFamily="34" charset="77"/>
              </a:rPr>
              <a:t>similar returns. </a:t>
            </a:r>
            <a:endParaRPr lang="en-US" sz="2400" b="1" i="0" u="none" strike="noStrike" dirty="0">
              <a:solidFill>
                <a:srgbClr val="111111"/>
              </a:solidFill>
              <a:effectLst/>
              <a:latin typeface="Eras Medium ITC" panose="020B0907030504020204" pitchFamily="34" charset="77"/>
            </a:endParaRPr>
          </a:p>
          <a:p>
            <a:pPr lvl="1"/>
            <a:endParaRPr lang="en-US" sz="2800" b="0" i="0" u="none" strike="noStrike" dirty="0">
              <a:effectLst/>
              <a:latin typeface="Eras Medium ITC" panose="020B0907030504020204" pitchFamily="34" charset="77"/>
            </a:endParaRPr>
          </a:p>
          <a:p>
            <a:pPr marL="0" marR="0">
              <a:spcBef>
                <a:spcPts val="900"/>
              </a:spcBef>
              <a:spcAft>
                <a:spcPts val="0"/>
              </a:spcAft>
            </a:pPr>
            <a:endParaRPr lang="en-US" sz="4000" kern="100" dirty="0">
              <a:solidFill>
                <a:srgbClr val="111111"/>
              </a:solidFill>
              <a:effectLst/>
              <a:latin typeface="Eras Medium ITC" panose="020B0907030504020204"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8734703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40F69476-AEE6-31CF-C65A-8D75E3B5B85D}"/>
            </a:ext>
          </a:extLst>
        </p:cNvPr>
        <p:cNvGrpSpPr/>
        <p:nvPr/>
      </p:nvGrpSpPr>
      <p:grpSpPr>
        <a:xfrm>
          <a:off x="0" y="0"/>
          <a:ext cx="0" cy="0"/>
          <a:chOff x="0" y="0"/>
          <a:chExt cx="0" cy="0"/>
        </a:xfrm>
      </p:grpSpPr>
      <p:pic>
        <p:nvPicPr>
          <p:cNvPr id="3074" name="Picture 2" descr="Ace card background for PowerPoint. Image 4 of 4">
            <a:extLst>
              <a:ext uri="{FF2B5EF4-FFF2-40B4-BE49-F238E27FC236}">
                <a16:creationId xmlns:a16="http://schemas.microsoft.com/office/drawing/2014/main" id="{D970CB51-55D9-D432-B6B4-C0F7949E23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823" r="9090" b="10255"/>
          <a:stretch/>
        </p:blipFill>
        <p:spPr bwMode="auto">
          <a:xfrm>
            <a:off x="5938808" y="1185765"/>
            <a:ext cx="4889026" cy="38678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1C64C-5AE2-C023-024C-86D768A791EE}"/>
              </a:ext>
            </a:extLst>
          </p:cNvPr>
          <p:cNvSpPr>
            <a:spLocks noGrp="1"/>
          </p:cNvSpPr>
          <p:nvPr>
            <p:ph type="title"/>
          </p:nvPr>
        </p:nvSpPr>
        <p:spPr>
          <a:xfrm>
            <a:off x="2072640" y="1178350"/>
            <a:ext cx="4023360" cy="3204134"/>
          </a:xfrm>
        </p:spPr>
        <p:txBody>
          <a:bodyPr vert="horz" lIns="91440" tIns="45720" rIns="91440" bIns="45720" rtlCol="0" anchor="b">
            <a:normAutofit/>
          </a:bodyPr>
          <a:lstStyle/>
          <a:p>
            <a:r>
              <a:rPr lang="en-US" sz="4800" b="1" dirty="0">
                <a:effectLst/>
                <a:latin typeface="Eras Medium ITC" panose="020B0907030504020204" pitchFamily="34" charset="77"/>
              </a:rPr>
              <a:t>Ace #2: TSP</a:t>
            </a:r>
            <a:br>
              <a:rPr lang="en-US" sz="4800" b="1" dirty="0">
                <a:effectLst/>
                <a:latin typeface="Eras Medium ITC" panose="020B0907030504020204" pitchFamily="34" charset="77"/>
              </a:rPr>
            </a:br>
            <a:endParaRPr lang="en-US" sz="4800" dirty="0">
              <a:latin typeface="Eras Medium ITC" panose="020B0907030504020204" pitchFamily="34" charset="77"/>
            </a:endParaRPr>
          </a:p>
        </p:txBody>
      </p:sp>
    </p:spTree>
    <p:extLst>
      <p:ext uri="{BB962C8B-B14F-4D97-AF65-F5344CB8AC3E}">
        <p14:creationId xmlns:p14="http://schemas.microsoft.com/office/powerpoint/2010/main" val="34497247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ACFCD-37AB-E981-C20B-4B47DAA38EE2}"/>
              </a:ext>
            </a:extLst>
          </p:cNvPr>
          <p:cNvSpPr>
            <a:spLocks noGrp="1"/>
          </p:cNvSpPr>
          <p:nvPr>
            <p:ph type="title"/>
          </p:nvPr>
        </p:nvSpPr>
        <p:spPr/>
        <p:txBody>
          <a:bodyPr>
            <a:normAutofit/>
          </a:bodyPr>
          <a:lstStyle/>
          <a:p>
            <a:pPr algn="ctr"/>
            <a:r>
              <a:rPr lang="en-US" sz="4000" dirty="0">
                <a:latin typeface="Eras Medium ITC" panose="020B0907030504020204" pitchFamily="34" charset="77"/>
              </a:rPr>
              <a:t>TSP Fundamentals</a:t>
            </a:r>
          </a:p>
        </p:txBody>
      </p:sp>
      <p:sp>
        <p:nvSpPr>
          <p:cNvPr id="3" name="Content Placeholder 2">
            <a:extLst>
              <a:ext uri="{FF2B5EF4-FFF2-40B4-BE49-F238E27FC236}">
                <a16:creationId xmlns:a16="http://schemas.microsoft.com/office/drawing/2014/main" id="{5BCE70DF-2834-6BE3-210C-CDDA2306E409}"/>
              </a:ext>
            </a:extLst>
          </p:cNvPr>
          <p:cNvSpPr>
            <a:spLocks noGrp="1"/>
          </p:cNvSpPr>
          <p:nvPr>
            <p:ph idx="1"/>
          </p:nvPr>
        </p:nvSpPr>
        <p:spPr>
          <a:xfrm>
            <a:off x="707571" y="1919788"/>
            <a:ext cx="7221583" cy="4351338"/>
          </a:xfrm>
        </p:spPr>
        <p:txBody>
          <a:bodyPr>
            <a:normAutofit fontScale="92500"/>
          </a:bodyPr>
          <a:lstStyle/>
          <a:p>
            <a:r>
              <a:rPr lang="en-US" b="1" dirty="0">
                <a:solidFill>
                  <a:srgbClr val="111111"/>
                </a:solidFill>
                <a:latin typeface="Eras Medium ITC" panose="020B0907030504020204" pitchFamily="34" charset="77"/>
              </a:rPr>
              <a:t>What is the TSP?</a:t>
            </a:r>
          </a:p>
          <a:p>
            <a:pPr lvl="1"/>
            <a:r>
              <a:rPr lang="en-US" b="1" i="0" u="none" strike="noStrike" dirty="0">
                <a:solidFill>
                  <a:srgbClr val="111111"/>
                </a:solidFill>
                <a:effectLst/>
                <a:latin typeface="Eras Medium ITC" panose="020B0907030504020204" pitchFamily="34" charset="77"/>
              </a:rPr>
              <a:t>Thrift Savings Plan</a:t>
            </a:r>
          </a:p>
          <a:p>
            <a:pPr lvl="1"/>
            <a:r>
              <a:rPr lang="en-US" b="1" i="0" u="none" strike="noStrike" dirty="0">
                <a:solidFill>
                  <a:srgbClr val="111111"/>
                </a:solidFill>
                <a:effectLst/>
                <a:latin typeface="Eras Medium ITC" panose="020B0907030504020204" pitchFamily="34" charset="77"/>
              </a:rPr>
              <a:t>Retirement savings and investment plan for:</a:t>
            </a:r>
          </a:p>
          <a:p>
            <a:pPr lvl="2"/>
            <a:r>
              <a:rPr lang="en-US" b="1" i="0" u="none" strike="noStrike" dirty="0">
                <a:solidFill>
                  <a:srgbClr val="111111"/>
                </a:solidFill>
                <a:effectLst/>
                <a:latin typeface="Eras Medium ITC" panose="020B0907030504020204" pitchFamily="34" charset="77"/>
              </a:rPr>
              <a:t>Federal Employees</a:t>
            </a:r>
          </a:p>
          <a:p>
            <a:pPr lvl="2"/>
            <a:r>
              <a:rPr lang="en-US" b="1" i="0" u="none" strike="noStrike" dirty="0">
                <a:solidFill>
                  <a:srgbClr val="111111"/>
                </a:solidFill>
                <a:effectLst/>
                <a:latin typeface="Eras Medium ITC" panose="020B0907030504020204" pitchFamily="34" charset="77"/>
              </a:rPr>
              <a:t>Uniformed Service Members</a:t>
            </a:r>
          </a:p>
          <a:p>
            <a:pPr lvl="2"/>
            <a:r>
              <a:rPr lang="en-US" b="1" dirty="0">
                <a:solidFill>
                  <a:srgbClr val="111111"/>
                </a:solidFill>
                <a:latin typeface="Eras Medium ITC" panose="020B0907030504020204" pitchFamily="34" charset="77"/>
              </a:rPr>
              <a:t>Ready Reserve</a:t>
            </a:r>
            <a:endParaRPr lang="en-US" b="1" i="0" u="none" strike="noStrike" dirty="0">
              <a:solidFill>
                <a:srgbClr val="111111"/>
              </a:solidFill>
              <a:effectLst/>
              <a:latin typeface="Eras Medium ITC" panose="020B0907030504020204" pitchFamily="34" charset="77"/>
            </a:endParaRPr>
          </a:p>
          <a:p>
            <a:r>
              <a:rPr lang="en-US" b="1" i="0" u="none" strike="noStrike" dirty="0">
                <a:solidFill>
                  <a:srgbClr val="111111"/>
                </a:solidFill>
                <a:effectLst/>
                <a:latin typeface="Eras Medium ITC" panose="020B0907030504020204" pitchFamily="34" charset="77"/>
              </a:rPr>
              <a:t>Automatic Contribution</a:t>
            </a:r>
            <a:r>
              <a:rPr lang="en-US" b="0" i="0" u="none" strike="noStrike" dirty="0">
                <a:solidFill>
                  <a:srgbClr val="111111"/>
                </a:solidFill>
                <a:effectLst/>
                <a:latin typeface="Eras Medium ITC" panose="020B0907030504020204" pitchFamily="34" charset="77"/>
              </a:rPr>
              <a:t>:</a:t>
            </a:r>
          </a:p>
          <a:p>
            <a:pPr lvl="1"/>
            <a:r>
              <a:rPr lang="en-US" b="1" dirty="0">
                <a:solidFill>
                  <a:srgbClr val="111111"/>
                </a:solidFill>
                <a:latin typeface="Eras Medium ITC" panose="020B0907030504020204" pitchFamily="34" charset="77"/>
              </a:rPr>
              <a:t>Under the Blended Retirement System (BRS), </a:t>
            </a:r>
            <a:r>
              <a:rPr lang="en-US" b="1" i="0" u="none" strike="noStrike" dirty="0">
                <a:solidFill>
                  <a:srgbClr val="111111"/>
                </a:solidFill>
                <a:effectLst/>
                <a:latin typeface="Eras Medium ITC" panose="020B0907030504020204" pitchFamily="34" charset="77"/>
              </a:rPr>
              <a:t>All Air Force members</a:t>
            </a:r>
            <a:r>
              <a:rPr lang="en-US" b="0" i="0" u="none" strike="noStrike" dirty="0">
                <a:solidFill>
                  <a:srgbClr val="111111"/>
                </a:solidFill>
                <a:effectLst/>
                <a:latin typeface="Eras Medium ITC" panose="020B0907030504020204" pitchFamily="34" charset="77"/>
              </a:rPr>
              <a:t> receive an </a:t>
            </a:r>
            <a:r>
              <a:rPr lang="en-US" b="1" i="0" u="none" strike="noStrike" dirty="0">
                <a:solidFill>
                  <a:srgbClr val="111111"/>
                </a:solidFill>
                <a:effectLst/>
                <a:latin typeface="Eras Medium ITC" panose="020B0907030504020204" pitchFamily="34" charset="77"/>
              </a:rPr>
              <a:t>automatic 1% contribution</a:t>
            </a:r>
            <a:r>
              <a:rPr lang="en-US" b="0" i="0" u="none" strike="noStrike" dirty="0">
                <a:solidFill>
                  <a:srgbClr val="111111"/>
                </a:solidFill>
                <a:effectLst/>
                <a:latin typeface="Eras Medium ITC" panose="020B0907030504020204" pitchFamily="34" charset="77"/>
              </a:rPr>
              <a:t> to their TSP account, regardless of whether they personally contribute any money.</a:t>
            </a:r>
          </a:p>
          <a:p>
            <a:pPr lvl="2"/>
            <a:r>
              <a:rPr lang="en-US" dirty="0">
                <a:solidFill>
                  <a:srgbClr val="111111"/>
                </a:solidFill>
                <a:latin typeface="Eras Medium ITC" panose="020B0907030504020204" pitchFamily="34" charset="77"/>
              </a:rPr>
              <a:t>High-3 System needs to manually contribute</a:t>
            </a:r>
            <a:endParaRPr lang="en-US" b="0" i="0" u="none" strike="noStrike" dirty="0">
              <a:solidFill>
                <a:srgbClr val="111111"/>
              </a:solidFill>
              <a:effectLst/>
              <a:latin typeface="Eras Medium ITC" panose="020B0907030504020204" pitchFamily="34" charset="77"/>
            </a:endParaRPr>
          </a:p>
          <a:p>
            <a:pPr marL="457200" lvl="1" indent="0">
              <a:buNone/>
            </a:pPr>
            <a:endParaRPr lang="en-US" b="0" i="0" u="none" strike="noStrike" dirty="0">
              <a:solidFill>
                <a:srgbClr val="111111"/>
              </a:solidFill>
              <a:effectLst/>
              <a:latin typeface="Eras Medium ITC" panose="020B0907030504020204" pitchFamily="34" charset="77"/>
            </a:endParaRPr>
          </a:p>
          <a:p>
            <a:endParaRPr lang="en-US" dirty="0">
              <a:latin typeface="Eras Medium ITC" panose="020B0907030504020204" pitchFamily="34" charset="77"/>
            </a:endParaRPr>
          </a:p>
        </p:txBody>
      </p:sp>
      <p:pic>
        <p:nvPicPr>
          <p:cNvPr id="7172" name="Picture 4" descr="A person investing in a creative and fun way. The person is wearing a suit and a hat, and holding a briefcase full of money. The person is smiling and jumping in the air, while throwing some bills in the air. The background is a city skyline with a rising graph and a sign that says 'Invest wisely'. The style is cartoonish and colorful.. Image 4 of 4">
            <a:extLst>
              <a:ext uri="{FF2B5EF4-FFF2-40B4-BE49-F238E27FC236}">
                <a16:creationId xmlns:a16="http://schemas.microsoft.com/office/drawing/2014/main" id="{56B16104-3379-FEB4-B0A0-541A93C79F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9154" y="2380957"/>
            <a:ext cx="3735977"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258497"/>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E8A5-F403-E944-AB39-9D8D183B90D4}"/>
              </a:ext>
            </a:extLst>
          </p:cNvPr>
          <p:cNvSpPr>
            <a:spLocks noGrp="1"/>
          </p:cNvSpPr>
          <p:nvPr>
            <p:ph type="title"/>
          </p:nvPr>
        </p:nvSpPr>
        <p:spPr/>
        <p:txBody>
          <a:bodyPr/>
          <a:lstStyle/>
          <a:p>
            <a:pPr algn="ctr"/>
            <a:r>
              <a:rPr lang="en-US" sz="4400" dirty="0">
                <a:latin typeface="Eras Medium ITC" panose="020B0907030504020204" pitchFamily="34" charset="77"/>
              </a:rPr>
              <a:t>TSP Fundamentals</a:t>
            </a:r>
            <a:endParaRPr lang="en-US" dirty="0"/>
          </a:p>
        </p:txBody>
      </p:sp>
      <p:sp>
        <p:nvSpPr>
          <p:cNvPr id="3" name="Content Placeholder 2">
            <a:extLst>
              <a:ext uri="{FF2B5EF4-FFF2-40B4-BE49-F238E27FC236}">
                <a16:creationId xmlns:a16="http://schemas.microsoft.com/office/drawing/2014/main" id="{5583B896-2E95-96E7-97E0-439E9E5473FA}"/>
              </a:ext>
            </a:extLst>
          </p:cNvPr>
          <p:cNvSpPr>
            <a:spLocks noGrp="1"/>
          </p:cNvSpPr>
          <p:nvPr>
            <p:ph idx="1"/>
          </p:nvPr>
        </p:nvSpPr>
        <p:spPr>
          <a:xfrm>
            <a:off x="838201" y="1825625"/>
            <a:ext cx="5562599" cy="4351338"/>
          </a:xfrm>
        </p:spPr>
        <p:txBody>
          <a:bodyPr>
            <a:normAutofit fontScale="70000" lnSpcReduction="20000"/>
          </a:bodyPr>
          <a:lstStyle/>
          <a:p>
            <a:pPr marL="0" indent="0">
              <a:buNone/>
            </a:pPr>
            <a:endParaRPr lang="en-US" dirty="0">
              <a:solidFill>
                <a:srgbClr val="111111"/>
              </a:solidFill>
              <a:latin typeface="Eras Medium ITC" panose="020B0907030504020204" pitchFamily="34" charset="77"/>
            </a:endParaRPr>
          </a:p>
          <a:p>
            <a:pPr marL="285750" indent="-285750"/>
            <a:r>
              <a:rPr lang="en-US" i="0" u="none" strike="noStrike" dirty="0">
                <a:solidFill>
                  <a:srgbClr val="111111"/>
                </a:solidFill>
                <a:effectLst/>
                <a:latin typeface="Eras Medium ITC" panose="020B0907030504020204" pitchFamily="34" charset="77"/>
              </a:rPr>
              <a:t>Maximum Matching: The maximum matching contribution is up to 5% of the member’s pay.</a:t>
            </a:r>
          </a:p>
          <a:p>
            <a:pPr marL="742950" lvl="1" indent="-285750"/>
            <a:r>
              <a:rPr lang="en-US" u="sng" dirty="0">
                <a:solidFill>
                  <a:srgbClr val="111111"/>
                </a:solidFill>
                <a:latin typeface="Eras Medium ITC" panose="020B0907030504020204" pitchFamily="34" charset="77"/>
              </a:rPr>
              <a:t>***All of match goes into Traditional, even if you put your 5% in Roth***</a:t>
            </a:r>
          </a:p>
          <a:p>
            <a:pPr marL="1200150" lvl="2" indent="-285750"/>
            <a:r>
              <a:rPr lang="en-US" i="0" u="none" strike="noStrike" dirty="0">
                <a:solidFill>
                  <a:srgbClr val="111111"/>
                </a:solidFill>
                <a:effectLst/>
                <a:latin typeface="Eras Medium ITC" panose="020B0907030504020204" pitchFamily="34" charset="77"/>
              </a:rPr>
              <a:t>Will end up with money in both accounts regardless</a:t>
            </a:r>
          </a:p>
          <a:p>
            <a:pPr marL="742950" lvl="1" indent="-285750"/>
            <a:r>
              <a:rPr lang="en-US" dirty="0">
                <a:solidFill>
                  <a:srgbClr val="111111"/>
                </a:solidFill>
                <a:latin typeface="Eras Medium ITC" panose="020B0907030504020204" pitchFamily="34" charset="77"/>
              </a:rPr>
              <a:t>Also: investments go into G fund automatically</a:t>
            </a:r>
          </a:p>
          <a:p>
            <a:pPr marL="1200150" lvl="2" indent="-285750"/>
            <a:r>
              <a:rPr lang="en-US" i="0" u="none" strike="noStrike" dirty="0">
                <a:solidFill>
                  <a:srgbClr val="111111"/>
                </a:solidFill>
                <a:effectLst/>
                <a:latin typeface="Eras Medium ITC" panose="020B0907030504020204" pitchFamily="34" charset="77"/>
              </a:rPr>
              <a:t>Must make changes </a:t>
            </a:r>
            <a:r>
              <a:rPr lang="en-US" dirty="0">
                <a:solidFill>
                  <a:srgbClr val="111111"/>
                </a:solidFill>
                <a:latin typeface="Eras Medium ITC" panose="020B0907030504020204" pitchFamily="34" charset="77"/>
              </a:rPr>
              <a:t>in account to diversify to other funds</a:t>
            </a:r>
          </a:p>
          <a:p>
            <a:pPr marL="1200150" lvl="2" indent="-285750"/>
            <a:endParaRPr lang="en-US" i="0" u="none" strike="noStrike" dirty="0">
              <a:solidFill>
                <a:srgbClr val="111111"/>
              </a:solidFill>
              <a:effectLst/>
              <a:latin typeface="Eras Medium ITC" panose="020B0907030504020204" pitchFamily="34" charset="77"/>
            </a:endParaRPr>
          </a:p>
          <a:p>
            <a:pPr marL="285750" indent="-285750"/>
            <a:r>
              <a:rPr lang="en-US" i="0" u="none" strike="noStrike" dirty="0">
                <a:solidFill>
                  <a:srgbClr val="111111"/>
                </a:solidFill>
                <a:effectLst/>
                <a:latin typeface="Eras Medium ITC" panose="020B0907030504020204" pitchFamily="34" charset="77"/>
              </a:rPr>
              <a:t>Maximum Contribution/Year: </a:t>
            </a:r>
          </a:p>
          <a:p>
            <a:pPr marL="742950" lvl="1" indent="-285750"/>
            <a:r>
              <a:rPr lang="en-US" i="0" u="none" strike="noStrike" dirty="0">
                <a:solidFill>
                  <a:srgbClr val="111111"/>
                </a:solidFill>
                <a:effectLst/>
                <a:latin typeface="Eras Medium ITC" panose="020B0907030504020204" pitchFamily="34" charset="77"/>
              </a:rPr>
              <a:t>$23K (does not include matching contribution)</a:t>
            </a:r>
          </a:p>
          <a:p>
            <a:pPr marL="457200" lvl="1" indent="0">
              <a:buNone/>
            </a:pPr>
            <a:endParaRPr lang="en-US" i="0" u="none" strike="noStrike" dirty="0">
              <a:solidFill>
                <a:srgbClr val="111111"/>
              </a:solidFill>
              <a:effectLst/>
              <a:latin typeface="Eras Medium ITC" panose="020B0907030504020204" pitchFamily="34" charset="77"/>
            </a:endParaRPr>
          </a:p>
          <a:p>
            <a:pPr marL="285750" indent="-285750"/>
            <a:r>
              <a:rPr lang="en-US" dirty="0">
                <a:solidFill>
                  <a:srgbClr val="111111"/>
                </a:solidFill>
                <a:latin typeface="Eras Medium ITC" panose="020B0907030504020204" pitchFamily="34" charset="77"/>
              </a:rPr>
              <a:t>10% penalty for borrowing before 59 ½ years old</a:t>
            </a:r>
            <a:endParaRPr lang="en-US" i="0" u="none" strike="noStrike" dirty="0">
              <a:solidFill>
                <a:srgbClr val="111111"/>
              </a:solidFill>
              <a:effectLst/>
              <a:latin typeface="Eras Medium ITC" panose="020B0907030504020204" pitchFamily="34" charset="77"/>
            </a:endParaRPr>
          </a:p>
          <a:p>
            <a:pPr marL="285750" indent="-285750"/>
            <a:endParaRPr lang="en-US" i="0" u="none" strike="noStrike" dirty="0">
              <a:solidFill>
                <a:srgbClr val="111111"/>
              </a:solidFill>
              <a:effectLst/>
              <a:latin typeface="Eras Medium ITC" panose="020B0907030504020204" pitchFamily="34" charset="77"/>
            </a:endParaRPr>
          </a:p>
          <a:p>
            <a:endParaRPr lang="en-US" dirty="0">
              <a:latin typeface="Eras Medium ITC" panose="020B0907030504020204" pitchFamily="34" charset="77"/>
            </a:endParaRPr>
          </a:p>
        </p:txBody>
      </p:sp>
      <p:pic>
        <p:nvPicPr>
          <p:cNvPr id="9" name="Picture 8">
            <a:extLst>
              <a:ext uri="{FF2B5EF4-FFF2-40B4-BE49-F238E27FC236}">
                <a16:creationId xmlns:a16="http://schemas.microsoft.com/office/drawing/2014/main" id="{BC6A8EB6-B71A-9420-3DAE-D7CE9B049E5E}"/>
              </a:ext>
            </a:extLst>
          </p:cNvPr>
          <p:cNvPicPr>
            <a:picLocks noChangeAspect="1"/>
          </p:cNvPicPr>
          <p:nvPr/>
        </p:nvPicPr>
        <p:blipFill>
          <a:blip r:embed="rId4"/>
          <a:stretch>
            <a:fillRect/>
          </a:stretch>
        </p:blipFill>
        <p:spPr>
          <a:xfrm>
            <a:off x="6777318" y="2257472"/>
            <a:ext cx="4758805" cy="3487644"/>
          </a:xfrm>
          <a:prstGeom prst="rect">
            <a:avLst/>
          </a:prstGeom>
        </p:spPr>
      </p:pic>
    </p:spTree>
    <p:extLst>
      <p:ext uri="{BB962C8B-B14F-4D97-AF65-F5344CB8AC3E}">
        <p14:creationId xmlns:p14="http://schemas.microsoft.com/office/powerpoint/2010/main" val="1798003632"/>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6D50C-07AD-E296-78F5-4F4FF9F80783}"/>
              </a:ext>
            </a:extLst>
          </p:cNvPr>
          <p:cNvSpPr>
            <a:spLocks noGrp="1"/>
          </p:cNvSpPr>
          <p:nvPr>
            <p:ph type="title"/>
          </p:nvPr>
        </p:nvSpPr>
        <p:spPr>
          <a:xfrm>
            <a:off x="1218282" y="793249"/>
            <a:ext cx="10044023" cy="877729"/>
          </a:xfrm>
        </p:spPr>
        <p:txBody>
          <a:bodyPr anchor="ctr">
            <a:normAutofit/>
          </a:bodyPr>
          <a:lstStyle/>
          <a:p>
            <a:pPr algn="ctr"/>
            <a:r>
              <a:rPr lang="en-US" sz="4000" dirty="0">
                <a:latin typeface="Eras Medium ITC" panose="020B0907030504020204" pitchFamily="34" charset="77"/>
              </a:rPr>
              <a:t>TSP Investment Funds</a:t>
            </a:r>
            <a:endParaRPr lang="en-US" sz="4000" dirty="0">
              <a:solidFill>
                <a:srgbClr val="FFFFFF"/>
              </a:solidFill>
            </a:endParaRPr>
          </a:p>
        </p:txBody>
      </p:sp>
      <p:graphicFrame>
        <p:nvGraphicFramePr>
          <p:cNvPr id="6" name="Content Placeholder 2">
            <a:extLst>
              <a:ext uri="{FF2B5EF4-FFF2-40B4-BE49-F238E27FC236}">
                <a16:creationId xmlns:a16="http://schemas.microsoft.com/office/drawing/2014/main" id="{3EDC0282-39F5-2873-67D5-3BCB70F1217B}"/>
              </a:ext>
            </a:extLst>
          </p:cNvPr>
          <p:cNvGraphicFramePr>
            <a:graphicFrameLocks noGrp="1"/>
          </p:cNvGraphicFramePr>
          <p:nvPr>
            <p:ph idx="1"/>
            <p:extLst>
              <p:ext uri="{D42A27DB-BD31-4B8C-83A1-F6EECF244321}">
                <p14:modId xmlns:p14="http://schemas.microsoft.com/office/powerpoint/2010/main" val="1585893662"/>
              </p:ext>
            </p:extLst>
          </p:nvPr>
        </p:nvGraphicFramePr>
        <p:xfrm>
          <a:off x="776380" y="1871946"/>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01501924"/>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F9374-138A-FE13-0BBE-F1E755159AA0}"/>
              </a:ext>
            </a:extLst>
          </p:cNvPr>
          <p:cNvSpPr>
            <a:spLocks noGrp="1"/>
          </p:cNvSpPr>
          <p:nvPr>
            <p:ph type="title"/>
          </p:nvPr>
        </p:nvSpPr>
        <p:spPr/>
        <p:txBody>
          <a:bodyPr/>
          <a:lstStyle/>
          <a:p>
            <a:pPr algn="ctr"/>
            <a:r>
              <a:rPr lang="en-US" sz="4400" dirty="0">
                <a:latin typeface="Eras Medium ITC" panose="020B0907030504020204" pitchFamily="34" charset="77"/>
              </a:rPr>
              <a:t>TSP Investment Funds</a:t>
            </a:r>
            <a:endParaRPr lang="en-US" dirty="0"/>
          </a:p>
        </p:txBody>
      </p:sp>
      <p:graphicFrame>
        <p:nvGraphicFramePr>
          <p:cNvPr id="5" name="Content Placeholder 2">
            <a:extLst>
              <a:ext uri="{FF2B5EF4-FFF2-40B4-BE49-F238E27FC236}">
                <a16:creationId xmlns:a16="http://schemas.microsoft.com/office/drawing/2014/main" id="{85F5BCF8-C45C-825D-17BF-9767F3CDFA34}"/>
              </a:ext>
            </a:extLst>
          </p:cNvPr>
          <p:cNvGraphicFramePr>
            <a:graphicFrameLocks noGrp="1"/>
          </p:cNvGraphicFramePr>
          <p:nvPr>
            <p:ph idx="1"/>
            <p:extLst>
              <p:ext uri="{D42A27DB-BD31-4B8C-83A1-F6EECF244321}">
                <p14:modId xmlns:p14="http://schemas.microsoft.com/office/powerpoint/2010/main" val="462158761"/>
              </p:ext>
            </p:extLst>
          </p:nvPr>
        </p:nvGraphicFramePr>
        <p:xfrm>
          <a:off x="909222" y="1550417"/>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53743796"/>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2E1E-1E78-E047-EC19-BECFB8EF101C}"/>
              </a:ext>
            </a:extLst>
          </p:cNvPr>
          <p:cNvSpPr>
            <a:spLocks noGrp="1"/>
          </p:cNvSpPr>
          <p:nvPr>
            <p:ph type="title"/>
          </p:nvPr>
        </p:nvSpPr>
        <p:spPr/>
        <p:txBody>
          <a:bodyPr/>
          <a:lstStyle/>
          <a:p>
            <a:pPr algn="ctr"/>
            <a:r>
              <a:rPr lang="en-US" sz="4400" dirty="0">
                <a:latin typeface="Eras Medium ITC" panose="020B0907030504020204" pitchFamily="34" charset="77"/>
              </a:rPr>
              <a:t>TSP Investment Funds</a:t>
            </a:r>
            <a:endParaRPr lang="en-US" dirty="0"/>
          </a:p>
        </p:txBody>
      </p:sp>
      <p:graphicFrame>
        <p:nvGraphicFramePr>
          <p:cNvPr id="5" name="Content Placeholder 2">
            <a:extLst>
              <a:ext uri="{FF2B5EF4-FFF2-40B4-BE49-F238E27FC236}">
                <a16:creationId xmlns:a16="http://schemas.microsoft.com/office/drawing/2014/main" id="{8A038873-3D4B-D83C-6CB1-D6B954322B21}"/>
              </a:ext>
            </a:extLst>
          </p:cNvPr>
          <p:cNvGraphicFramePr>
            <a:graphicFrameLocks noGrp="1"/>
          </p:cNvGraphicFramePr>
          <p:nvPr>
            <p:ph idx="1"/>
            <p:extLst>
              <p:ext uri="{D42A27DB-BD31-4B8C-83A1-F6EECF244321}">
                <p14:modId xmlns:p14="http://schemas.microsoft.com/office/powerpoint/2010/main" val="19358894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39619199"/>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90D3720-6B84-9248-ED3B-2B64CD77C3EA}"/>
              </a:ext>
            </a:extLst>
          </p:cNvPr>
          <p:cNvPicPr>
            <a:picLocks noGrp="1" noChangeAspect="1"/>
          </p:cNvPicPr>
          <p:nvPr>
            <p:ph idx="1"/>
          </p:nvPr>
        </p:nvPicPr>
        <p:blipFill>
          <a:blip r:embed="rId4"/>
          <a:stretch>
            <a:fillRect/>
          </a:stretch>
        </p:blipFill>
        <p:spPr>
          <a:xfrm>
            <a:off x="1648728" y="1912323"/>
            <a:ext cx="8894543" cy="3602289"/>
          </a:xfrm>
          <a:prstGeom prst="rect">
            <a:avLst/>
          </a:prstGeom>
        </p:spPr>
      </p:pic>
      <p:sp>
        <p:nvSpPr>
          <p:cNvPr id="5" name="Title 1">
            <a:extLst>
              <a:ext uri="{FF2B5EF4-FFF2-40B4-BE49-F238E27FC236}">
                <a16:creationId xmlns:a16="http://schemas.microsoft.com/office/drawing/2014/main" id="{76CABA1D-C576-02D1-70E7-74E868D4C381}"/>
              </a:ext>
            </a:extLst>
          </p:cNvPr>
          <p:cNvSpPr>
            <a:spLocks noGrp="1"/>
          </p:cNvSpPr>
          <p:nvPr>
            <p:ph type="title"/>
          </p:nvPr>
        </p:nvSpPr>
        <p:spPr>
          <a:xfrm>
            <a:off x="838200" y="365125"/>
            <a:ext cx="10515600" cy="1325563"/>
          </a:xfrm>
        </p:spPr>
        <p:txBody>
          <a:bodyPr/>
          <a:lstStyle/>
          <a:p>
            <a:pPr algn="ctr"/>
            <a:r>
              <a:rPr lang="en-US" sz="4400" dirty="0">
                <a:latin typeface="Eras Medium ITC" panose="020B0907030504020204" pitchFamily="34" charset="77"/>
              </a:rPr>
              <a:t>TSP Fund Returns</a:t>
            </a:r>
            <a:endParaRPr lang="en-US" dirty="0"/>
          </a:p>
        </p:txBody>
      </p:sp>
      <p:sp>
        <p:nvSpPr>
          <p:cNvPr id="2" name="Rectangle 1">
            <a:extLst>
              <a:ext uri="{FF2B5EF4-FFF2-40B4-BE49-F238E27FC236}">
                <a16:creationId xmlns:a16="http://schemas.microsoft.com/office/drawing/2014/main" id="{85A66B64-1ABE-35AE-61CB-E2B9C1977C99}"/>
              </a:ext>
            </a:extLst>
          </p:cNvPr>
          <p:cNvSpPr/>
          <p:nvPr/>
        </p:nvSpPr>
        <p:spPr>
          <a:xfrm>
            <a:off x="6515100" y="4872038"/>
            <a:ext cx="4028171" cy="642574"/>
          </a:xfrm>
          <a:prstGeom prst="rect">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7065707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1A721CC-E053-1BD1-B95B-57FCD35818DB}"/>
              </a:ext>
            </a:extLst>
          </p:cNvPr>
          <p:cNvPicPr>
            <a:picLocks noGrp="1" noChangeAspect="1"/>
          </p:cNvPicPr>
          <p:nvPr>
            <p:ph idx="1"/>
          </p:nvPr>
        </p:nvPicPr>
        <p:blipFill>
          <a:blip r:embed="rId5"/>
          <a:stretch>
            <a:fillRect/>
          </a:stretch>
        </p:blipFill>
        <p:spPr>
          <a:xfrm>
            <a:off x="643467" y="1875028"/>
            <a:ext cx="10905066" cy="3107942"/>
          </a:xfrm>
          <a:prstGeom prst="rect">
            <a:avLst/>
          </a:prstGeom>
        </p:spPr>
      </p:pic>
      <p:sp>
        <p:nvSpPr>
          <p:cNvPr id="5" name="Title 1">
            <a:extLst>
              <a:ext uri="{FF2B5EF4-FFF2-40B4-BE49-F238E27FC236}">
                <a16:creationId xmlns:a16="http://schemas.microsoft.com/office/drawing/2014/main" id="{5BE733AE-47CC-1304-9412-08BC5E333C39}"/>
              </a:ext>
            </a:extLst>
          </p:cNvPr>
          <p:cNvSpPr>
            <a:spLocks noGrp="1"/>
          </p:cNvSpPr>
          <p:nvPr>
            <p:ph type="title"/>
          </p:nvPr>
        </p:nvSpPr>
        <p:spPr>
          <a:xfrm>
            <a:off x="838200" y="365125"/>
            <a:ext cx="10515600" cy="1325563"/>
          </a:xfrm>
        </p:spPr>
        <p:txBody>
          <a:bodyPr/>
          <a:lstStyle/>
          <a:p>
            <a:pPr algn="ctr"/>
            <a:r>
              <a:rPr lang="en-US" sz="4400" dirty="0">
                <a:latin typeface="Eras Medium ITC" panose="020B0907030504020204" pitchFamily="34" charset="77"/>
              </a:rPr>
              <a:t>TSP Fund Returns</a:t>
            </a:r>
            <a:endParaRPr lang="en-US" dirty="0"/>
          </a:p>
        </p:txBody>
      </p:sp>
      <p:sp>
        <p:nvSpPr>
          <p:cNvPr id="2" name="Rectangle 1">
            <a:extLst>
              <a:ext uri="{FF2B5EF4-FFF2-40B4-BE49-F238E27FC236}">
                <a16:creationId xmlns:a16="http://schemas.microsoft.com/office/drawing/2014/main" id="{49DCE689-E00C-1B14-6B5E-6F4C7A51994C}"/>
              </a:ext>
            </a:extLst>
          </p:cNvPr>
          <p:cNvSpPr/>
          <p:nvPr/>
        </p:nvSpPr>
        <p:spPr>
          <a:xfrm>
            <a:off x="2357438" y="4340396"/>
            <a:ext cx="5752647" cy="642574"/>
          </a:xfrm>
          <a:prstGeom prst="rect">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90854892"/>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72B830DC-B098-DD13-145D-857CB8DA82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F4057E-83AE-AA52-7A48-40AD46F59677}"/>
              </a:ext>
            </a:extLst>
          </p:cNvPr>
          <p:cNvSpPr>
            <a:spLocks noGrp="1"/>
          </p:cNvSpPr>
          <p:nvPr>
            <p:ph type="title"/>
          </p:nvPr>
        </p:nvSpPr>
        <p:spPr/>
        <p:txBody>
          <a:bodyPr/>
          <a:lstStyle/>
          <a:p>
            <a:pPr algn="ctr"/>
            <a:r>
              <a:rPr lang="en-US" sz="4400" dirty="0">
                <a:latin typeface="Eras Medium ITC" panose="020B0907030504020204" pitchFamily="34" charset="77"/>
              </a:rPr>
              <a:t>Maximizing Your TSP</a:t>
            </a:r>
            <a:endParaRPr lang="en-US" dirty="0"/>
          </a:p>
        </p:txBody>
      </p:sp>
      <p:sp>
        <p:nvSpPr>
          <p:cNvPr id="3" name="Content Placeholder 2">
            <a:extLst>
              <a:ext uri="{FF2B5EF4-FFF2-40B4-BE49-F238E27FC236}">
                <a16:creationId xmlns:a16="http://schemas.microsoft.com/office/drawing/2014/main" id="{E0268683-4397-68A3-B834-060A2B5CE7B9}"/>
              </a:ext>
            </a:extLst>
          </p:cNvPr>
          <p:cNvSpPr>
            <a:spLocks noGrp="1"/>
          </p:cNvSpPr>
          <p:nvPr>
            <p:ph idx="1"/>
          </p:nvPr>
        </p:nvSpPr>
        <p:spPr/>
        <p:txBody>
          <a:bodyPr>
            <a:normAutofit/>
          </a:bodyPr>
          <a:lstStyle/>
          <a:p>
            <a:r>
              <a:rPr lang="en-US" dirty="0">
                <a:latin typeface="Eras Medium ITC" panose="020B0907030504020204" pitchFamily="34" charset="77"/>
              </a:rPr>
              <a:t>Start contributing right away!</a:t>
            </a:r>
          </a:p>
          <a:p>
            <a:pPr lvl="1"/>
            <a:r>
              <a:rPr lang="en-US" dirty="0">
                <a:latin typeface="Eras Medium ITC" panose="020B0907030504020204" pitchFamily="34" charset="77"/>
              </a:rPr>
              <a:t>5% base pay at minimum each month</a:t>
            </a:r>
          </a:p>
          <a:p>
            <a:r>
              <a:rPr lang="en-US" dirty="0">
                <a:latin typeface="Eras Medium ITC" panose="020B0907030504020204" pitchFamily="34" charset="77"/>
              </a:rPr>
              <a:t>Diversify your Portfolio</a:t>
            </a:r>
          </a:p>
          <a:p>
            <a:pPr lvl="1"/>
            <a:r>
              <a:rPr lang="en-US" dirty="0">
                <a:latin typeface="Eras Medium ITC" panose="020B0907030504020204" pitchFamily="34" charset="77"/>
              </a:rPr>
              <a:t>Do not place all in one fund</a:t>
            </a:r>
          </a:p>
          <a:p>
            <a:r>
              <a:rPr lang="en-US" dirty="0">
                <a:latin typeface="Eras Medium ITC" panose="020B0907030504020204" pitchFamily="34" charset="77"/>
              </a:rPr>
              <a:t>Identify funds with largest returns over past 5-10 years</a:t>
            </a:r>
          </a:p>
          <a:p>
            <a:pPr lvl="1"/>
            <a:r>
              <a:rPr lang="en-US" dirty="0">
                <a:latin typeface="Eras Medium ITC" panose="020B0907030504020204" pitchFamily="34" charset="77"/>
              </a:rPr>
              <a:t>What makes sense with your level of risk? </a:t>
            </a:r>
          </a:p>
          <a:p>
            <a:r>
              <a:rPr lang="en-US" dirty="0">
                <a:latin typeface="Eras Medium ITC" panose="020B0907030504020204" pitchFamily="34" charset="77"/>
              </a:rPr>
              <a:t>Do not move funds based on price fluctuation</a:t>
            </a:r>
          </a:p>
          <a:p>
            <a:pPr lvl="1"/>
            <a:r>
              <a:rPr lang="en-US" dirty="0">
                <a:latin typeface="Eras Medium ITC" panose="020B0907030504020204" pitchFamily="34" charset="77"/>
              </a:rPr>
              <a:t>Set it and forget it!</a:t>
            </a:r>
          </a:p>
          <a:p>
            <a:pPr marL="0" indent="0">
              <a:buNone/>
            </a:pPr>
            <a:endParaRPr lang="en-US" dirty="0"/>
          </a:p>
        </p:txBody>
      </p:sp>
    </p:spTree>
    <p:extLst>
      <p:ext uri="{BB962C8B-B14F-4D97-AF65-F5344CB8AC3E}">
        <p14:creationId xmlns:p14="http://schemas.microsoft.com/office/powerpoint/2010/main" val="2452886080"/>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300FC14F-7D1F-E17E-6FCF-6E68C8C88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8EE07-DDD0-6BE9-3191-BDC006A4DF30}"/>
              </a:ext>
            </a:extLst>
          </p:cNvPr>
          <p:cNvSpPr>
            <a:spLocks noGrp="1"/>
          </p:cNvSpPr>
          <p:nvPr>
            <p:ph type="title"/>
          </p:nvPr>
        </p:nvSpPr>
        <p:spPr/>
        <p:txBody>
          <a:bodyPr/>
          <a:lstStyle/>
          <a:p>
            <a:pPr algn="ctr"/>
            <a:r>
              <a:rPr lang="en-US" sz="4400" dirty="0">
                <a:latin typeface="Eras Medium ITC" panose="020B0907030504020204" pitchFamily="34" charset="77"/>
              </a:rPr>
              <a:t>Tax </a:t>
            </a:r>
            <a:r>
              <a:rPr lang="en-US" dirty="0">
                <a:latin typeface="Eras Medium ITC" panose="020B0907030504020204" pitchFamily="34" charset="77"/>
              </a:rPr>
              <a:t>Impact on </a:t>
            </a:r>
            <a:r>
              <a:rPr lang="en-US" sz="4400" dirty="0">
                <a:latin typeface="Eras Medium ITC" panose="020B0907030504020204" pitchFamily="34" charset="77"/>
              </a:rPr>
              <a:t>TSP</a:t>
            </a:r>
            <a:endParaRPr lang="en-US" dirty="0"/>
          </a:p>
        </p:txBody>
      </p:sp>
      <p:sp>
        <p:nvSpPr>
          <p:cNvPr id="3" name="Content Placeholder 2">
            <a:extLst>
              <a:ext uri="{FF2B5EF4-FFF2-40B4-BE49-F238E27FC236}">
                <a16:creationId xmlns:a16="http://schemas.microsoft.com/office/drawing/2014/main" id="{F4BC2138-499E-796B-4161-5B379AC96F52}"/>
              </a:ext>
            </a:extLst>
          </p:cNvPr>
          <p:cNvSpPr>
            <a:spLocks noGrp="1"/>
          </p:cNvSpPr>
          <p:nvPr>
            <p:ph idx="1"/>
          </p:nvPr>
        </p:nvSpPr>
        <p:spPr>
          <a:xfrm>
            <a:off x="838199" y="1825625"/>
            <a:ext cx="11353801" cy="4351338"/>
          </a:xfrm>
        </p:spPr>
        <p:txBody>
          <a:bodyPr>
            <a:normAutofit fontScale="92500"/>
          </a:bodyPr>
          <a:lstStyle/>
          <a:p>
            <a:r>
              <a:rPr lang="en-US" dirty="0">
                <a:latin typeface="Eras Medium ITC" panose="020B0907030504020204" pitchFamily="34" charset="77"/>
              </a:rPr>
              <a:t>Consider the impact of taxes</a:t>
            </a:r>
          </a:p>
          <a:p>
            <a:pPr lvl="1"/>
            <a:r>
              <a:rPr lang="en-US" dirty="0">
                <a:latin typeface="Eras Medium ITC" panose="020B0907030504020204" pitchFamily="34" charset="77"/>
              </a:rPr>
              <a:t>Roth or Traditional?</a:t>
            </a:r>
          </a:p>
          <a:p>
            <a:pPr lvl="2"/>
            <a:r>
              <a:rPr lang="en-US" dirty="0">
                <a:latin typeface="Eras Medium ITC" panose="020B0907030504020204" pitchFamily="34" charset="77"/>
              </a:rPr>
              <a:t>Roth= Tax Now, no tax later (No effect to current income)</a:t>
            </a:r>
          </a:p>
          <a:p>
            <a:pPr lvl="3"/>
            <a:r>
              <a:rPr lang="en-US" dirty="0">
                <a:latin typeface="Eras Medium ITC" panose="020B0907030504020204" pitchFamily="34" charset="77"/>
              </a:rPr>
              <a:t>Ex: $50K income with $23K put in Roth= </a:t>
            </a:r>
            <a:r>
              <a:rPr lang="en-US" b="1" u="sng" dirty="0">
                <a:latin typeface="Eras Medium ITC" panose="020B0907030504020204" pitchFamily="34" charset="77"/>
              </a:rPr>
              <a:t>$50K </a:t>
            </a:r>
            <a:r>
              <a:rPr lang="en-US" dirty="0">
                <a:latin typeface="Eras Medium ITC" panose="020B0907030504020204" pitchFamily="34" charset="77"/>
              </a:rPr>
              <a:t>taxable income for that year</a:t>
            </a:r>
          </a:p>
          <a:p>
            <a:pPr lvl="2"/>
            <a:r>
              <a:rPr lang="en-US" dirty="0">
                <a:latin typeface="Eras Medium ITC" panose="020B0907030504020204" pitchFamily="34" charset="77"/>
              </a:rPr>
              <a:t>Traditional= Tax later, no tax now (Lowers current income) </a:t>
            </a:r>
          </a:p>
          <a:p>
            <a:pPr lvl="3"/>
            <a:r>
              <a:rPr lang="en-US" dirty="0">
                <a:latin typeface="Eras Medium ITC" panose="020B0907030504020204" pitchFamily="34" charset="77"/>
              </a:rPr>
              <a:t>Ex: $50K income with $23K put in Traditional= </a:t>
            </a:r>
            <a:r>
              <a:rPr lang="en-US" b="1" u="sng" dirty="0">
                <a:latin typeface="Eras Medium ITC" panose="020B0907030504020204" pitchFamily="34" charset="77"/>
              </a:rPr>
              <a:t>$27K </a:t>
            </a:r>
            <a:r>
              <a:rPr lang="en-US" dirty="0">
                <a:latin typeface="Eras Medium ITC" panose="020B0907030504020204" pitchFamily="34" charset="77"/>
              </a:rPr>
              <a:t>taxable income for that year</a:t>
            </a:r>
          </a:p>
          <a:p>
            <a:r>
              <a:rPr lang="en-US" dirty="0">
                <a:latin typeface="Eras Medium ITC" panose="020B0907030504020204" pitchFamily="34" charset="77"/>
              </a:rPr>
              <a:t>Have student loans? Applying for PSLF? (Public Service Loan Forgiveness)</a:t>
            </a:r>
          </a:p>
          <a:p>
            <a:pPr lvl="1"/>
            <a:r>
              <a:rPr lang="en-US" dirty="0">
                <a:latin typeface="Eras Medium ITC" panose="020B0907030504020204" pitchFamily="34" charset="77"/>
              </a:rPr>
              <a:t>Based on income</a:t>
            </a:r>
          </a:p>
          <a:p>
            <a:pPr lvl="1"/>
            <a:r>
              <a:rPr lang="en-US" dirty="0">
                <a:latin typeface="Eras Medium ITC" panose="020B0907030504020204" pitchFamily="34" charset="77"/>
              </a:rPr>
              <a:t>Traditional= lower annual income</a:t>
            </a:r>
          </a:p>
          <a:p>
            <a:r>
              <a:rPr lang="en-US" dirty="0">
                <a:latin typeface="Eras Medium ITC" panose="020B0907030504020204" pitchFamily="34" charset="77"/>
              </a:rPr>
              <a:t>Minimal taxes during retirement: Roth</a:t>
            </a:r>
          </a:p>
          <a:p>
            <a:r>
              <a:rPr lang="en-US" dirty="0">
                <a:latin typeface="Eras Medium ITC" panose="020B0907030504020204" pitchFamily="34" charset="77"/>
              </a:rPr>
              <a:t>Close to moving up to the next tax bracket: Traditional</a:t>
            </a:r>
          </a:p>
          <a:p>
            <a:pPr marL="0" indent="0">
              <a:buNone/>
            </a:pPr>
            <a:endParaRPr lang="en-US" dirty="0"/>
          </a:p>
        </p:txBody>
      </p:sp>
    </p:spTree>
    <p:extLst>
      <p:ext uri="{BB962C8B-B14F-4D97-AF65-F5344CB8AC3E}">
        <p14:creationId xmlns:p14="http://schemas.microsoft.com/office/powerpoint/2010/main" val="2686915368"/>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BAA4718C-FB79-0371-33B7-8E1D9AC954CF}"/>
            </a:ext>
          </a:extLst>
        </p:cNvPr>
        <p:cNvGrpSpPr/>
        <p:nvPr/>
      </p:nvGrpSpPr>
      <p:grpSpPr>
        <a:xfrm>
          <a:off x="0" y="0"/>
          <a:ext cx="0" cy="0"/>
          <a:chOff x="0" y="0"/>
          <a:chExt cx="0" cy="0"/>
        </a:xfrm>
      </p:grpSpPr>
      <p:pic>
        <p:nvPicPr>
          <p:cNvPr id="3074" name="Picture 2" descr="Ace card background for PowerPoint. Image 4 of 4">
            <a:extLst>
              <a:ext uri="{FF2B5EF4-FFF2-40B4-BE49-F238E27FC236}">
                <a16:creationId xmlns:a16="http://schemas.microsoft.com/office/drawing/2014/main" id="{4A3FF624-AC45-5765-BB8B-D0B2A4E7F3C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823" r="9090" b="10255"/>
          <a:stretch/>
        </p:blipFill>
        <p:spPr bwMode="auto">
          <a:xfrm>
            <a:off x="4716093" y="1040900"/>
            <a:ext cx="5468688" cy="43264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D0206D-D382-B7EA-A456-EE71928410FD}"/>
              </a:ext>
            </a:extLst>
          </p:cNvPr>
          <p:cNvSpPr>
            <a:spLocks noGrp="1"/>
          </p:cNvSpPr>
          <p:nvPr>
            <p:ph type="title"/>
          </p:nvPr>
        </p:nvSpPr>
        <p:spPr>
          <a:xfrm>
            <a:off x="477980" y="1122363"/>
            <a:ext cx="4343401" cy="3204134"/>
          </a:xfrm>
        </p:spPr>
        <p:txBody>
          <a:bodyPr vert="horz" lIns="91440" tIns="45720" rIns="91440" bIns="45720" rtlCol="0" anchor="b">
            <a:normAutofit/>
          </a:bodyPr>
          <a:lstStyle/>
          <a:p>
            <a:r>
              <a:rPr lang="en-US" sz="4800" b="1" dirty="0">
                <a:effectLst/>
                <a:latin typeface="Eras Medium ITC" panose="020B0907030504020204" pitchFamily="34" charset="77"/>
              </a:rPr>
              <a:t>Ace #3: Real Estate (VA Loan)</a:t>
            </a:r>
            <a:endParaRPr lang="en-US" sz="4800" dirty="0">
              <a:latin typeface="Eras Medium ITC" panose="020B0907030504020204" pitchFamily="34" charset="77"/>
            </a:endParaRPr>
          </a:p>
        </p:txBody>
      </p:sp>
    </p:spTree>
    <p:extLst>
      <p:ext uri="{BB962C8B-B14F-4D97-AF65-F5344CB8AC3E}">
        <p14:creationId xmlns:p14="http://schemas.microsoft.com/office/powerpoint/2010/main" val="22695872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8F3BA-73AC-A13E-3DE3-D394FEAEBC60}"/>
              </a:ext>
            </a:extLst>
          </p:cNvPr>
          <p:cNvSpPr>
            <a:spLocks noGrp="1"/>
          </p:cNvSpPr>
          <p:nvPr>
            <p:ph type="title"/>
          </p:nvPr>
        </p:nvSpPr>
        <p:spPr/>
        <p:txBody>
          <a:bodyPr/>
          <a:lstStyle/>
          <a:p>
            <a:pPr algn="ctr"/>
            <a:r>
              <a:rPr lang="en-US" i="0" u="none" strike="noStrike" dirty="0">
                <a:solidFill>
                  <a:srgbClr val="111111"/>
                </a:solidFill>
                <a:effectLst/>
                <a:latin typeface="Eras Medium ITC" panose="020B0907030504020204" pitchFamily="34" charset="77"/>
              </a:rPr>
              <a:t>VA Loans</a:t>
            </a:r>
          </a:p>
        </p:txBody>
      </p:sp>
      <p:sp>
        <p:nvSpPr>
          <p:cNvPr id="3" name="Content Placeholder 2">
            <a:extLst>
              <a:ext uri="{FF2B5EF4-FFF2-40B4-BE49-F238E27FC236}">
                <a16:creationId xmlns:a16="http://schemas.microsoft.com/office/drawing/2014/main" id="{2D984372-A01A-2BB5-07C2-B36D0B2570A3}"/>
              </a:ext>
            </a:extLst>
          </p:cNvPr>
          <p:cNvSpPr>
            <a:spLocks noGrp="1"/>
          </p:cNvSpPr>
          <p:nvPr>
            <p:ph idx="1"/>
          </p:nvPr>
        </p:nvSpPr>
        <p:spPr>
          <a:xfrm>
            <a:off x="838200" y="1825625"/>
            <a:ext cx="6934200" cy="4667250"/>
          </a:xfrm>
        </p:spPr>
        <p:txBody>
          <a:bodyPr>
            <a:normAutofit lnSpcReduction="10000"/>
          </a:bodyPr>
          <a:lstStyle/>
          <a:p>
            <a:r>
              <a:rPr lang="en-US" dirty="0">
                <a:latin typeface="Eras Medium ITC" panose="020B0907030504020204" pitchFamily="34" charset="77"/>
              </a:rPr>
              <a:t>What is it?</a:t>
            </a:r>
          </a:p>
          <a:p>
            <a:pPr lvl="2"/>
            <a:r>
              <a:rPr lang="en-US" dirty="0">
                <a:latin typeface="Eras Medium ITC" panose="020B0907030504020204" pitchFamily="34" charset="77"/>
              </a:rPr>
              <a:t>Home loan mortgage program available backed by U.S Department of Affairs</a:t>
            </a:r>
            <a:endParaRPr lang="en-US" u="none" strike="noStrike" dirty="0">
              <a:solidFill>
                <a:srgbClr val="111111"/>
              </a:solidFill>
              <a:effectLst/>
              <a:latin typeface="Eras Medium ITC" panose="020B0907030504020204" pitchFamily="34" charset="77"/>
            </a:endParaRPr>
          </a:p>
          <a:p>
            <a:r>
              <a:rPr lang="en-US" sz="2600" dirty="0">
                <a:latin typeface="Eras Medium ITC" panose="020B0907030504020204" pitchFamily="34" charset="77"/>
              </a:rPr>
              <a:t>Who can get it? </a:t>
            </a:r>
          </a:p>
          <a:p>
            <a:pPr lvl="1"/>
            <a:r>
              <a:rPr lang="en-US" sz="2200" b="0" u="none" strike="noStrike" dirty="0">
                <a:effectLst/>
                <a:latin typeface="Eras Medium ITC" panose="020B0907030504020204" pitchFamily="34" charset="77"/>
              </a:rPr>
              <a:t>Served 181 days straight during peacetime</a:t>
            </a:r>
          </a:p>
          <a:p>
            <a:pPr lvl="1"/>
            <a:r>
              <a:rPr lang="en-US" sz="2200" b="0" u="none" strike="noStrike" dirty="0">
                <a:effectLst/>
                <a:latin typeface="Eras Medium ITC" panose="020B0907030504020204" pitchFamily="34" charset="77"/>
              </a:rPr>
              <a:t>Served at least 90 days straight during wartime</a:t>
            </a:r>
          </a:p>
          <a:p>
            <a:pPr lvl="1"/>
            <a:r>
              <a:rPr lang="en-US" sz="2200" b="0" u="none" strike="noStrike" dirty="0">
                <a:effectLst/>
                <a:latin typeface="Eras Medium ITC" panose="020B0907030504020204" pitchFamily="34" charset="77"/>
              </a:rPr>
              <a:t>Served as a reservist or in the National Guard for at least six years</a:t>
            </a:r>
          </a:p>
          <a:p>
            <a:pPr lvl="1"/>
            <a:r>
              <a:rPr lang="en-US" sz="2200" b="0" u="none" strike="noStrike" dirty="0">
                <a:effectLst/>
                <a:latin typeface="Eras Medium ITC" panose="020B0907030504020204" pitchFamily="34" charset="77"/>
              </a:rPr>
              <a:t>The spouse of a service member who died in action or from a service-related disability</a:t>
            </a:r>
          </a:p>
          <a:p>
            <a:pPr marL="285750" indent="-285750"/>
            <a:r>
              <a:rPr lang="en-US" sz="2600" u="none" strike="noStrike" dirty="0">
                <a:solidFill>
                  <a:srgbClr val="111111"/>
                </a:solidFill>
                <a:effectLst/>
                <a:latin typeface="Eras Medium ITC" panose="020B0907030504020204" pitchFamily="34" charset="77"/>
              </a:rPr>
              <a:t>Purpose: They are primarily for purchasing a primary residence.</a:t>
            </a:r>
          </a:p>
          <a:p>
            <a:pPr marL="742950" lvl="1" indent="-285750"/>
            <a:r>
              <a:rPr lang="en-US" sz="2200" u="none" strike="noStrike" dirty="0">
                <a:solidFill>
                  <a:srgbClr val="111111"/>
                </a:solidFill>
                <a:effectLst/>
                <a:latin typeface="Eras Medium ITC" panose="020B0907030504020204" pitchFamily="34" charset="77"/>
              </a:rPr>
              <a:t>No down payment is typically required for VA loans.</a:t>
            </a:r>
          </a:p>
          <a:p>
            <a:pPr marL="285750" indent="-285750"/>
            <a:endParaRPr lang="en-US" b="0" i="0" u="none" strike="noStrike" dirty="0">
              <a:solidFill>
                <a:srgbClr val="111111"/>
              </a:solidFill>
              <a:effectLst/>
              <a:latin typeface="Eras Medium ITC" panose="020B0907030504020204" pitchFamily="34" charset="77"/>
            </a:endParaRPr>
          </a:p>
          <a:p>
            <a:pPr marL="742950" lvl="1" indent="-285750" algn="l">
              <a:buFont typeface="Arial" panose="020B0604020202020204" pitchFamily="34" charset="0"/>
              <a:buChar char="•"/>
            </a:pPr>
            <a:endParaRPr lang="en-US" b="0" i="0" u="none" strike="noStrike" dirty="0">
              <a:solidFill>
                <a:srgbClr val="111111"/>
              </a:solidFill>
              <a:effectLst/>
              <a:latin typeface="Eras Medium ITC" panose="020B0907030504020204" pitchFamily="34" charset="77"/>
            </a:endParaRPr>
          </a:p>
          <a:p>
            <a:pPr marL="742950" lvl="1" indent="-285750" algn="l">
              <a:buFont typeface="Arial" panose="020B0604020202020204" pitchFamily="34" charset="0"/>
              <a:buChar char="•"/>
            </a:pPr>
            <a:endParaRPr lang="en-US" b="0" i="0" u="none" strike="noStrike" dirty="0">
              <a:solidFill>
                <a:srgbClr val="111111"/>
              </a:solidFill>
              <a:effectLst/>
              <a:latin typeface="Eras Medium ITC" panose="020B0907030504020204" pitchFamily="34" charset="77"/>
            </a:endParaRPr>
          </a:p>
          <a:p>
            <a:pPr marL="742950" lvl="1" indent="-285750" algn="l">
              <a:buFont typeface="Arial" panose="020B0604020202020204" pitchFamily="34" charset="0"/>
              <a:buChar char="•"/>
            </a:pPr>
            <a:endParaRPr lang="en-US" b="0" i="0" u="none" strike="noStrike" dirty="0">
              <a:solidFill>
                <a:srgbClr val="111111"/>
              </a:solidFill>
              <a:effectLst/>
              <a:latin typeface="Eras Medium ITC" panose="020B0907030504020204" pitchFamily="34" charset="77"/>
            </a:endParaRPr>
          </a:p>
          <a:p>
            <a:pPr marL="742950" lvl="1" indent="-285750" algn="l">
              <a:buFont typeface="Arial" panose="020B0604020202020204" pitchFamily="34" charset="0"/>
              <a:buChar char="•"/>
            </a:pPr>
            <a:endParaRPr lang="en-US" dirty="0">
              <a:solidFill>
                <a:srgbClr val="111111"/>
              </a:solidFill>
              <a:latin typeface="Eras Medium ITC" panose="020B0907030504020204" pitchFamily="34" charset="77"/>
            </a:endParaRPr>
          </a:p>
          <a:p>
            <a:pPr marL="285750" indent="-285750"/>
            <a:endParaRPr lang="en-US" b="0" i="0" u="none" strike="noStrike" dirty="0">
              <a:solidFill>
                <a:srgbClr val="111111"/>
              </a:solidFill>
              <a:effectLst/>
              <a:latin typeface="Eras Medium ITC" panose="020B0907030504020204" pitchFamily="34" charset="77"/>
            </a:endParaRPr>
          </a:p>
        </p:txBody>
      </p:sp>
      <p:pic>
        <p:nvPicPr>
          <p:cNvPr id="13314" name="Picture 2" descr="a beautiful house. Image 2 of 4">
            <a:extLst>
              <a:ext uri="{FF2B5EF4-FFF2-40B4-BE49-F238E27FC236}">
                <a16:creationId xmlns:a16="http://schemas.microsoft.com/office/drawing/2014/main" id="{5787D843-24E3-7EBE-F69D-BE6123FC00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7550" y="2065493"/>
            <a:ext cx="3609281" cy="3609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37792"/>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ACFFF0C1-A0A8-603A-8505-825E39EDC46C}"/>
              </a:ext>
            </a:extLst>
          </p:cNvPr>
          <p:cNvGraphicFramePr>
            <a:graphicFrameLocks noGrp="1"/>
          </p:cNvGraphicFramePr>
          <p:nvPr>
            <p:ph idx="1"/>
            <p:extLst>
              <p:ext uri="{D42A27DB-BD31-4B8C-83A1-F6EECF244321}">
                <p14:modId xmlns:p14="http://schemas.microsoft.com/office/powerpoint/2010/main" val="1031758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le 1">
            <a:extLst>
              <a:ext uri="{FF2B5EF4-FFF2-40B4-BE49-F238E27FC236}">
                <a16:creationId xmlns:a16="http://schemas.microsoft.com/office/drawing/2014/main" id="{5439CB5D-6A69-28AD-9CE6-E6AE2DDA8406}"/>
              </a:ext>
            </a:extLst>
          </p:cNvPr>
          <p:cNvSpPr>
            <a:spLocks noGrp="1"/>
          </p:cNvSpPr>
          <p:nvPr>
            <p:ph type="title"/>
          </p:nvPr>
        </p:nvSpPr>
        <p:spPr/>
        <p:txBody>
          <a:bodyPr/>
          <a:lstStyle/>
          <a:p>
            <a:pPr algn="ctr"/>
            <a:r>
              <a:rPr lang="en-US" i="0" u="none" strike="noStrike" dirty="0">
                <a:solidFill>
                  <a:srgbClr val="111111"/>
                </a:solidFill>
                <a:effectLst/>
                <a:latin typeface="Eras Medium ITC" panose="020B0907030504020204" pitchFamily="34" charset="77"/>
              </a:rPr>
              <a:t>VA Loan vs. Other Loans</a:t>
            </a:r>
          </a:p>
        </p:txBody>
      </p:sp>
    </p:spTree>
    <p:extLst>
      <p:ext uri="{BB962C8B-B14F-4D97-AF65-F5344CB8AC3E}">
        <p14:creationId xmlns:p14="http://schemas.microsoft.com/office/powerpoint/2010/main" val="936667701"/>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D4A4A783-23F1-4E91-E216-193C9B5B3256}"/>
              </a:ext>
            </a:extLst>
          </p:cNvPr>
          <p:cNvGraphicFramePr>
            <a:graphicFrameLocks noGrp="1"/>
          </p:cNvGraphicFramePr>
          <p:nvPr>
            <p:ph idx="1"/>
            <p:extLst>
              <p:ext uri="{D42A27DB-BD31-4B8C-83A1-F6EECF244321}">
                <p14:modId xmlns:p14="http://schemas.microsoft.com/office/powerpoint/2010/main" val="291681283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le 1">
            <a:extLst>
              <a:ext uri="{FF2B5EF4-FFF2-40B4-BE49-F238E27FC236}">
                <a16:creationId xmlns:a16="http://schemas.microsoft.com/office/drawing/2014/main" id="{BDEAA40A-BF4B-435D-9438-35CEACF9AD68}"/>
              </a:ext>
            </a:extLst>
          </p:cNvPr>
          <p:cNvSpPr>
            <a:spLocks noGrp="1"/>
          </p:cNvSpPr>
          <p:nvPr>
            <p:ph type="title"/>
          </p:nvPr>
        </p:nvSpPr>
        <p:spPr/>
        <p:txBody>
          <a:bodyPr/>
          <a:lstStyle/>
          <a:p>
            <a:pPr algn="ctr"/>
            <a:r>
              <a:rPr lang="en-US" i="0" u="none" strike="noStrike" dirty="0">
                <a:solidFill>
                  <a:srgbClr val="111111"/>
                </a:solidFill>
                <a:effectLst/>
                <a:latin typeface="Eras Medium ITC" panose="020B0907030504020204" pitchFamily="34" charset="77"/>
              </a:rPr>
              <a:t>VA Loan vs. Other Loans</a:t>
            </a:r>
          </a:p>
        </p:txBody>
      </p:sp>
    </p:spTree>
    <p:extLst>
      <p:ext uri="{BB962C8B-B14F-4D97-AF65-F5344CB8AC3E}">
        <p14:creationId xmlns:p14="http://schemas.microsoft.com/office/powerpoint/2010/main" val="4123862417"/>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C595C976-CF1F-8782-AA91-621D5CC03A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14A39-2F03-C2C9-9995-CE26837A4C40}"/>
              </a:ext>
            </a:extLst>
          </p:cNvPr>
          <p:cNvSpPr>
            <a:spLocks noGrp="1"/>
          </p:cNvSpPr>
          <p:nvPr>
            <p:ph type="title"/>
          </p:nvPr>
        </p:nvSpPr>
        <p:spPr/>
        <p:txBody>
          <a:bodyPr/>
          <a:lstStyle/>
          <a:p>
            <a:pPr algn="ctr"/>
            <a:r>
              <a:rPr lang="en-US" i="0" u="none" strike="noStrike" dirty="0">
                <a:solidFill>
                  <a:srgbClr val="111111"/>
                </a:solidFill>
                <a:effectLst/>
                <a:latin typeface="Eras Medium ITC" panose="020B0907030504020204" pitchFamily="34" charset="77"/>
              </a:rPr>
              <a:t>Maximizing Your VA Loan</a:t>
            </a:r>
            <a:br>
              <a:rPr lang="en-US" i="0" u="none" strike="noStrike" dirty="0">
                <a:solidFill>
                  <a:srgbClr val="111111"/>
                </a:solidFill>
                <a:effectLst/>
                <a:latin typeface="Eras Medium ITC" panose="020B0907030504020204" pitchFamily="34" charset="77"/>
              </a:rPr>
            </a:br>
            <a:endParaRPr lang="en-US" dirty="0">
              <a:latin typeface="Eras Medium ITC" panose="020B0907030504020204" pitchFamily="34" charset="77"/>
            </a:endParaRPr>
          </a:p>
        </p:txBody>
      </p:sp>
      <p:sp>
        <p:nvSpPr>
          <p:cNvPr id="3" name="Content Placeholder 2">
            <a:extLst>
              <a:ext uri="{FF2B5EF4-FFF2-40B4-BE49-F238E27FC236}">
                <a16:creationId xmlns:a16="http://schemas.microsoft.com/office/drawing/2014/main" id="{41FCEB26-9129-FBD9-40F5-5D54C0D58EF3}"/>
              </a:ext>
            </a:extLst>
          </p:cNvPr>
          <p:cNvSpPr>
            <a:spLocks noGrp="1"/>
          </p:cNvSpPr>
          <p:nvPr>
            <p:ph idx="1"/>
          </p:nvPr>
        </p:nvSpPr>
        <p:spPr/>
        <p:txBody>
          <a:bodyPr/>
          <a:lstStyle/>
          <a:p>
            <a:endParaRPr lang="en-US" dirty="0">
              <a:latin typeface="Eras Medium ITC" panose="020B0907030504020204" pitchFamily="34" charset="77"/>
            </a:endParaRPr>
          </a:p>
          <a:p>
            <a:r>
              <a:rPr lang="en-US" dirty="0">
                <a:latin typeface="Eras Medium ITC" panose="020B0907030504020204" pitchFamily="34" charset="77"/>
              </a:rPr>
              <a:t>Possible to have more than 1 VA loan at a time</a:t>
            </a:r>
          </a:p>
          <a:p>
            <a:pPr lvl="1"/>
            <a:r>
              <a:rPr lang="en-US" dirty="0">
                <a:latin typeface="Eras Medium ITC" panose="020B0907030504020204" pitchFamily="34" charset="77"/>
              </a:rPr>
              <a:t>Ex: Max $750K member can utilize with $0 down Payment</a:t>
            </a:r>
          </a:p>
          <a:p>
            <a:pPr lvl="2"/>
            <a:r>
              <a:rPr lang="en-US" dirty="0">
                <a:latin typeface="Eras Medium ITC" panose="020B0907030504020204" pitchFamily="34" charset="77"/>
              </a:rPr>
              <a:t>Buys Home A: $300K (lives in minimum one year) </a:t>
            </a:r>
          </a:p>
          <a:p>
            <a:pPr lvl="2"/>
            <a:r>
              <a:rPr lang="en-US" dirty="0">
                <a:latin typeface="Eras Medium ITC" panose="020B0907030504020204" pitchFamily="34" charset="77"/>
              </a:rPr>
              <a:t>Family Grows: Can purchase Home B for up to $450K</a:t>
            </a:r>
          </a:p>
          <a:p>
            <a:pPr lvl="2"/>
            <a:r>
              <a:rPr lang="en-US" dirty="0">
                <a:latin typeface="Eras Medium ITC" panose="020B0907030504020204" pitchFamily="34" charset="77"/>
              </a:rPr>
              <a:t>Must move into new home with valid purpose</a:t>
            </a:r>
          </a:p>
          <a:p>
            <a:pPr lvl="2"/>
            <a:r>
              <a:rPr lang="en-US" dirty="0">
                <a:latin typeface="Eras Medium ITC" panose="020B0907030504020204" pitchFamily="34" charset="77"/>
              </a:rPr>
              <a:t>Can rent out first home</a:t>
            </a:r>
          </a:p>
          <a:p>
            <a:r>
              <a:rPr lang="en-US" dirty="0">
                <a:latin typeface="Eras Medium ITC" panose="020B0907030504020204" pitchFamily="34" charset="77"/>
              </a:rPr>
              <a:t>What if Home B is over 450K? (Ex: $550K)</a:t>
            </a:r>
          </a:p>
          <a:p>
            <a:pPr lvl="1"/>
            <a:r>
              <a:rPr lang="en-US" dirty="0">
                <a:latin typeface="Eras Medium ITC" panose="020B0907030504020204" pitchFamily="34" charset="77"/>
              </a:rPr>
              <a:t>Must come up with 25% of overage for down payment</a:t>
            </a:r>
          </a:p>
          <a:p>
            <a:pPr lvl="1"/>
            <a:r>
              <a:rPr lang="en-US" dirty="0">
                <a:latin typeface="Eras Medium ITC" panose="020B0907030504020204" pitchFamily="34" charset="77"/>
              </a:rPr>
              <a:t>$550K-$450K=$100K: $100K x 25%= $25K down payment</a:t>
            </a:r>
          </a:p>
        </p:txBody>
      </p:sp>
    </p:spTree>
    <p:extLst>
      <p:ext uri="{BB962C8B-B14F-4D97-AF65-F5344CB8AC3E}">
        <p14:creationId xmlns:p14="http://schemas.microsoft.com/office/powerpoint/2010/main" val="340626195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ACFEAB04-2CA2-F6E1-ABDB-59FAEC34C8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67A6D-264B-8E7A-E38D-B7F87177DBEE}"/>
              </a:ext>
            </a:extLst>
          </p:cNvPr>
          <p:cNvSpPr>
            <a:spLocks noGrp="1"/>
          </p:cNvSpPr>
          <p:nvPr>
            <p:ph type="title"/>
          </p:nvPr>
        </p:nvSpPr>
        <p:spPr/>
        <p:txBody>
          <a:bodyPr/>
          <a:lstStyle/>
          <a:p>
            <a:pPr algn="ctr"/>
            <a:r>
              <a:rPr lang="en-US" i="0" u="none" strike="noStrike" dirty="0">
                <a:solidFill>
                  <a:srgbClr val="111111"/>
                </a:solidFill>
                <a:effectLst/>
                <a:latin typeface="Eras Medium ITC" panose="020B0907030504020204" pitchFamily="34" charset="77"/>
              </a:rPr>
              <a:t>Maximizing Your VA Loan</a:t>
            </a:r>
            <a:br>
              <a:rPr lang="en-US" i="0" u="none" strike="noStrike" dirty="0">
                <a:solidFill>
                  <a:srgbClr val="111111"/>
                </a:solidFill>
                <a:effectLst/>
                <a:latin typeface="Eras Medium ITC" panose="020B0907030504020204" pitchFamily="34" charset="77"/>
              </a:rPr>
            </a:br>
            <a:endParaRPr lang="en-US" dirty="0">
              <a:latin typeface="Eras Medium ITC" panose="020B0907030504020204" pitchFamily="34" charset="77"/>
            </a:endParaRPr>
          </a:p>
        </p:txBody>
      </p:sp>
      <p:sp>
        <p:nvSpPr>
          <p:cNvPr id="3" name="Content Placeholder 2">
            <a:extLst>
              <a:ext uri="{FF2B5EF4-FFF2-40B4-BE49-F238E27FC236}">
                <a16:creationId xmlns:a16="http://schemas.microsoft.com/office/drawing/2014/main" id="{777956C9-43AA-5938-1C32-35459F71AD85}"/>
              </a:ext>
            </a:extLst>
          </p:cNvPr>
          <p:cNvSpPr>
            <a:spLocks noGrp="1"/>
          </p:cNvSpPr>
          <p:nvPr>
            <p:ph idx="1"/>
          </p:nvPr>
        </p:nvSpPr>
        <p:spPr/>
        <p:txBody>
          <a:bodyPr/>
          <a:lstStyle/>
          <a:p>
            <a:endParaRPr lang="en-US" dirty="0">
              <a:latin typeface="Eras Medium ITC" panose="020B0907030504020204" pitchFamily="34" charset="77"/>
            </a:endParaRPr>
          </a:p>
          <a:p>
            <a:r>
              <a:rPr lang="en-US" dirty="0">
                <a:latin typeface="Eras Medium ITC" panose="020B0907030504020204" pitchFamily="34" charset="77"/>
              </a:rPr>
              <a:t>What if you want to purchase Home B at $750K after living in Home A ($300K) for at least one year? </a:t>
            </a:r>
          </a:p>
          <a:p>
            <a:pPr lvl="1"/>
            <a:r>
              <a:rPr lang="en-US" dirty="0">
                <a:latin typeface="Eras Medium ITC" panose="020B0907030504020204" pitchFamily="34" charset="77"/>
              </a:rPr>
              <a:t>Can refinance Home A ($300K) into conventional loan! </a:t>
            </a:r>
          </a:p>
          <a:p>
            <a:pPr lvl="1"/>
            <a:r>
              <a:rPr lang="en-US" dirty="0">
                <a:latin typeface="Eras Medium ITC" panose="020B0907030504020204" pitchFamily="34" charset="77"/>
              </a:rPr>
              <a:t>Must have at least 25% equity in home to do this.</a:t>
            </a:r>
          </a:p>
          <a:p>
            <a:pPr lvl="1"/>
            <a:r>
              <a:rPr lang="en-US" dirty="0">
                <a:latin typeface="Eras Medium ITC" panose="020B0907030504020204" pitchFamily="34" charset="77"/>
              </a:rPr>
              <a:t>$300K x 25%= $75K</a:t>
            </a:r>
          </a:p>
          <a:p>
            <a:pPr lvl="1"/>
            <a:r>
              <a:rPr lang="en-US" dirty="0">
                <a:latin typeface="Eras Medium ITC" panose="020B0907030504020204" pitchFamily="34" charset="77"/>
              </a:rPr>
              <a:t>Can then use all of $750K in VA home loan to purchase Home B!</a:t>
            </a:r>
          </a:p>
        </p:txBody>
      </p:sp>
    </p:spTree>
    <p:extLst>
      <p:ext uri="{BB962C8B-B14F-4D97-AF65-F5344CB8AC3E}">
        <p14:creationId xmlns:p14="http://schemas.microsoft.com/office/powerpoint/2010/main" val="247897177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C537E-7FAF-1643-073F-C78D683E52AB}"/>
              </a:ext>
            </a:extLst>
          </p:cNvPr>
          <p:cNvSpPr>
            <a:spLocks noGrp="1"/>
          </p:cNvSpPr>
          <p:nvPr>
            <p:ph type="title"/>
          </p:nvPr>
        </p:nvSpPr>
        <p:spPr/>
        <p:txBody>
          <a:bodyPr/>
          <a:lstStyle/>
          <a:p>
            <a:pPr algn="ctr"/>
            <a:r>
              <a:rPr lang="en-US" i="0" u="none" strike="noStrike" dirty="0">
                <a:solidFill>
                  <a:srgbClr val="111111"/>
                </a:solidFill>
                <a:effectLst/>
                <a:latin typeface="Eras Medium ITC" panose="020B0907030504020204" pitchFamily="34" charset="77"/>
              </a:rPr>
              <a:t>Maximizing Your VA Loan</a:t>
            </a:r>
            <a:br>
              <a:rPr lang="en-US" i="0" u="none" strike="noStrike" dirty="0">
                <a:solidFill>
                  <a:srgbClr val="111111"/>
                </a:solidFill>
                <a:effectLst/>
                <a:latin typeface="Eras Medium ITC" panose="020B0907030504020204" pitchFamily="34" charset="77"/>
              </a:rPr>
            </a:br>
            <a:endParaRPr lang="en-US" dirty="0"/>
          </a:p>
        </p:txBody>
      </p:sp>
      <p:sp>
        <p:nvSpPr>
          <p:cNvPr id="3" name="Content Placeholder 2">
            <a:extLst>
              <a:ext uri="{FF2B5EF4-FFF2-40B4-BE49-F238E27FC236}">
                <a16:creationId xmlns:a16="http://schemas.microsoft.com/office/drawing/2014/main" id="{5F80BF9D-1B58-1340-EE67-7CFFC6E5DCBA}"/>
              </a:ext>
            </a:extLst>
          </p:cNvPr>
          <p:cNvSpPr>
            <a:spLocks noGrp="1"/>
          </p:cNvSpPr>
          <p:nvPr>
            <p:ph idx="1"/>
          </p:nvPr>
        </p:nvSpPr>
        <p:spPr/>
        <p:txBody>
          <a:bodyPr>
            <a:normAutofit/>
          </a:bodyPr>
          <a:lstStyle/>
          <a:p>
            <a:endParaRPr lang="en-US" i="0" u="none" strike="noStrike" dirty="0">
              <a:solidFill>
                <a:srgbClr val="111111"/>
              </a:solidFill>
              <a:effectLst/>
              <a:latin typeface="Eras Medium ITC" panose="020B0907030504020204" pitchFamily="34" charset="77"/>
            </a:endParaRPr>
          </a:p>
          <a:p>
            <a:r>
              <a:rPr lang="en-US" i="0" u="none" strike="noStrike" dirty="0">
                <a:solidFill>
                  <a:srgbClr val="111111"/>
                </a:solidFill>
                <a:effectLst/>
                <a:latin typeface="Eras Medium ITC" panose="020B0907030504020204" pitchFamily="34" charset="77"/>
              </a:rPr>
              <a:t>Understanding VA Loan Points:</a:t>
            </a:r>
          </a:p>
          <a:p>
            <a:pPr lvl="1"/>
            <a:r>
              <a:rPr lang="en-US" i="0" u="none" strike="noStrike" dirty="0">
                <a:solidFill>
                  <a:srgbClr val="111111"/>
                </a:solidFill>
                <a:effectLst/>
                <a:latin typeface="Eras Medium ITC" panose="020B0907030504020204" pitchFamily="34" charset="77"/>
              </a:rPr>
              <a:t>VA loan points, also known as discount points, allow borrowers to secure a lower interest rate on their VA loan by paying an upfront fee.</a:t>
            </a:r>
          </a:p>
          <a:p>
            <a:pPr lvl="1"/>
            <a:r>
              <a:rPr lang="en-US" b="1" i="0" u="none" strike="noStrike" dirty="0">
                <a:solidFill>
                  <a:srgbClr val="111111"/>
                </a:solidFill>
                <a:effectLst/>
                <a:latin typeface="Eras Medium ITC" panose="020B0907030504020204" pitchFamily="34" charset="77"/>
              </a:rPr>
              <a:t>Each point = typically 1% of the loan amount </a:t>
            </a:r>
          </a:p>
          <a:p>
            <a:pPr lvl="2"/>
            <a:r>
              <a:rPr lang="en-US" b="1" i="0" u="none" strike="noStrike" dirty="0">
                <a:solidFill>
                  <a:srgbClr val="111111"/>
                </a:solidFill>
                <a:effectLst/>
                <a:latin typeface="Eras Medium ITC" panose="020B0907030504020204" pitchFamily="34" charset="77"/>
              </a:rPr>
              <a:t>lowers the interest rate by 0.25%.</a:t>
            </a:r>
          </a:p>
          <a:p>
            <a:pPr lvl="1"/>
            <a:r>
              <a:rPr lang="en-US" b="0" i="0" u="none" strike="noStrike" dirty="0">
                <a:solidFill>
                  <a:srgbClr val="111111"/>
                </a:solidFill>
                <a:effectLst/>
                <a:latin typeface="Eras Medium ITC" panose="020B0907030504020204" pitchFamily="34" charset="77"/>
              </a:rPr>
              <a:t>For example, paying one discount point upfront (costing $2,000) on a $200,000 VA loan could potentially lower the interest rate from 4% to 3.75% over a 30-year loan.</a:t>
            </a:r>
          </a:p>
          <a:p>
            <a:pPr lvl="1"/>
            <a:endParaRPr lang="en-US" i="0" u="none" strike="noStrike" dirty="0">
              <a:solidFill>
                <a:srgbClr val="111111"/>
              </a:solidFill>
              <a:effectLst/>
              <a:latin typeface="Eras Medium ITC" panose="020B0907030504020204" pitchFamily="34" charset="77"/>
            </a:endParaRPr>
          </a:p>
          <a:p>
            <a:endParaRPr lang="en-US" dirty="0">
              <a:latin typeface="Eras Medium ITC" panose="020B0907030504020204" pitchFamily="34" charset="77"/>
            </a:endParaRPr>
          </a:p>
        </p:txBody>
      </p:sp>
    </p:spTree>
    <p:extLst>
      <p:ext uri="{BB962C8B-B14F-4D97-AF65-F5344CB8AC3E}">
        <p14:creationId xmlns:p14="http://schemas.microsoft.com/office/powerpoint/2010/main" val="2954237739"/>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C0C15-0553-0B6B-6DEC-FA98E93A9535}"/>
              </a:ext>
            </a:extLst>
          </p:cNvPr>
          <p:cNvSpPr>
            <a:spLocks noGrp="1"/>
          </p:cNvSpPr>
          <p:nvPr>
            <p:ph type="title"/>
          </p:nvPr>
        </p:nvSpPr>
        <p:spPr/>
        <p:txBody>
          <a:bodyPr/>
          <a:lstStyle/>
          <a:p>
            <a:pPr algn="ctr"/>
            <a:r>
              <a:rPr lang="en-US" i="0" u="none" strike="noStrike" dirty="0">
                <a:solidFill>
                  <a:srgbClr val="111111"/>
                </a:solidFill>
                <a:effectLst/>
                <a:latin typeface="Eras Medium ITC" panose="020B0907030504020204" pitchFamily="34" charset="77"/>
              </a:rPr>
              <a:t>Maximizing Your VA Loan</a:t>
            </a:r>
            <a:br>
              <a:rPr lang="en-US" i="0" u="none" strike="noStrike" dirty="0">
                <a:solidFill>
                  <a:srgbClr val="111111"/>
                </a:solidFill>
                <a:effectLst/>
                <a:latin typeface="Eras Medium ITC" panose="020B0907030504020204" pitchFamily="34" charset="77"/>
              </a:rPr>
            </a:br>
            <a:endParaRPr lang="en-US" dirty="0"/>
          </a:p>
        </p:txBody>
      </p:sp>
      <p:sp>
        <p:nvSpPr>
          <p:cNvPr id="3" name="Content Placeholder 2">
            <a:extLst>
              <a:ext uri="{FF2B5EF4-FFF2-40B4-BE49-F238E27FC236}">
                <a16:creationId xmlns:a16="http://schemas.microsoft.com/office/drawing/2014/main" id="{7F2F0DF4-3981-3DE8-6E67-8B9983DD1D2B}"/>
              </a:ext>
            </a:extLst>
          </p:cNvPr>
          <p:cNvSpPr>
            <a:spLocks noGrp="1"/>
          </p:cNvSpPr>
          <p:nvPr>
            <p:ph idx="1"/>
          </p:nvPr>
        </p:nvSpPr>
        <p:spPr/>
        <p:txBody>
          <a:bodyPr/>
          <a:lstStyle/>
          <a:p>
            <a:endParaRPr lang="en-US" b="1" i="0" u="none" strike="noStrike" dirty="0">
              <a:solidFill>
                <a:srgbClr val="111111"/>
              </a:solidFill>
              <a:effectLst/>
              <a:latin typeface="Eras Medium ITC" panose="020B0907030504020204" pitchFamily="34" charset="77"/>
            </a:endParaRPr>
          </a:p>
          <a:p>
            <a:r>
              <a:rPr lang="en-US" b="1" i="0" u="none" strike="noStrike" dirty="0">
                <a:solidFill>
                  <a:srgbClr val="111111"/>
                </a:solidFill>
                <a:effectLst/>
                <a:latin typeface="Eras Medium ITC" panose="020B0907030504020204" pitchFamily="34" charset="77"/>
              </a:rPr>
              <a:t>How VA Loan Points Work</a:t>
            </a:r>
            <a:r>
              <a:rPr lang="en-US" b="0" i="0" u="none" strike="noStrike" dirty="0">
                <a:solidFill>
                  <a:srgbClr val="111111"/>
                </a:solidFill>
                <a:effectLst/>
                <a:latin typeface="Eras Medium ITC" panose="020B0907030504020204" pitchFamily="34" charset="77"/>
              </a:rPr>
              <a:t>:</a:t>
            </a:r>
          </a:p>
          <a:p>
            <a:pPr lvl="1"/>
            <a:r>
              <a:rPr lang="en-US" b="1" dirty="0">
                <a:solidFill>
                  <a:srgbClr val="111111"/>
                </a:solidFill>
                <a:latin typeface="Eras Medium ITC" panose="020B0907030504020204" pitchFamily="34" charset="77"/>
              </a:rPr>
              <a:t>D</a:t>
            </a:r>
            <a:r>
              <a:rPr lang="en-US" b="1" i="0" u="none" strike="noStrike" dirty="0">
                <a:solidFill>
                  <a:srgbClr val="111111"/>
                </a:solidFill>
                <a:effectLst/>
                <a:latin typeface="Eras Medium ITC" panose="020B0907030504020204" pitchFamily="34" charset="77"/>
              </a:rPr>
              <a:t>on’t directly reduce the interest rate</a:t>
            </a:r>
            <a:r>
              <a:rPr lang="en-US" b="0" i="0" u="none" strike="noStrike" dirty="0">
                <a:solidFill>
                  <a:srgbClr val="111111"/>
                </a:solidFill>
                <a:effectLst/>
                <a:latin typeface="Eras Medium ITC" panose="020B0907030504020204" pitchFamily="34" charset="77"/>
              </a:rPr>
              <a:t>. </a:t>
            </a:r>
          </a:p>
          <a:p>
            <a:pPr lvl="2"/>
            <a:r>
              <a:rPr lang="en-US" b="0" i="0" u="none" strike="noStrike" dirty="0">
                <a:solidFill>
                  <a:srgbClr val="111111"/>
                </a:solidFill>
                <a:effectLst/>
                <a:latin typeface="Eras Medium ITC" panose="020B0907030504020204" pitchFamily="34" charset="77"/>
              </a:rPr>
              <a:t>lowers the </a:t>
            </a:r>
            <a:r>
              <a:rPr lang="en-US" b="1" i="0" u="none" strike="noStrike" dirty="0">
                <a:solidFill>
                  <a:srgbClr val="111111"/>
                </a:solidFill>
                <a:effectLst/>
                <a:latin typeface="Eras Medium ITC" panose="020B0907030504020204" pitchFamily="34" charset="77"/>
              </a:rPr>
              <a:t>overall cost of borrowing</a:t>
            </a:r>
            <a:r>
              <a:rPr lang="en-US" b="0" i="0" u="none" strike="noStrike" dirty="0">
                <a:solidFill>
                  <a:srgbClr val="111111"/>
                </a:solidFill>
                <a:effectLst/>
                <a:latin typeface="Eras Medium ITC" panose="020B0907030504020204" pitchFamily="34" charset="77"/>
              </a:rPr>
              <a:t> over the loan term.</a:t>
            </a:r>
          </a:p>
          <a:p>
            <a:pPr lvl="2"/>
            <a:r>
              <a:rPr lang="en-US" dirty="0">
                <a:solidFill>
                  <a:srgbClr val="111111"/>
                </a:solidFill>
                <a:latin typeface="Eras Medium ITC" panose="020B0907030504020204" pitchFamily="34" charset="77"/>
              </a:rPr>
              <a:t>P</a:t>
            </a:r>
            <a:r>
              <a:rPr lang="en-US" b="0" i="0" u="none" strike="noStrike" dirty="0">
                <a:solidFill>
                  <a:srgbClr val="111111"/>
                </a:solidFill>
                <a:effectLst/>
                <a:latin typeface="Eras Medium ITC" panose="020B0907030504020204" pitchFamily="34" charset="77"/>
              </a:rPr>
              <a:t>repaying a portion of the interest that would accrue over time.</a:t>
            </a:r>
          </a:p>
          <a:p>
            <a:pPr marL="914400" lvl="2" indent="0">
              <a:buNone/>
            </a:pPr>
            <a:endParaRPr lang="en-US" b="0" i="0" u="none" strike="noStrike" dirty="0">
              <a:solidFill>
                <a:srgbClr val="111111"/>
              </a:solidFill>
              <a:effectLst/>
              <a:latin typeface="Eras Medium ITC" panose="020B0907030504020204" pitchFamily="34" charset="77"/>
            </a:endParaRPr>
          </a:p>
          <a:p>
            <a:pPr lvl="1"/>
            <a:r>
              <a:rPr lang="en-US" b="0" i="0" u="none" strike="noStrike" dirty="0">
                <a:solidFill>
                  <a:srgbClr val="111111"/>
                </a:solidFill>
                <a:effectLst/>
                <a:latin typeface="Eras Medium ITC" panose="020B0907030504020204" pitchFamily="34" charset="77"/>
              </a:rPr>
              <a:t>Calculate the </a:t>
            </a:r>
            <a:r>
              <a:rPr lang="en-US" b="1" i="0" u="none" strike="noStrike" dirty="0">
                <a:solidFill>
                  <a:srgbClr val="111111"/>
                </a:solidFill>
                <a:effectLst/>
                <a:latin typeface="Eras Medium ITC" panose="020B0907030504020204" pitchFamily="34" charset="77"/>
              </a:rPr>
              <a:t>break-even point</a:t>
            </a:r>
            <a:r>
              <a:rPr lang="en-US" b="0" i="0" u="none" strike="noStrike" dirty="0">
                <a:solidFill>
                  <a:srgbClr val="111111"/>
                </a:solidFill>
                <a:effectLst/>
                <a:latin typeface="Eras Medium ITC" panose="020B0907030504020204" pitchFamily="34" charset="77"/>
              </a:rPr>
              <a:t>: Consider how long you plan to stay in the home. </a:t>
            </a:r>
          </a:p>
          <a:p>
            <a:pPr lvl="2"/>
            <a:r>
              <a:rPr lang="en-US" b="0" i="0" u="none" strike="noStrike" dirty="0">
                <a:solidFill>
                  <a:srgbClr val="111111"/>
                </a:solidFill>
                <a:effectLst/>
                <a:latin typeface="Eras Medium ITC" panose="020B0907030504020204" pitchFamily="34" charset="77"/>
              </a:rPr>
              <a:t>If the savings from the lower interest rate surpass the upfront cost, it’s worth paying for VA loan points.</a:t>
            </a:r>
          </a:p>
          <a:p>
            <a:endParaRPr lang="en-US" dirty="0">
              <a:latin typeface="Eras Medium ITC" panose="020B0907030504020204" pitchFamily="34" charset="77"/>
            </a:endParaRPr>
          </a:p>
        </p:txBody>
      </p:sp>
    </p:spTree>
    <p:extLst>
      <p:ext uri="{BB962C8B-B14F-4D97-AF65-F5344CB8AC3E}">
        <p14:creationId xmlns:p14="http://schemas.microsoft.com/office/powerpoint/2010/main" val="3769892809"/>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45CA4-0487-8B71-D9EB-10F1558EEC09}"/>
              </a:ext>
            </a:extLst>
          </p:cNvPr>
          <p:cNvSpPr>
            <a:spLocks noGrp="1"/>
          </p:cNvSpPr>
          <p:nvPr>
            <p:ph type="title"/>
          </p:nvPr>
        </p:nvSpPr>
        <p:spPr>
          <a:xfrm>
            <a:off x="838200" y="336550"/>
            <a:ext cx="10515600" cy="1325563"/>
          </a:xfrm>
        </p:spPr>
        <p:txBody>
          <a:bodyPr/>
          <a:lstStyle/>
          <a:p>
            <a:pPr algn="ctr"/>
            <a:r>
              <a:rPr lang="en-US" i="0" u="none" strike="noStrike" dirty="0">
                <a:solidFill>
                  <a:srgbClr val="111111"/>
                </a:solidFill>
                <a:effectLst/>
                <a:latin typeface="Eras Medium ITC" panose="020B0907030504020204" pitchFamily="34" charset="77"/>
              </a:rPr>
              <a:t>Maximizing Your VA Loan</a:t>
            </a:r>
            <a:br>
              <a:rPr lang="en-US" i="0" u="none" strike="noStrike" dirty="0">
                <a:solidFill>
                  <a:srgbClr val="111111"/>
                </a:solidFill>
                <a:effectLst/>
                <a:latin typeface="Eras Medium ITC" panose="020B0907030504020204" pitchFamily="34" charset="77"/>
              </a:rPr>
            </a:br>
            <a:endParaRPr lang="en-US" dirty="0"/>
          </a:p>
        </p:txBody>
      </p:sp>
      <p:sp>
        <p:nvSpPr>
          <p:cNvPr id="3" name="Content Placeholder 2">
            <a:extLst>
              <a:ext uri="{FF2B5EF4-FFF2-40B4-BE49-F238E27FC236}">
                <a16:creationId xmlns:a16="http://schemas.microsoft.com/office/drawing/2014/main" id="{9D6C77C2-D3BB-E433-FD3E-38BE76AF6C5D}"/>
              </a:ext>
            </a:extLst>
          </p:cNvPr>
          <p:cNvSpPr>
            <a:spLocks noGrp="1"/>
          </p:cNvSpPr>
          <p:nvPr>
            <p:ph idx="1"/>
          </p:nvPr>
        </p:nvSpPr>
        <p:spPr/>
        <p:txBody>
          <a:bodyPr/>
          <a:lstStyle/>
          <a:p>
            <a:pPr lvl="1"/>
            <a:endParaRPr lang="en-US" b="1" i="0" u="none" strike="noStrike" dirty="0">
              <a:solidFill>
                <a:srgbClr val="111111"/>
              </a:solidFill>
              <a:effectLst/>
              <a:latin typeface="Eras Medium ITC" panose="020B0907030504020204" pitchFamily="34" charset="77"/>
            </a:endParaRPr>
          </a:p>
          <a:p>
            <a:pPr lvl="1"/>
            <a:r>
              <a:rPr lang="en-US" b="1" i="0" u="none" strike="noStrike" dirty="0">
                <a:solidFill>
                  <a:srgbClr val="111111"/>
                </a:solidFill>
                <a:effectLst/>
                <a:latin typeface="Eras Medium ITC" panose="020B0907030504020204" pitchFamily="34" charset="77"/>
              </a:rPr>
              <a:t>Improve your credit score</a:t>
            </a:r>
            <a:r>
              <a:rPr lang="en-US" b="0" i="0" u="none" strike="noStrike" dirty="0">
                <a:solidFill>
                  <a:srgbClr val="111111"/>
                </a:solidFill>
                <a:effectLst/>
                <a:latin typeface="Eras Medium ITC" panose="020B0907030504020204" pitchFamily="34" charset="77"/>
              </a:rPr>
              <a:t>: A higher credit score may qualify you for a better interest rate and larger loan amount.</a:t>
            </a:r>
          </a:p>
          <a:p>
            <a:pPr lvl="1"/>
            <a:r>
              <a:rPr lang="en-US" b="1" i="0" u="none" strike="noStrike" dirty="0">
                <a:solidFill>
                  <a:srgbClr val="111111"/>
                </a:solidFill>
                <a:effectLst/>
                <a:latin typeface="Eras Medium ITC" panose="020B0907030504020204" pitchFamily="34" charset="77"/>
              </a:rPr>
              <a:t>Lower debt-to-income ratio</a:t>
            </a:r>
            <a:r>
              <a:rPr lang="en-US" b="0" i="0" u="none" strike="noStrike" dirty="0">
                <a:solidFill>
                  <a:srgbClr val="111111"/>
                </a:solidFill>
                <a:effectLst/>
                <a:latin typeface="Eras Medium ITC" panose="020B0907030504020204" pitchFamily="34" charset="77"/>
              </a:rPr>
              <a:t>: Reducing existing debts can help you afford a larger loan.</a:t>
            </a:r>
          </a:p>
          <a:p>
            <a:pPr lvl="1"/>
            <a:r>
              <a:rPr lang="en-US" b="1" i="0" u="none" strike="noStrike" dirty="0">
                <a:solidFill>
                  <a:srgbClr val="111111"/>
                </a:solidFill>
                <a:effectLst/>
                <a:latin typeface="Eras Medium ITC" panose="020B0907030504020204" pitchFamily="34" charset="77"/>
              </a:rPr>
              <a:t>Larger down payment</a:t>
            </a:r>
            <a:r>
              <a:rPr lang="en-US" b="0" i="0" u="none" strike="noStrike" dirty="0">
                <a:solidFill>
                  <a:srgbClr val="111111"/>
                </a:solidFill>
                <a:effectLst/>
                <a:latin typeface="Eras Medium ITC" panose="020B0907030504020204" pitchFamily="34" charset="77"/>
              </a:rPr>
              <a:t>: If possible, make a substantial down payment to increase your purchasing power.</a:t>
            </a:r>
          </a:p>
          <a:p>
            <a:pPr lvl="1"/>
            <a:r>
              <a:rPr lang="en-US" b="1" dirty="0">
                <a:solidFill>
                  <a:srgbClr val="111111"/>
                </a:solidFill>
                <a:latin typeface="Eras Medium ITC" panose="020B0907030504020204" pitchFamily="34" charset="77"/>
              </a:rPr>
              <a:t>Explore VA loan limits: </a:t>
            </a:r>
            <a:r>
              <a:rPr lang="en-US" dirty="0">
                <a:solidFill>
                  <a:srgbClr val="111111"/>
                </a:solidFill>
                <a:latin typeface="Eras Medium ITC" panose="020B0907030504020204" pitchFamily="34" charset="77"/>
              </a:rPr>
              <a:t>Borrowers with better financial profiles may see larger VA loan limits</a:t>
            </a:r>
            <a:endParaRPr lang="en-US" b="0" i="0" u="none" strike="noStrike" dirty="0">
              <a:solidFill>
                <a:srgbClr val="111111"/>
              </a:solidFill>
              <a:effectLst/>
              <a:latin typeface="Eras Medium ITC" panose="020B0907030504020204" pitchFamily="34" charset="77"/>
            </a:endParaRPr>
          </a:p>
          <a:p>
            <a:endParaRPr lang="en-US" dirty="0">
              <a:latin typeface="Eras Medium ITC" panose="020B0907030504020204" pitchFamily="34" charset="77"/>
            </a:endParaRPr>
          </a:p>
        </p:txBody>
      </p:sp>
    </p:spTree>
    <p:extLst>
      <p:ext uri="{BB962C8B-B14F-4D97-AF65-F5344CB8AC3E}">
        <p14:creationId xmlns:p14="http://schemas.microsoft.com/office/powerpoint/2010/main" val="3942407107"/>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6BCEF-3F0C-D43B-64BC-A8693F5B41B4}"/>
              </a:ext>
            </a:extLst>
          </p:cNvPr>
          <p:cNvSpPr>
            <a:spLocks noGrp="1"/>
          </p:cNvSpPr>
          <p:nvPr>
            <p:ph type="title"/>
          </p:nvPr>
        </p:nvSpPr>
        <p:spPr/>
        <p:txBody>
          <a:bodyPr/>
          <a:lstStyle/>
          <a:p>
            <a:pPr algn="ctr"/>
            <a:r>
              <a:rPr lang="en-US" dirty="0">
                <a:latin typeface="Eras Medium ITC" panose="020B0907030504020204" pitchFamily="34" charset="77"/>
              </a:rPr>
              <a:t>Other VA Loan Tips</a:t>
            </a:r>
          </a:p>
        </p:txBody>
      </p:sp>
      <p:sp>
        <p:nvSpPr>
          <p:cNvPr id="3" name="Content Placeholder 2">
            <a:extLst>
              <a:ext uri="{FF2B5EF4-FFF2-40B4-BE49-F238E27FC236}">
                <a16:creationId xmlns:a16="http://schemas.microsoft.com/office/drawing/2014/main" id="{A897CAD5-0470-A546-EC2F-C822BAADE173}"/>
              </a:ext>
            </a:extLst>
          </p:cNvPr>
          <p:cNvSpPr>
            <a:spLocks noGrp="1"/>
          </p:cNvSpPr>
          <p:nvPr>
            <p:ph idx="1"/>
          </p:nvPr>
        </p:nvSpPr>
        <p:spPr/>
        <p:txBody>
          <a:bodyPr/>
          <a:lstStyle/>
          <a:p>
            <a:r>
              <a:rPr lang="en-US" dirty="0">
                <a:latin typeface="Eras Medium ITC" panose="020B0907030504020204" pitchFamily="34" charset="77"/>
              </a:rPr>
              <a:t>Takes usually 45-60 days to get approved for VA Loan</a:t>
            </a:r>
          </a:p>
          <a:p>
            <a:r>
              <a:rPr lang="en-US" dirty="0">
                <a:latin typeface="Eras Medium ITC" panose="020B0907030504020204" pitchFamily="34" charset="77"/>
              </a:rPr>
              <a:t>Must move in before 60 days after getting approved.</a:t>
            </a:r>
          </a:p>
          <a:p>
            <a:pPr lvl="1"/>
            <a:r>
              <a:rPr lang="en-US" dirty="0">
                <a:latin typeface="Eras Medium ITC" panose="020B0907030504020204" pitchFamily="34" charset="77"/>
              </a:rPr>
              <a:t>Spouse can move in if you are unable in 60 days</a:t>
            </a:r>
          </a:p>
          <a:p>
            <a:r>
              <a:rPr lang="en-US" dirty="0">
                <a:latin typeface="Eras Medium ITC" panose="020B0907030504020204" pitchFamily="34" charset="77"/>
              </a:rPr>
              <a:t>Consult with Mortgage originator who specializes in VA Home Loans</a:t>
            </a:r>
          </a:p>
          <a:p>
            <a:r>
              <a:rPr lang="en-US" dirty="0">
                <a:latin typeface="Eras Medium ITC" panose="020B0907030504020204" pitchFamily="34" charset="77"/>
              </a:rPr>
              <a:t>Can use to buy single home, duplex, triplex, </a:t>
            </a:r>
            <a:r>
              <a:rPr lang="en-US" dirty="0" err="1">
                <a:latin typeface="Eras Medium ITC" panose="020B0907030504020204" pitchFamily="34" charset="77"/>
              </a:rPr>
              <a:t>etc</a:t>
            </a:r>
            <a:r>
              <a:rPr lang="en-US" dirty="0">
                <a:latin typeface="Eras Medium ITC" panose="020B0907030504020204" pitchFamily="34" charset="77"/>
              </a:rPr>
              <a:t>…</a:t>
            </a:r>
          </a:p>
          <a:p>
            <a:pPr lvl="1"/>
            <a:r>
              <a:rPr lang="en-US" dirty="0">
                <a:latin typeface="Eras Medium ITC" panose="020B0907030504020204" pitchFamily="34" charset="77"/>
              </a:rPr>
              <a:t>As long as your primary residence is in one of the homes. </a:t>
            </a:r>
          </a:p>
          <a:p>
            <a:pPr lvl="1"/>
            <a:r>
              <a:rPr lang="en-US" dirty="0">
                <a:latin typeface="Eras Medium ITC" panose="020B0907030504020204" pitchFamily="34" charset="77"/>
              </a:rPr>
              <a:t>Also have to meet additional qualifications, but still possible!</a:t>
            </a:r>
          </a:p>
        </p:txBody>
      </p:sp>
    </p:spTree>
    <p:extLst>
      <p:ext uri="{BB962C8B-B14F-4D97-AF65-F5344CB8AC3E}">
        <p14:creationId xmlns:p14="http://schemas.microsoft.com/office/powerpoint/2010/main" val="401207133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A291C69C-534D-BF2A-BAA3-B09079D3BC17}"/>
            </a:ext>
          </a:extLst>
        </p:cNvPr>
        <p:cNvGrpSpPr/>
        <p:nvPr/>
      </p:nvGrpSpPr>
      <p:grpSpPr>
        <a:xfrm>
          <a:off x="0" y="0"/>
          <a:ext cx="0" cy="0"/>
          <a:chOff x="0" y="0"/>
          <a:chExt cx="0" cy="0"/>
        </a:xfrm>
      </p:grpSpPr>
      <p:pic>
        <p:nvPicPr>
          <p:cNvPr id="3074" name="Picture 2" descr="Ace card background for PowerPoint. Image 4 of 4">
            <a:extLst>
              <a:ext uri="{FF2B5EF4-FFF2-40B4-BE49-F238E27FC236}">
                <a16:creationId xmlns:a16="http://schemas.microsoft.com/office/drawing/2014/main" id="{1F1BCC78-89F3-E8D6-B860-EA245F3CA1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823" r="9090" b="10255"/>
          <a:stretch/>
        </p:blipFill>
        <p:spPr bwMode="auto">
          <a:xfrm>
            <a:off x="5816231" y="1122363"/>
            <a:ext cx="5468688" cy="43264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318F922-1E61-6F84-36FA-3446783AAC90}"/>
              </a:ext>
            </a:extLst>
          </p:cNvPr>
          <p:cNvSpPr>
            <a:spLocks noGrp="1"/>
          </p:cNvSpPr>
          <p:nvPr>
            <p:ph type="title"/>
          </p:nvPr>
        </p:nvSpPr>
        <p:spPr>
          <a:xfrm>
            <a:off x="477980" y="1122363"/>
            <a:ext cx="5108433" cy="3204134"/>
          </a:xfrm>
        </p:spPr>
        <p:txBody>
          <a:bodyPr vert="horz" lIns="91440" tIns="45720" rIns="91440" bIns="45720" rtlCol="0" anchor="b">
            <a:normAutofit/>
          </a:bodyPr>
          <a:lstStyle/>
          <a:p>
            <a:r>
              <a:rPr lang="en-US" sz="4800" b="1" dirty="0">
                <a:latin typeface="Eras Medium ITC" panose="020B0907030504020204" pitchFamily="34" charset="77"/>
              </a:rPr>
              <a:t>Ace</a:t>
            </a:r>
            <a:r>
              <a:rPr lang="en-US" sz="4800" b="1" dirty="0">
                <a:effectLst/>
                <a:latin typeface="Eras Medium ITC" panose="020B0907030504020204" pitchFamily="34" charset="77"/>
              </a:rPr>
              <a:t> #4: Credit and Credit Cards</a:t>
            </a:r>
            <a:endParaRPr lang="en-US" sz="4800" dirty="0">
              <a:latin typeface="Eras Medium ITC" panose="020B0907030504020204" pitchFamily="34" charset="77"/>
            </a:endParaRPr>
          </a:p>
        </p:txBody>
      </p:sp>
    </p:spTree>
    <p:extLst>
      <p:ext uri="{BB962C8B-B14F-4D97-AF65-F5344CB8AC3E}">
        <p14:creationId xmlns:p14="http://schemas.microsoft.com/office/powerpoint/2010/main" val="17356402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Eras Medium ITC" panose="020B0907030504020204" pitchFamily="34" charset="77"/>
              </a:rPr>
              <a:t>Credit Score Basics</a:t>
            </a:r>
          </a:p>
        </p:txBody>
      </p:sp>
      <p:pic>
        <p:nvPicPr>
          <p:cNvPr id="5" name="Content Placeholder 4"/>
          <p:cNvPicPr>
            <a:picLocks noGrp="1" noChangeAspect="1"/>
          </p:cNvPicPr>
          <p:nvPr>
            <p:ph idx="1"/>
          </p:nvPr>
        </p:nvPicPr>
        <p:blipFill>
          <a:blip r:embed="rId5"/>
          <a:stretch>
            <a:fillRect/>
          </a:stretch>
        </p:blipFill>
        <p:spPr>
          <a:xfrm>
            <a:off x="2621251" y="1339294"/>
            <a:ext cx="6713189" cy="4954973"/>
          </a:xfrm>
          <a:prstGeom prst="rect">
            <a:avLst/>
          </a:prstGeom>
        </p:spPr>
      </p:pic>
      <p:sp>
        <p:nvSpPr>
          <p:cNvPr id="4" name="Slide Number Placeholder 3"/>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34</a:t>
            </a:fld>
            <a:endParaRPr lang="en-US" altLang="en-US" dirty="0">
              <a:solidFill>
                <a:schemeClr val="bg2"/>
              </a:solidFill>
            </a:endParaRPr>
          </a:p>
        </p:txBody>
      </p:sp>
    </p:spTree>
    <p:extLst>
      <p:ext uri="{BB962C8B-B14F-4D97-AF65-F5344CB8AC3E}">
        <p14:creationId xmlns:p14="http://schemas.microsoft.com/office/powerpoint/2010/main" val="1452503107"/>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a:extLst>
            <a:ext uri="{FF2B5EF4-FFF2-40B4-BE49-F238E27FC236}">
              <a16:creationId xmlns:a16="http://schemas.microsoft.com/office/drawing/2014/main" id="{5D085D0D-A052-024E-0584-30A3732C3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49EC7-74D3-3983-DABC-34A68AB1A1FB}"/>
              </a:ext>
            </a:extLst>
          </p:cNvPr>
          <p:cNvSpPr>
            <a:spLocks noGrp="1"/>
          </p:cNvSpPr>
          <p:nvPr>
            <p:ph type="title"/>
          </p:nvPr>
        </p:nvSpPr>
        <p:spPr/>
        <p:txBody>
          <a:bodyPr/>
          <a:lstStyle/>
          <a:p>
            <a:pPr algn="ctr"/>
            <a:r>
              <a:rPr lang="en-US" dirty="0">
                <a:latin typeface="Eras Medium ITC" panose="020B0907030504020204" pitchFamily="34" charset="77"/>
              </a:rPr>
              <a:t>Benefits of Credit Cards</a:t>
            </a:r>
          </a:p>
        </p:txBody>
      </p:sp>
      <p:sp>
        <p:nvSpPr>
          <p:cNvPr id="3" name="Content Placeholder 2">
            <a:extLst>
              <a:ext uri="{FF2B5EF4-FFF2-40B4-BE49-F238E27FC236}">
                <a16:creationId xmlns:a16="http://schemas.microsoft.com/office/drawing/2014/main" id="{A04A855C-30A7-7283-B9F0-4A63EAA2F68B}"/>
              </a:ext>
            </a:extLst>
          </p:cNvPr>
          <p:cNvSpPr>
            <a:spLocks noGrp="1"/>
          </p:cNvSpPr>
          <p:nvPr>
            <p:ph idx="1"/>
          </p:nvPr>
        </p:nvSpPr>
        <p:spPr/>
        <p:txBody>
          <a:bodyPr>
            <a:normAutofit/>
          </a:bodyPr>
          <a:lstStyle/>
          <a:p>
            <a:r>
              <a:rPr lang="en-US" sz="2600" dirty="0">
                <a:latin typeface="Eras Medium ITC" panose="020B0907030504020204" pitchFamily="34" charset="77"/>
              </a:rPr>
              <a:t>Safety and Convenience</a:t>
            </a:r>
          </a:p>
          <a:p>
            <a:pPr lvl="1"/>
            <a:r>
              <a:rPr lang="en-US" sz="2200" dirty="0">
                <a:latin typeface="Eras Medium ITC" panose="020B0907030504020204" pitchFamily="34" charset="77"/>
              </a:rPr>
              <a:t>No need to carry cash—use your credit card instead.</a:t>
            </a:r>
          </a:p>
          <a:p>
            <a:pPr lvl="1"/>
            <a:r>
              <a:rPr lang="en-US" sz="2200" dirty="0">
                <a:latin typeface="Eras Medium ITC" panose="020B0907030504020204" pitchFamily="34" charset="77"/>
              </a:rPr>
              <a:t>Fraud protection keeps your money safe.</a:t>
            </a:r>
          </a:p>
          <a:p>
            <a:r>
              <a:rPr lang="en-US" sz="2600" dirty="0">
                <a:latin typeface="Eras Medium ITC" panose="020B0907030504020204" pitchFamily="34" charset="77"/>
              </a:rPr>
              <a:t>Cash Back</a:t>
            </a:r>
          </a:p>
          <a:p>
            <a:pPr lvl="1"/>
            <a:r>
              <a:rPr lang="en-US" sz="2200" dirty="0">
                <a:latin typeface="Eras Medium ITC" panose="020B0907030504020204" pitchFamily="34" charset="77"/>
              </a:rPr>
              <a:t>Unlimited cash back on dining, grocery shopping, entertainment, </a:t>
            </a:r>
            <a:r>
              <a:rPr lang="en-US" sz="2200" dirty="0" err="1">
                <a:latin typeface="Eras Medium ITC" panose="020B0907030504020204" pitchFamily="34" charset="77"/>
              </a:rPr>
              <a:t>etc</a:t>
            </a:r>
            <a:r>
              <a:rPr lang="en-US" sz="2200" dirty="0">
                <a:latin typeface="Eras Medium ITC" panose="020B0907030504020204" pitchFamily="34" charset="77"/>
              </a:rPr>
              <a:t>…</a:t>
            </a:r>
          </a:p>
          <a:p>
            <a:pPr lvl="1"/>
            <a:r>
              <a:rPr lang="en-US" sz="2200" dirty="0">
                <a:latin typeface="Eras Medium ITC" panose="020B0907030504020204" pitchFamily="34" charset="77"/>
              </a:rPr>
              <a:t>Imagine winning at the slots every time you dine out or catch a show!</a:t>
            </a:r>
          </a:p>
          <a:p>
            <a:r>
              <a:rPr lang="en-US" sz="2600" dirty="0">
                <a:latin typeface="Eras Medium ITC" panose="020B0907030504020204" pitchFamily="34" charset="77"/>
              </a:rPr>
              <a:t>One-Time Bonuses</a:t>
            </a:r>
          </a:p>
          <a:p>
            <a:pPr lvl="1"/>
            <a:r>
              <a:rPr lang="en-US" sz="2200" dirty="0">
                <a:latin typeface="Eras Medium ITC" panose="020B0907030504020204" pitchFamily="34" charset="77"/>
              </a:rPr>
              <a:t>Earn a signing bonus when you get a new credit card.</a:t>
            </a:r>
          </a:p>
          <a:p>
            <a:pPr lvl="1"/>
            <a:r>
              <a:rPr lang="en-US" sz="2200" dirty="0">
                <a:latin typeface="Eras Medium ITC" panose="020B0907030504020204" pitchFamily="34" charset="77"/>
              </a:rPr>
              <a:t>Spend a certain amount within the first few months to unlock rewards.</a:t>
            </a:r>
          </a:p>
          <a:p>
            <a:pPr lvl="1"/>
            <a:r>
              <a:rPr lang="en-US" sz="2200" dirty="0">
                <a:latin typeface="Eras Medium ITC" panose="020B0907030504020204" pitchFamily="34" charset="77"/>
              </a:rPr>
              <a:t>Think of it as hitting the jackpot right from the start! 💰</a:t>
            </a:r>
          </a:p>
        </p:txBody>
      </p:sp>
      <p:sp>
        <p:nvSpPr>
          <p:cNvPr id="4" name="Slide Number Placeholder 3">
            <a:extLst>
              <a:ext uri="{FF2B5EF4-FFF2-40B4-BE49-F238E27FC236}">
                <a16:creationId xmlns:a16="http://schemas.microsoft.com/office/drawing/2014/main" id="{92C8C69D-9E6E-AA5B-887A-F1260B3FDA9E}"/>
              </a:ext>
            </a:extLst>
          </p:cNvPr>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35</a:t>
            </a:fld>
            <a:endParaRPr lang="en-US" altLang="en-US" dirty="0">
              <a:solidFill>
                <a:schemeClr val="bg2"/>
              </a:solidFill>
            </a:endParaRPr>
          </a:p>
        </p:txBody>
      </p:sp>
    </p:spTree>
    <p:extLst>
      <p:ext uri="{BB962C8B-B14F-4D97-AF65-F5344CB8AC3E}">
        <p14:creationId xmlns:p14="http://schemas.microsoft.com/office/powerpoint/2010/main" val="2064721099"/>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a:extLst>
            <a:ext uri="{FF2B5EF4-FFF2-40B4-BE49-F238E27FC236}">
              <a16:creationId xmlns:a16="http://schemas.microsoft.com/office/drawing/2014/main" id="{66882103-2DFB-99BF-0575-23D792AFF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BB8B56-3325-901E-FC11-177F789D03E9}"/>
              </a:ext>
            </a:extLst>
          </p:cNvPr>
          <p:cNvSpPr>
            <a:spLocks noGrp="1"/>
          </p:cNvSpPr>
          <p:nvPr>
            <p:ph type="title"/>
          </p:nvPr>
        </p:nvSpPr>
        <p:spPr/>
        <p:txBody>
          <a:bodyPr/>
          <a:lstStyle/>
          <a:p>
            <a:pPr algn="ctr"/>
            <a:r>
              <a:rPr lang="en-US" dirty="0">
                <a:latin typeface="Eras Medium ITC" panose="020B0907030504020204" pitchFamily="34" charset="77"/>
              </a:rPr>
              <a:t>Benefits of Credit Cards</a:t>
            </a:r>
          </a:p>
        </p:txBody>
      </p:sp>
      <p:sp>
        <p:nvSpPr>
          <p:cNvPr id="3" name="Content Placeholder 2">
            <a:extLst>
              <a:ext uri="{FF2B5EF4-FFF2-40B4-BE49-F238E27FC236}">
                <a16:creationId xmlns:a16="http://schemas.microsoft.com/office/drawing/2014/main" id="{463F71E3-FE76-27D1-3E31-F72E44CB27E7}"/>
              </a:ext>
            </a:extLst>
          </p:cNvPr>
          <p:cNvSpPr>
            <a:spLocks noGrp="1"/>
          </p:cNvSpPr>
          <p:nvPr>
            <p:ph idx="1"/>
          </p:nvPr>
        </p:nvSpPr>
        <p:spPr>
          <a:xfrm>
            <a:off x="838200" y="1825625"/>
            <a:ext cx="6491288" cy="4351338"/>
          </a:xfrm>
        </p:spPr>
        <p:txBody>
          <a:bodyPr>
            <a:normAutofit/>
          </a:bodyPr>
          <a:lstStyle/>
          <a:p>
            <a:r>
              <a:rPr lang="en-US" sz="2600" dirty="0">
                <a:latin typeface="Eras Medium ITC" panose="020B0907030504020204" pitchFamily="34" charset="77"/>
              </a:rPr>
              <a:t>Special Experience Credits</a:t>
            </a:r>
          </a:p>
          <a:p>
            <a:pPr lvl="1"/>
            <a:r>
              <a:rPr lang="en-US" sz="2200" dirty="0">
                <a:latin typeface="Eras Medium ITC" panose="020B0907030504020204" pitchFamily="34" charset="77"/>
              </a:rPr>
              <a:t>Enjoy perks like food and beverage credits.</a:t>
            </a:r>
          </a:p>
          <a:p>
            <a:pPr lvl="1"/>
            <a:r>
              <a:rPr lang="en-US" sz="2200" dirty="0">
                <a:latin typeface="Eras Medium ITC" panose="020B0907030504020204" pitchFamily="34" charset="77"/>
              </a:rPr>
              <a:t>Treat yourself to a fancy dinner or a spa day.</a:t>
            </a:r>
          </a:p>
          <a:p>
            <a:pPr lvl="1"/>
            <a:r>
              <a:rPr lang="en-US" sz="2200" dirty="0">
                <a:latin typeface="Eras Medium ITC" panose="020B0907030504020204" pitchFamily="34" charset="77"/>
              </a:rPr>
              <a:t>It’s like winning extra chips at the casino! 🍹💆‍♀️</a:t>
            </a:r>
          </a:p>
          <a:p>
            <a:pPr algn="l"/>
            <a:r>
              <a:rPr lang="en-US" sz="2600" i="0" u="none" strike="noStrike" dirty="0">
                <a:solidFill>
                  <a:srgbClr val="111111"/>
                </a:solidFill>
                <a:effectLst/>
                <a:latin typeface="Eras Medium ITC" panose="020B0907030504020204" pitchFamily="34" charset="77"/>
              </a:rPr>
              <a:t> Points and Miles</a:t>
            </a:r>
          </a:p>
          <a:p>
            <a:pPr lvl="1"/>
            <a:r>
              <a:rPr lang="en-US" sz="2200" b="0" i="0" u="none" strike="noStrike" dirty="0">
                <a:solidFill>
                  <a:srgbClr val="111111"/>
                </a:solidFill>
                <a:effectLst/>
                <a:latin typeface="Eras Medium ITC" panose="020B0907030504020204" pitchFamily="34" charset="77"/>
              </a:rPr>
              <a:t>Use your credit card for flights and earn points.</a:t>
            </a:r>
          </a:p>
          <a:p>
            <a:pPr lvl="1"/>
            <a:r>
              <a:rPr lang="en-US" sz="2200" b="0" i="0" u="none" strike="noStrike" dirty="0">
                <a:solidFill>
                  <a:srgbClr val="111111"/>
                </a:solidFill>
                <a:effectLst/>
                <a:latin typeface="Eras Medium ITC" panose="020B0907030504020204" pitchFamily="34" charset="77"/>
              </a:rPr>
              <a:t>Redeem them for travel, gifts, or statement credits.</a:t>
            </a:r>
          </a:p>
          <a:p>
            <a:pPr lvl="1"/>
            <a:r>
              <a:rPr lang="en-US" sz="2200" b="0" i="0" u="none" strike="noStrike" dirty="0">
                <a:solidFill>
                  <a:srgbClr val="111111"/>
                </a:solidFill>
                <a:effectLst/>
                <a:latin typeface="Eras Medium ITC" panose="020B0907030504020204" pitchFamily="34" charset="77"/>
              </a:rPr>
              <a:t>It’s like hitting the travel jackpot! ✈️</a:t>
            </a:r>
            <a:r>
              <a:rPr lang="en-GU" sz="2200" b="0" i="0" u="none" strike="noStrike" dirty="0">
                <a:solidFill>
                  <a:srgbClr val="111111"/>
                </a:solidFill>
                <a:effectLst/>
                <a:latin typeface="Eras Medium ITC" panose="020B0907030504020204" pitchFamily="34" charset="77"/>
              </a:rPr>
              <a:t>🌎</a:t>
            </a:r>
          </a:p>
        </p:txBody>
      </p:sp>
      <p:sp>
        <p:nvSpPr>
          <p:cNvPr id="4" name="Slide Number Placeholder 3">
            <a:extLst>
              <a:ext uri="{FF2B5EF4-FFF2-40B4-BE49-F238E27FC236}">
                <a16:creationId xmlns:a16="http://schemas.microsoft.com/office/drawing/2014/main" id="{17F9CD56-BE8D-5AA1-9C5B-71F6594F0D98}"/>
              </a:ext>
            </a:extLst>
          </p:cNvPr>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36</a:t>
            </a:fld>
            <a:endParaRPr lang="en-US" altLang="en-US" dirty="0">
              <a:solidFill>
                <a:schemeClr val="bg2"/>
              </a:solidFill>
            </a:endParaRPr>
          </a:p>
        </p:txBody>
      </p:sp>
      <p:pic>
        <p:nvPicPr>
          <p:cNvPr id="16386" name="Picture 2" descr="A credit card with benefits such as cash back, travel rewards, and low interest rate. Image 2 of 4">
            <a:extLst>
              <a:ext uri="{FF2B5EF4-FFF2-40B4-BE49-F238E27FC236}">
                <a16:creationId xmlns:a16="http://schemas.microsoft.com/office/drawing/2014/main" id="{C132A395-C6A8-EDB2-465E-F3B1A6865A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63393" y="2116580"/>
            <a:ext cx="4153989" cy="3769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324623"/>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Eras Medium ITC" panose="020B0907030504020204" pitchFamily="34" charset="77"/>
              </a:rPr>
              <a:t>Why Do This? </a:t>
            </a:r>
          </a:p>
        </p:txBody>
      </p:sp>
      <p:sp>
        <p:nvSpPr>
          <p:cNvPr id="3" name="Content Placeholder 2"/>
          <p:cNvSpPr>
            <a:spLocks noGrp="1"/>
          </p:cNvSpPr>
          <p:nvPr>
            <p:ph idx="1"/>
          </p:nvPr>
        </p:nvSpPr>
        <p:spPr/>
        <p:txBody>
          <a:bodyPr>
            <a:normAutofit/>
          </a:bodyPr>
          <a:lstStyle/>
          <a:p>
            <a:r>
              <a:rPr lang="en-US" dirty="0">
                <a:latin typeface="Eras Medium ITC" panose="020B0907030504020204" pitchFamily="34" charset="77"/>
              </a:rPr>
              <a:t>My Mid-Tour Costs</a:t>
            </a:r>
          </a:p>
          <a:p>
            <a:pPr lvl="1"/>
            <a:r>
              <a:rPr lang="en-US" b="0" dirty="0">
                <a:latin typeface="Eras Medium ITC" panose="020B0907030504020204" pitchFamily="34" charset="77"/>
              </a:rPr>
              <a:t>Flight- ICN to DEN= $831</a:t>
            </a:r>
          </a:p>
          <a:p>
            <a:pPr lvl="1"/>
            <a:r>
              <a:rPr lang="en-US" dirty="0">
                <a:latin typeface="Eras Medium ITC" panose="020B0907030504020204" pitchFamily="34" charset="77"/>
              </a:rPr>
              <a:t>Flight- DEN to ASE=$169x2=$338</a:t>
            </a:r>
          </a:p>
          <a:p>
            <a:pPr lvl="1"/>
            <a:r>
              <a:rPr lang="en-US" dirty="0">
                <a:latin typeface="Eras Medium ITC" panose="020B0907030504020204" pitchFamily="34" charset="77"/>
              </a:rPr>
              <a:t>Flight- ASE to EWR= $319x2= $638</a:t>
            </a:r>
          </a:p>
          <a:p>
            <a:pPr lvl="1"/>
            <a:r>
              <a:rPr lang="en-US" b="0" dirty="0">
                <a:latin typeface="Eras Medium ITC" panose="020B0907030504020204" pitchFamily="34" charset="77"/>
              </a:rPr>
              <a:t>Flight- EWR to SAT= $279x2=  $558</a:t>
            </a:r>
          </a:p>
          <a:p>
            <a:pPr lvl="1"/>
            <a:r>
              <a:rPr lang="en-US" dirty="0">
                <a:latin typeface="Eras Medium ITC" panose="020B0907030504020204" pitchFamily="34" charset="77"/>
              </a:rPr>
              <a:t>Flight- SAT to ICN= $1,393</a:t>
            </a:r>
          </a:p>
          <a:p>
            <a:pPr lvl="1"/>
            <a:r>
              <a:rPr lang="en-US" dirty="0">
                <a:latin typeface="Eras Medium ITC" panose="020B0907030504020204" pitchFamily="34" charset="77"/>
              </a:rPr>
              <a:t>Hotel- 3 nights in Denver= $550x 3= $1650</a:t>
            </a:r>
          </a:p>
          <a:p>
            <a:pPr lvl="1"/>
            <a:r>
              <a:rPr lang="en-US" b="0" dirty="0">
                <a:latin typeface="Eras Medium ITC" panose="020B0907030504020204" pitchFamily="34" charset="77"/>
              </a:rPr>
              <a:t>Hotel- 2 nights in Philadelphia= $345</a:t>
            </a:r>
          </a:p>
          <a:p>
            <a:pPr lvl="1"/>
            <a:endParaRPr lang="en-US" sz="2600" dirty="0">
              <a:solidFill>
                <a:srgbClr val="FF0000"/>
              </a:solidFill>
              <a:latin typeface="Eras Medium ITC" panose="020B0907030504020204" pitchFamily="34" charset="77"/>
            </a:endParaRPr>
          </a:p>
          <a:p>
            <a:pPr lvl="1"/>
            <a:r>
              <a:rPr lang="en-US" sz="3200" dirty="0">
                <a:solidFill>
                  <a:srgbClr val="FF0000"/>
                </a:solidFill>
                <a:latin typeface="Eras Medium ITC" panose="020B0907030504020204" pitchFamily="34" charset="77"/>
              </a:rPr>
              <a:t>TOTAL= $5,753</a:t>
            </a:r>
          </a:p>
        </p:txBody>
      </p:sp>
      <p:sp>
        <p:nvSpPr>
          <p:cNvPr id="4" name="Slide Number Placeholder 3"/>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37</a:t>
            </a:fld>
            <a:endParaRPr lang="en-US" altLang="en-US" dirty="0">
              <a:solidFill>
                <a:schemeClr val="bg2"/>
              </a:solidFill>
            </a:endParaRPr>
          </a:p>
        </p:txBody>
      </p:sp>
      <p:pic>
        <p:nvPicPr>
          <p:cNvPr id="14338" name="Picture 2" descr="a vacation scene. Image 2 of 4">
            <a:extLst>
              <a:ext uri="{FF2B5EF4-FFF2-40B4-BE49-F238E27FC236}">
                <a16:creationId xmlns:a16="http://schemas.microsoft.com/office/drawing/2014/main" id="{367A6FCE-83B8-DE89-BDBC-B04905067A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0277" y="1825625"/>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60868"/>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Eras Medium ITC" panose="020B0907030504020204" pitchFamily="34" charset="77"/>
              </a:rPr>
              <a:t>Why Do This? </a:t>
            </a:r>
          </a:p>
        </p:txBody>
      </p:sp>
      <p:sp>
        <p:nvSpPr>
          <p:cNvPr id="3" name="Content Placeholder 2"/>
          <p:cNvSpPr>
            <a:spLocks noGrp="1"/>
          </p:cNvSpPr>
          <p:nvPr>
            <p:ph idx="1"/>
          </p:nvPr>
        </p:nvSpPr>
        <p:spPr/>
        <p:txBody>
          <a:bodyPr>
            <a:normAutofit/>
          </a:bodyPr>
          <a:lstStyle/>
          <a:p>
            <a:r>
              <a:rPr lang="en-US" dirty="0">
                <a:latin typeface="Eras Medium ITC" panose="020B0907030504020204" pitchFamily="34" charset="77"/>
              </a:rPr>
              <a:t>Actual Mid Tour Cost</a:t>
            </a:r>
          </a:p>
          <a:p>
            <a:endParaRPr lang="en-US" sz="2600" dirty="0">
              <a:solidFill>
                <a:srgbClr val="FF0000"/>
              </a:solidFill>
              <a:latin typeface="Eras Medium ITC" panose="020B0907030504020204" pitchFamily="34" charset="77"/>
            </a:endParaRPr>
          </a:p>
          <a:p>
            <a:pPr marL="0" indent="0" algn="ctr">
              <a:buNone/>
            </a:pPr>
            <a:r>
              <a:rPr lang="en-US" sz="5400" dirty="0">
                <a:solidFill>
                  <a:srgbClr val="008000"/>
                </a:solidFill>
                <a:latin typeface="Eras Medium ITC" panose="020B0907030504020204" pitchFamily="34" charset="77"/>
              </a:rPr>
              <a:t>+$580!!!</a:t>
            </a:r>
            <a:endParaRPr lang="en-US" sz="5400" dirty="0">
              <a:solidFill>
                <a:srgbClr val="00B050"/>
              </a:solidFill>
              <a:latin typeface="Eras Medium ITC" panose="020B0907030504020204" pitchFamily="34" charset="77"/>
            </a:endParaRPr>
          </a:p>
          <a:p>
            <a:pPr algn="ctr"/>
            <a:endParaRPr lang="en-US" sz="5400" dirty="0">
              <a:solidFill>
                <a:srgbClr val="008000"/>
              </a:solidFill>
              <a:latin typeface="Eras Medium ITC" panose="020B0907030504020204" pitchFamily="34" charset="77"/>
            </a:endParaRPr>
          </a:p>
        </p:txBody>
      </p:sp>
      <p:sp>
        <p:nvSpPr>
          <p:cNvPr id="4" name="Slide Number Placeholder 3"/>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38</a:t>
            </a:fld>
            <a:endParaRPr lang="en-US" altLang="en-US" dirty="0">
              <a:solidFill>
                <a:schemeClr val="bg2"/>
              </a:solidFill>
            </a:endParaRPr>
          </a:p>
        </p:txBody>
      </p:sp>
    </p:spTree>
    <p:extLst>
      <p:ext uri="{BB962C8B-B14F-4D97-AF65-F5344CB8AC3E}">
        <p14:creationId xmlns:p14="http://schemas.microsoft.com/office/powerpoint/2010/main" val="1993172777"/>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A0675-0879-F28D-43B5-FF2655E2DD7D}"/>
              </a:ext>
            </a:extLst>
          </p:cNvPr>
          <p:cNvSpPr>
            <a:spLocks noGrp="1"/>
          </p:cNvSpPr>
          <p:nvPr>
            <p:ph type="title"/>
          </p:nvPr>
        </p:nvSpPr>
        <p:spPr/>
        <p:txBody>
          <a:bodyPr/>
          <a:lstStyle/>
          <a:p>
            <a:pPr algn="ctr"/>
            <a:r>
              <a:rPr lang="en-US" dirty="0">
                <a:latin typeface="Eras Medium ITC" panose="020B0907030504020204" pitchFamily="34" charset="77"/>
              </a:rPr>
              <a:t>My total $$ in Annual Credits</a:t>
            </a:r>
          </a:p>
        </p:txBody>
      </p:sp>
      <p:sp>
        <p:nvSpPr>
          <p:cNvPr id="3" name="Content Placeholder 2">
            <a:extLst>
              <a:ext uri="{FF2B5EF4-FFF2-40B4-BE49-F238E27FC236}">
                <a16:creationId xmlns:a16="http://schemas.microsoft.com/office/drawing/2014/main" id="{3CA8C2BB-E94A-A7D9-8371-BFE8668FEA93}"/>
              </a:ext>
            </a:extLst>
          </p:cNvPr>
          <p:cNvSpPr>
            <a:spLocks noGrp="1"/>
          </p:cNvSpPr>
          <p:nvPr>
            <p:ph idx="1"/>
          </p:nvPr>
        </p:nvSpPr>
        <p:spPr/>
        <p:txBody>
          <a:bodyPr>
            <a:normAutofit fontScale="92500" lnSpcReduction="10000"/>
          </a:bodyPr>
          <a:lstStyle/>
          <a:p>
            <a:pPr marL="0" indent="0" algn="ctr">
              <a:buNone/>
            </a:pPr>
            <a:endParaRPr lang="en-US" sz="6400" dirty="0">
              <a:solidFill>
                <a:srgbClr val="00B050"/>
              </a:solidFill>
              <a:latin typeface="Eras Medium ITC" panose="020B0907030504020204" pitchFamily="34" charset="77"/>
            </a:endParaRPr>
          </a:p>
          <a:p>
            <a:pPr marL="0" indent="0" algn="ctr">
              <a:buNone/>
            </a:pPr>
            <a:r>
              <a:rPr lang="en-US" sz="6400" dirty="0">
                <a:solidFill>
                  <a:srgbClr val="00B050"/>
                </a:solidFill>
                <a:latin typeface="Eras Medium ITC" panose="020B0907030504020204" pitchFamily="34" charset="77"/>
              </a:rPr>
              <a:t>$25,462</a:t>
            </a:r>
          </a:p>
          <a:p>
            <a:pPr marL="0" indent="0" algn="ctr">
              <a:buNone/>
            </a:pPr>
            <a:endParaRPr lang="en-US" sz="6400" dirty="0">
              <a:solidFill>
                <a:srgbClr val="00B050"/>
              </a:solidFill>
              <a:latin typeface="Eras Medium ITC" panose="020B0907030504020204" pitchFamily="34" charset="77"/>
            </a:endParaRPr>
          </a:p>
          <a:p>
            <a:r>
              <a:rPr lang="en-US" dirty="0">
                <a:latin typeface="Eras Medium ITC" panose="020B0907030504020204" pitchFamily="34" charset="77"/>
              </a:rPr>
              <a:t>Only recurring credits used each year!</a:t>
            </a:r>
          </a:p>
          <a:p>
            <a:pPr lvl="1"/>
            <a:r>
              <a:rPr lang="en-US" dirty="0">
                <a:latin typeface="Eras Medium ITC" panose="020B0907030504020204" pitchFamily="34" charset="77"/>
              </a:rPr>
              <a:t>Not including points, lounge access, status, </a:t>
            </a:r>
            <a:r>
              <a:rPr lang="en-US" dirty="0" err="1">
                <a:latin typeface="Eras Medium ITC" panose="020B0907030504020204" pitchFamily="34" charset="77"/>
              </a:rPr>
              <a:t>etc</a:t>
            </a:r>
            <a:r>
              <a:rPr lang="en-US" dirty="0">
                <a:latin typeface="Eras Medium ITC" panose="020B0907030504020204" pitchFamily="34" charset="77"/>
              </a:rPr>
              <a:t>…</a:t>
            </a:r>
          </a:p>
          <a:p>
            <a:pPr lvl="1"/>
            <a:r>
              <a:rPr lang="en-US" dirty="0">
                <a:latin typeface="Eras Medium ITC" panose="020B0907030504020204" pitchFamily="34" charset="77"/>
              </a:rPr>
              <a:t>Untaxed credits</a:t>
            </a:r>
          </a:p>
          <a:p>
            <a:pPr lvl="1"/>
            <a:r>
              <a:rPr lang="en-US" dirty="0">
                <a:latin typeface="Eras Medium ITC" panose="020B0907030504020204" pitchFamily="34" charset="77"/>
              </a:rPr>
              <a:t>This is just the credits the companies give you by having and holding their cards! </a:t>
            </a:r>
          </a:p>
        </p:txBody>
      </p:sp>
      <p:sp>
        <p:nvSpPr>
          <p:cNvPr id="4" name="Slide Number Placeholder 3">
            <a:extLst>
              <a:ext uri="{FF2B5EF4-FFF2-40B4-BE49-F238E27FC236}">
                <a16:creationId xmlns:a16="http://schemas.microsoft.com/office/drawing/2014/main" id="{E339267C-A250-1811-CEBD-958097826E11}"/>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39</a:t>
            </a:fld>
            <a:endParaRPr lang="en-US" dirty="0">
              <a:solidFill>
                <a:srgbClr val="808080"/>
              </a:solidFill>
            </a:endParaRPr>
          </a:p>
        </p:txBody>
      </p:sp>
    </p:spTree>
    <p:extLst>
      <p:ext uri="{BB962C8B-B14F-4D97-AF65-F5344CB8AC3E}">
        <p14:creationId xmlns:p14="http://schemas.microsoft.com/office/powerpoint/2010/main" val="1337833352"/>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Eras Medium ITC" panose="020B0907030504020204" pitchFamily="34" charset="77"/>
              </a:rPr>
              <a:t>Cost to you</a:t>
            </a:r>
          </a:p>
        </p:txBody>
      </p:sp>
      <p:sp>
        <p:nvSpPr>
          <p:cNvPr id="3" name="Content Placeholder 2"/>
          <p:cNvSpPr>
            <a:spLocks noGrp="1"/>
          </p:cNvSpPr>
          <p:nvPr>
            <p:ph idx="1"/>
          </p:nvPr>
        </p:nvSpPr>
        <p:spPr/>
        <p:txBody>
          <a:bodyPr/>
          <a:lstStyle/>
          <a:p>
            <a:pPr marL="0" indent="0" algn="ctr">
              <a:lnSpc>
                <a:spcPct val="200000"/>
              </a:lnSpc>
              <a:buNone/>
            </a:pPr>
            <a:r>
              <a:rPr lang="en-US" sz="9600" dirty="0">
                <a:latin typeface="Eras Medium ITC" panose="020B0907030504020204" pitchFamily="34" charset="77"/>
              </a:rPr>
              <a:t>$0</a:t>
            </a:r>
          </a:p>
        </p:txBody>
      </p:sp>
      <p:sp>
        <p:nvSpPr>
          <p:cNvPr id="4" name="Slide Number Placeholder 3"/>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40</a:t>
            </a:fld>
            <a:endParaRPr lang="en-US" altLang="en-US" dirty="0">
              <a:solidFill>
                <a:schemeClr val="bg2"/>
              </a:solidFill>
            </a:endParaRPr>
          </a:p>
        </p:txBody>
      </p:sp>
    </p:spTree>
    <p:extLst>
      <p:ext uri="{BB962C8B-B14F-4D97-AF65-F5344CB8AC3E}">
        <p14:creationId xmlns:p14="http://schemas.microsoft.com/office/powerpoint/2010/main" val="2084602129"/>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Eras Medium ITC" panose="020B0907030504020204" pitchFamily="34" charset="77"/>
              </a:rPr>
              <a:t>How To Build Good Credit</a:t>
            </a:r>
          </a:p>
        </p:txBody>
      </p:sp>
      <p:sp>
        <p:nvSpPr>
          <p:cNvPr id="6" name="Content Placeholder 5">
            <a:extLst>
              <a:ext uri="{FF2B5EF4-FFF2-40B4-BE49-F238E27FC236}">
                <a16:creationId xmlns:a16="http://schemas.microsoft.com/office/drawing/2014/main" id="{4E9C5CD0-BB8C-D067-CE34-85EFD13AF905}"/>
              </a:ext>
            </a:extLst>
          </p:cNvPr>
          <p:cNvSpPr>
            <a:spLocks noGrp="1"/>
          </p:cNvSpPr>
          <p:nvPr>
            <p:ph idx="1"/>
          </p:nvPr>
        </p:nvSpPr>
        <p:spPr/>
        <p:txBody>
          <a:bodyPr>
            <a:normAutofit/>
          </a:bodyPr>
          <a:lstStyle/>
          <a:p>
            <a:r>
              <a:rPr lang="en-US" b="0" i="0" dirty="0">
                <a:solidFill>
                  <a:srgbClr val="111111"/>
                </a:solidFill>
                <a:effectLst/>
                <a:latin typeface="Eras Medium ITC" panose="020B0907030504020204" pitchFamily="34" charset="77"/>
              </a:rPr>
              <a:t> Review your credit reports.</a:t>
            </a:r>
          </a:p>
          <a:p>
            <a:r>
              <a:rPr lang="en-US" b="0" i="0" dirty="0">
                <a:solidFill>
                  <a:srgbClr val="111111"/>
                </a:solidFill>
                <a:effectLst/>
                <a:latin typeface="Eras Medium ITC" panose="020B0907030504020204" pitchFamily="34" charset="77"/>
              </a:rPr>
              <a:t> Get a handle on bill payments.</a:t>
            </a:r>
          </a:p>
          <a:p>
            <a:r>
              <a:rPr lang="en-US" b="0" i="0" dirty="0">
                <a:solidFill>
                  <a:srgbClr val="111111"/>
                </a:solidFill>
                <a:effectLst/>
                <a:latin typeface="Eras Medium ITC" panose="020B0907030504020204" pitchFamily="34" charset="77"/>
              </a:rPr>
              <a:t> Use 30% or less of your available credit.</a:t>
            </a:r>
          </a:p>
          <a:p>
            <a:r>
              <a:rPr lang="en-US" b="0" i="0" dirty="0">
                <a:solidFill>
                  <a:srgbClr val="111111"/>
                </a:solidFill>
                <a:effectLst/>
                <a:latin typeface="Eras Medium ITC" panose="020B0907030504020204" pitchFamily="34" charset="77"/>
              </a:rPr>
              <a:t> Treat Credit Cards like a debit card (only spend what you have)</a:t>
            </a:r>
          </a:p>
          <a:p>
            <a:r>
              <a:rPr lang="en-US" dirty="0">
                <a:solidFill>
                  <a:srgbClr val="111111"/>
                </a:solidFill>
                <a:latin typeface="Eras Medium ITC" panose="020B0907030504020204" pitchFamily="34" charset="77"/>
              </a:rPr>
              <a:t> </a:t>
            </a:r>
            <a:r>
              <a:rPr lang="en-US" b="0" i="0" dirty="0">
                <a:solidFill>
                  <a:srgbClr val="111111"/>
                </a:solidFill>
                <a:effectLst/>
                <a:latin typeface="Eras Medium ITC" panose="020B0907030504020204" pitchFamily="34" charset="77"/>
              </a:rPr>
              <a:t>Pad out a thin credit file.</a:t>
            </a:r>
          </a:p>
          <a:p>
            <a:r>
              <a:rPr lang="en-US" b="0" i="0" dirty="0">
                <a:solidFill>
                  <a:srgbClr val="111111"/>
                </a:solidFill>
                <a:effectLst/>
                <a:latin typeface="Eras Medium ITC" panose="020B0907030504020204" pitchFamily="34" charset="77"/>
              </a:rPr>
              <a:t> Keep your old accounts open and deal with delinquencies.</a:t>
            </a:r>
          </a:p>
          <a:p>
            <a:r>
              <a:rPr lang="en-US" b="0" i="0" dirty="0">
                <a:solidFill>
                  <a:srgbClr val="111111"/>
                </a:solidFill>
                <a:effectLst/>
                <a:latin typeface="Eras Medium ITC" panose="020B0907030504020204" pitchFamily="34" charset="77"/>
              </a:rPr>
              <a:t> Consider consolidating your debt.</a:t>
            </a:r>
          </a:p>
          <a:p>
            <a:r>
              <a:rPr lang="en-US" b="0" i="0" dirty="0">
                <a:solidFill>
                  <a:srgbClr val="111111"/>
                </a:solidFill>
                <a:effectLst/>
                <a:latin typeface="Eras Medium ITC" panose="020B0907030504020204" pitchFamily="34" charset="77"/>
              </a:rPr>
              <a:t> Track your progress with credit monitoring.</a:t>
            </a:r>
          </a:p>
          <a:p>
            <a:endParaRPr lang="en-US" dirty="0">
              <a:latin typeface="Eras Medium ITC" panose="020B0907030504020204" pitchFamily="34" charset="77"/>
            </a:endParaRPr>
          </a:p>
        </p:txBody>
      </p:sp>
      <p:sp>
        <p:nvSpPr>
          <p:cNvPr id="4" name="Slide Number Placeholder 3"/>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41</a:t>
            </a:fld>
            <a:endParaRPr lang="en-US" altLang="en-US" dirty="0">
              <a:solidFill>
                <a:schemeClr val="bg2"/>
              </a:solidFill>
            </a:endParaRPr>
          </a:p>
        </p:txBody>
      </p:sp>
    </p:spTree>
    <p:extLst>
      <p:ext uri="{BB962C8B-B14F-4D97-AF65-F5344CB8AC3E}">
        <p14:creationId xmlns:p14="http://schemas.microsoft.com/office/powerpoint/2010/main" val="683267393"/>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2B5EA-83D5-30FB-0FFE-C843C33DB4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D1DDE7-0AA3-D4BC-106D-3FA045E85429}"/>
              </a:ext>
            </a:extLst>
          </p:cNvPr>
          <p:cNvSpPr>
            <a:spLocks noGrp="1"/>
          </p:cNvSpPr>
          <p:nvPr>
            <p:ph type="title"/>
          </p:nvPr>
        </p:nvSpPr>
        <p:spPr/>
        <p:txBody>
          <a:bodyPr/>
          <a:lstStyle/>
          <a:p>
            <a:pPr algn="ctr"/>
            <a:r>
              <a:rPr lang="en-US" dirty="0">
                <a:latin typeface="Eras Medium ITC" panose="020B0907030504020204" pitchFamily="34" charset="77"/>
              </a:rPr>
              <a:t>How to Maximize Card Benefits</a:t>
            </a:r>
          </a:p>
        </p:txBody>
      </p:sp>
      <p:sp>
        <p:nvSpPr>
          <p:cNvPr id="3" name="Content Placeholder 2">
            <a:extLst>
              <a:ext uri="{FF2B5EF4-FFF2-40B4-BE49-F238E27FC236}">
                <a16:creationId xmlns:a16="http://schemas.microsoft.com/office/drawing/2014/main" id="{2DD33FB6-BA36-DE76-FD7E-AC26E3BCB1F2}"/>
              </a:ext>
            </a:extLst>
          </p:cNvPr>
          <p:cNvSpPr>
            <a:spLocks noGrp="1"/>
          </p:cNvSpPr>
          <p:nvPr>
            <p:ph idx="1"/>
          </p:nvPr>
        </p:nvSpPr>
        <p:spPr/>
        <p:txBody>
          <a:bodyPr>
            <a:normAutofit/>
          </a:bodyPr>
          <a:lstStyle/>
          <a:p>
            <a:pPr marL="0" indent="0" algn="ctr">
              <a:buNone/>
            </a:pPr>
            <a:r>
              <a:rPr lang="en-US" sz="4000" b="0" u="sng" dirty="0">
                <a:solidFill>
                  <a:srgbClr val="0070C0"/>
                </a:solidFill>
                <a:latin typeface="Eras Medium ITC" panose="020B0907030504020204" pitchFamily="34" charset="77"/>
              </a:rPr>
              <a:t>***COME TO OTHER BRIEFING!!!!***</a:t>
            </a:r>
          </a:p>
          <a:p>
            <a:r>
              <a:rPr lang="en-US" b="0" dirty="0">
                <a:latin typeface="Eras Medium ITC" panose="020B0907030504020204" pitchFamily="34" charset="77"/>
              </a:rPr>
              <a:t>Pay off entire balances</a:t>
            </a:r>
          </a:p>
          <a:p>
            <a:r>
              <a:rPr lang="en-US" b="0" dirty="0">
                <a:latin typeface="Eras Medium ITC" panose="020B0907030504020204" pitchFamily="34" charset="77"/>
              </a:rPr>
              <a:t>Learn all benefits of one card before moving onto next</a:t>
            </a:r>
          </a:p>
          <a:p>
            <a:r>
              <a:rPr lang="en-US" b="0" dirty="0">
                <a:latin typeface="Eras Medium ITC" panose="020B0907030504020204" pitchFamily="34" charset="77"/>
              </a:rPr>
              <a:t>Make minimum spends for sign up bonuses (staggering)</a:t>
            </a:r>
          </a:p>
          <a:p>
            <a:r>
              <a:rPr lang="en-US" b="0" dirty="0">
                <a:latin typeface="Eras Medium ITC" panose="020B0907030504020204" pitchFamily="34" charset="77"/>
              </a:rPr>
              <a:t>Keep Cards open while AD (Active </a:t>
            </a:r>
            <a:r>
              <a:rPr lang="en-US" dirty="0">
                <a:latin typeface="Eras Medium ITC" panose="020B0907030504020204" pitchFamily="34" charset="77"/>
              </a:rPr>
              <a:t>D</a:t>
            </a:r>
            <a:r>
              <a:rPr lang="en-US" b="0" dirty="0">
                <a:latin typeface="Eras Medium ITC" panose="020B0907030504020204" pitchFamily="34" charset="77"/>
              </a:rPr>
              <a:t>uty)</a:t>
            </a:r>
          </a:p>
          <a:p>
            <a:r>
              <a:rPr lang="en-US" b="0" dirty="0">
                <a:latin typeface="Eras Medium ITC" panose="020B0907030504020204" pitchFamily="34" charset="77"/>
              </a:rPr>
              <a:t>Keep serving country for at least 2 years</a:t>
            </a:r>
          </a:p>
          <a:p>
            <a:r>
              <a:rPr lang="en-US" b="0" dirty="0">
                <a:latin typeface="Eras Medium ITC" panose="020B0907030504020204" pitchFamily="34" charset="77"/>
              </a:rPr>
              <a:t>Downgrade to low fee or free products after service </a:t>
            </a:r>
          </a:p>
        </p:txBody>
      </p:sp>
      <p:sp>
        <p:nvSpPr>
          <p:cNvPr id="4" name="Slide Number Placeholder 3">
            <a:extLst>
              <a:ext uri="{FF2B5EF4-FFF2-40B4-BE49-F238E27FC236}">
                <a16:creationId xmlns:a16="http://schemas.microsoft.com/office/drawing/2014/main" id="{6521B4F8-FE1C-DE11-1735-5197355D1CA1}"/>
              </a:ext>
            </a:extLst>
          </p:cNvPr>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42</a:t>
            </a:fld>
            <a:endParaRPr lang="en-US" altLang="en-US" dirty="0">
              <a:solidFill>
                <a:schemeClr val="bg2"/>
              </a:solidFill>
            </a:endParaRPr>
          </a:p>
        </p:txBody>
      </p:sp>
    </p:spTree>
    <p:extLst>
      <p:ext uri="{BB962C8B-B14F-4D97-AF65-F5344CB8AC3E}">
        <p14:creationId xmlns:p14="http://schemas.microsoft.com/office/powerpoint/2010/main" val="506344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9000"/>
            <a:lum/>
          </a:blip>
          <a:srcRect/>
          <a:stretch>
            <a:fillRect/>
          </a:stretch>
        </a:blipFill>
        <a:effectLst/>
      </p:bgPr>
    </p:bg>
    <p:spTree>
      <p:nvGrpSpPr>
        <p:cNvPr id="1" name="">
          <a:extLst>
            <a:ext uri="{FF2B5EF4-FFF2-40B4-BE49-F238E27FC236}">
              <a16:creationId xmlns:a16="http://schemas.microsoft.com/office/drawing/2014/main" id="{B64F84F4-311A-5AA5-6993-5ED24F55DB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EAD6CF-7AB5-FA1E-1099-68CE5B6252D3}"/>
              </a:ext>
            </a:extLst>
          </p:cNvPr>
          <p:cNvSpPr>
            <a:spLocks noGrp="1"/>
          </p:cNvSpPr>
          <p:nvPr>
            <p:ph type="title"/>
          </p:nvPr>
        </p:nvSpPr>
        <p:spPr/>
        <p:txBody>
          <a:bodyPr/>
          <a:lstStyle/>
          <a:p>
            <a:pPr algn="ctr"/>
            <a:r>
              <a:rPr lang="en-US" dirty="0">
                <a:latin typeface="Eras Medium ITC" panose="020B0907030504020204" pitchFamily="34" charset="77"/>
              </a:rPr>
              <a:t>Why Do This? </a:t>
            </a:r>
          </a:p>
        </p:txBody>
      </p:sp>
      <p:sp>
        <p:nvSpPr>
          <p:cNvPr id="3" name="Content Placeholder 2">
            <a:extLst>
              <a:ext uri="{FF2B5EF4-FFF2-40B4-BE49-F238E27FC236}">
                <a16:creationId xmlns:a16="http://schemas.microsoft.com/office/drawing/2014/main" id="{4FBF9709-2F49-7443-CFD5-DC0A59B811A5}"/>
              </a:ext>
            </a:extLst>
          </p:cNvPr>
          <p:cNvSpPr>
            <a:spLocks noGrp="1"/>
          </p:cNvSpPr>
          <p:nvPr>
            <p:ph idx="1"/>
          </p:nvPr>
        </p:nvSpPr>
        <p:spPr/>
        <p:txBody>
          <a:bodyPr>
            <a:normAutofit/>
          </a:bodyPr>
          <a:lstStyle/>
          <a:p>
            <a:r>
              <a:rPr lang="en-US" sz="2600" dirty="0">
                <a:latin typeface="Eras Medium ITC" panose="020B0907030504020204" pitchFamily="34" charset="77"/>
              </a:rPr>
              <a:t>Think of earning credit cards points and credits as a type of investing</a:t>
            </a:r>
            <a:endParaRPr lang="en-US" sz="2200" dirty="0">
              <a:latin typeface="Eras Medium ITC" panose="020B0907030504020204" pitchFamily="34" charset="77"/>
            </a:endParaRPr>
          </a:p>
          <a:p>
            <a:pPr lvl="1"/>
            <a:r>
              <a:rPr lang="en-US" sz="2200" dirty="0">
                <a:latin typeface="Eras Medium ITC" panose="020B0907030504020204" pitchFamily="34" charset="77"/>
              </a:rPr>
              <a:t>Instead of earning money from saving, you are earning from spending! </a:t>
            </a:r>
          </a:p>
          <a:p>
            <a:pPr lvl="1"/>
            <a:r>
              <a:rPr lang="en-US" sz="2200" dirty="0">
                <a:latin typeface="Eras Medium ITC" panose="020B0907030504020204" pitchFamily="34" charset="77"/>
              </a:rPr>
              <a:t>Similar to rolling the dice at the casino, but you are guaranteed a return with every purchase. </a:t>
            </a:r>
          </a:p>
          <a:p>
            <a:r>
              <a:rPr lang="en-US" sz="2600" dirty="0">
                <a:latin typeface="Eras Medium ITC" panose="020B0907030504020204" pitchFamily="34" charset="77"/>
              </a:rPr>
              <a:t>Credits and Benefits earned are tax-free</a:t>
            </a:r>
          </a:p>
          <a:p>
            <a:pPr lvl="1"/>
            <a:r>
              <a:rPr lang="en-US" sz="2200" dirty="0">
                <a:latin typeface="Eras Medium ITC" panose="020B0907030504020204" pitchFamily="34" charset="77"/>
              </a:rPr>
              <a:t>Many credits renew each year just by holding card. </a:t>
            </a:r>
          </a:p>
          <a:p>
            <a:r>
              <a:rPr lang="en-US" sz="2600" dirty="0">
                <a:latin typeface="Eras Medium ITC" panose="020B0907030504020204" pitchFamily="34" charset="77"/>
              </a:rPr>
              <a:t>Will save your family on travel, dining, lifestyle costs, etc.…</a:t>
            </a:r>
          </a:p>
          <a:p>
            <a:pPr lvl="1"/>
            <a:r>
              <a:rPr lang="en-US" sz="2200" dirty="0">
                <a:latin typeface="Eras Medium ITC" panose="020B0907030504020204" pitchFamily="34" charset="77"/>
              </a:rPr>
              <a:t>Allow to spend hard-earned money on experiences, and not the travel costs to get there. </a:t>
            </a:r>
          </a:p>
        </p:txBody>
      </p:sp>
      <p:sp>
        <p:nvSpPr>
          <p:cNvPr id="4" name="Slide Number Placeholder 3">
            <a:extLst>
              <a:ext uri="{FF2B5EF4-FFF2-40B4-BE49-F238E27FC236}">
                <a16:creationId xmlns:a16="http://schemas.microsoft.com/office/drawing/2014/main" id="{C69B9530-AB18-A6A9-FE80-74A8115418A0}"/>
              </a:ext>
            </a:extLst>
          </p:cNvPr>
          <p:cNvSpPr>
            <a:spLocks noGrp="1"/>
          </p:cNvSpPr>
          <p:nvPr>
            <p:ph type="sldNum" sz="quarter" idx="12"/>
          </p:nvPr>
        </p:nvSpPr>
        <p:spPr>
          <a:xfrm>
            <a:off x="9525000" y="6524625"/>
            <a:ext cx="1143000" cy="304800"/>
          </a:xfrm>
        </p:spPr>
        <p:txBody>
          <a:bodyPr/>
          <a:lstStyle/>
          <a:p>
            <a:fld id="{0CCF4461-308F-4B45-A17C-ACFBE4089669}" type="slidenum">
              <a:rPr lang="en-US" altLang="en-US" smtClean="0"/>
              <a:pPr/>
              <a:t>43</a:t>
            </a:fld>
            <a:endParaRPr lang="en-US" altLang="en-US" dirty="0">
              <a:solidFill>
                <a:schemeClr val="bg2"/>
              </a:solidFill>
            </a:endParaRPr>
          </a:p>
        </p:txBody>
      </p:sp>
    </p:spTree>
    <p:extLst>
      <p:ext uri="{BB962C8B-B14F-4D97-AF65-F5344CB8AC3E}">
        <p14:creationId xmlns:p14="http://schemas.microsoft.com/office/powerpoint/2010/main" val="1266438765"/>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3715-87D3-4978-FA34-ED8304B345C0}"/>
              </a:ext>
            </a:extLst>
          </p:cNvPr>
          <p:cNvSpPr>
            <a:spLocks noGrp="1"/>
          </p:cNvSpPr>
          <p:nvPr>
            <p:ph type="title"/>
          </p:nvPr>
        </p:nvSpPr>
        <p:spPr/>
        <p:txBody>
          <a:bodyPr/>
          <a:lstStyle/>
          <a:p>
            <a:pPr algn="ctr"/>
            <a:r>
              <a:rPr lang="en-US" b="1" dirty="0">
                <a:latin typeface="Eras Medium ITC" panose="020B0907030504020204" pitchFamily="34" charset="77"/>
              </a:rPr>
              <a:t>Objectives Learned</a:t>
            </a:r>
          </a:p>
        </p:txBody>
      </p:sp>
      <p:sp>
        <p:nvSpPr>
          <p:cNvPr id="3" name="Content Placeholder 2">
            <a:extLst>
              <a:ext uri="{FF2B5EF4-FFF2-40B4-BE49-F238E27FC236}">
                <a16:creationId xmlns:a16="http://schemas.microsoft.com/office/drawing/2014/main" id="{9BDBBAED-E29C-8475-0A8A-27B13255C951}"/>
              </a:ext>
            </a:extLst>
          </p:cNvPr>
          <p:cNvSpPr>
            <a:spLocks noGrp="1"/>
          </p:cNvSpPr>
          <p:nvPr>
            <p:ph idx="1"/>
          </p:nvPr>
        </p:nvSpPr>
        <p:spPr/>
        <p:txBody>
          <a:bodyPr/>
          <a:lstStyle/>
          <a:p>
            <a:r>
              <a:rPr lang="en-US" dirty="0">
                <a:latin typeface="Eras Medium ITC" panose="020B0907030504020204" pitchFamily="34" charset="77"/>
              </a:rPr>
              <a:t>Define Financial Readiness</a:t>
            </a:r>
          </a:p>
          <a:p>
            <a:r>
              <a:rPr lang="en-US" dirty="0">
                <a:latin typeface="Eras Medium ITC" panose="020B0907030504020204" pitchFamily="34" charset="77"/>
              </a:rPr>
              <a:t>Identify key financial concepts for maximizing returns</a:t>
            </a:r>
          </a:p>
          <a:p>
            <a:r>
              <a:rPr lang="en-US" dirty="0">
                <a:latin typeface="Eras Medium ITC" panose="020B0907030504020204" pitchFamily="34" charset="77"/>
              </a:rPr>
              <a:t>Explain the importance of having an emergency savings fund</a:t>
            </a:r>
          </a:p>
          <a:p>
            <a:r>
              <a:rPr lang="en-US" dirty="0">
                <a:latin typeface="Eras Medium ITC" panose="020B0907030504020204" pitchFamily="34" charset="77"/>
              </a:rPr>
              <a:t>Identify concepts related to the Thrift Savings Plan</a:t>
            </a:r>
          </a:p>
          <a:p>
            <a:r>
              <a:rPr lang="en-US" dirty="0">
                <a:latin typeface="Eras Medium ITC" panose="020B0907030504020204" pitchFamily="34" charset="77"/>
              </a:rPr>
              <a:t>Explain investment opportunities available to you through TSP</a:t>
            </a:r>
          </a:p>
          <a:p>
            <a:r>
              <a:rPr lang="en-US" dirty="0">
                <a:latin typeface="Eras Medium ITC" panose="020B0907030504020204" pitchFamily="34" charset="77"/>
              </a:rPr>
              <a:t>Describe key concepts on how to maximize your investment opportunities through the VA loan</a:t>
            </a:r>
          </a:p>
          <a:p>
            <a:r>
              <a:rPr lang="en-US" dirty="0">
                <a:latin typeface="Eras Medium ITC" panose="020B0907030504020204" pitchFamily="34" charset="77"/>
              </a:rPr>
              <a:t>Identify ways to increase and build good credit</a:t>
            </a:r>
          </a:p>
          <a:p>
            <a:endParaRPr lang="en-US" dirty="0"/>
          </a:p>
        </p:txBody>
      </p:sp>
    </p:spTree>
    <p:extLst>
      <p:ext uri="{BB962C8B-B14F-4D97-AF65-F5344CB8AC3E}">
        <p14:creationId xmlns:p14="http://schemas.microsoft.com/office/powerpoint/2010/main" val="2837643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BF1D61-7606-85EB-4F55-8E7F0A917548}"/>
              </a:ext>
            </a:extLst>
          </p:cNvPr>
          <p:cNvSpPr>
            <a:spLocks noGrp="1"/>
          </p:cNvSpPr>
          <p:nvPr>
            <p:ph idx="1"/>
          </p:nvPr>
        </p:nvSpPr>
        <p:spPr/>
        <p:txBody>
          <a:bodyPr>
            <a:normAutofit/>
          </a:bodyPr>
          <a:lstStyle/>
          <a:p>
            <a:pPr marL="0" indent="0" algn="ctr">
              <a:buNone/>
            </a:pPr>
            <a:r>
              <a:rPr lang="en-US" sz="6000" dirty="0"/>
              <a:t>Questions?</a:t>
            </a:r>
          </a:p>
        </p:txBody>
      </p:sp>
    </p:spTree>
    <p:extLst>
      <p:ext uri="{BB962C8B-B14F-4D97-AF65-F5344CB8AC3E}">
        <p14:creationId xmlns:p14="http://schemas.microsoft.com/office/powerpoint/2010/main" val="3791183593"/>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a:stretch>
        </a:blipFill>
        <a:effectLst/>
      </p:bgPr>
    </p:bg>
    <p:spTree>
      <p:nvGrpSpPr>
        <p:cNvPr id="1" name="">
          <a:extLst>
            <a:ext uri="{FF2B5EF4-FFF2-40B4-BE49-F238E27FC236}">
              <a16:creationId xmlns:a16="http://schemas.microsoft.com/office/drawing/2014/main" id="{B6CBE4E8-3227-380B-5D65-D500C89D6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4A44B0-DECF-1C9E-C948-9D26187197A0}"/>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4FC45293-4B1C-538E-C0AA-CA8EFA8A140F}"/>
              </a:ext>
            </a:extLst>
          </p:cNvPr>
          <p:cNvSpPr>
            <a:spLocks noGrp="1"/>
          </p:cNvSpPr>
          <p:nvPr>
            <p:ph idx="1"/>
          </p:nvPr>
        </p:nvSpPr>
        <p:spPr/>
        <p:txBody>
          <a:bodyPr>
            <a:normAutofit fontScale="40000" lnSpcReduction="20000"/>
          </a:bodyPr>
          <a:lstStyle/>
          <a:p>
            <a:r>
              <a:rPr lang="en-US" u="sng" dirty="0">
                <a:latin typeface="Eras Bold ITC" panose="020B0907030504020204" pitchFamily="34" charset="0"/>
                <a:hlinkClick r:id="rId4">
                  <a:extLst>
                    <a:ext uri="{A12FA001-AC4F-418D-AE19-62706E023703}">
                      <ahyp:hlinkClr xmlns:ahyp="http://schemas.microsoft.com/office/drawing/2018/hyperlinkcolor" val="tx"/>
                    </a:ext>
                  </a:extLst>
                </a:hlinkClick>
              </a:rPr>
              <a:t>https://</a:t>
            </a:r>
            <a:r>
              <a:rPr lang="en-US" u="sng" dirty="0" err="1">
                <a:latin typeface="Eras Bold ITC" panose="020B0907030504020204" pitchFamily="34" charset="0"/>
              </a:rPr>
              <a:t>www.Tsp.gov</a:t>
            </a:r>
            <a:endParaRPr lang="en-US" u="sng" dirty="0">
              <a:latin typeface="Eras Bold ITC" panose="020B0907030504020204" pitchFamily="34" charset="0"/>
            </a:endParaRPr>
          </a:p>
          <a:p>
            <a:r>
              <a:rPr lang="en-US" u="sng" dirty="0">
                <a:latin typeface="Eras Bold ITC" panose="020B0907030504020204" pitchFamily="34" charset="0"/>
                <a:hlinkClick r:id="rId4">
                  <a:extLst>
                    <a:ext uri="{A12FA001-AC4F-418D-AE19-62706E023703}">
                      <ahyp:hlinkClr xmlns:ahyp="http://schemas.microsoft.com/office/drawing/2018/hyperlinkcolor" val="tx"/>
                    </a:ext>
                  </a:extLst>
                </a:hlinkClick>
              </a:rPr>
              <a:t>https://</a:t>
            </a:r>
            <a:r>
              <a:rPr lang="en-US" u="sng" dirty="0" err="1">
                <a:latin typeface="Eras Bold ITC" panose="020B0907030504020204" pitchFamily="34" charset="0"/>
              </a:rPr>
              <a:t>www.Veteransunited.com</a:t>
            </a:r>
            <a:endParaRPr lang="en-US" u="sng" dirty="0">
              <a:latin typeface="Eras Bold ITC" panose="020B0907030504020204" pitchFamily="34" charset="0"/>
            </a:endParaRPr>
          </a:p>
          <a:p>
            <a:r>
              <a:rPr lang="en-US" u="sng" dirty="0">
                <a:latin typeface="Eras Bold ITC" panose="020B0907030504020204" pitchFamily="34" charset="0"/>
                <a:hlinkClick r:id="rId4">
                  <a:extLst>
                    <a:ext uri="{A12FA001-AC4F-418D-AE19-62706E023703}">
                      <ahyp:hlinkClr xmlns:ahyp="http://schemas.microsoft.com/office/drawing/2018/hyperlinkcolor" val="tx"/>
                    </a:ext>
                  </a:extLst>
                </a:hlinkClick>
              </a:rPr>
              <a:t>https://</a:t>
            </a:r>
            <a:r>
              <a:rPr lang="en-US" u="sng" dirty="0" err="1">
                <a:latin typeface="Eras Bold ITC" panose="020B0907030504020204" pitchFamily="34" charset="0"/>
              </a:rPr>
              <a:t>www.Bankrate.com</a:t>
            </a:r>
            <a:endParaRPr lang="en-US" u="sng" dirty="0">
              <a:latin typeface="Eras Bold ITC" panose="020B0907030504020204" pitchFamily="34" charset="0"/>
            </a:endParaRPr>
          </a:p>
          <a:p>
            <a:r>
              <a:rPr lang="en-US" u="sng" dirty="0">
                <a:latin typeface="Eras Bold ITC" panose="020B0907030504020204" pitchFamily="34" charset="0"/>
                <a:hlinkClick r:id="rId4">
                  <a:extLst>
                    <a:ext uri="{A12FA001-AC4F-418D-AE19-62706E023703}">
                      <ahyp:hlinkClr xmlns:ahyp="http://schemas.microsoft.com/office/drawing/2018/hyperlinkcolor" val="tx"/>
                    </a:ext>
                  </a:extLst>
                </a:hlinkClick>
              </a:rPr>
              <a:t>https://</a:t>
            </a:r>
            <a:r>
              <a:rPr lang="en-US" u="sng" dirty="0" err="1">
                <a:latin typeface="Eras Bold ITC" panose="020B0907030504020204" pitchFamily="34" charset="0"/>
              </a:rPr>
              <a:t>www.Nerdwallet.com</a:t>
            </a:r>
            <a:r>
              <a:rPr lang="en-US" u="sng" dirty="0">
                <a:latin typeface="Eras Bold ITC" panose="020B0907030504020204" pitchFamily="34" charset="0"/>
              </a:rPr>
              <a:t> </a:t>
            </a:r>
          </a:p>
          <a:p>
            <a:r>
              <a:rPr lang="en-US" u="sng" dirty="0">
                <a:latin typeface="Eras Bold ITC" panose="020B0907030504020204" pitchFamily="34" charset="0"/>
                <a:hlinkClick r:id="rId4">
                  <a:extLst>
                    <a:ext uri="{A12FA001-AC4F-418D-AE19-62706E023703}">
                      <ahyp:hlinkClr xmlns:ahyp="http://schemas.microsoft.com/office/drawing/2018/hyperlinkcolor" val="tx"/>
                    </a:ext>
                  </a:extLst>
                </a:hlinkClick>
              </a:rPr>
              <a:t>https://www.frequentmiler.com</a:t>
            </a:r>
            <a:endParaRPr lang="en-US" u="sng" dirty="0">
              <a:latin typeface="Eras Bold ITC" panose="020B0907030504020204" pitchFamily="34" charset="0"/>
            </a:endParaRPr>
          </a:p>
          <a:p>
            <a:r>
              <a:rPr lang="en-US" sz="2800" u="sng" dirty="0">
                <a:latin typeface="Eras Bold ITC" panose="020B090703050402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https://mla.dmdc.osd.mil/mla/#/home</a:t>
            </a:r>
            <a:endParaRPr lang="en-US" sz="2800" u="sng" dirty="0">
              <a:latin typeface="Eras Bold ITC" panose="020B0907030504020204" pitchFamily="34" charset="0"/>
              <a:ea typeface="Calibri" panose="020F0502020204030204" pitchFamily="34" charset="0"/>
            </a:endParaRPr>
          </a:p>
          <a:p>
            <a:r>
              <a:rPr lang="en-US" sz="2800" u="sng" dirty="0">
                <a:latin typeface="Eras Bold ITC" panose="020B0907030504020204" pitchFamily="34" charset="0"/>
                <a:ea typeface="Calibri" panose="020F0502020204030204" pitchFamily="34" charset="0"/>
                <a:hlinkClick r:id="rId6">
                  <a:extLst>
                    <a:ext uri="{A12FA001-AC4F-418D-AE19-62706E023703}">
                      <ahyp:hlinkClr xmlns:ahyp="http://schemas.microsoft.com/office/drawing/2018/hyperlinkcolor" val="tx"/>
                    </a:ext>
                  </a:extLst>
                </a:hlinkClick>
              </a:rPr>
              <a:t>https://www.investopedia.com</a:t>
            </a:r>
            <a:endParaRPr lang="en-US" sz="2800" u="sng" dirty="0">
              <a:latin typeface="Eras Bold ITC" panose="020B0907030504020204" pitchFamily="34" charset="0"/>
              <a:ea typeface="Calibri" panose="020F0502020204030204" pitchFamily="34" charset="0"/>
            </a:endParaRPr>
          </a:p>
          <a:p>
            <a:r>
              <a:rPr lang="en-US" sz="2800" u="sng" dirty="0">
                <a:latin typeface="Eras Bold ITC" panose="020B0907030504020204" pitchFamily="34" charset="0"/>
                <a:hlinkClick r:id="rId7">
                  <a:extLst>
                    <a:ext uri="{A12FA001-AC4F-418D-AE19-62706E023703}">
                      <ahyp:hlinkClr xmlns:ahyp="http://schemas.microsoft.com/office/drawing/2018/hyperlinkcolor" val="tx"/>
                    </a:ext>
                  </a:extLst>
                </a:hlinkClick>
              </a:rPr>
              <a:t>www.doctorofcredit.com</a:t>
            </a:r>
            <a:endParaRPr lang="en-US" sz="2800" u="sng" dirty="0">
              <a:latin typeface="Eras Bold ITC" panose="020B0907030504020204" pitchFamily="34" charset="0"/>
            </a:endParaRPr>
          </a:p>
          <a:p>
            <a:r>
              <a:rPr lang="en-US" sz="2800" u="sng" dirty="0">
                <a:latin typeface="Eras Bold ITC" panose="020B0907030504020204" pitchFamily="34" charset="0"/>
                <a:hlinkClick r:id="rId8">
                  <a:extLst>
                    <a:ext uri="{A12FA001-AC4F-418D-AE19-62706E023703}">
                      <ahyp:hlinkClr xmlns:ahyp="http://schemas.microsoft.com/office/drawing/2018/hyperlinkcolor" val="tx"/>
                    </a:ext>
                  </a:extLst>
                </a:hlinkClick>
              </a:rPr>
              <a:t>www.derpreport.com</a:t>
            </a:r>
            <a:endParaRPr lang="en-US" sz="2800" u="sng" dirty="0">
              <a:latin typeface="Eras Bold ITC" panose="020B0907030504020204" pitchFamily="34" charset="0"/>
            </a:endParaRPr>
          </a:p>
          <a:p>
            <a:r>
              <a:rPr lang="en-US" sz="2800" u="sng" dirty="0">
                <a:latin typeface="Eras Bold ITC" panose="020B0907030504020204" pitchFamily="34" charset="0"/>
              </a:rPr>
              <a:t>www.discover.com</a:t>
            </a:r>
          </a:p>
          <a:p>
            <a:r>
              <a:rPr lang="en-US" sz="2800" u="sng" dirty="0">
                <a:latin typeface="Eras Bold ITC" panose="020B0907030504020204" pitchFamily="34" charset="0"/>
                <a:hlinkClick r:id="rId9">
                  <a:extLst>
                    <a:ext uri="{A12FA001-AC4F-418D-AE19-62706E023703}">
                      <ahyp:hlinkClr xmlns:ahyp="http://schemas.microsoft.com/office/drawing/2018/hyperlinkcolor" val="tx"/>
                    </a:ext>
                  </a:extLst>
                </a:hlinkClick>
              </a:rPr>
              <a:t>www.thepointsguy.com</a:t>
            </a:r>
            <a:endParaRPr lang="en-US" sz="2800" u="sng" dirty="0">
              <a:latin typeface="Eras Bold ITC" panose="020B0907030504020204" pitchFamily="34" charset="0"/>
            </a:endParaRPr>
          </a:p>
          <a:p>
            <a:r>
              <a:rPr lang="en-US" sz="2800" u="sng" dirty="0">
                <a:latin typeface="Eras Bold ITC" panose="020B0907030504020204" pitchFamily="34" charset="0"/>
                <a:hlinkClick r:id="rId10">
                  <a:extLst>
                    <a:ext uri="{A12FA001-AC4F-418D-AE19-62706E023703}">
                      <ahyp:hlinkClr xmlns:ahyp="http://schemas.microsoft.com/office/drawing/2018/hyperlinkcolor" val="tx"/>
                    </a:ext>
                  </a:extLst>
                </a:hlinkClick>
              </a:rPr>
              <a:t>www.frequentmiler.boardingarea.com</a:t>
            </a:r>
            <a:endParaRPr lang="en-US" sz="2800" u="sng" dirty="0">
              <a:latin typeface="Eras Bold ITC" panose="020B0907030504020204" pitchFamily="34" charset="0"/>
            </a:endParaRPr>
          </a:p>
          <a:p>
            <a:r>
              <a:rPr lang="en-US" sz="2800" u="sng" dirty="0">
                <a:latin typeface="Eras Bold ITC" panose="020B0907030504020204" pitchFamily="34" charset="0"/>
                <a:hlinkClick r:id="rId11">
                  <a:extLst>
                    <a:ext uri="{A12FA001-AC4F-418D-AE19-62706E023703}">
                      <ahyp:hlinkClr xmlns:ahyp="http://schemas.microsoft.com/office/drawing/2018/hyperlinkcolor" val="tx"/>
                    </a:ext>
                  </a:extLst>
                </a:hlinkClick>
              </a:rPr>
              <a:t>www.mlatravelclub.com</a:t>
            </a:r>
            <a:r>
              <a:rPr lang="en-US" sz="2800" u="sng" dirty="0">
                <a:latin typeface="Eras Bold ITC" panose="020B0907030504020204" pitchFamily="34" charset="0"/>
              </a:rPr>
              <a:t> </a:t>
            </a:r>
          </a:p>
          <a:p>
            <a:r>
              <a:rPr lang="en-US" sz="2800" u="sng" dirty="0">
                <a:latin typeface="Eras Bold ITC" panose="020B0907030504020204" pitchFamily="34" charset="0"/>
                <a:hlinkClick r:id="rId12">
                  <a:extLst>
                    <a:ext uri="{A12FA001-AC4F-418D-AE19-62706E023703}">
                      <ahyp:hlinkClr xmlns:ahyp="http://schemas.microsoft.com/office/drawing/2018/hyperlinkcolor" val="tx"/>
                    </a:ext>
                  </a:extLst>
                </a:hlinkClick>
              </a:rPr>
              <a:t>www.citi.com</a:t>
            </a:r>
            <a:r>
              <a:rPr lang="en-US" sz="2800" u="sng" dirty="0">
                <a:latin typeface="Eras Bold ITC" panose="020B0907030504020204" pitchFamily="34" charset="0"/>
              </a:rPr>
              <a:t> </a:t>
            </a:r>
          </a:p>
          <a:p>
            <a:r>
              <a:rPr lang="en-US" sz="2800" u="sng" dirty="0">
                <a:latin typeface="Eras Bold ITC" panose="020B0907030504020204" pitchFamily="34" charset="0"/>
                <a:hlinkClick r:id="rId13">
                  <a:extLst>
                    <a:ext uri="{A12FA001-AC4F-418D-AE19-62706E023703}">
                      <ahyp:hlinkClr xmlns:ahyp="http://schemas.microsoft.com/office/drawing/2018/hyperlinkcolor" val="tx"/>
                    </a:ext>
                  </a:extLst>
                </a:hlinkClick>
              </a:rPr>
              <a:t>www.upgradedpoints.com</a:t>
            </a:r>
            <a:endParaRPr lang="en-US" sz="2800" u="sng" dirty="0">
              <a:latin typeface="Eras Bold ITC" panose="020B0907030504020204" pitchFamily="34" charset="0"/>
            </a:endParaRPr>
          </a:p>
          <a:p>
            <a:r>
              <a:rPr lang="en-US" sz="2800" u="sng" dirty="0">
                <a:latin typeface="Eras Bold ITC" panose="020B0907030504020204" pitchFamily="34" charset="0"/>
                <a:hlinkClick r:id="rId14">
                  <a:extLst>
                    <a:ext uri="{A12FA001-AC4F-418D-AE19-62706E023703}">
                      <ahyp:hlinkClr xmlns:ahyp="http://schemas.microsoft.com/office/drawing/2018/hyperlinkcolor" val="tx"/>
                    </a:ext>
                  </a:extLst>
                </a:hlinkClick>
              </a:rPr>
              <a:t>https://www.kiplinger.com/retirement/retirement-planning/602593/what-not-to-do-with-your-tsp-8-thrift-savings-plan-mistakes</a:t>
            </a:r>
            <a:r>
              <a:rPr lang="en-US" sz="2800" u="sng" dirty="0">
                <a:latin typeface="Eras Bold ITC" panose="020B0907030504020204" pitchFamily="34" charset="0"/>
              </a:rPr>
              <a:t>  </a:t>
            </a:r>
          </a:p>
          <a:p>
            <a:endParaRPr lang="en-US" sz="2800" u="sng" dirty="0">
              <a:latin typeface="Eras Medium ITC" panose="020B0907030504020204" pitchFamily="34" charset="77"/>
              <a:ea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331191145"/>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Which of the following accounts are you </a:t>
            </a:r>
            <a:r>
              <a:rPr lang="en-US" u="sng" dirty="0"/>
              <a:t>not able </a:t>
            </a:r>
            <a:r>
              <a:rPr lang="en-US" dirty="0"/>
              <a:t>to withdraw from at any time without incurring an early withdrawal fee?</a:t>
            </a:r>
          </a:p>
          <a:p>
            <a:pPr marL="0" indent="0">
              <a:buNone/>
            </a:pPr>
            <a:r>
              <a:rPr lang="en-US" dirty="0"/>
              <a:t> </a:t>
            </a:r>
          </a:p>
          <a:p>
            <a:pPr marL="514350" indent="-514350">
              <a:buFont typeface="+mj-lt"/>
              <a:buAutoNum type="alphaUcPeriod"/>
            </a:pPr>
            <a:r>
              <a:rPr lang="en-US" dirty="0"/>
              <a:t>Money-Market Account</a:t>
            </a:r>
          </a:p>
          <a:p>
            <a:pPr marL="514350" indent="-514350">
              <a:buFont typeface="+mj-lt"/>
              <a:buAutoNum type="alphaUcPeriod"/>
            </a:pPr>
            <a:r>
              <a:rPr lang="en-US" dirty="0"/>
              <a:t>High-Yield Savings Account</a:t>
            </a:r>
          </a:p>
          <a:p>
            <a:pPr marL="514350" indent="-514350">
              <a:buFont typeface="+mj-lt"/>
              <a:buAutoNum type="alphaUcPeriod"/>
            </a:pPr>
            <a:r>
              <a:rPr lang="en-US" dirty="0"/>
              <a:t>Checking Account</a:t>
            </a:r>
          </a:p>
          <a:p>
            <a:pPr marL="514350" indent="-514350">
              <a:buFont typeface="+mj-lt"/>
              <a:buAutoNum type="alphaUcPeriod"/>
            </a:pPr>
            <a:r>
              <a:rPr lang="en-US" dirty="0"/>
              <a:t>Certificate of Deposit (CD) account</a:t>
            </a:r>
          </a:p>
        </p:txBody>
      </p:sp>
    </p:spTree>
    <p:extLst>
      <p:ext uri="{BB962C8B-B14F-4D97-AF65-F5344CB8AC3E}">
        <p14:creationId xmlns:p14="http://schemas.microsoft.com/office/powerpoint/2010/main" val="1274032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Which of the following accounts are you </a:t>
            </a:r>
            <a:r>
              <a:rPr lang="en-US" u="sng" dirty="0"/>
              <a:t>not able </a:t>
            </a:r>
            <a:r>
              <a:rPr lang="en-US" dirty="0"/>
              <a:t>to withdraw from at any time without incurring an early withdrawal fee? </a:t>
            </a:r>
          </a:p>
          <a:p>
            <a:pPr marL="0" indent="0">
              <a:buNone/>
            </a:pPr>
            <a:endParaRPr lang="en-US" dirty="0"/>
          </a:p>
          <a:p>
            <a:pPr marL="514350" indent="-514350">
              <a:buFont typeface="+mj-lt"/>
              <a:buAutoNum type="alphaUcPeriod"/>
            </a:pPr>
            <a:r>
              <a:rPr lang="en-US" dirty="0"/>
              <a:t>Money-Market Account</a:t>
            </a:r>
          </a:p>
          <a:p>
            <a:pPr marL="514350" indent="-514350">
              <a:buFont typeface="+mj-lt"/>
              <a:buAutoNum type="alphaUcPeriod"/>
            </a:pPr>
            <a:r>
              <a:rPr lang="en-US" dirty="0"/>
              <a:t>High-Yield Savings Account</a:t>
            </a:r>
          </a:p>
          <a:p>
            <a:pPr marL="514350" indent="-514350">
              <a:buFont typeface="+mj-lt"/>
              <a:buAutoNum type="alphaUcPeriod"/>
            </a:pPr>
            <a:r>
              <a:rPr lang="en-US" dirty="0"/>
              <a:t>Checking Account</a:t>
            </a:r>
          </a:p>
          <a:p>
            <a:pPr marL="514350" indent="-514350">
              <a:buFont typeface="+mj-lt"/>
              <a:buAutoNum type="alphaUcPeriod"/>
            </a:pPr>
            <a:r>
              <a:rPr lang="en-US" b="1" dirty="0">
                <a:solidFill>
                  <a:schemeClr val="accent6"/>
                </a:solidFill>
              </a:rPr>
              <a:t>Certificate of Deposit (CD) account</a:t>
            </a:r>
          </a:p>
        </p:txBody>
      </p:sp>
    </p:spTree>
    <p:extLst>
      <p:ext uri="{BB962C8B-B14F-4D97-AF65-F5344CB8AC3E}">
        <p14:creationId xmlns:p14="http://schemas.microsoft.com/office/powerpoint/2010/main" val="34709007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The “C” TSP investment fund mirrors what stock index?</a:t>
            </a:r>
          </a:p>
          <a:p>
            <a:pPr marL="0" indent="0">
              <a:buNone/>
            </a:pPr>
            <a:endParaRPr lang="en-US" dirty="0"/>
          </a:p>
          <a:p>
            <a:pPr marL="514350" indent="-514350">
              <a:buFont typeface="+mj-lt"/>
              <a:buAutoNum type="alphaUcPeriod"/>
            </a:pPr>
            <a:r>
              <a:rPr lang="en-US" dirty="0"/>
              <a:t>S&amp;P 500</a:t>
            </a:r>
          </a:p>
          <a:p>
            <a:pPr marL="514350" indent="-514350">
              <a:buFont typeface="+mj-lt"/>
              <a:buAutoNum type="alphaUcPeriod"/>
            </a:pPr>
            <a:r>
              <a:rPr lang="en-US" dirty="0"/>
              <a:t>Dow Jones Industrial </a:t>
            </a:r>
          </a:p>
          <a:p>
            <a:pPr marL="514350" indent="-514350">
              <a:buFont typeface="+mj-lt"/>
              <a:buAutoNum type="alphaUcPeriod"/>
            </a:pPr>
            <a:r>
              <a:rPr lang="en-US" dirty="0"/>
              <a:t>U.S. government treasury securities</a:t>
            </a:r>
          </a:p>
          <a:p>
            <a:pPr marL="514350" indent="-514350">
              <a:buFont typeface="+mj-lt"/>
              <a:buAutoNum type="alphaUcPeriod"/>
            </a:pPr>
            <a:r>
              <a:rPr lang="en-US" dirty="0"/>
              <a:t>Global Market Stock Index</a:t>
            </a:r>
          </a:p>
        </p:txBody>
      </p:sp>
    </p:spTree>
    <p:extLst>
      <p:ext uri="{BB962C8B-B14F-4D97-AF65-F5344CB8AC3E}">
        <p14:creationId xmlns:p14="http://schemas.microsoft.com/office/powerpoint/2010/main" val="1768467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The “C” TSP investment fund mirrors what stock index?</a:t>
            </a:r>
          </a:p>
          <a:p>
            <a:pPr marL="0" indent="0">
              <a:buNone/>
            </a:pPr>
            <a:endParaRPr lang="en-US" dirty="0"/>
          </a:p>
          <a:p>
            <a:pPr marL="514350" indent="-514350">
              <a:buFont typeface="+mj-lt"/>
              <a:buAutoNum type="alphaUcPeriod"/>
            </a:pPr>
            <a:r>
              <a:rPr lang="en-US" b="1" dirty="0">
                <a:solidFill>
                  <a:schemeClr val="accent6"/>
                </a:solidFill>
              </a:rPr>
              <a:t>S&amp;P 500</a:t>
            </a:r>
          </a:p>
          <a:p>
            <a:pPr marL="514350" indent="-514350">
              <a:buFont typeface="+mj-lt"/>
              <a:buAutoNum type="alphaUcPeriod"/>
            </a:pPr>
            <a:r>
              <a:rPr lang="en-US" dirty="0"/>
              <a:t>Dow Jones Industrial </a:t>
            </a:r>
          </a:p>
          <a:p>
            <a:pPr marL="514350" indent="-514350">
              <a:buFont typeface="+mj-lt"/>
              <a:buAutoNum type="alphaUcPeriod"/>
            </a:pPr>
            <a:r>
              <a:rPr lang="en-US" dirty="0"/>
              <a:t>U.S. government treasury securities</a:t>
            </a:r>
          </a:p>
          <a:p>
            <a:pPr marL="514350" indent="-514350">
              <a:buFont typeface="+mj-lt"/>
              <a:buAutoNum type="alphaUcPeriod"/>
            </a:pPr>
            <a:r>
              <a:rPr lang="en-US" dirty="0"/>
              <a:t>Global Market Stock Index</a:t>
            </a:r>
          </a:p>
        </p:txBody>
      </p:sp>
    </p:spTree>
    <p:extLst>
      <p:ext uri="{BB962C8B-B14F-4D97-AF65-F5344CB8AC3E}">
        <p14:creationId xmlns:p14="http://schemas.microsoft.com/office/powerpoint/2010/main" val="3014673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VA Loans can initially be used for what type of residence?</a:t>
            </a:r>
          </a:p>
          <a:p>
            <a:pPr marL="0" indent="0">
              <a:buNone/>
            </a:pPr>
            <a:endParaRPr lang="en-US" dirty="0"/>
          </a:p>
          <a:p>
            <a:pPr marL="514350" indent="-514350">
              <a:buFont typeface="+mj-lt"/>
              <a:buAutoNum type="alphaUcPeriod"/>
            </a:pPr>
            <a:r>
              <a:rPr lang="en-US" dirty="0"/>
              <a:t>Secondary</a:t>
            </a:r>
          </a:p>
          <a:p>
            <a:pPr marL="514350" indent="-514350">
              <a:buFont typeface="+mj-lt"/>
              <a:buAutoNum type="alphaUcPeriod"/>
            </a:pPr>
            <a:r>
              <a:rPr lang="en-US" dirty="0"/>
              <a:t>Primary</a:t>
            </a:r>
          </a:p>
          <a:p>
            <a:pPr marL="514350" indent="-514350">
              <a:buFont typeface="+mj-lt"/>
              <a:buAutoNum type="alphaUcPeriod"/>
            </a:pPr>
            <a:r>
              <a:rPr lang="en-US" dirty="0"/>
              <a:t>Vacation Home</a:t>
            </a:r>
          </a:p>
          <a:p>
            <a:pPr marL="514350" indent="-514350">
              <a:buFont typeface="+mj-lt"/>
              <a:buAutoNum type="alphaUcPeriod"/>
            </a:pPr>
            <a:r>
              <a:rPr lang="en-US" dirty="0"/>
              <a:t>Investment Property</a:t>
            </a:r>
          </a:p>
        </p:txBody>
      </p:sp>
    </p:spTree>
    <p:extLst>
      <p:ext uri="{BB962C8B-B14F-4D97-AF65-F5344CB8AC3E}">
        <p14:creationId xmlns:p14="http://schemas.microsoft.com/office/powerpoint/2010/main" val="10320573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VA Loans can initially be used for what type of residence?</a:t>
            </a:r>
          </a:p>
          <a:p>
            <a:pPr marL="0" indent="0">
              <a:buNone/>
            </a:pPr>
            <a:endParaRPr lang="en-US" dirty="0"/>
          </a:p>
          <a:p>
            <a:pPr marL="514350" indent="-514350">
              <a:buFont typeface="+mj-lt"/>
              <a:buAutoNum type="alphaUcPeriod"/>
            </a:pPr>
            <a:r>
              <a:rPr lang="en-US" dirty="0"/>
              <a:t>Secondary</a:t>
            </a:r>
          </a:p>
          <a:p>
            <a:pPr marL="514350" indent="-514350">
              <a:buFont typeface="+mj-lt"/>
              <a:buAutoNum type="alphaUcPeriod"/>
            </a:pPr>
            <a:r>
              <a:rPr lang="en-US" b="1" dirty="0">
                <a:solidFill>
                  <a:schemeClr val="accent6"/>
                </a:solidFill>
              </a:rPr>
              <a:t>Primary</a:t>
            </a:r>
          </a:p>
          <a:p>
            <a:pPr marL="514350" indent="-514350">
              <a:buFont typeface="+mj-lt"/>
              <a:buAutoNum type="alphaUcPeriod"/>
            </a:pPr>
            <a:r>
              <a:rPr lang="en-US" dirty="0"/>
              <a:t>Vacation Home</a:t>
            </a:r>
          </a:p>
          <a:p>
            <a:pPr marL="514350" indent="-514350">
              <a:buFont typeface="+mj-lt"/>
              <a:buAutoNum type="alphaUcPeriod"/>
            </a:pPr>
            <a:r>
              <a:rPr lang="en-US" dirty="0"/>
              <a:t>Investment Property</a:t>
            </a:r>
          </a:p>
        </p:txBody>
      </p:sp>
    </p:spTree>
    <p:extLst>
      <p:ext uri="{BB962C8B-B14F-4D97-AF65-F5344CB8AC3E}">
        <p14:creationId xmlns:p14="http://schemas.microsoft.com/office/powerpoint/2010/main" val="2642119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A FICO credit score of 760 would be considered to a lender as:</a:t>
            </a:r>
          </a:p>
          <a:p>
            <a:pPr marL="0" indent="0">
              <a:buNone/>
            </a:pPr>
            <a:endParaRPr lang="en-US" dirty="0"/>
          </a:p>
          <a:p>
            <a:pPr marL="514350" indent="-514350">
              <a:buFont typeface="+mj-lt"/>
              <a:buAutoNum type="alphaUcPeriod"/>
            </a:pPr>
            <a:r>
              <a:rPr lang="en-US" dirty="0"/>
              <a:t>Good</a:t>
            </a:r>
          </a:p>
          <a:p>
            <a:pPr marL="514350" indent="-514350">
              <a:buFont typeface="+mj-lt"/>
              <a:buAutoNum type="alphaUcPeriod"/>
            </a:pPr>
            <a:r>
              <a:rPr lang="en-US" dirty="0"/>
              <a:t>Exceptional</a:t>
            </a:r>
          </a:p>
          <a:p>
            <a:pPr marL="514350" indent="-514350">
              <a:buFont typeface="+mj-lt"/>
              <a:buAutoNum type="alphaUcPeriod"/>
            </a:pPr>
            <a:r>
              <a:rPr lang="en-US" dirty="0"/>
              <a:t>Very Good</a:t>
            </a:r>
          </a:p>
          <a:p>
            <a:pPr marL="514350" indent="-514350">
              <a:buFont typeface="+mj-lt"/>
              <a:buAutoNum type="alphaUcPeriod"/>
            </a:pPr>
            <a:r>
              <a:rPr lang="en-US" dirty="0"/>
              <a:t>Risky</a:t>
            </a:r>
          </a:p>
        </p:txBody>
      </p:sp>
    </p:spTree>
    <p:extLst>
      <p:ext uri="{BB962C8B-B14F-4D97-AF65-F5344CB8AC3E}">
        <p14:creationId xmlns:p14="http://schemas.microsoft.com/office/powerpoint/2010/main" val="8292619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8109-3B34-6AE0-4512-1DEDB732D1BC}"/>
              </a:ext>
            </a:extLst>
          </p:cNvPr>
          <p:cNvSpPr>
            <a:spLocks noGrp="1"/>
          </p:cNvSpPr>
          <p:nvPr>
            <p:ph type="title"/>
          </p:nvPr>
        </p:nvSpPr>
        <p:spPr/>
        <p:txBody>
          <a:bodyPr/>
          <a:lstStyle/>
          <a:p>
            <a:pPr algn="ctr"/>
            <a:r>
              <a:rPr lang="en-US" dirty="0"/>
              <a:t>Q&amp;A</a:t>
            </a:r>
          </a:p>
        </p:txBody>
      </p:sp>
      <p:sp>
        <p:nvSpPr>
          <p:cNvPr id="3" name="Content Placeholder 2">
            <a:extLst>
              <a:ext uri="{FF2B5EF4-FFF2-40B4-BE49-F238E27FC236}">
                <a16:creationId xmlns:a16="http://schemas.microsoft.com/office/drawing/2014/main" id="{F9498F0E-259C-F29B-7A98-BF6CE5A0E575}"/>
              </a:ext>
            </a:extLst>
          </p:cNvPr>
          <p:cNvSpPr>
            <a:spLocks noGrp="1"/>
          </p:cNvSpPr>
          <p:nvPr>
            <p:ph idx="1"/>
          </p:nvPr>
        </p:nvSpPr>
        <p:spPr/>
        <p:txBody>
          <a:bodyPr/>
          <a:lstStyle/>
          <a:p>
            <a:pPr marL="0" indent="0">
              <a:buNone/>
            </a:pPr>
            <a:r>
              <a:rPr lang="en-US" dirty="0"/>
              <a:t>A FICO credit score of 760 would be considered to a lender as:</a:t>
            </a:r>
          </a:p>
          <a:p>
            <a:pPr marL="0" indent="0">
              <a:buNone/>
            </a:pPr>
            <a:endParaRPr lang="en-US" dirty="0"/>
          </a:p>
          <a:p>
            <a:pPr marL="514350" indent="-514350">
              <a:buFont typeface="+mj-lt"/>
              <a:buAutoNum type="alphaUcPeriod"/>
            </a:pPr>
            <a:r>
              <a:rPr lang="en-US" dirty="0"/>
              <a:t>Good</a:t>
            </a:r>
          </a:p>
          <a:p>
            <a:pPr marL="514350" indent="-514350">
              <a:buFont typeface="+mj-lt"/>
              <a:buAutoNum type="alphaUcPeriod"/>
            </a:pPr>
            <a:r>
              <a:rPr lang="en-US" dirty="0"/>
              <a:t>Exceptional</a:t>
            </a:r>
          </a:p>
          <a:p>
            <a:pPr marL="514350" indent="-514350">
              <a:buFont typeface="+mj-lt"/>
              <a:buAutoNum type="alphaUcPeriod"/>
            </a:pPr>
            <a:r>
              <a:rPr lang="en-US" b="1" dirty="0">
                <a:solidFill>
                  <a:schemeClr val="accent6"/>
                </a:solidFill>
              </a:rPr>
              <a:t>Very Good</a:t>
            </a:r>
          </a:p>
          <a:p>
            <a:pPr marL="514350" indent="-514350">
              <a:buFont typeface="+mj-lt"/>
              <a:buAutoNum type="alphaUcPeriod"/>
            </a:pPr>
            <a:r>
              <a:rPr lang="en-US" dirty="0"/>
              <a:t>Risky</a:t>
            </a:r>
          </a:p>
        </p:txBody>
      </p:sp>
    </p:spTree>
    <p:extLst>
      <p:ext uri="{BB962C8B-B14F-4D97-AF65-F5344CB8AC3E}">
        <p14:creationId xmlns:p14="http://schemas.microsoft.com/office/powerpoint/2010/main" val="256470179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33609</TotalTime>
  <Words>3531</Words>
  <Application>Microsoft Office PowerPoint</Application>
  <PresentationFormat>Widescreen</PresentationFormat>
  <Paragraphs>425</Paragraphs>
  <Slides>54</Slides>
  <Notes>14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54</vt:i4>
      </vt:variant>
    </vt:vector>
  </HeadingPairs>
  <TitlesOfParts>
    <vt:vector size="61" baseType="lpstr">
      <vt:lpstr>Arial</vt:lpstr>
      <vt:lpstr>Calibri</vt:lpstr>
      <vt:lpstr>Calibri Light</vt:lpstr>
      <vt:lpstr>Eras Bold ITC</vt:lpstr>
      <vt:lpstr>Eras Medium ITC</vt:lpstr>
      <vt:lpstr>1_Office Theme</vt:lpstr>
      <vt:lpstr>Custom Design</vt:lpstr>
      <vt:lpstr> All In: Maximizing Returns in Your Financial Readiness Deck </vt:lpstr>
      <vt:lpstr>Disclosure </vt:lpstr>
      <vt:lpstr>Objectives</vt:lpstr>
      <vt:lpstr>Financial Readiness</vt:lpstr>
      <vt:lpstr>Financial Readiness</vt:lpstr>
      <vt:lpstr>Financial Aces in Your Readiness Deck </vt:lpstr>
      <vt:lpstr>Ace #1: Emergency Funds</vt:lpstr>
      <vt:lpstr>Ace #1: Emergency Funds</vt:lpstr>
      <vt:lpstr>Ace #1: Emergency Funds</vt:lpstr>
      <vt:lpstr>Ace #1: Emergency Funds</vt:lpstr>
      <vt:lpstr>Ace #1: Emergency Funds</vt:lpstr>
      <vt:lpstr>Ace #1: Emergency Funds</vt:lpstr>
      <vt:lpstr>Ace #2: TSP </vt:lpstr>
      <vt:lpstr>TSP Fundamentals</vt:lpstr>
      <vt:lpstr>TSP Fundamentals</vt:lpstr>
      <vt:lpstr>TSP Investment Funds</vt:lpstr>
      <vt:lpstr>TSP Investment Funds</vt:lpstr>
      <vt:lpstr>TSP Investment Funds</vt:lpstr>
      <vt:lpstr>TSP Fund Returns</vt:lpstr>
      <vt:lpstr>TSP Fund Returns</vt:lpstr>
      <vt:lpstr>Maximizing Your TSP</vt:lpstr>
      <vt:lpstr>Tax Impact on TSP</vt:lpstr>
      <vt:lpstr>Ace #3: Real Estate (VA Loan)</vt:lpstr>
      <vt:lpstr>VA Loans</vt:lpstr>
      <vt:lpstr>VA Loan vs. Other Loans</vt:lpstr>
      <vt:lpstr>VA Loan vs. Other Loans</vt:lpstr>
      <vt:lpstr>Maximizing Your VA Loan </vt:lpstr>
      <vt:lpstr>Maximizing Your VA Loan </vt:lpstr>
      <vt:lpstr>Maximizing Your VA Loan </vt:lpstr>
      <vt:lpstr>Maximizing Your VA Loan </vt:lpstr>
      <vt:lpstr>Maximizing Your VA Loan </vt:lpstr>
      <vt:lpstr>Other VA Loan Tips</vt:lpstr>
      <vt:lpstr>Ace #4: Credit and Credit Cards</vt:lpstr>
      <vt:lpstr>Credit Score Basics</vt:lpstr>
      <vt:lpstr>Benefits of Credit Cards</vt:lpstr>
      <vt:lpstr>Benefits of Credit Cards</vt:lpstr>
      <vt:lpstr>Why Do This? </vt:lpstr>
      <vt:lpstr>Why Do This? </vt:lpstr>
      <vt:lpstr>My total $$ in Annual Credits</vt:lpstr>
      <vt:lpstr>Cost to you</vt:lpstr>
      <vt:lpstr>How To Build Good Credit</vt:lpstr>
      <vt:lpstr>How to Maximize Card Benefits</vt:lpstr>
      <vt:lpstr>Why Do This? </vt:lpstr>
      <vt:lpstr>Objectives Learned</vt:lpstr>
      <vt:lpstr>PowerPoint Presentation</vt:lpstr>
      <vt:lpstr>References</vt:lpstr>
      <vt:lpstr>Q&amp;A</vt:lpstr>
      <vt:lpstr>Q&amp;A</vt:lpstr>
      <vt:lpstr>Q&amp;A</vt:lpstr>
      <vt:lpstr>Q&amp;A</vt:lpstr>
      <vt:lpstr>Q&amp;A</vt:lpstr>
      <vt:lpstr>Q&amp;A</vt:lpstr>
      <vt:lpstr>Q&amp;A</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In: Maximizing Returns in Your Financial Deck”</dc:title>
  <dc:creator>Timothy Corbin</dc:creator>
  <cp:lastModifiedBy>Hilaire, Crystal A Maj USAF DHA NELLIS 99TH MDG (USA)</cp:lastModifiedBy>
  <cp:revision>112</cp:revision>
  <dcterms:created xsi:type="dcterms:W3CDTF">2024-02-11T00:05:56Z</dcterms:created>
  <dcterms:modified xsi:type="dcterms:W3CDTF">2024-05-13T21:01:08Z</dcterms:modified>
</cp:coreProperties>
</file>